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1"/>
  </p:notesMasterIdLst>
  <p:handoutMasterIdLst>
    <p:handoutMasterId r:id="rId12"/>
  </p:handoutMasterIdLst>
  <p:sldIdLst>
    <p:sldId id="370" r:id="rId3"/>
    <p:sldId id="371" r:id="rId4"/>
    <p:sldId id="379" r:id="rId5"/>
    <p:sldId id="380" r:id="rId6"/>
    <p:sldId id="386" r:id="rId7"/>
    <p:sldId id="387" r:id="rId8"/>
    <p:sldId id="385" r:id="rId9"/>
    <p:sldId id="384" r:id="rId10"/>
  </p:sldIdLst>
  <p:sldSz cx="12190413" cy="6859588"/>
  <p:notesSz cx="6858000" cy="9144000"/>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838">
          <p15:clr>
            <a:srgbClr val="A4A3A4"/>
          </p15:clr>
        </p15:guide>
        <p15:guide id="3" pos="3839">
          <p15:clr>
            <a:srgbClr val="A4A3A4"/>
          </p15:clr>
        </p15:guide>
        <p15:guide id="4" pos="7196">
          <p15:clr>
            <a:srgbClr val="A4A3A4"/>
          </p15:clr>
        </p15:guide>
        <p15:guide id="5" pos="57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B1BF"/>
    <a:srgbClr val="EF7768"/>
    <a:srgbClr val="FF9933"/>
    <a:srgbClr val="C7C7C7"/>
    <a:srgbClr val="F5F5F5"/>
    <a:srgbClr val="00458E"/>
    <a:srgbClr val="8B8B8B"/>
    <a:srgbClr val="B11212"/>
    <a:srgbClr val="022A4F"/>
    <a:srgbClr val="007A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11" autoAdjust="0"/>
    <p:restoredTop sz="94660"/>
  </p:normalViewPr>
  <p:slideViewPr>
    <p:cSldViewPr>
      <p:cViewPr varScale="1">
        <p:scale>
          <a:sx n="90" d="100"/>
          <a:sy n="90" d="100"/>
        </p:scale>
        <p:origin x="318" y="78"/>
      </p:cViewPr>
      <p:guideLst>
        <p:guide orient="horz" pos="2160"/>
        <p:guide orient="horz" pos="3838"/>
        <p:guide pos="3839"/>
        <p:guide pos="7196"/>
        <p:guide pos="573"/>
      </p:guideLst>
    </p:cSldViewPr>
  </p:slideViewPr>
  <p:notesTextViewPr>
    <p:cViewPr>
      <p:scale>
        <a:sx n="3" d="2"/>
        <a:sy n="3" d="2"/>
      </p:scale>
      <p:origin x="0" y="0"/>
    </p:cViewPr>
  </p:notesTextViewPr>
  <p:sorterViewPr>
    <p:cViewPr>
      <p:scale>
        <a:sx n="100" d="100"/>
        <a:sy n="10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1C15E6-6BD2-4E4B-B1D4-218C26E1B228}" type="datetimeFigureOut">
              <a:rPr lang="zh-CN" altLang="en-US" smtClean="0"/>
              <a:t>2018/8/20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55EDCA-2189-4435-B38B-6F3C2C044356}"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17430C-5A66-4BD0-A971-34190B6C6019}" type="datetimeFigureOut">
              <a:rPr lang="zh-CN" altLang="en-US" smtClean="0"/>
              <a:t>2018/8/20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C173A-3DA8-4893-B28A-1E15F55C330A}"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3584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2274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7520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424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321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0009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6"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6"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4" y="273114"/>
            <a:ext cx="4010562" cy="1162320"/>
          </a:xfrm>
        </p:spPr>
        <p:txBody>
          <a:bodyPr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6113" y="273116"/>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4" y="1435436"/>
            <a:ext cx="4010562" cy="4692149"/>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p:spPr>
        <p:txBody>
          <a:bodyPr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89406" y="612916"/>
            <a:ext cx="7314248" cy="4115753"/>
          </a:xfrm>
        </p:spPr>
        <p:txBody>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zh-CN" altLang="en-US"/>
          </a:p>
        </p:txBody>
      </p:sp>
      <p:sp>
        <p:nvSpPr>
          <p:cNvPr id="4" name="文本占位符 3"/>
          <p:cNvSpPr>
            <a:spLocks noGrp="1"/>
          </p:cNvSpPr>
          <p:nvPr>
            <p:ph type="body" sz="half" idx="2"/>
          </p:nvPr>
        </p:nvSpPr>
        <p:spPr>
          <a:xfrm>
            <a:off x="2389406" y="5368583"/>
            <a:ext cx="7314248" cy="805048"/>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a:t>
            </a:fld>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035940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a:t>
            </a:fld>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39" y="2"/>
            <a:ext cx="12190413" cy="66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4"/>
            <a:ext cx="10361851" cy="1362391"/>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4"/>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8565"/>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7824"/>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8565"/>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7824"/>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8565"/>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notesSlide" Target="../notesSlides/notesSlide4.xml"/><Relationship Id="rId7" Type="http://schemas.openxmlformats.org/officeDocument/2006/relationships/oleObject" Target="../embeddings/oleObject3.bin"/><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4.bin"/><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655046" y="1127493"/>
            <a:ext cx="2880320" cy="248303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6406814"/>
            <a:ext cx="12190412" cy="452774"/>
            <a:chOff x="1" y="6406814"/>
            <a:chExt cx="12190412" cy="452774"/>
          </a:xfrm>
        </p:grpSpPr>
        <p:sp>
          <p:nvSpPr>
            <p:cNvPr id="32" name="六边形 31"/>
            <p:cNvSpPr/>
            <p:nvPr/>
          </p:nvSpPr>
          <p:spPr>
            <a:xfrm>
              <a:off x="1" y="6406814"/>
              <a:ext cx="3041773" cy="45277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六边形 32"/>
            <p:cNvSpPr/>
            <p:nvPr/>
          </p:nvSpPr>
          <p:spPr>
            <a:xfrm>
              <a:off x="3041775" y="6406814"/>
              <a:ext cx="3063750" cy="45277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六边形 33"/>
            <p:cNvSpPr/>
            <p:nvPr/>
          </p:nvSpPr>
          <p:spPr>
            <a:xfrm>
              <a:off x="6095207" y="6406814"/>
              <a:ext cx="3047603" cy="45277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六边形 34"/>
            <p:cNvSpPr/>
            <p:nvPr/>
          </p:nvSpPr>
          <p:spPr>
            <a:xfrm>
              <a:off x="9142810" y="6406814"/>
              <a:ext cx="3047603" cy="45277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
        <p:nvSpPr>
          <p:cNvPr id="36" name="六边形 35"/>
          <p:cNvSpPr/>
          <p:nvPr/>
        </p:nvSpPr>
        <p:spPr>
          <a:xfrm flipV="1">
            <a:off x="0" y="0"/>
            <a:ext cx="3047603" cy="93401"/>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0" name="TextBox 39"/>
          <p:cNvSpPr txBox="1"/>
          <p:nvPr/>
        </p:nvSpPr>
        <p:spPr>
          <a:xfrm>
            <a:off x="4295006" y="2721425"/>
            <a:ext cx="3877950" cy="830981"/>
          </a:xfrm>
          <a:prstGeom prst="rect">
            <a:avLst/>
          </a:prstGeom>
          <a:noFill/>
        </p:spPr>
        <p:txBody>
          <a:bodyPr wrap="none" lIns="91423" tIns="45712" rIns="91423" bIns="45712" rtlCol="0">
            <a:spAutoFit/>
          </a:bodyPr>
          <a:lstStyle/>
          <a:p>
            <a:r>
              <a:rPr lang="zh-CN" altLang="en-US" sz="4800" dirty="0">
                <a:solidFill>
                  <a:srgbClr val="319095"/>
                </a:solidFill>
                <a:latin typeface="华文新魏" panose="02010800040101010101" pitchFamily="2" charset="-122"/>
                <a:ea typeface="华文新魏" panose="02010800040101010101" pitchFamily="2" charset="-122"/>
              </a:rPr>
              <a:t>通信工程制图</a:t>
            </a:r>
          </a:p>
        </p:txBody>
      </p:sp>
      <p:sp>
        <p:nvSpPr>
          <p:cNvPr id="41" name="文本框 5"/>
          <p:cNvSpPr txBox="1"/>
          <p:nvPr/>
        </p:nvSpPr>
        <p:spPr>
          <a:xfrm>
            <a:off x="5078367" y="4785383"/>
            <a:ext cx="2031292" cy="461649"/>
          </a:xfrm>
          <a:prstGeom prst="rect">
            <a:avLst/>
          </a:prstGeom>
          <a:noFill/>
        </p:spPr>
        <p:txBody>
          <a:bodyPr wrap="none" lIns="91423" tIns="45712" rIns="91423" bIns="45712" rtlCol="0">
            <a:spAutoFit/>
          </a:bodyPr>
          <a:lstStyle/>
          <a:p>
            <a:pPr algn="ct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主讲：刘方涛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1840305" y="3552761"/>
            <a:ext cx="8507423" cy="1015647"/>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任务</a:t>
            </a:r>
            <a:r>
              <a:rPr lang="en-US" altLang="zh-CN" sz="6000" b="1" dirty="0">
                <a:solidFill>
                  <a:schemeClr val="tx1">
                    <a:lumMod val="75000"/>
                    <a:lumOff val="25000"/>
                  </a:schemeClr>
                </a:solidFill>
                <a:latin typeface="微软雅黑" panose="020B0503020204020204" pitchFamily="34" charset="-122"/>
                <a:ea typeface="微软雅黑" panose="020B0503020204020204" pitchFamily="34" charset="-122"/>
              </a:rPr>
              <a:t>3.9 </a:t>
            </a: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缩放命令的使用</a:t>
            </a:r>
          </a:p>
        </p:txBody>
      </p:sp>
      <p:sp>
        <p:nvSpPr>
          <p:cNvPr id="45" name="TextBox 44"/>
          <p:cNvSpPr txBox="1"/>
          <p:nvPr/>
        </p:nvSpPr>
        <p:spPr>
          <a:xfrm>
            <a:off x="1067969" y="113000"/>
            <a:ext cx="246279" cy="1923599"/>
          </a:xfrm>
          <a:prstGeom prst="rect">
            <a:avLst/>
          </a:prstGeom>
          <a:noFill/>
        </p:spPr>
        <p:txBody>
          <a:bodyPr wrap="none" lIns="121917" tIns="60958" rIns="121917" bIns="60958" rtlCol="0">
            <a:spAutoFit/>
          </a:bodyPr>
          <a:lstStyle/>
          <a:p>
            <a:pPr algn="ctr"/>
            <a:endParaRPr lang="zh-CN" altLang="en-US" sz="4000" dirty="0"/>
          </a:p>
          <a:p>
            <a:pPr algn="ctr"/>
            <a:endParaRPr lang="zh-CN" altLang="en-US" sz="4000" dirty="0"/>
          </a:p>
          <a:p>
            <a:pPr algn="ct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sp>
        <p:nvSpPr>
          <p:cNvPr id="19" name="六边形 18"/>
          <p:cNvSpPr/>
          <p:nvPr/>
        </p:nvSpPr>
        <p:spPr>
          <a:xfrm flipV="1">
            <a:off x="3041774" y="2632"/>
            <a:ext cx="3047603" cy="93401"/>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六边形 19"/>
          <p:cNvSpPr/>
          <p:nvPr/>
        </p:nvSpPr>
        <p:spPr>
          <a:xfrm flipV="1">
            <a:off x="6083548" y="2632"/>
            <a:ext cx="3047603" cy="93401"/>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1" name="六边形 20"/>
          <p:cNvSpPr/>
          <p:nvPr/>
        </p:nvSpPr>
        <p:spPr>
          <a:xfrm flipV="1">
            <a:off x="9142810" y="2632"/>
            <a:ext cx="3047603" cy="93401"/>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571"/>
            <a:ext cx="3476379" cy="9749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out)">
                                      <p:cBhvr>
                                        <p:cTn id="7" dur="1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
                                        <p:tgtEl>
                                          <p:spTgt spid="36"/>
                                        </p:tgtEl>
                                      </p:cBhvr>
                                    </p:animEffect>
                                  </p:childTnLst>
                                </p:cTn>
                              </p:par>
                            </p:childTnLst>
                          </p:cTn>
                        </p:par>
                        <p:par>
                          <p:cTn id="11" fill="hold">
                            <p:stCondLst>
                              <p:cond delay="1000"/>
                            </p:stCondLst>
                            <p:childTnLst>
                              <p:par>
                                <p:cTn id="12" presetID="53" presetClass="entr" presetSubtype="16" fill="hold" grpId="0" nodeType="afterEffect" nodePh="1">
                                  <p:stCondLst>
                                    <p:cond delay="0"/>
                                  </p:stCondLst>
                                  <p:endCondLst>
                                    <p:cond evt="begin" delay="0">
                                      <p:tn val="12"/>
                                    </p:cond>
                                  </p:end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barn(outVertical)">
                                      <p:cBhvr>
                                        <p:cTn id="26" dur="1000"/>
                                        <p:tgtEl>
                                          <p:spTgt spid="42"/>
                                        </p:tgtEl>
                                      </p:cBhvr>
                                    </p:animEffect>
                                  </p:childTnLst>
                                </p:cTn>
                              </p:par>
                            </p:childTnLst>
                          </p:cTn>
                        </p:par>
                        <p:par>
                          <p:cTn id="27" fill="hold">
                            <p:stCondLst>
                              <p:cond delay="3000"/>
                            </p:stCondLst>
                            <p:childTnLst>
                              <p:par>
                                <p:cTn id="28" presetID="12" presetClass="entr" presetSubtype="4"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p:tgtEl>
                                          <p:spTgt spid="41"/>
                                        </p:tgtEl>
                                        <p:attrNameLst>
                                          <p:attrName>ppt_y</p:attrName>
                                        </p:attrNameLst>
                                      </p:cBhvr>
                                      <p:tavLst>
                                        <p:tav tm="0">
                                          <p:val>
                                            <p:strVal val="#ppt_y+#ppt_h*1.125000"/>
                                          </p:val>
                                        </p:tav>
                                        <p:tav tm="100000">
                                          <p:val>
                                            <p:strVal val="#ppt_y"/>
                                          </p:val>
                                        </p:tav>
                                      </p:tavLst>
                                    </p:anim>
                                    <p:animEffect transition="in" filter="wipe(up)">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2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2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p:bldP spid="41" grpId="0"/>
      <p:bldP spid="42" grpId="0"/>
      <p:bldP spid="45" grpId="0"/>
      <p:bldP spid="19"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层"/>
          <p:cNvSpPr txBox="1"/>
          <p:nvPr/>
        </p:nvSpPr>
        <p:spPr bwMode="auto">
          <a:xfrm>
            <a:off x="4078982" y="1845618"/>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71" name="直接连接符 70"/>
          <p:cNvCxnSpPr/>
          <p:nvPr/>
        </p:nvCxnSpPr>
        <p:spPr>
          <a:xfrm>
            <a:off x="4957954" y="1916219"/>
            <a:ext cx="0" cy="556586"/>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5049220" y="1845618"/>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任务描述</a:t>
            </a:r>
          </a:p>
        </p:txBody>
      </p:sp>
      <p:sp>
        <p:nvSpPr>
          <p:cNvPr id="90" name="标题层"/>
          <p:cNvSpPr txBox="1"/>
          <p:nvPr/>
        </p:nvSpPr>
        <p:spPr bwMode="auto">
          <a:xfrm>
            <a:off x="4078982" y="2878851"/>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91" name="直接连接符 90"/>
          <p:cNvCxnSpPr/>
          <p:nvPr/>
        </p:nvCxnSpPr>
        <p:spPr>
          <a:xfrm>
            <a:off x="4957954" y="2949452"/>
            <a:ext cx="0" cy="556586"/>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5049220" y="2878851"/>
            <a:ext cx="3359815" cy="692473"/>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相关知识</a:t>
            </a:r>
          </a:p>
        </p:txBody>
      </p:sp>
      <p:sp>
        <p:nvSpPr>
          <p:cNvPr id="95" name="标题层"/>
          <p:cNvSpPr txBox="1"/>
          <p:nvPr/>
        </p:nvSpPr>
        <p:spPr bwMode="auto">
          <a:xfrm>
            <a:off x="4078982" y="3912084"/>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96" name="直接连接符 95"/>
          <p:cNvCxnSpPr/>
          <p:nvPr/>
        </p:nvCxnSpPr>
        <p:spPr>
          <a:xfrm>
            <a:off x="4957954" y="3982685"/>
            <a:ext cx="0" cy="556586"/>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5049220" y="3912084"/>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任务实施</a:t>
            </a:r>
          </a:p>
        </p:txBody>
      </p:sp>
      <p:sp>
        <p:nvSpPr>
          <p:cNvPr id="100" name="标题层"/>
          <p:cNvSpPr txBox="1"/>
          <p:nvPr/>
        </p:nvSpPr>
        <p:spPr bwMode="auto">
          <a:xfrm>
            <a:off x="4078982" y="4945316"/>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01" name="直接连接符 100"/>
          <p:cNvCxnSpPr/>
          <p:nvPr/>
        </p:nvCxnSpPr>
        <p:spPr>
          <a:xfrm>
            <a:off x="4957954" y="5015917"/>
            <a:ext cx="0" cy="556586"/>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5049220" y="4945316"/>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小结</a:t>
            </a:r>
          </a:p>
        </p:txBody>
      </p:sp>
      <p:sp>
        <p:nvSpPr>
          <p:cNvPr id="31" name="矩形 30"/>
          <p:cNvSpPr/>
          <p:nvPr/>
        </p:nvSpPr>
        <p:spPr>
          <a:xfrm>
            <a:off x="0" y="0"/>
            <a:ext cx="12192000" cy="1125538"/>
          </a:xfrm>
          <a:prstGeom prst="rect">
            <a:avLst/>
          </a:prstGeom>
          <a:solidFill>
            <a:srgbClr val="319095"/>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矩形 31"/>
          <p:cNvSpPr/>
          <p:nvPr/>
        </p:nvSpPr>
        <p:spPr>
          <a:xfrm>
            <a:off x="3774410" y="212081"/>
            <a:ext cx="4641592" cy="769441"/>
          </a:xfrm>
          <a:prstGeom prst="rect">
            <a:avLst/>
          </a:prstGeom>
        </p:spPr>
        <p:txBody>
          <a:bodyPr wrap="none">
            <a:spAutoFit/>
          </a:bodyPr>
          <a:lstStyle/>
          <a:p>
            <a:pPr algn="ctr"/>
            <a:r>
              <a:rPr lang="zh-CN" altLang="en-US" sz="4400" b="1" dirty="0">
                <a:solidFill>
                  <a:prstClr val="white"/>
                </a:solidFill>
                <a:latin typeface="微软雅黑" panose="020B0503020204020204" pitchFamily="34" charset="-122"/>
                <a:ea typeface="微软雅黑" panose="020B0503020204020204" pitchFamily="34" charset="-122"/>
              </a:rPr>
              <a:t>目录 </a:t>
            </a:r>
            <a:r>
              <a:rPr lang="en-US" altLang="zh-CN" sz="4400" b="1" dirty="0">
                <a:solidFill>
                  <a:prstClr val="white"/>
                </a:solidFill>
                <a:latin typeface="微软雅黑" panose="020B0503020204020204" pitchFamily="34" charset="-122"/>
                <a:ea typeface="微软雅黑" panose="020B0503020204020204" pitchFamily="34" charset="-122"/>
              </a:rPr>
              <a:t>CONTENTS</a:t>
            </a:r>
          </a:p>
        </p:txBody>
      </p:sp>
      <p:grpSp>
        <p:nvGrpSpPr>
          <p:cNvPr id="2" name="组合 1"/>
          <p:cNvGrpSpPr/>
          <p:nvPr/>
        </p:nvGrpSpPr>
        <p:grpSpPr>
          <a:xfrm>
            <a:off x="0" y="6615474"/>
            <a:ext cx="12190412" cy="244114"/>
            <a:chOff x="-42912" y="6615474"/>
            <a:chExt cx="12190412" cy="244114"/>
          </a:xfrm>
        </p:grpSpPr>
        <p:sp>
          <p:nvSpPr>
            <p:cNvPr id="24" name="六边形 23"/>
            <p:cNvSpPr/>
            <p:nvPr/>
          </p:nvSpPr>
          <p:spPr>
            <a:xfrm>
              <a:off x="-42912" y="6615474"/>
              <a:ext cx="3041773" cy="24411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5" name="六边形 24"/>
            <p:cNvSpPr/>
            <p:nvPr/>
          </p:nvSpPr>
          <p:spPr>
            <a:xfrm>
              <a:off x="2998862" y="6615474"/>
              <a:ext cx="3063750" cy="24411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6" name="六边形 25"/>
            <p:cNvSpPr/>
            <p:nvPr/>
          </p:nvSpPr>
          <p:spPr>
            <a:xfrm>
              <a:off x="6052294" y="6615474"/>
              <a:ext cx="3047603" cy="24411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7" name="六边形 26"/>
            <p:cNvSpPr/>
            <p:nvPr/>
          </p:nvSpPr>
          <p:spPr>
            <a:xfrm>
              <a:off x="9099897" y="6615474"/>
              <a:ext cx="3047603" cy="24411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300"/>
                                        <p:tgtEl>
                                          <p:spTgt spid="71"/>
                                        </p:tgtEl>
                                      </p:cBhvr>
                                    </p:animEffect>
                                    <p:anim calcmode="lin" valueType="num">
                                      <p:cBhvr>
                                        <p:cTn id="16" dur="300" fill="hold"/>
                                        <p:tgtEl>
                                          <p:spTgt spid="71"/>
                                        </p:tgtEl>
                                        <p:attrNameLst>
                                          <p:attrName>ppt_x</p:attrName>
                                        </p:attrNameLst>
                                      </p:cBhvr>
                                      <p:tavLst>
                                        <p:tav tm="0">
                                          <p:val>
                                            <p:strVal val="#ppt_x"/>
                                          </p:val>
                                        </p:tav>
                                        <p:tav tm="100000">
                                          <p:val>
                                            <p:strVal val="#ppt_x"/>
                                          </p:val>
                                        </p:tav>
                                      </p:tavLst>
                                    </p:anim>
                                    <p:anim calcmode="lin" valueType="num">
                                      <p:cBhvr>
                                        <p:cTn id="17" dur="300" fill="hold"/>
                                        <p:tgtEl>
                                          <p:spTgt spid="71"/>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8" decel="52500" fill="hold" grpId="0"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300" fill="hold"/>
                                        <p:tgtEl>
                                          <p:spTgt spid="70"/>
                                        </p:tgtEl>
                                        <p:attrNameLst>
                                          <p:attrName>ppt_x</p:attrName>
                                        </p:attrNameLst>
                                      </p:cBhvr>
                                      <p:tavLst>
                                        <p:tav tm="0">
                                          <p:val>
                                            <p:strVal val="0-#ppt_w/2"/>
                                          </p:val>
                                        </p:tav>
                                        <p:tav tm="100000">
                                          <p:val>
                                            <p:strVal val="#ppt_x"/>
                                          </p:val>
                                        </p:tav>
                                      </p:tavLst>
                                    </p:anim>
                                    <p:anim calcmode="lin" valueType="num">
                                      <p:cBhvr additive="base">
                                        <p:cTn id="22" dur="300" fill="hold"/>
                                        <p:tgtEl>
                                          <p:spTgt spid="70"/>
                                        </p:tgtEl>
                                        <p:attrNameLst>
                                          <p:attrName>ppt_y</p:attrName>
                                        </p:attrNameLst>
                                      </p:cBhvr>
                                      <p:tavLst>
                                        <p:tav tm="0">
                                          <p:val>
                                            <p:strVal val="#ppt_y"/>
                                          </p:val>
                                        </p:tav>
                                        <p:tav tm="100000">
                                          <p:val>
                                            <p:strVal val="#ppt_y"/>
                                          </p:val>
                                        </p:tav>
                                      </p:tavLst>
                                    </p:anim>
                                  </p:childTnLst>
                                </p:cTn>
                              </p:par>
                              <p:par>
                                <p:cTn id="23" presetID="2" presetClass="entr" presetSubtype="2" decel="5250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300" fill="hold"/>
                                        <p:tgtEl>
                                          <p:spTgt spid="72"/>
                                        </p:tgtEl>
                                        <p:attrNameLst>
                                          <p:attrName>ppt_x</p:attrName>
                                        </p:attrNameLst>
                                      </p:cBhvr>
                                      <p:tavLst>
                                        <p:tav tm="0">
                                          <p:val>
                                            <p:strVal val="1+#ppt_w/2"/>
                                          </p:val>
                                        </p:tav>
                                        <p:tav tm="100000">
                                          <p:val>
                                            <p:strVal val="#ppt_x"/>
                                          </p:val>
                                        </p:tav>
                                      </p:tavLst>
                                    </p:anim>
                                    <p:anim calcmode="lin" valueType="num">
                                      <p:cBhvr additive="base">
                                        <p:cTn id="26" dur="300" fill="hold"/>
                                        <p:tgtEl>
                                          <p:spTgt spid="72"/>
                                        </p:tgtEl>
                                        <p:attrNameLst>
                                          <p:attrName>ppt_y</p:attrName>
                                        </p:attrNameLst>
                                      </p:cBhvr>
                                      <p:tavLst>
                                        <p:tav tm="0">
                                          <p:val>
                                            <p:strVal val="#ppt_y"/>
                                          </p:val>
                                        </p:tav>
                                        <p:tav tm="100000">
                                          <p:val>
                                            <p:strVal val="#ppt_y"/>
                                          </p:val>
                                        </p:tav>
                                      </p:tavLst>
                                    </p:anim>
                                  </p:childTnLst>
                                </p:cTn>
                              </p:par>
                            </p:childTnLst>
                          </p:cTn>
                        </p:par>
                        <p:par>
                          <p:cTn id="27" fill="hold">
                            <p:stCondLst>
                              <p:cond delay="1550"/>
                            </p:stCondLst>
                            <p:childTnLst>
                              <p:par>
                                <p:cTn id="28" presetID="47" presetClass="entr" presetSubtype="0" fill="hold" nodeType="after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fade">
                                      <p:cBhvr>
                                        <p:cTn id="30" dur="300"/>
                                        <p:tgtEl>
                                          <p:spTgt spid="91"/>
                                        </p:tgtEl>
                                      </p:cBhvr>
                                    </p:animEffect>
                                    <p:anim calcmode="lin" valueType="num">
                                      <p:cBhvr>
                                        <p:cTn id="31" dur="300" fill="hold"/>
                                        <p:tgtEl>
                                          <p:spTgt spid="91"/>
                                        </p:tgtEl>
                                        <p:attrNameLst>
                                          <p:attrName>ppt_x</p:attrName>
                                        </p:attrNameLst>
                                      </p:cBhvr>
                                      <p:tavLst>
                                        <p:tav tm="0">
                                          <p:val>
                                            <p:strVal val="#ppt_x"/>
                                          </p:val>
                                        </p:tav>
                                        <p:tav tm="100000">
                                          <p:val>
                                            <p:strVal val="#ppt_x"/>
                                          </p:val>
                                        </p:tav>
                                      </p:tavLst>
                                    </p:anim>
                                    <p:anim calcmode="lin" valueType="num">
                                      <p:cBhvr>
                                        <p:cTn id="32" dur="300" fill="hold"/>
                                        <p:tgtEl>
                                          <p:spTgt spid="91"/>
                                        </p:tgtEl>
                                        <p:attrNameLst>
                                          <p:attrName>ppt_y</p:attrName>
                                        </p:attrNameLst>
                                      </p:cBhvr>
                                      <p:tavLst>
                                        <p:tav tm="0">
                                          <p:val>
                                            <p:strVal val="#ppt_y-.1"/>
                                          </p:val>
                                        </p:tav>
                                        <p:tav tm="100000">
                                          <p:val>
                                            <p:strVal val="#ppt_y"/>
                                          </p:val>
                                        </p:tav>
                                      </p:tavLst>
                                    </p:anim>
                                  </p:childTnLst>
                                </p:cTn>
                              </p:par>
                            </p:childTnLst>
                          </p:cTn>
                        </p:par>
                        <p:par>
                          <p:cTn id="33" fill="hold">
                            <p:stCondLst>
                              <p:cond delay="1850"/>
                            </p:stCondLst>
                            <p:childTnLst>
                              <p:par>
                                <p:cTn id="34" presetID="2" presetClass="entr" presetSubtype="8" decel="5250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additive="base">
                                        <p:cTn id="36" dur="300" fill="hold"/>
                                        <p:tgtEl>
                                          <p:spTgt spid="90"/>
                                        </p:tgtEl>
                                        <p:attrNameLst>
                                          <p:attrName>ppt_x</p:attrName>
                                        </p:attrNameLst>
                                      </p:cBhvr>
                                      <p:tavLst>
                                        <p:tav tm="0">
                                          <p:val>
                                            <p:strVal val="0-#ppt_w/2"/>
                                          </p:val>
                                        </p:tav>
                                        <p:tav tm="100000">
                                          <p:val>
                                            <p:strVal val="#ppt_x"/>
                                          </p:val>
                                        </p:tav>
                                      </p:tavLst>
                                    </p:anim>
                                    <p:anim calcmode="lin" valueType="num">
                                      <p:cBhvr additive="base">
                                        <p:cTn id="37" dur="300" fill="hold"/>
                                        <p:tgtEl>
                                          <p:spTgt spid="90"/>
                                        </p:tgtEl>
                                        <p:attrNameLst>
                                          <p:attrName>ppt_y</p:attrName>
                                        </p:attrNameLst>
                                      </p:cBhvr>
                                      <p:tavLst>
                                        <p:tav tm="0">
                                          <p:val>
                                            <p:strVal val="#ppt_y"/>
                                          </p:val>
                                        </p:tav>
                                        <p:tav tm="100000">
                                          <p:val>
                                            <p:strVal val="#ppt_y"/>
                                          </p:val>
                                        </p:tav>
                                      </p:tavLst>
                                    </p:anim>
                                  </p:childTnLst>
                                </p:cTn>
                              </p:par>
                              <p:par>
                                <p:cTn id="38" presetID="2" presetClass="entr" presetSubtype="2" decel="5250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300" fill="hold"/>
                                        <p:tgtEl>
                                          <p:spTgt spid="92"/>
                                        </p:tgtEl>
                                        <p:attrNameLst>
                                          <p:attrName>ppt_x</p:attrName>
                                        </p:attrNameLst>
                                      </p:cBhvr>
                                      <p:tavLst>
                                        <p:tav tm="0">
                                          <p:val>
                                            <p:strVal val="1+#ppt_w/2"/>
                                          </p:val>
                                        </p:tav>
                                        <p:tav tm="100000">
                                          <p:val>
                                            <p:strVal val="#ppt_x"/>
                                          </p:val>
                                        </p:tav>
                                      </p:tavLst>
                                    </p:anim>
                                    <p:anim calcmode="lin" valueType="num">
                                      <p:cBhvr additive="base">
                                        <p:cTn id="41" dur="300" fill="hold"/>
                                        <p:tgtEl>
                                          <p:spTgt spid="92"/>
                                        </p:tgtEl>
                                        <p:attrNameLst>
                                          <p:attrName>ppt_y</p:attrName>
                                        </p:attrNameLst>
                                      </p:cBhvr>
                                      <p:tavLst>
                                        <p:tav tm="0">
                                          <p:val>
                                            <p:strVal val="#ppt_y"/>
                                          </p:val>
                                        </p:tav>
                                        <p:tav tm="100000">
                                          <p:val>
                                            <p:strVal val="#ppt_y"/>
                                          </p:val>
                                        </p:tav>
                                      </p:tavLst>
                                    </p:anim>
                                  </p:childTnLst>
                                </p:cTn>
                              </p:par>
                            </p:childTnLst>
                          </p:cTn>
                        </p:par>
                        <p:par>
                          <p:cTn id="42" fill="hold">
                            <p:stCondLst>
                              <p:cond delay="2150"/>
                            </p:stCondLst>
                            <p:childTnLst>
                              <p:par>
                                <p:cTn id="43" presetID="47" presetClass="entr" presetSubtype="0"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300"/>
                                        <p:tgtEl>
                                          <p:spTgt spid="96"/>
                                        </p:tgtEl>
                                      </p:cBhvr>
                                    </p:animEffect>
                                    <p:anim calcmode="lin" valueType="num">
                                      <p:cBhvr>
                                        <p:cTn id="46" dur="300" fill="hold"/>
                                        <p:tgtEl>
                                          <p:spTgt spid="96"/>
                                        </p:tgtEl>
                                        <p:attrNameLst>
                                          <p:attrName>ppt_x</p:attrName>
                                        </p:attrNameLst>
                                      </p:cBhvr>
                                      <p:tavLst>
                                        <p:tav tm="0">
                                          <p:val>
                                            <p:strVal val="#ppt_x"/>
                                          </p:val>
                                        </p:tav>
                                        <p:tav tm="100000">
                                          <p:val>
                                            <p:strVal val="#ppt_x"/>
                                          </p:val>
                                        </p:tav>
                                      </p:tavLst>
                                    </p:anim>
                                    <p:anim calcmode="lin" valueType="num">
                                      <p:cBhvr>
                                        <p:cTn id="47" dur="300" fill="hold"/>
                                        <p:tgtEl>
                                          <p:spTgt spid="96"/>
                                        </p:tgtEl>
                                        <p:attrNameLst>
                                          <p:attrName>ppt_y</p:attrName>
                                        </p:attrNameLst>
                                      </p:cBhvr>
                                      <p:tavLst>
                                        <p:tav tm="0">
                                          <p:val>
                                            <p:strVal val="#ppt_y-.1"/>
                                          </p:val>
                                        </p:tav>
                                        <p:tav tm="100000">
                                          <p:val>
                                            <p:strVal val="#ppt_y"/>
                                          </p:val>
                                        </p:tav>
                                      </p:tavLst>
                                    </p:anim>
                                  </p:childTnLst>
                                </p:cTn>
                              </p:par>
                            </p:childTnLst>
                          </p:cTn>
                        </p:par>
                        <p:par>
                          <p:cTn id="48" fill="hold">
                            <p:stCondLst>
                              <p:cond delay="2450"/>
                            </p:stCondLst>
                            <p:childTnLst>
                              <p:par>
                                <p:cTn id="49" presetID="2" presetClass="entr" presetSubtype="8" decel="52500" fill="hold" grpId="0" nodeType="after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300" fill="hold"/>
                                        <p:tgtEl>
                                          <p:spTgt spid="95"/>
                                        </p:tgtEl>
                                        <p:attrNameLst>
                                          <p:attrName>ppt_x</p:attrName>
                                        </p:attrNameLst>
                                      </p:cBhvr>
                                      <p:tavLst>
                                        <p:tav tm="0">
                                          <p:val>
                                            <p:strVal val="0-#ppt_w/2"/>
                                          </p:val>
                                        </p:tav>
                                        <p:tav tm="100000">
                                          <p:val>
                                            <p:strVal val="#ppt_x"/>
                                          </p:val>
                                        </p:tav>
                                      </p:tavLst>
                                    </p:anim>
                                    <p:anim calcmode="lin" valueType="num">
                                      <p:cBhvr additive="base">
                                        <p:cTn id="52" dur="300" fill="hold"/>
                                        <p:tgtEl>
                                          <p:spTgt spid="95"/>
                                        </p:tgtEl>
                                        <p:attrNameLst>
                                          <p:attrName>ppt_y</p:attrName>
                                        </p:attrNameLst>
                                      </p:cBhvr>
                                      <p:tavLst>
                                        <p:tav tm="0">
                                          <p:val>
                                            <p:strVal val="#ppt_y"/>
                                          </p:val>
                                        </p:tav>
                                        <p:tav tm="100000">
                                          <p:val>
                                            <p:strVal val="#ppt_y"/>
                                          </p:val>
                                        </p:tav>
                                      </p:tavLst>
                                    </p:anim>
                                  </p:childTnLst>
                                </p:cTn>
                              </p:par>
                              <p:par>
                                <p:cTn id="53" presetID="2" presetClass="entr" presetSubtype="2" decel="52500" fill="hold" grpId="0" nodeType="with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additive="base">
                                        <p:cTn id="55" dur="300" fill="hold"/>
                                        <p:tgtEl>
                                          <p:spTgt spid="97"/>
                                        </p:tgtEl>
                                        <p:attrNameLst>
                                          <p:attrName>ppt_x</p:attrName>
                                        </p:attrNameLst>
                                      </p:cBhvr>
                                      <p:tavLst>
                                        <p:tav tm="0">
                                          <p:val>
                                            <p:strVal val="1+#ppt_w/2"/>
                                          </p:val>
                                        </p:tav>
                                        <p:tav tm="100000">
                                          <p:val>
                                            <p:strVal val="#ppt_x"/>
                                          </p:val>
                                        </p:tav>
                                      </p:tavLst>
                                    </p:anim>
                                    <p:anim calcmode="lin" valueType="num">
                                      <p:cBhvr additive="base">
                                        <p:cTn id="56" dur="300" fill="hold"/>
                                        <p:tgtEl>
                                          <p:spTgt spid="97"/>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47" presetClass="entr" presetSubtype="0"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fade">
                                      <p:cBhvr>
                                        <p:cTn id="60" dur="300"/>
                                        <p:tgtEl>
                                          <p:spTgt spid="101"/>
                                        </p:tgtEl>
                                      </p:cBhvr>
                                    </p:animEffect>
                                    <p:anim calcmode="lin" valueType="num">
                                      <p:cBhvr>
                                        <p:cTn id="61" dur="300" fill="hold"/>
                                        <p:tgtEl>
                                          <p:spTgt spid="101"/>
                                        </p:tgtEl>
                                        <p:attrNameLst>
                                          <p:attrName>ppt_x</p:attrName>
                                        </p:attrNameLst>
                                      </p:cBhvr>
                                      <p:tavLst>
                                        <p:tav tm="0">
                                          <p:val>
                                            <p:strVal val="#ppt_x"/>
                                          </p:val>
                                        </p:tav>
                                        <p:tav tm="100000">
                                          <p:val>
                                            <p:strVal val="#ppt_x"/>
                                          </p:val>
                                        </p:tav>
                                      </p:tavLst>
                                    </p:anim>
                                    <p:anim calcmode="lin" valueType="num">
                                      <p:cBhvr>
                                        <p:cTn id="62" dur="300" fill="hold"/>
                                        <p:tgtEl>
                                          <p:spTgt spid="101"/>
                                        </p:tgtEl>
                                        <p:attrNameLst>
                                          <p:attrName>ppt_y</p:attrName>
                                        </p:attrNameLst>
                                      </p:cBhvr>
                                      <p:tavLst>
                                        <p:tav tm="0">
                                          <p:val>
                                            <p:strVal val="#ppt_y-.1"/>
                                          </p:val>
                                        </p:tav>
                                        <p:tav tm="100000">
                                          <p:val>
                                            <p:strVal val="#ppt_y"/>
                                          </p:val>
                                        </p:tav>
                                      </p:tavLst>
                                    </p:anim>
                                  </p:childTnLst>
                                </p:cTn>
                              </p:par>
                            </p:childTnLst>
                          </p:cTn>
                        </p:par>
                        <p:par>
                          <p:cTn id="63" fill="hold">
                            <p:stCondLst>
                              <p:cond delay="3050"/>
                            </p:stCondLst>
                            <p:childTnLst>
                              <p:par>
                                <p:cTn id="64" presetID="2" presetClass="entr" presetSubtype="8" decel="52500" fill="hold" grpId="0" nodeType="after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300" fill="hold"/>
                                        <p:tgtEl>
                                          <p:spTgt spid="100"/>
                                        </p:tgtEl>
                                        <p:attrNameLst>
                                          <p:attrName>ppt_x</p:attrName>
                                        </p:attrNameLst>
                                      </p:cBhvr>
                                      <p:tavLst>
                                        <p:tav tm="0">
                                          <p:val>
                                            <p:strVal val="0-#ppt_w/2"/>
                                          </p:val>
                                        </p:tav>
                                        <p:tav tm="100000">
                                          <p:val>
                                            <p:strVal val="#ppt_x"/>
                                          </p:val>
                                        </p:tav>
                                      </p:tavLst>
                                    </p:anim>
                                    <p:anim calcmode="lin" valueType="num">
                                      <p:cBhvr additive="base">
                                        <p:cTn id="67" dur="300" fill="hold"/>
                                        <p:tgtEl>
                                          <p:spTgt spid="100"/>
                                        </p:tgtEl>
                                        <p:attrNameLst>
                                          <p:attrName>ppt_y</p:attrName>
                                        </p:attrNameLst>
                                      </p:cBhvr>
                                      <p:tavLst>
                                        <p:tav tm="0">
                                          <p:val>
                                            <p:strVal val="#ppt_y"/>
                                          </p:val>
                                        </p:tav>
                                        <p:tav tm="100000">
                                          <p:val>
                                            <p:strVal val="#ppt_y"/>
                                          </p:val>
                                        </p:tav>
                                      </p:tavLst>
                                    </p:anim>
                                  </p:childTnLst>
                                </p:cTn>
                              </p:par>
                              <p:par>
                                <p:cTn id="68" presetID="2" presetClass="entr" presetSubtype="2" decel="52500" fill="hold" grpId="0" nodeType="with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300" fill="hold"/>
                                        <p:tgtEl>
                                          <p:spTgt spid="102"/>
                                        </p:tgtEl>
                                        <p:attrNameLst>
                                          <p:attrName>ppt_x</p:attrName>
                                        </p:attrNameLst>
                                      </p:cBhvr>
                                      <p:tavLst>
                                        <p:tav tm="0">
                                          <p:val>
                                            <p:strVal val="1+#ppt_w/2"/>
                                          </p:val>
                                        </p:tav>
                                        <p:tav tm="100000">
                                          <p:val>
                                            <p:strVal val="#ppt_x"/>
                                          </p:val>
                                        </p:tav>
                                      </p:tavLst>
                                    </p:anim>
                                    <p:anim calcmode="lin" valueType="num">
                                      <p:cBhvr additive="base">
                                        <p:cTn id="71"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P spid="90" grpId="0"/>
      <p:bldP spid="92" grpId="0"/>
      <p:bldP spid="95" grpId="0"/>
      <p:bldP spid="97" grpId="0"/>
      <p:bldP spid="100" grpId="0"/>
      <p:bldP spid="102"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328270" y="1671962"/>
            <a:ext cx="7244427" cy="4278111"/>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六边形 22"/>
          <p:cNvSpPr/>
          <p:nvPr/>
        </p:nvSpPr>
        <p:spPr>
          <a:xfrm>
            <a:off x="3180216" y="1488328"/>
            <a:ext cx="5303299" cy="449555"/>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任务描述</a:t>
            </a:r>
          </a:p>
        </p:txBody>
      </p:sp>
      <p:sp>
        <p:nvSpPr>
          <p:cNvPr id="28" name="TextBox 27"/>
          <p:cNvSpPr txBox="1"/>
          <p:nvPr/>
        </p:nvSpPr>
        <p:spPr>
          <a:xfrm>
            <a:off x="2788700" y="1992384"/>
            <a:ext cx="6492772" cy="412453"/>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通过对缩放命令的学习，完成下面的图形的绘制。</a:t>
            </a:r>
          </a:p>
        </p:txBody>
      </p:sp>
      <p:cxnSp>
        <p:nvCxnSpPr>
          <p:cNvPr id="15" name="直接连接符 14"/>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3" name="组合 2"/>
          <p:cNvGrpSpPr/>
          <p:nvPr/>
        </p:nvGrpSpPr>
        <p:grpSpPr>
          <a:xfrm>
            <a:off x="926449" y="0"/>
            <a:ext cx="6101409" cy="909514"/>
            <a:chOff x="926449" y="0"/>
            <a:chExt cx="6101409" cy="909514"/>
          </a:xfrm>
        </p:grpSpPr>
        <p:sp>
          <p:nvSpPr>
            <p:cNvPr id="16"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任务描述</a:t>
              </a:r>
            </a:p>
          </p:txBody>
        </p:sp>
        <p:sp>
          <p:nvSpPr>
            <p:cNvPr id="17" name="燕尾形 16"/>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燕尾形 19"/>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燕尾形 20"/>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Rectangle 2"/>
          <p:cNvSpPr>
            <a:spLocks noChangeArrowheads="1"/>
          </p:cNvSpPr>
          <p:nvPr/>
        </p:nvSpPr>
        <p:spPr bwMode="auto">
          <a:xfrm>
            <a:off x="3502918" y="2516696"/>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19"/>
          <p:cNvSpPr>
            <a:spLocks noChangeArrowheads="1"/>
          </p:cNvSpPr>
          <p:nvPr/>
        </p:nvSpPr>
        <p:spPr bwMode="auto">
          <a:xfrm>
            <a:off x="3790950" y="2653208"/>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753711071"/>
              </p:ext>
            </p:extLst>
          </p:nvPr>
        </p:nvGraphicFramePr>
        <p:xfrm>
          <a:off x="3790950" y="2653208"/>
          <a:ext cx="4362450" cy="3267075"/>
        </p:xfrm>
        <a:graphic>
          <a:graphicData uri="http://schemas.openxmlformats.org/presentationml/2006/ole">
            <mc:AlternateContent xmlns:mc="http://schemas.openxmlformats.org/markup-compatibility/2006">
              <mc:Choice xmlns:v="urn:schemas-microsoft-com:vml" Requires="v">
                <p:oleObj spid="_x0000_s1056" name="AutoCAD Drawing" r:id="rId5" imgW="8696325" imgH="5038725" progId="AutoCAD.Drawing.18">
                  <p:embed/>
                </p:oleObj>
              </mc:Choice>
              <mc:Fallback>
                <p:oleObj name="AutoCAD Drawing" r:id="rId5" imgW="8696325" imgH="5038725" progId="AutoCAD.Drawing.18">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l="23297" t="4291" r="14751" b="15184"/>
                      <a:stretch>
                        <a:fillRect/>
                      </a:stretch>
                    </p:blipFill>
                    <p:spPr bwMode="auto">
                      <a:xfrm>
                        <a:off x="3790950" y="2653208"/>
                        <a:ext cx="436245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6487528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outVertical)">
                                          <p:cBhvr>
                                            <p:cTn id="19" dur="500"/>
                                            <p:tgtEl>
                                              <p:spTgt spid="23"/>
                                            </p:tgtEl>
                                          </p:cBhvr>
                                        </p:animEffect>
                                      </p:childTnLst>
                                    </p:cTn>
                                  </p:par>
                                </p:childTnLst>
                              </p:cTn>
                            </p:par>
                            <p:par>
                              <p:cTn id="20" fill="hold">
                                <p:stCondLst>
                                  <p:cond delay="20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0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000"/>
                                            <p:tgtEl>
                                              <p:spTgt spid="28"/>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outVertical)">
                                          <p:cBhvr>
                                            <p:cTn id="19" dur="500"/>
                                            <p:tgtEl>
                                              <p:spTgt spid="23"/>
                                            </p:tgtEl>
                                          </p:cBhvr>
                                        </p:animEffect>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000"/>
                                            <p:tgtEl>
                                              <p:spTgt spid="28"/>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3396345" y="2006143"/>
            <a:ext cx="7244427" cy="806401"/>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六边形 22"/>
          <p:cNvSpPr/>
          <p:nvPr/>
        </p:nvSpPr>
        <p:spPr>
          <a:xfrm>
            <a:off x="4248291" y="1822509"/>
            <a:ext cx="5303299" cy="449555"/>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方法一</a:t>
            </a:r>
          </a:p>
        </p:txBody>
      </p:sp>
      <p:sp>
        <p:nvSpPr>
          <p:cNvPr id="24" name="六边形 23"/>
          <p:cNvSpPr/>
          <p:nvPr/>
        </p:nvSpPr>
        <p:spPr>
          <a:xfrm>
            <a:off x="910630" y="3303864"/>
            <a:ext cx="1587056" cy="1368469"/>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a:latin typeface="微软雅黑" panose="020B0503020204020204" pitchFamily="34" charset="-122"/>
                <a:ea typeface="微软雅黑" panose="020B0503020204020204" pitchFamily="34" charset="-122"/>
              </a:rPr>
              <a:t>缩放</a:t>
            </a:r>
          </a:p>
        </p:txBody>
      </p:sp>
      <p:cxnSp>
        <p:nvCxnSpPr>
          <p:cNvPr id="25" name="直接箭头连接符 24"/>
          <p:cNvCxnSpPr>
            <a:stCxn id="24" idx="5"/>
          </p:cNvCxnSpPr>
          <p:nvPr/>
        </p:nvCxnSpPr>
        <p:spPr>
          <a:xfrm flipV="1">
            <a:off x="2155569" y="2317079"/>
            <a:ext cx="1240776" cy="9867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7686" y="3988098"/>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p:cNvCxnSpPr>
          <p:nvPr/>
        </p:nvCxnSpPr>
        <p:spPr>
          <a:xfrm>
            <a:off x="2155569" y="4672333"/>
            <a:ext cx="1240776" cy="100076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6775" y="2326565"/>
            <a:ext cx="6492772" cy="412453"/>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在菜单栏中选择“修改”</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→“缩放”</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命令。</a:t>
            </a:r>
          </a:p>
        </p:txBody>
      </p:sp>
      <p:sp>
        <p:nvSpPr>
          <p:cNvPr id="29" name="圆角矩形 28"/>
          <p:cNvSpPr/>
          <p:nvPr/>
        </p:nvSpPr>
        <p:spPr>
          <a:xfrm>
            <a:off x="3396345" y="3680415"/>
            <a:ext cx="7244427" cy="703886"/>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六边形 29"/>
          <p:cNvSpPr/>
          <p:nvPr/>
        </p:nvSpPr>
        <p:spPr>
          <a:xfrm>
            <a:off x="4248291" y="3496779"/>
            <a:ext cx="5303299" cy="449555"/>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方法二</a:t>
            </a:r>
          </a:p>
        </p:txBody>
      </p:sp>
      <p:sp>
        <p:nvSpPr>
          <p:cNvPr id="31" name="TextBox 30"/>
          <p:cNvSpPr txBox="1"/>
          <p:nvPr/>
        </p:nvSpPr>
        <p:spPr>
          <a:xfrm>
            <a:off x="3856775" y="3990896"/>
            <a:ext cx="6558911" cy="338587"/>
          </a:xfrm>
          <a:prstGeom prst="rect">
            <a:avLst/>
          </a:prstGeom>
          <a:noFill/>
        </p:spPr>
        <p:txBody>
          <a:bodyPr wrap="square" lIns="91472" tIns="45736" rIns="91472" bIns="45736" rtlCol="0">
            <a:spAutoFit/>
          </a:bodyPr>
          <a:lstStyle/>
          <a:p>
            <a:pPr>
              <a:defRPr/>
            </a:pPr>
            <a:r>
              <a:rPr lang="zh-CN" altLang="en-US" sz="1600" dirty="0">
                <a:solidFill>
                  <a:srgbClr val="213200"/>
                </a:solidFill>
                <a:latin typeface="微软雅黑" pitchFamily="34" charset="-122"/>
                <a:ea typeface="微软雅黑" pitchFamily="34" charset="-122"/>
              </a:rPr>
              <a:t>单击“修改”面板上的“缩放”按钮      </a:t>
            </a:r>
            <a:r>
              <a:rPr lang="en-US" altLang="en-US" sz="1600" dirty="0">
                <a:solidFill>
                  <a:srgbClr val="213200"/>
                </a:solidFill>
                <a:latin typeface="微软雅黑" pitchFamily="34" charset="-122"/>
                <a:ea typeface="微软雅黑" pitchFamily="34" charset="-122"/>
              </a:rPr>
              <a:t> </a:t>
            </a:r>
            <a:r>
              <a:rPr lang="zh-CN" altLang="en-US" sz="1600" dirty="0">
                <a:solidFill>
                  <a:srgbClr val="213200"/>
                </a:solidFill>
                <a:latin typeface="微软雅黑" pitchFamily="34" charset="-122"/>
                <a:ea typeface="微软雅黑" pitchFamily="34" charset="-122"/>
              </a:rPr>
              <a:t>。</a:t>
            </a:r>
          </a:p>
        </p:txBody>
      </p:sp>
      <p:sp>
        <p:nvSpPr>
          <p:cNvPr id="32" name="圆角矩形 31"/>
          <p:cNvSpPr/>
          <p:nvPr/>
        </p:nvSpPr>
        <p:spPr>
          <a:xfrm>
            <a:off x="3396345" y="5373013"/>
            <a:ext cx="7244427" cy="721077"/>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六边形 32"/>
          <p:cNvSpPr/>
          <p:nvPr/>
        </p:nvSpPr>
        <p:spPr>
          <a:xfrm>
            <a:off x="4248291" y="5189378"/>
            <a:ext cx="5303299" cy="449555"/>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方法三</a:t>
            </a:r>
          </a:p>
        </p:txBody>
      </p:sp>
      <p:sp>
        <p:nvSpPr>
          <p:cNvPr id="34" name="TextBox 33"/>
          <p:cNvSpPr txBox="1"/>
          <p:nvPr/>
        </p:nvSpPr>
        <p:spPr>
          <a:xfrm>
            <a:off x="3856775" y="5683495"/>
            <a:ext cx="6503793" cy="338587"/>
          </a:xfrm>
          <a:prstGeom prst="rect">
            <a:avLst/>
          </a:prstGeom>
          <a:noFill/>
        </p:spPr>
        <p:txBody>
          <a:bodyPr wrap="square" lIns="91472" tIns="45736" rIns="91472" bIns="45736" rtlCol="0">
            <a:spAutoFit/>
          </a:bodyPr>
          <a:lstStyle/>
          <a:p>
            <a:pPr>
              <a:defRPr/>
            </a:pPr>
            <a:r>
              <a:rPr lang="zh-CN" altLang="en-US" sz="1600" dirty="0">
                <a:solidFill>
                  <a:srgbClr val="213200"/>
                </a:solidFill>
                <a:latin typeface="微软雅黑" pitchFamily="34" charset="-122"/>
                <a:ea typeface="微软雅黑" pitchFamily="34" charset="-122"/>
              </a:rPr>
              <a:t>在命令行中输入“</a:t>
            </a:r>
            <a:r>
              <a:rPr lang="en-US" altLang="zh-CN" sz="1600" dirty="0">
                <a:solidFill>
                  <a:srgbClr val="213200"/>
                </a:solidFill>
                <a:latin typeface="微软雅黑" pitchFamily="34" charset="-122"/>
                <a:ea typeface="微软雅黑" pitchFamily="34" charset="-122"/>
              </a:rPr>
              <a:t>Scale</a:t>
            </a:r>
            <a:r>
              <a:rPr lang="zh-CN" altLang="en-US" sz="1600" dirty="0">
                <a:solidFill>
                  <a:srgbClr val="213200"/>
                </a:solidFill>
                <a:latin typeface="微软雅黑" pitchFamily="34" charset="-122"/>
                <a:ea typeface="微软雅黑" pitchFamily="34" charset="-122"/>
              </a:rPr>
              <a:t>（</a:t>
            </a:r>
            <a:r>
              <a:rPr lang="en-US" altLang="zh-CN" sz="1600" dirty="0" err="1">
                <a:solidFill>
                  <a:srgbClr val="213200"/>
                </a:solidFill>
                <a:latin typeface="微软雅黑" pitchFamily="34" charset="-122"/>
                <a:ea typeface="微软雅黑" pitchFamily="34" charset="-122"/>
              </a:rPr>
              <a:t>sc</a:t>
            </a:r>
            <a:r>
              <a:rPr lang="zh-CN" altLang="en-US" sz="1600" dirty="0">
                <a:solidFill>
                  <a:srgbClr val="213200"/>
                </a:solidFill>
                <a:latin typeface="微软雅黑" pitchFamily="34" charset="-122"/>
                <a:ea typeface="微软雅黑" pitchFamily="34" charset="-122"/>
              </a:rPr>
              <a:t>）”，按“</a:t>
            </a:r>
            <a:r>
              <a:rPr lang="en-US" altLang="en-US" sz="1600" dirty="0">
                <a:solidFill>
                  <a:srgbClr val="213200"/>
                </a:solidFill>
                <a:latin typeface="微软雅黑" pitchFamily="34" charset="-122"/>
                <a:ea typeface="微软雅黑" pitchFamily="34" charset="-122"/>
              </a:rPr>
              <a:t>Enter</a:t>
            </a:r>
            <a:r>
              <a:rPr lang="zh-CN" altLang="en-US" sz="1600" dirty="0">
                <a:solidFill>
                  <a:srgbClr val="213200"/>
                </a:solidFill>
                <a:latin typeface="微软雅黑" pitchFamily="34" charset="-122"/>
                <a:ea typeface="微软雅黑" pitchFamily="34" charset="-122"/>
              </a:rPr>
              <a:t>”键。</a:t>
            </a:r>
          </a:p>
        </p:txBody>
      </p:sp>
      <p:cxnSp>
        <p:nvCxnSpPr>
          <p:cNvPr id="15" name="直接连接符 14"/>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3" name="组合 2"/>
          <p:cNvGrpSpPr/>
          <p:nvPr/>
        </p:nvGrpSpPr>
        <p:grpSpPr>
          <a:xfrm>
            <a:off x="926449" y="0"/>
            <a:ext cx="6101409" cy="909514"/>
            <a:chOff x="926449" y="0"/>
            <a:chExt cx="6101409" cy="909514"/>
          </a:xfrm>
        </p:grpSpPr>
        <p:sp>
          <p:nvSpPr>
            <p:cNvPr id="16"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相关知识</a:t>
              </a:r>
            </a:p>
          </p:txBody>
        </p:sp>
        <p:sp>
          <p:nvSpPr>
            <p:cNvPr id="17" name="燕尾形 16"/>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燕尾形 19"/>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燕尾形 20"/>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 name="图片 3"/>
          <p:cNvPicPr>
            <a:picLocks noChangeAspect="1"/>
          </p:cNvPicPr>
          <p:nvPr/>
        </p:nvPicPr>
        <p:blipFill>
          <a:blip r:embed="rId4"/>
          <a:stretch>
            <a:fillRect/>
          </a:stretch>
        </p:blipFill>
        <p:spPr>
          <a:xfrm>
            <a:off x="7247334" y="4043843"/>
            <a:ext cx="247619" cy="228571"/>
          </a:xfrm>
          <a:prstGeom prst="rect">
            <a:avLst/>
          </a:prstGeom>
        </p:spPr>
      </p:pic>
    </p:spTree>
    <p:extLst>
      <p:ext uri="{BB962C8B-B14F-4D97-AF65-F5344CB8AC3E}">
        <p14:creationId xmlns:p14="http://schemas.microsoft.com/office/powerpoint/2010/main" val="10860854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outVertical)">
                                          <p:cBhvr>
                                            <p:cTn id="28" dur="500"/>
                                            <p:tgtEl>
                                              <p:spTgt spid="23"/>
                                            </p:tgtEl>
                                          </p:cBhvr>
                                        </p:animEffect>
                                      </p:childTnLst>
                                    </p:cTn>
                                  </p:par>
                                </p:childTnLst>
                              </p:cTn>
                            </p:par>
                            <p:par>
                              <p:cTn id="29" fill="hold">
                                <p:stCondLst>
                                  <p:cond delay="100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0000">
                                          <p:cBhvr additive="base">
                                            <p:cTn id="32"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1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childTnLst>
                              </p:cTn>
                            </p:par>
                            <p:par>
                              <p:cTn id="47" fill="hold">
                                <p:stCondLst>
                                  <p:cond delay="1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14:bounceEnd="50000">
                                          <p:cBhvr additive="base">
                                            <p:cTn id="50"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29"/>
                                            </p:tgtEl>
                                            <p:attrNameLst>
                                              <p:attrName>ppt_y</p:attrName>
                                            </p:attrNameLst>
                                          </p:cBhvr>
                                          <p:tavLst>
                                            <p:tav tm="0">
                                              <p:val>
                                                <p:strVal val="0-#ppt_h/2"/>
                                              </p:val>
                                            </p:tav>
                                            <p:tav tm="100000">
                                              <p:val>
                                                <p:strVal val="#ppt_y"/>
                                              </p:val>
                                            </p:tav>
                                          </p:tavLst>
                                        </p:anim>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par>
                              <p:cTn id="56" fill="hold">
                                <p:stCondLst>
                                  <p:cond delay="2500"/>
                                </p:stCondLst>
                                <p:childTnLst>
                                  <p:par>
                                    <p:cTn id="57" presetID="14" presetClass="entr" presetSubtype="10"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randombar(horizontal)">
                                          <p:cBhvr>
                                            <p:cTn id="59" dur="500"/>
                                            <p:tgtEl>
                                              <p:spTgt spid="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500"/>
                                </p:stCondLst>
                                <p:childTnLst>
                                  <p:par>
                                    <p:cTn id="66" presetID="16" presetClass="entr" presetSubtype="37"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outVertical)">
                                          <p:cBhvr>
                                            <p:cTn id="68" dur="500"/>
                                            <p:tgtEl>
                                              <p:spTgt spid="33"/>
                                            </p:tgtEl>
                                          </p:cBhvr>
                                        </p:animEffect>
                                      </p:childTnLst>
                                    </p:cTn>
                                  </p:par>
                                </p:childTnLst>
                              </p:cTn>
                            </p:par>
                            <p:par>
                              <p:cTn id="69" fill="hold">
                                <p:stCondLst>
                                  <p:cond delay="1000"/>
                                </p:stCondLst>
                                <p:childTnLst>
                                  <p:par>
                                    <p:cTn id="70" presetID="2" presetClass="entr" presetSubtype="1" fill="hold" grpId="0" nodeType="afterEffect" p14:presetBounceEnd="5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50000">
                                          <p:cBhvr additive="base">
                                            <p:cTn id="72"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outVertical)">
                                          <p:cBhvr>
                                            <p:cTn id="28" dur="500"/>
                                            <p:tgtEl>
                                              <p:spTgt spid="23"/>
                                            </p:tgtEl>
                                          </p:cBhvr>
                                        </p:animEffect>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1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childTnLst>
                              </p:cTn>
                            </p:par>
                            <p:par>
                              <p:cTn id="47" fill="hold">
                                <p:stCondLst>
                                  <p:cond delay="1000"/>
                                </p:stCondLst>
                                <p:childTnLst>
                                  <p:par>
                                    <p:cTn id="48" presetID="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0-#ppt_h/2"/>
                                              </p:val>
                                            </p:tav>
                                            <p:tav tm="100000">
                                              <p:val>
                                                <p:strVal val="#ppt_y"/>
                                              </p:val>
                                            </p:tav>
                                          </p:tavLst>
                                        </p:anim>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par>
                              <p:cTn id="56" fill="hold">
                                <p:stCondLst>
                                  <p:cond delay="2500"/>
                                </p:stCondLst>
                                <p:childTnLst>
                                  <p:par>
                                    <p:cTn id="57" presetID="14" presetClass="entr" presetSubtype="10"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randombar(horizontal)">
                                          <p:cBhvr>
                                            <p:cTn id="59" dur="500"/>
                                            <p:tgtEl>
                                              <p:spTgt spid="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500"/>
                                </p:stCondLst>
                                <p:childTnLst>
                                  <p:par>
                                    <p:cTn id="66" presetID="16" presetClass="entr" presetSubtype="37"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outVertical)">
                                          <p:cBhvr>
                                            <p:cTn id="68" dur="500"/>
                                            <p:tgtEl>
                                              <p:spTgt spid="33"/>
                                            </p:tgtEl>
                                          </p:cBhvr>
                                        </p:animEffect>
                                      </p:childTnLst>
                                    </p:cTn>
                                  </p:par>
                                </p:childTnLst>
                              </p:cTn>
                            </p:par>
                            <p:par>
                              <p:cTn id="69" fill="hold">
                                <p:stCondLst>
                                  <p:cond delay="1000"/>
                                </p:stCondLst>
                                <p:childTnLst>
                                  <p:par>
                                    <p:cTn id="70" presetID="2" presetClass="entr" presetSubtype="1"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ppt_x"/>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718942" y="1974361"/>
            <a:ext cx="1944216" cy="936104"/>
          </a:xfrm>
          <a:prstGeom prst="round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指定系数</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5807174" y="1960713"/>
            <a:ext cx="5256584"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指定基点和放大系数即可</a:t>
            </a:r>
          </a:p>
        </p:txBody>
      </p:sp>
      <p:sp>
        <p:nvSpPr>
          <p:cNvPr id="9" name="圆角矩形 8"/>
          <p:cNvSpPr/>
          <p:nvPr/>
        </p:nvSpPr>
        <p:spPr>
          <a:xfrm>
            <a:off x="3718942" y="4572919"/>
            <a:ext cx="1944216" cy="936104"/>
          </a:xfrm>
          <a:prstGeom prst="round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参照缩放</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5807174" y="4539297"/>
            <a:ext cx="5256584"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需指定基点、参照长度、新长度</a:t>
            </a:r>
          </a:p>
        </p:txBody>
      </p:sp>
      <p:sp>
        <p:nvSpPr>
          <p:cNvPr id="12" name="圆角矩形 11"/>
          <p:cNvSpPr/>
          <p:nvPr/>
        </p:nvSpPr>
        <p:spPr>
          <a:xfrm>
            <a:off x="943185" y="3273640"/>
            <a:ext cx="1944216" cy="93610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缩放</a:t>
            </a:r>
          </a:p>
        </p:txBody>
      </p:sp>
      <p:cxnSp>
        <p:nvCxnSpPr>
          <p:cNvPr id="14" name="肘形连接符 13"/>
          <p:cNvCxnSpPr/>
          <p:nvPr/>
        </p:nvCxnSpPr>
        <p:spPr>
          <a:xfrm rot="10800000" flipV="1">
            <a:off x="2887402" y="244241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p:nvPr/>
        </p:nvCxnSpPr>
        <p:spPr>
          <a:xfrm>
            <a:off x="2887401" y="374169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24" name="组合 23"/>
          <p:cNvGrpSpPr/>
          <p:nvPr/>
        </p:nvGrpSpPr>
        <p:grpSpPr>
          <a:xfrm>
            <a:off x="926449" y="0"/>
            <a:ext cx="6101409" cy="909514"/>
            <a:chOff x="926449" y="0"/>
            <a:chExt cx="6101409" cy="909514"/>
          </a:xfrm>
        </p:grpSpPr>
        <p:sp>
          <p:nvSpPr>
            <p:cNvPr id="25"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相关知识</a:t>
              </a:r>
            </a:p>
          </p:txBody>
        </p:sp>
        <p:sp>
          <p:nvSpPr>
            <p:cNvPr id="26" name="燕尾形 25"/>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燕尾形 26"/>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燕尾形 27"/>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2" name="对象 1"/>
          <p:cNvGraphicFramePr>
            <a:graphicFrameLocks noChangeAspect="1"/>
          </p:cNvGraphicFramePr>
          <p:nvPr>
            <p:extLst>
              <p:ext uri="{D42A27DB-BD31-4B8C-83A1-F6EECF244321}">
                <p14:modId xmlns:p14="http://schemas.microsoft.com/office/powerpoint/2010/main" val="2071428985"/>
              </p:ext>
            </p:extLst>
          </p:nvPr>
        </p:nvGraphicFramePr>
        <p:xfrm>
          <a:off x="5303118" y="1974411"/>
          <a:ext cx="4858440" cy="2349970"/>
        </p:xfrm>
        <a:graphic>
          <a:graphicData uri="http://schemas.openxmlformats.org/presentationml/2006/ole">
            <mc:AlternateContent xmlns:mc="http://schemas.openxmlformats.org/markup-compatibility/2006">
              <mc:Choice xmlns:v="urn:schemas-microsoft-com:vml" Requires="v">
                <p:oleObj spid="_x0000_s3123" name="AutoCAD Drawing" r:id="rId5" imgW="13487400" imgH="6524640" progId="AutoCAD.Drawing.18">
                  <p:embed/>
                </p:oleObj>
              </mc:Choice>
              <mc:Fallback>
                <p:oleObj name="AutoCAD Drawing" r:id="rId5" imgW="13487400" imgH="6524640" progId="AutoCAD.Drawing.18">
                  <p:embed/>
                  <p:pic>
                    <p:nvPicPr>
                      <p:cNvPr id="0" name=""/>
                      <p:cNvPicPr/>
                      <p:nvPr/>
                    </p:nvPicPr>
                    <p:blipFill>
                      <a:blip r:embed="rId6"/>
                      <a:stretch>
                        <a:fillRect/>
                      </a:stretch>
                    </p:blipFill>
                    <p:spPr>
                      <a:xfrm>
                        <a:off x="5303118" y="1974411"/>
                        <a:ext cx="4858440" cy="234997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32600473"/>
              </p:ext>
            </p:extLst>
          </p:nvPr>
        </p:nvGraphicFramePr>
        <p:xfrm>
          <a:off x="5663158" y="4535899"/>
          <a:ext cx="4384405" cy="2120685"/>
        </p:xfrm>
        <a:graphic>
          <a:graphicData uri="http://schemas.openxmlformats.org/presentationml/2006/ole">
            <mc:AlternateContent xmlns:mc="http://schemas.openxmlformats.org/markup-compatibility/2006">
              <mc:Choice xmlns:v="urn:schemas-microsoft-com:vml" Requires="v">
                <p:oleObj spid="_x0000_s3124" name="AutoCAD Drawing" r:id="rId7" imgW="13487400" imgH="6524640" progId="AutoCAD.Drawing.18">
                  <p:embed/>
                </p:oleObj>
              </mc:Choice>
              <mc:Fallback>
                <p:oleObj name="AutoCAD Drawing" r:id="rId7" imgW="13487400" imgH="6524640" progId="AutoCAD.Drawing.18">
                  <p:embed/>
                  <p:pic>
                    <p:nvPicPr>
                      <p:cNvPr id="0" name=""/>
                      <p:cNvPicPr/>
                      <p:nvPr/>
                    </p:nvPicPr>
                    <p:blipFill>
                      <a:blip r:embed="rId8"/>
                      <a:stretch>
                        <a:fillRect/>
                      </a:stretch>
                    </p:blipFill>
                    <p:spPr>
                      <a:xfrm>
                        <a:off x="5663158" y="4535899"/>
                        <a:ext cx="4384405" cy="2120685"/>
                      </a:xfrm>
                      <a:prstGeom prst="rect">
                        <a:avLst/>
                      </a:prstGeom>
                    </p:spPr>
                  </p:pic>
                </p:oleObj>
              </mc:Fallback>
            </mc:AlternateContent>
          </a:graphicData>
        </a:graphic>
      </p:graphicFrame>
    </p:spTree>
    <p:extLst>
      <p:ext uri="{BB962C8B-B14F-4D97-AF65-F5344CB8AC3E}">
        <p14:creationId xmlns:p14="http://schemas.microsoft.com/office/powerpoint/2010/main" val="13364625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edge">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1500"/>
                            </p:stCondLst>
                            <p:childTnLst>
                              <p:par>
                                <p:cTn id="34" presetID="14" presetClass="entr" presetSubtype="1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randombar(horizontal)">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1500"/>
                            </p:stCondLst>
                            <p:childTnLst>
                              <p:par>
                                <p:cTn id="51" presetID="14" presetClass="entr" presetSubtype="1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randombar(horizontal)">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58" name="组合 57"/>
          <p:cNvGrpSpPr/>
          <p:nvPr/>
        </p:nvGrpSpPr>
        <p:grpSpPr>
          <a:xfrm>
            <a:off x="926449" y="0"/>
            <a:ext cx="6101409" cy="909514"/>
            <a:chOff x="926449" y="0"/>
            <a:chExt cx="6101409" cy="909514"/>
          </a:xfrm>
        </p:grpSpPr>
        <p:sp>
          <p:nvSpPr>
            <p:cNvPr id="59"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任务实施</a:t>
              </a:r>
            </a:p>
          </p:txBody>
        </p:sp>
        <p:sp>
          <p:nvSpPr>
            <p:cNvPr id="60" name="燕尾形 59"/>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燕尾形 60"/>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燕尾形 61"/>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11" name="对象 10"/>
          <p:cNvGraphicFramePr>
            <a:graphicFrameLocks noChangeAspect="1"/>
          </p:cNvGraphicFramePr>
          <p:nvPr>
            <p:extLst>
              <p:ext uri="{D42A27DB-BD31-4B8C-83A1-F6EECF244321}">
                <p14:modId xmlns:p14="http://schemas.microsoft.com/office/powerpoint/2010/main" val="2806948183"/>
              </p:ext>
            </p:extLst>
          </p:nvPr>
        </p:nvGraphicFramePr>
        <p:xfrm>
          <a:off x="4078982" y="2349674"/>
          <a:ext cx="4362450" cy="3267075"/>
        </p:xfrm>
        <a:graphic>
          <a:graphicData uri="http://schemas.openxmlformats.org/presentationml/2006/ole">
            <mc:AlternateContent xmlns:mc="http://schemas.openxmlformats.org/markup-compatibility/2006">
              <mc:Choice xmlns:v="urn:schemas-microsoft-com:vml" Requires="v">
                <p:oleObj spid="_x0000_s2077" name="AutoCAD Drawing" r:id="rId5" imgW="8696325" imgH="5038725" progId="AutoCAD.Drawing.18">
                  <p:embed/>
                </p:oleObj>
              </mc:Choice>
              <mc:Fallback>
                <p:oleObj name="AutoCAD Drawing" r:id="rId5" imgW="8696325" imgH="5038725" progId="AutoCAD.Drawing.18">
                  <p:embed/>
                  <p:pic>
                    <p:nvPicPr>
                      <p:cNvPr id="6" name="对象 5"/>
                      <p:cNvPicPr>
                        <a:picLocks noChangeAspect="1" noChangeArrowheads="1"/>
                      </p:cNvPicPr>
                      <p:nvPr/>
                    </p:nvPicPr>
                    <p:blipFill>
                      <a:blip r:embed="rId6">
                        <a:extLst>
                          <a:ext uri="{28A0092B-C50C-407E-A947-70E740481C1C}">
                            <a14:useLocalDpi xmlns:a14="http://schemas.microsoft.com/office/drawing/2010/main" val="0"/>
                          </a:ext>
                        </a:extLst>
                      </a:blip>
                      <a:srcRect l="23297" t="4291" r="14751" b="15184"/>
                      <a:stretch>
                        <a:fillRect/>
                      </a:stretch>
                    </p:blipFill>
                    <p:spPr bwMode="auto">
                      <a:xfrm>
                        <a:off x="4078982" y="2349674"/>
                        <a:ext cx="4362450" cy="326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0876191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circle(in)">
                                      <p:cBhvr>
                                        <p:cTn id="7" dur="500"/>
                                        <p:tgtEl>
                                          <p:spTgt spid="5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edge">
                                      <p:cBhvr>
                                        <p:cTn id="15" dur="500"/>
                                        <p:tgtEl>
                                          <p:spTgt spid="5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H="1">
            <a:off x="910630" y="1911884"/>
            <a:ext cx="3452331" cy="4032447"/>
            <a:chOff x="1331640" y="1707656"/>
            <a:chExt cx="2796076" cy="2835508"/>
          </a:xfrm>
        </p:grpSpPr>
        <p:sp>
          <p:nvSpPr>
            <p:cNvPr id="35" name="等腰三角形 5"/>
            <p:cNvSpPr/>
            <p:nvPr/>
          </p:nvSpPr>
          <p:spPr>
            <a:xfrm>
              <a:off x="1608860" y="1707656"/>
              <a:ext cx="1247249" cy="1186340"/>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6" name="等腰三角形 5"/>
            <p:cNvSpPr/>
            <p:nvPr/>
          </p:nvSpPr>
          <p:spPr>
            <a:xfrm>
              <a:off x="1619671" y="2445008"/>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7" name="等腰三角形 5"/>
            <p:cNvSpPr/>
            <p:nvPr/>
          </p:nvSpPr>
          <p:spPr>
            <a:xfrm flipV="1">
              <a:off x="1608860" y="3167486"/>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8" name="等腰三角形 5"/>
            <p:cNvSpPr/>
            <p:nvPr/>
          </p:nvSpPr>
          <p:spPr>
            <a:xfrm flipV="1">
              <a:off x="1619671" y="3356824"/>
              <a:ext cx="1247249" cy="1186340"/>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39" name="圆角矩形 11"/>
            <p:cNvSpPr/>
            <p:nvPr/>
          </p:nvSpPr>
          <p:spPr>
            <a:xfrm>
              <a:off x="1331640" y="3079860"/>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sp>
        <p:nvSpPr>
          <p:cNvPr id="15" name="矩形 14"/>
          <p:cNvSpPr>
            <a:spLocks noChangeArrowheads="1"/>
          </p:cNvSpPr>
          <p:nvPr/>
        </p:nvSpPr>
        <p:spPr bwMode="auto">
          <a:xfrm>
            <a:off x="6599262" y="3501802"/>
            <a:ext cx="463152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defRPr/>
            </a:pPr>
            <a:r>
              <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通过参照方式进行缩放时，实际是通过指定参照直线和目标直线的长度来实现，而参照直线的长度和目标直线的长度可通过捕捉对应直线段上两个端点来自动获取。</a:t>
            </a:r>
          </a:p>
        </p:txBody>
      </p:sp>
      <p:cxnSp>
        <p:nvCxnSpPr>
          <p:cNvPr id="31" name="直接连接符 30"/>
          <p:cNvCxnSpPr/>
          <p:nvPr/>
        </p:nvCxnSpPr>
        <p:spPr>
          <a:xfrm flipH="1">
            <a:off x="4981237" y="3950129"/>
            <a:ext cx="1039728"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rotWithShape="1">
          <a:blip r:embed="rId3"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51" name="组合 50"/>
          <p:cNvGrpSpPr/>
          <p:nvPr/>
        </p:nvGrpSpPr>
        <p:grpSpPr>
          <a:xfrm>
            <a:off x="926449" y="0"/>
            <a:ext cx="6101409" cy="909514"/>
            <a:chOff x="926449" y="0"/>
            <a:chExt cx="6101409" cy="909514"/>
          </a:xfrm>
        </p:grpSpPr>
        <p:sp>
          <p:nvSpPr>
            <p:cNvPr id="52"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小结</a:t>
              </a:r>
            </a:p>
          </p:txBody>
        </p:sp>
        <p:sp>
          <p:nvSpPr>
            <p:cNvPr id="53" name="燕尾形 52"/>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燕尾形 53"/>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燕尾形 54"/>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extLst>
      <p:ext uri="{BB962C8B-B14F-4D97-AF65-F5344CB8AC3E}">
        <p14:creationId xmlns:p14="http://schemas.microsoft.com/office/powerpoint/2010/main" val="11009671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ircle(in)">
                                      <p:cBhvr>
                                        <p:cTn id="7" dur="500"/>
                                        <p:tgtEl>
                                          <p:spTgt spid="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edge">
                                      <p:cBhvr>
                                        <p:cTn id="15" dur="500"/>
                                        <p:tgtEl>
                                          <p:spTgt spid="4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500"/>
                            </p:stCondLst>
                            <p:childTnLst>
                              <p:par>
                                <p:cTn id="25" presetID="1" presetClass="entr" presetSubtype="0" fill="hold" grpId="0" nodeType="afterEffect">
                                  <p:stCondLst>
                                    <p:cond delay="0"/>
                                  </p:stCondLst>
                                  <p:iterate type="lt">
                                    <p:tmAbs val="30"/>
                                  </p:iterate>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655046" y="1127493"/>
            <a:ext cx="2880320" cy="248303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六边形 31"/>
          <p:cNvSpPr/>
          <p:nvPr/>
        </p:nvSpPr>
        <p:spPr>
          <a:xfrm>
            <a:off x="1" y="6406814"/>
            <a:ext cx="3041773" cy="45277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六边形 32"/>
          <p:cNvSpPr/>
          <p:nvPr/>
        </p:nvSpPr>
        <p:spPr>
          <a:xfrm>
            <a:off x="3041775" y="6406814"/>
            <a:ext cx="3063750" cy="45277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六边形 33"/>
          <p:cNvSpPr/>
          <p:nvPr/>
        </p:nvSpPr>
        <p:spPr>
          <a:xfrm>
            <a:off x="6095207" y="6406814"/>
            <a:ext cx="3047603" cy="45277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六边形 34"/>
          <p:cNvSpPr/>
          <p:nvPr/>
        </p:nvSpPr>
        <p:spPr>
          <a:xfrm>
            <a:off x="9142810" y="6406814"/>
            <a:ext cx="3047603" cy="45277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六边形 35"/>
          <p:cNvSpPr/>
          <p:nvPr/>
        </p:nvSpPr>
        <p:spPr>
          <a:xfrm flipV="1">
            <a:off x="0" y="0"/>
            <a:ext cx="3047603" cy="93401"/>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矩形 41"/>
          <p:cNvSpPr/>
          <p:nvPr/>
        </p:nvSpPr>
        <p:spPr>
          <a:xfrm>
            <a:off x="5203405" y="2568821"/>
            <a:ext cx="2031291" cy="830981"/>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lvl="0" algn="ctr" defTabSz="914400"/>
            <a:r>
              <a:rPr lang="zh-CN" altLang="en-US" sz="4800" b="1" kern="0" dirty="0">
                <a:solidFill>
                  <a:schemeClr val="tx1">
                    <a:lumMod val="75000"/>
                    <a:lumOff val="25000"/>
                  </a:schemeClr>
                </a:solidFill>
                <a:latin typeface="微软雅黑" panose="020B0503020204020204" pitchFamily="34" charset="-122"/>
                <a:ea typeface="微软雅黑" panose="020B0503020204020204" pitchFamily="34" charset="-122"/>
              </a:rPr>
              <a:t>谢谢！</a:t>
            </a:r>
          </a:p>
        </p:txBody>
      </p:sp>
      <p:sp>
        <p:nvSpPr>
          <p:cNvPr id="19" name="六边形 18"/>
          <p:cNvSpPr/>
          <p:nvPr/>
        </p:nvSpPr>
        <p:spPr>
          <a:xfrm flipV="1">
            <a:off x="3041774" y="2632"/>
            <a:ext cx="3047603" cy="93401"/>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六边形 19"/>
          <p:cNvSpPr/>
          <p:nvPr/>
        </p:nvSpPr>
        <p:spPr>
          <a:xfrm flipV="1">
            <a:off x="6083548" y="2632"/>
            <a:ext cx="3047603" cy="93401"/>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六边形 20"/>
          <p:cNvSpPr/>
          <p:nvPr/>
        </p:nvSpPr>
        <p:spPr>
          <a:xfrm flipV="1">
            <a:off x="9142810" y="2632"/>
            <a:ext cx="3047603" cy="93401"/>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571"/>
            <a:ext cx="3476379" cy="974951"/>
          </a:xfrm>
          <a:prstGeom prst="rect">
            <a:avLst/>
          </a:prstGeom>
        </p:spPr>
      </p:pic>
    </p:spTree>
    <p:extLst>
      <p:ext uri="{BB962C8B-B14F-4D97-AF65-F5344CB8AC3E}">
        <p14:creationId xmlns:p14="http://schemas.microsoft.com/office/powerpoint/2010/main" val="33229201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out)">
                                      <p:cBhvr>
                                        <p:cTn id="7" dur="10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2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00"/>
                                        <p:tgtEl>
                                          <p:spTgt spid="35"/>
                                        </p:tgtEl>
                                      </p:cBhvr>
                                    </p:animEffect>
                                  </p:childTnLst>
                                </p:cTn>
                              </p:par>
                            </p:childTnLst>
                          </p:cTn>
                        </p:par>
                        <p:par>
                          <p:cTn id="23" fill="hold">
                            <p:stCondLst>
                              <p:cond delay="1000"/>
                            </p:stCondLst>
                            <p:childTnLst>
                              <p:par>
                                <p:cTn id="24" presetID="16" presetClass="entr" presetSubtype="37"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barn(outVertical)">
                                      <p:cBhvr>
                                        <p:cTn id="26" dur="1000"/>
                                        <p:tgtEl>
                                          <p:spTgt spid="4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2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42" grpId="0"/>
      <p:bldP spid="19" grpId="0" animBg="1"/>
      <p:bldP spid="20" grpId="0" animBg="1"/>
      <p:bldP spid="21" grpId="0" animBg="1"/>
    </p:bldLst>
  </p:timing>
</p:sld>
</file>

<file path=ppt/theme/theme1.xml><?xml version="1.0" encoding="utf-8"?>
<a:theme xmlns:a="http://schemas.openxmlformats.org/drawingml/2006/main" name="Office 主题">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我的主题色">
      <a:dk1>
        <a:sysClr val="windowText" lastClr="000000"/>
      </a:dk1>
      <a:lt1>
        <a:sysClr val="window" lastClr="FFFFFF"/>
      </a:lt1>
      <a:dk2>
        <a:srgbClr val="E6325C"/>
      </a:dk2>
      <a:lt2>
        <a:srgbClr val="E6325C"/>
      </a:lt2>
      <a:accent1>
        <a:srgbClr val="A3CD39"/>
      </a:accent1>
      <a:accent2>
        <a:srgbClr val="A3CD39"/>
      </a:accent2>
      <a:accent3>
        <a:srgbClr val="4EC0A5"/>
      </a:accent3>
      <a:accent4>
        <a:srgbClr val="4EC0A5"/>
      </a:accent4>
      <a:accent5>
        <a:srgbClr val="E4BE33"/>
      </a:accent5>
      <a:accent6>
        <a:srgbClr val="E4BE3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812</TotalTime>
  <Words>163</Words>
  <Application>Microsoft Office PowerPoint</Application>
  <PresentationFormat>自定义</PresentationFormat>
  <Paragraphs>34</Paragraphs>
  <Slides>8</Slides>
  <Notes>7</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8</vt:i4>
      </vt:variant>
    </vt:vector>
  </HeadingPairs>
  <TitlesOfParts>
    <vt:vector size="19" baseType="lpstr">
      <vt:lpstr>华文新魏</vt:lpstr>
      <vt:lpstr>宋体</vt:lpstr>
      <vt:lpstr>微软雅黑</vt:lpstr>
      <vt:lpstr>Arial</vt:lpstr>
      <vt:lpstr>Calibri</vt:lpstr>
      <vt:lpstr>Eras Bold ITC</vt:lpstr>
      <vt:lpstr>Impact</vt:lpstr>
      <vt:lpstr>Times New Roman</vt:lpstr>
      <vt:lpstr>Office 主题</vt:lpstr>
      <vt:lpstr>Office 主题​​</vt:lpstr>
      <vt:lpstr>AutoCAD Drawing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keywords>https://shop114556147.taobao.com</cp:keywords>
  <cp:lastModifiedBy>Administrator</cp:lastModifiedBy>
  <cp:revision>306</cp:revision>
  <dcterms:created xsi:type="dcterms:W3CDTF">2015-04-23T03:04:00Z</dcterms:created>
  <dcterms:modified xsi:type="dcterms:W3CDTF">2018-08-20T08:07:44Z</dcterms:modified>
  <cp:category>https://shop114556147.taobao.com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