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6"/>
  </p:notesMasterIdLst>
  <p:handoutMasterIdLst>
    <p:handoutMasterId r:id="rId17"/>
  </p:handoutMasterIdLst>
  <p:sldIdLst>
    <p:sldId id="344" r:id="rId2"/>
    <p:sldId id="343" r:id="rId3"/>
    <p:sldId id="369" r:id="rId4"/>
    <p:sldId id="365" r:id="rId5"/>
    <p:sldId id="366" r:id="rId6"/>
    <p:sldId id="354" r:id="rId7"/>
    <p:sldId id="355" r:id="rId8"/>
    <p:sldId id="356" r:id="rId9"/>
    <p:sldId id="353" r:id="rId10"/>
    <p:sldId id="370" r:id="rId11"/>
    <p:sldId id="371" r:id="rId12"/>
    <p:sldId id="367" r:id="rId13"/>
    <p:sldId id="368" r:id="rId14"/>
    <p:sldId id="364" r:id="rId15"/>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Arial" charset="0"/>
        <a:ea typeface="宋体" pitchFamily="2" charset="-122"/>
        <a:cs typeface="+mn-cs"/>
      </a:defRPr>
    </a:lvl1pPr>
    <a:lvl2pPr marL="457200" algn="ctr" rtl="0" fontAlgn="base">
      <a:spcBef>
        <a:spcPct val="0"/>
      </a:spcBef>
      <a:spcAft>
        <a:spcPct val="0"/>
      </a:spcAft>
      <a:defRPr kern="1200">
        <a:solidFill>
          <a:schemeClr val="tx1"/>
        </a:solidFill>
        <a:latin typeface="Arial" charset="0"/>
        <a:ea typeface="宋体" pitchFamily="2" charset="-122"/>
        <a:cs typeface="+mn-cs"/>
      </a:defRPr>
    </a:lvl2pPr>
    <a:lvl3pPr marL="914400" algn="ctr" rtl="0" fontAlgn="base">
      <a:spcBef>
        <a:spcPct val="0"/>
      </a:spcBef>
      <a:spcAft>
        <a:spcPct val="0"/>
      </a:spcAft>
      <a:defRPr kern="1200">
        <a:solidFill>
          <a:schemeClr val="tx1"/>
        </a:solidFill>
        <a:latin typeface="Arial" charset="0"/>
        <a:ea typeface="宋体" pitchFamily="2" charset="-122"/>
        <a:cs typeface="+mn-cs"/>
      </a:defRPr>
    </a:lvl3pPr>
    <a:lvl4pPr marL="1371600" algn="ctr" rtl="0" fontAlgn="base">
      <a:spcBef>
        <a:spcPct val="0"/>
      </a:spcBef>
      <a:spcAft>
        <a:spcPct val="0"/>
      </a:spcAft>
      <a:defRPr kern="1200">
        <a:solidFill>
          <a:schemeClr val="tx1"/>
        </a:solidFill>
        <a:latin typeface="Arial" charset="0"/>
        <a:ea typeface="宋体" pitchFamily="2" charset="-122"/>
        <a:cs typeface="+mn-cs"/>
      </a:defRPr>
    </a:lvl4pPr>
    <a:lvl5pPr marL="1828800" algn="ctr"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521415D9-36F7-43E2-AB2F-B90AF26B5E84}">
      <p14:sectionLst xmlns:p14="http://schemas.microsoft.com/office/powerpoint/2010/main">
        <p14:section name="默认节" id="{70D25548-8C85-47F5-BDC9-7DD15659744E}">
          <p14:sldIdLst>
            <p14:sldId id="344"/>
            <p14:sldId id="343"/>
          </p14:sldIdLst>
        </p14:section>
        <p14:section name="For Each...Next语句" id="{5717E0B3-D0FE-4DB3-8D29-1F9F18D1A50C}">
          <p14:sldIdLst>
            <p14:sldId id="369"/>
            <p14:sldId id="365"/>
            <p14:sldId id="366"/>
            <p14:sldId id="354"/>
            <p14:sldId id="355"/>
            <p14:sldId id="356"/>
            <p14:sldId id="353"/>
            <p14:sldId id="370"/>
            <p14:sldId id="371"/>
            <p14:sldId id="367"/>
            <p14:sldId id="368"/>
            <p14:sldId id="36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008000"/>
    <a:srgbClr val="336600"/>
    <a:srgbClr val="FF3300"/>
    <a:srgbClr val="669900"/>
    <a:srgbClr val="003366"/>
    <a:srgbClr val="6633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5" autoAdjust="0"/>
    <p:restoredTop sz="94655" autoAdjust="0"/>
  </p:normalViewPr>
  <p:slideViewPr>
    <p:cSldViewPr>
      <p:cViewPr varScale="1">
        <p:scale>
          <a:sx n="107" d="100"/>
          <a:sy n="107" d="100"/>
        </p:scale>
        <p:origin x="173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2262"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4F7C43-7044-4BCD-96FA-8ADBE31D46A4}" type="doc">
      <dgm:prSet loTypeId="urn:microsoft.com/office/officeart/2005/8/layout/bList2" loCatId="list" qsTypeId="urn:microsoft.com/office/officeart/2005/8/quickstyle/3d1" qsCatId="3D" csTypeId="urn:microsoft.com/office/officeart/2005/8/colors/colorful5" csCatId="colorful" phldr="1"/>
      <dgm:spPr/>
      <dgm:t>
        <a:bodyPr/>
        <a:lstStyle/>
        <a:p>
          <a:endParaRPr lang="zh-CN" altLang="en-US"/>
        </a:p>
      </dgm:t>
    </dgm:pt>
    <dgm:pt modelId="{F4C15E0C-F148-45E9-8C36-FB34E1D31675}">
      <dgm:prSet phldrT="[文本]" custT="1"/>
      <dgm:spPr/>
      <dgm:t>
        <a:bodyPr/>
        <a:lstStyle/>
        <a:p>
          <a:r>
            <a:rPr lang="en-US" altLang="zh-CN" sz="2400" dirty="0">
              <a:latin typeface="微软雅黑" pitchFamily="34" charset="-122"/>
              <a:ea typeface="微软雅黑" pitchFamily="34" charset="-122"/>
            </a:rPr>
            <a:t>For Each…Next</a:t>
          </a:r>
          <a:endParaRPr lang="zh-CN" altLang="en-US" sz="2400" dirty="0">
            <a:latin typeface="微软雅黑" pitchFamily="34" charset="-122"/>
            <a:ea typeface="微软雅黑" pitchFamily="34" charset="-122"/>
          </a:endParaRPr>
        </a:p>
      </dgm:t>
    </dgm:pt>
    <dgm:pt modelId="{DB861FEB-F804-4038-B724-A27C6C2320E4}" type="parTrans" cxnId="{B14DD994-85D4-4F0A-A374-28FDBCDFAB03}">
      <dgm:prSet/>
      <dgm:spPr/>
      <dgm:t>
        <a:bodyPr/>
        <a:lstStyle/>
        <a:p>
          <a:endParaRPr lang="zh-CN" altLang="en-US"/>
        </a:p>
      </dgm:t>
    </dgm:pt>
    <dgm:pt modelId="{63DFB6E0-E8DC-483B-A7C6-65BAEF29790A}" type="sibTrans" cxnId="{B14DD994-85D4-4F0A-A374-28FDBCDFAB03}">
      <dgm:prSet/>
      <dgm:spPr/>
      <dgm:t>
        <a:bodyPr/>
        <a:lstStyle/>
        <a:p>
          <a:endParaRPr lang="zh-CN" altLang="en-US"/>
        </a:p>
      </dgm:t>
    </dgm:pt>
    <dgm:pt modelId="{16EA1D9C-16E4-43D3-BB0A-F1F267AFF23F}">
      <dgm:prSet phldrT="[文本]" custT="1"/>
      <dgm:spPr/>
      <dgm:t>
        <a:bodyPr/>
        <a:lstStyle/>
        <a:p>
          <a:r>
            <a:rPr lang="zh-CN" altLang="en-US" sz="2400" dirty="0">
              <a:latin typeface="微软雅黑" pitchFamily="34" charset="-122"/>
              <a:ea typeface="微软雅黑" pitchFamily="34" charset="-122"/>
            </a:rPr>
            <a:t>循环语句</a:t>
          </a:r>
        </a:p>
      </dgm:t>
    </dgm:pt>
    <dgm:pt modelId="{2FB53108-0F29-4F77-9B28-43DEF188EE0F}" type="parTrans" cxnId="{27793470-1352-4145-8CDB-42CF065188AA}">
      <dgm:prSet/>
      <dgm:spPr/>
      <dgm:t>
        <a:bodyPr/>
        <a:lstStyle/>
        <a:p>
          <a:endParaRPr lang="zh-CN" altLang="en-US"/>
        </a:p>
      </dgm:t>
    </dgm:pt>
    <dgm:pt modelId="{557AB4E1-EAF3-470B-9AA1-A0FA3438B7E0}" type="sibTrans" cxnId="{27793470-1352-4145-8CDB-42CF065188AA}">
      <dgm:prSet/>
      <dgm:spPr/>
      <dgm:t>
        <a:bodyPr/>
        <a:lstStyle/>
        <a:p>
          <a:endParaRPr lang="zh-CN" altLang="en-US"/>
        </a:p>
      </dgm:t>
    </dgm:pt>
    <dgm:pt modelId="{9A9C2E90-6616-4062-A3DB-8BDCAB660105}" type="pres">
      <dgm:prSet presAssocID="{3A4F7C43-7044-4BCD-96FA-8ADBE31D46A4}" presName="diagram" presStyleCnt="0">
        <dgm:presLayoutVars>
          <dgm:dir/>
          <dgm:animLvl val="lvl"/>
          <dgm:resizeHandles val="exact"/>
        </dgm:presLayoutVars>
      </dgm:prSet>
      <dgm:spPr/>
    </dgm:pt>
    <dgm:pt modelId="{F4D65D00-DDF6-4F5C-9621-402EF41384CE}" type="pres">
      <dgm:prSet presAssocID="{16EA1D9C-16E4-43D3-BB0A-F1F267AFF23F}" presName="compNode" presStyleCnt="0"/>
      <dgm:spPr/>
    </dgm:pt>
    <dgm:pt modelId="{480A95CB-17C4-4780-8D4D-5C25435AA1E7}" type="pres">
      <dgm:prSet presAssocID="{16EA1D9C-16E4-43D3-BB0A-F1F267AFF23F}" presName="childRect" presStyleLbl="bgAcc1" presStyleIdx="0" presStyleCnt="1">
        <dgm:presLayoutVars>
          <dgm:bulletEnabled val="1"/>
        </dgm:presLayoutVars>
      </dgm:prSet>
      <dgm:spPr/>
    </dgm:pt>
    <dgm:pt modelId="{8950DBA7-9C2E-4E3D-B5DB-2A7B7EEDCA83}" type="pres">
      <dgm:prSet presAssocID="{16EA1D9C-16E4-43D3-BB0A-F1F267AFF23F}" presName="parentText" presStyleLbl="node1" presStyleIdx="0" presStyleCnt="0">
        <dgm:presLayoutVars>
          <dgm:chMax val="0"/>
          <dgm:bulletEnabled val="1"/>
        </dgm:presLayoutVars>
      </dgm:prSet>
      <dgm:spPr/>
    </dgm:pt>
    <dgm:pt modelId="{BDA607C9-B606-43E2-BB10-93575CF596F4}" type="pres">
      <dgm:prSet presAssocID="{16EA1D9C-16E4-43D3-BB0A-F1F267AFF23F}" presName="parentRect" presStyleLbl="alignNode1" presStyleIdx="0" presStyleCnt="1"/>
      <dgm:spPr/>
    </dgm:pt>
    <dgm:pt modelId="{061A10D9-E068-4CA2-AB16-AA021BFB939C}" type="pres">
      <dgm:prSet presAssocID="{16EA1D9C-16E4-43D3-BB0A-F1F267AFF23F}" presName="adorn" presStyleLbl="fgAccFollowNode1" presStyleIdx="0" presStyleCnt="1"/>
      <dgm:spPr/>
    </dgm:pt>
  </dgm:ptLst>
  <dgm:cxnLst>
    <dgm:cxn modelId="{C10D9B11-AAE3-4E79-821B-B511F6A355C4}" type="presOf" srcId="{16EA1D9C-16E4-43D3-BB0A-F1F267AFF23F}" destId="{BDA607C9-B606-43E2-BB10-93575CF596F4}" srcOrd="1" destOrd="0" presId="urn:microsoft.com/office/officeart/2005/8/layout/bList2"/>
    <dgm:cxn modelId="{27793470-1352-4145-8CDB-42CF065188AA}" srcId="{3A4F7C43-7044-4BCD-96FA-8ADBE31D46A4}" destId="{16EA1D9C-16E4-43D3-BB0A-F1F267AFF23F}" srcOrd="0" destOrd="0" parTransId="{2FB53108-0F29-4F77-9B28-43DEF188EE0F}" sibTransId="{557AB4E1-EAF3-470B-9AA1-A0FA3438B7E0}"/>
    <dgm:cxn modelId="{65C19250-1991-49A2-B42E-4B969ECAFC01}" type="presOf" srcId="{16EA1D9C-16E4-43D3-BB0A-F1F267AFF23F}" destId="{8950DBA7-9C2E-4E3D-B5DB-2A7B7EEDCA83}" srcOrd="0" destOrd="0" presId="urn:microsoft.com/office/officeart/2005/8/layout/bList2"/>
    <dgm:cxn modelId="{B14DD994-85D4-4F0A-A374-28FDBCDFAB03}" srcId="{16EA1D9C-16E4-43D3-BB0A-F1F267AFF23F}" destId="{F4C15E0C-F148-45E9-8C36-FB34E1D31675}" srcOrd="0" destOrd="0" parTransId="{DB861FEB-F804-4038-B724-A27C6C2320E4}" sibTransId="{63DFB6E0-E8DC-483B-A7C6-65BAEF29790A}"/>
    <dgm:cxn modelId="{241155AB-239E-4147-8B5D-51A8D5E0C0EE}" type="presOf" srcId="{F4C15E0C-F148-45E9-8C36-FB34E1D31675}" destId="{480A95CB-17C4-4780-8D4D-5C25435AA1E7}" srcOrd="0" destOrd="0" presId="urn:microsoft.com/office/officeart/2005/8/layout/bList2"/>
    <dgm:cxn modelId="{22941DB9-7686-4D85-BA11-446632C61F16}" type="presOf" srcId="{3A4F7C43-7044-4BCD-96FA-8ADBE31D46A4}" destId="{9A9C2E90-6616-4062-A3DB-8BDCAB660105}" srcOrd="0" destOrd="0" presId="urn:microsoft.com/office/officeart/2005/8/layout/bList2"/>
    <dgm:cxn modelId="{F00A8CEE-D4DB-452A-8C54-9C4DF3DC892A}" type="presParOf" srcId="{9A9C2E90-6616-4062-A3DB-8BDCAB660105}" destId="{F4D65D00-DDF6-4F5C-9621-402EF41384CE}" srcOrd="0" destOrd="0" presId="urn:microsoft.com/office/officeart/2005/8/layout/bList2"/>
    <dgm:cxn modelId="{25C7505A-CF53-46BC-8F7D-F7570BA30622}" type="presParOf" srcId="{F4D65D00-DDF6-4F5C-9621-402EF41384CE}" destId="{480A95CB-17C4-4780-8D4D-5C25435AA1E7}" srcOrd="0" destOrd="0" presId="urn:microsoft.com/office/officeart/2005/8/layout/bList2"/>
    <dgm:cxn modelId="{D390F08F-5D2F-4AD1-BCC4-50F332EA231E}" type="presParOf" srcId="{F4D65D00-DDF6-4F5C-9621-402EF41384CE}" destId="{8950DBA7-9C2E-4E3D-B5DB-2A7B7EEDCA83}" srcOrd="1" destOrd="0" presId="urn:microsoft.com/office/officeart/2005/8/layout/bList2"/>
    <dgm:cxn modelId="{0DF9ECE0-CBD9-4E57-955F-8EB35A8544E3}" type="presParOf" srcId="{F4D65D00-DDF6-4F5C-9621-402EF41384CE}" destId="{BDA607C9-B606-43E2-BB10-93575CF596F4}" srcOrd="2" destOrd="0" presId="urn:microsoft.com/office/officeart/2005/8/layout/bList2"/>
    <dgm:cxn modelId="{863FFCF8-B895-413D-8A51-0A5C2AACC20C}" type="presParOf" srcId="{F4D65D00-DDF6-4F5C-9621-402EF41384CE}" destId="{061A10D9-E068-4CA2-AB16-AA021BFB939C}" srcOrd="3" destOrd="0" presId="urn:microsoft.com/office/officeart/2005/8/layout/bList2"/>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0A95CB-17C4-4780-8D4D-5C25435AA1E7}">
      <dsp:nvSpPr>
        <dsp:cNvPr id="0" name=""/>
        <dsp:cNvSpPr/>
      </dsp:nvSpPr>
      <dsp:spPr>
        <a:xfrm>
          <a:off x="1920668" y="1369"/>
          <a:ext cx="2786719" cy="2080227"/>
        </a:xfrm>
        <a:prstGeom prst="round2SameRect">
          <a:avLst>
            <a:gd name="adj1" fmla="val 8000"/>
            <a:gd name="adj2" fmla="val 0"/>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0480" tIns="91440" rIns="30480" bIns="30480" numCol="1" spcCol="1270" anchor="t" anchorCtr="0">
          <a:noAutofit/>
        </a:bodyPr>
        <a:lstStyle/>
        <a:p>
          <a:pPr marL="228600" lvl="1" indent="-228600" algn="l" defTabSz="1066800">
            <a:lnSpc>
              <a:spcPct val="90000"/>
            </a:lnSpc>
            <a:spcBef>
              <a:spcPct val="0"/>
            </a:spcBef>
            <a:spcAft>
              <a:spcPct val="15000"/>
            </a:spcAft>
            <a:buChar char="•"/>
          </a:pPr>
          <a:r>
            <a:rPr lang="en-US" altLang="zh-CN" sz="2400" kern="1200" dirty="0">
              <a:latin typeface="微软雅黑" pitchFamily="34" charset="-122"/>
              <a:ea typeface="微软雅黑" pitchFamily="34" charset="-122"/>
            </a:rPr>
            <a:t>For Each…Next</a:t>
          </a:r>
          <a:endParaRPr lang="zh-CN" altLang="en-US" sz="2400" kern="1200" dirty="0">
            <a:latin typeface="微软雅黑" pitchFamily="34" charset="-122"/>
            <a:ea typeface="微软雅黑" pitchFamily="34" charset="-122"/>
          </a:endParaRPr>
        </a:p>
      </dsp:txBody>
      <dsp:txXfrm>
        <a:off x="1969410" y="50111"/>
        <a:ext cx="2689235" cy="2031485"/>
      </dsp:txXfrm>
    </dsp:sp>
    <dsp:sp modelId="{BDA607C9-B606-43E2-BB10-93575CF596F4}">
      <dsp:nvSpPr>
        <dsp:cNvPr id="0" name=""/>
        <dsp:cNvSpPr/>
      </dsp:nvSpPr>
      <dsp:spPr>
        <a:xfrm>
          <a:off x="1920668" y="2081596"/>
          <a:ext cx="2786719" cy="894497"/>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91440" tIns="0" rIns="30480" bIns="0" numCol="1" spcCol="1270" anchor="ctr" anchorCtr="0">
          <a:noAutofit/>
        </a:bodyPr>
        <a:lstStyle/>
        <a:p>
          <a:pPr marL="0" lvl="0" indent="0" algn="l" defTabSz="1066800">
            <a:lnSpc>
              <a:spcPct val="90000"/>
            </a:lnSpc>
            <a:spcBef>
              <a:spcPct val="0"/>
            </a:spcBef>
            <a:spcAft>
              <a:spcPct val="35000"/>
            </a:spcAft>
            <a:buNone/>
          </a:pPr>
          <a:r>
            <a:rPr lang="zh-CN" altLang="en-US" sz="2400" kern="1200" dirty="0">
              <a:latin typeface="微软雅黑" pitchFamily="34" charset="-122"/>
              <a:ea typeface="微软雅黑" pitchFamily="34" charset="-122"/>
            </a:rPr>
            <a:t>循环语句</a:t>
          </a:r>
        </a:p>
      </dsp:txBody>
      <dsp:txXfrm>
        <a:off x="1920668" y="2081596"/>
        <a:ext cx="1962478" cy="894497"/>
      </dsp:txXfrm>
    </dsp:sp>
    <dsp:sp modelId="{061A10D9-E068-4CA2-AB16-AA021BFB939C}">
      <dsp:nvSpPr>
        <dsp:cNvPr id="0" name=""/>
        <dsp:cNvSpPr/>
      </dsp:nvSpPr>
      <dsp:spPr>
        <a:xfrm>
          <a:off x="3961979" y="2223679"/>
          <a:ext cx="975351" cy="975351"/>
        </a:xfrm>
        <a:prstGeom prst="ellipse">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ltLang="zh-CN"/>
          </a:p>
        </p:txBody>
      </p:sp>
      <p:sp>
        <p:nvSpPr>
          <p:cNvPr id="7577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ltLang="zh-CN"/>
          </a:p>
        </p:txBody>
      </p:sp>
      <p:sp>
        <p:nvSpPr>
          <p:cNvPr id="7578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ltLang="zh-CN"/>
          </a:p>
        </p:txBody>
      </p:sp>
      <p:sp>
        <p:nvSpPr>
          <p:cNvPr id="7578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9CE2A38F-8B93-4F98-AA9B-5332D4ECE3BE}" type="slidenum">
              <a:rPr lang="en-US" altLang="zh-CN"/>
              <a:pPr>
                <a:defRPr/>
              </a:pPr>
              <a:t>‹#›</a:t>
            </a:fld>
            <a:endParaRPr lang="en-US" altLang="zh-CN"/>
          </a:p>
        </p:txBody>
      </p:sp>
    </p:spTree>
    <p:extLst>
      <p:ext uri="{BB962C8B-B14F-4D97-AF65-F5344CB8AC3E}">
        <p14:creationId xmlns:p14="http://schemas.microsoft.com/office/powerpoint/2010/main" val="2576425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385115FF-ED37-44F4-B509-FEFC1C6DF26F}" type="datetimeFigureOut">
              <a:rPr lang="zh-CN" altLang="en-US"/>
              <a:pPr>
                <a:defRPr/>
              </a:pPr>
              <a:t>2018-2-24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8B46F3FE-CFAD-47B7-A68B-2B086308F013}" type="slidenum">
              <a:rPr lang="zh-CN" altLang="en-US"/>
              <a:pPr>
                <a:defRPr/>
              </a:pPr>
              <a:t>‹#›</a:t>
            </a:fld>
            <a:endParaRPr lang="zh-CN" altLang="en-US"/>
          </a:p>
        </p:txBody>
      </p:sp>
    </p:spTree>
    <p:extLst>
      <p:ext uri="{BB962C8B-B14F-4D97-AF65-F5344CB8AC3E}">
        <p14:creationId xmlns:p14="http://schemas.microsoft.com/office/powerpoint/2010/main" val="429083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B46F3FE-CFAD-47B7-A68B-2B086308F013}" type="slidenum">
              <a:rPr lang="zh-CN" altLang="en-US" smtClean="0"/>
              <a:pPr>
                <a:defRPr/>
              </a:pPr>
              <a:t>10</a:t>
            </a:fld>
            <a:endParaRPr lang="zh-CN" altLang="en-US"/>
          </a:p>
        </p:txBody>
      </p:sp>
    </p:spTree>
    <p:extLst>
      <p:ext uri="{BB962C8B-B14F-4D97-AF65-F5344CB8AC3E}">
        <p14:creationId xmlns:p14="http://schemas.microsoft.com/office/powerpoint/2010/main" val="35335150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85800" y="2130425"/>
            <a:ext cx="7772400" cy="1470025"/>
          </a:xfrm>
        </p:spPr>
        <p:txBody>
          <a:bodyPr/>
          <a:lstStyle>
            <a:lvl1pPr>
              <a:defRPr/>
            </a:lvl1pPr>
          </a:lstStyle>
          <a:p>
            <a:pPr lvl="0"/>
            <a:r>
              <a:rPr lang="zh-CN" altLang="en-US" noProof="0"/>
              <a:t>单击此处编辑母版标题样式</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a:t>单击此处编辑母版副标题样式</a:t>
            </a:r>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82E1B4F-DFE1-4376-9538-240CDBCBF313}" type="slidenum">
              <a:rPr lang="en-US" altLang="zh-CN"/>
              <a:pPr>
                <a:defRPr/>
              </a:pPr>
              <a:t>‹#›</a:t>
            </a:fld>
            <a:endParaRPr lang="en-US" altLang="zh-CN"/>
          </a:p>
        </p:txBody>
      </p:sp>
    </p:spTree>
    <p:extLst>
      <p:ext uri="{BB962C8B-B14F-4D97-AF65-F5344CB8AC3E}">
        <p14:creationId xmlns:p14="http://schemas.microsoft.com/office/powerpoint/2010/main" val="3074793546"/>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A9A4836-02A7-4BAF-90BD-A88FD9A98165}" type="slidenum">
              <a:rPr lang="en-US" altLang="zh-CN"/>
              <a:pPr>
                <a:defRPr/>
              </a:pPr>
              <a:t>‹#›</a:t>
            </a:fld>
            <a:endParaRPr lang="en-US" altLang="zh-CN"/>
          </a:p>
        </p:txBody>
      </p:sp>
    </p:spTree>
    <p:extLst>
      <p:ext uri="{BB962C8B-B14F-4D97-AF65-F5344CB8AC3E}">
        <p14:creationId xmlns:p14="http://schemas.microsoft.com/office/powerpoint/2010/main" val="319835643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152400"/>
            <a:ext cx="2057400" cy="597376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2400"/>
            <a:ext cx="6021388" cy="597376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F60250C-0407-4DC1-B121-0FD115B0576E}" type="slidenum">
              <a:rPr lang="en-US" altLang="zh-CN"/>
              <a:pPr>
                <a:defRPr/>
              </a:pPr>
              <a:t>‹#›</a:t>
            </a:fld>
            <a:endParaRPr lang="en-US" altLang="zh-CN"/>
          </a:p>
        </p:txBody>
      </p:sp>
    </p:spTree>
    <p:extLst>
      <p:ext uri="{BB962C8B-B14F-4D97-AF65-F5344CB8AC3E}">
        <p14:creationId xmlns:p14="http://schemas.microsoft.com/office/powerpoint/2010/main" val="2400079442"/>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标题，剪贴画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1143000"/>
          </a:xfrm>
        </p:spPr>
        <p:txBody>
          <a:bodyPr/>
          <a:lstStyle/>
          <a:p>
            <a:r>
              <a:rPr lang="zh-CN" altLang="en-US"/>
              <a:t>单击此处编辑母版标题样式</a:t>
            </a:r>
          </a:p>
        </p:txBody>
      </p:sp>
      <p:sp>
        <p:nvSpPr>
          <p:cNvPr id="3" name="剪贴画占位符 2"/>
          <p:cNvSpPr>
            <a:spLocks noGrp="1"/>
          </p:cNvSpPr>
          <p:nvPr>
            <p:ph type="clipArt" sz="half" idx="1"/>
          </p:nvPr>
        </p:nvSpPr>
        <p:spPr>
          <a:xfrm>
            <a:off x="457200" y="1371600"/>
            <a:ext cx="4038600" cy="4754563"/>
          </a:xfrm>
        </p:spPr>
        <p:txBody>
          <a:bodyPr/>
          <a:lstStyle/>
          <a:p>
            <a:pPr lvl="0"/>
            <a:endParaRPr lang="zh-CN" altLang="en-US" noProof="0"/>
          </a:p>
        </p:txBody>
      </p:sp>
      <p:sp>
        <p:nvSpPr>
          <p:cNvPr id="4" name="文本占位符 3"/>
          <p:cNvSpPr>
            <a:spLocks noGrp="1"/>
          </p:cNvSpPr>
          <p:nvPr>
            <p:ph type="body" sz="half" idx="2"/>
          </p:nvPr>
        </p:nvSpPr>
        <p:spPr>
          <a:xfrm>
            <a:off x="4648200" y="1371600"/>
            <a:ext cx="4040188" cy="47545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D5A2548-3017-4E63-90C5-7E4B072C2600}" type="slidenum">
              <a:rPr lang="en-US" altLang="zh-CN"/>
              <a:pPr>
                <a:defRPr/>
              </a:pPr>
              <a:t>‹#›</a:t>
            </a:fld>
            <a:endParaRPr lang="en-US" altLang="zh-CN"/>
          </a:p>
        </p:txBody>
      </p:sp>
    </p:spTree>
    <p:extLst>
      <p:ext uri="{BB962C8B-B14F-4D97-AF65-F5344CB8AC3E}">
        <p14:creationId xmlns:p14="http://schemas.microsoft.com/office/powerpoint/2010/main" val="1884623327"/>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C238010-B475-4B23-935E-CC843BDAA557}" type="slidenum">
              <a:rPr lang="en-US" altLang="zh-CN"/>
              <a:pPr>
                <a:defRPr/>
              </a:pPr>
              <a:t>‹#›</a:t>
            </a:fld>
            <a:endParaRPr lang="en-US" altLang="zh-CN"/>
          </a:p>
        </p:txBody>
      </p:sp>
    </p:spTree>
    <p:extLst>
      <p:ext uri="{BB962C8B-B14F-4D97-AF65-F5344CB8AC3E}">
        <p14:creationId xmlns:p14="http://schemas.microsoft.com/office/powerpoint/2010/main" val="4051754799"/>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B0288FF-218A-4B06-B7B1-D4980A24374E}" type="slidenum">
              <a:rPr lang="en-US" altLang="zh-CN"/>
              <a:pPr>
                <a:defRPr/>
              </a:pPr>
              <a:t>‹#›</a:t>
            </a:fld>
            <a:endParaRPr lang="en-US" altLang="zh-CN"/>
          </a:p>
        </p:txBody>
      </p:sp>
    </p:spTree>
    <p:extLst>
      <p:ext uri="{BB962C8B-B14F-4D97-AF65-F5344CB8AC3E}">
        <p14:creationId xmlns:p14="http://schemas.microsoft.com/office/powerpoint/2010/main" val="2891470449"/>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71600"/>
            <a:ext cx="4040188"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688D365D-DECC-4A1F-AE03-190A81BB826A}" type="slidenum">
              <a:rPr lang="en-US" altLang="zh-CN"/>
              <a:pPr>
                <a:defRPr/>
              </a:pPr>
              <a:t>‹#›</a:t>
            </a:fld>
            <a:endParaRPr lang="en-US" altLang="zh-CN"/>
          </a:p>
        </p:txBody>
      </p:sp>
    </p:spTree>
    <p:extLst>
      <p:ext uri="{BB962C8B-B14F-4D97-AF65-F5344CB8AC3E}">
        <p14:creationId xmlns:p14="http://schemas.microsoft.com/office/powerpoint/2010/main" val="512482248"/>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DD461C7F-F054-4F44-B1AE-28DE2F0A6973}" type="slidenum">
              <a:rPr lang="en-US" altLang="zh-CN"/>
              <a:pPr>
                <a:defRPr/>
              </a:pPr>
              <a:t>‹#›</a:t>
            </a:fld>
            <a:endParaRPr lang="en-US" altLang="zh-CN"/>
          </a:p>
        </p:txBody>
      </p:sp>
    </p:spTree>
    <p:extLst>
      <p:ext uri="{BB962C8B-B14F-4D97-AF65-F5344CB8AC3E}">
        <p14:creationId xmlns:p14="http://schemas.microsoft.com/office/powerpoint/2010/main" val="132691448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0D6DB0E-1CC4-4437-BB87-18BFDE0729AE}" type="slidenum">
              <a:rPr lang="en-US" altLang="zh-CN"/>
              <a:pPr>
                <a:defRPr/>
              </a:pPr>
              <a:t>‹#›</a:t>
            </a:fld>
            <a:endParaRPr lang="en-US" altLang="zh-CN"/>
          </a:p>
        </p:txBody>
      </p:sp>
    </p:spTree>
    <p:extLst>
      <p:ext uri="{BB962C8B-B14F-4D97-AF65-F5344CB8AC3E}">
        <p14:creationId xmlns:p14="http://schemas.microsoft.com/office/powerpoint/2010/main" val="15121662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06D214B9-DD21-4BB6-AF6F-7B9E1C08D8E0}" type="slidenum">
              <a:rPr lang="en-US" altLang="zh-CN"/>
              <a:pPr>
                <a:defRPr/>
              </a:pPr>
              <a:t>‹#›</a:t>
            </a:fld>
            <a:endParaRPr lang="en-US" altLang="zh-CN"/>
          </a:p>
        </p:txBody>
      </p:sp>
    </p:spTree>
    <p:extLst>
      <p:ext uri="{BB962C8B-B14F-4D97-AF65-F5344CB8AC3E}">
        <p14:creationId xmlns:p14="http://schemas.microsoft.com/office/powerpoint/2010/main" val="1548556914"/>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FF82720-EB9A-468E-BBB3-9B523873C48C}" type="slidenum">
              <a:rPr lang="en-US" altLang="zh-CN"/>
              <a:pPr>
                <a:defRPr/>
              </a:pPr>
              <a:t>‹#›</a:t>
            </a:fld>
            <a:endParaRPr lang="en-US" altLang="zh-CN"/>
          </a:p>
        </p:txBody>
      </p:sp>
    </p:spTree>
    <p:extLst>
      <p:ext uri="{BB962C8B-B14F-4D97-AF65-F5344CB8AC3E}">
        <p14:creationId xmlns:p14="http://schemas.microsoft.com/office/powerpoint/2010/main" val="718018235"/>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A2C399F-D736-4DAE-B132-61DC35D1AABD}" type="slidenum">
              <a:rPr lang="en-US" altLang="zh-CN"/>
              <a:pPr>
                <a:defRPr/>
              </a:pPr>
              <a:t>‹#›</a:t>
            </a:fld>
            <a:endParaRPr lang="en-US" altLang="zh-CN"/>
          </a:p>
        </p:txBody>
      </p:sp>
    </p:spTree>
    <p:extLst>
      <p:ext uri="{BB962C8B-B14F-4D97-AF65-F5344CB8AC3E}">
        <p14:creationId xmlns:p14="http://schemas.microsoft.com/office/powerpoint/2010/main" val="359249949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5240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p:cNvSpPr>
            <a:spLocks noGrp="1" noChangeArrowheads="1"/>
          </p:cNvSpPr>
          <p:nvPr>
            <p:ph type="body" idx="1"/>
          </p:nvPr>
        </p:nvSpPr>
        <p:spPr bwMode="auto">
          <a:xfrm>
            <a:off x="457200" y="1371600"/>
            <a:ext cx="8231188" cy="475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196"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ltLang="zh-CN"/>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zh-CN"/>
          </a:p>
        </p:txBody>
      </p:sp>
      <p:sp>
        <p:nvSpPr>
          <p:cNvPr id="8198"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40D6091C-5BC6-4467-8AF9-012EA30C094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0"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p:random/>
  </p:transition>
  <p:hf sldNum="0" hdr="0" ftr="0" dt="0"/>
  <p:txStyles>
    <p:titleStyle>
      <a:lvl1pPr algn="ctr" rtl="0" eaLnBrk="0" fontAlgn="base" hangingPunct="0">
        <a:spcBef>
          <a:spcPct val="0"/>
        </a:spcBef>
        <a:spcAft>
          <a:spcPct val="0"/>
        </a:spcAft>
        <a:defRPr sz="4400">
          <a:solidFill>
            <a:srgbClr val="5B7378"/>
          </a:solidFill>
          <a:latin typeface="Comic Sans MS" pitchFamily="66" charset="0"/>
          <a:ea typeface="微软雅黑" pitchFamily="34" charset="-122"/>
          <a:cs typeface="+mj-cs"/>
        </a:defRPr>
      </a:lvl1pPr>
      <a:lvl2pPr algn="ctr" rtl="0" eaLnBrk="0" fontAlgn="base" hangingPunct="0">
        <a:spcBef>
          <a:spcPct val="0"/>
        </a:spcBef>
        <a:spcAft>
          <a:spcPct val="0"/>
        </a:spcAft>
        <a:defRPr sz="4400">
          <a:solidFill>
            <a:srgbClr val="5B7378"/>
          </a:solidFill>
          <a:latin typeface="Comic Sans MS" pitchFamily="66" charset="0"/>
          <a:ea typeface="微软雅黑" pitchFamily="34" charset="-122"/>
        </a:defRPr>
      </a:lvl2pPr>
      <a:lvl3pPr algn="ctr" rtl="0" eaLnBrk="0" fontAlgn="base" hangingPunct="0">
        <a:spcBef>
          <a:spcPct val="0"/>
        </a:spcBef>
        <a:spcAft>
          <a:spcPct val="0"/>
        </a:spcAft>
        <a:defRPr sz="4400">
          <a:solidFill>
            <a:srgbClr val="5B7378"/>
          </a:solidFill>
          <a:latin typeface="Comic Sans MS" pitchFamily="66" charset="0"/>
          <a:ea typeface="微软雅黑" pitchFamily="34" charset="-122"/>
        </a:defRPr>
      </a:lvl3pPr>
      <a:lvl4pPr algn="ctr" rtl="0" eaLnBrk="0" fontAlgn="base" hangingPunct="0">
        <a:spcBef>
          <a:spcPct val="0"/>
        </a:spcBef>
        <a:spcAft>
          <a:spcPct val="0"/>
        </a:spcAft>
        <a:defRPr sz="4400">
          <a:solidFill>
            <a:srgbClr val="5B7378"/>
          </a:solidFill>
          <a:latin typeface="Comic Sans MS" pitchFamily="66" charset="0"/>
          <a:ea typeface="微软雅黑" pitchFamily="34" charset="-122"/>
        </a:defRPr>
      </a:lvl4pPr>
      <a:lvl5pPr algn="ctr" rtl="0" eaLnBrk="0" fontAlgn="base" hangingPunct="0">
        <a:spcBef>
          <a:spcPct val="0"/>
        </a:spcBef>
        <a:spcAft>
          <a:spcPct val="0"/>
        </a:spcAft>
        <a:defRPr sz="4400">
          <a:solidFill>
            <a:srgbClr val="5B7378"/>
          </a:solidFill>
          <a:latin typeface="Comic Sans MS" pitchFamily="66" charset="0"/>
          <a:ea typeface="微软雅黑" pitchFamily="34" charset="-122"/>
        </a:defRPr>
      </a:lvl5pPr>
      <a:lvl6pPr marL="457200" algn="ctr" rtl="0" fontAlgn="base">
        <a:spcBef>
          <a:spcPct val="0"/>
        </a:spcBef>
        <a:spcAft>
          <a:spcPct val="0"/>
        </a:spcAft>
        <a:defRPr sz="4400">
          <a:solidFill>
            <a:schemeClr val="tx2"/>
          </a:solidFill>
          <a:latin typeface="Arial" charset="0"/>
          <a:ea typeface="华文行楷" pitchFamily="2" charset="-122"/>
        </a:defRPr>
      </a:lvl6pPr>
      <a:lvl7pPr marL="914400" algn="ctr" rtl="0" fontAlgn="base">
        <a:spcBef>
          <a:spcPct val="0"/>
        </a:spcBef>
        <a:spcAft>
          <a:spcPct val="0"/>
        </a:spcAft>
        <a:defRPr sz="4400">
          <a:solidFill>
            <a:schemeClr val="tx2"/>
          </a:solidFill>
          <a:latin typeface="Arial" charset="0"/>
          <a:ea typeface="华文行楷" pitchFamily="2" charset="-122"/>
        </a:defRPr>
      </a:lvl7pPr>
      <a:lvl8pPr marL="1371600" algn="ctr" rtl="0" fontAlgn="base">
        <a:spcBef>
          <a:spcPct val="0"/>
        </a:spcBef>
        <a:spcAft>
          <a:spcPct val="0"/>
        </a:spcAft>
        <a:defRPr sz="4400">
          <a:solidFill>
            <a:schemeClr val="tx2"/>
          </a:solidFill>
          <a:latin typeface="Arial" charset="0"/>
          <a:ea typeface="华文行楷" pitchFamily="2" charset="-122"/>
        </a:defRPr>
      </a:lvl8pPr>
      <a:lvl9pPr marL="1828800" algn="ctr" rtl="0" fontAlgn="base">
        <a:spcBef>
          <a:spcPct val="0"/>
        </a:spcBef>
        <a:spcAft>
          <a:spcPct val="0"/>
        </a:spcAft>
        <a:defRPr sz="4400">
          <a:solidFill>
            <a:schemeClr val="tx2"/>
          </a:solidFill>
          <a:latin typeface="Arial" charset="0"/>
          <a:ea typeface="华文行楷" pitchFamily="2" charset="-122"/>
        </a:defRPr>
      </a:lvl9pPr>
    </p:titleStyle>
    <p:bodyStyle>
      <a:lvl1pPr marL="342900" indent="-342900" algn="l" rtl="0" eaLnBrk="0" fontAlgn="base" hangingPunct="0">
        <a:lnSpc>
          <a:spcPct val="120000"/>
        </a:lnSpc>
        <a:spcBef>
          <a:spcPts val="600"/>
        </a:spcBef>
        <a:spcAft>
          <a:spcPts val="600"/>
        </a:spcAft>
        <a:buSzPct val="75000"/>
        <a:buFont typeface="Wingdings" pitchFamily="2" charset="2"/>
        <a:buChar char="l"/>
        <a:defRPr sz="3200">
          <a:solidFill>
            <a:srgbClr val="5B7378"/>
          </a:solidFill>
          <a:latin typeface="Comic Sans MS" pitchFamily="66" charset="0"/>
          <a:ea typeface="微软雅黑" pitchFamily="34" charset="-122"/>
          <a:cs typeface="+mn-cs"/>
        </a:defRPr>
      </a:lvl1pPr>
      <a:lvl2pPr marL="742950" indent="-285750" algn="l" rtl="0" eaLnBrk="0" fontAlgn="base" hangingPunct="0">
        <a:lnSpc>
          <a:spcPct val="120000"/>
        </a:lnSpc>
        <a:spcBef>
          <a:spcPts val="600"/>
        </a:spcBef>
        <a:spcAft>
          <a:spcPts val="600"/>
        </a:spcAft>
        <a:buSzPct val="75000"/>
        <a:buFont typeface="Wingdings" pitchFamily="2" charset="2"/>
        <a:buChar char="l"/>
        <a:defRPr sz="2800">
          <a:solidFill>
            <a:srgbClr val="5B7378"/>
          </a:solidFill>
          <a:latin typeface="Comic Sans MS" pitchFamily="66" charset="0"/>
          <a:ea typeface="微软雅黑" pitchFamily="34" charset="-122"/>
        </a:defRPr>
      </a:lvl2pPr>
      <a:lvl3pPr marL="1143000" indent="-228600" algn="l" rtl="0" eaLnBrk="0" fontAlgn="base" hangingPunct="0">
        <a:lnSpc>
          <a:spcPct val="120000"/>
        </a:lnSpc>
        <a:spcBef>
          <a:spcPts val="600"/>
        </a:spcBef>
        <a:spcAft>
          <a:spcPts val="600"/>
        </a:spcAft>
        <a:buSzPct val="75000"/>
        <a:buFont typeface="Wingdings" pitchFamily="2" charset="2"/>
        <a:buChar char="l"/>
        <a:defRPr sz="2400">
          <a:solidFill>
            <a:srgbClr val="5B7378"/>
          </a:solidFill>
          <a:latin typeface="Comic Sans MS" pitchFamily="66" charset="0"/>
          <a:ea typeface="微软雅黑" pitchFamily="34" charset="-122"/>
        </a:defRPr>
      </a:lvl3pPr>
      <a:lvl4pPr marL="1600200" indent="-228600" algn="l" rtl="0" eaLnBrk="0" fontAlgn="base" hangingPunct="0">
        <a:lnSpc>
          <a:spcPct val="120000"/>
        </a:lnSpc>
        <a:spcBef>
          <a:spcPts val="600"/>
        </a:spcBef>
        <a:spcAft>
          <a:spcPts val="600"/>
        </a:spcAft>
        <a:buSzPct val="75000"/>
        <a:buFont typeface="Wingdings" pitchFamily="2" charset="2"/>
        <a:buChar char="l"/>
        <a:defRPr sz="2000">
          <a:solidFill>
            <a:srgbClr val="5B7378"/>
          </a:solidFill>
          <a:latin typeface="Comic Sans MS" pitchFamily="66" charset="0"/>
          <a:ea typeface="微软雅黑" pitchFamily="34" charset="-122"/>
        </a:defRPr>
      </a:lvl4pPr>
      <a:lvl5pPr marL="2057400" indent="-228600" algn="l" rtl="0" eaLnBrk="0" fontAlgn="base" hangingPunct="0">
        <a:lnSpc>
          <a:spcPct val="120000"/>
        </a:lnSpc>
        <a:spcBef>
          <a:spcPts val="600"/>
        </a:spcBef>
        <a:spcAft>
          <a:spcPts val="600"/>
        </a:spcAft>
        <a:buSzPct val="75000"/>
        <a:buFont typeface="Wingdings" pitchFamily="2" charset="2"/>
        <a:buChar char="l"/>
        <a:defRPr sz="2000">
          <a:solidFill>
            <a:srgbClr val="5B7378"/>
          </a:solidFill>
          <a:latin typeface="Comic Sans MS" pitchFamily="66" charset="0"/>
          <a:ea typeface="微软雅黑" pitchFamily="34" charset="-122"/>
        </a:defRPr>
      </a:lvl5pPr>
      <a:lvl6pPr marL="2514600" indent="-228600" algn="l" rtl="0" fontAlgn="base">
        <a:spcBef>
          <a:spcPct val="20000"/>
        </a:spcBef>
        <a:spcAft>
          <a:spcPct val="0"/>
        </a:spcAft>
        <a:buSzPct val="75000"/>
        <a:buFont typeface="Wingdings" pitchFamily="2" charset="2"/>
        <a:buChar char="l"/>
        <a:defRPr sz="2000">
          <a:solidFill>
            <a:schemeClr val="tx1"/>
          </a:solidFill>
          <a:latin typeface="+mn-lt"/>
          <a:ea typeface="+mn-ea"/>
        </a:defRPr>
      </a:lvl6pPr>
      <a:lvl7pPr marL="2971800" indent="-228600" algn="l" rtl="0" fontAlgn="base">
        <a:spcBef>
          <a:spcPct val="20000"/>
        </a:spcBef>
        <a:spcAft>
          <a:spcPct val="0"/>
        </a:spcAft>
        <a:buSzPct val="75000"/>
        <a:buFont typeface="Wingdings" pitchFamily="2" charset="2"/>
        <a:buChar char="l"/>
        <a:defRPr sz="2000">
          <a:solidFill>
            <a:schemeClr val="tx1"/>
          </a:solidFill>
          <a:latin typeface="+mn-lt"/>
          <a:ea typeface="+mn-ea"/>
        </a:defRPr>
      </a:lvl7pPr>
      <a:lvl8pPr marL="3429000" indent="-228600" algn="l" rtl="0" fontAlgn="base">
        <a:spcBef>
          <a:spcPct val="20000"/>
        </a:spcBef>
        <a:spcAft>
          <a:spcPct val="0"/>
        </a:spcAft>
        <a:buSzPct val="75000"/>
        <a:buFont typeface="Wingdings" pitchFamily="2" charset="2"/>
        <a:buChar char="l"/>
        <a:defRPr sz="2000">
          <a:solidFill>
            <a:schemeClr val="tx1"/>
          </a:solidFill>
          <a:latin typeface="+mn-lt"/>
          <a:ea typeface="+mn-ea"/>
        </a:defRPr>
      </a:lvl8pPr>
      <a:lvl9pPr marL="3886200" indent="-228600" algn="l" rtl="0" fontAlgn="base">
        <a:spcBef>
          <a:spcPct val="20000"/>
        </a:spcBef>
        <a:spcAft>
          <a:spcPct val="0"/>
        </a:spcAft>
        <a:buSzPct val="75000"/>
        <a:buFont typeface="Wingdings"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hyperlink" Target="&#23454;&#20363;1.xls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20135;&#21697;&#38144;&#21806;&#21333;&#20215;.xls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hyperlink" Target="&#25104;&#32489;&#34920;.xlsm"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p:txBody>
          <a:bodyPr/>
          <a:lstStyle/>
          <a:p>
            <a:pPr eaLnBrk="1" hangingPunct="1"/>
            <a:r>
              <a:rPr lang="en-US" altLang="zh-CN" sz="5400" dirty="0"/>
              <a:t>VBA </a:t>
            </a:r>
            <a:r>
              <a:rPr lang="zh-CN" altLang="en-US" sz="5400" dirty="0"/>
              <a:t>程序控制结构</a:t>
            </a:r>
            <a:endParaRPr lang="en-US" altLang="zh-CN" sz="5400" dirty="0"/>
          </a:p>
        </p:txBody>
      </p:sp>
      <p:sp>
        <p:nvSpPr>
          <p:cNvPr id="3075" name="Rectangle 5"/>
          <p:cNvSpPr>
            <a:spLocks noGrp="1" noChangeArrowheads="1"/>
          </p:cNvSpPr>
          <p:nvPr>
            <p:ph type="subTitle" idx="1"/>
          </p:nvPr>
        </p:nvSpPr>
        <p:spPr/>
        <p:txBody>
          <a:bodyPr/>
          <a:lstStyle/>
          <a:p>
            <a:pPr algn="r" eaLnBrk="1" hangingPunct="1"/>
            <a:r>
              <a:rPr lang="en-US" altLang="zh-CN" dirty="0"/>
              <a:t>For Each...Next </a:t>
            </a:r>
            <a:r>
              <a:rPr lang="zh-CN" altLang="en-US" dirty="0"/>
              <a:t>循环语句</a:t>
            </a: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For Each…Next </a:t>
            </a:r>
            <a:r>
              <a:rPr lang="zh-CN" altLang="en-US" dirty="0"/>
              <a:t>语句</a:t>
            </a:r>
          </a:p>
        </p:txBody>
      </p:sp>
      <p:sp>
        <p:nvSpPr>
          <p:cNvPr id="3" name="内容占位符 2"/>
          <p:cNvSpPr>
            <a:spLocks noGrp="1"/>
          </p:cNvSpPr>
          <p:nvPr>
            <p:ph idx="1"/>
          </p:nvPr>
        </p:nvSpPr>
        <p:spPr>
          <a:xfrm>
            <a:off x="457200" y="1371600"/>
            <a:ext cx="8229600" cy="4754563"/>
          </a:xfrm>
        </p:spPr>
        <p:txBody>
          <a:bodyPr/>
          <a:lstStyle/>
          <a:p>
            <a:r>
              <a:rPr lang="en-US" altLang="zh-CN" sz="2800" dirty="0" err="1"/>
              <a:t>Range.</a:t>
            </a:r>
            <a:r>
              <a:rPr lang="en-US" altLang="zh-CN" sz="2800" dirty="0" err="1">
                <a:solidFill>
                  <a:schemeClr val="tx2"/>
                </a:solidFill>
              </a:rPr>
              <a:t>Offset</a:t>
            </a:r>
            <a:r>
              <a:rPr lang="en-US" altLang="zh-CN" sz="2800" dirty="0"/>
              <a:t> </a:t>
            </a:r>
            <a:r>
              <a:rPr lang="zh-CN" altLang="en-US" sz="2800" dirty="0"/>
              <a:t>属性</a:t>
            </a:r>
            <a:r>
              <a:rPr lang="en-US" altLang="zh-CN" sz="2800" dirty="0"/>
              <a:t> </a:t>
            </a:r>
            <a:r>
              <a:rPr lang="en-US" altLang="zh-CN" sz="2800" baseline="-25000" dirty="0">
                <a:solidFill>
                  <a:srgbClr val="FF6699"/>
                </a:solidFill>
              </a:rPr>
              <a:t>P.120</a:t>
            </a:r>
          </a:p>
          <a:p>
            <a:pPr lvl="1"/>
            <a:r>
              <a:rPr lang="zh-CN" altLang="en-US" sz="2400" dirty="0"/>
              <a:t>返回 </a:t>
            </a:r>
            <a:r>
              <a:rPr lang="en-US" altLang="zh-CN" sz="2400" dirty="0"/>
              <a:t>Range </a:t>
            </a:r>
            <a:r>
              <a:rPr lang="zh-CN" altLang="en-US" sz="2400" dirty="0"/>
              <a:t>对象，它代表距离</a:t>
            </a:r>
            <a:r>
              <a:rPr lang="zh-CN" altLang="en-US" sz="2400" dirty="0">
                <a:solidFill>
                  <a:schemeClr val="accent2"/>
                </a:solidFill>
              </a:rPr>
              <a:t>指定区域一定偏移量的区域</a:t>
            </a:r>
            <a:endParaRPr lang="en-US" altLang="zh-CN" sz="2400" dirty="0">
              <a:solidFill>
                <a:schemeClr val="accent2"/>
              </a:solidFill>
            </a:endParaRPr>
          </a:p>
          <a:p>
            <a:pPr lvl="1"/>
            <a:r>
              <a:rPr lang="zh-CN" altLang="en-US" sz="2400" dirty="0"/>
              <a:t>语法：</a:t>
            </a:r>
            <a:r>
              <a:rPr lang="en-US" altLang="zh-CN" sz="2200" i="1" dirty="0">
                <a:solidFill>
                  <a:schemeClr val="tx2"/>
                </a:solidFill>
              </a:rPr>
              <a:t>Range</a:t>
            </a:r>
            <a:r>
              <a:rPr lang="zh-CN" altLang="en-US" sz="2200" i="1" dirty="0">
                <a:solidFill>
                  <a:schemeClr val="tx2"/>
                </a:solidFill>
              </a:rPr>
              <a:t>对象</a:t>
            </a:r>
            <a:r>
              <a:rPr lang="en-US" altLang="zh-CN" sz="2200" i="1" dirty="0">
                <a:solidFill>
                  <a:schemeClr val="tx2"/>
                </a:solidFill>
              </a:rPr>
              <a:t>.Offset(</a:t>
            </a:r>
            <a:r>
              <a:rPr lang="en-US" altLang="zh-CN" sz="2200" i="1" dirty="0" err="1">
                <a:solidFill>
                  <a:schemeClr val="tx2"/>
                </a:solidFill>
              </a:rPr>
              <a:t>RowOffset</a:t>
            </a:r>
            <a:r>
              <a:rPr lang="en-US" altLang="zh-CN" sz="2200" i="1" dirty="0">
                <a:solidFill>
                  <a:schemeClr val="tx2"/>
                </a:solidFill>
              </a:rPr>
              <a:t>, </a:t>
            </a:r>
            <a:r>
              <a:rPr lang="en-US" altLang="zh-CN" sz="2200" i="1" dirty="0" err="1">
                <a:solidFill>
                  <a:schemeClr val="tx2"/>
                </a:solidFill>
              </a:rPr>
              <a:t>ColumnOffset</a:t>
            </a:r>
            <a:r>
              <a:rPr lang="en-US" altLang="zh-CN" sz="2200" i="1" dirty="0">
                <a:solidFill>
                  <a:schemeClr val="tx2"/>
                </a:solidFill>
              </a:rPr>
              <a:t>)</a:t>
            </a:r>
          </a:p>
          <a:p>
            <a:pPr lvl="1"/>
            <a:r>
              <a:rPr lang="zh-CN" altLang="en-US" sz="2400" dirty="0"/>
              <a:t>示例：</a:t>
            </a:r>
            <a:r>
              <a:rPr lang="en-US" altLang="zh-CN" sz="2400" dirty="0"/>
              <a:t> </a:t>
            </a:r>
            <a:r>
              <a:rPr lang="en-US" altLang="zh-CN" sz="2400" dirty="0">
                <a:solidFill>
                  <a:schemeClr val="accent4"/>
                </a:solidFill>
              </a:rPr>
              <a:t>Range("A1").Offset(3, 3).Activate</a:t>
            </a:r>
            <a:r>
              <a:rPr lang="zh-CN" altLang="en-US" sz="2400" dirty="0"/>
              <a:t>，此示例激活 </a:t>
            </a:r>
            <a:r>
              <a:rPr lang="en-US" altLang="zh-CN" b="1" dirty="0"/>
              <a:t>A1</a:t>
            </a:r>
            <a:r>
              <a:rPr lang="en-US" altLang="zh-CN" sz="2400" dirty="0"/>
              <a:t> </a:t>
            </a:r>
            <a:r>
              <a:rPr lang="zh-CN" altLang="en-US" sz="2400" dirty="0"/>
              <a:t>单元格</a:t>
            </a:r>
            <a:r>
              <a:rPr lang="zh-CN" altLang="en-US" sz="2400" i="1" dirty="0">
                <a:solidFill>
                  <a:schemeClr val="accent3"/>
                </a:solidFill>
              </a:rPr>
              <a:t>向右偏移三列、向下偏移三行</a:t>
            </a:r>
            <a:r>
              <a:rPr lang="zh-CN" altLang="en-US" sz="2400" dirty="0"/>
              <a:t>处的单元格，即</a:t>
            </a:r>
            <a:r>
              <a:rPr lang="en-US" altLang="zh-CN" sz="2400" dirty="0"/>
              <a:t> </a:t>
            </a:r>
            <a:r>
              <a:rPr lang="en-US" altLang="zh-CN" b="1" dirty="0"/>
              <a:t>D4</a:t>
            </a:r>
            <a:r>
              <a:rPr lang="en-US" altLang="zh-CN" sz="2400" dirty="0"/>
              <a:t> </a:t>
            </a:r>
            <a:r>
              <a:rPr lang="zh-CN" altLang="en-US" sz="2400" dirty="0"/>
              <a:t>单元格</a:t>
            </a:r>
            <a:endParaRPr lang="en-US" altLang="zh-CN" sz="2400" dirty="0"/>
          </a:p>
        </p:txBody>
      </p:sp>
    </p:spTree>
    <p:extLst>
      <p:ext uri="{BB962C8B-B14F-4D97-AF65-F5344CB8AC3E}">
        <p14:creationId xmlns:p14="http://schemas.microsoft.com/office/powerpoint/2010/main" val="1807721467"/>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For Each…Next </a:t>
            </a:r>
            <a:r>
              <a:rPr lang="zh-CN" altLang="en-US" dirty="0"/>
              <a:t>语句</a:t>
            </a:r>
          </a:p>
        </p:txBody>
      </p:sp>
      <p:sp>
        <p:nvSpPr>
          <p:cNvPr id="3" name="内容占位符 2"/>
          <p:cNvSpPr>
            <a:spLocks noGrp="1"/>
          </p:cNvSpPr>
          <p:nvPr>
            <p:ph idx="1"/>
          </p:nvPr>
        </p:nvSpPr>
        <p:spPr/>
        <p:txBody>
          <a:bodyPr/>
          <a:lstStyle/>
          <a:p>
            <a:pPr algn="just"/>
            <a:r>
              <a:rPr lang="zh-CN" altLang="en-US" sz="2800" dirty="0">
                <a:hlinkClick r:id="rId2" action="ppaction://hlinkfile"/>
              </a:rPr>
              <a:t>实例</a:t>
            </a:r>
            <a:r>
              <a:rPr lang="en-US" altLang="zh-CN" sz="2800" dirty="0">
                <a:hlinkClick r:id="rId2" action="ppaction://hlinkfile"/>
              </a:rPr>
              <a:t>1</a:t>
            </a:r>
            <a:r>
              <a:rPr lang="zh-CN" altLang="en-US" sz="2800" dirty="0"/>
              <a:t>：在 </a:t>
            </a:r>
            <a:r>
              <a:rPr lang="en-US" altLang="zh-CN" sz="2800" dirty="0"/>
              <a:t>A1:A10 </a:t>
            </a:r>
            <a:r>
              <a:rPr lang="zh-CN" altLang="en-US" sz="2800" dirty="0"/>
              <a:t>区域中产生 </a:t>
            </a:r>
            <a:r>
              <a:rPr lang="en-US" altLang="zh-CN" sz="2800" dirty="0"/>
              <a:t>10 </a:t>
            </a:r>
            <a:r>
              <a:rPr lang="zh-CN" altLang="en-US" sz="2800" dirty="0"/>
              <a:t>个 </a:t>
            </a:r>
            <a:r>
              <a:rPr lang="en-US" altLang="zh-CN" sz="2800" dirty="0">
                <a:solidFill>
                  <a:schemeClr val="accent2"/>
                </a:solidFill>
              </a:rPr>
              <a:t>[10,99] </a:t>
            </a:r>
            <a:r>
              <a:rPr lang="zh-CN" altLang="en-US" sz="2800" dirty="0"/>
              <a:t>之间的随机整数，然后</a:t>
            </a:r>
            <a:r>
              <a:rPr lang="zh-CN" altLang="en-US" sz="2800" dirty="0">
                <a:solidFill>
                  <a:schemeClr val="accent4"/>
                </a:solidFill>
              </a:rPr>
              <a:t>判断它们的奇偶性</a:t>
            </a:r>
            <a:r>
              <a:rPr lang="zh-CN" altLang="en-US" sz="2800" dirty="0"/>
              <a:t>，并在 </a:t>
            </a:r>
            <a:r>
              <a:rPr lang="en-US" altLang="zh-CN" sz="2800" dirty="0"/>
              <a:t>B1:B10 </a:t>
            </a:r>
            <a:r>
              <a:rPr lang="zh-CN" altLang="en-US" sz="2800" dirty="0"/>
              <a:t>各单元格中分别填写判断结果，如下图所示</a:t>
            </a:r>
          </a:p>
        </p:txBody>
      </p:sp>
      <p:pic>
        <p:nvPicPr>
          <p:cNvPr id="5" name="图片 4"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3276600"/>
            <a:ext cx="2286000" cy="2519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9067982"/>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For Each…Next </a:t>
            </a:r>
            <a:r>
              <a:rPr lang="zh-CN" altLang="en-US" dirty="0"/>
              <a:t>语句</a:t>
            </a:r>
          </a:p>
        </p:txBody>
      </p:sp>
      <p:sp>
        <p:nvSpPr>
          <p:cNvPr id="3" name="内容占位符 2"/>
          <p:cNvSpPr>
            <a:spLocks noGrp="1"/>
          </p:cNvSpPr>
          <p:nvPr>
            <p:ph idx="1"/>
          </p:nvPr>
        </p:nvSpPr>
        <p:spPr/>
        <p:txBody>
          <a:bodyPr/>
          <a:lstStyle/>
          <a:p>
            <a:pPr>
              <a:lnSpc>
                <a:spcPct val="130000"/>
              </a:lnSpc>
            </a:pPr>
            <a:r>
              <a:rPr lang="zh-CN" altLang="en-US" sz="2400" dirty="0"/>
              <a:t>实践</a:t>
            </a:r>
            <a:r>
              <a:rPr lang="en-US" altLang="zh-CN" sz="2400" dirty="0"/>
              <a:t>2</a:t>
            </a:r>
          </a:p>
          <a:p>
            <a:pPr lvl="1">
              <a:lnSpc>
                <a:spcPct val="130000"/>
              </a:lnSpc>
            </a:pPr>
            <a:r>
              <a:rPr lang="zh-CN" altLang="en-US" sz="2000" dirty="0"/>
              <a:t>某商场约定其某款产品的销售单价</a:t>
            </a:r>
            <a:r>
              <a:rPr lang="zh-CN" altLang="en-US" sz="2000" dirty="0">
                <a:solidFill>
                  <a:srgbClr val="0070C0"/>
                </a:solidFill>
              </a:rPr>
              <a:t>（原价为</a:t>
            </a:r>
            <a:r>
              <a:rPr lang="en-US" altLang="zh-CN" sz="2000" dirty="0">
                <a:solidFill>
                  <a:srgbClr val="0070C0"/>
                </a:solidFill>
              </a:rPr>
              <a:t>100</a:t>
            </a:r>
            <a:r>
              <a:rPr lang="zh-CN" altLang="en-US" sz="2000" dirty="0">
                <a:solidFill>
                  <a:srgbClr val="0070C0"/>
                </a:solidFill>
              </a:rPr>
              <a:t>元）</a:t>
            </a:r>
            <a:r>
              <a:rPr lang="zh-CN" altLang="en-US" sz="2000" dirty="0"/>
              <a:t>根据不同的购买数量有不同的折扣</a:t>
            </a:r>
            <a:r>
              <a:rPr lang="zh-CN" altLang="en-US" sz="2000" dirty="0">
                <a:solidFill>
                  <a:srgbClr val="7030A0"/>
                </a:solidFill>
              </a:rPr>
              <a:t>（如下表所示）</a:t>
            </a:r>
            <a:r>
              <a:rPr lang="zh-CN" altLang="en-US" sz="2000" dirty="0"/>
              <a:t>，试编写一个</a:t>
            </a:r>
            <a:r>
              <a:rPr lang="en-US" altLang="zh-CN" sz="2000" dirty="0"/>
              <a:t>VBA</a:t>
            </a:r>
            <a:r>
              <a:rPr lang="zh-CN" altLang="en-US" sz="2000" dirty="0"/>
              <a:t>过程，计算</a:t>
            </a:r>
            <a:r>
              <a:rPr lang="zh-CN" altLang="en-US" sz="2000" dirty="0">
                <a:hlinkClick r:id="rId2" action="ppaction://hlinkfile"/>
              </a:rPr>
              <a:t>产品销售单价</a:t>
            </a:r>
            <a:r>
              <a:rPr lang="zh-CN" altLang="en-US" sz="2000" dirty="0"/>
              <a:t>工作簿中该产品各销售数量情况下的</a:t>
            </a:r>
            <a:r>
              <a:rPr lang="zh-CN" altLang="en-US" sz="2000" dirty="0">
                <a:solidFill>
                  <a:srgbClr val="FF6699"/>
                </a:solidFill>
              </a:rPr>
              <a:t>折扣过的销售单价</a:t>
            </a:r>
          </a:p>
        </p:txBody>
      </p:sp>
      <p:graphicFrame>
        <p:nvGraphicFramePr>
          <p:cNvPr id="4" name="表格 3"/>
          <p:cNvGraphicFramePr>
            <a:graphicFrameLocks noGrp="1"/>
          </p:cNvGraphicFramePr>
          <p:nvPr>
            <p:extLst>
              <p:ext uri="{D42A27DB-BD31-4B8C-83A1-F6EECF244321}">
                <p14:modId xmlns:p14="http://schemas.microsoft.com/office/powerpoint/2010/main" val="978809194"/>
              </p:ext>
            </p:extLst>
          </p:nvPr>
        </p:nvGraphicFramePr>
        <p:xfrm>
          <a:off x="2591780" y="3535680"/>
          <a:ext cx="3656620" cy="2194560"/>
        </p:xfrm>
        <a:graphic>
          <a:graphicData uri="http://schemas.openxmlformats.org/drawingml/2006/table">
            <a:tbl>
              <a:tblPr firstRow="1" bandRow="1">
                <a:effectLst>
                  <a:outerShdw blurRad="50800" dist="38100" algn="l" rotWithShape="0">
                    <a:prstClr val="black">
                      <a:alpha val="40000"/>
                    </a:prstClr>
                  </a:outerShdw>
                </a:effectLst>
                <a:tableStyleId>{775DCB02-9BB8-47FD-8907-85C794F793BA}</a:tableStyleId>
              </a:tblPr>
              <a:tblGrid>
                <a:gridCol w="1928036">
                  <a:extLst>
                    <a:ext uri="{9D8B030D-6E8A-4147-A177-3AD203B41FA5}">
                      <a16:colId xmlns:a16="http://schemas.microsoft.com/office/drawing/2014/main" val="20000"/>
                    </a:ext>
                  </a:extLst>
                </a:gridCol>
                <a:gridCol w="1728584">
                  <a:extLst>
                    <a:ext uri="{9D8B030D-6E8A-4147-A177-3AD203B41FA5}">
                      <a16:colId xmlns:a16="http://schemas.microsoft.com/office/drawing/2014/main" val="20001"/>
                    </a:ext>
                  </a:extLst>
                </a:gridCol>
              </a:tblGrid>
              <a:tr h="332740">
                <a:tc>
                  <a:txBody>
                    <a:bodyPr/>
                    <a:lstStyle/>
                    <a:p>
                      <a:r>
                        <a:rPr lang="zh-CN" altLang="en-US" dirty="0"/>
                        <a:t>购买数量 </a:t>
                      </a:r>
                      <a:r>
                        <a:rPr lang="en-US" altLang="zh-CN" dirty="0"/>
                        <a:t>Q</a:t>
                      </a:r>
                      <a:endParaRPr lang="zh-CN" altLang="en-US" dirty="0"/>
                    </a:p>
                  </a:txBody>
                  <a:tcPr/>
                </a:tc>
                <a:tc>
                  <a:txBody>
                    <a:bodyPr/>
                    <a:lstStyle/>
                    <a:p>
                      <a:r>
                        <a:rPr lang="zh-CN" altLang="en-US" dirty="0"/>
                        <a:t>折扣</a:t>
                      </a:r>
                    </a:p>
                  </a:txBody>
                  <a:tcPr/>
                </a:tc>
                <a:extLst>
                  <a:ext uri="{0D108BD9-81ED-4DB2-BD59-A6C34878D82A}">
                    <a16:rowId xmlns:a16="http://schemas.microsoft.com/office/drawing/2014/main" val="10000"/>
                  </a:ext>
                </a:extLst>
              </a:tr>
              <a:tr h="332740">
                <a:tc>
                  <a:txBody>
                    <a:bodyPr/>
                    <a:lstStyle/>
                    <a:p>
                      <a:r>
                        <a:rPr lang="en-US" altLang="zh-CN" dirty="0"/>
                        <a:t>Q&lt;500</a:t>
                      </a:r>
                      <a:endParaRPr lang="zh-CN" altLang="en-US" dirty="0"/>
                    </a:p>
                  </a:txBody>
                  <a:tcPr/>
                </a:tc>
                <a:tc>
                  <a:txBody>
                    <a:bodyPr/>
                    <a:lstStyle/>
                    <a:p>
                      <a:r>
                        <a:rPr lang="en-US" altLang="zh-CN" dirty="0"/>
                        <a:t>95%</a:t>
                      </a:r>
                    </a:p>
                  </a:txBody>
                  <a:tcPr/>
                </a:tc>
                <a:extLst>
                  <a:ext uri="{0D108BD9-81ED-4DB2-BD59-A6C34878D82A}">
                    <a16:rowId xmlns:a16="http://schemas.microsoft.com/office/drawing/2014/main" val="10001"/>
                  </a:ext>
                </a:extLst>
              </a:tr>
              <a:tr h="332740">
                <a:tc>
                  <a:txBody>
                    <a:bodyPr/>
                    <a:lstStyle/>
                    <a:p>
                      <a:r>
                        <a:rPr lang="en-US" altLang="zh-CN" dirty="0"/>
                        <a:t>500</a:t>
                      </a:r>
                      <a:r>
                        <a:rPr lang="zh-CN" altLang="en-US" dirty="0"/>
                        <a:t>≤</a:t>
                      </a:r>
                      <a:r>
                        <a:rPr lang="en-US" altLang="zh-CN" dirty="0"/>
                        <a:t>Q&lt;600</a:t>
                      </a:r>
                      <a:endParaRPr lang="zh-CN" altLang="en-US" dirty="0"/>
                    </a:p>
                  </a:txBody>
                  <a:tcPr/>
                </a:tc>
                <a:tc>
                  <a:txBody>
                    <a:bodyPr/>
                    <a:lstStyle/>
                    <a:p>
                      <a:r>
                        <a:rPr lang="en-US" altLang="zh-CN" dirty="0"/>
                        <a:t>90%</a:t>
                      </a:r>
                      <a:endParaRPr lang="zh-CN" altLang="en-US" dirty="0"/>
                    </a:p>
                  </a:txBody>
                  <a:tcPr/>
                </a:tc>
                <a:extLst>
                  <a:ext uri="{0D108BD9-81ED-4DB2-BD59-A6C34878D82A}">
                    <a16:rowId xmlns:a16="http://schemas.microsoft.com/office/drawing/2014/main" val="10002"/>
                  </a:ext>
                </a:extLst>
              </a:tr>
              <a:tr h="332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600</a:t>
                      </a:r>
                      <a:r>
                        <a:rPr lang="zh-CN" altLang="en-US" dirty="0"/>
                        <a:t>≤</a:t>
                      </a:r>
                      <a:r>
                        <a:rPr lang="en-US" altLang="zh-CN" dirty="0"/>
                        <a:t>Q&lt;1000</a:t>
                      </a:r>
                      <a:endParaRPr lang="zh-CN" altLang="en-US" dirty="0"/>
                    </a:p>
                  </a:txBody>
                  <a:tcPr/>
                </a:tc>
                <a:tc>
                  <a:txBody>
                    <a:bodyPr/>
                    <a:lstStyle/>
                    <a:p>
                      <a:r>
                        <a:rPr lang="en-US" altLang="zh-CN" dirty="0"/>
                        <a:t>80%</a:t>
                      </a:r>
                      <a:endParaRPr lang="zh-CN" altLang="en-US" dirty="0"/>
                    </a:p>
                  </a:txBody>
                  <a:tcPr/>
                </a:tc>
                <a:extLst>
                  <a:ext uri="{0D108BD9-81ED-4DB2-BD59-A6C34878D82A}">
                    <a16:rowId xmlns:a16="http://schemas.microsoft.com/office/drawing/2014/main" val="10003"/>
                  </a:ext>
                </a:extLst>
              </a:tr>
              <a:tr h="332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1000</a:t>
                      </a:r>
                      <a:r>
                        <a:rPr lang="zh-CN" altLang="en-US" dirty="0"/>
                        <a:t>≤</a:t>
                      </a:r>
                      <a:r>
                        <a:rPr lang="en-US" altLang="zh-CN" dirty="0"/>
                        <a:t>Q&lt;5000</a:t>
                      </a:r>
                      <a:endParaRPr lang="zh-CN" altLang="en-US" dirty="0"/>
                    </a:p>
                  </a:txBody>
                  <a:tcPr/>
                </a:tc>
                <a:tc>
                  <a:txBody>
                    <a:bodyPr/>
                    <a:lstStyle/>
                    <a:p>
                      <a:r>
                        <a:rPr lang="en-US" altLang="zh-CN" dirty="0"/>
                        <a:t>70%</a:t>
                      </a:r>
                      <a:endParaRPr lang="zh-CN" altLang="en-US" dirty="0"/>
                    </a:p>
                  </a:txBody>
                  <a:tcPr/>
                </a:tc>
                <a:extLst>
                  <a:ext uri="{0D108BD9-81ED-4DB2-BD59-A6C34878D82A}">
                    <a16:rowId xmlns:a16="http://schemas.microsoft.com/office/drawing/2014/main" val="10004"/>
                  </a:ext>
                </a:extLst>
              </a:tr>
              <a:tr h="3327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Q</a:t>
                      </a:r>
                      <a:r>
                        <a:rPr lang="zh-CN" altLang="en-US" dirty="0"/>
                        <a:t>≥</a:t>
                      </a:r>
                      <a:r>
                        <a:rPr lang="en-US" altLang="zh-CN" dirty="0"/>
                        <a:t>5000</a:t>
                      </a:r>
                      <a:endParaRPr lang="zh-CN" altLang="en-US" dirty="0"/>
                    </a:p>
                  </a:txBody>
                  <a:tcPr/>
                </a:tc>
                <a:tc>
                  <a:txBody>
                    <a:bodyPr/>
                    <a:lstStyle/>
                    <a:p>
                      <a:r>
                        <a:rPr lang="en-US" altLang="zh-CN" dirty="0"/>
                        <a:t>60%</a:t>
                      </a:r>
                      <a:endParaRPr lang="zh-CN" altLang="en-US"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3853247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For Each…Next </a:t>
            </a:r>
            <a:r>
              <a:rPr lang="zh-CN" altLang="en-US"/>
              <a:t>语句</a:t>
            </a:r>
            <a:endParaRPr lang="zh-CN" altLang="en-US" dirty="0"/>
          </a:p>
        </p:txBody>
      </p:sp>
      <p:sp>
        <p:nvSpPr>
          <p:cNvPr id="3" name="内容占位符 2"/>
          <p:cNvSpPr>
            <a:spLocks noGrp="1"/>
          </p:cNvSpPr>
          <p:nvPr>
            <p:ph sz="half" idx="1"/>
          </p:nvPr>
        </p:nvSpPr>
        <p:spPr/>
        <p:txBody>
          <a:bodyPr/>
          <a:lstStyle/>
          <a:p>
            <a:r>
              <a:rPr lang="zh-CN" altLang="en-US" dirty="0"/>
              <a:t>实践</a:t>
            </a:r>
            <a:r>
              <a:rPr lang="en-US" altLang="zh-CN" dirty="0"/>
              <a:t>3</a:t>
            </a:r>
          </a:p>
          <a:p>
            <a:pPr lvl="1"/>
            <a:r>
              <a:rPr lang="zh-CN" altLang="en-US" dirty="0"/>
              <a:t>找出 </a:t>
            </a:r>
            <a:r>
              <a:rPr lang="zh-CN" altLang="en-US" dirty="0">
                <a:hlinkClick r:id="rId2" action="ppaction://hlinkfile"/>
              </a:rPr>
              <a:t>成绩表</a:t>
            </a:r>
            <a:r>
              <a:rPr lang="zh-CN" altLang="en-US" dirty="0"/>
              <a:t> 中的最高分，并将成绩最高人的姓名设置为黑底白字格式，效果如图所示</a:t>
            </a:r>
          </a:p>
        </p:txBody>
      </p:sp>
      <p:pic>
        <p:nvPicPr>
          <p:cNvPr id="9" name="内容占位符 8" descr="屏幕剪辑"/>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676400"/>
            <a:ext cx="2829320" cy="379147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28858350"/>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27663" y="2590800"/>
            <a:ext cx="4288675"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Thank </a:t>
            </a:r>
            <a:r>
              <a:rPr lang="en-US" altLang="zh-CN"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you</a:t>
            </a:r>
            <a:endParaRPr lang="zh-CN" alt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313369818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a:t>本讲内容</a:t>
            </a:r>
          </a:p>
        </p:txBody>
      </p:sp>
      <p:graphicFrame>
        <p:nvGraphicFramePr>
          <p:cNvPr id="9" name="内容占位符 8"/>
          <p:cNvGraphicFramePr>
            <a:graphicFrameLocks noGrp="1"/>
          </p:cNvGraphicFramePr>
          <p:nvPr>
            <p:ph idx="1"/>
            <p:extLst>
              <p:ext uri="{D42A27DB-BD31-4B8C-83A1-F6EECF244321}">
                <p14:modId xmlns:p14="http://schemas.microsoft.com/office/powerpoint/2010/main" val="2279037601"/>
              </p:ext>
            </p:extLst>
          </p:nvPr>
        </p:nvGraphicFramePr>
        <p:xfrm>
          <a:off x="1143000" y="2133600"/>
          <a:ext cx="6858000" cy="3200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zh-CN" altLang="en-US" dirty="0"/>
              <a:t>复习</a:t>
            </a:r>
          </a:p>
        </p:txBody>
      </p:sp>
      <p:sp>
        <p:nvSpPr>
          <p:cNvPr id="29699" name="Rectangle 3"/>
          <p:cNvSpPr>
            <a:spLocks noGrp="1" noChangeArrowheads="1"/>
          </p:cNvSpPr>
          <p:nvPr>
            <p:ph type="body" idx="1"/>
          </p:nvPr>
        </p:nvSpPr>
        <p:spPr/>
        <p:txBody>
          <a:bodyPr/>
          <a:lstStyle/>
          <a:p>
            <a:pPr>
              <a:lnSpc>
                <a:spcPct val="100000"/>
              </a:lnSpc>
            </a:pPr>
            <a:r>
              <a:rPr lang="en-US" altLang="zh-CN" sz="2400" dirty="0"/>
              <a:t>For…Next</a:t>
            </a:r>
            <a:r>
              <a:rPr lang="zh-CN" altLang="en-US" sz="2400" dirty="0"/>
              <a:t>语句功能：</a:t>
            </a:r>
            <a:r>
              <a:rPr lang="zh-CN" altLang="en-US" sz="2400" dirty="0">
                <a:solidFill>
                  <a:srgbClr val="0070C0"/>
                </a:solidFill>
              </a:rPr>
              <a:t>以指定的次数重复执行循环体</a:t>
            </a:r>
          </a:p>
          <a:p>
            <a:pPr>
              <a:lnSpc>
                <a:spcPct val="100000"/>
              </a:lnSpc>
            </a:pPr>
            <a:r>
              <a:rPr lang="zh-CN" altLang="en-US" sz="2400" dirty="0"/>
              <a:t>格式：</a:t>
            </a:r>
            <a:br>
              <a:rPr lang="zh-CN" altLang="en-US" sz="2400" dirty="0"/>
            </a:br>
            <a:r>
              <a:rPr lang="zh-CN" altLang="en-US" sz="2400" dirty="0"/>
              <a:t> </a:t>
            </a:r>
            <a:r>
              <a:rPr lang="en-US" altLang="zh-CN" sz="2400" dirty="0"/>
              <a:t>For  </a:t>
            </a:r>
            <a:r>
              <a:rPr lang="zh-CN" altLang="en-US" sz="2400" dirty="0">
                <a:solidFill>
                  <a:srgbClr val="FF6699"/>
                </a:solidFill>
              </a:rPr>
              <a:t>变量</a:t>
            </a:r>
            <a:r>
              <a:rPr lang="zh-CN" altLang="en-US" sz="2400" dirty="0"/>
              <a:t> </a:t>
            </a:r>
            <a:r>
              <a:rPr lang="en-US" altLang="zh-CN" sz="2400" dirty="0"/>
              <a:t>= </a:t>
            </a:r>
            <a:r>
              <a:rPr lang="zh-CN" altLang="en-US" sz="2400" dirty="0">
                <a:solidFill>
                  <a:srgbClr val="7030A0"/>
                </a:solidFill>
              </a:rPr>
              <a:t>初值</a:t>
            </a:r>
            <a:r>
              <a:rPr lang="zh-CN" altLang="en-US" sz="2400" dirty="0"/>
              <a:t> </a:t>
            </a:r>
            <a:r>
              <a:rPr lang="en-US" altLang="zh-CN" sz="2400" dirty="0"/>
              <a:t>To </a:t>
            </a:r>
            <a:r>
              <a:rPr lang="zh-CN" altLang="en-US" sz="2400" dirty="0">
                <a:solidFill>
                  <a:srgbClr val="7030A0"/>
                </a:solidFill>
              </a:rPr>
              <a:t>终值</a:t>
            </a:r>
            <a:r>
              <a:rPr lang="zh-CN" altLang="en-US" sz="2400" dirty="0"/>
              <a:t> </a:t>
            </a:r>
            <a:r>
              <a:rPr lang="en-US" altLang="zh-CN" sz="2400" dirty="0">
                <a:solidFill>
                  <a:srgbClr val="008000"/>
                </a:solidFill>
              </a:rPr>
              <a:t>[Step </a:t>
            </a:r>
            <a:r>
              <a:rPr lang="zh-CN" altLang="en-US" sz="2400" dirty="0">
                <a:solidFill>
                  <a:srgbClr val="008000"/>
                </a:solidFill>
              </a:rPr>
              <a:t>步长</a:t>
            </a:r>
            <a:r>
              <a:rPr lang="en-US" altLang="zh-CN" sz="2400" dirty="0">
                <a:solidFill>
                  <a:srgbClr val="008000"/>
                </a:solidFill>
              </a:rPr>
              <a:t>]</a:t>
            </a:r>
            <a:br>
              <a:rPr lang="en-US" altLang="zh-CN" sz="2400" dirty="0">
                <a:solidFill>
                  <a:srgbClr val="008000"/>
                </a:solidFill>
              </a:rPr>
            </a:br>
            <a:r>
              <a:rPr lang="en-US" altLang="zh-CN" sz="2400" dirty="0"/>
              <a:t>       </a:t>
            </a:r>
            <a:r>
              <a:rPr lang="zh-CN" altLang="en-US" sz="2400" dirty="0"/>
              <a:t>语句块</a:t>
            </a:r>
            <a:br>
              <a:rPr lang="zh-CN" altLang="en-US" sz="2400" dirty="0"/>
            </a:br>
            <a:r>
              <a:rPr lang="zh-CN" altLang="en-US" sz="2400" dirty="0">
                <a:solidFill>
                  <a:srgbClr val="008000"/>
                </a:solidFill>
              </a:rPr>
              <a:t>       </a:t>
            </a:r>
            <a:r>
              <a:rPr lang="en-US" altLang="zh-CN" sz="2400" dirty="0">
                <a:solidFill>
                  <a:srgbClr val="008000"/>
                </a:solidFill>
              </a:rPr>
              <a:t>[Exit For]</a:t>
            </a:r>
            <a:br>
              <a:rPr lang="en-US" altLang="zh-CN" sz="2400" dirty="0">
                <a:solidFill>
                  <a:srgbClr val="008000"/>
                </a:solidFill>
              </a:rPr>
            </a:br>
            <a:r>
              <a:rPr lang="en-US" altLang="zh-CN" sz="2400" dirty="0"/>
              <a:t>       </a:t>
            </a:r>
            <a:r>
              <a:rPr lang="zh-CN" altLang="en-US" sz="2400" dirty="0"/>
              <a:t>语句块</a:t>
            </a:r>
            <a:br>
              <a:rPr lang="zh-CN" altLang="en-US" sz="2400" dirty="0"/>
            </a:br>
            <a:r>
              <a:rPr lang="zh-CN" altLang="en-US" sz="2400" dirty="0"/>
              <a:t> </a:t>
            </a:r>
            <a:r>
              <a:rPr lang="en-US" altLang="zh-CN" sz="2400" dirty="0"/>
              <a:t>Next  </a:t>
            </a:r>
            <a:r>
              <a:rPr lang="en-US" altLang="zh-CN" sz="2400" dirty="0">
                <a:solidFill>
                  <a:srgbClr val="008000"/>
                </a:solidFill>
              </a:rPr>
              <a:t>[</a:t>
            </a:r>
            <a:r>
              <a:rPr lang="zh-CN" altLang="en-US" sz="2400" dirty="0">
                <a:solidFill>
                  <a:srgbClr val="008000"/>
                </a:solidFill>
              </a:rPr>
              <a:t>变量</a:t>
            </a:r>
            <a:r>
              <a:rPr lang="en-US" altLang="zh-CN" sz="2400" dirty="0">
                <a:solidFill>
                  <a:srgbClr val="008000"/>
                </a:solidFill>
              </a:rPr>
              <a:t>]</a:t>
            </a:r>
          </a:p>
          <a:p>
            <a:pPr lvl="1">
              <a:lnSpc>
                <a:spcPct val="100000"/>
              </a:lnSpc>
            </a:pPr>
            <a:r>
              <a:rPr lang="zh-CN" altLang="en-US" sz="2000" dirty="0">
                <a:solidFill>
                  <a:srgbClr val="FF6699"/>
                </a:solidFill>
              </a:rPr>
              <a:t>变量</a:t>
            </a:r>
            <a:r>
              <a:rPr lang="zh-CN" altLang="en-US" sz="2000" dirty="0"/>
              <a:t>又称循环控制变量、计数器变量，初值为循环起始值，终值为循环的结束值</a:t>
            </a:r>
          </a:p>
          <a:p>
            <a:pPr lvl="1">
              <a:lnSpc>
                <a:spcPct val="100000"/>
              </a:lnSpc>
            </a:pPr>
            <a:r>
              <a:rPr lang="zh-CN" altLang="en-US" sz="2000" dirty="0"/>
              <a:t>步长为循环控制变量的每次改变增量，</a:t>
            </a:r>
            <a:r>
              <a:rPr lang="zh-CN" altLang="en-US" sz="2000" dirty="0">
                <a:solidFill>
                  <a:srgbClr val="FF6699"/>
                </a:solidFill>
              </a:rPr>
              <a:t>缺省为</a:t>
            </a:r>
            <a:r>
              <a:rPr lang="en-US" altLang="zh-CN" sz="2000" dirty="0">
                <a:solidFill>
                  <a:srgbClr val="FF6699"/>
                </a:solidFill>
              </a:rPr>
              <a:t>1</a:t>
            </a:r>
          </a:p>
          <a:p>
            <a:pPr lvl="1">
              <a:lnSpc>
                <a:spcPct val="100000"/>
              </a:lnSpc>
            </a:pPr>
            <a:r>
              <a:rPr lang="en-US" altLang="zh-CN" sz="2000" dirty="0"/>
              <a:t>Exit For</a:t>
            </a:r>
            <a:r>
              <a:rPr lang="zh-CN" altLang="zh-CN" sz="2000" dirty="0"/>
              <a:t>为强制退出循环语句</a:t>
            </a:r>
            <a:endParaRPr lang="zh-CN" altLang="en-US" sz="2000" dirty="0"/>
          </a:p>
        </p:txBody>
      </p:sp>
      <p:grpSp>
        <p:nvGrpSpPr>
          <p:cNvPr id="29700" name="Group 4"/>
          <p:cNvGrpSpPr>
            <a:grpSpLocks/>
          </p:cNvGrpSpPr>
          <p:nvPr/>
        </p:nvGrpSpPr>
        <p:grpSpPr bwMode="auto">
          <a:xfrm>
            <a:off x="3276600" y="2850355"/>
            <a:ext cx="1558925" cy="786358"/>
            <a:chOff x="2378" y="1933"/>
            <a:chExt cx="982" cy="635"/>
          </a:xfrm>
        </p:grpSpPr>
        <p:sp>
          <p:nvSpPr>
            <p:cNvPr id="10245" name="AutoShape 5"/>
            <p:cNvSpPr>
              <a:spLocks/>
            </p:cNvSpPr>
            <p:nvPr/>
          </p:nvSpPr>
          <p:spPr bwMode="auto">
            <a:xfrm>
              <a:off x="2378" y="1933"/>
              <a:ext cx="48" cy="635"/>
            </a:xfrm>
            <a:prstGeom prst="rightBrace">
              <a:avLst>
                <a:gd name="adj1" fmla="val 110243"/>
                <a:gd name="adj2" fmla="val 52866"/>
              </a:avLst>
            </a:prstGeom>
            <a:ln>
              <a:headEnd type="none" w="sm" len="sm"/>
              <a:tailEnd type="none" w="sm" len="sm"/>
            </a:ln>
          </p:spPr>
          <p:style>
            <a:lnRef idx="3">
              <a:schemeClr val="accent2"/>
            </a:lnRef>
            <a:fillRef idx="0">
              <a:schemeClr val="accent2"/>
            </a:fillRef>
            <a:effectRef idx="2">
              <a:schemeClr val="accent2"/>
            </a:effectRef>
            <a:fontRef idx="minor">
              <a:schemeClr val="tx1"/>
            </a:fontRef>
          </p:style>
          <p:txBody>
            <a:bodyPr wrap="none" anchor="ctr"/>
            <a:lstStyle/>
            <a:p>
              <a:endParaRPr lang="zh-CN" altLang="en-US" sz="1600">
                <a:solidFill>
                  <a:srgbClr val="FF6699"/>
                </a:solidFill>
              </a:endParaRPr>
            </a:p>
          </p:txBody>
        </p:sp>
        <p:sp>
          <p:nvSpPr>
            <p:cNvPr id="10246" name="Text Box 6"/>
            <p:cNvSpPr txBox="1">
              <a:spLocks noChangeArrowheads="1"/>
            </p:cNvSpPr>
            <p:nvPr/>
          </p:nvSpPr>
          <p:spPr bwMode="auto">
            <a:xfrm>
              <a:off x="2448" y="2069"/>
              <a:ext cx="912" cy="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rgbClr val="A5002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ea typeface="宋体" charset="-122"/>
                </a:defRPr>
              </a:lvl1pPr>
              <a:lvl2pPr marL="742950" indent="-285750" eaLnBrk="0" hangingPunct="0">
                <a:defRPr sz="2400">
                  <a:solidFill>
                    <a:schemeClr val="tx1"/>
                  </a:solidFill>
                  <a:latin typeface="Times New Roman" pitchFamily="18" charset="0"/>
                  <a:ea typeface="宋体" charset="-122"/>
                </a:defRPr>
              </a:lvl2pPr>
              <a:lvl3pPr marL="1143000" indent="-228600" eaLnBrk="0" hangingPunct="0">
                <a:defRPr sz="2400">
                  <a:solidFill>
                    <a:schemeClr val="tx1"/>
                  </a:solidFill>
                  <a:latin typeface="Times New Roman" pitchFamily="18" charset="0"/>
                  <a:ea typeface="宋体" charset="-122"/>
                </a:defRPr>
              </a:lvl3pPr>
              <a:lvl4pPr marL="1600200" indent="-228600" eaLnBrk="0" hangingPunct="0">
                <a:defRPr sz="2400">
                  <a:solidFill>
                    <a:schemeClr val="tx1"/>
                  </a:solidFill>
                  <a:latin typeface="Times New Roman" pitchFamily="18" charset="0"/>
                  <a:ea typeface="宋体" charset="-122"/>
                </a:defRPr>
              </a:lvl4pPr>
              <a:lvl5pPr marL="2057400" indent="-228600" eaLnBrk="0" hangingPunct="0">
                <a:defRPr sz="2400">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charset="-122"/>
                </a:defRPr>
              </a:lvl9pPr>
            </a:lstStyle>
            <a:p>
              <a:pPr eaLnBrk="1" hangingPunct="1">
                <a:spcBef>
                  <a:spcPct val="50000"/>
                </a:spcBef>
              </a:pPr>
              <a:r>
                <a:rPr kumimoji="1" lang="zh-CN" altLang="en-US" sz="2800" dirty="0">
                  <a:solidFill>
                    <a:srgbClr val="FF6699"/>
                  </a:solidFill>
                  <a:ea typeface="华文行楷" pitchFamily="2" charset="-122"/>
                </a:rPr>
                <a:t>循环体</a:t>
              </a:r>
              <a:endParaRPr kumimoji="1" lang="zh-CN" altLang="en-US" sz="2000" dirty="0">
                <a:solidFill>
                  <a:srgbClr val="FF6699"/>
                </a:solidFill>
                <a:ea typeface="华文行楷" pitchFamily="2" charset="-122"/>
              </a:endParaRPr>
            </a:p>
          </p:txBody>
        </p:sp>
      </p:grpSp>
    </p:spTree>
    <p:extLst>
      <p:ext uri="{BB962C8B-B14F-4D97-AF65-F5344CB8AC3E}">
        <p14:creationId xmlns:p14="http://schemas.microsoft.com/office/powerpoint/2010/main" val="71706869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cTn>
                              </p:par>
                              <p:par>
                                <p:cTn id="8" presetID="56" presetClass="entr" presetSubtype="0" fill="hold" grpId="0" nodeType="withEffect">
                                  <p:stCondLst>
                                    <p:cond delay="0"/>
                                  </p:stCondLst>
                                  <p:iterate type="lt">
                                    <p:tmPct val="10000"/>
                                  </p:iterate>
                                  <p:childTnLst>
                                    <p:set>
                                      <p:cBhvr>
                                        <p:cTn id="9" dur="1" fill="hold">
                                          <p:stCondLst>
                                            <p:cond delay="0"/>
                                          </p:stCondLst>
                                        </p:cTn>
                                        <p:tgtEl>
                                          <p:spTgt spid="29699">
                                            <p:txEl>
                                              <p:pRg st="0" end="0"/>
                                            </p:txEl>
                                          </p:spTgt>
                                        </p:tgtEl>
                                        <p:attrNameLst>
                                          <p:attrName>style.visibility</p:attrName>
                                        </p:attrNameLst>
                                      </p:cBhvr>
                                      <p:to>
                                        <p:strVal val="visible"/>
                                      </p:to>
                                    </p:set>
                                    <p:anim by="(-#ppt_w*2)" calcmode="lin" valueType="num">
                                      <p:cBhvr rctx="PPT">
                                        <p:cTn id="10" dur="250" autoRev="1" fill="hold">
                                          <p:stCondLst>
                                            <p:cond delay="0"/>
                                          </p:stCondLst>
                                        </p:cTn>
                                        <p:tgtEl>
                                          <p:spTgt spid="29699">
                                            <p:txEl>
                                              <p:pRg st="0" end="0"/>
                                            </p:txEl>
                                          </p:spTgt>
                                        </p:tgtEl>
                                        <p:attrNameLst>
                                          <p:attrName>ppt_w</p:attrName>
                                        </p:attrNameLst>
                                      </p:cBhvr>
                                    </p:anim>
                                    <p:anim by="(#ppt_w*0.50)" calcmode="lin" valueType="num">
                                      <p:cBhvr>
                                        <p:cTn id="11" dur="250" decel="50000" autoRev="1" fill="hold">
                                          <p:stCondLst>
                                            <p:cond delay="0"/>
                                          </p:stCondLst>
                                        </p:cTn>
                                        <p:tgtEl>
                                          <p:spTgt spid="29699">
                                            <p:txEl>
                                              <p:pRg st="0" end="0"/>
                                            </p:txEl>
                                          </p:spTgt>
                                        </p:tgtEl>
                                        <p:attrNameLst>
                                          <p:attrName>ppt_x</p:attrName>
                                        </p:attrNameLst>
                                      </p:cBhvr>
                                    </p:anim>
                                    <p:anim from="(-#ppt_h/2)" to="(#ppt_y)" calcmode="lin" valueType="num">
                                      <p:cBhvr>
                                        <p:cTn id="12" dur="500" fill="hold">
                                          <p:stCondLst>
                                            <p:cond delay="0"/>
                                          </p:stCondLst>
                                        </p:cTn>
                                        <p:tgtEl>
                                          <p:spTgt spid="29699">
                                            <p:txEl>
                                              <p:pRg st="0" end="0"/>
                                            </p:txEl>
                                          </p:spTgt>
                                        </p:tgtEl>
                                        <p:attrNameLst>
                                          <p:attrName>ppt_y</p:attrName>
                                        </p:attrNameLst>
                                      </p:cBhvr>
                                    </p:anim>
                                    <p:animRot by="21600000">
                                      <p:cBhvr>
                                        <p:cTn id="13" dur="500" fill="hold">
                                          <p:stCondLst>
                                            <p:cond delay="0"/>
                                          </p:stCondLst>
                                        </p:cTn>
                                        <p:tgtEl>
                                          <p:spTgt spid="29699">
                                            <p:txEl>
                                              <p:pRg st="0" end="0"/>
                                            </p:txEl>
                                          </p:spTgt>
                                        </p:tgtEl>
                                        <p:attrNameLst>
                                          <p:attrName>r</p:attrName>
                                        </p:attrNameLst>
                                      </p:cBhvr>
                                    </p:animRot>
                                  </p:childTnLst>
                                </p:cTn>
                              </p:par>
                            </p:childTnLst>
                          </p:cTn>
                        </p:par>
                      </p:childTnLst>
                    </p:cTn>
                  </p:par>
                  <p:par>
                    <p:cTn id="14" fill="hold" nodeType="clickPar">
                      <p:stCondLst>
                        <p:cond delay="indefinite"/>
                      </p:stCondLst>
                      <p:childTnLst>
                        <p:par>
                          <p:cTn id="15" fill="hold" nodeType="withGroup">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29699">
                                            <p:txEl>
                                              <p:pRg st="1" end="1"/>
                                            </p:txEl>
                                          </p:spTgt>
                                        </p:tgtEl>
                                        <p:attrNameLst>
                                          <p:attrName>style.visibility</p:attrName>
                                        </p:attrNameLst>
                                      </p:cBhvr>
                                      <p:to>
                                        <p:strVal val="visible"/>
                                      </p:to>
                                    </p:set>
                                    <p:anim by="(-#ppt_w*2)" calcmode="lin" valueType="num">
                                      <p:cBhvr rctx="PPT">
                                        <p:cTn id="18" dur="250" autoRev="1" fill="hold">
                                          <p:stCondLst>
                                            <p:cond delay="0"/>
                                          </p:stCondLst>
                                        </p:cTn>
                                        <p:tgtEl>
                                          <p:spTgt spid="29699">
                                            <p:txEl>
                                              <p:pRg st="1" end="1"/>
                                            </p:txEl>
                                          </p:spTgt>
                                        </p:tgtEl>
                                        <p:attrNameLst>
                                          <p:attrName>ppt_w</p:attrName>
                                        </p:attrNameLst>
                                      </p:cBhvr>
                                    </p:anim>
                                    <p:anim by="(#ppt_w*0.50)" calcmode="lin" valueType="num">
                                      <p:cBhvr>
                                        <p:cTn id="19" dur="250" decel="50000" autoRev="1" fill="hold">
                                          <p:stCondLst>
                                            <p:cond delay="0"/>
                                          </p:stCondLst>
                                        </p:cTn>
                                        <p:tgtEl>
                                          <p:spTgt spid="29699">
                                            <p:txEl>
                                              <p:pRg st="1" end="1"/>
                                            </p:txEl>
                                          </p:spTgt>
                                        </p:tgtEl>
                                        <p:attrNameLst>
                                          <p:attrName>ppt_x</p:attrName>
                                        </p:attrNameLst>
                                      </p:cBhvr>
                                    </p:anim>
                                    <p:anim from="(-#ppt_h/2)" to="(#ppt_y)" calcmode="lin" valueType="num">
                                      <p:cBhvr>
                                        <p:cTn id="20" dur="500" fill="hold">
                                          <p:stCondLst>
                                            <p:cond delay="0"/>
                                          </p:stCondLst>
                                        </p:cTn>
                                        <p:tgtEl>
                                          <p:spTgt spid="29699">
                                            <p:txEl>
                                              <p:pRg st="1" end="1"/>
                                            </p:txEl>
                                          </p:spTgt>
                                        </p:tgtEl>
                                        <p:attrNameLst>
                                          <p:attrName>ppt_y</p:attrName>
                                        </p:attrNameLst>
                                      </p:cBhvr>
                                    </p:anim>
                                    <p:animRot by="21600000">
                                      <p:cBhvr>
                                        <p:cTn id="21" dur="500" fill="hold">
                                          <p:stCondLst>
                                            <p:cond delay="0"/>
                                          </p:stCondLst>
                                        </p:cTn>
                                        <p:tgtEl>
                                          <p:spTgt spid="29699">
                                            <p:txEl>
                                              <p:pRg st="1" end="1"/>
                                            </p:txEl>
                                          </p:spTgt>
                                        </p:tgtEl>
                                        <p:attrNameLst>
                                          <p:attrName>r</p:attrName>
                                        </p:attrNameLst>
                                      </p:cBhvr>
                                    </p:animRot>
                                  </p:childTnLst>
                                </p:cTn>
                              </p:par>
                            </p:childTnLst>
                          </p:cTn>
                        </p:par>
                      </p:childTnLst>
                    </p:cTn>
                  </p:par>
                  <p:par>
                    <p:cTn id="22" fill="hold" nodeType="clickPar">
                      <p:stCondLst>
                        <p:cond delay="indefinite"/>
                      </p:stCondLst>
                      <p:childTnLst>
                        <p:par>
                          <p:cTn id="23" fill="hold" nodeType="withGroup">
                            <p:stCondLst>
                              <p:cond delay="0"/>
                            </p:stCondLst>
                            <p:childTnLst>
                              <p:par>
                                <p:cTn id="24" presetID="51" presetClass="entr" presetSubtype="0" fill="hold" nodeType="clickEffect">
                                  <p:stCondLst>
                                    <p:cond delay="0"/>
                                  </p:stCondLst>
                                  <p:childTnLst>
                                    <p:set>
                                      <p:cBhvr>
                                        <p:cTn id="25" dur="1" fill="hold">
                                          <p:stCondLst>
                                            <p:cond delay="0"/>
                                          </p:stCondLst>
                                        </p:cTn>
                                        <p:tgtEl>
                                          <p:spTgt spid="29700"/>
                                        </p:tgtEl>
                                        <p:attrNameLst>
                                          <p:attrName>style.visibility</p:attrName>
                                        </p:attrNameLst>
                                      </p:cBhvr>
                                      <p:to>
                                        <p:strVal val="visible"/>
                                      </p:to>
                                    </p:set>
                                    <p:animEffect transition="in" filter="fade">
                                      <p:cBhvr>
                                        <p:cTn id="26" dur="770" decel="100000"/>
                                        <p:tgtEl>
                                          <p:spTgt spid="29700"/>
                                        </p:tgtEl>
                                      </p:cBhvr>
                                    </p:animEffect>
                                    <p:animScale>
                                      <p:cBhvr>
                                        <p:cTn id="27" dur="770" decel="100000"/>
                                        <p:tgtEl>
                                          <p:spTgt spid="29700"/>
                                        </p:tgtEl>
                                      </p:cBhvr>
                                      <p:from x="10000" y="10000"/>
                                      <p:to x="200000" y="450000"/>
                                    </p:animScale>
                                    <p:animScale>
                                      <p:cBhvr>
                                        <p:cTn id="28" dur="1230" accel="100000" fill="hold">
                                          <p:stCondLst>
                                            <p:cond delay="770"/>
                                          </p:stCondLst>
                                        </p:cTn>
                                        <p:tgtEl>
                                          <p:spTgt spid="29700"/>
                                        </p:tgtEl>
                                      </p:cBhvr>
                                      <p:from x="200000" y="450000"/>
                                      <p:to x="100000" y="100000"/>
                                    </p:animScale>
                                    <p:set>
                                      <p:cBhvr>
                                        <p:cTn id="29" dur="770" fill="hold"/>
                                        <p:tgtEl>
                                          <p:spTgt spid="29700"/>
                                        </p:tgtEl>
                                        <p:attrNameLst>
                                          <p:attrName>ppt_x</p:attrName>
                                        </p:attrNameLst>
                                      </p:cBhvr>
                                      <p:to>
                                        <p:strVal val="(0.5)"/>
                                      </p:to>
                                    </p:set>
                                    <p:anim from="(0.5)" to="(#ppt_x)" calcmode="lin" valueType="num">
                                      <p:cBhvr>
                                        <p:cTn id="30" dur="1230" accel="100000" fill="hold">
                                          <p:stCondLst>
                                            <p:cond delay="770"/>
                                          </p:stCondLst>
                                        </p:cTn>
                                        <p:tgtEl>
                                          <p:spTgt spid="29700"/>
                                        </p:tgtEl>
                                        <p:attrNameLst>
                                          <p:attrName>ppt_x</p:attrName>
                                        </p:attrNameLst>
                                      </p:cBhvr>
                                    </p:anim>
                                    <p:set>
                                      <p:cBhvr>
                                        <p:cTn id="31" dur="770" fill="hold"/>
                                        <p:tgtEl>
                                          <p:spTgt spid="29700"/>
                                        </p:tgtEl>
                                        <p:attrNameLst>
                                          <p:attrName>ppt_y</p:attrName>
                                        </p:attrNameLst>
                                      </p:cBhvr>
                                      <p:to>
                                        <p:strVal val="(#ppt_y+0.4)"/>
                                      </p:to>
                                    </p:set>
                                    <p:anim from="(#ppt_y+0.4)" to="(#ppt_y)" calcmode="lin" valueType="num">
                                      <p:cBhvr>
                                        <p:cTn id="32" dur="1230" accel="100000" fill="hold">
                                          <p:stCondLst>
                                            <p:cond delay="770"/>
                                          </p:stCondLst>
                                        </p:cTn>
                                        <p:tgtEl>
                                          <p:spTgt spid="29700"/>
                                        </p:tgtEl>
                                        <p:attrNameLst>
                                          <p:attrName>ppt_y</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56" presetClass="entr" presetSubtype="0" fill="hold" grpId="0" nodeType="clickEffect">
                                  <p:stCondLst>
                                    <p:cond delay="0"/>
                                  </p:stCondLst>
                                  <p:iterate type="lt">
                                    <p:tmPct val="10000"/>
                                  </p:iterate>
                                  <p:childTnLst>
                                    <p:set>
                                      <p:cBhvr>
                                        <p:cTn id="36" dur="1" fill="hold">
                                          <p:stCondLst>
                                            <p:cond delay="0"/>
                                          </p:stCondLst>
                                        </p:cTn>
                                        <p:tgtEl>
                                          <p:spTgt spid="29699">
                                            <p:txEl>
                                              <p:pRg st="2" end="2"/>
                                            </p:txEl>
                                          </p:spTgt>
                                        </p:tgtEl>
                                        <p:attrNameLst>
                                          <p:attrName>style.visibility</p:attrName>
                                        </p:attrNameLst>
                                      </p:cBhvr>
                                      <p:to>
                                        <p:strVal val="visible"/>
                                      </p:to>
                                    </p:set>
                                    <p:anim by="(-#ppt_w*2)" calcmode="lin" valueType="num">
                                      <p:cBhvr rctx="PPT">
                                        <p:cTn id="37" dur="250" autoRev="1" fill="hold">
                                          <p:stCondLst>
                                            <p:cond delay="0"/>
                                          </p:stCondLst>
                                        </p:cTn>
                                        <p:tgtEl>
                                          <p:spTgt spid="29699">
                                            <p:txEl>
                                              <p:pRg st="2" end="2"/>
                                            </p:txEl>
                                          </p:spTgt>
                                        </p:tgtEl>
                                        <p:attrNameLst>
                                          <p:attrName>ppt_w</p:attrName>
                                        </p:attrNameLst>
                                      </p:cBhvr>
                                    </p:anim>
                                    <p:anim by="(#ppt_w*0.50)" calcmode="lin" valueType="num">
                                      <p:cBhvr>
                                        <p:cTn id="38" dur="250" decel="50000" autoRev="1" fill="hold">
                                          <p:stCondLst>
                                            <p:cond delay="0"/>
                                          </p:stCondLst>
                                        </p:cTn>
                                        <p:tgtEl>
                                          <p:spTgt spid="29699">
                                            <p:txEl>
                                              <p:pRg st="2" end="2"/>
                                            </p:txEl>
                                          </p:spTgt>
                                        </p:tgtEl>
                                        <p:attrNameLst>
                                          <p:attrName>ppt_x</p:attrName>
                                        </p:attrNameLst>
                                      </p:cBhvr>
                                    </p:anim>
                                    <p:anim from="(-#ppt_h/2)" to="(#ppt_y)" calcmode="lin" valueType="num">
                                      <p:cBhvr>
                                        <p:cTn id="39" dur="500" fill="hold">
                                          <p:stCondLst>
                                            <p:cond delay="0"/>
                                          </p:stCondLst>
                                        </p:cTn>
                                        <p:tgtEl>
                                          <p:spTgt spid="29699">
                                            <p:txEl>
                                              <p:pRg st="2" end="2"/>
                                            </p:txEl>
                                          </p:spTgt>
                                        </p:tgtEl>
                                        <p:attrNameLst>
                                          <p:attrName>ppt_y</p:attrName>
                                        </p:attrNameLst>
                                      </p:cBhvr>
                                    </p:anim>
                                    <p:animRot by="21600000">
                                      <p:cBhvr>
                                        <p:cTn id="40" dur="500" fill="hold">
                                          <p:stCondLst>
                                            <p:cond delay="0"/>
                                          </p:stCondLst>
                                        </p:cTn>
                                        <p:tgtEl>
                                          <p:spTgt spid="29699">
                                            <p:txEl>
                                              <p:pRg st="2" end="2"/>
                                            </p:txEl>
                                          </p:spTgt>
                                        </p:tgtEl>
                                        <p:attrNameLst>
                                          <p:attrName>r</p:attrName>
                                        </p:attrNameLst>
                                      </p:cBhvr>
                                    </p:animRot>
                                  </p:childTnLst>
                                </p:cTn>
                              </p:par>
                            </p:childTnLst>
                          </p:cTn>
                        </p:par>
                      </p:childTnLst>
                    </p:cTn>
                  </p:par>
                  <p:par>
                    <p:cTn id="41" fill="hold" nodeType="clickPar">
                      <p:stCondLst>
                        <p:cond delay="indefinite"/>
                      </p:stCondLst>
                      <p:childTnLst>
                        <p:par>
                          <p:cTn id="42" fill="hold" nodeType="withGroup">
                            <p:stCondLst>
                              <p:cond delay="0"/>
                            </p:stCondLst>
                            <p:childTnLst>
                              <p:par>
                                <p:cTn id="43" presetID="56" presetClass="entr" presetSubtype="0" fill="hold" grpId="0" nodeType="clickEffect">
                                  <p:stCondLst>
                                    <p:cond delay="0"/>
                                  </p:stCondLst>
                                  <p:iterate type="lt">
                                    <p:tmPct val="10000"/>
                                  </p:iterate>
                                  <p:childTnLst>
                                    <p:set>
                                      <p:cBhvr>
                                        <p:cTn id="44" dur="1" fill="hold">
                                          <p:stCondLst>
                                            <p:cond delay="0"/>
                                          </p:stCondLst>
                                        </p:cTn>
                                        <p:tgtEl>
                                          <p:spTgt spid="29699">
                                            <p:txEl>
                                              <p:pRg st="3" end="3"/>
                                            </p:txEl>
                                          </p:spTgt>
                                        </p:tgtEl>
                                        <p:attrNameLst>
                                          <p:attrName>style.visibility</p:attrName>
                                        </p:attrNameLst>
                                      </p:cBhvr>
                                      <p:to>
                                        <p:strVal val="visible"/>
                                      </p:to>
                                    </p:set>
                                    <p:anim by="(-#ppt_w*2)" calcmode="lin" valueType="num">
                                      <p:cBhvr rctx="PPT">
                                        <p:cTn id="45" dur="250" autoRev="1" fill="hold">
                                          <p:stCondLst>
                                            <p:cond delay="0"/>
                                          </p:stCondLst>
                                        </p:cTn>
                                        <p:tgtEl>
                                          <p:spTgt spid="29699">
                                            <p:txEl>
                                              <p:pRg st="3" end="3"/>
                                            </p:txEl>
                                          </p:spTgt>
                                        </p:tgtEl>
                                        <p:attrNameLst>
                                          <p:attrName>ppt_w</p:attrName>
                                        </p:attrNameLst>
                                      </p:cBhvr>
                                    </p:anim>
                                    <p:anim by="(#ppt_w*0.50)" calcmode="lin" valueType="num">
                                      <p:cBhvr>
                                        <p:cTn id="46" dur="250" decel="50000" autoRev="1" fill="hold">
                                          <p:stCondLst>
                                            <p:cond delay="0"/>
                                          </p:stCondLst>
                                        </p:cTn>
                                        <p:tgtEl>
                                          <p:spTgt spid="29699">
                                            <p:txEl>
                                              <p:pRg st="3" end="3"/>
                                            </p:txEl>
                                          </p:spTgt>
                                        </p:tgtEl>
                                        <p:attrNameLst>
                                          <p:attrName>ppt_x</p:attrName>
                                        </p:attrNameLst>
                                      </p:cBhvr>
                                    </p:anim>
                                    <p:anim from="(-#ppt_h/2)" to="(#ppt_y)" calcmode="lin" valueType="num">
                                      <p:cBhvr>
                                        <p:cTn id="47" dur="500" fill="hold">
                                          <p:stCondLst>
                                            <p:cond delay="0"/>
                                          </p:stCondLst>
                                        </p:cTn>
                                        <p:tgtEl>
                                          <p:spTgt spid="29699">
                                            <p:txEl>
                                              <p:pRg st="3" end="3"/>
                                            </p:txEl>
                                          </p:spTgt>
                                        </p:tgtEl>
                                        <p:attrNameLst>
                                          <p:attrName>ppt_y</p:attrName>
                                        </p:attrNameLst>
                                      </p:cBhvr>
                                    </p:anim>
                                    <p:animRot by="21600000">
                                      <p:cBhvr>
                                        <p:cTn id="48" dur="500" fill="hold">
                                          <p:stCondLst>
                                            <p:cond delay="0"/>
                                          </p:stCondLst>
                                        </p:cTn>
                                        <p:tgtEl>
                                          <p:spTgt spid="29699">
                                            <p:txEl>
                                              <p:pRg st="3" end="3"/>
                                            </p:txEl>
                                          </p:spTgt>
                                        </p:tgtEl>
                                        <p:attrNameLst>
                                          <p:attrName>r</p:attrName>
                                        </p:attrNameLst>
                                      </p:cBhvr>
                                    </p:animRot>
                                  </p:childTnLst>
                                </p:cTn>
                              </p:par>
                            </p:childTnLst>
                          </p:cTn>
                        </p:par>
                      </p:childTnLst>
                    </p:cTn>
                  </p:par>
                  <p:par>
                    <p:cTn id="49" fill="hold" nodeType="clickPar">
                      <p:stCondLst>
                        <p:cond delay="indefinite"/>
                      </p:stCondLst>
                      <p:childTnLst>
                        <p:par>
                          <p:cTn id="50" fill="hold" nodeType="withGroup">
                            <p:stCondLst>
                              <p:cond delay="0"/>
                            </p:stCondLst>
                            <p:childTnLst>
                              <p:par>
                                <p:cTn id="51" presetID="56" presetClass="entr" presetSubtype="0" fill="hold" grpId="0" nodeType="clickEffect">
                                  <p:stCondLst>
                                    <p:cond delay="0"/>
                                  </p:stCondLst>
                                  <p:iterate type="lt">
                                    <p:tmPct val="10000"/>
                                  </p:iterate>
                                  <p:childTnLst>
                                    <p:set>
                                      <p:cBhvr>
                                        <p:cTn id="52" dur="1" fill="hold">
                                          <p:stCondLst>
                                            <p:cond delay="0"/>
                                          </p:stCondLst>
                                        </p:cTn>
                                        <p:tgtEl>
                                          <p:spTgt spid="29699">
                                            <p:txEl>
                                              <p:pRg st="4" end="4"/>
                                            </p:txEl>
                                          </p:spTgt>
                                        </p:tgtEl>
                                        <p:attrNameLst>
                                          <p:attrName>style.visibility</p:attrName>
                                        </p:attrNameLst>
                                      </p:cBhvr>
                                      <p:to>
                                        <p:strVal val="visible"/>
                                      </p:to>
                                    </p:set>
                                    <p:anim by="(-#ppt_w*2)" calcmode="lin" valueType="num">
                                      <p:cBhvr rctx="PPT">
                                        <p:cTn id="53" dur="250" autoRev="1" fill="hold">
                                          <p:stCondLst>
                                            <p:cond delay="0"/>
                                          </p:stCondLst>
                                        </p:cTn>
                                        <p:tgtEl>
                                          <p:spTgt spid="29699">
                                            <p:txEl>
                                              <p:pRg st="4" end="4"/>
                                            </p:txEl>
                                          </p:spTgt>
                                        </p:tgtEl>
                                        <p:attrNameLst>
                                          <p:attrName>ppt_w</p:attrName>
                                        </p:attrNameLst>
                                      </p:cBhvr>
                                    </p:anim>
                                    <p:anim by="(#ppt_w*0.50)" calcmode="lin" valueType="num">
                                      <p:cBhvr>
                                        <p:cTn id="54" dur="250" decel="50000" autoRev="1" fill="hold">
                                          <p:stCondLst>
                                            <p:cond delay="0"/>
                                          </p:stCondLst>
                                        </p:cTn>
                                        <p:tgtEl>
                                          <p:spTgt spid="29699">
                                            <p:txEl>
                                              <p:pRg st="4" end="4"/>
                                            </p:txEl>
                                          </p:spTgt>
                                        </p:tgtEl>
                                        <p:attrNameLst>
                                          <p:attrName>ppt_x</p:attrName>
                                        </p:attrNameLst>
                                      </p:cBhvr>
                                    </p:anim>
                                    <p:anim from="(-#ppt_h/2)" to="(#ppt_y)" calcmode="lin" valueType="num">
                                      <p:cBhvr>
                                        <p:cTn id="55" dur="500" fill="hold">
                                          <p:stCondLst>
                                            <p:cond delay="0"/>
                                          </p:stCondLst>
                                        </p:cTn>
                                        <p:tgtEl>
                                          <p:spTgt spid="29699">
                                            <p:txEl>
                                              <p:pRg st="4" end="4"/>
                                            </p:txEl>
                                          </p:spTgt>
                                        </p:tgtEl>
                                        <p:attrNameLst>
                                          <p:attrName>ppt_y</p:attrName>
                                        </p:attrNameLst>
                                      </p:cBhvr>
                                    </p:anim>
                                    <p:animRot by="21600000">
                                      <p:cBhvr>
                                        <p:cTn id="56" dur="500" fill="hold">
                                          <p:stCondLst>
                                            <p:cond delay="0"/>
                                          </p:stCondLst>
                                        </p:cTn>
                                        <p:tgtEl>
                                          <p:spTgt spid="29699">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复习</a:t>
            </a:r>
          </a:p>
        </p:txBody>
      </p:sp>
      <p:sp>
        <p:nvSpPr>
          <p:cNvPr id="3" name="内容占位符 2"/>
          <p:cNvSpPr>
            <a:spLocks noGrp="1"/>
          </p:cNvSpPr>
          <p:nvPr>
            <p:ph idx="1"/>
          </p:nvPr>
        </p:nvSpPr>
        <p:spPr/>
        <p:txBody>
          <a:bodyPr/>
          <a:lstStyle/>
          <a:p>
            <a:pPr algn="just"/>
            <a:r>
              <a:rPr lang="zh-CN" altLang="en-US" sz="2800" dirty="0"/>
              <a:t>编程。单击“</a:t>
            </a:r>
            <a:r>
              <a:rPr lang="zh-CN" altLang="en-US" sz="2800" dirty="0">
                <a:solidFill>
                  <a:srgbClr val="FF6699"/>
                </a:solidFill>
              </a:rPr>
              <a:t>随机数</a:t>
            </a:r>
            <a:r>
              <a:rPr lang="zh-CN" altLang="en-US" sz="2800" dirty="0"/>
              <a:t>”按钮，产生</a:t>
            </a:r>
            <a:r>
              <a:rPr lang="en-US" altLang="zh-CN" sz="2800" dirty="0"/>
              <a:t>10</a:t>
            </a:r>
            <a:r>
              <a:rPr lang="zh-CN" altLang="en-US" sz="2800" dirty="0"/>
              <a:t>个两位随机正整数，并写入 </a:t>
            </a:r>
            <a:r>
              <a:rPr lang="en-US" altLang="zh-CN" sz="2800" dirty="0"/>
              <a:t>A1:A10 </a:t>
            </a:r>
            <a:r>
              <a:rPr lang="zh-CN" altLang="en-US" sz="2800" dirty="0"/>
              <a:t>区域单元格；单击“</a:t>
            </a:r>
            <a:r>
              <a:rPr lang="zh-CN" altLang="en-US" sz="2800" dirty="0">
                <a:solidFill>
                  <a:srgbClr val="FF6699"/>
                </a:solidFill>
              </a:rPr>
              <a:t>标记偶数</a:t>
            </a:r>
            <a:r>
              <a:rPr lang="zh-CN" altLang="en-US" sz="2800" dirty="0"/>
              <a:t>”按钮，将 </a:t>
            </a:r>
            <a:r>
              <a:rPr lang="en-US" altLang="zh-CN" sz="2800" dirty="0"/>
              <a:t>A1:A10 </a:t>
            </a:r>
            <a:r>
              <a:rPr lang="zh-CN" altLang="en-US" sz="2800" dirty="0"/>
              <a:t>区域中偶数所在的单元格设置为</a:t>
            </a:r>
            <a:r>
              <a:rPr lang="zh-CN" altLang="en-US" sz="2800" dirty="0">
                <a:solidFill>
                  <a:schemeClr val="accent3"/>
                </a:solidFill>
              </a:rPr>
              <a:t>黄色底纹、红色字体</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2" y="3748881"/>
            <a:ext cx="4752975" cy="19240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8139696"/>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新问题</a:t>
            </a:r>
          </a:p>
        </p:txBody>
      </p:sp>
      <p:sp>
        <p:nvSpPr>
          <p:cNvPr id="3" name="内容占位符 2"/>
          <p:cNvSpPr>
            <a:spLocks noGrp="1"/>
          </p:cNvSpPr>
          <p:nvPr>
            <p:ph idx="1"/>
          </p:nvPr>
        </p:nvSpPr>
        <p:spPr/>
        <p:txBody>
          <a:bodyPr/>
          <a:lstStyle/>
          <a:p>
            <a:pPr algn="just"/>
            <a:r>
              <a:rPr lang="zh-CN" altLang="en-US" sz="2800" dirty="0"/>
              <a:t>编程。单击“</a:t>
            </a:r>
            <a:r>
              <a:rPr lang="zh-CN" altLang="en-US" sz="2800" dirty="0">
                <a:solidFill>
                  <a:srgbClr val="FF6699"/>
                </a:solidFill>
              </a:rPr>
              <a:t>随机数</a:t>
            </a:r>
            <a:r>
              <a:rPr lang="zh-CN" altLang="en-US" sz="2800" dirty="0"/>
              <a:t>”按钮，产生</a:t>
            </a:r>
            <a:r>
              <a:rPr lang="en-US" altLang="zh-CN" sz="2800" dirty="0"/>
              <a:t>30</a:t>
            </a:r>
            <a:r>
              <a:rPr lang="zh-CN" altLang="en-US" sz="2800" dirty="0"/>
              <a:t>个两位随机正整数，并写入 </a:t>
            </a:r>
            <a:r>
              <a:rPr lang="en-US" altLang="zh-CN" sz="2800" dirty="0"/>
              <a:t>A1:C10 </a:t>
            </a:r>
            <a:r>
              <a:rPr lang="zh-CN" altLang="en-US" sz="2800" dirty="0"/>
              <a:t>区域单元格；单击“</a:t>
            </a:r>
            <a:r>
              <a:rPr lang="zh-CN" altLang="en-US" sz="2800" dirty="0">
                <a:solidFill>
                  <a:srgbClr val="FF6699"/>
                </a:solidFill>
              </a:rPr>
              <a:t>标记偶数</a:t>
            </a:r>
            <a:r>
              <a:rPr lang="zh-CN" altLang="en-US" sz="2800" dirty="0"/>
              <a:t>”按钮，将 </a:t>
            </a:r>
            <a:r>
              <a:rPr lang="en-US" altLang="zh-CN" sz="2800" dirty="0"/>
              <a:t>A1:C10 </a:t>
            </a:r>
            <a:r>
              <a:rPr lang="zh-CN" altLang="en-US" sz="2800" dirty="0"/>
              <a:t>区域中偶数所在的单元格设置为</a:t>
            </a:r>
            <a:r>
              <a:rPr lang="zh-CN" altLang="en-US" sz="2800" dirty="0">
                <a:solidFill>
                  <a:schemeClr val="accent3"/>
                </a:solidFill>
              </a:rPr>
              <a:t>黄色底纹、红色字体</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6475" y="3762375"/>
            <a:ext cx="4591050" cy="20288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7709932"/>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For Each…Next </a:t>
            </a:r>
            <a:r>
              <a:rPr lang="zh-CN" altLang="en-US"/>
              <a:t>语句</a:t>
            </a:r>
            <a:endParaRPr lang="zh-CN" altLang="en-US" dirty="0"/>
          </a:p>
        </p:txBody>
      </p:sp>
      <p:sp>
        <p:nvSpPr>
          <p:cNvPr id="3" name="内容占位符 2"/>
          <p:cNvSpPr>
            <a:spLocks noGrp="1"/>
          </p:cNvSpPr>
          <p:nvPr>
            <p:ph idx="1"/>
          </p:nvPr>
        </p:nvSpPr>
        <p:spPr/>
        <p:txBody>
          <a:bodyPr/>
          <a:lstStyle/>
          <a:p>
            <a:r>
              <a:rPr lang="en-US" altLang="zh-CN" sz="2800" b="1" dirty="0">
                <a:solidFill>
                  <a:srgbClr val="008000"/>
                </a:solidFill>
              </a:rPr>
              <a:t>For Each…Next </a:t>
            </a:r>
            <a:r>
              <a:rPr lang="zh-CN" altLang="en-US" sz="2800" dirty="0"/>
              <a:t>语句用于针对一个数组或一个集合中的每一个元素重复执行一组代码。语法格式如下：</a:t>
            </a:r>
            <a:endParaRPr lang="en-US" altLang="zh-CN" sz="2800" dirty="0"/>
          </a:p>
          <a:p>
            <a:pPr marL="457200" lvl="1" indent="0">
              <a:spcBef>
                <a:spcPts val="0"/>
              </a:spcBef>
              <a:spcAft>
                <a:spcPts val="0"/>
              </a:spcAft>
              <a:buNone/>
            </a:pPr>
            <a:r>
              <a:rPr lang="en-US" altLang="zh-CN" sz="2400" dirty="0">
                <a:solidFill>
                  <a:srgbClr val="7030A0"/>
                </a:solidFill>
              </a:rPr>
              <a:t>For Each </a:t>
            </a:r>
            <a:r>
              <a:rPr lang="en-US" altLang="zh-CN" sz="2400" dirty="0">
                <a:solidFill>
                  <a:srgbClr val="FF6699"/>
                </a:solidFill>
              </a:rPr>
              <a:t>&lt;</a:t>
            </a:r>
            <a:r>
              <a:rPr lang="zh-CN" altLang="en-US" sz="2400" dirty="0">
                <a:solidFill>
                  <a:srgbClr val="FF6699"/>
                </a:solidFill>
              </a:rPr>
              <a:t>元素</a:t>
            </a:r>
            <a:r>
              <a:rPr lang="en-US" altLang="zh-CN" sz="2400" dirty="0">
                <a:solidFill>
                  <a:srgbClr val="FF6699"/>
                </a:solidFill>
              </a:rPr>
              <a:t>&gt; </a:t>
            </a:r>
            <a:r>
              <a:rPr lang="en-US" altLang="zh-CN" sz="2400" dirty="0">
                <a:solidFill>
                  <a:srgbClr val="7030A0"/>
                </a:solidFill>
              </a:rPr>
              <a:t>In </a:t>
            </a:r>
            <a:r>
              <a:rPr lang="en-US" altLang="zh-CN" sz="2400" dirty="0">
                <a:solidFill>
                  <a:srgbClr val="FF6699"/>
                </a:solidFill>
              </a:rPr>
              <a:t>&lt;</a:t>
            </a:r>
            <a:r>
              <a:rPr lang="zh-CN" altLang="en-US" sz="2400" dirty="0">
                <a:solidFill>
                  <a:srgbClr val="FF6699"/>
                </a:solidFill>
              </a:rPr>
              <a:t>集合</a:t>
            </a:r>
            <a:r>
              <a:rPr lang="en-US" altLang="zh-CN" sz="2400" dirty="0">
                <a:solidFill>
                  <a:srgbClr val="FF6699"/>
                </a:solidFill>
              </a:rPr>
              <a:t>&gt;</a:t>
            </a:r>
          </a:p>
          <a:p>
            <a:pPr marL="457200" lvl="1" indent="0">
              <a:spcBef>
                <a:spcPts val="0"/>
              </a:spcBef>
              <a:spcAft>
                <a:spcPts val="0"/>
              </a:spcAft>
              <a:buNone/>
            </a:pPr>
            <a:r>
              <a:rPr lang="en-US" altLang="zh-CN" sz="2400" dirty="0">
                <a:solidFill>
                  <a:srgbClr val="7030A0"/>
                </a:solidFill>
              </a:rPr>
              <a:t>      [</a:t>
            </a:r>
            <a:r>
              <a:rPr lang="zh-CN" altLang="en-US" sz="2400" dirty="0">
                <a:solidFill>
                  <a:srgbClr val="7030A0"/>
                </a:solidFill>
              </a:rPr>
              <a:t>代码段</a:t>
            </a:r>
            <a:r>
              <a:rPr lang="en-US" altLang="zh-CN" sz="2400" dirty="0">
                <a:solidFill>
                  <a:srgbClr val="7030A0"/>
                </a:solidFill>
              </a:rPr>
              <a:t>]</a:t>
            </a:r>
          </a:p>
          <a:p>
            <a:pPr marL="457200" lvl="1" indent="0">
              <a:spcBef>
                <a:spcPts val="0"/>
              </a:spcBef>
              <a:spcAft>
                <a:spcPts val="0"/>
              </a:spcAft>
              <a:buNone/>
            </a:pPr>
            <a:r>
              <a:rPr lang="en-US" altLang="zh-CN" sz="2400" dirty="0">
                <a:solidFill>
                  <a:srgbClr val="008000"/>
                </a:solidFill>
              </a:rPr>
              <a:t>      [Exit For]</a:t>
            </a:r>
          </a:p>
          <a:p>
            <a:pPr marL="457200" lvl="1" indent="0">
              <a:spcBef>
                <a:spcPts val="0"/>
              </a:spcBef>
              <a:spcAft>
                <a:spcPts val="0"/>
              </a:spcAft>
              <a:buNone/>
            </a:pPr>
            <a:r>
              <a:rPr lang="en-US" altLang="zh-CN" sz="2400" dirty="0">
                <a:solidFill>
                  <a:srgbClr val="7030A0"/>
                </a:solidFill>
              </a:rPr>
              <a:t>Next [</a:t>
            </a:r>
            <a:r>
              <a:rPr lang="zh-CN" altLang="en-US" sz="2400" dirty="0">
                <a:solidFill>
                  <a:srgbClr val="7030A0"/>
                </a:solidFill>
              </a:rPr>
              <a:t>元素</a:t>
            </a:r>
            <a:r>
              <a:rPr lang="en-US" altLang="zh-CN" sz="2400" dirty="0">
                <a:solidFill>
                  <a:srgbClr val="7030A0"/>
                </a:solidFill>
              </a:rPr>
              <a:t>]      </a:t>
            </a:r>
          </a:p>
          <a:p>
            <a:r>
              <a:rPr lang="zh-CN" altLang="en-US" sz="2800" dirty="0">
                <a:solidFill>
                  <a:srgbClr val="0070C0"/>
                </a:solidFill>
              </a:rPr>
              <a:t>元素</a:t>
            </a:r>
            <a:r>
              <a:rPr lang="zh-CN" altLang="en-US" sz="2800" dirty="0"/>
              <a:t>是用来遍历集合中所有元素的</a:t>
            </a:r>
            <a:r>
              <a:rPr lang="zh-CN" altLang="en-US" sz="2800" dirty="0">
                <a:solidFill>
                  <a:srgbClr val="0070C0"/>
                </a:solidFill>
              </a:rPr>
              <a:t>变量</a:t>
            </a:r>
            <a:endParaRPr lang="en-US" altLang="zh-CN" sz="2800" dirty="0">
              <a:solidFill>
                <a:srgbClr val="0070C0"/>
              </a:solidFill>
            </a:endParaRPr>
          </a:p>
        </p:txBody>
      </p:sp>
    </p:spTree>
    <p:extLst>
      <p:ext uri="{BB962C8B-B14F-4D97-AF65-F5344CB8AC3E}">
        <p14:creationId xmlns:p14="http://schemas.microsoft.com/office/powerpoint/2010/main" val="3343029846"/>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ltLang="zh-CN"/>
              <a:t>For Each...Next </a:t>
            </a:r>
            <a:r>
              <a:rPr lang="zh-CN" altLang="en-US"/>
              <a:t>语句</a:t>
            </a:r>
          </a:p>
        </p:txBody>
      </p:sp>
      <p:sp>
        <p:nvSpPr>
          <p:cNvPr id="29699" name="Rectangle 3"/>
          <p:cNvSpPr>
            <a:spLocks noGrp="1" noChangeArrowheads="1"/>
          </p:cNvSpPr>
          <p:nvPr>
            <p:ph type="body" idx="1"/>
          </p:nvPr>
        </p:nvSpPr>
        <p:spPr/>
        <p:txBody>
          <a:bodyPr/>
          <a:lstStyle/>
          <a:p>
            <a:r>
              <a:rPr lang="zh-CN" altLang="en-US" dirty="0"/>
              <a:t>在对</a:t>
            </a:r>
            <a:r>
              <a:rPr lang="zh-CN" altLang="en-US" dirty="0">
                <a:solidFill>
                  <a:srgbClr val="7030A0"/>
                </a:solidFill>
              </a:rPr>
              <a:t>集合</a:t>
            </a:r>
            <a:r>
              <a:rPr lang="zh-CN" altLang="en-US" dirty="0"/>
              <a:t>进行循环时，使用 </a:t>
            </a:r>
            <a:r>
              <a:rPr lang="en-US" altLang="zh-CN" dirty="0">
                <a:solidFill>
                  <a:srgbClr val="008000"/>
                </a:solidFill>
              </a:rPr>
              <a:t>For Each </a:t>
            </a:r>
            <a:r>
              <a:rPr lang="zh-CN" altLang="en-US" dirty="0">
                <a:solidFill>
                  <a:srgbClr val="008000"/>
                </a:solidFill>
              </a:rPr>
              <a:t>循环要比 </a:t>
            </a:r>
            <a:r>
              <a:rPr lang="en-US" altLang="zh-CN" dirty="0">
                <a:solidFill>
                  <a:srgbClr val="008000"/>
                </a:solidFill>
              </a:rPr>
              <a:t>For </a:t>
            </a:r>
            <a:r>
              <a:rPr lang="zh-CN" altLang="en-US" dirty="0">
                <a:solidFill>
                  <a:srgbClr val="008000"/>
                </a:solidFill>
              </a:rPr>
              <a:t>循环快 </a:t>
            </a:r>
            <a:r>
              <a:rPr lang="en-US" altLang="zh-CN" dirty="0">
                <a:solidFill>
                  <a:srgbClr val="008000"/>
                </a:solidFill>
              </a:rPr>
              <a:t>1/3 </a:t>
            </a:r>
            <a:r>
              <a:rPr lang="zh-CN" altLang="en-US" dirty="0">
                <a:solidFill>
                  <a:srgbClr val="008000"/>
                </a:solidFill>
              </a:rPr>
              <a:t>以上</a:t>
            </a:r>
            <a:r>
              <a:rPr lang="zh-CN" altLang="en-US" dirty="0"/>
              <a:t>，因此，</a:t>
            </a:r>
            <a:r>
              <a:rPr lang="zh-CN" altLang="en-US" dirty="0">
                <a:solidFill>
                  <a:srgbClr val="FF6699"/>
                </a:solidFill>
              </a:rPr>
              <a:t>尽量对集合对象使用 </a:t>
            </a:r>
            <a:r>
              <a:rPr lang="en-US" altLang="zh-CN" dirty="0">
                <a:solidFill>
                  <a:srgbClr val="FF6699"/>
                </a:solidFill>
              </a:rPr>
              <a:t>For Each </a:t>
            </a:r>
            <a:r>
              <a:rPr lang="zh-CN" altLang="en-US" dirty="0">
                <a:solidFill>
                  <a:srgbClr val="FF6699"/>
                </a:solidFill>
              </a:rPr>
              <a:t>循环</a:t>
            </a:r>
            <a:endParaRPr lang="en-US" altLang="zh-CN" dirty="0">
              <a:solidFill>
                <a:srgbClr val="FF6699"/>
              </a:solidFill>
            </a:endParaRPr>
          </a:p>
          <a:p>
            <a:r>
              <a:rPr lang="zh-CN" altLang="en-US" dirty="0"/>
              <a:t>对于</a:t>
            </a:r>
            <a:r>
              <a:rPr lang="zh-CN" altLang="en-US" dirty="0">
                <a:solidFill>
                  <a:srgbClr val="7030A0"/>
                </a:solidFill>
              </a:rPr>
              <a:t>数组</a:t>
            </a:r>
            <a:r>
              <a:rPr lang="zh-CN" altLang="en-US" dirty="0"/>
              <a:t>，</a:t>
            </a:r>
            <a:r>
              <a:rPr lang="en-US" altLang="zh-CN" dirty="0"/>
              <a:t>For Each </a:t>
            </a:r>
            <a:r>
              <a:rPr lang="zh-CN" altLang="en-US" dirty="0"/>
              <a:t>循环的速度优势不大，不过还是</a:t>
            </a:r>
            <a:r>
              <a:rPr lang="zh-CN" altLang="en-US" dirty="0">
                <a:solidFill>
                  <a:srgbClr val="008000"/>
                </a:solidFill>
              </a:rPr>
              <a:t>可以快 </a:t>
            </a:r>
            <a:r>
              <a:rPr lang="en-US" altLang="zh-CN" dirty="0">
                <a:solidFill>
                  <a:srgbClr val="008000"/>
                </a:solidFill>
              </a:rPr>
              <a:t>10% </a:t>
            </a:r>
            <a:r>
              <a:rPr lang="zh-CN" altLang="en-US" dirty="0">
                <a:solidFill>
                  <a:srgbClr val="008000"/>
                </a:solidFill>
              </a:rPr>
              <a:t>左右</a:t>
            </a:r>
          </a:p>
        </p:txBody>
      </p:sp>
    </p:spTree>
    <p:extLst>
      <p:ext uri="{BB962C8B-B14F-4D97-AF65-F5344CB8AC3E}">
        <p14:creationId xmlns:p14="http://schemas.microsoft.com/office/powerpoint/2010/main" val="386373647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For Each…Next </a:t>
            </a:r>
            <a:r>
              <a:rPr lang="zh-CN" altLang="en-US" dirty="0"/>
              <a:t>语句</a:t>
            </a:r>
          </a:p>
        </p:txBody>
      </p:sp>
      <p:sp>
        <p:nvSpPr>
          <p:cNvPr id="3" name="内容占位符 2"/>
          <p:cNvSpPr>
            <a:spLocks noGrp="1"/>
          </p:cNvSpPr>
          <p:nvPr>
            <p:ph idx="1"/>
          </p:nvPr>
        </p:nvSpPr>
        <p:spPr/>
        <p:txBody>
          <a:bodyPr/>
          <a:lstStyle/>
          <a:p>
            <a:r>
              <a:rPr lang="zh-CN" altLang="en-US" dirty="0"/>
              <a:t>例：在指定的 </a:t>
            </a:r>
            <a:r>
              <a:rPr lang="en-US" altLang="zh-CN" dirty="0"/>
              <a:t>A1:C15 </a:t>
            </a:r>
            <a:r>
              <a:rPr lang="zh-CN" altLang="en-US" dirty="0"/>
              <a:t>区域中依次在每个单元格中插入一个</a:t>
            </a:r>
            <a:r>
              <a:rPr lang="en-US" altLang="zh-CN" dirty="0">
                <a:solidFill>
                  <a:srgbClr val="FF6699"/>
                </a:solidFill>
              </a:rPr>
              <a:t>[10, 99]</a:t>
            </a:r>
            <a:r>
              <a:rPr lang="zh-CN" altLang="en-US" dirty="0"/>
              <a:t>之间的</a:t>
            </a:r>
            <a:r>
              <a:rPr lang="zh-CN" altLang="en-US" dirty="0">
                <a:solidFill>
                  <a:srgbClr val="7030A0"/>
                </a:solidFill>
              </a:rPr>
              <a:t>随机整数</a:t>
            </a:r>
            <a:endParaRPr lang="en-US" altLang="zh-CN" dirty="0">
              <a:solidFill>
                <a:srgbClr val="7030A0"/>
              </a:solidFill>
            </a:endParaRPr>
          </a:p>
        </p:txBody>
      </p:sp>
      <p:sp>
        <p:nvSpPr>
          <p:cNvPr id="4" name="TextBox 3"/>
          <p:cNvSpPr txBox="1"/>
          <p:nvPr/>
        </p:nvSpPr>
        <p:spPr>
          <a:xfrm>
            <a:off x="827584" y="2683401"/>
            <a:ext cx="7706816" cy="3031599"/>
          </a:xfrm>
          <a:prstGeom prst="rect">
            <a:avLst/>
          </a:prstGeom>
          <a:noFill/>
          <a:ln w="19050">
            <a:solidFill>
              <a:srgbClr val="FF0000"/>
            </a:solidFill>
          </a:ln>
        </p:spPr>
        <p:txBody>
          <a:bodyPr wrap="square" rtlCol="0">
            <a:spAutoFit/>
          </a:bodyPr>
          <a:lstStyle/>
          <a:p>
            <a:pPr marL="0" lvl="1" algn="l">
              <a:lnSpc>
                <a:spcPct val="120000"/>
              </a:lnSpc>
            </a:pPr>
            <a:r>
              <a:rPr lang="en-US" altLang="zh-CN" sz="2000" dirty="0">
                <a:latin typeface="+mn-lt"/>
                <a:cs typeface="Courier New" pitchFamily="49" charset="0"/>
              </a:rPr>
              <a:t>Sub Sample()</a:t>
            </a:r>
          </a:p>
          <a:p>
            <a:pPr marL="0" lvl="1" algn="l">
              <a:lnSpc>
                <a:spcPct val="120000"/>
              </a:lnSpc>
            </a:pPr>
            <a:r>
              <a:rPr lang="en-US" altLang="zh-CN" sz="2000" dirty="0">
                <a:latin typeface="+mn-lt"/>
                <a:cs typeface="Courier New" pitchFamily="49" charset="0"/>
              </a:rPr>
              <a:t>    Dim </a:t>
            </a:r>
            <a:r>
              <a:rPr lang="en-US" altLang="zh-CN" sz="2000" dirty="0" err="1">
                <a:solidFill>
                  <a:srgbClr val="0070C0"/>
                </a:solidFill>
                <a:latin typeface="+mn-lt"/>
                <a:cs typeface="Courier New" pitchFamily="49" charset="0"/>
              </a:rPr>
              <a:t>vCell</a:t>
            </a:r>
            <a:r>
              <a:rPr lang="en-US" altLang="zh-CN" sz="2000" dirty="0">
                <a:solidFill>
                  <a:srgbClr val="0070C0"/>
                </a:solidFill>
                <a:latin typeface="+mn-lt"/>
                <a:cs typeface="Courier New" pitchFamily="49" charset="0"/>
              </a:rPr>
              <a:t> As Range</a:t>
            </a:r>
          </a:p>
          <a:p>
            <a:pPr marL="0" lvl="1" algn="l">
              <a:lnSpc>
                <a:spcPct val="120000"/>
              </a:lnSpc>
            </a:pPr>
            <a:r>
              <a:rPr lang="en-US" altLang="zh-CN" sz="2000" dirty="0">
                <a:latin typeface="+mn-lt"/>
                <a:cs typeface="Courier New" pitchFamily="49" charset="0"/>
              </a:rPr>
              <a:t>    Worksheets("Sheet1").Activate</a:t>
            </a:r>
          </a:p>
          <a:p>
            <a:pPr marL="0" lvl="1" algn="l">
              <a:lnSpc>
                <a:spcPct val="120000"/>
              </a:lnSpc>
            </a:pPr>
            <a:r>
              <a:rPr lang="en-US" altLang="zh-CN" sz="2000" dirty="0">
                <a:latin typeface="+mn-lt"/>
                <a:cs typeface="Courier New" pitchFamily="49" charset="0"/>
              </a:rPr>
              <a:t>    Randomize</a:t>
            </a:r>
          </a:p>
          <a:p>
            <a:pPr marL="0" lvl="1" algn="l">
              <a:lnSpc>
                <a:spcPct val="120000"/>
              </a:lnSpc>
            </a:pPr>
            <a:r>
              <a:rPr lang="en-US" altLang="zh-CN" sz="2000" dirty="0">
                <a:latin typeface="+mn-lt"/>
                <a:cs typeface="Courier New" pitchFamily="49" charset="0"/>
              </a:rPr>
              <a:t>    For Each </a:t>
            </a:r>
            <a:r>
              <a:rPr lang="en-US" altLang="zh-CN" sz="2000" dirty="0" err="1">
                <a:solidFill>
                  <a:srgbClr val="0070C0"/>
                </a:solidFill>
                <a:latin typeface="+mn-lt"/>
                <a:cs typeface="Courier New" pitchFamily="49" charset="0"/>
              </a:rPr>
              <a:t>vCell</a:t>
            </a:r>
            <a:r>
              <a:rPr lang="en-US" altLang="zh-CN" sz="2000" dirty="0">
                <a:latin typeface="+mn-lt"/>
                <a:cs typeface="Courier New" pitchFamily="49" charset="0"/>
              </a:rPr>
              <a:t> In Range("A1:C15").Cells</a:t>
            </a:r>
          </a:p>
          <a:p>
            <a:pPr marL="0" lvl="1" algn="l">
              <a:lnSpc>
                <a:spcPct val="120000"/>
              </a:lnSpc>
            </a:pPr>
            <a:r>
              <a:rPr lang="en-US" altLang="zh-CN" sz="2000" dirty="0">
                <a:latin typeface="+mn-lt"/>
                <a:cs typeface="Courier New" pitchFamily="49" charset="0"/>
              </a:rPr>
              <a:t>        </a:t>
            </a:r>
            <a:r>
              <a:rPr lang="en-US" altLang="zh-CN" sz="2000" dirty="0" err="1">
                <a:latin typeface="+mn-lt"/>
                <a:cs typeface="Courier New" pitchFamily="49" charset="0"/>
              </a:rPr>
              <a:t>vCell.Value</a:t>
            </a:r>
            <a:r>
              <a:rPr lang="en-US" altLang="zh-CN" sz="2000" dirty="0">
                <a:latin typeface="+mn-lt"/>
                <a:cs typeface="Courier New" pitchFamily="49" charset="0"/>
              </a:rPr>
              <a:t> = </a:t>
            </a:r>
            <a:r>
              <a:rPr lang="en-US" altLang="zh-CN" sz="2000" dirty="0" err="1">
                <a:solidFill>
                  <a:srgbClr val="336600"/>
                </a:solidFill>
                <a:latin typeface="+mn-lt"/>
                <a:cs typeface="Courier New" pitchFamily="49" charset="0"/>
              </a:rPr>
              <a:t>Int</a:t>
            </a:r>
            <a:r>
              <a:rPr lang="en-US" altLang="zh-CN" sz="2000" dirty="0">
                <a:solidFill>
                  <a:srgbClr val="336600"/>
                </a:solidFill>
                <a:latin typeface="+mn-lt"/>
                <a:cs typeface="Courier New" pitchFamily="49" charset="0"/>
              </a:rPr>
              <a:t>(</a:t>
            </a:r>
            <a:r>
              <a:rPr lang="en-US" altLang="zh-CN" sz="2000" dirty="0" err="1">
                <a:solidFill>
                  <a:srgbClr val="336600"/>
                </a:solidFill>
                <a:latin typeface="+mn-lt"/>
                <a:cs typeface="Courier New" pitchFamily="49" charset="0"/>
              </a:rPr>
              <a:t>Rnd</a:t>
            </a:r>
            <a:r>
              <a:rPr lang="en-US" altLang="zh-CN" sz="2000" dirty="0">
                <a:solidFill>
                  <a:srgbClr val="336600"/>
                </a:solidFill>
                <a:latin typeface="+mn-lt"/>
                <a:cs typeface="Courier New" pitchFamily="49" charset="0"/>
              </a:rPr>
              <a:t>() * (99 - 10 + 1)) + 10</a:t>
            </a:r>
          </a:p>
          <a:p>
            <a:pPr marL="0" lvl="1" algn="l">
              <a:lnSpc>
                <a:spcPct val="120000"/>
              </a:lnSpc>
            </a:pPr>
            <a:r>
              <a:rPr lang="en-US" altLang="zh-CN" sz="2000" dirty="0">
                <a:latin typeface="+mn-lt"/>
                <a:cs typeface="Courier New" pitchFamily="49" charset="0"/>
              </a:rPr>
              <a:t>    Next </a:t>
            </a:r>
            <a:r>
              <a:rPr lang="en-US" altLang="zh-CN" sz="2000" dirty="0" err="1">
                <a:latin typeface="+mn-lt"/>
                <a:cs typeface="Courier New" pitchFamily="49" charset="0"/>
              </a:rPr>
              <a:t>vCell</a:t>
            </a:r>
            <a:endParaRPr lang="en-US" altLang="zh-CN" sz="2000" dirty="0">
              <a:latin typeface="+mn-lt"/>
              <a:cs typeface="Courier New" pitchFamily="49" charset="0"/>
            </a:endParaRPr>
          </a:p>
          <a:p>
            <a:pPr marL="0" lvl="1" algn="l">
              <a:lnSpc>
                <a:spcPct val="120000"/>
              </a:lnSpc>
            </a:pPr>
            <a:r>
              <a:rPr lang="en-US" altLang="zh-CN" sz="2000" dirty="0">
                <a:latin typeface="+mn-lt"/>
                <a:cs typeface="Courier New" pitchFamily="49" charset="0"/>
              </a:rPr>
              <a:t>End Sub</a:t>
            </a:r>
          </a:p>
        </p:txBody>
      </p:sp>
      <p:sp>
        <p:nvSpPr>
          <p:cNvPr id="5" name="圆角矩形标注 4"/>
          <p:cNvSpPr/>
          <p:nvPr/>
        </p:nvSpPr>
        <p:spPr>
          <a:xfrm>
            <a:off x="4953000" y="2286000"/>
            <a:ext cx="3935288" cy="990600"/>
          </a:xfrm>
          <a:prstGeom prst="wedgeRoundRectCallout">
            <a:avLst>
              <a:gd name="adj1" fmla="val -54923"/>
              <a:gd name="adj2" fmla="val 89756"/>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lstStyle/>
          <a:p>
            <a:pPr algn="just"/>
            <a:r>
              <a:rPr lang="en-US" altLang="zh-CN" dirty="0"/>
              <a:t>Activate</a:t>
            </a:r>
            <a:r>
              <a:rPr lang="zh-CN" altLang="en-US" dirty="0"/>
              <a:t>是</a:t>
            </a:r>
            <a:r>
              <a:rPr lang="en-US" altLang="zh-CN" dirty="0"/>
              <a:t>Worksheet</a:t>
            </a:r>
            <a:r>
              <a:rPr lang="zh-CN" altLang="en-US" dirty="0"/>
              <a:t>对象的一个方法，使指定工作表成为活动工作表</a:t>
            </a:r>
          </a:p>
        </p:txBody>
      </p:sp>
      <p:sp>
        <p:nvSpPr>
          <p:cNvPr id="7" name="圆角矩形标注 6"/>
          <p:cNvSpPr/>
          <p:nvPr/>
        </p:nvSpPr>
        <p:spPr>
          <a:xfrm>
            <a:off x="3505200" y="5029200"/>
            <a:ext cx="4032448" cy="936104"/>
          </a:xfrm>
          <a:prstGeom prst="wedgeRoundRectCallout">
            <a:avLst>
              <a:gd name="adj1" fmla="val -75034"/>
              <a:gd name="adj2" fmla="val -105514"/>
              <a:gd name="adj3" fmla="val 16667"/>
            </a:avLst>
          </a:prstGeom>
        </p:spPr>
        <p:style>
          <a:lnRef idx="0">
            <a:schemeClr val="accent6"/>
          </a:lnRef>
          <a:fillRef idx="3">
            <a:schemeClr val="accent6"/>
          </a:fillRef>
          <a:effectRef idx="3">
            <a:schemeClr val="accent6"/>
          </a:effectRef>
          <a:fontRef idx="minor">
            <a:schemeClr val="lt1"/>
          </a:fontRef>
        </p:style>
        <p:txBody>
          <a:bodyPr rtlCol="0" anchor="ctr"/>
          <a:lstStyle/>
          <a:p>
            <a:pPr algn="just"/>
            <a:r>
              <a:rPr lang="en-US" altLang="zh-CN" dirty="0" err="1"/>
              <a:t>vCell</a:t>
            </a:r>
            <a:r>
              <a:rPr lang="zh-CN" altLang="en-US" dirty="0"/>
              <a:t>为存储</a:t>
            </a:r>
            <a:r>
              <a:rPr lang="en-US" altLang="zh-CN" dirty="0"/>
              <a:t>Range(“A1:C15”)</a:t>
            </a:r>
            <a:r>
              <a:rPr lang="zh-CN" altLang="en-US" dirty="0"/>
              <a:t>集合中每个元素的变量，即每个单元格</a:t>
            </a:r>
          </a:p>
        </p:txBody>
      </p:sp>
    </p:spTree>
    <p:extLst>
      <p:ext uri="{BB962C8B-B14F-4D97-AF65-F5344CB8AC3E}">
        <p14:creationId xmlns:p14="http://schemas.microsoft.com/office/powerpoint/2010/main" val="13683254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For Each…Next </a:t>
            </a:r>
            <a:r>
              <a:rPr lang="zh-CN" altLang="en-US" dirty="0"/>
              <a:t>语句</a:t>
            </a:r>
          </a:p>
        </p:txBody>
      </p:sp>
      <p:sp>
        <p:nvSpPr>
          <p:cNvPr id="3" name="内容占位符 2"/>
          <p:cNvSpPr>
            <a:spLocks noGrp="1"/>
          </p:cNvSpPr>
          <p:nvPr>
            <p:ph idx="1"/>
          </p:nvPr>
        </p:nvSpPr>
        <p:spPr/>
        <p:txBody>
          <a:bodyPr/>
          <a:lstStyle/>
          <a:p>
            <a:r>
              <a:rPr lang="zh-CN" altLang="en-US" dirty="0"/>
              <a:t>实践</a:t>
            </a:r>
            <a:r>
              <a:rPr lang="en-US" altLang="zh-CN" dirty="0"/>
              <a:t>1</a:t>
            </a:r>
            <a:r>
              <a:rPr lang="zh-CN" altLang="en-US" dirty="0"/>
              <a:t>：</a:t>
            </a:r>
            <a:endParaRPr lang="en-US" altLang="zh-CN" dirty="0"/>
          </a:p>
          <a:p>
            <a:pPr lvl="1">
              <a:spcBef>
                <a:spcPts val="0"/>
              </a:spcBef>
            </a:pPr>
            <a:r>
              <a:rPr lang="zh-CN" altLang="en-US" dirty="0"/>
              <a:t>使用 </a:t>
            </a:r>
            <a:r>
              <a:rPr lang="en-US" altLang="zh-CN" dirty="0">
                <a:solidFill>
                  <a:srgbClr val="FF6699"/>
                </a:solidFill>
              </a:rPr>
              <a:t>For Each…Next </a:t>
            </a:r>
            <a:r>
              <a:rPr lang="zh-CN" altLang="en-US" dirty="0"/>
              <a:t>语句实现“</a:t>
            </a:r>
            <a:r>
              <a:rPr lang="zh-CN" altLang="en-US" dirty="0">
                <a:hlinkClick r:id="rId2" action="ppaction://hlinksldjump"/>
              </a:rPr>
              <a:t>新问题</a:t>
            </a:r>
            <a:r>
              <a:rPr lang="zh-CN" altLang="en-US" dirty="0"/>
              <a:t>”的需求？</a:t>
            </a:r>
            <a:endParaRPr lang="en-US" altLang="zh-CN" dirty="0"/>
          </a:p>
        </p:txBody>
      </p:sp>
    </p:spTree>
    <p:extLst>
      <p:ext uri="{BB962C8B-B14F-4D97-AF65-F5344CB8AC3E}">
        <p14:creationId xmlns:p14="http://schemas.microsoft.com/office/powerpoint/2010/main" val="3217643707"/>
      </p:ext>
    </p:extLst>
  </p:cSld>
  <p:clrMapOvr>
    <a:masterClrMapping/>
  </p:clrMapOvr>
  <p:transition>
    <p:random/>
  </p:transition>
</p:sld>
</file>

<file path=ppt/theme/theme1.xml><?xml version="1.0" encoding="utf-8"?>
<a:theme xmlns:a="http://schemas.openxmlformats.org/drawingml/2006/main" name="清新自然">
  <a:themeElements>
    <a:clrScheme name="角度">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清新自然">
      <a:majorFont>
        <a:latin typeface="Arial"/>
        <a:ea typeface="华文行楷"/>
        <a:cs typeface=""/>
      </a:majorFont>
      <a:minorFont>
        <a:latin typeface="Arial"/>
        <a:ea typeface="华文行楷"/>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清新自然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清新自然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清新自然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清新自然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清新自然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清新自然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清新自然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清新自然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清新自然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清新自然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清新自然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清新自然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清新自然</Template>
  <TotalTime>2742</TotalTime>
  <Words>639</Words>
  <Application>Microsoft Office PowerPoint</Application>
  <PresentationFormat>全屏显示(4:3)</PresentationFormat>
  <Paragraphs>68</Paragraphs>
  <Slides>14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华文行楷</vt:lpstr>
      <vt:lpstr>宋体</vt:lpstr>
      <vt:lpstr>微软雅黑</vt:lpstr>
      <vt:lpstr>Arial</vt:lpstr>
      <vt:lpstr>Calibri</vt:lpstr>
      <vt:lpstr>Comic Sans MS</vt:lpstr>
      <vt:lpstr>Courier New</vt:lpstr>
      <vt:lpstr>Times New Roman</vt:lpstr>
      <vt:lpstr>Wingdings</vt:lpstr>
      <vt:lpstr>清新自然</vt:lpstr>
      <vt:lpstr>VBA 程序控制结构</vt:lpstr>
      <vt:lpstr>本讲内容</vt:lpstr>
      <vt:lpstr>复习</vt:lpstr>
      <vt:lpstr>复习</vt:lpstr>
      <vt:lpstr>新问题</vt:lpstr>
      <vt:lpstr>For Each…Next 语句</vt:lpstr>
      <vt:lpstr>For Each...Next 语句</vt:lpstr>
      <vt:lpstr>For Each…Next 语句</vt:lpstr>
      <vt:lpstr>For Each…Next 语句</vt:lpstr>
      <vt:lpstr>For Each…Next 语句</vt:lpstr>
      <vt:lpstr>For Each…Next 语句</vt:lpstr>
      <vt:lpstr>For Each…Next 语句</vt:lpstr>
      <vt:lpstr>For Each…Next 语句</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bbbb</dc:creator>
  <cp:lastModifiedBy>林永兴</cp:lastModifiedBy>
  <cp:revision>518</cp:revision>
  <cp:lastPrinted>1601-01-01T00:00:00Z</cp:lastPrinted>
  <dcterms:created xsi:type="dcterms:W3CDTF">1601-01-01T00:00:00Z</dcterms:created>
  <dcterms:modified xsi:type="dcterms:W3CDTF">2018-02-24T05:51:15Z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