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55"/>
  </p:notesMasterIdLst>
  <p:sldIdLst>
    <p:sldId id="287" r:id="rId2"/>
    <p:sldId id="288" r:id="rId3"/>
    <p:sldId id="290" r:id="rId4"/>
    <p:sldId id="314" r:id="rId5"/>
    <p:sldId id="317" r:id="rId6"/>
    <p:sldId id="441" r:id="rId7"/>
    <p:sldId id="447" r:id="rId8"/>
    <p:sldId id="448" r:id="rId9"/>
    <p:sldId id="449" r:id="rId10"/>
    <p:sldId id="450" r:id="rId11"/>
    <p:sldId id="451" r:id="rId12"/>
    <p:sldId id="452" r:id="rId13"/>
    <p:sldId id="453" r:id="rId14"/>
    <p:sldId id="454" r:id="rId15"/>
    <p:sldId id="455" r:id="rId16"/>
    <p:sldId id="456" r:id="rId17"/>
    <p:sldId id="457" r:id="rId18"/>
    <p:sldId id="458" r:id="rId19"/>
    <p:sldId id="459" r:id="rId20"/>
    <p:sldId id="460" r:id="rId21"/>
    <p:sldId id="461" r:id="rId22"/>
    <p:sldId id="462" r:id="rId23"/>
    <p:sldId id="463" r:id="rId24"/>
    <p:sldId id="465" r:id="rId25"/>
    <p:sldId id="464" r:id="rId26"/>
    <p:sldId id="466" r:id="rId27"/>
    <p:sldId id="467" r:id="rId28"/>
    <p:sldId id="468" r:id="rId29"/>
    <p:sldId id="470" r:id="rId30"/>
    <p:sldId id="471" r:id="rId31"/>
    <p:sldId id="472" r:id="rId32"/>
    <p:sldId id="473" r:id="rId33"/>
    <p:sldId id="474" r:id="rId34"/>
    <p:sldId id="475" r:id="rId35"/>
    <p:sldId id="476" r:id="rId36"/>
    <p:sldId id="477" r:id="rId37"/>
    <p:sldId id="478" r:id="rId38"/>
    <p:sldId id="479" r:id="rId39"/>
    <p:sldId id="480" r:id="rId40"/>
    <p:sldId id="481" r:id="rId41"/>
    <p:sldId id="482" r:id="rId42"/>
    <p:sldId id="483" r:id="rId43"/>
    <p:sldId id="484" r:id="rId44"/>
    <p:sldId id="485" r:id="rId45"/>
    <p:sldId id="486" r:id="rId46"/>
    <p:sldId id="487" r:id="rId47"/>
    <p:sldId id="488" r:id="rId48"/>
    <p:sldId id="489" r:id="rId49"/>
    <p:sldId id="490" r:id="rId50"/>
    <p:sldId id="491" r:id="rId51"/>
    <p:sldId id="492" r:id="rId52"/>
    <p:sldId id="493" r:id="rId53"/>
    <p:sldId id="309" r:id="rId5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11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DFDFB"/>
    <a:srgbClr val="F7FAE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168" autoAdjust="0"/>
    <p:restoredTop sz="94660" autoAdjust="0"/>
  </p:normalViewPr>
  <p:slideViewPr>
    <p:cSldViewPr snapToGrid="0">
      <p:cViewPr>
        <p:scale>
          <a:sx n="100" d="100"/>
          <a:sy n="100" d="100"/>
        </p:scale>
        <p:origin x="-90" y="18"/>
      </p:cViewPr>
      <p:guideLst>
        <p:guide orient="horz" pos="2160"/>
        <p:guide pos="2116"/>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A933685-EBFB-4B95-913A-DFEFCEB19951}" type="datetimeFigureOut">
              <a:rPr lang="zh-CN" altLang="en-US" smtClean="0"/>
              <a:pPr/>
              <a:t>2017/12/27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62AD6A0-C615-4EB0-97F7-F641CE376541}" type="slidenum">
              <a:rPr lang="zh-CN" altLang="en-US" smtClean="0"/>
              <a:pPr/>
              <a:t>‹#›</a:t>
            </a:fld>
            <a:endParaRPr lang="zh-CN" altLang="en-US"/>
          </a:p>
        </p:txBody>
      </p:sp>
    </p:spTree>
    <p:extLst>
      <p:ext uri="{BB962C8B-B14F-4D97-AF65-F5344CB8AC3E}">
        <p14:creationId xmlns:p14="http://schemas.microsoft.com/office/powerpoint/2010/main" val="19383880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1</a:t>
            </a:fld>
            <a:endParaRPr lang="zh-CN" altLang="en-US"/>
          </a:p>
        </p:txBody>
      </p:sp>
    </p:spTree>
    <p:extLst>
      <p:ext uri="{BB962C8B-B14F-4D97-AF65-F5344CB8AC3E}">
        <p14:creationId xmlns:p14="http://schemas.microsoft.com/office/powerpoint/2010/main" val="37421523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10</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11</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12</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13</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14</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15</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16</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17</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18</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19</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2</a:t>
            </a:fld>
            <a:endParaRPr lang="zh-CN" altLang="en-US"/>
          </a:p>
        </p:txBody>
      </p:sp>
    </p:spTree>
    <p:extLst>
      <p:ext uri="{BB962C8B-B14F-4D97-AF65-F5344CB8AC3E}">
        <p14:creationId xmlns:p14="http://schemas.microsoft.com/office/powerpoint/2010/main" val="194200100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20</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21</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22</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23</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24</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25</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26</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27</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28</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29</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3</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30</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31</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32</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33</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34</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35</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36</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37</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38</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39</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4</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40</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41</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42</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43</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44</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45</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46</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47</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48</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49</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5</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50</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51</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52</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53</a:t>
            </a:fld>
            <a:endParaRPr lang="zh-CN" altLang="en-US"/>
          </a:p>
        </p:txBody>
      </p:sp>
    </p:spTree>
    <p:extLst>
      <p:ext uri="{BB962C8B-B14F-4D97-AF65-F5344CB8AC3E}">
        <p14:creationId xmlns:p14="http://schemas.microsoft.com/office/powerpoint/2010/main" val="31102676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6</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7</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8</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9</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标题幻灯片">
    <p:spTree>
      <p:nvGrpSpPr>
        <p:cNvPr id="1" name=""/>
        <p:cNvGrpSpPr/>
        <p:nvPr/>
      </p:nvGrpSpPr>
      <p:grpSpPr>
        <a:xfrm>
          <a:off x="0" y="0"/>
          <a:ext cx="0" cy="0"/>
          <a:chOff x="0" y="0"/>
          <a:chExt cx="0" cy="0"/>
        </a:xfrm>
      </p:grpSpPr>
      <p:pic>
        <p:nvPicPr>
          <p:cNvPr id="19" name="图片 18"/>
          <p:cNvPicPr>
            <a:picLocks noChangeAspect="1"/>
          </p:cNvPicPr>
          <p:nvPr/>
        </p:nvPicPr>
        <p:blipFill rotWithShape="1">
          <a:blip r:embed="rId2" cstate="screen">
            <a:extLst>
              <a:ext uri="{28A0092B-C50C-407E-A947-70E740481C1C}">
                <a14:useLocalDpi xmlns:a14="http://schemas.microsoft.com/office/drawing/2010/main"/>
              </a:ext>
            </a:extLst>
          </a:blip>
          <a:srcRect l="398" t="28519"/>
          <a:stretch/>
        </p:blipFill>
        <p:spPr>
          <a:xfrm>
            <a:off x="1" y="-12701"/>
            <a:ext cx="12189980" cy="6857031"/>
          </a:xfrm>
          <a:prstGeom prst="rect">
            <a:avLst/>
          </a:prstGeom>
        </p:spPr>
      </p:pic>
      <p:sp>
        <p:nvSpPr>
          <p:cNvPr id="4" name="KSO_FD"/>
          <p:cNvSpPr>
            <a:spLocks noGrp="1"/>
          </p:cNvSpPr>
          <p:nvPr>
            <p:ph type="dt" sz="half" idx="10"/>
          </p:nvPr>
        </p:nvSpPr>
        <p:spPr/>
        <p:txBody>
          <a:bodyPr/>
          <a:lstStyle/>
          <a:p>
            <a:fld id="{3EC23700-D2F0-4E3A-A777-D3760E40E04A}" type="datetimeFigureOut">
              <a:rPr lang="zh-CN" altLang="en-US" smtClean="0"/>
              <a:pPr/>
              <a:t>2017/12/27</a:t>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804D90D7-01B4-4AF1-B54D-18436DA97069}" type="slidenum">
              <a:rPr lang="zh-CN" altLang="en-US" smtClean="0"/>
              <a:pPr/>
              <a:t>‹#›</a:t>
            </a:fld>
            <a:endParaRPr lang="zh-CN" altLang="en-US"/>
          </a:p>
        </p:txBody>
      </p:sp>
      <p:sp>
        <p:nvSpPr>
          <p:cNvPr id="3" name="KSO_CT2"/>
          <p:cNvSpPr>
            <a:spLocks noGrp="1"/>
          </p:cNvSpPr>
          <p:nvPr>
            <p:ph type="subTitle" idx="1" hasCustomPrompt="1"/>
          </p:nvPr>
        </p:nvSpPr>
        <p:spPr>
          <a:xfrm>
            <a:off x="632188" y="3178254"/>
            <a:ext cx="8262165" cy="467211"/>
          </a:xfrm>
          <a:noFill/>
        </p:spPr>
        <p:txBody>
          <a:bodyPr>
            <a:noAutofit/>
          </a:bodyPr>
          <a:lstStyle>
            <a:lvl1pPr marL="0" indent="0" algn="ctr">
              <a:buNone/>
              <a:defRPr sz="2000" b="0">
                <a:solidFill>
                  <a:schemeClr val="tx1"/>
                </a:solidFill>
                <a:effectLst/>
                <a:latin typeface="+mn-ea"/>
                <a:ea typeface="+mn-ea"/>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dirty="0" smtClean="0"/>
              <a:t>单击此处添加您的副标题</a:t>
            </a:r>
          </a:p>
        </p:txBody>
      </p:sp>
      <p:sp>
        <p:nvSpPr>
          <p:cNvPr id="7" name="KSO_CT1"/>
          <p:cNvSpPr>
            <a:spLocks noGrp="1"/>
          </p:cNvSpPr>
          <p:nvPr>
            <p:ph type="title" hasCustomPrompt="1"/>
          </p:nvPr>
        </p:nvSpPr>
        <p:spPr>
          <a:xfrm>
            <a:off x="632188" y="1341121"/>
            <a:ext cx="8262165" cy="1716487"/>
          </a:xfrm>
        </p:spPr>
        <p:txBody>
          <a:bodyPr>
            <a:noAutofit/>
          </a:bodyPr>
          <a:lstStyle>
            <a:lvl1pPr algn="ctr">
              <a:lnSpc>
                <a:spcPct val="100000"/>
              </a:lnSpc>
              <a:defRPr sz="3600" b="1" kern="1000" baseline="0">
                <a:gradFill flip="none" rotWithShape="1">
                  <a:gsLst>
                    <a:gs pos="65000">
                      <a:schemeClr val="accent1">
                        <a:lumMod val="75000"/>
                      </a:schemeClr>
                    </a:gs>
                    <a:gs pos="0">
                      <a:schemeClr val="accent1">
                        <a:shade val="67500"/>
                        <a:satMod val="115000"/>
                      </a:schemeClr>
                    </a:gs>
                    <a:gs pos="100000">
                      <a:schemeClr val="accent1">
                        <a:shade val="100000"/>
                        <a:satMod val="115000"/>
                      </a:schemeClr>
                    </a:gs>
                  </a:gsLst>
                  <a:path path="circle">
                    <a:fillToRect l="50000" t="50000" r="50000" b="50000"/>
                  </a:path>
                  <a:tileRect/>
                </a:gradFill>
                <a:effectLst/>
                <a:latin typeface="+mj-ea"/>
                <a:ea typeface="+mj-ea"/>
              </a:defRPr>
            </a:lvl1pPr>
          </a:lstStyle>
          <a:p>
            <a:r>
              <a:rPr lang="zh-CN" altLang="en-US" dirty="0" smtClean="0"/>
              <a:t>单击此处添加您的标题文字</a:t>
            </a:r>
            <a:endParaRPr lang="zh-CN" altLang="en-US" dirty="0"/>
          </a:p>
        </p:txBody>
      </p:sp>
    </p:spTree>
    <p:extLst>
      <p:ext uri="{BB962C8B-B14F-4D97-AF65-F5344CB8AC3E}">
        <p14:creationId xmlns:p14="http://schemas.microsoft.com/office/powerpoint/2010/main" val="357064639"/>
      </p:ext>
    </p:extLst>
  </p:cSld>
  <p:clrMapOvr>
    <a:masterClrMapping/>
  </p:clrMapOvr>
  <p:timing>
    <p:tnLst>
      <p:par>
        <p:cTn id="1" dur="indefinite" restart="never" nodeType="tmRoot"/>
      </p:par>
    </p:tnLst>
  </p:timing>
  <p:extLst mod="1">
    <p:ext uri="{DCECCB84-F9BA-43D5-87BE-67443E8EF086}">
      <p15:sldGuideLst xmlns:p15="http://schemas.microsoft.com/office/powerpoint/2012/main" xmlns="">
        <p15:guide id="1" pos="4967">
          <p15:clr>
            <a:srgbClr val="FBAE40"/>
          </p15:clr>
        </p15:guide>
        <p15:guide id="2" orient="horz" pos="2160">
          <p15:clr>
            <a:srgbClr val="FBAE40"/>
          </p15:clr>
        </p15:guide>
        <p15:guide id="3" pos="6623">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BC1"/>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p:txBody>
      </p:sp>
      <p:sp>
        <p:nvSpPr>
          <p:cNvPr id="4" name="KSO_FD"/>
          <p:cNvSpPr>
            <a:spLocks noGrp="1"/>
          </p:cNvSpPr>
          <p:nvPr>
            <p:ph type="dt" sz="half" idx="10"/>
          </p:nvPr>
        </p:nvSpPr>
        <p:spPr/>
        <p:txBody>
          <a:bodyPr/>
          <a:lstStyle/>
          <a:p>
            <a:fld id="{3EC23700-D2F0-4E3A-A777-D3760E40E04A}" type="datetimeFigureOut">
              <a:rPr lang="zh-CN" altLang="en-US" smtClean="0"/>
              <a:pPr/>
              <a:t>2017/12/27</a:t>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804D90D7-01B4-4AF1-B54D-18436DA97069}" type="slidenum">
              <a:rPr lang="zh-CN" altLang="en-US" smtClean="0"/>
              <a:pPr/>
              <a:t>‹#›</a:t>
            </a:fld>
            <a:endParaRPr lang="zh-CN" altLang="en-US"/>
          </a:p>
        </p:txBody>
      </p:sp>
    </p:spTree>
    <p:extLst>
      <p:ext uri="{BB962C8B-B14F-4D97-AF65-F5344CB8AC3E}">
        <p14:creationId xmlns:p14="http://schemas.microsoft.com/office/powerpoint/2010/main" val="10467555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KSO_BT1"/>
          <p:cNvSpPr>
            <a:spLocks noGrp="1"/>
          </p:cNvSpPr>
          <p:nvPr>
            <p:ph type="title" orient="vert"/>
          </p:nvPr>
        </p:nvSpPr>
        <p:spPr>
          <a:xfrm>
            <a:off x="10171291" y="365125"/>
            <a:ext cx="1182511" cy="5811838"/>
          </a:xfrm>
        </p:spPr>
        <p:txBody>
          <a:bodyPr vert="eaVert"/>
          <a:lstStyle/>
          <a:p>
            <a:r>
              <a:rPr lang="zh-CN" altLang="en-US" smtClean="0"/>
              <a:t>单击此处编辑母版标题样式</a:t>
            </a:r>
            <a:endParaRPr lang="en-US" dirty="0"/>
          </a:p>
        </p:txBody>
      </p:sp>
      <p:sp>
        <p:nvSpPr>
          <p:cNvPr id="3" name="KSO_BC1"/>
          <p:cNvSpPr>
            <a:spLocks noGrp="1"/>
          </p:cNvSpPr>
          <p:nvPr>
            <p:ph type="body" orient="vert" idx="1"/>
          </p:nvPr>
        </p:nvSpPr>
        <p:spPr>
          <a:xfrm>
            <a:off x="2113843" y="365125"/>
            <a:ext cx="7933269" cy="5811838"/>
          </a:xfrm>
        </p:spPr>
        <p:txBody>
          <a:bodyPr vert="eaVert"/>
          <a:lstStyle/>
          <a:p>
            <a:pPr lvl="0"/>
            <a:r>
              <a:rPr lang="zh-CN" altLang="en-US" smtClean="0"/>
              <a:t>单击此处编辑母版文本样式</a:t>
            </a:r>
          </a:p>
          <a:p>
            <a:pPr lvl="1"/>
            <a:r>
              <a:rPr lang="zh-CN" altLang="en-US" smtClean="0"/>
              <a:t>第二级</a:t>
            </a:r>
          </a:p>
        </p:txBody>
      </p:sp>
      <p:sp>
        <p:nvSpPr>
          <p:cNvPr id="4" name="KSO_FD"/>
          <p:cNvSpPr>
            <a:spLocks noGrp="1"/>
          </p:cNvSpPr>
          <p:nvPr>
            <p:ph type="dt" sz="half" idx="10"/>
          </p:nvPr>
        </p:nvSpPr>
        <p:spPr/>
        <p:txBody>
          <a:bodyPr/>
          <a:lstStyle/>
          <a:p>
            <a:fld id="{3EC23700-D2F0-4E3A-A777-D3760E40E04A}" type="datetimeFigureOut">
              <a:rPr lang="zh-CN" altLang="en-US" smtClean="0"/>
              <a:pPr/>
              <a:t>2017/12/27</a:t>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804D90D7-01B4-4AF1-B54D-18436DA97069}" type="slidenum">
              <a:rPr lang="zh-CN" altLang="en-US" smtClean="0"/>
              <a:pPr/>
              <a:t>‹#›</a:t>
            </a:fld>
            <a:endParaRPr lang="zh-CN" altLang="en-US"/>
          </a:p>
        </p:txBody>
      </p:sp>
    </p:spTree>
    <p:extLst>
      <p:ext uri="{BB962C8B-B14F-4D97-AF65-F5344CB8AC3E}">
        <p14:creationId xmlns:p14="http://schemas.microsoft.com/office/powerpoint/2010/main" val="32136608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KSO_BT1"/>
          <p:cNvSpPr>
            <a:spLocks noGrp="1"/>
          </p:cNvSpPr>
          <p:nvPr>
            <p:ph type="title"/>
          </p:nvPr>
        </p:nvSpPr>
        <p:spPr/>
        <p:txBody>
          <a:bodyPr>
            <a:normAutofit/>
          </a:bodyPr>
          <a:lstStyle>
            <a:lvl1pPr>
              <a:defRPr sz="3200"/>
            </a:lvl1pPr>
          </a:lstStyle>
          <a:p>
            <a:r>
              <a:rPr lang="zh-CN" altLang="en-US" smtClean="0"/>
              <a:t>单击此处编辑母版标题样式</a:t>
            </a:r>
            <a:endParaRPr lang="en-US" dirty="0"/>
          </a:p>
        </p:txBody>
      </p:sp>
      <p:sp>
        <p:nvSpPr>
          <p:cNvPr id="3" name="KSO_BC1"/>
          <p:cNvSpPr>
            <a:spLocks noGrp="1"/>
          </p:cNvSpPr>
          <p:nvPr>
            <p:ph idx="1"/>
          </p:nvPr>
        </p:nvSpPr>
        <p:spPr/>
        <p:txBody>
          <a:bodyPr>
            <a:normAutofit/>
          </a:bodyPr>
          <a:lstStyle>
            <a:lvl1pPr>
              <a:defRPr sz="2400">
                <a:solidFill>
                  <a:schemeClr val="accent1">
                    <a:lumMod val="75000"/>
                  </a:schemeClr>
                </a:solidFill>
              </a:defRPr>
            </a:lvl1pPr>
            <a:lvl2pPr>
              <a:defRPr sz="1800"/>
            </a:lvl2pPr>
          </a:lstStyle>
          <a:p>
            <a:pPr lvl="0"/>
            <a:r>
              <a:rPr lang="zh-CN" altLang="en-US" smtClean="0"/>
              <a:t>单击此处编辑母版文本样式</a:t>
            </a:r>
          </a:p>
          <a:p>
            <a:pPr lvl="1"/>
            <a:r>
              <a:rPr lang="zh-CN" altLang="en-US" smtClean="0"/>
              <a:t>第二级</a:t>
            </a:r>
          </a:p>
        </p:txBody>
      </p:sp>
      <p:sp>
        <p:nvSpPr>
          <p:cNvPr id="4" name="KSO_FD"/>
          <p:cNvSpPr>
            <a:spLocks noGrp="1"/>
          </p:cNvSpPr>
          <p:nvPr>
            <p:ph type="dt" sz="half" idx="10"/>
          </p:nvPr>
        </p:nvSpPr>
        <p:spPr/>
        <p:txBody>
          <a:bodyPr/>
          <a:lstStyle/>
          <a:p>
            <a:fld id="{3EC23700-D2F0-4E3A-A777-D3760E40E04A}" type="datetimeFigureOut">
              <a:rPr lang="zh-CN" altLang="en-US" smtClean="0"/>
              <a:pPr/>
              <a:t>2017/12/27</a:t>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804D90D7-01B4-4AF1-B54D-18436DA97069}" type="slidenum">
              <a:rPr lang="zh-CN" altLang="en-US" smtClean="0"/>
              <a:pPr/>
              <a:t>‹#›</a:t>
            </a:fld>
            <a:endParaRPr lang="zh-CN" altLang="en-US"/>
          </a:p>
        </p:txBody>
      </p:sp>
    </p:spTree>
    <p:extLst>
      <p:ext uri="{BB962C8B-B14F-4D97-AF65-F5344CB8AC3E}">
        <p14:creationId xmlns:p14="http://schemas.microsoft.com/office/powerpoint/2010/main" val="33080718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KSO_ST1"/>
          <p:cNvSpPr>
            <a:spLocks noGrp="1"/>
          </p:cNvSpPr>
          <p:nvPr>
            <p:ph type="title" hasCustomPrompt="1"/>
          </p:nvPr>
        </p:nvSpPr>
        <p:spPr>
          <a:xfrm>
            <a:off x="2098676" y="2108202"/>
            <a:ext cx="7994651" cy="1235075"/>
          </a:xfrm>
        </p:spPr>
        <p:txBody>
          <a:bodyPr anchor="b">
            <a:normAutofit/>
          </a:bodyPr>
          <a:lstStyle>
            <a:lvl1pPr algn="ctr">
              <a:defRPr sz="2700">
                <a:solidFill>
                  <a:schemeClr val="tx2"/>
                </a:solidFill>
                <a:effectLst/>
              </a:defRPr>
            </a:lvl1pPr>
          </a:lstStyle>
          <a:p>
            <a:r>
              <a:rPr lang="zh-CN" altLang="en-US" dirty="0" smtClean="0"/>
              <a:t>此处添加您的标题</a:t>
            </a:r>
            <a:endParaRPr lang="en-US" dirty="0"/>
          </a:p>
        </p:txBody>
      </p:sp>
      <p:sp>
        <p:nvSpPr>
          <p:cNvPr id="3" name="KSO_ST2"/>
          <p:cNvSpPr>
            <a:spLocks noGrp="1"/>
          </p:cNvSpPr>
          <p:nvPr>
            <p:ph type="body" idx="1" hasCustomPrompt="1"/>
          </p:nvPr>
        </p:nvSpPr>
        <p:spPr>
          <a:xfrm>
            <a:off x="4050894" y="3400425"/>
            <a:ext cx="4090217" cy="357478"/>
          </a:xfrm>
          <a:prstGeom prst="roundRect">
            <a:avLst>
              <a:gd name="adj" fmla="val 50000"/>
            </a:avLst>
          </a:prstGeom>
          <a:solidFill>
            <a:schemeClr val="tx2">
              <a:lumMod val="40000"/>
              <a:lumOff val="60000"/>
            </a:schemeClr>
          </a:solidFill>
        </p:spPr>
        <p:txBody>
          <a:bodyPr anchor="ctr">
            <a:normAutofit/>
          </a:bodyPr>
          <a:lstStyle>
            <a:lvl1pPr marL="0" indent="0" algn="ctr">
              <a:buNone/>
              <a:defRPr sz="1200">
                <a:solidFill>
                  <a:schemeClr val="bg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r>
              <a:rPr lang="zh-CN" altLang="en-US" dirty="0" smtClean="0"/>
              <a:t>单击此处添加您的副标题</a:t>
            </a:r>
            <a:endParaRPr lang="en-US" altLang="zh-CN" dirty="0"/>
          </a:p>
        </p:txBody>
      </p:sp>
      <p:sp>
        <p:nvSpPr>
          <p:cNvPr id="4" name="KSO_FD"/>
          <p:cNvSpPr>
            <a:spLocks noGrp="1"/>
          </p:cNvSpPr>
          <p:nvPr>
            <p:ph type="dt" sz="half" idx="10"/>
          </p:nvPr>
        </p:nvSpPr>
        <p:spPr/>
        <p:txBody>
          <a:bodyPr/>
          <a:lstStyle/>
          <a:p>
            <a:fld id="{3EC23700-D2F0-4E3A-A777-D3760E40E04A}" type="datetimeFigureOut">
              <a:rPr lang="zh-CN" altLang="en-US" smtClean="0"/>
              <a:pPr/>
              <a:t>2017/12/27</a:t>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804D90D7-01B4-4AF1-B54D-18436DA97069}" type="slidenum">
              <a:rPr lang="zh-CN" altLang="en-US" smtClean="0"/>
              <a:pPr/>
              <a:t>‹#›</a:t>
            </a:fld>
            <a:endParaRPr lang="zh-CN" altLang="en-US"/>
          </a:p>
        </p:txBody>
      </p:sp>
    </p:spTree>
    <p:extLst>
      <p:ext uri="{BB962C8B-B14F-4D97-AF65-F5344CB8AC3E}">
        <p14:creationId xmlns:p14="http://schemas.microsoft.com/office/powerpoint/2010/main" val="890623445"/>
      </p:ext>
    </p:extLst>
  </p:cSld>
  <p:clrMapOvr>
    <a:masterClrMapping/>
  </p:clrMapOvr>
  <p:extLst mod="1">
    <p:ext uri="{DCECCB84-F9BA-43D5-87BE-67443E8EF086}">
      <p15:sldGuideLst xmlns:p15="http://schemas.microsoft.com/office/powerpoint/2012/main" xmlns=""/>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BC1"/>
          <p:cNvSpPr>
            <a:spLocks noGrp="1"/>
          </p:cNvSpPr>
          <p:nvPr>
            <p:ph sz="half" idx="1"/>
          </p:nvPr>
        </p:nvSpPr>
        <p:spPr>
          <a:xfrm>
            <a:off x="1399823" y="1244603"/>
            <a:ext cx="5080000" cy="4932363"/>
          </a:xfrm>
        </p:spPr>
        <p:txBody>
          <a:bodyPr/>
          <a:lstStyle/>
          <a:p>
            <a:pPr lvl="0"/>
            <a:r>
              <a:rPr lang="zh-CN" altLang="en-US" smtClean="0"/>
              <a:t>单击此处编辑母版文本样式</a:t>
            </a:r>
          </a:p>
          <a:p>
            <a:pPr lvl="1"/>
            <a:r>
              <a:rPr lang="zh-CN" altLang="en-US" smtClean="0"/>
              <a:t>第二级</a:t>
            </a:r>
          </a:p>
        </p:txBody>
      </p:sp>
      <p:sp>
        <p:nvSpPr>
          <p:cNvPr id="4" name="KSO_BC2"/>
          <p:cNvSpPr>
            <a:spLocks noGrp="1"/>
          </p:cNvSpPr>
          <p:nvPr>
            <p:ph sz="half" idx="2"/>
          </p:nvPr>
        </p:nvSpPr>
        <p:spPr>
          <a:xfrm>
            <a:off x="6519334" y="1244603"/>
            <a:ext cx="5094116" cy="4932363"/>
          </a:xfrm>
        </p:spPr>
        <p:txBody>
          <a:bodyPr/>
          <a:lstStyle/>
          <a:p>
            <a:pPr lvl="0"/>
            <a:r>
              <a:rPr lang="zh-CN" altLang="en-US" smtClean="0"/>
              <a:t>单击此处编辑母版文本样式</a:t>
            </a:r>
          </a:p>
          <a:p>
            <a:pPr lvl="1"/>
            <a:r>
              <a:rPr lang="zh-CN" altLang="en-US" smtClean="0"/>
              <a:t>第二级</a:t>
            </a:r>
          </a:p>
        </p:txBody>
      </p:sp>
      <p:sp>
        <p:nvSpPr>
          <p:cNvPr id="5" name="KSO_FD"/>
          <p:cNvSpPr>
            <a:spLocks noGrp="1"/>
          </p:cNvSpPr>
          <p:nvPr>
            <p:ph type="dt" sz="half" idx="10"/>
          </p:nvPr>
        </p:nvSpPr>
        <p:spPr/>
        <p:txBody>
          <a:bodyPr/>
          <a:lstStyle/>
          <a:p>
            <a:fld id="{3EC23700-D2F0-4E3A-A777-D3760E40E04A}" type="datetimeFigureOut">
              <a:rPr lang="zh-CN" altLang="en-US" smtClean="0"/>
              <a:pPr/>
              <a:t>2017/12/27</a:t>
            </a:fld>
            <a:endParaRPr lang="zh-CN" altLang="en-US"/>
          </a:p>
        </p:txBody>
      </p:sp>
      <p:sp>
        <p:nvSpPr>
          <p:cNvPr id="6" name="KSO_FT"/>
          <p:cNvSpPr>
            <a:spLocks noGrp="1"/>
          </p:cNvSpPr>
          <p:nvPr>
            <p:ph type="ftr" sz="quarter" idx="11"/>
          </p:nvPr>
        </p:nvSpPr>
        <p:spPr/>
        <p:txBody>
          <a:bodyPr/>
          <a:lstStyle/>
          <a:p>
            <a:endParaRPr lang="zh-CN" altLang="en-US"/>
          </a:p>
        </p:txBody>
      </p:sp>
      <p:sp>
        <p:nvSpPr>
          <p:cNvPr id="7" name="KSO_FN"/>
          <p:cNvSpPr>
            <a:spLocks noGrp="1"/>
          </p:cNvSpPr>
          <p:nvPr>
            <p:ph type="sldNum" sz="quarter" idx="12"/>
          </p:nvPr>
        </p:nvSpPr>
        <p:spPr/>
        <p:txBody>
          <a:bodyPr/>
          <a:lstStyle/>
          <a:p>
            <a:fld id="{804D90D7-01B4-4AF1-B54D-18436DA97069}" type="slidenum">
              <a:rPr lang="zh-CN" altLang="en-US" smtClean="0"/>
              <a:pPr/>
              <a:t>‹#›</a:t>
            </a:fld>
            <a:endParaRPr lang="zh-CN" altLang="en-US"/>
          </a:p>
        </p:txBody>
      </p:sp>
    </p:spTree>
    <p:extLst>
      <p:ext uri="{BB962C8B-B14F-4D97-AF65-F5344CB8AC3E}">
        <p14:creationId xmlns:p14="http://schemas.microsoft.com/office/powerpoint/2010/main" val="2430385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KSO_BT1"/>
          <p:cNvSpPr>
            <a:spLocks noGrp="1"/>
          </p:cNvSpPr>
          <p:nvPr>
            <p:ph type="title"/>
          </p:nvPr>
        </p:nvSpPr>
        <p:spPr>
          <a:xfrm>
            <a:off x="2302932" y="118532"/>
            <a:ext cx="9312101" cy="71702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1099436" y="1376362"/>
            <a:ext cx="5157787" cy="823912"/>
          </a:xfrm>
        </p:spPr>
        <p:txBody>
          <a:bodyPr anchor="b">
            <a:normAutofit/>
          </a:bodyPr>
          <a:lstStyle>
            <a:lvl1pPr marL="0" indent="0">
              <a:buNone/>
              <a:defRPr sz="135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KSO_BC1"/>
          <p:cNvSpPr>
            <a:spLocks noGrp="1"/>
          </p:cNvSpPr>
          <p:nvPr>
            <p:ph sz="half" idx="2"/>
          </p:nvPr>
        </p:nvSpPr>
        <p:spPr>
          <a:xfrm>
            <a:off x="1099436" y="2200274"/>
            <a:ext cx="5157787" cy="3684588"/>
          </a:xfrm>
        </p:spPr>
        <p:txBody>
          <a:bodyPr/>
          <a:lstStyle/>
          <a:p>
            <a:pPr lvl="0"/>
            <a:r>
              <a:rPr lang="zh-CN" altLang="en-US" smtClean="0"/>
              <a:t>单击此处编辑母版文本样式</a:t>
            </a:r>
          </a:p>
          <a:p>
            <a:pPr lvl="1"/>
            <a:r>
              <a:rPr lang="zh-CN" altLang="en-US" smtClean="0"/>
              <a:t>第二级</a:t>
            </a:r>
          </a:p>
        </p:txBody>
      </p:sp>
      <p:sp>
        <p:nvSpPr>
          <p:cNvPr id="5" name="Text Placeholder 4"/>
          <p:cNvSpPr>
            <a:spLocks noGrp="1"/>
          </p:cNvSpPr>
          <p:nvPr>
            <p:ph type="body" sz="quarter" idx="3"/>
          </p:nvPr>
        </p:nvSpPr>
        <p:spPr>
          <a:xfrm>
            <a:off x="6431847" y="1376362"/>
            <a:ext cx="5183188" cy="823912"/>
          </a:xfrm>
        </p:spPr>
        <p:txBody>
          <a:bodyPr anchor="b">
            <a:normAutofit/>
          </a:bodyPr>
          <a:lstStyle>
            <a:lvl1pPr marL="0" indent="0">
              <a:buNone/>
              <a:defRPr sz="135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KSO_BC2"/>
          <p:cNvSpPr>
            <a:spLocks noGrp="1"/>
          </p:cNvSpPr>
          <p:nvPr>
            <p:ph sz="quarter" idx="4"/>
          </p:nvPr>
        </p:nvSpPr>
        <p:spPr>
          <a:xfrm>
            <a:off x="6431847" y="2200274"/>
            <a:ext cx="5183188" cy="3684588"/>
          </a:xfrm>
        </p:spPr>
        <p:txBody>
          <a:bodyPr/>
          <a:lstStyle/>
          <a:p>
            <a:pPr lvl="0"/>
            <a:r>
              <a:rPr lang="zh-CN" altLang="en-US" smtClean="0"/>
              <a:t>单击此处编辑母版文本样式</a:t>
            </a:r>
          </a:p>
          <a:p>
            <a:pPr lvl="1"/>
            <a:r>
              <a:rPr lang="zh-CN" altLang="en-US" smtClean="0"/>
              <a:t>第二级</a:t>
            </a:r>
          </a:p>
        </p:txBody>
      </p:sp>
      <p:sp>
        <p:nvSpPr>
          <p:cNvPr id="7" name="KSO_FD"/>
          <p:cNvSpPr>
            <a:spLocks noGrp="1"/>
          </p:cNvSpPr>
          <p:nvPr>
            <p:ph type="dt" sz="half" idx="10"/>
          </p:nvPr>
        </p:nvSpPr>
        <p:spPr/>
        <p:txBody>
          <a:bodyPr/>
          <a:lstStyle/>
          <a:p>
            <a:fld id="{3EC23700-D2F0-4E3A-A777-D3760E40E04A}" type="datetimeFigureOut">
              <a:rPr lang="zh-CN" altLang="en-US" smtClean="0"/>
              <a:pPr/>
              <a:t>2017/12/27</a:t>
            </a:fld>
            <a:endParaRPr lang="zh-CN" altLang="en-US"/>
          </a:p>
        </p:txBody>
      </p:sp>
      <p:sp>
        <p:nvSpPr>
          <p:cNvPr id="8" name="KSO_FT"/>
          <p:cNvSpPr>
            <a:spLocks noGrp="1"/>
          </p:cNvSpPr>
          <p:nvPr>
            <p:ph type="ftr" sz="quarter" idx="11"/>
          </p:nvPr>
        </p:nvSpPr>
        <p:spPr/>
        <p:txBody>
          <a:bodyPr/>
          <a:lstStyle/>
          <a:p>
            <a:endParaRPr lang="zh-CN" altLang="en-US"/>
          </a:p>
        </p:txBody>
      </p:sp>
      <p:sp>
        <p:nvSpPr>
          <p:cNvPr id="9" name="KSO_FN"/>
          <p:cNvSpPr>
            <a:spLocks noGrp="1"/>
          </p:cNvSpPr>
          <p:nvPr>
            <p:ph type="sldNum" sz="quarter" idx="12"/>
          </p:nvPr>
        </p:nvSpPr>
        <p:spPr/>
        <p:txBody>
          <a:bodyPr/>
          <a:lstStyle/>
          <a:p>
            <a:fld id="{804D90D7-01B4-4AF1-B54D-18436DA97069}" type="slidenum">
              <a:rPr lang="zh-CN" altLang="en-US" smtClean="0"/>
              <a:pPr/>
              <a:t>‹#›</a:t>
            </a:fld>
            <a:endParaRPr lang="zh-CN" altLang="en-US"/>
          </a:p>
        </p:txBody>
      </p:sp>
    </p:spTree>
    <p:extLst>
      <p:ext uri="{BB962C8B-B14F-4D97-AF65-F5344CB8AC3E}">
        <p14:creationId xmlns:p14="http://schemas.microsoft.com/office/powerpoint/2010/main" val="25698771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FD"/>
          <p:cNvSpPr>
            <a:spLocks noGrp="1"/>
          </p:cNvSpPr>
          <p:nvPr>
            <p:ph type="dt" sz="half" idx="10"/>
          </p:nvPr>
        </p:nvSpPr>
        <p:spPr/>
        <p:txBody>
          <a:bodyPr/>
          <a:lstStyle/>
          <a:p>
            <a:fld id="{3EC23700-D2F0-4E3A-A777-D3760E40E04A}" type="datetimeFigureOut">
              <a:rPr lang="zh-CN" altLang="en-US" smtClean="0"/>
              <a:pPr/>
              <a:t>2017/12/27</a:t>
            </a:fld>
            <a:endParaRPr lang="zh-CN" altLang="en-US"/>
          </a:p>
        </p:txBody>
      </p:sp>
      <p:sp>
        <p:nvSpPr>
          <p:cNvPr id="4" name="KSO_FT"/>
          <p:cNvSpPr>
            <a:spLocks noGrp="1"/>
          </p:cNvSpPr>
          <p:nvPr>
            <p:ph type="ftr" sz="quarter" idx="11"/>
          </p:nvPr>
        </p:nvSpPr>
        <p:spPr/>
        <p:txBody>
          <a:bodyPr/>
          <a:lstStyle/>
          <a:p>
            <a:endParaRPr lang="zh-CN" altLang="en-US"/>
          </a:p>
        </p:txBody>
      </p:sp>
      <p:sp>
        <p:nvSpPr>
          <p:cNvPr id="5" name="KSO_FN"/>
          <p:cNvSpPr>
            <a:spLocks noGrp="1"/>
          </p:cNvSpPr>
          <p:nvPr>
            <p:ph type="sldNum" sz="quarter" idx="12"/>
          </p:nvPr>
        </p:nvSpPr>
        <p:spPr/>
        <p:txBody>
          <a:bodyPr/>
          <a:lstStyle/>
          <a:p>
            <a:fld id="{804D90D7-01B4-4AF1-B54D-18436DA97069}" type="slidenum">
              <a:rPr lang="zh-CN" altLang="en-US" smtClean="0"/>
              <a:pPr/>
              <a:t>‹#›</a:t>
            </a:fld>
            <a:endParaRPr lang="zh-CN" altLang="en-US"/>
          </a:p>
        </p:txBody>
      </p:sp>
    </p:spTree>
    <p:extLst>
      <p:ext uri="{BB962C8B-B14F-4D97-AF65-F5344CB8AC3E}">
        <p14:creationId xmlns:p14="http://schemas.microsoft.com/office/powerpoint/2010/main" val="29425030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KSO_FD"/>
          <p:cNvSpPr>
            <a:spLocks noGrp="1"/>
          </p:cNvSpPr>
          <p:nvPr>
            <p:ph type="dt" sz="half" idx="10"/>
          </p:nvPr>
        </p:nvSpPr>
        <p:spPr/>
        <p:txBody>
          <a:bodyPr/>
          <a:lstStyle/>
          <a:p>
            <a:fld id="{3EC23700-D2F0-4E3A-A777-D3760E40E04A}" type="datetimeFigureOut">
              <a:rPr lang="zh-CN" altLang="en-US" smtClean="0"/>
              <a:pPr/>
              <a:t>2017/12/27</a:t>
            </a:fld>
            <a:endParaRPr lang="zh-CN" altLang="en-US"/>
          </a:p>
        </p:txBody>
      </p:sp>
      <p:sp>
        <p:nvSpPr>
          <p:cNvPr id="3" name="KSO_FT"/>
          <p:cNvSpPr>
            <a:spLocks noGrp="1"/>
          </p:cNvSpPr>
          <p:nvPr>
            <p:ph type="ftr" sz="quarter" idx="11"/>
          </p:nvPr>
        </p:nvSpPr>
        <p:spPr/>
        <p:txBody>
          <a:bodyPr/>
          <a:lstStyle/>
          <a:p>
            <a:endParaRPr lang="zh-CN" altLang="en-US"/>
          </a:p>
        </p:txBody>
      </p:sp>
      <p:sp>
        <p:nvSpPr>
          <p:cNvPr id="4" name="KSO_FN"/>
          <p:cNvSpPr>
            <a:spLocks noGrp="1"/>
          </p:cNvSpPr>
          <p:nvPr>
            <p:ph type="sldNum" sz="quarter" idx="12"/>
          </p:nvPr>
        </p:nvSpPr>
        <p:spPr/>
        <p:txBody>
          <a:bodyPr/>
          <a:lstStyle/>
          <a:p>
            <a:fld id="{804D90D7-01B4-4AF1-B54D-18436DA97069}" type="slidenum">
              <a:rPr lang="zh-CN" altLang="en-US" smtClean="0"/>
              <a:pPr/>
              <a:t>‹#›</a:t>
            </a:fld>
            <a:endParaRPr lang="zh-CN" altLang="en-US"/>
          </a:p>
        </p:txBody>
      </p:sp>
    </p:spTree>
    <p:extLst>
      <p:ext uri="{BB962C8B-B14F-4D97-AF65-F5344CB8AC3E}">
        <p14:creationId xmlns:p14="http://schemas.microsoft.com/office/powerpoint/2010/main" val="4794506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KSO_BT1"/>
          <p:cNvSpPr>
            <a:spLocks noGrp="1"/>
          </p:cNvSpPr>
          <p:nvPr>
            <p:ph type="title"/>
          </p:nvPr>
        </p:nvSpPr>
        <p:spPr>
          <a:xfrm>
            <a:off x="1144591" y="533402"/>
            <a:ext cx="3932237" cy="1600200"/>
          </a:xfrm>
        </p:spPr>
        <p:txBody>
          <a:bodyPr anchor="b"/>
          <a:lstStyle>
            <a:lvl1pPr>
              <a:defRPr sz="2400"/>
            </a:lvl1pPr>
          </a:lstStyle>
          <a:p>
            <a:r>
              <a:rPr lang="zh-CN" altLang="en-US" smtClean="0"/>
              <a:t>单击此处编辑母版标题样式</a:t>
            </a:r>
            <a:endParaRPr lang="en-US" dirty="0"/>
          </a:p>
        </p:txBody>
      </p:sp>
      <p:sp>
        <p:nvSpPr>
          <p:cNvPr id="3" name="KSO_BC1"/>
          <p:cNvSpPr>
            <a:spLocks noGrp="1"/>
          </p:cNvSpPr>
          <p:nvPr>
            <p:ph idx="1"/>
          </p:nvPr>
        </p:nvSpPr>
        <p:spPr>
          <a:xfrm>
            <a:off x="5487989" y="1063631"/>
            <a:ext cx="6172200" cy="4873625"/>
          </a:xfrm>
        </p:spPr>
        <p:txBody>
          <a:bodyPr>
            <a:normAutofit/>
          </a:bodyPr>
          <a:lstStyle>
            <a:lvl1pPr>
              <a:defRPr sz="1500"/>
            </a:lvl1pPr>
            <a:lvl2pPr>
              <a:defRPr sz="1350"/>
            </a:lvl2pPr>
            <a:lvl3pPr>
              <a:defRPr sz="1200"/>
            </a:lvl3pPr>
            <a:lvl4pPr>
              <a:defRPr sz="1050"/>
            </a:lvl4pPr>
            <a:lvl5pPr>
              <a:defRPr sz="105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p:txBody>
      </p:sp>
      <p:sp>
        <p:nvSpPr>
          <p:cNvPr id="4" name="KSO_BC2"/>
          <p:cNvSpPr>
            <a:spLocks noGrp="1"/>
          </p:cNvSpPr>
          <p:nvPr>
            <p:ph type="body" sz="half" idx="2"/>
          </p:nvPr>
        </p:nvSpPr>
        <p:spPr>
          <a:xfrm>
            <a:off x="1144591" y="2133602"/>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KSO_FD"/>
          <p:cNvSpPr>
            <a:spLocks noGrp="1"/>
          </p:cNvSpPr>
          <p:nvPr>
            <p:ph type="dt" sz="half" idx="10"/>
          </p:nvPr>
        </p:nvSpPr>
        <p:spPr/>
        <p:txBody>
          <a:bodyPr/>
          <a:lstStyle/>
          <a:p>
            <a:fld id="{3EC23700-D2F0-4E3A-A777-D3760E40E04A}" type="datetimeFigureOut">
              <a:rPr lang="zh-CN" altLang="en-US" smtClean="0"/>
              <a:pPr/>
              <a:t>2017/12/27</a:t>
            </a:fld>
            <a:endParaRPr lang="zh-CN" altLang="en-US"/>
          </a:p>
        </p:txBody>
      </p:sp>
      <p:sp>
        <p:nvSpPr>
          <p:cNvPr id="6" name="KSO_FT"/>
          <p:cNvSpPr>
            <a:spLocks noGrp="1"/>
          </p:cNvSpPr>
          <p:nvPr>
            <p:ph type="ftr" sz="quarter" idx="11"/>
          </p:nvPr>
        </p:nvSpPr>
        <p:spPr/>
        <p:txBody>
          <a:bodyPr/>
          <a:lstStyle/>
          <a:p>
            <a:endParaRPr lang="zh-CN" altLang="en-US"/>
          </a:p>
        </p:txBody>
      </p:sp>
      <p:sp>
        <p:nvSpPr>
          <p:cNvPr id="7" name="KSO_FN"/>
          <p:cNvSpPr>
            <a:spLocks noGrp="1"/>
          </p:cNvSpPr>
          <p:nvPr>
            <p:ph type="sldNum" sz="quarter" idx="12"/>
          </p:nvPr>
        </p:nvSpPr>
        <p:spPr/>
        <p:txBody>
          <a:bodyPr/>
          <a:lstStyle/>
          <a:p>
            <a:fld id="{804D90D7-01B4-4AF1-B54D-18436DA97069}" type="slidenum">
              <a:rPr lang="zh-CN" altLang="en-US" smtClean="0"/>
              <a:pPr/>
              <a:t>‹#›</a:t>
            </a:fld>
            <a:endParaRPr lang="zh-CN" altLang="en-US"/>
          </a:p>
        </p:txBody>
      </p:sp>
    </p:spTree>
    <p:extLst>
      <p:ext uri="{BB962C8B-B14F-4D97-AF65-F5344CB8AC3E}">
        <p14:creationId xmlns:p14="http://schemas.microsoft.com/office/powerpoint/2010/main" val="37846963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KSO_BT1"/>
          <p:cNvSpPr>
            <a:spLocks noGrp="1"/>
          </p:cNvSpPr>
          <p:nvPr>
            <p:ph type="title"/>
          </p:nvPr>
        </p:nvSpPr>
        <p:spPr>
          <a:xfrm>
            <a:off x="1246192" y="457200"/>
            <a:ext cx="3932237" cy="1600200"/>
          </a:xfrm>
        </p:spPr>
        <p:txBody>
          <a:bodyPr anchor="b"/>
          <a:lstStyle>
            <a:lvl1pPr>
              <a:defRPr sz="2400"/>
            </a:lvl1pPr>
          </a:lstStyle>
          <a:p>
            <a:r>
              <a:rPr lang="zh-CN" altLang="en-US" smtClean="0"/>
              <a:t>单击此处编辑母版标题样式</a:t>
            </a:r>
            <a:endParaRPr lang="en-US" dirty="0"/>
          </a:p>
        </p:txBody>
      </p:sp>
      <p:sp>
        <p:nvSpPr>
          <p:cNvPr id="3" name="KSO_BC1"/>
          <p:cNvSpPr>
            <a:spLocks noGrp="1" noChangeAspect="1"/>
          </p:cNvSpPr>
          <p:nvPr>
            <p:ph type="pic" idx="1"/>
          </p:nvPr>
        </p:nvSpPr>
        <p:spPr>
          <a:xfrm>
            <a:off x="5442833" y="987429"/>
            <a:ext cx="6172200" cy="4873625"/>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KSO_BC2"/>
          <p:cNvSpPr>
            <a:spLocks noGrp="1"/>
          </p:cNvSpPr>
          <p:nvPr>
            <p:ph type="body" sz="half" idx="2"/>
          </p:nvPr>
        </p:nvSpPr>
        <p:spPr>
          <a:xfrm>
            <a:off x="1246192"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KSO_FD"/>
          <p:cNvSpPr>
            <a:spLocks noGrp="1"/>
          </p:cNvSpPr>
          <p:nvPr>
            <p:ph type="dt" sz="half" idx="10"/>
          </p:nvPr>
        </p:nvSpPr>
        <p:spPr/>
        <p:txBody>
          <a:bodyPr/>
          <a:lstStyle/>
          <a:p>
            <a:fld id="{3EC23700-D2F0-4E3A-A777-D3760E40E04A}" type="datetimeFigureOut">
              <a:rPr lang="zh-CN" altLang="en-US" smtClean="0"/>
              <a:pPr/>
              <a:t>2017/12/27</a:t>
            </a:fld>
            <a:endParaRPr lang="zh-CN" altLang="en-US"/>
          </a:p>
        </p:txBody>
      </p:sp>
      <p:sp>
        <p:nvSpPr>
          <p:cNvPr id="6" name="KSO_FT"/>
          <p:cNvSpPr>
            <a:spLocks noGrp="1"/>
          </p:cNvSpPr>
          <p:nvPr>
            <p:ph type="ftr" sz="quarter" idx="11"/>
          </p:nvPr>
        </p:nvSpPr>
        <p:spPr/>
        <p:txBody>
          <a:bodyPr/>
          <a:lstStyle/>
          <a:p>
            <a:endParaRPr lang="zh-CN" altLang="en-US"/>
          </a:p>
        </p:txBody>
      </p:sp>
      <p:sp>
        <p:nvSpPr>
          <p:cNvPr id="7" name="KSO_FN"/>
          <p:cNvSpPr>
            <a:spLocks noGrp="1"/>
          </p:cNvSpPr>
          <p:nvPr>
            <p:ph type="sldNum" sz="quarter" idx="12"/>
          </p:nvPr>
        </p:nvSpPr>
        <p:spPr/>
        <p:txBody>
          <a:bodyPr/>
          <a:lstStyle/>
          <a:p>
            <a:fld id="{804D90D7-01B4-4AF1-B54D-18436DA97069}" type="slidenum">
              <a:rPr lang="zh-CN" altLang="en-US" smtClean="0"/>
              <a:pPr/>
              <a:t>‹#›</a:t>
            </a:fld>
            <a:endParaRPr lang="zh-CN" altLang="en-US"/>
          </a:p>
        </p:txBody>
      </p:sp>
    </p:spTree>
    <p:extLst>
      <p:ext uri="{BB962C8B-B14F-4D97-AF65-F5344CB8AC3E}">
        <p14:creationId xmlns:p14="http://schemas.microsoft.com/office/powerpoint/2010/main" val="14385357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13" cstate="screen">
            <a:extLst>
              <a:ext uri="{28A0092B-C50C-407E-A947-70E740481C1C}">
                <a14:useLocalDpi xmlns:a14="http://schemas.microsoft.com/office/drawing/2010/main"/>
              </a:ext>
            </a:extLst>
          </a:blip>
          <a:srcRect/>
          <a:stretch/>
        </p:blipFill>
        <p:spPr>
          <a:xfrm>
            <a:off x="1" y="0"/>
            <a:ext cx="12189980" cy="6858000"/>
          </a:xfrm>
          <a:prstGeom prst="rect">
            <a:avLst/>
          </a:prstGeom>
        </p:spPr>
      </p:pic>
      <p:sp>
        <p:nvSpPr>
          <p:cNvPr id="4" name="KSO_FD"/>
          <p:cNvSpPr>
            <a:spLocks noGrp="1"/>
          </p:cNvSpPr>
          <p:nvPr>
            <p:ph type="dt" sz="half" idx="2"/>
          </p:nvPr>
        </p:nvSpPr>
        <p:spPr>
          <a:xfrm>
            <a:off x="838200" y="6356354"/>
            <a:ext cx="27432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3EC23700-D2F0-4E3A-A777-D3760E40E04A}" type="datetimeFigureOut">
              <a:rPr lang="zh-CN" altLang="en-US" smtClean="0"/>
              <a:pPr/>
              <a:t>2017/12/27</a:t>
            </a:fld>
            <a:endParaRPr lang="zh-CN" altLang="en-US"/>
          </a:p>
        </p:txBody>
      </p:sp>
      <p:sp>
        <p:nvSpPr>
          <p:cNvPr id="5" name="KSO_FT"/>
          <p:cNvSpPr>
            <a:spLocks noGrp="1"/>
          </p:cNvSpPr>
          <p:nvPr>
            <p:ph type="ftr" sz="quarter" idx="3"/>
          </p:nvPr>
        </p:nvSpPr>
        <p:spPr>
          <a:xfrm>
            <a:off x="4038600" y="6356354"/>
            <a:ext cx="41148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KSO_FN"/>
          <p:cNvSpPr>
            <a:spLocks noGrp="1"/>
          </p:cNvSpPr>
          <p:nvPr>
            <p:ph type="sldNum" sz="quarter" idx="4"/>
          </p:nvPr>
        </p:nvSpPr>
        <p:spPr>
          <a:xfrm>
            <a:off x="8610600" y="6356354"/>
            <a:ext cx="27432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804D90D7-01B4-4AF1-B54D-18436DA97069}" type="slidenum">
              <a:rPr lang="zh-CN" altLang="en-US" smtClean="0"/>
              <a:pPr/>
              <a:t>‹#›</a:t>
            </a:fld>
            <a:endParaRPr lang="zh-CN" altLang="en-US"/>
          </a:p>
        </p:txBody>
      </p:sp>
      <p:sp>
        <p:nvSpPr>
          <p:cNvPr id="2" name="KSO_BT1"/>
          <p:cNvSpPr>
            <a:spLocks noGrp="1"/>
          </p:cNvSpPr>
          <p:nvPr>
            <p:ph type="title"/>
          </p:nvPr>
        </p:nvSpPr>
        <p:spPr>
          <a:xfrm>
            <a:off x="971551" y="76620"/>
            <a:ext cx="10277474" cy="796011"/>
          </a:xfrm>
          <a:prstGeom prst="rect">
            <a:avLst/>
          </a:prstGeom>
        </p:spPr>
        <p:txBody>
          <a:bodyPr vert="horz" lIns="91440" tIns="45720" rIns="91440" bIns="45720" rtlCol="0" anchor="b">
            <a:normAutofit/>
          </a:bodyPr>
          <a:lstStyle/>
          <a:p>
            <a:r>
              <a:rPr lang="zh-CN" altLang="en-US" dirty="0" smtClean="0"/>
              <a:t>单击此处编辑母版标题样式</a:t>
            </a:r>
            <a:endParaRPr lang="en-US" dirty="0"/>
          </a:p>
        </p:txBody>
      </p:sp>
      <p:sp>
        <p:nvSpPr>
          <p:cNvPr id="3" name="KSO_BC1"/>
          <p:cNvSpPr>
            <a:spLocks noGrp="1"/>
          </p:cNvSpPr>
          <p:nvPr>
            <p:ph type="body" idx="1"/>
          </p:nvPr>
        </p:nvSpPr>
        <p:spPr>
          <a:xfrm>
            <a:off x="971550" y="1047750"/>
            <a:ext cx="10277475" cy="4863104"/>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p:txBody>
      </p:sp>
    </p:spTree>
    <p:extLst>
      <p:ext uri="{BB962C8B-B14F-4D97-AF65-F5344CB8AC3E}">
        <p14:creationId xmlns:p14="http://schemas.microsoft.com/office/powerpoint/2010/main" val="157815358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200" b="1" i="0" kern="1200" baseline="0">
          <a:solidFill>
            <a:schemeClr val="accent1">
              <a:lumMod val="75000"/>
            </a:schemeClr>
          </a:solidFill>
          <a:effectLst/>
          <a:latin typeface="+mj-ea"/>
          <a:ea typeface="+mj-ea"/>
          <a:cs typeface="+mj-cs"/>
        </a:defRPr>
      </a:lvl1pPr>
    </p:titleStyle>
    <p:bodyStyle>
      <a:lvl1pPr marL="361950" indent="-361950" algn="just" defTabSz="685800" rtl="0" eaLnBrk="1" latinLnBrk="0" hangingPunct="1">
        <a:lnSpc>
          <a:spcPct val="110000"/>
        </a:lnSpc>
        <a:spcBef>
          <a:spcPts val="450"/>
        </a:spcBef>
        <a:spcAft>
          <a:spcPts val="0"/>
        </a:spcAft>
        <a:buClr>
          <a:schemeClr val="accent1"/>
        </a:buClr>
        <a:buSzPct val="80000"/>
        <a:buFont typeface="Wingdings" panose="05000000000000000000" pitchFamily="2" charset="2"/>
        <a:buChar char=""/>
        <a:defRPr lang="zh-CN" altLang="en-US" sz="2400" kern="1200" baseline="0" dirty="0" smtClean="0">
          <a:solidFill>
            <a:schemeClr val="accent1">
              <a:lumMod val="75000"/>
            </a:schemeClr>
          </a:solidFill>
          <a:latin typeface="+mn-ea"/>
          <a:ea typeface="+mn-ea"/>
          <a:cs typeface="+mn-cs"/>
        </a:defRPr>
      </a:lvl1pPr>
      <a:lvl2pPr marL="361950" indent="-361950" algn="just" defTabSz="685800" rtl="0" eaLnBrk="1" latinLnBrk="0" hangingPunct="1">
        <a:lnSpc>
          <a:spcPct val="120000"/>
        </a:lnSpc>
        <a:spcBef>
          <a:spcPts val="0"/>
        </a:spcBef>
        <a:spcAft>
          <a:spcPts val="450"/>
        </a:spcAft>
        <a:buClr>
          <a:schemeClr val="accent2">
            <a:lumMod val="60000"/>
            <a:lumOff val="40000"/>
          </a:schemeClr>
        </a:buClr>
        <a:buFont typeface="幼圆" panose="02010509060101010101" pitchFamily="49" charset="-122"/>
        <a:buChar char=" "/>
        <a:defRPr sz="1800" kern="1200" baseline="0">
          <a:solidFill>
            <a:schemeClr val="tx1"/>
          </a:solidFill>
          <a:latin typeface="+mn-ea"/>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mod="1">
    <p:ext uri="{27BBF7A9-308A-43DC-89C8-2F10F3537804}">
      <p15:sldGuideLst xmlns:p15="http://schemas.microsoft.com/office/powerpoint/2012/main" xmlns=""/>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2954869" y="2456238"/>
            <a:ext cx="7377851" cy="1323439"/>
          </a:xfrm>
          <a:prstGeom prst="rect">
            <a:avLst/>
          </a:prstGeom>
          <a:noFill/>
        </p:spPr>
        <p:txBody>
          <a:bodyPr wrap="square" lIns="91440" tIns="45720" rIns="91440" bIns="45720">
            <a:spAutoFit/>
          </a:bodyPr>
          <a:lstStyle/>
          <a:p>
            <a:r>
              <a:rPr lang="zh-CN" altLang="zh-CN" sz="4000" b="1" dirty="0" smtClean="0"/>
              <a:t>第</a:t>
            </a:r>
            <a:r>
              <a:rPr lang="en-US" altLang="zh-CN" sz="4000" b="1" dirty="0" smtClean="0"/>
              <a:t>4</a:t>
            </a:r>
            <a:r>
              <a:rPr lang="zh-CN" altLang="zh-CN" sz="4000" b="1" dirty="0" smtClean="0"/>
              <a:t>章</a:t>
            </a:r>
            <a:r>
              <a:rPr lang="en-US" altLang="zh-CN" sz="4000" b="1" dirty="0" smtClean="0"/>
              <a:t>  </a:t>
            </a:r>
            <a:r>
              <a:rPr lang="zh-CN" altLang="en-US" sz="4000" b="1" dirty="0" smtClean="0"/>
              <a:t>商业汽车保险条款与费率</a:t>
            </a:r>
            <a:endParaRPr lang="zh-CN" altLang="zh-CN" sz="4000" b="1" dirty="0" smtClean="0"/>
          </a:p>
          <a:p>
            <a:endParaRPr lang="zh-CN" altLang="en-US" sz="4000" b="1" dirty="0">
              <a:ln w="19050">
                <a:solidFill>
                  <a:srgbClr val="92D050"/>
                </a:solidFill>
                <a:prstDash val="solid"/>
              </a:ln>
              <a:solidFill>
                <a:schemeClr val="accent1">
                  <a:lumMod val="75000"/>
                </a:schemeClr>
              </a:solidFill>
              <a:effectLst>
                <a:outerShdw blurRad="50000" dist="50800" dir="7500000" algn="tl">
                  <a:srgbClr val="000000">
                    <a:shade val="5000"/>
                    <a:alpha val="35000"/>
                  </a:srgbClr>
                </a:outerShdw>
                <a:reflection blurRad="6350" stA="55000" endA="50" endPos="85000" dir="5400000" sy="-100000" algn="bl" rotWithShape="0"/>
              </a:effectLst>
              <a:latin typeface="Adobe 仿宋 Std R" pitchFamily="18" charset="-122"/>
              <a:ea typeface="Adobe 仿宋 Std R" pitchFamily="18" charset="-122"/>
            </a:endParaRPr>
          </a:p>
        </p:txBody>
      </p:sp>
      <p:pic>
        <p:nvPicPr>
          <p:cNvPr id="4" name="图片 3"/>
          <p:cNvPicPr>
            <a:picLocks noChangeAspect="1"/>
          </p:cNvPicPr>
          <p:nvPr/>
        </p:nvPicPr>
        <p:blipFill>
          <a:blip r:embed="rId3" cstate="print">
            <a:duotone>
              <a:schemeClr val="accent3">
                <a:shade val="45000"/>
                <a:satMod val="135000"/>
              </a:schemeClr>
              <a:prstClr val="white"/>
            </a:duotone>
            <a:extLst>
              <a:ext uri="{28A0092B-C50C-407E-A947-70E740481C1C}">
                <a14:useLocalDpi xmlns:a14="http://schemas.microsoft.com/office/drawing/2010/main"/>
              </a:ext>
            </a:extLst>
          </a:blip>
          <a:stretch>
            <a:fillRect/>
          </a:stretch>
        </p:blipFill>
        <p:spPr>
          <a:xfrm>
            <a:off x="3841527" y="1154045"/>
            <a:ext cx="2730782" cy="2243143"/>
          </a:xfrm>
          <a:prstGeom prst="rect">
            <a:avLst/>
          </a:prstGeom>
          <a:noFill/>
          <a:ln>
            <a:noFill/>
          </a:ln>
        </p:spPr>
      </p:pic>
      <p:sp>
        <p:nvSpPr>
          <p:cNvPr id="7" name="文本框 6"/>
          <p:cNvSpPr txBox="1"/>
          <p:nvPr/>
        </p:nvSpPr>
        <p:spPr>
          <a:xfrm>
            <a:off x="10648950" y="7753350"/>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pic>
        <p:nvPicPr>
          <p:cNvPr id="5" name="图片 4"/>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0" y="-311181"/>
            <a:ext cx="12192000" cy="1538039"/>
          </a:xfrm>
          <a:prstGeom prst="rect">
            <a:avLst/>
          </a:prstGeom>
        </p:spPr>
      </p:pic>
      <p:pic>
        <p:nvPicPr>
          <p:cNvPr id="13" name="图片 12"/>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rot="10800000">
            <a:off x="0" y="5622819"/>
            <a:ext cx="12192000" cy="1538039"/>
          </a:xfrm>
          <a:prstGeom prst="rect">
            <a:avLst/>
          </a:prstGeom>
        </p:spPr>
      </p:pic>
    </p:spTree>
    <p:extLst>
      <p:ext uri="{BB962C8B-B14F-4D97-AF65-F5344CB8AC3E}">
        <p14:creationId xmlns:p14="http://schemas.microsoft.com/office/powerpoint/2010/main" val="1604906920"/>
      </p:ext>
    </p:extLst>
  </p:cSld>
  <p:clrMapOvr>
    <a:masterClrMapping/>
  </p:clrMapOvr>
  <mc:AlternateContent xmlns:mc="http://schemas.openxmlformats.org/markup-compatibility/2006" xmlns:p14="http://schemas.microsoft.com/office/powerpoint/2010/main">
    <mc:Choice Requires="p14">
      <p:transition spd="slow" p14:dur="2500" advClick="0" advTm="0">
        <p:checker/>
      </p:transition>
    </mc:Choice>
    <mc:Fallback xmlns="">
      <p:transition spd="slow" advClick="0" advTm="0">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22" presetClass="entr" presetSubtype="2"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right)">
                                      <p:cBhvr>
                                        <p:cTn id="10" dur="500"/>
                                        <p:tgtEl>
                                          <p:spTgt spid="13"/>
                                        </p:tgtEl>
                                      </p:cBhvr>
                                    </p:animEffect>
                                  </p:childTnLst>
                                </p:cTn>
                              </p:par>
                            </p:childTnLst>
                          </p:cTn>
                        </p:par>
                        <p:par>
                          <p:cTn id="11" fill="hold">
                            <p:stCondLst>
                              <p:cond delay="500"/>
                            </p:stCondLst>
                            <p:childTnLst>
                              <p:par>
                                <p:cTn id="12" presetID="1" presetClass="entr" presetSubtype="0"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childTnLst>
                                </p:cTn>
                              </p:par>
                            </p:childTnLst>
                          </p:cTn>
                        </p:par>
                        <p:par>
                          <p:cTn id="14" fill="hold">
                            <p:stCondLst>
                              <p:cond delay="500"/>
                            </p:stCondLst>
                            <p:childTnLst>
                              <p:par>
                                <p:cTn id="15" presetID="0" presetClass="path" presetSubtype="0" fill="hold" nodeType="afterEffect">
                                  <p:stCondLst>
                                    <p:cond delay="0"/>
                                  </p:stCondLst>
                                  <p:childTnLst>
                                    <p:animMotion origin="layout" path="M -4.16667E-7 4.44444E-6 C 0.01094 -0.01945 0.00573 -0.01181 0.01523 -0.02431 C 0.01966 -0.0426 0.02331 -0.04075 0.0319 -0.04422 C 0.03385 -0.04144 0.03646 -0.04075 0.03802 -0.03635 C 0.04622 -0.01459 0.03164 -0.03102 0.04414 -0.02014 C 0.05313 -0.02223 0.06211 -0.02825 0.07148 -0.02825 C 0.08008 -0.02825 0.0905 -0.01945 0.09896 -0.01621 C 0.10794 -0.01737 0.11732 -0.01667 0.12643 -0.02014 C 0.12826 -0.02107 0.12904 -0.02778 0.13073 -0.02825 C 0.1349 -0.02894 0.13893 -0.02547 0.1431 -0.02431 C 0.14427 -0.02014 0.1444 -0.01412 0.14622 -0.01227 C 0.14987 -0.00741 0.1582 -0.00417 0.1582 -0.00371 C 0.18815 -0.00695 0.21107 -0.01297 0.24063 -0.01621 C 0.24362 -0.0213 0.24635 -0.02894 0.24961 -0.03218 C 0.25117 -0.03357 0.253 -0.03426 0.25456 -0.03635 C 0.26914 -0.05764 0.25768 -0.04908 0.26966 -0.05602 C 0.27122 -0.0588 0.27227 -0.06389 0.27409 -0.06389 C 0.27604 -0.06389 0.27721 -0.05834 0.27865 -0.05602 C 0.28073 -0.05325 0.28268 -0.0507 0.28477 -0.04838 C 0.28594 -0.04422 0.28633 -0.03866 0.28789 -0.03635 C 0.29063 -0.03195 0.29701 -0.02825 0.29701 -0.02778 C 0.30703 -0.0294 0.31732 -0.02987 0.32747 -0.03218 C 0.33346 -0.03357 0.33659 -0.04676 0.34271 -0.04838 C 0.37813 -0.05787 0.37565 -0.05602 0.4082 -0.05602 L 0.42513 -0.00417 " pathEditMode="relative" rAng="0" ptsTypes="AAAAAAAAAAAAAAAAAAAAAAAAA">
                                      <p:cBhvr>
                                        <p:cTn id="16" dur="2100" fill="hold"/>
                                        <p:tgtEl>
                                          <p:spTgt spid="4"/>
                                        </p:tgtEl>
                                        <p:attrNameLst>
                                          <p:attrName>ppt_x</p:attrName>
                                          <p:attrName>ppt_y</p:attrName>
                                        </p:attrNameLst>
                                      </p:cBhvr>
                                      <p:rCtr x="21250" y="-3194"/>
                                    </p:animMotion>
                                  </p:childTnLst>
                                </p:cTn>
                              </p:par>
                            </p:childTnLst>
                          </p:cTn>
                        </p:par>
                        <p:par>
                          <p:cTn id="17" fill="hold">
                            <p:stCondLst>
                              <p:cond delay="2600"/>
                            </p:stCondLst>
                            <p:childTnLst>
                              <p:par>
                                <p:cTn id="18" presetID="22" presetClass="entr" presetSubtype="8" fill="hold" grpId="0" nodeType="after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wipe(left)">
                                      <p:cBhvr>
                                        <p:cTn id="20" dur="500"/>
                                        <p:tgtEl>
                                          <p:spTgt spid="25"/>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down)">
                                      <p:cBhvr>
                                        <p:cTn id="25" dur="7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30" y="152402"/>
            <a:ext cx="6624610" cy="564176"/>
            <a:chOff x="6168776" y="1221676"/>
            <a:chExt cx="4914614" cy="651317"/>
          </a:xfrm>
        </p:grpSpPr>
        <p:sp>
          <p:nvSpPr>
            <p:cNvPr id="5" name="圆角矩形 4"/>
            <p:cNvSpPr/>
            <p:nvPr/>
          </p:nvSpPr>
          <p:spPr>
            <a:xfrm>
              <a:off x="6168776" y="1221676"/>
              <a:ext cx="4914614"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0" y="1233426"/>
              <a:ext cx="3718939" cy="639567"/>
            </a:xfrm>
            <a:prstGeom prst="rect">
              <a:avLst/>
            </a:prstGeom>
            <a:noFill/>
            <a:ln w="9525">
              <a:noFill/>
              <a:miter lim="800000"/>
              <a:headEnd/>
              <a:tailEnd/>
            </a:ln>
          </p:spPr>
          <p:txBody>
            <a:bodyPr wrap="none">
              <a:spAutoFit/>
            </a:bodyPr>
            <a:lstStyle/>
            <a:p>
              <a:r>
                <a:rPr lang="en-US" altLang="zh-CN" sz="3000" b="1" dirty="0" smtClean="0"/>
                <a:t>4.1.1  </a:t>
              </a:r>
              <a:r>
                <a:rPr lang="zh-CN" altLang="en-US" sz="3000" b="1" dirty="0" smtClean="0"/>
                <a:t>机动车第三章责任保险</a:t>
              </a:r>
              <a:endParaRPr lang="zh-CN" altLang="zh-CN" sz="3000" b="1" dirty="0">
                <a:solidFill>
                  <a:schemeClr val="accent1"/>
                </a:solidFill>
              </a:endParaRPr>
            </a:p>
          </p:txBody>
        </p:sp>
      </p:grpSp>
      <p:sp>
        <p:nvSpPr>
          <p:cNvPr id="23" name="TextBox 22"/>
          <p:cNvSpPr txBox="1"/>
          <p:nvPr/>
        </p:nvSpPr>
        <p:spPr>
          <a:xfrm>
            <a:off x="976393" y="1735810"/>
            <a:ext cx="4556502"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1071192" y="1769291"/>
            <a:ext cx="9615858" cy="4231928"/>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indent="269875" fontAlgn="base">
              <a:spcBef>
                <a:spcPct val="0"/>
              </a:spcBef>
              <a:spcAft>
                <a:spcPct val="0"/>
              </a:spcAft>
            </a:pPr>
            <a:r>
              <a:rPr lang="en-US" altLang="zh-CN" sz="3000" b="1" dirty="0" smtClean="0"/>
              <a:t> </a:t>
            </a:r>
            <a:r>
              <a:rPr lang="en-US" altLang="zh-CN" sz="2400" b="1" dirty="0" smtClean="0">
                <a:latin typeface="+mn-ea"/>
              </a:rPr>
              <a:t>3</a:t>
            </a:r>
            <a:r>
              <a:rPr lang="zh-CN" altLang="zh-CN" sz="2400" b="1" dirty="0" smtClean="0">
                <a:latin typeface="+mn-ea"/>
              </a:rPr>
              <a:t>．责任免除</a:t>
            </a:r>
            <a:endParaRPr lang="en-US" altLang="zh-CN" sz="2400" b="1" dirty="0" smtClean="0">
              <a:latin typeface="+mn-ea"/>
            </a:endParaRPr>
          </a:p>
          <a:p>
            <a:pPr indent="457200"/>
            <a:r>
              <a:rPr lang="zh-CN" altLang="zh-CN" sz="2200" b="1" dirty="0" smtClean="0"/>
              <a:t>（</a:t>
            </a:r>
            <a:r>
              <a:rPr lang="en-US" altLang="zh-CN" sz="2200" b="1" dirty="0" smtClean="0"/>
              <a:t>3</a:t>
            </a:r>
            <a:r>
              <a:rPr lang="zh-CN" altLang="zh-CN" sz="2200" b="1" dirty="0" smtClean="0"/>
              <a:t>）下列损失和费用，保险人不负责赔偿：</a:t>
            </a:r>
            <a:endParaRPr lang="en-US" altLang="zh-CN" sz="2200" b="1" dirty="0" smtClean="0"/>
          </a:p>
          <a:p>
            <a:pPr indent="457200"/>
            <a:endParaRPr lang="zh-CN" altLang="zh-CN" sz="2200" b="1" dirty="0" smtClean="0"/>
          </a:p>
          <a:p>
            <a:pPr indent="457200"/>
            <a:r>
              <a:rPr lang="zh-CN" altLang="zh-CN" sz="2200" dirty="0" smtClean="0"/>
              <a:t>①被保险机动车发生意外事故，致使第三者停业、停驶、停电、停水、停气、停产、通讯或者网络中断、数据丢失、电压变化等造成的损失以及其他各种间接损失；</a:t>
            </a:r>
          </a:p>
          <a:p>
            <a:pPr indent="457200"/>
            <a:r>
              <a:rPr lang="zh-CN" altLang="zh-CN" sz="2200" dirty="0" smtClean="0"/>
              <a:t>②精神损害赔偿；</a:t>
            </a:r>
          </a:p>
          <a:p>
            <a:pPr indent="457200"/>
            <a:r>
              <a:rPr lang="zh-CN" altLang="zh-CN" sz="2200" dirty="0" smtClean="0"/>
              <a:t>③因污染（含放射性污染）造成的损失；</a:t>
            </a:r>
          </a:p>
          <a:p>
            <a:pPr indent="457200"/>
            <a:r>
              <a:rPr lang="zh-CN" altLang="zh-CN" sz="2200" dirty="0" smtClean="0"/>
              <a:t>④第三者财产因市场价格变动造成的贬值、修理后价值降低引起的损失；</a:t>
            </a:r>
          </a:p>
          <a:p>
            <a:pPr indent="457200"/>
            <a:r>
              <a:rPr lang="zh-CN" altLang="zh-CN" sz="2200" dirty="0" smtClean="0"/>
              <a:t>⑤被保险机动车被盗窃、抢劫、抢夺期间造成第三者人身伤亡或财产损失；</a:t>
            </a:r>
          </a:p>
          <a:p>
            <a:pPr indent="457200"/>
            <a:r>
              <a:rPr lang="zh-CN" altLang="zh-CN" sz="2200" dirty="0" smtClean="0"/>
              <a:t>⑥被保险人或驾驶人的故意行为造成的损失；</a:t>
            </a:r>
          </a:p>
          <a:p>
            <a:pPr indent="457200"/>
            <a:r>
              <a:rPr lang="zh-CN" altLang="zh-CN" sz="2200" dirty="0" smtClean="0"/>
              <a:t>⑦仲裁或者诉讼费用以及其他相关费用。</a:t>
            </a:r>
            <a:endParaRPr kumimoji="0" lang="zh-CN" altLang="en-US" sz="22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down)">
                                      <p:cBhvr>
                                        <p:cTn id="21" dur="750"/>
                                        <p:tgtEl>
                                          <p:spTgt spid="25"/>
                                        </p:tgtEl>
                                      </p:cBhvr>
                                    </p:animEffect>
                                  </p:childTnLst>
                                </p:cTn>
                              </p:par>
                            </p:childTnLst>
                          </p:cTn>
                        </p:par>
                        <p:par>
                          <p:cTn id="22" fill="hold">
                            <p:stCondLst>
                              <p:cond delay="750"/>
                            </p:stCondLst>
                            <p:childTnLst>
                              <p:par>
                                <p:cTn id="23" presetID="2" presetClass="entr" presetSubtype="2"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1+#ppt_w/2"/>
                                          </p:val>
                                        </p:tav>
                                        <p:tav tm="100000">
                                          <p:val>
                                            <p:strVal val="#ppt_x"/>
                                          </p:val>
                                        </p:tav>
                                      </p:tavLst>
                                    </p:anim>
                                    <p:anim calcmode="lin" valueType="num">
                                      <p:cBhvr additive="base">
                                        <p:cTn id="26"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grpId="0" nodeType="clickEffect">
                                  <p:stCondLst>
                                    <p:cond delay="0"/>
                                  </p:stCondLst>
                                  <p:childTnLst>
                                    <p:set>
                                      <p:cBhvr>
                                        <p:cTn id="30" dur="1" fill="hold">
                                          <p:stCondLst>
                                            <p:cond delay="0"/>
                                          </p:stCondLst>
                                        </p:cTn>
                                        <p:tgtEl>
                                          <p:spTgt spid="75777"/>
                                        </p:tgtEl>
                                        <p:attrNameLst>
                                          <p:attrName>style.visibility</p:attrName>
                                        </p:attrNameLst>
                                      </p:cBhvr>
                                      <p:to>
                                        <p:strVal val="visible"/>
                                      </p:to>
                                    </p:set>
                                    <p:animEffect transition="in" filter="diamond(in)">
                                      <p:cBhvr>
                                        <p:cTn id="31" dur="2000"/>
                                        <p:tgtEl>
                                          <p:spTgt spid="75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17" grpId="0" animBg="1"/>
      <p:bldP spid="7577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30" y="152402"/>
            <a:ext cx="6624610" cy="564176"/>
            <a:chOff x="6168776" y="1221676"/>
            <a:chExt cx="4914614" cy="651317"/>
          </a:xfrm>
        </p:grpSpPr>
        <p:sp>
          <p:nvSpPr>
            <p:cNvPr id="5" name="圆角矩形 4"/>
            <p:cNvSpPr/>
            <p:nvPr/>
          </p:nvSpPr>
          <p:spPr>
            <a:xfrm>
              <a:off x="6168776" y="1221676"/>
              <a:ext cx="4914614"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0" y="1233426"/>
              <a:ext cx="3718939" cy="639567"/>
            </a:xfrm>
            <a:prstGeom prst="rect">
              <a:avLst/>
            </a:prstGeom>
            <a:noFill/>
            <a:ln w="9525">
              <a:noFill/>
              <a:miter lim="800000"/>
              <a:headEnd/>
              <a:tailEnd/>
            </a:ln>
          </p:spPr>
          <p:txBody>
            <a:bodyPr wrap="none">
              <a:spAutoFit/>
            </a:bodyPr>
            <a:lstStyle/>
            <a:p>
              <a:r>
                <a:rPr lang="en-US" altLang="zh-CN" sz="3000" b="1" dirty="0" smtClean="0"/>
                <a:t>4.1.1  </a:t>
              </a:r>
              <a:r>
                <a:rPr lang="zh-CN" altLang="en-US" sz="3000" b="1" dirty="0" smtClean="0"/>
                <a:t>机动车第三章责任保险</a:t>
              </a:r>
              <a:endParaRPr lang="zh-CN" altLang="zh-CN" sz="3000" b="1" dirty="0">
                <a:solidFill>
                  <a:schemeClr val="accent1"/>
                </a:solidFill>
              </a:endParaRPr>
            </a:p>
          </p:txBody>
        </p:sp>
      </p:grpSp>
      <p:sp>
        <p:nvSpPr>
          <p:cNvPr id="23" name="TextBox 22"/>
          <p:cNvSpPr txBox="1"/>
          <p:nvPr/>
        </p:nvSpPr>
        <p:spPr>
          <a:xfrm>
            <a:off x="976393" y="1735810"/>
            <a:ext cx="4556502"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1086432" y="1600016"/>
            <a:ext cx="9314480" cy="4570482"/>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indent="269875" fontAlgn="base">
              <a:spcBef>
                <a:spcPct val="0"/>
              </a:spcBef>
              <a:spcAft>
                <a:spcPct val="0"/>
              </a:spcAft>
            </a:pPr>
            <a:r>
              <a:rPr lang="en-US" altLang="zh-CN" sz="3000" b="1" dirty="0" smtClean="0"/>
              <a:t> </a:t>
            </a:r>
            <a:r>
              <a:rPr lang="en-US" altLang="zh-CN" sz="2400" b="1" dirty="0" smtClean="0">
                <a:latin typeface="+mn-ea"/>
              </a:rPr>
              <a:t>3</a:t>
            </a:r>
            <a:r>
              <a:rPr lang="zh-CN" altLang="zh-CN" sz="2400" b="1" dirty="0" smtClean="0">
                <a:latin typeface="+mn-ea"/>
              </a:rPr>
              <a:t>．责任免除</a:t>
            </a:r>
            <a:endParaRPr lang="en-US" altLang="zh-CN" sz="2400" b="1" dirty="0" smtClean="0">
              <a:latin typeface="+mn-ea"/>
            </a:endParaRPr>
          </a:p>
          <a:p>
            <a:pPr indent="457200"/>
            <a:r>
              <a:rPr lang="zh-CN" altLang="zh-CN" sz="2200" b="1" dirty="0" smtClean="0"/>
              <a:t>（</a:t>
            </a:r>
            <a:r>
              <a:rPr lang="en-US" altLang="zh-CN" sz="2200" b="1" dirty="0" smtClean="0"/>
              <a:t>4</a:t>
            </a:r>
            <a:r>
              <a:rPr lang="zh-CN" altLang="zh-CN" sz="2200" b="1" dirty="0" smtClean="0"/>
              <a:t>）应当由机动车交通事故责任强制保险赔偿的损失和费用，保险人不负责赔偿。</a:t>
            </a:r>
            <a:endParaRPr lang="en-US" altLang="zh-CN" sz="2200" b="1" dirty="0" smtClean="0"/>
          </a:p>
          <a:p>
            <a:pPr indent="457200"/>
            <a:r>
              <a:rPr lang="zh-CN" altLang="zh-CN" sz="2200" b="1" dirty="0" smtClean="0"/>
              <a:t>（</a:t>
            </a:r>
            <a:r>
              <a:rPr lang="en-US" altLang="zh-CN" sz="2200" b="1" dirty="0" smtClean="0"/>
              <a:t>5</a:t>
            </a:r>
            <a:r>
              <a:rPr lang="zh-CN" altLang="zh-CN" sz="2200" b="1" dirty="0" smtClean="0"/>
              <a:t>）保险人在依据本保险合同约定计算赔款的基础上，在保险单载明的责任限额内，按下列免赔率免赔：</a:t>
            </a:r>
          </a:p>
          <a:p>
            <a:pPr indent="457200"/>
            <a:r>
              <a:rPr lang="zh-CN" altLang="zh-CN" sz="2200" dirty="0" smtClean="0"/>
              <a:t>①负次要事故责任的免赔率为</a:t>
            </a:r>
            <a:r>
              <a:rPr lang="en-US" altLang="zh-CN" sz="2200" dirty="0" smtClean="0"/>
              <a:t>5%</a:t>
            </a:r>
            <a:r>
              <a:rPr lang="zh-CN" altLang="zh-CN" sz="2200" dirty="0" smtClean="0"/>
              <a:t>，负同等事故责任的免赔率为</a:t>
            </a:r>
            <a:r>
              <a:rPr lang="en-US" altLang="zh-CN" sz="2200" dirty="0" smtClean="0"/>
              <a:t>10%</a:t>
            </a:r>
            <a:r>
              <a:rPr lang="zh-CN" altLang="zh-CN" sz="2200" dirty="0" smtClean="0"/>
              <a:t>，负主要事故责任的免赔率为</a:t>
            </a:r>
            <a:r>
              <a:rPr lang="en-US" altLang="zh-CN" sz="2200" dirty="0" smtClean="0"/>
              <a:t>15%</a:t>
            </a:r>
            <a:r>
              <a:rPr lang="zh-CN" altLang="zh-CN" sz="2200" dirty="0" smtClean="0"/>
              <a:t>，负全部事故责任的免赔率为</a:t>
            </a:r>
            <a:r>
              <a:rPr lang="en-US" altLang="zh-CN" sz="2200" dirty="0" smtClean="0"/>
              <a:t>20%</a:t>
            </a:r>
            <a:r>
              <a:rPr lang="zh-CN" altLang="zh-CN" sz="2200" dirty="0" smtClean="0"/>
              <a:t>；</a:t>
            </a:r>
          </a:p>
          <a:p>
            <a:pPr indent="457200"/>
            <a:r>
              <a:rPr lang="zh-CN" altLang="zh-CN" sz="2200" dirty="0" smtClean="0"/>
              <a:t>②违反安全装载规定的，增加免赔率</a:t>
            </a:r>
            <a:r>
              <a:rPr lang="en-US" altLang="zh-CN" sz="2200" dirty="0" smtClean="0"/>
              <a:t>10%</a:t>
            </a:r>
            <a:r>
              <a:rPr lang="zh-CN" altLang="zh-CN" sz="2200" dirty="0" smtClean="0"/>
              <a:t>；</a:t>
            </a:r>
          </a:p>
          <a:p>
            <a:pPr indent="457200"/>
            <a:r>
              <a:rPr lang="zh-CN" altLang="zh-CN" sz="2200" dirty="0" smtClean="0"/>
              <a:t>③投保时指定驾驶人，保险事故发生时为非指定驾驶人使用被保险机动车的，增加免赔率</a:t>
            </a:r>
            <a:r>
              <a:rPr lang="en-US" altLang="zh-CN" sz="2200" dirty="0" smtClean="0"/>
              <a:t>10%</a:t>
            </a:r>
            <a:r>
              <a:rPr lang="zh-CN" altLang="zh-CN" sz="2200" dirty="0" smtClean="0"/>
              <a:t>；</a:t>
            </a:r>
          </a:p>
          <a:p>
            <a:pPr indent="457200"/>
            <a:r>
              <a:rPr lang="zh-CN" altLang="zh-CN" sz="2200" dirty="0" smtClean="0"/>
              <a:t>④投保时约定行驶区域，保险事故发生在约定行驶区域以外的，增加免赔率</a:t>
            </a:r>
            <a:r>
              <a:rPr lang="en-US" altLang="zh-CN" sz="2200" dirty="0" smtClean="0"/>
              <a:t>10%</a:t>
            </a:r>
            <a:r>
              <a:rPr lang="zh-CN" altLang="zh-CN" sz="2200" dirty="0" smtClean="0"/>
              <a:t>。</a:t>
            </a:r>
          </a:p>
          <a:p>
            <a:pPr indent="457200"/>
            <a:r>
              <a:rPr lang="zh-CN" altLang="zh-CN" sz="2200" b="1" dirty="0" smtClean="0"/>
              <a:t>（</a:t>
            </a:r>
            <a:r>
              <a:rPr lang="en-US" altLang="zh-CN" sz="2200" b="1" dirty="0" smtClean="0"/>
              <a:t>6</a:t>
            </a:r>
            <a:r>
              <a:rPr lang="zh-CN" altLang="zh-CN" sz="2200" b="1" dirty="0" smtClean="0"/>
              <a:t>）其他不属于保险责任范围内的损失和费用。</a:t>
            </a:r>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down)">
                                      <p:cBhvr>
                                        <p:cTn id="21" dur="750"/>
                                        <p:tgtEl>
                                          <p:spTgt spid="25"/>
                                        </p:tgtEl>
                                      </p:cBhvr>
                                    </p:animEffect>
                                  </p:childTnLst>
                                </p:cTn>
                              </p:par>
                            </p:childTnLst>
                          </p:cTn>
                        </p:par>
                        <p:par>
                          <p:cTn id="22" fill="hold">
                            <p:stCondLst>
                              <p:cond delay="750"/>
                            </p:stCondLst>
                            <p:childTnLst>
                              <p:par>
                                <p:cTn id="23" presetID="2" presetClass="entr" presetSubtype="2"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1+#ppt_w/2"/>
                                          </p:val>
                                        </p:tav>
                                        <p:tav tm="100000">
                                          <p:val>
                                            <p:strVal val="#ppt_x"/>
                                          </p:val>
                                        </p:tav>
                                      </p:tavLst>
                                    </p:anim>
                                    <p:anim calcmode="lin" valueType="num">
                                      <p:cBhvr additive="base">
                                        <p:cTn id="26"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grpId="0" nodeType="clickEffect">
                                  <p:stCondLst>
                                    <p:cond delay="0"/>
                                  </p:stCondLst>
                                  <p:childTnLst>
                                    <p:set>
                                      <p:cBhvr>
                                        <p:cTn id="30" dur="1" fill="hold">
                                          <p:stCondLst>
                                            <p:cond delay="0"/>
                                          </p:stCondLst>
                                        </p:cTn>
                                        <p:tgtEl>
                                          <p:spTgt spid="75777"/>
                                        </p:tgtEl>
                                        <p:attrNameLst>
                                          <p:attrName>style.visibility</p:attrName>
                                        </p:attrNameLst>
                                      </p:cBhvr>
                                      <p:to>
                                        <p:strVal val="visible"/>
                                      </p:to>
                                    </p:set>
                                    <p:animEffect transition="in" filter="diamond(in)">
                                      <p:cBhvr>
                                        <p:cTn id="31" dur="2000"/>
                                        <p:tgtEl>
                                          <p:spTgt spid="75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17" grpId="0" animBg="1"/>
      <p:bldP spid="7577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30" y="152402"/>
            <a:ext cx="6624610" cy="564176"/>
            <a:chOff x="6168776" y="1221676"/>
            <a:chExt cx="4914614" cy="651317"/>
          </a:xfrm>
        </p:grpSpPr>
        <p:sp>
          <p:nvSpPr>
            <p:cNvPr id="5" name="圆角矩形 4"/>
            <p:cNvSpPr/>
            <p:nvPr/>
          </p:nvSpPr>
          <p:spPr>
            <a:xfrm>
              <a:off x="6168776" y="1221676"/>
              <a:ext cx="4914614"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0" y="1233426"/>
              <a:ext cx="3718939" cy="639567"/>
            </a:xfrm>
            <a:prstGeom prst="rect">
              <a:avLst/>
            </a:prstGeom>
            <a:noFill/>
            <a:ln w="9525">
              <a:noFill/>
              <a:miter lim="800000"/>
              <a:headEnd/>
              <a:tailEnd/>
            </a:ln>
          </p:spPr>
          <p:txBody>
            <a:bodyPr wrap="none">
              <a:spAutoFit/>
            </a:bodyPr>
            <a:lstStyle/>
            <a:p>
              <a:r>
                <a:rPr lang="en-US" altLang="zh-CN" sz="3000" b="1" dirty="0" smtClean="0"/>
                <a:t>4.1.1  </a:t>
              </a:r>
              <a:r>
                <a:rPr lang="zh-CN" altLang="en-US" sz="3000" b="1" dirty="0" smtClean="0"/>
                <a:t>机动车第三章责任保险</a:t>
              </a:r>
              <a:endParaRPr lang="zh-CN" altLang="zh-CN" sz="3000" b="1" dirty="0">
                <a:solidFill>
                  <a:schemeClr val="accent1"/>
                </a:solidFill>
              </a:endParaRPr>
            </a:p>
          </p:txBody>
        </p:sp>
      </p:grpSp>
      <p:sp>
        <p:nvSpPr>
          <p:cNvPr id="23" name="TextBox 22"/>
          <p:cNvSpPr txBox="1"/>
          <p:nvPr/>
        </p:nvSpPr>
        <p:spPr>
          <a:xfrm>
            <a:off x="976393" y="1735810"/>
            <a:ext cx="4556502"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1071192" y="1599275"/>
            <a:ext cx="9314480" cy="4724370"/>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indent="457200"/>
            <a:r>
              <a:rPr lang="en-US" altLang="zh-CN" sz="3000" b="1" dirty="0" smtClean="0"/>
              <a:t> </a:t>
            </a:r>
            <a:r>
              <a:rPr lang="en-US" altLang="zh-CN" sz="2400" b="1" dirty="0" smtClean="0"/>
              <a:t>4</a:t>
            </a:r>
            <a:r>
              <a:rPr lang="zh-CN" altLang="zh-CN" sz="2400" b="1" dirty="0" smtClean="0"/>
              <a:t>．责任限额</a:t>
            </a:r>
          </a:p>
          <a:p>
            <a:pPr indent="457200"/>
            <a:r>
              <a:rPr lang="zh-CN" altLang="zh-CN" sz="2200" dirty="0" smtClean="0"/>
              <a:t>该部分主要阐述责任限额的确定方式。</a:t>
            </a:r>
          </a:p>
          <a:p>
            <a:pPr indent="457200"/>
            <a:r>
              <a:rPr lang="zh-CN" altLang="zh-CN" sz="2200" dirty="0" smtClean="0"/>
              <a:t>（</a:t>
            </a:r>
            <a:r>
              <a:rPr lang="en-US" altLang="zh-CN" sz="2200" dirty="0" smtClean="0"/>
              <a:t>1</a:t>
            </a:r>
            <a:r>
              <a:rPr lang="zh-CN" altLang="zh-CN" sz="2200" dirty="0" smtClean="0"/>
              <a:t>）每次事故的责任限额，由投保人和保险人在签订本保险合同时按保险监管部门批准的限额档次协商确定。</a:t>
            </a:r>
          </a:p>
          <a:p>
            <a:pPr indent="457200"/>
            <a:r>
              <a:rPr lang="zh-CN" altLang="zh-CN" sz="2200" dirty="0" smtClean="0"/>
              <a:t>（</a:t>
            </a:r>
            <a:r>
              <a:rPr lang="en-US" altLang="zh-CN" sz="2200" dirty="0" smtClean="0"/>
              <a:t>2</a:t>
            </a:r>
            <a:r>
              <a:rPr lang="zh-CN" altLang="zh-CN" sz="2200" dirty="0" smtClean="0"/>
              <a:t>）主车和挂车连接使用时视为一体，发生保险事故时，由主车保险人和挂车保险人按照保险单上载明的机动车第三者责任保险责任限额的比例，在各自的责任限额内承担赔偿责任，但赔偿金额总和以主车的责任限额为限。</a:t>
            </a:r>
            <a:endParaRPr lang="en-US" altLang="zh-CN" sz="2200" dirty="0" smtClean="0"/>
          </a:p>
          <a:p>
            <a:pPr indent="457200"/>
            <a:r>
              <a:rPr lang="en-US" altLang="zh-CN" sz="2400" b="1" dirty="0" smtClean="0"/>
              <a:t>5</a:t>
            </a:r>
            <a:r>
              <a:rPr lang="zh-CN" altLang="zh-CN" sz="2400" b="1" dirty="0" smtClean="0"/>
              <a:t>．保险期间</a:t>
            </a:r>
          </a:p>
          <a:p>
            <a:pPr indent="457200"/>
            <a:r>
              <a:rPr lang="en-US" altLang="zh-CN" sz="2400" b="1" dirty="0" smtClean="0"/>
              <a:t>6</a:t>
            </a:r>
            <a:r>
              <a:rPr lang="zh-CN" altLang="zh-CN" sz="2400" b="1" dirty="0" smtClean="0"/>
              <a:t>．保险人义务</a:t>
            </a:r>
          </a:p>
          <a:p>
            <a:pPr indent="457200"/>
            <a:r>
              <a:rPr lang="en-US" altLang="zh-CN" sz="2400" b="1" dirty="0" smtClean="0"/>
              <a:t>7</a:t>
            </a:r>
            <a:r>
              <a:rPr lang="zh-CN" altLang="zh-CN" sz="2400" b="1" dirty="0" smtClean="0"/>
              <a:t>．投保人、被保险人义务</a:t>
            </a:r>
          </a:p>
          <a:p>
            <a:pPr indent="457200"/>
            <a:r>
              <a:rPr lang="en-US" altLang="zh-CN" sz="2400" b="1" dirty="0" smtClean="0"/>
              <a:t>8</a:t>
            </a:r>
            <a:r>
              <a:rPr lang="zh-CN" altLang="zh-CN" sz="2400" b="1" dirty="0" smtClean="0"/>
              <a:t>．赔偿处理</a:t>
            </a:r>
          </a:p>
          <a:p>
            <a:endParaRPr lang="zh-CN" altLang="zh-CN" sz="2400" dirty="0"/>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down)">
                                      <p:cBhvr>
                                        <p:cTn id="21" dur="750"/>
                                        <p:tgtEl>
                                          <p:spTgt spid="25"/>
                                        </p:tgtEl>
                                      </p:cBhvr>
                                    </p:animEffect>
                                  </p:childTnLst>
                                </p:cTn>
                              </p:par>
                            </p:childTnLst>
                          </p:cTn>
                        </p:par>
                        <p:par>
                          <p:cTn id="22" fill="hold">
                            <p:stCondLst>
                              <p:cond delay="750"/>
                            </p:stCondLst>
                            <p:childTnLst>
                              <p:par>
                                <p:cTn id="23" presetID="2" presetClass="entr" presetSubtype="2"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1+#ppt_w/2"/>
                                          </p:val>
                                        </p:tav>
                                        <p:tav tm="100000">
                                          <p:val>
                                            <p:strVal val="#ppt_x"/>
                                          </p:val>
                                        </p:tav>
                                      </p:tavLst>
                                    </p:anim>
                                    <p:anim calcmode="lin" valueType="num">
                                      <p:cBhvr additive="base">
                                        <p:cTn id="26"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grpId="0" nodeType="clickEffect">
                                  <p:stCondLst>
                                    <p:cond delay="0"/>
                                  </p:stCondLst>
                                  <p:childTnLst>
                                    <p:set>
                                      <p:cBhvr>
                                        <p:cTn id="30" dur="1" fill="hold">
                                          <p:stCondLst>
                                            <p:cond delay="0"/>
                                          </p:stCondLst>
                                        </p:cTn>
                                        <p:tgtEl>
                                          <p:spTgt spid="75777"/>
                                        </p:tgtEl>
                                        <p:attrNameLst>
                                          <p:attrName>style.visibility</p:attrName>
                                        </p:attrNameLst>
                                      </p:cBhvr>
                                      <p:to>
                                        <p:strVal val="visible"/>
                                      </p:to>
                                    </p:set>
                                    <p:animEffect transition="in" filter="diamond(in)">
                                      <p:cBhvr>
                                        <p:cTn id="31" dur="2000"/>
                                        <p:tgtEl>
                                          <p:spTgt spid="75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17" grpId="0" animBg="1"/>
      <p:bldP spid="7577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30" y="152402"/>
            <a:ext cx="6624610" cy="564176"/>
            <a:chOff x="6168776" y="1221676"/>
            <a:chExt cx="4914614" cy="651317"/>
          </a:xfrm>
        </p:grpSpPr>
        <p:sp>
          <p:nvSpPr>
            <p:cNvPr id="5" name="圆角矩形 4"/>
            <p:cNvSpPr/>
            <p:nvPr/>
          </p:nvSpPr>
          <p:spPr>
            <a:xfrm>
              <a:off x="6168776" y="1221676"/>
              <a:ext cx="4914614"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0" y="1233426"/>
              <a:ext cx="3718939" cy="639567"/>
            </a:xfrm>
            <a:prstGeom prst="rect">
              <a:avLst/>
            </a:prstGeom>
            <a:noFill/>
            <a:ln w="9525">
              <a:noFill/>
              <a:miter lim="800000"/>
              <a:headEnd/>
              <a:tailEnd/>
            </a:ln>
          </p:spPr>
          <p:txBody>
            <a:bodyPr wrap="none">
              <a:spAutoFit/>
            </a:bodyPr>
            <a:lstStyle/>
            <a:p>
              <a:r>
                <a:rPr lang="en-US" altLang="zh-CN" sz="3000" b="1" dirty="0" smtClean="0"/>
                <a:t>4.1.1  </a:t>
              </a:r>
              <a:r>
                <a:rPr lang="zh-CN" altLang="en-US" sz="3000" b="1" dirty="0" smtClean="0"/>
                <a:t>机动车第三章责任保险</a:t>
              </a:r>
              <a:endParaRPr lang="zh-CN" altLang="zh-CN" sz="3000" b="1" dirty="0">
                <a:solidFill>
                  <a:schemeClr val="accent1"/>
                </a:solidFill>
              </a:endParaRPr>
            </a:p>
          </p:txBody>
        </p:sp>
      </p:grpSp>
      <p:sp>
        <p:nvSpPr>
          <p:cNvPr id="23" name="TextBox 22"/>
          <p:cNvSpPr txBox="1"/>
          <p:nvPr/>
        </p:nvSpPr>
        <p:spPr>
          <a:xfrm>
            <a:off x="976393" y="1644370"/>
            <a:ext cx="4556502"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1208352" y="1931371"/>
            <a:ext cx="9314480" cy="2231380"/>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indent="457200"/>
            <a:r>
              <a:rPr lang="en-US" altLang="zh-CN" sz="2400" b="1" dirty="0" smtClean="0"/>
              <a:t>9</a:t>
            </a:r>
            <a:r>
              <a:rPr lang="zh-CN" altLang="zh-CN" sz="2400" b="1" dirty="0" smtClean="0"/>
              <a:t>．保险费调整</a:t>
            </a:r>
          </a:p>
          <a:p>
            <a:pPr indent="457200"/>
            <a:r>
              <a:rPr lang="en-US" altLang="zh-CN" sz="2400" b="1" dirty="0" smtClean="0"/>
              <a:t>10</a:t>
            </a:r>
            <a:r>
              <a:rPr lang="zh-CN" altLang="zh-CN" sz="2400" b="1" dirty="0" smtClean="0"/>
              <a:t>．合同变更和终止</a:t>
            </a:r>
          </a:p>
          <a:p>
            <a:pPr indent="457200"/>
            <a:r>
              <a:rPr lang="en-US" altLang="zh-CN" sz="2400" b="1" dirty="0" smtClean="0"/>
              <a:t>11</a:t>
            </a:r>
            <a:r>
              <a:rPr lang="zh-CN" altLang="zh-CN" sz="2400" b="1" dirty="0" smtClean="0"/>
              <a:t>．争议处理</a:t>
            </a:r>
          </a:p>
          <a:p>
            <a:pPr indent="457200"/>
            <a:r>
              <a:rPr lang="zh-CN" altLang="zh-CN" sz="2200" dirty="0" smtClean="0"/>
              <a:t>该部分主要阐述争议解决的方式，一般分为协商、仲裁或诉讼三种方式。</a:t>
            </a:r>
          </a:p>
          <a:p>
            <a:pPr indent="457200"/>
            <a:r>
              <a:rPr lang="en-US" altLang="zh-CN" sz="2400" b="1" dirty="0" smtClean="0"/>
              <a:t>12</a:t>
            </a:r>
            <a:r>
              <a:rPr lang="zh-CN" altLang="zh-CN" sz="2400" b="1" dirty="0" smtClean="0"/>
              <a:t>．附则</a:t>
            </a:r>
          </a:p>
          <a:p>
            <a:endParaRPr lang="zh-CN" altLang="zh-CN" sz="2400" dirty="0"/>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down)">
                                      <p:cBhvr>
                                        <p:cTn id="21" dur="750"/>
                                        <p:tgtEl>
                                          <p:spTgt spid="25"/>
                                        </p:tgtEl>
                                      </p:cBhvr>
                                    </p:animEffect>
                                  </p:childTnLst>
                                </p:cTn>
                              </p:par>
                            </p:childTnLst>
                          </p:cTn>
                        </p:par>
                        <p:par>
                          <p:cTn id="22" fill="hold">
                            <p:stCondLst>
                              <p:cond delay="750"/>
                            </p:stCondLst>
                            <p:childTnLst>
                              <p:par>
                                <p:cTn id="23" presetID="2" presetClass="entr" presetSubtype="2"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1+#ppt_w/2"/>
                                          </p:val>
                                        </p:tav>
                                        <p:tav tm="100000">
                                          <p:val>
                                            <p:strVal val="#ppt_x"/>
                                          </p:val>
                                        </p:tav>
                                      </p:tavLst>
                                    </p:anim>
                                    <p:anim calcmode="lin" valueType="num">
                                      <p:cBhvr additive="base">
                                        <p:cTn id="26"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grpId="0" nodeType="clickEffect">
                                  <p:stCondLst>
                                    <p:cond delay="0"/>
                                  </p:stCondLst>
                                  <p:childTnLst>
                                    <p:set>
                                      <p:cBhvr>
                                        <p:cTn id="30" dur="1" fill="hold">
                                          <p:stCondLst>
                                            <p:cond delay="0"/>
                                          </p:stCondLst>
                                        </p:cTn>
                                        <p:tgtEl>
                                          <p:spTgt spid="75777"/>
                                        </p:tgtEl>
                                        <p:attrNameLst>
                                          <p:attrName>style.visibility</p:attrName>
                                        </p:attrNameLst>
                                      </p:cBhvr>
                                      <p:to>
                                        <p:strVal val="visible"/>
                                      </p:to>
                                    </p:set>
                                    <p:animEffect transition="in" filter="diamond(in)">
                                      <p:cBhvr>
                                        <p:cTn id="31" dur="2000"/>
                                        <p:tgtEl>
                                          <p:spTgt spid="75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17" grpId="0" animBg="1"/>
      <p:bldP spid="7577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31" y="152402"/>
            <a:ext cx="4628170" cy="564176"/>
            <a:chOff x="6168776" y="1221676"/>
            <a:chExt cx="3433511" cy="651317"/>
          </a:xfrm>
        </p:grpSpPr>
        <p:sp>
          <p:nvSpPr>
            <p:cNvPr id="5" name="圆角矩形 4"/>
            <p:cNvSpPr/>
            <p:nvPr/>
          </p:nvSpPr>
          <p:spPr>
            <a:xfrm>
              <a:off x="6168776" y="1221676"/>
              <a:ext cx="3433511"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1" y="1233426"/>
              <a:ext cx="2436957" cy="639567"/>
            </a:xfrm>
            <a:prstGeom prst="rect">
              <a:avLst/>
            </a:prstGeom>
            <a:noFill/>
            <a:ln w="9525">
              <a:noFill/>
              <a:miter lim="800000"/>
              <a:headEnd/>
              <a:tailEnd/>
            </a:ln>
          </p:spPr>
          <p:txBody>
            <a:bodyPr wrap="none">
              <a:spAutoFit/>
            </a:bodyPr>
            <a:lstStyle/>
            <a:p>
              <a:r>
                <a:rPr lang="en-US" altLang="zh-CN" sz="3000" b="1" dirty="0" smtClean="0"/>
                <a:t>4.1.2</a:t>
              </a:r>
              <a:r>
                <a:rPr lang="zh-CN" altLang="zh-CN" sz="3000" b="1" dirty="0" smtClean="0"/>
                <a:t>车辆损失保险</a:t>
              </a:r>
              <a:endParaRPr lang="zh-CN" altLang="zh-CN" sz="3000" b="1" dirty="0">
                <a:solidFill>
                  <a:schemeClr val="accent1"/>
                </a:solidFill>
              </a:endParaRPr>
            </a:p>
          </p:txBody>
        </p:sp>
      </p:grpSp>
      <p:sp>
        <p:nvSpPr>
          <p:cNvPr id="23" name="TextBox 22"/>
          <p:cNvSpPr txBox="1"/>
          <p:nvPr/>
        </p:nvSpPr>
        <p:spPr>
          <a:xfrm>
            <a:off x="976393" y="1644370"/>
            <a:ext cx="4556502"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1055952" y="1814661"/>
            <a:ext cx="9631098" cy="1154162"/>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indent="457200"/>
            <a:r>
              <a:rPr lang="en-US" altLang="zh-CN" sz="2400" b="1" dirty="0" smtClean="0"/>
              <a:t>1</a:t>
            </a:r>
            <a:r>
              <a:rPr lang="zh-CN" altLang="zh-CN" sz="2400" b="1" dirty="0" smtClean="0"/>
              <a:t>．总则</a:t>
            </a:r>
          </a:p>
          <a:p>
            <a:pPr indent="457200"/>
            <a:r>
              <a:rPr lang="zh-CN" altLang="zh-CN" sz="2400" dirty="0" smtClean="0"/>
              <a:t>该部分主要阐述合同组成与形式、家庭自用汽车概念、合同性质等。</a:t>
            </a:r>
          </a:p>
          <a:p>
            <a:endParaRPr lang="zh-CN" altLang="zh-CN" sz="2400" dirty="0"/>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down)">
                                      <p:cBhvr>
                                        <p:cTn id="21" dur="750"/>
                                        <p:tgtEl>
                                          <p:spTgt spid="25"/>
                                        </p:tgtEl>
                                      </p:cBhvr>
                                    </p:animEffect>
                                  </p:childTnLst>
                                </p:cTn>
                              </p:par>
                            </p:childTnLst>
                          </p:cTn>
                        </p:par>
                        <p:par>
                          <p:cTn id="22" fill="hold">
                            <p:stCondLst>
                              <p:cond delay="750"/>
                            </p:stCondLst>
                            <p:childTnLst>
                              <p:par>
                                <p:cTn id="23" presetID="2" presetClass="entr" presetSubtype="2"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1+#ppt_w/2"/>
                                          </p:val>
                                        </p:tav>
                                        <p:tav tm="100000">
                                          <p:val>
                                            <p:strVal val="#ppt_x"/>
                                          </p:val>
                                        </p:tav>
                                      </p:tavLst>
                                    </p:anim>
                                    <p:anim calcmode="lin" valueType="num">
                                      <p:cBhvr additive="base">
                                        <p:cTn id="26"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grpId="0" nodeType="clickEffect">
                                  <p:stCondLst>
                                    <p:cond delay="0"/>
                                  </p:stCondLst>
                                  <p:childTnLst>
                                    <p:set>
                                      <p:cBhvr>
                                        <p:cTn id="30" dur="1" fill="hold">
                                          <p:stCondLst>
                                            <p:cond delay="0"/>
                                          </p:stCondLst>
                                        </p:cTn>
                                        <p:tgtEl>
                                          <p:spTgt spid="75777"/>
                                        </p:tgtEl>
                                        <p:attrNameLst>
                                          <p:attrName>style.visibility</p:attrName>
                                        </p:attrNameLst>
                                      </p:cBhvr>
                                      <p:to>
                                        <p:strVal val="visible"/>
                                      </p:to>
                                    </p:set>
                                    <p:animEffect transition="in" filter="diamond(in)">
                                      <p:cBhvr>
                                        <p:cTn id="31" dur="2000"/>
                                        <p:tgtEl>
                                          <p:spTgt spid="75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17" grpId="0" animBg="1"/>
      <p:bldP spid="7577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31" y="152402"/>
            <a:ext cx="4628170" cy="564176"/>
            <a:chOff x="6168776" y="1221676"/>
            <a:chExt cx="3433511" cy="651317"/>
          </a:xfrm>
        </p:grpSpPr>
        <p:sp>
          <p:nvSpPr>
            <p:cNvPr id="5" name="圆角矩形 4"/>
            <p:cNvSpPr/>
            <p:nvPr/>
          </p:nvSpPr>
          <p:spPr>
            <a:xfrm>
              <a:off x="6168776" y="1221676"/>
              <a:ext cx="3433511"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1" y="1233426"/>
              <a:ext cx="2436957" cy="639567"/>
            </a:xfrm>
            <a:prstGeom prst="rect">
              <a:avLst/>
            </a:prstGeom>
            <a:noFill/>
            <a:ln w="9525">
              <a:noFill/>
              <a:miter lim="800000"/>
              <a:headEnd/>
              <a:tailEnd/>
            </a:ln>
          </p:spPr>
          <p:txBody>
            <a:bodyPr wrap="none">
              <a:spAutoFit/>
            </a:bodyPr>
            <a:lstStyle/>
            <a:p>
              <a:r>
                <a:rPr lang="en-US" altLang="zh-CN" sz="3000" b="1" dirty="0" smtClean="0"/>
                <a:t>4.1.2</a:t>
              </a:r>
              <a:r>
                <a:rPr lang="zh-CN" altLang="zh-CN" sz="3000" b="1" dirty="0" smtClean="0"/>
                <a:t>车辆损失保险</a:t>
              </a:r>
              <a:endParaRPr lang="zh-CN" altLang="zh-CN" sz="3000" b="1" dirty="0">
                <a:solidFill>
                  <a:schemeClr val="accent1"/>
                </a:solidFill>
              </a:endParaRPr>
            </a:p>
          </p:txBody>
        </p:sp>
      </p:grpSp>
      <p:sp>
        <p:nvSpPr>
          <p:cNvPr id="23" name="TextBox 22"/>
          <p:cNvSpPr txBox="1"/>
          <p:nvPr/>
        </p:nvSpPr>
        <p:spPr>
          <a:xfrm>
            <a:off x="976393" y="1644370"/>
            <a:ext cx="4556502"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1055952" y="1585083"/>
            <a:ext cx="9314480" cy="4508927"/>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r>
              <a:rPr lang="en-US" altLang="zh-CN" sz="2400" b="1" dirty="0" smtClean="0"/>
              <a:t>      2</a:t>
            </a:r>
            <a:r>
              <a:rPr lang="zh-CN" altLang="zh-CN" sz="2400" b="1" dirty="0" smtClean="0"/>
              <a:t>．保险责任</a:t>
            </a:r>
            <a:endParaRPr lang="en-US" altLang="zh-CN" sz="2400" b="1" dirty="0" smtClean="0"/>
          </a:p>
          <a:p>
            <a:endParaRPr lang="zh-CN" altLang="zh-CN" sz="2400" b="1" dirty="0" smtClean="0"/>
          </a:p>
          <a:p>
            <a:pPr indent="457200"/>
            <a:r>
              <a:rPr lang="zh-CN" altLang="zh-CN" sz="2200" dirty="0" smtClean="0"/>
              <a:t>该部分主要阐述保险公司负责保障的风险范围，采用的是风险列明方式。</a:t>
            </a:r>
          </a:p>
          <a:p>
            <a:pPr indent="457200"/>
            <a:r>
              <a:rPr lang="zh-CN" altLang="zh-CN" sz="2200" dirty="0" smtClean="0"/>
              <a:t>（</a:t>
            </a:r>
            <a:r>
              <a:rPr lang="en-US" altLang="zh-CN" sz="2200" dirty="0" smtClean="0"/>
              <a:t>1</a:t>
            </a:r>
            <a:r>
              <a:rPr lang="zh-CN" altLang="zh-CN" sz="2200" dirty="0" smtClean="0"/>
              <a:t>）保险期间内，被保险人或其允许的合法驾驶人在使用被保险机动车过程中，因下列原因造成被保险机动车的损失，保险人依照保险合同的约定负责赔偿：</a:t>
            </a:r>
          </a:p>
          <a:p>
            <a:pPr indent="457200"/>
            <a:r>
              <a:rPr lang="zh-CN" altLang="zh-CN" sz="2200" dirty="0" smtClean="0"/>
              <a:t>①碰撞、倾覆、坠落；</a:t>
            </a:r>
          </a:p>
          <a:p>
            <a:pPr indent="457200"/>
            <a:r>
              <a:rPr lang="zh-CN" altLang="zh-CN" sz="2200" dirty="0" smtClean="0"/>
              <a:t>②火灾、爆炸；</a:t>
            </a:r>
          </a:p>
          <a:p>
            <a:pPr indent="457200"/>
            <a:r>
              <a:rPr lang="zh-CN" altLang="zh-CN" sz="2200" dirty="0" smtClean="0"/>
              <a:t>③外界物体坠落、倒塌；</a:t>
            </a:r>
          </a:p>
          <a:p>
            <a:pPr indent="457200"/>
            <a:r>
              <a:rPr lang="zh-CN" altLang="zh-CN" sz="2200" dirty="0" smtClean="0"/>
              <a:t>④暴风、龙卷风；</a:t>
            </a:r>
          </a:p>
          <a:p>
            <a:pPr indent="457200"/>
            <a:r>
              <a:rPr lang="zh-CN" altLang="zh-CN" sz="2200" dirty="0" smtClean="0"/>
              <a:t>⑤雷击、雹灾、暴雨、洪水、海啸；</a:t>
            </a:r>
          </a:p>
          <a:p>
            <a:pPr indent="457200"/>
            <a:r>
              <a:rPr lang="zh-CN" altLang="zh-CN" sz="2200" dirty="0" smtClean="0"/>
              <a:t>⑥地陷、冰陷、崖崩、雪崩、泥石流、滑坡；</a:t>
            </a:r>
          </a:p>
          <a:p>
            <a:pPr indent="457200"/>
            <a:r>
              <a:rPr lang="zh-CN" altLang="zh-CN" sz="2200" dirty="0" smtClean="0"/>
              <a:t>⑦载运被保险机动车的渡船遭受自然灾害（只限于驾驶人随船的情形）。</a:t>
            </a:r>
            <a:endParaRPr lang="zh-CN" altLang="zh-CN" sz="2200" dirty="0"/>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down)">
                                      <p:cBhvr>
                                        <p:cTn id="21" dur="750"/>
                                        <p:tgtEl>
                                          <p:spTgt spid="25"/>
                                        </p:tgtEl>
                                      </p:cBhvr>
                                    </p:animEffect>
                                  </p:childTnLst>
                                </p:cTn>
                              </p:par>
                            </p:childTnLst>
                          </p:cTn>
                        </p:par>
                        <p:par>
                          <p:cTn id="22" fill="hold">
                            <p:stCondLst>
                              <p:cond delay="750"/>
                            </p:stCondLst>
                            <p:childTnLst>
                              <p:par>
                                <p:cTn id="23" presetID="2" presetClass="entr" presetSubtype="2"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1+#ppt_w/2"/>
                                          </p:val>
                                        </p:tav>
                                        <p:tav tm="100000">
                                          <p:val>
                                            <p:strVal val="#ppt_x"/>
                                          </p:val>
                                        </p:tav>
                                      </p:tavLst>
                                    </p:anim>
                                    <p:anim calcmode="lin" valueType="num">
                                      <p:cBhvr additive="base">
                                        <p:cTn id="26"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grpId="0" nodeType="clickEffect">
                                  <p:stCondLst>
                                    <p:cond delay="0"/>
                                  </p:stCondLst>
                                  <p:childTnLst>
                                    <p:set>
                                      <p:cBhvr>
                                        <p:cTn id="30" dur="1" fill="hold">
                                          <p:stCondLst>
                                            <p:cond delay="0"/>
                                          </p:stCondLst>
                                        </p:cTn>
                                        <p:tgtEl>
                                          <p:spTgt spid="75777"/>
                                        </p:tgtEl>
                                        <p:attrNameLst>
                                          <p:attrName>style.visibility</p:attrName>
                                        </p:attrNameLst>
                                      </p:cBhvr>
                                      <p:to>
                                        <p:strVal val="visible"/>
                                      </p:to>
                                    </p:set>
                                    <p:animEffect transition="in" filter="diamond(in)">
                                      <p:cBhvr>
                                        <p:cTn id="31" dur="2000"/>
                                        <p:tgtEl>
                                          <p:spTgt spid="75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17" grpId="0" animBg="1"/>
      <p:bldP spid="7577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31" y="152402"/>
            <a:ext cx="4628170" cy="564176"/>
            <a:chOff x="6168776" y="1221676"/>
            <a:chExt cx="3433511" cy="651317"/>
          </a:xfrm>
        </p:grpSpPr>
        <p:sp>
          <p:nvSpPr>
            <p:cNvPr id="5" name="圆角矩形 4"/>
            <p:cNvSpPr/>
            <p:nvPr/>
          </p:nvSpPr>
          <p:spPr>
            <a:xfrm>
              <a:off x="6168776" y="1221676"/>
              <a:ext cx="3433511"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1" y="1233426"/>
              <a:ext cx="2436957" cy="639567"/>
            </a:xfrm>
            <a:prstGeom prst="rect">
              <a:avLst/>
            </a:prstGeom>
            <a:noFill/>
            <a:ln w="9525">
              <a:noFill/>
              <a:miter lim="800000"/>
              <a:headEnd/>
              <a:tailEnd/>
            </a:ln>
          </p:spPr>
          <p:txBody>
            <a:bodyPr wrap="none">
              <a:spAutoFit/>
            </a:bodyPr>
            <a:lstStyle/>
            <a:p>
              <a:r>
                <a:rPr lang="en-US" altLang="zh-CN" sz="3000" b="1" dirty="0" smtClean="0"/>
                <a:t>4.1.2</a:t>
              </a:r>
              <a:r>
                <a:rPr lang="zh-CN" altLang="zh-CN" sz="3000" b="1" dirty="0" smtClean="0"/>
                <a:t>车辆损失保险</a:t>
              </a:r>
              <a:endParaRPr lang="zh-CN" altLang="zh-CN" sz="3000" b="1" dirty="0">
                <a:solidFill>
                  <a:schemeClr val="accent1"/>
                </a:solidFill>
              </a:endParaRPr>
            </a:p>
          </p:txBody>
        </p:sp>
      </p:grpSp>
      <p:sp>
        <p:nvSpPr>
          <p:cNvPr id="23" name="TextBox 22"/>
          <p:cNvSpPr txBox="1"/>
          <p:nvPr/>
        </p:nvSpPr>
        <p:spPr>
          <a:xfrm>
            <a:off x="976393" y="1644370"/>
            <a:ext cx="4556502"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1040712" y="1589995"/>
            <a:ext cx="9314480" cy="3493264"/>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r>
              <a:rPr lang="en-US" altLang="zh-CN" sz="2400" b="1" dirty="0" smtClean="0"/>
              <a:t>     2</a:t>
            </a:r>
            <a:r>
              <a:rPr lang="zh-CN" altLang="zh-CN" sz="2400" b="1" dirty="0" smtClean="0"/>
              <a:t>．保险责任</a:t>
            </a:r>
            <a:endParaRPr lang="en-US" altLang="zh-CN" sz="2400" b="1" dirty="0" smtClean="0"/>
          </a:p>
          <a:p>
            <a:endParaRPr lang="zh-CN" altLang="zh-CN" sz="2400" b="1" dirty="0" smtClean="0"/>
          </a:p>
          <a:p>
            <a:pPr indent="457200"/>
            <a:r>
              <a:rPr lang="zh-CN" altLang="zh-CN" sz="2200" dirty="0" smtClean="0"/>
              <a:t>（</a:t>
            </a:r>
            <a:r>
              <a:rPr lang="en-US" altLang="zh-CN" sz="2200" dirty="0" smtClean="0"/>
              <a:t>2</a:t>
            </a:r>
            <a:r>
              <a:rPr lang="zh-CN" altLang="zh-CN" sz="2200" dirty="0" smtClean="0"/>
              <a:t>）发生保险事故时，被保险人为防止或者减少被保险机动车的损失所支付的必要的、合理的施救费用，由保险人承担，最高不超过保险金额的数额。</a:t>
            </a:r>
          </a:p>
          <a:p>
            <a:pPr indent="457200"/>
            <a:r>
              <a:rPr lang="zh-CN" altLang="zh-CN" sz="2200" dirty="0" smtClean="0"/>
              <a:t>（</a:t>
            </a:r>
            <a:r>
              <a:rPr lang="en-US" altLang="zh-CN" sz="2200" dirty="0" smtClean="0"/>
              <a:t>3</a:t>
            </a:r>
            <a:r>
              <a:rPr lang="zh-CN" altLang="zh-CN" sz="2200" dirty="0" smtClean="0"/>
              <a:t>）非营业用汽车损失保险的保险责任与家庭自用汽车损失保险相比，列明风险中增加了“自燃”，其他相同。</a:t>
            </a:r>
          </a:p>
          <a:p>
            <a:pPr indent="457200"/>
            <a:r>
              <a:rPr lang="zh-CN" altLang="zh-CN" sz="2200" dirty="0" smtClean="0"/>
              <a:t>（</a:t>
            </a:r>
            <a:r>
              <a:rPr lang="en-US" altLang="zh-CN" sz="2200" dirty="0" smtClean="0"/>
              <a:t>4</a:t>
            </a:r>
            <a:r>
              <a:rPr lang="zh-CN" altLang="zh-CN" sz="2200" dirty="0" smtClean="0"/>
              <a:t>）营业用汽车损失保险的保险责任与家庭自用汽车损失保险相比，列明风险中删除了</a:t>
            </a:r>
            <a:r>
              <a:rPr lang="zh-CN" altLang="zh-CN" sz="2200" dirty="0" smtClean="0"/>
              <a:t>“火灾”“爆炸”</a:t>
            </a:r>
            <a:r>
              <a:rPr lang="zh-CN" altLang="zh-CN" sz="2200" dirty="0" smtClean="0"/>
              <a:t>，其他相同。</a:t>
            </a:r>
          </a:p>
          <a:p>
            <a:pPr indent="457200"/>
            <a:endParaRPr lang="zh-CN" altLang="zh-CN" sz="2200" dirty="0"/>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down)">
                                      <p:cBhvr>
                                        <p:cTn id="21" dur="750"/>
                                        <p:tgtEl>
                                          <p:spTgt spid="25"/>
                                        </p:tgtEl>
                                      </p:cBhvr>
                                    </p:animEffect>
                                  </p:childTnLst>
                                </p:cTn>
                              </p:par>
                            </p:childTnLst>
                          </p:cTn>
                        </p:par>
                        <p:par>
                          <p:cTn id="22" fill="hold">
                            <p:stCondLst>
                              <p:cond delay="750"/>
                            </p:stCondLst>
                            <p:childTnLst>
                              <p:par>
                                <p:cTn id="23" presetID="2" presetClass="entr" presetSubtype="2"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1+#ppt_w/2"/>
                                          </p:val>
                                        </p:tav>
                                        <p:tav tm="100000">
                                          <p:val>
                                            <p:strVal val="#ppt_x"/>
                                          </p:val>
                                        </p:tav>
                                      </p:tavLst>
                                    </p:anim>
                                    <p:anim calcmode="lin" valueType="num">
                                      <p:cBhvr additive="base">
                                        <p:cTn id="26"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grpId="0" nodeType="clickEffect">
                                  <p:stCondLst>
                                    <p:cond delay="0"/>
                                  </p:stCondLst>
                                  <p:childTnLst>
                                    <p:set>
                                      <p:cBhvr>
                                        <p:cTn id="30" dur="1" fill="hold">
                                          <p:stCondLst>
                                            <p:cond delay="0"/>
                                          </p:stCondLst>
                                        </p:cTn>
                                        <p:tgtEl>
                                          <p:spTgt spid="75777"/>
                                        </p:tgtEl>
                                        <p:attrNameLst>
                                          <p:attrName>style.visibility</p:attrName>
                                        </p:attrNameLst>
                                      </p:cBhvr>
                                      <p:to>
                                        <p:strVal val="visible"/>
                                      </p:to>
                                    </p:set>
                                    <p:animEffect transition="in" filter="diamond(in)">
                                      <p:cBhvr>
                                        <p:cTn id="31" dur="2000"/>
                                        <p:tgtEl>
                                          <p:spTgt spid="75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17" grpId="0" animBg="1"/>
      <p:bldP spid="7577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31" y="152402"/>
            <a:ext cx="4628170" cy="564176"/>
            <a:chOff x="6168776" y="1221676"/>
            <a:chExt cx="3433511" cy="651317"/>
          </a:xfrm>
        </p:grpSpPr>
        <p:sp>
          <p:nvSpPr>
            <p:cNvPr id="5" name="圆角矩形 4"/>
            <p:cNvSpPr/>
            <p:nvPr/>
          </p:nvSpPr>
          <p:spPr>
            <a:xfrm>
              <a:off x="6168776" y="1221676"/>
              <a:ext cx="3433511"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1" y="1233426"/>
              <a:ext cx="2436957" cy="639567"/>
            </a:xfrm>
            <a:prstGeom prst="rect">
              <a:avLst/>
            </a:prstGeom>
            <a:noFill/>
            <a:ln w="9525">
              <a:noFill/>
              <a:miter lim="800000"/>
              <a:headEnd/>
              <a:tailEnd/>
            </a:ln>
          </p:spPr>
          <p:txBody>
            <a:bodyPr wrap="none">
              <a:spAutoFit/>
            </a:bodyPr>
            <a:lstStyle/>
            <a:p>
              <a:r>
                <a:rPr lang="en-US" altLang="zh-CN" sz="3000" b="1" dirty="0" smtClean="0"/>
                <a:t>4.1.2</a:t>
              </a:r>
              <a:r>
                <a:rPr lang="zh-CN" altLang="zh-CN" sz="3000" b="1" dirty="0" smtClean="0"/>
                <a:t>车辆损失保险</a:t>
              </a:r>
              <a:endParaRPr lang="zh-CN" altLang="zh-CN" sz="3000" b="1" dirty="0">
                <a:solidFill>
                  <a:schemeClr val="accent1"/>
                </a:solidFill>
              </a:endParaRPr>
            </a:p>
          </p:txBody>
        </p:sp>
      </p:grpSp>
      <p:sp>
        <p:nvSpPr>
          <p:cNvPr id="23" name="TextBox 22"/>
          <p:cNvSpPr txBox="1"/>
          <p:nvPr/>
        </p:nvSpPr>
        <p:spPr>
          <a:xfrm>
            <a:off x="976393" y="1644370"/>
            <a:ext cx="4556502"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1010232" y="1632444"/>
            <a:ext cx="9314480" cy="4170372"/>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r>
              <a:rPr lang="en-US" altLang="zh-CN" sz="2400" b="1" dirty="0" smtClean="0"/>
              <a:t>      3</a:t>
            </a:r>
            <a:r>
              <a:rPr lang="zh-CN" altLang="zh-CN" sz="2400" b="1" dirty="0" smtClean="0"/>
              <a:t>．责任免除</a:t>
            </a:r>
            <a:endParaRPr lang="en-US" altLang="zh-CN" sz="2400" b="1" dirty="0" smtClean="0"/>
          </a:p>
          <a:p>
            <a:endParaRPr lang="zh-CN" altLang="zh-CN" sz="2400" b="1" dirty="0" smtClean="0"/>
          </a:p>
          <a:p>
            <a:pPr indent="457200"/>
            <a:r>
              <a:rPr lang="zh-CN" altLang="zh-CN" sz="2200" b="1" dirty="0" smtClean="0"/>
              <a:t>（</a:t>
            </a:r>
            <a:r>
              <a:rPr lang="en-US" altLang="zh-CN" sz="2200" b="1" dirty="0" smtClean="0"/>
              <a:t>1</a:t>
            </a:r>
            <a:r>
              <a:rPr lang="zh-CN" altLang="zh-CN" sz="2200" b="1" dirty="0" smtClean="0"/>
              <a:t>）下列情况下，不论任何原因造成被保险机动车损失，保险人均不负责赔偿：</a:t>
            </a:r>
          </a:p>
          <a:p>
            <a:pPr indent="457200"/>
            <a:r>
              <a:rPr lang="zh-CN" altLang="zh-CN" sz="2200" dirty="0" smtClean="0"/>
              <a:t>①地震及其次生灾害；</a:t>
            </a:r>
          </a:p>
          <a:p>
            <a:pPr indent="457200"/>
            <a:r>
              <a:rPr lang="zh-CN" altLang="zh-CN" sz="2200" dirty="0" smtClean="0"/>
              <a:t>②战争、军事冲突、恐怖活动、暴乱、扣押、收缴、没收、政府征用；</a:t>
            </a:r>
          </a:p>
          <a:p>
            <a:pPr indent="457200"/>
            <a:r>
              <a:rPr lang="zh-CN" altLang="zh-CN" sz="2200" dirty="0" smtClean="0"/>
              <a:t>③竞赛、测试，在营业性维修、养护场所修理、养护期间；</a:t>
            </a:r>
          </a:p>
          <a:p>
            <a:pPr indent="457200"/>
            <a:r>
              <a:rPr lang="zh-CN" altLang="zh-CN" sz="2200" dirty="0" smtClean="0"/>
              <a:t>④利用被保险机动车从事违法活动；</a:t>
            </a:r>
          </a:p>
          <a:p>
            <a:pPr indent="457200"/>
            <a:r>
              <a:rPr lang="zh-CN" altLang="zh-CN" sz="2200" dirty="0" smtClean="0"/>
              <a:t>⑤驾驶人饮酒、吸食或注射毒品、被药物麻醉后使用被保险机动车；</a:t>
            </a:r>
          </a:p>
          <a:p>
            <a:pPr indent="457200"/>
            <a:r>
              <a:rPr lang="zh-CN" altLang="zh-CN" sz="2200" dirty="0" smtClean="0"/>
              <a:t>⑥事故发生后，被保险人或其允许的驾驶人在未依法采取措施的情况下驾驶被保险机动车或者遗弃被保险机动车逃离事故现场，或故意破坏、伪造现场、毁灭证据；</a:t>
            </a:r>
            <a:endParaRPr lang="zh-CN" altLang="zh-CN" sz="2200" dirty="0"/>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down)">
                                      <p:cBhvr>
                                        <p:cTn id="21" dur="750"/>
                                        <p:tgtEl>
                                          <p:spTgt spid="25"/>
                                        </p:tgtEl>
                                      </p:cBhvr>
                                    </p:animEffect>
                                  </p:childTnLst>
                                </p:cTn>
                              </p:par>
                            </p:childTnLst>
                          </p:cTn>
                        </p:par>
                        <p:par>
                          <p:cTn id="22" fill="hold">
                            <p:stCondLst>
                              <p:cond delay="750"/>
                            </p:stCondLst>
                            <p:childTnLst>
                              <p:par>
                                <p:cTn id="23" presetID="2" presetClass="entr" presetSubtype="2"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1+#ppt_w/2"/>
                                          </p:val>
                                        </p:tav>
                                        <p:tav tm="100000">
                                          <p:val>
                                            <p:strVal val="#ppt_x"/>
                                          </p:val>
                                        </p:tav>
                                      </p:tavLst>
                                    </p:anim>
                                    <p:anim calcmode="lin" valueType="num">
                                      <p:cBhvr additive="base">
                                        <p:cTn id="26"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grpId="0" nodeType="clickEffect">
                                  <p:stCondLst>
                                    <p:cond delay="0"/>
                                  </p:stCondLst>
                                  <p:childTnLst>
                                    <p:set>
                                      <p:cBhvr>
                                        <p:cTn id="30" dur="1" fill="hold">
                                          <p:stCondLst>
                                            <p:cond delay="0"/>
                                          </p:stCondLst>
                                        </p:cTn>
                                        <p:tgtEl>
                                          <p:spTgt spid="75777"/>
                                        </p:tgtEl>
                                        <p:attrNameLst>
                                          <p:attrName>style.visibility</p:attrName>
                                        </p:attrNameLst>
                                      </p:cBhvr>
                                      <p:to>
                                        <p:strVal val="visible"/>
                                      </p:to>
                                    </p:set>
                                    <p:animEffect transition="in" filter="diamond(in)">
                                      <p:cBhvr>
                                        <p:cTn id="31" dur="2000"/>
                                        <p:tgtEl>
                                          <p:spTgt spid="75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17" grpId="0" animBg="1"/>
      <p:bldP spid="7577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31" y="152402"/>
            <a:ext cx="4628170" cy="564176"/>
            <a:chOff x="6168776" y="1221676"/>
            <a:chExt cx="3433511" cy="651317"/>
          </a:xfrm>
        </p:grpSpPr>
        <p:sp>
          <p:nvSpPr>
            <p:cNvPr id="5" name="圆角矩形 4"/>
            <p:cNvSpPr/>
            <p:nvPr/>
          </p:nvSpPr>
          <p:spPr>
            <a:xfrm>
              <a:off x="6168776" y="1221676"/>
              <a:ext cx="3433511"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1" y="1233426"/>
              <a:ext cx="2436957" cy="639567"/>
            </a:xfrm>
            <a:prstGeom prst="rect">
              <a:avLst/>
            </a:prstGeom>
            <a:noFill/>
            <a:ln w="9525">
              <a:noFill/>
              <a:miter lim="800000"/>
              <a:headEnd/>
              <a:tailEnd/>
            </a:ln>
          </p:spPr>
          <p:txBody>
            <a:bodyPr wrap="none">
              <a:spAutoFit/>
            </a:bodyPr>
            <a:lstStyle/>
            <a:p>
              <a:r>
                <a:rPr lang="en-US" altLang="zh-CN" sz="3000" b="1" dirty="0" smtClean="0"/>
                <a:t>4.1.2</a:t>
              </a:r>
              <a:r>
                <a:rPr lang="zh-CN" altLang="zh-CN" sz="3000" b="1" dirty="0" smtClean="0"/>
                <a:t>车辆损失保险</a:t>
              </a:r>
              <a:endParaRPr lang="zh-CN" altLang="zh-CN" sz="3000" b="1" dirty="0">
                <a:solidFill>
                  <a:schemeClr val="accent1"/>
                </a:solidFill>
              </a:endParaRPr>
            </a:p>
          </p:txBody>
        </p:sp>
      </p:grpSp>
      <p:sp>
        <p:nvSpPr>
          <p:cNvPr id="23" name="TextBox 22"/>
          <p:cNvSpPr txBox="1"/>
          <p:nvPr/>
        </p:nvSpPr>
        <p:spPr>
          <a:xfrm>
            <a:off x="976393" y="1644370"/>
            <a:ext cx="4556502"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1010232" y="1634083"/>
            <a:ext cx="9314480" cy="3831818"/>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r>
              <a:rPr lang="en-US" altLang="zh-CN" sz="2400" b="1" dirty="0" smtClean="0"/>
              <a:t>      3</a:t>
            </a:r>
            <a:r>
              <a:rPr lang="zh-CN" altLang="zh-CN" sz="2400" b="1" dirty="0" smtClean="0"/>
              <a:t>．责任免除</a:t>
            </a:r>
            <a:endParaRPr lang="en-US" altLang="zh-CN" sz="2400" b="1" dirty="0" smtClean="0"/>
          </a:p>
          <a:p>
            <a:endParaRPr lang="zh-CN" altLang="zh-CN" sz="2400" b="1" dirty="0" smtClean="0"/>
          </a:p>
          <a:p>
            <a:pPr indent="457200"/>
            <a:r>
              <a:rPr lang="zh-CN" altLang="zh-CN" sz="2200" b="1" dirty="0" smtClean="0"/>
              <a:t>（</a:t>
            </a:r>
            <a:r>
              <a:rPr lang="en-US" altLang="zh-CN" sz="2200" b="1" dirty="0" smtClean="0"/>
              <a:t>1</a:t>
            </a:r>
            <a:r>
              <a:rPr lang="zh-CN" altLang="zh-CN" sz="2200" b="1" dirty="0" smtClean="0"/>
              <a:t>）下列情况下，不论任何原因造成被保险机动车损失，保险人均不负责赔偿：</a:t>
            </a:r>
          </a:p>
          <a:p>
            <a:pPr indent="457200"/>
            <a:r>
              <a:rPr lang="zh-CN" altLang="zh-CN" sz="2200" dirty="0" smtClean="0"/>
              <a:t>⑦驾驶人有下列情形之一者：</a:t>
            </a:r>
          </a:p>
          <a:p>
            <a:pPr indent="457200"/>
            <a:r>
              <a:rPr lang="en-US" altLang="zh-CN" sz="2200" dirty="0" smtClean="0"/>
              <a:t>a</a:t>
            </a:r>
            <a:r>
              <a:rPr lang="zh-CN" altLang="zh-CN" sz="2200" dirty="0" smtClean="0"/>
              <a:t>．无驾驶证或驾驶证有效期已届满；</a:t>
            </a:r>
          </a:p>
          <a:p>
            <a:pPr indent="457200"/>
            <a:r>
              <a:rPr lang="en-US" altLang="zh-CN" sz="2200" dirty="0" smtClean="0"/>
              <a:t>b</a:t>
            </a:r>
            <a:r>
              <a:rPr lang="zh-CN" altLang="zh-CN" sz="2200" dirty="0" smtClean="0"/>
              <a:t>．驾驶的被保险机动车与驾驶证载明的准驾车型不符；</a:t>
            </a:r>
          </a:p>
          <a:p>
            <a:pPr indent="457200"/>
            <a:r>
              <a:rPr lang="en-US" altLang="zh-CN" sz="2200" dirty="0" smtClean="0"/>
              <a:t>c</a:t>
            </a:r>
            <a:r>
              <a:rPr lang="zh-CN" altLang="zh-CN" sz="2200" dirty="0" smtClean="0"/>
              <a:t>．持未按规定审验的驾驶证，以及在暂扣、扣留、吊销、注销驾驶证期间驾驶被保险机动车；</a:t>
            </a:r>
          </a:p>
          <a:p>
            <a:pPr indent="457200"/>
            <a:r>
              <a:rPr lang="en-US" altLang="zh-CN" sz="2200" dirty="0" smtClean="0"/>
              <a:t>d</a:t>
            </a:r>
            <a:r>
              <a:rPr lang="zh-CN" altLang="zh-CN" sz="2200" dirty="0" smtClean="0"/>
              <a:t>．依照法律法规或公安机关交通管理部门有关规定不允许驾驶被保险机动车的其他情况下驾车。</a:t>
            </a:r>
            <a:endParaRPr lang="zh-CN" altLang="zh-CN" sz="2200" dirty="0"/>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down)">
                                      <p:cBhvr>
                                        <p:cTn id="21" dur="750"/>
                                        <p:tgtEl>
                                          <p:spTgt spid="25"/>
                                        </p:tgtEl>
                                      </p:cBhvr>
                                    </p:animEffect>
                                  </p:childTnLst>
                                </p:cTn>
                              </p:par>
                            </p:childTnLst>
                          </p:cTn>
                        </p:par>
                        <p:par>
                          <p:cTn id="22" fill="hold">
                            <p:stCondLst>
                              <p:cond delay="750"/>
                            </p:stCondLst>
                            <p:childTnLst>
                              <p:par>
                                <p:cTn id="23" presetID="2" presetClass="entr" presetSubtype="2"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1+#ppt_w/2"/>
                                          </p:val>
                                        </p:tav>
                                        <p:tav tm="100000">
                                          <p:val>
                                            <p:strVal val="#ppt_x"/>
                                          </p:val>
                                        </p:tav>
                                      </p:tavLst>
                                    </p:anim>
                                    <p:anim calcmode="lin" valueType="num">
                                      <p:cBhvr additive="base">
                                        <p:cTn id="26"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grpId="0" nodeType="clickEffect">
                                  <p:stCondLst>
                                    <p:cond delay="0"/>
                                  </p:stCondLst>
                                  <p:childTnLst>
                                    <p:set>
                                      <p:cBhvr>
                                        <p:cTn id="30" dur="1" fill="hold">
                                          <p:stCondLst>
                                            <p:cond delay="0"/>
                                          </p:stCondLst>
                                        </p:cTn>
                                        <p:tgtEl>
                                          <p:spTgt spid="75777"/>
                                        </p:tgtEl>
                                        <p:attrNameLst>
                                          <p:attrName>style.visibility</p:attrName>
                                        </p:attrNameLst>
                                      </p:cBhvr>
                                      <p:to>
                                        <p:strVal val="visible"/>
                                      </p:to>
                                    </p:set>
                                    <p:animEffect transition="in" filter="diamond(in)">
                                      <p:cBhvr>
                                        <p:cTn id="31" dur="2000"/>
                                        <p:tgtEl>
                                          <p:spTgt spid="75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17" grpId="0" animBg="1"/>
      <p:bldP spid="7577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31" y="152402"/>
            <a:ext cx="4628170" cy="564176"/>
            <a:chOff x="6168776" y="1221676"/>
            <a:chExt cx="3433511" cy="651317"/>
          </a:xfrm>
        </p:grpSpPr>
        <p:sp>
          <p:nvSpPr>
            <p:cNvPr id="5" name="圆角矩形 4"/>
            <p:cNvSpPr/>
            <p:nvPr/>
          </p:nvSpPr>
          <p:spPr>
            <a:xfrm>
              <a:off x="6168776" y="1221676"/>
              <a:ext cx="3433511"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1" y="1233426"/>
              <a:ext cx="2436957" cy="639567"/>
            </a:xfrm>
            <a:prstGeom prst="rect">
              <a:avLst/>
            </a:prstGeom>
            <a:noFill/>
            <a:ln w="9525">
              <a:noFill/>
              <a:miter lim="800000"/>
              <a:headEnd/>
              <a:tailEnd/>
            </a:ln>
          </p:spPr>
          <p:txBody>
            <a:bodyPr wrap="none">
              <a:spAutoFit/>
            </a:bodyPr>
            <a:lstStyle/>
            <a:p>
              <a:r>
                <a:rPr lang="en-US" altLang="zh-CN" sz="3000" b="1" dirty="0" smtClean="0"/>
                <a:t>4.1.2</a:t>
              </a:r>
              <a:r>
                <a:rPr lang="zh-CN" altLang="zh-CN" sz="3000" b="1" dirty="0" smtClean="0"/>
                <a:t>车辆损失保险</a:t>
              </a:r>
              <a:endParaRPr lang="zh-CN" altLang="zh-CN" sz="3000" b="1" dirty="0">
                <a:solidFill>
                  <a:schemeClr val="accent1"/>
                </a:solidFill>
              </a:endParaRPr>
            </a:p>
          </p:txBody>
        </p:sp>
      </p:grpSp>
      <p:sp>
        <p:nvSpPr>
          <p:cNvPr id="23" name="TextBox 22"/>
          <p:cNvSpPr txBox="1"/>
          <p:nvPr/>
        </p:nvSpPr>
        <p:spPr>
          <a:xfrm>
            <a:off x="976393" y="1644370"/>
            <a:ext cx="4556502"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1010232" y="1622117"/>
            <a:ext cx="9314480" cy="3154710"/>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r>
              <a:rPr lang="en-US" altLang="zh-CN" sz="2400" b="1" dirty="0" smtClean="0"/>
              <a:t>      3</a:t>
            </a:r>
            <a:r>
              <a:rPr lang="zh-CN" altLang="zh-CN" sz="2400" b="1" dirty="0" smtClean="0"/>
              <a:t>．责任免除</a:t>
            </a:r>
            <a:endParaRPr lang="en-US" altLang="zh-CN" sz="2400" b="1" dirty="0" smtClean="0"/>
          </a:p>
          <a:p>
            <a:endParaRPr lang="zh-CN" altLang="zh-CN" sz="2400" b="1" dirty="0" smtClean="0"/>
          </a:p>
          <a:p>
            <a:pPr indent="457200"/>
            <a:r>
              <a:rPr lang="zh-CN" altLang="zh-CN" sz="2200" b="1" dirty="0" smtClean="0"/>
              <a:t>（</a:t>
            </a:r>
            <a:r>
              <a:rPr lang="en-US" altLang="zh-CN" sz="2200" b="1" dirty="0" smtClean="0"/>
              <a:t>1</a:t>
            </a:r>
            <a:r>
              <a:rPr lang="zh-CN" altLang="zh-CN" sz="2200" b="1" dirty="0" smtClean="0"/>
              <a:t>）下列情况下，不论任何原因造成被保险机动车损失，保险人均不负责赔偿：</a:t>
            </a:r>
          </a:p>
          <a:p>
            <a:pPr indent="457200"/>
            <a:r>
              <a:rPr lang="zh-CN" altLang="zh-CN" sz="2200" dirty="0" smtClean="0"/>
              <a:t>⑧非被保险人允许的驾驶人使用被保险机动车；</a:t>
            </a:r>
          </a:p>
          <a:p>
            <a:pPr indent="457200"/>
            <a:r>
              <a:rPr lang="zh-CN" altLang="zh-CN" sz="2200" dirty="0" smtClean="0"/>
              <a:t>⑨被保险机动车转让他人，被保险人、受让人未履行本保险合同规定的通知义务，且因转让导致被保险机动车危险程度显著增加而发生保险事故；</a:t>
            </a:r>
          </a:p>
          <a:p>
            <a:pPr indent="457200"/>
            <a:r>
              <a:rPr lang="zh-CN" altLang="zh-CN" sz="2200" dirty="0" smtClean="0"/>
              <a:t>⑩除另有约定外，发生保险事故时被保险机动车无公安机关交通管理部门核发的行驶证或号牌，或未按规定检验或检验不合格。</a:t>
            </a:r>
            <a:endParaRPr lang="zh-CN" altLang="zh-CN" sz="2200" dirty="0"/>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down)">
                                      <p:cBhvr>
                                        <p:cTn id="21" dur="750"/>
                                        <p:tgtEl>
                                          <p:spTgt spid="25"/>
                                        </p:tgtEl>
                                      </p:cBhvr>
                                    </p:animEffect>
                                  </p:childTnLst>
                                </p:cTn>
                              </p:par>
                            </p:childTnLst>
                          </p:cTn>
                        </p:par>
                        <p:par>
                          <p:cTn id="22" fill="hold">
                            <p:stCondLst>
                              <p:cond delay="750"/>
                            </p:stCondLst>
                            <p:childTnLst>
                              <p:par>
                                <p:cTn id="23" presetID="2" presetClass="entr" presetSubtype="2"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1+#ppt_w/2"/>
                                          </p:val>
                                        </p:tav>
                                        <p:tav tm="100000">
                                          <p:val>
                                            <p:strVal val="#ppt_x"/>
                                          </p:val>
                                        </p:tav>
                                      </p:tavLst>
                                    </p:anim>
                                    <p:anim calcmode="lin" valueType="num">
                                      <p:cBhvr additive="base">
                                        <p:cTn id="26"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grpId="0" nodeType="clickEffect">
                                  <p:stCondLst>
                                    <p:cond delay="0"/>
                                  </p:stCondLst>
                                  <p:childTnLst>
                                    <p:set>
                                      <p:cBhvr>
                                        <p:cTn id="30" dur="1" fill="hold">
                                          <p:stCondLst>
                                            <p:cond delay="0"/>
                                          </p:stCondLst>
                                        </p:cTn>
                                        <p:tgtEl>
                                          <p:spTgt spid="75777"/>
                                        </p:tgtEl>
                                        <p:attrNameLst>
                                          <p:attrName>style.visibility</p:attrName>
                                        </p:attrNameLst>
                                      </p:cBhvr>
                                      <p:to>
                                        <p:strVal val="visible"/>
                                      </p:to>
                                    </p:set>
                                    <p:animEffect transition="in" filter="diamond(in)">
                                      <p:cBhvr>
                                        <p:cTn id="31" dur="2000"/>
                                        <p:tgtEl>
                                          <p:spTgt spid="75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17" grpId="0" animBg="1"/>
      <p:bldP spid="7577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717932" y="1248386"/>
            <a:ext cx="1446605" cy="1107996"/>
          </a:xfrm>
          <a:prstGeom prst="rect">
            <a:avLst/>
          </a:prstGeom>
          <a:noFill/>
        </p:spPr>
        <p:txBody>
          <a:bodyPr wrap="square" lIns="91440" tIns="45720" rIns="91440" bIns="45720">
            <a:spAutoFit/>
          </a:bodyPr>
          <a:lstStyle/>
          <a:p>
            <a:r>
              <a:rPr lang="zh-CN" altLang="en-US" sz="6600" b="1" dirty="0">
                <a:ln w="19050">
                  <a:solidFill>
                    <a:srgbClr val="92D050"/>
                  </a:solidFill>
                  <a:prstDash val="solid"/>
                </a:ln>
                <a:solidFill>
                  <a:schemeClr val="accent1">
                    <a:lumMod val="75000"/>
                  </a:schemeClr>
                </a:solidFill>
                <a:effectLst>
                  <a:outerShdw blurRad="50000" dist="50800" dir="7500000" algn="tl">
                    <a:srgbClr val="000000">
                      <a:shade val="5000"/>
                      <a:alpha val="35000"/>
                    </a:srgbClr>
                  </a:outerShdw>
                  <a:reflection blurRad="6350" stA="55000" endA="50" endPos="85000" dir="5400000" sy="-100000" algn="bl" rotWithShape="0"/>
                </a:effectLst>
                <a:latin typeface="Adobe 仿宋 Std R" pitchFamily="18" charset="-122"/>
                <a:ea typeface="Adobe 仿宋 Std R" pitchFamily="18" charset="-122"/>
              </a:rPr>
              <a:t>目</a:t>
            </a:r>
          </a:p>
        </p:txBody>
      </p:sp>
      <p:sp>
        <p:nvSpPr>
          <p:cNvPr id="9" name="矩形 8"/>
          <p:cNvSpPr/>
          <p:nvPr/>
        </p:nvSpPr>
        <p:spPr>
          <a:xfrm>
            <a:off x="2700164" y="1259524"/>
            <a:ext cx="1224136" cy="1107996"/>
          </a:xfrm>
          <a:prstGeom prst="rect">
            <a:avLst/>
          </a:prstGeom>
          <a:noFill/>
        </p:spPr>
        <p:txBody>
          <a:bodyPr wrap="square" lIns="91440" tIns="45720" rIns="91440" bIns="45720">
            <a:spAutoFit/>
          </a:bodyPr>
          <a:lstStyle/>
          <a:p>
            <a:r>
              <a:rPr lang="zh-CN" altLang="en-US" sz="6600" b="1" dirty="0">
                <a:ln w="19050">
                  <a:solidFill>
                    <a:srgbClr val="92D050"/>
                  </a:solidFill>
                  <a:prstDash val="solid"/>
                </a:ln>
                <a:solidFill>
                  <a:schemeClr val="accent1">
                    <a:lumMod val="75000"/>
                  </a:schemeClr>
                </a:solidFill>
                <a:effectLst>
                  <a:outerShdw blurRad="50000" dist="50800" dir="7500000" algn="tl">
                    <a:srgbClr val="000000">
                      <a:shade val="5000"/>
                      <a:alpha val="35000"/>
                    </a:srgbClr>
                  </a:outerShdw>
                  <a:reflection blurRad="6350" stA="55000" endA="50" endPos="85000" dir="5400000" sy="-100000" algn="bl" rotWithShape="0"/>
                </a:effectLst>
                <a:latin typeface="Adobe 仿宋 Std R" pitchFamily="18" charset="-122"/>
                <a:ea typeface="Adobe 仿宋 Std R" pitchFamily="18" charset="-122"/>
              </a:rPr>
              <a:t>录</a:t>
            </a:r>
          </a:p>
        </p:txBody>
      </p:sp>
      <p:sp>
        <p:nvSpPr>
          <p:cNvPr id="3" name="文本框 2"/>
          <p:cNvSpPr txBox="1"/>
          <p:nvPr/>
        </p:nvSpPr>
        <p:spPr>
          <a:xfrm>
            <a:off x="4518660" y="1732460"/>
            <a:ext cx="2241319" cy="814582"/>
          </a:xfrm>
          <a:prstGeom prst="rect">
            <a:avLst/>
          </a:prstGeom>
          <a:noFill/>
        </p:spPr>
        <p:txBody>
          <a:bodyPr wrap="none" rtlCol="0">
            <a:spAutoFit/>
          </a:bodyPr>
          <a:lstStyle/>
          <a:p>
            <a:pPr>
              <a:lnSpc>
                <a:spcPct val="130000"/>
              </a:lnSpc>
            </a:pPr>
            <a:r>
              <a:rPr lang="en-US" altLang="zh-CN" sz="4000" dirty="0" smtClean="0">
                <a:solidFill>
                  <a:schemeClr val="accent1">
                    <a:lumMod val="75000"/>
                  </a:schemeClr>
                </a:solidFill>
                <a:latin typeface="+mj-ea"/>
                <a:ea typeface="+mj-ea"/>
              </a:rPr>
              <a:t>4.1  </a:t>
            </a:r>
            <a:r>
              <a:rPr lang="zh-CN" altLang="en-US" sz="4000" dirty="0" smtClean="0">
                <a:solidFill>
                  <a:schemeClr val="accent1">
                    <a:lumMod val="75000"/>
                  </a:schemeClr>
                </a:solidFill>
                <a:latin typeface="+mj-ea"/>
                <a:ea typeface="+mj-ea"/>
              </a:rPr>
              <a:t>主险</a:t>
            </a:r>
          </a:p>
        </p:txBody>
      </p:sp>
      <p:sp>
        <p:nvSpPr>
          <p:cNvPr id="27" name="文本框 26"/>
          <p:cNvSpPr txBox="1"/>
          <p:nvPr/>
        </p:nvSpPr>
        <p:spPr>
          <a:xfrm>
            <a:off x="4533900" y="2684960"/>
            <a:ext cx="5798820" cy="892552"/>
          </a:xfrm>
          <a:prstGeom prst="rect">
            <a:avLst/>
          </a:prstGeom>
          <a:noFill/>
        </p:spPr>
        <p:txBody>
          <a:bodyPr wrap="square" rtlCol="0">
            <a:spAutoFit/>
          </a:bodyPr>
          <a:lstStyle/>
          <a:p>
            <a:pPr>
              <a:lnSpc>
                <a:spcPct val="130000"/>
              </a:lnSpc>
            </a:pPr>
            <a:r>
              <a:rPr lang="en-US" altLang="zh-CN" sz="4000" dirty="0" smtClean="0">
                <a:solidFill>
                  <a:schemeClr val="accent1">
                    <a:lumMod val="75000"/>
                  </a:schemeClr>
                </a:solidFill>
                <a:latin typeface="+mj-ea"/>
                <a:ea typeface="+mj-ea"/>
              </a:rPr>
              <a:t>4.2  </a:t>
            </a:r>
            <a:r>
              <a:rPr lang="zh-CN" altLang="en-US" sz="4000" dirty="0" smtClean="0">
                <a:solidFill>
                  <a:schemeClr val="accent1">
                    <a:lumMod val="75000"/>
                  </a:schemeClr>
                </a:solidFill>
                <a:latin typeface="+mj-ea"/>
                <a:ea typeface="+mj-ea"/>
              </a:rPr>
              <a:t>附加险与特约条款</a:t>
            </a:r>
          </a:p>
        </p:txBody>
      </p:sp>
      <p:sp>
        <p:nvSpPr>
          <p:cNvPr id="30" name="文本框 29"/>
          <p:cNvSpPr txBox="1"/>
          <p:nvPr/>
        </p:nvSpPr>
        <p:spPr>
          <a:xfrm>
            <a:off x="10648950" y="7753350"/>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pic>
        <p:nvPicPr>
          <p:cNvPr id="10" name="图片 9"/>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311181"/>
            <a:ext cx="12192000" cy="1538039"/>
          </a:xfrm>
          <a:prstGeom prst="rect">
            <a:avLst/>
          </a:prstGeom>
        </p:spPr>
      </p:pic>
      <p:pic>
        <p:nvPicPr>
          <p:cNvPr id="11" name="图片 10"/>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rot="10800000">
            <a:off x="0" y="5622819"/>
            <a:ext cx="12192000" cy="1538039"/>
          </a:xfrm>
          <a:prstGeom prst="rect">
            <a:avLst/>
          </a:prstGeom>
        </p:spPr>
      </p:pic>
      <p:sp>
        <p:nvSpPr>
          <p:cNvPr id="12" name="文本框 26"/>
          <p:cNvSpPr txBox="1"/>
          <p:nvPr/>
        </p:nvSpPr>
        <p:spPr>
          <a:xfrm>
            <a:off x="4549140" y="3782240"/>
            <a:ext cx="3954780" cy="892552"/>
          </a:xfrm>
          <a:prstGeom prst="rect">
            <a:avLst/>
          </a:prstGeom>
          <a:noFill/>
        </p:spPr>
        <p:txBody>
          <a:bodyPr wrap="square" rtlCol="0">
            <a:spAutoFit/>
          </a:bodyPr>
          <a:lstStyle/>
          <a:p>
            <a:pPr>
              <a:lnSpc>
                <a:spcPct val="130000"/>
              </a:lnSpc>
            </a:pPr>
            <a:r>
              <a:rPr lang="en-US" altLang="zh-CN" sz="4000" dirty="0" smtClean="0">
                <a:solidFill>
                  <a:schemeClr val="accent1">
                    <a:lumMod val="75000"/>
                  </a:schemeClr>
                </a:solidFill>
                <a:latin typeface="+mj-ea"/>
                <a:ea typeface="+mj-ea"/>
              </a:rPr>
              <a:t>4.3  </a:t>
            </a:r>
            <a:r>
              <a:rPr lang="zh-CN" altLang="en-US" sz="4000" dirty="0" smtClean="0">
                <a:solidFill>
                  <a:schemeClr val="accent1">
                    <a:lumMod val="75000"/>
                  </a:schemeClr>
                </a:solidFill>
                <a:latin typeface="+mj-ea"/>
                <a:ea typeface="+mj-ea"/>
              </a:rPr>
              <a:t>费率表使用</a:t>
            </a:r>
          </a:p>
        </p:txBody>
      </p:sp>
      <p:sp>
        <p:nvSpPr>
          <p:cNvPr id="13" name="文本框 26"/>
          <p:cNvSpPr txBox="1"/>
          <p:nvPr/>
        </p:nvSpPr>
        <p:spPr>
          <a:xfrm>
            <a:off x="4564380" y="4757600"/>
            <a:ext cx="7002780" cy="814582"/>
          </a:xfrm>
          <a:prstGeom prst="rect">
            <a:avLst/>
          </a:prstGeom>
          <a:noFill/>
        </p:spPr>
        <p:txBody>
          <a:bodyPr wrap="square" rtlCol="0">
            <a:spAutoFit/>
          </a:bodyPr>
          <a:lstStyle/>
          <a:p>
            <a:pPr>
              <a:lnSpc>
                <a:spcPct val="130000"/>
              </a:lnSpc>
            </a:pPr>
            <a:r>
              <a:rPr lang="en-US" altLang="zh-CN" sz="4000" dirty="0" smtClean="0">
                <a:solidFill>
                  <a:schemeClr val="accent1">
                    <a:lumMod val="75000"/>
                  </a:schemeClr>
                </a:solidFill>
                <a:latin typeface="+mj-ea"/>
                <a:ea typeface="+mj-ea"/>
              </a:rPr>
              <a:t>4.4  </a:t>
            </a:r>
            <a:r>
              <a:rPr lang="zh-CN" altLang="zh-CN" sz="4000" dirty="0" smtClean="0">
                <a:solidFill>
                  <a:schemeClr val="accent1">
                    <a:lumMod val="75000"/>
                  </a:schemeClr>
                </a:solidFill>
                <a:latin typeface="+mj-ea"/>
                <a:ea typeface="+mj-ea"/>
              </a:rPr>
              <a:t>机动车商业保险示范条款</a:t>
            </a:r>
            <a:endParaRPr lang="zh-CN" altLang="en-US" sz="4000" dirty="0" smtClean="0">
              <a:solidFill>
                <a:schemeClr val="accent1">
                  <a:lumMod val="75000"/>
                </a:schemeClr>
              </a:solidFill>
              <a:latin typeface="+mj-ea"/>
              <a:ea typeface="+mj-ea"/>
            </a:endParaRPr>
          </a:p>
        </p:txBody>
      </p:sp>
    </p:spTree>
    <p:extLst>
      <p:ext uri="{BB962C8B-B14F-4D97-AF65-F5344CB8AC3E}">
        <p14:creationId xmlns:p14="http://schemas.microsoft.com/office/powerpoint/2010/main" val="194556602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par>
                                <p:cTn id="8" presetID="22" presetClass="entr" presetSubtype="2"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right)">
                                      <p:cBhvr>
                                        <p:cTn id="10" dur="500"/>
                                        <p:tgtEl>
                                          <p:spTgt spid="11"/>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500"/>
                                        <p:tgtEl>
                                          <p:spTgt spid="8"/>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wipe(left)">
                                      <p:cBhvr>
                                        <p:cTn id="18" dur="500"/>
                                        <p:tgtEl>
                                          <p:spTgt spid="9"/>
                                        </p:tgtEl>
                                      </p:cBhvr>
                                    </p:animEffect>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500" fill="hold"/>
                                        <p:tgtEl>
                                          <p:spTgt spid="3"/>
                                        </p:tgtEl>
                                        <p:attrNameLst>
                                          <p:attrName>ppt_x</p:attrName>
                                        </p:attrNameLst>
                                      </p:cBhvr>
                                      <p:tavLst>
                                        <p:tav tm="0">
                                          <p:val>
                                            <p:strVal val="0-#ppt_w/2"/>
                                          </p:val>
                                        </p:tav>
                                        <p:tav tm="100000">
                                          <p:val>
                                            <p:strVal val="#ppt_x"/>
                                          </p:val>
                                        </p:tav>
                                      </p:tavLst>
                                    </p:anim>
                                    <p:anim calcmode="lin" valueType="num">
                                      <p:cBhvr additive="base">
                                        <p:cTn id="23" dur="500" fill="hold"/>
                                        <p:tgtEl>
                                          <p:spTgt spid="3"/>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grpId="0" nodeType="after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additive="base">
                                        <p:cTn id="27" dur="500" fill="hold"/>
                                        <p:tgtEl>
                                          <p:spTgt spid="27"/>
                                        </p:tgtEl>
                                        <p:attrNameLst>
                                          <p:attrName>ppt_x</p:attrName>
                                        </p:attrNameLst>
                                      </p:cBhvr>
                                      <p:tavLst>
                                        <p:tav tm="0">
                                          <p:val>
                                            <p:strVal val="0-#ppt_w/2"/>
                                          </p:val>
                                        </p:tav>
                                        <p:tav tm="100000">
                                          <p:val>
                                            <p:strVal val="#ppt_x"/>
                                          </p:val>
                                        </p:tav>
                                      </p:tavLst>
                                    </p:anim>
                                    <p:anim calcmode="lin" valueType="num">
                                      <p:cBhvr additive="base">
                                        <p:cTn id="28" dur="500" fill="hold"/>
                                        <p:tgtEl>
                                          <p:spTgt spid="27"/>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8"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additive="base">
                                        <p:cTn id="32" dur="500" fill="hold"/>
                                        <p:tgtEl>
                                          <p:spTgt spid="12"/>
                                        </p:tgtEl>
                                        <p:attrNameLst>
                                          <p:attrName>ppt_x</p:attrName>
                                        </p:attrNameLst>
                                      </p:cBhvr>
                                      <p:tavLst>
                                        <p:tav tm="0">
                                          <p:val>
                                            <p:strVal val="0-#ppt_w/2"/>
                                          </p:val>
                                        </p:tav>
                                        <p:tav tm="100000">
                                          <p:val>
                                            <p:strVal val="#ppt_x"/>
                                          </p:val>
                                        </p:tav>
                                      </p:tavLst>
                                    </p:anim>
                                    <p:anim calcmode="lin" valueType="num">
                                      <p:cBhvr additive="base">
                                        <p:cTn id="33" dur="500" fill="hold"/>
                                        <p:tgtEl>
                                          <p:spTgt spid="12"/>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8"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0-#ppt_w/2"/>
                                          </p:val>
                                        </p:tav>
                                        <p:tav tm="100000">
                                          <p:val>
                                            <p:strVal val="#ppt_x"/>
                                          </p:val>
                                        </p:tav>
                                      </p:tavLst>
                                    </p:anim>
                                    <p:anim calcmode="lin" valueType="num">
                                      <p:cBhvr additive="base">
                                        <p:cTn id="38"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3" grpId="0"/>
      <p:bldP spid="27" grpId="0"/>
      <p:bldP spid="12" grpId="0"/>
      <p:bldP spid="1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31" y="152402"/>
            <a:ext cx="4628170" cy="564176"/>
            <a:chOff x="6168776" y="1221676"/>
            <a:chExt cx="3433511" cy="651317"/>
          </a:xfrm>
        </p:grpSpPr>
        <p:sp>
          <p:nvSpPr>
            <p:cNvPr id="5" name="圆角矩形 4"/>
            <p:cNvSpPr/>
            <p:nvPr/>
          </p:nvSpPr>
          <p:spPr>
            <a:xfrm>
              <a:off x="6168776" y="1221676"/>
              <a:ext cx="3433511"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1" y="1233426"/>
              <a:ext cx="2436957" cy="639567"/>
            </a:xfrm>
            <a:prstGeom prst="rect">
              <a:avLst/>
            </a:prstGeom>
            <a:noFill/>
            <a:ln w="9525">
              <a:noFill/>
              <a:miter lim="800000"/>
              <a:headEnd/>
              <a:tailEnd/>
            </a:ln>
          </p:spPr>
          <p:txBody>
            <a:bodyPr wrap="none">
              <a:spAutoFit/>
            </a:bodyPr>
            <a:lstStyle/>
            <a:p>
              <a:r>
                <a:rPr lang="en-US" altLang="zh-CN" sz="3000" b="1" dirty="0" smtClean="0"/>
                <a:t>4.1.2</a:t>
              </a:r>
              <a:r>
                <a:rPr lang="zh-CN" altLang="zh-CN" sz="3000" b="1" dirty="0" smtClean="0"/>
                <a:t>车辆损失保险</a:t>
              </a:r>
              <a:endParaRPr lang="zh-CN" altLang="zh-CN" sz="3000" b="1" dirty="0">
                <a:solidFill>
                  <a:schemeClr val="accent1"/>
                </a:solidFill>
              </a:endParaRPr>
            </a:p>
          </p:txBody>
        </p:sp>
      </p:grpSp>
      <p:sp>
        <p:nvSpPr>
          <p:cNvPr id="23" name="TextBox 22"/>
          <p:cNvSpPr txBox="1"/>
          <p:nvPr/>
        </p:nvSpPr>
        <p:spPr>
          <a:xfrm>
            <a:off x="976393" y="1644370"/>
            <a:ext cx="4556502"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979752" y="1632300"/>
            <a:ext cx="9314480" cy="4201150"/>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r>
              <a:rPr lang="en-US" altLang="zh-CN" sz="2400" b="1" dirty="0" smtClean="0"/>
              <a:t>      3</a:t>
            </a:r>
            <a:r>
              <a:rPr lang="zh-CN" altLang="zh-CN" sz="2400" b="1" dirty="0" smtClean="0"/>
              <a:t>．责任免除</a:t>
            </a:r>
            <a:endParaRPr lang="en-US" altLang="zh-CN" sz="2400" b="1" dirty="0" smtClean="0"/>
          </a:p>
          <a:p>
            <a:endParaRPr lang="zh-CN" altLang="zh-CN" sz="2400" b="1" dirty="0" smtClean="0"/>
          </a:p>
          <a:p>
            <a:pPr indent="457200"/>
            <a:r>
              <a:rPr lang="zh-CN" altLang="zh-CN" sz="2200" b="1" dirty="0" smtClean="0"/>
              <a:t>（</a:t>
            </a:r>
            <a:r>
              <a:rPr lang="en-US" altLang="zh-CN" sz="2200" b="1" dirty="0" smtClean="0"/>
              <a:t>2</a:t>
            </a:r>
            <a:r>
              <a:rPr lang="zh-CN" altLang="zh-CN" sz="2200" b="1" dirty="0" smtClean="0"/>
              <a:t>）被保险机动车的下列损失和费用，保险人不负责赔偿</a:t>
            </a:r>
            <a:r>
              <a:rPr lang="zh-CN" altLang="zh-CN" sz="2200" dirty="0" smtClean="0"/>
              <a:t>：</a:t>
            </a:r>
          </a:p>
          <a:p>
            <a:pPr indent="457200"/>
            <a:r>
              <a:rPr lang="zh-CN" altLang="zh-CN" sz="2200" dirty="0" smtClean="0"/>
              <a:t>①自然磨损、朽蚀、腐蚀、故障；</a:t>
            </a:r>
          </a:p>
          <a:p>
            <a:pPr indent="457200"/>
            <a:r>
              <a:rPr lang="zh-CN" altLang="zh-CN" sz="2200" dirty="0" smtClean="0"/>
              <a:t>②玻璃单独破碎，车轮单独损坏；</a:t>
            </a:r>
          </a:p>
          <a:p>
            <a:pPr indent="457200"/>
            <a:r>
              <a:rPr lang="zh-CN" altLang="zh-CN" sz="2200" dirty="0" smtClean="0"/>
              <a:t>③无明显碰撞痕迹的车身划痕；</a:t>
            </a:r>
          </a:p>
          <a:p>
            <a:pPr indent="457200"/>
            <a:r>
              <a:rPr lang="zh-CN" altLang="zh-CN" sz="2200" dirty="0" smtClean="0"/>
              <a:t>④人工直接供油、高温烘烤造成的损失；</a:t>
            </a:r>
          </a:p>
          <a:p>
            <a:pPr indent="457200"/>
            <a:r>
              <a:rPr lang="zh-CN" altLang="zh-CN" sz="2200" dirty="0" smtClean="0"/>
              <a:t>⑤自燃以及不明原因火灾造成的损失；</a:t>
            </a:r>
          </a:p>
          <a:p>
            <a:pPr indent="457200"/>
            <a:r>
              <a:rPr lang="zh-CN" altLang="zh-CN" sz="2200" dirty="0" smtClean="0"/>
              <a:t>⑥遭受保险责任范围内的损失后，未经必要修理继续使用被保险机动车，致使损失扩大的部分；</a:t>
            </a:r>
            <a:endParaRPr lang="en-US" altLang="zh-CN" sz="2200" dirty="0" smtClean="0"/>
          </a:p>
          <a:p>
            <a:pPr indent="457200"/>
            <a:r>
              <a:rPr lang="zh-CN" altLang="zh-CN" sz="2200" dirty="0" smtClean="0"/>
              <a:t>⑦因污染（含放射性污染）造成的损失；</a:t>
            </a:r>
          </a:p>
          <a:p>
            <a:pPr indent="457200"/>
            <a:endParaRPr lang="zh-CN" altLang="zh-CN" sz="2200" dirty="0"/>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down)">
                                      <p:cBhvr>
                                        <p:cTn id="21" dur="750"/>
                                        <p:tgtEl>
                                          <p:spTgt spid="25"/>
                                        </p:tgtEl>
                                      </p:cBhvr>
                                    </p:animEffect>
                                  </p:childTnLst>
                                </p:cTn>
                              </p:par>
                            </p:childTnLst>
                          </p:cTn>
                        </p:par>
                        <p:par>
                          <p:cTn id="22" fill="hold">
                            <p:stCondLst>
                              <p:cond delay="750"/>
                            </p:stCondLst>
                            <p:childTnLst>
                              <p:par>
                                <p:cTn id="23" presetID="2" presetClass="entr" presetSubtype="2"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1+#ppt_w/2"/>
                                          </p:val>
                                        </p:tav>
                                        <p:tav tm="100000">
                                          <p:val>
                                            <p:strVal val="#ppt_x"/>
                                          </p:val>
                                        </p:tav>
                                      </p:tavLst>
                                    </p:anim>
                                    <p:anim calcmode="lin" valueType="num">
                                      <p:cBhvr additive="base">
                                        <p:cTn id="26"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grpId="0" nodeType="clickEffect">
                                  <p:stCondLst>
                                    <p:cond delay="0"/>
                                  </p:stCondLst>
                                  <p:childTnLst>
                                    <p:set>
                                      <p:cBhvr>
                                        <p:cTn id="30" dur="1" fill="hold">
                                          <p:stCondLst>
                                            <p:cond delay="0"/>
                                          </p:stCondLst>
                                        </p:cTn>
                                        <p:tgtEl>
                                          <p:spTgt spid="75777"/>
                                        </p:tgtEl>
                                        <p:attrNameLst>
                                          <p:attrName>style.visibility</p:attrName>
                                        </p:attrNameLst>
                                      </p:cBhvr>
                                      <p:to>
                                        <p:strVal val="visible"/>
                                      </p:to>
                                    </p:set>
                                    <p:animEffect transition="in" filter="diamond(in)">
                                      <p:cBhvr>
                                        <p:cTn id="31" dur="2000"/>
                                        <p:tgtEl>
                                          <p:spTgt spid="75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17" grpId="0" animBg="1"/>
      <p:bldP spid="7577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31" y="152402"/>
            <a:ext cx="4628170" cy="564176"/>
            <a:chOff x="6168776" y="1221676"/>
            <a:chExt cx="3433511" cy="651317"/>
          </a:xfrm>
        </p:grpSpPr>
        <p:sp>
          <p:nvSpPr>
            <p:cNvPr id="5" name="圆角矩形 4"/>
            <p:cNvSpPr/>
            <p:nvPr/>
          </p:nvSpPr>
          <p:spPr>
            <a:xfrm>
              <a:off x="6168776" y="1221676"/>
              <a:ext cx="3433511"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1" y="1233426"/>
              <a:ext cx="2436957" cy="639567"/>
            </a:xfrm>
            <a:prstGeom prst="rect">
              <a:avLst/>
            </a:prstGeom>
            <a:noFill/>
            <a:ln w="9525">
              <a:noFill/>
              <a:miter lim="800000"/>
              <a:headEnd/>
              <a:tailEnd/>
            </a:ln>
          </p:spPr>
          <p:txBody>
            <a:bodyPr wrap="none">
              <a:spAutoFit/>
            </a:bodyPr>
            <a:lstStyle/>
            <a:p>
              <a:r>
                <a:rPr lang="en-US" altLang="zh-CN" sz="3000" b="1" dirty="0" smtClean="0"/>
                <a:t>4.1.2</a:t>
              </a:r>
              <a:r>
                <a:rPr lang="zh-CN" altLang="zh-CN" sz="3000" b="1" dirty="0" smtClean="0"/>
                <a:t>车辆损失保险</a:t>
              </a:r>
              <a:endParaRPr lang="zh-CN" altLang="zh-CN" sz="3000" b="1" dirty="0">
                <a:solidFill>
                  <a:schemeClr val="accent1"/>
                </a:solidFill>
              </a:endParaRPr>
            </a:p>
          </p:txBody>
        </p:sp>
      </p:grpSp>
      <p:sp>
        <p:nvSpPr>
          <p:cNvPr id="23" name="TextBox 22"/>
          <p:cNvSpPr txBox="1"/>
          <p:nvPr/>
        </p:nvSpPr>
        <p:spPr>
          <a:xfrm>
            <a:off x="976393" y="1644370"/>
            <a:ext cx="4556502"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979752" y="1647692"/>
            <a:ext cx="9314480" cy="4170372"/>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r>
              <a:rPr lang="en-US" altLang="zh-CN" sz="2400" b="1" dirty="0" smtClean="0"/>
              <a:t>      3</a:t>
            </a:r>
            <a:r>
              <a:rPr lang="zh-CN" altLang="zh-CN" sz="2400" b="1" dirty="0" smtClean="0"/>
              <a:t>．责任免除</a:t>
            </a:r>
            <a:endParaRPr lang="en-US" altLang="zh-CN" sz="2400" b="1" dirty="0" smtClean="0"/>
          </a:p>
          <a:p>
            <a:endParaRPr lang="zh-CN" altLang="zh-CN" sz="2400" b="1" dirty="0" smtClean="0"/>
          </a:p>
          <a:p>
            <a:pPr indent="457200"/>
            <a:r>
              <a:rPr lang="zh-CN" altLang="zh-CN" sz="2200" b="1" dirty="0" smtClean="0"/>
              <a:t>（</a:t>
            </a:r>
            <a:r>
              <a:rPr lang="en-US" altLang="zh-CN" sz="2200" b="1" dirty="0" smtClean="0"/>
              <a:t>2</a:t>
            </a:r>
            <a:r>
              <a:rPr lang="zh-CN" altLang="zh-CN" sz="2200" b="1" dirty="0" smtClean="0"/>
              <a:t>）被保险机动车的下列损失和费用，保险人不负责赔偿</a:t>
            </a:r>
            <a:r>
              <a:rPr lang="zh-CN" altLang="zh-CN" sz="2200" dirty="0" smtClean="0"/>
              <a:t>：</a:t>
            </a:r>
          </a:p>
          <a:p>
            <a:pPr indent="457200"/>
            <a:r>
              <a:rPr lang="zh-CN" altLang="zh-CN" sz="2200" dirty="0" smtClean="0"/>
              <a:t>⑧市场价格变动造成的贬值、修理后价值降低引起的损失；</a:t>
            </a:r>
          </a:p>
          <a:p>
            <a:pPr indent="457200"/>
            <a:r>
              <a:rPr lang="zh-CN" altLang="zh-CN" sz="2200" dirty="0" smtClean="0"/>
              <a:t>⑨标准配置以外新增设备的损失；</a:t>
            </a:r>
          </a:p>
          <a:p>
            <a:pPr indent="457200"/>
            <a:r>
              <a:rPr lang="zh-CN" altLang="zh-CN" sz="2200" dirty="0" smtClean="0"/>
              <a:t>⑩发动机进水后导致的发动机损坏；</a:t>
            </a:r>
          </a:p>
          <a:p>
            <a:pPr indent="457200"/>
            <a:r>
              <a:rPr lang="zh-CN" altLang="zh-CN" sz="2200" dirty="0" smtClean="0"/>
              <a:t>⑪被保险机动车所载货物坠落、倒塌、撞击、泄漏造成的损失；</a:t>
            </a:r>
          </a:p>
          <a:p>
            <a:pPr indent="457200"/>
            <a:r>
              <a:rPr lang="zh-CN" altLang="zh-CN" sz="2200" dirty="0" smtClean="0"/>
              <a:t>⑫被盗窃、抢劫、抢夺，以及因被盗窃、抢劫、抢夺受到损坏或车上零部件、附属设备丢失；</a:t>
            </a:r>
          </a:p>
          <a:p>
            <a:pPr indent="457200"/>
            <a:r>
              <a:rPr lang="zh-CN" altLang="zh-CN" sz="2200" dirty="0" smtClean="0"/>
              <a:t>⑬被保险人或驾驶人的故意行为造成的损失；</a:t>
            </a:r>
          </a:p>
          <a:p>
            <a:pPr indent="457200"/>
            <a:r>
              <a:rPr lang="zh-CN" altLang="zh-CN" sz="2200" dirty="0" smtClean="0"/>
              <a:t>⑭应当由机动车交通事故责任强制保险赔偿的金额。</a:t>
            </a:r>
          </a:p>
          <a:p>
            <a:pPr indent="457200"/>
            <a:endParaRPr lang="zh-CN" altLang="zh-CN" sz="2200" dirty="0"/>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down)">
                                      <p:cBhvr>
                                        <p:cTn id="21" dur="750"/>
                                        <p:tgtEl>
                                          <p:spTgt spid="25"/>
                                        </p:tgtEl>
                                      </p:cBhvr>
                                    </p:animEffect>
                                  </p:childTnLst>
                                </p:cTn>
                              </p:par>
                            </p:childTnLst>
                          </p:cTn>
                        </p:par>
                        <p:par>
                          <p:cTn id="22" fill="hold">
                            <p:stCondLst>
                              <p:cond delay="750"/>
                            </p:stCondLst>
                            <p:childTnLst>
                              <p:par>
                                <p:cTn id="23" presetID="2" presetClass="entr" presetSubtype="2"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1+#ppt_w/2"/>
                                          </p:val>
                                        </p:tav>
                                        <p:tav tm="100000">
                                          <p:val>
                                            <p:strVal val="#ppt_x"/>
                                          </p:val>
                                        </p:tav>
                                      </p:tavLst>
                                    </p:anim>
                                    <p:anim calcmode="lin" valueType="num">
                                      <p:cBhvr additive="base">
                                        <p:cTn id="26"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grpId="0" nodeType="clickEffect">
                                  <p:stCondLst>
                                    <p:cond delay="0"/>
                                  </p:stCondLst>
                                  <p:childTnLst>
                                    <p:set>
                                      <p:cBhvr>
                                        <p:cTn id="30" dur="1" fill="hold">
                                          <p:stCondLst>
                                            <p:cond delay="0"/>
                                          </p:stCondLst>
                                        </p:cTn>
                                        <p:tgtEl>
                                          <p:spTgt spid="75777"/>
                                        </p:tgtEl>
                                        <p:attrNameLst>
                                          <p:attrName>style.visibility</p:attrName>
                                        </p:attrNameLst>
                                      </p:cBhvr>
                                      <p:to>
                                        <p:strVal val="visible"/>
                                      </p:to>
                                    </p:set>
                                    <p:animEffect transition="in" filter="diamond(in)">
                                      <p:cBhvr>
                                        <p:cTn id="31" dur="2000"/>
                                        <p:tgtEl>
                                          <p:spTgt spid="75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17" grpId="0" animBg="1"/>
      <p:bldP spid="7577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31" y="152402"/>
            <a:ext cx="4628170" cy="564176"/>
            <a:chOff x="6168776" y="1221676"/>
            <a:chExt cx="3433511" cy="651317"/>
          </a:xfrm>
        </p:grpSpPr>
        <p:sp>
          <p:nvSpPr>
            <p:cNvPr id="5" name="圆角矩形 4"/>
            <p:cNvSpPr/>
            <p:nvPr/>
          </p:nvSpPr>
          <p:spPr>
            <a:xfrm>
              <a:off x="6168776" y="1221676"/>
              <a:ext cx="3433511"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1" y="1233426"/>
              <a:ext cx="2436957" cy="639567"/>
            </a:xfrm>
            <a:prstGeom prst="rect">
              <a:avLst/>
            </a:prstGeom>
            <a:noFill/>
            <a:ln w="9525">
              <a:noFill/>
              <a:miter lim="800000"/>
              <a:headEnd/>
              <a:tailEnd/>
            </a:ln>
          </p:spPr>
          <p:txBody>
            <a:bodyPr wrap="none">
              <a:spAutoFit/>
            </a:bodyPr>
            <a:lstStyle/>
            <a:p>
              <a:r>
                <a:rPr lang="en-US" altLang="zh-CN" sz="3000" b="1" dirty="0" smtClean="0"/>
                <a:t>4.1.2</a:t>
              </a:r>
              <a:r>
                <a:rPr lang="zh-CN" altLang="zh-CN" sz="3000" b="1" dirty="0" smtClean="0"/>
                <a:t>车辆损失保险</a:t>
              </a:r>
              <a:endParaRPr lang="zh-CN" altLang="zh-CN" sz="3000" b="1" dirty="0">
                <a:solidFill>
                  <a:schemeClr val="accent1"/>
                </a:solidFill>
              </a:endParaRPr>
            </a:p>
          </p:txBody>
        </p:sp>
      </p:grpSp>
      <p:sp>
        <p:nvSpPr>
          <p:cNvPr id="23" name="TextBox 22"/>
          <p:cNvSpPr txBox="1"/>
          <p:nvPr/>
        </p:nvSpPr>
        <p:spPr>
          <a:xfrm>
            <a:off x="976393" y="1644370"/>
            <a:ext cx="4556502"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949272" y="1612791"/>
            <a:ext cx="9314480" cy="4816703"/>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r>
              <a:rPr lang="en-US" altLang="zh-CN" sz="2400" b="1" dirty="0" smtClean="0"/>
              <a:t>      3</a:t>
            </a:r>
            <a:r>
              <a:rPr lang="zh-CN" altLang="zh-CN" sz="2400" b="1" dirty="0" smtClean="0"/>
              <a:t>．责任免除</a:t>
            </a:r>
            <a:endParaRPr lang="en-US" altLang="zh-CN" sz="2400" b="1" dirty="0" smtClean="0"/>
          </a:p>
          <a:p>
            <a:pPr indent="457200"/>
            <a:r>
              <a:rPr lang="zh-CN" altLang="zh-CN" sz="2200" b="1" dirty="0" smtClean="0"/>
              <a:t>（</a:t>
            </a:r>
            <a:r>
              <a:rPr lang="en-US" altLang="zh-CN" sz="2200" b="1" dirty="0" smtClean="0"/>
              <a:t>3</a:t>
            </a:r>
            <a:r>
              <a:rPr lang="zh-CN" altLang="zh-CN" sz="2200" b="1" dirty="0" smtClean="0"/>
              <a:t>）保险人在依据保险合同约定计算赔款的基础上，按照下列免赔率免赔：</a:t>
            </a:r>
          </a:p>
          <a:p>
            <a:pPr indent="457200"/>
            <a:r>
              <a:rPr lang="zh-CN" altLang="zh-CN" sz="2200" dirty="0" smtClean="0"/>
              <a:t>①负次要事故责任的免赔率为</a:t>
            </a:r>
            <a:r>
              <a:rPr lang="en-US" altLang="zh-CN" sz="2200" dirty="0" smtClean="0"/>
              <a:t>5%</a:t>
            </a:r>
            <a:r>
              <a:rPr lang="zh-CN" altLang="zh-CN" sz="2200" dirty="0" smtClean="0"/>
              <a:t>，负同等事故责任的免赔率为</a:t>
            </a:r>
            <a:r>
              <a:rPr lang="en-US" altLang="zh-CN" sz="2200" dirty="0" smtClean="0"/>
              <a:t>8%</a:t>
            </a:r>
            <a:r>
              <a:rPr lang="zh-CN" altLang="zh-CN" sz="2200" dirty="0" smtClean="0"/>
              <a:t>，负主要事故责任的免赔率为</a:t>
            </a:r>
            <a:r>
              <a:rPr lang="en-US" altLang="zh-CN" sz="2200" dirty="0" smtClean="0"/>
              <a:t>10%</a:t>
            </a:r>
            <a:r>
              <a:rPr lang="zh-CN" altLang="zh-CN" sz="2200" dirty="0" smtClean="0"/>
              <a:t>，负全部事故责任或单方肇事事故的免赔率为</a:t>
            </a:r>
            <a:r>
              <a:rPr lang="en-US" altLang="zh-CN" sz="2200" dirty="0" smtClean="0"/>
              <a:t>15%</a:t>
            </a:r>
            <a:r>
              <a:rPr lang="zh-CN" altLang="zh-CN" sz="2200" dirty="0" smtClean="0"/>
              <a:t>；</a:t>
            </a:r>
          </a:p>
          <a:p>
            <a:pPr indent="457200"/>
            <a:r>
              <a:rPr lang="zh-CN" altLang="zh-CN" sz="2200" dirty="0" smtClean="0"/>
              <a:t>②被保险机动车的损失应当由第三方负责赔偿的，无法找到第三方时，免赔率为</a:t>
            </a:r>
            <a:r>
              <a:rPr lang="en-US" altLang="zh-CN" sz="2200" dirty="0" smtClean="0"/>
              <a:t>30%</a:t>
            </a:r>
            <a:r>
              <a:rPr lang="zh-CN" altLang="zh-CN" sz="2200" dirty="0" smtClean="0"/>
              <a:t>；</a:t>
            </a:r>
          </a:p>
          <a:p>
            <a:pPr indent="457200"/>
            <a:r>
              <a:rPr lang="zh-CN" altLang="zh-CN" sz="2200" dirty="0" smtClean="0"/>
              <a:t>③被保险人根据有关法律法规规定选择自行协商方式处理交通事故，不能证明事故原因的，免赔率为</a:t>
            </a:r>
            <a:r>
              <a:rPr lang="en-US" altLang="zh-CN" sz="2200" dirty="0" smtClean="0"/>
              <a:t>20%</a:t>
            </a:r>
            <a:r>
              <a:rPr lang="zh-CN" altLang="zh-CN" sz="2200" dirty="0" smtClean="0"/>
              <a:t>；</a:t>
            </a:r>
          </a:p>
          <a:p>
            <a:pPr indent="457200"/>
            <a:r>
              <a:rPr lang="zh-CN" altLang="zh-CN" sz="2200" dirty="0" smtClean="0"/>
              <a:t>④投保时指定驾驶人，保险事故发生时为非指定驾驶人使用被保险机动车的，增加免赔率</a:t>
            </a:r>
            <a:r>
              <a:rPr lang="en-US" altLang="zh-CN" sz="2200" dirty="0" smtClean="0"/>
              <a:t>10%</a:t>
            </a:r>
            <a:r>
              <a:rPr lang="zh-CN" altLang="zh-CN" sz="2200" dirty="0" smtClean="0"/>
              <a:t>；</a:t>
            </a:r>
          </a:p>
          <a:p>
            <a:pPr indent="457200"/>
            <a:r>
              <a:rPr lang="zh-CN" altLang="zh-CN" sz="2200" dirty="0" smtClean="0"/>
              <a:t>⑤投保时约定行驶区域，保险事故发生在约定行驶区域以外的，增加免赔率</a:t>
            </a:r>
            <a:r>
              <a:rPr lang="en-US" altLang="zh-CN" sz="2200" dirty="0" smtClean="0"/>
              <a:t>10%</a:t>
            </a:r>
            <a:r>
              <a:rPr lang="zh-CN" altLang="zh-CN" sz="2200" dirty="0" smtClean="0"/>
              <a:t>。</a:t>
            </a:r>
            <a:endParaRPr lang="zh-CN" altLang="zh-CN" sz="2200" dirty="0"/>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down)">
                                      <p:cBhvr>
                                        <p:cTn id="21" dur="750"/>
                                        <p:tgtEl>
                                          <p:spTgt spid="25"/>
                                        </p:tgtEl>
                                      </p:cBhvr>
                                    </p:animEffect>
                                  </p:childTnLst>
                                </p:cTn>
                              </p:par>
                            </p:childTnLst>
                          </p:cTn>
                        </p:par>
                        <p:par>
                          <p:cTn id="22" fill="hold">
                            <p:stCondLst>
                              <p:cond delay="750"/>
                            </p:stCondLst>
                            <p:childTnLst>
                              <p:par>
                                <p:cTn id="23" presetID="2" presetClass="entr" presetSubtype="2"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1+#ppt_w/2"/>
                                          </p:val>
                                        </p:tav>
                                        <p:tav tm="100000">
                                          <p:val>
                                            <p:strVal val="#ppt_x"/>
                                          </p:val>
                                        </p:tav>
                                      </p:tavLst>
                                    </p:anim>
                                    <p:anim calcmode="lin" valueType="num">
                                      <p:cBhvr additive="base">
                                        <p:cTn id="26"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grpId="0" nodeType="clickEffect">
                                  <p:stCondLst>
                                    <p:cond delay="0"/>
                                  </p:stCondLst>
                                  <p:childTnLst>
                                    <p:set>
                                      <p:cBhvr>
                                        <p:cTn id="30" dur="1" fill="hold">
                                          <p:stCondLst>
                                            <p:cond delay="0"/>
                                          </p:stCondLst>
                                        </p:cTn>
                                        <p:tgtEl>
                                          <p:spTgt spid="75777"/>
                                        </p:tgtEl>
                                        <p:attrNameLst>
                                          <p:attrName>style.visibility</p:attrName>
                                        </p:attrNameLst>
                                      </p:cBhvr>
                                      <p:to>
                                        <p:strVal val="visible"/>
                                      </p:to>
                                    </p:set>
                                    <p:animEffect transition="in" filter="diamond(in)">
                                      <p:cBhvr>
                                        <p:cTn id="31" dur="2000"/>
                                        <p:tgtEl>
                                          <p:spTgt spid="75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17" grpId="0" animBg="1"/>
      <p:bldP spid="7577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31" y="152402"/>
            <a:ext cx="4628170" cy="564176"/>
            <a:chOff x="6168776" y="1221676"/>
            <a:chExt cx="3433511" cy="651317"/>
          </a:xfrm>
        </p:grpSpPr>
        <p:sp>
          <p:nvSpPr>
            <p:cNvPr id="5" name="圆角矩形 4"/>
            <p:cNvSpPr/>
            <p:nvPr/>
          </p:nvSpPr>
          <p:spPr>
            <a:xfrm>
              <a:off x="6168776" y="1221676"/>
              <a:ext cx="3433511"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1" y="1233426"/>
              <a:ext cx="2436957" cy="639567"/>
            </a:xfrm>
            <a:prstGeom prst="rect">
              <a:avLst/>
            </a:prstGeom>
            <a:noFill/>
            <a:ln w="9525">
              <a:noFill/>
              <a:miter lim="800000"/>
              <a:headEnd/>
              <a:tailEnd/>
            </a:ln>
          </p:spPr>
          <p:txBody>
            <a:bodyPr wrap="none">
              <a:spAutoFit/>
            </a:bodyPr>
            <a:lstStyle/>
            <a:p>
              <a:r>
                <a:rPr lang="en-US" altLang="zh-CN" sz="3000" b="1" dirty="0" smtClean="0"/>
                <a:t>4.1.2</a:t>
              </a:r>
              <a:r>
                <a:rPr lang="zh-CN" altLang="zh-CN" sz="3000" b="1" dirty="0" smtClean="0"/>
                <a:t>车辆损失保险</a:t>
              </a:r>
              <a:endParaRPr lang="zh-CN" altLang="zh-CN" sz="3000" b="1" dirty="0">
                <a:solidFill>
                  <a:schemeClr val="accent1"/>
                </a:solidFill>
              </a:endParaRPr>
            </a:p>
          </p:txBody>
        </p:sp>
      </p:gr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1025472" y="1624252"/>
            <a:ext cx="9314480" cy="2446824"/>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r>
              <a:rPr lang="en-US" altLang="zh-CN" sz="2400" b="1" dirty="0" smtClean="0"/>
              <a:t>      3</a:t>
            </a:r>
            <a:r>
              <a:rPr lang="zh-CN" altLang="zh-CN" sz="2400" b="1" dirty="0" smtClean="0"/>
              <a:t>．责任免除</a:t>
            </a:r>
            <a:endParaRPr lang="en-US" altLang="zh-CN" sz="2400" b="1" dirty="0" smtClean="0"/>
          </a:p>
          <a:p>
            <a:pPr indent="457200"/>
            <a:endParaRPr lang="en-US" altLang="zh-CN" sz="2200" b="1" dirty="0" smtClean="0"/>
          </a:p>
          <a:p>
            <a:pPr indent="457200"/>
            <a:r>
              <a:rPr lang="zh-CN" altLang="zh-CN" sz="2200" dirty="0" smtClean="0"/>
              <a:t>（</a:t>
            </a:r>
            <a:r>
              <a:rPr lang="en-US" altLang="zh-CN" sz="2200" dirty="0" smtClean="0"/>
              <a:t>4</a:t>
            </a:r>
            <a:r>
              <a:rPr lang="zh-CN" altLang="zh-CN" sz="2200" dirty="0" smtClean="0"/>
              <a:t>）其他不属于保险责任范围内的损失和费用。</a:t>
            </a:r>
          </a:p>
          <a:p>
            <a:pPr indent="457200"/>
            <a:r>
              <a:rPr lang="zh-CN" altLang="zh-CN" sz="2200" dirty="0" smtClean="0"/>
              <a:t>（</a:t>
            </a:r>
            <a:r>
              <a:rPr lang="en-US" altLang="zh-CN" sz="2200" dirty="0" smtClean="0"/>
              <a:t>5</a:t>
            </a:r>
            <a:r>
              <a:rPr lang="zh-CN" altLang="zh-CN" sz="2200" dirty="0" smtClean="0"/>
              <a:t>）非营业用汽车损失保险责任免除部分与家庭自用汽车损失保险相比，增加了部分责任免除</a:t>
            </a:r>
            <a:r>
              <a:rPr lang="zh-CN" altLang="zh-CN" sz="2200" dirty="0" smtClean="0"/>
              <a:t>规定</a:t>
            </a:r>
            <a:r>
              <a:rPr lang="zh-CN" altLang="en-US" sz="2200" dirty="0" smtClean="0"/>
              <a:t>。</a:t>
            </a:r>
            <a:endParaRPr lang="en-US" altLang="zh-CN" sz="2200" dirty="0" smtClean="0"/>
          </a:p>
          <a:p>
            <a:pPr indent="457200"/>
            <a:r>
              <a:rPr lang="zh-CN" altLang="zh-CN" sz="2200" dirty="0" smtClean="0"/>
              <a:t>（</a:t>
            </a:r>
            <a:r>
              <a:rPr lang="en-US" altLang="zh-CN" sz="2200" dirty="0" smtClean="0"/>
              <a:t>6</a:t>
            </a:r>
            <a:r>
              <a:rPr lang="zh-CN" altLang="zh-CN" sz="2200" dirty="0" smtClean="0"/>
              <a:t>）营业用汽车损失保险责任免除部分与家庭自用汽车损失保险相比，增加了部分责任免除</a:t>
            </a:r>
            <a:r>
              <a:rPr lang="zh-CN" altLang="zh-CN" sz="2200" dirty="0" smtClean="0"/>
              <a:t>规定</a:t>
            </a:r>
            <a:r>
              <a:rPr lang="zh-CN" altLang="en-US" sz="2200" dirty="0" smtClean="0"/>
              <a:t>。</a:t>
            </a:r>
            <a:endParaRPr lang="zh-CN" altLang="zh-CN" sz="2200" dirty="0" smtClean="0"/>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wipe(down)">
                                      <p:cBhvr>
                                        <p:cTn id="13" dur="750"/>
                                        <p:tgtEl>
                                          <p:spTgt spid="25"/>
                                        </p:tgtEl>
                                      </p:cBhvr>
                                    </p:animEffect>
                                  </p:childTnLst>
                                </p:cTn>
                              </p:par>
                            </p:childTnLst>
                          </p:cTn>
                        </p:par>
                        <p:par>
                          <p:cTn id="14" fill="hold">
                            <p:stCondLst>
                              <p:cond delay="750"/>
                            </p:stCondLst>
                            <p:childTnLst>
                              <p:par>
                                <p:cTn id="15" presetID="2" presetClass="entr" presetSubtype="2"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additive="base">
                                        <p:cTn id="17" dur="500" fill="hold"/>
                                        <p:tgtEl>
                                          <p:spTgt spid="17"/>
                                        </p:tgtEl>
                                        <p:attrNameLst>
                                          <p:attrName>ppt_x</p:attrName>
                                        </p:attrNameLst>
                                      </p:cBhvr>
                                      <p:tavLst>
                                        <p:tav tm="0">
                                          <p:val>
                                            <p:strVal val="1+#ppt_w/2"/>
                                          </p:val>
                                        </p:tav>
                                        <p:tav tm="100000">
                                          <p:val>
                                            <p:strVal val="#ppt_x"/>
                                          </p:val>
                                        </p:tav>
                                      </p:tavLst>
                                    </p:anim>
                                    <p:anim calcmode="lin" valueType="num">
                                      <p:cBhvr additive="base">
                                        <p:cTn id="18"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8" presetClass="entr" presetSubtype="16" fill="hold" grpId="0" nodeType="clickEffect">
                                  <p:stCondLst>
                                    <p:cond delay="0"/>
                                  </p:stCondLst>
                                  <p:childTnLst>
                                    <p:set>
                                      <p:cBhvr>
                                        <p:cTn id="22" dur="1" fill="hold">
                                          <p:stCondLst>
                                            <p:cond delay="0"/>
                                          </p:stCondLst>
                                        </p:cTn>
                                        <p:tgtEl>
                                          <p:spTgt spid="75777"/>
                                        </p:tgtEl>
                                        <p:attrNameLst>
                                          <p:attrName>style.visibility</p:attrName>
                                        </p:attrNameLst>
                                      </p:cBhvr>
                                      <p:to>
                                        <p:strVal val="visible"/>
                                      </p:to>
                                    </p:set>
                                    <p:animEffect transition="in" filter="diamond(in)">
                                      <p:cBhvr>
                                        <p:cTn id="23" dur="2000"/>
                                        <p:tgtEl>
                                          <p:spTgt spid="75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7" grpId="0" animBg="1"/>
      <p:bldP spid="7577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31" y="152402"/>
            <a:ext cx="4872011" cy="564176"/>
            <a:chOff x="6168776" y="1221676"/>
            <a:chExt cx="3614410" cy="651317"/>
          </a:xfrm>
        </p:grpSpPr>
        <p:sp>
          <p:nvSpPr>
            <p:cNvPr id="5" name="圆角矩形 4"/>
            <p:cNvSpPr/>
            <p:nvPr/>
          </p:nvSpPr>
          <p:spPr>
            <a:xfrm>
              <a:off x="6168776" y="1221676"/>
              <a:ext cx="3218695"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1" y="1233426"/>
              <a:ext cx="2948585" cy="639567"/>
            </a:xfrm>
            <a:prstGeom prst="rect">
              <a:avLst/>
            </a:prstGeom>
            <a:noFill/>
            <a:ln w="9525">
              <a:noFill/>
              <a:miter lim="800000"/>
              <a:headEnd/>
              <a:tailEnd/>
            </a:ln>
          </p:spPr>
          <p:txBody>
            <a:bodyPr wrap="square">
              <a:spAutoFit/>
            </a:bodyPr>
            <a:lstStyle/>
            <a:p>
              <a:r>
                <a:rPr lang="en-US" altLang="zh-CN" sz="3000" b="1" dirty="0" smtClean="0"/>
                <a:t>4.1.2</a:t>
              </a:r>
              <a:r>
                <a:rPr lang="zh-CN" altLang="zh-CN" sz="3000" b="1" dirty="0" smtClean="0"/>
                <a:t>车辆损失保险</a:t>
              </a:r>
              <a:endParaRPr lang="zh-CN" altLang="zh-CN" sz="3000" b="1" dirty="0">
                <a:solidFill>
                  <a:schemeClr val="accent1"/>
                </a:solidFill>
              </a:endParaRPr>
            </a:p>
          </p:txBody>
        </p:sp>
      </p:gr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994992" y="1572432"/>
            <a:ext cx="9314480" cy="3708708"/>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r>
              <a:rPr lang="en-US" altLang="zh-CN" sz="2400" b="1" dirty="0" smtClean="0"/>
              <a:t>    </a:t>
            </a:r>
          </a:p>
          <a:p>
            <a:r>
              <a:rPr lang="en-US" altLang="zh-CN" sz="2400" b="1" dirty="0" smtClean="0"/>
              <a:t>    4</a:t>
            </a:r>
            <a:r>
              <a:rPr lang="zh-CN" altLang="zh-CN" sz="2400" b="1" dirty="0" smtClean="0"/>
              <a:t>．保险金额</a:t>
            </a:r>
            <a:endParaRPr lang="en-US" altLang="zh-CN" sz="2400" b="1" dirty="0" smtClean="0"/>
          </a:p>
          <a:p>
            <a:endParaRPr lang="zh-CN" altLang="zh-CN" sz="2400" b="1" dirty="0" smtClean="0"/>
          </a:p>
          <a:p>
            <a:pPr indent="457200"/>
            <a:r>
              <a:rPr lang="zh-CN" altLang="zh-CN" sz="2400" dirty="0" smtClean="0"/>
              <a:t>该部分主要阐述保险金额的确定方式，可按新车购置价、实际价值、协商价格等方式确定。</a:t>
            </a:r>
            <a:endParaRPr lang="en-US" altLang="zh-CN" sz="2400" dirty="0" smtClean="0"/>
          </a:p>
          <a:p>
            <a:r>
              <a:rPr lang="en-US" altLang="zh-CN" sz="2400" b="1" dirty="0" smtClean="0"/>
              <a:t>     5</a:t>
            </a:r>
            <a:r>
              <a:rPr lang="zh-CN" altLang="zh-CN" sz="2400" b="1" dirty="0" smtClean="0"/>
              <a:t>．赔偿处理</a:t>
            </a:r>
          </a:p>
          <a:p>
            <a:r>
              <a:rPr lang="en-US" altLang="zh-CN" sz="2400" b="1" dirty="0" smtClean="0"/>
              <a:t>     6</a:t>
            </a:r>
            <a:r>
              <a:rPr lang="zh-CN" altLang="zh-CN" sz="2400" b="1" dirty="0" smtClean="0"/>
              <a:t>．附则</a:t>
            </a:r>
          </a:p>
          <a:p>
            <a:endParaRPr lang="en-US" altLang="zh-CN" sz="2400" dirty="0" smtClean="0"/>
          </a:p>
          <a:p>
            <a:endParaRPr lang="en-US" altLang="zh-CN" sz="2400" dirty="0" smtClean="0"/>
          </a:p>
          <a:p>
            <a:endParaRPr lang="zh-CN" altLang="zh-CN" sz="2200" dirty="0" smtClean="0"/>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wipe(down)">
                                      <p:cBhvr>
                                        <p:cTn id="13" dur="750"/>
                                        <p:tgtEl>
                                          <p:spTgt spid="25"/>
                                        </p:tgtEl>
                                      </p:cBhvr>
                                    </p:animEffect>
                                  </p:childTnLst>
                                </p:cTn>
                              </p:par>
                            </p:childTnLst>
                          </p:cTn>
                        </p:par>
                        <p:par>
                          <p:cTn id="14" fill="hold">
                            <p:stCondLst>
                              <p:cond delay="750"/>
                            </p:stCondLst>
                            <p:childTnLst>
                              <p:par>
                                <p:cTn id="15" presetID="2" presetClass="entr" presetSubtype="2"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additive="base">
                                        <p:cTn id="17" dur="500" fill="hold"/>
                                        <p:tgtEl>
                                          <p:spTgt spid="17"/>
                                        </p:tgtEl>
                                        <p:attrNameLst>
                                          <p:attrName>ppt_x</p:attrName>
                                        </p:attrNameLst>
                                      </p:cBhvr>
                                      <p:tavLst>
                                        <p:tav tm="0">
                                          <p:val>
                                            <p:strVal val="1+#ppt_w/2"/>
                                          </p:val>
                                        </p:tav>
                                        <p:tav tm="100000">
                                          <p:val>
                                            <p:strVal val="#ppt_x"/>
                                          </p:val>
                                        </p:tav>
                                      </p:tavLst>
                                    </p:anim>
                                    <p:anim calcmode="lin" valueType="num">
                                      <p:cBhvr additive="base">
                                        <p:cTn id="18"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8" presetClass="entr" presetSubtype="16" fill="hold" grpId="0" nodeType="clickEffect">
                                  <p:stCondLst>
                                    <p:cond delay="0"/>
                                  </p:stCondLst>
                                  <p:childTnLst>
                                    <p:set>
                                      <p:cBhvr>
                                        <p:cTn id="22" dur="1" fill="hold">
                                          <p:stCondLst>
                                            <p:cond delay="0"/>
                                          </p:stCondLst>
                                        </p:cTn>
                                        <p:tgtEl>
                                          <p:spTgt spid="75777"/>
                                        </p:tgtEl>
                                        <p:attrNameLst>
                                          <p:attrName>style.visibility</p:attrName>
                                        </p:attrNameLst>
                                      </p:cBhvr>
                                      <p:to>
                                        <p:strVal val="visible"/>
                                      </p:to>
                                    </p:set>
                                    <p:animEffect transition="in" filter="diamond(in)">
                                      <p:cBhvr>
                                        <p:cTn id="23" dur="2000"/>
                                        <p:tgtEl>
                                          <p:spTgt spid="75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7" grpId="0" animBg="1"/>
      <p:bldP spid="7577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33" y="152402"/>
            <a:ext cx="4856771" cy="564176"/>
            <a:chOff x="6168775" y="1221676"/>
            <a:chExt cx="3603104" cy="651317"/>
          </a:xfrm>
        </p:grpSpPr>
        <p:sp>
          <p:nvSpPr>
            <p:cNvPr id="5" name="圆角矩形 4"/>
            <p:cNvSpPr/>
            <p:nvPr/>
          </p:nvSpPr>
          <p:spPr>
            <a:xfrm>
              <a:off x="6168775" y="1221676"/>
              <a:ext cx="3603104"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1" y="1233426"/>
              <a:ext cx="2730695" cy="639567"/>
            </a:xfrm>
            <a:prstGeom prst="rect">
              <a:avLst/>
            </a:prstGeom>
            <a:noFill/>
            <a:ln w="9525">
              <a:noFill/>
              <a:miter lim="800000"/>
              <a:headEnd/>
              <a:tailEnd/>
            </a:ln>
          </p:spPr>
          <p:txBody>
            <a:bodyPr wrap="none">
              <a:spAutoFit/>
            </a:bodyPr>
            <a:lstStyle/>
            <a:p>
              <a:r>
                <a:rPr lang="en-US" altLang="zh-CN" sz="3000" b="1" dirty="0" smtClean="0"/>
                <a:t>4.1.3</a:t>
              </a:r>
              <a:r>
                <a:rPr lang="zh-CN" altLang="en-US" sz="3000" b="1" dirty="0" smtClean="0"/>
                <a:t>车上人员责任</a:t>
              </a:r>
              <a:r>
                <a:rPr lang="zh-CN" altLang="zh-CN" sz="3000" b="1" dirty="0" smtClean="0"/>
                <a:t>险</a:t>
              </a:r>
              <a:endParaRPr lang="zh-CN" altLang="zh-CN" sz="3000" b="1" dirty="0">
                <a:solidFill>
                  <a:schemeClr val="accent1"/>
                </a:solidFill>
              </a:endParaRPr>
            </a:p>
          </p:txBody>
        </p:sp>
      </p:gr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1116912" y="1577793"/>
            <a:ext cx="9314480" cy="2600712"/>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indent="457200"/>
            <a:r>
              <a:rPr lang="en-US" altLang="zh-CN" sz="2400" b="1" dirty="0" smtClean="0"/>
              <a:t>1</a:t>
            </a:r>
            <a:r>
              <a:rPr lang="zh-CN" altLang="zh-CN" sz="2400" b="1" dirty="0" smtClean="0"/>
              <a:t>．总则</a:t>
            </a:r>
          </a:p>
          <a:p>
            <a:pPr indent="457200"/>
            <a:r>
              <a:rPr lang="en-US" altLang="zh-CN" sz="2400" b="1" dirty="0" smtClean="0"/>
              <a:t>2</a:t>
            </a:r>
            <a:r>
              <a:rPr lang="zh-CN" altLang="zh-CN" sz="2400" b="1" dirty="0" smtClean="0"/>
              <a:t>．保险责任</a:t>
            </a:r>
          </a:p>
          <a:p>
            <a:pPr indent="457200"/>
            <a:r>
              <a:rPr lang="en-US" altLang="zh-CN" sz="2400" b="1" dirty="0" smtClean="0"/>
              <a:t>3</a:t>
            </a:r>
            <a:r>
              <a:rPr lang="zh-CN" altLang="zh-CN" sz="2400" b="1" dirty="0" smtClean="0"/>
              <a:t>．责任免除</a:t>
            </a:r>
            <a:endParaRPr lang="en-US" altLang="zh-CN" sz="2400" b="1" dirty="0" smtClean="0"/>
          </a:p>
          <a:p>
            <a:pPr indent="457200"/>
            <a:r>
              <a:rPr lang="en-US" altLang="zh-CN" sz="2400" b="1" dirty="0" smtClean="0"/>
              <a:t>4</a:t>
            </a:r>
            <a:r>
              <a:rPr lang="zh-CN" altLang="zh-CN" sz="2400" b="1" dirty="0" smtClean="0"/>
              <a:t>．责任限额</a:t>
            </a:r>
          </a:p>
          <a:p>
            <a:endParaRPr lang="en-US" altLang="zh-CN" sz="2400" dirty="0" smtClean="0"/>
          </a:p>
          <a:p>
            <a:endParaRPr lang="en-US" altLang="zh-CN" sz="2400" dirty="0" smtClean="0"/>
          </a:p>
          <a:p>
            <a:endParaRPr lang="zh-CN" altLang="zh-CN" sz="2200" dirty="0" smtClean="0"/>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wipe(down)">
                                      <p:cBhvr>
                                        <p:cTn id="13" dur="750"/>
                                        <p:tgtEl>
                                          <p:spTgt spid="25"/>
                                        </p:tgtEl>
                                      </p:cBhvr>
                                    </p:animEffect>
                                  </p:childTnLst>
                                </p:cTn>
                              </p:par>
                            </p:childTnLst>
                          </p:cTn>
                        </p:par>
                        <p:par>
                          <p:cTn id="14" fill="hold">
                            <p:stCondLst>
                              <p:cond delay="750"/>
                            </p:stCondLst>
                            <p:childTnLst>
                              <p:par>
                                <p:cTn id="15" presetID="2" presetClass="entr" presetSubtype="2"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additive="base">
                                        <p:cTn id="17" dur="500" fill="hold"/>
                                        <p:tgtEl>
                                          <p:spTgt spid="17"/>
                                        </p:tgtEl>
                                        <p:attrNameLst>
                                          <p:attrName>ppt_x</p:attrName>
                                        </p:attrNameLst>
                                      </p:cBhvr>
                                      <p:tavLst>
                                        <p:tav tm="0">
                                          <p:val>
                                            <p:strVal val="1+#ppt_w/2"/>
                                          </p:val>
                                        </p:tav>
                                        <p:tav tm="100000">
                                          <p:val>
                                            <p:strVal val="#ppt_x"/>
                                          </p:val>
                                        </p:tav>
                                      </p:tavLst>
                                    </p:anim>
                                    <p:anim calcmode="lin" valueType="num">
                                      <p:cBhvr additive="base">
                                        <p:cTn id="18"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8" presetClass="entr" presetSubtype="16" fill="hold" grpId="0" nodeType="clickEffect">
                                  <p:stCondLst>
                                    <p:cond delay="0"/>
                                  </p:stCondLst>
                                  <p:childTnLst>
                                    <p:set>
                                      <p:cBhvr>
                                        <p:cTn id="22" dur="1" fill="hold">
                                          <p:stCondLst>
                                            <p:cond delay="0"/>
                                          </p:stCondLst>
                                        </p:cTn>
                                        <p:tgtEl>
                                          <p:spTgt spid="75777"/>
                                        </p:tgtEl>
                                        <p:attrNameLst>
                                          <p:attrName>style.visibility</p:attrName>
                                        </p:attrNameLst>
                                      </p:cBhvr>
                                      <p:to>
                                        <p:strVal val="visible"/>
                                      </p:to>
                                    </p:set>
                                    <p:animEffect transition="in" filter="diamond(in)">
                                      <p:cBhvr>
                                        <p:cTn id="23" dur="2000"/>
                                        <p:tgtEl>
                                          <p:spTgt spid="75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7" grpId="0" animBg="1"/>
      <p:bldP spid="7577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33" y="152402"/>
            <a:ext cx="4856771" cy="564176"/>
            <a:chOff x="6168775" y="1221676"/>
            <a:chExt cx="3603104" cy="651317"/>
          </a:xfrm>
        </p:grpSpPr>
        <p:sp>
          <p:nvSpPr>
            <p:cNvPr id="5" name="圆角矩形 4"/>
            <p:cNvSpPr/>
            <p:nvPr/>
          </p:nvSpPr>
          <p:spPr>
            <a:xfrm>
              <a:off x="6168775" y="1221676"/>
              <a:ext cx="3603104"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1" y="1233426"/>
              <a:ext cx="2157489" cy="639567"/>
            </a:xfrm>
            <a:prstGeom prst="rect">
              <a:avLst/>
            </a:prstGeom>
            <a:noFill/>
            <a:ln w="9525">
              <a:noFill/>
              <a:miter lim="800000"/>
              <a:headEnd/>
              <a:tailEnd/>
            </a:ln>
          </p:spPr>
          <p:txBody>
            <a:bodyPr wrap="none">
              <a:spAutoFit/>
            </a:bodyPr>
            <a:lstStyle/>
            <a:p>
              <a:r>
                <a:rPr lang="en-US" altLang="zh-CN" sz="3000" b="1" dirty="0" smtClean="0"/>
                <a:t>4.1.4</a:t>
              </a:r>
              <a:r>
                <a:rPr lang="zh-CN" altLang="en-US" sz="3000" b="1" dirty="0" smtClean="0"/>
                <a:t>全车盗抢</a:t>
              </a:r>
              <a:r>
                <a:rPr lang="zh-CN" altLang="zh-CN" sz="3000" b="1" dirty="0" smtClean="0"/>
                <a:t>险</a:t>
              </a:r>
              <a:endParaRPr lang="zh-CN" altLang="zh-CN" sz="3000" b="1" dirty="0">
                <a:solidFill>
                  <a:schemeClr val="accent1"/>
                </a:solidFill>
              </a:endParaRPr>
            </a:p>
          </p:txBody>
        </p:sp>
      </p:gr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1010232" y="1604701"/>
            <a:ext cx="9314480" cy="3339376"/>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indent="457200"/>
            <a:r>
              <a:rPr lang="en-US" altLang="zh-CN" sz="2400" b="1" dirty="0" smtClean="0"/>
              <a:t>1</a:t>
            </a:r>
            <a:r>
              <a:rPr lang="zh-CN" altLang="zh-CN" sz="2400" b="1" dirty="0" smtClean="0"/>
              <a:t>．总则</a:t>
            </a:r>
          </a:p>
          <a:p>
            <a:pPr indent="457200"/>
            <a:r>
              <a:rPr lang="en-US" altLang="zh-CN" sz="2400" b="1" dirty="0" smtClean="0"/>
              <a:t>2</a:t>
            </a:r>
            <a:r>
              <a:rPr lang="zh-CN" altLang="zh-CN" sz="2400" b="1" dirty="0" smtClean="0"/>
              <a:t>．保险责任</a:t>
            </a:r>
          </a:p>
          <a:p>
            <a:pPr indent="457200"/>
            <a:r>
              <a:rPr lang="en-US" altLang="zh-CN" sz="2400" b="1" dirty="0" smtClean="0"/>
              <a:t>3</a:t>
            </a:r>
            <a:r>
              <a:rPr lang="zh-CN" altLang="zh-CN" sz="2400" b="1" dirty="0" smtClean="0"/>
              <a:t>．责任免除</a:t>
            </a:r>
            <a:endParaRPr lang="en-US" altLang="zh-CN" sz="2400" b="1" dirty="0" smtClean="0"/>
          </a:p>
          <a:p>
            <a:pPr indent="457200"/>
            <a:r>
              <a:rPr lang="en-US" altLang="zh-CN" sz="2400" b="1" dirty="0" smtClean="0"/>
              <a:t>4</a:t>
            </a:r>
            <a:r>
              <a:rPr lang="zh-CN" altLang="zh-CN" sz="2400" b="1" dirty="0" smtClean="0"/>
              <a:t>．</a:t>
            </a:r>
            <a:r>
              <a:rPr lang="zh-CN" altLang="en-US" sz="2400" b="1" dirty="0" smtClean="0"/>
              <a:t>保险金额</a:t>
            </a:r>
            <a:endParaRPr lang="en-US" altLang="zh-CN" sz="2400" b="1" dirty="0" smtClean="0"/>
          </a:p>
          <a:p>
            <a:pPr indent="457200"/>
            <a:r>
              <a:rPr lang="en-US" altLang="zh-CN" sz="2400" b="1" dirty="0" smtClean="0"/>
              <a:t>5.    </a:t>
            </a:r>
            <a:r>
              <a:rPr lang="zh-CN" altLang="en-US" sz="2400" b="1" dirty="0" smtClean="0"/>
              <a:t>赔偿处理</a:t>
            </a:r>
            <a:endParaRPr lang="en-US" altLang="zh-CN" sz="2400" b="1" dirty="0" smtClean="0"/>
          </a:p>
          <a:p>
            <a:pPr indent="457200"/>
            <a:endParaRPr lang="zh-CN" altLang="zh-CN" sz="2400" b="1" dirty="0" smtClean="0"/>
          </a:p>
          <a:p>
            <a:endParaRPr lang="en-US" altLang="zh-CN" sz="2400" dirty="0" smtClean="0"/>
          </a:p>
          <a:p>
            <a:endParaRPr lang="en-US" altLang="zh-CN" sz="2400" dirty="0" smtClean="0"/>
          </a:p>
          <a:p>
            <a:endParaRPr lang="zh-CN" altLang="zh-CN" sz="2200" dirty="0" smtClean="0"/>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wipe(down)">
                                      <p:cBhvr>
                                        <p:cTn id="13" dur="750"/>
                                        <p:tgtEl>
                                          <p:spTgt spid="25"/>
                                        </p:tgtEl>
                                      </p:cBhvr>
                                    </p:animEffect>
                                  </p:childTnLst>
                                </p:cTn>
                              </p:par>
                            </p:childTnLst>
                          </p:cTn>
                        </p:par>
                        <p:par>
                          <p:cTn id="14" fill="hold">
                            <p:stCondLst>
                              <p:cond delay="750"/>
                            </p:stCondLst>
                            <p:childTnLst>
                              <p:par>
                                <p:cTn id="15" presetID="2" presetClass="entr" presetSubtype="2"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additive="base">
                                        <p:cTn id="17" dur="500" fill="hold"/>
                                        <p:tgtEl>
                                          <p:spTgt spid="17"/>
                                        </p:tgtEl>
                                        <p:attrNameLst>
                                          <p:attrName>ppt_x</p:attrName>
                                        </p:attrNameLst>
                                      </p:cBhvr>
                                      <p:tavLst>
                                        <p:tav tm="0">
                                          <p:val>
                                            <p:strVal val="1+#ppt_w/2"/>
                                          </p:val>
                                        </p:tav>
                                        <p:tav tm="100000">
                                          <p:val>
                                            <p:strVal val="#ppt_x"/>
                                          </p:val>
                                        </p:tav>
                                      </p:tavLst>
                                    </p:anim>
                                    <p:anim calcmode="lin" valueType="num">
                                      <p:cBhvr additive="base">
                                        <p:cTn id="18"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8" presetClass="entr" presetSubtype="16" fill="hold" grpId="0" nodeType="clickEffect">
                                  <p:stCondLst>
                                    <p:cond delay="0"/>
                                  </p:stCondLst>
                                  <p:childTnLst>
                                    <p:set>
                                      <p:cBhvr>
                                        <p:cTn id="22" dur="1" fill="hold">
                                          <p:stCondLst>
                                            <p:cond delay="0"/>
                                          </p:stCondLst>
                                        </p:cTn>
                                        <p:tgtEl>
                                          <p:spTgt spid="75777"/>
                                        </p:tgtEl>
                                        <p:attrNameLst>
                                          <p:attrName>style.visibility</p:attrName>
                                        </p:attrNameLst>
                                      </p:cBhvr>
                                      <p:to>
                                        <p:strVal val="visible"/>
                                      </p:to>
                                    </p:set>
                                    <p:animEffect transition="in" filter="diamond(in)">
                                      <p:cBhvr>
                                        <p:cTn id="23" dur="2000"/>
                                        <p:tgtEl>
                                          <p:spTgt spid="75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7" grpId="0" animBg="1"/>
      <p:bldP spid="7577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33" y="152402"/>
            <a:ext cx="4856771" cy="564176"/>
            <a:chOff x="6168775" y="1221676"/>
            <a:chExt cx="3603104" cy="651317"/>
          </a:xfrm>
        </p:grpSpPr>
        <p:sp>
          <p:nvSpPr>
            <p:cNvPr id="5" name="圆角矩形 4"/>
            <p:cNvSpPr/>
            <p:nvPr/>
          </p:nvSpPr>
          <p:spPr>
            <a:xfrm>
              <a:off x="6168775" y="1221676"/>
              <a:ext cx="3603104"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1" y="1233426"/>
              <a:ext cx="1870886" cy="639567"/>
            </a:xfrm>
            <a:prstGeom prst="rect">
              <a:avLst/>
            </a:prstGeom>
            <a:noFill/>
            <a:ln w="9525">
              <a:noFill/>
              <a:miter lim="800000"/>
              <a:headEnd/>
              <a:tailEnd/>
            </a:ln>
          </p:spPr>
          <p:txBody>
            <a:bodyPr wrap="none">
              <a:spAutoFit/>
            </a:bodyPr>
            <a:lstStyle/>
            <a:p>
              <a:r>
                <a:rPr lang="en-US" altLang="zh-CN" sz="3000" b="1" dirty="0" smtClean="0"/>
                <a:t>4.1.5</a:t>
              </a:r>
              <a:r>
                <a:rPr lang="zh-CN" altLang="en-US" sz="3000" b="1" dirty="0" smtClean="0"/>
                <a:t>其他主险</a:t>
              </a:r>
              <a:endParaRPr lang="zh-CN" altLang="zh-CN" sz="3000" b="1" dirty="0">
                <a:solidFill>
                  <a:schemeClr val="accent1"/>
                </a:solidFill>
              </a:endParaRPr>
            </a:p>
          </p:txBody>
        </p:sp>
      </p:gr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1071192" y="1628871"/>
            <a:ext cx="9314480" cy="1492716"/>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indent="457200"/>
            <a:r>
              <a:rPr lang="zh-CN" altLang="zh-CN" sz="2200" b="1" dirty="0" smtClean="0"/>
              <a:t>其他主险包括特种车保险、摩托车拖拉机保险、提车保险等</a:t>
            </a:r>
            <a:r>
              <a:rPr lang="zh-CN" altLang="en-US" sz="2200" b="1" dirty="0" smtClean="0"/>
              <a:t>。</a:t>
            </a:r>
            <a:endParaRPr lang="zh-CN" altLang="zh-CN" sz="2200" b="1" dirty="0" smtClean="0"/>
          </a:p>
          <a:p>
            <a:endParaRPr lang="en-US" altLang="zh-CN" sz="2400" dirty="0" smtClean="0"/>
          </a:p>
          <a:p>
            <a:endParaRPr lang="en-US" altLang="zh-CN" sz="2400" dirty="0" smtClean="0"/>
          </a:p>
          <a:p>
            <a:endParaRPr lang="zh-CN" altLang="zh-CN" sz="2200" dirty="0" smtClean="0"/>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wipe(down)">
                                      <p:cBhvr>
                                        <p:cTn id="13" dur="750"/>
                                        <p:tgtEl>
                                          <p:spTgt spid="25"/>
                                        </p:tgtEl>
                                      </p:cBhvr>
                                    </p:animEffect>
                                  </p:childTnLst>
                                </p:cTn>
                              </p:par>
                            </p:childTnLst>
                          </p:cTn>
                        </p:par>
                        <p:par>
                          <p:cTn id="14" fill="hold">
                            <p:stCondLst>
                              <p:cond delay="750"/>
                            </p:stCondLst>
                            <p:childTnLst>
                              <p:par>
                                <p:cTn id="15" presetID="2" presetClass="entr" presetSubtype="2"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additive="base">
                                        <p:cTn id="17" dur="500" fill="hold"/>
                                        <p:tgtEl>
                                          <p:spTgt spid="17"/>
                                        </p:tgtEl>
                                        <p:attrNameLst>
                                          <p:attrName>ppt_x</p:attrName>
                                        </p:attrNameLst>
                                      </p:cBhvr>
                                      <p:tavLst>
                                        <p:tav tm="0">
                                          <p:val>
                                            <p:strVal val="1+#ppt_w/2"/>
                                          </p:val>
                                        </p:tav>
                                        <p:tav tm="100000">
                                          <p:val>
                                            <p:strVal val="#ppt_x"/>
                                          </p:val>
                                        </p:tav>
                                      </p:tavLst>
                                    </p:anim>
                                    <p:anim calcmode="lin" valueType="num">
                                      <p:cBhvr additive="base">
                                        <p:cTn id="18"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8" presetClass="entr" presetSubtype="16" fill="hold" grpId="0" nodeType="clickEffect">
                                  <p:stCondLst>
                                    <p:cond delay="0"/>
                                  </p:stCondLst>
                                  <p:childTnLst>
                                    <p:set>
                                      <p:cBhvr>
                                        <p:cTn id="22" dur="1" fill="hold">
                                          <p:stCondLst>
                                            <p:cond delay="0"/>
                                          </p:stCondLst>
                                        </p:cTn>
                                        <p:tgtEl>
                                          <p:spTgt spid="75777"/>
                                        </p:tgtEl>
                                        <p:attrNameLst>
                                          <p:attrName>style.visibility</p:attrName>
                                        </p:attrNameLst>
                                      </p:cBhvr>
                                      <p:to>
                                        <p:strVal val="visible"/>
                                      </p:to>
                                    </p:set>
                                    <p:animEffect transition="in" filter="diamond(in)">
                                      <p:cBhvr>
                                        <p:cTn id="23" dur="2000"/>
                                        <p:tgtEl>
                                          <p:spTgt spid="75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7" grpId="0" animBg="1"/>
      <p:bldP spid="7577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30" y="152402"/>
            <a:ext cx="4856769" cy="594953"/>
            <a:chOff x="6168775" y="1221676"/>
            <a:chExt cx="5607420" cy="686848"/>
          </a:xfrm>
        </p:grpSpPr>
        <p:sp>
          <p:nvSpPr>
            <p:cNvPr id="5" name="圆角矩形 4"/>
            <p:cNvSpPr/>
            <p:nvPr/>
          </p:nvSpPr>
          <p:spPr>
            <a:xfrm>
              <a:off x="6168775" y="1221676"/>
              <a:ext cx="5607420"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0" y="1233426"/>
              <a:ext cx="4712855" cy="675098"/>
            </a:xfrm>
            <a:prstGeom prst="rect">
              <a:avLst/>
            </a:prstGeom>
            <a:noFill/>
            <a:ln w="9525">
              <a:noFill/>
              <a:miter lim="800000"/>
              <a:headEnd/>
              <a:tailEnd/>
            </a:ln>
          </p:spPr>
          <p:txBody>
            <a:bodyPr wrap="square">
              <a:spAutoFit/>
            </a:bodyPr>
            <a:lstStyle/>
            <a:p>
              <a:r>
                <a:rPr lang="en-US" altLang="zh-CN" sz="3200" b="1" dirty="0" smtClean="0">
                  <a:solidFill>
                    <a:schemeClr val="accent1"/>
                  </a:solidFill>
                </a:rPr>
                <a:t>4.2 </a:t>
              </a:r>
              <a:r>
                <a:rPr lang="zh-CN" altLang="en-US" sz="3200" b="1" dirty="0" smtClean="0">
                  <a:solidFill>
                    <a:schemeClr val="accent1"/>
                  </a:solidFill>
                </a:rPr>
                <a:t>附加险与特约条款</a:t>
              </a:r>
              <a:endParaRPr lang="zh-CN" altLang="zh-CN" sz="3200" b="1" dirty="0">
                <a:solidFill>
                  <a:schemeClr val="accent1"/>
                </a:solidFill>
              </a:endParaRPr>
            </a:p>
          </p:txBody>
        </p:sp>
      </p:grpSp>
      <p:sp>
        <p:nvSpPr>
          <p:cNvPr id="23" name="TextBox 22"/>
          <p:cNvSpPr txBox="1"/>
          <p:nvPr/>
        </p:nvSpPr>
        <p:spPr>
          <a:xfrm>
            <a:off x="976393" y="1735810"/>
            <a:ext cx="4556502"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1071192" y="1587148"/>
            <a:ext cx="9314480" cy="4078039"/>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indent="269875" fontAlgn="base">
              <a:spcBef>
                <a:spcPct val="0"/>
              </a:spcBef>
              <a:spcAft>
                <a:spcPct val="0"/>
              </a:spcAft>
            </a:pPr>
            <a:r>
              <a:rPr lang="en-US" altLang="zh-CN" sz="3000" b="1" dirty="0" smtClean="0">
                <a:latin typeface="+mn-ea"/>
              </a:rPr>
              <a:t>4.2.1  </a:t>
            </a:r>
            <a:r>
              <a:rPr lang="zh-CN" altLang="en-US" sz="3000" b="1" dirty="0" smtClean="0">
                <a:latin typeface="+mn-ea"/>
              </a:rPr>
              <a:t>玻璃单独破碎险</a:t>
            </a:r>
            <a:endParaRPr lang="zh-CN" altLang="zh-CN" sz="3000" b="1" dirty="0" smtClean="0">
              <a:latin typeface="+mn-ea"/>
            </a:endParaRPr>
          </a:p>
          <a:p>
            <a:pPr lvl="0" indent="269875" fontAlgn="base">
              <a:spcBef>
                <a:spcPct val="0"/>
              </a:spcBef>
              <a:spcAft>
                <a:spcPct val="0"/>
              </a:spcAft>
            </a:pPr>
            <a:r>
              <a:rPr lang="en-US" altLang="zh-CN" sz="3000" b="1" dirty="0" smtClean="0">
                <a:latin typeface="+mn-ea"/>
              </a:rPr>
              <a:t>4.2.2  </a:t>
            </a:r>
            <a:r>
              <a:rPr lang="zh-CN" altLang="en-US" sz="3000" b="1" dirty="0" smtClean="0">
                <a:latin typeface="+mn-ea"/>
              </a:rPr>
              <a:t>车身划痕险</a:t>
            </a:r>
            <a:endParaRPr lang="en-US" altLang="zh-CN" sz="3000" b="1" dirty="0" smtClean="0">
              <a:latin typeface="+mn-ea"/>
            </a:endParaRPr>
          </a:p>
          <a:p>
            <a:pPr lvl="0" indent="269875" fontAlgn="base">
              <a:spcBef>
                <a:spcPct val="0"/>
              </a:spcBef>
              <a:spcAft>
                <a:spcPct val="0"/>
              </a:spcAft>
            </a:pPr>
            <a:r>
              <a:rPr lang="en-US" altLang="zh-CN" sz="3000" b="1" dirty="0" smtClean="0">
                <a:latin typeface="+mn-ea"/>
              </a:rPr>
              <a:t>4.2.3  </a:t>
            </a:r>
            <a:r>
              <a:rPr lang="zh-CN" altLang="en-US" sz="3000" b="1" dirty="0" smtClean="0">
                <a:latin typeface="+mn-ea"/>
              </a:rPr>
              <a:t>自然损失险</a:t>
            </a:r>
            <a:endParaRPr lang="en-US" altLang="zh-CN" sz="3000" b="1" dirty="0" smtClean="0">
              <a:latin typeface="+mn-ea"/>
            </a:endParaRPr>
          </a:p>
          <a:p>
            <a:pPr lvl="0" indent="269875" fontAlgn="base">
              <a:spcBef>
                <a:spcPct val="0"/>
              </a:spcBef>
              <a:spcAft>
                <a:spcPct val="0"/>
              </a:spcAft>
            </a:pPr>
            <a:r>
              <a:rPr lang="en-US" altLang="zh-CN" sz="3000" b="1" dirty="0" smtClean="0">
                <a:latin typeface="+mn-ea"/>
              </a:rPr>
              <a:t>4.2.4  </a:t>
            </a:r>
            <a:r>
              <a:rPr lang="zh-CN" altLang="en-US" sz="3000" b="1" dirty="0" smtClean="0">
                <a:latin typeface="+mn-ea"/>
              </a:rPr>
              <a:t>可选免赔额特约条款</a:t>
            </a:r>
            <a:endParaRPr lang="en-US" altLang="zh-CN" sz="3000" b="1" dirty="0" smtClean="0">
              <a:latin typeface="+mn-ea"/>
            </a:endParaRPr>
          </a:p>
          <a:p>
            <a:pPr indent="269875" fontAlgn="base">
              <a:spcBef>
                <a:spcPct val="0"/>
              </a:spcBef>
              <a:spcAft>
                <a:spcPct val="0"/>
              </a:spcAft>
            </a:pPr>
            <a:r>
              <a:rPr lang="en-US" altLang="zh-CN" sz="3000" b="1" dirty="0" smtClean="0">
                <a:latin typeface="+mn-ea"/>
              </a:rPr>
              <a:t>4.2.5  </a:t>
            </a:r>
            <a:r>
              <a:rPr lang="zh-CN" altLang="zh-CN" sz="3000" b="1" dirty="0" smtClean="0">
                <a:latin typeface="+mn-ea"/>
              </a:rPr>
              <a:t>新增加设备损失险</a:t>
            </a:r>
            <a:endParaRPr lang="en-US" altLang="zh-CN" sz="3000" b="1" dirty="0" smtClean="0">
              <a:latin typeface="+mn-ea"/>
            </a:endParaRPr>
          </a:p>
          <a:p>
            <a:pPr indent="269875" fontAlgn="base">
              <a:spcBef>
                <a:spcPct val="0"/>
              </a:spcBef>
              <a:spcAft>
                <a:spcPct val="0"/>
              </a:spcAft>
            </a:pPr>
            <a:r>
              <a:rPr lang="en-US" altLang="zh-CN" sz="3000" b="1" dirty="0" smtClean="0">
                <a:latin typeface="+mn-ea"/>
              </a:rPr>
              <a:t>4.2.6  </a:t>
            </a:r>
            <a:r>
              <a:rPr lang="zh-CN" altLang="zh-CN" sz="3000" b="1" dirty="0" smtClean="0">
                <a:latin typeface="+mn-ea"/>
              </a:rPr>
              <a:t>车上货物责任险</a:t>
            </a:r>
            <a:endParaRPr lang="en-US" altLang="zh-CN" sz="3000" b="1" dirty="0" smtClean="0">
              <a:latin typeface="+mn-ea"/>
              <a:cs typeface="Times New Roman" pitchFamily="18" charset="0"/>
            </a:endParaRPr>
          </a:p>
          <a:p>
            <a:pPr indent="269875" fontAlgn="base">
              <a:spcBef>
                <a:spcPct val="0"/>
              </a:spcBef>
              <a:spcAft>
                <a:spcPct val="0"/>
              </a:spcAft>
            </a:pPr>
            <a:r>
              <a:rPr lang="en-US" altLang="zh-CN" sz="3000" b="1" dirty="0" smtClean="0">
                <a:latin typeface="+mn-ea"/>
              </a:rPr>
              <a:t>4.2.7  </a:t>
            </a:r>
            <a:r>
              <a:rPr lang="zh-CN" altLang="zh-CN" sz="3000" b="1" dirty="0" smtClean="0">
                <a:latin typeface="+mn-ea"/>
              </a:rPr>
              <a:t>不计免赔率特约条款</a:t>
            </a:r>
            <a:endParaRPr lang="en-US" altLang="zh-CN" sz="3000" b="1" dirty="0" smtClean="0">
              <a:latin typeface="+mn-ea"/>
            </a:endParaRPr>
          </a:p>
          <a:p>
            <a:pPr indent="269875" fontAlgn="base">
              <a:spcBef>
                <a:spcPct val="0"/>
              </a:spcBef>
              <a:spcAft>
                <a:spcPct val="0"/>
              </a:spcAft>
            </a:pPr>
            <a:r>
              <a:rPr lang="en-US" altLang="zh-CN" sz="3000" b="1" dirty="0" smtClean="0">
                <a:latin typeface="+mn-ea"/>
              </a:rPr>
              <a:t>4.2.8  </a:t>
            </a:r>
            <a:r>
              <a:rPr lang="zh-CN" altLang="zh-CN" sz="3000" b="1" dirty="0" smtClean="0">
                <a:latin typeface="+mn-ea"/>
              </a:rPr>
              <a:t>其他</a:t>
            </a:r>
            <a:endParaRPr lang="en-US" altLang="zh-CN" sz="3000" b="1" dirty="0" smtClean="0">
              <a:latin typeface="+mn-ea"/>
            </a:endParaRPr>
          </a:p>
          <a:p>
            <a:pPr indent="457200"/>
            <a:endParaRPr kumimoji="0" lang="zh-CN" altLang="en-US" sz="22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down)">
                                      <p:cBhvr>
                                        <p:cTn id="21" dur="750"/>
                                        <p:tgtEl>
                                          <p:spTgt spid="25"/>
                                        </p:tgtEl>
                                      </p:cBhvr>
                                    </p:animEffect>
                                  </p:childTnLst>
                                </p:cTn>
                              </p:par>
                            </p:childTnLst>
                          </p:cTn>
                        </p:par>
                        <p:par>
                          <p:cTn id="22" fill="hold">
                            <p:stCondLst>
                              <p:cond delay="750"/>
                            </p:stCondLst>
                            <p:childTnLst>
                              <p:par>
                                <p:cTn id="23" presetID="2" presetClass="entr" presetSubtype="2"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1+#ppt_w/2"/>
                                          </p:val>
                                        </p:tav>
                                        <p:tav tm="100000">
                                          <p:val>
                                            <p:strVal val="#ppt_x"/>
                                          </p:val>
                                        </p:tav>
                                      </p:tavLst>
                                    </p:anim>
                                    <p:anim calcmode="lin" valueType="num">
                                      <p:cBhvr additive="base">
                                        <p:cTn id="26"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grpId="0" nodeType="clickEffect">
                                  <p:stCondLst>
                                    <p:cond delay="0"/>
                                  </p:stCondLst>
                                  <p:childTnLst>
                                    <p:set>
                                      <p:cBhvr>
                                        <p:cTn id="30" dur="1" fill="hold">
                                          <p:stCondLst>
                                            <p:cond delay="0"/>
                                          </p:stCondLst>
                                        </p:cTn>
                                        <p:tgtEl>
                                          <p:spTgt spid="75777"/>
                                        </p:tgtEl>
                                        <p:attrNameLst>
                                          <p:attrName>style.visibility</p:attrName>
                                        </p:attrNameLst>
                                      </p:cBhvr>
                                      <p:to>
                                        <p:strVal val="visible"/>
                                      </p:to>
                                    </p:set>
                                    <p:animEffect transition="in" filter="diamond(in)">
                                      <p:cBhvr>
                                        <p:cTn id="31" dur="2000"/>
                                        <p:tgtEl>
                                          <p:spTgt spid="75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17" grpId="0" animBg="1"/>
      <p:bldP spid="7577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29" y="152402"/>
            <a:ext cx="4658649" cy="594953"/>
            <a:chOff x="6168776" y="1221676"/>
            <a:chExt cx="5378679" cy="686848"/>
          </a:xfrm>
        </p:grpSpPr>
        <p:sp>
          <p:nvSpPr>
            <p:cNvPr id="5" name="圆角矩形 4"/>
            <p:cNvSpPr/>
            <p:nvPr/>
          </p:nvSpPr>
          <p:spPr>
            <a:xfrm>
              <a:off x="6168776" y="1221676"/>
              <a:ext cx="4234975"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0" y="1233426"/>
              <a:ext cx="4712855" cy="675098"/>
            </a:xfrm>
            <a:prstGeom prst="rect">
              <a:avLst/>
            </a:prstGeom>
            <a:noFill/>
            <a:ln w="9525">
              <a:noFill/>
              <a:miter lim="800000"/>
              <a:headEnd/>
              <a:tailEnd/>
            </a:ln>
          </p:spPr>
          <p:txBody>
            <a:bodyPr wrap="square">
              <a:spAutoFit/>
            </a:bodyPr>
            <a:lstStyle/>
            <a:p>
              <a:r>
                <a:rPr lang="en-US" altLang="zh-CN" sz="3200" b="1" dirty="0" smtClean="0">
                  <a:solidFill>
                    <a:schemeClr val="accent1"/>
                  </a:solidFill>
                </a:rPr>
                <a:t>4.3</a:t>
              </a:r>
              <a:r>
                <a:rPr lang="zh-CN" altLang="zh-CN" sz="3200" b="1" dirty="0" smtClean="0">
                  <a:solidFill>
                    <a:schemeClr val="accent1"/>
                  </a:solidFill>
                </a:rPr>
                <a:t>费率表使用</a:t>
              </a:r>
              <a:endParaRPr lang="zh-CN" altLang="zh-CN" sz="3200" b="1" dirty="0">
                <a:solidFill>
                  <a:schemeClr val="accent1"/>
                </a:solidFill>
              </a:endParaRPr>
            </a:p>
          </p:txBody>
        </p:sp>
      </p:grpSp>
      <p:sp>
        <p:nvSpPr>
          <p:cNvPr id="23" name="TextBox 22"/>
          <p:cNvSpPr txBox="1"/>
          <p:nvPr/>
        </p:nvSpPr>
        <p:spPr>
          <a:xfrm>
            <a:off x="976393" y="1735810"/>
            <a:ext cx="4556502"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949272" y="1709524"/>
            <a:ext cx="9314480" cy="3985706"/>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indent="457200"/>
            <a:r>
              <a:rPr lang="en-US" altLang="zh-CN" sz="3000" b="1" dirty="0" smtClean="0"/>
              <a:t>4.3.1  </a:t>
            </a:r>
            <a:r>
              <a:rPr lang="zh-CN" altLang="zh-CN" sz="3000" b="1" dirty="0" smtClean="0"/>
              <a:t>费率档次查找及保费计算</a:t>
            </a:r>
            <a:endParaRPr lang="en-US" altLang="zh-CN" sz="3000" b="1" dirty="0" smtClean="0"/>
          </a:p>
          <a:p>
            <a:pPr indent="457200"/>
            <a:endParaRPr lang="en-US" altLang="zh-CN" sz="3200" b="1" dirty="0" smtClean="0"/>
          </a:p>
          <a:p>
            <a:pPr indent="457200"/>
            <a:r>
              <a:rPr lang="en-US" altLang="zh-CN" sz="2400" b="1" dirty="0" smtClean="0"/>
              <a:t>1</a:t>
            </a:r>
            <a:r>
              <a:rPr lang="zh-CN" altLang="zh-CN" sz="2400" b="1" dirty="0" smtClean="0"/>
              <a:t>．第三者责任保险费率表（见表</a:t>
            </a:r>
            <a:r>
              <a:rPr lang="en-US" altLang="zh-CN" sz="2400" b="1" dirty="0" smtClean="0"/>
              <a:t>4-5</a:t>
            </a:r>
            <a:r>
              <a:rPr lang="zh-CN" altLang="zh-CN" sz="2400" b="1" dirty="0" smtClean="0"/>
              <a:t>）</a:t>
            </a:r>
            <a:endParaRPr lang="en-US" altLang="zh-CN" sz="2400" b="1" dirty="0" smtClean="0"/>
          </a:p>
          <a:p>
            <a:pPr indent="457200"/>
            <a:r>
              <a:rPr lang="en-US" altLang="zh-CN" sz="2400" b="1" dirty="0" smtClean="0"/>
              <a:t>2</a:t>
            </a:r>
            <a:r>
              <a:rPr lang="zh-CN" altLang="zh-CN" sz="2400" b="1" dirty="0" smtClean="0"/>
              <a:t>．机动车损失保险费率表（见表</a:t>
            </a:r>
            <a:r>
              <a:rPr lang="en-US" altLang="zh-CN" sz="2400" b="1" dirty="0" smtClean="0"/>
              <a:t>4-6</a:t>
            </a:r>
            <a:r>
              <a:rPr lang="zh-CN" altLang="zh-CN" sz="2400" b="1" dirty="0" smtClean="0"/>
              <a:t>）</a:t>
            </a:r>
          </a:p>
          <a:p>
            <a:pPr indent="457200"/>
            <a:r>
              <a:rPr lang="en-US" altLang="zh-CN" sz="2400" b="1" dirty="0" smtClean="0"/>
              <a:t>3</a:t>
            </a:r>
            <a:r>
              <a:rPr lang="zh-CN" altLang="zh-CN" sz="2400" b="1" dirty="0" smtClean="0"/>
              <a:t>．车上人员责任险费率表（见表</a:t>
            </a:r>
            <a:r>
              <a:rPr lang="en-US" altLang="zh-CN" sz="2400" b="1" dirty="0" smtClean="0"/>
              <a:t>4-7</a:t>
            </a:r>
            <a:r>
              <a:rPr lang="zh-CN" altLang="zh-CN" sz="2400" b="1" dirty="0" smtClean="0"/>
              <a:t>）</a:t>
            </a:r>
          </a:p>
          <a:p>
            <a:pPr indent="457200"/>
            <a:r>
              <a:rPr lang="en-US" altLang="zh-CN" sz="2400" b="1" dirty="0" smtClean="0"/>
              <a:t>4</a:t>
            </a:r>
            <a:r>
              <a:rPr lang="zh-CN" altLang="zh-CN" sz="2400" b="1" dirty="0" smtClean="0"/>
              <a:t>．机动车盗抢险费率表（见表</a:t>
            </a:r>
            <a:r>
              <a:rPr lang="en-US" altLang="zh-CN" sz="2400" b="1" dirty="0" smtClean="0"/>
              <a:t>4-7</a:t>
            </a:r>
            <a:r>
              <a:rPr lang="zh-CN" altLang="zh-CN" sz="2400" b="1" dirty="0" smtClean="0"/>
              <a:t>）</a:t>
            </a:r>
          </a:p>
          <a:p>
            <a:pPr indent="457200"/>
            <a:r>
              <a:rPr lang="en-US" altLang="zh-CN" sz="2400" b="1" dirty="0" smtClean="0"/>
              <a:t>5</a:t>
            </a:r>
            <a:r>
              <a:rPr lang="zh-CN" altLang="zh-CN" sz="2400" b="1" dirty="0" smtClean="0"/>
              <a:t>．玻璃单独破碎险费率表（见表</a:t>
            </a:r>
            <a:r>
              <a:rPr lang="en-US" altLang="zh-CN" sz="2400" b="1" dirty="0" smtClean="0"/>
              <a:t>4-7</a:t>
            </a:r>
            <a:r>
              <a:rPr lang="zh-CN" altLang="zh-CN" sz="2400" b="1" dirty="0" smtClean="0"/>
              <a:t>）</a:t>
            </a:r>
          </a:p>
          <a:p>
            <a:pPr indent="457200"/>
            <a:r>
              <a:rPr lang="en-US" altLang="zh-CN" sz="2400" b="1" dirty="0" smtClean="0"/>
              <a:t>6</a:t>
            </a:r>
            <a:r>
              <a:rPr lang="zh-CN" altLang="zh-CN" sz="2400" b="1" dirty="0" smtClean="0"/>
              <a:t>．机动车提车保险费率表（见表</a:t>
            </a:r>
            <a:r>
              <a:rPr lang="en-US" altLang="zh-CN" sz="2400" b="1" dirty="0" smtClean="0"/>
              <a:t>4-8</a:t>
            </a:r>
            <a:r>
              <a:rPr lang="zh-CN" altLang="zh-CN" sz="2400" b="1" dirty="0" smtClean="0"/>
              <a:t>）</a:t>
            </a:r>
          </a:p>
          <a:p>
            <a:pPr indent="457200"/>
            <a:r>
              <a:rPr lang="en-US" altLang="zh-CN" sz="2400" b="1" dirty="0" smtClean="0"/>
              <a:t>7</a:t>
            </a:r>
            <a:r>
              <a:rPr lang="zh-CN" altLang="zh-CN" sz="2400" b="1" dirty="0" smtClean="0"/>
              <a:t>．车身划痕损失险费率表（见表</a:t>
            </a:r>
            <a:r>
              <a:rPr lang="en-US" altLang="zh-CN" sz="2400" b="1" dirty="0" smtClean="0"/>
              <a:t>4-10</a:t>
            </a:r>
            <a:r>
              <a:rPr lang="zh-CN" altLang="zh-CN" sz="2400" b="1" dirty="0" smtClean="0"/>
              <a:t>）</a:t>
            </a:r>
          </a:p>
          <a:p>
            <a:pPr indent="457200"/>
            <a:r>
              <a:rPr lang="en-US" altLang="zh-CN" sz="2400" b="1" dirty="0" smtClean="0"/>
              <a:t>8</a:t>
            </a:r>
            <a:r>
              <a:rPr lang="zh-CN" altLang="zh-CN" sz="2400" b="1" dirty="0" smtClean="0"/>
              <a:t>．自燃损失险费率表（见表</a:t>
            </a:r>
            <a:r>
              <a:rPr lang="en-US" altLang="zh-CN" sz="2400" b="1" dirty="0" smtClean="0"/>
              <a:t>4-11</a:t>
            </a:r>
            <a:r>
              <a:rPr lang="zh-CN" altLang="zh-CN" sz="2400" b="1" dirty="0" smtClean="0"/>
              <a:t>）</a:t>
            </a:r>
            <a:endParaRPr kumimoji="0" lang="zh-CN" altLang="en-US" sz="2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down)">
                                      <p:cBhvr>
                                        <p:cTn id="21" dur="750"/>
                                        <p:tgtEl>
                                          <p:spTgt spid="25"/>
                                        </p:tgtEl>
                                      </p:cBhvr>
                                    </p:animEffect>
                                  </p:childTnLst>
                                </p:cTn>
                              </p:par>
                            </p:childTnLst>
                          </p:cTn>
                        </p:par>
                        <p:par>
                          <p:cTn id="22" fill="hold">
                            <p:stCondLst>
                              <p:cond delay="750"/>
                            </p:stCondLst>
                            <p:childTnLst>
                              <p:par>
                                <p:cTn id="23" presetID="2" presetClass="entr" presetSubtype="2"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1+#ppt_w/2"/>
                                          </p:val>
                                        </p:tav>
                                        <p:tav tm="100000">
                                          <p:val>
                                            <p:strVal val="#ppt_x"/>
                                          </p:val>
                                        </p:tav>
                                      </p:tavLst>
                                    </p:anim>
                                    <p:anim calcmode="lin" valueType="num">
                                      <p:cBhvr additive="base">
                                        <p:cTn id="26"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grpId="0" nodeType="clickEffect">
                                  <p:stCondLst>
                                    <p:cond delay="0"/>
                                  </p:stCondLst>
                                  <p:childTnLst>
                                    <p:set>
                                      <p:cBhvr>
                                        <p:cTn id="30" dur="1" fill="hold">
                                          <p:stCondLst>
                                            <p:cond delay="0"/>
                                          </p:stCondLst>
                                        </p:cTn>
                                        <p:tgtEl>
                                          <p:spTgt spid="75777"/>
                                        </p:tgtEl>
                                        <p:attrNameLst>
                                          <p:attrName>style.visibility</p:attrName>
                                        </p:attrNameLst>
                                      </p:cBhvr>
                                      <p:to>
                                        <p:strVal val="visible"/>
                                      </p:to>
                                    </p:set>
                                    <p:animEffect transition="in" filter="diamond(in)">
                                      <p:cBhvr>
                                        <p:cTn id="31" dur="2000"/>
                                        <p:tgtEl>
                                          <p:spTgt spid="75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17" grpId="0" animBg="1"/>
      <p:bldP spid="7577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15"/>
          <p:cNvGrpSpPr>
            <a:grpSpLocks/>
          </p:cNvGrpSpPr>
          <p:nvPr/>
        </p:nvGrpSpPr>
        <p:grpSpPr bwMode="auto">
          <a:xfrm>
            <a:off x="-421928" y="152401"/>
            <a:ext cx="3859212" cy="594955"/>
            <a:chOff x="6168776" y="1221671"/>
            <a:chExt cx="4455682" cy="686849"/>
          </a:xfrm>
        </p:grpSpPr>
        <p:sp>
          <p:nvSpPr>
            <p:cNvPr id="5" name="圆角矩形 4"/>
            <p:cNvSpPr/>
            <p:nvPr/>
          </p:nvSpPr>
          <p:spPr>
            <a:xfrm>
              <a:off x="6168776" y="1221671"/>
              <a:ext cx="4455682" cy="606624"/>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0" y="1233423"/>
              <a:ext cx="3067077" cy="675097"/>
            </a:xfrm>
            <a:prstGeom prst="rect">
              <a:avLst/>
            </a:prstGeom>
            <a:noFill/>
            <a:ln w="9525">
              <a:noFill/>
              <a:miter lim="800000"/>
              <a:headEnd/>
              <a:tailEnd/>
            </a:ln>
          </p:spPr>
          <p:txBody>
            <a:bodyPr wrap="none">
              <a:spAutoFit/>
            </a:bodyPr>
            <a:lstStyle/>
            <a:p>
              <a:r>
                <a:rPr lang="zh-CN" altLang="zh-CN" sz="3200" b="1" dirty="0" smtClean="0"/>
                <a:t>【知识目标】</a:t>
              </a:r>
              <a:endParaRPr lang="zh-CN" altLang="zh-CN" sz="3200" b="1" dirty="0"/>
            </a:p>
          </p:txBody>
        </p:sp>
      </p:grpSp>
      <p:sp>
        <p:nvSpPr>
          <p:cNvPr id="7" name="Freeform 5"/>
          <p:cNvSpPr>
            <a:spLocks/>
          </p:cNvSpPr>
          <p:nvPr/>
        </p:nvSpPr>
        <p:spPr bwMode="auto">
          <a:xfrm>
            <a:off x="1116069" y="2442620"/>
            <a:ext cx="2051605" cy="18497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92D050"/>
          </a:solidFill>
          <a:ln w="9525" cap="flat">
            <a:noFill/>
            <a:prstDash val="solid"/>
            <a:miter lim="800000"/>
            <a:headEnd/>
            <a:tailEnd/>
          </a:ln>
          <a:extLst/>
        </p:spPr>
        <p:txBody>
          <a:bodyPr vert="horz" wrap="square" lIns="121917" tIns="60958" rIns="121917" bIns="60958" numCol="1" anchor="t" anchorCtr="0" compatLnSpc="1">
            <a:prstTxWarp prst="textNoShape">
              <a:avLst/>
            </a:prstTxWarp>
          </a:bodyPr>
          <a:lstStyle/>
          <a:p>
            <a:endParaRPr lang="zh-CN" altLang="en-US"/>
          </a:p>
        </p:txBody>
      </p:sp>
      <p:sp>
        <p:nvSpPr>
          <p:cNvPr id="23" name="TextBox 22"/>
          <p:cNvSpPr txBox="1"/>
          <p:nvPr/>
        </p:nvSpPr>
        <p:spPr>
          <a:xfrm>
            <a:off x="1355609" y="2896187"/>
            <a:ext cx="1572527"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知识</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48950" y="7753350"/>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26" name="圆角矩形 25"/>
          <p:cNvSpPr/>
          <p:nvPr/>
        </p:nvSpPr>
        <p:spPr>
          <a:xfrm>
            <a:off x="4429841" y="1693428"/>
            <a:ext cx="4224469" cy="626611"/>
          </a:xfrm>
          <a:prstGeom prst="roundRect">
            <a:avLst/>
          </a:prstGeom>
          <a:solidFill>
            <a:srgbClr val="92D050"/>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500" b="1">
              <a:latin typeface="+mn-ea"/>
            </a:endParaRPr>
          </a:p>
        </p:txBody>
      </p:sp>
      <p:sp>
        <p:nvSpPr>
          <p:cNvPr id="27" name="圆角矩形 26"/>
          <p:cNvSpPr/>
          <p:nvPr/>
        </p:nvSpPr>
        <p:spPr>
          <a:xfrm>
            <a:off x="4429841" y="2438372"/>
            <a:ext cx="4224469" cy="626611"/>
          </a:xfrm>
          <a:prstGeom prst="roundRect">
            <a:avLst/>
          </a:prstGeom>
          <a:solidFill>
            <a:srgbClr val="92D050"/>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500" b="1">
              <a:latin typeface="+mn-ea"/>
            </a:endParaRPr>
          </a:p>
        </p:txBody>
      </p:sp>
      <p:sp>
        <p:nvSpPr>
          <p:cNvPr id="28" name="圆角矩形 27"/>
          <p:cNvSpPr/>
          <p:nvPr/>
        </p:nvSpPr>
        <p:spPr>
          <a:xfrm>
            <a:off x="4429841" y="3183316"/>
            <a:ext cx="4224469" cy="626611"/>
          </a:xfrm>
          <a:prstGeom prst="roundRect">
            <a:avLst/>
          </a:prstGeom>
          <a:solidFill>
            <a:srgbClr val="92D050"/>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500" b="1">
              <a:latin typeface="+mn-ea"/>
            </a:endParaRPr>
          </a:p>
        </p:txBody>
      </p:sp>
      <p:sp>
        <p:nvSpPr>
          <p:cNvPr id="29" name="圆角矩形 28"/>
          <p:cNvSpPr/>
          <p:nvPr/>
        </p:nvSpPr>
        <p:spPr>
          <a:xfrm>
            <a:off x="4429841" y="3928259"/>
            <a:ext cx="4224469" cy="626611"/>
          </a:xfrm>
          <a:prstGeom prst="roundRect">
            <a:avLst/>
          </a:prstGeom>
          <a:solidFill>
            <a:srgbClr val="92D050"/>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500" b="1">
              <a:latin typeface="+mn-ea"/>
            </a:endParaRPr>
          </a:p>
        </p:txBody>
      </p:sp>
      <p:sp>
        <p:nvSpPr>
          <p:cNvPr id="30" name="圆角矩形 29"/>
          <p:cNvSpPr/>
          <p:nvPr/>
        </p:nvSpPr>
        <p:spPr>
          <a:xfrm>
            <a:off x="4429841" y="4673204"/>
            <a:ext cx="4224469" cy="626611"/>
          </a:xfrm>
          <a:prstGeom prst="roundRect">
            <a:avLst/>
          </a:prstGeom>
          <a:solidFill>
            <a:srgbClr val="92D050"/>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500" b="1">
              <a:latin typeface="+mn-ea"/>
            </a:endParaRPr>
          </a:p>
        </p:txBody>
      </p:sp>
      <p:sp>
        <p:nvSpPr>
          <p:cNvPr id="33" name="TextBox 23"/>
          <p:cNvSpPr txBox="1"/>
          <p:nvPr/>
        </p:nvSpPr>
        <p:spPr>
          <a:xfrm>
            <a:off x="4861560" y="1774371"/>
            <a:ext cx="3566160" cy="492443"/>
          </a:xfrm>
          <a:prstGeom prst="rect">
            <a:avLst/>
          </a:prstGeom>
          <a:noFill/>
        </p:spPr>
        <p:txBody>
          <a:bodyPr wrap="square" lIns="0" tIns="0" rIns="0" bIns="0" rtlCol="0">
            <a:spAutoFit/>
          </a:bodyPr>
          <a:lstStyle/>
          <a:p>
            <a:r>
              <a:rPr lang="zh-CN" altLang="zh-CN" sz="1600" b="1" dirty="0" smtClean="0"/>
              <a:t>掌握第三者责任险的保险责任、责任免除、赔偿处理的规定</a:t>
            </a:r>
            <a:endParaRPr lang="zh-CN" altLang="zh-CN" sz="1600" b="1" dirty="0"/>
          </a:p>
        </p:txBody>
      </p:sp>
      <p:sp>
        <p:nvSpPr>
          <p:cNvPr id="34" name="TextBox 24"/>
          <p:cNvSpPr txBox="1"/>
          <p:nvPr/>
        </p:nvSpPr>
        <p:spPr>
          <a:xfrm>
            <a:off x="4836696" y="2542405"/>
            <a:ext cx="3530064" cy="492443"/>
          </a:xfrm>
          <a:prstGeom prst="rect">
            <a:avLst/>
          </a:prstGeom>
          <a:noFill/>
        </p:spPr>
        <p:txBody>
          <a:bodyPr wrap="square" lIns="0" tIns="0" rIns="0" bIns="0" rtlCol="0">
            <a:spAutoFit/>
          </a:bodyPr>
          <a:lstStyle/>
          <a:p>
            <a:r>
              <a:rPr lang="zh-CN" altLang="zh-CN" sz="1600" b="1" dirty="0" smtClean="0"/>
              <a:t>掌握车辆损失险的保险责任、责任免除、赔偿处理的规定</a:t>
            </a:r>
            <a:endParaRPr lang="zh-CN" altLang="zh-CN" sz="1600" b="1" dirty="0"/>
          </a:p>
        </p:txBody>
      </p:sp>
      <p:sp>
        <p:nvSpPr>
          <p:cNvPr id="35" name="TextBox 25"/>
          <p:cNvSpPr txBox="1"/>
          <p:nvPr/>
        </p:nvSpPr>
        <p:spPr>
          <a:xfrm>
            <a:off x="4851679" y="3255060"/>
            <a:ext cx="3642169" cy="492443"/>
          </a:xfrm>
          <a:prstGeom prst="rect">
            <a:avLst/>
          </a:prstGeom>
          <a:noFill/>
        </p:spPr>
        <p:txBody>
          <a:bodyPr wrap="square" lIns="0" tIns="0" rIns="0" bIns="0" rtlCol="0">
            <a:spAutoFit/>
          </a:bodyPr>
          <a:lstStyle/>
          <a:p>
            <a:r>
              <a:rPr lang="zh-CN" altLang="zh-CN" sz="1600" b="1" dirty="0" smtClean="0"/>
              <a:t>掌握车上人员责任险的保险责任、责任免除、赔偿处理的规定</a:t>
            </a:r>
            <a:endParaRPr lang="zh-CN" altLang="zh-CN" sz="1600" b="1" dirty="0"/>
          </a:p>
        </p:txBody>
      </p:sp>
      <p:sp>
        <p:nvSpPr>
          <p:cNvPr id="36" name="TextBox 26"/>
          <p:cNvSpPr txBox="1"/>
          <p:nvPr/>
        </p:nvSpPr>
        <p:spPr>
          <a:xfrm>
            <a:off x="4821456" y="4015761"/>
            <a:ext cx="3673165" cy="492443"/>
          </a:xfrm>
          <a:prstGeom prst="rect">
            <a:avLst/>
          </a:prstGeom>
          <a:noFill/>
        </p:spPr>
        <p:txBody>
          <a:bodyPr wrap="square" lIns="0" tIns="0" rIns="0" bIns="0" rtlCol="0">
            <a:spAutoFit/>
          </a:bodyPr>
          <a:lstStyle/>
          <a:p>
            <a:r>
              <a:rPr lang="zh-CN" altLang="zh-CN" sz="1600" b="1" dirty="0" smtClean="0"/>
              <a:t>掌握全车盗抢险的保险责任、责任免除、赔偿处理的规定</a:t>
            </a:r>
            <a:endParaRPr lang="zh-CN" altLang="zh-CN" sz="1600" b="1" dirty="0"/>
          </a:p>
        </p:txBody>
      </p:sp>
      <p:sp>
        <p:nvSpPr>
          <p:cNvPr id="37" name="TextBox 27"/>
          <p:cNvSpPr txBox="1"/>
          <p:nvPr/>
        </p:nvSpPr>
        <p:spPr>
          <a:xfrm>
            <a:off x="4790976" y="4899157"/>
            <a:ext cx="3773904" cy="246221"/>
          </a:xfrm>
          <a:prstGeom prst="rect">
            <a:avLst/>
          </a:prstGeom>
          <a:noFill/>
        </p:spPr>
        <p:txBody>
          <a:bodyPr wrap="square" lIns="0" tIns="0" rIns="0" bIns="0" rtlCol="0">
            <a:spAutoFit/>
          </a:bodyPr>
          <a:lstStyle/>
          <a:p>
            <a:r>
              <a:rPr lang="zh-CN" altLang="zh-CN" sz="1600" b="1" dirty="0" smtClean="0"/>
              <a:t>了解常见附加险种的保险责任与责任免除</a:t>
            </a:r>
            <a:endParaRPr lang="zh-CN" altLang="zh-CN" sz="1600" b="1" dirty="0"/>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par>
                                <p:cTn id="17" presetID="53" presetClass="entr" presetSubtype="528"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animEffect transition="in" filter="fade">
                                      <p:cBhvr>
                                        <p:cTn id="21" dur="500"/>
                                        <p:tgtEl>
                                          <p:spTgt spid="7"/>
                                        </p:tgtEl>
                                      </p:cBhvr>
                                    </p:animEffect>
                                    <p:anim calcmode="lin" valueType="num">
                                      <p:cBhvr>
                                        <p:cTn id="22" dur="500" fill="hold"/>
                                        <p:tgtEl>
                                          <p:spTgt spid="7"/>
                                        </p:tgtEl>
                                        <p:attrNameLst>
                                          <p:attrName>ppt_x</p:attrName>
                                        </p:attrNameLst>
                                      </p:cBhvr>
                                      <p:tavLst>
                                        <p:tav tm="0">
                                          <p:val>
                                            <p:fltVal val="0.5"/>
                                          </p:val>
                                        </p:tav>
                                        <p:tav tm="100000">
                                          <p:val>
                                            <p:strVal val="#ppt_x"/>
                                          </p:val>
                                        </p:tav>
                                      </p:tavLst>
                                    </p:anim>
                                    <p:anim calcmode="lin" valueType="num">
                                      <p:cBhvr>
                                        <p:cTn id="23" dur="500" fill="hold"/>
                                        <p:tgtEl>
                                          <p:spTgt spid="7"/>
                                        </p:tgtEl>
                                        <p:attrNameLst>
                                          <p:attrName>ppt_y</p:attrName>
                                        </p:attrNameLst>
                                      </p:cBhvr>
                                      <p:tavLst>
                                        <p:tav tm="0">
                                          <p:val>
                                            <p:fltVal val="0.5"/>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wipe(down)">
                                      <p:cBhvr>
                                        <p:cTn id="28" dur="750"/>
                                        <p:tgtEl>
                                          <p:spTgt spid="25"/>
                                        </p:tgtEl>
                                      </p:cBhvr>
                                    </p:animEffect>
                                  </p:childTnLst>
                                </p:cTn>
                              </p:par>
                            </p:childTnLst>
                          </p:cTn>
                        </p:par>
                        <p:par>
                          <p:cTn id="29" fill="hold">
                            <p:stCondLst>
                              <p:cond delay="750"/>
                            </p:stCondLst>
                            <p:childTnLst>
                              <p:par>
                                <p:cTn id="30" presetID="22" presetClass="entr" presetSubtype="8" fill="hold" grpId="0" nodeType="afterEffect">
                                  <p:stCondLst>
                                    <p:cond delay="0"/>
                                  </p:stCondLst>
                                  <p:childTnLst>
                                    <p:set>
                                      <p:cBhvr>
                                        <p:cTn id="31" dur="1" fill="hold">
                                          <p:stCondLst>
                                            <p:cond delay="0"/>
                                          </p:stCondLst>
                                        </p:cTn>
                                        <p:tgtEl>
                                          <p:spTgt spid="33"/>
                                        </p:tgtEl>
                                        <p:attrNameLst>
                                          <p:attrName>style.visibility</p:attrName>
                                        </p:attrNameLst>
                                      </p:cBhvr>
                                      <p:to>
                                        <p:strVal val="visible"/>
                                      </p:to>
                                    </p:set>
                                    <p:animEffect transition="in" filter="wipe(left)">
                                      <p:cBhvr>
                                        <p:cTn id="32" dur="300"/>
                                        <p:tgtEl>
                                          <p:spTgt spid="33"/>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wipe(left)">
                                      <p:cBhvr>
                                        <p:cTn id="35" dur="300"/>
                                        <p:tgtEl>
                                          <p:spTgt spid="26"/>
                                        </p:tgtEl>
                                      </p:cBhvr>
                                    </p:animEffect>
                                  </p:childTnLst>
                                </p:cTn>
                              </p:par>
                            </p:childTnLst>
                          </p:cTn>
                        </p:par>
                        <p:par>
                          <p:cTn id="36" fill="hold">
                            <p:stCondLst>
                              <p:cond delay="1050"/>
                            </p:stCondLst>
                            <p:childTnLst>
                              <p:par>
                                <p:cTn id="37" presetID="22" presetClass="entr" presetSubtype="8" fill="hold" grpId="0" nodeType="afterEffect">
                                  <p:stCondLst>
                                    <p:cond delay="0"/>
                                  </p:stCondLst>
                                  <p:childTnLst>
                                    <p:set>
                                      <p:cBhvr>
                                        <p:cTn id="38" dur="1" fill="hold">
                                          <p:stCondLst>
                                            <p:cond delay="0"/>
                                          </p:stCondLst>
                                        </p:cTn>
                                        <p:tgtEl>
                                          <p:spTgt spid="34"/>
                                        </p:tgtEl>
                                        <p:attrNameLst>
                                          <p:attrName>style.visibility</p:attrName>
                                        </p:attrNameLst>
                                      </p:cBhvr>
                                      <p:to>
                                        <p:strVal val="visible"/>
                                      </p:to>
                                    </p:set>
                                    <p:animEffect transition="in" filter="wipe(left)">
                                      <p:cBhvr>
                                        <p:cTn id="39" dur="300"/>
                                        <p:tgtEl>
                                          <p:spTgt spid="34"/>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wipe(left)">
                                      <p:cBhvr>
                                        <p:cTn id="42" dur="300"/>
                                        <p:tgtEl>
                                          <p:spTgt spid="27"/>
                                        </p:tgtEl>
                                      </p:cBhvr>
                                    </p:animEffect>
                                  </p:childTnLst>
                                </p:cTn>
                              </p:par>
                            </p:childTnLst>
                          </p:cTn>
                        </p:par>
                        <p:par>
                          <p:cTn id="43" fill="hold">
                            <p:stCondLst>
                              <p:cond delay="1350"/>
                            </p:stCondLst>
                            <p:childTnLst>
                              <p:par>
                                <p:cTn id="44" presetID="22" presetClass="entr" presetSubtype="8" fill="hold" grpId="0" nodeType="afterEffect">
                                  <p:stCondLst>
                                    <p:cond delay="0"/>
                                  </p:stCondLst>
                                  <p:childTnLst>
                                    <p:set>
                                      <p:cBhvr>
                                        <p:cTn id="45" dur="1" fill="hold">
                                          <p:stCondLst>
                                            <p:cond delay="0"/>
                                          </p:stCondLst>
                                        </p:cTn>
                                        <p:tgtEl>
                                          <p:spTgt spid="35"/>
                                        </p:tgtEl>
                                        <p:attrNameLst>
                                          <p:attrName>style.visibility</p:attrName>
                                        </p:attrNameLst>
                                      </p:cBhvr>
                                      <p:to>
                                        <p:strVal val="visible"/>
                                      </p:to>
                                    </p:set>
                                    <p:animEffect transition="in" filter="wipe(left)">
                                      <p:cBhvr>
                                        <p:cTn id="46" dur="300"/>
                                        <p:tgtEl>
                                          <p:spTgt spid="35"/>
                                        </p:tgtEl>
                                      </p:cBhvr>
                                    </p:animEffect>
                                  </p:childTnLst>
                                </p:cTn>
                              </p:par>
                              <p:par>
                                <p:cTn id="47" presetID="22" presetClass="entr" presetSubtype="8" fill="hold" nodeType="with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wipe(left)">
                                      <p:cBhvr>
                                        <p:cTn id="49" dur="300"/>
                                        <p:tgtEl>
                                          <p:spTgt spid="28"/>
                                        </p:tgtEl>
                                      </p:cBhvr>
                                    </p:animEffect>
                                  </p:childTnLst>
                                </p:cTn>
                              </p:par>
                            </p:childTnLst>
                          </p:cTn>
                        </p:par>
                        <p:par>
                          <p:cTn id="50" fill="hold">
                            <p:stCondLst>
                              <p:cond delay="1650"/>
                            </p:stCondLst>
                            <p:childTnLst>
                              <p:par>
                                <p:cTn id="51" presetID="22" presetClass="entr" presetSubtype="8" fill="hold" grpId="0" nodeType="afterEffect">
                                  <p:stCondLst>
                                    <p:cond delay="0"/>
                                  </p:stCondLst>
                                  <p:childTnLst>
                                    <p:set>
                                      <p:cBhvr>
                                        <p:cTn id="52" dur="1" fill="hold">
                                          <p:stCondLst>
                                            <p:cond delay="0"/>
                                          </p:stCondLst>
                                        </p:cTn>
                                        <p:tgtEl>
                                          <p:spTgt spid="36"/>
                                        </p:tgtEl>
                                        <p:attrNameLst>
                                          <p:attrName>style.visibility</p:attrName>
                                        </p:attrNameLst>
                                      </p:cBhvr>
                                      <p:to>
                                        <p:strVal val="visible"/>
                                      </p:to>
                                    </p:set>
                                    <p:animEffect transition="in" filter="wipe(left)">
                                      <p:cBhvr>
                                        <p:cTn id="53" dur="300"/>
                                        <p:tgtEl>
                                          <p:spTgt spid="36"/>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29"/>
                                        </p:tgtEl>
                                        <p:attrNameLst>
                                          <p:attrName>style.visibility</p:attrName>
                                        </p:attrNameLst>
                                      </p:cBhvr>
                                      <p:to>
                                        <p:strVal val="visible"/>
                                      </p:to>
                                    </p:set>
                                    <p:animEffect transition="in" filter="wipe(left)">
                                      <p:cBhvr>
                                        <p:cTn id="56" dur="300"/>
                                        <p:tgtEl>
                                          <p:spTgt spid="29"/>
                                        </p:tgtEl>
                                      </p:cBhvr>
                                    </p:animEffect>
                                  </p:childTnLst>
                                </p:cTn>
                              </p:par>
                            </p:childTnLst>
                          </p:cTn>
                        </p:par>
                        <p:par>
                          <p:cTn id="57" fill="hold">
                            <p:stCondLst>
                              <p:cond delay="1950"/>
                            </p:stCondLst>
                            <p:childTnLst>
                              <p:par>
                                <p:cTn id="58" presetID="22" presetClass="entr" presetSubtype="8" fill="hold" grpId="0" nodeType="afterEffect">
                                  <p:stCondLst>
                                    <p:cond delay="0"/>
                                  </p:stCondLst>
                                  <p:childTnLst>
                                    <p:set>
                                      <p:cBhvr>
                                        <p:cTn id="59" dur="1" fill="hold">
                                          <p:stCondLst>
                                            <p:cond delay="0"/>
                                          </p:stCondLst>
                                        </p:cTn>
                                        <p:tgtEl>
                                          <p:spTgt spid="37"/>
                                        </p:tgtEl>
                                        <p:attrNameLst>
                                          <p:attrName>style.visibility</p:attrName>
                                        </p:attrNameLst>
                                      </p:cBhvr>
                                      <p:to>
                                        <p:strVal val="visible"/>
                                      </p:to>
                                    </p:set>
                                    <p:animEffect transition="in" filter="wipe(left)">
                                      <p:cBhvr>
                                        <p:cTn id="60" dur="300"/>
                                        <p:tgtEl>
                                          <p:spTgt spid="37"/>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30"/>
                                        </p:tgtEl>
                                        <p:attrNameLst>
                                          <p:attrName>style.visibility</p:attrName>
                                        </p:attrNameLst>
                                      </p:cBhvr>
                                      <p:to>
                                        <p:strVal val="visible"/>
                                      </p:to>
                                    </p:set>
                                    <p:animEffect transition="in" filter="wipe(left)">
                                      <p:cBhvr>
                                        <p:cTn id="63" dur="3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3" grpId="0"/>
      <p:bldP spid="25" grpId="0"/>
      <p:bldP spid="26" grpId="0" animBg="1"/>
      <p:bldP spid="27" grpId="0" animBg="1"/>
      <p:bldP spid="29" grpId="0" animBg="1"/>
      <p:bldP spid="30" grpId="0" animBg="1"/>
      <p:bldP spid="33" grpId="0"/>
      <p:bldP spid="34" grpId="0"/>
      <p:bldP spid="35" grpId="0"/>
      <p:bldP spid="36" grpId="0"/>
      <p:bldP spid="3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29" y="152402"/>
            <a:ext cx="4658649" cy="594953"/>
            <a:chOff x="6168776" y="1221676"/>
            <a:chExt cx="5378679" cy="686848"/>
          </a:xfrm>
        </p:grpSpPr>
        <p:sp>
          <p:nvSpPr>
            <p:cNvPr id="5" name="圆角矩形 4"/>
            <p:cNvSpPr/>
            <p:nvPr/>
          </p:nvSpPr>
          <p:spPr>
            <a:xfrm>
              <a:off x="6168776" y="1221676"/>
              <a:ext cx="4234975"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0" y="1233426"/>
              <a:ext cx="4712855" cy="675098"/>
            </a:xfrm>
            <a:prstGeom prst="rect">
              <a:avLst/>
            </a:prstGeom>
            <a:noFill/>
            <a:ln w="9525">
              <a:noFill/>
              <a:miter lim="800000"/>
              <a:headEnd/>
              <a:tailEnd/>
            </a:ln>
          </p:spPr>
          <p:txBody>
            <a:bodyPr wrap="square">
              <a:spAutoFit/>
            </a:bodyPr>
            <a:lstStyle/>
            <a:p>
              <a:r>
                <a:rPr lang="en-US" altLang="zh-CN" sz="3200" b="1" dirty="0" smtClean="0">
                  <a:solidFill>
                    <a:schemeClr val="accent1"/>
                  </a:solidFill>
                </a:rPr>
                <a:t>4.3</a:t>
              </a:r>
              <a:r>
                <a:rPr lang="zh-CN" altLang="zh-CN" sz="3200" b="1" dirty="0" smtClean="0">
                  <a:solidFill>
                    <a:schemeClr val="accent1"/>
                  </a:solidFill>
                </a:rPr>
                <a:t>费率表使用</a:t>
              </a:r>
              <a:endParaRPr lang="zh-CN" altLang="zh-CN" sz="3200" b="1" dirty="0">
                <a:solidFill>
                  <a:schemeClr val="accent1"/>
                </a:solidFill>
              </a:endParaRPr>
            </a:p>
          </p:txBody>
        </p:sp>
      </p:grpSp>
      <p:sp>
        <p:nvSpPr>
          <p:cNvPr id="23" name="TextBox 22"/>
          <p:cNvSpPr txBox="1"/>
          <p:nvPr/>
        </p:nvSpPr>
        <p:spPr>
          <a:xfrm>
            <a:off x="976393" y="1735810"/>
            <a:ext cx="4556502"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1010232" y="1615023"/>
            <a:ext cx="9314480" cy="4355038"/>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indent="457200"/>
            <a:r>
              <a:rPr lang="en-US" altLang="zh-CN" sz="3000" b="1" dirty="0" smtClean="0"/>
              <a:t>4.3.1  </a:t>
            </a:r>
            <a:r>
              <a:rPr lang="zh-CN" altLang="zh-CN" sz="3000" b="1" dirty="0" smtClean="0"/>
              <a:t>费率档次查找及保费计算</a:t>
            </a:r>
            <a:endParaRPr lang="en-US" altLang="zh-CN" sz="3000" b="1" dirty="0" smtClean="0"/>
          </a:p>
          <a:p>
            <a:pPr indent="457200"/>
            <a:endParaRPr lang="en-US" altLang="zh-CN" sz="3200" b="1" dirty="0" smtClean="0"/>
          </a:p>
          <a:p>
            <a:pPr indent="457200"/>
            <a:r>
              <a:rPr lang="en-US" altLang="zh-CN" sz="2400" b="1" dirty="0" smtClean="0"/>
              <a:t>9</a:t>
            </a:r>
            <a:r>
              <a:rPr lang="zh-CN" altLang="zh-CN" sz="2400" b="1" dirty="0" smtClean="0"/>
              <a:t>．可选免赔额特约条款费率表（见表</a:t>
            </a:r>
            <a:r>
              <a:rPr lang="en-US" altLang="zh-CN" sz="2400" b="1" dirty="0" smtClean="0"/>
              <a:t>4-12</a:t>
            </a:r>
            <a:r>
              <a:rPr lang="zh-CN" altLang="zh-CN" sz="2400" b="1" dirty="0" smtClean="0"/>
              <a:t>）</a:t>
            </a:r>
          </a:p>
          <a:p>
            <a:pPr indent="457200"/>
            <a:r>
              <a:rPr lang="en-US" altLang="zh-CN" sz="2400" b="1" dirty="0" smtClean="0"/>
              <a:t>10</a:t>
            </a:r>
            <a:r>
              <a:rPr lang="zh-CN" altLang="zh-CN" sz="2400" b="1" dirty="0" smtClean="0"/>
              <a:t>．车上货物责任险费率表（见表</a:t>
            </a:r>
            <a:r>
              <a:rPr lang="en-US" altLang="zh-CN" sz="2400" b="1" dirty="0" smtClean="0"/>
              <a:t>4-13</a:t>
            </a:r>
            <a:r>
              <a:rPr lang="zh-CN" altLang="zh-CN" sz="2400" b="1" dirty="0" smtClean="0"/>
              <a:t>）</a:t>
            </a:r>
          </a:p>
          <a:p>
            <a:pPr indent="457200"/>
            <a:r>
              <a:rPr lang="en-US" altLang="zh-CN" sz="2400" b="1" dirty="0" smtClean="0"/>
              <a:t>11</a:t>
            </a:r>
            <a:r>
              <a:rPr lang="zh-CN" altLang="zh-CN" sz="2400" b="1" dirty="0" smtClean="0"/>
              <a:t>．不计免赔率特约条款费率表（见表</a:t>
            </a:r>
            <a:r>
              <a:rPr lang="en-US" altLang="zh-CN" sz="2400" b="1" dirty="0" smtClean="0"/>
              <a:t>4-14</a:t>
            </a:r>
            <a:r>
              <a:rPr lang="zh-CN" altLang="zh-CN" sz="2400" b="1" dirty="0" smtClean="0"/>
              <a:t>）</a:t>
            </a:r>
          </a:p>
          <a:p>
            <a:pPr indent="457200"/>
            <a:r>
              <a:rPr lang="en-US" altLang="zh-CN" sz="2400" b="1" dirty="0" smtClean="0"/>
              <a:t>12</a:t>
            </a:r>
            <a:r>
              <a:rPr lang="zh-CN" altLang="zh-CN" sz="2400" b="1" dirty="0" smtClean="0"/>
              <a:t>．机动车出境保险费率表（见表</a:t>
            </a:r>
            <a:r>
              <a:rPr lang="en-US" altLang="zh-CN" sz="2400" b="1" dirty="0" smtClean="0"/>
              <a:t>4-15</a:t>
            </a:r>
            <a:r>
              <a:rPr lang="zh-CN" altLang="zh-CN" sz="2400" b="1" dirty="0" smtClean="0"/>
              <a:t>）</a:t>
            </a:r>
            <a:endParaRPr lang="en-US" altLang="zh-CN" sz="2400" b="1" dirty="0" smtClean="0"/>
          </a:p>
          <a:p>
            <a:pPr indent="457200"/>
            <a:r>
              <a:rPr lang="en-US" altLang="zh-CN" sz="2400" b="1" dirty="0" smtClean="0"/>
              <a:t>13</a:t>
            </a:r>
            <a:r>
              <a:rPr lang="zh-CN" altLang="zh-CN" sz="2400" b="1" dirty="0" smtClean="0"/>
              <a:t>．新车特约条款费率表（见表</a:t>
            </a:r>
            <a:r>
              <a:rPr lang="en-US" altLang="zh-CN" sz="2400" b="1" dirty="0" smtClean="0"/>
              <a:t>4-16</a:t>
            </a:r>
            <a:r>
              <a:rPr lang="zh-CN" altLang="zh-CN" sz="2400" b="1" dirty="0" smtClean="0"/>
              <a:t>）</a:t>
            </a:r>
          </a:p>
          <a:p>
            <a:pPr indent="457200"/>
            <a:r>
              <a:rPr lang="en-US" altLang="zh-CN" sz="2400" b="1" dirty="0" smtClean="0"/>
              <a:t>14</a:t>
            </a:r>
            <a:r>
              <a:rPr lang="zh-CN" altLang="zh-CN" sz="2400" b="1" dirty="0" smtClean="0"/>
              <a:t>．油污污染责任保险费率表（见表</a:t>
            </a:r>
            <a:r>
              <a:rPr lang="en-US" altLang="zh-CN" sz="2400" b="1" dirty="0" smtClean="0"/>
              <a:t>4-17</a:t>
            </a:r>
            <a:r>
              <a:rPr lang="zh-CN" altLang="zh-CN" sz="2400" b="1" dirty="0" smtClean="0"/>
              <a:t>）</a:t>
            </a:r>
          </a:p>
          <a:p>
            <a:pPr indent="457200"/>
            <a:r>
              <a:rPr lang="en-US" altLang="zh-CN" sz="2400" b="1" dirty="0" smtClean="0"/>
              <a:t>15</a:t>
            </a:r>
            <a:r>
              <a:rPr lang="zh-CN" altLang="zh-CN" sz="2400" b="1" dirty="0" smtClean="0"/>
              <a:t>．约定区域通行费用特约条款费率表（见表</a:t>
            </a:r>
            <a:r>
              <a:rPr lang="en-US" altLang="zh-CN" sz="2400" b="1" dirty="0" smtClean="0"/>
              <a:t>4-18</a:t>
            </a:r>
            <a:r>
              <a:rPr lang="zh-CN" altLang="zh-CN" sz="2400" b="1" dirty="0" smtClean="0"/>
              <a:t>）</a:t>
            </a:r>
          </a:p>
          <a:p>
            <a:pPr indent="457200"/>
            <a:r>
              <a:rPr lang="en-US" altLang="zh-CN" sz="2400" b="1" dirty="0" smtClean="0"/>
              <a:t>16</a:t>
            </a:r>
            <a:r>
              <a:rPr lang="zh-CN" altLang="zh-CN" sz="2400" b="1" dirty="0" smtClean="0"/>
              <a:t>．法律费用特约条款费率表（见表</a:t>
            </a:r>
            <a:r>
              <a:rPr lang="en-US" altLang="zh-CN" sz="2400" b="1" dirty="0" smtClean="0"/>
              <a:t>4-19</a:t>
            </a:r>
            <a:r>
              <a:rPr lang="zh-CN" altLang="zh-CN" sz="2400" b="1" dirty="0" smtClean="0"/>
              <a:t>）</a:t>
            </a:r>
          </a:p>
          <a:p>
            <a:pPr indent="457200"/>
            <a:r>
              <a:rPr lang="en-US" altLang="zh-CN" sz="2400" b="1" dirty="0" smtClean="0"/>
              <a:t>17</a:t>
            </a:r>
            <a:r>
              <a:rPr lang="zh-CN" altLang="zh-CN" sz="2400" b="1" dirty="0" smtClean="0"/>
              <a:t>．其他险种费率表（见表</a:t>
            </a:r>
            <a:r>
              <a:rPr lang="en-US" altLang="zh-CN" sz="2400" b="1" dirty="0" smtClean="0"/>
              <a:t>4-20</a:t>
            </a:r>
            <a:r>
              <a:rPr lang="zh-CN" altLang="zh-CN" sz="2400" b="1" dirty="0" smtClean="0"/>
              <a:t>）</a:t>
            </a:r>
            <a:endParaRPr kumimoji="0" lang="zh-CN" altLang="en-US" sz="2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down)">
                                      <p:cBhvr>
                                        <p:cTn id="21" dur="750"/>
                                        <p:tgtEl>
                                          <p:spTgt spid="25"/>
                                        </p:tgtEl>
                                      </p:cBhvr>
                                    </p:animEffect>
                                  </p:childTnLst>
                                </p:cTn>
                              </p:par>
                            </p:childTnLst>
                          </p:cTn>
                        </p:par>
                        <p:par>
                          <p:cTn id="22" fill="hold">
                            <p:stCondLst>
                              <p:cond delay="750"/>
                            </p:stCondLst>
                            <p:childTnLst>
                              <p:par>
                                <p:cTn id="23" presetID="2" presetClass="entr" presetSubtype="2"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1+#ppt_w/2"/>
                                          </p:val>
                                        </p:tav>
                                        <p:tav tm="100000">
                                          <p:val>
                                            <p:strVal val="#ppt_x"/>
                                          </p:val>
                                        </p:tav>
                                      </p:tavLst>
                                    </p:anim>
                                    <p:anim calcmode="lin" valueType="num">
                                      <p:cBhvr additive="base">
                                        <p:cTn id="26"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grpId="0" nodeType="clickEffect">
                                  <p:stCondLst>
                                    <p:cond delay="0"/>
                                  </p:stCondLst>
                                  <p:childTnLst>
                                    <p:set>
                                      <p:cBhvr>
                                        <p:cTn id="30" dur="1" fill="hold">
                                          <p:stCondLst>
                                            <p:cond delay="0"/>
                                          </p:stCondLst>
                                        </p:cTn>
                                        <p:tgtEl>
                                          <p:spTgt spid="75777"/>
                                        </p:tgtEl>
                                        <p:attrNameLst>
                                          <p:attrName>style.visibility</p:attrName>
                                        </p:attrNameLst>
                                      </p:cBhvr>
                                      <p:to>
                                        <p:strVal val="visible"/>
                                      </p:to>
                                    </p:set>
                                    <p:animEffect transition="in" filter="diamond(in)">
                                      <p:cBhvr>
                                        <p:cTn id="31" dur="2000"/>
                                        <p:tgtEl>
                                          <p:spTgt spid="75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17" grpId="0" animBg="1"/>
      <p:bldP spid="7577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29" y="152402"/>
            <a:ext cx="4658649" cy="594953"/>
            <a:chOff x="6168776" y="1221676"/>
            <a:chExt cx="5378679" cy="686848"/>
          </a:xfrm>
        </p:grpSpPr>
        <p:sp>
          <p:nvSpPr>
            <p:cNvPr id="5" name="圆角矩形 4"/>
            <p:cNvSpPr/>
            <p:nvPr/>
          </p:nvSpPr>
          <p:spPr>
            <a:xfrm>
              <a:off x="6168776" y="1221676"/>
              <a:ext cx="4234975"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0" y="1233426"/>
              <a:ext cx="4712855" cy="675098"/>
            </a:xfrm>
            <a:prstGeom prst="rect">
              <a:avLst/>
            </a:prstGeom>
            <a:noFill/>
            <a:ln w="9525">
              <a:noFill/>
              <a:miter lim="800000"/>
              <a:headEnd/>
              <a:tailEnd/>
            </a:ln>
          </p:spPr>
          <p:txBody>
            <a:bodyPr wrap="square">
              <a:spAutoFit/>
            </a:bodyPr>
            <a:lstStyle/>
            <a:p>
              <a:r>
                <a:rPr lang="en-US" altLang="zh-CN" sz="3200" b="1" dirty="0" smtClean="0">
                  <a:solidFill>
                    <a:schemeClr val="accent1"/>
                  </a:solidFill>
                </a:rPr>
                <a:t>4.3</a:t>
              </a:r>
              <a:r>
                <a:rPr lang="zh-CN" altLang="zh-CN" sz="3200" b="1" dirty="0" smtClean="0">
                  <a:solidFill>
                    <a:schemeClr val="accent1"/>
                  </a:solidFill>
                </a:rPr>
                <a:t>费率表使用</a:t>
              </a:r>
              <a:endParaRPr lang="zh-CN" altLang="zh-CN" sz="3200" b="1" dirty="0">
                <a:solidFill>
                  <a:schemeClr val="accent1"/>
                </a:solidFill>
              </a:endParaRPr>
            </a:p>
          </p:txBody>
        </p:sp>
      </p:grpSp>
      <p:sp>
        <p:nvSpPr>
          <p:cNvPr id="23" name="TextBox 22"/>
          <p:cNvSpPr txBox="1"/>
          <p:nvPr/>
        </p:nvSpPr>
        <p:spPr>
          <a:xfrm>
            <a:off x="976393" y="1735810"/>
            <a:ext cx="4556502"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979752" y="1709827"/>
            <a:ext cx="9314480" cy="507831"/>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indent="457200"/>
            <a:r>
              <a:rPr lang="en-US" altLang="zh-CN" sz="3000" b="1" dirty="0" smtClean="0"/>
              <a:t>4.3.2  </a:t>
            </a:r>
            <a:r>
              <a:rPr lang="zh-CN" altLang="zh-CN" sz="3000" b="1" dirty="0" smtClean="0"/>
              <a:t>费率调整系数（见表</a:t>
            </a:r>
            <a:r>
              <a:rPr lang="en-US" altLang="zh-CN" sz="3000" b="1" dirty="0" smtClean="0"/>
              <a:t>4-21</a:t>
            </a:r>
            <a:r>
              <a:rPr lang="zh-CN" altLang="zh-CN" sz="3000" b="1" dirty="0" smtClean="0"/>
              <a:t>）</a:t>
            </a:r>
            <a:endParaRPr lang="zh-CN" altLang="zh-CN" sz="3000" b="1" dirty="0"/>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down)">
                                      <p:cBhvr>
                                        <p:cTn id="21" dur="750"/>
                                        <p:tgtEl>
                                          <p:spTgt spid="25"/>
                                        </p:tgtEl>
                                      </p:cBhvr>
                                    </p:animEffect>
                                  </p:childTnLst>
                                </p:cTn>
                              </p:par>
                            </p:childTnLst>
                          </p:cTn>
                        </p:par>
                        <p:par>
                          <p:cTn id="22" fill="hold">
                            <p:stCondLst>
                              <p:cond delay="750"/>
                            </p:stCondLst>
                            <p:childTnLst>
                              <p:par>
                                <p:cTn id="23" presetID="2" presetClass="entr" presetSubtype="2"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1+#ppt_w/2"/>
                                          </p:val>
                                        </p:tav>
                                        <p:tav tm="100000">
                                          <p:val>
                                            <p:strVal val="#ppt_x"/>
                                          </p:val>
                                        </p:tav>
                                      </p:tavLst>
                                    </p:anim>
                                    <p:anim calcmode="lin" valueType="num">
                                      <p:cBhvr additive="base">
                                        <p:cTn id="26"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grpId="0" nodeType="clickEffect">
                                  <p:stCondLst>
                                    <p:cond delay="0"/>
                                  </p:stCondLst>
                                  <p:childTnLst>
                                    <p:set>
                                      <p:cBhvr>
                                        <p:cTn id="30" dur="1" fill="hold">
                                          <p:stCondLst>
                                            <p:cond delay="0"/>
                                          </p:stCondLst>
                                        </p:cTn>
                                        <p:tgtEl>
                                          <p:spTgt spid="75777"/>
                                        </p:tgtEl>
                                        <p:attrNameLst>
                                          <p:attrName>style.visibility</p:attrName>
                                        </p:attrNameLst>
                                      </p:cBhvr>
                                      <p:to>
                                        <p:strVal val="visible"/>
                                      </p:to>
                                    </p:set>
                                    <p:animEffect transition="in" filter="diamond(in)">
                                      <p:cBhvr>
                                        <p:cTn id="31" dur="2000"/>
                                        <p:tgtEl>
                                          <p:spTgt spid="75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17" grpId="0" animBg="1"/>
      <p:bldP spid="7577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30" y="152402"/>
            <a:ext cx="6624609" cy="594953"/>
            <a:chOff x="6168775" y="1221676"/>
            <a:chExt cx="7648493" cy="686848"/>
          </a:xfrm>
        </p:grpSpPr>
        <p:sp>
          <p:nvSpPr>
            <p:cNvPr id="5" name="圆角矩形 4"/>
            <p:cNvSpPr/>
            <p:nvPr/>
          </p:nvSpPr>
          <p:spPr>
            <a:xfrm>
              <a:off x="6168775" y="1221676"/>
              <a:ext cx="7648493"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0" y="1233426"/>
              <a:ext cx="6155682" cy="675098"/>
            </a:xfrm>
            <a:prstGeom prst="rect">
              <a:avLst/>
            </a:prstGeom>
            <a:noFill/>
            <a:ln w="9525">
              <a:noFill/>
              <a:miter lim="800000"/>
              <a:headEnd/>
              <a:tailEnd/>
            </a:ln>
          </p:spPr>
          <p:txBody>
            <a:bodyPr wrap="square">
              <a:spAutoFit/>
            </a:bodyPr>
            <a:lstStyle/>
            <a:p>
              <a:r>
                <a:rPr lang="en-US" altLang="zh-CN" sz="3200" b="1" dirty="0" smtClean="0">
                  <a:solidFill>
                    <a:schemeClr val="accent1"/>
                  </a:solidFill>
                </a:rPr>
                <a:t>4.4</a:t>
              </a:r>
              <a:r>
                <a:rPr lang="zh-CN" altLang="en-US" sz="3200" b="1" dirty="0" smtClean="0">
                  <a:solidFill>
                    <a:schemeClr val="accent1"/>
                  </a:solidFill>
                </a:rPr>
                <a:t>机动车商业保险示范条款</a:t>
              </a:r>
              <a:endParaRPr lang="zh-CN" altLang="zh-CN" sz="3200" b="1" dirty="0">
                <a:solidFill>
                  <a:schemeClr val="accent1"/>
                </a:solidFill>
              </a:endParaRPr>
            </a:p>
          </p:txBody>
        </p:sp>
      </p:grpSp>
      <p:sp>
        <p:nvSpPr>
          <p:cNvPr id="23" name="TextBox 22"/>
          <p:cNvSpPr txBox="1"/>
          <p:nvPr/>
        </p:nvSpPr>
        <p:spPr>
          <a:xfrm>
            <a:off x="976393" y="1735810"/>
            <a:ext cx="4556502"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1040712" y="1618894"/>
            <a:ext cx="9314480" cy="3554819"/>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r>
              <a:rPr lang="en-US" altLang="zh-CN" sz="3000" b="1" dirty="0" smtClean="0"/>
              <a:t>    4.4.1</a:t>
            </a:r>
            <a:r>
              <a:rPr lang="zh-CN" altLang="zh-CN" sz="3000" b="1" dirty="0" smtClean="0"/>
              <a:t>《</a:t>
            </a:r>
            <a:r>
              <a:rPr lang="en-US" altLang="zh-CN" sz="3000" b="1" dirty="0" smtClean="0"/>
              <a:t>2014</a:t>
            </a:r>
            <a:r>
              <a:rPr lang="zh-CN" altLang="zh-CN" sz="3000" b="1" dirty="0" smtClean="0"/>
              <a:t>版示范条款》的试点实施</a:t>
            </a:r>
            <a:endParaRPr lang="en-US" altLang="zh-CN" sz="3000" b="1" dirty="0" smtClean="0"/>
          </a:p>
          <a:p>
            <a:endParaRPr lang="en-US" altLang="zh-CN" sz="3200" b="1" dirty="0" smtClean="0"/>
          </a:p>
          <a:p>
            <a:pPr indent="457200"/>
            <a:r>
              <a:rPr lang="en-US" altLang="zh-CN" sz="2200" dirty="0" smtClean="0"/>
              <a:t>2015</a:t>
            </a:r>
            <a:r>
              <a:rPr lang="zh-CN" altLang="zh-CN" sz="2200" dirty="0" smtClean="0"/>
              <a:t>年</a:t>
            </a:r>
            <a:r>
              <a:rPr lang="en-US" altLang="zh-CN" sz="2200" dirty="0" smtClean="0"/>
              <a:t>3</a:t>
            </a:r>
            <a:r>
              <a:rPr lang="zh-CN" altLang="zh-CN" sz="2200" dirty="0" smtClean="0"/>
              <a:t>月</a:t>
            </a:r>
            <a:r>
              <a:rPr lang="en-US" altLang="zh-CN" sz="2200" dirty="0" smtClean="0"/>
              <a:t>24</a:t>
            </a:r>
            <a:r>
              <a:rPr lang="zh-CN" altLang="zh-CN" sz="2200" dirty="0" smtClean="0"/>
              <a:t>日，保监会发布了《深化商业车险条款费率管理制度改革试点工作方案》（以下简称《方案》），确定自</a:t>
            </a:r>
            <a:r>
              <a:rPr lang="en-US" altLang="zh-CN" sz="2200" dirty="0" smtClean="0"/>
              <a:t>2015</a:t>
            </a:r>
            <a:r>
              <a:rPr lang="zh-CN" altLang="zh-CN" sz="2200" dirty="0" smtClean="0"/>
              <a:t>年</a:t>
            </a:r>
            <a:r>
              <a:rPr lang="en-US" altLang="zh-CN" sz="2200" dirty="0" smtClean="0"/>
              <a:t>4</a:t>
            </a:r>
            <a:r>
              <a:rPr lang="zh-CN" altLang="zh-CN" sz="2200" dirty="0" smtClean="0"/>
              <a:t>月</a:t>
            </a:r>
            <a:r>
              <a:rPr lang="en-US" altLang="zh-CN" sz="2200" dirty="0" smtClean="0"/>
              <a:t>1</a:t>
            </a:r>
            <a:r>
              <a:rPr lang="zh-CN" altLang="zh-CN" sz="2200" dirty="0" smtClean="0"/>
              <a:t>日起，在黑龙江、山东、</a:t>
            </a:r>
            <a:r>
              <a:rPr lang="en-US" altLang="zh-CN" sz="2200" dirty="0" err="1" smtClean="0"/>
              <a:t>青岛</a:t>
            </a:r>
            <a:r>
              <a:rPr lang="zh-CN" altLang="zh-CN" sz="2200" dirty="0" smtClean="0"/>
              <a:t>、广西、陕西、重庆等六个地区为商业车险改革试点地区。</a:t>
            </a:r>
            <a:r>
              <a:rPr lang="en-US" altLang="zh-CN" sz="2200" dirty="0" smtClean="0"/>
              <a:t>2016</a:t>
            </a:r>
            <a:r>
              <a:rPr lang="zh-CN" altLang="zh-CN" sz="2200" dirty="0" smtClean="0"/>
              <a:t>年</a:t>
            </a:r>
            <a:r>
              <a:rPr lang="en-US" altLang="zh-CN" sz="2200" dirty="0" smtClean="0"/>
              <a:t>1</a:t>
            </a:r>
            <a:r>
              <a:rPr lang="zh-CN" altLang="zh-CN" sz="2200" dirty="0" smtClean="0"/>
              <a:t>月</a:t>
            </a:r>
            <a:r>
              <a:rPr lang="en-US" altLang="zh-CN" sz="2200" dirty="0" smtClean="0"/>
              <a:t>1</a:t>
            </a:r>
            <a:r>
              <a:rPr lang="zh-CN" altLang="zh-CN" sz="2200" dirty="0" smtClean="0"/>
              <a:t>日起，启动商业车险改革第二批试点工作，包括天津、内蒙古、吉林、安徽、河南、湖北、湖南、广东、四川、青海、宁夏、新疆等</a:t>
            </a:r>
            <a:r>
              <a:rPr lang="en-US" altLang="zh-CN" sz="2200" dirty="0" smtClean="0"/>
              <a:t>12</a:t>
            </a:r>
            <a:r>
              <a:rPr lang="zh-CN" altLang="zh-CN" sz="2200" dirty="0" smtClean="0"/>
              <a:t>个区域。</a:t>
            </a:r>
          </a:p>
          <a:p>
            <a:endParaRPr lang="zh-CN" altLang="zh-CN" sz="3200" dirty="0"/>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down)">
                                      <p:cBhvr>
                                        <p:cTn id="21" dur="750"/>
                                        <p:tgtEl>
                                          <p:spTgt spid="25"/>
                                        </p:tgtEl>
                                      </p:cBhvr>
                                    </p:animEffect>
                                  </p:childTnLst>
                                </p:cTn>
                              </p:par>
                            </p:childTnLst>
                          </p:cTn>
                        </p:par>
                        <p:par>
                          <p:cTn id="22" fill="hold">
                            <p:stCondLst>
                              <p:cond delay="750"/>
                            </p:stCondLst>
                            <p:childTnLst>
                              <p:par>
                                <p:cTn id="23" presetID="2" presetClass="entr" presetSubtype="2"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1+#ppt_w/2"/>
                                          </p:val>
                                        </p:tav>
                                        <p:tav tm="100000">
                                          <p:val>
                                            <p:strVal val="#ppt_x"/>
                                          </p:val>
                                        </p:tav>
                                      </p:tavLst>
                                    </p:anim>
                                    <p:anim calcmode="lin" valueType="num">
                                      <p:cBhvr additive="base">
                                        <p:cTn id="26"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grpId="0" nodeType="clickEffect">
                                  <p:stCondLst>
                                    <p:cond delay="0"/>
                                  </p:stCondLst>
                                  <p:childTnLst>
                                    <p:set>
                                      <p:cBhvr>
                                        <p:cTn id="30" dur="1" fill="hold">
                                          <p:stCondLst>
                                            <p:cond delay="0"/>
                                          </p:stCondLst>
                                        </p:cTn>
                                        <p:tgtEl>
                                          <p:spTgt spid="75777"/>
                                        </p:tgtEl>
                                        <p:attrNameLst>
                                          <p:attrName>style.visibility</p:attrName>
                                        </p:attrNameLst>
                                      </p:cBhvr>
                                      <p:to>
                                        <p:strVal val="visible"/>
                                      </p:to>
                                    </p:set>
                                    <p:animEffect transition="in" filter="diamond(in)">
                                      <p:cBhvr>
                                        <p:cTn id="31" dur="2000"/>
                                        <p:tgtEl>
                                          <p:spTgt spid="75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17" grpId="0" animBg="1"/>
      <p:bldP spid="7577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30" y="152402"/>
            <a:ext cx="6624609" cy="594953"/>
            <a:chOff x="6168775" y="1221676"/>
            <a:chExt cx="7648493" cy="686848"/>
          </a:xfrm>
        </p:grpSpPr>
        <p:sp>
          <p:nvSpPr>
            <p:cNvPr id="5" name="圆角矩形 4"/>
            <p:cNvSpPr/>
            <p:nvPr/>
          </p:nvSpPr>
          <p:spPr>
            <a:xfrm>
              <a:off x="6168775" y="1221676"/>
              <a:ext cx="7648493"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0" y="1233426"/>
              <a:ext cx="6155682" cy="675098"/>
            </a:xfrm>
            <a:prstGeom prst="rect">
              <a:avLst/>
            </a:prstGeom>
            <a:noFill/>
            <a:ln w="9525">
              <a:noFill/>
              <a:miter lim="800000"/>
              <a:headEnd/>
              <a:tailEnd/>
            </a:ln>
          </p:spPr>
          <p:txBody>
            <a:bodyPr wrap="square">
              <a:spAutoFit/>
            </a:bodyPr>
            <a:lstStyle/>
            <a:p>
              <a:r>
                <a:rPr lang="en-US" altLang="zh-CN" sz="3200" b="1" dirty="0" smtClean="0">
                  <a:solidFill>
                    <a:schemeClr val="accent1"/>
                  </a:solidFill>
                </a:rPr>
                <a:t>4.4</a:t>
              </a:r>
              <a:r>
                <a:rPr lang="zh-CN" altLang="en-US" sz="3200" b="1" dirty="0" smtClean="0">
                  <a:solidFill>
                    <a:schemeClr val="accent1"/>
                  </a:solidFill>
                </a:rPr>
                <a:t>机动车商业保险示范条款</a:t>
              </a:r>
              <a:endParaRPr lang="zh-CN" altLang="zh-CN" sz="3200" b="1" dirty="0">
                <a:solidFill>
                  <a:schemeClr val="accent1"/>
                </a:solidFill>
              </a:endParaRPr>
            </a:p>
          </p:txBody>
        </p:sp>
      </p:grpSp>
      <p:sp>
        <p:nvSpPr>
          <p:cNvPr id="23" name="TextBox 22"/>
          <p:cNvSpPr txBox="1"/>
          <p:nvPr/>
        </p:nvSpPr>
        <p:spPr>
          <a:xfrm>
            <a:off x="976393" y="1735810"/>
            <a:ext cx="4556502"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979752" y="1700005"/>
            <a:ext cx="9314480" cy="2539157"/>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r>
              <a:rPr lang="en-US" altLang="zh-CN" sz="3000" b="1" dirty="0" smtClean="0"/>
              <a:t>    4.4.2</a:t>
            </a:r>
            <a:r>
              <a:rPr lang="zh-CN" altLang="zh-CN" sz="3000" b="1" dirty="0" smtClean="0"/>
              <a:t>《</a:t>
            </a:r>
            <a:r>
              <a:rPr lang="en-US" altLang="zh-CN" sz="3000" b="1" dirty="0" smtClean="0"/>
              <a:t>2014</a:t>
            </a:r>
            <a:r>
              <a:rPr lang="zh-CN" altLang="zh-CN" sz="3000" b="1" dirty="0" smtClean="0"/>
              <a:t>版示范条款》的改进与提升</a:t>
            </a:r>
            <a:endParaRPr lang="en-US" altLang="zh-CN" sz="3000" b="1" dirty="0" smtClean="0"/>
          </a:p>
          <a:p>
            <a:r>
              <a:rPr lang="en-US" altLang="zh-CN" sz="3000" b="1" dirty="0" smtClean="0"/>
              <a:t>    4.4.3</a:t>
            </a:r>
            <a:r>
              <a:rPr lang="zh-CN" altLang="zh-CN" sz="3000" b="1" dirty="0" smtClean="0"/>
              <a:t>《</a:t>
            </a:r>
            <a:r>
              <a:rPr lang="en-US" altLang="zh-CN" sz="3000" b="1" dirty="0" smtClean="0"/>
              <a:t>2014</a:t>
            </a:r>
            <a:r>
              <a:rPr lang="zh-CN" altLang="zh-CN" sz="3000" b="1" dirty="0" smtClean="0"/>
              <a:t>版示范条款》的产品体系和条款体例</a:t>
            </a:r>
            <a:endParaRPr lang="zh-CN" altLang="zh-CN" sz="3000" dirty="0" smtClean="0"/>
          </a:p>
          <a:p>
            <a:endParaRPr lang="en-US" altLang="zh-CN" sz="3200" b="1" dirty="0" smtClean="0"/>
          </a:p>
          <a:p>
            <a:pPr indent="457200"/>
            <a:r>
              <a:rPr lang="zh-CN" altLang="zh-CN" sz="2200" dirty="0" smtClean="0"/>
              <a:t>《</a:t>
            </a:r>
            <a:r>
              <a:rPr lang="en-US" altLang="zh-CN" sz="2200" dirty="0" smtClean="0"/>
              <a:t>2014</a:t>
            </a:r>
            <a:r>
              <a:rPr lang="zh-CN" altLang="zh-CN" sz="2200" dirty="0" smtClean="0"/>
              <a:t>版示范条款》简化了商业车险的产品体系，除对特种车、摩托车拖拉机、单程提车单独设置条款外，其余机动车采用统一的条款。每个条款分为总则、主险条款、通用条款、附加险条款、释义等部分。</a:t>
            </a:r>
            <a:endParaRPr lang="zh-CN" altLang="zh-CN" sz="2200" dirty="0"/>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down)">
                                      <p:cBhvr>
                                        <p:cTn id="21" dur="750"/>
                                        <p:tgtEl>
                                          <p:spTgt spid="25"/>
                                        </p:tgtEl>
                                      </p:cBhvr>
                                    </p:animEffect>
                                  </p:childTnLst>
                                </p:cTn>
                              </p:par>
                            </p:childTnLst>
                          </p:cTn>
                        </p:par>
                        <p:par>
                          <p:cTn id="22" fill="hold">
                            <p:stCondLst>
                              <p:cond delay="750"/>
                            </p:stCondLst>
                            <p:childTnLst>
                              <p:par>
                                <p:cTn id="23" presetID="2" presetClass="entr" presetSubtype="2"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1+#ppt_w/2"/>
                                          </p:val>
                                        </p:tav>
                                        <p:tav tm="100000">
                                          <p:val>
                                            <p:strVal val="#ppt_x"/>
                                          </p:val>
                                        </p:tav>
                                      </p:tavLst>
                                    </p:anim>
                                    <p:anim calcmode="lin" valueType="num">
                                      <p:cBhvr additive="base">
                                        <p:cTn id="26"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grpId="0" nodeType="clickEffect">
                                  <p:stCondLst>
                                    <p:cond delay="0"/>
                                  </p:stCondLst>
                                  <p:childTnLst>
                                    <p:set>
                                      <p:cBhvr>
                                        <p:cTn id="30" dur="1" fill="hold">
                                          <p:stCondLst>
                                            <p:cond delay="0"/>
                                          </p:stCondLst>
                                        </p:cTn>
                                        <p:tgtEl>
                                          <p:spTgt spid="75777"/>
                                        </p:tgtEl>
                                        <p:attrNameLst>
                                          <p:attrName>style.visibility</p:attrName>
                                        </p:attrNameLst>
                                      </p:cBhvr>
                                      <p:to>
                                        <p:strVal val="visible"/>
                                      </p:to>
                                    </p:set>
                                    <p:animEffect transition="in" filter="diamond(in)">
                                      <p:cBhvr>
                                        <p:cTn id="31" dur="2000"/>
                                        <p:tgtEl>
                                          <p:spTgt spid="75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17" grpId="0" animBg="1"/>
      <p:bldP spid="7577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31" y="152402"/>
            <a:ext cx="7036091" cy="564176"/>
            <a:chOff x="6168775" y="1221676"/>
            <a:chExt cx="5219880" cy="651317"/>
          </a:xfrm>
        </p:grpSpPr>
        <p:sp>
          <p:nvSpPr>
            <p:cNvPr id="5" name="圆角矩形 4"/>
            <p:cNvSpPr/>
            <p:nvPr/>
          </p:nvSpPr>
          <p:spPr>
            <a:xfrm>
              <a:off x="6168775" y="1221676"/>
              <a:ext cx="5061593"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0" y="1233426"/>
              <a:ext cx="4554055" cy="639567"/>
            </a:xfrm>
            <a:prstGeom prst="rect">
              <a:avLst/>
            </a:prstGeom>
            <a:noFill/>
            <a:ln w="9525">
              <a:noFill/>
              <a:miter lim="800000"/>
              <a:headEnd/>
              <a:tailEnd/>
            </a:ln>
          </p:spPr>
          <p:txBody>
            <a:bodyPr wrap="square">
              <a:spAutoFit/>
            </a:bodyPr>
            <a:lstStyle/>
            <a:p>
              <a:r>
                <a:rPr lang="en-US" altLang="zh-CN" sz="3000" b="1" dirty="0" smtClean="0"/>
                <a:t>4.4.4 </a:t>
              </a:r>
              <a:r>
                <a:rPr lang="zh-CN" altLang="zh-CN" sz="3000" b="1" dirty="0" smtClean="0"/>
                <a:t>《</a:t>
              </a:r>
              <a:r>
                <a:rPr lang="en-US" altLang="zh-CN" sz="3000" b="1" dirty="0" smtClean="0"/>
                <a:t>2014</a:t>
              </a:r>
              <a:r>
                <a:rPr lang="zh-CN" altLang="zh-CN" sz="3000" b="1" dirty="0" smtClean="0"/>
                <a:t>版示范条款》的解读</a:t>
              </a:r>
              <a:endParaRPr lang="zh-CN" altLang="zh-CN" sz="3000" b="1" dirty="0">
                <a:solidFill>
                  <a:schemeClr val="accent1"/>
                </a:solidFill>
              </a:endParaRPr>
            </a:p>
          </p:txBody>
        </p:sp>
      </p:grpSp>
      <p:sp>
        <p:nvSpPr>
          <p:cNvPr id="23" name="TextBox 22"/>
          <p:cNvSpPr txBox="1"/>
          <p:nvPr/>
        </p:nvSpPr>
        <p:spPr>
          <a:xfrm>
            <a:off x="976393" y="1735810"/>
            <a:ext cx="4556502"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1025472" y="1631831"/>
            <a:ext cx="9314480" cy="4293483"/>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indent="457200"/>
            <a:r>
              <a:rPr lang="en-US" altLang="zh-CN" sz="3000" b="1" dirty="0" smtClean="0"/>
              <a:t> </a:t>
            </a:r>
            <a:r>
              <a:rPr lang="en-US" altLang="zh-CN" sz="2400" b="1" dirty="0" smtClean="0"/>
              <a:t>1.</a:t>
            </a:r>
            <a:r>
              <a:rPr lang="zh-CN" altLang="zh-CN" sz="2400" b="1" dirty="0" smtClean="0"/>
              <a:t>机动车损失保险 </a:t>
            </a:r>
            <a:endParaRPr lang="en-US" altLang="zh-CN" sz="2400" b="1" dirty="0" smtClean="0"/>
          </a:p>
          <a:p>
            <a:pPr indent="457200"/>
            <a:endParaRPr lang="zh-CN" altLang="zh-CN" sz="2400" dirty="0" smtClean="0"/>
          </a:p>
          <a:p>
            <a:pPr indent="457200"/>
            <a:r>
              <a:rPr lang="zh-CN" altLang="zh-CN" sz="2400" b="1" dirty="0" smtClean="0"/>
              <a:t>（</a:t>
            </a:r>
            <a:r>
              <a:rPr lang="en-US" altLang="zh-CN" sz="2200" b="1" dirty="0" smtClean="0"/>
              <a:t>1</a:t>
            </a:r>
            <a:r>
              <a:rPr lang="zh-CN" altLang="zh-CN" sz="2200" b="1" dirty="0" smtClean="0"/>
              <a:t>）保险责任</a:t>
            </a:r>
          </a:p>
          <a:p>
            <a:pPr indent="457200"/>
            <a:r>
              <a:rPr lang="zh-CN" altLang="zh-CN" sz="2200" b="1" dirty="0" smtClean="0"/>
              <a:t>保险期间内，被保险人或其允许的驾驶人在使用被保险机动车过程中，因下列原因造成被保险机动车的直接损失，且不属于免除保险人责任的范围，保险人依照本保险合同的约定负责赔偿：</a:t>
            </a:r>
          </a:p>
          <a:p>
            <a:pPr indent="457200"/>
            <a:r>
              <a:rPr lang="en-US" altLang="zh-CN" sz="2200" dirty="0" smtClean="0"/>
              <a:t>a.</a:t>
            </a:r>
            <a:r>
              <a:rPr lang="zh-CN" altLang="zh-CN" sz="2200" dirty="0" smtClean="0"/>
              <a:t>碰撞、倾覆、坠落； </a:t>
            </a:r>
          </a:p>
          <a:p>
            <a:pPr indent="457200"/>
            <a:r>
              <a:rPr lang="en-US" altLang="zh-CN" sz="2200" dirty="0" smtClean="0"/>
              <a:t>b.</a:t>
            </a:r>
            <a:r>
              <a:rPr lang="zh-CN" altLang="zh-CN" sz="2200" dirty="0" smtClean="0"/>
              <a:t>火灾、爆炸； </a:t>
            </a:r>
          </a:p>
          <a:p>
            <a:pPr indent="457200"/>
            <a:r>
              <a:rPr lang="en-US" altLang="zh-CN" sz="2200" dirty="0" smtClean="0"/>
              <a:t>c.</a:t>
            </a:r>
            <a:r>
              <a:rPr lang="zh-CN" altLang="zh-CN" sz="2200" dirty="0" smtClean="0"/>
              <a:t>外界物体坠落、倒塌； </a:t>
            </a:r>
          </a:p>
          <a:p>
            <a:pPr indent="457200"/>
            <a:r>
              <a:rPr lang="en-US" altLang="zh-CN" sz="2200" dirty="0" smtClean="0"/>
              <a:t>d.</a:t>
            </a:r>
            <a:r>
              <a:rPr lang="zh-CN" altLang="zh-CN" sz="2200" dirty="0" smtClean="0"/>
              <a:t>雷击、暴风、暴雨、洪水、龙卷风、冰雹、台风、热带风暴； </a:t>
            </a:r>
          </a:p>
          <a:p>
            <a:pPr indent="457200"/>
            <a:r>
              <a:rPr lang="en-US" altLang="zh-CN" sz="2200" dirty="0" smtClean="0"/>
              <a:t>e.</a:t>
            </a:r>
            <a:r>
              <a:rPr lang="zh-CN" altLang="zh-CN" sz="2200" dirty="0" smtClean="0"/>
              <a:t>地陷、崖崩、滑坡、泥石流、雪崩、冰陷、暴雪、冰凌、沙尘暴； </a:t>
            </a:r>
          </a:p>
          <a:p>
            <a:pPr indent="457200"/>
            <a:endParaRPr kumimoji="0" lang="zh-CN" altLang="en-US" sz="22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down)">
                                      <p:cBhvr>
                                        <p:cTn id="21" dur="750"/>
                                        <p:tgtEl>
                                          <p:spTgt spid="25"/>
                                        </p:tgtEl>
                                      </p:cBhvr>
                                    </p:animEffect>
                                  </p:childTnLst>
                                </p:cTn>
                              </p:par>
                            </p:childTnLst>
                          </p:cTn>
                        </p:par>
                        <p:par>
                          <p:cTn id="22" fill="hold">
                            <p:stCondLst>
                              <p:cond delay="750"/>
                            </p:stCondLst>
                            <p:childTnLst>
                              <p:par>
                                <p:cTn id="23" presetID="2" presetClass="entr" presetSubtype="2"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1+#ppt_w/2"/>
                                          </p:val>
                                        </p:tav>
                                        <p:tav tm="100000">
                                          <p:val>
                                            <p:strVal val="#ppt_x"/>
                                          </p:val>
                                        </p:tav>
                                      </p:tavLst>
                                    </p:anim>
                                    <p:anim calcmode="lin" valueType="num">
                                      <p:cBhvr additive="base">
                                        <p:cTn id="26"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grpId="0" nodeType="clickEffect">
                                  <p:stCondLst>
                                    <p:cond delay="0"/>
                                  </p:stCondLst>
                                  <p:childTnLst>
                                    <p:set>
                                      <p:cBhvr>
                                        <p:cTn id="30" dur="1" fill="hold">
                                          <p:stCondLst>
                                            <p:cond delay="0"/>
                                          </p:stCondLst>
                                        </p:cTn>
                                        <p:tgtEl>
                                          <p:spTgt spid="75777"/>
                                        </p:tgtEl>
                                        <p:attrNameLst>
                                          <p:attrName>style.visibility</p:attrName>
                                        </p:attrNameLst>
                                      </p:cBhvr>
                                      <p:to>
                                        <p:strVal val="visible"/>
                                      </p:to>
                                    </p:set>
                                    <p:animEffect transition="in" filter="diamond(in)">
                                      <p:cBhvr>
                                        <p:cTn id="31" dur="2000"/>
                                        <p:tgtEl>
                                          <p:spTgt spid="75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17" grpId="0" animBg="1"/>
      <p:bldP spid="75777"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31" y="152402"/>
            <a:ext cx="7036091" cy="564176"/>
            <a:chOff x="6168775" y="1221676"/>
            <a:chExt cx="5219880" cy="651317"/>
          </a:xfrm>
        </p:grpSpPr>
        <p:sp>
          <p:nvSpPr>
            <p:cNvPr id="5" name="圆角矩形 4"/>
            <p:cNvSpPr/>
            <p:nvPr/>
          </p:nvSpPr>
          <p:spPr>
            <a:xfrm>
              <a:off x="6168775" y="1221676"/>
              <a:ext cx="5061593"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0" y="1233426"/>
              <a:ext cx="4554055" cy="639567"/>
            </a:xfrm>
            <a:prstGeom prst="rect">
              <a:avLst/>
            </a:prstGeom>
            <a:noFill/>
            <a:ln w="9525">
              <a:noFill/>
              <a:miter lim="800000"/>
              <a:headEnd/>
              <a:tailEnd/>
            </a:ln>
          </p:spPr>
          <p:txBody>
            <a:bodyPr wrap="square">
              <a:spAutoFit/>
            </a:bodyPr>
            <a:lstStyle/>
            <a:p>
              <a:r>
                <a:rPr lang="en-US" altLang="zh-CN" sz="3000" b="1" dirty="0" smtClean="0"/>
                <a:t>4.4.4 </a:t>
              </a:r>
              <a:r>
                <a:rPr lang="zh-CN" altLang="zh-CN" sz="3000" b="1" dirty="0" smtClean="0"/>
                <a:t>《</a:t>
              </a:r>
              <a:r>
                <a:rPr lang="en-US" altLang="zh-CN" sz="3000" b="1" dirty="0" smtClean="0"/>
                <a:t>2014</a:t>
              </a:r>
              <a:r>
                <a:rPr lang="zh-CN" altLang="zh-CN" sz="3000" b="1" dirty="0" smtClean="0"/>
                <a:t>版示范条款》的解读</a:t>
              </a:r>
              <a:endParaRPr lang="zh-CN" altLang="zh-CN" sz="3000" b="1" dirty="0">
                <a:solidFill>
                  <a:schemeClr val="accent1"/>
                </a:solidFill>
              </a:endParaRPr>
            </a:p>
          </p:txBody>
        </p:sp>
      </p:grpSp>
      <p:sp>
        <p:nvSpPr>
          <p:cNvPr id="23" name="TextBox 22"/>
          <p:cNvSpPr txBox="1"/>
          <p:nvPr/>
        </p:nvSpPr>
        <p:spPr>
          <a:xfrm>
            <a:off x="976393" y="1735810"/>
            <a:ext cx="4556502"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1025472" y="1584476"/>
            <a:ext cx="9314480" cy="4632037"/>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indent="457200"/>
            <a:r>
              <a:rPr lang="en-US" altLang="zh-CN" sz="3000" b="1" dirty="0" smtClean="0"/>
              <a:t> </a:t>
            </a:r>
            <a:r>
              <a:rPr lang="en-US" altLang="zh-CN" sz="2400" b="1" dirty="0" smtClean="0"/>
              <a:t>1.</a:t>
            </a:r>
            <a:r>
              <a:rPr lang="zh-CN" altLang="zh-CN" sz="2400" b="1" dirty="0" smtClean="0"/>
              <a:t>机动车损失保险 </a:t>
            </a:r>
            <a:endParaRPr lang="en-US" altLang="zh-CN" sz="2400" b="1" dirty="0" smtClean="0"/>
          </a:p>
          <a:p>
            <a:pPr indent="457200"/>
            <a:endParaRPr lang="zh-CN" altLang="zh-CN" sz="2400" dirty="0" smtClean="0"/>
          </a:p>
          <a:p>
            <a:pPr indent="457200"/>
            <a:r>
              <a:rPr lang="zh-CN" altLang="zh-CN" sz="2400" b="1" dirty="0" smtClean="0"/>
              <a:t>（</a:t>
            </a:r>
            <a:r>
              <a:rPr lang="en-US" altLang="zh-CN" sz="2200" b="1" dirty="0" smtClean="0"/>
              <a:t>1</a:t>
            </a:r>
            <a:r>
              <a:rPr lang="zh-CN" altLang="zh-CN" sz="2200" b="1" dirty="0" smtClean="0"/>
              <a:t>）保险责任</a:t>
            </a:r>
          </a:p>
          <a:p>
            <a:pPr indent="457200"/>
            <a:r>
              <a:rPr lang="zh-CN" altLang="zh-CN" sz="2200" b="1" dirty="0" smtClean="0"/>
              <a:t>保险期间内，被保险人或其允许的驾驶人在使用被保险机动车过程中，因下列原因造成被保险机动车的直接损失，且不属于免除保险人责任的范围，保险人依照本保险合同的约定负责赔偿：</a:t>
            </a:r>
          </a:p>
          <a:p>
            <a:pPr indent="457200"/>
            <a:r>
              <a:rPr lang="en-US" altLang="zh-CN" sz="2200" dirty="0" smtClean="0"/>
              <a:t>f.</a:t>
            </a:r>
            <a:r>
              <a:rPr lang="zh-CN" altLang="zh-CN" sz="2200" dirty="0" smtClean="0"/>
              <a:t>受到被保险机动车所载货物、车上人员意外撞击；</a:t>
            </a:r>
          </a:p>
          <a:p>
            <a:pPr indent="457200"/>
            <a:r>
              <a:rPr lang="en-US" altLang="zh-CN" sz="2200" dirty="0" smtClean="0"/>
              <a:t>g.</a:t>
            </a:r>
            <a:r>
              <a:rPr lang="zh-CN" altLang="zh-CN" sz="2200" dirty="0" smtClean="0"/>
              <a:t>载运被保险机动车的渡船遭受自然灾害（只限于驾驶人随船的情形）；</a:t>
            </a:r>
          </a:p>
          <a:p>
            <a:pPr indent="457200"/>
            <a:r>
              <a:rPr lang="en-US" altLang="zh-CN" sz="2200" dirty="0" smtClean="0"/>
              <a:t>h.</a:t>
            </a:r>
            <a:r>
              <a:rPr lang="zh-CN" altLang="zh-CN" sz="2200" dirty="0" smtClean="0"/>
              <a:t>发生保险事故时，被保险人或其允许的驾驶人为防止或者减少被保险机动车的损失所支付的必要的、合理的施救费用，由保险人承担；施救费用数额在被保险机动车损失赔偿金额以外另行计算，最高不超过保险金额的数额。</a:t>
            </a:r>
          </a:p>
          <a:p>
            <a:pPr indent="457200"/>
            <a:endParaRPr kumimoji="0" lang="zh-CN" altLang="en-US" sz="22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down)">
                                      <p:cBhvr>
                                        <p:cTn id="21" dur="750"/>
                                        <p:tgtEl>
                                          <p:spTgt spid="25"/>
                                        </p:tgtEl>
                                      </p:cBhvr>
                                    </p:animEffect>
                                  </p:childTnLst>
                                </p:cTn>
                              </p:par>
                            </p:childTnLst>
                          </p:cTn>
                        </p:par>
                        <p:par>
                          <p:cTn id="22" fill="hold">
                            <p:stCondLst>
                              <p:cond delay="750"/>
                            </p:stCondLst>
                            <p:childTnLst>
                              <p:par>
                                <p:cTn id="23" presetID="2" presetClass="entr" presetSubtype="2"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1+#ppt_w/2"/>
                                          </p:val>
                                        </p:tav>
                                        <p:tav tm="100000">
                                          <p:val>
                                            <p:strVal val="#ppt_x"/>
                                          </p:val>
                                        </p:tav>
                                      </p:tavLst>
                                    </p:anim>
                                    <p:anim calcmode="lin" valueType="num">
                                      <p:cBhvr additive="base">
                                        <p:cTn id="26"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grpId="0" nodeType="clickEffect">
                                  <p:stCondLst>
                                    <p:cond delay="0"/>
                                  </p:stCondLst>
                                  <p:childTnLst>
                                    <p:set>
                                      <p:cBhvr>
                                        <p:cTn id="30" dur="1" fill="hold">
                                          <p:stCondLst>
                                            <p:cond delay="0"/>
                                          </p:stCondLst>
                                        </p:cTn>
                                        <p:tgtEl>
                                          <p:spTgt spid="75777"/>
                                        </p:tgtEl>
                                        <p:attrNameLst>
                                          <p:attrName>style.visibility</p:attrName>
                                        </p:attrNameLst>
                                      </p:cBhvr>
                                      <p:to>
                                        <p:strVal val="visible"/>
                                      </p:to>
                                    </p:set>
                                    <p:animEffect transition="in" filter="diamond(in)">
                                      <p:cBhvr>
                                        <p:cTn id="31" dur="2000"/>
                                        <p:tgtEl>
                                          <p:spTgt spid="75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17" grpId="0" animBg="1"/>
      <p:bldP spid="7577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31" y="152402"/>
            <a:ext cx="7036091" cy="564176"/>
            <a:chOff x="6168775" y="1221676"/>
            <a:chExt cx="5219880" cy="651317"/>
          </a:xfrm>
        </p:grpSpPr>
        <p:sp>
          <p:nvSpPr>
            <p:cNvPr id="5" name="圆角矩形 4"/>
            <p:cNvSpPr/>
            <p:nvPr/>
          </p:nvSpPr>
          <p:spPr>
            <a:xfrm>
              <a:off x="6168775" y="1221676"/>
              <a:ext cx="5061593"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0" y="1233426"/>
              <a:ext cx="4554055" cy="639567"/>
            </a:xfrm>
            <a:prstGeom prst="rect">
              <a:avLst/>
            </a:prstGeom>
            <a:noFill/>
            <a:ln w="9525">
              <a:noFill/>
              <a:miter lim="800000"/>
              <a:headEnd/>
              <a:tailEnd/>
            </a:ln>
          </p:spPr>
          <p:txBody>
            <a:bodyPr wrap="square">
              <a:spAutoFit/>
            </a:bodyPr>
            <a:lstStyle/>
            <a:p>
              <a:r>
                <a:rPr lang="en-US" altLang="zh-CN" sz="3000" b="1" dirty="0" smtClean="0"/>
                <a:t>4.4.4 </a:t>
              </a:r>
              <a:r>
                <a:rPr lang="zh-CN" altLang="zh-CN" sz="3000" b="1" dirty="0" smtClean="0"/>
                <a:t>《</a:t>
              </a:r>
              <a:r>
                <a:rPr lang="en-US" altLang="zh-CN" sz="3000" b="1" dirty="0" smtClean="0"/>
                <a:t>2014</a:t>
              </a:r>
              <a:r>
                <a:rPr lang="zh-CN" altLang="zh-CN" sz="3000" b="1" dirty="0" smtClean="0"/>
                <a:t>版示范条款》的解读</a:t>
              </a:r>
              <a:endParaRPr lang="zh-CN" altLang="zh-CN" sz="3000" b="1" dirty="0">
                <a:solidFill>
                  <a:schemeClr val="accent1"/>
                </a:solidFill>
              </a:endParaRPr>
            </a:p>
          </p:txBody>
        </p:sp>
      </p:grpSp>
      <p:sp>
        <p:nvSpPr>
          <p:cNvPr id="23" name="TextBox 22"/>
          <p:cNvSpPr txBox="1"/>
          <p:nvPr/>
        </p:nvSpPr>
        <p:spPr>
          <a:xfrm>
            <a:off x="976393" y="1735810"/>
            <a:ext cx="4556502"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964512" y="1636894"/>
            <a:ext cx="9314480" cy="3247043"/>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r>
              <a:rPr lang="en-US" altLang="zh-CN" sz="3000" b="1" dirty="0" smtClean="0"/>
              <a:t>     </a:t>
            </a:r>
            <a:r>
              <a:rPr lang="en-US" altLang="zh-CN" sz="2400" b="1" dirty="0" smtClean="0"/>
              <a:t>1.</a:t>
            </a:r>
            <a:r>
              <a:rPr lang="zh-CN" altLang="zh-CN" sz="2400" b="1" dirty="0" smtClean="0"/>
              <a:t>机动车损失保险 </a:t>
            </a:r>
            <a:endParaRPr lang="en-US" altLang="zh-CN" sz="2400" b="1" dirty="0" smtClean="0"/>
          </a:p>
          <a:p>
            <a:pPr indent="457200"/>
            <a:endParaRPr lang="zh-CN" altLang="zh-CN" sz="2400" dirty="0" smtClean="0"/>
          </a:p>
          <a:p>
            <a:pPr indent="457200"/>
            <a:r>
              <a:rPr lang="zh-CN" altLang="zh-CN" sz="2200" b="1" dirty="0" smtClean="0"/>
              <a:t>（</a:t>
            </a:r>
            <a:r>
              <a:rPr lang="en-US" altLang="zh-CN" sz="2200" b="1" dirty="0" smtClean="0"/>
              <a:t>2</a:t>
            </a:r>
            <a:r>
              <a:rPr lang="zh-CN" altLang="zh-CN" sz="2200" b="1" dirty="0" smtClean="0"/>
              <a:t>）责任免除</a:t>
            </a:r>
          </a:p>
          <a:p>
            <a:pPr indent="457200"/>
            <a:r>
              <a:rPr lang="zh-CN" altLang="zh-CN" sz="2200" b="1" dirty="0" smtClean="0"/>
              <a:t>①不保情形：下列情况下，不论任何原因造成被保险机动车的任何损失和费用，保险人均不负责赔偿。</a:t>
            </a:r>
          </a:p>
          <a:p>
            <a:pPr indent="457200"/>
            <a:r>
              <a:rPr lang="en-US" altLang="zh-CN" sz="2200" dirty="0" smtClean="0"/>
              <a:t>a.</a:t>
            </a:r>
            <a:r>
              <a:rPr lang="zh-CN" altLang="zh-CN" sz="2200" dirty="0" smtClean="0"/>
              <a:t>事故发生后，被保险人或其允许的驾驶人故意破坏、伪造现场、毁灭证据；</a:t>
            </a:r>
          </a:p>
          <a:p>
            <a:pPr indent="457200"/>
            <a:r>
              <a:rPr lang="en-US" altLang="zh-CN" sz="2200" dirty="0" smtClean="0"/>
              <a:t>b.</a:t>
            </a:r>
            <a:r>
              <a:rPr lang="zh-CN" altLang="zh-CN" sz="2200" dirty="0" smtClean="0"/>
              <a:t>驾驶人有下列情形之一者：</a:t>
            </a:r>
            <a:endParaRPr lang="en-US" altLang="zh-CN" sz="2200" dirty="0" smtClean="0"/>
          </a:p>
          <a:p>
            <a:pPr indent="457200"/>
            <a:r>
              <a:rPr lang="en-US" altLang="zh-CN" sz="2200" dirty="0" smtClean="0"/>
              <a:t>c.</a:t>
            </a:r>
            <a:r>
              <a:rPr lang="zh-CN" altLang="zh-CN" sz="2200" dirty="0" smtClean="0"/>
              <a:t>被保险机动车有下列情形之一者：</a:t>
            </a:r>
            <a:endParaRPr kumimoji="0" lang="zh-CN" altLang="en-US" sz="22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down)">
                                      <p:cBhvr>
                                        <p:cTn id="21" dur="750"/>
                                        <p:tgtEl>
                                          <p:spTgt spid="25"/>
                                        </p:tgtEl>
                                      </p:cBhvr>
                                    </p:animEffect>
                                  </p:childTnLst>
                                </p:cTn>
                              </p:par>
                            </p:childTnLst>
                          </p:cTn>
                        </p:par>
                        <p:par>
                          <p:cTn id="22" fill="hold">
                            <p:stCondLst>
                              <p:cond delay="750"/>
                            </p:stCondLst>
                            <p:childTnLst>
                              <p:par>
                                <p:cTn id="23" presetID="2" presetClass="entr" presetSubtype="2"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1+#ppt_w/2"/>
                                          </p:val>
                                        </p:tav>
                                        <p:tav tm="100000">
                                          <p:val>
                                            <p:strVal val="#ppt_x"/>
                                          </p:val>
                                        </p:tav>
                                      </p:tavLst>
                                    </p:anim>
                                    <p:anim calcmode="lin" valueType="num">
                                      <p:cBhvr additive="base">
                                        <p:cTn id="26"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grpId="0" nodeType="clickEffect">
                                  <p:stCondLst>
                                    <p:cond delay="0"/>
                                  </p:stCondLst>
                                  <p:childTnLst>
                                    <p:set>
                                      <p:cBhvr>
                                        <p:cTn id="30" dur="1" fill="hold">
                                          <p:stCondLst>
                                            <p:cond delay="0"/>
                                          </p:stCondLst>
                                        </p:cTn>
                                        <p:tgtEl>
                                          <p:spTgt spid="75777"/>
                                        </p:tgtEl>
                                        <p:attrNameLst>
                                          <p:attrName>style.visibility</p:attrName>
                                        </p:attrNameLst>
                                      </p:cBhvr>
                                      <p:to>
                                        <p:strVal val="visible"/>
                                      </p:to>
                                    </p:set>
                                    <p:animEffect transition="in" filter="diamond(in)">
                                      <p:cBhvr>
                                        <p:cTn id="31" dur="2000"/>
                                        <p:tgtEl>
                                          <p:spTgt spid="75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17" grpId="0" animBg="1"/>
      <p:bldP spid="75777"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31" y="152402"/>
            <a:ext cx="7036091" cy="564176"/>
            <a:chOff x="6168775" y="1221676"/>
            <a:chExt cx="5219880" cy="651317"/>
          </a:xfrm>
        </p:grpSpPr>
        <p:sp>
          <p:nvSpPr>
            <p:cNvPr id="5" name="圆角矩形 4"/>
            <p:cNvSpPr/>
            <p:nvPr/>
          </p:nvSpPr>
          <p:spPr>
            <a:xfrm>
              <a:off x="6168775" y="1221676"/>
              <a:ext cx="5061593"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0" y="1233426"/>
              <a:ext cx="4554055" cy="639567"/>
            </a:xfrm>
            <a:prstGeom prst="rect">
              <a:avLst/>
            </a:prstGeom>
            <a:noFill/>
            <a:ln w="9525">
              <a:noFill/>
              <a:miter lim="800000"/>
              <a:headEnd/>
              <a:tailEnd/>
            </a:ln>
          </p:spPr>
          <p:txBody>
            <a:bodyPr wrap="square">
              <a:spAutoFit/>
            </a:bodyPr>
            <a:lstStyle/>
            <a:p>
              <a:r>
                <a:rPr lang="en-US" altLang="zh-CN" sz="3000" b="1" dirty="0" smtClean="0"/>
                <a:t>4.4.4 </a:t>
              </a:r>
              <a:r>
                <a:rPr lang="zh-CN" altLang="zh-CN" sz="3000" b="1" dirty="0" smtClean="0"/>
                <a:t>《</a:t>
              </a:r>
              <a:r>
                <a:rPr lang="en-US" altLang="zh-CN" sz="3000" b="1" dirty="0" smtClean="0"/>
                <a:t>2014</a:t>
              </a:r>
              <a:r>
                <a:rPr lang="zh-CN" altLang="zh-CN" sz="3000" b="1" dirty="0" smtClean="0"/>
                <a:t>版示范条款》的解读</a:t>
              </a:r>
              <a:endParaRPr lang="zh-CN" altLang="zh-CN" sz="3000" b="1" dirty="0">
                <a:solidFill>
                  <a:schemeClr val="accent1"/>
                </a:solidFill>
              </a:endParaRPr>
            </a:p>
          </p:txBody>
        </p:sp>
      </p:grpSp>
      <p:sp>
        <p:nvSpPr>
          <p:cNvPr id="23" name="TextBox 22"/>
          <p:cNvSpPr txBox="1"/>
          <p:nvPr/>
        </p:nvSpPr>
        <p:spPr>
          <a:xfrm>
            <a:off x="976393" y="1735810"/>
            <a:ext cx="4556502"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1010232" y="1567751"/>
            <a:ext cx="9314480" cy="4939814"/>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r>
              <a:rPr lang="en-US" altLang="zh-CN" sz="3000" b="1" dirty="0" smtClean="0"/>
              <a:t>     </a:t>
            </a:r>
            <a:r>
              <a:rPr lang="en-US" altLang="zh-CN" sz="2400" b="1" dirty="0" smtClean="0"/>
              <a:t>1.</a:t>
            </a:r>
            <a:r>
              <a:rPr lang="zh-CN" altLang="zh-CN" sz="2400" b="1" dirty="0" smtClean="0"/>
              <a:t>机动车损失保险 </a:t>
            </a:r>
            <a:endParaRPr lang="en-US" altLang="zh-CN" sz="2400" b="1" dirty="0" smtClean="0"/>
          </a:p>
          <a:p>
            <a:pPr indent="457200"/>
            <a:endParaRPr lang="zh-CN" altLang="zh-CN" sz="2400" dirty="0" smtClean="0"/>
          </a:p>
          <a:p>
            <a:pPr indent="457200"/>
            <a:r>
              <a:rPr lang="zh-CN" altLang="zh-CN" sz="2200" b="1" dirty="0" smtClean="0"/>
              <a:t>（</a:t>
            </a:r>
            <a:r>
              <a:rPr lang="en-US" altLang="zh-CN" sz="2200" b="1" dirty="0" smtClean="0"/>
              <a:t>2</a:t>
            </a:r>
            <a:r>
              <a:rPr lang="zh-CN" altLang="zh-CN" sz="2200" b="1" dirty="0" smtClean="0"/>
              <a:t>）责任免除</a:t>
            </a:r>
          </a:p>
          <a:p>
            <a:pPr indent="457200"/>
            <a:r>
              <a:rPr lang="zh-CN" altLang="zh-CN" sz="2200" b="1" dirty="0" smtClean="0"/>
              <a:t>②原因除外：下列原因导致的被保险机动车的损失和费用，保险人不负责赔偿。</a:t>
            </a:r>
          </a:p>
          <a:p>
            <a:pPr indent="457200"/>
            <a:r>
              <a:rPr lang="en-US" altLang="zh-CN" sz="2200" dirty="0" smtClean="0"/>
              <a:t>a.</a:t>
            </a:r>
            <a:r>
              <a:rPr lang="zh-CN" altLang="zh-CN" sz="2200" dirty="0" smtClean="0"/>
              <a:t>地震及其次生灾害；</a:t>
            </a:r>
          </a:p>
          <a:p>
            <a:pPr indent="457200"/>
            <a:r>
              <a:rPr lang="en-US" altLang="zh-CN" sz="2200" dirty="0" smtClean="0"/>
              <a:t>b.</a:t>
            </a:r>
            <a:r>
              <a:rPr lang="zh-CN" altLang="zh-CN" sz="2200" dirty="0" smtClean="0"/>
              <a:t>战争、军事冲突、恐怖活动、暴乱、污染（含放射性污染）、核反应、核辐射；</a:t>
            </a:r>
          </a:p>
          <a:p>
            <a:pPr indent="457200"/>
            <a:r>
              <a:rPr lang="en-US" altLang="zh-CN" sz="2200" dirty="0" smtClean="0"/>
              <a:t>c.</a:t>
            </a:r>
            <a:r>
              <a:rPr lang="zh-CN" altLang="zh-CN" sz="2200" dirty="0" smtClean="0"/>
              <a:t>人工直接供油、高温烘烤、自燃、不明原因火灾；</a:t>
            </a:r>
          </a:p>
          <a:p>
            <a:pPr indent="457200"/>
            <a:r>
              <a:rPr lang="en-US" altLang="zh-CN" sz="2200" dirty="0" smtClean="0"/>
              <a:t>d.</a:t>
            </a:r>
            <a:r>
              <a:rPr lang="zh-CN" altLang="zh-CN" sz="2200" dirty="0" smtClean="0"/>
              <a:t>违反安全装载规定；</a:t>
            </a:r>
          </a:p>
          <a:p>
            <a:pPr indent="457200"/>
            <a:r>
              <a:rPr lang="en-US" altLang="zh-CN" sz="2200" dirty="0" smtClean="0"/>
              <a:t>e.</a:t>
            </a:r>
            <a:r>
              <a:rPr lang="zh-CN" altLang="zh-CN" sz="2200" dirty="0" smtClean="0"/>
              <a:t>被保险机动车被转让、改装、加装或改变使用性质等，被保险人、受让人未及时通知保险人，且因转让、改装、加装或改变使用性质等导致被保险机动车危险程度显著增加；</a:t>
            </a:r>
          </a:p>
          <a:p>
            <a:pPr indent="457200"/>
            <a:r>
              <a:rPr lang="en-US" altLang="zh-CN" sz="2200" dirty="0" smtClean="0"/>
              <a:t>f.</a:t>
            </a:r>
            <a:r>
              <a:rPr lang="zh-CN" altLang="zh-CN" sz="2200" dirty="0" smtClean="0"/>
              <a:t>被保险人或其允许的驾驶人的故意行为。</a:t>
            </a:r>
            <a:endParaRPr lang="zh-CN" altLang="zh-CN" sz="2200" dirty="0"/>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down)">
                                      <p:cBhvr>
                                        <p:cTn id="21" dur="750"/>
                                        <p:tgtEl>
                                          <p:spTgt spid="25"/>
                                        </p:tgtEl>
                                      </p:cBhvr>
                                    </p:animEffect>
                                  </p:childTnLst>
                                </p:cTn>
                              </p:par>
                            </p:childTnLst>
                          </p:cTn>
                        </p:par>
                        <p:par>
                          <p:cTn id="22" fill="hold">
                            <p:stCondLst>
                              <p:cond delay="750"/>
                            </p:stCondLst>
                            <p:childTnLst>
                              <p:par>
                                <p:cTn id="23" presetID="2" presetClass="entr" presetSubtype="2"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1+#ppt_w/2"/>
                                          </p:val>
                                        </p:tav>
                                        <p:tav tm="100000">
                                          <p:val>
                                            <p:strVal val="#ppt_x"/>
                                          </p:val>
                                        </p:tav>
                                      </p:tavLst>
                                    </p:anim>
                                    <p:anim calcmode="lin" valueType="num">
                                      <p:cBhvr additive="base">
                                        <p:cTn id="26"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grpId="0" nodeType="clickEffect">
                                  <p:stCondLst>
                                    <p:cond delay="0"/>
                                  </p:stCondLst>
                                  <p:childTnLst>
                                    <p:set>
                                      <p:cBhvr>
                                        <p:cTn id="30" dur="1" fill="hold">
                                          <p:stCondLst>
                                            <p:cond delay="0"/>
                                          </p:stCondLst>
                                        </p:cTn>
                                        <p:tgtEl>
                                          <p:spTgt spid="75777"/>
                                        </p:tgtEl>
                                        <p:attrNameLst>
                                          <p:attrName>style.visibility</p:attrName>
                                        </p:attrNameLst>
                                      </p:cBhvr>
                                      <p:to>
                                        <p:strVal val="visible"/>
                                      </p:to>
                                    </p:set>
                                    <p:animEffect transition="in" filter="diamond(in)">
                                      <p:cBhvr>
                                        <p:cTn id="31" dur="2000"/>
                                        <p:tgtEl>
                                          <p:spTgt spid="75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17" grpId="0" animBg="1"/>
      <p:bldP spid="75777"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31" y="152402"/>
            <a:ext cx="7036091" cy="564176"/>
            <a:chOff x="6168775" y="1221676"/>
            <a:chExt cx="5219880" cy="651317"/>
          </a:xfrm>
        </p:grpSpPr>
        <p:sp>
          <p:nvSpPr>
            <p:cNvPr id="5" name="圆角矩形 4"/>
            <p:cNvSpPr/>
            <p:nvPr/>
          </p:nvSpPr>
          <p:spPr>
            <a:xfrm>
              <a:off x="6168775" y="1221676"/>
              <a:ext cx="5061593"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0" y="1233426"/>
              <a:ext cx="4554055" cy="639567"/>
            </a:xfrm>
            <a:prstGeom prst="rect">
              <a:avLst/>
            </a:prstGeom>
            <a:noFill/>
            <a:ln w="9525">
              <a:noFill/>
              <a:miter lim="800000"/>
              <a:headEnd/>
              <a:tailEnd/>
            </a:ln>
          </p:spPr>
          <p:txBody>
            <a:bodyPr wrap="square">
              <a:spAutoFit/>
            </a:bodyPr>
            <a:lstStyle/>
            <a:p>
              <a:r>
                <a:rPr lang="en-US" altLang="zh-CN" sz="3000" b="1" dirty="0" smtClean="0"/>
                <a:t>4.4.4 </a:t>
              </a:r>
              <a:r>
                <a:rPr lang="zh-CN" altLang="zh-CN" sz="3000" b="1" dirty="0" smtClean="0"/>
                <a:t>《</a:t>
              </a:r>
              <a:r>
                <a:rPr lang="en-US" altLang="zh-CN" sz="3000" b="1" dirty="0" smtClean="0"/>
                <a:t>2014</a:t>
              </a:r>
              <a:r>
                <a:rPr lang="zh-CN" altLang="zh-CN" sz="3000" b="1" dirty="0" smtClean="0"/>
                <a:t>版示范条款》的解读</a:t>
              </a:r>
              <a:endParaRPr lang="zh-CN" altLang="zh-CN" sz="3000" b="1" dirty="0">
                <a:solidFill>
                  <a:schemeClr val="accent1"/>
                </a:solidFill>
              </a:endParaRPr>
            </a:p>
          </p:txBody>
        </p:sp>
      </p:grpSp>
      <p:sp>
        <p:nvSpPr>
          <p:cNvPr id="23" name="TextBox 22"/>
          <p:cNvSpPr txBox="1"/>
          <p:nvPr/>
        </p:nvSpPr>
        <p:spPr>
          <a:xfrm>
            <a:off x="976393" y="1735810"/>
            <a:ext cx="4556502"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1025472" y="1571028"/>
            <a:ext cx="9314480" cy="4262705"/>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r>
              <a:rPr lang="en-US" altLang="zh-CN" sz="3000" b="1" dirty="0" smtClean="0"/>
              <a:t>     </a:t>
            </a:r>
            <a:r>
              <a:rPr lang="en-US" altLang="zh-CN" sz="2400" b="1" dirty="0" smtClean="0"/>
              <a:t>1.</a:t>
            </a:r>
            <a:r>
              <a:rPr lang="zh-CN" altLang="zh-CN" sz="2400" b="1" dirty="0" smtClean="0"/>
              <a:t>机动车损失保险 </a:t>
            </a:r>
            <a:endParaRPr lang="en-US" altLang="zh-CN" sz="2400" b="1" dirty="0" smtClean="0"/>
          </a:p>
          <a:p>
            <a:pPr indent="457200"/>
            <a:endParaRPr lang="zh-CN" altLang="zh-CN" sz="2400" dirty="0" smtClean="0"/>
          </a:p>
          <a:p>
            <a:pPr indent="457200"/>
            <a:r>
              <a:rPr lang="zh-CN" altLang="zh-CN" sz="2200" b="1" dirty="0" smtClean="0"/>
              <a:t>（</a:t>
            </a:r>
            <a:r>
              <a:rPr lang="en-US" altLang="zh-CN" sz="2200" b="1" dirty="0" smtClean="0"/>
              <a:t>2</a:t>
            </a:r>
            <a:r>
              <a:rPr lang="zh-CN" altLang="zh-CN" sz="2200" b="1" dirty="0" smtClean="0"/>
              <a:t>）责任免除</a:t>
            </a:r>
          </a:p>
          <a:p>
            <a:pPr indent="457200"/>
            <a:r>
              <a:rPr lang="zh-CN" altLang="zh-CN" sz="2200" dirty="0" smtClean="0"/>
              <a:t>③损失和费用除外：下列损失和费用，保险人不负责赔偿。</a:t>
            </a:r>
          </a:p>
          <a:p>
            <a:pPr indent="457200"/>
            <a:r>
              <a:rPr lang="en-US" altLang="zh-CN" sz="2200" dirty="0" smtClean="0"/>
              <a:t>a.</a:t>
            </a:r>
            <a:r>
              <a:rPr lang="zh-CN" altLang="zh-CN" sz="2200" dirty="0" smtClean="0"/>
              <a:t>因市场价格变动造成的贬值、修理后因价值降低引起的减值损失；</a:t>
            </a:r>
          </a:p>
          <a:p>
            <a:pPr indent="457200"/>
            <a:r>
              <a:rPr lang="en-US" altLang="zh-CN" sz="2200" dirty="0" smtClean="0"/>
              <a:t>b.</a:t>
            </a:r>
            <a:r>
              <a:rPr lang="zh-CN" altLang="zh-CN" sz="2200" dirty="0" smtClean="0"/>
              <a:t>自然磨损、朽蚀、腐蚀、故障、本身质量缺陷； </a:t>
            </a:r>
          </a:p>
          <a:p>
            <a:pPr indent="457200"/>
            <a:r>
              <a:rPr lang="en-US" altLang="zh-CN" sz="2200" dirty="0" smtClean="0"/>
              <a:t>c.</a:t>
            </a:r>
            <a:r>
              <a:rPr lang="zh-CN" altLang="zh-CN" sz="2200" dirty="0" smtClean="0"/>
              <a:t>遭受保险责任范围内的损失后，未经必要修理并检验合格继续使用，致使损失扩大的部分； </a:t>
            </a:r>
          </a:p>
          <a:p>
            <a:pPr indent="457200"/>
            <a:r>
              <a:rPr lang="en-US" altLang="zh-CN" sz="2200" dirty="0" smtClean="0"/>
              <a:t>d.</a:t>
            </a:r>
            <a:r>
              <a:rPr lang="zh-CN" altLang="zh-CN" sz="2200" dirty="0" smtClean="0"/>
              <a:t>投保人、被保险人或其允许的驾驶人知道保险事故发生后，故意或者因重大过失未及时通知，致使保险事故的性质、原因、损失程度等难以确定的，保险人对无法确定的部分，不承担赔偿责任，但保险人通过其他途径已经及时知道或者应当及时知道保险事故发生的除外； </a:t>
            </a:r>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down)">
                                      <p:cBhvr>
                                        <p:cTn id="21" dur="750"/>
                                        <p:tgtEl>
                                          <p:spTgt spid="25"/>
                                        </p:tgtEl>
                                      </p:cBhvr>
                                    </p:animEffect>
                                  </p:childTnLst>
                                </p:cTn>
                              </p:par>
                            </p:childTnLst>
                          </p:cTn>
                        </p:par>
                        <p:par>
                          <p:cTn id="22" fill="hold">
                            <p:stCondLst>
                              <p:cond delay="750"/>
                            </p:stCondLst>
                            <p:childTnLst>
                              <p:par>
                                <p:cTn id="23" presetID="2" presetClass="entr" presetSubtype="2"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1+#ppt_w/2"/>
                                          </p:val>
                                        </p:tav>
                                        <p:tav tm="100000">
                                          <p:val>
                                            <p:strVal val="#ppt_x"/>
                                          </p:val>
                                        </p:tav>
                                      </p:tavLst>
                                    </p:anim>
                                    <p:anim calcmode="lin" valueType="num">
                                      <p:cBhvr additive="base">
                                        <p:cTn id="26"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grpId="0" nodeType="clickEffect">
                                  <p:stCondLst>
                                    <p:cond delay="0"/>
                                  </p:stCondLst>
                                  <p:childTnLst>
                                    <p:set>
                                      <p:cBhvr>
                                        <p:cTn id="30" dur="1" fill="hold">
                                          <p:stCondLst>
                                            <p:cond delay="0"/>
                                          </p:stCondLst>
                                        </p:cTn>
                                        <p:tgtEl>
                                          <p:spTgt spid="75777"/>
                                        </p:tgtEl>
                                        <p:attrNameLst>
                                          <p:attrName>style.visibility</p:attrName>
                                        </p:attrNameLst>
                                      </p:cBhvr>
                                      <p:to>
                                        <p:strVal val="visible"/>
                                      </p:to>
                                    </p:set>
                                    <p:animEffect transition="in" filter="diamond(in)">
                                      <p:cBhvr>
                                        <p:cTn id="31" dur="2000"/>
                                        <p:tgtEl>
                                          <p:spTgt spid="75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17" grpId="0" animBg="1"/>
      <p:bldP spid="75777"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31" y="152402"/>
            <a:ext cx="7036091" cy="564176"/>
            <a:chOff x="6168775" y="1221676"/>
            <a:chExt cx="5219880" cy="651317"/>
          </a:xfrm>
        </p:grpSpPr>
        <p:sp>
          <p:nvSpPr>
            <p:cNvPr id="5" name="圆角矩形 4"/>
            <p:cNvSpPr/>
            <p:nvPr/>
          </p:nvSpPr>
          <p:spPr>
            <a:xfrm>
              <a:off x="6168775" y="1221676"/>
              <a:ext cx="5061593"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0" y="1233426"/>
              <a:ext cx="4554055" cy="639567"/>
            </a:xfrm>
            <a:prstGeom prst="rect">
              <a:avLst/>
            </a:prstGeom>
            <a:noFill/>
            <a:ln w="9525">
              <a:noFill/>
              <a:miter lim="800000"/>
              <a:headEnd/>
              <a:tailEnd/>
            </a:ln>
          </p:spPr>
          <p:txBody>
            <a:bodyPr wrap="square">
              <a:spAutoFit/>
            </a:bodyPr>
            <a:lstStyle/>
            <a:p>
              <a:r>
                <a:rPr lang="en-US" altLang="zh-CN" sz="3000" b="1" dirty="0" smtClean="0"/>
                <a:t>4.4.4 </a:t>
              </a:r>
              <a:r>
                <a:rPr lang="zh-CN" altLang="zh-CN" sz="3000" b="1" dirty="0" smtClean="0"/>
                <a:t>《</a:t>
              </a:r>
              <a:r>
                <a:rPr lang="en-US" altLang="zh-CN" sz="3000" b="1" dirty="0" smtClean="0"/>
                <a:t>2014</a:t>
              </a:r>
              <a:r>
                <a:rPr lang="zh-CN" altLang="zh-CN" sz="3000" b="1" dirty="0" smtClean="0"/>
                <a:t>版示范条款》的解读</a:t>
              </a:r>
              <a:endParaRPr lang="zh-CN" altLang="zh-CN" sz="3000" b="1" dirty="0">
                <a:solidFill>
                  <a:schemeClr val="accent1"/>
                </a:solidFill>
              </a:endParaRPr>
            </a:p>
          </p:txBody>
        </p:sp>
      </p:grpSp>
      <p:sp>
        <p:nvSpPr>
          <p:cNvPr id="23" name="TextBox 22"/>
          <p:cNvSpPr txBox="1"/>
          <p:nvPr/>
        </p:nvSpPr>
        <p:spPr>
          <a:xfrm>
            <a:off x="976393" y="1735810"/>
            <a:ext cx="4556502"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1010232" y="1664255"/>
            <a:ext cx="9314480" cy="3893374"/>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r>
              <a:rPr lang="en-US" altLang="zh-CN" sz="3000" b="1" dirty="0" smtClean="0"/>
              <a:t>     </a:t>
            </a:r>
            <a:r>
              <a:rPr lang="en-US" altLang="zh-CN" sz="2400" b="1" dirty="0" smtClean="0"/>
              <a:t>1.</a:t>
            </a:r>
            <a:r>
              <a:rPr lang="zh-CN" altLang="zh-CN" sz="2400" b="1" dirty="0" smtClean="0"/>
              <a:t>机动车损失保险 </a:t>
            </a:r>
            <a:endParaRPr lang="en-US" altLang="zh-CN" sz="2400" b="1" dirty="0" smtClean="0"/>
          </a:p>
          <a:p>
            <a:pPr indent="457200"/>
            <a:endParaRPr lang="zh-CN" altLang="zh-CN" sz="2200" dirty="0" smtClean="0"/>
          </a:p>
          <a:p>
            <a:pPr indent="457200"/>
            <a:r>
              <a:rPr lang="zh-CN" altLang="zh-CN" sz="2200" b="1" dirty="0" smtClean="0"/>
              <a:t>（</a:t>
            </a:r>
            <a:r>
              <a:rPr lang="en-US" altLang="zh-CN" sz="2200" b="1" dirty="0" smtClean="0"/>
              <a:t>2</a:t>
            </a:r>
            <a:r>
              <a:rPr lang="zh-CN" altLang="zh-CN" sz="2200" b="1" dirty="0" smtClean="0"/>
              <a:t>）责任免除</a:t>
            </a:r>
          </a:p>
          <a:p>
            <a:pPr indent="457200"/>
            <a:r>
              <a:rPr lang="zh-CN" altLang="zh-CN" sz="2200" dirty="0" smtClean="0"/>
              <a:t>③损失和费用除外：下列损失和费用，保险人不负责赔偿。</a:t>
            </a:r>
          </a:p>
          <a:p>
            <a:pPr indent="457200"/>
            <a:r>
              <a:rPr lang="en-US" altLang="zh-CN" sz="2200" dirty="0" smtClean="0"/>
              <a:t>e.</a:t>
            </a:r>
            <a:r>
              <a:rPr lang="zh-CN" altLang="zh-CN" sz="2200" dirty="0" smtClean="0"/>
              <a:t>因被保险人违反本条款第十六条约定，导致无法确定的损失； </a:t>
            </a:r>
          </a:p>
          <a:p>
            <a:pPr indent="457200"/>
            <a:r>
              <a:rPr lang="en-US" altLang="zh-CN" sz="2200" dirty="0" smtClean="0"/>
              <a:t>f.</a:t>
            </a:r>
            <a:r>
              <a:rPr lang="zh-CN" altLang="zh-CN" sz="2200" dirty="0" smtClean="0"/>
              <a:t>被保险机动车全车被盗窃、被抢劫、被抢夺、下落不明，以及在此期间受到的损坏，或被盗窃、被抢劫、被抢夺未遂受到的损坏，或车上零部件、附属设备丢失； </a:t>
            </a:r>
          </a:p>
          <a:p>
            <a:pPr indent="457200"/>
            <a:r>
              <a:rPr lang="en-US" altLang="zh-CN" sz="2200" dirty="0" smtClean="0"/>
              <a:t>g.</a:t>
            </a:r>
            <a:r>
              <a:rPr lang="zh-CN" altLang="zh-CN" sz="2200" dirty="0" smtClean="0"/>
              <a:t>车轮单独损坏，玻璃单独破碎，无明显碰撞痕迹的车身划痕，以及新增设备的损失； </a:t>
            </a:r>
          </a:p>
          <a:p>
            <a:pPr indent="457200"/>
            <a:r>
              <a:rPr lang="en-US" altLang="zh-CN" sz="2200" dirty="0" smtClean="0"/>
              <a:t>h.</a:t>
            </a:r>
            <a:r>
              <a:rPr lang="zh-CN" altLang="zh-CN" sz="2200" dirty="0" smtClean="0"/>
              <a:t>发动机进水后导致的发动机损坏。 </a:t>
            </a:r>
            <a:endParaRPr lang="zh-CN" altLang="zh-CN" sz="2200" dirty="0"/>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down)">
                                      <p:cBhvr>
                                        <p:cTn id="21" dur="750"/>
                                        <p:tgtEl>
                                          <p:spTgt spid="25"/>
                                        </p:tgtEl>
                                      </p:cBhvr>
                                    </p:animEffect>
                                  </p:childTnLst>
                                </p:cTn>
                              </p:par>
                            </p:childTnLst>
                          </p:cTn>
                        </p:par>
                        <p:par>
                          <p:cTn id="22" fill="hold">
                            <p:stCondLst>
                              <p:cond delay="750"/>
                            </p:stCondLst>
                            <p:childTnLst>
                              <p:par>
                                <p:cTn id="23" presetID="2" presetClass="entr" presetSubtype="2"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1+#ppt_w/2"/>
                                          </p:val>
                                        </p:tav>
                                        <p:tav tm="100000">
                                          <p:val>
                                            <p:strVal val="#ppt_x"/>
                                          </p:val>
                                        </p:tav>
                                      </p:tavLst>
                                    </p:anim>
                                    <p:anim calcmode="lin" valueType="num">
                                      <p:cBhvr additive="base">
                                        <p:cTn id="26"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grpId="0" nodeType="clickEffect">
                                  <p:stCondLst>
                                    <p:cond delay="0"/>
                                  </p:stCondLst>
                                  <p:childTnLst>
                                    <p:set>
                                      <p:cBhvr>
                                        <p:cTn id="30" dur="1" fill="hold">
                                          <p:stCondLst>
                                            <p:cond delay="0"/>
                                          </p:stCondLst>
                                        </p:cTn>
                                        <p:tgtEl>
                                          <p:spTgt spid="75777"/>
                                        </p:tgtEl>
                                        <p:attrNameLst>
                                          <p:attrName>style.visibility</p:attrName>
                                        </p:attrNameLst>
                                      </p:cBhvr>
                                      <p:to>
                                        <p:strVal val="visible"/>
                                      </p:to>
                                    </p:set>
                                    <p:animEffect transition="in" filter="diamond(in)">
                                      <p:cBhvr>
                                        <p:cTn id="31" dur="2000"/>
                                        <p:tgtEl>
                                          <p:spTgt spid="75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17" grpId="0" animBg="1"/>
      <p:bldP spid="7577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28" y="152401"/>
            <a:ext cx="3859212" cy="594955"/>
            <a:chOff x="6168776" y="1221671"/>
            <a:chExt cx="4455682" cy="686849"/>
          </a:xfrm>
        </p:grpSpPr>
        <p:sp>
          <p:nvSpPr>
            <p:cNvPr id="5" name="圆角矩形 4"/>
            <p:cNvSpPr/>
            <p:nvPr/>
          </p:nvSpPr>
          <p:spPr>
            <a:xfrm>
              <a:off x="6168776" y="1221671"/>
              <a:ext cx="4455682" cy="606624"/>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0" y="1233423"/>
              <a:ext cx="3067077" cy="675097"/>
            </a:xfrm>
            <a:prstGeom prst="rect">
              <a:avLst/>
            </a:prstGeom>
            <a:noFill/>
            <a:ln w="9525">
              <a:noFill/>
              <a:miter lim="800000"/>
              <a:headEnd/>
              <a:tailEnd/>
            </a:ln>
          </p:spPr>
          <p:txBody>
            <a:bodyPr wrap="none">
              <a:spAutoFit/>
            </a:bodyPr>
            <a:lstStyle/>
            <a:p>
              <a:r>
                <a:rPr lang="zh-CN" altLang="zh-CN" sz="3200" b="1" dirty="0" smtClean="0"/>
                <a:t>【</a:t>
              </a:r>
              <a:r>
                <a:rPr lang="zh-CN" altLang="en-US" sz="3200" b="1" dirty="0" smtClean="0"/>
                <a:t>能力</a:t>
              </a:r>
              <a:r>
                <a:rPr lang="zh-CN" altLang="zh-CN" sz="3200" b="1" dirty="0" smtClean="0"/>
                <a:t>目标】</a:t>
              </a:r>
              <a:endParaRPr lang="zh-CN" altLang="zh-CN" sz="3200" b="1" dirty="0"/>
            </a:p>
          </p:txBody>
        </p:sp>
      </p:grpSp>
      <p:sp>
        <p:nvSpPr>
          <p:cNvPr id="7" name="Freeform 5"/>
          <p:cNvSpPr>
            <a:spLocks/>
          </p:cNvSpPr>
          <p:nvPr/>
        </p:nvSpPr>
        <p:spPr bwMode="auto">
          <a:xfrm>
            <a:off x="1116069" y="2442620"/>
            <a:ext cx="2051605" cy="18497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92D050"/>
          </a:solidFill>
          <a:ln w="9525" cap="flat">
            <a:noFill/>
            <a:prstDash val="solid"/>
            <a:miter lim="800000"/>
            <a:headEnd/>
            <a:tailEnd/>
          </a:ln>
          <a:extLst/>
        </p:spPr>
        <p:txBody>
          <a:bodyPr vert="horz" wrap="square" lIns="121917" tIns="60958" rIns="121917" bIns="60958" numCol="1" anchor="t" anchorCtr="0" compatLnSpc="1">
            <a:prstTxWarp prst="textNoShape">
              <a:avLst/>
            </a:prstTxWarp>
          </a:bodyPr>
          <a:lstStyle/>
          <a:p>
            <a:endParaRPr lang="zh-CN" altLang="en-US"/>
          </a:p>
        </p:txBody>
      </p:sp>
      <p:sp>
        <p:nvSpPr>
          <p:cNvPr id="23" name="TextBox 22"/>
          <p:cNvSpPr txBox="1"/>
          <p:nvPr/>
        </p:nvSpPr>
        <p:spPr>
          <a:xfrm>
            <a:off x="1355609" y="2896187"/>
            <a:ext cx="1572527"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48950" y="7753350"/>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26" name="圆角矩形 25"/>
          <p:cNvSpPr/>
          <p:nvPr/>
        </p:nvSpPr>
        <p:spPr>
          <a:xfrm>
            <a:off x="4582499" y="2746796"/>
            <a:ext cx="4224469" cy="626611"/>
          </a:xfrm>
          <a:prstGeom prst="roundRect">
            <a:avLst/>
          </a:prstGeom>
          <a:solidFill>
            <a:srgbClr val="92D050"/>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500" b="1"/>
          </a:p>
        </p:txBody>
      </p:sp>
      <p:sp>
        <p:nvSpPr>
          <p:cNvPr id="27" name="圆角矩形 26"/>
          <p:cNvSpPr/>
          <p:nvPr/>
        </p:nvSpPr>
        <p:spPr>
          <a:xfrm>
            <a:off x="4582499" y="3491740"/>
            <a:ext cx="4224469" cy="626611"/>
          </a:xfrm>
          <a:prstGeom prst="roundRect">
            <a:avLst/>
          </a:prstGeom>
          <a:solidFill>
            <a:srgbClr val="92D050"/>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500" b="1"/>
          </a:p>
        </p:txBody>
      </p:sp>
      <p:sp>
        <p:nvSpPr>
          <p:cNvPr id="33" name="TextBox 23"/>
          <p:cNvSpPr txBox="1"/>
          <p:nvPr/>
        </p:nvSpPr>
        <p:spPr>
          <a:xfrm>
            <a:off x="5035074" y="2850829"/>
            <a:ext cx="3657667" cy="492443"/>
          </a:xfrm>
          <a:prstGeom prst="rect">
            <a:avLst/>
          </a:prstGeom>
          <a:noFill/>
        </p:spPr>
        <p:txBody>
          <a:bodyPr wrap="square" lIns="0" tIns="0" rIns="0" bIns="0" rtlCol="0">
            <a:spAutoFit/>
          </a:bodyPr>
          <a:lstStyle/>
          <a:p>
            <a:r>
              <a:rPr lang="zh-CN" altLang="zh-CN" sz="1600" b="1" dirty="0" smtClean="0"/>
              <a:t>能够运用商业险主险及附加险的条款对实际案例进行分析</a:t>
            </a:r>
            <a:endParaRPr lang="zh-CN" altLang="zh-CN" sz="1600" b="1" dirty="0"/>
          </a:p>
        </p:txBody>
      </p:sp>
      <p:sp>
        <p:nvSpPr>
          <p:cNvPr id="34" name="TextBox 24"/>
          <p:cNvSpPr txBox="1"/>
          <p:nvPr/>
        </p:nvSpPr>
        <p:spPr>
          <a:xfrm>
            <a:off x="5065554" y="3656733"/>
            <a:ext cx="3666966" cy="246221"/>
          </a:xfrm>
          <a:prstGeom prst="rect">
            <a:avLst/>
          </a:prstGeom>
          <a:noFill/>
        </p:spPr>
        <p:txBody>
          <a:bodyPr wrap="square" lIns="0" tIns="0" rIns="0" bIns="0" rtlCol="0">
            <a:spAutoFit/>
          </a:bodyPr>
          <a:lstStyle/>
          <a:p>
            <a:pPr algn="just"/>
            <a:r>
              <a:rPr lang="zh-CN" altLang="zh-CN" sz="1600" b="1" dirty="0" smtClean="0"/>
              <a:t>能够使用费率表计算各险种的保费</a:t>
            </a:r>
            <a:endParaRPr lang="en-US" altLang="zh-CN" sz="1500" b="1" dirty="0">
              <a:latin typeface="微软雅黑" pitchFamily="34" charset="-122"/>
              <a:ea typeface="微软雅黑" pitchFamily="34" charset="-122"/>
            </a:endParaRPr>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par>
                                <p:cTn id="17" presetID="53" presetClass="entr" presetSubtype="528"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animEffect transition="in" filter="fade">
                                      <p:cBhvr>
                                        <p:cTn id="21" dur="500"/>
                                        <p:tgtEl>
                                          <p:spTgt spid="7"/>
                                        </p:tgtEl>
                                      </p:cBhvr>
                                    </p:animEffect>
                                    <p:anim calcmode="lin" valueType="num">
                                      <p:cBhvr>
                                        <p:cTn id="22" dur="500" fill="hold"/>
                                        <p:tgtEl>
                                          <p:spTgt spid="7"/>
                                        </p:tgtEl>
                                        <p:attrNameLst>
                                          <p:attrName>ppt_x</p:attrName>
                                        </p:attrNameLst>
                                      </p:cBhvr>
                                      <p:tavLst>
                                        <p:tav tm="0">
                                          <p:val>
                                            <p:fltVal val="0.5"/>
                                          </p:val>
                                        </p:tav>
                                        <p:tav tm="100000">
                                          <p:val>
                                            <p:strVal val="#ppt_x"/>
                                          </p:val>
                                        </p:tav>
                                      </p:tavLst>
                                    </p:anim>
                                    <p:anim calcmode="lin" valueType="num">
                                      <p:cBhvr>
                                        <p:cTn id="23" dur="500" fill="hold"/>
                                        <p:tgtEl>
                                          <p:spTgt spid="7"/>
                                        </p:tgtEl>
                                        <p:attrNameLst>
                                          <p:attrName>ppt_y</p:attrName>
                                        </p:attrNameLst>
                                      </p:cBhvr>
                                      <p:tavLst>
                                        <p:tav tm="0">
                                          <p:val>
                                            <p:fltVal val="0.5"/>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wipe(down)">
                                      <p:cBhvr>
                                        <p:cTn id="28" dur="750"/>
                                        <p:tgtEl>
                                          <p:spTgt spid="25"/>
                                        </p:tgtEl>
                                      </p:cBhvr>
                                    </p:animEffect>
                                  </p:childTnLst>
                                </p:cTn>
                              </p:par>
                            </p:childTnLst>
                          </p:cTn>
                        </p:par>
                        <p:par>
                          <p:cTn id="29" fill="hold">
                            <p:stCondLst>
                              <p:cond delay="750"/>
                            </p:stCondLst>
                            <p:childTnLst>
                              <p:par>
                                <p:cTn id="30" presetID="22" presetClass="entr" presetSubtype="8" fill="hold" grpId="0" nodeType="afterEffect">
                                  <p:stCondLst>
                                    <p:cond delay="0"/>
                                  </p:stCondLst>
                                  <p:childTnLst>
                                    <p:set>
                                      <p:cBhvr>
                                        <p:cTn id="31" dur="1" fill="hold">
                                          <p:stCondLst>
                                            <p:cond delay="0"/>
                                          </p:stCondLst>
                                        </p:cTn>
                                        <p:tgtEl>
                                          <p:spTgt spid="33"/>
                                        </p:tgtEl>
                                        <p:attrNameLst>
                                          <p:attrName>style.visibility</p:attrName>
                                        </p:attrNameLst>
                                      </p:cBhvr>
                                      <p:to>
                                        <p:strVal val="visible"/>
                                      </p:to>
                                    </p:set>
                                    <p:animEffect transition="in" filter="wipe(left)">
                                      <p:cBhvr>
                                        <p:cTn id="32" dur="300"/>
                                        <p:tgtEl>
                                          <p:spTgt spid="33"/>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wipe(left)">
                                      <p:cBhvr>
                                        <p:cTn id="35" dur="300"/>
                                        <p:tgtEl>
                                          <p:spTgt spid="26"/>
                                        </p:tgtEl>
                                      </p:cBhvr>
                                    </p:animEffect>
                                  </p:childTnLst>
                                </p:cTn>
                              </p:par>
                            </p:childTnLst>
                          </p:cTn>
                        </p:par>
                        <p:par>
                          <p:cTn id="36" fill="hold">
                            <p:stCondLst>
                              <p:cond delay="1050"/>
                            </p:stCondLst>
                            <p:childTnLst>
                              <p:par>
                                <p:cTn id="37" presetID="22" presetClass="entr" presetSubtype="8" fill="hold" grpId="0" nodeType="afterEffect">
                                  <p:stCondLst>
                                    <p:cond delay="0"/>
                                  </p:stCondLst>
                                  <p:childTnLst>
                                    <p:set>
                                      <p:cBhvr>
                                        <p:cTn id="38" dur="1" fill="hold">
                                          <p:stCondLst>
                                            <p:cond delay="0"/>
                                          </p:stCondLst>
                                        </p:cTn>
                                        <p:tgtEl>
                                          <p:spTgt spid="34"/>
                                        </p:tgtEl>
                                        <p:attrNameLst>
                                          <p:attrName>style.visibility</p:attrName>
                                        </p:attrNameLst>
                                      </p:cBhvr>
                                      <p:to>
                                        <p:strVal val="visible"/>
                                      </p:to>
                                    </p:set>
                                    <p:animEffect transition="in" filter="wipe(left)">
                                      <p:cBhvr>
                                        <p:cTn id="39" dur="300"/>
                                        <p:tgtEl>
                                          <p:spTgt spid="34"/>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wipe(left)">
                                      <p:cBhvr>
                                        <p:cTn id="42" dur="3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3" grpId="0"/>
      <p:bldP spid="25" grpId="0"/>
      <p:bldP spid="26" grpId="0" animBg="1"/>
      <p:bldP spid="27" grpId="0" animBg="1"/>
      <p:bldP spid="33" grpId="0"/>
      <p:bldP spid="34"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31" y="152402"/>
            <a:ext cx="7036091" cy="564176"/>
            <a:chOff x="6168775" y="1221676"/>
            <a:chExt cx="5219880" cy="651317"/>
          </a:xfrm>
        </p:grpSpPr>
        <p:sp>
          <p:nvSpPr>
            <p:cNvPr id="5" name="圆角矩形 4"/>
            <p:cNvSpPr/>
            <p:nvPr/>
          </p:nvSpPr>
          <p:spPr>
            <a:xfrm>
              <a:off x="6168775" y="1221676"/>
              <a:ext cx="5061593"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0" y="1233426"/>
              <a:ext cx="4554055" cy="639567"/>
            </a:xfrm>
            <a:prstGeom prst="rect">
              <a:avLst/>
            </a:prstGeom>
            <a:noFill/>
            <a:ln w="9525">
              <a:noFill/>
              <a:miter lim="800000"/>
              <a:headEnd/>
              <a:tailEnd/>
            </a:ln>
          </p:spPr>
          <p:txBody>
            <a:bodyPr wrap="square">
              <a:spAutoFit/>
            </a:bodyPr>
            <a:lstStyle/>
            <a:p>
              <a:r>
                <a:rPr lang="en-US" altLang="zh-CN" sz="3000" b="1" dirty="0" smtClean="0"/>
                <a:t>4.4.4 </a:t>
              </a:r>
              <a:r>
                <a:rPr lang="zh-CN" altLang="zh-CN" sz="3000" b="1" dirty="0" smtClean="0"/>
                <a:t>《</a:t>
              </a:r>
              <a:r>
                <a:rPr lang="en-US" altLang="zh-CN" sz="3000" b="1" dirty="0" smtClean="0"/>
                <a:t>2014</a:t>
              </a:r>
              <a:r>
                <a:rPr lang="zh-CN" altLang="zh-CN" sz="3000" b="1" dirty="0" smtClean="0"/>
                <a:t>版示范条款》的解读</a:t>
              </a:r>
              <a:endParaRPr lang="zh-CN" altLang="zh-CN" sz="3000" b="1" dirty="0">
                <a:solidFill>
                  <a:schemeClr val="accent1"/>
                </a:solidFill>
              </a:endParaRPr>
            </a:p>
          </p:txBody>
        </p:sp>
      </p:grpSp>
      <p:sp>
        <p:nvSpPr>
          <p:cNvPr id="23" name="TextBox 22"/>
          <p:cNvSpPr txBox="1"/>
          <p:nvPr/>
        </p:nvSpPr>
        <p:spPr>
          <a:xfrm>
            <a:off x="976393" y="1735810"/>
            <a:ext cx="4556502"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964512" y="1552665"/>
            <a:ext cx="9314480" cy="4909036"/>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r>
              <a:rPr lang="en-US" altLang="zh-CN" sz="3000" b="1" dirty="0" smtClean="0"/>
              <a:t>     </a:t>
            </a:r>
            <a:r>
              <a:rPr lang="en-US" altLang="zh-CN" sz="2400" b="1" dirty="0" smtClean="0"/>
              <a:t>1.</a:t>
            </a:r>
            <a:r>
              <a:rPr lang="zh-CN" altLang="zh-CN" sz="2400" b="1" dirty="0" smtClean="0"/>
              <a:t>机动车损失保险 </a:t>
            </a:r>
            <a:endParaRPr lang="en-US" altLang="zh-CN" sz="2200" dirty="0" smtClean="0"/>
          </a:p>
          <a:p>
            <a:endParaRPr lang="zh-CN" altLang="zh-CN" sz="2200" b="1" dirty="0" smtClean="0"/>
          </a:p>
          <a:p>
            <a:pPr indent="457200"/>
            <a:r>
              <a:rPr lang="zh-CN" altLang="zh-CN" sz="2200" b="1" dirty="0" smtClean="0"/>
              <a:t>（</a:t>
            </a:r>
            <a:r>
              <a:rPr lang="en-US" altLang="zh-CN" sz="2200" b="1" dirty="0" smtClean="0"/>
              <a:t>3</a:t>
            </a:r>
            <a:r>
              <a:rPr lang="zh-CN" altLang="zh-CN" sz="2200" b="1" dirty="0" smtClean="0"/>
              <a:t>）免赔率与免赔额。保险人在依据本保险合同约定计算赔款的基础上，按照下列方式免赔： </a:t>
            </a:r>
          </a:p>
          <a:p>
            <a:pPr indent="457200"/>
            <a:r>
              <a:rPr lang="en-US" altLang="zh-CN" sz="2200" dirty="0" smtClean="0"/>
              <a:t>a.</a:t>
            </a:r>
            <a:r>
              <a:rPr lang="zh-CN" altLang="zh-CN" sz="2200" dirty="0" smtClean="0"/>
              <a:t>被保险机动车一方负次要事故责任的，实行</a:t>
            </a:r>
            <a:r>
              <a:rPr lang="en-US" altLang="zh-CN" sz="2200" dirty="0" smtClean="0"/>
              <a:t>5%</a:t>
            </a:r>
            <a:r>
              <a:rPr lang="zh-CN" altLang="zh-CN" sz="2200" dirty="0" smtClean="0"/>
              <a:t>的事故责任免赔率；负同等事故责任的，实行</a:t>
            </a:r>
            <a:r>
              <a:rPr lang="en-US" altLang="zh-CN" sz="2200" dirty="0" smtClean="0"/>
              <a:t>10%</a:t>
            </a:r>
            <a:r>
              <a:rPr lang="zh-CN" altLang="zh-CN" sz="2200" dirty="0" smtClean="0"/>
              <a:t>的事故责任免赔率；负主要事故责任的，实行</a:t>
            </a:r>
            <a:r>
              <a:rPr lang="en-US" altLang="zh-CN" sz="2200" dirty="0" smtClean="0"/>
              <a:t>15%</a:t>
            </a:r>
            <a:r>
              <a:rPr lang="zh-CN" altLang="zh-CN" sz="2200" dirty="0" smtClean="0"/>
              <a:t>的事故责任免赔率；负全部事故责任或单方肇事事故的，实行</a:t>
            </a:r>
            <a:r>
              <a:rPr lang="en-US" altLang="zh-CN" sz="2200" dirty="0" smtClean="0"/>
              <a:t>20%</a:t>
            </a:r>
            <a:r>
              <a:rPr lang="zh-CN" altLang="zh-CN" sz="2200" dirty="0" smtClean="0"/>
              <a:t>的事故责任免赔率；</a:t>
            </a:r>
          </a:p>
          <a:p>
            <a:pPr indent="457200"/>
            <a:r>
              <a:rPr lang="en-US" altLang="zh-CN" sz="2200" dirty="0" smtClean="0"/>
              <a:t>b.</a:t>
            </a:r>
            <a:r>
              <a:rPr lang="zh-CN" altLang="zh-CN" sz="2200" dirty="0" smtClean="0"/>
              <a:t>被保险机动车的损失应当由第三方负责赔偿，无法找到第三方的，实行</a:t>
            </a:r>
            <a:r>
              <a:rPr lang="en-US" altLang="zh-CN" sz="2200" dirty="0" smtClean="0"/>
              <a:t>30%</a:t>
            </a:r>
            <a:r>
              <a:rPr lang="zh-CN" altLang="zh-CN" sz="2200" dirty="0" smtClean="0"/>
              <a:t>的绝对免赔率；</a:t>
            </a:r>
          </a:p>
          <a:p>
            <a:pPr indent="457200"/>
            <a:r>
              <a:rPr lang="en-US" altLang="zh-CN" sz="2200" dirty="0" smtClean="0"/>
              <a:t>c.</a:t>
            </a:r>
            <a:r>
              <a:rPr lang="zh-CN" altLang="zh-CN" sz="2200" dirty="0" smtClean="0"/>
              <a:t>违反安全装载规定、但不是事故发生的直接原因的，增加</a:t>
            </a:r>
            <a:r>
              <a:rPr lang="en-US" altLang="zh-CN" sz="2200" dirty="0" smtClean="0"/>
              <a:t>10%</a:t>
            </a:r>
            <a:r>
              <a:rPr lang="zh-CN" altLang="zh-CN" sz="2200" dirty="0" smtClean="0"/>
              <a:t>的绝对免赔率； </a:t>
            </a:r>
          </a:p>
          <a:p>
            <a:pPr indent="457200"/>
            <a:r>
              <a:rPr lang="en-US" altLang="zh-CN" sz="2200" dirty="0" smtClean="0"/>
              <a:t>d.</a:t>
            </a:r>
            <a:r>
              <a:rPr lang="zh-CN" altLang="zh-CN" sz="2200" dirty="0" smtClean="0"/>
              <a:t>对于投保人与保险人在投保时协商确定绝对免赔额的，本保险在实行免赔率的基础上增加每次事故绝对免赔额。</a:t>
            </a:r>
            <a:endParaRPr lang="zh-CN" altLang="zh-CN" sz="2200" dirty="0"/>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down)">
                                      <p:cBhvr>
                                        <p:cTn id="21" dur="750"/>
                                        <p:tgtEl>
                                          <p:spTgt spid="25"/>
                                        </p:tgtEl>
                                      </p:cBhvr>
                                    </p:animEffect>
                                  </p:childTnLst>
                                </p:cTn>
                              </p:par>
                            </p:childTnLst>
                          </p:cTn>
                        </p:par>
                        <p:par>
                          <p:cTn id="22" fill="hold">
                            <p:stCondLst>
                              <p:cond delay="750"/>
                            </p:stCondLst>
                            <p:childTnLst>
                              <p:par>
                                <p:cTn id="23" presetID="2" presetClass="entr" presetSubtype="2"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1+#ppt_w/2"/>
                                          </p:val>
                                        </p:tav>
                                        <p:tav tm="100000">
                                          <p:val>
                                            <p:strVal val="#ppt_x"/>
                                          </p:val>
                                        </p:tav>
                                      </p:tavLst>
                                    </p:anim>
                                    <p:anim calcmode="lin" valueType="num">
                                      <p:cBhvr additive="base">
                                        <p:cTn id="26"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grpId="0" nodeType="clickEffect">
                                  <p:stCondLst>
                                    <p:cond delay="0"/>
                                  </p:stCondLst>
                                  <p:childTnLst>
                                    <p:set>
                                      <p:cBhvr>
                                        <p:cTn id="30" dur="1" fill="hold">
                                          <p:stCondLst>
                                            <p:cond delay="0"/>
                                          </p:stCondLst>
                                        </p:cTn>
                                        <p:tgtEl>
                                          <p:spTgt spid="75777"/>
                                        </p:tgtEl>
                                        <p:attrNameLst>
                                          <p:attrName>style.visibility</p:attrName>
                                        </p:attrNameLst>
                                      </p:cBhvr>
                                      <p:to>
                                        <p:strVal val="visible"/>
                                      </p:to>
                                    </p:set>
                                    <p:animEffect transition="in" filter="diamond(in)">
                                      <p:cBhvr>
                                        <p:cTn id="31" dur="2000"/>
                                        <p:tgtEl>
                                          <p:spTgt spid="75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17" grpId="0" animBg="1"/>
      <p:bldP spid="75777"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31" y="152402"/>
            <a:ext cx="7036091" cy="564176"/>
            <a:chOff x="6168775" y="1221676"/>
            <a:chExt cx="5219880" cy="651317"/>
          </a:xfrm>
        </p:grpSpPr>
        <p:sp>
          <p:nvSpPr>
            <p:cNvPr id="5" name="圆角矩形 4"/>
            <p:cNvSpPr/>
            <p:nvPr/>
          </p:nvSpPr>
          <p:spPr>
            <a:xfrm>
              <a:off x="6168775" y="1221676"/>
              <a:ext cx="5061593"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0" y="1233426"/>
              <a:ext cx="4554055" cy="639567"/>
            </a:xfrm>
            <a:prstGeom prst="rect">
              <a:avLst/>
            </a:prstGeom>
            <a:noFill/>
            <a:ln w="9525">
              <a:noFill/>
              <a:miter lim="800000"/>
              <a:headEnd/>
              <a:tailEnd/>
            </a:ln>
          </p:spPr>
          <p:txBody>
            <a:bodyPr wrap="square">
              <a:spAutoFit/>
            </a:bodyPr>
            <a:lstStyle/>
            <a:p>
              <a:r>
                <a:rPr lang="en-US" altLang="zh-CN" sz="3000" b="1" dirty="0" smtClean="0"/>
                <a:t>4.4.4 </a:t>
              </a:r>
              <a:r>
                <a:rPr lang="zh-CN" altLang="zh-CN" sz="3000" b="1" dirty="0" smtClean="0"/>
                <a:t>《</a:t>
              </a:r>
              <a:r>
                <a:rPr lang="en-US" altLang="zh-CN" sz="3000" b="1" dirty="0" smtClean="0"/>
                <a:t>2014</a:t>
              </a:r>
              <a:r>
                <a:rPr lang="zh-CN" altLang="zh-CN" sz="3000" b="1" dirty="0" smtClean="0"/>
                <a:t>版示范条款》的解读</a:t>
              </a:r>
              <a:endParaRPr lang="zh-CN" altLang="zh-CN" sz="3000" b="1" dirty="0">
                <a:solidFill>
                  <a:schemeClr val="accent1"/>
                </a:solidFill>
              </a:endParaRPr>
            </a:p>
          </p:txBody>
        </p:sp>
      </p:grpSp>
      <p:sp>
        <p:nvSpPr>
          <p:cNvPr id="23" name="TextBox 22"/>
          <p:cNvSpPr txBox="1"/>
          <p:nvPr/>
        </p:nvSpPr>
        <p:spPr>
          <a:xfrm>
            <a:off x="976393" y="1735810"/>
            <a:ext cx="4556502"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964512" y="1641814"/>
            <a:ext cx="9314480" cy="2231380"/>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r>
              <a:rPr lang="en-US" altLang="zh-CN" sz="3000" b="1" dirty="0" smtClean="0"/>
              <a:t>     </a:t>
            </a:r>
            <a:r>
              <a:rPr lang="en-US" altLang="zh-CN" sz="2400" b="1" dirty="0" smtClean="0"/>
              <a:t>1.</a:t>
            </a:r>
            <a:r>
              <a:rPr lang="zh-CN" altLang="zh-CN" sz="2400" b="1" dirty="0" smtClean="0"/>
              <a:t>机动车损失保险 </a:t>
            </a:r>
            <a:endParaRPr lang="en-US" altLang="zh-CN" sz="2200" dirty="0" smtClean="0"/>
          </a:p>
          <a:p>
            <a:endParaRPr lang="zh-CN" altLang="zh-CN" sz="2200" b="1" dirty="0" smtClean="0"/>
          </a:p>
          <a:p>
            <a:pPr indent="457200"/>
            <a:r>
              <a:rPr lang="zh-CN" altLang="zh-CN" sz="2200" dirty="0" smtClean="0"/>
              <a:t>（</a:t>
            </a:r>
            <a:r>
              <a:rPr lang="en-US" altLang="zh-CN" sz="2200" dirty="0" smtClean="0"/>
              <a:t>4</a:t>
            </a:r>
            <a:r>
              <a:rPr lang="zh-CN" altLang="zh-CN" sz="2200" dirty="0" smtClean="0"/>
              <a:t>）保险金额 </a:t>
            </a:r>
          </a:p>
          <a:p>
            <a:pPr indent="457200"/>
            <a:r>
              <a:rPr lang="zh-CN" altLang="zh-CN" sz="2200" dirty="0" smtClean="0"/>
              <a:t>保险金额按投保时被保险机动车的实际价值确定。</a:t>
            </a:r>
            <a:endParaRPr lang="en-US" altLang="zh-CN" sz="2200" dirty="0" smtClean="0"/>
          </a:p>
          <a:p>
            <a:pPr indent="457200"/>
            <a:r>
              <a:rPr lang="zh-CN" altLang="zh-CN" sz="2200" dirty="0" smtClean="0"/>
              <a:t>（</a:t>
            </a:r>
            <a:r>
              <a:rPr lang="en-US" altLang="zh-CN" sz="2200" dirty="0" smtClean="0"/>
              <a:t>5</a:t>
            </a:r>
            <a:r>
              <a:rPr lang="zh-CN" altLang="zh-CN" sz="2200" dirty="0" smtClean="0"/>
              <a:t>）赔偿处理 </a:t>
            </a:r>
          </a:p>
          <a:p>
            <a:endParaRPr lang="zh-CN" altLang="zh-CN" sz="2400" dirty="0"/>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down)">
                                      <p:cBhvr>
                                        <p:cTn id="21" dur="750"/>
                                        <p:tgtEl>
                                          <p:spTgt spid="25"/>
                                        </p:tgtEl>
                                      </p:cBhvr>
                                    </p:animEffect>
                                  </p:childTnLst>
                                </p:cTn>
                              </p:par>
                            </p:childTnLst>
                          </p:cTn>
                        </p:par>
                        <p:par>
                          <p:cTn id="22" fill="hold">
                            <p:stCondLst>
                              <p:cond delay="750"/>
                            </p:stCondLst>
                            <p:childTnLst>
                              <p:par>
                                <p:cTn id="23" presetID="2" presetClass="entr" presetSubtype="2"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1+#ppt_w/2"/>
                                          </p:val>
                                        </p:tav>
                                        <p:tav tm="100000">
                                          <p:val>
                                            <p:strVal val="#ppt_x"/>
                                          </p:val>
                                        </p:tav>
                                      </p:tavLst>
                                    </p:anim>
                                    <p:anim calcmode="lin" valueType="num">
                                      <p:cBhvr additive="base">
                                        <p:cTn id="26"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grpId="0" nodeType="clickEffect">
                                  <p:stCondLst>
                                    <p:cond delay="0"/>
                                  </p:stCondLst>
                                  <p:childTnLst>
                                    <p:set>
                                      <p:cBhvr>
                                        <p:cTn id="30" dur="1" fill="hold">
                                          <p:stCondLst>
                                            <p:cond delay="0"/>
                                          </p:stCondLst>
                                        </p:cTn>
                                        <p:tgtEl>
                                          <p:spTgt spid="75777"/>
                                        </p:tgtEl>
                                        <p:attrNameLst>
                                          <p:attrName>style.visibility</p:attrName>
                                        </p:attrNameLst>
                                      </p:cBhvr>
                                      <p:to>
                                        <p:strVal val="visible"/>
                                      </p:to>
                                    </p:set>
                                    <p:animEffect transition="in" filter="diamond(in)">
                                      <p:cBhvr>
                                        <p:cTn id="31" dur="2000"/>
                                        <p:tgtEl>
                                          <p:spTgt spid="75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17" grpId="0" animBg="1"/>
      <p:bldP spid="75777"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31" y="152402"/>
            <a:ext cx="7036091" cy="564176"/>
            <a:chOff x="6168775" y="1221676"/>
            <a:chExt cx="5219880" cy="651317"/>
          </a:xfrm>
        </p:grpSpPr>
        <p:sp>
          <p:nvSpPr>
            <p:cNvPr id="5" name="圆角矩形 4"/>
            <p:cNvSpPr/>
            <p:nvPr/>
          </p:nvSpPr>
          <p:spPr>
            <a:xfrm>
              <a:off x="6168775" y="1221676"/>
              <a:ext cx="5061593"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0" y="1233426"/>
              <a:ext cx="4554055" cy="639567"/>
            </a:xfrm>
            <a:prstGeom prst="rect">
              <a:avLst/>
            </a:prstGeom>
            <a:noFill/>
            <a:ln w="9525">
              <a:noFill/>
              <a:miter lim="800000"/>
              <a:headEnd/>
              <a:tailEnd/>
            </a:ln>
          </p:spPr>
          <p:txBody>
            <a:bodyPr wrap="square">
              <a:spAutoFit/>
            </a:bodyPr>
            <a:lstStyle/>
            <a:p>
              <a:r>
                <a:rPr lang="en-US" altLang="zh-CN" sz="3000" b="1" dirty="0" smtClean="0"/>
                <a:t>4.4.4 </a:t>
              </a:r>
              <a:r>
                <a:rPr lang="zh-CN" altLang="zh-CN" sz="3000" b="1" dirty="0" smtClean="0"/>
                <a:t>《</a:t>
              </a:r>
              <a:r>
                <a:rPr lang="en-US" altLang="zh-CN" sz="3000" b="1" dirty="0" smtClean="0"/>
                <a:t>2014</a:t>
              </a:r>
              <a:r>
                <a:rPr lang="zh-CN" altLang="zh-CN" sz="3000" b="1" dirty="0" smtClean="0"/>
                <a:t>版示范条款》的解读</a:t>
              </a:r>
              <a:endParaRPr lang="zh-CN" altLang="zh-CN" sz="3000" b="1" dirty="0">
                <a:solidFill>
                  <a:schemeClr val="accent1"/>
                </a:solidFill>
              </a:endParaRPr>
            </a:p>
          </p:txBody>
        </p:sp>
      </p:grpSp>
      <p:sp>
        <p:nvSpPr>
          <p:cNvPr id="23" name="TextBox 22"/>
          <p:cNvSpPr txBox="1"/>
          <p:nvPr/>
        </p:nvSpPr>
        <p:spPr>
          <a:xfrm>
            <a:off x="976393" y="1735810"/>
            <a:ext cx="4556502"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1025472" y="1587909"/>
            <a:ext cx="9314480" cy="3924151"/>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r>
              <a:rPr lang="en-US" altLang="zh-CN" sz="3000" b="1" dirty="0" smtClean="0"/>
              <a:t>     </a:t>
            </a:r>
            <a:r>
              <a:rPr lang="en-US" altLang="zh-CN" sz="2400" b="1" dirty="0" smtClean="0"/>
              <a:t>2.</a:t>
            </a:r>
            <a:r>
              <a:rPr lang="zh-CN" altLang="zh-CN" sz="2400" b="1" dirty="0" smtClean="0"/>
              <a:t>机动车第三者责任保险</a:t>
            </a:r>
            <a:endParaRPr lang="en-US" altLang="zh-CN" sz="2200" dirty="0" smtClean="0"/>
          </a:p>
          <a:p>
            <a:endParaRPr lang="zh-CN" altLang="zh-CN" sz="2200" b="1" dirty="0" smtClean="0"/>
          </a:p>
          <a:p>
            <a:pPr indent="457200"/>
            <a:r>
              <a:rPr lang="zh-CN" altLang="zh-CN" sz="2200" dirty="0" smtClean="0"/>
              <a:t>（</a:t>
            </a:r>
            <a:r>
              <a:rPr lang="en-US" altLang="zh-CN" sz="2200" dirty="0" smtClean="0"/>
              <a:t>1</a:t>
            </a:r>
            <a:r>
              <a:rPr lang="zh-CN" altLang="zh-CN" sz="2200" dirty="0" smtClean="0"/>
              <a:t>）保险责任 </a:t>
            </a:r>
          </a:p>
          <a:p>
            <a:pPr indent="457200"/>
            <a:r>
              <a:rPr lang="en-US" altLang="zh-CN" sz="2200" dirty="0" smtClean="0"/>
              <a:t>a.</a:t>
            </a:r>
            <a:r>
              <a:rPr lang="zh-CN" altLang="zh-CN" sz="2200" dirty="0" smtClean="0"/>
              <a:t>保险期间内，被保险人或其允许的驾驶人在使用被保险机动车过程中发生意外事故，致使第三者遭受人身伤亡或财产直接损毁，依法应当对第三者承担的损害赔偿责任，且不属于免除保险人责任的范围，保险人依照本保险合同的约定，对于超过机动车交通事故责任强制保险各分项赔偿限额的部分负责赔偿。 </a:t>
            </a:r>
          </a:p>
          <a:p>
            <a:pPr indent="457200"/>
            <a:r>
              <a:rPr lang="en-US" altLang="zh-CN" sz="2200" dirty="0" smtClean="0"/>
              <a:t>b.</a:t>
            </a:r>
            <a:r>
              <a:rPr lang="zh-CN" altLang="zh-CN" sz="2200" dirty="0" smtClean="0"/>
              <a:t>保险人依据被保险机动车一方在事故中所负的事故责任比例，承担相应的赔偿责任。 </a:t>
            </a:r>
          </a:p>
          <a:p>
            <a:endParaRPr lang="zh-CN" altLang="zh-CN" sz="2400" dirty="0"/>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down)">
                                      <p:cBhvr>
                                        <p:cTn id="21" dur="750"/>
                                        <p:tgtEl>
                                          <p:spTgt spid="25"/>
                                        </p:tgtEl>
                                      </p:cBhvr>
                                    </p:animEffect>
                                  </p:childTnLst>
                                </p:cTn>
                              </p:par>
                            </p:childTnLst>
                          </p:cTn>
                        </p:par>
                        <p:par>
                          <p:cTn id="22" fill="hold">
                            <p:stCondLst>
                              <p:cond delay="750"/>
                            </p:stCondLst>
                            <p:childTnLst>
                              <p:par>
                                <p:cTn id="23" presetID="2" presetClass="entr" presetSubtype="2"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1+#ppt_w/2"/>
                                          </p:val>
                                        </p:tav>
                                        <p:tav tm="100000">
                                          <p:val>
                                            <p:strVal val="#ppt_x"/>
                                          </p:val>
                                        </p:tav>
                                      </p:tavLst>
                                    </p:anim>
                                    <p:anim calcmode="lin" valueType="num">
                                      <p:cBhvr additive="base">
                                        <p:cTn id="26"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grpId="0" nodeType="clickEffect">
                                  <p:stCondLst>
                                    <p:cond delay="0"/>
                                  </p:stCondLst>
                                  <p:childTnLst>
                                    <p:set>
                                      <p:cBhvr>
                                        <p:cTn id="30" dur="1" fill="hold">
                                          <p:stCondLst>
                                            <p:cond delay="0"/>
                                          </p:stCondLst>
                                        </p:cTn>
                                        <p:tgtEl>
                                          <p:spTgt spid="75777"/>
                                        </p:tgtEl>
                                        <p:attrNameLst>
                                          <p:attrName>style.visibility</p:attrName>
                                        </p:attrNameLst>
                                      </p:cBhvr>
                                      <p:to>
                                        <p:strVal val="visible"/>
                                      </p:to>
                                    </p:set>
                                    <p:animEffect transition="in" filter="diamond(in)">
                                      <p:cBhvr>
                                        <p:cTn id="31" dur="2000"/>
                                        <p:tgtEl>
                                          <p:spTgt spid="75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17" grpId="0" animBg="1"/>
      <p:bldP spid="75777"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31" y="152402"/>
            <a:ext cx="7036091" cy="564176"/>
            <a:chOff x="6168775" y="1221676"/>
            <a:chExt cx="5219880" cy="651317"/>
          </a:xfrm>
        </p:grpSpPr>
        <p:sp>
          <p:nvSpPr>
            <p:cNvPr id="5" name="圆角矩形 4"/>
            <p:cNvSpPr/>
            <p:nvPr/>
          </p:nvSpPr>
          <p:spPr>
            <a:xfrm>
              <a:off x="6168775" y="1221676"/>
              <a:ext cx="5061593"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0" y="1233426"/>
              <a:ext cx="4554055" cy="639567"/>
            </a:xfrm>
            <a:prstGeom prst="rect">
              <a:avLst/>
            </a:prstGeom>
            <a:noFill/>
            <a:ln w="9525">
              <a:noFill/>
              <a:miter lim="800000"/>
              <a:headEnd/>
              <a:tailEnd/>
            </a:ln>
          </p:spPr>
          <p:txBody>
            <a:bodyPr wrap="square">
              <a:spAutoFit/>
            </a:bodyPr>
            <a:lstStyle/>
            <a:p>
              <a:r>
                <a:rPr lang="en-US" altLang="zh-CN" sz="3000" b="1" dirty="0" smtClean="0"/>
                <a:t>4.4.4 </a:t>
              </a:r>
              <a:r>
                <a:rPr lang="zh-CN" altLang="zh-CN" sz="3000" b="1" dirty="0" smtClean="0"/>
                <a:t>《</a:t>
              </a:r>
              <a:r>
                <a:rPr lang="en-US" altLang="zh-CN" sz="3000" b="1" dirty="0" smtClean="0"/>
                <a:t>2014</a:t>
              </a:r>
              <a:r>
                <a:rPr lang="zh-CN" altLang="zh-CN" sz="3000" b="1" dirty="0" smtClean="0"/>
                <a:t>版示范条款》的解读</a:t>
              </a:r>
              <a:endParaRPr lang="zh-CN" altLang="zh-CN" sz="3000" b="1" dirty="0">
                <a:solidFill>
                  <a:schemeClr val="accent1"/>
                </a:solidFill>
              </a:endParaRPr>
            </a:p>
          </p:txBody>
        </p:sp>
      </p:grpSp>
      <p:sp>
        <p:nvSpPr>
          <p:cNvPr id="23" name="TextBox 22"/>
          <p:cNvSpPr txBox="1"/>
          <p:nvPr/>
        </p:nvSpPr>
        <p:spPr>
          <a:xfrm>
            <a:off x="976393" y="1735810"/>
            <a:ext cx="4556502"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1025472" y="1941854"/>
            <a:ext cx="9314480" cy="3216265"/>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r>
              <a:rPr lang="en-US" altLang="zh-CN" sz="3000" b="1" dirty="0" smtClean="0"/>
              <a:t>     </a:t>
            </a:r>
            <a:r>
              <a:rPr lang="en-US" altLang="zh-CN" sz="2400" b="1" dirty="0" smtClean="0"/>
              <a:t>2.</a:t>
            </a:r>
            <a:r>
              <a:rPr lang="zh-CN" altLang="zh-CN" sz="2400" b="1" dirty="0" smtClean="0"/>
              <a:t>机动车第三者责任保险</a:t>
            </a:r>
            <a:endParaRPr lang="en-US" altLang="zh-CN" sz="2200" dirty="0" smtClean="0"/>
          </a:p>
          <a:p>
            <a:endParaRPr lang="zh-CN" altLang="zh-CN" sz="2200" b="1" dirty="0" smtClean="0">
              <a:latin typeface="+mn-ea"/>
            </a:endParaRPr>
          </a:p>
          <a:p>
            <a:pPr indent="457200"/>
            <a:r>
              <a:rPr lang="zh-CN" altLang="zh-CN" sz="2200" b="1" dirty="0" smtClean="0">
                <a:latin typeface="+mn-ea"/>
              </a:rPr>
              <a:t>（</a:t>
            </a:r>
            <a:r>
              <a:rPr lang="en-US" altLang="zh-CN" sz="2200" b="1" dirty="0" smtClean="0">
                <a:latin typeface="+mn-ea"/>
              </a:rPr>
              <a:t>2</a:t>
            </a:r>
            <a:r>
              <a:rPr lang="zh-CN" altLang="zh-CN" sz="2200" b="1" dirty="0" smtClean="0">
                <a:latin typeface="+mn-ea"/>
              </a:rPr>
              <a:t>）责任免除 </a:t>
            </a:r>
          </a:p>
          <a:p>
            <a:pPr indent="457200"/>
            <a:r>
              <a:rPr lang="zh-CN" altLang="zh-CN" sz="2200" b="1" dirty="0" smtClean="0">
                <a:latin typeface="+mn-ea"/>
              </a:rPr>
              <a:t>①不保情形：下列情况下，不论任何原因造成的人身伤亡、财产损失和费用，保险人均不负责赔偿。</a:t>
            </a:r>
          </a:p>
          <a:p>
            <a:pPr indent="457200"/>
            <a:r>
              <a:rPr lang="en-US" altLang="zh-CN" sz="2200" dirty="0" smtClean="0">
                <a:latin typeface="+mn-ea"/>
              </a:rPr>
              <a:t>a.</a:t>
            </a:r>
            <a:r>
              <a:rPr lang="zh-CN" altLang="zh-CN" sz="2200" dirty="0" smtClean="0">
                <a:latin typeface="+mn-ea"/>
              </a:rPr>
              <a:t>事故发生后，被保险人或其允许的驾驶人故意破坏、伪造现场、毁灭证据； </a:t>
            </a:r>
          </a:p>
          <a:p>
            <a:pPr indent="457200"/>
            <a:r>
              <a:rPr lang="en-US" altLang="zh-CN" sz="2200" dirty="0" smtClean="0">
                <a:latin typeface="+mn-ea"/>
              </a:rPr>
              <a:t>b.</a:t>
            </a:r>
            <a:r>
              <a:rPr lang="zh-CN" altLang="zh-CN" sz="2200" dirty="0" smtClean="0">
                <a:latin typeface="+mn-ea"/>
              </a:rPr>
              <a:t>驾驶人有下列情形之一者：</a:t>
            </a:r>
            <a:endParaRPr lang="en-US" altLang="zh-CN" sz="2200" dirty="0" smtClean="0">
              <a:latin typeface="+mn-ea"/>
            </a:endParaRPr>
          </a:p>
          <a:p>
            <a:pPr indent="457200"/>
            <a:r>
              <a:rPr lang="en-US" altLang="zh-CN" sz="2200" dirty="0" smtClean="0">
                <a:latin typeface="+mn-ea"/>
              </a:rPr>
              <a:t>c.</a:t>
            </a:r>
            <a:r>
              <a:rPr lang="zh-CN" altLang="zh-CN" sz="2200" dirty="0" smtClean="0">
                <a:latin typeface="+mn-ea"/>
              </a:rPr>
              <a:t>被保险机动车有下列情形之一者：</a:t>
            </a:r>
            <a:endParaRPr lang="zh-CN" altLang="zh-CN" sz="2200" dirty="0">
              <a:latin typeface="+mn-ea"/>
            </a:endParaRPr>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down)">
                                      <p:cBhvr>
                                        <p:cTn id="21" dur="750"/>
                                        <p:tgtEl>
                                          <p:spTgt spid="25"/>
                                        </p:tgtEl>
                                      </p:cBhvr>
                                    </p:animEffect>
                                  </p:childTnLst>
                                </p:cTn>
                              </p:par>
                            </p:childTnLst>
                          </p:cTn>
                        </p:par>
                        <p:par>
                          <p:cTn id="22" fill="hold">
                            <p:stCondLst>
                              <p:cond delay="750"/>
                            </p:stCondLst>
                            <p:childTnLst>
                              <p:par>
                                <p:cTn id="23" presetID="2" presetClass="entr" presetSubtype="2"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1+#ppt_w/2"/>
                                          </p:val>
                                        </p:tav>
                                        <p:tav tm="100000">
                                          <p:val>
                                            <p:strVal val="#ppt_x"/>
                                          </p:val>
                                        </p:tav>
                                      </p:tavLst>
                                    </p:anim>
                                    <p:anim calcmode="lin" valueType="num">
                                      <p:cBhvr additive="base">
                                        <p:cTn id="26"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grpId="0" nodeType="clickEffect">
                                  <p:stCondLst>
                                    <p:cond delay="0"/>
                                  </p:stCondLst>
                                  <p:childTnLst>
                                    <p:set>
                                      <p:cBhvr>
                                        <p:cTn id="30" dur="1" fill="hold">
                                          <p:stCondLst>
                                            <p:cond delay="0"/>
                                          </p:stCondLst>
                                        </p:cTn>
                                        <p:tgtEl>
                                          <p:spTgt spid="75777"/>
                                        </p:tgtEl>
                                        <p:attrNameLst>
                                          <p:attrName>style.visibility</p:attrName>
                                        </p:attrNameLst>
                                      </p:cBhvr>
                                      <p:to>
                                        <p:strVal val="visible"/>
                                      </p:to>
                                    </p:set>
                                    <p:animEffect transition="in" filter="diamond(in)">
                                      <p:cBhvr>
                                        <p:cTn id="31" dur="2000"/>
                                        <p:tgtEl>
                                          <p:spTgt spid="75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17" grpId="0" animBg="1"/>
      <p:bldP spid="75777"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31" y="152402"/>
            <a:ext cx="7036091" cy="564176"/>
            <a:chOff x="6168775" y="1221676"/>
            <a:chExt cx="5219880" cy="651317"/>
          </a:xfrm>
        </p:grpSpPr>
        <p:sp>
          <p:nvSpPr>
            <p:cNvPr id="5" name="圆角矩形 4"/>
            <p:cNvSpPr/>
            <p:nvPr/>
          </p:nvSpPr>
          <p:spPr>
            <a:xfrm>
              <a:off x="6168775" y="1221676"/>
              <a:ext cx="5061593"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0" y="1233426"/>
              <a:ext cx="4554055" cy="639567"/>
            </a:xfrm>
            <a:prstGeom prst="rect">
              <a:avLst/>
            </a:prstGeom>
            <a:noFill/>
            <a:ln w="9525">
              <a:noFill/>
              <a:miter lim="800000"/>
              <a:headEnd/>
              <a:tailEnd/>
            </a:ln>
          </p:spPr>
          <p:txBody>
            <a:bodyPr wrap="square">
              <a:spAutoFit/>
            </a:bodyPr>
            <a:lstStyle/>
            <a:p>
              <a:r>
                <a:rPr lang="en-US" altLang="zh-CN" sz="3000" b="1" dirty="0" smtClean="0"/>
                <a:t>4.4.4 </a:t>
              </a:r>
              <a:r>
                <a:rPr lang="zh-CN" altLang="zh-CN" sz="3000" b="1" dirty="0" smtClean="0"/>
                <a:t>《</a:t>
              </a:r>
              <a:r>
                <a:rPr lang="en-US" altLang="zh-CN" sz="3000" b="1" dirty="0" smtClean="0"/>
                <a:t>2014</a:t>
              </a:r>
              <a:r>
                <a:rPr lang="zh-CN" altLang="zh-CN" sz="3000" b="1" dirty="0" smtClean="0"/>
                <a:t>版示范条款》的解读</a:t>
              </a:r>
              <a:endParaRPr lang="zh-CN" altLang="zh-CN" sz="3000" b="1" dirty="0">
                <a:solidFill>
                  <a:schemeClr val="accent1"/>
                </a:solidFill>
              </a:endParaRPr>
            </a:p>
          </p:txBody>
        </p:sp>
      </p:grpSp>
      <p:sp>
        <p:nvSpPr>
          <p:cNvPr id="23" name="TextBox 22"/>
          <p:cNvSpPr txBox="1"/>
          <p:nvPr/>
        </p:nvSpPr>
        <p:spPr>
          <a:xfrm>
            <a:off x="976393" y="1735810"/>
            <a:ext cx="4556502"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1025472" y="1434023"/>
            <a:ext cx="9314480" cy="4231928"/>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r>
              <a:rPr lang="en-US" altLang="zh-CN" sz="3000" b="1" dirty="0" smtClean="0"/>
              <a:t>     </a:t>
            </a:r>
            <a:r>
              <a:rPr lang="en-US" altLang="zh-CN" sz="2400" b="1" dirty="0" smtClean="0"/>
              <a:t>2.</a:t>
            </a:r>
            <a:r>
              <a:rPr lang="zh-CN" altLang="zh-CN" sz="2400" b="1" dirty="0" smtClean="0"/>
              <a:t>机动车第三者责任保险</a:t>
            </a:r>
            <a:endParaRPr lang="en-US" altLang="zh-CN" sz="2200" dirty="0" smtClean="0"/>
          </a:p>
          <a:p>
            <a:endParaRPr lang="zh-CN" altLang="zh-CN" sz="2200" b="1" dirty="0" smtClean="0">
              <a:latin typeface="+mn-ea"/>
            </a:endParaRPr>
          </a:p>
          <a:p>
            <a:pPr indent="457200"/>
            <a:r>
              <a:rPr lang="zh-CN" altLang="zh-CN" sz="2200" b="1" dirty="0" smtClean="0">
                <a:latin typeface="+mn-ea"/>
              </a:rPr>
              <a:t>（</a:t>
            </a:r>
            <a:r>
              <a:rPr lang="en-US" altLang="zh-CN" sz="2200" b="1" dirty="0" smtClean="0">
                <a:latin typeface="+mn-ea"/>
              </a:rPr>
              <a:t>2</a:t>
            </a:r>
            <a:r>
              <a:rPr lang="zh-CN" altLang="zh-CN" sz="2200" b="1" dirty="0" smtClean="0">
                <a:latin typeface="+mn-ea"/>
              </a:rPr>
              <a:t>）责任免除 </a:t>
            </a:r>
          </a:p>
          <a:p>
            <a:pPr indent="457200"/>
            <a:r>
              <a:rPr lang="zh-CN" altLang="zh-CN" sz="2200" b="1" dirty="0" smtClean="0"/>
              <a:t>②原因除外：下列原因导致的人身伤亡、财产损失和费用，保险人不负责赔偿。</a:t>
            </a:r>
          </a:p>
          <a:p>
            <a:pPr indent="457200"/>
            <a:r>
              <a:rPr lang="en-US" altLang="zh-CN" sz="2200" dirty="0" smtClean="0"/>
              <a:t>a.</a:t>
            </a:r>
            <a:r>
              <a:rPr lang="zh-CN" altLang="zh-CN" sz="2200" dirty="0" smtClean="0"/>
              <a:t>地震及其次生灾害、战争、军事冲突、恐怖活动、暴乱、污染（含放射性污染）、核反应、核辐射； </a:t>
            </a:r>
          </a:p>
          <a:p>
            <a:pPr indent="457200"/>
            <a:r>
              <a:rPr lang="en-US" altLang="zh-CN" sz="2200" dirty="0" smtClean="0"/>
              <a:t>b.</a:t>
            </a:r>
            <a:r>
              <a:rPr lang="zh-CN" altLang="zh-CN" sz="2200" dirty="0" smtClean="0"/>
              <a:t>第三者、被保险人或其允许的驾驶人的故意行为、犯罪行为，第三者与被保险人或其他致害人恶意串通的行为； </a:t>
            </a:r>
          </a:p>
          <a:p>
            <a:pPr indent="457200"/>
            <a:r>
              <a:rPr lang="en-US" altLang="zh-CN" sz="2200" dirty="0" smtClean="0"/>
              <a:t>c.</a:t>
            </a:r>
            <a:r>
              <a:rPr lang="zh-CN" altLang="zh-CN" sz="2200" dirty="0" smtClean="0"/>
              <a:t>被保险机动车被转让、改装、加装或改变使用性质等，被保险人、受让人未及时通知保险人，且因转让、改装、加装或改变使用性质等导致被保险机动车危险程度显著增加。 </a:t>
            </a:r>
            <a:endParaRPr lang="zh-CN" altLang="zh-CN" sz="2200" dirty="0"/>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down)">
                                      <p:cBhvr>
                                        <p:cTn id="21" dur="750"/>
                                        <p:tgtEl>
                                          <p:spTgt spid="25"/>
                                        </p:tgtEl>
                                      </p:cBhvr>
                                    </p:animEffect>
                                  </p:childTnLst>
                                </p:cTn>
                              </p:par>
                            </p:childTnLst>
                          </p:cTn>
                        </p:par>
                        <p:par>
                          <p:cTn id="22" fill="hold">
                            <p:stCondLst>
                              <p:cond delay="750"/>
                            </p:stCondLst>
                            <p:childTnLst>
                              <p:par>
                                <p:cTn id="23" presetID="2" presetClass="entr" presetSubtype="2"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1+#ppt_w/2"/>
                                          </p:val>
                                        </p:tav>
                                        <p:tav tm="100000">
                                          <p:val>
                                            <p:strVal val="#ppt_x"/>
                                          </p:val>
                                        </p:tav>
                                      </p:tavLst>
                                    </p:anim>
                                    <p:anim calcmode="lin" valueType="num">
                                      <p:cBhvr additive="base">
                                        <p:cTn id="26"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grpId="0" nodeType="clickEffect">
                                  <p:stCondLst>
                                    <p:cond delay="0"/>
                                  </p:stCondLst>
                                  <p:childTnLst>
                                    <p:set>
                                      <p:cBhvr>
                                        <p:cTn id="30" dur="1" fill="hold">
                                          <p:stCondLst>
                                            <p:cond delay="0"/>
                                          </p:stCondLst>
                                        </p:cTn>
                                        <p:tgtEl>
                                          <p:spTgt spid="75777"/>
                                        </p:tgtEl>
                                        <p:attrNameLst>
                                          <p:attrName>style.visibility</p:attrName>
                                        </p:attrNameLst>
                                      </p:cBhvr>
                                      <p:to>
                                        <p:strVal val="visible"/>
                                      </p:to>
                                    </p:set>
                                    <p:animEffect transition="in" filter="diamond(in)">
                                      <p:cBhvr>
                                        <p:cTn id="31" dur="2000"/>
                                        <p:tgtEl>
                                          <p:spTgt spid="75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17" grpId="0" animBg="1"/>
      <p:bldP spid="75777"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31" y="152402"/>
            <a:ext cx="7036091" cy="564176"/>
            <a:chOff x="6168775" y="1221676"/>
            <a:chExt cx="5219880" cy="651317"/>
          </a:xfrm>
        </p:grpSpPr>
        <p:sp>
          <p:nvSpPr>
            <p:cNvPr id="5" name="圆角矩形 4"/>
            <p:cNvSpPr/>
            <p:nvPr/>
          </p:nvSpPr>
          <p:spPr>
            <a:xfrm>
              <a:off x="6168775" y="1221676"/>
              <a:ext cx="5061593"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0" y="1233426"/>
              <a:ext cx="4554055" cy="639567"/>
            </a:xfrm>
            <a:prstGeom prst="rect">
              <a:avLst/>
            </a:prstGeom>
            <a:noFill/>
            <a:ln w="9525">
              <a:noFill/>
              <a:miter lim="800000"/>
              <a:headEnd/>
              <a:tailEnd/>
            </a:ln>
          </p:spPr>
          <p:txBody>
            <a:bodyPr wrap="square">
              <a:spAutoFit/>
            </a:bodyPr>
            <a:lstStyle/>
            <a:p>
              <a:r>
                <a:rPr lang="en-US" altLang="zh-CN" sz="3000" b="1" dirty="0" smtClean="0"/>
                <a:t>4.4.4 </a:t>
              </a:r>
              <a:r>
                <a:rPr lang="zh-CN" altLang="zh-CN" sz="3000" b="1" dirty="0" smtClean="0"/>
                <a:t>《</a:t>
              </a:r>
              <a:r>
                <a:rPr lang="en-US" altLang="zh-CN" sz="3000" b="1" dirty="0" smtClean="0"/>
                <a:t>2014</a:t>
              </a:r>
              <a:r>
                <a:rPr lang="zh-CN" altLang="zh-CN" sz="3000" b="1" dirty="0" smtClean="0"/>
                <a:t>版示范条款》的解读</a:t>
              </a:r>
              <a:endParaRPr lang="zh-CN" altLang="zh-CN" sz="3000" b="1" dirty="0">
                <a:solidFill>
                  <a:schemeClr val="accent1"/>
                </a:solidFill>
              </a:endParaRPr>
            </a:p>
          </p:txBody>
        </p:sp>
      </p:grpSp>
      <p:sp>
        <p:nvSpPr>
          <p:cNvPr id="23" name="TextBox 22"/>
          <p:cNvSpPr txBox="1"/>
          <p:nvPr/>
        </p:nvSpPr>
        <p:spPr>
          <a:xfrm>
            <a:off x="976393" y="1735810"/>
            <a:ext cx="4556502"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949272" y="1522191"/>
            <a:ext cx="9314480" cy="4909036"/>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r>
              <a:rPr lang="en-US" altLang="zh-CN" sz="3000" b="1" dirty="0" smtClean="0"/>
              <a:t>     </a:t>
            </a:r>
            <a:r>
              <a:rPr lang="en-US" altLang="zh-CN" sz="2400" b="1" dirty="0" smtClean="0"/>
              <a:t>2.</a:t>
            </a:r>
            <a:r>
              <a:rPr lang="zh-CN" altLang="zh-CN" sz="2400" b="1" dirty="0" smtClean="0"/>
              <a:t>机动车第三者责任保险</a:t>
            </a:r>
            <a:endParaRPr lang="en-US" altLang="zh-CN" sz="2200" dirty="0" smtClean="0"/>
          </a:p>
          <a:p>
            <a:endParaRPr lang="zh-CN" altLang="zh-CN" sz="2200" b="1" dirty="0" smtClean="0">
              <a:latin typeface="+mn-ea"/>
            </a:endParaRPr>
          </a:p>
          <a:p>
            <a:pPr indent="457200"/>
            <a:r>
              <a:rPr lang="zh-CN" altLang="zh-CN" sz="2200" b="1" dirty="0" smtClean="0">
                <a:latin typeface="+mn-ea"/>
              </a:rPr>
              <a:t>（</a:t>
            </a:r>
            <a:r>
              <a:rPr lang="en-US" altLang="zh-CN" sz="2200" b="1" dirty="0" smtClean="0">
                <a:latin typeface="+mn-ea"/>
              </a:rPr>
              <a:t>2</a:t>
            </a:r>
            <a:r>
              <a:rPr lang="zh-CN" altLang="zh-CN" sz="2200" b="1" dirty="0" smtClean="0">
                <a:latin typeface="+mn-ea"/>
              </a:rPr>
              <a:t>）责任免除 </a:t>
            </a:r>
          </a:p>
          <a:p>
            <a:pPr indent="457200"/>
            <a:r>
              <a:rPr lang="zh-CN" altLang="zh-CN" sz="2200" b="1" dirty="0" smtClean="0"/>
              <a:t>③损失和费用除外：下列人身伤亡、财产损失和费用，保险人不负责赔偿。</a:t>
            </a:r>
          </a:p>
          <a:p>
            <a:pPr indent="457200"/>
            <a:r>
              <a:rPr lang="en-US" altLang="zh-CN" sz="2200" dirty="0" smtClean="0"/>
              <a:t>a.</a:t>
            </a:r>
            <a:r>
              <a:rPr lang="zh-CN" altLang="zh-CN" sz="2200" dirty="0" smtClean="0"/>
              <a:t>被保险机动车发生意外事故，致使任何单位或个人停业、停驶、停电、停水、停气、停产、通讯或网络中断、电压变化、数据丢失造成的损失以及其他各种间接损失； </a:t>
            </a:r>
          </a:p>
          <a:p>
            <a:pPr indent="457200"/>
            <a:r>
              <a:rPr lang="en-US" altLang="zh-CN" sz="2200" dirty="0" smtClean="0"/>
              <a:t>b.</a:t>
            </a:r>
            <a:r>
              <a:rPr lang="zh-CN" altLang="zh-CN" sz="2200" dirty="0" smtClean="0"/>
              <a:t>第三者财产因市场价格变动造成的贬值，修理后因价值降低引起的减值损失； </a:t>
            </a:r>
          </a:p>
          <a:p>
            <a:pPr indent="457200"/>
            <a:r>
              <a:rPr lang="en-US" altLang="zh-CN" sz="2200" dirty="0" smtClean="0"/>
              <a:t>c.</a:t>
            </a:r>
            <a:r>
              <a:rPr lang="zh-CN" altLang="zh-CN" sz="2200" dirty="0" smtClean="0"/>
              <a:t>被保险人及其家庭成员、被保险人允许的驾驶人及其家庭成员所有、承租、使用、管理、运输或代管的财产的损失，以及本车上财产的损失； </a:t>
            </a:r>
          </a:p>
          <a:p>
            <a:pPr indent="457200"/>
            <a:r>
              <a:rPr lang="en-US" altLang="zh-CN" sz="2200" dirty="0" smtClean="0"/>
              <a:t>d.</a:t>
            </a:r>
            <a:r>
              <a:rPr lang="zh-CN" altLang="zh-CN" sz="2200" dirty="0" smtClean="0"/>
              <a:t>被保险人、被保险人允许的驾驶人、本车车上人员的人身伤亡； </a:t>
            </a:r>
          </a:p>
          <a:p>
            <a:pPr indent="457200"/>
            <a:r>
              <a:rPr lang="en-US" altLang="zh-CN" sz="2200" dirty="0" smtClean="0"/>
              <a:t>e.</a:t>
            </a:r>
            <a:r>
              <a:rPr lang="zh-CN" altLang="zh-CN" sz="2200" dirty="0" smtClean="0"/>
              <a:t>停车费、保管费、扣车费、罚款、罚金或惩罚性赔款； </a:t>
            </a:r>
            <a:endParaRPr lang="zh-CN" altLang="zh-CN" sz="2200" dirty="0"/>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down)">
                                      <p:cBhvr>
                                        <p:cTn id="21" dur="750"/>
                                        <p:tgtEl>
                                          <p:spTgt spid="25"/>
                                        </p:tgtEl>
                                      </p:cBhvr>
                                    </p:animEffect>
                                  </p:childTnLst>
                                </p:cTn>
                              </p:par>
                            </p:childTnLst>
                          </p:cTn>
                        </p:par>
                        <p:par>
                          <p:cTn id="22" fill="hold">
                            <p:stCondLst>
                              <p:cond delay="750"/>
                            </p:stCondLst>
                            <p:childTnLst>
                              <p:par>
                                <p:cTn id="23" presetID="2" presetClass="entr" presetSubtype="2"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1+#ppt_w/2"/>
                                          </p:val>
                                        </p:tav>
                                        <p:tav tm="100000">
                                          <p:val>
                                            <p:strVal val="#ppt_x"/>
                                          </p:val>
                                        </p:tav>
                                      </p:tavLst>
                                    </p:anim>
                                    <p:anim calcmode="lin" valueType="num">
                                      <p:cBhvr additive="base">
                                        <p:cTn id="26"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grpId="0" nodeType="clickEffect">
                                  <p:stCondLst>
                                    <p:cond delay="0"/>
                                  </p:stCondLst>
                                  <p:childTnLst>
                                    <p:set>
                                      <p:cBhvr>
                                        <p:cTn id="30" dur="1" fill="hold">
                                          <p:stCondLst>
                                            <p:cond delay="0"/>
                                          </p:stCondLst>
                                        </p:cTn>
                                        <p:tgtEl>
                                          <p:spTgt spid="75777"/>
                                        </p:tgtEl>
                                        <p:attrNameLst>
                                          <p:attrName>style.visibility</p:attrName>
                                        </p:attrNameLst>
                                      </p:cBhvr>
                                      <p:to>
                                        <p:strVal val="visible"/>
                                      </p:to>
                                    </p:set>
                                    <p:animEffect transition="in" filter="diamond(in)">
                                      <p:cBhvr>
                                        <p:cTn id="31" dur="2000"/>
                                        <p:tgtEl>
                                          <p:spTgt spid="75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17" grpId="0" animBg="1"/>
      <p:bldP spid="75777"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31" y="152402"/>
            <a:ext cx="7036091" cy="564176"/>
            <a:chOff x="6168775" y="1221676"/>
            <a:chExt cx="5219880" cy="651317"/>
          </a:xfrm>
        </p:grpSpPr>
        <p:sp>
          <p:nvSpPr>
            <p:cNvPr id="5" name="圆角矩形 4"/>
            <p:cNvSpPr/>
            <p:nvPr/>
          </p:nvSpPr>
          <p:spPr>
            <a:xfrm>
              <a:off x="6168775" y="1221676"/>
              <a:ext cx="5061593"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0" y="1233426"/>
              <a:ext cx="4554055" cy="639567"/>
            </a:xfrm>
            <a:prstGeom prst="rect">
              <a:avLst/>
            </a:prstGeom>
            <a:noFill/>
            <a:ln w="9525">
              <a:noFill/>
              <a:miter lim="800000"/>
              <a:headEnd/>
              <a:tailEnd/>
            </a:ln>
          </p:spPr>
          <p:txBody>
            <a:bodyPr wrap="square">
              <a:spAutoFit/>
            </a:bodyPr>
            <a:lstStyle/>
            <a:p>
              <a:r>
                <a:rPr lang="en-US" altLang="zh-CN" sz="3000" b="1" dirty="0" smtClean="0"/>
                <a:t>4.4.4 </a:t>
              </a:r>
              <a:r>
                <a:rPr lang="zh-CN" altLang="zh-CN" sz="3000" b="1" dirty="0" smtClean="0"/>
                <a:t>《</a:t>
              </a:r>
              <a:r>
                <a:rPr lang="en-US" altLang="zh-CN" sz="3000" b="1" dirty="0" smtClean="0"/>
                <a:t>2014</a:t>
              </a:r>
              <a:r>
                <a:rPr lang="zh-CN" altLang="zh-CN" sz="3000" b="1" dirty="0" smtClean="0"/>
                <a:t>版示范条款》的解读</a:t>
              </a:r>
              <a:endParaRPr lang="zh-CN" altLang="zh-CN" sz="3000" b="1" dirty="0">
                <a:solidFill>
                  <a:schemeClr val="accent1"/>
                </a:solidFill>
              </a:endParaRPr>
            </a:p>
          </p:txBody>
        </p:sp>
      </p:grpSp>
      <p:sp>
        <p:nvSpPr>
          <p:cNvPr id="23" name="TextBox 22"/>
          <p:cNvSpPr txBox="1"/>
          <p:nvPr/>
        </p:nvSpPr>
        <p:spPr>
          <a:xfrm>
            <a:off x="976393" y="1735810"/>
            <a:ext cx="4556502"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918792" y="1552672"/>
            <a:ext cx="9314480" cy="4909036"/>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r>
              <a:rPr lang="en-US" altLang="zh-CN" sz="3000" b="1" dirty="0" smtClean="0"/>
              <a:t>     </a:t>
            </a:r>
            <a:r>
              <a:rPr lang="en-US" altLang="zh-CN" sz="2400" b="1" dirty="0" smtClean="0"/>
              <a:t>2.</a:t>
            </a:r>
            <a:r>
              <a:rPr lang="zh-CN" altLang="zh-CN" sz="2400" b="1" dirty="0" smtClean="0"/>
              <a:t>机动车第三者责任保险</a:t>
            </a:r>
            <a:endParaRPr lang="zh-CN" altLang="zh-CN" sz="2200" b="1" dirty="0" smtClean="0">
              <a:latin typeface="+mn-ea"/>
            </a:endParaRPr>
          </a:p>
          <a:p>
            <a:pPr indent="457200"/>
            <a:r>
              <a:rPr lang="zh-CN" altLang="zh-CN" sz="2200" b="1" dirty="0" smtClean="0">
                <a:latin typeface="+mn-ea"/>
              </a:rPr>
              <a:t>（</a:t>
            </a:r>
            <a:r>
              <a:rPr lang="en-US" altLang="zh-CN" sz="2200" b="1" dirty="0" smtClean="0">
                <a:latin typeface="+mn-ea"/>
              </a:rPr>
              <a:t>2</a:t>
            </a:r>
            <a:r>
              <a:rPr lang="zh-CN" altLang="zh-CN" sz="2200" b="1" dirty="0" smtClean="0">
                <a:latin typeface="+mn-ea"/>
              </a:rPr>
              <a:t>）责任免除 </a:t>
            </a:r>
          </a:p>
          <a:p>
            <a:pPr indent="457200"/>
            <a:r>
              <a:rPr lang="zh-CN" altLang="zh-CN" sz="2200" b="1" dirty="0" smtClean="0"/>
              <a:t>③损失和费用除外：下列人身伤亡、财产损失和费用，保险人不负责赔偿。</a:t>
            </a:r>
          </a:p>
          <a:p>
            <a:pPr indent="457200"/>
            <a:r>
              <a:rPr lang="en-US" altLang="zh-CN" sz="2200" dirty="0" smtClean="0"/>
              <a:t>f.</a:t>
            </a:r>
            <a:r>
              <a:rPr lang="zh-CN" altLang="zh-CN" sz="2200" dirty="0" smtClean="0"/>
              <a:t>超出《道路交通事故受伤人员临床诊疗指南》和国家基本医疗保险同类医疗费用标准的费用部分； </a:t>
            </a:r>
          </a:p>
          <a:p>
            <a:pPr indent="457200"/>
            <a:r>
              <a:rPr lang="en-US" altLang="zh-CN" sz="2200" dirty="0" smtClean="0"/>
              <a:t>g.</a:t>
            </a:r>
            <a:r>
              <a:rPr lang="zh-CN" altLang="zh-CN" sz="2200" dirty="0" smtClean="0"/>
              <a:t>律师费，未经保险人事先书面同意的诉讼费、仲裁费； </a:t>
            </a:r>
          </a:p>
          <a:p>
            <a:pPr indent="457200"/>
            <a:r>
              <a:rPr lang="en-US" altLang="zh-CN" sz="2200" dirty="0" smtClean="0"/>
              <a:t>h.</a:t>
            </a:r>
            <a:r>
              <a:rPr lang="zh-CN" altLang="zh-CN" sz="2200" dirty="0" smtClean="0"/>
              <a:t>投保人、被保险人或其允许的驾驶人知道保险事故发生后，故意或者因重大过失未及时通知，致使保险事故的性质、原因、损失程度等难以确定的，保险人对无法确定的部分，不承担赔偿责任，但保险人通过其他途径已经及时知道或者应当及时知道保险事故发生的除外；</a:t>
            </a:r>
          </a:p>
          <a:p>
            <a:pPr indent="457200"/>
            <a:r>
              <a:rPr lang="en-US" altLang="zh-CN" sz="2200" dirty="0" err="1" smtClean="0"/>
              <a:t>i</a:t>
            </a:r>
            <a:r>
              <a:rPr lang="en-US" altLang="zh-CN" sz="2200" dirty="0" smtClean="0"/>
              <a:t>.</a:t>
            </a:r>
            <a:r>
              <a:rPr lang="zh-CN" altLang="zh-CN" sz="2200" dirty="0" smtClean="0"/>
              <a:t>因被保险人违反本条款约定，导致无法确定的损失；</a:t>
            </a:r>
          </a:p>
          <a:p>
            <a:pPr indent="457200"/>
            <a:r>
              <a:rPr lang="en-US" altLang="zh-CN" sz="2200" dirty="0" smtClean="0"/>
              <a:t>j.</a:t>
            </a:r>
            <a:r>
              <a:rPr lang="zh-CN" altLang="zh-CN" sz="2200" dirty="0" smtClean="0"/>
              <a:t>精神损害抚慰金； </a:t>
            </a:r>
          </a:p>
          <a:p>
            <a:pPr indent="457200"/>
            <a:r>
              <a:rPr lang="en-US" altLang="zh-CN" sz="2200" dirty="0" smtClean="0"/>
              <a:t>k.</a:t>
            </a:r>
            <a:r>
              <a:rPr lang="zh-CN" altLang="zh-CN" sz="2200" dirty="0" smtClean="0"/>
              <a:t>应当由机动车交通事故责任强制保险赔偿的损失和费用； </a:t>
            </a:r>
            <a:endParaRPr lang="zh-CN" altLang="zh-CN" sz="2200" dirty="0"/>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down)">
                                      <p:cBhvr>
                                        <p:cTn id="21" dur="750"/>
                                        <p:tgtEl>
                                          <p:spTgt spid="25"/>
                                        </p:tgtEl>
                                      </p:cBhvr>
                                    </p:animEffect>
                                  </p:childTnLst>
                                </p:cTn>
                              </p:par>
                            </p:childTnLst>
                          </p:cTn>
                        </p:par>
                        <p:par>
                          <p:cTn id="22" fill="hold">
                            <p:stCondLst>
                              <p:cond delay="750"/>
                            </p:stCondLst>
                            <p:childTnLst>
                              <p:par>
                                <p:cTn id="23" presetID="2" presetClass="entr" presetSubtype="2"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1+#ppt_w/2"/>
                                          </p:val>
                                        </p:tav>
                                        <p:tav tm="100000">
                                          <p:val>
                                            <p:strVal val="#ppt_x"/>
                                          </p:val>
                                        </p:tav>
                                      </p:tavLst>
                                    </p:anim>
                                    <p:anim calcmode="lin" valueType="num">
                                      <p:cBhvr additive="base">
                                        <p:cTn id="26"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grpId="0" nodeType="clickEffect">
                                  <p:stCondLst>
                                    <p:cond delay="0"/>
                                  </p:stCondLst>
                                  <p:childTnLst>
                                    <p:set>
                                      <p:cBhvr>
                                        <p:cTn id="30" dur="1" fill="hold">
                                          <p:stCondLst>
                                            <p:cond delay="0"/>
                                          </p:stCondLst>
                                        </p:cTn>
                                        <p:tgtEl>
                                          <p:spTgt spid="75777"/>
                                        </p:tgtEl>
                                        <p:attrNameLst>
                                          <p:attrName>style.visibility</p:attrName>
                                        </p:attrNameLst>
                                      </p:cBhvr>
                                      <p:to>
                                        <p:strVal val="visible"/>
                                      </p:to>
                                    </p:set>
                                    <p:animEffect transition="in" filter="diamond(in)">
                                      <p:cBhvr>
                                        <p:cTn id="31" dur="2000"/>
                                        <p:tgtEl>
                                          <p:spTgt spid="75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17" grpId="0" animBg="1"/>
      <p:bldP spid="75777"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31" y="152402"/>
            <a:ext cx="7036091" cy="564176"/>
            <a:chOff x="6168775" y="1221676"/>
            <a:chExt cx="5219880" cy="651317"/>
          </a:xfrm>
        </p:grpSpPr>
        <p:sp>
          <p:nvSpPr>
            <p:cNvPr id="5" name="圆角矩形 4"/>
            <p:cNvSpPr/>
            <p:nvPr/>
          </p:nvSpPr>
          <p:spPr>
            <a:xfrm>
              <a:off x="6168775" y="1221676"/>
              <a:ext cx="5061593"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0" y="1233426"/>
              <a:ext cx="4554055" cy="639567"/>
            </a:xfrm>
            <a:prstGeom prst="rect">
              <a:avLst/>
            </a:prstGeom>
            <a:noFill/>
            <a:ln w="9525">
              <a:noFill/>
              <a:miter lim="800000"/>
              <a:headEnd/>
              <a:tailEnd/>
            </a:ln>
          </p:spPr>
          <p:txBody>
            <a:bodyPr wrap="square">
              <a:spAutoFit/>
            </a:bodyPr>
            <a:lstStyle/>
            <a:p>
              <a:r>
                <a:rPr lang="en-US" altLang="zh-CN" sz="3000" b="1" dirty="0" smtClean="0"/>
                <a:t>4.4.4 </a:t>
              </a:r>
              <a:r>
                <a:rPr lang="zh-CN" altLang="zh-CN" sz="3000" b="1" dirty="0" smtClean="0"/>
                <a:t>《</a:t>
              </a:r>
              <a:r>
                <a:rPr lang="en-US" altLang="zh-CN" sz="3000" b="1" dirty="0" smtClean="0"/>
                <a:t>2014</a:t>
              </a:r>
              <a:r>
                <a:rPr lang="zh-CN" altLang="zh-CN" sz="3000" b="1" dirty="0" smtClean="0"/>
                <a:t>版示范条款》的解读</a:t>
              </a:r>
              <a:endParaRPr lang="zh-CN" altLang="zh-CN" sz="3000" b="1" dirty="0">
                <a:solidFill>
                  <a:schemeClr val="accent1"/>
                </a:solidFill>
              </a:endParaRPr>
            </a:p>
          </p:txBody>
        </p:sp>
      </p:grpSp>
      <p:sp>
        <p:nvSpPr>
          <p:cNvPr id="23" name="TextBox 22"/>
          <p:cNvSpPr txBox="1"/>
          <p:nvPr/>
        </p:nvSpPr>
        <p:spPr>
          <a:xfrm>
            <a:off x="976393" y="1735810"/>
            <a:ext cx="4556502"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1010232" y="1606282"/>
            <a:ext cx="9314480" cy="3277820"/>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r>
              <a:rPr lang="en-US" altLang="zh-CN" sz="3000" b="1" dirty="0" smtClean="0"/>
              <a:t>     </a:t>
            </a:r>
            <a:r>
              <a:rPr lang="en-US" altLang="zh-CN" sz="2400" b="1" dirty="0" smtClean="0"/>
              <a:t>2.</a:t>
            </a:r>
            <a:r>
              <a:rPr lang="zh-CN" altLang="zh-CN" sz="2400" b="1" dirty="0" smtClean="0"/>
              <a:t>机动车第三者责任保险</a:t>
            </a:r>
            <a:endParaRPr lang="en-US" altLang="zh-CN" sz="2200" dirty="0" smtClean="0"/>
          </a:p>
          <a:p>
            <a:endParaRPr lang="zh-CN" altLang="zh-CN" sz="2200" b="1" dirty="0" smtClean="0">
              <a:latin typeface="+mn-ea"/>
            </a:endParaRPr>
          </a:p>
          <a:p>
            <a:pPr indent="457200"/>
            <a:r>
              <a:rPr lang="zh-CN" altLang="zh-CN" sz="2200" dirty="0" smtClean="0"/>
              <a:t>（</a:t>
            </a:r>
            <a:r>
              <a:rPr lang="en-US" altLang="zh-CN" sz="2200" dirty="0" smtClean="0"/>
              <a:t>3</a:t>
            </a:r>
            <a:r>
              <a:rPr lang="zh-CN" altLang="zh-CN" sz="2200" dirty="0" smtClean="0"/>
              <a:t>）免赔率</a:t>
            </a:r>
          </a:p>
          <a:p>
            <a:pPr indent="457200"/>
            <a:r>
              <a:rPr lang="en-US" altLang="zh-CN" sz="2200" dirty="0" smtClean="0"/>
              <a:t>a.</a:t>
            </a:r>
            <a:r>
              <a:rPr lang="zh-CN" altLang="zh-CN" sz="2200" dirty="0" smtClean="0"/>
              <a:t>被保险机动车一方负次要事故责任的，实行</a:t>
            </a:r>
            <a:r>
              <a:rPr lang="en-US" altLang="zh-CN" sz="2200" dirty="0" smtClean="0"/>
              <a:t>5%</a:t>
            </a:r>
            <a:r>
              <a:rPr lang="zh-CN" altLang="zh-CN" sz="2200" dirty="0" smtClean="0"/>
              <a:t>的事故责任免赔率；负同等事故责任的，实行</a:t>
            </a:r>
            <a:r>
              <a:rPr lang="en-US" altLang="zh-CN" sz="2200" dirty="0" smtClean="0"/>
              <a:t>10%</a:t>
            </a:r>
            <a:r>
              <a:rPr lang="zh-CN" altLang="zh-CN" sz="2200" dirty="0" smtClean="0"/>
              <a:t>的事故责任免赔率；负主要事故责任的，实行</a:t>
            </a:r>
            <a:r>
              <a:rPr lang="en-US" altLang="zh-CN" sz="2200" dirty="0" smtClean="0"/>
              <a:t>15%</a:t>
            </a:r>
            <a:r>
              <a:rPr lang="zh-CN" altLang="zh-CN" sz="2200" dirty="0" smtClean="0"/>
              <a:t>的事故责任免赔率；负全部事故责任的，实行</a:t>
            </a:r>
            <a:r>
              <a:rPr lang="en-US" altLang="zh-CN" sz="2200" dirty="0" smtClean="0"/>
              <a:t>20%</a:t>
            </a:r>
            <a:r>
              <a:rPr lang="zh-CN" altLang="zh-CN" sz="2200" dirty="0" smtClean="0"/>
              <a:t>的事故责任免赔率； </a:t>
            </a:r>
          </a:p>
          <a:p>
            <a:pPr indent="457200"/>
            <a:r>
              <a:rPr lang="en-US" altLang="zh-CN" sz="2200" dirty="0" smtClean="0"/>
              <a:t>b.</a:t>
            </a:r>
            <a:r>
              <a:rPr lang="zh-CN" altLang="zh-CN" sz="2200" dirty="0" smtClean="0"/>
              <a:t>违反安全装载规定的，实行</a:t>
            </a:r>
            <a:r>
              <a:rPr lang="en-US" altLang="zh-CN" sz="2200" dirty="0" smtClean="0"/>
              <a:t>10%</a:t>
            </a:r>
            <a:r>
              <a:rPr lang="zh-CN" altLang="zh-CN" sz="2200" dirty="0" smtClean="0"/>
              <a:t>的绝对免赔率。 </a:t>
            </a:r>
            <a:endParaRPr lang="en-US" altLang="zh-CN" sz="2200" dirty="0" smtClean="0"/>
          </a:p>
          <a:p>
            <a:pPr indent="457200"/>
            <a:r>
              <a:rPr lang="zh-CN" altLang="zh-CN" sz="2200" dirty="0" smtClean="0"/>
              <a:t>（</a:t>
            </a:r>
            <a:r>
              <a:rPr lang="en-US" altLang="zh-CN" sz="2200" dirty="0" smtClean="0"/>
              <a:t>4</a:t>
            </a:r>
            <a:r>
              <a:rPr lang="zh-CN" altLang="zh-CN" sz="2200" dirty="0" smtClean="0"/>
              <a:t>）责任限额 </a:t>
            </a:r>
          </a:p>
          <a:p>
            <a:pPr indent="457200"/>
            <a:r>
              <a:rPr lang="zh-CN" altLang="zh-CN" sz="2200" dirty="0" smtClean="0"/>
              <a:t>（</a:t>
            </a:r>
            <a:r>
              <a:rPr lang="en-US" altLang="zh-CN" sz="2200" dirty="0" smtClean="0"/>
              <a:t>5</a:t>
            </a:r>
            <a:r>
              <a:rPr lang="zh-CN" altLang="zh-CN" sz="2200" dirty="0" smtClean="0"/>
              <a:t>）赔偿处理 </a:t>
            </a:r>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down)">
                                      <p:cBhvr>
                                        <p:cTn id="21" dur="750"/>
                                        <p:tgtEl>
                                          <p:spTgt spid="25"/>
                                        </p:tgtEl>
                                      </p:cBhvr>
                                    </p:animEffect>
                                  </p:childTnLst>
                                </p:cTn>
                              </p:par>
                            </p:childTnLst>
                          </p:cTn>
                        </p:par>
                        <p:par>
                          <p:cTn id="22" fill="hold">
                            <p:stCondLst>
                              <p:cond delay="750"/>
                            </p:stCondLst>
                            <p:childTnLst>
                              <p:par>
                                <p:cTn id="23" presetID="2" presetClass="entr" presetSubtype="2"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1+#ppt_w/2"/>
                                          </p:val>
                                        </p:tav>
                                        <p:tav tm="100000">
                                          <p:val>
                                            <p:strVal val="#ppt_x"/>
                                          </p:val>
                                        </p:tav>
                                      </p:tavLst>
                                    </p:anim>
                                    <p:anim calcmode="lin" valueType="num">
                                      <p:cBhvr additive="base">
                                        <p:cTn id="26"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grpId="0" nodeType="clickEffect">
                                  <p:stCondLst>
                                    <p:cond delay="0"/>
                                  </p:stCondLst>
                                  <p:childTnLst>
                                    <p:set>
                                      <p:cBhvr>
                                        <p:cTn id="30" dur="1" fill="hold">
                                          <p:stCondLst>
                                            <p:cond delay="0"/>
                                          </p:stCondLst>
                                        </p:cTn>
                                        <p:tgtEl>
                                          <p:spTgt spid="75777"/>
                                        </p:tgtEl>
                                        <p:attrNameLst>
                                          <p:attrName>style.visibility</p:attrName>
                                        </p:attrNameLst>
                                      </p:cBhvr>
                                      <p:to>
                                        <p:strVal val="visible"/>
                                      </p:to>
                                    </p:set>
                                    <p:animEffect transition="in" filter="diamond(in)">
                                      <p:cBhvr>
                                        <p:cTn id="31" dur="2000"/>
                                        <p:tgtEl>
                                          <p:spTgt spid="75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17" grpId="0" animBg="1"/>
      <p:bldP spid="75777"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31" y="152402"/>
            <a:ext cx="7036091" cy="564176"/>
            <a:chOff x="6168775" y="1221676"/>
            <a:chExt cx="5219880" cy="651317"/>
          </a:xfrm>
        </p:grpSpPr>
        <p:sp>
          <p:nvSpPr>
            <p:cNvPr id="5" name="圆角矩形 4"/>
            <p:cNvSpPr/>
            <p:nvPr/>
          </p:nvSpPr>
          <p:spPr>
            <a:xfrm>
              <a:off x="6168775" y="1221676"/>
              <a:ext cx="5061593"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0" y="1233426"/>
              <a:ext cx="4554055" cy="639567"/>
            </a:xfrm>
            <a:prstGeom prst="rect">
              <a:avLst/>
            </a:prstGeom>
            <a:noFill/>
            <a:ln w="9525">
              <a:noFill/>
              <a:miter lim="800000"/>
              <a:headEnd/>
              <a:tailEnd/>
            </a:ln>
          </p:spPr>
          <p:txBody>
            <a:bodyPr wrap="square">
              <a:spAutoFit/>
            </a:bodyPr>
            <a:lstStyle/>
            <a:p>
              <a:r>
                <a:rPr lang="en-US" altLang="zh-CN" sz="3000" b="1" dirty="0" smtClean="0"/>
                <a:t>4.4.4 </a:t>
              </a:r>
              <a:r>
                <a:rPr lang="zh-CN" altLang="zh-CN" sz="3000" b="1" dirty="0" smtClean="0"/>
                <a:t>《</a:t>
              </a:r>
              <a:r>
                <a:rPr lang="en-US" altLang="zh-CN" sz="3000" b="1" dirty="0" smtClean="0"/>
                <a:t>2014</a:t>
              </a:r>
              <a:r>
                <a:rPr lang="zh-CN" altLang="zh-CN" sz="3000" b="1" dirty="0" smtClean="0"/>
                <a:t>版示范条款》的解读</a:t>
              </a:r>
              <a:endParaRPr lang="zh-CN" altLang="zh-CN" sz="3000" b="1" dirty="0">
                <a:solidFill>
                  <a:schemeClr val="accent1"/>
                </a:solidFill>
              </a:endParaRPr>
            </a:p>
          </p:txBody>
        </p:sp>
      </p:grpSp>
      <p:sp>
        <p:nvSpPr>
          <p:cNvPr id="23" name="TextBox 22"/>
          <p:cNvSpPr txBox="1"/>
          <p:nvPr/>
        </p:nvSpPr>
        <p:spPr>
          <a:xfrm>
            <a:off x="976393" y="1735810"/>
            <a:ext cx="4556502"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1010232" y="1652899"/>
            <a:ext cx="9314480" cy="3093154"/>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indent="457200"/>
            <a:r>
              <a:rPr lang="en-US" altLang="zh-CN" sz="3000" b="1" dirty="0" smtClean="0"/>
              <a:t>3.</a:t>
            </a:r>
            <a:r>
              <a:rPr lang="zh-CN" altLang="zh-CN" sz="3000" b="1" dirty="0" smtClean="0"/>
              <a:t>机动车车上人员责任保险</a:t>
            </a:r>
            <a:endParaRPr lang="en-US" altLang="zh-CN" sz="3000" b="1" dirty="0" smtClean="0"/>
          </a:p>
          <a:p>
            <a:pPr indent="457200"/>
            <a:r>
              <a:rPr lang="zh-CN" altLang="zh-CN" sz="3200" b="1" dirty="0" smtClean="0"/>
              <a:t> </a:t>
            </a:r>
            <a:endParaRPr lang="zh-CN" altLang="zh-CN" sz="3200" dirty="0" smtClean="0"/>
          </a:p>
          <a:p>
            <a:pPr indent="457200"/>
            <a:r>
              <a:rPr lang="zh-CN" altLang="zh-CN" sz="2200" dirty="0" smtClean="0"/>
              <a:t>（</a:t>
            </a:r>
            <a:r>
              <a:rPr lang="en-US" altLang="zh-CN" sz="2200" dirty="0" smtClean="0"/>
              <a:t>1</a:t>
            </a:r>
            <a:r>
              <a:rPr lang="zh-CN" altLang="zh-CN" sz="2200" dirty="0" smtClean="0"/>
              <a:t>）保险责任 </a:t>
            </a:r>
            <a:endParaRPr lang="en-US" altLang="zh-CN" sz="2200" dirty="0" smtClean="0"/>
          </a:p>
          <a:p>
            <a:pPr indent="457200"/>
            <a:r>
              <a:rPr lang="zh-CN" altLang="zh-CN" sz="2200" dirty="0" smtClean="0"/>
              <a:t>（</a:t>
            </a:r>
            <a:r>
              <a:rPr lang="en-US" altLang="zh-CN" sz="2200" dirty="0" smtClean="0"/>
              <a:t>2</a:t>
            </a:r>
            <a:r>
              <a:rPr lang="zh-CN" altLang="zh-CN" sz="2200" dirty="0" smtClean="0"/>
              <a:t>）责任免除 </a:t>
            </a:r>
          </a:p>
          <a:p>
            <a:pPr indent="457200"/>
            <a:r>
              <a:rPr lang="zh-CN" altLang="zh-CN" sz="2200" dirty="0" smtClean="0"/>
              <a:t>（</a:t>
            </a:r>
            <a:r>
              <a:rPr lang="en-US" altLang="zh-CN" sz="2200" dirty="0" smtClean="0"/>
              <a:t>3</a:t>
            </a:r>
            <a:r>
              <a:rPr lang="zh-CN" altLang="zh-CN" sz="2200" dirty="0" smtClean="0"/>
              <a:t>）免赔率</a:t>
            </a:r>
            <a:r>
              <a:rPr lang="en-US" altLang="zh-CN" sz="2200" dirty="0" smtClean="0"/>
              <a:t>	</a:t>
            </a:r>
          </a:p>
          <a:p>
            <a:pPr indent="457200"/>
            <a:r>
              <a:rPr lang="zh-CN" altLang="zh-CN" sz="2200" dirty="0" smtClean="0"/>
              <a:t>（</a:t>
            </a:r>
            <a:r>
              <a:rPr lang="en-US" altLang="zh-CN" sz="2200" dirty="0" smtClean="0"/>
              <a:t>4</a:t>
            </a:r>
            <a:r>
              <a:rPr lang="zh-CN" altLang="zh-CN" sz="2200" dirty="0" smtClean="0"/>
              <a:t>）责任限额 </a:t>
            </a:r>
          </a:p>
          <a:p>
            <a:pPr indent="457200"/>
            <a:r>
              <a:rPr lang="zh-CN" altLang="zh-CN" sz="2200" dirty="0" smtClean="0"/>
              <a:t>（</a:t>
            </a:r>
            <a:r>
              <a:rPr lang="en-US" altLang="zh-CN" sz="2200" dirty="0" smtClean="0"/>
              <a:t>5</a:t>
            </a:r>
            <a:r>
              <a:rPr lang="zh-CN" altLang="zh-CN" sz="2200" dirty="0" smtClean="0"/>
              <a:t>）赔偿处理 </a:t>
            </a:r>
          </a:p>
          <a:p>
            <a:endParaRPr lang="zh-CN" altLang="zh-CN" sz="2400" dirty="0"/>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down)">
                                      <p:cBhvr>
                                        <p:cTn id="21" dur="750"/>
                                        <p:tgtEl>
                                          <p:spTgt spid="25"/>
                                        </p:tgtEl>
                                      </p:cBhvr>
                                    </p:animEffect>
                                  </p:childTnLst>
                                </p:cTn>
                              </p:par>
                            </p:childTnLst>
                          </p:cTn>
                        </p:par>
                        <p:par>
                          <p:cTn id="22" fill="hold">
                            <p:stCondLst>
                              <p:cond delay="750"/>
                            </p:stCondLst>
                            <p:childTnLst>
                              <p:par>
                                <p:cTn id="23" presetID="2" presetClass="entr" presetSubtype="2"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1+#ppt_w/2"/>
                                          </p:val>
                                        </p:tav>
                                        <p:tav tm="100000">
                                          <p:val>
                                            <p:strVal val="#ppt_x"/>
                                          </p:val>
                                        </p:tav>
                                      </p:tavLst>
                                    </p:anim>
                                    <p:anim calcmode="lin" valueType="num">
                                      <p:cBhvr additive="base">
                                        <p:cTn id="26"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grpId="0" nodeType="clickEffect">
                                  <p:stCondLst>
                                    <p:cond delay="0"/>
                                  </p:stCondLst>
                                  <p:childTnLst>
                                    <p:set>
                                      <p:cBhvr>
                                        <p:cTn id="30" dur="1" fill="hold">
                                          <p:stCondLst>
                                            <p:cond delay="0"/>
                                          </p:stCondLst>
                                        </p:cTn>
                                        <p:tgtEl>
                                          <p:spTgt spid="75777"/>
                                        </p:tgtEl>
                                        <p:attrNameLst>
                                          <p:attrName>style.visibility</p:attrName>
                                        </p:attrNameLst>
                                      </p:cBhvr>
                                      <p:to>
                                        <p:strVal val="visible"/>
                                      </p:to>
                                    </p:set>
                                    <p:animEffect transition="in" filter="diamond(in)">
                                      <p:cBhvr>
                                        <p:cTn id="31" dur="2000"/>
                                        <p:tgtEl>
                                          <p:spTgt spid="75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17" grpId="0" animBg="1"/>
      <p:bldP spid="75777"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31" y="152402"/>
            <a:ext cx="7036091" cy="564176"/>
            <a:chOff x="6168775" y="1221676"/>
            <a:chExt cx="5219880" cy="651317"/>
          </a:xfrm>
        </p:grpSpPr>
        <p:sp>
          <p:nvSpPr>
            <p:cNvPr id="5" name="圆角矩形 4"/>
            <p:cNvSpPr/>
            <p:nvPr/>
          </p:nvSpPr>
          <p:spPr>
            <a:xfrm>
              <a:off x="6168775" y="1221676"/>
              <a:ext cx="5061593"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0" y="1233426"/>
              <a:ext cx="4554055" cy="639567"/>
            </a:xfrm>
            <a:prstGeom prst="rect">
              <a:avLst/>
            </a:prstGeom>
            <a:noFill/>
            <a:ln w="9525">
              <a:noFill/>
              <a:miter lim="800000"/>
              <a:headEnd/>
              <a:tailEnd/>
            </a:ln>
          </p:spPr>
          <p:txBody>
            <a:bodyPr wrap="square">
              <a:spAutoFit/>
            </a:bodyPr>
            <a:lstStyle/>
            <a:p>
              <a:r>
                <a:rPr lang="en-US" altLang="zh-CN" sz="3000" b="1" dirty="0" smtClean="0"/>
                <a:t>4.4.4 </a:t>
              </a:r>
              <a:r>
                <a:rPr lang="zh-CN" altLang="zh-CN" sz="3000" b="1" dirty="0" smtClean="0"/>
                <a:t>《</a:t>
              </a:r>
              <a:r>
                <a:rPr lang="en-US" altLang="zh-CN" sz="3000" b="1" dirty="0" smtClean="0"/>
                <a:t>2014</a:t>
              </a:r>
              <a:r>
                <a:rPr lang="zh-CN" altLang="zh-CN" sz="3000" b="1" dirty="0" smtClean="0"/>
                <a:t>版示范条款》的解读</a:t>
              </a:r>
              <a:endParaRPr lang="zh-CN" altLang="zh-CN" sz="3000" b="1" dirty="0">
                <a:solidFill>
                  <a:schemeClr val="accent1"/>
                </a:solidFill>
              </a:endParaRPr>
            </a:p>
          </p:txBody>
        </p:sp>
      </p:grpSp>
      <p:sp>
        <p:nvSpPr>
          <p:cNvPr id="23" name="TextBox 22"/>
          <p:cNvSpPr txBox="1"/>
          <p:nvPr/>
        </p:nvSpPr>
        <p:spPr>
          <a:xfrm>
            <a:off x="976393" y="1735810"/>
            <a:ext cx="4556502"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1010232" y="1652899"/>
            <a:ext cx="9314480" cy="3093154"/>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indent="457200"/>
            <a:r>
              <a:rPr lang="en-US" altLang="zh-CN" sz="3000" b="1" dirty="0" smtClean="0"/>
              <a:t>4.</a:t>
            </a:r>
            <a:r>
              <a:rPr lang="zh-CN" altLang="zh-CN" sz="3000" b="1" dirty="0" smtClean="0"/>
              <a:t>机动车全车盗抢保险 </a:t>
            </a:r>
          </a:p>
          <a:p>
            <a:pPr indent="457200"/>
            <a:r>
              <a:rPr lang="zh-CN" altLang="zh-CN" sz="3200" b="1" dirty="0" smtClean="0"/>
              <a:t> </a:t>
            </a:r>
            <a:endParaRPr lang="zh-CN" altLang="zh-CN" sz="3200" dirty="0" smtClean="0"/>
          </a:p>
          <a:p>
            <a:pPr indent="457200"/>
            <a:r>
              <a:rPr lang="zh-CN" altLang="zh-CN" sz="2200" dirty="0" smtClean="0"/>
              <a:t>（</a:t>
            </a:r>
            <a:r>
              <a:rPr lang="en-US" altLang="zh-CN" sz="2200" dirty="0" smtClean="0"/>
              <a:t>1</a:t>
            </a:r>
            <a:r>
              <a:rPr lang="zh-CN" altLang="zh-CN" sz="2200" dirty="0" smtClean="0"/>
              <a:t>）保险责任 </a:t>
            </a:r>
            <a:endParaRPr lang="en-US" altLang="zh-CN" sz="2200" dirty="0" smtClean="0"/>
          </a:p>
          <a:p>
            <a:pPr indent="457200"/>
            <a:r>
              <a:rPr lang="zh-CN" altLang="zh-CN" sz="2200" dirty="0" smtClean="0"/>
              <a:t>（</a:t>
            </a:r>
            <a:r>
              <a:rPr lang="en-US" altLang="zh-CN" sz="2200" dirty="0" smtClean="0"/>
              <a:t>2</a:t>
            </a:r>
            <a:r>
              <a:rPr lang="zh-CN" altLang="zh-CN" sz="2200" dirty="0" smtClean="0"/>
              <a:t>）责任免除 </a:t>
            </a:r>
          </a:p>
          <a:p>
            <a:pPr indent="457200"/>
            <a:r>
              <a:rPr lang="zh-CN" altLang="zh-CN" sz="2200" dirty="0" smtClean="0"/>
              <a:t>（</a:t>
            </a:r>
            <a:r>
              <a:rPr lang="en-US" altLang="zh-CN" sz="2200" dirty="0" smtClean="0"/>
              <a:t>3</a:t>
            </a:r>
            <a:r>
              <a:rPr lang="zh-CN" altLang="zh-CN" sz="2200" dirty="0" smtClean="0"/>
              <a:t>）免赔率</a:t>
            </a:r>
            <a:r>
              <a:rPr lang="en-US" altLang="zh-CN" sz="2200" dirty="0" smtClean="0"/>
              <a:t>	</a:t>
            </a:r>
          </a:p>
          <a:p>
            <a:pPr indent="457200"/>
            <a:r>
              <a:rPr lang="zh-CN" altLang="zh-CN" sz="2200" dirty="0" smtClean="0"/>
              <a:t>（</a:t>
            </a:r>
            <a:r>
              <a:rPr lang="en-US" altLang="zh-CN" sz="2200" dirty="0" smtClean="0"/>
              <a:t>4</a:t>
            </a:r>
            <a:r>
              <a:rPr lang="zh-CN" altLang="zh-CN" sz="2200" dirty="0" smtClean="0"/>
              <a:t>）</a:t>
            </a:r>
            <a:r>
              <a:rPr lang="zh-CN" altLang="en-US" sz="2200" dirty="0" smtClean="0"/>
              <a:t>保险金额</a:t>
            </a:r>
            <a:endParaRPr lang="zh-CN" altLang="zh-CN" sz="2200" dirty="0" smtClean="0"/>
          </a:p>
          <a:p>
            <a:pPr indent="457200"/>
            <a:r>
              <a:rPr lang="zh-CN" altLang="zh-CN" sz="2200" dirty="0" smtClean="0"/>
              <a:t>（</a:t>
            </a:r>
            <a:r>
              <a:rPr lang="en-US" altLang="zh-CN" sz="2200" dirty="0" smtClean="0"/>
              <a:t>5</a:t>
            </a:r>
            <a:r>
              <a:rPr lang="zh-CN" altLang="zh-CN" sz="2200" dirty="0" smtClean="0"/>
              <a:t>）赔偿处理 </a:t>
            </a:r>
          </a:p>
          <a:p>
            <a:endParaRPr lang="zh-CN" altLang="zh-CN" sz="2400" dirty="0"/>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down)">
                                      <p:cBhvr>
                                        <p:cTn id="21" dur="750"/>
                                        <p:tgtEl>
                                          <p:spTgt spid="25"/>
                                        </p:tgtEl>
                                      </p:cBhvr>
                                    </p:animEffect>
                                  </p:childTnLst>
                                </p:cTn>
                              </p:par>
                            </p:childTnLst>
                          </p:cTn>
                        </p:par>
                        <p:par>
                          <p:cTn id="22" fill="hold">
                            <p:stCondLst>
                              <p:cond delay="750"/>
                            </p:stCondLst>
                            <p:childTnLst>
                              <p:par>
                                <p:cTn id="23" presetID="2" presetClass="entr" presetSubtype="2"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1+#ppt_w/2"/>
                                          </p:val>
                                        </p:tav>
                                        <p:tav tm="100000">
                                          <p:val>
                                            <p:strVal val="#ppt_x"/>
                                          </p:val>
                                        </p:tav>
                                      </p:tavLst>
                                    </p:anim>
                                    <p:anim calcmode="lin" valueType="num">
                                      <p:cBhvr additive="base">
                                        <p:cTn id="26"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grpId="0" nodeType="clickEffect">
                                  <p:stCondLst>
                                    <p:cond delay="0"/>
                                  </p:stCondLst>
                                  <p:childTnLst>
                                    <p:set>
                                      <p:cBhvr>
                                        <p:cTn id="30" dur="1" fill="hold">
                                          <p:stCondLst>
                                            <p:cond delay="0"/>
                                          </p:stCondLst>
                                        </p:cTn>
                                        <p:tgtEl>
                                          <p:spTgt spid="75777"/>
                                        </p:tgtEl>
                                        <p:attrNameLst>
                                          <p:attrName>style.visibility</p:attrName>
                                        </p:attrNameLst>
                                      </p:cBhvr>
                                      <p:to>
                                        <p:strVal val="visible"/>
                                      </p:to>
                                    </p:set>
                                    <p:animEffect transition="in" filter="diamond(in)">
                                      <p:cBhvr>
                                        <p:cTn id="31" dur="2000"/>
                                        <p:tgtEl>
                                          <p:spTgt spid="75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17" grpId="0" animBg="1"/>
      <p:bldP spid="7577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29" y="152402"/>
            <a:ext cx="3698528" cy="594953"/>
            <a:chOff x="6168776" y="1221676"/>
            <a:chExt cx="4270164" cy="686848"/>
          </a:xfrm>
        </p:grpSpPr>
        <p:sp>
          <p:nvSpPr>
            <p:cNvPr id="5" name="圆角矩形 4"/>
            <p:cNvSpPr/>
            <p:nvPr/>
          </p:nvSpPr>
          <p:spPr>
            <a:xfrm>
              <a:off x="6168776" y="1221676"/>
              <a:ext cx="4270164"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0" y="1233426"/>
              <a:ext cx="1878891" cy="675098"/>
            </a:xfrm>
            <a:prstGeom prst="rect">
              <a:avLst/>
            </a:prstGeom>
            <a:noFill/>
            <a:ln w="9525">
              <a:noFill/>
              <a:miter lim="800000"/>
              <a:headEnd/>
              <a:tailEnd/>
            </a:ln>
          </p:spPr>
          <p:txBody>
            <a:bodyPr wrap="none">
              <a:spAutoFit/>
            </a:bodyPr>
            <a:lstStyle/>
            <a:p>
              <a:r>
                <a:rPr lang="en-US" altLang="zh-CN" sz="3200" b="1" dirty="0" smtClean="0">
                  <a:solidFill>
                    <a:schemeClr val="accent1"/>
                  </a:solidFill>
                </a:rPr>
                <a:t>4.1 </a:t>
              </a:r>
              <a:r>
                <a:rPr lang="zh-CN" altLang="en-US" sz="3200" b="1" dirty="0" smtClean="0">
                  <a:solidFill>
                    <a:schemeClr val="accent1"/>
                  </a:solidFill>
                </a:rPr>
                <a:t>主险</a:t>
              </a:r>
              <a:endParaRPr lang="zh-CN" altLang="zh-CN" sz="3200" b="1" dirty="0">
                <a:solidFill>
                  <a:schemeClr val="accent1"/>
                </a:solidFill>
              </a:endParaRPr>
            </a:p>
          </p:txBody>
        </p:sp>
      </p:grpSp>
      <p:sp>
        <p:nvSpPr>
          <p:cNvPr id="23" name="TextBox 22"/>
          <p:cNvSpPr txBox="1"/>
          <p:nvPr/>
        </p:nvSpPr>
        <p:spPr>
          <a:xfrm>
            <a:off x="976393" y="1735810"/>
            <a:ext cx="4556502"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1086432" y="1600156"/>
            <a:ext cx="9314480" cy="4539704"/>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indent="269875" fontAlgn="base">
              <a:spcBef>
                <a:spcPct val="0"/>
              </a:spcBef>
              <a:spcAft>
                <a:spcPct val="0"/>
              </a:spcAft>
            </a:pPr>
            <a:r>
              <a:rPr lang="en-US" altLang="zh-CN" sz="3000" b="1" dirty="0" smtClean="0"/>
              <a:t> 4.1.1  </a:t>
            </a:r>
            <a:r>
              <a:rPr lang="zh-CN" altLang="en-US" sz="3000" b="1" dirty="0" smtClean="0"/>
              <a:t>机动车第三章责任保险</a:t>
            </a:r>
            <a:endParaRPr lang="zh-CN" altLang="zh-CN" sz="3000" b="1" dirty="0" smtClean="0"/>
          </a:p>
          <a:p>
            <a:pPr marL="0" marR="0" lvl="0" indent="269875" algn="l" defTabSz="914400" rtl="0" eaLnBrk="1" fontAlgn="base" latinLnBrk="0" hangingPunct="1">
              <a:lnSpc>
                <a:spcPct val="100000"/>
              </a:lnSpc>
              <a:spcBef>
                <a:spcPct val="0"/>
              </a:spcBef>
              <a:spcAft>
                <a:spcPct val="0"/>
              </a:spcAft>
              <a:buClrTx/>
              <a:buSzTx/>
              <a:buFontTx/>
              <a:buNone/>
              <a:tabLst/>
            </a:pPr>
            <a:endParaRPr kumimoji="0" lang="zh-CN" altLang="en-US" sz="2400" b="1" i="0" u="none" strike="noStrike" cap="none" normalizeH="0" baseline="0" dirty="0" smtClean="0">
              <a:ln>
                <a:noFill/>
              </a:ln>
              <a:solidFill>
                <a:schemeClr val="tx1"/>
              </a:solidFill>
              <a:effectLst/>
              <a:latin typeface="+mn-ea"/>
              <a:cs typeface="Times New Roman" pitchFamily="18" charset="0"/>
            </a:endParaRPr>
          </a:p>
          <a:p>
            <a:pPr indent="457200"/>
            <a:r>
              <a:rPr lang="en-US" altLang="zh-CN" sz="2400" b="1" dirty="0" smtClean="0"/>
              <a:t>1</a:t>
            </a:r>
            <a:r>
              <a:rPr lang="zh-CN" altLang="zh-CN" sz="2400" b="1" dirty="0" smtClean="0"/>
              <a:t>．总则</a:t>
            </a:r>
          </a:p>
          <a:p>
            <a:pPr indent="457200"/>
            <a:r>
              <a:rPr lang="zh-CN" altLang="zh-CN" sz="2400" dirty="0" smtClean="0"/>
              <a:t>该部分主要阐述合同的组成与形式、机动车和第三者的概念。</a:t>
            </a:r>
            <a:endParaRPr lang="en-US" altLang="zh-CN" sz="2400" dirty="0" smtClean="0"/>
          </a:p>
          <a:p>
            <a:endParaRPr lang="zh-CN" altLang="zh-CN" sz="2400" dirty="0" smtClean="0"/>
          </a:p>
          <a:p>
            <a:pPr indent="457200"/>
            <a:r>
              <a:rPr lang="en-US" altLang="zh-CN" sz="2400" b="1" dirty="0" smtClean="0"/>
              <a:t>2</a:t>
            </a:r>
            <a:r>
              <a:rPr lang="zh-CN" altLang="zh-CN" sz="2400" b="1" dirty="0" smtClean="0"/>
              <a:t>．保险责任</a:t>
            </a:r>
          </a:p>
          <a:p>
            <a:pPr indent="457200"/>
            <a:r>
              <a:rPr lang="zh-CN" altLang="zh-CN" sz="2400" dirty="0" smtClean="0"/>
              <a:t>第三者责任险保险责任为：保险期间内，被保险人或其允许的合法驾驶人在使用被保险机动车过程中发生意外事故，致使第三者遭受人身伤亡或财产直接损毁，依法应当由被保险人承担的损害赔偿责任，保险人依照保险合同的约定，对于超过机动车交通事故责任强制保险各分项赔偿限额以上的部分负责赔偿。</a:t>
            </a:r>
            <a:endParaRPr kumimoji="0" lang="en-US" altLang="zh-CN" sz="2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indent="457200"/>
            <a:endParaRPr kumimoji="0" lang="zh-CN" altLang="en-US" sz="22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down)">
                                      <p:cBhvr>
                                        <p:cTn id="21" dur="750"/>
                                        <p:tgtEl>
                                          <p:spTgt spid="25"/>
                                        </p:tgtEl>
                                      </p:cBhvr>
                                    </p:animEffect>
                                  </p:childTnLst>
                                </p:cTn>
                              </p:par>
                            </p:childTnLst>
                          </p:cTn>
                        </p:par>
                        <p:par>
                          <p:cTn id="22" fill="hold">
                            <p:stCondLst>
                              <p:cond delay="750"/>
                            </p:stCondLst>
                            <p:childTnLst>
                              <p:par>
                                <p:cTn id="23" presetID="2" presetClass="entr" presetSubtype="2"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1+#ppt_w/2"/>
                                          </p:val>
                                        </p:tav>
                                        <p:tav tm="100000">
                                          <p:val>
                                            <p:strVal val="#ppt_x"/>
                                          </p:val>
                                        </p:tav>
                                      </p:tavLst>
                                    </p:anim>
                                    <p:anim calcmode="lin" valueType="num">
                                      <p:cBhvr additive="base">
                                        <p:cTn id="26"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grpId="4" nodeType="clickEffect">
                                  <p:stCondLst>
                                    <p:cond delay="0"/>
                                  </p:stCondLst>
                                  <p:childTnLst>
                                    <p:set>
                                      <p:cBhvr>
                                        <p:cTn id="30" dur="1" fill="hold">
                                          <p:stCondLst>
                                            <p:cond delay="0"/>
                                          </p:stCondLst>
                                        </p:cTn>
                                        <p:tgtEl>
                                          <p:spTgt spid="75777"/>
                                        </p:tgtEl>
                                        <p:attrNameLst>
                                          <p:attrName>style.visibility</p:attrName>
                                        </p:attrNameLst>
                                      </p:cBhvr>
                                      <p:to>
                                        <p:strVal val="visible"/>
                                      </p:to>
                                    </p:set>
                                    <p:animEffect transition="in" filter="diamond(in)">
                                      <p:cBhvr>
                                        <p:cTn id="31" dur="2000"/>
                                        <p:tgtEl>
                                          <p:spTgt spid="75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17" grpId="0" animBg="1"/>
      <p:bldP spid="75777" grpId="4"/>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31" y="152402"/>
            <a:ext cx="7584731" cy="564176"/>
            <a:chOff x="6168776" y="1221676"/>
            <a:chExt cx="5626901" cy="651317"/>
          </a:xfrm>
        </p:grpSpPr>
        <p:sp>
          <p:nvSpPr>
            <p:cNvPr id="5" name="圆角矩形 4"/>
            <p:cNvSpPr/>
            <p:nvPr/>
          </p:nvSpPr>
          <p:spPr>
            <a:xfrm>
              <a:off x="6168776" y="1221676"/>
              <a:ext cx="5604289"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1" y="1233426"/>
              <a:ext cx="4961076" cy="639567"/>
            </a:xfrm>
            <a:prstGeom prst="rect">
              <a:avLst/>
            </a:prstGeom>
            <a:noFill/>
            <a:ln w="9525">
              <a:noFill/>
              <a:miter lim="800000"/>
              <a:headEnd/>
              <a:tailEnd/>
            </a:ln>
          </p:spPr>
          <p:txBody>
            <a:bodyPr wrap="square">
              <a:spAutoFit/>
            </a:bodyPr>
            <a:lstStyle/>
            <a:p>
              <a:r>
                <a:rPr lang="en-US" altLang="zh-CN" sz="3000" b="1" dirty="0" smtClean="0"/>
                <a:t>4.4.5 </a:t>
              </a:r>
              <a:r>
                <a:rPr lang="zh-CN" altLang="zh-CN" sz="3000" b="1" dirty="0" smtClean="0"/>
                <a:t>《</a:t>
              </a:r>
              <a:r>
                <a:rPr lang="en-US" altLang="zh-CN" sz="3000" b="1" dirty="0" smtClean="0"/>
                <a:t>2014</a:t>
              </a:r>
              <a:r>
                <a:rPr lang="zh-CN" altLang="zh-CN" sz="3000" b="1" dirty="0" smtClean="0"/>
                <a:t>版示范条款》的</a:t>
              </a:r>
              <a:r>
                <a:rPr lang="zh-CN" altLang="en-US" sz="3000" b="1" dirty="0" smtClean="0"/>
                <a:t>保险费率</a:t>
              </a:r>
              <a:endParaRPr lang="zh-CN" altLang="zh-CN" sz="3000" b="1" dirty="0">
                <a:solidFill>
                  <a:schemeClr val="accent1"/>
                </a:solidFill>
              </a:endParaRPr>
            </a:p>
          </p:txBody>
        </p:sp>
      </p:gr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1055952" y="1677132"/>
            <a:ext cx="9314480" cy="4385816"/>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indent="457200"/>
            <a:r>
              <a:rPr lang="en-US" altLang="zh-CN" sz="2400" b="1" dirty="0" smtClean="0"/>
              <a:t>1.</a:t>
            </a:r>
            <a:r>
              <a:rPr lang="zh-CN" altLang="zh-CN" sz="2400" b="1" dirty="0" smtClean="0"/>
              <a:t>保费计算公式</a:t>
            </a:r>
            <a:endParaRPr lang="en-US" altLang="zh-CN" sz="2400" b="1" dirty="0" smtClean="0"/>
          </a:p>
          <a:p>
            <a:pPr indent="457200"/>
            <a:endParaRPr lang="zh-CN" altLang="zh-CN" sz="2200" dirty="0" smtClean="0"/>
          </a:p>
          <a:p>
            <a:pPr indent="457200"/>
            <a:r>
              <a:rPr lang="zh-CN" altLang="zh-CN" sz="2200" dirty="0" smtClean="0"/>
              <a:t>保费</a:t>
            </a:r>
            <a:r>
              <a:rPr lang="en-US" altLang="zh-CN" sz="2200" dirty="0" smtClean="0"/>
              <a:t>=</a:t>
            </a:r>
            <a:r>
              <a:rPr lang="zh-CN" altLang="zh-CN" sz="2200" dirty="0" smtClean="0"/>
              <a:t>（纯风险保费</a:t>
            </a:r>
            <a:r>
              <a:rPr lang="en-US" altLang="zh-CN" sz="2200" dirty="0" smtClean="0"/>
              <a:t>/(1-</a:t>
            </a:r>
            <a:r>
              <a:rPr lang="zh-CN" altLang="zh-CN" sz="2200" dirty="0" smtClean="0"/>
              <a:t>附加费用率））×</a:t>
            </a:r>
            <a:r>
              <a:rPr lang="en-US" altLang="zh-CN" sz="2200" dirty="0" smtClean="0"/>
              <a:t>NCD</a:t>
            </a:r>
            <a:r>
              <a:rPr lang="zh-CN" altLang="zh-CN" sz="2200" dirty="0" smtClean="0"/>
              <a:t>因子×自主核保系数×渠道系数×交通违法系数</a:t>
            </a:r>
            <a:endParaRPr lang="en-US" altLang="zh-CN" sz="2200" dirty="0" smtClean="0"/>
          </a:p>
          <a:p>
            <a:pPr indent="457200"/>
            <a:r>
              <a:rPr lang="en-US" altLang="zh-CN" sz="2400" b="1" dirty="0" smtClean="0"/>
              <a:t>2.</a:t>
            </a:r>
            <a:r>
              <a:rPr lang="zh-CN" altLang="zh-CN" sz="2400" b="1" dirty="0" smtClean="0"/>
              <a:t>机动车损失保险费率（见表</a:t>
            </a:r>
            <a:r>
              <a:rPr lang="en-US" altLang="zh-CN" sz="2400" b="1" dirty="0" smtClean="0"/>
              <a:t>4-25</a:t>
            </a:r>
            <a:r>
              <a:rPr lang="zh-CN" altLang="zh-CN" sz="2400" b="1" dirty="0" smtClean="0"/>
              <a:t>）</a:t>
            </a:r>
            <a:endParaRPr lang="en-US" altLang="zh-CN" sz="2400" b="1" dirty="0" smtClean="0"/>
          </a:p>
          <a:p>
            <a:endParaRPr lang="zh-CN" altLang="zh-CN" sz="2400" dirty="0" smtClean="0"/>
          </a:p>
          <a:p>
            <a:pPr indent="457200"/>
            <a:r>
              <a:rPr lang="zh-CN" altLang="zh-CN" sz="2200" dirty="0" smtClean="0"/>
              <a:t>机动车车损险纯风险保费</a:t>
            </a:r>
            <a:r>
              <a:rPr lang="en-US" altLang="zh-CN" sz="2200" dirty="0" smtClean="0"/>
              <a:t>==</a:t>
            </a:r>
            <a:r>
              <a:rPr lang="zh-CN" altLang="zh-CN" sz="2200" dirty="0" smtClean="0"/>
              <a:t>基准纯风险保费</a:t>
            </a:r>
            <a:r>
              <a:rPr lang="en-US" altLang="zh-CN" sz="2200" dirty="0" smtClean="0"/>
              <a:t>+</a:t>
            </a:r>
            <a:r>
              <a:rPr lang="zh-CN" altLang="zh-CN" sz="2200" dirty="0" smtClean="0"/>
              <a:t>（协商的机动车实际价值</a:t>
            </a:r>
            <a:r>
              <a:rPr lang="en-US" altLang="zh-CN" sz="2200" dirty="0" smtClean="0"/>
              <a:t>-</a:t>
            </a:r>
            <a:r>
              <a:rPr lang="zh-CN" altLang="zh-CN" sz="2200" dirty="0" smtClean="0"/>
              <a:t>新车购置价减去折旧金额后的机动车实际价值）×全损概率。</a:t>
            </a:r>
            <a:endParaRPr lang="en-US" altLang="zh-CN" sz="2200" dirty="0" smtClean="0"/>
          </a:p>
          <a:p>
            <a:pPr indent="457200"/>
            <a:r>
              <a:rPr lang="en-US" altLang="zh-CN" sz="2400" b="1" dirty="0" smtClean="0"/>
              <a:t>3.</a:t>
            </a:r>
            <a:r>
              <a:rPr lang="zh-CN" altLang="zh-CN" sz="2400" b="1" dirty="0" smtClean="0"/>
              <a:t>机动车第三者责任险费率（表</a:t>
            </a:r>
            <a:r>
              <a:rPr lang="en-US" altLang="zh-CN" sz="2400" b="1" dirty="0" smtClean="0"/>
              <a:t>4-26</a:t>
            </a:r>
            <a:r>
              <a:rPr lang="zh-CN" altLang="zh-CN" sz="2400" b="1" dirty="0" smtClean="0"/>
              <a:t>）</a:t>
            </a:r>
            <a:endParaRPr lang="en-US" altLang="zh-CN" sz="2400" b="1" dirty="0" smtClean="0"/>
          </a:p>
          <a:p>
            <a:endParaRPr lang="zh-CN" altLang="zh-CN" sz="2400" dirty="0" smtClean="0"/>
          </a:p>
          <a:p>
            <a:pPr indent="457200"/>
            <a:r>
              <a:rPr lang="zh-CN" altLang="zh-CN" sz="2200" dirty="0" smtClean="0"/>
              <a:t>按照被保险人类别、车辆用途、座位数</a:t>
            </a:r>
            <a:r>
              <a:rPr lang="en-US" altLang="zh-CN" sz="2200" dirty="0" smtClean="0"/>
              <a:t>/</a:t>
            </a:r>
            <a:r>
              <a:rPr lang="zh-CN" altLang="zh-CN" sz="2200" dirty="0" smtClean="0"/>
              <a:t>吨位数</a:t>
            </a:r>
            <a:r>
              <a:rPr lang="en-US" altLang="zh-CN" sz="2200" dirty="0" smtClean="0"/>
              <a:t>/</a:t>
            </a:r>
            <a:r>
              <a:rPr lang="zh-CN" altLang="zh-CN" sz="2200" dirty="0" smtClean="0"/>
              <a:t>排量</a:t>
            </a:r>
            <a:r>
              <a:rPr lang="en-US" altLang="zh-CN" sz="2200" dirty="0" smtClean="0"/>
              <a:t>/</a:t>
            </a:r>
            <a:r>
              <a:rPr lang="zh-CN" altLang="zh-CN" sz="2200" dirty="0" smtClean="0"/>
              <a:t>功率、责任限额直接查找纯风险保费。</a:t>
            </a:r>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wipe(down)">
                                      <p:cBhvr>
                                        <p:cTn id="13" dur="750"/>
                                        <p:tgtEl>
                                          <p:spTgt spid="25"/>
                                        </p:tgtEl>
                                      </p:cBhvr>
                                    </p:animEffect>
                                  </p:childTnLst>
                                </p:cTn>
                              </p:par>
                            </p:childTnLst>
                          </p:cTn>
                        </p:par>
                        <p:par>
                          <p:cTn id="14" fill="hold">
                            <p:stCondLst>
                              <p:cond delay="750"/>
                            </p:stCondLst>
                            <p:childTnLst>
                              <p:par>
                                <p:cTn id="15" presetID="2" presetClass="entr" presetSubtype="2"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additive="base">
                                        <p:cTn id="17" dur="500" fill="hold"/>
                                        <p:tgtEl>
                                          <p:spTgt spid="17"/>
                                        </p:tgtEl>
                                        <p:attrNameLst>
                                          <p:attrName>ppt_x</p:attrName>
                                        </p:attrNameLst>
                                      </p:cBhvr>
                                      <p:tavLst>
                                        <p:tav tm="0">
                                          <p:val>
                                            <p:strVal val="1+#ppt_w/2"/>
                                          </p:val>
                                        </p:tav>
                                        <p:tav tm="100000">
                                          <p:val>
                                            <p:strVal val="#ppt_x"/>
                                          </p:val>
                                        </p:tav>
                                      </p:tavLst>
                                    </p:anim>
                                    <p:anim calcmode="lin" valueType="num">
                                      <p:cBhvr additive="base">
                                        <p:cTn id="18"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8" presetClass="entr" presetSubtype="16" fill="hold" grpId="0" nodeType="clickEffect">
                                  <p:stCondLst>
                                    <p:cond delay="0"/>
                                  </p:stCondLst>
                                  <p:childTnLst>
                                    <p:set>
                                      <p:cBhvr>
                                        <p:cTn id="22" dur="1" fill="hold">
                                          <p:stCondLst>
                                            <p:cond delay="0"/>
                                          </p:stCondLst>
                                        </p:cTn>
                                        <p:tgtEl>
                                          <p:spTgt spid="75777"/>
                                        </p:tgtEl>
                                        <p:attrNameLst>
                                          <p:attrName>style.visibility</p:attrName>
                                        </p:attrNameLst>
                                      </p:cBhvr>
                                      <p:to>
                                        <p:strVal val="visible"/>
                                      </p:to>
                                    </p:set>
                                    <p:animEffect transition="in" filter="diamond(in)">
                                      <p:cBhvr>
                                        <p:cTn id="23" dur="2000"/>
                                        <p:tgtEl>
                                          <p:spTgt spid="75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7" grpId="0" animBg="1"/>
      <p:bldP spid="75777"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31" y="152402"/>
            <a:ext cx="7584731" cy="564176"/>
            <a:chOff x="6168776" y="1221676"/>
            <a:chExt cx="5626901" cy="651317"/>
          </a:xfrm>
        </p:grpSpPr>
        <p:sp>
          <p:nvSpPr>
            <p:cNvPr id="5" name="圆角矩形 4"/>
            <p:cNvSpPr/>
            <p:nvPr/>
          </p:nvSpPr>
          <p:spPr>
            <a:xfrm>
              <a:off x="6168776" y="1221676"/>
              <a:ext cx="5604289"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1" y="1233426"/>
              <a:ext cx="4961076" cy="639567"/>
            </a:xfrm>
            <a:prstGeom prst="rect">
              <a:avLst/>
            </a:prstGeom>
            <a:noFill/>
            <a:ln w="9525">
              <a:noFill/>
              <a:miter lim="800000"/>
              <a:headEnd/>
              <a:tailEnd/>
            </a:ln>
          </p:spPr>
          <p:txBody>
            <a:bodyPr wrap="square">
              <a:spAutoFit/>
            </a:bodyPr>
            <a:lstStyle/>
            <a:p>
              <a:r>
                <a:rPr lang="en-US" altLang="zh-CN" sz="3000" b="1" dirty="0" smtClean="0"/>
                <a:t>4.4.5 </a:t>
              </a:r>
              <a:r>
                <a:rPr lang="zh-CN" altLang="zh-CN" sz="3000" b="1" dirty="0" smtClean="0"/>
                <a:t>《</a:t>
              </a:r>
              <a:r>
                <a:rPr lang="en-US" altLang="zh-CN" sz="3000" b="1" dirty="0" smtClean="0"/>
                <a:t>2014</a:t>
              </a:r>
              <a:r>
                <a:rPr lang="zh-CN" altLang="zh-CN" sz="3000" b="1" dirty="0" smtClean="0"/>
                <a:t>版示范条款》的</a:t>
              </a:r>
              <a:r>
                <a:rPr lang="zh-CN" altLang="en-US" sz="3000" b="1" dirty="0" smtClean="0"/>
                <a:t>保险费率</a:t>
              </a:r>
              <a:endParaRPr lang="zh-CN" altLang="zh-CN" sz="3000" b="1" dirty="0">
                <a:solidFill>
                  <a:schemeClr val="accent1"/>
                </a:solidFill>
              </a:endParaRPr>
            </a:p>
          </p:txBody>
        </p:sp>
      </p:gr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1025472" y="1635579"/>
            <a:ext cx="9314480" cy="3524042"/>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indent="457200"/>
            <a:r>
              <a:rPr lang="en-US" altLang="zh-CN" sz="2400" b="1" dirty="0" smtClean="0"/>
              <a:t>4.</a:t>
            </a:r>
            <a:r>
              <a:rPr lang="zh-CN" altLang="zh-CN" sz="2400" b="1" dirty="0" smtClean="0"/>
              <a:t>车上人员责任险、全车盗抢险、玻璃单独破碎险基准纯风险保费表（见表</a:t>
            </a:r>
            <a:r>
              <a:rPr lang="en-US" altLang="zh-CN" sz="2400" b="1" dirty="0" smtClean="0"/>
              <a:t>4-27</a:t>
            </a:r>
            <a:r>
              <a:rPr lang="zh-CN" altLang="zh-CN" sz="2400" b="1" dirty="0" smtClean="0"/>
              <a:t>）</a:t>
            </a:r>
            <a:endParaRPr lang="en-US" altLang="zh-CN" sz="2400" b="1" dirty="0" smtClean="0"/>
          </a:p>
          <a:p>
            <a:endParaRPr lang="zh-CN" altLang="zh-CN" sz="2400" b="1" dirty="0" smtClean="0"/>
          </a:p>
          <a:p>
            <a:pPr indent="457200"/>
            <a:r>
              <a:rPr lang="zh-CN" altLang="zh-CN" sz="2200" dirty="0" smtClean="0"/>
              <a:t>车上人员责任险费率按照被保险人类别、车辆用途、座位数查找费率，其中：驾驶人纯风险保费</a:t>
            </a:r>
            <a:r>
              <a:rPr lang="en-US" altLang="zh-CN" sz="2200" dirty="0" smtClean="0"/>
              <a:t>=</a:t>
            </a:r>
            <a:r>
              <a:rPr lang="zh-CN" altLang="zh-CN" sz="2200" dirty="0" smtClean="0"/>
              <a:t>每次事故责任限额×费率；乘客纯风险保费</a:t>
            </a:r>
            <a:r>
              <a:rPr lang="en-US" altLang="zh-CN" sz="2200" dirty="0" smtClean="0"/>
              <a:t>=</a:t>
            </a:r>
            <a:r>
              <a:rPr lang="zh-CN" altLang="zh-CN" sz="2200" dirty="0" smtClean="0"/>
              <a:t>每次事故每人责任限额×费率×投保乘客座位数。</a:t>
            </a:r>
          </a:p>
          <a:p>
            <a:pPr indent="457200"/>
            <a:r>
              <a:rPr lang="zh-CN" altLang="zh-CN" sz="2200" dirty="0" smtClean="0"/>
              <a:t>机动车盗抢险费率按照被保险人类别、车辆用途、座位数查找基础保费和费率，纯风险保费＝基础纯风险保费＋保险金额×纯风险费率。</a:t>
            </a:r>
          </a:p>
          <a:p>
            <a:pPr indent="457200"/>
            <a:r>
              <a:rPr lang="zh-CN" altLang="zh-CN" sz="2200" dirty="0" smtClean="0"/>
              <a:t>玻璃单独破碎险费率按照被保险人类别、座位数、投保国产</a:t>
            </a:r>
            <a:r>
              <a:rPr lang="en-US" altLang="zh-CN" sz="2200" dirty="0" smtClean="0"/>
              <a:t>/</a:t>
            </a:r>
            <a:r>
              <a:rPr lang="zh-CN" altLang="zh-CN" sz="2200" dirty="0" smtClean="0"/>
              <a:t>进口玻璃查找费率，纯风险保费＝新车购置价×费率。</a:t>
            </a:r>
            <a:endParaRPr lang="zh-CN" altLang="zh-CN" sz="2200" dirty="0"/>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wipe(down)">
                                      <p:cBhvr>
                                        <p:cTn id="13" dur="750"/>
                                        <p:tgtEl>
                                          <p:spTgt spid="25"/>
                                        </p:tgtEl>
                                      </p:cBhvr>
                                    </p:animEffect>
                                  </p:childTnLst>
                                </p:cTn>
                              </p:par>
                            </p:childTnLst>
                          </p:cTn>
                        </p:par>
                        <p:par>
                          <p:cTn id="14" fill="hold">
                            <p:stCondLst>
                              <p:cond delay="750"/>
                            </p:stCondLst>
                            <p:childTnLst>
                              <p:par>
                                <p:cTn id="15" presetID="2" presetClass="entr" presetSubtype="2"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additive="base">
                                        <p:cTn id="17" dur="500" fill="hold"/>
                                        <p:tgtEl>
                                          <p:spTgt spid="17"/>
                                        </p:tgtEl>
                                        <p:attrNameLst>
                                          <p:attrName>ppt_x</p:attrName>
                                        </p:attrNameLst>
                                      </p:cBhvr>
                                      <p:tavLst>
                                        <p:tav tm="0">
                                          <p:val>
                                            <p:strVal val="1+#ppt_w/2"/>
                                          </p:val>
                                        </p:tav>
                                        <p:tav tm="100000">
                                          <p:val>
                                            <p:strVal val="#ppt_x"/>
                                          </p:val>
                                        </p:tav>
                                      </p:tavLst>
                                    </p:anim>
                                    <p:anim calcmode="lin" valueType="num">
                                      <p:cBhvr additive="base">
                                        <p:cTn id="18"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8" presetClass="entr" presetSubtype="16" fill="hold" grpId="0" nodeType="clickEffect">
                                  <p:stCondLst>
                                    <p:cond delay="0"/>
                                  </p:stCondLst>
                                  <p:childTnLst>
                                    <p:set>
                                      <p:cBhvr>
                                        <p:cTn id="22" dur="1" fill="hold">
                                          <p:stCondLst>
                                            <p:cond delay="0"/>
                                          </p:stCondLst>
                                        </p:cTn>
                                        <p:tgtEl>
                                          <p:spTgt spid="75777"/>
                                        </p:tgtEl>
                                        <p:attrNameLst>
                                          <p:attrName>style.visibility</p:attrName>
                                        </p:attrNameLst>
                                      </p:cBhvr>
                                      <p:to>
                                        <p:strVal val="visible"/>
                                      </p:to>
                                    </p:set>
                                    <p:animEffect transition="in" filter="diamond(in)">
                                      <p:cBhvr>
                                        <p:cTn id="23" dur="2000"/>
                                        <p:tgtEl>
                                          <p:spTgt spid="75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7" grpId="0" animBg="1"/>
      <p:bldP spid="75777"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31" y="152402"/>
            <a:ext cx="7584731" cy="564176"/>
            <a:chOff x="6168776" y="1221676"/>
            <a:chExt cx="5626901" cy="651317"/>
          </a:xfrm>
        </p:grpSpPr>
        <p:sp>
          <p:nvSpPr>
            <p:cNvPr id="5" name="圆角矩形 4"/>
            <p:cNvSpPr/>
            <p:nvPr/>
          </p:nvSpPr>
          <p:spPr>
            <a:xfrm>
              <a:off x="6168776" y="1221676"/>
              <a:ext cx="5604289"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1" y="1233426"/>
              <a:ext cx="4961076" cy="639567"/>
            </a:xfrm>
            <a:prstGeom prst="rect">
              <a:avLst/>
            </a:prstGeom>
            <a:noFill/>
            <a:ln w="9525">
              <a:noFill/>
              <a:miter lim="800000"/>
              <a:headEnd/>
              <a:tailEnd/>
            </a:ln>
          </p:spPr>
          <p:txBody>
            <a:bodyPr wrap="square">
              <a:spAutoFit/>
            </a:bodyPr>
            <a:lstStyle/>
            <a:p>
              <a:r>
                <a:rPr lang="en-US" altLang="zh-CN" sz="3000" b="1" dirty="0" smtClean="0"/>
                <a:t>4.4.5 </a:t>
              </a:r>
              <a:r>
                <a:rPr lang="zh-CN" altLang="zh-CN" sz="3000" b="1" dirty="0" smtClean="0"/>
                <a:t>《</a:t>
              </a:r>
              <a:r>
                <a:rPr lang="en-US" altLang="zh-CN" sz="3000" b="1" dirty="0" smtClean="0"/>
                <a:t>2014</a:t>
              </a:r>
              <a:r>
                <a:rPr lang="zh-CN" altLang="zh-CN" sz="3000" b="1" dirty="0" smtClean="0"/>
                <a:t>版示范条款》的</a:t>
              </a:r>
              <a:r>
                <a:rPr lang="zh-CN" altLang="en-US" sz="3000" b="1" dirty="0" smtClean="0"/>
                <a:t>保险费率</a:t>
              </a:r>
              <a:endParaRPr lang="zh-CN" altLang="zh-CN" sz="3000" b="1" dirty="0">
                <a:solidFill>
                  <a:schemeClr val="accent1"/>
                </a:solidFill>
              </a:endParaRPr>
            </a:p>
          </p:txBody>
        </p:sp>
      </p:gr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1025472" y="1806643"/>
            <a:ext cx="9592482" cy="2816156"/>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indent="457200"/>
            <a:r>
              <a:rPr lang="en-US" altLang="zh-CN" sz="2400" b="1" dirty="0" smtClean="0"/>
              <a:t>5.</a:t>
            </a:r>
            <a:r>
              <a:rPr lang="zh-CN" altLang="zh-CN" sz="2400" b="1" dirty="0" smtClean="0"/>
              <a:t>附加险费率（见表</a:t>
            </a:r>
            <a:r>
              <a:rPr lang="en-US" altLang="zh-CN" sz="2400" b="1" dirty="0" smtClean="0"/>
              <a:t>4-28</a:t>
            </a:r>
            <a:r>
              <a:rPr lang="zh-CN" altLang="zh-CN" sz="2400" b="1" dirty="0" smtClean="0"/>
              <a:t>）</a:t>
            </a:r>
            <a:endParaRPr lang="en-US" altLang="zh-CN" sz="2400" b="1" dirty="0" smtClean="0"/>
          </a:p>
          <a:p>
            <a:endParaRPr lang="zh-CN" altLang="zh-CN" sz="2400" b="1" dirty="0" smtClean="0"/>
          </a:p>
          <a:p>
            <a:pPr indent="457200"/>
            <a:r>
              <a:rPr lang="zh-CN" altLang="zh-CN" sz="2200" dirty="0" smtClean="0"/>
              <a:t>车身划痕损失险按车龄、新车购置价、保额所属档次直接查找纯风险保费。</a:t>
            </a:r>
          </a:p>
          <a:p>
            <a:pPr indent="457200"/>
            <a:r>
              <a:rPr lang="zh-CN" altLang="zh-CN" sz="2200" dirty="0" smtClean="0"/>
              <a:t>自燃损失险按照车辆使用年限查找费率，纯风险保费＝保险金额×费率。</a:t>
            </a:r>
          </a:p>
          <a:p>
            <a:pPr indent="457200"/>
            <a:r>
              <a:rPr lang="zh-CN" altLang="zh-CN" sz="2200" dirty="0" smtClean="0"/>
              <a:t>车上货物责任险按照营业用、非营业用查找费率，纯风险保费＝责任限额×费率。</a:t>
            </a:r>
          </a:p>
          <a:p>
            <a:pPr indent="457200"/>
            <a:r>
              <a:rPr lang="zh-CN" altLang="zh-CN" sz="2200" dirty="0" smtClean="0"/>
              <a:t>不计免赔率特约条款按照适用的险种查找费率，纯风险保费＝适用本条款的险种纯风险保费×费率。</a:t>
            </a:r>
            <a:endParaRPr lang="zh-CN" altLang="zh-CN" sz="2200" dirty="0"/>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wipe(down)">
                                      <p:cBhvr>
                                        <p:cTn id="13" dur="750"/>
                                        <p:tgtEl>
                                          <p:spTgt spid="25"/>
                                        </p:tgtEl>
                                      </p:cBhvr>
                                    </p:animEffect>
                                  </p:childTnLst>
                                </p:cTn>
                              </p:par>
                            </p:childTnLst>
                          </p:cTn>
                        </p:par>
                        <p:par>
                          <p:cTn id="14" fill="hold">
                            <p:stCondLst>
                              <p:cond delay="750"/>
                            </p:stCondLst>
                            <p:childTnLst>
                              <p:par>
                                <p:cTn id="15" presetID="2" presetClass="entr" presetSubtype="2"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additive="base">
                                        <p:cTn id="17" dur="500" fill="hold"/>
                                        <p:tgtEl>
                                          <p:spTgt spid="17"/>
                                        </p:tgtEl>
                                        <p:attrNameLst>
                                          <p:attrName>ppt_x</p:attrName>
                                        </p:attrNameLst>
                                      </p:cBhvr>
                                      <p:tavLst>
                                        <p:tav tm="0">
                                          <p:val>
                                            <p:strVal val="1+#ppt_w/2"/>
                                          </p:val>
                                        </p:tav>
                                        <p:tav tm="100000">
                                          <p:val>
                                            <p:strVal val="#ppt_x"/>
                                          </p:val>
                                        </p:tav>
                                      </p:tavLst>
                                    </p:anim>
                                    <p:anim calcmode="lin" valueType="num">
                                      <p:cBhvr additive="base">
                                        <p:cTn id="18"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8" presetClass="entr" presetSubtype="16" fill="hold" grpId="0" nodeType="clickEffect">
                                  <p:stCondLst>
                                    <p:cond delay="0"/>
                                  </p:stCondLst>
                                  <p:childTnLst>
                                    <p:set>
                                      <p:cBhvr>
                                        <p:cTn id="22" dur="1" fill="hold">
                                          <p:stCondLst>
                                            <p:cond delay="0"/>
                                          </p:stCondLst>
                                        </p:cTn>
                                        <p:tgtEl>
                                          <p:spTgt spid="75777"/>
                                        </p:tgtEl>
                                        <p:attrNameLst>
                                          <p:attrName>style.visibility</p:attrName>
                                        </p:attrNameLst>
                                      </p:cBhvr>
                                      <p:to>
                                        <p:strVal val="visible"/>
                                      </p:to>
                                    </p:set>
                                    <p:animEffect transition="in" filter="diamond(in)">
                                      <p:cBhvr>
                                        <p:cTn id="23" dur="2000"/>
                                        <p:tgtEl>
                                          <p:spTgt spid="75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7" grpId="0" animBg="1"/>
      <p:bldP spid="75777"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627120" y="2328306"/>
            <a:ext cx="5293360" cy="1678921"/>
          </a:xfrm>
          <a:prstGeom prst="rect">
            <a:avLst/>
          </a:prstGeom>
          <a:noFill/>
        </p:spPr>
        <p:txBody>
          <a:bodyPr wrap="square" rtlCol="0">
            <a:spAutoFit/>
          </a:bodyPr>
          <a:lstStyle/>
          <a:p>
            <a:pPr>
              <a:lnSpc>
                <a:spcPct val="130000"/>
              </a:lnSpc>
            </a:pPr>
            <a:r>
              <a:rPr lang="zh-CN" altLang="en-US" sz="8800" b="1" dirty="0" smtClean="0">
                <a:solidFill>
                  <a:schemeClr val="accent1">
                    <a:lumMod val="75000"/>
                  </a:schemeClr>
                </a:solidFill>
                <a:latin typeface="Arial" panose="020B0604020202020204" pitchFamily="34" charset="0"/>
                <a:ea typeface="微软雅黑" panose="020B0503020204020204" pitchFamily="34" charset="-122"/>
              </a:rPr>
              <a:t>谢谢观赏</a:t>
            </a:r>
          </a:p>
        </p:txBody>
      </p:sp>
      <p:sp>
        <p:nvSpPr>
          <p:cNvPr id="33" name="文本框 32"/>
          <p:cNvSpPr txBox="1"/>
          <p:nvPr/>
        </p:nvSpPr>
        <p:spPr>
          <a:xfrm>
            <a:off x="10648950" y="7753350"/>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pic>
        <p:nvPicPr>
          <p:cNvPr id="7" name="图片 6"/>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311181"/>
            <a:ext cx="12192000" cy="1538039"/>
          </a:xfrm>
          <a:prstGeom prst="rect">
            <a:avLst/>
          </a:prstGeom>
        </p:spPr>
      </p:pic>
      <p:pic>
        <p:nvPicPr>
          <p:cNvPr id="8" name="图片 7"/>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rot="10800000">
            <a:off x="0" y="5622819"/>
            <a:ext cx="12192000" cy="1538039"/>
          </a:xfrm>
          <a:prstGeom prst="rect">
            <a:avLst/>
          </a:prstGeom>
        </p:spPr>
      </p:pic>
      <p:sp>
        <p:nvSpPr>
          <p:cNvPr id="9" name="矩形 8"/>
          <p:cNvSpPr/>
          <p:nvPr/>
        </p:nvSpPr>
        <p:spPr>
          <a:xfrm>
            <a:off x="334687" y="6496056"/>
            <a:ext cx="775136" cy="230832"/>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模板下载：</a:t>
            </a:r>
            <a:r>
              <a:rPr kumimoji="0" lang="en-US" altLang="zh-CN" sz="100" b="0" i="0" u="none" strike="noStrike" kern="0" cap="none" spc="0" normalizeH="0" baseline="0" noProof="0" dirty="0">
                <a:ln>
                  <a:noFill/>
                </a:ln>
                <a:solidFill>
                  <a:sysClr val="window" lastClr="FFFFFF"/>
                </a:solidFill>
                <a:effectLst/>
                <a:uLnTx/>
                <a:uFillTx/>
              </a:rPr>
              <a:t>www.1ppt.com/moban/     </a:t>
            </a:r>
            <a:r>
              <a:rPr kumimoji="0" lang="zh-CN" altLang="en-US" sz="100" b="0" i="0" u="none" strike="noStrike" kern="0" cap="none" spc="0" normalizeH="0" baseline="0" noProof="0" dirty="0">
                <a:ln>
                  <a:noFill/>
                </a:ln>
                <a:solidFill>
                  <a:sysClr val="window" lastClr="FFFFFF"/>
                </a:solidFill>
                <a:effectLst/>
                <a:uLnTx/>
                <a:uFillTx/>
              </a:rPr>
              <a:t>行业</a:t>
            </a: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模板：</a:t>
            </a:r>
            <a:r>
              <a:rPr kumimoji="0" lang="en-US" altLang="zh-CN" sz="100" b="0" i="0" u="none" strike="noStrike" kern="0" cap="none" spc="0" normalizeH="0" baseline="0" noProof="0" dirty="0">
                <a:ln>
                  <a:noFill/>
                </a:ln>
                <a:solidFill>
                  <a:sysClr val="window" lastClr="FFFFFF"/>
                </a:solidFill>
                <a:effectLst/>
                <a:uLnTx/>
                <a:uFillTx/>
              </a:rPr>
              <a:t>www.1ppt.com/hangye/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节日</a:t>
            </a: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模板：</a:t>
            </a:r>
            <a:r>
              <a:rPr kumimoji="0" lang="en-US" altLang="zh-CN" sz="100" b="0" i="0" u="none" strike="noStrike" kern="0" cap="none" spc="0" normalizeH="0" baseline="0" noProof="0" dirty="0">
                <a:ln>
                  <a:noFill/>
                </a:ln>
                <a:solidFill>
                  <a:sysClr val="window" lastClr="FFFFFF"/>
                </a:solidFill>
                <a:effectLst/>
                <a:uLnTx/>
                <a:uFillTx/>
              </a:rPr>
              <a:t>www.1ppt.com/jieri/           PPT</a:t>
            </a:r>
            <a:r>
              <a:rPr kumimoji="0" lang="zh-CN" altLang="en-US" sz="100" b="0" i="0" u="none" strike="noStrike" kern="0" cap="none" spc="0" normalizeH="0" baseline="0" noProof="0" dirty="0">
                <a:ln>
                  <a:noFill/>
                </a:ln>
                <a:solidFill>
                  <a:sysClr val="window" lastClr="FFFFFF"/>
                </a:solidFill>
                <a:effectLst/>
                <a:uLnTx/>
                <a:uFillTx/>
              </a:rPr>
              <a:t>素材下载：</a:t>
            </a:r>
            <a:r>
              <a:rPr kumimoji="0" lang="en-US" altLang="zh-CN" sz="100" b="0" i="0" u="none" strike="noStrike" kern="0" cap="none" spc="0" normalizeH="0" baseline="0" noProof="0" dirty="0">
                <a:ln>
                  <a:noFill/>
                </a:ln>
                <a:solidFill>
                  <a:sysClr val="window" lastClr="FFFFFF"/>
                </a:solidFill>
                <a:effectLst/>
                <a:uLnTx/>
                <a:uFillTx/>
              </a:rPr>
              <a:t>www.1ppt.com/sucai/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背景图片：</a:t>
            </a:r>
            <a:r>
              <a:rPr kumimoji="0" lang="en-US" altLang="zh-CN" sz="100" b="0" i="0" u="none" strike="noStrike" kern="0" cap="none" spc="0" normalizeH="0" baseline="0" noProof="0" dirty="0">
                <a:ln>
                  <a:noFill/>
                </a:ln>
                <a:solidFill>
                  <a:sysClr val="window" lastClr="FFFFFF"/>
                </a:solidFill>
                <a:effectLst/>
                <a:uLnTx/>
                <a:uFillTx/>
              </a:rPr>
              <a:t>www.1ppt.com/beijing/      PPT</a:t>
            </a:r>
            <a:r>
              <a:rPr kumimoji="0" lang="zh-CN" altLang="en-US" sz="100" b="0" i="0" u="none" strike="noStrike" kern="0" cap="none" spc="0" normalizeH="0" baseline="0" noProof="0" dirty="0">
                <a:ln>
                  <a:noFill/>
                </a:ln>
                <a:solidFill>
                  <a:sysClr val="window" lastClr="FFFFFF"/>
                </a:solidFill>
                <a:effectLst/>
                <a:uLnTx/>
                <a:uFillTx/>
              </a:rPr>
              <a:t>图表下载：</a:t>
            </a:r>
            <a:r>
              <a:rPr kumimoji="0" lang="en-US" altLang="zh-CN" sz="100" b="0" i="0" u="none" strike="noStrike" kern="0" cap="none" spc="0" normalizeH="0" baseline="0" noProof="0" dirty="0">
                <a:ln>
                  <a:noFill/>
                </a:ln>
                <a:solidFill>
                  <a:sysClr val="window" lastClr="FFFFFF"/>
                </a:solidFill>
                <a:effectLst/>
                <a:uLnTx/>
                <a:uFillTx/>
              </a:rPr>
              <a:t>www.1ppt.com/tubiao/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优秀</a:t>
            </a: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下载：</a:t>
            </a:r>
            <a:r>
              <a:rPr kumimoji="0" lang="en-US" altLang="zh-CN" sz="100" b="0" i="0" u="none" strike="noStrike" kern="0" cap="none" spc="0" normalizeH="0" baseline="0" noProof="0" dirty="0">
                <a:ln>
                  <a:noFill/>
                </a:ln>
                <a:solidFill>
                  <a:sysClr val="window" lastClr="FFFFFF"/>
                </a:solidFill>
                <a:effectLst/>
                <a:uLnTx/>
                <a:uFillTx/>
              </a:rPr>
              <a:t>www.1ppt.com/xiazai/        PPT</a:t>
            </a:r>
            <a:r>
              <a:rPr kumimoji="0" lang="zh-CN" altLang="en-US" sz="100" b="0" i="0" u="none" strike="noStrike" kern="0" cap="none" spc="0" normalizeH="0" baseline="0" noProof="0" dirty="0">
                <a:ln>
                  <a:noFill/>
                </a:ln>
                <a:solidFill>
                  <a:sysClr val="window" lastClr="FFFFFF"/>
                </a:solidFill>
                <a:effectLst/>
                <a:uLnTx/>
                <a:uFillTx/>
              </a:rPr>
              <a:t>教程： </a:t>
            </a:r>
            <a:r>
              <a:rPr kumimoji="0" lang="en-US" altLang="zh-CN" sz="100" b="0" i="0" u="none" strike="noStrike" kern="0" cap="none" spc="0" normalizeH="0" baseline="0" noProof="0" dirty="0">
                <a:ln>
                  <a:noFill/>
                </a:ln>
                <a:solidFill>
                  <a:sysClr val="window" lastClr="FFFFFF"/>
                </a:solidFill>
                <a:effectLst/>
                <a:uLnTx/>
                <a:uFillTx/>
              </a:rPr>
              <a:t>www.1ppt.com/powerpoint/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Word</a:t>
            </a:r>
            <a:r>
              <a:rPr kumimoji="0" lang="zh-CN" altLang="en-US" sz="100" b="0" i="0" u="none" strike="noStrike" kern="0" cap="none" spc="0" normalizeH="0" baseline="0" noProof="0" dirty="0">
                <a:ln>
                  <a:noFill/>
                </a:ln>
                <a:solidFill>
                  <a:sysClr val="window" lastClr="FFFFFF"/>
                </a:solidFill>
                <a:effectLst/>
                <a:uLnTx/>
                <a:uFillTx/>
              </a:rPr>
              <a:t>教程： </a:t>
            </a:r>
            <a:r>
              <a:rPr kumimoji="0" lang="en-US" altLang="zh-CN" sz="100" b="0" i="0" u="none" strike="noStrike" kern="0" cap="none" spc="0" normalizeH="0" baseline="0" noProof="0" dirty="0">
                <a:ln>
                  <a:noFill/>
                </a:ln>
                <a:solidFill>
                  <a:sysClr val="window" lastClr="FFFFFF"/>
                </a:solidFill>
                <a:effectLst/>
                <a:uLnTx/>
                <a:uFillTx/>
              </a:rPr>
              <a:t>www.1ppt.com/word/              Excel</a:t>
            </a:r>
            <a:r>
              <a:rPr kumimoji="0" lang="zh-CN" altLang="en-US" sz="100" b="0" i="0" u="none" strike="noStrike" kern="0" cap="none" spc="0" normalizeH="0" baseline="0" noProof="0" dirty="0">
                <a:ln>
                  <a:noFill/>
                </a:ln>
                <a:solidFill>
                  <a:sysClr val="window" lastClr="FFFFFF"/>
                </a:solidFill>
                <a:effectLst/>
                <a:uLnTx/>
                <a:uFillTx/>
              </a:rPr>
              <a:t>教程：</a:t>
            </a:r>
            <a:r>
              <a:rPr kumimoji="0" lang="en-US" altLang="zh-CN" sz="100" b="0" i="0" u="none" strike="noStrike" kern="0" cap="none" spc="0" normalizeH="0" baseline="0" noProof="0" dirty="0">
                <a:ln>
                  <a:noFill/>
                </a:ln>
                <a:solidFill>
                  <a:sysClr val="window" lastClr="FFFFFF"/>
                </a:solidFill>
                <a:effectLst/>
                <a:uLnTx/>
                <a:uFillTx/>
              </a:rPr>
              <a:t>www.1ppt.com/excel/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资料下载：</a:t>
            </a:r>
            <a:r>
              <a:rPr kumimoji="0" lang="en-US" altLang="zh-CN" sz="100" b="0" i="0" u="none" strike="noStrike" kern="0" cap="none" spc="0" normalizeH="0" baseline="0" noProof="0" dirty="0">
                <a:ln>
                  <a:noFill/>
                </a:ln>
                <a:solidFill>
                  <a:sysClr val="window" lastClr="FFFFFF"/>
                </a:solidFill>
                <a:effectLst/>
                <a:uLnTx/>
                <a:uFillTx/>
              </a:rPr>
              <a:t>www.1ppt.com/ziliao/                PPT</a:t>
            </a:r>
            <a:r>
              <a:rPr kumimoji="0" lang="zh-CN" altLang="en-US" sz="100" b="0" i="0" u="none" strike="noStrike" kern="0" cap="none" spc="0" normalizeH="0" baseline="0" noProof="0" dirty="0">
                <a:ln>
                  <a:noFill/>
                </a:ln>
                <a:solidFill>
                  <a:sysClr val="window" lastClr="FFFFFF"/>
                </a:solidFill>
                <a:effectLst/>
                <a:uLnTx/>
                <a:uFillTx/>
              </a:rPr>
              <a:t>课件下载：</a:t>
            </a:r>
            <a:r>
              <a:rPr kumimoji="0" lang="en-US" altLang="zh-CN" sz="100" b="0" i="0" u="none" strike="noStrike" kern="0" cap="none" spc="0" normalizeH="0" baseline="0" noProof="0" dirty="0">
                <a:ln>
                  <a:noFill/>
                </a:ln>
                <a:solidFill>
                  <a:sysClr val="window" lastClr="FFFFFF"/>
                </a:solidFill>
                <a:effectLst/>
                <a:uLnTx/>
                <a:uFillTx/>
              </a:rPr>
              <a:t>www.1ppt.com/kejian/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范文下载：</a:t>
            </a:r>
            <a:r>
              <a:rPr kumimoji="0" lang="en-US" altLang="zh-CN" sz="100" b="0" i="0" u="none" strike="noStrike" kern="0" cap="none" spc="0" normalizeH="0" baseline="0" noProof="0" dirty="0">
                <a:ln>
                  <a:noFill/>
                </a:ln>
                <a:solidFill>
                  <a:sysClr val="window" lastClr="FFFFFF"/>
                </a:solidFill>
                <a:effectLst/>
                <a:uLnTx/>
                <a:uFillTx/>
              </a:rPr>
              <a:t>www.1ppt.com/fanwen/             </a:t>
            </a:r>
            <a:r>
              <a:rPr kumimoji="0" lang="zh-CN" altLang="en-US" sz="100" b="0" i="0" u="none" strike="noStrike" kern="0" cap="none" spc="0" normalizeH="0" baseline="0" noProof="0" dirty="0">
                <a:ln>
                  <a:noFill/>
                </a:ln>
                <a:solidFill>
                  <a:sysClr val="window" lastClr="FFFFFF"/>
                </a:solidFill>
                <a:effectLst/>
                <a:uLnTx/>
                <a:uFillTx/>
              </a:rPr>
              <a:t>试卷下载：</a:t>
            </a:r>
            <a:r>
              <a:rPr kumimoji="0" lang="en-US" altLang="zh-CN" sz="100" b="0" i="0" u="none" strike="noStrike" kern="0" cap="none" spc="0" normalizeH="0" baseline="0" noProof="0" dirty="0">
                <a:ln>
                  <a:noFill/>
                </a:ln>
                <a:solidFill>
                  <a:sysClr val="window" lastClr="FFFFFF"/>
                </a:solidFill>
                <a:effectLst/>
                <a:uLnTx/>
                <a:uFillTx/>
              </a:rPr>
              <a:t>www.1ppt.com/shiti/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教案下载：</a:t>
            </a:r>
            <a:r>
              <a:rPr kumimoji="0" lang="en-US" altLang="zh-CN" sz="100" b="0" i="0" u="none" strike="noStrike" kern="0" cap="none" spc="0" normalizeH="0" baseline="0" noProof="0" dirty="0">
                <a:ln>
                  <a:noFill/>
                </a:ln>
                <a:solidFill>
                  <a:sysClr val="window" lastClr="FFFFFF"/>
                </a:solidFill>
                <a:effectLst/>
                <a:uLnTx/>
                <a:uFillTx/>
              </a:rPr>
              <a:t>www.1ppt.com/jiaoan/  </a:t>
            </a:r>
            <a:r>
              <a:rPr kumimoji="0" lang="en-US" altLang="zh-CN" sz="100" b="0" i="0" u="none" strike="noStrike" kern="0" cap="none" spc="0" normalizeH="0" baseline="0" noProof="0" dirty="0" smtClean="0">
                <a:ln>
                  <a:noFill/>
                </a:ln>
                <a:solidFill>
                  <a:sysClr val="window" lastClr="FFFFFF"/>
                </a:solidFill>
                <a:effectLst/>
                <a:uLnTx/>
                <a:uFillTx/>
              </a:rPr>
              <a:t>      PPT</a:t>
            </a:r>
            <a:r>
              <a:rPr kumimoji="0" lang="zh-CN" altLang="en-US" sz="100" b="0" i="0" u="none" strike="noStrike" kern="0" cap="none" spc="0" normalizeH="0" baseline="0" noProof="0" dirty="0" smtClean="0">
                <a:ln>
                  <a:noFill/>
                </a:ln>
                <a:solidFill>
                  <a:sysClr val="window" lastClr="FFFFFF"/>
                </a:solidFill>
                <a:effectLst/>
                <a:uLnTx/>
                <a:uFillTx/>
              </a:rPr>
              <a:t>论坛：</a:t>
            </a:r>
            <a:r>
              <a:rPr kumimoji="0" lang="en-US" altLang="zh-CN" sz="100" b="0" i="0" u="none" strike="noStrike" kern="0" cap="none" spc="0" normalizeH="0" baseline="0" noProof="0" dirty="0" smtClean="0">
                <a:ln>
                  <a:noFill/>
                </a:ln>
                <a:solidFill>
                  <a:sysClr val="window" lastClr="FFFFFF"/>
                </a:solidFill>
                <a:effectLst/>
                <a:uLnTx/>
                <a:uFillTx/>
              </a:rPr>
              <a:t>www.1ppt.cn</a:t>
            </a:r>
            <a:endParaRPr kumimoji="0" lang="en-US" altLang="zh-CN" sz="100" b="0" i="0" u="none" strike="noStrike" kern="0" cap="none" spc="0" normalizeH="0" baseline="0" noProof="0" dirty="0">
              <a:ln>
                <a:noFill/>
              </a:ln>
              <a:solidFill>
                <a:sysClr val="window" lastClr="FFFFFF"/>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 </a:t>
            </a:r>
            <a:endParaRPr kumimoji="0" lang="zh-CN" altLang="en-US" sz="100" b="0" i="0" u="none" strike="noStrike" kern="0" cap="none" spc="0" normalizeH="0" baseline="0" noProof="0" dirty="0">
              <a:ln>
                <a:noFill/>
              </a:ln>
              <a:solidFill>
                <a:sysClr val="window" lastClr="FFFFFF"/>
              </a:solidFill>
              <a:effectLst/>
              <a:uLnTx/>
              <a:uFillTx/>
            </a:endParaRPr>
          </a:p>
        </p:txBody>
      </p:sp>
    </p:spTree>
    <p:extLst>
      <p:ext uri="{BB962C8B-B14F-4D97-AF65-F5344CB8AC3E}">
        <p14:creationId xmlns:p14="http://schemas.microsoft.com/office/powerpoint/2010/main" val="2597114574"/>
      </p:ext>
    </p:extLst>
  </p:cSld>
  <p:clrMapOvr>
    <a:masterClrMapping/>
  </p:clrMapOvr>
  <mc:AlternateContent xmlns:mc="http://schemas.openxmlformats.org/markup-compatibility/2006" xmlns:p14="http://schemas.microsoft.com/office/powerpoint/2010/main">
    <mc:Choice Requires="p14">
      <p:transition spd="slow" p14:dur="2500" advClick="0" advTm="0">
        <p:checker/>
      </p:transition>
    </mc:Choice>
    <mc:Fallback xmlns="">
      <p:transition spd="slow" advClick="0" advTm="0">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22" presetClass="entr" presetSubtype="2"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right)">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1000"/>
                                        <p:tgtEl>
                                          <p:spTgt spid="3"/>
                                        </p:tgtEl>
                                      </p:cBhvr>
                                    </p:animEffect>
                                    <p:anim calcmode="lin" valueType="num">
                                      <p:cBhvr>
                                        <p:cTn id="16" dur="1000" fill="hold"/>
                                        <p:tgtEl>
                                          <p:spTgt spid="3"/>
                                        </p:tgtEl>
                                        <p:attrNameLst>
                                          <p:attrName>ppt_x</p:attrName>
                                        </p:attrNameLst>
                                      </p:cBhvr>
                                      <p:tavLst>
                                        <p:tav tm="0">
                                          <p:val>
                                            <p:strVal val="#ppt_x"/>
                                          </p:val>
                                        </p:tav>
                                        <p:tav tm="100000">
                                          <p:val>
                                            <p:strVal val="#ppt_x"/>
                                          </p:val>
                                        </p:tav>
                                      </p:tavLst>
                                    </p:anim>
                                    <p:anim calcmode="lin" valueType="num">
                                      <p:cBhvr>
                                        <p:cTn id="17"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wipe(down)">
                                      <p:cBhvr>
                                        <p:cTn id="22" dur="75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30" y="152402"/>
            <a:ext cx="6624610" cy="564176"/>
            <a:chOff x="6168776" y="1221676"/>
            <a:chExt cx="4914614" cy="651317"/>
          </a:xfrm>
        </p:grpSpPr>
        <p:sp>
          <p:nvSpPr>
            <p:cNvPr id="5" name="圆角矩形 4"/>
            <p:cNvSpPr/>
            <p:nvPr/>
          </p:nvSpPr>
          <p:spPr>
            <a:xfrm>
              <a:off x="6168776" y="1221676"/>
              <a:ext cx="4914614"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0" y="1233426"/>
              <a:ext cx="3718939" cy="639567"/>
            </a:xfrm>
            <a:prstGeom prst="rect">
              <a:avLst/>
            </a:prstGeom>
            <a:noFill/>
            <a:ln w="9525">
              <a:noFill/>
              <a:miter lim="800000"/>
              <a:headEnd/>
              <a:tailEnd/>
            </a:ln>
          </p:spPr>
          <p:txBody>
            <a:bodyPr wrap="none">
              <a:spAutoFit/>
            </a:bodyPr>
            <a:lstStyle/>
            <a:p>
              <a:r>
                <a:rPr lang="en-US" altLang="zh-CN" sz="3000" b="1" dirty="0" smtClean="0"/>
                <a:t>4.1.1  </a:t>
              </a:r>
              <a:r>
                <a:rPr lang="zh-CN" altLang="en-US" sz="3000" b="1" dirty="0" smtClean="0"/>
                <a:t>机动车第三章责任保险</a:t>
              </a:r>
              <a:endParaRPr lang="zh-CN" altLang="zh-CN" sz="3000" b="1" dirty="0">
                <a:solidFill>
                  <a:schemeClr val="accent1"/>
                </a:solidFill>
              </a:endParaRPr>
            </a:p>
          </p:txBody>
        </p:sp>
      </p:grpSp>
      <p:sp>
        <p:nvSpPr>
          <p:cNvPr id="23" name="TextBox 22"/>
          <p:cNvSpPr txBox="1"/>
          <p:nvPr/>
        </p:nvSpPr>
        <p:spPr>
          <a:xfrm>
            <a:off x="976393" y="1735810"/>
            <a:ext cx="4556502"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1010232" y="1682757"/>
            <a:ext cx="9314480" cy="3216265"/>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indent="269875" fontAlgn="base">
              <a:spcBef>
                <a:spcPct val="0"/>
              </a:spcBef>
              <a:spcAft>
                <a:spcPct val="0"/>
              </a:spcAft>
            </a:pPr>
            <a:r>
              <a:rPr lang="en-US" altLang="zh-CN" sz="3000" b="1" dirty="0" smtClean="0"/>
              <a:t> </a:t>
            </a:r>
            <a:r>
              <a:rPr lang="en-US" altLang="zh-CN" sz="2400" b="1" dirty="0" smtClean="0">
                <a:latin typeface="+mn-ea"/>
              </a:rPr>
              <a:t>3</a:t>
            </a:r>
            <a:r>
              <a:rPr lang="zh-CN" altLang="zh-CN" sz="2400" b="1" dirty="0" smtClean="0">
                <a:latin typeface="+mn-ea"/>
              </a:rPr>
              <a:t>．责任免除</a:t>
            </a:r>
            <a:endParaRPr lang="en-US" altLang="zh-CN" sz="2400" b="1" dirty="0" smtClean="0">
              <a:latin typeface="+mn-ea"/>
            </a:endParaRPr>
          </a:p>
          <a:p>
            <a:pPr indent="457200" fontAlgn="base">
              <a:spcBef>
                <a:spcPct val="0"/>
              </a:spcBef>
              <a:spcAft>
                <a:spcPct val="0"/>
              </a:spcAft>
            </a:pPr>
            <a:r>
              <a:rPr lang="zh-CN" altLang="zh-CN" sz="2200" b="1" dirty="0" smtClean="0">
                <a:latin typeface="+mn-ea"/>
              </a:rPr>
              <a:t>（</a:t>
            </a:r>
            <a:r>
              <a:rPr lang="en-US" altLang="zh-CN" sz="2200" b="1" dirty="0" smtClean="0">
                <a:latin typeface="+mn-ea"/>
              </a:rPr>
              <a:t>1</a:t>
            </a:r>
            <a:r>
              <a:rPr lang="zh-CN" altLang="zh-CN" sz="2200" b="1" dirty="0" smtClean="0">
                <a:latin typeface="+mn-ea"/>
              </a:rPr>
              <a:t>）被保险机动车造成下列人身伤亡或财产损失，不论在法律上是否应当由被保险人承担赔偿责任，保险人均不负责赔偿：</a:t>
            </a:r>
            <a:endParaRPr lang="en-US" altLang="zh-CN" sz="2200" b="1" dirty="0" smtClean="0">
              <a:latin typeface="+mn-ea"/>
            </a:endParaRPr>
          </a:p>
          <a:p>
            <a:pPr indent="457200" fontAlgn="base">
              <a:spcBef>
                <a:spcPct val="0"/>
              </a:spcBef>
              <a:spcAft>
                <a:spcPct val="0"/>
              </a:spcAft>
            </a:pPr>
            <a:endParaRPr lang="zh-CN" altLang="zh-CN" sz="2200" dirty="0" smtClean="0">
              <a:latin typeface="+mn-ea"/>
            </a:endParaRPr>
          </a:p>
          <a:p>
            <a:pPr indent="457200"/>
            <a:r>
              <a:rPr lang="zh-CN" altLang="zh-CN" sz="2200" dirty="0" smtClean="0">
                <a:latin typeface="+mn-ea"/>
              </a:rPr>
              <a:t>①被保险人及其家庭成员的人身伤亡、所有或代管的财产的损失；</a:t>
            </a:r>
          </a:p>
          <a:p>
            <a:pPr indent="457200"/>
            <a:r>
              <a:rPr lang="zh-CN" altLang="zh-CN" sz="2200" dirty="0" smtClean="0">
                <a:latin typeface="+mn-ea"/>
              </a:rPr>
              <a:t>②被保险机动车本车驾驶人及其家庭成员的人身伤亡、所有或代管的财产的损失；</a:t>
            </a:r>
          </a:p>
          <a:p>
            <a:pPr indent="457200"/>
            <a:r>
              <a:rPr lang="zh-CN" altLang="zh-CN" sz="2200" dirty="0" smtClean="0">
                <a:latin typeface="+mn-ea"/>
              </a:rPr>
              <a:t>③被保险机动车本车上其他人员的人身伤亡或财产损失。</a:t>
            </a:r>
          </a:p>
          <a:p>
            <a:pPr indent="457200"/>
            <a:endParaRPr kumimoji="0" lang="zh-CN" altLang="en-US" sz="22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down)">
                                      <p:cBhvr>
                                        <p:cTn id="21" dur="750"/>
                                        <p:tgtEl>
                                          <p:spTgt spid="25"/>
                                        </p:tgtEl>
                                      </p:cBhvr>
                                    </p:animEffect>
                                  </p:childTnLst>
                                </p:cTn>
                              </p:par>
                            </p:childTnLst>
                          </p:cTn>
                        </p:par>
                        <p:par>
                          <p:cTn id="22" fill="hold">
                            <p:stCondLst>
                              <p:cond delay="750"/>
                            </p:stCondLst>
                            <p:childTnLst>
                              <p:par>
                                <p:cTn id="23" presetID="2" presetClass="entr" presetSubtype="2"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1+#ppt_w/2"/>
                                          </p:val>
                                        </p:tav>
                                        <p:tav tm="100000">
                                          <p:val>
                                            <p:strVal val="#ppt_x"/>
                                          </p:val>
                                        </p:tav>
                                      </p:tavLst>
                                    </p:anim>
                                    <p:anim calcmode="lin" valueType="num">
                                      <p:cBhvr additive="base">
                                        <p:cTn id="26"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grpId="0" nodeType="clickEffect">
                                  <p:stCondLst>
                                    <p:cond delay="0"/>
                                  </p:stCondLst>
                                  <p:childTnLst>
                                    <p:set>
                                      <p:cBhvr>
                                        <p:cTn id="30" dur="1" fill="hold">
                                          <p:stCondLst>
                                            <p:cond delay="0"/>
                                          </p:stCondLst>
                                        </p:cTn>
                                        <p:tgtEl>
                                          <p:spTgt spid="75777"/>
                                        </p:tgtEl>
                                        <p:attrNameLst>
                                          <p:attrName>style.visibility</p:attrName>
                                        </p:attrNameLst>
                                      </p:cBhvr>
                                      <p:to>
                                        <p:strVal val="visible"/>
                                      </p:to>
                                    </p:set>
                                    <p:animEffect transition="in" filter="diamond(in)">
                                      <p:cBhvr>
                                        <p:cTn id="31" dur="2000"/>
                                        <p:tgtEl>
                                          <p:spTgt spid="75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17" grpId="0" animBg="1"/>
      <p:bldP spid="7577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30" y="152402"/>
            <a:ext cx="6624610" cy="564176"/>
            <a:chOff x="6168776" y="1221676"/>
            <a:chExt cx="4914614" cy="651317"/>
          </a:xfrm>
        </p:grpSpPr>
        <p:sp>
          <p:nvSpPr>
            <p:cNvPr id="5" name="圆角矩形 4"/>
            <p:cNvSpPr/>
            <p:nvPr/>
          </p:nvSpPr>
          <p:spPr>
            <a:xfrm>
              <a:off x="6168776" y="1221676"/>
              <a:ext cx="4914614"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0" y="1233426"/>
              <a:ext cx="3718939" cy="639567"/>
            </a:xfrm>
            <a:prstGeom prst="rect">
              <a:avLst/>
            </a:prstGeom>
            <a:noFill/>
            <a:ln w="9525">
              <a:noFill/>
              <a:miter lim="800000"/>
              <a:headEnd/>
              <a:tailEnd/>
            </a:ln>
          </p:spPr>
          <p:txBody>
            <a:bodyPr wrap="none">
              <a:spAutoFit/>
            </a:bodyPr>
            <a:lstStyle/>
            <a:p>
              <a:r>
                <a:rPr lang="en-US" altLang="zh-CN" sz="3000" b="1" dirty="0" smtClean="0"/>
                <a:t>4.1.1  </a:t>
              </a:r>
              <a:r>
                <a:rPr lang="zh-CN" altLang="en-US" sz="3000" b="1" dirty="0" smtClean="0"/>
                <a:t>机动车第三章责任保险</a:t>
              </a:r>
              <a:endParaRPr lang="zh-CN" altLang="zh-CN" sz="3000" b="1" dirty="0">
                <a:solidFill>
                  <a:schemeClr val="accent1"/>
                </a:solidFill>
              </a:endParaRPr>
            </a:p>
          </p:txBody>
        </p:sp>
      </p:grpSp>
      <p:sp>
        <p:nvSpPr>
          <p:cNvPr id="23" name="TextBox 22"/>
          <p:cNvSpPr txBox="1"/>
          <p:nvPr/>
        </p:nvSpPr>
        <p:spPr>
          <a:xfrm>
            <a:off x="976393" y="1735810"/>
            <a:ext cx="4556502"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979752" y="1584771"/>
            <a:ext cx="9314480" cy="4570482"/>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indent="269875" fontAlgn="base">
              <a:spcBef>
                <a:spcPct val="0"/>
              </a:spcBef>
              <a:spcAft>
                <a:spcPct val="0"/>
              </a:spcAft>
            </a:pPr>
            <a:r>
              <a:rPr lang="en-US" altLang="zh-CN" sz="3000" b="1" dirty="0" smtClean="0"/>
              <a:t> </a:t>
            </a:r>
            <a:r>
              <a:rPr lang="en-US" altLang="zh-CN" sz="2400" b="1" dirty="0" smtClean="0">
                <a:latin typeface="+mn-ea"/>
              </a:rPr>
              <a:t>3</a:t>
            </a:r>
            <a:r>
              <a:rPr lang="zh-CN" altLang="zh-CN" sz="2400" b="1" dirty="0" smtClean="0">
                <a:latin typeface="+mn-ea"/>
              </a:rPr>
              <a:t>．责任免除</a:t>
            </a:r>
            <a:endParaRPr lang="en-US" altLang="zh-CN" sz="2400" b="1" dirty="0" smtClean="0">
              <a:latin typeface="+mn-ea"/>
            </a:endParaRPr>
          </a:p>
          <a:p>
            <a:pPr indent="457200"/>
            <a:r>
              <a:rPr lang="zh-CN" altLang="zh-CN" sz="2200" b="1" dirty="0" smtClean="0"/>
              <a:t>（</a:t>
            </a:r>
            <a:r>
              <a:rPr lang="en-US" altLang="zh-CN" sz="2200" b="1" dirty="0" smtClean="0"/>
              <a:t>2</a:t>
            </a:r>
            <a:r>
              <a:rPr lang="zh-CN" altLang="zh-CN" sz="2200" b="1" dirty="0" smtClean="0"/>
              <a:t>）下列情况下，不论任何原因造成的对第三者的损害赔偿责任，保险人均不负责赔偿：</a:t>
            </a:r>
            <a:endParaRPr lang="en-US" altLang="zh-CN" sz="2200" b="1" dirty="0" smtClean="0"/>
          </a:p>
          <a:p>
            <a:pPr indent="457200"/>
            <a:endParaRPr lang="zh-CN" altLang="zh-CN" sz="2200" dirty="0" smtClean="0"/>
          </a:p>
          <a:p>
            <a:pPr indent="457200"/>
            <a:r>
              <a:rPr lang="zh-CN" altLang="zh-CN" sz="2200" dirty="0" smtClean="0"/>
              <a:t>①地震及其次生灾害；</a:t>
            </a:r>
          </a:p>
          <a:p>
            <a:pPr indent="457200"/>
            <a:r>
              <a:rPr lang="zh-CN" altLang="zh-CN" sz="2200" dirty="0" smtClean="0"/>
              <a:t>②战争、军事冲突、恐怖活动、暴乱、扣押、收缴、没收、政府征用；</a:t>
            </a:r>
          </a:p>
          <a:p>
            <a:pPr indent="457200"/>
            <a:r>
              <a:rPr lang="zh-CN" altLang="zh-CN" sz="2200" dirty="0" smtClean="0"/>
              <a:t>③竞赛、测试、教练，在营业性维修、养护场所修理、养护期间；</a:t>
            </a:r>
          </a:p>
          <a:p>
            <a:pPr indent="457200"/>
            <a:r>
              <a:rPr lang="zh-CN" altLang="zh-CN" sz="2200" dirty="0" smtClean="0"/>
              <a:t>④利用被保险机动车从事违法活动；</a:t>
            </a:r>
          </a:p>
          <a:p>
            <a:pPr indent="457200"/>
            <a:r>
              <a:rPr lang="zh-CN" altLang="zh-CN" sz="2200" dirty="0" smtClean="0"/>
              <a:t>⑤驾驶人饮酒、吸食或注射毒品、被药物麻醉后使用被保险机动车；</a:t>
            </a:r>
          </a:p>
          <a:p>
            <a:pPr indent="457200"/>
            <a:r>
              <a:rPr lang="zh-CN" altLang="zh-CN" sz="2200" dirty="0" smtClean="0"/>
              <a:t>⑥事故发生后，被保险人或其允许的驾驶人在未依法采取措施的情况下驾驶被保险机动车或者遗弃被保险机动车逃离事故现场，或故意破坏、伪造现场、毁灭证据；</a:t>
            </a:r>
          </a:p>
          <a:p>
            <a:pPr indent="457200"/>
            <a:endParaRPr kumimoji="0" lang="zh-CN" altLang="en-US" sz="22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down)">
                                      <p:cBhvr>
                                        <p:cTn id="21" dur="750"/>
                                        <p:tgtEl>
                                          <p:spTgt spid="25"/>
                                        </p:tgtEl>
                                      </p:cBhvr>
                                    </p:animEffect>
                                  </p:childTnLst>
                                </p:cTn>
                              </p:par>
                            </p:childTnLst>
                          </p:cTn>
                        </p:par>
                        <p:par>
                          <p:cTn id="22" fill="hold">
                            <p:stCondLst>
                              <p:cond delay="750"/>
                            </p:stCondLst>
                            <p:childTnLst>
                              <p:par>
                                <p:cTn id="23" presetID="2" presetClass="entr" presetSubtype="2"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1+#ppt_w/2"/>
                                          </p:val>
                                        </p:tav>
                                        <p:tav tm="100000">
                                          <p:val>
                                            <p:strVal val="#ppt_x"/>
                                          </p:val>
                                        </p:tav>
                                      </p:tavLst>
                                    </p:anim>
                                    <p:anim calcmode="lin" valueType="num">
                                      <p:cBhvr additive="base">
                                        <p:cTn id="26"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grpId="0" nodeType="clickEffect">
                                  <p:stCondLst>
                                    <p:cond delay="0"/>
                                  </p:stCondLst>
                                  <p:childTnLst>
                                    <p:set>
                                      <p:cBhvr>
                                        <p:cTn id="30" dur="1" fill="hold">
                                          <p:stCondLst>
                                            <p:cond delay="0"/>
                                          </p:stCondLst>
                                        </p:cTn>
                                        <p:tgtEl>
                                          <p:spTgt spid="75777"/>
                                        </p:tgtEl>
                                        <p:attrNameLst>
                                          <p:attrName>style.visibility</p:attrName>
                                        </p:attrNameLst>
                                      </p:cBhvr>
                                      <p:to>
                                        <p:strVal val="visible"/>
                                      </p:to>
                                    </p:set>
                                    <p:animEffect transition="in" filter="diamond(in)">
                                      <p:cBhvr>
                                        <p:cTn id="31" dur="2000"/>
                                        <p:tgtEl>
                                          <p:spTgt spid="75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17" grpId="0" animBg="1"/>
      <p:bldP spid="7577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30" y="152402"/>
            <a:ext cx="6624610" cy="564176"/>
            <a:chOff x="6168776" y="1221676"/>
            <a:chExt cx="4914614" cy="651317"/>
          </a:xfrm>
        </p:grpSpPr>
        <p:sp>
          <p:nvSpPr>
            <p:cNvPr id="5" name="圆角矩形 4"/>
            <p:cNvSpPr/>
            <p:nvPr/>
          </p:nvSpPr>
          <p:spPr>
            <a:xfrm>
              <a:off x="6168776" y="1221676"/>
              <a:ext cx="4914614"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0" y="1233426"/>
              <a:ext cx="3718939" cy="639567"/>
            </a:xfrm>
            <a:prstGeom prst="rect">
              <a:avLst/>
            </a:prstGeom>
            <a:noFill/>
            <a:ln w="9525">
              <a:noFill/>
              <a:miter lim="800000"/>
              <a:headEnd/>
              <a:tailEnd/>
            </a:ln>
          </p:spPr>
          <p:txBody>
            <a:bodyPr wrap="none">
              <a:spAutoFit/>
            </a:bodyPr>
            <a:lstStyle/>
            <a:p>
              <a:r>
                <a:rPr lang="en-US" altLang="zh-CN" sz="3000" b="1" dirty="0" smtClean="0"/>
                <a:t>4.1.1  </a:t>
              </a:r>
              <a:r>
                <a:rPr lang="zh-CN" altLang="en-US" sz="3000" b="1" dirty="0" smtClean="0"/>
                <a:t>机动车第三章责任保险</a:t>
              </a:r>
              <a:endParaRPr lang="zh-CN" altLang="zh-CN" sz="3000" b="1" dirty="0">
                <a:solidFill>
                  <a:schemeClr val="accent1"/>
                </a:solidFill>
              </a:endParaRPr>
            </a:p>
          </p:txBody>
        </p:sp>
      </p:grpSp>
      <p:sp>
        <p:nvSpPr>
          <p:cNvPr id="23" name="TextBox 22"/>
          <p:cNvSpPr txBox="1"/>
          <p:nvPr/>
        </p:nvSpPr>
        <p:spPr>
          <a:xfrm>
            <a:off x="976393" y="1735810"/>
            <a:ext cx="4556502"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1086432" y="1063338"/>
            <a:ext cx="9314480" cy="5247590"/>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indent="269875" fontAlgn="base">
              <a:spcBef>
                <a:spcPct val="0"/>
              </a:spcBef>
              <a:spcAft>
                <a:spcPct val="0"/>
              </a:spcAft>
            </a:pPr>
            <a:r>
              <a:rPr lang="en-US" altLang="zh-CN" sz="3000" b="1" dirty="0" smtClean="0"/>
              <a:t> </a:t>
            </a:r>
            <a:r>
              <a:rPr lang="en-US" altLang="zh-CN" sz="2400" b="1" dirty="0" smtClean="0">
                <a:latin typeface="+mn-ea"/>
              </a:rPr>
              <a:t>3</a:t>
            </a:r>
            <a:r>
              <a:rPr lang="zh-CN" altLang="zh-CN" sz="2400" b="1" dirty="0" smtClean="0">
                <a:latin typeface="+mn-ea"/>
              </a:rPr>
              <a:t>．责任免除</a:t>
            </a:r>
            <a:endParaRPr lang="en-US" altLang="zh-CN" sz="2400" b="1" dirty="0" smtClean="0">
              <a:latin typeface="+mn-ea"/>
            </a:endParaRPr>
          </a:p>
          <a:p>
            <a:pPr indent="457200"/>
            <a:r>
              <a:rPr lang="zh-CN" altLang="zh-CN" sz="2200" b="1" dirty="0" smtClean="0"/>
              <a:t>（</a:t>
            </a:r>
            <a:r>
              <a:rPr lang="en-US" altLang="zh-CN" sz="2200" b="1" dirty="0" smtClean="0"/>
              <a:t>2</a:t>
            </a:r>
            <a:r>
              <a:rPr lang="zh-CN" altLang="zh-CN" sz="2200" b="1" dirty="0" smtClean="0"/>
              <a:t>）下列情况下，不论任何原因造成的对第三者的损害赔偿责任，保险人均不负责赔偿：</a:t>
            </a:r>
          </a:p>
          <a:p>
            <a:pPr indent="457200"/>
            <a:r>
              <a:rPr lang="zh-CN" altLang="zh-CN" sz="2200" dirty="0" smtClean="0"/>
              <a:t>⑦驾驶人有下列情形之一者：</a:t>
            </a:r>
          </a:p>
          <a:p>
            <a:pPr indent="457200"/>
            <a:r>
              <a:rPr lang="en-US" altLang="zh-CN" sz="2200" dirty="0" smtClean="0"/>
              <a:t>a</a:t>
            </a:r>
            <a:r>
              <a:rPr lang="zh-CN" altLang="zh-CN" sz="2200" dirty="0" smtClean="0"/>
              <a:t>．无驾驶证或驾驶证有效期已届满；</a:t>
            </a:r>
          </a:p>
          <a:p>
            <a:pPr indent="457200"/>
            <a:r>
              <a:rPr lang="en-US" altLang="zh-CN" sz="2200" dirty="0" smtClean="0"/>
              <a:t>b</a:t>
            </a:r>
            <a:r>
              <a:rPr lang="zh-CN" altLang="zh-CN" sz="2200" dirty="0" smtClean="0"/>
              <a:t>．驾驶的被保险机动车与驾驶证载明的准驾车型不符；</a:t>
            </a:r>
          </a:p>
          <a:p>
            <a:pPr indent="457200"/>
            <a:r>
              <a:rPr lang="en-US" altLang="zh-CN" sz="2200" dirty="0" smtClean="0"/>
              <a:t>c</a:t>
            </a:r>
            <a:r>
              <a:rPr lang="zh-CN" altLang="zh-CN" sz="2200" dirty="0" smtClean="0"/>
              <a:t>．实习期内驾驶公共汽车、营运客车或者载有爆炸物品、易燃易爆化学物品、剧毒或者放射性等危险物品的被保险机动车，实习期内驾驶的被保险机动车牵引挂车；</a:t>
            </a:r>
          </a:p>
          <a:p>
            <a:pPr indent="457200"/>
            <a:r>
              <a:rPr lang="en-US" altLang="zh-CN" sz="2200" dirty="0" smtClean="0"/>
              <a:t>d</a:t>
            </a:r>
            <a:r>
              <a:rPr lang="zh-CN" altLang="zh-CN" sz="2200" dirty="0" smtClean="0"/>
              <a:t>．持未按规定审验的驾驶证，以及在暂扣、扣留、吊销、注销驾驶证期间驾驶被保险机动车；</a:t>
            </a:r>
          </a:p>
          <a:p>
            <a:pPr indent="457200"/>
            <a:r>
              <a:rPr lang="en-US" altLang="zh-CN" sz="2200" dirty="0" smtClean="0"/>
              <a:t>e</a:t>
            </a:r>
            <a:r>
              <a:rPr lang="zh-CN" altLang="zh-CN" sz="2200" dirty="0" smtClean="0"/>
              <a:t>．使用各种专用机械车、特种车的人员无国家有关部门核发的有效操作证驾驶营运客车的驾驶人无国家有关部门核发的有效资格证书；</a:t>
            </a:r>
          </a:p>
          <a:p>
            <a:pPr indent="457200"/>
            <a:r>
              <a:rPr lang="en-US" altLang="zh-CN" sz="2200" dirty="0" smtClean="0"/>
              <a:t>f</a:t>
            </a:r>
            <a:r>
              <a:rPr lang="zh-CN" altLang="zh-CN" sz="2200" dirty="0" smtClean="0"/>
              <a:t>．依照法律法规或公安机关交通管理部门有关规定不允许驾驶被保险机动车的其他情况下驾车</a:t>
            </a:r>
            <a:endParaRPr kumimoji="0" lang="zh-CN" altLang="en-US" sz="22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down)">
                                      <p:cBhvr>
                                        <p:cTn id="21" dur="750"/>
                                        <p:tgtEl>
                                          <p:spTgt spid="25"/>
                                        </p:tgtEl>
                                      </p:cBhvr>
                                    </p:animEffect>
                                  </p:childTnLst>
                                </p:cTn>
                              </p:par>
                            </p:childTnLst>
                          </p:cTn>
                        </p:par>
                        <p:par>
                          <p:cTn id="22" fill="hold">
                            <p:stCondLst>
                              <p:cond delay="750"/>
                            </p:stCondLst>
                            <p:childTnLst>
                              <p:par>
                                <p:cTn id="23" presetID="2" presetClass="entr" presetSubtype="2"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1+#ppt_w/2"/>
                                          </p:val>
                                        </p:tav>
                                        <p:tav tm="100000">
                                          <p:val>
                                            <p:strVal val="#ppt_x"/>
                                          </p:val>
                                        </p:tav>
                                      </p:tavLst>
                                    </p:anim>
                                    <p:anim calcmode="lin" valueType="num">
                                      <p:cBhvr additive="base">
                                        <p:cTn id="26"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grpId="0" nodeType="clickEffect">
                                  <p:stCondLst>
                                    <p:cond delay="0"/>
                                  </p:stCondLst>
                                  <p:childTnLst>
                                    <p:set>
                                      <p:cBhvr>
                                        <p:cTn id="30" dur="1" fill="hold">
                                          <p:stCondLst>
                                            <p:cond delay="0"/>
                                          </p:stCondLst>
                                        </p:cTn>
                                        <p:tgtEl>
                                          <p:spTgt spid="75777"/>
                                        </p:tgtEl>
                                        <p:attrNameLst>
                                          <p:attrName>style.visibility</p:attrName>
                                        </p:attrNameLst>
                                      </p:cBhvr>
                                      <p:to>
                                        <p:strVal val="visible"/>
                                      </p:to>
                                    </p:set>
                                    <p:animEffect transition="in" filter="diamond(in)">
                                      <p:cBhvr>
                                        <p:cTn id="31" dur="2000"/>
                                        <p:tgtEl>
                                          <p:spTgt spid="75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17" grpId="0" animBg="1"/>
      <p:bldP spid="7577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30" y="152402"/>
            <a:ext cx="6624610" cy="564176"/>
            <a:chOff x="6168776" y="1221676"/>
            <a:chExt cx="4914614" cy="651317"/>
          </a:xfrm>
        </p:grpSpPr>
        <p:sp>
          <p:nvSpPr>
            <p:cNvPr id="5" name="圆角矩形 4"/>
            <p:cNvSpPr/>
            <p:nvPr/>
          </p:nvSpPr>
          <p:spPr>
            <a:xfrm>
              <a:off x="6168776" y="1221676"/>
              <a:ext cx="4914614"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0" y="1233426"/>
              <a:ext cx="3718939" cy="639567"/>
            </a:xfrm>
            <a:prstGeom prst="rect">
              <a:avLst/>
            </a:prstGeom>
            <a:noFill/>
            <a:ln w="9525">
              <a:noFill/>
              <a:miter lim="800000"/>
              <a:headEnd/>
              <a:tailEnd/>
            </a:ln>
          </p:spPr>
          <p:txBody>
            <a:bodyPr wrap="none">
              <a:spAutoFit/>
            </a:bodyPr>
            <a:lstStyle/>
            <a:p>
              <a:r>
                <a:rPr lang="en-US" altLang="zh-CN" sz="3000" b="1" dirty="0" smtClean="0"/>
                <a:t>4.1.1  </a:t>
              </a:r>
              <a:r>
                <a:rPr lang="zh-CN" altLang="en-US" sz="3000" b="1" dirty="0" smtClean="0"/>
                <a:t>机动车第三章责任保险</a:t>
              </a:r>
              <a:endParaRPr lang="zh-CN" altLang="zh-CN" sz="3000" b="1" dirty="0">
                <a:solidFill>
                  <a:schemeClr val="accent1"/>
                </a:solidFill>
              </a:endParaRPr>
            </a:p>
          </p:txBody>
        </p:sp>
      </p:grpSp>
      <p:sp>
        <p:nvSpPr>
          <p:cNvPr id="23" name="TextBox 22"/>
          <p:cNvSpPr txBox="1"/>
          <p:nvPr/>
        </p:nvSpPr>
        <p:spPr>
          <a:xfrm>
            <a:off x="976393" y="1735810"/>
            <a:ext cx="4556502"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1055952" y="1616888"/>
            <a:ext cx="9314480" cy="4231928"/>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indent="269875" fontAlgn="base">
              <a:spcBef>
                <a:spcPct val="0"/>
              </a:spcBef>
              <a:spcAft>
                <a:spcPct val="0"/>
              </a:spcAft>
            </a:pPr>
            <a:r>
              <a:rPr lang="en-US" altLang="zh-CN" sz="3000" b="1" dirty="0" smtClean="0"/>
              <a:t> </a:t>
            </a:r>
            <a:r>
              <a:rPr lang="en-US" altLang="zh-CN" sz="2400" b="1" dirty="0" smtClean="0">
                <a:latin typeface="+mn-ea"/>
              </a:rPr>
              <a:t>3</a:t>
            </a:r>
            <a:r>
              <a:rPr lang="zh-CN" altLang="zh-CN" sz="2400" b="1" dirty="0" smtClean="0">
                <a:latin typeface="+mn-ea"/>
              </a:rPr>
              <a:t>．责任免除</a:t>
            </a:r>
            <a:endParaRPr lang="en-US" altLang="zh-CN" sz="2400" b="1" dirty="0" smtClean="0">
              <a:latin typeface="+mn-ea"/>
            </a:endParaRPr>
          </a:p>
          <a:p>
            <a:pPr indent="457200"/>
            <a:r>
              <a:rPr lang="zh-CN" altLang="zh-CN" sz="2200" b="1" dirty="0" smtClean="0"/>
              <a:t>（</a:t>
            </a:r>
            <a:r>
              <a:rPr lang="en-US" altLang="zh-CN" sz="2200" b="1" dirty="0" smtClean="0"/>
              <a:t>2</a:t>
            </a:r>
            <a:r>
              <a:rPr lang="zh-CN" altLang="zh-CN" sz="2200" b="1" dirty="0" smtClean="0"/>
              <a:t>）下列情况下，不论任何原因造成的对第三者的损害赔偿责任，保险人均不负责赔偿：</a:t>
            </a:r>
            <a:endParaRPr lang="en-US" altLang="zh-CN" sz="2200" b="1" dirty="0" smtClean="0"/>
          </a:p>
          <a:p>
            <a:pPr indent="457200"/>
            <a:endParaRPr lang="zh-CN" altLang="zh-CN" sz="2200" dirty="0" smtClean="0"/>
          </a:p>
          <a:p>
            <a:pPr indent="457200"/>
            <a:r>
              <a:rPr lang="zh-CN" altLang="zh-CN" sz="2200" dirty="0" smtClean="0"/>
              <a:t>⑧非被保险人允许的驾驶人使用被保险机动车；</a:t>
            </a:r>
          </a:p>
          <a:p>
            <a:pPr indent="457200"/>
            <a:r>
              <a:rPr lang="zh-CN" altLang="zh-CN" sz="2200" dirty="0" smtClean="0"/>
              <a:t>⑨被保险机动车转让他人，被保险人、受让人未履行保险合同规定的通知义务，且因转让导致被保险机动车危险程度显著增加而发生保险事故；</a:t>
            </a:r>
          </a:p>
          <a:p>
            <a:pPr indent="457200"/>
            <a:r>
              <a:rPr lang="zh-CN" altLang="zh-CN" sz="2200" dirty="0" smtClean="0"/>
              <a:t>⑩除另有约定外，发生保险事故时被保险机动车无公安机关交通管理部门核发的行驶证或号牌，或未按规定检验或检验不合格；</a:t>
            </a:r>
          </a:p>
          <a:p>
            <a:pPr indent="457200"/>
            <a:r>
              <a:rPr lang="zh-CN" altLang="zh-CN" sz="2200" dirty="0" smtClean="0"/>
              <a:t>⑪被保险机动车拖带未投保机动车交通事故责任强制保险的机动车（含挂车）或被未投保机动车交通事故责任强制保险的其他机动车拖带。</a:t>
            </a:r>
          </a:p>
          <a:p>
            <a:pPr indent="457200"/>
            <a:endParaRPr kumimoji="0" lang="zh-CN" altLang="en-US" sz="22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down)">
                                      <p:cBhvr>
                                        <p:cTn id="21" dur="750"/>
                                        <p:tgtEl>
                                          <p:spTgt spid="25"/>
                                        </p:tgtEl>
                                      </p:cBhvr>
                                    </p:animEffect>
                                  </p:childTnLst>
                                </p:cTn>
                              </p:par>
                            </p:childTnLst>
                          </p:cTn>
                        </p:par>
                        <p:par>
                          <p:cTn id="22" fill="hold">
                            <p:stCondLst>
                              <p:cond delay="750"/>
                            </p:stCondLst>
                            <p:childTnLst>
                              <p:par>
                                <p:cTn id="23" presetID="2" presetClass="entr" presetSubtype="2"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1+#ppt_w/2"/>
                                          </p:val>
                                        </p:tav>
                                        <p:tav tm="100000">
                                          <p:val>
                                            <p:strVal val="#ppt_x"/>
                                          </p:val>
                                        </p:tav>
                                      </p:tavLst>
                                    </p:anim>
                                    <p:anim calcmode="lin" valueType="num">
                                      <p:cBhvr additive="base">
                                        <p:cTn id="26"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grpId="0" nodeType="clickEffect">
                                  <p:stCondLst>
                                    <p:cond delay="0"/>
                                  </p:stCondLst>
                                  <p:childTnLst>
                                    <p:set>
                                      <p:cBhvr>
                                        <p:cTn id="30" dur="1" fill="hold">
                                          <p:stCondLst>
                                            <p:cond delay="0"/>
                                          </p:stCondLst>
                                        </p:cTn>
                                        <p:tgtEl>
                                          <p:spTgt spid="75777"/>
                                        </p:tgtEl>
                                        <p:attrNameLst>
                                          <p:attrName>style.visibility</p:attrName>
                                        </p:attrNameLst>
                                      </p:cBhvr>
                                      <p:to>
                                        <p:strVal val="visible"/>
                                      </p:to>
                                    </p:set>
                                    <p:animEffect transition="in" filter="diamond(in)">
                                      <p:cBhvr>
                                        <p:cTn id="31" dur="2000"/>
                                        <p:tgtEl>
                                          <p:spTgt spid="75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17" grpId="0" animBg="1"/>
      <p:bldP spid="75777" grpId="0"/>
    </p:bldLst>
  </p:timing>
</p:sld>
</file>

<file path=ppt/theme/theme1.xml><?xml version="1.0" encoding="utf-8"?>
<a:theme xmlns:a="http://schemas.openxmlformats.org/drawingml/2006/main" name="第一PPT，www.1ppt.com">
  <a:themeElements>
    <a:clrScheme name="自定义 468">
      <a:dk1>
        <a:srgbClr val="5F5F5F"/>
      </a:dk1>
      <a:lt1>
        <a:srgbClr val="FFFFFF"/>
      </a:lt1>
      <a:dk2>
        <a:srgbClr val="5F5F5F"/>
      </a:dk2>
      <a:lt2>
        <a:srgbClr val="FFFFFF"/>
      </a:lt2>
      <a:accent1>
        <a:srgbClr val="90C413"/>
      </a:accent1>
      <a:accent2>
        <a:srgbClr val="BABD3D"/>
      </a:accent2>
      <a:accent3>
        <a:srgbClr val="DCAB48"/>
      </a:accent3>
      <a:accent4>
        <a:srgbClr val="6B8A4B"/>
      </a:accent4>
      <a:accent5>
        <a:srgbClr val="409BA2"/>
      </a:accent5>
      <a:accent6>
        <a:srgbClr val="B84D30"/>
      </a:accent6>
      <a:hlink>
        <a:srgbClr val="00B0F0"/>
      </a:hlink>
      <a:folHlink>
        <a:srgbClr val="AFB2B4"/>
      </a:folHlink>
    </a:clrScheme>
    <a:fontScheme name="KSO主题5">
      <a:majorFont>
        <a:latin typeface="Broadway"/>
        <a:ea typeface="微软雅黑"/>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1124</TotalTime>
  <Words>5760</Words>
  <Application>Microsoft Office PowerPoint</Application>
  <PresentationFormat>自定义</PresentationFormat>
  <Paragraphs>603</Paragraphs>
  <Slides>53</Slides>
  <Notes>53</Notes>
  <HiddenSlides>0</HiddenSlides>
  <MMClips>0</MMClips>
  <ScaleCrop>false</ScaleCrop>
  <HeadingPairs>
    <vt:vector size="4" baseType="variant">
      <vt:variant>
        <vt:lpstr>主题</vt:lpstr>
      </vt:variant>
      <vt:variant>
        <vt:i4>1</vt:i4>
      </vt:variant>
      <vt:variant>
        <vt:lpstr>幻灯片标题</vt:lpstr>
      </vt:variant>
      <vt:variant>
        <vt:i4>53</vt:i4>
      </vt:variant>
    </vt:vector>
  </HeadingPairs>
  <TitlesOfParts>
    <vt:vector size="54" baseType="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16说课模板</dc:title>
  <dc:creator>Administrator</dc:creator>
  <cp:lastModifiedBy>gsc</cp:lastModifiedBy>
  <cp:revision>99</cp:revision>
  <dcterms:created xsi:type="dcterms:W3CDTF">2015-06-25T04:58:24Z</dcterms:created>
  <dcterms:modified xsi:type="dcterms:W3CDTF">2017-12-27T03:28:34Z</dcterms:modified>
</cp:coreProperties>
</file>