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 id="2147483672" r:id="rId3"/>
    <p:sldMasterId id="2147483684" r:id="rId4"/>
  </p:sldMasterIdLst>
  <p:notesMasterIdLst>
    <p:notesMasterId r:id="rId47"/>
  </p:notesMasterIdLst>
  <p:sldIdLst>
    <p:sldId id="256" r:id="rId5"/>
    <p:sldId id="261" r:id="rId6"/>
    <p:sldId id="305" r:id="rId7"/>
    <p:sldId id="289" r:id="rId8"/>
    <p:sldId id="290" r:id="rId9"/>
    <p:sldId id="338" r:id="rId10"/>
    <p:sldId id="339" r:id="rId11"/>
    <p:sldId id="291" r:id="rId12"/>
    <p:sldId id="340" r:id="rId13"/>
    <p:sldId id="341" r:id="rId14"/>
    <p:sldId id="342" r:id="rId15"/>
    <p:sldId id="324" r:id="rId16"/>
    <p:sldId id="343" r:id="rId17"/>
    <p:sldId id="344" r:id="rId18"/>
    <p:sldId id="345" r:id="rId19"/>
    <p:sldId id="346" r:id="rId20"/>
    <p:sldId id="347" r:id="rId21"/>
    <p:sldId id="348" r:id="rId22"/>
    <p:sldId id="292" r:id="rId23"/>
    <p:sldId id="349" r:id="rId24"/>
    <p:sldId id="351" r:id="rId25"/>
    <p:sldId id="350" r:id="rId26"/>
    <p:sldId id="352" r:id="rId27"/>
    <p:sldId id="353" r:id="rId28"/>
    <p:sldId id="354" r:id="rId29"/>
    <p:sldId id="355" r:id="rId30"/>
    <p:sldId id="356" r:id="rId31"/>
    <p:sldId id="357" r:id="rId32"/>
    <p:sldId id="325" r:id="rId33"/>
    <p:sldId id="358" r:id="rId34"/>
    <p:sldId id="359" r:id="rId35"/>
    <p:sldId id="360" r:id="rId36"/>
    <p:sldId id="293" r:id="rId37"/>
    <p:sldId id="361" r:id="rId38"/>
    <p:sldId id="362" r:id="rId39"/>
    <p:sldId id="363" r:id="rId40"/>
    <p:sldId id="364" r:id="rId41"/>
    <p:sldId id="336" r:id="rId42"/>
    <p:sldId id="365" r:id="rId43"/>
    <p:sldId id="337" r:id="rId44"/>
    <p:sldId id="323" r:id="rId45"/>
    <p:sldId id="268" r:id="rId46"/>
  </p:sldIdLst>
  <p:sldSz cx="9144000" cy="6858000" type="screen4x3"/>
  <p:notesSz cx="6858000" cy="9144000"/>
  <p:custDataLst>
    <p:tags r:id="rId48"/>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4037F9"/>
    <a:srgbClr val="F2F2F2"/>
    <a:srgbClr val="858585"/>
    <a:srgbClr val="638EB1"/>
    <a:srgbClr val="595959"/>
    <a:srgbClr val="497193"/>
    <a:srgbClr val="33C6D6"/>
    <a:srgbClr val="0768A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p:restoredTop sz="94660"/>
  </p:normalViewPr>
  <p:slideViewPr>
    <p:cSldViewPr snapToGrid="0">
      <p:cViewPr>
        <p:scale>
          <a:sx n="70" d="100"/>
          <a:sy n="70" d="100"/>
        </p:scale>
        <p:origin x="-822" y="-78"/>
      </p:cViewPr>
      <p:guideLst>
        <p:guide orient="horz" pos="2160"/>
        <p:guide pos="288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0A2F787F-E2F3-4D46-8813-A1F8ED44132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headEnd/>
            <a:tailEnd/>
          </a:ln>
        </p:spPr>
      </p:sp>
      <p:sp>
        <p:nvSpPr>
          <p:cNvPr id="532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noTextEdit="1"/>
          </p:cNvSpPr>
          <p:nvPr>
            <p:ph type="sldImg"/>
          </p:nvPr>
        </p:nvSpPr>
        <p:spPr bwMode="auto">
          <a:noFill/>
          <a:ln>
            <a:solidFill>
              <a:srgbClr val="000000"/>
            </a:solidFill>
            <a:miter lim="800000"/>
            <a:headEnd/>
            <a:tailEnd/>
          </a:ln>
        </p:spPr>
      </p:sp>
      <p:sp>
        <p:nvSpPr>
          <p:cNvPr id="552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52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98646FB1-92C0-47E1-9825-76E936E5C08D}" type="slidenum">
              <a:rPr lang="zh-CN" altLang="en-US">
                <a:solidFill>
                  <a:srgbClr val="000000"/>
                </a:solidFill>
              </a:rPr>
              <a:pPr eaLnBrk="0" fontAlgn="base" hangingPunct="0">
                <a:spcBef>
                  <a:spcPct val="0"/>
                </a:spcBef>
                <a:spcAft>
                  <a:spcPct val="0"/>
                </a:spcAft>
              </a:pPr>
              <a:t>2</a:t>
            </a:fld>
            <a:endParaRPr lang="en-US" altLang="zh-CN">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20</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24</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25</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27</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28</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29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noTextEdit="1"/>
          </p:cNvSpPr>
          <p:nvPr>
            <p:ph type="sldImg"/>
          </p:nvPr>
        </p:nvSpPr>
        <p:spPr bwMode="auto">
          <a:noFill/>
          <a:ln>
            <a:solidFill>
              <a:srgbClr val="000000"/>
            </a:solidFill>
            <a:miter lim="800000"/>
            <a:headEnd/>
            <a:tailEnd/>
          </a:ln>
        </p:spPr>
      </p:sp>
      <p:sp>
        <p:nvSpPr>
          <p:cNvPr id="573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73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791AD05E-108C-4102-8721-AB26B4A32EA3}" type="slidenum">
              <a:rPr lang="zh-CN" altLang="en-US"/>
              <a:pPr eaLnBrk="0" fontAlgn="base" hangingPunct="0">
                <a:spcBef>
                  <a:spcPct val="0"/>
                </a:spcBef>
                <a:spcAft>
                  <a:spcPct val="0"/>
                </a:spcAft>
              </a:pPr>
              <a:t>3</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30</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31</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32</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noTextEdit="1"/>
          </p:cNvSpPr>
          <p:nvPr>
            <p:ph type="sldImg"/>
          </p:nvPr>
        </p:nvSpPr>
        <p:spPr bwMode="auto">
          <a:noFill/>
          <a:ln>
            <a:solidFill>
              <a:srgbClr val="000000"/>
            </a:solidFill>
            <a:miter lim="800000"/>
            <a:headEnd/>
            <a:tailEnd/>
          </a:ln>
        </p:spPr>
      </p:sp>
      <p:sp>
        <p:nvSpPr>
          <p:cNvPr id="675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75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38C39F54-517A-46F2-884E-81C904707E5A}" type="slidenum">
              <a:rPr lang="zh-CN" altLang="en-US"/>
              <a:pPr eaLnBrk="0" fontAlgn="base" hangingPunct="0">
                <a:spcBef>
                  <a:spcPct val="0"/>
                </a:spcBef>
                <a:spcAft>
                  <a:spcPct val="0"/>
                </a:spcAft>
              </a:pPr>
              <a:t>33</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34</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35</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36</a:t>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37</a:t>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幻灯片图像占位符 1"/>
          <p:cNvSpPr>
            <a:spLocks noGrp="1" noRot="1" noChangeAspect="1" noTextEdit="1"/>
          </p:cNvSpPr>
          <p:nvPr>
            <p:ph type="sldImg"/>
          </p:nvPr>
        </p:nvSpPr>
        <p:spPr bwMode="auto">
          <a:noFill/>
          <a:ln>
            <a:solidFill>
              <a:srgbClr val="000000"/>
            </a:solidFill>
            <a:miter lim="800000"/>
            <a:headEnd/>
            <a:tailEnd/>
          </a:ln>
        </p:spPr>
      </p:sp>
      <p:sp>
        <p:nvSpPr>
          <p:cNvPr id="1085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85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7CF79B39-6F59-4539-B4C5-E90D7B5D525A}" type="slidenum">
              <a:rPr lang="zh-CN" altLang="en-US"/>
              <a:pPr eaLnBrk="0" fontAlgn="base" hangingPunct="0">
                <a:spcBef>
                  <a:spcPct val="0"/>
                </a:spcBef>
                <a:spcAft>
                  <a:spcPct val="0"/>
                </a:spcAft>
              </a:pPr>
              <a:t>38</a:t>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幻灯片图像占位符 1"/>
          <p:cNvSpPr>
            <a:spLocks noGrp="1" noRot="1" noChangeAspect="1" noTextEdit="1"/>
          </p:cNvSpPr>
          <p:nvPr>
            <p:ph type="sldImg"/>
          </p:nvPr>
        </p:nvSpPr>
        <p:spPr bwMode="auto">
          <a:noFill/>
          <a:ln>
            <a:solidFill>
              <a:srgbClr val="000000"/>
            </a:solidFill>
            <a:miter lim="800000"/>
            <a:headEnd/>
            <a:tailEnd/>
          </a:ln>
        </p:spPr>
      </p:sp>
      <p:sp>
        <p:nvSpPr>
          <p:cNvPr id="1085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85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7CF79B39-6F59-4539-B4C5-E90D7B5D525A}" type="slidenum">
              <a:rPr lang="zh-CN" altLang="en-US"/>
              <a:pPr eaLnBrk="0" fontAlgn="base" hangingPunct="0">
                <a:spcBef>
                  <a:spcPct val="0"/>
                </a:spcBef>
                <a:spcAft>
                  <a:spcPct val="0"/>
                </a:spcAft>
              </a:pPr>
              <a:t>39</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noTextEdit="1"/>
          </p:cNvSpPr>
          <p:nvPr>
            <p:ph type="sldImg"/>
          </p:nvPr>
        </p:nvSpPr>
        <p:spPr bwMode="auto">
          <a:noFill/>
          <a:ln>
            <a:solidFill>
              <a:srgbClr val="000000"/>
            </a:solidFill>
            <a:miter lim="800000"/>
            <a:headEnd/>
            <a:tailEnd/>
          </a:ln>
        </p:spPr>
      </p:sp>
      <p:sp>
        <p:nvSpPr>
          <p:cNvPr id="593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93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F626328C-DF0A-4E46-9C86-2A8AFC1D9B15}" type="slidenum">
              <a:rPr lang="zh-CN" altLang="en-US"/>
              <a:pPr eaLnBrk="0" fontAlgn="base" hangingPunct="0">
                <a:spcBef>
                  <a:spcPct val="0"/>
                </a:spcBef>
                <a:spcAft>
                  <a:spcPct val="0"/>
                </a:spcAft>
              </a:pPr>
              <a:t>4</a:t>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幻灯片图像占位符 1"/>
          <p:cNvSpPr>
            <a:spLocks noGrp="1" noRot="1" noChangeAspect="1" noTextEdit="1"/>
          </p:cNvSpPr>
          <p:nvPr>
            <p:ph type="sldImg"/>
          </p:nvPr>
        </p:nvSpPr>
        <p:spPr bwMode="auto">
          <a:noFill/>
          <a:ln>
            <a:solidFill>
              <a:srgbClr val="000000"/>
            </a:solidFill>
            <a:miter lim="800000"/>
            <a:headEnd/>
            <a:tailEnd/>
          </a:ln>
        </p:spPr>
      </p:sp>
      <p:sp>
        <p:nvSpPr>
          <p:cNvPr id="1085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85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7CF79B39-6F59-4539-B4C5-E90D7B5D525A}" type="slidenum">
              <a:rPr lang="zh-CN" altLang="en-US"/>
              <a:pPr eaLnBrk="0" fontAlgn="base" hangingPunct="0">
                <a:spcBef>
                  <a:spcPct val="0"/>
                </a:spcBef>
                <a:spcAft>
                  <a:spcPct val="0"/>
                </a:spcAft>
              </a:pPr>
              <a:t>40</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幻灯片图像占位符 1"/>
          <p:cNvSpPr>
            <a:spLocks noGrp="1" noRot="1" noChangeAspect="1" noTextEdit="1"/>
          </p:cNvSpPr>
          <p:nvPr>
            <p:ph type="sldImg"/>
          </p:nvPr>
        </p:nvSpPr>
        <p:spPr bwMode="auto">
          <a:noFill/>
          <a:ln>
            <a:solidFill>
              <a:srgbClr val="000000"/>
            </a:solidFill>
            <a:miter lim="800000"/>
            <a:headEnd/>
            <a:tailEnd/>
          </a:ln>
        </p:spPr>
      </p:sp>
      <p:sp>
        <p:nvSpPr>
          <p:cNvPr id="1085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85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7CF79B39-6F59-4539-B4C5-E90D7B5D525A}" type="slidenum">
              <a:rPr lang="zh-CN" altLang="en-US"/>
              <a:pPr eaLnBrk="0" fontAlgn="base" hangingPunct="0">
                <a:spcBef>
                  <a:spcPct val="0"/>
                </a:spcBef>
                <a:spcAft>
                  <a:spcPct val="0"/>
                </a:spcAft>
              </a:pPr>
              <a:t>41</a:t>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幻灯片图像占位符 1"/>
          <p:cNvSpPr>
            <a:spLocks noGrp="1" noRot="1" noChangeAspect="1"/>
          </p:cNvSpPr>
          <p:nvPr>
            <p:ph type="sldImg"/>
          </p:nvPr>
        </p:nvSpPr>
        <p:spPr bwMode="auto">
          <a:noFill/>
          <a:ln>
            <a:solidFill>
              <a:srgbClr val="000000"/>
            </a:solidFill>
            <a:miter lim="800000"/>
            <a:headEnd/>
            <a:tailEnd/>
          </a:ln>
        </p:spPr>
      </p:sp>
      <p:sp>
        <p:nvSpPr>
          <p:cNvPr id="1105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noTextEdit="1"/>
          </p:cNvSpPr>
          <p:nvPr>
            <p:ph type="sldImg"/>
          </p:nvPr>
        </p:nvSpPr>
        <p:spPr bwMode="auto">
          <a:noFill/>
          <a:ln>
            <a:solidFill>
              <a:srgbClr val="000000"/>
            </a:solidFill>
            <a:miter lim="800000"/>
            <a:headEnd/>
            <a:tailEnd/>
          </a:ln>
        </p:spPr>
      </p:sp>
      <p:sp>
        <p:nvSpPr>
          <p:cNvPr id="614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14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16D1FB85-8285-4342-9FC3-0A5A8147F585}" type="slidenum">
              <a:rPr lang="zh-CN" altLang="en-US"/>
              <a:pPr eaLnBrk="0" fontAlgn="base" hangingPunct="0">
                <a:spcBef>
                  <a:spcPct val="0"/>
                </a:spcBef>
                <a:spcAft>
                  <a:spcPct val="0"/>
                </a:spcAft>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noTextEdit="1"/>
          </p:cNvSpPr>
          <p:nvPr>
            <p:ph type="sldImg"/>
          </p:nvPr>
        </p:nvSpPr>
        <p:spPr bwMode="auto">
          <a:noFill/>
          <a:ln>
            <a:solidFill>
              <a:srgbClr val="000000"/>
            </a:solidFill>
            <a:miter lim="800000"/>
            <a:headEnd/>
            <a:tailEnd/>
          </a:ln>
        </p:spPr>
      </p:sp>
      <p:sp>
        <p:nvSpPr>
          <p:cNvPr id="614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14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16D1FB85-8285-4342-9FC3-0A5A8147F585}" type="slidenum">
              <a:rPr lang="zh-CN" altLang="en-US"/>
              <a:pPr eaLnBrk="0" fontAlgn="base" hangingPunct="0">
                <a:spcBef>
                  <a:spcPct val="0"/>
                </a:spcBef>
                <a:spcAft>
                  <a:spcPct val="0"/>
                </a:spcAft>
              </a:pPr>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noTextEdit="1"/>
          </p:cNvSpPr>
          <p:nvPr>
            <p:ph type="sldImg"/>
          </p:nvPr>
        </p:nvSpPr>
        <p:spPr bwMode="auto">
          <a:noFill/>
          <a:ln>
            <a:solidFill>
              <a:srgbClr val="000000"/>
            </a:solidFill>
            <a:miter lim="800000"/>
            <a:headEnd/>
            <a:tailEnd/>
          </a:ln>
        </p:spPr>
      </p:sp>
      <p:sp>
        <p:nvSpPr>
          <p:cNvPr id="614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14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16D1FB85-8285-4342-9FC3-0A5A8147F585}" type="slidenum">
              <a:rPr lang="zh-CN" altLang="en-US"/>
              <a:pPr eaLnBrk="0" fontAlgn="base" hangingPunct="0">
                <a:spcBef>
                  <a:spcPct val="0"/>
                </a:spcBef>
                <a:spcAft>
                  <a:spcPct val="0"/>
                </a:spcAft>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798B0B21-6BF4-4449-BEB1-276D7DE05726}" type="datetimeFigureOut">
              <a:rPr lang="zh-CN" altLang="en-US"/>
              <a:pPr>
                <a:defRPr/>
              </a:pPr>
              <a:t>2017/7/10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3045772F-D056-455D-9090-4FD60D89F2C7}" type="slidenum">
              <a:rPr lang="zh-CN" altLang="en-US"/>
              <a:pPr>
                <a:defRPr/>
              </a:pPr>
              <a:t>‹#›</a:t>
            </a:fld>
            <a:endParaRPr lang="zh-CN" altLang="en-US"/>
          </a:p>
        </p:txBody>
      </p:sp>
    </p:spTree>
  </p:cSld>
  <p:clrMapOvr>
    <a:masterClrMapping/>
  </p:clrMapOvr>
  <p:transition spd="slow" advTm="2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D1578A0-F2A1-4BB9-99F6-56D20C55EEE1}" type="slidenum">
              <a:rPr lang="zh-CN" altLang="en-US"/>
              <a:pPr>
                <a:defRPr/>
              </a:pPr>
              <a:t>‹#›</a:t>
            </a:fld>
            <a:endParaRPr lang="zh-CN" altLang="en-US"/>
          </a:p>
        </p:txBody>
      </p:sp>
    </p:spTree>
  </p:cSld>
  <p:clrMapOvr>
    <a:masterClrMapping/>
  </p:clrMapOvr>
  <p:transition spd="slow" advTm="2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D542B9B-68A5-4277-BE98-BEDA77F7949D}" type="slidenum">
              <a:rPr lang="zh-CN" altLang="en-US"/>
              <a:pPr>
                <a:defRPr/>
              </a:pPr>
              <a:t>‹#›</a:t>
            </a:fld>
            <a:endParaRPr lang="zh-CN" altLang="en-US"/>
          </a:p>
        </p:txBody>
      </p:sp>
    </p:spTree>
  </p:cSld>
  <p:clrMapOvr>
    <a:masterClrMapping/>
  </p:clrMapOvr>
  <p:transition spd="slow" advTm="2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B39B01C-DB1D-4F33-BF27-AC399C5AED06}" type="slidenum">
              <a:rPr lang="zh-CN" altLang="en-US"/>
              <a:pPr>
                <a:defRPr/>
              </a:pPr>
              <a:t>‹#›</a:t>
            </a:fld>
            <a:endParaRPr lang="zh-CN" altLang="en-US"/>
          </a:p>
        </p:txBody>
      </p:sp>
    </p:spTree>
  </p:cSld>
  <p:clrMapOvr>
    <a:masterClrMapping/>
  </p:clrMapOvr>
  <p:transition spd="slow" advTm="2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43FDAC2-2F86-43BC-8C6D-433B7268ACEE}" type="slidenum">
              <a:rPr lang="zh-CN" altLang="en-US"/>
              <a:pPr>
                <a:defRPr/>
              </a:pPr>
              <a:t>‹#›</a:t>
            </a:fld>
            <a:endParaRPr lang="zh-CN" altLang="en-US"/>
          </a:p>
        </p:txBody>
      </p:sp>
    </p:spTree>
  </p:cSld>
  <p:clrMapOvr>
    <a:masterClrMapping/>
  </p:clrMapOvr>
  <p:transition spd="slow" advTm="200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7C1559C-5C79-4190-8C7D-2BCF7E42A88F}" type="slidenum">
              <a:rPr lang="zh-CN" altLang="en-US"/>
              <a:pPr>
                <a:defRPr/>
              </a:pPr>
              <a:t>‹#›</a:t>
            </a:fld>
            <a:endParaRPr lang="zh-CN" altLang="en-US"/>
          </a:p>
        </p:txBody>
      </p:sp>
    </p:spTree>
  </p:cSld>
  <p:clrMapOvr>
    <a:masterClrMapping/>
  </p:clrMapOvr>
  <p:transition spd="slow" advTm="200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F9A4DBB-62D4-40E8-9277-01EF814FCA62}" type="slidenum">
              <a:rPr lang="zh-CN" altLang="en-US"/>
              <a:pPr>
                <a:defRPr/>
              </a:pPr>
              <a:t>‹#›</a:t>
            </a:fld>
            <a:endParaRPr lang="zh-CN" altLang="en-US"/>
          </a:p>
        </p:txBody>
      </p:sp>
    </p:spTree>
  </p:cSld>
  <p:clrMapOvr>
    <a:masterClrMapping/>
  </p:clrMapOvr>
  <p:transition spd="slow" advTm="2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BDFE081-B43E-446C-8C05-AD93B1A821FE}" type="slidenum">
              <a:rPr lang="zh-CN" altLang="en-US"/>
              <a:pPr>
                <a:defRPr/>
              </a:pPr>
              <a:t>‹#›</a:t>
            </a:fld>
            <a:endParaRPr lang="zh-CN" altLang="en-US"/>
          </a:p>
        </p:txBody>
      </p:sp>
    </p:spTree>
  </p:cSld>
  <p:clrMapOvr>
    <a:masterClrMapping/>
  </p:clrMapOvr>
  <p:transition spd="slow" advTm="2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620CA1E-8858-4540-BCDA-9E30279E87E1}" type="slidenum">
              <a:rPr lang="zh-CN" altLang="en-US"/>
              <a:pPr>
                <a:defRPr/>
              </a:pPr>
              <a:t>‹#›</a:t>
            </a:fld>
            <a:endParaRPr lang="zh-CN" altLang="en-US"/>
          </a:p>
        </p:txBody>
      </p:sp>
    </p:spTree>
  </p:cSld>
  <p:clrMapOvr>
    <a:masterClrMapping/>
  </p:clrMapOvr>
  <p:transition spd="slow" advTm="2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EAEE35E-69A0-40B3-BD31-364C6E0BA0B1}" type="slidenum">
              <a:rPr lang="zh-CN" altLang="en-US"/>
              <a:pPr>
                <a:defRPr/>
              </a:pPr>
              <a:t>‹#›</a:t>
            </a:fld>
            <a:endParaRPr lang="zh-CN" altLang="en-US"/>
          </a:p>
        </p:txBody>
      </p:sp>
    </p:spTree>
  </p:cSld>
  <p:clrMapOvr>
    <a:masterClrMapping/>
  </p:clrMapOvr>
  <p:transition spd="slow" advTm="2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20D3794-0762-4E1A-B9DE-0A9C8F5874DD}" type="slidenum">
              <a:rPr lang="zh-CN" altLang="en-US"/>
              <a:pPr>
                <a:defRPr/>
              </a:pPr>
              <a:t>‹#›</a:t>
            </a:fld>
            <a:endParaRPr lang="zh-CN" altLang="en-US"/>
          </a:p>
        </p:txBody>
      </p:sp>
    </p:spTree>
  </p:cSld>
  <p:clrMapOvr>
    <a:masterClrMapping/>
  </p:clrMapOvr>
  <p:transition spd="slow" advTm="2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AA7724C-2EE9-4443-B7F4-9DE1302D62C9}" type="slidenum">
              <a:rPr lang="zh-CN" altLang="en-US"/>
              <a:pPr>
                <a:defRPr/>
              </a:pPr>
              <a:t>‹#›</a:t>
            </a:fld>
            <a:endParaRPr lang="zh-CN" altLang="en-US"/>
          </a:p>
        </p:txBody>
      </p:sp>
    </p:spTree>
  </p:cSld>
  <p:clrMapOvr>
    <a:masterClrMapping/>
  </p:clrMapOvr>
  <p:transition spd="slow" advTm="200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08B8C6B-9698-4DE0-A54D-AA14FE7D8DD8}" type="slidenum">
              <a:rPr lang="zh-CN" altLang="en-US"/>
              <a:pPr>
                <a:defRPr/>
              </a:pPr>
              <a:t>‹#›</a:t>
            </a:fld>
            <a:endParaRPr lang="zh-CN" altLang="en-US"/>
          </a:p>
        </p:txBody>
      </p:sp>
    </p:spTree>
  </p:cSld>
  <p:clrMapOvr>
    <a:masterClrMapping/>
  </p:clrMapOvr>
  <p:transition spd="slow" advTm="2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9CCF543-83AC-468D-AF22-C30D1FFC6E14}" type="slidenum">
              <a:rPr lang="zh-CN" altLang="en-US"/>
              <a:pPr>
                <a:defRPr/>
              </a:pPr>
              <a:t>‹#›</a:t>
            </a:fld>
            <a:endParaRPr lang="zh-CN" altLang="en-US"/>
          </a:p>
        </p:txBody>
      </p:sp>
    </p:spTree>
  </p:cSld>
  <p:clrMapOvr>
    <a:masterClrMapping/>
  </p:clrMapOvr>
  <p:transition spd="slow" advTm="2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41B6A59-FF46-43C5-B905-1154467A5C4E}" type="slidenum">
              <a:rPr lang="zh-CN" altLang="en-US"/>
              <a:pPr>
                <a:defRPr/>
              </a:pPr>
              <a:t>‹#›</a:t>
            </a:fld>
            <a:endParaRPr lang="zh-CN" altLang="en-US"/>
          </a:p>
        </p:txBody>
      </p:sp>
    </p:spTree>
  </p:cSld>
  <p:clrMapOvr>
    <a:masterClrMapping/>
  </p:clrMapOvr>
  <p:transition spd="slow" advTm="2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D79E6E9-3F68-4450-BB6C-2E1FBABF8C62}" type="slidenum">
              <a:rPr lang="zh-CN" altLang="en-US"/>
              <a:pPr>
                <a:defRPr/>
              </a:pPr>
              <a:t>‹#›</a:t>
            </a:fld>
            <a:endParaRPr lang="zh-CN" altLang="en-US"/>
          </a:p>
        </p:txBody>
      </p:sp>
    </p:spTree>
  </p:cSld>
  <p:clrMapOvr>
    <a:masterClrMapping/>
  </p:clrMapOvr>
  <p:transition spd="slow" advTm="2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18ADA8A-1B19-40E4-B45C-7BFCCEDC6268}" type="slidenum">
              <a:rPr lang="zh-CN" altLang="en-US"/>
              <a:pPr>
                <a:defRPr/>
              </a:pPr>
              <a:t>‹#›</a:t>
            </a:fld>
            <a:endParaRPr lang="zh-CN" altLang="en-US"/>
          </a:p>
        </p:txBody>
      </p:sp>
    </p:spTree>
  </p:cSld>
  <p:clrMapOvr>
    <a:masterClrMapping/>
  </p:clrMapOvr>
  <p:transition spd="slow" advTm="2000">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3EB6FD7-43DF-4F0B-965D-C6F9E4E0D038}" type="slidenum">
              <a:rPr lang="zh-CN" altLang="en-US"/>
              <a:pPr>
                <a:defRPr/>
              </a:pPr>
              <a:t>‹#›</a:t>
            </a:fld>
            <a:endParaRPr lang="zh-CN" altLang="en-US"/>
          </a:p>
        </p:txBody>
      </p:sp>
    </p:spTree>
  </p:cSld>
  <p:clrMapOvr>
    <a:masterClrMapping/>
  </p:clrMapOvr>
  <p:transition spd="slow" advTm="2000">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151DAE5-4F68-461A-B2EB-B53AF0F6A57C}" type="slidenum">
              <a:rPr lang="zh-CN" altLang="en-US"/>
              <a:pPr>
                <a:defRPr/>
              </a:pPr>
              <a:t>‹#›</a:t>
            </a:fld>
            <a:endParaRPr lang="zh-CN" altLang="en-US"/>
          </a:p>
        </p:txBody>
      </p:sp>
    </p:spTree>
  </p:cSld>
  <p:clrMapOvr>
    <a:masterClrMapping/>
  </p:clrMapOvr>
  <p:transition spd="slow" advTm="2000">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DA86240-3B96-4423-9700-ADE6C46ACFCD}" type="slidenum">
              <a:rPr lang="zh-CN" altLang="en-US"/>
              <a:pPr>
                <a:defRPr/>
              </a:pPr>
              <a:t>‹#›</a:t>
            </a:fld>
            <a:endParaRPr lang="zh-CN" altLang="en-US"/>
          </a:p>
        </p:txBody>
      </p:sp>
    </p:spTree>
  </p:cSld>
  <p:clrMapOvr>
    <a:masterClrMapping/>
  </p:clrMapOvr>
  <p:transition spd="slow" advTm="2000">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607E093-EE5C-4752-9C18-79F682278DFD}" type="slidenum">
              <a:rPr lang="zh-CN" altLang="en-US"/>
              <a:pPr>
                <a:defRPr/>
              </a:pPr>
              <a:t>‹#›</a:t>
            </a:fld>
            <a:endParaRPr lang="zh-CN" altLang="en-US"/>
          </a:p>
        </p:txBody>
      </p:sp>
    </p:spTree>
  </p:cSld>
  <p:clrMapOvr>
    <a:masterClrMapping/>
  </p:clrMapOvr>
  <p:transition spd="slow" advTm="2000">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4B38C10-E031-4BE9-9BA0-ED1DEA0BDF0E}" type="slidenum">
              <a:rPr lang="zh-CN" altLang="en-US"/>
              <a:pPr>
                <a:defRPr/>
              </a:pPr>
              <a:t>‹#›</a:t>
            </a:fld>
            <a:endParaRPr lang="zh-CN" altLang="en-US"/>
          </a:p>
        </p:txBody>
      </p:sp>
    </p:spTree>
  </p:cSld>
  <p:clrMapOvr>
    <a:masterClrMapping/>
  </p:clrMapOvr>
  <p:transition spd="slow" advTm="2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2E27662-60EC-458C-BAFD-F922CF211763}" type="slidenum">
              <a:rPr lang="zh-CN" altLang="en-US"/>
              <a:pPr>
                <a:defRPr/>
              </a:pPr>
              <a:t>‹#›</a:t>
            </a:fld>
            <a:endParaRPr lang="zh-CN" altLang="en-US"/>
          </a:p>
        </p:txBody>
      </p:sp>
    </p:spTree>
  </p:cSld>
  <p:clrMapOvr>
    <a:masterClrMapping/>
  </p:clrMapOvr>
  <p:transition spd="slow" advTm="200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72A239C-0C64-45AE-BE8C-4C0EE6075488}" type="slidenum">
              <a:rPr lang="zh-CN" altLang="en-US"/>
              <a:pPr>
                <a:defRPr/>
              </a:pPr>
              <a:t>‹#›</a:t>
            </a:fld>
            <a:endParaRPr lang="zh-CN" altLang="en-US"/>
          </a:p>
        </p:txBody>
      </p:sp>
    </p:spTree>
  </p:cSld>
  <p:clrMapOvr>
    <a:masterClrMapping/>
  </p:clrMapOvr>
  <p:transition spd="slow" advTm="2000">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908892F-3FFB-476B-AF2C-19A332A084E4}" type="slidenum">
              <a:rPr lang="zh-CN" altLang="en-US"/>
              <a:pPr>
                <a:defRPr/>
              </a:pPr>
              <a:t>‹#›</a:t>
            </a:fld>
            <a:endParaRPr lang="zh-CN" altLang="en-US"/>
          </a:p>
        </p:txBody>
      </p:sp>
    </p:spTree>
  </p:cSld>
  <p:clrMapOvr>
    <a:masterClrMapping/>
  </p:clrMapOvr>
  <p:transition spd="slow" advTm="2000">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57B50BF-C724-4BDE-9015-F63FA81FD51A}" type="slidenum">
              <a:rPr lang="zh-CN" altLang="en-US"/>
              <a:pPr>
                <a:defRPr/>
              </a:pPr>
              <a:t>‹#›</a:t>
            </a:fld>
            <a:endParaRPr lang="zh-CN" altLang="en-US"/>
          </a:p>
        </p:txBody>
      </p:sp>
    </p:spTree>
  </p:cSld>
  <p:clrMapOvr>
    <a:masterClrMapping/>
  </p:clrMapOvr>
  <p:transition spd="slow" advTm="2000">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B9D94D-925A-4DA5-95EB-CF60C00746A7}" type="slidenum">
              <a:rPr lang="zh-CN" altLang="en-US"/>
              <a:pPr>
                <a:defRPr/>
              </a:pPr>
              <a:t>‹#›</a:t>
            </a:fld>
            <a:endParaRPr lang="zh-CN" altLang="en-US"/>
          </a:p>
        </p:txBody>
      </p:sp>
    </p:spTree>
  </p:cSld>
  <p:clrMapOvr>
    <a:masterClrMapping/>
  </p:clrMapOvr>
  <p:transition spd="slow" advTm="2000">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5EFC2FC-4795-49E1-A3E0-B4B419E2CCC8}" type="slidenum">
              <a:rPr lang="zh-CN" altLang="en-US"/>
              <a:pPr>
                <a:defRPr/>
              </a:pPr>
              <a:t>‹#›</a:t>
            </a:fld>
            <a:endParaRPr lang="zh-CN" altLang="en-US"/>
          </a:p>
        </p:txBody>
      </p:sp>
    </p:spTree>
  </p:cSld>
  <p:clrMapOvr>
    <a:masterClrMapping/>
  </p:clrMapOvr>
  <p:transition spd="slow" advTm="2000">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7328001-07A2-470F-B40E-00A9E56D2364}" type="slidenum">
              <a:rPr lang="zh-CN" altLang="en-US"/>
              <a:pPr>
                <a:defRPr/>
              </a:pPr>
              <a:t>‹#›</a:t>
            </a:fld>
            <a:endParaRPr lang="zh-CN" altLang="en-US"/>
          </a:p>
        </p:txBody>
      </p:sp>
    </p:spTree>
  </p:cSld>
  <p:clrMapOvr>
    <a:masterClrMapping/>
  </p:clrMapOvr>
  <p:transition spd="slow" advTm="2000">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D3DFB09-0CA9-4099-9E75-F282BA5862C4}" type="slidenum">
              <a:rPr lang="zh-CN" altLang="en-US"/>
              <a:pPr>
                <a:defRPr/>
              </a:pPr>
              <a:t>‹#›</a:t>
            </a:fld>
            <a:endParaRPr lang="zh-CN" altLang="en-US"/>
          </a:p>
        </p:txBody>
      </p:sp>
    </p:spTree>
  </p:cSld>
  <p:clrMapOvr>
    <a:masterClrMapping/>
  </p:clrMapOvr>
  <p:transition spd="slow" advTm="2000">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27052CD-A710-45C0-8722-9F02E9EAF679}" type="slidenum">
              <a:rPr lang="zh-CN" altLang="en-US"/>
              <a:pPr>
                <a:defRPr/>
              </a:pPr>
              <a:t>‹#›</a:t>
            </a:fld>
            <a:endParaRPr lang="zh-CN" altLang="en-US"/>
          </a:p>
        </p:txBody>
      </p:sp>
    </p:spTree>
  </p:cSld>
  <p:clrMapOvr>
    <a:masterClrMapping/>
  </p:clrMapOvr>
  <p:transition spd="slow" advTm="2000">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92F6033-60F5-453A-91FE-CF76E0335EE0}" type="slidenum">
              <a:rPr lang="zh-CN" altLang="en-US"/>
              <a:pPr>
                <a:defRPr/>
              </a:pPr>
              <a:t>‹#›</a:t>
            </a:fld>
            <a:endParaRPr lang="zh-CN" altLang="en-US"/>
          </a:p>
        </p:txBody>
      </p:sp>
    </p:spTree>
  </p:cSld>
  <p:clrMapOvr>
    <a:masterClrMapping/>
  </p:clrMapOvr>
  <p:transition spd="slow" advTm="2000">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E272459-985A-40AC-AAAA-6D373E7DECFD}" type="slidenum">
              <a:rPr lang="zh-CN" altLang="en-US"/>
              <a:pPr>
                <a:defRPr/>
              </a:pPr>
              <a:t>‹#›</a:t>
            </a:fld>
            <a:endParaRPr lang="zh-CN" altLang="en-US"/>
          </a:p>
        </p:txBody>
      </p:sp>
    </p:spTree>
  </p:cSld>
  <p:clrMapOvr>
    <a:masterClrMapping/>
  </p:clrMapOvr>
  <p:transition spd="slow" advTm="2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8801C10C-07FF-49C9-B164-82C140EC55C3}" type="slidenum">
              <a:rPr lang="zh-CN" altLang="en-US"/>
              <a:pPr>
                <a:defRPr/>
              </a:pPr>
              <a:t>‹#›</a:t>
            </a:fld>
            <a:endParaRPr lang="zh-CN" altLang="en-US"/>
          </a:p>
        </p:txBody>
      </p:sp>
    </p:spTree>
  </p:cSld>
  <p:clrMapOvr>
    <a:masterClrMapping/>
  </p:clrMapOvr>
  <p:transition spd="slow" advTm="2000">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238AC61-C4E1-482B-9A32-8A4CF2DBFE61}" type="slidenum">
              <a:rPr lang="zh-CN" altLang="en-US"/>
              <a:pPr>
                <a:defRPr/>
              </a:pPr>
              <a:t>‹#›</a:t>
            </a:fld>
            <a:endParaRPr lang="zh-CN" altLang="en-US"/>
          </a:p>
        </p:txBody>
      </p:sp>
    </p:spTree>
  </p:cSld>
  <p:clrMapOvr>
    <a:masterClrMapping/>
  </p:clrMapOvr>
  <p:transition spd="slow" advTm="2000">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6CD6B68-5DF7-4786-82BD-93D929C2A95B}" type="slidenum">
              <a:rPr lang="zh-CN" altLang="en-US"/>
              <a:pPr>
                <a:defRPr/>
              </a:pPr>
              <a:t>‹#›</a:t>
            </a:fld>
            <a:endParaRPr lang="zh-CN" altLang="en-US"/>
          </a:p>
        </p:txBody>
      </p:sp>
    </p:spTree>
  </p:cSld>
  <p:clrMapOvr>
    <a:masterClrMapping/>
  </p:clrMapOvr>
  <p:transition spd="slow" advTm="2000">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8AA4A77-9123-4D31-9E24-660D898E942A}" type="slidenum">
              <a:rPr lang="zh-CN" altLang="en-US"/>
              <a:pPr>
                <a:defRPr/>
              </a:pPr>
              <a:t>‹#›</a:t>
            </a:fld>
            <a:endParaRPr lang="zh-CN" altLang="en-US"/>
          </a:p>
        </p:txBody>
      </p:sp>
    </p:spTree>
  </p:cSld>
  <p:clrMapOvr>
    <a:masterClrMapping/>
  </p:clrMapOvr>
  <p:transition spd="slow" advTm="2000">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7B27E6B-A59F-43B0-A1C5-FAFCA01FFE34}" type="slidenum">
              <a:rPr lang="zh-CN" altLang="en-US"/>
              <a:pPr>
                <a:defRPr/>
              </a:pPr>
              <a:t>‹#›</a:t>
            </a:fld>
            <a:endParaRPr lang="zh-CN" altLang="en-US"/>
          </a:p>
        </p:txBody>
      </p:sp>
    </p:spTree>
  </p:cSld>
  <p:clrMapOvr>
    <a:masterClrMapping/>
  </p:clrMapOvr>
  <p:transition spd="slow" advTm="2000">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0E983F4-6731-4EAD-9767-644F0D1F4CD4}" type="slidenum">
              <a:rPr lang="zh-CN" altLang="en-US"/>
              <a:pPr>
                <a:defRPr/>
              </a:pPr>
              <a:t>‹#›</a:t>
            </a:fld>
            <a:endParaRPr lang="zh-CN" altLang="en-US"/>
          </a:p>
        </p:txBody>
      </p:sp>
    </p:spTree>
  </p:cSld>
  <p:clrMapOvr>
    <a:masterClrMapping/>
  </p:clrMapOvr>
  <p:transition spd="slow" advTm="2000">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020A207-804B-4DA7-BFD2-6813DC1A2047}" type="slidenum">
              <a:rPr lang="zh-CN" altLang="en-US"/>
              <a:pPr>
                <a:defRPr/>
              </a:pPr>
              <a:t>‹#›</a:t>
            </a:fld>
            <a:endParaRPr lang="zh-CN" altLang="en-US"/>
          </a:p>
        </p:txBody>
      </p:sp>
    </p:spTree>
  </p:cSld>
  <p:clrMapOvr>
    <a:masterClrMapping/>
  </p:clrMapOvr>
  <p:transition spd="slow" advTm="2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日期占位符 6"/>
          <p:cNvSpPr>
            <a:spLocks noGrp="1"/>
          </p:cNvSpPr>
          <p:nvPr>
            <p:ph type="dt" sz="half" idx="10"/>
          </p:nvPr>
        </p:nvSpPr>
        <p:spPr/>
        <p:txBody>
          <a:bodyPr/>
          <a:lstStyle>
            <a:lvl1pPr>
              <a:defRPr/>
            </a:lvl1pPr>
          </a:lstStyle>
          <a:p>
            <a:pPr>
              <a:defRPr/>
            </a:pPr>
            <a:endParaRPr lang="zh-CN" altLang="en-US"/>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079FCD12-B8C3-485C-935B-104C4973B540}" type="slidenum">
              <a:rPr lang="zh-CN" altLang="en-US"/>
              <a:pPr>
                <a:defRPr/>
              </a:pPr>
              <a:t>‹#›</a:t>
            </a:fld>
            <a:endParaRPr lang="zh-CN" altLang="en-US"/>
          </a:p>
        </p:txBody>
      </p:sp>
    </p:spTree>
  </p:cSld>
  <p:clrMapOvr>
    <a:masterClrMapping/>
  </p:clrMapOvr>
  <p:transition spd="slow" advTm="2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lstStyle>
            <a:lvl1pPr>
              <a:defRPr/>
            </a:lvl1pPr>
          </a:lstStyle>
          <a:p>
            <a:pPr>
              <a:defRPr/>
            </a:pPr>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69A650B2-7381-4592-B9A3-1C8AC7195544}" type="slidenum">
              <a:rPr lang="zh-CN" altLang="en-US"/>
              <a:pPr>
                <a:defRPr/>
              </a:pPr>
              <a:t>‹#›</a:t>
            </a:fld>
            <a:endParaRPr lang="zh-CN" altLang="en-US"/>
          </a:p>
        </p:txBody>
      </p:sp>
    </p:spTree>
  </p:cSld>
  <p:clrMapOvr>
    <a:masterClrMapping/>
  </p:clrMapOvr>
  <p:transition spd="slow" advTm="2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C78B130F-81BB-46ED-AFF9-AB59D1843B3E}" type="slidenum">
              <a:rPr lang="zh-CN" altLang="en-US"/>
              <a:pPr>
                <a:defRPr/>
              </a:pPr>
              <a:t>‹#›</a:t>
            </a:fld>
            <a:endParaRPr lang="zh-CN" altLang="en-US"/>
          </a:p>
        </p:txBody>
      </p:sp>
    </p:spTree>
  </p:cSld>
  <p:clrMapOvr>
    <a:masterClrMapping/>
  </p:clrMapOvr>
  <p:transition spd="slow" advTm="2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FCFE8602-FD89-4B47-AC04-E51D8A41D3BC}" type="slidenum">
              <a:rPr lang="zh-CN" altLang="en-US"/>
              <a:pPr>
                <a:defRPr/>
              </a:pPr>
              <a:t>‹#›</a:t>
            </a:fld>
            <a:endParaRPr lang="zh-CN" altLang="en-US"/>
          </a:p>
        </p:txBody>
      </p:sp>
    </p:spTree>
  </p:cSld>
  <p:clrMapOvr>
    <a:masterClrMapping/>
  </p:clrMapOvr>
  <p:transition spd="slow" advTm="2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033FF5B6-ACA9-4005-99B4-92E610EDDBFF}" type="slidenum">
              <a:rPr lang="zh-CN" altLang="en-US"/>
              <a:pPr>
                <a:defRPr/>
              </a:pPr>
              <a:t>‹#›</a:t>
            </a:fld>
            <a:endParaRPr lang="zh-CN" altLang="en-US"/>
          </a:p>
        </p:txBody>
      </p:sp>
    </p:spTree>
  </p:cSld>
  <p:clrMapOvr>
    <a:masterClrMapping/>
  </p:clrMapOvr>
  <p:transition spd="slow" advTm="2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C1033D3E-4243-420D-B60C-44B0B6893C85}" type="datetimeFigureOut">
              <a:rPr lang="zh-CN" altLang="en-US"/>
              <a:pPr>
                <a:defRPr/>
              </a:pPr>
              <a:t>2017/7/10</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FC25884F-2259-4C39-B9CC-F89166A38CE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spd="slow" advTm="2000">
    <p:random/>
  </p:transition>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charset="-122"/>
        </a:defRPr>
      </a:lvl2pPr>
      <a:lvl3pPr algn="l" rtl="0" fontAlgn="base">
        <a:lnSpc>
          <a:spcPct val="90000"/>
        </a:lnSpc>
        <a:spcBef>
          <a:spcPct val="0"/>
        </a:spcBef>
        <a:spcAft>
          <a:spcPct val="0"/>
        </a:spcAft>
        <a:defRPr sz="4400">
          <a:solidFill>
            <a:schemeClr val="tx1"/>
          </a:solidFill>
          <a:latin typeface="Calibri Light" pitchFamily="34" charset="0"/>
          <a:ea typeface="宋体" charset="-122"/>
        </a:defRPr>
      </a:lvl3pPr>
      <a:lvl4pPr algn="l" rtl="0" fontAlgn="base">
        <a:lnSpc>
          <a:spcPct val="90000"/>
        </a:lnSpc>
        <a:spcBef>
          <a:spcPct val="0"/>
        </a:spcBef>
        <a:spcAft>
          <a:spcPct val="0"/>
        </a:spcAft>
        <a:defRPr sz="4400">
          <a:solidFill>
            <a:schemeClr val="tx1"/>
          </a:solidFill>
          <a:latin typeface="Calibri Light" pitchFamily="34" charset="0"/>
          <a:ea typeface="宋体" charset="-122"/>
        </a:defRPr>
      </a:lvl4pPr>
      <a:lvl5pPr algn="l" rtl="0" fontAlgn="base">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900" smtClean="0">
                <a:solidFill>
                  <a:prstClr val="black">
                    <a:tint val="75000"/>
                  </a:prstClr>
                </a:solidFill>
                <a:latin typeface="+mn-lt"/>
                <a:ea typeface="+mn-ea"/>
              </a:defRPr>
            </a:lvl1pPr>
          </a:lstStyle>
          <a:p>
            <a:pPr>
              <a:defRPr/>
            </a:pPr>
            <a:fld id="{3F11C4E7-F821-4882-9DC9-9146CB73164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6" r:id="rId1"/>
    <p:sldLayoutId id="2147483705" r:id="rId2"/>
    <p:sldLayoutId id="2147483704" r:id="rId3"/>
    <p:sldLayoutId id="2147483703" r:id="rId4"/>
    <p:sldLayoutId id="2147483702" r:id="rId5"/>
    <p:sldLayoutId id="2147483701" r:id="rId6"/>
    <p:sldLayoutId id="2147483700" r:id="rId7"/>
    <p:sldLayoutId id="2147483699" r:id="rId8"/>
    <p:sldLayoutId id="2147483698" r:id="rId9"/>
    <p:sldLayoutId id="2147483697" r:id="rId10"/>
    <p:sldLayoutId id="2147483696" r:id="rId11"/>
  </p:sldLayoutIdLst>
  <p:transition spd="slow" advTm="2000">
    <p:random/>
  </p:transition>
  <p:hf sldNum="0" hdr="0" ftr="0" dt="0"/>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2pPr>
      <a:lvl3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3pPr>
      <a:lvl4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4pPr>
      <a:lvl5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9pPr>
    </p:titleStyle>
    <p:bodyStyle>
      <a:lvl1pPr marL="171450" indent="-171450" algn="l" defTabSz="685800" rtl="0" fontAlgn="base">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900" smtClean="0">
                <a:solidFill>
                  <a:prstClr val="black">
                    <a:tint val="75000"/>
                  </a:prstClr>
                </a:solidFill>
                <a:latin typeface="+mn-lt"/>
                <a:ea typeface="+mn-ea"/>
              </a:defRPr>
            </a:lvl1pPr>
          </a:lstStyle>
          <a:p>
            <a:pPr>
              <a:defRPr/>
            </a:pPr>
            <a:fld id="{5A00D8D4-7436-4D9A-9B76-88F826E0F43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17" r:id="rId1"/>
    <p:sldLayoutId id="2147483716" r:id="rId2"/>
    <p:sldLayoutId id="2147483715" r:id="rId3"/>
    <p:sldLayoutId id="2147483714" r:id="rId4"/>
    <p:sldLayoutId id="2147483713" r:id="rId5"/>
    <p:sldLayoutId id="2147483712" r:id="rId6"/>
    <p:sldLayoutId id="2147483711" r:id="rId7"/>
    <p:sldLayoutId id="2147483710" r:id="rId8"/>
    <p:sldLayoutId id="2147483709" r:id="rId9"/>
    <p:sldLayoutId id="2147483708" r:id="rId10"/>
    <p:sldLayoutId id="2147483707" r:id="rId11"/>
  </p:sldLayoutIdLst>
  <p:transition spd="slow" advTm="2000">
    <p:random/>
  </p:transition>
  <p:hf sldNum="0" hdr="0" ftr="0" dt="0"/>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2pPr>
      <a:lvl3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3pPr>
      <a:lvl4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4pPr>
      <a:lvl5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9pPr>
    </p:titleStyle>
    <p:bodyStyle>
      <a:lvl1pPr marL="171450" indent="-171450" algn="l" defTabSz="685800" rtl="0" fontAlgn="base">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7890"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900" smtClean="0">
                <a:solidFill>
                  <a:prstClr val="black">
                    <a:tint val="75000"/>
                  </a:prstClr>
                </a:solidFill>
                <a:latin typeface="+mn-lt"/>
                <a:ea typeface="+mn-ea"/>
              </a:defRPr>
            </a:lvl1pPr>
          </a:lstStyle>
          <a:p>
            <a:pPr>
              <a:defRPr/>
            </a:pPr>
            <a:fld id="{3BDA210C-990D-4C5A-84B3-0EF8BB16640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29" r:id="rId1"/>
    <p:sldLayoutId id="2147483728" r:id="rId2"/>
    <p:sldLayoutId id="2147483727" r:id="rId3"/>
    <p:sldLayoutId id="2147483726" r:id="rId4"/>
    <p:sldLayoutId id="2147483725" r:id="rId5"/>
    <p:sldLayoutId id="2147483724" r:id="rId6"/>
    <p:sldLayoutId id="2147483723" r:id="rId7"/>
    <p:sldLayoutId id="2147483722" r:id="rId8"/>
    <p:sldLayoutId id="2147483721" r:id="rId9"/>
    <p:sldLayoutId id="2147483720" r:id="rId10"/>
    <p:sldLayoutId id="2147483719" r:id="rId11"/>
    <p:sldLayoutId id="2147483718" r:id="rId12"/>
  </p:sldLayoutIdLst>
  <p:transition spd="slow" advTm="2000">
    <p:random/>
  </p:transition>
  <p:hf sldNum="0" hdr="0" ftr="0" dt="0"/>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2pPr>
      <a:lvl3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3pPr>
      <a:lvl4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4pPr>
      <a:lvl5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9pPr>
    </p:titleStyle>
    <p:bodyStyle>
      <a:lvl1pPr marL="171450" indent="-171450" algn="l" defTabSz="685800" rtl="0" fontAlgn="base">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3.xml"/><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2226" name="图片 3"/>
          <p:cNvPicPr>
            <a:picLocks noChangeAspect="1"/>
          </p:cNvPicPr>
          <p:nvPr/>
        </p:nvPicPr>
        <p:blipFill>
          <a:blip r:embed="rId3" cstate="print"/>
          <a:srcRect/>
          <a:stretch>
            <a:fillRect/>
          </a:stretch>
        </p:blipFill>
        <p:spPr bwMode="auto">
          <a:xfrm>
            <a:off x="1614488" y="147638"/>
            <a:ext cx="6611937" cy="6858000"/>
          </a:xfrm>
          <a:prstGeom prst="rect">
            <a:avLst/>
          </a:prstGeom>
          <a:noFill/>
          <a:ln w="9525">
            <a:noFill/>
            <a:miter lim="800000"/>
            <a:headEnd/>
            <a:tailEnd/>
          </a:ln>
        </p:spPr>
      </p:pic>
      <p:sp>
        <p:nvSpPr>
          <p:cNvPr id="6" name="文本框 5"/>
          <p:cNvSpPr txBox="1"/>
          <p:nvPr/>
        </p:nvSpPr>
        <p:spPr>
          <a:xfrm rot="21591943">
            <a:off x="3276600" y="2403475"/>
            <a:ext cx="2751138" cy="1108075"/>
          </a:xfrm>
          <a:prstGeom prst="rect">
            <a:avLst/>
          </a:prstGeom>
          <a:noFill/>
        </p:spPr>
        <p:txBody>
          <a:bodyPr>
            <a:spAutoFit/>
          </a:bodyPr>
          <a:lstStyle/>
          <a:p>
            <a:pPr fontAlgn="auto">
              <a:spcBef>
                <a:spcPts val="0"/>
              </a:spcBef>
              <a:spcAft>
                <a:spcPts val="0"/>
              </a:spcAft>
              <a:defRPr/>
            </a:pPr>
            <a:r>
              <a:rPr lang="zh-CN" altLang="en-US" sz="6600" b="1" dirty="0">
                <a:solidFill>
                  <a:schemeClr val="tx1">
                    <a:lumMod val="75000"/>
                    <a:lumOff val="25000"/>
                  </a:schemeClr>
                </a:solidFill>
                <a:latin typeface="微软雅黑" panose="020B0503020204020204" pitchFamily="34" charset="-122"/>
                <a:ea typeface="微软雅黑" panose="020B0503020204020204" pitchFamily="34" charset="-122"/>
              </a:rPr>
              <a:t>上课啦</a:t>
            </a:r>
          </a:p>
        </p:txBody>
      </p:sp>
      <p:sp>
        <p:nvSpPr>
          <p:cNvPr id="9" name="文本框 8"/>
          <p:cNvSpPr txBox="1"/>
          <p:nvPr/>
        </p:nvSpPr>
        <p:spPr>
          <a:xfrm rot="21592248">
            <a:off x="3225800" y="3463925"/>
            <a:ext cx="2811463" cy="276225"/>
          </a:xfrm>
          <a:prstGeom prst="rect">
            <a:avLst/>
          </a:prstGeom>
          <a:noFill/>
        </p:spPr>
        <p:txBody>
          <a:bodyPr>
            <a:spAutoFit/>
          </a:bodyPr>
          <a:lstStyle/>
          <a:p>
            <a:pPr algn="dist" fontAlgn="auto">
              <a:spcBef>
                <a:spcPts val="0"/>
              </a:spcBef>
              <a:spcAft>
                <a:spcPts val="0"/>
              </a:spcAft>
              <a:defRPr/>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THE POWERPOINT TEMPALTE</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advTm="2000">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5.3   </a:t>
            </a:r>
            <a:r>
              <a:rPr lang="zh-CN" altLang="en-US" sz="2400" b="1" dirty="0" smtClean="0">
                <a:solidFill>
                  <a:schemeClr val="bg1"/>
                </a:solidFill>
                <a:latin typeface="微软雅黑" pitchFamily="34" charset="-122"/>
                <a:ea typeface="微软雅黑" pitchFamily="34" charset="-122"/>
              </a:rPr>
              <a:t>二叉树</a:t>
            </a:r>
            <a:endParaRPr lang="zh-CN" altLang="en-US" sz="2400" b="1" dirty="0">
              <a:solidFill>
                <a:schemeClr val="bg1"/>
              </a:solidFill>
              <a:latin typeface="微软雅黑" pitchFamily="34" charset="-122"/>
              <a:ea typeface="微软雅黑" pitchFamily="34" charset="-122"/>
            </a:endParaRPr>
          </a:p>
        </p:txBody>
      </p:sp>
      <p:sp>
        <p:nvSpPr>
          <p:cNvPr id="69" name="内容占位符 64"/>
          <p:cNvSpPr txBox="1">
            <a:spLocks/>
          </p:cNvSpPr>
          <p:nvPr/>
        </p:nvSpPr>
        <p:spPr>
          <a:xfrm>
            <a:off x="559558" y="1110492"/>
            <a:ext cx="6045958" cy="459000"/>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en-US" sz="2800" b="1" dirty="0" smtClean="0">
                <a:latin typeface="+mn-lt"/>
                <a:ea typeface="+mn-ea"/>
              </a:rPr>
              <a:t>特殊形态的二叉树</a:t>
            </a:r>
            <a:r>
              <a:rPr lang="en-US" altLang="zh-CN" sz="2800" b="1" dirty="0" smtClean="0">
                <a:latin typeface="+mn-lt"/>
                <a:ea typeface="+mn-ea"/>
              </a:rPr>
              <a:t>—</a:t>
            </a:r>
            <a:r>
              <a:rPr lang="zh-CN" altLang="en-US" sz="2800" b="1" dirty="0" smtClean="0">
                <a:solidFill>
                  <a:srgbClr val="FF0000"/>
                </a:solidFill>
                <a:latin typeface="+mn-lt"/>
                <a:ea typeface="+mn-ea"/>
              </a:rPr>
              <a:t>完全二叉树</a:t>
            </a:r>
            <a:endParaRPr lang="zh-CN" altLang="en-US" sz="2800" b="1" dirty="0">
              <a:solidFill>
                <a:srgbClr val="FF0000"/>
              </a:solidFill>
              <a:latin typeface="+mn-lt"/>
              <a:ea typeface="+mn-ea"/>
            </a:endParaRPr>
          </a:p>
        </p:txBody>
      </p:sp>
      <p:sp>
        <p:nvSpPr>
          <p:cNvPr id="67" name="矩形 66"/>
          <p:cNvSpPr/>
          <p:nvPr/>
        </p:nvSpPr>
        <p:spPr>
          <a:xfrm>
            <a:off x="1913397" y="4008608"/>
            <a:ext cx="1800493" cy="369332"/>
          </a:xfrm>
          <a:prstGeom prst="rect">
            <a:avLst/>
          </a:prstGeom>
        </p:spPr>
        <p:txBody>
          <a:bodyPr wrap="none">
            <a:spAutoFit/>
          </a:bodyPr>
          <a:lstStyle/>
          <a:p>
            <a:r>
              <a:rPr lang="zh-CN" altLang="en-US" dirty="0" smtClean="0"/>
              <a:t>完全</a:t>
            </a:r>
            <a:r>
              <a:rPr lang="zh-CN" altLang="zh-CN" dirty="0" smtClean="0"/>
              <a:t>二叉树图例</a:t>
            </a:r>
            <a:endParaRPr lang="zh-CN" altLang="en-US" dirty="0"/>
          </a:p>
        </p:txBody>
      </p:sp>
      <p:sp>
        <p:nvSpPr>
          <p:cNvPr id="70" name="矩形 69"/>
          <p:cNvSpPr/>
          <p:nvPr/>
        </p:nvSpPr>
        <p:spPr>
          <a:xfrm>
            <a:off x="1842450" y="4669263"/>
            <a:ext cx="5063318" cy="1569660"/>
          </a:xfrm>
          <a:prstGeom prst="rect">
            <a:avLst/>
          </a:prstGeom>
        </p:spPr>
        <p:txBody>
          <a:bodyPr wrap="square">
            <a:spAutoFit/>
          </a:bodyPr>
          <a:lstStyle/>
          <a:p>
            <a:pPr>
              <a:lnSpc>
                <a:spcPct val="120000"/>
              </a:lnSpc>
            </a:pPr>
            <a:r>
              <a:rPr lang="zh-CN" altLang="zh-CN" sz="2000" b="1" dirty="0" smtClean="0">
                <a:solidFill>
                  <a:srgbClr val="4037F9"/>
                </a:solidFill>
                <a:latin typeface="楷体" pitchFamily="49" charset="-122"/>
                <a:ea typeface="楷体" pitchFamily="49" charset="-122"/>
              </a:rPr>
              <a:t>特点：</a:t>
            </a:r>
          </a:p>
          <a:p>
            <a:pPr>
              <a:lnSpc>
                <a:spcPct val="120000"/>
              </a:lnSpc>
              <a:buFont typeface="Wingdings" pitchFamily="2" charset="2"/>
              <a:buChar char="ü"/>
            </a:pPr>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它的前</a:t>
            </a:r>
            <a:r>
              <a:rPr lang="en-US" altLang="zh-CN" sz="2000" dirty="0" smtClean="0">
                <a:latin typeface="楷体" pitchFamily="49" charset="-122"/>
                <a:ea typeface="楷体" pitchFamily="49" charset="-122"/>
              </a:rPr>
              <a:t>d-1</a:t>
            </a:r>
            <a:r>
              <a:rPr lang="zh-CN" altLang="zh-CN" sz="2000" dirty="0" smtClean="0">
                <a:latin typeface="楷体" pitchFamily="49" charset="-122"/>
                <a:ea typeface="楷体" pitchFamily="49" charset="-122"/>
              </a:rPr>
              <a:t>层是满二叉树；</a:t>
            </a:r>
          </a:p>
          <a:p>
            <a:pPr>
              <a:lnSpc>
                <a:spcPct val="120000"/>
              </a:lnSpc>
              <a:buFont typeface="Wingdings" pitchFamily="2" charset="2"/>
              <a:buChar char="ü"/>
            </a:pPr>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其最后一层结点是向左充满的；</a:t>
            </a:r>
          </a:p>
          <a:p>
            <a:pPr>
              <a:lnSpc>
                <a:spcPct val="120000"/>
              </a:lnSpc>
              <a:buFont typeface="Wingdings" pitchFamily="2" charset="2"/>
              <a:buChar char="ü"/>
            </a:pPr>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其叶子只可能出现在最后两层。</a:t>
            </a:r>
          </a:p>
        </p:txBody>
      </p:sp>
      <p:pic>
        <p:nvPicPr>
          <p:cNvPr id="4098" name="Picture 2"/>
          <p:cNvPicPr>
            <a:picLocks noChangeAspect="1" noChangeArrowheads="1"/>
          </p:cNvPicPr>
          <p:nvPr/>
        </p:nvPicPr>
        <p:blipFill>
          <a:blip r:embed="rId3" cstate="print"/>
          <a:srcRect/>
          <a:stretch>
            <a:fillRect/>
          </a:stretch>
        </p:blipFill>
        <p:spPr bwMode="auto">
          <a:xfrm>
            <a:off x="593251" y="1738882"/>
            <a:ext cx="3774334" cy="2164378"/>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4748851" y="1654791"/>
            <a:ext cx="3881793" cy="2166582"/>
          </a:xfrm>
          <a:prstGeom prst="rect">
            <a:avLst/>
          </a:prstGeom>
          <a:noFill/>
          <a:ln w="9525">
            <a:noFill/>
            <a:miter lim="800000"/>
            <a:headEnd/>
            <a:tailEnd/>
          </a:ln>
        </p:spPr>
      </p:pic>
      <p:sp>
        <p:nvSpPr>
          <p:cNvPr id="68" name="矩形 67"/>
          <p:cNvSpPr/>
          <p:nvPr/>
        </p:nvSpPr>
        <p:spPr>
          <a:xfrm>
            <a:off x="6023648" y="3983588"/>
            <a:ext cx="1569660" cy="369332"/>
          </a:xfrm>
          <a:prstGeom prst="rect">
            <a:avLst/>
          </a:prstGeom>
        </p:spPr>
        <p:txBody>
          <a:bodyPr wrap="none">
            <a:spAutoFit/>
          </a:bodyPr>
          <a:lstStyle/>
          <a:p>
            <a:r>
              <a:rPr lang="zh-CN" altLang="en-US" dirty="0" smtClean="0"/>
              <a:t>非完全</a:t>
            </a:r>
            <a:r>
              <a:rPr lang="zh-CN" altLang="zh-CN" dirty="0" smtClean="0"/>
              <a:t>二叉树</a:t>
            </a:r>
            <a:endParaRPr lang="zh-CN" altLang="en-US" dirty="0"/>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Effect transition="in" filter="checkerboard(across)">
                                      <p:cBhvr>
                                        <p:cTn id="7" dur="500"/>
                                        <p:tgtEl>
                                          <p:spTgt spid="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8">
                                            <p:txEl>
                                              <p:pRg st="0" end="0"/>
                                            </p:txEl>
                                          </p:spTgt>
                                        </p:tgtEl>
                                        <p:attrNameLst>
                                          <p:attrName>style.visibility</p:attrName>
                                        </p:attrNameLst>
                                      </p:cBhvr>
                                      <p:to>
                                        <p:strVal val="visible"/>
                                      </p:to>
                                    </p:set>
                                    <p:animEffect transition="in" filter="checkerboard(across)">
                                      <p:cBhvr>
                                        <p:cTn id="12" dur="500"/>
                                        <p:tgtEl>
                                          <p:spTgt spid="6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5.3   </a:t>
            </a:r>
            <a:r>
              <a:rPr lang="zh-CN" altLang="en-US" sz="2400" b="1" dirty="0" smtClean="0">
                <a:solidFill>
                  <a:schemeClr val="bg1"/>
                </a:solidFill>
                <a:latin typeface="微软雅黑" pitchFamily="34" charset="-122"/>
                <a:ea typeface="微软雅黑" pitchFamily="34" charset="-122"/>
              </a:rPr>
              <a:t>二叉树</a:t>
            </a:r>
            <a:endParaRPr lang="zh-CN" altLang="en-US" sz="2400" b="1" dirty="0">
              <a:solidFill>
                <a:schemeClr val="bg1"/>
              </a:solidFill>
              <a:latin typeface="微软雅黑" pitchFamily="34" charset="-122"/>
              <a:ea typeface="微软雅黑" pitchFamily="34" charset="-122"/>
            </a:endParaRPr>
          </a:p>
        </p:txBody>
      </p:sp>
      <p:sp>
        <p:nvSpPr>
          <p:cNvPr id="69" name="内容占位符 64"/>
          <p:cNvSpPr txBox="1">
            <a:spLocks/>
          </p:cNvSpPr>
          <p:nvPr/>
        </p:nvSpPr>
        <p:spPr>
          <a:xfrm>
            <a:off x="559558" y="1110492"/>
            <a:ext cx="6045958" cy="459000"/>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en-US" sz="2800" b="1" dirty="0" smtClean="0">
                <a:latin typeface="+mn-lt"/>
                <a:ea typeface="+mn-ea"/>
              </a:rPr>
              <a:t>二叉树的性质</a:t>
            </a:r>
            <a:endParaRPr lang="zh-CN" altLang="en-US" sz="2800" b="1" dirty="0">
              <a:solidFill>
                <a:srgbClr val="FF0000"/>
              </a:solidFill>
              <a:latin typeface="+mn-lt"/>
              <a:ea typeface="+mn-ea"/>
            </a:endParaRPr>
          </a:p>
        </p:txBody>
      </p:sp>
      <p:sp>
        <p:nvSpPr>
          <p:cNvPr id="67" name="矩形 66"/>
          <p:cNvSpPr/>
          <p:nvPr/>
        </p:nvSpPr>
        <p:spPr>
          <a:xfrm>
            <a:off x="1353838" y="1865910"/>
            <a:ext cx="6589159" cy="400110"/>
          </a:xfrm>
          <a:prstGeom prst="rect">
            <a:avLst/>
          </a:prstGeom>
        </p:spPr>
        <p:txBody>
          <a:bodyPr wrap="square">
            <a:spAutoFit/>
          </a:bodyPr>
          <a:lstStyle/>
          <a:p>
            <a:r>
              <a:rPr lang="zh-CN" altLang="zh-CN" sz="2000" dirty="0" smtClean="0">
                <a:solidFill>
                  <a:srgbClr val="4037F9"/>
                </a:solidFill>
                <a:latin typeface="仿宋" pitchFamily="49" charset="-122"/>
                <a:ea typeface="仿宋" pitchFamily="49" charset="-122"/>
              </a:rPr>
              <a:t>性质</a:t>
            </a:r>
            <a:r>
              <a:rPr lang="en-US" altLang="zh-CN" sz="2000" dirty="0" smtClean="0">
                <a:solidFill>
                  <a:srgbClr val="4037F9"/>
                </a:solidFill>
                <a:latin typeface="仿宋" pitchFamily="49" charset="-122"/>
                <a:ea typeface="仿宋" pitchFamily="49" charset="-122"/>
              </a:rPr>
              <a:t>1</a:t>
            </a:r>
            <a:r>
              <a:rPr lang="zh-CN" altLang="zh-CN" sz="2000" dirty="0" smtClean="0">
                <a:solidFill>
                  <a:srgbClr val="4037F9"/>
                </a:solidFill>
                <a:latin typeface="仿宋" pitchFamily="49" charset="-122"/>
                <a:ea typeface="仿宋" pitchFamily="49" charset="-122"/>
              </a:rPr>
              <a:t>：</a:t>
            </a:r>
            <a:r>
              <a:rPr lang="zh-CN" altLang="zh-CN" sz="2000" dirty="0" smtClean="0">
                <a:latin typeface="仿宋" pitchFamily="49" charset="-122"/>
                <a:ea typeface="仿宋" pitchFamily="49" charset="-122"/>
              </a:rPr>
              <a:t>二叉树的第</a:t>
            </a:r>
            <a:r>
              <a:rPr lang="en-US" altLang="zh-CN" sz="2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a:t>
            </a:r>
            <a:r>
              <a:rPr lang="en-US" altLang="zh-CN" sz="2000" dirty="0" smtClean="0">
                <a:latin typeface="仿宋" pitchFamily="49" charset="-122"/>
                <a:ea typeface="仿宋" pitchFamily="49" charset="-122"/>
              </a:rPr>
              <a:t>i≥1</a:t>
            </a:r>
            <a:r>
              <a:rPr lang="zh-CN" altLang="zh-CN" sz="2000" dirty="0" smtClean="0">
                <a:latin typeface="仿宋" pitchFamily="49" charset="-122"/>
                <a:ea typeface="仿宋" pitchFamily="49" charset="-122"/>
              </a:rPr>
              <a:t>）层上至多有</a:t>
            </a:r>
            <a:r>
              <a:rPr lang="en-US" altLang="zh-CN" sz="2000" dirty="0" smtClean="0">
                <a:latin typeface="仿宋" pitchFamily="49" charset="-122"/>
                <a:ea typeface="仿宋" pitchFamily="49" charset="-122"/>
              </a:rPr>
              <a:t>2</a:t>
            </a:r>
            <a:r>
              <a:rPr lang="en-US" altLang="zh-CN" sz="2000" baseline="30000" dirty="0" smtClean="0">
                <a:latin typeface="仿宋" pitchFamily="49" charset="-122"/>
                <a:ea typeface="仿宋" pitchFamily="49" charset="-122"/>
              </a:rPr>
              <a:t>i-1</a:t>
            </a:r>
            <a:r>
              <a:rPr lang="zh-CN" altLang="zh-CN" sz="2000" dirty="0" smtClean="0">
                <a:latin typeface="仿宋" pitchFamily="49" charset="-122"/>
                <a:ea typeface="仿宋" pitchFamily="49" charset="-122"/>
              </a:rPr>
              <a:t>个结点。</a:t>
            </a:r>
            <a:endParaRPr lang="zh-CN" altLang="zh-CN" sz="2000" dirty="0">
              <a:latin typeface="仿宋" pitchFamily="49" charset="-122"/>
              <a:ea typeface="仿宋" pitchFamily="49" charset="-122"/>
            </a:endParaRPr>
          </a:p>
        </p:txBody>
      </p:sp>
      <p:sp>
        <p:nvSpPr>
          <p:cNvPr id="68" name="矩形 67"/>
          <p:cNvSpPr/>
          <p:nvPr/>
        </p:nvSpPr>
        <p:spPr>
          <a:xfrm>
            <a:off x="1369760" y="2455038"/>
            <a:ext cx="6723362" cy="400110"/>
          </a:xfrm>
          <a:prstGeom prst="rect">
            <a:avLst/>
          </a:prstGeom>
        </p:spPr>
        <p:txBody>
          <a:bodyPr wrap="square">
            <a:spAutoFit/>
          </a:bodyPr>
          <a:lstStyle/>
          <a:p>
            <a:r>
              <a:rPr lang="zh-CN" altLang="zh-CN" sz="2000" dirty="0" smtClean="0">
                <a:solidFill>
                  <a:srgbClr val="4037F9"/>
                </a:solidFill>
                <a:latin typeface="仿宋" pitchFamily="49" charset="-122"/>
                <a:ea typeface="仿宋" pitchFamily="49" charset="-122"/>
              </a:rPr>
              <a:t>性质</a:t>
            </a:r>
            <a:r>
              <a:rPr lang="en-US" altLang="zh-CN" sz="2000" dirty="0" smtClean="0">
                <a:solidFill>
                  <a:srgbClr val="4037F9"/>
                </a:solidFill>
                <a:latin typeface="仿宋" pitchFamily="49" charset="-122"/>
                <a:ea typeface="仿宋" pitchFamily="49" charset="-122"/>
              </a:rPr>
              <a:t>2</a:t>
            </a:r>
            <a:r>
              <a:rPr lang="zh-CN" altLang="zh-CN" sz="2000" dirty="0" smtClean="0">
                <a:solidFill>
                  <a:srgbClr val="4037F9"/>
                </a:solidFill>
                <a:latin typeface="仿宋" pitchFamily="49" charset="-122"/>
                <a:ea typeface="仿宋" pitchFamily="49" charset="-122"/>
              </a:rPr>
              <a:t>：</a:t>
            </a:r>
            <a:r>
              <a:rPr lang="zh-CN" altLang="zh-CN" sz="2000" dirty="0" smtClean="0">
                <a:latin typeface="仿宋" pitchFamily="49" charset="-122"/>
                <a:ea typeface="仿宋" pitchFamily="49" charset="-122"/>
              </a:rPr>
              <a:t>深度为</a:t>
            </a:r>
            <a:r>
              <a:rPr lang="en-US" altLang="zh-CN" sz="2000" dirty="0" smtClean="0">
                <a:latin typeface="仿宋" pitchFamily="49" charset="-122"/>
                <a:ea typeface="仿宋" pitchFamily="49" charset="-122"/>
              </a:rPr>
              <a:t>d</a:t>
            </a:r>
            <a:r>
              <a:rPr lang="zh-CN" altLang="zh-CN" sz="2000" dirty="0" smtClean="0">
                <a:latin typeface="仿宋" pitchFamily="49" charset="-122"/>
                <a:ea typeface="仿宋" pitchFamily="49" charset="-122"/>
              </a:rPr>
              <a:t>（</a:t>
            </a:r>
            <a:r>
              <a:rPr lang="en-US" altLang="zh-CN" sz="2000" dirty="0" smtClean="0">
                <a:latin typeface="仿宋" pitchFamily="49" charset="-122"/>
                <a:ea typeface="仿宋" pitchFamily="49" charset="-122"/>
              </a:rPr>
              <a:t>d≥1</a:t>
            </a:r>
            <a:r>
              <a:rPr lang="zh-CN" altLang="zh-CN" sz="2000" dirty="0" smtClean="0">
                <a:latin typeface="仿宋" pitchFamily="49" charset="-122"/>
                <a:ea typeface="仿宋" pitchFamily="49" charset="-122"/>
              </a:rPr>
              <a:t>）的二叉树至多有</a:t>
            </a:r>
            <a:r>
              <a:rPr lang="en-US" altLang="zh-CN" sz="2000" dirty="0" smtClean="0">
                <a:latin typeface="仿宋" pitchFamily="49" charset="-122"/>
                <a:ea typeface="仿宋" pitchFamily="49" charset="-122"/>
              </a:rPr>
              <a:t>2d-1</a:t>
            </a:r>
            <a:r>
              <a:rPr lang="zh-CN" altLang="zh-CN" sz="2000" dirty="0" smtClean="0">
                <a:latin typeface="仿宋" pitchFamily="49" charset="-122"/>
                <a:ea typeface="仿宋" pitchFamily="49" charset="-122"/>
              </a:rPr>
              <a:t>个结点。</a:t>
            </a:r>
          </a:p>
        </p:txBody>
      </p:sp>
      <p:sp>
        <p:nvSpPr>
          <p:cNvPr id="71" name="矩形 70"/>
          <p:cNvSpPr/>
          <p:nvPr/>
        </p:nvSpPr>
        <p:spPr>
          <a:xfrm>
            <a:off x="1372033" y="3071462"/>
            <a:ext cx="7239703" cy="707886"/>
          </a:xfrm>
          <a:prstGeom prst="rect">
            <a:avLst/>
          </a:prstGeom>
        </p:spPr>
        <p:txBody>
          <a:bodyPr wrap="square">
            <a:spAutoFit/>
          </a:bodyPr>
          <a:lstStyle/>
          <a:p>
            <a:r>
              <a:rPr lang="zh-CN" altLang="zh-CN" sz="2000" dirty="0" smtClean="0">
                <a:solidFill>
                  <a:srgbClr val="4037F9"/>
                </a:solidFill>
                <a:latin typeface="仿宋" pitchFamily="49" charset="-122"/>
                <a:ea typeface="仿宋" pitchFamily="49" charset="-122"/>
              </a:rPr>
              <a:t>性质</a:t>
            </a:r>
            <a:r>
              <a:rPr lang="en-US" altLang="zh-CN" sz="2000" dirty="0" smtClean="0">
                <a:solidFill>
                  <a:srgbClr val="4037F9"/>
                </a:solidFill>
                <a:latin typeface="仿宋" pitchFamily="49" charset="-122"/>
                <a:ea typeface="仿宋" pitchFamily="49" charset="-122"/>
              </a:rPr>
              <a:t>3</a:t>
            </a:r>
            <a:r>
              <a:rPr lang="zh-CN" altLang="zh-CN" sz="2000" dirty="0" smtClean="0">
                <a:solidFill>
                  <a:srgbClr val="4037F9"/>
                </a:solidFill>
                <a:latin typeface="仿宋" pitchFamily="49" charset="-122"/>
                <a:ea typeface="仿宋" pitchFamily="49" charset="-122"/>
              </a:rPr>
              <a:t>：</a:t>
            </a:r>
            <a:r>
              <a:rPr lang="zh-CN" altLang="zh-CN" sz="2000" dirty="0" smtClean="0">
                <a:latin typeface="仿宋" pitchFamily="49" charset="-122"/>
                <a:ea typeface="仿宋" pitchFamily="49" charset="-122"/>
              </a:rPr>
              <a:t>对于任一非空二叉树</a:t>
            </a:r>
            <a:r>
              <a:rPr lang="en-US" altLang="zh-CN" sz="2000" dirty="0" smtClean="0">
                <a:latin typeface="仿宋" pitchFamily="49" charset="-122"/>
                <a:ea typeface="仿宋" pitchFamily="49" charset="-122"/>
              </a:rPr>
              <a:t>T</a:t>
            </a:r>
            <a:r>
              <a:rPr lang="zh-CN" altLang="zh-CN" sz="2000" dirty="0" smtClean="0">
                <a:latin typeface="仿宋" pitchFamily="49" charset="-122"/>
                <a:ea typeface="仿宋" pitchFamily="49" charset="-122"/>
              </a:rPr>
              <a:t>，若其叶子数为</a:t>
            </a:r>
            <a:r>
              <a:rPr lang="en-US" altLang="zh-CN" sz="2000" dirty="0" smtClean="0">
                <a:latin typeface="仿宋" pitchFamily="49" charset="-122"/>
                <a:ea typeface="仿宋" pitchFamily="49" charset="-122"/>
              </a:rPr>
              <a:t>n0</a:t>
            </a:r>
            <a:r>
              <a:rPr lang="zh-CN" altLang="zh-CN" sz="2000" dirty="0" smtClean="0">
                <a:latin typeface="仿宋" pitchFamily="49" charset="-122"/>
                <a:ea typeface="仿宋" pitchFamily="49" charset="-122"/>
              </a:rPr>
              <a:t>，度为</a:t>
            </a:r>
            <a:r>
              <a:rPr lang="en-US" altLang="zh-CN" sz="2000" dirty="0" smtClean="0">
                <a:latin typeface="仿宋" pitchFamily="49" charset="-122"/>
                <a:ea typeface="仿宋" pitchFamily="49" charset="-122"/>
              </a:rPr>
              <a:t>2</a:t>
            </a:r>
            <a:r>
              <a:rPr lang="zh-CN" altLang="zh-CN" sz="2000" dirty="0" smtClean="0">
                <a:latin typeface="仿宋" pitchFamily="49" charset="-122"/>
                <a:ea typeface="仿宋" pitchFamily="49" charset="-122"/>
              </a:rPr>
              <a:t>的结点数为</a:t>
            </a:r>
            <a:r>
              <a:rPr lang="en-US" altLang="zh-CN" sz="2000" dirty="0" smtClean="0">
                <a:latin typeface="仿宋" pitchFamily="49" charset="-122"/>
                <a:ea typeface="仿宋" pitchFamily="49" charset="-122"/>
              </a:rPr>
              <a:t>n2</a:t>
            </a:r>
            <a:r>
              <a:rPr lang="zh-CN" altLang="zh-CN" sz="2000" dirty="0" smtClean="0">
                <a:latin typeface="仿宋" pitchFamily="49" charset="-122"/>
                <a:ea typeface="仿宋" pitchFamily="49" charset="-122"/>
              </a:rPr>
              <a:t>，</a:t>
            </a:r>
            <a:r>
              <a:rPr lang="en-US" altLang="zh-CN" sz="2000" dirty="0" smtClean="0">
                <a:latin typeface="仿宋" pitchFamily="49" charset="-122"/>
                <a:ea typeface="仿宋" pitchFamily="49" charset="-122"/>
              </a:rPr>
              <a:t> </a:t>
            </a:r>
            <a:r>
              <a:rPr lang="zh-CN" altLang="zh-CN" sz="2000" dirty="0" smtClean="0">
                <a:latin typeface="仿宋" pitchFamily="49" charset="-122"/>
                <a:ea typeface="仿宋" pitchFamily="49" charset="-122"/>
              </a:rPr>
              <a:t>则有</a:t>
            </a:r>
            <a:r>
              <a:rPr lang="en-US" altLang="zh-CN" sz="2000" dirty="0" smtClean="0">
                <a:latin typeface="仿宋" pitchFamily="49" charset="-122"/>
                <a:ea typeface="仿宋" pitchFamily="49" charset="-122"/>
              </a:rPr>
              <a:t>n0=n2+1</a:t>
            </a:r>
            <a:r>
              <a:rPr lang="zh-CN" altLang="zh-CN" sz="2000" dirty="0" smtClean="0">
                <a:latin typeface="仿宋" pitchFamily="49" charset="-122"/>
                <a:ea typeface="仿宋" pitchFamily="49" charset="-122"/>
              </a:rPr>
              <a:t>。</a:t>
            </a:r>
          </a:p>
        </p:txBody>
      </p:sp>
      <p:sp>
        <p:nvSpPr>
          <p:cNvPr id="72" name="矩形 71"/>
          <p:cNvSpPr/>
          <p:nvPr/>
        </p:nvSpPr>
        <p:spPr>
          <a:xfrm>
            <a:off x="1372034" y="3917623"/>
            <a:ext cx="7294294" cy="400110"/>
          </a:xfrm>
          <a:prstGeom prst="rect">
            <a:avLst/>
          </a:prstGeom>
        </p:spPr>
        <p:txBody>
          <a:bodyPr wrap="square">
            <a:spAutoFit/>
          </a:bodyPr>
          <a:lstStyle/>
          <a:p>
            <a:r>
              <a:rPr lang="zh-CN" altLang="zh-CN" sz="2000" dirty="0" smtClean="0">
                <a:solidFill>
                  <a:srgbClr val="4037F9"/>
                </a:solidFill>
                <a:latin typeface="仿宋" pitchFamily="49" charset="-122"/>
                <a:ea typeface="仿宋" pitchFamily="49" charset="-122"/>
              </a:rPr>
              <a:t>性质</a:t>
            </a:r>
            <a:r>
              <a:rPr lang="en-US" altLang="zh-CN" sz="2000" dirty="0" smtClean="0">
                <a:solidFill>
                  <a:srgbClr val="4037F9"/>
                </a:solidFill>
                <a:latin typeface="仿宋" pitchFamily="49" charset="-122"/>
                <a:ea typeface="仿宋" pitchFamily="49" charset="-122"/>
              </a:rPr>
              <a:t>4</a:t>
            </a:r>
            <a:r>
              <a:rPr lang="zh-CN" altLang="zh-CN" sz="2000" dirty="0" smtClean="0">
                <a:solidFill>
                  <a:srgbClr val="4037F9"/>
                </a:solidFill>
                <a:latin typeface="仿宋" pitchFamily="49" charset="-122"/>
                <a:ea typeface="仿宋" pitchFamily="49" charset="-122"/>
              </a:rPr>
              <a:t>：</a:t>
            </a:r>
            <a:r>
              <a:rPr lang="zh-CN" altLang="zh-CN" sz="2000" dirty="0" smtClean="0">
                <a:latin typeface="仿宋" pitchFamily="49" charset="-122"/>
                <a:ea typeface="仿宋" pitchFamily="49" charset="-122"/>
              </a:rPr>
              <a:t>具有</a:t>
            </a:r>
            <a:r>
              <a:rPr lang="en-US" altLang="zh-CN" sz="2000" dirty="0" smtClean="0">
                <a:latin typeface="仿宋" pitchFamily="49" charset="-122"/>
                <a:ea typeface="仿宋" pitchFamily="49" charset="-122"/>
              </a:rPr>
              <a:t>n</a:t>
            </a:r>
            <a:r>
              <a:rPr lang="zh-CN" altLang="zh-CN" sz="2000" dirty="0" smtClean="0">
                <a:latin typeface="仿宋" pitchFamily="49" charset="-122"/>
                <a:ea typeface="仿宋" pitchFamily="49" charset="-122"/>
              </a:rPr>
              <a:t>个结点的完全二叉树的深度为</a:t>
            </a:r>
            <a:r>
              <a:rPr lang="en-US" altLang="zh-CN" sz="2000" dirty="0" smtClean="0">
                <a:latin typeface="仿宋" pitchFamily="49" charset="-122"/>
                <a:ea typeface="仿宋" pitchFamily="49" charset="-122"/>
                <a:sym typeface="Symbol"/>
              </a:rPr>
              <a:t></a:t>
            </a:r>
            <a:r>
              <a:rPr lang="en-US" altLang="zh-CN" sz="2000" dirty="0" smtClean="0">
                <a:latin typeface="仿宋" pitchFamily="49" charset="-122"/>
                <a:ea typeface="仿宋" pitchFamily="49" charset="-122"/>
              </a:rPr>
              <a:t>log2n</a:t>
            </a:r>
            <a:r>
              <a:rPr lang="en-US" altLang="zh-CN" sz="2000" dirty="0" smtClean="0">
                <a:latin typeface="仿宋" pitchFamily="49" charset="-122"/>
                <a:ea typeface="仿宋" pitchFamily="49" charset="-122"/>
                <a:sym typeface="Symbol"/>
              </a:rPr>
              <a:t></a:t>
            </a:r>
            <a:r>
              <a:rPr lang="en-US" altLang="zh-CN" sz="2000" dirty="0" smtClean="0">
                <a:latin typeface="仿宋" pitchFamily="49" charset="-122"/>
                <a:ea typeface="仿宋" pitchFamily="49" charset="-122"/>
              </a:rPr>
              <a:t>+1</a:t>
            </a:r>
            <a:r>
              <a:rPr lang="zh-CN" altLang="zh-CN" sz="2000" dirty="0" smtClean="0">
                <a:latin typeface="仿宋" pitchFamily="49" charset="-122"/>
                <a:ea typeface="仿宋" pitchFamily="49" charset="-122"/>
              </a:rPr>
              <a:t>。</a:t>
            </a:r>
          </a:p>
        </p:txBody>
      </p:sp>
      <p:sp>
        <p:nvSpPr>
          <p:cNvPr id="73" name="矩形 72"/>
          <p:cNvSpPr/>
          <p:nvPr/>
        </p:nvSpPr>
        <p:spPr>
          <a:xfrm>
            <a:off x="1372033" y="4422590"/>
            <a:ext cx="7157817" cy="1938992"/>
          </a:xfrm>
          <a:prstGeom prst="rect">
            <a:avLst/>
          </a:prstGeom>
        </p:spPr>
        <p:txBody>
          <a:bodyPr wrap="square">
            <a:spAutoFit/>
          </a:bodyPr>
          <a:lstStyle/>
          <a:p>
            <a:pPr>
              <a:lnSpc>
                <a:spcPct val="120000"/>
              </a:lnSpc>
            </a:pPr>
            <a:r>
              <a:rPr lang="zh-CN" altLang="zh-CN" sz="2000" dirty="0" smtClean="0">
                <a:solidFill>
                  <a:srgbClr val="4037F9"/>
                </a:solidFill>
                <a:latin typeface="仿宋" pitchFamily="49" charset="-122"/>
                <a:ea typeface="仿宋" pitchFamily="49" charset="-122"/>
              </a:rPr>
              <a:t>性质</a:t>
            </a:r>
            <a:r>
              <a:rPr lang="en-US" altLang="zh-CN" sz="2000" dirty="0" smtClean="0">
                <a:solidFill>
                  <a:srgbClr val="4037F9"/>
                </a:solidFill>
                <a:latin typeface="仿宋" pitchFamily="49" charset="-122"/>
                <a:ea typeface="仿宋" pitchFamily="49" charset="-122"/>
              </a:rPr>
              <a:t>5</a:t>
            </a:r>
            <a:r>
              <a:rPr lang="zh-CN" altLang="zh-CN" sz="2000" dirty="0" smtClean="0">
                <a:solidFill>
                  <a:srgbClr val="4037F9"/>
                </a:solidFill>
                <a:latin typeface="仿宋" pitchFamily="49" charset="-122"/>
                <a:ea typeface="仿宋" pitchFamily="49" charset="-122"/>
              </a:rPr>
              <a:t>：</a:t>
            </a:r>
            <a:r>
              <a:rPr lang="zh-CN" altLang="zh-CN" sz="2000" dirty="0" smtClean="0">
                <a:latin typeface="仿宋" pitchFamily="49" charset="-122"/>
                <a:ea typeface="仿宋" pitchFamily="49" charset="-122"/>
              </a:rPr>
              <a:t>如果对一棵具有</a:t>
            </a:r>
            <a:r>
              <a:rPr lang="en-US" altLang="zh-CN" sz="2000" dirty="0" smtClean="0">
                <a:latin typeface="仿宋" pitchFamily="49" charset="-122"/>
                <a:ea typeface="仿宋" pitchFamily="49" charset="-122"/>
              </a:rPr>
              <a:t>n</a:t>
            </a:r>
            <a:r>
              <a:rPr lang="zh-CN" altLang="zh-CN" sz="2000" dirty="0" smtClean="0">
                <a:latin typeface="仿宋" pitchFamily="49" charset="-122"/>
                <a:ea typeface="仿宋" pitchFamily="49" charset="-122"/>
              </a:rPr>
              <a:t>个结点的完全二叉树按层次序给各个结点编号，则对于编号为</a:t>
            </a:r>
            <a:r>
              <a:rPr lang="en-US" altLang="zh-CN" sz="2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a:t>
            </a:r>
            <a:r>
              <a:rPr lang="en-US" altLang="zh-CN" sz="2000" dirty="0" smtClean="0">
                <a:latin typeface="仿宋" pitchFamily="49" charset="-122"/>
                <a:ea typeface="仿宋" pitchFamily="49" charset="-122"/>
              </a:rPr>
              <a:t>1</a:t>
            </a:r>
            <a:r>
              <a:rPr lang="zh-CN" altLang="zh-CN" sz="2000" dirty="0" smtClean="0">
                <a:latin typeface="仿宋" pitchFamily="49" charset="-122"/>
                <a:ea typeface="仿宋" pitchFamily="49" charset="-122"/>
              </a:rPr>
              <a:t>≤</a:t>
            </a:r>
            <a:r>
              <a:rPr lang="en-US" altLang="zh-CN" sz="2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a:t>
            </a:r>
            <a:r>
              <a:rPr lang="en-US" altLang="zh-CN" sz="2000" dirty="0" smtClean="0">
                <a:latin typeface="仿宋" pitchFamily="49" charset="-122"/>
                <a:ea typeface="仿宋" pitchFamily="49" charset="-122"/>
              </a:rPr>
              <a:t>n</a:t>
            </a:r>
            <a:r>
              <a:rPr lang="zh-CN" altLang="zh-CN" sz="2000" dirty="0" smtClean="0">
                <a:latin typeface="仿宋" pitchFamily="49" charset="-122"/>
                <a:ea typeface="仿宋" pitchFamily="49" charset="-122"/>
              </a:rPr>
              <a:t>）的结点有：</a:t>
            </a:r>
          </a:p>
          <a:p>
            <a:pPr>
              <a:lnSpc>
                <a:spcPct val="120000"/>
              </a:lnSpc>
            </a:pPr>
            <a:r>
              <a:rPr lang="zh-CN" altLang="zh-CN" sz="2000" dirty="0" smtClean="0">
                <a:latin typeface="仿宋" pitchFamily="49" charset="-122"/>
                <a:ea typeface="仿宋" pitchFamily="49" charset="-122"/>
              </a:rPr>
              <a:t>（</a:t>
            </a:r>
            <a:r>
              <a:rPr lang="en-US" altLang="zh-CN" sz="2000" dirty="0" smtClean="0">
                <a:latin typeface="仿宋" pitchFamily="49" charset="-122"/>
                <a:ea typeface="仿宋" pitchFamily="49" charset="-122"/>
              </a:rPr>
              <a:t>1</a:t>
            </a:r>
            <a:r>
              <a:rPr lang="zh-CN" altLang="zh-CN" sz="2000" dirty="0" smtClean="0">
                <a:latin typeface="仿宋" pitchFamily="49" charset="-122"/>
                <a:ea typeface="仿宋" pitchFamily="49" charset="-122"/>
              </a:rPr>
              <a:t>）若</a:t>
            </a:r>
            <a:r>
              <a:rPr lang="en-US" altLang="zh-CN" sz="2000" dirty="0" err="1" smtClean="0">
                <a:latin typeface="仿宋" pitchFamily="49" charset="-122"/>
                <a:ea typeface="仿宋" pitchFamily="49" charset="-122"/>
              </a:rPr>
              <a:t>i</a:t>
            </a:r>
            <a:r>
              <a:rPr lang="en-US" altLang="zh-CN" sz="2000" dirty="0" smtClean="0">
                <a:latin typeface="仿宋" pitchFamily="49" charset="-122"/>
                <a:ea typeface="仿宋" pitchFamily="49" charset="-122"/>
              </a:rPr>
              <a:t>&gt;1</a:t>
            </a:r>
            <a:r>
              <a:rPr lang="zh-CN" altLang="zh-CN" sz="2000" dirty="0" smtClean="0">
                <a:latin typeface="仿宋" pitchFamily="49" charset="-122"/>
                <a:ea typeface="仿宋" pitchFamily="49" charset="-122"/>
              </a:rPr>
              <a:t>，则</a:t>
            </a:r>
            <a:r>
              <a:rPr lang="en-US" altLang="zh-CN" sz="2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的双亲的编号为</a:t>
            </a:r>
            <a:r>
              <a:rPr lang="en-US" altLang="zh-CN" sz="2000" dirty="0" smtClean="0">
                <a:latin typeface="仿宋" pitchFamily="49" charset="-122"/>
                <a:ea typeface="仿宋" pitchFamily="49" charset="-122"/>
                <a:sym typeface="Symbol"/>
              </a:rPr>
              <a:t></a:t>
            </a:r>
            <a:r>
              <a:rPr lang="en-US" altLang="zh-CN" sz="2000" dirty="0" err="1" smtClean="0">
                <a:latin typeface="仿宋" pitchFamily="49" charset="-122"/>
                <a:ea typeface="仿宋" pitchFamily="49" charset="-122"/>
              </a:rPr>
              <a:t>i</a:t>
            </a:r>
            <a:r>
              <a:rPr lang="en-US" altLang="zh-CN" sz="2000" dirty="0" smtClean="0">
                <a:latin typeface="仿宋" pitchFamily="49" charset="-122"/>
                <a:ea typeface="仿宋" pitchFamily="49" charset="-122"/>
              </a:rPr>
              <a:t>/2</a:t>
            </a:r>
            <a:r>
              <a:rPr lang="en-US" altLang="zh-CN" sz="2000" dirty="0" smtClean="0">
                <a:latin typeface="仿宋" pitchFamily="49" charset="-122"/>
                <a:ea typeface="仿宋" pitchFamily="49" charset="-122"/>
                <a:sym typeface="Symbol"/>
              </a:rPr>
              <a:t></a:t>
            </a:r>
            <a:r>
              <a:rPr lang="zh-CN" altLang="zh-CN" sz="2000" dirty="0" smtClean="0">
                <a:latin typeface="仿宋" pitchFamily="49" charset="-122"/>
                <a:ea typeface="仿宋" pitchFamily="49" charset="-122"/>
              </a:rPr>
              <a:t>；若</a:t>
            </a:r>
            <a:r>
              <a:rPr lang="en-US" altLang="zh-CN" sz="2000" dirty="0" err="1" smtClean="0">
                <a:latin typeface="仿宋" pitchFamily="49" charset="-122"/>
                <a:ea typeface="仿宋" pitchFamily="49" charset="-122"/>
              </a:rPr>
              <a:t>i</a:t>
            </a:r>
            <a:r>
              <a:rPr lang="en-US" altLang="zh-CN" sz="2000" dirty="0" smtClean="0">
                <a:latin typeface="仿宋" pitchFamily="49" charset="-122"/>
                <a:ea typeface="仿宋" pitchFamily="49" charset="-122"/>
              </a:rPr>
              <a:t>=1</a:t>
            </a:r>
            <a:r>
              <a:rPr lang="zh-CN" altLang="zh-CN" sz="2000" dirty="0" smtClean="0">
                <a:latin typeface="仿宋" pitchFamily="49" charset="-122"/>
                <a:ea typeface="仿宋" pitchFamily="49" charset="-122"/>
              </a:rPr>
              <a:t>，则</a:t>
            </a:r>
            <a:r>
              <a:rPr lang="en-US" altLang="zh-CN" sz="2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是根结点。</a:t>
            </a:r>
          </a:p>
          <a:p>
            <a:pPr>
              <a:lnSpc>
                <a:spcPct val="120000"/>
              </a:lnSpc>
            </a:pPr>
            <a:r>
              <a:rPr lang="zh-CN" altLang="zh-CN" sz="2000" dirty="0" smtClean="0">
                <a:latin typeface="仿宋" pitchFamily="49" charset="-122"/>
                <a:ea typeface="仿宋" pitchFamily="49" charset="-122"/>
              </a:rPr>
              <a:t>（</a:t>
            </a:r>
            <a:r>
              <a:rPr lang="en-US" altLang="zh-CN" sz="2000" dirty="0" smtClean="0">
                <a:latin typeface="仿宋" pitchFamily="49" charset="-122"/>
                <a:ea typeface="仿宋" pitchFamily="49" charset="-122"/>
              </a:rPr>
              <a:t>2</a:t>
            </a:r>
            <a:r>
              <a:rPr lang="zh-CN" altLang="zh-CN" sz="2000" dirty="0" smtClean="0">
                <a:latin typeface="仿宋" pitchFamily="49" charset="-122"/>
                <a:ea typeface="仿宋" pitchFamily="49" charset="-122"/>
              </a:rPr>
              <a:t>）若</a:t>
            </a:r>
            <a:r>
              <a:rPr lang="en-US" altLang="zh-CN" sz="2000" dirty="0" smtClean="0">
                <a:latin typeface="仿宋" pitchFamily="49" charset="-122"/>
                <a:ea typeface="仿宋" pitchFamily="49" charset="-122"/>
              </a:rPr>
              <a:t>2i</a:t>
            </a:r>
            <a:r>
              <a:rPr lang="zh-CN" altLang="zh-CN" sz="2000" dirty="0" smtClean="0">
                <a:latin typeface="仿宋" pitchFamily="49" charset="-122"/>
                <a:ea typeface="仿宋" pitchFamily="49" charset="-122"/>
              </a:rPr>
              <a:t>≤</a:t>
            </a:r>
            <a:r>
              <a:rPr lang="en-US" altLang="zh-CN" sz="2000" dirty="0" smtClean="0">
                <a:latin typeface="仿宋" pitchFamily="49" charset="-122"/>
                <a:ea typeface="仿宋" pitchFamily="49" charset="-122"/>
              </a:rPr>
              <a:t>n</a:t>
            </a:r>
            <a:r>
              <a:rPr lang="zh-CN" altLang="zh-CN" sz="2000" dirty="0" smtClean="0">
                <a:latin typeface="仿宋" pitchFamily="49" charset="-122"/>
                <a:ea typeface="仿宋" pitchFamily="49" charset="-122"/>
              </a:rPr>
              <a:t>，则</a:t>
            </a:r>
            <a:r>
              <a:rPr lang="en-US" altLang="zh-CN" sz="2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的左孩子编号为</a:t>
            </a:r>
            <a:r>
              <a:rPr lang="en-US" altLang="zh-CN" sz="2000" dirty="0" smtClean="0">
                <a:latin typeface="仿宋" pitchFamily="49" charset="-122"/>
                <a:ea typeface="仿宋" pitchFamily="49" charset="-122"/>
              </a:rPr>
              <a:t>2i</a:t>
            </a:r>
            <a:r>
              <a:rPr lang="zh-CN" altLang="zh-CN" sz="2000" dirty="0" smtClean="0">
                <a:latin typeface="仿宋" pitchFamily="49" charset="-122"/>
                <a:ea typeface="仿宋" pitchFamily="49" charset="-122"/>
              </a:rPr>
              <a:t>；否则</a:t>
            </a:r>
            <a:r>
              <a:rPr lang="en-US" altLang="zh-CN" sz="2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无左孩子。</a:t>
            </a:r>
          </a:p>
          <a:p>
            <a:pPr>
              <a:lnSpc>
                <a:spcPct val="120000"/>
              </a:lnSpc>
            </a:pPr>
            <a:r>
              <a:rPr lang="zh-CN" altLang="zh-CN" sz="2000" dirty="0" smtClean="0">
                <a:latin typeface="仿宋" pitchFamily="49" charset="-122"/>
                <a:ea typeface="仿宋" pitchFamily="49" charset="-122"/>
              </a:rPr>
              <a:t>（</a:t>
            </a:r>
            <a:r>
              <a:rPr lang="en-US" altLang="zh-CN" sz="2000" dirty="0" smtClean="0">
                <a:latin typeface="仿宋" pitchFamily="49" charset="-122"/>
                <a:ea typeface="仿宋" pitchFamily="49" charset="-122"/>
              </a:rPr>
              <a:t>3</a:t>
            </a:r>
            <a:r>
              <a:rPr lang="zh-CN" altLang="zh-CN" sz="2000" dirty="0" smtClean="0">
                <a:latin typeface="仿宋" pitchFamily="49" charset="-122"/>
                <a:ea typeface="仿宋" pitchFamily="49" charset="-122"/>
              </a:rPr>
              <a:t>）若</a:t>
            </a:r>
            <a:r>
              <a:rPr lang="en-US" altLang="zh-CN" sz="2000" dirty="0" smtClean="0">
                <a:latin typeface="仿宋" pitchFamily="49" charset="-122"/>
                <a:ea typeface="仿宋" pitchFamily="49" charset="-122"/>
              </a:rPr>
              <a:t>2i+1</a:t>
            </a:r>
            <a:r>
              <a:rPr lang="zh-CN" altLang="zh-CN" sz="2000" dirty="0" smtClean="0">
                <a:latin typeface="仿宋" pitchFamily="49" charset="-122"/>
                <a:ea typeface="仿宋" pitchFamily="49" charset="-122"/>
              </a:rPr>
              <a:t>≤</a:t>
            </a:r>
            <a:r>
              <a:rPr lang="en-US" altLang="zh-CN" sz="2000" dirty="0" smtClean="0">
                <a:latin typeface="仿宋" pitchFamily="49" charset="-122"/>
                <a:ea typeface="仿宋" pitchFamily="49" charset="-122"/>
              </a:rPr>
              <a:t>n</a:t>
            </a:r>
            <a:r>
              <a:rPr lang="zh-CN" altLang="zh-CN" sz="2000" dirty="0" smtClean="0">
                <a:latin typeface="仿宋" pitchFamily="49" charset="-122"/>
                <a:ea typeface="仿宋" pitchFamily="49" charset="-122"/>
              </a:rPr>
              <a:t>，则</a:t>
            </a:r>
            <a:r>
              <a:rPr lang="en-US" altLang="zh-CN" sz="2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的右孩子编号为</a:t>
            </a:r>
            <a:r>
              <a:rPr lang="en-US" altLang="zh-CN" sz="2000" dirty="0" smtClean="0">
                <a:latin typeface="仿宋" pitchFamily="49" charset="-122"/>
                <a:ea typeface="仿宋" pitchFamily="49" charset="-122"/>
              </a:rPr>
              <a:t>2i+1</a:t>
            </a:r>
            <a:r>
              <a:rPr lang="zh-CN" altLang="zh-CN" sz="2000" dirty="0" smtClean="0">
                <a:latin typeface="仿宋" pitchFamily="49" charset="-122"/>
                <a:ea typeface="仿宋" pitchFamily="49" charset="-122"/>
              </a:rPr>
              <a:t>；否则</a:t>
            </a:r>
            <a:r>
              <a:rPr lang="en-US" altLang="zh-CN" sz="2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无右孩子。</a:t>
            </a: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Effect transition="in" filter="checkerboard(across)">
                                      <p:cBhvr>
                                        <p:cTn id="7" dur="500"/>
                                        <p:tgtEl>
                                          <p:spTgt spid="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8">
                                            <p:txEl>
                                              <p:pRg st="0" end="0"/>
                                            </p:txEl>
                                          </p:spTgt>
                                        </p:tgtEl>
                                        <p:attrNameLst>
                                          <p:attrName>style.visibility</p:attrName>
                                        </p:attrNameLst>
                                      </p:cBhvr>
                                      <p:to>
                                        <p:strVal val="visible"/>
                                      </p:to>
                                    </p:set>
                                    <p:animEffect transition="in" filter="checkerboard(across)">
                                      <p:cBhvr>
                                        <p:cTn id="12" dur="500"/>
                                        <p:tgtEl>
                                          <p:spTgt spid="6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1">
                                            <p:txEl>
                                              <p:pRg st="0" end="0"/>
                                            </p:txEl>
                                          </p:spTgt>
                                        </p:tgtEl>
                                        <p:attrNameLst>
                                          <p:attrName>style.visibility</p:attrName>
                                        </p:attrNameLst>
                                      </p:cBhvr>
                                      <p:to>
                                        <p:strVal val="visible"/>
                                      </p:to>
                                    </p:set>
                                    <p:animEffect transition="in" filter="checkerboard(across)">
                                      <p:cBhvr>
                                        <p:cTn id="17" dur="500"/>
                                        <p:tgtEl>
                                          <p:spTgt spid="7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2">
                                            <p:txEl>
                                              <p:pRg st="0" end="0"/>
                                            </p:txEl>
                                          </p:spTgt>
                                        </p:tgtEl>
                                        <p:attrNameLst>
                                          <p:attrName>style.visibility</p:attrName>
                                        </p:attrNameLst>
                                      </p:cBhvr>
                                      <p:to>
                                        <p:strVal val="visible"/>
                                      </p:to>
                                    </p:set>
                                    <p:animEffect transition="in" filter="checkerboard(across)">
                                      <p:cBhvr>
                                        <p:cTn id="22" dur="500"/>
                                        <p:tgtEl>
                                          <p:spTgt spid="7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73">
                                            <p:txEl>
                                              <p:pRg st="0" end="0"/>
                                            </p:txEl>
                                          </p:spTgt>
                                        </p:tgtEl>
                                        <p:attrNameLst>
                                          <p:attrName>style.visibility</p:attrName>
                                        </p:attrNameLst>
                                      </p:cBhvr>
                                      <p:to>
                                        <p:strVal val="visible"/>
                                      </p:to>
                                    </p:set>
                                    <p:animEffect transition="in" filter="checkerboard(across)">
                                      <p:cBhvr>
                                        <p:cTn id="27" dur="500"/>
                                        <p:tgtEl>
                                          <p:spTgt spid="7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73">
                                            <p:txEl>
                                              <p:pRg st="1" end="1"/>
                                            </p:txEl>
                                          </p:spTgt>
                                        </p:tgtEl>
                                        <p:attrNameLst>
                                          <p:attrName>style.visibility</p:attrName>
                                        </p:attrNameLst>
                                      </p:cBhvr>
                                      <p:to>
                                        <p:strVal val="visible"/>
                                      </p:to>
                                    </p:set>
                                    <p:animEffect transition="in" filter="checkerboard(across)">
                                      <p:cBhvr>
                                        <p:cTn id="32" dur="500"/>
                                        <p:tgtEl>
                                          <p:spTgt spid="73">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73">
                                            <p:txEl>
                                              <p:pRg st="2" end="2"/>
                                            </p:txEl>
                                          </p:spTgt>
                                        </p:tgtEl>
                                        <p:attrNameLst>
                                          <p:attrName>style.visibility</p:attrName>
                                        </p:attrNameLst>
                                      </p:cBhvr>
                                      <p:to>
                                        <p:strVal val="visible"/>
                                      </p:to>
                                    </p:set>
                                    <p:animEffect transition="in" filter="checkerboard(across)">
                                      <p:cBhvr>
                                        <p:cTn id="37" dur="500"/>
                                        <p:tgtEl>
                                          <p:spTgt spid="7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73">
                                            <p:txEl>
                                              <p:pRg st="3" end="3"/>
                                            </p:txEl>
                                          </p:spTgt>
                                        </p:tgtEl>
                                        <p:attrNameLst>
                                          <p:attrName>style.visibility</p:attrName>
                                        </p:attrNameLst>
                                      </p:cBhvr>
                                      <p:to>
                                        <p:strVal val="visible"/>
                                      </p:to>
                                    </p:set>
                                    <p:animEffect transition="in" filter="checkerboard(across)">
                                      <p:cBhvr>
                                        <p:cTn id="42" dur="500"/>
                                        <p:tgtEl>
                                          <p:spTgt spid="7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二叉树</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73075"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9" name="内容占位符 64"/>
          <p:cNvSpPr txBox="1">
            <a:spLocks/>
          </p:cNvSpPr>
          <p:nvPr/>
        </p:nvSpPr>
        <p:spPr>
          <a:xfrm>
            <a:off x="818866" y="1697346"/>
            <a:ext cx="8325134" cy="1155036"/>
          </a:xfrm>
          <a:prstGeom prst="rect">
            <a:avLst/>
          </a:prstGeom>
        </p:spPr>
        <p:txBody>
          <a:bodyPr/>
          <a:lstStyle/>
          <a:p>
            <a:pPr>
              <a:lnSpc>
                <a:spcPct val="150000"/>
              </a:lnSpc>
            </a:pPr>
            <a:r>
              <a:rPr lang="zh-CN" altLang="zh-CN" sz="2000" dirty="0" smtClean="0"/>
              <a:t>①将一般二叉树添上一些 “虚结点”，成为“完全二叉树”；</a:t>
            </a:r>
          </a:p>
          <a:p>
            <a:pPr>
              <a:lnSpc>
                <a:spcPct val="150000"/>
              </a:lnSpc>
            </a:pPr>
            <a:r>
              <a:rPr lang="zh-CN" altLang="zh-CN" sz="2000" dirty="0" smtClean="0"/>
              <a:t>②为了用结点在向量中的相对位置来表示结点之间的逻辑关系，按完全二叉树的形式给结点编号；</a:t>
            </a:r>
          </a:p>
          <a:p>
            <a:pPr>
              <a:lnSpc>
                <a:spcPct val="150000"/>
              </a:lnSpc>
            </a:pPr>
            <a:r>
              <a:rPr lang="zh-CN" altLang="zh-CN" sz="2000" dirty="0" smtClean="0"/>
              <a:t>③将结点按编号存入向量对应分量，其中“虚结点”用“</a:t>
            </a:r>
            <a:r>
              <a:rPr lang="en-US" altLang="zh-CN" sz="2000" dirty="0" smtClean="0"/>
              <a:t>Ø</a:t>
            </a:r>
            <a:r>
              <a:rPr lang="zh-CN" altLang="zh-CN" sz="2000" dirty="0" smtClean="0"/>
              <a:t>”表示。</a:t>
            </a:r>
          </a:p>
        </p:txBody>
      </p:sp>
      <p:sp>
        <p:nvSpPr>
          <p:cNvPr id="65" name="内容占位符 64"/>
          <p:cNvSpPr txBox="1">
            <a:spLocks/>
          </p:cNvSpPr>
          <p:nvPr/>
        </p:nvSpPr>
        <p:spPr>
          <a:xfrm>
            <a:off x="559558" y="1110492"/>
            <a:ext cx="6045958" cy="459000"/>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en-US" sz="2800" b="1" dirty="0" smtClean="0">
                <a:latin typeface="+mn-lt"/>
                <a:ea typeface="+mn-ea"/>
              </a:rPr>
              <a:t>二叉树的顺序存储</a:t>
            </a:r>
            <a:endParaRPr lang="zh-CN" altLang="en-US" sz="2800" b="1" dirty="0">
              <a:solidFill>
                <a:srgbClr val="FF0000"/>
              </a:solidFill>
              <a:latin typeface="+mn-lt"/>
              <a:ea typeface="+mn-ea"/>
            </a:endParaRPr>
          </a:p>
        </p:txBody>
      </p:sp>
      <p:pic>
        <p:nvPicPr>
          <p:cNvPr id="5122" name="Picture 2"/>
          <p:cNvPicPr>
            <a:picLocks noChangeAspect="1" noChangeArrowheads="1"/>
          </p:cNvPicPr>
          <p:nvPr/>
        </p:nvPicPr>
        <p:blipFill>
          <a:blip r:embed="rId3" cstate="print"/>
          <a:srcRect/>
          <a:stretch>
            <a:fillRect/>
          </a:stretch>
        </p:blipFill>
        <p:spPr bwMode="auto">
          <a:xfrm>
            <a:off x="430757" y="3659662"/>
            <a:ext cx="3314700" cy="2295525"/>
          </a:xfrm>
          <a:prstGeom prst="rect">
            <a:avLst/>
          </a:prstGeom>
          <a:noFill/>
          <a:ln w="9525">
            <a:noFill/>
            <a:miter lim="800000"/>
            <a:headEnd/>
            <a:tailEnd/>
          </a:ln>
        </p:spPr>
      </p:pic>
      <p:pic>
        <p:nvPicPr>
          <p:cNvPr id="5123" name="Picture 3"/>
          <p:cNvPicPr>
            <a:picLocks noChangeAspect="1" noChangeArrowheads="1"/>
          </p:cNvPicPr>
          <p:nvPr/>
        </p:nvPicPr>
        <p:blipFill>
          <a:blip r:embed="rId4" cstate="print"/>
          <a:srcRect/>
          <a:stretch>
            <a:fillRect/>
          </a:stretch>
        </p:blipFill>
        <p:spPr bwMode="auto">
          <a:xfrm>
            <a:off x="3561639" y="4537738"/>
            <a:ext cx="5582361" cy="1276350"/>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5123"/>
                                        </p:tgtEl>
                                        <p:attrNameLst>
                                          <p:attrName>style.visibility</p:attrName>
                                        </p:attrNameLst>
                                      </p:cBhvr>
                                      <p:to>
                                        <p:strVal val="visible"/>
                                      </p:to>
                                    </p:set>
                                    <p:animEffect transition="in" filter="blinds(horizontal)">
                                      <p:cBhvr>
                                        <p:cTn id="11"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二叉树</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73075"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9" name="内容占位符 64"/>
          <p:cNvSpPr txBox="1">
            <a:spLocks/>
          </p:cNvSpPr>
          <p:nvPr/>
        </p:nvSpPr>
        <p:spPr>
          <a:xfrm>
            <a:off x="3370997" y="1888416"/>
            <a:ext cx="2279176" cy="540887"/>
          </a:xfrm>
          <a:prstGeom prst="rect">
            <a:avLst/>
          </a:prstGeom>
        </p:spPr>
        <p:txBody>
          <a:bodyPr/>
          <a:lstStyle/>
          <a:p>
            <a:pPr>
              <a:lnSpc>
                <a:spcPct val="150000"/>
              </a:lnSpc>
            </a:pPr>
            <a:r>
              <a:rPr lang="zh-CN" altLang="en-US" sz="2000" b="1" dirty="0" smtClean="0">
                <a:solidFill>
                  <a:srgbClr val="4037F9"/>
                </a:solidFill>
              </a:rPr>
              <a:t>二叉树</a:t>
            </a:r>
            <a:r>
              <a:rPr lang="zh-CN" altLang="zh-CN" sz="2000" b="1" dirty="0" smtClean="0">
                <a:solidFill>
                  <a:srgbClr val="4037F9"/>
                </a:solidFill>
              </a:rPr>
              <a:t>结点的结构</a:t>
            </a:r>
          </a:p>
        </p:txBody>
      </p:sp>
      <p:sp>
        <p:nvSpPr>
          <p:cNvPr id="65" name="内容占位符 64"/>
          <p:cNvSpPr txBox="1">
            <a:spLocks/>
          </p:cNvSpPr>
          <p:nvPr/>
        </p:nvSpPr>
        <p:spPr>
          <a:xfrm>
            <a:off x="559558" y="1110492"/>
            <a:ext cx="6045958" cy="459000"/>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en-US" sz="2800" b="1" dirty="0" smtClean="0">
                <a:latin typeface="+mn-lt"/>
                <a:ea typeface="+mn-ea"/>
              </a:rPr>
              <a:t>二叉树的链式存储</a:t>
            </a:r>
            <a:endParaRPr lang="zh-CN" altLang="en-US" sz="2800" b="1" dirty="0">
              <a:solidFill>
                <a:srgbClr val="FF0000"/>
              </a:solidFill>
              <a:latin typeface="+mn-lt"/>
              <a:ea typeface="+mn-ea"/>
            </a:endParaRPr>
          </a:p>
        </p:txBody>
      </p:sp>
      <p:pic>
        <p:nvPicPr>
          <p:cNvPr id="6146" name="Picture 2"/>
          <p:cNvPicPr>
            <a:picLocks noChangeAspect="1" noChangeArrowheads="1"/>
          </p:cNvPicPr>
          <p:nvPr/>
        </p:nvPicPr>
        <p:blipFill>
          <a:blip r:embed="rId3" cstate="print"/>
          <a:srcRect/>
          <a:stretch>
            <a:fillRect/>
          </a:stretch>
        </p:blipFill>
        <p:spPr bwMode="auto">
          <a:xfrm>
            <a:off x="0" y="2389922"/>
            <a:ext cx="9144000" cy="2182078"/>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二叉树</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73075"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5" name="内容占位符 64"/>
          <p:cNvSpPr txBox="1">
            <a:spLocks/>
          </p:cNvSpPr>
          <p:nvPr/>
        </p:nvSpPr>
        <p:spPr>
          <a:xfrm>
            <a:off x="559558" y="1110492"/>
            <a:ext cx="6045958" cy="459000"/>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en-US" sz="2800" b="1" dirty="0" smtClean="0">
                <a:latin typeface="+mn-lt"/>
                <a:ea typeface="+mn-ea"/>
              </a:rPr>
              <a:t>二叉树的链式存储</a:t>
            </a:r>
            <a:r>
              <a:rPr lang="en-US" altLang="zh-CN" sz="2800" b="1" dirty="0" smtClean="0">
                <a:latin typeface="+mn-lt"/>
                <a:ea typeface="+mn-ea"/>
              </a:rPr>
              <a:t>—</a:t>
            </a:r>
            <a:r>
              <a:rPr lang="zh-CN" altLang="en-US" sz="2800" b="1" dirty="0" smtClean="0">
                <a:solidFill>
                  <a:srgbClr val="4037F9"/>
                </a:solidFill>
                <a:latin typeface="+mn-lt"/>
                <a:ea typeface="+mn-ea"/>
              </a:rPr>
              <a:t>二叉链表</a:t>
            </a:r>
            <a:endParaRPr lang="zh-CN" altLang="en-US" sz="2800" b="1" dirty="0">
              <a:solidFill>
                <a:srgbClr val="4037F9"/>
              </a:solidFill>
              <a:latin typeface="+mn-lt"/>
              <a:ea typeface="+mn-ea"/>
            </a:endParaRPr>
          </a:p>
        </p:txBody>
      </p:sp>
      <p:pic>
        <p:nvPicPr>
          <p:cNvPr id="7170" name="Picture 2"/>
          <p:cNvPicPr>
            <a:picLocks noChangeAspect="1" noChangeArrowheads="1"/>
          </p:cNvPicPr>
          <p:nvPr/>
        </p:nvPicPr>
        <p:blipFill>
          <a:blip r:embed="rId3" cstate="print"/>
          <a:srcRect/>
          <a:stretch>
            <a:fillRect/>
          </a:stretch>
        </p:blipFill>
        <p:spPr bwMode="auto">
          <a:xfrm>
            <a:off x="263856" y="1749613"/>
            <a:ext cx="4143454" cy="3081694"/>
          </a:xfrm>
          <a:prstGeom prst="rect">
            <a:avLst/>
          </a:prstGeom>
          <a:noFill/>
          <a:ln w="9525">
            <a:noFill/>
            <a:miter lim="800000"/>
            <a:headEnd/>
            <a:tailEnd/>
          </a:ln>
        </p:spPr>
      </p:pic>
      <p:pic>
        <p:nvPicPr>
          <p:cNvPr id="7172" name="Picture 4"/>
          <p:cNvPicPr>
            <a:picLocks noChangeAspect="1" noChangeArrowheads="1"/>
          </p:cNvPicPr>
          <p:nvPr/>
        </p:nvPicPr>
        <p:blipFill>
          <a:blip r:embed="rId4" cstate="print"/>
          <a:srcRect/>
          <a:stretch>
            <a:fillRect/>
          </a:stretch>
        </p:blipFill>
        <p:spPr bwMode="auto">
          <a:xfrm>
            <a:off x="4425926" y="1694454"/>
            <a:ext cx="4349584" cy="3954167"/>
          </a:xfrm>
          <a:prstGeom prst="rect">
            <a:avLst/>
          </a:prstGeom>
          <a:noFill/>
          <a:ln w="9525">
            <a:noFill/>
            <a:miter lim="800000"/>
            <a:headEnd/>
            <a:tailEnd/>
          </a:ln>
        </p:spPr>
      </p:pic>
      <p:sp>
        <p:nvSpPr>
          <p:cNvPr id="70" name="矩形 69"/>
          <p:cNvSpPr/>
          <p:nvPr/>
        </p:nvSpPr>
        <p:spPr>
          <a:xfrm>
            <a:off x="1638349" y="4977599"/>
            <a:ext cx="954107" cy="369332"/>
          </a:xfrm>
          <a:prstGeom prst="rect">
            <a:avLst/>
          </a:prstGeom>
        </p:spPr>
        <p:txBody>
          <a:bodyPr wrap="none">
            <a:spAutoFit/>
          </a:bodyPr>
          <a:lstStyle/>
          <a:p>
            <a:r>
              <a:rPr lang="zh-CN" altLang="zh-CN" b="1" dirty="0" smtClean="0">
                <a:solidFill>
                  <a:schemeClr val="tx1">
                    <a:lumMod val="75000"/>
                    <a:lumOff val="25000"/>
                  </a:schemeClr>
                </a:solidFill>
              </a:rPr>
              <a:t>二叉树</a:t>
            </a:r>
            <a:r>
              <a:rPr lang="en-US" altLang="zh-CN" b="1" dirty="0" smtClean="0">
                <a:solidFill>
                  <a:schemeClr val="tx1">
                    <a:lumMod val="75000"/>
                    <a:lumOff val="25000"/>
                  </a:schemeClr>
                </a:solidFill>
              </a:rPr>
              <a:t>t</a:t>
            </a:r>
            <a:endParaRPr lang="zh-CN" altLang="en-US" b="1" dirty="0">
              <a:solidFill>
                <a:schemeClr val="tx1">
                  <a:lumMod val="75000"/>
                  <a:lumOff val="25000"/>
                </a:schemeClr>
              </a:solidFill>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blinds(horizontal)">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二叉树</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73075"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9" name="内容占位符 64"/>
          <p:cNvSpPr txBox="1">
            <a:spLocks/>
          </p:cNvSpPr>
          <p:nvPr/>
        </p:nvSpPr>
        <p:spPr>
          <a:xfrm>
            <a:off x="818866" y="1697346"/>
            <a:ext cx="7751928" cy="1864720"/>
          </a:xfrm>
          <a:prstGeom prst="rect">
            <a:avLst/>
          </a:prstGeom>
        </p:spPr>
        <p:txBody>
          <a:bodyPr/>
          <a:lstStyle/>
          <a:p>
            <a:pPr>
              <a:lnSpc>
                <a:spcPct val="150000"/>
              </a:lnSpc>
            </a:pPr>
            <a:r>
              <a:rPr lang="zh-CN" altLang="zh-CN" sz="2000" dirty="0" smtClean="0"/>
              <a:t>按照某种方式遍访树中的每一个结点，使每个结点被访问且仅被访问一次</a:t>
            </a:r>
            <a:r>
              <a:rPr lang="zh-CN" altLang="en-US" sz="2000" dirty="0" smtClean="0"/>
              <a:t>，称为</a:t>
            </a:r>
            <a:r>
              <a:rPr lang="zh-CN" altLang="zh-CN" sz="2000" dirty="0" smtClean="0"/>
              <a:t>遍历二叉树（</a:t>
            </a:r>
            <a:r>
              <a:rPr lang="en-US" altLang="zh-CN" sz="2000" dirty="0" smtClean="0"/>
              <a:t>Traversing Binary Tree</a:t>
            </a:r>
            <a:r>
              <a:rPr lang="zh-CN" altLang="zh-CN" sz="2000" dirty="0" smtClean="0"/>
              <a:t>）</a:t>
            </a:r>
            <a:r>
              <a:rPr lang="zh-CN" altLang="en-US" sz="2000" dirty="0" smtClean="0"/>
              <a:t>。一般地，</a:t>
            </a:r>
            <a:r>
              <a:rPr lang="zh-CN" altLang="zh-CN" sz="2000" dirty="0" smtClean="0"/>
              <a:t>有三种遍历方式：即</a:t>
            </a:r>
            <a:r>
              <a:rPr lang="en-US" altLang="zh-CN" sz="2000" dirty="0" smtClean="0"/>
              <a:t>NLR</a:t>
            </a:r>
            <a:r>
              <a:rPr lang="zh-CN" altLang="zh-CN" sz="2000" dirty="0" smtClean="0"/>
              <a:t>称为先序（根）遍历，</a:t>
            </a:r>
            <a:r>
              <a:rPr lang="en-US" altLang="zh-CN" sz="2000" dirty="0" smtClean="0"/>
              <a:t>LNR</a:t>
            </a:r>
            <a:r>
              <a:rPr lang="zh-CN" altLang="zh-CN" sz="2000" dirty="0" smtClean="0"/>
              <a:t>称为中序（根）遍历，</a:t>
            </a:r>
            <a:r>
              <a:rPr lang="en-US" altLang="zh-CN" sz="2000" dirty="0" smtClean="0"/>
              <a:t>LRN</a:t>
            </a:r>
            <a:r>
              <a:rPr lang="zh-CN" altLang="zh-CN" sz="2000" dirty="0" smtClean="0"/>
              <a:t>称为后序（根）遍历。</a:t>
            </a:r>
          </a:p>
        </p:txBody>
      </p:sp>
      <p:sp>
        <p:nvSpPr>
          <p:cNvPr id="65" name="内容占位符 64"/>
          <p:cNvSpPr txBox="1">
            <a:spLocks/>
          </p:cNvSpPr>
          <p:nvPr/>
        </p:nvSpPr>
        <p:spPr>
          <a:xfrm>
            <a:off x="559558" y="1110492"/>
            <a:ext cx="6045958" cy="459000"/>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en-US" sz="2800" b="1" dirty="0" smtClean="0">
                <a:latin typeface="+mn-lt"/>
                <a:ea typeface="+mn-ea"/>
              </a:rPr>
              <a:t>二叉树的遍历</a:t>
            </a:r>
            <a:endParaRPr lang="zh-CN" altLang="en-US" sz="2800" b="1" dirty="0">
              <a:solidFill>
                <a:srgbClr val="FF0000"/>
              </a:solidFill>
              <a:latin typeface="+mn-lt"/>
              <a:ea typeface="+mn-ea"/>
            </a:endParaRPr>
          </a:p>
        </p:txBody>
      </p:sp>
      <p:sp>
        <p:nvSpPr>
          <p:cNvPr id="66" name="内容占位符 64"/>
          <p:cNvSpPr txBox="1">
            <a:spLocks/>
          </p:cNvSpPr>
          <p:nvPr/>
        </p:nvSpPr>
        <p:spPr>
          <a:xfrm>
            <a:off x="739254" y="3965149"/>
            <a:ext cx="3682621" cy="1864720"/>
          </a:xfrm>
          <a:prstGeom prst="rect">
            <a:avLst/>
          </a:prstGeom>
        </p:spPr>
        <p:txBody>
          <a:bodyPr/>
          <a:lstStyle/>
          <a:p>
            <a:r>
              <a:rPr lang="en-US" altLang="zh-CN" sz="2000" b="1" dirty="0" smtClean="0">
                <a:solidFill>
                  <a:srgbClr val="FF0000"/>
                </a:solidFill>
              </a:rPr>
              <a:t>1</a:t>
            </a:r>
            <a:r>
              <a:rPr lang="zh-CN" altLang="zh-CN" sz="2000" b="1" dirty="0" smtClean="0">
                <a:solidFill>
                  <a:srgbClr val="FF0000"/>
                </a:solidFill>
              </a:rPr>
              <a:t>．二叉树的先序（根）遍历</a:t>
            </a:r>
          </a:p>
          <a:p>
            <a:pPr>
              <a:lnSpc>
                <a:spcPct val="120000"/>
              </a:lnSpc>
            </a:pPr>
            <a:r>
              <a:rPr lang="zh-CN" altLang="zh-CN" sz="2000" dirty="0" smtClean="0">
                <a:latin typeface="楷体" pitchFamily="49" charset="-122"/>
                <a:ea typeface="楷体" pitchFamily="49" charset="-122"/>
              </a:rPr>
              <a:t>定义：若二叉树为空，则遍历结束；否则</a:t>
            </a:r>
          </a:p>
          <a:p>
            <a:pPr>
              <a:lnSpc>
                <a:spcPct val="120000"/>
              </a:lnSpc>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1</a:t>
            </a:r>
            <a:r>
              <a:rPr lang="zh-CN" altLang="zh-CN" sz="2000" dirty="0" smtClean="0">
                <a:latin typeface="楷体" pitchFamily="49" charset="-122"/>
                <a:ea typeface="楷体" pitchFamily="49" charset="-122"/>
              </a:rPr>
              <a:t>）访问根结点；</a:t>
            </a:r>
          </a:p>
          <a:p>
            <a:pPr>
              <a:lnSpc>
                <a:spcPct val="120000"/>
              </a:lnSpc>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2</a:t>
            </a:r>
            <a:r>
              <a:rPr lang="zh-CN" altLang="zh-CN" sz="2000" dirty="0" smtClean="0">
                <a:latin typeface="楷体" pitchFamily="49" charset="-122"/>
                <a:ea typeface="楷体" pitchFamily="49" charset="-122"/>
              </a:rPr>
              <a:t>）先序遍历根的左子树；</a:t>
            </a:r>
          </a:p>
          <a:p>
            <a:pPr>
              <a:lnSpc>
                <a:spcPct val="120000"/>
              </a:lnSpc>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3</a:t>
            </a:r>
            <a:r>
              <a:rPr lang="zh-CN" altLang="zh-CN" sz="2000" dirty="0" smtClean="0">
                <a:latin typeface="楷体" pitchFamily="49" charset="-122"/>
                <a:ea typeface="楷体" pitchFamily="49" charset="-122"/>
              </a:rPr>
              <a:t>）先序遍历根的右子树。</a:t>
            </a:r>
            <a:endParaRPr lang="zh-CN" altLang="zh-CN" sz="2000" dirty="0">
              <a:latin typeface="楷体" pitchFamily="49" charset="-122"/>
              <a:ea typeface="楷体" pitchFamily="49" charset="-122"/>
            </a:endParaRPr>
          </a:p>
        </p:txBody>
      </p:sp>
      <p:pic>
        <p:nvPicPr>
          <p:cNvPr id="70" name="Picture 2"/>
          <p:cNvPicPr>
            <a:picLocks noChangeAspect="1" noChangeArrowheads="1"/>
          </p:cNvPicPr>
          <p:nvPr/>
        </p:nvPicPr>
        <p:blipFill>
          <a:blip r:embed="rId3" cstate="print"/>
          <a:srcRect/>
          <a:stretch>
            <a:fillRect/>
          </a:stretch>
        </p:blipFill>
        <p:spPr bwMode="auto">
          <a:xfrm>
            <a:off x="4863152" y="3319106"/>
            <a:ext cx="3325505" cy="2473345"/>
          </a:xfrm>
          <a:prstGeom prst="rect">
            <a:avLst/>
          </a:prstGeom>
          <a:noFill/>
          <a:ln w="9525">
            <a:noFill/>
            <a:miter lim="800000"/>
            <a:headEnd/>
            <a:tailEnd/>
          </a:ln>
        </p:spPr>
      </p:pic>
      <p:sp>
        <p:nvSpPr>
          <p:cNvPr id="71" name="矩形 70"/>
          <p:cNvSpPr/>
          <p:nvPr/>
        </p:nvSpPr>
        <p:spPr>
          <a:xfrm>
            <a:off x="4223982" y="5739853"/>
            <a:ext cx="4572000" cy="646331"/>
          </a:xfrm>
          <a:prstGeom prst="rect">
            <a:avLst/>
          </a:prstGeom>
        </p:spPr>
        <p:txBody>
          <a:bodyPr>
            <a:spAutoFit/>
          </a:bodyPr>
          <a:lstStyle/>
          <a:p>
            <a:r>
              <a:rPr lang="zh-CN" altLang="zh-CN" b="1" dirty="0" smtClean="0">
                <a:solidFill>
                  <a:srgbClr val="4037F9"/>
                </a:solidFill>
              </a:rPr>
              <a:t>二叉树</a:t>
            </a:r>
            <a:r>
              <a:rPr lang="en-US" altLang="zh-CN" b="1" dirty="0" smtClean="0">
                <a:solidFill>
                  <a:srgbClr val="4037F9"/>
                </a:solidFill>
              </a:rPr>
              <a:t>t</a:t>
            </a:r>
            <a:r>
              <a:rPr lang="zh-CN" altLang="zh-CN" b="1" dirty="0" smtClean="0">
                <a:solidFill>
                  <a:srgbClr val="4037F9"/>
                </a:solidFill>
              </a:rPr>
              <a:t>的先序遍历序列是：</a:t>
            </a:r>
            <a:endParaRPr lang="en-US" altLang="zh-CN" b="1" dirty="0" smtClean="0">
              <a:solidFill>
                <a:srgbClr val="4037F9"/>
              </a:solidFill>
            </a:endParaRPr>
          </a:p>
          <a:p>
            <a:r>
              <a:rPr lang="en-US" altLang="zh-CN" b="1" dirty="0" smtClean="0">
                <a:solidFill>
                  <a:srgbClr val="4037F9"/>
                </a:solidFill>
              </a:rPr>
              <a:t>      A</a:t>
            </a:r>
            <a:r>
              <a:rPr lang="zh-CN" altLang="zh-CN" b="1" dirty="0" smtClean="0">
                <a:solidFill>
                  <a:srgbClr val="4037F9"/>
                </a:solidFill>
              </a:rPr>
              <a:t>，</a:t>
            </a:r>
            <a:r>
              <a:rPr lang="en-US" altLang="zh-CN" b="1" dirty="0" smtClean="0">
                <a:solidFill>
                  <a:srgbClr val="4037F9"/>
                </a:solidFill>
              </a:rPr>
              <a:t>B</a:t>
            </a:r>
            <a:r>
              <a:rPr lang="zh-CN" altLang="zh-CN" b="1" dirty="0" smtClean="0">
                <a:solidFill>
                  <a:srgbClr val="4037F9"/>
                </a:solidFill>
              </a:rPr>
              <a:t>，</a:t>
            </a:r>
            <a:r>
              <a:rPr lang="en-US" altLang="zh-CN" b="1" dirty="0" smtClean="0">
                <a:solidFill>
                  <a:srgbClr val="4037F9"/>
                </a:solidFill>
              </a:rPr>
              <a:t>D</a:t>
            </a:r>
            <a:r>
              <a:rPr lang="zh-CN" altLang="zh-CN" b="1" dirty="0" smtClean="0">
                <a:solidFill>
                  <a:srgbClr val="4037F9"/>
                </a:solidFill>
              </a:rPr>
              <a:t>，</a:t>
            </a:r>
            <a:r>
              <a:rPr lang="en-US" altLang="zh-CN" b="1" dirty="0" smtClean="0">
                <a:solidFill>
                  <a:srgbClr val="4037F9"/>
                </a:solidFill>
              </a:rPr>
              <a:t>E</a:t>
            </a:r>
            <a:r>
              <a:rPr lang="zh-CN" altLang="zh-CN" b="1" dirty="0" smtClean="0">
                <a:solidFill>
                  <a:srgbClr val="4037F9"/>
                </a:solidFill>
              </a:rPr>
              <a:t>，</a:t>
            </a:r>
            <a:r>
              <a:rPr lang="en-US" altLang="zh-CN" b="1" dirty="0" smtClean="0">
                <a:solidFill>
                  <a:srgbClr val="4037F9"/>
                </a:solidFill>
              </a:rPr>
              <a:t>G</a:t>
            </a:r>
            <a:r>
              <a:rPr lang="zh-CN" altLang="zh-CN" b="1" dirty="0" smtClean="0">
                <a:solidFill>
                  <a:srgbClr val="4037F9"/>
                </a:solidFill>
              </a:rPr>
              <a:t>，</a:t>
            </a:r>
            <a:r>
              <a:rPr lang="en-US" altLang="zh-CN" b="1" dirty="0" smtClean="0">
                <a:solidFill>
                  <a:srgbClr val="4037F9"/>
                </a:solidFill>
              </a:rPr>
              <a:t>C</a:t>
            </a:r>
            <a:r>
              <a:rPr lang="zh-CN" altLang="zh-CN" b="1" dirty="0" smtClean="0">
                <a:solidFill>
                  <a:srgbClr val="4037F9"/>
                </a:solidFill>
              </a:rPr>
              <a:t>，</a:t>
            </a:r>
            <a:r>
              <a:rPr lang="en-US" altLang="zh-CN" b="1" dirty="0" smtClean="0">
                <a:solidFill>
                  <a:srgbClr val="4037F9"/>
                </a:solidFill>
              </a:rPr>
              <a:t>F</a:t>
            </a:r>
            <a:r>
              <a:rPr lang="zh-CN" altLang="zh-CN" b="1" dirty="0" smtClean="0">
                <a:solidFill>
                  <a:srgbClr val="4037F9"/>
                </a:solidFill>
              </a:rPr>
              <a:t>，</a:t>
            </a:r>
            <a:r>
              <a:rPr lang="en-US" altLang="zh-CN" b="1" dirty="0" smtClean="0">
                <a:solidFill>
                  <a:srgbClr val="4037F9"/>
                </a:solidFill>
              </a:rPr>
              <a:t>H</a:t>
            </a:r>
            <a:r>
              <a:rPr lang="zh-CN" altLang="zh-CN" b="1" dirty="0" smtClean="0">
                <a:solidFill>
                  <a:srgbClr val="4037F9"/>
                </a:solidFill>
              </a:rPr>
              <a:t>，</a:t>
            </a:r>
            <a:r>
              <a:rPr lang="en-US" altLang="zh-CN" b="1" dirty="0" smtClean="0">
                <a:solidFill>
                  <a:srgbClr val="4037F9"/>
                </a:solidFill>
              </a:rPr>
              <a:t>I</a:t>
            </a:r>
            <a:r>
              <a:rPr lang="zh-CN" altLang="zh-CN" b="1" dirty="0" smtClean="0">
                <a:solidFill>
                  <a:srgbClr val="4037F9"/>
                </a:solidFill>
              </a:rPr>
              <a:t>。</a:t>
            </a:r>
            <a:endParaRPr lang="zh-CN" altLang="en-US" b="1" dirty="0">
              <a:solidFill>
                <a:srgbClr val="4037F9"/>
              </a:solidFill>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71">
                                            <p:txEl>
                                              <p:pRg st="0" end="0"/>
                                            </p:txEl>
                                          </p:spTgt>
                                        </p:tgtEl>
                                        <p:attrNameLst>
                                          <p:attrName>style.visibility</p:attrName>
                                        </p:attrNameLst>
                                      </p:cBhvr>
                                      <p:to>
                                        <p:strVal val="visible"/>
                                      </p:to>
                                    </p:set>
                                    <p:animEffect transition="in" filter="diamond(in)">
                                      <p:cBhvr>
                                        <p:cTn id="15" dur="2000"/>
                                        <p:tgtEl>
                                          <p:spTgt spid="71">
                                            <p:txEl>
                                              <p:pRg st="0" end="0"/>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71">
                                            <p:txEl>
                                              <p:pRg st="1" end="1"/>
                                            </p:txEl>
                                          </p:spTgt>
                                        </p:tgtEl>
                                        <p:attrNameLst>
                                          <p:attrName>style.visibility</p:attrName>
                                        </p:attrNameLst>
                                      </p:cBhvr>
                                      <p:to>
                                        <p:strVal val="visible"/>
                                      </p:to>
                                    </p:set>
                                    <p:animEffect transition="in" filter="diamond(in)">
                                      <p:cBhvr>
                                        <p:cTn id="18" dur="2000"/>
                                        <p:tgtEl>
                                          <p:spTgt spid="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二叉树</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73075"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5" name="内容占位符 64"/>
          <p:cNvSpPr txBox="1">
            <a:spLocks/>
          </p:cNvSpPr>
          <p:nvPr/>
        </p:nvSpPr>
        <p:spPr>
          <a:xfrm>
            <a:off x="559558" y="1110492"/>
            <a:ext cx="6045958" cy="459000"/>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en-US" sz="2800" b="1" dirty="0" smtClean="0">
                <a:latin typeface="+mn-lt"/>
                <a:ea typeface="+mn-ea"/>
              </a:rPr>
              <a:t>二叉树的遍历</a:t>
            </a:r>
            <a:endParaRPr lang="zh-CN" altLang="en-US" sz="2800" b="1" dirty="0">
              <a:solidFill>
                <a:srgbClr val="FF0000"/>
              </a:solidFill>
              <a:latin typeface="+mn-lt"/>
              <a:ea typeface="+mn-ea"/>
            </a:endParaRPr>
          </a:p>
        </p:txBody>
      </p:sp>
      <p:sp>
        <p:nvSpPr>
          <p:cNvPr id="66" name="内容占位符 64"/>
          <p:cNvSpPr txBox="1">
            <a:spLocks/>
          </p:cNvSpPr>
          <p:nvPr/>
        </p:nvSpPr>
        <p:spPr>
          <a:xfrm>
            <a:off x="616424" y="2081757"/>
            <a:ext cx="3682621" cy="2872379"/>
          </a:xfrm>
          <a:prstGeom prst="rect">
            <a:avLst/>
          </a:prstGeom>
        </p:spPr>
        <p:txBody>
          <a:bodyPr/>
          <a:lstStyle/>
          <a:p>
            <a:r>
              <a:rPr lang="en-US" altLang="zh-CN" sz="2000" b="1" dirty="0" smtClean="0">
                <a:solidFill>
                  <a:srgbClr val="FF0000"/>
                </a:solidFill>
              </a:rPr>
              <a:t>2</a:t>
            </a:r>
            <a:r>
              <a:rPr lang="zh-CN" altLang="zh-CN" sz="2000" b="1" dirty="0" smtClean="0">
                <a:solidFill>
                  <a:srgbClr val="FF0000"/>
                </a:solidFill>
              </a:rPr>
              <a:t>．二叉树的</a:t>
            </a:r>
            <a:r>
              <a:rPr lang="zh-CN" altLang="en-US" sz="2000" b="1" dirty="0" smtClean="0">
                <a:solidFill>
                  <a:srgbClr val="FF0000"/>
                </a:solidFill>
              </a:rPr>
              <a:t>中</a:t>
            </a:r>
            <a:r>
              <a:rPr lang="zh-CN" altLang="zh-CN" sz="2000" b="1" dirty="0" smtClean="0">
                <a:solidFill>
                  <a:srgbClr val="FF0000"/>
                </a:solidFill>
              </a:rPr>
              <a:t>序（根）遍历</a:t>
            </a:r>
          </a:p>
          <a:p>
            <a:pPr>
              <a:lnSpc>
                <a:spcPct val="130000"/>
              </a:lnSpc>
            </a:pPr>
            <a:r>
              <a:rPr lang="zh-CN" altLang="zh-CN" sz="2000" dirty="0" smtClean="0">
                <a:latin typeface="楷体" pitchFamily="49" charset="-122"/>
                <a:ea typeface="楷体" pitchFamily="49" charset="-122"/>
              </a:rPr>
              <a:t>定义：若二叉树为空，则遍历结束；否则</a:t>
            </a:r>
          </a:p>
          <a:p>
            <a:pPr>
              <a:lnSpc>
                <a:spcPct val="130000"/>
              </a:lnSpc>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1</a:t>
            </a:r>
            <a:r>
              <a:rPr lang="zh-CN" altLang="zh-CN" sz="2000" dirty="0" smtClean="0">
                <a:latin typeface="楷体" pitchFamily="49" charset="-122"/>
                <a:ea typeface="楷体" pitchFamily="49" charset="-122"/>
              </a:rPr>
              <a:t>）中序遍历根的左子树；</a:t>
            </a:r>
          </a:p>
          <a:p>
            <a:pPr>
              <a:lnSpc>
                <a:spcPct val="130000"/>
              </a:lnSpc>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2</a:t>
            </a:r>
            <a:r>
              <a:rPr lang="zh-CN" altLang="zh-CN" sz="2000" dirty="0" smtClean="0">
                <a:latin typeface="楷体" pitchFamily="49" charset="-122"/>
                <a:ea typeface="楷体" pitchFamily="49" charset="-122"/>
              </a:rPr>
              <a:t>）访问根结点；</a:t>
            </a:r>
          </a:p>
          <a:p>
            <a:pPr>
              <a:lnSpc>
                <a:spcPct val="130000"/>
              </a:lnSpc>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3</a:t>
            </a:r>
            <a:r>
              <a:rPr lang="zh-CN" altLang="zh-CN" sz="2000" dirty="0" smtClean="0">
                <a:latin typeface="楷体" pitchFamily="49" charset="-122"/>
                <a:ea typeface="楷体" pitchFamily="49" charset="-122"/>
              </a:rPr>
              <a:t>）中序遍历根的右子树。</a:t>
            </a:r>
          </a:p>
        </p:txBody>
      </p:sp>
      <p:pic>
        <p:nvPicPr>
          <p:cNvPr id="70" name="Picture 2"/>
          <p:cNvPicPr>
            <a:picLocks noChangeAspect="1" noChangeArrowheads="1"/>
          </p:cNvPicPr>
          <p:nvPr/>
        </p:nvPicPr>
        <p:blipFill>
          <a:blip r:embed="rId3" cstate="print"/>
          <a:srcRect/>
          <a:stretch>
            <a:fillRect/>
          </a:stretch>
        </p:blipFill>
        <p:spPr bwMode="auto">
          <a:xfrm>
            <a:off x="4794913" y="1258295"/>
            <a:ext cx="3325505" cy="2473345"/>
          </a:xfrm>
          <a:prstGeom prst="rect">
            <a:avLst/>
          </a:prstGeom>
          <a:noFill/>
          <a:ln w="9525">
            <a:noFill/>
            <a:miter lim="800000"/>
            <a:headEnd/>
            <a:tailEnd/>
          </a:ln>
        </p:spPr>
      </p:pic>
      <p:sp>
        <p:nvSpPr>
          <p:cNvPr id="71" name="矩形 70"/>
          <p:cNvSpPr/>
          <p:nvPr/>
        </p:nvSpPr>
        <p:spPr>
          <a:xfrm>
            <a:off x="4572000" y="3883758"/>
            <a:ext cx="4572000" cy="646331"/>
          </a:xfrm>
          <a:prstGeom prst="rect">
            <a:avLst/>
          </a:prstGeom>
        </p:spPr>
        <p:txBody>
          <a:bodyPr>
            <a:spAutoFit/>
          </a:bodyPr>
          <a:lstStyle/>
          <a:p>
            <a:r>
              <a:rPr lang="zh-CN" altLang="zh-CN" b="1" dirty="0" smtClean="0">
                <a:solidFill>
                  <a:srgbClr val="4037F9"/>
                </a:solidFill>
              </a:rPr>
              <a:t>二叉树</a:t>
            </a:r>
            <a:r>
              <a:rPr lang="en-US" altLang="zh-CN" b="1" dirty="0" smtClean="0">
                <a:solidFill>
                  <a:srgbClr val="4037F9"/>
                </a:solidFill>
              </a:rPr>
              <a:t>t</a:t>
            </a:r>
            <a:r>
              <a:rPr lang="zh-CN" altLang="zh-CN" b="1" dirty="0" smtClean="0">
                <a:solidFill>
                  <a:srgbClr val="4037F9"/>
                </a:solidFill>
              </a:rPr>
              <a:t>的</a:t>
            </a:r>
            <a:r>
              <a:rPr lang="zh-CN" altLang="en-US" b="1" dirty="0" smtClean="0">
                <a:solidFill>
                  <a:srgbClr val="4037F9"/>
                </a:solidFill>
              </a:rPr>
              <a:t>中</a:t>
            </a:r>
            <a:r>
              <a:rPr lang="zh-CN" altLang="zh-CN" b="1" dirty="0" smtClean="0">
                <a:solidFill>
                  <a:srgbClr val="4037F9"/>
                </a:solidFill>
              </a:rPr>
              <a:t>序遍历序列是：</a:t>
            </a:r>
            <a:endParaRPr lang="en-US" altLang="zh-CN" b="1" dirty="0" smtClean="0">
              <a:solidFill>
                <a:srgbClr val="4037F9"/>
              </a:solidFill>
            </a:endParaRPr>
          </a:p>
          <a:p>
            <a:r>
              <a:rPr lang="en-US" altLang="zh-CN" b="1" dirty="0" smtClean="0">
                <a:solidFill>
                  <a:srgbClr val="4037F9"/>
                </a:solidFill>
              </a:rPr>
              <a:t>      D</a:t>
            </a:r>
            <a:r>
              <a:rPr lang="zh-CN" altLang="zh-CN" b="1" dirty="0" smtClean="0">
                <a:solidFill>
                  <a:srgbClr val="4037F9"/>
                </a:solidFill>
              </a:rPr>
              <a:t>，</a:t>
            </a:r>
            <a:r>
              <a:rPr lang="en-US" altLang="zh-CN" b="1" dirty="0" smtClean="0">
                <a:solidFill>
                  <a:srgbClr val="4037F9"/>
                </a:solidFill>
              </a:rPr>
              <a:t>B</a:t>
            </a:r>
            <a:r>
              <a:rPr lang="zh-CN" altLang="zh-CN" b="1" dirty="0" smtClean="0">
                <a:solidFill>
                  <a:srgbClr val="4037F9"/>
                </a:solidFill>
              </a:rPr>
              <a:t>，</a:t>
            </a:r>
            <a:r>
              <a:rPr lang="en-US" altLang="zh-CN" b="1" dirty="0" smtClean="0">
                <a:solidFill>
                  <a:srgbClr val="4037F9"/>
                </a:solidFill>
              </a:rPr>
              <a:t>G</a:t>
            </a:r>
            <a:r>
              <a:rPr lang="zh-CN" altLang="zh-CN" b="1" dirty="0" smtClean="0">
                <a:solidFill>
                  <a:srgbClr val="4037F9"/>
                </a:solidFill>
              </a:rPr>
              <a:t>，</a:t>
            </a:r>
            <a:r>
              <a:rPr lang="en-US" altLang="zh-CN" b="1" dirty="0" smtClean="0">
                <a:solidFill>
                  <a:srgbClr val="4037F9"/>
                </a:solidFill>
              </a:rPr>
              <a:t>E</a:t>
            </a:r>
            <a:r>
              <a:rPr lang="zh-CN" altLang="zh-CN" b="1" dirty="0" smtClean="0">
                <a:solidFill>
                  <a:srgbClr val="4037F9"/>
                </a:solidFill>
              </a:rPr>
              <a:t>，</a:t>
            </a:r>
            <a:r>
              <a:rPr lang="en-US" altLang="zh-CN" b="1" dirty="0" smtClean="0">
                <a:solidFill>
                  <a:srgbClr val="4037F9"/>
                </a:solidFill>
              </a:rPr>
              <a:t>A</a:t>
            </a:r>
            <a:r>
              <a:rPr lang="zh-CN" altLang="zh-CN" b="1" dirty="0" smtClean="0">
                <a:solidFill>
                  <a:srgbClr val="4037F9"/>
                </a:solidFill>
              </a:rPr>
              <a:t>，</a:t>
            </a:r>
            <a:r>
              <a:rPr lang="en-US" altLang="zh-CN" b="1" dirty="0" smtClean="0">
                <a:solidFill>
                  <a:srgbClr val="4037F9"/>
                </a:solidFill>
              </a:rPr>
              <a:t>C</a:t>
            </a:r>
            <a:r>
              <a:rPr lang="zh-CN" altLang="zh-CN" b="1" dirty="0" smtClean="0">
                <a:solidFill>
                  <a:srgbClr val="4037F9"/>
                </a:solidFill>
              </a:rPr>
              <a:t>，</a:t>
            </a:r>
            <a:r>
              <a:rPr lang="en-US" altLang="zh-CN" b="1" dirty="0" smtClean="0">
                <a:solidFill>
                  <a:srgbClr val="4037F9"/>
                </a:solidFill>
              </a:rPr>
              <a:t>H</a:t>
            </a:r>
            <a:r>
              <a:rPr lang="zh-CN" altLang="zh-CN" b="1" dirty="0" smtClean="0">
                <a:solidFill>
                  <a:srgbClr val="4037F9"/>
                </a:solidFill>
              </a:rPr>
              <a:t>，</a:t>
            </a:r>
            <a:r>
              <a:rPr lang="en-US" altLang="zh-CN" b="1" dirty="0" smtClean="0">
                <a:solidFill>
                  <a:srgbClr val="4037F9"/>
                </a:solidFill>
              </a:rPr>
              <a:t>F</a:t>
            </a:r>
            <a:r>
              <a:rPr lang="zh-CN" altLang="zh-CN" b="1" dirty="0" smtClean="0">
                <a:solidFill>
                  <a:srgbClr val="4037F9"/>
                </a:solidFill>
              </a:rPr>
              <a:t>，</a:t>
            </a:r>
            <a:r>
              <a:rPr lang="en-US" altLang="zh-CN" b="1" dirty="0" smtClean="0">
                <a:solidFill>
                  <a:srgbClr val="4037F9"/>
                </a:solidFill>
              </a:rPr>
              <a:t>I</a:t>
            </a:r>
            <a:endParaRPr lang="zh-CN" altLang="en-US" b="1" dirty="0">
              <a:solidFill>
                <a:srgbClr val="4037F9"/>
              </a:solidFill>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71">
                                            <p:txEl>
                                              <p:pRg st="0" end="0"/>
                                            </p:txEl>
                                          </p:spTgt>
                                        </p:tgtEl>
                                        <p:attrNameLst>
                                          <p:attrName>style.visibility</p:attrName>
                                        </p:attrNameLst>
                                      </p:cBhvr>
                                      <p:to>
                                        <p:strVal val="visible"/>
                                      </p:to>
                                    </p:set>
                                    <p:animEffect transition="in" filter="diamond(in)">
                                      <p:cBhvr>
                                        <p:cTn id="15" dur="2000"/>
                                        <p:tgtEl>
                                          <p:spTgt spid="71">
                                            <p:txEl>
                                              <p:pRg st="0" end="0"/>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71">
                                            <p:txEl>
                                              <p:pRg st="1" end="1"/>
                                            </p:txEl>
                                          </p:spTgt>
                                        </p:tgtEl>
                                        <p:attrNameLst>
                                          <p:attrName>style.visibility</p:attrName>
                                        </p:attrNameLst>
                                      </p:cBhvr>
                                      <p:to>
                                        <p:strVal val="visible"/>
                                      </p:to>
                                    </p:set>
                                    <p:animEffect transition="in" filter="diamond(in)">
                                      <p:cBhvr>
                                        <p:cTn id="18" dur="2000"/>
                                        <p:tgtEl>
                                          <p:spTgt spid="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二叉树</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73075"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5" name="内容占位符 64"/>
          <p:cNvSpPr txBox="1">
            <a:spLocks/>
          </p:cNvSpPr>
          <p:nvPr/>
        </p:nvSpPr>
        <p:spPr>
          <a:xfrm>
            <a:off x="559558" y="1110492"/>
            <a:ext cx="6045958" cy="459000"/>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en-US" sz="2800" b="1" dirty="0" smtClean="0">
                <a:latin typeface="+mn-lt"/>
                <a:ea typeface="+mn-ea"/>
              </a:rPr>
              <a:t>二叉树的遍历</a:t>
            </a:r>
            <a:endParaRPr lang="zh-CN" altLang="en-US" sz="2800" b="1" dirty="0">
              <a:solidFill>
                <a:srgbClr val="FF0000"/>
              </a:solidFill>
              <a:latin typeface="+mn-lt"/>
              <a:ea typeface="+mn-ea"/>
            </a:endParaRPr>
          </a:p>
        </p:txBody>
      </p:sp>
      <p:sp>
        <p:nvSpPr>
          <p:cNvPr id="66" name="内容占位符 64"/>
          <p:cNvSpPr txBox="1">
            <a:spLocks/>
          </p:cNvSpPr>
          <p:nvPr/>
        </p:nvSpPr>
        <p:spPr>
          <a:xfrm>
            <a:off x="616424" y="2081757"/>
            <a:ext cx="3682621" cy="2872379"/>
          </a:xfrm>
          <a:prstGeom prst="rect">
            <a:avLst/>
          </a:prstGeom>
        </p:spPr>
        <p:txBody>
          <a:bodyPr/>
          <a:lstStyle/>
          <a:p>
            <a:r>
              <a:rPr lang="en-US" altLang="zh-CN" sz="2000" b="1" dirty="0" smtClean="0">
                <a:solidFill>
                  <a:srgbClr val="FF0000"/>
                </a:solidFill>
              </a:rPr>
              <a:t>3</a:t>
            </a:r>
            <a:r>
              <a:rPr lang="zh-CN" altLang="zh-CN" sz="2000" b="1" dirty="0" smtClean="0">
                <a:solidFill>
                  <a:srgbClr val="FF0000"/>
                </a:solidFill>
              </a:rPr>
              <a:t>．二叉树的</a:t>
            </a:r>
            <a:r>
              <a:rPr lang="zh-CN" altLang="en-US" sz="2000" b="1" dirty="0" smtClean="0">
                <a:solidFill>
                  <a:srgbClr val="FF0000"/>
                </a:solidFill>
              </a:rPr>
              <a:t>后</a:t>
            </a:r>
            <a:r>
              <a:rPr lang="zh-CN" altLang="zh-CN" sz="2000" b="1" dirty="0" smtClean="0">
                <a:solidFill>
                  <a:srgbClr val="FF0000"/>
                </a:solidFill>
              </a:rPr>
              <a:t>序（根）遍历</a:t>
            </a:r>
          </a:p>
          <a:p>
            <a:pPr>
              <a:lnSpc>
                <a:spcPct val="130000"/>
              </a:lnSpc>
            </a:pPr>
            <a:r>
              <a:rPr lang="zh-CN" altLang="zh-CN" sz="2000" dirty="0" smtClean="0">
                <a:latin typeface="楷体" pitchFamily="49" charset="-122"/>
                <a:ea typeface="楷体" pitchFamily="49" charset="-122"/>
              </a:rPr>
              <a:t>定义：若二叉树为空，则遍历结束；否则</a:t>
            </a:r>
          </a:p>
          <a:p>
            <a:pPr>
              <a:lnSpc>
                <a:spcPct val="130000"/>
              </a:lnSpc>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1</a:t>
            </a:r>
            <a:r>
              <a:rPr lang="zh-CN" altLang="zh-CN" sz="2000" dirty="0" smtClean="0">
                <a:latin typeface="楷体" pitchFamily="49" charset="-122"/>
                <a:ea typeface="楷体" pitchFamily="49" charset="-122"/>
              </a:rPr>
              <a:t>）后序遍历根的左子树；</a:t>
            </a:r>
          </a:p>
          <a:p>
            <a:pPr>
              <a:lnSpc>
                <a:spcPct val="130000"/>
              </a:lnSpc>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2</a:t>
            </a:r>
            <a:r>
              <a:rPr lang="zh-CN" altLang="zh-CN" sz="2000" dirty="0" smtClean="0">
                <a:latin typeface="楷体" pitchFamily="49" charset="-122"/>
                <a:ea typeface="楷体" pitchFamily="49" charset="-122"/>
              </a:rPr>
              <a:t>）后序遍历根的右子树；</a:t>
            </a:r>
          </a:p>
          <a:p>
            <a:pPr>
              <a:lnSpc>
                <a:spcPct val="130000"/>
              </a:lnSpc>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3</a:t>
            </a:r>
            <a:r>
              <a:rPr lang="zh-CN" altLang="zh-CN" sz="2000" dirty="0" smtClean="0">
                <a:latin typeface="楷体" pitchFamily="49" charset="-122"/>
                <a:ea typeface="楷体" pitchFamily="49" charset="-122"/>
              </a:rPr>
              <a:t>）访问根结点。</a:t>
            </a:r>
          </a:p>
        </p:txBody>
      </p:sp>
      <p:pic>
        <p:nvPicPr>
          <p:cNvPr id="70" name="Picture 2"/>
          <p:cNvPicPr>
            <a:picLocks noChangeAspect="1" noChangeArrowheads="1"/>
          </p:cNvPicPr>
          <p:nvPr/>
        </p:nvPicPr>
        <p:blipFill>
          <a:blip r:embed="rId3" cstate="print"/>
          <a:srcRect/>
          <a:stretch>
            <a:fillRect/>
          </a:stretch>
        </p:blipFill>
        <p:spPr bwMode="auto">
          <a:xfrm>
            <a:off x="4794913" y="1258295"/>
            <a:ext cx="3325505" cy="2473345"/>
          </a:xfrm>
          <a:prstGeom prst="rect">
            <a:avLst/>
          </a:prstGeom>
          <a:noFill/>
          <a:ln w="9525">
            <a:noFill/>
            <a:miter lim="800000"/>
            <a:headEnd/>
            <a:tailEnd/>
          </a:ln>
        </p:spPr>
      </p:pic>
      <p:sp>
        <p:nvSpPr>
          <p:cNvPr id="71" name="矩形 70"/>
          <p:cNvSpPr/>
          <p:nvPr/>
        </p:nvSpPr>
        <p:spPr>
          <a:xfrm>
            <a:off x="4810836" y="3938349"/>
            <a:ext cx="4572000" cy="646331"/>
          </a:xfrm>
          <a:prstGeom prst="rect">
            <a:avLst/>
          </a:prstGeom>
        </p:spPr>
        <p:txBody>
          <a:bodyPr>
            <a:spAutoFit/>
          </a:bodyPr>
          <a:lstStyle/>
          <a:p>
            <a:r>
              <a:rPr lang="zh-CN" altLang="zh-CN" b="1" dirty="0" smtClean="0">
                <a:solidFill>
                  <a:srgbClr val="4037F9"/>
                </a:solidFill>
              </a:rPr>
              <a:t>二叉树</a:t>
            </a:r>
            <a:r>
              <a:rPr lang="en-US" altLang="zh-CN" b="1" dirty="0" smtClean="0">
                <a:solidFill>
                  <a:srgbClr val="4037F9"/>
                </a:solidFill>
              </a:rPr>
              <a:t>t</a:t>
            </a:r>
            <a:r>
              <a:rPr lang="zh-CN" altLang="zh-CN" b="1" dirty="0" smtClean="0">
                <a:solidFill>
                  <a:srgbClr val="4037F9"/>
                </a:solidFill>
              </a:rPr>
              <a:t>的</a:t>
            </a:r>
            <a:r>
              <a:rPr lang="zh-CN" altLang="en-US" b="1" dirty="0" smtClean="0">
                <a:solidFill>
                  <a:srgbClr val="4037F9"/>
                </a:solidFill>
              </a:rPr>
              <a:t>后</a:t>
            </a:r>
            <a:r>
              <a:rPr lang="zh-CN" altLang="zh-CN" b="1" dirty="0" smtClean="0">
                <a:solidFill>
                  <a:srgbClr val="4037F9"/>
                </a:solidFill>
              </a:rPr>
              <a:t>序遍历序列是：</a:t>
            </a:r>
            <a:endParaRPr lang="en-US" altLang="zh-CN" b="1" dirty="0" smtClean="0">
              <a:solidFill>
                <a:srgbClr val="4037F9"/>
              </a:solidFill>
            </a:endParaRPr>
          </a:p>
          <a:p>
            <a:r>
              <a:rPr lang="en-US" altLang="zh-CN" b="1" dirty="0" smtClean="0">
                <a:solidFill>
                  <a:srgbClr val="4037F9"/>
                </a:solidFill>
              </a:rPr>
              <a:t>        D</a:t>
            </a:r>
            <a:r>
              <a:rPr lang="zh-CN" altLang="zh-CN" b="1" dirty="0" smtClean="0">
                <a:solidFill>
                  <a:srgbClr val="4037F9"/>
                </a:solidFill>
              </a:rPr>
              <a:t>，</a:t>
            </a:r>
            <a:r>
              <a:rPr lang="en-US" altLang="zh-CN" b="1" dirty="0" smtClean="0">
                <a:solidFill>
                  <a:srgbClr val="4037F9"/>
                </a:solidFill>
              </a:rPr>
              <a:t>G</a:t>
            </a:r>
            <a:r>
              <a:rPr lang="zh-CN" altLang="zh-CN" b="1" dirty="0" smtClean="0">
                <a:solidFill>
                  <a:srgbClr val="4037F9"/>
                </a:solidFill>
              </a:rPr>
              <a:t>，</a:t>
            </a:r>
            <a:r>
              <a:rPr lang="en-US" altLang="zh-CN" b="1" dirty="0" smtClean="0">
                <a:solidFill>
                  <a:srgbClr val="4037F9"/>
                </a:solidFill>
              </a:rPr>
              <a:t>E</a:t>
            </a:r>
            <a:r>
              <a:rPr lang="zh-CN" altLang="zh-CN" b="1" dirty="0" smtClean="0">
                <a:solidFill>
                  <a:srgbClr val="4037F9"/>
                </a:solidFill>
              </a:rPr>
              <a:t>，</a:t>
            </a:r>
            <a:r>
              <a:rPr lang="en-US" altLang="zh-CN" b="1" dirty="0" smtClean="0">
                <a:solidFill>
                  <a:srgbClr val="4037F9"/>
                </a:solidFill>
              </a:rPr>
              <a:t>B</a:t>
            </a:r>
            <a:r>
              <a:rPr lang="zh-CN" altLang="zh-CN" b="1" dirty="0" smtClean="0">
                <a:solidFill>
                  <a:srgbClr val="4037F9"/>
                </a:solidFill>
              </a:rPr>
              <a:t>，</a:t>
            </a:r>
            <a:r>
              <a:rPr lang="en-US" altLang="zh-CN" b="1" dirty="0" smtClean="0">
                <a:solidFill>
                  <a:srgbClr val="4037F9"/>
                </a:solidFill>
              </a:rPr>
              <a:t>H</a:t>
            </a:r>
            <a:r>
              <a:rPr lang="zh-CN" altLang="zh-CN" b="1" dirty="0" smtClean="0">
                <a:solidFill>
                  <a:srgbClr val="4037F9"/>
                </a:solidFill>
              </a:rPr>
              <a:t>，</a:t>
            </a:r>
            <a:r>
              <a:rPr lang="en-US" altLang="zh-CN" b="1" dirty="0" smtClean="0">
                <a:solidFill>
                  <a:srgbClr val="4037F9"/>
                </a:solidFill>
              </a:rPr>
              <a:t>I</a:t>
            </a:r>
            <a:r>
              <a:rPr lang="zh-CN" altLang="zh-CN" b="1" dirty="0" smtClean="0">
                <a:solidFill>
                  <a:srgbClr val="4037F9"/>
                </a:solidFill>
              </a:rPr>
              <a:t>，</a:t>
            </a:r>
            <a:r>
              <a:rPr lang="en-US" altLang="zh-CN" b="1" dirty="0" smtClean="0">
                <a:solidFill>
                  <a:srgbClr val="4037F9"/>
                </a:solidFill>
              </a:rPr>
              <a:t>F</a:t>
            </a:r>
            <a:r>
              <a:rPr lang="zh-CN" altLang="zh-CN" b="1" dirty="0" smtClean="0">
                <a:solidFill>
                  <a:srgbClr val="4037F9"/>
                </a:solidFill>
              </a:rPr>
              <a:t>，</a:t>
            </a:r>
            <a:r>
              <a:rPr lang="en-US" altLang="zh-CN" b="1" dirty="0" smtClean="0">
                <a:solidFill>
                  <a:srgbClr val="4037F9"/>
                </a:solidFill>
              </a:rPr>
              <a:t>C</a:t>
            </a:r>
            <a:r>
              <a:rPr lang="zh-CN" altLang="zh-CN" b="1" dirty="0" smtClean="0">
                <a:solidFill>
                  <a:srgbClr val="4037F9"/>
                </a:solidFill>
              </a:rPr>
              <a:t>，</a:t>
            </a:r>
            <a:r>
              <a:rPr lang="en-US" altLang="zh-CN" b="1" dirty="0" smtClean="0">
                <a:solidFill>
                  <a:srgbClr val="4037F9"/>
                </a:solidFill>
              </a:rPr>
              <a:t>A</a:t>
            </a:r>
            <a:endParaRPr lang="zh-CN" altLang="en-US" b="1" dirty="0" smtClean="0">
              <a:solidFill>
                <a:srgbClr val="4037F9"/>
              </a:solidFill>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71">
                                            <p:txEl>
                                              <p:pRg st="0" end="0"/>
                                            </p:txEl>
                                          </p:spTgt>
                                        </p:tgtEl>
                                        <p:attrNameLst>
                                          <p:attrName>style.visibility</p:attrName>
                                        </p:attrNameLst>
                                      </p:cBhvr>
                                      <p:to>
                                        <p:strVal val="visible"/>
                                      </p:to>
                                    </p:set>
                                    <p:animEffect transition="in" filter="diamond(in)">
                                      <p:cBhvr>
                                        <p:cTn id="15" dur="2000"/>
                                        <p:tgtEl>
                                          <p:spTgt spid="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二叉树</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73075"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5" name="内容占位符 64"/>
          <p:cNvSpPr txBox="1">
            <a:spLocks/>
          </p:cNvSpPr>
          <p:nvPr/>
        </p:nvSpPr>
        <p:spPr>
          <a:xfrm>
            <a:off x="559558" y="1110492"/>
            <a:ext cx="6045958" cy="459000"/>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en-US" sz="2800" b="1" dirty="0" smtClean="0">
                <a:latin typeface="+mn-lt"/>
                <a:ea typeface="+mn-ea"/>
              </a:rPr>
              <a:t>二叉树的遍历</a:t>
            </a:r>
            <a:endParaRPr lang="zh-CN" altLang="en-US" sz="2800" b="1" dirty="0">
              <a:solidFill>
                <a:srgbClr val="FF0000"/>
              </a:solidFill>
              <a:latin typeface="+mn-lt"/>
              <a:ea typeface="+mn-ea"/>
            </a:endParaRPr>
          </a:p>
        </p:txBody>
      </p:sp>
      <p:sp>
        <p:nvSpPr>
          <p:cNvPr id="71" name="矩形 70"/>
          <p:cNvSpPr/>
          <p:nvPr/>
        </p:nvSpPr>
        <p:spPr>
          <a:xfrm>
            <a:off x="702859" y="3583507"/>
            <a:ext cx="4572000" cy="1424621"/>
          </a:xfrm>
          <a:prstGeom prst="rect">
            <a:avLst/>
          </a:prstGeom>
        </p:spPr>
        <p:txBody>
          <a:bodyPr>
            <a:spAutoFit/>
          </a:bodyPr>
          <a:lstStyle/>
          <a:p>
            <a:pPr>
              <a:lnSpc>
                <a:spcPct val="150000"/>
              </a:lnSpc>
            </a:pPr>
            <a:r>
              <a:rPr lang="zh-CN" altLang="zh-CN" sz="2000" b="1" dirty="0" smtClean="0">
                <a:solidFill>
                  <a:srgbClr val="4037F9"/>
                </a:solidFill>
              </a:rPr>
              <a:t>先序遍历序列：</a:t>
            </a:r>
            <a:r>
              <a:rPr lang="en-US" altLang="zh-CN" sz="2000" b="1" dirty="0" smtClean="0">
                <a:solidFill>
                  <a:srgbClr val="4037F9"/>
                </a:solidFill>
              </a:rPr>
              <a:t>A B D C H J K E C F I M</a:t>
            </a:r>
            <a:endParaRPr lang="zh-CN" altLang="zh-CN" sz="2000" b="1" dirty="0" smtClean="0">
              <a:solidFill>
                <a:srgbClr val="4037F9"/>
              </a:solidFill>
            </a:endParaRPr>
          </a:p>
          <a:p>
            <a:pPr>
              <a:lnSpc>
                <a:spcPct val="150000"/>
              </a:lnSpc>
            </a:pPr>
            <a:r>
              <a:rPr lang="zh-CN" altLang="zh-CN" sz="2000" b="1" dirty="0" smtClean="0">
                <a:solidFill>
                  <a:srgbClr val="4037F9"/>
                </a:solidFill>
              </a:rPr>
              <a:t>中序遍历序列：</a:t>
            </a:r>
            <a:r>
              <a:rPr lang="en-US" altLang="zh-CN" sz="2000" b="1" dirty="0" smtClean="0">
                <a:solidFill>
                  <a:srgbClr val="4037F9"/>
                </a:solidFill>
              </a:rPr>
              <a:t>G D J H K B E A C F M I</a:t>
            </a:r>
            <a:endParaRPr lang="zh-CN" altLang="zh-CN" sz="2000" b="1" dirty="0" smtClean="0">
              <a:solidFill>
                <a:srgbClr val="4037F9"/>
              </a:solidFill>
            </a:endParaRPr>
          </a:p>
          <a:p>
            <a:pPr>
              <a:lnSpc>
                <a:spcPct val="150000"/>
              </a:lnSpc>
            </a:pPr>
            <a:r>
              <a:rPr lang="zh-CN" altLang="zh-CN" sz="2000" b="1" dirty="0" smtClean="0">
                <a:solidFill>
                  <a:srgbClr val="4037F9"/>
                </a:solidFill>
              </a:rPr>
              <a:t>后序遍历序列：</a:t>
            </a:r>
            <a:r>
              <a:rPr lang="en-US" altLang="zh-CN" sz="2000" b="1" dirty="0" smtClean="0">
                <a:solidFill>
                  <a:srgbClr val="4037F9"/>
                </a:solidFill>
              </a:rPr>
              <a:t>G J K H D E B M I F C A</a:t>
            </a:r>
            <a:endParaRPr lang="zh-CN" altLang="zh-CN" sz="2000" b="1" dirty="0">
              <a:solidFill>
                <a:srgbClr val="4037F9"/>
              </a:solidFill>
            </a:endParaRPr>
          </a:p>
        </p:txBody>
      </p:sp>
      <p:grpSp>
        <p:nvGrpSpPr>
          <p:cNvPr id="67" name="组合 66"/>
          <p:cNvGrpSpPr/>
          <p:nvPr/>
        </p:nvGrpSpPr>
        <p:grpSpPr>
          <a:xfrm>
            <a:off x="548185" y="1692323"/>
            <a:ext cx="7853077" cy="2947914"/>
            <a:chOff x="548185" y="1692323"/>
            <a:chExt cx="7853077" cy="2947914"/>
          </a:xfrm>
        </p:grpSpPr>
        <p:sp>
          <p:nvSpPr>
            <p:cNvPr id="66" name="内容占位符 64"/>
            <p:cNvSpPr txBox="1">
              <a:spLocks/>
            </p:cNvSpPr>
            <p:nvPr/>
          </p:nvSpPr>
          <p:spPr>
            <a:xfrm>
              <a:off x="548185" y="1767858"/>
              <a:ext cx="4515133" cy="2872379"/>
            </a:xfrm>
            <a:prstGeom prst="rect">
              <a:avLst/>
            </a:prstGeom>
          </p:spPr>
          <p:txBody>
            <a:bodyPr/>
            <a:lstStyle/>
            <a:p>
              <a:r>
                <a:rPr lang="zh-CN" altLang="en-US" sz="2400" dirty="0" smtClean="0">
                  <a:latin typeface="仿宋" pitchFamily="49" charset="-122"/>
                  <a:ea typeface="仿宋" pitchFamily="49" charset="-122"/>
                </a:rPr>
                <a:t>例：</a:t>
              </a:r>
              <a:r>
                <a:rPr lang="zh-CN" altLang="zh-CN" sz="2400" dirty="0" smtClean="0">
                  <a:latin typeface="仿宋" pitchFamily="49" charset="-122"/>
                  <a:ea typeface="仿宋" pitchFamily="49" charset="-122"/>
                </a:rPr>
                <a:t>写出</a:t>
              </a:r>
              <a:r>
                <a:rPr lang="zh-CN" altLang="en-US" sz="2400" dirty="0" smtClean="0">
                  <a:latin typeface="仿宋" pitchFamily="49" charset="-122"/>
                  <a:ea typeface="仿宋" pitchFamily="49" charset="-122"/>
                </a:rPr>
                <a:t>右</a:t>
              </a:r>
              <a:r>
                <a:rPr lang="zh-CN" altLang="zh-CN" sz="2400" dirty="0" smtClean="0">
                  <a:latin typeface="仿宋" pitchFamily="49" charset="-122"/>
                  <a:ea typeface="仿宋" pitchFamily="49" charset="-122"/>
                </a:rPr>
                <a:t>图所示二叉树的先序遍历、中序遍历、后序遍历序列。</a:t>
              </a:r>
            </a:p>
          </p:txBody>
        </p:sp>
        <p:pic>
          <p:nvPicPr>
            <p:cNvPr id="1026" name="Picture 1422"/>
            <p:cNvPicPr>
              <a:picLocks noChangeAspect="1" noChangeArrowheads="1"/>
            </p:cNvPicPr>
            <p:nvPr/>
          </p:nvPicPr>
          <p:blipFill>
            <a:blip r:embed="rId3" cstate="print"/>
            <a:srcRect r="2965" b="2037"/>
            <a:stretch>
              <a:fillRect/>
            </a:stretch>
          </p:blipFill>
          <p:spPr bwMode="auto">
            <a:xfrm>
              <a:off x="5800299" y="1692323"/>
              <a:ext cx="2600963" cy="2866029"/>
            </a:xfrm>
            <a:prstGeom prst="rect">
              <a:avLst/>
            </a:prstGeom>
            <a:noFill/>
            <a:ln w="9525">
              <a:noFill/>
              <a:miter lim="800000"/>
              <a:headEnd/>
              <a:tailEnd/>
            </a:ln>
          </p:spPr>
        </p:pic>
      </p:gr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nodeType="clickEffect">
                                  <p:stCondLst>
                                    <p:cond delay="0"/>
                                  </p:stCondLst>
                                  <p:childTnLst>
                                    <p:set>
                                      <p:cBhvr>
                                        <p:cTn id="10" dur="1" fill="hold">
                                          <p:stCondLst>
                                            <p:cond delay="0"/>
                                          </p:stCondLst>
                                        </p:cTn>
                                        <p:tgtEl>
                                          <p:spTgt spid="71">
                                            <p:txEl>
                                              <p:pRg st="0" end="0"/>
                                            </p:txEl>
                                          </p:spTgt>
                                        </p:tgtEl>
                                        <p:attrNameLst>
                                          <p:attrName>style.visibility</p:attrName>
                                        </p:attrNameLst>
                                      </p:cBhvr>
                                      <p:to>
                                        <p:strVal val="visible"/>
                                      </p:to>
                                    </p:set>
                                    <p:animEffect transition="in" filter="diamond(in)">
                                      <p:cBhvr>
                                        <p:cTn id="11" dur="2000"/>
                                        <p:tgtEl>
                                          <p:spTgt spid="71">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71">
                                            <p:txEl>
                                              <p:pRg st="1" end="1"/>
                                            </p:txEl>
                                          </p:spTgt>
                                        </p:tgtEl>
                                        <p:attrNameLst>
                                          <p:attrName>style.visibility</p:attrName>
                                        </p:attrNameLst>
                                      </p:cBhvr>
                                      <p:to>
                                        <p:strVal val="visible"/>
                                      </p:to>
                                    </p:set>
                                    <p:animEffect transition="in" filter="diamond(in)">
                                      <p:cBhvr>
                                        <p:cTn id="16" dur="2000"/>
                                        <p:tgtEl>
                                          <p:spTgt spid="71">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71">
                                            <p:txEl>
                                              <p:pRg st="2" end="2"/>
                                            </p:txEl>
                                          </p:spTgt>
                                        </p:tgtEl>
                                        <p:attrNameLst>
                                          <p:attrName>style.visibility</p:attrName>
                                        </p:attrNameLst>
                                      </p:cBhvr>
                                      <p:to>
                                        <p:strVal val="visible"/>
                                      </p:to>
                                    </p:set>
                                    <p:animEffect transition="in" filter="diamond(in)">
                                      <p:cBhvr>
                                        <p:cTn id="21" dur="2000"/>
                                        <p:tgtEl>
                                          <p:spTgt spid="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64514"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5.4  </a:t>
            </a:r>
            <a:r>
              <a:rPr lang="zh-CN" altLang="en-US" sz="2400" b="1" dirty="0" smtClean="0">
                <a:solidFill>
                  <a:schemeClr val="bg1"/>
                </a:solidFill>
                <a:latin typeface="微软雅黑" pitchFamily="34" charset="-122"/>
                <a:ea typeface="微软雅黑" pitchFamily="34" charset="-122"/>
              </a:rPr>
              <a:t>树、森林和二叉树的关系</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树的存储结构</a:t>
            </a:r>
          </a:p>
        </p:txBody>
      </p:sp>
      <p:sp>
        <p:nvSpPr>
          <p:cNvPr id="66" name="Rectangle 3"/>
          <p:cNvSpPr txBox="1">
            <a:spLocks noChangeArrowheads="1"/>
          </p:cNvSpPr>
          <p:nvPr/>
        </p:nvSpPr>
        <p:spPr bwMode="gray">
          <a:xfrm>
            <a:off x="744538" y="1625601"/>
            <a:ext cx="8017325" cy="1677158"/>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200" kern="0" dirty="0" smtClean="0"/>
              <a:t>　</a:t>
            </a:r>
            <a:endParaRPr lang="zh-CN" altLang="zh-CN" sz="2000" b="1" dirty="0" smtClean="0"/>
          </a:p>
          <a:p>
            <a:pPr>
              <a:buNone/>
            </a:pPr>
            <a:r>
              <a:rPr lang="en-US" altLang="zh-CN" sz="2000" b="1" dirty="0" smtClean="0">
                <a:solidFill>
                  <a:srgbClr val="4037F9"/>
                </a:solidFill>
              </a:rPr>
              <a:t>1</a:t>
            </a:r>
            <a:r>
              <a:rPr lang="zh-CN" altLang="zh-CN" sz="2000" b="1" dirty="0" smtClean="0">
                <a:solidFill>
                  <a:srgbClr val="4037F9"/>
                </a:solidFill>
              </a:rPr>
              <a:t>．双亲表示法</a:t>
            </a:r>
          </a:p>
          <a:p>
            <a:pPr>
              <a:lnSpc>
                <a:spcPct val="150000"/>
              </a:lnSpc>
            </a:pPr>
            <a:r>
              <a:rPr lang="zh-CN" altLang="zh-CN" sz="2000" dirty="0" smtClean="0"/>
              <a:t>一棵具有</a:t>
            </a:r>
            <a:r>
              <a:rPr lang="en-US" altLang="zh-CN" sz="2000" dirty="0" smtClean="0"/>
              <a:t>n</a:t>
            </a:r>
            <a:r>
              <a:rPr lang="zh-CN" altLang="zh-CN" sz="2000" dirty="0" smtClean="0"/>
              <a:t>个结点的树，如果存储每个结点的信息，并且存储每个结点的双亲信息，那么这棵树也就唯一地确定了。</a:t>
            </a:r>
            <a:endParaRPr lang="zh-CN" altLang="zh-CN" sz="2000" dirty="0"/>
          </a:p>
        </p:txBody>
      </p:sp>
      <p:pic>
        <p:nvPicPr>
          <p:cNvPr id="2050" name="Picture 2"/>
          <p:cNvPicPr>
            <a:picLocks noChangeAspect="1" noChangeArrowheads="1"/>
          </p:cNvPicPr>
          <p:nvPr/>
        </p:nvPicPr>
        <p:blipFill>
          <a:blip r:embed="rId3" cstate="print"/>
          <a:srcRect/>
          <a:stretch>
            <a:fillRect/>
          </a:stretch>
        </p:blipFill>
        <p:spPr bwMode="auto">
          <a:xfrm>
            <a:off x="587636" y="3524819"/>
            <a:ext cx="3584153" cy="2575730"/>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3619500" y="4116222"/>
            <a:ext cx="5524500" cy="1409700"/>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6">
                                            <p:txEl>
                                              <p:pRg st="1" end="1"/>
                                            </p:txEl>
                                          </p:spTgt>
                                        </p:tgtEl>
                                        <p:attrNameLst>
                                          <p:attrName>style.visibility</p:attrName>
                                        </p:attrNameLst>
                                      </p:cBhvr>
                                      <p:to>
                                        <p:strVal val="visible"/>
                                      </p:to>
                                    </p:set>
                                    <p:animEffect transition="in" filter="checkerboard(across)">
                                      <p:cBhvr>
                                        <p:cTn id="7" dur="500"/>
                                        <p:tgtEl>
                                          <p:spTgt spid="66">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66">
                                            <p:txEl>
                                              <p:pRg st="2" end="2"/>
                                            </p:txEl>
                                          </p:spTgt>
                                        </p:tgtEl>
                                        <p:attrNameLst>
                                          <p:attrName>style.visibility</p:attrName>
                                        </p:attrNameLst>
                                      </p:cBhvr>
                                      <p:to>
                                        <p:strVal val="visible"/>
                                      </p:to>
                                    </p:set>
                                    <p:animEffect transition="in" filter="checkerboard(across)">
                                      <p:cBhvr>
                                        <p:cTn id="10" dur="500"/>
                                        <p:tgtEl>
                                          <p:spTgt spid="66">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blinds(horizontal)">
                                      <p:cBhvr>
                                        <p:cTn id="15" dur="5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051"/>
                                        </p:tgtEl>
                                        <p:attrNameLst>
                                          <p:attrName>style.visibility</p:attrName>
                                        </p:attrNameLst>
                                      </p:cBhvr>
                                      <p:to>
                                        <p:strVal val="visible"/>
                                      </p:to>
                                    </p:set>
                                    <p:animEffect transition="in" filter="blinds(horizontal)">
                                      <p:cBhvr>
                                        <p:cTn id="20"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圆角矩形 1"/>
          <p:cNvSpPr/>
          <p:nvPr/>
        </p:nvSpPr>
        <p:spPr>
          <a:xfrm>
            <a:off x="239713" y="809625"/>
            <a:ext cx="6174735" cy="857250"/>
          </a:xfrm>
          <a:prstGeom prst="roundRect">
            <a:avLst>
              <a:gd name="adj" fmla="val 42279"/>
            </a:avLst>
          </a:prstGeom>
          <a:solidFill>
            <a:srgbClr val="49719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385" name="文本框 2"/>
          <p:cNvSpPr txBox="1">
            <a:spLocks noChangeArrowheads="1"/>
          </p:cNvSpPr>
          <p:nvPr/>
        </p:nvSpPr>
        <p:spPr bwMode="auto">
          <a:xfrm>
            <a:off x="627063" y="846138"/>
            <a:ext cx="3271837" cy="823912"/>
          </a:xfrm>
          <a:prstGeom prst="rect">
            <a:avLst/>
          </a:prstGeom>
          <a:noFill/>
          <a:ln w="9525">
            <a:noFill/>
            <a:miter lim="800000"/>
            <a:headEnd/>
            <a:tailEnd/>
          </a:ln>
        </p:spPr>
        <p:txBody>
          <a:bodyPr>
            <a:spAutoFit/>
          </a:bodyPr>
          <a:lstStyle/>
          <a:p>
            <a:r>
              <a:rPr lang="zh-CN" altLang="en-US" sz="4800" b="1" dirty="0" smtClean="0">
                <a:solidFill>
                  <a:srgbClr val="FFFFFF"/>
                </a:solidFill>
                <a:latin typeface="微软雅黑" pitchFamily="34" charset="-122"/>
                <a:ea typeface="微软雅黑" pitchFamily="34" charset="-122"/>
              </a:rPr>
              <a:t>模块</a:t>
            </a:r>
            <a:r>
              <a:rPr lang="en-US" altLang="zh-CN" sz="4800" b="1" dirty="0" smtClean="0">
                <a:solidFill>
                  <a:srgbClr val="FFFFFF"/>
                </a:solidFill>
                <a:latin typeface="微软雅黑" pitchFamily="34" charset="-122"/>
                <a:ea typeface="微软雅黑" pitchFamily="34" charset="-122"/>
              </a:rPr>
              <a:t>5</a:t>
            </a:r>
            <a:endParaRPr lang="en-US" altLang="zh-CN" sz="4800" b="1" dirty="0">
              <a:solidFill>
                <a:srgbClr val="FFFFFF"/>
              </a:solidFill>
              <a:latin typeface="微软雅黑" pitchFamily="34" charset="-122"/>
              <a:ea typeface="微软雅黑" pitchFamily="34" charset="-122"/>
            </a:endParaRPr>
          </a:p>
        </p:txBody>
      </p:sp>
      <p:sp>
        <p:nvSpPr>
          <p:cNvPr id="54386" name="文本框 228"/>
          <p:cNvSpPr txBox="1">
            <a:spLocks noChangeArrowheads="1"/>
          </p:cNvSpPr>
          <p:nvPr/>
        </p:nvSpPr>
        <p:spPr bwMode="auto">
          <a:xfrm>
            <a:off x="2601913" y="831850"/>
            <a:ext cx="3812535" cy="823913"/>
          </a:xfrm>
          <a:prstGeom prst="rect">
            <a:avLst/>
          </a:prstGeom>
          <a:noFill/>
          <a:ln w="9525">
            <a:noFill/>
            <a:miter lim="800000"/>
            <a:headEnd/>
            <a:tailEnd/>
          </a:ln>
        </p:spPr>
        <p:txBody>
          <a:bodyPr wrap="square">
            <a:spAutoFit/>
          </a:bodyPr>
          <a:lstStyle/>
          <a:p>
            <a:r>
              <a:rPr lang="zh-CN" altLang="en-US" sz="4800" b="1" dirty="0" smtClean="0">
                <a:solidFill>
                  <a:srgbClr val="FFFFFF"/>
                </a:solidFill>
                <a:latin typeface="微软雅黑" pitchFamily="34" charset="-122"/>
                <a:ea typeface="微软雅黑" pitchFamily="34" charset="-122"/>
              </a:rPr>
              <a:t>树和二叉树</a:t>
            </a:r>
            <a:endParaRPr lang="zh-CN" altLang="en-US" sz="4800" b="1" dirty="0">
              <a:solidFill>
                <a:srgbClr val="FFFFFF"/>
              </a:solidFill>
              <a:latin typeface="微软雅黑" pitchFamily="34" charset="-122"/>
              <a:ea typeface="微软雅黑" pitchFamily="34" charset="-122"/>
            </a:endParaRPr>
          </a:p>
        </p:txBody>
      </p:sp>
      <p:grpSp>
        <p:nvGrpSpPr>
          <p:cNvPr id="54275" name="组合 3"/>
          <p:cNvGrpSpPr>
            <a:grpSpLocks/>
          </p:cNvGrpSpPr>
          <p:nvPr/>
        </p:nvGrpSpPr>
        <p:grpSpPr bwMode="auto">
          <a:xfrm>
            <a:off x="3895725" y="1894622"/>
            <a:ext cx="4618038" cy="657225"/>
            <a:chOff x="1755728" y="2313715"/>
            <a:chExt cx="5268126" cy="748291"/>
          </a:xfrm>
        </p:grpSpPr>
        <p:sp>
          <p:nvSpPr>
            <p:cNvPr id="231" name="矩形 230"/>
            <p:cNvSpPr/>
            <p:nvPr/>
          </p:nvSpPr>
          <p:spPr>
            <a:xfrm>
              <a:off x="3257027" y="2456505"/>
              <a:ext cx="3766827" cy="60550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0" name="矩形 229"/>
            <p:cNvSpPr/>
            <p:nvPr/>
          </p:nvSpPr>
          <p:spPr>
            <a:xfrm>
              <a:off x="3144746" y="2376977"/>
              <a:ext cx="3766827" cy="60550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3" name="矩形 232"/>
            <p:cNvSpPr/>
            <p:nvPr/>
          </p:nvSpPr>
          <p:spPr>
            <a:xfrm rot="20890084">
              <a:off x="1962179" y="2456505"/>
              <a:ext cx="842104" cy="60550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2" name="矩形 231"/>
            <p:cNvSpPr/>
            <p:nvPr/>
          </p:nvSpPr>
          <p:spPr>
            <a:xfrm>
              <a:off x="1755728" y="2351672"/>
              <a:ext cx="842104" cy="60550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382" name="文本框 234"/>
            <p:cNvSpPr txBox="1">
              <a:spLocks noChangeArrowheads="1"/>
            </p:cNvSpPr>
            <p:nvPr/>
          </p:nvSpPr>
          <p:spPr bwMode="auto">
            <a:xfrm rot="-8057">
              <a:off x="3316788" y="2411318"/>
              <a:ext cx="3594786" cy="591042"/>
            </a:xfrm>
            <a:prstGeom prst="rect">
              <a:avLst/>
            </a:prstGeom>
            <a:noFill/>
            <a:ln w="9525">
              <a:noFill/>
              <a:miter lim="800000"/>
              <a:headEnd/>
              <a:tailEnd/>
            </a:ln>
          </p:spPr>
          <p:txBody>
            <a:bodyPr>
              <a:spAutoFit/>
            </a:bodyPr>
            <a:lstStyle/>
            <a:p>
              <a:r>
                <a:rPr lang="zh-CN" altLang="en-US" sz="2800" b="1">
                  <a:solidFill>
                    <a:srgbClr val="404040"/>
                  </a:solidFill>
                  <a:latin typeface="微软雅黑" pitchFamily="34" charset="-122"/>
                  <a:ea typeface="微软雅黑" pitchFamily="34" charset="-122"/>
                </a:rPr>
                <a:t>       实例引入</a:t>
              </a:r>
            </a:p>
          </p:txBody>
        </p:sp>
        <p:sp>
          <p:nvSpPr>
            <p:cNvPr id="54383" name="文本框 235"/>
            <p:cNvSpPr txBox="1">
              <a:spLocks noChangeArrowheads="1"/>
            </p:cNvSpPr>
            <p:nvPr/>
          </p:nvSpPr>
          <p:spPr bwMode="auto">
            <a:xfrm rot="-1110546">
              <a:off x="1963074" y="2313715"/>
              <a:ext cx="505061" cy="737244"/>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1</a:t>
              </a:r>
              <a:endParaRPr lang="zh-CN" altLang="en-US" sz="3600" b="1">
                <a:solidFill>
                  <a:srgbClr val="FFFFFF"/>
                </a:solidFill>
                <a:latin typeface="微软雅黑" pitchFamily="34" charset="-122"/>
                <a:ea typeface="微软雅黑" pitchFamily="34" charset="-122"/>
              </a:endParaRPr>
            </a:p>
          </p:txBody>
        </p:sp>
      </p:grpSp>
      <p:grpSp>
        <p:nvGrpSpPr>
          <p:cNvPr id="54276" name="组合 4"/>
          <p:cNvGrpSpPr>
            <a:grpSpLocks/>
          </p:cNvGrpSpPr>
          <p:nvPr/>
        </p:nvGrpSpPr>
        <p:grpSpPr bwMode="auto">
          <a:xfrm>
            <a:off x="0" y="3267075"/>
            <a:ext cx="4567238" cy="3590925"/>
            <a:chOff x="0" y="1296140"/>
            <a:chExt cx="7075503" cy="5561861"/>
          </a:xfrm>
        </p:grpSpPr>
        <p:sp>
          <p:nvSpPr>
            <p:cNvPr id="14" name="任意多边形 13"/>
            <p:cNvSpPr/>
            <p:nvPr/>
          </p:nvSpPr>
          <p:spPr>
            <a:xfrm>
              <a:off x="0" y="1682176"/>
              <a:ext cx="7075503" cy="5175825"/>
            </a:xfrm>
            <a:custGeom>
              <a:avLst/>
              <a:gdLst>
                <a:gd name="connsiteX0" fmla="*/ 1736233 w 7075503"/>
                <a:gd name="connsiteY0" fmla="*/ 0 h 5175139"/>
                <a:gd name="connsiteX1" fmla="*/ 7075503 w 7075503"/>
                <a:gd name="connsiteY1" fmla="*/ 5175139 h 5175139"/>
                <a:gd name="connsiteX2" fmla="*/ 0 w 7075503"/>
                <a:gd name="connsiteY2" fmla="*/ 5175139 h 5175139"/>
                <a:gd name="connsiteX3" fmla="*/ 0 w 7075503"/>
                <a:gd name="connsiteY3" fmla="*/ 845555 h 5175139"/>
                <a:gd name="connsiteX4" fmla="*/ 274816 w 7075503"/>
                <a:gd name="connsiteY4" fmla="*/ 640052 h 5175139"/>
                <a:gd name="connsiteX5" fmla="*/ 1652663 w 7075503"/>
                <a:gd name="connsiteY5" fmla="*/ 19288 h 5175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5503" h="5175139">
                  <a:moveTo>
                    <a:pt x="1736233" y="0"/>
                  </a:moveTo>
                  <a:lnTo>
                    <a:pt x="7075503" y="5175139"/>
                  </a:lnTo>
                  <a:lnTo>
                    <a:pt x="0" y="5175139"/>
                  </a:lnTo>
                  <a:lnTo>
                    <a:pt x="0" y="845555"/>
                  </a:lnTo>
                  <a:lnTo>
                    <a:pt x="274816" y="640052"/>
                  </a:lnTo>
                  <a:cubicBezTo>
                    <a:pt x="689696" y="359764"/>
                    <a:pt x="1154314" y="147507"/>
                    <a:pt x="1652663" y="19288"/>
                  </a:cubicBezTo>
                  <a:close/>
                </a:path>
              </a:pathLst>
            </a:cu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54306" name="组合 14"/>
            <p:cNvGrpSpPr>
              <a:grpSpLocks/>
            </p:cNvGrpSpPr>
            <p:nvPr/>
          </p:nvGrpSpPr>
          <p:grpSpPr bwMode="auto">
            <a:xfrm>
              <a:off x="143632" y="1296140"/>
              <a:ext cx="4685820" cy="4636347"/>
              <a:chOff x="6047282" y="226705"/>
              <a:chExt cx="5110162" cy="5124450"/>
            </a:xfrm>
          </p:grpSpPr>
          <p:sp>
            <p:nvSpPr>
              <p:cNvPr id="54369" name="Freeform 5"/>
              <p:cNvSpPr>
                <a:spLocks noEditPoints="1"/>
              </p:cNvSpPr>
              <p:nvPr/>
            </p:nvSpPr>
            <p:spPr bwMode="auto">
              <a:xfrm>
                <a:off x="6429869" y="2422218"/>
                <a:ext cx="796925" cy="2833688"/>
              </a:xfrm>
              <a:custGeom>
                <a:avLst/>
                <a:gdLst>
                  <a:gd name="T0" fmla="*/ 398463 w 502"/>
                  <a:gd name="T1" fmla="*/ 1966913 h 1785"/>
                  <a:gd name="T2" fmla="*/ 796925 w 502"/>
                  <a:gd name="T3" fmla="*/ 46038 h 1785"/>
                  <a:gd name="T4" fmla="*/ 579438 w 502"/>
                  <a:gd name="T5" fmla="*/ 0 h 1785"/>
                  <a:gd name="T6" fmla="*/ 398463 w 502"/>
                  <a:gd name="T7" fmla="*/ 873125 h 1785"/>
                  <a:gd name="T8" fmla="*/ 398463 w 502"/>
                  <a:gd name="T9" fmla="*/ 1285875 h 1785"/>
                  <a:gd name="T10" fmla="*/ 661988 w 502"/>
                  <a:gd name="T11" fmla="*/ 19050 h 1785"/>
                  <a:gd name="T12" fmla="*/ 714375 w 502"/>
                  <a:gd name="T13" fmla="*/ 30163 h 1785"/>
                  <a:gd name="T14" fmla="*/ 398463 w 502"/>
                  <a:gd name="T15" fmla="*/ 1549400 h 1785"/>
                  <a:gd name="T16" fmla="*/ 398463 w 502"/>
                  <a:gd name="T17" fmla="*/ 1966913 h 1785"/>
                  <a:gd name="T18" fmla="*/ 0 w 502"/>
                  <a:gd name="T19" fmla="*/ 2789238 h 1785"/>
                  <a:gd name="T20" fmla="*/ 219075 w 502"/>
                  <a:gd name="T21" fmla="*/ 2833688 h 1785"/>
                  <a:gd name="T22" fmla="*/ 398463 w 502"/>
                  <a:gd name="T23" fmla="*/ 1966913 h 1785"/>
                  <a:gd name="T24" fmla="*/ 398463 w 502"/>
                  <a:gd name="T25" fmla="*/ 1549400 h 1785"/>
                  <a:gd name="T26" fmla="*/ 136525 w 502"/>
                  <a:gd name="T27" fmla="*/ 2819400 h 1785"/>
                  <a:gd name="T28" fmla="*/ 84138 w 502"/>
                  <a:gd name="T29" fmla="*/ 2808288 h 1785"/>
                  <a:gd name="T30" fmla="*/ 398463 w 502"/>
                  <a:gd name="T31" fmla="*/ 1285875 h 1785"/>
                  <a:gd name="T32" fmla="*/ 398463 w 502"/>
                  <a:gd name="T33" fmla="*/ 873125 h 1785"/>
                  <a:gd name="T34" fmla="*/ 0 w 502"/>
                  <a:gd name="T35" fmla="*/ 2789238 h 17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2"/>
                  <a:gd name="T55" fmla="*/ 0 h 1785"/>
                  <a:gd name="T56" fmla="*/ 502 w 502"/>
                  <a:gd name="T57" fmla="*/ 1785 h 178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2" h="1785">
                    <a:moveTo>
                      <a:pt x="251" y="1239"/>
                    </a:moveTo>
                    <a:lnTo>
                      <a:pt x="502" y="29"/>
                    </a:lnTo>
                    <a:lnTo>
                      <a:pt x="365" y="0"/>
                    </a:lnTo>
                    <a:lnTo>
                      <a:pt x="251" y="550"/>
                    </a:lnTo>
                    <a:lnTo>
                      <a:pt x="251" y="810"/>
                    </a:lnTo>
                    <a:lnTo>
                      <a:pt x="417" y="12"/>
                    </a:lnTo>
                    <a:lnTo>
                      <a:pt x="450" y="19"/>
                    </a:lnTo>
                    <a:lnTo>
                      <a:pt x="251" y="976"/>
                    </a:lnTo>
                    <a:lnTo>
                      <a:pt x="251" y="1239"/>
                    </a:lnTo>
                    <a:close/>
                    <a:moveTo>
                      <a:pt x="0" y="1757"/>
                    </a:moveTo>
                    <a:lnTo>
                      <a:pt x="138" y="1785"/>
                    </a:lnTo>
                    <a:lnTo>
                      <a:pt x="251" y="1239"/>
                    </a:lnTo>
                    <a:lnTo>
                      <a:pt x="251" y="976"/>
                    </a:lnTo>
                    <a:lnTo>
                      <a:pt x="86" y="1776"/>
                    </a:lnTo>
                    <a:lnTo>
                      <a:pt x="53" y="1769"/>
                    </a:lnTo>
                    <a:lnTo>
                      <a:pt x="251" y="810"/>
                    </a:lnTo>
                    <a:lnTo>
                      <a:pt x="251" y="550"/>
                    </a:lnTo>
                    <a:lnTo>
                      <a:pt x="0" y="1757"/>
                    </a:lnTo>
                    <a:close/>
                  </a:path>
                </a:pathLst>
              </a:custGeom>
              <a:solidFill>
                <a:srgbClr val="E9F2DF"/>
              </a:solidFill>
              <a:ln w="9525">
                <a:noFill/>
                <a:round/>
                <a:headEnd/>
                <a:tailEnd/>
              </a:ln>
            </p:spPr>
            <p:txBody>
              <a:bodyPr/>
              <a:lstStyle/>
              <a:p>
                <a:endParaRPr lang="zh-CN" altLang="en-US"/>
              </a:p>
            </p:txBody>
          </p:sp>
          <p:sp>
            <p:nvSpPr>
              <p:cNvPr id="54370" name="Freeform 6"/>
              <p:cNvSpPr>
                <a:spLocks noEditPoints="1"/>
              </p:cNvSpPr>
              <p:nvPr/>
            </p:nvSpPr>
            <p:spPr bwMode="auto">
              <a:xfrm>
                <a:off x="7291882" y="945843"/>
                <a:ext cx="2916237" cy="1344613"/>
              </a:xfrm>
              <a:custGeom>
                <a:avLst/>
                <a:gdLst>
                  <a:gd name="T0" fmla="*/ 2916237 w 1837"/>
                  <a:gd name="T1" fmla="*/ 206375 h 847"/>
                  <a:gd name="T2" fmla="*/ 2832100 w 1837"/>
                  <a:gd name="T3" fmla="*/ 0 h 847"/>
                  <a:gd name="T4" fmla="*/ 1457325 w 1837"/>
                  <a:gd name="T5" fmla="*/ 552450 h 847"/>
                  <a:gd name="T6" fmla="*/ 1457325 w 1837"/>
                  <a:gd name="T7" fmla="*/ 646113 h 847"/>
                  <a:gd name="T8" fmla="*/ 2862262 w 1837"/>
                  <a:gd name="T9" fmla="*/ 77788 h 847"/>
                  <a:gd name="T10" fmla="*/ 2886075 w 1837"/>
                  <a:gd name="T11" fmla="*/ 127000 h 847"/>
                  <a:gd name="T12" fmla="*/ 1457325 w 1837"/>
                  <a:gd name="T13" fmla="*/ 701675 h 847"/>
                  <a:gd name="T14" fmla="*/ 1457325 w 1837"/>
                  <a:gd name="T15" fmla="*/ 792163 h 847"/>
                  <a:gd name="T16" fmla="*/ 2916237 w 1837"/>
                  <a:gd name="T17" fmla="*/ 206375 h 847"/>
                  <a:gd name="T18" fmla="*/ 1457325 w 1837"/>
                  <a:gd name="T19" fmla="*/ 552450 h 847"/>
                  <a:gd name="T20" fmla="*/ 0 w 1837"/>
                  <a:gd name="T21" fmla="*/ 1138238 h 847"/>
                  <a:gd name="T22" fmla="*/ 82550 w 1837"/>
                  <a:gd name="T23" fmla="*/ 1344613 h 847"/>
                  <a:gd name="T24" fmla="*/ 1457325 w 1837"/>
                  <a:gd name="T25" fmla="*/ 792163 h 847"/>
                  <a:gd name="T26" fmla="*/ 1457325 w 1837"/>
                  <a:gd name="T27" fmla="*/ 701675 h 847"/>
                  <a:gd name="T28" fmla="*/ 52387 w 1837"/>
                  <a:gd name="T29" fmla="*/ 1266825 h 847"/>
                  <a:gd name="T30" fmla="*/ 33337 w 1837"/>
                  <a:gd name="T31" fmla="*/ 1217613 h 847"/>
                  <a:gd name="T32" fmla="*/ 1457325 w 1837"/>
                  <a:gd name="T33" fmla="*/ 646113 h 847"/>
                  <a:gd name="T34" fmla="*/ 1457325 w 1837"/>
                  <a:gd name="T35" fmla="*/ 552450 h 8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7"/>
                  <a:gd name="T55" fmla="*/ 0 h 847"/>
                  <a:gd name="T56" fmla="*/ 1837 w 1837"/>
                  <a:gd name="T57" fmla="*/ 847 h 8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7" h="847">
                    <a:moveTo>
                      <a:pt x="1837" y="130"/>
                    </a:moveTo>
                    <a:lnTo>
                      <a:pt x="1784" y="0"/>
                    </a:lnTo>
                    <a:lnTo>
                      <a:pt x="918" y="348"/>
                    </a:lnTo>
                    <a:lnTo>
                      <a:pt x="918" y="407"/>
                    </a:lnTo>
                    <a:lnTo>
                      <a:pt x="1803" y="49"/>
                    </a:lnTo>
                    <a:lnTo>
                      <a:pt x="1818" y="80"/>
                    </a:lnTo>
                    <a:lnTo>
                      <a:pt x="918" y="442"/>
                    </a:lnTo>
                    <a:lnTo>
                      <a:pt x="918" y="499"/>
                    </a:lnTo>
                    <a:lnTo>
                      <a:pt x="1837" y="130"/>
                    </a:lnTo>
                    <a:close/>
                    <a:moveTo>
                      <a:pt x="918" y="348"/>
                    </a:moveTo>
                    <a:lnTo>
                      <a:pt x="0" y="717"/>
                    </a:lnTo>
                    <a:lnTo>
                      <a:pt x="52" y="847"/>
                    </a:lnTo>
                    <a:lnTo>
                      <a:pt x="918" y="499"/>
                    </a:lnTo>
                    <a:lnTo>
                      <a:pt x="918" y="442"/>
                    </a:lnTo>
                    <a:lnTo>
                      <a:pt x="33" y="798"/>
                    </a:lnTo>
                    <a:lnTo>
                      <a:pt x="21" y="767"/>
                    </a:lnTo>
                    <a:lnTo>
                      <a:pt x="918" y="407"/>
                    </a:lnTo>
                    <a:lnTo>
                      <a:pt x="918" y="348"/>
                    </a:lnTo>
                    <a:close/>
                  </a:path>
                </a:pathLst>
              </a:custGeom>
              <a:solidFill>
                <a:srgbClr val="E9F2DF"/>
              </a:solidFill>
              <a:ln w="9525">
                <a:noFill/>
                <a:round/>
                <a:headEnd/>
                <a:tailEnd/>
              </a:ln>
            </p:spPr>
            <p:txBody>
              <a:bodyPr/>
              <a:lstStyle/>
              <a:p>
                <a:endParaRPr lang="zh-CN" altLang="en-US"/>
              </a:p>
            </p:txBody>
          </p:sp>
          <p:sp>
            <p:nvSpPr>
              <p:cNvPr id="54371" name="Oval 7"/>
              <p:cNvSpPr>
                <a:spLocks noChangeArrowheads="1"/>
              </p:cNvSpPr>
              <p:nvPr/>
            </p:nvSpPr>
            <p:spPr bwMode="auto">
              <a:xfrm>
                <a:off x="10293844" y="1193493"/>
                <a:ext cx="436562" cy="436563"/>
              </a:xfrm>
              <a:prstGeom prst="ellipse">
                <a:avLst/>
              </a:prstGeom>
              <a:solidFill>
                <a:srgbClr val="F8D271"/>
              </a:solidFill>
              <a:ln w="9525">
                <a:noFill/>
                <a:round/>
                <a:headEnd/>
                <a:tailEnd/>
              </a:ln>
            </p:spPr>
            <p:txBody>
              <a:bodyPr/>
              <a:lstStyle/>
              <a:p>
                <a:endParaRPr lang="zh-CN" altLang="en-US">
                  <a:solidFill>
                    <a:srgbClr val="000000"/>
                  </a:solidFill>
                </a:endParaRPr>
              </a:p>
            </p:txBody>
          </p:sp>
          <p:sp>
            <p:nvSpPr>
              <p:cNvPr id="54372" name="Oval 8"/>
              <p:cNvSpPr>
                <a:spLocks noChangeArrowheads="1"/>
              </p:cNvSpPr>
              <p:nvPr/>
            </p:nvSpPr>
            <p:spPr bwMode="auto">
              <a:xfrm>
                <a:off x="9785844" y="250518"/>
                <a:ext cx="139700" cy="138113"/>
              </a:xfrm>
              <a:prstGeom prst="ellipse">
                <a:avLst/>
              </a:prstGeom>
              <a:solidFill>
                <a:srgbClr val="FFFDFA"/>
              </a:solidFill>
              <a:ln w="9525">
                <a:noFill/>
                <a:round/>
                <a:headEnd/>
                <a:tailEnd/>
              </a:ln>
            </p:spPr>
            <p:txBody>
              <a:bodyPr/>
              <a:lstStyle/>
              <a:p>
                <a:endParaRPr lang="zh-CN" altLang="en-US">
                  <a:solidFill>
                    <a:srgbClr val="000000"/>
                  </a:solidFill>
                </a:endParaRPr>
              </a:p>
            </p:txBody>
          </p:sp>
          <p:sp>
            <p:nvSpPr>
              <p:cNvPr id="54373" name="Freeform 9"/>
              <p:cNvSpPr>
                <a:spLocks/>
              </p:cNvSpPr>
              <p:nvPr/>
            </p:nvSpPr>
            <p:spPr bwMode="auto">
              <a:xfrm>
                <a:off x="9669957" y="226705"/>
                <a:ext cx="1487487" cy="1590675"/>
              </a:xfrm>
              <a:custGeom>
                <a:avLst/>
                <a:gdLst>
                  <a:gd name="T0" fmla="*/ 184058 w 396"/>
                  <a:gd name="T1" fmla="*/ 94012 h 423"/>
                  <a:gd name="T2" fmla="*/ 405678 w 396"/>
                  <a:gd name="T3" fmla="*/ 0 h 423"/>
                  <a:gd name="T4" fmla="*/ 691156 w 396"/>
                  <a:gd name="T5" fmla="*/ 353483 h 423"/>
                  <a:gd name="T6" fmla="*/ 1487487 w 396"/>
                  <a:gd name="T7" fmla="*/ 827301 h 423"/>
                  <a:gd name="T8" fmla="*/ 841407 w 396"/>
                  <a:gd name="T9" fmla="*/ 1184545 h 423"/>
                  <a:gd name="T10" fmla="*/ 225377 w 396"/>
                  <a:gd name="T11" fmla="*/ 1590675 h 423"/>
                  <a:gd name="T12" fmla="*/ 180301 w 396"/>
                  <a:gd name="T13" fmla="*/ 665602 h 423"/>
                  <a:gd name="T14" fmla="*/ 0 w 396"/>
                  <a:gd name="T15" fmla="*/ 244430 h 423"/>
                  <a:gd name="T16" fmla="*/ 184058 w 396"/>
                  <a:gd name="T17" fmla="*/ 94012 h 4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423"/>
                  <a:gd name="T29" fmla="*/ 396 w 396"/>
                  <a:gd name="T30" fmla="*/ 423 h 4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423">
                    <a:moveTo>
                      <a:pt x="49" y="25"/>
                    </a:moveTo>
                    <a:cubicBezTo>
                      <a:pt x="68" y="14"/>
                      <a:pt x="87" y="5"/>
                      <a:pt x="108" y="0"/>
                    </a:cubicBezTo>
                    <a:cubicBezTo>
                      <a:pt x="184" y="94"/>
                      <a:pt x="184" y="94"/>
                      <a:pt x="184" y="94"/>
                    </a:cubicBezTo>
                    <a:cubicBezTo>
                      <a:pt x="261" y="91"/>
                      <a:pt x="345" y="138"/>
                      <a:pt x="396" y="220"/>
                    </a:cubicBezTo>
                    <a:cubicBezTo>
                      <a:pt x="340" y="248"/>
                      <a:pt x="283" y="280"/>
                      <a:pt x="224" y="315"/>
                    </a:cubicBezTo>
                    <a:cubicBezTo>
                      <a:pt x="166" y="350"/>
                      <a:pt x="111" y="386"/>
                      <a:pt x="60" y="423"/>
                    </a:cubicBezTo>
                    <a:cubicBezTo>
                      <a:pt x="12" y="339"/>
                      <a:pt x="9" y="243"/>
                      <a:pt x="48" y="177"/>
                    </a:cubicBezTo>
                    <a:cubicBezTo>
                      <a:pt x="0" y="65"/>
                      <a:pt x="0" y="65"/>
                      <a:pt x="0" y="65"/>
                    </a:cubicBezTo>
                    <a:cubicBezTo>
                      <a:pt x="14" y="49"/>
                      <a:pt x="31" y="36"/>
                      <a:pt x="49" y="25"/>
                    </a:cubicBezTo>
                    <a:close/>
                  </a:path>
                </a:pathLst>
              </a:custGeom>
              <a:solidFill>
                <a:srgbClr val="9B5C29"/>
              </a:solidFill>
              <a:ln w="9525">
                <a:noFill/>
                <a:round/>
                <a:headEnd/>
                <a:tailEnd/>
              </a:ln>
            </p:spPr>
            <p:txBody>
              <a:bodyPr/>
              <a:lstStyle/>
              <a:p>
                <a:endParaRPr lang="zh-CN" altLang="en-US"/>
              </a:p>
            </p:txBody>
          </p:sp>
          <p:sp>
            <p:nvSpPr>
              <p:cNvPr id="54374" name="Freeform 10"/>
              <p:cNvSpPr>
                <a:spLocks/>
              </p:cNvSpPr>
              <p:nvPr/>
            </p:nvSpPr>
            <p:spPr bwMode="auto">
              <a:xfrm>
                <a:off x="6899769" y="2001530"/>
                <a:ext cx="511175" cy="514350"/>
              </a:xfrm>
              <a:custGeom>
                <a:avLst/>
                <a:gdLst>
                  <a:gd name="T0" fmla="*/ 90207 w 136"/>
                  <a:gd name="T1" fmla="*/ 93859 h 137"/>
                  <a:gd name="T2" fmla="*/ 417209 w 136"/>
                  <a:gd name="T3" fmla="*/ 90105 h 137"/>
                  <a:gd name="T4" fmla="*/ 420968 w 136"/>
                  <a:gd name="T5" fmla="*/ 420491 h 137"/>
                  <a:gd name="T6" fmla="*/ 93966 w 136"/>
                  <a:gd name="T7" fmla="*/ 424245 h 137"/>
                  <a:gd name="T8" fmla="*/ 90207 w 136"/>
                  <a:gd name="T9" fmla="*/ 93859 h 137"/>
                  <a:gd name="T10" fmla="*/ 0 60000 65536"/>
                  <a:gd name="T11" fmla="*/ 0 60000 65536"/>
                  <a:gd name="T12" fmla="*/ 0 60000 65536"/>
                  <a:gd name="T13" fmla="*/ 0 60000 65536"/>
                  <a:gd name="T14" fmla="*/ 0 60000 65536"/>
                  <a:gd name="T15" fmla="*/ 0 w 136"/>
                  <a:gd name="T16" fmla="*/ 0 h 137"/>
                  <a:gd name="T17" fmla="*/ 136 w 136"/>
                  <a:gd name="T18" fmla="*/ 137 h 137"/>
                </a:gdLst>
                <a:ahLst/>
                <a:cxnLst>
                  <a:cxn ang="T10">
                    <a:pos x="T0" y="T1"/>
                  </a:cxn>
                  <a:cxn ang="T11">
                    <a:pos x="T2" y="T3"/>
                  </a:cxn>
                  <a:cxn ang="T12">
                    <a:pos x="T4" y="T5"/>
                  </a:cxn>
                  <a:cxn ang="T13">
                    <a:pos x="T6" y="T7"/>
                  </a:cxn>
                  <a:cxn ang="T14">
                    <a:pos x="T8" y="T9"/>
                  </a:cxn>
                </a:cxnLst>
                <a:rect l="T15" t="T16" r="T17" b="T18"/>
                <a:pathLst>
                  <a:path w="136" h="137">
                    <a:moveTo>
                      <a:pt x="24" y="25"/>
                    </a:moveTo>
                    <a:cubicBezTo>
                      <a:pt x="48" y="0"/>
                      <a:pt x="87" y="0"/>
                      <a:pt x="111" y="24"/>
                    </a:cubicBezTo>
                    <a:cubicBezTo>
                      <a:pt x="136" y="48"/>
                      <a:pt x="136" y="87"/>
                      <a:pt x="112" y="112"/>
                    </a:cubicBezTo>
                    <a:cubicBezTo>
                      <a:pt x="88" y="136"/>
                      <a:pt x="49" y="137"/>
                      <a:pt x="25" y="113"/>
                    </a:cubicBezTo>
                    <a:cubicBezTo>
                      <a:pt x="0" y="89"/>
                      <a:pt x="0" y="49"/>
                      <a:pt x="24" y="25"/>
                    </a:cubicBezTo>
                    <a:close/>
                  </a:path>
                </a:pathLst>
              </a:custGeom>
              <a:solidFill>
                <a:srgbClr val="DF5024"/>
              </a:solidFill>
              <a:ln w="9525">
                <a:noFill/>
                <a:round/>
                <a:headEnd/>
                <a:tailEnd/>
              </a:ln>
            </p:spPr>
            <p:txBody>
              <a:bodyPr/>
              <a:lstStyle/>
              <a:p>
                <a:endParaRPr lang="zh-CN" altLang="en-US"/>
              </a:p>
            </p:txBody>
          </p:sp>
          <p:sp>
            <p:nvSpPr>
              <p:cNvPr id="54375" name="Freeform 11"/>
              <p:cNvSpPr>
                <a:spLocks/>
              </p:cNvSpPr>
              <p:nvPr/>
            </p:nvSpPr>
            <p:spPr bwMode="auto">
              <a:xfrm>
                <a:off x="9816007" y="520393"/>
                <a:ext cx="546100" cy="373063"/>
              </a:xfrm>
              <a:custGeom>
                <a:avLst/>
                <a:gdLst>
                  <a:gd name="T0" fmla="*/ 0 w 145"/>
                  <a:gd name="T1" fmla="*/ 297697 h 99"/>
                  <a:gd name="T2" fmla="*/ 500906 w 145"/>
                  <a:gd name="T3" fmla="*/ 0 h 99"/>
                  <a:gd name="T4" fmla="*/ 546100 w 145"/>
                  <a:gd name="T5" fmla="*/ 60293 h 99"/>
                  <a:gd name="T6" fmla="*/ 33896 w 145"/>
                  <a:gd name="T7" fmla="*/ 373063 h 99"/>
                  <a:gd name="T8" fmla="*/ 0 w 145"/>
                  <a:gd name="T9" fmla="*/ 297697 h 99"/>
                  <a:gd name="T10" fmla="*/ 0 60000 65536"/>
                  <a:gd name="T11" fmla="*/ 0 60000 65536"/>
                  <a:gd name="T12" fmla="*/ 0 60000 65536"/>
                  <a:gd name="T13" fmla="*/ 0 60000 65536"/>
                  <a:gd name="T14" fmla="*/ 0 60000 65536"/>
                  <a:gd name="T15" fmla="*/ 0 w 145"/>
                  <a:gd name="T16" fmla="*/ 0 h 99"/>
                  <a:gd name="T17" fmla="*/ 145 w 145"/>
                  <a:gd name="T18" fmla="*/ 99 h 99"/>
                </a:gdLst>
                <a:ahLst/>
                <a:cxnLst>
                  <a:cxn ang="T10">
                    <a:pos x="T0" y="T1"/>
                  </a:cxn>
                  <a:cxn ang="T11">
                    <a:pos x="T2" y="T3"/>
                  </a:cxn>
                  <a:cxn ang="T12">
                    <a:pos x="T4" y="T5"/>
                  </a:cxn>
                  <a:cxn ang="T13">
                    <a:pos x="T6" y="T7"/>
                  </a:cxn>
                  <a:cxn ang="T14">
                    <a:pos x="T8" y="T9"/>
                  </a:cxn>
                </a:cxnLst>
                <a:rect l="T15" t="T16" r="T17" b="T18"/>
                <a:pathLst>
                  <a:path w="145" h="99">
                    <a:moveTo>
                      <a:pt x="0" y="79"/>
                    </a:moveTo>
                    <a:cubicBezTo>
                      <a:pt x="25" y="43"/>
                      <a:pt x="88" y="7"/>
                      <a:pt x="133" y="0"/>
                    </a:cubicBezTo>
                    <a:cubicBezTo>
                      <a:pt x="145" y="16"/>
                      <a:pt x="145" y="16"/>
                      <a:pt x="145" y="16"/>
                    </a:cubicBezTo>
                    <a:cubicBezTo>
                      <a:pt x="103" y="18"/>
                      <a:pt x="26" y="62"/>
                      <a:pt x="9" y="99"/>
                    </a:cubicBezTo>
                    <a:lnTo>
                      <a:pt x="0" y="79"/>
                    </a:lnTo>
                    <a:close/>
                  </a:path>
                </a:pathLst>
              </a:custGeom>
              <a:solidFill>
                <a:srgbClr val="FFFDFA"/>
              </a:solidFill>
              <a:ln w="9525">
                <a:noFill/>
                <a:round/>
                <a:headEnd/>
                <a:tailEnd/>
              </a:ln>
            </p:spPr>
            <p:txBody>
              <a:bodyPr/>
              <a:lstStyle/>
              <a:p>
                <a:endParaRPr lang="zh-CN" altLang="en-US"/>
              </a:p>
            </p:txBody>
          </p:sp>
          <p:sp>
            <p:nvSpPr>
              <p:cNvPr id="54376" name="Oval 12"/>
              <p:cNvSpPr>
                <a:spLocks noChangeArrowheads="1"/>
              </p:cNvSpPr>
              <p:nvPr/>
            </p:nvSpPr>
            <p:spPr bwMode="auto">
              <a:xfrm>
                <a:off x="6982319" y="2084080"/>
                <a:ext cx="346075" cy="346075"/>
              </a:xfrm>
              <a:prstGeom prst="ellipse">
                <a:avLst/>
              </a:prstGeom>
              <a:solidFill>
                <a:srgbClr val="A1BA88"/>
              </a:solidFill>
              <a:ln w="9525">
                <a:noFill/>
                <a:round/>
                <a:headEnd/>
                <a:tailEnd/>
              </a:ln>
            </p:spPr>
            <p:txBody>
              <a:bodyPr/>
              <a:lstStyle/>
              <a:p>
                <a:endParaRPr lang="zh-CN" altLang="en-US">
                  <a:solidFill>
                    <a:srgbClr val="000000"/>
                  </a:solidFill>
                </a:endParaRPr>
              </a:p>
            </p:txBody>
          </p:sp>
          <p:sp>
            <p:nvSpPr>
              <p:cNvPr id="54377" name="Freeform 13"/>
              <p:cNvSpPr>
                <a:spLocks/>
              </p:cNvSpPr>
              <p:nvPr/>
            </p:nvSpPr>
            <p:spPr bwMode="auto">
              <a:xfrm>
                <a:off x="6047282" y="4798705"/>
                <a:ext cx="1108075" cy="552450"/>
              </a:xfrm>
              <a:custGeom>
                <a:avLst/>
                <a:gdLst>
                  <a:gd name="T0" fmla="*/ 555916 w 295"/>
                  <a:gd name="T1" fmla="*/ 0 h 147"/>
                  <a:gd name="T2" fmla="*/ 1108075 w 295"/>
                  <a:gd name="T3" fmla="*/ 552450 h 147"/>
                  <a:gd name="T4" fmla="*/ 1108075 w 295"/>
                  <a:gd name="T5" fmla="*/ 552450 h 147"/>
                  <a:gd name="T6" fmla="*/ 0 w 295"/>
                  <a:gd name="T7" fmla="*/ 552450 h 147"/>
                  <a:gd name="T8" fmla="*/ 0 w 295"/>
                  <a:gd name="T9" fmla="*/ 552450 h 147"/>
                  <a:gd name="T10" fmla="*/ 555916 w 295"/>
                  <a:gd name="T11" fmla="*/ 0 h 147"/>
                  <a:gd name="T12" fmla="*/ 0 60000 65536"/>
                  <a:gd name="T13" fmla="*/ 0 60000 65536"/>
                  <a:gd name="T14" fmla="*/ 0 60000 65536"/>
                  <a:gd name="T15" fmla="*/ 0 60000 65536"/>
                  <a:gd name="T16" fmla="*/ 0 60000 65536"/>
                  <a:gd name="T17" fmla="*/ 0 60000 65536"/>
                  <a:gd name="T18" fmla="*/ 0 w 295"/>
                  <a:gd name="T19" fmla="*/ 0 h 147"/>
                  <a:gd name="T20" fmla="*/ 295 w 295"/>
                  <a:gd name="T21" fmla="*/ 147 h 147"/>
                </a:gdLst>
                <a:ahLst/>
                <a:cxnLst>
                  <a:cxn ang="T12">
                    <a:pos x="T0" y="T1"/>
                  </a:cxn>
                  <a:cxn ang="T13">
                    <a:pos x="T2" y="T3"/>
                  </a:cxn>
                  <a:cxn ang="T14">
                    <a:pos x="T4" y="T5"/>
                  </a:cxn>
                  <a:cxn ang="T15">
                    <a:pos x="T6" y="T7"/>
                  </a:cxn>
                  <a:cxn ang="T16">
                    <a:pos x="T8" y="T9"/>
                  </a:cxn>
                  <a:cxn ang="T17">
                    <a:pos x="T10" y="T11"/>
                  </a:cxn>
                </a:cxnLst>
                <a:rect l="T18" t="T19" r="T20" b="T21"/>
                <a:pathLst>
                  <a:path w="295" h="147">
                    <a:moveTo>
                      <a:pt x="148" y="0"/>
                    </a:moveTo>
                    <a:cubicBezTo>
                      <a:pt x="229" y="0"/>
                      <a:pt x="295" y="66"/>
                      <a:pt x="295" y="147"/>
                    </a:cubicBezTo>
                    <a:cubicBezTo>
                      <a:pt x="295" y="147"/>
                      <a:pt x="295" y="147"/>
                      <a:pt x="295" y="147"/>
                    </a:cubicBezTo>
                    <a:cubicBezTo>
                      <a:pt x="0" y="147"/>
                      <a:pt x="0" y="147"/>
                      <a:pt x="0" y="147"/>
                    </a:cubicBezTo>
                    <a:cubicBezTo>
                      <a:pt x="0" y="147"/>
                      <a:pt x="0" y="147"/>
                      <a:pt x="0" y="147"/>
                    </a:cubicBezTo>
                    <a:cubicBezTo>
                      <a:pt x="0" y="66"/>
                      <a:pt x="66" y="0"/>
                      <a:pt x="148" y="0"/>
                    </a:cubicBezTo>
                    <a:close/>
                  </a:path>
                </a:pathLst>
              </a:custGeom>
              <a:solidFill>
                <a:srgbClr val="9B5C29"/>
              </a:solidFill>
              <a:ln w="9525">
                <a:noFill/>
                <a:round/>
                <a:headEnd/>
                <a:tailEnd/>
              </a:ln>
            </p:spPr>
            <p:txBody>
              <a:bodyPr/>
              <a:lstStyle/>
              <a:p>
                <a:endParaRPr lang="zh-CN" altLang="en-US"/>
              </a:p>
            </p:txBody>
          </p:sp>
        </p:grpSp>
        <p:sp>
          <p:nvSpPr>
            <p:cNvPr id="54307" name="任意多边形 24"/>
            <p:cNvSpPr>
              <a:spLocks/>
            </p:cNvSpPr>
            <p:nvPr/>
          </p:nvSpPr>
          <p:spPr bwMode="auto">
            <a:xfrm>
              <a:off x="1" y="5930900"/>
              <a:ext cx="6645363" cy="509588"/>
            </a:xfrm>
            <a:custGeom>
              <a:avLst/>
              <a:gdLst>
                <a:gd name="T0" fmla="*/ 0 w 6645363"/>
                <a:gd name="T1" fmla="*/ 0 h 509588"/>
                <a:gd name="T2" fmla="*/ 6120942 w 6645363"/>
                <a:gd name="T3" fmla="*/ 0 h 509588"/>
                <a:gd name="T4" fmla="*/ 6645363 w 6645363"/>
                <a:gd name="T5" fmla="*/ 509588 h 509588"/>
                <a:gd name="T6" fmla="*/ 0 w 6645363"/>
                <a:gd name="T7" fmla="*/ 509588 h 509588"/>
                <a:gd name="T8" fmla="*/ 0 60000 65536"/>
                <a:gd name="T9" fmla="*/ 0 60000 65536"/>
                <a:gd name="T10" fmla="*/ 0 60000 65536"/>
                <a:gd name="T11" fmla="*/ 0 60000 65536"/>
                <a:gd name="T12" fmla="*/ 0 w 6645363"/>
                <a:gd name="T13" fmla="*/ 0 h 509588"/>
                <a:gd name="T14" fmla="*/ 6645363 w 6645363"/>
                <a:gd name="T15" fmla="*/ 509588 h 509588"/>
              </a:gdLst>
              <a:ahLst/>
              <a:cxnLst>
                <a:cxn ang="T8">
                  <a:pos x="T0" y="T1"/>
                </a:cxn>
                <a:cxn ang="T9">
                  <a:pos x="T2" y="T3"/>
                </a:cxn>
                <a:cxn ang="T10">
                  <a:pos x="T4" y="T5"/>
                </a:cxn>
                <a:cxn ang="T11">
                  <a:pos x="T6" y="T7"/>
                </a:cxn>
              </a:cxnLst>
              <a:rect l="T12" t="T13" r="T14" b="T15"/>
              <a:pathLst>
                <a:path w="6645363" h="509588">
                  <a:moveTo>
                    <a:pt x="0" y="0"/>
                  </a:moveTo>
                  <a:lnTo>
                    <a:pt x="6120942" y="0"/>
                  </a:lnTo>
                  <a:lnTo>
                    <a:pt x="6645363" y="509588"/>
                  </a:lnTo>
                  <a:lnTo>
                    <a:pt x="0" y="509588"/>
                  </a:lnTo>
                  <a:lnTo>
                    <a:pt x="0" y="0"/>
                  </a:lnTo>
                  <a:close/>
                </a:path>
              </a:pathLst>
            </a:custGeom>
            <a:solidFill>
              <a:srgbClr val="3E3A3B"/>
            </a:solidFill>
            <a:ln w="9525">
              <a:noFill/>
              <a:round/>
              <a:headEnd/>
              <a:tailEnd/>
            </a:ln>
          </p:spPr>
          <p:txBody>
            <a:bodyPr/>
            <a:lstStyle/>
            <a:p>
              <a:endParaRPr lang="zh-CN" altLang="en-US"/>
            </a:p>
          </p:txBody>
        </p:sp>
        <p:grpSp>
          <p:nvGrpSpPr>
            <p:cNvPr id="54308" name="组合 25"/>
            <p:cNvGrpSpPr>
              <a:grpSpLocks/>
            </p:cNvGrpSpPr>
            <p:nvPr/>
          </p:nvGrpSpPr>
          <p:grpSpPr bwMode="auto">
            <a:xfrm>
              <a:off x="1259590" y="5003188"/>
              <a:ext cx="460057" cy="929299"/>
              <a:chOff x="1643063" y="4076700"/>
              <a:chExt cx="874712" cy="1766888"/>
            </a:xfrm>
          </p:grpSpPr>
          <p:sp>
            <p:nvSpPr>
              <p:cNvPr id="54340" name="Freeform 21"/>
              <p:cNvSpPr>
                <a:spLocks/>
              </p:cNvSpPr>
              <p:nvPr/>
            </p:nvSpPr>
            <p:spPr bwMode="auto">
              <a:xfrm>
                <a:off x="1976438" y="4257675"/>
                <a:ext cx="536575" cy="1331913"/>
              </a:xfrm>
              <a:custGeom>
                <a:avLst/>
                <a:gdLst>
                  <a:gd name="T0" fmla="*/ 536575 w 338"/>
                  <a:gd name="T1" fmla="*/ 19050 h 839"/>
                  <a:gd name="T2" fmla="*/ 487363 w 338"/>
                  <a:gd name="T3" fmla="*/ 0 h 839"/>
                  <a:gd name="T4" fmla="*/ 0 w 338"/>
                  <a:gd name="T5" fmla="*/ 1312863 h 839"/>
                  <a:gd name="T6" fmla="*/ 53975 w 338"/>
                  <a:gd name="T7" fmla="*/ 1331913 h 839"/>
                  <a:gd name="T8" fmla="*/ 536575 w 338"/>
                  <a:gd name="T9" fmla="*/ 19050 h 839"/>
                  <a:gd name="T10" fmla="*/ 0 60000 65536"/>
                  <a:gd name="T11" fmla="*/ 0 60000 65536"/>
                  <a:gd name="T12" fmla="*/ 0 60000 65536"/>
                  <a:gd name="T13" fmla="*/ 0 60000 65536"/>
                  <a:gd name="T14" fmla="*/ 0 60000 65536"/>
                  <a:gd name="T15" fmla="*/ 0 w 338"/>
                  <a:gd name="T16" fmla="*/ 0 h 839"/>
                  <a:gd name="T17" fmla="*/ 338 w 338"/>
                  <a:gd name="T18" fmla="*/ 839 h 839"/>
                </a:gdLst>
                <a:ahLst/>
                <a:cxnLst>
                  <a:cxn ang="T10">
                    <a:pos x="T0" y="T1"/>
                  </a:cxn>
                  <a:cxn ang="T11">
                    <a:pos x="T2" y="T3"/>
                  </a:cxn>
                  <a:cxn ang="T12">
                    <a:pos x="T4" y="T5"/>
                  </a:cxn>
                  <a:cxn ang="T13">
                    <a:pos x="T6" y="T7"/>
                  </a:cxn>
                  <a:cxn ang="T14">
                    <a:pos x="T8" y="T9"/>
                  </a:cxn>
                </a:cxnLst>
                <a:rect l="T15" t="T16" r="T17" b="T18"/>
                <a:pathLst>
                  <a:path w="338" h="839">
                    <a:moveTo>
                      <a:pt x="338" y="12"/>
                    </a:moveTo>
                    <a:lnTo>
                      <a:pt x="307" y="0"/>
                    </a:lnTo>
                    <a:lnTo>
                      <a:pt x="0" y="827"/>
                    </a:lnTo>
                    <a:lnTo>
                      <a:pt x="34" y="839"/>
                    </a:lnTo>
                    <a:lnTo>
                      <a:pt x="338" y="12"/>
                    </a:lnTo>
                    <a:close/>
                  </a:path>
                </a:pathLst>
              </a:custGeom>
              <a:solidFill>
                <a:srgbClr val="F8D271"/>
              </a:solidFill>
              <a:ln w="9525">
                <a:noFill/>
                <a:round/>
                <a:headEnd/>
                <a:tailEnd/>
              </a:ln>
            </p:spPr>
            <p:txBody>
              <a:bodyPr/>
              <a:lstStyle/>
              <a:p>
                <a:endParaRPr lang="zh-CN" altLang="en-US"/>
              </a:p>
            </p:txBody>
          </p:sp>
          <p:sp>
            <p:nvSpPr>
              <p:cNvPr id="54341" name="Freeform 22"/>
              <p:cNvSpPr>
                <a:spLocks/>
              </p:cNvSpPr>
              <p:nvPr/>
            </p:nvSpPr>
            <p:spPr bwMode="auto">
              <a:xfrm>
                <a:off x="2463800" y="4186238"/>
                <a:ext cx="53975" cy="90488"/>
              </a:xfrm>
              <a:custGeom>
                <a:avLst/>
                <a:gdLst>
                  <a:gd name="T0" fmla="*/ 49213 w 34"/>
                  <a:gd name="T1" fmla="*/ 90488 h 57"/>
                  <a:gd name="T2" fmla="*/ 0 w 34"/>
                  <a:gd name="T3" fmla="*/ 71438 h 57"/>
                  <a:gd name="T4" fmla="*/ 53975 w 34"/>
                  <a:gd name="T5" fmla="*/ 0 h 57"/>
                  <a:gd name="T6" fmla="*/ 49213 w 34"/>
                  <a:gd name="T7" fmla="*/ 90488 h 57"/>
                  <a:gd name="T8" fmla="*/ 0 60000 65536"/>
                  <a:gd name="T9" fmla="*/ 0 60000 65536"/>
                  <a:gd name="T10" fmla="*/ 0 60000 65536"/>
                  <a:gd name="T11" fmla="*/ 0 60000 65536"/>
                  <a:gd name="T12" fmla="*/ 0 w 34"/>
                  <a:gd name="T13" fmla="*/ 0 h 57"/>
                  <a:gd name="T14" fmla="*/ 34 w 34"/>
                  <a:gd name="T15" fmla="*/ 57 h 57"/>
                </a:gdLst>
                <a:ahLst/>
                <a:cxnLst>
                  <a:cxn ang="T8">
                    <a:pos x="T0" y="T1"/>
                  </a:cxn>
                  <a:cxn ang="T9">
                    <a:pos x="T2" y="T3"/>
                  </a:cxn>
                  <a:cxn ang="T10">
                    <a:pos x="T4" y="T5"/>
                  </a:cxn>
                  <a:cxn ang="T11">
                    <a:pos x="T6" y="T7"/>
                  </a:cxn>
                </a:cxnLst>
                <a:rect l="T12" t="T13" r="T14" b="T15"/>
                <a:pathLst>
                  <a:path w="34" h="57">
                    <a:moveTo>
                      <a:pt x="31" y="57"/>
                    </a:moveTo>
                    <a:lnTo>
                      <a:pt x="0" y="45"/>
                    </a:lnTo>
                    <a:lnTo>
                      <a:pt x="34" y="0"/>
                    </a:lnTo>
                    <a:lnTo>
                      <a:pt x="31" y="57"/>
                    </a:lnTo>
                    <a:close/>
                  </a:path>
                </a:pathLst>
              </a:custGeom>
              <a:solidFill>
                <a:srgbClr val="E9F2DF"/>
              </a:solidFill>
              <a:ln w="9525">
                <a:noFill/>
                <a:round/>
                <a:headEnd/>
                <a:tailEnd/>
              </a:ln>
            </p:spPr>
            <p:txBody>
              <a:bodyPr/>
              <a:lstStyle/>
              <a:p>
                <a:endParaRPr lang="zh-CN" altLang="en-US"/>
              </a:p>
            </p:txBody>
          </p:sp>
          <p:sp>
            <p:nvSpPr>
              <p:cNvPr id="54342" name="Freeform 23"/>
              <p:cNvSpPr>
                <a:spLocks/>
              </p:cNvSpPr>
              <p:nvPr/>
            </p:nvSpPr>
            <p:spPr bwMode="auto">
              <a:xfrm>
                <a:off x="1812925" y="4156075"/>
                <a:ext cx="331788" cy="1381125"/>
              </a:xfrm>
              <a:custGeom>
                <a:avLst/>
                <a:gdLst>
                  <a:gd name="T0" fmla="*/ 0 w 209"/>
                  <a:gd name="T1" fmla="*/ 11113 h 870"/>
                  <a:gd name="T2" fmla="*/ 53975 w 209"/>
                  <a:gd name="T3" fmla="*/ 0 h 870"/>
                  <a:gd name="T4" fmla="*/ 331788 w 209"/>
                  <a:gd name="T5" fmla="*/ 1370013 h 870"/>
                  <a:gd name="T6" fmla="*/ 277813 w 209"/>
                  <a:gd name="T7" fmla="*/ 1381125 h 870"/>
                  <a:gd name="T8" fmla="*/ 0 w 209"/>
                  <a:gd name="T9" fmla="*/ 11113 h 870"/>
                  <a:gd name="T10" fmla="*/ 0 60000 65536"/>
                  <a:gd name="T11" fmla="*/ 0 60000 65536"/>
                  <a:gd name="T12" fmla="*/ 0 60000 65536"/>
                  <a:gd name="T13" fmla="*/ 0 60000 65536"/>
                  <a:gd name="T14" fmla="*/ 0 60000 65536"/>
                  <a:gd name="T15" fmla="*/ 0 w 209"/>
                  <a:gd name="T16" fmla="*/ 0 h 870"/>
                  <a:gd name="T17" fmla="*/ 209 w 209"/>
                  <a:gd name="T18" fmla="*/ 870 h 870"/>
                </a:gdLst>
                <a:ahLst/>
                <a:cxnLst>
                  <a:cxn ang="T10">
                    <a:pos x="T0" y="T1"/>
                  </a:cxn>
                  <a:cxn ang="T11">
                    <a:pos x="T2" y="T3"/>
                  </a:cxn>
                  <a:cxn ang="T12">
                    <a:pos x="T4" y="T5"/>
                  </a:cxn>
                  <a:cxn ang="T13">
                    <a:pos x="T6" y="T7"/>
                  </a:cxn>
                  <a:cxn ang="T14">
                    <a:pos x="T8" y="T9"/>
                  </a:cxn>
                </a:cxnLst>
                <a:rect l="T15" t="T16" r="T17" b="T18"/>
                <a:pathLst>
                  <a:path w="209" h="870">
                    <a:moveTo>
                      <a:pt x="0" y="7"/>
                    </a:moveTo>
                    <a:lnTo>
                      <a:pt x="34" y="0"/>
                    </a:lnTo>
                    <a:lnTo>
                      <a:pt x="209" y="863"/>
                    </a:lnTo>
                    <a:lnTo>
                      <a:pt x="175" y="870"/>
                    </a:lnTo>
                    <a:lnTo>
                      <a:pt x="0" y="7"/>
                    </a:lnTo>
                    <a:close/>
                  </a:path>
                </a:pathLst>
              </a:custGeom>
              <a:solidFill>
                <a:srgbClr val="DF5024"/>
              </a:solidFill>
              <a:ln w="9525">
                <a:noFill/>
                <a:round/>
                <a:headEnd/>
                <a:tailEnd/>
              </a:ln>
            </p:spPr>
            <p:txBody>
              <a:bodyPr/>
              <a:lstStyle/>
              <a:p>
                <a:endParaRPr lang="zh-CN" altLang="en-US"/>
              </a:p>
            </p:txBody>
          </p:sp>
          <p:sp>
            <p:nvSpPr>
              <p:cNvPr id="54343" name="Freeform 24"/>
              <p:cNvSpPr>
                <a:spLocks/>
              </p:cNvSpPr>
              <p:nvPr/>
            </p:nvSpPr>
            <p:spPr bwMode="auto">
              <a:xfrm>
                <a:off x="1812925" y="4076700"/>
                <a:ext cx="53975" cy="90488"/>
              </a:xfrm>
              <a:custGeom>
                <a:avLst/>
                <a:gdLst>
                  <a:gd name="T0" fmla="*/ 0 w 34"/>
                  <a:gd name="T1" fmla="*/ 90488 h 57"/>
                  <a:gd name="T2" fmla="*/ 53975 w 34"/>
                  <a:gd name="T3" fmla="*/ 79375 h 57"/>
                  <a:gd name="T4" fmla="*/ 7938 w 34"/>
                  <a:gd name="T5" fmla="*/ 0 h 57"/>
                  <a:gd name="T6" fmla="*/ 0 w 34"/>
                  <a:gd name="T7" fmla="*/ 90488 h 57"/>
                  <a:gd name="T8" fmla="*/ 0 60000 65536"/>
                  <a:gd name="T9" fmla="*/ 0 60000 65536"/>
                  <a:gd name="T10" fmla="*/ 0 60000 65536"/>
                  <a:gd name="T11" fmla="*/ 0 60000 65536"/>
                  <a:gd name="T12" fmla="*/ 0 w 34"/>
                  <a:gd name="T13" fmla="*/ 0 h 57"/>
                  <a:gd name="T14" fmla="*/ 34 w 34"/>
                  <a:gd name="T15" fmla="*/ 57 h 57"/>
                </a:gdLst>
                <a:ahLst/>
                <a:cxnLst>
                  <a:cxn ang="T8">
                    <a:pos x="T0" y="T1"/>
                  </a:cxn>
                  <a:cxn ang="T9">
                    <a:pos x="T2" y="T3"/>
                  </a:cxn>
                  <a:cxn ang="T10">
                    <a:pos x="T4" y="T5"/>
                  </a:cxn>
                  <a:cxn ang="T11">
                    <a:pos x="T6" y="T7"/>
                  </a:cxn>
                </a:cxnLst>
                <a:rect l="T12" t="T13" r="T14" b="T15"/>
                <a:pathLst>
                  <a:path w="34" h="57">
                    <a:moveTo>
                      <a:pt x="0" y="57"/>
                    </a:moveTo>
                    <a:lnTo>
                      <a:pt x="34" y="50"/>
                    </a:lnTo>
                    <a:lnTo>
                      <a:pt x="5" y="0"/>
                    </a:lnTo>
                    <a:lnTo>
                      <a:pt x="0" y="57"/>
                    </a:lnTo>
                    <a:close/>
                  </a:path>
                </a:pathLst>
              </a:custGeom>
              <a:solidFill>
                <a:srgbClr val="E9F2DF"/>
              </a:solidFill>
              <a:ln w="9525">
                <a:noFill/>
                <a:round/>
                <a:headEnd/>
                <a:tailEnd/>
              </a:ln>
            </p:spPr>
            <p:txBody>
              <a:bodyPr/>
              <a:lstStyle/>
              <a:p>
                <a:endParaRPr lang="zh-CN" altLang="en-US"/>
              </a:p>
            </p:txBody>
          </p:sp>
          <p:sp>
            <p:nvSpPr>
              <p:cNvPr id="54344" name="Freeform 25"/>
              <p:cNvSpPr>
                <a:spLocks/>
              </p:cNvSpPr>
              <p:nvPr/>
            </p:nvSpPr>
            <p:spPr bwMode="auto">
              <a:xfrm>
                <a:off x="2038350" y="4178300"/>
                <a:ext cx="379413" cy="1370013"/>
              </a:xfrm>
              <a:custGeom>
                <a:avLst/>
                <a:gdLst>
                  <a:gd name="T0" fmla="*/ 327025 w 239"/>
                  <a:gd name="T1" fmla="*/ 0 h 863"/>
                  <a:gd name="T2" fmla="*/ 379413 w 239"/>
                  <a:gd name="T3" fmla="*/ 11113 h 863"/>
                  <a:gd name="T4" fmla="*/ 52388 w 239"/>
                  <a:gd name="T5" fmla="*/ 1370013 h 863"/>
                  <a:gd name="T6" fmla="*/ 0 w 239"/>
                  <a:gd name="T7" fmla="*/ 1358900 h 863"/>
                  <a:gd name="T8" fmla="*/ 327025 w 239"/>
                  <a:gd name="T9" fmla="*/ 0 h 863"/>
                  <a:gd name="T10" fmla="*/ 0 60000 65536"/>
                  <a:gd name="T11" fmla="*/ 0 60000 65536"/>
                  <a:gd name="T12" fmla="*/ 0 60000 65536"/>
                  <a:gd name="T13" fmla="*/ 0 60000 65536"/>
                  <a:gd name="T14" fmla="*/ 0 60000 65536"/>
                  <a:gd name="T15" fmla="*/ 0 w 239"/>
                  <a:gd name="T16" fmla="*/ 0 h 863"/>
                  <a:gd name="T17" fmla="*/ 239 w 239"/>
                  <a:gd name="T18" fmla="*/ 863 h 863"/>
                </a:gdLst>
                <a:ahLst/>
                <a:cxnLst>
                  <a:cxn ang="T10">
                    <a:pos x="T0" y="T1"/>
                  </a:cxn>
                  <a:cxn ang="T11">
                    <a:pos x="T2" y="T3"/>
                  </a:cxn>
                  <a:cxn ang="T12">
                    <a:pos x="T4" y="T5"/>
                  </a:cxn>
                  <a:cxn ang="T13">
                    <a:pos x="T6" y="T7"/>
                  </a:cxn>
                  <a:cxn ang="T14">
                    <a:pos x="T8" y="T9"/>
                  </a:cxn>
                </a:cxnLst>
                <a:rect l="T15" t="T16" r="T17" b="T18"/>
                <a:pathLst>
                  <a:path w="239" h="863">
                    <a:moveTo>
                      <a:pt x="206" y="0"/>
                    </a:moveTo>
                    <a:lnTo>
                      <a:pt x="239" y="7"/>
                    </a:lnTo>
                    <a:lnTo>
                      <a:pt x="33" y="863"/>
                    </a:lnTo>
                    <a:lnTo>
                      <a:pt x="0" y="856"/>
                    </a:lnTo>
                    <a:lnTo>
                      <a:pt x="206" y="0"/>
                    </a:lnTo>
                    <a:close/>
                  </a:path>
                </a:pathLst>
              </a:custGeom>
              <a:solidFill>
                <a:srgbClr val="4A5B66"/>
              </a:solidFill>
              <a:ln w="9525">
                <a:noFill/>
                <a:round/>
                <a:headEnd/>
                <a:tailEnd/>
              </a:ln>
            </p:spPr>
            <p:txBody>
              <a:bodyPr/>
              <a:lstStyle/>
              <a:p>
                <a:endParaRPr lang="zh-CN" altLang="en-US"/>
              </a:p>
            </p:txBody>
          </p:sp>
          <p:sp>
            <p:nvSpPr>
              <p:cNvPr id="54345" name="Freeform 26"/>
              <p:cNvSpPr>
                <a:spLocks/>
              </p:cNvSpPr>
              <p:nvPr/>
            </p:nvSpPr>
            <p:spPr bwMode="auto">
              <a:xfrm>
                <a:off x="2365375" y="4098925"/>
                <a:ext cx="52388" cy="90488"/>
              </a:xfrm>
              <a:custGeom>
                <a:avLst/>
                <a:gdLst>
                  <a:gd name="T0" fmla="*/ 0 w 33"/>
                  <a:gd name="T1" fmla="*/ 79375 h 57"/>
                  <a:gd name="T2" fmla="*/ 52388 w 33"/>
                  <a:gd name="T3" fmla="*/ 90488 h 57"/>
                  <a:gd name="T4" fmla="*/ 44450 w 33"/>
                  <a:gd name="T5" fmla="*/ 0 h 57"/>
                  <a:gd name="T6" fmla="*/ 0 w 33"/>
                  <a:gd name="T7" fmla="*/ 79375 h 57"/>
                  <a:gd name="T8" fmla="*/ 0 60000 65536"/>
                  <a:gd name="T9" fmla="*/ 0 60000 65536"/>
                  <a:gd name="T10" fmla="*/ 0 60000 65536"/>
                  <a:gd name="T11" fmla="*/ 0 60000 65536"/>
                  <a:gd name="T12" fmla="*/ 0 w 33"/>
                  <a:gd name="T13" fmla="*/ 0 h 57"/>
                  <a:gd name="T14" fmla="*/ 33 w 33"/>
                  <a:gd name="T15" fmla="*/ 57 h 57"/>
                </a:gdLst>
                <a:ahLst/>
                <a:cxnLst>
                  <a:cxn ang="T8">
                    <a:pos x="T0" y="T1"/>
                  </a:cxn>
                  <a:cxn ang="T9">
                    <a:pos x="T2" y="T3"/>
                  </a:cxn>
                  <a:cxn ang="T10">
                    <a:pos x="T4" y="T5"/>
                  </a:cxn>
                  <a:cxn ang="T11">
                    <a:pos x="T6" y="T7"/>
                  </a:cxn>
                </a:cxnLst>
                <a:rect l="T12" t="T13" r="T14" b="T15"/>
                <a:pathLst>
                  <a:path w="33" h="57">
                    <a:moveTo>
                      <a:pt x="0" y="50"/>
                    </a:moveTo>
                    <a:lnTo>
                      <a:pt x="33" y="57"/>
                    </a:lnTo>
                    <a:lnTo>
                      <a:pt x="28" y="0"/>
                    </a:lnTo>
                    <a:lnTo>
                      <a:pt x="0" y="50"/>
                    </a:lnTo>
                    <a:close/>
                  </a:path>
                </a:pathLst>
              </a:custGeom>
              <a:solidFill>
                <a:srgbClr val="E9F2DF"/>
              </a:solidFill>
              <a:ln w="9525">
                <a:noFill/>
                <a:round/>
                <a:headEnd/>
                <a:tailEnd/>
              </a:ln>
            </p:spPr>
            <p:txBody>
              <a:bodyPr/>
              <a:lstStyle/>
              <a:p>
                <a:endParaRPr lang="zh-CN" altLang="en-US"/>
              </a:p>
            </p:txBody>
          </p:sp>
          <p:sp>
            <p:nvSpPr>
              <p:cNvPr id="54346" name="Rectangle 27"/>
              <p:cNvSpPr>
                <a:spLocks noChangeArrowheads="1"/>
              </p:cNvSpPr>
              <p:nvPr/>
            </p:nvSpPr>
            <p:spPr bwMode="auto">
              <a:xfrm>
                <a:off x="2011363" y="4167188"/>
                <a:ext cx="174625" cy="1068388"/>
              </a:xfrm>
              <a:prstGeom prst="rect">
                <a:avLst/>
              </a:prstGeom>
              <a:solidFill>
                <a:srgbClr val="E9F2DF"/>
              </a:solidFill>
              <a:ln w="9525">
                <a:noFill/>
                <a:miter lim="800000"/>
                <a:headEnd/>
                <a:tailEnd/>
              </a:ln>
            </p:spPr>
            <p:txBody>
              <a:bodyPr/>
              <a:lstStyle/>
              <a:p>
                <a:endParaRPr lang="zh-CN" altLang="en-US">
                  <a:solidFill>
                    <a:srgbClr val="000000"/>
                  </a:solidFill>
                </a:endParaRPr>
              </a:p>
            </p:txBody>
          </p:sp>
          <p:sp>
            <p:nvSpPr>
              <p:cNvPr id="54347" name="Rectangle 28"/>
              <p:cNvSpPr>
                <a:spLocks noChangeArrowheads="1"/>
              </p:cNvSpPr>
              <p:nvPr/>
            </p:nvSpPr>
            <p:spPr bwMode="auto">
              <a:xfrm>
                <a:off x="2011363" y="4222750"/>
                <a:ext cx="38100" cy="955675"/>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48" name="Rectangle 29"/>
              <p:cNvSpPr>
                <a:spLocks noChangeArrowheads="1"/>
              </p:cNvSpPr>
              <p:nvPr/>
            </p:nvSpPr>
            <p:spPr bwMode="auto">
              <a:xfrm>
                <a:off x="2011363" y="4257675"/>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49" name="Rectangle 30"/>
              <p:cNvSpPr>
                <a:spLocks noChangeArrowheads="1"/>
              </p:cNvSpPr>
              <p:nvPr/>
            </p:nvSpPr>
            <p:spPr bwMode="auto">
              <a:xfrm>
                <a:off x="2011363" y="4325938"/>
                <a:ext cx="87313" cy="17463"/>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0" name="Rectangle 31"/>
              <p:cNvSpPr>
                <a:spLocks noChangeArrowheads="1"/>
              </p:cNvSpPr>
              <p:nvPr/>
            </p:nvSpPr>
            <p:spPr bwMode="auto">
              <a:xfrm>
                <a:off x="2011363" y="4389438"/>
                <a:ext cx="87313" cy="22225"/>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1" name="Rectangle 32"/>
              <p:cNvSpPr>
                <a:spLocks noChangeArrowheads="1"/>
              </p:cNvSpPr>
              <p:nvPr/>
            </p:nvSpPr>
            <p:spPr bwMode="auto">
              <a:xfrm>
                <a:off x="2011363" y="4457700"/>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2" name="Rectangle 33"/>
              <p:cNvSpPr>
                <a:spLocks noChangeArrowheads="1"/>
              </p:cNvSpPr>
              <p:nvPr/>
            </p:nvSpPr>
            <p:spPr bwMode="auto">
              <a:xfrm>
                <a:off x="2011363" y="4525963"/>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3" name="Rectangle 34"/>
              <p:cNvSpPr>
                <a:spLocks noChangeArrowheads="1"/>
              </p:cNvSpPr>
              <p:nvPr/>
            </p:nvSpPr>
            <p:spPr bwMode="auto">
              <a:xfrm>
                <a:off x="2011363" y="4589463"/>
                <a:ext cx="87313" cy="22225"/>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4" name="Rectangle 35"/>
              <p:cNvSpPr>
                <a:spLocks noChangeArrowheads="1"/>
              </p:cNvSpPr>
              <p:nvPr/>
            </p:nvSpPr>
            <p:spPr bwMode="auto">
              <a:xfrm>
                <a:off x="2011363" y="4657725"/>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5" name="Rectangle 36"/>
              <p:cNvSpPr>
                <a:spLocks noChangeArrowheads="1"/>
              </p:cNvSpPr>
              <p:nvPr/>
            </p:nvSpPr>
            <p:spPr bwMode="auto">
              <a:xfrm>
                <a:off x="2011363" y="4725988"/>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6" name="Rectangle 37"/>
              <p:cNvSpPr>
                <a:spLocks noChangeArrowheads="1"/>
              </p:cNvSpPr>
              <p:nvPr/>
            </p:nvSpPr>
            <p:spPr bwMode="auto">
              <a:xfrm>
                <a:off x="2011363" y="4789488"/>
                <a:ext cx="87313" cy="22225"/>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7" name="Rectangle 38"/>
              <p:cNvSpPr>
                <a:spLocks noChangeArrowheads="1"/>
              </p:cNvSpPr>
              <p:nvPr/>
            </p:nvSpPr>
            <p:spPr bwMode="auto">
              <a:xfrm>
                <a:off x="2011363" y="4857750"/>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8" name="Rectangle 39"/>
              <p:cNvSpPr>
                <a:spLocks noChangeArrowheads="1"/>
              </p:cNvSpPr>
              <p:nvPr/>
            </p:nvSpPr>
            <p:spPr bwMode="auto">
              <a:xfrm>
                <a:off x="2011363" y="4926013"/>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9" name="Rectangle 40"/>
              <p:cNvSpPr>
                <a:spLocks noChangeArrowheads="1"/>
              </p:cNvSpPr>
              <p:nvPr/>
            </p:nvSpPr>
            <p:spPr bwMode="auto">
              <a:xfrm>
                <a:off x="2011363" y="4989513"/>
                <a:ext cx="87313" cy="22225"/>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60" name="Rectangle 41"/>
              <p:cNvSpPr>
                <a:spLocks noChangeArrowheads="1"/>
              </p:cNvSpPr>
              <p:nvPr/>
            </p:nvSpPr>
            <p:spPr bwMode="auto">
              <a:xfrm>
                <a:off x="2011363" y="5057775"/>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61" name="Rectangle 42"/>
              <p:cNvSpPr>
                <a:spLocks noChangeArrowheads="1"/>
              </p:cNvSpPr>
              <p:nvPr/>
            </p:nvSpPr>
            <p:spPr bwMode="auto">
              <a:xfrm>
                <a:off x="2011363" y="5126038"/>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62" name="Freeform 43"/>
              <p:cNvSpPr>
                <a:spLocks/>
              </p:cNvSpPr>
              <p:nvPr/>
            </p:nvSpPr>
            <p:spPr bwMode="auto">
              <a:xfrm>
                <a:off x="1874838" y="4827588"/>
                <a:ext cx="125413" cy="249238"/>
              </a:xfrm>
              <a:custGeom>
                <a:avLst/>
                <a:gdLst>
                  <a:gd name="T0" fmla="*/ 14288 w 79"/>
                  <a:gd name="T1" fmla="*/ 0 h 157"/>
                  <a:gd name="T2" fmla="*/ 125413 w 79"/>
                  <a:gd name="T3" fmla="*/ 233363 h 157"/>
                  <a:gd name="T4" fmla="*/ 82550 w 79"/>
                  <a:gd name="T5" fmla="*/ 249238 h 157"/>
                  <a:gd name="T6" fmla="*/ 0 w 79"/>
                  <a:gd name="T7" fmla="*/ 109538 h 157"/>
                  <a:gd name="T8" fmla="*/ 14288 w 79"/>
                  <a:gd name="T9" fmla="*/ 0 h 157"/>
                  <a:gd name="T10" fmla="*/ 0 60000 65536"/>
                  <a:gd name="T11" fmla="*/ 0 60000 65536"/>
                  <a:gd name="T12" fmla="*/ 0 60000 65536"/>
                  <a:gd name="T13" fmla="*/ 0 60000 65536"/>
                  <a:gd name="T14" fmla="*/ 0 60000 65536"/>
                  <a:gd name="T15" fmla="*/ 0 w 79"/>
                  <a:gd name="T16" fmla="*/ 0 h 157"/>
                  <a:gd name="T17" fmla="*/ 79 w 79"/>
                  <a:gd name="T18" fmla="*/ 157 h 157"/>
                </a:gdLst>
                <a:ahLst/>
                <a:cxnLst>
                  <a:cxn ang="T10">
                    <a:pos x="T0" y="T1"/>
                  </a:cxn>
                  <a:cxn ang="T11">
                    <a:pos x="T2" y="T3"/>
                  </a:cxn>
                  <a:cxn ang="T12">
                    <a:pos x="T4" y="T5"/>
                  </a:cxn>
                  <a:cxn ang="T13">
                    <a:pos x="T6" y="T7"/>
                  </a:cxn>
                  <a:cxn ang="T14">
                    <a:pos x="T8" y="T9"/>
                  </a:cxn>
                </a:cxnLst>
                <a:rect l="T15" t="T16" r="T17" b="T18"/>
                <a:pathLst>
                  <a:path w="79" h="157">
                    <a:moveTo>
                      <a:pt x="9" y="0"/>
                    </a:moveTo>
                    <a:lnTo>
                      <a:pt x="79" y="147"/>
                    </a:lnTo>
                    <a:lnTo>
                      <a:pt x="52" y="157"/>
                    </a:lnTo>
                    <a:lnTo>
                      <a:pt x="0" y="69"/>
                    </a:lnTo>
                    <a:lnTo>
                      <a:pt x="9" y="0"/>
                    </a:lnTo>
                    <a:close/>
                  </a:path>
                </a:pathLst>
              </a:custGeom>
              <a:solidFill>
                <a:srgbClr val="E6E6E6"/>
              </a:solidFill>
              <a:ln w="9525">
                <a:noFill/>
                <a:round/>
                <a:headEnd/>
                <a:tailEnd/>
              </a:ln>
            </p:spPr>
            <p:txBody>
              <a:bodyPr/>
              <a:lstStyle/>
              <a:p>
                <a:endParaRPr lang="zh-CN" altLang="en-US"/>
              </a:p>
            </p:txBody>
          </p:sp>
          <p:sp>
            <p:nvSpPr>
              <p:cNvPr id="54363" name="Freeform 44"/>
              <p:cNvSpPr>
                <a:spLocks noEditPoints="1"/>
              </p:cNvSpPr>
              <p:nvPr/>
            </p:nvSpPr>
            <p:spPr bwMode="auto">
              <a:xfrm>
                <a:off x="1643063" y="4597400"/>
                <a:ext cx="288925" cy="339725"/>
              </a:xfrm>
              <a:custGeom>
                <a:avLst/>
                <a:gdLst>
                  <a:gd name="T0" fmla="*/ 106446 w 76"/>
                  <a:gd name="T1" fmla="*/ 7549 h 90"/>
                  <a:gd name="T2" fmla="*/ 186281 w 76"/>
                  <a:gd name="T3" fmla="*/ 98143 h 90"/>
                  <a:gd name="T4" fmla="*/ 186281 w 76"/>
                  <a:gd name="T5" fmla="*/ 98143 h 90"/>
                  <a:gd name="T6" fmla="*/ 288925 w 76"/>
                  <a:gd name="T7" fmla="*/ 320851 h 90"/>
                  <a:gd name="T8" fmla="*/ 231900 w 76"/>
                  <a:gd name="T9" fmla="*/ 339725 h 90"/>
                  <a:gd name="T10" fmla="*/ 133058 w 76"/>
                  <a:gd name="T11" fmla="*/ 275555 h 90"/>
                  <a:gd name="T12" fmla="*/ 106446 w 76"/>
                  <a:gd name="T13" fmla="*/ 271780 h 90"/>
                  <a:gd name="T14" fmla="*/ 106446 w 76"/>
                  <a:gd name="T15" fmla="*/ 237808 h 90"/>
                  <a:gd name="T16" fmla="*/ 144463 w 76"/>
                  <a:gd name="T17" fmla="*/ 234033 h 90"/>
                  <a:gd name="T18" fmla="*/ 171074 w 76"/>
                  <a:gd name="T19" fmla="*/ 117016 h 90"/>
                  <a:gd name="T20" fmla="*/ 106446 w 76"/>
                  <a:gd name="T21" fmla="*/ 33973 h 90"/>
                  <a:gd name="T22" fmla="*/ 106446 w 76"/>
                  <a:gd name="T23" fmla="*/ 7549 h 90"/>
                  <a:gd name="T24" fmla="*/ 57025 w 76"/>
                  <a:gd name="T25" fmla="*/ 7549 h 90"/>
                  <a:gd name="T26" fmla="*/ 106446 w 76"/>
                  <a:gd name="T27" fmla="*/ 7549 h 90"/>
                  <a:gd name="T28" fmla="*/ 106446 w 76"/>
                  <a:gd name="T29" fmla="*/ 33973 h 90"/>
                  <a:gd name="T30" fmla="*/ 64628 w 76"/>
                  <a:gd name="T31" fmla="*/ 26423 h 90"/>
                  <a:gd name="T32" fmla="*/ 41818 w 76"/>
                  <a:gd name="T33" fmla="*/ 162313 h 90"/>
                  <a:gd name="T34" fmla="*/ 106446 w 76"/>
                  <a:gd name="T35" fmla="*/ 237808 h 90"/>
                  <a:gd name="T36" fmla="*/ 106446 w 76"/>
                  <a:gd name="T37" fmla="*/ 271780 h 90"/>
                  <a:gd name="T38" fmla="*/ 22810 w 76"/>
                  <a:gd name="T39" fmla="*/ 169863 h 90"/>
                  <a:gd name="T40" fmla="*/ 57025 w 76"/>
                  <a:gd name="T41" fmla="*/ 7549 h 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6"/>
                  <a:gd name="T64" fmla="*/ 0 h 90"/>
                  <a:gd name="T65" fmla="*/ 76 w 76"/>
                  <a:gd name="T66" fmla="*/ 90 h 9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6" h="90">
                    <a:moveTo>
                      <a:pt x="28" y="2"/>
                    </a:moveTo>
                    <a:cubicBezTo>
                      <a:pt x="36" y="6"/>
                      <a:pt x="44" y="14"/>
                      <a:pt x="49" y="26"/>
                    </a:cubicBezTo>
                    <a:cubicBezTo>
                      <a:pt x="49" y="26"/>
                      <a:pt x="49" y="26"/>
                      <a:pt x="49" y="26"/>
                    </a:cubicBezTo>
                    <a:cubicBezTo>
                      <a:pt x="76" y="85"/>
                      <a:pt x="76" y="85"/>
                      <a:pt x="76" y="85"/>
                    </a:cubicBezTo>
                    <a:cubicBezTo>
                      <a:pt x="61" y="90"/>
                      <a:pt x="61" y="90"/>
                      <a:pt x="61" y="90"/>
                    </a:cubicBezTo>
                    <a:cubicBezTo>
                      <a:pt x="49" y="72"/>
                      <a:pt x="46" y="74"/>
                      <a:pt x="35" y="73"/>
                    </a:cubicBezTo>
                    <a:cubicBezTo>
                      <a:pt x="33" y="73"/>
                      <a:pt x="30" y="73"/>
                      <a:pt x="28" y="72"/>
                    </a:cubicBezTo>
                    <a:cubicBezTo>
                      <a:pt x="28" y="63"/>
                      <a:pt x="28" y="63"/>
                      <a:pt x="28" y="63"/>
                    </a:cubicBezTo>
                    <a:cubicBezTo>
                      <a:pt x="31" y="64"/>
                      <a:pt x="35" y="64"/>
                      <a:pt x="38" y="62"/>
                    </a:cubicBezTo>
                    <a:cubicBezTo>
                      <a:pt x="47" y="59"/>
                      <a:pt x="51" y="47"/>
                      <a:pt x="45" y="31"/>
                    </a:cubicBezTo>
                    <a:cubicBezTo>
                      <a:pt x="41" y="20"/>
                      <a:pt x="35" y="12"/>
                      <a:pt x="28" y="9"/>
                    </a:cubicBezTo>
                    <a:lnTo>
                      <a:pt x="28" y="2"/>
                    </a:lnTo>
                    <a:close/>
                    <a:moveTo>
                      <a:pt x="15" y="2"/>
                    </a:moveTo>
                    <a:cubicBezTo>
                      <a:pt x="19" y="0"/>
                      <a:pt x="24" y="1"/>
                      <a:pt x="28" y="2"/>
                    </a:cubicBezTo>
                    <a:cubicBezTo>
                      <a:pt x="28" y="9"/>
                      <a:pt x="28" y="9"/>
                      <a:pt x="28" y="9"/>
                    </a:cubicBezTo>
                    <a:cubicBezTo>
                      <a:pt x="24" y="7"/>
                      <a:pt x="20" y="6"/>
                      <a:pt x="17" y="7"/>
                    </a:cubicBezTo>
                    <a:cubicBezTo>
                      <a:pt x="8" y="11"/>
                      <a:pt x="5" y="27"/>
                      <a:pt x="11" y="43"/>
                    </a:cubicBezTo>
                    <a:cubicBezTo>
                      <a:pt x="15" y="54"/>
                      <a:pt x="22" y="61"/>
                      <a:pt x="28" y="63"/>
                    </a:cubicBezTo>
                    <a:cubicBezTo>
                      <a:pt x="28" y="72"/>
                      <a:pt x="28" y="72"/>
                      <a:pt x="28" y="72"/>
                    </a:cubicBezTo>
                    <a:cubicBezTo>
                      <a:pt x="20" y="68"/>
                      <a:pt x="12" y="59"/>
                      <a:pt x="6" y="45"/>
                    </a:cubicBezTo>
                    <a:cubicBezTo>
                      <a:pt x="0" y="28"/>
                      <a:pt x="3" y="6"/>
                      <a:pt x="15" y="2"/>
                    </a:cubicBezTo>
                    <a:close/>
                  </a:path>
                </a:pathLst>
              </a:custGeom>
              <a:solidFill>
                <a:srgbClr val="F8D271"/>
              </a:solidFill>
              <a:ln w="9525">
                <a:noFill/>
                <a:round/>
                <a:headEnd/>
                <a:tailEnd/>
              </a:ln>
            </p:spPr>
            <p:txBody>
              <a:bodyPr/>
              <a:lstStyle/>
              <a:p>
                <a:endParaRPr lang="zh-CN" altLang="en-US"/>
              </a:p>
            </p:txBody>
          </p:sp>
          <p:sp>
            <p:nvSpPr>
              <p:cNvPr id="54364" name="Freeform 45"/>
              <p:cNvSpPr>
                <a:spLocks/>
              </p:cNvSpPr>
              <p:nvPr/>
            </p:nvSpPr>
            <p:spPr bwMode="auto">
              <a:xfrm>
                <a:off x="1882775" y="4830763"/>
                <a:ext cx="117475" cy="246063"/>
              </a:xfrm>
              <a:custGeom>
                <a:avLst/>
                <a:gdLst>
                  <a:gd name="T0" fmla="*/ 0 w 74"/>
                  <a:gd name="T1" fmla="*/ 0 h 155"/>
                  <a:gd name="T2" fmla="*/ 74613 w 74"/>
                  <a:gd name="T3" fmla="*/ 246063 h 155"/>
                  <a:gd name="T4" fmla="*/ 117475 w 74"/>
                  <a:gd name="T5" fmla="*/ 230188 h 155"/>
                  <a:gd name="T6" fmla="*/ 82550 w 74"/>
                  <a:gd name="T7" fmla="*/ 71438 h 155"/>
                  <a:gd name="T8" fmla="*/ 0 w 74"/>
                  <a:gd name="T9" fmla="*/ 0 h 155"/>
                  <a:gd name="T10" fmla="*/ 0 60000 65536"/>
                  <a:gd name="T11" fmla="*/ 0 60000 65536"/>
                  <a:gd name="T12" fmla="*/ 0 60000 65536"/>
                  <a:gd name="T13" fmla="*/ 0 60000 65536"/>
                  <a:gd name="T14" fmla="*/ 0 60000 65536"/>
                  <a:gd name="T15" fmla="*/ 0 w 74"/>
                  <a:gd name="T16" fmla="*/ 0 h 155"/>
                  <a:gd name="T17" fmla="*/ 74 w 74"/>
                  <a:gd name="T18" fmla="*/ 155 h 155"/>
                </a:gdLst>
                <a:ahLst/>
                <a:cxnLst>
                  <a:cxn ang="T10">
                    <a:pos x="T0" y="T1"/>
                  </a:cxn>
                  <a:cxn ang="T11">
                    <a:pos x="T2" y="T3"/>
                  </a:cxn>
                  <a:cxn ang="T12">
                    <a:pos x="T4" y="T5"/>
                  </a:cxn>
                  <a:cxn ang="T13">
                    <a:pos x="T6" y="T7"/>
                  </a:cxn>
                  <a:cxn ang="T14">
                    <a:pos x="T8" y="T9"/>
                  </a:cxn>
                </a:cxnLst>
                <a:rect l="T15" t="T16" r="T17" b="T18"/>
                <a:pathLst>
                  <a:path w="74" h="155">
                    <a:moveTo>
                      <a:pt x="0" y="0"/>
                    </a:moveTo>
                    <a:lnTo>
                      <a:pt x="47" y="155"/>
                    </a:lnTo>
                    <a:lnTo>
                      <a:pt x="74" y="145"/>
                    </a:lnTo>
                    <a:lnTo>
                      <a:pt x="52" y="45"/>
                    </a:lnTo>
                    <a:lnTo>
                      <a:pt x="0" y="0"/>
                    </a:lnTo>
                    <a:close/>
                  </a:path>
                </a:pathLst>
              </a:custGeom>
              <a:solidFill>
                <a:srgbClr val="FFFFFF"/>
              </a:solidFill>
              <a:ln w="9525">
                <a:noFill/>
                <a:round/>
                <a:headEnd/>
                <a:tailEnd/>
              </a:ln>
            </p:spPr>
            <p:txBody>
              <a:bodyPr/>
              <a:lstStyle/>
              <a:p>
                <a:endParaRPr lang="zh-CN" altLang="en-US"/>
              </a:p>
            </p:txBody>
          </p:sp>
          <p:sp>
            <p:nvSpPr>
              <p:cNvPr id="54365" name="Freeform 46"/>
              <p:cNvSpPr>
                <a:spLocks noEditPoints="1"/>
              </p:cNvSpPr>
              <p:nvPr/>
            </p:nvSpPr>
            <p:spPr bwMode="auto">
              <a:xfrm>
                <a:off x="1812925" y="4532313"/>
                <a:ext cx="220663" cy="393700"/>
              </a:xfrm>
              <a:custGeom>
                <a:avLst/>
                <a:gdLst>
                  <a:gd name="T0" fmla="*/ 110332 w 58"/>
                  <a:gd name="T1" fmla="*/ 386129 h 104"/>
                  <a:gd name="T2" fmla="*/ 152181 w 58"/>
                  <a:gd name="T3" fmla="*/ 370987 h 104"/>
                  <a:gd name="T4" fmla="*/ 182618 w 58"/>
                  <a:gd name="T5" fmla="*/ 257419 h 104"/>
                  <a:gd name="T6" fmla="*/ 194031 w 58"/>
                  <a:gd name="T7" fmla="*/ 105996 h 104"/>
                  <a:gd name="T8" fmla="*/ 110332 w 58"/>
                  <a:gd name="T9" fmla="*/ 7571 h 104"/>
                  <a:gd name="T10" fmla="*/ 110332 w 58"/>
                  <a:gd name="T11" fmla="*/ 30285 h 104"/>
                  <a:gd name="T12" fmla="*/ 175009 w 58"/>
                  <a:gd name="T13" fmla="*/ 113567 h 104"/>
                  <a:gd name="T14" fmla="*/ 148377 w 58"/>
                  <a:gd name="T15" fmla="*/ 234706 h 104"/>
                  <a:gd name="T16" fmla="*/ 110332 w 58"/>
                  <a:gd name="T17" fmla="*/ 234706 h 104"/>
                  <a:gd name="T18" fmla="*/ 110332 w 58"/>
                  <a:gd name="T19" fmla="*/ 386129 h 104"/>
                  <a:gd name="T20" fmla="*/ 60873 w 58"/>
                  <a:gd name="T21" fmla="*/ 3786 h 104"/>
                  <a:gd name="T22" fmla="*/ 22827 w 58"/>
                  <a:gd name="T23" fmla="*/ 158994 h 104"/>
                  <a:gd name="T24" fmla="*/ 22827 w 58"/>
                  <a:gd name="T25" fmla="*/ 158994 h 104"/>
                  <a:gd name="T26" fmla="*/ 95113 w 58"/>
                  <a:gd name="T27" fmla="*/ 393700 h 104"/>
                  <a:gd name="T28" fmla="*/ 110332 w 58"/>
                  <a:gd name="T29" fmla="*/ 386129 h 104"/>
                  <a:gd name="T30" fmla="*/ 110332 w 58"/>
                  <a:gd name="T31" fmla="*/ 234706 h 104"/>
                  <a:gd name="T32" fmla="*/ 45654 w 58"/>
                  <a:gd name="T33" fmla="*/ 162780 h 104"/>
                  <a:gd name="T34" fmla="*/ 68482 w 58"/>
                  <a:gd name="T35" fmla="*/ 26499 h 104"/>
                  <a:gd name="T36" fmla="*/ 110332 w 58"/>
                  <a:gd name="T37" fmla="*/ 30285 h 104"/>
                  <a:gd name="T38" fmla="*/ 110332 w 58"/>
                  <a:gd name="T39" fmla="*/ 7571 h 104"/>
                  <a:gd name="T40" fmla="*/ 60873 w 58"/>
                  <a:gd name="T41" fmla="*/ 3786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8"/>
                  <a:gd name="T64" fmla="*/ 0 h 104"/>
                  <a:gd name="T65" fmla="*/ 58 w 58"/>
                  <a:gd name="T66" fmla="*/ 104 h 1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8" h="104">
                    <a:moveTo>
                      <a:pt x="29" y="102"/>
                    </a:moveTo>
                    <a:cubicBezTo>
                      <a:pt x="40" y="98"/>
                      <a:pt x="40" y="98"/>
                      <a:pt x="40" y="98"/>
                    </a:cubicBezTo>
                    <a:cubicBezTo>
                      <a:pt x="37" y="76"/>
                      <a:pt x="40" y="76"/>
                      <a:pt x="48" y="68"/>
                    </a:cubicBezTo>
                    <a:cubicBezTo>
                      <a:pt x="56" y="60"/>
                      <a:pt x="58" y="46"/>
                      <a:pt x="51" y="28"/>
                    </a:cubicBezTo>
                    <a:cubicBezTo>
                      <a:pt x="47" y="16"/>
                      <a:pt x="38" y="6"/>
                      <a:pt x="29" y="2"/>
                    </a:cubicBezTo>
                    <a:cubicBezTo>
                      <a:pt x="29" y="8"/>
                      <a:pt x="29" y="8"/>
                      <a:pt x="29" y="8"/>
                    </a:cubicBezTo>
                    <a:cubicBezTo>
                      <a:pt x="36" y="12"/>
                      <a:pt x="42" y="20"/>
                      <a:pt x="46" y="30"/>
                    </a:cubicBezTo>
                    <a:cubicBezTo>
                      <a:pt x="52" y="46"/>
                      <a:pt x="48" y="58"/>
                      <a:pt x="39" y="62"/>
                    </a:cubicBezTo>
                    <a:cubicBezTo>
                      <a:pt x="36" y="63"/>
                      <a:pt x="32" y="63"/>
                      <a:pt x="29" y="62"/>
                    </a:cubicBezTo>
                    <a:lnTo>
                      <a:pt x="29" y="102"/>
                    </a:lnTo>
                    <a:close/>
                    <a:moveTo>
                      <a:pt x="16" y="1"/>
                    </a:moveTo>
                    <a:cubicBezTo>
                      <a:pt x="4" y="6"/>
                      <a:pt x="0" y="24"/>
                      <a:pt x="6" y="42"/>
                    </a:cubicBezTo>
                    <a:cubicBezTo>
                      <a:pt x="6" y="42"/>
                      <a:pt x="6" y="42"/>
                      <a:pt x="6" y="42"/>
                    </a:cubicBezTo>
                    <a:cubicBezTo>
                      <a:pt x="25" y="104"/>
                      <a:pt x="25" y="104"/>
                      <a:pt x="25" y="104"/>
                    </a:cubicBezTo>
                    <a:cubicBezTo>
                      <a:pt x="29" y="102"/>
                      <a:pt x="29" y="102"/>
                      <a:pt x="29" y="102"/>
                    </a:cubicBezTo>
                    <a:cubicBezTo>
                      <a:pt x="29" y="62"/>
                      <a:pt x="29" y="62"/>
                      <a:pt x="29" y="62"/>
                    </a:cubicBezTo>
                    <a:cubicBezTo>
                      <a:pt x="23" y="60"/>
                      <a:pt x="16" y="54"/>
                      <a:pt x="12" y="43"/>
                    </a:cubicBezTo>
                    <a:cubicBezTo>
                      <a:pt x="6" y="27"/>
                      <a:pt x="9" y="11"/>
                      <a:pt x="18" y="7"/>
                    </a:cubicBezTo>
                    <a:cubicBezTo>
                      <a:pt x="21" y="6"/>
                      <a:pt x="25" y="6"/>
                      <a:pt x="29" y="8"/>
                    </a:cubicBezTo>
                    <a:cubicBezTo>
                      <a:pt x="29" y="2"/>
                      <a:pt x="29" y="2"/>
                      <a:pt x="29" y="2"/>
                    </a:cubicBezTo>
                    <a:cubicBezTo>
                      <a:pt x="24" y="0"/>
                      <a:pt x="20" y="0"/>
                      <a:pt x="16" y="1"/>
                    </a:cubicBezTo>
                    <a:close/>
                  </a:path>
                </a:pathLst>
              </a:custGeom>
              <a:solidFill>
                <a:srgbClr val="F8D271"/>
              </a:solidFill>
              <a:ln w="9525">
                <a:noFill/>
                <a:round/>
                <a:headEnd/>
                <a:tailEnd/>
              </a:ln>
            </p:spPr>
            <p:txBody>
              <a:bodyPr/>
              <a:lstStyle/>
              <a:p>
                <a:endParaRPr lang="zh-CN" altLang="en-US"/>
              </a:p>
            </p:txBody>
          </p:sp>
          <p:sp>
            <p:nvSpPr>
              <p:cNvPr id="54366" name="Freeform 47"/>
              <p:cNvSpPr>
                <a:spLocks/>
              </p:cNvSpPr>
              <p:nvPr/>
            </p:nvSpPr>
            <p:spPr bwMode="auto">
              <a:xfrm>
                <a:off x="1951038" y="5019675"/>
                <a:ext cx="25400" cy="26988"/>
              </a:xfrm>
              <a:custGeom>
                <a:avLst/>
                <a:gdLst>
                  <a:gd name="T0" fmla="*/ 7257 w 7"/>
                  <a:gd name="T1" fmla="*/ 0 h 7"/>
                  <a:gd name="T2" fmla="*/ 25400 w 7"/>
                  <a:gd name="T3" fmla="*/ 7711 h 7"/>
                  <a:gd name="T4" fmla="*/ 18143 w 7"/>
                  <a:gd name="T5" fmla="*/ 26988 h 7"/>
                  <a:gd name="T6" fmla="*/ 0 w 7"/>
                  <a:gd name="T7" fmla="*/ 19277 h 7"/>
                  <a:gd name="T8" fmla="*/ 7257 w 7"/>
                  <a:gd name="T9" fmla="*/ 0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2" y="0"/>
                    </a:moveTo>
                    <a:cubicBezTo>
                      <a:pt x="4" y="0"/>
                      <a:pt x="6" y="1"/>
                      <a:pt x="7" y="2"/>
                    </a:cubicBezTo>
                    <a:cubicBezTo>
                      <a:pt x="7" y="4"/>
                      <a:pt x="6" y="6"/>
                      <a:pt x="5" y="7"/>
                    </a:cubicBezTo>
                    <a:cubicBezTo>
                      <a:pt x="3" y="7"/>
                      <a:pt x="1" y="6"/>
                      <a:pt x="0" y="5"/>
                    </a:cubicBezTo>
                    <a:cubicBezTo>
                      <a:pt x="0" y="3"/>
                      <a:pt x="1" y="1"/>
                      <a:pt x="2" y="0"/>
                    </a:cubicBezTo>
                    <a:close/>
                  </a:path>
                </a:pathLst>
              </a:custGeom>
              <a:solidFill>
                <a:srgbClr val="DE529A"/>
              </a:solidFill>
              <a:ln w="9525">
                <a:noFill/>
                <a:round/>
                <a:headEnd/>
                <a:tailEnd/>
              </a:ln>
            </p:spPr>
            <p:txBody>
              <a:bodyPr/>
              <a:lstStyle/>
              <a:p>
                <a:endParaRPr lang="zh-CN" altLang="en-US"/>
              </a:p>
            </p:txBody>
          </p:sp>
          <p:sp>
            <p:nvSpPr>
              <p:cNvPr id="54367" name="Freeform 48"/>
              <p:cNvSpPr>
                <a:spLocks/>
              </p:cNvSpPr>
              <p:nvPr/>
            </p:nvSpPr>
            <p:spPr bwMode="auto">
              <a:xfrm>
                <a:off x="1730375" y="4975225"/>
                <a:ext cx="722313" cy="868363"/>
              </a:xfrm>
              <a:custGeom>
                <a:avLst/>
                <a:gdLst>
                  <a:gd name="T0" fmla="*/ 79835 w 190"/>
                  <a:gd name="T1" fmla="*/ 0 h 230"/>
                  <a:gd name="T2" fmla="*/ 642478 w 190"/>
                  <a:gd name="T3" fmla="*/ 0 h 230"/>
                  <a:gd name="T4" fmla="*/ 722313 w 190"/>
                  <a:gd name="T5" fmla="*/ 79285 h 230"/>
                  <a:gd name="T6" fmla="*/ 722313 w 190"/>
                  <a:gd name="T7" fmla="*/ 789078 h 230"/>
                  <a:gd name="T8" fmla="*/ 642478 w 190"/>
                  <a:gd name="T9" fmla="*/ 868363 h 230"/>
                  <a:gd name="T10" fmla="*/ 79835 w 190"/>
                  <a:gd name="T11" fmla="*/ 868363 h 230"/>
                  <a:gd name="T12" fmla="*/ 0 w 190"/>
                  <a:gd name="T13" fmla="*/ 789078 h 230"/>
                  <a:gd name="T14" fmla="*/ 0 w 190"/>
                  <a:gd name="T15" fmla="*/ 79285 h 230"/>
                  <a:gd name="T16" fmla="*/ 79835 w 190"/>
                  <a:gd name="T17" fmla="*/ 0 h 2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230"/>
                  <a:gd name="T29" fmla="*/ 190 w 190"/>
                  <a:gd name="T30" fmla="*/ 230 h 2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230">
                    <a:moveTo>
                      <a:pt x="21" y="0"/>
                    </a:moveTo>
                    <a:cubicBezTo>
                      <a:pt x="169" y="0"/>
                      <a:pt x="169" y="0"/>
                      <a:pt x="169" y="0"/>
                    </a:cubicBezTo>
                    <a:cubicBezTo>
                      <a:pt x="181" y="0"/>
                      <a:pt x="190" y="9"/>
                      <a:pt x="190" y="21"/>
                    </a:cubicBezTo>
                    <a:cubicBezTo>
                      <a:pt x="190" y="209"/>
                      <a:pt x="190" y="209"/>
                      <a:pt x="190" y="209"/>
                    </a:cubicBezTo>
                    <a:cubicBezTo>
                      <a:pt x="190" y="221"/>
                      <a:pt x="181" y="230"/>
                      <a:pt x="169" y="230"/>
                    </a:cubicBezTo>
                    <a:cubicBezTo>
                      <a:pt x="21" y="230"/>
                      <a:pt x="21" y="230"/>
                      <a:pt x="21" y="230"/>
                    </a:cubicBezTo>
                    <a:cubicBezTo>
                      <a:pt x="10" y="230"/>
                      <a:pt x="0" y="221"/>
                      <a:pt x="0" y="209"/>
                    </a:cubicBezTo>
                    <a:cubicBezTo>
                      <a:pt x="0" y="21"/>
                      <a:pt x="0" y="21"/>
                      <a:pt x="0" y="21"/>
                    </a:cubicBezTo>
                    <a:cubicBezTo>
                      <a:pt x="0" y="9"/>
                      <a:pt x="10" y="0"/>
                      <a:pt x="21" y="0"/>
                    </a:cubicBezTo>
                    <a:close/>
                  </a:path>
                </a:pathLst>
              </a:custGeom>
              <a:solidFill>
                <a:srgbClr val="4A5B66"/>
              </a:solidFill>
              <a:ln w="9525">
                <a:noFill/>
                <a:round/>
                <a:headEnd/>
                <a:tailEnd/>
              </a:ln>
            </p:spPr>
            <p:txBody>
              <a:bodyPr/>
              <a:lstStyle/>
              <a:p>
                <a:endParaRPr lang="zh-CN" altLang="en-US"/>
              </a:p>
            </p:txBody>
          </p:sp>
          <p:sp>
            <p:nvSpPr>
              <p:cNvPr id="54368" name="Freeform 49"/>
              <p:cNvSpPr>
                <a:spLocks noEditPoints="1"/>
              </p:cNvSpPr>
              <p:nvPr/>
            </p:nvSpPr>
            <p:spPr bwMode="auto">
              <a:xfrm>
                <a:off x="1817688" y="5137150"/>
                <a:ext cx="547688" cy="542925"/>
              </a:xfrm>
              <a:custGeom>
                <a:avLst/>
                <a:gdLst>
                  <a:gd name="T0" fmla="*/ 399356 w 144"/>
                  <a:gd name="T1" fmla="*/ 30163 h 144"/>
                  <a:gd name="T2" fmla="*/ 547688 w 144"/>
                  <a:gd name="T3" fmla="*/ 271463 h 144"/>
                  <a:gd name="T4" fmla="*/ 399356 w 144"/>
                  <a:gd name="T5" fmla="*/ 512763 h 144"/>
                  <a:gd name="T6" fmla="*/ 399356 w 144"/>
                  <a:gd name="T7" fmla="*/ 452438 h 144"/>
                  <a:gd name="T8" fmla="*/ 399356 w 144"/>
                  <a:gd name="T9" fmla="*/ 452438 h 144"/>
                  <a:gd name="T10" fmla="*/ 399356 w 144"/>
                  <a:gd name="T11" fmla="*/ 448667 h 144"/>
                  <a:gd name="T12" fmla="*/ 399356 w 144"/>
                  <a:gd name="T13" fmla="*/ 373261 h 144"/>
                  <a:gd name="T14" fmla="*/ 437390 w 144"/>
                  <a:gd name="T15" fmla="*/ 418505 h 144"/>
                  <a:gd name="T16" fmla="*/ 494441 w 144"/>
                  <a:gd name="T17" fmla="*/ 271463 h 144"/>
                  <a:gd name="T18" fmla="*/ 399356 w 144"/>
                  <a:gd name="T19" fmla="*/ 90488 h 144"/>
                  <a:gd name="T20" fmla="*/ 399356 w 144"/>
                  <a:gd name="T21" fmla="*/ 30163 h 144"/>
                  <a:gd name="T22" fmla="*/ 273844 w 144"/>
                  <a:gd name="T23" fmla="*/ 0 h 144"/>
                  <a:gd name="T24" fmla="*/ 399356 w 144"/>
                  <a:gd name="T25" fmla="*/ 30163 h 144"/>
                  <a:gd name="T26" fmla="*/ 399356 w 144"/>
                  <a:gd name="T27" fmla="*/ 90488 h 144"/>
                  <a:gd name="T28" fmla="*/ 300468 w 144"/>
                  <a:gd name="T29" fmla="*/ 56555 h 144"/>
                  <a:gd name="T30" fmla="*/ 300468 w 144"/>
                  <a:gd name="T31" fmla="*/ 271463 h 144"/>
                  <a:gd name="T32" fmla="*/ 399356 w 144"/>
                  <a:gd name="T33" fmla="*/ 373261 h 144"/>
                  <a:gd name="T34" fmla="*/ 399356 w 144"/>
                  <a:gd name="T35" fmla="*/ 448667 h 144"/>
                  <a:gd name="T36" fmla="*/ 300468 w 144"/>
                  <a:gd name="T37" fmla="*/ 346869 h 144"/>
                  <a:gd name="T38" fmla="*/ 300468 w 144"/>
                  <a:gd name="T39" fmla="*/ 490141 h 144"/>
                  <a:gd name="T40" fmla="*/ 399356 w 144"/>
                  <a:gd name="T41" fmla="*/ 452438 h 144"/>
                  <a:gd name="T42" fmla="*/ 399356 w 144"/>
                  <a:gd name="T43" fmla="*/ 512763 h 144"/>
                  <a:gd name="T44" fmla="*/ 273844 w 144"/>
                  <a:gd name="T45" fmla="*/ 542925 h 144"/>
                  <a:gd name="T46" fmla="*/ 197776 w 144"/>
                  <a:gd name="T47" fmla="*/ 531614 h 144"/>
                  <a:gd name="T48" fmla="*/ 197776 w 144"/>
                  <a:gd name="T49" fmla="*/ 475059 h 144"/>
                  <a:gd name="T50" fmla="*/ 247220 w 144"/>
                  <a:gd name="T51" fmla="*/ 490141 h 144"/>
                  <a:gd name="T52" fmla="*/ 247220 w 144"/>
                  <a:gd name="T53" fmla="*/ 346869 h 144"/>
                  <a:gd name="T54" fmla="*/ 197776 w 144"/>
                  <a:gd name="T55" fmla="*/ 399653 h 144"/>
                  <a:gd name="T56" fmla="*/ 197776 w 144"/>
                  <a:gd name="T57" fmla="*/ 324247 h 144"/>
                  <a:gd name="T58" fmla="*/ 247220 w 144"/>
                  <a:gd name="T59" fmla="*/ 271463 h 144"/>
                  <a:gd name="T60" fmla="*/ 247220 w 144"/>
                  <a:gd name="T61" fmla="*/ 56555 h 144"/>
                  <a:gd name="T62" fmla="*/ 197776 w 144"/>
                  <a:gd name="T63" fmla="*/ 67866 h 144"/>
                  <a:gd name="T64" fmla="*/ 197776 w 144"/>
                  <a:gd name="T65" fmla="*/ 11311 h 144"/>
                  <a:gd name="T66" fmla="*/ 273844 w 144"/>
                  <a:gd name="T67" fmla="*/ 0 h 144"/>
                  <a:gd name="T68" fmla="*/ 197776 w 144"/>
                  <a:gd name="T69" fmla="*/ 531614 h 144"/>
                  <a:gd name="T70" fmla="*/ 0 w 144"/>
                  <a:gd name="T71" fmla="*/ 271463 h 144"/>
                  <a:gd name="T72" fmla="*/ 197776 w 144"/>
                  <a:gd name="T73" fmla="*/ 11311 h 144"/>
                  <a:gd name="T74" fmla="*/ 197776 w 144"/>
                  <a:gd name="T75" fmla="*/ 67866 h 144"/>
                  <a:gd name="T76" fmla="*/ 53247 w 144"/>
                  <a:gd name="T77" fmla="*/ 271463 h 144"/>
                  <a:gd name="T78" fmla="*/ 110298 w 144"/>
                  <a:gd name="T79" fmla="*/ 418505 h 144"/>
                  <a:gd name="T80" fmla="*/ 197776 w 144"/>
                  <a:gd name="T81" fmla="*/ 324247 h 144"/>
                  <a:gd name="T82" fmla="*/ 197776 w 144"/>
                  <a:gd name="T83" fmla="*/ 399653 h 144"/>
                  <a:gd name="T84" fmla="*/ 148332 w 144"/>
                  <a:gd name="T85" fmla="*/ 452438 h 144"/>
                  <a:gd name="T86" fmla="*/ 197776 w 144"/>
                  <a:gd name="T87" fmla="*/ 475059 h 144"/>
                  <a:gd name="T88" fmla="*/ 197776 w 144"/>
                  <a:gd name="T89" fmla="*/ 531614 h 1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4"/>
                  <a:gd name="T136" fmla="*/ 0 h 144"/>
                  <a:gd name="T137" fmla="*/ 144 w 144"/>
                  <a:gd name="T138" fmla="*/ 144 h 1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4" h="144">
                    <a:moveTo>
                      <a:pt x="105" y="8"/>
                    </a:moveTo>
                    <a:cubicBezTo>
                      <a:pt x="128" y="20"/>
                      <a:pt x="144" y="44"/>
                      <a:pt x="144" y="72"/>
                    </a:cubicBezTo>
                    <a:cubicBezTo>
                      <a:pt x="144" y="100"/>
                      <a:pt x="128" y="124"/>
                      <a:pt x="105" y="136"/>
                    </a:cubicBezTo>
                    <a:cubicBezTo>
                      <a:pt x="105" y="120"/>
                      <a:pt x="105" y="120"/>
                      <a:pt x="105" y="120"/>
                    </a:cubicBezTo>
                    <a:cubicBezTo>
                      <a:pt x="105" y="120"/>
                      <a:pt x="105" y="120"/>
                      <a:pt x="105" y="120"/>
                    </a:cubicBezTo>
                    <a:cubicBezTo>
                      <a:pt x="105" y="119"/>
                      <a:pt x="105" y="119"/>
                      <a:pt x="105" y="119"/>
                    </a:cubicBezTo>
                    <a:cubicBezTo>
                      <a:pt x="105" y="99"/>
                      <a:pt x="105" y="99"/>
                      <a:pt x="105" y="99"/>
                    </a:cubicBezTo>
                    <a:cubicBezTo>
                      <a:pt x="115" y="111"/>
                      <a:pt x="115" y="111"/>
                      <a:pt x="115" y="111"/>
                    </a:cubicBezTo>
                    <a:cubicBezTo>
                      <a:pt x="124" y="100"/>
                      <a:pt x="130" y="87"/>
                      <a:pt x="130" y="72"/>
                    </a:cubicBezTo>
                    <a:cubicBezTo>
                      <a:pt x="130" y="52"/>
                      <a:pt x="120" y="34"/>
                      <a:pt x="105" y="24"/>
                    </a:cubicBezTo>
                    <a:lnTo>
                      <a:pt x="105" y="8"/>
                    </a:lnTo>
                    <a:close/>
                    <a:moveTo>
                      <a:pt x="72" y="0"/>
                    </a:moveTo>
                    <a:cubicBezTo>
                      <a:pt x="84" y="0"/>
                      <a:pt x="95" y="3"/>
                      <a:pt x="105" y="8"/>
                    </a:cubicBezTo>
                    <a:cubicBezTo>
                      <a:pt x="105" y="24"/>
                      <a:pt x="105" y="24"/>
                      <a:pt x="105" y="24"/>
                    </a:cubicBezTo>
                    <a:cubicBezTo>
                      <a:pt x="97" y="19"/>
                      <a:pt x="88" y="16"/>
                      <a:pt x="79" y="15"/>
                    </a:cubicBezTo>
                    <a:cubicBezTo>
                      <a:pt x="79" y="72"/>
                      <a:pt x="79" y="72"/>
                      <a:pt x="79" y="72"/>
                    </a:cubicBezTo>
                    <a:cubicBezTo>
                      <a:pt x="105" y="99"/>
                      <a:pt x="105" y="99"/>
                      <a:pt x="105" y="99"/>
                    </a:cubicBezTo>
                    <a:cubicBezTo>
                      <a:pt x="105" y="119"/>
                      <a:pt x="105" y="119"/>
                      <a:pt x="105" y="119"/>
                    </a:cubicBezTo>
                    <a:cubicBezTo>
                      <a:pt x="79" y="92"/>
                      <a:pt x="79" y="92"/>
                      <a:pt x="79" y="92"/>
                    </a:cubicBezTo>
                    <a:cubicBezTo>
                      <a:pt x="79" y="130"/>
                      <a:pt x="79" y="130"/>
                      <a:pt x="79" y="130"/>
                    </a:cubicBezTo>
                    <a:cubicBezTo>
                      <a:pt x="88" y="128"/>
                      <a:pt x="97" y="125"/>
                      <a:pt x="105" y="120"/>
                    </a:cubicBezTo>
                    <a:cubicBezTo>
                      <a:pt x="105" y="136"/>
                      <a:pt x="105" y="136"/>
                      <a:pt x="105" y="136"/>
                    </a:cubicBezTo>
                    <a:cubicBezTo>
                      <a:pt x="95" y="141"/>
                      <a:pt x="84" y="144"/>
                      <a:pt x="72" y="144"/>
                    </a:cubicBezTo>
                    <a:cubicBezTo>
                      <a:pt x="65" y="144"/>
                      <a:pt x="59" y="143"/>
                      <a:pt x="52" y="141"/>
                    </a:cubicBezTo>
                    <a:cubicBezTo>
                      <a:pt x="52" y="126"/>
                      <a:pt x="52" y="126"/>
                      <a:pt x="52" y="126"/>
                    </a:cubicBezTo>
                    <a:cubicBezTo>
                      <a:pt x="56" y="128"/>
                      <a:pt x="61" y="129"/>
                      <a:pt x="65" y="130"/>
                    </a:cubicBezTo>
                    <a:cubicBezTo>
                      <a:pt x="65" y="92"/>
                      <a:pt x="65" y="92"/>
                      <a:pt x="65" y="92"/>
                    </a:cubicBezTo>
                    <a:cubicBezTo>
                      <a:pt x="52" y="106"/>
                      <a:pt x="52" y="106"/>
                      <a:pt x="52" y="106"/>
                    </a:cubicBezTo>
                    <a:cubicBezTo>
                      <a:pt x="52" y="86"/>
                      <a:pt x="52" y="86"/>
                      <a:pt x="52" y="86"/>
                    </a:cubicBezTo>
                    <a:cubicBezTo>
                      <a:pt x="65" y="72"/>
                      <a:pt x="65" y="72"/>
                      <a:pt x="65" y="72"/>
                    </a:cubicBezTo>
                    <a:cubicBezTo>
                      <a:pt x="65" y="15"/>
                      <a:pt x="65" y="15"/>
                      <a:pt x="65" y="15"/>
                    </a:cubicBezTo>
                    <a:cubicBezTo>
                      <a:pt x="61" y="15"/>
                      <a:pt x="56" y="16"/>
                      <a:pt x="52" y="18"/>
                    </a:cubicBezTo>
                    <a:cubicBezTo>
                      <a:pt x="52" y="3"/>
                      <a:pt x="52" y="3"/>
                      <a:pt x="52" y="3"/>
                    </a:cubicBezTo>
                    <a:cubicBezTo>
                      <a:pt x="59" y="1"/>
                      <a:pt x="65" y="0"/>
                      <a:pt x="72" y="0"/>
                    </a:cubicBezTo>
                    <a:close/>
                    <a:moveTo>
                      <a:pt x="52" y="141"/>
                    </a:moveTo>
                    <a:cubicBezTo>
                      <a:pt x="22" y="132"/>
                      <a:pt x="0" y="105"/>
                      <a:pt x="0" y="72"/>
                    </a:cubicBezTo>
                    <a:cubicBezTo>
                      <a:pt x="0" y="39"/>
                      <a:pt x="22" y="12"/>
                      <a:pt x="52" y="3"/>
                    </a:cubicBezTo>
                    <a:cubicBezTo>
                      <a:pt x="52" y="18"/>
                      <a:pt x="52" y="18"/>
                      <a:pt x="52" y="18"/>
                    </a:cubicBezTo>
                    <a:cubicBezTo>
                      <a:pt x="30" y="26"/>
                      <a:pt x="14" y="47"/>
                      <a:pt x="14" y="72"/>
                    </a:cubicBezTo>
                    <a:cubicBezTo>
                      <a:pt x="14" y="87"/>
                      <a:pt x="20" y="100"/>
                      <a:pt x="29" y="111"/>
                    </a:cubicBezTo>
                    <a:cubicBezTo>
                      <a:pt x="52" y="86"/>
                      <a:pt x="52" y="86"/>
                      <a:pt x="52" y="86"/>
                    </a:cubicBezTo>
                    <a:cubicBezTo>
                      <a:pt x="52" y="106"/>
                      <a:pt x="52" y="106"/>
                      <a:pt x="52" y="106"/>
                    </a:cubicBezTo>
                    <a:cubicBezTo>
                      <a:pt x="39" y="120"/>
                      <a:pt x="39" y="120"/>
                      <a:pt x="39" y="120"/>
                    </a:cubicBezTo>
                    <a:cubicBezTo>
                      <a:pt x="43" y="122"/>
                      <a:pt x="48" y="125"/>
                      <a:pt x="52" y="126"/>
                    </a:cubicBezTo>
                    <a:lnTo>
                      <a:pt x="52" y="141"/>
                    </a:lnTo>
                    <a:close/>
                  </a:path>
                </a:pathLst>
              </a:custGeom>
              <a:solidFill>
                <a:srgbClr val="778791"/>
              </a:solidFill>
              <a:ln w="9525">
                <a:noFill/>
                <a:round/>
                <a:headEnd/>
                <a:tailEnd/>
              </a:ln>
            </p:spPr>
            <p:txBody>
              <a:bodyPr/>
              <a:lstStyle/>
              <a:p>
                <a:endParaRPr lang="zh-CN" altLang="en-US"/>
              </a:p>
            </p:txBody>
          </p:sp>
        </p:grpSp>
        <p:grpSp>
          <p:nvGrpSpPr>
            <p:cNvPr id="54309" name="组合 55"/>
            <p:cNvGrpSpPr>
              <a:grpSpLocks/>
            </p:cNvGrpSpPr>
            <p:nvPr/>
          </p:nvGrpSpPr>
          <p:grpSpPr bwMode="auto">
            <a:xfrm>
              <a:off x="2131078" y="3890159"/>
              <a:ext cx="2997517" cy="2066922"/>
              <a:chOff x="5211763" y="866776"/>
              <a:chExt cx="7219950" cy="4424363"/>
            </a:xfrm>
          </p:grpSpPr>
          <p:sp>
            <p:nvSpPr>
              <p:cNvPr id="54311" name="Freeform 53"/>
              <p:cNvSpPr>
                <a:spLocks/>
              </p:cNvSpPr>
              <p:nvPr/>
            </p:nvSpPr>
            <p:spPr bwMode="auto">
              <a:xfrm>
                <a:off x="7742238" y="4981576"/>
                <a:ext cx="4689475" cy="309563"/>
              </a:xfrm>
              <a:custGeom>
                <a:avLst/>
                <a:gdLst>
                  <a:gd name="T0" fmla="*/ 0 w 1249"/>
                  <a:gd name="T1" fmla="*/ 0 h 82"/>
                  <a:gd name="T2" fmla="*/ 4535537 w 1249"/>
                  <a:gd name="T3" fmla="*/ 0 h 82"/>
                  <a:gd name="T4" fmla="*/ 4689475 w 1249"/>
                  <a:gd name="T5" fmla="*/ 154782 h 82"/>
                  <a:gd name="T6" fmla="*/ 4689475 w 1249"/>
                  <a:gd name="T7" fmla="*/ 154782 h 82"/>
                  <a:gd name="T8" fmla="*/ 4535537 w 1249"/>
                  <a:gd name="T9" fmla="*/ 309563 h 82"/>
                  <a:gd name="T10" fmla="*/ 33791 w 1249"/>
                  <a:gd name="T11" fmla="*/ 309563 h 82"/>
                  <a:gd name="T12" fmla="*/ 0 w 1249"/>
                  <a:gd name="T13" fmla="*/ 0 h 82"/>
                  <a:gd name="T14" fmla="*/ 0 60000 65536"/>
                  <a:gd name="T15" fmla="*/ 0 60000 65536"/>
                  <a:gd name="T16" fmla="*/ 0 60000 65536"/>
                  <a:gd name="T17" fmla="*/ 0 60000 65536"/>
                  <a:gd name="T18" fmla="*/ 0 60000 65536"/>
                  <a:gd name="T19" fmla="*/ 0 60000 65536"/>
                  <a:gd name="T20" fmla="*/ 0 60000 65536"/>
                  <a:gd name="T21" fmla="*/ 0 w 1249"/>
                  <a:gd name="T22" fmla="*/ 0 h 82"/>
                  <a:gd name="T23" fmla="*/ 1249 w 1249"/>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9" h="82">
                    <a:moveTo>
                      <a:pt x="0" y="0"/>
                    </a:moveTo>
                    <a:cubicBezTo>
                      <a:pt x="1208" y="0"/>
                      <a:pt x="1208" y="0"/>
                      <a:pt x="1208" y="0"/>
                    </a:cubicBezTo>
                    <a:cubicBezTo>
                      <a:pt x="1230" y="0"/>
                      <a:pt x="1249" y="19"/>
                      <a:pt x="1249" y="41"/>
                    </a:cubicBezTo>
                    <a:cubicBezTo>
                      <a:pt x="1249" y="41"/>
                      <a:pt x="1249" y="41"/>
                      <a:pt x="1249" y="41"/>
                    </a:cubicBezTo>
                    <a:cubicBezTo>
                      <a:pt x="1249" y="64"/>
                      <a:pt x="1230" y="82"/>
                      <a:pt x="1208" y="82"/>
                    </a:cubicBezTo>
                    <a:cubicBezTo>
                      <a:pt x="9" y="82"/>
                      <a:pt x="9" y="82"/>
                      <a:pt x="9" y="82"/>
                    </a:cubicBezTo>
                    <a:lnTo>
                      <a:pt x="0" y="0"/>
                    </a:lnTo>
                    <a:close/>
                  </a:path>
                </a:pathLst>
              </a:custGeom>
              <a:solidFill>
                <a:srgbClr val="595959"/>
              </a:solidFill>
              <a:ln w="9525">
                <a:noFill/>
                <a:round/>
                <a:headEnd/>
                <a:tailEnd/>
              </a:ln>
            </p:spPr>
            <p:txBody>
              <a:bodyPr/>
              <a:lstStyle/>
              <a:p>
                <a:endParaRPr lang="zh-CN" altLang="en-US"/>
              </a:p>
            </p:txBody>
          </p:sp>
          <p:sp>
            <p:nvSpPr>
              <p:cNvPr id="54312" name="Freeform 54"/>
              <p:cNvSpPr>
                <a:spLocks/>
              </p:cNvSpPr>
              <p:nvPr/>
            </p:nvSpPr>
            <p:spPr bwMode="auto">
              <a:xfrm>
                <a:off x="7656513" y="4271963"/>
                <a:ext cx="2327275" cy="1019175"/>
              </a:xfrm>
              <a:custGeom>
                <a:avLst/>
                <a:gdLst>
                  <a:gd name="T0" fmla="*/ 563563 w 1466"/>
                  <a:gd name="T1" fmla="*/ 0 h 642"/>
                  <a:gd name="T2" fmla="*/ 1763713 w 1466"/>
                  <a:gd name="T3" fmla="*/ 0 h 642"/>
                  <a:gd name="T4" fmla="*/ 2327275 w 1466"/>
                  <a:gd name="T5" fmla="*/ 1019175 h 642"/>
                  <a:gd name="T6" fmla="*/ 0 w 1466"/>
                  <a:gd name="T7" fmla="*/ 1019175 h 642"/>
                  <a:gd name="T8" fmla="*/ 563563 w 1466"/>
                  <a:gd name="T9" fmla="*/ 0 h 642"/>
                  <a:gd name="T10" fmla="*/ 0 60000 65536"/>
                  <a:gd name="T11" fmla="*/ 0 60000 65536"/>
                  <a:gd name="T12" fmla="*/ 0 60000 65536"/>
                  <a:gd name="T13" fmla="*/ 0 60000 65536"/>
                  <a:gd name="T14" fmla="*/ 0 60000 65536"/>
                  <a:gd name="T15" fmla="*/ 0 w 1466"/>
                  <a:gd name="T16" fmla="*/ 0 h 642"/>
                  <a:gd name="T17" fmla="*/ 1466 w 1466"/>
                  <a:gd name="T18" fmla="*/ 642 h 642"/>
                </a:gdLst>
                <a:ahLst/>
                <a:cxnLst>
                  <a:cxn ang="T10">
                    <a:pos x="T0" y="T1"/>
                  </a:cxn>
                  <a:cxn ang="T11">
                    <a:pos x="T2" y="T3"/>
                  </a:cxn>
                  <a:cxn ang="T12">
                    <a:pos x="T4" y="T5"/>
                  </a:cxn>
                  <a:cxn ang="T13">
                    <a:pos x="T6" y="T7"/>
                  </a:cxn>
                  <a:cxn ang="T14">
                    <a:pos x="T8" y="T9"/>
                  </a:cxn>
                </a:cxnLst>
                <a:rect l="T15" t="T16" r="T17" b="T18"/>
                <a:pathLst>
                  <a:path w="1466" h="642">
                    <a:moveTo>
                      <a:pt x="355" y="0"/>
                    </a:moveTo>
                    <a:lnTo>
                      <a:pt x="1111" y="0"/>
                    </a:lnTo>
                    <a:lnTo>
                      <a:pt x="1466" y="642"/>
                    </a:lnTo>
                    <a:lnTo>
                      <a:pt x="0" y="642"/>
                    </a:lnTo>
                    <a:lnTo>
                      <a:pt x="355" y="0"/>
                    </a:lnTo>
                    <a:close/>
                  </a:path>
                </a:pathLst>
              </a:custGeom>
              <a:solidFill>
                <a:srgbClr val="4E5151"/>
              </a:solidFill>
              <a:ln w="9525">
                <a:noFill/>
                <a:round/>
                <a:headEnd/>
                <a:tailEnd/>
              </a:ln>
            </p:spPr>
            <p:txBody>
              <a:bodyPr/>
              <a:lstStyle/>
              <a:p>
                <a:endParaRPr lang="zh-CN" altLang="en-US"/>
              </a:p>
            </p:txBody>
          </p:sp>
          <p:sp>
            <p:nvSpPr>
              <p:cNvPr id="54313" name="Freeform 55"/>
              <p:cNvSpPr>
                <a:spLocks/>
              </p:cNvSpPr>
              <p:nvPr/>
            </p:nvSpPr>
            <p:spPr bwMode="auto">
              <a:xfrm>
                <a:off x="5700713" y="866776"/>
                <a:ext cx="6243638" cy="3663950"/>
              </a:xfrm>
              <a:custGeom>
                <a:avLst/>
                <a:gdLst>
                  <a:gd name="T0" fmla="*/ 289092 w 1663"/>
                  <a:gd name="T1" fmla="*/ 0 h 975"/>
                  <a:gd name="T2" fmla="*/ 5954546 w 1663"/>
                  <a:gd name="T3" fmla="*/ 0 h 975"/>
                  <a:gd name="T4" fmla="*/ 6243638 w 1663"/>
                  <a:gd name="T5" fmla="*/ 289358 h 975"/>
                  <a:gd name="T6" fmla="*/ 6243638 w 1663"/>
                  <a:gd name="T7" fmla="*/ 3370834 h 975"/>
                  <a:gd name="T8" fmla="*/ 5954546 w 1663"/>
                  <a:gd name="T9" fmla="*/ 3663950 h 975"/>
                  <a:gd name="T10" fmla="*/ 289092 w 1663"/>
                  <a:gd name="T11" fmla="*/ 3663950 h 975"/>
                  <a:gd name="T12" fmla="*/ 0 w 1663"/>
                  <a:gd name="T13" fmla="*/ 3370834 h 975"/>
                  <a:gd name="T14" fmla="*/ 0 w 1663"/>
                  <a:gd name="T15" fmla="*/ 289358 h 975"/>
                  <a:gd name="T16" fmla="*/ 289092 w 1663"/>
                  <a:gd name="T17" fmla="*/ 0 h 9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3"/>
                  <a:gd name="T28" fmla="*/ 0 h 975"/>
                  <a:gd name="T29" fmla="*/ 1663 w 1663"/>
                  <a:gd name="T30" fmla="*/ 975 h 9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3" h="975">
                    <a:moveTo>
                      <a:pt x="77" y="0"/>
                    </a:moveTo>
                    <a:cubicBezTo>
                      <a:pt x="1586" y="0"/>
                      <a:pt x="1586" y="0"/>
                      <a:pt x="1586" y="0"/>
                    </a:cubicBezTo>
                    <a:cubicBezTo>
                      <a:pt x="1628" y="0"/>
                      <a:pt x="1663" y="34"/>
                      <a:pt x="1663" y="77"/>
                    </a:cubicBezTo>
                    <a:cubicBezTo>
                      <a:pt x="1663" y="897"/>
                      <a:pt x="1663" y="897"/>
                      <a:pt x="1663" y="897"/>
                    </a:cubicBezTo>
                    <a:cubicBezTo>
                      <a:pt x="1663" y="940"/>
                      <a:pt x="1628" y="975"/>
                      <a:pt x="1586" y="975"/>
                    </a:cubicBezTo>
                    <a:cubicBezTo>
                      <a:pt x="77" y="975"/>
                      <a:pt x="77" y="975"/>
                      <a:pt x="77" y="975"/>
                    </a:cubicBezTo>
                    <a:cubicBezTo>
                      <a:pt x="35" y="975"/>
                      <a:pt x="0" y="940"/>
                      <a:pt x="0" y="897"/>
                    </a:cubicBezTo>
                    <a:cubicBezTo>
                      <a:pt x="0" y="77"/>
                      <a:pt x="0" y="77"/>
                      <a:pt x="0" y="77"/>
                    </a:cubicBezTo>
                    <a:cubicBezTo>
                      <a:pt x="0" y="34"/>
                      <a:pt x="35" y="0"/>
                      <a:pt x="77" y="0"/>
                    </a:cubicBezTo>
                    <a:close/>
                  </a:path>
                </a:pathLst>
              </a:custGeom>
              <a:solidFill>
                <a:srgbClr val="1D2120"/>
              </a:solidFill>
              <a:ln w="9525">
                <a:noFill/>
                <a:round/>
                <a:headEnd/>
                <a:tailEnd/>
              </a:ln>
            </p:spPr>
            <p:txBody>
              <a:bodyPr/>
              <a:lstStyle/>
              <a:p>
                <a:endParaRPr lang="zh-CN" altLang="en-US"/>
              </a:p>
            </p:txBody>
          </p:sp>
          <p:sp>
            <p:nvSpPr>
              <p:cNvPr id="54314" name="Freeform 56"/>
              <p:cNvSpPr>
                <a:spLocks/>
              </p:cNvSpPr>
              <p:nvPr/>
            </p:nvSpPr>
            <p:spPr bwMode="auto">
              <a:xfrm>
                <a:off x="7389813" y="993776"/>
                <a:ext cx="4554538" cy="3536950"/>
              </a:xfrm>
              <a:custGeom>
                <a:avLst/>
                <a:gdLst>
                  <a:gd name="T0" fmla="*/ 4554538 w 1213"/>
                  <a:gd name="T1" fmla="*/ 1612488 h 941"/>
                  <a:gd name="T2" fmla="*/ 4554538 w 1213"/>
                  <a:gd name="T3" fmla="*/ 3243770 h 941"/>
                  <a:gd name="T4" fmla="*/ 4265421 w 1213"/>
                  <a:gd name="T5" fmla="*/ 3536950 h 941"/>
                  <a:gd name="T6" fmla="*/ 304137 w 1213"/>
                  <a:gd name="T7" fmla="*/ 3536950 h 941"/>
                  <a:gd name="T8" fmla="*/ 0 w 1213"/>
                  <a:gd name="T9" fmla="*/ 763019 h 941"/>
                  <a:gd name="T10" fmla="*/ 232796 w 1213"/>
                  <a:gd name="T11" fmla="*/ 41346 h 941"/>
                  <a:gd name="T12" fmla="*/ 1261603 w 1213"/>
                  <a:gd name="T13" fmla="*/ 0 h 941"/>
                  <a:gd name="T14" fmla="*/ 4554538 w 1213"/>
                  <a:gd name="T15" fmla="*/ 1612488 h 941"/>
                  <a:gd name="T16" fmla="*/ 0 60000 65536"/>
                  <a:gd name="T17" fmla="*/ 0 60000 65536"/>
                  <a:gd name="T18" fmla="*/ 0 60000 65536"/>
                  <a:gd name="T19" fmla="*/ 0 60000 65536"/>
                  <a:gd name="T20" fmla="*/ 0 60000 65536"/>
                  <a:gd name="T21" fmla="*/ 0 60000 65536"/>
                  <a:gd name="T22" fmla="*/ 0 60000 65536"/>
                  <a:gd name="T23" fmla="*/ 0 60000 65536"/>
                  <a:gd name="T24" fmla="*/ 0 w 1213"/>
                  <a:gd name="T25" fmla="*/ 0 h 941"/>
                  <a:gd name="T26" fmla="*/ 1213 w 1213"/>
                  <a:gd name="T27" fmla="*/ 941 h 9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3" h="941">
                    <a:moveTo>
                      <a:pt x="1213" y="429"/>
                    </a:moveTo>
                    <a:cubicBezTo>
                      <a:pt x="1213" y="863"/>
                      <a:pt x="1213" y="863"/>
                      <a:pt x="1213" y="863"/>
                    </a:cubicBezTo>
                    <a:cubicBezTo>
                      <a:pt x="1213" y="906"/>
                      <a:pt x="1178" y="941"/>
                      <a:pt x="1136" y="941"/>
                    </a:cubicBezTo>
                    <a:cubicBezTo>
                      <a:pt x="81" y="941"/>
                      <a:pt x="81" y="941"/>
                      <a:pt x="81" y="941"/>
                    </a:cubicBezTo>
                    <a:cubicBezTo>
                      <a:pt x="0" y="203"/>
                      <a:pt x="0" y="203"/>
                      <a:pt x="0" y="203"/>
                    </a:cubicBezTo>
                    <a:cubicBezTo>
                      <a:pt x="62" y="11"/>
                      <a:pt x="62" y="11"/>
                      <a:pt x="62" y="11"/>
                    </a:cubicBezTo>
                    <a:cubicBezTo>
                      <a:pt x="336" y="0"/>
                      <a:pt x="336" y="0"/>
                      <a:pt x="336" y="0"/>
                    </a:cubicBezTo>
                    <a:lnTo>
                      <a:pt x="1213" y="429"/>
                    </a:lnTo>
                    <a:close/>
                  </a:path>
                </a:pathLst>
              </a:custGeom>
              <a:solidFill>
                <a:srgbClr val="2E3332"/>
              </a:solidFill>
              <a:ln w="9525">
                <a:noFill/>
                <a:round/>
                <a:headEnd/>
                <a:tailEnd/>
              </a:ln>
            </p:spPr>
            <p:txBody>
              <a:bodyPr/>
              <a:lstStyle/>
              <a:p>
                <a:endParaRPr lang="zh-CN" altLang="en-US"/>
              </a:p>
            </p:txBody>
          </p:sp>
          <p:sp>
            <p:nvSpPr>
              <p:cNvPr id="54315" name="Rectangle 57"/>
              <p:cNvSpPr>
                <a:spLocks noChangeArrowheads="1"/>
              </p:cNvSpPr>
              <p:nvPr/>
            </p:nvSpPr>
            <p:spPr bwMode="auto">
              <a:xfrm>
                <a:off x="5891213" y="1035051"/>
                <a:ext cx="5857875" cy="2978150"/>
              </a:xfrm>
              <a:prstGeom prst="rect">
                <a:avLst/>
              </a:prstGeom>
              <a:solidFill>
                <a:srgbClr val="234C5E"/>
              </a:solidFill>
              <a:ln w="9525">
                <a:noFill/>
                <a:miter lim="800000"/>
                <a:headEnd/>
                <a:tailEnd/>
              </a:ln>
            </p:spPr>
            <p:txBody>
              <a:bodyPr/>
              <a:lstStyle/>
              <a:p>
                <a:endParaRPr lang="zh-CN" altLang="en-US">
                  <a:solidFill>
                    <a:srgbClr val="000000"/>
                  </a:solidFill>
                </a:endParaRPr>
              </a:p>
            </p:txBody>
          </p:sp>
          <p:sp>
            <p:nvSpPr>
              <p:cNvPr id="54316" name="Oval 58"/>
              <p:cNvSpPr>
                <a:spLocks noChangeArrowheads="1"/>
              </p:cNvSpPr>
              <p:nvPr/>
            </p:nvSpPr>
            <p:spPr bwMode="auto">
              <a:xfrm>
                <a:off x="11553826" y="4233863"/>
                <a:ext cx="74613" cy="76200"/>
              </a:xfrm>
              <a:prstGeom prst="ellipse">
                <a:avLst/>
              </a:prstGeom>
              <a:solidFill>
                <a:srgbClr val="808281"/>
              </a:solidFill>
              <a:ln w="9525">
                <a:noFill/>
                <a:round/>
                <a:headEnd/>
                <a:tailEnd/>
              </a:ln>
            </p:spPr>
            <p:txBody>
              <a:bodyPr/>
              <a:lstStyle/>
              <a:p>
                <a:endParaRPr lang="zh-CN" altLang="en-US">
                  <a:solidFill>
                    <a:srgbClr val="000000"/>
                  </a:solidFill>
                </a:endParaRPr>
              </a:p>
            </p:txBody>
          </p:sp>
          <p:sp>
            <p:nvSpPr>
              <p:cNvPr id="54317" name="Oval 59"/>
              <p:cNvSpPr>
                <a:spLocks noChangeArrowheads="1"/>
              </p:cNvSpPr>
              <p:nvPr/>
            </p:nvSpPr>
            <p:spPr bwMode="auto">
              <a:xfrm>
                <a:off x="11407776" y="4233863"/>
                <a:ext cx="74613" cy="76200"/>
              </a:xfrm>
              <a:prstGeom prst="ellipse">
                <a:avLst/>
              </a:prstGeom>
              <a:solidFill>
                <a:srgbClr val="808281"/>
              </a:solidFill>
              <a:ln w="9525">
                <a:noFill/>
                <a:round/>
                <a:headEnd/>
                <a:tailEnd/>
              </a:ln>
            </p:spPr>
            <p:txBody>
              <a:bodyPr/>
              <a:lstStyle/>
              <a:p>
                <a:endParaRPr lang="zh-CN" altLang="en-US">
                  <a:solidFill>
                    <a:srgbClr val="000000"/>
                  </a:solidFill>
                </a:endParaRPr>
              </a:p>
            </p:txBody>
          </p:sp>
          <p:sp>
            <p:nvSpPr>
              <p:cNvPr id="54318" name="Oval 60"/>
              <p:cNvSpPr>
                <a:spLocks noChangeArrowheads="1"/>
              </p:cNvSpPr>
              <p:nvPr/>
            </p:nvSpPr>
            <p:spPr bwMode="auto">
              <a:xfrm>
                <a:off x="11260138" y="4233863"/>
                <a:ext cx="76200" cy="76200"/>
              </a:xfrm>
              <a:prstGeom prst="ellipse">
                <a:avLst/>
              </a:prstGeom>
              <a:solidFill>
                <a:srgbClr val="808281"/>
              </a:solidFill>
              <a:ln w="9525">
                <a:noFill/>
                <a:round/>
                <a:headEnd/>
                <a:tailEnd/>
              </a:ln>
            </p:spPr>
            <p:txBody>
              <a:bodyPr/>
              <a:lstStyle/>
              <a:p>
                <a:endParaRPr lang="zh-CN" altLang="en-US">
                  <a:solidFill>
                    <a:srgbClr val="000000"/>
                  </a:solidFill>
                </a:endParaRPr>
              </a:p>
            </p:txBody>
          </p:sp>
          <p:sp>
            <p:nvSpPr>
              <p:cNvPr id="54319" name="Freeform 61"/>
              <p:cNvSpPr>
                <a:spLocks/>
              </p:cNvSpPr>
              <p:nvPr/>
            </p:nvSpPr>
            <p:spPr bwMode="auto">
              <a:xfrm>
                <a:off x="5211763" y="4981576"/>
                <a:ext cx="7219950" cy="309563"/>
              </a:xfrm>
              <a:custGeom>
                <a:avLst/>
                <a:gdLst>
                  <a:gd name="T0" fmla="*/ 153935 w 1923"/>
                  <a:gd name="T1" fmla="*/ 0 h 82"/>
                  <a:gd name="T2" fmla="*/ 7066015 w 1923"/>
                  <a:gd name="T3" fmla="*/ 0 h 82"/>
                  <a:gd name="T4" fmla="*/ 7219950 w 1923"/>
                  <a:gd name="T5" fmla="*/ 154782 h 82"/>
                  <a:gd name="T6" fmla="*/ 7219950 w 1923"/>
                  <a:gd name="T7" fmla="*/ 154782 h 82"/>
                  <a:gd name="T8" fmla="*/ 7066015 w 1923"/>
                  <a:gd name="T9" fmla="*/ 309563 h 82"/>
                  <a:gd name="T10" fmla="*/ 153935 w 1923"/>
                  <a:gd name="T11" fmla="*/ 309563 h 82"/>
                  <a:gd name="T12" fmla="*/ 0 w 1923"/>
                  <a:gd name="T13" fmla="*/ 154782 h 82"/>
                  <a:gd name="T14" fmla="*/ 0 w 1923"/>
                  <a:gd name="T15" fmla="*/ 154782 h 82"/>
                  <a:gd name="T16" fmla="*/ 153935 w 1923"/>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23"/>
                  <a:gd name="T28" fmla="*/ 0 h 82"/>
                  <a:gd name="T29" fmla="*/ 1923 w 19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23" h="82">
                    <a:moveTo>
                      <a:pt x="41" y="0"/>
                    </a:moveTo>
                    <a:cubicBezTo>
                      <a:pt x="1882" y="0"/>
                      <a:pt x="1882" y="0"/>
                      <a:pt x="1882" y="0"/>
                    </a:cubicBezTo>
                    <a:cubicBezTo>
                      <a:pt x="1904" y="0"/>
                      <a:pt x="1923" y="19"/>
                      <a:pt x="1923" y="41"/>
                    </a:cubicBezTo>
                    <a:cubicBezTo>
                      <a:pt x="1923" y="41"/>
                      <a:pt x="1923" y="41"/>
                      <a:pt x="1923" y="41"/>
                    </a:cubicBezTo>
                    <a:cubicBezTo>
                      <a:pt x="1923" y="64"/>
                      <a:pt x="1904" y="82"/>
                      <a:pt x="1882" y="82"/>
                    </a:cubicBezTo>
                    <a:cubicBezTo>
                      <a:pt x="41" y="82"/>
                      <a:pt x="41" y="82"/>
                      <a:pt x="41" y="82"/>
                    </a:cubicBezTo>
                    <a:cubicBezTo>
                      <a:pt x="19" y="82"/>
                      <a:pt x="0" y="64"/>
                      <a:pt x="0" y="41"/>
                    </a:cubicBezTo>
                    <a:cubicBezTo>
                      <a:pt x="0" y="41"/>
                      <a:pt x="0" y="41"/>
                      <a:pt x="0" y="41"/>
                    </a:cubicBezTo>
                    <a:cubicBezTo>
                      <a:pt x="0" y="19"/>
                      <a:pt x="19" y="0"/>
                      <a:pt x="41" y="0"/>
                    </a:cubicBezTo>
                    <a:close/>
                  </a:path>
                </a:pathLst>
              </a:custGeom>
              <a:solidFill>
                <a:srgbClr val="808281"/>
              </a:solidFill>
              <a:ln w="9525">
                <a:noFill/>
                <a:round/>
                <a:headEnd/>
                <a:tailEnd/>
              </a:ln>
            </p:spPr>
            <p:txBody>
              <a:bodyPr/>
              <a:lstStyle/>
              <a:p>
                <a:endParaRPr lang="zh-CN" altLang="en-US"/>
              </a:p>
            </p:txBody>
          </p:sp>
          <p:sp>
            <p:nvSpPr>
              <p:cNvPr id="54320" name="Freeform 62"/>
              <p:cNvSpPr>
                <a:spLocks/>
              </p:cNvSpPr>
              <p:nvPr/>
            </p:nvSpPr>
            <p:spPr bwMode="auto">
              <a:xfrm>
                <a:off x="5211763" y="5137151"/>
                <a:ext cx="7219950" cy="153988"/>
              </a:xfrm>
              <a:custGeom>
                <a:avLst/>
                <a:gdLst>
                  <a:gd name="T0" fmla="*/ 7219950 w 1923"/>
                  <a:gd name="T1" fmla="*/ 0 h 41"/>
                  <a:gd name="T2" fmla="*/ 7066015 w 1923"/>
                  <a:gd name="T3" fmla="*/ 153988 h 41"/>
                  <a:gd name="T4" fmla="*/ 153935 w 1923"/>
                  <a:gd name="T5" fmla="*/ 153988 h 41"/>
                  <a:gd name="T6" fmla="*/ 0 w 1923"/>
                  <a:gd name="T7" fmla="*/ 0 h 41"/>
                  <a:gd name="T8" fmla="*/ 7219950 w 1923"/>
                  <a:gd name="T9" fmla="*/ 0 h 41"/>
                  <a:gd name="T10" fmla="*/ 0 60000 65536"/>
                  <a:gd name="T11" fmla="*/ 0 60000 65536"/>
                  <a:gd name="T12" fmla="*/ 0 60000 65536"/>
                  <a:gd name="T13" fmla="*/ 0 60000 65536"/>
                  <a:gd name="T14" fmla="*/ 0 60000 65536"/>
                  <a:gd name="T15" fmla="*/ 0 w 1923"/>
                  <a:gd name="T16" fmla="*/ 0 h 41"/>
                  <a:gd name="T17" fmla="*/ 1923 w 1923"/>
                  <a:gd name="T18" fmla="*/ 41 h 41"/>
                </a:gdLst>
                <a:ahLst/>
                <a:cxnLst>
                  <a:cxn ang="T10">
                    <a:pos x="T0" y="T1"/>
                  </a:cxn>
                  <a:cxn ang="T11">
                    <a:pos x="T2" y="T3"/>
                  </a:cxn>
                  <a:cxn ang="T12">
                    <a:pos x="T4" y="T5"/>
                  </a:cxn>
                  <a:cxn ang="T13">
                    <a:pos x="T6" y="T7"/>
                  </a:cxn>
                  <a:cxn ang="T14">
                    <a:pos x="T8" y="T9"/>
                  </a:cxn>
                </a:cxnLst>
                <a:rect l="T15" t="T16" r="T17" b="T18"/>
                <a:pathLst>
                  <a:path w="1923" h="41">
                    <a:moveTo>
                      <a:pt x="1923" y="0"/>
                    </a:moveTo>
                    <a:cubicBezTo>
                      <a:pt x="1923" y="23"/>
                      <a:pt x="1904" y="41"/>
                      <a:pt x="1882" y="41"/>
                    </a:cubicBezTo>
                    <a:cubicBezTo>
                      <a:pt x="41" y="41"/>
                      <a:pt x="41" y="41"/>
                      <a:pt x="41" y="41"/>
                    </a:cubicBezTo>
                    <a:cubicBezTo>
                      <a:pt x="19" y="41"/>
                      <a:pt x="0" y="23"/>
                      <a:pt x="0" y="0"/>
                    </a:cubicBezTo>
                    <a:lnTo>
                      <a:pt x="1923" y="0"/>
                    </a:lnTo>
                    <a:close/>
                  </a:path>
                </a:pathLst>
              </a:custGeom>
              <a:solidFill>
                <a:srgbClr val="1D2120"/>
              </a:solidFill>
              <a:ln w="9525">
                <a:noFill/>
                <a:round/>
                <a:headEnd/>
                <a:tailEnd/>
              </a:ln>
            </p:spPr>
            <p:txBody>
              <a:bodyPr/>
              <a:lstStyle/>
              <a:p>
                <a:endParaRPr lang="zh-CN" altLang="en-US"/>
              </a:p>
            </p:txBody>
          </p:sp>
          <p:sp>
            <p:nvSpPr>
              <p:cNvPr id="54321" name="Freeform 63"/>
              <p:cNvSpPr>
                <a:spLocks/>
              </p:cNvSpPr>
              <p:nvPr/>
            </p:nvSpPr>
            <p:spPr bwMode="auto">
              <a:xfrm>
                <a:off x="7758113" y="5137151"/>
                <a:ext cx="4673600" cy="153988"/>
              </a:xfrm>
              <a:custGeom>
                <a:avLst/>
                <a:gdLst>
                  <a:gd name="T0" fmla="*/ 4673600 w 1245"/>
                  <a:gd name="T1" fmla="*/ 0 h 41"/>
                  <a:gd name="T2" fmla="*/ 4519690 w 1245"/>
                  <a:gd name="T3" fmla="*/ 153988 h 41"/>
                  <a:gd name="T4" fmla="*/ 18769 w 1245"/>
                  <a:gd name="T5" fmla="*/ 153988 h 41"/>
                  <a:gd name="T6" fmla="*/ 0 w 1245"/>
                  <a:gd name="T7" fmla="*/ 0 h 41"/>
                  <a:gd name="T8" fmla="*/ 4673600 w 1245"/>
                  <a:gd name="T9" fmla="*/ 0 h 41"/>
                  <a:gd name="T10" fmla="*/ 0 60000 65536"/>
                  <a:gd name="T11" fmla="*/ 0 60000 65536"/>
                  <a:gd name="T12" fmla="*/ 0 60000 65536"/>
                  <a:gd name="T13" fmla="*/ 0 60000 65536"/>
                  <a:gd name="T14" fmla="*/ 0 60000 65536"/>
                  <a:gd name="T15" fmla="*/ 0 w 1245"/>
                  <a:gd name="T16" fmla="*/ 0 h 41"/>
                  <a:gd name="T17" fmla="*/ 1245 w 1245"/>
                  <a:gd name="T18" fmla="*/ 41 h 41"/>
                </a:gdLst>
                <a:ahLst/>
                <a:cxnLst>
                  <a:cxn ang="T10">
                    <a:pos x="T0" y="T1"/>
                  </a:cxn>
                  <a:cxn ang="T11">
                    <a:pos x="T2" y="T3"/>
                  </a:cxn>
                  <a:cxn ang="T12">
                    <a:pos x="T4" y="T5"/>
                  </a:cxn>
                  <a:cxn ang="T13">
                    <a:pos x="T6" y="T7"/>
                  </a:cxn>
                  <a:cxn ang="T14">
                    <a:pos x="T8" y="T9"/>
                  </a:cxn>
                </a:cxnLst>
                <a:rect l="T15" t="T16" r="T17" b="T18"/>
                <a:pathLst>
                  <a:path w="1245" h="41">
                    <a:moveTo>
                      <a:pt x="1245" y="0"/>
                    </a:moveTo>
                    <a:cubicBezTo>
                      <a:pt x="1245" y="23"/>
                      <a:pt x="1226" y="41"/>
                      <a:pt x="1204" y="41"/>
                    </a:cubicBezTo>
                    <a:cubicBezTo>
                      <a:pt x="5" y="41"/>
                      <a:pt x="5" y="41"/>
                      <a:pt x="5" y="41"/>
                    </a:cubicBezTo>
                    <a:cubicBezTo>
                      <a:pt x="0" y="0"/>
                      <a:pt x="0" y="0"/>
                      <a:pt x="0" y="0"/>
                    </a:cubicBezTo>
                    <a:lnTo>
                      <a:pt x="1245" y="0"/>
                    </a:lnTo>
                    <a:close/>
                  </a:path>
                </a:pathLst>
              </a:custGeom>
              <a:solidFill>
                <a:srgbClr val="090A0A"/>
              </a:solidFill>
              <a:ln w="9525">
                <a:noFill/>
                <a:round/>
                <a:headEnd/>
                <a:tailEnd/>
              </a:ln>
            </p:spPr>
            <p:txBody>
              <a:bodyPr/>
              <a:lstStyle/>
              <a:p>
                <a:endParaRPr lang="zh-CN" altLang="en-US"/>
              </a:p>
            </p:txBody>
          </p:sp>
          <p:sp>
            <p:nvSpPr>
              <p:cNvPr id="54322" name="Freeform 64"/>
              <p:cNvSpPr>
                <a:spLocks noEditPoints="1"/>
              </p:cNvSpPr>
              <p:nvPr/>
            </p:nvSpPr>
            <p:spPr bwMode="auto">
              <a:xfrm>
                <a:off x="7280276" y="3230563"/>
                <a:ext cx="2884488" cy="609600"/>
              </a:xfrm>
              <a:custGeom>
                <a:avLst/>
                <a:gdLst>
                  <a:gd name="T0" fmla="*/ 1956795 w 768"/>
                  <a:gd name="T1" fmla="*/ 244593 h 162"/>
                  <a:gd name="T2" fmla="*/ 2046935 w 768"/>
                  <a:gd name="T3" fmla="*/ 410163 h 162"/>
                  <a:gd name="T4" fmla="*/ 2061958 w 768"/>
                  <a:gd name="T5" fmla="*/ 218252 h 162"/>
                  <a:gd name="T6" fmla="*/ 2167122 w 768"/>
                  <a:gd name="T7" fmla="*/ 199437 h 162"/>
                  <a:gd name="T8" fmla="*/ 2261018 w 768"/>
                  <a:gd name="T9" fmla="*/ 233304 h 162"/>
                  <a:gd name="T10" fmla="*/ 2174634 w 768"/>
                  <a:gd name="T11" fmla="*/ 413926 h 162"/>
                  <a:gd name="T12" fmla="*/ 2268530 w 768"/>
                  <a:gd name="T13" fmla="*/ 372533 h 162"/>
                  <a:gd name="T14" fmla="*/ 2377449 w 768"/>
                  <a:gd name="T15" fmla="*/ 252119 h 162"/>
                  <a:gd name="T16" fmla="*/ 2448810 w 768"/>
                  <a:gd name="T17" fmla="*/ 263407 h 162"/>
                  <a:gd name="T18" fmla="*/ 2354914 w 768"/>
                  <a:gd name="T19" fmla="*/ 440267 h 162"/>
                  <a:gd name="T20" fmla="*/ 2185901 w 768"/>
                  <a:gd name="T21" fmla="*/ 459081 h 162"/>
                  <a:gd name="T22" fmla="*/ 1956795 w 768"/>
                  <a:gd name="T23" fmla="*/ 489185 h 162"/>
                  <a:gd name="T24" fmla="*/ 2798104 w 768"/>
                  <a:gd name="T25" fmla="*/ 451556 h 162"/>
                  <a:gd name="T26" fmla="*/ 2617823 w 768"/>
                  <a:gd name="T27" fmla="*/ 432741 h 162"/>
                  <a:gd name="T28" fmla="*/ 2538950 w 768"/>
                  <a:gd name="T29" fmla="*/ 267170 h 162"/>
                  <a:gd name="T30" fmla="*/ 2610311 w 768"/>
                  <a:gd name="T31" fmla="*/ 323615 h 162"/>
                  <a:gd name="T32" fmla="*/ 2501392 w 768"/>
                  <a:gd name="T33" fmla="*/ 176859 h 162"/>
                  <a:gd name="T34" fmla="*/ 2651626 w 768"/>
                  <a:gd name="T35" fmla="*/ 150519 h 162"/>
                  <a:gd name="T36" fmla="*/ 2666649 w 768"/>
                  <a:gd name="T37" fmla="*/ 293511 h 162"/>
                  <a:gd name="T38" fmla="*/ 2738010 w 768"/>
                  <a:gd name="T39" fmla="*/ 233304 h 162"/>
                  <a:gd name="T40" fmla="*/ 2813127 w 768"/>
                  <a:gd name="T41" fmla="*/ 357481 h 162"/>
                  <a:gd name="T42" fmla="*/ 2876976 w 768"/>
                  <a:gd name="T43" fmla="*/ 368770 h 162"/>
                  <a:gd name="T44" fmla="*/ 1922992 w 768"/>
                  <a:gd name="T45" fmla="*/ 410163 h 162"/>
                  <a:gd name="T46" fmla="*/ 1870410 w 768"/>
                  <a:gd name="T47" fmla="*/ 413926 h 162"/>
                  <a:gd name="T48" fmla="*/ 1877922 w 768"/>
                  <a:gd name="T49" fmla="*/ 323615 h 162"/>
                  <a:gd name="T50" fmla="*/ 1832852 w 768"/>
                  <a:gd name="T51" fmla="*/ 259644 h 162"/>
                  <a:gd name="T52" fmla="*/ 1780270 w 768"/>
                  <a:gd name="T53" fmla="*/ 316089 h 162"/>
                  <a:gd name="T54" fmla="*/ 1753979 w 768"/>
                  <a:gd name="T55" fmla="*/ 387585 h 162"/>
                  <a:gd name="T56" fmla="*/ 1663839 w 768"/>
                  <a:gd name="T57" fmla="*/ 462844 h 162"/>
                  <a:gd name="T58" fmla="*/ 1584966 w 768"/>
                  <a:gd name="T59" fmla="*/ 346193 h 162"/>
                  <a:gd name="T60" fmla="*/ 1434732 w 768"/>
                  <a:gd name="T61" fmla="*/ 252119 h 162"/>
                  <a:gd name="T62" fmla="*/ 1483558 w 768"/>
                  <a:gd name="T63" fmla="*/ 278459 h 162"/>
                  <a:gd name="T64" fmla="*/ 1551163 w 768"/>
                  <a:gd name="T65" fmla="*/ 349956 h 162"/>
                  <a:gd name="T66" fmla="*/ 1618769 w 768"/>
                  <a:gd name="T67" fmla="*/ 297274 h 162"/>
                  <a:gd name="T68" fmla="*/ 1697641 w 768"/>
                  <a:gd name="T69" fmla="*/ 349956 h 162"/>
                  <a:gd name="T70" fmla="*/ 991543 w 768"/>
                  <a:gd name="T71" fmla="*/ 372533 h 162"/>
                  <a:gd name="T72" fmla="*/ 1032857 w 768"/>
                  <a:gd name="T73" fmla="*/ 391348 h 162"/>
                  <a:gd name="T74" fmla="*/ 1153044 w 768"/>
                  <a:gd name="T75" fmla="*/ 470370 h 162"/>
                  <a:gd name="T76" fmla="*/ 1066660 w 768"/>
                  <a:gd name="T77" fmla="*/ 255881 h 162"/>
                  <a:gd name="T78" fmla="*/ 1141777 w 768"/>
                  <a:gd name="T79" fmla="*/ 387585 h 162"/>
                  <a:gd name="T80" fmla="*/ 1216893 w 768"/>
                  <a:gd name="T81" fmla="*/ 312326 h 162"/>
                  <a:gd name="T82" fmla="*/ 525818 w 768"/>
                  <a:gd name="T83" fmla="*/ 267170 h 162"/>
                  <a:gd name="T84" fmla="*/ 105164 w 768"/>
                  <a:gd name="T85" fmla="*/ 477896 h 162"/>
                  <a:gd name="T86" fmla="*/ 56338 w 768"/>
                  <a:gd name="T87" fmla="*/ 60207 h 162"/>
                  <a:gd name="T88" fmla="*/ 510795 w 768"/>
                  <a:gd name="T89" fmla="*/ 116652 h 162"/>
                  <a:gd name="T90" fmla="*/ 127699 w 768"/>
                  <a:gd name="T91" fmla="*/ 206963 h 162"/>
                  <a:gd name="T92" fmla="*/ 514551 w 768"/>
                  <a:gd name="T93" fmla="*/ 248356 h 162"/>
                  <a:gd name="T94" fmla="*/ 78873 w 768"/>
                  <a:gd name="T95" fmla="*/ 402637 h 162"/>
                  <a:gd name="T96" fmla="*/ 965252 w 768"/>
                  <a:gd name="T97" fmla="*/ 274696 h 162"/>
                  <a:gd name="T98" fmla="*/ 890135 w 768"/>
                  <a:gd name="T99" fmla="*/ 387585 h 162"/>
                  <a:gd name="T100" fmla="*/ 769948 w 768"/>
                  <a:gd name="T101" fmla="*/ 199437 h 162"/>
                  <a:gd name="T102" fmla="*/ 773704 w 768"/>
                  <a:gd name="T103" fmla="*/ 594548 h 162"/>
                  <a:gd name="T104" fmla="*/ 679808 w 768"/>
                  <a:gd name="T105" fmla="*/ 372533 h 162"/>
                  <a:gd name="T106" fmla="*/ 593423 w 768"/>
                  <a:gd name="T107" fmla="*/ 402637 h 162"/>
                  <a:gd name="T108" fmla="*/ 646005 w 768"/>
                  <a:gd name="T109" fmla="*/ 353719 h 162"/>
                  <a:gd name="T110" fmla="*/ 728634 w 768"/>
                  <a:gd name="T111" fmla="*/ 391348 h 162"/>
                  <a:gd name="T112" fmla="*/ 818774 w 768"/>
                  <a:gd name="T113" fmla="*/ 252119 h 1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8"/>
                  <a:gd name="T172" fmla="*/ 0 h 162"/>
                  <a:gd name="T173" fmla="*/ 768 w 768"/>
                  <a:gd name="T174" fmla="*/ 162 h 16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8" h="162">
                    <a:moveTo>
                      <a:pt x="521" y="130"/>
                    </a:moveTo>
                    <a:cubicBezTo>
                      <a:pt x="521" y="121"/>
                      <a:pt x="521" y="121"/>
                      <a:pt x="521" y="121"/>
                    </a:cubicBezTo>
                    <a:cubicBezTo>
                      <a:pt x="522" y="121"/>
                      <a:pt x="523" y="120"/>
                      <a:pt x="523" y="119"/>
                    </a:cubicBezTo>
                    <a:cubicBezTo>
                      <a:pt x="525" y="117"/>
                      <a:pt x="526" y="114"/>
                      <a:pt x="527" y="111"/>
                    </a:cubicBezTo>
                    <a:cubicBezTo>
                      <a:pt x="529" y="107"/>
                      <a:pt x="530" y="103"/>
                      <a:pt x="530" y="99"/>
                    </a:cubicBezTo>
                    <a:cubicBezTo>
                      <a:pt x="531" y="95"/>
                      <a:pt x="531" y="91"/>
                      <a:pt x="530" y="87"/>
                    </a:cubicBezTo>
                    <a:cubicBezTo>
                      <a:pt x="530" y="84"/>
                      <a:pt x="530" y="82"/>
                      <a:pt x="529" y="80"/>
                    </a:cubicBezTo>
                    <a:cubicBezTo>
                      <a:pt x="528" y="77"/>
                      <a:pt x="527" y="76"/>
                      <a:pt x="525" y="76"/>
                    </a:cubicBezTo>
                    <a:cubicBezTo>
                      <a:pt x="524" y="76"/>
                      <a:pt x="523" y="76"/>
                      <a:pt x="521" y="77"/>
                    </a:cubicBezTo>
                    <a:cubicBezTo>
                      <a:pt x="521" y="65"/>
                      <a:pt x="521" y="65"/>
                      <a:pt x="521" y="65"/>
                    </a:cubicBezTo>
                    <a:cubicBezTo>
                      <a:pt x="523" y="65"/>
                      <a:pt x="524" y="65"/>
                      <a:pt x="525" y="65"/>
                    </a:cubicBezTo>
                    <a:cubicBezTo>
                      <a:pt x="527" y="66"/>
                      <a:pt x="529" y="67"/>
                      <a:pt x="530" y="68"/>
                    </a:cubicBezTo>
                    <a:cubicBezTo>
                      <a:pt x="532" y="70"/>
                      <a:pt x="533" y="71"/>
                      <a:pt x="534" y="73"/>
                    </a:cubicBezTo>
                    <a:cubicBezTo>
                      <a:pt x="535" y="71"/>
                      <a:pt x="536" y="71"/>
                      <a:pt x="538" y="71"/>
                    </a:cubicBezTo>
                    <a:cubicBezTo>
                      <a:pt x="540" y="71"/>
                      <a:pt x="541" y="71"/>
                      <a:pt x="543" y="71"/>
                    </a:cubicBezTo>
                    <a:cubicBezTo>
                      <a:pt x="544" y="72"/>
                      <a:pt x="546" y="73"/>
                      <a:pt x="547" y="74"/>
                    </a:cubicBezTo>
                    <a:cubicBezTo>
                      <a:pt x="548" y="76"/>
                      <a:pt x="548" y="77"/>
                      <a:pt x="548" y="79"/>
                    </a:cubicBezTo>
                    <a:cubicBezTo>
                      <a:pt x="547" y="82"/>
                      <a:pt x="547" y="85"/>
                      <a:pt x="546" y="89"/>
                    </a:cubicBezTo>
                    <a:cubicBezTo>
                      <a:pt x="546" y="92"/>
                      <a:pt x="545" y="96"/>
                      <a:pt x="545" y="99"/>
                    </a:cubicBezTo>
                    <a:cubicBezTo>
                      <a:pt x="545" y="103"/>
                      <a:pt x="545" y="106"/>
                      <a:pt x="545" y="109"/>
                    </a:cubicBezTo>
                    <a:cubicBezTo>
                      <a:pt x="546" y="111"/>
                      <a:pt x="547" y="112"/>
                      <a:pt x="548" y="112"/>
                    </a:cubicBezTo>
                    <a:cubicBezTo>
                      <a:pt x="549" y="112"/>
                      <a:pt x="550" y="111"/>
                      <a:pt x="551" y="109"/>
                    </a:cubicBezTo>
                    <a:cubicBezTo>
                      <a:pt x="552" y="107"/>
                      <a:pt x="553" y="104"/>
                      <a:pt x="554" y="101"/>
                    </a:cubicBezTo>
                    <a:cubicBezTo>
                      <a:pt x="556" y="98"/>
                      <a:pt x="557" y="95"/>
                      <a:pt x="558" y="93"/>
                    </a:cubicBezTo>
                    <a:cubicBezTo>
                      <a:pt x="558" y="90"/>
                      <a:pt x="559" y="88"/>
                      <a:pt x="559" y="86"/>
                    </a:cubicBezTo>
                    <a:cubicBezTo>
                      <a:pt x="560" y="83"/>
                      <a:pt x="560" y="79"/>
                      <a:pt x="560" y="75"/>
                    </a:cubicBezTo>
                    <a:cubicBezTo>
                      <a:pt x="561" y="70"/>
                      <a:pt x="561" y="66"/>
                      <a:pt x="561" y="62"/>
                    </a:cubicBezTo>
                    <a:cubicBezTo>
                      <a:pt x="556" y="62"/>
                      <a:pt x="556" y="62"/>
                      <a:pt x="556" y="62"/>
                    </a:cubicBezTo>
                    <a:cubicBezTo>
                      <a:pt x="554" y="62"/>
                      <a:pt x="552" y="61"/>
                      <a:pt x="551" y="61"/>
                    </a:cubicBezTo>
                    <a:cubicBezTo>
                      <a:pt x="550" y="60"/>
                      <a:pt x="549" y="59"/>
                      <a:pt x="549" y="58"/>
                    </a:cubicBezTo>
                    <a:cubicBezTo>
                      <a:pt x="549" y="57"/>
                      <a:pt x="550" y="56"/>
                      <a:pt x="551" y="55"/>
                    </a:cubicBezTo>
                    <a:cubicBezTo>
                      <a:pt x="552" y="54"/>
                      <a:pt x="554" y="54"/>
                      <a:pt x="556" y="54"/>
                    </a:cubicBezTo>
                    <a:cubicBezTo>
                      <a:pt x="562" y="54"/>
                      <a:pt x="562" y="54"/>
                      <a:pt x="562" y="54"/>
                    </a:cubicBezTo>
                    <a:cubicBezTo>
                      <a:pt x="562" y="53"/>
                      <a:pt x="562" y="52"/>
                      <a:pt x="562" y="51"/>
                    </a:cubicBezTo>
                    <a:cubicBezTo>
                      <a:pt x="562" y="50"/>
                      <a:pt x="562" y="49"/>
                      <a:pt x="562" y="49"/>
                    </a:cubicBezTo>
                    <a:cubicBezTo>
                      <a:pt x="562" y="45"/>
                      <a:pt x="563" y="43"/>
                      <a:pt x="565" y="42"/>
                    </a:cubicBezTo>
                    <a:cubicBezTo>
                      <a:pt x="567" y="40"/>
                      <a:pt x="569" y="40"/>
                      <a:pt x="571" y="40"/>
                    </a:cubicBezTo>
                    <a:cubicBezTo>
                      <a:pt x="573" y="40"/>
                      <a:pt x="575" y="41"/>
                      <a:pt x="576" y="42"/>
                    </a:cubicBezTo>
                    <a:cubicBezTo>
                      <a:pt x="578" y="43"/>
                      <a:pt x="578" y="45"/>
                      <a:pt x="578" y="48"/>
                    </a:cubicBezTo>
                    <a:cubicBezTo>
                      <a:pt x="577" y="53"/>
                      <a:pt x="577" y="53"/>
                      <a:pt x="577" y="53"/>
                    </a:cubicBezTo>
                    <a:cubicBezTo>
                      <a:pt x="582" y="53"/>
                      <a:pt x="582" y="53"/>
                      <a:pt x="582" y="53"/>
                    </a:cubicBezTo>
                    <a:cubicBezTo>
                      <a:pt x="583" y="53"/>
                      <a:pt x="584" y="53"/>
                      <a:pt x="585" y="53"/>
                    </a:cubicBezTo>
                    <a:cubicBezTo>
                      <a:pt x="585" y="51"/>
                      <a:pt x="586" y="49"/>
                      <a:pt x="588" y="47"/>
                    </a:cubicBezTo>
                    <a:cubicBezTo>
                      <a:pt x="591" y="45"/>
                      <a:pt x="594" y="44"/>
                      <a:pt x="598" y="43"/>
                    </a:cubicBezTo>
                    <a:cubicBezTo>
                      <a:pt x="602" y="42"/>
                      <a:pt x="606" y="42"/>
                      <a:pt x="609" y="44"/>
                    </a:cubicBezTo>
                    <a:cubicBezTo>
                      <a:pt x="612" y="45"/>
                      <a:pt x="614" y="47"/>
                      <a:pt x="615" y="50"/>
                    </a:cubicBezTo>
                    <a:cubicBezTo>
                      <a:pt x="615" y="52"/>
                      <a:pt x="615" y="53"/>
                      <a:pt x="614" y="55"/>
                    </a:cubicBezTo>
                    <a:cubicBezTo>
                      <a:pt x="613" y="56"/>
                      <a:pt x="612" y="57"/>
                      <a:pt x="611" y="58"/>
                    </a:cubicBezTo>
                    <a:cubicBezTo>
                      <a:pt x="610" y="59"/>
                      <a:pt x="608" y="60"/>
                      <a:pt x="607" y="61"/>
                    </a:cubicBezTo>
                    <a:cubicBezTo>
                      <a:pt x="605" y="61"/>
                      <a:pt x="603" y="62"/>
                      <a:pt x="602" y="62"/>
                    </a:cubicBezTo>
                    <a:cubicBezTo>
                      <a:pt x="598" y="63"/>
                      <a:pt x="595" y="62"/>
                      <a:pt x="591" y="61"/>
                    </a:cubicBezTo>
                    <a:cubicBezTo>
                      <a:pt x="590" y="61"/>
                      <a:pt x="589" y="60"/>
                      <a:pt x="588" y="60"/>
                    </a:cubicBezTo>
                    <a:cubicBezTo>
                      <a:pt x="588" y="60"/>
                      <a:pt x="588" y="60"/>
                      <a:pt x="588" y="60"/>
                    </a:cubicBezTo>
                    <a:cubicBezTo>
                      <a:pt x="586" y="61"/>
                      <a:pt x="585" y="61"/>
                      <a:pt x="582" y="61"/>
                    </a:cubicBezTo>
                    <a:cubicBezTo>
                      <a:pt x="576" y="61"/>
                      <a:pt x="576" y="61"/>
                      <a:pt x="576" y="61"/>
                    </a:cubicBezTo>
                    <a:cubicBezTo>
                      <a:pt x="576" y="66"/>
                      <a:pt x="575" y="72"/>
                      <a:pt x="575" y="78"/>
                    </a:cubicBezTo>
                    <a:cubicBezTo>
                      <a:pt x="574" y="84"/>
                      <a:pt x="574" y="90"/>
                      <a:pt x="574" y="95"/>
                    </a:cubicBezTo>
                    <a:cubicBezTo>
                      <a:pt x="574" y="101"/>
                      <a:pt x="574" y="105"/>
                      <a:pt x="574" y="109"/>
                    </a:cubicBezTo>
                    <a:cubicBezTo>
                      <a:pt x="574" y="112"/>
                      <a:pt x="575" y="114"/>
                      <a:pt x="576" y="114"/>
                    </a:cubicBezTo>
                    <a:cubicBezTo>
                      <a:pt x="577" y="114"/>
                      <a:pt x="578" y="113"/>
                      <a:pt x="579" y="110"/>
                    </a:cubicBezTo>
                    <a:cubicBezTo>
                      <a:pt x="581" y="108"/>
                      <a:pt x="582" y="105"/>
                      <a:pt x="584" y="102"/>
                    </a:cubicBezTo>
                    <a:cubicBezTo>
                      <a:pt x="585" y="98"/>
                      <a:pt x="587" y="95"/>
                      <a:pt x="588" y="92"/>
                    </a:cubicBezTo>
                    <a:cubicBezTo>
                      <a:pt x="589" y="89"/>
                      <a:pt x="590" y="87"/>
                      <a:pt x="590" y="86"/>
                    </a:cubicBezTo>
                    <a:cubicBezTo>
                      <a:pt x="591" y="84"/>
                      <a:pt x="591" y="81"/>
                      <a:pt x="591" y="79"/>
                    </a:cubicBezTo>
                    <a:cubicBezTo>
                      <a:pt x="591" y="76"/>
                      <a:pt x="591" y="73"/>
                      <a:pt x="593" y="72"/>
                    </a:cubicBezTo>
                    <a:cubicBezTo>
                      <a:pt x="595" y="71"/>
                      <a:pt x="597" y="70"/>
                      <a:pt x="599" y="71"/>
                    </a:cubicBezTo>
                    <a:cubicBezTo>
                      <a:pt x="601" y="71"/>
                      <a:pt x="603" y="72"/>
                      <a:pt x="604" y="73"/>
                    </a:cubicBezTo>
                    <a:cubicBezTo>
                      <a:pt x="606" y="75"/>
                      <a:pt x="607" y="77"/>
                      <a:pt x="606" y="79"/>
                    </a:cubicBezTo>
                    <a:cubicBezTo>
                      <a:pt x="606" y="82"/>
                      <a:pt x="605" y="85"/>
                      <a:pt x="605" y="89"/>
                    </a:cubicBezTo>
                    <a:cubicBezTo>
                      <a:pt x="604" y="92"/>
                      <a:pt x="604" y="96"/>
                      <a:pt x="604" y="99"/>
                    </a:cubicBezTo>
                    <a:cubicBezTo>
                      <a:pt x="604" y="103"/>
                      <a:pt x="604" y="106"/>
                      <a:pt x="604" y="109"/>
                    </a:cubicBezTo>
                    <a:cubicBezTo>
                      <a:pt x="604" y="111"/>
                      <a:pt x="605" y="112"/>
                      <a:pt x="606" y="112"/>
                    </a:cubicBezTo>
                    <a:cubicBezTo>
                      <a:pt x="607" y="112"/>
                      <a:pt x="608" y="111"/>
                      <a:pt x="609" y="109"/>
                    </a:cubicBezTo>
                    <a:cubicBezTo>
                      <a:pt x="611" y="107"/>
                      <a:pt x="612" y="104"/>
                      <a:pt x="613" y="101"/>
                    </a:cubicBezTo>
                    <a:cubicBezTo>
                      <a:pt x="614" y="98"/>
                      <a:pt x="615" y="95"/>
                      <a:pt x="616" y="93"/>
                    </a:cubicBezTo>
                    <a:cubicBezTo>
                      <a:pt x="617" y="90"/>
                      <a:pt x="617" y="88"/>
                      <a:pt x="618" y="87"/>
                    </a:cubicBezTo>
                    <a:cubicBezTo>
                      <a:pt x="618" y="83"/>
                      <a:pt x="618" y="79"/>
                      <a:pt x="618" y="74"/>
                    </a:cubicBezTo>
                    <a:cubicBezTo>
                      <a:pt x="619" y="72"/>
                      <a:pt x="620" y="70"/>
                      <a:pt x="621" y="69"/>
                    </a:cubicBezTo>
                    <a:cubicBezTo>
                      <a:pt x="623" y="68"/>
                      <a:pt x="625" y="67"/>
                      <a:pt x="627" y="67"/>
                    </a:cubicBezTo>
                    <a:cubicBezTo>
                      <a:pt x="630" y="66"/>
                      <a:pt x="631" y="66"/>
                      <a:pt x="633" y="67"/>
                    </a:cubicBezTo>
                    <a:cubicBezTo>
                      <a:pt x="635" y="67"/>
                      <a:pt x="635" y="68"/>
                      <a:pt x="635" y="70"/>
                    </a:cubicBezTo>
                    <a:cubicBezTo>
                      <a:pt x="634" y="74"/>
                      <a:pt x="634" y="78"/>
                      <a:pt x="634" y="82"/>
                    </a:cubicBezTo>
                    <a:cubicBezTo>
                      <a:pt x="634" y="87"/>
                      <a:pt x="634" y="91"/>
                      <a:pt x="635" y="95"/>
                    </a:cubicBezTo>
                    <a:cubicBezTo>
                      <a:pt x="635" y="99"/>
                      <a:pt x="636" y="102"/>
                      <a:pt x="637" y="105"/>
                    </a:cubicBezTo>
                    <a:cubicBezTo>
                      <a:pt x="638" y="108"/>
                      <a:pt x="640" y="109"/>
                      <a:pt x="641" y="109"/>
                    </a:cubicBezTo>
                    <a:cubicBezTo>
                      <a:pt x="642" y="109"/>
                      <a:pt x="643" y="108"/>
                      <a:pt x="644" y="104"/>
                    </a:cubicBezTo>
                    <a:cubicBezTo>
                      <a:pt x="646" y="101"/>
                      <a:pt x="647" y="98"/>
                      <a:pt x="648" y="94"/>
                    </a:cubicBezTo>
                    <a:cubicBezTo>
                      <a:pt x="648" y="90"/>
                      <a:pt x="649" y="86"/>
                      <a:pt x="650" y="82"/>
                    </a:cubicBezTo>
                    <a:cubicBezTo>
                      <a:pt x="650" y="78"/>
                      <a:pt x="651" y="75"/>
                      <a:pt x="651" y="73"/>
                    </a:cubicBezTo>
                    <a:cubicBezTo>
                      <a:pt x="651" y="72"/>
                      <a:pt x="651" y="71"/>
                      <a:pt x="652" y="70"/>
                    </a:cubicBezTo>
                    <a:cubicBezTo>
                      <a:pt x="653" y="70"/>
                      <a:pt x="654" y="69"/>
                      <a:pt x="655" y="69"/>
                    </a:cubicBezTo>
                    <a:cubicBezTo>
                      <a:pt x="657" y="69"/>
                      <a:pt x="658" y="70"/>
                      <a:pt x="658" y="70"/>
                    </a:cubicBezTo>
                    <a:cubicBezTo>
                      <a:pt x="659" y="71"/>
                      <a:pt x="660" y="72"/>
                      <a:pt x="660" y="73"/>
                    </a:cubicBezTo>
                    <a:cubicBezTo>
                      <a:pt x="659" y="74"/>
                      <a:pt x="659" y="76"/>
                      <a:pt x="659" y="79"/>
                    </a:cubicBezTo>
                    <a:cubicBezTo>
                      <a:pt x="659" y="81"/>
                      <a:pt x="658" y="84"/>
                      <a:pt x="658" y="88"/>
                    </a:cubicBezTo>
                    <a:cubicBezTo>
                      <a:pt x="657" y="91"/>
                      <a:pt x="656" y="95"/>
                      <a:pt x="655" y="99"/>
                    </a:cubicBezTo>
                    <a:cubicBezTo>
                      <a:pt x="654" y="103"/>
                      <a:pt x="652" y="106"/>
                      <a:pt x="651" y="109"/>
                    </a:cubicBezTo>
                    <a:cubicBezTo>
                      <a:pt x="649" y="113"/>
                      <a:pt x="647" y="115"/>
                      <a:pt x="645" y="117"/>
                    </a:cubicBezTo>
                    <a:cubicBezTo>
                      <a:pt x="642" y="119"/>
                      <a:pt x="640" y="121"/>
                      <a:pt x="637" y="121"/>
                    </a:cubicBezTo>
                    <a:cubicBezTo>
                      <a:pt x="633" y="121"/>
                      <a:pt x="629" y="120"/>
                      <a:pt x="627" y="117"/>
                    </a:cubicBezTo>
                    <a:cubicBezTo>
                      <a:pt x="624" y="114"/>
                      <a:pt x="622" y="111"/>
                      <a:pt x="621" y="106"/>
                    </a:cubicBezTo>
                    <a:cubicBezTo>
                      <a:pt x="620" y="106"/>
                      <a:pt x="620" y="105"/>
                      <a:pt x="620" y="104"/>
                    </a:cubicBezTo>
                    <a:cubicBezTo>
                      <a:pt x="619" y="106"/>
                      <a:pt x="619" y="107"/>
                      <a:pt x="618" y="108"/>
                    </a:cubicBezTo>
                    <a:cubicBezTo>
                      <a:pt x="617" y="111"/>
                      <a:pt x="615" y="114"/>
                      <a:pt x="614" y="116"/>
                    </a:cubicBezTo>
                    <a:cubicBezTo>
                      <a:pt x="612" y="119"/>
                      <a:pt x="610" y="120"/>
                      <a:pt x="608" y="122"/>
                    </a:cubicBezTo>
                    <a:cubicBezTo>
                      <a:pt x="606" y="123"/>
                      <a:pt x="603" y="123"/>
                      <a:pt x="601" y="123"/>
                    </a:cubicBezTo>
                    <a:cubicBezTo>
                      <a:pt x="597" y="121"/>
                      <a:pt x="594" y="119"/>
                      <a:pt x="593" y="116"/>
                    </a:cubicBezTo>
                    <a:cubicBezTo>
                      <a:pt x="592" y="114"/>
                      <a:pt x="591" y="112"/>
                      <a:pt x="590" y="109"/>
                    </a:cubicBezTo>
                    <a:cubicBezTo>
                      <a:pt x="590" y="110"/>
                      <a:pt x="590" y="111"/>
                      <a:pt x="589" y="111"/>
                    </a:cubicBezTo>
                    <a:cubicBezTo>
                      <a:pt x="587" y="115"/>
                      <a:pt x="585" y="119"/>
                      <a:pt x="582" y="122"/>
                    </a:cubicBezTo>
                    <a:cubicBezTo>
                      <a:pt x="579" y="125"/>
                      <a:pt x="575" y="127"/>
                      <a:pt x="571" y="127"/>
                    </a:cubicBezTo>
                    <a:cubicBezTo>
                      <a:pt x="569" y="127"/>
                      <a:pt x="566" y="126"/>
                      <a:pt x="565" y="124"/>
                    </a:cubicBezTo>
                    <a:cubicBezTo>
                      <a:pt x="563" y="122"/>
                      <a:pt x="562" y="119"/>
                      <a:pt x="561" y="115"/>
                    </a:cubicBezTo>
                    <a:cubicBezTo>
                      <a:pt x="560" y="113"/>
                      <a:pt x="560" y="111"/>
                      <a:pt x="560" y="108"/>
                    </a:cubicBezTo>
                    <a:cubicBezTo>
                      <a:pt x="558" y="111"/>
                      <a:pt x="557" y="114"/>
                      <a:pt x="555" y="116"/>
                    </a:cubicBezTo>
                    <a:cubicBezTo>
                      <a:pt x="553" y="119"/>
                      <a:pt x="551" y="120"/>
                      <a:pt x="549" y="122"/>
                    </a:cubicBezTo>
                    <a:cubicBezTo>
                      <a:pt x="547" y="123"/>
                      <a:pt x="545" y="123"/>
                      <a:pt x="542" y="123"/>
                    </a:cubicBezTo>
                    <a:cubicBezTo>
                      <a:pt x="538" y="121"/>
                      <a:pt x="535" y="119"/>
                      <a:pt x="533" y="115"/>
                    </a:cubicBezTo>
                    <a:cubicBezTo>
                      <a:pt x="532" y="119"/>
                      <a:pt x="531" y="122"/>
                      <a:pt x="529" y="124"/>
                    </a:cubicBezTo>
                    <a:cubicBezTo>
                      <a:pt x="527" y="127"/>
                      <a:pt x="524" y="129"/>
                      <a:pt x="521" y="130"/>
                    </a:cubicBezTo>
                    <a:close/>
                    <a:moveTo>
                      <a:pt x="765" y="148"/>
                    </a:moveTo>
                    <a:cubicBezTo>
                      <a:pt x="765" y="151"/>
                      <a:pt x="764" y="154"/>
                      <a:pt x="762" y="156"/>
                    </a:cubicBezTo>
                    <a:cubicBezTo>
                      <a:pt x="760" y="158"/>
                      <a:pt x="758" y="160"/>
                      <a:pt x="756" y="161"/>
                    </a:cubicBezTo>
                    <a:cubicBezTo>
                      <a:pt x="754" y="162"/>
                      <a:pt x="752" y="162"/>
                      <a:pt x="750" y="162"/>
                    </a:cubicBezTo>
                    <a:cubicBezTo>
                      <a:pt x="749" y="162"/>
                      <a:pt x="748" y="161"/>
                      <a:pt x="748" y="158"/>
                    </a:cubicBezTo>
                    <a:cubicBezTo>
                      <a:pt x="748" y="156"/>
                      <a:pt x="748" y="154"/>
                      <a:pt x="749" y="150"/>
                    </a:cubicBezTo>
                    <a:cubicBezTo>
                      <a:pt x="749" y="147"/>
                      <a:pt x="749" y="143"/>
                      <a:pt x="749" y="139"/>
                    </a:cubicBezTo>
                    <a:cubicBezTo>
                      <a:pt x="750" y="135"/>
                      <a:pt x="750" y="130"/>
                      <a:pt x="750" y="125"/>
                    </a:cubicBezTo>
                    <a:cubicBezTo>
                      <a:pt x="750" y="121"/>
                      <a:pt x="751" y="116"/>
                      <a:pt x="751" y="111"/>
                    </a:cubicBezTo>
                    <a:cubicBezTo>
                      <a:pt x="749" y="115"/>
                      <a:pt x="748" y="118"/>
                      <a:pt x="745" y="120"/>
                    </a:cubicBezTo>
                    <a:cubicBezTo>
                      <a:pt x="744" y="122"/>
                      <a:pt x="742" y="123"/>
                      <a:pt x="740" y="123"/>
                    </a:cubicBezTo>
                    <a:cubicBezTo>
                      <a:pt x="738" y="123"/>
                      <a:pt x="736" y="123"/>
                      <a:pt x="735" y="122"/>
                    </a:cubicBezTo>
                    <a:cubicBezTo>
                      <a:pt x="733" y="121"/>
                      <a:pt x="731" y="120"/>
                      <a:pt x="730" y="118"/>
                    </a:cubicBezTo>
                    <a:cubicBezTo>
                      <a:pt x="728" y="116"/>
                      <a:pt x="728" y="115"/>
                      <a:pt x="727" y="113"/>
                    </a:cubicBezTo>
                    <a:cubicBezTo>
                      <a:pt x="727" y="111"/>
                      <a:pt x="727" y="110"/>
                      <a:pt x="727" y="108"/>
                    </a:cubicBezTo>
                    <a:cubicBezTo>
                      <a:pt x="726" y="109"/>
                      <a:pt x="726" y="110"/>
                      <a:pt x="725" y="111"/>
                    </a:cubicBezTo>
                    <a:cubicBezTo>
                      <a:pt x="723" y="115"/>
                      <a:pt x="720" y="119"/>
                      <a:pt x="717" y="122"/>
                    </a:cubicBezTo>
                    <a:cubicBezTo>
                      <a:pt x="715" y="125"/>
                      <a:pt x="711" y="127"/>
                      <a:pt x="707" y="127"/>
                    </a:cubicBezTo>
                    <a:cubicBezTo>
                      <a:pt x="704" y="127"/>
                      <a:pt x="702" y="126"/>
                      <a:pt x="700" y="124"/>
                    </a:cubicBezTo>
                    <a:cubicBezTo>
                      <a:pt x="699" y="122"/>
                      <a:pt x="697" y="119"/>
                      <a:pt x="697" y="115"/>
                    </a:cubicBezTo>
                    <a:cubicBezTo>
                      <a:pt x="696" y="113"/>
                      <a:pt x="696" y="111"/>
                      <a:pt x="695" y="108"/>
                    </a:cubicBezTo>
                    <a:cubicBezTo>
                      <a:pt x="694" y="111"/>
                      <a:pt x="693" y="114"/>
                      <a:pt x="691" y="116"/>
                    </a:cubicBezTo>
                    <a:cubicBezTo>
                      <a:pt x="689" y="119"/>
                      <a:pt x="687" y="120"/>
                      <a:pt x="685" y="122"/>
                    </a:cubicBezTo>
                    <a:cubicBezTo>
                      <a:pt x="683" y="123"/>
                      <a:pt x="681" y="123"/>
                      <a:pt x="678" y="123"/>
                    </a:cubicBezTo>
                    <a:cubicBezTo>
                      <a:pt x="674" y="121"/>
                      <a:pt x="672" y="119"/>
                      <a:pt x="670" y="116"/>
                    </a:cubicBezTo>
                    <a:cubicBezTo>
                      <a:pt x="668" y="113"/>
                      <a:pt x="667" y="110"/>
                      <a:pt x="667" y="106"/>
                    </a:cubicBezTo>
                    <a:cubicBezTo>
                      <a:pt x="667" y="102"/>
                      <a:pt x="667" y="98"/>
                      <a:pt x="667" y="93"/>
                    </a:cubicBezTo>
                    <a:cubicBezTo>
                      <a:pt x="668" y="88"/>
                      <a:pt x="668" y="84"/>
                      <a:pt x="668" y="79"/>
                    </a:cubicBezTo>
                    <a:cubicBezTo>
                      <a:pt x="668" y="76"/>
                      <a:pt x="669" y="73"/>
                      <a:pt x="670" y="72"/>
                    </a:cubicBezTo>
                    <a:cubicBezTo>
                      <a:pt x="672" y="71"/>
                      <a:pt x="674" y="70"/>
                      <a:pt x="676" y="71"/>
                    </a:cubicBezTo>
                    <a:cubicBezTo>
                      <a:pt x="678" y="71"/>
                      <a:pt x="680" y="72"/>
                      <a:pt x="682" y="73"/>
                    </a:cubicBezTo>
                    <a:cubicBezTo>
                      <a:pt x="683" y="75"/>
                      <a:pt x="684" y="77"/>
                      <a:pt x="683" y="79"/>
                    </a:cubicBezTo>
                    <a:cubicBezTo>
                      <a:pt x="683" y="82"/>
                      <a:pt x="682" y="85"/>
                      <a:pt x="682" y="89"/>
                    </a:cubicBezTo>
                    <a:cubicBezTo>
                      <a:pt x="681" y="92"/>
                      <a:pt x="681" y="96"/>
                      <a:pt x="681" y="99"/>
                    </a:cubicBezTo>
                    <a:cubicBezTo>
                      <a:pt x="681" y="103"/>
                      <a:pt x="681" y="106"/>
                      <a:pt x="681" y="109"/>
                    </a:cubicBezTo>
                    <a:cubicBezTo>
                      <a:pt x="682" y="111"/>
                      <a:pt x="682" y="112"/>
                      <a:pt x="684" y="112"/>
                    </a:cubicBezTo>
                    <a:cubicBezTo>
                      <a:pt x="684" y="112"/>
                      <a:pt x="685" y="111"/>
                      <a:pt x="687" y="109"/>
                    </a:cubicBezTo>
                    <a:cubicBezTo>
                      <a:pt x="688" y="107"/>
                      <a:pt x="689" y="104"/>
                      <a:pt x="690" y="101"/>
                    </a:cubicBezTo>
                    <a:cubicBezTo>
                      <a:pt x="691" y="98"/>
                      <a:pt x="692" y="95"/>
                      <a:pt x="693" y="93"/>
                    </a:cubicBezTo>
                    <a:cubicBezTo>
                      <a:pt x="694" y="90"/>
                      <a:pt x="695" y="88"/>
                      <a:pt x="695" y="86"/>
                    </a:cubicBezTo>
                    <a:cubicBezTo>
                      <a:pt x="695" y="83"/>
                      <a:pt x="695" y="79"/>
                      <a:pt x="696" y="75"/>
                    </a:cubicBezTo>
                    <a:cubicBezTo>
                      <a:pt x="696" y="70"/>
                      <a:pt x="697" y="66"/>
                      <a:pt x="697" y="62"/>
                    </a:cubicBezTo>
                    <a:cubicBezTo>
                      <a:pt x="692" y="62"/>
                      <a:pt x="692" y="62"/>
                      <a:pt x="692" y="62"/>
                    </a:cubicBezTo>
                    <a:cubicBezTo>
                      <a:pt x="690" y="62"/>
                      <a:pt x="688" y="61"/>
                      <a:pt x="687" y="61"/>
                    </a:cubicBezTo>
                    <a:cubicBezTo>
                      <a:pt x="686" y="60"/>
                      <a:pt x="686" y="60"/>
                      <a:pt x="686" y="60"/>
                    </a:cubicBezTo>
                    <a:cubicBezTo>
                      <a:pt x="685" y="60"/>
                      <a:pt x="685" y="60"/>
                      <a:pt x="684" y="61"/>
                    </a:cubicBezTo>
                    <a:cubicBezTo>
                      <a:pt x="682" y="61"/>
                      <a:pt x="681" y="62"/>
                      <a:pt x="679" y="62"/>
                    </a:cubicBezTo>
                    <a:cubicBezTo>
                      <a:pt x="675" y="63"/>
                      <a:pt x="672" y="62"/>
                      <a:pt x="668" y="61"/>
                    </a:cubicBezTo>
                    <a:cubicBezTo>
                      <a:pt x="665" y="60"/>
                      <a:pt x="663" y="58"/>
                      <a:pt x="663" y="55"/>
                    </a:cubicBezTo>
                    <a:cubicBezTo>
                      <a:pt x="662" y="52"/>
                      <a:pt x="663" y="49"/>
                      <a:pt x="666" y="47"/>
                    </a:cubicBezTo>
                    <a:cubicBezTo>
                      <a:pt x="668" y="45"/>
                      <a:pt x="671" y="44"/>
                      <a:pt x="675" y="43"/>
                    </a:cubicBezTo>
                    <a:cubicBezTo>
                      <a:pt x="679" y="42"/>
                      <a:pt x="683" y="42"/>
                      <a:pt x="686" y="44"/>
                    </a:cubicBezTo>
                    <a:cubicBezTo>
                      <a:pt x="690" y="45"/>
                      <a:pt x="691" y="47"/>
                      <a:pt x="692" y="50"/>
                    </a:cubicBezTo>
                    <a:cubicBezTo>
                      <a:pt x="692" y="52"/>
                      <a:pt x="692" y="53"/>
                      <a:pt x="692" y="54"/>
                    </a:cubicBezTo>
                    <a:cubicBezTo>
                      <a:pt x="692" y="54"/>
                      <a:pt x="692" y="54"/>
                      <a:pt x="692" y="54"/>
                    </a:cubicBezTo>
                    <a:cubicBezTo>
                      <a:pt x="697" y="54"/>
                      <a:pt x="697" y="54"/>
                      <a:pt x="697" y="54"/>
                    </a:cubicBezTo>
                    <a:cubicBezTo>
                      <a:pt x="697" y="53"/>
                      <a:pt x="698" y="52"/>
                      <a:pt x="698" y="51"/>
                    </a:cubicBezTo>
                    <a:cubicBezTo>
                      <a:pt x="698" y="50"/>
                      <a:pt x="698" y="49"/>
                      <a:pt x="698" y="49"/>
                    </a:cubicBezTo>
                    <a:cubicBezTo>
                      <a:pt x="698" y="45"/>
                      <a:pt x="699" y="43"/>
                      <a:pt x="700" y="42"/>
                    </a:cubicBezTo>
                    <a:cubicBezTo>
                      <a:pt x="702" y="40"/>
                      <a:pt x="704" y="40"/>
                      <a:pt x="706" y="40"/>
                    </a:cubicBezTo>
                    <a:cubicBezTo>
                      <a:pt x="708" y="40"/>
                      <a:pt x="710" y="41"/>
                      <a:pt x="712" y="42"/>
                    </a:cubicBezTo>
                    <a:cubicBezTo>
                      <a:pt x="713" y="43"/>
                      <a:pt x="714" y="45"/>
                      <a:pt x="714" y="48"/>
                    </a:cubicBezTo>
                    <a:cubicBezTo>
                      <a:pt x="713" y="53"/>
                      <a:pt x="713" y="53"/>
                      <a:pt x="713" y="53"/>
                    </a:cubicBezTo>
                    <a:cubicBezTo>
                      <a:pt x="718" y="53"/>
                      <a:pt x="718" y="53"/>
                      <a:pt x="718" y="53"/>
                    </a:cubicBezTo>
                    <a:cubicBezTo>
                      <a:pt x="720" y="53"/>
                      <a:pt x="722" y="53"/>
                      <a:pt x="723" y="54"/>
                    </a:cubicBezTo>
                    <a:cubicBezTo>
                      <a:pt x="725" y="55"/>
                      <a:pt x="725" y="56"/>
                      <a:pt x="725" y="57"/>
                    </a:cubicBezTo>
                    <a:cubicBezTo>
                      <a:pt x="725" y="58"/>
                      <a:pt x="725" y="59"/>
                      <a:pt x="723" y="60"/>
                    </a:cubicBezTo>
                    <a:cubicBezTo>
                      <a:pt x="722" y="61"/>
                      <a:pt x="720" y="61"/>
                      <a:pt x="718" y="61"/>
                    </a:cubicBezTo>
                    <a:cubicBezTo>
                      <a:pt x="712" y="61"/>
                      <a:pt x="712" y="61"/>
                      <a:pt x="712" y="61"/>
                    </a:cubicBezTo>
                    <a:cubicBezTo>
                      <a:pt x="711" y="66"/>
                      <a:pt x="711" y="72"/>
                      <a:pt x="710" y="78"/>
                    </a:cubicBezTo>
                    <a:cubicBezTo>
                      <a:pt x="710" y="84"/>
                      <a:pt x="710" y="90"/>
                      <a:pt x="709" y="95"/>
                    </a:cubicBezTo>
                    <a:cubicBezTo>
                      <a:pt x="709" y="101"/>
                      <a:pt x="709" y="105"/>
                      <a:pt x="710" y="109"/>
                    </a:cubicBezTo>
                    <a:cubicBezTo>
                      <a:pt x="710" y="112"/>
                      <a:pt x="711" y="114"/>
                      <a:pt x="712" y="114"/>
                    </a:cubicBezTo>
                    <a:cubicBezTo>
                      <a:pt x="712" y="114"/>
                      <a:pt x="714" y="113"/>
                      <a:pt x="715" y="110"/>
                    </a:cubicBezTo>
                    <a:cubicBezTo>
                      <a:pt x="717" y="108"/>
                      <a:pt x="718" y="105"/>
                      <a:pt x="720" y="102"/>
                    </a:cubicBezTo>
                    <a:cubicBezTo>
                      <a:pt x="721" y="98"/>
                      <a:pt x="722" y="95"/>
                      <a:pt x="724" y="92"/>
                    </a:cubicBezTo>
                    <a:cubicBezTo>
                      <a:pt x="725" y="89"/>
                      <a:pt x="726" y="87"/>
                      <a:pt x="726" y="86"/>
                    </a:cubicBezTo>
                    <a:cubicBezTo>
                      <a:pt x="726" y="84"/>
                      <a:pt x="726" y="82"/>
                      <a:pt x="726" y="80"/>
                    </a:cubicBezTo>
                    <a:cubicBezTo>
                      <a:pt x="726" y="76"/>
                      <a:pt x="726" y="72"/>
                      <a:pt x="726" y="68"/>
                    </a:cubicBezTo>
                    <a:cubicBezTo>
                      <a:pt x="727" y="65"/>
                      <a:pt x="728" y="64"/>
                      <a:pt x="729" y="62"/>
                    </a:cubicBezTo>
                    <a:cubicBezTo>
                      <a:pt x="731" y="61"/>
                      <a:pt x="733" y="60"/>
                      <a:pt x="735" y="60"/>
                    </a:cubicBezTo>
                    <a:cubicBezTo>
                      <a:pt x="737" y="60"/>
                      <a:pt x="739" y="60"/>
                      <a:pt x="741" y="61"/>
                    </a:cubicBezTo>
                    <a:cubicBezTo>
                      <a:pt x="743" y="62"/>
                      <a:pt x="743" y="63"/>
                      <a:pt x="743" y="65"/>
                    </a:cubicBezTo>
                    <a:cubicBezTo>
                      <a:pt x="743" y="69"/>
                      <a:pt x="743" y="74"/>
                      <a:pt x="742" y="79"/>
                    </a:cubicBezTo>
                    <a:cubicBezTo>
                      <a:pt x="742" y="84"/>
                      <a:pt x="741" y="89"/>
                      <a:pt x="741" y="94"/>
                    </a:cubicBezTo>
                    <a:cubicBezTo>
                      <a:pt x="741" y="98"/>
                      <a:pt x="741" y="102"/>
                      <a:pt x="741" y="105"/>
                    </a:cubicBezTo>
                    <a:cubicBezTo>
                      <a:pt x="741" y="108"/>
                      <a:pt x="741" y="110"/>
                      <a:pt x="742" y="110"/>
                    </a:cubicBezTo>
                    <a:cubicBezTo>
                      <a:pt x="743" y="111"/>
                      <a:pt x="744" y="110"/>
                      <a:pt x="744" y="109"/>
                    </a:cubicBezTo>
                    <a:cubicBezTo>
                      <a:pt x="745" y="107"/>
                      <a:pt x="746" y="105"/>
                      <a:pt x="747" y="103"/>
                    </a:cubicBezTo>
                    <a:cubicBezTo>
                      <a:pt x="748" y="101"/>
                      <a:pt x="748" y="98"/>
                      <a:pt x="749" y="95"/>
                    </a:cubicBezTo>
                    <a:cubicBezTo>
                      <a:pt x="750" y="92"/>
                      <a:pt x="750" y="89"/>
                      <a:pt x="751" y="87"/>
                    </a:cubicBezTo>
                    <a:cubicBezTo>
                      <a:pt x="751" y="84"/>
                      <a:pt x="752" y="82"/>
                      <a:pt x="752" y="79"/>
                    </a:cubicBezTo>
                    <a:cubicBezTo>
                      <a:pt x="752" y="78"/>
                      <a:pt x="752" y="78"/>
                      <a:pt x="752" y="77"/>
                    </a:cubicBezTo>
                    <a:cubicBezTo>
                      <a:pt x="753" y="72"/>
                      <a:pt x="753" y="72"/>
                      <a:pt x="753" y="72"/>
                    </a:cubicBezTo>
                    <a:cubicBezTo>
                      <a:pt x="753" y="71"/>
                      <a:pt x="753" y="69"/>
                      <a:pt x="755" y="68"/>
                    </a:cubicBezTo>
                    <a:cubicBezTo>
                      <a:pt x="757" y="68"/>
                      <a:pt x="759" y="67"/>
                      <a:pt x="761" y="67"/>
                    </a:cubicBezTo>
                    <a:cubicBezTo>
                      <a:pt x="763" y="67"/>
                      <a:pt x="764" y="67"/>
                      <a:pt x="766" y="68"/>
                    </a:cubicBezTo>
                    <a:cubicBezTo>
                      <a:pt x="767" y="69"/>
                      <a:pt x="768" y="70"/>
                      <a:pt x="768" y="72"/>
                    </a:cubicBezTo>
                    <a:cubicBezTo>
                      <a:pt x="768" y="75"/>
                      <a:pt x="767" y="79"/>
                      <a:pt x="767" y="83"/>
                    </a:cubicBezTo>
                    <a:cubicBezTo>
                      <a:pt x="767" y="88"/>
                      <a:pt x="766" y="93"/>
                      <a:pt x="766" y="98"/>
                    </a:cubicBezTo>
                    <a:cubicBezTo>
                      <a:pt x="766" y="103"/>
                      <a:pt x="766" y="109"/>
                      <a:pt x="766" y="114"/>
                    </a:cubicBezTo>
                    <a:cubicBezTo>
                      <a:pt x="765" y="119"/>
                      <a:pt x="765" y="124"/>
                      <a:pt x="765" y="129"/>
                    </a:cubicBezTo>
                    <a:cubicBezTo>
                      <a:pt x="765" y="134"/>
                      <a:pt x="765" y="138"/>
                      <a:pt x="765" y="141"/>
                    </a:cubicBezTo>
                    <a:cubicBezTo>
                      <a:pt x="765" y="145"/>
                      <a:pt x="765" y="147"/>
                      <a:pt x="765" y="148"/>
                    </a:cubicBezTo>
                    <a:close/>
                    <a:moveTo>
                      <a:pt x="521" y="65"/>
                    </a:moveTo>
                    <a:cubicBezTo>
                      <a:pt x="521" y="77"/>
                      <a:pt x="521" y="77"/>
                      <a:pt x="521" y="77"/>
                    </a:cubicBezTo>
                    <a:cubicBezTo>
                      <a:pt x="521" y="77"/>
                      <a:pt x="520" y="78"/>
                      <a:pt x="519" y="78"/>
                    </a:cubicBezTo>
                    <a:cubicBezTo>
                      <a:pt x="518" y="80"/>
                      <a:pt x="516" y="83"/>
                      <a:pt x="515" y="86"/>
                    </a:cubicBezTo>
                    <a:cubicBezTo>
                      <a:pt x="514" y="90"/>
                      <a:pt x="513" y="93"/>
                      <a:pt x="513" y="97"/>
                    </a:cubicBezTo>
                    <a:cubicBezTo>
                      <a:pt x="512" y="101"/>
                      <a:pt x="512" y="105"/>
                      <a:pt x="512" y="109"/>
                    </a:cubicBezTo>
                    <a:cubicBezTo>
                      <a:pt x="512" y="112"/>
                      <a:pt x="513" y="115"/>
                      <a:pt x="514" y="118"/>
                    </a:cubicBezTo>
                    <a:cubicBezTo>
                      <a:pt x="515" y="120"/>
                      <a:pt x="516" y="122"/>
                      <a:pt x="518" y="122"/>
                    </a:cubicBezTo>
                    <a:cubicBezTo>
                      <a:pt x="519" y="122"/>
                      <a:pt x="520" y="122"/>
                      <a:pt x="521" y="121"/>
                    </a:cubicBezTo>
                    <a:cubicBezTo>
                      <a:pt x="521" y="130"/>
                      <a:pt x="521" y="130"/>
                      <a:pt x="521" y="130"/>
                    </a:cubicBezTo>
                    <a:cubicBezTo>
                      <a:pt x="521" y="130"/>
                      <a:pt x="521" y="130"/>
                      <a:pt x="521" y="130"/>
                    </a:cubicBezTo>
                    <a:cubicBezTo>
                      <a:pt x="518" y="131"/>
                      <a:pt x="516" y="132"/>
                      <a:pt x="513" y="131"/>
                    </a:cubicBezTo>
                    <a:cubicBezTo>
                      <a:pt x="509" y="130"/>
                      <a:pt x="506" y="127"/>
                      <a:pt x="504" y="123"/>
                    </a:cubicBezTo>
                    <a:cubicBezTo>
                      <a:pt x="501" y="120"/>
                      <a:pt x="500" y="115"/>
                      <a:pt x="499" y="110"/>
                    </a:cubicBezTo>
                    <a:cubicBezTo>
                      <a:pt x="499" y="109"/>
                      <a:pt x="499" y="109"/>
                      <a:pt x="499" y="109"/>
                    </a:cubicBezTo>
                    <a:cubicBezTo>
                      <a:pt x="498" y="109"/>
                      <a:pt x="498" y="110"/>
                      <a:pt x="498" y="110"/>
                    </a:cubicBezTo>
                    <a:cubicBezTo>
                      <a:pt x="496" y="113"/>
                      <a:pt x="494" y="116"/>
                      <a:pt x="491" y="119"/>
                    </a:cubicBezTo>
                    <a:cubicBezTo>
                      <a:pt x="488" y="122"/>
                      <a:pt x="485" y="124"/>
                      <a:pt x="482" y="126"/>
                    </a:cubicBezTo>
                    <a:cubicBezTo>
                      <a:pt x="479" y="127"/>
                      <a:pt x="477" y="128"/>
                      <a:pt x="474" y="129"/>
                    </a:cubicBezTo>
                    <a:cubicBezTo>
                      <a:pt x="474" y="119"/>
                      <a:pt x="474" y="119"/>
                      <a:pt x="474" y="119"/>
                    </a:cubicBezTo>
                    <a:cubicBezTo>
                      <a:pt x="475" y="119"/>
                      <a:pt x="477" y="119"/>
                      <a:pt x="478" y="118"/>
                    </a:cubicBezTo>
                    <a:cubicBezTo>
                      <a:pt x="480" y="117"/>
                      <a:pt x="482" y="115"/>
                      <a:pt x="484" y="113"/>
                    </a:cubicBezTo>
                    <a:cubicBezTo>
                      <a:pt x="486" y="111"/>
                      <a:pt x="488" y="109"/>
                      <a:pt x="490" y="106"/>
                    </a:cubicBezTo>
                    <a:cubicBezTo>
                      <a:pt x="492" y="103"/>
                      <a:pt x="493" y="100"/>
                      <a:pt x="495" y="98"/>
                    </a:cubicBezTo>
                    <a:cubicBezTo>
                      <a:pt x="496" y="95"/>
                      <a:pt x="497" y="93"/>
                      <a:pt x="498" y="91"/>
                    </a:cubicBezTo>
                    <a:cubicBezTo>
                      <a:pt x="499" y="88"/>
                      <a:pt x="500" y="87"/>
                      <a:pt x="500" y="86"/>
                    </a:cubicBezTo>
                    <a:cubicBezTo>
                      <a:pt x="500" y="86"/>
                      <a:pt x="500" y="85"/>
                      <a:pt x="500" y="85"/>
                    </a:cubicBezTo>
                    <a:cubicBezTo>
                      <a:pt x="501" y="83"/>
                      <a:pt x="502" y="81"/>
                      <a:pt x="503" y="78"/>
                    </a:cubicBezTo>
                    <a:cubicBezTo>
                      <a:pt x="505" y="74"/>
                      <a:pt x="508" y="70"/>
                      <a:pt x="512" y="68"/>
                    </a:cubicBezTo>
                    <a:cubicBezTo>
                      <a:pt x="515" y="66"/>
                      <a:pt x="518" y="65"/>
                      <a:pt x="521" y="65"/>
                    </a:cubicBezTo>
                    <a:close/>
                    <a:moveTo>
                      <a:pt x="474" y="93"/>
                    </a:moveTo>
                    <a:cubicBezTo>
                      <a:pt x="476" y="93"/>
                      <a:pt x="477" y="93"/>
                      <a:pt x="479" y="92"/>
                    </a:cubicBezTo>
                    <a:cubicBezTo>
                      <a:pt x="481" y="92"/>
                      <a:pt x="483" y="91"/>
                      <a:pt x="484" y="90"/>
                    </a:cubicBezTo>
                    <a:cubicBezTo>
                      <a:pt x="486" y="89"/>
                      <a:pt x="487" y="88"/>
                      <a:pt x="489" y="86"/>
                    </a:cubicBezTo>
                    <a:cubicBezTo>
                      <a:pt x="490" y="84"/>
                      <a:pt x="491" y="82"/>
                      <a:pt x="490" y="78"/>
                    </a:cubicBezTo>
                    <a:cubicBezTo>
                      <a:pt x="490" y="75"/>
                      <a:pt x="489" y="72"/>
                      <a:pt x="488" y="69"/>
                    </a:cubicBezTo>
                    <a:cubicBezTo>
                      <a:pt x="487" y="66"/>
                      <a:pt x="485" y="63"/>
                      <a:pt x="482" y="61"/>
                    </a:cubicBezTo>
                    <a:cubicBezTo>
                      <a:pt x="480" y="59"/>
                      <a:pt x="477" y="58"/>
                      <a:pt x="474" y="57"/>
                    </a:cubicBezTo>
                    <a:cubicBezTo>
                      <a:pt x="474" y="69"/>
                      <a:pt x="474" y="69"/>
                      <a:pt x="474" y="69"/>
                    </a:cubicBezTo>
                    <a:cubicBezTo>
                      <a:pt x="474" y="68"/>
                      <a:pt x="475" y="68"/>
                      <a:pt x="476" y="67"/>
                    </a:cubicBezTo>
                    <a:cubicBezTo>
                      <a:pt x="476" y="67"/>
                      <a:pt x="477" y="67"/>
                      <a:pt x="477" y="69"/>
                    </a:cubicBezTo>
                    <a:cubicBezTo>
                      <a:pt x="478" y="70"/>
                      <a:pt x="478" y="71"/>
                      <a:pt x="478" y="73"/>
                    </a:cubicBezTo>
                    <a:cubicBezTo>
                      <a:pt x="478" y="74"/>
                      <a:pt x="478" y="76"/>
                      <a:pt x="478" y="78"/>
                    </a:cubicBezTo>
                    <a:cubicBezTo>
                      <a:pt x="478" y="79"/>
                      <a:pt x="478" y="81"/>
                      <a:pt x="477" y="81"/>
                    </a:cubicBezTo>
                    <a:cubicBezTo>
                      <a:pt x="477" y="82"/>
                      <a:pt x="475" y="83"/>
                      <a:pt x="474" y="84"/>
                    </a:cubicBezTo>
                    <a:cubicBezTo>
                      <a:pt x="474" y="84"/>
                      <a:pt x="474" y="84"/>
                      <a:pt x="474" y="84"/>
                    </a:cubicBezTo>
                    <a:lnTo>
                      <a:pt x="474" y="93"/>
                    </a:lnTo>
                    <a:close/>
                    <a:moveTo>
                      <a:pt x="474" y="57"/>
                    </a:moveTo>
                    <a:cubicBezTo>
                      <a:pt x="474" y="69"/>
                      <a:pt x="474" y="69"/>
                      <a:pt x="474" y="69"/>
                    </a:cubicBezTo>
                    <a:cubicBezTo>
                      <a:pt x="473" y="70"/>
                      <a:pt x="473" y="71"/>
                      <a:pt x="472" y="73"/>
                    </a:cubicBezTo>
                    <a:cubicBezTo>
                      <a:pt x="471" y="76"/>
                      <a:pt x="470" y="80"/>
                      <a:pt x="469" y="84"/>
                    </a:cubicBezTo>
                    <a:cubicBezTo>
                      <a:pt x="471" y="84"/>
                      <a:pt x="472" y="84"/>
                      <a:pt x="474" y="84"/>
                    </a:cubicBezTo>
                    <a:cubicBezTo>
                      <a:pt x="474" y="93"/>
                      <a:pt x="474" y="93"/>
                      <a:pt x="474" y="93"/>
                    </a:cubicBezTo>
                    <a:cubicBezTo>
                      <a:pt x="474" y="93"/>
                      <a:pt x="473" y="94"/>
                      <a:pt x="473" y="94"/>
                    </a:cubicBezTo>
                    <a:cubicBezTo>
                      <a:pt x="471" y="94"/>
                      <a:pt x="469" y="94"/>
                      <a:pt x="468" y="94"/>
                    </a:cubicBezTo>
                    <a:cubicBezTo>
                      <a:pt x="467" y="97"/>
                      <a:pt x="467" y="100"/>
                      <a:pt x="467" y="103"/>
                    </a:cubicBezTo>
                    <a:cubicBezTo>
                      <a:pt x="467" y="106"/>
                      <a:pt x="467" y="108"/>
                      <a:pt x="467" y="110"/>
                    </a:cubicBezTo>
                    <a:cubicBezTo>
                      <a:pt x="468" y="113"/>
                      <a:pt x="468" y="115"/>
                      <a:pt x="469" y="116"/>
                    </a:cubicBezTo>
                    <a:cubicBezTo>
                      <a:pt x="470" y="118"/>
                      <a:pt x="471" y="119"/>
                      <a:pt x="472" y="119"/>
                    </a:cubicBezTo>
                    <a:cubicBezTo>
                      <a:pt x="473" y="119"/>
                      <a:pt x="473" y="119"/>
                      <a:pt x="474" y="119"/>
                    </a:cubicBezTo>
                    <a:cubicBezTo>
                      <a:pt x="474" y="129"/>
                      <a:pt x="474" y="129"/>
                      <a:pt x="474" y="129"/>
                    </a:cubicBezTo>
                    <a:cubicBezTo>
                      <a:pt x="473" y="129"/>
                      <a:pt x="472" y="129"/>
                      <a:pt x="471" y="129"/>
                    </a:cubicBezTo>
                    <a:cubicBezTo>
                      <a:pt x="465" y="129"/>
                      <a:pt x="462" y="127"/>
                      <a:pt x="459" y="123"/>
                    </a:cubicBezTo>
                    <a:cubicBezTo>
                      <a:pt x="456" y="120"/>
                      <a:pt x="454" y="116"/>
                      <a:pt x="453" y="111"/>
                    </a:cubicBezTo>
                    <a:cubicBezTo>
                      <a:pt x="452" y="113"/>
                      <a:pt x="451" y="115"/>
                      <a:pt x="449" y="117"/>
                    </a:cubicBezTo>
                    <a:cubicBezTo>
                      <a:pt x="448" y="119"/>
                      <a:pt x="445" y="122"/>
                      <a:pt x="443" y="123"/>
                    </a:cubicBezTo>
                    <a:cubicBezTo>
                      <a:pt x="441" y="125"/>
                      <a:pt x="438" y="125"/>
                      <a:pt x="435" y="125"/>
                    </a:cubicBezTo>
                    <a:cubicBezTo>
                      <a:pt x="432" y="125"/>
                      <a:pt x="429" y="124"/>
                      <a:pt x="428" y="121"/>
                    </a:cubicBezTo>
                    <a:cubicBezTo>
                      <a:pt x="426" y="118"/>
                      <a:pt x="425" y="115"/>
                      <a:pt x="425" y="111"/>
                    </a:cubicBezTo>
                    <a:cubicBezTo>
                      <a:pt x="424" y="107"/>
                      <a:pt x="424" y="102"/>
                      <a:pt x="425" y="98"/>
                    </a:cubicBezTo>
                    <a:cubicBezTo>
                      <a:pt x="426" y="93"/>
                      <a:pt x="426" y="89"/>
                      <a:pt x="428" y="86"/>
                    </a:cubicBezTo>
                    <a:cubicBezTo>
                      <a:pt x="427" y="86"/>
                      <a:pt x="426" y="86"/>
                      <a:pt x="425" y="86"/>
                    </a:cubicBezTo>
                    <a:cubicBezTo>
                      <a:pt x="425" y="86"/>
                      <a:pt x="424" y="86"/>
                      <a:pt x="423" y="86"/>
                    </a:cubicBezTo>
                    <a:cubicBezTo>
                      <a:pt x="423" y="86"/>
                      <a:pt x="423" y="86"/>
                      <a:pt x="423" y="86"/>
                    </a:cubicBezTo>
                    <a:cubicBezTo>
                      <a:pt x="423" y="87"/>
                      <a:pt x="423" y="87"/>
                      <a:pt x="423" y="87"/>
                    </a:cubicBezTo>
                    <a:cubicBezTo>
                      <a:pt x="423" y="88"/>
                      <a:pt x="422" y="90"/>
                      <a:pt x="422" y="92"/>
                    </a:cubicBezTo>
                    <a:cubicBezTo>
                      <a:pt x="421" y="94"/>
                      <a:pt x="420" y="97"/>
                      <a:pt x="419" y="99"/>
                    </a:cubicBezTo>
                    <a:cubicBezTo>
                      <a:pt x="417" y="102"/>
                      <a:pt x="416" y="105"/>
                      <a:pt x="414" y="108"/>
                    </a:cubicBezTo>
                    <a:cubicBezTo>
                      <a:pt x="412" y="111"/>
                      <a:pt x="410" y="113"/>
                      <a:pt x="408" y="116"/>
                    </a:cubicBezTo>
                    <a:cubicBezTo>
                      <a:pt x="405" y="118"/>
                      <a:pt x="402" y="120"/>
                      <a:pt x="399" y="122"/>
                    </a:cubicBezTo>
                    <a:cubicBezTo>
                      <a:pt x="396" y="123"/>
                      <a:pt x="393" y="124"/>
                      <a:pt x="389" y="124"/>
                    </a:cubicBezTo>
                    <a:cubicBezTo>
                      <a:pt x="384" y="123"/>
                      <a:pt x="380" y="122"/>
                      <a:pt x="377" y="119"/>
                    </a:cubicBezTo>
                    <a:cubicBezTo>
                      <a:pt x="374" y="116"/>
                      <a:pt x="372" y="112"/>
                      <a:pt x="371" y="107"/>
                    </a:cubicBezTo>
                    <a:cubicBezTo>
                      <a:pt x="370" y="103"/>
                      <a:pt x="370" y="98"/>
                      <a:pt x="371" y="93"/>
                    </a:cubicBezTo>
                    <a:cubicBezTo>
                      <a:pt x="372" y="88"/>
                      <a:pt x="373" y="83"/>
                      <a:pt x="375" y="79"/>
                    </a:cubicBezTo>
                    <a:cubicBezTo>
                      <a:pt x="377" y="74"/>
                      <a:pt x="379" y="70"/>
                      <a:pt x="382" y="67"/>
                    </a:cubicBezTo>
                    <a:cubicBezTo>
                      <a:pt x="385" y="65"/>
                      <a:pt x="388" y="63"/>
                      <a:pt x="391" y="63"/>
                    </a:cubicBezTo>
                    <a:cubicBezTo>
                      <a:pt x="397" y="63"/>
                      <a:pt x="400" y="65"/>
                      <a:pt x="403" y="70"/>
                    </a:cubicBezTo>
                    <a:cubicBezTo>
                      <a:pt x="406" y="75"/>
                      <a:pt x="407" y="80"/>
                      <a:pt x="406" y="87"/>
                    </a:cubicBezTo>
                    <a:cubicBezTo>
                      <a:pt x="406" y="89"/>
                      <a:pt x="405" y="92"/>
                      <a:pt x="404" y="93"/>
                    </a:cubicBezTo>
                    <a:cubicBezTo>
                      <a:pt x="402" y="95"/>
                      <a:pt x="400" y="96"/>
                      <a:pt x="399" y="97"/>
                    </a:cubicBezTo>
                    <a:cubicBezTo>
                      <a:pt x="397" y="98"/>
                      <a:pt x="396" y="98"/>
                      <a:pt x="395" y="97"/>
                    </a:cubicBezTo>
                    <a:cubicBezTo>
                      <a:pt x="393" y="97"/>
                      <a:pt x="393" y="96"/>
                      <a:pt x="393" y="94"/>
                    </a:cubicBezTo>
                    <a:cubicBezTo>
                      <a:pt x="393" y="93"/>
                      <a:pt x="394" y="91"/>
                      <a:pt x="394" y="89"/>
                    </a:cubicBezTo>
                    <a:cubicBezTo>
                      <a:pt x="395" y="86"/>
                      <a:pt x="395" y="84"/>
                      <a:pt x="395" y="81"/>
                    </a:cubicBezTo>
                    <a:cubicBezTo>
                      <a:pt x="395" y="78"/>
                      <a:pt x="395" y="76"/>
                      <a:pt x="395" y="74"/>
                    </a:cubicBezTo>
                    <a:cubicBezTo>
                      <a:pt x="395" y="72"/>
                      <a:pt x="395" y="72"/>
                      <a:pt x="394" y="72"/>
                    </a:cubicBezTo>
                    <a:cubicBezTo>
                      <a:pt x="393" y="72"/>
                      <a:pt x="392" y="73"/>
                      <a:pt x="391" y="75"/>
                    </a:cubicBezTo>
                    <a:cubicBezTo>
                      <a:pt x="390" y="77"/>
                      <a:pt x="389" y="79"/>
                      <a:pt x="388" y="82"/>
                    </a:cubicBezTo>
                    <a:cubicBezTo>
                      <a:pt x="387" y="85"/>
                      <a:pt x="387" y="88"/>
                      <a:pt x="386" y="92"/>
                    </a:cubicBezTo>
                    <a:cubicBezTo>
                      <a:pt x="385" y="95"/>
                      <a:pt x="385" y="98"/>
                      <a:pt x="385" y="102"/>
                    </a:cubicBezTo>
                    <a:cubicBezTo>
                      <a:pt x="385" y="105"/>
                      <a:pt x="385" y="107"/>
                      <a:pt x="386" y="110"/>
                    </a:cubicBezTo>
                    <a:cubicBezTo>
                      <a:pt x="387" y="112"/>
                      <a:pt x="388" y="113"/>
                      <a:pt x="390" y="114"/>
                    </a:cubicBezTo>
                    <a:cubicBezTo>
                      <a:pt x="394" y="115"/>
                      <a:pt x="397" y="114"/>
                      <a:pt x="400" y="112"/>
                    </a:cubicBezTo>
                    <a:cubicBezTo>
                      <a:pt x="403" y="109"/>
                      <a:pt x="405" y="107"/>
                      <a:pt x="407" y="103"/>
                    </a:cubicBezTo>
                    <a:cubicBezTo>
                      <a:pt x="410" y="100"/>
                      <a:pt x="412" y="96"/>
                      <a:pt x="413" y="93"/>
                    </a:cubicBezTo>
                    <a:cubicBezTo>
                      <a:pt x="414" y="91"/>
                      <a:pt x="415" y="89"/>
                      <a:pt x="415" y="88"/>
                    </a:cubicBezTo>
                    <a:cubicBezTo>
                      <a:pt x="415" y="88"/>
                      <a:pt x="415" y="87"/>
                      <a:pt x="416" y="87"/>
                    </a:cubicBezTo>
                    <a:cubicBezTo>
                      <a:pt x="417" y="83"/>
                      <a:pt x="417" y="83"/>
                      <a:pt x="417" y="83"/>
                    </a:cubicBezTo>
                    <a:cubicBezTo>
                      <a:pt x="416" y="82"/>
                      <a:pt x="415" y="81"/>
                      <a:pt x="415" y="79"/>
                    </a:cubicBezTo>
                    <a:cubicBezTo>
                      <a:pt x="415" y="77"/>
                      <a:pt x="415" y="76"/>
                      <a:pt x="416" y="74"/>
                    </a:cubicBezTo>
                    <a:cubicBezTo>
                      <a:pt x="416" y="73"/>
                      <a:pt x="417" y="71"/>
                      <a:pt x="419" y="70"/>
                    </a:cubicBezTo>
                    <a:cubicBezTo>
                      <a:pt x="420" y="69"/>
                      <a:pt x="421" y="69"/>
                      <a:pt x="423" y="69"/>
                    </a:cubicBezTo>
                    <a:cubicBezTo>
                      <a:pt x="426" y="69"/>
                      <a:pt x="428" y="70"/>
                      <a:pt x="428" y="72"/>
                    </a:cubicBezTo>
                    <a:cubicBezTo>
                      <a:pt x="428" y="74"/>
                      <a:pt x="428" y="77"/>
                      <a:pt x="427" y="79"/>
                    </a:cubicBezTo>
                    <a:cubicBezTo>
                      <a:pt x="428" y="80"/>
                      <a:pt x="429" y="80"/>
                      <a:pt x="431" y="79"/>
                    </a:cubicBezTo>
                    <a:cubicBezTo>
                      <a:pt x="433" y="79"/>
                      <a:pt x="435" y="79"/>
                      <a:pt x="436" y="79"/>
                    </a:cubicBezTo>
                    <a:cubicBezTo>
                      <a:pt x="438" y="79"/>
                      <a:pt x="439" y="79"/>
                      <a:pt x="440" y="80"/>
                    </a:cubicBezTo>
                    <a:cubicBezTo>
                      <a:pt x="442" y="81"/>
                      <a:pt x="442" y="82"/>
                      <a:pt x="441" y="85"/>
                    </a:cubicBezTo>
                    <a:cubicBezTo>
                      <a:pt x="441" y="87"/>
                      <a:pt x="440" y="90"/>
                      <a:pt x="439" y="94"/>
                    </a:cubicBezTo>
                    <a:cubicBezTo>
                      <a:pt x="439" y="97"/>
                      <a:pt x="438" y="101"/>
                      <a:pt x="438" y="104"/>
                    </a:cubicBezTo>
                    <a:cubicBezTo>
                      <a:pt x="438" y="107"/>
                      <a:pt x="438" y="110"/>
                      <a:pt x="438" y="112"/>
                    </a:cubicBezTo>
                    <a:cubicBezTo>
                      <a:pt x="438" y="114"/>
                      <a:pt x="439" y="115"/>
                      <a:pt x="440" y="115"/>
                    </a:cubicBezTo>
                    <a:cubicBezTo>
                      <a:pt x="441" y="115"/>
                      <a:pt x="442" y="114"/>
                      <a:pt x="444" y="112"/>
                    </a:cubicBezTo>
                    <a:cubicBezTo>
                      <a:pt x="445" y="109"/>
                      <a:pt x="446" y="106"/>
                      <a:pt x="448" y="103"/>
                    </a:cubicBezTo>
                    <a:cubicBezTo>
                      <a:pt x="449" y="100"/>
                      <a:pt x="450" y="97"/>
                      <a:pt x="452" y="93"/>
                    </a:cubicBezTo>
                    <a:cubicBezTo>
                      <a:pt x="452" y="91"/>
                      <a:pt x="453" y="89"/>
                      <a:pt x="453" y="88"/>
                    </a:cubicBezTo>
                    <a:cubicBezTo>
                      <a:pt x="454" y="84"/>
                      <a:pt x="455" y="80"/>
                      <a:pt x="456" y="76"/>
                    </a:cubicBezTo>
                    <a:cubicBezTo>
                      <a:pt x="458" y="71"/>
                      <a:pt x="461" y="66"/>
                      <a:pt x="463" y="63"/>
                    </a:cubicBezTo>
                    <a:cubicBezTo>
                      <a:pt x="466" y="59"/>
                      <a:pt x="470" y="57"/>
                      <a:pt x="473" y="57"/>
                    </a:cubicBezTo>
                    <a:cubicBezTo>
                      <a:pt x="473" y="57"/>
                      <a:pt x="474" y="57"/>
                      <a:pt x="474" y="57"/>
                    </a:cubicBezTo>
                    <a:close/>
                    <a:moveTo>
                      <a:pt x="258" y="117"/>
                    </a:moveTo>
                    <a:cubicBezTo>
                      <a:pt x="258" y="108"/>
                      <a:pt x="258" y="108"/>
                      <a:pt x="258" y="108"/>
                    </a:cubicBezTo>
                    <a:cubicBezTo>
                      <a:pt x="258" y="108"/>
                      <a:pt x="258" y="108"/>
                      <a:pt x="258" y="108"/>
                    </a:cubicBezTo>
                    <a:cubicBezTo>
                      <a:pt x="260" y="108"/>
                      <a:pt x="261" y="107"/>
                      <a:pt x="262" y="106"/>
                    </a:cubicBezTo>
                    <a:cubicBezTo>
                      <a:pt x="263" y="104"/>
                      <a:pt x="264" y="102"/>
                      <a:pt x="264" y="99"/>
                    </a:cubicBezTo>
                    <a:cubicBezTo>
                      <a:pt x="265" y="97"/>
                      <a:pt x="265" y="94"/>
                      <a:pt x="265" y="91"/>
                    </a:cubicBezTo>
                    <a:cubicBezTo>
                      <a:pt x="265" y="88"/>
                      <a:pt x="264" y="85"/>
                      <a:pt x="264" y="82"/>
                    </a:cubicBezTo>
                    <a:cubicBezTo>
                      <a:pt x="263" y="80"/>
                      <a:pt x="262" y="77"/>
                      <a:pt x="261" y="75"/>
                    </a:cubicBezTo>
                    <a:cubicBezTo>
                      <a:pt x="260" y="74"/>
                      <a:pt x="259" y="73"/>
                      <a:pt x="258" y="73"/>
                    </a:cubicBezTo>
                    <a:cubicBezTo>
                      <a:pt x="258" y="65"/>
                      <a:pt x="258" y="65"/>
                      <a:pt x="258" y="65"/>
                    </a:cubicBezTo>
                    <a:cubicBezTo>
                      <a:pt x="258" y="65"/>
                      <a:pt x="258" y="65"/>
                      <a:pt x="258" y="65"/>
                    </a:cubicBezTo>
                    <a:cubicBezTo>
                      <a:pt x="263" y="65"/>
                      <a:pt x="267" y="67"/>
                      <a:pt x="270" y="69"/>
                    </a:cubicBezTo>
                    <a:cubicBezTo>
                      <a:pt x="273" y="72"/>
                      <a:pt x="275" y="75"/>
                      <a:pt x="276" y="79"/>
                    </a:cubicBezTo>
                    <a:cubicBezTo>
                      <a:pt x="278" y="83"/>
                      <a:pt x="278" y="87"/>
                      <a:pt x="278" y="92"/>
                    </a:cubicBezTo>
                    <a:cubicBezTo>
                      <a:pt x="278" y="96"/>
                      <a:pt x="277" y="100"/>
                      <a:pt x="275" y="104"/>
                    </a:cubicBezTo>
                    <a:cubicBezTo>
                      <a:pt x="273" y="108"/>
                      <a:pt x="271" y="111"/>
                      <a:pt x="267" y="114"/>
                    </a:cubicBezTo>
                    <a:cubicBezTo>
                      <a:pt x="265" y="116"/>
                      <a:pt x="261" y="117"/>
                      <a:pt x="258" y="117"/>
                    </a:cubicBezTo>
                    <a:close/>
                    <a:moveTo>
                      <a:pt x="322" y="148"/>
                    </a:moveTo>
                    <a:cubicBezTo>
                      <a:pt x="322" y="151"/>
                      <a:pt x="321" y="154"/>
                      <a:pt x="319" y="156"/>
                    </a:cubicBezTo>
                    <a:cubicBezTo>
                      <a:pt x="318" y="158"/>
                      <a:pt x="316" y="160"/>
                      <a:pt x="313" y="161"/>
                    </a:cubicBezTo>
                    <a:cubicBezTo>
                      <a:pt x="311" y="162"/>
                      <a:pt x="309" y="162"/>
                      <a:pt x="308" y="162"/>
                    </a:cubicBezTo>
                    <a:cubicBezTo>
                      <a:pt x="306" y="162"/>
                      <a:pt x="305" y="161"/>
                      <a:pt x="305" y="158"/>
                    </a:cubicBezTo>
                    <a:cubicBezTo>
                      <a:pt x="306" y="156"/>
                      <a:pt x="306" y="154"/>
                      <a:pt x="306" y="150"/>
                    </a:cubicBezTo>
                    <a:cubicBezTo>
                      <a:pt x="306" y="147"/>
                      <a:pt x="306" y="143"/>
                      <a:pt x="307" y="139"/>
                    </a:cubicBezTo>
                    <a:cubicBezTo>
                      <a:pt x="307" y="135"/>
                      <a:pt x="307" y="130"/>
                      <a:pt x="307" y="125"/>
                    </a:cubicBezTo>
                    <a:cubicBezTo>
                      <a:pt x="308" y="121"/>
                      <a:pt x="308" y="116"/>
                      <a:pt x="308" y="111"/>
                    </a:cubicBezTo>
                    <a:cubicBezTo>
                      <a:pt x="307" y="115"/>
                      <a:pt x="305" y="118"/>
                      <a:pt x="302" y="120"/>
                    </a:cubicBezTo>
                    <a:cubicBezTo>
                      <a:pt x="301" y="122"/>
                      <a:pt x="299" y="123"/>
                      <a:pt x="297" y="123"/>
                    </a:cubicBezTo>
                    <a:cubicBezTo>
                      <a:pt x="295" y="123"/>
                      <a:pt x="294" y="123"/>
                      <a:pt x="292" y="122"/>
                    </a:cubicBezTo>
                    <a:cubicBezTo>
                      <a:pt x="290" y="121"/>
                      <a:pt x="288" y="120"/>
                      <a:pt x="287" y="118"/>
                    </a:cubicBezTo>
                    <a:cubicBezTo>
                      <a:pt x="286" y="116"/>
                      <a:pt x="285" y="115"/>
                      <a:pt x="284" y="113"/>
                    </a:cubicBezTo>
                    <a:cubicBezTo>
                      <a:pt x="284" y="110"/>
                      <a:pt x="284" y="108"/>
                      <a:pt x="284" y="104"/>
                    </a:cubicBezTo>
                    <a:cubicBezTo>
                      <a:pt x="283" y="101"/>
                      <a:pt x="283" y="97"/>
                      <a:pt x="283" y="93"/>
                    </a:cubicBezTo>
                    <a:cubicBezTo>
                      <a:pt x="283" y="89"/>
                      <a:pt x="283" y="84"/>
                      <a:pt x="284" y="80"/>
                    </a:cubicBezTo>
                    <a:cubicBezTo>
                      <a:pt x="284" y="76"/>
                      <a:pt x="284" y="72"/>
                      <a:pt x="284" y="68"/>
                    </a:cubicBezTo>
                    <a:cubicBezTo>
                      <a:pt x="284" y="65"/>
                      <a:pt x="285" y="64"/>
                      <a:pt x="287" y="62"/>
                    </a:cubicBezTo>
                    <a:cubicBezTo>
                      <a:pt x="288" y="61"/>
                      <a:pt x="290" y="60"/>
                      <a:pt x="292" y="60"/>
                    </a:cubicBezTo>
                    <a:cubicBezTo>
                      <a:pt x="294" y="60"/>
                      <a:pt x="296" y="60"/>
                      <a:pt x="298" y="61"/>
                    </a:cubicBezTo>
                    <a:cubicBezTo>
                      <a:pt x="300" y="62"/>
                      <a:pt x="301" y="63"/>
                      <a:pt x="301" y="65"/>
                    </a:cubicBezTo>
                    <a:cubicBezTo>
                      <a:pt x="300" y="69"/>
                      <a:pt x="300" y="74"/>
                      <a:pt x="299" y="79"/>
                    </a:cubicBezTo>
                    <a:cubicBezTo>
                      <a:pt x="299" y="84"/>
                      <a:pt x="299" y="89"/>
                      <a:pt x="298" y="94"/>
                    </a:cubicBezTo>
                    <a:cubicBezTo>
                      <a:pt x="298" y="98"/>
                      <a:pt x="298" y="102"/>
                      <a:pt x="298" y="105"/>
                    </a:cubicBezTo>
                    <a:cubicBezTo>
                      <a:pt x="298" y="108"/>
                      <a:pt x="298" y="110"/>
                      <a:pt x="299" y="110"/>
                    </a:cubicBezTo>
                    <a:cubicBezTo>
                      <a:pt x="300" y="111"/>
                      <a:pt x="301" y="110"/>
                      <a:pt x="302" y="109"/>
                    </a:cubicBezTo>
                    <a:cubicBezTo>
                      <a:pt x="302" y="107"/>
                      <a:pt x="303" y="105"/>
                      <a:pt x="304" y="103"/>
                    </a:cubicBezTo>
                    <a:cubicBezTo>
                      <a:pt x="305" y="101"/>
                      <a:pt x="306" y="98"/>
                      <a:pt x="306" y="95"/>
                    </a:cubicBezTo>
                    <a:cubicBezTo>
                      <a:pt x="307" y="92"/>
                      <a:pt x="308" y="89"/>
                      <a:pt x="308" y="87"/>
                    </a:cubicBezTo>
                    <a:cubicBezTo>
                      <a:pt x="309" y="84"/>
                      <a:pt x="309" y="82"/>
                      <a:pt x="309" y="79"/>
                    </a:cubicBezTo>
                    <a:cubicBezTo>
                      <a:pt x="309" y="78"/>
                      <a:pt x="310" y="78"/>
                      <a:pt x="310" y="77"/>
                    </a:cubicBezTo>
                    <a:cubicBezTo>
                      <a:pt x="310" y="72"/>
                      <a:pt x="310" y="72"/>
                      <a:pt x="310" y="72"/>
                    </a:cubicBezTo>
                    <a:cubicBezTo>
                      <a:pt x="310" y="71"/>
                      <a:pt x="311" y="69"/>
                      <a:pt x="312" y="68"/>
                    </a:cubicBezTo>
                    <a:cubicBezTo>
                      <a:pt x="314" y="68"/>
                      <a:pt x="316" y="67"/>
                      <a:pt x="318" y="67"/>
                    </a:cubicBezTo>
                    <a:cubicBezTo>
                      <a:pt x="320" y="67"/>
                      <a:pt x="322" y="67"/>
                      <a:pt x="323" y="68"/>
                    </a:cubicBezTo>
                    <a:cubicBezTo>
                      <a:pt x="325" y="69"/>
                      <a:pt x="325" y="70"/>
                      <a:pt x="325" y="72"/>
                    </a:cubicBezTo>
                    <a:cubicBezTo>
                      <a:pt x="325" y="75"/>
                      <a:pt x="324" y="79"/>
                      <a:pt x="324" y="83"/>
                    </a:cubicBezTo>
                    <a:cubicBezTo>
                      <a:pt x="324" y="88"/>
                      <a:pt x="324" y="93"/>
                      <a:pt x="323" y="98"/>
                    </a:cubicBezTo>
                    <a:cubicBezTo>
                      <a:pt x="323" y="103"/>
                      <a:pt x="323" y="109"/>
                      <a:pt x="323" y="114"/>
                    </a:cubicBezTo>
                    <a:cubicBezTo>
                      <a:pt x="323" y="119"/>
                      <a:pt x="323" y="124"/>
                      <a:pt x="323" y="129"/>
                    </a:cubicBezTo>
                    <a:cubicBezTo>
                      <a:pt x="322" y="134"/>
                      <a:pt x="322" y="138"/>
                      <a:pt x="322" y="141"/>
                    </a:cubicBezTo>
                    <a:cubicBezTo>
                      <a:pt x="322" y="145"/>
                      <a:pt x="322" y="147"/>
                      <a:pt x="322" y="148"/>
                    </a:cubicBezTo>
                    <a:close/>
                    <a:moveTo>
                      <a:pt x="130" y="96"/>
                    </a:moveTo>
                    <a:cubicBezTo>
                      <a:pt x="132" y="94"/>
                      <a:pt x="133" y="92"/>
                      <a:pt x="134" y="89"/>
                    </a:cubicBezTo>
                    <a:cubicBezTo>
                      <a:pt x="134" y="86"/>
                      <a:pt x="135" y="83"/>
                      <a:pt x="136" y="81"/>
                    </a:cubicBezTo>
                    <a:cubicBezTo>
                      <a:pt x="136" y="78"/>
                      <a:pt x="137" y="76"/>
                      <a:pt x="137" y="74"/>
                    </a:cubicBezTo>
                    <a:cubicBezTo>
                      <a:pt x="138" y="72"/>
                      <a:pt x="139" y="71"/>
                      <a:pt x="140" y="71"/>
                    </a:cubicBezTo>
                    <a:cubicBezTo>
                      <a:pt x="142" y="71"/>
                      <a:pt x="143" y="72"/>
                      <a:pt x="144" y="73"/>
                    </a:cubicBezTo>
                    <a:cubicBezTo>
                      <a:pt x="145" y="74"/>
                      <a:pt x="146" y="76"/>
                      <a:pt x="147" y="77"/>
                    </a:cubicBezTo>
                    <a:cubicBezTo>
                      <a:pt x="148" y="79"/>
                      <a:pt x="148" y="81"/>
                      <a:pt x="149" y="83"/>
                    </a:cubicBezTo>
                    <a:cubicBezTo>
                      <a:pt x="149" y="85"/>
                      <a:pt x="149" y="87"/>
                      <a:pt x="149" y="88"/>
                    </a:cubicBezTo>
                    <a:cubicBezTo>
                      <a:pt x="149" y="96"/>
                      <a:pt x="147" y="103"/>
                      <a:pt x="141" y="109"/>
                    </a:cubicBezTo>
                    <a:cubicBezTo>
                      <a:pt x="136" y="114"/>
                      <a:pt x="130" y="119"/>
                      <a:pt x="122" y="123"/>
                    </a:cubicBezTo>
                    <a:cubicBezTo>
                      <a:pt x="114" y="127"/>
                      <a:pt x="105" y="130"/>
                      <a:pt x="96" y="132"/>
                    </a:cubicBezTo>
                    <a:cubicBezTo>
                      <a:pt x="86" y="133"/>
                      <a:pt x="78" y="134"/>
                      <a:pt x="69" y="134"/>
                    </a:cubicBezTo>
                    <a:cubicBezTo>
                      <a:pt x="63" y="134"/>
                      <a:pt x="57" y="134"/>
                      <a:pt x="49" y="133"/>
                    </a:cubicBezTo>
                    <a:cubicBezTo>
                      <a:pt x="42" y="132"/>
                      <a:pt x="34" y="130"/>
                      <a:pt x="28" y="127"/>
                    </a:cubicBezTo>
                    <a:cubicBezTo>
                      <a:pt x="21" y="125"/>
                      <a:pt x="15" y="121"/>
                      <a:pt x="11" y="116"/>
                    </a:cubicBezTo>
                    <a:cubicBezTo>
                      <a:pt x="6" y="111"/>
                      <a:pt x="4" y="104"/>
                      <a:pt x="4" y="96"/>
                    </a:cubicBezTo>
                    <a:cubicBezTo>
                      <a:pt x="4" y="89"/>
                      <a:pt x="6" y="83"/>
                      <a:pt x="11" y="79"/>
                    </a:cubicBezTo>
                    <a:cubicBezTo>
                      <a:pt x="15" y="75"/>
                      <a:pt x="21" y="71"/>
                      <a:pt x="27" y="68"/>
                    </a:cubicBezTo>
                    <a:cubicBezTo>
                      <a:pt x="24" y="67"/>
                      <a:pt x="20" y="66"/>
                      <a:pt x="17" y="65"/>
                    </a:cubicBezTo>
                    <a:cubicBezTo>
                      <a:pt x="14" y="63"/>
                      <a:pt x="11" y="61"/>
                      <a:pt x="8" y="59"/>
                    </a:cubicBezTo>
                    <a:cubicBezTo>
                      <a:pt x="6" y="57"/>
                      <a:pt x="4" y="54"/>
                      <a:pt x="2" y="51"/>
                    </a:cubicBezTo>
                    <a:cubicBezTo>
                      <a:pt x="1" y="48"/>
                      <a:pt x="0" y="45"/>
                      <a:pt x="0" y="41"/>
                    </a:cubicBezTo>
                    <a:cubicBezTo>
                      <a:pt x="0" y="35"/>
                      <a:pt x="1" y="31"/>
                      <a:pt x="4" y="27"/>
                    </a:cubicBezTo>
                    <a:cubicBezTo>
                      <a:pt x="7" y="23"/>
                      <a:pt x="11" y="19"/>
                      <a:pt x="15" y="16"/>
                    </a:cubicBezTo>
                    <a:cubicBezTo>
                      <a:pt x="20" y="13"/>
                      <a:pt x="25" y="11"/>
                      <a:pt x="30" y="9"/>
                    </a:cubicBezTo>
                    <a:cubicBezTo>
                      <a:pt x="36" y="7"/>
                      <a:pt x="42" y="5"/>
                      <a:pt x="48" y="4"/>
                    </a:cubicBezTo>
                    <a:cubicBezTo>
                      <a:pt x="54" y="2"/>
                      <a:pt x="59" y="2"/>
                      <a:pt x="65" y="1"/>
                    </a:cubicBezTo>
                    <a:cubicBezTo>
                      <a:pt x="70" y="1"/>
                      <a:pt x="75" y="0"/>
                      <a:pt x="79" y="0"/>
                    </a:cubicBezTo>
                    <a:cubicBezTo>
                      <a:pt x="86" y="0"/>
                      <a:pt x="93" y="1"/>
                      <a:pt x="101" y="2"/>
                    </a:cubicBezTo>
                    <a:cubicBezTo>
                      <a:pt x="109" y="4"/>
                      <a:pt x="117" y="5"/>
                      <a:pt x="123" y="8"/>
                    </a:cubicBezTo>
                    <a:cubicBezTo>
                      <a:pt x="130" y="10"/>
                      <a:pt x="136" y="13"/>
                      <a:pt x="141" y="17"/>
                    </a:cubicBezTo>
                    <a:cubicBezTo>
                      <a:pt x="145" y="20"/>
                      <a:pt x="147" y="24"/>
                      <a:pt x="147" y="29"/>
                    </a:cubicBezTo>
                    <a:cubicBezTo>
                      <a:pt x="147" y="31"/>
                      <a:pt x="146" y="32"/>
                      <a:pt x="144" y="32"/>
                    </a:cubicBezTo>
                    <a:cubicBezTo>
                      <a:pt x="142" y="32"/>
                      <a:pt x="140" y="32"/>
                      <a:pt x="136" y="31"/>
                    </a:cubicBezTo>
                    <a:cubicBezTo>
                      <a:pt x="133" y="30"/>
                      <a:pt x="130" y="29"/>
                      <a:pt x="127" y="28"/>
                    </a:cubicBezTo>
                    <a:cubicBezTo>
                      <a:pt x="123" y="26"/>
                      <a:pt x="120" y="25"/>
                      <a:pt x="117" y="25"/>
                    </a:cubicBezTo>
                    <a:cubicBezTo>
                      <a:pt x="110" y="23"/>
                      <a:pt x="103" y="21"/>
                      <a:pt x="97" y="20"/>
                    </a:cubicBezTo>
                    <a:cubicBezTo>
                      <a:pt x="90" y="19"/>
                      <a:pt x="83" y="18"/>
                      <a:pt x="76" y="18"/>
                    </a:cubicBezTo>
                    <a:cubicBezTo>
                      <a:pt x="71" y="18"/>
                      <a:pt x="65" y="19"/>
                      <a:pt x="58" y="20"/>
                    </a:cubicBezTo>
                    <a:cubicBezTo>
                      <a:pt x="51" y="21"/>
                      <a:pt x="45" y="22"/>
                      <a:pt x="39" y="24"/>
                    </a:cubicBezTo>
                    <a:cubicBezTo>
                      <a:pt x="33" y="26"/>
                      <a:pt x="28" y="28"/>
                      <a:pt x="23" y="31"/>
                    </a:cubicBezTo>
                    <a:cubicBezTo>
                      <a:pt x="19" y="34"/>
                      <a:pt x="17" y="37"/>
                      <a:pt x="17" y="41"/>
                    </a:cubicBezTo>
                    <a:cubicBezTo>
                      <a:pt x="17" y="45"/>
                      <a:pt x="19" y="48"/>
                      <a:pt x="22" y="50"/>
                    </a:cubicBezTo>
                    <a:cubicBezTo>
                      <a:pt x="25" y="52"/>
                      <a:pt x="29" y="54"/>
                      <a:pt x="34" y="55"/>
                    </a:cubicBezTo>
                    <a:cubicBezTo>
                      <a:pt x="38" y="56"/>
                      <a:pt x="44" y="57"/>
                      <a:pt x="51" y="57"/>
                    </a:cubicBezTo>
                    <a:cubicBezTo>
                      <a:pt x="57" y="57"/>
                      <a:pt x="64" y="58"/>
                      <a:pt x="71" y="58"/>
                    </a:cubicBezTo>
                    <a:cubicBezTo>
                      <a:pt x="78" y="58"/>
                      <a:pt x="85" y="57"/>
                      <a:pt x="92" y="57"/>
                    </a:cubicBezTo>
                    <a:cubicBezTo>
                      <a:pt x="99" y="57"/>
                      <a:pt x="106" y="57"/>
                      <a:pt x="112" y="57"/>
                    </a:cubicBezTo>
                    <a:cubicBezTo>
                      <a:pt x="118" y="57"/>
                      <a:pt x="123" y="58"/>
                      <a:pt x="128" y="59"/>
                    </a:cubicBezTo>
                    <a:cubicBezTo>
                      <a:pt x="133" y="60"/>
                      <a:pt x="136" y="61"/>
                      <a:pt x="138" y="63"/>
                    </a:cubicBezTo>
                    <a:cubicBezTo>
                      <a:pt x="138" y="62"/>
                      <a:pt x="138" y="62"/>
                      <a:pt x="138" y="62"/>
                    </a:cubicBezTo>
                    <a:cubicBezTo>
                      <a:pt x="139" y="63"/>
                      <a:pt x="140" y="63"/>
                      <a:pt x="140" y="64"/>
                    </a:cubicBezTo>
                    <a:cubicBezTo>
                      <a:pt x="140" y="64"/>
                      <a:pt x="140" y="65"/>
                      <a:pt x="139" y="65"/>
                    </a:cubicBezTo>
                    <a:cubicBezTo>
                      <a:pt x="139" y="66"/>
                      <a:pt x="138" y="66"/>
                      <a:pt x="137" y="66"/>
                    </a:cubicBezTo>
                    <a:cubicBezTo>
                      <a:pt x="136" y="67"/>
                      <a:pt x="135" y="67"/>
                      <a:pt x="135" y="67"/>
                    </a:cubicBezTo>
                    <a:cubicBezTo>
                      <a:pt x="125" y="68"/>
                      <a:pt x="115" y="69"/>
                      <a:pt x="107" y="69"/>
                    </a:cubicBezTo>
                    <a:cubicBezTo>
                      <a:pt x="98" y="69"/>
                      <a:pt x="90" y="69"/>
                      <a:pt x="84" y="70"/>
                    </a:cubicBezTo>
                    <a:cubicBezTo>
                      <a:pt x="77" y="70"/>
                      <a:pt x="71" y="70"/>
                      <a:pt x="66" y="70"/>
                    </a:cubicBezTo>
                    <a:cubicBezTo>
                      <a:pt x="61" y="71"/>
                      <a:pt x="57" y="71"/>
                      <a:pt x="53" y="72"/>
                    </a:cubicBezTo>
                    <a:cubicBezTo>
                      <a:pt x="49" y="73"/>
                      <a:pt x="45" y="74"/>
                      <a:pt x="40" y="76"/>
                    </a:cubicBezTo>
                    <a:cubicBezTo>
                      <a:pt x="36" y="77"/>
                      <a:pt x="32" y="79"/>
                      <a:pt x="28" y="81"/>
                    </a:cubicBezTo>
                    <a:cubicBezTo>
                      <a:pt x="25" y="82"/>
                      <a:pt x="22" y="84"/>
                      <a:pt x="20" y="87"/>
                    </a:cubicBezTo>
                    <a:cubicBezTo>
                      <a:pt x="17" y="89"/>
                      <a:pt x="16" y="92"/>
                      <a:pt x="16" y="95"/>
                    </a:cubicBezTo>
                    <a:cubicBezTo>
                      <a:pt x="16" y="100"/>
                      <a:pt x="18" y="104"/>
                      <a:pt x="21" y="107"/>
                    </a:cubicBezTo>
                    <a:cubicBezTo>
                      <a:pt x="24" y="110"/>
                      <a:pt x="28" y="113"/>
                      <a:pt x="33" y="114"/>
                    </a:cubicBezTo>
                    <a:cubicBezTo>
                      <a:pt x="37" y="116"/>
                      <a:pt x="42" y="117"/>
                      <a:pt x="47" y="118"/>
                    </a:cubicBezTo>
                    <a:cubicBezTo>
                      <a:pt x="52" y="118"/>
                      <a:pt x="57" y="119"/>
                      <a:pt x="61" y="119"/>
                    </a:cubicBezTo>
                    <a:cubicBezTo>
                      <a:pt x="66" y="119"/>
                      <a:pt x="72" y="118"/>
                      <a:pt x="78" y="118"/>
                    </a:cubicBezTo>
                    <a:cubicBezTo>
                      <a:pt x="84" y="117"/>
                      <a:pt x="91" y="116"/>
                      <a:pt x="97" y="115"/>
                    </a:cubicBezTo>
                    <a:cubicBezTo>
                      <a:pt x="104" y="113"/>
                      <a:pt x="110" y="111"/>
                      <a:pt x="116" y="108"/>
                    </a:cubicBezTo>
                    <a:cubicBezTo>
                      <a:pt x="122" y="105"/>
                      <a:pt x="127" y="101"/>
                      <a:pt x="130" y="96"/>
                    </a:cubicBezTo>
                    <a:close/>
                    <a:moveTo>
                      <a:pt x="258" y="65"/>
                    </a:moveTo>
                    <a:cubicBezTo>
                      <a:pt x="258" y="73"/>
                      <a:pt x="258" y="73"/>
                      <a:pt x="258" y="73"/>
                    </a:cubicBezTo>
                    <a:cubicBezTo>
                      <a:pt x="257" y="73"/>
                      <a:pt x="257" y="73"/>
                      <a:pt x="257" y="73"/>
                    </a:cubicBezTo>
                    <a:cubicBezTo>
                      <a:pt x="256" y="73"/>
                      <a:pt x="254" y="74"/>
                      <a:pt x="253" y="75"/>
                    </a:cubicBezTo>
                    <a:cubicBezTo>
                      <a:pt x="252" y="77"/>
                      <a:pt x="252" y="79"/>
                      <a:pt x="251" y="82"/>
                    </a:cubicBezTo>
                    <a:cubicBezTo>
                      <a:pt x="251" y="84"/>
                      <a:pt x="250" y="87"/>
                      <a:pt x="250" y="90"/>
                    </a:cubicBezTo>
                    <a:cubicBezTo>
                      <a:pt x="250" y="93"/>
                      <a:pt x="251" y="96"/>
                      <a:pt x="251" y="98"/>
                    </a:cubicBezTo>
                    <a:cubicBezTo>
                      <a:pt x="252" y="101"/>
                      <a:pt x="253" y="103"/>
                      <a:pt x="254" y="105"/>
                    </a:cubicBezTo>
                    <a:cubicBezTo>
                      <a:pt x="255" y="107"/>
                      <a:pt x="256" y="107"/>
                      <a:pt x="258" y="108"/>
                    </a:cubicBezTo>
                    <a:cubicBezTo>
                      <a:pt x="258" y="117"/>
                      <a:pt x="258" y="117"/>
                      <a:pt x="258" y="117"/>
                    </a:cubicBezTo>
                    <a:cubicBezTo>
                      <a:pt x="257" y="117"/>
                      <a:pt x="256" y="117"/>
                      <a:pt x="256" y="117"/>
                    </a:cubicBezTo>
                    <a:cubicBezTo>
                      <a:pt x="250" y="117"/>
                      <a:pt x="246" y="116"/>
                      <a:pt x="243" y="113"/>
                    </a:cubicBezTo>
                    <a:cubicBezTo>
                      <a:pt x="240" y="111"/>
                      <a:pt x="238" y="107"/>
                      <a:pt x="237" y="103"/>
                    </a:cubicBezTo>
                    <a:cubicBezTo>
                      <a:pt x="236" y="100"/>
                      <a:pt x="235" y="95"/>
                      <a:pt x="236" y="91"/>
                    </a:cubicBezTo>
                    <a:cubicBezTo>
                      <a:pt x="236" y="86"/>
                      <a:pt x="237" y="82"/>
                      <a:pt x="239" y="78"/>
                    </a:cubicBezTo>
                    <a:cubicBezTo>
                      <a:pt x="241" y="74"/>
                      <a:pt x="244" y="71"/>
                      <a:pt x="247" y="68"/>
                    </a:cubicBezTo>
                    <a:cubicBezTo>
                      <a:pt x="250" y="66"/>
                      <a:pt x="253" y="65"/>
                      <a:pt x="258" y="65"/>
                    </a:cubicBezTo>
                    <a:close/>
                    <a:moveTo>
                      <a:pt x="234" y="51"/>
                    </a:moveTo>
                    <a:cubicBezTo>
                      <a:pt x="234" y="54"/>
                      <a:pt x="232" y="56"/>
                      <a:pt x="229" y="58"/>
                    </a:cubicBezTo>
                    <a:cubicBezTo>
                      <a:pt x="226" y="59"/>
                      <a:pt x="222" y="60"/>
                      <a:pt x="219" y="60"/>
                    </a:cubicBezTo>
                    <a:cubicBezTo>
                      <a:pt x="217" y="60"/>
                      <a:pt x="215" y="59"/>
                      <a:pt x="213" y="59"/>
                    </a:cubicBezTo>
                    <a:cubicBezTo>
                      <a:pt x="211" y="58"/>
                      <a:pt x="210" y="58"/>
                      <a:pt x="209" y="57"/>
                    </a:cubicBezTo>
                    <a:cubicBezTo>
                      <a:pt x="207" y="56"/>
                      <a:pt x="206" y="55"/>
                      <a:pt x="205" y="53"/>
                    </a:cubicBezTo>
                    <a:cubicBezTo>
                      <a:pt x="204" y="52"/>
                      <a:pt x="204" y="51"/>
                      <a:pt x="204" y="49"/>
                    </a:cubicBezTo>
                    <a:cubicBezTo>
                      <a:pt x="204" y="46"/>
                      <a:pt x="206" y="44"/>
                      <a:pt x="209" y="42"/>
                    </a:cubicBezTo>
                    <a:cubicBezTo>
                      <a:pt x="212" y="41"/>
                      <a:pt x="215" y="40"/>
                      <a:pt x="219" y="40"/>
                    </a:cubicBezTo>
                    <a:cubicBezTo>
                      <a:pt x="223" y="40"/>
                      <a:pt x="227" y="42"/>
                      <a:pt x="230" y="43"/>
                    </a:cubicBezTo>
                    <a:cubicBezTo>
                      <a:pt x="233" y="45"/>
                      <a:pt x="234" y="48"/>
                      <a:pt x="234" y="51"/>
                    </a:cubicBezTo>
                    <a:close/>
                    <a:moveTo>
                      <a:pt x="223" y="151"/>
                    </a:moveTo>
                    <a:cubicBezTo>
                      <a:pt x="223" y="154"/>
                      <a:pt x="222" y="156"/>
                      <a:pt x="220" y="158"/>
                    </a:cubicBezTo>
                    <a:cubicBezTo>
                      <a:pt x="218" y="160"/>
                      <a:pt x="216" y="161"/>
                      <a:pt x="214" y="162"/>
                    </a:cubicBezTo>
                    <a:cubicBezTo>
                      <a:pt x="212" y="162"/>
                      <a:pt x="210" y="162"/>
                      <a:pt x="208" y="162"/>
                    </a:cubicBezTo>
                    <a:cubicBezTo>
                      <a:pt x="206" y="161"/>
                      <a:pt x="205" y="160"/>
                      <a:pt x="206" y="158"/>
                    </a:cubicBezTo>
                    <a:cubicBezTo>
                      <a:pt x="206" y="156"/>
                      <a:pt x="207" y="153"/>
                      <a:pt x="207" y="148"/>
                    </a:cubicBezTo>
                    <a:cubicBezTo>
                      <a:pt x="207" y="144"/>
                      <a:pt x="208" y="139"/>
                      <a:pt x="208" y="134"/>
                    </a:cubicBezTo>
                    <a:cubicBezTo>
                      <a:pt x="208" y="129"/>
                      <a:pt x="209" y="123"/>
                      <a:pt x="209" y="117"/>
                    </a:cubicBezTo>
                    <a:cubicBezTo>
                      <a:pt x="209" y="113"/>
                      <a:pt x="209" y="108"/>
                      <a:pt x="209" y="104"/>
                    </a:cubicBezTo>
                    <a:cubicBezTo>
                      <a:pt x="209" y="104"/>
                      <a:pt x="209" y="105"/>
                      <a:pt x="208" y="105"/>
                    </a:cubicBezTo>
                    <a:cubicBezTo>
                      <a:pt x="206" y="108"/>
                      <a:pt x="204" y="111"/>
                      <a:pt x="201" y="114"/>
                    </a:cubicBezTo>
                    <a:cubicBezTo>
                      <a:pt x="199" y="116"/>
                      <a:pt x="196" y="117"/>
                      <a:pt x="194" y="117"/>
                    </a:cubicBezTo>
                    <a:cubicBezTo>
                      <a:pt x="190" y="117"/>
                      <a:pt x="187" y="116"/>
                      <a:pt x="185" y="114"/>
                    </a:cubicBezTo>
                    <a:cubicBezTo>
                      <a:pt x="184" y="112"/>
                      <a:pt x="182" y="109"/>
                      <a:pt x="182" y="107"/>
                    </a:cubicBezTo>
                    <a:cubicBezTo>
                      <a:pt x="181" y="104"/>
                      <a:pt x="181" y="101"/>
                      <a:pt x="181" y="99"/>
                    </a:cubicBezTo>
                    <a:cubicBezTo>
                      <a:pt x="181" y="96"/>
                      <a:pt x="181" y="94"/>
                      <a:pt x="181" y="94"/>
                    </a:cubicBezTo>
                    <a:cubicBezTo>
                      <a:pt x="180" y="94"/>
                      <a:pt x="180" y="95"/>
                      <a:pt x="179" y="97"/>
                    </a:cubicBezTo>
                    <a:cubicBezTo>
                      <a:pt x="178" y="98"/>
                      <a:pt x="177" y="100"/>
                      <a:pt x="177" y="103"/>
                    </a:cubicBezTo>
                    <a:cubicBezTo>
                      <a:pt x="176" y="105"/>
                      <a:pt x="175" y="107"/>
                      <a:pt x="175" y="110"/>
                    </a:cubicBezTo>
                    <a:cubicBezTo>
                      <a:pt x="174" y="112"/>
                      <a:pt x="174" y="114"/>
                      <a:pt x="174" y="116"/>
                    </a:cubicBezTo>
                    <a:cubicBezTo>
                      <a:pt x="173" y="118"/>
                      <a:pt x="172" y="119"/>
                      <a:pt x="171" y="120"/>
                    </a:cubicBezTo>
                    <a:cubicBezTo>
                      <a:pt x="169" y="121"/>
                      <a:pt x="168" y="121"/>
                      <a:pt x="166" y="121"/>
                    </a:cubicBezTo>
                    <a:cubicBezTo>
                      <a:pt x="164" y="121"/>
                      <a:pt x="162" y="121"/>
                      <a:pt x="160" y="120"/>
                    </a:cubicBezTo>
                    <a:cubicBezTo>
                      <a:pt x="159" y="119"/>
                      <a:pt x="158" y="117"/>
                      <a:pt x="158" y="115"/>
                    </a:cubicBezTo>
                    <a:cubicBezTo>
                      <a:pt x="158" y="113"/>
                      <a:pt x="158" y="110"/>
                      <a:pt x="158" y="107"/>
                    </a:cubicBezTo>
                    <a:cubicBezTo>
                      <a:pt x="158" y="103"/>
                      <a:pt x="158" y="100"/>
                      <a:pt x="158" y="96"/>
                    </a:cubicBezTo>
                    <a:cubicBezTo>
                      <a:pt x="158" y="92"/>
                      <a:pt x="158" y="89"/>
                      <a:pt x="158" y="85"/>
                    </a:cubicBezTo>
                    <a:cubicBezTo>
                      <a:pt x="158" y="82"/>
                      <a:pt x="158" y="78"/>
                      <a:pt x="159" y="76"/>
                    </a:cubicBezTo>
                    <a:cubicBezTo>
                      <a:pt x="159" y="73"/>
                      <a:pt x="160" y="71"/>
                      <a:pt x="162" y="69"/>
                    </a:cubicBezTo>
                    <a:cubicBezTo>
                      <a:pt x="164" y="68"/>
                      <a:pt x="166" y="67"/>
                      <a:pt x="168" y="67"/>
                    </a:cubicBezTo>
                    <a:cubicBezTo>
                      <a:pt x="170" y="67"/>
                      <a:pt x="172" y="67"/>
                      <a:pt x="173" y="68"/>
                    </a:cubicBezTo>
                    <a:cubicBezTo>
                      <a:pt x="175" y="69"/>
                      <a:pt x="176" y="71"/>
                      <a:pt x="175" y="73"/>
                    </a:cubicBezTo>
                    <a:cubicBezTo>
                      <a:pt x="175" y="75"/>
                      <a:pt x="175" y="77"/>
                      <a:pt x="174" y="80"/>
                    </a:cubicBezTo>
                    <a:cubicBezTo>
                      <a:pt x="174" y="82"/>
                      <a:pt x="173" y="84"/>
                      <a:pt x="173" y="87"/>
                    </a:cubicBezTo>
                    <a:cubicBezTo>
                      <a:pt x="172" y="89"/>
                      <a:pt x="172" y="92"/>
                      <a:pt x="172" y="94"/>
                    </a:cubicBezTo>
                    <a:cubicBezTo>
                      <a:pt x="172" y="96"/>
                      <a:pt x="172" y="98"/>
                      <a:pt x="172" y="99"/>
                    </a:cubicBezTo>
                    <a:cubicBezTo>
                      <a:pt x="173" y="95"/>
                      <a:pt x="174" y="92"/>
                      <a:pt x="176" y="89"/>
                    </a:cubicBezTo>
                    <a:cubicBezTo>
                      <a:pt x="177" y="86"/>
                      <a:pt x="179" y="83"/>
                      <a:pt x="180" y="81"/>
                    </a:cubicBezTo>
                    <a:cubicBezTo>
                      <a:pt x="181" y="80"/>
                      <a:pt x="183" y="79"/>
                      <a:pt x="185" y="78"/>
                    </a:cubicBezTo>
                    <a:cubicBezTo>
                      <a:pt x="187" y="77"/>
                      <a:pt x="189" y="77"/>
                      <a:pt x="191" y="77"/>
                    </a:cubicBezTo>
                    <a:cubicBezTo>
                      <a:pt x="192" y="77"/>
                      <a:pt x="194" y="78"/>
                      <a:pt x="195" y="79"/>
                    </a:cubicBezTo>
                    <a:cubicBezTo>
                      <a:pt x="196" y="80"/>
                      <a:pt x="196" y="81"/>
                      <a:pt x="196" y="83"/>
                    </a:cubicBezTo>
                    <a:cubicBezTo>
                      <a:pt x="195" y="84"/>
                      <a:pt x="195" y="86"/>
                      <a:pt x="194" y="89"/>
                    </a:cubicBezTo>
                    <a:cubicBezTo>
                      <a:pt x="194" y="91"/>
                      <a:pt x="194" y="94"/>
                      <a:pt x="194" y="97"/>
                    </a:cubicBezTo>
                    <a:cubicBezTo>
                      <a:pt x="194" y="100"/>
                      <a:pt x="194" y="102"/>
                      <a:pt x="194" y="104"/>
                    </a:cubicBezTo>
                    <a:cubicBezTo>
                      <a:pt x="195" y="106"/>
                      <a:pt x="195" y="107"/>
                      <a:pt x="196" y="107"/>
                    </a:cubicBezTo>
                    <a:cubicBezTo>
                      <a:pt x="197" y="107"/>
                      <a:pt x="198" y="106"/>
                      <a:pt x="199" y="105"/>
                    </a:cubicBezTo>
                    <a:cubicBezTo>
                      <a:pt x="201" y="103"/>
                      <a:pt x="202" y="101"/>
                      <a:pt x="203" y="99"/>
                    </a:cubicBezTo>
                    <a:cubicBezTo>
                      <a:pt x="205" y="97"/>
                      <a:pt x="206" y="95"/>
                      <a:pt x="207" y="92"/>
                    </a:cubicBezTo>
                    <a:cubicBezTo>
                      <a:pt x="208" y="90"/>
                      <a:pt x="209" y="88"/>
                      <a:pt x="210" y="86"/>
                    </a:cubicBezTo>
                    <a:cubicBezTo>
                      <a:pt x="210" y="85"/>
                      <a:pt x="210" y="85"/>
                      <a:pt x="210" y="85"/>
                    </a:cubicBezTo>
                    <a:cubicBezTo>
                      <a:pt x="210" y="84"/>
                      <a:pt x="210" y="84"/>
                      <a:pt x="210" y="84"/>
                    </a:cubicBezTo>
                    <a:cubicBezTo>
                      <a:pt x="210" y="79"/>
                      <a:pt x="210" y="75"/>
                      <a:pt x="210" y="72"/>
                    </a:cubicBezTo>
                    <a:cubicBezTo>
                      <a:pt x="210" y="71"/>
                      <a:pt x="211" y="69"/>
                      <a:pt x="213" y="68"/>
                    </a:cubicBezTo>
                    <a:cubicBezTo>
                      <a:pt x="215" y="68"/>
                      <a:pt x="216" y="67"/>
                      <a:pt x="218" y="67"/>
                    </a:cubicBezTo>
                    <a:cubicBezTo>
                      <a:pt x="220" y="67"/>
                      <a:pt x="222" y="67"/>
                      <a:pt x="224" y="68"/>
                    </a:cubicBezTo>
                    <a:cubicBezTo>
                      <a:pt x="225" y="69"/>
                      <a:pt x="226" y="70"/>
                      <a:pt x="226" y="72"/>
                    </a:cubicBezTo>
                    <a:cubicBezTo>
                      <a:pt x="225" y="75"/>
                      <a:pt x="225" y="79"/>
                      <a:pt x="225" y="83"/>
                    </a:cubicBezTo>
                    <a:cubicBezTo>
                      <a:pt x="224" y="88"/>
                      <a:pt x="224" y="93"/>
                      <a:pt x="224" y="99"/>
                    </a:cubicBezTo>
                    <a:cubicBezTo>
                      <a:pt x="224" y="104"/>
                      <a:pt x="223" y="110"/>
                      <a:pt x="223" y="115"/>
                    </a:cubicBezTo>
                    <a:cubicBezTo>
                      <a:pt x="223" y="121"/>
                      <a:pt x="223" y="126"/>
                      <a:pt x="223" y="131"/>
                    </a:cubicBezTo>
                    <a:cubicBezTo>
                      <a:pt x="223" y="136"/>
                      <a:pt x="223" y="140"/>
                      <a:pt x="223" y="144"/>
                    </a:cubicBezTo>
                    <a:cubicBezTo>
                      <a:pt x="223" y="148"/>
                      <a:pt x="223" y="150"/>
                      <a:pt x="223" y="151"/>
                    </a:cubicBezTo>
                    <a:close/>
                  </a:path>
                </a:pathLst>
              </a:custGeom>
              <a:solidFill>
                <a:srgbClr val="E2E2E2"/>
              </a:solidFill>
              <a:ln w="9525">
                <a:noFill/>
                <a:round/>
                <a:headEnd/>
                <a:tailEnd/>
              </a:ln>
            </p:spPr>
            <p:txBody>
              <a:bodyPr/>
              <a:lstStyle/>
              <a:p>
                <a:endParaRPr lang="zh-CN" altLang="en-US"/>
              </a:p>
            </p:txBody>
          </p:sp>
          <p:sp>
            <p:nvSpPr>
              <p:cNvPr id="54323" name="Freeform 65"/>
              <p:cNvSpPr>
                <a:spLocks/>
              </p:cNvSpPr>
              <p:nvPr/>
            </p:nvSpPr>
            <p:spPr bwMode="auto">
              <a:xfrm>
                <a:off x="10277476" y="3590926"/>
                <a:ext cx="90488" cy="87313"/>
              </a:xfrm>
              <a:custGeom>
                <a:avLst/>
                <a:gdLst>
                  <a:gd name="T0" fmla="*/ 90488 w 24"/>
                  <a:gd name="T1" fmla="*/ 53147 h 23"/>
                  <a:gd name="T2" fmla="*/ 71636 w 24"/>
                  <a:gd name="T3" fmla="*/ 79721 h 23"/>
                  <a:gd name="T4" fmla="*/ 41474 w 24"/>
                  <a:gd name="T5" fmla="*/ 83517 h 23"/>
                  <a:gd name="T6" fmla="*/ 11311 w 24"/>
                  <a:gd name="T7" fmla="*/ 68332 h 23"/>
                  <a:gd name="T8" fmla="*/ 0 w 24"/>
                  <a:gd name="T9" fmla="*/ 37962 h 23"/>
                  <a:gd name="T10" fmla="*/ 15081 w 24"/>
                  <a:gd name="T11" fmla="*/ 7592 h 23"/>
                  <a:gd name="T12" fmla="*/ 49014 w 24"/>
                  <a:gd name="T13" fmla="*/ 3796 h 23"/>
                  <a:gd name="T14" fmla="*/ 79177 w 24"/>
                  <a:gd name="T15" fmla="*/ 18981 h 23"/>
                  <a:gd name="T16" fmla="*/ 90488 w 24"/>
                  <a:gd name="T17" fmla="*/ 53147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3"/>
                  <a:gd name="T29" fmla="*/ 24 w 2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3">
                    <a:moveTo>
                      <a:pt x="24" y="14"/>
                    </a:moveTo>
                    <a:cubicBezTo>
                      <a:pt x="23" y="17"/>
                      <a:pt x="22" y="20"/>
                      <a:pt x="19" y="21"/>
                    </a:cubicBezTo>
                    <a:cubicBezTo>
                      <a:pt x="16" y="23"/>
                      <a:pt x="14" y="23"/>
                      <a:pt x="11" y="22"/>
                    </a:cubicBezTo>
                    <a:cubicBezTo>
                      <a:pt x="8" y="22"/>
                      <a:pt x="5" y="20"/>
                      <a:pt x="3" y="18"/>
                    </a:cubicBezTo>
                    <a:cubicBezTo>
                      <a:pt x="1" y="16"/>
                      <a:pt x="0" y="13"/>
                      <a:pt x="0" y="10"/>
                    </a:cubicBezTo>
                    <a:cubicBezTo>
                      <a:pt x="0" y="6"/>
                      <a:pt x="2" y="4"/>
                      <a:pt x="4" y="2"/>
                    </a:cubicBezTo>
                    <a:cubicBezTo>
                      <a:pt x="7" y="1"/>
                      <a:pt x="9" y="0"/>
                      <a:pt x="13" y="1"/>
                    </a:cubicBezTo>
                    <a:cubicBezTo>
                      <a:pt x="16" y="1"/>
                      <a:pt x="19" y="3"/>
                      <a:pt x="21" y="5"/>
                    </a:cubicBezTo>
                    <a:cubicBezTo>
                      <a:pt x="23" y="8"/>
                      <a:pt x="24" y="11"/>
                      <a:pt x="24" y="14"/>
                    </a:cubicBezTo>
                    <a:close/>
                  </a:path>
                </a:pathLst>
              </a:custGeom>
              <a:solidFill>
                <a:srgbClr val="84B9CF"/>
              </a:solidFill>
              <a:ln w="9525">
                <a:noFill/>
                <a:round/>
                <a:headEnd/>
                <a:tailEnd/>
              </a:ln>
            </p:spPr>
            <p:txBody>
              <a:bodyPr/>
              <a:lstStyle/>
              <a:p>
                <a:endParaRPr lang="zh-CN" altLang="en-US"/>
              </a:p>
            </p:txBody>
          </p:sp>
          <p:sp>
            <p:nvSpPr>
              <p:cNvPr id="54324" name="Freeform 66"/>
              <p:cNvSpPr>
                <a:spLocks/>
              </p:cNvSpPr>
              <p:nvPr/>
            </p:nvSpPr>
            <p:spPr bwMode="auto">
              <a:xfrm>
                <a:off x="10415588" y="3590926"/>
                <a:ext cx="90488" cy="87313"/>
              </a:xfrm>
              <a:custGeom>
                <a:avLst/>
                <a:gdLst>
                  <a:gd name="T0" fmla="*/ 90488 w 24"/>
                  <a:gd name="T1" fmla="*/ 53147 h 23"/>
                  <a:gd name="T2" fmla="*/ 71636 w 24"/>
                  <a:gd name="T3" fmla="*/ 79721 h 23"/>
                  <a:gd name="T4" fmla="*/ 41474 w 24"/>
                  <a:gd name="T5" fmla="*/ 83517 h 23"/>
                  <a:gd name="T6" fmla="*/ 11311 w 24"/>
                  <a:gd name="T7" fmla="*/ 68332 h 23"/>
                  <a:gd name="T8" fmla="*/ 0 w 24"/>
                  <a:gd name="T9" fmla="*/ 37962 h 23"/>
                  <a:gd name="T10" fmla="*/ 15081 w 24"/>
                  <a:gd name="T11" fmla="*/ 7592 h 23"/>
                  <a:gd name="T12" fmla="*/ 49014 w 24"/>
                  <a:gd name="T13" fmla="*/ 3796 h 23"/>
                  <a:gd name="T14" fmla="*/ 79177 w 24"/>
                  <a:gd name="T15" fmla="*/ 18981 h 23"/>
                  <a:gd name="T16" fmla="*/ 90488 w 24"/>
                  <a:gd name="T17" fmla="*/ 53147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3"/>
                  <a:gd name="T29" fmla="*/ 24 w 2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3">
                    <a:moveTo>
                      <a:pt x="24" y="14"/>
                    </a:moveTo>
                    <a:cubicBezTo>
                      <a:pt x="24" y="17"/>
                      <a:pt x="22" y="20"/>
                      <a:pt x="19" y="21"/>
                    </a:cubicBezTo>
                    <a:cubicBezTo>
                      <a:pt x="17" y="23"/>
                      <a:pt x="14" y="23"/>
                      <a:pt x="11" y="22"/>
                    </a:cubicBezTo>
                    <a:cubicBezTo>
                      <a:pt x="8" y="22"/>
                      <a:pt x="6" y="20"/>
                      <a:pt x="3" y="18"/>
                    </a:cubicBezTo>
                    <a:cubicBezTo>
                      <a:pt x="1" y="16"/>
                      <a:pt x="0" y="13"/>
                      <a:pt x="0" y="10"/>
                    </a:cubicBezTo>
                    <a:cubicBezTo>
                      <a:pt x="0" y="6"/>
                      <a:pt x="2" y="4"/>
                      <a:pt x="4" y="2"/>
                    </a:cubicBezTo>
                    <a:cubicBezTo>
                      <a:pt x="7" y="1"/>
                      <a:pt x="10" y="0"/>
                      <a:pt x="13" y="1"/>
                    </a:cubicBezTo>
                    <a:cubicBezTo>
                      <a:pt x="16" y="1"/>
                      <a:pt x="19" y="3"/>
                      <a:pt x="21" y="5"/>
                    </a:cubicBezTo>
                    <a:cubicBezTo>
                      <a:pt x="23" y="8"/>
                      <a:pt x="24" y="11"/>
                      <a:pt x="24" y="14"/>
                    </a:cubicBezTo>
                    <a:close/>
                  </a:path>
                </a:pathLst>
              </a:custGeom>
              <a:solidFill>
                <a:srgbClr val="DF5024"/>
              </a:solidFill>
              <a:ln w="9525">
                <a:noFill/>
                <a:round/>
                <a:headEnd/>
                <a:tailEnd/>
              </a:ln>
            </p:spPr>
            <p:txBody>
              <a:bodyPr/>
              <a:lstStyle/>
              <a:p>
                <a:endParaRPr lang="zh-CN" altLang="en-US"/>
              </a:p>
            </p:txBody>
          </p:sp>
          <p:sp>
            <p:nvSpPr>
              <p:cNvPr id="54325" name="Freeform 67"/>
              <p:cNvSpPr>
                <a:spLocks/>
              </p:cNvSpPr>
              <p:nvPr/>
            </p:nvSpPr>
            <p:spPr bwMode="auto">
              <a:xfrm>
                <a:off x="10555288" y="3590926"/>
                <a:ext cx="90488" cy="87313"/>
              </a:xfrm>
              <a:custGeom>
                <a:avLst/>
                <a:gdLst>
                  <a:gd name="T0" fmla="*/ 90488 w 24"/>
                  <a:gd name="T1" fmla="*/ 53147 h 23"/>
                  <a:gd name="T2" fmla="*/ 75407 w 24"/>
                  <a:gd name="T3" fmla="*/ 79721 h 23"/>
                  <a:gd name="T4" fmla="*/ 41474 w 24"/>
                  <a:gd name="T5" fmla="*/ 83517 h 23"/>
                  <a:gd name="T6" fmla="*/ 11311 w 24"/>
                  <a:gd name="T7" fmla="*/ 68332 h 23"/>
                  <a:gd name="T8" fmla="*/ 0 w 24"/>
                  <a:gd name="T9" fmla="*/ 37962 h 23"/>
                  <a:gd name="T10" fmla="*/ 18852 w 24"/>
                  <a:gd name="T11" fmla="*/ 7592 h 23"/>
                  <a:gd name="T12" fmla="*/ 49014 w 24"/>
                  <a:gd name="T13" fmla="*/ 3796 h 23"/>
                  <a:gd name="T14" fmla="*/ 79177 w 24"/>
                  <a:gd name="T15" fmla="*/ 18981 h 23"/>
                  <a:gd name="T16" fmla="*/ 90488 w 24"/>
                  <a:gd name="T17" fmla="*/ 53147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3"/>
                  <a:gd name="T29" fmla="*/ 24 w 2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3">
                    <a:moveTo>
                      <a:pt x="24" y="14"/>
                    </a:moveTo>
                    <a:cubicBezTo>
                      <a:pt x="24" y="17"/>
                      <a:pt x="22" y="20"/>
                      <a:pt x="20" y="21"/>
                    </a:cubicBezTo>
                    <a:cubicBezTo>
                      <a:pt x="17" y="23"/>
                      <a:pt x="14" y="23"/>
                      <a:pt x="11" y="22"/>
                    </a:cubicBezTo>
                    <a:cubicBezTo>
                      <a:pt x="8" y="22"/>
                      <a:pt x="6" y="20"/>
                      <a:pt x="3" y="18"/>
                    </a:cubicBezTo>
                    <a:cubicBezTo>
                      <a:pt x="1" y="16"/>
                      <a:pt x="0" y="13"/>
                      <a:pt x="0" y="10"/>
                    </a:cubicBezTo>
                    <a:cubicBezTo>
                      <a:pt x="1" y="6"/>
                      <a:pt x="2" y="4"/>
                      <a:pt x="5" y="2"/>
                    </a:cubicBezTo>
                    <a:cubicBezTo>
                      <a:pt x="7" y="1"/>
                      <a:pt x="10" y="0"/>
                      <a:pt x="13" y="1"/>
                    </a:cubicBezTo>
                    <a:cubicBezTo>
                      <a:pt x="16" y="1"/>
                      <a:pt x="19" y="3"/>
                      <a:pt x="21" y="5"/>
                    </a:cubicBezTo>
                    <a:cubicBezTo>
                      <a:pt x="23" y="8"/>
                      <a:pt x="24" y="11"/>
                      <a:pt x="24" y="14"/>
                    </a:cubicBezTo>
                    <a:close/>
                  </a:path>
                </a:pathLst>
              </a:custGeom>
              <a:solidFill>
                <a:srgbClr val="F8D271"/>
              </a:solidFill>
              <a:ln w="9525">
                <a:noFill/>
                <a:round/>
                <a:headEnd/>
                <a:tailEnd/>
              </a:ln>
            </p:spPr>
            <p:txBody>
              <a:bodyPr/>
              <a:lstStyle/>
              <a:p>
                <a:endParaRPr lang="zh-CN" altLang="en-US"/>
              </a:p>
            </p:txBody>
          </p:sp>
          <p:sp>
            <p:nvSpPr>
              <p:cNvPr id="54326" name="Freeform 68"/>
              <p:cNvSpPr>
                <a:spLocks/>
              </p:cNvSpPr>
              <p:nvPr/>
            </p:nvSpPr>
            <p:spPr bwMode="auto">
              <a:xfrm>
                <a:off x="7926388" y="1978026"/>
                <a:ext cx="495300" cy="139700"/>
              </a:xfrm>
              <a:custGeom>
                <a:avLst/>
                <a:gdLst>
                  <a:gd name="T0" fmla="*/ 476539 w 132"/>
                  <a:gd name="T1" fmla="*/ 90616 h 37"/>
                  <a:gd name="T2" fmla="*/ 476539 w 132"/>
                  <a:gd name="T3" fmla="*/ 120822 h 37"/>
                  <a:gd name="T4" fmla="*/ 412750 w 132"/>
                  <a:gd name="T5" fmla="*/ 139700 h 37"/>
                  <a:gd name="T6" fmla="*/ 210127 w 132"/>
                  <a:gd name="T7" fmla="*/ 90616 h 37"/>
                  <a:gd name="T8" fmla="*/ 18761 w 132"/>
                  <a:gd name="T9" fmla="*/ 49084 h 37"/>
                  <a:gd name="T10" fmla="*/ 18761 w 132"/>
                  <a:gd name="T11" fmla="*/ 18878 h 37"/>
                  <a:gd name="T12" fmla="*/ 82550 w 132"/>
                  <a:gd name="T13" fmla="*/ 0 h 37"/>
                  <a:gd name="T14" fmla="*/ 285173 w 132"/>
                  <a:gd name="T15" fmla="*/ 49084 h 37"/>
                  <a:gd name="T16" fmla="*/ 476539 w 132"/>
                  <a:gd name="T17" fmla="*/ 90616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
                  <a:gd name="T28" fmla="*/ 0 h 37"/>
                  <a:gd name="T29" fmla="*/ 132 w 132"/>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 h="37">
                    <a:moveTo>
                      <a:pt x="127" y="24"/>
                    </a:moveTo>
                    <a:cubicBezTo>
                      <a:pt x="132" y="25"/>
                      <a:pt x="132" y="29"/>
                      <a:pt x="127" y="32"/>
                    </a:cubicBezTo>
                    <a:cubicBezTo>
                      <a:pt x="122" y="35"/>
                      <a:pt x="114" y="37"/>
                      <a:pt x="110" y="37"/>
                    </a:cubicBezTo>
                    <a:cubicBezTo>
                      <a:pt x="93" y="34"/>
                      <a:pt x="75" y="29"/>
                      <a:pt x="56" y="24"/>
                    </a:cubicBezTo>
                    <a:cubicBezTo>
                      <a:pt x="38" y="20"/>
                      <a:pt x="20" y="15"/>
                      <a:pt x="5" y="13"/>
                    </a:cubicBezTo>
                    <a:cubicBezTo>
                      <a:pt x="0" y="12"/>
                      <a:pt x="0" y="8"/>
                      <a:pt x="5" y="5"/>
                    </a:cubicBezTo>
                    <a:cubicBezTo>
                      <a:pt x="10" y="2"/>
                      <a:pt x="17" y="0"/>
                      <a:pt x="22" y="0"/>
                    </a:cubicBezTo>
                    <a:cubicBezTo>
                      <a:pt x="38" y="3"/>
                      <a:pt x="57" y="8"/>
                      <a:pt x="76" y="13"/>
                    </a:cubicBezTo>
                    <a:cubicBezTo>
                      <a:pt x="94" y="17"/>
                      <a:pt x="111" y="22"/>
                      <a:pt x="127" y="24"/>
                    </a:cubicBezTo>
                    <a:close/>
                  </a:path>
                </a:pathLst>
              </a:custGeom>
              <a:solidFill>
                <a:srgbClr val="E2E2E2"/>
              </a:solidFill>
              <a:ln w="9525">
                <a:noFill/>
                <a:round/>
                <a:headEnd/>
                <a:tailEnd/>
              </a:ln>
            </p:spPr>
            <p:txBody>
              <a:bodyPr/>
              <a:lstStyle/>
              <a:p>
                <a:endParaRPr lang="zh-CN" altLang="en-US"/>
              </a:p>
            </p:txBody>
          </p:sp>
          <p:sp>
            <p:nvSpPr>
              <p:cNvPr id="54327" name="Freeform 69"/>
              <p:cNvSpPr>
                <a:spLocks/>
              </p:cNvSpPr>
              <p:nvPr/>
            </p:nvSpPr>
            <p:spPr bwMode="auto">
              <a:xfrm>
                <a:off x="7881938" y="2312988"/>
                <a:ext cx="498475" cy="79375"/>
              </a:xfrm>
              <a:custGeom>
                <a:avLst/>
                <a:gdLst>
                  <a:gd name="T0" fmla="*/ 475987 w 133"/>
                  <a:gd name="T1" fmla="*/ 3780 h 21"/>
                  <a:gd name="T2" fmla="*/ 483483 w 133"/>
                  <a:gd name="T3" fmla="*/ 30238 h 21"/>
                  <a:gd name="T4" fmla="*/ 423516 w 133"/>
                  <a:gd name="T5" fmla="*/ 64256 h 21"/>
                  <a:gd name="T6" fmla="*/ 221128 w 133"/>
                  <a:gd name="T7" fmla="*/ 71815 h 21"/>
                  <a:gd name="T8" fmla="*/ 22488 w 133"/>
                  <a:gd name="T9" fmla="*/ 75595 h 21"/>
                  <a:gd name="T10" fmla="*/ 14992 w 133"/>
                  <a:gd name="T11" fmla="*/ 49137 h 21"/>
                  <a:gd name="T12" fmla="*/ 74959 w 133"/>
                  <a:gd name="T13" fmla="*/ 15119 h 21"/>
                  <a:gd name="T14" fmla="*/ 277347 w 133"/>
                  <a:gd name="T15" fmla="*/ 7560 h 21"/>
                  <a:gd name="T16" fmla="*/ 475987 w 133"/>
                  <a:gd name="T17" fmla="*/ 378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3"/>
                  <a:gd name="T28" fmla="*/ 0 h 21"/>
                  <a:gd name="T29" fmla="*/ 133 w 133"/>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3" h="21">
                    <a:moveTo>
                      <a:pt x="127" y="1"/>
                    </a:moveTo>
                    <a:cubicBezTo>
                      <a:pt x="132" y="0"/>
                      <a:pt x="133" y="4"/>
                      <a:pt x="129" y="8"/>
                    </a:cubicBezTo>
                    <a:cubicBezTo>
                      <a:pt x="125" y="13"/>
                      <a:pt x="118" y="17"/>
                      <a:pt x="113" y="17"/>
                    </a:cubicBezTo>
                    <a:cubicBezTo>
                      <a:pt x="97" y="19"/>
                      <a:pt x="78" y="19"/>
                      <a:pt x="59" y="19"/>
                    </a:cubicBezTo>
                    <a:cubicBezTo>
                      <a:pt x="40" y="19"/>
                      <a:pt x="21" y="19"/>
                      <a:pt x="6" y="20"/>
                    </a:cubicBezTo>
                    <a:cubicBezTo>
                      <a:pt x="1" y="21"/>
                      <a:pt x="0" y="17"/>
                      <a:pt x="4" y="13"/>
                    </a:cubicBezTo>
                    <a:cubicBezTo>
                      <a:pt x="8" y="8"/>
                      <a:pt x="15" y="4"/>
                      <a:pt x="20" y="4"/>
                    </a:cubicBezTo>
                    <a:cubicBezTo>
                      <a:pt x="36" y="2"/>
                      <a:pt x="55" y="2"/>
                      <a:pt x="74" y="2"/>
                    </a:cubicBezTo>
                    <a:cubicBezTo>
                      <a:pt x="93" y="2"/>
                      <a:pt x="111" y="2"/>
                      <a:pt x="127" y="1"/>
                    </a:cubicBezTo>
                    <a:close/>
                  </a:path>
                </a:pathLst>
              </a:custGeom>
              <a:solidFill>
                <a:srgbClr val="E2E2E2"/>
              </a:solidFill>
              <a:ln w="9525">
                <a:noFill/>
                <a:round/>
                <a:headEnd/>
                <a:tailEnd/>
              </a:ln>
            </p:spPr>
            <p:txBody>
              <a:bodyPr/>
              <a:lstStyle/>
              <a:p>
                <a:endParaRPr lang="zh-CN" altLang="en-US"/>
              </a:p>
            </p:txBody>
          </p:sp>
          <p:sp>
            <p:nvSpPr>
              <p:cNvPr id="54328" name="Freeform 70"/>
              <p:cNvSpPr>
                <a:spLocks/>
              </p:cNvSpPr>
              <p:nvPr/>
            </p:nvSpPr>
            <p:spPr bwMode="auto">
              <a:xfrm>
                <a:off x="8520113" y="1914526"/>
                <a:ext cx="731838" cy="868363"/>
              </a:xfrm>
              <a:custGeom>
                <a:avLst/>
                <a:gdLst>
                  <a:gd name="T0" fmla="*/ 303994 w 195"/>
                  <a:gd name="T1" fmla="*/ 800698 h 231"/>
                  <a:gd name="T2" fmla="*/ 270217 w 195"/>
                  <a:gd name="T3" fmla="*/ 857086 h 231"/>
                  <a:gd name="T4" fmla="*/ 232687 w 195"/>
                  <a:gd name="T5" fmla="*/ 845808 h 231"/>
                  <a:gd name="T6" fmla="*/ 150121 w 195"/>
                  <a:gd name="T7" fmla="*/ 691683 h 231"/>
                  <a:gd name="T8" fmla="*/ 3753 w 195"/>
                  <a:gd name="T9" fmla="*/ 357119 h 231"/>
                  <a:gd name="T10" fmla="*/ 240193 w 195"/>
                  <a:gd name="T11" fmla="*/ 30073 h 231"/>
                  <a:gd name="T12" fmla="*/ 394067 w 195"/>
                  <a:gd name="T13" fmla="*/ 0 h 231"/>
                  <a:gd name="T14" fmla="*/ 544187 w 195"/>
                  <a:gd name="T15" fmla="*/ 26314 h 231"/>
                  <a:gd name="T16" fmla="*/ 724332 w 195"/>
                  <a:gd name="T17" fmla="*/ 330805 h 231"/>
                  <a:gd name="T18" fmla="*/ 570458 w 195"/>
                  <a:gd name="T19" fmla="*/ 676646 h 231"/>
                  <a:gd name="T20" fmla="*/ 506657 w 195"/>
                  <a:gd name="T21" fmla="*/ 793180 h 231"/>
                  <a:gd name="T22" fmla="*/ 472880 w 195"/>
                  <a:gd name="T23" fmla="*/ 849567 h 231"/>
                  <a:gd name="T24" fmla="*/ 439103 w 195"/>
                  <a:gd name="T25" fmla="*/ 838290 h 231"/>
                  <a:gd name="T26" fmla="*/ 540434 w 195"/>
                  <a:gd name="T27" fmla="*/ 639055 h 231"/>
                  <a:gd name="T28" fmla="*/ 653025 w 195"/>
                  <a:gd name="T29" fmla="*/ 372156 h 231"/>
                  <a:gd name="T30" fmla="*/ 491645 w 195"/>
                  <a:gd name="T31" fmla="*/ 105256 h 231"/>
                  <a:gd name="T32" fmla="*/ 356536 w 195"/>
                  <a:gd name="T33" fmla="*/ 78942 h 231"/>
                  <a:gd name="T34" fmla="*/ 221428 w 195"/>
                  <a:gd name="T35" fmla="*/ 105256 h 231"/>
                  <a:gd name="T36" fmla="*/ 75060 w 195"/>
                  <a:gd name="T37" fmla="*/ 308250 h 231"/>
                  <a:gd name="T38" fmla="*/ 213922 w 195"/>
                  <a:gd name="T39" fmla="*/ 624018 h 231"/>
                  <a:gd name="T40" fmla="*/ 303994 w 195"/>
                  <a:gd name="T41" fmla="*/ 800698 h 2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5"/>
                  <a:gd name="T64" fmla="*/ 0 h 231"/>
                  <a:gd name="T65" fmla="*/ 195 w 195"/>
                  <a:gd name="T66" fmla="*/ 231 h 2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5" h="231">
                    <a:moveTo>
                      <a:pt x="81" y="213"/>
                    </a:moveTo>
                    <a:cubicBezTo>
                      <a:pt x="81" y="218"/>
                      <a:pt x="77" y="224"/>
                      <a:pt x="72" y="228"/>
                    </a:cubicBezTo>
                    <a:cubicBezTo>
                      <a:pt x="66" y="231"/>
                      <a:pt x="62" y="230"/>
                      <a:pt x="62" y="225"/>
                    </a:cubicBezTo>
                    <a:cubicBezTo>
                      <a:pt x="62" y="210"/>
                      <a:pt x="52" y="198"/>
                      <a:pt x="40" y="184"/>
                    </a:cubicBezTo>
                    <a:cubicBezTo>
                      <a:pt x="23" y="164"/>
                      <a:pt x="2" y="140"/>
                      <a:pt x="1" y="95"/>
                    </a:cubicBezTo>
                    <a:cubicBezTo>
                      <a:pt x="0" y="52"/>
                      <a:pt x="28" y="22"/>
                      <a:pt x="64" y="8"/>
                    </a:cubicBezTo>
                    <a:cubicBezTo>
                      <a:pt x="77" y="3"/>
                      <a:pt x="91" y="0"/>
                      <a:pt x="105" y="0"/>
                    </a:cubicBezTo>
                    <a:cubicBezTo>
                      <a:pt x="119" y="0"/>
                      <a:pt x="133" y="2"/>
                      <a:pt x="145" y="7"/>
                    </a:cubicBezTo>
                    <a:cubicBezTo>
                      <a:pt x="174" y="19"/>
                      <a:pt x="195" y="45"/>
                      <a:pt x="193" y="88"/>
                    </a:cubicBezTo>
                    <a:cubicBezTo>
                      <a:pt x="191" y="137"/>
                      <a:pt x="170" y="160"/>
                      <a:pt x="152" y="180"/>
                    </a:cubicBezTo>
                    <a:cubicBezTo>
                      <a:pt x="143" y="190"/>
                      <a:pt x="135" y="198"/>
                      <a:pt x="135" y="211"/>
                    </a:cubicBezTo>
                    <a:cubicBezTo>
                      <a:pt x="135" y="216"/>
                      <a:pt x="131" y="222"/>
                      <a:pt x="126" y="226"/>
                    </a:cubicBezTo>
                    <a:cubicBezTo>
                      <a:pt x="121" y="229"/>
                      <a:pt x="117" y="228"/>
                      <a:pt x="117" y="223"/>
                    </a:cubicBezTo>
                    <a:cubicBezTo>
                      <a:pt x="117" y="199"/>
                      <a:pt x="129" y="186"/>
                      <a:pt x="144" y="170"/>
                    </a:cubicBezTo>
                    <a:cubicBezTo>
                      <a:pt x="157" y="155"/>
                      <a:pt x="173" y="138"/>
                      <a:pt x="174" y="99"/>
                    </a:cubicBezTo>
                    <a:cubicBezTo>
                      <a:pt x="176" y="62"/>
                      <a:pt x="157" y="38"/>
                      <a:pt x="131" y="28"/>
                    </a:cubicBezTo>
                    <a:cubicBezTo>
                      <a:pt x="120" y="23"/>
                      <a:pt x="107" y="21"/>
                      <a:pt x="95" y="21"/>
                    </a:cubicBezTo>
                    <a:cubicBezTo>
                      <a:pt x="82" y="21"/>
                      <a:pt x="70" y="23"/>
                      <a:pt x="59" y="28"/>
                    </a:cubicBezTo>
                    <a:cubicBezTo>
                      <a:pt x="36" y="36"/>
                      <a:pt x="19" y="55"/>
                      <a:pt x="20" y="82"/>
                    </a:cubicBezTo>
                    <a:cubicBezTo>
                      <a:pt x="21" y="123"/>
                      <a:pt x="40" y="146"/>
                      <a:pt x="57" y="166"/>
                    </a:cubicBezTo>
                    <a:cubicBezTo>
                      <a:pt x="70" y="181"/>
                      <a:pt x="81" y="194"/>
                      <a:pt x="81" y="213"/>
                    </a:cubicBezTo>
                    <a:close/>
                  </a:path>
                </a:pathLst>
              </a:custGeom>
              <a:solidFill>
                <a:srgbClr val="FFCE5C"/>
              </a:solidFill>
              <a:ln w="9525">
                <a:noFill/>
                <a:round/>
                <a:headEnd/>
                <a:tailEnd/>
              </a:ln>
            </p:spPr>
            <p:txBody>
              <a:bodyPr/>
              <a:lstStyle/>
              <a:p>
                <a:endParaRPr lang="zh-CN" altLang="en-US"/>
              </a:p>
            </p:txBody>
          </p:sp>
          <p:sp>
            <p:nvSpPr>
              <p:cNvPr id="54329" name="Freeform 71"/>
              <p:cNvSpPr>
                <a:spLocks/>
              </p:cNvSpPr>
              <p:nvPr/>
            </p:nvSpPr>
            <p:spPr bwMode="auto">
              <a:xfrm>
                <a:off x="8696326" y="2798763"/>
                <a:ext cx="376238" cy="142875"/>
              </a:xfrm>
              <a:custGeom>
                <a:avLst/>
                <a:gdLst>
                  <a:gd name="T0" fmla="*/ 7525 w 100"/>
                  <a:gd name="T1" fmla="*/ 56398 h 38"/>
                  <a:gd name="T2" fmla="*/ 15050 w 100"/>
                  <a:gd name="T3" fmla="*/ 22559 h 38"/>
                  <a:gd name="T4" fmla="*/ 48911 w 100"/>
                  <a:gd name="T5" fmla="*/ 3760 h 38"/>
                  <a:gd name="T6" fmla="*/ 199406 w 100"/>
                  <a:gd name="T7" fmla="*/ 63918 h 38"/>
                  <a:gd name="T8" fmla="*/ 364951 w 100"/>
                  <a:gd name="T9" fmla="*/ 86477 h 38"/>
                  <a:gd name="T10" fmla="*/ 368713 w 100"/>
                  <a:gd name="T11" fmla="*/ 116556 h 38"/>
                  <a:gd name="T12" fmla="*/ 334852 w 100"/>
                  <a:gd name="T13" fmla="*/ 142875 h 38"/>
                  <a:gd name="T14" fmla="*/ 161782 w 100"/>
                  <a:gd name="T15" fmla="*/ 120316 h 38"/>
                  <a:gd name="T16" fmla="*/ 7525 w 100"/>
                  <a:gd name="T17" fmla="*/ 56398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38"/>
                  <a:gd name="T29" fmla="*/ 100 w 100"/>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38">
                    <a:moveTo>
                      <a:pt x="2" y="15"/>
                    </a:moveTo>
                    <a:cubicBezTo>
                      <a:pt x="0" y="14"/>
                      <a:pt x="1" y="10"/>
                      <a:pt x="4" y="6"/>
                    </a:cubicBezTo>
                    <a:cubicBezTo>
                      <a:pt x="7" y="2"/>
                      <a:pt x="11" y="0"/>
                      <a:pt x="13" y="1"/>
                    </a:cubicBezTo>
                    <a:cubicBezTo>
                      <a:pt x="22" y="7"/>
                      <a:pt x="36" y="13"/>
                      <a:pt x="53" y="17"/>
                    </a:cubicBezTo>
                    <a:cubicBezTo>
                      <a:pt x="67" y="21"/>
                      <a:pt x="82" y="23"/>
                      <a:pt x="97" y="23"/>
                    </a:cubicBezTo>
                    <a:cubicBezTo>
                      <a:pt x="100" y="23"/>
                      <a:pt x="100" y="26"/>
                      <a:pt x="98" y="31"/>
                    </a:cubicBezTo>
                    <a:cubicBezTo>
                      <a:pt x="96" y="35"/>
                      <a:pt x="92" y="38"/>
                      <a:pt x="89" y="38"/>
                    </a:cubicBezTo>
                    <a:cubicBezTo>
                      <a:pt x="74" y="38"/>
                      <a:pt x="58" y="35"/>
                      <a:pt x="43" y="32"/>
                    </a:cubicBezTo>
                    <a:cubicBezTo>
                      <a:pt x="27" y="27"/>
                      <a:pt x="12" y="21"/>
                      <a:pt x="2" y="15"/>
                    </a:cubicBezTo>
                    <a:close/>
                  </a:path>
                </a:pathLst>
              </a:custGeom>
              <a:solidFill>
                <a:srgbClr val="84B9CF"/>
              </a:solidFill>
              <a:ln w="9525">
                <a:noFill/>
                <a:round/>
                <a:headEnd/>
                <a:tailEnd/>
              </a:ln>
            </p:spPr>
            <p:txBody>
              <a:bodyPr/>
              <a:lstStyle/>
              <a:p>
                <a:endParaRPr lang="zh-CN" altLang="en-US"/>
              </a:p>
            </p:txBody>
          </p:sp>
          <p:sp>
            <p:nvSpPr>
              <p:cNvPr id="54330" name="Freeform 72"/>
              <p:cNvSpPr>
                <a:spLocks/>
              </p:cNvSpPr>
              <p:nvPr/>
            </p:nvSpPr>
            <p:spPr bwMode="auto">
              <a:xfrm>
                <a:off x="8726488" y="2906713"/>
                <a:ext cx="319088" cy="128588"/>
              </a:xfrm>
              <a:custGeom>
                <a:avLst/>
                <a:gdLst>
                  <a:gd name="T0" fmla="*/ 7508 w 85"/>
                  <a:gd name="T1" fmla="*/ 60512 h 34"/>
                  <a:gd name="T2" fmla="*/ 11262 w 85"/>
                  <a:gd name="T3" fmla="*/ 22692 h 34"/>
                  <a:gd name="T4" fmla="*/ 45048 w 85"/>
                  <a:gd name="T5" fmla="*/ 7564 h 34"/>
                  <a:gd name="T6" fmla="*/ 168929 w 85"/>
                  <a:gd name="T7" fmla="*/ 52948 h 34"/>
                  <a:gd name="T8" fmla="*/ 304072 w 85"/>
                  <a:gd name="T9" fmla="*/ 75640 h 34"/>
                  <a:gd name="T10" fmla="*/ 311580 w 85"/>
                  <a:gd name="T11" fmla="*/ 102114 h 34"/>
                  <a:gd name="T12" fmla="*/ 277794 w 85"/>
                  <a:gd name="T13" fmla="*/ 128588 h 34"/>
                  <a:gd name="T14" fmla="*/ 135143 w 85"/>
                  <a:gd name="T15" fmla="*/ 109678 h 34"/>
                  <a:gd name="T16" fmla="*/ 7508 w 85"/>
                  <a:gd name="T17" fmla="*/ 60512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34"/>
                  <a:gd name="T29" fmla="*/ 85 w 85"/>
                  <a:gd name="T30" fmla="*/ 34 h 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34">
                    <a:moveTo>
                      <a:pt x="2" y="16"/>
                    </a:moveTo>
                    <a:cubicBezTo>
                      <a:pt x="0" y="14"/>
                      <a:pt x="0" y="10"/>
                      <a:pt x="3" y="6"/>
                    </a:cubicBezTo>
                    <a:cubicBezTo>
                      <a:pt x="6" y="2"/>
                      <a:pt x="10" y="0"/>
                      <a:pt x="12" y="2"/>
                    </a:cubicBezTo>
                    <a:cubicBezTo>
                      <a:pt x="20" y="6"/>
                      <a:pt x="32" y="11"/>
                      <a:pt x="45" y="14"/>
                    </a:cubicBezTo>
                    <a:cubicBezTo>
                      <a:pt x="57" y="17"/>
                      <a:pt x="70" y="20"/>
                      <a:pt x="81" y="20"/>
                    </a:cubicBezTo>
                    <a:cubicBezTo>
                      <a:pt x="84" y="20"/>
                      <a:pt x="85" y="23"/>
                      <a:pt x="83" y="27"/>
                    </a:cubicBezTo>
                    <a:cubicBezTo>
                      <a:pt x="81" y="31"/>
                      <a:pt x="77" y="34"/>
                      <a:pt x="74" y="34"/>
                    </a:cubicBezTo>
                    <a:cubicBezTo>
                      <a:pt x="61" y="34"/>
                      <a:pt x="48" y="32"/>
                      <a:pt x="36" y="29"/>
                    </a:cubicBezTo>
                    <a:cubicBezTo>
                      <a:pt x="22" y="26"/>
                      <a:pt x="10" y="20"/>
                      <a:pt x="2" y="16"/>
                    </a:cubicBezTo>
                    <a:close/>
                  </a:path>
                </a:pathLst>
              </a:custGeom>
              <a:solidFill>
                <a:srgbClr val="84B9CF"/>
              </a:solidFill>
              <a:ln w="9525">
                <a:noFill/>
                <a:round/>
                <a:headEnd/>
                <a:tailEnd/>
              </a:ln>
            </p:spPr>
            <p:txBody>
              <a:bodyPr/>
              <a:lstStyle/>
              <a:p>
                <a:endParaRPr lang="zh-CN" altLang="en-US"/>
              </a:p>
            </p:txBody>
          </p:sp>
          <p:sp>
            <p:nvSpPr>
              <p:cNvPr id="54331" name="Freeform 73"/>
              <p:cNvSpPr>
                <a:spLocks/>
              </p:cNvSpPr>
              <p:nvPr/>
            </p:nvSpPr>
            <p:spPr bwMode="auto">
              <a:xfrm>
                <a:off x="8756651" y="3038476"/>
                <a:ext cx="261938" cy="90488"/>
              </a:xfrm>
              <a:custGeom>
                <a:avLst/>
                <a:gdLst>
                  <a:gd name="T0" fmla="*/ 7484 w 70"/>
                  <a:gd name="T1" fmla="*/ 56555 h 24"/>
                  <a:gd name="T2" fmla="*/ 11226 w 70"/>
                  <a:gd name="T3" fmla="*/ 22622 h 24"/>
                  <a:gd name="T4" fmla="*/ 44904 w 70"/>
                  <a:gd name="T5" fmla="*/ 3770 h 24"/>
                  <a:gd name="T6" fmla="*/ 142195 w 70"/>
                  <a:gd name="T7" fmla="*/ 30163 h 24"/>
                  <a:gd name="T8" fmla="*/ 243228 w 70"/>
                  <a:gd name="T9" fmla="*/ 26392 h 24"/>
                  <a:gd name="T10" fmla="*/ 258196 w 70"/>
                  <a:gd name="T11" fmla="*/ 49014 h 24"/>
                  <a:gd name="T12" fmla="*/ 224518 w 70"/>
                  <a:gd name="T13" fmla="*/ 79177 h 24"/>
                  <a:gd name="T14" fmla="*/ 112259 w 70"/>
                  <a:gd name="T15" fmla="*/ 86718 h 24"/>
                  <a:gd name="T16" fmla="*/ 7484 w 70"/>
                  <a:gd name="T17" fmla="*/ 56555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24"/>
                  <a:gd name="T29" fmla="*/ 70 w 7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24">
                    <a:moveTo>
                      <a:pt x="2" y="15"/>
                    </a:moveTo>
                    <a:cubicBezTo>
                      <a:pt x="0" y="14"/>
                      <a:pt x="0" y="10"/>
                      <a:pt x="3" y="6"/>
                    </a:cubicBezTo>
                    <a:cubicBezTo>
                      <a:pt x="6" y="2"/>
                      <a:pt x="10" y="0"/>
                      <a:pt x="12" y="1"/>
                    </a:cubicBezTo>
                    <a:cubicBezTo>
                      <a:pt x="18" y="4"/>
                      <a:pt x="28" y="7"/>
                      <a:pt x="38" y="8"/>
                    </a:cubicBezTo>
                    <a:cubicBezTo>
                      <a:pt x="47" y="9"/>
                      <a:pt x="57" y="9"/>
                      <a:pt x="65" y="7"/>
                    </a:cubicBezTo>
                    <a:cubicBezTo>
                      <a:pt x="69" y="6"/>
                      <a:pt x="70" y="9"/>
                      <a:pt x="69" y="13"/>
                    </a:cubicBezTo>
                    <a:cubicBezTo>
                      <a:pt x="67" y="17"/>
                      <a:pt x="63" y="21"/>
                      <a:pt x="60" y="21"/>
                    </a:cubicBezTo>
                    <a:cubicBezTo>
                      <a:pt x="50" y="23"/>
                      <a:pt x="40" y="24"/>
                      <a:pt x="30" y="23"/>
                    </a:cubicBezTo>
                    <a:cubicBezTo>
                      <a:pt x="19" y="21"/>
                      <a:pt x="9" y="18"/>
                      <a:pt x="2" y="15"/>
                    </a:cubicBezTo>
                    <a:close/>
                  </a:path>
                </a:pathLst>
              </a:custGeom>
              <a:solidFill>
                <a:srgbClr val="84B9CF"/>
              </a:solidFill>
              <a:ln w="9525">
                <a:noFill/>
                <a:round/>
                <a:headEnd/>
                <a:tailEnd/>
              </a:ln>
            </p:spPr>
            <p:txBody>
              <a:bodyPr/>
              <a:lstStyle/>
              <a:p>
                <a:endParaRPr lang="zh-CN" altLang="en-US"/>
              </a:p>
            </p:txBody>
          </p:sp>
          <p:sp>
            <p:nvSpPr>
              <p:cNvPr id="54332" name="Freeform 74"/>
              <p:cNvSpPr>
                <a:spLocks/>
              </p:cNvSpPr>
              <p:nvPr/>
            </p:nvSpPr>
            <p:spPr bwMode="auto">
              <a:xfrm>
                <a:off x="9331326" y="1892301"/>
                <a:ext cx="390525" cy="222250"/>
              </a:xfrm>
              <a:custGeom>
                <a:avLst/>
                <a:gdLst>
                  <a:gd name="T0" fmla="*/ 18775 w 104"/>
                  <a:gd name="T1" fmla="*/ 214716 h 59"/>
                  <a:gd name="T2" fmla="*/ 3755 w 104"/>
                  <a:gd name="T3" fmla="*/ 195881 h 59"/>
                  <a:gd name="T4" fmla="*/ 41306 w 104"/>
                  <a:gd name="T5" fmla="*/ 146911 h 59"/>
                  <a:gd name="T6" fmla="*/ 206528 w 104"/>
                  <a:gd name="T7" fmla="*/ 75339 h 59"/>
                  <a:gd name="T8" fmla="*/ 367995 w 104"/>
                  <a:gd name="T9" fmla="*/ 7534 h 59"/>
                  <a:gd name="T10" fmla="*/ 383015 w 104"/>
                  <a:gd name="T11" fmla="*/ 26369 h 59"/>
                  <a:gd name="T12" fmla="*/ 345464 w 104"/>
                  <a:gd name="T13" fmla="*/ 75339 h 59"/>
                  <a:gd name="T14" fmla="*/ 180242 w 104"/>
                  <a:gd name="T15" fmla="*/ 146911 h 59"/>
                  <a:gd name="T16" fmla="*/ 18775 w 104"/>
                  <a:gd name="T17" fmla="*/ 214716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59"/>
                  <a:gd name="T29" fmla="*/ 104 w 104"/>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59">
                    <a:moveTo>
                      <a:pt x="5" y="57"/>
                    </a:moveTo>
                    <a:cubicBezTo>
                      <a:pt x="1" y="59"/>
                      <a:pt x="0" y="57"/>
                      <a:pt x="1" y="52"/>
                    </a:cubicBezTo>
                    <a:cubicBezTo>
                      <a:pt x="3" y="47"/>
                      <a:pt x="7" y="41"/>
                      <a:pt x="11" y="39"/>
                    </a:cubicBezTo>
                    <a:cubicBezTo>
                      <a:pt x="24" y="33"/>
                      <a:pt x="40" y="26"/>
                      <a:pt x="55" y="20"/>
                    </a:cubicBezTo>
                    <a:cubicBezTo>
                      <a:pt x="71" y="14"/>
                      <a:pt x="86" y="8"/>
                      <a:pt x="98" y="2"/>
                    </a:cubicBezTo>
                    <a:cubicBezTo>
                      <a:pt x="102" y="0"/>
                      <a:pt x="104" y="2"/>
                      <a:pt x="102" y="7"/>
                    </a:cubicBezTo>
                    <a:cubicBezTo>
                      <a:pt x="100" y="12"/>
                      <a:pt x="96" y="18"/>
                      <a:pt x="92" y="20"/>
                    </a:cubicBezTo>
                    <a:cubicBezTo>
                      <a:pt x="79" y="26"/>
                      <a:pt x="64" y="32"/>
                      <a:pt x="48" y="39"/>
                    </a:cubicBezTo>
                    <a:cubicBezTo>
                      <a:pt x="33" y="45"/>
                      <a:pt x="18" y="51"/>
                      <a:pt x="5" y="57"/>
                    </a:cubicBezTo>
                    <a:close/>
                  </a:path>
                </a:pathLst>
              </a:custGeom>
              <a:solidFill>
                <a:srgbClr val="E2E2E2"/>
              </a:solidFill>
              <a:ln w="9525">
                <a:noFill/>
                <a:round/>
                <a:headEnd/>
                <a:tailEnd/>
              </a:ln>
            </p:spPr>
            <p:txBody>
              <a:bodyPr/>
              <a:lstStyle/>
              <a:p>
                <a:endParaRPr lang="zh-CN" altLang="en-US"/>
              </a:p>
            </p:txBody>
          </p:sp>
          <p:sp>
            <p:nvSpPr>
              <p:cNvPr id="54333" name="Freeform 75"/>
              <p:cNvSpPr>
                <a:spLocks/>
              </p:cNvSpPr>
              <p:nvPr/>
            </p:nvSpPr>
            <p:spPr bwMode="auto">
              <a:xfrm>
                <a:off x="9337676" y="2276476"/>
                <a:ext cx="420688" cy="112713"/>
              </a:xfrm>
              <a:custGeom>
                <a:avLst/>
                <a:gdLst>
                  <a:gd name="T0" fmla="*/ 15025 w 112"/>
                  <a:gd name="T1" fmla="*/ 112713 h 30"/>
                  <a:gd name="T2" fmla="*/ 11268 w 112"/>
                  <a:gd name="T3" fmla="*/ 82656 h 30"/>
                  <a:gd name="T4" fmla="*/ 52586 w 112"/>
                  <a:gd name="T5" fmla="*/ 45085 h 30"/>
                  <a:gd name="T6" fmla="*/ 232881 w 112"/>
                  <a:gd name="T7" fmla="*/ 22543 h 30"/>
                  <a:gd name="T8" fmla="*/ 232881 w 112"/>
                  <a:gd name="T9" fmla="*/ 22543 h 30"/>
                  <a:gd name="T10" fmla="*/ 409420 w 112"/>
                  <a:gd name="T11" fmla="*/ 0 h 30"/>
                  <a:gd name="T12" fmla="*/ 413176 w 112"/>
                  <a:gd name="T13" fmla="*/ 30057 h 30"/>
                  <a:gd name="T14" fmla="*/ 368102 w 112"/>
                  <a:gd name="T15" fmla="*/ 67628 h 30"/>
                  <a:gd name="T16" fmla="*/ 191563 w 112"/>
                  <a:gd name="T17" fmla="*/ 90170 h 30"/>
                  <a:gd name="T18" fmla="*/ 191563 w 112"/>
                  <a:gd name="T19" fmla="*/ 90170 h 30"/>
                  <a:gd name="T20" fmla="*/ 191563 w 112"/>
                  <a:gd name="T21" fmla="*/ 90170 h 30"/>
                  <a:gd name="T22" fmla="*/ 15025 w 112"/>
                  <a:gd name="T23" fmla="*/ 112713 h 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2"/>
                  <a:gd name="T37" fmla="*/ 0 h 30"/>
                  <a:gd name="T38" fmla="*/ 112 w 112"/>
                  <a:gd name="T39" fmla="*/ 30 h 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2" h="30">
                    <a:moveTo>
                      <a:pt x="4" y="30"/>
                    </a:moveTo>
                    <a:cubicBezTo>
                      <a:pt x="1" y="30"/>
                      <a:pt x="0" y="27"/>
                      <a:pt x="3" y="22"/>
                    </a:cubicBezTo>
                    <a:cubicBezTo>
                      <a:pt x="6" y="17"/>
                      <a:pt x="11" y="12"/>
                      <a:pt x="14" y="12"/>
                    </a:cubicBezTo>
                    <a:cubicBezTo>
                      <a:pt x="28" y="9"/>
                      <a:pt x="45" y="7"/>
                      <a:pt x="62" y="6"/>
                    </a:cubicBezTo>
                    <a:cubicBezTo>
                      <a:pt x="62" y="6"/>
                      <a:pt x="62" y="6"/>
                      <a:pt x="62" y="6"/>
                    </a:cubicBezTo>
                    <a:cubicBezTo>
                      <a:pt x="78" y="4"/>
                      <a:pt x="95" y="3"/>
                      <a:pt x="109" y="0"/>
                    </a:cubicBezTo>
                    <a:cubicBezTo>
                      <a:pt x="112" y="0"/>
                      <a:pt x="112" y="3"/>
                      <a:pt x="110" y="8"/>
                    </a:cubicBezTo>
                    <a:cubicBezTo>
                      <a:pt x="107" y="13"/>
                      <a:pt x="102" y="18"/>
                      <a:pt x="98" y="18"/>
                    </a:cubicBezTo>
                    <a:cubicBezTo>
                      <a:pt x="84" y="21"/>
                      <a:pt x="67" y="23"/>
                      <a:pt x="51" y="24"/>
                    </a:cubicBezTo>
                    <a:cubicBezTo>
                      <a:pt x="51" y="24"/>
                      <a:pt x="51" y="24"/>
                      <a:pt x="51" y="24"/>
                    </a:cubicBezTo>
                    <a:cubicBezTo>
                      <a:pt x="51" y="24"/>
                      <a:pt x="51" y="24"/>
                      <a:pt x="51" y="24"/>
                    </a:cubicBezTo>
                    <a:cubicBezTo>
                      <a:pt x="34" y="26"/>
                      <a:pt x="18" y="27"/>
                      <a:pt x="4" y="30"/>
                    </a:cubicBezTo>
                    <a:close/>
                  </a:path>
                </a:pathLst>
              </a:custGeom>
              <a:solidFill>
                <a:srgbClr val="E2E2E2"/>
              </a:solidFill>
              <a:ln w="9525">
                <a:noFill/>
                <a:round/>
                <a:headEnd/>
                <a:tailEnd/>
              </a:ln>
            </p:spPr>
            <p:txBody>
              <a:bodyPr/>
              <a:lstStyle/>
              <a:p>
                <a:endParaRPr lang="zh-CN" altLang="en-US"/>
              </a:p>
            </p:txBody>
          </p:sp>
          <p:sp>
            <p:nvSpPr>
              <p:cNvPr id="54334" name="Freeform 76"/>
              <p:cNvSpPr>
                <a:spLocks/>
              </p:cNvSpPr>
              <p:nvPr/>
            </p:nvSpPr>
            <p:spPr bwMode="auto">
              <a:xfrm>
                <a:off x="9267826" y="2560638"/>
                <a:ext cx="344488" cy="114300"/>
              </a:xfrm>
              <a:custGeom>
                <a:avLst/>
                <a:gdLst>
                  <a:gd name="T0" fmla="*/ 7489 w 92"/>
                  <a:gd name="T1" fmla="*/ 41910 h 30"/>
                  <a:gd name="T2" fmla="*/ 14978 w 92"/>
                  <a:gd name="T3" fmla="*/ 19050 h 30"/>
                  <a:gd name="T4" fmla="*/ 56167 w 92"/>
                  <a:gd name="T5" fmla="*/ 0 h 30"/>
                  <a:gd name="T6" fmla="*/ 198455 w 92"/>
                  <a:gd name="T7" fmla="*/ 38100 h 30"/>
                  <a:gd name="T8" fmla="*/ 198455 w 92"/>
                  <a:gd name="T9" fmla="*/ 38100 h 30"/>
                  <a:gd name="T10" fmla="*/ 333255 w 92"/>
                  <a:gd name="T11" fmla="*/ 72390 h 30"/>
                  <a:gd name="T12" fmla="*/ 329510 w 92"/>
                  <a:gd name="T13" fmla="*/ 95250 h 30"/>
                  <a:gd name="T14" fmla="*/ 288321 w 92"/>
                  <a:gd name="T15" fmla="*/ 110490 h 30"/>
                  <a:gd name="T16" fmla="*/ 146033 w 92"/>
                  <a:gd name="T17" fmla="*/ 76200 h 30"/>
                  <a:gd name="T18" fmla="*/ 146033 w 92"/>
                  <a:gd name="T19" fmla="*/ 76200 h 30"/>
                  <a:gd name="T20" fmla="*/ 146033 w 92"/>
                  <a:gd name="T21" fmla="*/ 76200 h 30"/>
                  <a:gd name="T22" fmla="*/ 7489 w 92"/>
                  <a:gd name="T23" fmla="*/ 41910 h 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2"/>
                  <a:gd name="T37" fmla="*/ 0 h 30"/>
                  <a:gd name="T38" fmla="*/ 92 w 92"/>
                  <a:gd name="T39" fmla="*/ 30 h 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2" h="30">
                    <a:moveTo>
                      <a:pt x="2" y="11"/>
                    </a:moveTo>
                    <a:cubicBezTo>
                      <a:pt x="0" y="11"/>
                      <a:pt x="0" y="8"/>
                      <a:pt x="4" y="5"/>
                    </a:cubicBezTo>
                    <a:cubicBezTo>
                      <a:pt x="7" y="2"/>
                      <a:pt x="12" y="0"/>
                      <a:pt x="15" y="0"/>
                    </a:cubicBezTo>
                    <a:cubicBezTo>
                      <a:pt x="27" y="2"/>
                      <a:pt x="40" y="6"/>
                      <a:pt x="53" y="10"/>
                    </a:cubicBezTo>
                    <a:cubicBezTo>
                      <a:pt x="53" y="10"/>
                      <a:pt x="53" y="10"/>
                      <a:pt x="53" y="10"/>
                    </a:cubicBezTo>
                    <a:cubicBezTo>
                      <a:pt x="65" y="13"/>
                      <a:pt x="78" y="17"/>
                      <a:pt x="89" y="19"/>
                    </a:cubicBezTo>
                    <a:cubicBezTo>
                      <a:pt x="92" y="19"/>
                      <a:pt x="91" y="22"/>
                      <a:pt x="88" y="25"/>
                    </a:cubicBezTo>
                    <a:cubicBezTo>
                      <a:pt x="84" y="28"/>
                      <a:pt x="79" y="30"/>
                      <a:pt x="77" y="29"/>
                    </a:cubicBezTo>
                    <a:cubicBezTo>
                      <a:pt x="65" y="27"/>
                      <a:pt x="52" y="24"/>
                      <a:pt x="39" y="20"/>
                    </a:cubicBezTo>
                    <a:cubicBezTo>
                      <a:pt x="39" y="20"/>
                      <a:pt x="39" y="20"/>
                      <a:pt x="39" y="20"/>
                    </a:cubicBezTo>
                    <a:cubicBezTo>
                      <a:pt x="39" y="20"/>
                      <a:pt x="39" y="20"/>
                      <a:pt x="39" y="20"/>
                    </a:cubicBezTo>
                    <a:cubicBezTo>
                      <a:pt x="26" y="17"/>
                      <a:pt x="14" y="13"/>
                      <a:pt x="2" y="11"/>
                    </a:cubicBezTo>
                    <a:close/>
                  </a:path>
                </a:pathLst>
              </a:custGeom>
              <a:solidFill>
                <a:srgbClr val="E2E2E2"/>
              </a:solidFill>
              <a:ln w="9525">
                <a:noFill/>
                <a:round/>
                <a:headEnd/>
                <a:tailEnd/>
              </a:ln>
            </p:spPr>
            <p:txBody>
              <a:bodyPr/>
              <a:lstStyle/>
              <a:p>
                <a:endParaRPr lang="zh-CN" altLang="en-US"/>
              </a:p>
            </p:txBody>
          </p:sp>
          <p:sp>
            <p:nvSpPr>
              <p:cNvPr id="54335" name="Freeform 77"/>
              <p:cNvSpPr>
                <a:spLocks/>
              </p:cNvSpPr>
              <p:nvPr/>
            </p:nvSpPr>
            <p:spPr bwMode="auto">
              <a:xfrm>
                <a:off x="9224963" y="1546226"/>
                <a:ext cx="263525" cy="373063"/>
              </a:xfrm>
              <a:custGeom>
                <a:avLst/>
                <a:gdLst>
                  <a:gd name="T0" fmla="*/ 26353 w 70"/>
                  <a:gd name="T1" fmla="*/ 361758 h 99"/>
                  <a:gd name="T2" fmla="*/ 3765 w 70"/>
                  <a:gd name="T3" fmla="*/ 350453 h 99"/>
                  <a:gd name="T4" fmla="*/ 15059 w 70"/>
                  <a:gd name="T5" fmla="*/ 290160 h 99"/>
                  <a:gd name="T6" fmla="*/ 127998 w 70"/>
                  <a:gd name="T7" fmla="*/ 146964 h 99"/>
                  <a:gd name="T8" fmla="*/ 240937 w 70"/>
                  <a:gd name="T9" fmla="*/ 11305 h 99"/>
                  <a:gd name="T10" fmla="*/ 259760 w 70"/>
                  <a:gd name="T11" fmla="*/ 22610 h 99"/>
                  <a:gd name="T12" fmla="*/ 248466 w 70"/>
                  <a:gd name="T13" fmla="*/ 82903 h 99"/>
                  <a:gd name="T14" fmla="*/ 135527 w 70"/>
                  <a:gd name="T15" fmla="*/ 222330 h 99"/>
                  <a:gd name="T16" fmla="*/ 26353 w 70"/>
                  <a:gd name="T17" fmla="*/ 361758 h 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99"/>
                  <a:gd name="T29" fmla="*/ 70 w 70"/>
                  <a:gd name="T30" fmla="*/ 99 h 9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99">
                    <a:moveTo>
                      <a:pt x="7" y="96"/>
                    </a:moveTo>
                    <a:cubicBezTo>
                      <a:pt x="5" y="99"/>
                      <a:pt x="2" y="98"/>
                      <a:pt x="1" y="93"/>
                    </a:cubicBezTo>
                    <a:cubicBezTo>
                      <a:pt x="0" y="88"/>
                      <a:pt x="2" y="81"/>
                      <a:pt x="4" y="77"/>
                    </a:cubicBezTo>
                    <a:cubicBezTo>
                      <a:pt x="12" y="65"/>
                      <a:pt x="23" y="52"/>
                      <a:pt x="34" y="39"/>
                    </a:cubicBezTo>
                    <a:cubicBezTo>
                      <a:pt x="45" y="27"/>
                      <a:pt x="56" y="15"/>
                      <a:pt x="64" y="3"/>
                    </a:cubicBezTo>
                    <a:cubicBezTo>
                      <a:pt x="66" y="0"/>
                      <a:pt x="69" y="1"/>
                      <a:pt x="69" y="6"/>
                    </a:cubicBezTo>
                    <a:cubicBezTo>
                      <a:pt x="70" y="11"/>
                      <a:pt x="69" y="18"/>
                      <a:pt x="66" y="22"/>
                    </a:cubicBezTo>
                    <a:cubicBezTo>
                      <a:pt x="58" y="34"/>
                      <a:pt x="47" y="46"/>
                      <a:pt x="36" y="59"/>
                    </a:cubicBezTo>
                    <a:cubicBezTo>
                      <a:pt x="26" y="72"/>
                      <a:pt x="15" y="84"/>
                      <a:pt x="7" y="96"/>
                    </a:cubicBezTo>
                    <a:close/>
                  </a:path>
                </a:pathLst>
              </a:custGeom>
              <a:solidFill>
                <a:srgbClr val="E2E2E2"/>
              </a:solidFill>
              <a:ln w="9525">
                <a:noFill/>
                <a:round/>
                <a:headEnd/>
                <a:tailEnd/>
              </a:ln>
            </p:spPr>
            <p:txBody>
              <a:bodyPr/>
              <a:lstStyle/>
              <a:p>
                <a:endParaRPr lang="zh-CN" altLang="en-US"/>
              </a:p>
            </p:txBody>
          </p:sp>
          <p:sp>
            <p:nvSpPr>
              <p:cNvPr id="54336" name="Freeform 78"/>
              <p:cNvSpPr>
                <a:spLocks/>
              </p:cNvSpPr>
              <p:nvPr/>
            </p:nvSpPr>
            <p:spPr bwMode="auto">
              <a:xfrm>
                <a:off x="8974138" y="1408113"/>
                <a:ext cx="150813" cy="431800"/>
              </a:xfrm>
              <a:custGeom>
                <a:avLst/>
                <a:gdLst>
                  <a:gd name="T0" fmla="*/ 41474 w 40"/>
                  <a:gd name="T1" fmla="*/ 416781 h 115"/>
                  <a:gd name="T2" fmla="*/ 15081 w 40"/>
                  <a:gd name="T3" fmla="*/ 413026 h 115"/>
                  <a:gd name="T4" fmla="*/ 3770 w 40"/>
                  <a:gd name="T5" fmla="*/ 356704 h 115"/>
                  <a:gd name="T6" fmla="*/ 56555 w 40"/>
                  <a:gd name="T7" fmla="*/ 180230 h 115"/>
                  <a:gd name="T8" fmla="*/ 109339 w 40"/>
                  <a:gd name="T9" fmla="*/ 15019 h 115"/>
                  <a:gd name="T10" fmla="*/ 135732 w 40"/>
                  <a:gd name="T11" fmla="*/ 15019 h 115"/>
                  <a:gd name="T12" fmla="*/ 147043 w 40"/>
                  <a:gd name="T13" fmla="*/ 75096 h 115"/>
                  <a:gd name="T14" fmla="*/ 94258 w 40"/>
                  <a:gd name="T15" fmla="*/ 247816 h 115"/>
                  <a:gd name="T16" fmla="*/ 41474 w 40"/>
                  <a:gd name="T17" fmla="*/ 416781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115"/>
                  <a:gd name="T29" fmla="*/ 40 w 40"/>
                  <a:gd name="T30" fmla="*/ 115 h 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115">
                    <a:moveTo>
                      <a:pt x="11" y="111"/>
                    </a:moveTo>
                    <a:cubicBezTo>
                      <a:pt x="10" y="115"/>
                      <a:pt x="7" y="115"/>
                      <a:pt x="4" y="110"/>
                    </a:cubicBezTo>
                    <a:cubicBezTo>
                      <a:pt x="2" y="106"/>
                      <a:pt x="0" y="99"/>
                      <a:pt x="1" y="95"/>
                    </a:cubicBezTo>
                    <a:cubicBezTo>
                      <a:pt x="5" y="80"/>
                      <a:pt x="10" y="64"/>
                      <a:pt x="15" y="48"/>
                    </a:cubicBezTo>
                    <a:cubicBezTo>
                      <a:pt x="21" y="33"/>
                      <a:pt x="26" y="17"/>
                      <a:pt x="29" y="4"/>
                    </a:cubicBezTo>
                    <a:cubicBezTo>
                      <a:pt x="30" y="0"/>
                      <a:pt x="33" y="0"/>
                      <a:pt x="36" y="4"/>
                    </a:cubicBezTo>
                    <a:cubicBezTo>
                      <a:pt x="38" y="9"/>
                      <a:pt x="40" y="16"/>
                      <a:pt x="39" y="20"/>
                    </a:cubicBezTo>
                    <a:cubicBezTo>
                      <a:pt x="35" y="34"/>
                      <a:pt x="30" y="50"/>
                      <a:pt x="25" y="66"/>
                    </a:cubicBezTo>
                    <a:cubicBezTo>
                      <a:pt x="19" y="82"/>
                      <a:pt x="14" y="97"/>
                      <a:pt x="11" y="111"/>
                    </a:cubicBezTo>
                    <a:close/>
                  </a:path>
                </a:pathLst>
              </a:custGeom>
              <a:solidFill>
                <a:srgbClr val="E2E2E2"/>
              </a:solidFill>
              <a:ln w="9525">
                <a:noFill/>
                <a:round/>
                <a:headEnd/>
                <a:tailEnd/>
              </a:ln>
            </p:spPr>
            <p:txBody>
              <a:bodyPr/>
              <a:lstStyle/>
              <a:p>
                <a:endParaRPr lang="zh-CN" altLang="en-US"/>
              </a:p>
            </p:txBody>
          </p:sp>
          <p:sp>
            <p:nvSpPr>
              <p:cNvPr id="54337" name="Freeform 79"/>
              <p:cNvSpPr>
                <a:spLocks/>
              </p:cNvSpPr>
              <p:nvPr/>
            </p:nvSpPr>
            <p:spPr bwMode="auto">
              <a:xfrm>
                <a:off x="8640763" y="1430338"/>
                <a:ext cx="119063" cy="428625"/>
              </a:xfrm>
              <a:custGeom>
                <a:avLst/>
                <a:gdLst>
                  <a:gd name="T0" fmla="*/ 115342 w 32"/>
                  <a:gd name="T1" fmla="*/ 409826 h 114"/>
                  <a:gd name="T2" fmla="*/ 93018 w 32"/>
                  <a:gd name="T3" fmla="*/ 417345 h 114"/>
                  <a:gd name="T4" fmla="*/ 55811 w 32"/>
                  <a:gd name="T5" fmla="*/ 372227 h 114"/>
                  <a:gd name="T6" fmla="*/ 29766 w 32"/>
                  <a:gd name="T7" fmla="*/ 191753 h 114"/>
                  <a:gd name="T8" fmla="*/ 3721 w 32"/>
                  <a:gd name="T9" fmla="*/ 18799 h 114"/>
                  <a:gd name="T10" fmla="*/ 26045 w 32"/>
                  <a:gd name="T11" fmla="*/ 11280 h 114"/>
                  <a:gd name="T12" fmla="*/ 63252 w 32"/>
                  <a:gd name="T13" fmla="*/ 56398 h 114"/>
                  <a:gd name="T14" fmla="*/ 89297 w 32"/>
                  <a:gd name="T15" fmla="*/ 236872 h 114"/>
                  <a:gd name="T16" fmla="*/ 115342 w 32"/>
                  <a:gd name="T17" fmla="*/ 409826 h 1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4"/>
                  <a:gd name="T29" fmla="*/ 32 w 32"/>
                  <a:gd name="T30" fmla="*/ 114 h 1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4">
                    <a:moveTo>
                      <a:pt x="31" y="109"/>
                    </a:moveTo>
                    <a:cubicBezTo>
                      <a:pt x="32" y="113"/>
                      <a:pt x="29" y="114"/>
                      <a:pt x="25" y="111"/>
                    </a:cubicBezTo>
                    <a:cubicBezTo>
                      <a:pt x="21" y="109"/>
                      <a:pt x="16" y="103"/>
                      <a:pt x="15" y="99"/>
                    </a:cubicBezTo>
                    <a:cubicBezTo>
                      <a:pt x="12" y="85"/>
                      <a:pt x="10" y="68"/>
                      <a:pt x="8" y="51"/>
                    </a:cubicBezTo>
                    <a:cubicBezTo>
                      <a:pt x="6" y="35"/>
                      <a:pt x="4" y="18"/>
                      <a:pt x="1" y="5"/>
                    </a:cubicBezTo>
                    <a:cubicBezTo>
                      <a:pt x="0" y="1"/>
                      <a:pt x="3" y="0"/>
                      <a:pt x="7" y="3"/>
                    </a:cubicBezTo>
                    <a:cubicBezTo>
                      <a:pt x="12" y="5"/>
                      <a:pt x="16" y="11"/>
                      <a:pt x="17" y="15"/>
                    </a:cubicBezTo>
                    <a:cubicBezTo>
                      <a:pt x="20" y="29"/>
                      <a:pt x="22" y="46"/>
                      <a:pt x="24" y="63"/>
                    </a:cubicBezTo>
                    <a:cubicBezTo>
                      <a:pt x="26" y="79"/>
                      <a:pt x="28" y="95"/>
                      <a:pt x="31" y="109"/>
                    </a:cubicBezTo>
                    <a:close/>
                  </a:path>
                </a:pathLst>
              </a:custGeom>
              <a:solidFill>
                <a:srgbClr val="E2E2E2"/>
              </a:solidFill>
              <a:ln w="9525">
                <a:noFill/>
                <a:round/>
                <a:headEnd/>
                <a:tailEnd/>
              </a:ln>
            </p:spPr>
            <p:txBody>
              <a:bodyPr/>
              <a:lstStyle/>
              <a:p>
                <a:endParaRPr lang="zh-CN" altLang="en-US"/>
              </a:p>
            </p:txBody>
          </p:sp>
          <p:sp>
            <p:nvSpPr>
              <p:cNvPr id="54338" name="Freeform 80"/>
              <p:cNvSpPr>
                <a:spLocks/>
              </p:cNvSpPr>
              <p:nvPr/>
            </p:nvSpPr>
            <p:spPr bwMode="auto">
              <a:xfrm>
                <a:off x="8231188" y="1598613"/>
                <a:ext cx="303213" cy="334963"/>
              </a:xfrm>
              <a:custGeom>
                <a:avLst/>
                <a:gdLst>
                  <a:gd name="T0" fmla="*/ 291983 w 81"/>
                  <a:gd name="T1" fmla="*/ 316145 h 89"/>
                  <a:gd name="T2" fmla="*/ 277009 w 81"/>
                  <a:gd name="T3" fmla="*/ 334963 h 89"/>
                  <a:gd name="T4" fmla="*/ 224602 w 81"/>
                  <a:gd name="T5" fmla="*/ 308618 h 89"/>
                  <a:gd name="T6" fmla="*/ 116044 w 81"/>
                  <a:gd name="T7" fmla="*/ 161836 h 89"/>
                  <a:gd name="T8" fmla="*/ 11230 w 81"/>
                  <a:gd name="T9" fmla="*/ 18818 h 89"/>
                  <a:gd name="T10" fmla="*/ 26204 w 81"/>
                  <a:gd name="T11" fmla="*/ 3764 h 89"/>
                  <a:gd name="T12" fmla="*/ 82354 w 81"/>
                  <a:gd name="T13" fmla="*/ 26345 h 89"/>
                  <a:gd name="T14" fmla="*/ 190912 w 81"/>
                  <a:gd name="T15" fmla="*/ 173127 h 89"/>
                  <a:gd name="T16" fmla="*/ 291983 w 81"/>
                  <a:gd name="T17" fmla="*/ 316145 h 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
                  <a:gd name="T28" fmla="*/ 0 h 89"/>
                  <a:gd name="T29" fmla="*/ 81 w 81"/>
                  <a:gd name="T30" fmla="*/ 89 h 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 h="89">
                    <a:moveTo>
                      <a:pt x="78" y="84"/>
                    </a:moveTo>
                    <a:cubicBezTo>
                      <a:pt x="81" y="87"/>
                      <a:pt x="79" y="89"/>
                      <a:pt x="74" y="89"/>
                    </a:cubicBezTo>
                    <a:cubicBezTo>
                      <a:pt x="69" y="88"/>
                      <a:pt x="62" y="85"/>
                      <a:pt x="60" y="82"/>
                    </a:cubicBezTo>
                    <a:cubicBezTo>
                      <a:pt x="50" y="71"/>
                      <a:pt x="41" y="57"/>
                      <a:pt x="31" y="43"/>
                    </a:cubicBezTo>
                    <a:cubicBezTo>
                      <a:pt x="21" y="30"/>
                      <a:pt x="12" y="16"/>
                      <a:pt x="3" y="5"/>
                    </a:cubicBezTo>
                    <a:cubicBezTo>
                      <a:pt x="0" y="2"/>
                      <a:pt x="2" y="0"/>
                      <a:pt x="7" y="1"/>
                    </a:cubicBezTo>
                    <a:cubicBezTo>
                      <a:pt x="13" y="1"/>
                      <a:pt x="19" y="4"/>
                      <a:pt x="22" y="7"/>
                    </a:cubicBezTo>
                    <a:cubicBezTo>
                      <a:pt x="31" y="18"/>
                      <a:pt x="41" y="32"/>
                      <a:pt x="51" y="46"/>
                    </a:cubicBezTo>
                    <a:cubicBezTo>
                      <a:pt x="60" y="60"/>
                      <a:pt x="69" y="73"/>
                      <a:pt x="78" y="84"/>
                    </a:cubicBezTo>
                    <a:close/>
                  </a:path>
                </a:pathLst>
              </a:custGeom>
              <a:solidFill>
                <a:srgbClr val="E2E2E2"/>
              </a:solidFill>
              <a:ln w="9525">
                <a:noFill/>
                <a:round/>
                <a:headEnd/>
                <a:tailEnd/>
              </a:ln>
            </p:spPr>
            <p:txBody>
              <a:bodyPr/>
              <a:lstStyle/>
              <a:p>
                <a:endParaRPr lang="zh-CN" altLang="en-US"/>
              </a:p>
            </p:txBody>
          </p:sp>
          <p:sp>
            <p:nvSpPr>
              <p:cNvPr id="54339" name="Freeform 81"/>
              <p:cNvSpPr>
                <a:spLocks/>
              </p:cNvSpPr>
              <p:nvPr/>
            </p:nvSpPr>
            <p:spPr bwMode="auto">
              <a:xfrm>
                <a:off x="8110538" y="2609851"/>
                <a:ext cx="382588" cy="123825"/>
              </a:xfrm>
              <a:custGeom>
                <a:avLst/>
                <a:gdLst>
                  <a:gd name="T0" fmla="*/ 363834 w 102"/>
                  <a:gd name="T1" fmla="*/ 3752 h 33"/>
                  <a:gd name="T2" fmla="*/ 375086 w 102"/>
                  <a:gd name="T3" fmla="*/ 22514 h 33"/>
                  <a:gd name="T4" fmla="*/ 333827 w 102"/>
                  <a:gd name="T5" fmla="*/ 56284 h 33"/>
                  <a:gd name="T6" fmla="*/ 172540 w 102"/>
                  <a:gd name="T7" fmla="*/ 90055 h 33"/>
                  <a:gd name="T8" fmla="*/ 18754 w 102"/>
                  <a:gd name="T9" fmla="*/ 120073 h 33"/>
                  <a:gd name="T10" fmla="*/ 11253 w 102"/>
                  <a:gd name="T11" fmla="*/ 97559 h 33"/>
                  <a:gd name="T12" fmla="*/ 52512 w 102"/>
                  <a:gd name="T13" fmla="*/ 63789 h 33"/>
                  <a:gd name="T14" fmla="*/ 210048 w 102"/>
                  <a:gd name="T15" fmla="*/ 33770 h 33"/>
                  <a:gd name="T16" fmla="*/ 363834 w 102"/>
                  <a:gd name="T17" fmla="*/ 375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
                  <a:gd name="T28" fmla="*/ 0 h 33"/>
                  <a:gd name="T29" fmla="*/ 102 w 102"/>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 h="33">
                    <a:moveTo>
                      <a:pt x="97" y="1"/>
                    </a:moveTo>
                    <a:cubicBezTo>
                      <a:pt x="101" y="0"/>
                      <a:pt x="102" y="2"/>
                      <a:pt x="100" y="6"/>
                    </a:cubicBezTo>
                    <a:cubicBezTo>
                      <a:pt x="97" y="10"/>
                      <a:pt x="92" y="14"/>
                      <a:pt x="89" y="15"/>
                    </a:cubicBezTo>
                    <a:cubicBezTo>
                      <a:pt x="76" y="19"/>
                      <a:pt x="61" y="21"/>
                      <a:pt x="46" y="24"/>
                    </a:cubicBezTo>
                    <a:cubicBezTo>
                      <a:pt x="32" y="26"/>
                      <a:pt x="17" y="28"/>
                      <a:pt x="5" y="32"/>
                    </a:cubicBezTo>
                    <a:cubicBezTo>
                      <a:pt x="1" y="33"/>
                      <a:pt x="0" y="30"/>
                      <a:pt x="3" y="26"/>
                    </a:cubicBezTo>
                    <a:cubicBezTo>
                      <a:pt x="5" y="22"/>
                      <a:pt x="10" y="18"/>
                      <a:pt x="14" y="17"/>
                    </a:cubicBezTo>
                    <a:cubicBezTo>
                      <a:pt x="26" y="14"/>
                      <a:pt x="41" y="11"/>
                      <a:pt x="56" y="9"/>
                    </a:cubicBezTo>
                    <a:cubicBezTo>
                      <a:pt x="71" y="6"/>
                      <a:pt x="85" y="4"/>
                      <a:pt x="97" y="1"/>
                    </a:cubicBezTo>
                    <a:close/>
                  </a:path>
                </a:pathLst>
              </a:custGeom>
              <a:solidFill>
                <a:srgbClr val="E2E2E2"/>
              </a:solidFill>
              <a:ln w="9525">
                <a:noFill/>
                <a:round/>
                <a:headEnd/>
                <a:tailEnd/>
              </a:ln>
            </p:spPr>
            <p:txBody>
              <a:bodyPr/>
              <a:lstStyle/>
              <a:p>
                <a:endParaRPr lang="zh-CN" altLang="en-US"/>
              </a:p>
            </p:txBody>
          </p:sp>
        </p:grpSp>
        <p:sp>
          <p:nvSpPr>
            <p:cNvPr id="54310" name="Freeform 82"/>
            <p:cNvSpPr>
              <a:spLocks/>
            </p:cNvSpPr>
            <p:nvPr/>
          </p:nvSpPr>
          <p:spPr bwMode="auto">
            <a:xfrm>
              <a:off x="3957638" y="3640138"/>
              <a:ext cx="52388" cy="90488"/>
            </a:xfrm>
            <a:custGeom>
              <a:avLst/>
              <a:gdLst>
                <a:gd name="T0" fmla="*/ 49213 w 33"/>
                <a:gd name="T1" fmla="*/ 90488 h 57"/>
                <a:gd name="T2" fmla="*/ 0 w 33"/>
                <a:gd name="T3" fmla="*/ 71438 h 57"/>
                <a:gd name="T4" fmla="*/ 52388 w 33"/>
                <a:gd name="T5" fmla="*/ 0 h 57"/>
                <a:gd name="T6" fmla="*/ 49213 w 33"/>
                <a:gd name="T7" fmla="*/ 90488 h 57"/>
                <a:gd name="T8" fmla="*/ 0 60000 65536"/>
                <a:gd name="T9" fmla="*/ 0 60000 65536"/>
                <a:gd name="T10" fmla="*/ 0 60000 65536"/>
                <a:gd name="T11" fmla="*/ 0 60000 65536"/>
                <a:gd name="T12" fmla="*/ 0 w 33"/>
                <a:gd name="T13" fmla="*/ 0 h 57"/>
                <a:gd name="T14" fmla="*/ 33 w 33"/>
                <a:gd name="T15" fmla="*/ 57 h 57"/>
              </a:gdLst>
              <a:ahLst/>
              <a:cxnLst>
                <a:cxn ang="T8">
                  <a:pos x="T0" y="T1"/>
                </a:cxn>
                <a:cxn ang="T9">
                  <a:pos x="T2" y="T3"/>
                </a:cxn>
                <a:cxn ang="T10">
                  <a:pos x="T4" y="T5"/>
                </a:cxn>
                <a:cxn ang="T11">
                  <a:pos x="T6" y="T7"/>
                </a:cxn>
              </a:cxnLst>
              <a:rect l="T12" t="T13" r="T14" b="T15"/>
              <a:pathLst>
                <a:path w="33" h="57">
                  <a:moveTo>
                    <a:pt x="31" y="57"/>
                  </a:moveTo>
                  <a:lnTo>
                    <a:pt x="0" y="45"/>
                  </a:lnTo>
                  <a:lnTo>
                    <a:pt x="33" y="0"/>
                  </a:lnTo>
                  <a:lnTo>
                    <a:pt x="31" y="57"/>
                  </a:lnTo>
                  <a:close/>
                </a:path>
              </a:pathLst>
            </a:custGeom>
            <a:solidFill>
              <a:srgbClr val="E9F2DF"/>
            </a:solidFill>
            <a:ln w="9525">
              <a:noFill/>
              <a:round/>
              <a:headEnd/>
              <a:tailEnd/>
            </a:ln>
          </p:spPr>
          <p:txBody>
            <a:bodyPr/>
            <a:lstStyle/>
            <a:p>
              <a:endParaRPr lang="zh-CN" altLang="en-US"/>
            </a:p>
          </p:txBody>
        </p:sp>
      </p:grpSp>
      <p:grpSp>
        <p:nvGrpSpPr>
          <p:cNvPr id="54277" name="组合 87"/>
          <p:cNvGrpSpPr>
            <a:grpSpLocks/>
          </p:cNvGrpSpPr>
          <p:nvPr/>
        </p:nvGrpSpPr>
        <p:grpSpPr bwMode="auto">
          <a:xfrm>
            <a:off x="3923021" y="2646505"/>
            <a:ext cx="4618038" cy="657225"/>
            <a:chOff x="1755728" y="2313715"/>
            <a:chExt cx="5268126" cy="748291"/>
          </a:xfrm>
        </p:grpSpPr>
        <p:sp>
          <p:nvSpPr>
            <p:cNvPr id="89" name="矩形 88"/>
            <p:cNvSpPr/>
            <p:nvPr/>
          </p:nvSpPr>
          <p:spPr>
            <a:xfrm>
              <a:off x="3257027" y="2456504"/>
              <a:ext cx="3766827" cy="6055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0" name="矩形 89"/>
            <p:cNvSpPr/>
            <p:nvPr/>
          </p:nvSpPr>
          <p:spPr>
            <a:xfrm>
              <a:off x="3144746" y="2376976"/>
              <a:ext cx="3766827" cy="605502"/>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1" name="矩形 90"/>
            <p:cNvSpPr/>
            <p:nvPr/>
          </p:nvSpPr>
          <p:spPr>
            <a:xfrm rot="20890084">
              <a:off x="1962179" y="2456504"/>
              <a:ext cx="842104" cy="60550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2" name="矩形 91"/>
            <p:cNvSpPr/>
            <p:nvPr/>
          </p:nvSpPr>
          <p:spPr>
            <a:xfrm>
              <a:off x="1755728" y="2351671"/>
              <a:ext cx="842104" cy="60550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303" name="文本框 92"/>
            <p:cNvSpPr txBox="1">
              <a:spLocks noChangeArrowheads="1"/>
            </p:cNvSpPr>
            <p:nvPr/>
          </p:nvSpPr>
          <p:spPr bwMode="auto">
            <a:xfrm rot="-8057">
              <a:off x="3316788" y="2411318"/>
              <a:ext cx="3594786" cy="591042"/>
            </a:xfrm>
            <a:prstGeom prst="rect">
              <a:avLst/>
            </a:prstGeom>
            <a:noFill/>
            <a:ln w="9525">
              <a:noFill/>
              <a:miter lim="800000"/>
              <a:headEnd/>
              <a:tailEnd/>
            </a:ln>
          </p:spPr>
          <p:txBody>
            <a:bodyPr>
              <a:spAutoFit/>
            </a:bodyPr>
            <a:lstStyle/>
            <a:p>
              <a:r>
                <a:rPr lang="zh-CN" altLang="en-US" sz="2800" b="1" dirty="0">
                  <a:solidFill>
                    <a:srgbClr val="404040"/>
                  </a:solidFill>
                  <a:latin typeface="微软雅黑" pitchFamily="34" charset="-122"/>
                  <a:ea typeface="微软雅黑" pitchFamily="34" charset="-122"/>
                </a:rPr>
                <a:t>        </a:t>
              </a:r>
              <a:r>
                <a:rPr lang="zh-CN" altLang="en-US" sz="2800" b="1" dirty="0" smtClean="0">
                  <a:solidFill>
                    <a:srgbClr val="404040"/>
                  </a:solidFill>
                  <a:latin typeface="微软雅黑" pitchFamily="34" charset="-122"/>
                  <a:ea typeface="微软雅黑" pitchFamily="34" charset="-122"/>
                </a:rPr>
                <a:t>   树</a:t>
              </a:r>
              <a:endParaRPr lang="zh-CN" altLang="en-US" sz="2800" b="1" dirty="0">
                <a:solidFill>
                  <a:srgbClr val="404040"/>
                </a:solidFill>
                <a:latin typeface="微软雅黑" pitchFamily="34" charset="-122"/>
                <a:ea typeface="微软雅黑" pitchFamily="34" charset="-122"/>
              </a:endParaRPr>
            </a:p>
          </p:txBody>
        </p:sp>
        <p:sp>
          <p:nvSpPr>
            <p:cNvPr id="54304" name="文本框 93"/>
            <p:cNvSpPr txBox="1">
              <a:spLocks noChangeArrowheads="1"/>
            </p:cNvSpPr>
            <p:nvPr/>
          </p:nvSpPr>
          <p:spPr bwMode="auto">
            <a:xfrm rot="-1110546">
              <a:off x="1963074" y="2313715"/>
              <a:ext cx="505061" cy="737244"/>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2</a:t>
              </a:r>
              <a:endParaRPr lang="zh-CN" altLang="en-US" sz="3600" b="1">
                <a:solidFill>
                  <a:srgbClr val="FFFFFF"/>
                </a:solidFill>
                <a:latin typeface="微软雅黑" pitchFamily="34" charset="-122"/>
                <a:ea typeface="微软雅黑" pitchFamily="34" charset="-122"/>
              </a:endParaRPr>
            </a:p>
          </p:txBody>
        </p:sp>
      </p:grpSp>
      <p:grpSp>
        <p:nvGrpSpPr>
          <p:cNvPr id="54278" name="组合 94"/>
          <p:cNvGrpSpPr>
            <a:grpSpLocks/>
          </p:cNvGrpSpPr>
          <p:nvPr/>
        </p:nvGrpSpPr>
        <p:grpSpPr bwMode="auto">
          <a:xfrm>
            <a:off x="3909373" y="3407273"/>
            <a:ext cx="4618038" cy="655637"/>
            <a:chOff x="1755728" y="2313715"/>
            <a:chExt cx="5268126" cy="748291"/>
          </a:xfrm>
        </p:grpSpPr>
        <p:sp>
          <p:nvSpPr>
            <p:cNvPr id="96" name="矩形 95"/>
            <p:cNvSpPr/>
            <p:nvPr/>
          </p:nvSpPr>
          <p:spPr>
            <a:xfrm>
              <a:off x="3257027" y="2456850"/>
              <a:ext cx="3766827" cy="6051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7" name="矩形 96"/>
            <p:cNvSpPr/>
            <p:nvPr/>
          </p:nvSpPr>
          <p:spPr>
            <a:xfrm>
              <a:off x="3144746" y="2377129"/>
              <a:ext cx="3766827" cy="605156"/>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8" name="矩形 97"/>
            <p:cNvSpPr/>
            <p:nvPr/>
          </p:nvSpPr>
          <p:spPr>
            <a:xfrm rot="20890084">
              <a:off x="1962179" y="2456850"/>
              <a:ext cx="842104" cy="60515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9" name="矩形 98"/>
            <p:cNvSpPr/>
            <p:nvPr/>
          </p:nvSpPr>
          <p:spPr>
            <a:xfrm>
              <a:off x="1755728" y="2351763"/>
              <a:ext cx="842104" cy="605156"/>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297" name="文本框 99"/>
            <p:cNvSpPr txBox="1">
              <a:spLocks noChangeArrowheads="1"/>
            </p:cNvSpPr>
            <p:nvPr/>
          </p:nvSpPr>
          <p:spPr bwMode="auto">
            <a:xfrm rot="-8057">
              <a:off x="3316788" y="2411555"/>
              <a:ext cx="3594786" cy="592472"/>
            </a:xfrm>
            <a:prstGeom prst="rect">
              <a:avLst/>
            </a:prstGeom>
            <a:noFill/>
            <a:ln w="9525">
              <a:noFill/>
              <a:miter lim="800000"/>
              <a:headEnd/>
              <a:tailEnd/>
            </a:ln>
          </p:spPr>
          <p:txBody>
            <a:bodyPr>
              <a:spAutoFit/>
            </a:bodyPr>
            <a:lstStyle/>
            <a:p>
              <a:r>
                <a:rPr lang="zh-CN" altLang="en-US" sz="2800" b="1" dirty="0">
                  <a:solidFill>
                    <a:srgbClr val="404040"/>
                  </a:solidFill>
                  <a:latin typeface="微软雅黑" pitchFamily="34" charset="-122"/>
                  <a:ea typeface="微软雅黑" pitchFamily="34" charset="-122"/>
                </a:rPr>
                <a:t>        </a:t>
              </a:r>
              <a:r>
                <a:rPr lang="zh-CN" altLang="en-US" sz="2800" b="1" dirty="0" smtClean="0">
                  <a:solidFill>
                    <a:srgbClr val="404040"/>
                  </a:solidFill>
                  <a:latin typeface="微软雅黑" pitchFamily="34" charset="-122"/>
                  <a:ea typeface="微软雅黑" pitchFamily="34" charset="-122"/>
                </a:rPr>
                <a:t>二叉树</a:t>
              </a:r>
              <a:endParaRPr lang="zh-CN" altLang="en-US" sz="2800" b="1" dirty="0">
                <a:solidFill>
                  <a:srgbClr val="404040"/>
                </a:solidFill>
                <a:latin typeface="微软雅黑" pitchFamily="34" charset="-122"/>
                <a:ea typeface="微软雅黑" pitchFamily="34" charset="-122"/>
              </a:endParaRPr>
            </a:p>
          </p:txBody>
        </p:sp>
        <p:sp>
          <p:nvSpPr>
            <p:cNvPr id="54298" name="文本框 100"/>
            <p:cNvSpPr txBox="1">
              <a:spLocks noChangeArrowheads="1"/>
            </p:cNvSpPr>
            <p:nvPr/>
          </p:nvSpPr>
          <p:spPr bwMode="auto">
            <a:xfrm rot="-1110546">
              <a:off x="1963074" y="2313715"/>
              <a:ext cx="505061" cy="737244"/>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3</a:t>
              </a:r>
              <a:endParaRPr lang="zh-CN" altLang="en-US" sz="3600" b="1">
                <a:solidFill>
                  <a:srgbClr val="FFFFFF"/>
                </a:solidFill>
                <a:latin typeface="微软雅黑" pitchFamily="34" charset="-122"/>
                <a:ea typeface="微软雅黑" pitchFamily="34" charset="-122"/>
              </a:endParaRPr>
            </a:p>
          </p:txBody>
        </p:sp>
      </p:grpSp>
      <p:grpSp>
        <p:nvGrpSpPr>
          <p:cNvPr id="54279" name="组合 101"/>
          <p:cNvGrpSpPr>
            <a:grpSpLocks/>
          </p:cNvGrpSpPr>
          <p:nvPr/>
        </p:nvGrpSpPr>
        <p:grpSpPr bwMode="auto">
          <a:xfrm>
            <a:off x="3868430" y="4241042"/>
            <a:ext cx="4754563" cy="660865"/>
            <a:chOff x="1755728" y="2313715"/>
            <a:chExt cx="5424169" cy="754257"/>
          </a:xfrm>
        </p:grpSpPr>
        <p:sp>
          <p:nvSpPr>
            <p:cNvPr id="103" name="矩形 102"/>
            <p:cNvSpPr/>
            <p:nvPr/>
          </p:nvSpPr>
          <p:spPr>
            <a:xfrm>
              <a:off x="3257109" y="2456851"/>
              <a:ext cx="3767035" cy="6051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4" name="矩形 103"/>
            <p:cNvSpPr/>
            <p:nvPr/>
          </p:nvSpPr>
          <p:spPr>
            <a:xfrm>
              <a:off x="3144823" y="2377130"/>
              <a:ext cx="3767035" cy="605155"/>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5" name="矩形 104"/>
            <p:cNvSpPr/>
            <p:nvPr/>
          </p:nvSpPr>
          <p:spPr>
            <a:xfrm rot="20890084">
              <a:off x="1962191" y="2456851"/>
              <a:ext cx="842150" cy="605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6" name="矩形 105"/>
            <p:cNvSpPr/>
            <p:nvPr/>
          </p:nvSpPr>
          <p:spPr>
            <a:xfrm>
              <a:off x="1755728" y="2351764"/>
              <a:ext cx="842150" cy="605155"/>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291" name="文本框 106"/>
            <p:cNvSpPr txBox="1">
              <a:spLocks noChangeArrowheads="1"/>
            </p:cNvSpPr>
            <p:nvPr/>
          </p:nvSpPr>
          <p:spPr bwMode="auto">
            <a:xfrm rot="21591943">
              <a:off x="3316874" y="2470812"/>
              <a:ext cx="3863023" cy="597160"/>
            </a:xfrm>
            <a:prstGeom prst="rect">
              <a:avLst/>
            </a:prstGeom>
            <a:noFill/>
            <a:ln w="9525">
              <a:noFill/>
              <a:miter lim="800000"/>
              <a:headEnd/>
              <a:tailEnd/>
            </a:ln>
          </p:spPr>
          <p:txBody>
            <a:bodyPr>
              <a:spAutoFit/>
            </a:bodyPr>
            <a:lstStyle/>
            <a:p>
              <a:r>
                <a:rPr lang="zh-CN" altLang="en-US" sz="2800" b="1" dirty="0">
                  <a:solidFill>
                    <a:srgbClr val="404040"/>
                  </a:solidFill>
                  <a:latin typeface="微软雅黑" pitchFamily="34" charset="-122"/>
                  <a:ea typeface="微软雅黑" pitchFamily="34" charset="-122"/>
                </a:rPr>
                <a:t>  </a:t>
              </a:r>
              <a:r>
                <a:rPr lang="zh-CN" altLang="en-US" sz="2800" b="1" dirty="0" smtClean="0">
                  <a:solidFill>
                    <a:srgbClr val="404040"/>
                  </a:solidFill>
                  <a:latin typeface="微软雅黑" pitchFamily="34" charset="-122"/>
                  <a:ea typeface="微软雅黑" pitchFamily="34" charset="-122"/>
                </a:rPr>
                <a:t>树、森林和二叉树</a:t>
              </a:r>
              <a:endParaRPr lang="zh-CN" altLang="en-US" sz="2800" b="1" dirty="0">
                <a:solidFill>
                  <a:srgbClr val="404040"/>
                </a:solidFill>
                <a:latin typeface="微软雅黑" pitchFamily="34" charset="-122"/>
                <a:ea typeface="微软雅黑" pitchFamily="34" charset="-122"/>
              </a:endParaRPr>
            </a:p>
          </p:txBody>
        </p:sp>
        <p:sp>
          <p:nvSpPr>
            <p:cNvPr id="54292" name="文本框 107"/>
            <p:cNvSpPr txBox="1">
              <a:spLocks noChangeArrowheads="1"/>
            </p:cNvSpPr>
            <p:nvPr/>
          </p:nvSpPr>
          <p:spPr bwMode="auto">
            <a:xfrm rot="-1110546">
              <a:off x="1963074" y="2313715"/>
              <a:ext cx="505061" cy="737244"/>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4</a:t>
              </a:r>
              <a:endParaRPr lang="zh-CN" altLang="en-US" sz="3600" b="1">
                <a:solidFill>
                  <a:srgbClr val="FFFFFF"/>
                </a:solidFill>
                <a:latin typeface="微软雅黑" pitchFamily="34" charset="-122"/>
                <a:ea typeface="微软雅黑" pitchFamily="34" charset="-122"/>
              </a:endParaRPr>
            </a:p>
          </p:txBody>
        </p:sp>
      </p:grpSp>
      <p:grpSp>
        <p:nvGrpSpPr>
          <p:cNvPr id="54280" name="组合 101"/>
          <p:cNvGrpSpPr>
            <a:grpSpLocks/>
          </p:cNvGrpSpPr>
          <p:nvPr/>
        </p:nvGrpSpPr>
        <p:grpSpPr bwMode="auto">
          <a:xfrm>
            <a:off x="3928732" y="5797811"/>
            <a:ext cx="4756150" cy="655637"/>
            <a:chOff x="1755728" y="2313715"/>
            <a:chExt cx="5424169" cy="748291"/>
          </a:xfrm>
        </p:grpSpPr>
        <p:sp>
          <p:nvSpPr>
            <p:cNvPr id="110" name="矩形 109"/>
            <p:cNvSpPr/>
            <p:nvPr/>
          </p:nvSpPr>
          <p:spPr>
            <a:xfrm>
              <a:off x="3256607" y="2456850"/>
              <a:ext cx="3767589" cy="6051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1" name="矩形 110"/>
            <p:cNvSpPr/>
            <p:nvPr/>
          </p:nvSpPr>
          <p:spPr>
            <a:xfrm>
              <a:off x="3144358" y="2377129"/>
              <a:ext cx="3767589" cy="605156"/>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矩形 111"/>
            <p:cNvSpPr/>
            <p:nvPr/>
          </p:nvSpPr>
          <p:spPr>
            <a:xfrm rot="20890084">
              <a:off x="1963932" y="2456850"/>
              <a:ext cx="840058" cy="60515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3" name="矩形 112"/>
            <p:cNvSpPr/>
            <p:nvPr/>
          </p:nvSpPr>
          <p:spPr>
            <a:xfrm>
              <a:off x="1755728" y="2351763"/>
              <a:ext cx="841868" cy="605156"/>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285" name="文本框 106"/>
            <p:cNvSpPr txBox="1">
              <a:spLocks noChangeArrowheads="1"/>
            </p:cNvSpPr>
            <p:nvPr/>
          </p:nvSpPr>
          <p:spPr bwMode="auto">
            <a:xfrm rot="-8057">
              <a:off x="3316353" y="2420614"/>
              <a:ext cx="3863544" cy="592472"/>
            </a:xfrm>
            <a:prstGeom prst="rect">
              <a:avLst/>
            </a:prstGeom>
            <a:noFill/>
            <a:ln w="9525">
              <a:noFill/>
              <a:miter lim="800000"/>
              <a:headEnd/>
              <a:tailEnd/>
            </a:ln>
          </p:spPr>
          <p:txBody>
            <a:bodyPr>
              <a:spAutoFit/>
            </a:bodyPr>
            <a:lstStyle/>
            <a:p>
              <a:r>
                <a:rPr lang="zh-CN" altLang="en-US" sz="2800" b="1">
                  <a:solidFill>
                    <a:srgbClr val="404040"/>
                  </a:solidFill>
                  <a:latin typeface="微软雅黑" pitchFamily="34" charset="-122"/>
                  <a:ea typeface="微软雅黑" pitchFamily="34" charset="-122"/>
                </a:rPr>
                <a:t>       应用举例</a:t>
              </a:r>
            </a:p>
          </p:txBody>
        </p:sp>
        <p:sp>
          <p:nvSpPr>
            <p:cNvPr id="54286" name="文本框 107"/>
            <p:cNvSpPr txBox="1">
              <a:spLocks noChangeArrowheads="1"/>
            </p:cNvSpPr>
            <p:nvPr/>
          </p:nvSpPr>
          <p:spPr bwMode="auto">
            <a:xfrm rot="-1110546">
              <a:off x="1963074" y="2313715"/>
              <a:ext cx="505061" cy="737244"/>
            </a:xfrm>
            <a:prstGeom prst="rect">
              <a:avLst/>
            </a:prstGeom>
            <a:noFill/>
            <a:ln w="9525">
              <a:noFill/>
              <a:miter lim="800000"/>
              <a:headEnd/>
              <a:tailEnd/>
            </a:ln>
          </p:spPr>
          <p:txBody>
            <a:bodyPr>
              <a:spAutoFit/>
            </a:bodyPr>
            <a:lstStyle/>
            <a:p>
              <a:r>
                <a:rPr lang="en-US" altLang="zh-CN" sz="3600" b="1" dirty="0" smtClean="0">
                  <a:solidFill>
                    <a:srgbClr val="FFFFFF"/>
                  </a:solidFill>
                  <a:latin typeface="微软雅黑" pitchFamily="34" charset="-122"/>
                  <a:ea typeface="微软雅黑" pitchFamily="34" charset="-122"/>
                </a:rPr>
                <a:t>6</a:t>
              </a:r>
              <a:endParaRPr lang="zh-CN" altLang="en-US" sz="3600" b="1" dirty="0">
                <a:solidFill>
                  <a:srgbClr val="FFFFFF"/>
                </a:solidFill>
                <a:latin typeface="微软雅黑" pitchFamily="34" charset="-122"/>
                <a:ea typeface="微软雅黑" pitchFamily="34" charset="-122"/>
              </a:endParaRPr>
            </a:p>
          </p:txBody>
        </p:sp>
      </p:grpSp>
      <p:grpSp>
        <p:nvGrpSpPr>
          <p:cNvPr id="114" name="组合 101"/>
          <p:cNvGrpSpPr>
            <a:grpSpLocks/>
          </p:cNvGrpSpPr>
          <p:nvPr/>
        </p:nvGrpSpPr>
        <p:grpSpPr bwMode="auto">
          <a:xfrm>
            <a:off x="3890063" y="5008515"/>
            <a:ext cx="4756150" cy="655637"/>
            <a:chOff x="1755728" y="2313715"/>
            <a:chExt cx="5424169" cy="748291"/>
          </a:xfrm>
        </p:grpSpPr>
        <p:sp>
          <p:nvSpPr>
            <p:cNvPr id="115" name="矩形 114"/>
            <p:cNvSpPr/>
            <p:nvPr/>
          </p:nvSpPr>
          <p:spPr>
            <a:xfrm>
              <a:off x="3256607" y="2456850"/>
              <a:ext cx="3767589" cy="6051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6" name="矩形 115"/>
            <p:cNvSpPr/>
            <p:nvPr/>
          </p:nvSpPr>
          <p:spPr>
            <a:xfrm>
              <a:off x="3144358" y="2377129"/>
              <a:ext cx="3767589" cy="605156"/>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7" name="矩形 116"/>
            <p:cNvSpPr/>
            <p:nvPr/>
          </p:nvSpPr>
          <p:spPr>
            <a:xfrm rot="20890084">
              <a:off x="1963932" y="2456850"/>
              <a:ext cx="840058" cy="60515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8" name="矩形 117"/>
            <p:cNvSpPr/>
            <p:nvPr/>
          </p:nvSpPr>
          <p:spPr>
            <a:xfrm>
              <a:off x="1755728" y="2351763"/>
              <a:ext cx="841868" cy="605156"/>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9" name="文本框 106"/>
            <p:cNvSpPr txBox="1">
              <a:spLocks noChangeArrowheads="1"/>
            </p:cNvSpPr>
            <p:nvPr/>
          </p:nvSpPr>
          <p:spPr bwMode="auto">
            <a:xfrm rot="21591943">
              <a:off x="3316353" y="2418269"/>
              <a:ext cx="3863544" cy="597161"/>
            </a:xfrm>
            <a:prstGeom prst="rect">
              <a:avLst/>
            </a:prstGeom>
            <a:noFill/>
            <a:ln w="9525">
              <a:noFill/>
              <a:miter lim="800000"/>
              <a:headEnd/>
              <a:tailEnd/>
            </a:ln>
          </p:spPr>
          <p:txBody>
            <a:bodyPr>
              <a:spAutoFit/>
            </a:bodyPr>
            <a:lstStyle/>
            <a:p>
              <a:r>
                <a:rPr lang="zh-CN" altLang="en-US" sz="2800" b="1" dirty="0">
                  <a:solidFill>
                    <a:srgbClr val="404040"/>
                  </a:solidFill>
                  <a:latin typeface="微软雅黑" pitchFamily="34" charset="-122"/>
                  <a:ea typeface="微软雅黑" pitchFamily="34" charset="-122"/>
                </a:rPr>
                <a:t> </a:t>
              </a:r>
              <a:r>
                <a:rPr lang="zh-CN" altLang="en-US" sz="2800" b="1" dirty="0" smtClean="0">
                  <a:solidFill>
                    <a:srgbClr val="404040"/>
                  </a:solidFill>
                  <a:latin typeface="微软雅黑" pitchFamily="34" charset="-122"/>
                  <a:ea typeface="微软雅黑" pitchFamily="34" charset="-122"/>
                </a:rPr>
                <a:t>哈夫曼树及其应用</a:t>
              </a:r>
              <a:endParaRPr lang="zh-CN" altLang="en-US" sz="2800" b="1" dirty="0">
                <a:solidFill>
                  <a:srgbClr val="404040"/>
                </a:solidFill>
                <a:latin typeface="微软雅黑" pitchFamily="34" charset="-122"/>
                <a:ea typeface="微软雅黑" pitchFamily="34" charset="-122"/>
              </a:endParaRPr>
            </a:p>
          </p:txBody>
        </p:sp>
        <p:sp>
          <p:nvSpPr>
            <p:cNvPr id="120" name="文本框 107"/>
            <p:cNvSpPr txBox="1">
              <a:spLocks noChangeArrowheads="1"/>
            </p:cNvSpPr>
            <p:nvPr/>
          </p:nvSpPr>
          <p:spPr bwMode="auto">
            <a:xfrm rot="-1110546">
              <a:off x="1963074" y="2313715"/>
              <a:ext cx="505061" cy="737244"/>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5</a:t>
              </a:r>
              <a:endParaRPr lang="zh-CN" altLang="en-US" sz="3600" b="1">
                <a:solidFill>
                  <a:srgbClr val="FFFFFF"/>
                </a:solidFill>
                <a:latin typeface="微软雅黑" pitchFamily="34" charset="-122"/>
                <a:ea typeface="微软雅黑" pitchFamily="34" charset="-122"/>
              </a:endParaRPr>
            </a:p>
          </p:txBody>
        </p:sp>
      </p:grpSp>
    </p:spTree>
  </p:cSld>
  <p:clrMapOvr>
    <a:masterClrMapping/>
  </p:clrMapOvr>
  <p:transition spd="slow" advTm="2000">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5.4  </a:t>
            </a:r>
            <a:r>
              <a:rPr lang="zh-CN" altLang="en-US" sz="2400" b="1" dirty="0" smtClean="0">
                <a:solidFill>
                  <a:schemeClr val="bg1"/>
                </a:solidFill>
                <a:latin typeface="微软雅黑" pitchFamily="34" charset="-122"/>
                <a:ea typeface="微软雅黑" pitchFamily="34" charset="-122"/>
              </a:rPr>
              <a:t>树、森林和二叉树的关系</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树的存储结构</a:t>
            </a:r>
          </a:p>
        </p:txBody>
      </p:sp>
      <p:sp>
        <p:nvSpPr>
          <p:cNvPr id="66" name="Rectangle 3"/>
          <p:cNvSpPr txBox="1">
            <a:spLocks noChangeArrowheads="1"/>
          </p:cNvSpPr>
          <p:nvPr/>
        </p:nvSpPr>
        <p:spPr bwMode="gray">
          <a:xfrm>
            <a:off x="744538" y="1625600"/>
            <a:ext cx="8017325" cy="2236715"/>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200" kern="0" dirty="0" smtClean="0"/>
              <a:t>　</a:t>
            </a:r>
            <a:endParaRPr lang="zh-CN" altLang="zh-CN" sz="2000" b="1" dirty="0" smtClean="0"/>
          </a:p>
          <a:p>
            <a:pPr>
              <a:buNone/>
            </a:pPr>
            <a:r>
              <a:rPr lang="en-US" altLang="zh-CN" sz="2000" b="1" dirty="0" smtClean="0">
                <a:solidFill>
                  <a:srgbClr val="4037F9"/>
                </a:solidFill>
              </a:rPr>
              <a:t>2</a:t>
            </a:r>
            <a:r>
              <a:rPr lang="zh-CN" altLang="zh-CN" sz="2000" b="1" dirty="0" smtClean="0">
                <a:solidFill>
                  <a:srgbClr val="4037F9"/>
                </a:solidFill>
              </a:rPr>
              <a:t>．</a:t>
            </a:r>
            <a:r>
              <a:rPr lang="zh-CN" altLang="en-US" sz="2000" b="1" dirty="0" smtClean="0">
                <a:solidFill>
                  <a:srgbClr val="4037F9"/>
                </a:solidFill>
              </a:rPr>
              <a:t>孩子</a:t>
            </a:r>
            <a:r>
              <a:rPr lang="zh-CN" altLang="zh-CN" sz="2000" b="1" dirty="0" smtClean="0">
                <a:solidFill>
                  <a:srgbClr val="4037F9"/>
                </a:solidFill>
              </a:rPr>
              <a:t>表示法</a:t>
            </a:r>
          </a:p>
          <a:p>
            <a:pPr>
              <a:lnSpc>
                <a:spcPct val="150000"/>
              </a:lnSpc>
            </a:pPr>
            <a:r>
              <a:rPr lang="zh-CN" altLang="zh-CN" sz="2000" dirty="0" smtClean="0"/>
              <a:t>一棵具有</a:t>
            </a:r>
            <a:r>
              <a:rPr lang="en-US" altLang="zh-CN" sz="2000" dirty="0" smtClean="0"/>
              <a:t>n</a:t>
            </a:r>
            <a:r>
              <a:rPr lang="zh-CN" altLang="zh-CN" sz="2000" dirty="0" smtClean="0"/>
              <a:t>个结点的树，如果存储每个结点的信息，并且存储每个结点的孩子信息，那么这棵树也就唯一确定了</a:t>
            </a:r>
            <a:r>
              <a:rPr lang="zh-CN" altLang="en-US" sz="2000" dirty="0" smtClean="0"/>
              <a:t>。</a:t>
            </a:r>
            <a:endParaRPr lang="en-US" altLang="zh-CN" sz="2000" dirty="0" smtClean="0"/>
          </a:p>
          <a:p>
            <a:pPr>
              <a:lnSpc>
                <a:spcPct val="150000"/>
              </a:lnSpc>
            </a:pPr>
            <a:r>
              <a:rPr lang="zh-CN" altLang="zh-CN" sz="2000" dirty="0" smtClean="0"/>
              <a:t>对于树中的一个结点可以采用带头结点的单链表来表示</a:t>
            </a:r>
            <a:r>
              <a:rPr lang="zh-CN" altLang="en-US" sz="2000" dirty="0" smtClean="0"/>
              <a:t>。</a:t>
            </a:r>
            <a:endParaRPr lang="zh-CN" altLang="zh-CN" sz="2000" dirty="0" smtClean="0"/>
          </a:p>
        </p:txBody>
      </p:sp>
      <p:pic>
        <p:nvPicPr>
          <p:cNvPr id="3074" name="Picture 2"/>
          <p:cNvPicPr>
            <a:picLocks noChangeAspect="1" noChangeArrowheads="1"/>
          </p:cNvPicPr>
          <p:nvPr/>
        </p:nvPicPr>
        <p:blipFill>
          <a:blip r:embed="rId3" cstate="print"/>
          <a:srcRect/>
          <a:stretch>
            <a:fillRect/>
          </a:stretch>
        </p:blipFill>
        <p:spPr bwMode="auto">
          <a:xfrm>
            <a:off x="1316582" y="4100798"/>
            <a:ext cx="2196175" cy="962521"/>
          </a:xfrm>
          <a:prstGeom prst="rect">
            <a:avLst/>
          </a:prstGeom>
          <a:noFill/>
          <a:ln w="9525">
            <a:noFill/>
            <a:miter lim="800000"/>
            <a:headEnd/>
            <a:tailEnd/>
          </a:ln>
        </p:spPr>
      </p:pic>
      <p:sp>
        <p:nvSpPr>
          <p:cNvPr id="67" name="矩形 66"/>
          <p:cNvSpPr/>
          <p:nvPr/>
        </p:nvSpPr>
        <p:spPr>
          <a:xfrm>
            <a:off x="3555242" y="4211304"/>
            <a:ext cx="4572000" cy="646331"/>
          </a:xfrm>
          <a:prstGeom prst="rect">
            <a:avLst/>
          </a:prstGeom>
        </p:spPr>
        <p:txBody>
          <a:bodyPr>
            <a:spAutoFit/>
          </a:bodyPr>
          <a:lstStyle/>
          <a:p>
            <a:r>
              <a:rPr lang="en-US" altLang="zh-CN" b="1" dirty="0" smtClean="0">
                <a:solidFill>
                  <a:srgbClr val="4037F9"/>
                </a:solidFill>
                <a:latin typeface="楷体" pitchFamily="49" charset="-122"/>
                <a:ea typeface="楷体" pitchFamily="49" charset="-122"/>
              </a:rPr>
              <a:t>data</a:t>
            </a:r>
            <a:r>
              <a:rPr lang="zh-CN" altLang="zh-CN" b="1" dirty="0" smtClean="0">
                <a:solidFill>
                  <a:srgbClr val="4037F9"/>
                </a:solidFill>
                <a:latin typeface="楷体" pitchFamily="49" charset="-122"/>
                <a:ea typeface="楷体" pitchFamily="49" charset="-122"/>
              </a:rPr>
              <a:t>用以存储结点信息，</a:t>
            </a:r>
            <a:r>
              <a:rPr lang="en-US" altLang="zh-CN" b="1" dirty="0" smtClean="0">
                <a:solidFill>
                  <a:srgbClr val="4037F9"/>
                </a:solidFill>
                <a:latin typeface="楷体" pitchFamily="49" charset="-122"/>
                <a:ea typeface="楷体" pitchFamily="49" charset="-122"/>
              </a:rPr>
              <a:t>first</a:t>
            </a:r>
            <a:r>
              <a:rPr lang="zh-CN" altLang="zh-CN" b="1" dirty="0" smtClean="0">
                <a:solidFill>
                  <a:srgbClr val="4037F9"/>
                </a:solidFill>
                <a:latin typeface="楷体" pitchFamily="49" charset="-122"/>
                <a:ea typeface="楷体" pitchFamily="49" charset="-122"/>
              </a:rPr>
              <a:t>是指向其第一个表结点的指针；</a:t>
            </a:r>
            <a:endParaRPr lang="zh-CN" altLang="en-US" b="1" dirty="0">
              <a:solidFill>
                <a:srgbClr val="4037F9"/>
              </a:solidFill>
              <a:latin typeface="楷体" pitchFamily="49" charset="-122"/>
              <a:ea typeface="楷体" pitchFamily="49" charset="-122"/>
            </a:endParaRPr>
          </a:p>
        </p:txBody>
      </p:sp>
      <p:pic>
        <p:nvPicPr>
          <p:cNvPr id="3075" name="Picture 3"/>
          <p:cNvPicPr>
            <a:picLocks noChangeAspect="1" noChangeArrowheads="1"/>
          </p:cNvPicPr>
          <p:nvPr/>
        </p:nvPicPr>
        <p:blipFill>
          <a:blip r:embed="rId4" cstate="print"/>
          <a:srcRect/>
          <a:stretch>
            <a:fillRect/>
          </a:stretch>
        </p:blipFill>
        <p:spPr bwMode="auto">
          <a:xfrm>
            <a:off x="1312458" y="5294193"/>
            <a:ext cx="2254723" cy="901889"/>
          </a:xfrm>
          <a:prstGeom prst="rect">
            <a:avLst/>
          </a:prstGeom>
          <a:noFill/>
          <a:ln w="9525">
            <a:noFill/>
            <a:miter lim="800000"/>
            <a:headEnd/>
            <a:tailEnd/>
          </a:ln>
        </p:spPr>
      </p:pic>
      <p:sp>
        <p:nvSpPr>
          <p:cNvPr id="69" name="矩形 68"/>
          <p:cNvSpPr/>
          <p:nvPr/>
        </p:nvSpPr>
        <p:spPr>
          <a:xfrm>
            <a:off x="3609833" y="5439602"/>
            <a:ext cx="4572000" cy="646331"/>
          </a:xfrm>
          <a:prstGeom prst="rect">
            <a:avLst/>
          </a:prstGeom>
        </p:spPr>
        <p:txBody>
          <a:bodyPr>
            <a:spAutoFit/>
          </a:bodyPr>
          <a:lstStyle/>
          <a:p>
            <a:r>
              <a:rPr lang="en-US" altLang="zh-CN" b="1" dirty="0" err="1" smtClean="0">
                <a:solidFill>
                  <a:srgbClr val="4037F9"/>
                </a:solidFill>
                <a:latin typeface="楷体" pitchFamily="49" charset="-122"/>
                <a:ea typeface="楷体" pitchFamily="49" charset="-122"/>
              </a:rPr>
              <a:t>childno</a:t>
            </a:r>
            <a:r>
              <a:rPr lang="zh-CN" altLang="zh-CN" b="1" dirty="0" smtClean="0">
                <a:solidFill>
                  <a:srgbClr val="4037F9"/>
                </a:solidFill>
                <a:latin typeface="楷体" pitchFamily="49" charset="-122"/>
                <a:ea typeface="楷体" pitchFamily="49" charset="-122"/>
              </a:rPr>
              <a:t>用以存储当前结点的孩子结点的序号，</a:t>
            </a:r>
            <a:r>
              <a:rPr lang="en-US" altLang="zh-CN" b="1" dirty="0" smtClean="0">
                <a:solidFill>
                  <a:srgbClr val="4037F9"/>
                </a:solidFill>
                <a:latin typeface="楷体" pitchFamily="49" charset="-122"/>
                <a:ea typeface="楷体" pitchFamily="49" charset="-122"/>
              </a:rPr>
              <a:t>next</a:t>
            </a:r>
            <a:r>
              <a:rPr lang="zh-CN" altLang="zh-CN" b="1" dirty="0" smtClean="0">
                <a:solidFill>
                  <a:srgbClr val="4037F9"/>
                </a:solidFill>
                <a:latin typeface="楷体" pitchFamily="49" charset="-122"/>
                <a:ea typeface="楷体" pitchFamily="49" charset="-122"/>
              </a:rPr>
              <a:t>是指向下一个表结点的指针。</a:t>
            </a: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6">
                                            <p:txEl>
                                              <p:pRg st="1" end="1"/>
                                            </p:txEl>
                                          </p:spTgt>
                                        </p:tgtEl>
                                        <p:attrNameLst>
                                          <p:attrName>style.visibility</p:attrName>
                                        </p:attrNameLst>
                                      </p:cBhvr>
                                      <p:to>
                                        <p:strVal val="visible"/>
                                      </p:to>
                                    </p:set>
                                    <p:animEffect transition="in" filter="checkerboard(across)">
                                      <p:cBhvr>
                                        <p:cTn id="7" dur="500"/>
                                        <p:tgtEl>
                                          <p:spTgt spid="66">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66">
                                            <p:txEl>
                                              <p:pRg st="2" end="2"/>
                                            </p:txEl>
                                          </p:spTgt>
                                        </p:tgtEl>
                                        <p:attrNameLst>
                                          <p:attrName>style.visibility</p:attrName>
                                        </p:attrNameLst>
                                      </p:cBhvr>
                                      <p:to>
                                        <p:strVal val="visible"/>
                                      </p:to>
                                    </p:set>
                                    <p:animEffect transition="in" filter="checkerboard(across)">
                                      <p:cBhvr>
                                        <p:cTn id="10" dur="500"/>
                                        <p:tgtEl>
                                          <p:spTgt spid="66">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66">
                                            <p:txEl>
                                              <p:pRg st="3" end="3"/>
                                            </p:txEl>
                                          </p:spTgt>
                                        </p:tgtEl>
                                        <p:attrNameLst>
                                          <p:attrName>style.visibility</p:attrName>
                                        </p:attrNameLst>
                                      </p:cBhvr>
                                      <p:to>
                                        <p:strVal val="visible"/>
                                      </p:to>
                                    </p:set>
                                    <p:animEffect transition="in" filter="checkerboard(across)">
                                      <p:cBhvr>
                                        <p:cTn id="13" dur="500"/>
                                        <p:tgtEl>
                                          <p:spTgt spid="66">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blinds(horizontal)">
                                      <p:cBhvr>
                                        <p:cTn id="18" dur="500"/>
                                        <p:tgtEl>
                                          <p:spTgt spid="3074"/>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075"/>
                                        </p:tgtEl>
                                        <p:attrNameLst>
                                          <p:attrName>style.visibility</p:attrName>
                                        </p:attrNameLst>
                                      </p:cBhvr>
                                      <p:to>
                                        <p:strVal val="visible"/>
                                      </p:to>
                                    </p:set>
                                    <p:animEffect transition="in" filter="diamond(in)">
                                      <p:cBhvr>
                                        <p:cTn id="27" dur="2000"/>
                                        <p:tgtEl>
                                          <p:spTgt spid="3075"/>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6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5.4  </a:t>
            </a:r>
            <a:r>
              <a:rPr lang="zh-CN" altLang="en-US" sz="2400" b="1" dirty="0" smtClean="0">
                <a:solidFill>
                  <a:schemeClr val="bg1"/>
                </a:solidFill>
                <a:latin typeface="微软雅黑" pitchFamily="34" charset="-122"/>
                <a:ea typeface="微软雅黑" pitchFamily="34" charset="-122"/>
              </a:rPr>
              <a:t>树、森林和二叉树的关系</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树的存储结构</a:t>
            </a:r>
          </a:p>
        </p:txBody>
      </p:sp>
      <p:sp>
        <p:nvSpPr>
          <p:cNvPr id="66" name="Rectangle 3"/>
          <p:cNvSpPr txBox="1">
            <a:spLocks noChangeArrowheads="1"/>
          </p:cNvSpPr>
          <p:nvPr/>
        </p:nvSpPr>
        <p:spPr bwMode="gray">
          <a:xfrm>
            <a:off x="744538" y="1448179"/>
            <a:ext cx="8017325" cy="967475"/>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200" kern="0" dirty="0" smtClean="0"/>
              <a:t>　</a:t>
            </a:r>
            <a:endParaRPr lang="zh-CN" altLang="zh-CN" sz="2000" b="1" dirty="0" smtClean="0"/>
          </a:p>
          <a:p>
            <a:pPr>
              <a:buNone/>
            </a:pPr>
            <a:r>
              <a:rPr lang="en-US" altLang="zh-CN" sz="2000" b="1" dirty="0" smtClean="0">
                <a:solidFill>
                  <a:srgbClr val="4037F9"/>
                </a:solidFill>
              </a:rPr>
              <a:t>2</a:t>
            </a:r>
            <a:r>
              <a:rPr lang="zh-CN" altLang="zh-CN" sz="2000" b="1" dirty="0" smtClean="0">
                <a:solidFill>
                  <a:srgbClr val="4037F9"/>
                </a:solidFill>
              </a:rPr>
              <a:t>．</a:t>
            </a:r>
            <a:r>
              <a:rPr lang="zh-CN" altLang="en-US" sz="2000" b="1" dirty="0" smtClean="0">
                <a:solidFill>
                  <a:srgbClr val="4037F9"/>
                </a:solidFill>
              </a:rPr>
              <a:t>孩子</a:t>
            </a:r>
            <a:r>
              <a:rPr lang="zh-CN" altLang="zh-CN" sz="2000" b="1" dirty="0" smtClean="0">
                <a:solidFill>
                  <a:srgbClr val="4037F9"/>
                </a:solidFill>
              </a:rPr>
              <a:t>表示法</a:t>
            </a:r>
          </a:p>
        </p:txBody>
      </p:sp>
      <p:pic>
        <p:nvPicPr>
          <p:cNvPr id="4098" name="Picture 2"/>
          <p:cNvPicPr>
            <a:picLocks noChangeAspect="1" noChangeArrowheads="1"/>
          </p:cNvPicPr>
          <p:nvPr/>
        </p:nvPicPr>
        <p:blipFill>
          <a:blip r:embed="rId3" cstate="print"/>
          <a:srcRect/>
          <a:stretch>
            <a:fillRect/>
          </a:stretch>
        </p:blipFill>
        <p:spPr bwMode="auto">
          <a:xfrm>
            <a:off x="3093777" y="1724025"/>
            <a:ext cx="6050223" cy="4628162"/>
          </a:xfrm>
          <a:prstGeom prst="rect">
            <a:avLst/>
          </a:prstGeom>
          <a:noFill/>
          <a:ln w="9525">
            <a:noFill/>
            <a:miter lim="800000"/>
            <a:headEnd/>
            <a:tailEnd/>
          </a:ln>
        </p:spPr>
      </p:pic>
      <p:pic>
        <p:nvPicPr>
          <p:cNvPr id="70" name="Picture 2"/>
          <p:cNvPicPr>
            <a:picLocks noChangeAspect="1" noChangeArrowheads="1"/>
          </p:cNvPicPr>
          <p:nvPr/>
        </p:nvPicPr>
        <p:blipFill>
          <a:blip r:embed="rId4" cstate="print"/>
          <a:srcRect/>
          <a:stretch>
            <a:fillRect/>
          </a:stretch>
        </p:blipFill>
        <p:spPr bwMode="auto">
          <a:xfrm>
            <a:off x="191851" y="2937966"/>
            <a:ext cx="3584153" cy="2575730"/>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blinds(horizontal)">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5.4  </a:t>
            </a:r>
            <a:r>
              <a:rPr lang="zh-CN" altLang="en-US" sz="2400" b="1" dirty="0" smtClean="0">
                <a:solidFill>
                  <a:schemeClr val="bg1"/>
                </a:solidFill>
                <a:latin typeface="微软雅黑" pitchFamily="34" charset="-122"/>
                <a:ea typeface="微软雅黑" pitchFamily="34" charset="-122"/>
              </a:rPr>
              <a:t>树、森林和二叉树的关系</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树的存储结构</a:t>
            </a:r>
          </a:p>
        </p:txBody>
      </p:sp>
      <p:sp>
        <p:nvSpPr>
          <p:cNvPr id="66" name="Rectangle 3"/>
          <p:cNvSpPr txBox="1">
            <a:spLocks noChangeArrowheads="1"/>
          </p:cNvSpPr>
          <p:nvPr/>
        </p:nvSpPr>
        <p:spPr bwMode="gray">
          <a:xfrm>
            <a:off x="744538" y="1625601"/>
            <a:ext cx="8017325" cy="1677158"/>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200" kern="0" dirty="0" smtClean="0"/>
              <a:t>　</a:t>
            </a:r>
            <a:endParaRPr lang="zh-CN" altLang="zh-CN" sz="2000" b="1" dirty="0" smtClean="0"/>
          </a:p>
          <a:p>
            <a:pPr>
              <a:buNone/>
            </a:pPr>
            <a:r>
              <a:rPr lang="en-US" altLang="zh-CN" sz="2000" b="1" dirty="0" smtClean="0">
                <a:solidFill>
                  <a:srgbClr val="4037F9"/>
                </a:solidFill>
              </a:rPr>
              <a:t>3</a:t>
            </a:r>
            <a:r>
              <a:rPr lang="zh-CN" altLang="zh-CN" sz="2000" b="1" dirty="0" smtClean="0">
                <a:solidFill>
                  <a:srgbClr val="4037F9"/>
                </a:solidFill>
              </a:rPr>
              <a:t>．</a:t>
            </a:r>
            <a:r>
              <a:rPr lang="zh-CN" altLang="en-US" sz="2000" b="1" dirty="0" smtClean="0">
                <a:solidFill>
                  <a:srgbClr val="4037F9"/>
                </a:solidFill>
              </a:rPr>
              <a:t>孩子兄弟</a:t>
            </a:r>
            <a:r>
              <a:rPr lang="zh-CN" altLang="zh-CN" sz="2000" b="1" dirty="0" smtClean="0">
                <a:solidFill>
                  <a:srgbClr val="4037F9"/>
                </a:solidFill>
              </a:rPr>
              <a:t>表示法</a:t>
            </a:r>
          </a:p>
          <a:p>
            <a:pPr>
              <a:lnSpc>
                <a:spcPct val="150000"/>
              </a:lnSpc>
            </a:pPr>
            <a:r>
              <a:rPr lang="zh-CN" altLang="zh-CN" sz="2000" dirty="0" smtClean="0"/>
              <a:t>一棵具有</a:t>
            </a:r>
            <a:r>
              <a:rPr lang="en-US" altLang="zh-CN" sz="2000" dirty="0" smtClean="0"/>
              <a:t>n</a:t>
            </a:r>
            <a:r>
              <a:rPr lang="zh-CN" altLang="zh-CN" sz="2000" dirty="0" smtClean="0"/>
              <a:t>个结点的树，如果存储每个结点的信息及其指向左孩子</a:t>
            </a:r>
            <a:r>
              <a:rPr lang="en-US" altLang="zh-CN" sz="2000" dirty="0" smtClean="0"/>
              <a:t>(</a:t>
            </a:r>
            <a:r>
              <a:rPr lang="en-US" altLang="zh-CN" sz="2000" dirty="0" err="1" smtClean="0"/>
              <a:t>lchild</a:t>
            </a:r>
            <a:r>
              <a:rPr lang="en-US" altLang="zh-CN" sz="2000" dirty="0" smtClean="0"/>
              <a:t>)</a:t>
            </a:r>
            <a:r>
              <a:rPr lang="zh-CN" altLang="zh-CN" sz="2000" dirty="0" smtClean="0"/>
              <a:t>和右兄弟</a:t>
            </a:r>
            <a:r>
              <a:rPr lang="en-US" altLang="zh-CN" sz="2000" dirty="0" smtClean="0"/>
              <a:t>(</a:t>
            </a:r>
            <a:r>
              <a:rPr lang="en-US" altLang="zh-CN" sz="2000" dirty="0" err="1" smtClean="0"/>
              <a:t>rsibling</a:t>
            </a:r>
            <a:r>
              <a:rPr lang="en-US" altLang="zh-CN" sz="2000" dirty="0" smtClean="0"/>
              <a:t>)</a:t>
            </a:r>
            <a:r>
              <a:rPr lang="zh-CN" altLang="zh-CN" sz="2000" dirty="0" smtClean="0"/>
              <a:t>的指针，那么这棵树也就唯一地确定了。</a:t>
            </a:r>
            <a:endParaRPr lang="zh-CN" altLang="zh-CN" sz="2000" dirty="0"/>
          </a:p>
        </p:txBody>
      </p:sp>
      <p:pic>
        <p:nvPicPr>
          <p:cNvPr id="5122" name="Picture 2"/>
          <p:cNvPicPr>
            <a:picLocks noChangeAspect="1" noChangeArrowheads="1"/>
          </p:cNvPicPr>
          <p:nvPr/>
        </p:nvPicPr>
        <p:blipFill>
          <a:blip r:embed="rId3" cstate="print"/>
          <a:srcRect/>
          <a:stretch>
            <a:fillRect/>
          </a:stretch>
        </p:blipFill>
        <p:spPr bwMode="auto">
          <a:xfrm>
            <a:off x="1001689" y="3323870"/>
            <a:ext cx="7162666" cy="2967748"/>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6">
                                            <p:txEl>
                                              <p:pRg st="1" end="1"/>
                                            </p:txEl>
                                          </p:spTgt>
                                        </p:tgtEl>
                                        <p:attrNameLst>
                                          <p:attrName>style.visibility</p:attrName>
                                        </p:attrNameLst>
                                      </p:cBhvr>
                                      <p:to>
                                        <p:strVal val="visible"/>
                                      </p:to>
                                    </p:set>
                                    <p:animEffect transition="in" filter="checkerboard(across)">
                                      <p:cBhvr>
                                        <p:cTn id="7" dur="500"/>
                                        <p:tgtEl>
                                          <p:spTgt spid="66">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66">
                                            <p:txEl>
                                              <p:pRg st="2" end="2"/>
                                            </p:txEl>
                                          </p:spTgt>
                                        </p:tgtEl>
                                        <p:attrNameLst>
                                          <p:attrName>style.visibility</p:attrName>
                                        </p:attrNameLst>
                                      </p:cBhvr>
                                      <p:to>
                                        <p:strVal val="visible"/>
                                      </p:to>
                                    </p:set>
                                    <p:animEffect transition="in" filter="checkerboard(across)">
                                      <p:cBhvr>
                                        <p:cTn id="10" dur="500"/>
                                        <p:tgtEl>
                                          <p:spTgt spid="66">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checkerboard(across)">
                                      <p:cBhvr>
                                        <p:cTn id="15"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5.4  </a:t>
            </a:r>
            <a:r>
              <a:rPr lang="zh-CN" altLang="en-US" sz="2400" b="1" dirty="0" smtClean="0">
                <a:solidFill>
                  <a:schemeClr val="bg1"/>
                </a:solidFill>
                <a:latin typeface="微软雅黑" pitchFamily="34" charset="-122"/>
                <a:ea typeface="微软雅黑" pitchFamily="34" charset="-122"/>
              </a:rPr>
              <a:t>树、森林和二叉树的关系</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树与二叉树的转换</a:t>
            </a:r>
          </a:p>
        </p:txBody>
      </p:sp>
      <p:sp>
        <p:nvSpPr>
          <p:cNvPr id="66" name="Rectangle 3"/>
          <p:cNvSpPr txBox="1">
            <a:spLocks noChangeArrowheads="1"/>
          </p:cNvSpPr>
          <p:nvPr/>
        </p:nvSpPr>
        <p:spPr bwMode="gray">
          <a:xfrm>
            <a:off x="744538" y="1625601"/>
            <a:ext cx="8017325" cy="1677158"/>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200" kern="0" dirty="0" smtClean="0"/>
              <a:t>　</a:t>
            </a:r>
            <a:endParaRPr lang="zh-CN" altLang="zh-CN" sz="2000" b="1" dirty="0" smtClean="0"/>
          </a:p>
          <a:p>
            <a:pPr>
              <a:buNone/>
            </a:pPr>
            <a:r>
              <a:rPr lang="en-US" altLang="zh-CN" sz="2000" b="1" dirty="0" smtClean="0">
                <a:solidFill>
                  <a:srgbClr val="4037F9"/>
                </a:solidFill>
              </a:rPr>
              <a:t>1</a:t>
            </a:r>
            <a:r>
              <a:rPr lang="zh-CN" altLang="zh-CN" sz="2000" b="1" dirty="0" smtClean="0">
                <a:solidFill>
                  <a:srgbClr val="4037F9"/>
                </a:solidFill>
              </a:rPr>
              <a:t>．</a:t>
            </a:r>
            <a:r>
              <a:rPr lang="zh-CN" altLang="en-US" sz="2000" b="1" dirty="0" smtClean="0">
                <a:solidFill>
                  <a:srgbClr val="4037F9"/>
                </a:solidFill>
              </a:rPr>
              <a:t>树        二叉树</a:t>
            </a:r>
            <a:endParaRPr lang="en-US" altLang="zh-CN" sz="2000" b="1" dirty="0" smtClean="0">
              <a:solidFill>
                <a:srgbClr val="4037F9"/>
              </a:solidFill>
            </a:endParaRPr>
          </a:p>
          <a:p>
            <a:pPr>
              <a:buNone/>
            </a:pPr>
            <a:endParaRPr lang="zh-CN" altLang="zh-CN" sz="2000" b="1" dirty="0" smtClean="0">
              <a:solidFill>
                <a:srgbClr val="4037F9"/>
              </a:solidFill>
            </a:endParaRPr>
          </a:p>
          <a:p>
            <a:pPr>
              <a:lnSpc>
                <a:spcPct val="150000"/>
              </a:lnSpc>
            </a:pPr>
            <a:r>
              <a:rPr lang="zh-CN" altLang="zh-CN" sz="2000" dirty="0" smtClean="0">
                <a:latin typeface="楷体" pitchFamily="49" charset="-122"/>
                <a:ea typeface="楷体" pitchFamily="49" charset="-122"/>
              </a:rPr>
              <a:t>加线：在同一双亲的兄弟间添加虚线相连；</a:t>
            </a:r>
          </a:p>
          <a:p>
            <a:pPr>
              <a:lnSpc>
                <a:spcPct val="150000"/>
              </a:lnSpc>
            </a:pPr>
            <a:r>
              <a:rPr lang="zh-CN" altLang="zh-CN" sz="2000" dirty="0" smtClean="0">
                <a:latin typeface="楷体" pitchFamily="49" charset="-122"/>
                <a:ea typeface="楷体" pitchFamily="49" charset="-122"/>
              </a:rPr>
              <a:t>去线：对任意结点，除保留它与最左孩子（第一个孩子）的连线外，删去与其它孩子间的连线；</a:t>
            </a:r>
          </a:p>
          <a:p>
            <a:pPr>
              <a:lnSpc>
                <a:spcPct val="150000"/>
              </a:lnSpc>
            </a:pPr>
            <a:r>
              <a:rPr lang="zh-CN" altLang="zh-CN" sz="2000" dirty="0" smtClean="0">
                <a:latin typeface="楷体" pitchFamily="49" charset="-122"/>
                <a:ea typeface="楷体" pitchFamily="49" charset="-122"/>
              </a:rPr>
              <a:t>旋转：适当旋转，使实连线向左</a:t>
            </a:r>
            <a:r>
              <a:rPr lang="en-US" altLang="zh-CN" sz="2000" dirty="0" smtClean="0">
                <a:latin typeface="楷体" pitchFamily="49" charset="-122"/>
                <a:ea typeface="楷体" pitchFamily="49" charset="-122"/>
              </a:rPr>
              <a:t>45°</a:t>
            </a:r>
            <a:r>
              <a:rPr lang="zh-CN" altLang="zh-CN" sz="2000" dirty="0" smtClean="0">
                <a:latin typeface="楷体" pitchFamily="49" charset="-122"/>
                <a:ea typeface="楷体" pitchFamily="49" charset="-122"/>
              </a:rPr>
              <a:t>，使虚连线向右</a:t>
            </a:r>
            <a:r>
              <a:rPr lang="en-US" altLang="zh-CN" sz="2000" dirty="0" smtClean="0">
                <a:latin typeface="楷体" pitchFamily="49" charset="-122"/>
                <a:ea typeface="楷体" pitchFamily="49" charset="-122"/>
              </a:rPr>
              <a:t>45°</a:t>
            </a:r>
            <a:r>
              <a:rPr lang="zh-CN" altLang="zh-CN" sz="2000" dirty="0" smtClean="0">
                <a:latin typeface="楷体" pitchFamily="49" charset="-122"/>
                <a:ea typeface="楷体" pitchFamily="49" charset="-122"/>
              </a:rPr>
              <a:t>（且变虚为实）。</a:t>
            </a:r>
            <a:endParaRPr lang="zh-CN" altLang="zh-CN" sz="2000" dirty="0">
              <a:latin typeface="楷体" pitchFamily="49" charset="-122"/>
              <a:ea typeface="楷体" pitchFamily="49" charset="-122"/>
            </a:endParaRPr>
          </a:p>
        </p:txBody>
      </p:sp>
      <p:sp>
        <p:nvSpPr>
          <p:cNvPr id="65" name="右箭头 64"/>
          <p:cNvSpPr/>
          <p:nvPr/>
        </p:nvSpPr>
        <p:spPr>
          <a:xfrm>
            <a:off x="1624083" y="2129051"/>
            <a:ext cx="341195" cy="1637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6">
                                            <p:txEl>
                                              <p:pRg st="1" end="1"/>
                                            </p:txEl>
                                          </p:spTgt>
                                        </p:tgtEl>
                                        <p:attrNameLst>
                                          <p:attrName>style.visibility</p:attrName>
                                        </p:attrNameLst>
                                      </p:cBhvr>
                                      <p:to>
                                        <p:strVal val="visible"/>
                                      </p:to>
                                    </p:set>
                                    <p:animEffect transition="in" filter="checkerboard(across)">
                                      <p:cBhvr>
                                        <p:cTn id="7" dur="500"/>
                                        <p:tgtEl>
                                          <p:spTgt spid="6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6">
                                            <p:txEl>
                                              <p:pRg st="3" end="3"/>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66">
                                            <p:txEl>
                                              <p:pRg st="4" end="4"/>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5.4  </a:t>
            </a:r>
            <a:r>
              <a:rPr lang="zh-CN" altLang="en-US" sz="2400" b="1" dirty="0" smtClean="0">
                <a:solidFill>
                  <a:schemeClr val="bg1"/>
                </a:solidFill>
                <a:latin typeface="微软雅黑" pitchFamily="34" charset="-122"/>
                <a:ea typeface="微软雅黑" pitchFamily="34" charset="-122"/>
              </a:rPr>
              <a:t>树、森林和二叉树的关系</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树与二叉树的转换</a:t>
            </a:r>
          </a:p>
        </p:txBody>
      </p:sp>
      <p:sp>
        <p:nvSpPr>
          <p:cNvPr id="66" name="Rectangle 3"/>
          <p:cNvSpPr txBox="1">
            <a:spLocks noChangeArrowheads="1"/>
          </p:cNvSpPr>
          <p:nvPr/>
        </p:nvSpPr>
        <p:spPr bwMode="gray">
          <a:xfrm>
            <a:off x="539821" y="1884908"/>
            <a:ext cx="2626459" cy="435211"/>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000" b="1" dirty="0" smtClean="0">
                <a:solidFill>
                  <a:srgbClr val="4037F9"/>
                </a:solidFill>
              </a:rPr>
              <a:t>树转换成二叉树实例</a:t>
            </a:r>
            <a:endParaRPr lang="zh-CN" altLang="zh-CN" sz="2000" b="1" dirty="0" smtClean="0">
              <a:solidFill>
                <a:srgbClr val="4037F9"/>
              </a:solidFill>
            </a:endParaRPr>
          </a:p>
        </p:txBody>
      </p:sp>
      <p:pic>
        <p:nvPicPr>
          <p:cNvPr id="6146" name="Picture 2"/>
          <p:cNvPicPr>
            <a:picLocks noChangeAspect="1" noChangeArrowheads="1"/>
          </p:cNvPicPr>
          <p:nvPr/>
        </p:nvPicPr>
        <p:blipFill>
          <a:blip r:embed="rId3" cstate="print"/>
          <a:srcRect/>
          <a:stretch>
            <a:fillRect/>
          </a:stretch>
        </p:blipFill>
        <p:spPr bwMode="auto">
          <a:xfrm>
            <a:off x="764417" y="2405702"/>
            <a:ext cx="2838450" cy="2019300"/>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4150340" y="1942957"/>
            <a:ext cx="2932847" cy="2069063"/>
          </a:xfrm>
          <a:prstGeom prst="rect">
            <a:avLst/>
          </a:prstGeom>
          <a:noFill/>
          <a:ln w="9525">
            <a:noFill/>
            <a:miter lim="800000"/>
            <a:headEnd/>
            <a:tailEnd/>
          </a:ln>
        </p:spPr>
      </p:pic>
      <p:pic>
        <p:nvPicPr>
          <p:cNvPr id="6148" name="Picture 4"/>
          <p:cNvPicPr>
            <a:picLocks noChangeAspect="1" noChangeArrowheads="1"/>
          </p:cNvPicPr>
          <p:nvPr/>
        </p:nvPicPr>
        <p:blipFill>
          <a:blip r:embed="rId5" cstate="print"/>
          <a:srcRect/>
          <a:stretch>
            <a:fillRect/>
          </a:stretch>
        </p:blipFill>
        <p:spPr bwMode="auto">
          <a:xfrm>
            <a:off x="733283" y="4421875"/>
            <a:ext cx="3142104" cy="2436125"/>
          </a:xfrm>
          <a:prstGeom prst="rect">
            <a:avLst/>
          </a:prstGeom>
          <a:noFill/>
          <a:ln w="9525">
            <a:noFill/>
            <a:miter lim="800000"/>
            <a:headEnd/>
            <a:tailEnd/>
          </a:ln>
        </p:spPr>
      </p:pic>
      <p:pic>
        <p:nvPicPr>
          <p:cNvPr id="6149" name="Picture 5"/>
          <p:cNvPicPr>
            <a:picLocks noChangeAspect="1" noChangeArrowheads="1"/>
          </p:cNvPicPr>
          <p:nvPr/>
        </p:nvPicPr>
        <p:blipFill>
          <a:blip r:embed="rId6" cstate="print"/>
          <a:srcRect/>
          <a:stretch>
            <a:fillRect/>
          </a:stretch>
        </p:blipFill>
        <p:spPr bwMode="auto">
          <a:xfrm>
            <a:off x="4541010" y="3939227"/>
            <a:ext cx="3292806" cy="2918773"/>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5.4  </a:t>
            </a:r>
            <a:r>
              <a:rPr lang="zh-CN" altLang="en-US" sz="2400" b="1" dirty="0" smtClean="0">
                <a:solidFill>
                  <a:schemeClr val="bg1"/>
                </a:solidFill>
                <a:latin typeface="微软雅黑" pitchFamily="34" charset="-122"/>
                <a:ea typeface="微软雅黑" pitchFamily="34" charset="-122"/>
              </a:rPr>
              <a:t>树、森林和二叉树的关系</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树与二叉树的转换</a:t>
            </a:r>
          </a:p>
        </p:txBody>
      </p:sp>
      <p:sp>
        <p:nvSpPr>
          <p:cNvPr id="66" name="Rectangle 3"/>
          <p:cNvSpPr txBox="1">
            <a:spLocks noChangeArrowheads="1"/>
          </p:cNvSpPr>
          <p:nvPr/>
        </p:nvSpPr>
        <p:spPr bwMode="gray">
          <a:xfrm>
            <a:off x="744538" y="1625601"/>
            <a:ext cx="8017325" cy="1677158"/>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200" kern="0" dirty="0" smtClean="0"/>
              <a:t>　</a:t>
            </a:r>
            <a:endParaRPr lang="zh-CN" altLang="zh-CN" sz="2000" b="1" dirty="0" smtClean="0"/>
          </a:p>
          <a:p>
            <a:pPr>
              <a:buNone/>
            </a:pPr>
            <a:r>
              <a:rPr lang="en-US" altLang="zh-CN" sz="2000" b="1" dirty="0" smtClean="0">
                <a:solidFill>
                  <a:srgbClr val="4037F9"/>
                </a:solidFill>
              </a:rPr>
              <a:t>2</a:t>
            </a:r>
            <a:r>
              <a:rPr lang="zh-CN" altLang="zh-CN" sz="2000" b="1" dirty="0" smtClean="0">
                <a:solidFill>
                  <a:srgbClr val="4037F9"/>
                </a:solidFill>
              </a:rPr>
              <a:t>．</a:t>
            </a:r>
            <a:r>
              <a:rPr lang="zh-CN" altLang="en-US" sz="2000" b="1" dirty="0" smtClean="0">
                <a:solidFill>
                  <a:srgbClr val="4037F9"/>
                </a:solidFill>
              </a:rPr>
              <a:t>二叉树        树</a:t>
            </a:r>
            <a:endParaRPr lang="en-US" altLang="zh-CN" sz="2000" b="1" dirty="0" smtClean="0">
              <a:solidFill>
                <a:srgbClr val="4037F9"/>
              </a:solidFill>
            </a:endParaRPr>
          </a:p>
          <a:p>
            <a:pPr>
              <a:buNone/>
            </a:pPr>
            <a:endParaRPr lang="zh-CN" altLang="zh-CN" sz="2000" b="1" dirty="0" smtClean="0">
              <a:solidFill>
                <a:srgbClr val="4037F9"/>
              </a:solidFill>
            </a:endParaRPr>
          </a:p>
          <a:p>
            <a:pPr>
              <a:lnSpc>
                <a:spcPct val="150000"/>
              </a:lnSpc>
            </a:pPr>
            <a:r>
              <a:rPr lang="zh-CN" altLang="zh-CN" sz="2000" dirty="0" smtClean="0">
                <a:latin typeface="楷体" pitchFamily="49" charset="-122"/>
                <a:ea typeface="楷体" pitchFamily="49" charset="-122"/>
              </a:rPr>
              <a:t>加线：若结点</a:t>
            </a:r>
            <a:r>
              <a:rPr lang="en-US" altLang="zh-CN" sz="2000" dirty="0" smtClean="0">
                <a:latin typeface="楷体" pitchFamily="49" charset="-122"/>
                <a:ea typeface="楷体" pitchFamily="49" charset="-122"/>
              </a:rPr>
              <a:t>j</a:t>
            </a:r>
            <a:r>
              <a:rPr lang="zh-CN" altLang="zh-CN" sz="2000" dirty="0" smtClean="0">
                <a:latin typeface="楷体" pitchFamily="49" charset="-122"/>
                <a:ea typeface="楷体" pitchFamily="49" charset="-122"/>
              </a:rPr>
              <a:t>是结点</a:t>
            </a:r>
            <a:r>
              <a:rPr lang="en-US" altLang="zh-CN" sz="2000" dirty="0" err="1" smtClean="0">
                <a:latin typeface="楷体" pitchFamily="49" charset="-122"/>
                <a:ea typeface="楷体" pitchFamily="49" charset="-122"/>
              </a:rPr>
              <a:t>i</a:t>
            </a:r>
            <a:r>
              <a:rPr lang="zh-CN" altLang="zh-CN" sz="2000" dirty="0" smtClean="0">
                <a:latin typeface="楷体" pitchFamily="49" charset="-122"/>
                <a:ea typeface="楷体" pitchFamily="49" charset="-122"/>
              </a:rPr>
              <a:t>的左孩子，则将</a:t>
            </a:r>
            <a:r>
              <a:rPr lang="en-US" altLang="zh-CN" sz="2000" dirty="0" smtClean="0">
                <a:latin typeface="楷体" pitchFamily="49" charset="-122"/>
                <a:ea typeface="楷体" pitchFamily="49" charset="-122"/>
              </a:rPr>
              <a:t>j</a:t>
            </a:r>
            <a:r>
              <a:rPr lang="zh-CN" altLang="zh-CN" sz="2000" dirty="0" smtClean="0">
                <a:latin typeface="楷体" pitchFamily="49" charset="-122"/>
                <a:ea typeface="楷体" pitchFamily="49" charset="-122"/>
              </a:rPr>
              <a:t>的右链上所有结点与</a:t>
            </a:r>
            <a:r>
              <a:rPr lang="en-US" altLang="zh-CN" sz="2000" dirty="0" err="1" smtClean="0">
                <a:latin typeface="楷体" pitchFamily="49" charset="-122"/>
                <a:ea typeface="楷体" pitchFamily="49" charset="-122"/>
              </a:rPr>
              <a:t>i</a:t>
            </a:r>
            <a:r>
              <a:rPr lang="zh-CN" altLang="zh-CN" sz="2000" dirty="0" smtClean="0">
                <a:latin typeface="楷体" pitchFamily="49" charset="-122"/>
                <a:ea typeface="楷体" pitchFamily="49" charset="-122"/>
              </a:rPr>
              <a:t>结点间添加虚线连接起来；</a:t>
            </a:r>
          </a:p>
          <a:p>
            <a:pPr>
              <a:lnSpc>
                <a:spcPct val="150000"/>
              </a:lnSpc>
            </a:pPr>
            <a:r>
              <a:rPr lang="zh-CN" altLang="zh-CN" sz="2000" dirty="0" smtClean="0">
                <a:latin typeface="楷体" pitchFamily="49" charset="-122"/>
                <a:ea typeface="楷体" pitchFamily="49" charset="-122"/>
              </a:rPr>
              <a:t>去线：删去二叉树中所有的实右链；</a:t>
            </a:r>
          </a:p>
          <a:p>
            <a:pPr>
              <a:lnSpc>
                <a:spcPct val="150000"/>
              </a:lnSpc>
            </a:pPr>
            <a:r>
              <a:rPr lang="zh-CN" altLang="zh-CN" sz="2000" dirty="0" smtClean="0">
                <a:latin typeface="楷体" pitchFamily="49" charset="-122"/>
                <a:ea typeface="楷体" pitchFamily="49" charset="-122"/>
              </a:rPr>
              <a:t>规整：将树图规范化，使结点按层次排列（且变虚为实）。</a:t>
            </a:r>
          </a:p>
        </p:txBody>
      </p:sp>
      <p:sp>
        <p:nvSpPr>
          <p:cNvPr id="65" name="右箭头 64"/>
          <p:cNvSpPr/>
          <p:nvPr/>
        </p:nvSpPr>
        <p:spPr>
          <a:xfrm>
            <a:off x="2129050" y="2142698"/>
            <a:ext cx="341195" cy="1637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6">
                                            <p:txEl>
                                              <p:pRg st="1" end="1"/>
                                            </p:txEl>
                                          </p:spTgt>
                                        </p:tgtEl>
                                        <p:attrNameLst>
                                          <p:attrName>style.visibility</p:attrName>
                                        </p:attrNameLst>
                                      </p:cBhvr>
                                      <p:to>
                                        <p:strVal val="visible"/>
                                      </p:to>
                                    </p:set>
                                    <p:animEffect transition="in" filter="checkerboard(across)">
                                      <p:cBhvr>
                                        <p:cTn id="7" dur="500"/>
                                        <p:tgtEl>
                                          <p:spTgt spid="6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6">
                                            <p:txEl>
                                              <p:pRg st="3" end="3"/>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66">
                                            <p:txEl>
                                              <p:pRg st="4" end="4"/>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5.4  </a:t>
            </a:r>
            <a:r>
              <a:rPr lang="zh-CN" altLang="en-US" sz="2400" b="1" dirty="0" smtClean="0">
                <a:solidFill>
                  <a:schemeClr val="bg1"/>
                </a:solidFill>
                <a:latin typeface="微软雅黑" pitchFamily="34" charset="-122"/>
                <a:ea typeface="微软雅黑" pitchFamily="34" charset="-122"/>
              </a:rPr>
              <a:t>树、森林和二叉树的关系</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树与二叉树的转换</a:t>
            </a:r>
          </a:p>
        </p:txBody>
      </p:sp>
      <p:sp>
        <p:nvSpPr>
          <p:cNvPr id="66" name="Rectangle 3"/>
          <p:cNvSpPr txBox="1">
            <a:spLocks noChangeArrowheads="1"/>
          </p:cNvSpPr>
          <p:nvPr/>
        </p:nvSpPr>
        <p:spPr bwMode="gray">
          <a:xfrm>
            <a:off x="512526" y="1693839"/>
            <a:ext cx="2626459" cy="435211"/>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000" b="1" dirty="0" smtClean="0">
                <a:solidFill>
                  <a:srgbClr val="4037F9"/>
                </a:solidFill>
              </a:rPr>
              <a:t>二叉树还原成树实例</a:t>
            </a:r>
            <a:endParaRPr lang="zh-CN" altLang="zh-CN" sz="2000" b="1" dirty="0" smtClean="0">
              <a:solidFill>
                <a:srgbClr val="4037F9"/>
              </a:solidFill>
            </a:endParaRPr>
          </a:p>
        </p:txBody>
      </p:sp>
      <p:pic>
        <p:nvPicPr>
          <p:cNvPr id="7170" name="Picture 2"/>
          <p:cNvPicPr>
            <a:picLocks noChangeAspect="1" noChangeArrowheads="1"/>
          </p:cNvPicPr>
          <p:nvPr/>
        </p:nvPicPr>
        <p:blipFill>
          <a:blip r:embed="rId3" cstate="print"/>
          <a:srcRect/>
          <a:stretch>
            <a:fillRect/>
          </a:stretch>
        </p:blipFill>
        <p:spPr bwMode="auto">
          <a:xfrm>
            <a:off x="631067" y="2271925"/>
            <a:ext cx="1593518" cy="3638929"/>
          </a:xfrm>
          <a:prstGeom prst="rect">
            <a:avLst/>
          </a:prstGeom>
          <a:noFill/>
          <a:ln w="9525">
            <a:noFill/>
            <a:miter lim="800000"/>
            <a:headEnd/>
            <a:tailEnd/>
          </a:ln>
        </p:spPr>
      </p:pic>
      <p:pic>
        <p:nvPicPr>
          <p:cNvPr id="7171" name="Picture 3"/>
          <p:cNvPicPr>
            <a:picLocks noChangeAspect="1" noChangeArrowheads="1"/>
          </p:cNvPicPr>
          <p:nvPr/>
        </p:nvPicPr>
        <p:blipFill>
          <a:blip r:embed="rId4" cstate="print"/>
          <a:srcRect/>
          <a:stretch>
            <a:fillRect/>
          </a:stretch>
        </p:blipFill>
        <p:spPr bwMode="auto">
          <a:xfrm>
            <a:off x="2472236" y="2167861"/>
            <a:ext cx="1758572" cy="3542266"/>
          </a:xfrm>
          <a:prstGeom prst="rect">
            <a:avLst/>
          </a:prstGeom>
          <a:noFill/>
          <a:ln w="9525">
            <a:noFill/>
            <a:miter lim="800000"/>
            <a:headEnd/>
            <a:tailEnd/>
          </a:ln>
        </p:spPr>
      </p:pic>
      <p:pic>
        <p:nvPicPr>
          <p:cNvPr id="7172" name="Picture 4"/>
          <p:cNvPicPr>
            <a:picLocks noChangeAspect="1" noChangeArrowheads="1"/>
          </p:cNvPicPr>
          <p:nvPr/>
        </p:nvPicPr>
        <p:blipFill>
          <a:blip r:embed="rId5" cstate="print"/>
          <a:srcRect/>
          <a:stretch>
            <a:fillRect/>
          </a:stretch>
        </p:blipFill>
        <p:spPr bwMode="auto">
          <a:xfrm>
            <a:off x="4524163" y="2264036"/>
            <a:ext cx="1632605" cy="3386137"/>
          </a:xfrm>
          <a:prstGeom prst="rect">
            <a:avLst/>
          </a:prstGeom>
          <a:noFill/>
          <a:ln w="9525">
            <a:noFill/>
            <a:miter lim="800000"/>
            <a:headEnd/>
            <a:tailEnd/>
          </a:ln>
        </p:spPr>
      </p:pic>
      <p:pic>
        <p:nvPicPr>
          <p:cNvPr id="7173" name="Picture 5"/>
          <p:cNvPicPr>
            <a:picLocks noChangeAspect="1" noChangeArrowheads="1"/>
          </p:cNvPicPr>
          <p:nvPr/>
        </p:nvPicPr>
        <p:blipFill>
          <a:blip r:embed="rId6" cstate="print"/>
          <a:srcRect/>
          <a:stretch>
            <a:fillRect/>
          </a:stretch>
        </p:blipFill>
        <p:spPr bwMode="auto">
          <a:xfrm>
            <a:off x="6638497" y="3411941"/>
            <a:ext cx="2191603" cy="2297515"/>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5.4  </a:t>
            </a:r>
            <a:r>
              <a:rPr lang="zh-CN" altLang="en-US" sz="2400" b="1" dirty="0" smtClean="0">
                <a:solidFill>
                  <a:schemeClr val="bg1"/>
                </a:solidFill>
                <a:latin typeface="微软雅黑" pitchFamily="34" charset="-122"/>
                <a:ea typeface="微软雅黑" pitchFamily="34" charset="-122"/>
              </a:rPr>
              <a:t>树、森林和二叉树的关系</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森林</a:t>
            </a:r>
            <a:r>
              <a:rPr lang="zh-CN" altLang="en-US" sz="2800" b="1" dirty="0" smtClean="0">
                <a:latin typeface="黑体" pitchFamily="49" charset="-122"/>
                <a:ea typeface="黑体" pitchFamily="49" charset="-122"/>
              </a:rPr>
              <a:t>与</a:t>
            </a:r>
            <a:r>
              <a:rPr lang="zh-CN" altLang="en-US" sz="2800" b="1" dirty="0" smtClean="0">
                <a:latin typeface="黑体" pitchFamily="49" charset="-122"/>
                <a:ea typeface="黑体" pitchFamily="49" charset="-122"/>
              </a:rPr>
              <a:t>二叉树的转换</a:t>
            </a:r>
          </a:p>
        </p:txBody>
      </p:sp>
      <p:sp>
        <p:nvSpPr>
          <p:cNvPr id="66" name="Rectangle 3"/>
          <p:cNvSpPr txBox="1">
            <a:spLocks noChangeArrowheads="1"/>
          </p:cNvSpPr>
          <p:nvPr/>
        </p:nvSpPr>
        <p:spPr bwMode="gray">
          <a:xfrm>
            <a:off x="826425" y="1611954"/>
            <a:ext cx="8017325" cy="1677158"/>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200" kern="0" dirty="0" smtClean="0"/>
              <a:t>　</a:t>
            </a:r>
            <a:endParaRPr lang="zh-CN" altLang="zh-CN" sz="2000" b="1" dirty="0" smtClean="0"/>
          </a:p>
          <a:p>
            <a:pPr>
              <a:buNone/>
            </a:pPr>
            <a:r>
              <a:rPr lang="en-US" altLang="zh-CN" sz="2000" b="1" dirty="0" smtClean="0">
                <a:solidFill>
                  <a:srgbClr val="4037F9"/>
                </a:solidFill>
              </a:rPr>
              <a:t>1</a:t>
            </a:r>
            <a:r>
              <a:rPr lang="zh-CN" altLang="zh-CN" sz="2000" b="1" dirty="0" smtClean="0">
                <a:solidFill>
                  <a:srgbClr val="4037F9"/>
                </a:solidFill>
              </a:rPr>
              <a:t>．</a:t>
            </a:r>
            <a:r>
              <a:rPr lang="zh-CN" altLang="en-US" sz="2000" b="1" dirty="0" smtClean="0">
                <a:solidFill>
                  <a:srgbClr val="4037F9"/>
                </a:solidFill>
              </a:rPr>
              <a:t>森林        </a:t>
            </a:r>
            <a:r>
              <a:rPr lang="zh-CN" altLang="en-US" sz="2000" b="1" dirty="0" smtClean="0">
                <a:solidFill>
                  <a:srgbClr val="4037F9"/>
                </a:solidFill>
              </a:rPr>
              <a:t>二叉树</a:t>
            </a:r>
            <a:endParaRPr lang="en-US" altLang="zh-CN" sz="2000" b="1" dirty="0" smtClean="0">
              <a:solidFill>
                <a:srgbClr val="4037F9"/>
              </a:solidFill>
            </a:endParaRPr>
          </a:p>
          <a:p>
            <a:pPr>
              <a:lnSpc>
                <a:spcPct val="150000"/>
              </a:lnSpc>
            </a:pPr>
            <a:r>
              <a:rPr lang="zh-CN" altLang="zh-CN" sz="2000" dirty="0" smtClean="0">
                <a:latin typeface="楷体" pitchFamily="49" charset="-122"/>
                <a:ea typeface="楷体" pitchFamily="49" charset="-122"/>
              </a:rPr>
              <a:t>将</a:t>
            </a:r>
            <a:r>
              <a:rPr lang="zh-CN" altLang="zh-CN" sz="2000" dirty="0" smtClean="0">
                <a:latin typeface="楷体" pitchFamily="49" charset="-122"/>
                <a:ea typeface="楷体" pitchFamily="49" charset="-122"/>
              </a:rPr>
              <a:t>森林</a:t>
            </a:r>
            <a:r>
              <a:rPr lang="en-US" altLang="zh-CN" sz="2000" dirty="0" smtClean="0">
                <a:latin typeface="楷体" pitchFamily="49" charset="-122"/>
                <a:ea typeface="楷体" pitchFamily="49" charset="-122"/>
              </a:rPr>
              <a:t>F</a:t>
            </a:r>
            <a:r>
              <a:rPr lang="zh-CN" altLang="zh-CN" sz="2000" dirty="0" smtClean="0">
                <a:latin typeface="楷体" pitchFamily="49" charset="-122"/>
                <a:ea typeface="楷体" pitchFamily="49" charset="-122"/>
              </a:rPr>
              <a:t>中每棵树</a:t>
            </a:r>
            <a:r>
              <a:rPr lang="en-US" altLang="zh-CN" sz="2000" dirty="0" smtClean="0">
                <a:latin typeface="楷体" pitchFamily="49" charset="-122"/>
                <a:ea typeface="楷体" pitchFamily="49" charset="-122"/>
              </a:rPr>
              <a:t>Ti</a:t>
            </a: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1</a:t>
            </a:r>
            <a:r>
              <a:rPr lang="zh-CN" altLang="zh-CN" sz="2000" dirty="0" smtClean="0">
                <a:latin typeface="楷体" pitchFamily="49" charset="-122"/>
                <a:ea typeface="楷体" pitchFamily="49" charset="-122"/>
              </a:rPr>
              <a:t>≤</a:t>
            </a:r>
            <a:r>
              <a:rPr lang="en-US" altLang="zh-CN" sz="2000" dirty="0" err="1" smtClean="0">
                <a:latin typeface="楷体" pitchFamily="49" charset="-122"/>
                <a:ea typeface="楷体" pitchFamily="49" charset="-122"/>
              </a:rPr>
              <a:t>i</a:t>
            </a: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m</a:t>
            </a: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m&gt;0</a:t>
            </a:r>
            <a:r>
              <a:rPr lang="zh-CN" altLang="zh-CN" sz="2000" dirty="0" smtClean="0">
                <a:latin typeface="楷体" pitchFamily="49" charset="-122"/>
                <a:ea typeface="楷体" pitchFamily="49" charset="-122"/>
              </a:rPr>
              <a:t>）转换成其对应的二叉树</a:t>
            </a:r>
            <a:r>
              <a:rPr lang="en-US" altLang="zh-CN" sz="2000" dirty="0" err="1" smtClean="0">
                <a:latin typeface="楷体" pitchFamily="49" charset="-122"/>
                <a:ea typeface="楷体" pitchFamily="49" charset="-122"/>
              </a:rPr>
              <a:t>ti</a:t>
            </a:r>
            <a:r>
              <a:rPr lang="en-US" altLang="zh-CN" sz="2000" dirty="0" smtClean="0">
                <a:latin typeface="楷体" pitchFamily="49" charset="-122"/>
                <a:ea typeface="楷体" pitchFamily="49" charset="-122"/>
              </a:rPr>
              <a:t>;</a:t>
            </a:r>
            <a:endParaRPr lang="zh-CN" altLang="zh-CN" sz="2000" dirty="0" smtClean="0">
              <a:latin typeface="楷体" pitchFamily="49" charset="-122"/>
              <a:ea typeface="楷体" pitchFamily="49" charset="-122"/>
            </a:endParaRPr>
          </a:p>
          <a:p>
            <a:pPr>
              <a:lnSpc>
                <a:spcPct val="150000"/>
              </a:lnSpc>
            </a:pPr>
            <a:r>
              <a:rPr lang="zh-CN" altLang="zh-CN" sz="2000" dirty="0" smtClean="0">
                <a:latin typeface="楷体" pitchFamily="49" charset="-122"/>
                <a:ea typeface="楷体" pitchFamily="49" charset="-122"/>
              </a:rPr>
              <a:t>依次将后一棵树对应的二叉树作为前一棵树对应的二叉树的右子树连接起来</a:t>
            </a:r>
            <a:r>
              <a:rPr lang="zh-CN" altLang="zh-CN"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pPr>
              <a:lnSpc>
                <a:spcPct val="150000"/>
              </a:lnSpc>
              <a:buNone/>
            </a:pPr>
            <a:endParaRPr lang="en-US" altLang="zh-CN" sz="2000" dirty="0" smtClean="0">
              <a:latin typeface="楷体" pitchFamily="49" charset="-122"/>
              <a:ea typeface="楷体" pitchFamily="49" charset="-122"/>
            </a:endParaRPr>
          </a:p>
          <a:p>
            <a:pPr>
              <a:lnSpc>
                <a:spcPct val="150000"/>
              </a:lnSpc>
              <a:buNone/>
            </a:pPr>
            <a:r>
              <a:rPr lang="en-US" altLang="zh-CN" sz="2000" b="1" dirty="0" smtClean="0">
                <a:solidFill>
                  <a:srgbClr val="4037F9"/>
                </a:solidFill>
              </a:rPr>
              <a:t>2</a:t>
            </a:r>
            <a:r>
              <a:rPr lang="zh-CN" altLang="zh-CN" sz="2000" b="1" dirty="0" smtClean="0">
                <a:solidFill>
                  <a:srgbClr val="4037F9"/>
                </a:solidFill>
              </a:rPr>
              <a:t>．</a:t>
            </a:r>
            <a:r>
              <a:rPr lang="zh-CN" altLang="en-US" sz="2000" b="1" dirty="0" smtClean="0">
                <a:solidFill>
                  <a:srgbClr val="4037F9"/>
                </a:solidFill>
              </a:rPr>
              <a:t>二叉树        森林</a:t>
            </a:r>
            <a:endParaRPr lang="en-US" altLang="zh-CN" sz="2000" b="1" dirty="0" smtClean="0">
              <a:solidFill>
                <a:srgbClr val="4037F9"/>
              </a:solidFill>
            </a:endParaRPr>
          </a:p>
          <a:p>
            <a:pPr>
              <a:lnSpc>
                <a:spcPct val="150000"/>
              </a:lnSpc>
            </a:pPr>
            <a:r>
              <a:rPr lang="zh-CN" altLang="zh-CN" sz="2000" dirty="0" smtClean="0">
                <a:latin typeface="楷体" pitchFamily="49" charset="-122"/>
                <a:ea typeface="楷体" pitchFamily="49" charset="-122"/>
              </a:rPr>
              <a:t>将森林对应的二叉树中从根往下的所有右链全部删掉，这样就会产生若干棵无右子树的二叉树；</a:t>
            </a:r>
          </a:p>
          <a:p>
            <a:pPr>
              <a:lnSpc>
                <a:spcPct val="150000"/>
              </a:lnSpc>
            </a:pPr>
            <a:r>
              <a:rPr lang="zh-CN" altLang="zh-CN" sz="2000" dirty="0" smtClean="0">
                <a:latin typeface="楷体" pitchFamily="49" charset="-122"/>
                <a:ea typeface="楷体" pitchFamily="49" charset="-122"/>
              </a:rPr>
              <a:t>将每棵二叉树还原为对应的树，则这个树的集合就是所求的森林。</a:t>
            </a:r>
          </a:p>
        </p:txBody>
      </p:sp>
      <p:sp>
        <p:nvSpPr>
          <p:cNvPr id="65" name="右箭头 64"/>
          <p:cNvSpPr/>
          <p:nvPr/>
        </p:nvSpPr>
        <p:spPr>
          <a:xfrm>
            <a:off x="1937981" y="2129051"/>
            <a:ext cx="341195" cy="1637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右箭头 66"/>
          <p:cNvSpPr/>
          <p:nvPr/>
        </p:nvSpPr>
        <p:spPr>
          <a:xfrm>
            <a:off x="2240506" y="4574275"/>
            <a:ext cx="341195" cy="1637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6">
                                            <p:txEl>
                                              <p:pRg st="1" end="1"/>
                                            </p:txEl>
                                          </p:spTgt>
                                        </p:tgtEl>
                                        <p:attrNameLst>
                                          <p:attrName>style.visibility</p:attrName>
                                        </p:attrNameLst>
                                      </p:cBhvr>
                                      <p:to>
                                        <p:strVal val="visible"/>
                                      </p:to>
                                    </p:set>
                                    <p:animEffect transition="in" filter="checkerboard(across)">
                                      <p:cBhvr>
                                        <p:cTn id="7" dur="500"/>
                                        <p:tgtEl>
                                          <p:spTgt spid="6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6">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66">
                                            <p:txEl>
                                              <p:pRg st="3" end="3"/>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6">
                                            <p:txEl>
                                              <p:pRg st="5" end="5"/>
                                            </p:txEl>
                                          </p:spTgt>
                                        </p:tgtEl>
                                        <p:attrNameLst>
                                          <p:attrName>style.visibility</p:attrName>
                                        </p:attrNameLst>
                                      </p:cBhvr>
                                      <p:to>
                                        <p:strVal val="visible"/>
                                      </p:to>
                                    </p:set>
                                    <p:animEffect transition="in" filter="blinds(horizontal)">
                                      <p:cBhvr>
                                        <p:cTn id="18" dur="500"/>
                                        <p:tgtEl>
                                          <p:spTgt spid="66">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6">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5.4  </a:t>
            </a:r>
            <a:r>
              <a:rPr lang="zh-CN" altLang="en-US" sz="2400" b="1" dirty="0" smtClean="0">
                <a:solidFill>
                  <a:schemeClr val="bg1"/>
                </a:solidFill>
                <a:latin typeface="微软雅黑" pitchFamily="34" charset="-122"/>
                <a:ea typeface="微软雅黑" pitchFamily="34" charset="-122"/>
              </a:rPr>
              <a:t>树、森林和二叉树的关系</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6" name="Rectangle 3"/>
          <p:cNvSpPr txBox="1">
            <a:spLocks noChangeArrowheads="1"/>
          </p:cNvSpPr>
          <p:nvPr/>
        </p:nvSpPr>
        <p:spPr bwMode="gray">
          <a:xfrm>
            <a:off x="444287" y="1093338"/>
            <a:ext cx="3349791" cy="435211"/>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000" b="1" dirty="0" smtClean="0">
                <a:solidFill>
                  <a:srgbClr val="4037F9"/>
                </a:solidFill>
              </a:rPr>
              <a:t>森林转换</a:t>
            </a:r>
            <a:r>
              <a:rPr lang="zh-CN" altLang="en-US" sz="2000" b="1" dirty="0" smtClean="0">
                <a:solidFill>
                  <a:srgbClr val="4037F9"/>
                </a:solidFill>
              </a:rPr>
              <a:t>成二叉树实例</a:t>
            </a:r>
            <a:endParaRPr lang="zh-CN" altLang="zh-CN" sz="2000" b="1" dirty="0" smtClean="0">
              <a:solidFill>
                <a:srgbClr val="4037F9"/>
              </a:solidFill>
            </a:endParaRPr>
          </a:p>
        </p:txBody>
      </p:sp>
      <p:pic>
        <p:nvPicPr>
          <p:cNvPr id="1026" name="Picture 2"/>
          <p:cNvPicPr>
            <a:picLocks noChangeAspect="1" noChangeArrowheads="1"/>
          </p:cNvPicPr>
          <p:nvPr/>
        </p:nvPicPr>
        <p:blipFill>
          <a:blip r:embed="rId3" cstate="print"/>
          <a:srcRect/>
          <a:stretch>
            <a:fillRect/>
          </a:stretch>
        </p:blipFill>
        <p:spPr bwMode="auto">
          <a:xfrm>
            <a:off x="2779524" y="1456472"/>
            <a:ext cx="3634924" cy="1969424"/>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473052" y="3474351"/>
            <a:ext cx="3211668" cy="2298652"/>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5188637" y="3223857"/>
            <a:ext cx="2836247" cy="3281398"/>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028"/>
                                        </p:tgtEl>
                                        <p:attrNameLst>
                                          <p:attrName>style.visibility</p:attrName>
                                        </p:attrNameLst>
                                      </p:cBhvr>
                                      <p:to>
                                        <p:strVal val="visible"/>
                                      </p:to>
                                    </p:set>
                                    <p:anim calcmode="lin" valueType="num">
                                      <p:cBhvr additive="base">
                                        <p:cTn id="16" dur="500" fill="hold"/>
                                        <p:tgtEl>
                                          <p:spTgt spid="1028"/>
                                        </p:tgtEl>
                                        <p:attrNameLst>
                                          <p:attrName>ppt_x</p:attrName>
                                        </p:attrNameLst>
                                      </p:cBhvr>
                                      <p:tavLst>
                                        <p:tav tm="0">
                                          <p:val>
                                            <p:strVal val="#ppt_x"/>
                                          </p:val>
                                        </p:tav>
                                        <p:tav tm="100000">
                                          <p:val>
                                            <p:strVal val="#ppt_x"/>
                                          </p:val>
                                        </p:tav>
                                      </p:tavLst>
                                    </p:anim>
                                    <p:anim calcmode="lin" valueType="num">
                                      <p:cBhvr additive="base">
                                        <p:cTn id="17"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5.5  </a:t>
            </a:r>
            <a:r>
              <a:rPr lang="zh-CN" altLang="en-US" sz="2400" b="1" dirty="0" smtClean="0">
                <a:solidFill>
                  <a:schemeClr val="bg1"/>
                </a:solidFill>
                <a:latin typeface="微软雅黑" pitchFamily="34" charset="-122"/>
                <a:ea typeface="微软雅黑" pitchFamily="34" charset="-122"/>
              </a:rPr>
              <a:t>哈夫曼树及其应用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哈夫曼树定义</a:t>
            </a:r>
            <a:r>
              <a:rPr lang="en-US" altLang="zh-CN" sz="2800" b="1" dirty="0" smtClean="0">
                <a:latin typeface="黑体" pitchFamily="49" charset="-122"/>
                <a:ea typeface="黑体" pitchFamily="49" charset="-122"/>
              </a:rPr>
              <a:t>—</a:t>
            </a:r>
            <a:r>
              <a:rPr lang="zh-CN" altLang="en-US" sz="2800" b="1" dirty="0" smtClean="0">
                <a:latin typeface="黑体" pitchFamily="49" charset="-122"/>
                <a:ea typeface="黑体" pitchFamily="49" charset="-122"/>
              </a:rPr>
              <a:t>相关概念</a:t>
            </a:r>
            <a:r>
              <a:rPr lang="en-US" altLang="zh-CN" sz="2800" b="1" dirty="0" smtClean="0">
                <a:latin typeface="黑体" pitchFamily="49" charset="-122"/>
                <a:ea typeface="黑体" pitchFamily="49" charset="-122"/>
              </a:rPr>
              <a:t>1</a:t>
            </a:r>
            <a:endParaRPr lang="zh-CN" altLang="en-US" sz="2800" b="1" dirty="0" smtClean="0">
              <a:latin typeface="黑体" pitchFamily="49" charset="-122"/>
              <a:ea typeface="黑体" pitchFamily="49" charset="-122"/>
            </a:endParaRPr>
          </a:p>
        </p:txBody>
      </p:sp>
      <p:sp>
        <p:nvSpPr>
          <p:cNvPr id="64" name="Rectangle 3"/>
          <p:cNvSpPr txBox="1">
            <a:spLocks noChangeArrowheads="1"/>
          </p:cNvSpPr>
          <p:nvPr/>
        </p:nvSpPr>
        <p:spPr bwMode="gray">
          <a:xfrm>
            <a:off x="391971" y="1928126"/>
            <a:ext cx="8301653" cy="3244376"/>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30000"/>
              </a:lnSpc>
              <a:spcBef>
                <a:spcPts val="0"/>
              </a:spcBef>
            </a:pPr>
            <a:r>
              <a:rPr lang="zh-CN" altLang="zh-CN" b="1" dirty="0" smtClean="0">
                <a:solidFill>
                  <a:srgbClr val="FF0000"/>
                </a:solidFill>
                <a:latin typeface="仿宋" pitchFamily="49" charset="-122"/>
                <a:ea typeface="仿宋" pitchFamily="49" charset="-122"/>
              </a:rPr>
              <a:t>路径</a:t>
            </a:r>
            <a:r>
              <a:rPr lang="zh-CN" altLang="zh-CN" b="1" dirty="0" smtClean="0">
                <a:solidFill>
                  <a:srgbClr val="FF0000"/>
                </a:solidFill>
                <a:latin typeface="仿宋" pitchFamily="49" charset="-122"/>
                <a:ea typeface="仿宋" pitchFamily="49" charset="-122"/>
              </a:rPr>
              <a:t>和路径长度</a:t>
            </a:r>
            <a:r>
              <a:rPr lang="zh-CN" altLang="zh-CN" dirty="0" smtClean="0">
                <a:solidFill>
                  <a:srgbClr val="FF0000"/>
                </a:solidFill>
                <a:latin typeface="仿宋" pitchFamily="49" charset="-122"/>
                <a:ea typeface="仿宋" pitchFamily="49" charset="-122"/>
              </a:rPr>
              <a:t>：</a:t>
            </a:r>
            <a:r>
              <a:rPr lang="zh-CN" altLang="zh-CN" dirty="0" smtClean="0">
                <a:latin typeface="仿宋" pitchFamily="49" charset="-122"/>
                <a:ea typeface="仿宋" pitchFamily="49" charset="-122"/>
              </a:rPr>
              <a:t>在树结构中，任意两个结点之间有且仅有一条由分支构成的通路，称这条通路为这两个结点之间的路径。路径上所含分支的数目称为路径长度。</a:t>
            </a:r>
          </a:p>
          <a:p>
            <a:pPr>
              <a:lnSpc>
                <a:spcPct val="130000"/>
              </a:lnSpc>
              <a:spcBef>
                <a:spcPts val="0"/>
              </a:spcBef>
            </a:pPr>
            <a:r>
              <a:rPr lang="zh-CN" altLang="zh-CN" b="1" dirty="0" smtClean="0">
                <a:solidFill>
                  <a:srgbClr val="FF0000"/>
                </a:solidFill>
                <a:latin typeface="仿宋" pitchFamily="49" charset="-122"/>
                <a:ea typeface="仿宋" pitchFamily="49" charset="-122"/>
              </a:rPr>
              <a:t>树</a:t>
            </a:r>
            <a:r>
              <a:rPr lang="zh-CN" altLang="zh-CN" b="1" dirty="0" smtClean="0">
                <a:solidFill>
                  <a:srgbClr val="FF0000"/>
                </a:solidFill>
                <a:latin typeface="仿宋" pitchFamily="49" charset="-122"/>
                <a:ea typeface="仿宋" pitchFamily="49" charset="-122"/>
              </a:rPr>
              <a:t>的路径长度：</a:t>
            </a:r>
            <a:r>
              <a:rPr lang="zh-CN" altLang="zh-CN" dirty="0" smtClean="0">
                <a:latin typeface="仿宋" pitchFamily="49" charset="-122"/>
                <a:ea typeface="仿宋" pitchFamily="49" charset="-122"/>
              </a:rPr>
              <a:t>一棵具有</a:t>
            </a:r>
            <a:r>
              <a:rPr lang="en-US" altLang="zh-CN" dirty="0" smtClean="0">
                <a:latin typeface="仿宋" pitchFamily="49" charset="-122"/>
                <a:ea typeface="仿宋" pitchFamily="49" charset="-122"/>
              </a:rPr>
              <a:t>m</a:t>
            </a:r>
            <a:r>
              <a:rPr lang="zh-CN" altLang="zh-CN" dirty="0" smtClean="0">
                <a:latin typeface="仿宋" pitchFamily="49" charset="-122"/>
                <a:ea typeface="仿宋" pitchFamily="49" charset="-122"/>
              </a:rPr>
              <a:t>个结点的树中，从根结点到其余</a:t>
            </a:r>
            <a:r>
              <a:rPr lang="en-US" altLang="zh-CN" dirty="0" smtClean="0">
                <a:latin typeface="仿宋" pitchFamily="49" charset="-122"/>
                <a:ea typeface="仿宋" pitchFamily="49" charset="-122"/>
              </a:rPr>
              <a:t>m-1</a:t>
            </a:r>
            <a:r>
              <a:rPr lang="zh-CN" altLang="zh-CN" dirty="0" smtClean="0">
                <a:latin typeface="仿宋" pitchFamily="49" charset="-122"/>
                <a:ea typeface="仿宋" pitchFamily="49" charset="-122"/>
              </a:rPr>
              <a:t>个结点都有且仅有一条路经，这</a:t>
            </a:r>
            <a:r>
              <a:rPr lang="en-US" altLang="zh-CN" dirty="0" smtClean="0">
                <a:latin typeface="仿宋" pitchFamily="49" charset="-122"/>
                <a:ea typeface="仿宋" pitchFamily="49" charset="-122"/>
              </a:rPr>
              <a:t>m-1</a:t>
            </a:r>
            <a:r>
              <a:rPr lang="zh-CN" altLang="zh-CN" dirty="0" smtClean="0">
                <a:latin typeface="仿宋" pitchFamily="49" charset="-122"/>
                <a:ea typeface="仿宋" pitchFamily="49" charset="-122"/>
              </a:rPr>
              <a:t>条路经的路径长度之和称为树的路径长度，记作</a:t>
            </a:r>
            <a:r>
              <a:rPr lang="en-US" altLang="zh-CN" dirty="0" smtClean="0">
                <a:latin typeface="仿宋" pitchFamily="49" charset="-122"/>
                <a:ea typeface="仿宋" pitchFamily="49" charset="-122"/>
              </a:rPr>
              <a:t>PL</a:t>
            </a:r>
            <a:r>
              <a:rPr lang="zh-CN" altLang="zh-CN" dirty="0" smtClean="0">
                <a:latin typeface="仿宋" pitchFamily="49" charset="-122"/>
                <a:ea typeface="仿宋" pitchFamily="49" charset="-122"/>
              </a:rPr>
              <a:t>。</a:t>
            </a:r>
          </a:p>
          <a:p>
            <a:pPr>
              <a:lnSpc>
                <a:spcPct val="130000"/>
              </a:lnSpc>
              <a:spcBef>
                <a:spcPts val="0"/>
              </a:spcBef>
              <a:buNone/>
            </a:pPr>
            <a:r>
              <a:rPr lang="en-US" altLang="zh-CN" dirty="0" smtClean="0">
                <a:latin typeface="仿宋" pitchFamily="49" charset="-122"/>
                <a:ea typeface="仿宋" pitchFamily="49" charset="-122"/>
              </a:rPr>
              <a:t>   </a:t>
            </a:r>
            <a:r>
              <a:rPr lang="zh-CN" altLang="zh-CN" dirty="0" smtClean="0">
                <a:solidFill>
                  <a:srgbClr val="FF0000"/>
                </a:solidFill>
              </a:rPr>
              <a:t>注意</a:t>
            </a:r>
            <a:r>
              <a:rPr lang="zh-CN" altLang="zh-CN" dirty="0" smtClean="0">
                <a:solidFill>
                  <a:srgbClr val="FF0000"/>
                </a:solidFill>
              </a:rPr>
              <a:t>：在结点数目相同的二叉树中，完全二叉树的路径长度最短</a:t>
            </a:r>
            <a:r>
              <a:rPr lang="zh-CN" altLang="zh-CN" dirty="0" smtClean="0">
                <a:solidFill>
                  <a:srgbClr val="FF0000"/>
                </a:solidFill>
              </a:rPr>
              <a:t>。</a:t>
            </a:r>
            <a:endParaRPr lang="zh-CN" altLang="zh-CN" dirty="0" smtClean="0">
              <a:solidFill>
                <a:srgbClr val="FF0000"/>
              </a:solidFill>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56322" name="组合 1"/>
          <p:cNvGrpSpPr>
            <a:grpSpLocks/>
          </p:cNvGrpSpPr>
          <p:nvPr/>
        </p:nvGrpSpPr>
        <p:grpSpPr bwMode="auto">
          <a:xfrm>
            <a:off x="9525" y="52388"/>
            <a:ext cx="1403350" cy="819150"/>
            <a:chOff x="449263" y="-463550"/>
            <a:chExt cx="4000500" cy="2379663"/>
          </a:xfrm>
        </p:grpSpPr>
        <p:sp>
          <p:nvSpPr>
            <p:cNvPr id="5632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5632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5632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5632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5632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5633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5633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5633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5633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4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4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5634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4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4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4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5634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5634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5634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5634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635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635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635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5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5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5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635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5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635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5635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5636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5636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5636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5636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5636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5636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636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6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6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6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637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5637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5637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637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637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637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637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7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7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5637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8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56323" name="文本框 59"/>
          <p:cNvSpPr txBox="1">
            <a:spLocks noChangeArrowheads="1"/>
          </p:cNvSpPr>
          <p:nvPr/>
        </p:nvSpPr>
        <p:spPr bwMode="auto">
          <a:xfrm>
            <a:off x="1836738" y="414338"/>
            <a:ext cx="3222625" cy="461962"/>
          </a:xfrm>
          <a:prstGeom prst="rect">
            <a:avLst/>
          </a:prstGeom>
          <a:noFill/>
          <a:ln w="9525">
            <a:noFill/>
            <a:miter lim="800000"/>
            <a:headEnd/>
            <a:tailEnd/>
          </a:ln>
        </p:spPr>
        <p:txBody>
          <a:bodyPr>
            <a:spAutoFit/>
          </a:bodyPr>
          <a:lstStyle/>
          <a:p>
            <a:pPr eaLnBrk="0" hangingPunct="0"/>
            <a:r>
              <a:rPr lang="zh-CN" altLang="zh-CN" sz="2400" b="1">
                <a:solidFill>
                  <a:schemeClr val="bg1"/>
                </a:solidFill>
                <a:latin typeface="微软雅黑" pitchFamily="34" charset="-122"/>
                <a:ea typeface="微软雅黑" pitchFamily="34" charset="-122"/>
              </a:rPr>
              <a:t>学习目的与要求</a:t>
            </a:r>
          </a:p>
        </p:txBody>
      </p:sp>
      <p:sp>
        <p:nvSpPr>
          <p:cNvPr id="139265" name="Rectangle 1"/>
          <p:cNvSpPr>
            <a:spLocks noChangeArrowheads="1"/>
          </p:cNvSpPr>
          <p:nvPr/>
        </p:nvSpPr>
        <p:spPr bwMode="auto">
          <a:xfrm>
            <a:off x="487363" y="1419946"/>
            <a:ext cx="7821612" cy="3462486"/>
          </a:xfrm>
          <a:prstGeom prst="rect">
            <a:avLst/>
          </a:prstGeom>
          <a:noFill/>
          <a:ln w="9525">
            <a:noFill/>
            <a:miter lim="800000"/>
            <a:headEnd/>
            <a:tailEnd/>
          </a:ln>
          <a:effectLst/>
        </p:spPr>
        <p:txBody>
          <a:bodyPr anchor="ctr">
            <a:spAutoFit/>
          </a:bodyPr>
          <a:lstStyle/>
          <a:p>
            <a:pPr indent="269875">
              <a:lnSpc>
                <a:spcPct val="150000"/>
              </a:lnSpc>
            </a:pPr>
            <a:r>
              <a:rPr lang="zh-CN" altLang="en-US" sz="2800" dirty="0">
                <a:solidFill>
                  <a:srgbClr val="C00000"/>
                </a:solidFill>
                <a:latin typeface="Arial" charset="0"/>
                <a:ea typeface="黑体" pitchFamily="49" charset="-122"/>
                <a:cs typeface="Times New Roman" pitchFamily="18" charset="0"/>
              </a:rPr>
              <a:t>重点：</a:t>
            </a:r>
          </a:p>
          <a:p>
            <a:pPr indent="269875">
              <a:lnSpc>
                <a:spcPct val="150000"/>
              </a:lnSpc>
              <a:buFontTx/>
              <a:buChar char="•"/>
            </a:pPr>
            <a:r>
              <a:rPr lang="zh-CN" altLang="zh-CN" dirty="0" smtClean="0">
                <a:latin typeface="Times New Roman" pitchFamily="18" charset="0"/>
                <a:ea typeface="楷体_GB2312" charset="-122"/>
                <a:cs typeface="Times New Roman" pitchFamily="18" charset="0"/>
              </a:rPr>
              <a:t>掌握二叉树的存储结构及相关遍历算法</a:t>
            </a:r>
          </a:p>
          <a:p>
            <a:pPr indent="269875">
              <a:lnSpc>
                <a:spcPct val="150000"/>
              </a:lnSpc>
              <a:buFontTx/>
              <a:buChar char="•"/>
            </a:pPr>
            <a:r>
              <a:rPr lang="zh-CN" altLang="zh-CN" dirty="0" smtClean="0">
                <a:latin typeface="Times New Roman" pitchFamily="18" charset="0"/>
                <a:ea typeface="楷体_GB2312" charset="-122"/>
                <a:cs typeface="Times New Roman" pitchFamily="18" charset="0"/>
              </a:rPr>
              <a:t>掌握哈夫曼树的构造</a:t>
            </a:r>
          </a:p>
          <a:p>
            <a:pPr indent="269875">
              <a:lnSpc>
                <a:spcPct val="150000"/>
              </a:lnSpc>
              <a:buFontTx/>
              <a:buChar char="•"/>
            </a:pPr>
            <a:r>
              <a:rPr lang="zh-CN" altLang="zh-CN" dirty="0" smtClean="0">
                <a:latin typeface="Times New Roman" pitchFamily="18" charset="0"/>
                <a:ea typeface="楷体_GB2312" charset="-122"/>
                <a:cs typeface="Times New Roman" pitchFamily="18" charset="0"/>
              </a:rPr>
              <a:t>掌握树、森林和二叉树的转换方法</a:t>
            </a:r>
          </a:p>
          <a:p>
            <a:pPr indent="269875" eaLnBrk="0" hangingPunct="0">
              <a:lnSpc>
                <a:spcPct val="150000"/>
              </a:lnSpc>
            </a:pPr>
            <a:r>
              <a:rPr lang="zh-CN" altLang="en-US" sz="2800" dirty="0" smtClean="0">
                <a:solidFill>
                  <a:srgbClr val="C00000"/>
                </a:solidFill>
                <a:latin typeface="Arial" charset="0"/>
                <a:ea typeface="黑体" pitchFamily="49" charset="-122"/>
                <a:cs typeface="Times New Roman" pitchFamily="18" charset="0"/>
              </a:rPr>
              <a:t>难点</a:t>
            </a:r>
            <a:r>
              <a:rPr lang="zh-CN" altLang="en-US" sz="2800" dirty="0">
                <a:solidFill>
                  <a:srgbClr val="C00000"/>
                </a:solidFill>
                <a:latin typeface="Arial" charset="0"/>
                <a:ea typeface="黑体" pitchFamily="49" charset="-122"/>
                <a:cs typeface="Times New Roman" pitchFamily="18" charset="0"/>
              </a:rPr>
              <a:t>：</a:t>
            </a:r>
          </a:p>
          <a:p>
            <a:pPr indent="269875">
              <a:lnSpc>
                <a:spcPct val="150000"/>
              </a:lnSpc>
              <a:buFontTx/>
              <a:buChar char="•"/>
            </a:pPr>
            <a:r>
              <a:rPr lang="zh-CN" altLang="zh-CN" dirty="0" smtClean="0">
                <a:latin typeface="Times New Roman" pitchFamily="18" charset="0"/>
                <a:ea typeface="楷体_GB2312" charset="-122"/>
                <a:cs typeface="Times New Roman" pitchFamily="18" charset="0"/>
              </a:rPr>
              <a:t>掌握二叉树的遍历</a:t>
            </a:r>
          </a:p>
          <a:p>
            <a:pPr indent="269875">
              <a:lnSpc>
                <a:spcPct val="150000"/>
              </a:lnSpc>
              <a:buFontTx/>
              <a:buChar char="•"/>
            </a:pPr>
            <a:r>
              <a:rPr lang="zh-CN" altLang="zh-CN" dirty="0" smtClean="0">
                <a:latin typeface="Times New Roman" pitchFamily="18" charset="0"/>
                <a:ea typeface="楷体_GB2312" charset="-122"/>
                <a:cs typeface="Times New Roman" pitchFamily="18" charset="0"/>
              </a:rPr>
              <a:t>理解树形结构的应用</a:t>
            </a:r>
            <a:endParaRPr lang="zh-CN" altLang="en-US" dirty="0">
              <a:latin typeface="Times New Roman" pitchFamily="18" charset="0"/>
              <a:ea typeface="楷体_GB2312" charset="-122"/>
              <a:cs typeface="Times New Roman" pitchFamily="18" charset="0"/>
            </a:endParaRPr>
          </a:p>
        </p:txBody>
      </p:sp>
    </p:spTree>
  </p:cSld>
  <p:clrMapOvr>
    <a:masterClrMapping/>
  </p:clrMapOvr>
  <p:transition spd="slow" advTm="2000">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哈夫曼树及其应用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哈夫曼树定义</a:t>
            </a:r>
            <a:r>
              <a:rPr lang="en-US" altLang="zh-CN" sz="2800" b="1" dirty="0" smtClean="0">
                <a:latin typeface="黑体" pitchFamily="49" charset="-122"/>
                <a:ea typeface="黑体" pitchFamily="49" charset="-122"/>
              </a:rPr>
              <a:t>—</a:t>
            </a:r>
            <a:r>
              <a:rPr lang="zh-CN" altLang="en-US" sz="2800" b="1" dirty="0" smtClean="0">
                <a:latin typeface="黑体" pitchFamily="49" charset="-122"/>
                <a:ea typeface="黑体" pitchFamily="49" charset="-122"/>
              </a:rPr>
              <a:t>相关概念</a:t>
            </a:r>
            <a:r>
              <a:rPr lang="en-US" altLang="zh-CN" sz="2800" b="1" dirty="0" smtClean="0">
                <a:latin typeface="黑体" pitchFamily="49" charset="-122"/>
                <a:ea typeface="黑体" pitchFamily="49" charset="-122"/>
              </a:rPr>
              <a:t>2</a:t>
            </a:r>
            <a:endParaRPr lang="zh-CN" altLang="en-US" sz="2800" b="1" dirty="0" smtClean="0">
              <a:latin typeface="黑体" pitchFamily="49" charset="-122"/>
              <a:ea typeface="黑体" pitchFamily="49" charset="-122"/>
            </a:endParaRPr>
          </a:p>
        </p:txBody>
      </p:sp>
      <p:sp>
        <p:nvSpPr>
          <p:cNvPr id="64" name="Rectangle 3"/>
          <p:cNvSpPr txBox="1">
            <a:spLocks noChangeArrowheads="1"/>
          </p:cNvSpPr>
          <p:nvPr/>
        </p:nvSpPr>
        <p:spPr bwMode="gray">
          <a:xfrm>
            <a:off x="391971" y="1928126"/>
            <a:ext cx="8301653" cy="3244376"/>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30000"/>
              </a:lnSpc>
              <a:spcBef>
                <a:spcPts val="0"/>
              </a:spcBef>
            </a:pPr>
            <a:r>
              <a:rPr lang="zh-CN" altLang="zh-CN" b="1" dirty="0" smtClean="0">
                <a:solidFill>
                  <a:srgbClr val="FF0000"/>
                </a:solidFill>
                <a:latin typeface="仿宋" pitchFamily="49" charset="-122"/>
                <a:ea typeface="仿宋" pitchFamily="49" charset="-122"/>
              </a:rPr>
              <a:t>结点</a:t>
            </a:r>
            <a:r>
              <a:rPr lang="zh-CN" altLang="zh-CN" b="1" dirty="0" smtClean="0">
                <a:solidFill>
                  <a:srgbClr val="FF0000"/>
                </a:solidFill>
                <a:latin typeface="仿宋" pitchFamily="49" charset="-122"/>
                <a:ea typeface="仿宋" pitchFamily="49" charset="-122"/>
              </a:rPr>
              <a:t>的权：</a:t>
            </a:r>
            <a:r>
              <a:rPr lang="zh-CN" altLang="zh-CN" dirty="0" smtClean="0">
                <a:latin typeface="仿宋" pitchFamily="49" charset="-122"/>
                <a:ea typeface="仿宋" pitchFamily="49" charset="-122"/>
              </a:rPr>
              <a:t>在一些应用中，赋予树中结点的一个有某种意义的实数，记作ω。</a:t>
            </a:r>
          </a:p>
          <a:p>
            <a:pPr>
              <a:lnSpc>
                <a:spcPct val="130000"/>
              </a:lnSpc>
              <a:spcBef>
                <a:spcPts val="0"/>
              </a:spcBef>
            </a:pPr>
            <a:r>
              <a:rPr lang="zh-CN" altLang="zh-CN" b="1" dirty="0" smtClean="0">
                <a:solidFill>
                  <a:srgbClr val="FF0000"/>
                </a:solidFill>
                <a:latin typeface="仿宋" pitchFamily="49" charset="-122"/>
                <a:ea typeface="仿宋" pitchFamily="49" charset="-122"/>
              </a:rPr>
              <a:t>结点</a:t>
            </a:r>
            <a:r>
              <a:rPr lang="zh-CN" altLang="zh-CN" b="1" dirty="0" smtClean="0">
                <a:solidFill>
                  <a:srgbClr val="FF0000"/>
                </a:solidFill>
                <a:latin typeface="仿宋" pitchFamily="49" charset="-122"/>
                <a:ea typeface="仿宋" pitchFamily="49" charset="-122"/>
              </a:rPr>
              <a:t>的带权路径长度：</a:t>
            </a:r>
            <a:r>
              <a:rPr lang="zh-CN" altLang="zh-CN" dirty="0" smtClean="0">
                <a:latin typeface="仿宋" pitchFamily="49" charset="-122"/>
                <a:ea typeface="仿宋" pitchFamily="49" charset="-122"/>
              </a:rPr>
              <a:t>结点到树根之间的路径长度ι与该结点的权ω的乘积。</a:t>
            </a:r>
          </a:p>
          <a:p>
            <a:r>
              <a:rPr lang="zh-CN" altLang="zh-CN" b="1" dirty="0" smtClean="0">
                <a:solidFill>
                  <a:srgbClr val="FF0000"/>
                </a:solidFill>
                <a:latin typeface="仿宋" pitchFamily="49" charset="-122"/>
                <a:ea typeface="仿宋" pitchFamily="49" charset="-122"/>
              </a:rPr>
              <a:t>树</a:t>
            </a:r>
            <a:r>
              <a:rPr lang="zh-CN" altLang="zh-CN" b="1" dirty="0" smtClean="0">
                <a:solidFill>
                  <a:srgbClr val="FF0000"/>
                </a:solidFill>
                <a:latin typeface="仿宋" pitchFamily="49" charset="-122"/>
                <a:ea typeface="仿宋" pitchFamily="49" charset="-122"/>
              </a:rPr>
              <a:t>的带权路径长度：</a:t>
            </a:r>
            <a:r>
              <a:rPr lang="zh-CN" altLang="zh-CN" dirty="0" smtClean="0">
                <a:latin typeface="仿宋" pitchFamily="49" charset="-122"/>
                <a:ea typeface="仿宋" pitchFamily="49" charset="-122"/>
              </a:rPr>
              <a:t>如果一棵二叉树具有</a:t>
            </a:r>
            <a:r>
              <a:rPr lang="en-US" altLang="zh-CN" dirty="0" smtClean="0">
                <a:latin typeface="仿宋" pitchFamily="49" charset="-122"/>
                <a:ea typeface="仿宋" pitchFamily="49" charset="-122"/>
              </a:rPr>
              <a:t>n</a:t>
            </a:r>
            <a:r>
              <a:rPr lang="zh-CN" altLang="zh-CN" dirty="0" smtClean="0">
                <a:latin typeface="仿宋" pitchFamily="49" charset="-122"/>
                <a:ea typeface="仿宋" pitchFamily="49" charset="-122"/>
              </a:rPr>
              <a:t>个带权的叶子结点，则称这</a:t>
            </a:r>
            <a:r>
              <a:rPr lang="en-US" altLang="zh-CN" dirty="0" smtClean="0">
                <a:latin typeface="仿宋" pitchFamily="49" charset="-122"/>
                <a:ea typeface="仿宋" pitchFamily="49" charset="-122"/>
              </a:rPr>
              <a:t>n</a:t>
            </a:r>
            <a:r>
              <a:rPr lang="zh-CN" altLang="zh-CN" dirty="0" smtClean="0">
                <a:latin typeface="仿宋" pitchFamily="49" charset="-122"/>
                <a:ea typeface="仿宋" pitchFamily="49" charset="-122"/>
              </a:rPr>
              <a:t>个叶子结点的带权路径长度之和为树的带权路径长度，也称为树的代价，通常记作</a:t>
            </a:r>
            <a:r>
              <a:rPr lang="en-US" altLang="zh-CN" dirty="0" smtClean="0">
                <a:latin typeface="仿宋" pitchFamily="49" charset="-122"/>
                <a:ea typeface="仿宋" pitchFamily="49" charset="-122"/>
              </a:rPr>
              <a:t>WPL</a:t>
            </a:r>
            <a:r>
              <a:rPr lang="zh-CN" altLang="zh-CN" dirty="0" smtClean="0">
                <a:latin typeface="仿宋" pitchFamily="49" charset="-122"/>
                <a:ea typeface="仿宋" pitchFamily="49" charset="-122"/>
              </a:rPr>
              <a:t>。</a:t>
            </a:r>
            <a:endParaRPr lang="zh-CN" altLang="zh-CN" dirty="0" smtClean="0">
              <a:latin typeface="仿宋" pitchFamily="49" charset="-122"/>
              <a:ea typeface="仿宋" pitchFamily="49" charset="-122"/>
            </a:endParaRPr>
          </a:p>
          <a:p>
            <a:pPr>
              <a:buNone/>
            </a:pPr>
            <a:r>
              <a:rPr lang="en-US" altLang="zh-CN" dirty="0" smtClean="0">
                <a:latin typeface="仿宋" pitchFamily="49" charset="-122"/>
                <a:ea typeface="仿宋" pitchFamily="49" charset="-122"/>
              </a:rPr>
              <a:t>	</a:t>
            </a:r>
            <a:endParaRPr lang="zh-CN" altLang="zh-CN" dirty="0" smtClean="0">
              <a:latin typeface="仿宋" pitchFamily="49" charset="-122"/>
              <a:ea typeface="仿宋" pitchFamily="49" charset="-122"/>
            </a:endParaRPr>
          </a:p>
          <a:p>
            <a:pPr>
              <a:buNone/>
            </a:pPr>
            <a:endParaRPr lang="en-US" altLang="zh-CN" sz="2000" dirty="0" smtClean="0">
              <a:latin typeface="仿宋" pitchFamily="49" charset="-122"/>
              <a:ea typeface="仿宋" pitchFamily="49" charset="-122"/>
            </a:endParaRPr>
          </a:p>
          <a:p>
            <a:pPr>
              <a:buNone/>
            </a:pPr>
            <a:r>
              <a:rPr lang="en-US" altLang="zh-CN" sz="2000" dirty="0" smtClean="0">
                <a:latin typeface="仿宋" pitchFamily="49" charset="-122"/>
                <a:ea typeface="仿宋" pitchFamily="49" charset="-122"/>
              </a:rPr>
              <a:t> </a:t>
            </a:r>
            <a:r>
              <a:rPr lang="en-US" altLang="zh-CN" sz="2000" dirty="0" smtClean="0">
                <a:latin typeface="仿宋" pitchFamily="49" charset="-122"/>
                <a:ea typeface="仿宋" pitchFamily="49" charset="-122"/>
              </a:rPr>
              <a:t>  </a:t>
            </a:r>
            <a:r>
              <a:rPr lang="zh-CN" altLang="zh-CN" sz="2000" dirty="0" smtClean="0">
                <a:latin typeface="仿宋" pitchFamily="49" charset="-122"/>
                <a:ea typeface="仿宋" pitchFamily="49" charset="-122"/>
              </a:rPr>
              <a:t>其中</a:t>
            </a:r>
            <a:r>
              <a:rPr lang="zh-CN" altLang="zh-CN" sz="2000" dirty="0" smtClean="0">
                <a:latin typeface="仿宋" pitchFamily="49" charset="-122"/>
                <a:ea typeface="仿宋" pitchFamily="49" charset="-122"/>
              </a:rPr>
              <a:t>，</a:t>
            </a:r>
            <a:r>
              <a:rPr lang="en-US" altLang="zh-CN" sz="2000" dirty="0" err="1" smtClean="0">
                <a:latin typeface="仿宋" pitchFamily="49" charset="-122"/>
                <a:ea typeface="仿宋" pitchFamily="49" charset="-122"/>
              </a:rPr>
              <a:t>ω</a:t>
            </a:r>
            <a:r>
              <a:rPr lang="en-US" altLang="zh-CN" sz="2000" baseline="-25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和</a:t>
            </a:r>
            <a:r>
              <a:rPr lang="en-US" altLang="zh-CN" sz="2000" dirty="0" err="1" smtClean="0">
                <a:latin typeface="仿宋" pitchFamily="49" charset="-122"/>
                <a:ea typeface="仿宋" pitchFamily="49" charset="-122"/>
              </a:rPr>
              <a:t>ι</a:t>
            </a:r>
            <a:r>
              <a:rPr lang="en-US" altLang="zh-CN" sz="2000" baseline="-25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分别是第</a:t>
            </a:r>
            <a:r>
              <a:rPr lang="en-US" altLang="zh-CN" sz="2000" dirty="0" err="1" smtClean="0">
                <a:latin typeface="仿宋" pitchFamily="49" charset="-122"/>
                <a:ea typeface="仿宋" pitchFamily="49" charset="-122"/>
              </a:rPr>
              <a:t>i</a:t>
            </a:r>
            <a:r>
              <a:rPr lang="zh-CN" altLang="zh-CN" sz="2000" dirty="0" smtClean="0">
                <a:latin typeface="仿宋" pitchFamily="49" charset="-122"/>
                <a:ea typeface="仿宋" pitchFamily="49" charset="-122"/>
              </a:rPr>
              <a:t>个叶子结点的权和根到该叶子的路径长度。</a:t>
            </a:r>
          </a:p>
          <a:p>
            <a:pPr>
              <a:lnSpc>
                <a:spcPct val="130000"/>
              </a:lnSpc>
              <a:spcBef>
                <a:spcPts val="0"/>
              </a:spcBef>
              <a:buNone/>
            </a:pPr>
            <a:endParaRPr lang="zh-CN" altLang="zh-CN" dirty="0" smtClean="0">
              <a:solidFill>
                <a:srgbClr val="FF0000"/>
              </a:solidFill>
            </a:endParaRPr>
          </a:p>
        </p:txBody>
      </p:sp>
      <p:pic>
        <p:nvPicPr>
          <p:cNvPr id="2050" name="Picture 2"/>
          <p:cNvPicPr>
            <a:picLocks noChangeAspect="1" noChangeArrowheads="1"/>
          </p:cNvPicPr>
          <p:nvPr/>
        </p:nvPicPr>
        <p:blipFill>
          <a:blip r:embed="rId3" cstate="print"/>
          <a:srcRect/>
          <a:stretch>
            <a:fillRect/>
          </a:stretch>
        </p:blipFill>
        <p:spPr bwMode="auto">
          <a:xfrm>
            <a:off x="3012851" y="5030125"/>
            <a:ext cx="1859330" cy="811117"/>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diamond(in)">
                                      <p:cBhvr>
                                        <p:cTn id="19" dur="2000"/>
                                        <p:tgtEl>
                                          <p:spTgt spid="2050"/>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6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哈夫曼树及其应用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哈夫曼树定义</a:t>
            </a:r>
            <a:endParaRPr lang="zh-CN" altLang="en-US" sz="2800" b="1" dirty="0" smtClean="0">
              <a:latin typeface="黑体" pitchFamily="49" charset="-122"/>
              <a:ea typeface="黑体" pitchFamily="49" charset="-122"/>
            </a:endParaRPr>
          </a:p>
        </p:txBody>
      </p:sp>
      <p:sp>
        <p:nvSpPr>
          <p:cNvPr id="64" name="Rectangle 3"/>
          <p:cNvSpPr txBox="1">
            <a:spLocks noChangeArrowheads="1"/>
          </p:cNvSpPr>
          <p:nvPr/>
        </p:nvSpPr>
        <p:spPr bwMode="gray">
          <a:xfrm>
            <a:off x="391971" y="1928126"/>
            <a:ext cx="8301653" cy="3244376"/>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50000"/>
              </a:lnSpc>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假定</a:t>
            </a:r>
            <a:r>
              <a:rPr lang="zh-CN" altLang="zh-CN" dirty="0" smtClean="0">
                <a:latin typeface="楷体" pitchFamily="49" charset="-122"/>
                <a:ea typeface="楷体" pitchFamily="49" charset="-122"/>
              </a:rPr>
              <a:t>有一个权值的集合</a:t>
            </a:r>
            <a:r>
              <a:rPr lang="en-US" altLang="zh-CN" dirty="0" smtClean="0">
                <a:latin typeface="楷体" pitchFamily="49" charset="-122"/>
                <a:ea typeface="楷体" pitchFamily="49" charset="-122"/>
              </a:rPr>
              <a:t>{ω</a:t>
            </a:r>
            <a:r>
              <a:rPr lang="en-US" altLang="zh-CN" baseline="-25000" dirty="0" smtClean="0">
                <a:latin typeface="楷体" pitchFamily="49" charset="-122"/>
                <a:ea typeface="楷体" pitchFamily="49" charset="-122"/>
              </a:rPr>
              <a:t>1</a:t>
            </a:r>
            <a:r>
              <a:rPr lang="en-US" altLang="zh-CN" dirty="0" smtClean="0">
                <a:latin typeface="楷体" pitchFamily="49" charset="-122"/>
                <a:ea typeface="楷体" pitchFamily="49" charset="-122"/>
              </a:rPr>
              <a:t>, ω</a:t>
            </a:r>
            <a:r>
              <a:rPr lang="en-US" altLang="zh-CN" baseline="-25000" dirty="0" smtClean="0">
                <a:latin typeface="楷体" pitchFamily="49" charset="-122"/>
                <a:ea typeface="楷体" pitchFamily="49" charset="-122"/>
              </a:rPr>
              <a:t>2</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 </a:t>
            </a:r>
            <a:r>
              <a:rPr lang="en-US" altLang="zh-CN" dirty="0" err="1" smtClean="0">
                <a:latin typeface="楷体" pitchFamily="49" charset="-122"/>
                <a:ea typeface="楷体" pitchFamily="49" charset="-122"/>
              </a:rPr>
              <a:t>ω</a:t>
            </a:r>
            <a:r>
              <a:rPr lang="en-US" altLang="zh-CN" baseline="-25000" dirty="0" err="1" smtClean="0">
                <a:latin typeface="楷体" pitchFamily="49" charset="-122"/>
                <a:ea typeface="楷体" pitchFamily="49" charset="-122"/>
              </a:rPr>
              <a:t>n</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，则可以构造许许多多具有</a:t>
            </a:r>
            <a:r>
              <a:rPr lang="en-US" altLang="zh-CN" dirty="0" smtClean="0">
                <a:latin typeface="楷体" pitchFamily="49" charset="-122"/>
                <a:ea typeface="楷体" pitchFamily="49" charset="-122"/>
              </a:rPr>
              <a:t>n</a:t>
            </a:r>
            <a:r>
              <a:rPr lang="zh-CN" altLang="zh-CN" dirty="0" smtClean="0">
                <a:latin typeface="楷体" pitchFamily="49" charset="-122"/>
                <a:ea typeface="楷体" pitchFamily="49" charset="-122"/>
              </a:rPr>
              <a:t>个叶子结点的二叉树，每个结点的权为</a:t>
            </a:r>
            <a:r>
              <a:rPr lang="en-US" altLang="zh-CN" dirty="0" err="1" smtClean="0">
                <a:latin typeface="楷体" pitchFamily="49" charset="-122"/>
                <a:ea typeface="楷体" pitchFamily="49" charset="-122"/>
              </a:rPr>
              <a:t>ω</a:t>
            </a:r>
            <a:r>
              <a:rPr lang="en-US" altLang="zh-CN" baseline="-25000" dirty="0" err="1" smtClean="0">
                <a:latin typeface="楷体" pitchFamily="49" charset="-122"/>
                <a:ea typeface="楷体" pitchFamily="49" charset="-122"/>
              </a:rPr>
              <a:t>i</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a:t>
            </a:r>
            <a:r>
              <a:rPr lang="en-US" altLang="zh-CN" dirty="0" err="1" smtClean="0">
                <a:latin typeface="楷体" pitchFamily="49" charset="-122"/>
                <a:ea typeface="楷体" pitchFamily="49" charset="-122"/>
              </a:rPr>
              <a:t>i</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n</a:t>
            </a:r>
            <a:r>
              <a:rPr lang="zh-CN" altLang="zh-CN" dirty="0" smtClean="0">
                <a:latin typeface="楷体" pitchFamily="49" charset="-122"/>
                <a:ea typeface="楷体" pitchFamily="49" charset="-122"/>
              </a:rPr>
              <a:t>），则其中树的</a:t>
            </a:r>
            <a:r>
              <a:rPr lang="zh-CN" altLang="zh-CN" b="1" dirty="0" smtClean="0">
                <a:solidFill>
                  <a:srgbClr val="FF0000"/>
                </a:solidFill>
                <a:latin typeface="楷体" pitchFamily="49" charset="-122"/>
                <a:ea typeface="楷体" pitchFamily="49" charset="-122"/>
              </a:rPr>
              <a:t>带权路径长度</a:t>
            </a:r>
            <a:r>
              <a:rPr lang="en-US" altLang="zh-CN" b="1" dirty="0" smtClean="0">
                <a:solidFill>
                  <a:srgbClr val="FF0000"/>
                </a:solidFill>
                <a:latin typeface="楷体" pitchFamily="49" charset="-122"/>
                <a:ea typeface="楷体" pitchFamily="49" charset="-122"/>
              </a:rPr>
              <a:t>WPL</a:t>
            </a:r>
            <a:r>
              <a:rPr lang="zh-CN" altLang="zh-CN" b="1" dirty="0" smtClean="0">
                <a:solidFill>
                  <a:srgbClr val="FF0000"/>
                </a:solidFill>
                <a:latin typeface="楷体" pitchFamily="49" charset="-122"/>
                <a:ea typeface="楷体" pitchFamily="49" charset="-122"/>
              </a:rPr>
              <a:t>值最小</a:t>
            </a:r>
            <a:r>
              <a:rPr lang="zh-CN" altLang="zh-CN" dirty="0" smtClean="0">
                <a:latin typeface="楷体" pitchFamily="49" charset="-122"/>
                <a:ea typeface="楷体" pitchFamily="49" charset="-122"/>
              </a:rPr>
              <a:t>的二叉树称为哈夫曼树（或最优二叉树）</a:t>
            </a:r>
            <a:r>
              <a:rPr lang="zh-CN" altLang="zh-CN"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pPr>
              <a:lnSpc>
                <a:spcPct val="150000"/>
              </a:lnSpc>
              <a:buNone/>
            </a:pPr>
            <a:r>
              <a:rPr lang="en-US" altLang="zh-CN" sz="2000" dirty="0" smtClean="0">
                <a:latin typeface="仿宋" pitchFamily="49" charset="-122"/>
                <a:ea typeface="仿宋" pitchFamily="49" charset="-122"/>
              </a:rPr>
              <a:t>  </a:t>
            </a:r>
            <a:r>
              <a:rPr lang="zh-CN" altLang="zh-CN" sz="2000" b="1" dirty="0" smtClean="0">
                <a:solidFill>
                  <a:srgbClr val="4037F9"/>
                </a:solidFill>
                <a:latin typeface="仿宋" pitchFamily="49" charset="-122"/>
                <a:ea typeface="仿宋" pitchFamily="49" charset="-122"/>
              </a:rPr>
              <a:t>注意</a:t>
            </a:r>
            <a:r>
              <a:rPr lang="zh-CN" altLang="zh-CN" sz="2000" b="1" dirty="0" smtClean="0">
                <a:solidFill>
                  <a:srgbClr val="4037F9"/>
                </a:solidFill>
                <a:latin typeface="仿宋" pitchFamily="49" charset="-122"/>
                <a:ea typeface="仿宋" pitchFamily="49" charset="-122"/>
              </a:rPr>
              <a:t>：</a:t>
            </a:r>
          </a:p>
          <a:p>
            <a:pPr>
              <a:lnSpc>
                <a:spcPct val="150000"/>
              </a:lnSpc>
              <a:buNone/>
            </a:pPr>
            <a:r>
              <a:rPr lang="en-US" altLang="zh-CN" sz="2000" b="1" dirty="0" smtClean="0">
                <a:solidFill>
                  <a:srgbClr val="4037F9"/>
                </a:solidFill>
                <a:latin typeface="仿宋" pitchFamily="49" charset="-122"/>
                <a:ea typeface="仿宋" pitchFamily="49" charset="-122"/>
              </a:rPr>
              <a:t>   </a:t>
            </a:r>
            <a:r>
              <a:rPr lang="zh-CN" altLang="zh-CN" sz="2000" b="1" dirty="0" smtClean="0">
                <a:solidFill>
                  <a:srgbClr val="4037F9"/>
                </a:solidFill>
                <a:latin typeface="仿宋" pitchFamily="49" charset="-122"/>
                <a:ea typeface="仿宋" pitchFamily="49" charset="-122"/>
              </a:rPr>
              <a:t>（</a:t>
            </a:r>
            <a:r>
              <a:rPr lang="en-US" altLang="zh-CN" sz="2000" b="1" dirty="0" smtClean="0">
                <a:solidFill>
                  <a:srgbClr val="4037F9"/>
                </a:solidFill>
                <a:latin typeface="仿宋" pitchFamily="49" charset="-122"/>
                <a:ea typeface="仿宋" pitchFamily="49" charset="-122"/>
              </a:rPr>
              <a:t>1</a:t>
            </a:r>
            <a:r>
              <a:rPr lang="zh-CN" altLang="zh-CN" sz="2000" b="1" dirty="0" smtClean="0">
                <a:solidFill>
                  <a:srgbClr val="4037F9"/>
                </a:solidFill>
                <a:latin typeface="仿宋" pitchFamily="49" charset="-122"/>
                <a:ea typeface="仿宋" pitchFamily="49" charset="-122"/>
              </a:rPr>
              <a:t>）最优二叉树中，权值越大的叶子离根越近。</a:t>
            </a:r>
          </a:p>
          <a:p>
            <a:pPr>
              <a:lnSpc>
                <a:spcPct val="150000"/>
              </a:lnSpc>
              <a:buNone/>
            </a:pPr>
            <a:r>
              <a:rPr lang="en-US" altLang="zh-CN" sz="2000" b="1" dirty="0" smtClean="0">
                <a:solidFill>
                  <a:srgbClr val="4037F9"/>
                </a:solidFill>
                <a:latin typeface="仿宋" pitchFamily="49" charset="-122"/>
                <a:ea typeface="仿宋" pitchFamily="49" charset="-122"/>
              </a:rPr>
              <a:t>   </a:t>
            </a:r>
            <a:r>
              <a:rPr lang="zh-CN" altLang="zh-CN" sz="2000" b="1" dirty="0" smtClean="0">
                <a:solidFill>
                  <a:srgbClr val="4037F9"/>
                </a:solidFill>
                <a:latin typeface="仿宋" pitchFamily="49" charset="-122"/>
                <a:ea typeface="仿宋" pitchFamily="49" charset="-122"/>
              </a:rPr>
              <a:t>（</a:t>
            </a:r>
            <a:r>
              <a:rPr lang="en-US" altLang="zh-CN" sz="2000" b="1" dirty="0" smtClean="0">
                <a:solidFill>
                  <a:srgbClr val="4037F9"/>
                </a:solidFill>
                <a:latin typeface="仿宋" pitchFamily="49" charset="-122"/>
                <a:ea typeface="仿宋" pitchFamily="49" charset="-122"/>
              </a:rPr>
              <a:t>2</a:t>
            </a:r>
            <a:r>
              <a:rPr lang="zh-CN" altLang="zh-CN" sz="2000" b="1" dirty="0" smtClean="0">
                <a:solidFill>
                  <a:srgbClr val="4037F9"/>
                </a:solidFill>
                <a:latin typeface="仿宋" pitchFamily="49" charset="-122"/>
                <a:ea typeface="仿宋" pitchFamily="49" charset="-122"/>
              </a:rPr>
              <a:t>）最优二叉树的形态不是唯一的，但</a:t>
            </a:r>
            <a:r>
              <a:rPr lang="en-US" altLang="zh-CN" sz="2000" b="1" dirty="0" smtClean="0">
                <a:solidFill>
                  <a:srgbClr val="4037F9"/>
                </a:solidFill>
                <a:latin typeface="仿宋" pitchFamily="49" charset="-122"/>
                <a:ea typeface="仿宋" pitchFamily="49" charset="-122"/>
              </a:rPr>
              <a:t>WPL</a:t>
            </a:r>
            <a:r>
              <a:rPr lang="zh-CN" altLang="zh-CN" sz="2000" b="1" dirty="0" smtClean="0">
                <a:solidFill>
                  <a:srgbClr val="4037F9"/>
                </a:solidFill>
                <a:latin typeface="仿宋" pitchFamily="49" charset="-122"/>
                <a:ea typeface="仿宋" pitchFamily="49" charset="-122"/>
              </a:rPr>
              <a:t>值最小。</a:t>
            </a:r>
          </a:p>
          <a:p>
            <a:pPr>
              <a:lnSpc>
                <a:spcPct val="150000"/>
              </a:lnSpc>
              <a:buNone/>
            </a:pPr>
            <a:endParaRPr lang="zh-CN" altLang="zh-CN" dirty="0">
              <a:latin typeface="楷体" pitchFamily="49" charset="-122"/>
              <a:ea typeface="楷体" pitchFamily="49" charset="-122"/>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哈夫曼树及其应用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solidFill>
                  <a:srgbClr val="4037F9"/>
                </a:solidFill>
                <a:latin typeface="黑体" pitchFamily="49" charset="-122"/>
                <a:ea typeface="黑体" pitchFamily="49" charset="-122"/>
              </a:rPr>
              <a:t>哈夫曼树构造过程</a:t>
            </a:r>
            <a:endParaRPr lang="zh-CN" altLang="en-US" sz="2800" b="1" dirty="0" smtClean="0">
              <a:solidFill>
                <a:srgbClr val="4037F9"/>
              </a:solidFill>
              <a:latin typeface="黑体" pitchFamily="49" charset="-122"/>
              <a:ea typeface="黑体" pitchFamily="49" charset="-122"/>
            </a:endParaRPr>
          </a:p>
        </p:txBody>
      </p:sp>
      <p:sp>
        <p:nvSpPr>
          <p:cNvPr id="64" name="Rectangle 3"/>
          <p:cNvSpPr txBox="1">
            <a:spLocks noChangeArrowheads="1"/>
          </p:cNvSpPr>
          <p:nvPr/>
        </p:nvSpPr>
        <p:spPr bwMode="gray">
          <a:xfrm>
            <a:off x="391971" y="1928126"/>
            <a:ext cx="8301653" cy="3244376"/>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zh-CN" dirty="0" smtClean="0">
                <a:latin typeface="仿宋" pitchFamily="49" charset="-122"/>
                <a:ea typeface="仿宋" pitchFamily="49" charset="-122"/>
              </a:rPr>
              <a:t>（</a:t>
            </a:r>
            <a:r>
              <a:rPr lang="en-US" altLang="zh-CN" dirty="0" smtClean="0">
                <a:latin typeface="仿宋" pitchFamily="49" charset="-122"/>
                <a:ea typeface="仿宋" pitchFamily="49" charset="-122"/>
              </a:rPr>
              <a:t>1</a:t>
            </a:r>
            <a:r>
              <a:rPr lang="zh-CN" altLang="zh-CN" dirty="0" smtClean="0">
                <a:latin typeface="仿宋" pitchFamily="49" charset="-122"/>
                <a:ea typeface="仿宋" pitchFamily="49" charset="-122"/>
              </a:rPr>
              <a:t>）将给定的</a:t>
            </a:r>
            <a:r>
              <a:rPr lang="en-US" altLang="zh-CN" dirty="0" smtClean="0">
                <a:latin typeface="仿宋" pitchFamily="49" charset="-122"/>
                <a:ea typeface="仿宋" pitchFamily="49" charset="-122"/>
              </a:rPr>
              <a:t>n</a:t>
            </a:r>
            <a:r>
              <a:rPr lang="zh-CN" altLang="zh-CN" dirty="0" smtClean="0">
                <a:latin typeface="仿宋" pitchFamily="49" charset="-122"/>
                <a:ea typeface="仿宋" pitchFamily="49" charset="-122"/>
              </a:rPr>
              <a:t>个权值</a:t>
            </a:r>
            <a:r>
              <a:rPr lang="en-US" altLang="zh-CN" dirty="0" smtClean="0">
                <a:latin typeface="仿宋" pitchFamily="49" charset="-122"/>
                <a:ea typeface="仿宋" pitchFamily="49" charset="-122"/>
              </a:rPr>
              <a:t>{ω1, ω2,</a:t>
            </a:r>
            <a:r>
              <a:rPr lang="zh-CN" altLang="zh-CN" dirty="0" smtClean="0">
                <a:latin typeface="仿宋" pitchFamily="49" charset="-122"/>
                <a:ea typeface="仿宋" pitchFamily="49" charset="-122"/>
              </a:rPr>
              <a:t>…</a:t>
            </a:r>
            <a:r>
              <a:rPr lang="en-US" altLang="zh-CN" dirty="0" smtClean="0">
                <a:latin typeface="仿宋" pitchFamily="49" charset="-122"/>
                <a:ea typeface="仿宋" pitchFamily="49" charset="-122"/>
              </a:rPr>
              <a:t>, </a:t>
            </a:r>
            <a:r>
              <a:rPr lang="en-US" altLang="zh-CN" dirty="0" err="1" smtClean="0">
                <a:latin typeface="仿宋" pitchFamily="49" charset="-122"/>
                <a:ea typeface="仿宋" pitchFamily="49" charset="-122"/>
              </a:rPr>
              <a:t>ωn</a:t>
            </a:r>
            <a:r>
              <a:rPr lang="en-US" altLang="zh-CN" dirty="0" smtClean="0">
                <a:latin typeface="仿宋" pitchFamily="49" charset="-122"/>
                <a:ea typeface="仿宋" pitchFamily="49" charset="-122"/>
              </a:rPr>
              <a:t>}</a:t>
            </a:r>
            <a:r>
              <a:rPr lang="zh-CN" altLang="zh-CN" dirty="0" smtClean="0">
                <a:latin typeface="仿宋" pitchFamily="49" charset="-122"/>
                <a:ea typeface="仿宋" pitchFamily="49" charset="-122"/>
              </a:rPr>
              <a:t>看成一个由</a:t>
            </a:r>
            <a:r>
              <a:rPr lang="en-US" altLang="zh-CN" dirty="0" smtClean="0">
                <a:latin typeface="仿宋" pitchFamily="49" charset="-122"/>
                <a:ea typeface="仿宋" pitchFamily="49" charset="-122"/>
              </a:rPr>
              <a:t>n</a:t>
            </a:r>
            <a:r>
              <a:rPr lang="zh-CN" altLang="zh-CN" dirty="0" smtClean="0">
                <a:latin typeface="仿宋" pitchFamily="49" charset="-122"/>
                <a:ea typeface="仿宋" pitchFamily="49" charset="-122"/>
              </a:rPr>
              <a:t>棵二叉树组成的森林</a:t>
            </a:r>
            <a:r>
              <a:rPr lang="en-US" altLang="zh-CN" dirty="0" smtClean="0">
                <a:latin typeface="仿宋" pitchFamily="49" charset="-122"/>
                <a:ea typeface="仿宋" pitchFamily="49" charset="-122"/>
              </a:rPr>
              <a:t>F={T1,T2, …,</a:t>
            </a:r>
            <a:r>
              <a:rPr lang="en-US" altLang="zh-CN" dirty="0" err="1" smtClean="0">
                <a:latin typeface="仿宋" pitchFamily="49" charset="-122"/>
                <a:ea typeface="仿宋" pitchFamily="49" charset="-122"/>
              </a:rPr>
              <a:t>Tn</a:t>
            </a:r>
            <a:r>
              <a:rPr lang="en-US" altLang="zh-CN" dirty="0" smtClean="0">
                <a:latin typeface="仿宋" pitchFamily="49" charset="-122"/>
                <a:ea typeface="仿宋" pitchFamily="49" charset="-122"/>
              </a:rPr>
              <a:t>}</a:t>
            </a:r>
            <a:r>
              <a:rPr lang="zh-CN" altLang="zh-CN" dirty="0" smtClean="0">
                <a:latin typeface="仿宋" pitchFamily="49" charset="-122"/>
                <a:ea typeface="仿宋" pitchFamily="49" charset="-122"/>
              </a:rPr>
              <a:t>，其中每棵二叉树</a:t>
            </a:r>
            <a:r>
              <a:rPr lang="en-US" altLang="zh-CN" dirty="0" smtClean="0">
                <a:latin typeface="仿宋" pitchFamily="49" charset="-122"/>
                <a:ea typeface="仿宋" pitchFamily="49" charset="-122"/>
              </a:rPr>
              <a:t>Ti</a:t>
            </a:r>
            <a:r>
              <a:rPr lang="zh-CN" altLang="zh-CN" dirty="0" smtClean="0">
                <a:latin typeface="仿宋" pitchFamily="49" charset="-122"/>
                <a:ea typeface="仿宋" pitchFamily="49" charset="-122"/>
              </a:rPr>
              <a:t>（</a:t>
            </a:r>
            <a:r>
              <a:rPr lang="en-US" altLang="zh-CN" dirty="0" smtClean="0">
                <a:latin typeface="仿宋" pitchFamily="49" charset="-122"/>
                <a:ea typeface="仿宋" pitchFamily="49" charset="-122"/>
              </a:rPr>
              <a:t>1</a:t>
            </a:r>
            <a:r>
              <a:rPr lang="zh-CN" altLang="zh-CN" dirty="0" smtClean="0">
                <a:latin typeface="仿宋" pitchFamily="49" charset="-122"/>
                <a:ea typeface="仿宋" pitchFamily="49" charset="-122"/>
              </a:rPr>
              <a:t>≤</a:t>
            </a:r>
            <a:r>
              <a:rPr lang="en-US" altLang="zh-CN" dirty="0" err="1" smtClean="0">
                <a:latin typeface="仿宋" pitchFamily="49" charset="-122"/>
                <a:ea typeface="仿宋" pitchFamily="49" charset="-122"/>
              </a:rPr>
              <a:t>i</a:t>
            </a:r>
            <a:r>
              <a:rPr lang="zh-CN" altLang="zh-CN" dirty="0" smtClean="0">
                <a:latin typeface="仿宋" pitchFamily="49" charset="-122"/>
                <a:ea typeface="仿宋" pitchFamily="49" charset="-122"/>
              </a:rPr>
              <a:t>≤</a:t>
            </a:r>
            <a:r>
              <a:rPr lang="en-US" altLang="zh-CN" dirty="0" smtClean="0">
                <a:latin typeface="仿宋" pitchFamily="49" charset="-122"/>
                <a:ea typeface="仿宋" pitchFamily="49" charset="-122"/>
              </a:rPr>
              <a:t>n</a:t>
            </a:r>
            <a:r>
              <a:rPr lang="zh-CN" altLang="zh-CN" dirty="0" smtClean="0">
                <a:latin typeface="仿宋" pitchFamily="49" charset="-122"/>
                <a:ea typeface="仿宋" pitchFamily="49" charset="-122"/>
              </a:rPr>
              <a:t>）都只有一个权值为</a:t>
            </a:r>
            <a:r>
              <a:rPr lang="en-US" altLang="zh-CN" dirty="0" err="1" smtClean="0">
                <a:latin typeface="仿宋" pitchFamily="49" charset="-122"/>
                <a:ea typeface="仿宋" pitchFamily="49" charset="-122"/>
              </a:rPr>
              <a:t>ωi</a:t>
            </a:r>
            <a:r>
              <a:rPr lang="zh-CN" altLang="zh-CN" dirty="0" smtClean="0">
                <a:latin typeface="仿宋" pitchFamily="49" charset="-122"/>
                <a:ea typeface="仿宋" pitchFamily="49" charset="-122"/>
              </a:rPr>
              <a:t>的根结点，其左、右子树均为空二叉树；</a:t>
            </a:r>
          </a:p>
          <a:p>
            <a:pPr>
              <a:buNone/>
            </a:pPr>
            <a:r>
              <a:rPr lang="zh-CN" altLang="zh-CN" dirty="0" smtClean="0">
                <a:latin typeface="仿宋" pitchFamily="49" charset="-122"/>
                <a:ea typeface="仿宋" pitchFamily="49" charset="-122"/>
              </a:rPr>
              <a:t>（</a:t>
            </a:r>
            <a:r>
              <a:rPr lang="en-US" altLang="zh-CN" dirty="0" smtClean="0">
                <a:latin typeface="仿宋" pitchFamily="49" charset="-122"/>
                <a:ea typeface="仿宋" pitchFamily="49" charset="-122"/>
              </a:rPr>
              <a:t>2</a:t>
            </a:r>
            <a:r>
              <a:rPr lang="zh-CN" altLang="zh-CN" dirty="0" smtClean="0">
                <a:latin typeface="仿宋" pitchFamily="49" charset="-122"/>
                <a:ea typeface="仿宋" pitchFamily="49" charset="-122"/>
              </a:rPr>
              <a:t>）在</a:t>
            </a:r>
            <a:r>
              <a:rPr lang="en-US" altLang="zh-CN" dirty="0" smtClean="0">
                <a:latin typeface="仿宋" pitchFamily="49" charset="-122"/>
                <a:ea typeface="仿宋" pitchFamily="49" charset="-122"/>
              </a:rPr>
              <a:t>F</a:t>
            </a:r>
            <a:r>
              <a:rPr lang="zh-CN" altLang="zh-CN" dirty="0" smtClean="0">
                <a:latin typeface="仿宋" pitchFamily="49" charset="-122"/>
                <a:ea typeface="仿宋" pitchFamily="49" charset="-122"/>
              </a:rPr>
              <a:t>中选取两棵根结点的权值最小的二叉树合并，作为一棵新树的左、右子树，且置新二叉树的根结点的权值为其左、右子树的根结点的权值之和；</a:t>
            </a:r>
          </a:p>
          <a:p>
            <a:pPr>
              <a:buNone/>
            </a:pPr>
            <a:r>
              <a:rPr lang="zh-CN" altLang="zh-CN" dirty="0" smtClean="0">
                <a:latin typeface="仿宋" pitchFamily="49" charset="-122"/>
                <a:ea typeface="仿宋" pitchFamily="49" charset="-122"/>
              </a:rPr>
              <a:t>（</a:t>
            </a:r>
            <a:r>
              <a:rPr lang="en-US" altLang="zh-CN" dirty="0" smtClean="0">
                <a:latin typeface="仿宋" pitchFamily="49" charset="-122"/>
                <a:ea typeface="仿宋" pitchFamily="49" charset="-122"/>
              </a:rPr>
              <a:t>3</a:t>
            </a:r>
            <a:r>
              <a:rPr lang="zh-CN" altLang="zh-CN" dirty="0" smtClean="0">
                <a:latin typeface="仿宋" pitchFamily="49" charset="-122"/>
                <a:ea typeface="仿宋" pitchFamily="49" charset="-122"/>
              </a:rPr>
              <a:t>）从</a:t>
            </a:r>
            <a:r>
              <a:rPr lang="en-US" altLang="zh-CN" dirty="0" smtClean="0">
                <a:latin typeface="仿宋" pitchFamily="49" charset="-122"/>
                <a:ea typeface="仿宋" pitchFamily="49" charset="-122"/>
              </a:rPr>
              <a:t>F</a:t>
            </a:r>
            <a:r>
              <a:rPr lang="zh-CN" altLang="zh-CN" dirty="0" smtClean="0">
                <a:latin typeface="仿宋" pitchFamily="49" charset="-122"/>
                <a:ea typeface="仿宋" pitchFamily="49" charset="-122"/>
              </a:rPr>
              <a:t>中删去这两棵已选取的二叉树，同时将新二叉树加入到</a:t>
            </a:r>
            <a:r>
              <a:rPr lang="en-US" altLang="zh-CN" dirty="0" smtClean="0">
                <a:latin typeface="仿宋" pitchFamily="49" charset="-122"/>
                <a:ea typeface="仿宋" pitchFamily="49" charset="-122"/>
              </a:rPr>
              <a:t>F</a:t>
            </a:r>
            <a:r>
              <a:rPr lang="zh-CN" altLang="zh-CN" dirty="0" smtClean="0">
                <a:latin typeface="仿宋" pitchFamily="49" charset="-122"/>
                <a:ea typeface="仿宋" pitchFamily="49" charset="-122"/>
              </a:rPr>
              <a:t>中去。</a:t>
            </a:r>
          </a:p>
          <a:p>
            <a:pPr>
              <a:buNone/>
            </a:pPr>
            <a:r>
              <a:rPr lang="zh-CN" altLang="zh-CN" dirty="0" smtClean="0">
                <a:latin typeface="仿宋" pitchFamily="49" charset="-122"/>
                <a:ea typeface="仿宋" pitchFamily="49" charset="-122"/>
              </a:rPr>
              <a:t>（</a:t>
            </a:r>
            <a:r>
              <a:rPr lang="en-US" altLang="zh-CN" dirty="0" smtClean="0">
                <a:latin typeface="仿宋" pitchFamily="49" charset="-122"/>
                <a:ea typeface="仿宋" pitchFamily="49" charset="-122"/>
              </a:rPr>
              <a:t>4</a:t>
            </a:r>
            <a:r>
              <a:rPr lang="zh-CN" altLang="zh-CN" dirty="0" smtClean="0">
                <a:latin typeface="仿宋" pitchFamily="49" charset="-122"/>
                <a:ea typeface="仿宋" pitchFamily="49" charset="-122"/>
              </a:rPr>
              <a:t>）重复（</a:t>
            </a:r>
            <a:r>
              <a:rPr lang="en-US" altLang="zh-CN" dirty="0" smtClean="0">
                <a:latin typeface="仿宋" pitchFamily="49" charset="-122"/>
                <a:ea typeface="仿宋" pitchFamily="49" charset="-122"/>
              </a:rPr>
              <a:t>2</a:t>
            </a:r>
            <a:r>
              <a:rPr lang="zh-CN" altLang="zh-CN" dirty="0" smtClean="0">
                <a:latin typeface="仿宋" pitchFamily="49" charset="-122"/>
                <a:ea typeface="仿宋" pitchFamily="49" charset="-122"/>
              </a:rPr>
              <a:t>）、（</a:t>
            </a:r>
            <a:r>
              <a:rPr lang="en-US" altLang="zh-CN" dirty="0" smtClean="0">
                <a:latin typeface="仿宋" pitchFamily="49" charset="-122"/>
                <a:ea typeface="仿宋" pitchFamily="49" charset="-122"/>
              </a:rPr>
              <a:t>3</a:t>
            </a:r>
            <a:r>
              <a:rPr lang="zh-CN" altLang="zh-CN" dirty="0" smtClean="0">
                <a:latin typeface="仿宋" pitchFamily="49" charset="-122"/>
                <a:ea typeface="仿宋" pitchFamily="49" charset="-122"/>
              </a:rPr>
              <a:t>），直到</a:t>
            </a:r>
            <a:r>
              <a:rPr lang="en-US" altLang="zh-CN" dirty="0" smtClean="0">
                <a:latin typeface="仿宋" pitchFamily="49" charset="-122"/>
                <a:ea typeface="仿宋" pitchFamily="49" charset="-122"/>
              </a:rPr>
              <a:t>F</a:t>
            </a:r>
            <a:r>
              <a:rPr lang="zh-CN" altLang="zh-CN" dirty="0" smtClean="0">
                <a:latin typeface="仿宋" pitchFamily="49" charset="-122"/>
                <a:ea typeface="仿宋" pitchFamily="49" charset="-122"/>
              </a:rPr>
              <a:t>中仅剩下一棵二叉树为止，该树即为所求得的哈夫曼树。</a:t>
            </a:r>
            <a:endParaRPr lang="zh-CN" altLang="zh-CN" dirty="0">
              <a:latin typeface="仿宋" pitchFamily="49" charset="-122"/>
              <a:ea typeface="仿宋" pitchFamily="49" charset="-122"/>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66562" name="组合 1"/>
          <p:cNvGrpSpPr>
            <a:grpSpLocks/>
          </p:cNvGrpSpPr>
          <p:nvPr/>
        </p:nvGrpSpPr>
        <p:grpSpPr bwMode="auto">
          <a:xfrm>
            <a:off x="9525" y="52388"/>
            <a:ext cx="1403350" cy="819150"/>
            <a:chOff x="449263" y="-463550"/>
            <a:chExt cx="4000500" cy="2379663"/>
          </a:xfrm>
        </p:grpSpPr>
        <p:sp>
          <p:nvSpPr>
            <p:cNvPr id="66568"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6569"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6570"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6571"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6572"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6573"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6574"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6575"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6576"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77"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78"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6579"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0"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1"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2"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3"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4"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6585"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6"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7"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8"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6589"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6590"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6591"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6592"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6593"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6594"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6595"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596"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597"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598"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6599"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00"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6601"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6602"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6603"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6604"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6605"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6606"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6607"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6608"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6609"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10"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11"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12"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6613"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6614"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6615"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6616"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6617"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6618"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6619"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20"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21"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6622"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23"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6563"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哈夫曼树及其应用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5" name="内容占位符 64"/>
          <p:cNvSpPr txBox="1">
            <a:spLocks/>
          </p:cNvSpPr>
          <p:nvPr/>
        </p:nvSpPr>
        <p:spPr bwMode="auto">
          <a:xfrm>
            <a:off x="220663" y="1170889"/>
            <a:ext cx="7886700" cy="460375"/>
          </a:xfrm>
          <a:prstGeom prst="rect">
            <a:avLst/>
          </a:prstGeom>
        </p:spPr>
        <p:txBody>
          <a:bodyPr vert="horz" wrap="square" lIns="91440" tIns="45720" rIns="91440" bIns="45720" numCol="1" rtlCol="0" anchor="t" anchorCtr="0" compatLnSpc="1">
            <a:prstTxWarp prst="textNoShape">
              <a:avLst/>
            </a:prstTxWarp>
            <a:normAutofit/>
          </a:bodyPr>
          <a:lstStyle/>
          <a:p>
            <a:pPr marL="171450" marR="0" lvl="0" indent="-171450" algn="l" defTabSz="685800" rtl="0" eaLnBrk="1" fontAlgn="base" latinLnBrk="0" hangingPunct="1">
              <a:lnSpc>
                <a:spcPct val="90000"/>
              </a:lnSpc>
              <a:spcBef>
                <a:spcPts val="750"/>
              </a:spcBef>
              <a:spcAft>
                <a:spcPct val="0"/>
              </a:spcAft>
              <a:buClrTx/>
              <a:buSzTx/>
              <a:buFont typeface="Arial" charset="0"/>
              <a:buNone/>
              <a:tabLst/>
              <a:defRPr/>
            </a:pPr>
            <a:r>
              <a:rPr kumimoji="0" lang="zh-CN" altLang="en-US" sz="240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构造哈夫曼树实例</a:t>
            </a:r>
            <a:r>
              <a:rPr kumimoji="0" lang="en-US" altLang="zh-CN" sz="240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a:t>
            </a:r>
            <a:endParaRPr kumimoji="0" lang="zh-CN" altLang="en-US" sz="240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endParaRPr>
          </a:p>
        </p:txBody>
      </p:sp>
      <p:pic>
        <p:nvPicPr>
          <p:cNvPr id="3074" name="Picture 2"/>
          <p:cNvPicPr>
            <a:picLocks noChangeAspect="1" noChangeArrowheads="1"/>
          </p:cNvPicPr>
          <p:nvPr/>
        </p:nvPicPr>
        <p:blipFill>
          <a:blip r:embed="rId3" cstate="print"/>
          <a:srcRect/>
          <a:stretch>
            <a:fillRect/>
          </a:stretch>
        </p:blipFill>
        <p:spPr bwMode="auto">
          <a:xfrm>
            <a:off x="416541" y="1879340"/>
            <a:ext cx="8727459" cy="4769409"/>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哈夫曼树及其应用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哈夫曼编码</a:t>
            </a:r>
            <a:endParaRPr lang="zh-CN" altLang="en-US" sz="2800" b="1" dirty="0" smtClean="0">
              <a:latin typeface="黑体" pitchFamily="49" charset="-122"/>
              <a:ea typeface="黑体" pitchFamily="49" charset="-122"/>
            </a:endParaRPr>
          </a:p>
        </p:txBody>
      </p:sp>
      <p:sp>
        <p:nvSpPr>
          <p:cNvPr id="64" name="Rectangle 3"/>
          <p:cNvSpPr txBox="1">
            <a:spLocks noChangeArrowheads="1"/>
          </p:cNvSpPr>
          <p:nvPr/>
        </p:nvSpPr>
        <p:spPr bwMode="gray">
          <a:xfrm>
            <a:off x="391971" y="1928126"/>
            <a:ext cx="8492722" cy="3244376"/>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10000"/>
              </a:lnSpc>
              <a:buNone/>
            </a:pPr>
            <a:r>
              <a:rPr lang="en-US" altLang="zh-CN" dirty="0" smtClean="0">
                <a:solidFill>
                  <a:srgbClr val="4037F9"/>
                </a:solidFill>
                <a:latin typeface="楷体" pitchFamily="49" charset="-122"/>
                <a:ea typeface="楷体" pitchFamily="49" charset="-122"/>
              </a:rPr>
              <a:t>1</a:t>
            </a:r>
            <a:r>
              <a:rPr lang="zh-CN" altLang="zh-CN" dirty="0" smtClean="0">
                <a:solidFill>
                  <a:srgbClr val="4037F9"/>
                </a:solidFill>
                <a:latin typeface="楷体" pitchFamily="49" charset="-122"/>
                <a:ea typeface="楷体" pitchFamily="49" charset="-122"/>
              </a:rPr>
              <a:t>．等长编码方案和变长</a:t>
            </a:r>
            <a:r>
              <a:rPr lang="zh-CN" altLang="zh-CN" dirty="0" smtClean="0">
                <a:solidFill>
                  <a:srgbClr val="4037F9"/>
                </a:solidFill>
                <a:latin typeface="楷体" pitchFamily="49" charset="-122"/>
                <a:ea typeface="楷体" pitchFamily="49" charset="-122"/>
              </a:rPr>
              <a:t>编码方案</a:t>
            </a:r>
            <a:endParaRPr lang="en-US" altLang="zh-CN" dirty="0" smtClean="0">
              <a:solidFill>
                <a:srgbClr val="4037F9"/>
              </a:solidFill>
              <a:latin typeface="楷体" pitchFamily="49" charset="-122"/>
              <a:ea typeface="楷体" pitchFamily="49" charset="-122"/>
            </a:endParaRPr>
          </a:p>
          <a:p>
            <a:pPr>
              <a:lnSpc>
                <a:spcPct val="110000"/>
              </a:lnSpc>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等长</a:t>
            </a:r>
            <a:r>
              <a:rPr lang="zh-CN" altLang="zh-CN" dirty="0" smtClean="0">
                <a:latin typeface="楷体" pitchFamily="49" charset="-122"/>
                <a:ea typeface="楷体" pitchFamily="49" charset="-122"/>
              </a:rPr>
              <a:t>编码方案将给定字符集</a:t>
            </a:r>
            <a:r>
              <a:rPr lang="en-US" altLang="zh-CN" dirty="0" smtClean="0">
                <a:latin typeface="楷体" pitchFamily="49" charset="-122"/>
                <a:ea typeface="楷体" pitchFamily="49" charset="-122"/>
              </a:rPr>
              <a:t>C</a:t>
            </a:r>
            <a:r>
              <a:rPr lang="zh-CN" altLang="zh-CN" dirty="0" smtClean="0">
                <a:latin typeface="楷体" pitchFamily="49" charset="-122"/>
                <a:ea typeface="楷体" pitchFamily="49" charset="-122"/>
              </a:rPr>
              <a:t>中每个字符的码长定为</a:t>
            </a:r>
            <a:r>
              <a:rPr lang="en-US" altLang="zh-CN" dirty="0" smtClean="0">
                <a:latin typeface="楷体" pitchFamily="49" charset="-122"/>
                <a:ea typeface="楷体" pitchFamily="49" charset="-122"/>
              </a:rPr>
              <a:t>[</a:t>
            </a:r>
            <a:r>
              <a:rPr lang="en-US" altLang="zh-CN" dirty="0" err="1" smtClean="0">
                <a:latin typeface="楷体" pitchFamily="49" charset="-122"/>
                <a:ea typeface="楷体" pitchFamily="49" charset="-122"/>
              </a:rPr>
              <a:t>lg|C</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|C|</a:t>
            </a:r>
            <a:r>
              <a:rPr lang="zh-CN" altLang="zh-CN" dirty="0" smtClean="0">
                <a:latin typeface="楷体" pitchFamily="49" charset="-122"/>
                <a:ea typeface="楷体" pitchFamily="49" charset="-122"/>
              </a:rPr>
              <a:t>表示字符集的大小。变长编码方案将出现频率高的字符编码设置较短，将频率低的字符编码设置较长</a:t>
            </a:r>
            <a:r>
              <a:rPr lang="zh-CN" altLang="zh-CN"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pPr>
              <a:lnSpc>
                <a:spcPct val="110000"/>
              </a:lnSpc>
              <a:buNone/>
            </a:pPr>
            <a:r>
              <a:rPr lang="en-US" altLang="zh-CN" dirty="0" smtClean="0">
                <a:solidFill>
                  <a:srgbClr val="4037F9"/>
                </a:solidFill>
                <a:latin typeface="楷体" pitchFamily="49" charset="-122"/>
                <a:ea typeface="楷体" pitchFamily="49" charset="-122"/>
              </a:rPr>
              <a:t>2</a:t>
            </a:r>
            <a:r>
              <a:rPr lang="zh-CN" altLang="zh-CN" dirty="0" smtClean="0">
                <a:solidFill>
                  <a:srgbClr val="4037F9"/>
                </a:solidFill>
                <a:latin typeface="楷体" pitchFamily="49" charset="-122"/>
                <a:ea typeface="楷体" pitchFamily="49" charset="-122"/>
              </a:rPr>
              <a:t>．前缀码方案</a:t>
            </a:r>
          </a:p>
          <a:p>
            <a:pPr>
              <a:lnSpc>
                <a:spcPct val="110000"/>
              </a:lnSpc>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对</a:t>
            </a:r>
            <a:r>
              <a:rPr lang="zh-CN" altLang="zh-CN" dirty="0" smtClean="0">
                <a:latin typeface="楷体" pitchFamily="49" charset="-122"/>
                <a:ea typeface="楷体" pitchFamily="49" charset="-122"/>
              </a:rPr>
              <a:t>字符集进行编码时，要求字符集中任一字符的编码都不是其它字符的编码的前缀，这种编码称为前缀（编）码。平均码长或文件总长最小的前缀编码称为最优前缀码。最优的前缀码对文件的压缩效果最佳。</a:t>
            </a:r>
          </a:p>
          <a:p>
            <a:pPr>
              <a:buNone/>
            </a:pPr>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50000"/>
              </a:lnSpc>
              <a:buNone/>
            </a:pPr>
            <a:endParaRPr lang="zh-CN" altLang="zh-CN" dirty="0">
              <a:latin typeface="楷体" pitchFamily="49" charset="-122"/>
              <a:ea typeface="楷体" pitchFamily="49" charset="-122"/>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哈夫曼树及其应用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latin typeface="黑体" pitchFamily="49" charset="-122"/>
                <a:ea typeface="黑体" pitchFamily="49" charset="-122"/>
              </a:rPr>
              <a:t>哈夫曼编码</a:t>
            </a:r>
            <a:endParaRPr lang="zh-CN" altLang="en-US" sz="2800" b="1" dirty="0" smtClean="0">
              <a:latin typeface="黑体" pitchFamily="49" charset="-122"/>
              <a:ea typeface="黑体" pitchFamily="49" charset="-122"/>
            </a:endParaRPr>
          </a:p>
        </p:txBody>
      </p:sp>
      <p:sp>
        <p:nvSpPr>
          <p:cNvPr id="64" name="Rectangle 3"/>
          <p:cNvSpPr txBox="1">
            <a:spLocks noChangeArrowheads="1"/>
          </p:cNvSpPr>
          <p:nvPr/>
        </p:nvSpPr>
        <p:spPr bwMode="gray">
          <a:xfrm>
            <a:off x="378323" y="1696113"/>
            <a:ext cx="8124232" cy="4049593"/>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10000"/>
              </a:lnSpc>
              <a:buNone/>
            </a:pPr>
            <a:r>
              <a:rPr lang="en-US" altLang="zh-CN" dirty="0" smtClean="0">
                <a:solidFill>
                  <a:srgbClr val="4037F9"/>
                </a:solidFill>
                <a:latin typeface="楷体" pitchFamily="49" charset="-122"/>
                <a:ea typeface="楷体" pitchFamily="49" charset="-122"/>
              </a:rPr>
              <a:t>3</a:t>
            </a:r>
            <a:r>
              <a:rPr lang="zh-CN" altLang="zh-CN" dirty="0" smtClean="0">
                <a:solidFill>
                  <a:srgbClr val="4037F9"/>
                </a:solidFill>
                <a:latin typeface="楷体" pitchFamily="49" charset="-122"/>
                <a:ea typeface="楷体" pitchFamily="49" charset="-122"/>
              </a:rPr>
              <a:t>．</a:t>
            </a:r>
            <a:r>
              <a:rPr lang="zh-CN" altLang="en-US" dirty="0" smtClean="0">
                <a:solidFill>
                  <a:srgbClr val="4037F9"/>
                </a:solidFill>
                <a:latin typeface="楷体" pitchFamily="49" charset="-122"/>
                <a:ea typeface="楷体" pitchFamily="49" charset="-122"/>
              </a:rPr>
              <a:t>哈夫曼</a:t>
            </a:r>
            <a:r>
              <a:rPr lang="zh-CN" altLang="zh-CN" dirty="0" smtClean="0">
                <a:solidFill>
                  <a:srgbClr val="4037F9"/>
                </a:solidFill>
                <a:latin typeface="楷体" pitchFamily="49" charset="-122"/>
                <a:ea typeface="楷体" pitchFamily="49" charset="-122"/>
              </a:rPr>
              <a:t>编码方案</a:t>
            </a:r>
            <a:endParaRPr lang="en-US" altLang="zh-CN" dirty="0" smtClean="0">
              <a:solidFill>
                <a:srgbClr val="4037F9"/>
              </a:solidFill>
              <a:latin typeface="楷体" pitchFamily="49" charset="-122"/>
              <a:ea typeface="楷体" pitchFamily="49" charset="-122"/>
            </a:endParaRPr>
          </a:p>
          <a:p>
            <a:pPr>
              <a:lnSpc>
                <a:spcPct val="110000"/>
              </a:lnSpc>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哈夫曼</a:t>
            </a:r>
            <a:r>
              <a:rPr lang="zh-CN" altLang="zh-CN" dirty="0" smtClean="0">
                <a:latin typeface="楷体" pitchFamily="49" charset="-122"/>
                <a:ea typeface="楷体" pitchFamily="49" charset="-122"/>
              </a:rPr>
              <a:t>编码是一种应用广泛且非常有效的数据压缩技术，该技术一般可将数据文件压缩掉</a:t>
            </a:r>
            <a:r>
              <a:rPr lang="en-US" altLang="zh-CN" dirty="0" smtClean="0">
                <a:latin typeface="楷体" pitchFamily="49" charset="-122"/>
                <a:ea typeface="楷体" pitchFamily="49" charset="-122"/>
              </a:rPr>
              <a:t>20</a:t>
            </a:r>
            <a:r>
              <a:rPr lang="zh-CN" altLang="zh-CN" dirty="0" smtClean="0">
                <a:latin typeface="楷体" pitchFamily="49" charset="-122"/>
                <a:ea typeface="楷体" pitchFamily="49" charset="-122"/>
              </a:rPr>
              <a:t>％至</a:t>
            </a:r>
            <a:r>
              <a:rPr lang="en-US" altLang="zh-CN" dirty="0" smtClean="0">
                <a:latin typeface="楷体" pitchFamily="49" charset="-122"/>
                <a:ea typeface="楷体" pitchFamily="49" charset="-122"/>
              </a:rPr>
              <a:t>90</a:t>
            </a:r>
            <a:r>
              <a:rPr lang="zh-CN" altLang="zh-CN" dirty="0" smtClean="0">
                <a:latin typeface="楷体" pitchFamily="49" charset="-122"/>
                <a:ea typeface="楷体" pitchFamily="49" charset="-122"/>
              </a:rPr>
              <a:t>％，其压缩效率取决于被压缩文件的特征。利用哈夫曼树很容易求出给定字符集及其</a:t>
            </a:r>
            <a:r>
              <a:rPr lang="zh-CN" altLang="zh-CN" dirty="0" smtClean="0">
                <a:latin typeface="楷体" pitchFamily="49" charset="-122"/>
                <a:ea typeface="楷体" pitchFamily="49" charset="-122"/>
              </a:rPr>
              <a:t>概率分布</a:t>
            </a:r>
            <a:r>
              <a:rPr lang="zh-CN" altLang="zh-CN" dirty="0" smtClean="0">
                <a:latin typeface="楷体" pitchFamily="49" charset="-122"/>
                <a:ea typeface="楷体" pitchFamily="49" charset="-122"/>
              </a:rPr>
              <a:t>的最优前缀码</a:t>
            </a:r>
            <a:r>
              <a:rPr lang="zh-CN" altLang="zh-CN"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pPr>
              <a:lnSpc>
                <a:spcPct val="110000"/>
              </a:lnSpc>
              <a:buNone/>
            </a:pPr>
            <a:r>
              <a:rPr lang="zh-CN" altLang="en-US" dirty="0" smtClean="0">
                <a:latin typeface="楷体" pitchFamily="49" charset="-122"/>
                <a:ea typeface="楷体" pitchFamily="49" charset="-122"/>
              </a:rPr>
              <a:t>      因为</a:t>
            </a:r>
            <a:r>
              <a:rPr lang="zh-CN" altLang="zh-CN" dirty="0" smtClean="0">
                <a:latin typeface="楷体" pitchFamily="49" charset="-122"/>
                <a:ea typeface="楷体" pitchFamily="49" charset="-122"/>
              </a:rPr>
              <a:t>每个叶子字符</a:t>
            </a:r>
            <a:r>
              <a:rPr lang="en-US" altLang="zh-CN" dirty="0" err="1" smtClean="0">
                <a:latin typeface="楷体" pitchFamily="49" charset="-122"/>
                <a:ea typeface="楷体" pitchFamily="49" charset="-122"/>
              </a:rPr>
              <a:t>c</a:t>
            </a:r>
            <a:r>
              <a:rPr lang="en-US" altLang="zh-CN" baseline="-25000" dirty="0" err="1" smtClean="0">
                <a:latin typeface="楷体" pitchFamily="49" charset="-122"/>
                <a:ea typeface="楷体" pitchFamily="49" charset="-122"/>
              </a:rPr>
              <a:t>i</a:t>
            </a:r>
            <a:r>
              <a:rPr lang="zh-CN" altLang="zh-CN" dirty="0" smtClean="0">
                <a:latin typeface="楷体" pitchFamily="49" charset="-122"/>
                <a:ea typeface="楷体" pitchFamily="49" charset="-122"/>
              </a:rPr>
              <a:t>的码长恰为从根到该叶子的路径长度</a:t>
            </a:r>
            <a:r>
              <a:rPr lang="en-US" altLang="zh-CN" dirty="0" err="1" smtClean="0">
                <a:latin typeface="楷体" pitchFamily="49" charset="-122"/>
                <a:ea typeface="楷体" pitchFamily="49" charset="-122"/>
              </a:rPr>
              <a:t>l</a:t>
            </a:r>
            <a:r>
              <a:rPr lang="en-US" altLang="zh-CN" baseline="-25000" dirty="0" err="1" smtClean="0">
                <a:latin typeface="楷体" pitchFamily="49" charset="-122"/>
                <a:ea typeface="楷体" pitchFamily="49" charset="-122"/>
              </a:rPr>
              <a:t>i</a:t>
            </a:r>
            <a:r>
              <a:rPr lang="zh-CN" altLang="zh-CN" dirty="0" smtClean="0">
                <a:latin typeface="楷体" pitchFamily="49" charset="-122"/>
                <a:ea typeface="楷体" pitchFamily="49" charset="-122"/>
              </a:rPr>
              <a:t>，平均码长（或文件总长）又是二叉树的带权路径长度</a:t>
            </a:r>
            <a:r>
              <a:rPr lang="en-US" altLang="zh-CN" dirty="0" smtClean="0">
                <a:latin typeface="楷体" pitchFamily="49" charset="-122"/>
                <a:ea typeface="楷体" pitchFamily="49" charset="-122"/>
              </a:rPr>
              <a:t>WPL</a:t>
            </a:r>
            <a:r>
              <a:rPr lang="zh-CN" altLang="zh-CN" dirty="0" smtClean="0">
                <a:latin typeface="楷体" pitchFamily="49" charset="-122"/>
                <a:ea typeface="楷体" pitchFamily="49" charset="-122"/>
              </a:rPr>
              <a:t>。而哈夫曼树是</a:t>
            </a:r>
            <a:r>
              <a:rPr lang="en-US" altLang="zh-CN" dirty="0" smtClean="0">
                <a:latin typeface="楷体" pitchFamily="49" charset="-122"/>
                <a:ea typeface="楷体" pitchFamily="49" charset="-122"/>
              </a:rPr>
              <a:t>WPL</a:t>
            </a:r>
            <a:r>
              <a:rPr lang="zh-CN" altLang="zh-CN" dirty="0" smtClean="0">
                <a:latin typeface="楷体" pitchFamily="49" charset="-122"/>
                <a:ea typeface="楷体" pitchFamily="49" charset="-122"/>
              </a:rPr>
              <a:t>最小的二叉树，因此编码的平均码长（或文件总长）亦最小。</a:t>
            </a:r>
          </a:p>
          <a:p>
            <a:pPr>
              <a:lnSpc>
                <a:spcPct val="110000"/>
              </a:lnSpc>
              <a:buNone/>
            </a:pPr>
            <a:endParaRPr lang="zh-CN" altLang="zh-CN" dirty="0" smtClean="0">
              <a:latin typeface="楷体" pitchFamily="49" charset="-122"/>
              <a:ea typeface="楷体" pitchFamily="49" charset="-122"/>
            </a:endParaRPr>
          </a:p>
          <a:p>
            <a:pPr>
              <a:lnSpc>
                <a:spcPct val="110000"/>
              </a:lnSpc>
              <a:buNone/>
            </a:pPr>
            <a:endParaRPr lang="en-US" altLang="zh-CN" dirty="0" smtClean="0">
              <a:latin typeface="楷体" pitchFamily="49" charset="-122"/>
              <a:ea typeface="楷体" pitchFamily="49" charset="-122"/>
            </a:endParaRPr>
          </a:p>
          <a:p>
            <a:pPr>
              <a:buNone/>
            </a:pPr>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50000"/>
              </a:lnSpc>
              <a:buNone/>
            </a:pPr>
            <a:endParaRPr lang="zh-CN" altLang="zh-CN" dirty="0">
              <a:latin typeface="楷体" pitchFamily="49" charset="-122"/>
              <a:ea typeface="楷体" pitchFamily="49" charset="-122"/>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哈夫曼树及其应用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179204"/>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solidFill>
                  <a:srgbClr val="4037F9"/>
                </a:solidFill>
                <a:latin typeface="黑体" pitchFamily="49" charset="-122"/>
                <a:ea typeface="黑体" pitchFamily="49" charset="-122"/>
              </a:rPr>
              <a:t>哈夫曼编码过程</a:t>
            </a:r>
            <a:endParaRPr lang="zh-CN" altLang="en-US" sz="2800" b="1" dirty="0" smtClean="0">
              <a:solidFill>
                <a:srgbClr val="4037F9"/>
              </a:solidFill>
              <a:latin typeface="黑体" pitchFamily="49" charset="-122"/>
              <a:ea typeface="黑体" pitchFamily="49" charset="-122"/>
            </a:endParaRPr>
          </a:p>
        </p:txBody>
      </p:sp>
      <p:sp>
        <p:nvSpPr>
          <p:cNvPr id="64" name="Rectangle 3"/>
          <p:cNvSpPr txBox="1">
            <a:spLocks noChangeArrowheads="1"/>
          </p:cNvSpPr>
          <p:nvPr/>
        </p:nvSpPr>
        <p:spPr bwMode="gray">
          <a:xfrm>
            <a:off x="801404" y="1791648"/>
            <a:ext cx="7619265" cy="4049593"/>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50000"/>
              </a:lnSpc>
              <a:buNone/>
            </a:pPr>
            <a:r>
              <a:rPr lang="zh-CN" altLang="zh-CN" dirty="0" smtClean="0">
                <a:latin typeface="仿宋" pitchFamily="49" charset="-122"/>
                <a:ea typeface="仿宋" pitchFamily="49" charset="-122"/>
              </a:rPr>
              <a:t>① </a:t>
            </a:r>
            <a:r>
              <a:rPr lang="zh-CN" altLang="zh-CN" dirty="0" smtClean="0">
                <a:latin typeface="仿宋" pitchFamily="49" charset="-122"/>
                <a:ea typeface="仿宋" pitchFamily="49" charset="-122"/>
              </a:rPr>
              <a:t>用</a:t>
            </a:r>
            <a:r>
              <a:rPr lang="en-US" altLang="zh-CN" dirty="0" smtClean="0">
                <a:latin typeface="仿宋" pitchFamily="49" charset="-122"/>
                <a:ea typeface="仿宋" pitchFamily="49" charset="-122"/>
              </a:rPr>
              <a:t>c</a:t>
            </a:r>
            <a:r>
              <a:rPr lang="en-US" altLang="zh-CN" baseline="-25000" dirty="0" smtClean="0">
                <a:latin typeface="仿宋" pitchFamily="49" charset="-122"/>
                <a:ea typeface="仿宋" pitchFamily="49" charset="-122"/>
              </a:rPr>
              <a:t>1</a:t>
            </a:r>
            <a:r>
              <a:rPr lang="en-US" altLang="zh-CN" dirty="0" smtClean="0">
                <a:latin typeface="仿宋" pitchFamily="49" charset="-122"/>
                <a:ea typeface="仿宋" pitchFamily="49" charset="-122"/>
              </a:rPr>
              <a:t>, c</a:t>
            </a:r>
            <a:r>
              <a:rPr lang="en-US" altLang="zh-CN" baseline="-25000" dirty="0" smtClean="0">
                <a:latin typeface="仿宋" pitchFamily="49" charset="-122"/>
                <a:ea typeface="仿宋" pitchFamily="49" charset="-122"/>
              </a:rPr>
              <a:t>2</a:t>
            </a:r>
            <a:r>
              <a:rPr lang="en-US" altLang="zh-CN" dirty="0" smtClean="0">
                <a:latin typeface="仿宋" pitchFamily="49" charset="-122"/>
                <a:ea typeface="仿宋" pitchFamily="49" charset="-122"/>
              </a:rPr>
              <a:t>,</a:t>
            </a:r>
            <a:r>
              <a:rPr lang="zh-CN" altLang="zh-CN" dirty="0" smtClean="0">
                <a:latin typeface="仿宋" pitchFamily="49" charset="-122"/>
                <a:ea typeface="仿宋" pitchFamily="49" charset="-122"/>
              </a:rPr>
              <a:t>…</a:t>
            </a:r>
            <a:r>
              <a:rPr lang="en-US" altLang="zh-CN" dirty="0" smtClean="0">
                <a:latin typeface="仿宋" pitchFamily="49" charset="-122"/>
                <a:ea typeface="仿宋" pitchFamily="49" charset="-122"/>
              </a:rPr>
              <a:t>, </a:t>
            </a:r>
            <a:r>
              <a:rPr lang="en-US" altLang="zh-CN" dirty="0" err="1" smtClean="0">
                <a:latin typeface="仿宋" pitchFamily="49" charset="-122"/>
                <a:ea typeface="仿宋" pitchFamily="49" charset="-122"/>
              </a:rPr>
              <a:t>c</a:t>
            </a:r>
            <a:r>
              <a:rPr lang="en-US" altLang="zh-CN" baseline="-25000" dirty="0" err="1" smtClean="0">
                <a:latin typeface="仿宋" pitchFamily="49" charset="-122"/>
                <a:ea typeface="仿宋" pitchFamily="49" charset="-122"/>
              </a:rPr>
              <a:t>n</a:t>
            </a:r>
            <a:r>
              <a:rPr lang="zh-CN" altLang="zh-CN" dirty="0" smtClean="0">
                <a:latin typeface="仿宋" pitchFamily="49" charset="-122"/>
                <a:ea typeface="仿宋" pitchFamily="49" charset="-122"/>
              </a:rPr>
              <a:t>作为叶子，</a:t>
            </a:r>
            <a:r>
              <a:rPr lang="en-US" altLang="zh-CN" dirty="0" smtClean="0">
                <a:latin typeface="仿宋" pitchFamily="49" charset="-122"/>
                <a:ea typeface="仿宋" pitchFamily="49" charset="-122"/>
              </a:rPr>
              <a:t>ω</a:t>
            </a:r>
            <a:r>
              <a:rPr lang="en-US" altLang="zh-CN" baseline="-25000" dirty="0" smtClean="0">
                <a:latin typeface="仿宋" pitchFamily="49" charset="-122"/>
                <a:ea typeface="仿宋" pitchFamily="49" charset="-122"/>
              </a:rPr>
              <a:t>1</a:t>
            </a:r>
            <a:r>
              <a:rPr lang="en-US" altLang="zh-CN" dirty="0" smtClean="0">
                <a:latin typeface="仿宋" pitchFamily="49" charset="-122"/>
                <a:ea typeface="仿宋" pitchFamily="49" charset="-122"/>
              </a:rPr>
              <a:t>, ω</a:t>
            </a:r>
            <a:r>
              <a:rPr lang="en-US" altLang="zh-CN" baseline="-25000" dirty="0" smtClean="0">
                <a:latin typeface="仿宋" pitchFamily="49" charset="-122"/>
                <a:ea typeface="仿宋" pitchFamily="49" charset="-122"/>
              </a:rPr>
              <a:t>2</a:t>
            </a:r>
            <a:r>
              <a:rPr lang="en-US" altLang="zh-CN" dirty="0" smtClean="0">
                <a:latin typeface="仿宋" pitchFamily="49" charset="-122"/>
                <a:ea typeface="仿宋" pitchFamily="49" charset="-122"/>
              </a:rPr>
              <a:t>,</a:t>
            </a:r>
            <a:r>
              <a:rPr lang="zh-CN" altLang="zh-CN" dirty="0" smtClean="0">
                <a:latin typeface="仿宋" pitchFamily="49" charset="-122"/>
                <a:ea typeface="仿宋" pitchFamily="49" charset="-122"/>
              </a:rPr>
              <a:t>…</a:t>
            </a:r>
            <a:r>
              <a:rPr lang="en-US" altLang="zh-CN" dirty="0" smtClean="0">
                <a:latin typeface="仿宋" pitchFamily="49" charset="-122"/>
                <a:ea typeface="仿宋" pitchFamily="49" charset="-122"/>
              </a:rPr>
              <a:t>, </a:t>
            </a:r>
            <a:r>
              <a:rPr lang="en-US" altLang="zh-CN" dirty="0" err="1" smtClean="0">
                <a:latin typeface="仿宋" pitchFamily="49" charset="-122"/>
                <a:ea typeface="仿宋" pitchFamily="49" charset="-122"/>
              </a:rPr>
              <a:t>ω</a:t>
            </a:r>
            <a:r>
              <a:rPr lang="en-US" altLang="zh-CN" baseline="-25000" dirty="0" err="1" smtClean="0">
                <a:latin typeface="仿宋" pitchFamily="49" charset="-122"/>
                <a:ea typeface="仿宋" pitchFamily="49" charset="-122"/>
              </a:rPr>
              <a:t>n</a:t>
            </a:r>
            <a:r>
              <a:rPr lang="zh-CN" altLang="zh-CN" dirty="0" smtClean="0">
                <a:latin typeface="仿宋" pitchFamily="49" charset="-122"/>
                <a:ea typeface="仿宋" pitchFamily="49" charset="-122"/>
              </a:rPr>
              <a:t>作为各叶子的权，构造一棵哈夫曼树；</a:t>
            </a:r>
          </a:p>
          <a:p>
            <a:pPr>
              <a:lnSpc>
                <a:spcPct val="150000"/>
              </a:lnSpc>
              <a:buNone/>
            </a:pPr>
            <a:r>
              <a:rPr lang="zh-CN" altLang="zh-CN" dirty="0" smtClean="0">
                <a:latin typeface="仿宋" pitchFamily="49" charset="-122"/>
                <a:ea typeface="仿宋" pitchFamily="49" charset="-122"/>
              </a:rPr>
              <a:t>② 在哈夫曼树中，在左分支上标上代码</a:t>
            </a:r>
            <a:r>
              <a:rPr lang="en-US" altLang="zh-CN" dirty="0" smtClean="0">
                <a:latin typeface="仿宋" pitchFamily="49" charset="-122"/>
                <a:ea typeface="仿宋" pitchFamily="49" charset="-122"/>
              </a:rPr>
              <a:t>0</a:t>
            </a:r>
            <a:r>
              <a:rPr lang="zh-CN" altLang="zh-CN" dirty="0" smtClean="0">
                <a:latin typeface="仿宋" pitchFamily="49" charset="-122"/>
                <a:ea typeface="仿宋" pitchFamily="49" charset="-122"/>
              </a:rPr>
              <a:t>，在右分支上标上代码</a:t>
            </a:r>
            <a:r>
              <a:rPr lang="en-US" altLang="zh-CN" dirty="0" smtClean="0">
                <a:latin typeface="仿宋" pitchFamily="49" charset="-122"/>
                <a:ea typeface="仿宋" pitchFamily="49" charset="-122"/>
              </a:rPr>
              <a:t>1</a:t>
            </a:r>
            <a:r>
              <a:rPr lang="zh-CN" altLang="zh-CN" dirty="0" smtClean="0">
                <a:latin typeface="仿宋" pitchFamily="49" charset="-122"/>
                <a:ea typeface="仿宋" pitchFamily="49" charset="-122"/>
              </a:rPr>
              <a:t>；</a:t>
            </a:r>
          </a:p>
          <a:p>
            <a:pPr>
              <a:lnSpc>
                <a:spcPct val="150000"/>
              </a:lnSpc>
              <a:buNone/>
            </a:pPr>
            <a:r>
              <a:rPr lang="zh-CN" altLang="zh-CN" dirty="0" smtClean="0">
                <a:latin typeface="仿宋" pitchFamily="49" charset="-122"/>
                <a:ea typeface="仿宋" pitchFamily="49" charset="-122"/>
              </a:rPr>
              <a:t>③ 将从根到某叶子</a:t>
            </a:r>
            <a:r>
              <a:rPr lang="en-US" altLang="zh-CN" dirty="0" err="1" smtClean="0">
                <a:latin typeface="仿宋" pitchFamily="49" charset="-122"/>
                <a:ea typeface="仿宋" pitchFamily="49" charset="-122"/>
              </a:rPr>
              <a:t>c</a:t>
            </a:r>
            <a:r>
              <a:rPr lang="en-US" altLang="zh-CN" baseline="-25000" dirty="0" err="1" smtClean="0">
                <a:latin typeface="仿宋" pitchFamily="49" charset="-122"/>
                <a:ea typeface="仿宋" pitchFamily="49" charset="-122"/>
              </a:rPr>
              <a:t>i</a:t>
            </a:r>
            <a:r>
              <a:rPr lang="zh-CN" altLang="zh-CN" dirty="0" smtClean="0">
                <a:latin typeface="仿宋" pitchFamily="49" charset="-122"/>
                <a:ea typeface="仿宋" pitchFamily="49" charset="-122"/>
              </a:rPr>
              <a:t>路径上所经过的分支上的代码顺序连接起来就可以得到字符</a:t>
            </a:r>
            <a:r>
              <a:rPr lang="en-US" altLang="zh-CN" dirty="0" err="1" smtClean="0">
                <a:latin typeface="仿宋" pitchFamily="49" charset="-122"/>
                <a:ea typeface="仿宋" pitchFamily="49" charset="-122"/>
              </a:rPr>
              <a:t>c</a:t>
            </a:r>
            <a:r>
              <a:rPr lang="en-US" altLang="zh-CN" baseline="-25000" dirty="0" err="1" smtClean="0">
                <a:latin typeface="仿宋" pitchFamily="49" charset="-122"/>
                <a:ea typeface="仿宋" pitchFamily="49" charset="-122"/>
              </a:rPr>
              <a:t>i</a:t>
            </a:r>
            <a:r>
              <a:rPr lang="zh-CN" altLang="zh-CN" dirty="0" smtClean="0">
                <a:latin typeface="仿宋" pitchFamily="49" charset="-122"/>
                <a:ea typeface="仿宋" pitchFamily="49" charset="-122"/>
              </a:rPr>
              <a:t>的二进制编码。</a:t>
            </a:r>
          </a:p>
          <a:p>
            <a:pPr>
              <a:lnSpc>
                <a:spcPct val="110000"/>
              </a:lnSpc>
              <a:buNone/>
            </a:pPr>
            <a:endParaRPr lang="zh-CN" altLang="zh-CN" dirty="0" smtClean="0">
              <a:latin typeface="楷体" pitchFamily="49" charset="-122"/>
              <a:ea typeface="楷体" pitchFamily="49" charset="-122"/>
            </a:endParaRPr>
          </a:p>
          <a:p>
            <a:pPr>
              <a:lnSpc>
                <a:spcPct val="110000"/>
              </a:lnSpc>
              <a:buNone/>
            </a:pPr>
            <a:endParaRPr lang="en-US" altLang="zh-CN" dirty="0" smtClean="0">
              <a:latin typeface="楷体" pitchFamily="49" charset="-122"/>
              <a:ea typeface="楷体" pitchFamily="49" charset="-122"/>
            </a:endParaRPr>
          </a:p>
          <a:p>
            <a:pPr>
              <a:buNone/>
            </a:pPr>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pPr>
              <a:lnSpc>
                <a:spcPct val="150000"/>
              </a:lnSpc>
              <a:buNone/>
            </a:pPr>
            <a:endParaRPr lang="zh-CN" altLang="zh-CN" dirty="0">
              <a:latin typeface="楷体" pitchFamily="49" charset="-122"/>
              <a:ea typeface="楷体" pitchFamily="49" charset="-122"/>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哈夫曼树及其应用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179204"/>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8213654" cy="1258412"/>
          </a:xfrm>
        </p:spPr>
        <p:txBody>
          <a:bodyPr wrap="square" numCol="1" anchor="t" anchorCtr="0" compatLnSpc="1">
            <a:prstTxWarp prst="textNoShape">
              <a:avLst/>
            </a:prstTxWarp>
            <a:normAutofit lnSpcReduction="10000"/>
          </a:bodyPr>
          <a:lstStyle/>
          <a:p>
            <a:pPr>
              <a:buNone/>
            </a:pPr>
            <a:r>
              <a:rPr lang="en-US" altLang="zh-CN" sz="2800" dirty="0" smtClean="0"/>
              <a:t>  </a:t>
            </a:r>
            <a:r>
              <a:rPr lang="zh-CN" altLang="zh-CN" sz="2400" dirty="0" smtClean="0">
                <a:latin typeface="仿宋" pitchFamily="49" charset="-122"/>
                <a:ea typeface="仿宋" pitchFamily="49" charset="-122"/>
              </a:rPr>
              <a:t>例</a:t>
            </a:r>
            <a:r>
              <a:rPr lang="zh-CN" altLang="en-US" sz="2400" dirty="0" smtClean="0">
                <a:latin typeface="仿宋" pitchFamily="49" charset="-122"/>
                <a:ea typeface="仿宋" pitchFamily="49" charset="-122"/>
              </a:rPr>
              <a:t>：</a:t>
            </a:r>
            <a:r>
              <a:rPr lang="zh-CN" altLang="zh-CN" sz="2400" dirty="0" smtClean="0">
                <a:latin typeface="仿宋" pitchFamily="49" charset="-122"/>
                <a:ea typeface="仿宋" pitchFamily="49" charset="-122"/>
              </a:rPr>
              <a:t>若</a:t>
            </a:r>
            <a:r>
              <a:rPr lang="zh-CN" altLang="zh-CN" sz="2400" dirty="0" smtClean="0">
                <a:latin typeface="仿宋" pitchFamily="49" charset="-122"/>
                <a:ea typeface="仿宋" pitchFamily="49" charset="-122"/>
              </a:rPr>
              <a:t>待编码字符集</a:t>
            </a:r>
            <a:r>
              <a:rPr lang="en-US" altLang="zh-CN" sz="2400" dirty="0" smtClean="0">
                <a:latin typeface="仿宋" pitchFamily="49" charset="-122"/>
                <a:ea typeface="仿宋" pitchFamily="49" charset="-122"/>
              </a:rPr>
              <a:t>C={C1, C2, C3, C4, C5}</a:t>
            </a:r>
            <a:r>
              <a:rPr lang="zh-CN" altLang="zh-CN" sz="2400" dirty="0" smtClean="0">
                <a:latin typeface="仿宋" pitchFamily="49" charset="-122"/>
                <a:ea typeface="仿宋" pitchFamily="49" charset="-122"/>
              </a:rPr>
              <a:t>，相应的</a:t>
            </a:r>
            <a:r>
              <a:rPr lang="zh-CN" altLang="zh-CN" sz="2400" dirty="0" smtClean="0">
                <a:latin typeface="仿宋" pitchFamily="49" charset="-122"/>
                <a:ea typeface="仿宋" pitchFamily="49" charset="-122"/>
              </a:rPr>
              <a:t>字</a:t>
            </a:r>
            <a:endParaRPr lang="en-US" altLang="zh-CN" sz="2400" dirty="0" smtClean="0">
              <a:latin typeface="仿宋" pitchFamily="49" charset="-122"/>
              <a:ea typeface="仿宋" pitchFamily="49" charset="-122"/>
            </a:endParaRPr>
          </a:p>
          <a:p>
            <a:pPr>
              <a:buNone/>
            </a:pPr>
            <a:r>
              <a:rPr lang="en-US" altLang="zh-CN" sz="2400" dirty="0" smtClean="0">
                <a:latin typeface="仿宋" pitchFamily="49" charset="-122"/>
                <a:ea typeface="仿宋" pitchFamily="49" charset="-122"/>
              </a:rPr>
              <a:t> </a:t>
            </a:r>
            <a:r>
              <a:rPr lang="en-US" altLang="zh-CN" sz="2400" dirty="0" smtClean="0">
                <a:latin typeface="仿宋" pitchFamily="49" charset="-122"/>
                <a:ea typeface="仿宋" pitchFamily="49" charset="-122"/>
              </a:rPr>
              <a:t>   </a:t>
            </a:r>
            <a:r>
              <a:rPr lang="zh-CN" altLang="zh-CN" sz="2400" dirty="0" smtClean="0">
                <a:latin typeface="仿宋" pitchFamily="49" charset="-122"/>
                <a:ea typeface="仿宋" pitchFamily="49" charset="-122"/>
              </a:rPr>
              <a:t>符</a:t>
            </a:r>
            <a:r>
              <a:rPr lang="zh-CN" altLang="zh-CN" sz="2400" dirty="0" smtClean="0">
                <a:latin typeface="仿宋" pitchFamily="49" charset="-122"/>
                <a:ea typeface="仿宋" pitchFamily="49" charset="-122"/>
              </a:rPr>
              <a:t>在电文中出现的频率集</a:t>
            </a:r>
            <a:r>
              <a:rPr lang="en-US" altLang="zh-CN" sz="2400" dirty="0" smtClean="0">
                <a:latin typeface="仿宋" pitchFamily="49" charset="-122"/>
                <a:ea typeface="仿宋" pitchFamily="49" charset="-122"/>
              </a:rPr>
              <a:t>W={5, 7, 10, 2, 4}</a:t>
            </a:r>
            <a:r>
              <a:rPr lang="zh-CN" altLang="zh-CN" sz="2400" dirty="0" smtClean="0">
                <a:latin typeface="仿宋" pitchFamily="49" charset="-122"/>
                <a:ea typeface="仿宋" pitchFamily="49" charset="-122"/>
              </a:rPr>
              <a:t>。为各</a:t>
            </a:r>
            <a:r>
              <a:rPr lang="zh-CN" altLang="zh-CN" sz="2400" dirty="0" smtClean="0">
                <a:latin typeface="仿宋" pitchFamily="49" charset="-122"/>
                <a:ea typeface="仿宋" pitchFamily="49" charset="-122"/>
              </a:rPr>
              <a:t>字</a:t>
            </a:r>
            <a:endParaRPr lang="en-US" altLang="zh-CN" sz="2400" dirty="0" smtClean="0">
              <a:latin typeface="仿宋" pitchFamily="49" charset="-122"/>
              <a:ea typeface="仿宋" pitchFamily="49" charset="-122"/>
            </a:endParaRPr>
          </a:p>
          <a:p>
            <a:pPr>
              <a:buNone/>
            </a:pPr>
            <a:r>
              <a:rPr lang="en-US" altLang="zh-CN" sz="2400" dirty="0" smtClean="0">
                <a:latin typeface="仿宋" pitchFamily="49" charset="-122"/>
                <a:ea typeface="仿宋" pitchFamily="49" charset="-122"/>
              </a:rPr>
              <a:t> </a:t>
            </a:r>
            <a:r>
              <a:rPr lang="en-US" altLang="zh-CN" sz="2400" dirty="0" smtClean="0">
                <a:latin typeface="仿宋" pitchFamily="49" charset="-122"/>
                <a:ea typeface="仿宋" pitchFamily="49" charset="-122"/>
              </a:rPr>
              <a:t>   </a:t>
            </a:r>
            <a:r>
              <a:rPr lang="zh-CN" altLang="zh-CN" sz="2400" dirty="0" smtClean="0">
                <a:latin typeface="仿宋" pitchFamily="49" charset="-122"/>
                <a:ea typeface="仿宋" pitchFamily="49" charset="-122"/>
              </a:rPr>
              <a:t>符</a:t>
            </a:r>
            <a:r>
              <a:rPr lang="zh-CN" altLang="zh-CN" sz="2400" dirty="0" smtClean="0">
                <a:latin typeface="仿宋" pitchFamily="49" charset="-122"/>
                <a:ea typeface="仿宋" pitchFamily="49" charset="-122"/>
              </a:rPr>
              <a:t>进行哈夫曼编码。</a:t>
            </a:r>
            <a:endParaRPr lang="zh-CN" altLang="zh-CN" sz="2400" dirty="0">
              <a:latin typeface="仿宋" pitchFamily="49" charset="-122"/>
              <a:ea typeface="仿宋" pitchFamily="49" charset="-122"/>
            </a:endParaRPr>
          </a:p>
        </p:txBody>
      </p:sp>
      <p:pic>
        <p:nvPicPr>
          <p:cNvPr id="4098" name="Picture 2"/>
          <p:cNvPicPr>
            <a:picLocks noChangeAspect="1" noChangeArrowheads="1"/>
          </p:cNvPicPr>
          <p:nvPr/>
        </p:nvPicPr>
        <p:blipFill>
          <a:blip r:embed="rId3" cstate="print"/>
          <a:srcRect/>
          <a:stretch>
            <a:fillRect/>
          </a:stretch>
        </p:blipFill>
        <p:spPr bwMode="auto">
          <a:xfrm>
            <a:off x="1310399" y="2498251"/>
            <a:ext cx="6605302" cy="2997711"/>
          </a:xfrm>
          <a:prstGeom prst="rect">
            <a:avLst/>
          </a:prstGeom>
          <a:noFill/>
          <a:ln w="9525">
            <a:noFill/>
            <a:miter lim="800000"/>
            <a:headEnd/>
            <a:tailEnd/>
          </a:ln>
        </p:spPr>
      </p:pic>
      <p:sp>
        <p:nvSpPr>
          <p:cNvPr id="65" name="矩形 64"/>
          <p:cNvSpPr/>
          <p:nvPr/>
        </p:nvSpPr>
        <p:spPr>
          <a:xfrm>
            <a:off x="1003109" y="5763105"/>
            <a:ext cx="7758753" cy="646331"/>
          </a:xfrm>
          <a:prstGeom prst="rect">
            <a:avLst/>
          </a:prstGeom>
        </p:spPr>
        <p:txBody>
          <a:bodyPr wrap="square">
            <a:spAutoFit/>
          </a:bodyPr>
          <a:lstStyle/>
          <a:p>
            <a:r>
              <a:rPr lang="zh-CN" altLang="zh-CN" dirty="0" smtClean="0">
                <a:solidFill>
                  <a:srgbClr val="4037F9"/>
                </a:solidFill>
                <a:latin typeface="微软雅黑" pitchFamily="34" charset="-122"/>
                <a:ea typeface="微软雅黑" pitchFamily="34" charset="-122"/>
              </a:rPr>
              <a:t>根据已知条件构造一棵哈夫曼树，然后标记字符以及</a:t>
            </a:r>
            <a:r>
              <a:rPr lang="en-US" altLang="zh-CN" dirty="0" smtClean="0">
                <a:solidFill>
                  <a:srgbClr val="4037F9"/>
                </a:solidFill>
                <a:latin typeface="微软雅黑" pitchFamily="34" charset="-122"/>
                <a:ea typeface="微软雅黑" pitchFamily="34" charset="-122"/>
              </a:rPr>
              <a:t>0</a:t>
            </a:r>
            <a:r>
              <a:rPr lang="zh-CN" altLang="zh-CN" dirty="0" smtClean="0">
                <a:solidFill>
                  <a:srgbClr val="4037F9"/>
                </a:solidFill>
                <a:latin typeface="微软雅黑" pitchFamily="34" charset="-122"/>
                <a:ea typeface="微软雅黑" pitchFamily="34" charset="-122"/>
              </a:rPr>
              <a:t>、</a:t>
            </a:r>
            <a:r>
              <a:rPr lang="en-US" altLang="zh-CN" dirty="0" smtClean="0">
                <a:solidFill>
                  <a:srgbClr val="4037F9"/>
                </a:solidFill>
                <a:latin typeface="微软雅黑" pitchFamily="34" charset="-122"/>
                <a:ea typeface="微软雅黑" pitchFamily="34" charset="-122"/>
              </a:rPr>
              <a:t>1</a:t>
            </a:r>
            <a:r>
              <a:rPr lang="zh-CN" altLang="zh-CN" dirty="0" smtClean="0">
                <a:solidFill>
                  <a:srgbClr val="4037F9"/>
                </a:solidFill>
                <a:latin typeface="微软雅黑" pitchFamily="34" charset="-122"/>
                <a:ea typeface="微软雅黑" pitchFamily="34" charset="-122"/>
              </a:rPr>
              <a:t>代码</a:t>
            </a:r>
            <a:r>
              <a:rPr lang="zh-CN" altLang="zh-CN" dirty="0" smtClean="0">
                <a:solidFill>
                  <a:srgbClr val="4037F9"/>
                </a:solidFill>
                <a:latin typeface="微软雅黑" pitchFamily="34" charset="-122"/>
                <a:ea typeface="微软雅黑" pitchFamily="34" charset="-122"/>
              </a:rPr>
              <a:t>，如</a:t>
            </a:r>
            <a:r>
              <a:rPr lang="zh-CN" altLang="en-US" dirty="0" smtClean="0">
                <a:solidFill>
                  <a:srgbClr val="4037F9"/>
                </a:solidFill>
                <a:latin typeface="微软雅黑" pitchFamily="34" charset="-122"/>
                <a:ea typeface="微软雅黑" pitchFamily="34" charset="-122"/>
              </a:rPr>
              <a:t>上</a:t>
            </a:r>
            <a:r>
              <a:rPr lang="zh-CN" altLang="zh-CN" dirty="0" smtClean="0">
                <a:solidFill>
                  <a:srgbClr val="4037F9"/>
                </a:solidFill>
                <a:latin typeface="微软雅黑" pitchFamily="34" charset="-122"/>
                <a:ea typeface="微软雅黑" pitchFamily="34" charset="-122"/>
              </a:rPr>
              <a:t>图所</a:t>
            </a:r>
            <a:r>
              <a:rPr lang="zh-CN" altLang="zh-CN" dirty="0" smtClean="0">
                <a:solidFill>
                  <a:srgbClr val="4037F9"/>
                </a:solidFill>
                <a:latin typeface="微软雅黑" pitchFamily="34" charset="-122"/>
                <a:ea typeface="微软雅黑" pitchFamily="34" charset="-122"/>
              </a:rPr>
              <a:t>示。所得编码为</a:t>
            </a:r>
            <a:r>
              <a:rPr lang="en-US" altLang="zh-CN" dirty="0" smtClean="0">
                <a:solidFill>
                  <a:srgbClr val="4037F9"/>
                </a:solidFill>
                <a:latin typeface="微软雅黑" pitchFamily="34" charset="-122"/>
                <a:ea typeface="微软雅黑" pitchFamily="34" charset="-122"/>
              </a:rPr>
              <a:t>C1</a:t>
            </a:r>
            <a:r>
              <a:rPr lang="zh-CN" altLang="zh-CN" dirty="0" smtClean="0">
                <a:solidFill>
                  <a:srgbClr val="4037F9"/>
                </a:solidFill>
                <a:latin typeface="微软雅黑" pitchFamily="34" charset="-122"/>
                <a:ea typeface="微软雅黑" pitchFamily="34" charset="-122"/>
              </a:rPr>
              <a:t>（</a:t>
            </a:r>
            <a:r>
              <a:rPr lang="en-US" altLang="zh-CN" dirty="0" smtClean="0">
                <a:solidFill>
                  <a:srgbClr val="4037F9"/>
                </a:solidFill>
                <a:latin typeface="微软雅黑" pitchFamily="34" charset="-122"/>
                <a:ea typeface="微软雅黑" pitchFamily="34" charset="-122"/>
              </a:rPr>
              <a:t>00</a:t>
            </a:r>
            <a:r>
              <a:rPr lang="zh-CN" altLang="zh-CN" dirty="0" smtClean="0">
                <a:solidFill>
                  <a:srgbClr val="4037F9"/>
                </a:solidFill>
                <a:latin typeface="微软雅黑" pitchFamily="34" charset="-122"/>
                <a:ea typeface="微软雅黑" pitchFamily="34" charset="-122"/>
              </a:rPr>
              <a:t>）</a:t>
            </a:r>
            <a:r>
              <a:rPr lang="en-US" altLang="zh-CN" dirty="0" smtClean="0">
                <a:solidFill>
                  <a:srgbClr val="4037F9"/>
                </a:solidFill>
                <a:latin typeface="微软雅黑" pitchFamily="34" charset="-122"/>
                <a:ea typeface="微软雅黑" pitchFamily="34" charset="-122"/>
              </a:rPr>
              <a:t>, C2</a:t>
            </a:r>
            <a:r>
              <a:rPr lang="zh-CN" altLang="zh-CN" dirty="0" smtClean="0">
                <a:solidFill>
                  <a:srgbClr val="4037F9"/>
                </a:solidFill>
                <a:latin typeface="微软雅黑" pitchFamily="34" charset="-122"/>
                <a:ea typeface="微软雅黑" pitchFamily="34" charset="-122"/>
              </a:rPr>
              <a:t>（</a:t>
            </a:r>
            <a:r>
              <a:rPr lang="en-US" altLang="zh-CN" dirty="0" smtClean="0">
                <a:solidFill>
                  <a:srgbClr val="4037F9"/>
                </a:solidFill>
                <a:latin typeface="微软雅黑" pitchFamily="34" charset="-122"/>
                <a:ea typeface="微软雅黑" pitchFamily="34" charset="-122"/>
              </a:rPr>
              <a:t>10</a:t>
            </a:r>
            <a:r>
              <a:rPr lang="zh-CN" altLang="zh-CN" dirty="0" smtClean="0">
                <a:solidFill>
                  <a:srgbClr val="4037F9"/>
                </a:solidFill>
                <a:latin typeface="微软雅黑" pitchFamily="34" charset="-122"/>
                <a:ea typeface="微软雅黑" pitchFamily="34" charset="-122"/>
              </a:rPr>
              <a:t>）</a:t>
            </a:r>
            <a:r>
              <a:rPr lang="en-US" altLang="zh-CN" dirty="0" smtClean="0">
                <a:solidFill>
                  <a:srgbClr val="4037F9"/>
                </a:solidFill>
                <a:latin typeface="微软雅黑" pitchFamily="34" charset="-122"/>
                <a:ea typeface="微软雅黑" pitchFamily="34" charset="-122"/>
              </a:rPr>
              <a:t>, C3</a:t>
            </a:r>
            <a:r>
              <a:rPr lang="zh-CN" altLang="zh-CN" dirty="0" smtClean="0">
                <a:solidFill>
                  <a:srgbClr val="4037F9"/>
                </a:solidFill>
                <a:latin typeface="微软雅黑" pitchFamily="34" charset="-122"/>
                <a:ea typeface="微软雅黑" pitchFamily="34" charset="-122"/>
              </a:rPr>
              <a:t>（</a:t>
            </a:r>
            <a:r>
              <a:rPr lang="en-US" altLang="zh-CN" dirty="0" smtClean="0">
                <a:solidFill>
                  <a:srgbClr val="4037F9"/>
                </a:solidFill>
                <a:latin typeface="微软雅黑" pitchFamily="34" charset="-122"/>
                <a:ea typeface="微软雅黑" pitchFamily="34" charset="-122"/>
              </a:rPr>
              <a:t>11</a:t>
            </a:r>
            <a:r>
              <a:rPr lang="zh-CN" altLang="zh-CN" dirty="0" smtClean="0">
                <a:solidFill>
                  <a:srgbClr val="4037F9"/>
                </a:solidFill>
                <a:latin typeface="微软雅黑" pitchFamily="34" charset="-122"/>
                <a:ea typeface="微软雅黑" pitchFamily="34" charset="-122"/>
              </a:rPr>
              <a:t>）</a:t>
            </a:r>
            <a:r>
              <a:rPr lang="en-US" altLang="zh-CN" dirty="0" smtClean="0">
                <a:solidFill>
                  <a:srgbClr val="4037F9"/>
                </a:solidFill>
                <a:latin typeface="微软雅黑" pitchFamily="34" charset="-122"/>
                <a:ea typeface="微软雅黑" pitchFamily="34" charset="-122"/>
              </a:rPr>
              <a:t>, C4</a:t>
            </a:r>
            <a:r>
              <a:rPr lang="zh-CN" altLang="zh-CN" dirty="0" smtClean="0">
                <a:solidFill>
                  <a:srgbClr val="4037F9"/>
                </a:solidFill>
                <a:latin typeface="微软雅黑" pitchFamily="34" charset="-122"/>
                <a:ea typeface="微软雅黑" pitchFamily="34" charset="-122"/>
              </a:rPr>
              <a:t>（</a:t>
            </a:r>
            <a:r>
              <a:rPr lang="en-US" altLang="zh-CN" dirty="0" smtClean="0">
                <a:solidFill>
                  <a:srgbClr val="4037F9"/>
                </a:solidFill>
                <a:latin typeface="微软雅黑" pitchFamily="34" charset="-122"/>
                <a:ea typeface="微软雅黑" pitchFamily="34" charset="-122"/>
              </a:rPr>
              <a:t>010</a:t>
            </a:r>
            <a:r>
              <a:rPr lang="zh-CN" altLang="zh-CN" dirty="0" smtClean="0">
                <a:solidFill>
                  <a:srgbClr val="4037F9"/>
                </a:solidFill>
                <a:latin typeface="微软雅黑" pitchFamily="34" charset="-122"/>
                <a:ea typeface="微软雅黑" pitchFamily="34" charset="-122"/>
              </a:rPr>
              <a:t>）</a:t>
            </a:r>
            <a:r>
              <a:rPr lang="en-US" altLang="zh-CN" dirty="0" smtClean="0">
                <a:solidFill>
                  <a:srgbClr val="4037F9"/>
                </a:solidFill>
                <a:latin typeface="微软雅黑" pitchFamily="34" charset="-122"/>
                <a:ea typeface="微软雅黑" pitchFamily="34" charset="-122"/>
              </a:rPr>
              <a:t>, C5</a:t>
            </a:r>
            <a:r>
              <a:rPr lang="zh-CN" altLang="zh-CN" dirty="0" smtClean="0">
                <a:solidFill>
                  <a:srgbClr val="4037F9"/>
                </a:solidFill>
                <a:latin typeface="微软雅黑" pitchFamily="34" charset="-122"/>
                <a:ea typeface="微软雅黑" pitchFamily="34" charset="-122"/>
              </a:rPr>
              <a:t>（</a:t>
            </a:r>
            <a:r>
              <a:rPr lang="en-US" altLang="zh-CN" dirty="0" smtClean="0">
                <a:solidFill>
                  <a:srgbClr val="4037F9"/>
                </a:solidFill>
                <a:latin typeface="微软雅黑" pitchFamily="34" charset="-122"/>
                <a:ea typeface="微软雅黑" pitchFamily="34" charset="-122"/>
              </a:rPr>
              <a:t>011</a:t>
            </a:r>
            <a:r>
              <a:rPr lang="zh-CN" altLang="zh-CN" dirty="0" smtClean="0">
                <a:solidFill>
                  <a:srgbClr val="4037F9"/>
                </a:solidFill>
                <a:latin typeface="微软雅黑" pitchFamily="34" charset="-122"/>
                <a:ea typeface="微软雅黑" pitchFamily="34" charset="-122"/>
              </a:rPr>
              <a:t>）。</a:t>
            </a:r>
            <a:endParaRPr lang="zh-CN" altLang="zh-CN" dirty="0">
              <a:solidFill>
                <a:srgbClr val="4037F9"/>
              </a:solidFill>
              <a:latin typeface="微软雅黑" pitchFamily="34" charset="-122"/>
              <a:ea typeface="微软雅黑" pitchFamily="34" charset="-122"/>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4517">
                                            <p:txEl>
                                              <p:pRg st="0" end="0"/>
                                            </p:txEl>
                                          </p:spTgt>
                                        </p:tgtEl>
                                        <p:attrNameLst>
                                          <p:attrName>style.visibility</p:attrName>
                                        </p:attrNameLst>
                                      </p:cBhvr>
                                      <p:to>
                                        <p:strVal val="visible"/>
                                      </p:to>
                                    </p:set>
                                    <p:animEffect transition="in" filter="blinds(horizontal)">
                                      <p:cBhvr>
                                        <p:cTn id="7" dur="500"/>
                                        <p:tgtEl>
                                          <p:spTgt spid="6451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4517">
                                            <p:txEl>
                                              <p:pRg st="1" end="1"/>
                                            </p:txEl>
                                          </p:spTgt>
                                        </p:tgtEl>
                                        <p:attrNameLst>
                                          <p:attrName>style.visibility</p:attrName>
                                        </p:attrNameLst>
                                      </p:cBhvr>
                                      <p:to>
                                        <p:strVal val="visible"/>
                                      </p:to>
                                    </p:set>
                                    <p:animEffect transition="in" filter="blinds(horizontal)">
                                      <p:cBhvr>
                                        <p:cTn id="10" dur="500"/>
                                        <p:tgtEl>
                                          <p:spTgt spid="6451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4517">
                                            <p:txEl>
                                              <p:pRg st="2" end="2"/>
                                            </p:txEl>
                                          </p:spTgt>
                                        </p:tgtEl>
                                        <p:attrNameLst>
                                          <p:attrName>style.visibility</p:attrName>
                                        </p:attrNameLst>
                                      </p:cBhvr>
                                      <p:to>
                                        <p:strVal val="visible"/>
                                      </p:to>
                                    </p:set>
                                    <p:animEffect transition="in" filter="blinds(horizontal)">
                                      <p:cBhvr>
                                        <p:cTn id="13" dur="500"/>
                                        <p:tgtEl>
                                          <p:spTgt spid="6451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checkerboard(across)">
                                      <p:cBhvr>
                                        <p:cTn id="18" dur="500"/>
                                        <p:tgtEl>
                                          <p:spTgt spid="409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10752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10752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10752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10752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10752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10753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10753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10753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3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10754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10754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4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10755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10756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10756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10756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10756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10756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6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6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7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10757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10757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7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8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107523"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pPr eaLnBrk="0" hangingPunct="0"/>
            <a:r>
              <a:rPr lang="en-US" altLang="zh-CN" sz="2400" b="1" dirty="0" smtClean="0">
                <a:solidFill>
                  <a:schemeClr val="bg1"/>
                </a:solidFill>
                <a:latin typeface="微软雅黑" pitchFamily="34" charset="-122"/>
                <a:ea typeface="微软雅黑" pitchFamily="34" charset="-122"/>
              </a:rPr>
              <a:t>5.6  </a:t>
            </a:r>
            <a:r>
              <a:rPr lang="zh-CN" altLang="en-US" sz="2400" b="1" dirty="0" smtClean="0">
                <a:solidFill>
                  <a:schemeClr val="bg1"/>
                </a:solidFill>
                <a:latin typeface="微软雅黑" pitchFamily="34" charset="-122"/>
                <a:ea typeface="微软雅黑" pitchFamily="34" charset="-122"/>
              </a:rPr>
              <a:t>应用举例</a:t>
            </a:r>
            <a:endParaRPr lang="zh-CN" altLang="zh-CN" b="1" dirty="0">
              <a:solidFill>
                <a:srgbClr val="FFFF00"/>
              </a:solidFill>
              <a:latin typeface="微软雅黑" pitchFamily="34" charset="-122"/>
              <a:ea typeface="微软雅黑" pitchFamily="34" charset="-122"/>
            </a:endParaRPr>
          </a:p>
        </p:txBody>
      </p:sp>
      <p:sp>
        <p:nvSpPr>
          <p:cNvPr id="107524" name="矩形 1"/>
          <p:cNvSpPr>
            <a:spLocks noChangeArrowheads="1"/>
          </p:cNvSpPr>
          <p:nvPr/>
        </p:nvSpPr>
        <p:spPr bwMode="auto">
          <a:xfrm>
            <a:off x="486722" y="1177024"/>
            <a:ext cx="8288788" cy="4893647"/>
          </a:xfrm>
          <a:prstGeom prst="rect">
            <a:avLst/>
          </a:prstGeom>
          <a:noFill/>
          <a:ln w="9525">
            <a:noFill/>
            <a:miter lim="800000"/>
            <a:headEnd/>
            <a:tailEnd/>
          </a:ln>
        </p:spPr>
        <p:txBody>
          <a:bodyPr wrap="square">
            <a:spAutoFit/>
          </a:bodyPr>
          <a:lstStyle/>
          <a:p>
            <a:r>
              <a:rPr lang="zh-CN" altLang="en-US" sz="2400" b="1" dirty="0" smtClean="0">
                <a:latin typeface="仿宋" pitchFamily="49" charset="-122"/>
                <a:ea typeface="仿宋" pitchFamily="49" charset="-122"/>
              </a:rPr>
              <a:t>实例</a:t>
            </a:r>
            <a:r>
              <a:rPr lang="en-US" altLang="zh-CN" sz="2400" b="1" dirty="0" smtClean="0">
                <a:latin typeface="仿宋" pitchFamily="49" charset="-122"/>
                <a:ea typeface="仿宋" pitchFamily="49" charset="-122"/>
              </a:rPr>
              <a:t>1</a:t>
            </a:r>
            <a:r>
              <a:rPr lang="zh-CN" altLang="en-US" sz="2400" b="1" dirty="0" smtClean="0">
                <a:latin typeface="仿宋" pitchFamily="49" charset="-122"/>
                <a:ea typeface="仿宋" pitchFamily="49" charset="-122"/>
              </a:rPr>
              <a:t>：</a:t>
            </a:r>
            <a:r>
              <a:rPr lang="zh-CN" altLang="zh-CN" sz="2400" b="1" dirty="0" smtClean="0">
                <a:latin typeface="仿宋" pitchFamily="49" charset="-122"/>
                <a:ea typeface="仿宋" pitchFamily="49" charset="-122"/>
              </a:rPr>
              <a:t>电文的编码和译码</a:t>
            </a:r>
            <a:endParaRPr lang="en-US" altLang="zh-CN" sz="2400" b="1" dirty="0" smtClean="0">
              <a:latin typeface="仿宋" pitchFamily="49" charset="-122"/>
              <a:ea typeface="仿宋" pitchFamily="49" charset="-122"/>
            </a:endParaRPr>
          </a:p>
          <a:p>
            <a:endParaRPr lang="zh-CN" altLang="zh-CN" sz="2400" b="1" u="heavy" dirty="0" smtClean="0">
              <a:latin typeface="仿宋" pitchFamily="49" charset="-122"/>
              <a:ea typeface="仿宋" pitchFamily="49" charset="-122"/>
            </a:endParaRPr>
          </a:p>
          <a:p>
            <a:r>
              <a:rPr lang="zh-CN" altLang="zh-CN" sz="2400" dirty="0" smtClean="0">
                <a:solidFill>
                  <a:srgbClr val="4037F9"/>
                </a:solidFill>
                <a:latin typeface="仿宋" pitchFamily="49" charset="-122"/>
                <a:ea typeface="仿宋" pitchFamily="49" charset="-122"/>
              </a:rPr>
              <a:t>【问题描述】</a:t>
            </a:r>
          </a:p>
          <a:p>
            <a:r>
              <a:rPr lang="en-US" altLang="zh-CN" sz="2400" dirty="0" smtClean="0">
                <a:latin typeface="仿宋" pitchFamily="49" charset="-122"/>
                <a:ea typeface="仿宋" pitchFamily="49" charset="-122"/>
              </a:rPr>
              <a:t>    </a:t>
            </a:r>
            <a:r>
              <a:rPr lang="zh-CN" altLang="zh-CN" sz="2400" dirty="0" smtClean="0">
                <a:latin typeface="仿宋" pitchFamily="49" charset="-122"/>
                <a:ea typeface="仿宋" pitchFamily="49" charset="-122"/>
              </a:rPr>
              <a:t>利用</a:t>
            </a:r>
            <a:r>
              <a:rPr lang="zh-CN" altLang="zh-CN" sz="2400" dirty="0" smtClean="0">
                <a:latin typeface="仿宋" pitchFamily="49" charset="-122"/>
                <a:ea typeface="仿宋" pitchFamily="49" charset="-122"/>
              </a:rPr>
              <a:t>哈夫曼编码进行数据通信可以大大提高信道利用率，缩短数据传输时间，降低传输成本。但是，这要求在发送端通过一个编码系统对待传数据预先编码；在接收端将传来的数据进行译码（还原）。对于双工信道（即可以双向传输信息的信道），每端都需要一个完整的编</a:t>
            </a:r>
            <a:r>
              <a:rPr lang="en-US" altLang="zh-CN" sz="2400" dirty="0" smtClean="0">
                <a:latin typeface="仿宋" pitchFamily="49" charset="-122"/>
                <a:ea typeface="仿宋" pitchFamily="49" charset="-122"/>
              </a:rPr>
              <a:t>/</a:t>
            </a:r>
            <a:r>
              <a:rPr lang="zh-CN" altLang="zh-CN" sz="2400" dirty="0" smtClean="0">
                <a:latin typeface="仿宋" pitchFamily="49" charset="-122"/>
                <a:ea typeface="仿宋" pitchFamily="49" charset="-122"/>
              </a:rPr>
              <a:t>译码系统。根据用户给出字符集中的所有字符及其出现的频率（即为此字符的权值），建立哈夫曼编码树，然后利用哈夫曼编码树将输入的字符串编码成相应的哈夫曼编码；反之，根据哈夫曼译码原理将用户所输入的</a:t>
            </a:r>
            <a:r>
              <a:rPr lang="en-US" altLang="zh-CN" sz="2400" dirty="0" smtClean="0">
                <a:latin typeface="仿宋" pitchFamily="49" charset="-122"/>
                <a:ea typeface="仿宋" pitchFamily="49" charset="-122"/>
              </a:rPr>
              <a:t>0/1</a:t>
            </a:r>
            <a:r>
              <a:rPr lang="zh-CN" altLang="zh-CN" sz="2400" dirty="0" smtClean="0">
                <a:latin typeface="仿宋" pitchFamily="49" charset="-122"/>
                <a:ea typeface="仿宋" pitchFamily="49" charset="-122"/>
              </a:rPr>
              <a:t>代码串编译成相应的字符串。由此，让用户方便地实现电文词句的</a:t>
            </a:r>
            <a:r>
              <a:rPr lang="en-US" altLang="zh-CN" sz="2400" dirty="0" smtClean="0">
                <a:latin typeface="仿宋" pitchFamily="49" charset="-122"/>
                <a:ea typeface="仿宋" pitchFamily="49" charset="-122"/>
              </a:rPr>
              <a:t>Huffman</a:t>
            </a:r>
            <a:r>
              <a:rPr lang="zh-CN" altLang="zh-CN" sz="2400" dirty="0" smtClean="0">
                <a:latin typeface="仿宋" pitchFamily="49" charset="-122"/>
                <a:ea typeface="仿宋" pitchFamily="49" charset="-122"/>
              </a:rPr>
              <a:t>编码及译码。</a:t>
            </a:r>
            <a:endParaRPr lang="zh-CN" altLang="zh-CN" sz="2400" dirty="0">
              <a:latin typeface="仿宋" pitchFamily="49" charset="-122"/>
              <a:ea typeface="仿宋" pitchFamily="49" charset="-122"/>
            </a:endParaRPr>
          </a:p>
        </p:txBody>
      </p:sp>
    </p:spTree>
  </p:cSld>
  <p:clrMapOvr>
    <a:masterClrMapping/>
  </p:clrMapOvr>
  <p:transition spd="slow" advTm="2000">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10752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10752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10752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10752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10752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10753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10753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10753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3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10754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10754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4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10755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10756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10756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10756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10756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10756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6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6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7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10757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10757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7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8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107523"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pPr eaLnBrk="0" hangingPunct="0"/>
            <a:r>
              <a:rPr lang="en-US" altLang="zh-CN" sz="2400" b="1" dirty="0" smtClean="0">
                <a:solidFill>
                  <a:schemeClr val="bg1"/>
                </a:solidFill>
                <a:latin typeface="微软雅黑" pitchFamily="34" charset="-122"/>
                <a:ea typeface="微软雅黑" pitchFamily="34" charset="-122"/>
              </a:rPr>
              <a:t>5.6  </a:t>
            </a:r>
            <a:r>
              <a:rPr lang="zh-CN" altLang="en-US" sz="2400" b="1" dirty="0" smtClean="0">
                <a:solidFill>
                  <a:schemeClr val="bg1"/>
                </a:solidFill>
                <a:latin typeface="微软雅黑" pitchFamily="34" charset="-122"/>
                <a:ea typeface="微软雅黑" pitchFamily="34" charset="-122"/>
              </a:rPr>
              <a:t>应用举例</a:t>
            </a:r>
            <a:endParaRPr lang="zh-CN" altLang="zh-CN" b="1" dirty="0">
              <a:solidFill>
                <a:srgbClr val="FFFF00"/>
              </a:solidFill>
              <a:latin typeface="微软雅黑" pitchFamily="34" charset="-122"/>
              <a:ea typeface="微软雅黑" pitchFamily="34" charset="-122"/>
            </a:endParaRPr>
          </a:p>
        </p:txBody>
      </p:sp>
      <p:sp>
        <p:nvSpPr>
          <p:cNvPr id="107524" name="矩形 1"/>
          <p:cNvSpPr>
            <a:spLocks noChangeArrowheads="1"/>
          </p:cNvSpPr>
          <p:nvPr/>
        </p:nvSpPr>
        <p:spPr bwMode="auto">
          <a:xfrm>
            <a:off x="514017" y="1067842"/>
            <a:ext cx="8288788" cy="5632311"/>
          </a:xfrm>
          <a:prstGeom prst="rect">
            <a:avLst/>
          </a:prstGeom>
          <a:noFill/>
          <a:ln w="9525">
            <a:noFill/>
            <a:miter lim="800000"/>
            <a:headEnd/>
            <a:tailEnd/>
          </a:ln>
        </p:spPr>
        <p:txBody>
          <a:bodyPr wrap="square">
            <a:spAutoFit/>
          </a:bodyPr>
          <a:lstStyle/>
          <a:p>
            <a:r>
              <a:rPr lang="zh-CN" altLang="en-US" sz="2400" b="1" dirty="0" smtClean="0">
                <a:latin typeface="仿宋" pitchFamily="49" charset="-122"/>
                <a:ea typeface="仿宋" pitchFamily="49" charset="-122"/>
              </a:rPr>
              <a:t>实例</a:t>
            </a:r>
            <a:r>
              <a:rPr lang="en-US" altLang="zh-CN" sz="2400" b="1" dirty="0" smtClean="0">
                <a:latin typeface="仿宋" pitchFamily="49" charset="-122"/>
                <a:ea typeface="仿宋" pitchFamily="49" charset="-122"/>
              </a:rPr>
              <a:t>1</a:t>
            </a:r>
            <a:r>
              <a:rPr lang="zh-CN" altLang="en-US" sz="2400" b="1" dirty="0" smtClean="0">
                <a:latin typeface="仿宋" pitchFamily="49" charset="-122"/>
                <a:ea typeface="仿宋" pitchFamily="49" charset="-122"/>
              </a:rPr>
              <a:t>：</a:t>
            </a:r>
            <a:r>
              <a:rPr lang="zh-CN" altLang="zh-CN" sz="2400" b="1" dirty="0" smtClean="0">
                <a:latin typeface="仿宋" pitchFamily="49" charset="-122"/>
                <a:ea typeface="仿宋" pitchFamily="49" charset="-122"/>
              </a:rPr>
              <a:t>电文的编码和译码</a:t>
            </a:r>
            <a:endParaRPr lang="en-US" altLang="zh-CN" sz="2400" b="1" dirty="0" smtClean="0">
              <a:latin typeface="仿宋" pitchFamily="49" charset="-122"/>
              <a:ea typeface="仿宋" pitchFamily="49" charset="-122"/>
            </a:endParaRPr>
          </a:p>
          <a:p>
            <a:endParaRPr lang="zh-CN" altLang="zh-CN" sz="2400" b="1" u="heavy" dirty="0" smtClean="0">
              <a:latin typeface="仿宋" pitchFamily="49" charset="-122"/>
              <a:ea typeface="仿宋" pitchFamily="49" charset="-122"/>
            </a:endParaRPr>
          </a:p>
          <a:p>
            <a:r>
              <a:rPr lang="zh-CN" altLang="zh-CN" sz="2400" dirty="0" smtClean="0">
                <a:solidFill>
                  <a:srgbClr val="4037F9"/>
                </a:solidFill>
                <a:latin typeface="仿宋" pitchFamily="49" charset="-122"/>
                <a:ea typeface="仿宋" pitchFamily="49" charset="-122"/>
              </a:rPr>
              <a:t>【算法思想】</a:t>
            </a:r>
            <a:endParaRPr lang="zh-CN" altLang="zh-CN" sz="2400" dirty="0" smtClean="0">
              <a:solidFill>
                <a:srgbClr val="4037F9"/>
              </a:solidFill>
              <a:latin typeface="仿宋" pitchFamily="49" charset="-122"/>
              <a:ea typeface="仿宋" pitchFamily="49" charset="-122"/>
            </a:endParaRPr>
          </a:p>
          <a:p>
            <a:r>
              <a:rPr lang="en-US" altLang="zh-CN" sz="2400" dirty="0" smtClean="0">
                <a:latin typeface="仿宋" pitchFamily="49" charset="-122"/>
                <a:ea typeface="仿宋" pitchFamily="49" charset="-122"/>
              </a:rPr>
              <a:t>    1.</a:t>
            </a:r>
            <a:r>
              <a:rPr lang="zh-CN" altLang="zh-CN" sz="2400" dirty="0" smtClean="0">
                <a:latin typeface="仿宋" pitchFamily="49" charset="-122"/>
                <a:ea typeface="仿宋" pitchFamily="49" charset="-122"/>
              </a:rPr>
              <a:t>初始化：从键盘读入</a:t>
            </a:r>
            <a:r>
              <a:rPr lang="en-US" altLang="zh-CN" sz="2400" dirty="0" smtClean="0">
                <a:latin typeface="仿宋" pitchFamily="49" charset="-122"/>
                <a:ea typeface="仿宋" pitchFamily="49" charset="-122"/>
              </a:rPr>
              <a:t>n</a:t>
            </a:r>
            <a:r>
              <a:rPr lang="zh-CN" altLang="zh-CN" sz="2400" dirty="0" smtClean="0">
                <a:latin typeface="仿宋" pitchFamily="49" charset="-122"/>
                <a:ea typeface="仿宋" pitchFamily="49" charset="-122"/>
              </a:rPr>
              <a:t>个字符，以及它们的权值，建立哈夫曼树。</a:t>
            </a:r>
          </a:p>
          <a:p>
            <a:r>
              <a:rPr lang="en-US" altLang="zh-CN" sz="2400" dirty="0" smtClean="0">
                <a:latin typeface="仿宋" pitchFamily="49" charset="-122"/>
                <a:ea typeface="仿宋" pitchFamily="49" charset="-122"/>
              </a:rPr>
              <a:t>    2</a:t>
            </a:r>
            <a:r>
              <a:rPr lang="en-US" altLang="zh-CN" sz="2400" dirty="0" smtClean="0">
                <a:latin typeface="仿宋" pitchFamily="49" charset="-122"/>
                <a:ea typeface="仿宋" pitchFamily="49" charset="-122"/>
              </a:rPr>
              <a:t>.</a:t>
            </a:r>
            <a:r>
              <a:rPr lang="zh-CN" altLang="zh-CN" sz="2400" dirty="0" smtClean="0">
                <a:latin typeface="仿宋" pitchFamily="49" charset="-122"/>
                <a:ea typeface="仿宋" pitchFamily="49" charset="-122"/>
              </a:rPr>
              <a:t>编码算法：</a:t>
            </a:r>
          </a:p>
          <a:p>
            <a:r>
              <a:rPr lang="zh-CN" altLang="zh-CN" sz="2400" dirty="0" smtClean="0">
                <a:latin typeface="仿宋" pitchFamily="49" charset="-122"/>
                <a:ea typeface="仿宋" pitchFamily="49" charset="-122"/>
              </a:rPr>
              <a:t>（</a:t>
            </a:r>
            <a:r>
              <a:rPr lang="en-US" altLang="zh-CN" sz="2400" dirty="0" smtClean="0">
                <a:latin typeface="仿宋" pitchFamily="49" charset="-122"/>
                <a:ea typeface="仿宋" pitchFamily="49" charset="-122"/>
              </a:rPr>
              <a:t>1</a:t>
            </a:r>
            <a:r>
              <a:rPr lang="zh-CN" altLang="zh-CN" sz="2400" dirty="0" smtClean="0">
                <a:latin typeface="仿宋" pitchFamily="49" charset="-122"/>
                <a:ea typeface="仿宋" pitchFamily="49" charset="-122"/>
              </a:rPr>
              <a:t>）根据输入的数据，从中选取两棵根结点权值最小且没有被选过的树作为左右子树构造一棵新的二叉树，且置新的二叉树的根结点的权值为左右子树上根结点的权值之和。</a:t>
            </a:r>
          </a:p>
          <a:p>
            <a:r>
              <a:rPr lang="zh-CN" altLang="zh-CN" sz="2400" dirty="0" smtClean="0">
                <a:latin typeface="仿宋" pitchFamily="49" charset="-122"/>
                <a:ea typeface="仿宋" pitchFamily="49" charset="-122"/>
              </a:rPr>
              <a:t>（</a:t>
            </a:r>
            <a:r>
              <a:rPr lang="en-US" altLang="zh-CN" sz="2400" dirty="0" smtClean="0">
                <a:latin typeface="仿宋" pitchFamily="49" charset="-122"/>
                <a:ea typeface="仿宋" pitchFamily="49" charset="-122"/>
              </a:rPr>
              <a:t>2</a:t>
            </a:r>
            <a:r>
              <a:rPr lang="zh-CN" altLang="zh-CN" sz="2400" dirty="0" smtClean="0">
                <a:latin typeface="仿宋" pitchFamily="49" charset="-122"/>
                <a:ea typeface="仿宋" pitchFamily="49" charset="-122"/>
              </a:rPr>
              <a:t>）哈夫曼树已经建立后，从叶子到根逆向求每一个字符的哈夫曼编码。</a:t>
            </a:r>
          </a:p>
          <a:p>
            <a:r>
              <a:rPr lang="en-US" altLang="zh-CN" sz="2400" dirty="0" smtClean="0">
                <a:latin typeface="仿宋" pitchFamily="49" charset="-122"/>
                <a:ea typeface="仿宋" pitchFamily="49" charset="-122"/>
              </a:rPr>
              <a:t>    3</a:t>
            </a:r>
            <a:r>
              <a:rPr lang="en-US" altLang="zh-CN" sz="2400" dirty="0" smtClean="0">
                <a:latin typeface="仿宋" pitchFamily="49" charset="-122"/>
                <a:ea typeface="仿宋" pitchFamily="49" charset="-122"/>
              </a:rPr>
              <a:t>.</a:t>
            </a:r>
            <a:r>
              <a:rPr lang="zh-CN" altLang="zh-CN" sz="2400" dirty="0" smtClean="0">
                <a:latin typeface="仿宋" pitchFamily="49" charset="-122"/>
                <a:ea typeface="仿宋" pitchFamily="49" charset="-122"/>
              </a:rPr>
              <a:t>译码算法：</a:t>
            </a:r>
          </a:p>
          <a:p>
            <a:r>
              <a:rPr lang="en-US" altLang="zh-CN" sz="2400" dirty="0" smtClean="0">
                <a:latin typeface="仿宋" pitchFamily="49" charset="-122"/>
                <a:ea typeface="仿宋" pitchFamily="49" charset="-122"/>
              </a:rPr>
              <a:t>    </a:t>
            </a:r>
            <a:r>
              <a:rPr lang="zh-CN" altLang="zh-CN" sz="2400" dirty="0" smtClean="0">
                <a:latin typeface="仿宋" pitchFamily="49" charset="-122"/>
                <a:ea typeface="仿宋" pitchFamily="49" charset="-122"/>
              </a:rPr>
              <a:t>译码</a:t>
            </a:r>
            <a:r>
              <a:rPr lang="zh-CN" altLang="zh-CN" sz="2400" dirty="0" smtClean="0">
                <a:latin typeface="仿宋" pitchFamily="49" charset="-122"/>
                <a:ea typeface="仿宋" pitchFamily="49" charset="-122"/>
              </a:rPr>
              <a:t>的过程是分解电文中的字符串，从根出发，如果为字符‘</a:t>
            </a:r>
            <a:r>
              <a:rPr lang="en-US" altLang="zh-CN" sz="2400" dirty="0" smtClean="0">
                <a:latin typeface="仿宋" pitchFamily="49" charset="-122"/>
                <a:ea typeface="仿宋" pitchFamily="49" charset="-122"/>
              </a:rPr>
              <a:t>0</a:t>
            </a:r>
            <a:r>
              <a:rPr lang="zh-CN" altLang="zh-CN" sz="2400" dirty="0" smtClean="0">
                <a:latin typeface="仿宋" pitchFamily="49" charset="-122"/>
                <a:ea typeface="仿宋" pitchFamily="49" charset="-122"/>
              </a:rPr>
              <a:t>’就找左孩子，如果为字符‘</a:t>
            </a:r>
            <a:r>
              <a:rPr lang="en-US" altLang="zh-CN" sz="2400" dirty="0" smtClean="0">
                <a:latin typeface="仿宋" pitchFamily="49" charset="-122"/>
                <a:ea typeface="仿宋" pitchFamily="49" charset="-122"/>
              </a:rPr>
              <a:t>1</a:t>
            </a:r>
            <a:r>
              <a:rPr lang="zh-CN" altLang="zh-CN" sz="2400" dirty="0" smtClean="0">
                <a:latin typeface="仿宋" pitchFamily="49" charset="-122"/>
                <a:ea typeface="仿宋" pitchFamily="49" charset="-122"/>
              </a:rPr>
              <a:t>’就找右孩子，直至叶子结点，得到该子串相应的字符并输出</a:t>
            </a:r>
            <a:r>
              <a:rPr lang="zh-CN" altLang="zh-CN" sz="2400" dirty="0" smtClean="0">
                <a:latin typeface="仿宋" pitchFamily="49" charset="-122"/>
                <a:ea typeface="仿宋" pitchFamily="49" charset="-122"/>
              </a:rPr>
              <a:t>。</a:t>
            </a:r>
            <a:endParaRPr lang="zh-CN" altLang="zh-CN" sz="2400" dirty="0" smtClean="0">
              <a:latin typeface="仿宋" pitchFamily="49" charset="-122"/>
              <a:ea typeface="仿宋" pitchFamily="49" charset="-122"/>
            </a:endParaRPr>
          </a:p>
        </p:txBody>
      </p:sp>
    </p:spTree>
  </p:cSld>
  <p:clrMapOvr>
    <a:masterClrMapping/>
  </p:clrMapOvr>
  <p:transition spd="slow" advTm="2000">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627796" y="1246259"/>
            <a:ext cx="7599837" cy="1865432"/>
          </a:xfrm>
          <a:prstGeom prst="rect">
            <a:avLst/>
          </a:prstGeom>
          <a:solidFill>
            <a:srgbClr val="F2F2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58371" name="组合 1"/>
          <p:cNvGrpSpPr>
            <a:grpSpLocks/>
          </p:cNvGrpSpPr>
          <p:nvPr/>
        </p:nvGrpSpPr>
        <p:grpSpPr bwMode="auto">
          <a:xfrm>
            <a:off x="9525" y="52388"/>
            <a:ext cx="1403350" cy="819150"/>
            <a:chOff x="449263" y="-463550"/>
            <a:chExt cx="4000500" cy="2379663"/>
          </a:xfrm>
        </p:grpSpPr>
        <p:sp>
          <p:nvSpPr>
            <p:cNvPr id="58386"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58387"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58388"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58389"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58390"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58391"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58392"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58393"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58394"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395"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396"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58397"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398"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399"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0"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1"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2"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58403"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4"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5"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6"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58407"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58408"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58409"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58410"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8411"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8412"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8413"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14"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15"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16"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8417"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18"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8419"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58420"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58421"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58422"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58423"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58424"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58425"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58426"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8427"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28"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29"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30"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8431"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58432"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58433"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8434"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8435"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8436"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8437"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38"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39"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58440"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41"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58372" name="文本框 59"/>
          <p:cNvSpPr txBox="1">
            <a:spLocks noChangeArrowheads="1"/>
          </p:cNvSpPr>
          <p:nvPr/>
        </p:nvSpPr>
        <p:spPr bwMode="auto">
          <a:xfrm>
            <a:off x="1836738" y="414338"/>
            <a:ext cx="3222625" cy="461962"/>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5.1  </a:t>
            </a:r>
            <a:r>
              <a:rPr lang="zh-CN" altLang="zh-CN" sz="2400" b="1" dirty="0" smtClean="0">
                <a:solidFill>
                  <a:schemeClr val="bg1"/>
                </a:solidFill>
                <a:latin typeface="微软雅黑" pitchFamily="34" charset="-122"/>
                <a:ea typeface="微软雅黑" pitchFamily="34" charset="-122"/>
              </a:rPr>
              <a:t>实例引入</a:t>
            </a:r>
            <a:endParaRPr lang="zh-CN" altLang="en-US" sz="2400" b="1" dirty="0">
              <a:solidFill>
                <a:schemeClr val="bg1"/>
              </a:solidFill>
              <a:latin typeface="微软雅黑" pitchFamily="34" charset="-122"/>
              <a:ea typeface="微软雅黑" pitchFamily="34" charset="-122"/>
            </a:endParaRPr>
          </a:p>
        </p:txBody>
      </p:sp>
      <p:sp>
        <p:nvSpPr>
          <p:cNvPr id="58374" name="矩形 1"/>
          <p:cNvSpPr>
            <a:spLocks noChangeArrowheads="1"/>
          </p:cNvSpPr>
          <p:nvPr/>
        </p:nvSpPr>
        <p:spPr bwMode="auto">
          <a:xfrm>
            <a:off x="733378" y="1439247"/>
            <a:ext cx="7493000" cy="2277547"/>
          </a:xfrm>
          <a:prstGeom prst="rect">
            <a:avLst/>
          </a:prstGeom>
          <a:noFill/>
          <a:ln w="9525">
            <a:noFill/>
            <a:miter lim="800000"/>
            <a:headEnd/>
            <a:tailEnd/>
          </a:ln>
        </p:spPr>
        <p:txBody>
          <a:bodyPr>
            <a:spAutoFit/>
          </a:bodyPr>
          <a:lstStyle/>
          <a:p>
            <a:r>
              <a:rPr lang="zh-CN" altLang="zh-CN" sz="2000" dirty="0" smtClean="0">
                <a:solidFill>
                  <a:schemeClr val="accent5">
                    <a:lumMod val="75000"/>
                  </a:schemeClr>
                </a:solidFill>
                <a:latin typeface="楷体" pitchFamily="49" charset="-122"/>
                <a:ea typeface="楷体" pitchFamily="49" charset="-122"/>
              </a:rPr>
              <a:t>【实例</a:t>
            </a:r>
            <a:r>
              <a:rPr lang="en-US" altLang="zh-CN" sz="2000" dirty="0" smtClean="0">
                <a:solidFill>
                  <a:schemeClr val="accent5">
                    <a:lumMod val="75000"/>
                  </a:schemeClr>
                </a:solidFill>
                <a:latin typeface="楷体" pitchFamily="49" charset="-122"/>
                <a:ea typeface="楷体" pitchFamily="49" charset="-122"/>
              </a:rPr>
              <a:t>1</a:t>
            </a:r>
            <a:r>
              <a:rPr lang="zh-CN" altLang="zh-CN" sz="2000" dirty="0" smtClean="0">
                <a:solidFill>
                  <a:schemeClr val="accent5">
                    <a:lumMod val="75000"/>
                  </a:schemeClr>
                </a:solidFill>
                <a:latin typeface="楷体" pitchFamily="49" charset="-122"/>
                <a:ea typeface="楷体" pitchFamily="49" charset="-122"/>
              </a:rPr>
              <a:t>】</a:t>
            </a:r>
            <a:r>
              <a:rPr lang="zh-CN" altLang="en-US" sz="2000" dirty="0" smtClean="0">
                <a:solidFill>
                  <a:schemeClr val="accent5">
                    <a:lumMod val="75000"/>
                  </a:schemeClr>
                </a:solidFill>
                <a:latin typeface="楷体" pitchFamily="49" charset="-122"/>
                <a:ea typeface="楷体" pitchFamily="49" charset="-122"/>
              </a:rPr>
              <a:t>家族树</a:t>
            </a:r>
            <a:endParaRPr lang="en-US" altLang="zh-CN" sz="2000" dirty="0" smtClean="0">
              <a:solidFill>
                <a:schemeClr val="accent5">
                  <a:lumMod val="75000"/>
                </a:schemeClr>
              </a:solidFill>
              <a:latin typeface="楷体" pitchFamily="49" charset="-122"/>
              <a:ea typeface="楷体" pitchFamily="49" charset="-122"/>
            </a:endParaRPr>
          </a:p>
          <a:p>
            <a:endParaRPr lang="zh-CN" altLang="zh-CN" sz="2000" dirty="0" smtClean="0">
              <a:latin typeface="楷体" pitchFamily="49" charset="-122"/>
              <a:ea typeface="楷体" pitchFamily="49" charset="-122"/>
            </a:endParaRPr>
          </a:p>
          <a:p>
            <a:r>
              <a:rPr lang="zh-CN" altLang="zh-CN" sz="2000" dirty="0" smtClean="0">
                <a:solidFill>
                  <a:schemeClr val="accent5">
                    <a:lumMod val="75000"/>
                  </a:schemeClr>
                </a:solidFill>
                <a:latin typeface="楷体" pitchFamily="49" charset="-122"/>
                <a:ea typeface="楷体" pitchFamily="49" charset="-122"/>
              </a:rPr>
              <a:t>【实例</a:t>
            </a:r>
            <a:r>
              <a:rPr lang="en-US" altLang="zh-CN" sz="2000" dirty="0" smtClean="0">
                <a:solidFill>
                  <a:schemeClr val="accent5">
                    <a:lumMod val="75000"/>
                  </a:schemeClr>
                </a:solidFill>
                <a:latin typeface="楷体" pitchFamily="49" charset="-122"/>
                <a:ea typeface="楷体" pitchFamily="49" charset="-122"/>
              </a:rPr>
              <a:t>2</a:t>
            </a:r>
            <a:r>
              <a:rPr lang="zh-CN" altLang="zh-CN" sz="2000" dirty="0" smtClean="0">
                <a:solidFill>
                  <a:schemeClr val="accent5">
                    <a:lumMod val="75000"/>
                  </a:schemeClr>
                </a:solidFill>
                <a:latin typeface="楷体" pitchFamily="49" charset="-122"/>
                <a:ea typeface="楷体" pitchFamily="49" charset="-122"/>
              </a:rPr>
              <a:t>】树在计算机领域中也有着广泛的应用，例如在编译程序中，用树来表示源程序的语法结构；在数据库系统中，可用树来组织信息；在分析算法的行为时，可用树来描述其执行过程。 </a:t>
            </a:r>
            <a:endParaRPr lang="en-US" altLang="zh-CN" sz="2000" dirty="0" smtClean="0">
              <a:solidFill>
                <a:schemeClr val="accent5">
                  <a:lumMod val="75000"/>
                </a:schemeClr>
              </a:solidFill>
              <a:latin typeface="楷体" pitchFamily="49" charset="-122"/>
              <a:ea typeface="楷体" pitchFamily="49" charset="-122"/>
            </a:endParaRPr>
          </a:p>
          <a:p>
            <a:endParaRPr lang="zh-CN" altLang="zh-CN" sz="2000" dirty="0" smtClean="0">
              <a:latin typeface="楷体" pitchFamily="49" charset="-122"/>
              <a:ea typeface="楷体" pitchFamily="49" charset="-122"/>
            </a:endParaRPr>
          </a:p>
          <a:p>
            <a:endParaRPr lang="zh-CN" altLang="en-US" sz="2200" dirty="0">
              <a:latin typeface="微软雅黑" pitchFamily="34" charset="-122"/>
              <a:ea typeface="微软雅黑" pitchFamily="34" charset="-122"/>
            </a:endParaRPr>
          </a:p>
        </p:txBody>
      </p:sp>
      <p:grpSp>
        <p:nvGrpSpPr>
          <p:cNvPr id="66" name="组合 65"/>
          <p:cNvGrpSpPr/>
          <p:nvPr/>
        </p:nvGrpSpPr>
        <p:grpSpPr>
          <a:xfrm>
            <a:off x="1937982" y="3507475"/>
            <a:ext cx="4981432" cy="2849391"/>
            <a:chOff x="1937982" y="3507475"/>
            <a:chExt cx="4981432" cy="2849391"/>
          </a:xfrm>
        </p:grpSpPr>
        <p:pic>
          <p:nvPicPr>
            <p:cNvPr id="1026" name="Picture 2380"/>
            <p:cNvPicPr>
              <a:picLocks noChangeArrowheads="1"/>
            </p:cNvPicPr>
            <p:nvPr/>
          </p:nvPicPr>
          <p:blipFill>
            <a:blip r:embed="rId3" cstate="print"/>
            <a:srcRect t="2194" b="4945"/>
            <a:stretch>
              <a:fillRect/>
            </a:stretch>
          </p:blipFill>
          <p:spPr bwMode="auto">
            <a:xfrm>
              <a:off x="1937982" y="3507475"/>
              <a:ext cx="4981432" cy="2388358"/>
            </a:xfrm>
            <a:prstGeom prst="rect">
              <a:avLst/>
            </a:prstGeom>
            <a:noFill/>
            <a:ln w="9525">
              <a:noFill/>
              <a:miter lim="800000"/>
              <a:headEnd/>
              <a:tailEnd/>
            </a:ln>
          </p:spPr>
        </p:pic>
        <p:sp>
          <p:nvSpPr>
            <p:cNvPr id="65" name="矩形 64"/>
            <p:cNvSpPr/>
            <p:nvPr/>
          </p:nvSpPr>
          <p:spPr>
            <a:xfrm>
              <a:off x="3398798" y="5987534"/>
              <a:ext cx="1800493" cy="369332"/>
            </a:xfrm>
            <a:prstGeom prst="rect">
              <a:avLst/>
            </a:prstGeom>
          </p:spPr>
          <p:txBody>
            <a:bodyPr wrap="none">
              <a:spAutoFit/>
            </a:bodyPr>
            <a:lstStyle/>
            <a:p>
              <a:r>
                <a:rPr lang="zh-CN" altLang="zh-CN" dirty="0" smtClean="0"/>
                <a:t>树形家族关系图</a:t>
              </a:r>
              <a:endParaRPr lang="zh-CN" altLang="en-US" dirty="0"/>
            </a:p>
          </p:txBody>
        </p:sp>
      </p:gr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3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37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10752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10752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10752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10752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10752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10753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10753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10753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3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10754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10754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4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10755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10756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10756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10756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10756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10756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6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6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7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10757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10757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7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8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107523"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pPr eaLnBrk="0" hangingPunct="0"/>
            <a:r>
              <a:rPr lang="en-US" altLang="zh-CN" sz="2400" b="1" dirty="0" smtClean="0">
                <a:solidFill>
                  <a:schemeClr val="bg1"/>
                </a:solidFill>
                <a:latin typeface="微软雅黑" pitchFamily="34" charset="-122"/>
                <a:ea typeface="微软雅黑" pitchFamily="34" charset="-122"/>
              </a:rPr>
              <a:t> </a:t>
            </a:r>
            <a:r>
              <a:rPr lang="zh-CN" altLang="en-US" sz="2400" b="1" dirty="0" smtClean="0">
                <a:solidFill>
                  <a:schemeClr val="bg1"/>
                </a:solidFill>
                <a:latin typeface="微软雅黑" pitchFamily="34" charset="-122"/>
                <a:ea typeface="微软雅黑" pitchFamily="34" charset="-122"/>
              </a:rPr>
              <a:t>应用举例</a:t>
            </a:r>
            <a:endParaRPr lang="zh-CN" altLang="zh-CN" b="1" dirty="0">
              <a:solidFill>
                <a:srgbClr val="FFFF00"/>
              </a:solidFill>
              <a:latin typeface="微软雅黑" pitchFamily="34" charset="-122"/>
              <a:ea typeface="微软雅黑" pitchFamily="34" charset="-122"/>
            </a:endParaRPr>
          </a:p>
        </p:txBody>
      </p:sp>
      <p:sp>
        <p:nvSpPr>
          <p:cNvPr id="107524" name="矩形 1"/>
          <p:cNvSpPr>
            <a:spLocks noChangeArrowheads="1"/>
          </p:cNvSpPr>
          <p:nvPr/>
        </p:nvSpPr>
        <p:spPr bwMode="auto">
          <a:xfrm>
            <a:off x="473075" y="1327150"/>
            <a:ext cx="8001000" cy="4708981"/>
          </a:xfrm>
          <a:prstGeom prst="rect">
            <a:avLst/>
          </a:prstGeom>
          <a:noFill/>
          <a:ln w="9525">
            <a:noFill/>
            <a:miter lim="800000"/>
            <a:headEnd/>
            <a:tailEnd/>
          </a:ln>
        </p:spPr>
        <p:txBody>
          <a:bodyPr>
            <a:spAutoFit/>
          </a:bodyPr>
          <a:lstStyle/>
          <a:p>
            <a:r>
              <a:rPr lang="zh-CN" altLang="en-US" sz="2400" b="1" dirty="0" smtClean="0">
                <a:latin typeface="仿宋" pitchFamily="49" charset="-122"/>
                <a:ea typeface="仿宋" pitchFamily="49" charset="-122"/>
              </a:rPr>
              <a:t>实例</a:t>
            </a:r>
            <a:r>
              <a:rPr lang="en-US" altLang="zh-CN" sz="2400" b="1" dirty="0" smtClean="0">
                <a:latin typeface="仿宋" pitchFamily="49" charset="-122"/>
                <a:ea typeface="仿宋" pitchFamily="49" charset="-122"/>
              </a:rPr>
              <a:t>2</a:t>
            </a:r>
            <a:r>
              <a:rPr lang="zh-CN" altLang="en-US" sz="2400" b="1" dirty="0" smtClean="0">
                <a:latin typeface="仿宋" pitchFamily="49" charset="-122"/>
                <a:ea typeface="仿宋" pitchFamily="49" charset="-122"/>
              </a:rPr>
              <a:t>：二叉树遍历实现</a:t>
            </a:r>
            <a:endParaRPr lang="en-US" altLang="zh-CN" sz="2400" b="1" dirty="0" smtClean="0">
              <a:latin typeface="仿宋" pitchFamily="49" charset="-122"/>
              <a:ea typeface="仿宋" pitchFamily="49" charset="-122"/>
            </a:endParaRPr>
          </a:p>
          <a:p>
            <a:endParaRPr lang="zh-CN" altLang="zh-CN" sz="2400" b="1" u="heavy" dirty="0" smtClean="0">
              <a:latin typeface="仿宋" pitchFamily="49" charset="-122"/>
              <a:ea typeface="仿宋" pitchFamily="49" charset="-122"/>
            </a:endParaRPr>
          </a:p>
          <a:p>
            <a:pPr>
              <a:lnSpc>
                <a:spcPct val="150000"/>
              </a:lnSpc>
            </a:pPr>
            <a:r>
              <a:rPr lang="zh-CN" altLang="zh-CN" sz="2400" dirty="0" smtClean="0">
                <a:solidFill>
                  <a:srgbClr val="4037F9"/>
                </a:solidFill>
                <a:latin typeface="仿宋" pitchFamily="49" charset="-122"/>
                <a:ea typeface="仿宋" pitchFamily="49" charset="-122"/>
              </a:rPr>
              <a:t>【问题描述】</a:t>
            </a:r>
          </a:p>
          <a:p>
            <a:pPr>
              <a:lnSpc>
                <a:spcPct val="150000"/>
              </a:lnSpc>
            </a:pPr>
            <a:r>
              <a:rPr lang="en-US" altLang="zh-CN" sz="2400" dirty="0" smtClean="0">
                <a:latin typeface="仿宋" pitchFamily="49" charset="-122"/>
                <a:ea typeface="仿宋" pitchFamily="49" charset="-122"/>
              </a:rPr>
              <a:t>    </a:t>
            </a:r>
            <a:r>
              <a:rPr lang="zh-CN" altLang="zh-CN" sz="2400" dirty="0" smtClean="0">
                <a:latin typeface="仿宋" pitchFamily="49" charset="-122"/>
                <a:ea typeface="仿宋" pitchFamily="49" charset="-122"/>
              </a:rPr>
              <a:t>根据</a:t>
            </a:r>
            <a:r>
              <a:rPr lang="zh-CN" altLang="zh-CN" sz="2400" dirty="0" smtClean="0">
                <a:latin typeface="仿宋" pitchFamily="49" charset="-122"/>
                <a:ea typeface="仿宋" pitchFamily="49" charset="-122"/>
              </a:rPr>
              <a:t>完全二叉树的顺序存储结构，将已知数组中的元素构成二叉树，并完成对其的先序、中序、后序遍历。</a:t>
            </a:r>
          </a:p>
          <a:p>
            <a:pPr>
              <a:lnSpc>
                <a:spcPct val="150000"/>
              </a:lnSpc>
            </a:pPr>
            <a:r>
              <a:rPr lang="zh-CN" altLang="zh-CN" sz="2400" dirty="0" smtClean="0">
                <a:solidFill>
                  <a:srgbClr val="4037F9"/>
                </a:solidFill>
                <a:latin typeface="仿宋" pitchFamily="49" charset="-122"/>
                <a:ea typeface="仿宋" pitchFamily="49" charset="-122"/>
              </a:rPr>
              <a:t>【算法思想】</a:t>
            </a:r>
          </a:p>
          <a:p>
            <a:pPr>
              <a:lnSpc>
                <a:spcPct val="150000"/>
              </a:lnSpc>
            </a:pPr>
            <a:r>
              <a:rPr lang="en-US" altLang="zh-CN" sz="2400" dirty="0" smtClean="0">
                <a:latin typeface="仿宋" pitchFamily="49" charset="-122"/>
                <a:ea typeface="仿宋" pitchFamily="49" charset="-122"/>
              </a:rPr>
              <a:t>1.</a:t>
            </a:r>
            <a:r>
              <a:rPr lang="zh-CN" altLang="zh-CN" sz="2400" dirty="0" smtClean="0">
                <a:latin typeface="仿宋" pitchFamily="49" charset="-122"/>
                <a:ea typeface="仿宋" pitchFamily="49" charset="-122"/>
              </a:rPr>
              <a:t>将数组中的元素转化成二叉树的结点，建立一棵二叉树；</a:t>
            </a:r>
          </a:p>
          <a:p>
            <a:pPr>
              <a:lnSpc>
                <a:spcPct val="150000"/>
              </a:lnSpc>
            </a:pPr>
            <a:r>
              <a:rPr lang="en-US" altLang="zh-CN" sz="2400" dirty="0" smtClean="0">
                <a:latin typeface="仿宋" pitchFamily="49" charset="-122"/>
                <a:ea typeface="仿宋" pitchFamily="49" charset="-122"/>
              </a:rPr>
              <a:t>2.</a:t>
            </a:r>
            <a:r>
              <a:rPr lang="zh-CN" altLang="zh-CN" sz="2400" dirty="0" smtClean="0">
                <a:latin typeface="仿宋" pitchFamily="49" charset="-122"/>
                <a:ea typeface="仿宋" pitchFamily="49" charset="-122"/>
              </a:rPr>
              <a:t>利用递归算法，实现二叉树的先序、中序和后序遍历；</a:t>
            </a:r>
          </a:p>
          <a:p>
            <a:pPr>
              <a:lnSpc>
                <a:spcPct val="150000"/>
              </a:lnSpc>
            </a:pPr>
            <a:r>
              <a:rPr lang="en-US" altLang="zh-CN" sz="2400" dirty="0" smtClean="0">
                <a:latin typeface="仿宋" pitchFamily="49" charset="-122"/>
                <a:ea typeface="仿宋" pitchFamily="49" charset="-122"/>
              </a:rPr>
              <a:t>3.</a:t>
            </a:r>
            <a:r>
              <a:rPr lang="zh-CN" altLang="zh-CN" sz="2400" dirty="0" smtClean="0">
                <a:latin typeface="仿宋" pitchFamily="49" charset="-122"/>
                <a:ea typeface="仿宋" pitchFamily="49" charset="-122"/>
              </a:rPr>
              <a:t>输出遍历结果。</a:t>
            </a:r>
            <a:endParaRPr lang="zh-CN" altLang="zh-CN" sz="2400" dirty="0">
              <a:latin typeface="仿宋" pitchFamily="49" charset="-122"/>
              <a:ea typeface="仿宋" pitchFamily="49" charset="-122"/>
            </a:endParaRPr>
          </a:p>
        </p:txBody>
      </p:sp>
    </p:spTree>
  </p:cSld>
  <p:clrMapOvr>
    <a:masterClrMapping/>
  </p:clrMapOvr>
  <p:transition spd="slow" advTm="2000">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107522" name="组合 1"/>
          <p:cNvGrpSpPr>
            <a:grpSpLocks/>
          </p:cNvGrpSpPr>
          <p:nvPr/>
        </p:nvGrpSpPr>
        <p:grpSpPr bwMode="auto">
          <a:xfrm>
            <a:off x="9525" y="52388"/>
            <a:ext cx="1403350" cy="819150"/>
            <a:chOff x="449263" y="-463550"/>
            <a:chExt cx="4000500" cy="2379663"/>
          </a:xfrm>
        </p:grpSpPr>
        <p:sp>
          <p:nvSpPr>
            <p:cNvPr id="10752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10752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10752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10752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10752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10753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10753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10753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3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10754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10754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4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10755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10756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10756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10756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10756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10756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6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6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7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10757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10757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7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8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107523"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pPr eaLnBrk="0" hangingPunct="0"/>
            <a:r>
              <a:rPr lang="en-US" altLang="zh-CN" sz="2400" b="1" dirty="0" smtClean="0">
                <a:solidFill>
                  <a:schemeClr val="bg1"/>
                </a:solidFill>
                <a:latin typeface="微软雅黑" pitchFamily="34" charset="-122"/>
                <a:ea typeface="微软雅黑" pitchFamily="34" charset="-122"/>
              </a:rPr>
              <a:t>5.7  </a:t>
            </a:r>
            <a:r>
              <a:rPr lang="zh-CN" altLang="en-US" sz="2400" b="1" dirty="0">
                <a:solidFill>
                  <a:schemeClr val="bg1"/>
                </a:solidFill>
                <a:latin typeface="微软雅黑" pitchFamily="34" charset="-122"/>
                <a:ea typeface="微软雅黑" pitchFamily="34" charset="-122"/>
              </a:rPr>
              <a:t>小结</a:t>
            </a:r>
            <a:endParaRPr lang="zh-CN" altLang="zh-CN" b="1" dirty="0">
              <a:solidFill>
                <a:srgbClr val="FFFF00"/>
              </a:solidFill>
              <a:latin typeface="微软雅黑" pitchFamily="34" charset="-122"/>
              <a:ea typeface="微软雅黑" pitchFamily="34" charset="-122"/>
            </a:endParaRPr>
          </a:p>
        </p:txBody>
      </p:sp>
      <p:sp>
        <p:nvSpPr>
          <p:cNvPr id="107524" name="矩形 1"/>
          <p:cNvSpPr>
            <a:spLocks noChangeArrowheads="1"/>
          </p:cNvSpPr>
          <p:nvPr/>
        </p:nvSpPr>
        <p:spPr bwMode="auto">
          <a:xfrm>
            <a:off x="554961" y="1354445"/>
            <a:ext cx="8001000" cy="4893647"/>
          </a:xfrm>
          <a:prstGeom prst="rect">
            <a:avLst/>
          </a:prstGeom>
          <a:noFill/>
          <a:ln w="9525">
            <a:noFill/>
            <a:miter lim="800000"/>
            <a:headEnd/>
            <a:tailEnd/>
          </a:ln>
        </p:spPr>
        <p:txBody>
          <a:bodyPr>
            <a:spAutoFit/>
          </a:bodyPr>
          <a:lstStyle/>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树</a:t>
            </a:r>
            <a:r>
              <a:rPr lang="zh-CN" altLang="zh-CN" sz="2400" dirty="0" smtClean="0">
                <a:latin typeface="楷体" pitchFamily="49" charset="-122"/>
                <a:ea typeface="楷体" pitchFamily="49" charset="-122"/>
              </a:rPr>
              <a:t>是一种重要的树形结构，其常用的存储表示法有三种：双亲表示法，孩子表示法和左孩子右兄弟表示法。遍历是树的一个重要的操作，树的遍历方式有：先序遍历和后序遍历</a:t>
            </a:r>
            <a:r>
              <a:rPr lang="zh-CN" altLang="zh-CN" sz="2400" dirty="0" smtClean="0">
                <a:latin typeface="楷体" pitchFamily="49" charset="-122"/>
                <a:ea typeface="楷体" pitchFamily="49" charset="-122"/>
              </a:rPr>
              <a:t>。</a:t>
            </a:r>
            <a:endParaRPr lang="en-US" altLang="zh-CN" sz="2400" dirty="0" smtClean="0">
              <a:latin typeface="楷体" pitchFamily="49" charset="-122"/>
              <a:ea typeface="楷体" pitchFamily="49" charset="-122"/>
            </a:endParaRPr>
          </a:p>
          <a:p>
            <a:endParaRPr lang="zh-CN" altLang="zh-CN" sz="2400" dirty="0" smtClean="0">
              <a:latin typeface="楷体" pitchFamily="49" charset="-122"/>
              <a:ea typeface="楷体" pitchFamily="49" charset="-122"/>
            </a:endParaRPr>
          </a:p>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二叉树</a:t>
            </a:r>
            <a:r>
              <a:rPr lang="zh-CN" altLang="zh-CN" sz="2400" dirty="0" smtClean="0">
                <a:latin typeface="楷体" pitchFamily="49" charset="-122"/>
                <a:ea typeface="楷体" pitchFamily="49" charset="-122"/>
              </a:rPr>
              <a:t>是另一类型的树形结构，它不是树的特例，其子树要严格的区分为</a:t>
            </a:r>
            <a:r>
              <a:rPr lang="zh-CN" altLang="zh-CN" sz="2400" dirty="0" smtClean="0">
                <a:solidFill>
                  <a:srgbClr val="FF0000"/>
                </a:solidFill>
                <a:latin typeface="楷体" pitchFamily="49" charset="-122"/>
                <a:ea typeface="楷体" pitchFamily="49" charset="-122"/>
              </a:rPr>
              <a:t>左子树和右子树</a:t>
            </a:r>
            <a:r>
              <a:rPr lang="zh-CN" altLang="zh-CN" sz="2400" dirty="0" smtClean="0">
                <a:latin typeface="楷体" pitchFamily="49" charset="-122"/>
                <a:ea typeface="楷体" pitchFamily="49" charset="-122"/>
              </a:rPr>
              <a:t>，二叉树常用的存储表示方法是二叉链表。</a:t>
            </a:r>
            <a:r>
              <a:rPr lang="zh-CN" altLang="zh-CN" sz="2400" dirty="0" smtClean="0">
                <a:latin typeface="楷体" pitchFamily="49" charset="-122"/>
                <a:ea typeface="楷体" pitchFamily="49" charset="-122"/>
              </a:rPr>
              <a:t>二叉树</a:t>
            </a:r>
            <a:r>
              <a:rPr lang="zh-CN" altLang="en-US" sz="2400" dirty="0" smtClean="0">
                <a:latin typeface="楷体" pitchFamily="49" charset="-122"/>
                <a:ea typeface="楷体" pitchFamily="49" charset="-122"/>
              </a:rPr>
              <a:t>常用</a:t>
            </a:r>
            <a:r>
              <a:rPr lang="zh-CN" altLang="zh-CN" sz="2400" dirty="0" smtClean="0">
                <a:latin typeface="楷体" pitchFamily="49" charset="-122"/>
                <a:ea typeface="楷体" pitchFamily="49" charset="-122"/>
              </a:rPr>
              <a:t>的</a:t>
            </a:r>
            <a:r>
              <a:rPr lang="zh-CN" altLang="zh-CN" sz="2400" dirty="0" smtClean="0">
                <a:latin typeface="楷体" pitchFamily="49" charset="-122"/>
                <a:ea typeface="楷体" pitchFamily="49" charset="-122"/>
              </a:rPr>
              <a:t>遍历方式有四种：</a:t>
            </a:r>
            <a:r>
              <a:rPr lang="zh-CN" altLang="zh-CN" sz="2400" dirty="0" smtClean="0">
                <a:solidFill>
                  <a:srgbClr val="FF0000"/>
                </a:solidFill>
                <a:latin typeface="楷体" pitchFamily="49" charset="-122"/>
                <a:ea typeface="楷体" pitchFamily="49" charset="-122"/>
              </a:rPr>
              <a:t>先序、中序、</a:t>
            </a:r>
            <a:r>
              <a:rPr lang="zh-CN" altLang="zh-CN" sz="2400" dirty="0" smtClean="0">
                <a:solidFill>
                  <a:srgbClr val="FF0000"/>
                </a:solidFill>
                <a:latin typeface="楷体" pitchFamily="49" charset="-122"/>
                <a:ea typeface="楷体" pitchFamily="49" charset="-122"/>
              </a:rPr>
              <a:t>后序</a:t>
            </a:r>
            <a:r>
              <a:rPr lang="zh-CN" altLang="zh-CN" sz="2400" dirty="0" smtClean="0">
                <a:latin typeface="楷体" pitchFamily="49" charset="-122"/>
                <a:ea typeface="楷体" pitchFamily="49" charset="-122"/>
              </a:rPr>
              <a:t>。</a:t>
            </a:r>
            <a:endParaRPr lang="en-US" altLang="zh-CN" sz="2400" dirty="0" smtClean="0">
              <a:latin typeface="楷体" pitchFamily="49" charset="-122"/>
              <a:ea typeface="楷体" pitchFamily="49" charset="-122"/>
            </a:endParaRPr>
          </a:p>
          <a:p>
            <a:endParaRPr lang="zh-CN" altLang="zh-CN" sz="2400" dirty="0" smtClean="0">
              <a:latin typeface="楷体" pitchFamily="49" charset="-122"/>
              <a:ea typeface="楷体" pitchFamily="49" charset="-122"/>
            </a:endParaRPr>
          </a:p>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二叉树</a:t>
            </a:r>
            <a:r>
              <a:rPr lang="zh-CN" altLang="zh-CN" sz="2400" dirty="0" smtClean="0">
                <a:latin typeface="楷体" pitchFamily="49" charset="-122"/>
                <a:ea typeface="楷体" pitchFamily="49" charset="-122"/>
              </a:rPr>
              <a:t>的一个应用实例是构造</a:t>
            </a:r>
            <a:r>
              <a:rPr lang="zh-CN" altLang="zh-CN" sz="2400" dirty="0" smtClean="0">
                <a:solidFill>
                  <a:srgbClr val="4037F9"/>
                </a:solidFill>
                <a:latin typeface="楷体" pitchFamily="49" charset="-122"/>
                <a:ea typeface="楷体" pitchFamily="49" charset="-122"/>
              </a:rPr>
              <a:t>哈夫曼树</a:t>
            </a:r>
            <a:r>
              <a:rPr lang="zh-CN" altLang="zh-CN" sz="2400" dirty="0" smtClean="0">
                <a:latin typeface="楷体" pitchFamily="49" charset="-122"/>
                <a:ea typeface="楷体" pitchFamily="49" charset="-122"/>
              </a:rPr>
              <a:t>，并用它求解</a:t>
            </a:r>
            <a:r>
              <a:rPr lang="zh-CN" altLang="zh-CN" sz="2400" dirty="0" smtClean="0">
                <a:solidFill>
                  <a:srgbClr val="4037F9"/>
                </a:solidFill>
                <a:latin typeface="楷体" pitchFamily="49" charset="-122"/>
                <a:ea typeface="楷体" pitchFamily="49" charset="-122"/>
              </a:rPr>
              <a:t>哈夫曼编码</a:t>
            </a:r>
            <a:r>
              <a:rPr lang="zh-CN" altLang="zh-CN" sz="2400" dirty="0" smtClean="0">
                <a:latin typeface="楷体" pitchFamily="49" charset="-122"/>
                <a:ea typeface="楷体" pitchFamily="49" charset="-122"/>
              </a:rPr>
              <a:t>。</a:t>
            </a:r>
            <a:endParaRPr lang="zh-CN" altLang="zh-CN" sz="2400" dirty="0" smtClean="0">
              <a:latin typeface="楷体" pitchFamily="49" charset="-122"/>
              <a:ea typeface="楷体" pitchFamily="49" charset="-122"/>
            </a:endParaRPr>
          </a:p>
          <a:p>
            <a:endParaRPr lang="zh-CN" altLang="zh-CN" sz="2400" dirty="0">
              <a:latin typeface="楷体" pitchFamily="49" charset="-122"/>
              <a:ea typeface="楷体" pitchFamily="49" charset="-122"/>
            </a:endParaRPr>
          </a:p>
        </p:txBody>
      </p:sp>
    </p:spTree>
  </p:cSld>
  <p:clrMapOvr>
    <a:masterClrMapping/>
  </p:clrMapOvr>
  <p:transition spd="slow" advTm="2000">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图片 3"/>
          <p:cNvPicPr>
            <a:picLocks noChangeAspect="1"/>
          </p:cNvPicPr>
          <p:nvPr/>
        </p:nvPicPr>
        <p:blipFill>
          <a:blip r:embed="rId3" cstate="print"/>
          <a:srcRect/>
          <a:stretch>
            <a:fillRect/>
          </a:stretch>
        </p:blipFill>
        <p:spPr bwMode="auto">
          <a:xfrm>
            <a:off x="1614488" y="147638"/>
            <a:ext cx="6611937" cy="6858000"/>
          </a:xfrm>
          <a:prstGeom prst="rect">
            <a:avLst/>
          </a:prstGeom>
          <a:noFill/>
          <a:ln w="9525">
            <a:noFill/>
            <a:miter lim="800000"/>
            <a:headEnd/>
            <a:tailEnd/>
          </a:ln>
        </p:spPr>
      </p:pic>
      <p:sp>
        <p:nvSpPr>
          <p:cNvPr id="6" name="文本框 5"/>
          <p:cNvSpPr txBox="1"/>
          <p:nvPr/>
        </p:nvSpPr>
        <p:spPr>
          <a:xfrm rot="21591943">
            <a:off x="2990850" y="2555875"/>
            <a:ext cx="3860800" cy="1016000"/>
          </a:xfrm>
          <a:prstGeom prst="rect">
            <a:avLst/>
          </a:prstGeom>
          <a:noFill/>
        </p:spPr>
        <p:txBody>
          <a:bodyPr>
            <a:spAutoFit/>
          </a:bodyPr>
          <a:lstStyle/>
          <a:p>
            <a:pPr fontAlgn="auto">
              <a:spcBef>
                <a:spcPts val="0"/>
              </a:spcBef>
              <a:spcAft>
                <a:spcPts val="0"/>
              </a:spcAft>
              <a:defRPr/>
            </a:pPr>
            <a:r>
              <a:rPr lang="en-US" altLang="zh-CN" sz="6000" b="1" dirty="0">
                <a:solidFill>
                  <a:schemeClr val="tx1">
                    <a:lumMod val="75000"/>
                    <a:lumOff val="25000"/>
                  </a:schemeClr>
                </a:solidFill>
                <a:latin typeface="微软雅黑" panose="020B0503020204020204" pitchFamily="34" charset="-122"/>
                <a:ea typeface="微软雅黑" panose="020B0503020204020204" pitchFamily="34" charset="-122"/>
              </a:rPr>
              <a:t>THANKS</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9571" name="组合 6"/>
          <p:cNvGrpSpPr>
            <a:grpSpLocks/>
          </p:cNvGrpSpPr>
          <p:nvPr/>
        </p:nvGrpSpPr>
        <p:grpSpPr bwMode="auto">
          <a:xfrm rot="-7752">
            <a:off x="3225800" y="3463925"/>
            <a:ext cx="2824163" cy="495300"/>
            <a:chOff x="1285588" y="3219444"/>
            <a:chExt cx="2823281" cy="495597"/>
          </a:xfrm>
        </p:grpSpPr>
        <p:sp>
          <p:nvSpPr>
            <p:cNvPr id="8" name="文本框 7"/>
            <p:cNvSpPr txBox="1"/>
            <p:nvPr/>
          </p:nvSpPr>
          <p:spPr>
            <a:xfrm>
              <a:off x="1312324" y="3437093"/>
              <a:ext cx="2796301" cy="276391"/>
            </a:xfrm>
            <a:prstGeom prst="rect">
              <a:avLst/>
            </a:prstGeom>
            <a:noFill/>
          </p:spPr>
          <p:txBody>
            <a:bodyPr>
              <a:spAutoFit/>
            </a:bodyPr>
            <a:lstStyle/>
            <a:p>
              <a:pPr algn="dist" fontAlgn="auto">
                <a:spcBef>
                  <a:spcPts val="0"/>
                </a:spcBef>
                <a:spcAft>
                  <a:spcPts val="0"/>
                </a:spcAft>
                <a:defRPr/>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8"/>
            <p:cNvSpPr txBox="1"/>
            <p:nvPr/>
          </p:nvSpPr>
          <p:spPr>
            <a:xfrm>
              <a:off x="1284248" y="3219426"/>
              <a:ext cx="2810584" cy="276391"/>
            </a:xfrm>
            <a:prstGeom prst="rect">
              <a:avLst/>
            </a:prstGeom>
            <a:noFill/>
          </p:spPr>
          <p:txBody>
            <a:bodyPr>
              <a:spAutoFit/>
            </a:bodyPr>
            <a:lstStyle/>
            <a:p>
              <a:pPr algn="dist" fontAlgn="auto">
                <a:spcBef>
                  <a:spcPts val="0"/>
                </a:spcBef>
                <a:spcAft>
                  <a:spcPts val="0"/>
                </a:spcAft>
                <a:defRPr/>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p:transition spd="slow" advTm="2000">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60418" name="组合 1"/>
          <p:cNvGrpSpPr>
            <a:grpSpLocks/>
          </p:cNvGrpSpPr>
          <p:nvPr/>
        </p:nvGrpSpPr>
        <p:grpSpPr bwMode="auto">
          <a:xfrm>
            <a:off x="9525" y="52388"/>
            <a:ext cx="1403350" cy="819150"/>
            <a:chOff x="449263" y="-463550"/>
            <a:chExt cx="4000500" cy="2379663"/>
          </a:xfrm>
        </p:grpSpPr>
        <p:sp>
          <p:nvSpPr>
            <p:cNvPr id="60424"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0425"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0426"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0427"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0428"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0429"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0430"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0431"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0432"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3"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4"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5"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6"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7"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8"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9"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0"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0441"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2"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3"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4"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0445"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0446"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0447"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0448"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49"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50"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51"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2"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3"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4"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55"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6"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57"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0458"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0459"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0460"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0461"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0462"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0463"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0464"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65"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6"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7"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8"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69"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0470"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0471"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2"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3"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4"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5"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6"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7"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0478"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9"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0419"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5.2    </a:t>
            </a:r>
            <a:r>
              <a:rPr lang="zh-CN" altLang="en-US" sz="2400" b="1" smtClean="0">
                <a:solidFill>
                  <a:schemeClr val="bg1"/>
                </a:solidFill>
                <a:latin typeface="微软雅黑" pitchFamily="34" charset="-122"/>
                <a:ea typeface="微软雅黑" pitchFamily="34" charset="-122"/>
              </a:rPr>
              <a:t>树 </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 name="Rectangle 3"/>
          <p:cNvSpPr txBox="1">
            <a:spLocks noChangeArrowheads="1"/>
          </p:cNvSpPr>
          <p:nvPr/>
        </p:nvSpPr>
        <p:spPr bwMode="gray">
          <a:xfrm>
            <a:off x="527713" y="4772356"/>
            <a:ext cx="8153400" cy="1371600"/>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en-US" altLang="zh-CN" sz="2000" dirty="0" smtClean="0">
                <a:solidFill>
                  <a:srgbClr val="4037F9"/>
                </a:solidFill>
                <a:latin typeface="楷体" pitchFamily="49" charset="-122"/>
                <a:ea typeface="楷体" pitchFamily="49" charset="-122"/>
              </a:rPr>
              <a:t>  </a:t>
            </a:r>
            <a:r>
              <a:rPr lang="zh-CN" altLang="zh-CN" sz="2000" dirty="0" smtClean="0">
                <a:solidFill>
                  <a:srgbClr val="4037F9"/>
                </a:solidFill>
                <a:latin typeface="楷体" pitchFamily="49" charset="-122"/>
                <a:ea typeface="楷体" pitchFamily="49" charset="-122"/>
              </a:rPr>
              <a:t>树（</a:t>
            </a:r>
            <a:r>
              <a:rPr lang="en-US" altLang="zh-CN" sz="2000" dirty="0" smtClean="0">
                <a:solidFill>
                  <a:srgbClr val="4037F9"/>
                </a:solidFill>
                <a:latin typeface="楷体" pitchFamily="49" charset="-122"/>
                <a:ea typeface="楷体" pitchFamily="49" charset="-122"/>
              </a:rPr>
              <a:t>Tree</a:t>
            </a:r>
            <a:r>
              <a:rPr lang="zh-CN" altLang="zh-CN" sz="2000" dirty="0" smtClean="0">
                <a:solidFill>
                  <a:srgbClr val="4037F9"/>
                </a:solidFill>
                <a:latin typeface="楷体" pitchFamily="49" charset="-122"/>
                <a:ea typeface="楷体" pitchFamily="49" charset="-122"/>
              </a:rPr>
              <a:t>）是</a:t>
            </a:r>
            <a:r>
              <a:rPr lang="en-US" altLang="zh-CN" sz="2000" dirty="0" smtClean="0">
                <a:solidFill>
                  <a:srgbClr val="4037F9"/>
                </a:solidFill>
                <a:latin typeface="楷体" pitchFamily="49" charset="-122"/>
                <a:ea typeface="楷体" pitchFamily="49" charset="-122"/>
              </a:rPr>
              <a:t>n</a:t>
            </a:r>
            <a:r>
              <a:rPr lang="zh-CN" altLang="zh-CN" sz="2000" dirty="0" smtClean="0">
                <a:solidFill>
                  <a:srgbClr val="4037F9"/>
                </a:solidFill>
                <a:latin typeface="楷体" pitchFamily="49" charset="-122"/>
                <a:ea typeface="楷体" pitchFamily="49" charset="-122"/>
              </a:rPr>
              <a:t>（</a:t>
            </a:r>
            <a:r>
              <a:rPr lang="en-US" altLang="zh-CN" sz="2000" dirty="0" smtClean="0">
                <a:solidFill>
                  <a:srgbClr val="4037F9"/>
                </a:solidFill>
                <a:latin typeface="楷体" pitchFamily="49" charset="-122"/>
                <a:ea typeface="楷体" pitchFamily="49" charset="-122"/>
              </a:rPr>
              <a:t>n≥0</a:t>
            </a:r>
            <a:r>
              <a:rPr lang="zh-CN" altLang="zh-CN" sz="2000" dirty="0" smtClean="0">
                <a:solidFill>
                  <a:srgbClr val="4037F9"/>
                </a:solidFill>
                <a:latin typeface="楷体" pitchFamily="49" charset="-122"/>
                <a:ea typeface="楷体" pitchFamily="49" charset="-122"/>
              </a:rPr>
              <a:t>）个结点的有限集合。</a:t>
            </a:r>
            <a:endParaRPr lang="en-US" altLang="zh-CN" sz="2000" dirty="0" smtClean="0">
              <a:solidFill>
                <a:srgbClr val="4037F9"/>
              </a:solidFill>
              <a:latin typeface="楷体" pitchFamily="49" charset="-122"/>
              <a:ea typeface="楷体" pitchFamily="49" charset="-122"/>
            </a:endParaRPr>
          </a:p>
          <a:p>
            <a:pPr>
              <a:buNone/>
            </a:pPr>
            <a:r>
              <a:rPr lang="zh-CN" altLang="zh-CN" sz="2000" dirty="0" smtClean="0">
                <a:solidFill>
                  <a:srgbClr val="4037F9"/>
                </a:solidFill>
                <a:latin typeface="楷体" pitchFamily="49" charset="-122"/>
                <a:ea typeface="楷体" pitchFamily="49" charset="-122"/>
              </a:rPr>
              <a:t>（</a:t>
            </a:r>
            <a:r>
              <a:rPr lang="en-US" altLang="zh-CN" sz="2000" dirty="0" smtClean="0">
                <a:solidFill>
                  <a:srgbClr val="4037F9"/>
                </a:solidFill>
                <a:latin typeface="楷体" pitchFamily="49" charset="-122"/>
                <a:ea typeface="楷体" pitchFamily="49" charset="-122"/>
              </a:rPr>
              <a:t>1</a:t>
            </a:r>
            <a:r>
              <a:rPr lang="zh-CN" altLang="zh-CN" sz="2000" dirty="0" smtClean="0">
                <a:solidFill>
                  <a:srgbClr val="4037F9"/>
                </a:solidFill>
                <a:latin typeface="楷体" pitchFamily="49" charset="-122"/>
                <a:ea typeface="楷体" pitchFamily="49" charset="-122"/>
              </a:rPr>
              <a:t>）有且仅有一个特殊的称作根（</a:t>
            </a:r>
            <a:r>
              <a:rPr lang="en-US" altLang="zh-CN" sz="2000" dirty="0" smtClean="0">
                <a:solidFill>
                  <a:srgbClr val="4037F9"/>
                </a:solidFill>
                <a:latin typeface="楷体" pitchFamily="49" charset="-122"/>
                <a:ea typeface="楷体" pitchFamily="49" charset="-122"/>
              </a:rPr>
              <a:t>Root</a:t>
            </a:r>
            <a:r>
              <a:rPr lang="zh-CN" altLang="zh-CN" sz="2000" dirty="0" smtClean="0">
                <a:solidFill>
                  <a:srgbClr val="4037F9"/>
                </a:solidFill>
                <a:latin typeface="楷体" pitchFamily="49" charset="-122"/>
                <a:ea typeface="楷体" pitchFamily="49" charset="-122"/>
              </a:rPr>
              <a:t>）的结点； </a:t>
            </a:r>
          </a:p>
          <a:p>
            <a:pPr>
              <a:buNone/>
            </a:pPr>
            <a:r>
              <a:rPr lang="zh-CN" altLang="zh-CN" sz="2000" dirty="0" smtClean="0">
                <a:solidFill>
                  <a:srgbClr val="4037F9"/>
                </a:solidFill>
                <a:latin typeface="楷体" pitchFamily="49" charset="-122"/>
                <a:ea typeface="楷体" pitchFamily="49" charset="-122"/>
              </a:rPr>
              <a:t>（</a:t>
            </a:r>
            <a:r>
              <a:rPr lang="en-US" altLang="zh-CN" sz="2000" dirty="0" smtClean="0">
                <a:solidFill>
                  <a:srgbClr val="4037F9"/>
                </a:solidFill>
                <a:latin typeface="楷体" pitchFamily="49" charset="-122"/>
                <a:ea typeface="楷体" pitchFamily="49" charset="-122"/>
              </a:rPr>
              <a:t>2</a:t>
            </a:r>
            <a:r>
              <a:rPr lang="zh-CN" altLang="zh-CN" sz="2000" dirty="0" smtClean="0">
                <a:solidFill>
                  <a:srgbClr val="4037F9"/>
                </a:solidFill>
                <a:latin typeface="楷体" pitchFamily="49" charset="-122"/>
                <a:ea typeface="楷体" pitchFamily="49" charset="-122"/>
              </a:rPr>
              <a:t>）当</a:t>
            </a:r>
            <a:r>
              <a:rPr lang="en-US" altLang="zh-CN" sz="2000" dirty="0" smtClean="0">
                <a:solidFill>
                  <a:srgbClr val="4037F9"/>
                </a:solidFill>
                <a:latin typeface="楷体" pitchFamily="49" charset="-122"/>
                <a:ea typeface="楷体" pitchFamily="49" charset="-122"/>
              </a:rPr>
              <a:t>n&gt;1</a:t>
            </a:r>
            <a:r>
              <a:rPr lang="zh-CN" altLang="zh-CN" sz="2000" dirty="0" smtClean="0">
                <a:solidFill>
                  <a:srgbClr val="4037F9"/>
                </a:solidFill>
                <a:latin typeface="楷体" pitchFamily="49" charset="-122"/>
                <a:ea typeface="楷体" pitchFamily="49" charset="-122"/>
              </a:rPr>
              <a:t>时，除根之外的其余结点可以分为</a:t>
            </a:r>
            <a:r>
              <a:rPr lang="en-US" altLang="zh-CN" sz="2000" dirty="0" smtClean="0">
                <a:solidFill>
                  <a:srgbClr val="4037F9"/>
                </a:solidFill>
                <a:latin typeface="楷体" pitchFamily="49" charset="-122"/>
                <a:ea typeface="楷体" pitchFamily="49" charset="-122"/>
              </a:rPr>
              <a:t>m</a:t>
            </a:r>
            <a:r>
              <a:rPr lang="zh-CN" altLang="zh-CN" sz="2000" dirty="0" smtClean="0">
                <a:solidFill>
                  <a:srgbClr val="4037F9"/>
                </a:solidFill>
                <a:latin typeface="楷体" pitchFamily="49" charset="-122"/>
                <a:ea typeface="楷体" pitchFamily="49" charset="-122"/>
              </a:rPr>
              <a:t>（</a:t>
            </a:r>
            <a:r>
              <a:rPr lang="en-US" altLang="zh-CN" sz="2000" dirty="0" smtClean="0">
                <a:solidFill>
                  <a:srgbClr val="4037F9"/>
                </a:solidFill>
                <a:latin typeface="楷体" pitchFamily="49" charset="-122"/>
                <a:ea typeface="楷体" pitchFamily="49" charset="-122"/>
              </a:rPr>
              <a:t>m&gt;0</a:t>
            </a:r>
            <a:r>
              <a:rPr lang="zh-CN" altLang="zh-CN" sz="2000" dirty="0" smtClean="0">
                <a:solidFill>
                  <a:srgbClr val="4037F9"/>
                </a:solidFill>
                <a:latin typeface="楷体" pitchFamily="49" charset="-122"/>
                <a:ea typeface="楷体" pitchFamily="49" charset="-122"/>
              </a:rPr>
              <a:t>）个互不相交的有限集</a:t>
            </a:r>
            <a:r>
              <a:rPr lang="en-US" altLang="zh-CN" sz="2000" dirty="0" smtClean="0">
                <a:solidFill>
                  <a:srgbClr val="4037F9"/>
                </a:solidFill>
                <a:latin typeface="楷体" pitchFamily="49" charset="-122"/>
                <a:ea typeface="楷体" pitchFamily="49" charset="-122"/>
              </a:rPr>
              <a:t>T1</a:t>
            </a:r>
            <a:r>
              <a:rPr lang="zh-CN" altLang="zh-CN" sz="2000" dirty="0" smtClean="0">
                <a:solidFill>
                  <a:srgbClr val="4037F9"/>
                </a:solidFill>
                <a:latin typeface="楷体" pitchFamily="49" charset="-122"/>
                <a:ea typeface="楷体" pitchFamily="49" charset="-122"/>
              </a:rPr>
              <a:t>，</a:t>
            </a:r>
            <a:r>
              <a:rPr lang="en-US" altLang="zh-CN" sz="2000" dirty="0" smtClean="0">
                <a:solidFill>
                  <a:srgbClr val="4037F9"/>
                </a:solidFill>
                <a:latin typeface="楷体" pitchFamily="49" charset="-122"/>
                <a:ea typeface="楷体" pitchFamily="49" charset="-122"/>
              </a:rPr>
              <a:t>T2</a:t>
            </a:r>
            <a:r>
              <a:rPr lang="zh-CN" altLang="zh-CN" sz="2000" dirty="0" smtClean="0">
                <a:solidFill>
                  <a:srgbClr val="4037F9"/>
                </a:solidFill>
                <a:latin typeface="楷体" pitchFamily="49" charset="-122"/>
                <a:ea typeface="楷体" pitchFamily="49" charset="-122"/>
              </a:rPr>
              <a:t>，</a:t>
            </a:r>
            <a:r>
              <a:rPr lang="en-US" altLang="zh-CN" sz="2000" dirty="0" smtClean="0">
                <a:solidFill>
                  <a:srgbClr val="4037F9"/>
                </a:solidFill>
                <a:latin typeface="楷体" pitchFamily="49" charset="-122"/>
                <a:ea typeface="楷体" pitchFamily="49" charset="-122"/>
              </a:rPr>
              <a:t>…</a:t>
            </a:r>
            <a:r>
              <a:rPr lang="zh-CN" altLang="zh-CN" sz="2000" dirty="0" smtClean="0">
                <a:solidFill>
                  <a:srgbClr val="4037F9"/>
                </a:solidFill>
                <a:latin typeface="楷体" pitchFamily="49" charset="-122"/>
                <a:ea typeface="楷体" pitchFamily="49" charset="-122"/>
              </a:rPr>
              <a:t>，</a:t>
            </a:r>
            <a:r>
              <a:rPr lang="en-US" altLang="zh-CN" sz="2000" dirty="0" smtClean="0">
                <a:solidFill>
                  <a:srgbClr val="4037F9"/>
                </a:solidFill>
                <a:latin typeface="楷体" pitchFamily="49" charset="-122"/>
                <a:ea typeface="楷体" pitchFamily="49" charset="-122"/>
              </a:rPr>
              <a:t>Tm</a:t>
            </a:r>
            <a:r>
              <a:rPr lang="zh-CN" altLang="zh-CN" sz="2000" dirty="0" smtClean="0">
                <a:solidFill>
                  <a:srgbClr val="4037F9"/>
                </a:solidFill>
                <a:latin typeface="楷体" pitchFamily="49" charset="-122"/>
                <a:ea typeface="楷体" pitchFamily="49" charset="-122"/>
              </a:rPr>
              <a:t>，其中</a:t>
            </a:r>
            <a:r>
              <a:rPr lang="en-US" altLang="zh-CN" sz="2000" dirty="0" smtClean="0">
                <a:solidFill>
                  <a:srgbClr val="4037F9"/>
                </a:solidFill>
                <a:latin typeface="楷体" pitchFamily="49" charset="-122"/>
                <a:ea typeface="楷体" pitchFamily="49" charset="-122"/>
              </a:rPr>
              <a:t>Ti</a:t>
            </a:r>
            <a:r>
              <a:rPr lang="zh-CN" altLang="zh-CN" sz="2000" dirty="0" smtClean="0">
                <a:solidFill>
                  <a:srgbClr val="4037F9"/>
                </a:solidFill>
                <a:latin typeface="楷体" pitchFamily="49" charset="-122"/>
                <a:ea typeface="楷体" pitchFamily="49" charset="-122"/>
              </a:rPr>
              <a:t>（</a:t>
            </a:r>
            <a:r>
              <a:rPr lang="en-US" altLang="zh-CN" sz="2000" dirty="0" smtClean="0">
                <a:solidFill>
                  <a:srgbClr val="4037F9"/>
                </a:solidFill>
                <a:latin typeface="楷体" pitchFamily="49" charset="-122"/>
                <a:ea typeface="楷体" pitchFamily="49" charset="-122"/>
              </a:rPr>
              <a:t>1≤i≤m</a:t>
            </a:r>
            <a:r>
              <a:rPr lang="zh-CN" altLang="zh-CN" sz="2000" dirty="0" smtClean="0">
                <a:solidFill>
                  <a:srgbClr val="4037F9"/>
                </a:solidFill>
                <a:latin typeface="楷体" pitchFamily="49" charset="-122"/>
                <a:ea typeface="楷体" pitchFamily="49" charset="-122"/>
              </a:rPr>
              <a:t>）本身又是一棵树，称之为根的子树（</a:t>
            </a:r>
            <a:r>
              <a:rPr lang="en-US" altLang="zh-CN" sz="2000" dirty="0" err="1" smtClean="0">
                <a:solidFill>
                  <a:srgbClr val="4037F9"/>
                </a:solidFill>
                <a:latin typeface="楷体" pitchFamily="49" charset="-122"/>
                <a:ea typeface="楷体" pitchFamily="49" charset="-122"/>
              </a:rPr>
              <a:t>SubTree</a:t>
            </a:r>
            <a:r>
              <a:rPr lang="zh-CN" altLang="zh-CN" sz="2000" dirty="0" smtClean="0">
                <a:solidFill>
                  <a:srgbClr val="4037F9"/>
                </a:solidFill>
                <a:latin typeface="楷体" pitchFamily="49" charset="-122"/>
                <a:ea typeface="楷体" pitchFamily="49" charset="-122"/>
              </a:rPr>
              <a:t>）。</a:t>
            </a:r>
          </a:p>
          <a:p>
            <a:pPr marL="0" indent="0">
              <a:lnSpc>
                <a:spcPct val="150000"/>
              </a:lnSpc>
              <a:buClr>
                <a:schemeClr val="bg2">
                  <a:lumMod val="50000"/>
                </a:schemeClr>
              </a:buClr>
              <a:buNone/>
              <a:defRPr/>
            </a:pPr>
            <a:endParaRPr lang="zh-CN" altLang="en-US" sz="2200" kern="0" dirty="0"/>
          </a:p>
        </p:txBody>
      </p:sp>
      <p:sp>
        <p:nvSpPr>
          <p:cNvPr id="65" name="矩形 64"/>
          <p:cNvSpPr/>
          <p:nvPr/>
        </p:nvSpPr>
        <p:spPr>
          <a:xfrm>
            <a:off x="484412" y="1060692"/>
            <a:ext cx="2348720" cy="480131"/>
          </a:xfrm>
          <a:prstGeom prst="rect">
            <a:avLst/>
          </a:prstGeom>
        </p:spPr>
        <p:txBody>
          <a:bodyPr wrap="none">
            <a:spAutoFit/>
          </a:bodyPr>
          <a:lstStyle/>
          <a:p>
            <a:pPr marL="171450" indent="-171450" defTabSz="685800">
              <a:lnSpc>
                <a:spcPct val="90000"/>
              </a:lnSpc>
              <a:spcBef>
                <a:spcPts val="750"/>
              </a:spcBef>
            </a:pPr>
            <a:r>
              <a:rPr lang="zh-CN" altLang="zh-CN" sz="2800" b="1" dirty="0" smtClean="0">
                <a:latin typeface="+mn-lt"/>
                <a:ea typeface="+mn-ea"/>
              </a:rPr>
              <a:t>树的逻辑结构</a:t>
            </a:r>
            <a:endParaRPr lang="zh-CN" altLang="en-US" sz="2800" b="1" dirty="0" smtClean="0">
              <a:latin typeface="+mn-lt"/>
              <a:ea typeface="+mn-ea"/>
            </a:endParaRPr>
          </a:p>
        </p:txBody>
      </p:sp>
      <p:pic>
        <p:nvPicPr>
          <p:cNvPr id="2" name="Picture 2"/>
          <p:cNvPicPr>
            <a:picLocks noChangeAspect="1" noChangeArrowheads="1"/>
          </p:cNvPicPr>
          <p:nvPr/>
        </p:nvPicPr>
        <p:blipFill>
          <a:blip r:embed="rId3" cstate="print"/>
          <a:srcRect/>
          <a:stretch>
            <a:fillRect/>
          </a:stretch>
        </p:blipFill>
        <p:spPr bwMode="auto">
          <a:xfrm>
            <a:off x="505167" y="1575038"/>
            <a:ext cx="8283991" cy="2846838"/>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3" name="组合 1"/>
          <p:cNvGrpSpPr>
            <a:grpSpLocks/>
          </p:cNvGrpSpPr>
          <p:nvPr/>
        </p:nvGrpSpPr>
        <p:grpSpPr bwMode="auto">
          <a:xfrm>
            <a:off x="9525" y="52388"/>
            <a:ext cx="1403350" cy="819150"/>
            <a:chOff x="449263" y="-463550"/>
            <a:chExt cx="4000500" cy="2379663"/>
          </a:xfrm>
        </p:grpSpPr>
        <p:sp>
          <p:nvSpPr>
            <p:cNvPr id="60424"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0425"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0426"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0427"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0428"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0429"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0430"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0431"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0432"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3"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4"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5"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6"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7"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8"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9"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0"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0441"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2"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3"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4"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0445"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0446"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0447"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0448"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49"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50"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51"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2"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3"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4"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55"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6"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57"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0458"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0459"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0460"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0461"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0462"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0463"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0464"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65"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6"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7"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8"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69"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0470"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0471"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2"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3"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4"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5"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6"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7"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0478"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9"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0419"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5.2    </a:t>
            </a:r>
            <a:r>
              <a:rPr lang="zh-CN" altLang="en-US" sz="2400" b="1" smtClean="0">
                <a:solidFill>
                  <a:schemeClr val="bg1"/>
                </a:solidFill>
                <a:latin typeface="微软雅黑" pitchFamily="34" charset="-122"/>
                <a:ea typeface="微软雅黑" pitchFamily="34" charset="-122"/>
              </a:rPr>
              <a:t>树 </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 name="Rectangle 3"/>
          <p:cNvSpPr txBox="1">
            <a:spLocks noChangeArrowheads="1"/>
          </p:cNvSpPr>
          <p:nvPr/>
        </p:nvSpPr>
        <p:spPr bwMode="gray">
          <a:xfrm>
            <a:off x="514065" y="1647018"/>
            <a:ext cx="8329684" cy="4740133"/>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Font typeface="Wingdings" pitchFamily="2" charset="2"/>
              <a:buChar char="Ø"/>
            </a:pPr>
            <a:r>
              <a:rPr lang="zh-CN" altLang="zh-CN" sz="2000" dirty="0" smtClean="0">
                <a:solidFill>
                  <a:srgbClr val="4037F9"/>
                </a:solidFill>
              </a:rPr>
              <a:t>结点的度</a:t>
            </a:r>
            <a:r>
              <a:rPr lang="zh-CN" altLang="zh-CN" sz="2000" dirty="0" smtClean="0"/>
              <a:t>：结点所拥有的子树个数称为该结点的度（</a:t>
            </a:r>
            <a:r>
              <a:rPr lang="en-US" altLang="zh-CN" sz="2000" dirty="0" smtClean="0"/>
              <a:t>degree</a:t>
            </a:r>
            <a:r>
              <a:rPr lang="zh-CN" altLang="zh-CN" sz="2000" dirty="0" smtClean="0"/>
              <a:t>）。</a:t>
            </a:r>
          </a:p>
          <a:p>
            <a:pPr marL="0" indent="0">
              <a:lnSpc>
                <a:spcPct val="150000"/>
              </a:lnSpc>
              <a:buClr>
                <a:schemeClr val="bg2">
                  <a:lumMod val="50000"/>
                </a:schemeClr>
              </a:buClr>
              <a:buFont typeface="Wingdings" pitchFamily="2" charset="2"/>
              <a:buChar char="Ø"/>
              <a:defRPr/>
            </a:pPr>
            <a:r>
              <a:rPr lang="en-US" altLang="zh-CN" sz="2000" dirty="0" smtClean="0"/>
              <a:t>  </a:t>
            </a:r>
            <a:r>
              <a:rPr lang="zh-CN" altLang="zh-CN" sz="2000" dirty="0" smtClean="0">
                <a:solidFill>
                  <a:srgbClr val="4037F9"/>
                </a:solidFill>
              </a:rPr>
              <a:t>树的度</a:t>
            </a:r>
            <a:r>
              <a:rPr lang="zh-CN" altLang="zh-CN" sz="2000" dirty="0" smtClean="0"/>
              <a:t>：树中各结点度的最大值称为该树的度。</a:t>
            </a:r>
          </a:p>
          <a:p>
            <a:pPr marL="0" indent="0">
              <a:lnSpc>
                <a:spcPct val="150000"/>
              </a:lnSpc>
              <a:buClr>
                <a:schemeClr val="bg2">
                  <a:lumMod val="50000"/>
                </a:schemeClr>
              </a:buClr>
              <a:buFont typeface="Wingdings" pitchFamily="2" charset="2"/>
              <a:buChar char="Ø"/>
              <a:defRPr/>
            </a:pPr>
            <a:r>
              <a:rPr lang="en-US" altLang="zh-CN" sz="2000" dirty="0" smtClean="0"/>
              <a:t>  </a:t>
            </a:r>
            <a:r>
              <a:rPr lang="zh-CN" altLang="zh-CN" sz="2000" dirty="0" smtClean="0">
                <a:solidFill>
                  <a:srgbClr val="4037F9"/>
                </a:solidFill>
              </a:rPr>
              <a:t>叶子结点</a:t>
            </a:r>
            <a:r>
              <a:rPr lang="zh-CN" altLang="zh-CN" sz="2000" dirty="0" smtClean="0"/>
              <a:t>：树中度为</a:t>
            </a:r>
            <a:r>
              <a:rPr lang="en-US" altLang="zh-CN" sz="2000" dirty="0" smtClean="0"/>
              <a:t>0</a:t>
            </a:r>
            <a:r>
              <a:rPr lang="zh-CN" altLang="zh-CN" sz="2000" dirty="0" smtClean="0"/>
              <a:t>的结点称为叶子（</a:t>
            </a:r>
            <a:r>
              <a:rPr lang="en-US" altLang="zh-CN" sz="2000" dirty="0" smtClean="0"/>
              <a:t>leaf</a:t>
            </a:r>
            <a:r>
              <a:rPr lang="zh-CN" altLang="zh-CN" sz="2000" dirty="0" smtClean="0"/>
              <a:t>）或终端结点。</a:t>
            </a:r>
          </a:p>
          <a:p>
            <a:pPr marL="0" indent="0">
              <a:lnSpc>
                <a:spcPct val="150000"/>
              </a:lnSpc>
              <a:buClr>
                <a:schemeClr val="bg2">
                  <a:lumMod val="50000"/>
                </a:schemeClr>
              </a:buClr>
              <a:buFont typeface="Wingdings" pitchFamily="2" charset="2"/>
              <a:buChar char="Ø"/>
              <a:defRPr/>
            </a:pPr>
            <a:r>
              <a:rPr lang="en-US" altLang="zh-CN" sz="2000" dirty="0" smtClean="0"/>
              <a:t>  </a:t>
            </a:r>
            <a:r>
              <a:rPr lang="zh-CN" altLang="zh-CN" sz="2000" dirty="0" smtClean="0">
                <a:solidFill>
                  <a:srgbClr val="4037F9"/>
                </a:solidFill>
              </a:rPr>
              <a:t>分支结点</a:t>
            </a:r>
            <a:r>
              <a:rPr lang="zh-CN" altLang="zh-CN" sz="2000" dirty="0" smtClean="0"/>
              <a:t>：树中度不为</a:t>
            </a:r>
            <a:r>
              <a:rPr lang="en-US" altLang="zh-CN" sz="2000" dirty="0" smtClean="0"/>
              <a:t>0</a:t>
            </a:r>
            <a:r>
              <a:rPr lang="zh-CN" altLang="zh-CN" sz="2000" dirty="0" smtClean="0"/>
              <a:t>的结点称为分支结点或非终端结点。</a:t>
            </a:r>
          </a:p>
          <a:p>
            <a:pPr marL="0" indent="0">
              <a:lnSpc>
                <a:spcPct val="150000"/>
              </a:lnSpc>
              <a:buClr>
                <a:schemeClr val="bg2">
                  <a:lumMod val="50000"/>
                </a:schemeClr>
              </a:buClr>
              <a:buFont typeface="Wingdings" pitchFamily="2" charset="2"/>
              <a:buChar char="Ø"/>
              <a:defRPr/>
            </a:pPr>
            <a:r>
              <a:rPr lang="en-US" altLang="zh-CN" sz="2000" dirty="0" smtClean="0"/>
              <a:t>  </a:t>
            </a:r>
            <a:r>
              <a:rPr lang="zh-CN" altLang="zh-CN" sz="2000" dirty="0" smtClean="0">
                <a:solidFill>
                  <a:srgbClr val="4037F9"/>
                </a:solidFill>
              </a:rPr>
              <a:t>双亲和孩子</a:t>
            </a:r>
            <a:r>
              <a:rPr lang="zh-CN" altLang="zh-CN" sz="2000" dirty="0" smtClean="0"/>
              <a:t>：树中若结点</a:t>
            </a:r>
            <a:r>
              <a:rPr lang="en-US" altLang="zh-CN" sz="2000" dirty="0" smtClean="0"/>
              <a:t>y</a:t>
            </a:r>
            <a:r>
              <a:rPr lang="zh-CN" altLang="zh-CN" sz="2000" dirty="0" smtClean="0"/>
              <a:t>是结点</a:t>
            </a:r>
            <a:r>
              <a:rPr lang="en-US" altLang="zh-CN" sz="2000" dirty="0" smtClean="0"/>
              <a:t>x</a:t>
            </a:r>
            <a:r>
              <a:rPr lang="zh-CN" altLang="zh-CN" sz="2000" dirty="0" smtClean="0"/>
              <a:t>的一棵子树的根，则</a:t>
            </a:r>
            <a:r>
              <a:rPr lang="en-US" altLang="zh-CN" sz="2000" dirty="0" smtClean="0"/>
              <a:t>x</a:t>
            </a:r>
            <a:r>
              <a:rPr lang="zh-CN" altLang="zh-CN" sz="2000" dirty="0" smtClean="0"/>
              <a:t>是</a:t>
            </a:r>
            <a:r>
              <a:rPr lang="en-US" altLang="zh-CN" sz="2000" dirty="0" smtClean="0"/>
              <a:t>y</a:t>
            </a:r>
            <a:r>
              <a:rPr lang="zh-CN" altLang="zh-CN" sz="2000" dirty="0" smtClean="0"/>
              <a:t>的双亲（</a:t>
            </a:r>
            <a:r>
              <a:rPr lang="en-US" altLang="zh-CN" sz="2000" dirty="0" smtClean="0"/>
              <a:t>parent</a:t>
            </a:r>
            <a:r>
              <a:rPr lang="zh-CN" altLang="zh-CN" sz="2000" dirty="0" smtClean="0"/>
              <a:t>），反之则称</a:t>
            </a:r>
            <a:r>
              <a:rPr lang="en-US" altLang="zh-CN" sz="2000" dirty="0" smtClean="0"/>
              <a:t>y</a:t>
            </a:r>
            <a:r>
              <a:rPr lang="zh-CN" altLang="zh-CN" sz="2000" dirty="0" smtClean="0"/>
              <a:t>是</a:t>
            </a:r>
            <a:r>
              <a:rPr lang="en-US" altLang="zh-CN" sz="2000" dirty="0" smtClean="0"/>
              <a:t>x</a:t>
            </a:r>
            <a:r>
              <a:rPr lang="zh-CN" altLang="zh-CN" sz="2000" dirty="0" smtClean="0"/>
              <a:t>的孩子（</a:t>
            </a:r>
            <a:r>
              <a:rPr lang="en-US" altLang="zh-CN" sz="2000" dirty="0" smtClean="0"/>
              <a:t>child</a:t>
            </a:r>
            <a:r>
              <a:rPr lang="zh-CN" altLang="zh-CN" sz="2000" dirty="0" smtClean="0"/>
              <a:t>）。在一棵树中，根结点无双亲，而所有的叶子均无孩子。</a:t>
            </a:r>
          </a:p>
          <a:p>
            <a:pPr>
              <a:buFont typeface="Wingdings" pitchFamily="2" charset="2"/>
              <a:buChar char="Ø"/>
            </a:pPr>
            <a:r>
              <a:rPr lang="zh-CN" altLang="zh-CN" sz="2000" dirty="0" smtClean="0">
                <a:solidFill>
                  <a:srgbClr val="4037F9"/>
                </a:solidFill>
              </a:rPr>
              <a:t>结点的层数</a:t>
            </a:r>
            <a:r>
              <a:rPr lang="zh-CN" altLang="zh-CN" sz="2000" dirty="0" smtClean="0"/>
              <a:t>：树中规定根的层数为</a:t>
            </a:r>
            <a:r>
              <a:rPr lang="en-US" altLang="zh-CN" sz="2000" dirty="0" smtClean="0"/>
              <a:t>1</a:t>
            </a:r>
            <a:r>
              <a:rPr lang="zh-CN" altLang="zh-CN" sz="2000" dirty="0" smtClean="0"/>
              <a:t>，其余结点的层数等于其双亲的层数加</a:t>
            </a:r>
            <a:r>
              <a:rPr lang="en-US" altLang="zh-CN" sz="2000" dirty="0" smtClean="0"/>
              <a:t>1</a:t>
            </a:r>
            <a:r>
              <a:rPr lang="zh-CN" altLang="zh-CN" sz="2000" dirty="0" smtClean="0"/>
              <a:t>。</a:t>
            </a:r>
          </a:p>
          <a:p>
            <a:pPr>
              <a:buFont typeface="Wingdings" pitchFamily="2" charset="2"/>
              <a:buChar char="Ø"/>
            </a:pPr>
            <a:r>
              <a:rPr lang="zh-CN" altLang="zh-CN" sz="2000" dirty="0" smtClean="0">
                <a:solidFill>
                  <a:srgbClr val="4037F9"/>
                </a:solidFill>
              </a:rPr>
              <a:t>树的深度</a:t>
            </a:r>
            <a:r>
              <a:rPr lang="zh-CN" altLang="zh-CN" sz="2000" dirty="0" smtClean="0"/>
              <a:t>：树中结点层数的最大值称为该树的深度（</a:t>
            </a:r>
            <a:r>
              <a:rPr lang="en-US" altLang="zh-CN" sz="2000" dirty="0" smtClean="0"/>
              <a:t>depth</a:t>
            </a:r>
            <a:r>
              <a:rPr lang="zh-CN" altLang="zh-CN" sz="2000" dirty="0" smtClean="0"/>
              <a:t>）或高度</a:t>
            </a:r>
          </a:p>
          <a:p>
            <a:pPr marL="0" indent="0">
              <a:lnSpc>
                <a:spcPct val="150000"/>
              </a:lnSpc>
              <a:buClr>
                <a:schemeClr val="bg2">
                  <a:lumMod val="50000"/>
                </a:schemeClr>
              </a:buClr>
              <a:buNone/>
              <a:defRPr/>
            </a:pPr>
            <a:endParaRPr lang="zh-CN" altLang="en-US" sz="2200" kern="0" dirty="0"/>
          </a:p>
        </p:txBody>
      </p:sp>
      <p:sp>
        <p:nvSpPr>
          <p:cNvPr id="65" name="矩形 64"/>
          <p:cNvSpPr/>
          <p:nvPr/>
        </p:nvSpPr>
        <p:spPr>
          <a:xfrm>
            <a:off x="484411" y="1060692"/>
            <a:ext cx="3023063" cy="480131"/>
          </a:xfrm>
          <a:prstGeom prst="rect">
            <a:avLst/>
          </a:prstGeom>
        </p:spPr>
        <p:txBody>
          <a:bodyPr wrap="square">
            <a:spAutoFit/>
          </a:bodyPr>
          <a:lstStyle/>
          <a:p>
            <a:pPr marL="171450" indent="-171450" defTabSz="685800">
              <a:lnSpc>
                <a:spcPct val="90000"/>
              </a:lnSpc>
              <a:spcBef>
                <a:spcPts val="750"/>
              </a:spcBef>
            </a:pPr>
            <a:r>
              <a:rPr lang="zh-CN" altLang="zh-CN" sz="2800" b="1" dirty="0" smtClean="0">
                <a:latin typeface="+mn-lt"/>
                <a:ea typeface="+mn-ea"/>
              </a:rPr>
              <a:t>树的</a:t>
            </a:r>
            <a:r>
              <a:rPr lang="zh-CN" altLang="en-US" sz="2800" b="1" dirty="0" smtClean="0">
                <a:latin typeface="+mn-lt"/>
                <a:ea typeface="+mn-ea"/>
              </a:rPr>
              <a:t>相关概念</a:t>
            </a:r>
            <a:r>
              <a:rPr lang="en-US" altLang="zh-CN" sz="2800" b="1" dirty="0" smtClean="0">
                <a:latin typeface="+mn-lt"/>
                <a:ea typeface="+mn-ea"/>
              </a:rPr>
              <a:t>-1</a:t>
            </a:r>
            <a:endParaRPr lang="zh-CN" altLang="en-US" sz="2800" b="1" dirty="0" smtClean="0">
              <a:latin typeface="+mn-lt"/>
              <a:ea typeface="+mn-ea"/>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0424"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0425"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0426"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0427"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0428"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0429"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0430"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0431"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0432"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3"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4"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5"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6"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7"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8"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9"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0"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0441"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2"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3"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4"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0445"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0446"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0447"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0448"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49"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50"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51"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2"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3"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4"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55"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6"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57"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0458"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0459"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0460"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0461"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0462"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0463"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0464"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65"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6"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7"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8"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69"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0470"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0471"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2"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3"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4"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5"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6"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7"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0478"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9"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0419"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5.2    </a:t>
            </a:r>
            <a:r>
              <a:rPr lang="zh-CN" altLang="en-US" sz="2400" b="1" smtClean="0">
                <a:solidFill>
                  <a:schemeClr val="bg1"/>
                </a:solidFill>
                <a:latin typeface="微软雅黑" pitchFamily="34" charset="-122"/>
                <a:ea typeface="微软雅黑" pitchFamily="34" charset="-122"/>
              </a:rPr>
              <a:t>树 </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 name="Rectangle 3"/>
          <p:cNvSpPr txBox="1">
            <a:spLocks noChangeArrowheads="1"/>
          </p:cNvSpPr>
          <p:nvPr/>
        </p:nvSpPr>
        <p:spPr bwMode="gray">
          <a:xfrm>
            <a:off x="514065" y="1647018"/>
            <a:ext cx="8329684" cy="4740133"/>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50000"/>
              </a:lnSpc>
              <a:buFont typeface="Wingdings" pitchFamily="2" charset="2"/>
              <a:buChar char="Ø"/>
            </a:pPr>
            <a:r>
              <a:rPr lang="zh-CN" altLang="zh-CN" sz="2000" dirty="0" smtClean="0">
                <a:solidFill>
                  <a:srgbClr val="4037F9"/>
                </a:solidFill>
              </a:rPr>
              <a:t>兄弟和堂兄弟</a:t>
            </a:r>
            <a:r>
              <a:rPr lang="zh-CN" altLang="zh-CN" sz="2000" dirty="0" smtClean="0"/>
              <a:t>：同一双亲的孩子之间互称为兄弟（</a:t>
            </a:r>
            <a:r>
              <a:rPr lang="en-US" altLang="zh-CN" sz="2000" dirty="0" smtClean="0"/>
              <a:t>sibling</a:t>
            </a:r>
            <a:r>
              <a:rPr lang="zh-CN" altLang="zh-CN" sz="2000" dirty="0" smtClean="0"/>
              <a:t>），其双亲在同一层的结点互为堂兄弟。</a:t>
            </a:r>
          </a:p>
          <a:p>
            <a:pPr marL="0" indent="0">
              <a:lnSpc>
                <a:spcPct val="150000"/>
              </a:lnSpc>
              <a:buClr>
                <a:schemeClr val="bg2">
                  <a:lumMod val="50000"/>
                </a:schemeClr>
              </a:buClr>
              <a:buFont typeface="Wingdings" pitchFamily="2" charset="2"/>
              <a:buChar char="Ø"/>
              <a:defRPr/>
            </a:pPr>
            <a:r>
              <a:rPr lang="en-US" altLang="zh-CN" sz="2000" dirty="0" smtClean="0"/>
              <a:t>  </a:t>
            </a:r>
            <a:r>
              <a:rPr lang="zh-CN" altLang="zh-CN" sz="2000" dirty="0" smtClean="0">
                <a:solidFill>
                  <a:srgbClr val="4037F9"/>
                </a:solidFill>
              </a:rPr>
              <a:t>祖先和子孙</a:t>
            </a:r>
            <a:r>
              <a:rPr lang="zh-CN" altLang="zh-CN" sz="2000" dirty="0" smtClean="0"/>
              <a:t>：结点的祖先是从根到该结点所经分支上的所有结点。</a:t>
            </a:r>
            <a:endParaRPr lang="en-US" altLang="zh-CN" sz="2000" dirty="0" smtClean="0"/>
          </a:p>
          <a:p>
            <a:pPr marL="0" indent="0">
              <a:lnSpc>
                <a:spcPct val="150000"/>
              </a:lnSpc>
              <a:buClr>
                <a:schemeClr val="bg2">
                  <a:lumMod val="50000"/>
                </a:schemeClr>
              </a:buClr>
              <a:buNone/>
              <a:defRPr/>
            </a:pPr>
            <a:r>
              <a:rPr lang="en-US" altLang="zh-CN" sz="2000" dirty="0" smtClean="0"/>
              <a:t>     </a:t>
            </a:r>
            <a:r>
              <a:rPr lang="zh-CN" altLang="zh-CN" sz="2000" dirty="0" smtClean="0"/>
              <a:t>而以某结点为根的子树中的所有结点都是该结点的子孙。</a:t>
            </a:r>
          </a:p>
          <a:p>
            <a:pPr>
              <a:lnSpc>
                <a:spcPct val="150000"/>
              </a:lnSpc>
              <a:buFont typeface="Wingdings" pitchFamily="2" charset="2"/>
              <a:buChar char="Ø"/>
            </a:pPr>
            <a:r>
              <a:rPr lang="zh-CN" altLang="zh-CN" sz="2000" dirty="0" smtClean="0">
                <a:solidFill>
                  <a:srgbClr val="4037F9"/>
                </a:solidFill>
              </a:rPr>
              <a:t>森林</a:t>
            </a:r>
            <a:r>
              <a:rPr lang="zh-CN" altLang="zh-CN" sz="2000" dirty="0" smtClean="0"/>
              <a:t>：</a:t>
            </a:r>
            <a:r>
              <a:rPr lang="en-US" altLang="zh-CN" sz="2000" dirty="0" smtClean="0"/>
              <a:t>n</a:t>
            </a:r>
            <a:r>
              <a:rPr lang="zh-CN" altLang="zh-CN" sz="2000" dirty="0" smtClean="0"/>
              <a:t>（</a:t>
            </a:r>
            <a:r>
              <a:rPr lang="en-US" altLang="zh-CN" sz="2000" dirty="0" smtClean="0"/>
              <a:t>n≥0</a:t>
            </a:r>
            <a:r>
              <a:rPr lang="zh-CN" altLang="zh-CN" sz="2000" dirty="0" smtClean="0"/>
              <a:t>）棵互不相交的树的集合称为森林。</a:t>
            </a:r>
          </a:p>
          <a:p>
            <a:pPr>
              <a:lnSpc>
                <a:spcPct val="150000"/>
              </a:lnSpc>
              <a:buFont typeface="Wingdings" pitchFamily="2" charset="2"/>
              <a:buChar char="Ø"/>
            </a:pPr>
            <a:r>
              <a:rPr lang="zh-CN" altLang="zh-CN" sz="2000" dirty="0" smtClean="0">
                <a:solidFill>
                  <a:srgbClr val="4037F9"/>
                </a:solidFill>
              </a:rPr>
              <a:t>有序树和无序树</a:t>
            </a:r>
            <a:r>
              <a:rPr lang="zh-CN" altLang="zh-CN" sz="2000" dirty="0" smtClean="0"/>
              <a:t>：如果将树中结点的各子树看成从左至右是有次序的（即不能互换位置），则称该树为有序树，否则称为无序树。在有序树中最左边的子树称为根的第</a:t>
            </a:r>
            <a:r>
              <a:rPr lang="en-US" altLang="zh-CN" sz="2000" dirty="0" smtClean="0"/>
              <a:t>1</a:t>
            </a:r>
            <a:r>
              <a:rPr lang="zh-CN" altLang="zh-CN" sz="2000" dirty="0" smtClean="0"/>
              <a:t>棵子树，</a:t>
            </a:r>
            <a:r>
              <a:rPr lang="en-US" altLang="zh-CN" sz="2000" dirty="0" smtClean="0"/>
              <a:t>…</a:t>
            </a:r>
            <a:r>
              <a:rPr lang="zh-CN" altLang="zh-CN" sz="2000" dirty="0" smtClean="0"/>
              <a:t>，最右边的子树称为根的最后一棵子树。</a:t>
            </a:r>
          </a:p>
          <a:p>
            <a:pPr marL="0" indent="0">
              <a:lnSpc>
                <a:spcPct val="150000"/>
              </a:lnSpc>
              <a:buClr>
                <a:schemeClr val="bg2">
                  <a:lumMod val="50000"/>
                </a:schemeClr>
              </a:buClr>
              <a:buNone/>
              <a:defRPr/>
            </a:pPr>
            <a:endParaRPr lang="zh-CN" altLang="en-US" sz="2200" kern="0" dirty="0"/>
          </a:p>
        </p:txBody>
      </p:sp>
      <p:sp>
        <p:nvSpPr>
          <p:cNvPr id="65" name="矩形 64"/>
          <p:cNvSpPr/>
          <p:nvPr/>
        </p:nvSpPr>
        <p:spPr>
          <a:xfrm>
            <a:off x="484411" y="1060692"/>
            <a:ext cx="3023063" cy="480131"/>
          </a:xfrm>
          <a:prstGeom prst="rect">
            <a:avLst/>
          </a:prstGeom>
        </p:spPr>
        <p:txBody>
          <a:bodyPr wrap="square">
            <a:spAutoFit/>
          </a:bodyPr>
          <a:lstStyle/>
          <a:p>
            <a:pPr marL="171450" indent="-171450" defTabSz="685800">
              <a:lnSpc>
                <a:spcPct val="90000"/>
              </a:lnSpc>
              <a:spcBef>
                <a:spcPts val="750"/>
              </a:spcBef>
            </a:pPr>
            <a:r>
              <a:rPr lang="zh-CN" altLang="zh-CN" sz="2800" b="1" dirty="0" smtClean="0">
                <a:latin typeface="+mn-lt"/>
                <a:ea typeface="+mn-ea"/>
              </a:rPr>
              <a:t>树的</a:t>
            </a:r>
            <a:r>
              <a:rPr lang="zh-CN" altLang="en-US" sz="2800" b="1" dirty="0" smtClean="0">
                <a:latin typeface="+mn-lt"/>
                <a:ea typeface="+mn-ea"/>
              </a:rPr>
              <a:t>相关概念</a:t>
            </a:r>
            <a:r>
              <a:rPr lang="en-US" altLang="zh-CN" sz="2800" b="1" dirty="0" smtClean="0">
                <a:latin typeface="+mn-lt"/>
                <a:ea typeface="+mn-ea"/>
              </a:rPr>
              <a:t>-2</a:t>
            </a:r>
            <a:endParaRPr lang="zh-CN" altLang="en-US" sz="2800" b="1" dirty="0" smtClean="0">
              <a:latin typeface="+mn-lt"/>
              <a:ea typeface="+mn-ea"/>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62466"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5.3   </a:t>
            </a:r>
            <a:r>
              <a:rPr lang="zh-CN" altLang="en-US" sz="2400" b="1" dirty="0" smtClean="0">
                <a:solidFill>
                  <a:schemeClr val="bg1"/>
                </a:solidFill>
                <a:latin typeface="微软雅黑" pitchFamily="34" charset="-122"/>
                <a:ea typeface="微软雅黑" pitchFamily="34" charset="-122"/>
              </a:rPr>
              <a:t>二叉树</a:t>
            </a:r>
            <a:endParaRPr lang="zh-CN" altLang="en-US" sz="2400" b="1" dirty="0">
              <a:solidFill>
                <a:schemeClr val="bg1"/>
              </a:solidFill>
              <a:latin typeface="微软雅黑" pitchFamily="34" charset="-122"/>
              <a:ea typeface="微软雅黑" pitchFamily="34" charset="-122"/>
            </a:endParaRPr>
          </a:p>
        </p:txBody>
      </p:sp>
      <p:sp>
        <p:nvSpPr>
          <p:cNvPr id="69" name="内容占位符 64"/>
          <p:cNvSpPr txBox="1">
            <a:spLocks/>
          </p:cNvSpPr>
          <p:nvPr/>
        </p:nvSpPr>
        <p:spPr>
          <a:xfrm>
            <a:off x="559558" y="1110492"/>
            <a:ext cx="3425588" cy="459000"/>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en-US" sz="2800" b="1" dirty="0" smtClean="0">
                <a:latin typeface="+mn-lt"/>
                <a:ea typeface="+mn-ea"/>
              </a:rPr>
              <a:t>二叉树的定义</a:t>
            </a:r>
            <a:endParaRPr lang="zh-CN" altLang="en-US" sz="2800" b="1" dirty="0">
              <a:latin typeface="+mn-lt"/>
              <a:ea typeface="+mn-ea"/>
            </a:endParaRPr>
          </a:p>
        </p:txBody>
      </p:sp>
      <p:sp>
        <p:nvSpPr>
          <p:cNvPr id="67" name="矩形 66"/>
          <p:cNvSpPr/>
          <p:nvPr/>
        </p:nvSpPr>
        <p:spPr>
          <a:xfrm>
            <a:off x="3087103" y="3530936"/>
            <a:ext cx="2492990" cy="369332"/>
          </a:xfrm>
          <a:prstGeom prst="rect">
            <a:avLst/>
          </a:prstGeom>
        </p:spPr>
        <p:txBody>
          <a:bodyPr wrap="none">
            <a:spAutoFit/>
          </a:bodyPr>
          <a:lstStyle/>
          <a:p>
            <a:r>
              <a:rPr lang="zh-CN" altLang="zh-CN" dirty="0" smtClean="0"/>
              <a:t>二叉树的五种基本形态</a:t>
            </a:r>
            <a:endParaRPr lang="zh-CN" altLang="en-US" dirty="0"/>
          </a:p>
        </p:txBody>
      </p:sp>
      <p:pic>
        <p:nvPicPr>
          <p:cNvPr id="2" name="Picture 2"/>
          <p:cNvPicPr>
            <a:picLocks noChangeAspect="1" noChangeArrowheads="1"/>
          </p:cNvPicPr>
          <p:nvPr/>
        </p:nvPicPr>
        <p:blipFill>
          <a:blip r:embed="rId3" cstate="print"/>
          <a:srcRect/>
          <a:stretch>
            <a:fillRect/>
          </a:stretch>
        </p:blipFill>
        <p:spPr bwMode="auto">
          <a:xfrm>
            <a:off x="445402" y="1785014"/>
            <a:ext cx="8302012" cy="1599632"/>
          </a:xfrm>
          <a:prstGeom prst="rect">
            <a:avLst/>
          </a:prstGeom>
          <a:noFill/>
          <a:ln w="9525">
            <a:noFill/>
            <a:miter lim="800000"/>
            <a:headEnd/>
            <a:tailEnd/>
          </a:ln>
        </p:spPr>
      </p:pic>
      <p:sp>
        <p:nvSpPr>
          <p:cNvPr id="70" name="矩形 69"/>
          <p:cNvSpPr/>
          <p:nvPr/>
        </p:nvSpPr>
        <p:spPr>
          <a:xfrm>
            <a:off x="832514" y="4123351"/>
            <a:ext cx="7410734" cy="2400657"/>
          </a:xfrm>
          <a:prstGeom prst="rect">
            <a:avLst/>
          </a:prstGeom>
        </p:spPr>
        <p:txBody>
          <a:bodyPr wrap="square">
            <a:spAutoFit/>
          </a:bodyPr>
          <a:lstStyle/>
          <a:p>
            <a:pPr>
              <a:lnSpc>
                <a:spcPct val="150000"/>
              </a:lnSpc>
            </a:pPr>
            <a:r>
              <a:rPr lang="zh-CN" altLang="zh-CN" sz="2000" dirty="0" smtClean="0">
                <a:latin typeface="楷体" pitchFamily="49" charset="-122"/>
                <a:ea typeface="楷体" pitchFamily="49" charset="-122"/>
              </a:rPr>
              <a:t>二叉树（</a:t>
            </a:r>
            <a:r>
              <a:rPr lang="en-US" altLang="zh-CN" sz="2000" dirty="0" smtClean="0">
                <a:latin typeface="楷体" pitchFamily="49" charset="-122"/>
                <a:ea typeface="楷体" pitchFamily="49" charset="-122"/>
              </a:rPr>
              <a:t>Binary Tree</a:t>
            </a:r>
            <a:r>
              <a:rPr lang="zh-CN" altLang="zh-CN" sz="2000" dirty="0" smtClean="0">
                <a:latin typeface="楷体" pitchFamily="49" charset="-122"/>
                <a:ea typeface="楷体" pitchFamily="49" charset="-122"/>
              </a:rPr>
              <a:t>）是</a:t>
            </a:r>
            <a:r>
              <a:rPr lang="en-US" altLang="zh-CN" sz="2000" dirty="0" smtClean="0">
                <a:latin typeface="楷体" pitchFamily="49" charset="-122"/>
                <a:ea typeface="楷体" pitchFamily="49" charset="-122"/>
              </a:rPr>
              <a:t>n</a:t>
            </a: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n≥0</a:t>
            </a:r>
            <a:r>
              <a:rPr lang="zh-CN" altLang="zh-CN" sz="2000" dirty="0" smtClean="0">
                <a:latin typeface="楷体" pitchFamily="49" charset="-122"/>
                <a:ea typeface="楷体" pitchFamily="49" charset="-122"/>
              </a:rPr>
              <a:t>）个结点的有限集合，满足以下两个条件：</a:t>
            </a:r>
          </a:p>
          <a:p>
            <a:pPr>
              <a:lnSpc>
                <a:spcPct val="150000"/>
              </a:lnSpc>
            </a:pPr>
            <a:r>
              <a:rPr lang="zh-CN" altLang="zh-CN" sz="2000" dirty="0" smtClean="0">
                <a:solidFill>
                  <a:srgbClr val="4037F9"/>
                </a:solidFill>
                <a:latin typeface="楷体" pitchFamily="49" charset="-122"/>
                <a:ea typeface="楷体" pitchFamily="49" charset="-122"/>
              </a:rPr>
              <a:t>（</a:t>
            </a:r>
            <a:r>
              <a:rPr lang="en-US" altLang="zh-CN" sz="2000" dirty="0" smtClean="0">
                <a:solidFill>
                  <a:srgbClr val="4037F9"/>
                </a:solidFill>
                <a:latin typeface="楷体" pitchFamily="49" charset="-122"/>
                <a:ea typeface="楷体" pitchFamily="49" charset="-122"/>
              </a:rPr>
              <a:t>1</a:t>
            </a:r>
            <a:r>
              <a:rPr lang="zh-CN" altLang="zh-CN" sz="2000" dirty="0" smtClean="0">
                <a:solidFill>
                  <a:srgbClr val="4037F9"/>
                </a:solidFill>
                <a:latin typeface="楷体" pitchFamily="49" charset="-122"/>
                <a:ea typeface="楷体" pitchFamily="49" charset="-122"/>
              </a:rPr>
              <a:t>）它或者为空树（</a:t>
            </a:r>
            <a:r>
              <a:rPr lang="en-US" altLang="zh-CN" sz="2000" dirty="0" smtClean="0">
                <a:solidFill>
                  <a:srgbClr val="4037F9"/>
                </a:solidFill>
                <a:latin typeface="楷体" pitchFamily="49" charset="-122"/>
                <a:ea typeface="楷体" pitchFamily="49" charset="-122"/>
              </a:rPr>
              <a:t>n=0</a:t>
            </a:r>
            <a:r>
              <a:rPr lang="zh-CN" altLang="zh-CN" sz="2000" dirty="0" smtClean="0">
                <a:solidFill>
                  <a:srgbClr val="4037F9"/>
                </a:solidFill>
                <a:latin typeface="楷体" pitchFamily="49" charset="-122"/>
                <a:ea typeface="楷体" pitchFamily="49" charset="-122"/>
              </a:rPr>
              <a:t>）；</a:t>
            </a:r>
          </a:p>
          <a:p>
            <a:pPr>
              <a:lnSpc>
                <a:spcPct val="150000"/>
              </a:lnSpc>
            </a:pPr>
            <a:r>
              <a:rPr lang="zh-CN" altLang="zh-CN" sz="2000" dirty="0" smtClean="0">
                <a:solidFill>
                  <a:srgbClr val="4037F9"/>
                </a:solidFill>
                <a:latin typeface="楷体" pitchFamily="49" charset="-122"/>
                <a:ea typeface="楷体" pitchFamily="49" charset="-122"/>
              </a:rPr>
              <a:t>（</a:t>
            </a:r>
            <a:r>
              <a:rPr lang="en-US" altLang="zh-CN" sz="2000" dirty="0" smtClean="0">
                <a:solidFill>
                  <a:srgbClr val="4037F9"/>
                </a:solidFill>
                <a:latin typeface="楷体" pitchFamily="49" charset="-122"/>
                <a:ea typeface="楷体" pitchFamily="49" charset="-122"/>
              </a:rPr>
              <a:t>2</a:t>
            </a:r>
            <a:r>
              <a:rPr lang="zh-CN" altLang="zh-CN" sz="2000" dirty="0" smtClean="0">
                <a:solidFill>
                  <a:srgbClr val="4037F9"/>
                </a:solidFill>
                <a:latin typeface="楷体" pitchFamily="49" charset="-122"/>
                <a:ea typeface="楷体" pitchFamily="49" charset="-122"/>
              </a:rPr>
              <a:t>）或者是由一个根结点和称为根的左、右子树的两棵互不相交的二叉树构成的。</a:t>
            </a:r>
            <a:endParaRPr lang="zh-CN" altLang="zh-CN" sz="2000" dirty="0">
              <a:solidFill>
                <a:srgbClr val="4037F9"/>
              </a:solidFill>
              <a:latin typeface="楷体" pitchFamily="49" charset="-122"/>
              <a:ea typeface="楷体" pitchFamily="49" charset="-122"/>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Effect transition="in" filter="checkerboard(across)">
                                      <p:cBhvr>
                                        <p:cTn id="7" dur="500"/>
                                        <p:tgtEl>
                                          <p:spTgt spid="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3"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5.3   </a:t>
            </a:r>
            <a:r>
              <a:rPr lang="zh-CN" altLang="en-US" sz="2400" b="1" dirty="0" smtClean="0">
                <a:solidFill>
                  <a:schemeClr val="bg1"/>
                </a:solidFill>
                <a:latin typeface="微软雅黑" pitchFamily="34" charset="-122"/>
                <a:ea typeface="微软雅黑" pitchFamily="34" charset="-122"/>
              </a:rPr>
              <a:t>二叉树</a:t>
            </a:r>
            <a:endParaRPr lang="zh-CN" altLang="en-US" sz="2400" b="1" dirty="0">
              <a:solidFill>
                <a:schemeClr val="bg1"/>
              </a:solidFill>
              <a:latin typeface="微软雅黑" pitchFamily="34" charset="-122"/>
              <a:ea typeface="微软雅黑" pitchFamily="34" charset="-122"/>
            </a:endParaRPr>
          </a:p>
        </p:txBody>
      </p:sp>
      <p:sp>
        <p:nvSpPr>
          <p:cNvPr id="69" name="内容占位符 64"/>
          <p:cNvSpPr txBox="1">
            <a:spLocks/>
          </p:cNvSpPr>
          <p:nvPr/>
        </p:nvSpPr>
        <p:spPr>
          <a:xfrm>
            <a:off x="559558" y="1110492"/>
            <a:ext cx="6045958" cy="459000"/>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en-US" sz="2800" b="1" dirty="0" smtClean="0">
                <a:latin typeface="+mn-lt"/>
                <a:ea typeface="+mn-ea"/>
              </a:rPr>
              <a:t>特殊形态的二叉树</a:t>
            </a:r>
            <a:r>
              <a:rPr lang="en-US" altLang="zh-CN" sz="2800" b="1" dirty="0" smtClean="0">
                <a:latin typeface="+mn-lt"/>
                <a:ea typeface="+mn-ea"/>
              </a:rPr>
              <a:t>—</a:t>
            </a:r>
            <a:r>
              <a:rPr lang="zh-CN" altLang="en-US" sz="2800" b="1" dirty="0" smtClean="0">
                <a:solidFill>
                  <a:srgbClr val="FF0000"/>
                </a:solidFill>
                <a:latin typeface="+mn-lt"/>
                <a:ea typeface="+mn-ea"/>
              </a:rPr>
              <a:t>满二叉树</a:t>
            </a:r>
            <a:endParaRPr lang="zh-CN" altLang="en-US" sz="2800" b="1" dirty="0">
              <a:solidFill>
                <a:srgbClr val="FF0000"/>
              </a:solidFill>
              <a:latin typeface="+mn-lt"/>
              <a:ea typeface="+mn-ea"/>
            </a:endParaRPr>
          </a:p>
        </p:txBody>
      </p:sp>
      <p:sp>
        <p:nvSpPr>
          <p:cNvPr id="67" name="矩形 66"/>
          <p:cNvSpPr/>
          <p:nvPr/>
        </p:nvSpPr>
        <p:spPr>
          <a:xfrm>
            <a:off x="3455594" y="4104142"/>
            <a:ext cx="1569660" cy="369332"/>
          </a:xfrm>
          <a:prstGeom prst="rect">
            <a:avLst/>
          </a:prstGeom>
        </p:spPr>
        <p:txBody>
          <a:bodyPr wrap="none">
            <a:spAutoFit/>
          </a:bodyPr>
          <a:lstStyle/>
          <a:p>
            <a:r>
              <a:rPr lang="zh-CN" altLang="zh-CN" dirty="0" smtClean="0"/>
              <a:t>满二叉树图例</a:t>
            </a:r>
            <a:endParaRPr lang="zh-CN" altLang="en-US" dirty="0"/>
          </a:p>
        </p:txBody>
      </p:sp>
      <p:sp>
        <p:nvSpPr>
          <p:cNvPr id="70" name="矩形 69"/>
          <p:cNvSpPr/>
          <p:nvPr/>
        </p:nvSpPr>
        <p:spPr>
          <a:xfrm>
            <a:off x="1842450" y="4669263"/>
            <a:ext cx="5063318" cy="1938992"/>
          </a:xfrm>
          <a:prstGeom prst="rect">
            <a:avLst/>
          </a:prstGeom>
        </p:spPr>
        <p:txBody>
          <a:bodyPr wrap="square">
            <a:spAutoFit/>
          </a:bodyPr>
          <a:lstStyle/>
          <a:p>
            <a:pPr>
              <a:lnSpc>
                <a:spcPct val="120000"/>
              </a:lnSpc>
            </a:pPr>
            <a:r>
              <a:rPr lang="zh-CN" altLang="zh-CN" sz="2000" b="1" dirty="0" smtClean="0">
                <a:solidFill>
                  <a:srgbClr val="4037F9"/>
                </a:solidFill>
                <a:latin typeface="楷体" pitchFamily="49" charset="-122"/>
                <a:ea typeface="楷体" pitchFamily="49" charset="-122"/>
              </a:rPr>
              <a:t>特点：</a:t>
            </a:r>
          </a:p>
          <a:p>
            <a:pPr>
              <a:lnSpc>
                <a:spcPct val="120000"/>
              </a:lnSpc>
              <a:buFont typeface="Wingdings" pitchFamily="2" charset="2"/>
              <a:buChar char="ü"/>
            </a:pPr>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它的每一层上都是满的；</a:t>
            </a:r>
          </a:p>
          <a:p>
            <a:pPr>
              <a:lnSpc>
                <a:spcPct val="120000"/>
              </a:lnSpc>
              <a:buFont typeface="Wingdings" pitchFamily="2" charset="2"/>
              <a:buChar char="ü"/>
            </a:pPr>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整棵树也是满的；</a:t>
            </a:r>
          </a:p>
          <a:p>
            <a:pPr>
              <a:lnSpc>
                <a:spcPct val="120000"/>
              </a:lnSpc>
              <a:buFont typeface="Wingdings" pitchFamily="2" charset="2"/>
              <a:buChar char="ü"/>
            </a:pPr>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树中只有叶子和度为</a:t>
            </a:r>
            <a:r>
              <a:rPr lang="en-US" altLang="zh-CN" sz="2000" dirty="0" smtClean="0">
                <a:latin typeface="楷体" pitchFamily="49" charset="-122"/>
                <a:ea typeface="楷体" pitchFamily="49" charset="-122"/>
              </a:rPr>
              <a:t>2</a:t>
            </a:r>
            <a:r>
              <a:rPr lang="zh-CN" altLang="zh-CN" sz="2000" dirty="0" smtClean="0">
                <a:latin typeface="楷体" pitchFamily="49" charset="-122"/>
                <a:ea typeface="楷体" pitchFamily="49" charset="-122"/>
              </a:rPr>
              <a:t>的结点；</a:t>
            </a:r>
          </a:p>
          <a:p>
            <a:pPr>
              <a:lnSpc>
                <a:spcPct val="120000"/>
              </a:lnSpc>
              <a:buFont typeface="Wingdings" pitchFamily="2" charset="2"/>
              <a:buChar char="ü"/>
            </a:pPr>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叶子都分布在最后一层上。</a:t>
            </a:r>
            <a:endParaRPr lang="zh-CN" altLang="zh-CN" sz="2000" dirty="0">
              <a:latin typeface="楷体" pitchFamily="49" charset="-122"/>
              <a:ea typeface="楷体" pitchFamily="49" charset="-122"/>
            </a:endParaRPr>
          </a:p>
        </p:txBody>
      </p:sp>
      <p:pic>
        <p:nvPicPr>
          <p:cNvPr id="3074" name="Picture 2"/>
          <p:cNvPicPr>
            <a:picLocks noChangeAspect="1" noChangeArrowheads="1"/>
          </p:cNvPicPr>
          <p:nvPr/>
        </p:nvPicPr>
        <p:blipFill>
          <a:blip r:embed="rId3" cstate="print"/>
          <a:srcRect/>
          <a:stretch>
            <a:fillRect/>
          </a:stretch>
        </p:blipFill>
        <p:spPr bwMode="auto">
          <a:xfrm>
            <a:off x="1660547" y="1629059"/>
            <a:ext cx="4766272" cy="2424326"/>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Effect transition="in" filter="checkerboard(across)">
                                      <p:cBhvr>
                                        <p:cTn id="7" dur="500"/>
                                        <p:tgtEl>
                                          <p:spTgt spid="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0">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70">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70">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70">
                                            <p:txEl>
                                              <p:pRg st="3" end="3"/>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38.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9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38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3281</Words>
  <Application>Microsoft Office PowerPoint</Application>
  <PresentationFormat>全屏显示(4:3)</PresentationFormat>
  <Paragraphs>338</Paragraphs>
  <Slides>42</Slides>
  <Notes>42</Notes>
  <HiddenSlides>0</HiddenSlides>
  <MMClips>0</MMClips>
  <ScaleCrop>false</ScaleCrop>
  <HeadingPairs>
    <vt:vector size="4" baseType="variant">
      <vt:variant>
        <vt:lpstr>主题</vt:lpstr>
      </vt:variant>
      <vt:variant>
        <vt:i4>4</vt:i4>
      </vt:variant>
      <vt:variant>
        <vt:lpstr>幻灯片标题</vt:lpstr>
      </vt:variant>
      <vt:variant>
        <vt:i4>42</vt:i4>
      </vt:variant>
    </vt:vector>
  </HeadingPairs>
  <TitlesOfParts>
    <vt:vector size="46" baseType="lpstr">
      <vt:lpstr>Office 主题</vt:lpstr>
      <vt:lpstr>29_Office 主题</vt:lpstr>
      <vt:lpstr>38_Office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6338.pptx</dc:title>
  <dc:creator/>
  <cp:lastModifiedBy/>
  <cp:revision>5</cp:revision>
  <dcterms:created xsi:type="dcterms:W3CDTF">2017-05-09T00:33:01Z</dcterms:created>
  <dcterms:modified xsi:type="dcterms:W3CDTF">2017-07-10T04:12:27Z</dcterms:modified>
</cp:coreProperties>
</file>