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62"/>
  </p:notesMasterIdLst>
  <p:sldIdLst>
    <p:sldId id="315" r:id="rId2"/>
    <p:sldId id="308" r:id="rId3"/>
    <p:sldId id="292" r:id="rId4"/>
    <p:sldId id="316" r:id="rId5"/>
    <p:sldId id="317" r:id="rId6"/>
    <p:sldId id="318" r:id="rId7"/>
    <p:sldId id="319" r:id="rId8"/>
    <p:sldId id="320" r:id="rId9"/>
    <p:sldId id="321" r:id="rId10"/>
    <p:sldId id="322" r:id="rId11"/>
    <p:sldId id="323" r:id="rId12"/>
    <p:sldId id="324" r:id="rId13"/>
    <p:sldId id="325" r:id="rId14"/>
    <p:sldId id="326" r:id="rId15"/>
    <p:sldId id="327" r:id="rId16"/>
    <p:sldId id="330" r:id="rId17"/>
    <p:sldId id="331" r:id="rId18"/>
    <p:sldId id="332" r:id="rId19"/>
    <p:sldId id="333" r:id="rId20"/>
    <p:sldId id="328" r:id="rId21"/>
    <p:sldId id="329" r:id="rId22"/>
    <p:sldId id="334" r:id="rId23"/>
    <p:sldId id="335" r:id="rId24"/>
    <p:sldId id="336" r:id="rId25"/>
    <p:sldId id="337" r:id="rId26"/>
    <p:sldId id="338" r:id="rId27"/>
    <p:sldId id="339" r:id="rId28"/>
    <p:sldId id="340" r:id="rId29"/>
    <p:sldId id="341" r:id="rId30"/>
    <p:sldId id="342" r:id="rId31"/>
    <p:sldId id="343" r:id="rId32"/>
    <p:sldId id="344" r:id="rId33"/>
    <p:sldId id="345" r:id="rId34"/>
    <p:sldId id="346" r:id="rId35"/>
    <p:sldId id="347" r:id="rId36"/>
    <p:sldId id="348" r:id="rId37"/>
    <p:sldId id="352" r:id="rId38"/>
    <p:sldId id="349" r:id="rId39"/>
    <p:sldId id="350" r:id="rId40"/>
    <p:sldId id="351" r:id="rId41"/>
    <p:sldId id="353" r:id="rId42"/>
    <p:sldId id="354" r:id="rId43"/>
    <p:sldId id="355" r:id="rId44"/>
    <p:sldId id="356" r:id="rId45"/>
    <p:sldId id="403" r:id="rId46"/>
    <p:sldId id="357" r:id="rId47"/>
    <p:sldId id="358" r:id="rId48"/>
    <p:sldId id="359" r:id="rId49"/>
    <p:sldId id="362" r:id="rId50"/>
    <p:sldId id="360" r:id="rId51"/>
    <p:sldId id="361" r:id="rId52"/>
    <p:sldId id="404" r:id="rId53"/>
    <p:sldId id="405" r:id="rId54"/>
    <p:sldId id="406" r:id="rId55"/>
    <p:sldId id="407" r:id="rId56"/>
    <p:sldId id="408" r:id="rId57"/>
    <p:sldId id="363" r:id="rId58"/>
    <p:sldId id="364" r:id="rId59"/>
    <p:sldId id="409" r:id="rId60"/>
    <p:sldId id="365" r:id="rId61"/>
    <p:sldId id="366" r:id="rId62"/>
    <p:sldId id="367" r:id="rId63"/>
    <p:sldId id="368" r:id="rId64"/>
    <p:sldId id="369" r:id="rId65"/>
    <p:sldId id="370" r:id="rId66"/>
    <p:sldId id="371" r:id="rId67"/>
    <p:sldId id="372" r:id="rId68"/>
    <p:sldId id="373" r:id="rId69"/>
    <p:sldId id="412" r:id="rId70"/>
    <p:sldId id="375" r:id="rId71"/>
    <p:sldId id="413" r:id="rId72"/>
    <p:sldId id="376" r:id="rId73"/>
    <p:sldId id="414" r:id="rId74"/>
    <p:sldId id="382" r:id="rId75"/>
    <p:sldId id="415" r:id="rId76"/>
    <p:sldId id="410" r:id="rId77"/>
    <p:sldId id="411" r:id="rId78"/>
    <p:sldId id="387" r:id="rId79"/>
    <p:sldId id="388" r:id="rId80"/>
    <p:sldId id="416" r:id="rId81"/>
    <p:sldId id="389" r:id="rId82"/>
    <p:sldId id="417" r:id="rId83"/>
    <p:sldId id="401" r:id="rId84"/>
    <p:sldId id="402" r:id="rId85"/>
    <p:sldId id="418" r:id="rId86"/>
    <p:sldId id="419" r:id="rId87"/>
    <p:sldId id="420" r:id="rId88"/>
    <p:sldId id="421" r:id="rId89"/>
    <p:sldId id="422" r:id="rId90"/>
    <p:sldId id="423" r:id="rId91"/>
    <p:sldId id="424" r:id="rId92"/>
    <p:sldId id="425" r:id="rId93"/>
    <p:sldId id="426" r:id="rId94"/>
    <p:sldId id="427" r:id="rId95"/>
    <p:sldId id="428" r:id="rId96"/>
    <p:sldId id="429" r:id="rId97"/>
    <p:sldId id="430" r:id="rId98"/>
    <p:sldId id="431" r:id="rId99"/>
    <p:sldId id="432" r:id="rId100"/>
    <p:sldId id="433" r:id="rId101"/>
    <p:sldId id="434" r:id="rId102"/>
    <p:sldId id="435" r:id="rId103"/>
    <p:sldId id="436" r:id="rId104"/>
    <p:sldId id="437" r:id="rId105"/>
    <p:sldId id="438" r:id="rId106"/>
    <p:sldId id="439" r:id="rId107"/>
    <p:sldId id="440" r:id="rId108"/>
    <p:sldId id="441" r:id="rId109"/>
    <p:sldId id="442" r:id="rId110"/>
    <p:sldId id="443" r:id="rId111"/>
    <p:sldId id="459" r:id="rId112"/>
    <p:sldId id="460" r:id="rId113"/>
    <p:sldId id="461" r:id="rId114"/>
    <p:sldId id="453" r:id="rId115"/>
    <p:sldId id="454" r:id="rId116"/>
    <p:sldId id="455" r:id="rId117"/>
    <p:sldId id="456" r:id="rId118"/>
    <p:sldId id="457" r:id="rId119"/>
    <p:sldId id="462" r:id="rId120"/>
    <p:sldId id="463" r:id="rId121"/>
    <p:sldId id="464" r:id="rId122"/>
    <p:sldId id="465" r:id="rId123"/>
    <p:sldId id="466" r:id="rId124"/>
    <p:sldId id="467" r:id="rId125"/>
    <p:sldId id="468" r:id="rId126"/>
    <p:sldId id="469" r:id="rId127"/>
    <p:sldId id="470" r:id="rId128"/>
    <p:sldId id="471" r:id="rId129"/>
    <p:sldId id="472" r:id="rId130"/>
    <p:sldId id="473" r:id="rId131"/>
    <p:sldId id="474" r:id="rId132"/>
    <p:sldId id="476" r:id="rId133"/>
    <p:sldId id="477" r:id="rId134"/>
    <p:sldId id="478" r:id="rId135"/>
    <p:sldId id="479" r:id="rId136"/>
    <p:sldId id="480" r:id="rId137"/>
    <p:sldId id="481" r:id="rId138"/>
    <p:sldId id="482" r:id="rId139"/>
    <p:sldId id="483" r:id="rId140"/>
    <p:sldId id="494" r:id="rId141"/>
    <p:sldId id="475" r:id="rId142"/>
    <p:sldId id="495" r:id="rId143"/>
    <p:sldId id="496" r:id="rId144"/>
    <p:sldId id="497" r:id="rId145"/>
    <p:sldId id="498" r:id="rId146"/>
    <p:sldId id="499" r:id="rId147"/>
    <p:sldId id="500" r:id="rId148"/>
    <p:sldId id="501" r:id="rId149"/>
    <p:sldId id="502" r:id="rId150"/>
    <p:sldId id="503" r:id="rId151"/>
    <p:sldId id="504" r:id="rId152"/>
    <p:sldId id="505" r:id="rId153"/>
    <p:sldId id="506" r:id="rId154"/>
    <p:sldId id="507" r:id="rId155"/>
    <p:sldId id="508" r:id="rId156"/>
    <p:sldId id="509" r:id="rId157"/>
    <p:sldId id="510" r:id="rId158"/>
    <p:sldId id="511" r:id="rId159"/>
    <p:sldId id="513" r:id="rId160"/>
    <p:sldId id="512" r:id="rId161"/>
  </p:sldIdLst>
  <p:sldSz cx="6858000" cy="5143500"/>
  <p:notesSz cx="6858000" cy="9144000"/>
  <p:embeddedFontLst>
    <p:embeddedFont>
      <p:font typeface="Calibri" pitchFamily="34" charset="0"/>
      <p:regular r:id="rId163"/>
      <p:bold r:id="rId164"/>
      <p:italic r:id="rId165"/>
      <p:boldItalic r:id="rId166"/>
    </p:embeddedFont>
    <p:embeddedFont>
      <p:font typeface="方正兰亭细黑_GBK" charset="-122"/>
      <p:regular r:id="rId167"/>
    </p:embeddedFont>
    <p:embeddedFont>
      <p:font typeface="黑体" pitchFamily="49" charset="-122"/>
      <p:regular r:id="rId168"/>
    </p:embeddedFont>
    <p:embeddedFont>
      <p:font typeface="隶书" pitchFamily="49" charset="-122"/>
      <p:regular r:id="rId169"/>
    </p:embeddedFont>
    <p:embeddedFont>
      <p:font typeface="맑은 고딕" pitchFamily="34" charset="-127"/>
      <p:regular r:id="rId170"/>
      <p:bold r:id="rId171"/>
    </p:embeddedFont>
  </p:embeddedFontLst>
  <p:custDataLst>
    <p:tags r:id="rId17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a:srgbClr val="163A5A"/>
    <a:srgbClr val="EA0000"/>
    <a:srgbClr val="76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3" d="100"/>
          <a:sy n="103" d="100"/>
        </p:scale>
        <p:origin x="-1758" y="-96"/>
      </p:cViewPr>
      <p:guideLst>
        <p:guide orient="horz" pos="1620"/>
        <p:guide pos="2160"/>
      </p:guideLst>
    </p:cSldViewPr>
  </p:slideViewPr>
  <p:notesTextViewPr>
    <p:cViewPr>
      <p:scale>
        <a:sx n="1" d="1"/>
        <a:sy n="1" d="1"/>
      </p:scale>
      <p:origin x="0" y="0"/>
    </p:cViewPr>
  </p:notesTextViewPr>
  <p:sorterViewPr>
    <p:cViewPr>
      <p:scale>
        <a:sx n="100" d="100"/>
        <a:sy n="100" d="100"/>
      </p:scale>
      <p:origin x="0" y="765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theme" Target="theme/theme1.xml"/><Relationship Id="rId170" Type="http://schemas.openxmlformats.org/officeDocument/2006/relationships/font" Target="fonts/font8.fntdata"/><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font" Target="fonts/font3.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font" Target="fonts/font9.fntdata"/><Relationship Id="rId176"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font" Target="fonts/font2.fntdata"/><Relationship Id="rId16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tags" Target="tags/tag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font" Target="fonts/font5.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font" Target="fonts/font6.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font" Target="fonts/font1.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image" Target="../media/image3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36A364-F56D-418B-92EA-B8A9C286C719}" type="datetimeFigureOut">
              <a:rPr lang="zh-CN" altLang="en-US" smtClean="0"/>
              <a:pPr/>
              <a:t>2016/7/20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1F41D1-EB0D-4857-8E93-8C1C831E6153}" type="slidenum">
              <a:rPr lang="zh-CN" altLang="en-US" smtClean="0"/>
              <a:pPr/>
              <a:t>‹#›</a:t>
            </a:fld>
            <a:endParaRPr lang="zh-CN" altLang="en-US"/>
          </a:p>
        </p:txBody>
      </p:sp>
    </p:spTree>
    <p:extLst>
      <p:ext uri="{BB962C8B-B14F-4D97-AF65-F5344CB8AC3E}">
        <p14:creationId xmlns:p14="http://schemas.microsoft.com/office/powerpoint/2010/main" xmlns="" val="332741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a:t>
            </a:fld>
            <a:endParaRPr lang="zh-CN" altLang="en-US"/>
          </a:p>
        </p:txBody>
      </p:sp>
    </p:spTree>
    <p:extLst>
      <p:ext uri="{BB962C8B-B14F-4D97-AF65-F5344CB8AC3E}">
        <p14:creationId xmlns:p14="http://schemas.microsoft.com/office/powerpoint/2010/main" xmlns="" val="4234286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a:t>
            </a:fld>
            <a:endParaRPr lang="zh-CN" altLang="en-US"/>
          </a:p>
        </p:txBody>
      </p:sp>
    </p:spTree>
    <p:extLst>
      <p:ext uri="{BB962C8B-B14F-4D97-AF65-F5344CB8AC3E}">
        <p14:creationId xmlns:p14="http://schemas.microsoft.com/office/powerpoint/2010/main" xmlns="" val="3049900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3</a:t>
            </a:fld>
            <a:endParaRPr lang="zh-CN" altLang="en-US"/>
          </a:p>
        </p:txBody>
      </p:sp>
    </p:spTree>
    <p:extLst>
      <p:ext uri="{BB962C8B-B14F-4D97-AF65-F5344CB8AC3E}">
        <p14:creationId xmlns:p14="http://schemas.microsoft.com/office/powerpoint/2010/main" xmlns="" val="19596200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14E775E-C2B4-494E-97C4-472E4F74554B}" type="slidenum">
              <a:rPr lang="zh-CN" altLang="en-US" smtClean="0"/>
              <a:pPr/>
              <a:t>61</a:t>
            </a:fld>
            <a:endParaRPr lang="zh-CN" altLang="en-US"/>
          </a:p>
        </p:txBody>
      </p:sp>
    </p:spTree>
    <p:extLst>
      <p:ext uri="{BB962C8B-B14F-4D97-AF65-F5344CB8AC3E}">
        <p14:creationId xmlns:p14="http://schemas.microsoft.com/office/powerpoint/2010/main" xmlns="" val="29037286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14E775E-C2B4-494E-97C4-472E4F74554B}" type="slidenum">
              <a:rPr lang="zh-CN" altLang="en-US" smtClean="0"/>
              <a:pPr/>
              <a:t>81</a:t>
            </a:fld>
            <a:endParaRPr lang="zh-CN" altLang="en-US"/>
          </a:p>
        </p:txBody>
      </p:sp>
    </p:spTree>
    <p:extLst>
      <p:ext uri="{BB962C8B-B14F-4D97-AF65-F5344CB8AC3E}">
        <p14:creationId xmlns:p14="http://schemas.microsoft.com/office/powerpoint/2010/main" xmlns="" val="11157303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128</a:t>
            </a:fld>
            <a:endParaRPr lang="zh-CN" altLang="en-US"/>
          </a:p>
        </p:txBody>
      </p:sp>
    </p:spTree>
    <p:extLst>
      <p:ext uri="{BB962C8B-B14F-4D97-AF65-F5344CB8AC3E}">
        <p14:creationId xmlns:p14="http://schemas.microsoft.com/office/powerpoint/2010/main" xmlns="" val="248571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514350" y="1597820"/>
            <a:ext cx="58293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028700" y="2914650"/>
            <a:ext cx="48006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2016/7/20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extLst>
      <p:ext uri="{BB962C8B-B14F-4D97-AF65-F5344CB8AC3E}">
        <p14:creationId xmlns:p14="http://schemas.microsoft.com/office/powerpoint/2010/main" xmlns="" val="237814569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2016/7/20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extLst>
      <p:ext uri="{BB962C8B-B14F-4D97-AF65-F5344CB8AC3E}">
        <p14:creationId xmlns:p14="http://schemas.microsoft.com/office/powerpoint/2010/main" xmlns="" val="907903923"/>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972050" y="154781"/>
            <a:ext cx="154305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42900" y="154781"/>
            <a:ext cx="451485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2016/7/20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extLst>
      <p:ext uri="{BB962C8B-B14F-4D97-AF65-F5344CB8AC3E}">
        <p14:creationId xmlns:p14="http://schemas.microsoft.com/office/powerpoint/2010/main" xmlns="" val="3231087355"/>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2016/7/20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extLst>
      <p:ext uri="{BB962C8B-B14F-4D97-AF65-F5344CB8AC3E}">
        <p14:creationId xmlns:p14="http://schemas.microsoft.com/office/powerpoint/2010/main" xmlns="" val="256227584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41735" y="3305176"/>
            <a:ext cx="58293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41735" y="2180035"/>
            <a:ext cx="58293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2016/7/20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extLst>
      <p:ext uri="{BB962C8B-B14F-4D97-AF65-F5344CB8AC3E}">
        <p14:creationId xmlns:p14="http://schemas.microsoft.com/office/powerpoint/2010/main" xmlns="" val="2863917790"/>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42900" y="900113"/>
            <a:ext cx="302895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3486150" y="900113"/>
            <a:ext cx="302895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4AF190-E6C3-4F71-9AD4-820770AEF1A8}" type="datetimeFigureOut">
              <a:rPr lang="zh-CN" altLang="en-US" smtClean="0"/>
              <a:pPr/>
              <a:t>2016/7/20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extLst>
      <p:ext uri="{BB962C8B-B14F-4D97-AF65-F5344CB8AC3E}">
        <p14:creationId xmlns:p14="http://schemas.microsoft.com/office/powerpoint/2010/main" xmlns="" val="1641467589"/>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42900" y="205978"/>
            <a:ext cx="61722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42900" y="1151335"/>
            <a:ext cx="3030141"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342900" y="1631156"/>
            <a:ext cx="3030141"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3483770" y="1151335"/>
            <a:ext cx="3031331"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3483770" y="1631156"/>
            <a:ext cx="3031331"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4AF190-E6C3-4F71-9AD4-820770AEF1A8}" type="datetimeFigureOut">
              <a:rPr lang="zh-CN" altLang="en-US" smtClean="0"/>
              <a:pPr/>
              <a:t>2016/7/20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extLst>
      <p:ext uri="{BB962C8B-B14F-4D97-AF65-F5344CB8AC3E}">
        <p14:creationId xmlns:p14="http://schemas.microsoft.com/office/powerpoint/2010/main" xmlns="" val="383120671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4AF190-E6C3-4F71-9AD4-820770AEF1A8}" type="datetimeFigureOut">
              <a:rPr lang="zh-CN" altLang="en-US" smtClean="0"/>
              <a:pPr/>
              <a:t>2016/7/20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extLst>
      <p:ext uri="{BB962C8B-B14F-4D97-AF65-F5344CB8AC3E}">
        <p14:creationId xmlns:p14="http://schemas.microsoft.com/office/powerpoint/2010/main" xmlns="" val="64573025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4AF190-E6C3-4F71-9AD4-820770AEF1A8}" type="datetimeFigureOut">
              <a:rPr lang="zh-CN" altLang="en-US" smtClean="0"/>
              <a:pPr/>
              <a:t>2016/7/20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extLst>
      <p:ext uri="{BB962C8B-B14F-4D97-AF65-F5344CB8AC3E}">
        <p14:creationId xmlns:p14="http://schemas.microsoft.com/office/powerpoint/2010/main" xmlns="" val="286272770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42901" y="204787"/>
            <a:ext cx="2256235"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2681287" y="204789"/>
            <a:ext cx="3833813"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342901" y="1076327"/>
            <a:ext cx="2256235"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pPr/>
              <a:t>2016/7/20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extLst>
      <p:ext uri="{BB962C8B-B14F-4D97-AF65-F5344CB8AC3E}">
        <p14:creationId xmlns:p14="http://schemas.microsoft.com/office/powerpoint/2010/main" xmlns="" val="48634843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344216" y="3600450"/>
            <a:ext cx="41148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344216" y="459581"/>
            <a:ext cx="41148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344216" y="4025504"/>
            <a:ext cx="41148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pPr/>
              <a:t>2016/7/20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extLst>
      <p:ext uri="{BB962C8B-B14F-4D97-AF65-F5344CB8AC3E}">
        <p14:creationId xmlns:p14="http://schemas.microsoft.com/office/powerpoint/2010/main" xmlns="" val="1746552140"/>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342900" y="205978"/>
            <a:ext cx="61722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42900" y="1200151"/>
            <a:ext cx="61722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342900" y="4767263"/>
            <a:ext cx="16002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24AF190-E6C3-4F71-9AD4-820770AEF1A8}" type="datetimeFigureOut">
              <a:rPr lang="zh-CN" altLang="en-US" smtClean="0"/>
              <a:pPr/>
              <a:t>2016/7/20</a:t>
            </a:fld>
            <a:endParaRPr lang="zh-CN" altLang="en-US"/>
          </a:p>
        </p:txBody>
      </p:sp>
      <p:sp>
        <p:nvSpPr>
          <p:cNvPr id="5" name="页脚占位符 4"/>
          <p:cNvSpPr>
            <a:spLocks noGrp="1"/>
          </p:cNvSpPr>
          <p:nvPr>
            <p:ph type="ftr" sz="quarter" idx="3"/>
          </p:nvPr>
        </p:nvSpPr>
        <p:spPr>
          <a:xfrm>
            <a:off x="2343150" y="4767263"/>
            <a:ext cx="21717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4914900" y="4767263"/>
            <a:ext cx="16002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5B5BF9F-75C6-42BD-8363-2F606FE0B601}" type="slidenum">
              <a:rPr lang="zh-CN" altLang="en-US" smtClean="0"/>
              <a:pPr/>
              <a:t>‹#›</a:t>
            </a:fld>
            <a:endParaRPr lang="zh-CN" altLang="en-US"/>
          </a:p>
        </p:txBody>
      </p:sp>
    </p:spTree>
    <p:extLst>
      <p:ext uri="{BB962C8B-B14F-4D97-AF65-F5344CB8AC3E}">
        <p14:creationId xmlns:p14="http://schemas.microsoft.com/office/powerpoint/2010/main" xmlns="" val="3392817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93.jpeg"/><Relationship Id="rId7" Type="http://schemas.openxmlformats.org/officeDocument/2006/relationships/image" Target="../media/image95.jpeg"/><Relationship Id="rId2" Type="http://schemas.openxmlformats.org/officeDocument/2006/relationships/hyperlink" Target="http://syxjj.qpcity.cn/product.asp?page=327&amp;pro_type=" TargetMode="External"/><Relationship Id="rId1" Type="http://schemas.openxmlformats.org/officeDocument/2006/relationships/slideLayout" Target="../slideLayouts/slideLayout2.xml"/><Relationship Id="rId6" Type="http://schemas.openxmlformats.org/officeDocument/2006/relationships/hyperlink" Target="http://news.sina.com.cn/s/2006-07-21/12009530022s.shtml" TargetMode="External"/><Relationship Id="rId5" Type="http://schemas.openxmlformats.org/officeDocument/2006/relationships/image" Target="../media/image94.jpeg"/><Relationship Id="rId4" Type="http://schemas.openxmlformats.org/officeDocument/2006/relationships/hyperlink" Target="http://www.autoww.com/dispost.asp?boardid=5012&amp;postid=181" TargetMode="External"/></Relationships>
</file>

<file path=ppt/slides/_rels/slide13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2.xml"/><Relationship Id="rId5" Type="http://schemas.openxmlformats.org/officeDocument/2006/relationships/image" Target="../media/image100.jpeg"/><Relationship Id="rId4" Type="http://schemas.openxmlformats.org/officeDocument/2006/relationships/image" Target="../media/image99.jpe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2.xml"/><Relationship Id="rId5" Type="http://schemas.openxmlformats.org/officeDocument/2006/relationships/image" Target="../media/image105.png"/><Relationship Id="rId4" Type="http://schemas.openxmlformats.org/officeDocument/2006/relationships/image" Target="../media/image104.jpe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http://www1.autoimg.cn/Blog/Content/2014/5/18/2014051822591417054.jpg" TargetMode="External"/><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http://www0.autoimg.cn/Blog/Content/2014/5/18/2014051823183072715.jpg" TargetMode="External"/><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14.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5.jpeg"/><Relationship Id="rId7" Type="http://schemas.openxmlformats.org/officeDocument/2006/relationships/hyperlink" Target="http://auto.qq.com/a/20070314/000103_3.htm" TargetMode="External"/><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32.png"/><Relationship Id="rId4" Type="http://schemas.openxmlformats.org/officeDocument/2006/relationships/oleObject" Target="../embeddings/oleObject2.bin"/></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5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5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7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hyperlink" Target="&#27773;&#36710;&#23433;&#20840;&#27668;&#22218;&#24037;&#20316;&#21407;&#29702;.f4v" TargetMode="Externa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hyperlink" Target="Volvo&#23433;&#20840;&#27668;&#22218;&#31995;&#32479;.flv"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8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F:\0PPT素材\背景及图片\白麻子.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43000" y="0"/>
            <a:ext cx="9144000" cy="5143500"/>
          </a:xfrm>
          <a:prstGeom prst="rect">
            <a:avLst/>
          </a:prstGeom>
          <a:noFill/>
          <a:ln>
            <a:solidFill>
              <a:schemeClr val="tx2"/>
            </a:solidFill>
          </a:ln>
          <a:extLst>
            <a:ext uri="{909E8E84-426E-40DD-AFC4-6F175D3DCCD1}">
              <a14:hiddenFill xmlns:a14="http://schemas.microsoft.com/office/drawing/2010/main" xmlns="">
                <a:solidFill>
                  <a:srgbClr val="FFFFFF"/>
                </a:solidFill>
              </a14:hiddenFill>
            </a:ext>
          </a:extLst>
        </p:spPr>
      </p:pic>
      <p:grpSp>
        <p:nvGrpSpPr>
          <p:cNvPr id="5" name="组合 4"/>
          <p:cNvGrpSpPr/>
          <p:nvPr/>
        </p:nvGrpSpPr>
        <p:grpSpPr>
          <a:xfrm>
            <a:off x="1478324" y="216614"/>
            <a:ext cx="3741377" cy="3741377"/>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椭圆 7"/>
          <p:cNvSpPr/>
          <p:nvPr/>
        </p:nvSpPr>
        <p:spPr>
          <a:xfrm rot="10498052">
            <a:off x="477316" y="3970954"/>
            <a:ext cx="563789" cy="563789"/>
          </a:xfrm>
          <a:prstGeom prst="ellipse">
            <a:avLst/>
          </a:prstGeom>
          <a:solidFill>
            <a:schemeClr val="accent1">
              <a:lumMod val="50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10498052">
            <a:off x="1230673" y="4627446"/>
            <a:ext cx="228599" cy="228599"/>
          </a:xfrm>
          <a:prstGeom prst="ellipse">
            <a:avLst/>
          </a:prstGeom>
          <a:solidFill>
            <a:schemeClr val="accent1">
              <a:lumMod val="50000"/>
            </a:schemeClr>
          </a:solidFill>
          <a:ln>
            <a:solidFill>
              <a:schemeClr val="tx2"/>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046283" y="3406942"/>
            <a:ext cx="845906" cy="845906"/>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97154" y="3501800"/>
            <a:ext cx="310515" cy="310515"/>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755807" y="4332148"/>
            <a:ext cx="310515" cy="310515"/>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rot="10498052">
            <a:off x="742936" y="3263615"/>
            <a:ext cx="228599" cy="228599"/>
          </a:xfrm>
          <a:prstGeom prst="ellipse">
            <a:avLst/>
          </a:prstGeom>
          <a:solidFill>
            <a:schemeClr val="accent1">
              <a:lumMod val="50000"/>
            </a:schemeClr>
          </a:solidFill>
          <a:ln>
            <a:solidFill>
              <a:schemeClr val="tx2"/>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80937" y="4521063"/>
            <a:ext cx="441364" cy="441364"/>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rot="10498052">
            <a:off x="-278031" y="4139410"/>
            <a:ext cx="303658" cy="303658"/>
          </a:xfrm>
          <a:prstGeom prst="ellipse">
            <a:avLst/>
          </a:prstGeom>
          <a:solidFill>
            <a:schemeClr val="accent1">
              <a:lumMod val="50000"/>
            </a:schemeClr>
          </a:solidFill>
          <a:ln>
            <a:solidFill>
              <a:schemeClr val="tx2"/>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2295066" y="4115254"/>
            <a:ext cx="310515" cy="310515"/>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椭圆 26"/>
          <p:cNvSpPr/>
          <p:nvPr/>
        </p:nvSpPr>
        <p:spPr>
          <a:xfrm rot="10498052">
            <a:off x="2486030" y="4713305"/>
            <a:ext cx="192350" cy="192350"/>
          </a:xfrm>
          <a:prstGeom prst="ellipse">
            <a:avLst/>
          </a:prstGeom>
          <a:solidFill>
            <a:schemeClr val="accent1">
              <a:lumMod val="50000"/>
            </a:schemeClr>
          </a:solidFill>
          <a:ln>
            <a:solidFill>
              <a:schemeClr val="tx2"/>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rot="10498052">
            <a:off x="-723914" y="4786417"/>
            <a:ext cx="228599" cy="228599"/>
          </a:xfrm>
          <a:prstGeom prst="ellipse">
            <a:avLst/>
          </a:prstGeom>
          <a:solidFill>
            <a:schemeClr val="accent1">
              <a:lumMod val="50000"/>
            </a:schemeClr>
          </a:solidFill>
          <a:ln>
            <a:solidFill>
              <a:schemeClr val="tx2"/>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p:nvPr/>
        </p:nvCxnSpPr>
        <p:spPr>
          <a:xfrm>
            <a:off x="1841531" y="2126728"/>
            <a:ext cx="3042416"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rot="10498052">
            <a:off x="5392216" y="4000988"/>
            <a:ext cx="563789" cy="563789"/>
          </a:xfrm>
          <a:prstGeom prst="ellipse">
            <a:avLst/>
          </a:prstGeom>
          <a:solidFill>
            <a:schemeClr val="accent1">
              <a:lumMod val="50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0498052">
            <a:off x="6145573" y="4657480"/>
            <a:ext cx="228599" cy="228599"/>
          </a:xfrm>
          <a:prstGeom prst="ellipse">
            <a:avLst/>
          </a:prstGeom>
          <a:solidFill>
            <a:schemeClr val="accent1">
              <a:lumMod val="50000"/>
            </a:schemeClr>
          </a:solidFill>
          <a:ln>
            <a:solidFill>
              <a:schemeClr val="tx2"/>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5961183" y="3436976"/>
            <a:ext cx="845906" cy="845906"/>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4817747" y="3531834"/>
            <a:ext cx="310515" cy="310515"/>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椭圆 6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6670707" y="4362182"/>
            <a:ext cx="310515" cy="310515"/>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椭圆 69"/>
          <p:cNvSpPr/>
          <p:nvPr/>
        </p:nvSpPr>
        <p:spPr>
          <a:xfrm rot="10498052">
            <a:off x="5657836" y="3293649"/>
            <a:ext cx="228599" cy="228599"/>
          </a:xfrm>
          <a:prstGeom prst="ellipse">
            <a:avLst/>
          </a:prstGeom>
          <a:solidFill>
            <a:schemeClr val="accent1">
              <a:lumMod val="50000"/>
            </a:schemeClr>
          </a:solidFill>
          <a:ln>
            <a:solidFill>
              <a:schemeClr val="tx2"/>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4995837" y="4551097"/>
            <a:ext cx="441364" cy="441364"/>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椭圆 73"/>
          <p:cNvSpPr/>
          <p:nvPr/>
        </p:nvSpPr>
        <p:spPr>
          <a:xfrm rot="10498052">
            <a:off x="4636869" y="4169444"/>
            <a:ext cx="303658" cy="303658"/>
          </a:xfrm>
          <a:prstGeom prst="ellipse">
            <a:avLst/>
          </a:prstGeom>
          <a:solidFill>
            <a:schemeClr val="accent1">
              <a:lumMod val="50000"/>
            </a:schemeClr>
          </a:solidFill>
          <a:ln>
            <a:solidFill>
              <a:schemeClr val="tx2"/>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7209966" y="4145288"/>
            <a:ext cx="310515" cy="310515"/>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椭圆 7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椭圆 77"/>
          <p:cNvSpPr/>
          <p:nvPr/>
        </p:nvSpPr>
        <p:spPr>
          <a:xfrm rot="10498052">
            <a:off x="7400930" y="4743339"/>
            <a:ext cx="192350" cy="192350"/>
          </a:xfrm>
          <a:prstGeom prst="ellipse">
            <a:avLst/>
          </a:prstGeom>
          <a:solidFill>
            <a:schemeClr val="accent1">
              <a:lumMod val="50000"/>
            </a:schemeClr>
          </a:solidFill>
          <a:ln>
            <a:solidFill>
              <a:schemeClr val="tx2"/>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rot="10498052">
            <a:off x="4190987" y="4816451"/>
            <a:ext cx="228599" cy="228599"/>
          </a:xfrm>
          <a:prstGeom prst="ellipse">
            <a:avLst/>
          </a:prstGeom>
          <a:solidFill>
            <a:schemeClr val="accent1">
              <a:lumMod val="50000"/>
            </a:schemeClr>
          </a:solidFill>
          <a:ln>
            <a:solidFill>
              <a:schemeClr val="tx2"/>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028951" y="1336326"/>
            <a:ext cx="2667577" cy="1569660"/>
          </a:xfrm>
          <a:prstGeom prst="rect">
            <a:avLst/>
          </a:prstGeom>
          <a:noFill/>
        </p:spPr>
        <p:txBody>
          <a:bodyPr wrap="square" rtlCol="0">
            <a:spAutoFit/>
          </a:bodyPr>
          <a:lstStyle/>
          <a:p>
            <a:r>
              <a:rPr lang="zh-CN" altLang="en-US" sz="4800" b="1" dirty="0">
                <a:solidFill>
                  <a:srgbClr val="FF0000"/>
                </a:solidFill>
              </a:rPr>
              <a:t>汽车被动安全系统</a:t>
            </a:r>
          </a:p>
        </p:txBody>
      </p:sp>
    </p:spTree>
    <p:extLst>
      <p:ext uri="{BB962C8B-B14F-4D97-AF65-F5344CB8AC3E}">
        <p14:creationId xmlns:p14="http://schemas.microsoft.com/office/powerpoint/2010/main" xmlns="" val="38668420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11458 -0.82685 L 3.88889E-6 -1.85185E-6 " pathEditMode="relative" rAng="0" ptsTypes="AA">
                                      <p:cBhvr>
                                        <p:cTn id="6" dur="2000" fill="hold"/>
                                        <p:tgtEl>
                                          <p:spTgt spid="59"/>
                                        </p:tgtEl>
                                        <p:attrNameLst>
                                          <p:attrName>ppt_x</p:attrName>
                                          <p:attrName>ppt_y</p:attrName>
                                        </p:attrNameLst>
                                      </p:cBhvr>
                                      <p:rCtr x="-55729" y="41327"/>
                                    </p:animMotion>
                                  </p:childTnLst>
                                </p:cTn>
                              </p:par>
                              <p:par>
                                <p:cTn id="7" presetID="42" presetClass="path" presetSubtype="0" accel="50000" decel="50000" fill="hold" nodeType="withEffect">
                                  <p:stCondLst>
                                    <p:cond delay="0"/>
                                  </p:stCondLst>
                                  <p:childTnLst>
                                    <p:animMotion origin="layout" path="M 1.11267 -0.5607 L -5.55556E-7 2.03892E-7 " pathEditMode="relative" rAng="0" ptsTypes="AA">
                                      <p:cBhvr>
                                        <p:cTn id="8" dur="2000" fill="hold"/>
                                        <p:tgtEl>
                                          <p:spTgt spid="67"/>
                                        </p:tgtEl>
                                        <p:attrNameLst>
                                          <p:attrName>ppt_x</p:attrName>
                                          <p:attrName>ppt_y</p:attrName>
                                        </p:attrNameLst>
                                      </p:cBhvr>
                                      <p:rCtr x="-55642" y="28020"/>
                                    </p:animMotion>
                                  </p:childTnLst>
                                </p:cTn>
                              </p:par>
                              <p:par>
                                <p:cTn id="9" presetID="42" presetClass="path" presetSubtype="0" accel="50000" decel="50000" fill="hold" nodeType="withEffect">
                                  <p:stCondLst>
                                    <p:cond delay="0"/>
                                  </p:stCondLst>
                                  <p:childTnLst>
                                    <p:animMotion origin="layout" path="M 1.16511 -0.74143 L -3.61111E-6 4.43312E-6 " pathEditMode="relative" rAng="0" ptsTypes="AA">
                                      <p:cBhvr>
                                        <p:cTn id="10" dur="2000" fill="hold"/>
                                        <p:tgtEl>
                                          <p:spTgt spid="61"/>
                                        </p:tgtEl>
                                        <p:attrNameLst>
                                          <p:attrName>ppt_x</p:attrName>
                                          <p:attrName>ppt_y</p:attrName>
                                        </p:attrNameLst>
                                      </p:cBhvr>
                                      <p:rCtr x="-58264" y="37071"/>
                                    </p:animMotion>
                                  </p:childTnLst>
                                </p:cTn>
                              </p:par>
                              <p:par>
                                <p:cTn id="11" presetID="42" presetClass="path" presetSubtype="0" accel="50000" decel="50000" fill="hold" grpId="0" nodeType="withEffect">
                                  <p:stCondLst>
                                    <p:cond delay="0"/>
                                  </p:stCondLst>
                                  <p:childTnLst>
                                    <p:animMotion origin="layout" path="M 1.05712 -0.81186 L -0.01424 -0.02255 " pathEditMode="relative" rAng="0" ptsTypes="AA">
                                      <p:cBhvr>
                                        <p:cTn id="12" dur="2000" fill="hold"/>
                                        <p:tgtEl>
                                          <p:spTgt spid="60"/>
                                        </p:tgtEl>
                                        <p:attrNameLst>
                                          <p:attrName>ppt_x</p:attrName>
                                          <p:attrName>ppt_y</p:attrName>
                                        </p:attrNameLst>
                                      </p:cBhvr>
                                      <p:rCtr x="-53576" y="39450"/>
                                    </p:animMotion>
                                  </p:childTnLst>
                                </p:cTn>
                              </p:par>
                              <p:par>
                                <p:cTn id="13" presetID="42" presetClass="path" presetSubtype="0" accel="50000" decel="50000" fill="hold" nodeType="withEffect">
                                  <p:stCondLst>
                                    <p:cond delay="0"/>
                                  </p:stCondLst>
                                  <p:childTnLst>
                                    <p:animMotion origin="layout" path="M 1.22951 -0.81173 L 0 -2.46914E-6 " pathEditMode="relative" rAng="0" ptsTypes="AA">
                                      <p:cBhvr>
                                        <p:cTn id="14" dur="2000" fill="hold"/>
                                        <p:tgtEl>
                                          <p:spTgt spid="64"/>
                                        </p:tgtEl>
                                        <p:attrNameLst>
                                          <p:attrName>ppt_x</p:attrName>
                                          <p:attrName>ppt_y</p:attrName>
                                        </p:attrNameLst>
                                      </p:cBhvr>
                                      <p:rCtr x="-61476" y="40586"/>
                                    </p:animMotion>
                                  </p:childTnLst>
                                </p:cTn>
                              </p:par>
                              <p:par>
                                <p:cTn id="15" presetID="42" presetClass="path" presetSubtype="0" accel="50000" decel="50000" fill="hold" grpId="0" nodeType="withEffect">
                                  <p:stCondLst>
                                    <p:cond delay="0"/>
                                  </p:stCondLst>
                                  <p:childTnLst>
                                    <p:animMotion origin="layout" path="M 1.05712 -0.81186 L -0.01424 -0.02255 " pathEditMode="relative" rAng="0" ptsTypes="AA">
                                      <p:cBhvr>
                                        <p:cTn id="16" dur="2000" fill="hold"/>
                                        <p:tgtEl>
                                          <p:spTgt spid="70"/>
                                        </p:tgtEl>
                                        <p:attrNameLst>
                                          <p:attrName>ppt_x</p:attrName>
                                          <p:attrName>ppt_y</p:attrName>
                                        </p:attrNameLst>
                                      </p:cBhvr>
                                      <p:rCtr x="-53576" y="39450"/>
                                    </p:animMotion>
                                  </p:childTnLst>
                                </p:cTn>
                              </p:par>
                              <p:par>
                                <p:cTn id="17" presetID="42" presetClass="path" presetSubtype="0" accel="50000" decel="50000" fill="hold" nodeType="withEffect">
                                  <p:stCondLst>
                                    <p:cond delay="0"/>
                                  </p:stCondLst>
                                  <p:childTnLst>
                                    <p:animMotion origin="layout" path="M 0.93194 -0.36577 L -2.77778E-7 5.68428E-7 " pathEditMode="relative" rAng="0" ptsTypes="AA">
                                      <p:cBhvr>
                                        <p:cTn id="18" dur="2000" fill="hold"/>
                                        <p:tgtEl>
                                          <p:spTgt spid="71"/>
                                        </p:tgtEl>
                                        <p:attrNameLst>
                                          <p:attrName>ppt_x</p:attrName>
                                          <p:attrName>ppt_y</p:attrName>
                                        </p:attrNameLst>
                                      </p:cBhvr>
                                      <p:rCtr x="-46597" y="18289"/>
                                    </p:animMotion>
                                  </p:childTnLst>
                                </p:cTn>
                              </p:par>
                              <p:par>
                                <p:cTn id="19" presetID="42" presetClass="path" presetSubtype="0" accel="50000" decel="50000" fill="hold" grpId="0" nodeType="withEffect">
                                  <p:stCondLst>
                                    <p:cond delay="0"/>
                                  </p:stCondLst>
                                  <p:childTnLst>
                                    <p:animMotion origin="layout" path="M 1.05712 -0.81186 L -0.01424 -0.02255 " pathEditMode="relative" rAng="0" ptsTypes="AA">
                                      <p:cBhvr>
                                        <p:cTn id="20" dur="2000" fill="hold"/>
                                        <p:tgtEl>
                                          <p:spTgt spid="74"/>
                                        </p:tgtEl>
                                        <p:attrNameLst>
                                          <p:attrName>ppt_x</p:attrName>
                                          <p:attrName>ppt_y</p:attrName>
                                        </p:attrNameLst>
                                      </p:cBhvr>
                                      <p:rCtr x="-53576" y="39450"/>
                                    </p:animMotion>
                                  </p:childTnLst>
                                </p:cTn>
                              </p:par>
                              <p:par>
                                <p:cTn id="21" presetID="42" presetClass="path" presetSubtype="0" accel="50000" decel="50000" fill="hold" nodeType="withEffect">
                                  <p:stCondLst>
                                    <p:cond delay="0"/>
                                  </p:stCondLst>
                                  <p:childTnLst>
                                    <p:animMotion origin="layout" path="M 0.93194 -0.36577 L -2.77778E-7 5.68428E-7 " pathEditMode="relative" rAng="0" ptsTypes="AA">
                                      <p:cBhvr>
                                        <p:cTn id="22" dur="2000" fill="hold"/>
                                        <p:tgtEl>
                                          <p:spTgt spid="75"/>
                                        </p:tgtEl>
                                        <p:attrNameLst>
                                          <p:attrName>ppt_x</p:attrName>
                                          <p:attrName>ppt_y</p:attrName>
                                        </p:attrNameLst>
                                      </p:cBhvr>
                                      <p:rCtr x="-46597" y="18289"/>
                                    </p:animMotion>
                                  </p:childTnLst>
                                </p:cTn>
                              </p:par>
                              <p:par>
                                <p:cTn id="23" presetID="42" presetClass="path" presetSubtype="0" accel="50000" decel="50000" fill="hold" grpId="0" nodeType="withEffect">
                                  <p:stCondLst>
                                    <p:cond delay="0"/>
                                  </p:stCondLst>
                                  <p:childTnLst>
                                    <p:animMotion origin="layout" path="M 1.07135 -0.78931 L 8.33333E-7 -4.71733E-6 " pathEditMode="relative" rAng="0" ptsTypes="AA">
                                      <p:cBhvr>
                                        <p:cTn id="24" dur="2000" fill="hold"/>
                                        <p:tgtEl>
                                          <p:spTgt spid="78"/>
                                        </p:tgtEl>
                                        <p:attrNameLst>
                                          <p:attrName>ppt_x</p:attrName>
                                          <p:attrName>ppt_y</p:attrName>
                                        </p:attrNameLst>
                                      </p:cBhvr>
                                      <p:rCtr x="-53576" y="39450"/>
                                    </p:animMotion>
                                  </p:childTnLst>
                                </p:cTn>
                              </p:par>
                              <p:par>
                                <p:cTn id="25" presetID="42" presetClass="path" presetSubtype="0" accel="50000" decel="50000" fill="hold" grpId="0" nodeType="withEffect">
                                  <p:stCondLst>
                                    <p:cond delay="0"/>
                                  </p:stCondLst>
                                  <p:childTnLst>
                                    <p:animMotion origin="layout" path="M 1.05712 -0.81186 L -0.01424 -0.02255 " pathEditMode="relative" rAng="0" ptsTypes="AA">
                                      <p:cBhvr>
                                        <p:cTn id="26" dur="2000" fill="hold"/>
                                        <p:tgtEl>
                                          <p:spTgt spid="79"/>
                                        </p:tgtEl>
                                        <p:attrNameLst>
                                          <p:attrName>ppt_x</p:attrName>
                                          <p:attrName>ppt_y</p:attrName>
                                        </p:attrNameLst>
                                      </p:cBhvr>
                                      <p:rCtr x="-53576" y="39450"/>
                                    </p:animMotion>
                                  </p:childTnLst>
                                </p:cTn>
                              </p:par>
                              <p:par>
                                <p:cTn id="27" presetID="42" presetClass="path" presetSubtype="0" accel="50000" decel="50000" fill="hold" grpId="0" nodeType="withEffect">
                                  <p:stCondLst>
                                    <p:cond delay="0"/>
                                  </p:stCondLst>
                                  <p:childTnLst>
                                    <p:animMotion origin="layout" path="M 1.11458 -0.82685 L 3.88889E-6 -1.85185E-6 " pathEditMode="relative" rAng="0" ptsTypes="AA">
                                      <p:cBhvr>
                                        <p:cTn id="28" dur="2000" fill="hold"/>
                                        <p:tgtEl>
                                          <p:spTgt spid="8"/>
                                        </p:tgtEl>
                                        <p:attrNameLst>
                                          <p:attrName>ppt_x</p:attrName>
                                          <p:attrName>ppt_y</p:attrName>
                                        </p:attrNameLst>
                                      </p:cBhvr>
                                      <p:rCtr x="-55729" y="41327"/>
                                    </p:animMotion>
                                  </p:childTnLst>
                                </p:cTn>
                              </p:par>
                              <p:par>
                                <p:cTn id="29" presetID="42" presetClass="path" presetSubtype="0" accel="50000" decel="50000" fill="hold" nodeType="withEffect">
                                  <p:stCondLst>
                                    <p:cond delay="0"/>
                                  </p:stCondLst>
                                  <p:childTnLst>
                                    <p:animMotion origin="layout" path="M 1.11267 -0.5607 L -5.55556E-7 2.03892E-7 " pathEditMode="relative" rAng="0" ptsTypes="AA">
                                      <p:cBhvr>
                                        <p:cTn id="30" dur="2000" fill="hold"/>
                                        <p:tgtEl>
                                          <p:spTgt spid="16"/>
                                        </p:tgtEl>
                                        <p:attrNameLst>
                                          <p:attrName>ppt_x</p:attrName>
                                          <p:attrName>ppt_y</p:attrName>
                                        </p:attrNameLst>
                                      </p:cBhvr>
                                      <p:rCtr x="-55642" y="28020"/>
                                    </p:animMotion>
                                  </p:childTnLst>
                                </p:cTn>
                              </p:par>
                              <p:par>
                                <p:cTn id="31" presetID="42" presetClass="path" presetSubtype="0" accel="50000" decel="50000" fill="hold" nodeType="withEffect">
                                  <p:stCondLst>
                                    <p:cond delay="0"/>
                                  </p:stCondLst>
                                  <p:childTnLst>
                                    <p:animMotion origin="layout" path="M 1.16511 -0.74143 L -3.61111E-6 4.43312E-6 " pathEditMode="relative" rAng="0" ptsTypes="AA">
                                      <p:cBhvr>
                                        <p:cTn id="32" dur="2000" fill="hold"/>
                                        <p:tgtEl>
                                          <p:spTgt spid="10"/>
                                        </p:tgtEl>
                                        <p:attrNameLst>
                                          <p:attrName>ppt_x</p:attrName>
                                          <p:attrName>ppt_y</p:attrName>
                                        </p:attrNameLst>
                                      </p:cBhvr>
                                      <p:rCtr x="-58264" y="37071"/>
                                    </p:animMotion>
                                  </p:childTnLst>
                                </p:cTn>
                              </p:par>
                              <p:par>
                                <p:cTn id="33" presetID="42" presetClass="path" presetSubtype="0" accel="50000" decel="50000" fill="hold" grpId="0" nodeType="withEffect">
                                  <p:stCondLst>
                                    <p:cond delay="0"/>
                                  </p:stCondLst>
                                  <p:childTnLst>
                                    <p:animMotion origin="layout" path="M 1.05712 -0.81186 L -0.01424 -0.02255 " pathEditMode="relative" rAng="0" ptsTypes="AA">
                                      <p:cBhvr>
                                        <p:cTn id="34" dur="2000" fill="hold"/>
                                        <p:tgtEl>
                                          <p:spTgt spid="9"/>
                                        </p:tgtEl>
                                        <p:attrNameLst>
                                          <p:attrName>ppt_x</p:attrName>
                                          <p:attrName>ppt_y</p:attrName>
                                        </p:attrNameLst>
                                      </p:cBhvr>
                                      <p:rCtr x="-53576" y="39450"/>
                                    </p:animMotion>
                                  </p:childTnLst>
                                </p:cTn>
                              </p:par>
                              <p:par>
                                <p:cTn id="35" presetID="42" presetClass="path" presetSubtype="0" accel="50000" decel="50000" fill="hold" nodeType="withEffect">
                                  <p:stCondLst>
                                    <p:cond delay="0"/>
                                  </p:stCondLst>
                                  <p:childTnLst>
                                    <p:animMotion origin="layout" path="M 1.22951 -0.81173 L 0 -2.46914E-6 " pathEditMode="relative" rAng="0" ptsTypes="AA">
                                      <p:cBhvr>
                                        <p:cTn id="36" dur="2000" fill="hold"/>
                                        <p:tgtEl>
                                          <p:spTgt spid="13"/>
                                        </p:tgtEl>
                                        <p:attrNameLst>
                                          <p:attrName>ppt_x</p:attrName>
                                          <p:attrName>ppt_y</p:attrName>
                                        </p:attrNameLst>
                                      </p:cBhvr>
                                      <p:rCtr x="-61476" y="40586"/>
                                    </p:animMotion>
                                  </p:childTnLst>
                                </p:cTn>
                              </p:par>
                              <p:par>
                                <p:cTn id="37" presetID="42" presetClass="path" presetSubtype="0" accel="50000" decel="50000" fill="hold" grpId="0" nodeType="withEffect">
                                  <p:stCondLst>
                                    <p:cond delay="0"/>
                                  </p:stCondLst>
                                  <p:childTnLst>
                                    <p:animMotion origin="layout" path="M 1.05712 -0.81186 L -0.01424 -0.02255 " pathEditMode="relative" rAng="0" ptsTypes="AA">
                                      <p:cBhvr>
                                        <p:cTn id="38" dur="2000" fill="hold"/>
                                        <p:tgtEl>
                                          <p:spTgt spid="19"/>
                                        </p:tgtEl>
                                        <p:attrNameLst>
                                          <p:attrName>ppt_x</p:attrName>
                                          <p:attrName>ppt_y</p:attrName>
                                        </p:attrNameLst>
                                      </p:cBhvr>
                                      <p:rCtr x="-53576" y="39450"/>
                                    </p:animMotion>
                                  </p:childTnLst>
                                </p:cTn>
                              </p:par>
                              <p:par>
                                <p:cTn id="39" presetID="42" presetClass="path" presetSubtype="0" accel="50000" decel="50000" fill="hold" nodeType="withEffect">
                                  <p:stCondLst>
                                    <p:cond delay="0"/>
                                  </p:stCondLst>
                                  <p:childTnLst>
                                    <p:animMotion origin="layout" path="M 0.93194 -0.36577 L -2.77778E-7 5.68428E-7 " pathEditMode="relative" rAng="0" ptsTypes="AA">
                                      <p:cBhvr>
                                        <p:cTn id="40" dur="2000" fill="hold"/>
                                        <p:tgtEl>
                                          <p:spTgt spid="20"/>
                                        </p:tgtEl>
                                        <p:attrNameLst>
                                          <p:attrName>ppt_x</p:attrName>
                                          <p:attrName>ppt_y</p:attrName>
                                        </p:attrNameLst>
                                      </p:cBhvr>
                                      <p:rCtr x="-46597" y="18289"/>
                                    </p:animMotion>
                                  </p:childTnLst>
                                </p:cTn>
                              </p:par>
                              <p:par>
                                <p:cTn id="41" presetID="42" presetClass="path" presetSubtype="0" accel="50000" decel="50000" fill="hold" grpId="0" nodeType="withEffect">
                                  <p:stCondLst>
                                    <p:cond delay="0"/>
                                  </p:stCondLst>
                                  <p:childTnLst>
                                    <p:animMotion origin="layout" path="M 1.07136 -0.7892 L 5E-6 2.46914E-6 " pathEditMode="relative" rAng="0" ptsTypes="AA">
                                      <p:cBhvr>
                                        <p:cTn id="42" dur="2000" fill="hold"/>
                                        <p:tgtEl>
                                          <p:spTgt spid="23"/>
                                        </p:tgtEl>
                                        <p:attrNameLst>
                                          <p:attrName>ppt_x</p:attrName>
                                          <p:attrName>ppt_y</p:attrName>
                                        </p:attrNameLst>
                                      </p:cBhvr>
                                      <p:rCtr x="-53576" y="39444"/>
                                    </p:animMotion>
                                  </p:childTnLst>
                                </p:cTn>
                              </p:par>
                              <p:par>
                                <p:cTn id="43" presetID="42" presetClass="path" presetSubtype="0" accel="50000" decel="50000" fill="hold" nodeType="withEffect">
                                  <p:stCondLst>
                                    <p:cond delay="0"/>
                                  </p:stCondLst>
                                  <p:childTnLst>
                                    <p:animMotion origin="layout" path="M 0.93194 -0.36577 L -2.77778E-7 5.68428E-7 " pathEditMode="relative" rAng="0" ptsTypes="AA">
                                      <p:cBhvr>
                                        <p:cTn id="44" dur="2000" fill="hold"/>
                                        <p:tgtEl>
                                          <p:spTgt spid="24"/>
                                        </p:tgtEl>
                                        <p:attrNameLst>
                                          <p:attrName>ppt_x</p:attrName>
                                          <p:attrName>ppt_y</p:attrName>
                                        </p:attrNameLst>
                                      </p:cBhvr>
                                      <p:rCtr x="-46597" y="18289"/>
                                    </p:animMotion>
                                  </p:childTnLst>
                                </p:cTn>
                              </p:par>
                              <p:par>
                                <p:cTn id="45" presetID="42" presetClass="path" presetSubtype="0" accel="50000" decel="50000" fill="hold" grpId="0" nodeType="withEffect">
                                  <p:stCondLst>
                                    <p:cond delay="0"/>
                                  </p:stCondLst>
                                  <p:childTnLst>
                                    <p:animMotion origin="layout" path="M 1.07135 -0.78931 L 8.33333E-7 -4.71733E-6 " pathEditMode="relative" rAng="0" ptsTypes="AA">
                                      <p:cBhvr>
                                        <p:cTn id="46" dur="2000" fill="hold"/>
                                        <p:tgtEl>
                                          <p:spTgt spid="27"/>
                                        </p:tgtEl>
                                        <p:attrNameLst>
                                          <p:attrName>ppt_x</p:attrName>
                                          <p:attrName>ppt_y</p:attrName>
                                        </p:attrNameLst>
                                      </p:cBhvr>
                                      <p:rCtr x="-53576" y="39450"/>
                                    </p:animMotion>
                                  </p:childTnLst>
                                </p:cTn>
                              </p:par>
                              <p:par>
                                <p:cTn id="47" presetID="42" presetClass="path" presetSubtype="0" accel="50000" decel="50000" fill="hold" grpId="0" nodeType="withEffect">
                                  <p:stCondLst>
                                    <p:cond delay="0"/>
                                  </p:stCondLst>
                                  <p:childTnLst>
                                    <p:animMotion origin="layout" path="M 1.05712 -0.81186 L -0.01424 -0.02255 " pathEditMode="relative" rAng="0" ptsTypes="AA">
                                      <p:cBhvr>
                                        <p:cTn id="48" dur="2000" fill="hold"/>
                                        <p:tgtEl>
                                          <p:spTgt spid="28"/>
                                        </p:tgtEl>
                                        <p:attrNameLst>
                                          <p:attrName>ppt_x</p:attrName>
                                          <p:attrName>ppt_y</p:attrName>
                                        </p:attrNameLst>
                                      </p:cBhvr>
                                      <p:rCtr x="-53576" y="39450"/>
                                    </p:animMotion>
                                  </p:childTnLst>
                                </p:cTn>
                              </p:par>
                              <p:par>
                                <p:cTn id="49" presetID="42" presetClass="path" presetSubtype="0" accel="50000" decel="50000" fill="hold" nodeType="withEffect">
                                  <p:stCondLst>
                                    <p:cond delay="0"/>
                                  </p:stCondLst>
                                  <p:childTnLst>
                                    <p:animMotion origin="layout" path="M 0.89027 -0.68768 L 3.61111E-6 2.94717E-6 " pathEditMode="relative" rAng="0" ptsTypes="AA">
                                      <p:cBhvr>
                                        <p:cTn id="50" dur="2500" fill="hold"/>
                                        <p:tgtEl>
                                          <p:spTgt spid="5"/>
                                        </p:tgtEl>
                                        <p:attrNameLst>
                                          <p:attrName>ppt_x</p:attrName>
                                          <p:attrName>ppt_y</p:attrName>
                                        </p:attrNameLst>
                                      </p:cBhvr>
                                      <p:rCtr x="-44514" y="34384"/>
                                    </p:animMotion>
                                  </p:childTnLst>
                                </p:cTn>
                              </p:par>
                              <p:par>
                                <p:cTn id="51" presetID="22" presetClass="entr" presetSubtype="8" fill="hold" nodeType="with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wipe(left)">
                                      <p:cBhvr>
                                        <p:cTn id="5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9" grpId="0" animBg="1"/>
      <p:bldP spid="23" grpId="0" animBg="1"/>
      <p:bldP spid="27" grpId="0" animBg="1"/>
      <p:bldP spid="28" grpId="0" animBg="1"/>
      <p:bldP spid="59" grpId="0" animBg="1"/>
      <p:bldP spid="60" grpId="0" animBg="1"/>
      <p:bldP spid="70" grpId="0" animBg="1"/>
      <p:bldP spid="74" grpId="0" animBg="1"/>
      <p:bldP spid="78" grpId="0" animBg="1"/>
      <p:bldP spid="7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516166" y="671967"/>
            <a:ext cx="4986563" cy="210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84178" y="298455"/>
            <a:ext cx="331988"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 name="TextBox 58"/>
          <p:cNvSpPr txBox="1"/>
          <p:nvPr/>
        </p:nvSpPr>
        <p:spPr>
          <a:xfrm>
            <a:off x="441819" y="156755"/>
            <a:ext cx="3395395" cy="523220"/>
          </a:xfrm>
          <a:prstGeom prst="rect">
            <a:avLst/>
          </a:prstGeom>
          <a:noFill/>
        </p:spPr>
        <p:txBody>
          <a:bodyPr wrap="square" rtlCol="0">
            <a:spAutoFit/>
          </a:bodyPr>
          <a:lstStyle/>
          <a:p>
            <a:r>
              <a:rPr lang="zh-CN" altLang="en-US" sz="2800" spc="300" dirty="0" smtClean="0">
                <a:solidFill>
                  <a:srgbClr val="FF0000"/>
                </a:solidFill>
                <a:latin typeface="黑体" panose="02010609060101010101" pitchFamily="49" charset="-122"/>
                <a:ea typeface="黑体" panose="02010609060101010101" pitchFamily="49" charset="-122"/>
              </a:rPr>
              <a:t>安全带的发展</a:t>
            </a:r>
            <a:endParaRPr lang="zh-CN" altLang="en-US" sz="2800" spc="300" dirty="0">
              <a:solidFill>
                <a:srgbClr val="FF0000"/>
              </a:solidFill>
              <a:latin typeface="黑体" panose="02010609060101010101" pitchFamily="49" charset="-122"/>
              <a:ea typeface="黑体" panose="02010609060101010101" pitchFamily="49" charset="-122"/>
            </a:endParaRPr>
          </a:p>
        </p:txBody>
      </p:sp>
      <p:sp>
        <p:nvSpPr>
          <p:cNvPr id="8" name="椭圆 34"/>
          <p:cNvSpPr/>
          <p:nvPr/>
        </p:nvSpPr>
        <p:spPr>
          <a:xfrm>
            <a:off x="655855" y="2434784"/>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lumMod val="5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38684" y="2880795"/>
            <a:ext cx="5661595" cy="165543"/>
            <a:chOff x="814999" y="3019059"/>
            <a:chExt cx="7719401" cy="0"/>
          </a:xfrm>
        </p:grpSpPr>
        <p:cxnSp>
          <p:nvCxnSpPr>
            <p:cNvPr id="10" name="直接连接符 9"/>
            <p:cNvCxnSpPr/>
            <p:nvPr/>
          </p:nvCxnSpPr>
          <p:spPr>
            <a:xfrm>
              <a:off x="814999" y="3019059"/>
              <a:ext cx="3062193" cy="0"/>
            </a:xfrm>
            <a:prstGeom prst="line">
              <a:avLst/>
            </a:prstGeom>
            <a:ln w="76200">
              <a:solidFill>
                <a:srgbClr val="163A5A"/>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784843" y="3019059"/>
              <a:ext cx="4749557" cy="0"/>
            </a:xfrm>
            <a:prstGeom prst="line">
              <a:avLst/>
            </a:prstGeom>
            <a:ln w="76200">
              <a:solidFill>
                <a:srgbClr val="163A5A"/>
              </a:solidFill>
            </a:ln>
          </p:spPr>
          <p:style>
            <a:lnRef idx="1">
              <a:schemeClr val="accent1"/>
            </a:lnRef>
            <a:fillRef idx="0">
              <a:schemeClr val="accent1"/>
            </a:fillRef>
            <a:effectRef idx="0">
              <a:schemeClr val="accent1"/>
            </a:effectRef>
            <a:fontRef idx="minor">
              <a:schemeClr val="tx1"/>
            </a:fontRef>
          </p:style>
        </p:cxnSp>
      </p:grpSp>
      <p:sp>
        <p:nvSpPr>
          <p:cNvPr id="12" name="TextBox 60"/>
          <p:cNvSpPr txBox="1"/>
          <p:nvPr/>
        </p:nvSpPr>
        <p:spPr>
          <a:xfrm>
            <a:off x="511186" y="2726805"/>
            <a:ext cx="881973" cy="276999"/>
          </a:xfrm>
          <a:prstGeom prst="rect">
            <a:avLst/>
          </a:prstGeom>
          <a:noFill/>
        </p:spPr>
        <p:txBody>
          <a:bodyPr wrap="none" rtlCol="0">
            <a:spAutoFit/>
          </a:bodyPr>
          <a:lstStyle/>
          <a:p>
            <a:r>
              <a:rPr lang="en-US" altLang="zh-CN" sz="1200" dirty="0" smtClean="0">
                <a:solidFill>
                  <a:schemeClr val="bg1"/>
                </a:solidFill>
              </a:rPr>
              <a:t>100</a:t>
            </a:r>
            <a:r>
              <a:rPr lang="zh-CN" altLang="en-US" sz="1200" dirty="0" smtClean="0">
                <a:solidFill>
                  <a:schemeClr val="bg1"/>
                </a:solidFill>
              </a:rPr>
              <a:t>多年前</a:t>
            </a:r>
            <a:endParaRPr lang="zh-CN" altLang="en-US" sz="1200" dirty="0">
              <a:solidFill>
                <a:schemeClr val="bg1"/>
              </a:solidFill>
            </a:endParaRPr>
          </a:p>
        </p:txBody>
      </p:sp>
      <p:sp>
        <p:nvSpPr>
          <p:cNvPr id="13" name="矩形 12"/>
          <p:cNvSpPr/>
          <p:nvPr/>
        </p:nvSpPr>
        <p:spPr>
          <a:xfrm>
            <a:off x="3426803" y="3403247"/>
            <a:ext cx="1387994" cy="1200329"/>
          </a:xfrm>
          <a:prstGeom prst="rect">
            <a:avLst/>
          </a:prstGeom>
          <a:solidFill>
            <a:schemeClr val="accent1">
              <a:lumMod val="20000"/>
              <a:lumOff val="80000"/>
            </a:schemeClr>
          </a:solidFill>
        </p:spPr>
        <p:txBody>
          <a:bodyPr wrap="square">
            <a:spAutoFit/>
          </a:bodyPr>
          <a:lstStyle/>
          <a:p>
            <a:pPr algn="ctr"/>
            <a:r>
              <a:rPr lang="zh-CN" altLang="zh-CN" dirty="0"/>
              <a:t>瑞典沃尔沃公司</a:t>
            </a:r>
            <a:r>
              <a:rPr lang="zh-CN" altLang="zh-CN" dirty="0" smtClean="0"/>
              <a:t>发明三点式</a:t>
            </a:r>
            <a:r>
              <a:rPr lang="zh-CN" altLang="zh-CN" dirty="0"/>
              <a:t>座椅安全带</a:t>
            </a:r>
            <a:endParaRPr lang="zh-CN" altLang="en-US" dirty="0"/>
          </a:p>
        </p:txBody>
      </p:sp>
      <p:sp>
        <p:nvSpPr>
          <p:cNvPr id="15" name="矩形 14"/>
          <p:cNvSpPr/>
          <p:nvPr/>
        </p:nvSpPr>
        <p:spPr>
          <a:xfrm>
            <a:off x="5508936" y="3412372"/>
            <a:ext cx="1096867" cy="1223412"/>
          </a:xfrm>
          <a:prstGeom prst="rect">
            <a:avLst/>
          </a:prstGeom>
          <a:solidFill>
            <a:schemeClr val="accent6">
              <a:lumMod val="20000"/>
              <a:lumOff val="80000"/>
            </a:schemeClr>
          </a:solidFill>
        </p:spPr>
        <p:txBody>
          <a:bodyPr wrap="square">
            <a:spAutoFit/>
          </a:bodyPr>
          <a:lstStyle/>
          <a:p>
            <a:pPr algn="ctr"/>
            <a:r>
              <a:rPr lang="zh-CN" altLang="zh-CN" sz="1050" b="1" dirty="0" smtClean="0"/>
              <a:t>我国规定</a:t>
            </a:r>
            <a:r>
              <a:rPr lang="zh-CN" altLang="zh-CN" sz="1050" b="1" dirty="0"/>
              <a:t>从</a:t>
            </a:r>
            <a:r>
              <a:rPr lang="en-US" altLang="zh-CN" sz="1050" b="1" dirty="0"/>
              <a:t>1993</a:t>
            </a:r>
            <a:r>
              <a:rPr lang="zh-CN" altLang="zh-CN" sz="1050" b="1" dirty="0"/>
              <a:t>年</a:t>
            </a:r>
            <a:r>
              <a:rPr lang="en-US" altLang="zh-CN" sz="1050" b="1" dirty="0"/>
              <a:t>7</a:t>
            </a:r>
            <a:r>
              <a:rPr lang="zh-CN" altLang="zh-CN" sz="1050" b="1" dirty="0"/>
              <a:t>月</a:t>
            </a:r>
            <a:r>
              <a:rPr lang="en-US" altLang="zh-CN" sz="1050" b="1" dirty="0"/>
              <a:t>1</a:t>
            </a:r>
            <a:r>
              <a:rPr lang="zh-CN" altLang="zh-CN" sz="1050" b="1" dirty="0"/>
              <a:t>日起，所有</a:t>
            </a:r>
            <a:r>
              <a:rPr lang="zh-CN" altLang="zh-CN" sz="1050" b="1" dirty="0" smtClean="0"/>
              <a:t>小客车在</a:t>
            </a:r>
            <a:r>
              <a:rPr lang="zh-CN" altLang="zh-CN" sz="1050" b="1" dirty="0"/>
              <a:t>行驶时，驾驶员和前排座成员都必须使用安全带。</a:t>
            </a:r>
            <a:endParaRPr lang="zh-CN" altLang="en-US" sz="1050" b="1" dirty="0"/>
          </a:p>
        </p:txBody>
      </p:sp>
      <p:sp>
        <p:nvSpPr>
          <p:cNvPr id="17" name="矩形 16"/>
          <p:cNvSpPr/>
          <p:nvPr/>
        </p:nvSpPr>
        <p:spPr>
          <a:xfrm>
            <a:off x="4388647" y="1023626"/>
            <a:ext cx="1235314" cy="1200329"/>
          </a:xfrm>
          <a:prstGeom prst="rect">
            <a:avLst/>
          </a:prstGeom>
          <a:solidFill>
            <a:schemeClr val="accent3">
              <a:lumMod val="20000"/>
              <a:lumOff val="80000"/>
            </a:schemeClr>
          </a:solidFill>
        </p:spPr>
        <p:txBody>
          <a:bodyPr wrap="square">
            <a:spAutoFit/>
          </a:bodyPr>
          <a:lstStyle/>
          <a:p>
            <a:pPr algn="ctr"/>
            <a:r>
              <a:rPr lang="zh-CN" altLang="zh-CN" dirty="0"/>
              <a:t>有关安全带的法规也相继问世</a:t>
            </a:r>
            <a:endParaRPr lang="zh-CN" altLang="en-US" dirty="0">
              <a:solidFill>
                <a:srgbClr val="163A5A"/>
              </a:solidFill>
            </a:endParaRPr>
          </a:p>
        </p:txBody>
      </p:sp>
      <p:sp>
        <p:nvSpPr>
          <p:cNvPr id="18" name="矩形 17"/>
          <p:cNvSpPr/>
          <p:nvPr/>
        </p:nvSpPr>
        <p:spPr>
          <a:xfrm>
            <a:off x="2408782" y="1045308"/>
            <a:ext cx="1109979" cy="1200329"/>
          </a:xfrm>
          <a:prstGeom prst="rect">
            <a:avLst/>
          </a:prstGeom>
          <a:solidFill>
            <a:schemeClr val="accent6">
              <a:lumMod val="20000"/>
              <a:lumOff val="80000"/>
            </a:schemeClr>
          </a:solidFill>
        </p:spPr>
        <p:txBody>
          <a:bodyPr wrap="square">
            <a:spAutoFit/>
          </a:bodyPr>
          <a:lstStyle/>
          <a:p>
            <a:pPr algn="ctr"/>
            <a:r>
              <a:rPr lang="zh-CN" altLang="en-US" dirty="0" smtClean="0">
                <a:solidFill>
                  <a:srgbClr val="163A5A"/>
                </a:solidFill>
              </a:rPr>
              <a:t>福特轿车上首次使用两点式安全带</a:t>
            </a:r>
            <a:endParaRPr lang="zh-CN" altLang="en-US" dirty="0">
              <a:solidFill>
                <a:srgbClr val="163A5A"/>
              </a:solidFill>
            </a:endParaRPr>
          </a:p>
        </p:txBody>
      </p:sp>
      <p:sp>
        <p:nvSpPr>
          <p:cNvPr id="19" name="矩形 18"/>
          <p:cNvSpPr/>
          <p:nvPr/>
        </p:nvSpPr>
        <p:spPr>
          <a:xfrm>
            <a:off x="1492832" y="3413515"/>
            <a:ext cx="1033705" cy="1200329"/>
          </a:xfrm>
          <a:prstGeom prst="rect">
            <a:avLst/>
          </a:prstGeom>
          <a:solidFill>
            <a:schemeClr val="accent6">
              <a:lumMod val="20000"/>
              <a:lumOff val="80000"/>
            </a:schemeClr>
          </a:solidFill>
        </p:spPr>
        <p:txBody>
          <a:bodyPr wrap="square">
            <a:spAutoFit/>
          </a:bodyPr>
          <a:lstStyle/>
          <a:p>
            <a:r>
              <a:rPr lang="zh-CN" altLang="zh-CN" dirty="0"/>
              <a:t>赛车上开始使用</a:t>
            </a:r>
            <a:r>
              <a:rPr lang="zh-CN" altLang="zh-CN" dirty="0" smtClean="0"/>
              <a:t>安全带</a:t>
            </a:r>
            <a:r>
              <a:rPr lang="zh-CN" altLang="en-US" dirty="0"/>
              <a:t>。</a:t>
            </a:r>
          </a:p>
        </p:txBody>
      </p:sp>
      <p:sp>
        <p:nvSpPr>
          <p:cNvPr id="21" name="椭圆 34"/>
          <p:cNvSpPr/>
          <p:nvPr/>
        </p:nvSpPr>
        <p:spPr>
          <a:xfrm>
            <a:off x="2693556" y="2416566"/>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lumMod val="5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34"/>
          <p:cNvSpPr/>
          <p:nvPr/>
        </p:nvSpPr>
        <p:spPr>
          <a:xfrm>
            <a:off x="4793892" y="2474474"/>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lumMod val="5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rot="10800000">
            <a:off x="3768537" y="2593028"/>
            <a:ext cx="633946" cy="823643"/>
            <a:chOff x="4020870" y="2194485"/>
            <a:chExt cx="1102258" cy="1432090"/>
          </a:xfrm>
          <a:effectLst>
            <a:outerShdw blurRad="444500" dist="254000" dir="8100000" algn="tr" rotWithShape="0">
              <a:prstClr val="black">
                <a:alpha val="50000"/>
              </a:prstClr>
            </a:outerShdw>
          </a:effectLst>
        </p:grpSpPr>
        <p:sp>
          <p:nvSpPr>
            <p:cNvPr id="2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10800000">
            <a:off x="5808759" y="2616051"/>
            <a:ext cx="633946" cy="823643"/>
            <a:chOff x="4020870" y="2194485"/>
            <a:chExt cx="1102258" cy="1432090"/>
          </a:xfrm>
          <a:effectLst>
            <a:outerShdw blurRad="444500" dist="254000" dir="8100000" algn="tr" rotWithShape="0">
              <a:prstClr val="black">
                <a:alpha val="50000"/>
              </a:prstClr>
            </a:outerShdw>
          </a:effectLst>
        </p:grpSpPr>
        <p:sp>
          <p:nvSpPr>
            <p:cNvPr id="2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75"/>
          <p:cNvSpPr txBox="1"/>
          <p:nvPr/>
        </p:nvSpPr>
        <p:spPr>
          <a:xfrm>
            <a:off x="2612029" y="2697976"/>
            <a:ext cx="729687" cy="307777"/>
          </a:xfrm>
          <a:prstGeom prst="rect">
            <a:avLst/>
          </a:prstGeom>
          <a:noFill/>
        </p:spPr>
        <p:txBody>
          <a:bodyPr wrap="none" rtlCol="0">
            <a:spAutoFit/>
          </a:bodyPr>
          <a:lstStyle/>
          <a:p>
            <a:r>
              <a:rPr lang="en-US" altLang="zh-CN" sz="1400" dirty="0" smtClean="0">
                <a:solidFill>
                  <a:schemeClr val="bg1"/>
                </a:solidFill>
              </a:rPr>
              <a:t>1955</a:t>
            </a:r>
            <a:r>
              <a:rPr lang="zh-CN" altLang="en-US" sz="1400" dirty="0" smtClean="0">
                <a:solidFill>
                  <a:schemeClr val="bg1"/>
                </a:solidFill>
              </a:rPr>
              <a:t>年</a:t>
            </a:r>
            <a:endParaRPr lang="zh-CN" altLang="en-US" sz="1400" dirty="0">
              <a:solidFill>
                <a:schemeClr val="bg1"/>
              </a:solidFill>
            </a:endParaRPr>
          </a:p>
        </p:txBody>
      </p:sp>
      <p:sp>
        <p:nvSpPr>
          <p:cNvPr id="34" name="TextBox 76"/>
          <p:cNvSpPr txBox="1"/>
          <p:nvPr/>
        </p:nvSpPr>
        <p:spPr>
          <a:xfrm>
            <a:off x="3699918" y="2722028"/>
            <a:ext cx="729687" cy="307777"/>
          </a:xfrm>
          <a:prstGeom prst="rect">
            <a:avLst/>
          </a:prstGeom>
          <a:noFill/>
        </p:spPr>
        <p:txBody>
          <a:bodyPr wrap="none" rtlCol="0">
            <a:spAutoFit/>
          </a:bodyPr>
          <a:lstStyle/>
          <a:p>
            <a:r>
              <a:rPr lang="en-US" altLang="zh-CN" sz="1400" dirty="0" smtClean="0">
                <a:solidFill>
                  <a:srgbClr val="163A5A"/>
                </a:solidFill>
              </a:rPr>
              <a:t>1959</a:t>
            </a:r>
            <a:r>
              <a:rPr lang="zh-CN" altLang="en-US" sz="1400" dirty="0" smtClean="0">
                <a:solidFill>
                  <a:srgbClr val="163A5A"/>
                </a:solidFill>
              </a:rPr>
              <a:t>年</a:t>
            </a:r>
            <a:endParaRPr lang="zh-CN" altLang="en-US" sz="1400" dirty="0">
              <a:solidFill>
                <a:srgbClr val="163A5A"/>
              </a:solidFill>
            </a:endParaRPr>
          </a:p>
        </p:txBody>
      </p:sp>
      <p:sp>
        <p:nvSpPr>
          <p:cNvPr id="35" name="TextBox 77"/>
          <p:cNvSpPr txBox="1"/>
          <p:nvPr/>
        </p:nvSpPr>
        <p:spPr>
          <a:xfrm>
            <a:off x="4702305" y="2711518"/>
            <a:ext cx="729687" cy="307777"/>
          </a:xfrm>
          <a:prstGeom prst="rect">
            <a:avLst/>
          </a:prstGeom>
          <a:noFill/>
        </p:spPr>
        <p:txBody>
          <a:bodyPr wrap="none" rtlCol="0">
            <a:spAutoFit/>
          </a:bodyPr>
          <a:lstStyle/>
          <a:p>
            <a:r>
              <a:rPr lang="en-US" altLang="zh-CN" sz="1400" dirty="0" smtClean="0">
                <a:solidFill>
                  <a:schemeClr val="bg1"/>
                </a:solidFill>
              </a:rPr>
              <a:t>1963</a:t>
            </a:r>
            <a:r>
              <a:rPr lang="zh-CN" altLang="en-US" sz="1400" dirty="0" smtClean="0">
                <a:solidFill>
                  <a:schemeClr val="bg1"/>
                </a:solidFill>
              </a:rPr>
              <a:t>年</a:t>
            </a:r>
            <a:endParaRPr lang="zh-CN" altLang="en-US" sz="1400" dirty="0">
              <a:solidFill>
                <a:schemeClr val="bg1"/>
              </a:solidFill>
            </a:endParaRPr>
          </a:p>
        </p:txBody>
      </p:sp>
      <p:sp>
        <p:nvSpPr>
          <p:cNvPr id="36" name="TextBox 78"/>
          <p:cNvSpPr txBox="1"/>
          <p:nvPr/>
        </p:nvSpPr>
        <p:spPr>
          <a:xfrm>
            <a:off x="5796279" y="2744981"/>
            <a:ext cx="729687" cy="307777"/>
          </a:xfrm>
          <a:prstGeom prst="rect">
            <a:avLst/>
          </a:prstGeom>
          <a:noFill/>
        </p:spPr>
        <p:txBody>
          <a:bodyPr wrap="none" rtlCol="0">
            <a:spAutoFit/>
          </a:bodyPr>
          <a:lstStyle/>
          <a:p>
            <a:r>
              <a:rPr lang="en-US" altLang="zh-CN" sz="1400" dirty="0" smtClean="0">
                <a:solidFill>
                  <a:srgbClr val="163A5A"/>
                </a:solidFill>
              </a:rPr>
              <a:t>1992</a:t>
            </a:r>
            <a:r>
              <a:rPr lang="zh-CN" altLang="en-US" sz="1400" dirty="0" smtClean="0">
                <a:solidFill>
                  <a:srgbClr val="163A5A"/>
                </a:solidFill>
              </a:rPr>
              <a:t>年</a:t>
            </a:r>
            <a:endParaRPr lang="zh-CN" altLang="en-US" sz="1400" dirty="0">
              <a:solidFill>
                <a:srgbClr val="163A5A"/>
              </a:solidFill>
            </a:endParaRPr>
          </a:p>
        </p:txBody>
      </p:sp>
      <p:grpSp>
        <p:nvGrpSpPr>
          <p:cNvPr id="39" name="组合 38"/>
          <p:cNvGrpSpPr/>
          <p:nvPr/>
        </p:nvGrpSpPr>
        <p:grpSpPr>
          <a:xfrm rot="10800000">
            <a:off x="1678261" y="2547105"/>
            <a:ext cx="633946" cy="823643"/>
            <a:chOff x="4020870" y="2194485"/>
            <a:chExt cx="1102258" cy="1432090"/>
          </a:xfrm>
          <a:effectLst>
            <a:outerShdw blurRad="444500" dist="254000" dir="8100000" algn="tr" rotWithShape="0">
              <a:prstClr val="black">
                <a:alpha val="50000"/>
              </a:prstClr>
            </a:outerShdw>
          </a:effectLst>
        </p:grpSpPr>
        <p:sp>
          <p:nvSpPr>
            <p:cNvPr id="4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TextBox 10"/>
          <p:cNvSpPr txBox="1"/>
          <p:nvPr/>
        </p:nvSpPr>
        <p:spPr>
          <a:xfrm>
            <a:off x="1602151" y="2697976"/>
            <a:ext cx="729687" cy="307777"/>
          </a:xfrm>
          <a:prstGeom prst="rect">
            <a:avLst/>
          </a:prstGeom>
          <a:noFill/>
        </p:spPr>
        <p:txBody>
          <a:bodyPr wrap="none" rtlCol="0">
            <a:spAutoFit/>
          </a:bodyPr>
          <a:lstStyle/>
          <a:p>
            <a:r>
              <a:rPr lang="en-US" altLang="zh-CN" sz="1400" dirty="0" smtClean="0">
                <a:solidFill>
                  <a:srgbClr val="163A5A"/>
                </a:solidFill>
              </a:rPr>
              <a:t>1922</a:t>
            </a:r>
            <a:r>
              <a:rPr lang="zh-CN" altLang="en-US" sz="1400" dirty="0" smtClean="0">
                <a:solidFill>
                  <a:srgbClr val="163A5A"/>
                </a:solidFill>
              </a:rPr>
              <a:t>年</a:t>
            </a:r>
            <a:endParaRPr lang="zh-CN" altLang="en-US" sz="1400" dirty="0">
              <a:solidFill>
                <a:srgbClr val="163A5A"/>
              </a:solidFill>
            </a:endParaRPr>
          </a:p>
        </p:txBody>
      </p:sp>
      <p:sp>
        <p:nvSpPr>
          <p:cNvPr id="43" name="矩形 42"/>
          <p:cNvSpPr/>
          <p:nvPr/>
        </p:nvSpPr>
        <p:spPr>
          <a:xfrm>
            <a:off x="441819" y="1088444"/>
            <a:ext cx="1114626" cy="1200329"/>
          </a:xfrm>
          <a:prstGeom prst="rect">
            <a:avLst/>
          </a:prstGeom>
          <a:solidFill>
            <a:schemeClr val="accent3">
              <a:lumMod val="20000"/>
              <a:lumOff val="80000"/>
            </a:schemeClr>
          </a:solidFill>
        </p:spPr>
        <p:txBody>
          <a:bodyPr wrap="square">
            <a:spAutoFit/>
          </a:bodyPr>
          <a:lstStyle/>
          <a:p>
            <a:r>
              <a:rPr lang="zh-CN" altLang="zh-CN" kern="100" dirty="0">
                <a:latin typeface="Times New Roman" panose="02020603050405020304" pitchFamily="18" charset="0"/>
                <a:cs typeface="Times New Roman" panose="02020603050405020304" pitchFamily="18" charset="0"/>
              </a:rPr>
              <a:t>欧美</a:t>
            </a:r>
            <a:r>
              <a:rPr lang="zh-CN" altLang="zh-CN" kern="100" dirty="0" smtClean="0">
                <a:latin typeface="Times New Roman" panose="02020603050405020304" pitchFamily="18" charset="0"/>
                <a:cs typeface="Times New Roman" panose="02020603050405020304" pitchFamily="18" charset="0"/>
              </a:rPr>
              <a:t>国家</a:t>
            </a:r>
            <a:r>
              <a:rPr lang="en-US" altLang="zh-CN" kern="100" dirty="0" smtClean="0">
                <a:latin typeface="Times New Roman" panose="02020603050405020304" pitchFamily="18" charset="0"/>
                <a:cs typeface="Times New Roman" panose="02020603050405020304" pitchFamily="18" charset="0"/>
              </a:rPr>
              <a:t>.</a:t>
            </a:r>
            <a:r>
              <a:rPr lang="zh-CN" altLang="zh-CN" kern="100" dirty="0" smtClean="0">
                <a:latin typeface="Times New Roman" panose="02020603050405020304" pitchFamily="18" charset="0"/>
                <a:cs typeface="Times New Roman" panose="02020603050405020304" pitchFamily="18" charset="0"/>
              </a:rPr>
              <a:t>马车</a:t>
            </a:r>
            <a:r>
              <a:rPr lang="zh-CN" altLang="zh-CN" kern="100" dirty="0">
                <a:latin typeface="Times New Roman" panose="02020603050405020304" pitchFamily="18" charset="0"/>
                <a:cs typeface="Times New Roman" panose="02020603050405020304" pitchFamily="18" charset="0"/>
              </a:rPr>
              <a:t>座位</a:t>
            </a:r>
            <a:r>
              <a:rPr lang="zh-CN" altLang="zh-CN" kern="100" dirty="0" smtClean="0">
                <a:latin typeface="Times New Roman" panose="02020603050405020304" pitchFamily="18" charset="0"/>
                <a:cs typeface="Times New Roman" panose="02020603050405020304" pitchFamily="18" charset="0"/>
              </a:rPr>
              <a:t>上有了安全带</a:t>
            </a:r>
            <a:r>
              <a:rPr lang="zh-CN" altLang="en-US" kern="100" dirty="0" smtClean="0">
                <a:latin typeface="Times New Roman" panose="02020603050405020304" pitchFamily="18" charset="0"/>
                <a:cs typeface="Times New Roman" panose="02020603050405020304" pitchFamily="18" charset="0"/>
              </a:rPr>
              <a:t>。</a:t>
            </a:r>
            <a:endParaRPr lang="zh-CN" altLang="en-US" dirty="0"/>
          </a:p>
        </p:txBody>
      </p:sp>
    </p:spTree>
    <p:extLst>
      <p:ext uri="{BB962C8B-B14F-4D97-AF65-F5344CB8AC3E}">
        <p14:creationId xmlns:p14="http://schemas.microsoft.com/office/powerpoint/2010/main" xmlns="" val="604893607"/>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300"/>
                                            <p:tgtEl>
                                              <p:spTgt spid="5"/>
                                            </p:tgtEl>
                                          </p:cBhvr>
                                        </p:animEffect>
                                      </p:childTnLst>
                                    </p:cTn>
                                  </p:par>
                                </p:childTnLst>
                              </p:cTn>
                            </p:par>
                            <p:par>
                              <p:cTn id="8" fill="hold">
                                <p:stCondLst>
                                  <p:cond delay="300"/>
                                </p:stCondLst>
                                <p:childTnLst>
                                  <p:par>
                                    <p:cTn id="9" presetID="1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right)">
                                          <p:cBhvr>
                                            <p:cTn id="12" dur="500"/>
                                            <p:tgtEl>
                                              <p:spTgt spid="6"/>
                                            </p:tgtEl>
                                          </p:cBhvr>
                                        </p:animEffect>
                                      </p:childTnLst>
                                    </p:cTn>
                                  </p:par>
                                  <p:par>
                                    <p:cTn id="13" presetID="22" presetClass="entr" presetSubtype="8"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300"/>
                                            <p:tgtEl>
                                              <p:spTgt spid="4"/>
                                            </p:tgtEl>
                                          </p:cBhvr>
                                        </p:animEffect>
                                      </p:childTnLst>
                                    </p:cTn>
                                  </p:par>
                                </p:childTnLst>
                              </p:cTn>
                            </p:par>
                            <p:par>
                              <p:cTn id="16" fill="hold">
                                <p:stCondLst>
                                  <p:cond delay="8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1300"/>
                                </p:stCondLst>
                                <p:childTnLst>
                                  <p:par>
                                    <p:cTn id="21" presetID="2" presetClass="entr" presetSubtype="8" fill="hold" grpId="0" nodeType="afterEffect" p14:presetBounceEnd="44000">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14:bounceEnd="44000">
                                          <p:cBhvr additive="base">
                                            <p:cTn id="23" dur="500" fill="hold"/>
                                            <p:tgtEl>
                                              <p:spTgt spid="8"/>
                                            </p:tgtEl>
                                            <p:attrNameLst>
                                              <p:attrName>ppt_x</p:attrName>
                                            </p:attrNameLst>
                                          </p:cBhvr>
                                          <p:tavLst>
                                            <p:tav tm="0">
                                              <p:val>
                                                <p:strVal val="0-#ppt_w/2"/>
                                              </p:val>
                                            </p:tav>
                                            <p:tav tm="100000">
                                              <p:val>
                                                <p:strVal val="#ppt_x"/>
                                              </p:val>
                                            </p:tav>
                                          </p:tavLst>
                                        </p:anim>
                                        <p:anim calcmode="lin" valueType="num" p14:bounceEnd="44000">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1800"/>
                                </p:stCondLst>
                                <p:childTnLst>
                                  <p:par>
                                    <p:cTn id="26" presetID="2" presetClass="entr" presetSubtype="8" fill="hold" nodeType="afterEffect" p14:presetBounceEnd="44000">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14:bounceEnd="44000">
                                          <p:cBhvr additive="base">
                                            <p:cTn id="28" dur="500" fill="hold"/>
                                            <p:tgtEl>
                                              <p:spTgt spid="39"/>
                                            </p:tgtEl>
                                            <p:attrNameLst>
                                              <p:attrName>ppt_x</p:attrName>
                                            </p:attrNameLst>
                                          </p:cBhvr>
                                          <p:tavLst>
                                            <p:tav tm="0">
                                              <p:val>
                                                <p:strVal val="0-#ppt_w/2"/>
                                              </p:val>
                                            </p:tav>
                                            <p:tav tm="100000">
                                              <p:val>
                                                <p:strVal val="#ppt_x"/>
                                              </p:val>
                                            </p:tav>
                                          </p:tavLst>
                                        </p:anim>
                                        <p:anim calcmode="lin" valueType="num" p14:bounceEnd="44000">
                                          <p:cBhvr additive="base">
                                            <p:cTn id="29" dur="500" fill="hold"/>
                                            <p:tgtEl>
                                              <p:spTgt spid="39"/>
                                            </p:tgtEl>
                                            <p:attrNameLst>
                                              <p:attrName>ppt_y</p:attrName>
                                            </p:attrNameLst>
                                          </p:cBhvr>
                                          <p:tavLst>
                                            <p:tav tm="0">
                                              <p:val>
                                                <p:strVal val="#ppt_y"/>
                                              </p:val>
                                            </p:tav>
                                            <p:tav tm="100000">
                                              <p:val>
                                                <p:strVal val="#ppt_y"/>
                                              </p:val>
                                            </p:tav>
                                          </p:tavLst>
                                        </p:anim>
                                      </p:childTnLst>
                                    </p:cTn>
                                  </p:par>
                                </p:childTnLst>
                              </p:cTn>
                            </p:par>
                            <p:par>
                              <p:cTn id="30" fill="hold">
                                <p:stCondLst>
                                  <p:cond delay="23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14:bounceEnd="44000">
                                          <p:cBhvr additive="base">
                                            <p:cTn id="33" dur="500" fill="hold"/>
                                            <p:tgtEl>
                                              <p:spTgt spid="21"/>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21"/>
                                            </p:tgtEl>
                                            <p:attrNameLst>
                                              <p:attrName>ppt_y</p:attrName>
                                            </p:attrNameLst>
                                          </p:cBhvr>
                                          <p:tavLst>
                                            <p:tav tm="0">
                                              <p:val>
                                                <p:strVal val="#ppt_y"/>
                                              </p:val>
                                            </p:tav>
                                            <p:tav tm="100000">
                                              <p:val>
                                                <p:strVal val="#ppt_y"/>
                                              </p:val>
                                            </p:tav>
                                          </p:tavLst>
                                        </p:anim>
                                      </p:childTnLst>
                                    </p:cTn>
                                  </p:par>
                                </p:childTnLst>
                              </p:cTn>
                            </p:par>
                            <p:par>
                              <p:cTn id="35" fill="hold">
                                <p:stCondLst>
                                  <p:cond delay="2800"/>
                                </p:stCondLst>
                                <p:childTnLst>
                                  <p:par>
                                    <p:cTn id="36" presetID="2" presetClass="entr" presetSubtype="8" fill="hold" nodeType="afterEffect" p14:presetBounceEnd="44000">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14:bounceEnd="44000">
                                          <p:cBhvr additive="base">
                                            <p:cTn id="38" dur="500" fill="hold"/>
                                            <p:tgtEl>
                                              <p:spTgt spid="24"/>
                                            </p:tgtEl>
                                            <p:attrNameLst>
                                              <p:attrName>ppt_x</p:attrName>
                                            </p:attrNameLst>
                                          </p:cBhvr>
                                          <p:tavLst>
                                            <p:tav tm="0">
                                              <p:val>
                                                <p:strVal val="0-#ppt_w/2"/>
                                              </p:val>
                                            </p:tav>
                                            <p:tav tm="100000">
                                              <p:val>
                                                <p:strVal val="#ppt_x"/>
                                              </p:val>
                                            </p:tav>
                                          </p:tavLst>
                                        </p:anim>
                                        <p:anim calcmode="lin" valueType="num" p14:bounceEnd="44000">
                                          <p:cBhvr additive="base">
                                            <p:cTn id="39" dur="500" fill="hold"/>
                                            <p:tgtEl>
                                              <p:spTgt spid="24"/>
                                            </p:tgtEl>
                                            <p:attrNameLst>
                                              <p:attrName>ppt_y</p:attrName>
                                            </p:attrNameLst>
                                          </p:cBhvr>
                                          <p:tavLst>
                                            <p:tav tm="0">
                                              <p:val>
                                                <p:strVal val="#ppt_y"/>
                                              </p:val>
                                            </p:tav>
                                            <p:tav tm="100000">
                                              <p:val>
                                                <p:strVal val="#ppt_y"/>
                                              </p:val>
                                            </p:tav>
                                          </p:tavLst>
                                        </p:anim>
                                      </p:childTnLst>
                                    </p:cTn>
                                  </p:par>
                                </p:childTnLst>
                              </p:cTn>
                            </p:par>
                            <p:par>
                              <p:cTn id="40" fill="hold">
                                <p:stCondLst>
                                  <p:cond delay="3300"/>
                                </p:stCondLst>
                                <p:childTnLst>
                                  <p:par>
                                    <p:cTn id="41" presetID="2" presetClass="entr" presetSubtype="8" fill="hold" grpId="0" nodeType="afterEffect" p14:presetBounceEnd="44000">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14:bounceEnd="44000">
                                          <p:cBhvr additive="base">
                                            <p:cTn id="43" dur="500" fill="hold"/>
                                            <p:tgtEl>
                                              <p:spTgt spid="22"/>
                                            </p:tgtEl>
                                            <p:attrNameLst>
                                              <p:attrName>ppt_x</p:attrName>
                                            </p:attrNameLst>
                                          </p:cBhvr>
                                          <p:tavLst>
                                            <p:tav tm="0">
                                              <p:val>
                                                <p:strVal val="0-#ppt_w/2"/>
                                              </p:val>
                                            </p:tav>
                                            <p:tav tm="100000">
                                              <p:val>
                                                <p:strVal val="#ppt_x"/>
                                              </p:val>
                                            </p:tav>
                                          </p:tavLst>
                                        </p:anim>
                                        <p:anim calcmode="lin" valueType="num" p14:bounceEnd="44000">
                                          <p:cBhvr additive="base">
                                            <p:cTn id="44" dur="500" fill="hold"/>
                                            <p:tgtEl>
                                              <p:spTgt spid="22"/>
                                            </p:tgtEl>
                                            <p:attrNameLst>
                                              <p:attrName>ppt_y</p:attrName>
                                            </p:attrNameLst>
                                          </p:cBhvr>
                                          <p:tavLst>
                                            <p:tav tm="0">
                                              <p:val>
                                                <p:strVal val="#ppt_y"/>
                                              </p:val>
                                            </p:tav>
                                            <p:tav tm="100000">
                                              <p:val>
                                                <p:strVal val="#ppt_y"/>
                                              </p:val>
                                            </p:tav>
                                          </p:tavLst>
                                        </p:anim>
                                      </p:childTnLst>
                                    </p:cTn>
                                  </p:par>
                                </p:childTnLst>
                              </p:cTn>
                            </p:par>
                            <p:par>
                              <p:cTn id="45" fill="hold">
                                <p:stCondLst>
                                  <p:cond delay="3800"/>
                                </p:stCondLst>
                                <p:childTnLst>
                                  <p:par>
                                    <p:cTn id="46" presetID="2" presetClass="entr" presetSubtype="8" fill="hold" nodeType="afterEffect" p14:presetBounceEnd="44000">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14:bounceEnd="44000">
                                          <p:cBhvr additive="base">
                                            <p:cTn id="48" dur="500" fill="hold"/>
                                            <p:tgtEl>
                                              <p:spTgt spid="27"/>
                                            </p:tgtEl>
                                            <p:attrNameLst>
                                              <p:attrName>ppt_x</p:attrName>
                                            </p:attrNameLst>
                                          </p:cBhvr>
                                          <p:tavLst>
                                            <p:tav tm="0">
                                              <p:val>
                                                <p:strVal val="0-#ppt_w/2"/>
                                              </p:val>
                                            </p:tav>
                                            <p:tav tm="100000">
                                              <p:val>
                                                <p:strVal val="#ppt_x"/>
                                              </p:val>
                                            </p:tav>
                                          </p:tavLst>
                                        </p:anim>
                                        <p:anim calcmode="lin" valueType="num" p14:bounceEnd="44000">
                                          <p:cBhvr additive="base">
                                            <p:cTn id="49" dur="500" fill="hold"/>
                                            <p:tgtEl>
                                              <p:spTgt spid="27"/>
                                            </p:tgtEl>
                                            <p:attrNameLst>
                                              <p:attrName>ppt_y</p:attrName>
                                            </p:attrNameLst>
                                          </p:cBhvr>
                                          <p:tavLst>
                                            <p:tav tm="0">
                                              <p:val>
                                                <p:strVal val="#ppt_y"/>
                                              </p:val>
                                            </p:tav>
                                            <p:tav tm="100000">
                                              <p:val>
                                                <p:strVal val="#ppt_y"/>
                                              </p:val>
                                            </p:tav>
                                          </p:tavLst>
                                        </p:anim>
                                      </p:childTnLst>
                                    </p:cTn>
                                  </p:par>
                                  <p:par>
                                    <p:cTn id="50" presetID="10" presetClass="entr" presetSubtype="0" fill="hold" grpId="0" nodeType="withEffect">
                                      <p:stCondLst>
                                        <p:cond delay="10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grpId="0" nodeType="withEffect">
                                      <p:stCondLst>
                                        <p:cond delay="20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30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par>
                                    <p:cTn id="59" presetID="10" presetClass="entr" presetSubtype="0" fill="hold" grpId="0" nodeType="withEffect">
                                      <p:stCondLst>
                                        <p:cond delay="60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10" presetClass="entr" presetSubtype="0" fill="hold" grpId="0" nodeType="withEffect">
                                      <p:stCondLst>
                                        <p:cond delay="70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500"/>
                                            <p:tgtEl>
                                              <p:spTgt spid="42"/>
                                            </p:tgtEl>
                                          </p:cBhvr>
                                        </p:animEffect>
                                      </p:childTnLst>
                                    </p:cTn>
                                  </p:par>
                                  <p:par>
                                    <p:cTn id="65" presetID="10" presetClass="entr" presetSubtype="0" fill="hold" grpId="0" nodeType="withEffect">
                                      <p:stCondLst>
                                        <p:cond delay="90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childTnLst>
                              </p:cTn>
                            </p:par>
                            <p:par>
                              <p:cTn id="68" fill="hold">
                                <p:stCondLst>
                                  <p:cond delay="5200"/>
                                </p:stCondLst>
                                <p:childTnLst>
                                  <p:par>
                                    <p:cTn id="69" presetID="2" presetClass="entr" presetSubtype="4"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fill="hold"/>
                                            <p:tgtEl>
                                              <p:spTgt spid="17"/>
                                            </p:tgtEl>
                                            <p:attrNameLst>
                                              <p:attrName>ppt_x</p:attrName>
                                            </p:attrNameLst>
                                          </p:cBhvr>
                                          <p:tavLst>
                                            <p:tav tm="0">
                                              <p:val>
                                                <p:strVal val="#ppt_x"/>
                                              </p:val>
                                            </p:tav>
                                            <p:tav tm="100000">
                                              <p:val>
                                                <p:strVal val="#ppt_x"/>
                                              </p:val>
                                            </p:tav>
                                          </p:tavLst>
                                        </p:anim>
                                        <p:anim calcmode="lin" valueType="num">
                                          <p:cBhvr additive="base">
                                            <p:cTn id="72" dur="500" fill="hold"/>
                                            <p:tgtEl>
                                              <p:spTgt spid="17"/>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500" fill="hold"/>
                                            <p:tgtEl>
                                              <p:spTgt spid="18"/>
                                            </p:tgtEl>
                                            <p:attrNameLst>
                                              <p:attrName>ppt_x</p:attrName>
                                            </p:attrNameLst>
                                          </p:cBhvr>
                                          <p:tavLst>
                                            <p:tav tm="0">
                                              <p:val>
                                                <p:strVal val="#ppt_x"/>
                                              </p:val>
                                            </p:tav>
                                            <p:tav tm="100000">
                                              <p:val>
                                                <p:strVal val="#ppt_x"/>
                                              </p:val>
                                            </p:tav>
                                          </p:tavLst>
                                        </p:anim>
                                        <p:anim calcmode="lin" valueType="num">
                                          <p:cBhvr additive="base">
                                            <p:cTn id="76" dur="500" fill="hold"/>
                                            <p:tgtEl>
                                              <p:spTgt spid="18"/>
                                            </p:tgtEl>
                                            <p:attrNameLst>
                                              <p:attrName>ppt_y</p:attrName>
                                            </p:attrNameLst>
                                          </p:cBhvr>
                                          <p:tavLst>
                                            <p:tav tm="0">
                                              <p:val>
                                                <p:strVal val="1+#ppt_h/2"/>
                                              </p:val>
                                            </p:tav>
                                            <p:tav tm="100000">
                                              <p:val>
                                                <p:strVal val="#ppt_y"/>
                                              </p:val>
                                            </p:tav>
                                          </p:tavLst>
                                        </p:anim>
                                      </p:childTnLst>
                                    </p:cTn>
                                  </p:par>
                                  <p:par>
                                    <p:cTn id="77" presetID="2" presetClass="entr" presetSubtype="1"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0-#ppt_h/2"/>
                                              </p:val>
                                            </p:tav>
                                            <p:tav tm="100000">
                                              <p:val>
                                                <p:strVal val="#ppt_y"/>
                                              </p:val>
                                            </p:tav>
                                          </p:tavLst>
                                        </p:anim>
                                      </p:childTnLst>
                                    </p:cTn>
                                  </p:par>
                                  <p:par>
                                    <p:cTn id="81" presetID="2" presetClass="entr" presetSubtype="1"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additive="base">
                                            <p:cTn id="83" dur="500" fill="hold"/>
                                            <p:tgtEl>
                                              <p:spTgt spid="13"/>
                                            </p:tgtEl>
                                            <p:attrNameLst>
                                              <p:attrName>ppt_x</p:attrName>
                                            </p:attrNameLst>
                                          </p:cBhvr>
                                          <p:tavLst>
                                            <p:tav tm="0">
                                              <p:val>
                                                <p:strVal val="#ppt_x"/>
                                              </p:val>
                                            </p:tav>
                                            <p:tav tm="100000">
                                              <p:val>
                                                <p:strVal val="#ppt_x"/>
                                              </p:val>
                                            </p:tav>
                                          </p:tavLst>
                                        </p:anim>
                                        <p:anim calcmode="lin" valueType="num">
                                          <p:cBhvr additive="base">
                                            <p:cTn id="84" dur="500" fill="hold"/>
                                            <p:tgtEl>
                                              <p:spTgt spid="13"/>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500" fill="hold"/>
                                            <p:tgtEl>
                                              <p:spTgt spid="15"/>
                                            </p:tgtEl>
                                            <p:attrNameLst>
                                              <p:attrName>ppt_x</p:attrName>
                                            </p:attrNameLst>
                                          </p:cBhvr>
                                          <p:tavLst>
                                            <p:tav tm="0">
                                              <p:val>
                                                <p:strVal val="#ppt_x"/>
                                              </p:val>
                                            </p:tav>
                                            <p:tav tm="100000">
                                              <p:val>
                                                <p:strVal val="#ppt_x"/>
                                              </p:val>
                                            </p:tav>
                                          </p:tavLst>
                                        </p:anim>
                                        <p:anim calcmode="lin" valueType="num">
                                          <p:cBhvr additive="base">
                                            <p:cTn id="8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12" grpId="0"/>
          <p:bldP spid="13" grpId="0" animBg="1"/>
          <p:bldP spid="15" grpId="0" animBg="1"/>
          <p:bldP spid="17" grpId="0" animBg="1"/>
          <p:bldP spid="18" grpId="0" animBg="1"/>
          <p:bldP spid="19" grpId="0" animBg="1"/>
          <p:bldP spid="21" grpId="0" animBg="1"/>
          <p:bldP spid="22" grpId="0" animBg="1"/>
          <p:bldP spid="33" grpId="0"/>
          <p:bldP spid="34" grpId="0"/>
          <p:bldP spid="35" grpId="0"/>
          <p:bldP spid="36" grpId="0"/>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300"/>
                                            <p:tgtEl>
                                              <p:spTgt spid="5"/>
                                            </p:tgtEl>
                                          </p:cBhvr>
                                        </p:animEffect>
                                      </p:childTnLst>
                                    </p:cTn>
                                  </p:par>
                                </p:childTnLst>
                              </p:cTn>
                            </p:par>
                            <p:par>
                              <p:cTn id="8" fill="hold">
                                <p:stCondLst>
                                  <p:cond delay="300"/>
                                </p:stCondLst>
                                <p:childTnLst>
                                  <p:par>
                                    <p:cTn id="9" presetID="1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right)">
                                          <p:cBhvr>
                                            <p:cTn id="12" dur="500"/>
                                            <p:tgtEl>
                                              <p:spTgt spid="6"/>
                                            </p:tgtEl>
                                          </p:cBhvr>
                                        </p:animEffect>
                                      </p:childTnLst>
                                    </p:cTn>
                                  </p:par>
                                  <p:par>
                                    <p:cTn id="13" presetID="22" presetClass="entr" presetSubtype="8"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300"/>
                                            <p:tgtEl>
                                              <p:spTgt spid="4"/>
                                            </p:tgtEl>
                                          </p:cBhvr>
                                        </p:animEffect>
                                      </p:childTnLst>
                                    </p:cTn>
                                  </p:par>
                                </p:childTnLst>
                              </p:cTn>
                            </p:par>
                            <p:par>
                              <p:cTn id="16" fill="hold">
                                <p:stCondLst>
                                  <p:cond delay="8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1300"/>
                                </p:stCondLst>
                                <p:childTnLst>
                                  <p:par>
                                    <p:cTn id="21" presetID="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1800"/>
                                </p:stCondLst>
                                <p:childTnLst>
                                  <p:par>
                                    <p:cTn id="26" presetID="2" presetClass="entr" presetSubtype="8"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0-#ppt_w/2"/>
                                              </p:val>
                                            </p:tav>
                                            <p:tav tm="100000">
                                              <p:val>
                                                <p:strVal val="#ppt_x"/>
                                              </p:val>
                                            </p:tav>
                                          </p:tavLst>
                                        </p:anim>
                                        <p:anim calcmode="lin" valueType="num">
                                          <p:cBhvr additive="base">
                                            <p:cTn id="29" dur="500" fill="hold"/>
                                            <p:tgtEl>
                                              <p:spTgt spid="39"/>
                                            </p:tgtEl>
                                            <p:attrNameLst>
                                              <p:attrName>ppt_y</p:attrName>
                                            </p:attrNameLst>
                                          </p:cBhvr>
                                          <p:tavLst>
                                            <p:tav tm="0">
                                              <p:val>
                                                <p:strVal val="#ppt_y"/>
                                              </p:val>
                                            </p:tav>
                                            <p:tav tm="100000">
                                              <p:val>
                                                <p:strVal val="#ppt_y"/>
                                              </p:val>
                                            </p:tav>
                                          </p:tavLst>
                                        </p:anim>
                                      </p:childTnLst>
                                    </p:cTn>
                                  </p:par>
                                </p:childTnLst>
                              </p:cTn>
                            </p:par>
                            <p:par>
                              <p:cTn id="30" fill="hold">
                                <p:stCondLst>
                                  <p:cond delay="2300"/>
                                </p:stCondLst>
                                <p:childTnLst>
                                  <p:par>
                                    <p:cTn id="31" presetID="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0-#ppt_w/2"/>
                                              </p:val>
                                            </p:tav>
                                            <p:tav tm="100000">
                                              <p:val>
                                                <p:strVal val="#ppt_x"/>
                                              </p:val>
                                            </p:tav>
                                          </p:tavLst>
                                        </p:anim>
                                        <p:anim calcmode="lin" valueType="num">
                                          <p:cBhvr additive="base">
                                            <p:cTn id="34" dur="500" fill="hold"/>
                                            <p:tgtEl>
                                              <p:spTgt spid="21"/>
                                            </p:tgtEl>
                                            <p:attrNameLst>
                                              <p:attrName>ppt_y</p:attrName>
                                            </p:attrNameLst>
                                          </p:cBhvr>
                                          <p:tavLst>
                                            <p:tav tm="0">
                                              <p:val>
                                                <p:strVal val="#ppt_y"/>
                                              </p:val>
                                            </p:tav>
                                            <p:tav tm="100000">
                                              <p:val>
                                                <p:strVal val="#ppt_y"/>
                                              </p:val>
                                            </p:tav>
                                          </p:tavLst>
                                        </p:anim>
                                      </p:childTnLst>
                                    </p:cTn>
                                  </p:par>
                                </p:childTnLst>
                              </p:cTn>
                            </p:par>
                            <p:par>
                              <p:cTn id="35" fill="hold">
                                <p:stCondLst>
                                  <p:cond delay="2800"/>
                                </p:stCondLst>
                                <p:childTnLst>
                                  <p:par>
                                    <p:cTn id="36" presetID="2" presetClass="entr" presetSubtype="8"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0-#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childTnLst>
                              </p:cTn>
                            </p:par>
                            <p:par>
                              <p:cTn id="40" fill="hold">
                                <p:stCondLst>
                                  <p:cond delay="3300"/>
                                </p:stCondLst>
                                <p:childTnLst>
                                  <p:par>
                                    <p:cTn id="41" presetID="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childTnLst>
                              </p:cTn>
                            </p:par>
                            <p:par>
                              <p:cTn id="45" fill="hold">
                                <p:stCondLst>
                                  <p:cond delay="3800"/>
                                </p:stCondLst>
                                <p:childTnLst>
                                  <p:par>
                                    <p:cTn id="46" presetID="2" presetClass="entr" presetSubtype="8"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0-#ppt_w/2"/>
                                              </p:val>
                                            </p:tav>
                                            <p:tav tm="100000">
                                              <p:val>
                                                <p:strVal val="#ppt_x"/>
                                              </p:val>
                                            </p:tav>
                                          </p:tavLst>
                                        </p:anim>
                                        <p:anim calcmode="lin" valueType="num">
                                          <p:cBhvr additive="base">
                                            <p:cTn id="49" dur="500" fill="hold"/>
                                            <p:tgtEl>
                                              <p:spTgt spid="27"/>
                                            </p:tgtEl>
                                            <p:attrNameLst>
                                              <p:attrName>ppt_y</p:attrName>
                                            </p:attrNameLst>
                                          </p:cBhvr>
                                          <p:tavLst>
                                            <p:tav tm="0">
                                              <p:val>
                                                <p:strVal val="#ppt_y"/>
                                              </p:val>
                                            </p:tav>
                                            <p:tav tm="100000">
                                              <p:val>
                                                <p:strVal val="#ppt_y"/>
                                              </p:val>
                                            </p:tav>
                                          </p:tavLst>
                                        </p:anim>
                                      </p:childTnLst>
                                    </p:cTn>
                                  </p:par>
                                  <p:par>
                                    <p:cTn id="50" presetID="10" presetClass="entr" presetSubtype="0" fill="hold" grpId="0" nodeType="withEffect">
                                      <p:stCondLst>
                                        <p:cond delay="10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grpId="0" nodeType="withEffect">
                                      <p:stCondLst>
                                        <p:cond delay="20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30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par>
                                    <p:cTn id="59" presetID="10" presetClass="entr" presetSubtype="0" fill="hold" grpId="0" nodeType="withEffect">
                                      <p:stCondLst>
                                        <p:cond delay="60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10" presetClass="entr" presetSubtype="0" fill="hold" grpId="0" nodeType="withEffect">
                                      <p:stCondLst>
                                        <p:cond delay="70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500"/>
                                            <p:tgtEl>
                                              <p:spTgt spid="42"/>
                                            </p:tgtEl>
                                          </p:cBhvr>
                                        </p:animEffect>
                                      </p:childTnLst>
                                    </p:cTn>
                                  </p:par>
                                  <p:par>
                                    <p:cTn id="65" presetID="10" presetClass="entr" presetSubtype="0" fill="hold" grpId="0" nodeType="withEffect">
                                      <p:stCondLst>
                                        <p:cond delay="90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childTnLst>
                              </p:cTn>
                            </p:par>
                            <p:par>
                              <p:cTn id="68" fill="hold">
                                <p:stCondLst>
                                  <p:cond delay="5200"/>
                                </p:stCondLst>
                                <p:childTnLst>
                                  <p:par>
                                    <p:cTn id="69" presetID="2" presetClass="entr" presetSubtype="4"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fill="hold"/>
                                            <p:tgtEl>
                                              <p:spTgt spid="17"/>
                                            </p:tgtEl>
                                            <p:attrNameLst>
                                              <p:attrName>ppt_x</p:attrName>
                                            </p:attrNameLst>
                                          </p:cBhvr>
                                          <p:tavLst>
                                            <p:tav tm="0">
                                              <p:val>
                                                <p:strVal val="#ppt_x"/>
                                              </p:val>
                                            </p:tav>
                                            <p:tav tm="100000">
                                              <p:val>
                                                <p:strVal val="#ppt_x"/>
                                              </p:val>
                                            </p:tav>
                                          </p:tavLst>
                                        </p:anim>
                                        <p:anim calcmode="lin" valueType="num">
                                          <p:cBhvr additive="base">
                                            <p:cTn id="72" dur="500" fill="hold"/>
                                            <p:tgtEl>
                                              <p:spTgt spid="17"/>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500" fill="hold"/>
                                            <p:tgtEl>
                                              <p:spTgt spid="18"/>
                                            </p:tgtEl>
                                            <p:attrNameLst>
                                              <p:attrName>ppt_x</p:attrName>
                                            </p:attrNameLst>
                                          </p:cBhvr>
                                          <p:tavLst>
                                            <p:tav tm="0">
                                              <p:val>
                                                <p:strVal val="#ppt_x"/>
                                              </p:val>
                                            </p:tav>
                                            <p:tav tm="100000">
                                              <p:val>
                                                <p:strVal val="#ppt_x"/>
                                              </p:val>
                                            </p:tav>
                                          </p:tavLst>
                                        </p:anim>
                                        <p:anim calcmode="lin" valueType="num">
                                          <p:cBhvr additive="base">
                                            <p:cTn id="76" dur="500" fill="hold"/>
                                            <p:tgtEl>
                                              <p:spTgt spid="18"/>
                                            </p:tgtEl>
                                            <p:attrNameLst>
                                              <p:attrName>ppt_y</p:attrName>
                                            </p:attrNameLst>
                                          </p:cBhvr>
                                          <p:tavLst>
                                            <p:tav tm="0">
                                              <p:val>
                                                <p:strVal val="1+#ppt_h/2"/>
                                              </p:val>
                                            </p:tav>
                                            <p:tav tm="100000">
                                              <p:val>
                                                <p:strVal val="#ppt_y"/>
                                              </p:val>
                                            </p:tav>
                                          </p:tavLst>
                                        </p:anim>
                                      </p:childTnLst>
                                    </p:cTn>
                                  </p:par>
                                  <p:par>
                                    <p:cTn id="77" presetID="2" presetClass="entr" presetSubtype="1"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0-#ppt_h/2"/>
                                              </p:val>
                                            </p:tav>
                                            <p:tav tm="100000">
                                              <p:val>
                                                <p:strVal val="#ppt_y"/>
                                              </p:val>
                                            </p:tav>
                                          </p:tavLst>
                                        </p:anim>
                                      </p:childTnLst>
                                    </p:cTn>
                                  </p:par>
                                  <p:par>
                                    <p:cTn id="81" presetID="2" presetClass="entr" presetSubtype="1"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additive="base">
                                            <p:cTn id="83" dur="500" fill="hold"/>
                                            <p:tgtEl>
                                              <p:spTgt spid="13"/>
                                            </p:tgtEl>
                                            <p:attrNameLst>
                                              <p:attrName>ppt_x</p:attrName>
                                            </p:attrNameLst>
                                          </p:cBhvr>
                                          <p:tavLst>
                                            <p:tav tm="0">
                                              <p:val>
                                                <p:strVal val="#ppt_x"/>
                                              </p:val>
                                            </p:tav>
                                            <p:tav tm="100000">
                                              <p:val>
                                                <p:strVal val="#ppt_x"/>
                                              </p:val>
                                            </p:tav>
                                          </p:tavLst>
                                        </p:anim>
                                        <p:anim calcmode="lin" valueType="num">
                                          <p:cBhvr additive="base">
                                            <p:cTn id="84" dur="500" fill="hold"/>
                                            <p:tgtEl>
                                              <p:spTgt spid="13"/>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500" fill="hold"/>
                                            <p:tgtEl>
                                              <p:spTgt spid="15"/>
                                            </p:tgtEl>
                                            <p:attrNameLst>
                                              <p:attrName>ppt_x</p:attrName>
                                            </p:attrNameLst>
                                          </p:cBhvr>
                                          <p:tavLst>
                                            <p:tav tm="0">
                                              <p:val>
                                                <p:strVal val="#ppt_x"/>
                                              </p:val>
                                            </p:tav>
                                            <p:tav tm="100000">
                                              <p:val>
                                                <p:strVal val="#ppt_x"/>
                                              </p:val>
                                            </p:tav>
                                          </p:tavLst>
                                        </p:anim>
                                        <p:anim calcmode="lin" valueType="num">
                                          <p:cBhvr additive="base">
                                            <p:cTn id="8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12" grpId="0"/>
          <p:bldP spid="13" grpId="0" animBg="1"/>
          <p:bldP spid="15" grpId="0" animBg="1"/>
          <p:bldP spid="17" grpId="0" animBg="1"/>
          <p:bldP spid="18" grpId="0" animBg="1"/>
          <p:bldP spid="19" grpId="0" animBg="1"/>
          <p:bldP spid="21" grpId="0" animBg="1"/>
          <p:bldP spid="22" grpId="0" animBg="1"/>
          <p:bldP spid="33" grpId="0"/>
          <p:bldP spid="34" grpId="0"/>
          <p:bldP spid="35" grpId="0"/>
          <p:bldP spid="36" grpId="0"/>
          <p:bldP spid="42" grpId="0"/>
        </p:bldLst>
      </p:timing>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p:txBody>
          <a:bodyPr/>
          <a:lstStyle/>
          <a:p>
            <a:endParaRPr lang="zh-CN" altLang="en-US" smtClean="0"/>
          </a:p>
        </p:txBody>
      </p:sp>
      <p:sp>
        <p:nvSpPr>
          <p:cNvPr id="23555" name="Rectangle 3"/>
          <p:cNvSpPr>
            <a:spLocks noGrp="1"/>
          </p:cNvSpPr>
          <p:nvPr>
            <p:ph type="body" idx="1"/>
          </p:nvPr>
        </p:nvSpPr>
        <p:spPr/>
        <p:txBody>
          <a:bodyPr>
            <a:noAutofit/>
          </a:bodyPr>
          <a:lstStyle/>
          <a:p>
            <a:pPr marL="0" indent="0">
              <a:lnSpc>
                <a:spcPct val="130000"/>
              </a:lnSpc>
              <a:buNone/>
            </a:pPr>
            <a:r>
              <a:rPr lang="zh-CN" altLang="en-US" sz="2800" dirty="0">
                <a:ea typeface="黑体" panose="02010609060101010101" pitchFamily="49" charset="-122"/>
              </a:rPr>
              <a:t>为了使乘员安全区在变形尽可能小的情况下获得优良的缓冲与吸能性能，合理设计汽车的结构是汽车碰撞安全性设计与改进的基本目标。下面从车身结构设计上分析应采取的被动安全措施。</a:t>
            </a:r>
          </a:p>
        </p:txBody>
      </p:sp>
    </p:spTree>
    <p:extLst>
      <p:ext uri="{BB962C8B-B14F-4D97-AF65-F5344CB8AC3E}">
        <p14:creationId xmlns:p14="http://schemas.microsoft.com/office/powerpoint/2010/main" xmlns="" val="1445214769"/>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idx="1"/>
          </p:nvPr>
        </p:nvSpPr>
        <p:spPr>
          <a:xfrm>
            <a:off x="224339" y="967979"/>
            <a:ext cx="6236620" cy="2330053"/>
          </a:xfrm>
        </p:spPr>
        <p:txBody>
          <a:bodyPr>
            <a:noAutofit/>
          </a:bodyPr>
          <a:lstStyle/>
          <a:p>
            <a:pPr marL="0" indent="272654">
              <a:lnSpc>
                <a:spcPct val="120000"/>
              </a:lnSpc>
              <a:buNone/>
            </a:pPr>
            <a:r>
              <a:rPr lang="zh-CN" altLang="en-US" sz="2800" dirty="0">
                <a:ea typeface="黑体" panose="02010609060101010101" pitchFamily="49" charset="-122"/>
              </a:rPr>
              <a:t>目的是减轻一次碰撞的伤害程度。在发生低速碰撞时，既能够对行人起到保护作用，又能避免汽车重要部件的损坏，减少了因撞车造成的维修费用</a:t>
            </a:r>
            <a:r>
              <a:rPr lang="zh-CN" altLang="en-US" sz="2800" dirty="0" smtClean="0">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根据</a:t>
            </a:r>
            <a:r>
              <a:rPr lang="zh-CN" altLang="en-US" sz="2800" dirty="0">
                <a:latin typeface="黑体" panose="02010609060101010101" pitchFamily="49" charset="-122"/>
                <a:ea typeface="黑体" panose="02010609060101010101" pitchFamily="49" charset="-122"/>
              </a:rPr>
              <a:t>吸能材料和作用原理可分以下几种：</a:t>
            </a:r>
          </a:p>
        </p:txBody>
      </p:sp>
      <p:sp>
        <p:nvSpPr>
          <p:cNvPr id="24579" name="Rectangle 4"/>
          <p:cNvSpPr>
            <a:spLocks noChangeArrowheads="1"/>
          </p:cNvSpPr>
          <p:nvPr/>
        </p:nvSpPr>
        <p:spPr bwMode="auto">
          <a:xfrm>
            <a:off x="636922" y="316832"/>
            <a:ext cx="2169184"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latin typeface="黑体" panose="02010609060101010101" pitchFamily="49" charset="-122"/>
                <a:ea typeface="黑体" panose="02010609060101010101" pitchFamily="49" charset="-122"/>
              </a:rPr>
              <a:t>1</a:t>
            </a:r>
            <a:r>
              <a:rPr lang="zh-CN" altLang="en-US" sz="2800" b="1" dirty="0">
                <a:latin typeface="黑体" panose="02010609060101010101" pitchFamily="49" charset="-122"/>
                <a:ea typeface="黑体" panose="02010609060101010101" pitchFamily="49" charset="-122"/>
              </a:rPr>
              <a:t>．前保险杠</a:t>
            </a:r>
          </a:p>
        </p:txBody>
      </p:sp>
    </p:spTree>
    <p:extLst>
      <p:ext uri="{BB962C8B-B14F-4D97-AF65-F5344CB8AC3E}">
        <p14:creationId xmlns:p14="http://schemas.microsoft.com/office/powerpoint/2010/main" xmlns="" val="1530773947"/>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50107" y="177667"/>
            <a:ext cx="6172200" cy="642938"/>
          </a:xfrm>
        </p:spPr>
        <p:txBody>
          <a:bodyPr>
            <a:normAutofit/>
          </a:bodyPr>
          <a:lstStyle/>
          <a:p>
            <a:pPr algn="l"/>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阻尼</a:t>
            </a:r>
            <a:r>
              <a:rPr lang="zh-CN" altLang="en-US" sz="2800" dirty="0" smtClean="0">
                <a:latin typeface="黑体" panose="02010609060101010101" pitchFamily="49" charset="-122"/>
                <a:ea typeface="黑体" panose="02010609060101010101" pitchFamily="49" charset="-122"/>
              </a:rPr>
              <a:t>型。</a:t>
            </a:r>
            <a:endParaRPr lang="zh-CN" altLang="en-US" sz="2800" dirty="0"/>
          </a:p>
        </p:txBody>
      </p:sp>
      <p:sp>
        <p:nvSpPr>
          <p:cNvPr id="25604" name="Rectangle 5"/>
          <p:cNvSpPr>
            <a:spLocks noChangeArrowheads="1"/>
          </p:cNvSpPr>
          <p:nvPr/>
        </p:nvSpPr>
        <p:spPr bwMode="auto">
          <a:xfrm>
            <a:off x="350107" y="756505"/>
            <a:ext cx="2807494" cy="44135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dirty="0">
                <a:ea typeface="黑体" panose="02010609060101010101" pitchFamily="49" charset="-122"/>
              </a:rPr>
              <a:t>在保险杠和车身之间加装油压或液气阻尼元件。该装置通过油的粘性阻尼力抵抗碰撞，吸收撞击能量。这种结构能量吸收率高，车身部分变形量小，热敏性能稳定。</a:t>
            </a:r>
          </a:p>
        </p:txBody>
      </p:sp>
      <p:pic>
        <p:nvPicPr>
          <p:cNvPr id="2" name="图片 1"/>
          <p:cNvPicPr>
            <a:picLocks noChangeAspect="1"/>
          </p:cNvPicPr>
          <p:nvPr/>
        </p:nvPicPr>
        <p:blipFill>
          <a:blip r:embed="rId2" cstate="print"/>
          <a:stretch>
            <a:fillRect/>
          </a:stretch>
        </p:blipFill>
        <p:spPr>
          <a:xfrm>
            <a:off x="3005415" y="1672389"/>
            <a:ext cx="3852585" cy="1882313"/>
          </a:xfrm>
          <a:prstGeom prst="rect">
            <a:avLst/>
          </a:prstGeom>
        </p:spPr>
      </p:pic>
    </p:spTree>
    <p:extLst>
      <p:ext uri="{BB962C8B-B14F-4D97-AF65-F5344CB8AC3E}">
        <p14:creationId xmlns:p14="http://schemas.microsoft.com/office/powerpoint/2010/main" xmlns="" val="4284985130"/>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idx="1"/>
          </p:nvPr>
        </p:nvSpPr>
        <p:spPr>
          <a:xfrm>
            <a:off x="110729" y="210804"/>
            <a:ext cx="6458513" cy="1944291"/>
          </a:xfrm>
        </p:spPr>
        <p:txBody>
          <a:bodyPr rtlCol="0">
            <a:normAutofit/>
          </a:bodyPr>
          <a:lstStyle/>
          <a:p>
            <a:pPr>
              <a:buNone/>
              <a:defRPr/>
            </a:pPr>
            <a:r>
              <a:rPr lang="en-US" altLang="zh-CN" sz="2100" dirty="0">
                <a:latin typeface="黑体" pitchFamily="49" charset="-122"/>
                <a:ea typeface="黑体" pitchFamily="49" charset="-122"/>
              </a:rPr>
              <a:t>      (2)</a:t>
            </a:r>
            <a:r>
              <a:rPr lang="zh-CN" altLang="en-US" sz="2100" dirty="0">
                <a:latin typeface="黑体" pitchFamily="49" charset="-122"/>
                <a:ea typeface="黑体" pitchFamily="49" charset="-122"/>
              </a:rPr>
              <a:t>弹性</a:t>
            </a:r>
            <a:r>
              <a:rPr lang="zh-CN" altLang="en-US" sz="2100" dirty="0" smtClean="0">
                <a:latin typeface="黑体" pitchFamily="49" charset="-122"/>
                <a:ea typeface="黑体" pitchFamily="49" charset="-122"/>
              </a:rPr>
              <a:t>型。</a:t>
            </a:r>
            <a:endParaRPr lang="zh-CN" altLang="en-US" sz="2100" dirty="0"/>
          </a:p>
          <a:p>
            <a:pPr marL="0" indent="0">
              <a:lnSpc>
                <a:spcPct val="125000"/>
              </a:lnSpc>
              <a:buNone/>
              <a:defRPr/>
            </a:pPr>
            <a:r>
              <a:rPr lang="zh-CN" altLang="en-US" sz="1800" dirty="0">
                <a:latin typeface="黑体" pitchFamily="49" charset="-122"/>
                <a:ea typeface="黑体" pitchFamily="49" charset="-122"/>
              </a:rPr>
              <a:t>    </a:t>
            </a:r>
            <a:r>
              <a:rPr lang="zh-CN" altLang="en-US" sz="2000" dirty="0">
                <a:latin typeface="黑体" pitchFamily="49" charset="-122"/>
                <a:ea typeface="黑体" pitchFamily="49" charset="-122"/>
              </a:rPr>
              <a:t>在保险杠内填充泡沫材料、蜂窝结构材料等吸能材料。与阻尼型结构相比，具有结构简单、质量轻、成本低，对上下左右各方向的碰撞均有能量吸收能力等特点。</a:t>
            </a:r>
          </a:p>
        </p:txBody>
      </p:sp>
      <p:sp>
        <p:nvSpPr>
          <p:cNvPr id="26628" name="TextBox 3"/>
          <p:cNvSpPr txBox="1">
            <a:spLocks noChangeArrowheads="1"/>
          </p:cNvSpPr>
          <p:nvPr/>
        </p:nvSpPr>
        <p:spPr bwMode="auto">
          <a:xfrm>
            <a:off x="0" y="1793879"/>
            <a:ext cx="5761059" cy="10695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2000" dirty="0">
                <a:latin typeface="黑体" panose="02010609060101010101" pitchFamily="49" charset="-122"/>
                <a:ea typeface="黑体" panose="02010609060101010101" pitchFamily="49" charset="-122"/>
              </a:rPr>
              <a:t>泡沫材料一般采用聚胺脂类或聚丙烯类发泡树脂材料。蜂窝结构材料一般采用聚乙烯等树脂。</a:t>
            </a:r>
          </a:p>
          <a:p>
            <a:pPr eaLnBrk="1" hangingPunct="1"/>
            <a:endParaRPr lang="zh-CN" altLang="en-US" sz="1350" dirty="0">
              <a:latin typeface="Calibri" panose="020F0502020204030204" pitchFamily="34" charset="0"/>
            </a:endParaRPr>
          </a:p>
        </p:txBody>
      </p:sp>
      <p:pic>
        <p:nvPicPr>
          <p:cNvPr id="2" name="图片 1"/>
          <p:cNvPicPr>
            <a:picLocks noChangeAspect="1"/>
          </p:cNvPicPr>
          <p:nvPr/>
        </p:nvPicPr>
        <p:blipFill>
          <a:blip r:embed="rId2" cstate="print"/>
          <a:stretch>
            <a:fillRect/>
          </a:stretch>
        </p:blipFill>
        <p:spPr>
          <a:xfrm>
            <a:off x="110729" y="2786458"/>
            <a:ext cx="6458513" cy="2115719"/>
          </a:xfrm>
          <a:prstGeom prst="rect">
            <a:avLst/>
          </a:prstGeom>
        </p:spPr>
      </p:pic>
    </p:spTree>
    <p:extLst>
      <p:ext uri="{BB962C8B-B14F-4D97-AF65-F5344CB8AC3E}">
        <p14:creationId xmlns:p14="http://schemas.microsoft.com/office/powerpoint/2010/main" xmlns="" val="3491106833"/>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idx="1"/>
          </p:nvPr>
        </p:nvSpPr>
        <p:spPr>
          <a:xfrm>
            <a:off x="338075" y="589485"/>
            <a:ext cx="6172200" cy="2545556"/>
          </a:xfrm>
        </p:spPr>
        <p:txBody>
          <a:bodyPr rtlCol="0">
            <a:noAutofit/>
          </a:bodyPr>
          <a:lstStyle/>
          <a:p>
            <a:pPr marL="267891" indent="-267891">
              <a:lnSpc>
                <a:spcPct val="120000"/>
              </a:lnSpc>
              <a:buNone/>
              <a:defRPr/>
            </a:pPr>
            <a:r>
              <a:rPr lang="en-US" altLang="zh-CN" sz="2800" dirty="0">
                <a:latin typeface="黑体" pitchFamily="49" charset="-122"/>
                <a:ea typeface="黑体" pitchFamily="49" charset="-122"/>
              </a:rPr>
              <a:t>(3)</a:t>
            </a:r>
            <a:r>
              <a:rPr lang="zh-CN" altLang="en-US" sz="2800" dirty="0">
                <a:latin typeface="黑体" pitchFamily="49" charset="-122"/>
                <a:ea typeface="黑体" pitchFamily="49" charset="-122"/>
              </a:rPr>
              <a:t>弹性</a:t>
            </a:r>
            <a:r>
              <a:rPr lang="en-US" altLang="zh-CN" sz="2800" dirty="0">
                <a:latin typeface="黑体" pitchFamily="49" charset="-122"/>
                <a:ea typeface="黑体" pitchFamily="49" charset="-122"/>
              </a:rPr>
              <a:t>-</a:t>
            </a:r>
            <a:r>
              <a:rPr lang="zh-CN" altLang="en-US" sz="2800" dirty="0">
                <a:latin typeface="黑体" pitchFamily="49" charset="-122"/>
                <a:ea typeface="黑体" pitchFamily="49" charset="-122"/>
              </a:rPr>
              <a:t>阻尼型。</a:t>
            </a:r>
            <a:endParaRPr lang="en-US" altLang="zh-CN" sz="2800" dirty="0">
              <a:latin typeface="黑体" pitchFamily="49" charset="-122"/>
              <a:ea typeface="黑体" pitchFamily="49" charset="-122"/>
            </a:endParaRPr>
          </a:p>
          <a:p>
            <a:pPr marL="267891" indent="-267891">
              <a:lnSpc>
                <a:spcPct val="120000"/>
              </a:lnSpc>
              <a:buNone/>
              <a:defRPr/>
            </a:pPr>
            <a:r>
              <a:rPr lang="en-US" altLang="zh-CN" sz="2800" dirty="0">
                <a:latin typeface="黑体" pitchFamily="49" charset="-122"/>
                <a:ea typeface="黑体" pitchFamily="49" charset="-122"/>
              </a:rPr>
              <a:t>   </a:t>
            </a:r>
            <a:r>
              <a:rPr lang="zh-CN" altLang="en-US" sz="2800" dirty="0">
                <a:latin typeface="黑体" pitchFamily="49" charset="-122"/>
                <a:ea typeface="黑体" pitchFamily="49" charset="-122"/>
              </a:rPr>
              <a:t>即综合弹性保险杠和阻尼保险杠的优点。</a:t>
            </a:r>
          </a:p>
          <a:p>
            <a:pPr marL="267891" indent="-267891">
              <a:lnSpc>
                <a:spcPct val="120000"/>
              </a:lnSpc>
              <a:buNone/>
              <a:defRPr/>
            </a:pPr>
            <a:r>
              <a:rPr lang="en-US" altLang="zh-CN" sz="2800" dirty="0">
                <a:latin typeface="黑体" pitchFamily="49" charset="-122"/>
                <a:ea typeface="黑体" pitchFamily="49" charset="-122"/>
              </a:rPr>
              <a:t>(4)</a:t>
            </a:r>
            <a:r>
              <a:rPr lang="zh-CN" altLang="en-US" sz="2800" dirty="0">
                <a:latin typeface="黑体" pitchFamily="49" charset="-122"/>
                <a:ea typeface="黑体" pitchFamily="49" charset="-122"/>
              </a:rPr>
              <a:t>波纹管型。</a:t>
            </a:r>
            <a:endParaRPr lang="en-US" altLang="zh-CN" sz="2800" dirty="0">
              <a:latin typeface="黑体" pitchFamily="49" charset="-122"/>
              <a:ea typeface="黑体" pitchFamily="49" charset="-122"/>
            </a:endParaRPr>
          </a:p>
          <a:p>
            <a:pPr marL="0" indent="0">
              <a:lnSpc>
                <a:spcPct val="120000"/>
              </a:lnSpc>
              <a:buNone/>
              <a:defRPr/>
            </a:pPr>
            <a:r>
              <a:rPr lang="en-US" altLang="zh-CN" sz="2800" dirty="0">
                <a:latin typeface="黑体" pitchFamily="49" charset="-122"/>
                <a:ea typeface="黑体" pitchFamily="49" charset="-122"/>
              </a:rPr>
              <a:t>   </a:t>
            </a:r>
            <a:r>
              <a:rPr lang="zh-CN" altLang="en-US" sz="2800" dirty="0">
                <a:latin typeface="黑体" pitchFamily="49" charset="-122"/>
                <a:ea typeface="黑体" pitchFamily="49" charset="-122"/>
              </a:rPr>
              <a:t>即在保险杠内加装几个矩型波纹管，通过波纹管的变形来达到吸收碰撞能量的目的。</a:t>
            </a:r>
          </a:p>
        </p:txBody>
      </p:sp>
    </p:spTree>
    <p:extLst>
      <p:ext uri="{BB962C8B-B14F-4D97-AF65-F5344CB8AC3E}">
        <p14:creationId xmlns:p14="http://schemas.microsoft.com/office/powerpoint/2010/main" xmlns="" val="194044778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idx="1"/>
          </p:nvPr>
        </p:nvSpPr>
        <p:spPr>
          <a:xfrm>
            <a:off x="358691" y="489535"/>
            <a:ext cx="5625704" cy="2469356"/>
          </a:xfrm>
        </p:spPr>
        <p:txBody>
          <a:bodyPr rtlCol="0">
            <a:noAutofit/>
          </a:bodyPr>
          <a:lstStyle/>
          <a:p>
            <a:pPr>
              <a:lnSpc>
                <a:spcPct val="130000"/>
              </a:lnSpc>
              <a:buNone/>
              <a:defRPr/>
            </a:pPr>
            <a:r>
              <a:rPr lang="en-US" altLang="zh-CN" sz="2800" dirty="0">
                <a:latin typeface="黑体" pitchFamily="49" charset="-122"/>
                <a:ea typeface="黑体" pitchFamily="49" charset="-122"/>
              </a:rPr>
              <a:t>(5)</a:t>
            </a:r>
            <a:r>
              <a:rPr lang="zh-CN" altLang="en-US" sz="2800" dirty="0">
                <a:latin typeface="黑体" pitchFamily="49" charset="-122"/>
                <a:ea typeface="黑体" pitchFamily="49" charset="-122"/>
              </a:rPr>
              <a:t>柔性型。</a:t>
            </a:r>
            <a:endParaRPr lang="en-US" altLang="zh-CN" sz="2800" dirty="0">
              <a:latin typeface="黑体" pitchFamily="49" charset="-122"/>
              <a:ea typeface="黑体" pitchFamily="49" charset="-122"/>
            </a:endParaRPr>
          </a:p>
          <a:p>
            <a:pPr>
              <a:lnSpc>
                <a:spcPct val="130000"/>
              </a:lnSpc>
              <a:buNone/>
              <a:defRPr/>
            </a:pPr>
            <a:r>
              <a:rPr lang="en-US" altLang="zh-CN" sz="2800" dirty="0">
                <a:latin typeface="黑体" pitchFamily="49" charset="-122"/>
                <a:ea typeface="黑体" pitchFamily="49" charset="-122"/>
              </a:rPr>
              <a:t>  </a:t>
            </a:r>
            <a:r>
              <a:rPr lang="zh-CN" altLang="en-US" sz="2800" dirty="0">
                <a:latin typeface="黑体" pitchFamily="49" charset="-122"/>
                <a:ea typeface="黑体" pitchFamily="49" charset="-122"/>
              </a:rPr>
              <a:t>采用合成材料制成，通过保险杠本体材料变形来吸收碰撞能量，碰撞后可恢复原状。</a:t>
            </a:r>
          </a:p>
          <a:p>
            <a:pPr>
              <a:lnSpc>
                <a:spcPct val="130000"/>
              </a:lnSpc>
              <a:buNone/>
              <a:defRPr/>
            </a:pPr>
            <a:r>
              <a:rPr lang="en-US" altLang="zh-CN" sz="2800" dirty="0">
                <a:latin typeface="黑体" pitchFamily="49" charset="-122"/>
                <a:ea typeface="黑体" pitchFamily="49" charset="-122"/>
              </a:rPr>
              <a:t>(6)</a:t>
            </a:r>
            <a:r>
              <a:rPr lang="zh-CN" altLang="en-US" sz="2800" dirty="0">
                <a:latin typeface="黑体" pitchFamily="49" charset="-122"/>
                <a:ea typeface="黑体" pitchFamily="49" charset="-122"/>
              </a:rPr>
              <a:t>能量耗散型。</a:t>
            </a:r>
            <a:endParaRPr lang="en-US" altLang="zh-CN" sz="2800" dirty="0">
              <a:latin typeface="黑体" pitchFamily="49" charset="-122"/>
              <a:ea typeface="黑体" pitchFamily="49" charset="-122"/>
            </a:endParaRPr>
          </a:p>
          <a:p>
            <a:pPr>
              <a:lnSpc>
                <a:spcPct val="130000"/>
              </a:lnSpc>
              <a:buNone/>
              <a:defRPr/>
            </a:pPr>
            <a:r>
              <a:rPr lang="en-US" altLang="zh-CN" sz="2800" dirty="0">
                <a:latin typeface="黑体" pitchFamily="49" charset="-122"/>
                <a:ea typeface="黑体" pitchFamily="49" charset="-122"/>
              </a:rPr>
              <a:t>  </a:t>
            </a:r>
            <a:r>
              <a:rPr lang="zh-CN" altLang="en-US" sz="2800" dirty="0">
                <a:latin typeface="黑体" pitchFamily="49" charset="-122"/>
                <a:ea typeface="黑体" pitchFamily="49" charset="-122"/>
              </a:rPr>
              <a:t>采用金屑切削或弯曲、挤压变形等手段来消耗碰撞能量。</a:t>
            </a:r>
          </a:p>
          <a:p>
            <a:pPr>
              <a:buNone/>
              <a:defRPr/>
            </a:pPr>
            <a:endParaRPr lang="en-US" altLang="zh-CN" sz="2800" dirty="0"/>
          </a:p>
        </p:txBody>
      </p:sp>
    </p:spTree>
    <p:extLst>
      <p:ext uri="{BB962C8B-B14F-4D97-AF65-F5344CB8AC3E}">
        <p14:creationId xmlns:p14="http://schemas.microsoft.com/office/powerpoint/2010/main" xmlns="" val="1379715280"/>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6805" y="610604"/>
            <a:ext cx="6250405" cy="3394472"/>
          </a:xfrm>
        </p:spPr>
        <p:txBody>
          <a:bodyPr rtlCol="0">
            <a:noAutofit/>
          </a:bodyPr>
          <a:lstStyle/>
          <a:p>
            <a:pPr marL="0" indent="0">
              <a:lnSpc>
                <a:spcPct val="120000"/>
              </a:lnSpc>
              <a:buNone/>
              <a:defRPr/>
            </a:pPr>
            <a:r>
              <a:rPr lang="en-US" altLang="zh-CN" sz="2800" dirty="0">
                <a:latin typeface="黑体" pitchFamily="49" charset="-122"/>
                <a:ea typeface="黑体" pitchFamily="49" charset="-122"/>
              </a:rPr>
              <a:t>(7)</a:t>
            </a:r>
            <a:r>
              <a:rPr lang="zh-CN" altLang="en-US" sz="2800" dirty="0">
                <a:latin typeface="黑体" pitchFamily="49" charset="-122"/>
                <a:ea typeface="黑体" pitchFamily="49" charset="-122"/>
              </a:rPr>
              <a:t>主动作用</a:t>
            </a:r>
            <a:r>
              <a:rPr lang="zh-CN" altLang="en-US" sz="2800" dirty="0" smtClean="0">
                <a:latin typeface="黑体" pitchFamily="49" charset="-122"/>
                <a:ea typeface="黑体" pitchFamily="49" charset="-122"/>
              </a:rPr>
              <a:t>型。</a:t>
            </a:r>
            <a:endParaRPr lang="en-US" altLang="zh-CN" sz="2800" dirty="0">
              <a:latin typeface="黑体" pitchFamily="49" charset="-122"/>
              <a:ea typeface="黑体" pitchFamily="49" charset="-122"/>
            </a:endParaRPr>
          </a:p>
          <a:p>
            <a:pPr marL="0" indent="0">
              <a:lnSpc>
                <a:spcPct val="120000"/>
              </a:lnSpc>
              <a:buNone/>
              <a:defRPr/>
            </a:pPr>
            <a:r>
              <a:rPr lang="zh-CN" altLang="en-US" sz="2800" dirty="0">
                <a:latin typeface="黑体" pitchFamily="49" charset="-122"/>
                <a:ea typeface="黑体" pitchFamily="49" charset="-122"/>
              </a:rPr>
              <a:t>这种保险杠多与主动防撞探测系统相连，根据探测系统对即将发生的碰撞判断，通过缓冲气缸将保险杠自动弹出一段距离，这样保险杠就可以有较大的变形行程，从而吸收较多的碰撞能量。</a:t>
            </a:r>
          </a:p>
          <a:p>
            <a:pPr>
              <a:buNone/>
              <a:defRPr/>
            </a:pPr>
            <a:endParaRPr lang="zh-CN" altLang="en-US" sz="2800" dirty="0"/>
          </a:p>
        </p:txBody>
      </p:sp>
    </p:spTree>
    <p:extLst>
      <p:ext uri="{BB962C8B-B14F-4D97-AF65-F5344CB8AC3E}">
        <p14:creationId xmlns:p14="http://schemas.microsoft.com/office/powerpoint/2010/main" xmlns="" val="59078453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idx="1"/>
          </p:nvPr>
        </p:nvSpPr>
        <p:spPr>
          <a:xfrm>
            <a:off x="146447" y="990538"/>
            <a:ext cx="6172200" cy="2469356"/>
          </a:xfrm>
        </p:spPr>
        <p:txBody>
          <a:bodyPr>
            <a:normAutofit/>
          </a:bodyPr>
          <a:lstStyle/>
          <a:p>
            <a:pPr marL="0" indent="402431">
              <a:lnSpc>
                <a:spcPct val="120000"/>
              </a:lnSpc>
              <a:buNone/>
            </a:pPr>
            <a:r>
              <a:rPr lang="zh-CN" altLang="en-US" sz="2800" dirty="0">
                <a:latin typeface="黑体" panose="02010609060101010101" pitchFamily="49" charset="-122"/>
                <a:ea typeface="黑体" panose="02010609060101010101" pitchFamily="49" charset="-122"/>
              </a:rPr>
              <a:t>用于车身后部的防撞装置，减轻倒车时对行人的碰撞伤害、与障碍物碰撞以及其他车辆碰撞时保护车身后部。所用材料同前保险杠</a:t>
            </a:r>
            <a:r>
              <a:rPr lang="zh-CN" altLang="en-US" sz="2800" dirty="0"/>
              <a:t>。</a:t>
            </a:r>
          </a:p>
        </p:txBody>
      </p:sp>
      <p:pic>
        <p:nvPicPr>
          <p:cNvPr id="30723"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132534" y="3103206"/>
            <a:ext cx="3349358" cy="17386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24"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6447" y="3103206"/>
            <a:ext cx="2632848" cy="1787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25" name="Rectangle 5"/>
          <p:cNvSpPr>
            <a:spLocks noChangeArrowheads="1"/>
          </p:cNvSpPr>
          <p:nvPr/>
        </p:nvSpPr>
        <p:spPr bwMode="auto">
          <a:xfrm>
            <a:off x="375047" y="349152"/>
            <a:ext cx="2169184"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latin typeface="黑体" panose="02010609060101010101" pitchFamily="49" charset="-122"/>
                <a:ea typeface="黑体" panose="02010609060101010101" pitchFamily="49" charset="-122"/>
              </a:rPr>
              <a:t>2</a:t>
            </a:r>
            <a:r>
              <a:rPr lang="zh-CN" altLang="en-US" sz="2800" b="1" dirty="0">
                <a:latin typeface="黑体" panose="02010609060101010101" pitchFamily="49" charset="-122"/>
                <a:ea typeface="黑体" panose="02010609060101010101" pitchFamily="49" charset="-122"/>
              </a:rPr>
              <a:t>．后保险杠</a:t>
            </a:r>
          </a:p>
        </p:txBody>
      </p:sp>
    </p:spTree>
    <p:extLst>
      <p:ext uri="{BB962C8B-B14F-4D97-AF65-F5344CB8AC3E}">
        <p14:creationId xmlns:p14="http://schemas.microsoft.com/office/powerpoint/2010/main" xmlns="" val="945112940"/>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p:cNvSpPr>
          <p:nvPr>
            <p:ph type="body" idx="1"/>
          </p:nvPr>
        </p:nvSpPr>
        <p:spPr>
          <a:xfrm>
            <a:off x="257301" y="995958"/>
            <a:ext cx="6000750" cy="2469356"/>
          </a:xfrm>
        </p:spPr>
        <p:txBody>
          <a:bodyPr>
            <a:normAutofit/>
          </a:bodyPr>
          <a:lstStyle/>
          <a:p>
            <a:pPr marL="0" indent="272654">
              <a:lnSpc>
                <a:spcPct val="120000"/>
              </a:lnSpc>
              <a:buNone/>
            </a:pPr>
            <a:r>
              <a:rPr lang="zh-CN" altLang="en-US" sz="2400" dirty="0">
                <a:latin typeface="黑体" panose="02010609060101010101" pitchFamily="49" charset="-122"/>
                <a:ea typeface="黑体" panose="02010609060101010101" pitchFamily="49" charset="-122"/>
              </a:rPr>
              <a:t>用于车身侧面的防撞装置，防止会车时及与侧面障碍物之间的擦伤，减轻侧面碰撞冲击，所用材料同前保险杠。</a:t>
            </a:r>
          </a:p>
          <a:p>
            <a:pPr marL="0" indent="272654">
              <a:lnSpc>
                <a:spcPct val="80000"/>
              </a:lnSpc>
            </a:pPr>
            <a:endParaRPr lang="zh-CN" altLang="en-US" sz="2400" dirty="0"/>
          </a:p>
          <a:p>
            <a:pPr marL="0" indent="272654"/>
            <a:endParaRPr lang="zh-CN" altLang="en-US" sz="2400" dirty="0" smtClean="0"/>
          </a:p>
        </p:txBody>
      </p:sp>
      <p:pic>
        <p:nvPicPr>
          <p:cNvPr id="3174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t="16263"/>
          <a:stretch>
            <a:fillRect/>
          </a:stretch>
        </p:blipFill>
        <p:spPr bwMode="auto">
          <a:xfrm>
            <a:off x="537912" y="2499623"/>
            <a:ext cx="5453814" cy="23508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48" name="Rectangle 4"/>
          <p:cNvSpPr>
            <a:spLocks noChangeArrowheads="1"/>
          </p:cNvSpPr>
          <p:nvPr/>
        </p:nvSpPr>
        <p:spPr bwMode="auto">
          <a:xfrm>
            <a:off x="257301" y="349731"/>
            <a:ext cx="2529860" cy="54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20000"/>
              </a:spcBef>
              <a:buFont typeface="Arial" panose="020B0604020202020204" pitchFamily="34" charset="0"/>
              <a:buNone/>
            </a:pPr>
            <a:r>
              <a:rPr lang="en-US" altLang="zh-CN" sz="2800" b="1" dirty="0">
                <a:latin typeface="黑体" panose="02010609060101010101" pitchFamily="49" charset="-122"/>
                <a:ea typeface="黑体" panose="02010609060101010101" pitchFamily="49" charset="-122"/>
              </a:rPr>
              <a:t>3</a:t>
            </a:r>
            <a:r>
              <a:rPr lang="zh-CN" altLang="en-US" sz="2800" b="1" dirty="0">
                <a:latin typeface="黑体" panose="02010609060101010101" pitchFamily="49" charset="-122"/>
                <a:ea typeface="黑体" panose="02010609060101010101" pitchFamily="49" charset="-122"/>
              </a:rPr>
              <a:t>．侧围保险杠</a:t>
            </a:r>
          </a:p>
        </p:txBody>
      </p:sp>
    </p:spTree>
    <p:extLst>
      <p:ext uri="{BB962C8B-B14F-4D97-AF65-F5344CB8AC3E}">
        <p14:creationId xmlns:p14="http://schemas.microsoft.com/office/powerpoint/2010/main" xmlns="" val="242907470"/>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normAutofit/>
          </a:bodyPr>
          <a:lstStyle/>
          <a:p>
            <a:pPr algn="l" eaLnBrk="1" hangingPunct="1"/>
            <a:r>
              <a:rPr lang="en-US" altLang="zh-CN" sz="2800" dirty="0"/>
              <a:t>4</a:t>
            </a:r>
            <a:r>
              <a:rPr lang="zh-CN" altLang="en-US" sz="2800" dirty="0"/>
              <a:t>．</a:t>
            </a:r>
            <a:r>
              <a:rPr lang="zh-CN" altLang="en-US" sz="2800" dirty="0">
                <a:latin typeface="黑体" panose="02010609060101010101" pitchFamily="49" charset="-122"/>
                <a:ea typeface="黑体" panose="02010609060101010101" pitchFamily="49" charset="-122"/>
              </a:rPr>
              <a:t>救护网</a:t>
            </a:r>
          </a:p>
        </p:txBody>
      </p:sp>
      <p:sp>
        <p:nvSpPr>
          <p:cNvPr id="32771" name="内容占位符 2"/>
          <p:cNvSpPr>
            <a:spLocks noGrp="1"/>
          </p:cNvSpPr>
          <p:nvPr>
            <p:ph idx="1"/>
          </p:nvPr>
        </p:nvSpPr>
        <p:spPr>
          <a:xfrm>
            <a:off x="342900" y="1063228"/>
            <a:ext cx="6172200" cy="2545556"/>
          </a:xfrm>
        </p:spPr>
        <p:txBody>
          <a:bodyPr>
            <a:normAutofit/>
          </a:bodyPr>
          <a:lstStyle/>
          <a:p>
            <a:pPr marL="0" indent="198835">
              <a:spcBef>
                <a:spcPct val="0"/>
              </a:spcBef>
              <a:buNone/>
            </a:pPr>
            <a:r>
              <a:rPr lang="zh-CN" altLang="en-US" sz="2800" dirty="0">
                <a:latin typeface="黑体" panose="02010609060101010101" pitchFamily="49" charset="-122"/>
                <a:ea typeface="黑体" panose="02010609060101010101" pitchFamily="49" charset="-122"/>
              </a:rPr>
              <a:t>多设置在车身前部，以防止撞击后的行人跌下路面继而受车轮的碾轧。</a:t>
            </a:r>
            <a:endParaRPr lang="zh-CN" altLang="en-US" sz="2800" dirty="0" smtClean="0"/>
          </a:p>
        </p:txBody>
      </p:sp>
      <p:pic>
        <p:nvPicPr>
          <p:cNvPr id="3277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1740" y="2145195"/>
            <a:ext cx="3235067" cy="2033899"/>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pic>
      <p:pic>
        <p:nvPicPr>
          <p:cNvPr id="3277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29000" y="2145195"/>
            <a:ext cx="3086100" cy="2081774"/>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01771539"/>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0172" y="941486"/>
            <a:ext cx="6172200" cy="3394472"/>
          </a:xfrm>
        </p:spPr>
        <p:txBody>
          <a:bodyPr/>
          <a:lstStyle/>
          <a:p>
            <a:pPr marL="0" indent="0">
              <a:buNone/>
            </a:pPr>
            <a:r>
              <a:rPr lang="zh-CN" altLang="en-US" sz="2800" dirty="0">
                <a:latin typeface="黑体" pitchFamily="49" charset="-122"/>
                <a:ea typeface="黑体" pitchFamily="49" charset="-122"/>
              </a:rPr>
              <a:t>汽车座椅安全带的作用</a:t>
            </a:r>
            <a:r>
              <a:rPr lang="zh-CN" altLang="en-US" sz="2800" dirty="0" smtClean="0">
                <a:latin typeface="黑体" pitchFamily="49" charset="-122"/>
                <a:ea typeface="黑体" pitchFamily="49" charset="-122"/>
              </a:rPr>
              <a:t>：</a:t>
            </a:r>
            <a:endParaRPr lang="en-US" altLang="zh-CN" sz="2800" dirty="0" smtClean="0">
              <a:latin typeface="黑体" pitchFamily="49" charset="-122"/>
              <a:ea typeface="黑体" pitchFamily="49" charset="-122"/>
            </a:endParaRPr>
          </a:p>
          <a:p>
            <a:pPr marL="0" indent="0">
              <a:lnSpc>
                <a:spcPct val="150000"/>
              </a:lnSpc>
              <a:buNone/>
            </a:pPr>
            <a:r>
              <a:rPr lang="zh-CN" altLang="en-US" sz="2800" dirty="0" smtClean="0">
                <a:latin typeface="黑体" pitchFamily="49" charset="-122"/>
                <a:ea typeface="黑体" pitchFamily="49" charset="-122"/>
              </a:rPr>
              <a:t>    是</a:t>
            </a:r>
            <a:r>
              <a:rPr lang="zh-CN" altLang="en-US" sz="2800" dirty="0">
                <a:latin typeface="黑体" pitchFamily="49" charset="-122"/>
                <a:ea typeface="黑体" pitchFamily="49" charset="-122"/>
              </a:rPr>
              <a:t>将乘员的身体约束在座椅上，在汽车发生碰撞时，避免乘员飞离座椅与汽车内饰件发生剧烈的二次碰撞，使伤亡减到最低的程度。</a:t>
            </a:r>
          </a:p>
          <a:p>
            <a:endParaRPr lang="zh-CN" altLang="en-US" dirty="0"/>
          </a:p>
        </p:txBody>
      </p:sp>
      <p:cxnSp>
        <p:nvCxnSpPr>
          <p:cNvPr id="4" name="直接连接符 3"/>
          <p:cNvCxnSpPr/>
          <p:nvPr/>
        </p:nvCxnSpPr>
        <p:spPr>
          <a:xfrm flipV="1">
            <a:off x="516166" y="671967"/>
            <a:ext cx="4986563" cy="210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84178" y="298455"/>
            <a:ext cx="331988"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 name="TextBox 58"/>
          <p:cNvSpPr txBox="1"/>
          <p:nvPr/>
        </p:nvSpPr>
        <p:spPr>
          <a:xfrm>
            <a:off x="441819" y="156755"/>
            <a:ext cx="4546560" cy="523220"/>
          </a:xfrm>
          <a:prstGeom prst="rect">
            <a:avLst/>
          </a:prstGeom>
          <a:noFill/>
        </p:spPr>
        <p:txBody>
          <a:bodyPr wrap="square" rtlCol="0">
            <a:spAutoFit/>
          </a:bodyPr>
          <a:lstStyle/>
          <a:p>
            <a:r>
              <a:rPr lang="en-US" altLang="zh-CN" sz="2800" spc="300" dirty="0" smtClean="0">
                <a:solidFill>
                  <a:srgbClr val="FF0000"/>
                </a:solidFill>
                <a:latin typeface="黑体" panose="02010609060101010101" pitchFamily="49" charset="-122"/>
                <a:ea typeface="黑体" panose="02010609060101010101" pitchFamily="49" charset="-122"/>
              </a:rPr>
              <a:t>6.2.1 </a:t>
            </a:r>
            <a:r>
              <a:rPr lang="zh-CN" altLang="en-US" sz="2800" spc="300" dirty="0" smtClean="0">
                <a:solidFill>
                  <a:srgbClr val="FF0000"/>
                </a:solidFill>
                <a:latin typeface="黑体" panose="02010609060101010101" pitchFamily="49" charset="-122"/>
                <a:ea typeface="黑体" panose="02010609060101010101" pitchFamily="49" charset="-122"/>
              </a:rPr>
              <a:t>安全带的作用</a:t>
            </a:r>
            <a:endParaRPr lang="zh-CN" altLang="en-US" sz="2800" spc="300"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40121341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300"/>
                                        <p:tgtEl>
                                          <p:spTgt spid="5"/>
                                        </p:tgtEl>
                                      </p:cBhvr>
                                    </p:animEffect>
                                  </p:childTnLst>
                                </p:cTn>
                              </p:par>
                            </p:childTnLst>
                          </p:cTn>
                        </p:par>
                        <p:par>
                          <p:cTn id="8" fill="hold">
                            <p:stCondLst>
                              <p:cond delay="300"/>
                            </p:stCondLst>
                            <p:childTnLst>
                              <p:par>
                                <p:cTn id="9" presetID="1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right)">
                                      <p:cBhvr>
                                        <p:cTn id="12" dur="500"/>
                                        <p:tgtEl>
                                          <p:spTgt spid="6"/>
                                        </p:tgtEl>
                                      </p:cBhvr>
                                    </p:animEffect>
                                  </p:childTnLst>
                                </p:cTn>
                              </p:par>
                              <p:par>
                                <p:cTn id="13" presetID="22" presetClass="entr" presetSubtype="8"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p:cNvSpPr>
          <p:nvPr>
            <p:ph type="body" idx="1"/>
          </p:nvPr>
        </p:nvSpPr>
        <p:spPr>
          <a:xfrm>
            <a:off x="103585" y="953181"/>
            <a:ext cx="6172200" cy="2469356"/>
          </a:xfrm>
        </p:spPr>
        <p:txBody>
          <a:bodyPr>
            <a:normAutofit/>
          </a:bodyPr>
          <a:lstStyle/>
          <a:p>
            <a:pPr marL="0" indent="0">
              <a:lnSpc>
                <a:spcPct val="110000"/>
              </a:lnSpc>
              <a:buNone/>
            </a:pPr>
            <a:r>
              <a:rPr lang="zh-CN" altLang="en-US" sz="2800" dirty="0">
                <a:latin typeface="黑体" panose="02010609060101010101" pitchFamily="49" charset="-122"/>
                <a:ea typeface="黑体" panose="02010609060101010101" pitchFamily="49" charset="-122"/>
              </a:rPr>
              <a:t>   在发动机上部及前风窗玻璃周围布置弹性材料，减轻行人撞击后再次冲击的程度。</a:t>
            </a:r>
          </a:p>
        </p:txBody>
      </p:sp>
      <p:pic>
        <p:nvPicPr>
          <p:cNvPr id="33795" name="Picture 5" descr="“温柔”的碰撞--汽车安全性解析(组图)"/>
          <p:cNvPicPr>
            <a:picLocks noChangeAspect="1" noChangeArrowheads="1"/>
          </p:cNvPicPr>
          <p:nvPr/>
        </p:nvPicPr>
        <p:blipFill>
          <a:blip r:embed="rId2" cstate="print">
            <a:extLst>
              <a:ext uri="{28A0092B-C50C-407E-A947-70E740481C1C}">
                <a14:useLocalDpi xmlns:a14="http://schemas.microsoft.com/office/drawing/2010/main" xmlns="" val="0"/>
              </a:ext>
            </a:extLst>
          </a:blip>
          <a:srcRect l="8333" t="14838"/>
          <a:stretch>
            <a:fillRect/>
          </a:stretch>
        </p:blipFill>
        <p:spPr bwMode="auto">
          <a:xfrm>
            <a:off x="103585" y="2463403"/>
            <a:ext cx="3135086" cy="17670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796" name="Picture 7" descr="223143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48109" y="2463403"/>
            <a:ext cx="3496370" cy="17248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797" name="Rectangle 5"/>
          <p:cNvSpPr>
            <a:spLocks noChangeArrowheads="1"/>
          </p:cNvSpPr>
          <p:nvPr/>
        </p:nvSpPr>
        <p:spPr bwMode="auto">
          <a:xfrm>
            <a:off x="436450" y="352872"/>
            <a:ext cx="4693914"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黑体" panose="02010609060101010101" pitchFamily="49" charset="-122"/>
                <a:ea typeface="黑体" panose="02010609060101010101" pitchFamily="49" charset="-122"/>
              </a:rPr>
              <a:t>5</a:t>
            </a:r>
            <a:r>
              <a:rPr lang="zh-CN" altLang="en-US" sz="2800" b="1">
                <a:latin typeface="黑体" panose="02010609060101010101" pitchFamily="49" charset="-122"/>
                <a:ea typeface="黑体" panose="02010609060101010101" pitchFamily="49" charset="-122"/>
              </a:rPr>
              <a:t>．减轻撞击行人的弹性装置</a:t>
            </a:r>
          </a:p>
        </p:txBody>
      </p:sp>
    </p:spTree>
    <p:extLst>
      <p:ext uri="{BB962C8B-B14F-4D97-AF65-F5344CB8AC3E}">
        <p14:creationId xmlns:p14="http://schemas.microsoft.com/office/powerpoint/2010/main" xmlns="" val="212433667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b="1" smtClean="0"/>
              <a:t>三、</a:t>
            </a:r>
            <a:r>
              <a:rPr lang="zh-CN" altLang="zh-CN" sz="3200" b="1" smtClean="0"/>
              <a:t>高强度</a:t>
            </a:r>
            <a:r>
              <a:rPr lang="zh-CN" altLang="zh-CN" sz="3200" b="1" dirty="0"/>
              <a:t>车身</a:t>
            </a:r>
            <a:endParaRPr lang="zh-CN" altLang="en-US" sz="3200" b="1" dirty="0"/>
          </a:p>
        </p:txBody>
      </p:sp>
      <p:sp>
        <p:nvSpPr>
          <p:cNvPr id="3" name="内容占位符 2"/>
          <p:cNvSpPr>
            <a:spLocks noGrp="1"/>
          </p:cNvSpPr>
          <p:nvPr>
            <p:ph idx="1"/>
          </p:nvPr>
        </p:nvSpPr>
        <p:spPr>
          <a:xfrm>
            <a:off x="246648" y="911393"/>
            <a:ext cx="6611352" cy="3394472"/>
          </a:xfrm>
        </p:spPr>
        <p:txBody>
          <a:bodyPr>
            <a:normAutofit/>
          </a:bodyPr>
          <a:lstStyle/>
          <a:p>
            <a:pPr marL="0" indent="0">
              <a:buNone/>
            </a:pPr>
            <a:r>
              <a:rPr lang="zh-CN" altLang="zh-CN" sz="2400" b="1" dirty="0" smtClean="0"/>
              <a:t>1</a:t>
            </a:r>
            <a:r>
              <a:rPr lang="en-US" altLang="zh-CN" sz="2400" b="1" dirty="0" smtClean="0"/>
              <a:t>.</a:t>
            </a:r>
            <a:r>
              <a:rPr lang="zh-CN" altLang="zh-CN" sz="2400" b="1" dirty="0" smtClean="0"/>
              <a:t>大众</a:t>
            </a:r>
            <a:r>
              <a:rPr lang="zh-CN" altLang="zh-CN" sz="2400" b="1" dirty="0"/>
              <a:t>公司高强度</a:t>
            </a:r>
            <a:r>
              <a:rPr lang="zh-CN" altLang="zh-CN" sz="2400" b="1" dirty="0" smtClean="0"/>
              <a:t>HSB</a:t>
            </a:r>
            <a:r>
              <a:rPr lang="en-US" altLang="zh-CN" sz="2400" b="1" dirty="0" smtClean="0"/>
              <a:t>(</a:t>
            </a:r>
            <a:r>
              <a:rPr lang="en-US" altLang="zh-CN" sz="2400" b="1" dirty="0"/>
              <a:t>High Strength Body</a:t>
            </a:r>
            <a:r>
              <a:rPr lang="en-US" altLang="zh-CN" sz="2400" b="1" dirty="0" smtClean="0"/>
              <a:t>)</a:t>
            </a:r>
            <a:r>
              <a:rPr lang="zh-CN" altLang="zh-CN" sz="2400" b="1" dirty="0" smtClean="0"/>
              <a:t>车身</a:t>
            </a:r>
            <a:endParaRPr lang="zh-CN" altLang="zh-CN" sz="2400" b="1" dirty="0"/>
          </a:p>
        </p:txBody>
      </p:sp>
      <p:pic>
        <p:nvPicPr>
          <p:cNvPr id="6146" name="Picture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653091"/>
            <a:ext cx="3200400" cy="240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图片 3"/>
          <p:cNvPicPr>
            <a:picLocks noChangeAspect="1"/>
          </p:cNvPicPr>
          <p:nvPr/>
        </p:nvPicPr>
        <p:blipFill>
          <a:blip r:embed="rId3" cstate="print"/>
          <a:stretch>
            <a:fillRect/>
          </a:stretch>
        </p:blipFill>
        <p:spPr>
          <a:xfrm>
            <a:off x="3383882" y="1432725"/>
            <a:ext cx="3332098" cy="3578555"/>
          </a:xfrm>
          <a:prstGeom prst="rect">
            <a:avLst/>
          </a:prstGeom>
        </p:spPr>
      </p:pic>
    </p:spTree>
    <p:extLst>
      <p:ext uri="{BB962C8B-B14F-4D97-AF65-F5344CB8AC3E}">
        <p14:creationId xmlns:p14="http://schemas.microsoft.com/office/powerpoint/2010/main" xmlns="" val="11898739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4457" y="382004"/>
            <a:ext cx="6551195" cy="4478754"/>
          </a:xfrm>
        </p:spPr>
        <p:txBody>
          <a:bodyPr>
            <a:noAutofit/>
          </a:bodyPr>
          <a:lstStyle/>
          <a:p>
            <a:pPr marL="0" indent="0">
              <a:buNone/>
            </a:pPr>
            <a:r>
              <a:rPr lang="zh-CN" altLang="zh-CN" sz="2400" b="1" dirty="0" smtClean="0"/>
              <a:t>2</a:t>
            </a:r>
            <a:r>
              <a:rPr lang="en-US" altLang="zh-CN" sz="2400" b="1" dirty="0" smtClean="0"/>
              <a:t>.</a:t>
            </a:r>
            <a:r>
              <a:rPr lang="zh-CN" altLang="zh-CN" sz="2400" b="1" dirty="0" smtClean="0"/>
              <a:t>高强度</a:t>
            </a:r>
            <a:r>
              <a:rPr lang="zh-CN" altLang="zh-CN" sz="2400" b="1" dirty="0"/>
              <a:t>激光焊接</a:t>
            </a:r>
            <a:r>
              <a:rPr lang="zh-CN" altLang="zh-CN" sz="2400" b="1" dirty="0" smtClean="0"/>
              <a:t>车身</a:t>
            </a:r>
            <a:endParaRPr lang="en-US" altLang="zh-CN" sz="2400" b="1" dirty="0" smtClean="0"/>
          </a:p>
          <a:p>
            <a:pPr marL="0" indent="0">
              <a:buNone/>
            </a:pPr>
            <a:r>
              <a:rPr lang="zh-CN" altLang="zh-CN" sz="2400" dirty="0"/>
              <a:t>激光焊接的</a:t>
            </a:r>
            <a:r>
              <a:rPr lang="zh-CN" altLang="zh-CN" sz="2400" dirty="0" smtClean="0"/>
              <a:t>优点</a:t>
            </a:r>
            <a:r>
              <a:rPr lang="en-US" altLang="zh-CN" sz="2400" dirty="0" smtClean="0"/>
              <a:t>:</a:t>
            </a:r>
          </a:p>
          <a:p>
            <a:r>
              <a:rPr lang="zh-CN" altLang="zh-CN" sz="2400" dirty="0" smtClean="0"/>
              <a:t>被</a:t>
            </a:r>
            <a:r>
              <a:rPr lang="zh-CN" altLang="zh-CN" sz="2400" dirty="0"/>
              <a:t>焊接工件变形度极小</a:t>
            </a:r>
            <a:r>
              <a:rPr lang="zh-CN" altLang="zh-CN" sz="2400" dirty="0" smtClean="0"/>
              <a:t>，焊接</a:t>
            </a:r>
            <a:r>
              <a:rPr lang="zh-CN" altLang="zh-CN" sz="2400" dirty="0"/>
              <a:t>深度与宽度比高</a:t>
            </a:r>
            <a:r>
              <a:rPr lang="zh-CN" altLang="zh-CN" sz="2400" dirty="0" smtClean="0"/>
              <a:t>，深度</a:t>
            </a:r>
            <a:r>
              <a:rPr lang="zh-CN" altLang="zh-CN" sz="2400" dirty="0"/>
              <a:t>与宽度比可达5:1，最高时可达10:1，焊接质量比传统焊接方法好</a:t>
            </a:r>
            <a:r>
              <a:rPr lang="zh-CN" altLang="zh-CN" sz="2400" dirty="0" smtClean="0"/>
              <a:t>；</a:t>
            </a:r>
            <a:endParaRPr lang="en-US" altLang="zh-CN" sz="2400" dirty="0" smtClean="0"/>
          </a:p>
          <a:p>
            <a:r>
              <a:rPr lang="zh-CN" altLang="zh-CN" sz="2400" dirty="0" smtClean="0"/>
              <a:t>焊缝</a:t>
            </a:r>
            <a:r>
              <a:rPr lang="zh-CN" altLang="zh-CN" sz="2400" dirty="0"/>
              <a:t>强度高，焊接速度快，焊缝窄，且通常表面状态好，免去了焊后清理等工作，外观比传统焊接要</a:t>
            </a:r>
            <a:r>
              <a:rPr lang="zh-CN" altLang="zh-CN" sz="2400" dirty="0" smtClean="0"/>
              <a:t>美观</a:t>
            </a:r>
            <a:r>
              <a:rPr lang="en-US" altLang="zh-CN" sz="2400" dirty="0" smtClean="0"/>
              <a:t>;</a:t>
            </a:r>
          </a:p>
          <a:p>
            <a:r>
              <a:rPr lang="zh-CN" altLang="zh-CN" sz="2400" dirty="0" smtClean="0"/>
              <a:t>激光焊接</a:t>
            </a:r>
            <a:r>
              <a:rPr lang="zh-CN" altLang="zh-CN" sz="2400" dirty="0"/>
              <a:t>可焊接难以接近的</a:t>
            </a:r>
            <a:r>
              <a:rPr lang="zh-CN" altLang="zh-CN" sz="2400" dirty="0" smtClean="0"/>
              <a:t>部位</a:t>
            </a:r>
            <a:r>
              <a:rPr lang="en-US" altLang="zh-CN" sz="2400" dirty="0" smtClean="0"/>
              <a:t>;</a:t>
            </a:r>
          </a:p>
          <a:p>
            <a:r>
              <a:rPr lang="zh-CN" altLang="zh-CN" sz="2400" dirty="0" smtClean="0"/>
              <a:t>激光焊接</a:t>
            </a:r>
            <a:r>
              <a:rPr lang="zh-CN" altLang="zh-CN" sz="2400" dirty="0"/>
              <a:t>除了能提高车身强度，提高碰撞时的安全性以外，还可以延长汽车的使用寿命</a:t>
            </a:r>
            <a:r>
              <a:rPr lang="zh-CN" altLang="zh-CN" sz="2400" dirty="0" smtClean="0"/>
              <a:t>。</a:t>
            </a:r>
            <a:endParaRPr lang="zh-CN" altLang="en-US" sz="2400" b="1" dirty="0"/>
          </a:p>
        </p:txBody>
      </p:sp>
    </p:spTree>
    <p:extLst>
      <p:ext uri="{BB962C8B-B14F-4D97-AF65-F5344CB8AC3E}">
        <p14:creationId xmlns:p14="http://schemas.microsoft.com/office/powerpoint/2010/main" xmlns="" val="303049276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6805" y="225593"/>
            <a:ext cx="6172200" cy="3394472"/>
          </a:xfrm>
        </p:spPr>
        <p:txBody>
          <a:bodyPr/>
          <a:lstStyle/>
          <a:p>
            <a:r>
              <a:rPr lang="zh-CN" altLang="zh-CN" sz="2800" b="1" dirty="0"/>
              <a:t>3 </a:t>
            </a:r>
            <a:r>
              <a:rPr lang="en-US" altLang="zh-CN" sz="2800" b="1" dirty="0" smtClean="0"/>
              <a:t>.</a:t>
            </a:r>
            <a:r>
              <a:rPr lang="zh-CN" altLang="zh-CN" sz="2800" b="1" dirty="0" smtClean="0"/>
              <a:t>沃</a:t>
            </a:r>
            <a:r>
              <a:rPr lang="zh-CN" altLang="zh-CN" sz="2800" b="1" dirty="0"/>
              <a:t>尔沃的安全车身结构</a:t>
            </a:r>
          </a:p>
          <a:p>
            <a:endParaRPr lang="zh-CN" altLang="en-US" dirty="0"/>
          </a:p>
        </p:txBody>
      </p:sp>
      <p:sp>
        <p:nvSpPr>
          <p:cNvPr id="4" name="矩形 3"/>
          <p:cNvSpPr/>
          <p:nvPr/>
        </p:nvSpPr>
        <p:spPr>
          <a:xfrm>
            <a:off x="126331" y="3520039"/>
            <a:ext cx="6731669" cy="1631216"/>
          </a:xfrm>
          <a:prstGeom prst="rect">
            <a:avLst/>
          </a:prstGeom>
        </p:spPr>
        <p:txBody>
          <a:bodyPr wrap="square">
            <a:spAutoFit/>
          </a:bodyPr>
          <a:lstStyle/>
          <a:p>
            <a:pPr indent="266700" algn="just">
              <a:spcAft>
                <a:spcPts val="0"/>
              </a:spcAft>
            </a:pPr>
            <a:r>
              <a:rPr lang="zh-CN" altLang="zh-CN" sz="2000" kern="100" dirty="0">
                <a:solidFill>
                  <a:srgbClr val="333333"/>
                </a:solidFill>
                <a:latin typeface="Times New Roman" panose="02020603050405020304" pitchFamily="18" charset="0"/>
              </a:rPr>
              <a:t>笼式车身（图</a:t>
            </a:r>
            <a:r>
              <a:rPr lang="en-US" altLang="zh-CN" sz="2000" kern="100" dirty="0">
                <a:solidFill>
                  <a:srgbClr val="333333"/>
                </a:solidFill>
                <a:latin typeface="Times New Roman" panose="02020603050405020304" pitchFamily="18" charset="0"/>
              </a:rPr>
              <a:t>6-44</a:t>
            </a:r>
            <a:r>
              <a:rPr lang="zh-CN" altLang="zh-CN" sz="2000" kern="100" dirty="0" smtClean="0">
                <a:solidFill>
                  <a:srgbClr val="333333"/>
                </a:solidFill>
                <a:latin typeface="Times New Roman" panose="02020603050405020304" pitchFamily="18" charset="0"/>
              </a:rPr>
              <a:t>）</a:t>
            </a:r>
            <a:r>
              <a:rPr lang="en-US" altLang="zh-CN" sz="2000" kern="100" dirty="0" smtClean="0">
                <a:solidFill>
                  <a:srgbClr val="333333"/>
                </a:solidFill>
                <a:latin typeface="Times New Roman" panose="02020603050405020304" pitchFamily="18" charset="0"/>
              </a:rPr>
              <a:t>,</a:t>
            </a:r>
            <a:r>
              <a:rPr lang="zh-CN" altLang="zh-CN" sz="2000" kern="100" dirty="0" smtClean="0">
                <a:solidFill>
                  <a:srgbClr val="333333"/>
                </a:solidFill>
                <a:latin typeface="Times New Roman" panose="02020603050405020304" pitchFamily="18" charset="0"/>
              </a:rPr>
              <a:t>把</a:t>
            </a:r>
            <a:r>
              <a:rPr lang="zh-CN" altLang="zh-CN" sz="2000" kern="100" dirty="0">
                <a:solidFill>
                  <a:srgbClr val="333333"/>
                </a:solidFill>
                <a:latin typeface="Times New Roman" panose="02020603050405020304" pitchFamily="18" charset="0"/>
              </a:rPr>
              <a:t>车身分为两大区域：</a:t>
            </a:r>
            <a:r>
              <a:rPr lang="en-US" altLang="zh-CN" sz="2000" kern="100" dirty="0">
                <a:solidFill>
                  <a:srgbClr val="333333"/>
                </a:solidFill>
                <a:latin typeface="Times New Roman" panose="02020603050405020304" pitchFamily="18" charset="0"/>
              </a:rPr>
              <a:t>“</a:t>
            </a:r>
            <a:r>
              <a:rPr lang="zh-CN" altLang="zh-CN" sz="2000" kern="100" dirty="0">
                <a:solidFill>
                  <a:srgbClr val="333333"/>
                </a:solidFill>
                <a:latin typeface="Times New Roman" panose="02020603050405020304" pitchFamily="18" charset="0"/>
              </a:rPr>
              <a:t>冲击溃缩区</a:t>
            </a:r>
            <a:r>
              <a:rPr lang="en-US" altLang="zh-CN" sz="2000" kern="100" dirty="0">
                <a:solidFill>
                  <a:srgbClr val="333333"/>
                </a:solidFill>
                <a:latin typeface="Times New Roman" panose="02020603050405020304" pitchFamily="18" charset="0"/>
              </a:rPr>
              <a:t>”</a:t>
            </a:r>
            <a:r>
              <a:rPr lang="zh-CN" altLang="zh-CN" sz="2000" kern="100" dirty="0">
                <a:solidFill>
                  <a:srgbClr val="333333"/>
                </a:solidFill>
                <a:latin typeface="Times New Roman" panose="02020603050405020304" pitchFamily="18" charset="0"/>
              </a:rPr>
              <a:t>与</a:t>
            </a:r>
            <a:r>
              <a:rPr lang="en-US" altLang="zh-CN" sz="2000" kern="100" dirty="0">
                <a:solidFill>
                  <a:srgbClr val="333333"/>
                </a:solidFill>
                <a:latin typeface="Times New Roman" panose="02020603050405020304" pitchFamily="18" charset="0"/>
              </a:rPr>
              <a:t>“</a:t>
            </a:r>
            <a:r>
              <a:rPr lang="zh-CN" altLang="zh-CN" sz="2000" kern="100" dirty="0">
                <a:solidFill>
                  <a:srgbClr val="333333"/>
                </a:solidFill>
                <a:latin typeface="Times New Roman" panose="02020603050405020304" pitchFamily="18" charset="0"/>
              </a:rPr>
              <a:t>高强度座舱区</a:t>
            </a:r>
            <a:r>
              <a:rPr lang="en-US" altLang="zh-CN" sz="2000" kern="100" dirty="0">
                <a:solidFill>
                  <a:srgbClr val="333333"/>
                </a:solidFill>
                <a:latin typeface="Times New Roman" panose="02020603050405020304" pitchFamily="18" charset="0"/>
              </a:rPr>
              <a:t>”</a:t>
            </a:r>
            <a:r>
              <a:rPr lang="zh-CN" altLang="zh-CN" sz="2000" kern="100" dirty="0">
                <a:solidFill>
                  <a:srgbClr val="333333"/>
                </a:solidFill>
                <a:latin typeface="Times New Roman" panose="02020603050405020304" pitchFamily="18" charset="0"/>
              </a:rPr>
              <a:t>，车身金属钣件呈弯曲状并焊接成为车架。</a:t>
            </a:r>
            <a:r>
              <a:rPr lang="en-US" altLang="zh-CN" sz="2000" kern="100" dirty="0">
                <a:solidFill>
                  <a:srgbClr val="333333"/>
                </a:solidFill>
                <a:latin typeface="Times New Roman" panose="02020603050405020304" pitchFamily="18" charset="0"/>
              </a:rPr>
              <a:t>“</a:t>
            </a:r>
            <a:r>
              <a:rPr lang="zh-CN" altLang="zh-CN" sz="2000" kern="100" dirty="0">
                <a:solidFill>
                  <a:srgbClr val="333333"/>
                </a:solidFill>
                <a:latin typeface="Times New Roman" panose="02020603050405020304" pitchFamily="18" charset="0"/>
              </a:rPr>
              <a:t>冲击溃缩区</a:t>
            </a:r>
            <a:r>
              <a:rPr lang="en-US" altLang="zh-CN" sz="2000" kern="100" dirty="0">
                <a:solidFill>
                  <a:srgbClr val="333333"/>
                </a:solidFill>
                <a:latin typeface="Times New Roman" panose="02020603050405020304" pitchFamily="18" charset="0"/>
              </a:rPr>
              <a:t>”</a:t>
            </a:r>
            <a:r>
              <a:rPr lang="zh-CN" altLang="zh-CN" sz="2000" kern="100" dirty="0">
                <a:solidFill>
                  <a:srgbClr val="333333"/>
                </a:solidFill>
                <a:latin typeface="Times New Roman" panose="02020603050405020304" pitchFamily="18" charset="0"/>
              </a:rPr>
              <a:t>在车身遭遇碰撞时会像风琴般折叠起来并吸收冲击力，保护车上乘客的安全﹔</a:t>
            </a:r>
            <a:r>
              <a:rPr lang="en-US" altLang="zh-CN" sz="2000" kern="100" dirty="0">
                <a:solidFill>
                  <a:srgbClr val="333333"/>
                </a:solidFill>
                <a:latin typeface="Times New Roman" panose="02020603050405020304" pitchFamily="18" charset="0"/>
              </a:rPr>
              <a:t>“</a:t>
            </a:r>
            <a:r>
              <a:rPr lang="zh-CN" altLang="zh-CN" sz="2000" kern="100" dirty="0">
                <a:solidFill>
                  <a:srgbClr val="333333"/>
                </a:solidFill>
                <a:latin typeface="Times New Roman" panose="02020603050405020304" pitchFamily="18" charset="0"/>
              </a:rPr>
              <a:t>高强度座舱区</a:t>
            </a:r>
            <a:r>
              <a:rPr lang="en-US" altLang="zh-CN" sz="2000" kern="100" dirty="0">
                <a:solidFill>
                  <a:srgbClr val="333333"/>
                </a:solidFill>
                <a:latin typeface="Times New Roman" panose="02020603050405020304" pitchFamily="18" charset="0"/>
              </a:rPr>
              <a:t>”</a:t>
            </a:r>
            <a:r>
              <a:rPr lang="zh-CN" altLang="zh-CN" sz="2000" kern="100" dirty="0">
                <a:solidFill>
                  <a:srgbClr val="333333"/>
                </a:solidFill>
                <a:latin typeface="Times New Roman" panose="02020603050405020304" pitchFamily="18" charset="0"/>
              </a:rPr>
              <a:t>则可确保乘客拥有完整的生存空间。</a:t>
            </a:r>
            <a:endParaRPr lang="zh-CN" altLang="zh-CN" sz="2000" kern="100" dirty="0">
              <a:latin typeface="Times New Roman" panose="02020603050405020304" pitchFamily="18" charset="0"/>
            </a:endParaRPr>
          </a:p>
        </p:txBody>
      </p:sp>
      <p:pic>
        <p:nvPicPr>
          <p:cNvPr id="5" name="图片 4"/>
          <p:cNvPicPr>
            <a:picLocks noChangeAspect="1"/>
          </p:cNvPicPr>
          <p:nvPr/>
        </p:nvPicPr>
        <p:blipFill>
          <a:blip r:embed="rId2" cstate="print"/>
          <a:stretch>
            <a:fillRect/>
          </a:stretch>
        </p:blipFill>
        <p:spPr>
          <a:xfrm>
            <a:off x="775940" y="838207"/>
            <a:ext cx="4830776" cy="2741791"/>
          </a:xfrm>
          <a:prstGeom prst="rect">
            <a:avLst/>
          </a:prstGeom>
        </p:spPr>
      </p:pic>
    </p:spTree>
    <p:extLst>
      <p:ext uri="{BB962C8B-B14F-4D97-AF65-F5344CB8AC3E}">
        <p14:creationId xmlns:p14="http://schemas.microsoft.com/office/powerpoint/2010/main" xmlns="" val="128381779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p:txBody>
          <a:bodyPr>
            <a:normAutofit/>
          </a:bodyPr>
          <a:lstStyle/>
          <a:p>
            <a:pPr eaLnBrk="1" hangingPunct="1"/>
            <a:r>
              <a:rPr lang="zh-CN" altLang="en-US" sz="2800" dirty="0">
                <a:latin typeface="黑体" panose="02010609060101010101" pitchFamily="49" charset="-122"/>
                <a:ea typeface="黑体" panose="02010609060101010101" pitchFamily="49" charset="-122"/>
              </a:rPr>
              <a:t>高强度钢在车身的应用</a:t>
            </a:r>
          </a:p>
        </p:txBody>
      </p:sp>
      <p:pic>
        <p:nvPicPr>
          <p:cNvPr id="44036" name="Picture 4" descr="49fec308cdb58071200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1979" y="1174207"/>
            <a:ext cx="5725977" cy="2808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17682367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61" name="Picture 5" descr="49fec30526d6f071200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0094" y="1500188"/>
            <a:ext cx="4929188" cy="24991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032384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986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p:cNvSpPr>
            <a:spLocks noGrp="1"/>
          </p:cNvSpPr>
          <p:nvPr>
            <p:ph type="title"/>
          </p:nvPr>
        </p:nvSpPr>
        <p:spPr/>
        <p:txBody>
          <a:bodyPr/>
          <a:lstStyle/>
          <a:p>
            <a:pPr eaLnBrk="1" hangingPunct="1"/>
            <a:endParaRPr lang="zh-CN" altLang="en-US" smtClean="0"/>
          </a:p>
        </p:txBody>
      </p:sp>
      <p:sp>
        <p:nvSpPr>
          <p:cNvPr id="46083" name="内容占位符 2"/>
          <p:cNvSpPr>
            <a:spLocks noGrp="1"/>
          </p:cNvSpPr>
          <p:nvPr>
            <p:ph idx="1"/>
          </p:nvPr>
        </p:nvSpPr>
        <p:spPr/>
        <p:txBody>
          <a:bodyPr/>
          <a:lstStyle/>
          <a:p>
            <a:pPr eaLnBrk="1" hangingPunct="1"/>
            <a:endParaRPr lang="zh-CN" altLang="en-US" smtClean="0"/>
          </a:p>
        </p:txBody>
      </p:sp>
      <p:pic>
        <p:nvPicPr>
          <p:cNvPr id="4" name="Picture 7" descr="49fec30149e2d07120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17985" y="1660922"/>
            <a:ext cx="4768453" cy="2395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1759145"/>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p:cNvSpPr>
            <a:spLocks noGrp="1"/>
          </p:cNvSpPr>
          <p:nvPr>
            <p:ph type="title"/>
          </p:nvPr>
        </p:nvSpPr>
        <p:spPr/>
        <p:txBody>
          <a:bodyPr/>
          <a:lstStyle/>
          <a:p>
            <a:pPr eaLnBrk="1" hangingPunct="1"/>
            <a:endParaRPr lang="zh-CN" altLang="en-US" smtClean="0"/>
          </a:p>
        </p:txBody>
      </p:sp>
      <p:sp>
        <p:nvSpPr>
          <p:cNvPr id="47107" name="内容占位符 2"/>
          <p:cNvSpPr>
            <a:spLocks noGrp="1"/>
          </p:cNvSpPr>
          <p:nvPr>
            <p:ph idx="1"/>
          </p:nvPr>
        </p:nvSpPr>
        <p:spPr/>
        <p:txBody>
          <a:bodyPr/>
          <a:lstStyle/>
          <a:p>
            <a:pPr eaLnBrk="1" hangingPunct="1"/>
            <a:endParaRPr lang="zh-CN" altLang="en-US" smtClean="0"/>
          </a:p>
        </p:txBody>
      </p:sp>
      <p:pic>
        <p:nvPicPr>
          <p:cNvPr id="4" name="Picture 9" descr="49fec2fd97e5e0712021"/>
          <p:cNvPicPr>
            <a:picLocks noChangeAspect="1" noChangeArrowheads="1"/>
          </p:cNvPicPr>
          <p:nvPr/>
        </p:nvPicPr>
        <p:blipFill>
          <a:blip r:embed="rId2" cstate="print">
            <a:extLst>
              <a:ext uri="{28A0092B-C50C-407E-A947-70E740481C1C}">
                <a14:useLocalDpi xmlns:a14="http://schemas.microsoft.com/office/drawing/2010/main" xmlns="" val="0"/>
              </a:ext>
            </a:extLst>
          </a:blip>
          <a:srcRect b="-7639"/>
          <a:stretch>
            <a:fillRect/>
          </a:stretch>
        </p:blipFill>
        <p:spPr bwMode="auto">
          <a:xfrm>
            <a:off x="750094" y="1553766"/>
            <a:ext cx="4900613" cy="2571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37315916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p:cNvSpPr>
            <a:spLocks noGrp="1"/>
          </p:cNvSpPr>
          <p:nvPr>
            <p:ph type="title"/>
          </p:nvPr>
        </p:nvSpPr>
        <p:spPr/>
        <p:txBody>
          <a:bodyPr/>
          <a:lstStyle/>
          <a:p>
            <a:pPr eaLnBrk="1" hangingPunct="1"/>
            <a:endParaRPr lang="zh-CN" altLang="en-US" smtClean="0"/>
          </a:p>
        </p:txBody>
      </p:sp>
      <p:sp>
        <p:nvSpPr>
          <p:cNvPr id="48131" name="内容占位符 2"/>
          <p:cNvSpPr>
            <a:spLocks noGrp="1"/>
          </p:cNvSpPr>
          <p:nvPr>
            <p:ph idx="1"/>
          </p:nvPr>
        </p:nvSpPr>
        <p:spPr/>
        <p:txBody>
          <a:bodyPr/>
          <a:lstStyle/>
          <a:p>
            <a:pPr eaLnBrk="1" hangingPunct="1"/>
            <a:endParaRPr lang="zh-CN" altLang="en-US" smtClean="0"/>
          </a:p>
        </p:txBody>
      </p:sp>
      <p:pic>
        <p:nvPicPr>
          <p:cNvPr id="4" name="Picture 11" descr="49fec2fa1d385071202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57250" y="1714500"/>
            <a:ext cx="4900613" cy="2366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55022797"/>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4616" y="442161"/>
            <a:ext cx="6172200" cy="1085850"/>
          </a:xfrm>
        </p:spPr>
        <p:txBody>
          <a:bodyPr/>
          <a:lstStyle/>
          <a:p>
            <a:pPr marL="0" indent="0">
              <a:buNone/>
            </a:pPr>
            <a:r>
              <a:rPr lang="en-US" altLang="zh-CN" dirty="0" smtClean="0"/>
              <a:t>4. </a:t>
            </a:r>
            <a:r>
              <a:rPr lang="zh-CN" altLang="zh-CN" dirty="0"/>
              <a:t>丰田</a:t>
            </a:r>
            <a:r>
              <a:rPr lang="en-US" altLang="zh-CN" dirty="0" smtClean="0"/>
              <a:t>GOA(</a:t>
            </a:r>
            <a:r>
              <a:rPr lang="en-US" altLang="zh-CN" dirty="0"/>
              <a:t>Global Outstanding Assessment</a:t>
            </a:r>
            <a:r>
              <a:rPr lang="en-US" altLang="zh-CN" dirty="0" smtClean="0"/>
              <a:t>)</a:t>
            </a:r>
            <a:r>
              <a:rPr lang="zh-CN" altLang="zh-CN" dirty="0" smtClean="0"/>
              <a:t>车身</a:t>
            </a:r>
            <a:endParaRPr lang="zh-CN" altLang="zh-CN" dirty="0"/>
          </a:p>
          <a:p>
            <a:pPr marL="0" indent="0">
              <a:buNone/>
            </a:pPr>
            <a:endParaRPr lang="zh-CN" altLang="en-US" dirty="0"/>
          </a:p>
        </p:txBody>
      </p:sp>
      <p:pic>
        <p:nvPicPr>
          <p:cNvPr id="7170" name="图片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2303" y="1543050"/>
            <a:ext cx="5076825" cy="360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54068263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15"/>
          <p:cNvPicPr>
            <a:picLocks noChangeAspect="1" noChangeArrowheads="1"/>
          </p:cNvPicPr>
          <p:nvPr/>
        </p:nvPicPr>
        <p:blipFill>
          <a:blip r:embed="rId2" cstate="print">
            <a:lum contrast="24000"/>
            <a:extLst>
              <a:ext uri="{28A0092B-C50C-407E-A947-70E740481C1C}">
                <a14:useLocalDpi xmlns:a14="http://schemas.microsoft.com/office/drawing/2010/main" xmlns="" val="0"/>
              </a:ext>
            </a:extLst>
          </a:blip>
          <a:srcRect b="13281"/>
          <a:stretch>
            <a:fillRect/>
          </a:stretch>
        </p:blipFill>
        <p:spPr bwMode="auto">
          <a:xfrm>
            <a:off x="476930" y="1001798"/>
            <a:ext cx="6065400" cy="133318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1027" name="图片 16"/>
          <p:cNvPicPr>
            <a:picLocks noChangeAspect="1" noChangeArrowheads="1"/>
          </p:cNvPicPr>
          <p:nvPr/>
        </p:nvPicPr>
        <p:blipFill>
          <a:blip r:embed="rId3" cstate="print">
            <a:lum contrast="24000"/>
            <a:extLst>
              <a:ext uri="{28A0092B-C50C-407E-A947-70E740481C1C}">
                <a14:useLocalDpi xmlns:a14="http://schemas.microsoft.com/office/drawing/2010/main" xmlns="" val="0"/>
              </a:ext>
            </a:extLst>
          </a:blip>
          <a:srcRect b="18939"/>
          <a:stretch>
            <a:fillRect/>
          </a:stretch>
        </p:blipFill>
        <p:spPr bwMode="auto">
          <a:xfrm>
            <a:off x="268742" y="2923445"/>
            <a:ext cx="6460832" cy="120647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4" name="文本框 3"/>
          <p:cNvSpPr txBox="1"/>
          <p:nvPr/>
        </p:nvSpPr>
        <p:spPr>
          <a:xfrm>
            <a:off x="400050" y="179614"/>
            <a:ext cx="2481943" cy="523220"/>
          </a:xfrm>
          <a:prstGeom prst="rect">
            <a:avLst/>
          </a:prstGeom>
          <a:noFill/>
        </p:spPr>
        <p:txBody>
          <a:bodyPr wrap="square" rtlCol="0">
            <a:spAutoFit/>
          </a:bodyPr>
          <a:lstStyle/>
          <a:p>
            <a:r>
              <a:rPr lang="zh-CN" altLang="en-US" sz="2800" dirty="0" smtClean="0">
                <a:solidFill>
                  <a:srgbClr val="FF0000"/>
                </a:solidFill>
              </a:rPr>
              <a:t>没有系安全带</a:t>
            </a:r>
            <a:endParaRPr lang="zh-CN" altLang="en-US" sz="2800" dirty="0">
              <a:solidFill>
                <a:srgbClr val="FF0000"/>
              </a:solidFill>
            </a:endParaRPr>
          </a:p>
        </p:txBody>
      </p:sp>
      <p:sp>
        <p:nvSpPr>
          <p:cNvPr id="5" name="矩形 4"/>
          <p:cNvSpPr/>
          <p:nvPr/>
        </p:nvSpPr>
        <p:spPr>
          <a:xfrm>
            <a:off x="2068205" y="2414848"/>
            <a:ext cx="2492990"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撞车中驾驶员受伤过程</a:t>
            </a:r>
            <a:endParaRPr lang="zh-CN" altLang="en-US" dirty="0"/>
          </a:p>
        </p:txBody>
      </p:sp>
      <p:sp>
        <p:nvSpPr>
          <p:cNvPr id="6" name="矩形 5"/>
          <p:cNvSpPr/>
          <p:nvPr/>
        </p:nvSpPr>
        <p:spPr>
          <a:xfrm>
            <a:off x="1977279" y="4269183"/>
            <a:ext cx="2723823"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撞车中前排乘客受伤过程</a:t>
            </a:r>
            <a:endParaRPr lang="zh-CN" altLang="en-US" dirty="0"/>
          </a:p>
        </p:txBody>
      </p:sp>
    </p:spTree>
    <p:extLst>
      <p:ext uri="{BB962C8B-B14F-4D97-AF65-F5344CB8AC3E}">
        <p14:creationId xmlns:p14="http://schemas.microsoft.com/office/powerpoint/2010/main" xmlns="" val="76789926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6726" y="382003"/>
            <a:ext cx="6274469" cy="4562976"/>
          </a:xfrm>
        </p:spPr>
        <p:txBody>
          <a:bodyPr>
            <a:normAutofit fontScale="70000" lnSpcReduction="20000"/>
          </a:bodyPr>
          <a:lstStyle/>
          <a:p>
            <a:pPr marL="0" indent="0">
              <a:buNone/>
            </a:pPr>
            <a:r>
              <a:rPr lang="en-US" altLang="zh-CN" sz="4000" b="1" dirty="0"/>
              <a:t>GOA</a:t>
            </a:r>
            <a:r>
              <a:rPr lang="zh-CN" altLang="zh-CN" sz="4000" b="1" dirty="0"/>
              <a:t>车身具备</a:t>
            </a:r>
            <a:r>
              <a:rPr lang="en-US" altLang="zh-CN" sz="4000" b="1" dirty="0"/>
              <a:t>8</a:t>
            </a:r>
            <a:r>
              <a:rPr lang="zh-CN" altLang="zh-CN" sz="4000" b="1" dirty="0"/>
              <a:t>个要素：</a:t>
            </a:r>
          </a:p>
          <a:p>
            <a:r>
              <a:rPr lang="zh-CN" altLang="zh-CN" sz="4000" dirty="0"/>
              <a:t>车身整体一次冲压而成，无焊接结构；</a:t>
            </a:r>
          </a:p>
          <a:p>
            <a:r>
              <a:rPr lang="zh-CN" altLang="zh-CN" sz="4000" dirty="0"/>
              <a:t>大型保险杠加强板；</a:t>
            </a:r>
          </a:p>
          <a:p>
            <a:r>
              <a:rPr lang="zh-CN" altLang="zh-CN" sz="4000" dirty="0"/>
              <a:t>前纵梁直线布置；</a:t>
            </a:r>
            <a:r>
              <a:rPr lang="en-US" altLang="zh-CN" sz="4000" dirty="0"/>
              <a:t> </a:t>
            </a:r>
            <a:endParaRPr lang="zh-CN" altLang="zh-CN" sz="4000" dirty="0"/>
          </a:p>
          <a:p>
            <a:r>
              <a:rPr lang="zh-CN" altLang="zh-CN" sz="4000" dirty="0"/>
              <a:t>采用横梁至前柱的加强梁；</a:t>
            </a:r>
          </a:p>
          <a:p>
            <a:r>
              <a:rPr lang="zh-CN" altLang="zh-CN" sz="4000" dirty="0"/>
              <a:t>中柱部分强化；</a:t>
            </a:r>
          </a:p>
          <a:p>
            <a:r>
              <a:rPr lang="zh-CN" altLang="zh-CN" sz="4000" dirty="0"/>
              <a:t>前柱穿入下门口；</a:t>
            </a:r>
          </a:p>
          <a:p>
            <a:r>
              <a:rPr lang="zh-CN" altLang="zh-CN" sz="4000" dirty="0"/>
              <a:t>下门口加强筋与后轮罩直接相连；</a:t>
            </a:r>
            <a:r>
              <a:rPr lang="en-US" altLang="zh-CN" sz="4000" dirty="0"/>
              <a:t> </a:t>
            </a:r>
            <a:endParaRPr lang="zh-CN" altLang="zh-CN" sz="4000" dirty="0"/>
          </a:p>
          <a:p>
            <a:r>
              <a:rPr lang="zh-CN" altLang="zh-CN" sz="4000" dirty="0"/>
              <a:t>车门内采用防撞钢梁。</a:t>
            </a:r>
            <a:r>
              <a:rPr lang="en-US" altLang="zh-CN" sz="4000" dirty="0"/>
              <a:t> </a:t>
            </a:r>
            <a:endParaRPr lang="zh-CN" altLang="zh-CN" sz="4000" dirty="0"/>
          </a:p>
          <a:p>
            <a:endParaRPr lang="zh-CN" altLang="en-US" dirty="0"/>
          </a:p>
        </p:txBody>
      </p:sp>
    </p:spTree>
    <p:extLst>
      <p:ext uri="{BB962C8B-B14F-4D97-AF65-F5344CB8AC3E}">
        <p14:creationId xmlns:p14="http://schemas.microsoft.com/office/powerpoint/2010/main" xmlns="" val="146909284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0552" y="153404"/>
            <a:ext cx="6250405" cy="1194133"/>
          </a:xfrm>
        </p:spPr>
        <p:txBody>
          <a:bodyPr/>
          <a:lstStyle/>
          <a:p>
            <a:pPr marL="0" indent="0">
              <a:buNone/>
            </a:pPr>
            <a:r>
              <a:rPr lang="en-US" altLang="zh-CN" dirty="0" smtClean="0"/>
              <a:t>5. </a:t>
            </a:r>
            <a:r>
              <a:rPr lang="zh-CN" altLang="zh-CN" dirty="0"/>
              <a:t>本田G-</a:t>
            </a:r>
            <a:r>
              <a:rPr lang="zh-CN" altLang="zh-CN" dirty="0" smtClean="0"/>
              <a:t>CON（</a:t>
            </a:r>
            <a:r>
              <a:rPr lang="en-US" altLang="zh-CN" dirty="0"/>
              <a:t>G-Force Control</a:t>
            </a:r>
            <a:r>
              <a:rPr lang="zh-CN" altLang="zh-CN" dirty="0" smtClean="0"/>
              <a:t>）车身</a:t>
            </a:r>
            <a:endParaRPr lang="zh-CN" altLang="zh-CN" dirty="0"/>
          </a:p>
        </p:txBody>
      </p:sp>
      <p:pic>
        <p:nvPicPr>
          <p:cNvPr id="4" name="图片 3"/>
          <p:cNvPicPr>
            <a:picLocks noChangeAspect="1"/>
          </p:cNvPicPr>
          <p:nvPr/>
        </p:nvPicPr>
        <p:blipFill>
          <a:blip r:embed="rId2" cstate="print"/>
          <a:stretch>
            <a:fillRect/>
          </a:stretch>
        </p:blipFill>
        <p:spPr>
          <a:xfrm>
            <a:off x="1349990" y="750470"/>
            <a:ext cx="4172504" cy="4272744"/>
          </a:xfrm>
          <a:prstGeom prst="rect">
            <a:avLst/>
          </a:prstGeom>
        </p:spPr>
      </p:pic>
    </p:spTree>
    <p:extLst>
      <p:ext uri="{BB962C8B-B14F-4D97-AF65-F5344CB8AC3E}">
        <p14:creationId xmlns:p14="http://schemas.microsoft.com/office/powerpoint/2010/main" xmlns="" val="289574446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2900" y="4194127"/>
            <a:ext cx="6172200" cy="400495"/>
          </a:xfrm>
        </p:spPr>
        <p:txBody>
          <a:bodyPr>
            <a:normAutofit fontScale="77500" lnSpcReduction="20000"/>
          </a:bodyPr>
          <a:lstStyle/>
          <a:p>
            <a:pPr marL="0" indent="0" algn="ctr">
              <a:buNone/>
            </a:pPr>
            <a:r>
              <a:rPr lang="zh-CN" altLang="zh-CN" dirty="0"/>
              <a:t>雅阁车架吸能示意图</a:t>
            </a:r>
            <a:endParaRPr lang="zh-CN" altLang="en-US" dirty="0"/>
          </a:p>
        </p:txBody>
      </p:sp>
      <p:pic>
        <p:nvPicPr>
          <p:cNvPr id="4" name="图片 3"/>
          <p:cNvPicPr>
            <a:picLocks noChangeAspect="1"/>
          </p:cNvPicPr>
          <p:nvPr/>
        </p:nvPicPr>
        <p:blipFill>
          <a:blip r:embed="rId2" cstate="print"/>
          <a:stretch>
            <a:fillRect/>
          </a:stretch>
        </p:blipFill>
        <p:spPr>
          <a:xfrm>
            <a:off x="342900" y="324853"/>
            <a:ext cx="6479275" cy="3665043"/>
          </a:xfrm>
          <a:prstGeom prst="rect">
            <a:avLst/>
          </a:prstGeom>
        </p:spPr>
      </p:pic>
    </p:spTree>
    <p:extLst>
      <p:ext uri="{BB962C8B-B14F-4D97-AF65-F5344CB8AC3E}">
        <p14:creationId xmlns:p14="http://schemas.microsoft.com/office/powerpoint/2010/main" xmlns="" val="165348958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2900" y="4481198"/>
            <a:ext cx="6172200" cy="426245"/>
          </a:xfrm>
        </p:spPr>
        <p:txBody>
          <a:bodyPr>
            <a:normAutofit fontScale="85000" lnSpcReduction="20000"/>
          </a:bodyPr>
          <a:lstStyle/>
          <a:p>
            <a:pPr algn="ctr"/>
            <a:r>
              <a:rPr lang="zh-CN" altLang="zh-CN" dirty="0"/>
              <a:t>雅阁的行人保护措施</a:t>
            </a:r>
            <a:endParaRPr lang="zh-CN" altLang="en-US" dirty="0"/>
          </a:p>
        </p:txBody>
      </p:sp>
      <p:pic>
        <p:nvPicPr>
          <p:cNvPr id="8194" name="Picture 1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6256" y="251631"/>
            <a:ext cx="5805487" cy="42295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11178135"/>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4773" y="141373"/>
            <a:ext cx="6172200" cy="4851732"/>
          </a:xfrm>
        </p:spPr>
        <p:txBody>
          <a:bodyPr/>
          <a:lstStyle/>
          <a:p>
            <a:r>
              <a:rPr lang="en-US" altLang="zh-CN" dirty="0"/>
              <a:t>6 </a:t>
            </a:r>
            <a:r>
              <a:rPr lang="zh-CN" altLang="zh-CN" dirty="0"/>
              <a:t>马自达3H车身</a:t>
            </a:r>
          </a:p>
          <a:p>
            <a:endParaRPr lang="zh-CN" altLang="en-US" dirty="0"/>
          </a:p>
        </p:txBody>
      </p:sp>
      <p:pic>
        <p:nvPicPr>
          <p:cNvPr id="4" name="图片 3"/>
          <p:cNvPicPr>
            <a:picLocks noChangeAspect="1"/>
          </p:cNvPicPr>
          <p:nvPr/>
        </p:nvPicPr>
        <p:blipFill>
          <a:blip r:embed="rId2" cstate="print"/>
          <a:stretch>
            <a:fillRect/>
          </a:stretch>
        </p:blipFill>
        <p:spPr>
          <a:xfrm>
            <a:off x="281727" y="1097045"/>
            <a:ext cx="6185246" cy="3201237"/>
          </a:xfrm>
          <a:prstGeom prst="rect">
            <a:avLst/>
          </a:prstGeom>
          <a:ln>
            <a:solidFill>
              <a:schemeClr val="tx2"/>
            </a:solidFill>
          </a:ln>
        </p:spPr>
      </p:pic>
    </p:spTree>
    <p:extLst>
      <p:ext uri="{BB962C8B-B14F-4D97-AF65-F5344CB8AC3E}">
        <p14:creationId xmlns:p14="http://schemas.microsoft.com/office/powerpoint/2010/main" xmlns="" val="302173973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a:t>四、</a:t>
            </a:r>
            <a:r>
              <a:rPr lang="zh-CN" altLang="zh-CN" sz="2800" dirty="0"/>
              <a:t>奥迪</a:t>
            </a:r>
            <a:r>
              <a:rPr lang="en-US" altLang="zh-CN" sz="2800" dirty="0"/>
              <a:t>ASF</a:t>
            </a:r>
            <a:r>
              <a:rPr lang="zh-CN" altLang="zh-CN" sz="2800" dirty="0" smtClean="0"/>
              <a:t>技术</a:t>
            </a:r>
            <a:endParaRPr lang="zh-CN" altLang="en-US" sz="2800" dirty="0"/>
          </a:p>
        </p:txBody>
      </p:sp>
      <p:sp>
        <p:nvSpPr>
          <p:cNvPr id="3" name="内容占位符 2"/>
          <p:cNvSpPr>
            <a:spLocks noGrp="1"/>
          </p:cNvSpPr>
          <p:nvPr>
            <p:ph idx="1"/>
          </p:nvPr>
        </p:nvSpPr>
        <p:spPr>
          <a:xfrm>
            <a:off x="342899" y="1063228"/>
            <a:ext cx="2528047" cy="3394472"/>
          </a:xfrm>
        </p:spPr>
        <p:txBody>
          <a:bodyPr>
            <a:normAutofit fontScale="62500" lnSpcReduction="20000"/>
          </a:bodyPr>
          <a:lstStyle/>
          <a:p>
            <a:pPr marL="0" indent="0">
              <a:lnSpc>
                <a:spcPct val="120000"/>
              </a:lnSpc>
              <a:spcBef>
                <a:spcPts val="0"/>
              </a:spcBef>
              <a:buNone/>
            </a:pPr>
            <a:r>
              <a:rPr lang="en-US" altLang="zh-CN" sz="2900" dirty="0"/>
              <a:t>ASF</a:t>
            </a:r>
            <a:r>
              <a:rPr lang="zh-CN" altLang="zh-CN" sz="2900" dirty="0"/>
              <a:t>是奥迪空间框架结构（</a:t>
            </a:r>
            <a:r>
              <a:rPr lang="en-US" altLang="zh-CN" sz="2900" dirty="0"/>
              <a:t>Audi Space </a:t>
            </a:r>
            <a:r>
              <a:rPr lang="en-US" altLang="zh-CN" sz="2900" dirty="0" smtClean="0"/>
              <a:t>Frame</a:t>
            </a:r>
            <a:r>
              <a:rPr lang="zh-CN" altLang="zh-CN" sz="2900" dirty="0" smtClean="0"/>
              <a:t>）</a:t>
            </a:r>
            <a:r>
              <a:rPr lang="zh-CN" altLang="zh-CN" sz="2900" dirty="0"/>
              <a:t>的</a:t>
            </a:r>
            <a:r>
              <a:rPr lang="zh-CN" altLang="zh-CN" sz="2900" dirty="0" smtClean="0"/>
              <a:t>缩写。</a:t>
            </a:r>
            <a:r>
              <a:rPr lang="zh-CN" altLang="zh-CN" sz="2900" dirty="0"/>
              <a:t>所谓</a:t>
            </a:r>
            <a:r>
              <a:rPr lang="en-US" altLang="zh-CN" sz="2900" dirty="0"/>
              <a:t>“</a:t>
            </a:r>
            <a:r>
              <a:rPr lang="zh-CN" altLang="zh-CN" sz="2900" dirty="0"/>
              <a:t>空间框架结构</a:t>
            </a:r>
            <a:r>
              <a:rPr lang="en-US" altLang="zh-CN" sz="2900" dirty="0"/>
              <a:t>”</a:t>
            </a:r>
            <a:r>
              <a:rPr lang="zh-CN" altLang="zh-CN" sz="2900" dirty="0"/>
              <a:t>，就是在立体的空间内，由各种挤压型材和压铸零件为车辆构建出一个</a:t>
            </a:r>
            <a:r>
              <a:rPr lang="en-US" altLang="zh-CN" sz="2900" dirty="0"/>
              <a:t>“</a:t>
            </a:r>
            <a:r>
              <a:rPr lang="zh-CN" altLang="zh-CN" sz="2900" dirty="0"/>
              <a:t>车架</a:t>
            </a:r>
            <a:r>
              <a:rPr lang="en-US" altLang="zh-CN" sz="2900" dirty="0"/>
              <a:t>”</a:t>
            </a:r>
            <a:r>
              <a:rPr lang="zh-CN" altLang="zh-CN" sz="2900" dirty="0"/>
              <a:t>，然后再把作为车身覆盖件的铝板连接到这个</a:t>
            </a:r>
            <a:r>
              <a:rPr lang="en-US" altLang="zh-CN" sz="2900" dirty="0"/>
              <a:t>“</a:t>
            </a:r>
            <a:r>
              <a:rPr lang="zh-CN" altLang="zh-CN" sz="2900" dirty="0"/>
              <a:t>车架</a:t>
            </a:r>
            <a:r>
              <a:rPr lang="en-US" altLang="zh-CN" sz="2900" dirty="0"/>
              <a:t>”</a:t>
            </a:r>
            <a:r>
              <a:rPr lang="zh-CN" altLang="zh-CN" sz="2900" dirty="0"/>
              <a:t>上。</a:t>
            </a:r>
          </a:p>
          <a:p>
            <a:pPr marL="0" indent="0">
              <a:buNone/>
            </a:pPr>
            <a:r>
              <a:rPr lang="zh-CN" altLang="zh-CN" sz="2000" dirty="0" smtClean="0"/>
              <a:t> </a:t>
            </a:r>
            <a:endParaRPr lang="zh-CN" altLang="en-US" sz="2000" dirty="0"/>
          </a:p>
        </p:txBody>
      </p:sp>
      <p:pic>
        <p:nvPicPr>
          <p:cNvPr id="4" name="图片 3"/>
          <p:cNvPicPr>
            <a:picLocks noChangeAspect="1"/>
          </p:cNvPicPr>
          <p:nvPr/>
        </p:nvPicPr>
        <p:blipFill>
          <a:blip r:embed="rId2" cstate="print"/>
          <a:stretch>
            <a:fillRect/>
          </a:stretch>
        </p:blipFill>
        <p:spPr>
          <a:xfrm>
            <a:off x="2936309" y="1221231"/>
            <a:ext cx="3659473" cy="2523775"/>
          </a:xfrm>
          <a:prstGeom prst="rect">
            <a:avLst/>
          </a:prstGeom>
        </p:spPr>
      </p:pic>
    </p:spTree>
    <p:extLst>
      <p:ext uri="{BB962C8B-B14F-4D97-AF65-F5344CB8AC3E}">
        <p14:creationId xmlns:p14="http://schemas.microsoft.com/office/powerpoint/2010/main" xmlns="" val="24190111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cstate="print"/>
          <a:stretch>
            <a:fillRect/>
          </a:stretch>
        </p:blipFill>
        <p:spPr>
          <a:xfrm>
            <a:off x="719476" y="681274"/>
            <a:ext cx="5419048" cy="3780952"/>
          </a:xfrm>
          <a:prstGeom prst="rect">
            <a:avLst/>
          </a:prstGeom>
        </p:spPr>
      </p:pic>
    </p:spTree>
    <p:extLst>
      <p:ext uri="{BB962C8B-B14F-4D97-AF65-F5344CB8AC3E}">
        <p14:creationId xmlns:p14="http://schemas.microsoft.com/office/powerpoint/2010/main" xmlns="" val="3518550893"/>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2900" y="107655"/>
            <a:ext cx="6172200" cy="857250"/>
          </a:xfrm>
        </p:spPr>
        <p:txBody>
          <a:bodyPr>
            <a:normAutofit/>
          </a:bodyPr>
          <a:lstStyle/>
          <a:p>
            <a:pPr latinLnBrk="1"/>
            <a:r>
              <a:rPr lang="zh-CN" altLang="en-US" sz="3200" b="1" dirty="0" smtClean="0">
                <a:latin typeface="+mj-ea"/>
              </a:rPr>
              <a:t>五</a:t>
            </a:r>
            <a:r>
              <a:rPr lang="zh-CN" altLang="en-US" sz="3200" b="1" dirty="0">
                <a:latin typeface="+mj-ea"/>
              </a:rPr>
              <a:t>、</a:t>
            </a:r>
            <a:r>
              <a:rPr lang="zh-CN" altLang="zh-CN" sz="3200" b="1" dirty="0" smtClean="0">
                <a:latin typeface="+mj-ea"/>
              </a:rPr>
              <a:t>汽车</a:t>
            </a:r>
            <a:r>
              <a:rPr lang="zh-CN" altLang="zh-CN" sz="3200" b="1" dirty="0">
                <a:latin typeface="+mj-ea"/>
              </a:rPr>
              <a:t>座椅系统</a:t>
            </a:r>
            <a:endParaRPr lang="zh-CN" altLang="zh-CN" sz="3200" dirty="0">
              <a:latin typeface="+mj-ea"/>
            </a:endParaRPr>
          </a:p>
        </p:txBody>
      </p:sp>
      <p:sp>
        <p:nvSpPr>
          <p:cNvPr id="3" name="内容占位符 2"/>
          <p:cNvSpPr>
            <a:spLocks noGrp="1"/>
          </p:cNvSpPr>
          <p:nvPr>
            <p:ph idx="1"/>
          </p:nvPr>
        </p:nvSpPr>
        <p:spPr>
          <a:xfrm>
            <a:off x="342900" y="1063228"/>
            <a:ext cx="6441358" cy="3902062"/>
          </a:xfrm>
        </p:spPr>
        <p:txBody>
          <a:bodyPr>
            <a:noAutofit/>
          </a:bodyPr>
          <a:lstStyle/>
          <a:p>
            <a:pPr marL="0" indent="0">
              <a:buNone/>
            </a:pPr>
            <a:r>
              <a:rPr lang="en-US" altLang="zh-CN" sz="2800" dirty="0" smtClean="0"/>
              <a:t>1.</a:t>
            </a:r>
            <a:r>
              <a:rPr lang="zh-CN" altLang="en-US" sz="2800" dirty="0"/>
              <a:t>汽车座椅系统概述</a:t>
            </a:r>
            <a:endParaRPr lang="en-US" altLang="zh-CN" sz="2800" dirty="0" smtClean="0"/>
          </a:p>
          <a:p>
            <a:pPr marL="0" indent="0">
              <a:buNone/>
            </a:pPr>
            <a:r>
              <a:rPr lang="zh-CN" altLang="zh-CN" sz="2800" dirty="0"/>
              <a:t>汽车座椅的主要作用是</a:t>
            </a:r>
            <a:r>
              <a:rPr lang="zh-CN" altLang="zh-CN" sz="2800" dirty="0" smtClean="0"/>
              <a:t>：</a:t>
            </a:r>
            <a:endParaRPr lang="en-US" altLang="zh-CN" sz="2800" dirty="0" smtClean="0"/>
          </a:p>
          <a:p>
            <a:pPr marL="0" indent="0">
              <a:buNone/>
            </a:pPr>
            <a:r>
              <a:rPr lang="en-US" altLang="zh-CN" sz="2400" dirty="0" smtClean="0"/>
              <a:t>(</a:t>
            </a:r>
            <a:r>
              <a:rPr lang="en-US" altLang="zh-CN" sz="2400" dirty="0"/>
              <a:t>1)</a:t>
            </a:r>
            <a:r>
              <a:rPr lang="zh-CN" altLang="zh-CN" sz="2400" dirty="0"/>
              <a:t>就汽车系统控制和驾驶视野等为驾驶员定位</a:t>
            </a:r>
            <a:r>
              <a:rPr lang="zh-CN" altLang="zh-CN" sz="2400" dirty="0" smtClean="0"/>
              <a:t>；</a:t>
            </a:r>
            <a:endParaRPr lang="en-US" altLang="zh-CN" sz="2400" dirty="0" smtClean="0"/>
          </a:p>
          <a:p>
            <a:pPr marL="0" indent="0">
              <a:buNone/>
            </a:pPr>
            <a:r>
              <a:rPr lang="en-US" altLang="zh-CN" sz="2400" dirty="0" smtClean="0"/>
              <a:t>(</a:t>
            </a:r>
            <a:r>
              <a:rPr lang="en-US" altLang="zh-CN" sz="2400" dirty="0"/>
              <a:t>2)</a:t>
            </a:r>
            <a:r>
              <a:rPr lang="zh-CN" altLang="zh-CN" sz="2400" dirty="0"/>
              <a:t>在重要的人体结构点上支撑人体，使乘客在汽车行驶中保持平稳</a:t>
            </a:r>
            <a:r>
              <a:rPr lang="zh-CN" altLang="zh-CN" sz="2400" dirty="0" smtClean="0"/>
              <a:t>；</a:t>
            </a:r>
            <a:endParaRPr lang="en-US" altLang="zh-CN" sz="2400" dirty="0" smtClean="0"/>
          </a:p>
          <a:p>
            <a:pPr marL="0" indent="0">
              <a:buNone/>
            </a:pPr>
            <a:r>
              <a:rPr lang="en-US" altLang="zh-CN" sz="2400" dirty="0" smtClean="0"/>
              <a:t>(</a:t>
            </a:r>
            <a:r>
              <a:rPr lang="en-US" altLang="zh-CN" sz="2400" dirty="0"/>
              <a:t>3)</a:t>
            </a:r>
            <a:r>
              <a:rPr lang="zh-CN" altLang="zh-CN" sz="2400" dirty="0"/>
              <a:t>为乘客提供安全舒适的环境，以减少受到颠簸路面的影响</a:t>
            </a:r>
            <a:r>
              <a:rPr lang="zh-CN" altLang="zh-CN" sz="2400" dirty="0" smtClean="0"/>
              <a:t>；</a:t>
            </a:r>
            <a:endParaRPr lang="en-US" altLang="zh-CN" sz="2400" dirty="0" smtClean="0"/>
          </a:p>
          <a:p>
            <a:pPr marL="0" indent="0">
              <a:buNone/>
            </a:pPr>
            <a:r>
              <a:rPr lang="en-US" altLang="zh-CN" sz="2400" dirty="0" smtClean="0"/>
              <a:t>(</a:t>
            </a:r>
            <a:r>
              <a:rPr lang="en-US" altLang="zh-CN" sz="2400" dirty="0"/>
              <a:t>4)</a:t>
            </a:r>
            <a:r>
              <a:rPr lang="zh-CN" altLang="zh-CN" sz="2400" dirty="0"/>
              <a:t>在汽车受到撞击时保护乘员</a:t>
            </a:r>
            <a:r>
              <a:rPr lang="zh-CN" altLang="zh-CN" sz="2400" dirty="0" smtClean="0"/>
              <a:t>。</a:t>
            </a:r>
            <a:endParaRPr lang="zh-CN" altLang="en-US" sz="2400" dirty="0"/>
          </a:p>
        </p:txBody>
      </p:sp>
    </p:spTree>
    <p:extLst>
      <p:ext uri="{BB962C8B-B14F-4D97-AF65-F5344CB8AC3E}">
        <p14:creationId xmlns:p14="http://schemas.microsoft.com/office/powerpoint/2010/main" xmlns="" val="43585869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4745" y="433235"/>
            <a:ext cx="6172200" cy="3394472"/>
          </a:xfrm>
        </p:spPr>
        <p:txBody>
          <a:bodyPr>
            <a:noAutofit/>
          </a:bodyPr>
          <a:lstStyle/>
          <a:p>
            <a:pPr marL="0" indent="0">
              <a:buNone/>
            </a:pPr>
            <a:r>
              <a:rPr lang="zh-CN" altLang="zh-CN" sz="2800" dirty="0"/>
              <a:t>汽车座椅的设计和制造要求</a:t>
            </a:r>
            <a:r>
              <a:rPr lang="zh-CN" altLang="zh-CN" sz="2800" dirty="0" smtClean="0"/>
              <a:t>：</a:t>
            </a:r>
            <a:endParaRPr lang="en-US" altLang="zh-CN" sz="2800" dirty="0" smtClean="0"/>
          </a:p>
          <a:p>
            <a:pPr marL="0" indent="0">
              <a:buNone/>
            </a:pPr>
            <a:r>
              <a:rPr lang="en-US" altLang="zh-CN" sz="2800" dirty="0" smtClean="0"/>
              <a:t>(</a:t>
            </a:r>
            <a:r>
              <a:rPr lang="en-US" altLang="zh-CN" sz="2800" dirty="0"/>
              <a:t>1)</a:t>
            </a:r>
            <a:r>
              <a:rPr lang="zh-CN" altLang="zh-CN" sz="2800" dirty="0"/>
              <a:t>良好的</a:t>
            </a:r>
            <a:r>
              <a:rPr lang="zh-CN" altLang="zh-CN" sz="2800" dirty="0" smtClean="0"/>
              <a:t>静态特性；</a:t>
            </a:r>
            <a:endParaRPr lang="en-US" altLang="zh-CN" sz="2800" dirty="0" smtClean="0"/>
          </a:p>
          <a:p>
            <a:pPr marL="0" indent="0">
              <a:buNone/>
            </a:pPr>
            <a:r>
              <a:rPr lang="en-US" altLang="zh-CN" sz="2800" dirty="0" smtClean="0"/>
              <a:t>(</a:t>
            </a:r>
            <a:r>
              <a:rPr lang="en-US" altLang="zh-CN" sz="2800" dirty="0"/>
              <a:t>2)</a:t>
            </a:r>
            <a:r>
              <a:rPr lang="zh-CN" altLang="zh-CN" sz="2800" dirty="0"/>
              <a:t>有足够的刚度和强度</a:t>
            </a:r>
            <a:r>
              <a:rPr lang="zh-CN" altLang="zh-CN" sz="2800" dirty="0" smtClean="0"/>
              <a:t>。</a:t>
            </a:r>
            <a:endParaRPr lang="en-US" altLang="zh-CN" sz="2800" dirty="0" smtClean="0"/>
          </a:p>
          <a:p>
            <a:pPr marL="0" indent="0">
              <a:buNone/>
            </a:pPr>
            <a:r>
              <a:rPr lang="en-US" altLang="zh-CN" sz="2800" dirty="0" smtClean="0"/>
              <a:t>(</a:t>
            </a:r>
            <a:r>
              <a:rPr lang="en-US" altLang="zh-CN" sz="2800" dirty="0"/>
              <a:t>3)</a:t>
            </a:r>
            <a:r>
              <a:rPr lang="zh-CN" altLang="zh-CN" sz="2800" dirty="0"/>
              <a:t>有良好的振动特性，适应人体的振动特点</a:t>
            </a:r>
            <a:r>
              <a:rPr lang="zh-CN" altLang="zh-CN" sz="2800" dirty="0" smtClean="0"/>
              <a:t>；</a:t>
            </a:r>
            <a:endParaRPr lang="en-US" altLang="zh-CN" sz="2800" dirty="0" smtClean="0"/>
          </a:p>
          <a:p>
            <a:pPr marL="0" indent="0">
              <a:buNone/>
            </a:pPr>
            <a:r>
              <a:rPr lang="en-US" altLang="zh-CN" sz="2800" dirty="0" smtClean="0"/>
              <a:t>(</a:t>
            </a:r>
            <a:r>
              <a:rPr lang="en-US" altLang="zh-CN" sz="2800" dirty="0"/>
              <a:t>4)</a:t>
            </a:r>
            <a:r>
              <a:rPr lang="zh-CN" altLang="zh-CN" sz="2800" dirty="0"/>
              <a:t>座椅在整车上的布置</a:t>
            </a:r>
            <a:r>
              <a:rPr lang="zh-CN" altLang="zh-CN" sz="2800" dirty="0" smtClean="0"/>
              <a:t>应适应</a:t>
            </a:r>
            <a:r>
              <a:rPr lang="zh-CN" altLang="zh-CN" sz="2800" dirty="0"/>
              <a:t>各种不同身材的乘员或驾驶员，</a:t>
            </a:r>
            <a:r>
              <a:rPr lang="zh-CN" altLang="zh-CN" sz="2800" dirty="0" smtClean="0"/>
              <a:t>且应</a:t>
            </a:r>
            <a:r>
              <a:rPr lang="zh-CN" altLang="zh-CN" sz="2800" dirty="0"/>
              <a:t>能在汽车发生碰撞时保证乘员安全</a:t>
            </a:r>
            <a:r>
              <a:rPr lang="zh-CN" altLang="zh-CN" sz="2800" dirty="0" smtClean="0"/>
              <a:t>；</a:t>
            </a:r>
            <a:endParaRPr lang="en-US" altLang="zh-CN" sz="2800" dirty="0" smtClean="0"/>
          </a:p>
          <a:p>
            <a:pPr marL="0" indent="0">
              <a:buNone/>
            </a:pPr>
            <a:r>
              <a:rPr lang="en-US" altLang="zh-CN" sz="2800" dirty="0" smtClean="0"/>
              <a:t>(</a:t>
            </a:r>
            <a:r>
              <a:rPr lang="en-US" altLang="zh-CN" sz="2800" dirty="0"/>
              <a:t>5)</a:t>
            </a:r>
            <a:r>
              <a:rPr lang="zh-CN" altLang="zh-CN" sz="2800" dirty="0"/>
              <a:t>具有良好的造型。</a:t>
            </a:r>
            <a:endParaRPr lang="zh-CN" altLang="en-US" sz="2800" dirty="0"/>
          </a:p>
        </p:txBody>
      </p:sp>
    </p:spTree>
    <p:extLst>
      <p:ext uri="{BB962C8B-B14F-4D97-AF65-F5344CB8AC3E}">
        <p14:creationId xmlns:p14="http://schemas.microsoft.com/office/powerpoint/2010/main" xmlns="" val="9658342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3905" y="649544"/>
            <a:ext cx="6382365" cy="3394472"/>
          </a:xfrm>
        </p:spPr>
        <p:txBody>
          <a:bodyPr>
            <a:noAutofit/>
          </a:bodyPr>
          <a:lstStyle/>
          <a:p>
            <a:pPr marL="0" indent="0">
              <a:lnSpc>
                <a:spcPct val="110000"/>
              </a:lnSpc>
              <a:spcBef>
                <a:spcPts val="0"/>
              </a:spcBef>
              <a:buNone/>
            </a:pPr>
            <a:r>
              <a:rPr lang="en-US" altLang="zh-CN" sz="2800" dirty="0"/>
              <a:t>2</a:t>
            </a:r>
            <a:r>
              <a:rPr lang="zh-CN" altLang="en-US" sz="2800" dirty="0"/>
              <a:t>．座椅系统的安全性</a:t>
            </a:r>
          </a:p>
          <a:p>
            <a:pPr marL="0" indent="0">
              <a:lnSpc>
                <a:spcPct val="110000"/>
              </a:lnSpc>
              <a:spcBef>
                <a:spcPts val="0"/>
              </a:spcBef>
              <a:buNone/>
            </a:pPr>
            <a:r>
              <a:rPr lang="zh-CN" altLang="en-US" sz="2800" dirty="0"/>
              <a:t>    座椅系统的安全性，是指汽车座椅在事故发生时能最大限度地减少对驾驶员及乘员造成伤害的能力。汽车座椅不仅要减轻驾驶员及乘员的疲劳来满足主动安全性要求，还要与安全带和安全气囊一起对乘员定位的同时缓解碰撞的强度，使乘员的损伤指标达到最小。</a:t>
            </a:r>
          </a:p>
        </p:txBody>
      </p:sp>
    </p:spTree>
    <p:extLst>
      <p:ext uri="{BB962C8B-B14F-4D97-AF65-F5344CB8AC3E}">
        <p14:creationId xmlns:p14="http://schemas.microsoft.com/office/powerpoint/2010/main" xmlns="" val="3579373155"/>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0" algn="l"/>
            <a:r>
              <a:rPr lang="zh-CN" altLang="zh-CN" sz="2800" dirty="0">
                <a:solidFill>
                  <a:srgbClr val="FF0000"/>
                </a:solidFill>
              </a:rPr>
              <a:t>系安全带的</a:t>
            </a:r>
            <a:r>
              <a:rPr lang="zh-CN" altLang="zh-CN" sz="2800" dirty="0" smtClean="0">
                <a:solidFill>
                  <a:srgbClr val="FF0000"/>
                </a:solidFill>
              </a:rPr>
              <a:t>乘客</a:t>
            </a:r>
            <a:endParaRPr lang="zh-CN" altLang="en-US" sz="2800" dirty="0">
              <a:solidFill>
                <a:srgbClr val="FF0000"/>
              </a:solidFill>
            </a:endParaRPr>
          </a:p>
        </p:txBody>
      </p:sp>
      <p:pic>
        <p:nvPicPr>
          <p:cNvPr id="2050" name="图片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0645" y="1063228"/>
            <a:ext cx="5236709" cy="28471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1306285" y="4000177"/>
            <a:ext cx="4392385" cy="369332"/>
          </a:xfrm>
          <a:prstGeom prst="rect">
            <a:avLst/>
          </a:prstGeom>
        </p:spPr>
        <p:txBody>
          <a:bodyPr wrap="square">
            <a:spAutoFit/>
          </a:bodyPr>
          <a:lstStyle/>
          <a:p>
            <a:r>
              <a:rPr lang="zh-CN" altLang="zh-CN" kern="100" dirty="0">
                <a:latin typeface="Times New Roman" panose="02020603050405020304" pitchFamily="18" charset="0"/>
                <a:cs typeface="Times New Roman" panose="02020603050405020304" pitchFamily="18" charset="0"/>
              </a:rPr>
              <a:t>系安全带的轿车副驾驶员在撞车中的情形</a:t>
            </a:r>
            <a:endParaRPr lang="zh-CN" altLang="en-US" dirty="0"/>
          </a:p>
        </p:txBody>
      </p:sp>
    </p:spTree>
    <p:extLst>
      <p:ext uri="{BB962C8B-B14F-4D97-AF65-F5344CB8AC3E}">
        <p14:creationId xmlns:p14="http://schemas.microsoft.com/office/powerpoint/2010/main" xmlns="" val="138340766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4410" y="531558"/>
            <a:ext cx="6172200" cy="3394472"/>
          </a:xfrm>
        </p:spPr>
        <p:txBody>
          <a:bodyPr>
            <a:noAutofit/>
          </a:bodyPr>
          <a:lstStyle/>
          <a:p>
            <a:pPr marL="0" indent="0">
              <a:buNone/>
            </a:pPr>
            <a:r>
              <a:rPr lang="zh-CN" altLang="en-US" sz="2800" dirty="0">
                <a:latin typeface="黑体" pitchFamily="49" charset="-122"/>
                <a:ea typeface="黑体" pitchFamily="49" charset="-122"/>
              </a:rPr>
              <a:t>座椅系统</a:t>
            </a:r>
            <a:r>
              <a:rPr lang="zh-CN" altLang="en-US" sz="2800" b="1" dirty="0">
                <a:latin typeface="黑体" pitchFamily="49" charset="-122"/>
                <a:ea typeface="黑体" pitchFamily="49" charset="-122"/>
              </a:rPr>
              <a:t>作为被动安全装置的功能</a:t>
            </a:r>
            <a:r>
              <a:rPr lang="zh-CN" altLang="en-US" sz="2800" dirty="0">
                <a:latin typeface="黑体" pitchFamily="49" charset="-122"/>
                <a:ea typeface="黑体" pitchFamily="49" charset="-122"/>
              </a:rPr>
              <a:t>为</a:t>
            </a:r>
            <a:r>
              <a:rPr lang="zh-CN" altLang="en-US" sz="2800" dirty="0" smtClean="0">
                <a:latin typeface="黑体" pitchFamily="49" charset="-122"/>
                <a:ea typeface="黑体" pitchFamily="49" charset="-122"/>
              </a:rPr>
              <a:t>：</a:t>
            </a:r>
            <a:endParaRPr lang="en-US" altLang="zh-CN" sz="2800" dirty="0" smtClean="0">
              <a:latin typeface="黑体" pitchFamily="49" charset="-122"/>
              <a:ea typeface="黑体" pitchFamily="49" charset="-122"/>
            </a:endParaRPr>
          </a:p>
          <a:p>
            <a:pPr marL="0" indent="0">
              <a:buNone/>
            </a:pPr>
            <a:r>
              <a:rPr lang="en-US" altLang="zh-CN" sz="2600" dirty="0" smtClean="0">
                <a:latin typeface="黑体" pitchFamily="49" charset="-122"/>
                <a:ea typeface="黑体" pitchFamily="49" charset="-122"/>
              </a:rPr>
              <a:t>(</a:t>
            </a:r>
            <a:r>
              <a:rPr lang="en-US" altLang="zh-CN" sz="2600" dirty="0">
                <a:latin typeface="黑体" pitchFamily="49" charset="-122"/>
                <a:ea typeface="黑体" pitchFamily="49" charset="-122"/>
              </a:rPr>
              <a:t>1)</a:t>
            </a:r>
            <a:r>
              <a:rPr lang="zh-CN" altLang="en-US" sz="2600" dirty="0">
                <a:latin typeface="黑体" pitchFamily="49" charset="-122"/>
                <a:ea typeface="黑体" pitchFamily="49" charset="-122"/>
              </a:rPr>
              <a:t>在事故中，保证乘员处在自身的生存空间之内，并防止其他车载体进入这个空间</a:t>
            </a:r>
            <a:r>
              <a:rPr lang="zh-CN" altLang="en-US" sz="2600" dirty="0" smtClean="0">
                <a:latin typeface="黑体" pitchFamily="49" charset="-122"/>
                <a:ea typeface="黑体" pitchFamily="49" charset="-122"/>
              </a:rPr>
              <a:t>。</a:t>
            </a:r>
            <a:endParaRPr lang="en-US" altLang="zh-CN" sz="2600" dirty="0" smtClean="0">
              <a:latin typeface="黑体" pitchFamily="49" charset="-122"/>
              <a:ea typeface="黑体" pitchFamily="49" charset="-122"/>
            </a:endParaRPr>
          </a:p>
          <a:p>
            <a:pPr marL="0" indent="0">
              <a:buNone/>
            </a:pPr>
            <a:r>
              <a:rPr lang="en-US" altLang="zh-CN" sz="2600" dirty="0" smtClean="0">
                <a:latin typeface="黑体" pitchFamily="49" charset="-122"/>
                <a:ea typeface="黑体" pitchFamily="49" charset="-122"/>
              </a:rPr>
              <a:t>(</a:t>
            </a:r>
            <a:r>
              <a:rPr lang="en-US" altLang="zh-CN" sz="2600" dirty="0">
                <a:latin typeface="黑体" pitchFamily="49" charset="-122"/>
                <a:ea typeface="黑体" pitchFamily="49" charset="-122"/>
              </a:rPr>
              <a:t>2)</a:t>
            </a:r>
            <a:r>
              <a:rPr lang="zh-CN" altLang="en-US" sz="2600" dirty="0">
                <a:latin typeface="黑体" pitchFamily="49" charset="-122"/>
                <a:ea typeface="黑体" pitchFamily="49" charset="-122"/>
              </a:rPr>
              <a:t>要使乘员在事故发生过程中保持一定的姿态，以使其他的约束系统能充分发挥保护作用</a:t>
            </a:r>
            <a:r>
              <a:rPr lang="zh-CN" altLang="en-US" sz="2600" dirty="0" smtClean="0">
                <a:latin typeface="黑体" pitchFamily="49" charset="-122"/>
                <a:ea typeface="黑体" pitchFamily="49" charset="-122"/>
              </a:rPr>
              <a:t>。</a:t>
            </a:r>
            <a:endParaRPr lang="en-US" altLang="zh-CN" sz="2600" dirty="0" smtClean="0">
              <a:latin typeface="黑体" pitchFamily="49" charset="-122"/>
              <a:ea typeface="黑体" pitchFamily="49" charset="-122"/>
            </a:endParaRPr>
          </a:p>
          <a:p>
            <a:pPr marL="0" indent="0">
              <a:buNone/>
            </a:pPr>
            <a:r>
              <a:rPr lang="en-US" altLang="zh-CN" sz="2600" dirty="0" smtClean="0">
                <a:latin typeface="黑体" pitchFamily="49" charset="-122"/>
                <a:ea typeface="黑体" pitchFamily="49" charset="-122"/>
              </a:rPr>
              <a:t>(</a:t>
            </a:r>
            <a:r>
              <a:rPr lang="en-US" altLang="zh-CN" sz="2600" dirty="0">
                <a:latin typeface="黑体" pitchFamily="49" charset="-122"/>
                <a:ea typeface="黑体" pitchFamily="49" charset="-122"/>
              </a:rPr>
              <a:t>3)</a:t>
            </a:r>
            <a:r>
              <a:rPr lang="zh-CN" altLang="en-US" sz="2600" dirty="0">
                <a:latin typeface="黑体" pitchFamily="49" charset="-122"/>
                <a:ea typeface="黑体" pitchFamily="49" charset="-122"/>
              </a:rPr>
              <a:t>应能够吸收乘员与其碰撞时产生的能量，使乘员在与其发生碰撞时的伤害减轻到最低。</a:t>
            </a:r>
          </a:p>
          <a:p>
            <a:endParaRPr lang="zh-CN" altLang="en-US" sz="2800" dirty="0"/>
          </a:p>
        </p:txBody>
      </p:sp>
    </p:spTree>
    <p:extLst>
      <p:ext uri="{BB962C8B-B14F-4D97-AF65-F5344CB8AC3E}">
        <p14:creationId xmlns:p14="http://schemas.microsoft.com/office/powerpoint/2010/main" xmlns="" val="51893397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800" dirty="0"/>
              <a:t>3</a:t>
            </a:r>
            <a:r>
              <a:rPr lang="zh-CN" altLang="zh-CN" sz="2800" dirty="0"/>
              <a:t>．座椅的安全</a:t>
            </a:r>
            <a:r>
              <a:rPr lang="zh-CN" altLang="zh-CN" sz="2800" dirty="0" smtClean="0"/>
              <a:t>结构</a:t>
            </a:r>
            <a:endParaRPr lang="zh-CN" altLang="en-US" sz="2800" dirty="0"/>
          </a:p>
        </p:txBody>
      </p:sp>
      <p:sp>
        <p:nvSpPr>
          <p:cNvPr id="3" name="内容占位符 2"/>
          <p:cNvSpPr>
            <a:spLocks noGrp="1"/>
          </p:cNvSpPr>
          <p:nvPr>
            <p:ph idx="1"/>
          </p:nvPr>
        </p:nvSpPr>
        <p:spPr>
          <a:xfrm>
            <a:off x="342900" y="983841"/>
            <a:ext cx="6362700" cy="3394472"/>
          </a:xfrm>
        </p:spPr>
        <p:txBody>
          <a:bodyPr>
            <a:normAutofit/>
          </a:bodyPr>
          <a:lstStyle/>
          <a:p>
            <a:r>
              <a:rPr lang="zh-CN" altLang="en-US" sz="2400" dirty="0">
                <a:latin typeface="黑体" pitchFamily="49" charset="-122"/>
                <a:ea typeface="黑体" pitchFamily="49" charset="-122"/>
              </a:rPr>
              <a:t>由座椅骨架、靠背、头枕、坐垫、调节装置、座椅总成与车身相连接的固定部件组成。</a:t>
            </a:r>
          </a:p>
          <a:p>
            <a:endParaRPr lang="zh-CN" altLang="en-US" sz="2400" dirty="0"/>
          </a:p>
        </p:txBody>
      </p:sp>
      <p:pic>
        <p:nvPicPr>
          <p:cNvPr id="4" name="Picture 2"/>
          <p:cNvPicPr>
            <a:picLocks noChangeAspect="1" noChangeArrowheads="1"/>
          </p:cNvPicPr>
          <p:nvPr/>
        </p:nvPicPr>
        <p:blipFill>
          <a:blip r:embed="rId2" cstate="print"/>
          <a:srcRect/>
          <a:stretch>
            <a:fillRect/>
          </a:stretch>
        </p:blipFill>
        <p:spPr bwMode="auto">
          <a:xfrm>
            <a:off x="1099368" y="1916345"/>
            <a:ext cx="4229100" cy="2746375"/>
          </a:xfrm>
          <a:prstGeom prst="rect">
            <a:avLst/>
          </a:prstGeom>
          <a:noFill/>
          <a:ln w="9525">
            <a:noFill/>
            <a:miter lim="800000"/>
            <a:headEnd/>
            <a:tailEnd/>
          </a:ln>
        </p:spPr>
      </p:pic>
    </p:spTree>
    <p:extLst>
      <p:ext uri="{BB962C8B-B14F-4D97-AF65-F5344CB8AC3E}">
        <p14:creationId xmlns:p14="http://schemas.microsoft.com/office/powerpoint/2010/main" xmlns="" val="256125904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2"/>
          <p:cNvSpPr>
            <a:spLocks noGrp="1"/>
          </p:cNvSpPr>
          <p:nvPr>
            <p:ph idx="1"/>
          </p:nvPr>
        </p:nvSpPr>
        <p:spPr>
          <a:xfrm>
            <a:off x="313403" y="452899"/>
            <a:ext cx="6172200" cy="3394472"/>
          </a:xfrm>
        </p:spPr>
        <p:txBody>
          <a:bodyPr>
            <a:noAutofit/>
          </a:bodyPr>
          <a:lstStyle/>
          <a:p>
            <a:pPr eaLnBrk="1" hangingPunct="1">
              <a:lnSpc>
                <a:spcPct val="125000"/>
              </a:lnSpc>
              <a:buFont typeface="Arial" charset="0"/>
              <a:buNone/>
            </a:pPr>
            <a:r>
              <a:rPr lang="en-US" altLang="zh-CN" sz="2800" dirty="0">
                <a:latin typeface="黑体" pitchFamily="49" charset="-122"/>
                <a:ea typeface="黑体" pitchFamily="49" charset="-122"/>
              </a:rPr>
              <a:t>1)</a:t>
            </a:r>
            <a:r>
              <a:rPr lang="zh-CN" altLang="en-US" sz="2800" dirty="0">
                <a:latin typeface="黑体" pitchFamily="49" charset="-122"/>
                <a:ea typeface="黑体" pitchFamily="49" charset="-122"/>
              </a:rPr>
              <a:t>座椅骨架</a:t>
            </a:r>
          </a:p>
          <a:p>
            <a:pPr eaLnBrk="1" hangingPunct="1">
              <a:lnSpc>
                <a:spcPct val="125000"/>
              </a:lnSpc>
              <a:buFont typeface="Arial" charset="0"/>
              <a:buNone/>
            </a:pPr>
            <a:r>
              <a:rPr lang="zh-CN" altLang="en-US" sz="2800" dirty="0">
                <a:latin typeface="黑体" pitchFamily="49" charset="-122"/>
                <a:ea typeface="黑体" pitchFamily="49" charset="-122"/>
              </a:rPr>
              <a:t>    座椅骨架是汽车座椅形状的基础结构，座椅弹簧或缓冲材料以及蒙皮等元件直接或间接地固定在骨架上。座椅骨架可分为座垫骨架和靠背骨架，根据用途可采用各种形状的结构。</a:t>
            </a:r>
          </a:p>
          <a:p>
            <a:pPr eaLnBrk="1" hangingPunct="1"/>
            <a:endParaRPr lang="zh-CN" altLang="en-US" sz="2800" dirty="0" smtClean="0"/>
          </a:p>
        </p:txBody>
      </p:sp>
    </p:spTree>
    <p:extLst>
      <p:ext uri="{BB962C8B-B14F-4D97-AF65-F5344CB8AC3E}">
        <p14:creationId xmlns:p14="http://schemas.microsoft.com/office/powerpoint/2010/main" xmlns="" val="3656410713"/>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8494" y="482396"/>
            <a:ext cx="6172200" cy="3394472"/>
          </a:xfrm>
        </p:spPr>
        <p:txBody>
          <a:bodyPr rtlCol="0">
            <a:normAutofit/>
          </a:bodyPr>
          <a:lstStyle/>
          <a:p>
            <a:pPr marL="0" indent="267891">
              <a:buNone/>
              <a:defRPr/>
            </a:pPr>
            <a:r>
              <a:rPr lang="zh-CN" altLang="en-US" sz="2400" dirty="0">
                <a:latin typeface="黑体" pitchFamily="49" charset="-122"/>
                <a:ea typeface="黑体" pitchFamily="49" charset="-122"/>
              </a:rPr>
              <a:t>座椅骨架的材料一般采用软钢板、软钢管、软钢丝或硬钢丝等，有时也采用铝板、树脂板和木材等 。</a:t>
            </a:r>
          </a:p>
          <a:p>
            <a:pPr>
              <a:defRPr/>
            </a:pPr>
            <a:endParaRPr lang="zh-CN" altLang="en-US" sz="2800" dirty="0"/>
          </a:p>
        </p:txBody>
      </p:sp>
      <p:pic>
        <p:nvPicPr>
          <p:cNvPr id="24579" name="Picture 5" descr="2006092516032873499">
            <a:hlinkClick r:id="rId2"/>
          </p:cNvPr>
          <p:cNvPicPr>
            <a:picLocks noChangeAspect="1" noChangeArrowheads="1"/>
          </p:cNvPicPr>
          <p:nvPr/>
        </p:nvPicPr>
        <p:blipFill>
          <a:blip r:embed="rId3" cstate="print"/>
          <a:srcRect l="23035" t="13158" r="21214" b="11378"/>
          <a:stretch>
            <a:fillRect/>
          </a:stretch>
        </p:blipFill>
        <p:spPr bwMode="auto">
          <a:xfrm>
            <a:off x="276724" y="1987500"/>
            <a:ext cx="1714500" cy="1741884"/>
          </a:xfrm>
          <a:prstGeom prst="rect">
            <a:avLst/>
          </a:prstGeom>
          <a:noFill/>
          <a:ln w="9525">
            <a:noFill/>
            <a:miter lim="800000"/>
            <a:headEnd/>
            <a:tailEnd/>
          </a:ln>
        </p:spPr>
      </p:pic>
      <p:pic>
        <p:nvPicPr>
          <p:cNvPr id="24580" name="Picture 5" descr="2006931117189320">
            <a:hlinkClick r:id="rId4"/>
          </p:cNvPr>
          <p:cNvPicPr>
            <a:picLocks noChangeAspect="1" noChangeArrowheads="1"/>
          </p:cNvPicPr>
          <p:nvPr/>
        </p:nvPicPr>
        <p:blipFill>
          <a:blip r:embed="rId5" cstate="print"/>
          <a:srcRect l="24049" t="7982" r="3799" b="15045"/>
          <a:stretch>
            <a:fillRect/>
          </a:stretch>
        </p:blipFill>
        <p:spPr bwMode="auto">
          <a:xfrm>
            <a:off x="2098381" y="2041078"/>
            <a:ext cx="2076450" cy="1660922"/>
          </a:xfrm>
          <a:prstGeom prst="rect">
            <a:avLst/>
          </a:prstGeom>
          <a:noFill/>
          <a:ln w="9525">
            <a:noFill/>
            <a:miter lim="800000"/>
            <a:headEnd/>
            <a:tailEnd/>
          </a:ln>
        </p:spPr>
      </p:pic>
      <p:pic>
        <p:nvPicPr>
          <p:cNvPr id="24581" name="Picture 5" descr="4da5462a27c1baf44f96c6fb6691504b">
            <a:hlinkClick r:id="rId6"/>
          </p:cNvPr>
          <p:cNvPicPr>
            <a:picLocks noChangeAspect="1" noChangeArrowheads="1"/>
          </p:cNvPicPr>
          <p:nvPr/>
        </p:nvPicPr>
        <p:blipFill>
          <a:blip r:embed="rId7" cstate="print"/>
          <a:srcRect/>
          <a:stretch>
            <a:fillRect/>
          </a:stretch>
        </p:blipFill>
        <p:spPr bwMode="auto">
          <a:xfrm>
            <a:off x="4295083" y="2041078"/>
            <a:ext cx="2153841" cy="1615679"/>
          </a:xfrm>
          <a:prstGeom prst="rect">
            <a:avLst/>
          </a:prstGeom>
          <a:noFill/>
          <a:ln w="9525">
            <a:noFill/>
            <a:miter lim="800000"/>
            <a:headEnd/>
            <a:tailEnd/>
          </a:ln>
        </p:spPr>
      </p:pic>
    </p:spTree>
    <p:extLst>
      <p:ext uri="{BB962C8B-B14F-4D97-AF65-F5344CB8AC3E}">
        <p14:creationId xmlns:p14="http://schemas.microsoft.com/office/powerpoint/2010/main" xmlns="" val="1290498297"/>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2"/>
          <p:cNvSpPr>
            <a:spLocks noGrp="1"/>
          </p:cNvSpPr>
          <p:nvPr>
            <p:ph idx="1"/>
          </p:nvPr>
        </p:nvSpPr>
        <p:spPr>
          <a:xfrm>
            <a:off x="254409" y="409806"/>
            <a:ext cx="6284043" cy="2545556"/>
          </a:xfrm>
        </p:spPr>
        <p:txBody>
          <a:bodyPr>
            <a:normAutofit/>
          </a:bodyPr>
          <a:lstStyle/>
          <a:p>
            <a:pPr eaLnBrk="1" hangingPunct="1">
              <a:lnSpc>
                <a:spcPct val="120000"/>
              </a:lnSpc>
              <a:buFont typeface="Arial" charset="0"/>
              <a:buNone/>
            </a:pPr>
            <a:r>
              <a:rPr lang="en-US" altLang="zh-CN" sz="2400" dirty="0">
                <a:latin typeface="黑体" pitchFamily="49" charset="-122"/>
                <a:ea typeface="黑体" pitchFamily="49" charset="-122"/>
              </a:rPr>
              <a:t>2)</a:t>
            </a:r>
            <a:r>
              <a:rPr lang="zh-CN" altLang="en-US" sz="2400" dirty="0">
                <a:latin typeface="黑体" pitchFamily="49" charset="-122"/>
                <a:ea typeface="黑体" pitchFamily="49" charset="-122"/>
              </a:rPr>
              <a:t>座椅坐垫</a:t>
            </a:r>
          </a:p>
          <a:p>
            <a:pPr eaLnBrk="1" hangingPunct="1">
              <a:lnSpc>
                <a:spcPct val="120000"/>
              </a:lnSpc>
              <a:buFont typeface="Arial" charset="0"/>
              <a:buNone/>
            </a:pPr>
            <a:r>
              <a:rPr lang="zh-CN" altLang="en-US" sz="2400" dirty="0">
                <a:latin typeface="黑体" pitchFamily="49" charset="-122"/>
                <a:ea typeface="黑体" pitchFamily="49" charset="-122"/>
              </a:rPr>
              <a:t>  座椅坐垫通常由座椅弹簧、缓冲垫和蒙皮组成。</a:t>
            </a:r>
          </a:p>
          <a:p>
            <a:pPr eaLnBrk="1" hangingPunct="1"/>
            <a:endParaRPr lang="zh-CN" altLang="en-US" sz="2400" dirty="0" smtClean="0"/>
          </a:p>
        </p:txBody>
      </p:sp>
      <p:pic>
        <p:nvPicPr>
          <p:cNvPr id="3" name="图片 2"/>
          <p:cNvPicPr>
            <a:picLocks noChangeAspect="1"/>
          </p:cNvPicPr>
          <p:nvPr/>
        </p:nvPicPr>
        <p:blipFill>
          <a:blip r:embed="rId2" cstate="print"/>
          <a:stretch>
            <a:fillRect/>
          </a:stretch>
        </p:blipFill>
        <p:spPr>
          <a:xfrm>
            <a:off x="1608681" y="1682583"/>
            <a:ext cx="3602416" cy="3242175"/>
          </a:xfrm>
          <a:prstGeom prst="rect">
            <a:avLst/>
          </a:prstGeom>
        </p:spPr>
      </p:pic>
    </p:spTree>
    <p:extLst>
      <p:ext uri="{BB962C8B-B14F-4D97-AF65-F5344CB8AC3E}">
        <p14:creationId xmlns:p14="http://schemas.microsoft.com/office/powerpoint/2010/main" xmlns="" val="13008048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6" descr="2010322111147258"/>
          <p:cNvPicPr>
            <a:picLocks noChangeAspect="1" noChangeArrowheads="1"/>
          </p:cNvPicPr>
          <p:nvPr/>
        </p:nvPicPr>
        <p:blipFill>
          <a:blip r:embed="rId2" cstate="print"/>
          <a:srcRect/>
          <a:stretch>
            <a:fillRect/>
          </a:stretch>
        </p:blipFill>
        <p:spPr bwMode="auto">
          <a:xfrm>
            <a:off x="3969544" y="951310"/>
            <a:ext cx="2571750" cy="1488281"/>
          </a:xfrm>
          <a:prstGeom prst="rect">
            <a:avLst/>
          </a:prstGeom>
          <a:noFill/>
          <a:ln w="9525">
            <a:noFill/>
            <a:miter lim="800000"/>
            <a:headEnd/>
            <a:tailEnd/>
          </a:ln>
        </p:spPr>
      </p:pic>
      <p:sp>
        <p:nvSpPr>
          <p:cNvPr id="26626" name="Rectangle 7"/>
          <p:cNvSpPr>
            <a:spLocks noChangeArrowheads="1"/>
          </p:cNvSpPr>
          <p:nvPr/>
        </p:nvSpPr>
        <p:spPr bwMode="auto">
          <a:xfrm>
            <a:off x="267891" y="587516"/>
            <a:ext cx="3482578" cy="1574855"/>
          </a:xfrm>
          <a:prstGeom prst="rect">
            <a:avLst/>
          </a:prstGeom>
          <a:noFill/>
          <a:ln w="9525">
            <a:noFill/>
            <a:miter lim="800000"/>
            <a:headEnd/>
            <a:tailEnd/>
          </a:ln>
        </p:spPr>
        <p:txBody>
          <a:bodyPr>
            <a:spAutoFit/>
          </a:bodyPr>
          <a:lstStyle/>
          <a:p>
            <a:pPr>
              <a:lnSpc>
                <a:spcPct val="120000"/>
              </a:lnSpc>
            </a:pPr>
            <a:r>
              <a:rPr lang="en-US" altLang="zh-CN" sz="2800" dirty="0">
                <a:latin typeface="黑体" pitchFamily="49" charset="-122"/>
                <a:ea typeface="黑体" pitchFamily="49" charset="-122"/>
              </a:rPr>
              <a:t>3)</a:t>
            </a:r>
            <a:r>
              <a:rPr lang="zh-CN" altLang="en-US" sz="2800" dirty="0">
                <a:latin typeface="黑体" pitchFamily="49" charset="-122"/>
                <a:ea typeface="黑体" pitchFamily="49" charset="-122"/>
              </a:rPr>
              <a:t>调节装置</a:t>
            </a:r>
          </a:p>
          <a:p>
            <a:pPr>
              <a:lnSpc>
                <a:spcPct val="120000"/>
              </a:lnSpc>
            </a:pPr>
            <a:r>
              <a:rPr lang="zh-CN" altLang="en-US" sz="2800" dirty="0">
                <a:latin typeface="黑体" pitchFamily="49" charset="-122"/>
                <a:ea typeface="黑体" pitchFamily="49" charset="-122"/>
              </a:rPr>
              <a:t>  包括座椅调节装置、靠背倾斜角调节装置。</a:t>
            </a:r>
          </a:p>
        </p:txBody>
      </p:sp>
      <p:pic>
        <p:nvPicPr>
          <p:cNvPr id="26627" name="Picture 11" descr="20080803150709712"/>
          <p:cNvPicPr>
            <a:picLocks noChangeAspect="1" noChangeArrowheads="1"/>
          </p:cNvPicPr>
          <p:nvPr/>
        </p:nvPicPr>
        <p:blipFill>
          <a:blip r:embed="rId3" cstate="print"/>
          <a:srcRect/>
          <a:stretch>
            <a:fillRect/>
          </a:stretch>
        </p:blipFill>
        <p:spPr bwMode="auto">
          <a:xfrm>
            <a:off x="1" y="2571750"/>
            <a:ext cx="2240756" cy="1538288"/>
          </a:xfrm>
          <a:prstGeom prst="rect">
            <a:avLst/>
          </a:prstGeom>
          <a:noFill/>
          <a:ln w="9525">
            <a:noFill/>
            <a:miter lim="800000"/>
            <a:headEnd/>
            <a:tailEnd/>
          </a:ln>
        </p:spPr>
      </p:pic>
      <p:pic>
        <p:nvPicPr>
          <p:cNvPr id="26628" name="Picture 13" descr="380-93907-0"/>
          <p:cNvPicPr>
            <a:picLocks noChangeAspect="1" noChangeArrowheads="1"/>
          </p:cNvPicPr>
          <p:nvPr/>
        </p:nvPicPr>
        <p:blipFill>
          <a:blip r:embed="rId4" cstate="print"/>
          <a:srcRect r="22868"/>
          <a:stretch>
            <a:fillRect/>
          </a:stretch>
        </p:blipFill>
        <p:spPr bwMode="auto">
          <a:xfrm>
            <a:off x="2303860" y="2571750"/>
            <a:ext cx="1875234" cy="1553766"/>
          </a:xfrm>
          <a:prstGeom prst="rect">
            <a:avLst/>
          </a:prstGeom>
          <a:noFill/>
          <a:ln w="9525">
            <a:noFill/>
            <a:miter lim="800000"/>
            <a:headEnd/>
            <a:tailEnd/>
          </a:ln>
        </p:spPr>
      </p:pic>
      <p:pic>
        <p:nvPicPr>
          <p:cNvPr id="26629" name="Picture 15" descr="221275"/>
          <p:cNvPicPr>
            <a:picLocks noChangeAspect="1" noChangeArrowheads="1"/>
          </p:cNvPicPr>
          <p:nvPr/>
        </p:nvPicPr>
        <p:blipFill>
          <a:blip r:embed="rId5" cstate="print"/>
          <a:srcRect/>
          <a:stretch>
            <a:fillRect/>
          </a:stretch>
        </p:blipFill>
        <p:spPr bwMode="auto">
          <a:xfrm>
            <a:off x="4232672" y="2571750"/>
            <a:ext cx="2322909" cy="1553766"/>
          </a:xfrm>
          <a:prstGeom prst="rect">
            <a:avLst/>
          </a:prstGeom>
          <a:noFill/>
          <a:ln w="9525">
            <a:noFill/>
            <a:miter lim="800000"/>
            <a:headEnd/>
            <a:tailEnd/>
          </a:ln>
        </p:spPr>
      </p:pic>
    </p:spTree>
    <p:extLst>
      <p:ext uri="{BB962C8B-B14F-4D97-AF65-F5344CB8AC3E}">
        <p14:creationId xmlns:p14="http://schemas.microsoft.com/office/powerpoint/2010/main" xmlns="" val="3444790605"/>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3"/>
          <p:cNvSpPr>
            <a:spLocks noGrp="1" noChangeArrowheads="1"/>
          </p:cNvSpPr>
          <p:nvPr>
            <p:ph type="body" idx="1"/>
          </p:nvPr>
        </p:nvSpPr>
        <p:spPr>
          <a:xfrm>
            <a:off x="286556" y="669862"/>
            <a:ext cx="6172200" cy="2469356"/>
          </a:xfrm>
        </p:spPr>
        <p:txBody>
          <a:bodyPr>
            <a:noAutofit/>
          </a:bodyPr>
          <a:lstStyle/>
          <a:p>
            <a:pPr eaLnBrk="1" hangingPunct="1">
              <a:lnSpc>
                <a:spcPct val="120000"/>
              </a:lnSpc>
              <a:buFont typeface="Arial" charset="0"/>
              <a:buNone/>
            </a:pPr>
            <a:r>
              <a:rPr lang="en-US" altLang="zh-CN" sz="2800" dirty="0">
                <a:latin typeface="黑体" pitchFamily="49" charset="-122"/>
                <a:ea typeface="黑体" pitchFamily="49" charset="-122"/>
              </a:rPr>
              <a:t>4)</a:t>
            </a:r>
            <a:r>
              <a:rPr lang="zh-CN" altLang="en-US" sz="2800" dirty="0">
                <a:latin typeface="黑体" pitchFamily="49" charset="-122"/>
                <a:ea typeface="黑体" pitchFamily="49" charset="-122"/>
              </a:rPr>
              <a:t>靠背</a:t>
            </a:r>
          </a:p>
          <a:p>
            <a:pPr eaLnBrk="1" hangingPunct="1">
              <a:lnSpc>
                <a:spcPct val="120000"/>
              </a:lnSpc>
              <a:buFont typeface="Arial" charset="0"/>
              <a:buNone/>
            </a:pPr>
            <a:r>
              <a:rPr lang="zh-CN" altLang="en-US" sz="2800" dirty="0">
                <a:latin typeface="黑体" pitchFamily="49" charset="-122"/>
                <a:ea typeface="黑体" pitchFamily="49" charset="-122"/>
              </a:rPr>
              <a:t>  靠背的强度设计分柔性吸能式和刚性吸能式两种。</a:t>
            </a:r>
          </a:p>
          <a:p>
            <a:pPr eaLnBrk="1" hangingPunct="1">
              <a:lnSpc>
                <a:spcPct val="120000"/>
              </a:lnSpc>
              <a:buFont typeface="Arial" charset="0"/>
              <a:buNone/>
            </a:pPr>
            <a:r>
              <a:rPr lang="en-US" altLang="zh-CN" sz="2800" dirty="0">
                <a:latin typeface="黑体" pitchFamily="49" charset="-122"/>
                <a:ea typeface="黑体" pitchFamily="49" charset="-122"/>
              </a:rPr>
              <a:t>5)</a:t>
            </a:r>
            <a:r>
              <a:rPr lang="zh-CN" altLang="en-US" sz="2800" dirty="0">
                <a:latin typeface="黑体" pitchFamily="49" charset="-122"/>
                <a:ea typeface="黑体" pitchFamily="49" charset="-122"/>
              </a:rPr>
              <a:t>连接部件</a:t>
            </a:r>
          </a:p>
          <a:p>
            <a:pPr eaLnBrk="1" hangingPunct="1">
              <a:lnSpc>
                <a:spcPct val="120000"/>
              </a:lnSpc>
              <a:buFont typeface="Arial" charset="0"/>
              <a:buNone/>
            </a:pPr>
            <a:r>
              <a:rPr lang="zh-CN" altLang="en-US" sz="2800" dirty="0">
                <a:latin typeface="黑体" pitchFamily="49" charset="-122"/>
                <a:ea typeface="黑体" pitchFamily="49" charset="-122"/>
              </a:rPr>
              <a:t>  汽车座椅连接部件的强度设计，在很大程度上影响座椅本身的安全性能。  </a:t>
            </a:r>
          </a:p>
        </p:txBody>
      </p:sp>
    </p:spTree>
    <p:extLst>
      <p:ext uri="{BB962C8B-B14F-4D97-AF65-F5344CB8AC3E}">
        <p14:creationId xmlns:p14="http://schemas.microsoft.com/office/powerpoint/2010/main" xmlns="" val="3996740730"/>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3"/>
          <p:cNvSpPr>
            <a:spLocks noGrp="1" noChangeArrowheads="1"/>
          </p:cNvSpPr>
          <p:nvPr>
            <p:ph idx="1"/>
          </p:nvPr>
        </p:nvSpPr>
        <p:spPr>
          <a:xfrm>
            <a:off x="-127818" y="272844"/>
            <a:ext cx="4889897" cy="2464594"/>
          </a:xfrm>
        </p:spPr>
        <p:txBody>
          <a:bodyPr>
            <a:noAutofit/>
          </a:bodyPr>
          <a:lstStyle/>
          <a:p>
            <a:pPr eaLnBrk="1" hangingPunct="1">
              <a:lnSpc>
                <a:spcPct val="130000"/>
              </a:lnSpc>
              <a:buFont typeface="Arial" charset="0"/>
              <a:buNone/>
              <a:defRPr/>
            </a:pPr>
            <a:r>
              <a:rPr lang="en-US" altLang="zh-CN" sz="2400" dirty="0">
                <a:latin typeface="黑体" pitchFamily="49" charset="-122"/>
                <a:ea typeface="黑体" pitchFamily="49" charset="-122"/>
              </a:rPr>
              <a:t>    6)</a:t>
            </a:r>
            <a:r>
              <a:rPr lang="zh-CN" altLang="en-US" sz="2400" dirty="0">
                <a:latin typeface="黑体" pitchFamily="49" charset="-122"/>
                <a:ea typeface="黑体" pitchFamily="49" charset="-122"/>
              </a:rPr>
              <a:t>头枕</a:t>
            </a:r>
          </a:p>
          <a:p>
            <a:pPr eaLnBrk="1" hangingPunct="1">
              <a:lnSpc>
                <a:spcPct val="130000"/>
              </a:lnSpc>
              <a:buFont typeface="Arial" charset="0"/>
              <a:buNone/>
              <a:defRPr/>
            </a:pPr>
            <a:r>
              <a:rPr lang="zh-CN" altLang="en-US" sz="2400" dirty="0">
                <a:latin typeface="黑体" pitchFamily="49" charset="-122"/>
                <a:ea typeface="黑体" pitchFamily="49" charset="-122"/>
              </a:rPr>
              <a:t>    头枕是一个相当重要的安全部件。用以限制乘员头部相对于躯干向后移位的弹性装置。在发生撞车事故时，可减轻乘员颈椎可能受到的损伤，尤其是汽车受到追尾碰撞时，可抑制乘员头部后倾，防止或减轻颈部损伤。</a:t>
            </a:r>
          </a:p>
          <a:p>
            <a:pPr eaLnBrk="1" hangingPunct="1">
              <a:lnSpc>
                <a:spcPct val="130000"/>
              </a:lnSpc>
              <a:buFont typeface="Arial" charset="0"/>
              <a:buNone/>
              <a:defRPr/>
            </a:pPr>
            <a:r>
              <a:rPr lang="zh-CN" altLang="en-US" sz="2400" dirty="0">
                <a:latin typeface="黑体" pitchFamily="49" charset="-122"/>
                <a:ea typeface="黑体" pitchFamily="49" charset="-122"/>
              </a:rPr>
              <a:t>    </a:t>
            </a:r>
          </a:p>
        </p:txBody>
      </p:sp>
      <p:pic>
        <p:nvPicPr>
          <p:cNvPr id="28674" name="Picture 8" descr="威驰罗爵“主动式头枕”后座影音娱乐系统"/>
          <p:cNvPicPr>
            <a:picLocks noChangeAspect="1" noChangeArrowheads="1"/>
          </p:cNvPicPr>
          <p:nvPr/>
        </p:nvPicPr>
        <p:blipFill>
          <a:blip r:embed="rId2" cstate="print"/>
          <a:srcRect/>
          <a:stretch>
            <a:fillRect/>
          </a:stretch>
        </p:blipFill>
        <p:spPr bwMode="auto">
          <a:xfrm>
            <a:off x="4762078" y="1308379"/>
            <a:ext cx="2006775" cy="1946098"/>
          </a:xfrm>
          <a:prstGeom prst="rect">
            <a:avLst/>
          </a:prstGeom>
          <a:noFill/>
          <a:ln w="9525">
            <a:noFill/>
            <a:miter lim="800000"/>
            <a:headEnd/>
            <a:tailEnd/>
          </a:ln>
        </p:spPr>
      </p:pic>
    </p:spTree>
    <p:extLst>
      <p:ext uri="{BB962C8B-B14F-4D97-AF65-F5344CB8AC3E}">
        <p14:creationId xmlns:p14="http://schemas.microsoft.com/office/powerpoint/2010/main" xmlns="" val="3072035059"/>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6" descr="xinsrc_4520604010832568149073"/>
          <p:cNvPicPr>
            <a:picLocks noChangeAspect="1" noChangeArrowheads="1"/>
          </p:cNvPicPr>
          <p:nvPr/>
        </p:nvPicPr>
        <p:blipFill>
          <a:blip r:embed="rId2" cstate="print"/>
          <a:srcRect/>
          <a:stretch>
            <a:fillRect/>
          </a:stretch>
        </p:blipFill>
        <p:spPr bwMode="auto">
          <a:xfrm>
            <a:off x="1214438" y="915592"/>
            <a:ext cx="1999060" cy="1688306"/>
          </a:xfrm>
          <a:prstGeom prst="rect">
            <a:avLst/>
          </a:prstGeom>
          <a:noFill/>
          <a:ln w="9525">
            <a:noFill/>
            <a:miter lim="800000"/>
            <a:headEnd/>
            <a:tailEnd/>
          </a:ln>
        </p:spPr>
      </p:pic>
      <p:pic>
        <p:nvPicPr>
          <p:cNvPr id="29698" name="Picture 10" descr="3ECFE11C9181D6AE3CEB8EFD1DD7EA0E"/>
          <p:cNvPicPr>
            <a:picLocks noChangeAspect="1" noChangeArrowheads="1"/>
          </p:cNvPicPr>
          <p:nvPr/>
        </p:nvPicPr>
        <p:blipFill>
          <a:blip r:embed="rId3" cstate="print"/>
          <a:srcRect/>
          <a:stretch>
            <a:fillRect/>
          </a:stretch>
        </p:blipFill>
        <p:spPr bwMode="auto">
          <a:xfrm>
            <a:off x="3429000" y="857250"/>
            <a:ext cx="2484835" cy="1704975"/>
          </a:xfrm>
          <a:prstGeom prst="rect">
            <a:avLst/>
          </a:prstGeom>
          <a:noFill/>
          <a:ln w="9525">
            <a:noFill/>
            <a:miter lim="800000"/>
            <a:headEnd/>
            <a:tailEnd/>
          </a:ln>
        </p:spPr>
      </p:pic>
      <p:pic>
        <p:nvPicPr>
          <p:cNvPr id="29699" name="Picture 14" descr="899368970"/>
          <p:cNvPicPr>
            <a:picLocks noChangeAspect="1" noChangeArrowheads="1"/>
          </p:cNvPicPr>
          <p:nvPr/>
        </p:nvPicPr>
        <p:blipFill>
          <a:blip r:embed="rId4" cstate="print"/>
          <a:srcRect l="10445"/>
          <a:stretch>
            <a:fillRect/>
          </a:stretch>
        </p:blipFill>
        <p:spPr bwMode="auto">
          <a:xfrm>
            <a:off x="513160" y="2726531"/>
            <a:ext cx="2537222" cy="1614488"/>
          </a:xfrm>
          <a:prstGeom prst="rect">
            <a:avLst/>
          </a:prstGeom>
          <a:noFill/>
          <a:ln w="9525">
            <a:noFill/>
            <a:miter lim="800000"/>
            <a:headEnd/>
            <a:tailEnd/>
          </a:ln>
        </p:spPr>
      </p:pic>
      <p:pic>
        <p:nvPicPr>
          <p:cNvPr id="29700" name="Picture 2"/>
          <p:cNvPicPr>
            <a:picLocks noChangeAspect="1" noChangeArrowheads="1"/>
          </p:cNvPicPr>
          <p:nvPr/>
        </p:nvPicPr>
        <p:blipFill>
          <a:blip r:embed="rId5" cstate="print"/>
          <a:srcRect/>
          <a:stretch>
            <a:fillRect/>
          </a:stretch>
        </p:blipFill>
        <p:spPr bwMode="auto">
          <a:xfrm>
            <a:off x="3267075" y="2842023"/>
            <a:ext cx="2303860" cy="1526381"/>
          </a:xfrm>
          <a:prstGeom prst="rect">
            <a:avLst/>
          </a:prstGeom>
          <a:noFill/>
          <a:ln w="9525">
            <a:noFill/>
            <a:miter lim="800000"/>
            <a:headEnd/>
            <a:tailEnd/>
          </a:ln>
        </p:spPr>
      </p:pic>
    </p:spTree>
    <p:extLst>
      <p:ext uri="{BB962C8B-B14F-4D97-AF65-F5344CB8AC3E}">
        <p14:creationId xmlns:p14="http://schemas.microsoft.com/office/powerpoint/2010/main" xmlns="" val="1129276799"/>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3"/>
          <p:cNvSpPr>
            <a:spLocks noGrp="1" noChangeArrowheads="1"/>
          </p:cNvSpPr>
          <p:nvPr>
            <p:ph idx="1"/>
          </p:nvPr>
        </p:nvSpPr>
        <p:spPr>
          <a:xfrm>
            <a:off x="317029" y="299647"/>
            <a:ext cx="6201758" cy="2474119"/>
          </a:xfrm>
        </p:spPr>
        <p:txBody>
          <a:bodyPr>
            <a:noAutofit/>
          </a:bodyPr>
          <a:lstStyle/>
          <a:p>
            <a:pPr marL="0" indent="272654">
              <a:lnSpc>
                <a:spcPct val="130000"/>
              </a:lnSpc>
              <a:buNone/>
            </a:pPr>
            <a:r>
              <a:rPr lang="en-US" altLang="zh-CN" sz="2800" dirty="0"/>
              <a:t> </a:t>
            </a:r>
            <a:r>
              <a:rPr lang="zh-CN" altLang="en-US" sz="2800" dirty="0">
                <a:latin typeface="黑体" pitchFamily="49" charset="-122"/>
                <a:ea typeface="黑体" pitchFamily="49" charset="-122"/>
              </a:rPr>
              <a:t>汽车座椅头枕的性能直接影响头枕对乘员头部、颈部的保护作用。为此各国的汽车安全技术法规，对头枕的性能都作了强制性的规定。</a:t>
            </a:r>
            <a:r>
              <a:rPr lang="en-US" altLang="zh-CN" sz="2800" dirty="0">
                <a:latin typeface="黑体" pitchFamily="49" charset="-122"/>
                <a:ea typeface="黑体" pitchFamily="49" charset="-122"/>
              </a:rPr>
              <a:t>GB 11550-1995</a:t>
            </a:r>
            <a:r>
              <a:rPr lang="zh-CN" altLang="en-US" sz="2800" dirty="0">
                <a:latin typeface="黑体" pitchFamily="49" charset="-122"/>
                <a:ea typeface="黑体" pitchFamily="49" charset="-122"/>
              </a:rPr>
              <a:t>中对头枕</a:t>
            </a:r>
            <a:r>
              <a:rPr lang="zh-CN" altLang="en-US" sz="2800" dirty="0" smtClean="0">
                <a:latin typeface="黑体" pitchFamily="49" charset="-122"/>
                <a:ea typeface="黑体" pitchFamily="49" charset="-122"/>
              </a:rPr>
              <a:t>的以下性能</a:t>
            </a:r>
            <a:r>
              <a:rPr lang="zh-CN" altLang="en-US" sz="2800" dirty="0">
                <a:latin typeface="黑体" pitchFamily="49" charset="-122"/>
                <a:ea typeface="黑体" pitchFamily="49" charset="-122"/>
              </a:rPr>
              <a:t>提出</a:t>
            </a:r>
            <a:r>
              <a:rPr lang="zh-CN" altLang="en-US" sz="2800" dirty="0" smtClean="0">
                <a:latin typeface="黑体" pitchFamily="49" charset="-122"/>
                <a:ea typeface="黑体" pitchFamily="49" charset="-122"/>
              </a:rPr>
              <a:t>了要求</a:t>
            </a:r>
            <a:r>
              <a:rPr lang="zh-CN" altLang="en-US" sz="2800" dirty="0">
                <a:latin typeface="黑体" pitchFamily="49" charset="-122"/>
                <a:ea typeface="黑体" pitchFamily="49" charset="-122"/>
              </a:rPr>
              <a:t>：</a:t>
            </a:r>
          </a:p>
          <a:p>
            <a:pPr marL="0" indent="272654">
              <a:buNone/>
            </a:pPr>
            <a:r>
              <a:rPr lang="en-US" altLang="zh-CN" sz="2800" dirty="0">
                <a:latin typeface="黑体" pitchFamily="49" charset="-122"/>
                <a:ea typeface="黑体" pitchFamily="49" charset="-122"/>
              </a:rPr>
              <a:t>(1)</a:t>
            </a:r>
            <a:r>
              <a:rPr lang="zh-CN" altLang="en-US" sz="2800" dirty="0">
                <a:solidFill>
                  <a:srgbClr val="FF0000"/>
                </a:solidFill>
                <a:latin typeface="黑体" pitchFamily="49" charset="-122"/>
                <a:ea typeface="黑体" pitchFamily="49" charset="-122"/>
              </a:rPr>
              <a:t>位置和</a:t>
            </a:r>
            <a:r>
              <a:rPr lang="zh-CN" altLang="en-US" sz="2800" dirty="0" smtClean="0">
                <a:solidFill>
                  <a:srgbClr val="FF0000"/>
                </a:solidFill>
                <a:latin typeface="黑体" pitchFamily="49" charset="-122"/>
                <a:ea typeface="黑体" pitchFamily="49" charset="-122"/>
              </a:rPr>
              <a:t>尺寸</a:t>
            </a:r>
            <a:endParaRPr lang="en-US" altLang="zh-CN" sz="2800" dirty="0" smtClean="0">
              <a:solidFill>
                <a:srgbClr val="FF0000"/>
              </a:solidFill>
              <a:latin typeface="黑体" pitchFamily="49" charset="-122"/>
              <a:ea typeface="黑体" pitchFamily="49" charset="-122"/>
            </a:endParaRPr>
          </a:p>
          <a:p>
            <a:pPr marL="0" indent="272654">
              <a:buNone/>
            </a:pPr>
            <a:r>
              <a:rPr lang="en-US" altLang="zh-CN" sz="2800" dirty="0" smtClean="0">
                <a:latin typeface="黑体" pitchFamily="49" charset="-122"/>
                <a:ea typeface="黑体" pitchFamily="49" charset="-122"/>
              </a:rPr>
              <a:t>(</a:t>
            </a:r>
            <a:r>
              <a:rPr lang="en-US" altLang="zh-CN" sz="2800" dirty="0">
                <a:latin typeface="黑体" pitchFamily="49" charset="-122"/>
                <a:ea typeface="黑体" pitchFamily="49" charset="-122"/>
              </a:rPr>
              <a:t>2)</a:t>
            </a:r>
            <a:r>
              <a:rPr lang="zh-CN" altLang="en-US" sz="2800" dirty="0">
                <a:solidFill>
                  <a:srgbClr val="FF0000"/>
                </a:solidFill>
                <a:latin typeface="黑体" pitchFamily="49" charset="-122"/>
                <a:ea typeface="黑体" pitchFamily="49" charset="-122"/>
              </a:rPr>
              <a:t>强度和吸能性</a:t>
            </a:r>
            <a:endParaRPr lang="zh-CN" altLang="en-US" sz="2800" dirty="0"/>
          </a:p>
        </p:txBody>
      </p:sp>
    </p:spTree>
    <p:extLst>
      <p:ext uri="{BB962C8B-B14F-4D97-AF65-F5344CB8AC3E}">
        <p14:creationId xmlns:p14="http://schemas.microsoft.com/office/powerpoint/2010/main" xmlns="" val="132551270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7392" y="0"/>
            <a:ext cx="4921117" cy="857250"/>
          </a:xfrm>
        </p:spPr>
        <p:txBody>
          <a:bodyPr>
            <a:normAutofit/>
          </a:bodyPr>
          <a:lstStyle/>
          <a:p>
            <a:r>
              <a:rPr lang="en-US" altLang="zh-CN" sz="3200" b="1" dirty="0" smtClean="0">
                <a:latin typeface="黑体" panose="02010609060101010101" pitchFamily="49" charset="-122"/>
                <a:ea typeface="黑体" panose="02010609060101010101" pitchFamily="49" charset="-122"/>
              </a:rPr>
              <a:t>6.2.2 </a:t>
            </a:r>
            <a:r>
              <a:rPr lang="zh-CN" altLang="en-US" sz="3200" b="1" dirty="0" smtClean="0">
                <a:latin typeface="黑体" panose="02010609060101010101" pitchFamily="49" charset="-122"/>
                <a:ea typeface="黑体" panose="02010609060101010101" pitchFamily="49" charset="-122"/>
              </a:rPr>
              <a:t>安全带的分类</a:t>
            </a:r>
            <a:endParaRPr lang="zh-CN" altLang="en-US" sz="3200" b="1"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284177" y="891331"/>
            <a:ext cx="6172200" cy="3394472"/>
          </a:xfrm>
        </p:spPr>
        <p:txBody>
          <a:bodyPr>
            <a:normAutofit/>
          </a:bodyPr>
          <a:lstStyle/>
          <a:p>
            <a:pPr>
              <a:lnSpc>
                <a:spcPct val="150000"/>
              </a:lnSpc>
            </a:pPr>
            <a:r>
              <a:rPr lang="zh-CN" altLang="zh-CN" sz="2800" dirty="0"/>
              <a:t>汽车座椅安全带根据其固定安装方式来分，大致可分为：</a:t>
            </a:r>
            <a:r>
              <a:rPr lang="zh-CN" altLang="zh-CN" sz="2800" b="1" dirty="0">
                <a:solidFill>
                  <a:srgbClr val="FF0000"/>
                </a:solidFill>
              </a:rPr>
              <a:t>两点式安全带、三点式安全带和全背式安全带三</a:t>
            </a:r>
            <a:r>
              <a:rPr lang="zh-CN" altLang="zh-CN" sz="2800" b="1" dirty="0" smtClean="0">
                <a:solidFill>
                  <a:srgbClr val="FF0000"/>
                </a:solidFill>
              </a:rPr>
              <a:t>类</a:t>
            </a:r>
            <a:r>
              <a:rPr lang="zh-CN" altLang="en-US" sz="2800" dirty="0" smtClean="0"/>
              <a:t>。</a:t>
            </a:r>
            <a:endParaRPr lang="zh-CN" altLang="en-US" sz="2800" dirty="0"/>
          </a:p>
        </p:txBody>
      </p:sp>
      <p:sp>
        <p:nvSpPr>
          <p:cNvPr id="4" name="减号 3"/>
          <p:cNvSpPr/>
          <p:nvPr/>
        </p:nvSpPr>
        <p:spPr>
          <a:xfrm>
            <a:off x="-618314" y="691753"/>
            <a:ext cx="7690757" cy="45719"/>
          </a:xfrm>
          <a:prstGeom prst="mathMinus">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xmlns="" val="12021692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p:cNvSpPr>
          <p:nvPr>
            <p:ph type="title"/>
          </p:nvPr>
        </p:nvSpPr>
        <p:spPr/>
        <p:txBody>
          <a:bodyPr/>
          <a:lstStyle/>
          <a:p>
            <a:pPr eaLnBrk="1" hangingPunct="1"/>
            <a:endParaRPr lang="zh-CN" altLang="en-US" smtClean="0"/>
          </a:p>
        </p:txBody>
      </p:sp>
      <p:sp>
        <p:nvSpPr>
          <p:cNvPr id="41986" name="Rectangle 3"/>
          <p:cNvSpPr>
            <a:spLocks noGrp="1"/>
          </p:cNvSpPr>
          <p:nvPr>
            <p:ph type="body" idx="1"/>
          </p:nvPr>
        </p:nvSpPr>
        <p:spPr/>
        <p:txBody>
          <a:bodyPr/>
          <a:lstStyle/>
          <a:p>
            <a:pPr eaLnBrk="1" hangingPunct="1"/>
            <a:endParaRPr lang="zh-CN" altLang="en-US" smtClean="0"/>
          </a:p>
        </p:txBody>
      </p:sp>
      <p:pic>
        <p:nvPicPr>
          <p:cNvPr id="41987" name="Picture 4"/>
          <p:cNvPicPr>
            <a:picLocks noChangeAspect="1" noChangeArrowheads="1"/>
          </p:cNvPicPr>
          <p:nvPr/>
        </p:nvPicPr>
        <p:blipFill>
          <a:blip r:embed="rId2" cstate="print"/>
          <a:srcRect/>
          <a:stretch>
            <a:fillRect/>
          </a:stretch>
        </p:blipFill>
        <p:spPr bwMode="auto">
          <a:xfrm>
            <a:off x="134542" y="1113235"/>
            <a:ext cx="6535340" cy="2950369"/>
          </a:xfrm>
          <a:prstGeom prst="rect">
            <a:avLst/>
          </a:prstGeom>
          <a:noFill/>
          <a:ln w="9525">
            <a:noFill/>
            <a:miter lim="800000"/>
            <a:headEnd/>
            <a:tailEnd/>
          </a:ln>
        </p:spPr>
      </p:pic>
    </p:spTree>
    <p:extLst>
      <p:ext uri="{BB962C8B-B14F-4D97-AF65-F5344CB8AC3E}">
        <p14:creationId xmlns:p14="http://schemas.microsoft.com/office/powerpoint/2010/main" xmlns="" val="63796615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smtClean="0"/>
              <a:t>2.</a:t>
            </a:r>
            <a:r>
              <a:rPr lang="zh-CN" altLang="zh-CN" sz="2800" dirty="0" smtClean="0"/>
              <a:t>安全</a:t>
            </a:r>
            <a:r>
              <a:rPr lang="zh-CN" altLang="zh-CN" sz="2800" dirty="0"/>
              <a:t>头枕</a:t>
            </a:r>
            <a:endParaRPr lang="zh-CN" altLang="en-US" sz="2800" dirty="0"/>
          </a:p>
        </p:txBody>
      </p:sp>
      <p:sp>
        <p:nvSpPr>
          <p:cNvPr id="3" name="内容占位符 2"/>
          <p:cNvSpPr>
            <a:spLocks noGrp="1"/>
          </p:cNvSpPr>
          <p:nvPr>
            <p:ph idx="1"/>
          </p:nvPr>
        </p:nvSpPr>
        <p:spPr>
          <a:xfrm>
            <a:off x="0" y="895351"/>
            <a:ext cx="6172200" cy="3394472"/>
          </a:xfrm>
        </p:spPr>
        <p:txBody>
          <a:bodyPr>
            <a:normAutofit/>
          </a:bodyPr>
          <a:lstStyle/>
          <a:p>
            <a:r>
              <a:rPr lang="zh-CN" altLang="zh-CN" sz="2400" dirty="0"/>
              <a:t>为了能够提供更好更完善的乘员头颈保护，主要围绕两方面内容考虑：</a:t>
            </a:r>
          </a:p>
          <a:p>
            <a:r>
              <a:rPr lang="zh-CN" altLang="zh-CN" sz="2400" dirty="0" smtClean="0"/>
              <a:t>一</a:t>
            </a:r>
            <a:r>
              <a:rPr lang="zh-CN" altLang="zh-CN" sz="2400" dirty="0"/>
              <a:t>是头枕和座椅本身的支撑造型和结构设计技术</a:t>
            </a:r>
            <a:r>
              <a:rPr lang="zh-CN" altLang="zh-CN" sz="2400" dirty="0" smtClean="0"/>
              <a:t>。</a:t>
            </a:r>
            <a:endParaRPr lang="en-US" altLang="zh-CN" sz="2400" dirty="0" smtClean="0"/>
          </a:p>
          <a:p>
            <a:r>
              <a:rPr lang="zh-CN" altLang="zh-CN" sz="2400" dirty="0" smtClean="0"/>
              <a:t>二</a:t>
            </a:r>
            <a:r>
              <a:rPr lang="zh-CN" altLang="zh-CN" sz="2400" dirty="0"/>
              <a:t>是乘员头部和头枕之间距离的控制</a:t>
            </a:r>
            <a:endParaRPr lang="zh-CN" altLang="en-US" sz="2400" dirty="0"/>
          </a:p>
        </p:txBody>
      </p:sp>
      <p:pic>
        <p:nvPicPr>
          <p:cNvPr id="4" name="图片 3"/>
          <p:cNvPicPr>
            <a:picLocks noChangeAspect="1"/>
          </p:cNvPicPr>
          <p:nvPr/>
        </p:nvPicPr>
        <p:blipFill>
          <a:blip r:embed="rId2" cstate="print"/>
          <a:stretch>
            <a:fillRect/>
          </a:stretch>
        </p:blipFill>
        <p:spPr>
          <a:xfrm>
            <a:off x="3232355" y="3067310"/>
            <a:ext cx="2457143" cy="2076190"/>
          </a:xfrm>
          <a:prstGeom prst="rect">
            <a:avLst/>
          </a:prstGeom>
        </p:spPr>
      </p:pic>
    </p:spTree>
    <p:extLst>
      <p:ext uri="{BB962C8B-B14F-4D97-AF65-F5344CB8AC3E}">
        <p14:creationId xmlns:p14="http://schemas.microsoft.com/office/powerpoint/2010/main" xmlns="" val="2512784695"/>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3571" y="364408"/>
            <a:ext cx="6172200" cy="4050275"/>
          </a:xfrm>
        </p:spPr>
        <p:txBody>
          <a:bodyPr>
            <a:normAutofit fontScale="85000" lnSpcReduction="10000"/>
          </a:bodyPr>
          <a:lstStyle/>
          <a:p>
            <a:pPr marL="0" indent="0">
              <a:lnSpc>
                <a:spcPct val="130000"/>
              </a:lnSpc>
              <a:spcBef>
                <a:spcPts val="0"/>
              </a:spcBef>
              <a:buNone/>
            </a:pPr>
            <a:r>
              <a:rPr lang="en-US" altLang="zh-CN" sz="2800" dirty="0" smtClean="0"/>
              <a:t>       </a:t>
            </a:r>
            <a:r>
              <a:rPr lang="zh-CN" altLang="zh-CN" sz="3100" dirty="0" smtClean="0"/>
              <a:t>当前</a:t>
            </a:r>
            <a:r>
              <a:rPr lang="zh-CN" altLang="zh-CN" sz="3100" dirty="0"/>
              <a:t>主流的头颈保护措施大致可以分成</a:t>
            </a:r>
            <a:r>
              <a:rPr lang="en-US" altLang="zh-CN" sz="3100" dirty="0"/>
              <a:t>RHR</a:t>
            </a:r>
            <a:r>
              <a:rPr lang="zh-CN" altLang="zh-CN" sz="3100" dirty="0"/>
              <a:t>、</a:t>
            </a:r>
            <a:r>
              <a:rPr lang="en-US" altLang="zh-CN" sz="3100" dirty="0"/>
              <a:t>PAHR</a:t>
            </a:r>
            <a:r>
              <a:rPr lang="zh-CN" altLang="zh-CN" sz="3100" dirty="0"/>
              <a:t>、</a:t>
            </a:r>
            <a:r>
              <a:rPr lang="en-US" altLang="zh-CN" sz="3100" dirty="0"/>
              <a:t>RAS</a:t>
            </a:r>
            <a:r>
              <a:rPr lang="zh-CN" altLang="zh-CN" sz="3100" dirty="0"/>
              <a:t>、</a:t>
            </a:r>
            <a:r>
              <a:rPr lang="en-US" altLang="zh-CN" sz="3100" dirty="0"/>
              <a:t>PAS</a:t>
            </a:r>
            <a:r>
              <a:rPr lang="zh-CN" altLang="zh-CN" sz="3100" dirty="0"/>
              <a:t>等四大类。</a:t>
            </a:r>
          </a:p>
          <a:p>
            <a:pPr>
              <a:lnSpc>
                <a:spcPct val="130000"/>
              </a:lnSpc>
              <a:spcBef>
                <a:spcPts val="0"/>
              </a:spcBef>
            </a:pPr>
            <a:r>
              <a:rPr lang="en-US" altLang="zh-CN" sz="3100" dirty="0"/>
              <a:t>1.RHR</a:t>
            </a:r>
            <a:r>
              <a:rPr lang="zh-CN" altLang="zh-CN" sz="3100" dirty="0"/>
              <a:t>（</a:t>
            </a:r>
            <a:r>
              <a:rPr lang="en-US" altLang="zh-CN" sz="3100" dirty="0"/>
              <a:t>Reactive Head Restraint</a:t>
            </a:r>
            <a:r>
              <a:rPr lang="zh-CN" altLang="zh-CN" sz="3100" dirty="0"/>
              <a:t>），即感应式头</a:t>
            </a:r>
            <a:r>
              <a:rPr lang="zh-CN" altLang="zh-CN" sz="3100" dirty="0" smtClean="0"/>
              <a:t>枕</a:t>
            </a:r>
            <a:endParaRPr lang="en-US" altLang="zh-CN" sz="3100" dirty="0" smtClean="0"/>
          </a:p>
          <a:p>
            <a:pPr>
              <a:lnSpc>
                <a:spcPct val="130000"/>
              </a:lnSpc>
              <a:spcBef>
                <a:spcPts val="0"/>
              </a:spcBef>
            </a:pPr>
            <a:r>
              <a:rPr lang="en-US" altLang="zh-CN" sz="3100" dirty="0"/>
              <a:t>2.PAHR</a:t>
            </a:r>
            <a:r>
              <a:rPr lang="zh-CN" altLang="zh-CN" sz="3100" dirty="0"/>
              <a:t>（</a:t>
            </a:r>
            <a:r>
              <a:rPr lang="en-US" altLang="zh-CN" sz="3100" dirty="0"/>
              <a:t>Pro-Active Head Restraint</a:t>
            </a:r>
            <a:r>
              <a:rPr lang="zh-CN" altLang="zh-CN" sz="3100" dirty="0"/>
              <a:t>），即主动式头</a:t>
            </a:r>
            <a:r>
              <a:rPr lang="zh-CN" altLang="zh-CN" sz="3100" dirty="0" smtClean="0"/>
              <a:t>枕</a:t>
            </a:r>
            <a:endParaRPr lang="en-US" altLang="zh-CN" sz="3100" dirty="0" smtClean="0"/>
          </a:p>
          <a:p>
            <a:pPr>
              <a:lnSpc>
                <a:spcPct val="130000"/>
              </a:lnSpc>
              <a:spcBef>
                <a:spcPts val="0"/>
              </a:spcBef>
            </a:pPr>
            <a:r>
              <a:rPr lang="en-US" altLang="zh-CN" sz="3100" dirty="0"/>
              <a:t>3.RAS</a:t>
            </a:r>
            <a:r>
              <a:rPr lang="zh-CN" altLang="zh-CN" sz="3100" dirty="0"/>
              <a:t>（</a:t>
            </a:r>
            <a:r>
              <a:rPr lang="en-US" altLang="zh-CN" sz="3100" dirty="0"/>
              <a:t>Reactive Seat</a:t>
            </a:r>
            <a:r>
              <a:rPr lang="zh-CN" altLang="zh-CN" sz="3100" dirty="0"/>
              <a:t>），即感应式座椅</a:t>
            </a:r>
            <a:r>
              <a:rPr lang="zh-CN" altLang="zh-CN" sz="3100" dirty="0" smtClean="0"/>
              <a:t>，</a:t>
            </a:r>
            <a:endParaRPr lang="en-US" altLang="zh-CN" sz="3100" dirty="0" smtClean="0"/>
          </a:p>
          <a:p>
            <a:pPr>
              <a:lnSpc>
                <a:spcPct val="130000"/>
              </a:lnSpc>
              <a:spcBef>
                <a:spcPts val="0"/>
              </a:spcBef>
            </a:pPr>
            <a:r>
              <a:rPr lang="en-US" altLang="zh-CN" sz="3100" dirty="0"/>
              <a:t>4.PAS</a:t>
            </a:r>
            <a:r>
              <a:rPr lang="zh-CN" altLang="zh-CN" sz="3100" dirty="0"/>
              <a:t>（</a:t>
            </a:r>
            <a:r>
              <a:rPr lang="en-US" altLang="zh-CN" sz="3100" dirty="0"/>
              <a:t>Passive Seat</a:t>
            </a:r>
            <a:r>
              <a:rPr lang="zh-CN" altLang="zh-CN" sz="3100" dirty="0"/>
              <a:t>），即被动式座椅</a:t>
            </a:r>
            <a:endParaRPr lang="zh-CN" altLang="en-US" sz="3100" dirty="0"/>
          </a:p>
        </p:txBody>
      </p:sp>
    </p:spTree>
    <p:extLst>
      <p:ext uri="{BB962C8B-B14F-4D97-AF65-F5344CB8AC3E}">
        <p14:creationId xmlns:p14="http://schemas.microsoft.com/office/powerpoint/2010/main" xmlns="" val="406524238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6" descr="http://www1.autoimg.cn/Blog/Content/2014/5/18/2014051822591417054.jpg"/>
          <p:cNvPicPr>
            <a:picLocks noChangeAspect="1" noChangeArrowheads="1"/>
          </p:cNvPicPr>
          <p:nvPr/>
        </p:nvPicPr>
        <p:blipFill>
          <a:blip r:embed="rId2" r:link="rId3" cstate="print">
            <a:extLst>
              <a:ext uri="{28A0092B-C50C-407E-A947-70E740481C1C}">
                <a14:useLocalDpi xmlns:a14="http://schemas.microsoft.com/office/drawing/2010/main" xmlns="" val="0"/>
              </a:ext>
            </a:extLst>
          </a:blip>
          <a:srcRect/>
          <a:stretch>
            <a:fillRect/>
          </a:stretch>
        </p:blipFill>
        <p:spPr bwMode="auto">
          <a:xfrm>
            <a:off x="388221" y="624195"/>
            <a:ext cx="4572268" cy="29154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1335527" y="3675110"/>
            <a:ext cx="1338828" cy="369332"/>
          </a:xfrm>
          <a:prstGeom prst="rect">
            <a:avLst/>
          </a:prstGeom>
        </p:spPr>
        <p:txBody>
          <a:bodyPr wrap="none">
            <a:spAutoFit/>
          </a:bodyPr>
          <a:lstStyle/>
          <a:p>
            <a:r>
              <a:rPr lang="zh-CN" altLang="en-US" dirty="0"/>
              <a:t>感应式头枕</a:t>
            </a:r>
          </a:p>
        </p:txBody>
      </p:sp>
      <p:sp>
        <p:nvSpPr>
          <p:cNvPr id="5" name="矩形 4"/>
          <p:cNvSpPr/>
          <p:nvPr/>
        </p:nvSpPr>
        <p:spPr>
          <a:xfrm>
            <a:off x="5191431" y="677291"/>
            <a:ext cx="1543666" cy="3785652"/>
          </a:xfrm>
          <a:prstGeom prst="rect">
            <a:avLst/>
          </a:prstGeom>
        </p:spPr>
        <p:txBody>
          <a:bodyPr wrap="square">
            <a:spAutoFit/>
          </a:bodyPr>
          <a:lstStyle/>
          <a:p>
            <a:r>
              <a:rPr lang="zh-CN" altLang="en-US" sz="2400" dirty="0"/>
              <a:t>在碰撞事故中，通过乘客的重量作用在座位上启动防护装置，头枕自动向前、向上</a:t>
            </a:r>
            <a:r>
              <a:rPr lang="zh-CN" altLang="en-US" sz="2400" dirty="0" smtClean="0"/>
              <a:t>移动。</a:t>
            </a:r>
            <a:endParaRPr lang="zh-CN" altLang="en-US" sz="2400" dirty="0"/>
          </a:p>
        </p:txBody>
      </p:sp>
      <p:sp>
        <p:nvSpPr>
          <p:cNvPr id="6" name="矩形 5"/>
          <p:cNvSpPr/>
          <p:nvPr/>
        </p:nvSpPr>
        <p:spPr>
          <a:xfrm>
            <a:off x="642783" y="4274030"/>
            <a:ext cx="3429000" cy="646331"/>
          </a:xfrm>
          <a:prstGeom prst="rect">
            <a:avLst/>
          </a:prstGeom>
        </p:spPr>
        <p:txBody>
          <a:bodyPr>
            <a:spAutoFit/>
          </a:bodyPr>
          <a:lstStyle/>
          <a:p>
            <a:r>
              <a:rPr lang="zh-CN" altLang="en-US" dirty="0"/>
              <a:t>萨博</a:t>
            </a:r>
            <a:r>
              <a:rPr lang="en-US" altLang="zh-CN" dirty="0"/>
              <a:t>SAHR</a:t>
            </a:r>
            <a:r>
              <a:rPr lang="zh-CN" altLang="en-US" dirty="0"/>
              <a:t>（</a:t>
            </a:r>
            <a:r>
              <a:rPr lang="en-US" altLang="zh-CN" dirty="0"/>
              <a:t>SAAB Active Head Resistant)</a:t>
            </a:r>
            <a:endParaRPr lang="zh-CN" altLang="en-US" dirty="0"/>
          </a:p>
        </p:txBody>
      </p:sp>
    </p:spTree>
    <p:extLst>
      <p:ext uri="{BB962C8B-B14F-4D97-AF65-F5344CB8AC3E}">
        <p14:creationId xmlns:p14="http://schemas.microsoft.com/office/powerpoint/2010/main" xmlns="" val="156261619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76250" y="3030603"/>
            <a:ext cx="6172200" cy="887862"/>
          </a:xfrm>
        </p:spPr>
        <p:txBody>
          <a:bodyPr>
            <a:normAutofit/>
          </a:bodyPr>
          <a:lstStyle/>
          <a:p>
            <a:r>
              <a:rPr lang="zh-CN" altLang="en-US" sz="2400" dirty="0"/>
              <a:t>主动式头</a:t>
            </a:r>
            <a:r>
              <a:rPr lang="zh-CN" altLang="en-US" sz="2400" dirty="0" smtClean="0"/>
              <a:t>枕</a:t>
            </a:r>
            <a:endParaRPr lang="zh-CN" altLang="en-US" sz="2400" dirty="0"/>
          </a:p>
        </p:txBody>
      </p:sp>
      <p:pic>
        <p:nvPicPr>
          <p:cNvPr id="7170" name="Picture 17" descr="http://www0.autoimg.cn/Blog/Content/2014/5/18/2014051823183072715.jpg"/>
          <p:cNvPicPr>
            <a:picLocks noChangeAspect="1" noChangeArrowheads="1"/>
          </p:cNvPicPr>
          <p:nvPr/>
        </p:nvPicPr>
        <p:blipFill>
          <a:blip r:embed="rId2" r:link="rId3" cstate="print">
            <a:extLst>
              <a:ext uri="{28A0092B-C50C-407E-A947-70E740481C1C}">
                <a14:useLocalDpi xmlns:a14="http://schemas.microsoft.com/office/drawing/2010/main" xmlns="" val="0"/>
              </a:ext>
            </a:extLst>
          </a:blip>
          <a:srcRect/>
          <a:stretch>
            <a:fillRect/>
          </a:stretch>
        </p:blipFill>
        <p:spPr bwMode="auto">
          <a:xfrm>
            <a:off x="609600" y="365753"/>
            <a:ext cx="5905500" cy="2505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476250" y="3474534"/>
            <a:ext cx="5900584" cy="1569660"/>
          </a:xfrm>
          <a:prstGeom prst="rect">
            <a:avLst/>
          </a:prstGeom>
        </p:spPr>
        <p:txBody>
          <a:bodyPr wrap="square">
            <a:spAutoFit/>
          </a:bodyPr>
          <a:lstStyle/>
          <a:p>
            <a:r>
              <a:rPr lang="zh-CN" altLang="en-US" sz="2400" dirty="0"/>
              <a:t>在碰撞的即刻，安装在汽车保险杠或车内的碰撞传感器，就会发出头枕自动向前、向上移动的指令</a:t>
            </a:r>
            <a:r>
              <a:rPr lang="zh-CN" altLang="en-US" sz="2400" dirty="0" smtClean="0"/>
              <a:t>。典型的应用是奔驰的</a:t>
            </a:r>
            <a:r>
              <a:rPr lang="en-US" altLang="zh-CN" sz="2400" dirty="0" smtClean="0"/>
              <a:t>NECK-PRO</a:t>
            </a:r>
            <a:r>
              <a:rPr lang="zh-CN" altLang="en-US" sz="2400" dirty="0" smtClean="0"/>
              <a:t>系统。</a:t>
            </a:r>
            <a:endParaRPr lang="zh-CN" altLang="en-US" sz="2400" dirty="0"/>
          </a:p>
        </p:txBody>
      </p:sp>
    </p:spTree>
    <p:extLst>
      <p:ext uri="{BB962C8B-B14F-4D97-AF65-F5344CB8AC3E}">
        <p14:creationId xmlns:p14="http://schemas.microsoft.com/office/powerpoint/2010/main" xmlns="" val="1713954199"/>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5" name="组合 4"/>
          <p:cNvGrpSpPr/>
          <p:nvPr/>
        </p:nvGrpSpPr>
        <p:grpSpPr>
          <a:xfrm>
            <a:off x="1149145" y="840506"/>
            <a:ext cx="4305300" cy="3803743"/>
            <a:chOff x="791343" y="388222"/>
            <a:chExt cx="4305300" cy="3803743"/>
          </a:xfrm>
        </p:grpSpPr>
        <p:pic>
          <p:nvPicPr>
            <p:cNvPr id="8194" name="图片 2"/>
            <p:cNvPicPr>
              <a:picLocks noChangeAspect="1" noChangeArrowheads="1"/>
            </p:cNvPicPr>
            <p:nvPr/>
          </p:nvPicPr>
          <p:blipFill>
            <a:blip r:embed="rId2" cstate="print">
              <a:extLst>
                <a:ext uri="{28A0092B-C50C-407E-A947-70E740481C1C}">
                  <a14:useLocalDpi xmlns:a14="http://schemas.microsoft.com/office/drawing/2010/main" xmlns="" val="0"/>
                </a:ext>
              </a:extLst>
            </a:blip>
            <a:srcRect t="4256" b="4256"/>
            <a:stretch>
              <a:fillRect/>
            </a:stretch>
          </p:blipFill>
          <p:spPr bwMode="auto">
            <a:xfrm>
              <a:off x="791343" y="388222"/>
              <a:ext cx="4305300" cy="2952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图片 3"/>
            <p:cNvPicPr>
              <a:picLocks noChangeAspect="1"/>
            </p:cNvPicPr>
            <p:nvPr/>
          </p:nvPicPr>
          <p:blipFill>
            <a:blip r:embed="rId3" cstate="print"/>
            <a:stretch>
              <a:fillRect/>
            </a:stretch>
          </p:blipFill>
          <p:spPr>
            <a:xfrm>
              <a:off x="791343" y="3344240"/>
              <a:ext cx="4305300" cy="847725"/>
            </a:xfrm>
            <a:prstGeom prst="rect">
              <a:avLst/>
            </a:prstGeom>
          </p:spPr>
        </p:pic>
      </p:grpSp>
    </p:spTree>
    <p:extLst>
      <p:ext uri="{BB962C8B-B14F-4D97-AF65-F5344CB8AC3E}">
        <p14:creationId xmlns:p14="http://schemas.microsoft.com/office/powerpoint/2010/main" xmlns="" val="3955991305"/>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42900" y="3382295"/>
            <a:ext cx="6172200" cy="1438470"/>
          </a:xfrm>
        </p:spPr>
        <p:txBody>
          <a:bodyPr>
            <a:noAutofit/>
          </a:bodyPr>
          <a:lstStyle/>
          <a:p>
            <a:r>
              <a:rPr lang="zh-CN" altLang="en-US" sz="2400" dirty="0"/>
              <a:t>这种座位利用被动泡沫技术吸收碰撞能量，以确保乘员头枕发挥颈部免于扭曲的作用。典型的应用时丰田</a:t>
            </a:r>
            <a:r>
              <a:rPr lang="en-US" altLang="zh-CN" sz="2400" dirty="0"/>
              <a:t>WIL</a:t>
            </a:r>
            <a:r>
              <a:rPr lang="zh-CN" altLang="en-US" sz="2400" dirty="0"/>
              <a:t>系统和大众</a:t>
            </a:r>
            <a:r>
              <a:rPr lang="en-US" altLang="zh-CN" sz="2400" dirty="0"/>
              <a:t>WOKS</a:t>
            </a:r>
            <a:r>
              <a:rPr lang="zh-CN" altLang="en-US" sz="2400" dirty="0"/>
              <a:t>系统。</a:t>
            </a:r>
          </a:p>
        </p:txBody>
      </p:sp>
      <p:pic>
        <p:nvPicPr>
          <p:cNvPr id="4" name="图片 3"/>
          <p:cNvPicPr>
            <a:picLocks noChangeAspect="1"/>
          </p:cNvPicPr>
          <p:nvPr/>
        </p:nvPicPr>
        <p:blipFill>
          <a:blip r:embed="rId2" cstate="print"/>
          <a:stretch>
            <a:fillRect/>
          </a:stretch>
        </p:blipFill>
        <p:spPr>
          <a:xfrm>
            <a:off x="16900" y="857150"/>
            <a:ext cx="6498200" cy="2299003"/>
          </a:xfrm>
          <a:prstGeom prst="rect">
            <a:avLst/>
          </a:prstGeom>
        </p:spPr>
      </p:pic>
    </p:spTree>
    <p:extLst>
      <p:ext uri="{BB962C8B-B14F-4D97-AF65-F5344CB8AC3E}">
        <p14:creationId xmlns:p14="http://schemas.microsoft.com/office/powerpoint/2010/main" xmlns="" val="171693032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139312" y="3727042"/>
            <a:ext cx="3688327" cy="471332"/>
          </a:xfrm>
        </p:spPr>
        <p:txBody>
          <a:bodyPr>
            <a:normAutofit fontScale="92500" lnSpcReduction="20000"/>
          </a:bodyPr>
          <a:lstStyle/>
          <a:p>
            <a:r>
              <a:rPr lang="zh-CN" altLang="en-US" dirty="0"/>
              <a:t>正确的驾驶姿势</a:t>
            </a:r>
          </a:p>
        </p:txBody>
      </p:sp>
      <p:pic>
        <p:nvPicPr>
          <p:cNvPr id="4" name="图片 3"/>
          <p:cNvPicPr>
            <a:picLocks noChangeAspect="1"/>
          </p:cNvPicPr>
          <p:nvPr/>
        </p:nvPicPr>
        <p:blipFill>
          <a:blip r:embed="rId2" cstate="print"/>
          <a:stretch>
            <a:fillRect/>
          </a:stretch>
        </p:blipFill>
        <p:spPr>
          <a:xfrm>
            <a:off x="182153" y="559335"/>
            <a:ext cx="6213266" cy="3049103"/>
          </a:xfrm>
          <a:prstGeom prst="rect">
            <a:avLst/>
          </a:prstGeom>
        </p:spPr>
      </p:pic>
    </p:spTree>
    <p:extLst>
      <p:ext uri="{BB962C8B-B14F-4D97-AF65-F5344CB8AC3E}">
        <p14:creationId xmlns:p14="http://schemas.microsoft.com/office/powerpoint/2010/main" xmlns="" val="376152581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19880" y="531558"/>
            <a:ext cx="6172200" cy="3394472"/>
          </a:xfrm>
        </p:spPr>
        <p:txBody>
          <a:bodyPr/>
          <a:lstStyle/>
          <a:p>
            <a:pPr marL="0" indent="0">
              <a:buNone/>
            </a:pPr>
            <a:r>
              <a:rPr lang="en-US" altLang="zh-CN" smtClean="0"/>
              <a:t>4.</a:t>
            </a:r>
            <a:r>
              <a:rPr lang="zh-CN" altLang="en-US" smtClean="0"/>
              <a:t>儿童安全座椅</a:t>
            </a:r>
            <a:endParaRPr lang="zh-CN" altLang="en-US" dirty="0"/>
          </a:p>
        </p:txBody>
      </p:sp>
      <p:sp>
        <p:nvSpPr>
          <p:cNvPr id="5" name="矩形 4"/>
          <p:cNvSpPr/>
          <p:nvPr/>
        </p:nvSpPr>
        <p:spPr>
          <a:xfrm>
            <a:off x="519880" y="1236710"/>
            <a:ext cx="2698175" cy="523220"/>
          </a:xfrm>
          <a:prstGeom prst="rect">
            <a:avLst/>
          </a:prstGeom>
        </p:spPr>
        <p:txBody>
          <a:bodyPr wrap="none">
            <a:spAutoFit/>
          </a:bodyPr>
          <a:lstStyle/>
          <a:p>
            <a:r>
              <a:rPr lang="zh-CN" altLang="en-US" sz="2800" dirty="0" smtClean="0"/>
              <a:t>安全</a:t>
            </a:r>
            <a:r>
              <a:rPr lang="zh-CN" altLang="en-US" sz="2800" dirty="0"/>
              <a:t>座椅的分类</a:t>
            </a:r>
          </a:p>
        </p:txBody>
      </p:sp>
      <p:sp>
        <p:nvSpPr>
          <p:cNvPr id="6" name="矩形 5"/>
          <p:cNvSpPr/>
          <p:nvPr/>
        </p:nvSpPr>
        <p:spPr>
          <a:xfrm>
            <a:off x="377213" y="1759930"/>
            <a:ext cx="3725700" cy="461665"/>
          </a:xfrm>
          <a:prstGeom prst="rect">
            <a:avLst/>
          </a:prstGeom>
        </p:spPr>
        <p:txBody>
          <a:bodyPr wrap="none">
            <a:spAutoFit/>
          </a:bodyPr>
          <a:lstStyle/>
          <a:p>
            <a:r>
              <a:rPr lang="zh-CN" altLang="en-US" sz="2400" dirty="0"/>
              <a:t>（</a:t>
            </a:r>
            <a:r>
              <a:rPr lang="en-US" altLang="zh-CN" sz="2400" dirty="0"/>
              <a:t>1</a:t>
            </a:r>
            <a:r>
              <a:rPr lang="zh-CN" altLang="en-US" sz="2400" dirty="0"/>
              <a:t>）按照年龄与体重分类</a:t>
            </a:r>
          </a:p>
        </p:txBody>
      </p:sp>
      <p:sp>
        <p:nvSpPr>
          <p:cNvPr id="7" name="矩形 6"/>
          <p:cNvSpPr/>
          <p:nvPr/>
        </p:nvSpPr>
        <p:spPr>
          <a:xfrm>
            <a:off x="377213" y="2248585"/>
            <a:ext cx="6072748" cy="2554545"/>
          </a:xfrm>
          <a:prstGeom prst="rect">
            <a:avLst/>
          </a:prstGeom>
        </p:spPr>
        <p:txBody>
          <a:bodyPr wrap="square">
            <a:spAutoFit/>
          </a:bodyPr>
          <a:lstStyle/>
          <a:p>
            <a:pPr indent="295275"/>
            <a:r>
              <a:rPr lang="en-US" altLang="zh-CN" sz="2000" b="1" kern="0" dirty="0">
                <a:solidFill>
                  <a:srgbClr val="333333"/>
                </a:solidFill>
                <a:latin typeface="宋体" panose="02010600030101010101" pitchFamily="2" charset="-122"/>
                <a:cs typeface="宋体" panose="02010600030101010101" pitchFamily="2" charset="-122"/>
              </a:rPr>
              <a:t>0</a:t>
            </a:r>
            <a:r>
              <a:rPr lang="zh-CN" altLang="zh-CN" sz="2000" b="1" kern="0" dirty="0">
                <a:solidFill>
                  <a:srgbClr val="333333"/>
                </a:solidFill>
                <a:latin typeface="Times New Roman" panose="02020603050405020304" pitchFamily="18" charset="0"/>
                <a:cs typeface="宋体" panose="02010600030101010101" pitchFamily="2" charset="-122"/>
              </a:rPr>
              <a:t>级：适用于年龄在</a:t>
            </a:r>
            <a:r>
              <a:rPr lang="en-US" altLang="zh-CN" sz="2000" b="1" kern="0" dirty="0">
                <a:solidFill>
                  <a:srgbClr val="333333"/>
                </a:solidFill>
                <a:latin typeface="Times New Roman" panose="02020603050405020304" pitchFamily="18" charset="0"/>
                <a:cs typeface="宋体" panose="02010600030101010101" pitchFamily="2" charset="-122"/>
              </a:rPr>
              <a:t>9</a:t>
            </a:r>
            <a:r>
              <a:rPr lang="zh-CN" altLang="zh-CN" sz="2000" b="1" kern="0" dirty="0">
                <a:solidFill>
                  <a:srgbClr val="333333"/>
                </a:solidFill>
                <a:latin typeface="Times New Roman" panose="02020603050405020304" pitchFamily="18" charset="0"/>
                <a:cs typeface="宋体" panose="02010600030101010101" pitchFamily="2" charset="-122"/>
              </a:rPr>
              <a:t>个月以下，体重低于</a:t>
            </a:r>
            <a:r>
              <a:rPr lang="en-US" altLang="zh-CN" sz="2000" b="1" kern="0" dirty="0">
                <a:solidFill>
                  <a:srgbClr val="333333"/>
                </a:solidFill>
                <a:latin typeface="Times New Roman" panose="02020603050405020304" pitchFamily="18" charset="0"/>
                <a:cs typeface="宋体" panose="02010600030101010101" pitchFamily="2" charset="-122"/>
              </a:rPr>
              <a:t>10</a:t>
            </a:r>
            <a:r>
              <a:rPr lang="zh-CN" altLang="zh-CN" sz="2000" b="1" kern="0" dirty="0">
                <a:solidFill>
                  <a:srgbClr val="333333"/>
                </a:solidFill>
                <a:latin typeface="Times New Roman" panose="02020603050405020304" pitchFamily="18" charset="0"/>
                <a:cs typeface="宋体" panose="02010600030101010101" pitchFamily="2" charset="-122"/>
              </a:rPr>
              <a:t>公斤的婴儿</a:t>
            </a:r>
            <a:r>
              <a:rPr lang="zh-CN" altLang="zh-CN" sz="2000" b="1" kern="0" dirty="0" smtClean="0">
                <a:solidFill>
                  <a:srgbClr val="333333"/>
                </a:solidFill>
                <a:latin typeface="Times New Roman" panose="02020603050405020304" pitchFamily="18" charset="0"/>
                <a:cs typeface="宋体" panose="02010600030101010101" pitchFamily="2" charset="-122"/>
              </a:rPr>
              <a:t>。</a:t>
            </a:r>
            <a:r>
              <a:rPr lang="en-US" altLang="zh-CN" sz="2000" b="1" dirty="0"/>
              <a:t> 0+</a:t>
            </a:r>
            <a:r>
              <a:rPr lang="zh-CN" altLang="zh-CN" sz="2000" b="1" dirty="0"/>
              <a:t>级：适用于年龄在</a:t>
            </a:r>
            <a:r>
              <a:rPr lang="en-US" altLang="zh-CN" sz="2000" b="1" dirty="0"/>
              <a:t>18</a:t>
            </a:r>
            <a:r>
              <a:rPr lang="zh-CN" altLang="zh-CN" sz="2000" b="1" dirty="0"/>
              <a:t>个月以下，体重低于</a:t>
            </a:r>
            <a:r>
              <a:rPr lang="en-US" altLang="zh-CN" sz="2000" b="1" dirty="0"/>
              <a:t>13</a:t>
            </a:r>
            <a:r>
              <a:rPr lang="zh-CN" altLang="zh-CN" sz="2000" b="1" dirty="0"/>
              <a:t>公斤的婴儿。</a:t>
            </a:r>
            <a:endParaRPr lang="zh-CN" altLang="zh-CN" sz="2000" dirty="0"/>
          </a:p>
          <a:p>
            <a:pPr indent="295275"/>
            <a:r>
              <a:rPr lang="en-US" altLang="zh-CN" sz="2000" b="1" dirty="0"/>
              <a:t>1</a:t>
            </a:r>
            <a:r>
              <a:rPr lang="zh-CN" altLang="zh-CN" sz="2000" b="1" dirty="0"/>
              <a:t>级：适用于适用于体重在</a:t>
            </a:r>
            <a:r>
              <a:rPr lang="en-US" altLang="zh-CN" sz="2000" b="1" dirty="0"/>
              <a:t>9-18</a:t>
            </a:r>
            <a:r>
              <a:rPr lang="zh-CN" altLang="zh-CN" sz="2000" b="1" dirty="0"/>
              <a:t>公斤之间的幼儿。</a:t>
            </a:r>
            <a:endParaRPr lang="zh-CN" altLang="zh-CN" sz="2000" dirty="0"/>
          </a:p>
          <a:p>
            <a:pPr indent="295275"/>
            <a:r>
              <a:rPr lang="en-US" altLang="zh-CN" sz="2000" b="1" dirty="0"/>
              <a:t>2</a:t>
            </a:r>
            <a:r>
              <a:rPr lang="zh-CN" altLang="zh-CN" sz="2000" b="1" dirty="0"/>
              <a:t>级：适用于体重</a:t>
            </a:r>
            <a:r>
              <a:rPr lang="en-US" altLang="zh-CN" sz="2000" b="1" dirty="0"/>
              <a:t>15-25</a:t>
            </a:r>
            <a:r>
              <a:rPr lang="zh-CN" altLang="zh-CN" sz="2000" b="1" dirty="0"/>
              <a:t>公斤之间的儿童。</a:t>
            </a:r>
            <a:endParaRPr lang="zh-CN" altLang="zh-CN" sz="2000" dirty="0"/>
          </a:p>
          <a:p>
            <a:pPr indent="295275"/>
            <a:r>
              <a:rPr lang="en-US" altLang="zh-CN" sz="2000" b="1" dirty="0"/>
              <a:t>3</a:t>
            </a:r>
            <a:r>
              <a:rPr lang="zh-CN" altLang="zh-CN" sz="2000" b="1" dirty="0"/>
              <a:t>级：适用于体重</a:t>
            </a:r>
            <a:r>
              <a:rPr lang="en-US" altLang="zh-CN" sz="2000" b="1" dirty="0"/>
              <a:t>22-36</a:t>
            </a:r>
            <a:r>
              <a:rPr lang="zh-CN" altLang="zh-CN" sz="2000" b="1" dirty="0"/>
              <a:t>公斤之间，身高低于</a:t>
            </a:r>
            <a:r>
              <a:rPr lang="en-US" altLang="zh-CN" sz="2000" b="1" dirty="0"/>
              <a:t>1.5</a:t>
            </a:r>
            <a:r>
              <a:rPr lang="zh-CN" altLang="zh-CN" sz="2000" b="1" dirty="0"/>
              <a:t>米的儿童。</a:t>
            </a:r>
            <a:endParaRPr lang="zh-CN" altLang="zh-CN" sz="2000" dirty="0"/>
          </a:p>
          <a:p>
            <a:pPr indent="295275"/>
            <a:endParaRPr lang="zh-CN" altLang="zh-CN" sz="2000" kern="100" dirty="0">
              <a:latin typeface="Times New Roman" panose="02020603050405020304" pitchFamily="18" charset="0"/>
            </a:endParaRPr>
          </a:p>
        </p:txBody>
      </p:sp>
    </p:spTree>
    <p:extLst>
      <p:ext uri="{BB962C8B-B14F-4D97-AF65-F5344CB8AC3E}">
        <p14:creationId xmlns:p14="http://schemas.microsoft.com/office/powerpoint/2010/main" xmlns="" val="419195500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cstate="print"/>
          <a:stretch>
            <a:fillRect/>
          </a:stretch>
        </p:blipFill>
        <p:spPr>
          <a:xfrm>
            <a:off x="0" y="351576"/>
            <a:ext cx="6405766" cy="3129044"/>
          </a:xfrm>
          <a:prstGeom prst="rect">
            <a:avLst/>
          </a:prstGeom>
        </p:spPr>
      </p:pic>
      <p:sp>
        <p:nvSpPr>
          <p:cNvPr id="5" name="矩形 4"/>
          <p:cNvSpPr/>
          <p:nvPr/>
        </p:nvSpPr>
        <p:spPr>
          <a:xfrm>
            <a:off x="2338085" y="3943349"/>
            <a:ext cx="1454244" cy="369332"/>
          </a:xfrm>
          <a:prstGeom prst="rect">
            <a:avLst/>
          </a:prstGeom>
        </p:spPr>
        <p:txBody>
          <a:bodyPr wrap="none">
            <a:spAutoFit/>
          </a:bodyPr>
          <a:lstStyle/>
          <a:p>
            <a:r>
              <a:rPr lang="en-US" altLang="zh-CN" kern="100" dirty="0">
                <a:latin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级安全座椅</a:t>
            </a:r>
            <a:endParaRPr lang="zh-CN" altLang="en-US" dirty="0"/>
          </a:p>
        </p:txBody>
      </p:sp>
    </p:spTree>
    <p:extLst>
      <p:ext uri="{BB962C8B-B14F-4D97-AF65-F5344CB8AC3E}">
        <p14:creationId xmlns:p14="http://schemas.microsoft.com/office/powerpoint/2010/main" xmlns="" val="3231696917"/>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908392"/>
            <a:ext cx="3435291" cy="2540383"/>
          </a:xfrm>
          <a:prstGeom prst="rect">
            <a:avLst/>
          </a:prstGeom>
          <a:noFill/>
          <a:extLst>
            <a:ext uri="{909E8E84-426E-40DD-AFC4-6F175D3DCCD1}">
              <a14:hiddenFill xmlns:a14="http://schemas.microsoft.com/office/drawing/2010/main" xmlns="">
                <a:solidFill>
                  <a:srgbClr val="FFFFFF"/>
                </a:solidFill>
              </a14:hiddenFill>
            </a:ext>
          </a:extLst>
        </p:spPr>
      </p:pic>
      <p:pic>
        <p:nvPicPr>
          <p:cNvPr id="3073" name="图片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35290" y="908392"/>
            <a:ext cx="3422710" cy="256096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a:spLocks noChangeArrowheads="1"/>
          </p:cNvSpPr>
          <p:nvPr/>
        </p:nvSpPr>
        <p:spPr bwMode="auto">
          <a:xfrm>
            <a:off x="0" y="0"/>
            <a:ext cx="6858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58723" y="3616858"/>
            <a:ext cx="6968574"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R="0" lvl="0" algn="l" defTabSz="914400" rtl="0" eaLnBrk="0" fontAlgn="base" latinLnBrk="0" hangingPunct="0">
              <a:lnSpc>
                <a:spcPct val="100000"/>
              </a:lnSpc>
              <a:spcBef>
                <a:spcPct val="0"/>
              </a:spcBef>
              <a:spcAft>
                <a:spcPct val="0"/>
              </a:spcAft>
              <a:buClrTx/>
              <a:buSzTx/>
              <a:tabLst/>
            </a:pPr>
            <a:r>
              <a:rPr kumimoji="0" lang="en-US" altLang="zh-CN"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两点式腰带</a:t>
            </a:r>
            <a:r>
              <a:rPr kumimoji="0" lang="zh-CN" altLang="en-US"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）两点式肩带  </a:t>
            </a:r>
            <a:r>
              <a:rPr kumimoji="0" lang="en-US" altLang="zh-CN"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）三点式安全带  </a:t>
            </a:r>
            <a:r>
              <a:rPr kumimoji="0" lang="en-US" altLang="zh-CN"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）全背式安全带</a:t>
            </a:r>
            <a:endParaRPr kumimoji="0" lang="zh-CN" altLang="en-US" b="0" i="0" u="none" strike="noStrike" cap="none" normalizeH="0" baseline="0" dirty="0" smtClean="0">
              <a:ln>
                <a:noFill/>
              </a:ln>
              <a:solidFill>
                <a:schemeClr val="tx1"/>
              </a:solidFill>
              <a:effectLst/>
              <a:latin typeface="Arial" panose="020B0604020202020204" pitchFamily="34" charset="0"/>
            </a:endParaRPr>
          </a:p>
        </p:txBody>
      </p:sp>
      <p:sp>
        <p:nvSpPr>
          <p:cNvPr id="8" name="标题 1"/>
          <p:cNvSpPr>
            <a:spLocks noGrp="1"/>
          </p:cNvSpPr>
          <p:nvPr>
            <p:ph type="title"/>
          </p:nvPr>
        </p:nvSpPr>
        <p:spPr>
          <a:xfrm>
            <a:off x="367392" y="0"/>
            <a:ext cx="4921117" cy="857250"/>
          </a:xfrm>
        </p:spPr>
        <p:txBody>
          <a:bodyPr>
            <a:normAutofit/>
          </a:bodyPr>
          <a:lstStyle/>
          <a:p>
            <a:r>
              <a:rPr lang="en-US" altLang="zh-CN" sz="3200" b="1" dirty="0" smtClean="0">
                <a:latin typeface="黑体" panose="02010609060101010101" pitchFamily="49" charset="-122"/>
                <a:ea typeface="黑体" panose="02010609060101010101" pitchFamily="49" charset="-122"/>
              </a:rPr>
              <a:t>6.2.2 </a:t>
            </a:r>
            <a:r>
              <a:rPr lang="zh-CN" altLang="en-US" sz="3200" b="1" dirty="0" smtClean="0">
                <a:latin typeface="黑体" panose="02010609060101010101" pitchFamily="49" charset="-122"/>
                <a:ea typeface="黑体" panose="02010609060101010101" pitchFamily="49" charset="-122"/>
              </a:rPr>
              <a:t>安全带的分类</a:t>
            </a:r>
            <a:endParaRPr lang="zh-CN" altLang="en-US" sz="3200" b="1" dirty="0">
              <a:latin typeface="黑体" panose="02010609060101010101" pitchFamily="49" charset="-122"/>
              <a:ea typeface="黑体" panose="02010609060101010101" pitchFamily="49" charset="-122"/>
            </a:endParaRPr>
          </a:p>
        </p:txBody>
      </p:sp>
      <p:sp>
        <p:nvSpPr>
          <p:cNvPr id="9" name="减号 8"/>
          <p:cNvSpPr/>
          <p:nvPr/>
        </p:nvSpPr>
        <p:spPr>
          <a:xfrm>
            <a:off x="-618314" y="691753"/>
            <a:ext cx="7690757" cy="45719"/>
          </a:xfrm>
          <a:prstGeom prst="mathMinus">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xmlns="" val="125783197"/>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9218" name="Picture 2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7741" y="0"/>
            <a:ext cx="6382518" cy="43255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1847114" y="4346905"/>
            <a:ext cx="1511952" cy="369332"/>
          </a:xfrm>
          <a:prstGeom prst="rect">
            <a:avLst/>
          </a:prstGeom>
        </p:spPr>
        <p:txBody>
          <a:bodyPr wrap="none">
            <a:spAutoFit/>
          </a:bodyPr>
          <a:lstStyle/>
          <a:p>
            <a:r>
              <a:rPr lang="en-US" altLang="zh-CN" kern="100" dirty="0">
                <a:latin typeface="Times New Roman" panose="02020603050405020304" pitchFamily="18" charset="0"/>
              </a:rPr>
              <a:t> 1</a:t>
            </a:r>
            <a:r>
              <a:rPr lang="zh-CN" altLang="zh-CN" kern="100" dirty="0">
                <a:latin typeface="Times New Roman" panose="02020603050405020304" pitchFamily="18" charset="0"/>
                <a:cs typeface="Times New Roman" panose="02020603050405020304" pitchFamily="18" charset="0"/>
              </a:rPr>
              <a:t>级安全座椅</a:t>
            </a:r>
            <a:endParaRPr lang="zh-CN" altLang="en-US" dirty="0"/>
          </a:p>
        </p:txBody>
      </p:sp>
    </p:spTree>
    <p:extLst>
      <p:ext uri="{BB962C8B-B14F-4D97-AF65-F5344CB8AC3E}">
        <p14:creationId xmlns:p14="http://schemas.microsoft.com/office/powerpoint/2010/main" xmlns="" val="423467388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1449" y="780675"/>
            <a:ext cx="3995843" cy="2970935"/>
          </a:xfrm>
          <a:prstGeom prst="rect">
            <a:avLst/>
          </a:prstGeom>
          <a:noFill/>
          <a:extLst>
            <a:ext uri="{909E8E84-426E-40DD-AFC4-6F175D3DCCD1}">
              <a14:hiddenFill xmlns:a14="http://schemas.microsoft.com/office/drawing/2010/main" xmlns="">
                <a:solidFill>
                  <a:srgbClr val="FFFFFF"/>
                </a:solidFill>
              </a14:hiddenFill>
            </a:ext>
          </a:extLst>
        </p:spPr>
      </p:pic>
      <p:pic>
        <p:nvPicPr>
          <p:cNvPr id="10241" name="Picture 2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67292" y="780675"/>
            <a:ext cx="2208893" cy="284159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a:spLocks noChangeArrowheads="1"/>
          </p:cNvSpPr>
          <p:nvPr/>
        </p:nvSpPr>
        <p:spPr bwMode="auto">
          <a:xfrm>
            <a:off x="0" y="0"/>
            <a:ext cx="6858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0" y="2638425"/>
            <a:ext cx="6858000"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333333"/>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6" name="Rectangle 5"/>
          <p:cNvSpPr>
            <a:spLocks noChangeArrowheads="1"/>
          </p:cNvSpPr>
          <p:nvPr/>
        </p:nvSpPr>
        <p:spPr bwMode="auto">
          <a:xfrm>
            <a:off x="1421993" y="3942284"/>
            <a:ext cx="2185214"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304800" algn="ctr"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级安全座椅</a:t>
            </a:r>
            <a:endParaRPr kumimoji="0" lang="zh-CN" altLang="en-US" sz="24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205162134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14167" y="4316977"/>
            <a:ext cx="3978377" cy="697475"/>
          </a:xfrm>
        </p:spPr>
        <p:txBody>
          <a:bodyPr>
            <a:normAutofit/>
          </a:bodyPr>
          <a:lstStyle/>
          <a:p>
            <a:pPr marL="0" indent="0">
              <a:buNone/>
            </a:pPr>
            <a:r>
              <a:rPr lang="en-US" altLang="zh-CN" sz="2400" dirty="0"/>
              <a:t>3</a:t>
            </a:r>
            <a:r>
              <a:rPr lang="zh-CN" altLang="en-US" sz="2400" dirty="0"/>
              <a:t>级安全座椅</a:t>
            </a:r>
          </a:p>
        </p:txBody>
      </p:sp>
      <p:pic>
        <p:nvPicPr>
          <p:cNvPr id="11266" name="Picture 2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7059" y="550334"/>
            <a:ext cx="4203368" cy="3658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7509702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3068" y="728203"/>
            <a:ext cx="6172200" cy="3394472"/>
          </a:xfrm>
        </p:spPr>
        <p:txBody>
          <a:bodyPr>
            <a:normAutofit/>
          </a:bodyPr>
          <a:lstStyle/>
          <a:p>
            <a:pPr marL="0" indent="0">
              <a:buNone/>
            </a:pPr>
            <a:r>
              <a:rPr lang="zh-CN" altLang="zh-CN" sz="2800" b="1" dirty="0"/>
              <a:t>（</a:t>
            </a:r>
            <a:r>
              <a:rPr lang="en-US" altLang="zh-CN" sz="2800" b="1" dirty="0"/>
              <a:t>2</a:t>
            </a:r>
            <a:r>
              <a:rPr lang="zh-CN" altLang="zh-CN" sz="2800" b="1" dirty="0"/>
              <a:t>）按照接口方式的不同分类</a:t>
            </a:r>
            <a:endParaRPr lang="zh-CN" altLang="zh-CN" sz="2800" dirty="0"/>
          </a:p>
          <a:p>
            <a:pPr marL="0" indent="0">
              <a:buNone/>
            </a:pPr>
            <a:r>
              <a:rPr lang="zh-CN" altLang="zh-CN" sz="2800" dirty="0"/>
              <a:t>根据固定方式的种类来区分，共分为三种</a:t>
            </a:r>
            <a:r>
              <a:rPr lang="zh-CN" altLang="zh-CN" sz="2800" dirty="0" smtClean="0"/>
              <a:t>：</a:t>
            </a:r>
            <a:endParaRPr lang="en-US" altLang="zh-CN" sz="2800" dirty="0" smtClean="0"/>
          </a:p>
          <a:p>
            <a:pPr marL="0" indent="0">
              <a:buNone/>
            </a:pPr>
            <a:r>
              <a:rPr lang="en-US" altLang="zh-CN" sz="2800" dirty="0"/>
              <a:t>①</a:t>
            </a:r>
            <a:r>
              <a:rPr lang="zh-CN" altLang="zh-CN" sz="2800" dirty="0"/>
              <a:t>欧洲标准的</a:t>
            </a:r>
            <a:r>
              <a:rPr lang="en-US" altLang="zh-CN" sz="2800" dirty="0"/>
              <a:t>ISOFIX</a:t>
            </a:r>
            <a:r>
              <a:rPr lang="zh-CN" altLang="zh-CN" sz="2800" dirty="0"/>
              <a:t>固定方式</a:t>
            </a:r>
            <a:r>
              <a:rPr lang="zh-CN" altLang="zh-CN" sz="2800" dirty="0" smtClean="0"/>
              <a:t>。</a:t>
            </a:r>
            <a:endParaRPr lang="en-US" altLang="zh-CN" sz="2800" dirty="0" smtClean="0"/>
          </a:p>
          <a:p>
            <a:pPr marL="0" indent="0">
              <a:buNone/>
            </a:pPr>
            <a:r>
              <a:rPr lang="en-US" altLang="zh-CN" sz="2800" dirty="0"/>
              <a:t>②美国标准</a:t>
            </a:r>
            <a:r>
              <a:rPr lang="zh-CN" altLang="zh-CN" sz="2800" dirty="0"/>
              <a:t>的</a:t>
            </a:r>
            <a:r>
              <a:rPr lang="en-US" altLang="zh-CN" sz="2800" dirty="0"/>
              <a:t>LATCH</a:t>
            </a:r>
            <a:r>
              <a:rPr lang="zh-CN" altLang="zh-CN" sz="2800" dirty="0"/>
              <a:t>固定方式</a:t>
            </a:r>
            <a:r>
              <a:rPr lang="zh-CN" altLang="zh-CN" sz="2800" dirty="0" smtClean="0"/>
              <a:t>。</a:t>
            </a:r>
            <a:endParaRPr lang="en-US" altLang="zh-CN" sz="2800" dirty="0" smtClean="0"/>
          </a:p>
          <a:p>
            <a:pPr marL="0" indent="0">
              <a:buNone/>
            </a:pPr>
            <a:r>
              <a:rPr lang="en-US" altLang="zh-CN" sz="2800" dirty="0" smtClean="0"/>
              <a:t>③</a:t>
            </a:r>
            <a:r>
              <a:rPr lang="zh-CN" altLang="zh-CN" sz="2800" dirty="0" smtClean="0"/>
              <a:t>安全带</a:t>
            </a:r>
            <a:r>
              <a:rPr lang="zh-CN" altLang="zh-CN" sz="2800" dirty="0"/>
              <a:t>固定方式。</a:t>
            </a:r>
            <a:endParaRPr lang="zh-CN" altLang="en-US" sz="2800" dirty="0"/>
          </a:p>
        </p:txBody>
      </p:sp>
    </p:spTree>
    <p:extLst>
      <p:ext uri="{BB962C8B-B14F-4D97-AF65-F5344CB8AC3E}">
        <p14:creationId xmlns:p14="http://schemas.microsoft.com/office/powerpoint/2010/main" xmlns="" val="3709708439"/>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1726" y="201215"/>
            <a:ext cx="6172200" cy="857250"/>
          </a:xfrm>
        </p:spPr>
        <p:txBody>
          <a:bodyPr>
            <a:normAutofit/>
          </a:bodyPr>
          <a:lstStyle/>
          <a:p>
            <a:r>
              <a:rPr lang="zh-CN" altLang="zh-CN" sz="3200" dirty="0"/>
              <a:t>汽车儿童安全座椅构造</a:t>
            </a:r>
            <a:endParaRPr lang="zh-CN" altLang="en-US" sz="3200" dirty="0"/>
          </a:p>
        </p:txBody>
      </p:sp>
      <p:sp>
        <p:nvSpPr>
          <p:cNvPr id="3" name="内容占位符 2"/>
          <p:cNvSpPr>
            <a:spLocks noGrp="1"/>
          </p:cNvSpPr>
          <p:nvPr>
            <p:ph idx="1"/>
          </p:nvPr>
        </p:nvSpPr>
        <p:spPr>
          <a:xfrm>
            <a:off x="3913238" y="1200151"/>
            <a:ext cx="2601861" cy="3394472"/>
          </a:xfrm>
        </p:spPr>
        <p:txBody>
          <a:bodyPr/>
          <a:lstStyle/>
          <a:p>
            <a:r>
              <a:rPr lang="zh-CN" altLang="zh-CN" dirty="0"/>
              <a:t>汽车儿童安全座椅由头枕、靠背、护肩、保险带、保险扣、按扣等组成</a:t>
            </a:r>
            <a:endParaRPr lang="zh-CN" altLang="en-US" dirty="0"/>
          </a:p>
        </p:txBody>
      </p:sp>
      <p:pic>
        <p:nvPicPr>
          <p:cNvPr id="12290" name="Picture 2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1911" y="1200151"/>
            <a:ext cx="3457575" cy="337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9321885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2900" y="492227"/>
            <a:ext cx="6172200" cy="4364907"/>
          </a:xfrm>
        </p:spPr>
        <p:txBody>
          <a:bodyPr>
            <a:normAutofit lnSpcReduction="10000"/>
          </a:bodyPr>
          <a:lstStyle/>
          <a:p>
            <a:pPr marL="0" indent="0">
              <a:buNone/>
            </a:pPr>
            <a:r>
              <a:rPr lang="en-US" altLang="zh-CN" sz="3600" dirty="0" smtClean="0"/>
              <a:t>3.</a:t>
            </a:r>
            <a:r>
              <a:rPr lang="zh-CN" altLang="en-US" sz="3600" dirty="0"/>
              <a:t>相关立法</a:t>
            </a:r>
          </a:p>
          <a:p>
            <a:pPr marL="0" indent="0">
              <a:buNone/>
            </a:pPr>
            <a:r>
              <a:rPr lang="zh-CN" altLang="en-US" sz="3600" dirty="0" smtClean="0"/>
              <a:t>       </a:t>
            </a:r>
            <a:r>
              <a:rPr lang="zh-CN" altLang="en-US" sz="3000" dirty="0" smtClean="0"/>
              <a:t>在</a:t>
            </a:r>
            <a:r>
              <a:rPr lang="en-US" altLang="zh-CN" sz="3000" dirty="0"/>
              <a:t>《</a:t>
            </a:r>
            <a:r>
              <a:rPr lang="zh-CN" altLang="en-US" sz="3000" dirty="0"/>
              <a:t>未成年人保护条例修改决定</a:t>
            </a:r>
            <a:r>
              <a:rPr lang="en-US" altLang="zh-CN" sz="3000" dirty="0"/>
              <a:t>》</a:t>
            </a:r>
            <a:r>
              <a:rPr lang="zh-CN" altLang="en-US" sz="3000" dirty="0"/>
              <a:t>明确规定未满</a:t>
            </a:r>
            <a:r>
              <a:rPr lang="en-US" altLang="zh-CN" sz="3000" dirty="0"/>
              <a:t>4</a:t>
            </a:r>
            <a:r>
              <a:rPr lang="zh-CN" altLang="en-US" sz="3000" dirty="0"/>
              <a:t>周岁乘车应配安全座椅，父母或者其他监护人以及其他成年人携带未满</a:t>
            </a:r>
            <a:r>
              <a:rPr lang="en-US" altLang="zh-CN" sz="3000" dirty="0"/>
              <a:t>12</a:t>
            </a:r>
            <a:r>
              <a:rPr lang="zh-CN" altLang="en-US" sz="3000" dirty="0"/>
              <a:t>周岁未成年人乘车的，不得安排其乘坐在副驾驶座位</a:t>
            </a:r>
            <a:r>
              <a:rPr lang="en-US" altLang="zh-CN" sz="3000" dirty="0"/>
              <a:t>;</a:t>
            </a:r>
            <a:r>
              <a:rPr lang="zh-CN" altLang="en-US" sz="3000" dirty="0"/>
              <a:t>携带未满</a:t>
            </a:r>
            <a:r>
              <a:rPr lang="en-US" altLang="zh-CN" sz="3000" dirty="0"/>
              <a:t>4</a:t>
            </a:r>
            <a:r>
              <a:rPr lang="zh-CN" altLang="en-US" sz="3000" dirty="0"/>
              <a:t>周岁的未成年人乘坐家庭乘用车，应配备并正确使用儿童安全座椅。</a:t>
            </a:r>
          </a:p>
          <a:p>
            <a:pPr marL="0" indent="0">
              <a:buNone/>
            </a:pPr>
            <a:endParaRPr lang="zh-CN" altLang="en-US" dirty="0"/>
          </a:p>
        </p:txBody>
      </p:sp>
    </p:spTree>
    <p:extLst>
      <p:ext uri="{BB962C8B-B14F-4D97-AF65-F5344CB8AC3E}">
        <p14:creationId xmlns:p14="http://schemas.microsoft.com/office/powerpoint/2010/main" xmlns="" val="268479743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t>六、其他安全机构</a:t>
            </a:r>
            <a:endParaRPr lang="zh-CN" altLang="en-US" sz="3200" dirty="0"/>
          </a:p>
        </p:txBody>
      </p:sp>
      <p:sp>
        <p:nvSpPr>
          <p:cNvPr id="3" name="内容占位符 2"/>
          <p:cNvSpPr>
            <a:spLocks noGrp="1"/>
          </p:cNvSpPr>
          <p:nvPr>
            <p:ph idx="1"/>
          </p:nvPr>
        </p:nvSpPr>
        <p:spPr/>
        <p:txBody>
          <a:bodyPr>
            <a:normAutofit/>
          </a:bodyPr>
          <a:lstStyle/>
          <a:p>
            <a:r>
              <a:rPr lang="en-US" altLang="zh-CN" sz="2800" b="1" dirty="0"/>
              <a:t>1</a:t>
            </a:r>
            <a:r>
              <a:rPr lang="zh-CN" altLang="zh-CN" sz="2800" b="1" dirty="0"/>
              <a:t>可溃缩的转向柱</a:t>
            </a:r>
            <a:endParaRPr lang="zh-CN" altLang="en-US" sz="2800" dirty="0"/>
          </a:p>
        </p:txBody>
      </p:sp>
      <p:pic>
        <p:nvPicPr>
          <p:cNvPr id="13314" name="图片 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15808" y="1909802"/>
            <a:ext cx="2695575" cy="2419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20492867"/>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8137" y="885519"/>
            <a:ext cx="6172200" cy="3394472"/>
          </a:xfrm>
        </p:spPr>
        <p:txBody>
          <a:bodyPr/>
          <a:lstStyle/>
          <a:p>
            <a:r>
              <a:rPr lang="en-US" altLang="zh-CN" dirty="0"/>
              <a:t>2</a:t>
            </a:r>
            <a:r>
              <a:rPr lang="zh-CN" altLang="zh-CN" dirty="0"/>
              <a:t>可溃缩踏板</a:t>
            </a:r>
            <a:endParaRPr lang="zh-CN" altLang="en-US" dirty="0"/>
          </a:p>
        </p:txBody>
      </p:sp>
      <p:pic>
        <p:nvPicPr>
          <p:cNvPr id="14338" name="图片 1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07923" y="1725504"/>
            <a:ext cx="5476567" cy="26860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077966487"/>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2900" y="274131"/>
            <a:ext cx="6172200" cy="3394472"/>
          </a:xfrm>
        </p:spPr>
        <p:txBody>
          <a:bodyPr/>
          <a:lstStyle/>
          <a:p>
            <a:r>
              <a:rPr lang="en-US" altLang="zh-CN" dirty="0"/>
              <a:t>3 </a:t>
            </a:r>
            <a:r>
              <a:rPr lang="zh-CN" altLang="zh-CN" dirty="0"/>
              <a:t>敞篷轿车翻滚保护系统</a:t>
            </a:r>
            <a:endParaRPr lang="zh-CN" altLang="en-US" dirty="0"/>
          </a:p>
        </p:txBody>
      </p:sp>
      <p:pic>
        <p:nvPicPr>
          <p:cNvPr id="15362" name="图片 9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705225" y="3510829"/>
            <a:ext cx="3152775" cy="1495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Rectangle 4"/>
          <p:cNvSpPr>
            <a:spLocks noChangeArrowheads="1"/>
          </p:cNvSpPr>
          <p:nvPr/>
        </p:nvSpPr>
        <p:spPr bwMode="auto">
          <a:xfrm>
            <a:off x="0" y="0"/>
            <a:ext cx="6858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5363" name="图片 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2900" y="878083"/>
            <a:ext cx="4810125" cy="249555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5"/>
          <p:cNvSpPr>
            <a:spLocks noChangeArrowheads="1"/>
          </p:cNvSpPr>
          <p:nvPr/>
        </p:nvSpPr>
        <p:spPr bwMode="auto">
          <a:xfrm>
            <a:off x="382571" y="3514714"/>
            <a:ext cx="4730782"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1-</a:t>
            </a:r>
            <a:r>
              <a:rPr kumimoji="0" lang="zh-CN" altLang="en-US" sz="1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侧倾翻开始；</a:t>
            </a:r>
            <a:r>
              <a:rPr kumimoji="0" lang="en-US" altLang="zh-CN" sz="1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2-</a:t>
            </a:r>
            <a:r>
              <a:rPr kumimoji="0" lang="zh-CN" altLang="en-US" sz="1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升起头部支撑；</a:t>
            </a:r>
            <a:r>
              <a:rPr kumimoji="0" lang="en-US" altLang="zh-CN" sz="1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3-</a:t>
            </a:r>
            <a:r>
              <a:rPr kumimoji="0" lang="zh-CN" altLang="en-US" sz="1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侧倾翻；</a:t>
            </a:r>
            <a:r>
              <a:rPr kumimoji="0" lang="en-US" altLang="zh-CN" sz="1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4-</a:t>
            </a:r>
            <a:r>
              <a:rPr kumimoji="0" lang="zh-CN" altLang="en-US" sz="1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再次侧倾翻</a:t>
            </a:r>
            <a:endParaRPr kumimoji="0" lang="zh-CN" altLang="en-US" sz="14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332735109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b="1" dirty="0"/>
              <a:t>4</a:t>
            </a:r>
            <a:r>
              <a:rPr lang="zh-CN" altLang="zh-CN" b="1" dirty="0"/>
              <a:t>安全内饰</a:t>
            </a:r>
            <a:endParaRPr lang="zh-CN" altLang="zh-CN" dirty="0"/>
          </a:p>
          <a:p>
            <a:r>
              <a:rPr lang="en-US" altLang="zh-CN" dirty="0"/>
              <a:t>5</a:t>
            </a:r>
            <a:r>
              <a:rPr lang="zh-CN" altLang="zh-CN" dirty="0"/>
              <a:t>行人保护系统</a:t>
            </a:r>
          </a:p>
          <a:p>
            <a:endParaRPr lang="zh-CN" altLang="en-US" dirty="0"/>
          </a:p>
        </p:txBody>
      </p:sp>
      <p:pic>
        <p:nvPicPr>
          <p:cNvPr id="16386" name="图片 11"/>
          <p:cNvPicPr>
            <a:picLocks noChangeAspect="1" noChangeArrowheads="1"/>
          </p:cNvPicPr>
          <p:nvPr/>
        </p:nvPicPr>
        <p:blipFill>
          <a:blip r:embed="rId2" cstate="print">
            <a:extLst>
              <a:ext uri="{28A0092B-C50C-407E-A947-70E740481C1C}">
                <a14:useLocalDpi xmlns:a14="http://schemas.microsoft.com/office/drawing/2010/main" xmlns="" val="0"/>
              </a:ext>
            </a:extLst>
          </a:blip>
          <a:srcRect b="10658"/>
          <a:stretch>
            <a:fillRect/>
          </a:stretch>
        </p:blipFill>
        <p:spPr bwMode="auto">
          <a:xfrm>
            <a:off x="732351" y="2445546"/>
            <a:ext cx="4438650"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31517300"/>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p:cNvSpPr>
          <p:nvPr/>
        </p:nvSpPr>
        <p:spPr>
          <a:xfrm>
            <a:off x="0" y="194866"/>
            <a:ext cx="7499350" cy="85725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ea typeface="黑体" pitchFamily="49" charset="-122"/>
              </a:rPr>
              <a:t>两点式安全带（分为安全腰带和安全肩带）</a:t>
            </a:r>
          </a:p>
        </p:txBody>
      </p:sp>
      <p:sp>
        <p:nvSpPr>
          <p:cNvPr id="5" name="Rectangle 3"/>
          <p:cNvSpPr txBox="1">
            <a:spLocks/>
          </p:cNvSpPr>
          <p:nvPr/>
        </p:nvSpPr>
        <p:spPr>
          <a:xfrm>
            <a:off x="3103563" y="1167494"/>
            <a:ext cx="3754437" cy="3394075"/>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Font typeface="Arial" charset="0"/>
              <a:buNone/>
            </a:pPr>
            <a:r>
              <a:rPr lang="zh-CN" altLang="en-US" sz="2200" dirty="0" smtClean="0">
                <a:ea typeface="黑体" pitchFamily="49" charset="-122"/>
              </a:rPr>
              <a:t>优点：</a:t>
            </a:r>
            <a:endParaRPr lang="en-US" altLang="zh-CN" sz="2200" dirty="0" smtClean="0">
              <a:ea typeface="黑体" pitchFamily="49" charset="-122"/>
            </a:endParaRPr>
          </a:p>
          <a:p>
            <a:pPr marL="0" indent="0">
              <a:lnSpc>
                <a:spcPct val="110000"/>
              </a:lnSpc>
              <a:buFont typeface="Arial" charset="0"/>
              <a:buNone/>
            </a:pPr>
            <a:r>
              <a:rPr lang="zh-CN" altLang="en-US" sz="2200" dirty="0" smtClean="0">
                <a:ea typeface="黑体" pitchFamily="49" charset="-122"/>
              </a:rPr>
              <a:t>使用方便，容易让乘员在事故发生后逃离到车外。</a:t>
            </a:r>
            <a:endParaRPr lang="en-US" altLang="zh-CN" sz="2200" dirty="0" smtClean="0">
              <a:ea typeface="黑体" pitchFamily="49" charset="-122"/>
            </a:endParaRPr>
          </a:p>
          <a:p>
            <a:pPr marL="0" indent="0">
              <a:lnSpc>
                <a:spcPct val="110000"/>
              </a:lnSpc>
              <a:buFont typeface="Arial" charset="0"/>
              <a:buNone/>
            </a:pPr>
            <a:r>
              <a:rPr lang="zh-CN" altLang="en-US" sz="2200" dirty="0" smtClean="0">
                <a:ea typeface="黑体" pitchFamily="49" charset="-122"/>
              </a:rPr>
              <a:t>缺点：</a:t>
            </a:r>
            <a:endParaRPr lang="en-US" altLang="zh-CN" sz="2200" dirty="0" smtClean="0">
              <a:ea typeface="黑体" pitchFamily="49" charset="-122"/>
            </a:endParaRPr>
          </a:p>
          <a:p>
            <a:pPr marL="0" indent="0">
              <a:lnSpc>
                <a:spcPct val="110000"/>
              </a:lnSpc>
              <a:buFont typeface="Arial" charset="0"/>
              <a:buNone/>
            </a:pPr>
            <a:r>
              <a:rPr lang="zh-CN" altLang="en-US" sz="2200" dirty="0" smtClean="0">
                <a:ea typeface="黑体" pitchFamily="49" charset="-122"/>
              </a:rPr>
              <a:t>腹部负荷大，在撞车时，乘员上身容易前倾，使头部碰到仪表板或风窗玻璃的机会较大。一般用于后排座及中间座乘员。</a:t>
            </a:r>
          </a:p>
        </p:txBody>
      </p:sp>
      <p:pic>
        <p:nvPicPr>
          <p:cNvPr id="6" name="Picture 2" descr="hd-d25"/>
          <p:cNvPicPr>
            <a:picLocks noChangeAspect="1" noChangeArrowheads="1"/>
          </p:cNvPicPr>
          <p:nvPr/>
        </p:nvPicPr>
        <p:blipFill>
          <a:blip r:embed="rId2" cstate="print"/>
          <a:srcRect r="23805"/>
          <a:stretch>
            <a:fillRect/>
          </a:stretch>
        </p:blipFill>
        <p:spPr bwMode="auto">
          <a:xfrm>
            <a:off x="0" y="1763826"/>
            <a:ext cx="2981547" cy="2201410"/>
          </a:xfrm>
          <a:prstGeom prst="rect">
            <a:avLst/>
          </a:prstGeom>
          <a:noFill/>
          <a:ln w="9525">
            <a:solidFill>
              <a:srgbClr val="0000FF"/>
            </a:solidFill>
            <a:miter lim="800000"/>
            <a:headEnd/>
            <a:tailEnd/>
          </a:ln>
        </p:spPr>
      </p:pic>
      <p:sp>
        <p:nvSpPr>
          <p:cNvPr id="8" name="矩形 7"/>
          <p:cNvSpPr/>
          <p:nvPr/>
        </p:nvSpPr>
        <p:spPr>
          <a:xfrm>
            <a:off x="0" y="1132067"/>
            <a:ext cx="1415772" cy="461665"/>
          </a:xfrm>
          <a:prstGeom prst="rect">
            <a:avLst/>
          </a:prstGeom>
        </p:spPr>
        <p:txBody>
          <a:bodyPr wrap="none">
            <a:spAutoFit/>
          </a:bodyPr>
          <a:lstStyle/>
          <a:p>
            <a:r>
              <a:rPr lang="zh-CN" altLang="en-US" sz="2400" dirty="0">
                <a:solidFill>
                  <a:srgbClr val="0000FF"/>
                </a:solidFill>
                <a:ea typeface="黑体" pitchFamily="49" charset="-122"/>
              </a:rPr>
              <a:t>安全腰带</a:t>
            </a:r>
            <a:endParaRPr lang="zh-CN" altLang="en-US" sz="2400" dirty="0">
              <a:solidFill>
                <a:srgbClr val="0000FF"/>
              </a:solidFill>
            </a:endParaRPr>
          </a:p>
        </p:txBody>
      </p:sp>
    </p:spTree>
    <p:extLst>
      <p:ext uri="{BB962C8B-B14F-4D97-AF65-F5344CB8AC3E}">
        <p14:creationId xmlns:p14="http://schemas.microsoft.com/office/powerpoint/2010/main" xmlns="" val="57509889"/>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4" name="图片 3"/>
          <p:cNvPicPr>
            <a:picLocks noChangeAspect="1"/>
          </p:cNvPicPr>
          <p:nvPr/>
        </p:nvPicPr>
        <p:blipFill>
          <a:blip r:embed="rId2" cstate="print"/>
          <a:stretch>
            <a:fillRect/>
          </a:stretch>
        </p:blipFill>
        <p:spPr>
          <a:xfrm>
            <a:off x="123452" y="1523999"/>
            <a:ext cx="6391648" cy="1995948"/>
          </a:xfrm>
          <a:prstGeom prst="rect">
            <a:avLst/>
          </a:prstGeom>
        </p:spPr>
      </p:pic>
    </p:spTree>
    <p:extLst>
      <p:ext uri="{BB962C8B-B14F-4D97-AF65-F5344CB8AC3E}">
        <p14:creationId xmlns:p14="http://schemas.microsoft.com/office/powerpoint/2010/main" xmlns="" val="1527860850"/>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3093" y="285750"/>
            <a:ext cx="6172200" cy="3394472"/>
          </a:xfrm>
        </p:spPr>
        <p:txBody>
          <a:bodyPr>
            <a:noAutofit/>
          </a:bodyPr>
          <a:lstStyle/>
          <a:p>
            <a:pPr>
              <a:lnSpc>
                <a:spcPct val="125000"/>
              </a:lnSpc>
            </a:pPr>
            <a:r>
              <a:rPr lang="zh-CN" altLang="en-US" sz="2400" dirty="0">
                <a:solidFill>
                  <a:schemeClr val="hlink"/>
                </a:solidFill>
                <a:ea typeface="黑体" pitchFamily="49" charset="-122"/>
              </a:rPr>
              <a:t>安全肩带</a:t>
            </a:r>
            <a:r>
              <a:rPr lang="zh-CN" altLang="en-US" sz="2400" dirty="0">
                <a:ea typeface="黑体" pitchFamily="49" charset="-122"/>
              </a:rPr>
              <a:t>的一端装于汽车地板上，另一端安装在车体中心柱上，织带是经乘员胸前斜挂在肩部的，可防止乘员上体的过度前倾。由于在撞车时乘员受力不均匀，下体容易先行挤出，若安装不当，身体会从带中脱出或头部被撞。这种安全带欧洲采用较多，国际标准中虽通过了这种安全带；但不推荐使用。</a:t>
            </a:r>
          </a:p>
          <a:p>
            <a:pPr>
              <a:lnSpc>
                <a:spcPct val="170000"/>
              </a:lnSpc>
            </a:pPr>
            <a:endParaRPr lang="zh-CN" altLang="en-US" sz="2400" dirty="0"/>
          </a:p>
        </p:txBody>
      </p:sp>
    </p:spTree>
    <p:extLst>
      <p:ext uri="{BB962C8B-B14F-4D97-AF65-F5344CB8AC3E}">
        <p14:creationId xmlns:p14="http://schemas.microsoft.com/office/powerpoint/2010/main" xmlns="" val="1180363655"/>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p:cNvSpPr>
          <p:nvPr/>
        </p:nvSpPr>
        <p:spPr>
          <a:xfrm>
            <a:off x="187779" y="346076"/>
            <a:ext cx="7715250" cy="85725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dirty="0" smtClean="0">
                <a:solidFill>
                  <a:srgbClr val="0000FF"/>
                </a:solidFill>
                <a:ea typeface="黑体" pitchFamily="49" charset="-122"/>
              </a:rPr>
              <a:t>三点式安全带</a:t>
            </a:r>
          </a:p>
        </p:txBody>
      </p:sp>
      <p:sp>
        <p:nvSpPr>
          <p:cNvPr id="5" name="Rectangle 3"/>
          <p:cNvSpPr txBox="1">
            <a:spLocks/>
          </p:cNvSpPr>
          <p:nvPr/>
        </p:nvSpPr>
        <p:spPr>
          <a:xfrm>
            <a:off x="164647" y="1203326"/>
            <a:ext cx="3880757" cy="162151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3538">
              <a:lnSpc>
                <a:spcPct val="130000"/>
              </a:lnSpc>
              <a:buFont typeface="Arial" charset="0"/>
              <a:buNone/>
            </a:pPr>
            <a:r>
              <a:rPr lang="zh-CN" altLang="en-US" sz="2800" dirty="0" smtClean="0">
                <a:ea typeface="黑体" pitchFamily="49" charset="-122"/>
              </a:rPr>
              <a:t>三点式安全带既能限制乘员躯体向前移动，又能限制其上躯体过度前倾。</a:t>
            </a:r>
          </a:p>
        </p:txBody>
      </p:sp>
      <p:pic>
        <p:nvPicPr>
          <p:cNvPr id="6" name="Picture 3" descr="20120104162417390"/>
          <p:cNvPicPr>
            <a:picLocks noChangeAspect="1" noChangeArrowheads="1"/>
          </p:cNvPicPr>
          <p:nvPr/>
        </p:nvPicPr>
        <p:blipFill>
          <a:blip r:embed="rId2" cstate="print"/>
          <a:srcRect l="12505" r="6235"/>
          <a:stretch>
            <a:fillRect/>
          </a:stretch>
        </p:blipFill>
        <p:spPr bwMode="auto">
          <a:xfrm>
            <a:off x="3808001" y="726621"/>
            <a:ext cx="3049999" cy="2179864"/>
          </a:xfrm>
          <a:prstGeom prst="rect">
            <a:avLst/>
          </a:prstGeom>
          <a:noFill/>
          <a:ln w="9525">
            <a:solidFill>
              <a:srgbClr val="0000FF"/>
            </a:solidFill>
            <a:miter lim="800000"/>
            <a:headEnd/>
            <a:tailEnd/>
          </a:ln>
        </p:spPr>
      </p:pic>
      <p:sp>
        <p:nvSpPr>
          <p:cNvPr id="7" name="矩形 6"/>
          <p:cNvSpPr/>
          <p:nvPr/>
        </p:nvSpPr>
        <p:spPr>
          <a:xfrm>
            <a:off x="187779" y="3370707"/>
            <a:ext cx="6278336" cy="1772793"/>
          </a:xfrm>
          <a:prstGeom prst="rect">
            <a:avLst/>
          </a:prstGeom>
        </p:spPr>
        <p:txBody>
          <a:bodyPr wrap="square">
            <a:spAutoFit/>
          </a:bodyPr>
          <a:lstStyle/>
          <a:p>
            <a:pPr indent="363538">
              <a:lnSpc>
                <a:spcPct val="130000"/>
              </a:lnSpc>
            </a:pPr>
            <a:r>
              <a:rPr lang="zh-CN" altLang="en-US" sz="2800" dirty="0">
                <a:ea typeface="黑体" pitchFamily="49" charset="-122"/>
              </a:rPr>
              <a:t>三点式兼有两点式安全腰带和安全肩带的优点并且消除了缺点，对乘客保护效果良好，实用性高，应用较为广泛。</a:t>
            </a:r>
          </a:p>
        </p:txBody>
      </p:sp>
    </p:spTree>
    <p:extLst>
      <p:ext uri="{BB962C8B-B14F-4D97-AF65-F5344CB8AC3E}">
        <p14:creationId xmlns:p14="http://schemas.microsoft.com/office/powerpoint/2010/main" xmlns="" val="310964470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p:cNvSpPr>
          <p:nvPr/>
        </p:nvSpPr>
        <p:spPr>
          <a:xfrm>
            <a:off x="69397" y="544059"/>
            <a:ext cx="3445328" cy="33940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3538">
              <a:lnSpc>
                <a:spcPct val="140000"/>
              </a:lnSpc>
              <a:spcBef>
                <a:spcPts val="0"/>
              </a:spcBef>
              <a:buFont typeface="Arial" charset="0"/>
              <a:buNone/>
            </a:pPr>
            <a:r>
              <a:rPr lang="zh-CN" altLang="en-US" sz="2400" dirty="0" smtClean="0">
                <a:latin typeface="黑体" pitchFamily="49" charset="-122"/>
                <a:ea typeface="黑体" pitchFamily="49" charset="-122"/>
              </a:rPr>
              <a:t>全背式安全带又称马夹式安全带，是在两点式安全腰带上再装两条肩带而成。其固定点多为</a:t>
            </a:r>
            <a:r>
              <a:rPr lang="en-US" altLang="zh-CN" sz="2400" dirty="0" smtClean="0">
                <a:latin typeface="黑体" pitchFamily="49" charset="-122"/>
                <a:ea typeface="黑体" pitchFamily="49" charset="-122"/>
              </a:rPr>
              <a:t>4</a:t>
            </a:r>
            <a:r>
              <a:rPr lang="zh-CN" altLang="en-US" sz="2400" dirty="0" smtClean="0">
                <a:latin typeface="黑体" pitchFamily="49" charset="-122"/>
                <a:ea typeface="黑体" pitchFamily="49" charset="-122"/>
              </a:rPr>
              <a:t>个，乘员保护性能最好，但结构复杂，实用性差，一般仅用于特殊用途车或赛车上。</a:t>
            </a:r>
          </a:p>
        </p:txBody>
      </p:sp>
      <p:pic>
        <p:nvPicPr>
          <p:cNvPr id="5" name="Picture 4" descr="00e04cbe454b062537cf0f"/>
          <p:cNvPicPr>
            <a:picLocks noChangeAspect="1" noChangeArrowheads="1"/>
          </p:cNvPicPr>
          <p:nvPr/>
        </p:nvPicPr>
        <p:blipFill>
          <a:blip r:embed="rId2" cstate="print"/>
          <a:srcRect/>
          <a:stretch>
            <a:fillRect/>
          </a:stretch>
        </p:blipFill>
        <p:spPr bwMode="auto">
          <a:xfrm>
            <a:off x="3514725" y="707345"/>
            <a:ext cx="3171825" cy="3571875"/>
          </a:xfrm>
          <a:prstGeom prst="rect">
            <a:avLst/>
          </a:prstGeom>
          <a:noFill/>
          <a:ln w="9525">
            <a:solidFill>
              <a:srgbClr val="0000FF"/>
            </a:solidFill>
            <a:miter lim="800000"/>
            <a:headEnd/>
            <a:tailEnd/>
          </a:ln>
        </p:spPr>
      </p:pic>
    </p:spTree>
    <p:extLst>
      <p:ext uri="{BB962C8B-B14F-4D97-AF65-F5344CB8AC3E}">
        <p14:creationId xmlns:p14="http://schemas.microsoft.com/office/powerpoint/2010/main" xmlns="" val="389449647"/>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423493" y="1263662"/>
            <a:ext cx="735006" cy="241289"/>
          </a:xfrm>
          <a:prstGeom prst="rect">
            <a:avLst/>
          </a:prstGeom>
          <a:noFill/>
          <a:ln w="25400" cap="flat" cmpd="sng" algn="ctr">
            <a:noFill/>
            <a:prstDash val="solid"/>
          </a:ln>
          <a:effectLst/>
        </p:spPr>
        <p:txBody>
          <a:bodyPr rtlCol="0" anchor="ctr"/>
          <a:lstStyle/>
          <a:p>
            <a:pPr>
              <a:defRPr/>
            </a:pPr>
            <a:r>
              <a:rPr lang="en-US" altLang="zh-CN" sz="100" kern="0" dirty="0">
                <a:solidFill>
                  <a:sysClr val="window" lastClr="FFFFFF"/>
                </a:solidFill>
                <a:latin typeface="Calibri"/>
                <a:ea typeface="宋体"/>
              </a:rPr>
              <a:t>PPT</a:t>
            </a:r>
            <a:r>
              <a:rPr lang="zh-CN" altLang="en-US" sz="100" kern="0" dirty="0">
                <a:solidFill>
                  <a:sysClr val="window" lastClr="FFFFFF"/>
                </a:solidFill>
                <a:latin typeface="Calibri"/>
                <a:ea typeface="宋体"/>
              </a:rPr>
              <a:t>模板：</a:t>
            </a:r>
            <a:r>
              <a:rPr lang="en-US" altLang="zh-CN" sz="100" kern="0" dirty="0">
                <a:solidFill>
                  <a:sysClr val="window" lastClr="FFFFFF"/>
                </a:solidFill>
                <a:latin typeface="Calibri"/>
                <a:ea typeface="宋体"/>
              </a:rPr>
              <a:t>www.1ppt.com/moban/                  PPT</a:t>
            </a:r>
            <a:r>
              <a:rPr lang="zh-CN" altLang="en-US" sz="100" kern="0" dirty="0">
                <a:solidFill>
                  <a:sysClr val="window" lastClr="FFFFFF"/>
                </a:solidFill>
                <a:latin typeface="Calibri"/>
                <a:ea typeface="宋体"/>
              </a:rPr>
              <a:t>素材：</a:t>
            </a:r>
            <a:r>
              <a:rPr lang="en-US" altLang="zh-CN" sz="100" kern="0" dirty="0">
                <a:solidFill>
                  <a:sysClr val="window" lastClr="FFFFFF"/>
                </a:solidFill>
                <a:latin typeface="Calibri"/>
                <a:ea typeface="宋体"/>
              </a:rPr>
              <a:t>www.1ppt.com/sucai/</a:t>
            </a:r>
          </a:p>
          <a:p>
            <a:pPr>
              <a:defRPr/>
            </a:pPr>
            <a:r>
              <a:rPr lang="en-US" altLang="zh-CN" sz="100" kern="0" dirty="0">
                <a:solidFill>
                  <a:sysClr val="window" lastClr="FFFFFF"/>
                </a:solidFill>
                <a:latin typeface="Calibri"/>
                <a:ea typeface="宋体"/>
              </a:rPr>
              <a:t>PPT</a:t>
            </a:r>
            <a:r>
              <a:rPr lang="zh-CN" altLang="en-US" sz="100" kern="0" dirty="0">
                <a:solidFill>
                  <a:sysClr val="window" lastClr="FFFFFF"/>
                </a:solidFill>
                <a:latin typeface="Calibri"/>
                <a:ea typeface="宋体"/>
              </a:rPr>
              <a:t>背景：</a:t>
            </a:r>
            <a:r>
              <a:rPr lang="en-US" altLang="zh-CN" sz="100" kern="0" dirty="0">
                <a:solidFill>
                  <a:sysClr val="window" lastClr="FFFFFF"/>
                </a:solidFill>
                <a:latin typeface="Calibri"/>
                <a:ea typeface="宋体"/>
              </a:rPr>
              <a:t>www.1ppt.com/beijing/                   PPT</a:t>
            </a:r>
            <a:r>
              <a:rPr lang="zh-CN" altLang="en-US" sz="100" kern="0" dirty="0">
                <a:solidFill>
                  <a:sysClr val="window" lastClr="FFFFFF"/>
                </a:solidFill>
                <a:latin typeface="Calibri"/>
                <a:ea typeface="宋体"/>
              </a:rPr>
              <a:t>图表：</a:t>
            </a:r>
            <a:r>
              <a:rPr lang="en-US" altLang="zh-CN" sz="100" kern="0" dirty="0">
                <a:solidFill>
                  <a:sysClr val="window" lastClr="FFFFFF"/>
                </a:solidFill>
                <a:latin typeface="Calibri"/>
                <a:ea typeface="宋体"/>
              </a:rPr>
              <a:t>www.1ppt.com/tubiao/      </a:t>
            </a:r>
          </a:p>
          <a:p>
            <a:pPr>
              <a:defRPr/>
            </a:pPr>
            <a:r>
              <a:rPr lang="en-US" altLang="zh-CN" sz="100" kern="0" dirty="0">
                <a:solidFill>
                  <a:sysClr val="window" lastClr="FFFFFF"/>
                </a:solidFill>
                <a:latin typeface="Calibri"/>
                <a:ea typeface="宋体"/>
              </a:rPr>
              <a:t>PPT</a:t>
            </a:r>
            <a:r>
              <a:rPr lang="zh-CN" altLang="en-US" sz="100" kern="0" dirty="0">
                <a:solidFill>
                  <a:sysClr val="window" lastClr="FFFFFF"/>
                </a:solidFill>
                <a:latin typeface="Calibri"/>
                <a:ea typeface="宋体"/>
              </a:rPr>
              <a:t>下载：</a:t>
            </a:r>
            <a:r>
              <a:rPr lang="en-US" altLang="zh-CN" sz="100" kern="0" dirty="0">
                <a:solidFill>
                  <a:sysClr val="window" lastClr="FFFFFF"/>
                </a:solidFill>
                <a:latin typeface="Calibri"/>
                <a:ea typeface="宋体"/>
              </a:rPr>
              <a:t>www.1ppt.com/xiazai/                     PPT</a:t>
            </a:r>
            <a:r>
              <a:rPr lang="zh-CN" altLang="en-US" sz="100" kern="0" dirty="0">
                <a:solidFill>
                  <a:sysClr val="window" lastClr="FFFFFF"/>
                </a:solidFill>
                <a:latin typeface="Calibri"/>
                <a:ea typeface="宋体"/>
              </a:rPr>
              <a:t>教程： </a:t>
            </a:r>
            <a:r>
              <a:rPr lang="en-US" altLang="zh-CN" sz="100" kern="0" dirty="0">
                <a:solidFill>
                  <a:sysClr val="window" lastClr="FFFFFF"/>
                </a:solidFill>
                <a:latin typeface="Calibri"/>
                <a:ea typeface="宋体"/>
              </a:rPr>
              <a:t>www.1ppt.com/powerpoint/      </a:t>
            </a:r>
          </a:p>
          <a:p>
            <a:pPr>
              <a:defRPr/>
            </a:pPr>
            <a:r>
              <a:rPr lang="zh-CN" altLang="en-US" sz="100" kern="0" dirty="0">
                <a:solidFill>
                  <a:sysClr val="window" lastClr="FFFFFF"/>
                </a:solidFill>
                <a:latin typeface="Calibri"/>
                <a:ea typeface="宋体"/>
              </a:rPr>
              <a:t>资料下载：</a:t>
            </a:r>
            <a:r>
              <a:rPr lang="en-US" altLang="zh-CN" sz="100" kern="0" dirty="0">
                <a:solidFill>
                  <a:sysClr val="window" lastClr="FFFFFF"/>
                </a:solidFill>
                <a:latin typeface="Calibri"/>
                <a:ea typeface="宋体"/>
              </a:rPr>
              <a:t>www.1ppt.com/ziliao/                   </a:t>
            </a:r>
            <a:r>
              <a:rPr lang="zh-CN" altLang="en-US" sz="100" kern="0" dirty="0">
                <a:solidFill>
                  <a:sysClr val="window" lastClr="FFFFFF"/>
                </a:solidFill>
                <a:latin typeface="Calibri"/>
                <a:ea typeface="宋体"/>
              </a:rPr>
              <a:t>范文下载：</a:t>
            </a:r>
            <a:r>
              <a:rPr lang="en-US" altLang="zh-CN" sz="100" kern="0" dirty="0">
                <a:solidFill>
                  <a:sysClr val="window" lastClr="FFFFFF"/>
                </a:solidFill>
                <a:latin typeface="Calibri"/>
                <a:ea typeface="宋体"/>
              </a:rPr>
              <a:t>www.1ppt.com/fanwen/             </a:t>
            </a:r>
          </a:p>
          <a:p>
            <a:pPr>
              <a:defRPr/>
            </a:pPr>
            <a:r>
              <a:rPr lang="zh-CN" altLang="en-US" sz="100" kern="0" dirty="0">
                <a:solidFill>
                  <a:sysClr val="window" lastClr="FFFFFF"/>
                </a:solidFill>
                <a:latin typeface="Calibri"/>
                <a:ea typeface="宋体"/>
              </a:rPr>
              <a:t>试卷下载：</a:t>
            </a:r>
            <a:r>
              <a:rPr lang="en-US" altLang="zh-CN" sz="100" kern="0" dirty="0">
                <a:solidFill>
                  <a:sysClr val="window" lastClr="FFFFFF"/>
                </a:solidFill>
                <a:latin typeface="Calibri"/>
                <a:ea typeface="宋体"/>
              </a:rPr>
              <a:t>www.1ppt.com/shiti/                     </a:t>
            </a:r>
            <a:r>
              <a:rPr lang="zh-CN" altLang="en-US" sz="100" kern="0" dirty="0">
                <a:solidFill>
                  <a:sysClr val="window" lastClr="FFFFFF"/>
                </a:solidFill>
                <a:latin typeface="Calibri"/>
                <a:ea typeface="宋体"/>
              </a:rPr>
              <a:t>教案下载：</a:t>
            </a:r>
            <a:r>
              <a:rPr lang="en-US" altLang="zh-CN" sz="100" kern="0" dirty="0">
                <a:solidFill>
                  <a:sysClr val="window" lastClr="FFFFFF"/>
                </a:solidFill>
                <a:latin typeface="Calibri"/>
                <a:ea typeface="宋体"/>
              </a:rPr>
              <a:t>www.1ppt.com/jiaoan/               </a:t>
            </a:r>
          </a:p>
          <a:p>
            <a:pPr>
              <a:defRPr/>
            </a:pPr>
            <a:r>
              <a:rPr lang="en-US" altLang="zh-CN" sz="100" kern="0" dirty="0">
                <a:solidFill>
                  <a:sysClr val="window" lastClr="FFFFFF"/>
                </a:solidFill>
                <a:latin typeface="Calibri"/>
                <a:ea typeface="宋体"/>
              </a:rPr>
              <a:t>PPT</a:t>
            </a:r>
            <a:r>
              <a:rPr lang="zh-CN" altLang="en-US" sz="100" kern="0" dirty="0">
                <a:solidFill>
                  <a:sysClr val="window" lastClr="FFFFFF"/>
                </a:solidFill>
                <a:latin typeface="Calibri"/>
                <a:ea typeface="宋体"/>
              </a:rPr>
              <a:t>论坛：</a:t>
            </a:r>
            <a:r>
              <a:rPr lang="en-US" altLang="zh-CN" sz="100" kern="0" dirty="0">
                <a:solidFill>
                  <a:sysClr val="window" lastClr="FFFFFF"/>
                </a:solidFill>
                <a:latin typeface="Calibri"/>
                <a:ea typeface="宋体"/>
              </a:rPr>
              <a:t>www.1ppt.cn                                     PPT</a:t>
            </a:r>
            <a:r>
              <a:rPr lang="zh-CN" altLang="en-US" sz="100" kern="0" dirty="0">
                <a:solidFill>
                  <a:sysClr val="window" lastClr="FFFFFF"/>
                </a:solidFill>
                <a:latin typeface="Calibri"/>
                <a:ea typeface="宋体"/>
              </a:rPr>
              <a:t>课件：</a:t>
            </a:r>
            <a:r>
              <a:rPr lang="en-US" altLang="zh-CN" sz="100" kern="0" dirty="0">
                <a:solidFill>
                  <a:sysClr val="window" lastClr="FFFFFF"/>
                </a:solidFill>
                <a:latin typeface="Calibri"/>
                <a:ea typeface="宋体"/>
              </a:rPr>
              <a:t>www.1ppt.com/kejian/ </a:t>
            </a:r>
          </a:p>
          <a:p>
            <a:pPr>
              <a:defRPr/>
            </a:pPr>
            <a:r>
              <a:rPr lang="zh-CN" altLang="en-US" sz="100" kern="0" dirty="0">
                <a:solidFill>
                  <a:sysClr val="window" lastClr="FFFFFF"/>
                </a:solidFill>
                <a:latin typeface="Calibri"/>
                <a:ea typeface="宋体"/>
              </a:rPr>
              <a:t>语文课件：</a:t>
            </a:r>
            <a:r>
              <a:rPr lang="en-US" altLang="zh-CN" sz="100" kern="0" dirty="0">
                <a:solidFill>
                  <a:sysClr val="window" lastClr="FFFFFF"/>
                </a:solidFill>
                <a:latin typeface="Calibri"/>
                <a:ea typeface="宋体"/>
              </a:rPr>
              <a:t>www.1ppt.com/kejian/yuwen/    </a:t>
            </a:r>
            <a:r>
              <a:rPr lang="zh-CN" altLang="en-US" sz="100" kern="0" dirty="0">
                <a:solidFill>
                  <a:sysClr val="window" lastClr="FFFFFF"/>
                </a:solidFill>
                <a:latin typeface="Calibri"/>
                <a:ea typeface="宋体"/>
              </a:rPr>
              <a:t>数学课件：</a:t>
            </a:r>
            <a:r>
              <a:rPr lang="en-US" altLang="zh-CN" sz="100" kern="0" dirty="0">
                <a:solidFill>
                  <a:sysClr val="window" lastClr="FFFFFF"/>
                </a:solidFill>
                <a:latin typeface="Calibri"/>
                <a:ea typeface="宋体"/>
              </a:rPr>
              <a:t>www.1ppt.com/kejian/shuxue/ </a:t>
            </a:r>
          </a:p>
          <a:p>
            <a:pPr>
              <a:defRPr/>
            </a:pPr>
            <a:r>
              <a:rPr lang="zh-CN" altLang="en-US" sz="100" kern="0" dirty="0">
                <a:solidFill>
                  <a:sysClr val="window" lastClr="FFFFFF"/>
                </a:solidFill>
                <a:latin typeface="Calibri"/>
                <a:ea typeface="宋体"/>
              </a:rPr>
              <a:t>英语课件：</a:t>
            </a:r>
            <a:r>
              <a:rPr lang="en-US" altLang="zh-CN" sz="100" kern="0" dirty="0">
                <a:solidFill>
                  <a:sysClr val="window" lastClr="FFFFFF"/>
                </a:solidFill>
                <a:latin typeface="Calibri"/>
                <a:ea typeface="宋体"/>
              </a:rPr>
              <a:t>www.1ppt.com/kejian/yingyu/    </a:t>
            </a:r>
            <a:r>
              <a:rPr lang="zh-CN" altLang="en-US" sz="100" kern="0" dirty="0">
                <a:solidFill>
                  <a:sysClr val="window" lastClr="FFFFFF"/>
                </a:solidFill>
                <a:latin typeface="Calibri"/>
                <a:ea typeface="宋体"/>
              </a:rPr>
              <a:t>美术课件：</a:t>
            </a:r>
            <a:r>
              <a:rPr lang="en-US" altLang="zh-CN" sz="100" kern="0" dirty="0">
                <a:solidFill>
                  <a:sysClr val="window" lastClr="FFFFFF"/>
                </a:solidFill>
                <a:latin typeface="Calibri"/>
                <a:ea typeface="宋体"/>
              </a:rPr>
              <a:t>www.1ppt.com/kejian/meishu/ </a:t>
            </a:r>
          </a:p>
          <a:p>
            <a:pPr>
              <a:defRPr/>
            </a:pPr>
            <a:r>
              <a:rPr lang="zh-CN" altLang="en-US" sz="100" kern="0" dirty="0">
                <a:solidFill>
                  <a:sysClr val="window" lastClr="FFFFFF"/>
                </a:solidFill>
                <a:latin typeface="Calibri"/>
                <a:ea typeface="宋体"/>
              </a:rPr>
              <a:t>科学课件：</a:t>
            </a:r>
            <a:r>
              <a:rPr lang="en-US" altLang="zh-CN" sz="100" kern="0" dirty="0">
                <a:solidFill>
                  <a:sysClr val="window" lastClr="FFFFFF"/>
                </a:solidFill>
                <a:latin typeface="Calibri"/>
                <a:ea typeface="宋体"/>
              </a:rPr>
              <a:t>www.1ppt.com/kejian/kexue/     </a:t>
            </a:r>
            <a:r>
              <a:rPr lang="zh-CN" altLang="en-US" sz="100" kern="0" dirty="0">
                <a:solidFill>
                  <a:sysClr val="window" lastClr="FFFFFF"/>
                </a:solidFill>
                <a:latin typeface="Calibri"/>
                <a:ea typeface="宋体"/>
              </a:rPr>
              <a:t>物理课件：</a:t>
            </a:r>
            <a:r>
              <a:rPr lang="en-US" altLang="zh-CN" sz="100" kern="0" dirty="0">
                <a:solidFill>
                  <a:sysClr val="window" lastClr="FFFFFF"/>
                </a:solidFill>
                <a:latin typeface="Calibri"/>
                <a:ea typeface="宋体"/>
              </a:rPr>
              <a:t>www.1ppt.com/kejian/wuli/ </a:t>
            </a:r>
          </a:p>
          <a:p>
            <a:pPr>
              <a:defRPr/>
            </a:pPr>
            <a:r>
              <a:rPr lang="zh-CN" altLang="en-US" sz="100" kern="0" dirty="0">
                <a:solidFill>
                  <a:sysClr val="window" lastClr="FFFFFF"/>
                </a:solidFill>
                <a:latin typeface="Calibri"/>
                <a:ea typeface="宋体"/>
              </a:rPr>
              <a:t>化学课件：</a:t>
            </a:r>
            <a:r>
              <a:rPr lang="en-US" altLang="zh-CN" sz="100" kern="0" dirty="0">
                <a:solidFill>
                  <a:sysClr val="window" lastClr="FFFFFF"/>
                </a:solidFill>
                <a:latin typeface="Calibri"/>
                <a:ea typeface="宋体"/>
              </a:rPr>
              <a:t>www.1ppt.com/kejian/huaxue/  </a:t>
            </a:r>
            <a:r>
              <a:rPr lang="zh-CN" altLang="en-US" sz="100" kern="0" dirty="0">
                <a:solidFill>
                  <a:sysClr val="window" lastClr="FFFFFF"/>
                </a:solidFill>
                <a:latin typeface="Calibri"/>
                <a:ea typeface="宋体"/>
              </a:rPr>
              <a:t>生物课件：</a:t>
            </a:r>
            <a:r>
              <a:rPr lang="en-US" altLang="zh-CN" sz="100" kern="0" dirty="0">
                <a:solidFill>
                  <a:sysClr val="window" lastClr="FFFFFF"/>
                </a:solidFill>
                <a:latin typeface="Calibri"/>
                <a:ea typeface="宋体"/>
              </a:rPr>
              <a:t>www.1ppt.com/kejian/shengwu/ </a:t>
            </a:r>
          </a:p>
          <a:p>
            <a:pPr>
              <a:defRPr/>
            </a:pPr>
            <a:r>
              <a:rPr lang="zh-CN" altLang="en-US" sz="100" kern="0" dirty="0">
                <a:solidFill>
                  <a:sysClr val="window" lastClr="FFFFFF"/>
                </a:solidFill>
                <a:latin typeface="Calibri"/>
                <a:ea typeface="宋体"/>
              </a:rPr>
              <a:t>地理课件：</a:t>
            </a:r>
            <a:r>
              <a:rPr lang="en-US" altLang="zh-CN" sz="100" kern="0" dirty="0">
                <a:solidFill>
                  <a:sysClr val="window" lastClr="FFFFFF"/>
                </a:solidFill>
                <a:latin typeface="Calibri"/>
                <a:ea typeface="宋体"/>
              </a:rPr>
              <a:t>www.1ppt.com/kejian/dili/          </a:t>
            </a:r>
            <a:r>
              <a:rPr lang="zh-CN" altLang="en-US" sz="100" kern="0" dirty="0">
                <a:solidFill>
                  <a:sysClr val="window" lastClr="FFFFFF"/>
                </a:solidFill>
                <a:latin typeface="Calibri"/>
                <a:ea typeface="宋体"/>
              </a:rPr>
              <a:t>历史课件：</a:t>
            </a:r>
            <a:r>
              <a:rPr lang="en-US" altLang="zh-CN" sz="100" kern="0" dirty="0">
                <a:solidFill>
                  <a:sysClr val="window" lastClr="FFFFFF"/>
                </a:solidFill>
                <a:latin typeface="Calibri"/>
                <a:ea typeface="宋体"/>
              </a:rPr>
              <a:t>www.1ppt.com/kejian/lishi/        </a:t>
            </a:r>
          </a:p>
        </p:txBody>
      </p:sp>
      <p:grpSp>
        <p:nvGrpSpPr>
          <p:cNvPr id="85" name="组合 84"/>
          <p:cNvGrpSpPr/>
          <p:nvPr/>
        </p:nvGrpSpPr>
        <p:grpSpPr>
          <a:xfrm>
            <a:off x="287190" y="1313088"/>
            <a:ext cx="6474279" cy="3283845"/>
            <a:chOff x="1264428" y="1152525"/>
            <a:chExt cx="6847285" cy="2795588"/>
          </a:xfrm>
        </p:grpSpPr>
        <p:sp>
          <p:nvSpPr>
            <p:cNvPr id="86" name="圆角矩形 85"/>
            <p:cNvSpPr/>
            <p:nvPr/>
          </p:nvSpPr>
          <p:spPr bwMode="auto">
            <a:xfrm>
              <a:off x="1264428" y="1152525"/>
              <a:ext cx="6847285" cy="2795588"/>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sp>
          <p:nvSpPr>
            <p:cNvPr id="87" name="圆角矩形 86"/>
            <p:cNvSpPr/>
            <p:nvPr/>
          </p:nvSpPr>
          <p:spPr bwMode="auto">
            <a:xfrm>
              <a:off x="4919500" y="1421045"/>
              <a:ext cx="3128392" cy="2306241"/>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r>
                <a:rPr lang="zh-CN" altLang="zh-CN" sz="2200" kern="100" dirty="0">
                  <a:solidFill>
                    <a:srgbClr val="FF0000"/>
                  </a:solidFill>
                  <a:latin typeface="Times New Roman" panose="02020603050405020304" pitchFamily="18" charset="0"/>
                </a:rPr>
                <a:t>【能力目标】</a:t>
              </a:r>
            </a:p>
            <a:p>
              <a:r>
                <a:rPr lang="en-US" altLang="zh-CN" sz="2200" kern="100" dirty="0">
                  <a:solidFill>
                    <a:srgbClr val="FF0000"/>
                  </a:solidFill>
                  <a:latin typeface="Times New Roman" panose="02020603050405020304" pitchFamily="18" charset="0"/>
                </a:rPr>
                <a:t>1.</a:t>
              </a:r>
              <a:r>
                <a:rPr lang="zh-CN" altLang="zh-CN" sz="2200" kern="100" dirty="0">
                  <a:solidFill>
                    <a:srgbClr val="FF0000"/>
                  </a:solidFill>
                  <a:latin typeface="Times New Roman" panose="02020603050405020304" pitchFamily="18" charset="0"/>
                </a:rPr>
                <a:t>能够根据分析主动安全装置出现异常时的现象，并能够指出处理方法。</a:t>
              </a:r>
            </a:p>
            <a:p>
              <a:r>
                <a:rPr lang="en-US" altLang="zh-CN" sz="2200" kern="100" dirty="0">
                  <a:solidFill>
                    <a:srgbClr val="FF0000"/>
                  </a:solidFill>
                  <a:latin typeface="Times New Roman" panose="02020603050405020304" pitchFamily="18" charset="0"/>
                </a:rPr>
                <a:t>2.</a:t>
              </a:r>
              <a:r>
                <a:rPr lang="zh-CN" altLang="zh-CN" sz="2200" kern="100" dirty="0">
                  <a:solidFill>
                    <a:srgbClr val="FF0000"/>
                  </a:solidFill>
                  <a:latin typeface="Times New Roman" panose="02020603050405020304" pitchFamily="18" charset="0"/>
                </a:rPr>
                <a:t>能够正确评价汽车被动安全装置在汽车碰撞安全中的作用。</a:t>
              </a:r>
            </a:p>
            <a:p>
              <a:pPr algn="ctr">
                <a:defRPr/>
              </a:pPr>
              <a:endParaRPr lang="en-US" dirty="0">
                <a:solidFill>
                  <a:srgbClr val="FF0000"/>
                </a:solidFill>
              </a:endParaRPr>
            </a:p>
          </p:txBody>
        </p:sp>
      </p:grpSp>
      <p:sp>
        <p:nvSpPr>
          <p:cNvPr id="88" name="矩形 1"/>
          <p:cNvSpPr/>
          <p:nvPr/>
        </p:nvSpPr>
        <p:spPr>
          <a:xfrm>
            <a:off x="182205" y="981075"/>
            <a:ext cx="1565482" cy="209550"/>
          </a:xfrm>
          <a:custGeom>
            <a:avLst/>
            <a:gdLst>
              <a:gd name="connsiteX0" fmla="*/ 0 w 1565482"/>
              <a:gd name="connsiteY0" fmla="*/ 0 h 247650"/>
              <a:gd name="connsiteX1" fmla="*/ 1565482 w 1565482"/>
              <a:gd name="connsiteY1" fmla="*/ 0 h 247650"/>
              <a:gd name="connsiteX2" fmla="*/ 1565482 w 1565482"/>
              <a:gd name="connsiteY2" fmla="*/ 247650 h 247650"/>
              <a:gd name="connsiteX3" fmla="*/ 0 w 1565482"/>
              <a:gd name="connsiteY3" fmla="*/ 247650 h 247650"/>
              <a:gd name="connsiteX4" fmla="*/ 0 w 1565482"/>
              <a:gd name="connsiteY4" fmla="*/ 0 h 247650"/>
              <a:gd name="connsiteX0" fmla="*/ 0 w 1565482"/>
              <a:gd name="connsiteY0" fmla="*/ 0 h 247650"/>
              <a:gd name="connsiteX1" fmla="*/ 1298782 w 1565482"/>
              <a:gd name="connsiteY1" fmla="*/ 0 h 247650"/>
              <a:gd name="connsiteX2" fmla="*/ 1565482 w 1565482"/>
              <a:gd name="connsiteY2" fmla="*/ 247650 h 247650"/>
              <a:gd name="connsiteX3" fmla="*/ 0 w 1565482"/>
              <a:gd name="connsiteY3" fmla="*/ 247650 h 247650"/>
              <a:gd name="connsiteX4" fmla="*/ 0 w 1565482"/>
              <a:gd name="connsiteY4" fmla="*/ 0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482" h="247650">
                <a:moveTo>
                  <a:pt x="0" y="0"/>
                </a:moveTo>
                <a:lnTo>
                  <a:pt x="1298782" y="0"/>
                </a:lnTo>
                <a:lnTo>
                  <a:pt x="1565482" y="247650"/>
                </a:lnTo>
                <a:lnTo>
                  <a:pt x="0" y="247650"/>
                </a:lnTo>
                <a:lnTo>
                  <a:pt x="0"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423493" y="1674476"/>
            <a:ext cx="2984027" cy="2462213"/>
          </a:xfrm>
          <a:prstGeom prst="rect">
            <a:avLst/>
          </a:prstGeom>
        </p:spPr>
        <p:txBody>
          <a:bodyPr wrap="square">
            <a:spAutoFit/>
          </a:bodyPr>
          <a:lstStyle/>
          <a:p>
            <a:r>
              <a:rPr lang="en-US" altLang="zh-CN" sz="2200" kern="100" dirty="0">
                <a:solidFill>
                  <a:srgbClr val="FF0000"/>
                </a:solidFill>
                <a:latin typeface="Times New Roman" panose="02020603050405020304" pitchFamily="18" charset="0"/>
              </a:rPr>
              <a:t>          </a:t>
            </a:r>
            <a:r>
              <a:rPr lang="zh-CN" altLang="zh-CN" sz="2200" kern="100" dirty="0">
                <a:solidFill>
                  <a:srgbClr val="FF0000"/>
                </a:solidFill>
                <a:latin typeface="Times New Roman" panose="02020603050405020304" pitchFamily="18" charset="0"/>
              </a:rPr>
              <a:t>【知识目标】</a:t>
            </a:r>
          </a:p>
          <a:p>
            <a:r>
              <a:rPr lang="en-US" altLang="zh-CN" sz="2200" kern="100" dirty="0">
                <a:solidFill>
                  <a:srgbClr val="FF0000"/>
                </a:solidFill>
                <a:latin typeface="Times New Roman" panose="02020603050405020304" pitchFamily="18" charset="0"/>
              </a:rPr>
              <a:t>1.</a:t>
            </a:r>
            <a:r>
              <a:rPr lang="zh-CN" altLang="zh-CN" sz="2200" kern="100" dirty="0">
                <a:solidFill>
                  <a:srgbClr val="FF0000"/>
                </a:solidFill>
                <a:latin typeface="Times New Roman" panose="02020603050405020304" pitchFamily="18" charset="0"/>
              </a:rPr>
              <a:t>了解汽车被动安全装置</a:t>
            </a:r>
          </a:p>
          <a:p>
            <a:r>
              <a:rPr lang="en-US" altLang="zh-CN" sz="2200" kern="100" dirty="0">
                <a:solidFill>
                  <a:srgbClr val="FF0000"/>
                </a:solidFill>
                <a:latin typeface="Times New Roman" panose="02020603050405020304" pitchFamily="18" charset="0"/>
              </a:rPr>
              <a:t>2.</a:t>
            </a:r>
            <a:r>
              <a:rPr lang="zh-CN" altLang="zh-CN" sz="2200" kern="100" dirty="0">
                <a:solidFill>
                  <a:srgbClr val="FF0000"/>
                </a:solidFill>
                <a:latin typeface="Times New Roman" panose="02020603050405020304" pitchFamily="18" charset="0"/>
              </a:rPr>
              <a:t>熟悉汽车被动安全装置的结构和工作原理</a:t>
            </a:r>
          </a:p>
          <a:p>
            <a:r>
              <a:rPr lang="en-US" altLang="zh-CN" sz="2200" kern="100" dirty="0">
                <a:solidFill>
                  <a:srgbClr val="FF0000"/>
                </a:solidFill>
                <a:latin typeface="Times New Roman" panose="02020603050405020304" pitchFamily="18" charset="0"/>
              </a:rPr>
              <a:t>3.</a:t>
            </a:r>
            <a:r>
              <a:rPr lang="zh-CN" altLang="zh-CN" sz="2200" kern="100" dirty="0">
                <a:solidFill>
                  <a:srgbClr val="FF0000"/>
                </a:solidFill>
                <a:latin typeface="Times New Roman" panose="02020603050405020304" pitchFamily="18" charset="0"/>
              </a:rPr>
              <a:t>能够分析被动安全装置故障原因</a:t>
            </a:r>
          </a:p>
        </p:txBody>
      </p:sp>
      <p:cxnSp>
        <p:nvCxnSpPr>
          <p:cNvPr id="91" name="直接连接符 90"/>
          <p:cNvCxnSpPr/>
          <p:nvPr/>
        </p:nvCxnSpPr>
        <p:spPr>
          <a:xfrm>
            <a:off x="1480327" y="839575"/>
            <a:ext cx="4683709" cy="1903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a:off x="703596" y="417739"/>
            <a:ext cx="281743" cy="31430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TextBox 58"/>
          <p:cNvSpPr txBox="1"/>
          <p:nvPr/>
        </p:nvSpPr>
        <p:spPr>
          <a:xfrm>
            <a:off x="1480327" y="175547"/>
            <a:ext cx="1214981" cy="646331"/>
          </a:xfrm>
          <a:prstGeom prst="rect">
            <a:avLst/>
          </a:prstGeom>
          <a:noFill/>
        </p:spPr>
        <p:txBody>
          <a:bodyPr wrap="square" rtlCol="0">
            <a:spAutoFit/>
          </a:bodyPr>
          <a:lstStyle/>
          <a:p>
            <a:r>
              <a:rPr lang="zh-CN" altLang="en-US" sz="3600" spc="300" dirty="0">
                <a:solidFill>
                  <a:srgbClr val="FF0000"/>
                </a:solidFill>
                <a:latin typeface="方正兰亭细黑_GBK" pitchFamily="2" charset="-122"/>
                <a:ea typeface="方正兰亭细黑_GBK" pitchFamily="2" charset="-122"/>
              </a:rPr>
              <a:t>概述</a:t>
            </a:r>
          </a:p>
        </p:txBody>
      </p:sp>
      <p:cxnSp>
        <p:nvCxnSpPr>
          <p:cNvPr id="94" name="直接连接符 93"/>
          <p:cNvCxnSpPr/>
          <p:nvPr/>
        </p:nvCxnSpPr>
        <p:spPr>
          <a:xfrm>
            <a:off x="2820519" y="490123"/>
            <a:ext cx="0" cy="2385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14540525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barn(outVertical)">
                                      <p:cBhvr>
                                        <p:cTn id="7" dur="500"/>
                                        <p:tgtEl>
                                          <p:spTgt spid="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wipe(down)">
                                      <p:cBhvr>
                                        <p:cTn id="12" dur="500"/>
                                        <p:tgtEl>
                                          <p:spTgt spid="88"/>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92"/>
                                        </p:tgtEl>
                                        <p:attrNameLst>
                                          <p:attrName>style.visibility</p:attrName>
                                        </p:attrNameLst>
                                      </p:cBhvr>
                                      <p:to>
                                        <p:strVal val="visible"/>
                                      </p:to>
                                    </p:set>
                                    <p:animEffect transition="in" filter="wipe(down)">
                                      <p:cBhvr>
                                        <p:cTn id="16" dur="300"/>
                                        <p:tgtEl>
                                          <p:spTgt spid="92"/>
                                        </p:tgtEl>
                                      </p:cBhvr>
                                    </p:animEffect>
                                  </p:childTnLst>
                                </p:cTn>
                              </p:par>
                            </p:childTnLst>
                          </p:cTn>
                        </p:par>
                        <p:par>
                          <p:cTn id="17" fill="hold">
                            <p:stCondLst>
                              <p:cond delay="800"/>
                            </p:stCondLst>
                            <p:childTnLst>
                              <p:par>
                                <p:cTn id="18" presetID="12" presetClass="entr" presetSubtype="8" fill="hold" grpId="0" nodeType="afterEffect">
                                  <p:stCondLst>
                                    <p:cond delay="0"/>
                                  </p:stCondLst>
                                  <p:childTnLst>
                                    <p:set>
                                      <p:cBhvr>
                                        <p:cTn id="19" dur="1" fill="hold">
                                          <p:stCondLst>
                                            <p:cond delay="0"/>
                                          </p:stCondLst>
                                        </p:cTn>
                                        <p:tgtEl>
                                          <p:spTgt spid="93"/>
                                        </p:tgtEl>
                                        <p:attrNameLst>
                                          <p:attrName>style.visibility</p:attrName>
                                        </p:attrNameLst>
                                      </p:cBhvr>
                                      <p:to>
                                        <p:strVal val="visible"/>
                                      </p:to>
                                    </p:set>
                                    <p:anim calcmode="lin" valueType="num">
                                      <p:cBhvr additive="base">
                                        <p:cTn id="20" dur="500"/>
                                        <p:tgtEl>
                                          <p:spTgt spid="93"/>
                                        </p:tgtEl>
                                        <p:attrNameLst>
                                          <p:attrName>ppt_x</p:attrName>
                                        </p:attrNameLst>
                                      </p:cBhvr>
                                      <p:tavLst>
                                        <p:tav tm="0">
                                          <p:val>
                                            <p:strVal val="#ppt_x-#ppt_w*1.125000"/>
                                          </p:val>
                                        </p:tav>
                                        <p:tav tm="100000">
                                          <p:val>
                                            <p:strVal val="#ppt_x"/>
                                          </p:val>
                                        </p:tav>
                                      </p:tavLst>
                                    </p:anim>
                                    <p:animEffect transition="in" filter="wipe(right)">
                                      <p:cBhvr>
                                        <p:cTn id="21" dur="500"/>
                                        <p:tgtEl>
                                          <p:spTgt spid="93"/>
                                        </p:tgtEl>
                                      </p:cBhvr>
                                    </p:animEffect>
                                  </p:childTnLst>
                                </p:cTn>
                              </p:par>
                              <p:par>
                                <p:cTn id="22" presetID="22" presetClass="entr" presetSubtype="8" fill="hold" nodeType="withEffect">
                                  <p:stCondLst>
                                    <p:cond delay="0"/>
                                  </p:stCondLst>
                                  <p:childTnLst>
                                    <p:set>
                                      <p:cBhvr>
                                        <p:cTn id="23" dur="1" fill="hold">
                                          <p:stCondLst>
                                            <p:cond delay="0"/>
                                          </p:stCondLst>
                                        </p:cTn>
                                        <p:tgtEl>
                                          <p:spTgt spid="91"/>
                                        </p:tgtEl>
                                        <p:attrNameLst>
                                          <p:attrName>style.visibility</p:attrName>
                                        </p:attrNameLst>
                                      </p:cBhvr>
                                      <p:to>
                                        <p:strVal val="visible"/>
                                      </p:to>
                                    </p:set>
                                    <p:animEffect transition="in" filter="wipe(left)">
                                      <p:cBhvr>
                                        <p:cTn id="24" dur="300"/>
                                        <p:tgtEl>
                                          <p:spTgt spid="91"/>
                                        </p:tgtEl>
                                      </p:cBhvr>
                                    </p:animEffect>
                                  </p:childTnLst>
                                </p:cTn>
                              </p:par>
                              <p:par>
                                <p:cTn id="25" presetID="12" presetClass="entr" presetSubtype="8"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 calcmode="lin" valueType="num">
                                      <p:cBhvr additive="base">
                                        <p:cTn id="27" dur="500"/>
                                        <p:tgtEl>
                                          <p:spTgt spid="94"/>
                                        </p:tgtEl>
                                        <p:attrNameLst>
                                          <p:attrName>ppt_x</p:attrName>
                                        </p:attrNameLst>
                                      </p:cBhvr>
                                      <p:tavLst>
                                        <p:tav tm="0">
                                          <p:val>
                                            <p:strVal val="#ppt_x-#ppt_w*1.125000"/>
                                          </p:val>
                                        </p:tav>
                                        <p:tav tm="100000">
                                          <p:val>
                                            <p:strVal val="#ppt_x"/>
                                          </p:val>
                                        </p:tav>
                                      </p:tavLst>
                                    </p:anim>
                                    <p:animEffect transition="in" filter="wipe(right)">
                                      <p:cBhvr>
                                        <p:cTn id="28"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92" grpId="0" animBg="1"/>
      <p:bldP spid="9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2900" y="947057"/>
            <a:ext cx="2884164" cy="3647566"/>
          </a:xfrm>
        </p:spPr>
        <p:txBody>
          <a:bodyPr>
            <a:normAutofit/>
          </a:bodyPr>
          <a:lstStyle/>
          <a:p>
            <a:pPr marL="0" indent="0">
              <a:buNone/>
            </a:pPr>
            <a:r>
              <a:rPr lang="zh-CN" altLang="zh-CN" sz="2800" dirty="0"/>
              <a:t>安全带主要由织带、带扣、卷收器和长度调节器</a:t>
            </a:r>
            <a:r>
              <a:rPr lang="zh-CN" altLang="zh-CN" sz="2800" dirty="0" smtClean="0"/>
              <a:t>组成</a:t>
            </a:r>
            <a:r>
              <a:rPr lang="zh-CN" altLang="en-US" sz="2800" dirty="0" smtClean="0"/>
              <a:t>。</a:t>
            </a:r>
            <a:endParaRPr lang="zh-CN" altLang="en-US" sz="2800" dirty="0"/>
          </a:p>
        </p:txBody>
      </p:sp>
      <p:sp>
        <p:nvSpPr>
          <p:cNvPr id="4" name="标题 1"/>
          <p:cNvSpPr txBox="1">
            <a:spLocks/>
          </p:cNvSpPr>
          <p:nvPr/>
        </p:nvSpPr>
        <p:spPr>
          <a:xfrm>
            <a:off x="140964" y="0"/>
            <a:ext cx="6172200" cy="857250"/>
          </a:xfrm>
          <a:prstGeom prst="rect">
            <a:avLst/>
          </a:prstGeom>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3200" b="1" dirty="0" smtClean="0">
                <a:latin typeface="黑体" panose="02010609060101010101" pitchFamily="49" charset="-122"/>
                <a:ea typeface="黑体" panose="02010609060101010101" pitchFamily="49" charset="-122"/>
              </a:rPr>
              <a:t>6.2.3 </a:t>
            </a:r>
            <a:r>
              <a:rPr lang="zh-CN" altLang="en-US" sz="3200" b="1" dirty="0" smtClean="0">
                <a:latin typeface="黑体" panose="02010609060101010101" pitchFamily="49" charset="-122"/>
                <a:ea typeface="黑体" panose="02010609060101010101" pitchFamily="49" charset="-122"/>
              </a:rPr>
              <a:t>安全带的组成及各部件作用</a:t>
            </a:r>
            <a:endParaRPr lang="zh-CN" altLang="en-US" sz="3200" b="1" dirty="0">
              <a:latin typeface="黑体" panose="02010609060101010101" pitchFamily="49" charset="-122"/>
              <a:ea typeface="黑体" panose="02010609060101010101" pitchFamily="49" charset="-122"/>
            </a:endParaRPr>
          </a:p>
        </p:txBody>
      </p:sp>
      <p:sp>
        <p:nvSpPr>
          <p:cNvPr id="5" name="减号 4"/>
          <p:cNvSpPr/>
          <p:nvPr/>
        </p:nvSpPr>
        <p:spPr>
          <a:xfrm>
            <a:off x="-618314" y="691753"/>
            <a:ext cx="7690757" cy="45719"/>
          </a:xfrm>
          <a:prstGeom prst="mathMinus">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rgbClr val="FF0000"/>
              </a:solidFill>
            </a:endParaRPr>
          </a:p>
        </p:txBody>
      </p:sp>
      <p:pic>
        <p:nvPicPr>
          <p:cNvPr id="14338" name="图片 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27064" y="1025298"/>
            <a:ext cx="3276600" cy="2505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8549025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2900" y="914456"/>
            <a:ext cx="6172200" cy="3394472"/>
          </a:xfrm>
        </p:spPr>
        <p:txBody>
          <a:bodyPr>
            <a:normAutofit/>
          </a:bodyPr>
          <a:lstStyle/>
          <a:p>
            <a:pPr>
              <a:lnSpc>
                <a:spcPct val="120000"/>
              </a:lnSpc>
              <a:spcBef>
                <a:spcPts val="0"/>
              </a:spcBef>
            </a:pPr>
            <a:r>
              <a:rPr lang="zh-CN" altLang="en-US" sz="2800" dirty="0">
                <a:latin typeface="黑体" pitchFamily="49" charset="-122"/>
                <a:ea typeface="黑体" pitchFamily="49" charset="-122"/>
              </a:rPr>
              <a:t>织带是构成安全带的本体，是一种由化学纤维编织而成宽度一般在</a:t>
            </a:r>
            <a:r>
              <a:rPr lang="en-US" altLang="zh-CN" sz="2800" dirty="0">
                <a:latin typeface="黑体" pitchFamily="49" charset="-122"/>
                <a:ea typeface="黑体" pitchFamily="49" charset="-122"/>
              </a:rPr>
              <a:t>48mm</a:t>
            </a:r>
            <a:r>
              <a:rPr lang="zh-CN" altLang="en-US" sz="2800" dirty="0">
                <a:latin typeface="黑体" pitchFamily="49" charset="-122"/>
                <a:ea typeface="黑体" pitchFamily="49" charset="-122"/>
              </a:rPr>
              <a:t>左右、厚度一般为</a:t>
            </a:r>
            <a:r>
              <a:rPr lang="en-US" altLang="zh-CN" sz="2800" dirty="0" smtClean="0">
                <a:latin typeface="黑体" pitchFamily="49" charset="-122"/>
                <a:ea typeface="黑体" pitchFamily="49" charset="-122"/>
              </a:rPr>
              <a:t>1.1~1.2mm</a:t>
            </a:r>
            <a:r>
              <a:rPr lang="zh-CN" altLang="en-US" sz="2800" dirty="0" smtClean="0">
                <a:latin typeface="黑体" pitchFamily="49" charset="-122"/>
                <a:ea typeface="黑体" pitchFamily="49" charset="-122"/>
              </a:rPr>
              <a:t>聚酯纤维</a:t>
            </a:r>
            <a:r>
              <a:rPr lang="zh-CN" altLang="en-US" sz="2800" dirty="0">
                <a:latin typeface="黑体" pitchFamily="49" charset="-122"/>
                <a:ea typeface="黑体" pitchFamily="49" charset="-122"/>
              </a:rPr>
              <a:t>材料</a:t>
            </a:r>
            <a:r>
              <a:rPr lang="zh-CN" altLang="en-US" sz="2800" dirty="0" smtClean="0">
                <a:latin typeface="黑体" pitchFamily="49" charset="-122"/>
                <a:ea typeface="黑体" pitchFamily="49" charset="-122"/>
              </a:rPr>
              <a:t>的</a:t>
            </a:r>
            <a:r>
              <a:rPr lang="zh-CN" altLang="en-US" sz="2800" dirty="0">
                <a:latin typeface="黑体" pitchFamily="49" charset="-122"/>
                <a:ea typeface="黑体" pitchFamily="49" charset="-122"/>
              </a:rPr>
              <a:t>带子</a:t>
            </a:r>
            <a:r>
              <a:rPr lang="zh-CN" altLang="en-US" dirty="0" smtClean="0">
                <a:latin typeface="黑体" pitchFamily="49" charset="-122"/>
                <a:ea typeface="黑体" pitchFamily="49" charset="-122"/>
              </a:rPr>
              <a:t>。</a:t>
            </a:r>
            <a:endParaRPr lang="zh-CN" altLang="en-US" dirty="0"/>
          </a:p>
        </p:txBody>
      </p:sp>
      <p:sp>
        <p:nvSpPr>
          <p:cNvPr id="4" name="矩形 3"/>
          <p:cNvSpPr>
            <a:spLocks noChangeArrowheads="1"/>
          </p:cNvSpPr>
          <p:nvPr/>
        </p:nvSpPr>
        <p:spPr bwMode="auto">
          <a:xfrm>
            <a:off x="342900" y="263956"/>
            <a:ext cx="1502334" cy="604781"/>
          </a:xfrm>
          <a:prstGeom prst="rect">
            <a:avLst/>
          </a:prstGeom>
          <a:noFill/>
          <a:ln w="9525">
            <a:noFill/>
            <a:miter lim="800000"/>
            <a:headEnd/>
            <a:tailEnd/>
          </a:ln>
        </p:spPr>
        <p:txBody>
          <a:bodyPr wrap="none">
            <a:spAutoFit/>
          </a:bodyPr>
          <a:lstStyle/>
          <a:p>
            <a:pPr indent="85725">
              <a:lnSpc>
                <a:spcPct val="120000"/>
              </a:lnSpc>
              <a:spcBef>
                <a:spcPct val="20000"/>
              </a:spcBef>
            </a:pPr>
            <a:r>
              <a:rPr lang="en-US" altLang="zh-CN" sz="3200" dirty="0">
                <a:solidFill>
                  <a:srgbClr val="0000FF"/>
                </a:solidFill>
                <a:latin typeface="黑体" pitchFamily="49" charset="-122"/>
                <a:ea typeface="黑体" pitchFamily="49" charset="-122"/>
              </a:rPr>
              <a:t>1.</a:t>
            </a:r>
            <a:r>
              <a:rPr lang="zh-CN" altLang="en-US" sz="3200" dirty="0">
                <a:solidFill>
                  <a:srgbClr val="0000FF"/>
                </a:solidFill>
                <a:latin typeface="黑体" pitchFamily="49" charset="-122"/>
                <a:ea typeface="黑体" pitchFamily="49" charset="-122"/>
              </a:rPr>
              <a:t>织带</a:t>
            </a:r>
            <a:endParaRPr lang="en-US" altLang="zh-CN" sz="3200" dirty="0">
              <a:solidFill>
                <a:srgbClr val="0000FF"/>
              </a:solidFill>
              <a:latin typeface="黑体" pitchFamily="49" charset="-122"/>
              <a:ea typeface="黑体" pitchFamily="49" charset="-122"/>
            </a:endParaRPr>
          </a:p>
        </p:txBody>
      </p:sp>
      <p:sp>
        <p:nvSpPr>
          <p:cNvPr id="5" name="减号 4"/>
          <p:cNvSpPr/>
          <p:nvPr/>
        </p:nvSpPr>
        <p:spPr>
          <a:xfrm>
            <a:off x="-544174" y="868737"/>
            <a:ext cx="7690757" cy="45719"/>
          </a:xfrm>
          <a:prstGeom prst="mathMinus">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rgbClr val="FF0000"/>
              </a:solidFill>
            </a:endParaRPr>
          </a:p>
        </p:txBody>
      </p:sp>
      <p:pic>
        <p:nvPicPr>
          <p:cNvPr id="6" name="Picture 5" descr="二点安全带汇总"/>
          <p:cNvPicPr>
            <a:picLocks noChangeAspect="1" noChangeArrowheads="1"/>
          </p:cNvPicPr>
          <p:nvPr/>
        </p:nvPicPr>
        <p:blipFill>
          <a:blip r:embed="rId2" cstate="print"/>
          <a:srcRect/>
          <a:stretch>
            <a:fillRect/>
          </a:stretch>
        </p:blipFill>
        <p:spPr bwMode="auto">
          <a:xfrm>
            <a:off x="1903520" y="3004138"/>
            <a:ext cx="3404960" cy="2139361"/>
          </a:xfrm>
          <a:prstGeom prst="rect">
            <a:avLst/>
          </a:prstGeom>
          <a:noFill/>
          <a:ln w="9525">
            <a:noFill/>
            <a:miter lim="800000"/>
            <a:headEnd/>
            <a:tailEnd/>
          </a:ln>
        </p:spPr>
      </p:pic>
    </p:spTree>
    <p:extLst>
      <p:ext uri="{BB962C8B-B14F-4D97-AF65-F5344CB8AC3E}">
        <p14:creationId xmlns:p14="http://schemas.microsoft.com/office/powerpoint/2010/main" xmlns="" val="2100592430"/>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a:solidFill>
                  <a:srgbClr val="0000FF"/>
                </a:solidFill>
                <a:latin typeface="黑体" panose="02010609060101010101" pitchFamily="49" charset="-122"/>
                <a:ea typeface="黑体" panose="02010609060101010101" pitchFamily="49" charset="-122"/>
              </a:rPr>
              <a:t>织</a:t>
            </a:r>
            <a:r>
              <a:rPr lang="zh-CN" altLang="en-US" sz="3600" b="1" dirty="0" smtClean="0">
                <a:solidFill>
                  <a:srgbClr val="0000FF"/>
                </a:solidFill>
                <a:latin typeface="黑体" panose="02010609060101010101" pitchFamily="49" charset="-122"/>
                <a:ea typeface="黑体" panose="02010609060101010101" pitchFamily="49" charset="-122"/>
              </a:rPr>
              <a:t>带性能要求：</a:t>
            </a:r>
            <a:endParaRPr lang="zh-CN" altLang="en-US" sz="3600" b="1" dirty="0">
              <a:solidFill>
                <a:srgbClr val="0000FF"/>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342899" y="1063228"/>
            <a:ext cx="6305035" cy="3394472"/>
          </a:xfrm>
        </p:spPr>
        <p:txBody>
          <a:bodyPr>
            <a:normAutofit fontScale="92500"/>
          </a:bodyPr>
          <a:lstStyle/>
          <a:p>
            <a:r>
              <a:rPr lang="zh-CN" altLang="en-US" dirty="0" smtClean="0">
                <a:latin typeface="黑体" pitchFamily="49" charset="-122"/>
                <a:ea typeface="黑体" pitchFamily="49" charset="-122"/>
              </a:rPr>
              <a:t>有高强度，</a:t>
            </a:r>
            <a:endParaRPr lang="en-US" altLang="zh-CN" dirty="0" smtClean="0">
              <a:latin typeface="黑体" pitchFamily="49" charset="-122"/>
              <a:ea typeface="黑体" pitchFamily="49" charset="-122"/>
            </a:endParaRPr>
          </a:p>
          <a:p>
            <a:r>
              <a:rPr lang="zh-CN" altLang="en-US" dirty="0" smtClean="0">
                <a:latin typeface="黑体" pitchFamily="49" charset="-122"/>
                <a:ea typeface="黑体" pitchFamily="49" charset="-122"/>
              </a:rPr>
              <a:t>一定</a:t>
            </a:r>
            <a:r>
              <a:rPr lang="zh-CN" altLang="en-US" dirty="0">
                <a:latin typeface="黑体" pitchFamily="49" charset="-122"/>
                <a:ea typeface="黑体" pitchFamily="49" charset="-122"/>
              </a:rPr>
              <a:t>的延伸性</a:t>
            </a:r>
            <a:r>
              <a:rPr lang="zh-CN" altLang="en-US" dirty="0" smtClean="0">
                <a:latin typeface="黑体" pitchFamily="49" charset="-122"/>
                <a:ea typeface="黑体" pitchFamily="49" charset="-122"/>
              </a:rPr>
              <a:t>，</a:t>
            </a:r>
            <a:endParaRPr lang="en-US" altLang="zh-CN" dirty="0" smtClean="0">
              <a:latin typeface="黑体" pitchFamily="49" charset="-122"/>
              <a:ea typeface="黑体" pitchFamily="49" charset="-122"/>
            </a:endParaRPr>
          </a:p>
          <a:p>
            <a:r>
              <a:rPr lang="zh-CN" altLang="en-US" dirty="0" smtClean="0">
                <a:latin typeface="黑体" pitchFamily="49" charset="-122"/>
                <a:ea typeface="黑体" pitchFamily="49" charset="-122"/>
              </a:rPr>
              <a:t>良好</a:t>
            </a:r>
            <a:r>
              <a:rPr lang="zh-CN" altLang="en-US" dirty="0">
                <a:latin typeface="黑体" pitchFamily="49" charset="-122"/>
                <a:ea typeface="黑体" pitchFamily="49" charset="-122"/>
              </a:rPr>
              <a:t>的能量</a:t>
            </a:r>
            <a:r>
              <a:rPr lang="zh-CN" altLang="en-US" dirty="0" smtClean="0">
                <a:latin typeface="黑体" pitchFamily="49" charset="-122"/>
                <a:ea typeface="黑体" pitchFamily="49" charset="-122"/>
              </a:rPr>
              <a:t>吸收性，</a:t>
            </a:r>
            <a:endParaRPr lang="en-US" altLang="zh-CN" dirty="0" smtClean="0">
              <a:latin typeface="黑体" pitchFamily="49" charset="-122"/>
              <a:ea typeface="黑体" pitchFamily="49" charset="-122"/>
            </a:endParaRPr>
          </a:p>
          <a:p>
            <a:r>
              <a:rPr lang="zh-CN" altLang="en-US" dirty="0" smtClean="0">
                <a:latin typeface="黑体" pitchFamily="49" charset="-122"/>
                <a:ea typeface="黑体" pitchFamily="49" charset="-122"/>
              </a:rPr>
              <a:t>具有</a:t>
            </a:r>
            <a:r>
              <a:rPr lang="zh-CN" altLang="en-US" dirty="0">
                <a:latin typeface="黑体" pitchFamily="49" charset="-122"/>
                <a:ea typeface="黑体" pitchFamily="49" charset="-122"/>
              </a:rPr>
              <a:t>良好的</a:t>
            </a:r>
            <a:r>
              <a:rPr lang="zh-CN" altLang="en-US" dirty="0" smtClean="0">
                <a:latin typeface="黑体" pitchFamily="49" charset="-122"/>
                <a:ea typeface="黑体" pitchFamily="49" charset="-122"/>
              </a:rPr>
              <a:t>耐磨损性，</a:t>
            </a:r>
            <a:endParaRPr lang="en-US" altLang="zh-CN" dirty="0" smtClean="0">
              <a:latin typeface="黑体" pitchFamily="49" charset="-122"/>
              <a:ea typeface="黑体" pitchFamily="49" charset="-122"/>
            </a:endParaRPr>
          </a:p>
          <a:p>
            <a:r>
              <a:rPr lang="zh-CN" altLang="en-US" dirty="0" smtClean="0">
                <a:latin typeface="黑体" pitchFamily="49" charset="-122"/>
                <a:ea typeface="黑体" pitchFamily="49" charset="-122"/>
              </a:rPr>
              <a:t>耐气候性</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寒、热、水、光、腐蚀</a:t>
            </a:r>
            <a:r>
              <a:rPr lang="en-US" altLang="zh-CN" dirty="0">
                <a:latin typeface="黑体" pitchFamily="49" charset="-122"/>
                <a:ea typeface="黑体" pitchFamily="49" charset="-122"/>
              </a:rPr>
              <a:t>)</a:t>
            </a:r>
            <a:r>
              <a:rPr lang="zh-CN" altLang="en-US" dirty="0" smtClean="0">
                <a:latin typeface="黑体" pitchFamily="49" charset="-122"/>
                <a:ea typeface="黑体" pitchFamily="49" charset="-122"/>
              </a:rPr>
              <a:t>。</a:t>
            </a:r>
            <a:endParaRPr lang="en-US" altLang="zh-CN" dirty="0" smtClean="0">
              <a:latin typeface="黑体" pitchFamily="49" charset="-122"/>
              <a:ea typeface="黑体" pitchFamily="49" charset="-122"/>
            </a:endParaRPr>
          </a:p>
          <a:p>
            <a:r>
              <a:rPr lang="zh-CN" altLang="en-US" dirty="0" smtClean="0">
                <a:latin typeface="黑体" pitchFamily="49" charset="-122"/>
                <a:ea typeface="黑体" pitchFamily="49" charset="-122"/>
              </a:rPr>
              <a:t>外观</a:t>
            </a:r>
            <a:r>
              <a:rPr lang="zh-CN" altLang="en-US" dirty="0">
                <a:latin typeface="黑体" pitchFamily="49" charset="-122"/>
                <a:ea typeface="黑体" pitchFamily="49" charset="-122"/>
              </a:rPr>
              <a:t>平整、手感柔软舒适。</a:t>
            </a:r>
            <a:endParaRPr lang="zh-CN" altLang="en-US" dirty="0"/>
          </a:p>
        </p:txBody>
      </p:sp>
    </p:spTree>
    <p:extLst>
      <p:ext uri="{BB962C8B-B14F-4D97-AF65-F5344CB8AC3E}">
        <p14:creationId xmlns:p14="http://schemas.microsoft.com/office/powerpoint/2010/main" xmlns="" val="181594854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9332" y="730595"/>
            <a:ext cx="6172200" cy="3394472"/>
          </a:xfrm>
        </p:spPr>
        <p:txBody>
          <a:bodyPr>
            <a:normAutofit/>
          </a:bodyPr>
          <a:lstStyle/>
          <a:p>
            <a:pPr>
              <a:lnSpc>
                <a:spcPct val="150000"/>
              </a:lnSpc>
            </a:pPr>
            <a:r>
              <a:rPr lang="zh-CN" altLang="en-US" sz="2800" dirty="0">
                <a:latin typeface="黑体" pitchFamily="49" charset="-122"/>
                <a:ea typeface="黑体" pitchFamily="49" charset="-122"/>
              </a:rPr>
              <a:t>各国对带织带的性能和试验要求都有标准规定。生产的织带必须经过强度、延伸率、收缩率、耐磨、耐寒、耐热、耐水和耐光等考核试验，符合规定后才能使用。</a:t>
            </a:r>
            <a:endParaRPr lang="zh-CN" altLang="en-US" sz="2800" dirty="0"/>
          </a:p>
        </p:txBody>
      </p:sp>
    </p:spTree>
    <p:extLst>
      <p:ext uri="{BB962C8B-B14F-4D97-AF65-F5344CB8AC3E}">
        <p14:creationId xmlns:p14="http://schemas.microsoft.com/office/powerpoint/2010/main" xmlns="" val="411706579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2900" y="1200151"/>
            <a:ext cx="3747186" cy="3394472"/>
          </a:xfrm>
        </p:spPr>
        <p:txBody>
          <a:bodyPr>
            <a:normAutofit lnSpcReduction="10000"/>
          </a:bodyPr>
          <a:lstStyle/>
          <a:p>
            <a:pPr marL="0" indent="536575">
              <a:lnSpc>
                <a:spcPct val="120000"/>
              </a:lnSpc>
              <a:buNone/>
            </a:pPr>
            <a:r>
              <a:rPr lang="zh-CN" altLang="en-US" dirty="0">
                <a:latin typeface="黑体" pitchFamily="49" charset="-122"/>
                <a:ea typeface="黑体" pitchFamily="49" charset="-122"/>
              </a:rPr>
              <a:t>带扣是既能把乘员约束在安全带内，又能快速解脱的连接装置。其功用是用以接合或脱开安全带</a:t>
            </a:r>
            <a:r>
              <a:rPr lang="zh-CN" altLang="en-US" dirty="0" smtClean="0">
                <a:latin typeface="黑体" pitchFamily="49" charset="-122"/>
                <a:ea typeface="黑体" pitchFamily="49" charset="-122"/>
              </a:rPr>
              <a:t>。</a:t>
            </a:r>
            <a:endParaRPr lang="en-US" altLang="zh-CN" dirty="0" smtClean="0">
              <a:latin typeface="黑体" pitchFamily="49" charset="-122"/>
              <a:ea typeface="黑体" pitchFamily="49" charset="-122"/>
            </a:endParaRPr>
          </a:p>
          <a:p>
            <a:pPr marL="0" indent="536575">
              <a:lnSpc>
                <a:spcPct val="120000"/>
              </a:lnSpc>
              <a:buNone/>
            </a:pPr>
            <a:endParaRPr lang="zh-CN" altLang="en-US" dirty="0">
              <a:latin typeface="黑体" pitchFamily="49" charset="-122"/>
              <a:ea typeface="黑体" pitchFamily="49" charset="-122"/>
            </a:endParaRPr>
          </a:p>
        </p:txBody>
      </p:sp>
      <p:sp>
        <p:nvSpPr>
          <p:cNvPr id="4" name="矩形 3"/>
          <p:cNvSpPr>
            <a:spLocks noChangeArrowheads="1"/>
          </p:cNvSpPr>
          <p:nvPr/>
        </p:nvSpPr>
        <p:spPr bwMode="auto">
          <a:xfrm>
            <a:off x="342900" y="263956"/>
            <a:ext cx="1502334" cy="683264"/>
          </a:xfrm>
          <a:prstGeom prst="rect">
            <a:avLst/>
          </a:prstGeom>
          <a:noFill/>
          <a:ln w="9525">
            <a:noFill/>
            <a:miter lim="800000"/>
            <a:headEnd/>
            <a:tailEnd/>
          </a:ln>
        </p:spPr>
        <p:txBody>
          <a:bodyPr wrap="none">
            <a:spAutoFit/>
          </a:bodyPr>
          <a:lstStyle/>
          <a:p>
            <a:pPr indent="85725">
              <a:lnSpc>
                <a:spcPct val="120000"/>
              </a:lnSpc>
              <a:spcBef>
                <a:spcPct val="20000"/>
              </a:spcBef>
            </a:pPr>
            <a:r>
              <a:rPr lang="en-US" altLang="zh-CN" sz="3200" dirty="0" smtClean="0">
                <a:solidFill>
                  <a:srgbClr val="0000FF"/>
                </a:solidFill>
                <a:latin typeface="黑体" pitchFamily="49" charset="-122"/>
                <a:ea typeface="黑体" pitchFamily="49" charset="-122"/>
              </a:rPr>
              <a:t>2.</a:t>
            </a:r>
            <a:r>
              <a:rPr lang="zh-CN" altLang="en-US" sz="3200" dirty="0" smtClean="0">
                <a:solidFill>
                  <a:srgbClr val="0000FF"/>
                </a:solidFill>
                <a:latin typeface="黑体" pitchFamily="49" charset="-122"/>
                <a:ea typeface="黑体" pitchFamily="49" charset="-122"/>
              </a:rPr>
              <a:t>带扣</a:t>
            </a:r>
            <a:endParaRPr lang="en-US" altLang="zh-CN" sz="3200" dirty="0">
              <a:solidFill>
                <a:srgbClr val="0000FF"/>
              </a:solidFill>
              <a:latin typeface="黑体" pitchFamily="49" charset="-122"/>
              <a:ea typeface="黑体" pitchFamily="49" charset="-122"/>
            </a:endParaRPr>
          </a:p>
        </p:txBody>
      </p:sp>
      <p:sp>
        <p:nvSpPr>
          <p:cNvPr id="5" name="减号 4"/>
          <p:cNvSpPr/>
          <p:nvPr/>
        </p:nvSpPr>
        <p:spPr>
          <a:xfrm>
            <a:off x="-544174" y="868737"/>
            <a:ext cx="7690757" cy="45719"/>
          </a:xfrm>
          <a:prstGeom prst="mathMinus">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rgbClr val="FF0000"/>
              </a:solidFill>
            </a:endParaRPr>
          </a:p>
        </p:txBody>
      </p:sp>
      <p:pic>
        <p:nvPicPr>
          <p:cNvPr id="6" name="图片 5"/>
          <p:cNvPicPr>
            <a:picLocks noChangeAspect="1"/>
          </p:cNvPicPr>
          <p:nvPr/>
        </p:nvPicPr>
        <p:blipFill>
          <a:blip r:embed="rId2" cstate="print"/>
          <a:stretch>
            <a:fillRect/>
          </a:stretch>
        </p:blipFill>
        <p:spPr>
          <a:xfrm>
            <a:off x="4090085" y="1519236"/>
            <a:ext cx="2250943" cy="2459639"/>
          </a:xfrm>
          <a:prstGeom prst="rect">
            <a:avLst/>
          </a:prstGeom>
        </p:spPr>
      </p:pic>
    </p:spTree>
    <p:extLst>
      <p:ext uri="{BB962C8B-B14F-4D97-AF65-F5344CB8AC3E}">
        <p14:creationId xmlns:p14="http://schemas.microsoft.com/office/powerpoint/2010/main" xmlns="" val="1615201865"/>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latin typeface="黑体" pitchFamily="49" charset="-122"/>
                <a:ea typeface="黑体" pitchFamily="49" charset="-122"/>
              </a:rPr>
              <a:t>各国有关安全带的标准均对带扣</a:t>
            </a:r>
            <a:r>
              <a:rPr lang="zh-CN" altLang="en-US" u="sng" dirty="0">
                <a:latin typeface="黑体" pitchFamily="49" charset="-122"/>
                <a:ea typeface="黑体" pitchFamily="49" charset="-122"/>
              </a:rPr>
              <a:t>接合的可靠性、耐蚀性、耐热性</a:t>
            </a:r>
            <a:r>
              <a:rPr lang="zh-CN" altLang="en-US" dirty="0">
                <a:latin typeface="黑体" pitchFamily="49" charset="-122"/>
                <a:ea typeface="黑体" pitchFamily="49" charset="-122"/>
              </a:rPr>
              <a:t>等进行了规定</a:t>
            </a:r>
            <a:r>
              <a:rPr lang="zh-CN" altLang="en-US" dirty="0" smtClean="0">
                <a:latin typeface="黑体" pitchFamily="49" charset="-122"/>
                <a:ea typeface="黑体" pitchFamily="49" charset="-122"/>
              </a:rPr>
              <a:t>。</a:t>
            </a:r>
            <a:endParaRPr lang="en-US" altLang="zh-CN" dirty="0" smtClean="0">
              <a:latin typeface="黑体" pitchFamily="49" charset="-122"/>
              <a:ea typeface="黑体" pitchFamily="49" charset="-122"/>
            </a:endParaRPr>
          </a:p>
          <a:p>
            <a:r>
              <a:rPr lang="zh-CN" altLang="en-US" dirty="0" smtClean="0">
                <a:latin typeface="黑体" pitchFamily="49" charset="-122"/>
                <a:ea typeface="黑体" pitchFamily="49" charset="-122"/>
              </a:rPr>
              <a:t>为</a:t>
            </a:r>
            <a:r>
              <a:rPr lang="zh-CN" altLang="en-US" dirty="0">
                <a:latin typeface="黑体" pitchFamily="49" charset="-122"/>
                <a:ea typeface="黑体" pitchFamily="49" charset="-122"/>
              </a:rPr>
              <a:t>使用方便，对带扣</a:t>
            </a:r>
            <a:r>
              <a:rPr lang="zh-CN" altLang="en-US" u="sng" dirty="0">
                <a:latin typeface="黑体" pitchFamily="49" charset="-122"/>
                <a:ea typeface="黑体" pitchFamily="49" charset="-122"/>
              </a:rPr>
              <a:t>按钮面积</a:t>
            </a:r>
            <a:r>
              <a:rPr lang="zh-CN" altLang="en-US" dirty="0">
                <a:latin typeface="黑体" pitchFamily="49" charset="-122"/>
                <a:ea typeface="黑体" pitchFamily="49" charset="-122"/>
              </a:rPr>
              <a:t>和</a:t>
            </a:r>
            <a:r>
              <a:rPr lang="zh-CN" altLang="en-US" u="sng" dirty="0">
                <a:latin typeface="黑体" pitchFamily="49" charset="-122"/>
                <a:ea typeface="黑体" pitchFamily="49" charset="-122"/>
              </a:rPr>
              <a:t>操作力</a:t>
            </a:r>
            <a:r>
              <a:rPr lang="zh-CN" altLang="en-US" dirty="0">
                <a:latin typeface="黑体" pitchFamily="49" charset="-122"/>
                <a:ea typeface="黑体" pitchFamily="49" charset="-122"/>
              </a:rPr>
              <a:t>等也作了规定。</a:t>
            </a:r>
          </a:p>
          <a:p>
            <a:endParaRPr lang="zh-CN" altLang="en-US" dirty="0"/>
          </a:p>
        </p:txBody>
      </p:sp>
    </p:spTree>
    <p:extLst>
      <p:ext uri="{BB962C8B-B14F-4D97-AF65-F5344CB8AC3E}">
        <p14:creationId xmlns:p14="http://schemas.microsoft.com/office/powerpoint/2010/main" xmlns="" val="256207137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85000" lnSpcReduction="10000"/>
          </a:bodyPr>
          <a:lstStyle/>
          <a:p>
            <a:pPr marL="0" indent="0">
              <a:lnSpc>
                <a:spcPct val="140000"/>
              </a:lnSpc>
              <a:buNone/>
            </a:pPr>
            <a:r>
              <a:rPr lang="zh-CN" altLang="en-US" dirty="0">
                <a:latin typeface="黑体" pitchFamily="49" charset="-122"/>
                <a:ea typeface="黑体" pitchFamily="49" charset="-122"/>
              </a:rPr>
              <a:t>卷收器的主要功能有：</a:t>
            </a:r>
          </a:p>
          <a:p>
            <a:pPr marL="0" indent="0">
              <a:lnSpc>
                <a:spcPct val="140000"/>
              </a:lnSpc>
              <a:buNone/>
            </a:pPr>
            <a:r>
              <a:rPr lang="en-US" altLang="zh-CN" dirty="0">
                <a:latin typeface="黑体" pitchFamily="49" charset="-122"/>
                <a:ea typeface="黑体" pitchFamily="49" charset="-122"/>
              </a:rPr>
              <a:t>(1)</a:t>
            </a:r>
            <a:r>
              <a:rPr lang="zh-CN" altLang="en-US" dirty="0">
                <a:latin typeface="黑体" pitchFamily="49" charset="-122"/>
                <a:ea typeface="黑体" pitchFamily="49" charset="-122"/>
              </a:rPr>
              <a:t>在正常情况下，将织带放长或收短，以适应乘员身材的大小肥瘦，一旦使用者将安全带扣好以后，卷收器可以将过长的织带收回，让织带以适当的收卷力将乘员拉控住。</a:t>
            </a:r>
          </a:p>
          <a:p>
            <a:endParaRPr lang="zh-CN" altLang="en-US" dirty="0"/>
          </a:p>
        </p:txBody>
      </p:sp>
      <p:sp>
        <p:nvSpPr>
          <p:cNvPr id="4" name="矩形 3"/>
          <p:cNvSpPr>
            <a:spLocks noChangeArrowheads="1"/>
          </p:cNvSpPr>
          <p:nvPr/>
        </p:nvSpPr>
        <p:spPr bwMode="auto">
          <a:xfrm>
            <a:off x="342900" y="263956"/>
            <a:ext cx="1912703" cy="604781"/>
          </a:xfrm>
          <a:prstGeom prst="rect">
            <a:avLst/>
          </a:prstGeom>
          <a:noFill/>
          <a:ln w="9525">
            <a:noFill/>
            <a:miter lim="800000"/>
            <a:headEnd/>
            <a:tailEnd/>
          </a:ln>
        </p:spPr>
        <p:txBody>
          <a:bodyPr wrap="none">
            <a:spAutoFit/>
          </a:bodyPr>
          <a:lstStyle/>
          <a:p>
            <a:pPr indent="85725">
              <a:lnSpc>
                <a:spcPct val="120000"/>
              </a:lnSpc>
              <a:spcBef>
                <a:spcPct val="20000"/>
              </a:spcBef>
            </a:pPr>
            <a:r>
              <a:rPr lang="en-US" altLang="zh-CN" sz="3200" dirty="0" smtClean="0">
                <a:solidFill>
                  <a:srgbClr val="0000FF"/>
                </a:solidFill>
                <a:latin typeface="黑体" pitchFamily="49" charset="-122"/>
                <a:ea typeface="黑体" pitchFamily="49" charset="-122"/>
              </a:rPr>
              <a:t>3.</a:t>
            </a:r>
            <a:r>
              <a:rPr lang="zh-CN" altLang="en-US" sz="3200" dirty="0" smtClean="0">
                <a:solidFill>
                  <a:srgbClr val="0000FF"/>
                </a:solidFill>
                <a:latin typeface="黑体" pitchFamily="49" charset="-122"/>
                <a:ea typeface="黑体" pitchFamily="49" charset="-122"/>
              </a:rPr>
              <a:t>卷收器</a:t>
            </a:r>
            <a:endParaRPr lang="en-US" altLang="zh-CN" sz="3200" dirty="0">
              <a:solidFill>
                <a:srgbClr val="0000FF"/>
              </a:solidFill>
              <a:latin typeface="黑体" pitchFamily="49" charset="-122"/>
              <a:ea typeface="黑体" pitchFamily="49" charset="-122"/>
            </a:endParaRPr>
          </a:p>
        </p:txBody>
      </p:sp>
      <p:sp>
        <p:nvSpPr>
          <p:cNvPr id="5" name="减号 4"/>
          <p:cNvSpPr/>
          <p:nvPr/>
        </p:nvSpPr>
        <p:spPr>
          <a:xfrm>
            <a:off x="-544174" y="868737"/>
            <a:ext cx="7690757" cy="45719"/>
          </a:xfrm>
          <a:prstGeom prst="mathMinus">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rgbClr val="FF0000"/>
              </a:solidFill>
            </a:endParaRPr>
          </a:p>
        </p:txBody>
      </p:sp>
      <p:pic>
        <p:nvPicPr>
          <p:cNvPr id="6" name="Picture 6" descr="螺旋形的弹簧会旋转卷轴以使安全带保持"/>
          <p:cNvPicPr>
            <a:picLocks noChangeAspect="1" noChangeArrowheads="1"/>
          </p:cNvPicPr>
          <p:nvPr/>
        </p:nvPicPr>
        <p:blipFill>
          <a:blip r:embed="rId2" cstate="print"/>
          <a:srcRect/>
          <a:stretch>
            <a:fillRect/>
          </a:stretch>
        </p:blipFill>
        <p:spPr bwMode="auto">
          <a:xfrm>
            <a:off x="3887188" y="78955"/>
            <a:ext cx="2808287" cy="1579563"/>
          </a:xfrm>
          <a:prstGeom prst="rect">
            <a:avLst/>
          </a:prstGeom>
          <a:noFill/>
          <a:ln w="9525">
            <a:noFill/>
            <a:miter lim="800000"/>
            <a:headEnd/>
            <a:tailEnd/>
          </a:ln>
        </p:spPr>
      </p:pic>
    </p:spTree>
    <p:extLst>
      <p:ext uri="{BB962C8B-B14F-4D97-AF65-F5344CB8AC3E}">
        <p14:creationId xmlns:p14="http://schemas.microsoft.com/office/powerpoint/2010/main" xmlns="" val="203977548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10000"/>
          </a:bodyPr>
          <a:lstStyle/>
          <a:p>
            <a:pPr marL="0" indent="0">
              <a:lnSpc>
                <a:spcPct val="140000"/>
              </a:lnSpc>
              <a:buNone/>
            </a:pPr>
            <a:r>
              <a:rPr lang="en-US" altLang="zh-CN" dirty="0">
                <a:latin typeface="黑体" pitchFamily="49" charset="-122"/>
                <a:ea typeface="黑体" pitchFamily="49" charset="-122"/>
              </a:rPr>
              <a:t>(2)</a:t>
            </a:r>
            <a:r>
              <a:rPr lang="zh-CN" altLang="en-US" dirty="0">
                <a:latin typeface="黑体" pitchFamily="49" charset="-122"/>
                <a:ea typeface="黑体" pitchFamily="49" charset="-122"/>
              </a:rPr>
              <a:t>当汽车发生事故时，卷收器可以在瞬间将织带锁起来而不让它伸展，从而可以有效约束乘员。</a:t>
            </a:r>
          </a:p>
          <a:p>
            <a:pPr marL="0" indent="0">
              <a:lnSpc>
                <a:spcPct val="140000"/>
              </a:lnSpc>
              <a:buNone/>
            </a:pPr>
            <a:r>
              <a:rPr lang="en-US" altLang="zh-CN" dirty="0">
                <a:latin typeface="黑体" pitchFamily="49" charset="-122"/>
                <a:ea typeface="黑体" pitchFamily="49" charset="-122"/>
              </a:rPr>
              <a:t>(3)</a:t>
            </a:r>
            <a:r>
              <a:rPr lang="zh-CN" altLang="en-US" dirty="0">
                <a:latin typeface="黑体" pitchFamily="49" charset="-122"/>
                <a:ea typeface="黑体" pitchFamily="49" charset="-122"/>
              </a:rPr>
              <a:t>在使用时调整织带长度。</a:t>
            </a:r>
          </a:p>
          <a:p>
            <a:pPr marL="0" indent="0">
              <a:lnSpc>
                <a:spcPct val="140000"/>
              </a:lnSpc>
              <a:buNone/>
            </a:pPr>
            <a:r>
              <a:rPr lang="en-US" altLang="zh-CN" dirty="0">
                <a:latin typeface="黑体" pitchFamily="49" charset="-122"/>
                <a:ea typeface="黑体" pitchFamily="49" charset="-122"/>
              </a:rPr>
              <a:t>(4)</a:t>
            </a:r>
            <a:r>
              <a:rPr lang="zh-CN" altLang="en-US" dirty="0">
                <a:latin typeface="黑体" pitchFamily="49" charset="-122"/>
                <a:ea typeface="黑体" pitchFamily="49" charset="-122"/>
              </a:rPr>
              <a:t>收卷、储存部分或全部织带。</a:t>
            </a:r>
          </a:p>
          <a:p>
            <a:pPr marL="0" indent="0">
              <a:buNone/>
            </a:pPr>
            <a:endParaRPr lang="zh-CN" altLang="en-US" dirty="0"/>
          </a:p>
        </p:txBody>
      </p:sp>
      <p:grpSp>
        <p:nvGrpSpPr>
          <p:cNvPr id="6" name="组合 5"/>
          <p:cNvGrpSpPr/>
          <p:nvPr/>
        </p:nvGrpSpPr>
        <p:grpSpPr>
          <a:xfrm>
            <a:off x="-544174" y="263956"/>
            <a:ext cx="7690757" cy="650500"/>
            <a:chOff x="-544174" y="263956"/>
            <a:chExt cx="7690757" cy="650500"/>
          </a:xfrm>
        </p:grpSpPr>
        <p:sp>
          <p:nvSpPr>
            <p:cNvPr id="4" name="矩形 3"/>
            <p:cNvSpPr>
              <a:spLocks noChangeArrowheads="1"/>
            </p:cNvSpPr>
            <p:nvPr/>
          </p:nvSpPr>
          <p:spPr bwMode="auto">
            <a:xfrm>
              <a:off x="342900" y="263956"/>
              <a:ext cx="1912703" cy="604781"/>
            </a:xfrm>
            <a:prstGeom prst="rect">
              <a:avLst/>
            </a:prstGeom>
            <a:noFill/>
            <a:ln w="9525">
              <a:noFill/>
              <a:miter lim="800000"/>
              <a:headEnd/>
              <a:tailEnd/>
            </a:ln>
          </p:spPr>
          <p:txBody>
            <a:bodyPr wrap="none">
              <a:spAutoFit/>
            </a:bodyPr>
            <a:lstStyle/>
            <a:p>
              <a:pPr indent="85725">
                <a:lnSpc>
                  <a:spcPct val="120000"/>
                </a:lnSpc>
                <a:spcBef>
                  <a:spcPct val="20000"/>
                </a:spcBef>
              </a:pPr>
              <a:r>
                <a:rPr lang="en-US" altLang="zh-CN" sz="3200" dirty="0" smtClean="0">
                  <a:solidFill>
                    <a:srgbClr val="0000FF"/>
                  </a:solidFill>
                  <a:latin typeface="黑体" pitchFamily="49" charset="-122"/>
                  <a:ea typeface="黑体" pitchFamily="49" charset="-122"/>
                </a:rPr>
                <a:t>3.</a:t>
              </a:r>
              <a:r>
                <a:rPr lang="zh-CN" altLang="en-US" sz="3200" dirty="0" smtClean="0">
                  <a:solidFill>
                    <a:srgbClr val="0000FF"/>
                  </a:solidFill>
                  <a:latin typeface="黑体" pitchFamily="49" charset="-122"/>
                  <a:ea typeface="黑体" pitchFamily="49" charset="-122"/>
                </a:rPr>
                <a:t>卷收器</a:t>
              </a:r>
              <a:endParaRPr lang="en-US" altLang="zh-CN" sz="3200" dirty="0">
                <a:solidFill>
                  <a:srgbClr val="0000FF"/>
                </a:solidFill>
                <a:latin typeface="黑体" pitchFamily="49" charset="-122"/>
                <a:ea typeface="黑体" pitchFamily="49" charset="-122"/>
              </a:endParaRPr>
            </a:p>
          </p:txBody>
        </p:sp>
        <p:sp>
          <p:nvSpPr>
            <p:cNvPr id="5" name="减号 4"/>
            <p:cNvSpPr/>
            <p:nvPr/>
          </p:nvSpPr>
          <p:spPr>
            <a:xfrm>
              <a:off x="-544174" y="868737"/>
              <a:ext cx="7690757" cy="45719"/>
            </a:xfrm>
            <a:prstGeom prst="mathMinus">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rgbClr val="FF0000"/>
                </a:solidFill>
              </a:endParaRPr>
            </a:p>
          </p:txBody>
        </p:sp>
      </p:grpSp>
    </p:spTree>
    <p:extLst>
      <p:ext uri="{BB962C8B-B14F-4D97-AF65-F5344CB8AC3E}">
        <p14:creationId xmlns:p14="http://schemas.microsoft.com/office/powerpoint/2010/main" xmlns="" val="2364096085"/>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211580" y="97810"/>
            <a:ext cx="3213463" cy="85725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dirty="0" smtClean="0">
                <a:latin typeface="黑体" pitchFamily="49" charset="-122"/>
                <a:ea typeface="黑体" pitchFamily="49" charset="-122"/>
              </a:rPr>
              <a:t>卷收器的分类</a:t>
            </a:r>
          </a:p>
        </p:txBody>
      </p:sp>
      <p:grpSp>
        <p:nvGrpSpPr>
          <p:cNvPr id="26" name="组合 25"/>
          <p:cNvGrpSpPr/>
          <p:nvPr/>
        </p:nvGrpSpPr>
        <p:grpSpPr>
          <a:xfrm>
            <a:off x="505447" y="1355271"/>
            <a:ext cx="5952504" cy="2334986"/>
            <a:chOff x="-433447" y="857250"/>
            <a:chExt cx="7724895" cy="3411736"/>
          </a:xfrm>
        </p:grpSpPr>
        <p:sp>
          <p:nvSpPr>
            <p:cNvPr id="16" name="右箭头 15"/>
            <p:cNvSpPr/>
            <p:nvPr/>
          </p:nvSpPr>
          <p:spPr>
            <a:xfrm>
              <a:off x="-68580" y="857250"/>
              <a:ext cx="6624501" cy="3411736"/>
            </a:xfrm>
            <a:prstGeom prst="rightArrow">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grpSp>
          <p:nvGrpSpPr>
            <p:cNvPr id="17" name="组合 16"/>
            <p:cNvGrpSpPr/>
            <p:nvPr/>
          </p:nvGrpSpPr>
          <p:grpSpPr>
            <a:xfrm>
              <a:off x="-433447" y="1892855"/>
              <a:ext cx="2468880" cy="1357788"/>
              <a:chOff x="252352" y="1018341"/>
              <a:chExt cx="2468880" cy="1357788"/>
            </a:xfrm>
          </p:grpSpPr>
          <p:sp>
            <p:nvSpPr>
              <p:cNvPr id="24" name="圆角矩形 23"/>
              <p:cNvSpPr/>
              <p:nvPr/>
            </p:nvSpPr>
            <p:spPr>
              <a:xfrm>
                <a:off x="252352" y="1018341"/>
                <a:ext cx="2468880" cy="1357788"/>
              </a:xfrm>
              <a:prstGeom prst="roundRect">
                <a:avLst/>
              </a:prstGeom>
              <a:solidFill>
                <a:schemeClr val="accent6">
                  <a:lumMod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5" name="圆角矩形 5"/>
              <p:cNvSpPr/>
              <p:nvPr/>
            </p:nvSpPr>
            <p:spPr>
              <a:xfrm>
                <a:off x="318634" y="1084623"/>
                <a:ext cx="2336316" cy="122522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en-US" sz="2400" kern="1200" dirty="0" smtClean="0"/>
                  <a:t>(1)</a:t>
                </a:r>
                <a:r>
                  <a:rPr lang="zh-CN" sz="2400" kern="1200" dirty="0" smtClean="0"/>
                  <a:t>无锁式卷收器</a:t>
                </a:r>
                <a:endParaRPr lang="en-US" sz="2400" kern="1200" dirty="0"/>
              </a:p>
            </p:txBody>
          </p:sp>
        </p:grpSp>
        <p:sp>
          <p:nvSpPr>
            <p:cNvPr id="22" name="圆角矩形 21"/>
            <p:cNvSpPr/>
            <p:nvPr/>
          </p:nvSpPr>
          <p:spPr>
            <a:xfrm>
              <a:off x="2194560" y="1892855"/>
              <a:ext cx="2468880" cy="1357788"/>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19" name="组合 18"/>
            <p:cNvGrpSpPr/>
            <p:nvPr/>
          </p:nvGrpSpPr>
          <p:grpSpPr>
            <a:xfrm>
              <a:off x="2194561" y="1892853"/>
              <a:ext cx="5096887" cy="1357790"/>
              <a:chOff x="2880360" y="1018339"/>
              <a:chExt cx="5096887" cy="1357790"/>
            </a:xfrm>
          </p:grpSpPr>
          <p:sp>
            <p:nvSpPr>
              <p:cNvPr id="20" name="圆角矩形 19"/>
              <p:cNvSpPr/>
              <p:nvPr/>
            </p:nvSpPr>
            <p:spPr>
              <a:xfrm>
                <a:off x="5508367" y="1018341"/>
                <a:ext cx="2468880" cy="1357788"/>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圆角矩形 9"/>
              <p:cNvSpPr/>
              <p:nvPr/>
            </p:nvSpPr>
            <p:spPr>
              <a:xfrm>
                <a:off x="5574649" y="1084623"/>
                <a:ext cx="2336316" cy="122522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en-US" sz="2400" kern="1200" dirty="0" smtClean="0"/>
                  <a:t>(3)</a:t>
                </a:r>
                <a:r>
                  <a:rPr lang="zh-CN" sz="2400" kern="1200" dirty="0" smtClean="0"/>
                  <a:t>紧急锁止式卷收器</a:t>
                </a:r>
                <a:endParaRPr lang="zh-CN" sz="2400" kern="1200" dirty="0"/>
              </a:p>
            </p:txBody>
          </p:sp>
          <p:sp>
            <p:nvSpPr>
              <p:cNvPr id="27" name="圆角矩形 26"/>
              <p:cNvSpPr/>
              <p:nvPr/>
            </p:nvSpPr>
            <p:spPr>
              <a:xfrm>
                <a:off x="2880360" y="1018339"/>
                <a:ext cx="2458670" cy="1326404"/>
              </a:xfrm>
              <a:prstGeom prst="roundRect">
                <a:avLst/>
              </a:pr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sp>
        <p:nvSpPr>
          <p:cNvPr id="28" name="矩形 27"/>
          <p:cNvSpPr/>
          <p:nvPr/>
        </p:nvSpPr>
        <p:spPr>
          <a:xfrm>
            <a:off x="2702323" y="2109400"/>
            <a:ext cx="1449436" cy="904863"/>
          </a:xfrm>
          <a:prstGeom prst="rect">
            <a:avLst/>
          </a:prstGeom>
        </p:spPr>
        <p:txBody>
          <a:bodyPr wrap="none">
            <a:spAutoFit/>
          </a:bodyPr>
          <a:lstStyle/>
          <a:p>
            <a:pPr lvl="0" algn="ctr" defTabSz="1422400">
              <a:lnSpc>
                <a:spcPct val="110000"/>
              </a:lnSpc>
              <a:spcBef>
                <a:spcPct val="0"/>
              </a:spcBef>
            </a:pPr>
            <a:r>
              <a:rPr lang="en-US" altLang="zh-CN" sz="2400" dirty="0">
                <a:solidFill>
                  <a:schemeClr val="bg1"/>
                </a:solidFill>
              </a:rPr>
              <a:t>(2)</a:t>
            </a:r>
            <a:r>
              <a:rPr lang="zh-CN" altLang="zh-CN" sz="2400" dirty="0">
                <a:solidFill>
                  <a:schemeClr val="bg1"/>
                </a:solidFill>
              </a:rPr>
              <a:t>自锁</a:t>
            </a:r>
            <a:r>
              <a:rPr lang="zh-CN" altLang="zh-CN" sz="2400" dirty="0" smtClean="0">
                <a:solidFill>
                  <a:schemeClr val="bg1"/>
                </a:solidFill>
              </a:rPr>
              <a:t>式</a:t>
            </a:r>
            <a:endParaRPr lang="en-US" altLang="zh-CN" sz="2400" dirty="0" smtClean="0">
              <a:solidFill>
                <a:schemeClr val="bg1"/>
              </a:solidFill>
            </a:endParaRPr>
          </a:p>
          <a:p>
            <a:pPr lvl="0" algn="ctr" defTabSz="1422400">
              <a:lnSpc>
                <a:spcPct val="110000"/>
              </a:lnSpc>
              <a:spcBef>
                <a:spcPct val="0"/>
              </a:spcBef>
            </a:pPr>
            <a:r>
              <a:rPr lang="zh-CN" altLang="zh-CN" sz="2400" dirty="0" smtClean="0">
                <a:solidFill>
                  <a:schemeClr val="bg1"/>
                </a:solidFill>
              </a:rPr>
              <a:t>卷</a:t>
            </a:r>
            <a:r>
              <a:rPr lang="zh-CN" altLang="zh-CN" sz="2400" dirty="0">
                <a:solidFill>
                  <a:schemeClr val="bg1"/>
                </a:solidFill>
              </a:rPr>
              <a:t>收器</a:t>
            </a:r>
            <a:endParaRPr lang="en-US" altLang="zh-CN" sz="2400" dirty="0">
              <a:solidFill>
                <a:schemeClr val="bg1"/>
              </a:solidFill>
            </a:endParaRPr>
          </a:p>
        </p:txBody>
      </p:sp>
    </p:spTree>
    <p:extLst>
      <p:ext uri="{BB962C8B-B14F-4D97-AF65-F5344CB8AC3E}">
        <p14:creationId xmlns:p14="http://schemas.microsoft.com/office/powerpoint/2010/main" xmlns="" val="140306917"/>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9227" y="334737"/>
            <a:ext cx="6262007" cy="4498520"/>
          </a:xfrm>
        </p:spPr>
        <p:txBody>
          <a:bodyPr>
            <a:normAutofit/>
          </a:bodyPr>
          <a:lstStyle/>
          <a:p>
            <a:pPr>
              <a:lnSpc>
                <a:spcPct val="120000"/>
              </a:lnSpc>
              <a:spcBef>
                <a:spcPts val="0"/>
              </a:spcBef>
            </a:pPr>
            <a:r>
              <a:rPr lang="en-US" altLang="zh-CN" sz="2800" dirty="0">
                <a:latin typeface="黑体" pitchFamily="49" charset="-122"/>
                <a:ea typeface="黑体" pitchFamily="49" charset="-122"/>
              </a:rPr>
              <a:t>(1)</a:t>
            </a:r>
            <a:r>
              <a:rPr lang="zh-CN" altLang="en-US" sz="2800" dirty="0">
                <a:latin typeface="黑体" pitchFamily="49" charset="-122"/>
                <a:ea typeface="黑体" pitchFamily="49" charset="-122"/>
              </a:rPr>
              <a:t>无锁式卷收器</a:t>
            </a:r>
            <a:r>
              <a:rPr lang="zh-CN" altLang="en-US" sz="2800" dirty="0" smtClean="0">
                <a:latin typeface="黑体" pitchFamily="49" charset="-122"/>
                <a:ea typeface="黑体" pitchFamily="49" charset="-122"/>
              </a:rPr>
              <a:t>，在</a:t>
            </a:r>
            <a:r>
              <a:rPr lang="zh-CN" altLang="en-US" sz="2800" dirty="0">
                <a:latin typeface="黑体" pitchFamily="49" charset="-122"/>
                <a:ea typeface="黑体" pitchFamily="49" charset="-122"/>
              </a:rPr>
              <a:t>织带全部拉出时保持束紧</a:t>
            </a:r>
            <a:r>
              <a:rPr lang="zh-CN" altLang="en-US" sz="2800" dirty="0" smtClean="0">
                <a:latin typeface="黑体" pitchFamily="49" charset="-122"/>
                <a:ea typeface="黑体" pitchFamily="49" charset="-122"/>
              </a:rPr>
              <a:t>力，</a:t>
            </a:r>
            <a:r>
              <a:rPr lang="zh-CN" altLang="en-US" sz="2800" dirty="0">
                <a:latin typeface="黑体" pitchFamily="49" charset="-122"/>
                <a:ea typeface="黑体" pitchFamily="49" charset="-122"/>
              </a:rPr>
              <a:t>无法在织带拉出的位置自动锁紧织带</a:t>
            </a:r>
            <a:r>
              <a:rPr lang="zh-CN" altLang="en-US" sz="2800" dirty="0" smtClean="0">
                <a:latin typeface="黑体" pitchFamily="49" charset="-122"/>
                <a:ea typeface="黑体" pitchFamily="49" charset="-122"/>
              </a:rPr>
              <a:t>。</a:t>
            </a:r>
            <a:endParaRPr lang="en-US" altLang="zh-CN" sz="2800" dirty="0" smtClean="0">
              <a:latin typeface="黑体" pitchFamily="49" charset="-122"/>
              <a:ea typeface="黑体" pitchFamily="49" charset="-122"/>
            </a:endParaRPr>
          </a:p>
          <a:p>
            <a:pPr>
              <a:lnSpc>
                <a:spcPct val="120000"/>
              </a:lnSpc>
              <a:spcBef>
                <a:spcPts val="0"/>
              </a:spcBef>
            </a:pPr>
            <a:r>
              <a:rPr lang="en-US" altLang="zh-CN" sz="2800" dirty="0">
                <a:latin typeface="黑体" pitchFamily="49" charset="-122"/>
                <a:ea typeface="黑体" pitchFamily="49" charset="-122"/>
              </a:rPr>
              <a:t>(2)</a:t>
            </a:r>
            <a:r>
              <a:rPr lang="zh-CN" altLang="en-US" sz="2800" dirty="0">
                <a:latin typeface="黑体" pitchFamily="49" charset="-122"/>
                <a:ea typeface="黑体" pitchFamily="49" charset="-122"/>
              </a:rPr>
              <a:t>自锁式卷收器</a:t>
            </a:r>
            <a:r>
              <a:rPr lang="zh-CN" altLang="en-US" sz="2800" dirty="0" smtClean="0">
                <a:latin typeface="黑体" pitchFamily="49" charset="-122"/>
                <a:ea typeface="黑体" pitchFamily="49" charset="-122"/>
              </a:rPr>
              <a:t>，在</a:t>
            </a:r>
            <a:r>
              <a:rPr lang="zh-CN" altLang="en-US" sz="2800" dirty="0">
                <a:latin typeface="黑体" pitchFamily="49" charset="-122"/>
                <a:ea typeface="黑体" pitchFamily="49" charset="-122"/>
              </a:rPr>
              <a:t>任意位置停止拉出织带动作时，其锁止机构能在停止位置附近自动锁止同时保持束紧</a:t>
            </a:r>
            <a:r>
              <a:rPr lang="zh-CN" altLang="en-US" sz="2800" dirty="0" smtClean="0">
                <a:latin typeface="黑体" pitchFamily="49" charset="-122"/>
                <a:ea typeface="黑体" pitchFamily="49" charset="-122"/>
              </a:rPr>
              <a:t>力，</a:t>
            </a:r>
            <a:r>
              <a:rPr lang="zh-CN" altLang="en-US" sz="2800" dirty="0">
                <a:latin typeface="黑体" pitchFamily="49" charset="-122"/>
                <a:ea typeface="黑体" pitchFamily="49" charset="-122"/>
              </a:rPr>
              <a:t>可在织带拉出的任何位置自动锁紧织带。</a:t>
            </a:r>
          </a:p>
          <a:p>
            <a:pPr>
              <a:lnSpc>
                <a:spcPct val="120000"/>
              </a:lnSpc>
              <a:spcBef>
                <a:spcPts val="0"/>
              </a:spcBef>
            </a:pPr>
            <a:endParaRPr lang="en-US" altLang="zh-CN" sz="2800" dirty="0">
              <a:latin typeface="黑体" pitchFamily="49" charset="-122"/>
              <a:ea typeface="黑体" pitchFamily="49" charset="-122"/>
            </a:endParaRPr>
          </a:p>
          <a:p>
            <a:endParaRPr lang="zh-CN" altLang="en-US" dirty="0"/>
          </a:p>
        </p:txBody>
      </p:sp>
    </p:spTree>
    <p:extLst>
      <p:ext uri="{BB962C8B-B14F-4D97-AF65-F5344CB8AC3E}">
        <p14:creationId xmlns:p14="http://schemas.microsoft.com/office/powerpoint/2010/main" xmlns="" val="14243378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41820" y="780816"/>
            <a:ext cx="6185484" cy="3643113"/>
          </a:xfrm>
          <a:prstGeom prst="rect">
            <a:avLst/>
          </a:prstGeom>
        </p:spPr>
        <p:txBody>
          <a:bodyPr wrap="square">
            <a:spAutoFit/>
          </a:bodyPr>
          <a:lstStyle/>
          <a:p>
            <a:pPr>
              <a:lnSpc>
                <a:spcPct val="120000"/>
              </a:lnSpc>
              <a:defRPr/>
            </a:pPr>
            <a:r>
              <a:rPr lang="zh-CN" altLang="en-US" sz="2800" dirty="0">
                <a:solidFill>
                  <a:srgbClr val="002060"/>
                </a:solidFill>
                <a:latin typeface="黑体" pitchFamily="49" charset="-122"/>
                <a:ea typeface="黑体" pitchFamily="49" charset="-122"/>
              </a:rPr>
              <a:t>定义：</a:t>
            </a:r>
          </a:p>
          <a:p>
            <a:pPr>
              <a:lnSpc>
                <a:spcPct val="120000"/>
              </a:lnSpc>
              <a:defRPr/>
            </a:pPr>
            <a:r>
              <a:rPr lang="zh-CN" altLang="en-US" sz="2800" dirty="0">
                <a:solidFill>
                  <a:srgbClr val="002060"/>
                </a:solidFill>
                <a:latin typeface="黑体" pitchFamily="49" charset="-122"/>
                <a:ea typeface="黑体" pitchFamily="49" charset="-122"/>
              </a:rPr>
              <a:t>   汽车被动安全性是指事故发生时保护乘员和步行者，使直接损失降到最小的性能。</a:t>
            </a:r>
            <a:endParaRPr lang="en-US" altLang="zh-CN" sz="2800" dirty="0">
              <a:solidFill>
                <a:srgbClr val="002060"/>
              </a:solidFill>
              <a:latin typeface="黑体" pitchFamily="49" charset="-122"/>
              <a:ea typeface="黑体" pitchFamily="49" charset="-122"/>
            </a:endParaRPr>
          </a:p>
          <a:p>
            <a:pPr>
              <a:lnSpc>
                <a:spcPct val="120000"/>
              </a:lnSpc>
              <a:defRPr/>
            </a:pPr>
            <a:r>
              <a:rPr lang="zh-CN" altLang="en-US" sz="2800" dirty="0">
                <a:solidFill>
                  <a:srgbClr val="002060"/>
                </a:solidFill>
                <a:latin typeface="黑体" panose="02010609060101010101" pitchFamily="49" charset="-122"/>
                <a:ea typeface="黑体" panose="02010609060101010101" pitchFamily="49" charset="-122"/>
              </a:rPr>
              <a:t>分类：</a:t>
            </a:r>
            <a:endParaRPr lang="en-US" altLang="zh-CN" sz="2800" dirty="0">
              <a:solidFill>
                <a:srgbClr val="002060"/>
              </a:solidFill>
              <a:latin typeface="黑体" panose="02010609060101010101" pitchFamily="49" charset="-122"/>
              <a:ea typeface="黑体" panose="02010609060101010101" pitchFamily="49" charset="-122"/>
            </a:endParaRPr>
          </a:p>
          <a:p>
            <a:pPr>
              <a:lnSpc>
                <a:spcPct val="120000"/>
              </a:lnSpc>
              <a:defRPr/>
            </a:pPr>
            <a:r>
              <a:rPr lang="zh-CN" altLang="en-US" sz="2800" dirty="0">
                <a:solidFill>
                  <a:srgbClr val="002060"/>
                </a:solidFill>
                <a:latin typeface="黑体" panose="02010609060101010101" pitchFamily="49" charset="-122"/>
                <a:ea typeface="黑体" panose="02010609060101010101" pitchFamily="49" charset="-122"/>
              </a:rPr>
              <a:t>    汽车被动安全性可以分为汽车外部安全性和车内安全性。</a:t>
            </a:r>
            <a:endParaRPr lang="en-US" altLang="zh-CN" sz="2800" dirty="0">
              <a:solidFill>
                <a:srgbClr val="002060"/>
              </a:solidFill>
              <a:latin typeface="黑体" pitchFamily="49" charset="-122"/>
              <a:ea typeface="黑体" pitchFamily="49" charset="-122"/>
            </a:endParaRPr>
          </a:p>
        </p:txBody>
      </p:sp>
      <p:cxnSp>
        <p:nvCxnSpPr>
          <p:cNvPr id="54" name="直接连接符 53"/>
          <p:cNvCxnSpPr/>
          <p:nvPr/>
        </p:nvCxnSpPr>
        <p:spPr>
          <a:xfrm>
            <a:off x="516166" y="674073"/>
            <a:ext cx="4981901" cy="204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184178" y="298455"/>
            <a:ext cx="331988"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56" name="TextBox 58"/>
          <p:cNvSpPr txBox="1"/>
          <p:nvPr/>
        </p:nvSpPr>
        <p:spPr>
          <a:xfrm>
            <a:off x="441819" y="156755"/>
            <a:ext cx="1876837" cy="523220"/>
          </a:xfrm>
          <a:prstGeom prst="rect">
            <a:avLst/>
          </a:prstGeom>
          <a:noFill/>
        </p:spPr>
        <p:txBody>
          <a:bodyPr wrap="square" rtlCol="0">
            <a:spAutoFit/>
          </a:bodyPr>
          <a:lstStyle/>
          <a:p>
            <a:r>
              <a:rPr lang="zh-CN" altLang="en-US" sz="2800" spc="300" dirty="0">
                <a:solidFill>
                  <a:srgbClr val="FF0000"/>
                </a:solidFill>
                <a:latin typeface="方正兰亭细黑_GBK" pitchFamily="2" charset="-122"/>
                <a:ea typeface="方正兰亭细黑_GBK" pitchFamily="2" charset="-122"/>
              </a:rPr>
              <a:t>概述</a:t>
            </a:r>
          </a:p>
        </p:txBody>
      </p:sp>
      <p:cxnSp>
        <p:nvCxnSpPr>
          <p:cNvPr id="57" name="直接连接符 56"/>
          <p:cNvCxnSpPr/>
          <p:nvPr/>
        </p:nvCxnSpPr>
        <p:spPr>
          <a:xfrm>
            <a:off x="1613836" y="471331"/>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51752976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300"/>
                                        <p:tgtEl>
                                          <p:spTgt spid="55"/>
                                        </p:tgtEl>
                                      </p:cBhvr>
                                    </p:animEffect>
                                  </p:childTnLst>
                                </p:cTn>
                              </p:par>
                            </p:childTnLst>
                          </p:cTn>
                        </p:par>
                        <p:par>
                          <p:cTn id="8" fill="hold">
                            <p:stCondLst>
                              <p:cond delay="300"/>
                            </p:stCondLst>
                            <p:childTnLst>
                              <p:par>
                                <p:cTn id="9" presetID="12" presetClass="entr" presetSubtype="8"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p:tgtEl>
                                          <p:spTgt spid="56"/>
                                        </p:tgtEl>
                                        <p:attrNameLst>
                                          <p:attrName>ppt_x</p:attrName>
                                        </p:attrNameLst>
                                      </p:cBhvr>
                                      <p:tavLst>
                                        <p:tav tm="0">
                                          <p:val>
                                            <p:strVal val="#ppt_x-#ppt_w*1.125000"/>
                                          </p:val>
                                        </p:tav>
                                        <p:tav tm="100000">
                                          <p:val>
                                            <p:strVal val="#ppt_x"/>
                                          </p:val>
                                        </p:tav>
                                      </p:tavLst>
                                    </p:anim>
                                    <p:animEffect transition="in" filter="wipe(right)">
                                      <p:cBhvr>
                                        <p:cTn id="12" dur="500"/>
                                        <p:tgtEl>
                                          <p:spTgt spid="56"/>
                                        </p:tgtEl>
                                      </p:cBhvr>
                                    </p:animEffect>
                                  </p:childTnLst>
                                </p:cTn>
                              </p:par>
                              <p:par>
                                <p:cTn id="13" presetID="22" presetClass="entr" presetSubtype="8"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left)">
                                      <p:cBhvr>
                                        <p:cTn id="15" dur="300"/>
                                        <p:tgtEl>
                                          <p:spTgt spid="54"/>
                                        </p:tgtEl>
                                      </p:cBhvr>
                                    </p:animEffect>
                                  </p:childTnLst>
                                </p:cTn>
                              </p:par>
                              <p:par>
                                <p:cTn id="16" presetID="12" presetClass="entr" presetSubtype="8" fill="hold" nodeType="withEffect">
                                  <p:stCondLst>
                                    <p:cond delay="0"/>
                                  </p:stCondLst>
                                  <p:childTnLst>
                                    <p:set>
                                      <p:cBhvr>
                                        <p:cTn id="17" dur="1" fill="hold">
                                          <p:stCondLst>
                                            <p:cond delay="0"/>
                                          </p:stCondLst>
                                        </p:cTn>
                                        <p:tgtEl>
                                          <p:spTgt spid="57"/>
                                        </p:tgtEl>
                                        <p:attrNameLst>
                                          <p:attrName>style.visibility</p:attrName>
                                        </p:attrNameLst>
                                      </p:cBhvr>
                                      <p:to>
                                        <p:strVal val="visible"/>
                                      </p:to>
                                    </p:set>
                                    <p:anim calcmode="lin" valueType="num">
                                      <p:cBhvr additive="base">
                                        <p:cTn id="18" dur="500"/>
                                        <p:tgtEl>
                                          <p:spTgt spid="57"/>
                                        </p:tgtEl>
                                        <p:attrNameLst>
                                          <p:attrName>ppt_x</p:attrName>
                                        </p:attrNameLst>
                                      </p:cBhvr>
                                      <p:tavLst>
                                        <p:tav tm="0">
                                          <p:val>
                                            <p:strVal val="#ppt_x-#ppt_w*1.125000"/>
                                          </p:val>
                                        </p:tav>
                                        <p:tav tm="100000">
                                          <p:val>
                                            <p:strVal val="#ppt_x"/>
                                          </p:val>
                                        </p:tav>
                                      </p:tavLst>
                                    </p:anim>
                                    <p:animEffect transition="in" filter="wipe(right)">
                                      <p:cBhvr>
                                        <p:cTn id="19"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1065" y="644980"/>
            <a:ext cx="6172200" cy="3394472"/>
          </a:xfrm>
        </p:spPr>
        <p:txBody>
          <a:bodyPr/>
          <a:lstStyle/>
          <a:p>
            <a:pPr>
              <a:lnSpc>
                <a:spcPct val="150000"/>
              </a:lnSpc>
            </a:pPr>
            <a:r>
              <a:rPr lang="en-US" altLang="zh-CN" sz="2800" dirty="0">
                <a:latin typeface="黑体" pitchFamily="49" charset="-122"/>
                <a:ea typeface="黑体" pitchFamily="49" charset="-122"/>
              </a:rPr>
              <a:t>(3)</a:t>
            </a:r>
            <a:r>
              <a:rPr lang="zh-CN" altLang="en-US" sz="2800" dirty="0">
                <a:latin typeface="黑体" pitchFamily="49" charset="-122"/>
                <a:ea typeface="黑体" pitchFamily="49" charset="-122"/>
              </a:rPr>
              <a:t>紧急锁止式卷收器，这是一种目前应用最广泛的卷收器。在汽车正常行驶时允许织带自由伸缩，但当汽车速度急剧变化时，其锁止机构锁止并保持安全带束紧力约束乘员。</a:t>
            </a:r>
          </a:p>
          <a:p>
            <a:endParaRPr lang="zh-CN" altLang="en-US" dirty="0"/>
          </a:p>
        </p:txBody>
      </p:sp>
    </p:spTree>
    <p:extLst>
      <p:ext uri="{BB962C8B-B14F-4D97-AF65-F5344CB8AC3E}">
        <p14:creationId xmlns:p14="http://schemas.microsoft.com/office/powerpoint/2010/main" xmlns="" val="4095773673"/>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6136" y="481694"/>
            <a:ext cx="6466114" cy="4261756"/>
          </a:xfrm>
        </p:spPr>
        <p:txBody>
          <a:bodyPr>
            <a:normAutofit/>
          </a:bodyPr>
          <a:lstStyle/>
          <a:p>
            <a:pPr>
              <a:lnSpc>
                <a:spcPct val="110000"/>
              </a:lnSpc>
              <a:spcBef>
                <a:spcPts val="0"/>
              </a:spcBef>
            </a:pPr>
            <a:r>
              <a:rPr lang="zh-CN" altLang="en-US" sz="2400" dirty="0">
                <a:latin typeface="黑体" pitchFamily="49" charset="-122"/>
                <a:ea typeface="黑体" pitchFamily="49" charset="-122"/>
              </a:rPr>
              <a:t>紧急锁止卷收器内装有</a:t>
            </a:r>
            <a:r>
              <a:rPr lang="zh-CN" altLang="en-US" sz="2400" dirty="0">
                <a:solidFill>
                  <a:srgbClr val="FF3300"/>
                </a:solidFill>
                <a:latin typeface="黑体" pitchFamily="49" charset="-122"/>
                <a:ea typeface="黑体" pitchFamily="49" charset="-122"/>
              </a:rPr>
              <a:t>惯性敏感元件</a:t>
            </a:r>
            <a:r>
              <a:rPr lang="zh-CN" altLang="en-US" sz="2400" dirty="0">
                <a:latin typeface="黑体" pitchFamily="49" charset="-122"/>
                <a:ea typeface="黑体" pitchFamily="49" charset="-122"/>
              </a:rPr>
              <a:t>和</a:t>
            </a:r>
            <a:r>
              <a:rPr lang="zh-CN" altLang="en-US" sz="2400" dirty="0">
                <a:solidFill>
                  <a:srgbClr val="FF3300"/>
                </a:solidFill>
                <a:latin typeface="黑体" pitchFamily="49" charset="-122"/>
                <a:ea typeface="黑体" pitchFamily="49" charset="-122"/>
              </a:rPr>
              <a:t>棘轮棘爪机构或中心锁止机构</a:t>
            </a:r>
            <a:r>
              <a:rPr lang="zh-CN" altLang="en-US" sz="2400" dirty="0">
                <a:latin typeface="黑体" pitchFamily="49" charset="-122"/>
                <a:ea typeface="黑体" pitchFamily="49" charset="-122"/>
              </a:rPr>
              <a:t>，织带缠绕在卷轴上。当汽车正常行驶时，卷收器借助卷簧的作用，能使织带随乘员身体的移动而自由伸缩，但不会使织带松弛。但当紧急制动、碰撞或车辆行驶状态急剧变化时，卷收器内的敏感元件将锁止机构锁住卷轴，使织带固定在某一位置上，并承受使用者身体施加给织带的载荷。</a:t>
            </a:r>
          </a:p>
          <a:p>
            <a:pPr>
              <a:lnSpc>
                <a:spcPct val="110000"/>
              </a:lnSpc>
              <a:spcBef>
                <a:spcPts val="0"/>
              </a:spcBef>
            </a:pPr>
            <a:endParaRPr lang="zh-CN" altLang="en-US" sz="2400" dirty="0"/>
          </a:p>
        </p:txBody>
      </p:sp>
    </p:spTree>
    <p:extLst>
      <p:ext uri="{BB962C8B-B14F-4D97-AF65-F5344CB8AC3E}">
        <p14:creationId xmlns:p14="http://schemas.microsoft.com/office/powerpoint/2010/main" xmlns="" val="135525620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sz="2800" dirty="0">
                <a:latin typeface="黑体" pitchFamily="49" charset="-122"/>
                <a:ea typeface="黑体" pitchFamily="49" charset="-122"/>
              </a:rPr>
              <a:t>紧急锁止式卷收器又可分为</a:t>
            </a:r>
            <a:r>
              <a:rPr lang="zh-CN" altLang="en-US" sz="2800" dirty="0">
                <a:solidFill>
                  <a:schemeClr val="hlink"/>
                </a:solidFill>
                <a:latin typeface="黑体" pitchFamily="49" charset="-122"/>
                <a:ea typeface="黑体" pitchFamily="49" charset="-122"/>
              </a:rPr>
              <a:t>织带拉出加速度敏感式</a:t>
            </a:r>
            <a:r>
              <a:rPr lang="en-US" altLang="zh-CN" sz="2800" dirty="0">
                <a:latin typeface="黑体" pitchFamily="49" charset="-122"/>
                <a:ea typeface="黑体" pitchFamily="49" charset="-122"/>
              </a:rPr>
              <a:t>(</a:t>
            </a:r>
            <a:r>
              <a:rPr lang="zh-CN" altLang="en-US" sz="2800" dirty="0">
                <a:latin typeface="黑体" pitchFamily="49" charset="-122"/>
                <a:ea typeface="黑体" pitchFamily="49" charset="-122"/>
              </a:rPr>
              <a:t>又称织带敏感式</a:t>
            </a:r>
            <a:r>
              <a:rPr lang="en-US" altLang="zh-CN" sz="2800" dirty="0">
                <a:latin typeface="黑体" pitchFamily="49" charset="-122"/>
                <a:ea typeface="黑体" pitchFamily="49" charset="-122"/>
              </a:rPr>
              <a:t>)</a:t>
            </a:r>
            <a:r>
              <a:rPr lang="zh-CN" altLang="en-US" sz="2800" dirty="0">
                <a:latin typeface="黑体" pitchFamily="49" charset="-122"/>
                <a:ea typeface="黑体" pitchFamily="49" charset="-122"/>
              </a:rPr>
              <a:t>、</a:t>
            </a:r>
            <a:r>
              <a:rPr lang="zh-CN" altLang="en-US" sz="2800" dirty="0">
                <a:solidFill>
                  <a:schemeClr val="hlink"/>
                </a:solidFill>
                <a:latin typeface="黑体" pitchFamily="49" charset="-122"/>
                <a:ea typeface="黑体" pitchFamily="49" charset="-122"/>
              </a:rPr>
              <a:t>汽车加速敏感式</a:t>
            </a:r>
            <a:r>
              <a:rPr lang="en-US" altLang="zh-CN" sz="2800" dirty="0">
                <a:latin typeface="黑体" pitchFamily="49" charset="-122"/>
                <a:ea typeface="黑体" pitchFamily="49" charset="-122"/>
              </a:rPr>
              <a:t>(</a:t>
            </a:r>
            <a:r>
              <a:rPr lang="zh-CN" altLang="en-US" sz="2800" dirty="0">
                <a:latin typeface="黑体" pitchFamily="49" charset="-122"/>
                <a:ea typeface="黑体" pitchFamily="49" charset="-122"/>
              </a:rPr>
              <a:t>又称车体敏感式</a:t>
            </a:r>
            <a:r>
              <a:rPr lang="en-US" altLang="zh-CN" sz="2800" dirty="0">
                <a:latin typeface="黑体" pitchFamily="49" charset="-122"/>
                <a:ea typeface="黑体" pitchFamily="49" charset="-122"/>
              </a:rPr>
              <a:t>)</a:t>
            </a:r>
            <a:r>
              <a:rPr lang="zh-CN" altLang="en-US" sz="2800" dirty="0">
                <a:latin typeface="黑体" pitchFamily="49" charset="-122"/>
                <a:ea typeface="黑体" pitchFamily="49" charset="-122"/>
              </a:rPr>
              <a:t>和对上述两者均敏感的复合敏感式</a:t>
            </a:r>
            <a:r>
              <a:rPr lang="zh-CN" altLang="en-US" sz="2800" dirty="0"/>
              <a:t>。</a:t>
            </a:r>
          </a:p>
          <a:p>
            <a:endParaRPr lang="zh-CN" altLang="en-US" dirty="0"/>
          </a:p>
        </p:txBody>
      </p:sp>
    </p:spTree>
    <p:extLst>
      <p:ext uri="{BB962C8B-B14F-4D97-AF65-F5344CB8AC3E}">
        <p14:creationId xmlns:p14="http://schemas.microsoft.com/office/powerpoint/2010/main" xmlns="" val="416198594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5363" name="图片 1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5876" y="643130"/>
            <a:ext cx="3209170" cy="2170364"/>
          </a:xfrm>
          <a:prstGeom prst="rect">
            <a:avLst/>
          </a:prstGeom>
          <a:noFill/>
          <a:extLst>
            <a:ext uri="{909E8E84-426E-40DD-AFC4-6F175D3DCCD1}">
              <a14:hiddenFill xmlns:a14="http://schemas.microsoft.com/office/drawing/2010/main" xmlns="">
                <a:solidFill>
                  <a:srgbClr val="FFFFFF"/>
                </a:solidFill>
              </a14:hiddenFill>
            </a:ext>
          </a:extLst>
        </p:spPr>
      </p:pic>
      <p:pic>
        <p:nvPicPr>
          <p:cNvPr id="15362" name="图片 1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05408" y="634603"/>
            <a:ext cx="3136852" cy="2178891"/>
          </a:xfrm>
          <a:prstGeom prst="rect">
            <a:avLst/>
          </a:prstGeom>
          <a:noFill/>
          <a:extLst>
            <a:ext uri="{909E8E84-426E-40DD-AFC4-6F175D3DCCD1}">
              <a14:hiddenFill xmlns:a14="http://schemas.microsoft.com/office/drawing/2010/main" xmlns="">
                <a:solidFill>
                  <a:srgbClr val="FFFFFF"/>
                </a:solidFill>
              </a14:hiddenFill>
            </a:ext>
          </a:extLst>
        </p:spPr>
      </p:pic>
      <p:pic>
        <p:nvPicPr>
          <p:cNvPr id="15361" name="图片 1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65876" y="2853928"/>
            <a:ext cx="3239532" cy="205170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4"/>
          <p:cNvSpPr>
            <a:spLocks noChangeArrowheads="1"/>
          </p:cNvSpPr>
          <p:nvPr/>
        </p:nvSpPr>
        <p:spPr bwMode="auto">
          <a:xfrm>
            <a:off x="827903" y="1063228"/>
            <a:ext cx="6858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3457853" y="3356560"/>
            <a:ext cx="3057247" cy="523220"/>
          </a:xfrm>
          <a:prstGeom prst="rect">
            <a:avLst/>
          </a:prstGeom>
        </p:spPr>
        <p:txBody>
          <a:bodyPr wrap="none">
            <a:spAutoFit/>
          </a:bodyPr>
          <a:lstStyle/>
          <a:p>
            <a:r>
              <a:rPr lang="zh-CN" altLang="en-US" sz="2800" dirty="0">
                <a:solidFill>
                  <a:srgbClr val="0000FF"/>
                </a:solidFill>
                <a:latin typeface="黑体" pitchFamily="49" charset="-122"/>
                <a:ea typeface="黑体" pitchFamily="49" charset="-122"/>
              </a:rPr>
              <a:t>织带敏感</a:t>
            </a:r>
            <a:r>
              <a:rPr lang="zh-CN" altLang="en-US" sz="2800" dirty="0" smtClean="0">
                <a:solidFill>
                  <a:srgbClr val="0000FF"/>
                </a:solidFill>
                <a:latin typeface="黑体" pitchFamily="49" charset="-122"/>
                <a:ea typeface="黑体" pitchFamily="49" charset="-122"/>
              </a:rPr>
              <a:t>式卷收器</a:t>
            </a:r>
            <a:endParaRPr lang="zh-CN" altLang="en-US" sz="2800" dirty="0">
              <a:solidFill>
                <a:srgbClr val="0000FF"/>
              </a:solidFill>
            </a:endParaRPr>
          </a:p>
        </p:txBody>
      </p:sp>
    </p:spTree>
    <p:extLst>
      <p:ext uri="{BB962C8B-B14F-4D97-AF65-F5344CB8AC3E}">
        <p14:creationId xmlns:p14="http://schemas.microsoft.com/office/powerpoint/2010/main" xmlns="" val="2309896879"/>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2900" y="4337235"/>
            <a:ext cx="6172200" cy="488660"/>
          </a:xfrm>
        </p:spPr>
        <p:txBody>
          <a:bodyPr>
            <a:normAutofit/>
          </a:bodyPr>
          <a:lstStyle/>
          <a:p>
            <a:pPr marL="0" indent="0" algn="ctr">
              <a:buNone/>
            </a:pPr>
            <a:r>
              <a:rPr lang="zh-CN" altLang="zh-CN" sz="2400" dirty="0">
                <a:solidFill>
                  <a:srgbClr val="0000FF"/>
                </a:solidFill>
              </a:rPr>
              <a:t>车体敏感式卷收器</a:t>
            </a:r>
            <a:endParaRPr lang="zh-CN" altLang="en-US" sz="2400" dirty="0">
              <a:solidFill>
                <a:srgbClr val="0000FF"/>
              </a:solidFill>
            </a:endParaRPr>
          </a:p>
        </p:txBody>
      </p:sp>
      <p:pic>
        <p:nvPicPr>
          <p:cNvPr id="20482" name="图片 1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3936" y="499034"/>
            <a:ext cx="5650127" cy="3668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03502965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2900" y="691978"/>
            <a:ext cx="6172200" cy="3902645"/>
          </a:xfrm>
        </p:spPr>
        <p:txBody>
          <a:bodyPr>
            <a:normAutofit/>
          </a:bodyPr>
          <a:lstStyle/>
          <a:p>
            <a:pPr marL="0" indent="0">
              <a:lnSpc>
                <a:spcPct val="110000"/>
              </a:lnSpc>
              <a:spcBef>
                <a:spcPts val="0"/>
              </a:spcBef>
              <a:buNone/>
            </a:pPr>
            <a:r>
              <a:rPr lang="en-US" altLang="zh-CN" sz="2800" dirty="0"/>
              <a:t>4</a:t>
            </a:r>
            <a:r>
              <a:rPr lang="zh-CN" altLang="zh-CN" sz="2800" dirty="0"/>
              <a:t>．长度调整件</a:t>
            </a:r>
          </a:p>
          <a:p>
            <a:pPr marL="0" indent="0">
              <a:lnSpc>
                <a:spcPct val="110000"/>
              </a:lnSpc>
              <a:spcBef>
                <a:spcPts val="0"/>
              </a:spcBef>
              <a:buNone/>
            </a:pPr>
            <a:r>
              <a:rPr lang="en-US" altLang="zh-CN" sz="2800" dirty="0" smtClean="0"/>
              <a:t>      </a:t>
            </a:r>
            <a:r>
              <a:rPr lang="zh-CN" altLang="zh-CN" sz="2800" dirty="0" smtClean="0"/>
              <a:t>长度</a:t>
            </a:r>
            <a:r>
              <a:rPr lang="zh-CN" altLang="zh-CN" sz="2800" dirty="0"/>
              <a:t>调整件是指为了适应乘员的体形调整织带长度的机构。</a:t>
            </a:r>
          </a:p>
          <a:p>
            <a:pPr marL="0" indent="0">
              <a:lnSpc>
                <a:spcPct val="110000"/>
              </a:lnSpc>
              <a:spcBef>
                <a:spcPts val="0"/>
              </a:spcBef>
              <a:buNone/>
            </a:pPr>
            <a:r>
              <a:rPr lang="en-US" altLang="zh-CN" sz="2800" dirty="0" smtClean="0"/>
              <a:t>5.</a:t>
            </a:r>
            <a:r>
              <a:rPr lang="zh-CN" altLang="zh-CN" sz="2800" dirty="0" smtClean="0"/>
              <a:t>预</a:t>
            </a:r>
            <a:r>
              <a:rPr lang="zh-CN" altLang="zh-CN" sz="2800" dirty="0"/>
              <a:t>拉紧器</a:t>
            </a:r>
          </a:p>
          <a:p>
            <a:pPr marL="0" indent="0">
              <a:lnSpc>
                <a:spcPct val="110000"/>
              </a:lnSpc>
              <a:spcBef>
                <a:spcPts val="0"/>
              </a:spcBef>
              <a:buNone/>
            </a:pPr>
            <a:r>
              <a:rPr lang="en-US" altLang="zh-CN" sz="2800" dirty="0" smtClean="0"/>
              <a:t>      </a:t>
            </a:r>
            <a:r>
              <a:rPr lang="zh-CN" altLang="zh-CN" sz="2800" dirty="0" smtClean="0"/>
              <a:t>按</a:t>
            </a:r>
            <a:r>
              <a:rPr lang="zh-CN" altLang="zh-CN" sz="2800" dirty="0"/>
              <a:t>作用机理可以分为锁机式预拉紧器和烟火式预紧</a:t>
            </a:r>
            <a:r>
              <a:rPr lang="zh-CN" altLang="zh-CN" sz="2800" dirty="0" smtClean="0"/>
              <a:t>器</a:t>
            </a:r>
            <a:r>
              <a:rPr lang="zh-CN" altLang="en-US" sz="2800" dirty="0" smtClean="0"/>
              <a:t>。</a:t>
            </a:r>
            <a:endParaRPr lang="zh-CN" altLang="en-US" sz="2800" dirty="0"/>
          </a:p>
        </p:txBody>
      </p:sp>
    </p:spTree>
    <p:extLst>
      <p:ext uri="{BB962C8B-B14F-4D97-AF65-F5344CB8AC3E}">
        <p14:creationId xmlns:p14="http://schemas.microsoft.com/office/powerpoint/2010/main" xmlns="" val="300844043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2900" y="3892378"/>
            <a:ext cx="6172200" cy="1072947"/>
          </a:xfrm>
        </p:spPr>
        <p:txBody>
          <a:bodyPr>
            <a:normAutofit/>
          </a:bodyPr>
          <a:lstStyle/>
          <a:p>
            <a:pPr marL="0" indent="0" algn="ctr">
              <a:buNone/>
            </a:pPr>
            <a:r>
              <a:rPr lang="zh-CN" altLang="zh-CN" sz="2000" dirty="0"/>
              <a:t>烟火式预张紧器机构</a:t>
            </a:r>
          </a:p>
          <a:p>
            <a:pPr marL="0" indent="0" algn="ctr">
              <a:buNone/>
            </a:pPr>
            <a:r>
              <a:rPr lang="en-US" altLang="zh-CN" sz="2000" dirty="0"/>
              <a:t>a</a:t>
            </a:r>
            <a:r>
              <a:rPr lang="zh-CN" altLang="zh-CN" sz="2000" dirty="0"/>
              <a:t>）通常状态</a:t>
            </a:r>
            <a:r>
              <a:rPr lang="en-US" altLang="zh-CN" sz="2000" dirty="0"/>
              <a:t>  b</a:t>
            </a:r>
            <a:r>
              <a:rPr lang="zh-CN" altLang="zh-CN" sz="2000" dirty="0"/>
              <a:t>）工作状态</a:t>
            </a:r>
          </a:p>
        </p:txBody>
      </p:sp>
      <p:pic>
        <p:nvPicPr>
          <p:cNvPr id="21506" name="图片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634603"/>
            <a:ext cx="6718753" cy="31832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2392763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2900" y="463924"/>
            <a:ext cx="6172200" cy="4130699"/>
          </a:xfrm>
        </p:spPr>
        <p:txBody>
          <a:bodyPr>
            <a:normAutofit fontScale="70000" lnSpcReduction="20000"/>
          </a:bodyPr>
          <a:lstStyle/>
          <a:p>
            <a:pPr marL="0" lvl="0" indent="0">
              <a:lnSpc>
                <a:spcPct val="140000"/>
              </a:lnSpc>
              <a:spcBef>
                <a:spcPts val="0"/>
              </a:spcBef>
              <a:buNone/>
            </a:pPr>
            <a:r>
              <a:rPr lang="en-US" altLang="zh-CN" dirty="0" smtClean="0"/>
              <a:t>6.</a:t>
            </a:r>
            <a:r>
              <a:rPr lang="zh-CN" altLang="zh-CN" dirty="0" smtClean="0"/>
              <a:t>自动</a:t>
            </a:r>
            <a:r>
              <a:rPr lang="zh-CN" altLang="zh-CN" dirty="0"/>
              <a:t>紧急锁止装置</a:t>
            </a:r>
          </a:p>
          <a:p>
            <a:pPr marL="0" indent="0">
              <a:lnSpc>
                <a:spcPct val="140000"/>
              </a:lnSpc>
              <a:spcBef>
                <a:spcPts val="0"/>
              </a:spcBef>
              <a:buNone/>
            </a:pPr>
            <a:r>
              <a:rPr lang="en-US" altLang="zh-CN" dirty="0" smtClean="0"/>
              <a:t>      </a:t>
            </a:r>
            <a:r>
              <a:rPr lang="zh-CN" altLang="zh-CN" dirty="0" smtClean="0"/>
              <a:t>自动紧急锁止装置在织带充分拉出的情况下，通过一定的机构将紧急锁止状态转换到自动锁止状态，一般其下端固定在座椅内侧地板上，通过开关车门时上端点的移动，自动地解除乘员约束或对乘员施加约束。这主要是考虑到儿童乘员通常须可靠而牢固地进行约束，而成年乘员却希望可以比较自由地移动</a:t>
            </a:r>
            <a:r>
              <a:rPr lang="en-US" altLang="zh-CN" dirty="0" smtClean="0"/>
              <a:t>(</a:t>
            </a:r>
            <a:r>
              <a:rPr lang="zh-CN" altLang="zh-CN" dirty="0" smtClean="0"/>
              <a:t>危险情况除外</a:t>
            </a:r>
            <a:r>
              <a:rPr lang="en-US" altLang="zh-CN" dirty="0" smtClean="0"/>
              <a:t>)</a:t>
            </a:r>
            <a:r>
              <a:rPr lang="zh-CN" altLang="zh-CN" dirty="0" smtClean="0"/>
              <a:t>等情况。因此采用该装置可以提高乘员佩戴安全带的舒适性和方便性。</a:t>
            </a:r>
            <a:endParaRPr lang="zh-CN" altLang="zh-CN" dirty="0"/>
          </a:p>
        </p:txBody>
      </p:sp>
    </p:spTree>
    <p:extLst>
      <p:ext uri="{BB962C8B-B14F-4D97-AF65-F5344CB8AC3E}">
        <p14:creationId xmlns:p14="http://schemas.microsoft.com/office/powerpoint/2010/main" xmlns="" val="3895922183"/>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9453" y="742951"/>
            <a:ext cx="6172200" cy="3394472"/>
          </a:xfrm>
        </p:spPr>
        <p:txBody>
          <a:bodyPr>
            <a:noAutofit/>
          </a:bodyPr>
          <a:lstStyle/>
          <a:p>
            <a:r>
              <a:rPr lang="en-US" altLang="zh-CN" sz="2800" dirty="0"/>
              <a:t>7.</a:t>
            </a:r>
            <a:r>
              <a:rPr lang="zh-CN" altLang="zh-CN" sz="2800" dirty="0"/>
              <a:t>加设高度调节器</a:t>
            </a:r>
          </a:p>
          <a:p>
            <a:pPr>
              <a:lnSpc>
                <a:spcPct val="120000"/>
              </a:lnSpc>
            </a:pPr>
            <a:r>
              <a:rPr lang="zh-CN" altLang="zh-CN" sz="2800" dirty="0"/>
              <a:t>高度</a:t>
            </a:r>
            <a:r>
              <a:rPr lang="zh-CN" altLang="zh-CN" sz="2800" dirty="0" smtClean="0"/>
              <a:t>调节器是</a:t>
            </a:r>
            <a:r>
              <a:rPr lang="zh-CN" altLang="zh-CN" sz="2800" dirty="0"/>
              <a:t>一种用于调节安全带上固定点高度的调节装置，可以使安全带佩带者获得较为舒服的肩带佩带位置。通过调节高度不仅使安全带的约束性能得到优化，更可以改善安全带的佩带舒适性。</a:t>
            </a:r>
          </a:p>
          <a:p>
            <a:endParaRPr lang="zh-CN" altLang="en-US" sz="2800" dirty="0"/>
          </a:p>
        </p:txBody>
      </p:sp>
    </p:spTree>
    <p:extLst>
      <p:ext uri="{BB962C8B-B14F-4D97-AF65-F5344CB8AC3E}">
        <p14:creationId xmlns:p14="http://schemas.microsoft.com/office/powerpoint/2010/main" xmlns="" val="48004176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22530" name="图片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9801" y="800311"/>
            <a:ext cx="3800475" cy="3390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63309363"/>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a:bodyPr>
          <a:lstStyle/>
          <a:p>
            <a:pPr>
              <a:lnSpc>
                <a:spcPct val="150000"/>
              </a:lnSpc>
            </a:pPr>
            <a:r>
              <a:rPr lang="zh-CN" altLang="en-US" sz="2800" dirty="0">
                <a:solidFill>
                  <a:srgbClr val="FF0000"/>
                </a:solidFill>
                <a:latin typeface="黑体" panose="02010609060101010101" pitchFamily="49" charset="-122"/>
                <a:ea typeface="黑体" panose="02010609060101010101" pitchFamily="49" charset="-122"/>
              </a:rPr>
              <a:t>汽车外部安全性</a:t>
            </a:r>
            <a:r>
              <a:rPr lang="zh-CN" altLang="en-US" sz="2800" dirty="0">
                <a:latin typeface="黑体" panose="02010609060101010101" pitchFamily="49" charset="-122"/>
                <a:ea typeface="黑体" panose="02010609060101010101" pitchFamily="49" charset="-122"/>
              </a:rPr>
              <a:t>是从减轻在事故中汽车对行人、自行车和摩托车乘员的伤害方面提高汽车被动安全性的能力，决定汽车外部安全性的因素有：发生碰撞后汽车车身变形的状态；汽车车身外部形状。</a:t>
            </a:r>
          </a:p>
          <a:p>
            <a:pPr>
              <a:lnSpc>
                <a:spcPct val="150000"/>
              </a:lnSpc>
            </a:pPr>
            <a:endParaRPr lang="zh-CN" altLang="en-US" sz="2800" dirty="0"/>
          </a:p>
        </p:txBody>
      </p:sp>
      <p:cxnSp>
        <p:nvCxnSpPr>
          <p:cNvPr id="8" name="直接连接符 7"/>
          <p:cNvCxnSpPr/>
          <p:nvPr/>
        </p:nvCxnSpPr>
        <p:spPr>
          <a:xfrm>
            <a:off x="516166" y="674073"/>
            <a:ext cx="4981901" cy="204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84178" y="298455"/>
            <a:ext cx="331988"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0" name="TextBox 58"/>
          <p:cNvSpPr txBox="1"/>
          <p:nvPr/>
        </p:nvSpPr>
        <p:spPr>
          <a:xfrm>
            <a:off x="441819" y="156755"/>
            <a:ext cx="1876837" cy="523220"/>
          </a:xfrm>
          <a:prstGeom prst="rect">
            <a:avLst/>
          </a:prstGeom>
          <a:noFill/>
        </p:spPr>
        <p:txBody>
          <a:bodyPr wrap="square" rtlCol="0">
            <a:spAutoFit/>
          </a:bodyPr>
          <a:lstStyle/>
          <a:p>
            <a:r>
              <a:rPr lang="zh-CN" altLang="en-US" sz="2800" spc="300" dirty="0">
                <a:solidFill>
                  <a:srgbClr val="FF0000"/>
                </a:solidFill>
                <a:latin typeface="方正兰亭细黑_GBK" pitchFamily="2" charset="-122"/>
                <a:ea typeface="方正兰亭细黑_GBK" pitchFamily="2" charset="-122"/>
              </a:rPr>
              <a:t>概述</a:t>
            </a:r>
          </a:p>
        </p:txBody>
      </p:sp>
      <p:cxnSp>
        <p:nvCxnSpPr>
          <p:cNvPr id="11" name="直接连接符 10"/>
          <p:cNvCxnSpPr/>
          <p:nvPr/>
        </p:nvCxnSpPr>
        <p:spPr>
          <a:xfrm>
            <a:off x="1613836" y="471331"/>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0720231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300"/>
                                        <p:tgtEl>
                                          <p:spTgt spid="9"/>
                                        </p:tgtEl>
                                      </p:cBhvr>
                                    </p:animEffect>
                                  </p:childTnLst>
                                </p:cTn>
                              </p:par>
                            </p:childTnLst>
                          </p:cTn>
                        </p:par>
                        <p:par>
                          <p:cTn id="8" fill="hold">
                            <p:stCondLst>
                              <p:cond delay="300"/>
                            </p:stCondLst>
                            <p:childTnLst>
                              <p:par>
                                <p:cTn id="9" presetID="1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par>
                                <p:cTn id="13" presetID="2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300"/>
                                        <p:tgtEl>
                                          <p:spTgt spid="8"/>
                                        </p:tgtEl>
                                      </p:cBhvr>
                                    </p:animEffect>
                                  </p:childTnLst>
                                </p:cTn>
                              </p:par>
                              <p:par>
                                <p:cTn id="16" presetID="12" presetClass="entr" presetSubtype="8"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p:tgtEl>
                                          <p:spTgt spid="11"/>
                                        </p:tgtEl>
                                        <p:attrNameLst>
                                          <p:attrName>ppt_x</p:attrName>
                                        </p:attrNameLst>
                                      </p:cBhvr>
                                      <p:tavLst>
                                        <p:tav tm="0">
                                          <p:val>
                                            <p:strVal val="#ppt_x-#ppt_w*1.125000"/>
                                          </p:val>
                                        </p:tav>
                                        <p:tav tm="100000">
                                          <p:val>
                                            <p:strVal val="#ppt_x"/>
                                          </p:val>
                                        </p:tav>
                                      </p:tavLst>
                                    </p:anim>
                                    <p:animEffect transition="in" filter="wipe(right)">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6176" y="507628"/>
            <a:ext cx="6172200" cy="3394472"/>
          </a:xfrm>
        </p:spPr>
        <p:txBody>
          <a:bodyPr/>
          <a:lstStyle/>
          <a:p>
            <a:r>
              <a:rPr lang="en-US" altLang="zh-CN" dirty="0"/>
              <a:t>8.</a:t>
            </a:r>
            <a:r>
              <a:rPr lang="zh-CN" altLang="zh-CN" dirty="0"/>
              <a:t>限荷器</a:t>
            </a:r>
          </a:p>
          <a:p>
            <a:endParaRPr lang="zh-CN" altLang="en-US" dirty="0"/>
          </a:p>
        </p:txBody>
      </p:sp>
      <p:pic>
        <p:nvPicPr>
          <p:cNvPr id="23554" name="图片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192989" y="644406"/>
            <a:ext cx="2095500" cy="294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32179809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24578" name="图片 3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3301" y="1203369"/>
            <a:ext cx="5049151" cy="33372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2293975" y="4680791"/>
            <a:ext cx="1800493"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自动佩戴安全带</a:t>
            </a:r>
            <a:endParaRPr lang="zh-CN" altLang="en-US" dirty="0"/>
          </a:p>
        </p:txBody>
      </p:sp>
    </p:spTree>
    <p:extLst>
      <p:ext uri="{BB962C8B-B14F-4D97-AF65-F5344CB8AC3E}">
        <p14:creationId xmlns:p14="http://schemas.microsoft.com/office/powerpoint/2010/main" xmlns="" val="933182407"/>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1829" y="959561"/>
            <a:ext cx="692523" cy="3742157"/>
          </a:xfrm>
        </p:spPr>
        <p:txBody>
          <a:bodyPr vert="eaVert">
            <a:noAutofit/>
          </a:bodyPr>
          <a:lstStyle/>
          <a:p>
            <a:r>
              <a:rPr lang="zh-CN" altLang="zh-CN" sz="2800" dirty="0">
                <a:solidFill>
                  <a:srgbClr val="FF0000"/>
                </a:solidFill>
              </a:rPr>
              <a:t>与气囊一体化安全带</a:t>
            </a:r>
          </a:p>
          <a:p>
            <a:endParaRPr lang="zh-CN" altLang="en-US" sz="2800" dirty="0">
              <a:solidFill>
                <a:srgbClr val="FF0000"/>
              </a:solidFill>
            </a:endParaRPr>
          </a:p>
        </p:txBody>
      </p:sp>
      <p:grpSp>
        <p:nvGrpSpPr>
          <p:cNvPr id="4" name="组合 3"/>
          <p:cNvGrpSpPr/>
          <p:nvPr/>
        </p:nvGrpSpPr>
        <p:grpSpPr>
          <a:xfrm>
            <a:off x="-544174" y="263956"/>
            <a:ext cx="7690757" cy="650500"/>
            <a:chOff x="-544174" y="263956"/>
            <a:chExt cx="7690757" cy="650500"/>
          </a:xfrm>
        </p:grpSpPr>
        <p:sp>
          <p:nvSpPr>
            <p:cNvPr id="5" name="矩形 4"/>
            <p:cNvSpPr>
              <a:spLocks noChangeArrowheads="1"/>
            </p:cNvSpPr>
            <p:nvPr/>
          </p:nvSpPr>
          <p:spPr bwMode="auto">
            <a:xfrm>
              <a:off x="342900" y="263956"/>
              <a:ext cx="3759362" cy="604781"/>
            </a:xfrm>
            <a:prstGeom prst="rect">
              <a:avLst/>
            </a:prstGeom>
            <a:noFill/>
            <a:ln w="9525">
              <a:noFill/>
              <a:miter lim="800000"/>
              <a:headEnd/>
              <a:tailEnd/>
            </a:ln>
          </p:spPr>
          <p:txBody>
            <a:bodyPr wrap="none">
              <a:spAutoFit/>
            </a:bodyPr>
            <a:lstStyle/>
            <a:p>
              <a:pPr indent="85725">
                <a:lnSpc>
                  <a:spcPct val="120000"/>
                </a:lnSpc>
                <a:spcBef>
                  <a:spcPct val="20000"/>
                </a:spcBef>
              </a:pPr>
              <a:r>
                <a:rPr lang="en-US" altLang="zh-CN" sz="3200" dirty="0" smtClean="0">
                  <a:solidFill>
                    <a:srgbClr val="0000FF"/>
                  </a:solidFill>
                  <a:latin typeface="黑体" pitchFamily="49" charset="-122"/>
                  <a:ea typeface="黑体" pitchFamily="49" charset="-122"/>
                </a:rPr>
                <a:t>6.2.4</a:t>
              </a:r>
              <a:r>
                <a:rPr lang="zh-CN" altLang="en-US" sz="3200" dirty="0" smtClean="0">
                  <a:solidFill>
                    <a:srgbClr val="0000FF"/>
                  </a:solidFill>
                  <a:latin typeface="黑体" pitchFamily="49" charset="-122"/>
                  <a:ea typeface="黑体" pitchFamily="49" charset="-122"/>
                </a:rPr>
                <a:t>安全带新技术</a:t>
              </a:r>
              <a:endParaRPr lang="en-US" altLang="zh-CN" sz="3200" dirty="0">
                <a:solidFill>
                  <a:srgbClr val="0000FF"/>
                </a:solidFill>
                <a:latin typeface="黑体" pitchFamily="49" charset="-122"/>
                <a:ea typeface="黑体" pitchFamily="49" charset="-122"/>
              </a:endParaRPr>
            </a:p>
          </p:txBody>
        </p:sp>
        <p:sp>
          <p:nvSpPr>
            <p:cNvPr id="6" name="减号 5"/>
            <p:cNvSpPr/>
            <p:nvPr/>
          </p:nvSpPr>
          <p:spPr>
            <a:xfrm>
              <a:off x="-544174" y="868737"/>
              <a:ext cx="7690757" cy="45719"/>
            </a:xfrm>
            <a:prstGeom prst="mathMinus">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rgbClr val="FF0000"/>
                </a:solidFill>
              </a:endParaRPr>
            </a:p>
          </p:txBody>
        </p:sp>
      </p:grpSp>
      <p:pic>
        <p:nvPicPr>
          <p:cNvPr id="1026" name="Picture 2" descr="http://img.pconline.com.cn/images/upload/upc/tx/auto5/1406/21/c1/35508568_140331969082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18483" y="1019088"/>
            <a:ext cx="5002486" cy="374789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1279081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6584" y="263671"/>
            <a:ext cx="6366091" cy="4359845"/>
          </a:xfrm>
        </p:spPr>
        <p:txBody>
          <a:bodyPr>
            <a:normAutofit fontScale="77500" lnSpcReduction="20000"/>
          </a:bodyPr>
          <a:lstStyle/>
          <a:p>
            <a:pPr marL="0" indent="0">
              <a:buNone/>
            </a:pPr>
            <a:r>
              <a:rPr lang="en-US" altLang="zh-CN" sz="3800" dirty="0" smtClean="0"/>
              <a:t>6.2.5  </a:t>
            </a:r>
            <a:r>
              <a:rPr lang="zh-CN" altLang="zh-CN" sz="3800" dirty="0" smtClean="0"/>
              <a:t>使用</a:t>
            </a:r>
            <a:r>
              <a:rPr lang="zh-CN" altLang="zh-CN" sz="3800" dirty="0"/>
              <a:t>注意事项</a:t>
            </a:r>
          </a:p>
          <a:p>
            <a:pPr marL="0" indent="355600">
              <a:lnSpc>
                <a:spcPct val="140000"/>
              </a:lnSpc>
              <a:buNone/>
            </a:pPr>
            <a:r>
              <a:rPr lang="en-US" altLang="zh-CN" sz="3000" dirty="0"/>
              <a:t>1.</a:t>
            </a:r>
            <a:r>
              <a:rPr lang="zh-CN" altLang="zh-CN" sz="3000" dirty="0"/>
              <a:t>经常检查安全带的完好程度、固定卡座的牢固程度</a:t>
            </a:r>
            <a:r>
              <a:rPr lang="zh-CN" altLang="zh-CN" sz="3000" dirty="0" smtClean="0"/>
              <a:t>。</a:t>
            </a:r>
            <a:endParaRPr lang="en-US" altLang="zh-CN" sz="3000" dirty="0" smtClean="0"/>
          </a:p>
          <a:p>
            <a:pPr marL="0" indent="355600">
              <a:lnSpc>
                <a:spcPct val="140000"/>
              </a:lnSpc>
              <a:buNone/>
            </a:pPr>
            <a:r>
              <a:rPr lang="en-US" altLang="zh-CN" sz="3000" dirty="0" smtClean="0"/>
              <a:t>2</a:t>
            </a:r>
            <a:r>
              <a:rPr lang="en-US" altLang="zh-CN" sz="3000" dirty="0"/>
              <a:t>.</a:t>
            </a:r>
            <a:r>
              <a:rPr lang="zh-CN" altLang="zh-CN" sz="3000" dirty="0"/>
              <a:t>不要两人（包括儿童在内）佩戴同一根安全带。</a:t>
            </a:r>
          </a:p>
          <a:p>
            <a:pPr marL="0" indent="355600">
              <a:lnSpc>
                <a:spcPct val="140000"/>
              </a:lnSpc>
              <a:buNone/>
            </a:pPr>
            <a:r>
              <a:rPr lang="en-US" altLang="zh-CN" sz="3000" dirty="0"/>
              <a:t>3.</a:t>
            </a:r>
            <a:r>
              <a:rPr lang="zh-CN" altLang="zh-CN" sz="3000" dirty="0"/>
              <a:t>儿童佩戴的紧急锁止式安全带必须要有儿童保护装置。</a:t>
            </a:r>
          </a:p>
          <a:p>
            <a:pPr marL="0" indent="355600">
              <a:lnSpc>
                <a:spcPct val="140000"/>
              </a:lnSpc>
              <a:buNone/>
            </a:pPr>
            <a:r>
              <a:rPr lang="en-US" altLang="zh-CN" sz="3000" dirty="0"/>
              <a:t>4.</a:t>
            </a:r>
            <a:r>
              <a:rPr lang="zh-CN" altLang="zh-CN" sz="3000" dirty="0"/>
              <a:t>安全带不能扭曲，也不应为方便用夹子把安全带加起来，或只把织带搭在身上不扣锁扣。</a:t>
            </a:r>
          </a:p>
          <a:p>
            <a:endParaRPr lang="zh-CN" altLang="en-US" dirty="0"/>
          </a:p>
        </p:txBody>
      </p:sp>
    </p:spTree>
    <p:extLst>
      <p:ext uri="{BB962C8B-B14F-4D97-AF65-F5344CB8AC3E}">
        <p14:creationId xmlns:p14="http://schemas.microsoft.com/office/powerpoint/2010/main" xmlns="" val="3233574190"/>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9453" y="147918"/>
            <a:ext cx="6172200" cy="4150870"/>
          </a:xfrm>
        </p:spPr>
        <p:txBody>
          <a:bodyPr>
            <a:noAutofit/>
          </a:bodyPr>
          <a:lstStyle/>
          <a:p>
            <a:pPr marL="0" indent="0">
              <a:lnSpc>
                <a:spcPct val="140000"/>
              </a:lnSpc>
              <a:spcBef>
                <a:spcPts val="0"/>
              </a:spcBef>
              <a:buNone/>
            </a:pPr>
            <a:r>
              <a:rPr lang="en-US" altLang="zh-CN" sz="2400" dirty="0"/>
              <a:t>5.</a:t>
            </a:r>
            <a:r>
              <a:rPr lang="zh-CN" altLang="zh-CN" sz="2400" dirty="0"/>
              <a:t>安全带用过后或座位上无人时，应将安全带送回卷收器</a:t>
            </a:r>
            <a:r>
              <a:rPr lang="zh-CN" altLang="zh-CN" sz="2400" dirty="0" smtClean="0"/>
              <a:t>。</a:t>
            </a:r>
            <a:endParaRPr lang="en-US" altLang="zh-CN" sz="2400" dirty="0" smtClean="0"/>
          </a:p>
          <a:p>
            <a:pPr marL="0" indent="0">
              <a:lnSpc>
                <a:spcPct val="140000"/>
              </a:lnSpc>
              <a:spcBef>
                <a:spcPts val="0"/>
              </a:spcBef>
              <a:buNone/>
            </a:pPr>
            <a:r>
              <a:rPr lang="en-US" altLang="zh-CN" sz="2400" dirty="0" smtClean="0"/>
              <a:t>6</a:t>
            </a:r>
            <a:r>
              <a:rPr lang="en-US" altLang="zh-CN" sz="2400" dirty="0"/>
              <a:t>.</a:t>
            </a:r>
            <a:r>
              <a:rPr lang="zh-CN" altLang="zh-CN" sz="2400" dirty="0"/>
              <a:t>安全带还必须与座椅配套安装，不能随意拆卸。</a:t>
            </a:r>
          </a:p>
          <a:p>
            <a:pPr marL="0" indent="0">
              <a:lnSpc>
                <a:spcPct val="140000"/>
              </a:lnSpc>
              <a:spcBef>
                <a:spcPts val="0"/>
              </a:spcBef>
              <a:buNone/>
            </a:pPr>
            <a:r>
              <a:rPr lang="en-US" altLang="zh-CN" sz="2400" dirty="0"/>
              <a:t>7.</a:t>
            </a:r>
            <a:r>
              <a:rPr lang="zh-CN" altLang="zh-CN" sz="2400" dirty="0"/>
              <a:t>清洗安全带时应放在肥皂水里洗涤，再放入清水中洗净，不宜使用强洗涤剂或氧化物、漂白粉等。洗净后，应在阴凉处晾干，不可在日光下暴晒。</a:t>
            </a:r>
          </a:p>
          <a:p>
            <a:endParaRPr lang="zh-CN" altLang="en-US" sz="2400" dirty="0"/>
          </a:p>
        </p:txBody>
      </p:sp>
    </p:spTree>
    <p:extLst>
      <p:ext uri="{BB962C8B-B14F-4D97-AF65-F5344CB8AC3E}">
        <p14:creationId xmlns:p14="http://schemas.microsoft.com/office/powerpoint/2010/main" xmlns="" val="2503003043"/>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27094" y="249931"/>
            <a:ext cx="2911289" cy="776567"/>
          </a:xfrm>
        </p:spPr>
        <p:txBody>
          <a:bodyPr/>
          <a:lstStyle/>
          <a:p>
            <a:pPr marL="0" indent="0">
              <a:buNone/>
            </a:pPr>
            <a:r>
              <a:rPr lang="en-US" altLang="zh-CN" dirty="0" smtClean="0"/>
              <a:t>6.3  </a:t>
            </a:r>
            <a:r>
              <a:rPr lang="zh-CN" altLang="en-US" dirty="0" smtClean="0"/>
              <a:t>安全气囊</a:t>
            </a:r>
            <a:endParaRPr lang="zh-CN" altLang="en-US" dirty="0"/>
          </a:p>
        </p:txBody>
      </p:sp>
      <p:sp>
        <p:nvSpPr>
          <p:cNvPr id="4" name="文本框 3"/>
          <p:cNvSpPr txBox="1"/>
          <p:nvPr/>
        </p:nvSpPr>
        <p:spPr>
          <a:xfrm>
            <a:off x="887506" y="2051258"/>
            <a:ext cx="1707777" cy="2246769"/>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457200" indent="-457200">
              <a:buFont typeface="Arial" panose="020B0604020202020204" pitchFamily="34" charset="0"/>
              <a:buChar char="•"/>
            </a:pPr>
            <a:r>
              <a:rPr lang="zh-CN" altLang="en-US" sz="2800" dirty="0" smtClean="0"/>
              <a:t>作用</a:t>
            </a:r>
            <a:endParaRPr lang="en-US" altLang="zh-CN" sz="2800" dirty="0" smtClean="0"/>
          </a:p>
          <a:p>
            <a:pPr marL="457200" indent="-457200">
              <a:buFont typeface="Arial" panose="020B0604020202020204" pitchFamily="34" charset="0"/>
              <a:buChar char="•"/>
            </a:pPr>
            <a:r>
              <a:rPr lang="zh-CN" altLang="en-US" sz="2800" dirty="0" smtClean="0"/>
              <a:t>分类</a:t>
            </a:r>
            <a:endParaRPr lang="en-US" altLang="zh-CN" sz="2800" dirty="0" smtClean="0"/>
          </a:p>
          <a:p>
            <a:pPr marL="457200" indent="-457200">
              <a:buFont typeface="Arial" panose="020B0604020202020204" pitchFamily="34" charset="0"/>
              <a:buChar char="•"/>
            </a:pPr>
            <a:r>
              <a:rPr lang="zh-CN" altLang="en-US" sz="2800" dirty="0" smtClean="0"/>
              <a:t>要求</a:t>
            </a:r>
            <a:endParaRPr lang="en-US" altLang="zh-CN" sz="2800" dirty="0" smtClean="0"/>
          </a:p>
          <a:p>
            <a:pPr marL="457200" indent="-457200">
              <a:buFont typeface="Arial" panose="020B0604020202020204" pitchFamily="34" charset="0"/>
              <a:buChar char="•"/>
            </a:pPr>
            <a:r>
              <a:rPr lang="zh-CN" altLang="en-US" sz="2800" dirty="0" smtClean="0"/>
              <a:t>组成</a:t>
            </a:r>
            <a:endParaRPr lang="en-US" altLang="zh-CN" sz="2800" dirty="0" smtClean="0"/>
          </a:p>
          <a:p>
            <a:pPr marL="457200" indent="-457200">
              <a:buFont typeface="Arial" panose="020B0604020202020204" pitchFamily="34" charset="0"/>
              <a:buChar char="•"/>
            </a:pPr>
            <a:r>
              <a:rPr lang="zh-CN" altLang="en-US" sz="2800" dirty="0"/>
              <a:t>原理</a:t>
            </a:r>
          </a:p>
        </p:txBody>
      </p:sp>
      <p:sp>
        <p:nvSpPr>
          <p:cNvPr id="5" name="文本框 4"/>
          <p:cNvSpPr txBox="1"/>
          <p:nvPr/>
        </p:nvSpPr>
        <p:spPr>
          <a:xfrm>
            <a:off x="3035674" y="1687606"/>
            <a:ext cx="3301253" cy="2677656"/>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marL="457200" indent="-457200">
              <a:buFont typeface="Arial" panose="020B0604020202020204" pitchFamily="34" charset="0"/>
              <a:buChar char="•"/>
            </a:pPr>
            <a:r>
              <a:rPr lang="zh-CN" altLang="en-US" sz="2800" dirty="0" smtClean="0"/>
              <a:t>打开原则</a:t>
            </a:r>
            <a:endParaRPr lang="en-US" altLang="zh-CN" sz="2800" dirty="0" smtClean="0"/>
          </a:p>
          <a:p>
            <a:pPr marL="457200" indent="-457200">
              <a:buFont typeface="Arial" panose="020B0604020202020204" pitchFamily="34" charset="0"/>
              <a:buChar char="•"/>
            </a:pPr>
            <a:r>
              <a:rPr lang="zh-CN" altLang="en-US" sz="2800" dirty="0"/>
              <a:t>打</a:t>
            </a:r>
            <a:r>
              <a:rPr lang="zh-CN" altLang="en-US" sz="2800" dirty="0" smtClean="0"/>
              <a:t>开条件</a:t>
            </a:r>
            <a:endParaRPr lang="en-US" altLang="zh-CN" sz="2800" dirty="0" smtClean="0"/>
          </a:p>
          <a:p>
            <a:pPr marL="457200" indent="-457200">
              <a:buFont typeface="Arial" panose="020B0604020202020204" pitchFamily="34" charset="0"/>
              <a:buChar char="•"/>
            </a:pPr>
            <a:r>
              <a:rPr lang="zh-CN" altLang="en-US" sz="2800" dirty="0" smtClean="0"/>
              <a:t>常见弹出情况</a:t>
            </a:r>
            <a:endParaRPr lang="en-US" altLang="zh-CN" sz="2800" dirty="0" smtClean="0"/>
          </a:p>
          <a:p>
            <a:pPr marL="457200" indent="-457200">
              <a:buFont typeface="Arial" panose="020B0604020202020204" pitchFamily="34" charset="0"/>
              <a:buChar char="•"/>
            </a:pPr>
            <a:r>
              <a:rPr lang="zh-CN" altLang="en-US" sz="2800" dirty="0" smtClean="0"/>
              <a:t>常见不弹出情况</a:t>
            </a:r>
            <a:endParaRPr lang="en-US" altLang="zh-CN" sz="2800" dirty="0" smtClean="0"/>
          </a:p>
          <a:p>
            <a:pPr marL="457200" indent="-457200">
              <a:buFont typeface="Arial" panose="020B0604020202020204" pitchFamily="34" charset="0"/>
              <a:buChar char="•"/>
            </a:pPr>
            <a:r>
              <a:rPr lang="zh-CN" altLang="en-US" sz="2800" dirty="0" smtClean="0"/>
              <a:t>法规</a:t>
            </a:r>
            <a:endParaRPr lang="en-US" altLang="zh-CN" sz="2800" dirty="0" smtClean="0"/>
          </a:p>
          <a:p>
            <a:pPr marL="457200" indent="-457200">
              <a:buFont typeface="Arial" panose="020B0604020202020204" pitchFamily="34" charset="0"/>
              <a:buChar char="•"/>
            </a:pPr>
            <a:r>
              <a:rPr lang="zh-CN" altLang="en-US" sz="2800" dirty="0"/>
              <a:t>新技术</a:t>
            </a:r>
          </a:p>
        </p:txBody>
      </p:sp>
      <p:sp>
        <p:nvSpPr>
          <p:cNvPr id="6" name="文本框 5"/>
          <p:cNvSpPr txBox="1"/>
          <p:nvPr/>
        </p:nvSpPr>
        <p:spPr>
          <a:xfrm>
            <a:off x="796738" y="1026498"/>
            <a:ext cx="1660712" cy="523220"/>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zh-CN" altLang="en-US" sz="2800" dirty="0" smtClean="0"/>
              <a:t>主要内容</a:t>
            </a:r>
            <a:endParaRPr lang="zh-CN" altLang="en-US" sz="2800" dirty="0"/>
          </a:p>
        </p:txBody>
      </p:sp>
    </p:spTree>
    <p:extLst>
      <p:ext uri="{BB962C8B-B14F-4D97-AF65-F5344CB8AC3E}">
        <p14:creationId xmlns:p14="http://schemas.microsoft.com/office/powerpoint/2010/main" xmlns="" val="44710350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559" y="564777"/>
            <a:ext cx="5963770" cy="3807970"/>
          </a:xfrm>
        </p:spPr>
        <p:txBody>
          <a:bodyPr>
            <a:noAutofit/>
          </a:bodyPr>
          <a:lstStyle/>
          <a:p>
            <a:pPr marL="0" indent="0" algn="just">
              <a:lnSpc>
                <a:spcPct val="120000"/>
              </a:lnSpc>
              <a:buNone/>
            </a:pPr>
            <a:r>
              <a:rPr lang="zh-CN" altLang="en-US" sz="2800" dirty="0"/>
              <a:t>       </a:t>
            </a:r>
            <a:r>
              <a:rPr lang="zh-CN" altLang="en-US" sz="2800" dirty="0">
                <a:latin typeface="黑体" pitchFamily="49" charset="-122"/>
                <a:ea typeface="黑体" pitchFamily="49" charset="-122"/>
              </a:rPr>
              <a:t>随着高速公路的发展和汽车性能的提高，汽车的行驶速度越来越快，特别是由于汽车拥有量的迅速增加，交通越来越拥挤，使得事故更为频繁，所以汽车的安全性就变得尤为重要。安全气囊是现代轿车上引人注目的新技术装置</a:t>
            </a:r>
            <a:r>
              <a:rPr lang="zh-CN" altLang="en-US" sz="2800" dirty="0" smtClean="0">
                <a:latin typeface="黑体" pitchFamily="49" charset="-122"/>
                <a:ea typeface="黑体" pitchFamily="49" charset="-122"/>
              </a:rPr>
              <a:t>。</a:t>
            </a:r>
            <a:endParaRPr lang="zh-CN" altLang="en-US" sz="2800" dirty="0">
              <a:latin typeface="黑体" pitchFamily="49" charset="-122"/>
              <a:ea typeface="黑体" pitchFamily="49" charset="-122"/>
            </a:endParaRPr>
          </a:p>
        </p:txBody>
      </p:sp>
    </p:spTree>
    <p:extLst>
      <p:ext uri="{BB962C8B-B14F-4D97-AF65-F5344CB8AC3E}">
        <p14:creationId xmlns:p14="http://schemas.microsoft.com/office/powerpoint/2010/main" xmlns="" val="93533582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9453" y="145466"/>
            <a:ext cx="6172200" cy="857250"/>
          </a:xfrm>
        </p:spPr>
        <p:txBody>
          <a:bodyPr>
            <a:normAutofit/>
          </a:bodyPr>
          <a:lstStyle/>
          <a:p>
            <a:r>
              <a:rPr lang="zh-CN" altLang="en-US" sz="2800" b="1" dirty="0">
                <a:solidFill>
                  <a:srgbClr val="FF0000"/>
                </a:solidFill>
                <a:latin typeface="黑体" pitchFamily="49" charset="-122"/>
                <a:ea typeface="黑体" pitchFamily="49" charset="-122"/>
              </a:rPr>
              <a:t>一、安全气囊的作用</a:t>
            </a:r>
          </a:p>
        </p:txBody>
      </p:sp>
      <p:sp>
        <p:nvSpPr>
          <p:cNvPr id="3" name="内容占位符 2"/>
          <p:cNvSpPr>
            <a:spLocks noGrp="1"/>
          </p:cNvSpPr>
          <p:nvPr>
            <p:ph idx="1"/>
          </p:nvPr>
        </p:nvSpPr>
        <p:spPr>
          <a:xfrm>
            <a:off x="510989" y="1063228"/>
            <a:ext cx="6172200" cy="3394472"/>
          </a:xfrm>
        </p:spPr>
        <p:txBody>
          <a:bodyPr>
            <a:noAutofit/>
          </a:bodyPr>
          <a:lstStyle/>
          <a:p>
            <a:pPr marL="0" indent="267891">
              <a:lnSpc>
                <a:spcPct val="125000"/>
              </a:lnSpc>
              <a:buNone/>
            </a:pPr>
            <a:r>
              <a:rPr lang="zh-CN" altLang="en-US" sz="2800" dirty="0">
                <a:latin typeface="黑体" pitchFamily="49" charset="-122"/>
                <a:ea typeface="黑体" pitchFamily="49" charset="-122"/>
              </a:rPr>
              <a:t>安全气囊系统（</a:t>
            </a:r>
            <a:r>
              <a:rPr lang="en-US" altLang="zh-CN" sz="2800" dirty="0">
                <a:latin typeface="黑体" pitchFamily="49" charset="-122"/>
                <a:ea typeface="黑体" pitchFamily="49" charset="-122"/>
              </a:rPr>
              <a:t>SRS</a:t>
            </a:r>
            <a:r>
              <a:rPr lang="zh-CN" altLang="en-US" sz="2800" dirty="0">
                <a:latin typeface="黑体" pitchFamily="49" charset="-122"/>
                <a:ea typeface="黑体" pitchFamily="49" charset="-122"/>
              </a:rPr>
              <a:t>）也被称为辅助乘员保护系统。当汽车遭受冲撞导致车速急剧变化时，安全气囊迅速膨胀，承受并缓冲驾驶员或乘员头部与身体上部和膝盖部位的惯性力，减轻人体遭受伤害的程度。从而达到保护乘客的目的。</a:t>
            </a:r>
          </a:p>
        </p:txBody>
      </p:sp>
    </p:spTree>
    <p:extLst>
      <p:ext uri="{BB962C8B-B14F-4D97-AF65-F5344CB8AC3E}">
        <p14:creationId xmlns:p14="http://schemas.microsoft.com/office/powerpoint/2010/main" xmlns="" val="727012325"/>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3"/>
          <p:cNvSpPr>
            <a:spLocks noGrp="1" noChangeArrowheads="1"/>
          </p:cNvSpPr>
          <p:nvPr>
            <p:ph idx="1"/>
          </p:nvPr>
        </p:nvSpPr>
        <p:spPr>
          <a:xfrm>
            <a:off x="309934" y="1096349"/>
            <a:ext cx="6172200" cy="2469059"/>
          </a:xfrm>
        </p:spPr>
        <p:txBody>
          <a:bodyPr>
            <a:noAutofit/>
          </a:bodyPr>
          <a:lstStyle/>
          <a:p>
            <a:pPr marL="0" indent="471488">
              <a:lnSpc>
                <a:spcPct val="130000"/>
              </a:lnSpc>
              <a:buNone/>
            </a:pPr>
            <a:r>
              <a:rPr lang="zh-CN" altLang="en-US" sz="2400" dirty="0" smtClean="0">
                <a:latin typeface="黑体" pitchFamily="49" charset="-122"/>
                <a:ea typeface="黑体" pitchFamily="49" charset="-122"/>
              </a:rPr>
              <a:t>许多测试项目和实践表明，安全气囊在汽车被动安全方面的作用是很明显的，它能够在汽车碰撞时大大减轻乘员受到的伤害，其单独使用可以减少</a:t>
            </a:r>
            <a:r>
              <a:rPr lang="en-US" altLang="zh-CN" sz="2400" dirty="0" smtClean="0">
                <a:latin typeface="黑体" pitchFamily="49" charset="-122"/>
                <a:ea typeface="黑体" pitchFamily="49" charset="-122"/>
              </a:rPr>
              <a:t>18</a:t>
            </a:r>
            <a:r>
              <a:rPr lang="zh-CN" altLang="en-US" sz="2400" dirty="0" smtClean="0">
                <a:latin typeface="黑体" pitchFamily="49" charset="-122"/>
                <a:ea typeface="黑体" pitchFamily="49" charset="-122"/>
              </a:rPr>
              <a:t>％的死亡率，而</a:t>
            </a:r>
            <a:r>
              <a:rPr lang="zh-CN" altLang="en-US" sz="2400" dirty="0" smtClean="0">
                <a:solidFill>
                  <a:srgbClr val="FF3300"/>
                </a:solidFill>
                <a:latin typeface="黑体" pitchFamily="49" charset="-122"/>
                <a:ea typeface="黑体" pitchFamily="49" charset="-122"/>
              </a:rPr>
              <a:t>与安全带配合使用时则可以减少</a:t>
            </a:r>
            <a:r>
              <a:rPr lang="en-US" altLang="zh-CN" sz="2400" dirty="0" smtClean="0">
                <a:solidFill>
                  <a:srgbClr val="FF3300"/>
                </a:solidFill>
                <a:latin typeface="黑体" pitchFamily="49" charset="-122"/>
                <a:ea typeface="黑体" pitchFamily="49" charset="-122"/>
              </a:rPr>
              <a:t>47</a:t>
            </a:r>
            <a:r>
              <a:rPr lang="zh-CN" altLang="en-US" sz="2400" dirty="0" smtClean="0">
                <a:solidFill>
                  <a:srgbClr val="FF3300"/>
                </a:solidFill>
                <a:latin typeface="黑体" pitchFamily="49" charset="-122"/>
                <a:ea typeface="黑体" pitchFamily="49" charset="-122"/>
              </a:rPr>
              <a:t>％的死亡率，达到最佳的保护效果</a:t>
            </a:r>
            <a:r>
              <a:rPr lang="zh-CN" altLang="en-US" sz="2400" dirty="0" smtClean="0">
                <a:latin typeface="黑体" pitchFamily="49" charset="-122"/>
                <a:ea typeface="黑体" pitchFamily="49" charset="-122"/>
              </a:rPr>
              <a:t>。近几年作为一种有效的被动安全措施得到广泛的应用。</a:t>
            </a:r>
          </a:p>
        </p:txBody>
      </p:sp>
      <p:sp>
        <p:nvSpPr>
          <p:cNvPr id="3" name="矩形 2"/>
          <p:cNvSpPr/>
          <p:nvPr/>
        </p:nvSpPr>
        <p:spPr>
          <a:xfrm>
            <a:off x="1680661" y="339317"/>
            <a:ext cx="3430747" cy="523220"/>
          </a:xfrm>
          <a:prstGeom prst="rect">
            <a:avLst/>
          </a:prstGeom>
        </p:spPr>
        <p:txBody>
          <a:bodyPr wrap="none">
            <a:spAutoFit/>
          </a:bodyPr>
          <a:lstStyle/>
          <a:p>
            <a:r>
              <a:rPr lang="zh-CN" altLang="en-US" sz="2800" b="1" dirty="0">
                <a:solidFill>
                  <a:srgbClr val="FF0000"/>
                </a:solidFill>
                <a:latin typeface="黑体" pitchFamily="49" charset="-122"/>
                <a:ea typeface="黑体" pitchFamily="49" charset="-122"/>
              </a:rPr>
              <a:t>一、安全气囊的作用</a:t>
            </a:r>
            <a:endParaRPr lang="zh-CN" altLang="en-US" sz="2800" dirty="0">
              <a:solidFill>
                <a:srgbClr val="FF0000"/>
              </a:solidFill>
            </a:endParaRPr>
          </a:p>
        </p:txBody>
      </p:sp>
    </p:spTree>
    <p:extLst>
      <p:ext uri="{BB962C8B-B14F-4D97-AF65-F5344CB8AC3E}">
        <p14:creationId xmlns:p14="http://schemas.microsoft.com/office/powerpoint/2010/main" xmlns="" val="77735152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solidFill>
                  <a:srgbClr val="FF0000"/>
                </a:solidFill>
                <a:latin typeface="黑体" pitchFamily="49" charset="-122"/>
                <a:ea typeface="黑体" pitchFamily="49" charset="-122"/>
              </a:rPr>
              <a:t>二、</a:t>
            </a:r>
            <a:r>
              <a:rPr lang="zh-CN" altLang="en-US" sz="2800" dirty="0">
                <a:solidFill>
                  <a:srgbClr val="FF0000"/>
                </a:solidFill>
                <a:latin typeface="黑体" pitchFamily="49" charset="-122"/>
                <a:ea typeface="黑体" pitchFamily="49" charset="-122"/>
              </a:rPr>
              <a:t>汽车对安全气囊的要求</a:t>
            </a:r>
            <a:endParaRPr lang="zh-CN" altLang="en-US" sz="2800" dirty="0">
              <a:solidFill>
                <a:srgbClr val="FF0000"/>
              </a:solidFill>
            </a:endParaRPr>
          </a:p>
        </p:txBody>
      </p:sp>
      <p:sp>
        <p:nvSpPr>
          <p:cNvPr id="3" name="内容占位符 2"/>
          <p:cNvSpPr>
            <a:spLocks noGrp="1"/>
          </p:cNvSpPr>
          <p:nvPr>
            <p:ph idx="1"/>
          </p:nvPr>
        </p:nvSpPr>
        <p:spPr>
          <a:xfrm>
            <a:off x="60512" y="894852"/>
            <a:ext cx="6595782" cy="4127624"/>
          </a:xfrm>
        </p:spPr>
        <p:txBody>
          <a:bodyPr>
            <a:noAutofit/>
          </a:bodyPr>
          <a:lstStyle/>
          <a:p>
            <a:pPr algn="just">
              <a:lnSpc>
                <a:spcPct val="125000"/>
              </a:lnSpc>
            </a:pPr>
            <a:r>
              <a:rPr lang="zh-CN" altLang="en-US" sz="2400" dirty="0">
                <a:solidFill>
                  <a:srgbClr val="00B0F0"/>
                </a:solidFill>
                <a:latin typeface="黑体" pitchFamily="49" charset="-122"/>
                <a:ea typeface="黑体" pitchFamily="49" charset="-122"/>
              </a:rPr>
              <a:t>耐久性高 </a:t>
            </a:r>
            <a:r>
              <a:rPr lang="zh-CN" altLang="en-US" sz="2400" dirty="0">
                <a:latin typeface="黑体" pitchFamily="49" charset="-122"/>
                <a:ea typeface="黑体" pitchFamily="49" charset="-122"/>
              </a:rPr>
              <a:t>安全气囊的使用年限为</a:t>
            </a:r>
            <a:r>
              <a:rPr lang="en-US" altLang="zh-CN" sz="2400" dirty="0">
                <a:latin typeface="黑体" pitchFamily="49" charset="-122"/>
                <a:ea typeface="黑体" pitchFamily="49" charset="-122"/>
              </a:rPr>
              <a:t>7-15</a:t>
            </a:r>
            <a:r>
              <a:rPr lang="zh-CN" altLang="en-US" sz="2400" dirty="0">
                <a:latin typeface="黑体" pitchFamily="49" charset="-122"/>
                <a:ea typeface="黑体" pitchFamily="49" charset="-122"/>
              </a:rPr>
              <a:t>年</a:t>
            </a:r>
          </a:p>
          <a:p>
            <a:pPr algn="just">
              <a:lnSpc>
                <a:spcPct val="125000"/>
              </a:lnSpc>
            </a:pPr>
            <a:r>
              <a:rPr lang="zh-CN" altLang="en-US" sz="2400" dirty="0">
                <a:solidFill>
                  <a:srgbClr val="00B0F0"/>
                </a:solidFill>
                <a:latin typeface="黑体" pitchFamily="49" charset="-122"/>
                <a:ea typeface="黑体" pitchFamily="49" charset="-122"/>
              </a:rPr>
              <a:t>安全可靠 </a:t>
            </a:r>
            <a:r>
              <a:rPr lang="zh-CN" altLang="en-US" sz="2400" dirty="0">
                <a:latin typeface="黑体" pitchFamily="49" charset="-122"/>
                <a:ea typeface="黑体" pitchFamily="49" charset="-122"/>
              </a:rPr>
              <a:t>能正确区分制动减速度和碰撞减速度的区别 </a:t>
            </a:r>
          </a:p>
          <a:p>
            <a:pPr algn="just">
              <a:lnSpc>
                <a:spcPct val="125000"/>
              </a:lnSpc>
            </a:pPr>
            <a:r>
              <a:rPr lang="zh-CN" altLang="en-US" sz="2400" dirty="0">
                <a:solidFill>
                  <a:srgbClr val="00B0F0"/>
                </a:solidFill>
                <a:latin typeface="黑体" pitchFamily="49" charset="-122"/>
                <a:ea typeface="黑体" pitchFamily="49" charset="-122"/>
              </a:rPr>
              <a:t>灵敏度高 </a:t>
            </a:r>
            <a:r>
              <a:rPr lang="zh-CN" altLang="en-US" sz="2400" dirty="0">
                <a:latin typeface="黑体" pitchFamily="49" charset="-122"/>
                <a:ea typeface="黑体" pitchFamily="49" charset="-122"/>
              </a:rPr>
              <a:t>当汽车发生碰撞时，在二次碰撞前打开</a:t>
            </a:r>
          </a:p>
          <a:p>
            <a:pPr algn="just">
              <a:lnSpc>
                <a:spcPct val="125000"/>
              </a:lnSpc>
            </a:pPr>
            <a:r>
              <a:rPr lang="zh-CN" altLang="en-US" sz="2400" dirty="0">
                <a:solidFill>
                  <a:srgbClr val="00B0F0"/>
                </a:solidFill>
                <a:latin typeface="黑体" pitchFamily="49" charset="-122"/>
                <a:ea typeface="黑体" pitchFamily="49" charset="-122"/>
              </a:rPr>
              <a:t>有防误爆功能 </a:t>
            </a:r>
            <a:r>
              <a:rPr lang="zh-CN" altLang="en-US" sz="2400" dirty="0">
                <a:latin typeface="黑体" pitchFamily="49" charset="-122"/>
                <a:ea typeface="黑体" pitchFamily="49" charset="-122"/>
              </a:rPr>
              <a:t>减速度过低，轻微碰撞不能引爆</a:t>
            </a:r>
          </a:p>
          <a:p>
            <a:pPr algn="just">
              <a:lnSpc>
                <a:spcPct val="125000"/>
              </a:lnSpc>
            </a:pPr>
            <a:r>
              <a:rPr lang="zh-CN" altLang="en-US" sz="2400" dirty="0">
                <a:solidFill>
                  <a:srgbClr val="00B0F0"/>
                </a:solidFill>
                <a:latin typeface="黑体" pitchFamily="49" charset="-122"/>
                <a:ea typeface="黑体" pitchFamily="49" charset="-122"/>
              </a:rPr>
              <a:t>有自动诊断功能 </a:t>
            </a:r>
            <a:r>
              <a:rPr lang="zh-CN" altLang="en-US" sz="2400" dirty="0">
                <a:latin typeface="黑体" pitchFamily="49" charset="-122"/>
                <a:ea typeface="黑体" pitchFamily="49" charset="-122"/>
              </a:rPr>
              <a:t>电控安全气囊要有备用电源</a:t>
            </a:r>
            <a:endParaRPr lang="zh-CN" altLang="en-US" sz="2400" dirty="0"/>
          </a:p>
        </p:txBody>
      </p:sp>
    </p:spTree>
    <p:extLst>
      <p:ext uri="{BB962C8B-B14F-4D97-AF65-F5344CB8AC3E}">
        <p14:creationId xmlns:p14="http://schemas.microsoft.com/office/powerpoint/2010/main" xmlns="" val="2241035710"/>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4178" y="671967"/>
            <a:ext cx="6526866" cy="4150486"/>
          </a:xfrm>
        </p:spPr>
        <p:txBody>
          <a:bodyPr>
            <a:normAutofit fontScale="70000" lnSpcReduction="20000"/>
          </a:bodyPr>
          <a:lstStyle/>
          <a:p>
            <a:pPr>
              <a:lnSpc>
                <a:spcPct val="160000"/>
              </a:lnSpc>
            </a:pPr>
            <a:r>
              <a:rPr lang="zh-CN" altLang="en-US" sz="3100" dirty="0">
                <a:solidFill>
                  <a:srgbClr val="0000FF"/>
                </a:solidFill>
                <a:latin typeface="黑体" pitchFamily="49" charset="-122"/>
                <a:ea typeface="黑体" pitchFamily="49" charset="-122"/>
              </a:rPr>
              <a:t>车内安全性</a:t>
            </a:r>
            <a:r>
              <a:rPr lang="zh-CN" altLang="en-US" sz="3100" dirty="0">
                <a:latin typeface="黑体" pitchFamily="49" charset="-122"/>
                <a:ea typeface="黑体" pitchFamily="49" charset="-122"/>
              </a:rPr>
              <a:t>是指汽车所具有的在事故中使作用于乘员的加速度和力降低到最小。在事故发生以后提供足够的生存空间，以及确保那些对从车辆中营救乘员起关键作用的部件的可操作性等的能力。车内安全性的决定性因素有：车身变形状态、客厢强度、当碰撞发生时和发生后的生存空间尺寸、约束系统、撞击面积</a:t>
            </a:r>
            <a:r>
              <a:rPr lang="en-US" altLang="zh-CN" sz="3100" dirty="0">
                <a:latin typeface="黑体" pitchFamily="49" charset="-122"/>
                <a:ea typeface="黑体" pitchFamily="49" charset="-122"/>
              </a:rPr>
              <a:t>(</a:t>
            </a:r>
            <a:r>
              <a:rPr lang="zh-CN" altLang="en-US" sz="3100" dirty="0">
                <a:latin typeface="黑体" pitchFamily="49" charset="-122"/>
                <a:ea typeface="黑体" pitchFamily="49" charset="-122"/>
              </a:rPr>
              <a:t>车内部</a:t>
            </a:r>
            <a:r>
              <a:rPr lang="en-US" altLang="zh-CN" sz="3100" dirty="0">
                <a:latin typeface="黑体" pitchFamily="49" charset="-122"/>
                <a:ea typeface="黑体" pitchFamily="49" charset="-122"/>
              </a:rPr>
              <a:t>)</a:t>
            </a:r>
            <a:r>
              <a:rPr lang="zh-CN" altLang="en-US" sz="3100" dirty="0">
                <a:latin typeface="黑体" pitchFamily="49" charset="-122"/>
                <a:ea typeface="黑体" pitchFamily="49" charset="-122"/>
              </a:rPr>
              <a:t>、转向系统、乘员的解救及防火</a:t>
            </a:r>
            <a:r>
              <a:rPr lang="zh-CN" altLang="en-US" dirty="0">
                <a:latin typeface="黑体" pitchFamily="49" charset="-122"/>
                <a:ea typeface="黑体" pitchFamily="49" charset="-122"/>
              </a:rPr>
              <a:t>。</a:t>
            </a:r>
          </a:p>
          <a:p>
            <a:pPr>
              <a:lnSpc>
                <a:spcPct val="160000"/>
              </a:lnSpc>
            </a:pPr>
            <a:endParaRPr lang="zh-CN" altLang="en-US" dirty="0"/>
          </a:p>
        </p:txBody>
      </p:sp>
      <p:cxnSp>
        <p:nvCxnSpPr>
          <p:cNvPr id="8" name="直接连接符 7"/>
          <p:cNvCxnSpPr/>
          <p:nvPr/>
        </p:nvCxnSpPr>
        <p:spPr>
          <a:xfrm flipV="1">
            <a:off x="516166" y="671967"/>
            <a:ext cx="4986563" cy="210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84178" y="298455"/>
            <a:ext cx="331988"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0" name="TextBox 58"/>
          <p:cNvSpPr txBox="1"/>
          <p:nvPr/>
        </p:nvSpPr>
        <p:spPr>
          <a:xfrm>
            <a:off x="441819" y="156755"/>
            <a:ext cx="1876837" cy="523220"/>
          </a:xfrm>
          <a:prstGeom prst="rect">
            <a:avLst/>
          </a:prstGeom>
          <a:noFill/>
        </p:spPr>
        <p:txBody>
          <a:bodyPr wrap="square" rtlCol="0">
            <a:spAutoFit/>
          </a:bodyPr>
          <a:lstStyle/>
          <a:p>
            <a:r>
              <a:rPr lang="zh-CN" altLang="en-US" sz="2800" spc="300" dirty="0">
                <a:solidFill>
                  <a:srgbClr val="FF0000"/>
                </a:solidFill>
                <a:latin typeface="方正兰亭细黑_GBK" pitchFamily="2" charset="-122"/>
                <a:ea typeface="方正兰亭细黑_GBK" pitchFamily="2" charset="-122"/>
              </a:rPr>
              <a:t>概述</a:t>
            </a:r>
          </a:p>
        </p:txBody>
      </p:sp>
      <p:cxnSp>
        <p:nvCxnSpPr>
          <p:cNvPr id="11" name="直接连接符 10"/>
          <p:cNvCxnSpPr/>
          <p:nvPr/>
        </p:nvCxnSpPr>
        <p:spPr>
          <a:xfrm>
            <a:off x="1613836" y="471331"/>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89824416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300"/>
                                        <p:tgtEl>
                                          <p:spTgt spid="9"/>
                                        </p:tgtEl>
                                      </p:cBhvr>
                                    </p:animEffect>
                                  </p:childTnLst>
                                </p:cTn>
                              </p:par>
                            </p:childTnLst>
                          </p:cTn>
                        </p:par>
                        <p:par>
                          <p:cTn id="8" fill="hold">
                            <p:stCondLst>
                              <p:cond delay="300"/>
                            </p:stCondLst>
                            <p:childTnLst>
                              <p:par>
                                <p:cTn id="9" presetID="1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par>
                                <p:cTn id="13" presetID="2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300"/>
                                        <p:tgtEl>
                                          <p:spTgt spid="8"/>
                                        </p:tgtEl>
                                      </p:cBhvr>
                                    </p:animEffect>
                                  </p:childTnLst>
                                </p:cTn>
                              </p:par>
                              <p:par>
                                <p:cTn id="16" presetID="12" presetClass="entr" presetSubtype="8"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p:tgtEl>
                                          <p:spTgt spid="11"/>
                                        </p:tgtEl>
                                        <p:attrNameLst>
                                          <p:attrName>ppt_x</p:attrName>
                                        </p:attrNameLst>
                                      </p:cBhvr>
                                      <p:tavLst>
                                        <p:tav tm="0">
                                          <p:val>
                                            <p:strVal val="#ppt_x-#ppt_w*1.125000"/>
                                          </p:val>
                                        </p:tav>
                                        <p:tav tm="100000">
                                          <p:val>
                                            <p:strVal val="#ppt_x"/>
                                          </p:val>
                                        </p:tav>
                                      </p:tavLst>
                                    </p:anim>
                                    <p:animEffect transition="in" filter="wipe(right)">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solidFill>
                  <a:srgbClr val="FF0000"/>
                </a:solidFill>
                <a:latin typeface="黑体" pitchFamily="49" charset="-122"/>
                <a:ea typeface="黑体" pitchFamily="49" charset="-122"/>
              </a:rPr>
              <a:t>三、</a:t>
            </a:r>
            <a:r>
              <a:rPr lang="zh-CN" altLang="en-US" sz="2800" dirty="0">
                <a:solidFill>
                  <a:srgbClr val="FF0000"/>
                </a:solidFill>
                <a:latin typeface="黑体" pitchFamily="49" charset="-122"/>
                <a:ea typeface="黑体" pitchFamily="49" charset="-122"/>
              </a:rPr>
              <a:t>安全气囊系统分类</a:t>
            </a:r>
          </a:p>
        </p:txBody>
      </p:sp>
      <p:sp>
        <p:nvSpPr>
          <p:cNvPr id="3" name="内容占位符 2"/>
          <p:cNvSpPr>
            <a:spLocks noGrp="1"/>
          </p:cNvSpPr>
          <p:nvPr>
            <p:ph idx="1"/>
          </p:nvPr>
        </p:nvSpPr>
        <p:spPr>
          <a:xfrm>
            <a:off x="342900" y="1063228"/>
            <a:ext cx="6172200" cy="3394472"/>
          </a:xfrm>
        </p:spPr>
        <p:txBody>
          <a:bodyPr>
            <a:normAutofit/>
          </a:bodyPr>
          <a:lstStyle/>
          <a:p>
            <a:pPr algn="just"/>
            <a:r>
              <a:rPr lang="zh-CN" altLang="en-US" sz="2400" dirty="0">
                <a:solidFill>
                  <a:srgbClr val="00B0F0"/>
                </a:solidFill>
                <a:latin typeface="黑体" pitchFamily="49" charset="-122"/>
                <a:ea typeface="黑体" pitchFamily="49" charset="-122"/>
              </a:rPr>
              <a:t>按碰撞类型 </a:t>
            </a:r>
          </a:p>
          <a:p>
            <a:pPr marL="0" indent="0" algn="just">
              <a:buNone/>
            </a:pPr>
            <a:r>
              <a:rPr lang="zh-CN" altLang="en-US" sz="2400" dirty="0">
                <a:latin typeface="黑体" pitchFamily="49" charset="-122"/>
                <a:ea typeface="黑体" pitchFamily="49" charset="-122"/>
              </a:rPr>
              <a:t>正面防护安全气囊、侧面防护安全气囊和顶部碰撞防护安全气囊。</a:t>
            </a:r>
          </a:p>
          <a:p>
            <a:pPr algn="just"/>
            <a:r>
              <a:rPr lang="zh-CN" altLang="en-US" sz="2400" dirty="0">
                <a:solidFill>
                  <a:srgbClr val="00B0F0"/>
                </a:solidFill>
                <a:latin typeface="黑体" pitchFamily="49" charset="-122"/>
                <a:ea typeface="黑体" pitchFamily="49" charset="-122"/>
              </a:rPr>
              <a:t>按气囊数目</a:t>
            </a:r>
          </a:p>
          <a:p>
            <a:pPr algn="just">
              <a:buFont typeface="Wingdings" pitchFamily="2" charset="2"/>
              <a:buNone/>
            </a:pPr>
            <a:r>
              <a:rPr lang="zh-CN" altLang="en-US" sz="2400" dirty="0">
                <a:latin typeface="黑体" pitchFamily="49" charset="-122"/>
                <a:ea typeface="黑体" pitchFamily="49" charset="-122"/>
              </a:rPr>
              <a:t>单气囊系统、双气囊系统、多气囊系统。</a:t>
            </a:r>
          </a:p>
          <a:p>
            <a:pPr algn="just"/>
            <a:r>
              <a:rPr lang="zh-CN" altLang="en-US" sz="2400" dirty="0">
                <a:solidFill>
                  <a:srgbClr val="33CCFF"/>
                </a:solidFill>
                <a:latin typeface="隶书" pitchFamily="49" charset="-122"/>
                <a:ea typeface="黑体" pitchFamily="49" charset="-122"/>
              </a:rPr>
              <a:t>按控制方式分类</a:t>
            </a:r>
            <a:endParaRPr lang="zh-CN" altLang="en-US" sz="2400" dirty="0">
              <a:solidFill>
                <a:srgbClr val="33CCFF"/>
              </a:solidFill>
              <a:latin typeface="黑体" pitchFamily="49" charset="-122"/>
              <a:ea typeface="黑体" pitchFamily="49" charset="-122"/>
            </a:endParaRPr>
          </a:p>
          <a:p>
            <a:pPr algn="just">
              <a:buFont typeface="Wingdings" pitchFamily="2" charset="2"/>
              <a:buNone/>
            </a:pPr>
            <a:r>
              <a:rPr lang="zh-CN" altLang="en-US" sz="2400" dirty="0">
                <a:latin typeface="黑体" pitchFamily="49" charset="-122"/>
                <a:ea typeface="黑体" pitchFamily="49" charset="-122"/>
              </a:rPr>
              <a:t>电子式与机械式</a:t>
            </a:r>
          </a:p>
          <a:p>
            <a:endParaRPr lang="zh-CN" altLang="en-US" dirty="0"/>
          </a:p>
        </p:txBody>
      </p:sp>
    </p:spTree>
    <p:extLst>
      <p:ext uri="{BB962C8B-B14F-4D97-AF65-F5344CB8AC3E}">
        <p14:creationId xmlns:p14="http://schemas.microsoft.com/office/powerpoint/2010/main" xmlns="" val="262121291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descr="2"/>
          <p:cNvPicPr>
            <a:picLocks noChangeAspect="1" noChangeArrowheads="1"/>
          </p:cNvPicPr>
          <p:nvPr/>
        </p:nvPicPr>
        <p:blipFill>
          <a:blip r:embed="rId2" cstate="print"/>
          <a:srcRect/>
          <a:stretch>
            <a:fillRect/>
          </a:stretch>
        </p:blipFill>
        <p:spPr bwMode="auto">
          <a:xfrm>
            <a:off x="267868" y="1393023"/>
            <a:ext cx="2089562" cy="1462746"/>
          </a:xfrm>
          <a:prstGeom prst="rect">
            <a:avLst/>
          </a:prstGeom>
          <a:noFill/>
        </p:spPr>
      </p:pic>
      <p:pic>
        <p:nvPicPr>
          <p:cNvPr id="8" name="Picture 2" descr="4"/>
          <p:cNvPicPr>
            <a:picLocks noChangeAspect="1" noChangeArrowheads="1"/>
          </p:cNvPicPr>
          <p:nvPr/>
        </p:nvPicPr>
        <p:blipFill>
          <a:blip r:embed="rId3" cstate="print"/>
          <a:srcRect/>
          <a:stretch>
            <a:fillRect/>
          </a:stretch>
        </p:blipFill>
        <p:spPr bwMode="auto">
          <a:xfrm>
            <a:off x="2411009" y="1393023"/>
            <a:ext cx="2129746" cy="1446620"/>
          </a:xfrm>
          <a:prstGeom prst="rect">
            <a:avLst/>
          </a:prstGeom>
          <a:noFill/>
        </p:spPr>
      </p:pic>
      <p:pic>
        <p:nvPicPr>
          <p:cNvPr id="9" name="Picture 2" descr="5"/>
          <p:cNvPicPr>
            <a:picLocks noChangeAspect="1" noChangeArrowheads="1"/>
          </p:cNvPicPr>
          <p:nvPr/>
        </p:nvPicPr>
        <p:blipFill>
          <a:blip r:embed="rId4" cstate="print"/>
          <a:srcRect/>
          <a:stretch>
            <a:fillRect/>
          </a:stretch>
        </p:blipFill>
        <p:spPr bwMode="auto">
          <a:xfrm>
            <a:off x="267868" y="2893221"/>
            <a:ext cx="2089562" cy="1445118"/>
          </a:xfrm>
          <a:prstGeom prst="rect">
            <a:avLst/>
          </a:prstGeom>
          <a:noFill/>
        </p:spPr>
      </p:pic>
      <p:pic>
        <p:nvPicPr>
          <p:cNvPr id="10" name="Picture 2" descr="6"/>
          <p:cNvPicPr>
            <a:picLocks noChangeAspect="1" noChangeArrowheads="1"/>
          </p:cNvPicPr>
          <p:nvPr/>
        </p:nvPicPr>
        <p:blipFill>
          <a:blip r:embed="rId5" cstate="print"/>
          <a:srcRect/>
          <a:stretch>
            <a:fillRect/>
          </a:stretch>
        </p:blipFill>
        <p:spPr bwMode="auto">
          <a:xfrm>
            <a:off x="2411008" y="2893221"/>
            <a:ext cx="2089562" cy="1446620"/>
          </a:xfrm>
          <a:prstGeom prst="rect">
            <a:avLst/>
          </a:prstGeom>
          <a:noFill/>
        </p:spPr>
      </p:pic>
      <p:pic>
        <p:nvPicPr>
          <p:cNvPr id="11" name="Picture 6" descr="20110311093720764"/>
          <p:cNvPicPr>
            <a:picLocks noChangeAspect="1" noChangeArrowheads="1"/>
          </p:cNvPicPr>
          <p:nvPr/>
        </p:nvPicPr>
        <p:blipFill>
          <a:blip r:embed="rId6" cstate="print"/>
          <a:srcRect l="7538" t="5000" r="10467" b="4999"/>
          <a:stretch>
            <a:fillRect/>
          </a:stretch>
        </p:blipFill>
        <p:spPr bwMode="auto">
          <a:xfrm>
            <a:off x="4607727" y="1393023"/>
            <a:ext cx="1826134" cy="1398741"/>
          </a:xfrm>
          <a:prstGeom prst="rect">
            <a:avLst/>
          </a:prstGeom>
          <a:noFill/>
        </p:spPr>
      </p:pic>
      <p:pic>
        <p:nvPicPr>
          <p:cNvPr id="12" name="Picture 4" descr="3371446">
            <a:hlinkClick r:id="rId7"/>
          </p:cNvPr>
          <p:cNvPicPr>
            <a:picLocks noChangeAspect="1" noChangeArrowheads="1"/>
          </p:cNvPicPr>
          <p:nvPr/>
        </p:nvPicPr>
        <p:blipFill>
          <a:blip r:embed="rId8" cstate="print"/>
          <a:srcRect/>
          <a:stretch>
            <a:fillRect/>
          </a:stretch>
        </p:blipFill>
        <p:spPr bwMode="auto">
          <a:xfrm>
            <a:off x="4554149" y="2893221"/>
            <a:ext cx="1821669" cy="1440785"/>
          </a:xfrm>
          <a:prstGeom prst="rect">
            <a:avLst/>
          </a:prstGeom>
          <a:noFill/>
        </p:spPr>
      </p:pic>
    </p:spTree>
    <p:extLst>
      <p:ext uri="{BB962C8B-B14F-4D97-AF65-F5344CB8AC3E}">
        <p14:creationId xmlns:p14="http://schemas.microsoft.com/office/powerpoint/2010/main" xmlns="" val="332011406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solidFill>
                  <a:srgbClr val="FF0000"/>
                </a:solidFill>
                <a:latin typeface="黑体" panose="02010609060101010101" pitchFamily="49" charset="-122"/>
                <a:ea typeface="黑体" panose="02010609060101010101" pitchFamily="49" charset="-122"/>
              </a:rPr>
              <a:t>四、</a:t>
            </a:r>
            <a:r>
              <a:rPr lang="zh-CN" altLang="zh-CN" sz="2800" dirty="0" smtClean="0">
                <a:solidFill>
                  <a:srgbClr val="FF0000"/>
                </a:solidFill>
                <a:latin typeface="黑体" panose="02010609060101010101" pitchFamily="49" charset="-122"/>
                <a:ea typeface="黑体" panose="02010609060101010101" pitchFamily="49" charset="-122"/>
              </a:rPr>
              <a:t>安全</a:t>
            </a:r>
            <a:r>
              <a:rPr lang="zh-CN" altLang="zh-CN" sz="2800" dirty="0">
                <a:solidFill>
                  <a:srgbClr val="FF0000"/>
                </a:solidFill>
                <a:latin typeface="黑体" panose="02010609060101010101" pitchFamily="49" charset="-122"/>
                <a:ea typeface="黑体" panose="02010609060101010101" pitchFamily="49" charset="-122"/>
              </a:rPr>
              <a:t>气囊触发因素</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342900" y="1150990"/>
            <a:ext cx="6172200" cy="3394472"/>
          </a:xfrm>
        </p:spPr>
        <p:txBody>
          <a:bodyPr>
            <a:normAutofit fontScale="55000" lnSpcReduction="20000"/>
          </a:bodyPr>
          <a:lstStyle/>
          <a:p>
            <a:pPr marL="0" indent="0">
              <a:lnSpc>
                <a:spcPct val="140000"/>
              </a:lnSpc>
              <a:buNone/>
            </a:pPr>
            <a:r>
              <a:rPr lang="en-US" altLang="zh-CN" dirty="0">
                <a:latin typeface="黑体" pitchFamily="49" charset="-122"/>
                <a:ea typeface="黑体" pitchFamily="49" charset="-122"/>
              </a:rPr>
              <a:t>A.</a:t>
            </a:r>
            <a:r>
              <a:rPr lang="zh-CN" altLang="en-US" dirty="0">
                <a:latin typeface="黑体" pitchFamily="49" charset="-122"/>
                <a:ea typeface="黑体" pitchFamily="49" charset="-122"/>
              </a:rPr>
              <a:t>车速一般在</a:t>
            </a:r>
            <a:r>
              <a:rPr lang="en-US" altLang="zh-CN" dirty="0">
                <a:latin typeface="黑体" pitchFamily="49" charset="-122"/>
                <a:ea typeface="黑体" pitchFamily="49" charset="-122"/>
              </a:rPr>
              <a:t>50</a:t>
            </a:r>
            <a:r>
              <a:rPr lang="zh-CN" altLang="en-US" dirty="0">
                <a:latin typeface="黑体" pitchFamily="49" charset="-122"/>
                <a:ea typeface="黑体" pitchFamily="49" charset="-122"/>
              </a:rPr>
              <a:t>公里／小时以上，但关键因素是碰撞发生时的加速度</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在国家鉴定试验中，碰撞瞬时的加速度约为</a:t>
            </a:r>
            <a:r>
              <a:rPr lang="en-US" altLang="zh-CN" dirty="0">
                <a:latin typeface="黑体" pitchFamily="49" charset="-122"/>
                <a:ea typeface="黑体" pitchFamily="49" charset="-122"/>
              </a:rPr>
              <a:t>-40g</a:t>
            </a:r>
            <a:r>
              <a:rPr lang="zh-CN" altLang="en-US" dirty="0">
                <a:latin typeface="黑体" pitchFamily="49" charset="-122"/>
                <a:ea typeface="黑体" pitchFamily="49" charset="-122"/>
              </a:rPr>
              <a:t>）；</a:t>
            </a:r>
            <a:endParaRPr lang="en-US" altLang="zh-CN" dirty="0">
              <a:latin typeface="黑体" pitchFamily="49" charset="-122"/>
              <a:ea typeface="黑体" pitchFamily="49" charset="-122"/>
            </a:endParaRPr>
          </a:p>
          <a:p>
            <a:pPr marL="0" indent="0">
              <a:lnSpc>
                <a:spcPct val="140000"/>
              </a:lnSpc>
              <a:buNone/>
            </a:pPr>
            <a:r>
              <a:rPr lang="en-US" altLang="zh-CN" dirty="0">
                <a:latin typeface="黑体" pitchFamily="49" charset="-122"/>
                <a:ea typeface="黑体" pitchFamily="49" charset="-122"/>
              </a:rPr>
              <a:t>B.</a:t>
            </a:r>
            <a:r>
              <a:rPr lang="zh-CN" altLang="en-US" dirty="0">
                <a:latin typeface="黑体" pitchFamily="49" charset="-122"/>
                <a:ea typeface="黑体" pitchFamily="49" charset="-122"/>
              </a:rPr>
              <a:t>正面碰撞； </a:t>
            </a:r>
            <a:endParaRPr lang="en-US" altLang="zh-CN" dirty="0">
              <a:latin typeface="黑体" pitchFamily="49" charset="-122"/>
              <a:ea typeface="黑体" pitchFamily="49" charset="-122"/>
            </a:endParaRPr>
          </a:p>
          <a:p>
            <a:pPr marL="0" indent="0">
              <a:lnSpc>
                <a:spcPct val="140000"/>
              </a:lnSpc>
              <a:buNone/>
            </a:pPr>
            <a:r>
              <a:rPr lang="en-US" altLang="zh-CN" dirty="0">
                <a:latin typeface="黑体" pitchFamily="49" charset="-122"/>
                <a:ea typeface="黑体" pitchFamily="49" charset="-122"/>
              </a:rPr>
              <a:t>C.</a:t>
            </a:r>
            <a:r>
              <a:rPr lang="zh-CN" altLang="en-US" dirty="0">
                <a:latin typeface="黑体" pitchFamily="49" charset="-122"/>
                <a:ea typeface="黑体" pitchFamily="49" charset="-122"/>
              </a:rPr>
              <a:t>碰撞物体：刚性墙壁或障碍物；</a:t>
            </a:r>
            <a:endParaRPr lang="en-US" altLang="zh-CN" dirty="0">
              <a:latin typeface="黑体" pitchFamily="49" charset="-122"/>
              <a:ea typeface="黑体" pitchFamily="49" charset="-122"/>
            </a:endParaRPr>
          </a:p>
          <a:p>
            <a:pPr marL="0" indent="0">
              <a:lnSpc>
                <a:spcPct val="140000"/>
              </a:lnSpc>
              <a:buNone/>
            </a:pPr>
            <a:r>
              <a:rPr lang="en-US" altLang="zh-CN" dirty="0">
                <a:latin typeface="黑体" pitchFamily="49" charset="-122"/>
                <a:ea typeface="黑体" pitchFamily="49" charset="-122"/>
              </a:rPr>
              <a:t>D.</a:t>
            </a:r>
            <a:r>
              <a:rPr lang="zh-CN" altLang="en-US" dirty="0">
                <a:latin typeface="黑体" pitchFamily="49" charset="-122"/>
                <a:ea typeface="黑体" pitchFamily="49" charset="-122"/>
              </a:rPr>
              <a:t>打开时间：在碰撞发生后的几十毫秒内。 </a:t>
            </a:r>
            <a:endParaRPr lang="en-US" altLang="zh-CN" dirty="0">
              <a:latin typeface="黑体" pitchFamily="49" charset="-122"/>
              <a:ea typeface="黑体" pitchFamily="49" charset="-122"/>
            </a:endParaRPr>
          </a:p>
          <a:p>
            <a:pPr marL="0" indent="0">
              <a:lnSpc>
                <a:spcPct val="140000"/>
              </a:lnSpc>
              <a:buNone/>
            </a:pPr>
            <a:r>
              <a:rPr lang="en-US" altLang="zh-CN" dirty="0">
                <a:latin typeface="黑体" pitchFamily="49" charset="-122"/>
                <a:ea typeface="黑体" pitchFamily="49" charset="-122"/>
              </a:rPr>
              <a:t>E.</a:t>
            </a:r>
            <a:r>
              <a:rPr lang="zh-CN" altLang="en-US" dirty="0">
                <a:latin typeface="黑体" pitchFamily="49" charset="-122"/>
                <a:ea typeface="黑体" pitchFamily="49" charset="-122"/>
              </a:rPr>
              <a:t>碰撞物体的刚性：车辆以</a:t>
            </a:r>
            <a:r>
              <a:rPr lang="en-US" altLang="zh-CN" dirty="0">
                <a:latin typeface="黑体" pitchFamily="49" charset="-122"/>
                <a:ea typeface="黑体" pitchFamily="49" charset="-122"/>
              </a:rPr>
              <a:t>50km</a:t>
            </a:r>
            <a:r>
              <a:rPr lang="zh-CN" altLang="en-US" dirty="0">
                <a:latin typeface="黑体" pitchFamily="49" charset="-122"/>
                <a:ea typeface="黑体" pitchFamily="49" charset="-122"/>
              </a:rPr>
              <a:t> 时速撞向墙壁和撞向沙堆的效果截然不同，因此</a:t>
            </a:r>
            <a:r>
              <a:rPr lang="en-US" altLang="zh-CN" dirty="0">
                <a:latin typeface="黑体" pitchFamily="49" charset="-122"/>
                <a:ea typeface="黑体" pitchFamily="49" charset="-122"/>
              </a:rPr>
              <a:t>50km/h</a:t>
            </a:r>
            <a:r>
              <a:rPr lang="zh-CN" altLang="en-US" dirty="0">
                <a:latin typeface="黑体" pitchFamily="49" charset="-122"/>
                <a:ea typeface="黑体" pitchFamily="49" charset="-122"/>
              </a:rPr>
              <a:t>只是相对速度，只有当实际碰撞满足条件时，安全气囊才会自动打开。</a:t>
            </a:r>
          </a:p>
          <a:p>
            <a:endParaRPr lang="zh-CN" altLang="en-US" dirty="0"/>
          </a:p>
        </p:txBody>
      </p:sp>
    </p:spTree>
    <p:extLst>
      <p:ext uri="{BB962C8B-B14F-4D97-AF65-F5344CB8AC3E}">
        <p14:creationId xmlns:p14="http://schemas.microsoft.com/office/powerpoint/2010/main" xmlns="" val="3448211505"/>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7" name="Rectangle 5"/>
          <p:cNvSpPr>
            <a:spLocks noChangeArrowheads="1"/>
          </p:cNvSpPr>
          <p:nvPr/>
        </p:nvSpPr>
        <p:spPr bwMode="auto">
          <a:xfrm>
            <a:off x="482182" y="558985"/>
            <a:ext cx="5840057" cy="461665"/>
          </a:xfrm>
          <a:prstGeom prst="rect">
            <a:avLst/>
          </a:prstGeom>
          <a:noFill/>
          <a:ln w="9525">
            <a:noFill/>
            <a:miter lim="800000"/>
            <a:headEnd/>
            <a:tailEnd/>
          </a:ln>
          <a:effectLst/>
        </p:spPr>
        <p:txBody>
          <a:bodyPr wrap="square">
            <a:spAutoFit/>
          </a:bodyPr>
          <a:lstStyle/>
          <a:p>
            <a:pPr latinLnBrk="1"/>
            <a:r>
              <a:rPr kumimoji="1" lang="ja-JP" altLang="en-US" sz="2400" dirty="0" smtClean="0">
                <a:solidFill>
                  <a:srgbClr val="FF0000"/>
                </a:solidFill>
                <a:latin typeface="黑体" pitchFamily="49" charset="-122"/>
                <a:ea typeface="黑体" pitchFamily="49" charset="-122"/>
              </a:rPr>
              <a:t> </a:t>
            </a:r>
            <a:r>
              <a:rPr kumimoji="1" lang="zh-CN" altLang="en-US" sz="2400" dirty="0">
                <a:solidFill>
                  <a:srgbClr val="FF0000"/>
                </a:solidFill>
                <a:latin typeface="黑体" pitchFamily="49" charset="-122"/>
                <a:ea typeface="黑体" pitchFamily="49" charset="-122"/>
              </a:rPr>
              <a:t>常见的气囊弹出的碰撞情况</a:t>
            </a:r>
            <a:r>
              <a:rPr kumimoji="1" lang="ko-KR" altLang="en-US" sz="2400" dirty="0">
                <a:solidFill>
                  <a:srgbClr val="FF0000"/>
                </a:solidFill>
                <a:latin typeface="黑体" pitchFamily="49" charset="-122"/>
              </a:rPr>
              <a:t> </a:t>
            </a:r>
          </a:p>
        </p:txBody>
      </p:sp>
      <p:graphicFrame>
        <p:nvGraphicFramePr>
          <p:cNvPr id="54278" name="그림 4"/>
          <p:cNvGraphicFramePr>
            <a:graphicFrameLocks noChangeAspect="1"/>
          </p:cNvGraphicFramePr>
          <p:nvPr/>
        </p:nvGraphicFramePr>
        <p:xfrm>
          <a:off x="4179099" y="1446602"/>
          <a:ext cx="1407319" cy="701873"/>
        </p:xfrm>
        <a:graphic>
          <a:graphicData uri="http://schemas.openxmlformats.org/presentationml/2006/ole">
            <p:oleObj spid="_x0000_s4154" name="位图图像" r:id="rId3" imgW="4761905" imgH="3191320" progId="PBrush">
              <p:embed/>
            </p:oleObj>
          </a:graphicData>
        </a:graphic>
      </p:graphicFrame>
      <p:graphicFrame>
        <p:nvGraphicFramePr>
          <p:cNvPr id="54281" name="그림 9"/>
          <p:cNvGraphicFramePr>
            <a:graphicFrameLocks noChangeAspect="1"/>
          </p:cNvGraphicFramePr>
          <p:nvPr/>
        </p:nvGraphicFramePr>
        <p:xfrm>
          <a:off x="4018363" y="3214692"/>
          <a:ext cx="1993619" cy="857256"/>
        </p:xfrm>
        <a:graphic>
          <a:graphicData uri="http://schemas.openxmlformats.org/presentationml/2006/ole">
            <p:oleObj spid="_x0000_s4155" name="位图图像" r:id="rId4" imgW="6628571" imgH="3315163" progId="PBrush">
              <p:embed/>
            </p:oleObj>
          </a:graphicData>
        </a:graphic>
      </p:graphicFrame>
      <p:sp>
        <p:nvSpPr>
          <p:cNvPr id="54283" name="Text Box 11"/>
          <p:cNvSpPr txBox="1">
            <a:spLocks noChangeArrowheads="1"/>
          </p:cNvSpPr>
          <p:nvPr/>
        </p:nvSpPr>
        <p:spPr bwMode="auto">
          <a:xfrm>
            <a:off x="482182" y="3161114"/>
            <a:ext cx="3414713" cy="646331"/>
          </a:xfrm>
          <a:prstGeom prst="rect">
            <a:avLst/>
          </a:prstGeom>
          <a:noFill/>
          <a:ln w="19050">
            <a:solidFill>
              <a:schemeClr val="accent1"/>
            </a:solidFill>
            <a:miter lim="800000"/>
            <a:headEnd/>
            <a:tailEnd/>
          </a:ln>
          <a:effectLst/>
        </p:spPr>
        <p:txBody>
          <a:bodyPr>
            <a:spAutoFit/>
          </a:bodyPr>
          <a:lstStyle/>
          <a:p>
            <a:pPr marL="257175" indent="-257175">
              <a:spcBef>
                <a:spcPct val="50000"/>
              </a:spcBef>
            </a:pPr>
            <a:r>
              <a:rPr lang="en-US" altLang="zh-CN" dirty="0"/>
              <a:t>B. </a:t>
            </a:r>
            <a:r>
              <a:rPr lang="zh-CN" altLang="en-US" dirty="0">
                <a:latin typeface="黑体" pitchFamily="49" charset="-122"/>
                <a:ea typeface="黑体" pitchFamily="49" charset="-122"/>
              </a:rPr>
              <a:t>时速</a:t>
            </a:r>
            <a:r>
              <a:rPr lang="en-US" altLang="zh-CN" dirty="0">
                <a:latin typeface="黑体" pitchFamily="49" charset="-122"/>
                <a:ea typeface="黑体" pitchFamily="49" charset="-122"/>
              </a:rPr>
              <a:t>50</a:t>
            </a:r>
            <a:r>
              <a:rPr lang="zh-CN" altLang="en-US" dirty="0">
                <a:latin typeface="黑体" pitchFamily="49" charset="-122"/>
                <a:ea typeface="黑体" pitchFamily="49" charset="-122"/>
              </a:rPr>
              <a:t>公里以上，正面碰撞护栏等刚性物体，前气囊弹出。</a:t>
            </a:r>
          </a:p>
        </p:txBody>
      </p:sp>
      <p:pic>
        <p:nvPicPr>
          <p:cNvPr id="54286" name="Picture 14"/>
          <p:cNvPicPr>
            <a:picLocks noChangeAspect="1" noChangeArrowheads="1"/>
          </p:cNvPicPr>
          <p:nvPr/>
        </p:nvPicPr>
        <p:blipFill>
          <a:blip r:embed="rId5" cstate="print"/>
          <a:srcRect/>
          <a:stretch>
            <a:fillRect/>
          </a:stretch>
        </p:blipFill>
        <p:spPr bwMode="auto">
          <a:xfrm>
            <a:off x="4179100" y="2196700"/>
            <a:ext cx="1450181" cy="814388"/>
          </a:xfrm>
          <a:prstGeom prst="rect">
            <a:avLst/>
          </a:prstGeom>
          <a:noFill/>
          <a:ln w="9525">
            <a:noFill/>
            <a:miter lim="800000"/>
            <a:headEnd/>
            <a:tailEnd/>
          </a:ln>
          <a:effectLst/>
        </p:spPr>
      </p:pic>
      <p:sp>
        <p:nvSpPr>
          <p:cNvPr id="54289" name="Text Box 17"/>
          <p:cNvSpPr txBox="1">
            <a:spLocks noChangeArrowheads="1"/>
          </p:cNvSpPr>
          <p:nvPr/>
        </p:nvSpPr>
        <p:spPr bwMode="auto">
          <a:xfrm>
            <a:off x="482183" y="1553759"/>
            <a:ext cx="3464721" cy="923330"/>
          </a:xfrm>
          <a:prstGeom prst="rect">
            <a:avLst/>
          </a:prstGeom>
          <a:noFill/>
          <a:ln w="19050">
            <a:solidFill>
              <a:schemeClr val="accent1"/>
            </a:solidFill>
            <a:miter lim="800000"/>
            <a:headEnd/>
            <a:tailEnd/>
          </a:ln>
          <a:effectLst/>
        </p:spPr>
        <p:txBody>
          <a:bodyPr wrap="square">
            <a:spAutoFit/>
          </a:bodyPr>
          <a:lstStyle/>
          <a:p>
            <a:pPr marL="257175" indent="-257175">
              <a:spcBef>
                <a:spcPct val="50000"/>
              </a:spcBef>
            </a:pPr>
            <a:r>
              <a:rPr lang="en-US" altLang="zh-CN" b="1" dirty="0"/>
              <a:t>A. </a:t>
            </a:r>
            <a:r>
              <a:rPr lang="zh-CN" altLang="en-US" b="1" dirty="0">
                <a:latin typeface="黑体" pitchFamily="49" charset="-122"/>
                <a:ea typeface="黑体" pitchFamily="49" charset="-122"/>
              </a:rPr>
              <a:t>时速</a:t>
            </a:r>
            <a:r>
              <a:rPr lang="en-US" altLang="zh-CN" b="1" dirty="0">
                <a:latin typeface="黑体" pitchFamily="49" charset="-122"/>
                <a:ea typeface="黑体" pitchFamily="49" charset="-122"/>
              </a:rPr>
              <a:t>50</a:t>
            </a:r>
            <a:r>
              <a:rPr lang="zh-CN" altLang="en-US" b="1" dirty="0">
                <a:latin typeface="黑体" pitchFamily="49" charset="-122"/>
                <a:ea typeface="黑体" pitchFamily="49" charset="-122"/>
              </a:rPr>
              <a:t>公里以上，两车正面碰撞（偏离车辆中心线不超过正负</a:t>
            </a:r>
            <a:r>
              <a:rPr lang="en-US" altLang="zh-CN" b="1" dirty="0">
                <a:latin typeface="黑体" pitchFamily="49" charset="-122"/>
                <a:ea typeface="黑体" pitchFamily="49" charset="-122"/>
              </a:rPr>
              <a:t>30</a:t>
            </a:r>
            <a:r>
              <a:rPr lang="zh-CN" altLang="en-US" b="1" dirty="0">
                <a:latin typeface="黑体" pitchFamily="49" charset="-122"/>
                <a:ea typeface="黑体" pitchFamily="49" charset="-122"/>
              </a:rPr>
              <a:t>度），前气囊弹出。</a:t>
            </a:r>
          </a:p>
        </p:txBody>
      </p:sp>
    </p:spTree>
    <p:extLst>
      <p:ext uri="{BB962C8B-B14F-4D97-AF65-F5344CB8AC3E}">
        <p14:creationId xmlns:p14="http://schemas.microsoft.com/office/powerpoint/2010/main" xmlns="" val="4265599283"/>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2"/>
          <p:cNvSpPr txBox="1">
            <a:spLocks noChangeArrowheads="1"/>
          </p:cNvSpPr>
          <p:nvPr/>
        </p:nvSpPr>
        <p:spPr bwMode="auto">
          <a:xfrm>
            <a:off x="214290" y="1553759"/>
            <a:ext cx="3696917" cy="1920526"/>
          </a:xfrm>
          <a:prstGeom prst="rect">
            <a:avLst/>
          </a:prstGeom>
          <a:noFill/>
          <a:ln w="19050">
            <a:solidFill>
              <a:schemeClr val="accent1"/>
            </a:solidFill>
            <a:miter lim="800000"/>
            <a:headEnd/>
            <a:tailEnd/>
          </a:ln>
          <a:effectLst/>
        </p:spPr>
        <p:txBody>
          <a:bodyPr wrap="square">
            <a:spAutoFit/>
          </a:bodyPr>
          <a:lstStyle/>
          <a:p>
            <a:pPr marL="257175" indent="-257175">
              <a:lnSpc>
                <a:spcPct val="110000"/>
              </a:lnSpc>
              <a:spcBef>
                <a:spcPct val="50000"/>
              </a:spcBef>
            </a:pPr>
            <a:r>
              <a:rPr lang="en-US" altLang="zh-CN" sz="1350" dirty="0"/>
              <a:t>C</a:t>
            </a:r>
            <a:r>
              <a:rPr lang="en-US" altLang="zh-CN" dirty="0"/>
              <a:t>. </a:t>
            </a:r>
            <a:r>
              <a:rPr lang="zh-CN" altLang="en-US" dirty="0">
                <a:latin typeface="黑体" pitchFamily="49" charset="-122"/>
                <a:ea typeface="黑体" pitchFamily="49" charset="-122"/>
              </a:rPr>
              <a:t>偶尔会出现车辆在高速行使中通过减速带或小沟时气囊弹出。这种情况尽管没有发生碰撞事故，但是由于碰撞部位位于车辆底部，碰撞传感器感应到的加速度超过临界值时，前气囊弹出。</a:t>
            </a:r>
          </a:p>
        </p:txBody>
      </p:sp>
      <p:graphicFrame>
        <p:nvGraphicFramePr>
          <p:cNvPr id="3" name="그림 13"/>
          <p:cNvGraphicFramePr>
            <a:graphicFrameLocks noChangeAspect="1"/>
          </p:cNvGraphicFramePr>
          <p:nvPr/>
        </p:nvGraphicFramePr>
        <p:xfrm>
          <a:off x="3964785" y="1768072"/>
          <a:ext cx="2568215" cy="1533239"/>
        </p:xfrm>
        <a:graphic>
          <a:graphicData uri="http://schemas.openxmlformats.org/presentationml/2006/ole">
            <p:oleObj spid="_x0000_s5149" name="位图图像" r:id="rId3" imgW="5866667" imgH="4428571" progId="PBrush">
              <p:embed/>
            </p:oleObj>
          </a:graphicData>
        </a:graphic>
      </p:graphicFrame>
    </p:spTree>
    <p:extLst>
      <p:ext uri="{BB962C8B-B14F-4D97-AF65-F5344CB8AC3E}">
        <p14:creationId xmlns:p14="http://schemas.microsoft.com/office/powerpoint/2010/main" xmlns="" val="226340536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859057" y="356728"/>
            <a:ext cx="4875644" cy="523220"/>
          </a:xfrm>
          <a:prstGeom prst="rect">
            <a:avLst/>
          </a:prstGeom>
          <a:noFill/>
          <a:ln w="9525">
            <a:noFill/>
            <a:miter lim="800000"/>
            <a:headEnd/>
            <a:tailEnd/>
          </a:ln>
          <a:effectLst/>
        </p:spPr>
        <p:txBody>
          <a:bodyPr wrap="square">
            <a:spAutoFit/>
          </a:bodyPr>
          <a:lstStyle/>
          <a:p>
            <a:r>
              <a:rPr lang="zh-CN" altLang="en-US" sz="2800" b="1" dirty="0" smtClean="0">
                <a:solidFill>
                  <a:srgbClr val="FF0000"/>
                </a:solidFill>
                <a:latin typeface="黑体" pitchFamily="49" charset="-122"/>
                <a:ea typeface="黑体" pitchFamily="49" charset="-122"/>
              </a:rPr>
              <a:t>常见</a:t>
            </a:r>
            <a:r>
              <a:rPr lang="zh-CN" altLang="en-US" sz="2800" b="1" dirty="0">
                <a:solidFill>
                  <a:srgbClr val="FF0000"/>
                </a:solidFill>
                <a:latin typeface="黑体" pitchFamily="49" charset="-122"/>
                <a:ea typeface="黑体" pitchFamily="49" charset="-122"/>
              </a:rPr>
              <a:t>的气囊可能不弹出的情况</a:t>
            </a:r>
          </a:p>
        </p:txBody>
      </p:sp>
      <p:grpSp>
        <p:nvGrpSpPr>
          <p:cNvPr id="13" name="组合 12"/>
          <p:cNvGrpSpPr/>
          <p:nvPr/>
        </p:nvGrpSpPr>
        <p:grpSpPr>
          <a:xfrm>
            <a:off x="314631" y="1042219"/>
            <a:ext cx="5742039" cy="3637936"/>
            <a:chOff x="1428728" y="1120380"/>
            <a:chExt cx="5962672" cy="3683793"/>
          </a:xfrm>
        </p:grpSpPr>
        <p:pic>
          <p:nvPicPr>
            <p:cNvPr id="55302" name="Picture 6" descr="49"/>
            <p:cNvPicPr>
              <a:picLocks noChangeAspect="1" noChangeArrowheads="1"/>
            </p:cNvPicPr>
            <p:nvPr/>
          </p:nvPicPr>
          <p:blipFill>
            <a:blip r:embed="rId2" cstate="print"/>
            <a:srcRect/>
            <a:stretch>
              <a:fillRect/>
            </a:stretch>
          </p:blipFill>
          <p:spPr bwMode="auto">
            <a:xfrm>
              <a:off x="1428728" y="1142990"/>
              <a:ext cx="2895600" cy="1778794"/>
            </a:xfrm>
            <a:prstGeom prst="rect">
              <a:avLst/>
            </a:prstGeom>
            <a:noFill/>
            <a:ln w="9525">
              <a:solidFill>
                <a:schemeClr val="accent1"/>
              </a:solidFill>
              <a:miter lim="800000"/>
              <a:headEnd/>
              <a:tailEnd/>
            </a:ln>
          </p:spPr>
        </p:pic>
        <p:pic>
          <p:nvPicPr>
            <p:cNvPr id="55304" name="Picture 8" descr="50"/>
            <p:cNvPicPr>
              <a:picLocks noChangeAspect="1" noChangeArrowheads="1"/>
            </p:cNvPicPr>
            <p:nvPr/>
          </p:nvPicPr>
          <p:blipFill>
            <a:blip r:embed="rId3" cstate="print"/>
            <a:srcRect/>
            <a:stretch>
              <a:fillRect/>
            </a:stretch>
          </p:blipFill>
          <p:spPr bwMode="auto">
            <a:xfrm>
              <a:off x="4648200" y="1120380"/>
              <a:ext cx="2743200" cy="1771650"/>
            </a:xfrm>
            <a:prstGeom prst="rect">
              <a:avLst/>
            </a:prstGeom>
            <a:noFill/>
            <a:ln w="9525">
              <a:solidFill>
                <a:schemeClr val="accent1"/>
              </a:solidFill>
              <a:miter lim="800000"/>
              <a:headEnd/>
              <a:tailEnd/>
            </a:ln>
          </p:spPr>
        </p:pic>
        <p:pic>
          <p:nvPicPr>
            <p:cNvPr id="55305" name="Picture 9" descr="52"/>
            <p:cNvPicPr>
              <a:picLocks noChangeAspect="1" noChangeArrowheads="1"/>
            </p:cNvPicPr>
            <p:nvPr/>
          </p:nvPicPr>
          <p:blipFill>
            <a:blip r:embed="rId4" cstate="print"/>
            <a:srcRect/>
            <a:stretch>
              <a:fillRect/>
            </a:stretch>
          </p:blipFill>
          <p:spPr bwMode="auto">
            <a:xfrm>
              <a:off x="1447800" y="3086101"/>
              <a:ext cx="2895600" cy="1718072"/>
            </a:xfrm>
            <a:prstGeom prst="rect">
              <a:avLst/>
            </a:prstGeom>
            <a:noFill/>
            <a:ln w="9525">
              <a:solidFill>
                <a:schemeClr val="accent1"/>
              </a:solidFill>
              <a:miter lim="800000"/>
              <a:headEnd/>
              <a:tailEnd/>
            </a:ln>
          </p:spPr>
        </p:pic>
        <p:pic>
          <p:nvPicPr>
            <p:cNvPr id="55308" name="Picture 12" descr="55"/>
            <p:cNvPicPr>
              <a:picLocks noChangeAspect="1" noChangeArrowheads="1"/>
            </p:cNvPicPr>
            <p:nvPr/>
          </p:nvPicPr>
          <p:blipFill>
            <a:blip r:embed="rId5" cstate="print"/>
            <a:srcRect/>
            <a:stretch>
              <a:fillRect/>
            </a:stretch>
          </p:blipFill>
          <p:spPr bwMode="auto">
            <a:xfrm>
              <a:off x="4648200" y="3086100"/>
              <a:ext cx="2743200" cy="1710929"/>
            </a:xfrm>
            <a:prstGeom prst="rect">
              <a:avLst/>
            </a:prstGeom>
            <a:noFill/>
            <a:ln w="9525">
              <a:solidFill>
                <a:schemeClr val="accent1"/>
              </a:solidFill>
              <a:miter lim="800000"/>
              <a:headEnd/>
              <a:tailEnd/>
            </a:ln>
          </p:spPr>
        </p:pic>
        <p:sp>
          <p:nvSpPr>
            <p:cNvPr id="55310" name="Rectangle 14"/>
            <p:cNvSpPr>
              <a:spLocks noChangeArrowheads="1"/>
            </p:cNvSpPr>
            <p:nvPr/>
          </p:nvSpPr>
          <p:spPr bwMode="auto">
            <a:xfrm>
              <a:off x="1447800" y="2764632"/>
              <a:ext cx="2895600" cy="171450"/>
            </a:xfrm>
            <a:prstGeom prst="rect">
              <a:avLst/>
            </a:prstGeom>
            <a:solidFill>
              <a:srgbClr val="C0C0C0"/>
            </a:solidFill>
            <a:ln w="9525">
              <a:noFill/>
              <a:miter lim="800000"/>
              <a:headEnd/>
              <a:tailEnd/>
            </a:ln>
            <a:effectLst/>
          </p:spPr>
          <p:txBody>
            <a:bodyPr wrap="none" anchor="ctr"/>
            <a:lstStyle/>
            <a:p>
              <a:pPr algn="ctr"/>
              <a:r>
                <a:rPr lang="en-US" altLang="zh-CN" sz="900" b="1"/>
                <a:t>A </a:t>
              </a:r>
              <a:r>
                <a:rPr lang="zh-CN" altLang="en-US" sz="900" b="1"/>
                <a:t>低速追尾，后车气囊不弹出</a:t>
              </a:r>
            </a:p>
          </p:txBody>
        </p:sp>
        <p:sp>
          <p:nvSpPr>
            <p:cNvPr id="55311" name="Rectangle 15"/>
            <p:cNvSpPr>
              <a:spLocks noChangeArrowheads="1"/>
            </p:cNvSpPr>
            <p:nvPr/>
          </p:nvSpPr>
          <p:spPr bwMode="auto">
            <a:xfrm>
              <a:off x="4648200" y="2771776"/>
              <a:ext cx="2743200" cy="171450"/>
            </a:xfrm>
            <a:prstGeom prst="rect">
              <a:avLst/>
            </a:prstGeom>
            <a:solidFill>
              <a:srgbClr val="C0C0C0"/>
            </a:solidFill>
            <a:ln w="9525">
              <a:noFill/>
              <a:miter lim="800000"/>
              <a:headEnd/>
              <a:tailEnd/>
            </a:ln>
            <a:effectLst/>
          </p:spPr>
          <p:txBody>
            <a:bodyPr wrap="none" anchor="ctr"/>
            <a:lstStyle/>
            <a:p>
              <a:pPr algn="ctr"/>
              <a:r>
                <a:rPr lang="en-US" altLang="zh-CN" sz="900" b="1"/>
                <a:t>B </a:t>
              </a:r>
              <a:r>
                <a:rPr lang="zh-CN" altLang="en-US" sz="900" b="1"/>
                <a:t>追尾，前车气囊不弹出</a:t>
              </a:r>
            </a:p>
          </p:txBody>
        </p:sp>
        <p:sp>
          <p:nvSpPr>
            <p:cNvPr id="55312" name="Rectangle 16"/>
            <p:cNvSpPr>
              <a:spLocks noChangeArrowheads="1"/>
            </p:cNvSpPr>
            <p:nvPr/>
          </p:nvSpPr>
          <p:spPr bwMode="auto">
            <a:xfrm>
              <a:off x="1447800" y="4629150"/>
              <a:ext cx="2895600" cy="171450"/>
            </a:xfrm>
            <a:prstGeom prst="rect">
              <a:avLst/>
            </a:prstGeom>
            <a:solidFill>
              <a:srgbClr val="C0C0C0"/>
            </a:solidFill>
            <a:ln w="9525">
              <a:noFill/>
              <a:miter lim="800000"/>
              <a:headEnd/>
              <a:tailEnd/>
            </a:ln>
            <a:effectLst/>
          </p:spPr>
          <p:txBody>
            <a:bodyPr wrap="none" anchor="ctr"/>
            <a:lstStyle/>
            <a:p>
              <a:pPr algn="ctr"/>
              <a:r>
                <a:rPr lang="en-US" altLang="zh-CN" sz="900" b="1"/>
                <a:t>C </a:t>
              </a:r>
              <a:r>
                <a:rPr lang="zh-CN" altLang="en-US" sz="900" b="1"/>
                <a:t>斜侧碰撞</a:t>
              </a:r>
            </a:p>
          </p:txBody>
        </p:sp>
        <p:sp>
          <p:nvSpPr>
            <p:cNvPr id="55313" name="Rectangle 17"/>
            <p:cNvSpPr>
              <a:spLocks noChangeArrowheads="1"/>
            </p:cNvSpPr>
            <p:nvPr/>
          </p:nvSpPr>
          <p:spPr bwMode="auto">
            <a:xfrm>
              <a:off x="4648200" y="4629150"/>
              <a:ext cx="2743200" cy="171450"/>
            </a:xfrm>
            <a:prstGeom prst="rect">
              <a:avLst/>
            </a:prstGeom>
            <a:solidFill>
              <a:srgbClr val="C0C0C0"/>
            </a:solidFill>
            <a:ln w="9525">
              <a:noFill/>
              <a:miter lim="800000"/>
              <a:headEnd/>
              <a:tailEnd/>
            </a:ln>
            <a:effectLst/>
          </p:spPr>
          <p:txBody>
            <a:bodyPr wrap="none" anchor="ctr"/>
            <a:lstStyle/>
            <a:p>
              <a:pPr algn="ctr"/>
              <a:r>
                <a:rPr lang="en-US" altLang="zh-CN" sz="900" b="1"/>
                <a:t>D </a:t>
              </a:r>
              <a:r>
                <a:rPr lang="zh-CN" altLang="en-US" sz="900" b="1"/>
                <a:t>正面碰撞电杆、树等柱状物体</a:t>
              </a:r>
            </a:p>
          </p:txBody>
        </p:sp>
      </p:grpSp>
    </p:spTree>
    <p:extLst>
      <p:ext uri="{BB962C8B-B14F-4D97-AF65-F5344CB8AC3E}">
        <p14:creationId xmlns:p14="http://schemas.microsoft.com/office/powerpoint/2010/main" xmlns="" val="449191660"/>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1500174" y="964395"/>
            <a:ext cx="3200400" cy="415498"/>
          </a:xfrm>
          <a:prstGeom prst="rect">
            <a:avLst/>
          </a:prstGeom>
          <a:noFill/>
          <a:ln w="9525">
            <a:noFill/>
            <a:miter lim="800000"/>
            <a:headEnd/>
            <a:tailEnd/>
          </a:ln>
          <a:effectLst/>
        </p:spPr>
        <p:txBody>
          <a:bodyPr>
            <a:spAutoFit/>
          </a:bodyPr>
          <a:lstStyle/>
          <a:p>
            <a:r>
              <a:rPr lang="zh-CN" altLang="en-US" sz="2100" dirty="0">
                <a:latin typeface="黑体" pitchFamily="49" charset="-122"/>
                <a:ea typeface="黑体" pitchFamily="49" charset="-122"/>
              </a:rPr>
              <a:t>气囊可能不弹出的情况</a:t>
            </a:r>
          </a:p>
        </p:txBody>
      </p:sp>
      <p:grpSp>
        <p:nvGrpSpPr>
          <p:cNvPr id="9" name="组合 8"/>
          <p:cNvGrpSpPr/>
          <p:nvPr/>
        </p:nvGrpSpPr>
        <p:grpSpPr>
          <a:xfrm>
            <a:off x="1339439" y="1510904"/>
            <a:ext cx="3429000" cy="2657475"/>
            <a:chOff x="1785918" y="1157289"/>
            <a:chExt cx="4572000" cy="3543300"/>
          </a:xfrm>
        </p:grpSpPr>
        <p:pic>
          <p:nvPicPr>
            <p:cNvPr id="56328" name="Picture 8" descr="53"/>
            <p:cNvPicPr>
              <a:picLocks noChangeAspect="1" noChangeArrowheads="1"/>
            </p:cNvPicPr>
            <p:nvPr/>
          </p:nvPicPr>
          <p:blipFill>
            <a:blip r:embed="rId2" cstate="print"/>
            <a:srcRect/>
            <a:stretch>
              <a:fillRect/>
            </a:stretch>
          </p:blipFill>
          <p:spPr bwMode="auto">
            <a:xfrm>
              <a:off x="1785918" y="2928940"/>
              <a:ext cx="4572000" cy="1754981"/>
            </a:xfrm>
            <a:prstGeom prst="rect">
              <a:avLst/>
            </a:prstGeom>
            <a:noFill/>
            <a:ln w="9525">
              <a:solidFill>
                <a:schemeClr val="accent1"/>
              </a:solidFill>
              <a:miter lim="800000"/>
              <a:headEnd/>
              <a:tailEnd/>
            </a:ln>
          </p:spPr>
        </p:pic>
        <p:pic>
          <p:nvPicPr>
            <p:cNvPr id="56329" name="Picture 9" descr="54"/>
            <p:cNvPicPr>
              <a:picLocks noChangeAspect="1" noChangeArrowheads="1"/>
            </p:cNvPicPr>
            <p:nvPr/>
          </p:nvPicPr>
          <p:blipFill>
            <a:blip r:embed="rId3" cstate="print"/>
            <a:srcRect/>
            <a:stretch>
              <a:fillRect/>
            </a:stretch>
          </p:blipFill>
          <p:spPr bwMode="auto">
            <a:xfrm>
              <a:off x="1785918" y="1157289"/>
              <a:ext cx="4572000" cy="1714500"/>
            </a:xfrm>
            <a:prstGeom prst="rect">
              <a:avLst/>
            </a:prstGeom>
            <a:noFill/>
            <a:ln w="9525">
              <a:solidFill>
                <a:schemeClr val="accent1"/>
              </a:solidFill>
              <a:miter lim="800000"/>
              <a:headEnd/>
              <a:tailEnd/>
            </a:ln>
          </p:spPr>
        </p:pic>
        <p:sp>
          <p:nvSpPr>
            <p:cNvPr id="56331" name="Rectangle 11"/>
            <p:cNvSpPr>
              <a:spLocks noChangeArrowheads="1"/>
            </p:cNvSpPr>
            <p:nvPr/>
          </p:nvSpPr>
          <p:spPr bwMode="auto">
            <a:xfrm>
              <a:off x="1785918" y="2700339"/>
              <a:ext cx="4572000" cy="171450"/>
            </a:xfrm>
            <a:prstGeom prst="rect">
              <a:avLst/>
            </a:prstGeom>
            <a:solidFill>
              <a:srgbClr val="C0C0C0"/>
            </a:solidFill>
            <a:ln w="9525">
              <a:noFill/>
              <a:miter lim="800000"/>
              <a:headEnd/>
              <a:tailEnd/>
            </a:ln>
            <a:effectLst/>
          </p:spPr>
          <p:txBody>
            <a:bodyPr wrap="none" anchor="ctr"/>
            <a:lstStyle/>
            <a:p>
              <a:pPr algn="ctr"/>
              <a:r>
                <a:rPr lang="en-US" altLang="zh-CN" sz="900" b="1"/>
                <a:t>E </a:t>
              </a:r>
              <a:r>
                <a:rPr lang="zh-CN" altLang="en-US" sz="900" b="1"/>
                <a:t>车辆翻滚</a:t>
              </a:r>
            </a:p>
          </p:txBody>
        </p:sp>
        <p:sp>
          <p:nvSpPr>
            <p:cNvPr id="56332" name="Rectangle 12"/>
            <p:cNvSpPr>
              <a:spLocks noChangeArrowheads="1"/>
            </p:cNvSpPr>
            <p:nvPr/>
          </p:nvSpPr>
          <p:spPr bwMode="auto">
            <a:xfrm>
              <a:off x="1785918" y="4529139"/>
              <a:ext cx="4572000" cy="171450"/>
            </a:xfrm>
            <a:prstGeom prst="rect">
              <a:avLst/>
            </a:prstGeom>
            <a:solidFill>
              <a:srgbClr val="C0C0C0"/>
            </a:solidFill>
            <a:ln w="9525">
              <a:noFill/>
              <a:miter lim="800000"/>
              <a:headEnd/>
              <a:tailEnd/>
            </a:ln>
            <a:effectLst/>
          </p:spPr>
          <p:txBody>
            <a:bodyPr wrap="none" anchor="ctr"/>
            <a:lstStyle/>
            <a:p>
              <a:pPr algn="ctr"/>
              <a:r>
                <a:rPr lang="en-US" altLang="zh-CN" sz="900" b="1"/>
                <a:t>F </a:t>
              </a:r>
              <a:r>
                <a:rPr lang="zh-CN" altLang="en-US" sz="900" b="1"/>
                <a:t>与大型货车追尾</a:t>
              </a:r>
            </a:p>
          </p:txBody>
        </p:sp>
      </p:grpSp>
    </p:spTree>
    <p:extLst>
      <p:ext uri="{BB962C8B-B14F-4D97-AF65-F5344CB8AC3E}">
        <p14:creationId xmlns:p14="http://schemas.microsoft.com/office/powerpoint/2010/main" xmlns="" val="2465278727"/>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3"/>
          <p:cNvSpPr>
            <a:spLocks noGrp="1" noChangeArrowheads="1"/>
          </p:cNvSpPr>
          <p:nvPr>
            <p:ph idx="1"/>
          </p:nvPr>
        </p:nvSpPr>
        <p:spPr>
          <a:xfrm>
            <a:off x="187500" y="1085307"/>
            <a:ext cx="2732504" cy="1553777"/>
          </a:xfrm>
        </p:spPr>
        <p:txBody>
          <a:bodyPr>
            <a:noAutofit/>
          </a:bodyPr>
          <a:lstStyle/>
          <a:p>
            <a:pPr marL="0" indent="535781">
              <a:lnSpc>
                <a:spcPct val="125000"/>
              </a:lnSpc>
              <a:buNone/>
            </a:pPr>
            <a:r>
              <a:rPr lang="zh-CN" altLang="en-US" sz="2400" b="1" dirty="0">
                <a:latin typeface="黑体" pitchFamily="49" charset="-122"/>
                <a:ea typeface="黑体" pitchFamily="49" charset="-122"/>
              </a:rPr>
              <a:t>安全气囊系统</a:t>
            </a:r>
            <a:r>
              <a:rPr lang="zh-CN" altLang="en-US" sz="2400" b="1" dirty="0">
                <a:solidFill>
                  <a:srgbClr val="FF3300"/>
                </a:solidFill>
                <a:latin typeface="黑体" pitchFamily="49" charset="-122"/>
                <a:ea typeface="黑体" pitchFamily="49" charset="-122"/>
              </a:rPr>
              <a:t>主要由控制装置、气体发生器和气袋</a:t>
            </a:r>
            <a:r>
              <a:rPr lang="zh-CN" altLang="en-US" sz="2400" b="1" dirty="0">
                <a:latin typeface="黑体" pitchFamily="49" charset="-122"/>
                <a:ea typeface="黑体" pitchFamily="49" charset="-122"/>
              </a:rPr>
              <a:t>组成。</a:t>
            </a:r>
          </a:p>
        </p:txBody>
      </p:sp>
      <p:pic>
        <p:nvPicPr>
          <p:cNvPr id="99331" name="Picture 5" descr="200905191812511540"/>
          <p:cNvPicPr>
            <a:picLocks noChangeAspect="1" noChangeArrowheads="1"/>
          </p:cNvPicPr>
          <p:nvPr/>
        </p:nvPicPr>
        <p:blipFill>
          <a:blip r:embed="rId2" cstate="print"/>
          <a:srcRect/>
          <a:stretch>
            <a:fillRect/>
          </a:stretch>
        </p:blipFill>
        <p:spPr bwMode="auto">
          <a:xfrm>
            <a:off x="3328986" y="982049"/>
            <a:ext cx="2839661" cy="1928826"/>
          </a:xfrm>
          <a:prstGeom prst="rect">
            <a:avLst/>
          </a:prstGeom>
          <a:noFill/>
          <a:ln w="9525">
            <a:noFill/>
            <a:miter lim="800000"/>
            <a:headEnd/>
            <a:tailEnd/>
          </a:ln>
        </p:spPr>
      </p:pic>
      <p:sp>
        <p:nvSpPr>
          <p:cNvPr id="4" name="矩形 3"/>
          <p:cNvSpPr/>
          <p:nvPr/>
        </p:nvSpPr>
        <p:spPr>
          <a:xfrm>
            <a:off x="819677" y="225227"/>
            <a:ext cx="3057247" cy="609398"/>
          </a:xfrm>
          <a:prstGeom prst="rect">
            <a:avLst/>
          </a:prstGeom>
        </p:spPr>
        <p:txBody>
          <a:bodyPr wrap="none">
            <a:spAutoFit/>
          </a:bodyPr>
          <a:lstStyle/>
          <a:p>
            <a:pPr>
              <a:lnSpc>
                <a:spcPct val="120000"/>
              </a:lnSpc>
            </a:pPr>
            <a:r>
              <a:rPr lang="zh-CN" altLang="en-US" sz="2800" dirty="0" smtClean="0">
                <a:latin typeface="黑体" pitchFamily="49" charset="-122"/>
                <a:ea typeface="黑体" pitchFamily="49" charset="-122"/>
              </a:rPr>
              <a:t>五、</a:t>
            </a:r>
            <a:r>
              <a:rPr lang="zh-CN" altLang="en-US" sz="2800" dirty="0">
                <a:latin typeface="黑体" pitchFamily="49" charset="-122"/>
                <a:ea typeface="黑体" pitchFamily="49" charset="-122"/>
              </a:rPr>
              <a:t>安全气囊组成</a:t>
            </a:r>
          </a:p>
        </p:txBody>
      </p:sp>
      <p:sp>
        <p:nvSpPr>
          <p:cNvPr id="5" name="TextBox 4"/>
          <p:cNvSpPr txBox="1"/>
          <p:nvPr/>
        </p:nvSpPr>
        <p:spPr>
          <a:xfrm>
            <a:off x="1451897" y="3596314"/>
            <a:ext cx="1424799" cy="338554"/>
          </a:xfrm>
          <a:prstGeom prst="rect">
            <a:avLst/>
          </a:prstGeom>
          <a:noFill/>
          <a:ln>
            <a:solidFill>
              <a:schemeClr val="accent1"/>
            </a:solidFill>
          </a:ln>
        </p:spPr>
        <p:txBody>
          <a:bodyPr wrap="square" rtlCol="0">
            <a:spAutoFit/>
          </a:bodyPr>
          <a:lstStyle/>
          <a:p>
            <a:r>
              <a:rPr lang="zh-CN" altLang="en-US" sz="1600" dirty="0"/>
              <a:t>电子控制系统</a:t>
            </a:r>
          </a:p>
        </p:txBody>
      </p:sp>
      <p:sp>
        <p:nvSpPr>
          <p:cNvPr id="6" name="TextBox 5"/>
          <p:cNvSpPr txBox="1"/>
          <p:nvPr/>
        </p:nvSpPr>
        <p:spPr>
          <a:xfrm>
            <a:off x="328627" y="3593988"/>
            <a:ext cx="1047549" cy="338554"/>
          </a:xfrm>
          <a:prstGeom prst="rect">
            <a:avLst/>
          </a:prstGeom>
          <a:noFill/>
          <a:ln>
            <a:solidFill>
              <a:srgbClr val="00B0F0"/>
            </a:solidFill>
          </a:ln>
        </p:spPr>
        <p:txBody>
          <a:bodyPr wrap="square" rtlCol="0">
            <a:spAutoFit/>
          </a:bodyPr>
          <a:lstStyle/>
          <a:p>
            <a:pPr algn="ctr"/>
            <a:r>
              <a:rPr lang="zh-CN" altLang="en-US" sz="1600" dirty="0"/>
              <a:t>传感器</a:t>
            </a:r>
          </a:p>
        </p:txBody>
      </p:sp>
      <p:sp>
        <p:nvSpPr>
          <p:cNvPr id="7" name="TextBox 6"/>
          <p:cNvSpPr txBox="1"/>
          <p:nvPr/>
        </p:nvSpPr>
        <p:spPr>
          <a:xfrm>
            <a:off x="2952417" y="3595024"/>
            <a:ext cx="1137076" cy="338554"/>
          </a:xfrm>
          <a:prstGeom prst="rect">
            <a:avLst/>
          </a:prstGeom>
          <a:noFill/>
          <a:ln>
            <a:solidFill>
              <a:srgbClr val="00B050"/>
            </a:solidFill>
          </a:ln>
        </p:spPr>
        <p:txBody>
          <a:bodyPr wrap="square" rtlCol="0">
            <a:spAutoFit/>
          </a:bodyPr>
          <a:lstStyle/>
          <a:p>
            <a:pPr algn="ctr"/>
            <a:r>
              <a:rPr lang="zh-CN" altLang="en-US" sz="1600" dirty="0"/>
              <a:t>触发装置</a:t>
            </a:r>
          </a:p>
        </p:txBody>
      </p:sp>
      <p:sp>
        <p:nvSpPr>
          <p:cNvPr id="8" name="TextBox 7"/>
          <p:cNvSpPr txBox="1"/>
          <p:nvPr/>
        </p:nvSpPr>
        <p:spPr>
          <a:xfrm>
            <a:off x="4315167" y="3593988"/>
            <a:ext cx="1276608" cy="338554"/>
          </a:xfrm>
          <a:prstGeom prst="rect">
            <a:avLst/>
          </a:prstGeom>
          <a:noFill/>
          <a:ln w="12700">
            <a:solidFill>
              <a:srgbClr val="00B050"/>
            </a:solidFill>
          </a:ln>
        </p:spPr>
        <p:txBody>
          <a:bodyPr wrap="square" rtlCol="0">
            <a:spAutoFit/>
          </a:bodyPr>
          <a:lstStyle/>
          <a:p>
            <a:pPr algn="ctr"/>
            <a:r>
              <a:rPr lang="zh-CN" altLang="en-US" sz="1600" dirty="0"/>
              <a:t>气体发生器</a:t>
            </a:r>
          </a:p>
        </p:txBody>
      </p:sp>
      <p:sp>
        <p:nvSpPr>
          <p:cNvPr id="9" name="TextBox 8"/>
          <p:cNvSpPr txBox="1"/>
          <p:nvPr/>
        </p:nvSpPr>
        <p:spPr>
          <a:xfrm>
            <a:off x="5744829" y="3593988"/>
            <a:ext cx="742130" cy="338554"/>
          </a:xfrm>
          <a:prstGeom prst="rect">
            <a:avLst/>
          </a:prstGeom>
          <a:noFill/>
          <a:ln w="12700">
            <a:solidFill>
              <a:srgbClr val="00B050"/>
            </a:solidFill>
          </a:ln>
        </p:spPr>
        <p:txBody>
          <a:bodyPr wrap="square" rtlCol="0">
            <a:spAutoFit/>
          </a:bodyPr>
          <a:lstStyle/>
          <a:p>
            <a:r>
              <a:rPr lang="zh-CN" altLang="en-US" sz="1600" dirty="0"/>
              <a:t>气袋</a:t>
            </a:r>
          </a:p>
        </p:txBody>
      </p:sp>
      <p:sp>
        <p:nvSpPr>
          <p:cNvPr id="11" name="TextBox 10"/>
          <p:cNvSpPr txBox="1"/>
          <p:nvPr/>
        </p:nvSpPr>
        <p:spPr>
          <a:xfrm>
            <a:off x="268941" y="3550547"/>
            <a:ext cx="3899647" cy="490042"/>
          </a:xfrm>
          <a:prstGeom prst="rect">
            <a:avLst/>
          </a:prstGeom>
          <a:noFill/>
          <a:ln>
            <a:solidFill>
              <a:srgbClr val="C00000"/>
            </a:solidFill>
            <a:prstDash val="dash"/>
          </a:ln>
        </p:spPr>
        <p:txBody>
          <a:bodyPr wrap="square" rtlCol="0">
            <a:spAutoFit/>
          </a:bodyPr>
          <a:lstStyle/>
          <a:p>
            <a:endParaRPr lang="zh-CN" altLang="en-US" dirty="0"/>
          </a:p>
        </p:txBody>
      </p:sp>
      <p:sp>
        <p:nvSpPr>
          <p:cNvPr id="12" name="TextBox 11"/>
          <p:cNvSpPr txBox="1"/>
          <p:nvPr/>
        </p:nvSpPr>
        <p:spPr>
          <a:xfrm>
            <a:off x="1125123" y="3081911"/>
            <a:ext cx="1232307" cy="369332"/>
          </a:xfrm>
          <a:prstGeom prst="rect">
            <a:avLst/>
          </a:prstGeom>
          <a:noFill/>
          <a:ln w="12700">
            <a:solidFill>
              <a:srgbClr val="00B050"/>
            </a:solidFill>
          </a:ln>
        </p:spPr>
        <p:txBody>
          <a:bodyPr wrap="square" rtlCol="0">
            <a:spAutoFit/>
          </a:bodyPr>
          <a:lstStyle/>
          <a:p>
            <a:r>
              <a:rPr lang="zh-CN" altLang="en-US" dirty="0"/>
              <a:t>控制装置</a:t>
            </a:r>
          </a:p>
        </p:txBody>
      </p:sp>
    </p:spTree>
    <p:extLst>
      <p:ext uri="{BB962C8B-B14F-4D97-AF65-F5344CB8AC3E}">
        <p14:creationId xmlns:p14="http://schemas.microsoft.com/office/powerpoint/2010/main" xmlns="" val="233239245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6006" y="487456"/>
            <a:ext cx="6172200" cy="4071097"/>
          </a:xfrm>
        </p:spPr>
        <p:txBody>
          <a:bodyPr>
            <a:normAutofit lnSpcReduction="10000"/>
          </a:bodyPr>
          <a:lstStyle/>
          <a:p>
            <a:pPr marL="0" indent="267891">
              <a:lnSpc>
                <a:spcPct val="150000"/>
              </a:lnSpc>
              <a:buNone/>
            </a:pPr>
            <a:r>
              <a:rPr lang="zh-CN" altLang="en-US" sz="2400" dirty="0" smtClean="0">
                <a:latin typeface="黑体" pitchFamily="49" charset="-122"/>
                <a:ea typeface="黑体" pitchFamily="49" charset="-122"/>
              </a:rPr>
              <a:t>  </a:t>
            </a:r>
            <a:r>
              <a:rPr lang="zh-CN" altLang="en-US" sz="2600" dirty="0" smtClean="0">
                <a:latin typeface="黑体" pitchFamily="49" charset="-122"/>
                <a:ea typeface="黑体" pitchFamily="49" charset="-122"/>
              </a:rPr>
              <a:t>其</a:t>
            </a:r>
            <a:r>
              <a:rPr lang="zh-CN" altLang="en-US" sz="2600" dirty="0">
                <a:latin typeface="黑体" pitchFamily="49" charset="-122"/>
                <a:ea typeface="黑体" pitchFamily="49" charset="-122"/>
              </a:rPr>
              <a:t>工作过程为：在发生碰撞事故时，传感器感受汽车碰撞强度，电子系统接收并处理传感器的信号。当经计算有必要打开气袋时，立即由触发装置发出点火信号触发气体发生器，气体发生器收到信号后，迅速产生大量气体，在乘员的前部形成充满气体的气囊。</a:t>
            </a:r>
          </a:p>
        </p:txBody>
      </p:sp>
    </p:spTree>
    <p:extLst>
      <p:ext uri="{BB962C8B-B14F-4D97-AF65-F5344CB8AC3E}">
        <p14:creationId xmlns:p14="http://schemas.microsoft.com/office/powerpoint/2010/main" xmlns="" val="219397654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stretch>
            <a:fillRect/>
          </a:stretch>
        </p:blipFill>
        <p:spPr>
          <a:xfrm>
            <a:off x="684571" y="628601"/>
            <a:ext cx="5712541" cy="3423400"/>
          </a:xfrm>
          <a:prstGeom prst="rect">
            <a:avLst/>
          </a:prstGeom>
        </p:spPr>
      </p:pic>
      <p:sp>
        <p:nvSpPr>
          <p:cNvPr id="5" name="矩形 4"/>
          <p:cNvSpPr/>
          <p:nvPr/>
        </p:nvSpPr>
        <p:spPr>
          <a:xfrm>
            <a:off x="1890107" y="4245381"/>
            <a:ext cx="3005951" cy="400110"/>
          </a:xfrm>
          <a:prstGeom prst="rect">
            <a:avLst/>
          </a:prstGeom>
        </p:spPr>
        <p:txBody>
          <a:bodyPr wrap="none">
            <a:spAutoFit/>
          </a:bodyPr>
          <a:lstStyle/>
          <a:p>
            <a:r>
              <a:rPr lang="zh-CN" altLang="en-US" sz="2000" dirty="0"/>
              <a:t>安全气囊系统的工作过程</a:t>
            </a:r>
          </a:p>
        </p:txBody>
      </p:sp>
    </p:spTree>
    <p:extLst>
      <p:ext uri="{BB962C8B-B14F-4D97-AF65-F5344CB8AC3E}">
        <p14:creationId xmlns:p14="http://schemas.microsoft.com/office/powerpoint/2010/main" xmlns="" val="2946238217"/>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940371" y="1987240"/>
            <a:ext cx="1754563" cy="1132164"/>
            <a:chOff x="0" y="1365453"/>
            <a:chExt cx="1754563" cy="1132164"/>
          </a:xfrm>
          <a:scene3d>
            <a:camera prst="orthographicFront"/>
            <a:lightRig rig="chilly" dir="t"/>
          </a:scene3d>
        </p:grpSpPr>
        <p:sp>
          <p:nvSpPr>
            <p:cNvPr id="21" name="圆角矩形 20"/>
            <p:cNvSpPr/>
            <p:nvPr/>
          </p:nvSpPr>
          <p:spPr>
            <a:xfrm>
              <a:off x="0" y="1365453"/>
              <a:ext cx="1754563" cy="1132164"/>
            </a:xfrm>
            <a:prstGeom prst="roundRect">
              <a:avLst>
                <a:gd name="adj" fmla="val 10000"/>
              </a:avLst>
            </a:prstGeom>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圆角矩形 4"/>
            <p:cNvSpPr/>
            <p:nvPr/>
          </p:nvSpPr>
          <p:spPr>
            <a:xfrm>
              <a:off x="33160" y="1398613"/>
              <a:ext cx="1688243" cy="106584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zh-CN" sz="2400" kern="1200" dirty="0" smtClean="0">
                  <a:solidFill>
                    <a:srgbClr val="FF0000"/>
                  </a:solidFill>
                  <a:latin typeface="黑体" pitchFamily="49" charset="-122"/>
                  <a:ea typeface="黑体" pitchFamily="49" charset="-122"/>
                </a:rPr>
                <a:t>车辆的被动安全系统</a:t>
              </a:r>
              <a:endParaRPr lang="en-US" sz="2400" kern="1200" dirty="0">
                <a:solidFill>
                  <a:srgbClr val="FF0000"/>
                </a:solidFill>
                <a:latin typeface="黑体" pitchFamily="49" charset="-122"/>
                <a:ea typeface="黑体" pitchFamily="49" charset="-122"/>
              </a:endParaRPr>
            </a:p>
          </p:txBody>
        </p:sp>
      </p:grpSp>
      <p:grpSp>
        <p:nvGrpSpPr>
          <p:cNvPr id="15" name="组合 14"/>
          <p:cNvGrpSpPr/>
          <p:nvPr/>
        </p:nvGrpSpPr>
        <p:grpSpPr>
          <a:xfrm>
            <a:off x="3212573" y="1708947"/>
            <a:ext cx="2690896" cy="639107"/>
            <a:chOff x="2272202" y="1087160"/>
            <a:chExt cx="2690896" cy="639107"/>
          </a:xfrm>
          <a:scene3d>
            <a:camera prst="orthographicFront"/>
            <a:lightRig rig="chilly" dir="t"/>
          </a:scene3d>
        </p:grpSpPr>
        <p:sp>
          <p:nvSpPr>
            <p:cNvPr id="19" name="圆角矩形 18"/>
            <p:cNvSpPr/>
            <p:nvPr/>
          </p:nvSpPr>
          <p:spPr>
            <a:xfrm>
              <a:off x="2272202" y="1087160"/>
              <a:ext cx="2690896" cy="639107"/>
            </a:xfrm>
            <a:prstGeom prst="roundRect">
              <a:avLst>
                <a:gd name="adj" fmla="val 10000"/>
              </a:avLst>
            </a:prstGeom>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圆角矩形 6"/>
            <p:cNvSpPr/>
            <p:nvPr/>
          </p:nvSpPr>
          <p:spPr>
            <a:xfrm>
              <a:off x="2290921" y="1105879"/>
              <a:ext cx="2653458" cy="60166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zh-CN" altLang="en-US" sz="2400" kern="1200" dirty="0" smtClean="0">
                  <a:solidFill>
                    <a:srgbClr val="FF0000"/>
                  </a:solidFill>
                  <a:latin typeface="黑体" pitchFamily="49" charset="-122"/>
                  <a:ea typeface="黑体" pitchFamily="49" charset="-122"/>
                </a:rPr>
                <a:t>安全车身结构</a:t>
              </a:r>
              <a:endParaRPr lang="en-US" sz="2400" kern="1200" dirty="0">
                <a:solidFill>
                  <a:srgbClr val="FF0000"/>
                </a:solidFill>
                <a:latin typeface="黑体" pitchFamily="49" charset="-122"/>
                <a:ea typeface="黑体" pitchFamily="49" charset="-122"/>
              </a:endParaRPr>
            </a:p>
          </p:txBody>
        </p:sp>
      </p:grpSp>
      <p:grpSp>
        <p:nvGrpSpPr>
          <p:cNvPr id="16" name="组合 15"/>
          <p:cNvGrpSpPr/>
          <p:nvPr/>
        </p:nvGrpSpPr>
        <p:grpSpPr>
          <a:xfrm>
            <a:off x="3238130" y="2781246"/>
            <a:ext cx="2679498" cy="653306"/>
            <a:chOff x="2297759" y="2159459"/>
            <a:chExt cx="2679498" cy="653306"/>
          </a:xfrm>
          <a:scene3d>
            <a:camera prst="orthographicFront"/>
            <a:lightRig rig="chilly" dir="t"/>
          </a:scene3d>
        </p:grpSpPr>
        <p:sp>
          <p:nvSpPr>
            <p:cNvPr id="17" name="圆角矩形 16"/>
            <p:cNvSpPr/>
            <p:nvPr/>
          </p:nvSpPr>
          <p:spPr>
            <a:xfrm>
              <a:off x="2297759" y="2159459"/>
              <a:ext cx="2679498" cy="653306"/>
            </a:xfrm>
            <a:prstGeom prst="roundRect">
              <a:avLst>
                <a:gd name="adj" fmla="val 10000"/>
              </a:avLst>
            </a:prstGeom>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圆角矩形 8"/>
            <p:cNvSpPr/>
            <p:nvPr/>
          </p:nvSpPr>
          <p:spPr>
            <a:xfrm>
              <a:off x="2316894" y="2178594"/>
              <a:ext cx="2641228" cy="61503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zh-CN" altLang="en-US" sz="2400" kern="1200" dirty="0" smtClean="0">
                  <a:solidFill>
                    <a:srgbClr val="FF0000"/>
                  </a:solidFill>
                  <a:latin typeface="黑体" pitchFamily="49" charset="-122"/>
                  <a:ea typeface="黑体" pitchFamily="49" charset="-122"/>
                </a:rPr>
                <a:t>乘员保护系统</a:t>
              </a:r>
              <a:endParaRPr lang="zh-CN" altLang="en-US" sz="2400" kern="1200" dirty="0">
                <a:solidFill>
                  <a:srgbClr val="FF0000"/>
                </a:solidFill>
                <a:latin typeface="黑体" pitchFamily="49" charset="-122"/>
                <a:ea typeface="黑体" pitchFamily="49" charset="-122"/>
              </a:endParaRPr>
            </a:p>
          </p:txBody>
        </p:sp>
      </p:grpSp>
      <p:cxnSp>
        <p:nvCxnSpPr>
          <p:cNvPr id="23" name="直接连接符 22"/>
          <p:cNvCxnSpPr/>
          <p:nvPr/>
        </p:nvCxnSpPr>
        <p:spPr>
          <a:xfrm flipV="1">
            <a:off x="614137" y="925060"/>
            <a:ext cx="4986563" cy="210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282149" y="551548"/>
            <a:ext cx="331988"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5" name="TextBox 58"/>
          <p:cNvSpPr txBox="1"/>
          <p:nvPr/>
        </p:nvSpPr>
        <p:spPr>
          <a:xfrm>
            <a:off x="539790" y="409848"/>
            <a:ext cx="1876837" cy="523220"/>
          </a:xfrm>
          <a:prstGeom prst="rect">
            <a:avLst/>
          </a:prstGeom>
          <a:noFill/>
        </p:spPr>
        <p:txBody>
          <a:bodyPr wrap="square" rtlCol="0">
            <a:spAutoFit/>
          </a:bodyPr>
          <a:lstStyle/>
          <a:p>
            <a:r>
              <a:rPr lang="zh-CN" altLang="en-US" sz="2800" spc="300" dirty="0">
                <a:solidFill>
                  <a:srgbClr val="FF0000"/>
                </a:solidFill>
                <a:latin typeface="方正兰亭细黑_GBK" pitchFamily="2" charset="-122"/>
                <a:ea typeface="方正兰亭细黑_GBK" pitchFamily="2" charset="-122"/>
              </a:rPr>
              <a:t>概述</a:t>
            </a:r>
          </a:p>
        </p:txBody>
      </p:sp>
      <p:cxnSp>
        <p:nvCxnSpPr>
          <p:cNvPr id="26" name="直接连接符 25"/>
          <p:cNvCxnSpPr/>
          <p:nvPr/>
        </p:nvCxnSpPr>
        <p:spPr>
          <a:xfrm>
            <a:off x="1711807" y="724424"/>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34886147"/>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300"/>
                                        <p:tgtEl>
                                          <p:spTgt spid="24"/>
                                        </p:tgtEl>
                                      </p:cBhvr>
                                    </p:animEffect>
                                  </p:childTnLst>
                                </p:cTn>
                              </p:par>
                            </p:childTnLst>
                          </p:cTn>
                        </p:par>
                        <p:par>
                          <p:cTn id="8" fill="hold">
                            <p:stCondLst>
                              <p:cond delay="300"/>
                            </p:stCondLst>
                            <p:childTnLst>
                              <p:par>
                                <p:cTn id="9" presetID="1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ppt_x</p:attrName>
                                        </p:attrNameLst>
                                      </p:cBhvr>
                                      <p:tavLst>
                                        <p:tav tm="0">
                                          <p:val>
                                            <p:strVal val="#ppt_x-#ppt_w*1.125000"/>
                                          </p:val>
                                        </p:tav>
                                        <p:tav tm="100000">
                                          <p:val>
                                            <p:strVal val="#ppt_x"/>
                                          </p:val>
                                        </p:tav>
                                      </p:tavLst>
                                    </p:anim>
                                    <p:animEffect transition="in" filter="wipe(right)">
                                      <p:cBhvr>
                                        <p:cTn id="12" dur="500"/>
                                        <p:tgtEl>
                                          <p:spTgt spid="25"/>
                                        </p:tgtEl>
                                      </p:cBhvr>
                                    </p:animEffect>
                                  </p:childTnLst>
                                </p:cTn>
                              </p:par>
                              <p:par>
                                <p:cTn id="13" presetID="22" presetClass="entr" presetSubtype="8"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300"/>
                                        <p:tgtEl>
                                          <p:spTgt spid="23"/>
                                        </p:tgtEl>
                                      </p:cBhvr>
                                    </p:animEffect>
                                  </p:childTnLst>
                                </p:cTn>
                              </p:par>
                              <p:par>
                                <p:cTn id="16" presetID="12" presetClass="entr" presetSubtype="8"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p:tgtEl>
                                          <p:spTgt spid="26"/>
                                        </p:tgtEl>
                                        <p:attrNameLst>
                                          <p:attrName>ppt_x</p:attrName>
                                        </p:attrNameLst>
                                      </p:cBhvr>
                                      <p:tavLst>
                                        <p:tav tm="0">
                                          <p:val>
                                            <p:strVal val="#ppt_x-#ppt_w*1.125000"/>
                                          </p:val>
                                        </p:tav>
                                        <p:tav tm="100000">
                                          <p:val>
                                            <p:strVal val="#ppt_x"/>
                                          </p:val>
                                        </p:tav>
                                      </p:tavLst>
                                    </p:anim>
                                    <p:animEffect transition="in" filter="wipe(right)">
                                      <p:cBhvr>
                                        <p:cTn id="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2048" y="500904"/>
            <a:ext cx="6172200" cy="3394472"/>
          </a:xfrm>
        </p:spPr>
        <p:txBody>
          <a:bodyPr>
            <a:normAutofit/>
          </a:bodyPr>
          <a:lstStyle/>
          <a:p>
            <a:pPr>
              <a:lnSpc>
                <a:spcPct val="150000"/>
              </a:lnSpc>
            </a:pPr>
            <a:r>
              <a:rPr lang="zh-CN" altLang="en-US" sz="2400" dirty="0" smtClean="0">
                <a:latin typeface="黑体" pitchFamily="49" charset="-122"/>
                <a:ea typeface="黑体" pitchFamily="49" charset="-122"/>
              </a:rPr>
              <a:t>一方面</a:t>
            </a:r>
            <a:r>
              <a:rPr lang="zh-CN" altLang="en-US" sz="2400" dirty="0">
                <a:latin typeface="黑体" pitchFamily="49" charset="-122"/>
                <a:ea typeface="黑体" pitchFamily="49" charset="-122"/>
              </a:rPr>
              <a:t>乘员的头部和胸部压在气袋上与前面的车内物体隔开，另一方面当人体与气袋接触时，利用气囊本身的阻尼作用或气袋背面的排气孔排气节流作用来吸收乘员惯性力产生的动能，达到保护乘员的作用。</a:t>
            </a:r>
            <a:endParaRPr lang="zh-CN" altLang="en-US" sz="2400" dirty="0"/>
          </a:p>
        </p:txBody>
      </p:sp>
    </p:spTree>
    <p:extLst>
      <p:ext uri="{BB962C8B-B14F-4D97-AF65-F5344CB8AC3E}">
        <p14:creationId xmlns:p14="http://schemas.microsoft.com/office/powerpoint/2010/main" xmlns="" val="7883161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5668" y="636057"/>
            <a:ext cx="5336397" cy="642938"/>
          </a:xfrm>
        </p:spPr>
        <p:txBody>
          <a:bodyPr>
            <a:normAutofit/>
          </a:bodyPr>
          <a:lstStyle/>
          <a:p>
            <a:pPr algn="l"/>
            <a:r>
              <a:rPr lang="en-US" altLang="zh-CN" sz="2800" dirty="0">
                <a:latin typeface="黑体" pitchFamily="49" charset="-122"/>
                <a:ea typeface="黑体" pitchFamily="49" charset="-122"/>
              </a:rPr>
              <a:t>1.</a:t>
            </a:r>
            <a:r>
              <a:rPr lang="zh-CN" altLang="en-US" sz="2800" dirty="0">
                <a:latin typeface="黑体" pitchFamily="49" charset="-122"/>
                <a:ea typeface="黑体" pitchFamily="49" charset="-122"/>
              </a:rPr>
              <a:t>控制装置</a:t>
            </a:r>
            <a:endParaRPr lang="zh-CN" altLang="en-US" sz="2800" dirty="0"/>
          </a:p>
        </p:txBody>
      </p:sp>
      <p:sp>
        <p:nvSpPr>
          <p:cNvPr id="3" name="内容占位符 2"/>
          <p:cNvSpPr>
            <a:spLocks noGrp="1"/>
          </p:cNvSpPr>
          <p:nvPr>
            <p:ph idx="1"/>
          </p:nvPr>
        </p:nvSpPr>
        <p:spPr>
          <a:xfrm>
            <a:off x="342900" y="1543050"/>
            <a:ext cx="6126726" cy="2891297"/>
          </a:xfrm>
        </p:spPr>
        <p:txBody>
          <a:bodyPr>
            <a:normAutofit lnSpcReduction="10000"/>
          </a:bodyPr>
          <a:lstStyle/>
          <a:p>
            <a:pPr marL="0" indent="338138">
              <a:lnSpc>
                <a:spcPct val="150000"/>
              </a:lnSpc>
              <a:buNone/>
            </a:pPr>
            <a:r>
              <a:rPr lang="zh-CN" altLang="en-US" sz="2600" dirty="0">
                <a:latin typeface="黑体" pitchFamily="49" charset="-122"/>
                <a:ea typeface="黑体" pitchFamily="49" charset="-122"/>
              </a:rPr>
              <a:t>控制装置包括传感器、电子控制系统以及触发装置，是安全气囊系统的核心，其功能为控制气囊系统的点火、气囊系统的故障诊断以及判定座位是否有乘员及乘员的类型等</a:t>
            </a:r>
            <a:r>
              <a:rPr lang="zh-CN" altLang="en-US" sz="2400" dirty="0"/>
              <a:t>。</a:t>
            </a:r>
          </a:p>
          <a:p>
            <a:endParaRPr lang="zh-CN" altLang="en-US" dirty="0"/>
          </a:p>
        </p:txBody>
      </p:sp>
    </p:spTree>
    <p:extLst>
      <p:ext uri="{BB962C8B-B14F-4D97-AF65-F5344CB8AC3E}">
        <p14:creationId xmlns:p14="http://schemas.microsoft.com/office/powerpoint/2010/main" xmlns="" val="144984421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7623" y="622610"/>
            <a:ext cx="5443554" cy="642938"/>
          </a:xfrm>
        </p:spPr>
        <p:txBody>
          <a:bodyPr>
            <a:normAutofit/>
          </a:bodyPr>
          <a:lstStyle/>
          <a:p>
            <a:pPr algn="l"/>
            <a:r>
              <a:rPr lang="en-US" altLang="zh-CN" sz="2400" b="1" dirty="0">
                <a:latin typeface="黑体" pitchFamily="49" charset="-122"/>
                <a:ea typeface="黑体" pitchFamily="49" charset="-122"/>
              </a:rPr>
              <a:t>1)</a:t>
            </a:r>
            <a:r>
              <a:rPr lang="zh-CN" altLang="en-US" sz="2400" b="1" dirty="0">
                <a:latin typeface="黑体" pitchFamily="49" charset="-122"/>
                <a:ea typeface="黑体" pitchFamily="49" charset="-122"/>
              </a:rPr>
              <a:t>传感器</a:t>
            </a:r>
            <a:endParaRPr lang="zh-CN" altLang="en-US" sz="2400" dirty="0"/>
          </a:p>
        </p:txBody>
      </p:sp>
      <p:sp>
        <p:nvSpPr>
          <p:cNvPr id="3" name="内容占位符 2"/>
          <p:cNvSpPr>
            <a:spLocks noGrp="1"/>
          </p:cNvSpPr>
          <p:nvPr>
            <p:ph idx="1"/>
          </p:nvPr>
        </p:nvSpPr>
        <p:spPr>
          <a:xfrm>
            <a:off x="342900" y="1543051"/>
            <a:ext cx="5765025" cy="2545854"/>
          </a:xfrm>
        </p:spPr>
        <p:txBody>
          <a:bodyPr>
            <a:normAutofit fontScale="92500" lnSpcReduction="20000"/>
          </a:bodyPr>
          <a:lstStyle/>
          <a:p>
            <a:pPr marL="0" indent="203597">
              <a:lnSpc>
                <a:spcPct val="150000"/>
              </a:lnSpc>
              <a:buNone/>
            </a:pPr>
            <a:r>
              <a:rPr lang="zh-CN" altLang="en-US" sz="2400" dirty="0" smtClean="0">
                <a:latin typeface="黑体" pitchFamily="49" charset="-122"/>
                <a:ea typeface="黑体" pitchFamily="49" charset="-122"/>
              </a:rPr>
              <a:t>  </a:t>
            </a:r>
            <a:r>
              <a:rPr lang="zh-CN" altLang="en-US" sz="2600" dirty="0" smtClean="0">
                <a:latin typeface="黑体" pitchFamily="49" charset="-122"/>
                <a:ea typeface="黑体" pitchFamily="49" charset="-122"/>
              </a:rPr>
              <a:t>传感</a:t>
            </a:r>
            <a:r>
              <a:rPr lang="zh-CN" altLang="en-US" sz="2600" dirty="0">
                <a:latin typeface="黑体" pitchFamily="49" charset="-122"/>
                <a:ea typeface="黑体" pitchFamily="49" charset="-122"/>
              </a:rPr>
              <a:t>器用来检测汽车发生碰撞事故的严重程度，它将感测到的信号传给电子控制系统。</a:t>
            </a:r>
            <a:endParaRPr lang="en-US" altLang="zh-CN" sz="2600" dirty="0">
              <a:latin typeface="黑体" pitchFamily="49" charset="-122"/>
              <a:ea typeface="黑体" pitchFamily="49" charset="-122"/>
            </a:endParaRPr>
          </a:p>
          <a:p>
            <a:pPr marL="0" indent="203597">
              <a:lnSpc>
                <a:spcPct val="150000"/>
              </a:lnSpc>
              <a:buNone/>
            </a:pPr>
            <a:r>
              <a:rPr lang="zh-CN" altLang="en-US" sz="2600" dirty="0" smtClean="0">
                <a:latin typeface="黑体" pitchFamily="49" charset="-122"/>
                <a:ea typeface="黑体" pitchFamily="49" charset="-122"/>
              </a:rPr>
              <a:t>  分为</a:t>
            </a:r>
            <a:r>
              <a:rPr lang="zh-CN" altLang="en-US" sz="2600" dirty="0">
                <a:latin typeface="黑体" pitchFamily="49" charset="-122"/>
                <a:ea typeface="黑体" pitchFamily="49" charset="-122"/>
              </a:rPr>
              <a:t>碰撞传感器、中央传感器与安全传感器三类。</a:t>
            </a:r>
          </a:p>
          <a:p>
            <a:pPr marL="0" indent="203597">
              <a:lnSpc>
                <a:spcPct val="150000"/>
              </a:lnSpc>
              <a:buNone/>
            </a:pPr>
            <a:endParaRPr lang="zh-CN" altLang="en-US" sz="1800" dirty="0">
              <a:latin typeface="黑体" pitchFamily="49" charset="-122"/>
              <a:ea typeface="黑体" pitchFamily="49" charset="-122"/>
            </a:endParaRPr>
          </a:p>
        </p:txBody>
      </p:sp>
    </p:spTree>
    <p:extLst>
      <p:ext uri="{BB962C8B-B14F-4D97-AF65-F5344CB8AC3E}">
        <p14:creationId xmlns:p14="http://schemas.microsoft.com/office/powerpoint/2010/main" xmlns="" val="198666425"/>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3060" y="427141"/>
            <a:ext cx="6172200" cy="642938"/>
          </a:xfrm>
        </p:spPr>
        <p:txBody>
          <a:bodyPr>
            <a:normAutofit/>
          </a:bodyPr>
          <a:lstStyle/>
          <a:p>
            <a:pPr algn="l"/>
            <a:r>
              <a:rPr lang="en-US" altLang="zh-CN" sz="2800" b="1" dirty="0">
                <a:latin typeface="黑体" pitchFamily="49" charset="-122"/>
                <a:ea typeface="黑体" pitchFamily="49" charset="-122"/>
              </a:rPr>
              <a:t>1)</a:t>
            </a:r>
            <a:r>
              <a:rPr lang="zh-CN" altLang="en-US" sz="2800" b="1" dirty="0">
                <a:latin typeface="黑体" pitchFamily="49" charset="-122"/>
                <a:ea typeface="黑体" pitchFamily="49" charset="-122"/>
              </a:rPr>
              <a:t>传感器</a:t>
            </a:r>
          </a:p>
        </p:txBody>
      </p:sp>
      <p:sp>
        <p:nvSpPr>
          <p:cNvPr id="3" name="内容占位符 2"/>
          <p:cNvSpPr>
            <a:spLocks noGrp="1"/>
          </p:cNvSpPr>
          <p:nvPr>
            <p:ph idx="1"/>
          </p:nvPr>
        </p:nvSpPr>
        <p:spPr/>
        <p:txBody>
          <a:bodyPr>
            <a:normAutofit/>
          </a:bodyPr>
          <a:lstStyle/>
          <a:p>
            <a:pPr marL="0" indent="0">
              <a:lnSpc>
                <a:spcPct val="120000"/>
              </a:lnSpc>
            </a:pPr>
            <a:r>
              <a:rPr lang="zh-CN" altLang="en-US" sz="2400" dirty="0">
                <a:solidFill>
                  <a:srgbClr val="00B0F0"/>
                </a:solidFill>
                <a:latin typeface="黑体" pitchFamily="49" charset="-122"/>
                <a:ea typeface="黑体" pitchFamily="49" charset="-122"/>
              </a:rPr>
              <a:t>碰撞传感器：</a:t>
            </a:r>
            <a:r>
              <a:rPr lang="zh-CN" altLang="en-US" sz="2400" dirty="0">
                <a:latin typeface="黑体" pitchFamily="49" charset="-122"/>
                <a:ea typeface="黑体" pitchFamily="49" charset="-122"/>
              </a:rPr>
              <a:t>检测汽车碰撞强度的信号，并将信号输入给安全气囊</a:t>
            </a:r>
            <a:r>
              <a:rPr lang="en-US" altLang="zh-CN" sz="2400" dirty="0">
                <a:latin typeface="黑体" pitchFamily="49" charset="-122"/>
                <a:ea typeface="黑体" pitchFamily="49" charset="-122"/>
              </a:rPr>
              <a:t>ECU</a:t>
            </a:r>
            <a:r>
              <a:rPr lang="zh-CN" altLang="en-US" sz="2400" dirty="0">
                <a:latin typeface="黑体" pitchFamily="49" charset="-122"/>
                <a:ea typeface="黑体" pitchFamily="49" charset="-122"/>
              </a:rPr>
              <a:t>，</a:t>
            </a:r>
            <a:r>
              <a:rPr lang="en-US" altLang="zh-CN" sz="2400" dirty="0">
                <a:latin typeface="黑体" pitchFamily="49" charset="-122"/>
                <a:ea typeface="黑体" pitchFamily="49" charset="-122"/>
              </a:rPr>
              <a:t>ECU</a:t>
            </a:r>
            <a:r>
              <a:rPr lang="zh-CN" altLang="en-US" sz="2400" dirty="0">
                <a:latin typeface="黑体" pitchFamily="49" charset="-122"/>
                <a:ea typeface="黑体" pitchFamily="49" charset="-122"/>
              </a:rPr>
              <a:t>根据碰撞传感器的信号判断是否引爆充气元件给气囊充气。</a:t>
            </a:r>
            <a:endParaRPr lang="en-US" altLang="zh-CN" sz="2400" dirty="0">
              <a:latin typeface="黑体" pitchFamily="49" charset="-122"/>
              <a:ea typeface="黑体" pitchFamily="49" charset="-122"/>
            </a:endParaRPr>
          </a:p>
          <a:p>
            <a:pPr marL="0" indent="0">
              <a:lnSpc>
                <a:spcPct val="120000"/>
              </a:lnSpc>
              <a:buNone/>
            </a:pPr>
            <a:r>
              <a:rPr lang="en-US" altLang="zh-CN" sz="2400" dirty="0">
                <a:solidFill>
                  <a:schemeClr val="accent5">
                    <a:lumMod val="75000"/>
                  </a:schemeClr>
                </a:solidFill>
                <a:latin typeface="黑体" pitchFamily="49" charset="-122"/>
                <a:ea typeface="黑体" pitchFamily="49" charset="-122"/>
              </a:rPr>
              <a:t> </a:t>
            </a:r>
            <a:r>
              <a:rPr lang="zh-CN" altLang="en-US" sz="2400" dirty="0">
                <a:solidFill>
                  <a:schemeClr val="accent5">
                    <a:lumMod val="75000"/>
                  </a:schemeClr>
                </a:solidFill>
                <a:latin typeface="黑体" pitchFamily="49" charset="-122"/>
                <a:ea typeface="黑体" pitchFamily="49" charset="-122"/>
              </a:rPr>
              <a:t>前碰撞传感器：</a:t>
            </a:r>
            <a:r>
              <a:rPr lang="zh-CN" altLang="en-US" sz="2400" dirty="0">
                <a:latin typeface="黑体" pitchFamily="49" charset="-122"/>
                <a:ea typeface="黑体" pitchFamily="49" charset="-122"/>
              </a:rPr>
              <a:t>安装于汽车前部；</a:t>
            </a:r>
            <a:endParaRPr lang="en-US" altLang="zh-CN" sz="2400" dirty="0">
              <a:latin typeface="黑体" pitchFamily="49" charset="-122"/>
              <a:ea typeface="黑体" pitchFamily="49" charset="-122"/>
            </a:endParaRPr>
          </a:p>
          <a:p>
            <a:pPr marL="0" indent="136922">
              <a:lnSpc>
                <a:spcPct val="120000"/>
              </a:lnSpc>
            </a:pPr>
            <a:r>
              <a:rPr lang="zh-CN" altLang="en-US" sz="2400" dirty="0">
                <a:solidFill>
                  <a:srgbClr val="00B0F0"/>
                </a:solidFill>
                <a:latin typeface="黑体" pitchFamily="49" charset="-122"/>
                <a:ea typeface="黑体" pitchFamily="49" charset="-122"/>
              </a:rPr>
              <a:t>中央传感器：</a:t>
            </a:r>
            <a:r>
              <a:rPr lang="zh-CN" altLang="en-US" sz="2400" dirty="0">
                <a:latin typeface="黑体" pitchFamily="49" charset="-122"/>
                <a:ea typeface="黑体" pitchFamily="49" charset="-122"/>
              </a:rPr>
              <a:t>安装于安全气囊</a:t>
            </a:r>
            <a:r>
              <a:rPr lang="en-US" altLang="zh-CN" sz="2400" dirty="0">
                <a:latin typeface="黑体" pitchFamily="49" charset="-122"/>
                <a:ea typeface="黑体" pitchFamily="49" charset="-122"/>
              </a:rPr>
              <a:t>ECU</a:t>
            </a:r>
            <a:r>
              <a:rPr lang="zh-CN" altLang="en-US" sz="2400" dirty="0">
                <a:latin typeface="黑体" pitchFamily="49" charset="-122"/>
                <a:ea typeface="黑体" pitchFamily="49" charset="-122"/>
              </a:rPr>
              <a:t>内部</a:t>
            </a:r>
            <a:endParaRPr lang="zh-CN" altLang="en-US" sz="2400" dirty="0">
              <a:solidFill>
                <a:schemeClr val="accent5">
                  <a:lumMod val="75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189795216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559" y="527798"/>
            <a:ext cx="6172200" cy="3394472"/>
          </a:xfrm>
        </p:spPr>
        <p:txBody>
          <a:bodyPr>
            <a:noAutofit/>
          </a:bodyPr>
          <a:lstStyle/>
          <a:p>
            <a:pPr>
              <a:lnSpc>
                <a:spcPct val="140000"/>
              </a:lnSpc>
            </a:pPr>
            <a:r>
              <a:rPr lang="zh-CN" altLang="en-US" sz="2400" dirty="0" smtClean="0">
                <a:solidFill>
                  <a:srgbClr val="00B0F0"/>
                </a:solidFill>
                <a:latin typeface="黑体" pitchFamily="49" charset="-122"/>
                <a:ea typeface="黑体" pitchFamily="49" charset="-122"/>
              </a:rPr>
              <a:t>安全传感器：</a:t>
            </a:r>
            <a:r>
              <a:rPr lang="zh-CN" altLang="en-US" sz="2400" dirty="0" smtClean="0">
                <a:latin typeface="黑体" pitchFamily="49" charset="-122"/>
                <a:ea typeface="黑体" pitchFamily="49" charset="-122"/>
              </a:rPr>
              <a:t>安全传感器也叫做保险传感器，防止安全气囊系统在非碰撞的情况下发生误引爆。安全传感器安装在安全气囊</a:t>
            </a:r>
            <a:r>
              <a:rPr lang="en-US" altLang="zh-CN" sz="2400" dirty="0" smtClean="0">
                <a:latin typeface="黑体" pitchFamily="49" charset="-122"/>
                <a:ea typeface="黑体" pitchFamily="49" charset="-122"/>
              </a:rPr>
              <a:t>ECU</a:t>
            </a:r>
            <a:r>
              <a:rPr lang="zh-CN" altLang="en-US" sz="2400" dirty="0" smtClean="0">
                <a:latin typeface="黑体" pitchFamily="49" charset="-122"/>
                <a:ea typeface="黑体" pitchFamily="49" charset="-122"/>
              </a:rPr>
              <a:t>内部，通常有两个安全传感器。中央气囊传感器采用压电式加速度传感器</a:t>
            </a:r>
            <a:endParaRPr lang="en-US" altLang="zh-CN" sz="2400" b="1" dirty="0" smtClean="0"/>
          </a:p>
          <a:p>
            <a:pPr>
              <a:lnSpc>
                <a:spcPct val="140000"/>
              </a:lnSpc>
            </a:pPr>
            <a:r>
              <a:rPr lang="zh-CN" altLang="en-US" sz="2400" dirty="0" smtClean="0">
                <a:latin typeface="黑体" pitchFamily="49" charset="-122"/>
                <a:ea typeface="黑体" pitchFamily="49" charset="-122"/>
              </a:rPr>
              <a:t>安全气囊系统一般装有</a:t>
            </a: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4</a:t>
            </a:r>
            <a:r>
              <a:rPr lang="zh-CN" altLang="en-US" sz="2400" dirty="0" smtClean="0">
                <a:latin typeface="黑体" pitchFamily="49" charset="-122"/>
                <a:ea typeface="黑体" pitchFamily="49" charset="-122"/>
              </a:rPr>
              <a:t>个碰撞传感器，在前左、右挡泥板各装一个，有的在前保险杠中间装有一个，有的车内还装有一个。</a:t>
            </a:r>
          </a:p>
          <a:p>
            <a:endParaRPr lang="zh-CN" altLang="en-US" sz="2400" dirty="0"/>
          </a:p>
        </p:txBody>
      </p:sp>
    </p:spTree>
    <p:extLst>
      <p:ext uri="{BB962C8B-B14F-4D97-AF65-F5344CB8AC3E}">
        <p14:creationId xmlns:p14="http://schemas.microsoft.com/office/powerpoint/2010/main" xmlns="" val="71336510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62218"/>
            <a:ext cx="6172200" cy="857250"/>
          </a:xfrm>
        </p:spPr>
        <p:txBody>
          <a:bodyPr>
            <a:normAutofit/>
          </a:bodyPr>
          <a:lstStyle/>
          <a:p>
            <a:r>
              <a:rPr lang="zh-CN" altLang="en-US" sz="2800" b="1" dirty="0">
                <a:solidFill>
                  <a:srgbClr val="FF0000"/>
                </a:solidFill>
                <a:latin typeface="黑体" pitchFamily="49" charset="-122"/>
                <a:ea typeface="黑体" pitchFamily="49" charset="-122"/>
              </a:rPr>
              <a:t>滚球式传感器结构及原理 </a:t>
            </a:r>
            <a:endParaRPr lang="zh-CN" altLang="en-US" sz="2800" dirty="0">
              <a:solidFill>
                <a:srgbClr val="FF0000"/>
              </a:solidFill>
              <a:latin typeface="黑体" pitchFamily="49" charset="-122"/>
              <a:ea typeface="黑体" pitchFamily="49" charset="-122"/>
            </a:endParaRPr>
          </a:p>
        </p:txBody>
      </p:sp>
      <p:sp>
        <p:nvSpPr>
          <p:cNvPr id="3" name="内容占位符 2"/>
          <p:cNvSpPr>
            <a:spLocks noGrp="1"/>
          </p:cNvSpPr>
          <p:nvPr>
            <p:ph idx="1"/>
          </p:nvPr>
        </p:nvSpPr>
        <p:spPr>
          <a:xfrm>
            <a:off x="3882606" y="1119468"/>
            <a:ext cx="2550315" cy="2545854"/>
          </a:xfrm>
        </p:spPr>
        <p:txBody>
          <a:bodyPr>
            <a:noAutofit/>
          </a:bodyPr>
          <a:lstStyle/>
          <a:p>
            <a:pPr marL="0" indent="267891">
              <a:lnSpc>
                <a:spcPct val="140000"/>
              </a:lnSpc>
              <a:buNone/>
            </a:pPr>
            <a:r>
              <a:rPr lang="zh-CN" altLang="en-US" sz="1800" b="1" dirty="0" smtClean="0">
                <a:latin typeface="黑体" pitchFamily="49" charset="-122"/>
                <a:ea typeface="黑体" pitchFamily="49" charset="-122"/>
              </a:rPr>
              <a:t>碰撞传感器使用钢球开关和一对触点。在车辆正常行驶时一个具有特定磁力的永久磁铁保持钢球离开触点使开关断开。当车辆发生足够力量的前部碰撞时，钢球从磁铁上释放结合触点，闭合开关。</a:t>
            </a:r>
            <a:r>
              <a:rPr lang="zh-CN" altLang="en-US" sz="1800" dirty="0" smtClean="0">
                <a:latin typeface="黑体" pitchFamily="49" charset="-122"/>
                <a:ea typeface="黑体" pitchFamily="49" charset="-122"/>
              </a:rPr>
              <a:t> </a:t>
            </a:r>
          </a:p>
        </p:txBody>
      </p:sp>
      <p:pic>
        <p:nvPicPr>
          <p:cNvPr id="1026" name="Picture 2"/>
          <p:cNvPicPr>
            <a:picLocks noChangeAspect="1" noChangeArrowheads="1"/>
          </p:cNvPicPr>
          <p:nvPr/>
        </p:nvPicPr>
        <p:blipFill>
          <a:blip r:embed="rId2" cstate="print"/>
          <a:srcRect/>
          <a:stretch>
            <a:fillRect/>
          </a:stretch>
        </p:blipFill>
        <p:spPr bwMode="auto">
          <a:xfrm>
            <a:off x="160712" y="1528763"/>
            <a:ext cx="3721894" cy="2971800"/>
          </a:xfrm>
          <a:prstGeom prst="rect">
            <a:avLst/>
          </a:prstGeom>
          <a:noFill/>
          <a:ln w="9525">
            <a:noFill/>
            <a:miter lim="800000"/>
            <a:headEnd/>
            <a:tailEnd/>
          </a:ln>
          <a:effectLst/>
        </p:spPr>
      </p:pic>
    </p:spTree>
    <p:extLst>
      <p:ext uri="{BB962C8B-B14F-4D97-AF65-F5344CB8AC3E}">
        <p14:creationId xmlns:p14="http://schemas.microsoft.com/office/powerpoint/2010/main" xmlns="" val="333415516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b="1" dirty="0">
                <a:solidFill>
                  <a:srgbClr val="FF0000"/>
                </a:solidFill>
                <a:latin typeface="黑体" panose="02010609060101010101" pitchFamily="49" charset="-122"/>
                <a:ea typeface="黑体" panose="02010609060101010101" pitchFamily="49" charset="-122"/>
              </a:rPr>
              <a:t>偏心锤式传感器（机电式）</a:t>
            </a:r>
            <a:endParaRPr lang="zh-CN" altLang="en-US" sz="2800" dirty="0">
              <a:solidFill>
                <a:srgbClr val="FF0000"/>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2" cstate="print"/>
          <a:stretch>
            <a:fillRect/>
          </a:stretch>
        </p:blipFill>
        <p:spPr>
          <a:xfrm>
            <a:off x="241865" y="1297718"/>
            <a:ext cx="6273235" cy="3421765"/>
          </a:xfrm>
          <a:prstGeom prst="rect">
            <a:avLst/>
          </a:prstGeom>
        </p:spPr>
      </p:pic>
    </p:spTree>
    <p:extLst>
      <p:ext uri="{BB962C8B-B14F-4D97-AF65-F5344CB8AC3E}">
        <p14:creationId xmlns:p14="http://schemas.microsoft.com/office/powerpoint/2010/main" xmlns="" val="422306280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3" descr="图3-6、3-7、3-8"/>
          <p:cNvPicPr>
            <a:picLocks noChangeAspect="1" noChangeArrowheads="1"/>
          </p:cNvPicPr>
          <p:nvPr/>
        </p:nvPicPr>
        <p:blipFill>
          <a:blip r:embed="rId2" cstate="print"/>
          <a:srcRect l="15547" t="38800" r="18872" b="48098"/>
          <a:stretch>
            <a:fillRect/>
          </a:stretch>
        </p:blipFill>
        <p:spPr bwMode="auto">
          <a:xfrm>
            <a:off x="160711" y="642937"/>
            <a:ext cx="6584624" cy="1928813"/>
          </a:xfrm>
          <a:prstGeom prst="rect">
            <a:avLst/>
          </a:prstGeom>
          <a:noFill/>
          <a:ln w="9525">
            <a:noFill/>
            <a:miter lim="800000"/>
            <a:headEnd/>
            <a:tailEnd/>
          </a:ln>
          <a:effectLst/>
        </p:spPr>
      </p:pic>
      <p:sp>
        <p:nvSpPr>
          <p:cNvPr id="4" name="内容占位符 3"/>
          <p:cNvSpPr>
            <a:spLocks noGrp="1"/>
          </p:cNvSpPr>
          <p:nvPr>
            <p:ph idx="1"/>
          </p:nvPr>
        </p:nvSpPr>
        <p:spPr>
          <a:xfrm>
            <a:off x="214290" y="2640342"/>
            <a:ext cx="6247232" cy="1908921"/>
          </a:xfrm>
          <a:prstGeom prst="rect">
            <a:avLst/>
          </a:prstGeom>
        </p:spPr>
        <p:txBody>
          <a:bodyPr wrap="square">
            <a:spAutoFit/>
          </a:bodyPr>
          <a:lstStyle/>
          <a:p>
            <a:pPr marL="0" indent="0">
              <a:lnSpc>
                <a:spcPct val="110000"/>
              </a:lnSpc>
              <a:buNone/>
            </a:pPr>
            <a:r>
              <a:rPr lang="zh-CN" altLang="en-US" sz="2200" dirty="0">
                <a:latin typeface="黑体" pitchFamily="49" charset="-122"/>
                <a:ea typeface="黑体" pitchFamily="49" charset="-122"/>
              </a:rPr>
              <a:t>利用触点在碰撞时的运动，使电路闭合，产生电信号，汽车在正常行驶时，扭力弹簧将质量锤、动触头限定在止点位置；碰撞时，质量锤的惯性力矩克服弹簧的扭转力，通过转盘带动旋转触点转动，使动、静触头接合，接通电路。</a:t>
            </a:r>
          </a:p>
        </p:txBody>
      </p:sp>
    </p:spTree>
    <p:extLst>
      <p:ext uri="{BB962C8B-B14F-4D97-AF65-F5344CB8AC3E}">
        <p14:creationId xmlns:p14="http://schemas.microsoft.com/office/powerpoint/2010/main" xmlns="" val="295724921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1809" y="118292"/>
            <a:ext cx="6172200" cy="857250"/>
          </a:xfrm>
        </p:spPr>
        <p:txBody>
          <a:bodyPr>
            <a:normAutofit/>
          </a:bodyPr>
          <a:lstStyle/>
          <a:p>
            <a:r>
              <a:rPr lang="zh-CN" altLang="en-US" sz="2800" b="1" dirty="0">
                <a:solidFill>
                  <a:srgbClr val="FF0000"/>
                </a:solidFill>
                <a:latin typeface="黑体" pitchFamily="49" charset="-122"/>
                <a:ea typeface="黑体" pitchFamily="49" charset="-122"/>
              </a:rPr>
              <a:t>水银开关式碰撞传感器</a:t>
            </a:r>
            <a:endParaRPr lang="zh-CN" altLang="en-US" sz="2800" dirty="0">
              <a:solidFill>
                <a:srgbClr val="FF0000"/>
              </a:solidFill>
              <a:latin typeface="黑体" pitchFamily="49" charset="-122"/>
              <a:ea typeface="黑体" pitchFamily="49" charset="-122"/>
            </a:endParaRPr>
          </a:p>
        </p:txBody>
      </p:sp>
      <p:pic>
        <p:nvPicPr>
          <p:cNvPr id="8194" name="Picture 2" descr="http://www.qcwxjs.com/content/uploadfile/201310/3dea504322983ca1b3fd1c220f0d465b20131011165255.jpg"/>
          <p:cNvPicPr>
            <a:picLocks noChangeAspect="1" noChangeArrowheads="1"/>
          </p:cNvPicPr>
          <p:nvPr/>
        </p:nvPicPr>
        <p:blipFill>
          <a:blip r:embed="rId2" cstate="print"/>
          <a:srcRect/>
          <a:stretch>
            <a:fillRect/>
          </a:stretch>
        </p:blipFill>
        <p:spPr bwMode="auto">
          <a:xfrm>
            <a:off x="107133" y="1457308"/>
            <a:ext cx="2799108" cy="2035983"/>
          </a:xfrm>
          <a:prstGeom prst="rect">
            <a:avLst/>
          </a:prstGeom>
          <a:noFill/>
        </p:spPr>
      </p:pic>
      <p:sp>
        <p:nvSpPr>
          <p:cNvPr id="6" name="矩形 5"/>
          <p:cNvSpPr/>
          <p:nvPr/>
        </p:nvSpPr>
        <p:spPr>
          <a:xfrm>
            <a:off x="3198440" y="964696"/>
            <a:ext cx="3399005" cy="4154984"/>
          </a:xfrm>
          <a:prstGeom prst="rect">
            <a:avLst/>
          </a:prstGeom>
        </p:spPr>
        <p:txBody>
          <a:bodyPr wrap="square">
            <a:spAutoFit/>
          </a:bodyPr>
          <a:lstStyle/>
          <a:p>
            <a:r>
              <a:rPr lang="zh-CN" altLang="en-US" sz="2400" dirty="0">
                <a:latin typeface="黑体" pitchFamily="49" charset="-122"/>
                <a:ea typeface="黑体" pitchFamily="49" charset="-122"/>
              </a:rPr>
              <a:t>水银开关式碰撞传感器利用水银导电良好的特性制成。一般用安全传感器。当汽车发生碰撞时，减速度将使水银产生惯性力。惯性力在水银运动方向上的分力会将水银抛向传感器电极，使两个电极接通，从而接通气囊点火器电路的电源。</a:t>
            </a:r>
          </a:p>
        </p:txBody>
      </p:sp>
      <p:sp>
        <p:nvSpPr>
          <p:cNvPr id="8" name="TextBox 7"/>
          <p:cNvSpPr txBox="1"/>
          <p:nvPr/>
        </p:nvSpPr>
        <p:spPr>
          <a:xfrm>
            <a:off x="45054" y="3599573"/>
            <a:ext cx="3196506" cy="415498"/>
          </a:xfrm>
          <a:prstGeom prst="rect">
            <a:avLst/>
          </a:prstGeom>
          <a:solidFill>
            <a:schemeClr val="bg1"/>
          </a:solidFill>
        </p:spPr>
        <p:txBody>
          <a:bodyPr wrap="square" rtlCol="0">
            <a:spAutoFit/>
          </a:bodyPr>
          <a:lstStyle/>
          <a:p>
            <a:r>
              <a:rPr lang="en-US" altLang="zh-CN" sz="1050" dirty="0"/>
              <a:t>1-</a:t>
            </a:r>
            <a:r>
              <a:rPr lang="zh-CN" altLang="en-US" sz="1050" dirty="0"/>
              <a:t>密封螺塞，</a:t>
            </a:r>
            <a:r>
              <a:rPr lang="en-US" altLang="zh-CN" sz="1050" dirty="0"/>
              <a:t>2-</a:t>
            </a:r>
            <a:r>
              <a:rPr lang="zh-CN" altLang="en-US" sz="1050" dirty="0"/>
              <a:t>电极（接点火器），</a:t>
            </a:r>
            <a:r>
              <a:rPr lang="en-US" altLang="zh-CN" sz="1050" dirty="0"/>
              <a:t>3-</a:t>
            </a:r>
            <a:r>
              <a:rPr lang="zh-CN" altLang="en-US" sz="1050" dirty="0"/>
              <a:t>电极（接电源），</a:t>
            </a:r>
            <a:r>
              <a:rPr lang="en-US" altLang="zh-CN" sz="1050" dirty="0"/>
              <a:t>4-</a:t>
            </a:r>
            <a:r>
              <a:rPr lang="zh-CN" altLang="en-US" sz="1050" dirty="0"/>
              <a:t>密封圈，</a:t>
            </a:r>
            <a:r>
              <a:rPr lang="en-US" altLang="zh-CN" sz="1050" dirty="0"/>
              <a:t>5-</a:t>
            </a:r>
            <a:r>
              <a:rPr lang="zh-CN" altLang="en-US" sz="1050" dirty="0"/>
              <a:t>水银动态位置，</a:t>
            </a:r>
            <a:r>
              <a:rPr lang="en-US" altLang="zh-CN" sz="1050" dirty="0"/>
              <a:t>6-</a:t>
            </a:r>
            <a:r>
              <a:rPr lang="zh-CN" altLang="en-US" sz="1050" dirty="0"/>
              <a:t>壳体，</a:t>
            </a:r>
            <a:r>
              <a:rPr lang="en-US" altLang="zh-CN" sz="1050" dirty="0"/>
              <a:t>7-</a:t>
            </a:r>
            <a:r>
              <a:rPr lang="zh-CN" altLang="en-US" sz="1050" dirty="0"/>
              <a:t>水银</a:t>
            </a:r>
          </a:p>
        </p:txBody>
      </p:sp>
    </p:spTree>
    <p:extLst>
      <p:ext uri="{BB962C8B-B14F-4D97-AF65-F5344CB8AC3E}">
        <p14:creationId xmlns:p14="http://schemas.microsoft.com/office/powerpoint/2010/main" xmlns="" val="857744029"/>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sz="2800" dirty="0"/>
              <a:t>气囊组件由气囊、点火器和气体发生器</a:t>
            </a:r>
            <a:r>
              <a:rPr lang="zh-CN" altLang="zh-CN" sz="2800" dirty="0" smtClean="0"/>
              <a:t>组成</a:t>
            </a:r>
            <a:r>
              <a:rPr lang="zh-CN" altLang="en-US" sz="2800" dirty="0" smtClean="0"/>
              <a:t>。</a:t>
            </a:r>
            <a:endParaRPr lang="zh-CN" altLang="en-US" sz="2800" dirty="0"/>
          </a:p>
        </p:txBody>
      </p:sp>
      <p:sp>
        <p:nvSpPr>
          <p:cNvPr id="4" name="标题 1"/>
          <p:cNvSpPr txBox="1">
            <a:spLocks/>
          </p:cNvSpPr>
          <p:nvPr/>
        </p:nvSpPr>
        <p:spPr>
          <a:xfrm>
            <a:off x="413060" y="427141"/>
            <a:ext cx="6172200" cy="64293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latin typeface="黑体" pitchFamily="49" charset="-122"/>
                <a:ea typeface="黑体" pitchFamily="49" charset="-122"/>
              </a:rPr>
              <a:t>2)</a:t>
            </a:r>
            <a:r>
              <a:rPr lang="zh-CN" altLang="en-US" sz="2800" b="1" dirty="0" smtClean="0">
                <a:latin typeface="黑体" pitchFamily="49" charset="-122"/>
                <a:ea typeface="黑体" pitchFamily="49" charset="-122"/>
              </a:rPr>
              <a:t>气囊组件</a:t>
            </a:r>
            <a:endParaRPr lang="zh-CN" altLang="en-US" sz="2800" b="1" dirty="0">
              <a:latin typeface="黑体" pitchFamily="49" charset="-122"/>
              <a:ea typeface="黑体" pitchFamily="49" charset="-122"/>
            </a:endParaRPr>
          </a:p>
        </p:txBody>
      </p:sp>
      <p:pic>
        <p:nvPicPr>
          <p:cNvPr id="6146" name="Picture 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36136" y="2303707"/>
            <a:ext cx="2408749" cy="2094564"/>
          </a:xfrm>
          <a:prstGeom prst="rect">
            <a:avLst/>
          </a:prstGeom>
          <a:noFill/>
          <a:extLst>
            <a:ext uri="{909E8E84-426E-40DD-AFC4-6F175D3DCCD1}">
              <a14:hiddenFill xmlns:a14="http://schemas.microsoft.com/office/drawing/2010/main" xmlns="">
                <a:solidFill>
                  <a:srgbClr val="FFFFFF"/>
                </a:solidFill>
              </a14:hiddenFill>
            </a:ext>
          </a:extLst>
        </p:spPr>
      </p:pic>
      <p:pic>
        <p:nvPicPr>
          <p:cNvPr id="6145" name="图片 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80852" y="2303707"/>
            <a:ext cx="3770215" cy="2094564"/>
          </a:xfrm>
          <a:prstGeom prst="rect">
            <a:avLst/>
          </a:prstGeom>
          <a:noFill/>
          <a:ln>
            <a:solidFill>
              <a:schemeClr val="tx2">
                <a:lumMod val="75000"/>
              </a:schemeClr>
            </a:solidFill>
          </a:ln>
          <a:extLst>
            <a:ext uri="{909E8E84-426E-40DD-AFC4-6F175D3DCCD1}">
              <a14:hiddenFill xmlns:a14="http://schemas.microsoft.com/office/drawing/2010/main" xmlns="">
                <a:solidFill>
                  <a:srgbClr val="FFFFFF"/>
                </a:solidFill>
              </a14:hiddenFill>
            </a:ext>
          </a:extLst>
        </p:spPr>
      </p:pic>
      <p:sp>
        <p:nvSpPr>
          <p:cNvPr id="5" name="Rectangle 3"/>
          <p:cNvSpPr>
            <a:spLocks noChangeArrowheads="1"/>
          </p:cNvSpPr>
          <p:nvPr/>
        </p:nvSpPr>
        <p:spPr bwMode="auto">
          <a:xfrm>
            <a:off x="0" y="0"/>
            <a:ext cx="6858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1981200"/>
            <a:ext cx="6858000"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30480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Times New Roman" panose="02020603050405020304" pitchFamily="18" charset="0"/>
                <a:ea typeface="u5B8Bu4F53"/>
                <a:cs typeface="Times New Roman" panose="02020603050405020304" pitchFamily="18"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230637097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a:bodyPr>
          <a:lstStyle/>
          <a:p>
            <a:pPr>
              <a:lnSpc>
                <a:spcPct val="150000"/>
              </a:lnSpc>
            </a:pPr>
            <a:r>
              <a:rPr lang="zh-CN" altLang="en-US" dirty="0">
                <a:solidFill>
                  <a:srgbClr val="0000FF"/>
                </a:solidFill>
                <a:latin typeface="黑体" panose="02010609060101010101" pitchFamily="49" charset="-122"/>
                <a:ea typeface="黑体" panose="02010609060101010101" pitchFamily="49" charset="-122"/>
              </a:rPr>
              <a:t>安全车身结构</a:t>
            </a:r>
            <a:r>
              <a:rPr lang="zh-CN" altLang="en-US" dirty="0">
                <a:latin typeface="黑体" panose="02010609060101010101" pitchFamily="49" charset="-122"/>
                <a:ea typeface="黑体" panose="02010609060101010101" pitchFamily="49" charset="-122"/>
              </a:rPr>
              <a:t>主要是为了减少一次碰撞带来的危害，而</a:t>
            </a:r>
            <a:r>
              <a:rPr lang="zh-CN" altLang="en-US" dirty="0">
                <a:solidFill>
                  <a:srgbClr val="0000FF"/>
                </a:solidFill>
                <a:latin typeface="黑体" panose="02010609060101010101" pitchFamily="49" charset="-122"/>
                <a:ea typeface="黑体" panose="02010609060101010101" pitchFamily="49" charset="-122"/>
              </a:rPr>
              <a:t>乘员保护系统</a:t>
            </a:r>
            <a:r>
              <a:rPr lang="zh-CN" altLang="en-US" dirty="0">
                <a:latin typeface="黑体" panose="02010609060101010101" pitchFamily="49" charset="-122"/>
                <a:ea typeface="黑体" panose="02010609060101010101" pitchFamily="49" charset="-122"/>
              </a:rPr>
              <a:t>则是为了减少二次碰撞造成的乘员损伤或避免二次碰撞。</a:t>
            </a:r>
            <a:endParaRPr lang="zh-CN" altLang="en-US" dirty="0"/>
          </a:p>
        </p:txBody>
      </p:sp>
      <p:cxnSp>
        <p:nvCxnSpPr>
          <p:cNvPr id="12" name="直接连接符 11"/>
          <p:cNvCxnSpPr/>
          <p:nvPr/>
        </p:nvCxnSpPr>
        <p:spPr>
          <a:xfrm flipV="1">
            <a:off x="516166" y="671967"/>
            <a:ext cx="4986563" cy="210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184178" y="298455"/>
            <a:ext cx="331988"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4" name="TextBox 58"/>
          <p:cNvSpPr txBox="1"/>
          <p:nvPr/>
        </p:nvSpPr>
        <p:spPr>
          <a:xfrm>
            <a:off x="441819" y="156755"/>
            <a:ext cx="1876837" cy="523220"/>
          </a:xfrm>
          <a:prstGeom prst="rect">
            <a:avLst/>
          </a:prstGeom>
          <a:noFill/>
        </p:spPr>
        <p:txBody>
          <a:bodyPr wrap="square" rtlCol="0">
            <a:spAutoFit/>
          </a:bodyPr>
          <a:lstStyle/>
          <a:p>
            <a:r>
              <a:rPr lang="zh-CN" altLang="en-US" sz="2800" spc="300" dirty="0">
                <a:solidFill>
                  <a:srgbClr val="FF0000"/>
                </a:solidFill>
                <a:latin typeface="方正兰亭细黑_GBK" pitchFamily="2" charset="-122"/>
                <a:ea typeface="方正兰亭细黑_GBK" pitchFamily="2" charset="-122"/>
              </a:rPr>
              <a:t>概述</a:t>
            </a:r>
          </a:p>
        </p:txBody>
      </p:sp>
      <p:cxnSp>
        <p:nvCxnSpPr>
          <p:cNvPr id="15" name="直接连接符 14"/>
          <p:cNvCxnSpPr/>
          <p:nvPr/>
        </p:nvCxnSpPr>
        <p:spPr>
          <a:xfrm>
            <a:off x="1613836" y="471331"/>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4227105"/>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300"/>
                                        <p:tgtEl>
                                          <p:spTgt spid="13"/>
                                        </p:tgtEl>
                                      </p:cBhvr>
                                    </p:animEffect>
                                  </p:childTnLst>
                                </p:cTn>
                              </p:par>
                            </p:childTnLst>
                          </p:cTn>
                        </p:par>
                        <p:par>
                          <p:cTn id="8" fill="hold">
                            <p:stCondLst>
                              <p:cond delay="300"/>
                            </p:stCondLst>
                            <p:childTnLst>
                              <p:par>
                                <p:cTn id="9" presetID="1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right)">
                                      <p:cBhvr>
                                        <p:cTn id="12" dur="500"/>
                                        <p:tgtEl>
                                          <p:spTgt spid="14"/>
                                        </p:tgtEl>
                                      </p:cBhvr>
                                    </p:animEffect>
                                  </p:childTnLst>
                                </p:cTn>
                              </p:par>
                              <p:par>
                                <p:cTn id="13" presetID="2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300"/>
                                        <p:tgtEl>
                                          <p:spTgt spid="12"/>
                                        </p:tgtEl>
                                      </p:cBhvr>
                                    </p:animEffect>
                                  </p:childTnLst>
                                </p:cTn>
                              </p:par>
                              <p:par>
                                <p:cTn id="16" presetID="1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ppt_x</p:attrName>
                                        </p:attrNameLst>
                                      </p:cBhvr>
                                      <p:tavLst>
                                        <p:tav tm="0">
                                          <p:val>
                                            <p:strVal val="#ppt_x-#ppt_w*1.125000"/>
                                          </p:val>
                                        </p:tav>
                                        <p:tav tm="100000">
                                          <p:val>
                                            <p:strVal val="#ppt_x"/>
                                          </p:val>
                                        </p:tav>
                                      </p:tavLst>
                                    </p:anim>
                                    <p:animEffect transition="in" filter="wipe(right)">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86347" y="326297"/>
            <a:ext cx="6172200" cy="642938"/>
          </a:xfrm>
        </p:spPr>
        <p:txBody>
          <a:bodyPr>
            <a:normAutofit/>
          </a:bodyPr>
          <a:lstStyle/>
          <a:p>
            <a:pPr algn="l"/>
            <a:r>
              <a:rPr lang="zh-CN" altLang="en-US" sz="2800" b="1" dirty="0" smtClean="0"/>
              <a:t>（</a:t>
            </a:r>
            <a:r>
              <a:rPr lang="en-US" altLang="zh-CN" sz="2800" b="1" dirty="0" smtClean="0"/>
              <a:t>1</a:t>
            </a:r>
            <a:r>
              <a:rPr lang="zh-CN" altLang="en-US" sz="2800" b="1" dirty="0" smtClean="0"/>
              <a:t>）气体</a:t>
            </a:r>
            <a:r>
              <a:rPr lang="zh-CN" altLang="en-US" sz="2800" b="1" dirty="0"/>
              <a:t>发生器</a:t>
            </a:r>
          </a:p>
        </p:txBody>
      </p:sp>
      <p:sp>
        <p:nvSpPr>
          <p:cNvPr id="4" name="矩形 3"/>
          <p:cNvSpPr/>
          <p:nvPr/>
        </p:nvSpPr>
        <p:spPr>
          <a:xfrm>
            <a:off x="147484" y="1146216"/>
            <a:ext cx="6361471" cy="3108543"/>
          </a:xfrm>
          <a:prstGeom prst="rect">
            <a:avLst/>
          </a:prstGeom>
        </p:spPr>
        <p:txBody>
          <a:bodyPr wrap="square">
            <a:spAutoFit/>
          </a:bodyPr>
          <a:lstStyle/>
          <a:p>
            <a:r>
              <a:rPr lang="en-US" altLang="zh-CN" sz="2400" dirty="0" smtClean="0">
                <a:cs typeface="宋体" panose="02010600030101010101" pitchFamily="2" charset="-122"/>
              </a:rPr>
              <a:t>        </a:t>
            </a:r>
            <a:r>
              <a:rPr lang="zh-CN" altLang="zh-CN" sz="2800" dirty="0" smtClean="0">
                <a:cs typeface="宋体" panose="02010600030101010101" pitchFamily="2" charset="-122"/>
              </a:rPr>
              <a:t>气体</a:t>
            </a:r>
            <a:r>
              <a:rPr lang="zh-CN" altLang="zh-CN" sz="2800" dirty="0">
                <a:cs typeface="宋体" panose="02010600030101010101" pitchFamily="2" charset="-122"/>
              </a:rPr>
              <a:t>发生器的功用是在点火器引爆点火剂时，产生气体向气囊充气</a:t>
            </a:r>
            <a:r>
              <a:rPr lang="zh-CN" altLang="zh-CN" sz="2800" dirty="0" smtClean="0">
                <a:cs typeface="宋体" panose="02010600030101010101" pitchFamily="2" charset="-122"/>
              </a:rPr>
              <a:t>，</a:t>
            </a:r>
            <a:r>
              <a:rPr lang="zh-CN" altLang="en-US" sz="2800" dirty="0" smtClean="0">
                <a:cs typeface="宋体" panose="02010600030101010101" pitchFamily="2" charset="-122"/>
              </a:rPr>
              <a:t>使</a:t>
            </a:r>
            <a:r>
              <a:rPr lang="zh-CN" altLang="zh-CN" sz="2800" dirty="0" smtClean="0">
                <a:cs typeface="宋体" panose="02010600030101010101" pitchFamily="2" charset="-122"/>
              </a:rPr>
              <a:t>气囊</a:t>
            </a:r>
            <a:r>
              <a:rPr lang="zh-CN" altLang="zh-CN" sz="2800" dirty="0">
                <a:cs typeface="宋体" panose="02010600030101010101" pitchFamily="2" charset="-122"/>
              </a:rPr>
              <a:t>胀开</a:t>
            </a:r>
            <a:r>
              <a:rPr lang="zh-CN" altLang="zh-CN" sz="2800" dirty="0" smtClean="0">
                <a:cs typeface="宋体" panose="02010600030101010101" pitchFamily="2" charset="-122"/>
              </a:rPr>
              <a:t>。</a:t>
            </a:r>
            <a:r>
              <a:rPr lang="zh-CN" altLang="zh-CN" sz="2800" dirty="0"/>
              <a:t>安全气囊系统要求气体发生器能够在较短的时间内</a:t>
            </a:r>
            <a:r>
              <a:rPr lang="en-US" altLang="zh-CN" sz="2800" dirty="0"/>
              <a:t>(30 </a:t>
            </a:r>
            <a:r>
              <a:rPr lang="en-US" altLang="zh-CN" sz="2800" dirty="0" err="1"/>
              <a:t>ms</a:t>
            </a:r>
            <a:r>
              <a:rPr lang="zh-CN" altLang="zh-CN" sz="2800" dirty="0"/>
              <a:t>左右</a:t>
            </a:r>
            <a:r>
              <a:rPr lang="en-US" altLang="zh-CN" sz="2800" dirty="0"/>
              <a:t>)</a:t>
            </a:r>
            <a:r>
              <a:rPr lang="zh-CN" altLang="zh-CN" sz="2800" dirty="0"/>
              <a:t>产生大量的气体充满气囊，产生的气体必须对人体无害，且不能温度太高，同时要求气体发生器有很高的可靠性和稳定性。</a:t>
            </a:r>
            <a:endParaRPr lang="zh-CN" altLang="en-US" sz="2800" dirty="0"/>
          </a:p>
        </p:txBody>
      </p:sp>
    </p:spTree>
    <p:extLst>
      <p:ext uri="{BB962C8B-B14F-4D97-AF65-F5344CB8AC3E}">
        <p14:creationId xmlns:p14="http://schemas.microsoft.com/office/powerpoint/2010/main" xmlns="" val="413103812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3067" y="747251"/>
            <a:ext cx="6172200" cy="4211165"/>
          </a:xfrm>
        </p:spPr>
        <p:txBody>
          <a:bodyPr>
            <a:normAutofit/>
          </a:bodyPr>
          <a:lstStyle/>
          <a:p>
            <a:pPr marL="0" indent="0">
              <a:lnSpc>
                <a:spcPct val="120000"/>
              </a:lnSpc>
              <a:buNone/>
            </a:pPr>
            <a:r>
              <a:rPr lang="en-US" altLang="zh-CN" sz="2800" dirty="0" smtClean="0"/>
              <a:t>      </a:t>
            </a:r>
            <a:r>
              <a:rPr lang="zh-CN" altLang="zh-CN" sz="2800" dirty="0" smtClean="0"/>
              <a:t>气体</a:t>
            </a:r>
            <a:r>
              <a:rPr lang="zh-CN" altLang="zh-CN" sz="2800" dirty="0"/>
              <a:t>发生器主要有压缩气体式、烟火式和混合式三种。混合式气体发生器是压缩气体式和烟火式相结合的发生器，也是目前广泛应用一种气体发生器</a:t>
            </a:r>
            <a:r>
              <a:rPr lang="zh-CN" altLang="zh-CN" sz="2800" dirty="0" smtClean="0"/>
              <a:t>。</a:t>
            </a:r>
            <a:endParaRPr lang="zh-CN" altLang="en-US" dirty="0"/>
          </a:p>
        </p:txBody>
      </p:sp>
    </p:spTree>
    <p:extLst>
      <p:ext uri="{BB962C8B-B14F-4D97-AF65-F5344CB8AC3E}">
        <p14:creationId xmlns:p14="http://schemas.microsoft.com/office/powerpoint/2010/main" xmlns="" val="8678249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extLst>
              <p:ext uri="{D42A27DB-BD31-4B8C-83A1-F6EECF244321}">
                <p14:modId xmlns:p14="http://schemas.microsoft.com/office/powerpoint/2010/main" xmlns="" val="593232374"/>
              </p:ext>
            </p:extLst>
          </p:nvPr>
        </p:nvGraphicFramePr>
        <p:xfrm>
          <a:off x="394690" y="892576"/>
          <a:ext cx="5886450" cy="3018235"/>
        </p:xfrm>
        <a:graphic>
          <a:graphicData uri="http://schemas.openxmlformats.org/presentationml/2006/ole">
            <p:oleObj spid="_x0000_s1056" name="位图图像" r:id="rId3" imgW="7725853" imgH="3962953" progId="PBrush">
              <p:embed/>
            </p:oleObj>
          </a:graphicData>
        </a:graphic>
      </p:graphicFrame>
    </p:spTree>
    <p:extLst>
      <p:ext uri="{BB962C8B-B14F-4D97-AF65-F5344CB8AC3E}">
        <p14:creationId xmlns:p14="http://schemas.microsoft.com/office/powerpoint/2010/main" xmlns="" val="715807267"/>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b="1" dirty="0" smtClean="0"/>
              <a:t>（</a:t>
            </a:r>
            <a:r>
              <a:rPr lang="en-US" altLang="zh-CN" sz="2800" b="1" dirty="0" smtClean="0"/>
              <a:t>2</a:t>
            </a:r>
            <a:r>
              <a:rPr lang="zh-CN" altLang="en-US" sz="2800" b="1" dirty="0" smtClean="0"/>
              <a:t>）点火器</a:t>
            </a:r>
            <a:endParaRPr lang="zh-CN" altLang="en-US" sz="2800" dirty="0"/>
          </a:p>
        </p:txBody>
      </p:sp>
      <p:pic>
        <p:nvPicPr>
          <p:cNvPr id="4" name="图片 3"/>
          <p:cNvPicPr>
            <a:picLocks noChangeAspect="1"/>
          </p:cNvPicPr>
          <p:nvPr/>
        </p:nvPicPr>
        <p:blipFill>
          <a:blip r:embed="rId2" cstate="print"/>
          <a:stretch>
            <a:fillRect/>
          </a:stretch>
        </p:blipFill>
        <p:spPr>
          <a:xfrm>
            <a:off x="27481" y="1336874"/>
            <a:ext cx="6487619" cy="2910662"/>
          </a:xfrm>
          <a:prstGeom prst="rect">
            <a:avLst/>
          </a:prstGeom>
        </p:spPr>
      </p:pic>
    </p:spTree>
    <p:extLst>
      <p:ext uri="{BB962C8B-B14F-4D97-AF65-F5344CB8AC3E}">
        <p14:creationId xmlns:p14="http://schemas.microsoft.com/office/powerpoint/2010/main" xmlns="" val="676593473"/>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3"/>
          <p:cNvSpPr>
            <a:spLocks noGrp="1" noChangeArrowheads="1"/>
          </p:cNvSpPr>
          <p:nvPr>
            <p:ph idx="1"/>
          </p:nvPr>
        </p:nvSpPr>
        <p:spPr>
          <a:xfrm>
            <a:off x="308560" y="1177075"/>
            <a:ext cx="6172200" cy="2469059"/>
          </a:xfrm>
        </p:spPr>
        <p:txBody>
          <a:bodyPr>
            <a:noAutofit/>
          </a:bodyPr>
          <a:lstStyle/>
          <a:p>
            <a:pPr eaLnBrk="1" hangingPunct="1">
              <a:lnSpc>
                <a:spcPct val="130000"/>
              </a:lnSpc>
            </a:pPr>
            <a:r>
              <a:rPr lang="zh-CN" altLang="en-US" sz="2800" dirty="0">
                <a:latin typeface="黑体" pitchFamily="49" charset="-122"/>
                <a:ea typeface="黑体" pitchFamily="49" charset="-122"/>
              </a:rPr>
              <a:t>气袋是气囊系统的重要组成部分，在发生碰撞时其会通过充气形成柔软的气垫，从而起到缓冲吸能作用。</a:t>
            </a:r>
          </a:p>
          <a:p>
            <a:pPr eaLnBrk="1" hangingPunct="1">
              <a:lnSpc>
                <a:spcPct val="130000"/>
              </a:lnSpc>
            </a:pPr>
            <a:r>
              <a:rPr lang="zh-CN" altLang="en-US" sz="2800" dirty="0">
                <a:latin typeface="黑体" pitchFamily="49" charset="-122"/>
                <a:ea typeface="黑体" pitchFamily="49" charset="-122"/>
              </a:rPr>
              <a:t>气袋一般由袋体织物、内部涂层、抗拉限制带</a:t>
            </a:r>
            <a:r>
              <a:rPr lang="en-US" altLang="zh-CN" sz="2800" dirty="0">
                <a:latin typeface="黑体" pitchFamily="49" charset="-122"/>
                <a:ea typeface="黑体" pitchFamily="49" charset="-122"/>
              </a:rPr>
              <a:t>(</a:t>
            </a:r>
            <a:r>
              <a:rPr lang="zh-CN" altLang="en-US" sz="2800" dirty="0">
                <a:latin typeface="黑体" pitchFamily="49" charset="-122"/>
                <a:ea typeface="黑体" pitchFamily="49" charset="-122"/>
              </a:rPr>
              <a:t>阻尼带</a:t>
            </a:r>
            <a:r>
              <a:rPr lang="en-US" altLang="zh-CN" sz="2800" dirty="0">
                <a:latin typeface="黑体" pitchFamily="49" charset="-122"/>
                <a:ea typeface="黑体" pitchFamily="49" charset="-122"/>
              </a:rPr>
              <a:t>)</a:t>
            </a:r>
            <a:r>
              <a:rPr lang="zh-CN" altLang="en-US" sz="2800" dirty="0">
                <a:latin typeface="黑体" pitchFamily="49" charset="-122"/>
                <a:ea typeface="黑体" pitchFamily="49" charset="-122"/>
              </a:rPr>
              <a:t>和排气机构组成。 </a:t>
            </a:r>
          </a:p>
        </p:txBody>
      </p:sp>
      <p:sp>
        <p:nvSpPr>
          <p:cNvPr id="3" name="矩形 2"/>
          <p:cNvSpPr/>
          <p:nvPr/>
        </p:nvSpPr>
        <p:spPr>
          <a:xfrm>
            <a:off x="685410" y="442443"/>
            <a:ext cx="3290975" cy="572464"/>
          </a:xfrm>
          <a:prstGeom prst="rect">
            <a:avLst/>
          </a:prstGeom>
        </p:spPr>
        <p:txBody>
          <a:bodyPr wrap="square">
            <a:spAutoFit/>
          </a:bodyPr>
          <a:lstStyle/>
          <a:p>
            <a:pPr marL="257175" indent="-257175">
              <a:lnSpc>
                <a:spcPct val="130000"/>
              </a:lnSpc>
              <a:spcBef>
                <a:spcPct val="20000"/>
              </a:spcBef>
            </a:pPr>
            <a:r>
              <a:rPr lang="zh-CN" altLang="en-US" sz="2800" dirty="0" smtClean="0">
                <a:solidFill>
                  <a:prstClr val="black"/>
                </a:solidFill>
                <a:latin typeface="黑体" pitchFamily="49" charset="-122"/>
                <a:ea typeface="黑体" pitchFamily="49" charset="-122"/>
              </a:rPr>
              <a:t>（</a:t>
            </a:r>
            <a:r>
              <a:rPr lang="en-US" altLang="zh-CN" sz="2800" dirty="0" smtClean="0">
                <a:solidFill>
                  <a:prstClr val="black"/>
                </a:solidFill>
                <a:latin typeface="黑体" pitchFamily="49" charset="-122"/>
                <a:ea typeface="黑体" pitchFamily="49" charset="-122"/>
              </a:rPr>
              <a:t>3</a:t>
            </a:r>
            <a:r>
              <a:rPr lang="zh-CN" altLang="en-US" sz="2800" dirty="0" smtClean="0">
                <a:solidFill>
                  <a:prstClr val="black"/>
                </a:solidFill>
                <a:latin typeface="黑体" pitchFamily="49" charset="-122"/>
                <a:ea typeface="黑体" pitchFamily="49" charset="-122"/>
              </a:rPr>
              <a:t>）气</a:t>
            </a:r>
            <a:r>
              <a:rPr lang="zh-CN" altLang="en-US" sz="2800" dirty="0">
                <a:solidFill>
                  <a:prstClr val="black"/>
                </a:solidFill>
                <a:latin typeface="黑体" pitchFamily="49" charset="-122"/>
                <a:ea typeface="黑体" pitchFamily="49" charset="-122"/>
              </a:rPr>
              <a:t>袋</a:t>
            </a:r>
          </a:p>
        </p:txBody>
      </p:sp>
    </p:spTree>
    <p:extLst>
      <p:ext uri="{BB962C8B-B14F-4D97-AF65-F5344CB8AC3E}">
        <p14:creationId xmlns:p14="http://schemas.microsoft.com/office/powerpoint/2010/main" xmlns="" val="171409440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3403" y="600384"/>
            <a:ext cx="6172200" cy="3394472"/>
          </a:xfrm>
        </p:spPr>
        <p:txBody>
          <a:bodyPr/>
          <a:lstStyle/>
          <a:p>
            <a:pPr marL="0" indent="0">
              <a:buNone/>
            </a:pPr>
            <a:r>
              <a:rPr lang="zh-CN" altLang="zh-CN" dirty="0" smtClean="0"/>
              <a:t>（</a:t>
            </a:r>
            <a:r>
              <a:rPr lang="en-US" altLang="zh-CN" dirty="0" smtClean="0"/>
              <a:t>4</a:t>
            </a:r>
            <a:r>
              <a:rPr lang="zh-CN" altLang="zh-CN" dirty="0" smtClean="0"/>
              <a:t>）</a:t>
            </a:r>
            <a:r>
              <a:rPr lang="zh-CN" altLang="zh-CN" dirty="0"/>
              <a:t>安全气囊</a:t>
            </a:r>
            <a:r>
              <a:rPr lang="zh-CN" altLang="zh-CN" dirty="0" smtClean="0"/>
              <a:t>警告灯</a:t>
            </a:r>
            <a:endParaRPr lang="en-US" altLang="zh-CN" dirty="0" smtClean="0"/>
          </a:p>
          <a:p>
            <a:pPr marL="0" indent="0">
              <a:lnSpc>
                <a:spcPct val="120000"/>
              </a:lnSpc>
              <a:buNone/>
            </a:pPr>
            <a:r>
              <a:rPr lang="zh-CN" altLang="zh-CN" sz="2800" dirty="0"/>
              <a:t>安全气囊警告灯装在仪表板上，用图形或“</a:t>
            </a:r>
            <a:r>
              <a:rPr lang="en-US" altLang="zh-CN" sz="2800" dirty="0"/>
              <a:t>SRS</a:t>
            </a:r>
            <a:r>
              <a:rPr lang="zh-CN" altLang="zh-CN" sz="2800" dirty="0"/>
              <a:t>”、“</a:t>
            </a:r>
            <a:r>
              <a:rPr lang="en-US" altLang="zh-CN" sz="2800" dirty="0"/>
              <a:t>AIR BAG</a:t>
            </a:r>
            <a:r>
              <a:rPr lang="zh-CN" altLang="zh-CN" sz="2800" dirty="0"/>
              <a:t>”等字样表示。其作用是指示</a:t>
            </a:r>
            <a:r>
              <a:rPr lang="en-US" altLang="zh-CN" sz="2800" dirty="0"/>
              <a:t>SRS</a:t>
            </a:r>
            <a:r>
              <a:rPr lang="zh-CN" altLang="zh-CN" sz="2800" dirty="0"/>
              <a:t>气囊系统功能是否处于正常状态。</a:t>
            </a:r>
            <a:endParaRPr lang="zh-CN" altLang="en-US" sz="2800" dirty="0"/>
          </a:p>
        </p:txBody>
      </p:sp>
    </p:spTree>
    <p:extLst>
      <p:ext uri="{BB962C8B-B14F-4D97-AF65-F5344CB8AC3E}">
        <p14:creationId xmlns:p14="http://schemas.microsoft.com/office/powerpoint/2010/main" xmlns="" val="396289083"/>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9322" y="310364"/>
            <a:ext cx="6172200" cy="642938"/>
          </a:xfrm>
        </p:spPr>
        <p:txBody>
          <a:bodyPr>
            <a:normAutofit/>
          </a:bodyPr>
          <a:lstStyle/>
          <a:p>
            <a:pPr algn="l"/>
            <a:r>
              <a:rPr lang="en-US" altLang="zh-CN" sz="2800" b="1" dirty="0">
                <a:latin typeface="黑体" pitchFamily="49" charset="-122"/>
                <a:ea typeface="黑体" pitchFamily="49" charset="-122"/>
              </a:rPr>
              <a:t>  </a:t>
            </a:r>
            <a:r>
              <a:rPr lang="en-US" altLang="zh-CN" sz="2800" b="1" dirty="0" smtClean="0">
                <a:latin typeface="黑体" pitchFamily="49" charset="-122"/>
                <a:ea typeface="黑体" pitchFamily="49" charset="-122"/>
              </a:rPr>
              <a:t>3</a:t>
            </a:r>
            <a:r>
              <a:rPr lang="zh-CN" altLang="en-US" sz="2800" b="1" dirty="0" smtClean="0">
                <a:latin typeface="黑体" pitchFamily="49" charset="-122"/>
                <a:ea typeface="黑体" pitchFamily="49" charset="-122"/>
              </a:rPr>
              <a:t>）</a:t>
            </a:r>
            <a:r>
              <a:rPr lang="zh-CN" altLang="en-US" sz="2800" b="1" dirty="0">
                <a:latin typeface="黑体" pitchFamily="49" charset="-122"/>
                <a:ea typeface="黑体" pitchFamily="49" charset="-122"/>
              </a:rPr>
              <a:t>安全气囊</a:t>
            </a:r>
            <a:r>
              <a:rPr lang="en-US" altLang="zh-CN" sz="2800" b="1" dirty="0">
                <a:latin typeface="黑体" pitchFamily="49" charset="-122"/>
                <a:ea typeface="黑体" pitchFamily="49" charset="-122"/>
              </a:rPr>
              <a:t>ECU</a:t>
            </a:r>
            <a:endParaRPr lang="zh-CN" altLang="en-US" sz="2800" dirty="0">
              <a:latin typeface="黑体" pitchFamily="49" charset="-122"/>
              <a:ea typeface="黑体" pitchFamily="49" charset="-122"/>
            </a:endParaRPr>
          </a:p>
        </p:txBody>
      </p:sp>
      <p:sp>
        <p:nvSpPr>
          <p:cNvPr id="3" name="内容占位符 2"/>
          <p:cNvSpPr>
            <a:spLocks noGrp="1"/>
          </p:cNvSpPr>
          <p:nvPr>
            <p:ph idx="1"/>
          </p:nvPr>
        </p:nvSpPr>
        <p:spPr>
          <a:xfrm>
            <a:off x="289322" y="1109914"/>
            <a:ext cx="3032522" cy="3738811"/>
          </a:xfrm>
        </p:spPr>
        <p:txBody>
          <a:bodyPr>
            <a:noAutofit/>
          </a:bodyPr>
          <a:lstStyle/>
          <a:p>
            <a:pPr marL="0" indent="267891">
              <a:lnSpc>
                <a:spcPct val="125000"/>
              </a:lnSpc>
              <a:buNone/>
            </a:pPr>
            <a:r>
              <a:rPr lang="zh-CN" altLang="en-US" sz="2400" dirty="0">
                <a:latin typeface="黑体" pitchFamily="49" charset="-122"/>
                <a:ea typeface="黑体" pitchFamily="49" charset="-122"/>
              </a:rPr>
              <a:t>安全气囊</a:t>
            </a:r>
            <a:r>
              <a:rPr lang="en-US" altLang="zh-CN" sz="2400" dirty="0">
                <a:latin typeface="黑体" pitchFamily="49" charset="-122"/>
                <a:ea typeface="黑体" pitchFamily="49" charset="-122"/>
              </a:rPr>
              <a:t>ECU</a:t>
            </a:r>
            <a:r>
              <a:rPr lang="zh-CN" altLang="en-US" sz="2400" dirty="0">
                <a:latin typeface="黑体" pitchFamily="49" charset="-122"/>
                <a:ea typeface="黑体" pitchFamily="49" charset="-122"/>
              </a:rPr>
              <a:t>是</a:t>
            </a:r>
            <a:r>
              <a:rPr lang="en-US" altLang="zh-CN" sz="2400" dirty="0">
                <a:latin typeface="黑体" pitchFamily="49" charset="-122"/>
                <a:ea typeface="黑体" pitchFamily="49" charset="-122"/>
              </a:rPr>
              <a:t>SRS</a:t>
            </a:r>
            <a:r>
              <a:rPr lang="zh-CN" altLang="en-US" sz="2400" dirty="0">
                <a:latin typeface="黑体" pitchFamily="49" charset="-122"/>
                <a:ea typeface="黑体" pitchFamily="49" charset="-122"/>
              </a:rPr>
              <a:t>的控制中心。</a:t>
            </a:r>
          </a:p>
          <a:p>
            <a:pPr marL="0" indent="267891">
              <a:lnSpc>
                <a:spcPct val="125000"/>
              </a:lnSpc>
              <a:buNone/>
            </a:pPr>
            <a:r>
              <a:rPr lang="zh-CN" altLang="en-US" sz="2400" dirty="0">
                <a:latin typeface="黑体" pitchFamily="49" charset="-122"/>
                <a:ea typeface="黑体" pitchFamily="49" charset="-122"/>
              </a:rPr>
              <a:t>它是由专用中央处理单元</a:t>
            </a:r>
            <a:r>
              <a:rPr lang="en-US" altLang="zh-CN" sz="2400" dirty="0">
                <a:latin typeface="黑体" pitchFamily="49" charset="-122"/>
                <a:ea typeface="黑体" pitchFamily="49" charset="-122"/>
              </a:rPr>
              <a:t>ECU</a:t>
            </a:r>
            <a:r>
              <a:rPr lang="zh-CN" altLang="en-US" sz="2400" dirty="0">
                <a:latin typeface="黑体" pitchFamily="49" charset="-122"/>
                <a:ea typeface="黑体" pitchFamily="49" charset="-122"/>
              </a:rPr>
              <a:t>、备用电源电路、稳压电路、信号处理电路、保护电路、点火电路和检测电路等组成。</a:t>
            </a:r>
          </a:p>
        </p:txBody>
      </p:sp>
      <p:pic>
        <p:nvPicPr>
          <p:cNvPr id="4" name="Picture 7" descr="图3-12、3-13"/>
          <p:cNvPicPr>
            <a:picLocks noChangeAspect="1" noChangeArrowheads="1"/>
          </p:cNvPicPr>
          <p:nvPr/>
        </p:nvPicPr>
        <p:blipFill>
          <a:blip r:embed="rId2" cstate="print"/>
          <a:srcRect l="16914" t="7584" r="27409" b="56932"/>
          <a:stretch>
            <a:fillRect/>
          </a:stretch>
        </p:blipFill>
        <p:spPr bwMode="auto">
          <a:xfrm>
            <a:off x="3321844" y="1391895"/>
            <a:ext cx="3350854" cy="2554462"/>
          </a:xfrm>
          <a:prstGeom prst="rect">
            <a:avLst/>
          </a:prstGeom>
          <a:noFill/>
          <a:ln w="9525">
            <a:noFill/>
            <a:miter lim="800000"/>
            <a:headEnd/>
            <a:tailEnd/>
          </a:ln>
        </p:spPr>
      </p:pic>
    </p:spTree>
    <p:extLst>
      <p:ext uri="{BB962C8B-B14F-4D97-AF65-F5344CB8AC3E}">
        <p14:creationId xmlns:p14="http://schemas.microsoft.com/office/powerpoint/2010/main" xmlns="" val="2771492733"/>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stretch>
            <a:fillRect/>
          </a:stretch>
        </p:blipFill>
        <p:spPr>
          <a:xfrm>
            <a:off x="153632" y="766916"/>
            <a:ext cx="6569138" cy="3716593"/>
          </a:xfrm>
          <a:prstGeom prst="rect">
            <a:avLst/>
          </a:prstGeom>
        </p:spPr>
      </p:pic>
    </p:spTree>
    <p:extLst>
      <p:ext uri="{BB962C8B-B14F-4D97-AF65-F5344CB8AC3E}">
        <p14:creationId xmlns:p14="http://schemas.microsoft.com/office/powerpoint/2010/main" xmlns="" val="1669403227"/>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700" dirty="0">
                <a:latin typeface="黑体" pitchFamily="49" charset="-122"/>
                <a:ea typeface="黑体" pitchFamily="49" charset="-122"/>
              </a:rPr>
              <a:t>六</a:t>
            </a:r>
            <a:r>
              <a:rPr lang="zh-CN" altLang="en-US" sz="2700" dirty="0" smtClean="0">
                <a:latin typeface="黑体" pitchFamily="49" charset="-122"/>
                <a:ea typeface="黑体" pitchFamily="49" charset="-122"/>
              </a:rPr>
              <a:t>、</a:t>
            </a:r>
            <a:r>
              <a:rPr lang="en-US" altLang="zh-CN" sz="2700" dirty="0">
                <a:latin typeface="黑体" pitchFamily="49" charset="-122"/>
                <a:ea typeface="黑体" pitchFamily="49" charset="-122"/>
              </a:rPr>
              <a:t>SRS</a:t>
            </a:r>
            <a:r>
              <a:rPr lang="zh-CN" altLang="en-US" sz="2700" dirty="0">
                <a:latin typeface="黑体" pitchFamily="49" charset="-122"/>
                <a:ea typeface="黑体" pitchFamily="49" charset="-122"/>
                <a:hlinkClick r:id="rId2" action="ppaction://hlinkfile"/>
              </a:rPr>
              <a:t>工作原理</a:t>
            </a:r>
            <a:endParaRPr lang="zh-CN" altLang="en-US" sz="2700" dirty="0">
              <a:latin typeface="黑体" pitchFamily="49" charset="-122"/>
              <a:ea typeface="黑体" pitchFamily="49" charset="-122"/>
            </a:endParaRPr>
          </a:p>
        </p:txBody>
      </p:sp>
      <p:sp>
        <p:nvSpPr>
          <p:cNvPr id="3" name="内容占位符 2"/>
          <p:cNvSpPr>
            <a:spLocks noGrp="1"/>
          </p:cNvSpPr>
          <p:nvPr>
            <p:ph idx="1"/>
          </p:nvPr>
        </p:nvSpPr>
        <p:spPr>
          <a:xfrm>
            <a:off x="214290" y="1063228"/>
            <a:ext cx="6300810" cy="3597262"/>
          </a:xfrm>
        </p:spPr>
        <p:txBody>
          <a:bodyPr>
            <a:noAutofit/>
          </a:bodyPr>
          <a:lstStyle/>
          <a:p>
            <a:pPr marL="0" indent="267891">
              <a:lnSpc>
                <a:spcPct val="120000"/>
              </a:lnSpc>
              <a:buNone/>
            </a:pPr>
            <a:r>
              <a:rPr lang="zh-CN" altLang="en-US" sz="2000" dirty="0">
                <a:latin typeface="黑体" pitchFamily="49" charset="-122"/>
                <a:ea typeface="黑体" pitchFamily="49" charset="-122"/>
              </a:rPr>
              <a:t>当汽车速度在</a:t>
            </a:r>
            <a:r>
              <a:rPr lang="en-US" altLang="zh-CN" sz="2000" dirty="0">
                <a:latin typeface="黑体" pitchFamily="49" charset="-122"/>
                <a:ea typeface="黑体" pitchFamily="49" charset="-122"/>
              </a:rPr>
              <a:t>30km</a:t>
            </a:r>
            <a:r>
              <a:rPr lang="zh-CN" altLang="en-US" sz="2000" dirty="0">
                <a:latin typeface="黑体" pitchFamily="49" charset="-122"/>
                <a:ea typeface="黑体" pitchFamily="49" charset="-122"/>
              </a:rPr>
              <a:t>／</a:t>
            </a:r>
            <a:r>
              <a:rPr lang="en-US" altLang="zh-CN" sz="2000" dirty="0">
                <a:latin typeface="黑体" pitchFamily="49" charset="-122"/>
                <a:ea typeface="黑体" pitchFamily="49" charset="-122"/>
              </a:rPr>
              <a:t>h(</a:t>
            </a:r>
            <a:r>
              <a:rPr lang="zh-CN" altLang="en-US" sz="2000" dirty="0">
                <a:latin typeface="黑体" pitchFamily="49" charset="-122"/>
                <a:ea typeface="黑体" pitchFamily="49" charset="-122"/>
              </a:rPr>
              <a:t>以上受到正面或侧面碰撞时，安装在汽车前部或侧面的碰撞传感器利用碰撞时产生的惯性力，检测到碰撞作用的时间、汽车减速度即碰撞强度</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并传送给安全气囊</a:t>
            </a:r>
            <a:r>
              <a:rPr lang="en-US" altLang="zh-CN" sz="2000" dirty="0">
                <a:latin typeface="黑体" pitchFamily="49" charset="-122"/>
                <a:ea typeface="黑体" pitchFamily="49" charset="-122"/>
              </a:rPr>
              <a:t>ECU</a:t>
            </a:r>
            <a:r>
              <a:rPr lang="zh-CN" altLang="en-US" sz="2000" dirty="0">
                <a:latin typeface="黑体" pitchFamily="49" charset="-122"/>
                <a:ea typeface="黑体" pitchFamily="49" charset="-122"/>
              </a:rPr>
              <a:t>，</a:t>
            </a:r>
            <a:r>
              <a:rPr lang="en-US" altLang="zh-CN" sz="2000" dirty="0">
                <a:latin typeface="黑体" pitchFamily="49" charset="-122"/>
                <a:ea typeface="黑体" pitchFamily="49" charset="-122"/>
              </a:rPr>
              <a:t>ECU</a:t>
            </a:r>
            <a:r>
              <a:rPr lang="zh-CN" altLang="en-US" sz="2000" dirty="0">
                <a:latin typeface="黑体" pitchFamily="49" charset="-122"/>
                <a:ea typeface="黑体" pitchFamily="49" charset="-122"/>
              </a:rPr>
              <a:t>将碰撞传感器送来的碰撞信号与</a:t>
            </a:r>
            <a:r>
              <a:rPr lang="en-US" altLang="zh-CN" sz="2000" dirty="0">
                <a:latin typeface="黑体" pitchFamily="49" charset="-122"/>
                <a:ea typeface="黑体" pitchFamily="49" charset="-122"/>
              </a:rPr>
              <a:t>ECU</a:t>
            </a:r>
            <a:r>
              <a:rPr lang="zh-CN" altLang="en-US" sz="2000" dirty="0">
                <a:latin typeface="黑体" pitchFamily="49" charset="-122"/>
                <a:ea typeface="黑体" pitchFamily="49" charset="-122"/>
              </a:rPr>
              <a:t>内储存的碰撞触发数据进行比较，如果判定碰撞强度达到或超过其规定值，则指令接通安全气囊</a:t>
            </a:r>
            <a:r>
              <a:rPr lang="zh-CN" altLang="en-US" sz="2000" dirty="0">
                <a:solidFill>
                  <a:schemeClr val="accent2"/>
                </a:solidFill>
                <a:latin typeface="黑体" pitchFamily="49" charset="-122"/>
                <a:ea typeface="黑体" pitchFamily="49" charset="-122"/>
              </a:rPr>
              <a:t>点火器</a:t>
            </a:r>
            <a:r>
              <a:rPr lang="zh-CN" altLang="en-US" sz="2000" dirty="0">
                <a:latin typeface="黑体" pitchFamily="49" charset="-122"/>
                <a:ea typeface="黑体" pitchFamily="49" charset="-122"/>
              </a:rPr>
              <a:t>的工作电路，使</a:t>
            </a:r>
            <a:r>
              <a:rPr lang="zh-CN" altLang="en-US" sz="2000" dirty="0">
                <a:solidFill>
                  <a:schemeClr val="accent2"/>
                </a:solidFill>
                <a:latin typeface="黑体" pitchFamily="49" charset="-122"/>
                <a:ea typeface="黑体" pitchFamily="49" charset="-122"/>
              </a:rPr>
              <a:t>引爆管</a:t>
            </a:r>
            <a:r>
              <a:rPr lang="zh-CN" altLang="en-US" sz="2000" dirty="0">
                <a:latin typeface="黑体" pitchFamily="49" charset="-122"/>
                <a:ea typeface="黑体" pitchFamily="49" charset="-122"/>
              </a:rPr>
              <a:t>迅速爆炸燃烧，并引燃气体发生器内的</a:t>
            </a:r>
            <a:r>
              <a:rPr lang="zh-CN" altLang="en-US" sz="2000" dirty="0">
                <a:solidFill>
                  <a:schemeClr val="accent2"/>
                </a:solidFill>
                <a:latin typeface="黑体" pitchFamily="49" charset="-122"/>
                <a:ea typeface="黑体" pitchFamily="49" charset="-122"/>
              </a:rPr>
              <a:t>气体发生剂（叠氮化钠</a:t>
            </a:r>
            <a:r>
              <a:rPr lang="en-US" altLang="zh-CN" sz="2000" dirty="0">
                <a:solidFill>
                  <a:schemeClr val="accent2"/>
                </a:solidFill>
                <a:latin typeface="黑体" pitchFamily="49" charset="-122"/>
                <a:ea typeface="黑体" pitchFamily="49" charset="-122"/>
              </a:rPr>
              <a:t>)</a:t>
            </a:r>
            <a:r>
              <a:rPr lang="zh-CN" altLang="en-US" sz="2000" dirty="0">
                <a:latin typeface="黑体" pitchFamily="49" charset="-122"/>
                <a:ea typeface="黑体" pitchFamily="49" charset="-122"/>
              </a:rPr>
              <a:t>。气体发生剂的燃烧十分剧烈，在瞬间产生释放出大量气体，经过滤冷却后充入折叠的安全气囊，使气囊在极短的时间内突破衬垫迅速膨胀展开成扁球状。</a:t>
            </a:r>
            <a:endParaRPr lang="en-US" altLang="zh-CN" sz="2000" dirty="0">
              <a:latin typeface="黑体" pitchFamily="49" charset="-122"/>
              <a:ea typeface="黑体" pitchFamily="49" charset="-122"/>
            </a:endParaRPr>
          </a:p>
          <a:p>
            <a:pPr marL="0" indent="267891">
              <a:lnSpc>
                <a:spcPct val="120000"/>
              </a:lnSpc>
              <a:buNone/>
            </a:pPr>
            <a:endParaRPr lang="zh-CN" altLang="en-US" sz="2000" dirty="0">
              <a:latin typeface="黑体" pitchFamily="49" charset="-122"/>
              <a:ea typeface="黑体" pitchFamily="49" charset="-122"/>
            </a:endParaRPr>
          </a:p>
        </p:txBody>
      </p:sp>
    </p:spTree>
    <p:extLst>
      <p:ext uri="{BB962C8B-B14F-4D97-AF65-F5344CB8AC3E}">
        <p14:creationId xmlns:p14="http://schemas.microsoft.com/office/powerpoint/2010/main" xmlns="" val="233798689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2900" y="422787"/>
            <a:ext cx="6172200" cy="4171836"/>
          </a:xfrm>
        </p:spPr>
        <p:txBody>
          <a:bodyPr>
            <a:noAutofit/>
          </a:bodyPr>
          <a:lstStyle/>
          <a:p>
            <a:pPr marL="0" indent="10716">
              <a:lnSpc>
                <a:spcPct val="140000"/>
              </a:lnSpc>
              <a:buNone/>
            </a:pPr>
            <a:r>
              <a:rPr lang="zh-CN" altLang="en-US" sz="2000" dirty="0">
                <a:latin typeface="黑体" pitchFamily="49" charset="-122"/>
                <a:ea typeface="黑体" pitchFamily="49" charset="-122"/>
              </a:rPr>
              <a:t>   在驾驶员或乘员头部、胸部或身体因碰撞时的反冲力向前或向侧面冲去时，鼓起的气囊在驾驶员或乘员的前部或侧面车身硬件间成弹性缓冲气垫，利用气体本身的</a:t>
            </a:r>
            <a:r>
              <a:rPr lang="zh-CN" altLang="en-US" sz="2000" dirty="0">
                <a:solidFill>
                  <a:schemeClr val="accent2"/>
                </a:solidFill>
                <a:latin typeface="黑体" pitchFamily="49" charset="-122"/>
                <a:ea typeface="黑体" pitchFamily="49" charset="-122"/>
              </a:rPr>
              <a:t>阻尼</a:t>
            </a:r>
            <a:r>
              <a:rPr lang="zh-CN" altLang="en-US" sz="2000" dirty="0">
                <a:latin typeface="黑体" pitchFamily="49" charset="-122"/>
                <a:ea typeface="黑体" pitchFamily="49" charset="-122"/>
              </a:rPr>
              <a:t>作用或气囊背面排气孔排气</a:t>
            </a:r>
            <a:r>
              <a:rPr lang="zh-CN" altLang="en-US" sz="2000" dirty="0">
                <a:solidFill>
                  <a:schemeClr val="accent2"/>
                </a:solidFill>
                <a:latin typeface="黑体" pitchFamily="49" charset="-122"/>
                <a:ea typeface="黑体" pitchFamily="49" charset="-122"/>
              </a:rPr>
              <a:t>节流的阻尼</a:t>
            </a:r>
            <a:r>
              <a:rPr lang="zh-CN" altLang="en-US" sz="2000" dirty="0">
                <a:latin typeface="黑体" pitchFamily="49" charset="-122"/>
                <a:ea typeface="黑体" pitchFamily="49" charset="-122"/>
              </a:rPr>
              <a:t>作用，吸收并分散驾驶员和乘员的冲击能量。气囊鼓起后很快就从气囊背面的小孔排出部分气体而变瘪，柔软的气囊表面就能有效地保护人体头部、胸部和身体其他部分免受冲击伤害或减轻伤害程度。</a:t>
            </a:r>
          </a:p>
          <a:p>
            <a:pPr indent="10716">
              <a:lnSpc>
                <a:spcPct val="140000"/>
              </a:lnSpc>
              <a:buNone/>
            </a:pPr>
            <a:endParaRPr lang="zh-CN" altLang="en-US" sz="2000" dirty="0">
              <a:latin typeface="黑体" pitchFamily="49" charset="-122"/>
              <a:ea typeface="黑体" pitchFamily="49" charset="-122"/>
            </a:endParaRPr>
          </a:p>
          <a:p>
            <a:endParaRPr lang="zh-CN" altLang="en-US" sz="2000" dirty="0"/>
          </a:p>
        </p:txBody>
      </p:sp>
    </p:spTree>
    <p:extLst>
      <p:ext uri="{BB962C8B-B14F-4D97-AF65-F5344CB8AC3E}">
        <p14:creationId xmlns:p14="http://schemas.microsoft.com/office/powerpoint/2010/main" xmlns="" val="3327415980"/>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zh-CN" dirty="0"/>
              <a:t>被动安全体系大致包括以下几种系统装置：</a:t>
            </a:r>
          </a:p>
          <a:p>
            <a:pPr lvl="0"/>
            <a:r>
              <a:rPr lang="zh-CN" altLang="zh-CN" dirty="0"/>
              <a:t>安全带</a:t>
            </a:r>
          </a:p>
          <a:p>
            <a:pPr lvl="0"/>
            <a:r>
              <a:rPr lang="zh-CN" altLang="zh-CN" dirty="0"/>
              <a:t>安全气囊</a:t>
            </a:r>
          </a:p>
          <a:p>
            <a:pPr lvl="0"/>
            <a:r>
              <a:rPr lang="zh-CN" altLang="zh-CN" dirty="0"/>
              <a:t>安全车身结构</a:t>
            </a:r>
          </a:p>
          <a:p>
            <a:pPr lvl="0"/>
            <a:r>
              <a:rPr lang="zh-CN" altLang="zh-CN" dirty="0"/>
              <a:t>座椅系统等</a:t>
            </a:r>
          </a:p>
          <a:p>
            <a:endParaRPr lang="zh-CN" altLang="en-US" dirty="0"/>
          </a:p>
        </p:txBody>
      </p:sp>
      <p:cxnSp>
        <p:nvCxnSpPr>
          <p:cNvPr id="8" name="直接连接符 7"/>
          <p:cNvCxnSpPr/>
          <p:nvPr/>
        </p:nvCxnSpPr>
        <p:spPr>
          <a:xfrm flipV="1">
            <a:off x="516166" y="671967"/>
            <a:ext cx="4986563" cy="210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84178" y="298455"/>
            <a:ext cx="331988"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0" name="TextBox 58"/>
          <p:cNvSpPr txBox="1"/>
          <p:nvPr/>
        </p:nvSpPr>
        <p:spPr>
          <a:xfrm>
            <a:off x="441819" y="156755"/>
            <a:ext cx="1876837" cy="523220"/>
          </a:xfrm>
          <a:prstGeom prst="rect">
            <a:avLst/>
          </a:prstGeom>
          <a:noFill/>
        </p:spPr>
        <p:txBody>
          <a:bodyPr wrap="square" rtlCol="0">
            <a:spAutoFit/>
          </a:bodyPr>
          <a:lstStyle/>
          <a:p>
            <a:r>
              <a:rPr lang="zh-CN" altLang="en-US" sz="2800" spc="300" dirty="0">
                <a:solidFill>
                  <a:srgbClr val="FF0000"/>
                </a:solidFill>
                <a:latin typeface="方正兰亭细黑_GBK" pitchFamily="2" charset="-122"/>
                <a:ea typeface="方正兰亭细黑_GBK" pitchFamily="2" charset="-122"/>
              </a:rPr>
              <a:t>概述</a:t>
            </a:r>
          </a:p>
        </p:txBody>
      </p:sp>
      <p:cxnSp>
        <p:nvCxnSpPr>
          <p:cNvPr id="11" name="直接连接符 10"/>
          <p:cNvCxnSpPr/>
          <p:nvPr/>
        </p:nvCxnSpPr>
        <p:spPr>
          <a:xfrm>
            <a:off x="1613836" y="471331"/>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0630980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300"/>
                                        <p:tgtEl>
                                          <p:spTgt spid="9"/>
                                        </p:tgtEl>
                                      </p:cBhvr>
                                    </p:animEffect>
                                  </p:childTnLst>
                                </p:cTn>
                              </p:par>
                            </p:childTnLst>
                          </p:cTn>
                        </p:par>
                        <p:par>
                          <p:cTn id="8" fill="hold">
                            <p:stCondLst>
                              <p:cond delay="300"/>
                            </p:stCondLst>
                            <p:childTnLst>
                              <p:par>
                                <p:cTn id="9" presetID="1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par>
                                <p:cTn id="13" presetID="2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300"/>
                                        <p:tgtEl>
                                          <p:spTgt spid="8"/>
                                        </p:tgtEl>
                                      </p:cBhvr>
                                    </p:animEffect>
                                  </p:childTnLst>
                                </p:cTn>
                              </p:par>
                              <p:par>
                                <p:cTn id="16" presetID="12" presetClass="entr" presetSubtype="8"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p:tgtEl>
                                          <p:spTgt spid="11"/>
                                        </p:tgtEl>
                                        <p:attrNameLst>
                                          <p:attrName>ppt_x</p:attrName>
                                        </p:attrNameLst>
                                      </p:cBhvr>
                                      <p:tavLst>
                                        <p:tav tm="0">
                                          <p:val>
                                            <p:strVal val="#ppt_x-#ppt_w*1.125000"/>
                                          </p:val>
                                        </p:tav>
                                        <p:tav tm="100000">
                                          <p:val>
                                            <p:strVal val="#ppt_x"/>
                                          </p:val>
                                        </p:tav>
                                      </p:tavLst>
                                    </p:anim>
                                    <p:animEffect transition="in" filter="wipe(right)">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cstate="print"/>
          <a:stretch>
            <a:fillRect/>
          </a:stretch>
        </p:blipFill>
        <p:spPr>
          <a:xfrm>
            <a:off x="342900" y="634602"/>
            <a:ext cx="6379636" cy="3573603"/>
          </a:xfrm>
          <a:prstGeom prst="rect">
            <a:avLst/>
          </a:prstGeom>
        </p:spPr>
      </p:pic>
    </p:spTree>
    <p:extLst>
      <p:ext uri="{BB962C8B-B14F-4D97-AF65-F5344CB8AC3E}">
        <p14:creationId xmlns:p14="http://schemas.microsoft.com/office/powerpoint/2010/main" xmlns="" val="115702675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13551" y="590769"/>
            <a:ext cx="3571812" cy="415498"/>
          </a:xfrm>
          <a:prstGeom prst="rect">
            <a:avLst/>
          </a:prstGeom>
        </p:spPr>
        <p:txBody>
          <a:bodyPr wrap="none">
            <a:spAutoFit/>
          </a:bodyPr>
          <a:lstStyle/>
          <a:p>
            <a:r>
              <a:rPr lang="zh-CN" altLang="en-US" sz="2100" b="1" dirty="0" smtClean="0">
                <a:solidFill>
                  <a:srgbClr val="FF0000"/>
                </a:solidFill>
                <a:latin typeface="黑体" pitchFamily="49" charset="-122"/>
                <a:ea typeface="黑体" pitchFamily="49" charset="-122"/>
              </a:rPr>
              <a:t>七、安全</a:t>
            </a:r>
            <a:r>
              <a:rPr lang="zh-CN" altLang="en-US" sz="2100" b="1" dirty="0">
                <a:solidFill>
                  <a:srgbClr val="FF0000"/>
                </a:solidFill>
                <a:latin typeface="黑体" pitchFamily="49" charset="-122"/>
                <a:ea typeface="黑体" pitchFamily="49" charset="-122"/>
              </a:rPr>
              <a:t>气囊的</a:t>
            </a:r>
            <a:r>
              <a:rPr lang="zh-CN" altLang="en-US" sz="2100" b="1" dirty="0">
                <a:solidFill>
                  <a:srgbClr val="FF0000"/>
                </a:solidFill>
                <a:latin typeface="黑体" pitchFamily="49" charset="-122"/>
                <a:ea typeface="黑体" pitchFamily="49" charset="-122"/>
                <a:hlinkClick r:id="rId3" action="ppaction://hlinkfile"/>
              </a:rPr>
              <a:t>工作过程</a:t>
            </a:r>
            <a:r>
              <a:rPr lang="zh-CN" altLang="en-US" sz="2100" b="1" dirty="0">
                <a:solidFill>
                  <a:srgbClr val="FF0000"/>
                </a:solidFill>
                <a:latin typeface="黑体" pitchFamily="49" charset="-122"/>
                <a:ea typeface="黑体" pitchFamily="49" charset="-122"/>
              </a:rPr>
              <a:t>： </a:t>
            </a:r>
          </a:p>
        </p:txBody>
      </p:sp>
      <p:pic>
        <p:nvPicPr>
          <p:cNvPr id="3" name="图片 2"/>
          <p:cNvPicPr>
            <a:picLocks noChangeAspect="1"/>
          </p:cNvPicPr>
          <p:nvPr/>
        </p:nvPicPr>
        <p:blipFill>
          <a:blip r:embed="rId4" cstate="print"/>
          <a:stretch>
            <a:fillRect/>
          </a:stretch>
        </p:blipFill>
        <p:spPr>
          <a:xfrm>
            <a:off x="772907" y="1113656"/>
            <a:ext cx="4486275" cy="3781425"/>
          </a:xfrm>
          <a:prstGeom prst="rect">
            <a:avLst/>
          </a:prstGeom>
        </p:spPr>
      </p:pic>
    </p:spTree>
    <p:extLst>
      <p:ext uri="{BB962C8B-B14F-4D97-AF65-F5344CB8AC3E}">
        <p14:creationId xmlns:p14="http://schemas.microsoft.com/office/powerpoint/2010/main" xmlns="" val="2210272785"/>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8323" y="403121"/>
            <a:ext cx="6676103" cy="4650659"/>
          </a:xfrm>
        </p:spPr>
        <p:txBody>
          <a:bodyPr>
            <a:normAutofit fontScale="70000" lnSpcReduction="20000"/>
          </a:bodyPr>
          <a:lstStyle/>
          <a:p>
            <a:pPr marL="0" indent="0">
              <a:lnSpc>
                <a:spcPct val="120000"/>
              </a:lnSpc>
              <a:buNone/>
            </a:pPr>
            <a:r>
              <a:rPr lang="en-US" altLang="zh-CN" sz="2900" dirty="0"/>
              <a:t>1</a:t>
            </a:r>
            <a:r>
              <a:rPr lang="zh-CN" altLang="zh-CN" sz="2900" dirty="0"/>
              <a:t>）碰撞约</a:t>
            </a:r>
            <a:r>
              <a:rPr lang="en-US" altLang="zh-CN" sz="2900" dirty="0"/>
              <a:t>10ms</a:t>
            </a:r>
            <a:r>
              <a:rPr lang="zh-CN" altLang="zh-CN" sz="2900" dirty="0"/>
              <a:t>后，</a:t>
            </a:r>
            <a:r>
              <a:rPr lang="en-US" altLang="zh-CN" sz="2900" dirty="0"/>
              <a:t>SRS</a:t>
            </a:r>
            <a:r>
              <a:rPr lang="zh-CN" altLang="zh-CN" sz="2900" dirty="0"/>
              <a:t>达到引爆极限，点火器引爆点火剂并产生大量热量，时充气剂受热分解，驾驶员尚未动作，如图</a:t>
            </a:r>
            <a:r>
              <a:rPr lang="en-US" altLang="zh-CN" sz="2900" dirty="0" smtClean="0"/>
              <a:t>A</a:t>
            </a:r>
            <a:r>
              <a:rPr lang="zh-CN" altLang="zh-CN" sz="2900" dirty="0" smtClean="0"/>
              <a:t>。</a:t>
            </a:r>
            <a:endParaRPr lang="zh-CN" altLang="zh-CN" sz="2900" dirty="0"/>
          </a:p>
          <a:p>
            <a:pPr marL="0" indent="0">
              <a:lnSpc>
                <a:spcPct val="120000"/>
              </a:lnSpc>
              <a:buNone/>
            </a:pPr>
            <a:r>
              <a:rPr lang="en-US" altLang="zh-CN" sz="2900" dirty="0"/>
              <a:t>2</a:t>
            </a:r>
            <a:r>
              <a:rPr lang="zh-CN" altLang="zh-CN" sz="2900" dirty="0"/>
              <a:t>）碰撞约</a:t>
            </a:r>
            <a:r>
              <a:rPr lang="en-US" altLang="zh-CN" sz="2900" dirty="0"/>
              <a:t>40ms</a:t>
            </a:r>
            <a:r>
              <a:rPr lang="zh-CN" altLang="zh-CN" sz="2900" dirty="0"/>
              <a:t>后，气囊完全充满，体积最大，驾驶员向前移动，安全带斜系在驾驶员身上并拉紧，部分冲击能量已被</a:t>
            </a:r>
            <a:r>
              <a:rPr lang="zh-CN" altLang="zh-CN" sz="2900" dirty="0" smtClean="0"/>
              <a:t>吸收，如图</a:t>
            </a:r>
            <a:r>
              <a:rPr lang="en-US" altLang="zh-CN" sz="2900" b="1" dirty="0" smtClean="0"/>
              <a:t>B</a:t>
            </a:r>
            <a:r>
              <a:rPr lang="zh-CN" altLang="zh-CN" sz="2900" dirty="0" smtClean="0"/>
              <a:t>。</a:t>
            </a:r>
            <a:endParaRPr lang="zh-CN" altLang="zh-CN" sz="2900" dirty="0"/>
          </a:p>
          <a:p>
            <a:pPr marL="0" indent="0">
              <a:lnSpc>
                <a:spcPct val="120000"/>
              </a:lnSpc>
              <a:buNone/>
            </a:pPr>
            <a:r>
              <a:rPr lang="en-US" altLang="zh-CN" sz="2900" dirty="0"/>
              <a:t>3</a:t>
            </a:r>
            <a:r>
              <a:rPr lang="zh-CN" altLang="zh-CN" sz="2900" dirty="0"/>
              <a:t>）碰撞约</a:t>
            </a:r>
            <a:r>
              <a:rPr lang="en-US" altLang="zh-CN" sz="2900" dirty="0"/>
              <a:t>60ms</a:t>
            </a:r>
            <a:r>
              <a:rPr lang="zh-CN" altLang="zh-CN" sz="2900" dirty="0"/>
              <a:t>后，驾驶员头部及身体上部压向气囊，气囊的排气孔在气体和人体压力作用下排气节流吸收人体与气囊之间弹性碰撞产生的</a:t>
            </a:r>
            <a:r>
              <a:rPr lang="zh-CN" altLang="zh-CN" sz="2900" dirty="0" smtClean="0"/>
              <a:t>动能，如图</a:t>
            </a:r>
            <a:r>
              <a:rPr lang="en-US" altLang="zh-CN" sz="2900" b="1" dirty="0" smtClean="0"/>
              <a:t>C</a:t>
            </a:r>
            <a:r>
              <a:rPr lang="zh-CN" altLang="zh-CN" sz="2900" dirty="0" smtClean="0"/>
              <a:t>。</a:t>
            </a:r>
            <a:endParaRPr lang="zh-CN" altLang="zh-CN" sz="2900" dirty="0"/>
          </a:p>
          <a:p>
            <a:pPr marL="0" indent="0">
              <a:lnSpc>
                <a:spcPct val="120000"/>
              </a:lnSpc>
              <a:buNone/>
            </a:pPr>
            <a:r>
              <a:rPr lang="en-US" altLang="zh-CN" sz="2900" dirty="0"/>
              <a:t>4</a:t>
            </a:r>
            <a:r>
              <a:rPr lang="zh-CN" altLang="zh-CN" sz="2900" dirty="0"/>
              <a:t>）碰撞约</a:t>
            </a:r>
            <a:r>
              <a:rPr lang="en-US" altLang="zh-CN" sz="2900" dirty="0"/>
              <a:t>110ms</a:t>
            </a:r>
            <a:r>
              <a:rPr lang="zh-CN" altLang="zh-CN" sz="2900" dirty="0"/>
              <a:t>后，大部分气体已从气囊逸出，驾驶员身体上部回到座椅靠背上，汽车前方恢复视野，如图</a:t>
            </a:r>
            <a:r>
              <a:rPr lang="en-US" altLang="zh-CN" sz="2900" b="1" dirty="0" smtClean="0"/>
              <a:t>D</a:t>
            </a:r>
            <a:r>
              <a:rPr lang="zh-CN" altLang="zh-CN" sz="2900" dirty="0" smtClean="0"/>
              <a:t>。</a:t>
            </a:r>
            <a:endParaRPr lang="zh-CN" altLang="zh-CN" sz="2900" dirty="0"/>
          </a:p>
          <a:p>
            <a:pPr marL="0" indent="0">
              <a:lnSpc>
                <a:spcPct val="120000"/>
              </a:lnSpc>
              <a:buNone/>
            </a:pPr>
            <a:r>
              <a:rPr lang="en-US" altLang="zh-CN" sz="2900" dirty="0"/>
              <a:t>5</a:t>
            </a:r>
            <a:r>
              <a:rPr lang="zh-CN" altLang="zh-CN" sz="2900" dirty="0"/>
              <a:t>）碰撞约</a:t>
            </a:r>
            <a:r>
              <a:rPr lang="en-US" altLang="zh-CN" sz="2900" dirty="0"/>
              <a:t>120ms</a:t>
            </a:r>
            <a:r>
              <a:rPr lang="zh-CN" altLang="zh-CN" sz="2900" dirty="0"/>
              <a:t>后，碰撞危害解除，车速降低直至为零。</a:t>
            </a:r>
          </a:p>
          <a:p>
            <a:pPr marL="0" indent="0">
              <a:buNone/>
            </a:pPr>
            <a:endParaRPr lang="zh-CN" altLang="en-US" dirty="0"/>
          </a:p>
        </p:txBody>
      </p:sp>
    </p:spTree>
    <p:extLst>
      <p:ext uri="{BB962C8B-B14F-4D97-AF65-F5344CB8AC3E}">
        <p14:creationId xmlns:p14="http://schemas.microsoft.com/office/powerpoint/2010/main" xmlns="" val="23616801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3"/>
          <p:cNvSpPr>
            <a:spLocks noGrp="1" noChangeArrowheads="1"/>
          </p:cNvSpPr>
          <p:nvPr>
            <p:ph idx="1"/>
          </p:nvPr>
        </p:nvSpPr>
        <p:spPr>
          <a:xfrm>
            <a:off x="321447" y="1446602"/>
            <a:ext cx="6318647" cy="2678925"/>
          </a:xfrm>
        </p:spPr>
        <p:txBody>
          <a:bodyPr>
            <a:noAutofit/>
          </a:bodyPr>
          <a:lstStyle/>
          <a:p>
            <a:pPr marL="0" indent="338138">
              <a:lnSpc>
                <a:spcPct val="140000"/>
              </a:lnSpc>
              <a:buNone/>
            </a:pPr>
            <a:r>
              <a:rPr lang="zh-CN" altLang="en-US" sz="1800" dirty="0">
                <a:latin typeface="黑体" pitchFamily="49" charset="-122"/>
                <a:ea typeface="黑体" pitchFamily="49" charset="-122"/>
              </a:rPr>
              <a:t>安全气囊系统最重要的要求是</a:t>
            </a:r>
            <a:r>
              <a:rPr lang="zh-CN" altLang="en-US" sz="1800" dirty="0">
                <a:solidFill>
                  <a:srgbClr val="FF3300"/>
                </a:solidFill>
                <a:latin typeface="黑体" pitchFamily="49" charset="-122"/>
                <a:ea typeface="黑体" pitchFamily="49" charset="-122"/>
              </a:rPr>
              <a:t>要保证系统作用可靠和动作精确。</a:t>
            </a:r>
            <a:r>
              <a:rPr lang="zh-CN" altLang="en-US" sz="1800" dirty="0">
                <a:latin typeface="黑体" pitchFamily="49" charset="-122"/>
                <a:ea typeface="黑体" pitchFamily="49" charset="-122"/>
              </a:rPr>
              <a:t>安全气囊设计应遵守安全法规所规定的汽车碰撞试验标准，美国的</a:t>
            </a:r>
            <a:r>
              <a:rPr lang="en-US" altLang="zh-CN" sz="1800" dirty="0">
                <a:latin typeface="黑体" pitchFamily="49" charset="-122"/>
                <a:ea typeface="黑体" pitchFamily="49" charset="-122"/>
              </a:rPr>
              <a:t>FMVSS208“</a:t>
            </a:r>
            <a:r>
              <a:rPr lang="zh-CN" altLang="en-US" sz="1800" dirty="0">
                <a:latin typeface="黑体" pitchFamily="49" charset="-122"/>
                <a:ea typeface="黑体" pitchFamily="49" charset="-122"/>
              </a:rPr>
              <a:t>乘员碰撞保护”和</a:t>
            </a:r>
            <a:r>
              <a:rPr lang="en-US" altLang="zh-CN" sz="1800" dirty="0">
                <a:latin typeface="黑体" pitchFamily="49" charset="-122"/>
                <a:ea typeface="黑体" pitchFamily="49" charset="-122"/>
              </a:rPr>
              <a:t>FMVSS 214“</a:t>
            </a:r>
            <a:r>
              <a:rPr lang="zh-CN" altLang="en-US" sz="1800" dirty="0">
                <a:latin typeface="黑体" pitchFamily="49" charset="-122"/>
                <a:ea typeface="黑体" pitchFamily="49" charset="-122"/>
              </a:rPr>
              <a:t>侧面碰撞防护”标准，欧洲的</a:t>
            </a:r>
            <a:r>
              <a:rPr lang="en-US" altLang="zh-CN" sz="1800" dirty="0">
                <a:latin typeface="黑体" pitchFamily="49" charset="-122"/>
                <a:ea typeface="黑体" pitchFamily="49" charset="-122"/>
              </a:rPr>
              <a:t>ECE R94“</a:t>
            </a:r>
            <a:r>
              <a:rPr lang="zh-CN" altLang="en-US" sz="1800" dirty="0">
                <a:latin typeface="黑体" pitchFamily="49" charset="-122"/>
                <a:ea typeface="黑体" pitchFamily="49" charset="-122"/>
              </a:rPr>
              <a:t>正面碰撞乘员保护法规”和</a:t>
            </a:r>
            <a:r>
              <a:rPr lang="en-US" altLang="zh-CN" sz="1800" dirty="0">
                <a:latin typeface="黑体" pitchFamily="49" charset="-122"/>
                <a:ea typeface="黑体" pitchFamily="49" charset="-122"/>
              </a:rPr>
              <a:t>ECE R95“</a:t>
            </a:r>
            <a:r>
              <a:rPr lang="zh-CN" altLang="en-US" sz="1800" dirty="0">
                <a:latin typeface="黑体" pitchFamily="49" charset="-122"/>
                <a:ea typeface="黑体" pitchFamily="49" charset="-122"/>
              </a:rPr>
              <a:t>侧面碰撞保护法规”，我国的国标是</a:t>
            </a:r>
            <a:r>
              <a:rPr lang="en-US" altLang="zh-CN" sz="1800" dirty="0">
                <a:latin typeface="黑体" pitchFamily="49" charset="-122"/>
                <a:ea typeface="黑体" pitchFamily="49" charset="-122"/>
              </a:rPr>
              <a:t>GB 11551</a:t>
            </a:r>
            <a:r>
              <a:rPr lang="zh-CN" altLang="en-US" sz="1800" dirty="0">
                <a:latin typeface="黑体" pitchFamily="49" charset="-122"/>
                <a:ea typeface="黑体" pitchFamily="49" charset="-122"/>
              </a:rPr>
              <a:t>。这些标准中都规定，在碰撞事故试验中，假人在约束系统保护下，头部伤害值、胸部加速度值和腿部载荷必须低于法规限值。</a:t>
            </a:r>
          </a:p>
        </p:txBody>
      </p:sp>
      <p:sp>
        <p:nvSpPr>
          <p:cNvPr id="3" name="矩形 2"/>
          <p:cNvSpPr/>
          <p:nvPr/>
        </p:nvSpPr>
        <p:spPr>
          <a:xfrm>
            <a:off x="1017968" y="857238"/>
            <a:ext cx="2877711" cy="544765"/>
          </a:xfrm>
          <a:prstGeom prst="rect">
            <a:avLst/>
          </a:prstGeom>
        </p:spPr>
        <p:txBody>
          <a:bodyPr wrap="none">
            <a:spAutoFit/>
          </a:bodyPr>
          <a:lstStyle/>
          <a:p>
            <a:pPr>
              <a:lnSpc>
                <a:spcPct val="140000"/>
              </a:lnSpc>
            </a:pPr>
            <a:r>
              <a:rPr lang="zh-CN" altLang="en-US" sz="2100" dirty="0" smtClean="0">
                <a:latin typeface="黑体" pitchFamily="49" charset="-122"/>
                <a:ea typeface="黑体" pitchFamily="49" charset="-122"/>
              </a:rPr>
              <a:t>七、</a:t>
            </a:r>
            <a:r>
              <a:rPr lang="zh-CN" altLang="en-US" sz="2100" dirty="0">
                <a:latin typeface="黑体" pitchFamily="49" charset="-122"/>
                <a:ea typeface="黑体" pitchFamily="49" charset="-122"/>
              </a:rPr>
              <a:t>安全气囊相应法规</a:t>
            </a:r>
          </a:p>
        </p:txBody>
      </p:sp>
    </p:spTree>
    <p:extLst>
      <p:ext uri="{BB962C8B-B14F-4D97-AF65-F5344CB8AC3E}">
        <p14:creationId xmlns:p14="http://schemas.microsoft.com/office/powerpoint/2010/main" xmlns="" val="27157805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3"/>
          <p:cNvSpPr>
            <a:spLocks noGrp="1" noChangeArrowheads="1"/>
          </p:cNvSpPr>
          <p:nvPr>
            <p:ph idx="1"/>
          </p:nvPr>
        </p:nvSpPr>
        <p:spPr>
          <a:xfrm>
            <a:off x="291950" y="1264206"/>
            <a:ext cx="6172200" cy="2469059"/>
          </a:xfrm>
        </p:spPr>
        <p:txBody>
          <a:bodyPr>
            <a:noAutofit/>
          </a:bodyPr>
          <a:lstStyle/>
          <a:p>
            <a:pPr marL="0" indent="0">
              <a:buNone/>
            </a:pPr>
            <a:r>
              <a:rPr lang="en-US" altLang="zh-CN" sz="2800" dirty="0" smtClean="0"/>
              <a:t>         </a:t>
            </a:r>
            <a:r>
              <a:rPr lang="zh-CN" altLang="zh-CN" sz="2800" dirty="0" smtClean="0">
                <a:latin typeface="黑体" panose="02010609060101010101" pitchFamily="49" charset="-122"/>
                <a:ea typeface="黑体" panose="02010609060101010101" pitchFamily="49" charset="-122"/>
              </a:rPr>
              <a:t>智能</a:t>
            </a:r>
            <a:r>
              <a:rPr lang="zh-CN" altLang="zh-CN" sz="2800" dirty="0">
                <a:latin typeface="黑体" panose="02010609060101010101" pitchFamily="49" charset="-122"/>
                <a:ea typeface="黑体" panose="02010609060101010101" pitchFamily="49" charset="-122"/>
              </a:rPr>
              <a:t>安全气囊比普通型主要多了两个核心元件，即传感器及其与之配套的计算机软件</a:t>
            </a:r>
            <a:r>
              <a:rPr lang="zh-CN" altLang="zh-CN"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marL="0" indent="0">
              <a:buNone/>
            </a:pPr>
            <a:r>
              <a:rPr lang="en-US" altLang="zh-CN" sz="2800" dirty="0" smtClean="0">
                <a:latin typeface="黑体" panose="02010609060101010101" pitchFamily="49" charset="-122"/>
                <a:ea typeface="黑体" panose="02010609060101010101" pitchFamily="49" charset="-122"/>
              </a:rPr>
              <a:t>    </a:t>
            </a:r>
            <a:r>
              <a:rPr lang="zh-CN" altLang="zh-CN" sz="2800" dirty="0" smtClean="0">
                <a:latin typeface="黑体" panose="02010609060101010101" pitchFamily="49" charset="-122"/>
                <a:ea typeface="黑体" panose="02010609060101010101" pitchFamily="49" charset="-122"/>
              </a:rPr>
              <a:t>智能</a:t>
            </a:r>
            <a:r>
              <a:rPr lang="zh-CN" altLang="zh-CN" sz="2800" dirty="0">
                <a:latin typeface="黑体" panose="02010609060101010101" pitchFamily="49" charset="-122"/>
                <a:ea typeface="黑体" panose="02010609060101010101" pitchFamily="49" charset="-122"/>
              </a:rPr>
              <a:t>安全气囊系统由传感器、控制单元、执行器、总线系统组成。</a:t>
            </a:r>
          </a:p>
          <a:p>
            <a:pPr marL="0" indent="0">
              <a:lnSpc>
                <a:spcPct val="130000"/>
              </a:lnSpc>
              <a:buNone/>
            </a:pPr>
            <a:r>
              <a:rPr lang="zh-CN" altLang="en-US" sz="2800" dirty="0" smtClean="0">
                <a:latin typeface="黑体" pitchFamily="49" charset="-122"/>
                <a:ea typeface="黑体" pitchFamily="49" charset="-122"/>
              </a:rPr>
              <a:t>    </a:t>
            </a:r>
            <a:endParaRPr lang="zh-CN" altLang="en-US" sz="2800" dirty="0">
              <a:latin typeface="黑体" pitchFamily="49" charset="-122"/>
              <a:ea typeface="黑体" pitchFamily="49" charset="-122"/>
            </a:endParaRPr>
          </a:p>
          <a:p>
            <a:pPr marL="0" indent="0">
              <a:buNone/>
            </a:pPr>
            <a:endParaRPr lang="zh-CN" altLang="en-US" sz="2800" dirty="0">
              <a:latin typeface="黑体" pitchFamily="49" charset="-122"/>
              <a:ea typeface="黑体" pitchFamily="49" charset="-122"/>
            </a:endParaRPr>
          </a:p>
        </p:txBody>
      </p:sp>
      <p:sp>
        <p:nvSpPr>
          <p:cNvPr id="3" name="矩形 2"/>
          <p:cNvSpPr/>
          <p:nvPr/>
        </p:nvSpPr>
        <p:spPr>
          <a:xfrm>
            <a:off x="1225868" y="468364"/>
            <a:ext cx="3911230" cy="523220"/>
          </a:xfrm>
          <a:prstGeom prst="rect">
            <a:avLst/>
          </a:prstGeom>
        </p:spPr>
        <p:txBody>
          <a:bodyPr wrap="square">
            <a:spAutoFit/>
          </a:bodyPr>
          <a:lstStyle/>
          <a:p>
            <a:pPr marL="257175" indent="-257175">
              <a:spcBef>
                <a:spcPct val="20000"/>
              </a:spcBef>
            </a:pPr>
            <a:r>
              <a:rPr lang="zh-CN" altLang="en-US" sz="2800" dirty="0" smtClean="0">
                <a:solidFill>
                  <a:prstClr val="black"/>
                </a:solidFill>
                <a:latin typeface="黑体" pitchFamily="49" charset="-122"/>
                <a:ea typeface="黑体" pitchFamily="49" charset="-122"/>
              </a:rPr>
              <a:t>八、智能安全气囊</a:t>
            </a:r>
            <a:endParaRPr lang="zh-CN" altLang="en-US" sz="2800" dirty="0">
              <a:solidFill>
                <a:prstClr val="black"/>
              </a:solidFill>
              <a:latin typeface="黑体" pitchFamily="49" charset="-122"/>
              <a:ea typeface="黑体" pitchFamily="49" charset="-122"/>
            </a:endParaRPr>
          </a:p>
        </p:txBody>
      </p:sp>
    </p:spTree>
    <p:extLst>
      <p:ext uri="{BB962C8B-B14F-4D97-AF65-F5344CB8AC3E}">
        <p14:creationId xmlns:p14="http://schemas.microsoft.com/office/powerpoint/2010/main" xmlns="" val="419228966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t>6.4  </a:t>
            </a:r>
            <a:r>
              <a:rPr lang="zh-CN" altLang="zh-CN" sz="3200" b="1" dirty="0"/>
              <a:t>轿车安全车身</a:t>
            </a:r>
            <a:r>
              <a:rPr lang="zh-CN" altLang="zh-CN" sz="3200" b="1" dirty="0" smtClean="0"/>
              <a:t>结构</a:t>
            </a:r>
            <a:endParaRPr lang="zh-CN" altLang="en-US" sz="3200" b="1" dirty="0"/>
          </a:p>
        </p:txBody>
      </p:sp>
      <p:sp>
        <p:nvSpPr>
          <p:cNvPr id="3" name="内容占位符 2"/>
          <p:cNvSpPr>
            <a:spLocks noGrp="1"/>
          </p:cNvSpPr>
          <p:nvPr>
            <p:ph idx="1"/>
          </p:nvPr>
        </p:nvSpPr>
        <p:spPr>
          <a:xfrm>
            <a:off x="342900" y="1063228"/>
            <a:ext cx="6172200" cy="3394472"/>
          </a:xfrm>
        </p:spPr>
        <p:txBody>
          <a:bodyPr>
            <a:normAutofit fontScale="77500" lnSpcReduction="20000"/>
          </a:bodyPr>
          <a:lstStyle/>
          <a:p>
            <a:pPr marL="0" indent="358775">
              <a:lnSpc>
                <a:spcPct val="120000"/>
              </a:lnSpc>
              <a:buNone/>
            </a:pPr>
            <a:r>
              <a:rPr lang="zh-CN" altLang="en-US" dirty="0">
                <a:latin typeface="黑体" panose="02010609060101010101" pitchFamily="49" charset="-122"/>
                <a:ea typeface="黑体" panose="02010609060101010101" pitchFamily="49" charset="-122"/>
              </a:rPr>
              <a:t>车身结构应以如何最大限度地满足或降低法规所规定的伤害指标为设计目标。</a:t>
            </a:r>
          </a:p>
          <a:p>
            <a:pPr marL="0" indent="358775">
              <a:lnSpc>
                <a:spcPct val="120000"/>
              </a:lnSpc>
              <a:buNone/>
            </a:pPr>
            <a:r>
              <a:rPr lang="zh-CN" altLang="en-US" dirty="0">
                <a:latin typeface="黑体" panose="02010609060101010101" pitchFamily="49" charset="-122"/>
                <a:ea typeface="黑体" panose="02010609060101010101" pitchFamily="49" charset="-122"/>
              </a:rPr>
              <a:t>应具有的功能：</a:t>
            </a:r>
          </a:p>
          <a:p>
            <a:pPr marL="0" indent="358775">
              <a:lnSpc>
                <a:spcPct val="120000"/>
              </a:lnSpc>
              <a:buNone/>
            </a:pPr>
            <a:r>
              <a:rPr lang="en-US" altLang="zh-CN" dirty="0">
                <a:latin typeface="黑体" panose="02010609060101010101" pitchFamily="49" charset="-122"/>
                <a:ea typeface="黑体" panose="02010609060101010101" pitchFamily="49" charset="-122"/>
              </a:rPr>
              <a:t>(1)</a:t>
            </a:r>
            <a:r>
              <a:rPr lang="zh-CN" altLang="en-US" dirty="0">
                <a:latin typeface="黑体" panose="02010609060101010101" pitchFamily="49" charset="-122"/>
                <a:ea typeface="黑体" panose="02010609060101010101" pitchFamily="49" charset="-122"/>
              </a:rPr>
              <a:t>必须尽可能地缓和吸收车辆及乘员的运动能量，以缓解乘员受到的冲击；</a:t>
            </a:r>
          </a:p>
          <a:p>
            <a:pPr marL="0" indent="358775">
              <a:lnSpc>
                <a:spcPct val="120000"/>
              </a:lnSpc>
              <a:buNone/>
            </a:pPr>
            <a:r>
              <a:rPr lang="en-US" altLang="zh-CN" dirty="0">
                <a:latin typeface="黑体" panose="02010609060101010101" pitchFamily="49" charset="-122"/>
                <a:ea typeface="黑体" panose="02010609060101010101" pitchFamily="49" charset="-122"/>
              </a:rPr>
              <a:t>(2)</a:t>
            </a:r>
            <a:r>
              <a:rPr lang="zh-CN" altLang="en-US" dirty="0">
                <a:latin typeface="黑体" panose="02010609060101010101" pitchFamily="49" charset="-122"/>
                <a:ea typeface="黑体" panose="02010609060101010101" pitchFamily="49" charset="-122"/>
              </a:rPr>
              <a:t>在确保乘员的有效生存空间的同时，还必须保证碰撞后乘员易于逃脱和容易进行车外救护。</a:t>
            </a:r>
          </a:p>
          <a:p>
            <a:endParaRPr lang="zh-CN" altLang="en-US" dirty="0"/>
          </a:p>
        </p:txBody>
      </p:sp>
    </p:spTree>
    <p:extLst>
      <p:ext uri="{BB962C8B-B14F-4D97-AF65-F5344CB8AC3E}">
        <p14:creationId xmlns:p14="http://schemas.microsoft.com/office/powerpoint/2010/main" xmlns="" val="298696640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49" name="Picture 5" descr="20070424_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1235" y="1195388"/>
            <a:ext cx="4698206" cy="23514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5351" name="Picture 7" descr="img20070328113236183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28662" y="1397794"/>
            <a:ext cx="4806554" cy="24014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5353" name="Picture 9" descr="080215053156_898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52512" y="1600200"/>
            <a:ext cx="5292329" cy="2643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73101172"/>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5349"/>
                                        </p:tgtEl>
                                        <p:attrNameLst>
                                          <p:attrName>style.visibility</p:attrName>
                                        </p:attrNameLst>
                                      </p:cBhvr>
                                      <p:to>
                                        <p:strVal val="visible"/>
                                      </p:to>
                                    </p:set>
                                    <p:animEffect transition="in" filter="blinds(horizontal)">
                                      <p:cBhvr>
                                        <p:cTn id="7" dur="500"/>
                                        <p:tgtEl>
                                          <p:spTgt spid="18534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85351"/>
                                        </p:tgtEl>
                                        <p:attrNameLst>
                                          <p:attrName>style.visibility</p:attrName>
                                        </p:attrNameLst>
                                      </p:cBhvr>
                                      <p:to>
                                        <p:strVal val="visible"/>
                                      </p:to>
                                    </p:set>
                                    <p:animEffect transition="in" filter="slide(fromBottom)">
                                      <p:cBhvr>
                                        <p:cTn id="12" dur="500"/>
                                        <p:tgtEl>
                                          <p:spTgt spid="18535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185353"/>
                                        </p:tgtEl>
                                        <p:attrNameLst>
                                          <p:attrName>style.visibility</p:attrName>
                                        </p:attrNameLst>
                                      </p:cBhvr>
                                      <p:to>
                                        <p:strVal val="visible"/>
                                      </p:to>
                                    </p:set>
                                    <p:animEffect transition="in" filter="slide(fromBottom)">
                                      <p:cBhvr>
                                        <p:cTn id="17" dur="500"/>
                                        <p:tgtEl>
                                          <p:spTgt spid="185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2"/>
          <p:cNvSpPr>
            <a:spLocks noGrp="1"/>
          </p:cNvSpPr>
          <p:nvPr>
            <p:ph idx="1"/>
          </p:nvPr>
        </p:nvSpPr>
        <p:spPr>
          <a:xfrm>
            <a:off x="375046" y="309300"/>
            <a:ext cx="5197079" cy="2545556"/>
          </a:xfrm>
        </p:spPr>
        <p:txBody>
          <a:bodyPr>
            <a:normAutofit/>
          </a:bodyPr>
          <a:lstStyle/>
          <a:p>
            <a:pPr eaLnBrk="1" hangingPunct="1">
              <a:buFont typeface="Arial" charset="0"/>
              <a:buNone/>
              <a:defRPr/>
            </a:pPr>
            <a:r>
              <a:rPr lang="zh-CN" altLang="en-US" sz="2800" dirty="0">
                <a:latin typeface="黑体" pitchFamily="49" charset="-122"/>
                <a:ea typeface="黑体" pitchFamily="49" charset="-122"/>
              </a:rPr>
              <a:t>一、车身的变形特性 </a:t>
            </a:r>
          </a:p>
          <a:p>
            <a:pPr marL="0" indent="0">
              <a:buNone/>
              <a:defRPr/>
            </a:pPr>
            <a:r>
              <a:rPr lang="zh-CN" altLang="en-US" sz="2800" dirty="0">
                <a:latin typeface="黑体" pitchFamily="49" charset="-122"/>
                <a:ea typeface="黑体" pitchFamily="49" charset="-122"/>
              </a:rPr>
              <a:t>前碰撞、侧面碰撞及追尾碰撞。另外还有车撞行人与翻车等情况。 </a:t>
            </a:r>
          </a:p>
          <a:p>
            <a:pPr eaLnBrk="1" hangingPunct="1">
              <a:buFont typeface="Arial" charset="0"/>
              <a:buChar char="•"/>
              <a:defRPr/>
            </a:pPr>
            <a:endParaRPr lang="zh-CN" altLang="en-US" sz="2800" dirty="0" smtClean="0"/>
          </a:p>
        </p:txBody>
      </p:sp>
      <p:grpSp>
        <p:nvGrpSpPr>
          <p:cNvPr id="10243" name="Group 11"/>
          <p:cNvGrpSpPr>
            <a:grpSpLocks/>
          </p:cNvGrpSpPr>
          <p:nvPr/>
        </p:nvGrpSpPr>
        <p:grpSpPr bwMode="auto">
          <a:xfrm>
            <a:off x="375047" y="1928813"/>
            <a:ext cx="4446984" cy="2271530"/>
            <a:chOff x="340" y="1298"/>
            <a:chExt cx="5126" cy="2718"/>
          </a:xfrm>
        </p:grpSpPr>
        <p:pic>
          <p:nvPicPr>
            <p:cNvPr id="10245" name="Picture 9"/>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0" y="1298"/>
              <a:ext cx="5126" cy="2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Text Box 10"/>
            <p:cNvSpPr txBox="1">
              <a:spLocks noChangeArrowheads="1"/>
            </p:cNvSpPr>
            <p:nvPr/>
          </p:nvSpPr>
          <p:spPr bwMode="auto">
            <a:xfrm>
              <a:off x="1020" y="3657"/>
              <a:ext cx="454" cy="35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en-US" sz="1350">
                <a:latin typeface="Calibri" panose="020F0502020204030204" pitchFamily="34" charset="0"/>
              </a:endParaRPr>
            </a:p>
          </p:txBody>
        </p:sp>
      </p:grpSp>
      <p:sp>
        <p:nvSpPr>
          <p:cNvPr id="10244" name="矩形 5"/>
          <p:cNvSpPr>
            <a:spLocks noChangeArrowheads="1"/>
          </p:cNvSpPr>
          <p:nvPr/>
        </p:nvSpPr>
        <p:spPr bwMode="auto">
          <a:xfrm>
            <a:off x="4929188" y="1875235"/>
            <a:ext cx="1832559"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2400" dirty="0">
                <a:latin typeface="黑体" panose="02010609060101010101" pitchFamily="49" charset="-122"/>
                <a:ea typeface="黑体" panose="02010609060101010101" pitchFamily="49" charset="-122"/>
              </a:rPr>
              <a:t>汽车发生前碰撞</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包括偏置碰撞和正面碰撞</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的概率在</a:t>
            </a:r>
            <a:r>
              <a:rPr lang="en-US" altLang="zh-CN" sz="2400" dirty="0">
                <a:latin typeface="黑体" panose="02010609060101010101" pitchFamily="49" charset="-122"/>
                <a:ea typeface="黑体" panose="02010609060101010101" pitchFamily="49" charset="-122"/>
              </a:rPr>
              <a:t>40</a:t>
            </a:r>
            <a:r>
              <a:rPr lang="zh-CN" altLang="en-US" sz="2400" dirty="0">
                <a:latin typeface="黑体" panose="02010609060101010101" pitchFamily="49" charset="-122"/>
                <a:ea typeface="黑体" panose="02010609060101010101" pitchFamily="49" charset="-122"/>
              </a:rPr>
              <a:t>％左右。</a:t>
            </a:r>
          </a:p>
        </p:txBody>
      </p:sp>
    </p:spTree>
    <p:extLst>
      <p:ext uri="{BB962C8B-B14F-4D97-AF65-F5344CB8AC3E}">
        <p14:creationId xmlns:p14="http://schemas.microsoft.com/office/powerpoint/2010/main" xmlns="" val="365811326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330868" y="115553"/>
            <a:ext cx="6172200" cy="857250"/>
          </a:xfrm>
        </p:spPr>
        <p:txBody>
          <a:bodyPr>
            <a:normAutofit/>
          </a:bodyPr>
          <a:lstStyle/>
          <a:p>
            <a:pPr eaLnBrk="1" hangingPunct="1"/>
            <a:r>
              <a:rPr lang="zh-CN" altLang="en-US" sz="2800" dirty="0">
                <a:latin typeface="黑体" panose="02010609060101010101" pitchFamily="49" charset="-122"/>
                <a:ea typeface="黑体" panose="02010609060101010101" pitchFamily="49" charset="-122"/>
              </a:rPr>
              <a:t>正面碰撞</a:t>
            </a:r>
          </a:p>
        </p:txBody>
      </p:sp>
      <p:sp>
        <p:nvSpPr>
          <p:cNvPr id="11267" name="内容占位符 2"/>
          <p:cNvSpPr>
            <a:spLocks noGrp="1"/>
          </p:cNvSpPr>
          <p:nvPr>
            <p:ph idx="1"/>
          </p:nvPr>
        </p:nvSpPr>
        <p:spPr>
          <a:xfrm>
            <a:off x="4006516" y="972803"/>
            <a:ext cx="2743200" cy="3454817"/>
          </a:xfrm>
        </p:spPr>
        <p:txBody>
          <a:bodyPr>
            <a:noAutofit/>
          </a:bodyPr>
          <a:lstStyle/>
          <a:p>
            <a:pPr marL="0" indent="0">
              <a:buNone/>
            </a:pPr>
            <a:r>
              <a:rPr lang="zh-CN" altLang="en-US" sz="2800" dirty="0">
                <a:solidFill>
                  <a:srgbClr val="0000FF"/>
                </a:solidFill>
                <a:latin typeface="黑体" panose="02010609060101010101" pitchFamily="49" charset="-122"/>
                <a:ea typeface="黑体" panose="02010609060101010101" pitchFamily="49" charset="-122"/>
              </a:rPr>
              <a:t>正面碰撞的特点</a:t>
            </a:r>
            <a:endParaRPr lang="en-US" altLang="zh-CN" sz="2800" dirty="0">
              <a:solidFill>
                <a:srgbClr val="0000FF"/>
              </a:solidFill>
              <a:latin typeface="黑体" panose="02010609060101010101" pitchFamily="49" charset="-122"/>
              <a:ea typeface="黑体" panose="02010609060101010101" pitchFamily="49" charset="-122"/>
            </a:endParaRPr>
          </a:p>
          <a:p>
            <a:pPr marL="0" indent="0">
              <a:lnSpc>
                <a:spcPct val="125000"/>
              </a:lnSpc>
              <a:buNone/>
            </a:pPr>
            <a:r>
              <a:rPr lang="zh-CN" altLang="en-US" sz="2800" dirty="0">
                <a:latin typeface="黑体" panose="02010609060101010101" pitchFamily="49" charset="-122"/>
                <a:ea typeface="黑体" panose="02010609060101010101" pitchFamily="49" charset="-122"/>
              </a:rPr>
              <a:t>动能被保险杠和车身前部变形所吸收，在剧烈碰撞时还要涉及乘客区前部</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前围</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a:t>
            </a:r>
          </a:p>
        </p:txBody>
      </p:sp>
      <p:pic>
        <p:nvPicPr>
          <p:cNvPr id="1126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8321" y="1149018"/>
            <a:ext cx="3751784" cy="20165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62181199"/>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内容占位符 2"/>
          <p:cNvSpPr>
            <a:spLocks noGrp="1"/>
          </p:cNvSpPr>
          <p:nvPr>
            <p:ph idx="1"/>
          </p:nvPr>
        </p:nvSpPr>
        <p:spPr>
          <a:xfrm>
            <a:off x="463216" y="941472"/>
            <a:ext cx="5925741" cy="2545556"/>
          </a:xfrm>
        </p:spPr>
        <p:txBody>
          <a:bodyPr>
            <a:noAutofit/>
          </a:bodyPr>
          <a:lstStyle/>
          <a:p>
            <a:pPr marL="0" indent="402431">
              <a:lnSpc>
                <a:spcPct val="125000"/>
              </a:lnSpc>
            </a:pPr>
            <a:r>
              <a:rPr lang="zh-CN" altLang="en-US" sz="2800" dirty="0">
                <a:latin typeface="黑体" panose="02010609060101010101" pitchFamily="49" charset="-122"/>
                <a:ea typeface="黑体" panose="02010609060101010101" pitchFamily="49" charset="-122"/>
              </a:rPr>
              <a:t>对于车身前部的前围板区域的撞击变形会引起转向系、仪表板、踏板和前围板的错位；车底部的变形会引起座椅下沉或翻倒；前侧部结构的变形会产生事故后不能打开车门的现象发生。</a:t>
            </a:r>
          </a:p>
        </p:txBody>
      </p:sp>
    </p:spTree>
    <p:extLst>
      <p:ext uri="{BB962C8B-B14F-4D97-AF65-F5344CB8AC3E}">
        <p14:creationId xmlns:p14="http://schemas.microsoft.com/office/powerpoint/2010/main" xmlns="" val="2496059670"/>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77500" lnSpcReduction="20000"/>
          </a:bodyPr>
          <a:lstStyle/>
          <a:p>
            <a:pPr>
              <a:lnSpc>
                <a:spcPct val="120000"/>
              </a:lnSpc>
            </a:pPr>
            <a:r>
              <a:rPr lang="zh-CN" altLang="en-US" dirty="0">
                <a:latin typeface="黑体" pitchFamily="49" charset="-122"/>
                <a:ea typeface="黑体" pitchFamily="49" charset="-122"/>
              </a:rPr>
              <a:t>汽车座椅安全带是重要的汽车乘员约束保护装置之一，能有效地减轻二次碰撞给人体造成的伤害。</a:t>
            </a:r>
          </a:p>
          <a:p>
            <a:pPr>
              <a:lnSpc>
                <a:spcPct val="120000"/>
              </a:lnSpc>
            </a:pPr>
            <a:r>
              <a:rPr lang="zh-CN" altLang="en-US" dirty="0">
                <a:latin typeface="黑体" pitchFamily="49" charset="-122"/>
                <a:ea typeface="黑体" pitchFamily="49" charset="-122"/>
              </a:rPr>
              <a:t>美国人最看重的十种安全装置：安全带排在首位</a:t>
            </a:r>
          </a:p>
          <a:p>
            <a:pPr>
              <a:lnSpc>
                <a:spcPct val="120000"/>
              </a:lnSpc>
            </a:pPr>
            <a:r>
              <a:rPr lang="zh-CN" altLang="en-US" dirty="0">
                <a:latin typeface="黑体" pitchFamily="49" charset="-122"/>
                <a:ea typeface="黑体" pitchFamily="49" charset="-122"/>
              </a:rPr>
              <a:t>统计数据表明，座椅安全带的佩带可使碰撞事故中乘员伤亡率减少</a:t>
            </a:r>
            <a:r>
              <a:rPr lang="en-US" altLang="zh-CN" dirty="0">
                <a:latin typeface="黑体" pitchFamily="49" charset="-122"/>
                <a:ea typeface="黑体" pitchFamily="49" charset="-122"/>
              </a:rPr>
              <a:t>15</a:t>
            </a:r>
            <a:r>
              <a:rPr lang="zh-CN" altLang="en-US" dirty="0">
                <a:latin typeface="黑体" pitchFamily="49" charset="-122"/>
                <a:ea typeface="黑体" pitchFamily="49" charset="-122"/>
              </a:rPr>
              <a:t>％</a:t>
            </a:r>
            <a:r>
              <a:rPr lang="en-US" altLang="zh-CN" dirty="0">
                <a:latin typeface="黑体" pitchFamily="49" charset="-122"/>
                <a:ea typeface="黑体" pitchFamily="49" charset="-122"/>
              </a:rPr>
              <a:t>-30</a:t>
            </a:r>
            <a:r>
              <a:rPr lang="zh-CN" altLang="en-US" dirty="0">
                <a:latin typeface="黑体" pitchFamily="49" charset="-122"/>
                <a:ea typeface="黑体" pitchFamily="49" charset="-122"/>
              </a:rPr>
              <a:t>％。</a:t>
            </a:r>
          </a:p>
          <a:p>
            <a:pPr marL="0" indent="0">
              <a:buNone/>
            </a:pPr>
            <a:endParaRPr lang="zh-CN" altLang="en-US" sz="3100" dirty="0"/>
          </a:p>
        </p:txBody>
      </p:sp>
      <p:sp>
        <p:nvSpPr>
          <p:cNvPr id="6" name="TextBox 58"/>
          <p:cNvSpPr txBox="1"/>
          <p:nvPr/>
        </p:nvSpPr>
        <p:spPr>
          <a:xfrm>
            <a:off x="671986" y="287384"/>
            <a:ext cx="4668266" cy="646331"/>
          </a:xfrm>
          <a:prstGeom prst="rect">
            <a:avLst/>
          </a:prstGeom>
          <a:noFill/>
        </p:spPr>
        <p:txBody>
          <a:bodyPr wrap="none" rtlCol="0">
            <a:spAutoFit/>
          </a:bodyPr>
          <a:lstStyle/>
          <a:p>
            <a:r>
              <a:rPr lang="en-US" altLang="zh-CN" sz="3600" spc="300" dirty="0">
                <a:solidFill>
                  <a:srgbClr val="FF0000"/>
                </a:solidFill>
                <a:latin typeface="方正兰亭细黑_GBK" pitchFamily="2" charset="-122"/>
                <a:ea typeface="方正兰亭细黑_GBK" pitchFamily="2" charset="-122"/>
              </a:rPr>
              <a:t>6.2 </a:t>
            </a:r>
            <a:r>
              <a:rPr lang="zh-CN" altLang="en-US" sz="3600" spc="300" dirty="0">
                <a:solidFill>
                  <a:srgbClr val="FF0000"/>
                </a:solidFill>
                <a:latin typeface="方正兰亭细黑_GBK" pitchFamily="2" charset="-122"/>
                <a:ea typeface="方正兰亭细黑_GBK" pitchFamily="2" charset="-122"/>
              </a:rPr>
              <a:t>汽车座椅安全带</a:t>
            </a:r>
          </a:p>
        </p:txBody>
      </p:sp>
    </p:spTree>
    <p:extLst>
      <p:ext uri="{BB962C8B-B14F-4D97-AF65-F5344CB8AC3E}">
        <p14:creationId xmlns:p14="http://schemas.microsoft.com/office/powerpoint/2010/main" xmlns="" val="239865825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pPr eaLnBrk="1" hangingPunct="1"/>
            <a:r>
              <a:rPr lang="zh-CN" altLang="en-US" sz="2700">
                <a:latin typeface="黑体" panose="02010609060101010101" pitchFamily="49" charset="-122"/>
                <a:ea typeface="黑体" panose="02010609060101010101" pitchFamily="49" charset="-122"/>
              </a:rPr>
              <a:t>侧面碰撞</a:t>
            </a:r>
          </a:p>
        </p:txBody>
      </p:sp>
      <p:pic>
        <p:nvPicPr>
          <p:cNvPr id="13315"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a:xfrm>
            <a:off x="342900" y="1063228"/>
            <a:ext cx="3589734" cy="2357438"/>
          </a:xfrm>
        </p:spPr>
      </p:pic>
      <p:sp>
        <p:nvSpPr>
          <p:cNvPr id="13317" name="矩形 5"/>
          <p:cNvSpPr>
            <a:spLocks noChangeArrowheads="1"/>
          </p:cNvSpPr>
          <p:nvPr/>
        </p:nvSpPr>
        <p:spPr bwMode="auto">
          <a:xfrm>
            <a:off x="4313038" y="917032"/>
            <a:ext cx="2376519" cy="3260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2400" dirty="0">
                <a:latin typeface="黑体" panose="02010609060101010101" pitchFamily="49" charset="-122"/>
                <a:ea typeface="黑体" panose="02010609060101010101" pitchFamily="49" charset="-122"/>
              </a:rPr>
              <a:t>由于装饰件和结构件所能吸收的能量有限，因而引起的车内的严重变形对汽车乘客伤害的危险性很高。</a:t>
            </a:r>
          </a:p>
        </p:txBody>
      </p:sp>
    </p:spTree>
    <p:extLst>
      <p:ext uri="{BB962C8B-B14F-4D97-AF65-F5344CB8AC3E}">
        <p14:creationId xmlns:p14="http://schemas.microsoft.com/office/powerpoint/2010/main" xmlns="" val="409736871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内容占位符 2"/>
          <p:cNvSpPr>
            <a:spLocks noGrp="1"/>
          </p:cNvSpPr>
          <p:nvPr>
            <p:ph idx="1"/>
          </p:nvPr>
        </p:nvSpPr>
        <p:spPr>
          <a:xfrm>
            <a:off x="759869" y="2722146"/>
            <a:ext cx="5604835" cy="2545556"/>
          </a:xfrm>
        </p:spPr>
        <p:txBody>
          <a:bodyPr>
            <a:normAutofit/>
          </a:bodyPr>
          <a:lstStyle/>
          <a:p>
            <a:pPr marL="0" indent="402431">
              <a:lnSpc>
                <a:spcPct val="120000"/>
              </a:lnSpc>
              <a:buNone/>
            </a:pPr>
            <a:r>
              <a:rPr lang="zh-CN" altLang="en-US" sz="2400" dirty="0">
                <a:latin typeface="黑体" panose="02010609060101010101" pitchFamily="49" charset="-122"/>
                <a:ea typeface="黑体" panose="02010609060101010101" pitchFamily="49" charset="-122"/>
              </a:rPr>
              <a:t>与正面碰撞相比，侧面碰撞车身变形空间小对乘员的危害较大，因此，</a:t>
            </a:r>
            <a:r>
              <a:rPr lang="zh-CN" altLang="en-US" sz="2400" u="sng" dirty="0">
                <a:solidFill>
                  <a:srgbClr val="FF0000"/>
                </a:solidFill>
                <a:latin typeface="黑体" panose="02010609060101010101" pitchFamily="49" charset="-122"/>
                <a:ea typeface="黑体" panose="02010609060101010101" pitchFamily="49" charset="-122"/>
              </a:rPr>
              <a:t>增加车室刚度</a:t>
            </a:r>
            <a:r>
              <a:rPr lang="zh-CN" altLang="en-US" sz="2400" u="sng"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保证乘员的有效生存空间显得更为重要。</a:t>
            </a:r>
          </a:p>
        </p:txBody>
      </p:sp>
      <p:pic>
        <p:nvPicPr>
          <p:cNvPr id="14340"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t="9563" b="3851"/>
          <a:stretch>
            <a:fillRect/>
          </a:stretch>
        </p:blipFill>
        <p:spPr bwMode="auto">
          <a:xfrm>
            <a:off x="1079458" y="271838"/>
            <a:ext cx="4018360" cy="2330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6241705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315076" y="34884"/>
            <a:ext cx="6172200" cy="642938"/>
          </a:xfrm>
        </p:spPr>
        <p:txBody>
          <a:bodyPr>
            <a:normAutofit/>
          </a:bodyPr>
          <a:lstStyle/>
          <a:p>
            <a:pPr eaLnBrk="1" hangingPunct="1"/>
            <a:r>
              <a:rPr lang="zh-CN" altLang="en-US" sz="2800" dirty="0">
                <a:latin typeface="黑体" panose="02010609060101010101" pitchFamily="49" charset="-122"/>
                <a:ea typeface="黑体" panose="02010609060101010101" pitchFamily="49" charset="-122"/>
              </a:rPr>
              <a:t>追尾碰撞</a:t>
            </a:r>
          </a:p>
        </p:txBody>
      </p:sp>
      <p:pic>
        <p:nvPicPr>
          <p:cNvPr id="1536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40806" y="671431"/>
            <a:ext cx="3376362" cy="2206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矩形 1"/>
          <p:cNvSpPr/>
          <p:nvPr/>
        </p:nvSpPr>
        <p:spPr>
          <a:xfrm>
            <a:off x="189873" y="2877844"/>
            <a:ext cx="6463590" cy="2308324"/>
          </a:xfrm>
          <a:prstGeom prst="rect">
            <a:avLst/>
          </a:prstGeom>
        </p:spPr>
        <p:txBody>
          <a:bodyPr wrap="square">
            <a:spAutoFit/>
          </a:bodyPr>
          <a:lstStyle/>
          <a:p>
            <a:r>
              <a:rPr lang="zh-CN" altLang="en-US" sz="2400" b="1" dirty="0"/>
              <a:t>相对碰撞速度较低，并且尾部一般也有足够多的碰撞吸能区间</a:t>
            </a:r>
            <a:r>
              <a:rPr lang="en-US" altLang="zh-CN" sz="2400" b="1" dirty="0"/>
              <a:t>(</a:t>
            </a:r>
            <a:r>
              <a:rPr lang="zh-CN" altLang="en-US" sz="2400" b="1" dirty="0"/>
              <a:t>除短尾车外</a:t>
            </a:r>
            <a:r>
              <a:rPr lang="en-US" altLang="zh-CN" sz="2400" b="1" dirty="0"/>
              <a:t>)</a:t>
            </a:r>
            <a:r>
              <a:rPr lang="zh-CN" altLang="en-US" sz="2400" b="1" dirty="0"/>
              <a:t>，尾部碰撞时车辆乘员受到的最主要伤害是颈部冲击损伤，因此，车辆尾部区段应尽量软化。另外由于轿车燃油箱一般布置在车身后部，应保证发生后面碰撞时，尽量保证燃油系统的完整性。</a:t>
            </a:r>
          </a:p>
        </p:txBody>
      </p:sp>
    </p:spTree>
    <p:extLst>
      <p:ext uri="{BB962C8B-B14F-4D97-AF65-F5344CB8AC3E}">
        <p14:creationId xmlns:p14="http://schemas.microsoft.com/office/powerpoint/2010/main" xmlns="" val="408641734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5048" y="297218"/>
            <a:ext cx="4639865" cy="482203"/>
          </a:xfrm>
        </p:spPr>
        <p:txBody>
          <a:bodyPr rtlCol="0">
            <a:noAutofit/>
          </a:bodyPr>
          <a:lstStyle/>
          <a:p>
            <a:pPr>
              <a:lnSpc>
                <a:spcPct val="130000"/>
              </a:lnSpc>
              <a:buNone/>
              <a:defRPr/>
            </a:pPr>
            <a:r>
              <a:rPr lang="zh-CN" altLang="en-US" dirty="0" smtClean="0">
                <a:latin typeface="黑体" pitchFamily="49" charset="-122"/>
                <a:ea typeface="黑体" pitchFamily="49" charset="-122"/>
              </a:rPr>
              <a:t>二、车身结构安全设计</a:t>
            </a:r>
          </a:p>
        </p:txBody>
      </p:sp>
      <p:sp>
        <p:nvSpPr>
          <p:cNvPr id="16387" name="TextBox 3"/>
          <p:cNvSpPr txBox="1">
            <a:spLocks noChangeArrowheads="1"/>
          </p:cNvSpPr>
          <p:nvPr/>
        </p:nvSpPr>
        <p:spPr bwMode="auto">
          <a:xfrm>
            <a:off x="254731" y="1096566"/>
            <a:ext cx="6350605" cy="34532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6286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dirty="0">
                <a:latin typeface="黑体" panose="02010609060101010101" pitchFamily="49" charset="-122"/>
                <a:ea typeface="黑体" panose="02010609060101010101" pitchFamily="49" charset="-122"/>
              </a:rPr>
              <a:t>就国内外现有的技术状况来看，车身的碰撞安全措施就是汽车结构的</a:t>
            </a:r>
            <a:r>
              <a:rPr lang="zh-CN" altLang="en-US" sz="2400" dirty="0">
                <a:solidFill>
                  <a:srgbClr val="FF3300"/>
                </a:solidFill>
                <a:latin typeface="黑体" panose="02010609060101010101" pitchFamily="49" charset="-122"/>
                <a:ea typeface="黑体" panose="02010609060101010101" pitchFamily="49" charset="-122"/>
              </a:rPr>
              <a:t>缓冲与吸能</a:t>
            </a:r>
            <a:r>
              <a:rPr lang="zh-CN" altLang="en-US" sz="2400" dirty="0">
                <a:latin typeface="黑体" panose="02010609060101010101" pitchFamily="49" charset="-122"/>
                <a:ea typeface="黑体" panose="02010609060101010101" pitchFamily="49" charset="-122"/>
              </a:rPr>
              <a:t>，要保证汽车良好的能量吸收特性，首先汽车的前后部结构要尽可能多地吸收撞击能量，使作用于乘员上的力和加速度降到规定的范围内；然后是控制受压各部件的变形形式，防止车轮、发动机、变速器等刚性部件侵入驾驶室。</a:t>
            </a:r>
          </a:p>
        </p:txBody>
      </p:sp>
    </p:spTree>
    <p:extLst>
      <p:ext uri="{BB962C8B-B14F-4D97-AF65-F5344CB8AC3E}">
        <p14:creationId xmlns:p14="http://schemas.microsoft.com/office/powerpoint/2010/main" xmlns="" val="124532577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p:cNvSpPr>
          <p:nvPr>
            <p:ph type="body" idx="1"/>
          </p:nvPr>
        </p:nvSpPr>
        <p:spPr>
          <a:xfrm>
            <a:off x="210553" y="-1"/>
            <a:ext cx="6551194" cy="5005137"/>
          </a:xfrm>
        </p:spPr>
        <p:txBody>
          <a:bodyPr>
            <a:noAutofit/>
          </a:bodyPr>
          <a:lstStyle/>
          <a:p>
            <a:pPr>
              <a:lnSpc>
                <a:spcPct val="150000"/>
              </a:lnSpc>
            </a:pPr>
            <a:r>
              <a:rPr lang="zh-CN" altLang="en-US" sz="2800" dirty="0">
                <a:ea typeface="黑体" panose="02010609060101010101" pitchFamily="49" charset="-122"/>
              </a:rPr>
              <a:t>二次碰撞是造成人体损伤的直接原因，但一次碰撞在很大程度上决定了二次碰撞的剧烈程度，因此一次碰撞对人体损伤也有很大的影响。控制一次碰撞可以减少人体损伤的程度。通过汽车结构的缓冲与吸能作用，使作用于乘员上的力和加速度降到规定的范围内，以控制一次碰撞。</a:t>
            </a:r>
          </a:p>
        </p:txBody>
      </p:sp>
    </p:spTree>
    <p:extLst>
      <p:ext uri="{BB962C8B-B14F-4D97-AF65-F5344CB8AC3E}">
        <p14:creationId xmlns:p14="http://schemas.microsoft.com/office/powerpoint/2010/main" xmlns="" val="2199453001"/>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内容占位符 2"/>
          <p:cNvSpPr>
            <a:spLocks noGrp="1"/>
          </p:cNvSpPr>
          <p:nvPr>
            <p:ph idx="1"/>
          </p:nvPr>
        </p:nvSpPr>
        <p:spPr>
          <a:xfrm>
            <a:off x="351235" y="226815"/>
            <a:ext cx="6172200" cy="3394472"/>
          </a:xfrm>
        </p:spPr>
        <p:txBody>
          <a:bodyPr>
            <a:normAutofit/>
          </a:bodyPr>
          <a:lstStyle/>
          <a:p>
            <a:pPr eaLnBrk="1" hangingPunct="1"/>
            <a:r>
              <a:rPr lang="zh-CN" altLang="en-US" sz="2800" dirty="0">
                <a:latin typeface="黑体" panose="02010609060101010101" pitchFamily="49" charset="-122"/>
                <a:ea typeface="黑体" panose="02010609060101010101" pitchFamily="49" charset="-122"/>
              </a:rPr>
              <a:t>乘客安全区</a:t>
            </a:r>
            <a:r>
              <a:rPr lang="en-US" altLang="zh-CN" sz="2800" dirty="0">
                <a:latin typeface="黑体" panose="02010609060101010101" pitchFamily="49" charset="-122"/>
                <a:ea typeface="黑体" panose="02010609060101010101" pitchFamily="49" charset="-122"/>
              </a:rPr>
              <a:t>(A</a:t>
            </a:r>
            <a:r>
              <a:rPr lang="zh-CN" altLang="en-US" sz="2800" dirty="0">
                <a:latin typeface="黑体" panose="02010609060101010101" pitchFamily="49" charset="-122"/>
                <a:ea typeface="黑体" panose="02010609060101010101" pitchFamily="49" charset="-122"/>
              </a:rPr>
              <a:t>区</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和缓冲吸能区</a:t>
            </a:r>
            <a:r>
              <a:rPr lang="en-US" altLang="zh-CN" sz="2800" dirty="0">
                <a:latin typeface="黑体" panose="02010609060101010101" pitchFamily="49" charset="-122"/>
                <a:ea typeface="黑体" panose="02010609060101010101" pitchFamily="49" charset="-122"/>
              </a:rPr>
              <a:t>(B</a:t>
            </a:r>
            <a:r>
              <a:rPr lang="zh-CN" altLang="en-US" sz="2800" dirty="0">
                <a:latin typeface="黑体" panose="02010609060101010101" pitchFamily="49" charset="-122"/>
                <a:ea typeface="黑体" panose="02010609060101010101" pitchFamily="49" charset="-122"/>
              </a:rPr>
              <a:t>区</a:t>
            </a:r>
            <a:r>
              <a:rPr lang="en-US" altLang="zh-CN" sz="2800" dirty="0">
                <a:latin typeface="黑体" panose="02010609060101010101" pitchFamily="49" charset="-122"/>
                <a:ea typeface="黑体" panose="02010609060101010101" pitchFamily="49" charset="-122"/>
              </a:rPr>
              <a:t>)</a:t>
            </a:r>
          </a:p>
          <a:p>
            <a:pPr eaLnBrk="1" hangingPunct="1"/>
            <a:endParaRPr lang="zh-CN" altLang="en-US" sz="2800" dirty="0" smtClean="0"/>
          </a:p>
        </p:txBody>
      </p:sp>
      <p:pic>
        <p:nvPicPr>
          <p:cNvPr id="18436"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6698" y="1176152"/>
            <a:ext cx="2901090" cy="21325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3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84276" y="1099889"/>
            <a:ext cx="3239159" cy="2917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32938956"/>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p:cNvSpPr>
          <p:nvPr>
            <p:ph type="body" idx="1"/>
          </p:nvPr>
        </p:nvSpPr>
        <p:spPr>
          <a:xfrm>
            <a:off x="189310" y="1526757"/>
            <a:ext cx="3895725" cy="2545556"/>
          </a:xfrm>
        </p:spPr>
        <p:txBody>
          <a:bodyPr/>
          <a:lstStyle/>
          <a:p>
            <a:pPr marL="0" indent="272654">
              <a:lnSpc>
                <a:spcPct val="110000"/>
              </a:lnSpc>
              <a:buNone/>
            </a:pPr>
            <a:r>
              <a:rPr lang="zh-CN" altLang="en-US" sz="1650" dirty="0">
                <a:latin typeface="黑体" panose="02010609060101010101" pitchFamily="49" charset="-122"/>
                <a:ea typeface="黑体" panose="02010609060101010101" pitchFamily="49" charset="-122"/>
              </a:rPr>
              <a:t>如果仅从乘员不被汽车碰撞变形后产生挤压受伤的角度看，乘员安全区在碰撞中的变形应该越小越好，但要使</a:t>
            </a:r>
            <a:r>
              <a:rPr lang="en-US" altLang="zh-CN" sz="1650" dirty="0">
                <a:latin typeface="黑体" panose="02010609060101010101" pitchFamily="49" charset="-122"/>
                <a:ea typeface="黑体" panose="02010609060101010101" pitchFamily="49" charset="-122"/>
              </a:rPr>
              <a:t>A</a:t>
            </a:r>
            <a:r>
              <a:rPr lang="zh-CN" altLang="en-US" sz="1650" dirty="0">
                <a:latin typeface="黑体" panose="02010609060101010101" pitchFamily="49" charset="-122"/>
                <a:ea typeface="黑体" panose="02010609060101010101" pitchFamily="49" charset="-122"/>
              </a:rPr>
              <a:t>区变形小，</a:t>
            </a:r>
            <a:r>
              <a:rPr lang="en-US" altLang="zh-CN" sz="1650" dirty="0">
                <a:latin typeface="黑体" panose="02010609060101010101" pitchFamily="49" charset="-122"/>
                <a:ea typeface="黑体" panose="02010609060101010101" pitchFamily="49" charset="-122"/>
              </a:rPr>
              <a:t>B</a:t>
            </a:r>
            <a:r>
              <a:rPr lang="zh-CN" altLang="en-US" sz="1650" dirty="0">
                <a:latin typeface="黑体" panose="02010609060101010101" pitchFamily="49" charset="-122"/>
                <a:ea typeface="黑体" panose="02010609060101010101" pitchFamily="49" charset="-122"/>
              </a:rPr>
              <a:t>区就要求有较大的总体刚度，这样又会影响汽车的缓冲吸能性能。如果仅从缓冲吸能角度看，</a:t>
            </a:r>
            <a:r>
              <a:rPr lang="en-US" altLang="zh-CN" sz="1650" dirty="0">
                <a:latin typeface="黑体" panose="02010609060101010101" pitchFamily="49" charset="-122"/>
                <a:ea typeface="黑体" panose="02010609060101010101" pitchFamily="49" charset="-122"/>
              </a:rPr>
              <a:t>B</a:t>
            </a:r>
            <a:r>
              <a:rPr lang="zh-CN" altLang="en-US" sz="1650" dirty="0">
                <a:latin typeface="黑体" panose="02010609060101010101" pitchFamily="49" charset="-122"/>
                <a:ea typeface="黑体" panose="02010609060101010101" pitchFamily="49" charset="-122"/>
              </a:rPr>
              <a:t>区的刚性应足够小，变形应足够大，这就导致了</a:t>
            </a:r>
            <a:r>
              <a:rPr lang="en-US" altLang="zh-CN" sz="1650" dirty="0">
                <a:latin typeface="黑体" panose="02010609060101010101" pitchFamily="49" charset="-122"/>
                <a:ea typeface="黑体" panose="02010609060101010101" pitchFamily="49" charset="-122"/>
              </a:rPr>
              <a:t>A</a:t>
            </a:r>
            <a:r>
              <a:rPr lang="zh-CN" altLang="en-US" sz="1650" dirty="0">
                <a:latin typeface="黑体" panose="02010609060101010101" pitchFamily="49" charset="-122"/>
                <a:ea typeface="黑体" panose="02010609060101010101" pitchFamily="49" charset="-122"/>
              </a:rPr>
              <a:t>区变形小与</a:t>
            </a:r>
            <a:r>
              <a:rPr lang="en-US" altLang="zh-CN" sz="1650" dirty="0">
                <a:latin typeface="黑体" panose="02010609060101010101" pitchFamily="49" charset="-122"/>
                <a:ea typeface="黑体" panose="02010609060101010101" pitchFamily="49" charset="-122"/>
              </a:rPr>
              <a:t>B</a:t>
            </a:r>
            <a:r>
              <a:rPr lang="zh-CN" altLang="en-US" sz="1650" dirty="0">
                <a:latin typeface="黑体" panose="02010609060101010101" pitchFamily="49" charset="-122"/>
                <a:ea typeface="黑体" panose="02010609060101010101" pitchFamily="49" charset="-122"/>
              </a:rPr>
              <a:t>区变形大的矛盾。</a:t>
            </a:r>
          </a:p>
        </p:txBody>
      </p:sp>
      <p:pic>
        <p:nvPicPr>
          <p:cNvPr id="19460"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85035" y="1545431"/>
            <a:ext cx="2772965" cy="203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913381739"/>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p:cNvSpPr>
          <p:nvPr>
            <p:ph type="body" idx="1"/>
          </p:nvPr>
        </p:nvSpPr>
        <p:spPr>
          <a:xfrm>
            <a:off x="258679" y="365395"/>
            <a:ext cx="3320214" cy="4182541"/>
          </a:xfrm>
        </p:spPr>
        <p:txBody>
          <a:bodyPr>
            <a:noAutofit/>
          </a:bodyPr>
          <a:lstStyle/>
          <a:p>
            <a:pPr marL="0" indent="0">
              <a:lnSpc>
                <a:spcPct val="120000"/>
              </a:lnSpc>
              <a:buNone/>
            </a:pPr>
            <a:r>
              <a:rPr lang="zh-CN" altLang="en-US" sz="2000" dirty="0">
                <a:latin typeface="黑体" panose="02010609060101010101" pitchFamily="49" charset="-122"/>
                <a:ea typeface="黑体" panose="02010609060101010101" pitchFamily="49" charset="-122"/>
              </a:rPr>
              <a:t>为解决这一矛盾，</a:t>
            </a:r>
            <a:r>
              <a:rPr lang="en-US" altLang="zh-CN" sz="2000" dirty="0">
                <a:latin typeface="黑体" panose="02010609060101010101" pitchFamily="49" charset="-122"/>
                <a:ea typeface="黑体" panose="02010609060101010101" pitchFamily="49" charset="-122"/>
              </a:rPr>
              <a:t>B</a:t>
            </a:r>
            <a:r>
              <a:rPr lang="zh-CN" altLang="en-US" sz="2000" dirty="0">
                <a:latin typeface="黑体" panose="02010609060101010101" pitchFamily="49" charset="-122"/>
                <a:ea typeface="黑体" panose="02010609060101010101" pitchFamily="49" charset="-122"/>
              </a:rPr>
              <a:t>区必须设计成“外柔内刚”的结构，即</a:t>
            </a:r>
            <a:r>
              <a:rPr lang="en-US" altLang="zh-CN" sz="2000" dirty="0">
                <a:latin typeface="黑体" panose="02010609060101010101" pitchFamily="49" charset="-122"/>
                <a:ea typeface="黑体" panose="02010609060101010101" pitchFamily="49" charset="-122"/>
              </a:rPr>
              <a:t>B</a:t>
            </a:r>
            <a:r>
              <a:rPr lang="zh-CN" altLang="en-US" sz="2000" dirty="0">
                <a:latin typeface="黑体" panose="02010609060101010101" pitchFamily="49" charset="-122"/>
                <a:ea typeface="黑体" panose="02010609060101010101" pitchFamily="49" charset="-122"/>
              </a:rPr>
              <a:t>区与</a:t>
            </a:r>
            <a:r>
              <a:rPr lang="en-US" altLang="zh-CN" sz="2000" dirty="0">
                <a:latin typeface="黑体" panose="02010609060101010101" pitchFamily="49" charset="-122"/>
                <a:ea typeface="黑体" panose="02010609060101010101" pitchFamily="49" charset="-122"/>
              </a:rPr>
              <a:t>A</a:t>
            </a:r>
            <a:r>
              <a:rPr lang="zh-CN" altLang="en-US" sz="2000" dirty="0">
                <a:latin typeface="黑体" panose="02010609060101010101" pitchFamily="49" charset="-122"/>
                <a:ea typeface="黑体" panose="02010609060101010101" pitchFamily="49" charset="-122"/>
              </a:rPr>
              <a:t>区交界处设计成具有较大刚性的结构，而在</a:t>
            </a:r>
            <a:r>
              <a:rPr lang="en-US" altLang="zh-CN" sz="2000" dirty="0">
                <a:latin typeface="黑体" panose="02010609060101010101" pitchFamily="49" charset="-122"/>
                <a:ea typeface="黑体" panose="02010609060101010101" pitchFamily="49" charset="-122"/>
              </a:rPr>
              <a:t>B</a:t>
            </a:r>
            <a:r>
              <a:rPr lang="zh-CN" altLang="en-US" sz="2000" dirty="0">
                <a:latin typeface="黑体" panose="02010609060101010101" pitchFamily="49" charset="-122"/>
                <a:ea typeface="黑体" panose="02010609060101010101" pitchFamily="49" charset="-122"/>
              </a:rPr>
              <a:t>区外围设计成具有较小刚性和较好缓冲吸能的结构。由于汽车的结构特点所限，</a:t>
            </a:r>
            <a:r>
              <a:rPr lang="en-US" altLang="zh-CN" sz="2000" dirty="0">
                <a:latin typeface="黑体" panose="02010609060101010101" pitchFamily="49" charset="-122"/>
                <a:ea typeface="黑体" panose="02010609060101010101" pitchFamily="49" charset="-122"/>
              </a:rPr>
              <a:t>B</a:t>
            </a:r>
            <a:r>
              <a:rPr lang="zh-CN" altLang="en-US" sz="2000" dirty="0">
                <a:latin typeface="黑体" panose="02010609060101010101" pitchFamily="49" charset="-122"/>
                <a:ea typeface="黑体" panose="02010609060101010101" pitchFamily="49" charset="-122"/>
              </a:rPr>
              <a:t>区抗侧向和上方的碰撞能力较差，但抗前撞和抗尾撞的能力相对较好。</a:t>
            </a:r>
          </a:p>
        </p:txBody>
      </p:sp>
      <p:pic>
        <p:nvPicPr>
          <p:cNvPr id="20484"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75146" y="919915"/>
            <a:ext cx="2772966" cy="203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35153228"/>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p:cNvSpPr>
          <p:nvPr>
            <p:ph type="body" idx="1"/>
          </p:nvPr>
        </p:nvSpPr>
        <p:spPr>
          <a:xfrm>
            <a:off x="224214" y="414464"/>
            <a:ext cx="3625891" cy="2545556"/>
          </a:xfrm>
        </p:spPr>
        <p:txBody>
          <a:bodyPr>
            <a:noAutofit/>
          </a:bodyPr>
          <a:lstStyle/>
          <a:p>
            <a:pPr marL="0" indent="272654">
              <a:lnSpc>
                <a:spcPct val="120000"/>
              </a:lnSpc>
              <a:buNone/>
            </a:pPr>
            <a:r>
              <a:rPr lang="zh-CN" altLang="en-US" sz="2400" dirty="0">
                <a:latin typeface="黑体" panose="02010609060101010101" pitchFamily="49" charset="-122"/>
                <a:ea typeface="黑体" panose="02010609060101010101" pitchFamily="49" charset="-122"/>
              </a:rPr>
              <a:t>由于汽车受到轮胎的作用和汽车底部结构刚性较大的保护，汽车抗击来自下方的冲击能力是很强的，除非汽车坠崖，来自下方的碰撞冲击力一般也较小，所以一般不考虑针对下方冲击载荷的缓冲与吸能。根据以上分析，理想的安全汽车结构变形如图所示。</a:t>
            </a:r>
            <a:endParaRPr lang="en-US" altLang="zh-CN" sz="2400" dirty="0">
              <a:latin typeface="黑体" panose="02010609060101010101" pitchFamily="49" charset="-122"/>
              <a:ea typeface="黑体" panose="02010609060101010101" pitchFamily="49" charset="-122"/>
            </a:endParaRPr>
          </a:p>
        </p:txBody>
      </p:sp>
      <p:pic>
        <p:nvPicPr>
          <p:cNvPr id="21508"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18610" y="811506"/>
            <a:ext cx="2732484" cy="24610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2031444"/>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p:txBody>
          <a:bodyPr/>
          <a:lstStyle/>
          <a:p>
            <a:pPr eaLnBrk="1" hangingPunct="1"/>
            <a:endParaRPr lang="zh-CN" altLang="en-US" smtClean="0"/>
          </a:p>
        </p:txBody>
      </p:sp>
      <p:sp>
        <p:nvSpPr>
          <p:cNvPr id="22531" name="内容占位符 2"/>
          <p:cNvSpPr>
            <a:spLocks noGrp="1"/>
          </p:cNvSpPr>
          <p:nvPr>
            <p:ph idx="1"/>
          </p:nvPr>
        </p:nvSpPr>
        <p:spPr/>
        <p:txBody>
          <a:bodyPr/>
          <a:lstStyle/>
          <a:p>
            <a:pPr eaLnBrk="1" hangingPunct="1"/>
            <a:endParaRPr lang="zh-CN" altLang="en-US" smtClean="0"/>
          </a:p>
        </p:txBody>
      </p:sp>
      <p:pic>
        <p:nvPicPr>
          <p:cNvPr id="4" name="Picture 5" descr="20093209395076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157" y="750094"/>
            <a:ext cx="5670947" cy="338018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5" name="Picture 7" descr="20093209402799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8625" y="1089423"/>
            <a:ext cx="5724525" cy="341114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94420539"/>
      </p:ext>
    </p:extLst>
  </p:cSld>
  <p:clrMapOvr>
    <a:masterClrMapping/>
  </p:clrMapOvr>
  <mc:AlternateContent xmlns:mc="http://schemas.openxmlformats.org/markup-compatibility/2006">
    <mc:Choice xmlns:p14="http://schemas.microsoft.com/office/powerpoint/2010/main" xmlns=""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Bottom)">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
  <p:tag name="ISPRING_RESOURCE_PATHS_HASH_PRESENTER" val="7a41f02afcbcb3fa40171976989b9a9938761b67"/>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2441</TotalTime>
  <Words>7016</Words>
  <Application>Microsoft Office PowerPoint</Application>
  <PresentationFormat>自定义</PresentationFormat>
  <Paragraphs>412</Paragraphs>
  <Slides>160</Slides>
  <Notes>6</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160</vt:i4>
      </vt:variant>
    </vt:vector>
  </HeadingPairs>
  <TitlesOfParts>
    <vt:vector size="172" baseType="lpstr">
      <vt:lpstr>Arial</vt:lpstr>
      <vt:lpstr>宋体</vt:lpstr>
      <vt:lpstr>Calibri</vt:lpstr>
      <vt:lpstr>Times New Roman</vt:lpstr>
      <vt:lpstr>方正兰亭细黑_GBK</vt:lpstr>
      <vt:lpstr>黑体</vt:lpstr>
      <vt:lpstr>隶书</vt:lpstr>
      <vt:lpstr>Wingdings</vt:lpstr>
      <vt:lpstr>맑은 고딕</vt:lpstr>
      <vt:lpstr>u5B8Bu4F53</vt:lpstr>
      <vt:lpstr>第一PPT模板网-WWW.1PPT.COM</vt:lpstr>
      <vt:lpstr>位图图像</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系安全带的乘客</vt:lpstr>
      <vt:lpstr>6.2.2 安全带的分类</vt:lpstr>
      <vt:lpstr>6.2.2 安全带的分类</vt:lpstr>
      <vt:lpstr>幻灯片 16</vt:lpstr>
      <vt:lpstr>幻灯片 17</vt:lpstr>
      <vt:lpstr>幻灯片 18</vt:lpstr>
      <vt:lpstr>幻灯片 19</vt:lpstr>
      <vt:lpstr>幻灯片 20</vt:lpstr>
      <vt:lpstr>幻灯片 21</vt:lpstr>
      <vt:lpstr>织带性能要求：</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一、安全气囊的作用</vt:lpstr>
      <vt:lpstr>幻灯片 48</vt:lpstr>
      <vt:lpstr>二、汽车对安全气囊的要求</vt:lpstr>
      <vt:lpstr>三、安全气囊系统分类</vt:lpstr>
      <vt:lpstr>幻灯片 51</vt:lpstr>
      <vt:lpstr>四、安全气囊触发因素</vt:lpstr>
      <vt:lpstr>幻灯片 53</vt:lpstr>
      <vt:lpstr>幻灯片 54</vt:lpstr>
      <vt:lpstr>幻灯片 55</vt:lpstr>
      <vt:lpstr>幻灯片 56</vt:lpstr>
      <vt:lpstr>幻灯片 57</vt:lpstr>
      <vt:lpstr>幻灯片 58</vt:lpstr>
      <vt:lpstr>幻灯片 59</vt:lpstr>
      <vt:lpstr>幻灯片 60</vt:lpstr>
      <vt:lpstr>1.控制装置</vt:lpstr>
      <vt:lpstr>1)传感器</vt:lpstr>
      <vt:lpstr>1)传感器</vt:lpstr>
      <vt:lpstr>幻灯片 64</vt:lpstr>
      <vt:lpstr>滚球式传感器结构及原理 </vt:lpstr>
      <vt:lpstr>偏心锤式传感器（机电式）</vt:lpstr>
      <vt:lpstr>幻灯片 67</vt:lpstr>
      <vt:lpstr>水银开关式碰撞传感器</vt:lpstr>
      <vt:lpstr>幻灯片 69</vt:lpstr>
      <vt:lpstr>（1）气体发生器</vt:lpstr>
      <vt:lpstr>幻灯片 71</vt:lpstr>
      <vt:lpstr>幻灯片 72</vt:lpstr>
      <vt:lpstr>（2）点火器</vt:lpstr>
      <vt:lpstr>幻灯片 74</vt:lpstr>
      <vt:lpstr>幻灯片 75</vt:lpstr>
      <vt:lpstr>  3）安全气囊ECU</vt:lpstr>
      <vt:lpstr>幻灯片 77</vt:lpstr>
      <vt:lpstr>六、SRS工作原理</vt:lpstr>
      <vt:lpstr>幻灯片 79</vt:lpstr>
      <vt:lpstr>幻灯片 80</vt:lpstr>
      <vt:lpstr>幻灯片 81</vt:lpstr>
      <vt:lpstr>幻灯片 82</vt:lpstr>
      <vt:lpstr>幻灯片 83</vt:lpstr>
      <vt:lpstr>幻灯片 84</vt:lpstr>
      <vt:lpstr>6.4  轿车安全车身结构</vt:lpstr>
      <vt:lpstr>幻灯片 86</vt:lpstr>
      <vt:lpstr>幻灯片 87</vt:lpstr>
      <vt:lpstr>正面碰撞</vt:lpstr>
      <vt:lpstr>幻灯片 89</vt:lpstr>
      <vt:lpstr>侧面碰撞</vt:lpstr>
      <vt:lpstr>幻灯片 91</vt:lpstr>
      <vt:lpstr>追尾碰撞</vt:lpstr>
      <vt:lpstr>幻灯片 93</vt:lpstr>
      <vt:lpstr>幻灯片 94</vt:lpstr>
      <vt:lpstr>幻灯片 95</vt:lpstr>
      <vt:lpstr>幻灯片 96</vt:lpstr>
      <vt:lpstr>幻灯片 97</vt:lpstr>
      <vt:lpstr>幻灯片 98</vt:lpstr>
      <vt:lpstr>幻灯片 99</vt:lpstr>
      <vt:lpstr>幻灯片 100</vt:lpstr>
      <vt:lpstr>幻灯片 101</vt:lpstr>
      <vt:lpstr>(1)阻尼型。</vt:lpstr>
      <vt:lpstr>幻灯片 103</vt:lpstr>
      <vt:lpstr>幻灯片 104</vt:lpstr>
      <vt:lpstr>幻灯片 105</vt:lpstr>
      <vt:lpstr>幻灯片 106</vt:lpstr>
      <vt:lpstr>幻灯片 107</vt:lpstr>
      <vt:lpstr>幻灯片 108</vt:lpstr>
      <vt:lpstr>4．救护网</vt:lpstr>
      <vt:lpstr>幻灯片 110</vt:lpstr>
      <vt:lpstr>三、高强度车身</vt:lpstr>
      <vt:lpstr>幻灯片 112</vt:lpstr>
      <vt:lpstr>幻灯片 113</vt:lpstr>
      <vt:lpstr>高强度钢在车身的应用</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四、奥迪ASF技术</vt:lpstr>
      <vt:lpstr>幻灯片 126</vt:lpstr>
      <vt:lpstr>五、汽车座椅系统</vt:lpstr>
      <vt:lpstr>幻灯片 128</vt:lpstr>
      <vt:lpstr>幻灯片 129</vt:lpstr>
      <vt:lpstr>幻灯片 130</vt:lpstr>
      <vt:lpstr>3．座椅的安全结构</vt:lpstr>
      <vt:lpstr>幻灯片 132</vt:lpstr>
      <vt:lpstr>幻灯片 133</vt:lpstr>
      <vt:lpstr>幻灯片 134</vt:lpstr>
      <vt:lpstr>幻灯片 135</vt:lpstr>
      <vt:lpstr>幻灯片 136</vt:lpstr>
      <vt:lpstr>幻灯片 137</vt:lpstr>
      <vt:lpstr>幻灯片 138</vt:lpstr>
      <vt:lpstr>幻灯片 139</vt:lpstr>
      <vt:lpstr>幻灯片 140</vt:lpstr>
      <vt:lpstr>2.安全头枕</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汽车儿童安全座椅构造</vt:lpstr>
      <vt:lpstr>幻灯片 155</vt:lpstr>
      <vt:lpstr>六、其他安全机构</vt:lpstr>
      <vt:lpstr>幻灯片 157</vt:lpstr>
      <vt:lpstr>幻灯片 158</vt:lpstr>
      <vt:lpstr>幻灯片 159</vt:lpstr>
      <vt:lpstr>幻灯片 160</vt:lpstr>
    </vt:vector>
  </TitlesOfParts>
  <Company>www.microsoft.com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dc:title>
  <dc:creator>www.1ppt.com</dc:creator>
  <dc:description>www.1ppt.com;</dc:description>
  <cp:lastModifiedBy>gsc</cp:lastModifiedBy>
  <cp:revision>140</cp:revision>
  <dcterms:created xsi:type="dcterms:W3CDTF">2015-01-22T11:01:02Z</dcterms:created>
  <dcterms:modified xsi:type="dcterms:W3CDTF">2016-07-20T07:29:47Z</dcterms:modified>
  <cp:category>www.1ppt.com</cp:category>
</cp:coreProperties>
</file>