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77" r:id="rId5"/>
    <p:sldId id="259"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5" r:id="rId54"/>
    <p:sldId id="326" r:id="rId55"/>
    <p:sldId id="327" r:id="rId56"/>
    <p:sldId id="328" r:id="rId57"/>
    <p:sldId id="329" r:id="rId58"/>
    <p:sldId id="330" r:id="rId59"/>
    <p:sldId id="331" r:id="rId60"/>
    <p:sldId id="332" r:id="rId61"/>
    <p:sldId id="333" r:id="rId62"/>
    <p:sldId id="334" r:id="rId63"/>
    <p:sldId id="335" r:id="rId64"/>
    <p:sldId id="336" r:id="rId65"/>
    <p:sldId id="337" r:id="rId66"/>
    <p:sldId id="338" r:id="rId67"/>
    <p:sldId id="339" r:id="rId68"/>
    <p:sldId id="340" r:id="rId69"/>
    <p:sldId id="341" r:id="rId70"/>
    <p:sldId id="342" r:id="rId71"/>
    <p:sldId id="343" r:id="rId72"/>
    <p:sldId id="344" r:id="rId73"/>
    <p:sldId id="345" r:id="rId74"/>
    <p:sldId id="346" r:id="rId75"/>
    <p:sldId id="347" r:id="rId76"/>
    <p:sldId id="348" r:id="rId77"/>
    <p:sldId id="349" r:id="rId78"/>
    <p:sldId id="350" r:id="rId79"/>
    <p:sldId id="351" r:id="rId80"/>
    <p:sldId id="352" r:id="rId81"/>
    <p:sldId id="353" r:id="rId82"/>
    <p:sldId id="354" r:id="rId83"/>
    <p:sldId id="355" r:id="rId84"/>
    <p:sldId id="356" r:id="rId85"/>
    <p:sldId id="357" r:id="rId86"/>
    <p:sldId id="358" r:id="rId87"/>
    <p:sldId id="359" r:id="rId88"/>
    <p:sldId id="360" r:id="rId89"/>
    <p:sldId id="361" r:id="rId90"/>
    <p:sldId id="362" r:id="rId91"/>
    <p:sldId id="363" r:id="rId92"/>
    <p:sldId id="364" r:id="rId93"/>
    <p:sldId id="365" r:id="rId94"/>
    <p:sldId id="366" r:id="rId95"/>
    <p:sldId id="367" r:id="rId96"/>
    <p:sldId id="368" r:id="rId97"/>
    <p:sldId id="369" r:id="rId98"/>
    <p:sldId id="370" r:id="rId99"/>
    <p:sldId id="371" r:id="rId100"/>
    <p:sldId id="372" r:id="rId101"/>
    <p:sldId id="373" r:id="rId102"/>
    <p:sldId id="374" r:id="rId103"/>
    <p:sldId id="375" r:id="rId104"/>
    <p:sldId id="376" r:id="rId105"/>
    <p:sldId id="377" r:id="rId106"/>
    <p:sldId id="378" r:id="rId107"/>
    <p:sldId id="379" r:id="rId108"/>
    <p:sldId id="380" r:id="rId109"/>
    <p:sldId id="381" r:id="rId110"/>
    <p:sldId id="382" r:id="rId111"/>
    <p:sldId id="383" r:id="rId112"/>
    <p:sldId id="384" r:id="rId113"/>
    <p:sldId id="385" r:id="rId114"/>
    <p:sldId id="386" r:id="rId115"/>
    <p:sldId id="387" r:id="rId116"/>
    <p:sldId id="388" r:id="rId117"/>
    <p:sldId id="389" r:id="rId118"/>
    <p:sldId id="390" r:id="rId119"/>
    <p:sldId id="391" r:id="rId120"/>
    <p:sldId id="392" r:id="rId121"/>
    <p:sldId id="393" r:id="rId122"/>
    <p:sldId id="394" r:id="rId1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51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2014-3-16</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2014-3-16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2014-3-16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2014-3-16</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2014-3-16</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hyperlink" Target="&#22270;&#34920;/&#22270;8.7.pptx"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hyperlink" Target="&#22270;&#34920;/&#22270;8.8.pptx" TargetMode="Externa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hyperlink" Target="&#22270;&#34920;/&#22270;8.9.pptx" TargetMode="Externa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hyperlink" Target="&#22270;&#34920;/&#22270;8.11.pptx" TargetMode="External"/><Relationship Id="rId2" Type="http://schemas.openxmlformats.org/officeDocument/2006/relationships/hyperlink" Target="&#22270;&#34920;/&#22270;8.10.pptx" TargetMode="Externa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hyperlink" Target="&#22270;&#34920;/&#22270;8.10.pptx" TargetMode="External"/><Relationship Id="rId2" Type="http://schemas.openxmlformats.org/officeDocument/2006/relationships/hyperlink" Target="&#22270;&#34920;/&#22270;8.12.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22270;&#34920;/&#22270;8.4.ppt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22270;&#34920;/&#22270;8.5.ppt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22270;&#34920;/&#34920;8.1.ppt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22270;&#34920;/&#34920;8.2.ppt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22270;&#34920;/&#22270;8.6.pptx"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22270;&#34920;/&#34920;8.3.ppt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22270;&#34920;/&#34920;8.4.pptx"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22270;&#34920;/&#22270;8.1.pptx"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22270;&#34920;/&#22270;8.2.pptx"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22270;&#34920;/&#22270;8.3.pptx"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en-US" altLang="zh-CN" sz="2400" dirty="0"/>
              <a:t>Microsoft Access </a:t>
            </a:r>
            <a:r>
              <a:rPr lang="zh-CN" altLang="zh-CN" sz="2400" dirty="0"/>
              <a:t>定义了一个特殊的对象</a:t>
            </a:r>
            <a:r>
              <a:rPr lang="en-US" altLang="zh-CN" sz="2400" dirty="0" err="1"/>
              <a:t>DoCmd</a:t>
            </a:r>
            <a:r>
              <a:rPr lang="zh-CN" altLang="zh-CN" sz="2400" dirty="0"/>
              <a:t>，使用它可以在</a:t>
            </a:r>
            <a:r>
              <a:rPr lang="en-US" altLang="zh-CN" sz="2400" dirty="0"/>
              <a:t>Visual Basic</a:t>
            </a:r>
            <a:r>
              <a:rPr lang="zh-CN" altLang="zh-CN" sz="2400" dirty="0"/>
              <a:t>程序中运行宏的操作。要运行操作，只需将</a:t>
            </a:r>
            <a:r>
              <a:rPr lang="en-US" altLang="zh-CN" sz="2400" dirty="0"/>
              <a:t> </a:t>
            </a:r>
            <a:r>
              <a:rPr lang="en-US" altLang="zh-CN" sz="2400" dirty="0" err="1"/>
              <a:t>DoCmd</a:t>
            </a:r>
            <a:r>
              <a:rPr lang="en-US" altLang="zh-CN" sz="2400" dirty="0"/>
              <a:t> </a:t>
            </a:r>
            <a:r>
              <a:rPr lang="zh-CN" altLang="zh-CN" sz="2400" dirty="0"/>
              <a:t>对象的方法放到过程中即可。大部分的操作都有相应的</a:t>
            </a:r>
            <a:r>
              <a:rPr lang="en-US" altLang="zh-CN" sz="2400" dirty="0"/>
              <a:t> </a:t>
            </a:r>
            <a:r>
              <a:rPr lang="en-US" altLang="zh-CN" sz="2400" dirty="0" err="1"/>
              <a:t>DoCmd</a:t>
            </a:r>
            <a:r>
              <a:rPr lang="en-US" altLang="zh-CN" sz="2400" dirty="0"/>
              <a:t> </a:t>
            </a:r>
            <a:r>
              <a:rPr lang="zh-CN" altLang="zh-CN" sz="2400" dirty="0"/>
              <a:t>方法。具体格式如下：</a:t>
            </a:r>
          </a:p>
          <a:p>
            <a:pPr marL="109728" indent="612000">
              <a:buNone/>
            </a:pPr>
            <a:r>
              <a:rPr lang="en-US" altLang="zh-CN" sz="2400" dirty="0"/>
              <a:t>   </a:t>
            </a:r>
            <a:r>
              <a:rPr lang="en-US" altLang="zh-CN" sz="2400" dirty="0" err="1"/>
              <a:t>DoCmd.method</a:t>
            </a:r>
            <a:r>
              <a:rPr lang="en-US" altLang="zh-CN" sz="2400" dirty="0"/>
              <a:t> [arguments]</a:t>
            </a:r>
            <a:endParaRPr lang="zh-CN" altLang="zh-CN" sz="2400" dirty="0"/>
          </a:p>
          <a:p>
            <a:pPr marL="109728" indent="612000">
              <a:buNone/>
            </a:pPr>
            <a:r>
              <a:rPr lang="en-US" altLang="zh-CN" sz="2400" dirty="0"/>
              <a:t>method</a:t>
            </a:r>
            <a:r>
              <a:rPr lang="zh-CN" altLang="zh-CN" sz="2400" dirty="0"/>
              <a:t>是方法的名称。当方法具有参数时，</a:t>
            </a:r>
            <a:r>
              <a:rPr lang="en-US" altLang="zh-CN" sz="2400" dirty="0"/>
              <a:t>arguments</a:t>
            </a:r>
            <a:r>
              <a:rPr lang="zh-CN" altLang="zh-CN" sz="2400" dirty="0"/>
              <a:t>代表方法参数。但是并不是所有的操作都有对应的</a:t>
            </a:r>
            <a:r>
              <a:rPr lang="en-US" altLang="zh-CN" sz="2400" dirty="0" err="1"/>
              <a:t>DoCmd</a:t>
            </a:r>
            <a:r>
              <a:rPr lang="zh-CN" altLang="zh-CN" sz="2400" dirty="0"/>
              <a:t>方法，这是初学者应该知道的。</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8.1  </a:t>
            </a:r>
            <a:r>
              <a:rPr lang="zh-CN" altLang="zh-CN" sz="4400" b="1" dirty="0" smtClean="0">
                <a:effectLst>
                  <a:outerShdw blurRad="38100" dist="38100" dir="2700000" algn="tl">
                    <a:srgbClr val="000000">
                      <a:alpha val="43137"/>
                    </a:srgbClr>
                  </a:outerShdw>
                </a:effectLst>
              </a:rPr>
              <a:t>模块</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8571667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为了有效地存取数据，数据必须以某种特定的方式存放，这种特定的方式称为文件结构。在</a:t>
            </a:r>
            <a:r>
              <a:rPr lang="en-US" altLang="zh-CN" sz="2400" dirty="0"/>
              <a:t>VBA</a:t>
            </a:r>
            <a:r>
              <a:rPr lang="zh-CN" altLang="zh-CN" sz="2400" dirty="0"/>
              <a:t>文件中，用字段来表示某一个数据项，由一组相关的字段构成一条记录，若干条记录构成了文件。</a:t>
            </a:r>
          </a:p>
          <a:p>
            <a:pPr marL="109728" indent="612000">
              <a:buNone/>
            </a:pPr>
            <a:r>
              <a:rPr lang="zh-CN" altLang="zh-CN" sz="2400" dirty="0"/>
              <a:t>划分文件类型的原则有很多，如果按照文件的存取方式和结构来划分，文件可以分为两种类型：顺序文件和随机文件。</a:t>
            </a:r>
          </a:p>
          <a:p>
            <a:pPr marL="109728" indent="612000">
              <a:buNone/>
            </a:pPr>
            <a:r>
              <a:rPr lang="zh-CN" altLang="zh-CN" sz="2400" dirty="0"/>
              <a:t>顺序文件的结构很简单，文件中的记录按照写入文件的顺序一个接一个地存放，但是每条记录的长度是不固定的，因此对顺序文件中的某条记录进行操作时，就需要将整个顺序文件都读入内存，修改完再重新写入磁盘。所以说，顺序文件的维护过程相当麻烦。</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8.6  </a:t>
            </a:r>
            <a:r>
              <a:rPr lang="zh-CN" altLang="zh-CN" sz="4400" b="1" dirty="0">
                <a:effectLst>
                  <a:outerShdw blurRad="38100" dist="38100" dir="2700000" algn="tl">
                    <a:srgbClr val="000000">
                      <a:alpha val="43137"/>
                    </a:srgbClr>
                  </a:outerShdw>
                </a:effectLst>
              </a:rPr>
              <a:t>文件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3549005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随机文件也叫做直接文件，在随机文件中，每一条记录的长度是固定的，记录中每个字段的长度也是固定的。而且，随机文件中每一条记录都具有一个记录号。所以在读取随机文件时，就可以直接访问文件中的某一条记录。</a:t>
            </a:r>
          </a:p>
          <a:p>
            <a:pPr marL="109728" indent="612000">
              <a:buNone/>
            </a:pPr>
            <a:r>
              <a:rPr lang="zh-CN" altLang="zh-CN" sz="2400" dirty="0"/>
              <a:t>在</a:t>
            </a:r>
            <a:r>
              <a:rPr lang="en-US" altLang="zh-CN" sz="2400" dirty="0"/>
              <a:t>VBA</a:t>
            </a:r>
            <a:r>
              <a:rPr lang="zh-CN" altLang="zh-CN" sz="2400" dirty="0"/>
              <a:t>中，也存在对文件操作的语句。</a:t>
            </a:r>
          </a:p>
          <a:p>
            <a:pPr marL="109728" indent="612000">
              <a:buNone/>
            </a:pPr>
            <a:r>
              <a:rPr lang="zh-CN" altLang="zh-CN" sz="2400" dirty="0"/>
              <a:t>打开文件的语句如下：</a:t>
            </a:r>
          </a:p>
          <a:p>
            <a:pPr marL="109728" indent="612000">
              <a:buNone/>
            </a:pPr>
            <a:r>
              <a:rPr lang="en-US" altLang="zh-CN" sz="2400" dirty="0"/>
              <a:t>  Open</a:t>
            </a:r>
            <a:r>
              <a:rPr lang="zh-CN" altLang="zh-CN" sz="2400" dirty="0"/>
              <a:t>文件说明</a:t>
            </a:r>
            <a:r>
              <a:rPr lang="en-US" altLang="zh-CN" sz="2400" dirty="0"/>
              <a:t>For</a:t>
            </a:r>
            <a:r>
              <a:rPr lang="zh-CN" altLang="zh-CN" sz="2400" dirty="0"/>
              <a:t>方式</a:t>
            </a:r>
            <a:r>
              <a:rPr lang="en-US" altLang="zh-CN" sz="2400" dirty="0"/>
              <a:t> As </a:t>
            </a:r>
            <a:r>
              <a:rPr lang="zh-CN" altLang="zh-CN" sz="2400" dirty="0"/>
              <a:t>文件号</a:t>
            </a:r>
            <a:r>
              <a:rPr lang="en-US" altLang="zh-CN" sz="2400" dirty="0"/>
              <a:t> [Len = </a:t>
            </a:r>
            <a:r>
              <a:rPr lang="zh-CN" altLang="zh-CN" sz="2400" dirty="0"/>
              <a:t>记录长度</a:t>
            </a:r>
            <a:r>
              <a:rPr lang="en-US" altLang="zh-CN" sz="2400" dirty="0"/>
              <a:t>]</a:t>
            </a:r>
            <a:endParaRPr lang="zh-CN" altLang="zh-CN" sz="2400" dirty="0"/>
          </a:p>
          <a:p>
            <a:pPr marL="109728" indent="612000">
              <a:buNone/>
            </a:pPr>
            <a:r>
              <a:rPr lang="zh-CN" altLang="zh-CN" sz="2400" dirty="0"/>
              <a:t>格式中的</a:t>
            </a:r>
            <a:r>
              <a:rPr lang="en-US" altLang="zh-CN" sz="2400" dirty="0"/>
              <a:t>Open</a:t>
            </a:r>
            <a:r>
              <a:rPr lang="zh-CN" altLang="zh-CN" sz="2400" dirty="0"/>
              <a:t>、</a:t>
            </a:r>
            <a:r>
              <a:rPr lang="en-US" altLang="zh-CN" sz="2400" dirty="0"/>
              <a:t>For</a:t>
            </a:r>
            <a:r>
              <a:rPr lang="zh-CN" altLang="zh-CN" sz="2400" dirty="0"/>
              <a:t>、</a:t>
            </a:r>
            <a:r>
              <a:rPr lang="en-US" altLang="zh-CN" sz="2400" dirty="0"/>
              <a:t>As</a:t>
            </a:r>
            <a:r>
              <a:rPr lang="zh-CN" altLang="zh-CN" sz="2400" dirty="0"/>
              <a:t>、</a:t>
            </a:r>
            <a:r>
              <a:rPr lang="en-US" altLang="zh-CN" sz="2400" dirty="0"/>
              <a:t>Len</a:t>
            </a:r>
            <a:r>
              <a:rPr lang="zh-CN" altLang="zh-CN" sz="2400" dirty="0"/>
              <a:t>为关键字。</a:t>
            </a:r>
          </a:p>
          <a:p>
            <a:pPr marL="109728" indent="612000">
              <a:buNone/>
            </a:pPr>
            <a:r>
              <a:rPr lang="zh-CN" altLang="zh-CN" sz="2400" dirty="0"/>
              <a:t>文件说明：用于指明所操作的文件的路径以及文件名。</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8.6  </a:t>
            </a:r>
            <a:r>
              <a:rPr lang="zh-CN" altLang="zh-CN" sz="4400" b="1" dirty="0">
                <a:effectLst>
                  <a:outerShdw blurRad="38100" dist="38100" dir="2700000" algn="tl">
                    <a:srgbClr val="000000">
                      <a:alpha val="43137"/>
                    </a:srgbClr>
                  </a:outerShdw>
                </a:effectLst>
              </a:rPr>
              <a:t>文件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7334330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关闭文件语句如下：</a:t>
            </a:r>
          </a:p>
          <a:p>
            <a:pPr marL="109728" indent="612000">
              <a:buNone/>
            </a:pPr>
            <a:r>
              <a:rPr lang="en-US" altLang="zh-CN" sz="2400" dirty="0"/>
              <a:t>  Close [</a:t>
            </a:r>
            <a:r>
              <a:rPr lang="zh-CN" altLang="zh-CN" sz="2400" dirty="0"/>
              <a:t>文件号</a:t>
            </a:r>
            <a:r>
              <a:rPr lang="en-US" altLang="zh-CN" sz="2400" dirty="0"/>
              <a:t>][,</a:t>
            </a:r>
            <a:r>
              <a:rPr lang="zh-CN" altLang="zh-CN" sz="2400" dirty="0"/>
              <a:t>文件号</a:t>
            </a:r>
            <a:r>
              <a:rPr lang="en-US" altLang="zh-CN" sz="2400" dirty="0"/>
              <a:t>]</a:t>
            </a:r>
            <a:endParaRPr lang="zh-CN" altLang="zh-CN" sz="2400" dirty="0"/>
          </a:p>
          <a:p>
            <a:pPr marL="109728" indent="612000">
              <a:buNone/>
            </a:pPr>
            <a:r>
              <a:rPr lang="zh-CN" altLang="zh-CN" sz="2400" dirty="0"/>
              <a:t>在关闭语句中，如果要一次关闭所有的文件，</a:t>
            </a:r>
            <a:r>
              <a:rPr lang="en-US" altLang="zh-CN" sz="2400" dirty="0"/>
              <a:t>Close</a:t>
            </a:r>
            <a:r>
              <a:rPr lang="zh-CN" altLang="zh-CN" sz="2400" dirty="0"/>
              <a:t>后面什么都不用加即可。</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8.6  </a:t>
            </a:r>
            <a:r>
              <a:rPr lang="zh-CN" altLang="zh-CN" sz="4400" b="1" dirty="0">
                <a:effectLst>
                  <a:outerShdw blurRad="38100" dist="38100" dir="2700000" algn="tl">
                    <a:srgbClr val="000000">
                      <a:alpha val="43137"/>
                    </a:srgbClr>
                  </a:outerShdw>
                </a:effectLst>
              </a:rPr>
              <a:t>文件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1167849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顺序文件读写语句如下：</a:t>
            </a:r>
          </a:p>
          <a:p>
            <a:pPr indent="612000"/>
            <a:r>
              <a:rPr lang="en-US" altLang="zh-CN" sz="2400" dirty="0"/>
              <a:t>    Input</a:t>
            </a:r>
            <a:r>
              <a:rPr lang="zh-CN" altLang="zh-CN" sz="2400" dirty="0"/>
              <a:t>：读入数据。</a:t>
            </a:r>
          </a:p>
          <a:p>
            <a:pPr indent="612000"/>
            <a:r>
              <a:rPr lang="en-US" altLang="zh-CN" sz="2400" dirty="0"/>
              <a:t>    Print</a:t>
            </a:r>
            <a:r>
              <a:rPr lang="zh-CN" altLang="zh-CN" sz="2400" dirty="0"/>
              <a:t>：写入数据。</a:t>
            </a:r>
          </a:p>
          <a:p>
            <a:pPr indent="612000"/>
            <a:r>
              <a:rPr lang="en-US" altLang="zh-CN" sz="2400" dirty="0"/>
              <a:t>    Write</a:t>
            </a:r>
            <a:r>
              <a:rPr lang="zh-CN" altLang="zh-CN" sz="2400" dirty="0"/>
              <a:t>：写入数据。</a:t>
            </a:r>
          </a:p>
          <a:p>
            <a:pPr marL="109728" indent="612000">
              <a:buNone/>
            </a:pPr>
            <a:r>
              <a:rPr lang="zh-CN" altLang="zh-CN" sz="2400" dirty="0"/>
              <a:t>随机文件读写语句如下：</a:t>
            </a:r>
          </a:p>
          <a:p>
            <a:pPr lvl="0" indent="612000"/>
            <a:r>
              <a:rPr lang="en-US" altLang="zh-CN" sz="2400" dirty="0" smtClean="0"/>
              <a:t>    Put</a:t>
            </a:r>
            <a:r>
              <a:rPr lang="zh-CN" altLang="zh-CN" sz="2400" dirty="0"/>
              <a:t>：写入数据。</a:t>
            </a:r>
          </a:p>
          <a:p>
            <a:pPr indent="612000"/>
            <a:r>
              <a:rPr lang="en-US" altLang="zh-CN" sz="2400" dirty="0" smtClean="0"/>
              <a:t>    Get</a:t>
            </a:r>
            <a:r>
              <a:rPr lang="zh-CN" altLang="zh-CN" sz="2400" dirty="0"/>
              <a:t>：读入数据。</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8.6  </a:t>
            </a:r>
            <a:r>
              <a:rPr lang="zh-CN" altLang="zh-CN" sz="4400" b="1" dirty="0">
                <a:effectLst>
                  <a:outerShdw blurRad="38100" dist="38100" dir="2700000" algn="tl">
                    <a:srgbClr val="000000">
                      <a:alpha val="43137"/>
                    </a:srgbClr>
                  </a:outerShdw>
                </a:effectLst>
              </a:rPr>
              <a:t>文件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4665798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8.7.1  API</a:t>
            </a:r>
            <a:r>
              <a:rPr lang="zh-CN" altLang="zh-CN" sz="2400" b="1" dirty="0"/>
              <a:t>函数</a:t>
            </a:r>
          </a:p>
          <a:p>
            <a:pPr marL="109728" indent="612000">
              <a:buNone/>
            </a:pPr>
            <a:r>
              <a:rPr lang="zh-CN" altLang="zh-CN" sz="2400" dirty="0"/>
              <a:t>首先，有必要讲解什么是</a:t>
            </a:r>
            <a:r>
              <a:rPr lang="en-US" altLang="zh-CN" sz="2400" dirty="0"/>
              <a:t>API</a:t>
            </a:r>
            <a:r>
              <a:rPr lang="zh-CN" altLang="zh-CN" sz="2400" dirty="0"/>
              <a:t>。</a:t>
            </a:r>
            <a:r>
              <a:rPr lang="en-US" altLang="zh-CN" sz="2400" dirty="0"/>
              <a:t>API</a:t>
            </a:r>
            <a:r>
              <a:rPr lang="zh-CN" altLang="zh-CN" sz="2400" dirty="0"/>
              <a:t>其实就是一种函数，它们包含在一个扩展名为</a:t>
            </a:r>
            <a:r>
              <a:rPr lang="en-US" altLang="zh-CN" sz="2400" dirty="0"/>
              <a:t>.DLL</a:t>
            </a:r>
            <a:r>
              <a:rPr lang="zh-CN" altLang="zh-CN" sz="2400" dirty="0"/>
              <a:t>的动态链接库文件中。用标准的定义来讲，</a:t>
            </a:r>
            <a:r>
              <a:rPr lang="en-US" altLang="zh-CN" sz="2400" dirty="0"/>
              <a:t>API</a:t>
            </a:r>
            <a:r>
              <a:rPr lang="zh-CN" altLang="zh-CN" sz="2400" dirty="0"/>
              <a:t>就是</a:t>
            </a:r>
            <a:r>
              <a:rPr lang="en-US" altLang="zh-CN" sz="2400" dirty="0"/>
              <a:t>Windows</a:t>
            </a:r>
            <a:r>
              <a:rPr lang="zh-CN" altLang="zh-CN" sz="2400" dirty="0"/>
              <a:t>的</a:t>
            </a:r>
            <a:r>
              <a:rPr lang="en-US" altLang="zh-CN" sz="2400" dirty="0"/>
              <a:t>32</a:t>
            </a:r>
            <a:r>
              <a:rPr lang="zh-CN" altLang="zh-CN" sz="2400" dirty="0"/>
              <a:t>位应用程序编程接口，是一系列很复杂的函数、消息和结构，它使编程人员可以用不同类型的编程语言编写出运行在</a:t>
            </a:r>
            <a:r>
              <a:rPr lang="en-US" altLang="zh-CN" sz="2400" dirty="0"/>
              <a:t>Windows 9x</a:t>
            </a:r>
            <a:r>
              <a:rPr lang="zh-CN" altLang="zh-CN" sz="2400" dirty="0"/>
              <a:t>、</a:t>
            </a:r>
            <a:r>
              <a:rPr lang="en-US" altLang="zh-CN" sz="2400" dirty="0"/>
              <a:t>Windows NT</a:t>
            </a:r>
            <a:r>
              <a:rPr lang="zh-CN" altLang="zh-CN" sz="2400" dirty="0"/>
              <a:t>以及</a:t>
            </a:r>
            <a:r>
              <a:rPr lang="en-US" altLang="zh-CN" sz="2400" dirty="0"/>
              <a:t>Windows 2000</a:t>
            </a:r>
            <a:r>
              <a:rPr lang="zh-CN" altLang="zh-CN" sz="2400" dirty="0"/>
              <a:t>操作系统下的应用程序</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431359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8.7.2  ActiveX</a:t>
            </a:r>
            <a:r>
              <a:rPr lang="zh-CN" altLang="zh-CN" sz="2400" b="1" dirty="0"/>
              <a:t>数据对象（</a:t>
            </a:r>
            <a:r>
              <a:rPr lang="en-US" altLang="zh-CN" sz="2400" b="1" dirty="0"/>
              <a:t>ADO</a:t>
            </a:r>
            <a:r>
              <a:rPr lang="zh-CN" altLang="zh-CN" sz="2400" b="1" dirty="0"/>
              <a:t>）</a:t>
            </a:r>
          </a:p>
          <a:p>
            <a:pPr marL="109728" indent="612000">
              <a:buNone/>
            </a:pPr>
            <a:r>
              <a:rPr lang="en-US" altLang="zh-CN" sz="2400" dirty="0"/>
              <a:t>ActiveX</a:t>
            </a:r>
            <a:r>
              <a:rPr lang="zh-CN" altLang="zh-CN" sz="2400" dirty="0"/>
              <a:t>数据对象（</a:t>
            </a:r>
            <a:r>
              <a:rPr lang="en-US" altLang="zh-CN" sz="2400" dirty="0"/>
              <a:t>ADO</a:t>
            </a:r>
            <a:r>
              <a:rPr lang="zh-CN" altLang="zh-CN" sz="2400" dirty="0"/>
              <a:t>）是基于组件的数据库编程接口，它是一个与编程语言无关的</a:t>
            </a:r>
            <a:r>
              <a:rPr lang="en-US" altLang="zh-CN" sz="2400" dirty="0"/>
              <a:t>COM</a:t>
            </a:r>
            <a:r>
              <a:rPr lang="zh-CN" altLang="zh-CN" sz="2400" dirty="0"/>
              <a:t>组件系统，可以对来自多种数据提供者的数据进行读取和写入操作。</a:t>
            </a:r>
          </a:p>
          <a:p>
            <a:pPr marL="109728" indent="612000">
              <a:buNone/>
            </a:pPr>
            <a:r>
              <a:rPr lang="en-US" altLang="zh-CN" sz="2400" b="1" dirty="0"/>
              <a:t>1</a:t>
            </a:r>
            <a:r>
              <a:rPr lang="zh-CN" altLang="zh-CN" sz="2400" b="1" dirty="0"/>
              <a:t>．</a:t>
            </a:r>
            <a:r>
              <a:rPr lang="en-US" altLang="zh-CN" sz="2400" b="1" dirty="0"/>
              <a:t>ADO</a:t>
            </a:r>
            <a:r>
              <a:rPr lang="zh-CN" altLang="zh-CN" sz="2400" b="1" dirty="0"/>
              <a:t>模型结构</a:t>
            </a:r>
          </a:p>
          <a:p>
            <a:pPr marL="109728" indent="612000">
              <a:buNone/>
            </a:pPr>
            <a:r>
              <a:rPr lang="en-US" altLang="zh-CN" sz="2400" dirty="0"/>
              <a:t>ADO</a:t>
            </a:r>
            <a:r>
              <a:rPr lang="zh-CN" altLang="zh-CN" sz="2400" dirty="0"/>
              <a:t>对象模型如</a:t>
            </a:r>
            <a:r>
              <a:rPr lang="zh-CN" altLang="zh-CN" sz="2400" dirty="0">
                <a:hlinkClick r:id="rId2" action="ppaction://hlinkpres?slideindex=1&amp;slidetitle="/>
              </a:rPr>
              <a:t>图</a:t>
            </a:r>
            <a:r>
              <a:rPr lang="en-US" altLang="zh-CN" sz="2400" dirty="0">
                <a:hlinkClick r:id="rId2" action="ppaction://hlinkpres?slideindex=1&amp;slidetitle="/>
              </a:rPr>
              <a:t>8.7</a:t>
            </a:r>
            <a:r>
              <a:rPr lang="zh-CN" altLang="zh-CN" sz="2400" dirty="0"/>
              <a:t>所示，它提供了一系列数据对象供使用。使用时需要在程序中创建对象变量，并通过对象变量来调用访问对象的方法、设置访问对象的属性，以此来实现对数据库的访问操作。</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6824687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ADO</a:t>
            </a:r>
            <a:r>
              <a:rPr lang="zh-CN" altLang="zh-CN" sz="2400" dirty="0"/>
              <a:t>对象说明：</a:t>
            </a:r>
          </a:p>
          <a:p>
            <a:pPr lvl="0" indent="612000" fontAlgn="ctr"/>
            <a:r>
              <a:rPr lang="en-US" altLang="zh-CN" sz="2400" dirty="0"/>
              <a:t>Error</a:t>
            </a:r>
            <a:r>
              <a:rPr lang="zh-CN" altLang="zh-CN" sz="2400" dirty="0"/>
              <a:t>对象：表示数据提供程序出错时的扩展信息。</a:t>
            </a:r>
          </a:p>
          <a:p>
            <a:pPr lvl="0" indent="612000" fontAlgn="ctr"/>
            <a:r>
              <a:rPr lang="en-US" altLang="zh-CN" sz="2400" dirty="0"/>
              <a:t>Connection</a:t>
            </a:r>
            <a:r>
              <a:rPr lang="zh-CN" altLang="zh-CN" sz="2400" dirty="0"/>
              <a:t>对象：用于指定数据提供者，建立到数据源的连接。</a:t>
            </a:r>
          </a:p>
          <a:p>
            <a:pPr lvl="0" indent="612000" fontAlgn="ctr"/>
            <a:r>
              <a:rPr lang="en-US" altLang="zh-CN" sz="2400" dirty="0"/>
              <a:t>Command</a:t>
            </a:r>
            <a:r>
              <a:rPr lang="zh-CN" altLang="zh-CN" sz="2400" dirty="0"/>
              <a:t>对象：表示命令对象，可用来执行</a:t>
            </a:r>
            <a:r>
              <a:rPr lang="en-US" altLang="zh-CN" sz="2400" dirty="0"/>
              <a:t>SQL</a:t>
            </a:r>
            <a:r>
              <a:rPr lang="zh-CN" altLang="zh-CN" sz="2400" dirty="0"/>
              <a:t>存储过程或有参数的查询等。</a:t>
            </a:r>
          </a:p>
          <a:p>
            <a:pPr lvl="0" indent="612000" fontAlgn="ctr"/>
            <a:r>
              <a:rPr lang="en-US" altLang="zh-CN" sz="2400" dirty="0" err="1"/>
              <a:t>RecordSet</a:t>
            </a:r>
            <a:r>
              <a:rPr lang="zh-CN" altLang="zh-CN" sz="2400" dirty="0"/>
              <a:t>对象：表示数据操作返回的记录集，与</a:t>
            </a:r>
            <a:r>
              <a:rPr lang="en-US" altLang="zh-CN" sz="2400" dirty="0"/>
              <a:t>Connection</a:t>
            </a:r>
            <a:r>
              <a:rPr lang="zh-CN" altLang="zh-CN" sz="2400" dirty="0"/>
              <a:t>是最重要的对象。</a:t>
            </a:r>
          </a:p>
          <a:p>
            <a:pPr indent="612000"/>
            <a:r>
              <a:rPr lang="en-US" altLang="zh-CN" sz="2400" dirty="0"/>
              <a:t>Field</a:t>
            </a:r>
            <a:r>
              <a:rPr lang="zh-CN" altLang="zh-CN" sz="2400" dirty="0"/>
              <a:t>对象：表示记录集中的字段数据信息。</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6254084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．利用</a:t>
            </a:r>
            <a:r>
              <a:rPr lang="en-US" altLang="zh-CN" sz="2400" b="1" dirty="0"/>
              <a:t>ADO</a:t>
            </a:r>
            <a:r>
              <a:rPr lang="zh-CN" altLang="zh-CN" sz="2400" b="1" dirty="0"/>
              <a:t>访问数据库</a:t>
            </a:r>
          </a:p>
          <a:p>
            <a:pPr marL="109728" indent="612000">
              <a:buNone/>
            </a:pPr>
            <a:r>
              <a:rPr lang="zh-CN" altLang="zh-CN" sz="2400" dirty="0"/>
              <a:t>利用</a:t>
            </a:r>
            <a:r>
              <a:rPr lang="en-US" altLang="zh-CN" sz="2400" dirty="0"/>
              <a:t>ADO</a:t>
            </a:r>
            <a:r>
              <a:rPr lang="zh-CN" altLang="zh-CN" sz="2400" dirty="0"/>
              <a:t>访问数据库时，需要先创建对象变量，然后通过对象的方法和属性来进行操作。</a:t>
            </a:r>
          </a:p>
          <a:p>
            <a:pPr marL="109728" indent="612000">
              <a:buNone/>
            </a:pPr>
            <a:r>
              <a:rPr lang="zh-CN" altLang="zh-CN" sz="2400" dirty="0"/>
              <a:t>例：在</a:t>
            </a:r>
            <a:r>
              <a:rPr lang="en-US" altLang="zh-CN" sz="2400" dirty="0"/>
              <a:t>Connection</a:t>
            </a:r>
            <a:r>
              <a:rPr lang="zh-CN" altLang="zh-CN" sz="2400" dirty="0"/>
              <a:t>对象上打开</a:t>
            </a:r>
            <a:r>
              <a:rPr lang="en-US" altLang="zh-CN" sz="2400" dirty="0" err="1"/>
              <a:t>RecordSet</a:t>
            </a:r>
            <a:r>
              <a:rPr lang="zh-CN" altLang="zh-CN" sz="2400" dirty="0"/>
              <a:t>对象。</a:t>
            </a:r>
          </a:p>
          <a:p>
            <a:pPr marL="109728" indent="612000">
              <a:buNone/>
            </a:pPr>
            <a:r>
              <a:rPr lang="en-US" altLang="zh-CN" sz="2400" dirty="0"/>
              <a:t>……</a:t>
            </a:r>
            <a:endParaRPr lang="zh-CN" altLang="zh-CN" sz="2400" dirty="0"/>
          </a:p>
          <a:p>
            <a:pPr marL="109728" indent="612000">
              <a:buNone/>
            </a:pPr>
            <a:r>
              <a:rPr lang="en-US" altLang="zh-CN" sz="2400" dirty="0" smtClean="0"/>
              <a:t>Dim </a:t>
            </a:r>
            <a:r>
              <a:rPr lang="en-US" altLang="zh-CN" sz="2400" dirty="0" err="1"/>
              <a:t>cn</a:t>
            </a:r>
            <a:r>
              <a:rPr lang="en-US" altLang="zh-CN" sz="2400" dirty="0"/>
              <a:t> As </a:t>
            </a:r>
            <a:r>
              <a:rPr lang="en-US" altLang="zh-CN" sz="2400" dirty="0" err="1"/>
              <a:t>ADODB.Connection</a:t>
            </a:r>
            <a:r>
              <a:rPr lang="en-US" altLang="zh-CN" sz="2400" dirty="0"/>
              <a:t>	</a:t>
            </a:r>
            <a:endParaRPr lang="en-US" altLang="zh-CN" sz="2400" dirty="0" smtClean="0"/>
          </a:p>
          <a:p>
            <a:pPr marL="109728" indent="612000">
              <a:buNone/>
            </a:pPr>
            <a:r>
              <a:rPr lang="en-US" altLang="zh-CN" sz="2400" dirty="0" smtClean="0"/>
              <a:t>Dim </a:t>
            </a:r>
            <a:r>
              <a:rPr lang="en-US" altLang="zh-CN" sz="2400" dirty="0" err="1"/>
              <a:t>rs</a:t>
            </a:r>
            <a:r>
              <a:rPr lang="en-US" altLang="zh-CN" sz="2400" dirty="0"/>
              <a:t> As </a:t>
            </a:r>
            <a:r>
              <a:rPr lang="en-US" altLang="zh-CN" sz="2400" dirty="0" err="1" smtClean="0"/>
              <a:t>ADODB.RecoreSet</a:t>
            </a:r>
            <a:endParaRPr lang="en-US" altLang="zh-CN" sz="2400" dirty="0" smtClean="0"/>
          </a:p>
          <a:p>
            <a:pPr marL="109728" indent="612000">
              <a:buNone/>
            </a:pPr>
            <a:r>
              <a:rPr lang="en-US" altLang="zh-CN" sz="2400" dirty="0" smtClean="0"/>
              <a:t>Dim </a:t>
            </a:r>
            <a:r>
              <a:rPr lang="en-US" altLang="zh-CN" sz="2400" dirty="0" err="1"/>
              <a:t>fd</a:t>
            </a:r>
            <a:r>
              <a:rPr lang="en-US" altLang="zh-CN" sz="2400" dirty="0"/>
              <a:t> As </a:t>
            </a:r>
            <a:r>
              <a:rPr lang="en-US" altLang="zh-CN" sz="2400" dirty="0" err="1"/>
              <a:t>ADODB.Field</a:t>
            </a:r>
            <a:r>
              <a:rPr lang="en-US" altLang="zh-CN" sz="2400" dirty="0"/>
              <a:t>				</a:t>
            </a:r>
            <a:endParaRPr lang="en-US" altLang="zh-CN" sz="2400" dirty="0" smtClean="0"/>
          </a:p>
          <a:p>
            <a:pPr marL="109728" indent="612000">
              <a:buNone/>
            </a:pPr>
            <a:r>
              <a:rPr lang="en-US" altLang="zh-CN" sz="2400" dirty="0" smtClean="0"/>
              <a:t>Dim </a:t>
            </a:r>
            <a:r>
              <a:rPr lang="en-US" altLang="zh-CN" sz="2400" dirty="0" err="1"/>
              <a:t>strSql</a:t>
            </a:r>
            <a:r>
              <a:rPr lang="en-US" altLang="zh-CN" sz="2400" dirty="0"/>
              <a:t> As </a:t>
            </a:r>
            <a:r>
              <a:rPr lang="en-US" altLang="zh-CN" sz="2400" dirty="0" smtClean="0"/>
              <a:t>String</a:t>
            </a:r>
          </a:p>
          <a:p>
            <a:pPr marL="109728" indent="612000">
              <a:buNone/>
            </a:pPr>
            <a:r>
              <a:rPr lang="en-US" altLang="zh-CN" sz="2400" dirty="0"/>
              <a:t>Set </a:t>
            </a:r>
            <a:r>
              <a:rPr lang="en-US" altLang="zh-CN" sz="2400" dirty="0" err="1"/>
              <a:t>cn</a:t>
            </a:r>
            <a:r>
              <a:rPr lang="en-US" altLang="zh-CN" sz="2400" dirty="0"/>
              <a:t>=</a:t>
            </a:r>
            <a:r>
              <a:rPr lang="en-US" altLang="zh-CN" sz="2400" dirty="0" err="1"/>
              <a:t>CurrentProject.Connection</a:t>
            </a:r>
            <a:r>
              <a:rPr lang="en-US" altLang="zh-CN" sz="2400" dirty="0"/>
              <a:t>	</a:t>
            </a:r>
          </a:p>
          <a:p>
            <a:pPr marL="109728" indent="612000">
              <a:buNone/>
            </a:pPr>
            <a:r>
              <a:rPr lang="en-US" altLang="zh-CN" sz="2400" dirty="0" err="1" smtClean="0"/>
              <a:t>strSql</a:t>
            </a:r>
            <a:r>
              <a:rPr lang="en-US" altLang="zh-CN" sz="2400" dirty="0"/>
              <a:t>=……								</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7002412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err="1"/>
              <a:t>cn.Open</a:t>
            </a:r>
            <a:r>
              <a:rPr lang="en-US" altLang="zh-CN" sz="2400" dirty="0"/>
              <a:t> &lt;</a:t>
            </a:r>
            <a:r>
              <a:rPr lang="zh-CN" altLang="zh-CN" sz="2400" dirty="0"/>
              <a:t>连接字符串等参数</a:t>
            </a:r>
            <a:r>
              <a:rPr lang="en-US" altLang="zh-CN" sz="2400" dirty="0"/>
              <a:t>&gt;	</a:t>
            </a:r>
            <a:endParaRPr lang="en-US" altLang="zh-CN" sz="2400" dirty="0" smtClean="0"/>
          </a:p>
          <a:p>
            <a:pPr marL="109728" indent="612000">
              <a:buNone/>
            </a:pPr>
            <a:r>
              <a:rPr lang="en-US" altLang="zh-CN" sz="2400" dirty="0" err="1" smtClean="0"/>
              <a:t>rs.Open</a:t>
            </a:r>
            <a:r>
              <a:rPr lang="en-US" altLang="zh-CN" sz="2400" dirty="0" smtClean="0"/>
              <a:t> </a:t>
            </a:r>
            <a:r>
              <a:rPr lang="en-US" altLang="zh-CN" sz="2400" dirty="0"/>
              <a:t>&lt;</a:t>
            </a:r>
            <a:r>
              <a:rPr lang="zh-CN" altLang="zh-CN" sz="2400" dirty="0"/>
              <a:t>查询字符串等参数</a:t>
            </a:r>
            <a:r>
              <a:rPr lang="en-US" altLang="zh-CN" sz="2400" dirty="0"/>
              <a:t>&gt;	</a:t>
            </a:r>
            <a:endParaRPr lang="zh-CN" altLang="zh-CN" sz="2400" dirty="0"/>
          </a:p>
          <a:p>
            <a:pPr marL="109728" indent="612000">
              <a:buNone/>
            </a:pPr>
            <a:r>
              <a:rPr lang="en-US" altLang="zh-CN" sz="2400" dirty="0"/>
              <a:t>Set </a:t>
            </a:r>
            <a:r>
              <a:rPr lang="en-US" altLang="zh-CN" sz="2400" dirty="0" err="1"/>
              <a:t>fd</a:t>
            </a:r>
            <a:r>
              <a:rPr lang="en-US" altLang="zh-CN" sz="2400" dirty="0"/>
              <a:t>=……						</a:t>
            </a:r>
          </a:p>
          <a:p>
            <a:pPr marL="109728" indent="612000">
              <a:buNone/>
            </a:pPr>
            <a:r>
              <a:rPr lang="en-US" altLang="zh-CN" sz="2400" dirty="0" smtClean="0"/>
              <a:t>Do </a:t>
            </a:r>
            <a:r>
              <a:rPr lang="en-US" altLang="zh-CN" sz="2400" dirty="0"/>
              <a:t>While Not </a:t>
            </a:r>
            <a:r>
              <a:rPr lang="en-US" altLang="zh-CN" sz="2400" dirty="0" err="1" smtClean="0"/>
              <a:t>rs.EOF</a:t>
            </a:r>
            <a:endParaRPr lang="en-US" altLang="zh-CN" sz="2400" dirty="0" smtClean="0"/>
          </a:p>
          <a:p>
            <a:pPr marL="109728" indent="612000">
              <a:buNone/>
            </a:pPr>
            <a:r>
              <a:rPr lang="en-US" altLang="zh-CN" sz="2400" dirty="0"/>
              <a:t>		……	</a:t>
            </a:r>
            <a:endParaRPr lang="en-US" altLang="zh-CN" sz="2400" dirty="0" smtClean="0"/>
          </a:p>
          <a:p>
            <a:pPr marL="109728" indent="612000">
              <a:buNone/>
            </a:pPr>
            <a:r>
              <a:rPr lang="en-US" altLang="zh-CN" sz="2400" dirty="0"/>
              <a:t>	</a:t>
            </a:r>
            <a:r>
              <a:rPr lang="en-US" altLang="zh-CN" sz="2400" dirty="0" err="1" smtClean="0"/>
              <a:t>rs.MoveNext</a:t>
            </a:r>
            <a:endParaRPr lang="en-US" altLang="zh-CN" sz="2400" dirty="0" smtClean="0"/>
          </a:p>
          <a:p>
            <a:pPr marL="109728" indent="612000">
              <a:buNone/>
            </a:pPr>
            <a:r>
              <a:rPr lang="en-US" altLang="zh-CN" sz="2400" dirty="0" smtClean="0"/>
              <a:t>Loop</a:t>
            </a:r>
          </a:p>
          <a:p>
            <a:pPr marL="109728" indent="612000">
              <a:buNone/>
            </a:pPr>
            <a:r>
              <a:rPr lang="en-US" altLang="zh-CN" sz="2400" dirty="0" err="1" smtClean="0"/>
              <a:t>rs.close</a:t>
            </a:r>
            <a:endParaRPr lang="en-US" altLang="zh-CN" sz="2400" dirty="0"/>
          </a:p>
          <a:p>
            <a:pPr marL="109728" indent="612000">
              <a:buNone/>
            </a:pPr>
            <a:r>
              <a:rPr lang="en-US" altLang="zh-CN" sz="2400" dirty="0" err="1" smtClean="0"/>
              <a:t>cn.close</a:t>
            </a:r>
            <a:endParaRPr lang="en-US" altLang="zh-CN" sz="2400" dirty="0" smtClean="0"/>
          </a:p>
          <a:p>
            <a:pPr marL="109728" indent="612000">
              <a:buNone/>
            </a:pPr>
            <a:r>
              <a:rPr lang="en-US" altLang="zh-CN" sz="2400" dirty="0" smtClean="0"/>
              <a:t>Set </a:t>
            </a:r>
            <a:r>
              <a:rPr lang="en-US" altLang="zh-CN" sz="2400" dirty="0" err="1" smtClean="0"/>
              <a:t>rs</a:t>
            </a:r>
            <a:r>
              <a:rPr lang="en-US" altLang="zh-CN" sz="2400" dirty="0" smtClean="0"/>
              <a:t>=Nothing</a:t>
            </a:r>
            <a:endParaRPr lang="en-US" altLang="zh-CN" sz="2400" dirty="0"/>
          </a:p>
          <a:p>
            <a:pPr marL="109728" indent="612000">
              <a:buNone/>
            </a:pPr>
            <a:r>
              <a:rPr lang="en-US" altLang="zh-CN" sz="2400" dirty="0" smtClean="0"/>
              <a:t>Set </a:t>
            </a:r>
            <a:r>
              <a:rPr lang="en-US" altLang="zh-CN" sz="2400" dirty="0" err="1" smtClean="0"/>
              <a:t>cn</a:t>
            </a:r>
            <a:r>
              <a:rPr lang="en-US" altLang="zh-CN" sz="2400" dirty="0" smtClean="0"/>
              <a:t>=Nothing</a:t>
            </a:r>
            <a:r>
              <a:rPr lang="en-US" altLang="zh-CN" sz="2400" dirty="0"/>
              <a:t>							</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4806221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8.7.3  </a:t>
            </a:r>
            <a:r>
              <a:rPr lang="zh-CN" altLang="zh-CN" sz="2400" b="1" dirty="0"/>
              <a:t>数据访问和处理的特殊函数</a:t>
            </a:r>
          </a:p>
          <a:p>
            <a:pPr marL="109728" indent="612000">
              <a:buNone/>
            </a:pPr>
            <a:r>
              <a:rPr lang="en-US" altLang="zh-CN" sz="2400" b="1" dirty="0"/>
              <a:t>1</a:t>
            </a:r>
            <a:r>
              <a:rPr lang="zh-CN" altLang="zh-CN" sz="2400" b="1" dirty="0"/>
              <a:t>．</a:t>
            </a:r>
            <a:r>
              <a:rPr lang="en-US" altLang="zh-CN" sz="2400" b="1" dirty="0" err="1"/>
              <a:t>DCount</a:t>
            </a:r>
            <a:r>
              <a:rPr lang="zh-CN" altLang="zh-CN" sz="2400" b="1" dirty="0"/>
              <a:t>函数、</a:t>
            </a:r>
            <a:r>
              <a:rPr lang="en-US" altLang="zh-CN" sz="2400" b="1" dirty="0" err="1"/>
              <a:t>DAvg</a:t>
            </a:r>
            <a:r>
              <a:rPr lang="zh-CN" altLang="zh-CN" sz="2400" b="1" dirty="0"/>
              <a:t>函数、</a:t>
            </a:r>
            <a:r>
              <a:rPr lang="en-US" altLang="zh-CN" sz="2400" b="1" dirty="0" err="1"/>
              <a:t>DSum</a:t>
            </a:r>
            <a:r>
              <a:rPr lang="zh-CN" altLang="zh-CN" sz="2400" b="1" dirty="0"/>
              <a:t>函数</a:t>
            </a:r>
          </a:p>
          <a:p>
            <a:pPr marL="109728" indent="612000">
              <a:buNone/>
            </a:pPr>
            <a:r>
              <a:rPr lang="en-US" altLang="zh-CN" sz="2400" dirty="0" err="1"/>
              <a:t>DCount</a:t>
            </a:r>
            <a:r>
              <a:rPr lang="zh-CN" altLang="zh-CN" sz="2400" dirty="0"/>
              <a:t>函数用于返回指定记录集中的记录数；</a:t>
            </a:r>
            <a:r>
              <a:rPr lang="en-US" altLang="zh-CN" sz="2400" dirty="0" err="1"/>
              <a:t>DAvg</a:t>
            </a:r>
            <a:r>
              <a:rPr lang="zh-CN" altLang="zh-CN" sz="2400" dirty="0"/>
              <a:t>函数用于返回指定记录集中某个字段列数据的平均值；</a:t>
            </a:r>
            <a:r>
              <a:rPr lang="en-US" altLang="zh-CN" sz="2400" dirty="0" err="1"/>
              <a:t>DSum</a:t>
            </a:r>
            <a:r>
              <a:rPr lang="zh-CN" altLang="zh-CN" sz="2400" dirty="0"/>
              <a:t>函数用于返回指定记录集中某个字段列数据的总和。三个函数都可以在</a:t>
            </a:r>
            <a:r>
              <a:rPr lang="en-US" altLang="zh-CN" sz="2400" dirty="0"/>
              <a:t>VBA</a:t>
            </a:r>
            <a:r>
              <a:rPr lang="zh-CN" altLang="zh-CN" sz="2400" dirty="0"/>
              <a:t>、宏、查询表达式或计算控件中直接使用。</a:t>
            </a:r>
          </a:p>
          <a:p>
            <a:pPr marL="109728" indent="612000">
              <a:buNone/>
            </a:pPr>
            <a:r>
              <a:rPr lang="zh-CN" altLang="zh-CN" sz="2400" dirty="0"/>
              <a:t>调用格式：</a:t>
            </a:r>
            <a:r>
              <a:rPr lang="en-US" altLang="zh-CN" sz="2400" dirty="0"/>
              <a:t>	</a:t>
            </a:r>
            <a:r>
              <a:rPr lang="en-US" altLang="zh-CN" sz="2400" dirty="0" err="1"/>
              <a:t>DCount</a:t>
            </a:r>
            <a:r>
              <a:rPr lang="zh-CN" altLang="zh-CN" sz="2400" dirty="0"/>
              <a:t>（表达式，记录集</a:t>
            </a:r>
            <a:r>
              <a:rPr lang="en-US" altLang="zh-CN" sz="2400" dirty="0"/>
              <a:t>[</a:t>
            </a:r>
            <a:r>
              <a:rPr lang="zh-CN" altLang="zh-CN" sz="2400" dirty="0"/>
              <a:t>，条件式</a:t>
            </a:r>
            <a:r>
              <a:rPr lang="en-US" altLang="zh-CN" sz="2400" dirty="0"/>
              <a:t>]</a:t>
            </a:r>
            <a:r>
              <a:rPr lang="zh-CN" altLang="zh-CN" sz="2400" dirty="0"/>
              <a:t>）</a:t>
            </a:r>
          </a:p>
          <a:p>
            <a:pPr marL="109728" indent="612000">
              <a:buNone/>
            </a:pPr>
            <a:r>
              <a:rPr lang="en-US" altLang="zh-CN" sz="2400" dirty="0"/>
              <a:t>			</a:t>
            </a:r>
            <a:r>
              <a:rPr lang="en-US" altLang="zh-CN" sz="2400" dirty="0" err="1"/>
              <a:t>DAvg</a:t>
            </a:r>
            <a:r>
              <a:rPr lang="zh-CN" altLang="zh-CN" sz="2400" dirty="0"/>
              <a:t>（表达式，记录集</a:t>
            </a:r>
            <a:r>
              <a:rPr lang="en-US" altLang="zh-CN" sz="2400" dirty="0"/>
              <a:t>[</a:t>
            </a:r>
            <a:r>
              <a:rPr lang="zh-CN" altLang="zh-CN" sz="2400" dirty="0"/>
              <a:t>，条件式</a:t>
            </a:r>
            <a:r>
              <a:rPr lang="en-US" altLang="zh-CN" sz="2400" dirty="0"/>
              <a:t>]</a:t>
            </a:r>
            <a:r>
              <a:rPr lang="zh-CN" altLang="zh-CN" sz="2400" dirty="0"/>
              <a:t>）</a:t>
            </a:r>
          </a:p>
          <a:p>
            <a:pPr marL="109728" indent="612000">
              <a:buNone/>
            </a:pPr>
            <a:r>
              <a:rPr lang="en-US" altLang="zh-CN" sz="2400" dirty="0"/>
              <a:t>			</a:t>
            </a:r>
            <a:r>
              <a:rPr lang="en-US" altLang="zh-CN" sz="2400" dirty="0" err="1"/>
              <a:t>DSum</a:t>
            </a:r>
            <a:r>
              <a:rPr lang="zh-CN" altLang="zh-CN" sz="2400" dirty="0"/>
              <a:t>（表达式，记录集</a:t>
            </a:r>
            <a:r>
              <a:rPr lang="en-US" altLang="zh-CN" sz="2400" dirty="0"/>
              <a:t>[</a:t>
            </a:r>
            <a:r>
              <a:rPr lang="zh-CN" altLang="zh-CN" sz="2400" dirty="0"/>
              <a:t>，条件式</a:t>
            </a:r>
            <a:r>
              <a:rPr lang="en-US" altLang="zh-CN" sz="2400" dirty="0"/>
              <a:t>]</a:t>
            </a:r>
            <a:r>
              <a:rPr lang="zh-CN" altLang="zh-CN" sz="2400" dirty="0"/>
              <a:t>）</a:t>
            </a:r>
          </a:p>
          <a:p>
            <a:pPr marL="109728" indent="612000">
              <a:buNone/>
            </a:pPr>
            <a:r>
              <a:rPr lang="zh-CN" altLang="zh-CN" sz="2400" dirty="0"/>
              <a:t>其中，“表达式”用于标识统计的字段；“记录集”用来标识数据来源，可以是表或查询的名称；“条件式”作为可选的字符串表达式，用于限制函数执行的数据范围。</a:t>
            </a:r>
            <a:r>
              <a:rPr lang="en-US" altLang="zh-CN" sz="2400" dirty="0"/>
              <a:t>							</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72480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8.2.1  </a:t>
            </a:r>
            <a:r>
              <a:rPr lang="zh-CN" altLang="zh-CN" sz="2400" b="1" dirty="0"/>
              <a:t>面向对象程序设计的基本概念</a:t>
            </a:r>
          </a:p>
          <a:p>
            <a:pPr marL="109728" indent="612000">
              <a:buNone/>
            </a:pPr>
            <a:r>
              <a:rPr lang="en-US" altLang="zh-CN" sz="2400" dirty="0"/>
              <a:t>Access</a:t>
            </a:r>
            <a:r>
              <a:rPr lang="zh-CN" altLang="zh-CN" sz="2400" dirty="0"/>
              <a:t>自带的编程语言</a:t>
            </a:r>
            <a:r>
              <a:rPr lang="en-US" altLang="zh-CN" sz="2400" dirty="0"/>
              <a:t>VBA</a:t>
            </a:r>
            <a:r>
              <a:rPr lang="zh-CN" altLang="zh-CN" sz="2400" dirty="0"/>
              <a:t>采用目前主流的面向对象机制和可视化编程环境，其中面向对象方法涵盖了对象及对象属性与方法、类、继承、多态性几个基本要素，这些概念是理解和使用面向对象方法的基础和关键</a:t>
            </a:r>
            <a:r>
              <a:rPr lang="zh-CN" altLang="zh-CN" sz="2400" dirty="0" smtClean="0"/>
              <a:t>。</a:t>
            </a:r>
            <a:endParaRPr lang="en-US" altLang="zh-CN" sz="2400" dirty="0" smtClean="0"/>
          </a:p>
          <a:p>
            <a:pPr marL="109728" indent="612000">
              <a:buNone/>
            </a:pPr>
            <a:r>
              <a:rPr lang="en-US" altLang="zh-CN" sz="2400" dirty="0"/>
              <a:t>1</a:t>
            </a:r>
            <a:r>
              <a:rPr lang="zh-CN" altLang="zh-CN" sz="2400" dirty="0"/>
              <a:t>．对象</a:t>
            </a:r>
          </a:p>
          <a:p>
            <a:pPr marL="109728" indent="612000">
              <a:buNone/>
            </a:pPr>
            <a:r>
              <a:rPr lang="zh-CN" altLang="zh-CN" sz="2400" dirty="0" smtClean="0"/>
              <a:t>对象是面向对象方法中最基本的概念。对象</a:t>
            </a:r>
            <a:r>
              <a:rPr lang="zh-CN" altLang="zh-CN" sz="2400" dirty="0"/>
              <a:t>可以用来表示客观世界中的任何实体，它既可以是具体的物理实体的抽象，也可以是人为的概念，或者是任何有明确边界和意义的东西。例如：一个人、一本书、一台计算机等都是</a:t>
            </a:r>
            <a:r>
              <a:rPr lang="zh-CN" altLang="zh-CN" sz="2400" dirty="0" smtClean="0"/>
              <a:t>对象。</a:t>
            </a:r>
            <a:r>
              <a:rPr lang="en-US" altLang="zh-CN" sz="2400" dirty="0"/>
              <a:t>VBA</a:t>
            </a:r>
            <a:r>
              <a:rPr lang="zh-CN" altLang="zh-CN" sz="2400" dirty="0"/>
              <a:t>中可以使用这些对象以及范围更广泛的一些可编程对象，例如：窗体或报表中的控件。</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4947762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例：统计“学生档案表”中的学生总人数，结果显示在文本框中。</a:t>
            </a:r>
          </a:p>
          <a:p>
            <a:pPr marL="109728" indent="612000">
              <a:buNone/>
            </a:pPr>
            <a:r>
              <a:rPr lang="zh-CN" altLang="zh-CN" sz="2400" dirty="0"/>
              <a:t>设置文本框控件的“控件来源”属性为如下表达式：</a:t>
            </a:r>
          </a:p>
          <a:p>
            <a:pPr marL="109728" indent="612000">
              <a:buNone/>
            </a:pPr>
            <a:r>
              <a:rPr lang="en-US" altLang="zh-CN" sz="2400" dirty="0"/>
              <a:t>=</a:t>
            </a:r>
            <a:r>
              <a:rPr lang="en-US" altLang="zh-CN" sz="2400" dirty="0" err="1"/>
              <a:t>DCount</a:t>
            </a:r>
            <a:r>
              <a:rPr lang="zh-CN" altLang="zh-CN" sz="2400" dirty="0"/>
              <a:t>（</a:t>
            </a:r>
            <a:r>
              <a:rPr lang="en-US" altLang="zh-CN" sz="2400" dirty="0"/>
              <a:t>”</a:t>
            </a:r>
            <a:r>
              <a:rPr lang="zh-CN" altLang="zh-CN" sz="2400" dirty="0"/>
              <a:t>学号</a:t>
            </a:r>
            <a:r>
              <a:rPr lang="en-US" altLang="zh-CN" sz="2400" dirty="0"/>
              <a:t>”,”</a:t>
            </a:r>
            <a:r>
              <a:rPr lang="zh-CN" altLang="zh-CN" sz="2400" dirty="0"/>
              <a:t>学生档案表</a:t>
            </a:r>
            <a:r>
              <a:rPr lang="en-US" altLang="zh-CN" sz="2400" dirty="0"/>
              <a:t>”</a:t>
            </a:r>
            <a:r>
              <a:rPr lang="zh-CN" altLang="zh-CN" sz="2400" dirty="0"/>
              <a:t>）</a:t>
            </a:r>
          </a:p>
          <a:p>
            <a:pPr marL="109728" indent="612000">
              <a:buNone/>
            </a:pPr>
            <a:r>
              <a:rPr lang="en-US" altLang="zh-CN" sz="2400" dirty="0"/>
              <a:t> </a:t>
            </a:r>
            <a:endParaRPr lang="zh-CN" altLang="zh-CN" sz="2400" dirty="0"/>
          </a:p>
          <a:p>
            <a:pPr marL="109728" indent="612000">
              <a:buNone/>
            </a:pPr>
            <a:r>
              <a:rPr lang="zh-CN" altLang="zh-CN" sz="2400" dirty="0"/>
              <a:t>又例：统计“学生成绩表”中选修了“</a:t>
            </a:r>
            <a:r>
              <a:rPr lang="en-US" altLang="zh-CN" sz="2400" dirty="0"/>
              <a:t>1</a:t>
            </a:r>
            <a:r>
              <a:rPr lang="zh-CN" altLang="zh-CN" sz="2400" dirty="0"/>
              <a:t>”号课程的学生平均成绩，结果显示在文本框中。</a:t>
            </a:r>
          </a:p>
          <a:p>
            <a:pPr marL="109728" indent="612000">
              <a:buNone/>
            </a:pPr>
            <a:r>
              <a:rPr lang="zh-CN" altLang="zh-CN" sz="2400" dirty="0"/>
              <a:t>设置文本框控件的“控件来源”属性为如下表达式：</a:t>
            </a:r>
          </a:p>
          <a:p>
            <a:pPr marL="109728" indent="612000">
              <a:buNone/>
            </a:pPr>
            <a:r>
              <a:rPr lang="en-US" altLang="zh-CN" sz="2400" dirty="0"/>
              <a:t>=</a:t>
            </a:r>
            <a:r>
              <a:rPr lang="en-US" altLang="zh-CN" sz="2400" dirty="0" err="1"/>
              <a:t>DAvg</a:t>
            </a:r>
            <a:r>
              <a:rPr lang="zh-CN" altLang="zh-CN" sz="2400" dirty="0"/>
              <a:t>（</a:t>
            </a:r>
            <a:r>
              <a:rPr lang="en-US" altLang="zh-CN" sz="2400" dirty="0"/>
              <a:t>”</a:t>
            </a:r>
            <a:r>
              <a:rPr lang="zh-CN" altLang="zh-CN" sz="2400" dirty="0"/>
              <a:t>成绩</a:t>
            </a:r>
            <a:r>
              <a:rPr lang="en-US" altLang="zh-CN" sz="2400" dirty="0"/>
              <a:t>”,”</a:t>
            </a:r>
            <a:r>
              <a:rPr lang="zh-CN" altLang="zh-CN" sz="2400" dirty="0"/>
              <a:t>学生成绩表</a:t>
            </a:r>
            <a:r>
              <a:rPr lang="en-US" altLang="zh-CN" sz="2400" dirty="0"/>
              <a:t>”,”</a:t>
            </a:r>
            <a:r>
              <a:rPr lang="zh-CN" altLang="zh-CN" sz="2400" dirty="0"/>
              <a:t>课程代码</a:t>
            </a:r>
            <a:r>
              <a:rPr lang="en-US" altLang="zh-CN" sz="2400" dirty="0"/>
              <a:t>=’1’”</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675426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a:t>
            </a:r>
            <a:r>
              <a:rPr lang="en-US" altLang="zh-CN" sz="2400" b="1" dirty="0" err="1"/>
              <a:t>DLookup</a:t>
            </a:r>
            <a:r>
              <a:rPr lang="zh-CN" altLang="zh-CN" sz="2400" b="1" dirty="0"/>
              <a:t>函数</a:t>
            </a:r>
          </a:p>
          <a:p>
            <a:pPr marL="109728" indent="612000">
              <a:buNone/>
            </a:pPr>
            <a:r>
              <a:rPr lang="en-US" altLang="zh-CN" sz="2400" dirty="0" err="1"/>
              <a:t>DLookup</a:t>
            </a:r>
            <a:r>
              <a:rPr lang="zh-CN" altLang="zh-CN" sz="2400" dirty="0"/>
              <a:t>函数是从指定记录集中检索特定字段的值。它同以上三个函数一样，可以在</a:t>
            </a:r>
            <a:r>
              <a:rPr lang="en-US" altLang="zh-CN" sz="2400" dirty="0"/>
              <a:t>VBA</a:t>
            </a:r>
            <a:r>
              <a:rPr lang="zh-CN" altLang="zh-CN" sz="2400" dirty="0"/>
              <a:t>、宏、查询表达式或计算控件中直接使用，而且主要用于检索来自非数据源表中字段的数据。如果有多条记录的该字段值满足“条件式”的，</a:t>
            </a:r>
            <a:r>
              <a:rPr lang="en-US" altLang="zh-CN" sz="2400" dirty="0" err="1"/>
              <a:t>DLookup</a:t>
            </a:r>
            <a:r>
              <a:rPr lang="zh-CN" altLang="zh-CN" sz="2400" dirty="0"/>
              <a:t>函数将返回第一个匹配条件的记录所对应的字段值。</a:t>
            </a:r>
          </a:p>
          <a:p>
            <a:pPr marL="109728" indent="612000">
              <a:buNone/>
            </a:pPr>
            <a:r>
              <a:rPr lang="zh-CN" altLang="zh-CN" sz="2400" dirty="0"/>
              <a:t>调用格式：</a:t>
            </a:r>
            <a:r>
              <a:rPr lang="en-US" altLang="zh-CN" sz="2400" dirty="0"/>
              <a:t>	</a:t>
            </a:r>
            <a:r>
              <a:rPr lang="en-US" altLang="zh-CN" sz="2400" dirty="0" err="1"/>
              <a:t>DLookup</a:t>
            </a:r>
            <a:r>
              <a:rPr lang="zh-CN" altLang="zh-CN" sz="2400" dirty="0"/>
              <a:t>（表达式，记录集</a:t>
            </a:r>
            <a:r>
              <a:rPr lang="en-US" altLang="zh-CN" sz="2400" dirty="0"/>
              <a:t>[</a:t>
            </a:r>
            <a:r>
              <a:rPr lang="zh-CN" altLang="zh-CN" sz="2400" dirty="0"/>
              <a:t>，条件式</a:t>
            </a:r>
            <a:r>
              <a:rPr lang="en-US" altLang="zh-CN" sz="2400" dirty="0"/>
              <a:t>]</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918170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例：根据“</a:t>
            </a:r>
            <a:r>
              <a:rPr lang="en-US" altLang="zh-CN" sz="2400" dirty="0" err="1" smtClean="0"/>
              <a:t>fScore</a:t>
            </a:r>
            <a:r>
              <a:rPr lang="zh-CN" altLang="zh-CN" sz="2400" dirty="0" smtClean="0"/>
              <a:t>”窗体中名为“</a:t>
            </a:r>
            <a:r>
              <a:rPr lang="en-US" altLang="zh-CN" sz="2400" dirty="0" err="1" smtClean="0"/>
              <a:t>tSno</a:t>
            </a:r>
            <a:r>
              <a:rPr lang="zh-CN" altLang="zh-CN" sz="2400" dirty="0" smtClean="0"/>
              <a:t>”文本框控件中的值来检索非数据源表“学生档案表”中“姓名”字段的值，结果显示在另一个文本框中。</a:t>
            </a:r>
          </a:p>
          <a:p>
            <a:pPr marL="109728" indent="612000">
              <a:buNone/>
            </a:pPr>
            <a:r>
              <a:rPr lang="zh-CN" altLang="zh-CN" sz="2400" dirty="0" smtClean="0"/>
              <a:t>设置该文本框控件的“数据来源”属性为如下表达式：</a:t>
            </a:r>
          </a:p>
          <a:p>
            <a:pPr marL="109728" indent="612000">
              <a:buNone/>
            </a:pPr>
            <a:r>
              <a:rPr lang="en-US" altLang="zh-CN" sz="2400" dirty="0" smtClean="0"/>
              <a:t>=</a:t>
            </a:r>
            <a:r>
              <a:rPr lang="en-US" altLang="zh-CN" sz="2400" dirty="0" err="1" smtClean="0"/>
              <a:t>DLookup</a:t>
            </a:r>
            <a:r>
              <a:rPr lang="zh-CN" altLang="zh-CN" sz="2400" dirty="0" smtClean="0"/>
              <a:t>（</a:t>
            </a:r>
            <a:r>
              <a:rPr lang="en-US" altLang="zh-CN" sz="2400" dirty="0" smtClean="0"/>
              <a:t>”</a:t>
            </a:r>
            <a:r>
              <a:rPr lang="en-US" altLang="zh-CN" sz="2400" dirty="0" err="1" smtClean="0"/>
              <a:t>Sname</a:t>
            </a:r>
            <a:r>
              <a:rPr lang="en-US" altLang="zh-CN" sz="2400" dirty="0" smtClean="0"/>
              <a:t>”,”</a:t>
            </a:r>
            <a:r>
              <a:rPr lang="en-US" altLang="zh-CN" sz="2400" dirty="0" err="1" smtClean="0"/>
              <a:t>tStudent</a:t>
            </a:r>
            <a:r>
              <a:rPr lang="en-US" altLang="zh-CN" sz="2400" dirty="0" smtClean="0"/>
              <a:t>”,”</a:t>
            </a:r>
            <a:r>
              <a:rPr lang="zh-CN" altLang="zh-CN" sz="2400" dirty="0" smtClean="0"/>
              <a:t>学号</a:t>
            </a:r>
            <a:r>
              <a:rPr lang="en-US" altLang="zh-CN" sz="2400" dirty="0" smtClean="0"/>
              <a:t>=’” &amp; </a:t>
            </a:r>
            <a:r>
              <a:rPr lang="en-US" altLang="zh-CN" sz="2400" dirty="0" err="1" smtClean="0"/>
              <a:t>Forms!fScore!tSno</a:t>
            </a:r>
            <a:r>
              <a:rPr lang="en-US" altLang="zh-CN" sz="2400" dirty="0" smtClean="0"/>
              <a:t> &amp; ”’”</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8.7  API</a:t>
            </a:r>
            <a:r>
              <a:rPr lang="zh-CN" altLang="zh-CN" sz="4400" b="1" dirty="0">
                <a:effectLst>
                  <a:outerShdw blurRad="38100" dist="38100" dir="2700000" algn="tl">
                    <a:srgbClr val="000000">
                      <a:alpha val="43137"/>
                    </a:srgbClr>
                  </a:outerShdw>
                </a:effectLst>
              </a:rPr>
              <a:t>函数与</a:t>
            </a:r>
            <a:r>
              <a:rPr lang="en-US" altLang="zh-CN" sz="4400" b="1" dirty="0">
                <a:effectLst>
                  <a:outerShdw blurRad="38100" dist="38100" dir="2700000" algn="tl">
                    <a:srgbClr val="000000">
                      <a:alpha val="43137"/>
                    </a:srgbClr>
                  </a:outerShdw>
                </a:effectLst>
              </a:rPr>
              <a:t>ActiveX</a:t>
            </a:r>
            <a:r>
              <a:rPr lang="zh-CN" altLang="zh-CN" sz="4400" b="1" dirty="0">
                <a:effectLst>
                  <a:outerShdw blurRad="38100" dist="38100" dir="2700000" algn="tl">
                    <a:srgbClr val="000000">
                      <a:alpha val="43137"/>
                    </a:srgbClr>
                  </a:outerShdw>
                </a:effectLst>
              </a:rPr>
              <a:t>数据对象</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0704386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8.8.1  </a:t>
            </a:r>
            <a:r>
              <a:rPr lang="zh-CN" altLang="zh-CN" sz="2400" b="1" dirty="0"/>
              <a:t>消息框</a:t>
            </a:r>
          </a:p>
          <a:p>
            <a:pPr marL="109728" indent="612000">
              <a:buNone/>
            </a:pPr>
            <a:r>
              <a:rPr lang="zh-CN" altLang="zh-CN" sz="2400" dirty="0"/>
              <a:t>消息框用于在对话框中显示消息，通常用在错误提示、结果显示或等待用户选择执行操作的情况下，当用户单击命令按钮后，系统会返回一个整型值来反馈用户的选择情况（单击了哪一个命令按钮），它的功能在</a:t>
            </a:r>
            <a:r>
              <a:rPr lang="en-US" altLang="zh-CN" sz="2400" dirty="0"/>
              <a:t>VBA</a:t>
            </a:r>
            <a:r>
              <a:rPr lang="zh-CN" altLang="zh-CN" sz="2400" dirty="0"/>
              <a:t>中是以函数的形式调用的。</a:t>
            </a:r>
          </a:p>
          <a:p>
            <a:pPr marL="109728" indent="612000">
              <a:buNone/>
            </a:pPr>
            <a:r>
              <a:rPr lang="zh-CN" altLang="zh-CN" sz="2400" dirty="0"/>
              <a:t>调用格式：</a:t>
            </a:r>
            <a:r>
              <a:rPr lang="en-US" altLang="zh-CN" sz="2400" dirty="0" err="1"/>
              <a:t>MsgBox</a:t>
            </a:r>
            <a:r>
              <a:rPr lang="en-US" altLang="zh-CN" sz="2400" dirty="0"/>
              <a:t>(prompt[,buttons][,title][,</a:t>
            </a:r>
            <a:r>
              <a:rPr lang="en-US" altLang="zh-CN" sz="2400" dirty="0" err="1"/>
              <a:t>helpfile,context</a:t>
            </a:r>
            <a:r>
              <a:rPr lang="en-US" altLang="zh-CN" sz="2400" dirty="0"/>
              <a:t>])</a:t>
            </a:r>
            <a:endParaRPr lang="zh-CN" altLang="zh-CN" sz="2400" dirty="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1553615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常用的参数为</a:t>
            </a:r>
            <a:r>
              <a:rPr lang="en-US" altLang="zh-CN" sz="2400" dirty="0"/>
              <a:t>Prompt</a:t>
            </a:r>
            <a:r>
              <a:rPr lang="zh-CN" altLang="zh-CN" sz="2400" dirty="0"/>
              <a:t>、</a:t>
            </a:r>
            <a:r>
              <a:rPr lang="en-US" altLang="zh-CN" sz="2400" dirty="0"/>
              <a:t>Buttons</a:t>
            </a:r>
            <a:r>
              <a:rPr lang="zh-CN" altLang="zh-CN" sz="2400" dirty="0"/>
              <a:t>和</a:t>
            </a:r>
            <a:r>
              <a:rPr lang="en-US" altLang="zh-CN" sz="2400" dirty="0"/>
              <a:t>Title</a:t>
            </a:r>
            <a:r>
              <a:rPr lang="zh-CN" altLang="zh-CN" sz="2400" dirty="0"/>
              <a:t>，具体说明如下：</a:t>
            </a:r>
          </a:p>
          <a:p>
            <a:pPr lvl="0" indent="612000" fontAlgn="ctr"/>
            <a:r>
              <a:rPr lang="en-US" altLang="zh-CN" sz="2400" dirty="0"/>
              <a:t>Prompt</a:t>
            </a:r>
            <a:r>
              <a:rPr lang="zh-CN" altLang="zh-CN" sz="2400" dirty="0"/>
              <a:t>：用于指定显示在对话框的的消息，是必需指定的参数，最大长度为</a:t>
            </a:r>
            <a:r>
              <a:rPr lang="en-US" altLang="zh-CN" sz="2400" dirty="0"/>
              <a:t>1024</a:t>
            </a:r>
            <a:r>
              <a:rPr lang="zh-CN" altLang="zh-CN" sz="2400" dirty="0"/>
              <a:t>个字符。多行间可用</a:t>
            </a:r>
            <a:r>
              <a:rPr lang="en-US" altLang="zh-CN" sz="2400" dirty="0" err="1"/>
              <a:t>Chr</a:t>
            </a:r>
            <a:r>
              <a:rPr lang="zh-CN" altLang="zh-CN" sz="2400" dirty="0"/>
              <a:t>（</a:t>
            </a:r>
            <a:r>
              <a:rPr lang="en-US" altLang="zh-CN" sz="2400" dirty="0"/>
              <a:t>13</a:t>
            </a:r>
            <a:r>
              <a:rPr lang="zh-CN" altLang="zh-CN" sz="2400" dirty="0"/>
              <a:t>）回车符、</a:t>
            </a:r>
            <a:r>
              <a:rPr lang="en-US" altLang="zh-CN" sz="2400" dirty="0" err="1"/>
              <a:t>Chr</a:t>
            </a:r>
            <a:r>
              <a:rPr lang="zh-CN" altLang="zh-CN" sz="2400" dirty="0"/>
              <a:t>（</a:t>
            </a:r>
            <a:r>
              <a:rPr lang="en-US" altLang="zh-CN" sz="2400" dirty="0"/>
              <a:t>10</a:t>
            </a:r>
            <a:r>
              <a:rPr lang="zh-CN" altLang="zh-CN" sz="2400" dirty="0"/>
              <a:t>）换行符或两者组合来将各行分开。</a:t>
            </a:r>
          </a:p>
          <a:p>
            <a:pPr lvl="0" indent="612000" fontAlgn="ctr"/>
            <a:r>
              <a:rPr lang="en-US" altLang="zh-CN" sz="2400" dirty="0"/>
              <a:t>Buttons</a:t>
            </a:r>
            <a:r>
              <a:rPr lang="zh-CN" altLang="zh-CN" sz="2400" dirty="0"/>
              <a:t>：用于指定显示按钮的数目和形式及使用的图标样式，为可选项。缺省情况下，命令按钮为“</a:t>
            </a:r>
            <a:r>
              <a:rPr lang="en-US" altLang="zh-CN" sz="2400" dirty="0" err="1"/>
              <a:t>vbOkonly</a:t>
            </a:r>
            <a:r>
              <a:rPr lang="zh-CN" altLang="zh-CN" sz="2400" dirty="0"/>
              <a:t>”，且没有图标。</a:t>
            </a:r>
          </a:p>
          <a:p>
            <a:pPr indent="612000"/>
            <a:r>
              <a:rPr lang="en-US" altLang="zh-CN" sz="2400" dirty="0"/>
              <a:t>Title</a:t>
            </a:r>
            <a:r>
              <a:rPr lang="zh-CN" altLang="zh-CN" sz="2400" dirty="0"/>
              <a:t>：用于指定对话框标题栏中显示的字符串。缺省情况下，标题为“</a:t>
            </a:r>
            <a:r>
              <a:rPr lang="en-US" altLang="zh-CN" sz="2400" dirty="0"/>
              <a:t>Microsoft Access</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1421573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在调用该函数时，如中间某些参数省略时，分隔符“，”也不能省略。</a:t>
            </a:r>
          </a:p>
          <a:p>
            <a:pPr marL="109728" indent="612000">
              <a:buNone/>
            </a:pPr>
            <a:r>
              <a:rPr lang="zh-CN" altLang="zh-CN" sz="2400" dirty="0"/>
              <a:t>例：显示结果如</a:t>
            </a:r>
            <a:r>
              <a:rPr lang="zh-CN" altLang="zh-CN" sz="2400" dirty="0">
                <a:hlinkClick r:id="rId2" action="ppaction://hlinkpres?slideindex=1&amp;slidetitle="/>
              </a:rPr>
              <a:t>图</a:t>
            </a:r>
            <a:r>
              <a:rPr lang="en-US" altLang="zh-CN" sz="2400" dirty="0">
                <a:hlinkClick r:id="rId2" action="ppaction://hlinkpres?slideindex=1&amp;slidetitle="/>
              </a:rPr>
              <a:t>8.8</a:t>
            </a:r>
            <a:r>
              <a:rPr lang="zh-CN" altLang="zh-CN" sz="2400" dirty="0"/>
              <a:t>所示的消息框</a:t>
            </a:r>
            <a:r>
              <a:rPr lang="zh-CN" altLang="zh-CN" sz="2400" dirty="0" smtClean="0"/>
              <a:t>。</a:t>
            </a:r>
            <a:endParaRPr lang="en-US" altLang="zh-CN" sz="2400" dirty="0" smtClean="0"/>
          </a:p>
          <a:p>
            <a:pPr marL="109728" indent="612000">
              <a:buNone/>
            </a:pPr>
            <a:endParaRPr lang="en-US" altLang="zh-CN" sz="2400" dirty="0"/>
          </a:p>
          <a:p>
            <a:pPr marL="109728" indent="612000">
              <a:buNone/>
            </a:pPr>
            <a:r>
              <a:rPr lang="zh-CN" altLang="zh-CN" sz="2400" dirty="0"/>
              <a:t>调用语句</a:t>
            </a:r>
            <a:r>
              <a:rPr lang="zh-CN" altLang="zh-CN" sz="2400" dirty="0" smtClean="0"/>
              <a:t>：</a:t>
            </a:r>
            <a:endParaRPr lang="en-US" altLang="zh-CN" sz="2400" dirty="0" smtClean="0"/>
          </a:p>
          <a:p>
            <a:pPr marL="109728" indent="612000">
              <a:buNone/>
            </a:pPr>
            <a:r>
              <a:rPr lang="en-US" altLang="zh-CN" sz="2000" b="1" dirty="0" err="1" smtClean="0"/>
              <a:t>MsgBox</a:t>
            </a:r>
            <a:r>
              <a:rPr lang="en-US" altLang="zh-CN" sz="2000" b="1" dirty="0" smtClean="0"/>
              <a:t> </a:t>
            </a:r>
            <a:r>
              <a:rPr lang="en-US" altLang="zh-CN" sz="2000" b="1" dirty="0"/>
              <a:t>“Access</a:t>
            </a:r>
            <a:r>
              <a:rPr lang="zh-CN" altLang="zh-CN" sz="2000" b="1" dirty="0"/>
              <a:t>基础</a:t>
            </a:r>
            <a:r>
              <a:rPr lang="zh-CN" altLang="zh-CN" sz="2000" b="1" dirty="0" smtClean="0"/>
              <a:t>教程</a:t>
            </a:r>
            <a:r>
              <a:rPr lang="en-US" altLang="zh-CN" sz="2000" b="1" dirty="0" smtClean="0"/>
              <a:t>”,</a:t>
            </a:r>
            <a:r>
              <a:rPr lang="en-US" altLang="zh-CN" sz="2000" b="1" dirty="0" err="1"/>
              <a:t>vbOkCancel+vbInformation</a:t>
            </a:r>
            <a:r>
              <a:rPr lang="en-US" altLang="zh-CN" sz="2000" b="1" dirty="0"/>
              <a:t>,”</a:t>
            </a:r>
            <a:r>
              <a:rPr lang="zh-CN" altLang="zh-CN" sz="2000" b="1" dirty="0"/>
              <a:t>提示</a:t>
            </a:r>
            <a:r>
              <a:rPr lang="en-US" altLang="zh-CN" sz="2000" b="1" dirty="0"/>
              <a:t>”</a:t>
            </a:r>
            <a:endParaRPr lang="zh-CN" altLang="zh-CN" sz="20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8332478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8.8.2  </a:t>
            </a:r>
            <a:r>
              <a:rPr lang="zh-CN" altLang="zh-CN" sz="2400" b="1" dirty="0"/>
              <a:t>输入框</a:t>
            </a:r>
          </a:p>
          <a:p>
            <a:pPr marL="109728" indent="612000">
              <a:buNone/>
            </a:pPr>
            <a:r>
              <a:rPr lang="zh-CN" altLang="zh-CN" sz="2400" dirty="0"/>
              <a:t>输入框用于在一个对话框中显示提示信息并接受用户输入，当用户按下相应按钮后返回包含文本框内容的数据信息，同消息框一样，在</a:t>
            </a:r>
            <a:r>
              <a:rPr lang="en-US" altLang="zh-CN" sz="2400" dirty="0"/>
              <a:t>VBA</a:t>
            </a:r>
            <a:r>
              <a:rPr lang="zh-CN" altLang="zh-CN" sz="2400" dirty="0"/>
              <a:t>中也是以函数的形式调用的。</a:t>
            </a:r>
          </a:p>
          <a:p>
            <a:pPr marL="109728" indent="612000">
              <a:buNone/>
            </a:pPr>
            <a:r>
              <a:rPr lang="zh-CN" altLang="zh-CN" sz="2400" dirty="0"/>
              <a:t>调用格式</a:t>
            </a:r>
            <a:r>
              <a:rPr lang="zh-CN" altLang="zh-CN" sz="2400" dirty="0" smtClean="0"/>
              <a:t>：</a:t>
            </a:r>
            <a:endParaRPr lang="en-US" altLang="zh-CN" sz="2400" dirty="0" smtClean="0"/>
          </a:p>
          <a:p>
            <a:pPr marL="109728" indent="612000">
              <a:buNone/>
            </a:pPr>
            <a:r>
              <a:rPr lang="en-US" altLang="zh-CN" sz="1800" b="1" dirty="0" err="1" smtClean="0"/>
              <a:t>InputBox</a:t>
            </a:r>
            <a:r>
              <a:rPr lang="zh-CN" altLang="zh-CN" sz="1800" b="1" dirty="0"/>
              <a:t>（</a:t>
            </a:r>
            <a:r>
              <a:rPr lang="en-US" altLang="zh-CN" sz="1800" b="1" dirty="0"/>
              <a:t>prompt[,title][,default][,</a:t>
            </a:r>
            <a:r>
              <a:rPr lang="en-US" altLang="zh-CN" sz="1800" b="1" dirty="0" err="1"/>
              <a:t>xpos</a:t>
            </a:r>
            <a:r>
              <a:rPr lang="en-US" altLang="zh-CN" sz="1800" b="1" dirty="0"/>
              <a:t>][</a:t>
            </a:r>
            <a:r>
              <a:rPr lang="en-US" altLang="zh-CN" sz="1800" b="1" dirty="0" err="1"/>
              <a:t>ypos</a:t>
            </a:r>
            <a:r>
              <a:rPr lang="en-US" altLang="zh-CN" sz="1800" b="1" dirty="0"/>
              <a:t>][,</a:t>
            </a:r>
            <a:r>
              <a:rPr lang="en-US" altLang="zh-CN" sz="1800" b="1" dirty="0" err="1"/>
              <a:t>helpfile,context</a:t>
            </a:r>
            <a:r>
              <a:rPr lang="en-US" altLang="zh-CN" sz="1800" b="1" dirty="0"/>
              <a:t>]</a:t>
            </a:r>
            <a:r>
              <a:rPr lang="zh-CN" altLang="zh-CN" sz="1800" b="1"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8257344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常用的参数为：</a:t>
            </a:r>
            <a:r>
              <a:rPr lang="en-US" altLang="zh-CN" sz="2400" dirty="0"/>
              <a:t>Prompt</a:t>
            </a:r>
            <a:r>
              <a:rPr lang="zh-CN" altLang="zh-CN" sz="2400" dirty="0"/>
              <a:t>、</a:t>
            </a:r>
            <a:r>
              <a:rPr lang="en-US" altLang="zh-CN" sz="2400" dirty="0" err="1"/>
              <a:t>TiTle</a:t>
            </a:r>
            <a:r>
              <a:rPr lang="zh-CN" altLang="zh-CN" sz="2400" dirty="0"/>
              <a:t>和</a:t>
            </a:r>
            <a:r>
              <a:rPr lang="en-US" altLang="zh-CN" sz="2400" dirty="0"/>
              <a:t>Default</a:t>
            </a:r>
            <a:r>
              <a:rPr lang="zh-CN" altLang="zh-CN" sz="2400" dirty="0"/>
              <a:t>，具体说明如下：</a:t>
            </a:r>
          </a:p>
          <a:p>
            <a:pPr lvl="0" indent="612000" fontAlgn="ctr"/>
            <a:r>
              <a:rPr lang="en-US" altLang="zh-CN" sz="2400" dirty="0"/>
              <a:t>Prompt</a:t>
            </a:r>
            <a:r>
              <a:rPr lang="zh-CN" altLang="zh-CN" sz="2400" dirty="0"/>
              <a:t>：用于指定显示在对话框的的消息，是必需指定的参数，最大长度为</a:t>
            </a:r>
            <a:r>
              <a:rPr lang="en-US" altLang="zh-CN" sz="2400" dirty="0"/>
              <a:t>1024</a:t>
            </a:r>
            <a:r>
              <a:rPr lang="zh-CN" altLang="zh-CN" sz="2400" dirty="0"/>
              <a:t>个字符。多行间可用</a:t>
            </a:r>
            <a:r>
              <a:rPr lang="en-US" altLang="zh-CN" sz="2400" dirty="0" err="1"/>
              <a:t>Chr</a:t>
            </a:r>
            <a:r>
              <a:rPr lang="zh-CN" altLang="zh-CN" sz="2400" dirty="0"/>
              <a:t>（</a:t>
            </a:r>
            <a:r>
              <a:rPr lang="en-US" altLang="zh-CN" sz="2400" dirty="0"/>
              <a:t>13</a:t>
            </a:r>
            <a:r>
              <a:rPr lang="zh-CN" altLang="zh-CN" sz="2400" dirty="0"/>
              <a:t>）回车符、</a:t>
            </a:r>
            <a:r>
              <a:rPr lang="en-US" altLang="zh-CN" sz="2400" dirty="0" err="1"/>
              <a:t>Chr</a:t>
            </a:r>
            <a:r>
              <a:rPr lang="zh-CN" altLang="zh-CN" sz="2400" dirty="0"/>
              <a:t>（</a:t>
            </a:r>
            <a:r>
              <a:rPr lang="en-US" altLang="zh-CN" sz="2400" dirty="0"/>
              <a:t>10</a:t>
            </a:r>
            <a:r>
              <a:rPr lang="zh-CN" altLang="zh-CN" sz="2400" dirty="0"/>
              <a:t>）换行符或两者组合来将各行分开。</a:t>
            </a:r>
          </a:p>
          <a:p>
            <a:pPr lvl="0" indent="612000" fontAlgn="ctr"/>
            <a:r>
              <a:rPr lang="en-US" altLang="zh-CN" sz="2400" dirty="0"/>
              <a:t>Title</a:t>
            </a:r>
            <a:r>
              <a:rPr lang="zh-CN" altLang="zh-CN" sz="2400" dirty="0"/>
              <a:t>：用于指定显示对话框标题栏中的字符串。缺省情况下，标题为“</a:t>
            </a:r>
            <a:r>
              <a:rPr lang="en-US" altLang="zh-CN" sz="2400" dirty="0"/>
              <a:t>Microsoft Access</a:t>
            </a:r>
            <a:r>
              <a:rPr lang="zh-CN" altLang="zh-CN" sz="2400" dirty="0"/>
              <a:t>”。</a:t>
            </a:r>
          </a:p>
          <a:p>
            <a:pPr lvl="0" indent="612000" fontAlgn="ctr"/>
            <a:r>
              <a:rPr lang="en-US" altLang="zh-CN" sz="2400" dirty="0"/>
              <a:t>Default</a:t>
            </a:r>
            <a:r>
              <a:rPr lang="zh-CN" altLang="zh-CN" sz="2400" dirty="0"/>
              <a:t>：用于指定显示在文本框中的字符串表达式，在没有其他输入时作为缺省值。如果省略</a:t>
            </a:r>
            <a:r>
              <a:rPr lang="en-US" altLang="zh-CN" sz="2400" dirty="0"/>
              <a:t>default</a:t>
            </a:r>
            <a:r>
              <a:rPr lang="zh-CN" altLang="zh-CN" sz="2400" dirty="0"/>
              <a:t>，则文本框为空。</a:t>
            </a:r>
          </a:p>
          <a:p>
            <a:pPr marL="109728" indent="612000">
              <a:buNone/>
            </a:pPr>
            <a:r>
              <a:rPr lang="zh-CN" altLang="zh-CN" sz="2400" dirty="0"/>
              <a:t>在调用该函数时，如中间某些参数省略时，分隔符“，”也不能省略。</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3281887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例：显示如</a:t>
            </a:r>
            <a:r>
              <a:rPr lang="zh-CN" altLang="zh-CN" sz="2400" dirty="0">
                <a:hlinkClick r:id="rId2" action="ppaction://hlinkpres?slideindex=1&amp;slidetitle="/>
              </a:rPr>
              <a:t>图</a:t>
            </a:r>
            <a:r>
              <a:rPr lang="en-US" altLang="zh-CN" sz="2400" dirty="0">
                <a:hlinkClick r:id="rId2" action="ppaction://hlinkpres?slideindex=1&amp;slidetitle="/>
              </a:rPr>
              <a:t>8.9</a:t>
            </a:r>
            <a:r>
              <a:rPr lang="zh-CN" altLang="zh-CN" sz="2400" dirty="0"/>
              <a:t>所示的输入框</a:t>
            </a:r>
            <a:r>
              <a:rPr lang="zh-CN" altLang="zh-CN" sz="2400" dirty="0" smtClean="0"/>
              <a:t>。</a:t>
            </a:r>
            <a:endParaRPr lang="en-US" altLang="zh-CN" sz="2400" dirty="0" smtClean="0"/>
          </a:p>
          <a:p>
            <a:pPr marL="109728" indent="612000">
              <a:buNone/>
            </a:pPr>
            <a:endParaRPr lang="en-US" altLang="zh-CN" sz="2400" b="1" dirty="0"/>
          </a:p>
          <a:p>
            <a:pPr marL="109728" indent="612000">
              <a:buNone/>
            </a:pPr>
            <a:r>
              <a:rPr lang="zh-CN" altLang="zh-CN" sz="2400" dirty="0"/>
              <a:t>调用语句</a:t>
            </a:r>
            <a:r>
              <a:rPr lang="zh-CN" altLang="zh-CN" sz="2400" dirty="0" smtClean="0"/>
              <a:t>：</a:t>
            </a:r>
            <a:endParaRPr lang="en-US" altLang="zh-CN" sz="2400" dirty="0" smtClean="0"/>
          </a:p>
          <a:p>
            <a:pPr marL="109728" indent="612000">
              <a:buNone/>
            </a:pPr>
            <a:r>
              <a:rPr lang="en-US" altLang="zh-CN" sz="2400" dirty="0" err="1" smtClean="0"/>
              <a:t>InputBox</a:t>
            </a:r>
            <a:r>
              <a:rPr lang="en-US" altLang="zh-CN" sz="2400" dirty="0" smtClean="0"/>
              <a:t> </a:t>
            </a:r>
            <a:r>
              <a:rPr lang="en-US" altLang="zh-CN" sz="2400" dirty="0"/>
              <a:t>“</a:t>
            </a:r>
            <a:r>
              <a:rPr lang="zh-CN" altLang="zh-CN" sz="2400" dirty="0"/>
              <a:t>请输入院系</a:t>
            </a:r>
            <a:r>
              <a:rPr lang="en-US" altLang="zh-CN" sz="2400" dirty="0"/>
              <a:t>”,”</a:t>
            </a:r>
            <a:r>
              <a:rPr lang="zh-CN" altLang="zh-CN" sz="2400" dirty="0"/>
              <a:t>提示</a:t>
            </a:r>
            <a:r>
              <a:rPr lang="en-US" altLang="zh-CN" sz="2400" dirty="0"/>
              <a:t>”,”</a:t>
            </a:r>
            <a:r>
              <a:rPr lang="zh-CN" altLang="zh-CN" sz="2400" dirty="0"/>
              <a:t>外语学院</a:t>
            </a:r>
            <a:r>
              <a:rPr lang="en-US" altLang="zh-CN" sz="2400" dirty="0"/>
              <a:t>”</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0332919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8.8.3 </a:t>
            </a:r>
            <a:r>
              <a:rPr lang="zh-CN" altLang="zh-CN" sz="2400" b="1" dirty="0"/>
              <a:t>计时器</a:t>
            </a:r>
          </a:p>
          <a:p>
            <a:pPr marL="109728" indent="612000">
              <a:buNone/>
            </a:pPr>
            <a:r>
              <a:rPr lang="en-US" altLang="zh-CN" sz="2400" dirty="0"/>
              <a:t>VBA</a:t>
            </a:r>
            <a:r>
              <a:rPr lang="zh-CN" altLang="zh-CN" sz="2400" dirty="0"/>
              <a:t>并没有象</a:t>
            </a:r>
            <a:r>
              <a:rPr lang="en-US" altLang="zh-CN" sz="2400" dirty="0"/>
              <a:t>VB</a:t>
            </a:r>
            <a:r>
              <a:rPr lang="zh-CN" altLang="zh-CN" sz="2400" dirty="0"/>
              <a:t>中一样直接</a:t>
            </a:r>
            <a:r>
              <a:rPr lang="en-US" altLang="zh-CN" sz="2400" dirty="0"/>
              <a:t>Timer</a:t>
            </a:r>
            <a:r>
              <a:rPr lang="zh-CN" altLang="zh-CN" sz="2400" dirty="0"/>
              <a:t>时间控件的，但可通过设置窗体的“计时器间隔（</a:t>
            </a:r>
            <a:r>
              <a:rPr lang="en-US" altLang="zh-CN" sz="2400" dirty="0" err="1"/>
              <a:t>TimerInterval</a:t>
            </a:r>
            <a:r>
              <a:rPr lang="zh-CN" altLang="zh-CN" sz="2400" dirty="0"/>
              <a:t>）”属性与添加“计时器触发（</a:t>
            </a:r>
            <a:r>
              <a:rPr lang="en-US" altLang="zh-CN" sz="2400" dirty="0"/>
              <a:t>Timer</a:t>
            </a:r>
            <a:r>
              <a:rPr lang="zh-CN" altLang="zh-CN" sz="2400" dirty="0"/>
              <a:t>）”事件来完成类似“定时”的功能。</a:t>
            </a:r>
          </a:p>
          <a:p>
            <a:pPr marL="109728" indent="612000">
              <a:buNone/>
            </a:pPr>
            <a:r>
              <a:rPr lang="zh-CN" altLang="zh-CN" sz="2400" dirty="0"/>
              <a:t>其处理过程为：</a:t>
            </a:r>
            <a:r>
              <a:rPr lang="en-US" altLang="zh-CN" sz="2400" dirty="0"/>
              <a:t>Timer</a:t>
            </a:r>
            <a:r>
              <a:rPr lang="zh-CN" altLang="zh-CN" sz="2400" dirty="0"/>
              <a:t>事件每隔</a:t>
            </a:r>
            <a:r>
              <a:rPr lang="en-US" altLang="zh-CN" sz="2400" dirty="0" err="1"/>
              <a:t>TimerInterval</a:t>
            </a:r>
            <a:r>
              <a:rPr lang="zh-CN" altLang="zh-CN" sz="2400" dirty="0"/>
              <a:t>时间间隔就会被激发一次，并运行</a:t>
            </a:r>
            <a:r>
              <a:rPr lang="en-US" altLang="zh-CN" sz="2400" dirty="0"/>
              <a:t>Timer</a:t>
            </a:r>
            <a:r>
              <a:rPr lang="zh-CN" altLang="zh-CN" sz="2400" dirty="0"/>
              <a:t>事件过程来响应。通过不断重复这样的过程来实现“定时”处理功能。</a:t>
            </a:r>
          </a:p>
          <a:p>
            <a:pPr marL="109728" indent="612000">
              <a:buNone/>
            </a:pPr>
            <a:r>
              <a:rPr lang="zh-CN" altLang="zh-CN" sz="2400" dirty="0"/>
              <a:t>注意：“计时器触发”事件应由用户来编写；“计时器间隔”属性值以毫秒为单位，</a:t>
            </a:r>
            <a:r>
              <a:rPr lang="en-US" altLang="zh-CN" sz="2400" dirty="0"/>
              <a:t>1000</a:t>
            </a:r>
            <a:r>
              <a:rPr lang="zh-CN" altLang="zh-CN" sz="2400" dirty="0"/>
              <a:t>表示实际时间</a:t>
            </a:r>
            <a:r>
              <a:rPr lang="en-US" altLang="zh-CN" sz="2400" dirty="0"/>
              <a:t>1</a:t>
            </a:r>
            <a:r>
              <a:rPr lang="zh-CN" altLang="zh-CN" sz="2400" dirty="0"/>
              <a:t>秒。</a:t>
            </a: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4870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面向对象程序设计中的对象也可以包含其他对象，例如：窗体是一个对象，它又可以包含标签、文本框、命令按钮等对象。包含其他对象的对象称为容器对象。</a:t>
            </a:r>
          </a:p>
          <a:p>
            <a:pPr marL="109728" indent="612000">
              <a:buNone/>
            </a:pPr>
            <a:r>
              <a:rPr lang="zh-CN" altLang="zh-CN" sz="2400" dirty="0"/>
              <a:t>客观世界中的实体通常都既具有静态的属性，又具有动态的行为，因此，面向对象方法学中的对象是由描述该对象属性的数据以及可以对这些数据施加的所有操作封装在一起构成的统一体。对象可以做的操作表示它的动态行为，在面向对象程序设计中通常把对象的操作也称为方法或服务。</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4239981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例：创建如</a:t>
            </a:r>
            <a:r>
              <a:rPr lang="zh-CN" altLang="zh-CN" sz="2400" dirty="0">
                <a:hlinkClick r:id="rId2" action="ppaction://hlinkpres?slideindex=1&amp;slidetitle="/>
              </a:rPr>
              <a:t>图</a:t>
            </a:r>
            <a:r>
              <a:rPr lang="en-US" altLang="zh-CN" sz="2400" dirty="0">
                <a:hlinkClick r:id="rId2" action="ppaction://hlinkpres?slideindex=1&amp;slidetitle="/>
              </a:rPr>
              <a:t>8.10</a:t>
            </a:r>
            <a:r>
              <a:rPr lang="zh-CN" altLang="zh-CN" sz="2400" dirty="0"/>
              <a:t>所示的“计时器示例”窗体以实现自动计数功能，窗体中包含三个控件：名为</a:t>
            </a:r>
            <a:r>
              <a:rPr lang="en-US" altLang="zh-CN" sz="2400" dirty="0"/>
              <a:t>Time</a:t>
            </a:r>
            <a:r>
              <a:rPr lang="zh-CN" altLang="zh-CN" sz="2400" dirty="0"/>
              <a:t>的标签和名为</a:t>
            </a:r>
            <a:r>
              <a:rPr lang="en-US" altLang="zh-CN" sz="2400" dirty="0" err="1"/>
              <a:t>bCount</a:t>
            </a:r>
            <a:r>
              <a:rPr lang="zh-CN" altLang="zh-CN" sz="2400" dirty="0"/>
              <a:t>（计时）、</a:t>
            </a:r>
            <a:r>
              <a:rPr lang="en-US" altLang="zh-CN" sz="2400" dirty="0" err="1"/>
              <a:t>bPause</a:t>
            </a:r>
            <a:r>
              <a:rPr lang="zh-CN" altLang="zh-CN" sz="2400" dirty="0"/>
              <a:t>（暂停）的两个命令按钮。要求：窗体打开后从</a:t>
            </a:r>
            <a:r>
              <a:rPr lang="en-US" altLang="zh-CN" sz="2400" dirty="0"/>
              <a:t>1</a:t>
            </a:r>
            <a:r>
              <a:rPr lang="zh-CN" altLang="zh-CN" sz="2400" dirty="0"/>
              <a:t>开始计数，单击</a:t>
            </a:r>
            <a:r>
              <a:rPr lang="en-US" altLang="zh-CN" sz="2400" dirty="0" err="1"/>
              <a:t>bPause</a:t>
            </a:r>
            <a:r>
              <a:rPr lang="zh-CN" altLang="zh-CN" sz="2400" dirty="0"/>
              <a:t>按钮暂停计数，单击</a:t>
            </a:r>
            <a:r>
              <a:rPr lang="en-US" altLang="zh-CN" sz="2400" dirty="0" err="1"/>
              <a:t>bCount</a:t>
            </a:r>
            <a:r>
              <a:rPr lang="zh-CN" altLang="zh-CN" sz="2400" dirty="0"/>
              <a:t>按钮继续计数</a:t>
            </a:r>
            <a:r>
              <a:rPr lang="zh-CN" altLang="zh-CN" sz="2400" dirty="0" smtClean="0"/>
              <a:t>。</a:t>
            </a:r>
            <a:endParaRPr lang="en-US" altLang="zh-CN" sz="2400" dirty="0" smtClean="0"/>
          </a:p>
          <a:p>
            <a:pPr marL="109728" indent="0">
              <a:buNone/>
            </a:pPr>
            <a:r>
              <a:rPr lang="zh-CN" altLang="zh-CN" sz="2400" dirty="0"/>
              <a:t>步骤：</a:t>
            </a:r>
          </a:p>
          <a:p>
            <a:pPr marL="109728" indent="612000" fontAlgn="ctr">
              <a:buNone/>
            </a:pPr>
            <a:r>
              <a:rPr lang="zh-CN" altLang="zh-CN" sz="2400" dirty="0"/>
              <a:t>（</a:t>
            </a:r>
            <a:r>
              <a:rPr lang="en-US" altLang="zh-CN" sz="2400" dirty="0"/>
              <a:t>1</a:t>
            </a:r>
            <a:r>
              <a:rPr lang="zh-CN" altLang="zh-CN" sz="2400" dirty="0"/>
              <a:t>）创建如</a:t>
            </a:r>
            <a:r>
              <a:rPr lang="zh-CN" altLang="zh-CN" sz="2400" dirty="0">
                <a:hlinkClick r:id="rId2" action="ppaction://hlinkpres?slideindex=1&amp;slidetitle="/>
              </a:rPr>
              <a:t>图</a:t>
            </a:r>
            <a:r>
              <a:rPr lang="en-US" altLang="zh-CN" sz="2400" dirty="0">
                <a:hlinkClick r:id="rId2" action="ppaction://hlinkpres?slideindex=1&amp;slidetitle="/>
              </a:rPr>
              <a:t>8.10</a:t>
            </a:r>
            <a:r>
              <a:rPr lang="zh-CN" altLang="zh-CN" sz="2400" dirty="0"/>
              <a:t>所示的“计时器示例”窗体，窗体中显示时间的为标签控件，其名称为“</a:t>
            </a:r>
            <a:r>
              <a:rPr lang="en-US" altLang="zh-CN" sz="2400" dirty="0"/>
              <a:t>time</a:t>
            </a:r>
            <a:r>
              <a:rPr lang="zh-CN" altLang="zh-CN" sz="2400" dirty="0"/>
              <a:t>”。</a:t>
            </a:r>
          </a:p>
          <a:p>
            <a:pPr marL="109728" indent="612000">
              <a:buNone/>
            </a:pPr>
            <a:r>
              <a:rPr lang="zh-CN" altLang="zh-CN" sz="2400" dirty="0"/>
              <a:t>（</a:t>
            </a:r>
            <a:r>
              <a:rPr lang="en-US" altLang="zh-CN" sz="2400" dirty="0"/>
              <a:t>2</a:t>
            </a:r>
            <a:r>
              <a:rPr lang="zh-CN" altLang="zh-CN" sz="2400" dirty="0"/>
              <a:t>）打开窗体的“属性表”窗格“事件”选项卡下，设置“计时器间隔”属性值为</a:t>
            </a:r>
            <a:r>
              <a:rPr lang="en-US" altLang="zh-CN" sz="2400" dirty="0"/>
              <a:t>1000</a:t>
            </a:r>
            <a:r>
              <a:rPr lang="zh-CN" altLang="zh-CN" sz="2400" dirty="0"/>
              <a:t>，选择“计时器触发”属性为“</a:t>
            </a:r>
            <a:r>
              <a:rPr lang="en-US" altLang="zh-CN" sz="2400" dirty="0"/>
              <a:t>[</a:t>
            </a:r>
            <a:r>
              <a:rPr lang="zh-CN" altLang="zh-CN" sz="2400" dirty="0"/>
              <a:t>事件过程</a:t>
            </a:r>
            <a:r>
              <a:rPr lang="en-US" altLang="zh-CN" sz="2400" dirty="0"/>
              <a:t>]</a:t>
            </a:r>
            <a:r>
              <a:rPr lang="zh-CN" altLang="zh-CN" sz="2400" dirty="0"/>
              <a:t>”，如</a:t>
            </a:r>
            <a:r>
              <a:rPr lang="zh-CN" altLang="zh-CN" sz="2400" dirty="0">
                <a:hlinkClick r:id="rId3" action="ppaction://hlinkpres?slideindex=1&amp;slidetitle="/>
              </a:rPr>
              <a:t>图</a:t>
            </a:r>
            <a:r>
              <a:rPr lang="en-US" altLang="zh-CN" sz="2400" dirty="0">
                <a:hlinkClick r:id="rId3" action="ppaction://hlinkpres?slideindex=1&amp;slidetitle="/>
              </a:rPr>
              <a:t>8.11</a:t>
            </a:r>
            <a:r>
              <a:rPr lang="zh-CN" altLang="zh-CN" sz="2400" dirty="0"/>
              <a:t>所示。单击其后的“</a:t>
            </a:r>
            <a:r>
              <a:rPr lang="en-US" altLang="zh-CN" sz="2400" dirty="0"/>
              <a:t>...</a:t>
            </a:r>
            <a:r>
              <a:rPr lang="zh-CN" altLang="zh-CN" sz="2400" dirty="0"/>
              <a:t>”按钮，进入窗体的</a:t>
            </a:r>
            <a:r>
              <a:rPr lang="en-US" altLang="zh-CN" sz="2400" dirty="0"/>
              <a:t>Timer</a:t>
            </a:r>
            <a:r>
              <a:rPr lang="zh-CN" altLang="zh-CN" sz="2400" dirty="0"/>
              <a:t>事件过程编辑环境。</a:t>
            </a:r>
            <a:endParaRPr lang="en-US" altLang="zh-CN" sz="2400" dirty="0" smtClean="0"/>
          </a:p>
          <a:p>
            <a:pPr marL="109728" indent="612000">
              <a:buNone/>
            </a:pPr>
            <a:endParaRPr lang="zh-CN" altLang="zh-CN" sz="24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0005748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）设计“计时器示例”窗体的</a:t>
            </a:r>
            <a:r>
              <a:rPr lang="en-US" altLang="zh-CN" sz="2400" dirty="0"/>
              <a:t>Timer</a:t>
            </a:r>
            <a:r>
              <a:rPr lang="zh-CN" altLang="zh-CN" sz="2400" dirty="0"/>
              <a:t>事件、</a:t>
            </a:r>
            <a:r>
              <a:rPr lang="en-US" altLang="zh-CN" sz="2400" dirty="0"/>
              <a:t>Open</a:t>
            </a:r>
            <a:r>
              <a:rPr lang="zh-CN" altLang="zh-CN" sz="2400" dirty="0"/>
              <a:t>事件及命令按钮</a:t>
            </a:r>
            <a:r>
              <a:rPr lang="en-US" altLang="zh-CN" sz="2400" dirty="0" err="1"/>
              <a:t>bCount</a:t>
            </a:r>
            <a:r>
              <a:rPr lang="zh-CN" altLang="zh-CN" sz="2400" dirty="0"/>
              <a:t>和</a:t>
            </a:r>
            <a:r>
              <a:rPr lang="en-US" altLang="zh-CN" sz="2400" dirty="0" err="1"/>
              <a:t>bPause</a:t>
            </a:r>
            <a:r>
              <a:rPr lang="zh-CN" altLang="zh-CN" sz="2400" dirty="0"/>
              <a:t>的单击事件，事件代码如下，完成后的</a:t>
            </a:r>
            <a:r>
              <a:rPr lang="en-US" altLang="zh-CN" sz="2400" dirty="0"/>
              <a:t>VBE</a:t>
            </a: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8.12</a:t>
            </a:r>
            <a:r>
              <a:rPr lang="zh-CN" altLang="zh-CN" sz="2400" dirty="0"/>
              <a:t>所</a:t>
            </a:r>
            <a:r>
              <a:rPr lang="zh-CN" altLang="zh-CN" sz="2400" dirty="0" smtClean="0"/>
              <a:t>示</a:t>
            </a:r>
            <a:r>
              <a:rPr lang="zh-CN" altLang="en-US"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）关闭</a:t>
            </a:r>
            <a:r>
              <a:rPr lang="en-US" altLang="zh-CN" sz="2400" dirty="0"/>
              <a:t>VBE</a:t>
            </a:r>
            <a:r>
              <a:rPr lang="zh-CN" altLang="zh-CN" sz="2400" dirty="0"/>
              <a:t>窗口，返回窗体设计视图，单击快速访问工具栏上的“保存”按钮，保存窗体设计，切换到窗体视图，运行效果如</a:t>
            </a:r>
            <a:r>
              <a:rPr lang="zh-CN" altLang="zh-CN" sz="2400" dirty="0">
                <a:hlinkClick r:id="rId3" action="ppaction://hlinkpres?slideindex=1&amp;slidetitle="/>
              </a:rPr>
              <a:t>图</a:t>
            </a:r>
            <a:r>
              <a:rPr lang="en-US" altLang="zh-CN" sz="2400" dirty="0">
                <a:hlinkClick r:id="rId3" action="ppaction://hlinkpres?slideindex=1&amp;slidetitle="/>
              </a:rPr>
              <a:t>8.10</a:t>
            </a:r>
            <a:r>
              <a:rPr lang="zh-CN" altLang="zh-CN" sz="2400" dirty="0"/>
              <a:t>所示</a:t>
            </a:r>
            <a:r>
              <a:rPr lang="zh-CN" altLang="zh-CN" sz="2400" dirty="0" smtClean="0"/>
              <a:t>。</a:t>
            </a:r>
            <a:endParaRPr lang="en-US" altLang="zh-CN" sz="2400" dirty="0" smtClean="0"/>
          </a:p>
          <a:p>
            <a:pPr marL="109728" indent="612000">
              <a:buNone/>
            </a:pPr>
            <a:endParaRPr lang="en-US" altLang="zh-CN" sz="2400" b="1" dirty="0"/>
          </a:p>
          <a:p>
            <a:pPr marL="109728" indent="612000">
              <a:buNone/>
            </a:pPr>
            <a:r>
              <a:rPr lang="zh-CN" altLang="en-US" sz="2400" dirty="0" smtClean="0">
                <a:hlinkClick r:id="rId4" action="ppaction://hlinkfile"/>
              </a:rPr>
              <a:t>计时器示例（见示例数据库）</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8.8  </a:t>
            </a:r>
            <a:r>
              <a:rPr lang="zh-CN" altLang="zh-CN" sz="4400" b="1" dirty="0">
                <a:effectLst>
                  <a:outerShdw blurRad="38100" dist="38100" dir="2700000" algn="tl">
                    <a:srgbClr val="000000">
                      <a:alpha val="43137"/>
                    </a:srgbClr>
                  </a:outerShdw>
                </a:effectLst>
              </a:rPr>
              <a:t>常用操作方法</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9510164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本章主要讲述了面向对象程序设计的基本概念、</a:t>
            </a:r>
            <a:r>
              <a:rPr lang="en-US" altLang="zh-CN" sz="2400" dirty="0"/>
              <a:t>VBA</a:t>
            </a:r>
            <a:r>
              <a:rPr lang="zh-CN" altLang="zh-CN" sz="2400" dirty="0"/>
              <a:t>编程基础、程序流程控制和常用的操作方法。其中变量、表达式、数组和数据库对象变量是</a:t>
            </a:r>
            <a:r>
              <a:rPr lang="en-US" altLang="zh-CN" sz="2400" dirty="0"/>
              <a:t>VBA</a:t>
            </a:r>
            <a:r>
              <a:rPr lang="zh-CN" altLang="zh-CN" sz="2400" dirty="0"/>
              <a:t>编程的基础，而程序流程控制是重点，所有的应用程序都离不开顺序、选择和循环三种结构，这部分对初学者来说较难理解，因此读者应该格外认真。另外，过程调用在实际的应用环境中具有较高的实用性，读者对</a:t>
            </a:r>
            <a:r>
              <a:rPr lang="en-US" altLang="zh-CN" sz="2400" dirty="0"/>
              <a:t>Sub</a:t>
            </a:r>
            <a:r>
              <a:rPr lang="zh-CN" altLang="zh-CN" sz="2400" dirty="0"/>
              <a:t>子过程、</a:t>
            </a:r>
            <a:r>
              <a:rPr lang="en-US" altLang="zh-CN" sz="2400" dirty="0"/>
              <a:t>Function</a:t>
            </a:r>
            <a:r>
              <a:rPr lang="zh-CN" altLang="zh-CN" sz="2400" dirty="0"/>
              <a:t>函数过程和过程调用的方式也应该有一定的理解。</a:t>
            </a:r>
          </a:p>
        </p:txBody>
      </p:sp>
      <p:sp>
        <p:nvSpPr>
          <p:cNvPr id="2" name="标题 1"/>
          <p:cNvSpPr>
            <a:spLocks noGrp="1"/>
          </p:cNvSpPr>
          <p:nvPr>
            <p:ph type="title"/>
          </p:nvPr>
        </p:nvSpPr>
        <p:spPr/>
        <p:txBody>
          <a:bodyPr>
            <a:normAutofit/>
          </a:bodyPr>
          <a:lstStyle/>
          <a:p>
            <a:pPr marL="0" lvl="1" indent="0"/>
            <a:r>
              <a:rPr lang="zh-CN" altLang="zh-CN" sz="4400" b="1" dirty="0">
                <a:effectLst>
                  <a:outerShdw blurRad="38100" dist="38100" dir="2700000" algn="tl">
                    <a:srgbClr val="000000">
                      <a:alpha val="43137"/>
                    </a:srgbClr>
                  </a:outerShdw>
                </a:effectLst>
              </a:rPr>
              <a:t>本章小结</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738251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．属性和方法</a:t>
            </a:r>
          </a:p>
          <a:p>
            <a:pPr marL="109728" indent="612000">
              <a:buNone/>
            </a:pPr>
            <a:r>
              <a:rPr lang="zh-CN" altLang="zh-CN" sz="2400" dirty="0"/>
              <a:t>现实生活中的每个对象都有许多特性，每个特性都有一个具体的值。例如，某个人的姓名是张明，性别是男，身高是</a:t>
            </a:r>
            <a:r>
              <a:rPr lang="en-US" altLang="zh-CN" sz="2400" dirty="0"/>
              <a:t>1.75m</a:t>
            </a:r>
            <a:r>
              <a:rPr lang="zh-CN" altLang="zh-CN" sz="2400" dirty="0"/>
              <a:t>，体重是</a:t>
            </a:r>
            <a:r>
              <a:rPr lang="en-US" altLang="zh-CN" sz="2400" dirty="0"/>
              <a:t>70kg</a:t>
            </a:r>
            <a:r>
              <a:rPr lang="zh-CN" altLang="zh-CN" sz="2400" dirty="0"/>
              <a:t>，则姓名、性别、身高、体重等就是该对象的特性，张明、男、</a:t>
            </a:r>
            <a:r>
              <a:rPr lang="en-US" altLang="zh-CN" sz="2400" dirty="0"/>
              <a:t>1.75m</a:t>
            </a:r>
            <a:r>
              <a:rPr lang="zh-CN" altLang="zh-CN" sz="2400" dirty="0"/>
              <a:t>、</a:t>
            </a:r>
            <a:r>
              <a:rPr lang="en-US" altLang="zh-CN" sz="2400" dirty="0"/>
              <a:t>70kg</a:t>
            </a:r>
            <a:r>
              <a:rPr lang="zh-CN" altLang="zh-CN" sz="2400" dirty="0"/>
              <a:t>等则是描述该对象特性的具体数据。</a:t>
            </a:r>
          </a:p>
          <a:p>
            <a:pPr marL="109728" indent="612000">
              <a:buNone/>
            </a:pPr>
            <a:r>
              <a:rPr lang="zh-CN" altLang="zh-CN" sz="2400" dirty="0"/>
              <a:t>在面向对象程序设计中，对象的特性称为对象的属性，描述该对象特性的具体数据称为属性值。</a:t>
            </a:r>
          </a:p>
          <a:p>
            <a:pPr marL="109728" indent="612000">
              <a:buNone/>
            </a:pPr>
            <a:r>
              <a:rPr lang="zh-CN" altLang="zh-CN" sz="2400" dirty="0"/>
              <a:t>方法就是事件发生时对象执行的操作。方法与对象是紧密联系的。例如：单击命令按钮时显示消息框，则显示消息框就是命令按钮对象在识别到单击事件时的方法</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426461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属性</a:t>
            </a:r>
            <a:r>
              <a:rPr lang="zh-CN" altLang="zh-CN" sz="2400" dirty="0"/>
              <a:t>和方法描述了对象的性质和行为。其引用方式为：对象</a:t>
            </a:r>
            <a:r>
              <a:rPr lang="en-US" altLang="zh-CN" sz="2400" dirty="0"/>
              <a:t>.</a:t>
            </a:r>
            <a:r>
              <a:rPr lang="zh-CN" altLang="zh-CN" sz="2400" dirty="0"/>
              <a:t>属性或对象</a:t>
            </a:r>
            <a:r>
              <a:rPr lang="en-US" altLang="zh-CN" sz="2400" dirty="0"/>
              <a:t>.</a:t>
            </a:r>
            <a:r>
              <a:rPr lang="zh-CN" altLang="zh-CN" sz="2400" dirty="0"/>
              <a:t>行为</a:t>
            </a:r>
            <a:r>
              <a:rPr lang="zh-CN" altLang="zh-CN" sz="2400" dirty="0" smtClean="0"/>
              <a:t>。</a:t>
            </a:r>
            <a:endParaRPr lang="en-US" altLang="zh-CN" sz="2400" dirty="0" smtClean="0"/>
          </a:p>
          <a:p>
            <a:pPr marL="109728" indent="612000">
              <a:buNone/>
            </a:pPr>
            <a:r>
              <a:rPr lang="en-US" altLang="zh-CN" sz="2400" dirty="0"/>
              <a:t>Access</a:t>
            </a:r>
            <a:r>
              <a:rPr lang="zh-CN" altLang="zh-CN" sz="2400" dirty="0"/>
              <a:t>中除数据库的</a:t>
            </a:r>
            <a:r>
              <a:rPr lang="en-US" altLang="zh-CN" sz="2400" dirty="0"/>
              <a:t>7</a:t>
            </a:r>
            <a:r>
              <a:rPr lang="zh-CN" altLang="zh-CN" sz="2400" dirty="0"/>
              <a:t>个对象外，还提供一个重要的对象：</a:t>
            </a:r>
            <a:r>
              <a:rPr lang="en-US" altLang="zh-CN" sz="2400" dirty="0" err="1"/>
              <a:t>DoCmd</a:t>
            </a:r>
            <a:r>
              <a:rPr lang="zh-CN" altLang="zh-CN" sz="2400" dirty="0"/>
              <a:t>对象。它的主要功能是通过调用包含在内部的方法来实现</a:t>
            </a:r>
            <a:r>
              <a:rPr lang="en-US" altLang="zh-CN" sz="2400" dirty="0"/>
              <a:t>VBA</a:t>
            </a:r>
            <a:r>
              <a:rPr lang="zh-CN" altLang="zh-CN" sz="2400" dirty="0"/>
              <a:t>编程中对</a:t>
            </a:r>
            <a:r>
              <a:rPr lang="en-US" altLang="zh-CN" sz="2400" dirty="0"/>
              <a:t>Access</a:t>
            </a:r>
            <a:r>
              <a:rPr lang="zh-CN" altLang="zh-CN" sz="2400" dirty="0"/>
              <a:t>的操作。例如：利用</a:t>
            </a:r>
            <a:r>
              <a:rPr lang="en-US" altLang="zh-CN" sz="2400" dirty="0" err="1"/>
              <a:t>DoCmd</a:t>
            </a:r>
            <a:r>
              <a:rPr lang="zh-CN" altLang="zh-CN" sz="2400" dirty="0"/>
              <a:t>对象的</a:t>
            </a:r>
            <a:r>
              <a:rPr lang="en-US" altLang="zh-CN" sz="2400" dirty="0" err="1"/>
              <a:t>OpenForm</a:t>
            </a:r>
            <a:r>
              <a:rPr lang="zh-CN" altLang="zh-CN" sz="2400" dirty="0"/>
              <a:t>方法打开“学生”窗体的语句格式为：</a:t>
            </a:r>
          </a:p>
          <a:p>
            <a:pPr marL="109728" indent="612000">
              <a:buNone/>
            </a:pPr>
            <a:r>
              <a:rPr lang="en-US" altLang="zh-CN" sz="2400" dirty="0" err="1"/>
              <a:t>DoCmd.OpenForm</a:t>
            </a:r>
            <a:r>
              <a:rPr lang="en-US" altLang="zh-CN" sz="2400" dirty="0"/>
              <a:t> “</a:t>
            </a:r>
            <a:r>
              <a:rPr lang="zh-CN" altLang="zh-CN" sz="2400" dirty="0"/>
              <a:t>学生</a:t>
            </a:r>
            <a:r>
              <a:rPr lang="en-US" altLang="zh-CN" sz="2400" dirty="0"/>
              <a:t>”</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583522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．类和集合</a:t>
            </a:r>
          </a:p>
          <a:p>
            <a:pPr marL="109728" indent="612000">
              <a:buNone/>
            </a:pPr>
            <a:r>
              <a:rPr lang="zh-CN" altLang="zh-CN" sz="2400" dirty="0"/>
              <a:t>某一种类型的对象具有一些共同的属性，将这些共同属性抽象出来就组成一个类。例如：每名学生都有学号、姓名、性别、年龄、院系等属性，将所有学生具有的共同属性抽象出来就组成“学生”类，每个具体的学生都是“学生”类中的一个对象实例。</a:t>
            </a:r>
          </a:p>
          <a:p>
            <a:pPr marL="109728" indent="612000">
              <a:buNone/>
            </a:pPr>
            <a:r>
              <a:rPr lang="zh-CN" altLang="zh-CN" sz="2400" dirty="0"/>
              <a:t>集合由某类对象所包含的实例构成。例如：</a:t>
            </a:r>
            <a:r>
              <a:rPr lang="en-US" altLang="zh-CN" sz="2400" dirty="0"/>
              <a:t>{</a:t>
            </a:r>
            <a:r>
              <a:rPr lang="zh-CN" altLang="zh-CN" sz="2400" dirty="0"/>
              <a:t>（</a:t>
            </a:r>
            <a:r>
              <a:rPr lang="en-US" altLang="zh-CN" sz="2400" dirty="0"/>
              <a:t>”0801”,”</a:t>
            </a:r>
            <a:r>
              <a:rPr lang="zh-CN" altLang="zh-CN" sz="2400" dirty="0"/>
              <a:t>张明</a:t>
            </a:r>
            <a:r>
              <a:rPr lang="en-US" altLang="zh-CN" sz="2400" dirty="0"/>
              <a:t>”,”</a:t>
            </a:r>
            <a:r>
              <a:rPr lang="zh-CN" altLang="zh-CN" sz="2400" dirty="0"/>
              <a:t>男</a:t>
            </a:r>
            <a:r>
              <a:rPr lang="en-US" altLang="zh-CN" sz="2400" dirty="0"/>
              <a:t>”,20,”</a:t>
            </a:r>
            <a:r>
              <a:rPr lang="zh-CN" altLang="zh-CN" sz="2400" dirty="0"/>
              <a:t>计算机</a:t>
            </a:r>
            <a:r>
              <a:rPr lang="en-US" altLang="zh-CN" sz="2400" dirty="0"/>
              <a:t>”</a:t>
            </a:r>
            <a:r>
              <a:rPr lang="zh-CN" altLang="zh-CN" sz="2400" dirty="0"/>
              <a:t>）</a:t>
            </a:r>
            <a:r>
              <a:rPr lang="en-US" altLang="zh-CN" sz="2400" dirty="0"/>
              <a:t>,</a:t>
            </a:r>
            <a:r>
              <a:rPr lang="zh-CN" altLang="zh-CN" sz="2400" dirty="0"/>
              <a:t>（</a:t>
            </a:r>
            <a:r>
              <a:rPr lang="en-US" altLang="zh-CN" sz="2400" dirty="0"/>
              <a:t>”0802”,”</a:t>
            </a:r>
            <a:r>
              <a:rPr lang="zh-CN" altLang="zh-CN" sz="2400" dirty="0"/>
              <a:t>赵倩</a:t>
            </a:r>
            <a:r>
              <a:rPr lang="en-US" altLang="zh-CN" sz="2400" dirty="0"/>
              <a:t>”,”</a:t>
            </a:r>
            <a:r>
              <a:rPr lang="zh-CN" altLang="zh-CN" sz="2400" dirty="0"/>
              <a:t>女</a:t>
            </a:r>
            <a:r>
              <a:rPr lang="en-US" altLang="zh-CN" sz="2400" dirty="0"/>
              <a:t>”,19,”</a:t>
            </a:r>
            <a:r>
              <a:rPr lang="zh-CN" altLang="zh-CN" sz="2400" dirty="0"/>
              <a:t>中文</a:t>
            </a:r>
            <a:r>
              <a:rPr lang="en-US" altLang="zh-CN" sz="2400" dirty="0"/>
              <a:t>”</a:t>
            </a:r>
            <a:r>
              <a:rPr lang="zh-CN" altLang="zh-CN" sz="2400" dirty="0"/>
              <a:t>）</a:t>
            </a:r>
            <a:r>
              <a:rPr lang="en-US" altLang="zh-CN" sz="2400" dirty="0"/>
              <a:t>,……}</a:t>
            </a:r>
            <a:r>
              <a:rPr lang="zh-CN" altLang="zh-CN" sz="2400" dirty="0"/>
              <a:t>就是“学生”类的集合。</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11449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4</a:t>
            </a:r>
            <a:r>
              <a:rPr lang="zh-CN" altLang="zh-CN" sz="2400" b="1" dirty="0"/>
              <a:t>．事件和事件驱动</a:t>
            </a:r>
          </a:p>
          <a:p>
            <a:pPr marL="109728" indent="612000">
              <a:buNone/>
            </a:pPr>
            <a:r>
              <a:rPr lang="zh-CN" altLang="zh-CN" sz="2400" dirty="0"/>
              <a:t>事件就是对象可以识别和响应的操作。事件是预先定义的特定的操作。不同的对象能够识别不同的事件。例如：鼠标能识别单击、双击、右键单击等操作，而键盘则能识别键按下、键释放、击键等操作。</a:t>
            </a:r>
          </a:p>
          <a:p>
            <a:pPr marL="109728" indent="612000">
              <a:buNone/>
            </a:pPr>
            <a:r>
              <a:rPr lang="zh-CN" altLang="zh-CN" sz="2400" dirty="0"/>
              <a:t>事件驱动是面向对象编程和面向过程编程之间的一大区别，在视窗操作系统中，用户在操作系统下的各个动作都可以看成是激发了某个事件。比如单击了某个按钮，就相当于激发了该按钮的单击事件。在</a:t>
            </a:r>
            <a:r>
              <a:rPr lang="en-US" altLang="zh-CN" sz="2400" dirty="0"/>
              <a:t>Access</a:t>
            </a:r>
            <a:r>
              <a:rPr lang="zh-CN" altLang="zh-CN" sz="2400" dirty="0"/>
              <a:t>系统中，事件主要有：鼠标事件、键盘事件、窗口事件、对象事件和操作事件等。</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30502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8.2.2  VBA</a:t>
            </a:r>
            <a:r>
              <a:rPr lang="zh-CN" altLang="zh-CN" sz="2400" b="1" dirty="0"/>
              <a:t>的开发环境</a:t>
            </a:r>
            <a:r>
              <a:rPr lang="en-US" altLang="zh-CN" sz="2400" b="1" dirty="0"/>
              <a:t>VBE</a:t>
            </a:r>
            <a:endParaRPr lang="zh-CN" altLang="zh-CN" sz="2400" b="1" dirty="0"/>
          </a:p>
          <a:p>
            <a:pPr marL="109728" indent="612000">
              <a:buNone/>
            </a:pPr>
            <a:r>
              <a:rPr lang="en-US" altLang="zh-CN" sz="2400" dirty="0"/>
              <a:t>VBE</a:t>
            </a:r>
            <a:r>
              <a:rPr lang="zh-CN" altLang="zh-CN" sz="2400" dirty="0"/>
              <a:t>是</a:t>
            </a:r>
            <a:r>
              <a:rPr lang="en-US" altLang="zh-CN" sz="2400" dirty="0"/>
              <a:t>VBA</a:t>
            </a:r>
            <a:r>
              <a:rPr lang="zh-CN" altLang="zh-CN" sz="2400" dirty="0"/>
              <a:t>程序的开发环境，在</a:t>
            </a:r>
            <a:r>
              <a:rPr lang="en-US" altLang="zh-CN" sz="2400" dirty="0"/>
              <a:t>Access2010</a:t>
            </a:r>
            <a:r>
              <a:rPr lang="zh-CN" altLang="zh-CN" sz="2400" dirty="0"/>
              <a:t>中进入到</a:t>
            </a:r>
            <a:r>
              <a:rPr lang="en-US" altLang="zh-CN" sz="2400" dirty="0"/>
              <a:t>VBE</a:t>
            </a:r>
            <a:r>
              <a:rPr lang="zh-CN" altLang="zh-CN" sz="2400" dirty="0"/>
              <a:t>环境下有几种方法。</a:t>
            </a:r>
          </a:p>
          <a:p>
            <a:pPr marL="109728" indent="612000">
              <a:buNone/>
            </a:pPr>
            <a:r>
              <a:rPr lang="zh-CN" altLang="zh-CN" sz="2400" dirty="0"/>
              <a:t>在窗体或者报表中，进入</a:t>
            </a:r>
            <a:r>
              <a:rPr lang="en-US" altLang="zh-CN" sz="2400" dirty="0"/>
              <a:t>VBE</a:t>
            </a:r>
            <a:r>
              <a:rPr lang="zh-CN" altLang="zh-CN" sz="2400" dirty="0"/>
              <a:t>环境有两种方法。</a:t>
            </a:r>
          </a:p>
          <a:p>
            <a:pPr marL="109728" indent="612000">
              <a:buNone/>
            </a:pPr>
            <a:r>
              <a:rPr lang="zh-CN" altLang="zh-CN" sz="2400" dirty="0"/>
              <a:t>（</a:t>
            </a:r>
            <a:r>
              <a:rPr lang="en-US" altLang="zh-CN" sz="2400" dirty="0"/>
              <a:t>1</a:t>
            </a:r>
            <a:r>
              <a:rPr lang="zh-CN" altLang="zh-CN" sz="2400" dirty="0"/>
              <a:t>）在设计视图中打开窗体或者报表，然后单击功能区“窗体设计工具</a:t>
            </a:r>
            <a:r>
              <a:rPr lang="en-US" altLang="zh-CN" sz="2400" dirty="0"/>
              <a:t>/</a:t>
            </a:r>
            <a:r>
              <a:rPr lang="zh-CN" altLang="zh-CN" sz="2400" dirty="0"/>
              <a:t>设计”选项卡下“工具”组中的“查看代码”按钮。</a:t>
            </a:r>
          </a:p>
          <a:p>
            <a:pPr marL="109728" indent="612000">
              <a:buNone/>
            </a:pPr>
            <a:r>
              <a:rPr lang="zh-CN" altLang="zh-CN" sz="2400" dirty="0"/>
              <a:t>（</a:t>
            </a:r>
            <a:r>
              <a:rPr lang="en-US" altLang="zh-CN" sz="2400" dirty="0"/>
              <a:t>2</a:t>
            </a:r>
            <a:r>
              <a:rPr lang="zh-CN" altLang="zh-CN" sz="2400" dirty="0"/>
              <a:t>）在设计视图中打开窗体或者报表，然后在某个控件上单击鼠标右键，系统将弹出“选择生成器”对话框，在该对话框中，选择其中的“代码生成器”项，然后单击“确定”按钮即可</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388661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在</a:t>
            </a:r>
            <a:r>
              <a:rPr lang="zh-CN" altLang="zh-CN" sz="2400" dirty="0"/>
              <a:t>窗体或者报表之外，进入</a:t>
            </a:r>
            <a:r>
              <a:rPr lang="en-US" altLang="zh-CN" sz="2400" dirty="0"/>
              <a:t>VBE</a:t>
            </a:r>
            <a:r>
              <a:rPr lang="zh-CN" altLang="zh-CN" sz="2400" dirty="0"/>
              <a:t>环境也有方法是：单击功能区“创建”选项卡下“宏与代码”组中的“</a:t>
            </a:r>
            <a:r>
              <a:rPr lang="en-US" altLang="zh-CN" sz="2400" dirty="0"/>
              <a:t>Visual Basic</a:t>
            </a:r>
            <a:r>
              <a:rPr lang="zh-CN" altLang="zh-CN" sz="2400" dirty="0"/>
              <a:t>”（或“模块”、“类模块”）命令。</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601946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8.2.3 VBA</a:t>
            </a:r>
            <a:r>
              <a:rPr lang="zh-CN" altLang="zh-CN" sz="2400" b="1" dirty="0"/>
              <a:t>程序的调试</a:t>
            </a:r>
          </a:p>
          <a:p>
            <a:pPr marL="109728" indent="612000">
              <a:buNone/>
            </a:pPr>
            <a:r>
              <a:rPr lang="zh-CN" altLang="zh-CN" sz="2400" dirty="0"/>
              <a:t>程序的调试是开发数据库系统中必不可缺少的环节，在完成系统程序开发后，需要对其进行调试，以便找到其中的错误。常用的调试手段有设置断点、单步跟踪和设置监视点。</a:t>
            </a:r>
          </a:p>
          <a:p>
            <a:pPr marL="109728" indent="612000">
              <a:buNone/>
            </a:pPr>
            <a:r>
              <a:rPr lang="en-US" altLang="zh-CN" sz="2400" b="1" dirty="0" smtClean="0"/>
              <a:t>1.</a:t>
            </a:r>
            <a:r>
              <a:rPr lang="zh-CN" altLang="zh-CN" sz="2400" b="1" dirty="0" smtClean="0"/>
              <a:t>设置断点</a:t>
            </a:r>
            <a:endParaRPr lang="en-US" altLang="zh-CN" sz="2400" b="1" dirty="0" smtClean="0"/>
          </a:p>
          <a:p>
            <a:pPr marL="109728" indent="612000">
              <a:buNone/>
            </a:pPr>
            <a:r>
              <a:rPr lang="zh-CN" altLang="zh-CN" sz="2400" dirty="0" smtClean="0"/>
              <a:t>将</a:t>
            </a:r>
            <a:r>
              <a:rPr lang="zh-CN" altLang="zh-CN" sz="2400" dirty="0"/>
              <a:t>插入点移动到要设置断点的位置，然后执行“调试”菜单下的“切换断点”命令。若要取消该断点，再次单击“切换断点”按钮即可，如</a:t>
            </a:r>
            <a:r>
              <a:rPr lang="zh-CN" altLang="zh-CN" sz="2400" dirty="0">
                <a:hlinkClick r:id="rId2" action="ppaction://hlinkpres?slideindex=1&amp;slidetitle="/>
              </a:rPr>
              <a:t>图</a:t>
            </a:r>
            <a:r>
              <a:rPr lang="en-US" altLang="zh-CN" sz="2400" dirty="0">
                <a:hlinkClick r:id="rId2" action="ppaction://hlinkpres?slideindex=1&amp;slidetitle="/>
              </a:rPr>
              <a:t>8.4</a:t>
            </a:r>
            <a:r>
              <a:rPr lang="zh-CN" altLang="zh-CN" sz="2400" dirty="0"/>
              <a:t>所示</a:t>
            </a:r>
            <a:r>
              <a:rPr lang="zh-CN" altLang="zh-CN" sz="2400" dirty="0" smtClean="0"/>
              <a:t>。</a:t>
            </a:r>
            <a:endParaRPr lang="en-US" altLang="zh-CN" sz="2400" dirty="0" smtClean="0"/>
          </a:p>
          <a:p>
            <a:pPr marL="109728" indent="612000">
              <a:buNone/>
            </a:pPr>
            <a:r>
              <a:rPr lang="zh-CN" altLang="zh-CN" sz="2400" dirty="0"/>
              <a:t>如果想彻底地了解程序的执行顺序，需要使用单步跟踪功能。执行“调试”菜单下的 “逐语句”命令，使程序运行到下一行，这样逐步检查程序的运行情况。当不想跟踪一个程序时，可以再次执行“调试”菜单下的 “逐语句”命令即可。</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538148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a:bodyPr>
          <a:lstStyle/>
          <a:p>
            <a:pPr marL="0" lvl="1" indent="0">
              <a:buNone/>
            </a:pPr>
            <a:r>
              <a:rPr lang="en-US" altLang="zh-CN" sz="3200" b="1" dirty="0" smtClean="0"/>
              <a:t>8.1  </a:t>
            </a:r>
            <a:r>
              <a:rPr lang="zh-CN" altLang="zh-CN" sz="3200" b="1" dirty="0" smtClean="0"/>
              <a:t>模块</a:t>
            </a:r>
            <a:endParaRPr lang="en-US" altLang="zh-CN" sz="3200" b="1" dirty="0" smtClean="0"/>
          </a:p>
          <a:p>
            <a:pPr marL="0" lvl="1" indent="0">
              <a:buNone/>
            </a:pPr>
            <a:r>
              <a:rPr lang="en-US" altLang="zh-CN" sz="3200" b="1" dirty="0" smtClean="0"/>
              <a:t>8.2  </a:t>
            </a:r>
            <a:r>
              <a:rPr lang="zh-CN" altLang="zh-CN" sz="3200" b="1" dirty="0"/>
              <a:t>面向对象程序设计基础</a:t>
            </a:r>
            <a:endParaRPr lang="en-US" altLang="zh-CN" sz="3200" b="1" dirty="0" smtClean="0"/>
          </a:p>
          <a:p>
            <a:pPr marL="0" lvl="1" indent="0">
              <a:buNone/>
            </a:pPr>
            <a:r>
              <a:rPr lang="en-US" altLang="zh-CN" sz="3200" b="1" dirty="0"/>
              <a:t>8.3  VBA</a:t>
            </a:r>
            <a:r>
              <a:rPr lang="zh-CN" altLang="zh-CN" sz="3200" b="1" dirty="0"/>
              <a:t>编程</a:t>
            </a:r>
            <a:r>
              <a:rPr lang="zh-CN" altLang="zh-CN" sz="3200" b="1" dirty="0" smtClean="0"/>
              <a:t>基础</a:t>
            </a:r>
            <a:endParaRPr lang="en-US" altLang="zh-CN" sz="3200" b="1" dirty="0" smtClean="0"/>
          </a:p>
          <a:p>
            <a:pPr marL="0" lvl="1" indent="0">
              <a:buNone/>
            </a:pPr>
            <a:r>
              <a:rPr lang="en-US" altLang="zh-CN" sz="3200" b="1" dirty="0" smtClean="0"/>
              <a:t>8.4 </a:t>
            </a:r>
            <a:r>
              <a:rPr lang="en-US" altLang="zh-CN" sz="3200" b="1" dirty="0" smtClean="0"/>
              <a:t> </a:t>
            </a:r>
            <a:r>
              <a:rPr lang="en-US" altLang="zh-CN" sz="3200" b="1" dirty="0" smtClean="0"/>
              <a:t>VBA</a:t>
            </a:r>
            <a:r>
              <a:rPr lang="zh-CN" altLang="zh-CN" sz="3200" b="1" dirty="0"/>
              <a:t>程序流程控制</a:t>
            </a:r>
            <a:endParaRPr lang="en-US" altLang="zh-CN" sz="3200" b="1" dirty="0" smtClean="0"/>
          </a:p>
          <a:p>
            <a:pPr marL="0" lvl="1" indent="0">
              <a:buNone/>
            </a:pPr>
            <a:r>
              <a:rPr lang="en-US" altLang="zh-CN" sz="3200" b="1" dirty="0" smtClean="0"/>
              <a:t>8.5  </a:t>
            </a:r>
            <a:r>
              <a:rPr lang="zh-CN" altLang="zh-CN" sz="3200" b="1" dirty="0" smtClean="0"/>
              <a:t>子</a:t>
            </a:r>
            <a:r>
              <a:rPr lang="zh-CN" altLang="zh-CN" sz="3200" b="1" dirty="0"/>
              <a:t>过程与</a:t>
            </a:r>
            <a:r>
              <a:rPr lang="zh-CN" altLang="zh-CN" sz="3200" b="1" dirty="0" smtClean="0"/>
              <a:t>函数过程</a:t>
            </a:r>
            <a:endParaRPr lang="en-US" altLang="zh-CN" sz="3200" b="1" dirty="0" smtClean="0"/>
          </a:p>
          <a:p>
            <a:pPr marL="0" lvl="1" indent="0">
              <a:buNone/>
            </a:pPr>
            <a:r>
              <a:rPr lang="en-US" altLang="zh-CN" sz="3200" b="1" dirty="0" smtClean="0"/>
              <a:t>8.6  </a:t>
            </a:r>
            <a:r>
              <a:rPr lang="zh-CN" altLang="zh-CN" sz="3200" b="1" dirty="0" smtClean="0"/>
              <a:t>文件</a:t>
            </a:r>
            <a:endParaRPr lang="en-US" altLang="zh-CN" sz="3200" b="1" dirty="0" smtClean="0"/>
          </a:p>
          <a:p>
            <a:pPr marL="0" lvl="1" indent="0">
              <a:buNone/>
            </a:pPr>
            <a:r>
              <a:rPr lang="en-US" altLang="zh-CN" sz="3200" b="1" dirty="0" smtClean="0"/>
              <a:t>8.7  </a:t>
            </a:r>
            <a:r>
              <a:rPr lang="en-US" altLang="zh-CN" sz="3200" b="1" dirty="0"/>
              <a:t>API</a:t>
            </a:r>
            <a:r>
              <a:rPr lang="zh-CN" altLang="zh-CN" sz="3200" b="1" dirty="0"/>
              <a:t>函数与</a:t>
            </a:r>
            <a:r>
              <a:rPr lang="en-US" altLang="zh-CN" sz="3200" b="1" dirty="0"/>
              <a:t>ActiveX</a:t>
            </a:r>
            <a:r>
              <a:rPr lang="zh-CN" altLang="zh-CN" sz="3200" b="1" dirty="0"/>
              <a:t>数据</a:t>
            </a:r>
            <a:r>
              <a:rPr lang="zh-CN" altLang="zh-CN" sz="3200" b="1" dirty="0" smtClean="0"/>
              <a:t>对象</a:t>
            </a:r>
            <a:endParaRPr lang="en-US" altLang="zh-CN" sz="3200" b="1" dirty="0" smtClean="0"/>
          </a:p>
          <a:p>
            <a:pPr marL="0" lvl="1" indent="0">
              <a:buNone/>
            </a:pPr>
            <a:r>
              <a:rPr lang="en-US" altLang="zh-CN" sz="3200" b="1" dirty="0" smtClean="0"/>
              <a:t>8.8  </a:t>
            </a:r>
            <a:r>
              <a:rPr lang="zh-CN" altLang="zh-CN" sz="3200" b="1" dirty="0" smtClean="0"/>
              <a:t>常用</a:t>
            </a:r>
            <a:r>
              <a:rPr lang="zh-CN" altLang="zh-CN" sz="3200" b="1" dirty="0"/>
              <a:t>操作方法</a:t>
            </a:r>
            <a:endParaRPr lang="en-US" altLang="zh-CN" sz="3200" b="1" dirty="0" smtClean="0"/>
          </a:p>
        </p:txBody>
      </p:sp>
      <p:sp>
        <p:nvSpPr>
          <p:cNvPr id="6" name="标题 5"/>
          <p:cNvSpPr>
            <a:spLocks noGrp="1"/>
          </p:cNvSpPr>
          <p:nvPr>
            <p:ph type="title"/>
          </p:nvPr>
        </p:nvSpPr>
        <p:spPr/>
        <p:txBody>
          <a:bodyPr/>
          <a:lstStyle/>
          <a:p>
            <a:r>
              <a:rPr lang="zh-CN" altLang="zh-CN" dirty="0" smtClean="0">
                <a:effectLst>
                  <a:outerShdw blurRad="38100" dist="38100" dir="2700000" algn="tl">
                    <a:srgbClr val="000000">
                      <a:alpha val="43137"/>
                    </a:srgbClr>
                  </a:outerShdw>
                </a:effectLst>
              </a:rPr>
              <a:t>第</a:t>
            </a:r>
            <a:r>
              <a:rPr lang="en-US" altLang="zh-CN" dirty="0" smtClean="0">
                <a:effectLst>
                  <a:outerShdw blurRad="38100" dist="38100" dir="2700000" algn="tl">
                    <a:srgbClr val="000000">
                      <a:alpha val="43137"/>
                    </a:srgbClr>
                  </a:outerShdw>
                </a:effectLst>
              </a:rPr>
              <a:t>8</a:t>
            </a:r>
            <a:r>
              <a:rPr lang="zh-CN" altLang="zh-CN" dirty="0" smtClean="0">
                <a:effectLst>
                  <a:outerShdw blurRad="38100" dist="38100" dir="2700000" algn="tl">
                    <a:srgbClr val="000000">
                      <a:alpha val="43137"/>
                    </a:srgbClr>
                  </a:outerShdw>
                </a:effectLst>
              </a:rPr>
              <a:t>章 </a:t>
            </a:r>
            <a:r>
              <a:rPr lang="zh-CN" altLang="zh-CN" dirty="0">
                <a:effectLst>
                  <a:outerShdw blurRad="38100" dist="38100" dir="2700000" algn="tl">
                    <a:srgbClr val="000000">
                      <a:alpha val="43137"/>
                    </a:srgbClr>
                  </a:outerShdw>
                </a:effectLst>
              </a:rPr>
              <a:t> </a:t>
            </a:r>
            <a:r>
              <a:rPr lang="en-US" altLang="zh-CN" dirty="0">
                <a:effectLst>
                  <a:outerShdw blurRad="38100" dist="38100" dir="2700000" algn="tl">
                    <a:srgbClr val="000000">
                      <a:alpha val="43137"/>
                    </a:srgbClr>
                  </a:outerShdw>
                </a:effectLst>
              </a:rPr>
              <a:t>VBA</a:t>
            </a:r>
            <a:r>
              <a:rPr lang="zh-CN" altLang="zh-CN" dirty="0">
                <a:effectLst>
                  <a:outerShdw blurRad="38100" dist="38100" dir="2700000" algn="tl">
                    <a:srgbClr val="000000">
                      <a:alpha val="43137"/>
                    </a:srgbClr>
                  </a:outerShdw>
                </a:effectLst>
              </a:rPr>
              <a:t>程序设计基础</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smtClean="0"/>
              <a:t>2.</a:t>
            </a:r>
            <a:r>
              <a:rPr lang="zh-CN" altLang="zh-CN" sz="2400" b="1" dirty="0" smtClean="0"/>
              <a:t> 设置</a:t>
            </a:r>
            <a:r>
              <a:rPr lang="zh-CN" altLang="zh-CN" sz="2400" b="1" dirty="0"/>
              <a:t>监视</a:t>
            </a:r>
            <a:r>
              <a:rPr lang="zh-CN" altLang="zh-CN" sz="2400" b="1" dirty="0" smtClean="0"/>
              <a:t>点</a:t>
            </a:r>
            <a:endParaRPr lang="en-US" altLang="zh-CN" sz="2400" b="1" dirty="0" smtClean="0"/>
          </a:p>
          <a:p>
            <a:pPr marL="109728" indent="612000">
              <a:buNone/>
            </a:pPr>
            <a:r>
              <a:rPr lang="zh-CN" altLang="zh-CN" sz="2400" dirty="0" smtClean="0"/>
              <a:t>（</a:t>
            </a:r>
            <a:r>
              <a:rPr lang="en-US" altLang="zh-CN" sz="2400" dirty="0"/>
              <a:t>1</a:t>
            </a:r>
            <a:r>
              <a:rPr lang="zh-CN" altLang="zh-CN" sz="2400" dirty="0"/>
              <a:t>）选择“调试”菜单中的“添加监视”命令，弹出“添加监视”对话框，如</a:t>
            </a:r>
            <a:r>
              <a:rPr lang="zh-CN" altLang="zh-CN" sz="2400" dirty="0">
                <a:hlinkClick r:id="rId2" action="ppaction://hlinkpres?slideindex=1&amp;slidetitle="/>
              </a:rPr>
              <a:t>图</a:t>
            </a:r>
            <a:r>
              <a:rPr lang="en-US" altLang="zh-CN" sz="2400" dirty="0">
                <a:hlinkClick r:id="rId2" action="ppaction://hlinkpres?slideindex=1&amp;slidetitle="/>
              </a:rPr>
              <a:t>8.5</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2</a:t>
            </a:r>
            <a:r>
              <a:rPr lang="zh-CN" altLang="zh-CN" sz="2400" dirty="0"/>
              <a:t>）在“表达式”框中输入表达式或者变量，在“上下文”框中分别选择相应的过程和模块。在“监视类型”中设定监视的方式。</a:t>
            </a:r>
          </a:p>
          <a:p>
            <a:pPr marL="109728" indent="612000">
              <a:buNone/>
            </a:pPr>
            <a:r>
              <a:rPr lang="zh-CN" altLang="zh-CN" sz="2400" dirty="0"/>
              <a:t>（</a:t>
            </a:r>
            <a:r>
              <a:rPr lang="en-US" altLang="zh-CN" sz="2400" dirty="0"/>
              <a:t>3</a:t>
            </a:r>
            <a:r>
              <a:rPr lang="zh-CN" altLang="zh-CN" sz="2400" dirty="0"/>
              <a:t>）单击“确定”按钮，弹出调试窗口，当程序运行到满足监视条件的位置时，就会暂停运行，并弹出监视窗口。</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08512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8.2.4  VBA</a:t>
            </a:r>
            <a:r>
              <a:rPr lang="zh-CN" altLang="zh-CN" sz="2400" b="1" dirty="0"/>
              <a:t>程序运行错误处理</a:t>
            </a:r>
          </a:p>
          <a:p>
            <a:pPr marL="109728" indent="612000">
              <a:buNone/>
            </a:pPr>
            <a:r>
              <a:rPr lang="en-US" altLang="zh-CN" sz="2400" dirty="0"/>
              <a:t>VBA</a:t>
            </a:r>
            <a:r>
              <a:rPr lang="zh-CN" altLang="zh-CN" sz="2400" dirty="0"/>
              <a:t>中提供</a:t>
            </a:r>
            <a:r>
              <a:rPr lang="en-US" altLang="zh-CN" sz="2400" dirty="0"/>
              <a:t>On Error </a:t>
            </a:r>
            <a:r>
              <a:rPr lang="en-US" altLang="zh-CN" sz="2400" dirty="0" err="1"/>
              <a:t>GoTo</a:t>
            </a:r>
            <a:r>
              <a:rPr lang="zh-CN" altLang="zh-CN" sz="2400" dirty="0"/>
              <a:t>语句来控制当有错误发生时程序的处理。其语法结构有以下三种：</a:t>
            </a:r>
          </a:p>
          <a:p>
            <a:pPr indent="612000"/>
            <a:r>
              <a:rPr lang="en-US" altLang="zh-CN" sz="2400" dirty="0"/>
              <a:t>On Error </a:t>
            </a:r>
            <a:r>
              <a:rPr lang="en-US" altLang="zh-CN" sz="2400" dirty="0" err="1"/>
              <a:t>GoTo</a:t>
            </a:r>
            <a:r>
              <a:rPr lang="en-US" altLang="zh-CN" sz="2400" dirty="0"/>
              <a:t> </a:t>
            </a:r>
            <a:r>
              <a:rPr lang="zh-CN" altLang="zh-CN" sz="2400" dirty="0"/>
              <a:t>标号</a:t>
            </a:r>
          </a:p>
          <a:p>
            <a:pPr indent="612000"/>
            <a:r>
              <a:rPr lang="en-US" altLang="zh-CN" sz="2400" dirty="0"/>
              <a:t>On Error Resume Next</a:t>
            </a:r>
            <a:endParaRPr lang="zh-CN" altLang="zh-CN" sz="2400" dirty="0"/>
          </a:p>
          <a:p>
            <a:pPr indent="612000"/>
            <a:r>
              <a:rPr lang="en-US" altLang="zh-CN" sz="2400" dirty="0"/>
              <a:t>On Error </a:t>
            </a:r>
            <a:r>
              <a:rPr lang="en-US" altLang="zh-CN" sz="2400" dirty="0" err="1"/>
              <a:t>GoTo</a:t>
            </a:r>
            <a:r>
              <a:rPr lang="en-US" altLang="zh-CN" sz="2400" dirty="0"/>
              <a:t> 0</a:t>
            </a:r>
            <a:endParaRPr lang="zh-CN" altLang="zh-CN" sz="2400" dirty="0"/>
          </a:p>
          <a:p>
            <a:pPr marL="109728" indent="612000">
              <a:buNone/>
            </a:pPr>
            <a:r>
              <a:rPr lang="zh-CN" altLang="zh-CN" sz="2400" dirty="0"/>
              <a:t>“</a:t>
            </a:r>
            <a:r>
              <a:rPr lang="en-US" altLang="zh-CN" sz="2400" dirty="0"/>
              <a:t>On Error </a:t>
            </a:r>
            <a:r>
              <a:rPr lang="en-US" altLang="zh-CN" sz="2400" dirty="0" err="1"/>
              <a:t>GoTo</a:t>
            </a:r>
            <a:r>
              <a:rPr lang="en-US" altLang="zh-CN" sz="2400" dirty="0"/>
              <a:t> </a:t>
            </a:r>
            <a:r>
              <a:rPr lang="zh-CN" altLang="zh-CN" sz="2400" dirty="0"/>
              <a:t>标号”语句在遇到错误发生时将转移到标号所指位置并执行其后的</a:t>
            </a:r>
            <a:r>
              <a:rPr lang="zh-CN" altLang="zh-CN" sz="2400" dirty="0" smtClean="0"/>
              <a:t>代码</a:t>
            </a:r>
            <a:r>
              <a:rPr lang="zh-CN" altLang="en-US" sz="2400" dirty="0" smtClean="0"/>
              <a:t>。</a:t>
            </a:r>
            <a:endParaRPr lang="en-US" altLang="zh-CN" sz="2400" dirty="0" smtClean="0"/>
          </a:p>
          <a:p>
            <a:pPr marL="109728" indent="612000">
              <a:buNone/>
            </a:pPr>
            <a:r>
              <a:rPr lang="zh-CN" altLang="zh-CN" sz="2400" dirty="0"/>
              <a:t>“</a:t>
            </a:r>
            <a:r>
              <a:rPr lang="en-US" altLang="zh-CN" sz="2400" dirty="0"/>
              <a:t>On Error </a:t>
            </a:r>
            <a:r>
              <a:rPr lang="en-US" altLang="zh-CN" sz="2400" dirty="0" err="1"/>
              <a:t>Rseume</a:t>
            </a:r>
            <a:r>
              <a:rPr lang="en-US" altLang="zh-CN" sz="2400" dirty="0"/>
              <a:t> Next</a:t>
            </a:r>
            <a:r>
              <a:rPr lang="zh-CN" altLang="zh-CN" sz="2400" dirty="0"/>
              <a:t>”语句在遇到错误发生时不会考虑错误，并继续执行下一条语句。</a:t>
            </a:r>
          </a:p>
          <a:p>
            <a:pPr marL="109728" indent="612000">
              <a:buNone/>
            </a:pPr>
            <a:r>
              <a:rPr lang="zh-CN" altLang="zh-CN" sz="2400" dirty="0"/>
              <a:t>“</a:t>
            </a:r>
            <a:r>
              <a:rPr lang="en-US" altLang="zh-CN" sz="2400" dirty="0"/>
              <a:t>On Error </a:t>
            </a:r>
            <a:r>
              <a:rPr lang="en-US" altLang="zh-CN" sz="2400" dirty="0" err="1"/>
              <a:t>GoTo</a:t>
            </a:r>
            <a:r>
              <a:rPr lang="en-US" altLang="zh-CN" sz="2400" dirty="0"/>
              <a:t> 0”语句用于关闭错误处理。</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779382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下例是使用控件向导添加的关闭窗体命令按钮的事件过程。</a:t>
            </a:r>
          </a:p>
          <a:p>
            <a:pPr marL="109728" indent="0">
              <a:buNone/>
            </a:pPr>
            <a:r>
              <a:rPr lang="en-US" altLang="zh-CN" sz="2400" dirty="0"/>
              <a:t>Private Sub Command0_Click()			</a:t>
            </a:r>
            <a:endParaRPr lang="zh-CN" altLang="zh-CN" sz="2400" dirty="0"/>
          </a:p>
          <a:p>
            <a:pPr marL="109728" indent="0">
              <a:buNone/>
            </a:pPr>
            <a:r>
              <a:rPr lang="en-US" altLang="zh-CN" sz="2400" dirty="0"/>
              <a:t>On Error </a:t>
            </a:r>
            <a:r>
              <a:rPr lang="en-US" altLang="zh-CN" sz="2400" dirty="0" err="1"/>
              <a:t>GoTo</a:t>
            </a:r>
            <a:r>
              <a:rPr lang="en-US" altLang="zh-CN" sz="2400" dirty="0"/>
              <a:t> Err_Command0_Click		</a:t>
            </a:r>
            <a:endParaRPr lang="zh-CN" altLang="zh-CN" sz="2400" dirty="0"/>
          </a:p>
          <a:p>
            <a:pPr marL="109728" indent="0">
              <a:buNone/>
            </a:pPr>
            <a:r>
              <a:rPr lang="en-US" altLang="zh-CN" sz="2400" dirty="0"/>
              <a:t>    </a:t>
            </a:r>
            <a:r>
              <a:rPr lang="en-US" altLang="zh-CN" sz="2400" dirty="0" err="1"/>
              <a:t>DoCmd.Close</a:t>
            </a:r>
            <a:r>
              <a:rPr lang="en-US" altLang="zh-CN" sz="2400" dirty="0"/>
              <a:t>						</a:t>
            </a:r>
            <a:endParaRPr lang="zh-CN" altLang="zh-CN" sz="2400" dirty="0"/>
          </a:p>
          <a:p>
            <a:pPr marL="109728" indent="0">
              <a:buNone/>
            </a:pPr>
            <a:r>
              <a:rPr lang="en-US" altLang="zh-CN" sz="2400" dirty="0"/>
              <a:t>    Exit_Command0_Click:</a:t>
            </a:r>
            <a:endParaRPr lang="zh-CN" altLang="zh-CN" sz="2400" dirty="0"/>
          </a:p>
          <a:p>
            <a:pPr marL="109728" indent="0">
              <a:buNone/>
            </a:pPr>
            <a:r>
              <a:rPr lang="en-US" altLang="zh-CN" sz="2400" dirty="0"/>
              <a:t>    Exit Sub</a:t>
            </a:r>
            <a:endParaRPr lang="zh-CN" altLang="zh-CN" sz="2400" dirty="0"/>
          </a:p>
          <a:p>
            <a:pPr marL="109728" indent="0">
              <a:spcBef>
                <a:spcPts val="0"/>
              </a:spcBef>
              <a:buNone/>
            </a:pPr>
            <a:r>
              <a:rPr lang="en-US" altLang="zh-CN" sz="2400" dirty="0"/>
              <a:t>Err_Command0_Click:		</a:t>
            </a:r>
          </a:p>
          <a:p>
            <a:pPr marL="109728" indent="0">
              <a:spcBef>
                <a:spcPts val="0"/>
              </a:spcBef>
              <a:buNone/>
            </a:pPr>
            <a:r>
              <a:rPr lang="en-US" altLang="zh-CN" sz="2400" dirty="0"/>
              <a:t> </a:t>
            </a:r>
            <a:r>
              <a:rPr lang="en-US" altLang="zh-CN" sz="2400" dirty="0" smtClean="0"/>
              <a:t>   Err_Command0_Click</a:t>
            </a:r>
            <a:endParaRPr lang="zh-CN" altLang="zh-CN" sz="2400" dirty="0"/>
          </a:p>
          <a:p>
            <a:pPr marL="109728" indent="0">
              <a:buNone/>
            </a:pPr>
            <a:r>
              <a:rPr lang="en-US" altLang="zh-CN" sz="2400" dirty="0"/>
              <a:t>    </a:t>
            </a:r>
            <a:r>
              <a:rPr lang="en-US" altLang="zh-CN" sz="2400" dirty="0" err="1"/>
              <a:t>MsgBox</a:t>
            </a:r>
            <a:r>
              <a:rPr lang="en-US" altLang="zh-CN" sz="2400" dirty="0"/>
              <a:t> </a:t>
            </a:r>
            <a:r>
              <a:rPr lang="en-US" altLang="zh-CN" sz="2400" dirty="0" err="1"/>
              <a:t>Err.Description</a:t>
            </a:r>
            <a:r>
              <a:rPr lang="en-US" altLang="zh-CN" sz="2400" dirty="0"/>
              <a:t>				</a:t>
            </a:r>
            <a:endParaRPr lang="zh-CN" altLang="zh-CN" sz="2400" dirty="0"/>
          </a:p>
          <a:p>
            <a:pPr marL="109728" indent="0">
              <a:buNone/>
            </a:pPr>
            <a:r>
              <a:rPr lang="en-US" altLang="zh-CN" sz="2400" dirty="0"/>
              <a:t>    Resume Exit_Command0_Click		</a:t>
            </a:r>
          </a:p>
          <a:p>
            <a:pPr marL="109728" indent="0">
              <a:buNone/>
            </a:pPr>
            <a:r>
              <a:rPr lang="en-US" altLang="zh-CN" sz="2400" dirty="0" smtClean="0"/>
              <a:t>End Sub</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8.2  </a:t>
            </a:r>
            <a:r>
              <a:rPr lang="zh-CN" altLang="zh-CN" sz="4400" b="1" dirty="0" smtClean="0">
                <a:effectLst>
                  <a:outerShdw blurRad="38100" dist="38100" dir="2700000" algn="tl">
                    <a:srgbClr val="000000">
                      <a:alpha val="43137"/>
                    </a:srgbClr>
                  </a:outerShdw>
                </a:effectLst>
              </a:rPr>
              <a:t>面向对象程序设计基础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44692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本节将对</a:t>
            </a:r>
            <a:r>
              <a:rPr lang="en-US" altLang="zh-CN" sz="2400" dirty="0"/>
              <a:t>VBA</a:t>
            </a:r>
            <a:r>
              <a:rPr lang="zh-CN" altLang="zh-CN" sz="2400" dirty="0"/>
              <a:t>中的常量、变量、标准函数及表达式、分支选择结构、循环结构、数组、子程序子函数和数组等内容加以介绍。在本节所引用的实例中，无法回避</a:t>
            </a:r>
            <a:r>
              <a:rPr lang="en-US" altLang="zh-CN" sz="2400" dirty="0"/>
              <a:t>VBA</a:t>
            </a:r>
            <a:r>
              <a:rPr lang="zh-CN" altLang="zh-CN" sz="2400" dirty="0"/>
              <a:t>的窗体环境，相关内容读者可以参阅第</a:t>
            </a:r>
            <a:r>
              <a:rPr lang="en-US" altLang="zh-CN" sz="2400" dirty="0"/>
              <a:t>9</a:t>
            </a:r>
            <a:r>
              <a:rPr lang="zh-CN" altLang="zh-CN" sz="2400" dirty="0"/>
              <a:t>章。由于本节的内容是</a:t>
            </a:r>
            <a:r>
              <a:rPr lang="en-US" altLang="zh-CN" sz="2400" dirty="0"/>
              <a:t>VBA</a:t>
            </a:r>
            <a:r>
              <a:rPr lang="zh-CN" altLang="zh-CN" sz="2400" dirty="0"/>
              <a:t>的编程基础，因此格外重要。可以说，没有</a:t>
            </a:r>
            <a:r>
              <a:rPr lang="en-US" altLang="zh-CN" sz="2400" dirty="0"/>
              <a:t>Basic</a:t>
            </a:r>
            <a:r>
              <a:rPr lang="zh-CN" altLang="zh-CN" sz="2400" dirty="0"/>
              <a:t>的语法规则，就没有</a:t>
            </a:r>
            <a:r>
              <a:rPr lang="en-US" altLang="zh-CN" sz="2400" dirty="0"/>
              <a:t>VBA</a:t>
            </a:r>
            <a:r>
              <a:rPr lang="zh-CN" altLang="zh-CN" sz="2400" dirty="0"/>
              <a:t>程序</a:t>
            </a:r>
            <a:r>
              <a:rPr lang="zh-CN" altLang="zh-CN" sz="2400" dirty="0" smtClean="0"/>
              <a:t>。</a:t>
            </a:r>
            <a:endParaRPr lang="en-US" altLang="zh-CN" sz="2400" dirty="0" smtClean="0"/>
          </a:p>
          <a:p>
            <a:pPr marL="109728" indent="0">
              <a:buNone/>
            </a:pPr>
            <a:r>
              <a:rPr lang="en-US" altLang="zh-CN" sz="2400" b="1" dirty="0"/>
              <a:t>8.3.1  </a:t>
            </a:r>
            <a:r>
              <a:rPr lang="zh-CN" altLang="zh-CN" sz="2400" b="1" dirty="0"/>
              <a:t>常量</a:t>
            </a:r>
          </a:p>
          <a:p>
            <a:pPr marL="109728" indent="612000">
              <a:buNone/>
            </a:pPr>
            <a:r>
              <a:rPr lang="zh-CN" altLang="zh-CN" sz="2400" dirty="0"/>
              <a:t>在程序运行过程中，其值不可以发生变化的量叫做常量。常量的作用在于以一些固定的、有意义的名字保存一些在程序中始终不会改变的值。</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893443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a:t>
            </a:r>
            <a:r>
              <a:rPr lang="zh-CN" altLang="zh-CN" sz="2400" b="1" dirty="0"/>
              <a:t>．常量的命名规则</a:t>
            </a:r>
          </a:p>
          <a:p>
            <a:pPr marL="109728" indent="612000">
              <a:buNone/>
            </a:pPr>
            <a:r>
              <a:rPr lang="zh-CN" altLang="zh-CN" sz="2400" dirty="0"/>
              <a:t>常量名必须以字母为首字符，从第二个字符开始可以是数字或字母以及下划线。但是要注意的是不能用</a:t>
            </a:r>
            <a:r>
              <a:rPr lang="en-US" altLang="zh-CN" sz="2400" dirty="0"/>
              <a:t>VBA</a:t>
            </a:r>
            <a:r>
              <a:rPr lang="zh-CN" altLang="zh-CN" sz="2400" dirty="0"/>
              <a:t>中的关键字作为常量名。如下面的命名就是错误的：</a:t>
            </a:r>
          </a:p>
          <a:p>
            <a:pPr marL="109728" indent="612000">
              <a:buNone/>
            </a:pPr>
            <a:r>
              <a:rPr lang="en-US" altLang="zh-CN" sz="2400" dirty="0"/>
              <a:t>4NAME    RS.6D    if</a:t>
            </a:r>
            <a:endParaRPr lang="zh-CN" altLang="zh-CN" sz="2400" dirty="0"/>
          </a:p>
          <a:p>
            <a:pPr marL="109728" indent="612000">
              <a:buNone/>
            </a:pPr>
            <a:r>
              <a:rPr lang="zh-CN" altLang="zh-CN" sz="2400" dirty="0"/>
              <a:t>其中前两个错误很明显，第三个常量名</a:t>
            </a:r>
            <a:r>
              <a:rPr lang="en-US" altLang="zh-CN" sz="2400" dirty="0"/>
              <a:t>if</a:t>
            </a:r>
            <a:r>
              <a:rPr lang="zh-CN" altLang="zh-CN" sz="2400" dirty="0"/>
              <a:t>是关键字。</a:t>
            </a:r>
          </a:p>
          <a:p>
            <a:pPr marL="109728" indent="612000">
              <a:buNone/>
            </a:pPr>
            <a:r>
              <a:rPr lang="zh-CN" altLang="zh-CN" sz="2400" dirty="0"/>
              <a:t>同时，用户应当尽可能地使用有意义的单词或者拼音来对常量进行命名，尽管</a:t>
            </a:r>
            <a:r>
              <a:rPr lang="en-US" altLang="zh-CN" sz="2400" dirty="0"/>
              <a:t>VBA</a:t>
            </a:r>
            <a:r>
              <a:rPr lang="zh-CN" altLang="zh-CN" sz="2400" dirty="0"/>
              <a:t>中并未对此做出规定，但为了增强程序的可读性，这无疑是个好的习惯。通常很多人习惯用大写字母来命名常量。</a:t>
            </a:r>
          </a:p>
          <a:p>
            <a:pPr marL="109728" indent="612000">
              <a:buNone/>
            </a:pPr>
            <a:r>
              <a:rPr lang="en-US" altLang="zh-CN" sz="2400" b="1" dirty="0"/>
              <a:t>2</a:t>
            </a:r>
            <a:r>
              <a:rPr lang="zh-CN" altLang="zh-CN" sz="2400" b="1" dirty="0"/>
              <a:t>．常量的类型</a:t>
            </a:r>
          </a:p>
          <a:p>
            <a:pPr marL="109728" indent="612000">
              <a:buNone/>
            </a:pPr>
            <a:r>
              <a:rPr lang="en-US" altLang="zh-CN" sz="2400" dirty="0"/>
              <a:t>VBA</a:t>
            </a:r>
            <a:r>
              <a:rPr lang="zh-CN" altLang="zh-CN" sz="2400" dirty="0"/>
              <a:t>中常量的类型如</a:t>
            </a:r>
            <a:r>
              <a:rPr lang="zh-CN" altLang="zh-CN" sz="2400" dirty="0">
                <a:hlinkClick r:id="rId2" action="ppaction://hlinkpres?slideindex=1&amp;slidetitle="/>
              </a:rPr>
              <a:t>表</a:t>
            </a:r>
            <a:r>
              <a:rPr lang="en-US" altLang="zh-CN" sz="2400" dirty="0">
                <a:hlinkClick r:id="rId2" action="ppaction://hlinkpres?slideindex=1&amp;slidetitle="/>
              </a:rPr>
              <a:t>8.1</a:t>
            </a:r>
            <a:r>
              <a:rPr lang="zh-CN" altLang="zh-CN" sz="2400" dirty="0"/>
              <a:t>所示。</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191639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．常量的声明和使用</a:t>
            </a:r>
          </a:p>
          <a:p>
            <a:pPr marL="109728" indent="612000">
              <a:buNone/>
            </a:pPr>
            <a:r>
              <a:rPr lang="zh-CN" altLang="zh-CN" sz="2400" dirty="0"/>
              <a:t>在初学</a:t>
            </a:r>
            <a:r>
              <a:rPr lang="en-US" altLang="zh-CN" sz="2400" dirty="0"/>
              <a:t>VBA</a:t>
            </a:r>
            <a:r>
              <a:rPr lang="zh-CN" altLang="zh-CN" sz="2400" dirty="0"/>
              <a:t>时，经常用到的常量一般都是符号常量。它的作用与变量有些类似，也是用于存放一些需要编程者自行设置的数据。符号常量的定义语句如下：</a:t>
            </a:r>
          </a:p>
          <a:p>
            <a:pPr marL="109728" indent="612000">
              <a:buNone/>
            </a:pPr>
            <a:r>
              <a:rPr lang="en-US" altLang="zh-CN" sz="2400" dirty="0" err="1"/>
              <a:t>Const</a:t>
            </a:r>
            <a:r>
              <a:rPr lang="en-US" altLang="zh-CN" sz="2400" dirty="0"/>
              <a:t>   </a:t>
            </a:r>
            <a:r>
              <a:rPr lang="zh-CN" altLang="zh-CN" sz="2400" dirty="0"/>
              <a:t>符号常量名</a:t>
            </a:r>
            <a:r>
              <a:rPr lang="en-US" altLang="zh-CN" sz="2400" dirty="0"/>
              <a:t> = </a:t>
            </a:r>
            <a:r>
              <a:rPr lang="zh-CN" altLang="zh-CN" sz="2400" dirty="0"/>
              <a:t>常量</a:t>
            </a:r>
            <a:r>
              <a:rPr lang="zh-CN" altLang="zh-CN" sz="2400" dirty="0" smtClean="0"/>
              <a:t>值</a:t>
            </a:r>
            <a:r>
              <a:rPr lang="en-US" altLang="zh-CN" sz="2400" dirty="0" smtClean="0"/>
              <a:t>	</a:t>
            </a:r>
            <a:endParaRPr lang="zh-CN" altLang="zh-CN" sz="2400" dirty="0"/>
          </a:p>
          <a:p>
            <a:pPr marL="109728" indent="612000">
              <a:buNone/>
            </a:pPr>
            <a:r>
              <a:rPr lang="zh-CN" altLang="zh-CN" sz="2400" dirty="0"/>
              <a:t>如</a:t>
            </a:r>
            <a:r>
              <a:rPr lang="zh-CN" altLang="zh-CN" sz="2400" dirty="0" smtClean="0"/>
              <a:t>： </a:t>
            </a:r>
            <a:r>
              <a:rPr lang="en-US" altLang="zh-CN" sz="2400" dirty="0" err="1" smtClean="0"/>
              <a:t>Const</a:t>
            </a:r>
            <a:r>
              <a:rPr lang="en-US" altLang="zh-CN" sz="2400" dirty="0" smtClean="0"/>
              <a:t>   </a:t>
            </a:r>
            <a:r>
              <a:rPr lang="en-US" altLang="zh-CN" sz="2400" dirty="0"/>
              <a:t>A = 56.5</a:t>
            </a:r>
            <a:endParaRPr lang="zh-CN" altLang="zh-CN" sz="2400" dirty="0"/>
          </a:p>
          <a:p>
            <a:pPr marL="109728" indent="612000">
              <a:buNone/>
            </a:pPr>
            <a:r>
              <a:rPr lang="en-US" altLang="zh-CN" sz="2400" dirty="0" smtClean="0"/>
              <a:t>	     </a:t>
            </a:r>
            <a:r>
              <a:rPr lang="en-US" altLang="zh-CN" sz="2400" dirty="0" err="1" smtClean="0"/>
              <a:t>Const</a:t>
            </a:r>
            <a:r>
              <a:rPr lang="en-US" altLang="zh-CN" sz="2400" dirty="0" smtClean="0"/>
              <a:t>   </a:t>
            </a:r>
            <a:r>
              <a:rPr lang="en-US" altLang="zh-CN" sz="2400" dirty="0"/>
              <a:t>B = 90</a:t>
            </a:r>
            <a:endParaRPr lang="zh-CN" altLang="zh-CN" sz="2400" dirty="0"/>
          </a:p>
          <a:p>
            <a:pPr marL="109728" indent="612000">
              <a:buNone/>
            </a:pPr>
            <a:r>
              <a:rPr lang="zh-CN" altLang="zh-CN" sz="2400" dirty="0"/>
              <a:t>在此需要强调如下内容：在程序中符号常量不能进行二次赋值，这是它与变量不同的地方。如下面的程序是错误的。</a:t>
            </a:r>
          </a:p>
          <a:p>
            <a:pPr marL="109728" indent="612000">
              <a:buNone/>
            </a:pPr>
            <a:r>
              <a:rPr lang="en-US" altLang="zh-CN" sz="2400" dirty="0" err="1"/>
              <a:t>Const</a:t>
            </a:r>
            <a:r>
              <a:rPr lang="en-US" altLang="zh-CN" sz="2400" dirty="0"/>
              <a:t>  A = 56.5</a:t>
            </a:r>
            <a:endParaRPr lang="zh-CN" altLang="zh-CN" sz="2400" dirty="0"/>
          </a:p>
          <a:p>
            <a:pPr marL="109728" indent="612000">
              <a:buNone/>
            </a:pPr>
            <a:r>
              <a:rPr lang="en-US" altLang="zh-CN" sz="2400" dirty="0"/>
              <a:t>A = </a:t>
            </a:r>
            <a:r>
              <a:rPr lang="en-US" altLang="zh-CN" sz="2400" dirty="0" smtClean="0"/>
              <a:t>56.5</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458891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8.3.2  </a:t>
            </a:r>
            <a:r>
              <a:rPr lang="zh-CN" altLang="zh-CN" sz="2400" b="1" dirty="0"/>
              <a:t>变量</a:t>
            </a:r>
          </a:p>
          <a:p>
            <a:pPr marL="109728" indent="612000">
              <a:buNone/>
            </a:pPr>
            <a:r>
              <a:rPr lang="zh-CN" altLang="zh-CN" sz="2400" dirty="0"/>
              <a:t>在程序运行的过程中，其值可以发生变化的量叫做变量。变量用于暂时存储程序运行中所产生的一些中间值。几乎所有的</a:t>
            </a:r>
            <a:r>
              <a:rPr lang="en-US" altLang="zh-CN" sz="2400" dirty="0"/>
              <a:t>VBA</a:t>
            </a:r>
            <a:r>
              <a:rPr lang="zh-CN" altLang="zh-CN" sz="2400" dirty="0"/>
              <a:t>程序都离不开变量。同一个程序中，任意两个不同的变量都不能使用相同的</a:t>
            </a:r>
            <a:r>
              <a:rPr lang="zh-CN" altLang="zh-CN" sz="2400" dirty="0" smtClean="0"/>
              <a:t>名字。</a:t>
            </a:r>
            <a:endParaRPr lang="zh-CN" altLang="zh-CN" sz="2400" dirty="0"/>
          </a:p>
          <a:p>
            <a:pPr marL="109728" indent="612000">
              <a:buNone/>
            </a:pPr>
            <a:r>
              <a:rPr lang="zh-CN" altLang="zh-CN" sz="2400" dirty="0"/>
              <a:t>变量的命名规则与常量的命名规则完全</a:t>
            </a:r>
            <a:r>
              <a:rPr lang="zh-CN" altLang="zh-CN" sz="2400" dirty="0" smtClean="0"/>
              <a:t>一致。</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98423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1</a:t>
            </a:r>
            <a:r>
              <a:rPr lang="zh-CN" altLang="zh-CN" sz="2400" b="1" dirty="0"/>
              <a:t>．变量的类型</a:t>
            </a:r>
          </a:p>
          <a:p>
            <a:pPr marL="109728" indent="612000">
              <a:buNone/>
            </a:pPr>
            <a:r>
              <a:rPr lang="zh-CN" altLang="zh-CN" sz="2400" dirty="0"/>
              <a:t>变量的类型和常量的类型是一致的。下面对其中常用的几种变量进行说明。</a:t>
            </a:r>
          </a:p>
          <a:p>
            <a:pPr marL="109728" indent="612000">
              <a:buNone/>
            </a:pPr>
            <a:r>
              <a:rPr lang="zh-CN" altLang="zh-CN" sz="2400" dirty="0"/>
              <a:t>（</a:t>
            </a:r>
            <a:r>
              <a:rPr lang="en-US" altLang="zh-CN" sz="2400" dirty="0"/>
              <a:t>1</a:t>
            </a:r>
            <a:r>
              <a:rPr lang="zh-CN" altLang="zh-CN" sz="2400" dirty="0"/>
              <a:t>）对于单精实数型和双精实数型变量，所取的有效值范围并不十分精确。其原因在于计算机的存储空间是有限的，所以计算机所存放的数据的位数也是有限的。这样就不可能表示出无限趋近于</a:t>
            </a:r>
            <a:r>
              <a:rPr lang="en-US" altLang="zh-CN" sz="2400" dirty="0"/>
              <a:t>0</a:t>
            </a:r>
            <a:r>
              <a:rPr lang="zh-CN" altLang="zh-CN" sz="2400" dirty="0"/>
              <a:t>的实数。所以，单精实数型在</a:t>
            </a:r>
            <a:r>
              <a:rPr lang="en-US" altLang="zh-CN" sz="2400" dirty="0"/>
              <a:t>–1.401298E–45</a:t>
            </a:r>
            <a:r>
              <a:rPr lang="zh-CN" altLang="zh-CN" sz="2400" dirty="0"/>
              <a:t>～</a:t>
            </a:r>
            <a:r>
              <a:rPr lang="en-US" altLang="zh-CN" sz="2400" dirty="0"/>
              <a:t>1.401829E–45</a:t>
            </a:r>
            <a:r>
              <a:rPr lang="zh-CN" altLang="zh-CN" sz="2400" dirty="0"/>
              <a:t>之间的小数是表示不出来的。同样，双精实数型在</a:t>
            </a:r>
            <a:r>
              <a:rPr lang="en-US" altLang="zh-CN" sz="2400" dirty="0"/>
              <a:t>–4.94065648E–324</a:t>
            </a:r>
            <a:r>
              <a:rPr lang="zh-CN" altLang="zh-CN" sz="2400" dirty="0"/>
              <a:t>～</a:t>
            </a:r>
            <a:r>
              <a:rPr lang="en-US" altLang="zh-CN" sz="2400" dirty="0"/>
              <a:t>4.94065648E–324</a:t>
            </a:r>
            <a:r>
              <a:rPr lang="zh-CN" altLang="zh-CN" sz="2400" dirty="0"/>
              <a:t>之间的小数也是表示不出来的。</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05854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）对于布尔型变量，通常用</a:t>
            </a:r>
            <a:r>
              <a:rPr lang="en-US" altLang="zh-CN" sz="2400" dirty="0"/>
              <a:t>True</a:t>
            </a:r>
            <a:r>
              <a:rPr lang="zh-CN" altLang="zh-CN" sz="2400" dirty="0"/>
              <a:t>和</a:t>
            </a:r>
            <a:r>
              <a:rPr lang="en-US" altLang="zh-CN" sz="2400" dirty="0"/>
              <a:t>False</a:t>
            </a:r>
            <a:r>
              <a:rPr lang="zh-CN" altLang="zh-CN" sz="2400" dirty="0"/>
              <a:t>两个值来表示其结果。但是有时候也用整数来表示。</a:t>
            </a:r>
            <a:r>
              <a:rPr lang="en-US" altLang="zh-CN" sz="2400" dirty="0"/>
              <a:t>True</a:t>
            </a:r>
            <a:r>
              <a:rPr lang="zh-CN" altLang="zh-CN" sz="2400" dirty="0"/>
              <a:t>值用非</a:t>
            </a:r>
            <a:r>
              <a:rPr lang="en-US" altLang="zh-CN" sz="2400" dirty="0"/>
              <a:t>0</a:t>
            </a:r>
            <a:r>
              <a:rPr lang="zh-CN" altLang="zh-CN" sz="2400" dirty="0"/>
              <a:t>的整数（一般是</a:t>
            </a:r>
            <a:r>
              <a:rPr lang="en-US" altLang="zh-CN" sz="2400" dirty="0"/>
              <a:t>–1</a:t>
            </a:r>
            <a:r>
              <a:rPr lang="zh-CN" altLang="zh-CN" sz="2400" dirty="0"/>
              <a:t>）来表示。</a:t>
            </a:r>
            <a:r>
              <a:rPr lang="en-US" altLang="zh-CN" sz="2400" dirty="0"/>
              <a:t>False</a:t>
            </a:r>
            <a:r>
              <a:rPr lang="zh-CN" altLang="zh-CN" sz="2400" dirty="0"/>
              <a:t>值用</a:t>
            </a:r>
            <a:r>
              <a:rPr lang="en-US" altLang="zh-CN" sz="2400" dirty="0"/>
              <a:t>0</a:t>
            </a:r>
            <a:r>
              <a:rPr lang="zh-CN" altLang="zh-CN" sz="2400" dirty="0"/>
              <a:t>来表示。这样，布尔型变量也可以参加数值的运算。但是在布尔型变量中非</a:t>
            </a:r>
            <a:r>
              <a:rPr lang="en-US" altLang="zh-CN" sz="2400" dirty="0"/>
              <a:t>0</a:t>
            </a:r>
            <a:r>
              <a:rPr lang="zh-CN" altLang="zh-CN" sz="2400" dirty="0"/>
              <a:t>的数据都按—</a:t>
            </a:r>
            <a:r>
              <a:rPr lang="en-US" altLang="zh-CN" sz="2400" dirty="0"/>
              <a:t>1</a:t>
            </a:r>
            <a:r>
              <a:rPr lang="zh-CN" altLang="zh-CN" sz="2400" dirty="0"/>
              <a:t>取值。请看下面的例子。</a:t>
            </a:r>
          </a:p>
          <a:p>
            <a:pPr marL="109728" indent="612000">
              <a:buNone/>
            </a:pPr>
            <a:r>
              <a:rPr lang="zh-CN" altLang="zh-CN" sz="2400" dirty="0"/>
              <a:t>例：通过圆的半径求圆的面积。</a:t>
            </a:r>
          </a:p>
          <a:p>
            <a:pPr marL="109728" indent="0">
              <a:buNone/>
            </a:pPr>
            <a:r>
              <a:rPr lang="en-US" altLang="zh-CN" sz="2400" dirty="0"/>
              <a:t>Dim R,S As Single     	'</a:t>
            </a:r>
            <a:r>
              <a:rPr lang="zh-CN" altLang="zh-CN" sz="2400" dirty="0"/>
              <a:t>定义一个单精度型变量</a:t>
            </a:r>
            <a:r>
              <a:rPr lang="en-US" altLang="zh-CN" sz="2400" dirty="0"/>
              <a:t>R</a:t>
            </a:r>
            <a:endParaRPr lang="zh-CN" altLang="zh-CN" sz="2400" dirty="0"/>
          </a:p>
          <a:p>
            <a:pPr marL="109728" indent="0">
              <a:buNone/>
            </a:pPr>
            <a:r>
              <a:rPr lang="en-US" altLang="zh-CN" sz="2400" dirty="0"/>
              <a:t>R=5                		'</a:t>
            </a:r>
            <a:r>
              <a:rPr lang="zh-CN" altLang="zh-CN" sz="2400" dirty="0"/>
              <a:t>对</a:t>
            </a:r>
            <a:r>
              <a:rPr lang="en-US" altLang="zh-CN" sz="2400" dirty="0"/>
              <a:t>R</a:t>
            </a:r>
            <a:r>
              <a:rPr lang="zh-CN" altLang="zh-CN" sz="2400" dirty="0"/>
              <a:t>进行赋值，</a:t>
            </a:r>
            <a:r>
              <a:rPr lang="en-US" altLang="zh-CN" sz="2400" dirty="0"/>
              <a:t>R</a:t>
            </a:r>
            <a:r>
              <a:rPr lang="zh-CN" altLang="zh-CN" sz="2400" dirty="0"/>
              <a:t>值是</a:t>
            </a:r>
            <a:r>
              <a:rPr lang="en-US" altLang="zh-CN" sz="2400" dirty="0"/>
              <a:t>5</a:t>
            </a:r>
            <a:endParaRPr lang="zh-CN" altLang="zh-CN" sz="2400" dirty="0"/>
          </a:p>
          <a:p>
            <a:pPr marL="109728" indent="0">
              <a:buNone/>
            </a:pPr>
            <a:r>
              <a:rPr lang="en-US" altLang="zh-CN" sz="2400" dirty="0"/>
              <a:t>S=3.14*r^2 		'</a:t>
            </a:r>
            <a:r>
              <a:rPr lang="zh-CN" altLang="zh-CN" sz="2400" dirty="0"/>
              <a:t>将圆面积的计算结果赋给变量</a:t>
            </a:r>
            <a:r>
              <a:rPr lang="en-US" altLang="zh-CN" sz="2400" dirty="0"/>
              <a:t>S</a:t>
            </a:r>
            <a:endParaRPr lang="zh-CN" altLang="zh-CN" sz="2400" dirty="0"/>
          </a:p>
          <a:p>
            <a:pPr marL="109728" indent="612000">
              <a:buNone/>
            </a:pPr>
            <a:r>
              <a:rPr lang="zh-CN" altLang="zh-CN" sz="2400" dirty="0"/>
              <a:t>在程序中，撇号后面的文字为注释内容，其作用是为了增加程序的可读性，是给编程人员看的，计算机在运行程序时并不执行。在该例中，程序的运行结果为</a:t>
            </a:r>
            <a:r>
              <a:rPr lang="en-US" altLang="zh-CN" sz="2400" dirty="0"/>
              <a:t>78.5</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514026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下面将程序稍作修改，如下：</a:t>
            </a:r>
          </a:p>
          <a:p>
            <a:pPr marL="109728" indent="0">
              <a:buNone/>
            </a:pPr>
            <a:r>
              <a:rPr lang="en-US" altLang="zh-CN" sz="2400" dirty="0" smtClean="0"/>
              <a:t>	Dim </a:t>
            </a:r>
            <a:r>
              <a:rPr lang="en-US" altLang="zh-CN" sz="2400" dirty="0"/>
              <a:t>R As Boolean		</a:t>
            </a:r>
            <a:r>
              <a:rPr lang="en-US" altLang="zh-CN" sz="2400" dirty="0" smtClean="0"/>
              <a:t>'</a:t>
            </a:r>
            <a:r>
              <a:rPr lang="zh-CN" altLang="zh-CN" sz="2400" dirty="0"/>
              <a:t>定义一个布尔型变量</a:t>
            </a:r>
            <a:r>
              <a:rPr lang="en-US" altLang="zh-CN" sz="2400" dirty="0"/>
              <a:t>R</a:t>
            </a:r>
            <a:endParaRPr lang="zh-CN" altLang="zh-CN" sz="2400" dirty="0"/>
          </a:p>
          <a:p>
            <a:pPr marL="109728" indent="0">
              <a:buNone/>
            </a:pPr>
            <a:r>
              <a:rPr lang="en-US" altLang="zh-CN" sz="2400" dirty="0" smtClean="0"/>
              <a:t>	Dim </a:t>
            </a:r>
            <a:r>
              <a:rPr lang="en-US" altLang="zh-CN" sz="2400" dirty="0"/>
              <a:t>S As Single		</a:t>
            </a:r>
            <a:r>
              <a:rPr lang="en-US" altLang="zh-CN" sz="2400" dirty="0" smtClean="0"/>
              <a:t>'</a:t>
            </a:r>
            <a:r>
              <a:rPr lang="zh-CN" altLang="zh-CN" sz="2400" dirty="0"/>
              <a:t>定义一个单精度型变量</a:t>
            </a:r>
            <a:r>
              <a:rPr lang="en-US" altLang="zh-CN" sz="2400" dirty="0"/>
              <a:t>S</a:t>
            </a:r>
            <a:endParaRPr lang="zh-CN" altLang="zh-CN" sz="2400" dirty="0"/>
          </a:p>
          <a:p>
            <a:pPr marL="109728" indent="0">
              <a:buNone/>
            </a:pPr>
            <a:r>
              <a:rPr lang="en-US" altLang="zh-CN" sz="2400" dirty="0" smtClean="0"/>
              <a:t>	R=5                  </a:t>
            </a:r>
            <a:r>
              <a:rPr lang="en-US" altLang="zh-CN" sz="2400" dirty="0"/>
              <a:t>	</a:t>
            </a:r>
            <a:r>
              <a:rPr lang="en-US" altLang="zh-CN" sz="2400" dirty="0" smtClean="0"/>
              <a:t>	'</a:t>
            </a:r>
            <a:r>
              <a:rPr lang="zh-CN" altLang="zh-CN" sz="2400" dirty="0"/>
              <a:t>对</a:t>
            </a:r>
            <a:r>
              <a:rPr lang="en-US" altLang="zh-CN" sz="2400" dirty="0"/>
              <a:t>R</a:t>
            </a:r>
            <a:r>
              <a:rPr lang="zh-CN" altLang="zh-CN" sz="2400" dirty="0"/>
              <a:t>进行赋值，</a:t>
            </a:r>
            <a:r>
              <a:rPr lang="en-US" altLang="zh-CN" sz="2400" dirty="0"/>
              <a:t>R</a:t>
            </a:r>
            <a:r>
              <a:rPr lang="zh-CN" altLang="zh-CN" sz="2400" dirty="0"/>
              <a:t>值是</a:t>
            </a:r>
            <a:r>
              <a:rPr lang="en-US" altLang="zh-CN" sz="2400" dirty="0"/>
              <a:t>5</a:t>
            </a:r>
            <a:endParaRPr lang="zh-CN" altLang="zh-CN" sz="2400" dirty="0"/>
          </a:p>
          <a:p>
            <a:pPr marL="109728" indent="0">
              <a:buNone/>
            </a:pPr>
            <a:r>
              <a:rPr lang="en-US" altLang="zh-CN" sz="2400" dirty="0" smtClean="0"/>
              <a:t>	S=3.14 </a:t>
            </a:r>
            <a:r>
              <a:rPr lang="en-US" altLang="zh-CN" sz="2400" dirty="0"/>
              <a:t>* r ^ 2 	</a:t>
            </a:r>
            <a:r>
              <a:rPr lang="en-US" altLang="zh-CN" sz="2400" dirty="0" smtClean="0"/>
              <a:t>'</a:t>
            </a:r>
            <a:r>
              <a:rPr lang="zh-CN" altLang="zh-CN" sz="2400" dirty="0"/>
              <a:t>将圆面积的计算结果赋给变量</a:t>
            </a:r>
            <a:r>
              <a:rPr lang="en-US" altLang="zh-CN" sz="2400" dirty="0"/>
              <a:t>S</a:t>
            </a:r>
            <a:endParaRPr lang="zh-CN" altLang="zh-CN" sz="2400" dirty="0"/>
          </a:p>
          <a:p>
            <a:pPr marL="109728" indent="612000">
              <a:buNone/>
            </a:pPr>
            <a:r>
              <a:rPr lang="zh-CN" altLang="zh-CN" sz="2400" dirty="0"/>
              <a:t>但是运行结果有了差别，其结果为</a:t>
            </a:r>
            <a:r>
              <a:rPr lang="en-US" altLang="zh-CN" sz="2400" dirty="0"/>
              <a:t>3.14</a:t>
            </a:r>
            <a:r>
              <a:rPr lang="zh-CN" altLang="zh-CN" sz="2400" dirty="0"/>
              <a:t>。这中间的差别就在于变量</a:t>
            </a:r>
            <a:r>
              <a:rPr lang="en-US" altLang="zh-CN" sz="2400" dirty="0"/>
              <a:t>r</a:t>
            </a:r>
            <a:r>
              <a:rPr lang="zh-CN" altLang="zh-CN" sz="2400" dirty="0"/>
              <a:t>已经改成了布尔型变量，由于初值是</a:t>
            </a:r>
            <a:r>
              <a:rPr lang="en-US" altLang="zh-CN" sz="2400" dirty="0"/>
              <a:t>5</a:t>
            </a:r>
            <a:r>
              <a:rPr lang="zh-CN" altLang="zh-CN" sz="2400" dirty="0"/>
              <a:t>（非</a:t>
            </a:r>
            <a:r>
              <a:rPr lang="en-US" altLang="zh-CN" sz="2400" dirty="0"/>
              <a:t>0</a:t>
            </a:r>
            <a:r>
              <a:rPr lang="zh-CN" altLang="zh-CN" sz="2400" dirty="0"/>
              <a:t>），所以在运算中按—</a:t>
            </a:r>
            <a:r>
              <a:rPr lang="en-US" altLang="zh-CN" sz="2400" dirty="0"/>
              <a:t>1</a:t>
            </a:r>
            <a:r>
              <a:rPr lang="zh-CN" altLang="zh-CN" sz="2400" dirty="0"/>
              <a:t>取值。如果</a:t>
            </a:r>
            <a:r>
              <a:rPr lang="en-US" altLang="zh-CN" sz="2400" dirty="0"/>
              <a:t>r</a:t>
            </a:r>
            <a:r>
              <a:rPr lang="zh-CN" altLang="zh-CN" sz="2400" dirty="0"/>
              <a:t>值为</a:t>
            </a:r>
            <a:r>
              <a:rPr lang="en-US" altLang="zh-CN" sz="2400" dirty="0"/>
              <a:t>0</a:t>
            </a:r>
            <a:r>
              <a:rPr lang="zh-CN" altLang="zh-CN" sz="2400" dirty="0"/>
              <a:t>，则运算结果也为</a:t>
            </a:r>
            <a:r>
              <a:rPr lang="en-US" altLang="zh-CN" sz="2400" dirty="0"/>
              <a:t>0</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087557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通过</a:t>
            </a:r>
            <a:r>
              <a:rPr lang="en-US" altLang="zh-CN" sz="2400" dirty="0"/>
              <a:t>Access</a:t>
            </a:r>
            <a:r>
              <a:rPr lang="zh-CN" altLang="zh-CN" sz="2400" dirty="0"/>
              <a:t>自带的向导工具，能够创建表、窗体、报表和宏等基本组件。但是，由于创作过程完全依赖于</a:t>
            </a:r>
            <a:r>
              <a:rPr lang="en-US" altLang="zh-CN" sz="2400" dirty="0"/>
              <a:t>Access</a:t>
            </a:r>
            <a:r>
              <a:rPr lang="zh-CN" altLang="zh-CN" sz="2400" dirty="0"/>
              <a:t>内在的、固有的程序模块，这样虽然方便了用户的使用，但是同时也降低了所建系统的灵活性，对于数据库中一些复杂问题的处理则难以实现。因此，为了满足用户更加广泛的需求，</a:t>
            </a:r>
            <a:r>
              <a:rPr lang="en-US" altLang="zh-CN" sz="2400" dirty="0"/>
              <a:t>Access</a:t>
            </a:r>
            <a:r>
              <a:rPr lang="zh-CN" altLang="zh-CN" sz="2400" dirty="0"/>
              <a:t>为用户提供了它自带的编程语言</a:t>
            </a:r>
            <a:r>
              <a:rPr lang="en-US" altLang="zh-CN" sz="2400" dirty="0"/>
              <a:t>VBA</a:t>
            </a:r>
            <a:r>
              <a:rPr lang="zh-CN" altLang="zh-CN" sz="2400" dirty="0"/>
              <a:t>。</a:t>
            </a:r>
          </a:p>
          <a:p>
            <a:pPr marL="109728" indent="612000">
              <a:buNone/>
            </a:pPr>
            <a:r>
              <a:rPr lang="en-US" altLang="zh-CN" sz="2400" dirty="0"/>
              <a:t>VBA</a:t>
            </a:r>
            <a:r>
              <a:rPr lang="zh-CN" altLang="zh-CN" sz="2400" dirty="0"/>
              <a:t>是</a:t>
            </a:r>
            <a:r>
              <a:rPr lang="en-US" altLang="zh-CN" sz="2400" dirty="0"/>
              <a:t>Visual Basic for Applications</a:t>
            </a:r>
            <a:r>
              <a:rPr lang="zh-CN" altLang="zh-CN" sz="2400" dirty="0"/>
              <a:t>的英文缩写</a:t>
            </a:r>
            <a:r>
              <a:rPr lang="zh-CN" altLang="zh-CN" sz="2400" dirty="0" smtClean="0"/>
              <a:t>，是</a:t>
            </a:r>
            <a:r>
              <a:rPr lang="zh-CN" altLang="zh-CN" sz="2400" dirty="0"/>
              <a:t>用</a:t>
            </a:r>
            <a:r>
              <a:rPr lang="en-US" altLang="zh-CN" sz="2400" dirty="0"/>
              <a:t>Basic</a:t>
            </a:r>
            <a:r>
              <a:rPr lang="zh-CN" altLang="zh-CN" sz="2400" dirty="0"/>
              <a:t>语言来作为语法基础的可视化的高级语言。</a:t>
            </a:r>
            <a:r>
              <a:rPr lang="zh-CN" altLang="zh-CN" sz="2400" dirty="0" smtClean="0"/>
              <a:t>它使用</a:t>
            </a:r>
            <a:r>
              <a:rPr lang="zh-CN" altLang="zh-CN" sz="2400" dirty="0"/>
              <a:t>了对象、属性、方法和事件等概念</a:t>
            </a:r>
            <a:r>
              <a:rPr lang="zh-CN" altLang="zh-CN" sz="2400" dirty="0" smtClean="0"/>
              <a:t>，使得</a:t>
            </a:r>
            <a:r>
              <a:rPr lang="zh-CN" altLang="zh-CN" sz="2400" dirty="0"/>
              <a:t>初学者在编程的过程中感到十分容易，这也可以说是</a:t>
            </a:r>
            <a:r>
              <a:rPr lang="en-US" altLang="zh-CN" sz="2400" dirty="0"/>
              <a:t>VBA</a:t>
            </a:r>
            <a:r>
              <a:rPr lang="zh-CN" altLang="zh-CN" sz="2400" dirty="0"/>
              <a:t>的优点之一。</a:t>
            </a:r>
            <a:endParaRPr lang="zh-CN" altLang="en-US" sz="2400" dirty="0"/>
          </a:p>
        </p:txBody>
      </p:sp>
      <p:sp>
        <p:nvSpPr>
          <p:cNvPr id="2" name="标题 1"/>
          <p:cNvSpPr>
            <a:spLocks noGrp="1"/>
          </p:cNvSpPr>
          <p:nvPr>
            <p:ph type="title"/>
          </p:nvPr>
        </p:nvSpPr>
        <p:spPr/>
        <p:txBody>
          <a:bodyPr/>
          <a:lstStyle/>
          <a:p>
            <a:r>
              <a:rPr lang="zh-CN" altLang="zh-CN" dirty="0">
                <a:effectLst>
                  <a:outerShdw blurRad="38100" dist="38100" dir="2700000" algn="tl">
                    <a:srgbClr val="000000">
                      <a:alpha val="43137"/>
                    </a:srgbClr>
                  </a:outerShdw>
                </a:effectLst>
              </a:rPr>
              <a:t>第</a:t>
            </a:r>
            <a:r>
              <a:rPr lang="en-US" altLang="zh-CN" dirty="0">
                <a:effectLst>
                  <a:outerShdw blurRad="38100" dist="38100" dir="2700000" algn="tl">
                    <a:srgbClr val="000000">
                      <a:alpha val="43137"/>
                    </a:srgbClr>
                  </a:outerShdw>
                </a:effectLst>
              </a:rPr>
              <a:t>8</a:t>
            </a:r>
            <a:r>
              <a:rPr lang="zh-CN" altLang="zh-CN" dirty="0">
                <a:effectLst>
                  <a:outerShdw blurRad="38100" dist="38100" dir="2700000" algn="tl">
                    <a:srgbClr val="000000">
                      <a:alpha val="43137"/>
                    </a:srgbClr>
                  </a:outerShdw>
                </a:effectLst>
              </a:rPr>
              <a:t>章  </a:t>
            </a:r>
            <a:r>
              <a:rPr lang="en-US" altLang="zh-CN" dirty="0">
                <a:effectLst>
                  <a:outerShdw blurRad="38100" dist="38100" dir="2700000" algn="tl">
                    <a:srgbClr val="000000">
                      <a:alpha val="43137"/>
                    </a:srgbClr>
                  </a:outerShdw>
                </a:effectLst>
              </a:rPr>
              <a:t>VBA</a:t>
            </a:r>
            <a:r>
              <a:rPr lang="zh-CN" altLang="zh-CN" dirty="0">
                <a:effectLst>
                  <a:outerShdw blurRad="38100" dist="38100" dir="2700000" algn="tl">
                    <a:srgbClr val="000000">
                      <a:alpha val="43137"/>
                    </a:srgbClr>
                  </a:outerShdw>
                </a:effectLst>
              </a:rPr>
              <a:t>程序设计基础</a:t>
            </a:r>
            <a:endParaRPr lang="zh-CN" altLang="en-US" dirty="0"/>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）在</a:t>
            </a:r>
            <a:r>
              <a:rPr lang="en-US" altLang="zh-CN" sz="2400" dirty="0"/>
              <a:t>VBA</a:t>
            </a:r>
            <a:r>
              <a:rPr lang="zh-CN" altLang="zh-CN" sz="2400" dirty="0"/>
              <a:t>中，数值型变量和字符串型变量之间是不能直接进行赋值的，但是不同类型的符号常量和变量之间则可以直接赋值。实型常量和整型变量之间的转换是按四舍五入的原则进行的，而实型常量和字符串型变量之间的转换是一个单纯的赋值过程。</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486764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．变量的定义</a:t>
            </a:r>
          </a:p>
          <a:p>
            <a:pPr marL="109728" indent="612000">
              <a:buNone/>
            </a:pPr>
            <a:r>
              <a:rPr lang="en-US" altLang="zh-CN" sz="2400" dirty="0"/>
              <a:t>VBA</a:t>
            </a:r>
            <a:r>
              <a:rPr lang="zh-CN" altLang="zh-CN" sz="2400" dirty="0"/>
              <a:t>为弱类型语言。它的变量可以不加定义而直接使用，但是这不利于程序的阅读。因此应该养成一个良好的习惯，在每次使用一个变量之前，都应该先对它进行定义。定义变量的方法有如下三种：</a:t>
            </a:r>
          </a:p>
          <a:p>
            <a:pPr marL="109728" indent="612000">
              <a:buNone/>
            </a:pPr>
            <a:r>
              <a:rPr lang="zh-CN" altLang="zh-CN" sz="2400" dirty="0"/>
              <a:t>（</a:t>
            </a:r>
            <a:r>
              <a:rPr lang="en-US" altLang="zh-CN" sz="2400" dirty="0"/>
              <a:t>1</a:t>
            </a:r>
            <a:r>
              <a:rPr lang="zh-CN" altLang="zh-CN" sz="2400" dirty="0"/>
              <a:t>）使用类型符定义。使用类型符定义变量时，只要将类型符放在变量的末尾即可。如下例所示：</a:t>
            </a:r>
          </a:p>
          <a:p>
            <a:pPr marL="109728" indent="612000">
              <a:buNone/>
            </a:pPr>
            <a:r>
              <a:rPr lang="en-US" altLang="zh-CN" sz="2400" dirty="0"/>
              <a:t>name$="</a:t>
            </a:r>
            <a:r>
              <a:rPr lang="en-US" altLang="zh-CN" sz="2400" dirty="0" err="1"/>
              <a:t>xiaofeng</a:t>
            </a:r>
            <a:r>
              <a:rPr lang="en-US" altLang="zh-CN" sz="2400" dirty="0"/>
              <a:t>"</a:t>
            </a:r>
            <a:endParaRPr lang="zh-CN" altLang="zh-CN" sz="2400" dirty="0"/>
          </a:p>
          <a:p>
            <a:pPr marL="109728" indent="612000">
              <a:buNone/>
            </a:pPr>
            <a:r>
              <a:rPr lang="en-US" altLang="zh-CN" sz="2400" dirty="0"/>
              <a:t>age%=31</a:t>
            </a:r>
            <a:endParaRPr lang="zh-CN" altLang="zh-CN" sz="2400" dirty="0"/>
          </a:p>
          <a:p>
            <a:pPr marL="109728" indent="612000">
              <a:buNone/>
            </a:pPr>
            <a:r>
              <a:rPr lang="en-US" altLang="zh-CN" sz="2400" dirty="0"/>
              <a:t>grade!=100</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183471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）使用</a:t>
            </a:r>
            <a:r>
              <a:rPr lang="en-US" altLang="zh-CN" sz="2400" dirty="0"/>
              <a:t>Dim</a:t>
            </a:r>
            <a:r>
              <a:rPr lang="zh-CN" altLang="zh-CN" sz="2400" dirty="0"/>
              <a:t>语句定义。也可以通过</a:t>
            </a:r>
            <a:r>
              <a:rPr lang="en-US" altLang="zh-CN" sz="2400" dirty="0"/>
              <a:t>Dim</a:t>
            </a:r>
            <a:r>
              <a:rPr lang="zh-CN" altLang="zh-CN" sz="2400" dirty="0"/>
              <a:t>语句对变量进行定义。</a:t>
            </a:r>
            <a:r>
              <a:rPr lang="en-US" altLang="zh-CN" sz="2400" dirty="0"/>
              <a:t>Dim</a:t>
            </a:r>
            <a:r>
              <a:rPr lang="zh-CN" altLang="zh-CN" sz="2400" dirty="0"/>
              <a:t>语句的格式如下：</a:t>
            </a:r>
          </a:p>
          <a:p>
            <a:pPr marL="109728" indent="612000">
              <a:buNone/>
            </a:pPr>
            <a:r>
              <a:rPr lang="en-US" altLang="zh-CN" sz="2400" dirty="0"/>
              <a:t>Dim  </a:t>
            </a:r>
            <a:r>
              <a:rPr lang="zh-CN" altLang="zh-CN" sz="2400" dirty="0"/>
              <a:t>变量名</a:t>
            </a:r>
            <a:r>
              <a:rPr lang="en-US" altLang="zh-CN" sz="2400" dirty="0"/>
              <a:t>  AS  </a:t>
            </a:r>
            <a:r>
              <a:rPr lang="zh-CN" altLang="zh-CN" sz="2400" dirty="0"/>
              <a:t>变量类型</a:t>
            </a:r>
          </a:p>
          <a:p>
            <a:pPr marL="109728" indent="612000">
              <a:buNone/>
            </a:pPr>
            <a:r>
              <a:rPr lang="zh-CN" altLang="zh-CN" sz="2400" dirty="0"/>
              <a:t>下面是定义变量的几个例子：</a:t>
            </a:r>
          </a:p>
          <a:p>
            <a:pPr marL="109728" indent="612000">
              <a:buNone/>
            </a:pPr>
            <a:r>
              <a:rPr lang="en-US" altLang="zh-CN" sz="2400" dirty="0"/>
              <a:t>Dim  </a:t>
            </a:r>
            <a:r>
              <a:rPr lang="en-US" altLang="zh-CN" sz="2400" dirty="0" err="1"/>
              <a:t>xing</a:t>
            </a:r>
            <a:r>
              <a:rPr lang="en-US" altLang="zh-CN" sz="2400" dirty="0"/>
              <a:t>  As  Long</a:t>
            </a:r>
            <a:endParaRPr lang="zh-CN" altLang="zh-CN" sz="2400" dirty="0"/>
          </a:p>
          <a:p>
            <a:pPr marL="109728" indent="612000">
              <a:buNone/>
            </a:pPr>
            <a:r>
              <a:rPr lang="en-US" altLang="zh-CN" sz="2400" dirty="0"/>
              <a:t>Dim  r  As  Integer</a:t>
            </a:r>
            <a:endParaRPr lang="zh-CN" altLang="zh-CN" sz="2400" dirty="0"/>
          </a:p>
          <a:p>
            <a:pPr marL="109728" indent="612000">
              <a:buNone/>
            </a:pPr>
            <a:r>
              <a:rPr lang="en-US" altLang="zh-CN" sz="2400" dirty="0"/>
              <a:t>Dim  a  As  String</a:t>
            </a:r>
            <a:endParaRPr lang="zh-CN" altLang="zh-CN" sz="2400" dirty="0"/>
          </a:p>
          <a:p>
            <a:pPr marL="109728" indent="612000">
              <a:buNone/>
            </a:pPr>
            <a:r>
              <a:rPr lang="en-US" altLang="zh-CN" sz="2400" dirty="0"/>
              <a:t>Dim  s  As  String * 4</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588066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）使用</a:t>
            </a:r>
            <a:r>
              <a:rPr lang="en-US" altLang="zh-CN" sz="2400" dirty="0" err="1"/>
              <a:t>DefType</a:t>
            </a:r>
            <a:r>
              <a:rPr lang="zh-CN" altLang="zh-CN" sz="2400" dirty="0"/>
              <a:t>语句定义的格式如下：</a:t>
            </a:r>
          </a:p>
          <a:p>
            <a:pPr marL="109728" indent="612000">
              <a:buNone/>
            </a:pPr>
            <a:r>
              <a:rPr lang="en-US" altLang="zh-CN" sz="2400" dirty="0" err="1"/>
              <a:t>DefType</a:t>
            </a:r>
            <a:r>
              <a:rPr lang="en-US" altLang="zh-CN" sz="2400" dirty="0"/>
              <a:t>   </a:t>
            </a:r>
            <a:r>
              <a:rPr lang="zh-CN" altLang="zh-CN" sz="2400" dirty="0"/>
              <a:t>字母</a:t>
            </a:r>
            <a:r>
              <a:rPr lang="en-US" altLang="zh-CN" sz="2400" dirty="0"/>
              <a:t>[,</a:t>
            </a:r>
            <a:r>
              <a:rPr lang="zh-CN" altLang="zh-CN" sz="2400" dirty="0"/>
              <a:t>字母范围</a:t>
            </a:r>
            <a:r>
              <a:rPr lang="en-US" altLang="zh-CN" sz="2400" dirty="0"/>
              <a:t>]</a:t>
            </a:r>
            <a:endParaRPr lang="zh-CN" altLang="zh-CN" sz="2400" dirty="0"/>
          </a:p>
          <a:p>
            <a:pPr marL="109728" indent="612000">
              <a:buNone/>
            </a:pPr>
            <a:r>
              <a:rPr lang="zh-CN" altLang="zh-CN" sz="2400" dirty="0"/>
              <a:t>该语句主要用在模块级通用声明部分，一般用来声明变量或者用来传送过程和函数的参数的数据类型以及函数的返回值的数据类型。举例如下：</a:t>
            </a:r>
          </a:p>
          <a:p>
            <a:pPr marL="109728" indent="612000">
              <a:buNone/>
            </a:pPr>
            <a:r>
              <a:rPr lang="en-US" altLang="zh-CN" sz="2400" dirty="0" err="1"/>
              <a:t>DefInt</a:t>
            </a:r>
            <a:r>
              <a:rPr lang="en-US" altLang="zh-CN" sz="2400" dirty="0"/>
              <a:t>   </a:t>
            </a:r>
            <a:r>
              <a:rPr lang="en-US" altLang="zh-CN" sz="2400" dirty="0" err="1"/>
              <a:t>a,b,c,e</a:t>
            </a:r>
            <a:r>
              <a:rPr lang="en-US" altLang="zh-CN" sz="2400" dirty="0"/>
              <a:t>-h</a:t>
            </a:r>
            <a:endParaRPr lang="zh-CN" altLang="zh-CN" sz="2400" dirty="0"/>
          </a:p>
          <a:p>
            <a:pPr marL="109728" indent="612000">
              <a:buNone/>
            </a:pPr>
            <a:r>
              <a:rPr lang="zh-CN" altLang="zh-CN" sz="2400" dirty="0"/>
              <a:t>这个语句声明的模块中，以字母</a:t>
            </a:r>
            <a:r>
              <a:rPr lang="en-US" altLang="zh-CN" sz="2400" dirty="0"/>
              <a:t>a</a:t>
            </a:r>
            <a:r>
              <a:rPr lang="zh-CN" altLang="zh-CN" sz="2400" dirty="0"/>
              <a:t>、</a:t>
            </a:r>
            <a:r>
              <a:rPr lang="en-US" altLang="zh-CN" sz="2400" dirty="0"/>
              <a:t>b</a:t>
            </a:r>
            <a:r>
              <a:rPr lang="zh-CN" altLang="zh-CN" sz="2400" dirty="0"/>
              <a:t>、</a:t>
            </a:r>
            <a:r>
              <a:rPr lang="en-US" altLang="zh-CN" sz="2400" dirty="0"/>
              <a:t>c</a:t>
            </a:r>
            <a:r>
              <a:rPr lang="zh-CN" altLang="zh-CN" sz="2400" dirty="0"/>
              <a:t>以及</a:t>
            </a:r>
            <a:r>
              <a:rPr lang="en-US" altLang="zh-CN" sz="2400" dirty="0"/>
              <a:t>e</a:t>
            </a:r>
            <a:r>
              <a:rPr lang="zh-CN" altLang="zh-CN" sz="2400" dirty="0"/>
              <a:t>到</a:t>
            </a:r>
            <a:r>
              <a:rPr lang="en-US" altLang="zh-CN" sz="2400" dirty="0"/>
              <a:t>h</a:t>
            </a:r>
            <a:r>
              <a:rPr lang="zh-CN" altLang="zh-CN" sz="2400" dirty="0"/>
              <a:t>开头的变量是整型的。</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540321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．变量的作用域</a:t>
            </a:r>
          </a:p>
          <a:p>
            <a:pPr marL="109728" indent="612000">
              <a:buNone/>
            </a:pPr>
            <a:r>
              <a:rPr lang="zh-CN" altLang="zh-CN" sz="2400" dirty="0"/>
              <a:t>在</a:t>
            </a:r>
            <a:r>
              <a:rPr lang="en-US" altLang="zh-CN" sz="2400" dirty="0"/>
              <a:t>VBA</a:t>
            </a:r>
            <a:r>
              <a:rPr lang="zh-CN" altLang="zh-CN" sz="2400" dirty="0"/>
              <a:t>编程中，变量定义的位置和方式不同，则它存在的时间和起作用的范围也有所不同，这就是变量的作用域与生命周期。</a:t>
            </a:r>
          </a:p>
          <a:p>
            <a:pPr marL="109728" indent="612000">
              <a:buNone/>
            </a:pPr>
            <a:r>
              <a:rPr lang="zh-CN" altLang="zh-CN" sz="2400" dirty="0"/>
              <a:t>（</a:t>
            </a:r>
            <a:r>
              <a:rPr lang="en-US" altLang="zh-CN" sz="2400" dirty="0"/>
              <a:t>1</a:t>
            </a:r>
            <a:r>
              <a:rPr lang="zh-CN" altLang="zh-CN" sz="2400" dirty="0"/>
              <a:t>）局部范围</a:t>
            </a:r>
          </a:p>
          <a:p>
            <a:pPr marL="109728" indent="612000">
              <a:buNone/>
            </a:pPr>
            <a:r>
              <a:rPr lang="zh-CN" altLang="zh-CN" sz="2400" dirty="0"/>
              <a:t>变量定义在模块的过程内部，过程代码执行时才可见。在子过程或函数过程中定义的或不用</a:t>
            </a:r>
            <a:r>
              <a:rPr lang="en-US" altLang="zh-CN" sz="2400" dirty="0"/>
              <a:t>Dim…As</a:t>
            </a:r>
            <a:r>
              <a:rPr lang="zh-CN" altLang="zh-CN" sz="2400" dirty="0"/>
              <a:t>关键字定义而直接使用的变量作用范围都是局部的。</a:t>
            </a:r>
          </a:p>
          <a:p>
            <a:pPr marL="109728" indent="612000">
              <a:buNone/>
            </a:pPr>
            <a:r>
              <a:rPr lang="zh-CN" altLang="zh-CN" sz="2400" dirty="0"/>
              <a:t>（</a:t>
            </a:r>
            <a:r>
              <a:rPr lang="en-US" altLang="zh-CN" sz="2400" dirty="0"/>
              <a:t>2</a:t>
            </a:r>
            <a:r>
              <a:rPr lang="zh-CN" altLang="zh-CN" sz="2400" dirty="0"/>
              <a:t>）模块范围</a:t>
            </a:r>
          </a:p>
          <a:p>
            <a:pPr marL="109728" indent="612000">
              <a:buNone/>
            </a:pPr>
            <a:r>
              <a:rPr lang="zh-CN" altLang="zh-CN" sz="2400" dirty="0"/>
              <a:t>变量定义在模块的所有过程之外的起始位置，运行时在模块所包含的所有子过程和函数过程中可见。在模块的变量定义区域，用</a:t>
            </a:r>
            <a:r>
              <a:rPr lang="en-US" altLang="zh-CN" sz="2400" dirty="0"/>
              <a:t>Dim…As</a:t>
            </a:r>
            <a:r>
              <a:rPr lang="zh-CN" altLang="zh-CN" sz="2400" dirty="0"/>
              <a:t>关键字定义的变量就是模块范围的。</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452406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）全局范围</a:t>
            </a:r>
          </a:p>
          <a:p>
            <a:pPr marL="109728" indent="612000">
              <a:buNone/>
            </a:pPr>
            <a:r>
              <a:rPr lang="zh-CN" altLang="zh-CN" sz="2400" dirty="0"/>
              <a:t>变量定义在标准模块的所有过程之外的起始位置，运行时在所有类模块和标准模块的所有子过程与函数过程中都可见。在标准模块的变量定义区域，用</a:t>
            </a:r>
            <a:r>
              <a:rPr lang="en-US" altLang="zh-CN" sz="2400" dirty="0"/>
              <a:t>Public…As</a:t>
            </a:r>
            <a:r>
              <a:rPr lang="zh-CN" altLang="zh-CN" sz="2400" dirty="0"/>
              <a:t>关键字说明的变量就属于全局的范围。</a:t>
            </a:r>
          </a:p>
          <a:p>
            <a:pPr marL="109728" indent="612000">
              <a:buNone/>
            </a:pPr>
            <a:r>
              <a:rPr lang="zh-CN" altLang="zh-CN" sz="2400" dirty="0"/>
              <a:t>变量的生命周期也称为持续时间，它是指从变量定义语句所在的过程第一次运行到程序代码执行完毕并将控制权交回调用它的过程为止的时间。</a:t>
            </a:r>
          </a:p>
          <a:p>
            <a:pPr marL="109728" indent="612000">
              <a:buNone/>
            </a:pPr>
            <a:r>
              <a:rPr lang="zh-CN" altLang="zh-CN" sz="2400" dirty="0"/>
              <a:t>要在过程的实例间保留局部变量的值，可以用</a:t>
            </a:r>
            <a:r>
              <a:rPr lang="en-US" altLang="zh-CN" sz="2400" dirty="0"/>
              <a:t>Static</a:t>
            </a:r>
            <a:r>
              <a:rPr lang="zh-CN" altLang="zh-CN" sz="2400" dirty="0"/>
              <a:t>关键字代替</a:t>
            </a:r>
            <a:r>
              <a:rPr lang="en-US" altLang="zh-CN" sz="2400" dirty="0"/>
              <a:t>Dim</a:t>
            </a:r>
            <a:r>
              <a:rPr lang="zh-CN" altLang="zh-CN" sz="2400" dirty="0"/>
              <a:t>以定义静态变量。静态变量的持续时间是用整个模块执行的时间，但它的有效作用范围是由其定义位置决定的。</a:t>
            </a:r>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314943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8.3.3  </a:t>
            </a:r>
            <a:r>
              <a:rPr lang="zh-CN" altLang="zh-CN" sz="2400" b="1" dirty="0"/>
              <a:t>表达式</a:t>
            </a:r>
          </a:p>
          <a:p>
            <a:pPr marL="109728" indent="612000">
              <a:buNone/>
            </a:pPr>
            <a:r>
              <a:rPr lang="zh-CN" altLang="zh-CN" sz="2400" dirty="0"/>
              <a:t>表达式是由运算符、函数和数据等内容组合而成的。在</a:t>
            </a:r>
            <a:r>
              <a:rPr lang="en-US" altLang="zh-CN" sz="2400" dirty="0"/>
              <a:t>VBA</a:t>
            </a:r>
            <a:r>
              <a:rPr lang="zh-CN" altLang="zh-CN" sz="2400" dirty="0"/>
              <a:t>的编程中，表达式是不可缺少的。根据表达式中的运算符的类型，通常可以将表达式分成五种：算术表达式、关系表达式、逻辑表达式、字符串表达式和对象表达式。</a:t>
            </a:r>
          </a:p>
          <a:p>
            <a:pPr marL="109728" indent="612000">
              <a:buNone/>
            </a:pPr>
            <a:r>
              <a:rPr lang="en-US" altLang="zh-CN" sz="2400" b="1" dirty="0"/>
              <a:t>1</a:t>
            </a:r>
            <a:r>
              <a:rPr lang="zh-CN" altLang="zh-CN" sz="2400" b="1" dirty="0"/>
              <a:t>．运算符和表达式</a:t>
            </a:r>
          </a:p>
          <a:p>
            <a:pPr marL="109728" indent="612000">
              <a:buNone/>
            </a:pPr>
            <a:r>
              <a:rPr lang="zh-CN" altLang="zh-CN" sz="2400" dirty="0"/>
              <a:t>（</a:t>
            </a:r>
            <a:r>
              <a:rPr lang="en-US" altLang="zh-CN" sz="2400" dirty="0"/>
              <a:t>1</a:t>
            </a:r>
            <a:r>
              <a:rPr lang="zh-CN" altLang="zh-CN" sz="2400" dirty="0"/>
              <a:t>）算术运算符。算术运算符用于数值的计算。常用的算术运算符如</a:t>
            </a:r>
            <a:r>
              <a:rPr lang="zh-CN" altLang="zh-CN" sz="2400" dirty="0">
                <a:hlinkClick r:id="rId2" action="ppaction://hlinkpres?slideindex=1&amp;slidetitle="/>
              </a:rPr>
              <a:t>表</a:t>
            </a:r>
            <a:r>
              <a:rPr lang="en-US" altLang="zh-CN" sz="2400" dirty="0">
                <a:hlinkClick r:id="rId2" action="ppaction://hlinkpres?slideindex=1&amp;slidetitle="/>
              </a:rPr>
              <a:t>8.2</a:t>
            </a:r>
            <a:r>
              <a:rPr lang="zh-CN" altLang="zh-CN" sz="2400" dirty="0"/>
              <a:t>所示。由算术运算符和数值构成的表达式称为算术表达式。</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232095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b="1" dirty="0"/>
              <a:t>注意：</a:t>
            </a:r>
          </a:p>
          <a:p>
            <a:pPr lvl="0" indent="612000" fontAlgn="ctr"/>
            <a:r>
              <a:rPr lang="zh-CN" altLang="zh-CN" sz="2400" dirty="0"/>
              <a:t>对于整除运算符，如果被除数和除数都是整数，则取商的整数部分。如果被除数和除数有一个是实数，则先将实数四舍五入取其整数部分，再求商，求商的过程与整数之间整除求商相同。</a:t>
            </a:r>
          </a:p>
          <a:p>
            <a:pPr indent="612000"/>
            <a:r>
              <a:rPr lang="zh-CN" altLang="zh-CN" sz="2400" dirty="0"/>
              <a:t>对于求余运算符，如果被除数和除数是整数，则直接求两者的余数。如果被除数和除数至少有一个是实数，则先将实数四舍五入取其整数部分，再求余。另外，余数的符号仅取决于被除数的符号。</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77862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a:t>
            </a:r>
            <a:r>
              <a:rPr lang="en-US" altLang="zh-CN" sz="2400" dirty="0"/>
              <a:t>12 MOD -5 </a:t>
            </a:r>
            <a:r>
              <a:rPr lang="zh-CN" altLang="zh-CN" sz="2400" dirty="0"/>
              <a:t>结果为</a:t>
            </a:r>
            <a:r>
              <a:rPr lang="en-US" altLang="zh-CN" sz="2400" dirty="0"/>
              <a:t>2</a:t>
            </a:r>
            <a:r>
              <a:rPr lang="zh-CN" altLang="zh-CN" sz="2400" dirty="0"/>
              <a:t>，而</a:t>
            </a:r>
            <a:r>
              <a:rPr lang="en-US" altLang="zh-CN" sz="2400" dirty="0"/>
              <a:t>-12 MOD -5 </a:t>
            </a:r>
            <a:r>
              <a:rPr lang="zh-CN" altLang="zh-CN" sz="2400" dirty="0"/>
              <a:t>结果为</a:t>
            </a:r>
            <a:r>
              <a:rPr lang="en-US" altLang="zh-CN" sz="2400" dirty="0"/>
              <a:t>-2 </a:t>
            </a:r>
            <a:endParaRPr lang="zh-CN" altLang="zh-CN" sz="2400" dirty="0"/>
          </a:p>
          <a:p>
            <a:pPr marL="109728" indent="612000">
              <a:buNone/>
            </a:pPr>
            <a:r>
              <a:rPr lang="en-US" altLang="zh-CN" sz="2400" dirty="0"/>
              <a:t> </a:t>
            </a:r>
            <a:endParaRPr lang="zh-CN" altLang="zh-CN" sz="2400" dirty="0"/>
          </a:p>
          <a:p>
            <a:pPr marL="109728" indent="612000">
              <a:buNone/>
            </a:pPr>
            <a:r>
              <a:rPr lang="zh-CN" altLang="zh-CN" sz="2400" dirty="0"/>
              <a:t>算术运算符之间存在优先级，它们之间的优先级是决定算术表达式的运算顺序的</a:t>
            </a:r>
            <a:r>
              <a:rPr lang="zh-CN" altLang="zh-CN" sz="2400" dirty="0" smtClean="0"/>
              <a:t>原则</a:t>
            </a:r>
            <a:r>
              <a:rPr lang="zh-CN" altLang="zh-CN" sz="2400" dirty="0"/>
              <a:t>。其优先级关系如</a:t>
            </a:r>
            <a:r>
              <a:rPr lang="zh-CN" altLang="zh-CN" sz="2400" dirty="0">
                <a:hlinkClick r:id="rId2" action="ppaction://hlinkpres?slideindex=1&amp;slidetitle="/>
              </a:rPr>
              <a:t>图</a:t>
            </a:r>
            <a:r>
              <a:rPr lang="en-US" altLang="zh-CN" sz="2400" dirty="0">
                <a:hlinkClick r:id="rId2" action="ppaction://hlinkpres?slideindex=1&amp;slidetitle="/>
              </a:rPr>
              <a:t>8.6</a:t>
            </a:r>
            <a:r>
              <a:rPr lang="zh-CN" altLang="zh-CN" sz="2400" dirty="0"/>
              <a:t>所示</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1843740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a:t>
            </a:r>
            <a:r>
              <a:rPr lang="en-US" altLang="zh-CN" sz="2400" dirty="0"/>
              <a:t>9.4 </a:t>
            </a:r>
            <a:r>
              <a:rPr lang="zh-CN" altLang="zh-CN" sz="2400" dirty="0"/>
              <a:t>求</a:t>
            </a:r>
            <a:r>
              <a:rPr lang="en-US" altLang="zh-CN" sz="2400" dirty="0"/>
              <a:t>–4 + 3 * 6 MOD 5</a:t>
            </a:r>
            <a:r>
              <a:rPr lang="zh-CN" altLang="zh-CN" sz="2400" dirty="0"/>
              <a:t>∧</a:t>
            </a:r>
            <a:r>
              <a:rPr lang="en-US" altLang="zh-CN" sz="2400" dirty="0"/>
              <a:t>(2 \ 4</a:t>
            </a:r>
            <a:r>
              <a:rPr lang="en-US" altLang="zh-CN" sz="2400" dirty="0" smtClean="0"/>
              <a:t>)</a:t>
            </a:r>
            <a:r>
              <a:rPr lang="en-US" altLang="zh-CN" sz="2400" dirty="0"/>
              <a:t> </a:t>
            </a:r>
            <a:r>
              <a:rPr lang="en-US" altLang="zh-CN" sz="2400" dirty="0" smtClean="0"/>
              <a:t>   </a:t>
            </a:r>
            <a:r>
              <a:rPr lang="zh-CN" altLang="zh-CN" sz="2400" dirty="0" smtClean="0"/>
              <a:t>计算</a:t>
            </a:r>
            <a:r>
              <a:rPr lang="zh-CN" altLang="zh-CN" sz="2400" dirty="0"/>
              <a:t>过程如下：</a:t>
            </a:r>
          </a:p>
          <a:p>
            <a:pPr marL="109728" indent="612000">
              <a:buNone/>
            </a:pPr>
            <a:r>
              <a:rPr lang="en-US" altLang="zh-CN" sz="2400" dirty="0"/>
              <a:t>1</a:t>
            </a:r>
            <a:r>
              <a:rPr lang="zh-CN" altLang="zh-CN" sz="2400" dirty="0"/>
              <a:t>）求出括号内的算式</a:t>
            </a:r>
            <a:r>
              <a:rPr lang="en-US" altLang="zh-CN" sz="2400" dirty="0"/>
              <a:t>2 \ 4</a:t>
            </a:r>
            <a:r>
              <a:rPr lang="zh-CN" altLang="zh-CN" sz="2400" dirty="0"/>
              <a:t>的结果，结果为</a:t>
            </a:r>
            <a:r>
              <a:rPr lang="en-US" altLang="zh-CN" sz="2400" dirty="0"/>
              <a:t>0</a:t>
            </a:r>
            <a:r>
              <a:rPr lang="zh-CN" altLang="zh-CN" sz="2400" dirty="0"/>
              <a:t>。所以原式化为</a:t>
            </a:r>
            <a:r>
              <a:rPr lang="zh-CN" altLang="zh-CN" sz="2400" dirty="0" smtClean="0"/>
              <a:t>：</a:t>
            </a:r>
            <a:r>
              <a:rPr lang="en-US" altLang="zh-CN" sz="2400" dirty="0" smtClean="0"/>
              <a:t>–</a:t>
            </a:r>
            <a:r>
              <a:rPr lang="en-US" altLang="zh-CN" sz="2400" dirty="0"/>
              <a:t>4 + 3 * 6 MOD 5</a:t>
            </a:r>
            <a:r>
              <a:rPr lang="zh-CN" altLang="zh-CN" sz="2400" dirty="0"/>
              <a:t>∧</a:t>
            </a:r>
            <a:r>
              <a:rPr lang="en-US" altLang="zh-CN" sz="2400" dirty="0"/>
              <a:t>0</a:t>
            </a:r>
            <a:endParaRPr lang="zh-CN" altLang="zh-CN" sz="2400" dirty="0"/>
          </a:p>
          <a:p>
            <a:pPr marL="109728" indent="612000">
              <a:buNone/>
            </a:pPr>
            <a:r>
              <a:rPr lang="en-US" altLang="zh-CN" sz="2400" dirty="0"/>
              <a:t>2</a:t>
            </a:r>
            <a:r>
              <a:rPr lang="zh-CN" altLang="zh-CN" sz="2400" dirty="0"/>
              <a:t>）求算式</a:t>
            </a:r>
            <a:r>
              <a:rPr lang="en-US" altLang="zh-CN" sz="2400" dirty="0"/>
              <a:t>5</a:t>
            </a:r>
            <a:r>
              <a:rPr lang="zh-CN" altLang="zh-CN" sz="2400" dirty="0"/>
              <a:t>∧</a:t>
            </a:r>
            <a:r>
              <a:rPr lang="en-US" altLang="zh-CN" sz="2400" dirty="0"/>
              <a:t>0</a:t>
            </a:r>
            <a:r>
              <a:rPr lang="zh-CN" altLang="zh-CN" sz="2400" dirty="0"/>
              <a:t>的结果，结果为</a:t>
            </a:r>
            <a:r>
              <a:rPr lang="en-US" altLang="zh-CN" sz="2400" dirty="0"/>
              <a:t>1</a:t>
            </a:r>
            <a:r>
              <a:rPr lang="zh-CN" altLang="zh-CN" sz="2400" dirty="0"/>
              <a:t>。原式进一步化为</a:t>
            </a:r>
            <a:r>
              <a:rPr lang="zh-CN" altLang="zh-CN" sz="2400" dirty="0" smtClean="0"/>
              <a:t>：</a:t>
            </a:r>
            <a:endParaRPr lang="en-US" altLang="zh-CN" sz="2400" dirty="0" smtClean="0"/>
          </a:p>
          <a:p>
            <a:pPr marL="109728" indent="612000">
              <a:buNone/>
            </a:pPr>
            <a:r>
              <a:rPr lang="en-US" altLang="zh-CN" sz="2400" dirty="0" smtClean="0"/>
              <a:t>–</a:t>
            </a:r>
            <a:r>
              <a:rPr lang="en-US" altLang="zh-CN" sz="2400" dirty="0"/>
              <a:t>4 + 3 * 6 MOD 1</a:t>
            </a:r>
            <a:endParaRPr lang="zh-CN" altLang="zh-CN" sz="2400" dirty="0"/>
          </a:p>
          <a:p>
            <a:pPr marL="109728" indent="612000">
              <a:buNone/>
            </a:pPr>
            <a:r>
              <a:rPr lang="en-US" altLang="zh-CN" sz="2400" dirty="0"/>
              <a:t>3</a:t>
            </a:r>
            <a:r>
              <a:rPr lang="zh-CN" altLang="zh-CN" sz="2400" dirty="0"/>
              <a:t>）求算式</a:t>
            </a:r>
            <a:r>
              <a:rPr lang="en-US" altLang="zh-CN" sz="2400" dirty="0"/>
              <a:t>3 * 6</a:t>
            </a:r>
            <a:r>
              <a:rPr lang="zh-CN" altLang="zh-CN" sz="2400" dirty="0"/>
              <a:t>的结果，结果为</a:t>
            </a:r>
            <a:r>
              <a:rPr lang="en-US" altLang="zh-CN" sz="2400" dirty="0"/>
              <a:t>18</a:t>
            </a:r>
            <a:r>
              <a:rPr lang="zh-CN" altLang="zh-CN" sz="2400" dirty="0"/>
              <a:t>。原式再进一步化为</a:t>
            </a:r>
            <a:r>
              <a:rPr lang="zh-CN" altLang="zh-CN" sz="2400" dirty="0" smtClean="0"/>
              <a:t>：</a:t>
            </a:r>
            <a:r>
              <a:rPr lang="en-US" altLang="zh-CN" sz="2400" dirty="0" smtClean="0"/>
              <a:t>–</a:t>
            </a:r>
            <a:r>
              <a:rPr lang="en-US" altLang="zh-CN" sz="2400" dirty="0"/>
              <a:t>4 + 18 MOD 1</a:t>
            </a:r>
            <a:endParaRPr lang="zh-CN" altLang="zh-CN" sz="2400" dirty="0"/>
          </a:p>
          <a:p>
            <a:pPr marL="109728" indent="612000">
              <a:buNone/>
            </a:pPr>
            <a:r>
              <a:rPr lang="en-US" altLang="zh-CN" sz="2400" dirty="0"/>
              <a:t>4</a:t>
            </a:r>
            <a:r>
              <a:rPr lang="zh-CN" altLang="zh-CN" sz="2400" dirty="0"/>
              <a:t>）求算式</a:t>
            </a:r>
            <a:r>
              <a:rPr lang="en-US" altLang="zh-CN" sz="2400" dirty="0"/>
              <a:t>18 MOD 1</a:t>
            </a:r>
            <a:r>
              <a:rPr lang="zh-CN" altLang="zh-CN" sz="2400" dirty="0"/>
              <a:t>的结果，结果为</a:t>
            </a:r>
            <a:r>
              <a:rPr lang="en-US" altLang="zh-CN" sz="2400" dirty="0"/>
              <a:t>0</a:t>
            </a:r>
            <a:r>
              <a:rPr lang="zh-CN" altLang="zh-CN" sz="2400" dirty="0"/>
              <a:t>。原式更进一步化为</a:t>
            </a:r>
            <a:r>
              <a:rPr lang="zh-CN" altLang="zh-CN" sz="2400" dirty="0" smtClean="0"/>
              <a:t>：</a:t>
            </a:r>
            <a:r>
              <a:rPr lang="en-US" altLang="zh-CN" sz="2400" dirty="0" smtClean="0"/>
              <a:t>–</a:t>
            </a:r>
            <a:r>
              <a:rPr lang="en-US" altLang="zh-CN" sz="2400" dirty="0"/>
              <a:t>4 + 0</a:t>
            </a:r>
            <a:endParaRPr lang="zh-CN" altLang="zh-CN" sz="2400" dirty="0"/>
          </a:p>
          <a:p>
            <a:pPr marL="109728" indent="612000">
              <a:buNone/>
            </a:pPr>
            <a:r>
              <a:rPr lang="en-US" altLang="zh-CN" sz="2400" dirty="0"/>
              <a:t>5</a:t>
            </a:r>
            <a:r>
              <a:rPr lang="zh-CN" altLang="zh-CN" sz="2400" dirty="0"/>
              <a:t>）求出最终结果为：</a:t>
            </a:r>
            <a:r>
              <a:rPr lang="en-US" altLang="zh-CN" sz="2400" dirty="0"/>
              <a:t>–4</a:t>
            </a:r>
            <a:r>
              <a:rPr lang="zh-CN" altLang="zh-CN" sz="2400" dirty="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797750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一般</a:t>
            </a:r>
            <a:r>
              <a:rPr lang="en-US" altLang="zh-CN" sz="2400" dirty="0"/>
              <a:t>Access</a:t>
            </a:r>
            <a:r>
              <a:rPr lang="zh-CN" altLang="zh-CN" sz="2400" dirty="0"/>
              <a:t>程序设计在遇到以下情况时需要使用</a:t>
            </a:r>
            <a:r>
              <a:rPr lang="en-US" altLang="zh-CN" sz="2400" dirty="0"/>
              <a:t>VBA</a:t>
            </a:r>
            <a:r>
              <a:rPr lang="zh-CN" altLang="zh-CN" sz="2400" dirty="0"/>
              <a:t>代码：</a:t>
            </a:r>
          </a:p>
          <a:p>
            <a:pPr marL="109728" indent="612000">
              <a:buNone/>
            </a:pPr>
            <a:r>
              <a:rPr lang="zh-CN" altLang="zh-CN" sz="2400" dirty="0"/>
              <a:t>（</a:t>
            </a:r>
            <a:r>
              <a:rPr lang="en-US" altLang="zh-CN" sz="2400" dirty="0"/>
              <a:t>1</a:t>
            </a:r>
            <a:r>
              <a:rPr lang="zh-CN" altLang="zh-CN" sz="2400" dirty="0"/>
              <a:t>）创建用户自定义函数；</a:t>
            </a:r>
          </a:p>
          <a:p>
            <a:pPr marL="109728" indent="612000">
              <a:buNone/>
            </a:pPr>
            <a:r>
              <a:rPr lang="zh-CN" altLang="zh-CN" sz="2400" dirty="0"/>
              <a:t>（</a:t>
            </a:r>
            <a:r>
              <a:rPr lang="en-US" altLang="zh-CN" sz="2400" dirty="0"/>
              <a:t>2</a:t>
            </a:r>
            <a:r>
              <a:rPr lang="zh-CN" altLang="zh-CN" sz="2400" dirty="0"/>
              <a:t>）复杂的程序处理；</a:t>
            </a:r>
          </a:p>
          <a:p>
            <a:pPr marL="109728" indent="612000">
              <a:buNone/>
            </a:pPr>
            <a:r>
              <a:rPr lang="zh-CN" altLang="zh-CN" sz="2400" dirty="0"/>
              <a:t>（</a:t>
            </a:r>
            <a:r>
              <a:rPr lang="en-US" altLang="zh-CN" sz="2400" dirty="0"/>
              <a:t>3</a:t>
            </a:r>
            <a:r>
              <a:rPr lang="zh-CN" altLang="zh-CN" sz="2400" dirty="0"/>
              <a:t>）数据库的事务处理操作；</a:t>
            </a:r>
          </a:p>
          <a:p>
            <a:pPr marL="109728" indent="612000">
              <a:buNone/>
            </a:pPr>
            <a:r>
              <a:rPr lang="zh-CN" altLang="zh-CN" sz="2400" dirty="0"/>
              <a:t>（</a:t>
            </a:r>
            <a:r>
              <a:rPr lang="en-US" altLang="zh-CN" sz="2400" dirty="0"/>
              <a:t>4</a:t>
            </a:r>
            <a:r>
              <a:rPr lang="zh-CN" altLang="zh-CN" sz="2400" dirty="0"/>
              <a:t>）使用</a:t>
            </a:r>
            <a:r>
              <a:rPr lang="en-US" altLang="zh-CN" sz="2400" dirty="0"/>
              <a:t>ActiveX</a:t>
            </a:r>
            <a:r>
              <a:rPr lang="zh-CN" altLang="zh-CN" sz="2400" dirty="0"/>
              <a:t>控件和其他应用程序对象；</a:t>
            </a:r>
          </a:p>
          <a:p>
            <a:pPr marL="109728" indent="612000">
              <a:buNone/>
            </a:pPr>
            <a:r>
              <a:rPr lang="zh-CN" altLang="zh-CN" sz="2400" dirty="0"/>
              <a:t>（</a:t>
            </a:r>
            <a:r>
              <a:rPr lang="en-US" altLang="zh-CN" sz="2400" dirty="0"/>
              <a:t>5</a:t>
            </a:r>
            <a:r>
              <a:rPr lang="zh-CN" altLang="zh-CN" sz="2400" dirty="0"/>
              <a:t>）错误处理；</a:t>
            </a:r>
            <a:endParaRPr lang="zh-CN" altLang="en-US" sz="2400" dirty="0"/>
          </a:p>
        </p:txBody>
      </p:sp>
      <p:sp>
        <p:nvSpPr>
          <p:cNvPr id="2" name="标题 1"/>
          <p:cNvSpPr>
            <a:spLocks noGrp="1"/>
          </p:cNvSpPr>
          <p:nvPr>
            <p:ph type="title"/>
          </p:nvPr>
        </p:nvSpPr>
        <p:spPr/>
        <p:txBody>
          <a:bodyPr/>
          <a:lstStyle/>
          <a:p>
            <a:r>
              <a:rPr lang="zh-CN" altLang="zh-CN" dirty="0">
                <a:effectLst>
                  <a:outerShdw blurRad="38100" dist="38100" dir="2700000" algn="tl">
                    <a:srgbClr val="000000">
                      <a:alpha val="43137"/>
                    </a:srgbClr>
                  </a:outerShdw>
                </a:effectLst>
              </a:rPr>
              <a:t>第</a:t>
            </a:r>
            <a:r>
              <a:rPr lang="en-US" altLang="zh-CN" dirty="0">
                <a:effectLst>
                  <a:outerShdw blurRad="38100" dist="38100" dir="2700000" algn="tl">
                    <a:srgbClr val="000000">
                      <a:alpha val="43137"/>
                    </a:srgbClr>
                  </a:outerShdw>
                </a:effectLst>
              </a:rPr>
              <a:t>8</a:t>
            </a:r>
            <a:r>
              <a:rPr lang="zh-CN" altLang="zh-CN" dirty="0">
                <a:effectLst>
                  <a:outerShdw blurRad="38100" dist="38100" dir="2700000" algn="tl">
                    <a:srgbClr val="000000">
                      <a:alpha val="43137"/>
                    </a:srgbClr>
                  </a:outerShdw>
                </a:effectLst>
              </a:rPr>
              <a:t>章  </a:t>
            </a:r>
            <a:r>
              <a:rPr lang="en-US" altLang="zh-CN" dirty="0">
                <a:effectLst>
                  <a:outerShdw blurRad="38100" dist="38100" dir="2700000" algn="tl">
                    <a:srgbClr val="000000">
                      <a:alpha val="43137"/>
                    </a:srgbClr>
                  </a:outerShdw>
                </a:effectLst>
              </a:rPr>
              <a:t>VBA</a:t>
            </a:r>
            <a:r>
              <a:rPr lang="zh-CN" altLang="zh-CN" dirty="0">
                <a:effectLst>
                  <a:outerShdw blurRad="38100" dist="38100" dir="2700000" algn="tl">
                    <a:srgbClr val="000000">
                      <a:alpha val="43137"/>
                    </a:srgbClr>
                  </a:outerShdw>
                </a:effectLst>
              </a:rPr>
              <a:t>程序设计基础</a:t>
            </a:r>
            <a:endParaRPr lang="zh-CN" altLang="en-US" dirty="0"/>
          </a:p>
        </p:txBody>
      </p:sp>
    </p:spTree>
    <p:extLst>
      <p:ext uri="{BB962C8B-B14F-4D97-AF65-F5344CB8AC3E}">
        <p14:creationId xmlns:p14="http://schemas.microsoft.com/office/powerpoint/2010/main" val="30692129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）关系运算符。关系运算符用于在常数以及表达式之间进行比较，从而构成关系表达式。其运算结果只能有两种可能，真（</a:t>
            </a:r>
            <a:r>
              <a:rPr lang="en-US" altLang="zh-CN" sz="2400" dirty="0"/>
              <a:t>True</a:t>
            </a:r>
            <a:r>
              <a:rPr lang="zh-CN" altLang="zh-CN" sz="2400" dirty="0"/>
              <a:t>）或假（</a:t>
            </a:r>
            <a:r>
              <a:rPr lang="en-US" altLang="zh-CN" sz="2400" dirty="0"/>
              <a:t>False</a:t>
            </a:r>
            <a:r>
              <a:rPr lang="zh-CN" altLang="zh-CN" sz="2400" dirty="0"/>
              <a:t>）。</a:t>
            </a:r>
            <a:r>
              <a:rPr lang="en-US" altLang="zh-CN" sz="2400" dirty="0"/>
              <a:t>VBA</a:t>
            </a:r>
            <a:r>
              <a:rPr lang="zh-CN" altLang="zh-CN" sz="2400" dirty="0"/>
              <a:t>中的关系运算符有</a:t>
            </a:r>
            <a:r>
              <a:rPr lang="en-US" altLang="zh-CN" sz="2400" dirty="0"/>
              <a:t>6</a:t>
            </a:r>
            <a:r>
              <a:rPr lang="zh-CN" altLang="zh-CN" sz="2400" dirty="0"/>
              <a:t>个，如</a:t>
            </a:r>
            <a:r>
              <a:rPr lang="zh-CN" altLang="zh-CN" sz="2400" dirty="0">
                <a:hlinkClick r:id="rId2" action="ppaction://hlinkpres?slideindex=1&amp;slidetitle="/>
              </a:rPr>
              <a:t>表</a:t>
            </a:r>
            <a:r>
              <a:rPr lang="en-US" altLang="zh-CN" sz="2400" dirty="0">
                <a:hlinkClick r:id="rId2" action="ppaction://hlinkpres?slideindex=1&amp;slidetitle="/>
              </a:rPr>
              <a:t>8.3</a:t>
            </a:r>
            <a:r>
              <a:rPr lang="zh-CN" altLang="zh-CN" sz="2400" dirty="0"/>
              <a:t>所示</a:t>
            </a:r>
            <a:r>
              <a:rPr lang="zh-CN" altLang="zh-CN" sz="2400" dirty="0" smtClean="0"/>
              <a:t>。</a:t>
            </a:r>
            <a:endParaRPr lang="en-US" altLang="zh-CN" sz="2400" dirty="0" smtClean="0"/>
          </a:p>
          <a:p>
            <a:pPr marL="109728" indent="612000">
              <a:buNone/>
            </a:pPr>
            <a:r>
              <a:rPr lang="zh-CN" altLang="zh-CN" sz="2400" dirty="0"/>
              <a:t>这</a:t>
            </a:r>
            <a:r>
              <a:rPr lang="en-US" altLang="zh-CN" sz="2400" dirty="0"/>
              <a:t>6</a:t>
            </a:r>
            <a:r>
              <a:rPr lang="zh-CN" altLang="zh-CN" sz="2400" dirty="0"/>
              <a:t>个关系运算符的优先级是相同的，但是比算术运算符的优先级低。如果它们出现在同一个表达式中，按照从左到右的顺序依次运算。</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466023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）逻辑运算符。逻辑运算符被称作布尔运算符，用来完成逻辑运算。逻辑运算符和数值组成的表达式称为逻辑表达式。常用的逻辑运算符有“非”运算符（</a:t>
            </a:r>
            <a:r>
              <a:rPr lang="en-US" altLang="zh-CN" sz="2400" dirty="0"/>
              <a:t>Not</a:t>
            </a:r>
            <a:r>
              <a:rPr lang="zh-CN" altLang="zh-CN" sz="2400" dirty="0"/>
              <a:t>）、“与”运算符（</a:t>
            </a:r>
            <a:r>
              <a:rPr lang="en-US" altLang="zh-CN" sz="2400" dirty="0"/>
              <a:t>And</a:t>
            </a:r>
            <a:r>
              <a:rPr lang="zh-CN" altLang="zh-CN" sz="2400" dirty="0"/>
              <a:t>）和“或”运算符（</a:t>
            </a:r>
            <a:r>
              <a:rPr lang="en-US" altLang="zh-CN" sz="2400" dirty="0"/>
              <a:t>Or</a:t>
            </a:r>
            <a:r>
              <a:rPr lang="zh-CN" altLang="zh-CN" sz="2400" dirty="0"/>
              <a:t>）。其运算关系如</a:t>
            </a:r>
            <a:r>
              <a:rPr lang="zh-CN" altLang="zh-CN" sz="2400" dirty="0">
                <a:hlinkClick r:id="rId2" action="ppaction://hlinkpres?slideindex=1&amp;slidetitle="/>
              </a:rPr>
              <a:t>表</a:t>
            </a:r>
            <a:r>
              <a:rPr lang="en-US" altLang="zh-CN" sz="2400" dirty="0">
                <a:hlinkClick r:id="rId2" action="ppaction://hlinkpres?slideindex=1&amp;slidetitle="/>
              </a:rPr>
              <a:t>8.4</a:t>
            </a:r>
            <a:r>
              <a:rPr lang="zh-CN" altLang="zh-CN" sz="2400" dirty="0"/>
              <a:t>所示</a:t>
            </a:r>
            <a:r>
              <a:rPr lang="zh-CN" altLang="zh-CN" sz="2400" dirty="0" smtClean="0"/>
              <a:t>。</a:t>
            </a:r>
            <a:endParaRPr lang="en-US" altLang="zh-CN" sz="2400" dirty="0" smtClean="0"/>
          </a:p>
          <a:p>
            <a:pPr marL="109728" indent="612000">
              <a:buNone/>
            </a:pPr>
            <a:r>
              <a:rPr lang="zh-CN" altLang="zh-CN" sz="2400" dirty="0"/>
              <a:t>逻辑运算符的优先级低于关系运算符。这三个逻辑运算符之间的优先级如下：</a:t>
            </a:r>
          </a:p>
          <a:p>
            <a:pPr marL="109728" indent="612000">
              <a:buNone/>
            </a:pPr>
            <a:r>
              <a:rPr lang="en-US" altLang="zh-CN" sz="2400" dirty="0"/>
              <a:t>Not &gt; And &gt; </a:t>
            </a:r>
            <a:r>
              <a:rPr lang="en-US" altLang="zh-CN" sz="2400" dirty="0" smtClean="0"/>
              <a:t>Or</a:t>
            </a:r>
          </a:p>
          <a:p>
            <a:pPr marL="109728" indent="612000">
              <a:buNone/>
            </a:pP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235371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4</a:t>
            </a:r>
            <a:r>
              <a:rPr lang="zh-CN" altLang="zh-CN" sz="2400" dirty="0"/>
              <a:t>）连接运算符。在</a:t>
            </a:r>
            <a:r>
              <a:rPr lang="en-US" altLang="zh-CN" sz="2400" dirty="0"/>
              <a:t>VBA</a:t>
            </a:r>
            <a:r>
              <a:rPr lang="zh-CN" altLang="zh-CN" sz="2400" dirty="0"/>
              <a:t>中，连接运算符有两个，分别是“</a:t>
            </a:r>
            <a:r>
              <a:rPr lang="en-US" altLang="zh-CN" sz="2400" dirty="0"/>
              <a:t>+</a:t>
            </a:r>
            <a:r>
              <a:rPr lang="zh-CN" altLang="zh-CN" sz="2400" dirty="0"/>
              <a:t>”和“</a:t>
            </a:r>
            <a:r>
              <a:rPr lang="en-US" altLang="zh-CN" sz="2400" dirty="0"/>
              <a:t>&amp;</a:t>
            </a:r>
            <a:r>
              <a:rPr lang="zh-CN" altLang="zh-CN" sz="2400" dirty="0"/>
              <a:t>”，其中“</a:t>
            </a:r>
            <a:r>
              <a:rPr lang="en-US" altLang="zh-CN" sz="2400" dirty="0"/>
              <a:t>+</a:t>
            </a:r>
            <a:r>
              <a:rPr lang="zh-CN" altLang="zh-CN" sz="2400" dirty="0"/>
              <a:t>”仅用于连接字符串，从而构成字符串表达式，例如：</a:t>
            </a:r>
          </a:p>
          <a:p>
            <a:pPr marL="109728" indent="612000">
              <a:buNone/>
            </a:pPr>
            <a:r>
              <a:rPr lang="en-US" altLang="zh-CN" sz="2400" dirty="0"/>
              <a:t>a$ = "123"</a:t>
            </a:r>
            <a:endParaRPr lang="zh-CN" altLang="zh-CN" sz="2400" dirty="0"/>
          </a:p>
          <a:p>
            <a:pPr marL="109728" indent="612000">
              <a:buNone/>
            </a:pPr>
            <a:r>
              <a:rPr lang="en-US" altLang="zh-CN" sz="2400" dirty="0"/>
              <a:t>b$ = "456"</a:t>
            </a:r>
            <a:endParaRPr lang="zh-CN" altLang="zh-CN" sz="2400" dirty="0"/>
          </a:p>
          <a:p>
            <a:pPr marL="109728" indent="612000">
              <a:buNone/>
            </a:pPr>
            <a:r>
              <a:rPr lang="en-US" altLang="zh-CN" sz="2400" dirty="0"/>
              <a:t>c$ = a$ + b$</a:t>
            </a:r>
            <a:endParaRPr lang="zh-CN" altLang="zh-CN" sz="2400" dirty="0"/>
          </a:p>
          <a:p>
            <a:pPr marL="109728" indent="612000">
              <a:buNone/>
            </a:pPr>
            <a:r>
              <a:rPr lang="zh-CN" altLang="zh-CN" sz="2400" dirty="0"/>
              <a:t>则字符串变量</a:t>
            </a:r>
            <a:r>
              <a:rPr lang="en-US" altLang="zh-CN" sz="2400" dirty="0"/>
              <a:t>c$</a:t>
            </a:r>
            <a:r>
              <a:rPr lang="zh-CN" altLang="zh-CN" sz="2400" dirty="0"/>
              <a:t>所存放的内容是字符串</a:t>
            </a:r>
            <a:r>
              <a:rPr lang="en-US" altLang="zh-CN" sz="2400" dirty="0"/>
              <a:t>"123456"</a:t>
            </a:r>
            <a:r>
              <a:rPr lang="zh-CN" altLang="zh-CN" sz="2400" dirty="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1194677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当需要连接的对象不完全是字符串时需要使用的连接运算符是“</a:t>
            </a:r>
            <a:r>
              <a:rPr lang="en-US" altLang="zh-CN" sz="2400" dirty="0"/>
              <a:t>&amp;</a:t>
            </a:r>
            <a:r>
              <a:rPr lang="zh-CN" altLang="zh-CN" sz="2400" dirty="0"/>
              <a:t>”，例如：</a:t>
            </a:r>
          </a:p>
          <a:p>
            <a:pPr marL="109728" indent="612000">
              <a:buNone/>
            </a:pPr>
            <a:r>
              <a:rPr lang="en-US" altLang="zh-CN" sz="2400" dirty="0"/>
              <a:t>a$=”</a:t>
            </a:r>
            <a:r>
              <a:rPr lang="zh-CN" altLang="zh-CN" sz="2400" dirty="0"/>
              <a:t>张明</a:t>
            </a:r>
            <a:r>
              <a:rPr lang="en-US" altLang="zh-CN" sz="2400" dirty="0"/>
              <a:t>”</a:t>
            </a:r>
            <a:endParaRPr lang="zh-CN" altLang="zh-CN" sz="2400" dirty="0"/>
          </a:p>
          <a:p>
            <a:pPr marL="109728" indent="612000">
              <a:buNone/>
            </a:pPr>
            <a:r>
              <a:rPr lang="en-US" altLang="zh-CN" sz="2400" dirty="0"/>
              <a:t>b%=20</a:t>
            </a:r>
            <a:endParaRPr lang="zh-CN" altLang="zh-CN" sz="2400" dirty="0"/>
          </a:p>
          <a:p>
            <a:pPr marL="109728" indent="612000">
              <a:buNone/>
            </a:pPr>
            <a:r>
              <a:rPr lang="en-US" altLang="zh-CN" sz="2400" dirty="0"/>
              <a:t>c$=a$ &amp; b%</a:t>
            </a:r>
            <a:endParaRPr lang="zh-CN" altLang="zh-CN" sz="2400" dirty="0"/>
          </a:p>
          <a:p>
            <a:pPr marL="109728" indent="612000">
              <a:buNone/>
            </a:pPr>
            <a:r>
              <a:rPr lang="zh-CN" altLang="zh-CN" sz="2400" dirty="0"/>
              <a:t>则字符串变量</a:t>
            </a:r>
            <a:r>
              <a:rPr lang="en-US" altLang="zh-CN" sz="2400" dirty="0"/>
              <a:t>c$</a:t>
            </a:r>
            <a:r>
              <a:rPr lang="zh-CN" altLang="zh-CN" sz="2400" dirty="0"/>
              <a:t>所存放的内容是字符串</a:t>
            </a:r>
            <a:r>
              <a:rPr lang="en-US" altLang="zh-CN" sz="2400" dirty="0"/>
              <a:t>”</a:t>
            </a:r>
            <a:r>
              <a:rPr lang="zh-CN" altLang="zh-CN" sz="2400" dirty="0"/>
              <a:t>张明</a:t>
            </a:r>
            <a:r>
              <a:rPr lang="en-US" altLang="zh-CN" sz="2400" dirty="0"/>
              <a:t>20”</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244693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又如：用文本框在报表每页底部显示页码，格式为：当前页</a:t>
            </a:r>
            <a:r>
              <a:rPr lang="en-US" altLang="zh-CN" sz="2400" dirty="0"/>
              <a:t>/</a:t>
            </a:r>
            <a:r>
              <a:rPr lang="zh-CN" altLang="zh-CN" sz="2400" dirty="0"/>
              <a:t>总页数</a:t>
            </a:r>
          </a:p>
          <a:p>
            <a:pPr marL="109728" indent="612000">
              <a:buNone/>
            </a:pPr>
            <a:r>
              <a:rPr lang="zh-CN" altLang="zh-CN" sz="2400" dirty="0"/>
              <a:t>则文本框的控件来源应设置为：</a:t>
            </a:r>
            <a:r>
              <a:rPr lang="en-US" altLang="zh-CN" sz="2400" dirty="0"/>
              <a:t>=[page]&amp;”/”&amp;[pages]</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710463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5</a:t>
            </a:r>
            <a:r>
              <a:rPr lang="zh-CN" altLang="zh-CN" sz="2400" dirty="0"/>
              <a:t>）对象运算符。在</a:t>
            </a:r>
            <a:r>
              <a:rPr lang="en-US" altLang="zh-CN" sz="2400" dirty="0"/>
              <a:t>VBA</a:t>
            </a:r>
            <a:r>
              <a:rPr lang="zh-CN" altLang="zh-CN" sz="2400" dirty="0"/>
              <a:t>中，对象运算符有两个，分别是“！” 和“</a:t>
            </a:r>
            <a:r>
              <a:rPr lang="en-US" altLang="zh-CN" sz="2400" dirty="0"/>
              <a:t>.</a:t>
            </a:r>
            <a:r>
              <a:rPr lang="zh-CN" altLang="zh-CN" sz="2400" dirty="0"/>
              <a:t>”，用于引用对象或对象的属性，从而构成对象表达式。</a:t>
            </a:r>
          </a:p>
          <a:p>
            <a:pPr marL="109728" indent="612000">
              <a:buNone/>
            </a:pPr>
            <a:r>
              <a:rPr lang="zh-CN" altLang="zh-CN" sz="2400" dirty="0"/>
              <a:t>符号“！”的作用是随后为用户定义的内容，如：</a:t>
            </a:r>
          </a:p>
          <a:p>
            <a:pPr marL="109728" indent="612000">
              <a:buNone/>
            </a:pPr>
            <a:r>
              <a:rPr lang="en-US" altLang="zh-CN" sz="2400" dirty="0"/>
              <a:t>Forms![</a:t>
            </a:r>
            <a:r>
              <a:rPr lang="zh-CN" altLang="zh-CN" sz="2400" dirty="0"/>
              <a:t>学生成绩单</a:t>
            </a:r>
            <a:r>
              <a:rPr lang="en-US" altLang="zh-CN" sz="2400" dirty="0"/>
              <a:t>]</a:t>
            </a:r>
            <a:endParaRPr lang="zh-CN" altLang="zh-CN" sz="2400" dirty="0"/>
          </a:p>
          <a:p>
            <a:pPr marL="109728" indent="612000">
              <a:buNone/>
            </a:pPr>
            <a:r>
              <a:rPr lang="zh-CN" altLang="zh-CN" sz="2400" dirty="0"/>
              <a:t>这里所表示的是“学生成绩单”窗体。</a:t>
            </a:r>
          </a:p>
          <a:p>
            <a:pPr marL="109728" indent="612000">
              <a:buNone/>
            </a:pPr>
            <a:r>
              <a:rPr lang="zh-CN" altLang="zh-CN" sz="2400" dirty="0"/>
              <a:t>“</a:t>
            </a:r>
            <a:r>
              <a:rPr lang="en-US" altLang="zh-CN" sz="2400" dirty="0"/>
              <a:t>.</a:t>
            </a:r>
            <a:r>
              <a:rPr lang="zh-CN" altLang="zh-CN" sz="2400" dirty="0"/>
              <a:t>”的作用是随后为</a:t>
            </a:r>
            <a:r>
              <a:rPr lang="en-US" altLang="zh-CN" sz="2400" dirty="0"/>
              <a:t>Access</a:t>
            </a:r>
            <a:r>
              <a:rPr lang="zh-CN" altLang="zh-CN" sz="2400" dirty="0"/>
              <a:t>定义的内容，如：</a:t>
            </a:r>
          </a:p>
          <a:p>
            <a:pPr marL="109728" indent="612000">
              <a:buNone/>
            </a:pPr>
            <a:r>
              <a:rPr lang="en-US" altLang="zh-CN" sz="2400" dirty="0"/>
              <a:t>Cmd1.Caption</a:t>
            </a:r>
            <a:endParaRPr lang="zh-CN" altLang="zh-CN" sz="2400" dirty="0"/>
          </a:p>
          <a:p>
            <a:pPr marL="109728" indent="612000">
              <a:buNone/>
            </a:pPr>
            <a:r>
              <a:rPr lang="zh-CN" altLang="zh-CN" sz="2400" dirty="0"/>
              <a:t>这里所表示的是命令按钮</a:t>
            </a:r>
            <a:r>
              <a:rPr lang="en-US" altLang="zh-CN" sz="2400" dirty="0"/>
              <a:t>Cmd1</a:t>
            </a:r>
            <a:r>
              <a:rPr lang="zh-CN" altLang="zh-CN" sz="2400" dirty="0"/>
              <a:t>的</a:t>
            </a:r>
            <a:r>
              <a:rPr lang="en-US" altLang="zh-CN" sz="2400" dirty="0"/>
              <a:t>Caption</a:t>
            </a:r>
            <a:r>
              <a:rPr lang="zh-CN" altLang="zh-CN" sz="2400" dirty="0"/>
              <a:t>（标题）属性。</a:t>
            </a:r>
          </a:p>
          <a:p>
            <a:pPr marL="109728" indent="612000">
              <a:buNone/>
            </a:pPr>
            <a:r>
              <a:rPr lang="en-US" altLang="zh-CN" sz="2400" dirty="0"/>
              <a:t>Label1.Forecolor</a:t>
            </a:r>
            <a:endParaRPr lang="zh-CN" altLang="zh-CN" sz="2400" dirty="0"/>
          </a:p>
          <a:p>
            <a:pPr marL="109728" indent="612000">
              <a:buNone/>
            </a:pPr>
            <a:r>
              <a:rPr lang="zh-CN" altLang="zh-CN" sz="2400" dirty="0"/>
              <a:t>这里所表示的是标签</a:t>
            </a:r>
            <a:r>
              <a:rPr lang="en-US" altLang="zh-CN" sz="2400" dirty="0"/>
              <a:t>Label1</a:t>
            </a:r>
            <a:r>
              <a:rPr lang="zh-CN" altLang="zh-CN" sz="2400" dirty="0"/>
              <a:t>的</a:t>
            </a:r>
            <a:r>
              <a:rPr lang="en-US" altLang="zh-CN" sz="2400" dirty="0" err="1"/>
              <a:t>Forecolor</a:t>
            </a:r>
            <a:r>
              <a:rPr lang="zh-CN" altLang="zh-CN" sz="2400" dirty="0"/>
              <a:t>（前景色）属性</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105832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．标准函数</a:t>
            </a:r>
          </a:p>
          <a:p>
            <a:pPr marL="109728" indent="612000">
              <a:buNone/>
            </a:pPr>
            <a:r>
              <a:rPr lang="zh-CN" altLang="zh-CN" sz="2400" dirty="0"/>
              <a:t>在</a:t>
            </a:r>
            <a:r>
              <a:rPr lang="en-US" altLang="zh-CN" sz="2400" dirty="0"/>
              <a:t>VBA</a:t>
            </a:r>
            <a:r>
              <a:rPr lang="zh-CN" altLang="zh-CN" sz="2400" dirty="0"/>
              <a:t>中，系统提供了一个颇为完善的函数库，函数库中有一些常用的且被定义好的函数供用户直接调用。这些由系统提供的函数称为标准函数。实际上，函数也可以看作是一类特殊的运算符。</a:t>
            </a:r>
          </a:p>
          <a:p>
            <a:pPr marL="109728" indent="612000">
              <a:buNone/>
            </a:pPr>
            <a:r>
              <a:rPr lang="zh-CN" altLang="zh-CN" sz="2400" dirty="0"/>
              <a:t>标准函数一般用于表达式中，其使用格式为：</a:t>
            </a:r>
          </a:p>
          <a:p>
            <a:pPr marL="109728" indent="612000">
              <a:buNone/>
            </a:pPr>
            <a:r>
              <a:rPr lang="zh-CN" altLang="zh-CN" sz="2400" dirty="0"/>
              <a:t>函数名（</a:t>
            </a:r>
            <a:r>
              <a:rPr lang="en-US" altLang="zh-CN" sz="2400" dirty="0"/>
              <a:t>&lt;</a:t>
            </a:r>
            <a:r>
              <a:rPr lang="zh-CN" altLang="zh-CN" sz="2400" dirty="0"/>
              <a:t>参数</a:t>
            </a:r>
            <a:r>
              <a:rPr lang="en-US" altLang="zh-CN" sz="2400" dirty="0"/>
              <a:t>1&gt;&lt;,</a:t>
            </a:r>
            <a:r>
              <a:rPr lang="zh-CN" altLang="zh-CN" sz="2400" dirty="0"/>
              <a:t>参数</a:t>
            </a:r>
            <a:r>
              <a:rPr lang="en-US" altLang="zh-CN" sz="2400" dirty="0"/>
              <a:t>2&gt;[,</a:t>
            </a:r>
            <a:r>
              <a:rPr lang="zh-CN" altLang="zh-CN" sz="2400" dirty="0"/>
              <a:t>参数</a:t>
            </a:r>
            <a:r>
              <a:rPr lang="en-US" altLang="zh-CN" sz="2400" dirty="0"/>
              <a:t>3]……</a:t>
            </a:r>
            <a:r>
              <a:rPr lang="zh-CN" altLang="zh-CN" sz="2400" dirty="0"/>
              <a:t>）</a:t>
            </a:r>
          </a:p>
          <a:p>
            <a:pPr marL="109728" indent="612000">
              <a:buNone/>
            </a:pPr>
            <a:r>
              <a:rPr lang="zh-CN" altLang="zh-CN" sz="2400" dirty="0"/>
              <a:t>其中，函数名必不可少，函数的参数放在函数名后的圆括号中，参数可以是常量、变量或表达式，可以有一个或多个，少数函数为无参函数。每个函数被调用时，都会返回一个返回值，需要注意的是函数的参数和返回值都有特定的数据类型对应。</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538228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1</a:t>
            </a:r>
            <a:r>
              <a:rPr lang="zh-CN" altLang="zh-CN" sz="2400" dirty="0"/>
              <a:t>）数学函数</a:t>
            </a:r>
          </a:p>
          <a:p>
            <a:pPr lvl="0" indent="612000"/>
            <a:r>
              <a:rPr lang="zh-CN" altLang="zh-CN" sz="2400" dirty="0" smtClean="0"/>
              <a:t>绝对值</a:t>
            </a:r>
            <a:r>
              <a:rPr lang="zh-CN" altLang="zh-CN" sz="2400" dirty="0"/>
              <a:t>函数</a:t>
            </a:r>
            <a:r>
              <a:rPr lang="en-US" altLang="zh-CN" sz="2400" dirty="0"/>
              <a:t>Abs</a:t>
            </a:r>
            <a:r>
              <a:rPr lang="zh-CN" altLang="zh-CN" sz="2400" dirty="0"/>
              <a:t>（</a:t>
            </a:r>
            <a:r>
              <a:rPr lang="en-US" altLang="zh-CN" sz="2400" dirty="0"/>
              <a:t>&lt;</a:t>
            </a:r>
            <a:r>
              <a:rPr lang="zh-CN" altLang="zh-CN" sz="2400" dirty="0"/>
              <a:t>数值表达式</a:t>
            </a:r>
            <a:r>
              <a:rPr lang="en-US" altLang="zh-CN" sz="2400" dirty="0"/>
              <a:t>&gt;</a:t>
            </a:r>
            <a:r>
              <a:rPr lang="zh-CN" altLang="zh-CN" sz="2400" dirty="0"/>
              <a:t>）：返回数值表达式的绝对值。</a:t>
            </a:r>
          </a:p>
          <a:p>
            <a:pPr lvl="0" indent="612000"/>
            <a:r>
              <a:rPr lang="zh-CN" altLang="zh-CN" sz="2400" dirty="0"/>
              <a:t>取整函数</a:t>
            </a:r>
            <a:r>
              <a:rPr lang="en-US" altLang="zh-CN" sz="2400" dirty="0" err="1"/>
              <a:t>Int</a:t>
            </a:r>
            <a:r>
              <a:rPr lang="zh-CN" altLang="zh-CN" sz="2400" dirty="0"/>
              <a:t>、</a:t>
            </a:r>
            <a:r>
              <a:rPr lang="en-US" altLang="zh-CN" sz="2400" dirty="0"/>
              <a:t>Fix</a:t>
            </a:r>
            <a:endParaRPr lang="zh-CN" altLang="zh-CN" sz="2400" dirty="0"/>
          </a:p>
          <a:p>
            <a:pPr marL="109728" indent="612000">
              <a:buNone/>
            </a:pPr>
            <a:r>
              <a:rPr lang="en-US" altLang="zh-CN" sz="2400" dirty="0" err="1"/>
              <a:t>Int</a:t>
            </a:r>
            <a:r>
              <a:rPr lang="zh-CN" altLang="zh-CN" sz="2400" dirty="0"/>
              <a:t>（</a:t>
            </a:r>
            <a:r>
              <a:rPr lang="en-US" altLang="zh-CN" sz="2400" dirty="0"/>
              <a:t>&lt;</a:t>
            </a:r>
            <a:r>
              <a:rPr lang="zh-CN" altLang="zh-CN" sz="2400" dirty="0"/>
              <a:t>数值表达式</a:t>
            </a:r>
            <a:r>
              <a:rPr lang="en-US" altLang="zh-CN" sz="2400" dirty="0"/>
              <a:t>&gt;</a:t>
            </a:r>
            <a:r>
              <a:rPr lang="zh-CN" altLang="zh-CN" sz="2400" dirty="0"/>
              <a:t>）：当数值达式为正数时，返回其整数部分；当数据表达式为负数时，返回小于等于数值表达式的第一个负整数。</a:t>
            </a:r>
          </a:p>
          <a:p>
            <a:pPr marL="109728" indent="612000">
              <a:buNone/>
            </a:pPr>
            <a:r>
              <a:rPr lang="en-US" altLang="zh-CN" sz="2400" dirty="0"/>
              <a:t>Fix</a:t>
            </a:r>
            <a:r>
              <a:rPr lang="zh-CN" altLang="zh-CN" sz="2400" dirty="0"/>
              <a:t>（</a:t>
            </a:r>
            <a:r>
              <a:rPr lang="en-US" altLang="zh-CN" sz="2400" dirty="0"/>
              <a:t>&lt;</a:t>
            </a:r>
            <a:r>
              <a:rPr lang="zh-CN" altLang="zh-CN" sz="2400" dirty="0"/>
              <a:t>数值表达式</a:t>
            </a:r>
            <a:r>
              <a:rPr lang="en-US" altLang="zh-CN" sz="2400" dirty="0"/>
              <a:t>&gt;</a:t>
            </a:r>
            <a:r>
              <a:rPr lang="zh-CN" altLang="zh-CN" sz="2400" dirty="0"/>
              <a:t>）：当数值达式为正数时，返回其整数部分；当数据表达式为负数时，返回大于等于数值表达式的第一个负整数。</a:t>
            </a:r>
          </a:p>
          <a:p>
            <a:pPr indent="612000"/>
            <a:r>
              <a:rPr lang="zh-CN" altLang="zh-CN" sz="2400" dirty="0"/>
              <a:t>例：</a:t>
            </a:r>
            <a:r>
              <a:rPr lang="en-US" altLang="zh-CN" sz="2400" dirty="0" err="1"/>
              <a:t>Int</a:t>
            </a:r>
            <a:r>
              <a:rPr lang="zh-CN" altLang="zh-CN" sz="2400" dirty="0"/>
              <a:t>（</a:t>
            </a:r>
            <a:r>
              <a:rPr lang="en-US" altLang="zh-CN" sz="2400" dirty="0"/>
              <a:t>3.1</a:t>
            </a:r>
            <a:r>
              <a:rPr lang="zh-CN" altLang="zh-CN" sz="2400" dirty="0"/>
              <a:t>）</a:t>
            </a:r>
            <a:r>
              <a:rPr lang="en-US" altLang="zh-CN" sz="2400" dirty="0"/>
              <a:t>=3		</a:t>
            </a:r>
            <a:r>
              <a:rPr lang="en-US" altLang="zh-CN" sz="2400" dirty="0" err="1"/>
              <a:t>Int</a:t>
            </a:r>
            <a:r>
              <a:rPr lang="zh-CN" altLang="zh-CN" sz="2400" dirty="0"/>
              <a:t>（</a:t>
            </a:r>
            <a:r>
              <a:rPr lang="en-US" altLang="zh-CN" sz="2400" dirty="0"/>
              <a:t>-3.1</a:t>
            </a:r>
            <a:r>
              <a:rPr lang="zh-CN" altLang="zh-CN" sz="2400" dirty="0"/>
              <a:t>）</a:t>
            </a:r>
            <a:r>
              <a:rPr lang="en-US" altLang="zh-CN" sz="2400" dirty="0"/>
              <a:t>=-4</a:t>
            </a:r>
            <a:endParaRPr lang="zh-CN" altLang="zh-CN" sz="2400" dirty="0"/>
          </a:p>
          <a:p>
            <a:pPr indent="612000"/>
            <a:r>
              <a:rPr lang="en-US" altLang="zh-CN" sz="2400" dirty="0"/>
              <a:t>Fix</a:t>
            </a:r>
            <a:r>
              <a:rPr lang="zh-CN" altLang="zh-CN" sz="2400" dirty="0"/>
              <a:t>（</a:t>
            </a:r>
            <a:r>
              <a:rPr lang="en-US" altLang="zh-CN" sz="2400" dirty="0"/>
              <a:t>3.1</a:t>
            </a:r>
            <a:r>
              <a:rPr lang="zh-CN" altLang="zh-CN" sz="2400" dirty="0"/>
              <a:t>）</a:t>
            </a:r>
            <a:r>
              <a:rPr lang="en-US" altLang="zh-CN" sz="2400" dirty="0"/>
              <a:t>=3		Fix</a:t>
            </a:r>
            <a:r>
              <a:rPr lang="zh-CN" altLang="zh-CN" sz="2400" dirty="0"/>
              <a:t>（</a:t>
            </a:r>
            <a:r>
              <a:rPr lang="en-US" altLang="zh-CN" sz="2400" dirty="0"/>
              <a:t>-3.1</a:t>
            </a:r>
            <a:r>
              <a:rPr lang="zh-CN" altLang="zh-CN" sz="2400" dirty="0"/>
              <a:t>）</a:t>
            </a:r>
            <a:r>
              <a:rPr lang="en-US" altLang="zh-CN" sz="2400" dirty="0"/>
              <a:t>=-3</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04467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lvl="0" indent="612000"/>
            <a:r>
              <a:rPr lang="zh-CN" altLang="zh-CN" sz="2400" dirty="0"/>
              <a:t>自然指数函数</a:t>
            </a:r>
            <a:r>
              <a:rPr lang="en-US" altLang="zh-CN" sz="2400" dirty="0" err="1"/>
              <a:t>Exp</a:t>
            </a:r>
            <a:r>
              <a:rPr lang="zh-CN" altLang="zh-CN" sz="2400" dirty="0"/>
              <a:t>（</a:t>
            </a:r>
            <a:r>
              <a:rPr lang="en-US" altLang="zh-CN" sz="2400" dirty="0"/>
              <a:t>&lt;</a:t>
            </a:r>
            <a:r>
              <a:rPr lang="zh-CN" altLang="zh-CN" sz="2400" dirty="0"/>
              <a:t>数值表达式</a:t>
            </a:r>
            <a:r>
              <a:rPr lang="en-US" altLang="zh-CN" sz="2400" dirty="0"/>
              <a:t>&gt;</a:t>
            </a:r>
            <a:r>
              <a:rPr lang="zh-CN" altLang="zh-CN" sz="2400" dirty="0"/>
              <a:t>）：求</a:t>
            </a:r>
            <a:r>
              <a:rPr lang="en-US" altLang="zh-CN" sz="2400" dirty="0"/>
              <a:t>e</a:t>
            </a:r>
            <a:r>
              <a:rPr lang="zh-CN" altLang="zh-CN" sz="2400" dirty="0"/>
              <a:t>的数值表达式次幂，其中ｅ≈</a:t>
            </a:r>
            <a:r>
              <a:rPr lang="en-US" altLang="zh-CN" sz="2400" dirty="0"/>
              <a:t>2.7182818284590</a:t>
            </a:r>
            <a:r>
              <a:rPr lang="zh-CN" altLang="zh-CN" sz="2400" dirty="0"/>
              <a:t>。</a:t>
            </a:r>
          </a:p>
          <a:p>
            <a:pPr lvl="0" indent="612000"/>
            <a:r>
              <a:rPr lang="zh-CN" altLang="zh-CN" sz="2400" dirty="0"/>
              <a:t>自然对数函数</a:t>
            </a:r>
            <a:r>
              <a:rPr lang="en-US" altLang="zh-CN" sz="2400" dirty="0"/>
              <a:t>Log</a:t>
            </a:r>
            <a:r>
              <a:rPr lang="zh-CN" altLang="zh-CN" sz="2400" dirty="0"/>
              <a:t>（</a:t>
            </a:r>
            <a:r>
              <a:rPr lang="en-US" altLang="zh-CN" sz="2400" dirty="0"/>
              <a:t>&lt;</a:t>
            </a:r>
            <a:r>
              <a:rPr lang="zh-CN" altLang="zh-CN" sz="2400" dirty="0"/>
              <a:t>数值表达式</a:t>
            </a:r>
            <a:r>
              <a:rPr lang="en-US" altLang="zh-CN" sz="2400" dirty="0"/>
              <a:t>&gt;</a:t>
            </a:r>
            <a:r>
              <a:rPr lang="zh-CN" altLang="zh-CN" sz="2400" dirty="0"/>
              <a:t>）：求以</a:t>
            </a:r>
            <a:r>
              <a:rPr lang="en-US" altLang="zh-CN" sz="2400" dirty="0"/>
              <a:t>e</a:t>
            </a:r>
            <a:r>
              <a:rPr lang="zh-CN" altLang="zh-CN" sz="2400" dirty="0"/>
              <a:t>为底的数值表达式的值的对数。</a:t>
            </a:r>
          </a:p>
          <a:p>
            <a:pPr lvl="0" indent="612000"/>
            <a:r>
              <a:rPr lang="zh-CN" altLang="zh-CN" sz="2400" dirty="0"/>
              <a:t>开平方函数</a:t>
            </a:r>
            <a:r>
              <a:rPr lang="en-US" altLang="zh-CN" sz="2400" dirty="0" err="1"/>
              <a:t>Sqr</a:t>
            </a:r>
            <a:r>
              <a:rPr lang="zh-CN" altLang="zh-CN" sz="2400" dirty="0"/>
              <a:t>（</a:t>
            </a:r>
            <a:r>
              <a:rPr lang="en-US" altLang="zh-CN" sz="2400" dirty="0"/>
              <a:t>&lt;</a:t>
            </a:r>
            <a:r>
              <a:rPr lang="zh-CN" altLang="zh-CN" sz="2400" dirty="0"/>
              <a:t>数值表达式</a:t>
            </a:r>
            <a:r>
              <a:rPr lang="en-US" altLang="zh-CN" sz="2400" dirty="0"/>
              <a:t>&gt;</a:t>
            </a:r>
            <a:r>
              <a:rPr lang="zh-CN" altLang="zh-CN" sz="2400" dirty="0"/>
              <a:t>）：求数值表达式的平方根。</a:t>
            </a:r>
          </a:p>
          <a:p>
            <a:pPr lvl="0" indent="612000"/>
            <a:r>
              <a:rPr lang="zh-CN" altLang="zh-CN" sz="2400" dirty="0"/>
              <a:t>正弦函数</a:t>
            </a:r>
            <a:r>
              <a:rPr lang="en-US" altLang="zh-CN" sz="2400" dirty="0"/>
              <a:t>Sin</a:t>
            </a:r>
            <a:r>
              <a:rPr lang="zh-CN" altLang="zh-CN" sz="2400" dirty="0"/>
              <a:t>（</a:t>
            </a:r>
            <a:r>
              <a:rPr lang="en-US" altLang="zh-CN" sz="2400" dirty="0"/>
              <a:t>&lt;</a:t>
            </a:r>
            <a:r>
              <a:rPr lang="zh-CN" altLang="zh-CN" sz="2400" dirty="0"/>
              <a:t>数值表达式</a:t>
            </a:r>
            <a:r>
              <a:rPr lang="en-US" altLang="zh-CN" sz="2400" dirty="0"/>
              <a:t>&gt;</a:t>
            </a:r>
            <a:r>
              <a:rPr lang="zh-CN" altLang="zh-CN" sz="2400" dirty="0"/>
              <a:t>）：求数值表达式的正弦值，数值表达式以弧度为单位。</a:t>
            </a:r>
          </a:p>
          <a:p>
            <a:pPr lvl="0" indent="612000"/>
            <a:r>
              <a:rPr lang="zh-CN" altLang="zh-CN" sz="2400" dirty="0"/>
              <a:t>余弦函数</a:t>
            </a:r>
            <a:r>
              <a:rPr lang="en-US" altLang="zh-CN" sz="2400" dirty="0"/>
              <a:t>Cos</a:t>
            </a:r>
            <a:r>
              <a:rPr lang="zh-CN" altLang="zh-CN" sz="2400" dirty="0"/>
              <a:t>（</a:t>
            </a:r>
            <a:r>
              <a:rPr lang="en-US" altLang="zh-CN" sz="2400" dirty="0"/>
              <a:t>&lt;</a:t>
            </a:r>
            <a:r>
              <a:rPr lang="zh-CN" altLang="zh-CN" sz="2400" dirty="0"/>
              <a:t>数值表达式</a:t>
            </a:r>
            <a:r>
              <a:rPr lang="en-US" altLang="zh-CN" sz="2400" dirty="0"/>
              <a:t>&gt;</a:t>
            </a:r>
            <a:r>
              <a:rPr lang="zh-CN" altLang="zh-CN" sz="2400" dirty="0"/>
              <a:t>）：求数值表达式的余弦值，数值表达式以弧度为单位。</a:t>
            </a:r>
          </a:p>
          <a:p>
            <a:pPr indent="612000"/>
            <a:r>
              <a:rPr lang="zh-CN" altLang="zh-CN" sz="2400" dirty="0"/>
              <a:t>正切函数</a:t>
            </a:r>
            <a:r>
              <a:rPr lang="en-US" altLang="zh-CN" sz="2400" dirty="0"/>
              <a:t>Tan</a:t>
            </a:r>
            <a:r>
              <a:rPr lang="zh-CN" altLang="zh-CN" sz="2400" dirty="0"/>
              <a:t>（</a:t>
            </a:r>
            <a:r>
              <a:rPr lang="en-US" altLang="zh-CN" sz="2400" dirty="0"/>
              <a:t>&lt;</a:t>
            </a:r>
            <a:r>
              <a:rPr lang="zh-CN" altLang="zh-CN" sz="2400" dirty="0"/>
              <a:t>数值表达式</a:t>
            </a:r>
            <a:r>
              <a:rPr lang="en-US" altLang="zh-CN" sz="2400" dirty="0"/>
              <a:t>&gt;</a:t>
            </a:r>
            <a:r>
              <a:rPr lang="zh-CN" altLang="zh-CN" sz="2400" dirty="0"/>
              <a:t>）：求数值表达式的正切值，数值表达式以弧度为单位。</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512121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lvl="0" indent="612000"/>
            <a:r>
              <a:rPr lang="zh-CN" altLang="zh-CN" sz="2400" dirty="0"/>
              <a:t>产生随机数函数</a:t>
            </a:r>
            <a:r>
              <a:rPr lang="en-US" altLang="zh-CN" sz="2400" dirty="0" err="1"/>
              <a:t>Rnd</a:t>
            </a:r>
            <a:r>
              <a:rPr lang="zh-CN" altLang="zh-CN" sz="2400" dirty="0"/>
              <a:t>（</a:t>
            </a:r>
            <a:r>
              <a:rPr lang="en-US" altLang="zh-CN" sz="2400" dirty="0"/>
              <a:t>&lt;</a:t>
            </a:r>
            <a:r>
              <a:rPr lang="zh-CN" altLang="zh-CN" sz="2400" dirty="0"/>
              <a:t>数值表达式</a:t>
            </a:r>
            <a:r>
              <a:rPr lang="en-US" altLang="zh-CN" sz="2400" dirty="0"/>
              <a:t>&gt;</a:t>
            </a:r>
            <a:r>
              <a:rPr lang="zh-CN" altLang="zh-CN" sz="2400" dirty="0"/>
              <a:t>）：产生一个</a:t>
            </a:r>
            <a:r>
              <a:rPr lang="en-US" altLang="zh-CN" sz="2400" dirty="0"/>
              <a:t>0~1</a:t>
            </a:r>
            <a:r>
              <a:rPr lang="zh-CN" altLang="zh-CN" sz="2400" dirty="0"/>
              <a:t>之间的随机数，数据类型为单精度</a:t>
            </a:r>
            <a:r>
              <a:rPr lang="zh-CN" altLang="zh-CN" sz="2400" dirty="0" smtClean="0"/>
              <a:t>。</a:t>
            </a:r>
            <a:endParaRPr lang="en-US" altLang="zh-CN" sz="2400" dirty="0" smtClean="0"/>
          </a:p>
          <a:p>
            <a:pPr lvl="0" indent="0">
              <a:buNone/>
            </a:pPr>
            <a:r>
              <a:rPr lang="zh-CN" altLang="zh-CN" sz="2400" dirty="0" smtClean="0"/>
              <a:t>例</a:t>
            </a:r>
            <a:r>
              <a:rPr lang="zh-CN" altLang="zh-CN" sz="2400" dirty="0"/>
              <a:t>：</a:t>
            </a:r>
            <a:r>
              <a:rPr lang="en-US" altLang="zh-CN" sz="2400" dirty="0" err="1"/>
              <a:t>Int</a:t>
            </a:r>
            <a:r>
              <a:rPr lang="zh-CN" altLang="zh-CN" sz="2400" dirty="0"/>
              <a:t>（</a:t>
            </a:r>
            <a:r>
              <a:rPr lang="en-US" altLang="zh-CN" sz="2400" dirty="0"/>
              <a:t>100*</a:t>
            </a:r>
            <a:r>
              <a:rPr lang="en-US" altLang="zh-CN" sz="2400" dirty="0" err="1"/>
              <a:t>Rnd</a:t>
            </a:r>
            <a:r>
              <a:rPr lang="zh-CN" altLang="zh-CN" sz="2400" dirty="0"/>
              <a:t>）</a:t>
            </a:r>
            <a:r>
              <a:rPr lang="en-US" altLang="zh-CN" sz="2400" dirty="0"/>
              <a:t>	</a:t>
            </a:r>
            <a:r>
              <a:rPr lang="en-US" altLang="zh-CN" sz="2400" dirty="0" smtClean="0"/>
              <a:t>    ‘</a:t>
            </a:r>
            <a:r>
              <a:rPr lang="zh-CN" altLang="zh-CN" sz="2400" dirty="0"/>
              <a:t>产生</a:t>
            </a:r>
            <a:r>
              <a:rPr lang="en-US" altLang="zh-CN" sz="2400" dirty="0"/>
              <a:t>[0</a:t>
            </a:r>
            <a:r>
              <a:rPr lang="zh-CN" altLang="zh-CN" sz="2400" dirty="0"/>
              <a:t>，</a:t>
            </a:r>
            <a:r>
              <a:rPr lang="en-US" altLang="zh-CN" sz="2400" dirty="0"/>
              <a:t>99]</a:t>
            </a:r>
            <a:r>
              <a:rPr lang="zh-CN" altLang="zh-CN" sz="2400" dirty="0"/>
              <a:t>的随机数</a:t>
            </a:r>
          </a:p>
          <a:p>
            <a:pPr marL="109728" indent="612000">
              <a:buNone/>
            </a:pPr>
            <a:r>
              <a:rPr lang="en-US" altLang="zh-CN" sz="2400" dirty="0"/>
              <a:t> </a:t>
            </a:r>
            <a:r>
              <a:rPr lang="en-US" altLang="zh-CN" sz="2400" dirty="0" smtClean="0"/>
              <a:t>  </a:t>
            </a:r>
            <a:r>
              <a:rPr lang="en-US" altLang="zh-CN" sz="2400" dirty="0" err="1" smtClean="0"/>
              <a:t>Int</a:t>
            </a:r>
            <a:r>
              <a:rPr lang="zh-CN" altLang="zh-CN" sz="2400" dirty="0"/>
              <a:t>（</a:t>
            </a:r>
            <a:r>
              <a:rPr lang="en-US" altLang="zh-CN" sz="2400" dirty="0"/>
              <a:t>100+200*</a:t>
            </a:r>
            <a:r>
              <a:rPr lang="en-US" altLang="zh-CN" sz="2400" dirty="0" err="1"/>
              <a:t>Rnd</a:t>
            </a:r>
            <a:r>
              <a:rPr lang="zh-CN" altLang="zh-CN" sz="2400" dirty="0" smtClean="0"/>
              <a:t>）</a:t>
            </a:r>
            <a:r>
              <a:rPr lang="en-US" altLang="zh-CN" sz="2400" dirty="0"/>
              <a:t> </a:t>
            </a:r>
            <a:r>
              <a:rPr lang="en-US" altLang="zh-CN" sz="2400" dirty="0" smtClean="0"/>
              <a:t> ‘</a:t>
            </a:r>
            <a:r>
              <a:rPr lang="zh-CN" altLang="zh-CN" sz="2400" dirty="0"/>
              <a:t>产生</a:t>
            </a:r>
            <a:r>
              <a:rPr lang="en-US" altLang="zh-CN" sz="2400" dirty="0"/>
              <a:t>[100</a:t>
            </a:r>
            <a:r>
              <a:rPr lang="zh-CN" altLang="zh-CN" sz="2400" dirty="0"/>
              <a:t>，</a:t>
            </a:r>
            <a:r>
              <a:rPr lang="en-US" altLang="zh-CN" sz="2400" dirty="0"/>
              <a:t>299]</a:t>
            </a:r>
            <a:r>
              <a:rPr lang="zh-CN" altLang="zh-CN" sz="2400" dirty="0"/>
              <a:t>的随机数</a:t>
            </a:r>
          </a:p>
          <a:p>
            <a:pPr marL="109728" indent="612000">
              <a:buNone/>
            </a:pPr>
            <a:r>
              <a:rPr lang="zh-CN" altLang="zh-CN" sz="2400" dirty="0"/>
              <a:t>由此总结，产生一个</a:t>
            </a:r>
            <a:r>
              <a:rPr lang="en-US" altLang="zh-CN" sz="2400" dirty="0"/>
              <a:t>[</a:t>
            </a:r>
            <a:r>
              <a:rPr lang="zh-CN" altLang="zh-CN" sz="2400" dirty="0"/>
              <a:t>下限，上限</a:t>
            </a:r>
            <a:r>
              <a:rPr lang="en-US" altLang="zh-CN" sz="2400" dirty="0"/>
              <a:t>]</a:t>
            </a:r>
            <a:r>
              <a:rPr lang="zh-CN" altLang="zh-CN" sz="2400" dirty="0"/>
              <a:t>区间的随机整数的表达为：</a:t>
            </a:r>
          </a:p>
          <a:p>
            <a:pPr marL="109728" indent="612000">
              <a:buNone/>
            </a:pPr>
            <a:r>
              <a:rPr lang="en-US" altLang="zh-CN" sz="2400" dirty="0" smtClean="0"/>
              <a:t>   </a:t>
            </a:r>
            <a:r>
              <a:rPr lang="en-US" altLang="zh-CN" sz="2400" dirty="0" err="1" smtClean="0"/>
              <a:t>Int</a:t>
            </a:r>
            <a:r>
              <a:rPr lang="zh-CN" altLang="zh-CN" sz="2400" dirty="0"/>
              <a:t>（下限</a:t>
            </a:r>
            <a:r>
              <a:rPr lang="en-US" altLang="zh-CN" sz="2400" dirty="0"/>
              <a:t>+</a:t>
            </a:r>
            <a:r>
              <a:rPr lang="zh-CN" altLang="zh-CN" sz="2400" dirty="0"/>
              <a:t>（上限</a:t>
            </a:r>
            <a:r>
              <a:rPr lang="en-US" altLang="zh-CN" sz="2400" dirty="0"/>
              <a:t>-</a:t>
            </a:r>
            <a:r>
              <a:rPr lang="zh-CN" altLang="zh-CN" sz="2400" dirty="0"/>
              <a:t>下限</a:t>
            </a:r>
            <a:r>
              <a:rPr lang="en-US" altLang="zh-CN" sz="2400" dirty="0"/>
              <a:t>+1</a:t>
            </a:r>
            <a:r>
              <a:rPr lang="zh-CN" altLang="zh-CN" sz="2400" dirty="0"/>
              <a:t>）</a:t>
            </a:r>
            <a:r>
              <a:rPr lang="en-US" altLang="zh-CN" sz="2400" dirty="0"/>
              <a:t>*</a:t>
            </a:r>
            <a:r>
              <a:rPr lang="en-US" altLang="zh-CN" sz="2400" dirty="0" err="1"/>
              <a:t>Rnd</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508944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612000">
              <a:buNone/>
            </a:pPr>
            <a:r>
              <a:rPr lang="zh-CN" altLang="zh-CN" sz="2400" dirty="0"/>
              <a:t>模块是将</a:t>
            </a:r>
            <a:r>
              <a:rPr lang="en-US" altLang="zh-CN" sz="2400" dirty="0"/>
              <a:t>VBA</a:t>
            </a:r>
            <a:r>
              <a:rPr lang="zh-CN" altLang="zh-CN" sz="2400" dirty="0"/>
              <a:t>声明和过程作为一个单元进行保存的集合。模块有两种基本类型：类模块和标准模块。模块中的每一个过程都可以是一个</a:t>
            </a:r>
            <a:r>
              <a:rPr lang="en-US" altLang="zh-CN" sz="2400" dirty="0"/>
              <a:t>Function</a:t>
            </a:r>
            <a:r>
              <a:rPr lang="zh-CN" altLang="zh-CN" sz="2400" dirty="0"/>
              <a:t>函数过程或一个</a:t>
            </a:r>
            <a:r>
              <a:rPr lang="en-US" altLang="zh-CN" sz="2400" dirty="0"/>
              <a:t>Sub</a:t>
            </a:r>
            <a:r>
              <a:rPr lang="zh-CN" altLang="zh-CN" sz="2400" dirty="0"/>
              <a:t>子过程</a:t>
            </a:r>
            <a:r>
              <a:rPr lang="zh-CN" altLang="zh-CN" sz="2400" dirty="0" smtClean="0"/>
              <a:t>。</a:t>
            </a:r>
            <a:r>
              <a:rPr lang="en-US" altLang="zh-CN" sz="2400" dirty="0"/>
              <a:t> </a:t>
            </a:r>
            <a:endParaRPr lang="zh-CN" altLang="zh-CN" sz="2400" dirty="0"/>
          </a:p>
          <a:p>
            <a:pPr marL="109728" indent="0">
              <a:buNone/>
            </a:pPr>
            <a:r>
              <a:rPr lang="en-US" altLang="zh-CN" sz="2400" b="1" dirty="0"/>
              <a:t>8.1.1  </a:t>
            </a:r>
            <a:r>
              <a:rPr lang="zh-CN" altLang="zh-CN" sz="2400" b="1" dirty="0"/>
              <a:t>标准模块</a:t>
            </a:r>
          </a:p>
          <a:p>
            <a:pPr marL="109728" indent="612000">
              <a:buNone/>
            </a:pPr>
            <a:r>
              <a:rPr lang="zh-CN" altLang="zh-CN" sz="2400" dirty="0"/>
              <a:t>标准模块包含的是通用过程和常用过程，这些通用过程不与任何对象相关联，常用过程可以在数据库中的任何位置运行。</a:t>
            </a:r>
          </a:p>
          <a:p>
            <a:pPr marL="109728" indent="612000">
              <a:buNone/>
            </a:pPr>
            <a:r>
              <a:rPr lang="zh-CN" altLang="zh-CN" sz="2400" dirty="0"/>
              <a:t>标准模块的创建方法是：在功能“创建”选项卡下“宏与代码”组中的</a:t>
            </a:r>
            <a:r>
              <a:rPr lang="en-US" altLang="zh-CN" sz="2400" dirty="0"/>
              <a:t> </a:t>
            </a:r>
            <a:r>
              <a:rPr lang="zh-CN" altLang="zh-CN" sz="2400" dirty="0"/>
              <a:t>按钮即可。但是需要初学者注意的是：此时</a:t>
            </a:r>
            <a:r>
              <a:rPr lang="en-US" altLang="zh-CN" sz="2400" dirty="0"/>
              <a:t>Sub</a:t>
            </a:r>
            <a:r>
              <a:rPr lang="zh-CN" altLang="zh-CN" sz="2400" dirty="0"/>
              <a:t>或者</a:t>
            </a:r>
            <a:r>
              <a:rPr lang="en-US" altLang="zh-CN" sz="2400" dirty="0"/>
              <a:t>Function</a:t>
            </a:r>
            <a:r>
              <a:rPr lang="zh-CN" altLang="zh-CN" sz="2400" dirty="0"/>
              <a:t>前面的关键字一般不能用</a:t>
            </a:r>
            <a:r>
              <a:rPr lang="en-US" altLang="zh-CN" sz="2400" dirty="0"/>
              <a:t>Private</a:t>
            </a:r>
            <a:r>
              <a:rPr lang="zh-CN" altLang="zh-CN" sz="2400" dirty="0"/>
              <a:t>，而要用</a:t>
            </a:r>
            <a:r>
              <a:rPr lang="en-US" altLang="zh-CN" sz="2400" dirty="0"/>
              <a:t>Public</a:t>
            </a:r>
            <a:r>
              <a:rPr lang="zh-CN" altLang="zh-CN" sz="2400" dirty="0"/>
              <a:t>。这意味着在标准模块中定义的子程序或子函数在其他的窗体中都能调用。</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8.1  </a:t>
            </a:r>
            <a:r>
              <a:rPr lang="zh-CN" altLang="zh-CN" sz="4400" b="1" dirty="0" smtClean="0">
                <a:effectLst>
                  <a:outerShdw blurRad="38100" dist="38100" dir="2700000" algn="tl">
                    <a:srgbClr val="000000">
                      <a:alpha val="43137"/>
                    </a:srgbClr>
                  </a:outerShdw>
                </a:effectLst>
              </a:rPr>
              <a:t>模块</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859290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）字符串函数</a:t>
            </a:r>
          </a:p>
          <a:p>
            <a:pPr marL="109728" indent="612000">
              <a:buNone/>
            </a:pPr>
            <a:r>
              <a:rPr lang="zh-CN" altLang="zh-CN" sz="2400" dirty="0"/>
              <a:t>字符串函数完成字符串处理功能。主要包括：</a:t>
            </a:r>
          </a:p>
          <a:p>
            <a:pPr marL="109728" indent="612000">
              <a:buNone/>
            </a:pPr>
            <a:r>
              <a:rPr lang="en-US" altLang="zh-CN" sz="2400" dirty="0"/>
              <a:t>1</a:t>
            </a:r>
            <a:r>
              <a:rPr lang="zh-CN" altLang="zh-CN" sz="2400" dirty="0"/>
              <a:t>）字符串截取函数</a:t>
            </a:r>
          </a:p>
          <a:p>
            <a:pPr marL="109728" indent="612000">
              <a:buNone/>
            </a:pPr>
            <a:r>
              <a:rPr lang="en-US" altLang="zh-CN" sz="2400" dirty="0"/>
              <a:t>Left</a:t>
            </a:r>
            <a:r>
              <a:rPr lang="zh-CN" altLang="zh-CN" sz="2400" dirty="0"/>
              <a:t>（</a:t>
            </a:r>
            <a:r>
              <a:rPr lang="en-US" altLang="zh-CN" sz="2400" dirty="0"/>
              <a:t>&lt;</a:t>
            </a:r>
            <a:r>
              <a:rPr lang="zh-CN" altLang="zh-CN" sz="2400" dirty="0"/>
              <a:t>字符串表达式</a:t>
            </a:r>
            <a:r>
              <a:rPr lang="en-US" altLang="zh-CN" sz="2400" dirty="0"/>
              <a:t>&gt;</a:t>
            </a:r>
            <a:r>
              <a:rPr lang="zh-CN" altLang="zh-CN" sz="2400" dirty="0"/>
              <a:t>，</a:t>
            </a:r>
            <a:r>
              <a:rPr lang="en-US" altLang="zh-CN" sz="2400" dirty="0"/>
              <a:t>&lt;</a:t>
            </a:r>
            <a:r>
              <a:rPr lang="zh-CN" altLang="zh-CN" sz="2400" dirty="0"/>
              <a:t>数值表达式</a:t>
            </a:r>
            <a:r>
              <a:rPr lang="en-US" altLang="zh-CN" sz="2400" dirty="0"/>
              <a:t>&gt;</a:t>
            </a:r>
            <a:r>
              <a:rPr lang="zh-CN" altLang="zh-CN" sz="2400" dirty="0"/>
              <a:t>）：从字符串表达式的左边起截取数值表达式个字符。</a:t>
            </a:r>
          </a:p>
          <a:p>
            <a:pPr marL="109728" indent="612000">
              <a:buNone/>
            </a:pPr>
            <a:r>
              <a:rPr lang="en-US" altLang="zh-CN" sz="2400" dirty="0"/>
              <a:t>Right</a:t>
            </a:r>
            <a:r>
              <a:rPr lang="zh-CN" altLang="zh-CN" sz="2400" dirty="0"/>
              <a:t>（</a:t>
            </a:r>
            <a:r>
              <a:rPr lang="en-US" altLang="zh-CN" sz="2400" dirty="0"/>
              <a:t>&lt;</a:t>
            </a:r>
            <a:r>
              <a:rPr lang="zh-CN" altLang="zh-CN" sz="2400" dirty="0"/>
              <a:t>字符串表达式</a:t>
            </a:r>
            <a:r>
              <a:rPr lang="en-US" altLang="zh-CN" sz="2400" dirty="0"/>
              <a:t>&gt;</a:t>
            </a:r>
            <a:r>
              <a:rPr lang="zh-CN" altLang="zh-CN" sz="2400" dirty="0"/>
              <a:t>，</a:t>
            </a:r>
            <a:r>
              <a:rPr lang="en-US" altLang="zh-CN" sz="2400" dirty="0"/>
              <a:t>&lt;</a:t>
            </a:r>
            <a:r>
              <a:rPr lang="zh-CN" altLang="zh-CN" sz="2400" dirty="0"/>
              <a:t>数值表达式</a:t>
            </a:r>
            <a:r>
              <a:rPr lang="en-US" altLang="zh-CN" sz="2400" dirty="0"/>
              <a:t>&gt;</a:t>
            </a:r>
            <a:r>
              <a:rPr lang="zh-CN" altLang="zh-CN" sz="2400" dirty="0"/>
              <a:t>）：从字符串表达式的右边起截取数值表达式个字符。</a:t>
            </a:r>
          </a:p>
          <a:p>
            <a:pPr marL="109728" indent="612000">
              <a:buNone/>
            </a:pPr>
            <a:r>
              <a:rPr lang="en-US" altLang="zh-CN" sz="2400" dirty="0"/>
              <a:t>Mid</a:t>
            </a:r>
            <a:r>
              <a:rPr lang="zh-CN" altLang="zh-CN" sz="2400" dirty="0"/>
              <a:t>（</a:t>
            </a:r>
            <a:r>
              <a:rPr lang="en-US" altLang="zh-CN" sz="2400" dirty="0"/>
              <a:t>&lt;</a:t>
            </a:r>
            <a:r>
              <a:rPr lang="zh-CN" altLang="zh-CN" sz="2400" dirty="0"/>
              <a:t>字符串表达式</a:t>
            </a:r>
            <a:r>
              <a:rPr lang="en-US" altLang="zh-CN" sz="2400" dirty="0"/>
              <a:t>&gt;</a:t>
            </a:r>
            <a:r>
              <a:rPr lang="zh-CN" altLang="zh-CN" sz="2400" dirty="0"/>
              <a:t>，</a:t>
            </a:r>
            <a:r>
              <a:rPr lang="en-US" altLang="zh-CN" sz="2400" dirty="0"/>
              <a:t>&lt;</a:t>
            </a:r>
            <a:r>
              <a:rPr lang="zh-CN" altLang="zh-CN" sz="2400" dirty="0"/>
              <a:t>数值表达式</a:t>
            </a:r>
            <a:r>
              <a:rPr lang="en-US" altLang="zh-CN" sz="2400" dirty="0"/>
              <a:t>1&gt;,[</a:t>
            </a:r>
            <a:r>
              <a:rPr lang="zh-CN" altLang="zh-CN" sz="2400" dirty="0"/>
              <a:t>数值表达式</a:t>
            </a:r>
            <a:r>
              <a:rPr lang="en-US" altLang="zh-CN" sz="2400" dirty="0"/>
              <a:t>2]</a:t>
            </a:r>
            <a:r>
              <a:rPr lang="zh-CN" altLang="zh-CN" sz="2400" dirty="0"/>
              <a:t>）：从字符串表达式左边第数值表达式</a:t>
            </a:r>
            <a:r>
              <a:rPr lang="en-US" altLang="zh-CN" sz="2400" dirty="0"/>
              <a:t>1</a:t>
            </a:r>
            <a:r>
              <a:rPr lang="zh-CN" altLang="zh-CN" sz="2400" dirty="0"/>
              <a:t>个字符起截取数值表达式</a:t>
            </a:r>
            <a:r>
              <a:rPr lang="en-US" altLang="zh-CN" sz="2400" dirty="0"/>
              <a:t>2</a:t>
            </a:r>
            <a:r>
              <a:rPr lang="zh-CN" altLang="zh-CN" sz="2400" dirty="0"/>
              <a:t>个字符，如果省略数据值表达式</a:t>
            </a:r>
            <a:r>
              <a:rPr lang="en-US" altLang="zh-CN" sz="2400" dirty="0"/>
              <a:t>2</a:t>
            </a:r>
            <a:r>
              <a:rPr lang="zh-CN" altLang="zh-CN" sz="2400" dirty="0"/>
              <a:t>则取到字符串末尾。</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4293902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a:t>
            </a:r>
            <a:r>
              <a:rPr lang="zh-CN" altLang="zh-CN" sz="2400" dirty="0" smtClean="0"/>
              <a:t>：</a:t>
            </a:r>
            <a:endParaRPr lang="en-US" altLang="zh-CN" sz="2400" dirty="0" smtClean="0"/>
          </a:p>
          <a:p>
            <a:pPr marL="109728" indent="0">
              <a:buNone/>
            </a:pPr>
            <a:r>
              <a:rPr lang="en-US" altLang="zh-CN" sz="2400" dirty="0"/>
              <a:t> </a:t>
            </a:r>
            <a:r>
              <a:rPr lang="en-US" altLang="zh-CN" sz="2400" dirty="0" smtClean="0"/>
              <a:t>   Left</a:t>
            </a:r>
            <a:r>
              <a:rPr lang="zh-CN" altLang="zh-CN" sz="2400" dirty="0"/>
              <a:t>（</a:t>
            </a:r>
            <a:r>
              <a:rPr lang="en-US" altLang="zh-CN" sz="2400" dirty="0"/>
              <a:t>”Access</a:t>
            </a:r>
            <a:r>
              <a:rPr lang="zh-CN" altLang="zh-CN" sz="2400" dirty="0"/>
              <a:t>基础教程</a:t>
            </a:r>
            <a:r>
              <a:rPr lang="en-US" altLang="zh-CN" sz="2400" dirty="0"/>
              <a:t>”</a:t>
            </a:r>
            <a:r>
              <a:rPr lang="zh-CN" altLang="zh-CN" sz="2400" dirty="0"/>
              <a:t>，</a:t>
            </a:r>
            <a:r>
              <a:rPr lang="en-US" altLang="zh-CN" sz="2400" dirty="0"/>
              <a:t>6</a:t>
            </a:r>
            <a:r>
              <a:rPr lang="zh-CN" altLang="zh-CN" sz="2400" dirty="0"/>
              <a:t>）</a:t>
            </a:r>
            <a:r>
              <a:rPr lang="en-US" altLang="zh-CN" sz="2400" dirty="0"/>
              <a:t>	</a:t>
            </a:r>
            <a:r>
              <a:rPr lang="en-US" altLang="zh-CN" sz="2400" dirty="0" smtClean="0"/>
              <a:t>‘</a:t>
            </a:r>
            <a:r>
              <a:rPr lang="zh-CN" altLang="zh-CN" sz="2400" dirty="0"/>
              <a:t>返回</a:t>
            </a:r>
            <a:r>
              <a:rPr lang="en-US" altLang="zh-CN" sz="2400" dirty="0"/>
              <a:t>”Access”</a:t>
            </a:r>
            <a:endParaRPr lang="zh-CN" altLang="zh-CN" sz="2400" dirty="0"/>
          </a:p>
          <a:p>
            <a:pPr marL="109728" indent="0">
              <a:buNone/>
            </a:pPr>
            <a:r>
              <a:rPr lang="en-US" altLang="zh-CN" sz="2400" dirty="0"/>
              <a:t> </a:t>
            </a:r>
            <a:r>
              <a:rPr lang="en-US" altLang="zh-CN" sz="2400" dirty="0" smtClean="0"/>
              <a:t>   Right</a:t>
            </a:r>
            <a:r>
              <a:rPr lang="zh-CN" altLang="zh-CN" sz="2400" dirty="0"/>
              <a:t>（</a:t>
            </a:r>
            <a:r>
              <a:rPr lang="en-US" altLang="zh-CN" sz="2400" dirty="0"/>
              <a:t>”Access</a:t>
            </a:r>
            <a:r>
              <a:rPr lang="zh-CN" altLang="zh-CN" sz="2400" dirty="0"/>
              <a:t>基础教程</a:t>
            </a:r>
            <a:r>
              <a:rPr lang="en-US" altLang="zh-CN" sz="2400" dirty="0"/>
              <a:t>”</a:t>
            </a:r>
            <a:r>
              <a:rPr lang="zh-CN" altLang="zh-CN" sz="2400" dirty="0"/>
              <a:t>，</a:t>
            </a:r>
            <a:r>
              <a:rPr lang="en-US" altLang="zh-CN" sz="2400" dirty="0"/>
              <a:t>4</a:t>
            </a:r>
            <a:r>
              <a:rPr lang="zh-CN" altLang="zh-CN" sz="2400" dirty="0"/>
              <a:t>）</a:t>
            </a:r>
            <a:r>
              <a:rPr lang="en-US" altLang="zh-CN" sz="2400" dirty="0"/>
              <a:t>	</a:t>
            </a:r>
            <a:r>
              <a:rPr lang="en-US" altLang="zh-CN" sz="2400" dirty="0" smtClean="0"/>
              <a:t>‘</a:t>
            </a:r>
            <a:r>
              <a:rPr lang="zh-CN" altLang="zh-CN" sz="2400" dirty="0" smtClean="0"/>
              <a:t>返回</a:t>
            </a:r>
            <a:r>
              <a:rPr lang="en-US" altLang="zh-CN" sz="2400" dirty="0"/>
              <a:t>”</a:t>
            </a:r>
            <a:r>
              <a:rPr lang="zh-CN" altLang="zh-CN" sz="2400" dirty="0"/>
              <a:t>基础教程</a:t>
            </a:r>
            <a:r>
              <a:rPr lang="en-US" altLang="zh-CN" sz="2400" dirty="0"/>
              <a:t>”</a:t>
            </a:r>
            <a:endParaRPr lang="zh-CN" altLang="zh-CN" sz="2400" dirty="0"/>
          </a:p>
          <a:p>
            <a:pPr marL="109728" indent="0">
              <a:buNone/>
            </a:pPr>
            <a:r>
              <a:rPr lang="en-US" altLang="zh-CN" sz="2400" dirty="0"/>
              <a:t> </a:t>
            </a:r>
            <a:r>
              <a:rPr lang="en-US" altLang="zh-CN" sz="2400" dirty="0" smtClean="0"/>
              <a:t>   Mid</a:t>
            </a:r>
            <a:r>
              <a:rPr lang="zh-CN" altLang="zh-CN" sz="2400" dirty="0"/>
              <a:t>（</a:t>
            </a:r>
            <a:r>
              <a:rPr lang="en-US" altLang="zh-CN" sz="2400" dirty="0"/>
              <a:t>”Access</a:t>
            </a:r>
            <a:r>
              <a:rPr lang="zh-CN" altLang="zh-CN" sz="2400" dirty="0"/>
              <a:t>基础教程</a:t>
            </a:r>
            <a:r>
              <a:rPr lang="en-US" altLang="zh-CN" sz="2400" dirty="0"/>
              <a:t>”</a:t>
            </a:r>
            <a:r>
              <a:rPr lang="zh-CN" altLang="zh-CN" sz="2400" dirty="0"/>
              <a:t>，</a:t>
            </a:r>
            <a:r>
              <a:rPr lang="en-US" altLang="zh-CN" sz="2400" dirty="0"/>
              <a:t>7</a:t>
            </a:r>
            <a:r>
              <a:rPr lang="zh-CN" altLang="zh-CN" sz="2400" dirty="0"/>
              <a:t>，</a:t>
            </a:r>
            <a:r>
              <a:rPr lang="en-US" altLang="zh-CN" sz="2400" dirty="0"/>
              <a:t>2</a:t>
            </a:r>
            <a:r>
              <a:rPr lang="zh-CN" altLang="zh-CN" sz="2400" dirty="0"/>
              <a:t>）</a:t>
            </a:r>
            <a:r>
              <a:rPr lang="en-US" altLang="zh-CN" sz="2400" dirty="0"/>
              <a:t>	</a:t>
            </a:r>
            <a:r>
              <a:rPr lang="en-US" altLang="zh-CN" sz="2400" dirty="0" smtClean="0"/>
              <a:t>‘</a:t>
            </a:r>
            <a:r>
              <a:rPr lang="zh-CN" altLang="zh-CN" sz="2400" dirty="0"/>
              <a:t>返回</a:t>
            </a:r>
            <a:r>
              <a:rPr lang="en-US" altLang="zh-CN" sz="2400" dirty="0"/>
              <a:t>”</a:t>
            </a:r>
            <a:r>
              <a:rPr lang="zh-CN" altLang="zh-CN" sz="2400" dirty="0"/>
              <a:t>基础</a:t>
            </a:r>
            <a:r>
              <a:rPr lang="en-US" altLang="zh-CN" sz="2400" dirty="0"/>
              <a:t>”</a:t>
            </a:r>
            <a:endParaRPr lang="zh-CN" altLang="zh-CN" sz="2400" dirty="0"/>
          </a:p>
          <a:p>
            <a:pPr marL="109728" indent="0">
              <a:buNone/>
            </a:pPr>
            <a:r>
              <a:rPr lang="en-US" altLang="zh-CN" sz="2400" dirty="0"/>
              <a:t> </a:t>
            </a:r>
            <a:r>
              <a:rPr lang="en-US" altLang="zh-CN" sz="2400" dirty="0" smtClean="0"/>
              <a:t>   Mid</a:t>
            </a:r>
            <a:r>
              <a:rPr lang="zh-CN" altLang="zh-CN" sz="2400" dirty="0"/>
              <a:t>（</a:t>
            </a:r>
            <a:r>
              <a:rPr lang="en-US" altLang="zh-CN" sz="2400" dirty="0"/>
              <a:t>”Access</a:t>
            </a:r>
            <a:r>
              <a:rPr lang="zh-CN" altLang="zh-CN" sz="2400" dirty="0"/>
              <a:t>基础教程</a:t>
            </a:r>
            <a:r>
              <a:rPr lang="en-US" altLang="zh-CN" sz="2400" dirty="0"/>
              <a:t>”</a:t>
            </a:r>
            <a:r>
              <a:rPr lang="zh-CN" altLang="zh-CN" sz="2400" dirty="0"/>
              <a:t>，</a:t>
            </a:r>
            <a:r>
              <a:rPr lang="en-US" altLang="zh-CN" sz="2400" dirty="0"/>
              <a:t>7</a:t>
            </a:r>
            <a:r>
              <a:rPr lang="zh-CN" altLang="zh-CN" sz="2400" dirty="0"/>
              <a:t>）</a:t>
            </a:r>
            <a:r>
              <a:rPr lang="en-US" altLang="zh-CN" sz="2400" dirty="0"/>
              <a:t>	</a:t>
            </a:r>
            <a:r>
              <a:rPr lang="en-US" altLang="zh-CN" sz="2400" dirty="0" smtClean="0"/>
              <a:t>‘</a:t>
            </a:r>
            <a:r>
              <a:rPr lang="zh-CN" altLang="zh-CN" sz="2400" dirty="0"/>
              <a:t>返回</a:t>
            </a:r>
            <a:r>
              <a:rPr lang="en-US" altLang="zh-CN" sz="2400" dirty="0"/>
              <a:t>”</a:t>
            </a:r>
            <a:r>
              <a:rPr lang="zh-CN" altLang="zh-CN" sz="2400" dirty="0"/>
              <a:t>基础教程</a:t>
            </a:r>
            <a:r>
              <a:rPr lang="en-US" altLang="zh-CN" sz="2400" dirty="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540275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2</a:t>
            </a:r>
            <a:r>
              <a:rPr lang="zh-CN" altLang="zh-CN" sz="2400" dirty="0"/>
              <a:t>）字符串检索函数</a:t>
            </a:r>
          </a:p>
          <a:p>
            <a:pPr marL="109728" indent="612000">
              <a:buNone/>
            </a:pPr>
            <a:r>
              <a:rPr lang="en-US" altLang="zh-CN" sz="2400" dirty="0" err="1"/>
              <a:t>InStr</a:t>
            </a:r>
            <a:r>
              <a:rPr lang="zh-CN" altLang="zh-CN" sz="2400" dirty="0"/>
              <a:t>（</a:t>
            </a:r>
            <a:r>
              <a:rPr lang="en-US" altLang="zh-CN" sz="2400" dirty="0"/>
              <a:t>[Start</a:t>
            </a:r>
            <a:r>
              <a:rPr lang="zh-CN" altLang="zh-CN" sz="2400" dirty="0"/>
              <a:t>，</a:t>
            </a:r>
            <a:r>
              <a:rPr lang="en-US" altLang="zh-CN" sz="2400" dirty="0"/>
              <a:t>]&lt;</a:t>
            </a:r>
            <a:r>
              <a:rPr lang="zh-CN" altLang="zh-CN" sz="2400" dirty="0"/>
              <a:t>字符串表达式</a:t>
            </a:r>
            <a:r>
              <a:rPr lang="en-US" altLang="zh-CN" sz="2400" dirty="0"/>
              <a:t>1&gt;</a:t>
            </a:r>
            <a:r>
              <a:rPr lang="zh-CN" altLang="zh-CN" sz="2400" dirty="0"/>
              <a:t>，</a:t>
            </a:r>
            <a:r>
              <a:rPr lang="en-US" altLang="zh-CN" sz="2400" dirty="0"/>
              <a:t>&lt;</a:t>
            </a:r>
            <a:r>
              <a:rPr lang="zh-CN" altLang="zh-CN" sz="2400" dirty="0"/>
              <a:t>字符串表达式</a:t>
            </a:r>
            <a:r>
              <a:rPr lang="en-US" altLang="zh-CN" sz="2400" dirty="0"/>
              <a:t>2&gt;[</a:t>
            </a:r>
            <a:r>
              <a:rPr lang="zh-CN" altLang="zh-CN" sz="2400" dirty="0"/>
              <a:t>，</a:t>
            </a:r>
            <a:r>
              <a:rPr lang="en-US" altLang="zh-CN" sz="2400" dirty="0"/>
              <a:t>Compare]</a:t>
            </a:r>
            <a:r>
              <a:rPr lang="zh-CN" altLang="zh-CN" sz="2400" dirty="0"/>
              <a:t>）</a:t>
            </a:r>
          </a:p>
          <a:p>
            <a:pPr marL="109728" indent="612000">
              <a:buNone/>
            </a:pPr>
            <a:r>
              <a:rPr lang="zh-CN" altLang="zh-CN" sz="2400" dirty="0"/>
              <a:t>检索字符串表达式</a:t>
            </a:r>
            <a:r>
              <a:rPr lang="en-US" altLang="zh-CN" sz="2400" dirty="0"/>
              <a:t>2</a:t>
            </a:r>
            <a:r>
              <a:rPr lang="zh-CN" altLang="zh-CN" sz="2400" dirty="0"/>
              <a:t>在字符串表达式</a:t>
            </a:r>
            <a:r>
              <a:rPr lang="en-US" altLang="zh-CN" sz="2400" dirty="0"/>
              <a:t>1</a:t>
            </a:r>
            <a:r>
              <a:rPr lang="zh-CN" altLang="zh-CN" sz="2400" dirty="0"/>
              <a:t>中最早出现的位置，返回一个整数。</a:t>
            </a:r>
            <a:r>
              <a:rPr lang="en-US" altLang="zh-CN" sz="2400" dirty="0"/>
              <a:t>Start</a:t>
            </a:r>
            <a:r>
              <a:rPr lang="zh-CN" altLang="zh-CN" sz="2400" dirty="0"/>
              <a:t>为可选参数，用来设置检索的起始位置，如省略则从第一个字符开始检索。</a:t>
            </a:r>
            <a:r>
              <a:rPr lang="en-US" altLang="zh-CN" sz="2400" dirty="0"/>
              <a:t>Compare</a:t>
            </a:r>
            <a:r>
              <a:rPr lang="zh-CN" altLang="zh-CN" sz="2400" dirty="0"/>
              <a:t>也为可选参数，用来指定字符串的比较方法，其值可以是</a:t>
            </a:r>
            <a:r>
              <a:rPr lang="en-US" altLang="zh-CN" sz="2400" dirty="0"/>
              <a:t>1</a:t>
            </a:r>
            <a:r>
              <a:rPr lang="zh-CN" altLang="zh-CN" sz="2400" dirty="0"/>
              <a:t>、</a:t>
            </a:r>
            <a:r>
              <a:rPr lang="en-US" altLang="zh-CN" sz="2400" dirty="0"/>
              <a:t>2</a:t>
            </a:r>
            <a:r>
              <a:rPr lang="zh-CN" altLang="zh-CN" sz="2400" dirty="0"/>
              <a:t>和</a:t>
            </a:r>
            <a:r>
              <a:rPr lang="en-US" altLang="zh-CN" sz="2400" dirty="0"/>
              <a:t>0</a:t>
            </a:r>
            <a:r>
              <a:rPr lang="zh-CN" altLang="zh-CN" sz="2400" dirty="0"/>
              <a:t>（缺省），其中</a:t>
            </a:r>
            <a:r>
              <a:rPr lang="en-US" altLang="zh-CN" sz="2400" dirty="0"/>
              <a:t>0</a:t>
            </a:r>
            <a:r>
              <a:rPr lang="zh-CN" altLang="zh-CN" sz="2400" dirty="0"/>
              <a:t>（缺省）为做二进制比较，</a:t>
            </a:r>
            <a:r>
              <a:rPr lang="en-US" altLang="zh-CN" sz="2400" dirty="0"/>
              <a:t>1</a:t>
            </a:r>
            <a:r>
              <a:rPr lang="zh-CN" altLang="zh-CN" sz="2400" dirty="0"/>
              <a:t>为做不区分大小写的文本比较，</a:t>
            </a:r>
            <a:r>
              <a:rPr lang="en-US" altLang="zh-CN" sz="2400" dirty="0"/>
              <a:t>2</a:t>
            </a:r>
            <a:r>
              <a:rPr lang="zh-CN" altLang="zh-CN" sz="2400" dirty="0"/>
              <a:t>为做基于数据库中包含信息的比较。如指定了</a:t>
            </a:r>
            <a:r>
              <a:rPr lang="en-US" altLang="zh-CN" sz="2400" dirty="0"/>
              <a:t>Compare</a:t>
            </a:r>
            <a:r>
              <a:rPr lang="zh-CN" altLang="zh-CN" sz="2400" dirty="0"/>
              <a:t>参数，则一定要有</a:t>
            </a:r>
            <a:r>
              <a:rPr lang="en-US" altLang="zh-CN" sz="2400" dirty="0"/>
              <a:t>Start</a:t>
            </a:r>
            <a:r>
              <a:rPr lang="zh-CN" altLang="zh-CN" sz="2400" dirty="0"/>
              <a:t>参数。</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718221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a:t>
            </a:r>
            <a:r>
              <a:rPr lang="zh-CN" altLang="zh-CN" sz="2400" dirty="0" smtClean="0"/>
              <a:t>：</a:t>
            </a:r>
            <a:endParaRPr lang="en-US" altLang="zh-CN" sz="2400" dirty="0" smtClean="0"/>
          </a:p>
          <a:p>
            <a:pPr marL="109728" indent="0">
              <a:buNone/>
            </a:pPr>
            <a:r>
              <a:rPr lang="en-US" altLang="zh-CN" sz="2400" dirty="0" smtClean="0"/>
              <a:t>    </a:t>
            </a:r>
            <a:r>
              <a:rPr lang="en-US" altLang="zh-CN" sz="2400" dirty="0" err="1" smtClean="0"/>
              <a:t>InStr</a:t>
            </a:r>
            <a:r>
              <a:rPr lang="zh-CN" altLang="zh-CN" sz="2400" dirty="0"/>
              <a:t>（</a:t>
            </a:r>
            <a:r>
              <a:rPr lang="en-US" altLang="zh-CN" sz="2400" dirty="0"/>
              <a:t>”123456”,”45”</a:t>
            </a:r>
            <a:r>
              <a:rPr lang="zh-CN" altLang="zh-CN" sz="2400" dirty="0"/>
              <a:t>）</a:t>
            </a:r>
            <a:r>
              <a:rPr lang="en-US" altLang="zh-CN" sz="2400" dirty="0"/>
              <a:t>		</a:t>
            </a:r>
            <a:r>
              <a:rPr lang="en-US" altLang="zh-CN" sz="2400" dirty="0" smtClean="0"/>
              <a:t>‘</a:t>
            </a:r>
            <a:r>
              <a:rPr lang="zh-CN" altLang="zh-CN" sz="2400" dirty="0"/>
              <a:t>返回</a:t>
            </a:r>
            <a:r>
              <a:rPr lang="en-US" altLang="zh-CN" sz="2400" dirty="0"/>
              <a:t>4</a:t>
            </a:r>
            <a:endParaRPr lang="zh-CN" altLang="zh-CN" sz="2400" dirty="0"/>
          </a:p>
          <a:p>
            <a:pPr marL="109728" indent="0">
              <a:buNone/>
            </a:pPr>
            <a:r>
              <a:rPr lang="en-US" altLang="zh-CN" sz="2400" dirty="0" smtClean="0"/>
              <a:t>    </a:t>
            </a:r>
            <a:r>
              <a:rPr lang="en-US" altLang="zh-CN" sz="2400" dirty="0" err="1" smtClean="0"/>
              <a:t>InStr</a:t>
            </a:r>
            <a:r>
              <a:rPr lang="zh-CN" altLang="zh-CN" sz="2400" dirty="0"/>
              <a:t>（</a:t>
            </a:r>
            <a:r>
              <a:rPr lang="en-US" altLang="zh-CN" sz="2400" dirty="0"/>
              <a:t>3,”ABCabc”,”A”,1</a:t>
            </a:r>
            <a:r>
              <a:rPr lang="zh-CN" altLang="zh-CN" sz="2400" dirty="0"/>
              <a:t>）</a:t>
            </a:r>
            <a:r>
              <a:rPr lang="en-US" altLang="zh-CN" sz="2400" dirty="0"/>
              <a:t>	</a:t>
            </a:r>
            <a:r>
              <a:rPr lang="en-US" altLang="zh-CN" sz="2400" dirty="0" smtClean="0"/>
              <a:t>         ‘</a:t>
            </a:r>
            <a:r>
              <a:rPr lang="zh-CN" altLang="zh-CN" sz="2400" dirty="0"/>
              <a:t>返回</a:t>
            </a:r>
            <a:r>
              <a:rPr lang="en-US" altLang="zh-CN" sz="2400" dirty="0"/>
              <a:t>4</a:t>
            </a:r>
            <a:endParaRPr lang="zh-CN" altLang="zh-CN" sz="2400" dirty="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533808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3</a:t>
            </a:r>
            <a:r>
              <a:rPr lang="zh-CN" altLang="zh-CN" sz="2400" dirty="0"/>
              <a:t>）字符串长度检测函数</a:t>
            </a:r>
          </a:p>
          <a:p>
            <a:pPr marL="109728" indent="612000">
              <a:buNone/>
            </a:pPr>
            <a:r>
              <a:rPr lang="en-US" altLang="zh-CN" sz="2400" dirty="0"/>
              <a:t>Len</a:t>
            </a:r>
            <a:r>
              <a:rPr lang="zh-CN" altLang="zh-CN" sz="2400" dirty="0"/>
              <a:t>（</a:t>
            </a:r>
            <a:r>
              <a:rPr lang="en-US" altLang="zh-CN" sz="2400" dirty="0"/>
              <a:t>&lt;</a:t>
            </a:r>
            <a:r>
              <a:rPr lang="zh-CN" altLang="zh-CN" sz="2400" dirty="0"/>
              <a:t>字符串表达式</a:t>
            </a:r>
            <a:r>
              <a:rPr lang="en-US" altLang="zh-CN" sz="2400" dirty="0"/>
              <a:t>&gt;</a:t>
            </a:r>
            <a:r>
              <a:rPr lang="zh-CN" altLang="zh-CN" sz="2400" dirty="0"/>
              <a:t>）：返回字符串所含字符个数。</a:t>
            </a:r>
          </a:p>
          <a:p>
            <a:pPr marL="109728" indent="612000">
              <a:buNone/>
            </a:pPr>
            <a:r>
              <a:rPr lang="zh-CN" altLang="zh-CN" sz="2400" dirty="0"/>
              <a:t>例：</a:t>
            </a:r>
            <a:r>
              <a:rPr lang="en-US" altLang="zh-CN" sz="2400" dirty="0"/>
              <a:t>Len</a:t>
            </a:r>
            <a:r>
              <a:rPr lang="zh-CN" altLang="zh-CN" sz="2400" dirty="0"/>
              <a:t>（</a:t>
            </a:r>
            <a:r>
              <a:rPr lang="en-US" altLang="zh-CN" sz="2400" dirty="0"/>
              <a:t>”Access</a:t>
            </a:r>
            <a:r>
              <a:rPr lang="zh-CN" altLang="zh-CN" sz="2400" dirty="0"/>
              <a:t>基础教程</a:t>
            </a:r>
            <a:r>
              <a:rPr lang="en-US" altLang="zh-CN" sz="2400" dirty="0"/>
              <a:t>”</a:t>
            </a:r>
            <a:r>
              <a:rPr lang="zh-CN" altLang="zh-CN" sz="2400" dirty="0" smtClean="0"/>
              <a:t>）</a:t>
            </a:r>
            <a:r>
              <a:rPr lang="en-US" altLang="zh-CN" sz="2400" dirty="0"/>
              <a:t>		‘</a:t>
            </a:r>
            <a:r>
              <a:rPr lang="zh-CN" altLang="zh-CN" sz="2400" dirty="0"/>
              <a:t>返回</a:t>
            </a:r>
            <a:r>
              <a:rPr lang="en-US" altLang="zh-CN" sz="2400" dirty="0"/>
              <a:t>10</a:t>
            </a:r>
            <a:endParaRPr lang="zh-CN" altLang="zh-CN" sz="2400" dirty="0"/>
          </a:p>
          <a:p>
            <a:pPr marL="109728" indent="612000">
              <a:buNone/>
            </a:pPr>
            <a:r>
              <a:rPr lang="zh-CN" altLang="zh-CN" sz="2400" dirty="0"/>
              <a:t>注意：定长字符串的长度是其定义时的长度，和字符串实际值无关。</a:t>
            </a:r>
          </a:p>
          <a:p>
            <a:pPr marL="109728" indent="612000">
              <a:buNone/>
            </a:pPr>
            <a:r>
              <a:rPr lang="zh-CN" altLang="zh-CN" sz="2400" dirty="0"/>
              <a:t>例：</a:t>
            </a:r>
            <a:r>
              <a:rPr lang="en-US" altLang="zh-CN" sz="2400" dirty="0"/>
              <a:t>Dim </a:t>
            </a:r>
            <a:r>
              <a:rPr lang="en-US" altLang="zh-CN" sz="2400" dirty="0" err="1"/>
              <a:t>str</a:t>
            </a:r>
            <a:r>
              <a:rPr lang="en-US" altLang="zh-CN" sz="2400" dirty="0"/>
              <a:t> As String*8</a:t>
            </a:r>
            <a:endParaRPr lang="zh-CN" altLang="zh-CN" sz="2400" dirty="0"/>
          </a:p>
          <a:p>
            <a:pPr marL="109728" indent="612000">
              <a:buNone/>
            </a:pPr>
            <a:r>
              <a:rPr lang="en-US" altLang="zh-CN" sz="2400" dirty="0"/>
              <a:t>		</a:t>
            </a:r>
            <a:r>
              <a:rPr lang="en-US" altLang="zh-CN" sz="2400" dirty="0" err="1"/>
              <a:t>str</a:t>
            </a:r>
            <a:r>
              <a:rPr lang="en-US" altLang="zh-CN" sz="2400" dirty="0"/>
              <a:t>=”Access”</a:t>
            </a:r>
            <a:endParaRPr lang="zh-CN" altLang="zh-CN" sz="2400" dirty="0"/>
          </a:p>
          <a:p>
            <a:pPr marL="109728" indent="612000">
              <a:buNone/>
            </a:pPr>
            <a:r>
              <a:rPr lang="en-US" altLang="zh-CN" sz="2400" dirty="0"/>
              <a:t>		Len</a:t>
            </a:r>
            <a:r>
              <a:rPr lang="zh-CN" altLang="zh-CN" sz="2400" dirty="0"/>
              <a:t>（</a:t>
            </a:r>
            <a:r>
              <a:rPr lang="en-US" altLang="zh-CN" sz="2400" dirty="0" err="1"/>
              <a:t>str</a:t>
            </a:r>
            <a:r>
              <a:rPr lang="zh-CN" altLang="zh-CN" sz="2400" dirty="0"/>
              <a:t>）</a:t>
            </a:r>
            <a:r>
              <a:rPr lang="en-US" altLang="zh-CN" sz="2400" dirty="0"/>
              <a:t>						‘</a:t>
            </a:r>
            <a:r>
              <a:rPr lang="zh-CN" altLang="zh-CN" sz="2400" dirty="0"/>
              <a:t>返回</a:t>
            </a:r>
            <a:r>
              <a:rPr lang="en-US" altLang="zh-CN" sz="2400" dirty="0"/>
              <a:t>8</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345589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4</a:t>
            </a:r>
            <a:r>
              <a:rPr lang="zh-CN" altLang="zh-CN" sz="2400" dirty="0"/>
              <a:t>）大小写转换函数</a:t>
            </a:r>
          </a:p>
          <a:p>
            <a:pPr marL="109728" indent="612000">
              <a:buNone/>
            </a:pPr>
            <a:r>
              <a:rPr lang="en-US" altLang="zh-CN" sz="2400" dirty="0" err="1"/>
              <a:t>Ucase</a:t>
            </a:r>
            <a:r>
              <a:rPr lang="zh-CN" altLang="zh-CN" sz="2400" dirty="0"/>
              <a:t>（</a:t>
            </a:r>
            <a:r>
              <a:rPr lang="en-US" altLang="zh-CN" sz="2400" dirty="0"/>
              <a:t>&lt;</a:t>
            </a:r>
            <a:r>
              <a:rPr lang="zh-CN" altLang="zh-CN" sz="2400" dirty="0"/>
              <a:t>字符串表达式</a:t>
            </a:r>
            <a:r>
              <a:rPr lang="en-US" altLang="zh-CN" sz="2400" dirty="0"/>
              <a:t>&gt;</a:t>
            </a:r>
            <a:r>
              <a:rPr lang="zh-CN" altLang="zh-CN" sz="2400" dirty="0"/>
              <a:t>）：将字符串中小写字母转成大写字母。</a:t>
            </a:r>
          </a:p>
          <a:p>
            <a:pPr marL="109728" indent="612000">
              <a:buNone/>
            </a:pPr>
            <a:r>
              <a:rPr lang="en-US" altLang="zh-CN" sz="2400" dirty="0" err="1"/>
              <a:t>Lcase</a:t>
            </a:r>
            <a:r>
              <a:rPr lang="zh-CN" altLang="zh-CN" sz="2400" dirty="0"/>
              <a:t>（</a:t>
            </a:r>
            <a:r>
              <a:rPr lang="en-US" altLang="zh-CN" sz="2400" dirty="0"/>
              <a:t>&lt;</a:t>
            </a:r>
            <a:r>
              <a:rPr lang="zh-CN" altLang="zh-CN" sz="2400" dirty="0"/>
              <a:t>字符串表达式</a:t>
            </a:r>
            <a:r>
              <a:rPr lang="en-US" altLang="zh-CN" sz="2400" dirty="0"/>
              <a:t>&gt;</a:t>
            </a:r>
            <a:r>
              <a:rPr lang="zh-CN" altLang="zh-CN" sz="2400" dirty="0"/>
              <a:t>）：将字符串中大写字母转成小写字母。</a:t>
            </a:r>
          </a:p>
          <a:p>
            <a:pPr marL="109728" indent="612000">
              <a:buNone/>
            </a:pPr>
            <a:r>
              <a:rPr lang="zh-CN" altLang="zh-CN" sz="2400" dirty="0"/>
              <a:t>例</a:t>
            </a:r>
            <a:r>
              <a:rPr lang="zh-CN" altLang="zh-CN" sz="2400" dirty="0" smtClean="0"/>
              <a:t>：</a:t>
            </a:r>
            <a:endParaRPr lang="en-US" altLang="zh-CN" sz="2400" dirty="0" smtClean="0"/>
          </a:p>
          <a:p>
            <a:pPr marL="109728" indent="612000">
              <a:buNone/>
            </a:pPr>
            <a:r>
              <a:rPr lang="en-US" altLang="zh-CN" sz="2400" dirty="0" smtClean="0"/>
              <a:t>    </a:t>
            </a:r>
            <a:r>
              <a:rPr lang="en-US" altLang="zh-CN" sz="2400" dirty="0" err="1" smtClean="0"/>
              <a:t>Ucase</a:t>
            </a:r>
            <a:r>
              <a:rPr lang="zh-CN" altLang="zh-CN" sz="2400" dirty="0"/>
              <a:t>（</a:t>
            </a:r>
            <a:r>
              <a:rPr lang="en-US" altLang="zh-CN" sz="2400" dirty="0"/>
              <a:t>”Access”</a:t>
            </a:r>
            <a:r>
              <a:rPr lang="zh-CN" altLang="zh-CN" sz="2400" dirty="0"/>
              <a:t>）</a:t>
            </a:r>
            <a:r>
              <a:rPr lang="en-US" altLang="zh-CN" sz="2400" dirty="0"/>
              <a:t>	</a:t>
            </a:r>
            <a:r>
              <a:rPr lang="en-US" altLang="zh-CN" sz="2400" dirty="0" smtClean="0"/>
              <a:t>‘</a:t>
            </a:r>
            <a:r>
              <a:rPr lang="zh-CN" altLang="zh-CN" sz="2400" dirty="0"/>
              <a:t>返回</a:t>
            </a:r>
            <a:r>
              <a:rPr lang="en-US" altLang="zh-CN" sz="2400" dirty="0"/>
              <a:t>ACCESS</a:t>
            </a:r>
            <a:endParaRPr lang="zh-CN" altLang="zh-CN" sz="2400" dirty="0"/>
          </a:p>
          <a:p>
            <a:pPr marL="109728" indent="612000">
              <a:buNone/>
            </a:pPr>
            <a:r>
              <a:rPr lang="en-US" altLang="zh-CN" sz="2400" dirty="0" smtClean="0"/>
              <a:t>    </a:t>
            </a:r>
            <a:r>
              <a:rPr lang="en-US" altLang="zh-CN" sz="2400" dirty="0" err="1" smtClean="0"/>
              <a:t>Lcase</a:t>
            </a:r>
            <a:r>
              <a:rPr lang="zh-CN" altLang="zh-CN" sz="2400" dirty="0"/>
              <a:t>（</a:t>
            </a:r>
            <a:r>
              <a:rPr lang="en-US" altLang="zh-CN" sz="2400" dirty="0"/>
              <a:t>”Access”</a:t>
            </a:r>
            <a:r>
              <a:rPr lang="zh-CN" altLang="zh-CN" sz="2400" dirty="0" smtClean="0"/>
              <a:t>）</a:t>
            </a:r>
            <a:r>
              <a:rPr lang="en-US" altLang="zh-CN" sz="2400" dirty="0"/>
              <a:t>	‘</a:t>
            </a:r>
            <a:r>
              <a:rPr lang="zh-CN" altLang="zh-CN" sz="2400" dirty="0"/>
              <a:t>返回</a:t>
            </a:r>
            <a:r>
              <a:rPr lang="en-US" altLang="zh-CN" sz="2400" dirty="0" smtClean="0"/>
              <a:t>access</a:t>
            </a:r>
          </a:p>
          <a:p>
            <a:pPr marL="109728" indent="612000">
              <a:buNone/>
            </a:pPr>
            <a:endParaRPr lang="en-US" altLang="zh-CN" sz="2400" dirty="0" smtClean="0"/>
          </a:p>
          <a:p>
            <a:pPr marL="109728" indent="612000">
              <a:buNone/>
            </a:pPr>
            <a:r>
              <a:rPr lang="en-US" altLang="zh-CN" sz="2400" dirty="0" smtClean="0"/>
              <a:t>5</a:t>
            </a:r>
            <a:r>
              <a:rPr lang="zh-CN" altLang="zh-CN" sz="2400" dirty="0"/>
              <a:t>）生成空格函数</a:t>
            </a:r>
          </a:p>
          <a:p>
            <a:pPr marL="109728" indent="612000">
              <a:buNone/>
            </a:pPr>
            <a:r>
              <a:rPr lang="en-US" altLang="zh-CN" sz="2400" dirty="0"/>
              <a:t>Space</a:t>
            </a:r>
            <a:r>
              <a:rPr lang="zh-CN" altLang="zh-CN" sz="2400" dirty="0"/>
              <a:t>（</a:t>
            </a:r>
            <a:r>
              <a:rPr lang="en-US" altLang="zh-CN" sz="2400" dirty="0"/>
              <a:t>&lt;</a:t>
            </a:r>
            <a:r>
              <a:rPr lang="zh-CN" altLang="zh-CN" sz="2400" dirty="0"/>
              <a:t>数值表达式</a:t>
            </a:r>
            <a:r>
              <a:rPr lang="en-US" altLang="zh-CN" sz="2400" dirty="0"/>
              <a:t>&gt;</a:t>
            </a:r>
            <a:r>
              <a:rPr lang="zh-CN" altLang="zh-CN" sz="2400" dirty="0"/>
              <a:t>）：返回数值表达式值个空格。</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140645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6</a:t>
            </a:r>
            <a:r>
              <a:rPr lang="zh-CN" altLang="zh-CN" sz="2400" dirty="0"/>
              <a:t>）删除空格函数</a:t>
            </a:r>
          </a:p>
          <a:p>
            <a:pPr marL="109728" indent="612000">
              <a:buNone/>
            </a:pPr>
            <a:r>
              <a:rPr lang="en-US" altLang="zh-CN" sz="2400" dirty="0" err="1"/>
              <a:t>LTrim</a:t>
            </a:r>
            <a:r>
              <a:rPr lang="zh-CN" altLang="zh-CN" sz="2400" dirty="0"/>
              <a:t>（</a:t>
            </a:r>
            <a:r>
              <a:rPr lang="en-US" altLang="zh-CN" sz="2400" dirty="0"/>
              <a:t>&lt;</a:t>
            </a:r>
            <a:r>
              <a:rPr lang="zh-CN" altLang="zh-CN" sz="2400" dirty="0"/>
              <a:t>字符串表达式</a:t>
            </a:r>
            <a:r>
              <a:rPr lang="en-US" altLang="zh-CN" sz="2400" dirty="0"/>
              <a:t>&gt;</a:t>
            </a:r>
            <a:r>
              <a:rPr lang="zh-CN" altLang="zh-CN" sz="2400" dirty="0"/>
              <a:t>）：删除字符串的前导空格。</a:t>
            </a:r>
          </a:p>
          <a:p>
            <a:pPr marL="109728" indent="612000">
              <a:buNone/>
            </a:pPr>
            <a:r>
              <a:rPr lang="en-US" altLang="zh-CN" sz="2400" dirty="0" err="1"/>
              <a:t>RTrim</a:t>
            </a:r>
            <a:r>
              <a:rPr lang="zh-CN" altLang="zh-CN" sz="2400" dirty="0"/>
              <a:t>（</a:t>
            </a:r>
            <a:r>
              <a:rPr lang="en-US" altLang="zh-CN" sz="2400" dirty="0"/>
              <a:t>&lt;</a:t>
            </a:r>
            <a:r>
              <a:rPr lang="zh-CN" altLang="zh-CN" sz="2400" dirty="0"/>
              <a:t>字符串表达式</a:t>
            </a:r>
            <a:r>
              <a:rPr lang="en-US" altLang="zh-CN" sz="2400" dirty="0"/>
              <a:t>&gt;</a:t>
            </a:r>
            <a:r>
              <a:rPr lang="zh-CN" altLang="zh-CN" sz="2400" dirty="0"/>
              <a:t>）：删除字符串的尾部空格。</a:t>
            </a:r>
          </a:p>
          <a:p>
            <a:pPr marL="109728" indent="612000">
              <a:buNone/>
            </a:pPr>
            <a:r>
              <a:rPr lang="en-US" altLang="zh-CN" sz="2400" dirty="0"/>
              <a:t>Trim</a:t>
            </a:r>
            <a:r>
              <a:rPr lang="zh-CN" altLang="zh-CN" sz="2400" dirty="0"/>
              <a:t>（</a:t>
            </a:r>
            <a:r>
              <a:rPr lang="en-US" altLang="zh-CN" sz="2400" dirty="0"/>
              <a:t>&lt;</a:t>
            </a:r>
            <a:r>
              <a:rPr lang="zh-CN" altLang="zh-CN" sz="2400" dirty="0"/>
              <a:t>字符串表达式</a:t>
            </a:r>
            <a:r>
              <a:rPr lang="en-US" altLang="zh-CN" sz="2400" dirty="0"/>
              <a:t>&gt;</a:t>
            </a:r>
            <a:r>
              <a:rPr lang="zh-CN" altLang="zh-CN" sz="2400" dirty="0"/>
              <a:t>）：删除字符串的前导和尾部空格。</a:t>
            </a:r>
          </a:p>
          <a:p>
            <a:pPr marL="109728" indent="612000">
              <a:buNone/>
            </a:pPr>
            <a:r>
              <a:rPr lang="zh-CN" altLang="zh-CN" sz="2400" dirty="0" smtClean="0"/>
              <a:t>例：</a:t>
            </a:r>
            <a:endParaRPr lang="en-US" altLang="zh-CN" sz="2400" dirty="0" smtClean="0"/>
          </a:p>
          <a:p>
            <a:pPr marL="109728" indent="612000">
              <a:buNone/>
            </a:pPr>
            <a:r>
              <a:rPr lang="en-US" altLang="zh-CN" sz="2400" dirty="0" err="1" smtClean="0"/>
              <a:t>LTrim</a:t>
            </a:r>
            <a:r>
              <a:rPr lang="zh-CN" altLang="zh-CN" sz="2400" dirty="0"/>
              <a:t>（</a:t>
            </a:r>
            <a:r>
              <a:rPr lang="en-US" altLang="zh-CN" sz="2400" dirty="0"/>
              <a:t>”  Access  </a:t>
            </a:r>
            <a:r>
              <a:rPr lang="zh-CN" altLang="zh-CN" sz="2400" dirty="0"/>
              <a:t>基础教程</a:t>
            </a:r>
            <a:r>
              <a:rPr lang="en-US" altLang="zh-CN" sz="2400" dirty="0"/>
              <a:t>  </a:t>
            </a:r>
            <a:r>
              <a:rPr lang="en-US" altLang="zh-CN" sz="2400" dirty="0" smtClean="0"/>
              <a:t>“</a:t>
            </a:r>
            <a:r>
              <a:rPr lang="zh-CN" altLang="zh-CN" sz="2400" dirty="0" smtClean="0"/>
              <a:t>）</a:t>
            </a:r>
            <a:r>
              <a:rPr lang="en-US" altLang="zh-CN" sz="2400" dirty="0" smtClean="0"/>
              <a:t>	</a:t>
            </a:r>
          </a:p>
          <a:p>
            <a:pPr marL="109728" indent="612000">
              <a:buNone/>
            </a:pPr>
            <a:r>
              <a:rPr lang="en-US" altLang="zh-CN" sz="2400" dirty="0" smtClean="0"/>
              <a:t>‘</a:t>
            </a:r>
            <a:r>
              <a:rPr lang="zh-CN" altLang="zh-CN" sz="2400" dirty="0"/>
              <a:t>返回</a:t>
            </a:r>
            <a:r>
              <a:rPr lang="en-US" altLang="zh-CN" sz="2400" dirty="0"/>
              <a:t>”Access  </a:t>
            </a:r>
            <a:r>
              <a:rPr lang="zh-CN" altLang="zh-CN" sz="2400" dirty="0"/>
              <a:t>基础教程</a:t>
            </a:r>
            <a:r>
              <a:rPr lang="en-US" altLang="zh-CN" sz="2400" dirty="0"/>
              <a:t>  ”</a:t>
            </a:r>
            <a:endParaRPr lang="zh-CN" altLang="zh-CN" sz="2400" dirty="0"/>
          </a:p>
          <a:p>
            <a:pPr marL="109728" indent="612000">
              <a:buNone/>
            </a:pPr>
            <a:r>
              <a:rPr lang="en-US" altLang="zh-CN" sz="2400" dirty="0" err="1" smtClean="0"/>
              <a:t>RTrim</a:t>
            </a:r>
            <a:r>
              <a:rPr lang="zh-CN" altLang="zh-CN" sz="2400" dirty="0"/>
              <a:t>（</a:t>
            </a:r>
            <a:r>
              <a:rPr lang="en-US" altLang="zh-CN" sz="2400" dirty="0"/>
              <a:t>”  Access  </a:t>
            </a:r>
            <a:r>
              <a:rPr lang="zh-CN" altLang="zh-CN" sz="2400" dirty="0"/>
              <a:t>基础教程</a:t>
            </a:r>
            <a:r>
              <a:rPr lang="en-US" altLang="zh-CN" sz="2400" dirty="0"/>
              <a:t>  “</a:t>
            </a:r>
            <a:r>
              <a:rPr lang="zh-CN" altLang="zh-CN" sz="2400" dirty="0" smtClean="0"/>
              <a:t>）</a:t>
            </a:r>
            <a:endParaRPr lang="en-US" altLang="zh-CN" sz="2400" dirty="0" smtClean="0"/>
          </a:p>
          <a:p>
            <a:pPr marL="109728" indent="612000">
              <a:buNone/>
            </a:pPr>
            <a:r>
              <a:rPr lang="zh-CN" altLang="zh-CN" sz="2400" dirty="0" smtClean="0"/>
              <a:t>返回</a:t>
            </a:r>
            <a:r>
              <a:rPr lang="en-US" altLang="zh-CN" sz="2400" dirty="0"/>
              <a:t>”  Access  </a:t>
            </a:r>
            <a:r>
              <a:rPr lang="zh-CN" altLang="zh-CN" sz="2400" dirty="0"/>
              <a:t>基础教程</a:t>
            </a:r>
            <a:r>
              <a:rPr lang="en-US" altLang="zh-CN" sz="2400" dirty="0"/>
              <a:t>”</a:t>
            </a:r>
            <a:endParaRPr lang="zh-CN" altLang="zh-CN" sz="2400" dirty="0"/>
          </a:p>
          <a:p>
            <a:pPr marL="109728" indent="612000">
              <a:buNone/>
            </a:pPr>
            <a:r>
              <a:rPr lang="en-US" altLang="zh-CN" sz="2400" dirty="0" smtClean="0"/>
              <a:t>Trim</a:t>
            </a:r>
            <a:r>
              <a:rPr lang="zh-CN" altLang="zh-CN" sz="2400" dirty="0"/>
              <a:t>（</a:t>
            </a:r>
            <a:r>
              <a:rPr lang="en-US" altLang="zh-CN" sz="2400" dirty="0"/>
              <a:t>”  Access  </a:t>
            </a:r>
            <a:r>
              <a:rPr lang="zh-CN" altLang="zh-CN" sz="2400" dirty="0"/>
              <a:t>基础教程</a:t>
            </a:r>
            <a:r>
              <a:rPr lang="en-US" altLang="zh-CN" sz="2400" dirty="0"/>
              <a:t>  “</a:t>
            </a:r>
            <a:r>
              <a:rPr lang="zh-CN" altLang="zh-CN" sz="2400" dirty="0" smtClean="0"/>
              <a:t>）</a:t>
            </a:r>
            <a:endParaRPr lang="en-US" altLang="zh-CN" sz="2400" dirty="0" smtClean="0"/>
          </a:p>
          <a:p>
            <a:pPr marL="109728" indent="612000">
              <a:buNone/>
            </a:pPr>
            <a:r>
              <a:rPr lang="en-US" altLang="zh-CN" sz="2400" dirty="0" smtClean="0"/>
              <a:t>‘</a:t>
            </a:r>
            <a:r>
              <a:rPr lang="zh-CN" altLang="zh-CN" sz="2400" dirty="0"/>
              <a:t>返回</a:t>
            </a:r>
            <a:r>
              <a:rPr lang="en-US" altLang="zh-CN" sz="2400" dirty="0"/>
              <a:t>”Access  </a:t>
            </a:r>
            <a:r>
              <a:rPr lang="zh-CN" altLang="zh-CN" sz="2400" dirty="0"/>
              <a:t>基础教程</a:t>
            </a:r>
            <a:r>
              <a:rPr lang="en-US" altLang="zh-CN" sz="2400" dirty="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7067585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）日期</a:t>
            </a:r>
            <a:r>
              <a:rPr lang="en-US" altLang="zh-CN" sz="2400" dirty="0"/>
              <a:t>/</a:t>
            </a:r>
            <a:r>
              <a:rPr lang="zh-CN" altLang="zh-CN" sz="2400" dirty="0"/>
              <a:t>时间函数</a:t>
            </a:r>
          </a:p>
          <a:p>
            <a:pPr marL="109728" indent="612000">
              <a:buNone/>
            </a:pPr>
            <a:r>
              <a:rPr lang="en-US" altLang="zh-CN" sz="2400" dirty="0"/>
              <a:t>Date</a:t>
            </a:r>
            <a:r>
              <a:rPr lang="zh-CN" altLang="zh-CN" sz="2400" dirty="0"/>
              <a:t>（）：返回当前系统日期。</a:t>
            </a:r>
          </a:p>
          <a:p>
            <a:pPr marL="109728" indent="612000">
              <a:buNone/>
            </a:pPr>
            <a:r>
              <a:rPr lang="en-US" altLang="zh-CN" sz="2400" dirty="0"/>
              <a:t>Time</a:t>
            </a:r>
            <a:r>
              <a:rPr lang="zh-CN" altLang="zh-CN" sz="2400" dirty="0"/>
              <a:t>（）：返回当前系统时间。</a:t>
            </a:r>
          </a:p>
          <a:p>
            <a:pPr marL="109728" indent="612000">
              <a:buNone/>
            </a:pPr>
            <a:r>
              <a:rPr lang="en-US" altLang="zh-CN" sz="2400" dirty="0"/>
              <a:t>Now</a:t>
            </a:r>
            <a:r>
              <a:rPr lang="zh-CN" altLang="zh-CN" sz="2400" dirty="0"/>
              <a:t>（）：返回当前系统日期和时间。</a:t>
            </a:r>
          </a:p>
          <a:p>
            <a:pPr marL="109728" indent="612000">
              <a:buNone/>
            </a:pPr>
            <a:r>
              <a:rPr lang="zh-CN" altLang="zh-CN" sz="2400" dirty="0"/>
              <a:t>例：假设当前系统日期和时间为</a:t>
            </a:r>
            <a:r>
              <a:rPr lang="en-US" altLang="zh-CN" sz="2400" dirty="0"/>
              <a:t>2008-4-7  </a:t>
            </a:r>
            <a:r>
              <a:rPr lang="en-US" altLang="zh-CN" sz="2400" dirty="0" smtClean="0"/>
              <a:t>15:00:00</a:t>
            </a:r>
            <a:endParaRPr lang="zh-CN" altLang="zh-CN" sz="2400" dirty="0" smtClean="0"/>
          </a:p>
          <a:p>
            <a:pPr marL="109728" indent="612000">
              <a:buNone/>
            </a:pPr>
            <a:r>
              <a:rPr lang="en-US" altLang="zh-CN" sz="2400" dirty="0" smtClean="0"/>
              <a:t>Date</a:t>
            </a:r>
            <a:r>
              <a:rPr lang="zh-CN" altLang="zh-CN" sz="2400" dirty="0" smtClean="0"/>
              <a:t>（）</a:t>
            </a:r>
            <a:r>
              <a:rPr lang="en-US" altLang="zh-CN" sz="2400" dirty="0" smtClean="0"/>
              <a:t>		‘</a:t>
            </a:r>
            <a:r>
              <a:rPr lang="zh-CN" altLang="zh-CN" sz="2400" dirty="0" smtClean="0"/>
              <a:t>返回</a:t>
            </a:r>
            <a:r>
              <a:rPr lang="en-US" altLang="zh-CN" sz="2400" dirty="0" smtClean="0"/>
              <a:t>2008-4-7</a:t>
            </a:r>
            <a:endParaRPr lang="zh-CN" altLang="zh-CN" sz="2400" dirty="0" smtClean="0"/>
          </a:p>
          <a:p>
            <a:pPr marL="109728" indent="612000">
              <a:buNone/>
            </a:pPr>
            <a:r>
              <a:rPr lang="en-US" altLang="zh-CN" sz="2400" dirty="0" smtClean="0"/>
              <a:t>Time</a:t>
            </a:r>
            <a:r>
              <a:rPr lang="zh-CN" altLang="zh-CN" sz="2400" dirty="0"/>
              <a:t>（）</a:t>
            </a:r>
            <a:r>
              <a:rPr lang="en-US" altLang="zh-CN" sz="2400" dirty="0"/>
              <a:t>		‘</a:t>
            </a:r>
            <a:r>
              <a:rPr lang="zh-CN" altLang="zh-CN" sz="2400" dirty="0"/>
              <a:t>返回</a:t>
            </a:r>
            <a:r>
              <a:rPr lang="en-US" altLang="zh-CN" sz="2400" dirty="0"/>
              <a:t>15:00:00</a:t>
            </a:r>
            <a:endParaRPr lang="zh-CN" altLang="zh-CN" sz="2400" dirty="0"/>
          </a:p>
          <a:p>
            <a:pPr marL="109728" indent="612000">
              <a:buNone/>
            </a:pPr>
            <a:r>
              <a:rPr lang="en-US" altLang="zh-CN" sz="2400" dirty="0" smtClean="0"/>
              <a:t>Now</a:t>
            </a:r>
            <a:r>
              <a:rPr lang="zh-CN" altLang="zh-CN" sz="2400" dirty="0"/>
              <a:t>（）</a:t>
            </a:r>
            <a:r>
              <a:rPr lang="en-US" altLang="zh-CN" sz="2400" dirty="0"/>
              <a:t>		</a:t>
            </a:r>
            <a:r>
              <a:rPr lang="en-US" altLang="zh-CN" sz="2400" dirty="0" smtClean="0"/>
              <a:t>‘</a:t>
            </a:r>
            <a:r>
              <a:rPr lang="zh-CN" altLang="zh-CN" sz="2400" dirty="0"/>
              <a:t>返回</a:t>
            </a:r>
            <a:r>
              <a:rPr lang="en-US" altLang="zh-CN" sz="2400" dirty="0"/>
              <a:t>2008-4-7  15:00:00</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905817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Year</a:t>
            </a:r>
            <a:r>
              <a:rPr lang="zh-CN" altLang="zh-CN" sz="2400" dirty="0"/>
              <a:t>（</a:t>
            </a:r>
            <a:r>
              <a:rPr lang="en-US" altLang="zh-CN" sz="2400" dirty="0"/>
              <a:t>&lt;</a:t>
            </a:r>
            <a:r>
              <a:rPr lang="zh-CN" altLang="zh-CN" sz="2400" dirty="0"/>
              <a:t>日期表达式</a:t>
            </a:r>
            <a:r>
              <a:rPr lang="en-US" altLang="zh-CN" sz="2400" dirty="0"/>
              <a:t>&gt;</a:t>
            </a:r>
            <a:r>
              <a:rPr lang="zh-CN" altLang="zh-CN" sz="2400" dirty="0"/>
              <a:t>）：返回日期表达式中的年份。</a:t>
            </a:r>
          </a:p>
          <a:p>
            <a:pPr marL="109728" indent="612000">
              <a:buNone/>
            </a:pPr>
            <a:r>
              <a:rPr lang="en-US" altLang="zh-CN" sz="2400" dirty="0"/>
              <a:t>Month</a:t>
            </a:r>
            <a:r>
              <a:rPr lang="zh-CN" altLang="zh-CN" sz="2400" dirty="0"/>
              <a:t>（</a:t>
            </a:r>
            <a:r>
              <a:rPr lang="en-US" altLang="zh-CN" sz="2400" dirty="0"/>
              <a:t>&lt;</a:t>
            </a:r>
            <a:r>
              <a:rPr lang="zh-CN" altLang="zh-CN" sz="2400" dirty="0"/>
              <a:t>日期表达式</a:t>
            </a:r>
            <a:r>
              <a:rPr lang="en-US" altLang="zh-CN" sz="2400" dirty="0"/>
              <a:t>&gt;</a:t>
            </a:r>
            <a:r>
              <a:rPr lang="zh-CN" altLang="zh-CN" sz="2400" dirty="0"/>
              <a:t>）：返回日期表达式中的月份。</a:t>
            </a:r>
          </a:p>
          <a:p>
            <a:pPr marL="109728" indent="612000">
              <a:buNone/>
            </a:pPr>
            <a:r>
              <a:rPr lang="en-US" altLang="zh-CN" sz="2400" dirty="0"/>
              <a:t>Day</a:t>
            </a:r>
            <a:r>
              <a:rPr lang="zh-CN" altLang="zh-CN" sz="2400" dirty="0"/>
              <a:t>（</a:t>
            </a:r>
            <a:r>
              <a:rPr lang="en-US" altLang="zh-CN" sz="2400" dirty="0"/>
              <a:t>&lt;</a:t>
            </a:r>
            <a:r>
              <a:rPr lang="zh-CN" altLang="zh-CN" sz="2400" dirty="0"/>
              <a:t>日期表达式</a:t>
            </a:r>
            <a:r>
              <a:rPr lang="en-US" altLang="zh-CN" sz="2400" dirty="0"/>
              <a:t>&gt;</a:t>
            </a:r>
            <a:r>
              <a:rPr lang="zh-CN" altLang="zh-CN" sz="2400" dirty="0"/>
              <a:t>）：返回日期表达式中的日期。</a:t>
            </a:r>
          </a:p>
          <a:p>
            <a:pPr marL="109728" indent="612000">
              <a:buNone/>
            </a:pPr>
            <a:r>
              <a:rPr lang="en-US" altLang="zh-CN" sz="2400" dirty="0"/>
              <a:t>Weekday</a:t>
            </a:r>
            <a:r>
              <a:rPr lang="zh-CN" altLang="zh-CN" sz="2400" dirty="0"/>
              <a:t>（</a:t>
            </a:r>
            <a:r>
              <a:rPr lang="en-US" altLang="zh-CN" sz="2400" dirty="0"/>
              <a:t>&lt;</a:t>
            </a:r>
            <a:r>
              <a:rPr lang="zh-CN" altLang="zh-CN" sz="2400" dirty="0"/>
              <a:t>表达式</a:t>
            </a:r>
            <a:r>
              <a:rPr lang="en-US" altLang="zh-CN" sz="2400" dirty="0"/>
              <a:t>&gt;</a:t>
            </a:r>
            <a:r>
              <a:rPr lang="zh-CN" altLang="zh-CN" sz="2400" dirty="0"/>
              <a:t>，</a:t>
            </a:r>
            <a:r>
              <a:rPr lang="en-US" altLang="zh-CN" sz="2400" dirty="0"/>
              <a:t>[W]</a:t>
            </a:r>
            <a:r>
              <a:rPr lang="zh-CN" altLang="zh-CN" sz="2400" dirty="0"/>
              <a:t>）：返回</a:t>
            </a:r>
            <a:r>
              <a:rPr lang="en-US" altLang="zh-CN" sz="2400" dirty="0"/>
              <a:t>1~7</a:t>
            </a:r>
            <a:r>
              <a:rPr lang="zh-CN" altLang="zh-CN" sz="2400" dirty="0"/>
              <a:t>的整数，表示星期几。</a:t>
            </a:r>
            <a:r>
              <a:rPr lang="en-US" altLang="zh-CN" sz="2400" dirty="0"/>
              <a:t>W</a:t>
            </a:r>
            <a:r>
              <a:rPr lang="zh-CN" altLang="zh-CN" sz="2400" dirty="0"/>
              <a:t>为可选项，用来指定一星期中的第一天是星期几的常数。如省略，默认星期日为一周的第一天。</a:t>
            </a:r>
          </a:p>
          <a:p>
            <a:pPr marL="109728" indent="612000">
              <a:buNone/>
            </a:pPr>
            <a:r>
              <a:rPr lang="zh-CN" altLang="zh-CN" sz="2400" dirty="0"/>
              <a:t>例：</a:t>
            </a:r>
            <a:r>
              <a:rPr lang="en-US" altLang="zh-CN" sz="2400" dirty="0"/>
              <a:t>Year</a:t>
            </a:r>
            <a:r>
              <a:rPr lang="zh-CN" altLang="zh-CN" sz="2400" dirty="0"/>
              <a:t>（</a:t>
            </a:r>
            <a:r>
              <a:rPr lang="en-US" altLang="zh-CN" sz="2400" dirty="0"/>
              <a:t>#2008-4-7#</a:t>
            </a:r>
            <a:r>
              <a:rPr lang="zh-CN" altLang="zh-CN" sz="2400" dirty="0"/>
              <a:t>）</a:t>
            </a:r>
            <a:r>
              <a:rPr lang="en-US" altLang="zh-CN" sz="2400" dirty="0"/>
              <a:t>		‘</a:t>
            </a:r>
            <a:r>
              <a:rPr lang="zh-CN" altLang="zh-CN" sz="2400" dirty="0"/>
              <a:t>返回</a:t>
            </a:r>
            <a:r>
              <a:rPr lang="en-US" altLang="zh-CN" sz="2400" dirty="0"/>
              <a:t>2008</a:t>
            </a:r>
            <a:endParaRPr lang="zh-CN" altLang="zh-CN" sz="2400" dirty="0"/>
          </a:p>
          <a:p>
            <a:pPr marL="109728" indent="612000">
              <a:buNone/>
            </a:pPr>
            <a:r>
              <a:rPr lang="en-US" altLang="zh-CN" sz="2400" dirty="0"/>
              <a:t>	Month</a:t>
            </a:r>
            <a:r>
              <a:rPr lang="zh-CN" altLang="zh-CN" sz="2400" dirty="0"/>
              <a:t>（</a:t>
            </a:r>
            <a:r>
              <a:rPr lang="en-US" altLang="zh-CN" sz="2400" dirty="0"/>
              <a:t>#2008-4-7#</a:t>
            </a:r>
            <a:r>
              <a:rPr lang="zh-CN" altLang="zh-CN" sz="2400" dirty="0"/>
              <a:t>）</a:t>
            </a:r>
            <a:r>
              <a:rPr lang="en-US" altLang="zh-CN" sz="2400" dirty="0"/>
              <a:t>		‘</a:t>
            </a:r>
            <a:r>
              <a:rPr lang="zh-CN" altLang="zh-CN" sz="2400" dirty="0"/>
              <a:t>返回</a:t>
            </a:r>
            <a:r>
              <a:rPr lang="en-US" altLang="zh-CN" sz="2400" dirty="0"/>
              <a:t>4</a:t>
            </a:r>
            <a:endParaRPr lang="zh-CN" altLang="zh-CN" sz="2400" dirty="0"/>
          </a:p>
          <a:p>
            <a:pPr marL="109728" indent="612000">
              <a:buNone/>
            </a:pPr>
            <a:r>
              <a:rPr lang="en-US" altLang="zh-CN" sz="2400" dirty="0"/>
              <a:t>	Day</a:t>
            </a:r>
            <a:r>
              <a:rPr lang="zh-CN" altLang="zh-CN" sz="2400" dirty="0"/>
              <a:t>（</a:t>
            </a:r>
            <a:r>
              <a:rPr lang="en-US" altLang="zh-CN" sz="2400" dirty="0"/>
              <a:t>#2008-4-7#</a:t>
            </a:r>
            <a:r>
              <a:rPr lang="zh-CN" altLang="zh-CN" sz="2400" dirty="0"/>
              <a:t>）</a:t>
            </a:r>
            <a:r>
              <a:rPr lang="en-US" altLang="zh-CN" sz="2400" dirty="0"/>
              <a:t>		‘</a:t>
            </a:r>
            <a:r>
              <a:rPr lang="zh-CN" altLang="zh-CN" sz="2400" dirty="0"/>
              <a:t>返回</a:t>
            </a:r>
            <a:r>
              <a:rPr lang="en-US" altLang="zh-CN" sz="2400" dirty="0"/>
              <a:t>7</a:t>
            </a:r>
            <a:endParaRPr lang="zh-CN" altLang="zh-CN" sz="2400" dirty="0"/>
          </a:p>
          <a:p>
            <a:pPr marL="109728" indent="612000">
              <a:buNone/>
            </a:pPr>
            <a:r>
              <a:rPr lang="en-US" altLang="zh-CN" sz="2400" dirty="0"/>
              <a:t>	Weekday</a:t>
            </a:r>
            <a:r>
              <a:rPr lang="zh-CN" altLang="zh-CN" sz="2400" dirty="0"/>
              <a:t>（</a:t>
            </a:r>
            <a:r>
              <a:rPr lang="en-US" altLang="zh-CN" sz="2400" dirty="0"/>
              <a:t>#2008-4-7#</a:t>
            </a:r>
            <a:r>
              <a:rPr lang="zh-CN" altLang="zh-CN" sz="2400" dirty="0"/>
              <a:t>）</a:t>
            </a:r>
            <a:r>
              <a:rPr lang="en-US" altLang="zh-CN" sz="2400" dirty="0"/>
              <a:t>	‘</a:t>
            </a:r>
            <a:r>
              <a:rPr lang="zh-CN" altLang="zh-CN" sz="2400" dirty="0"/>
              <a:t>返回</a:t>
            </a:r>
            <a:r>
              <a:rPr lang="en-US" altLang="zh-CN" sz="2400" dirty="0"/>
              <a:t>2</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846889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4</a:t>
            </a:r>
            <a:r>
              <a:rPr lang="zh-CN" altLang="zh-CN" sz="2400" dirty="0"/>
              <a:t>）类型转换函数</a:t>
            </a:r>
          </a:p>
          <a:p>
            <a:pPr marL="109728" indent="612000">
              <a:buNone/>
            </a:pPr>
            <a:r>
              <a:rPr lang="zh-CN" altLang="zh-CN" sz="2400" dirty="0"/>
              <a:t>类型转换函数的功能是将数据转换成指定的数据类型。主要包括：</a:t>
            </a:r>
          </a:p>
          <a:p>
            <a:pPr marL="109728" indent="612000">
              <a:buNone/>
            </a:pPr>
            <a:r>
              <a:rPr lang="zh-CN" altLang="zh-CN" sz="2400" dirty="0"/>
              <a:t>字符串转换为字符代码函数</a:t>
            </a:r>
            <a:r>
              <a:rPr lang="en-US" altLang="zh-CN" sz="2400" dirty="0" err="1"/>
              <a:t>Asc</a:t>
            </a:r>
            <a:r>
              <a:rPr lang="zh-CN" altLang="zh-CN" sz="2400" dirty="0"/>
              <a:t>（</a:t>
            </a:r>
            <a:r>
              <a:rPr lang="en-US" altLang="zh-CN" sz="2400" dirty="0"/>
              <a:t>&lt;</a:t>
            </a:r>
            <a:r>
              <a:rPr lang="zh-CN" altLang="zh-CN" sz="2400" dirty="0"/>
              <a:t>字符串表达式</a:t>
            </a:r>
            <a:r>
              <a:rPr lang="en-US" altLang="zh-CN" sz="2400" dirty="0"/>
              <a:t>&gt;</a:t>
            </a:r>
            <a:r>
              <a:rPr lang="zh-CN" altLang="zh-CN" sz="2400" dirty="0"/>
              <a:t>）：返回字符串首写字符的</a:t>
            </a:r>
            <a:r>
              <a:rPr lang="en-US" altLang="zh-CN" sz="2400" dirty="0"/>
              <a:t>ASCII</a:t>
            </a:r>
            <a:r>
              <a:rPr lang="zh-CN" altLang="zh-CN" sz="2400" dirty="0"/>
              <a:t>值。</a:t>
            </a:r>
          </a:p>
          <a:p>
            <a:pPr marL="109728" indent="612000">
              <a:buNone/>
            </a:pPr>
            <a:r>
              <a:rPr lang="zh-CN" altLang="zh-CN" sz="2400" dirty="0"/>
              <a:t>字符代码转换为字符串函数</a:t>
            </a:r>
            <a:r>
              <a:rPr lang="en-US" altLang="zh-CN" sz="2400" dirty="0" err="1"/>
              <a:t>Chr</a:t>
            </a:r>
            <a:r>
              <a:rPr lang="zh-CN" altLang="zh-CN" sz="2400" dirty="0"/>
              <a:t>（</a:t>
            </a:r>
            <a:r>
              <a:rPr lang="en-US" altLang="zh-CN" sz="2400" dirty="0"/>
              <a:t>&lt;</a:t>
            </a:r>
            <a:r>
              <a:rPr lang="zh-CN" altLang="zh-CN" sz="2400" dirty="0"/>
              <a:t>字符代码</a:t>
            </a:r>
            <a:r>
              <a:rPr lang="en-US" altLang="zh-CN" sz="2400" dirty="0"/>
              <a:t>&gt;</a:t>
            </a:r>
            <a:r>
              <a:rPr lang="zh-CN" altLang="zh-CN" sz="2400" dirty="0"/>
              <a:t>）：返回与字符代码对应的字符。</a:t>
            </a:r>
          </a:p>
          <a:p>
            <a:pPr marL="109728" indent="612000">
              <a:buNone/>
            </a:pPr>
            <a:r>
              <a:rPr lang="zh-CN" altLang="zh-CN" sz="2400" dirty="0"/>
              <a:t>例：</a:t>
            </a:r>
            <a:r>
              <a:rPr lang="en-US" altLang="zh-CN" sz="2400" dirty="0" err="1"/>
              <a:t>Asc</a:t>
            </a:r>
            <a:r>
              <a:rPr lang="zh-CN" altLang="zh-CN" sz="2400" dirty="0"/>
              <a:t>（</a:t>
            </a:r>
            <a:r>
              <a:rPr lang="en-US" altLang="zh-CN" sz="2400" dirty="0"/>
              <a:t>”Access”</a:t>
            </a:r>
            <a:r>
              <a:rPr lang="zh-CN" altLang="zh-CN" sz="2400" dirty="0"/>
              <a:t>）</a:t>
            </a:r>
            <a:r>
              <a:rPr lang="en-US" altLang="zh-CN" sz="2400" dirty="0"/>
              <a:t>		</a:t>
            </a:r>
            <a:r>
              <a:rPr lang="en-US" altLang="zh-CN" sz="2400" dirty="0" smtClean="0"/>
              <a:t>‘</a:t>
            </a:r>
            <a:r>
              <a:rPr lang="zh-CN" altLang="zh-CN" sz="2400" dirty="0"/>
              <a:t>返回</a:t>
            </a:r>
            <a:r>
              <a:rPr lang="en-US" altLang="zh-CN" sz="2400" dirty="0"/>
              <a:t>65</a:t>
            </a:r>
            <a:endParaRPr lang="zh-CN" altLang="zh-CN" sz="2400" dirty="0"/>
          </a:p>
          <a:p>
            <a:pPr marL="109728" indent="612000">
              <a:buNone/>
            </a:pPr>
            <a:r>
              <a:rPr lang="en-US" altLang="zh-CN" sz="2400" dirty="0"/>
              <a:t>	</a:t>
            </a:r>
            <a:r>
              <a:rPr lang="en-US" altLang="zh-CN" sz="2400" dirty="0" smtClean="0"/>
              <a:t>    </a:t>
            </a:r>
            <a:r>
              <a:rPr lang="en-US" altLang="zh-CN" sz="2400" dirty="0" err="1" smtClean="0"/>
              <a:t>Chr</a:t>
            </a:r>
            <a:r>
              <a:rPr lang="zh-CN" altLang="zh-CN" sz="2400" dirty="0"/>
              <a:t>（</a:t>
            </a:r>
            <a:r>
              <a:rPr lang="en-US" altLang="zh-CN" sz="2400" dirty="0"/>
              <a:t>97</a:t>
            </a:r>
            <a:r>
              <a:rPr lang="zh-CN" altLang="zh-CN" sz="2400" dirty="0"/>
              <a:t>）</a:t>
            </a:r>
            <a:r>
              <a:rPr lang="en-US" altLang="zh-CN" sz="2400" dirty="0"/>
              <a:t>			</a:t>
            </a:r>
            <a:r>
              <a:rPr lang="en-US" altLang="zh-CN" sz="2400" dirty="0" smtClean="0"/>
              <a:t>‘</a:t>
            </a:r>
            <a:r>
              <a:rPr lang="zh-CN" altLang="zh-CN" sz="2400" dirty="0"/>
              <a:t>返回</a:t>
            </a:r>
            <a:r>
              <a:rPr lang="en-US" altLang="zh-CN" sz="2400" dirty="0"/>
              <a:t>a</a:t>
            </a:r>
            <a:endParaRPr lang="zh-CN" altLang="zh-CN" sz="2400" dirty="0"/>
          </a:p>
          <a:p>
            <a:pPr marL="109728" indent="612000">
              <a:buNone/>
            </a:pPr>
            <a:r>
              <a:rPr lang="en-US" altLang="zh-CN" sz="2400" dirty="0"/>
              <a:t>	</a:t>
            </a:r>
            <a:r>
              <a:rPr lang="en-US" altLang="zh-CN" sz="2400" dirty="0" smtClean="0"/>
              <a:t>    </a:t>
            </a:r>
            <a:r>
              <a:rPr lang="en-US" altLang="zh-CN" sz="2400" dirty="0" err="1" smtClean="0"/>
              <a:t>Chr</a:t>
            </a:r>
            <a:r>
              <a:rPr lang="zh-CN" altLang="zh-CN" sz="2400" dirty="0"/>
              <a:t>（</a:t>
            </a:r>
            <a:r>
              <a:rPr lang="en-US" altLang="zh-CN" sz="2400" dirty="0"/>
              <a:t>13</a:t>
            </a:r>
            <a:r>
              <a:rPr lang="zh-CN" altLang="zh-CN" sz="2400" dirty="0"/>
              <a:t>）</a:t>
            </a:r>
            <a:r>
              <a:rPr lang="en-US" altLang="zh-CN" sz="2400" dirty="0"/>
              <a:t>			</a:t>
            </a:r>
            <a:r>
              <a:rPr lang="en-US" altLang="zh-CN" sz="2400" dirty="0" smtClean="0"/>
              <a:t>‘</a:t>
            </a:r>
            <a:r>
              <a:rPr lang="zh-CN" altLang="zh-CN" sz="2400" dirty="0"/>
              <a:t>返回回车符</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761654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109728" indent="0">
              <a:buNone/>
            </a:pPr>
            <a:r>
              <a:rPr lang="en-US" altLang="zh-CN" sz="2400" b="1" dirty="0"/>
              <a:t>8.1.2  </a:t>
            </a:r>
            <a:r>
              <a:rPr lang="zh-CN" altLang="zh-CN" sz="2400" b="1" dirty="0"/>
              <a:t>类模块</a:t>
            </a:r>
          </a:p>
          <a:p>
            <a:pPr marL="109728" indent="612000">
              <a:buNone/>
            </a:pPr>
            <a:r>
              <a:rPr lang="zh-CN" altLang="zh-CN" sz="2400" dirty="0"/>
              <a:t>类模块是可以包含新对象定义的模块。新建一个类实例时，也就新建了一个对象。在</a:t>
            </a:r>
            <a:r>
              <a:rPr lang="en-US" altLang="zh-CN" sz="2400" dirty="0"/>
              <a:t>Access</a:t>
            </a:r>
            <a:r>
              <a:rPr lang="zh-CN" altLang="zh-CN" sz="2400" dirty="0"/>
              <a:t>中，类模块是可以单独存在的。实际上，窗体和报表模块都是类模块，而且它们各自与某一窗体或报表相关联。窗体和报表模块通常都含有事件过程，该过程用于响应窗体或报表中的事件。可以使用事件过程来控制窗体或报表的行为，以及它们对用户操作的响应，例如用鼠标单击某个命令按钮。为窗体或报表创建第一个事件过程时，</a:t>
            </a:r>
            <a:r>
              <a:rPr lang="en-US" altLang="zh-CN" sz="2400" dirty="0"/>
              <a:t>Microsoft Access </a:t>
            </a:r>
            <a:r>
              <a:rPr lang="zh-CN" altLang="zh-CN" sz="2400" dirty="0"/>
              <a:t>将自动创建与之关联的窗体或报表模块。如果要查看窗体或报表的模块，可以在其设计视图中单击功能区“窗体设计工具</a:t>
            </a:r>
            <a:r>
              <a:rPr lang="en-US" altLang="zh-CN" sz="2400" dirty="0"/>
              <a:t>/</a:t>
            </a:r>
            <a:r>
              <a:rPr lang="zh-CN" altLang="zh-CN" sz="2400" dirty="0"/>
              <a:t>设计”（或“报表设计工具”）选项卡下“工具”组中</a:t>
            </a:r>
            <a:r>
              <a:rPr lang="zh-CN" altLang="zh-CN" sz="2400" dirty="0" smtClean="0"/>
              <a:t>的</a:t>
            </a:r>
            <a:r>
              <a:rPr lang="zh-CN" altLang="en-US" sz="2400" dirty="0" smtClean="0"/>
              <a:t>“查看代码”</a:t>
            </a:r>
            <a:r>
              <a:rPr lang="zh-CN" altLang="zh-CN" sz="2400" dirty="0" smtClean="0"/>
              <a:t>按钮</a:t>
            </a:r>
            <a:r>
              <a:rPr lang="zh-CN" altLang="zh-CN" sz="2400" dirty="0"/>
              <a:t>。</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8.1  </a:t>
            </a:r>
            <a:r>
              <a:rPr lang="zh-CN" altLang="zh-CN" sz="4400" b="1" dirty="0" smtClean="0">
                <a:effectLst>
                  <a:outerShdw blurRad="38100" dist="38100" dir="2700000" algn="tl">
                    <a:srgbClr val="000000">
                      <a:alpha val="43137"/>
                    </a:srgbClr>
                  </a:outerShdw>
                </a:effectLst>
              </a:rPr>
              <a:t>模块</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33753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数字转换为字符串函数</a:t>
            </a:r>
            <a:r>
              <a:rPr lang="en-US" altLang="zh-CN" sz="2400" dirty="0" err="1"/>
              <a:t>Str</a:t>
            </a:r>
            <a:r>
              <a:rPr lang="zh-CN" altLang="zh-CN" sz="2400" dirty="0"/>
              <a:t>（</a:t>
            </a:r>
            <a:r>
              <a:rPr lang="en-US" altLang="zh-CN" sz="2400" dirty="0"/>
              <a:t>&lt;</a:t>
            </a:r>
            <a:r>
              <a:rPr lang="zh-CN" altLang="zh-CN" sz="2400" dirty="0"/>
              <a:t>数值表达式</a:t>
            </a:r>
            <a:r>
              <a:rPr lang="en-US" altLang="zh-CN" sz="2400" dirty="0"/>
              <a:t>&gt;</a:t>
            </a:r>
            <a:r>
              <a:rPr lang="zh-CN" altLang="zh-CN" sz="2400" dirty="0"/>
              <a:t>）：将数值表达式转换成字符串，注意：正数转换后会保留一位前导空格（表示正号）。</a:t>
            </a:r>
          </a:p>
          <a:p>
            <a:pPr marL="109728" indent="612000">
              <a:buNone/>
            </a:pPr>
            <a:r>
              <a:rPr lang="zh-CN" altLang="zh-CN" sz="2400" dirty="0"/>
              <a:t>字符串转换成数字函数</a:t>
            </a:r>
            <a:r>
              <a:rPr lang="en-US" altLang="zh-CN" sz="2400" dirty="0"/>
              <a:t>Val</a:t>
            </a:r>
            <a:r>
              <a:rPr lang="zh-CN" altLang="zh-CN" sz="2400" dirty="0"/>
              <a:t>（</a:t>
            </a:r>
            <a:r>
              <a:rPr lang="en-US" altLang="zh-CN" sz="2400" dirty="0"/>
              <a:t>&lt;</a:t>
            </a:r>
            <a:r>
              <a:rPr lang="zh-CN" altLang="zh-CN" sz="2400" dirty="0"/>
              <a:t>字符串表达式</a:t>
            </a:r>
            <a:r>
              <a:rPr lang="en-US" altLang="zh-CN" sz="2400" dirty="0"/>
              <a:t>&gt;</a:t>
            </a:r>
            <a:r>
              <a:rPr lang="zh-CN" altLang="zh-CN" sz="2400" dirty="0"/>
              <a:t>）：将数字字符串转换成数值型数字，注意：转换时可自动将字符串中的空格、制表符和换行符去掉，当遇到不能识别为数字的字符时，停止读入字符串。</a:t>
            </a:r>
          </a:p>
          <a:p>
            <a:pPr marL="109728" indent="0">
              <a:buNone/>
            </a:pPr>
            <a:r>
              <a:rPr lang="zh-CN" altLang="zh-CN" sz="2400" dirty="0" smtClean="0"/>
              <a:t>例</a:t>
            </a:r>
            <a:r>
              <a:rPr lang="zh-CN" altLang="zh-CN" sz="2400" dirty="0"/>
              <a:t>：</a:t>
            </a:r>
            <a:r>
              <a:rPr lang="en-US" altLang="zh-CN" sz="2400" dirty="0" err="1"/>
              <a:t>Str</a:t>
            </a:r>
            <a:r>
              <a:rPr lang="zh-CN" altLang="zh-CN" sz="2400" dirty="0"/>
              <a:t>（</a:t>
            </a:r>
            <a:r>
              <a:rPr lang="en-US" altLang="zh-CN" sz="2400" dirty="0"/>
              <a:t>100</a:t>
            </a:r>
            <a:r>
              <a:rPr lang="zh-CN" altLang="zh-CN" sz="2400" dirty="0"/>
              <a:t>）</a:t>
            </a:r>
            <a:r>
              <a:rPr lang="en-US" altLang="zh-CN" sz="2400" dirty="0"/>
              <a:t>	</a:t>
            </a:r>
            <a:r>
              <a:rPr lang="en-US" altLang="zh-CN" sz="2400" dirty="0" smtClean="0"/>
              <a:t>‘</a:t>
            </a:r>
            <a:r>
              <a:rPr lang="zh-CN" altLang="zh-CN" sz="2400" dirty="0"/>
              <a:t>返回字符串</a:t>
            </a:r>
            <a:r>
              <a:rPr lang="en-US" altLang="zh-CN" sz="2400" dirty="0"/>
              <a:t>” 100”</a:t>
            </a:r>
            <a:r>
              <a:rPr lang="zh-CN" altLang="zh-CN" sz="2400" dirty="0"/>
              <a:t>，有一前导空格</a:t>
            </a:r>
          </a:p>
          <a:p>
            <a:pPr marL="109728" indent="0">
              <a:buNone/>
            </a:pPr>
            <a:r>
              <a:rPr lang="en-US" altLang="zh-CN" sz="2400" dirty="0" smtClean="0"/>
              <a:t>      </a:t>
            </a:r>
            <a:r>
              <a:rPr lang="en-US" altLang="zh-CN" sz="2400" dirty="0" err="1" smtClean="0"/>
              <a:t>Str</a:t>
            </a:r>
            <a:r>
              <a:rPr lang="zh-CN" altLang="zh-CN" sz="2400" dirty="0"/>
              <a:t>（</a:t>
            </a:r>
            <a:r>
              <a:rPr lang="en-US" altLang="zh-CN" sz="2400" dirty="0"/>
              <a:t>-100</a:t>
            </a:r>
            <a:r>
              <a:rPr lang="zh-CN" altLang="zh-CN" sz="2400" dirty="0"/>
              <a:t>）</a:t>
            </a:r>
            <a:r>
              <a:rPr lang="en-US" altLang="zh-CN" sz="2400" dirty="0"/>
              <a:t>	</a:t>
            </a:r>
            <a:r>
              <a:rPr lang="en-US" altLang="zh-CN" sz="2400" dirty="0" smtClean="0"/>
              <a:t>                   ‘</a:t>
            </a:r>
            <a:r>
              <a:rPr lang="zh-CN" altLang="zh-CN" sz="2400" dirty="0"/>
              <a:t>返回字符串</a:t>
            </a:r>
            <a:r>
              <a:rPr lang="en-US" altLang="zh-CN" sz="2400" dirty="0"/>
              <a:t>”-100”</a:t>
            </a:r>
            <a:endParaRPr lang="zh-CN" altLang="zh-CN" sz="2400" dirty="0"/>
          </a:p>
          <a:p>
            <a:pPr marL="109728" indent="0">
              <a:buNone/>
            </a:pPr>
            <a:r>
              <a:rPr lang="en-US" altLang="zh-CN" sz="2400" dirty="0" smtClean="0"/>
              <a:t>      Val</a:t>
            </a:r>
            <a:r>
              <a:rPr lang="zh-CN" altLang="zh-CN" sz="2400" dirty="0"/>
              <a:t>（</a:t>
            </a:r>
            <a:r>
              <a:rPr lang="en-US" altLang="zh-CN" sz="2400" dirty="0"/>
              <a:t>”1  00”</a:t>
            </a:r>
            <a:r>
              <a:rPr lang="zh-CN" altLang="zh-CN" sz="2400" dirty="0"/>
              <a:t>）</a:t>
            </a:r>
            <a:r>
              <a:rPr lang="en-US" altLang="zh-CN" sz="2400" dirty="0"/>
              <a:t>	</a:t>
            </a:r>
            <a:r>
              <a:rPr lang="en-US" altLang="zh-CN" sz="2400" dirty="0" smtClean="0"/>
              <a:t>          ‘</a:t>
            </a:r>
            <a:r>
              <a:rPr lang="zh-CN" altLang="zh-CN" sz="2400" dirty="0"/>
              <a:t>返回数字</a:t>
            </a:r>
            <a:r>
              <a:rPr lang="en-US" altLang="zh-CN" sz="2400" dirty="0"/>
              <a:t>100</a:t>
            </a:r>
            <a:endParaRPr lang="zh-CN" altLang="zh-CN" sz="2400" dirty="0"/>
          </a:p>
          <a:p>
            <a:pPr marL="109728" indent="0">
              <a:buNone/>
            </a:pPr>
            <a:r>
              <a:rPr lang="en-US" altLang="zh-CN" sz="2400" dirty="0" smtClean="0"/>
              <a:t>      Val</a:t>
            </a:r>
            <a:r>
              <a:rPr lang="zh-CN" altLang="zh-CN" sz="2400" dirty="0"/>
              <a:t>（</a:t>
            </a:r>
            <a:r>
              <a:rPr lang="en-US" altLang="zh-CN" sz="2400" dirty="0"/>
              <a:t>”100Access2000”</a:t>
            </a:r>
            <a:r>
              <a:rPr lang="zh-CN" altLang="zh-CN" sz="2400" dirty="0"/>
              <a:t>）</a:t>
            </a:r>
            <a:r>
              <a:rPr lang="en-US" altLang="zh-CN" sz="2400" dirty="0"/>
              <a:t>	‘</a:t>
            </a:r>
            <a:r>
              <a:rPr lang="zh-CN" altLang="zh-CN" sz="2400" dirty="0"/>
              <a:t>返回数字</a:t>
            </a:r>
            <a:r>
              <a:rPr lang="en-US" altLang="zh-CN" sz="2400" dirty="0"/>
              <a:t>100</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271610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8.3.4  </a:t>
            </a:r>
            <a:r>
              <a:rPr lang="zh-CN" altLang="zh-CN" sz="2400" b="1" dirty="0"/>
              <a:t>用户定义的数据类型</a:t>
            </a:r>
          </a:p>
          <a:p>
            <a:pPr marL="109728" indent="612000">
              <a:buNone/>
            </a:pPr>
            <a:r>
              <a:rPr lang="zh-CN" altLang="zh-CN" sz="2400" dirty="0"/>
              <a:t>用户在使用的过程中可以建立包含一个或多个</a:t>
            </a:r>
            <a:r>
              <a:rPr lang="en-US" altLang="zh-CN" sz="2400" dirty="0"/>
              <a:t>VBA</a:t>
            </a:r>
            <a:r>
              <a:rPr lang="zh-CN" altLang="zh-CN" sz="2400" dirty="0"/>
              <a:t>标准数据类型的数据类型，这就是用户定义数据类型，它不仅可以包含</a:t>
            </a:r>
            <a:r>
              <a:rPr lang="en-US" altLang="zh-CN" sz="2400" dirty="0"/>
              <a:t>VBA</a:t>
            </a:r>
            <a:r>
              <a:rPr lang="zh-CN" altLang="zh-CN" sz="2400" dirty="0"/>
              <a:t>的标准数据类型，还可以包含其他用户定义数据类型。在需要用一个变量来保存包含不同数据类型字段的数据表记录时，用户定义数据类型显得特别有用。其定义格式为：</a:t>
            </a:r>
          </a:p>
          <a:p>
            <a:pPr marL="109728" indent="612000">
              <a:buNone/>
            </a:pPr>
            <a:r>
              <a:rPr lang="en-US" altLang="zh-CN" sz="2400" dirty="0"/>
              <a:t>Type [</a:t>
            </a:r>
            <a:r>
              <a:rPr lang="zh-CN" altLang="zh-CN" sz="2400" dirty="0"/>
              <a:t>数据类型名称</a:t>
            </a:r>
            <a:r>
              <a:rPr lang="en-US" altLang="zh-CN" sz="2400" dirty="0"/>
              <a:t>]</a:t>
            </a:r>
            <a:endParaRPr lang="zh-CN" altLang="zh-CN" sz="2400" dirty="0"/>
          </a:p>
          <a:p>
            <a:pPr marL="109728" indent="612000">
              <a:buNone/>
            </a:pPr>
            <a:r>
              <a:rPr lang="en-US" altLang="zh-CN" sz="2400" dirty="0"/>
              <a:t>&lt;</a:t>
            </a:r>
            <a:r>
              <a:rPr lang="zh-CN" altLang="zh-CN" sz="2400" dirty="0"/>
              <a:t>分量</a:t>
            </a:r>
            <a:r>
              <a:rPr lang="en-US" altLang="zh-CN" sz="2400" dirty="0"/>
              <a:t>1&gt; As &lt;</a:t>
            </a:r>
            <a:r>
              <a:rPr lang="zh-CN" altLang="zh-CN" sz="2400" dirty="0"/>
              <a:t>数据类型</a:t>
            </a:r>
            <a:r>
              <a:rPr lang="en-US" altLang="zh-CN" sz="2400" dirty="0"/>
              <a:t>&gt;</a:t>
            </a:r>
            <a:endParaRPr lang="zh-CN" altLang="zh-CN" sz="2400" dirty="0"/>
          </a:p>
          <a:p>
            <a:pPr marL="109728" indent="612000">
              <a:buNone/>
            </a:pPr>
            <a:r>
              <a:rPr lang="en-US" altLang="zh-CN" sz="2400" dirty="0"/>
              <a:t>&lt;</a:t>
            </a:r>
            <a:r>
              <a:rPr lang="zh-CN" altLang="zh-CN" sz="2400" dirty="0"/>
              <a:t>分量</a:t>
            </a:r>
            <a:r>
              <a:rPr lang="en-US" altLang="zh-CN" sz="2400" dirty="0"/>
              <a:t>2&gt; As &lt;</a:t>
            </a:r>
            <a:r>
              <a:rPr lang="zh-CN" altLang="zh-CN" sz="2400" dirty="0"/>
              <a:t>数据类型</a:t>
            </a:r>
            <a:r>
              <a:rPr lang="en-US" altLang="zh-CN" sz="2400" dirty="0"/>
              <a:t>&gt;</a:t>
            </a:r>
            <a:endParaRPr lang="zh-CN" altLang="zh-CN" sz="2400" dirty="0"/>
          </a:p>
          <a:p>
            <a:pPr marL="109728" indent="612000">
              <a:buNone/>
            </a:pPr>
            <a:r>
              <a:rPr lang="en-US" altLang="zh-CN" sz="2400" dirty="0"/>
              <a:t>……</a:t>
            </a:r>
            <a:endParaRPr lang="zh-CN" altLang="zh-CN" sz="2400" dirty="0"/>
          </a:p>
          <a:p>
            <a:pPr marL="109728" indent="612000">
              <a:buNone/>
            </a:pPr>
            <a:r>
              <a:rPr lang="en-US" altLang="zh-CN" sz="2400" dirty="0"/>
              <a:t>End Type</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495915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用户定义数据类型变量在取值时，需指明变量名及分量名，两者之间用句点分隔。</a:t>
            </a:r>
          </a:p>
          <a:p>
            <a:pPr marL="109728" indent="612000">
              <a:buNone/>
            </a:pPr>
            <a:r>
              <a:rPr lang="zh-CN" altLang="zh-CN" sz="2400" dirty="0"/>
              <a:t>例：定义一个学生数据类型变量</a:t>
            </a:r>
            <a:r>
              <a:rPr lang="en-US" altLang="zh-CN" sz="2400" dirty="0"/>
              <a:t>Stud</a:t>
            </a:r>
            <a:r>
              <a:rPr lang="zh-CN" altLang="zh-CN" sz="2400" dirty="0"/>
              <a:t>。</a:t>
            </a:r>
          </a:p>
          <a:p>
            <a:pPr marL="109728" indent="612000">
              <a:buNone/>
            </a:pPr>
            <a:r>
              <a:rPr lang="en-US" altLang="zh-CN" sz="2400" dirty="0"/>
              <a:t>Dim Stud As </a:t>
            </a:r>
            <a:r>
              <a:rPr lang="en-US" altLang="zh-CN" sz="2400" dirty="0" smtClean="0"/>
              <a:t>Student</a:t>
            </a:r>
          </a:p>
          <a:p>
            <a:pPr marL="109728" indent="612000">
              <a:buNone/>
            </a:pPr>
            <a:r>
              <a:rPr lang="en-US" altLang="zh-CN" sz="2400" dirty="0"/>
              <a:t>	</a:t>
            </a:r>
            <a:r>
              <a:rPr lang="en-US" altLang="zh-CN" sz="2400" dirty="0" err="1" smtClean="0"/>
              <a:t>Stud.Sno</a:t>
            </a:r>
            <a:r>
              <a:rPr lang="en-US" altLang="zh-CN" sz="2400" dirty="0"/>
              <a:t>=”0231124012”</a:t>
            </a:r>
            <a:endParaRPr lang="zh-CN" altLang="zh-CN" sz="2400" dirty="0"/>
          </a:p>
          <a:p>
            <a:pPr marL="109728" indent="612000">
              <a:buNone/>
            </a:pPr>
            <a:r>
              <a:rPr lang="en-US" altLang="zh-CN" sz="2400" dirty="0" smtClean="0"/>
              <a:t>	</a:t>
            </a:r>
            <a:r>
              <a:rPr lang="en-US" altLang="zh-CN" sz="2400" dirty="0" err="1" smtClean="0"/>
              <a:t>Stud.Sname</a:t>
            </a:r>
            <a:r>
              <a:rPr lang="en-US" altLang="zh-CN" sz="2400" dirty="0"/>
              <a:t>=”</a:t>
            </a:r>
            <a:r>
              <a:rPr lang="zh-CN" altLang="zh-CN" sz="2400" dirty="0"/>
              <a:t>张雪</a:t>
            </a:r>
            <a:r>
              <a:rPr lang="en-US" altLang="zh-CN" sz="2400" dirty="0"/>
              <a:t>”</a:t>
            </a:r>
            <a:endParaRPr lang="zh-CN" altLang="zh-CN" sz="2400" dirty="0"/>
          </a:p>
          <a:p>
            <a:pPr marL="109728" indent="612000">
              <a:buNone/>
            </a:pPr>
            <a:r>
              <a:rPr lang="en-US" altLang="zh-CN" sz="2400" dirty="0" smtClean="0"/>
              <a:t>	</a:t>
            </a:r>
            <a:r>
              <a:rPr lang="en-US" altLang="zh-CN" sz="2400" dirty="0" err="1" smtClean="0"/>
              <a:t>Stud.Ssex</a:t>
            </a:r>
            <a:r>
              <a:rPr lang="en-US" altLang="zh-CN" sz="2400" dirty="0"/>
              <a:t>=”</a:t>
            </a:r>
            <a:r>
              <a:rPr lang="zh-CN" altLang="zh-CN" sz="2400" dirty="0"/>
              <a:t>女</a:t>
            </a:r>
            <a:r>
              <a:rPr lang="en-US" altLang="zh-CN" sz="2400" dirty="0"/>
              <a:t>”</a:t>
            </a:r>
            <a:endParaRPr lang="zh-CN" altLang="zh-CN" sz="2400" dirty="0"/>
          </a:p>
          <a:p>
            <a:pPr marL="109728" indent="612000">
              <a:buNone/>
            </a:pPr>
            <a:r>
              <a:rPr lang="en-US" altLang="zh-CN" sz="2400" dirty="0" smtClean="0"/>
              <a:t>	</a:t>
            </a:r>
            <a:r>
              <a:rPr lang="en-US" altLang="zh-CN" sz="2400" dirty="0" err="1" smtClean="0"/>
              <a:t>Stud.Sage</a:t>
            </a:r>
            <a:r>
              <a:rPr lang="en-US" altLang="zh-CN" sz="2400" dirty="0" smtClean="0"/>
              <a:t>=20</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994653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当然我们也可以用关键字</a:t>
            </a:r>
            <a:r>
              <a:rPr lang="en-US" altLang="zh-CN" sz="2400" dirty="0"/>
              <a:t>With</a:t>
            </a:r>
            <a:r>
              <a:rPr lang="zh-CN" altLang="zh-CN" sz="2400" dirty="0"/>
              <a:t>来简化程序中重复的部分，上例可改为：</a:t>
            </a:r>
          </a:p>
          <a:p>
            <a:pPr marL="109728" indent="612000">
              <a:buNone/>
            </a:pPr>
            <a:r>
              <a:rPr lang="en-US" altLang="zh-CN" sz="2400" dirty="0"/>
              <a:t>Dim Stud As Student</a:t>
            </a:r>
            <a:endParaRPr lang="zh-CN" altLang="zh-CN" sz="2400" dirty="0"/>
          </a:p>
          <a:p>
            <a:pPr marL="109728" indent="612000">
              <a:buNone/>
            </a:pPr>
            <a:r>
              <a:rPr lang="en-US" altLang="zh-CN" sz="2400" dirty="0"/>
              <a:t>With Stud				</a:t>
            </a:r>
            <a:endParaRPr lang="zh-CN" altLang="zh-CN" sz="2400" dirty="0"/>
          </a:p>
          <a:p>
            <a:pPr marL="109728" indent="612000">
              <a:buNone/>
            </a:pPr>
            <a:r>
              <a:rPr lang="en-US" altLang="zh-CN" sz="2400" dirty="0" smtClean="0"/>
              <a:t>	.</a:t>
            </a:r>
            <a:r>
              <a:rPr lang="en-US" altLang="zh-CN" sz="2400" dirty="0" err="1"/>
              <a:t>Sno</a:t>
            </a:r>
            <a:r>
              <a:rPr lang="en-US" altLang="zh-CN" sz="2400" dirty="0"/>
              <a:t>=”0231124012”</a:t>
            </a:r>
            <a:endParaRPr lang="zh-CN" altLang="zh-CN" sz="2400" dirty="0"/>
          </a:p>
          <a:p>
            <a:pPr marL="109728" indent="612000">
              <a:buNone/>
            </a:pPr>
            <a:r>
              <a:rPr lang="en-US" altLang="zh-CN" sz="2400" dirty="0" smtClean="0"/>
              <a:t>	.</a:t>
            </a:r>
            <a:r>
              <a:rPr lang="en-US" altLang="zh-CN" sz="2400" dirty="0" err="1"/>
              <a:t>Sname</a:t>
            </a:r>
            <a:r>
              <a:rPr lang="en-US" altLang="zh-CN" sz="2400" dirty="0"/>
              <a:t>=”</a:t>
            </a:r>
            <a:r>
              <a:rPr lang="zh-CN" altLang="zh-CN" sz="2400" dirty="0"/>
              <a:t>张雪</a:t>
            </a:r>
            <a:r>
              <a:rPr lang="en-US" altLang="zh-CN" sz="2400" dirty="0"/>
              <a:t>”</a:t>
            </a:r>
            <a:endParaRPr lang="zh-CN" altLang="zh-CN" sz="2400" dirty="0"/>
          </a:p>
          <a:p>
            <a:pPr marL="109728" indent="612000">
              <a:buNone/>
            </a:pPr>
            <a:r>
              <a:rPr lang="en-US" altLang="zh-CN" sz="2400" dirty="0" smtClean="0"/>
              <a:t>	.</a:t>
            </a:r>
            <a:r>
              <a:rPr lang="en-US" altLang="zh-CN" sz="2400" dirty="0" err="1"/>
              <a:t>Ssex</a:t>
            </a:r>
            <a:r>
              <a:rPr lang="en-US" altLang="zh-CN" sz="2400" dirty="0"/>
              <a:t>=”</a:t>
            </a:r>
            <a:r>
              <a:rPr lang="zh-CN" altLang="zh-CN" sz="2400" dirty="0"/>
              <a:t>女</a:t>
            </a:r>
            <a:r>
              <a:rPr lang="en-US" altLang="zh-CN" sz="2400" dirty="0"/>
              <a:t>”</a:t>
            </a:r>
            <a:endParaRPr lang="zh-CN" altLang="zh-CN" sz="2400" dirty="0"/>
          </a:p>
          <a:p>
            <a:pPr marL="109728" indent="612000">
              <a:buNone/>
            </a:pPr>
            <a:r>
              <a:rPr lang="en-US" altLang="zh-CN" sz="2400" dirty="0" smtClean="0"/>
              <a:t>	.</a:t>
            </a:r>
            <a:r>
              <a:rPr lang="en-US" altLang="zh-CN" sz="2400" dirty="0"/>
              <a:t>Sage=20</a:t>
            </a:r>
            <a:endParaRPr lang="zh-CN" altLang="zh-CN" sz="2400" dirty="0"/>
          </a:p>
          <a:p>
            <a:pPr marL="109728" indent="612000">
              <a:buNone/>
            </a:pPr>
            <a:r>
              <a:rPr lang="en-US" altLang="zh-CN" sz="2400" dirty="0"/>
              <a:t>End With</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3126498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8.3.5  </a:t>
            </a:r>
            <a:r>
              <a:rPr lang="zh-CN" altLang="zh-CN" sz="2400" b="1" dirty="0"/>
              <a:t>数组</a:t>
            </a:r>
          </a:p>
          <a:p>
            <a:pPr marL="109728" indent="612000">
              <a:buNone/>
            </a:pPr>
            <a:r>
              <a:rPr lang="zh-CN" altLang="zh-CN" sz="2400" dirty="0"/>
              <a:t>数组是指若干个相同数据类型元素的集合。</a:t>
            </a:r>
          </a:p>
          <a:p>
            <a:pPr marL="109728" indent="612000">
              <a:buNone/>
            </a:pPr>
            <a:r>
              <a:rPr lang="zh-CN" altLang="zh-CN" sz="2400" dirty="0"/>
              <a:t>在</a:t>
            </a:r>
            <a:r>
              <a:rPr lang="en-US" altLang="zh-CN" sz="2400" dirty="0"/>
              <a:t>VBA</a:t>
            </a:r>
            <a:r>
              <a:rPr lang="zh-CN" altLang="zh-CN" sz="2400" dirty="0"/>
              <a:t>中，按照维数分类，数组可以分为一维数组和多维数组；按照类型分类，数组可以分为整型数组、实型数组和字符串型数组等。</a:t>
            </a:r>
          </a:p>
          <a:p>
            <a:pPr marL="109728" indent="612000">
              <a:buNone/>
            </a:pPr>
            <a:r>
              <a:rPr lang="zh-CN" altLang="zh-CN" sz="2400" dirty="0"/>
              <a:t>（</a:t>
            </a:r>
            <a:r>
              <a:rPr lang="en-US" altLang="zh-CN" sz="2400" dirty="0"/>
              <a:t>1</a:t>
            </a:r>
            <a:r>
              <a:rPr lang="zh-CN" altLang="zh-CN" sz="2400" dirty="0"/>
              <a:t>）对于一维数组，定义格式如下：</a:t>
            </a:r>
          </a:p>
          <a:p>
            <a:pPr marL="109728" indent="612000">
              <a:buNone/>
            </a:pPr>
            <a:r>
              <a:rPr lang="en-US" altLang="zh-CN" sz="2400" dirty="0"/>
              <a:t>Dim   </a:t>
            </a:r>
            <a:r>
              <a:rPr lang="zh-CN" altLang="zh-CN" sz="2400" dirty="0"/>
              <a:t>数组名</a:t>
            </a:r>
            <a:r>
              <a:rPr lang="en-US" altLang="zh-CN" sz="2400" dirty="0"/>
              <a:t>(</a:t>
            </a:r>
            <a:r>
              <a:rPr lang="zh-CN" altLang="zh-CN" sz="2400" dirty="0"/>
              <a:t>数组下限</a:t>
            </a:r>
            <a:r>
              <a:rPr lang="en-US" altLang="zh-CN" sz="2400" dirty="0"/>
              <a:t>  To </a:t>
            </a:r>
            <a:r>
              <a:rPr lang="zh-CN" altLang="zh-CN" sz="2400" dirty="0"/>
              <a:t>数组上限</a:t>
            </a:r>
            <a:r>
              <a:rPr lang="en-US" altLang="zh-CN" sz="2400" dirty="0"/>
              <a:t>)  As   </a:t>
            </a:r>
            <a:r>
              <a:rPr lang="zh-CN" altLang="zh-CN" sz="2400" dirty="0"/>
              <a:t>数组类型</a:t>
            </a:r>
          </a:p>
          <a:p>
            <a:pPr marL="109728" indent="612000">
              <a:buNone/>
            </a:pPr>
            <a:r>
              <a:rPr lang="en-US" altLang="zh-CN" sz="2400" dirty="0"/>
              <a:t>  Dim   </a:t>
            </a:r>
            <a:r>
              <a:rPr lang="zh-CN" altLang="zh-CN" sz="2400" dirty="0"/>
              <a:t>数组名［类型符号］</a:t>
            </a:r>
            <a:r>
              <a:rPr lang="en-US" altLang="zh-CN" sz="2400" dirty="0"/>
              <a:t>(</a:t>
            </a:r>
            <a:r>
              <a:rPr lang="zh-CN" altLang="zh-CN" sz="2400" dirty="0"/>
              <a:t>数组下限</a:t>
            </a:r>
            <a:r>
              <a:rPr lang="en-US" altLang="zh-CN" sz="2400" dirty="0"/>
              <a:t> TO </a:t>
            </a:r>
            <a:r>
              <a:rPr lang="zh-CN" altLang="zh-CN" sz="2400" dirty="0"/>
              <a:t>数组上限</a:t>
            </a:r>
            <a:r>
              <a:rPr lang="en-US" altLang="zh-CN" sz="2400" dirty="0"/>
              <a:t>) </a:t>
            </a:r>
            <a:endParaRPr lang="zh-CN" altLang="zh-CN" sz="2400" dirty="0"/>
          </a:p>
          <a:p>
            <a:pPr marL="109728" indent="612000">
              <a:buNone/>
            </a:pPr>
            <a:r>
              <a:rPr lang="zh-CN" altLang="zh-CN" sz="2400" dirty="0"/>
              <a:t>例：</a:t>
            </a:r>
            <a:r>
              <a:rPr lang="en-US" altLang="zh-CN" sz="2400" dirty="0"/>
              <a:t>Dim   a(-6 to 8)  As  Integer</a:t>
            </a:r>
            <a:endParaRPr lang="zh-CN" altLang="zh-CN" sz="2400" dirty="0"/>
          </a:p>
          <a:p>
            <a:pPr marL="109728" indent="612000">
              <a:buNone/>
            </a:pPr>
            <a:r>
              <a:rPr lang="zh-CN" altLang="zh-CN" sz="2400" dirty="0"/>
              <a:t>表示该数组元素为短整型，在</a:t>
            </a:r>
            <a:r>
              <a:rPr lang="en-US" altLang="zh-CN" sz="2400" dirty="0"/>
              <a:t>–6</a:t>
            </a:r>
            <a:r>
              <a:rPr lang="zh-CN" altLang="zh-CN" sz="2400" dirty="0"/>
              <a:t>～</a:t>
            </a:r>
            <a:r>
              <a:rPr lang="en-US" altLang="zh-CN" sz="2400" dirty="0"/>
              <a:t>8</a:t>
            </a:r>
            <a:r>
              <a:rPr lang="zh-CN" altLang="zh-CN" sz="2400" dirty="0"/>
              <a:t>之间共有</a:t>
            </a:r>
            <a:r>
              <a:rPr lang="en-US" altLang="zh-CN" sz="2400" dirty="0"/>
              <a:t>15</a:t>
            </a:r>
            <a:r>
              <a:rPr lang="zh-CN" altLang="zh-CN" sz="2400" dirty="0"/>
              <a:t>个元素。</a:t>
            </a:r>
          </a:p>
          <a:p>
            <a:pPr marL="109728" indent="612000">
              <a:buNone/>
            </a:pPr>
            <a:r>
              <a:rPr lang="en-US" altLang="zh-CN" sz="2400" dirty="0"/>
              <a:t>  Dim   b$(5 to 15)  </a:t>
            </a:r>
            <a:endParaRPr lang="zh-CN" altLang="zh-CN" sz="2400" dirty="0"/>
          </a:p>
          <a:p>
            <a:pPr marL="109728" indent="612000">
              <a:buNone/>
            </a:pPr>
            <a:r>
              <a:rPr lang="zh-CN" altLang="zh-CN" sz="2400" dirty="0"/>
              <a:t>表示该数组元素为字符串型，在</a:t>
            </a:r>
            <a:r>
              <a:rPr lang="en-US" altLang="zh-CN" sz="2400" dirty="0"/>
              <a:t>5</a:t>
            </a:r>
            <a:r>
              <a:rPr lang="zh-CN" altLang="zh-CN" sz="2400" dirty="0"/>
              <a:t>～</a:t>
            </a:r>
            <a:r>
              <a:rPr lang="en-US" altLang="zh-CN" sz="2400" dirty="0"/>
              <a:t>15</a:t>
            </a:r>
            <a:r>
              <a:rPr lang="zh-CN" altLang="zh-CN" sz="2400" dirty="0"/>
              <a:t>之间共有</a:t>
            </a:r>
            <a:r>
              <a:rPr lang="en-US" altLang="zh-CN" sz="2400" dirty="0"/>
              <a:t>11</a:t>
            </a:r>
            <a:r>
              <a:rPr lang="zh-CN" altLang="zh-CN" sz="2400" dirty="0"/>
              <a:t>个元素。</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6058360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）对于二维数组，定义格式如下：</a:t>
            </a:r>
          </a:p>
          <a:p>
            <a:pPr marL="109728" indent="612000">
              <a:buNone/>
            </a:pPr>
            <a:r>
              <a:rPr lang="en-US" altLang="zh-CN" sz="2400" dirty="0"/>
              <a:t>Dim   </a:t>
            </a:r>
            <a:r>
              <a:rPr lang="zh-CN" altLang="zh-CN" sz="2400" dirty="0"/>
              <a:t>数组名</a:t>
            </a:r>
            <a:r>
              <a:rPr lang="en-US" altLang="zh-CN" sz="2400" dirty="0"/>
              <a:t>(</a:t>
            </a:r>
            <a:r>
              <a:rPr lang="zh-CN" altLang="zh-CN" sz="2400" dirty="0"/>
              <a:t>一维下限</a:t>
            </a:r>
            <a:r>
              <a:rPr lang="en-US" altLang="zh-CN" sz="2400" dirty="0"/>
              <a:t> To </a:t>
            </a:r>
            <a:r>
              <a:rPr lang="zh-CN" altLang="zh-CN" sz="2400" dirty="0"/>
              <a:t>一维上限</a:t>
            </a:r>
            <a:r>
              <a:rPr lang="en-US" altLang="zh-CN" sz="2400" dirty="0"/>
              <a:t>, </a:t>
            </a:r>
            <a:r>
              <a:rPr lang="zh-CN" altLang="zh-CN" sz="2400" dirty="0"/>
              <a:t>二维下限</a:t>
            </a:r>
            <a:r>
              <a:rPr lang="en-US" altLang="zh-CN" sz="2400" dirty="0"/>
              <a:t> To </a:t>
            </a:r>
            <a:r>
              <a:rPr lang="zh-CN" altLang="zh-CN" sz="2400" dirty="0"/>
              <a:t>二维上限</a:t>
            </a:r>
            <a:r>
              <a:rPr lang="en-US" altLang="zh-CN" sz="2400" dirty="0"/>
              <a:t>)  As   </a:t>
            </a:r>
            <a:r>
              <a:rPr lang="zh-CN" altLang="zh-CN" sz="2400" dirty="0"/>
              <a:t>数组类型</a:t>
            </a:r>
          </a:p>
          <a:p>
            <a:pPr marL="109728" indent="612000">
              <a:buNone/>
            </a:pPr>
            <a:r>
              <a:rPr lang="en-US" altLang="zh-CN" sz="2400" dirty="0"/>
              <a:t>  Dim   </a:t>
            </a:r>
            <a:r>
              <a:rPr lang="zh-CN" altLang="zh-CN" sz="2400" dirty="0"/>
              <a:t>数组名［类型符号］</a:t>
            </a:r>
            <a:r>
              <a:rPr lang="en-US" altLang="zh-CN" sz="2400" dirty="0"/>
              <a:t>(</a:t>
            </a:r>
            <a:r>
              <a:rPr lang="zh-CN" altLang="zh-CN" sz="2400" dirty="0"/>
              <a:t>一维下限</a:t>
            </a:r>
            <a:r>
              <a:rPr lang="en-US" altLang="zh-CN" sz="2400" dirty="0"/>
              <a:t> To </a:t>
            </a:r>
            <a:r>
              <a:rPr lang="zh-CN" altLang="zh-CN" sz="2400" dirty="0"/>
              <a:t>一维上限</a:t>
            </a:r>
            <a:r>
              <a:rPr lang="en-US" altLang="zh-CN" sz="2400" dirty="0"/>
              <a:t>, </a:t>
            </a:r>
            <a:r>
              <a:rPr lang="zh-CN" altLang="zh-CN" sz="2400" dirty="0"/>
              <a:t>二维下限</a:t>
            </a:r>
            <a:r>
              <a:rPr lang="en-US" altLang="zh-CN" sz="2400" dirty="0"/>
              <a:t> To </a:t>
            </a:r>
            <a:r>
              <a:rPr lang="zh-CN" altLang="zh-CN" sz="2400" dirty="0"/>
              <a:t>二维上限</a:t>
            </a:r>
            <a:r>
              <a:rPr lang="en-US" altLang="zh-CN" sz="2400" dirty="0"/>
              <a:t>) </a:t>
            </a:r>
            <a:endParaRPr lang="zh-CN" altLang="zh-CN" sz="2400" dirty="0"/>
          </a:p>
          <a:p>
            <a:pPr marL="109728" indent="612000">
              <a:buNone/>
            </a:pPr>
            <a:r>
              <a:rPr lang="zh-CN" altLang="zh-CN" sz="2400" dirty="0"/>
              <a:t>当然，读者在很多其他的教程中，还会看到如下的简略定义方式：</a:t>
            </a:r>
          </a:p>
          <a:p>
            <a:pPr marL="109728" indent="612000">
              <a:buNone/>
            </a:pPr>
            <a:r>
              <a:rPr lang="en-US" altLang="zh-CN" sz="2400" dirty="0"/>
              <a:t>  Dim   </a:t>
            </a:r>
            <a:r>
              <a:rPr lang="zh-CN" altLang="zh-CN" sz="2400" dirty="0"/>
              <a:t>数组名［类型符号］（</a:t>
            </a:r>
            <a:r>
              <a:rPr lang="en-US" altLang="zh-CN" sz="2400" dirty="0"/>
              <a:t>n</a:t>
            </a:r>
            <a:r>
              <a:rPr lang="zh-CN" altLang="zh-CN" sz="2400" dirty="0"/>
              <a:t>） </a:t>
            </a:r>
          </a:p>
          <a:p>
            <a:pPr marL="109728" indent="612000">
              <a:buNone/>
            </a:pPr>
            <a:r>
              <a:rPr lang="en-US" altLang="zh-CN" sz="2400" dirty="0"/>
              <a:t>  Dim   </a:t>
            </a:r>
            <a:r>
              <a:rPr lang="zh-CN" altLang="zh-CN" sz="2400" dirty="0"/>
              <a:t>数组名［类型符号］（</a:t>
            </a:r>
            <a:r>
              <a:rPr lang="en-US" altLang="zh-CN" sz="2400" dirty="0" err="1"/>
              <a:t>m,n</a:t>
            </a:r>
            <a:r>
              <a:rPr lang="zh-CN" altLang="zh-CN" sz="2400" dirty="0"/>
              <a:t>）</a:t>
            </a:r>
          </a:p>
          <a:p>
            <a:pPr marL="109728" indent="612000">
              <a:buNone/>
            </a:pPr>
            <a:r>
              <a:rPr lang="zh-CN" altLang="zh-CN" sz="2400" dirty="0"/>
              <a:t>这是对一维数组和二维数组的简略定义。其中</a:t>
            </a:r>
            <a:r>
              <a:rPr lang="en-US" altLang="zh-CN" sz="2400" dirty="0"/>
              <a:t>n</a:t>
            </a:r>
            <a:r>
              <a:rPr lang="zh-CN" altLang="zh-CN" sz="2400" dirty="0"/>
              <a:t>和</a:t>
            </a:r>
            <a:r>
              <a:rPr lang="en-US" altLang="zh-CN" sz="2400" dirty="0"/>
              <a:t>m</a:t>
            </a:r>
            <a:r>
              <a:rPr lang="zh-CN" altLang="zh-CN" sz="2400" dirty="0"/>
              <a:t>都是整数，表示数组中某一维的上限，其下限默认值为</a:t>
            </a:r>
            <a:r>
              <a:rPr lang="en-US" altLang="zh-CN" sz="2400" dirty="0"/>
              <a:t>0</a:t>
            </a:r>
            <a:r>
              <a:rPr lang="zh-CN" altLang="zh-CN" sz="2400" dirty="0"/>
              <a:t>。但是如果在定义数组之前，使用了</a:t>
            </a:r>
            <a:r>
              <a:rPr lang="en-US" altLang="zh-CN" sz="2400" dirty="0"/>
              <a:t>Option Base 1</a:t>
            </a:r>
            <a:r>
              <a:rPr lang="zh-CN" altLang="zh-CN" sz="2400" dirty="0"/>
              <a:t>语句，则数组下限为</a:t>
            </a:r>
            <a:r>
              <a:rPr lang="en-US" altLang="zh-CN" sz="2400" dirty="0"/>
              <a:t>1</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6914796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a:t>
            </a:r>
            <a:r>
              <a:rPr lang="en-US" altLang="zh-CN" sz="2400" dirty="0"/>
              <a:t>Dim  a(4</a:t>
            </a:r>
            <a:r>
              <a:rPr lang="zh-CN" altLang="zh-CN" sz="2400" dirty="0"/>
              <a:t>，</a:t>
            </a:r>
            <a:r>
              <a:rPr lang="en-US" altLang="zh-CN" sz="2400" dirty="0"/>
              <a:t>2 To 5)	  As  Integer</a:t>
            </a:r>
            <a:endParaRPr lang="zh-CN" altLang="zh-CN" sz="2400" dirty="0"/>
          </a:p>
          <a:p>
            <a:pPr marL="109728" indent="612000">
              <a:buNone/>
            </a:pPr>
            <a:r>
              <a:rPr lang="zh-CN" altLang="zh-CN" sz="2400" dirty="0"/>
              <a:t>表示该数组元素为整型，在</a:t>
            </a:r>
            <a:r>
              <a:rPr lang="en-US" altLang="zh-CN" sz="2400" dirty="0"/>
              <a:t>a(0,2)~a(4,5)</a:t>
            </a:r>
            <a:r>
              <a:rPr lang="zh-CN" altLang="zh-CN" sz="2400" dirty="0"/>
              <a:t>之间共有</a:t>
            </a:r>
            <a:r>
              <a:rPr lang="en-US" altLang="zh-CN" sz="2400" dirty="0"/>
              <a:t>20</a:t>
            </a:r>
            <a:r>
              <a:rPr lang="zh-CN" altLang="zh-CN" sz="2400" dirty="0"/>
              <a:t>个元素。</a:t>
            </a:r>
          </a:p>
          <a:p>
            <a:pPr marL="109728" indent="612000">
              <a:buNone/>
            </a:pPr>
            <a:r>
              <a:rPr lang="zh-CN" altLang="zh-CN" sz="2400" dirty="0"/>
              <a:t>对于数组的使用而言，一般来说，数组通常和循环配合使用。对于数组的操作就是针对数组中的元素进行操作。数组中的元素在程序中的地位和变量是等同的。</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30680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8.3.6  </a:t>
            </a:r>
            <a:r>
              <a:rPr lang="zh-CN" altLang="zh-CN" sz="2400" dirty="0"/>
              <a:t>数据库对象变量</a:t>
            </a:r>
          </a:p>
          <a:p>
            <a:pPr marL="109728" indent="612000">
              <a:buNone/>
            </a:pPr>
            <a:r>
              <a:rPr lang="en-US" altLang="zh-CN" sz="2400" dirty="0"/>
              <a:t>Access</a:t>
            </a:r>
            <a:r>
              <a:rPr lang="zh-CN" altLang="zh-CN" sz="2400" dirty="0"/>
              <a:t>中建立的数据库对象及其属性，均可被看成是</a:t>
            </a:r>
            <a:r>
              <a:rPr lang="en-US" altLang="zh-CN" sz="2400" dirty="0"/>
              <a:t>VBA</a:t>
            </a:r>
            <a:r>
              <a:rPr lang="zh-CN" altLang="zh-CN" sz="2400" dirty="0"/>
              <a:t>程序代码中的变量及指定的值来加以引用。</a:t>
            </a:r>
          </a:p>
          <a:p>
            <a:pPr marL="109728" indent="612000">
              <a:buNone/>
            </a:pPr>
            <a:r>
              <a:rPr lang="zh-CN" altLang="zh-CN" sz="2400" dirty="0"/>
              <a:t>窗体对象的引用格式为</a:t>
            </a:r>
            <a:r>
              <a:rPr lang="zh-CN" altLang="zh-CN" sz="2400" dirty="0" smtClean="0"/>
              <a:t>：</a:t>
            </a:r>
            <a:endParaRPr lang="en-US" altLang="zh-CN" sz="2400" dirty="0" smtClean="0"/>
          </a:p>
          <a:p>
            <a:pPr marL="109728" indent="612000">
              <a:buNone/>
            </a:pPr>
            <a:r>
              <a:rPr lang="en-US" altLang="zh-CN" sz="2400" dirty="0" smtClean="0"/>
              <a:t>Forms</a:t>
            </a:r>
            <a:r>
              <a:rPr lang="en-US" altLang="zh-CN" sz="2400" dirty="0"/>
              <a:t>!</a:t>
            </a:r>
            <a:r>
              <a:rPr lang="zh-CN" altLang="zh-CN" sz="2400" dirty="0"/>
              <a:t>窗体名称</a:t>
            </a:r>
            <a:r>
              <a:rPr lang="en-US" altLang="zh-CN" sz="2400" dirty="0"/>
              <a:t>!</a:t>
            </a:r>
            <a:r>
              <a:rPr lang="zh-CN" altLang="zh-CN" sz="2400" dirty="0"/>
              <a:t>控件名称</a:t>
            </a:r>
            <a:r>
              <a:rPr lang="en-US" altLang="zh-CN" sz="2400" dirty="0"/>
              <a:t>[.</a:t>
            </a:r>
            <a:r>
              <a:rPr lang="zh-CN" altLang="zh-CN" sz="2400" dirty="0"/>
              <a:t>属性名称</a:t>
            </a:r>
            <a:r>
              <a:rPr lang="en-US" altLang="zh-CN" sz="2400" dirty="0"/>
              <a:t>]</a:t>
            </a:r>
            <a:endParaRPr lang="zh-CN" altLang="zh-CN" sz="2400" dirty="0"/>
          </a:p>
          <a:p>
            <a:pPr marL="109728" indent="612000">
              <a:buNone/>
            </a:pPr>
            <a:r>
              <a:rPr lang="zh-CN" altLang="zh-CN" sz="2400" dirty="0"/>
              <a:t>报表对象的引用格式为</a:t>
            </a:r>
            <a:r>
              <a:rPr lang="zh-CN" altLang="zh-CN" sz="2400" dirty="0" smtClean="0"/>
              <a:t>：</a:t>
            </a:r>
            <a:endParaRPr lang="en-US" altLang="zh-CN" sz="2400" dirty="0" smtClean="0"/>
          </a:p>
          <a:p>
            <a:pPr marL="109728" indent="612000">
              <a:buNone/>
            </a:pPr>
            <a:r>
              <a:rPr lang="en-US" altLang="zh-CN" sz="2400" dirty="0" smtClean="0"/>
              <a:t>Reports</a:t>
            </a:r>
            <a:r>
              <a:rPr lang="en-US" altLang="zh-CN" sz="2400" dirty="0"/>
              <a:t>!</a:t>
            </a:r>
            <a:r>
              <a:rPr lang="zh-CN" altLang="zh-CN" sz="2400" dirty="0"/>
              <a:t>报表名称</a:t>
            </a:r>
            <a:r>
              <a:rPr lang="en-US" altLang="zh-CN" sz="2400" dirty="0"/>
              <a:t>!</a:t>
            </a:r>
            <a:r>
              <a:rPr lang="zh-CN" altLang="zh-CN" sz="2400" dirty="0"/>
              <a:t>控件名称</a:t>
            </a:r>
            <a:r>
              <a:rPr lang="en-US" altLang="zh-CN" sz="2400" dirty="0"/>
              <a:t>[.</a:t>
            </a:r>
            <a:r>
              <a:rPr lang="zh-CN" altLang="zh-CN" sz="2400" dirty="0"/>
              <a:t>属性名称</a:t>
            </a:r>
            <a:r>
              <a:rPr lang="en-US" altLang="zh-CN" sz="2400" dirty="0"/>
              <a:t>]</a:t>
            </a:r>
            <a:endParaRPr lang="zh-CN" altLang="zh-CN" sz="2400" dirty="0"/>
          </a:p>
          <a:p>
            <a:pPr marL="109728" indent="612000">
              <a:buNone/>
            </a:pPr>
            <a:r>
              <a:rPr lang="zh-CN" altLang="zh-CN" sz="2400" dirty="0"/>
              <a:t>例：</a:t>
            </a:r>
            <a:r>
              <a:rPr lang="en-US" altLang="zh-CN" sz="2400" dirty="0" err="1"/>
              <a:t>Forms!fStudent!bTitle.Forecolor</a:t>
            </a:r>
            <a:r>
              <a:rPr lang="en-US" altLang="zh-CN" sz="2400" dirty="0"/>
              <a:t>=255				</a:t>
            </a:r>
            <a:endParaRPr lang="zh-CN" altLang="zh-CN" sz="2400" dirty="0"/>
          </a:p>
          <a:p>
            <a:pPr marL="109728" indent="612000">
              <a:buNone/>
            </a:pPr>
            <a:r>
              <a:rPr lang="zh-CN" altLang="zh-CN" sz="2400" dirty="0"/>
              <a:t>表示将窗体对象集合中</a:t>
            </a:r>
            <a:r>
              <a:rPr lang="en-US" altLang="zh-CN" sz="2400" dirty="0" err="1"/>
              <a:t>fStudent</a:t>
            </a:r>
            <a:r>
              <a:rPr lang="zh-CN" altLang="zh-CN" sz="2400" dirty="0"/>
              <a:t>窗体上名为</a:t>
            </a:r>
            <a:r>
              <a:rPr lang="en-US" altLang="zh-CN" sz="2400" dirty="0" err="1"/>
              <a:t>bTitle</a:t>
            </a:r>
            <a:r>
              <a:rPr lang="zh-CN" altLang="zh-CN" sz="2400" dirty="0"/>
              <a:t>的控件前景色设置为红色。</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543421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另外，还可以使用</a:t>
            </a:r>
            <a:r>
              <a:rPr lang="en-US" altLang="zh-CN" sz="2400" dirty="0"/>
              <a:t>Set</a:t>
            </a:r>
            <a:r>
              <a:rPr lang="zh-CN" altLang="zh-CN" sz="2400" dirty="0"/>
              <a:t>关键字建立控件对象的变量。当需要多次引用对象时，处理起来更方便。</a:t>
            </a:r>
          </a:p>
          <a:p>
            <a:pPr marL="109728" indent="612000">
              <a:buNone/>
            </a:pPr>
            <a:r>
              <a:rPr lang="zh-CN" altLang="zh-CN" sz="2400" dirty="0"/>
              <a:t>例</a:t>
            </a:r>
            <a:r>
              <a:rPr lang="zh-CN" altLang="zh-CN" sz="2400" dirty="0" smtClean="0"/>
              <a:t>：</a:t>
            </a:r>
            <a:endParaRPr lang="en-US" altLang="zh-CN" sz="2400" dirty="0" smtClean="0"/>
          </a:p>
          <a:p>
            <a:pPr marL="109728" indent="612000">
              <a:buNone/>
            </a:pPr>
            <a:r>
              <a:rPr lang="en-US" altLang="zh-CN" sz="2400" dirty="0" smtClean="0"/>
              <a:t>Dim </a:t>
            </a:r>
            <a:r>
              <a:rPr lang="en-US" altLang="zh-CN" sz="2400" dirty="0" err="1"/>
              <a:t>Sno</a:t>
            </a:r>
            <a:r>
              <a:rPr lang="en-US" altLang="zh-CN" sz="2400" dirty="0"/>
              <a:t> As </a:t>
            </a:r>
            <a:r>
              <a:rPr lang="en-US" altLang="zh-CN" sz="2400" dirty="0" smtClean="0"/>
              <a:t>Control</a:t>
            </a:r>
            <a:r>
              <a:rPr lang="en-US" altLang="zh-CN" sz="2400" dirty="0"/>
              <a:t>		</a:t>
            </a:r>
            <a:endParaRPr lang="en-US" altLang="zh-CN" sz="2400" dirty="0" smtClean="0"/>
          </a:p>
          <a:p>
            <a:pPr marL="109728" indent="612000">
              <a:buNone/>
            </a:pPr>
            <a:r>
              <a:rPr lang="en-US" altLang="zh-CN" sz="2400" dirty="0" smtClean="0"/>
              <a:t>Set </a:t>
            </a:r>
            <a:r>
              <a:rPr lang="en-US" altLang="zh-CN" sz="2400" dirty="0" err="1"/>
              <a:t>Sno</a:t>
            </a:r>
            <a:r>
              <a:rPr lang="en-US" altLang="zh-CN" sz="2400" dirty="0"/>
              <a:t>=Reports!</a:t>
            </a:r>
            <a:r>
              <a:rPr lang="zh-CN" altLang="zh-CN" sz="2400" dirty="0"/>
              <a:t>学生</a:t>
            </a:r>
            <a:r>
              <a:rPr lang="en-US" altLang="zh-CN" sz="2400" dirty="0"/>
              <a:t>!</a:t>
            </a:r>
            <a:r>
              <a:rPr lang="zh-CN" altLang="zh-CN" sz="2400" dirty="0"/>
              <a:t>编号</a:t>
            </a:r>
            <a:r>
              <a:rPr lang="en-US" altLang="zh-CN" sz="2400" dirty="0"/>
              <a:t>	</a:t>
            </a:r>
            <a:endParaRPr lang="zh-CN" altLang="zh-CN" sz="2400" dirty="0"/>
          </a:p>
          <a:p>
            <a:pPr marL="109728" indent="612000">
              <a:buNone/>
            </a:pPr>
            <a:r>
              <a:rPr lang="en-US" altLang="zh-CN" sz="2400" dirty="0" err="1"/>
              <a:t>Sno</a:t>
            </a:r>
            <a:r>
              <a:rPr lang="en-US" altLang="zh-CN" sz="2400" dirty="0"/>
              <a:t>=”0231124012”			</a:t>
            </a:r>
            <a:endParaRPr lang="en-US" altLang="zh-CN" sz="2400" dirty="0" smtClean="0"/>
          </a:p>
          <a:p>
            <a:pPr marL="109728" indent="612000">
              <a:buNone/>
            </a:pPr>
            <a:r>
              <a:rPr lang="zh-CN" altLang="zh-CN" sz="2400" dirty="0" smtClean="0"/>
              <a:t>注意</a:t>
            </a:r>
            <a:r>
              <a:rPr lang="zh-CN" altLang="zh-CN" sz="2400" dirty="0"/>
              <a:t>：如果对象名称中含有空格或标点符号，就要用方括号把名称括起来。</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8.3  VBA</a:t>
            </a:r>
            <a:r>
              <a:rPr lang="zh-CN" altLang="zh-CN" sz="4400" b="1" dirty="0">
                <a:effectLst>
                  <a:outerShdw blurRad="38100" dist="38100" dir="2700000" algn="tl">
                    <a:srgbClr val="000000">
                      <a:alpha val="43137"/>
                    </a:srgbClr>
                  </a:outerShdw>
                </a:effectLst>
              </a:rPr>
              <a:t>编程基础</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4084378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smtClean="0"/>
              <a:t>VBA</a:t>
            </a:r>
            <a:r>
              <a:rPr lang="zh-CN" altLang="zh-CN" sz="2400" dirty="0"/>
              <a:t>程序的功能是由大量的语句命令构成的，而每一条语句都是指能够完成某项操作的命令。</a:t>
            </a:r>
          </a:p>
          <a:p>
            <a:pPr marL="109728" indent="612000">
              <a:buNone/>
            </a:pPr>
            <a:r>
              <a:rPr lang="en-US" altLang="zh-CN" sz="2400" dirty="0"/>
              <a:t>VBA</a:t>
            </a:r>
            <a:r>
              <a:rPr lang="zh-CN" altLang="zh-CN" sz="2400" dirty="0"/>
              <a:t>程序语句按照功能的不同可以分为两类：</a:t>
            </a:r>
          </a:p>
          <a:p>
            <a:pPr lvl="0" indent="612000" fontAlgn="ctr"/>
            <a:r>
              <a:rPr lang="zh-CN" altLang="zh-CN" sz="2400" dirty="0"/>
              <a:t>声明语句：用于给变量、常量或过程定义命名。</a:t>
            </a:r>
          </a:p>
          <a:p>
            <a:pPr lvl="0" indent="612000" fontAlgn="ctr"/>
            <a:r>
              <a:rPr lang="zh-CN" altLang="zh-CN" sz="2400" dirty="0"/>
              <a:t>执行语句：用于执行赋值操作、过程调用和实现各种流程控制</a:t>
            </a:r>
            <a:r>
              <a:rPr lang="zh-CN" altLang="zh-CN" sz="2400" dirty="0" smtClean="0"/>
              <a:t>。</a:t>
            </a:r>
            <a:endParaRPr lang="en-US" altLang="zh-CN" sz="2400" dirty="0" smtClean="0"/>
          </a:p>
          <a:p>
            <a:pPr marL="109728" indent="612000">
              <a:buNone/>
            </a:pPr>
            <a:r>
              <a:rPr lang="zh-CN" altLang="zh-CN" sz="2400" dirty="0"/>
              <a:t>其中执行语句又分为</a:t>
            </a:r>
            <a:r>
              <a:rPr lang="en-US" altLang="zh-CN" sz="2400" dirty="0"/>
              <a:t>3</a:t>
            </a:r>
            <a:r>
              <a:rPr lang="zh-CN" altLang="zh-CN" sz="2400" dirty="0"/>
              <a:t>种结构：</a:t>
            </a:r>
          </a:p>
          <a:p>
            <a:pPr lvl="0" indent="612000" fontAlgn="ctr"/>
            <a:r>
              <a:rPr lang="zh-CN" altLang="zh-CN" sz="2400" dirty="0"/>
              <a:t>顺序结构：按照语句书写的顺序依次执行。如赋值语句、过程调用语句等。</a:t>
            </a:r>
          </a:p>
          <a:p>
            <a:pPr lvl="0" indent="612000" fontAlgn="ctr"/>
            <a:r>
              <a:rPr lang="zh-CN" altLang="zh-CN" sz="2400" dirty="0"/>
              <a:t>选择结构：也称为条件结构，根据条件来选择执行路径。</a:t>
            </a:r>
          </a:p>
          <a:p>
            <a:pPr indent="612000"/>
            <a:r>
              <a:rPr lang="zh-CN" altLang="zh-CN" sz="2400" dirty="0"/>
              <a:t>循环结构：重复执行某一段程序语句。</a:t>
            </a:r>
          </a:p>
          <a:p>
            <a:pPr lvl="0" indent="612000" fontAlgn="ctr"/>
            <a:endParaRPr lang="en-US" altLang="zh-CN" sz="2400" dirty="0" smtClean="0"/>
          </a:p>
          <a:p>
            <a:pPr lvl="0" indent="612000" fontAlgn="ctr"/>
            <a:endParaRPr lang="zh-CN" altLang="zh-CN" sz="2400" dirty="0"/>
          </a:p>
        </p:txBody>
      </p:sp>
      <p:sp>
        <p:nvSpPr>
          <p:cNvPr id="2" name="标题 1"/>
          <p:cNvSpPr>
            <a:spLocks noGrp="1"/>
          </p:cNvSpPr>
          <p:nvPr>
            <p:ph type="title"/>
          </p:nvPr>
        </p:nvSpPr>
        <p:spPr/>
        <p:txBody>
          <a:bodyPr>
            <a:normAutofit/>
          </a:bodyPr>
          <a:lstStyle/>
          <a:p>
            <a:pPr marL="109728" indent="0"/>
            <a:r>
              <a:rPr lang="en-US" altLang="zh-CN" sz="4400" dirty="0">
                <a:effectLst>
                  <a:outerShdw blurRad="38100" dist="38100" dir="2700000" algn="tl">
                    <a:srgbClr val="000000">
                      <a:alpha val="43137"/>
                    </a:srgbClr>
                  </a:outerShdw>
                </a:effectLst>
              </a:rPr>
              <a:t>8.4  VBA</a:t>
            </a:r>
            <a:r>
              <a:rPr lang="zh-CN" altLang="zh-CN" sz="4400" dirty="0">
                <a:effectLst>
                  <a:outerShdw blurRad="38100" dist="38100" dir="2700000" algn="tl">
                    <a:srgbClr val="000000">
                      <a:alpha val="43137"/>
                    </a:srgbClr>
                  </a:outerShdw>
                </a:effectLst>
              </a:rPr>
              <a:t>程序流程控制</a:t>
            </a:r>
          </a:p>
        </p:txBody>
      </p:sp>
    </p:spTree>
    <p:extLst>
      <p:ext uri="{BB962C8B-B14F-4D97-AF65-F5344CB8AC3E}">
        <p14:creationId xmlns:p14="http://schemas.microsoft.com/office/powerpoint/2010/main" val="1349851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在</a:t>
            </a:r>
            <a:r>
              <a:rPr lang="en-US" altLang="zh-CN" sz="2400" dirty="0"/>
              <a:t>VBE</a:t>
            </a:r>
            <a:r>
              <a:rPr lang="zh-CN" altLang="zh-CN" sz="2400" dirty="0"/>
              <a:t>的“工程”窗口下，鼠标右击需添加代码的窗体或报表，在弹出菜单中选择“插入”命令，然后在其子菜单中选择“类模块”，就建立了一个新的类模块，如</a:t>
            </a:r>
            <a:r>
              <a:rPr lang="zh-CN" altLang="zh-CN" sz="2400" dirty="0">
                <a:hlinkClick r:id="rId2" action="ppaction://hlinkpres?slideindex=1&amp;slidetitle="/>
              </a:rPr>
              <a:t>图</a:t>
            </a:r>
            <a:r>
              <a:rPr lang="en-US" altLang="zh-CN" sz="2400" dirty="0">
                <a:hlinkClick r:id="rId2" action="ppaction://hlinkpres?slideindex=1&amp;slidetitle="/>
              </a:rPr>
              <a:t>8.1</a:t>
            </a:r>
            <a:r>
              <a:rPr lang="zh-CN" altLang="zh-CN" sz="2400" dirty="0"/>
              <a:t>所示</a:t>
            </a:r>
            <a:r>
              <a:rPr lang="zh-CN" altLang="zh-CN" sz="2400" dirty="0" smtClean="0"/>
              <a:t>。</a:t>
            </a:r>
            <a:endParaRPr lang="en-US" altLang="zh-CN" sz="2400" dirty="0" smtClean="0"/>
          </a:p>
          <a:p>
            <a:pPr marL="109728" indent="612000">
              <a:buNone/>
            </a:pPr>
            <a:r>
              <a:rPr lang="zh-CN" altLang="zh-CN" sz="2400" dirty="0"/>
              <a:t>类模块中，为新建类添加属性需要用到</a:t>
            </a:r>
            <a:r>
              <a:rPr lang="en-US" altLang="zh-CN" sz="2400" dirty="0"/>
              <a:t>Property</a:t>
            </a:r>
            <a:r>
              <a:rPr lang="zh-CN" altLang="zh-CN" sz="2400" dirty="0"/>
              <a:t>过程，该过程有三种类型：</a:t>
            </a:r>
            <a:r>
              <a:rPr lang="en-US" altLang="zh-CN" sz="2400" dirty="0"/>
              <a:t>get</a:t>
            </a:r>
            <a:r>
              <a:rPr lang="zh-CN" altLang="zh-CN" sz="2400" dirty="0"/>
              <a:t>、</a:t>
            </a:r>
            <a:r>
              <a:rPr lang="en-US" altLang="zh-CN" sz="2400" dirty="0"/>
              <a:t>let</a:t>
            </a:r>
            <a:r>
              <a:rPr lang="zh-CN" altLang="zh-CN" sz="2400" dirty="0"/>
              <a:t>和</a:t>
            </a:r>
            <a:r>
              <a:rPr lang="en-US" altLang="zh-CN" sz="2400" dirty="0"/>
              <a:t>set</a:t>
            </a:r>
            <a:r>
              <a:rPr lang="zh-CN" altLang="zh-CN" sz="2400" dirty="0"/>
              <a:t>。</a:t>
            </a:r>
            <a:r>
              <a:rPr lang="en-US" altLang="zh-CN" sz="2400" dirty="0"/>
              <a:t>get</a:t>
            </a:r>
            <a:r>
              <a:rPr lang="zh-CN" altLang="zh-CN" sz="2400" dirty="0"/>
              <a:t>用来在读取属性时执行；</a:t>
            </a:r>
            <a:r>
              <a:rPr lang="en-US" altLang="zh-CN" sz="2400" dirty="0"/>
              <a:t>let</a:t>
            </a:r>
            <a:r>
              <a:rPr lang="zh-CN" altLang="zh-CN" sz="2400" dirty="0"/>
              <a:t>用来在写入属性时执行；</a:t>
            </a:r>
            <a:r>
              <a:rPr lang="en-US" altLang="zh-CN" sz="2400" dirty="0"/>
              <a:t>set</a:t>
            </a:r>
            <a:r>
              <a:rPr lang="zh-CN" altLang="zh-CN" sz="2400" dirty="0"/>
              <a:t>是</a:t>
            </a:r>
            <a:r>
              <a:rPr lang="en-US" altLang="zh-CN" sz="2400" dirty="0"/>
              <a:t>let</a:t>
            </a:r>
            <a:r>
              <a:rPr lang="zh-CN" altLang="zh-CN" sz="2400" dirty="0"/>
              <a:t>的一种特例，在该子程序中，被传递到子程序的值本身是一个对象。如果是为新建类添加方法，可以通过</a:t>
            </a:r>
            <a:r>
              <a:rPr lang="en-US" altLang="zh-CN" sz="2400" dirty="0"/>
              <a:t>Function</a:t>
            </a:r>
            <a:r>
              <a:rPr lang="zh-CN" altLang="zh-CN" sz="2400" dirty="0"/>
              <a:t>子函数来完成。</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8.1  </a:t>
            </a:r>
            <a:r>
              <a:rPr lang="zh-CN" altLang="zh-CN" sz="4400" b="1" dirty="0" smtClean="0">
                <a:effectLst>
                  <a:outerShdw blurRad="38100" dist="38100" dir="2700000" algn="tl">
                    <a:srgbClr val="000000">
                      <a:alpha val="43137"/>
                    </a:srgbClr>
                  </a:outerShdw>
                </a:effectLst>
              </a:rPr>
              <a:t>模块</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0529800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8.4.1  </a:t>
            </a:r>
            <a:r>
              <a:rPr lang="zh-CN" altLang="zh-CN" sz="2400" b="1" dirty="0"/>
              <a:t>程序语句书写</a:t>
            </a:r>
          </a:p>
          <a:p>
            <a:pPr marL="109728" indent="612000">
              <a:buNone/>
            </a:pPr>
            <a:r>
              <a:rPr lang="en-US" altLang="zh-CN" sz="2400" dirty="0"/>
              <a:t>VBA</a:t>
            </a:r>
            <a:r>
              <a:rPr lang="zh-CN" altLang="zh-CN" sz="2400" dirty="0"/>
              <a:t>程序语句在书写的时候有一定的要求，编写代码前应对其结构有明确的了解。</a:t>
            </a:r>
          </a:p>
          <a:p>
            <a:pPr marL="109728" indent="612000">
              <a:buNone/>
            </a:pPr>
            <a:r>
              <a:rPr lang="en-US" altLang="zh-CN" sz="2400" b="1" dirty="0"/>
              <a:t>1</a:t>
            </a:r>
            <a:r>
              <a:rPr lang="zh-CN" altLang="zh-CN" sz="2400" b="1" dirty="0"/>
              <a:t>．语句书写规定</a:t>
            </a:r>
          </a:p>
          <a:p>
            <a:pPr marL="109728" indent="612000">
              <a:buNone/>
            </a:pPr>
            <a:r>
              <a:rPr lang="zh-CN" altLang="zh-CN" sz="2400" dirty="0"/>
              <a:t>通常一条语句写在一行，当语句较长时，可以使用续行符“</a:t>
            </a:r>
            <a:r>
              <a:rPr lang="en-US" altLang="zh-CN" sz="2400" dirty="0"/>
              <a:t>_</a:t>
            </a:r>
            <a:r>
              <a:rPr lang="zh-CN" altLang="zh-CN" sz="2400" dirty="0"/>
              <a:t>”将语句连续写在下一行；也可以使用冒号“：”将多条较短的语句分隔写在同一行中。</a:t>
            </a:r>
          </a:p>
          <a:p>
            <a:pPr marL="109728" indent="612000">
              <a:buNone/>
            </a:pPr>
            <a:r>
              <a:rPr lang="zh-CN" altLang="zh-CN" sz="2400" dirty="0"/>
              <a:t>在代码书写过程中如果某行语句以红色文本显示（有时伴有错误信息提示），则表明该行语句存在语法错误，需要更正。</a:t>
            </a:r>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28177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457200">
              <a:buNone/>
            </a:pPr>
            <a:r>
              <a:rPr lang="en-US" altLang="zh-CN" sz="2400" b="1" dirty="0"/>
              <a:t>2</a:t>
            </a:r>
            <a:r>
              <a:rPr lang="zh-CN" altLang="zh-CN" sz="2400" b="1" dirty="0"/>
              <a:t>．注释语句</a:t>
            </a:r>
          </a:p>
          <a:p>
            <a:pPr marL="109728" indent="457200">
              <a:buNone/>
            </a:pPr>
            <a:r>
              <a:rPr lang="zh-CN" altLang="zh-CN" sz="2400" dirty="0"/>
              <a:t>在代码书写过程适当地添加注释，有助于程序的阅读和维护。注释语句可以添加到程序的任意位置，并且默认以绿色文本显示。其实现方式有以下两种：</a:t>
            </a:r>
          </a:p>
          <a:p>
            <a:pPr marL="109728" indent="457200">
              <a:buNone/>
            </a:pPr>
            <a:r>
              <a:rPr lang="zh-CN" altLang="zh-CN" sz="2400" dirty="0"/>
              <a:t>使用</a:t>
            </a:r>
            <a:r>
              <a:rPr lang="en-US" altLang="zh-CN" sz="2400" dirty="0"/>
              <a:t>Rem		</a:t>
            </a:r>
            <a:endParaRPr lang="en-US" altLang="zh-CN" sz="2400" dirty="0" smtClean="0"/>
          </a:p>
          <a:p>
            <a:pPr marL="109728" indent="457200">
              <a:buNone/>
            </a:pPr>
            <a:r>
              <a:rPr lang="zh-CN" altLang="zh-CN" sz="2400" dirty="0" smtClean="0"/>
              <a:t>格式</a:t>
            </a:r>
            <a:r>
              <a:rPr lang="zh-CN" altLang="zh-CN" sz="2400" dirty="0"/>
              <a:t>：</a:t>
            </a:r>
            <a:r>
              <a:rPr lang="en-US" altLang="zh-CN" sz="2400" dirty="0"/>
              <a:t>Rem </a:t>
            </a:r>
            <a:r>
              <a:rPr lang="zh-CN" altLang="zh-CN" sz="2400" dirty="0"/>
              <a:t>注释语句（在其它语句之后要用冒号分隔）</a:t>
            </a:r>
          </a:p>
          <a:p>
            <a:pPr marL="109728" indent="457200">
              <a:buNone/>
            </a:pPr>
            <a:r>
              <a:rPr lang="zh-CN" altLang="zh-CN" sz="2400" dirty="0"/>
              <a:t>使用</a:t>
            </a:r>
            <a:r>
              <a:rPr lang="en-US" altLang="zh-CN" sz="2400" dirty="0"/>
              <a:t>’			</a:t>
            </a:r>
            <a:endParaRPr lang="en-US" altLang="zh-CN" sz="2400" dirty="0" smtClean="0"/>
          </a:p>
          <a:p>
            <a:pPr marL="109728" indent="457200">
              <a:buNone/>
            </a:pPr>
            <a:r>
              <a:rPr lang="zh-CN" altLang="zh-CN" sz="2400" dirty="0" smtClean="0"/>
              <a:t>格式</a:t>
            </a:r>
            <a:r>
              <a:rPr lang="zh-CN" altLang="zh-CN" sz="2400" dirty="0"/>
              <a:t>：</a:t>
            </a:r>
            <a:r>
              <a:rPr lang="en-US" altLang="zh-CN" sz="2400" dirty="0"/>
              <a:t>’</a:t>
            </a:r>
            <a:r>
              <a:rPr lang="zh-CN" altLang="zh-CN" sz="2400" dirty="0"/>
              <a:t>注释语句</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945705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8.4.2  </a:t>
            </a:r>
            <a:r>
              <a:rPr lang="zh-CN" altLang="zh-CN" sz="2400" b="1" dirty="0"/>
              <a:t>选择结构</a:t>
            </a:r>
          </a:p>
          <a:p>
            <a:pPr marL="109728" indent="0">
              <a:buNone/>
            </a:pPr>
            <a:r>
              <a:rPr lang="en-US" altLang="zh-CN" sz="2400" b="1" dirty="0"/>
              <a:t>1</a:t>
            </a:r>
            <a:r>
              <a:rPr lang="zh-CN" altLang="zh-CN" sz="2400" b="1" dirty="0"/>
              <a:t>．行</a:t>
            </a:r>
            <a:r>
              <a:rPr lang="en-US" altLang="zh-CN" sz="2400" b="1" dirty="0"/>
              <a:t>If</a:t>
            </a:r>
            <a:r>
              <a:rPr lang="zh-CN" altLang="zh-CN" sz="2400" b="1" dirty="0"/>
              <a:t>语句</a:t>
            </a:r>
          </a:p>
          <a:p>
            <a:pPr marL="109728" indent="612000">
              <a:buNone/>
            </a:pPr>
            <a:r>
              <a:rPr lang="zh-CN" altLang="zh-CN" sz="2400" dirty="0"/>
              <a:t>这是</a:t>
            </a:r>
            <a:r>
              <a:rPr lang="en-US" altLang="zh-CN" sz="2400" dirty="0"/>
              <a:t>VBA</a:t>
            </a:r>
            <a:r>
              <a:rPr lang="zh-CN" altLang="zh-CN" sz="2400" dirty="0"/>
              <a:t>中最常用的一个语句，它和人们的思维习惯是一致的。其语句格式有如下两种：</a:t>
            </a:r>
          </a:p>
          <a:p>
            <a:pPr marL="109728" indent="612000">
              <a:buNone/>
            </a:pPr>
            <a:r>
              <a:rPr lang="en-US" altLang="zh-CN" sz="2400" dirty="0"/>
              <a:t>If  &lt;</a:t>
            </a:r>
            <a:r>
              <a:rPr lang="zh-CN" altLang="zh-CN" sz="2400" dirty="0"/>
              <a:t>条件</a:t>
            </a:r>
            <a:r>
              <a:rPr lang="en-US" altLang="zh-CN" sz="2400" dirty="0"/>
              <a:t>&gt;  Then  &lt;</a:t>
            </a:r>
            <a:r>
              <a:rPr lang="zh-CN" altLang="zh-CN" sz="2400" dirty="0"/>
              <a:t>语句</a:t>
            </a:r>
            <a:r>
              <a:rPr lang="en-US" altLang="zh-CN" sz="2400" dirty="0"/>
              <a:t>1&gt;  End If</a:t>
            </a:r>
            <a:endParaRPr lang="zh-CN" altLang="zh-CN" sz="2400" dirty="0"/>
          </a:p>
          <a:p>
            <a:pPr marL="109728" indent="612000">
              <a:buNone/>
            </a:pPr>
            <a:r>
              <a:rPr lang="en-US" altLang="zh-CN" sz="2400" dirty="0"/>
              <a:t>If</a:t>
            </a:r>
            <a:r>
              <a:rPr lang="zh-CN" altLang="zh-CN" sz="2400" dirty="0"/>
              <a:t>语句的含义是：如果（</a:t>
            </a:r>
            <a:r>
              <a:rPr lang="en-US" altLang="zh-CN" sz="2400" dirty="0"/>
              <a:t>If</a:t>
            </a:r>
            <a:r>
              <a:rPr lang="zh-CN" altLang="zh-CN" sz="2400" dirty="0"/>
              <a:t>）条件成立，那么（</a:t>
            </a:r>
            <a:r>
              <a:rPr lang="en-US" altLang="zh-CN" sz="2400" dirty="0"/>
              <a:t>Then</a:t>
            </a:r>
            <a:r>
              <a:rPr lang="zh-CN" altLang="zh-CN" sz="2400" dirty="0"/>
              <a:t>）执行语句</a:t>
            </a:r>
            <a:r>
              <a:rPr lang="en-US" altLang="zh-CN" sz="2400" dirty="0"/>
              <a:t>1</a:t>
            </a:r>
            <a:r>
              <a:rPr lang="zh-CN" altLang="zh-CN" sz="2400" dirty="0"/>
              <a:t>；如果条件不成立，则该</a:t>
            </a:r>
            <a:r>
              <a:rPr lang="en-US" altLang="zh-CN" sz="2400" dirty="0"/>
              <a:t>If</a:t>
            </a:r>
            <a:r>
              <a:rPr lang="zh-CN" altLang="zh-CN" sz="2400" dirty="0"/>
              <a:t>语句不被执行。</a:t>
            </a:r>
          </a:p>
          <a:p>
            <a:pPr marL="109728" indent="612000">
              <a:buNone/>
            </a:pPr>
            <a:r>
              <a:rPr lang="en-US" altLang="zh-CN" sz="2400" dirty="0"/>
              <a:t>If  &lt;</a:t>
            </a:r>
            <a:r>
              <a:rPr lang="zh-CN" altLang="zh-CN" sz="2400" dirty="0"/>
              <a:t>条件</a:t>
            </a:r>
            <a:r>
              <a:rPr lang="en-US" altLang="zh-CN" sz="2400" dirty="0"/>
              <a:t>&gt;  Then  &lt;</a:t>
            </a:r>
            <a:r>
              <a:rPr lang="zh-CN" altLang="zh-CN" sz="2400" dirty="0"/>
              <a:t>语句</a:t>
            </a:r>
            <a:r>
              <a:rPr lang="en-US" altLang="zh-CN" sz="2400" dirty="0"/>
              <a:t>1&gt;  Else  &lt;</a:t>
            </a:r>
            <a:r>
              <a:rPr lang="zh-CN" altLang="zh-CN" sz="2400" dirty="0"/>
              <a:t>语句</a:t>
            </a:r>
            <a:r>
              <a:rPr lang="en-US" altLang="zh-CN" sz="2400" dirty="0"/>
              <a:t>2&gt;   End </a:t>
            </a:r>
            <a:r>
              <a:rPr lang="en-US" altLang="zh-CN" sz="2400" dirty="0" smtClean="0"/>
              <a:t>If</a:t>
            </a:r>
          </a:p>
          <a:p>
            <a:pPr marL="109728" indent="612000">
              <a:buNone/>
            </a:pPr>
            <a:r>
              <a:rPr lang="en-US" altLang="zh-CN" sz="2400" dirty="0"/>
              <a:t>If</a:t>
            </a:r>
            <a:r>
              <a:rPr lang="zh-CN" altLang="zh-CN" sz="2400" dirty="0"/>
              <a:t>语句的含义是：如果（</a:t>
            </a:r>
            <a:r>
              <a:rPr lang="en-US" altLang="zh-CN" sz="2400" dirty="0"/>
              <a:t>If</a:t>
            </a:r>
            <a:r>
              <a:rPr lang="zh-CN" altLang="zh-CN" sz="2400" dirty="0"/>
              <a:t>）条件成立，那么（</a:t>
            </a:r>
            <a:r>
              <a:rPr lang="en-US" altLang="zh-CN" sz="2400" dirty="0"/>
              <a:t>Then</a:t>
            </a:r>
            <a:r>
              <a:rPr lang="zh-CN" altLang="zh-CN" sz="2400" dirty="0"/>
              <a:t>）执行语句</a:t>
            </a:r>
            <a:r>
              <a:rPr lang="en-US" altLang="zh-CN" sz="2400" dirty="0"/>
              <a:t>1</a:t>
            </a:r>
            <a:r>
              <a:rPr lang="zh-CN" altLang="zh-CN" sz="2400" dirty="0"/>
              <a:t>，否则（</a:t>
            </a:r>
            <a:r>
              <a:rPr lang="en-US" altLang="zh-CN" sz="2400" dirty="0"/>
              <a:t>Else</a:t>
            </a:r>
            <a:r>
              <a:rPr lang="zh-CN" altLang="zh-CN" sz="2400" dirty="0"/>
              <a:t>），即条件不成立执行语句</a:t>
            </a:r>
            <a:r>
              <a:rPr lang="en-US" altLang="zh-CN" sz="2400" dirty="0"/>
              <a:t>2</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906437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a:t>
            </a:r>
            <a:r>
              <a:rPr lang="zh-CN" altLang="zh-CN" sz="2400" dirty="0" smtClean="0"/>
              <a:t>：</a:t>
            </a:r>
            <a:endParaRPr lang="en-US" altLang="zh-CN" sz="2400" dirty="0" smtClean="0"/>
          </a:p>
          <a:p>
            <a:pPr marL="109728" indent="0">
              <a:buNone/>
            </a:pPr>
            <a:r>
              <a:rPr lang="en-US" altLang="zh-CN" sz="2400" dirty="0"/>
              <a:t>	</a:t>
            </a:r>
            <a:r>
              <a:rPr lang="en-US" altLang="zh-CN" sz="2400" dirty="0" smtClean="0"/>
              <a:t>If </a:t>
            </a:r>
            <a:r>
              <a:rPr lang="en-US" altLang="zh-CN" sz="2400" dirty="0"/>
              <a:t>Score&lt;60 Then</a:t>
            </a:r>
            <a:endParaRPr lang="zh-CN" altLang="zh-CN" sz="2400" dirty="0"/>
          </a:p>
          <a:p>
            <a:pPr marL="109728" indent="0">
              <a:buNone/>
            </a:pPr>
            <a:r>
              <a:rPr lang="en-US" altLang="zh-CN" sz="2400" dirty="0"/>
              <a:t>		Result=”</a:t>
            </a:r>
            <a:r>
              <a:rPr lang="zh-CN" altLang="zh-CN" sz="2400" dirty="0"/>
              <a:t>不及格</a:t>
            </a:r>
            <a:r>
              <a:rPr lang="en-US" altLang="zh-CN" sz="2400" dirty="0"/>
              <a:t>”</a:t>
            </a:r>
            <a:endParaRPr lang="zh-CN" altLang="zh-CN" sz="2400" dirty="0"/>
          </a:p>
          <a:p>
            <a:pPr marL="109728" indent="0">
              <a:buNone/>
            </a:pPr>
            <a:r>
              <a:rPr lang="en-US" altLang="zh-CN" sz="2400" dirty="0"/>
              <a:t>	Else</a:t>
            </a:r>
            <a:endParaRPr lang="zh-CN" altLang="zh-CN" sz="2400" dirty="0"/>
          </a:p>
          <a:p>
            <a:pPr marL="109728" indent="0">
              <a:buNone/>
            </a:pPr>
            <a:r>
              <a:rPr lang="en-US" altLang="zh-CN" sz="2400" dirty="0" smtClean="0"/>
              <a:t>		If </a:t>
            </a:r>
            <a:r>
              <a:rPr lang="en-US" altLang="zh-CN" sz="2400" dirty="0"/>
              <a:t>Score&lt;85 Then</a:t>
            </a:r>
            <a:endParaRPr lang="zh-CN" altLang="zh-CN" sz="2400" dirty="0"/>
          </a:p>
          <a:p>
            <a:pPr marL="109728" indent="0">
              <a:buNone/>
            </a:pPr>
            <a:r>
              <a:rPr lang="en-US" altLang="zh-CN" sz="2400" dirty="0"/>
              <a:t>			Result=”</a:t>
            </a:r>
            <a:r>
              <a:rPr lang="zh-CN" altLang="zh-CN" sz="2400" dirty="0"/>
              <a:t>及格</a:t>
            </a:r>
            <a:r>
              <a:rPr lang="en-US" altLang="zh-CN" sz="2400" dirty="0"/>
              <a:t>”</a:t>
            </a:r>
            <a:endParaRPr lang="zh-CN" altLang="zh-CN" sz="2400" dirty="0"/>
          </a:p>
          <a:p>
            <a:pPr marL="109728" indent="0">
              <a:buNone/>
            </a:pPr>
            <a:r>
              <a:rPr lang="en-US" altLang="zh-CN" sz="2400" dirty="0"/>
              <a:t>		Else</a:t>
            </a:r>
            <a:endParaRPr lang="zh-CN" altLang="zh-CN" sz="2400" dirty="0"/>
          </a:p>
          <a:p>
            <a:pPr marL="109728" indent="0">
              <a:buNone/>
            </a:pPr>
            <a:r>
              <a:rPr lang="en-US" altLang="zh-CN" sz="2400" dirty="0"/>
              <a:t>			Result=”</a:t>
            </a:r>
            <a:r>
              <a:rPr lang="zh-CN" altLang="zh-CN" sz="2400" dirty="0"/>
              <a:t>良好</a:t>
            </a:r>
            <a:r>
              <a:rPr lang="en-US" altLang="zh-CN" sz="2400" dirty="0" smtClean="0"/>
              <a:t>”</a:t>
            </a:r>
            <a:endParaRPr lang="zh-CN" altLang="zh-CN" sz="2400" dirty="0" smtClean="0"/>
          </a:p>
          <a:p>
            <a:pPr marL="109728" indent="0">
              <a:buNone/>
            </a:pPr>
            <a:r>
              <a:rPr lang="en-US" altLang="zh-CN" sz="2400" dirty="0" smtClean="0"/>
              <a:t>		End If</a:t>
            </a:r>
            <a:endParaRPr lang="zh-CN" altLang="zh-CN" sz="2400" dirty="0" smtClean="0"/>
          </a:p>
          <a:p>
            <a:pPr marL="109728" indent="0">
              <a:buNone/>
            </a:pPr>
            <a:r>
              <a:rPr lang="en-US" altLang="zh-CN" sz="2400" dirty="0"/>
              <a:t>	End If</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5348627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．块</a:t>
            </a:r>
            <a:r>
              <a:rPr lang="en-US" altLang="zh-CN" sz="2400" b="1" dirty="0"/>
              <a:t>If</a:t>
            </a:r>
            <a:r>
              <a:rPr lang="zh-CN" altLang="zh-CN" sz="2400" b="1" dirty="0"/>
              <a:t>语句</a:t>
            </a:r>
          </a:p>
          <a:p>
            <a:pPr marL="109728" indent="612000">
              <a:buNone/>
            </a:pPr>
            <a:r>
              <a:rPr lang="zh-CN" altLang="zh-CN" sz="2400" dirty="0" smtClean="0"/>
              <a:t>在行</a:t>
            </a:r>
            <a:r>
              <a:rPr lang="en-US" altLang="zh-CN" sz="2400" dirty="0" smtClean="0"/>
              <a:t>If</a:t>
            </a:r>
            <a:r>
              <a:rPr lang="zh-CN" altLang="zh-CN" sz="2400" dirty="0"/>
              <a:t>语句中，如果针对于某一个执行条件需要编写多条语句，那么就需要用块</a:t>
            </a:r>
            <a:r>
              <a:rPr lang="en-US" altLang="zh-CN" sz="2400" dirty="0"/>
              <a:t>If</a:t>
            </a:r>
            <a:r>
              <a:rPr lang="zh-CN" altLang="zh-CN" sz="2400" dirty="0"/>
              <a:t>语句来完成。块</a:t>
            </a:r>
            <a:r>
              <a:rPr lang="en-US" altLang="zh-CN" sz="2400" dirty="0"/>
              <a:t>If</a:t>
            </a:r>
            <a:r>
              <a:rPr lang="zh-CN" altLang="zh-CN" sz="2400" dirty="0"/>
              <a:t>语句的格式有如下两种。</a:t>
            </a:r>
          </a:p>
          <a:p>
            <a:pPr marL="109728" indent="612000">
              <a:buNone/>
            </a:pPr>
            <a:r>
              <a:rPr lang="zh-CN" altLang="zh-CN" sz="2400" dirty="0"/>
              <a:t>第一种为常用的、非嵌套的块</a:t>
            </a:r>
            <a:r>
              <a:rPr lang="en-US" altLang="zh-CN" sz="2400" dirty="0"/>
              <a:t>If</a:t>
            </a:r>
            <a:r>
              <a:rPr lang="zh-CN" altLang="zh-CN" sz="2400" dirty="0"/>
              <a:t>语句，语法格式为：</a:t>
            </a:r>
          </a:p>
          <a:p>
            <a:pPr marL="109728" indent="612000">
              <a:buNone/>
            </a:pPr>
            <a:r>
              <a:rPr lang="en-US" altLang="zh-CN" sz="2400" dirty="0"/>
              <a:t>If  &lt;</a:t>
            </a:r>
            <a:r>
              <a:rPr lang="zh-CN" altLang="zh-CN" sz="2400" dirty="0"/>
              <a:t>条件</a:t>
            </a:r>
            <a:r>
              <a:rPr lang="en-US" altLang="zh-CN" sz="2400" dirty="0"/>
              <a:t>&gt;  then</a:t>
            </a:r>
            <a:endParaRPr lang="zh-CN" altLang="zh-CN" sz="2400" dirty="0"/>
          </a:p>
          <a:p>
            <a:pPr marL="109728" indent="612000">
              <a:buNone/>
            </a:pPr>
            <a:r>
              <a:rPr lang="en-US" altLang="zh-CN" sz="2400" dirty="0"/>
              <a:t>      &lt;</a:t>
            </a:r>
            <a:r>
              <a:rPr lang="zh-CN" altLang="zh-CN" sz="2400" dirty="0"/>
              <a:t>语句组</a:t>
            </a:r>
            <a:r>
              <a:rPr lang="en-US" altLang="zh-CN" sz="2400" dirty="0"/>
              <a:t>1&gt;</a:t>
            </a:r>
            <a:endParaRPr lang="zh-CN" altLang="zh-CN" sz="2400" dirty="0"/>
          </a:p>
          <a:p>
            <a:pPr marL="109728" indent="612000">
              <a:buNone/>
            </a:pPr>
            <a:r>
              <a:rPr lang="en-US" altLang="zh-CN" sz="2400" dirty="0"/>
              <a:t>[Else</a:t>
            </a:r>
            <a:endParaRPr lang="zh-CN" altLang="zh-CN" sz="2400" dirty="0"/>
          </a:p>
          <a:p>
            <a:pPr marL="109728" indent="612000">
              <a:buNone/>
            </a:pPr>
            <a:r>
              <a:rPr lang="en-US" altLang="zh-CN" sz="2400" dirty="0"/>
              <a:t>      &lt;</a:t>
            </a:r>
            <a:r>
              <a:rPr lang="zh-CN" altLang="zh-CN" sz="2400" dirty="0"/>
              <a:t>语句组</a:t>
            </a:r>
            <a:r>
              <a:rPr lang="en-US" altLang="zh-CN" sz="2400" dirty="0"/>
              <a:t>2&gt;</a:t>
            </a:r>
            <a:r>
              <a:rPr lang="zh-CN" altLang="zh-CN" sz="2400" dirty="0"/>
              <a:t>］ </a:t>
            </a:r>
          </a:p>
          <a:p>
            <a:pPr marL="109728" indent="612000">
              <a:buNone/>
            </a:pPr>
            <a:r>
              <a:rPr lang="en-US" altLang="zh-CN" sz="2400" dirty="0"/>
              <a:t>End If</a:t>
            </a:r>
            <a:endParaRPr lang="zh-CN" altLang="zh-CN" sz="2400" dirty="0"/>
          </a:p>
          <a:p>
            <a:pPr marL="109728" indent="612000">
              <a:buNone/>
            </a:pPr>
            <a:r>
              <a:rPr lang="zh-CN" altLang="zh-CN" sz="2400" dirty="0"/>
              <a:t>当条件为真时，执行语句组</a:t>
            </a:r>
            <a:r>
              <a:rPr lang="en-US" altLang="zh-CN" sz="2400" dirty="0"/>
              <a:t>1</a:t>
            </a:r>
            <a:r>
              <a:rPr lang="zh-CN" altLang="zh-CN" sz="2400" dirty="0"/>
              <a:t>；当条件为假时，执行语句组</a:t>
            </a:r>
            <a:r>
              <a:rPr lang="en-US" altLang="zh-CN" sz="2400" dirty="0"/>
              <a:t>2</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409915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第二种为嵌套的块</a:t>
            </a:r>
            <a:r>
              <a:rPr lang="en-US" altLang="zh-CN" sz="2400" dirty="0"/>
              <a:t>If</a:t>
            </a:r>
            <a:r>
              <a:rPr lang="zh-CN" altLang="zh-CN" sz="2400" dirty="0"/>
              <a:t>语句</a:t>
            </a:r>
            <a:r>
              <a:rPr lang="zh-CN" altLang="zh-CN" sz="2400" dirty="0" smtClean="0"/>
              <a:t>。</a:t>
            </a:r>
            <a:endParaRPr lang="en-US" altLang="zh-CN" sz="2400" dirty="0" smtClean="0"/>
          </a:p>
          <a:p>
            <a:pPr marL="109728" indent="612000">
              <a:buNone/>
            </a:pPr>
            <a:r>
              <a:rPr lang="en-US" altLang="zh-CN" sz="2400" dirty="0" smtClean="0"/>
              <a:t>If  </a:t>
            </a:r>
            <a:r>
              <a:rPr lang="en-US" altLang="zh-CN" sz="2400" dirty="0"/>
              <a:t>&lt;</a:t>
            </a:r>
            <a:r>
              <a:rPr lang="zh-CN" altLang="zh-CN" sz="2400" dirty="0"/>
              <a:t>条件</a:t>
            </a:r>
            <a:r>
              <a:rPr lang="en-US" altLang="zh-CN" sz="2400" dirty="0"/>
              <a:t>1&gt;  Then</a:t>
            </a:r>
            <a:endParaRPr lang="zh-CN" altLang="zh-CN" sz="2400" dirty="0"/>
          </a:p>
          <a:p>
            <a:pPr marL="109728" indent="612000">
              <a:buNone/>
            </a:pPr>
            <a:r>
              <a:rPr lang="en-US" altLang="zh-CN" sz="2400" dirty="0"/>
              <a:t>      &lt;</a:t>
            </a:r>
            <a:r>
              <a:rPr lang="zh-CN" altLang="zh-CN" sz="2400" dirty="0"/>
              <a:t>语句组</a:t>
            </a:r>
            <a:r>
              <a:rPr lang="en-US" altLang="zh-CN" sz="2400" dirty="0"/>
              <a:t>1&gt;</a:t>
            </a:r>
            <a:endParaRPr lang="zh-CN" altLang="zh-CN" sz="2400" dirty="0"/>
          </a:p>
          <a:p>
            <a:pPr marL="109728" indent="612000">
              <a:buNone/>
            </a:pPr>
            <a:r>
              <a:rPr lang="en-US" altLang="zh-CN" sz="2400" dirty="0" err="1" smtClean="0"/>
              <a:t>Elseif</a:t>
            </a:r>
            <a:r>
              <a:rPr lang="en-US" altLang="zh-CN" sz="2400" dirty="0" smtClean="0"/>
              <a:t> </a:t>
            </a:r>
            <a:r>
              <a:rPr lang="en-US" altLang="zh-CN" sz="2400" dirty="0"/>
              <a:t>&lt;</a:t>
            </a:r>
            <a:r>
              <a:rPr lang="zh-CN" altLang="zh-CN" sz="2400" dirty="0"/>
              <a:t>条件</a:t>
            </a:r>
            <a:r>
              <a:rPr lang="en-US" altLang="zh-CN" sz="2400" dirty="0"/>
              <a:t>2&gt; Then</a:t>
            </a:r>
            <a:endParaRPr lang="zh-CN" altLang="zh-CN" sz="2400" dirty="0"/>
          </a:p>
          <a:p>
            <a:pPr marL="109728" indent="612000">
              <a:buNone/>
            </a:pPr>
            <a:r>
              <a:rPr lang="en-US" altLang="zh-CN" sz="2400" dirty="0"/>
              <a:t>      &lt;</a:t>
            </a:r>
            <a:r>
              <a:rPr lang="zh-CN" altLang="zh-CN" sz="2400" dirty="0"/>
              <a:t>语句组</a:t>
            </a:r>
            <a:r>
              <a:rPr lang="en-US" altLang="zh-CN" sz="2400" dirty="0"/>
              <a:t>2&gt;</a:t>
            </a:r>
            <a:endParaRPr lang="zh-CN" altLang="zh-CN" sz="2400" dirty="0"/>
          </a:p>
          <a:p>
            <a:pPr marL="109728" indent="612000">
              <a:buNone/>
            </a:pPr>
            <a:r>
              <a:rPr lang="en-US" altLang="zh-CN" sz="2400" dirty="0"/>
              <a:t>    </a:t>
            </a:r>
            <a:r>
              <a:rPr lang="zh-CN" altLang="zh-CN" sz="2400" dirty="0" smtClean="0"/>
              <a:t>……</a:t>
            </a:r>
            <a:endParaRPr lang="en-US" altLang="zh-CN" sz="2400" dirty="0" smtClean="0"/>
          </a:p>
          <a:p>
            <a:pPr marL="109728" indent="612000">
              <a:buNone/>
            </a:pPr>
            <a:r>
              <a:rPr lang="en-US" altLang="zh-CN" sz="2400" dirty="0" err="1" smtClean="0"/>
              <a:t>Elseif</a:t>
            </a:r>
            <a:r>
              <a:rPr lang="en-US" altLang="zh-CN" sz="2400" dirty="0" smtClean="0"/>
              <a:t> </a:t>
            </a:r>
            <a:r>
              <a:rPr lang="en-US" altLang="zh-CN" sz="2400" dirty="0"/>
              <a:t>&lt;</a:t>
            </a:r>
            <a:r>
              <a:rPr lang="zh-CN" altLang="zh-CN" sz="2400" dirty="0"/>
              <a:t>条件</a:t>
            </a:r>
            <a:r>
              <a:rPr lang="en-US" altLang="zh-CN" sz="2400" dirty="0"/>
              <a:t>n&gt; Then</a:t>
            </a:r>
            <a:endParaRPr lang="zh-CN" altLang="zh-CN" sz="2400" dirty="0"/>
          </a:p>
          <a:p>
            <a:pPr marL="109728" indent="612000">
              <a:buNone/>
            </a:pPr>
            <a:r>
              <a:rPr lang="en-US" altLang="zh-CN" sz="2400" dirty="0"/>
              <a:t>      &lt;</a:t>
            </a:r>
            <a:r>
              <a:rPr lang="zh-CN" altLang="zh-CN" sz="2400" dirty="0"/>
              <a:t>语句组</a:t>
            </a:r>
            <a:r>
              <a:rPr lang="en-US" altLang="zh-CN" sz="2400" dirty="0"/>
              <a:t>n&gt;</a:t>
            </a:r>
            <a:endParaRPr lang="zh-CN" altLang="zh-CN" sz="2400" dirty="0"/>
          </a:p>
          <a:p>
            <a:pPr marL="109728" indent="612000">
              <a:buNone/>
            </a:pPr>
            <a:r>
              <a:rPr lang="en-US" altLang="zh-CN" sz="2400" dirty="0" smtClean="0"/>
              <a:t>[Else </a:t>
            </a:r>
            <a:endParaRPr lang="zh-CN" altLang="zh-CN" sz="2400" dirty="0"/>
          </a:p>
          <a:p>
            <a:pPr marL="109728" indent="612000">
              <a:buNone/>
            </a:pPr>
            <a:r>
              <a:rPr lang="en-US" altLang="zh-CN" sz="2400" dirty="0"/>
              <a:t>      &lt;</a:t>
            </a:r>
            <a:r>
              <a:rPr lang="zh-CN" altLang="zh-CN" sz="2400" dirty="0"/>
              <a:t>语句组</a:t>
            </a:r>
            <a:r>
              <a:rPr lang="en-US" altLang="zh-CN" sz="2400" dirty="0"/>
              <a:t>n+1&gt;</a:t>
            </a:r>
            <a:r>
              <a:rPr lang="zh-CN" altLang="zh-CN" sz="2400" dirty="0" smtClean="0"/>
              <a:t>］</a:t>
            </a:r>
          </a:p>
          <a:p>
            <a:pPr marL="109728" indent="612000">
              <a:buNone/>
            </a:pPr>
            <a:r>
              <a:rPr lang="en-US" altLang="zh-CN" sz="2400" dirty="0" smtClean="0"/>
              <a:t>End If</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592258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a:t>
            </a:r>
            <a:r>
              <a:rPr lang="zh-CN" altLang="zh-CN" sz="2400" dirty="0" smtClean="0"/>
              <a:t>：</a:t>
            </a:r>
            <a:endParaRPr lang="en-US" altLang="zh-CN" sz="2400" dirty="0" smtClean="0"/>
          </a:p>
          <a:p>
            <a:pPr marL="109728" indent="0">
              <a:buNone/>
            </a:pPr>
            <a:r>
              <a:rPr lang="en-US" altLang="zh-CN" sz="2400" dirty="0"/>
              <a:t>	</a:t>
            </a:r>
            <a:r>
              <a:rPr lang="en-US" altLang="zh-CN" sz="2400" dirty="0" smtClean="0"/>
              <a:t>If </a:t>
            </a:r>
            <a:r>
              <a:rPr lang="en-US" altLang="zh-CN" sz="2400" dirty="0"/>
              <a:t>Score&gt;=60 Then</a:t>
            </a:r>
            <a:endParaRPr lang="zh-CN" altLang="zh-CN" sz="2400" dirty="0"/>
          </a:p>
          <a:p>
            <a:pPr marL="109728" indent="0">
              <a:buNone/>
            </a:pPr>
            <a:r>
              <a:rPr lang="en-US" altLang="zh-CN" sz="2400" dirty="0"/>
              <a:t>		Result=”</a:t>
            </a:r>
            <a:r>
              <a:rPr lang="zh-CN" altLang="zh-CN" sz="2400" dirty="0"/>
              <a:t>及格</a:t>
            </a:r>
            <a:r>
              <a:rPr lang="en-US" altLang="zh-CN" sz="2400" dirty="0"/>
              <a:t>”</a:t>
            </a:r>
            <a:endParaRPr lang="zh-CN" altLang="zh-CN" sz="2400" dirty="0"/>
          </a:p>
          <a:p>
            <a:pPr marL="109728" indent="0">
              <a:buNone/>
            </a:pPr>
            <a:r>
              <a:rPr lang="en-US" altLang="zh-CN" sz="2400" dirty="0"/>
              <a:t>	</a:t>
            </a:r>
            <a:r>
              <a:rPr lang="en-US" altLang="zh-CN" sz="2400" dirty="0" err="1"/>
              <a:t>ElseIf</a:t>
            </a:r>
            <a:r>
              <a:rPr lang="en-US" altLang="zh-CN" sz="2400" dirty="0"/>
              <a:t> Score&gt;=70 Then</a:t>
            </a:r>
            <a:endParaRPr lang="zh-CN" altLang="zh-CN" sz="2400" dirty="0"/>
          </a:p>
          <a:p>
            <a:pPr marL="109728" indent="0">
              <a:buNone/>
            </a:pPr>
            <a:r>
              <a:rPr lang="en-US" altLang="zh-CN" sz="2400" dirty="0"/>
              <a:t>		Result=”</a:t>
            </a:r>
            <a:r>
              <a:rPr lang="zh-CN" altLang="zh-CN" sz="2400" dirty="0"/>
              <a:t>通过</a:t>
            </a:r>
            <a:r>
              <a:rPr lang="en-US" altLang="zh-CN" sz="2400" dirty="0"/>
              <a:t>”</a:t>
            </a:r>
            <a:endParaRPr lang="zh-CN" altLang="zh-CN" sz="2400" dirty="0"/>
          </a:p>
          <a:p>
            <a:pPr marL="109728" indent="0">
              <a:buNone/>
            </a:pPr>
            <a:r>
              <a:rPr lang="en-US" altLang="zh-CN" sz="2400" dirty="0"/>
              <a:t>	</a:t>
            </a:r>
            <a:r>
              <a:rPr lang="en-US" altLang="zh-CN" sz="2400" dirty="0" err="1"/>
              <a:t>ElseIF</a:t>
            </a:r>
            <a:r>
              <a:rPr lang="en-US" altLang="zh-CN" sz="2400" dirty="0"/>
              <a:t> Score&gt;=85 Then</a:t>
            </a:r>
            <a:endParaRPr lang="zh-CN" altLang="zh-CN" sz="2400" dirty="0"/>
          </a:p>
          <a:p>
            <a:pPr marL="109728" indent="0">
              <a:buNone/>
            </a:pPr>
            <a:r>
              <a:rPr lang="en-US" altLang="zh-CN" sz="2400" dirty="0"/>
              <a:t>		Result=”</a:t>
            </a:r>
            <a:r>
              <a:rPr lang="zh-CN" altLang="zh-CN" sz="2400" dirty="0"/>
              <a:t>良好</a:t>
            </a:r>
            <a:r>
              <a:rPr lang="en-US" altLang="zh-CN" sz="2400" dirty="0"/>
              <a:t>”</a:t>
            </a:r>
            <a:endParaRPr lang="zh-CN" altLang="zh-CN" sz="2400" dirty="0"/>
          </a:p>
          <a:p>
            <a:pPr marL="109728" indent="0">
              <a:buNone/>
            </a:pPr>
            <a:r>
              <a:rPr lang="en-US" altLang="zh-CN" sz="2400" dirty="0"/>
              <a:t>	End If</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127189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3</a:t>
            </a:r>
            <a:r>
              <a:rPr lang="zh-CN" altLang="zh-CN" sz="2400" b="1" dirty="0"/>
              <a:t>．</a:t>
            </a:r>
            <a:r>
              <a:rPr lang="en-US" altLang="zh-CN" sz="2400" b="1" dirty="0"/>
              <a:t>Select Case</a:t>
            </a:r>
            <a:r>
              <a:rPr lang="zh-CN" altLang="zh-CN" sz="2400" b="1" dirty="0"/>
              <a:t>语句</a:t>
            </a:r>
          </a:p>
          <a:p>
            <a:pPr marL="109728" indent="0">
              <a:buNone/>
            </a:pPr>
            <a:r>
              <a:rPr lang="en-US" altLang="zh-CN" sz="2400" dirty="0" smtClean="0"/>
              <a:t>	Select </a:t>
            </a:r>
            <a:r>
              <a:rPr lang="en-US" altLang="zh-CN" sz="2400" dirty="0"/>
              <a:t>Case  &lt;</a:t>
            </a:r>
            <a:r>
              <a:rPr lang="zh-CN" altLang="zh-CN" sz="2400" dirty="0"/>
              <a:t>表达式</a:t>
            </a:r>
            <a:r>
              <a:rPr lang="en-US" altLang="zh-CN" sz="2400" dirty="0"/>
              <a:t>&gt;</a:t>
            </a:r>
            <a:endParaRPr lang="zh-CN" altLang="zh-CN" sz="2400" dirty="0"/>
          </a:p>
          <a:p>
            <a:pPr marL="109728" indent="0">
              <a:buNone/>
            </a:pPr>
            <a:r>
              <a:rPr lang="en-US" altLang="zh-CN" sz="2400" dirty="0"/>
              <a:t>       </a:t>
            </a:r>
            <a:r>
              <a:rPr lang="en-US" altLang="zh-CN" sz="2400" dirty="0" smtClean="0"/>
              <a:t>		 </a:t>
            </a:r>
            <a:r>
              <a:rPr lang="en-US" altLang="zh-CN" sz="2400" dirty="0"/>
              <a:t>Case</a:t>
            </a:r>
            <a:r>
              <a:rPr lang="zh-CN" altLang="zh-CN" sz="2400" dirty="0"/>
              <a:t>值</a:t>
            </a:r>
            <a:r>
              <a:rPr lang="en-US" altLang="zh-CN" sz="2400" dirty="0"/>
              <a:t>1</a:t>
            </a:r>
            <a:endParaRPr lang="zh-CN" altLang="zh-CN" sz="2400" dirty="0"/>
          </a:p>
          <a:p>
            <a:pPr marL="109728" indent="0">
              <a:buNone/>
            </a:pPr>
            <a:r>
              <a:rPr lang="en-US" altLang="zh-CN" sz="2400" dirty="0"/>
              <a:t>         </a:t>
            </a:r>
            <a:r>
              <a:rPr lang="en-US" altLang="zh-CN" sz="2400" dirty="0" smtClean="0"/>
              <a:t>	</a:t>
            </a:r>
            <a:r>
              <a:rPr lang="zh-CN" altLang="zh-CN" sz="2400" dirty="0" smtClean="0"/>
              <a:t>语句</a:t>
            </a:r>
            <a:r>
              <a:rPr lang="zh-CN" altLang="zh-CN" sz="2400" dirty="0"/>
              <a:t>组</a:t>
            </a:r>
            <a:r>
              <a:rPr lang="en-US" altLang="zh-CN" sz="2400" dirty="0"/>
              <a:t>1</a:t>
            </a:r>
            <a:endParaRPr lang="zh-CN" altLang="zh-CN" sz="2400" dirty="0"/>
          </a:p>
          <a:p>
            <a:pPr marL="109728" indent="0">
              <a:buNone/>
            </a:pPr>
            <a:r>
              <a:rPr lang="en-US" altLang="zh-CN" sz="2400" dirty="0"/>
              <a:t>        </a:t>
            </a:r>
            <a:r>
              <a:rPr lang="en-US" altLang="zh-CN" sz="2400" dirty="0" smtClean="0"/>
              <a:t>		</a:t>
            </a:r>
            <a:r>
              <a:rPr lang="zh-CN" altLang="zh-CN" sz="2400" dirty="0" smtClean="0"/>
              <a:t>……</a:t>
            </a:r>
            <a:endParaRPr lang="zh-CN" altLang="zh-CN" sz="2400" dirty="0"/>
          </a:p>
          <a:p>
            <a:pPr marL="109728" indent="0">
              <a:buNone/>
            </a:pPr>
            <a:r>
              <a:rPr lang="en-US" altLang="zh-CN" sz="2400" dirty="0"/>
              <a:t>        </a:t>
            </a:r>
            <a:r>
              <a:rPr lang="en-US" altLang="zh-CN" sz="2400" dirty="0" smtClean="0"/>
              <a:t>		Case</a:t>
            </a:r>
            <a:r>
              <a:rPr lang="zh-CN" altLang="zh-CN" sz="2400" dirty="0"/>
              <a:t>值</a:t>
            </a:r>
            <a:r>
              <a:rPr lang="en-US" altLang="zh-CN" sz="2400" dirty="0"/>
              <a:t>n</a:t>
            </a:r>
            <a:endParaRPr lang="zh-CN" altLang="zh-CN" sz="2400" dirty="0"/>
          </a:p>
          <a:p>
            <a:pPr marL="109728" indent="0">
              <a:buNone/>
            </a:pPr>
            <a:r>
              <a:rPr lang="en-US" altLang="zh-CN" sz="2400" dirty="0"/>
              <a:t>        </a:t>
            </a:r>
            <a:r>
              <a:rPr lang="en-US" altLang="zh-CN" sz="2400" dirty="0" smtClean="0"/>
              <a:t>		 </a:t>
            </a:r>
            <a:r>
              <a:rPr lang="zh-CN" altLang="zh-CN" sz="2400" dirty="0"/>
              <a:t>语句组</a:t>
            </a:r>
            <a:r>
              <a:rPr lang="en-US" altLang="zh-CN" sz="2400" dirty="0"/>
              <a:t>n</a:t>
            </a:r>
            <a:endParaRPr lang="zh-CN" altLang="zh-CN" sz="2400" dirty="0"/>
          </a:p>
          <a:p>
            <a:pPr marL="109728" indent="0">
              <a:buNone/>
            </a:pPr>
            <a:r>
              <a:rPr lang="en-US" altLang="zh-CN" sz="2400" dirty="0"/>
              <a:t>       </a:t>
            </a:r>
            <a:r>
              <a:rPr lang="en-US" altLang="zh-CN" sz="2400" dirty="0" smtClean="0"/>
              <a:t>		</a:t>
            </a:r>
            <a:r>
              <a:rPr lang="zh-CN" altLang="zh-CN" sz="2400" dirty="0" smtClean="0"/>
              <a:t>［</a:t>
            </a:r>
            <a:r>
              <a:rPr lang="en-US" altLang="zh-CN" sz="2400" dirty="0"/>
              <a:t>Case Else</a:t>
            </a:r>
            <a:endParaRPr lang="zh-CN" altLang="zh-CN" sz="2400" dirty="0"/>
          </a:p>
          <a:p>
            <a:pPr marL="109728" indent="0">
              <a:buNone/>
            </a:pPr>
            <a:r>
              <a:rPr lang="en-US" altLang="zh-CN" sz="2400" dirty="0"/>
              <a:t>         </a:t>
            </a:r>
            <a:r>
              <a:rPr lang="en-US" altLang="zh-CN" sz="2400" dirty="0" smtClean="0"/>
              <a:t>	</a:t>
            </a:r>
            <a:r>
              <a:rPr lang="zh-CN" altLang="zh-CN" sz="2400" dirty="0" smtClean="0"/>
              <a:t>语句</a:t>
            </a:r>
            <a:r>
              <a:rPr lang="zh-CN" altLang="zh-CN" sz="2400" dirty="0"/>
              <a:t>组</a:t>
            </a:r>
            <a:r>
              <a:rPr lang="en-US" altLang="zh-CN" sz="2400" dirty="0"/>
              <a:t> n + 1</a:t>
            </a:r>
            <a:r>
              <a:rPr lang="zh-CN" altLang="zh-CN" sz="2400" dirty="0"/>
              <a:t>］</a:t>
            </a:r>
          </a:p>
          <a:p>
            <a:pPr marL="109728" indent="0">
              <a:buNone/>
            </a:pPr>
            <a:r>
              <a:rPr lang="en-US" altLang="zh-CN" sz="2400" dirty="0"/>
              <a:t>      </a:t>
            </a:r>
            <a:r>
              <a:rPr lang="en-US" altLang="zh-CN" sz="2400" dirty="0" smtClean="0"/>
              <a:t>	End </a:t>
            </a:r>
            <a:r>
              <a:rPr lang="en-US" altLang="zh-CN" sz="2400" dirty="0"/>
              <a:t>Select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1697514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Case</a:t>
            </a:r>
            <a:r>
              <a:rPr lang="zh-CN" altLang="zh-CN" sz="2400" dirty="0"/>
              <a:t>项后面的值可以有如下三种形式：</a:t>
            </a:r>
          </a:p>
          <a:p>
            <a:pPr marL="109728" indent="612000">
              <a:buNone/>
            </a:pPr>
            <a:r>
              <a:rPr lang="zh-CN" altLang="zh-CN" sz="2400" dirty="0"/>
              <a:t>（</a:t>
            </a:r>
            <a:r>
              <a:rPr lang="en-US" altLang="zh-CN" sz="2400" dirty="0"/>
              <a:t>1</a:t>
            </a:r>
            <a:r>
              <a:rPr lang="zh-CN" altLang="zh-CN" sz="2400" dirty="0"/>
              <a:t>）可以是单个值或者是几个值。如果是多个值，各值之间用逗号分隔。</a:t>
            </a:r>
          </a:p>
          <a:p>
            <a:pPr marL="109728" indent="612000">
              <a:buNone/>
            </a:pPr>
            <a:r>
              <a:rPr lang="zh-CN" altLang="zh-CN" sz="2400" dirty="0"/>
              <a:t>（</a:t>
            </a:r>
            <a:r>
              <a:rPr lang="en-US" altLang="zh-CN" sz="2400" dirty="0"/>
              <a:t>2</a:t>
            </a:r>
            <a:r>
              <a:rPr lang="zh-CN" altLang="zh-CN" sz="2400" dirty="0"/>
              <a:t>）可以用关键字</a:t>
            </a:r>
            <a:r>
              <a:rPr lang="en-US" altLang="zh-CN" sz="2400" dirty="0"/>
              <a:t>to</a:t>
            </a:r>
            <a:r>
              <a:rPr lang="zh-CN" altLang="zh-CN" sz="2400" dirty="0"/>
              <a:t>来指定范围。如：</a:t>
            </a:r>
            <a:r>
              <a:rPr lang="en-US" altLang="zh-CN" sz="2400" dirty="0"/>
              <a:t>Case 3 to 5</a:t>
            </a:r>
            <a:r>
              <a:rPr lang="zh-CN" altLang="zh-CN" sz="2400" dirty="0"/>
              <a:t>，表示</a:t>
            </a:r>
            <a:r>
              <a:rPr lang="en-US" altLang="zh-CN" sz="2400" dirty="0"/>
              <a:t>3</a:t>
            </a:r>
            <a:r>
              <a:rPr lang="zh-CN" altLang="zh-CN" sz="2400" dirty="0"/>
              <a:t>～</a:t>
            </a:r>
            <a:r>
              <a:rPr lang="en-US" altLang="zh-CN" sz="2400" dirty="0"/>
              <a:t>5</a:t>
            </a:r>
            <a:r>
              <a:rPr lang="zh-CN" altLang="zh-CN" sz="2400" dirty="0"/>
              <a:t>之间的整数，即</a:t>
            </a:r>
            <a:r>
              <a:rPr lang="en-US" altLang="zh-CN" sz="2400" dirty="0"/>
              <a:t>3</a:t>
            </a:r>
            <a:r>
              <a:rPr lang="zh-CN" altLang="zh-CN" sz="2400" dirty="0"/>
              <a:t>，</a:t>
            </a:r>
            <a:r>
              <a:rPr lang="en-US" altLang="zh-CN" sz="2400" dirty="0"/>
              <a:t>4</a:t>
            </a:r>
            <a:r>
              <a:rPr lang="zh-CN" altLang="zh-CN" sz="2400" dirty="0"/>
              <a:t>，</a:t>
            </a:r>
            <a:r>
              <a:rPr lang="en-US" altLang="zh-CN" sz="2400" dirty="0"/>
              <a:t>5</a:t>
            </a:r>
            <a:r>
              <a:rPr lang="zh-CN" altLang="zh-CN" sz="2400" dirty="0"/>
              <a:t>。</a:t>
            </a:r>
          </a:p>
          <a:p>
            <a:pPr marL="109728" indent="612000">
              <a:buNone/>
            </a:pPr>
            <a:r>
              <a:rPr lang="zh-CN" altLang="zh-CN" sz="2400" dirty="0"/>
              <a:t>（</a:t>
            </a:r>
            <a:r>
              <a:rPr lang="en-US" altLang="zh-CN" sz="2400" dirty="0"/>
              <a:t>3</a:t>
            </a:r>
            <a:r>
              <a:rPr lang="zh-CN" altLang="zh-CN" sz="2400" dirty="0"/>
              <a:t>）可以是连续的一段值。这时要在</a:t>
            </a:r>
            <a:r>
              <a:rPr lang="en-US" altLang="zh-CN" sz="2400" dirty="0"/>
              <a:t>Case</a:t>
            </a:r>
            <a:r>
              <a:rPr lang="zh-CN" altLang="zh-CN" sz="2400" dirty="0"/>
              <a:t>后面加</a:t>
            </a:r>
            <a:r>
              <a:rPr lang="en-US" altLang="zh-CN" sz="2400" dirty="0"/>
              <a:t>Is</a:t>
            </a:r>
            <a:r>
              <a:rPr lang="zh-CN" altLang="zh-CN" sz="2400" dirty="0"/>
              <a:t>。例如：</a:t>
            </a:r>
            <a:r>
              <a:rPr lang="en-US" altLang="zh-CN" sz="2400" dirty="0"/>
              <a:t>Case Is</a:t>
            </a:r>
            <a:r>
              <a:rPr lang="zh-CN" altLang="zh-CN" sz="2400" dirty="0"/>
              <a:t>＞</a:t>
            </a:r>
            <a:r>
              <a:rPr lang="en-US" altLang="zh-CN" sz="2400" dirty="0"/>
              <a:t>3</a:t>
            </a:r>
            <a:r>
              <a:rPr lang="zh-CN" altLang="zh-CN" sz="2400" dirty="0"/>
              <a:t>，表示大于</a:t>
            </a:r>
            <a:r>
              <a:rPr lang="en-US" altLang="zh-CN" sz="2400" dirty="0"/>
              <a:t>3</a:t>
            </a:r>
            <a:r>
              <a:rPr lang="zh-CN" altLang="zh-CN" sz="2400" dirty="0"/>
              <a:t>的所有实数。</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0514709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a:t>
            </a:r>
            <a:r>
              <a:rPr lang="en-US" altLang="zh-CN" sz="2400" dirty="0"/>
              <a:t>Select Case Score</a:t>
            </a:r>
            <a:endParaRPr lang="zh-CN" altLang="zh-CN" sz="2400" dirty="0"/>
          </a:p>
          <a:p>
            <a:pPr marL="109728" indent="0">
              <a:buNone/>
            </a:pPr>
            <a:r>
              <a:rPr lang="en-US" altLang="zh-CN" sz="2400" dirty="0"/>
              <a:t>		Case 0 To 59</a:t>
            </a:r>
            <a:endParaRPr lang="zh-CN" altLang="zh-CN" sz="2400" dirty="0"/>
          </a:p>
          <a:p>
            <a:pPr marL="109728" indent="0">
              <a:buNone/>
            </a:pPr>
            <a:r>
              <a:rPr lang="en-US" altLang="zh-CN" sz="2400" dirty="0"/>
              <a:t>			Result=”</a:t>
            </a:r>
            <a:r>
              <a:rPr lang="zh-CN" altLang="zh-CN" sz="2400" dirty="0"/>
              <a:t>不及格</a:t>
            </a:r>
            <a:r>
              <a:rPr lang="en-US" altLang="zh-CN" sz="2400" dirty="0"/>
              <a:t>”</a:t>
            </a:r>
            <a:endParaRPr lang="zh-CN" altLang="zh-CN" sz="2400" dirty="0"/>
          </a:p>
          <a:p>
            <a:pPr marL="109728" indent="0">
              <a:buNone/>
            </a:pPr>
            <a:r>
              <a:rPr lang="en-US" altLang="zh-CN" sz="2400" dirty="0"/>
              <a:t>		Case Is&lt;85</a:t>
            </a:r>
            <a:endParaRPr lang="zh-CN" altLang="zh-CN" sz="2400" dirty="0"/>
          </a:p>
          <a:p>
            <a:pPr marL="109728" indent="0">
              <a:buNone/>
            </a:pPr>
            <a:r>
              <a:rPr lang="en-US" altLang="zh-CN" sz="2400" dirty="0"/>
              <a:t>			Result=”</a:t>
            </a:r>
            <a:r>
              <a:rPr lang="zh-CN" altLang="zh-CN" sz="2400" dirty="0"/>
              <a:t>及格</a:t>
            </a:r>
            <a:r>
              <a:rPr lang="en-US" altLang="zh-CN" sz="2400" dirty="0"/>
              <a:t>”</a:t>
            </a:r>
            <a:endParaRPr lang="zh-CN" altLang="zh-CN" sz="2400" dirty="0"/>
          </a:p>
          <a:p>
            <a:pPr marL="109728" indent="0">
              <a:buNone/>
            </a:pPr>
            <a:r>
              <a:rPr lang="en-US" altLang="zh-CN" sz="2400" dirty="0"/>
              <a:t>		Case Is&lt;100</a:t>
            </a:r>
            <a:endParaRPr lang="zh-CN" altLang="zh-CN" sz="2400" dirty="0"/>
          </a:p>
          <a:p>
            <a:pPr marL="109728" indent="0">
              <a:buNone/>
            </a:pPr>
            <a:r>
              <a:rPr lang="en-US" altLang="zh-CN" sz="2400" dirty="0"/>
              <a:t>			Result=”</a:t>
            </a:r>
            <a:r>
              <a:rPr lang="zh-CN" altLang="zh-CN" sz="2400" dirty="0"/>
              <a:t>良好</a:t>
            </a:r>
            <a:r>
              <a:rPr lang="en-US" altLang="zh-CN" sz="2400" dirty="0"/>
              <a:t>”</a:t>
            </a:r>
            <a:endParaRPr lang="zh-CN" altLang="zh-CN" sz="2400" dirty="0"/>
          </a:p>
          <a:p>
            <a:pPr marL="109728" indent="0">
              <a:buNone/>
            </a:pPr>
            <a:r>
              <a:rPr lang="en-US" altLang="zh-CN" sz="2400" dirty="0"/>
              <a:t>		Case 100</a:t>
            </a:r>
            <a:endParaRPr lang="zh-CN" altLang="zh-CN" sz="2400" dirty="0"/>
          </a:p>
          <a:p>
            <a:pPr marL="109728" indent="0">
              <a:buNone/>
            </a:pPr>
            <a:r>
              <a:rPr lang="en-US" altLang="zh-CN" sz="2400" dirty="0"/>
              <a:t>			Result=”</a:t>
            </a:r>
            <a:r>
              <a:rPr lang="zh-CN" altLang="zh-CN" sz="2400" dirty="0"/>
              <a:t>满分</a:t>
            </a:r>
            <a:r>
              <a:rPr lang="en-US" altLang="zh-CN" sz="2400" dirty="0"/>
              <a:t>”</a:t>
            </a:r>
            <a:endParaRPr lang="zh-CN" altLang="zh-CN" sz="2400" dirty="0"/>
          </a:p>
          <a:p>
            <a:pPr marL="109728" indent="0">
              <a:buNone/>
            </a:pPr>
            <a:r>
              <a:rPr lang="en-US" altLang="zh-CN" sz="2400" dirty="0"/>
              <a:t>		Case Else</a:t>
            </a:r>
            <a:endParaRPr lang="zh-CN" altLang="zh-CN" sz="2400" dirty="0"/>
          </a:p>
          <a:p>
            <a:pPr marL="109728" indent="0">
              <a:buNone/>
            </a:pPr>
            <a:r>
              <a:rPr lang="en-US" altLang="zh-CN" sz="2400" dirty="0"/>
              <a:t>			Result=”Score</a:t>
            </a:r>
            <a:r>
              <a:rPr lang="zh-CN" altLang="zh-CN" sz="2400" dirty="0"/>
              <a:t>值错误</a:t>
            </a:r>
            <a:r>
              <a:rPr lang="en-US" altLang="zh-CN" sz="2400" dirty="0"/>
              <a:t>”</a:t>
            </a:r>
            <a:endParaRPr lang="zh-CN" altLang="zh-CN" sz="2400" dirty="0"/>
          </a:p>
          <a:p>
            <a:pPr marL="109728" indent="0">
              <a:buNone/>
            </a:pPr>
            <a:r>
              <a:rPr lang="en-US" altLang="zh-CN" sz="2400" dirty="0"/>
              <a:t>	End Select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21910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0">
              <a:buNone/>
            </a:pPr>
            <a:r>
              <a:rPr lang="en-US" altLang="zh-CN" sz="2400" b="1" dirty="0"/>
              <a:t>8.1.3  </a:t>
            </a:r>
            <a:r>
              <a:rPr lang="zh-CN" altLang="zh-CN" sz="2400" b="1" dirty="0"/>
              <a:t>宏和模块</a:t>
            </a:r>
          </a:p>
          <a:p>
            <a:pPr marL="109728" indent="612000">
              <a:buNone/>
            </a:pPr>
            <a:r>
              <a:rPr lang="en-US" altLang="zh-CN" sz="2400" dirty="0"/>
              <a:t>Microsoft Access </a:t>
            </a:r>
            <a:r>
              <a:rPr lang="zh-CN" altLang="zh-CN" sz="2400" dirty="0"/>
              <a:t>能够自动地将宏转换为</a:t>
            </a:r>
            <a:r>
              <a:rPr lang="en-US" altLang="zh-CN" sz="2400" dirty="0"/>
              <a:t>Visual Basic</a:t>
            </a:r>
            <a:r>
              <a:rPr lang="zh-CN" altLang="zh-CN" sz="2400" dirty="0"/>
              <a:t>程序中的事件过程或模块，这些事件过程或模块可以通过</a:t>
            </a:r>
            <a:r>
              <a:rPr lang="en-US" altLang="zh-CN" sz="2400" dirty="0"/>
              <a:t>Visual Basic</a:t>
            </a:r>
            <a:r>
              <a:rPr lang="zh-CN" altLang="zh-CN" sz="2400" dirty="0"/>
              <a:t>执行与宏相同的操作</a:t>
            </a:r>
            <a:r>
              <a:rPr lang="zh-CN" altLang="zh-CN" sz="2400" dirty="0" smtClean="0"/>
              <a:t>。首先</a:t>
            </a:r>
            <a:r>
              <a:rPr lang="zh-CN" altLang="zh-CN" sz="2400" dirty="0"/>
              <a:t>，以窗体为例介绍如何将窗体中的宏转化成</a:t>
            </a:r>
            <a:r>
              <a:rPr lang="en-US" altLang="zh-CN" sz="2400" dirty="0"/>
              <a:t>Visual Basic</a:t>
            </a:r>
            <a:r>
              <a:rPr lang="zh-CN" altLang="zh-CN" sz="2400" dirty="0"/>
              <a:t>程序。</a:t>
            </a:r>
          </a:p>
          <a:p>
            <a:pPr marL="109728" indent="612000">
              <a:buNone/>
            </a:pPr>
            <a:r>
              <a:rPr lang="zh-CN" altLang="zh-CN" sz="2400" dirty="0"/>
              <a:t>（</a:t>
            </a:r>
            <a:r>
              <a:rPr lang="en-US" altLang="zh-CN" sz="2400" dirty="0"/>
              <a:t>1</a:t>
            </a:r>
            <a:r>
              <a:rPr lang="zh-CN" altLang="zh-CN" sz="2400" dirty="0"/>
              <a:t>）在窗体的设计视图中打开窗体。</a:t>
            </a:r>
          </a:p>
          <a:p>
            <a:pPr marL="109728" indent="612000">
              <a:buNone/>
            </a:pPr>
            <a:r>
              <a:rPr lang="zh-CN" altLang="zh-CN" sz="2400" dirty="0"/>
              <a:t>（</a:t>
            </a:r>
            <a:r>
              <a:rPr lang="en-US" altLang="zh-CN" sz="2400" dirty="0"/>
              <a:t>2</a:t>
            </a:r>
            <a:r>
              <a:rPr lang="zh-CN" altLang="zh-CN" sz="2400" dirty="0"/>
              <a:t>）在功能区“窗体设计工具</a:t>
            </a:r>
            <a:r>
              <a:rPr lang="en-US" altLang="zh-CN" sz="2400" dirty="0"/>
              <a:t>/</a:t>
            </a:r>
            <a:r>
              <a:rPr lang="zh-CN" altLang="zh-CN" sz="2400" dirty="0"/>
              <a:t>设计”选项卡下“工具”组中，单击“将窗体的宏转换为</a:t>
            </a:r>
            <a:r>
              <a:rPr lang="en-US" altLang="zh-CN" sz="2400" dirty="0"/>
              <a:t>Visual Basic</a:t>
            </a:r>
            <a:r>
              <a:rPr lang="zh-CN" altLang="zh-CN" sz="2400" dirty="0"/>
              <a:t>代码”按钮</a:t>
            </a:r>
            <a:r>
              <a:rPr lang="en-US" altLang="zh-CN" sz="2400" dirty="0"/>
              <a:t> </a:t>
            </a:r>
            <a:r>
              <a:rPr lang="zh-CN" altLang="zh-CN" sz="2400" dirty="0"/>
              <a:t>，打开如</a:t>
            </a:r>
            <a:r>
              <a:rPr lang="zh-CN" altLang="zh-CN" sz="2400" dirty="0">
                <a:hlinkClick r:id="rId2" action="ppaction://hlinkpres?slideindex=1&amp;slidetitle="/>
              </a:rPr>
              <a:t>图</a:t>
            </a:r>
            <a:r>
              <a:rPr lang="en-US" altLang="zh-CN" sz="2400" dirty="0">
                <a:hlinkClick r:id="rId2" action="ppaction://hlinkpres?slideindex=1&amp;slidetitle="/>
              </a:rPr>
              <a:t>8.2</a:t>
            </a:r>
            <a:r>
              <a:rPr lang="zh-CN" altLang="zh-CN" sz="2400" dirty="0"/>
              <a:t>所示的“转换窗体宏”对话框</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）确定复选框的选择，单击“转换”按钮完成转换过程。</a:t>
            </a: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8.1  </a:t>
            </a:r>
            <a:r>
              <a:rPr lang="zh-CN" altLang="zh-CN" sz="4400" b="1" dirty="0" smtClean="0">
                <a:effectLst>
                  <a:outerShdw blurRad="38100" dist="38100" dir="2700000" algn="tl">
                    <a:srgbClr val="000000">
                      <a:alpha val="43137"/>
                    </a:srgbClr>
                  </a:outerShdw>
                </a:effectLst>
              </a:rPr>
              <a:t>模块</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449120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除了以上几种选择结构外，</a:t>
            </a:r>
            <a:r>
              <a:rPr lang="en-US" altLang="zh-CN" sz="2400" dirty="0"/>
              <a:t>VBA</a:t>
            </a:r>
            <a:r>
              <a:rPr lang="zh-CN" altLang="zh-CN" sz="2400" dirty="0"/>
              <a:t>还提供了不得个函数来完成相应的选择操作：</a:t>
            </a:r>
          </a:p>
          <a:p>
            <a:pPr marL="109728" indent="612000">
              <a:buNone/>
            </a:pPr>
            <a:r>
              <a:rPr lang="en-US" altLang="zh-CN" sz="2400" b="1" dirty="0"/>
              <a:t>1</a:t>
            </a:r>
            <a:r>
              <a:rPr lang="zh-CN" altLang="zh-CN" sz="2400" b="1" dirty="0"/>
              <a:t>．</a:t>
            </a:r>
            <a:r>
              <a:rPr lang="en-US" altLang="zh-CN" sz="2400" b="1" dirty="0" err="1"/>
              <a:t>IIf</a:t>
            </a:r>
            <a:r>
              <a:rPr lang="zh-CN" altLang="zh-CN" sz="2400" b="1" dirty="0"/>
              <a:t>函数</a:t>
            </a:r>
          </a:p>
          <a:p>
            <a:pPr marL="109728" indent="612000">
              <a:buNone/>
            </a:pPr>
            <a:r>
              <a:rPr lang="zh-CN" altLang="zh-CN" sz="2400" dirty="0"/>
              <a:t>调用格式为：</a:t>
            </a:r>
            <a:r>
              <a:rPr lang="en-US" altLang="zh-CN" sz="2400" dirty="0" err="1"/>
              <a:t>IIf</a:t>
            </a:r>
            <a:r>
              <a:rPr lang="zh-CN" altLang="zh-CN" sz="2400" dirty="0"/>
              <a:t>（条件式</a:t>
            </a:r>
            <a:r>
              <a:rPr lang="en-US" altLang="zh-CN" sz="2400" dirty="0"/>
              <a:t>,</a:t>
            </a:r>
            <a:r>
              <a:rPr lang="zh-CN" altLang="zh-CN" sz="2400" dirty="0"/>
              <a:t>表达式</a:t>
            </a:r>
            <a:r>
              <a:rPr lang="en-US" altLang="zh-CN" sz="2400" dirty="0"/>
              <a:t>1,</a:t>
            </a:r>
            <a:r>
              <a:rPr lang="zh-CN" altLang="zh-CN" sz="2400" dirty="0"/>
              <a:t>表达式</a:t>
            </a:r>
            <a:r>
              <a:rPr lang="en-US" altLang="zh-CN" sz="2400" dirty="0"/>
              <a:t>2</a:t>
            </a:r>
            <a:r>
              <a:rPr lang="zh-CN" altLang="zh-CN" sz="2400" dirty="0"/>
              <a:t>）</a:t>
            </a:r>
          </a:p>
          <a:p>
            <a:pPr marL="109728" indent="612000">
              <a:buNone/>
            </a:pPr>
            <a:r>
              <a:rPr lang="zh-CN" altLang="zh-CN" sz="2400" dirty="0"/>
              <a:t>该函数是根据“条件式”的值来决定函数的返回值。当“条件式”为真（</a:t>
            </a:r>
            <a:r>
              <a:rPr lang="en-US" altLang="zh-CN" sz="2400" dirty="0"/>
              <a:t>True</a:t>
            </a:r>
            <a:r>
              <a:rPr lang="zh-CN" altLang="zh-CN" sz="2400" dirty="0"/>
              <a:t>）时，函数返回“表达式</a:t>
            </a:r>
            <a:r>
              <a:rPr lang="en-US" altLang="zh-CN" sz="2400" dirty="0"/>
              <a:t>1</a:t>
            </a:r>
            <a:r>
              <a:rPr lang="zh-CN" altLang="zh-CN" sz="2400" dirty="0"/>
              <a:t>”的值；当“条件式”为假（</a:t>
            </a:r>
            <a:r>
              <a:rPr lang="en-US" altLang="zh-CN" sz="2400" dirty="0"/>
              <a:t>False</a:t>
            </a:r>
            <a:r>
              <a:rPr lang="zh-CN" altLang="zh-CN" sz="2400" dirty="0"/>
              <a:t>）时，函数返回“表达式</a:t>
            </a:r>
            <a:r>
              <a:rPr lang="en-US" altLang="zh-CN" sz="2400" dirty="0"/>
              <a:t>2</a:t>
            </a:r>
            <a:r>
              <a:rPr lang="zh-CN" altLang="zh-CN" sz="2400" dirty="0"/>
              <a:t>”的值。</a:t>
            </a:r>
          </a:p>
          <a:p>
            <a:pPr marL="109728" indent="612000">
              <a:buNone/>
            </a:pPr>
            <a:r>
              <a:rPr lang="zh-CN" altLang="zh-CN" sz="2400" dirty="0"/>
              <a:t>例：</a:t>
            </a:r>
            <a:r>
              <a:rPr lang="en-US" altLang="zh-CN" sz="2400" dirty="0"/>
              <a:t>Result=</a:t>
            </a:r>
            <a:r>
              <a:rPr lang="en-US" altLang="zh-CN" sz="2400" dirty="0" err="1"/>
              <a:t>IIf</a:t>
            </a:r>
            <a:r>
              <a:rPr lang="zh-CN" altLang="zh-CN" sz="2400" dirty="0"/>
              <a:t>（</a:t>
            </a:r>
            <a:r>
              <a:rPr lang="en-US" altLang="zh-CN" sz="2400" dirty="0"/>
              <a:t>Score&lt;60,”</a:t>
            </a:r>
            <a:r>
              <a:rPr lang="zh-CN" altLang="zh-CN" sz="2400" dirty="0"/>
              <a:t>不及格</a:t>
            </a:r>
            <a:r>
              <a:rPr lang="en-US" altLang="zh-CN" sz="2400" dirty="0"/>
              <a:t>”,”</a:t>
            </a:r>
            <a:r>
              <a:rPr lang="zh-CN" altLang="zh-CN" sz="2400" dirty="0"/>
              <a:t>及格</a:t>
            </a:r>
            <a:r>
              <a:rPr lang="en-US" altLang="zh-CN" sz="2400" dirty="0"/>
              <a:t>”</a:t>
            </a:r>
            <a:r>
              <a:rPr lang="zh-CN" altLang="zh-CN" sz="2400" dirty="0"/>
              <a:t>）</a:t>
            </a:r>
          </a:p>
          <a:p>
            <a:pPr marL="109728" indent="612000">
              <a:buNone/>
            </a:pPr>
            <a:r>
              <a:rPr lang="zh-CN" altLang="zh-CN" sz="2400" dirty="0"/>
              <a:t>上例是根据</a:t>
            </a:r>
            <a:r>
              <a:rPr lang="en-US" altLang="zh-CN" sz="2400" dirty="0"/>
              <a:t>Score</a:t>
            </a:r>
            <a:r>
              <a:rPr lang="zh-CN" altLang="zh-CN" sz="2400" dirty="0"/>
              <a:t>的值来决定</a:t>
            </a:r>
            <a:r>
              <a:rPr lang="en-US" altLang="zh-CN" sz="2400" dirty="0"/>
              <a:t>Result</a:t>
            </a:r>
            <a:r>
              <a:rPr lang="zh-CN" altLang="zh-CN" sz="2400" dirty="0"/>
              <a:t>的值，如果</a:t>
            </a:r>
            <a:r>
              <a:rPr lang="en-US" altLang="zh-CN" sz="2400" dirty="0"/>
              <a:t>Score</a:t>
            </a:r>
            <a:r>
              <a:rPr lang="zh-CN" altLang="zh-CN" sz="2400" dirty="0"/>
              <a:t>的值小于</a:t>
            </a:r>
            <a:r>
              <a:rPr lang="en-US" altLang="zh-CN" sz="2400" dirty="0"/>
              <a:t>60</a:t>
            </a:r>
            <a:r>
              <a:rPr lang="zh-CN" altLang="zh-CN" sz="2400" dirty="0"/>
              <a:t>，那么</a:t>
            </a:r>
            <a:r>
              <a:rPr lang="en-US" altLang="zh-CN" sz="2400" dirty="0"/>
              <a:t>Result</a:t>
            </a:r>
            <a:r>
              <a:rPr lang="zh-CN" altLang="zh-CN" sz="2400" dirty="0"/>
              <a:t>的值为“不及格”；否则，</a:t>
            </a:r>
            <a:r>
              <a:rPr lang="en-US" altLang="zh-CN" sz="2400" dirty="0"/>
              <a:t>Result</a:t>
            </a:r>
            <a:r>
              <a:rPr lang="zh-CN" altLang="zh-CN" sz="2400" dirty="0"/>
              <a:t>的值为“及格”。</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1681490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a:t>
            </a:r>
            <a:r>
              <a:rPr lang="en-US" altLang="zh-CN" sz="2400" b="1" dirty="0"/>
              <a:t>Switch</a:t>
            </a:r>
            <a:r>
              <a:rPr lang="zh-CN" altLang="zh-CN" sz="2400" b="1" dirty="0"/>
              <a:t>函数</a:t>
            </a:r>
          </a:p>
          <a:p>
            <a:pPr marL="109728" indent="612000">
              <a:buNone/>
            </a:pPr>
            <a:r>
              <a:rPr lang="zh-CN" altLang="zh-CN" sz="2400" dirty="0"/>
              <a:t>调用格式为：</a:t>
            </a:r>
            <a:r>
              <a:rPr lang="en-US" altLang="zh-CN" sz="2400" dirty="0"/>
              <a:t>Switch</a:t>
            </a:r>
            <a:r>
              <a:rPr lang="zh-CN" altLang="zh-CN" sz="2400" dirty="0"/>
              <a:t>（条件式</a:t>
            </a:r>
            <a:r>
              <a:rPr lang="en-US" altLang="zh-CN" sz="2400" dirty="0"/>
              <a:t>1,</a:t>
            </a:r>
            <a:r>
              <a:rPr lang="zh-CN" altLang="zh-CN" sz="2400" dirty="0"/>
              <a:t>表达式</a:t>
            </a:r>
            <a:r>
              <a:rPr lang="en-US" altLang="zh-CN" sz="2400" dirty="0"/>
              <a:t>1[,</a:t>
            </a:r>
            <a:r>
              <a:rPr lang="zh-CN" altLang="zh-CN" sz="2400" dirty="0"/>
              <a:t>条件式</a:t>
            </a:r>
            <a:r>
              <a:rPr lang="en-US" altLang="zh-CN" sz="2400" dirty="0"/>
              <a:t>2,</a:t>
            </a:r>
            <a:r>
              <a:rPr lang="zh-CN" altLang="zh-CN" sz="2400" dirty="0"/>
              <a:t>表达式</a:t>
            </a:r>
            <a:r>
              <a:rPr lang="en-US" altLang="zh-CN" sz="2400" dirty="0"/>
              <a:t>2……[</a:t>
            </a:r>
            <a:r>
              <a:rPr lang="zh-CN" altLang="zh-CN" sz="2400" dirty="0"/>
              <a:t>条件式</a:t>
            </a:r>
            <a:r>
              <a:rPr lang="en-US" altLang="zh-CN" sz="2400" dirty="0"/>
              <a:t>n,</a:t>
            </a:r>
            <a:r>
              <a:rPr lang="zh-CN" altLang="zh-CN" sz="2400" dirty="0"/>
              <a:t>表达式</a:t>
            </a:r>
            <a:r>
              <a:rPr lang="en-US" altLang="zh-CN" sz="2400" dirty="0"/>
              <a:t>n]]</a:t>
            </a:r>
            <a:r>
              <a:rPr lang="zh-CN" altLang="zh-CN" sz="2400" dirty="0"/>
              <a:t>）</a:t>
            </a:r>
          </a:p>
          <a:p>
            <a:pPr marL="109728" indent="612000">
              <a:buNone/>
            </a:pPr>
            <a:r>
              <a:rPr lang="zh-CN" altLang="zh-CN" sz="2400" dirty="0"/>
              <a:t>该函数是根据满足哪一条件式的要求来决定返回其后对应表达式的值。条件式是由左至右进行计算判断的，而表达式则会在第一个对应的条件式为</a:t>
            </a:r>
            <a:r>
              <a:rPr lang="en-US" altLang="zh-CN" sz="2400" dirty="0"/>
              <a:t>True</a:t>
            </a:r>
            <a:r>
              <a:rPr lang="zh-CN" altLang="zh-CN" sz="2400" dirty="0"/>
              <a:t>时作为函数返回值返回。如果其中有部分不成对，则会产生一个运行错误。</a:t>
            </a:r>
          </a:p>
          <a:p>
            <a:pPr marL="109728" indent="612000">
              <a:buNone/>
            </a:pPr>
            <a:r>
              <a:rPr lang="zh-CN" altLang="zh-CN" sz="2400" dirty="0"/>
              <a:t>例：</a:t>
            </a:r>
            <a:r>
              <a:rPr lang="en-US" altLang="zh-CN" sz="2400" dirty="0"/>
              <a:t>Result=Switch</a:t>
            </a:r>
            <a:r>
              <a:rPr lang="zh-CN" altLang="zh-CN" sz="2400" dirty="0"/>
              <a:t>（</a:t>
            </a:r>
            <a:r>
              <a:rPr lang="en-US" altLang="zh-CN" sz="2400" dirty="0"/>
              <a:t>Score&lt;60,”</a:t>
            </a:r>
            <a:r>
              <a:rPr lang="zh-CN" altLang="zh-CN" sz="2400" dirty="0"/>
              <a:t>不及格</a:t>
            </a:r>
            <a:r>
              <a:rPr lang="en-US" altLang="zh-CN" sz="2400" dirty="0"/>
              <a:t>”,Score&lt;85,”</a:t>
            </a:r>
            <a:r>
              <a:rPr lang="zh-CN" altLang="zh-CN" sz="2400" dirty="0"/>
              <a:t>及格</a:t>
            </a:r>
            <a:r>
              <a:rPr lang="en-US" altLang="zh-CN" sz="2400" dirty="0"/>
              <a:t>”,Score&lt;=100,”</a:t>
            </a:r>
            <a:r>
              <a:rPr lang="zh-CN" altLang="zh-CN" sz="2400" dirty="0"/>
              <a:t>良好</a:t>
            </a:r>
            <a:r>
              <a:rPr lang="en-US" altLang="zh-CN" sz="2400" dirty="0"/>
              <a:t>”</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1061855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a:t>
            </a:r>
            <a:r>
              <a:rPr lang="en-US" altLang="zh-CN" sz="2400" b="1" dirty="0"/>
              <a:t>Choose</a:t>
            </a:r>
            <a:r>
              <a:rPr lang="zh-CN" altLang="zh-CN" sz="2400" b="1" dirty="0"/>
              <a:t>函数</a:t>
            </a:r>
          </a:p>
          <a:p>
            <a:pPr marL="109728" indent="612000">
              <a:buNone/>
            </a:pPr>
            <a:r>
              <a:rPr lang="zh-CN" altLang="zh-CN" sz="2400" dirty="0"/>
              <a:t>调用格式为：</a:t>
            </a:r>
            <a:r>
              <a:rPr lang="en-US" altLang="zh-CN" sz="2400" dirty="0"/>
              <a:t>Choose</a:t>
            </a:r>
            <a:r>
              <a:rPr lang="zh-CN" altLang="zh-CN" sz="2400" dirty="0"/>
              <a:t>（索引式</a:t>
            </a:r>
            <a:r>
              <a:rPr lang="en-US" altLang="zh-CN" sz="2400" dirty="0"/>
              <a:t>,</a:t>
            </a:r>
            <a:r>
              <a:rPr lang="zh-CN" altLang="zh-CN" sz="2400" dirty="0"/>
              <a:t>选项</a:t>
            </a:r>
            <a:r>
              <a:rPr lang="en-US" altLang="zh-CN" sz="2400" dirty="0"/>
              <a:t>1[,</a:t>
            </a:r>
            <a:r>
              <a:rPr lang="zh-CN" altLang="zh-CN" sz="2400" dirty="0"/>
              <a:t>选项</a:t>
            </a:r>
            <a:r>
              <a:rPr lang="en-US" altLang="zh-CN" sz="2400" dirty="0"/>
              <a:t>2,……[,</a:t>
            </a:r>
            <a:r>
              <a:rPr lang="zh-CN" altLang="zh-CN" sz="2400" dirty="0"/>
              <a:t>选项</a:t>
            </a:r>
            <a:r>
              <a:rPr lang="en-US" altLang="zh-CN" sz="2400" dirty="0"/>
              <a:t>n]]</a:t>
            </a:r>
            <a:r>
              <a:rPr lang="zh-CN" altLang="zh-CN" sz="2400" dirty="0"/>
              <a:t>）</a:t>
            </a:r>
          </a:p>
          <a:p>
            <a:pPr marL="109728" indent="612000">
              <a:buNone/>
            </a:pPr>
            <a:r>
              <a:rPr lang="zh-CN" altLang="zh-CN" sz="2400" dirty="0"/>
              <a:t>该函数是根据“索引式”的值来决定返回选项列表中的某个值。当“索引式”值为</a:t>
            </a:r>
            <a:r>
              <a:rPr lang="en-US" altLang="zh-CN" sz="2400" dirty="0"/>
              <a:t>1</a:t>
            </a:r>
            <a:r>
              <a:rPr lang="zh-CN" altLang="zh-CN" sz="2400" dirty="0"/>
              <a:t>时，函数返回“选项</a:t>
            </a:r>
            <a:r>
              <a:rPr lang="en-US" altLang="zh-CN" sz="2400" dirty="0"/>
              <a:t>1</a:t>
            </a:r>
            <a:r>
              <a:rPr lang="zh-CN" altLang="zh-CN" sz="2400" dirty="0"/>
              <a:t>”；当“索引式”值为</a:t>
            </a:r>
            <a:r>
              <a:rPr lang="en-US" altLang="zh-CN" sz="2400" dirty="0"/>
              <a:t>2</a:t>
            </a:r>
            <a:r>
              <a:rPr lang="zh-CN" altLang="zh-CN" sz="2400" dirty="0"/>
              <a:t>时，函数返回“选项</a:t>
            </a:r>
            <a:r>
              <a:rPr lang="en-US" altLang="zh-CN" sz="2400" dirty="0"/>
              <a:t>2</a:t>
            </a:r>
            <a:r>
              <a:rPr lang="zh-CN" altLang="zh-CN" sz="2400" dirty="0"/>
              <a:t>”值；依次类推。需要说明的是，只有当“索引式”的值界于</a:t>
            </a:r>
            <a:r>
              <a:rPr lang="en-US" altLang="zh-CN" sz="2400" dirty="0"/>
              <a:t>1</a:t>
            </a:r>
            <a:r>
              <a:rPr lang="zh-CN" altLang="zh-CN" sz="2400" dirty="0"/>
              <a:t>和可选的项目数之间时，函数才会返回其后所对应的选项值；否则会返回无效值（</a:t>
            </a:r>
            <a:r>
              <a:rPr lang="en-US" altLang="zh-CN" sz="2400" dirty="0"/>
              <a:t>Null</a:t>
            </a:r>
            <a:r>
              <a:rPr lang="zh-CN" altLang="zh-CN" sz="2400" dirty="0"/>
              <a:t>）。</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953526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8.4.3  </a:t>
            </a:r>
            <a:r>
              <a:rPr lang="zh-CN" altLang="zh-CN" sz="2400" b="1" dirty="0"/>
              <a:t>循环结构</a:t>
            </a:r>
          </a:p>
          <a:p>
            <a:pPr marL="109728" indent="612000">
              <a:buNone/>
            </a:pPr>
            <a:r>
              <a:rPr lang="en-US" altLang="zh-CN" sz="2400" b="1" dirty="0"/>
              <a:t>1</a:t>
            </a:r>
            <a:r>
              <a:rPr lang="zh-CN" altLang="zh-CN" sz="2400" b="1" dirty="0"/>
              <a:t>．</a:t>
            </a:r>
            <a:r>
              <a:rPr lang="en-US" altLang="zh-CN" sz="2400" b="1" dirty="0"/>
              <a:t>For</a:t>
            </a:r>
            <a:r>
              <a:rPr lang="zh-CN" altLang="zh-CN" sz="2400" b="1" dirty="0"/>
              <a:t>循环结构</a:t>
            </a:r>
          </a:p>
          <a:p>
            <a:pPr marL="109728" indent="612000">
              <a:buNone/>
            </a:pPr>
            <a:r>
              <a:rPr lang="en-US" altLang="zh-CN" sz="2400" dirty="0"/>
              <a:t>For</a:t>
            </a:r>
            <a:r>
              <a:rPr lang="zh-CN" altLang="zh-CN" sz="2400" dirty="0"/>
              <a:t>循环结构是一种常用的循环结构。在已知循环次数的前提下，通常使用</a:t>
            </a:r>
            <a:r>
              <a:rPr lang="en-US" altLang="zh-CN" sz="2400" dirty="0"/>
              <a:t>For</a:t>
            </a:r>
            <a:r>
              <a:rPr lang="zh-CN" altLang="zh-CN" sz="2400" dirty="0"/>
              <a:t>循环来完成操作。它的格式如下：</a:t>
            </a:r>
          </a:p>
          <a:p>
            <a:pPr marL="109728" indent="612000">
              <a:buNone/>
            </a:pPr>
            <a:r>
              <a:rPr lang="en-US" altLang="zh-CN" sz="2400" dirty="0"/>
              <a:t>For &lt;</a:t>
            </a:r>
            <a:r>
              <a:rPr lang="zh-CN" altLang="zh-CN" sz="2400" dirty="0"/>
              <a:t>循环变量</a:t>
            </a:r>
            <a:r>
              <a:rPr lang="en-US" altLang="zh-CN" sz="2400" dirty="0"/>
              <a:t>&gt;=&lt;</a:t>
            </a:r>
            <a:r>
              <a:rPr lang="zh-CN" altLang="zh-CN" sz="2400" dirty="0"/>
              <a:t>初值</a:t>
            </a:r>
            <a:r>
              <a:rPr lang="en-US" altLang="zh-CN" sz="2400" dirty="0"/>
              <a:t>&gt; to &lt;</a:t>
            </a:r>
            <a:r>
              <a:rPr lang="zh-CN" altLang="zh-CN" sz="2400" dirty="0"/>
              <a:t>终值</a:t>
            </a:r>
            <a:r>
              <a:rPr lang="en-US" altLang="zh-CN" sz="2400" dirty="0"/>
              <a:t>&gt; [Step</a:t>
            </a:r>
            <a:r>
              <a:rPr lang="zh-CN" altLang="zh-CN" sz="2400" dirty="0"/>
              <a:t>步长</a:t>
            </a:r>
            <a:r>
              <a:rPr lang="en-US" altLang="zh-CN" sz="2400" dirty="0"/>
              <a:t>]</a:t>
            </a:r>
            <a:endParaRPr lang="zh-CN" altLang="zh-CN" sz="2400" dirty="0"/>
          </a:p>
          <a:p>
            <a:pPr marL="109728" indent="612000">
              <a:buNone/>
            </a:pPr>
            <a:r>
              <a:rPr lang="en-US" altLang="zh-CN" sz="2400" dirty="0"/>
              <a:t>   </a:t>
            </a:r>
            <a:r>
              <a:rPr lang="zh-CN" altLang="zh-CN" sz="2400" dirty="0"/>
              <a:t>循环体</a:t>
            </a:r>
          </a:p>
          <a:p>
            <a:pPr marL="109728" indent="612000">
              <a:buNone/>
            </a:pPr>
            <a:r>
              <a:rPr lang="en-US" altLang="zh-CN" sz="2400" dirty="0"/>
              <a:t>Next [</a:t>
            </a:r>
            <a:r>
              <a:rPr lang="zh-CN" altLang="zh-CN" sz="2400" dirty="0"/>
              <a:t>循环变量</a:t>
            </a:r>
            <a:r>
              <a:rPr lang="en-US" altLang="zh-CN" sz="2400" dirty="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583862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该循环结构所执行的过程是这样的：首先将初值赋给循环变量，然后判断它是否超出了初值与终值之间的范围，如果超出了这个范围，则不执行循环体，直接跳出循环。如果没有超出这个范围，则执行循环体中的内容，执行完循环体后，将初值与步长相加后，结果赋给循环变量，然后再对当前的循环变量值进行判断，看它是否在初值与终值的范围之间。上述过程不断重复，直到循环变量的值超出了初值和终值之间的范围，跳出循环为止。</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2746526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在该循环结构中，需要说明</a:t>
            </a:r>
            <a:r>
              <a:rPr lang="en-US" altLang="zh-CN" sz="2400" dirty="0"/>
              <a:t>3</a:t>
            </a:r>
            <a:r>
              <a:rPr lang="zh-CN" altLang="zh-CN" sz="2400" dirty="0"/>
              <a:t>点。</a:t>
            </a:r>
          </a:p>
          <a:p>
            <a:pPr marL="109728" indent="612000">
              <a:buNone/>
            </a:pPr>
            <a:r>
              <a:rPr lang="zh-CN" altLang="zh-CN" sz="2400" dirty="0"/>
              <a:t>（</a:t>
            </a:r>
            <a:r>
              <a:rPr lang="en-US" altLang="zh-CN" sz="2400" dirty="0"/>
              <a:t>1</a:t>
            </a:r>
            <a:r>
              <a:rPr lang="zh-CN" altLang="zh-CN" sz="2400" dirty="0"/>
              <a:t>）当步长值为</a:t>
            </a:r>
            <a:r>
              <a:rPr lang="en-US" altLang="zh-CN" sz="2400" dirty="0"/>
              <a:t>1</a:t>
            </a:r>
            <a:r>
              <a:rPr lang="zh-CN" altLang="zh-CN" sz="2400" dirty="0"/>
              <a:t>时，可以省略步长的说明。如：</a:t>
            </a:r>
          </a:p>
          <a:p>
            <a:pPr marL="109728" indent="612000">
              <a:buNone/>
            </a:pPr>
            <a:r>
              <a:rPr lang="en-US" altLang="zh-CN" sz="2400" dirty="0"/>
              <a:t>S=0</a:t>
            </a:r>
            <a:endParaRPr lang="zh-CN" altLang="zh-CN" sz="2400" dirty="0"/>
          </a:p>
          <a:p>
            <a:pPr marL="109728" indent="612000">
              <a:buNone/>
            </a:pPr>
            <a:r>
              <a:rPr lang="en-US" altLang="zh-CN" sz="2400" dirty="0"/>
              <a:t>For I=1 to 10</a:t>
            </a:r>
            <a:endParaRPr lang="zh-CN" altLang="zh-CN" sz="2400" dirty="0"/>
          </a:p>
          <a:p>
            <a:pPr marL="109728" indent="612000">
              <a:buNone/>
            </a:pPr>
            <a:r>
              <a:rPr lang="en-US" altLang="zh-CN" sz="2400" dirty="0"/>
              <a:t>     S=S+I</a:t>
            </a:r>
            <a:endParaRPr lang="zh-CN" altLang="zh-CN" sz="2400" dirty="0"/>
          </a:p>
          <a:p>
            <a:pPr marL="109728" indent="612000">
              <a:buNone/>
            </a:pPr>
            <a:r>
              <a:rPr lang="en-US" altLang="zh-CN" sz="2400" dirty="0"/>
              <a:t>Next I</a:t>
            </a:r>
            <a:endParaRPr lang="zh-CN" altLang="zh-CN" sz="2400" dirty="0"/>
          </a:p>
          <a:p>
            <a:pPr marL="109728" indent="612000">
              <a:buNone/>
            </a:pPr>
            <a:r>
              <a:rPr lang="zh-CN" altLang="zh-CN" sz="2400" dirty="0"/>
              <a:t>在此循环中，循环变量</a:t>
            </a:r>
            <a:r>
              <a:rPr lang="en-US" altLang="zh-CN" sz="2400" dirty="0"/>
              <a:t>I</a:t>
            </a:r>
            <a:r>
              <a:rPr lang="zh-CN" altLang="zh-CN" sz="2400" dirty="0"/>
              <a:t>每次的增量是</a:t>
            </a:r>
            <a:r>
              <a:rPr lang="en-US" altLang="zh-CN" sz="2400" dirty="0"/>
              <a:t>1</a:t>
            </a:r>
            <a:r>
              <a:rPr lang="zh-CN" altLang="zh-CN" sz="2400" dirty="0"/>
              <a:t>，所以不需要加步长说明。程序的功能是计算</a:t>
            </a:r>
            <a:r>
              <a:rPr lang="en-US" altLang="zh-CN" sz="2400" dirty="0"/>
              <a:t>1+2+3+……+10</a:t>
            </a:r>
            <a:r>
              <a:rPr lang="zh-CN" altLang="zh-CN" sz="2400" dirty="0"/>
              <a:t>的结果，循环次数为</a:t>
            </a:r>
            <a:r>
              <a:rPr lang="en-US" altLang="zh-CN" sz="2400" dirty="0"/>
              <a:t>10</a:t>
            </a:r>
            <a:r>
              <a:rPr lang="zh-CN" altLang="zh-CN" sz="2400" dirty="0"/>
              <a:t>，当循环结束后</a:t>
            </a:r>
            <a:r>
              <a:rPr lang="en-US" altLang="zh-CN" sz="2400" dirty="0"/>
              <a:t>S=55</a:t>
            </a:r>
            <a:r>
              <a:rPr lang="zh-CN" altLang="zh-CN" sz="2400" dirty="0"/>
              <a:t>，</a:t>
            </a:r>
            <a:r>
              <a:rPr lang="en-US" altLang="zh-CN" sz="2400" dirty="0"/>
              <a:t>I=11</a:t>
            </a:r>
            <a:r>
              <a:rPr lang="zh-CN" altLang="zh-CN" sz="2400" dirty="0"/>
              <a:t>。</a:t>
            </a:r>
          </a:p>
          <a:p>
            <a:pPr marL="109728" indent="612000">
              <a:buNone/>
            </a:pPr>
            <a:r>
              <a:rPr lang="zh-CN" altLang="zh-CN" sz="2400" dirty="0"/>
              <a:t>（</a:t>
            </a:r>
            <a:r>
              <a:rPr lang="en-US" altLang="zh-CN" sz="2400" dirty="0"/>
              <a:t>2</a:t>
            </a:r>
            <a:r>
              <a:rPr lang="zh-CN" altLang="zh-CN" sz="2400" dirty="0"/>
              <a:t>）步长既可以是正数，也可以是负数；既可以是整数，也可以是小数</a:t>
            </a:r>
            <a:r>
              <a:rPr lang="zh-CN" altLang="zh-CN" sz="2400" dirty="0" smtClean="0"/>
              <a: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023757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a:t>
            </a:r>
            <a:r>
              <a:rPr lang="en-US" altLang="zh-CN" sz="2400" dirty="0"/>
              <a:t>3</a:t>
            </a:r>
            <a:r>
              <a:rPr lang="zh-CN" altLang="zh-CN" sz="2400" dirty="0"/>
              <a:t>）如果想要提前跳出循环，可以使用</a:t>
            </a:r>
            <a:r>
              <a:rPr lang="en-US" altLang="zh-CN" sz="2400" dirty="0"/>
              <a:t>Exit For</a:t>
            </a:r>
            <a:r>
              <a:rPr lang="zh-CN" altLang="zh-CN" sz="2400" dirty="0"/>
              <a:t>语句。该语句通常和</a:t>
            </a:r>
            <a:r>
              <a:rPr lang="en-US" altLang="zh-CN" sz="2400" dirty="0"/>
              <a:t>If</a:t>
            </a:r>
            <a:r>
              <a:rPr lang="zh-CN" altLang="zh-CN" sz="2400" dirty="0"/>
              <a:t>语句连用。通过预先设定的条件，来判断是否要提前跳出循环</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51926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a:t>
            </a:r>
            <a:r>
              <a:rPr lang="en-US" altLang="zh-CN" sz="2400" b="1" dirty="0"/>
              <a:t>Do</a:t>
            </a:r>
            <a:r>
              <a:rPr lang="zh-CN" altLang="zh-CN" sz="2400" b="1" dirty="0"/>
              <a:t>循环结构</a:t>
            </a:r>
          </a:p>
          <a:p>
            <a:pPr marL="109728" indent="612000">
              <a:buNone/>
            </a:pPr>
            <a:r>
              <a:rPr lang="en-US" altLang="zh-CN" sz="2400" dirty="0"/>
              <a:t>Do</a:t>
            </a:r>
            <a:r>
              <a:rPr lang="zh-CN" altLang="zh-CN" sz="2400" dirty="0"/>
              <a:t>循环结构也是一种常用的循环结构。该循环结构可以在不知道循环次数的前提下，通过对循环条件的判定，来控制循环的执行。在数据库编程中，在记录集中筛选记录时，一般情况下没有必要获得记录的个数，因此在循环中通常使用</a:t>
            </a:r>
            <a:r>
              <a:rPr lang="en-US" altLang="zh-CN" sz="2400" dirty="0"/>
              <a:t>Do</a:t>
            </a:r>
            <a:r>
              <a:rPr lang="zh-CN" altLang="zh-CN" sz="2400" dirty="0"/>
              <a:t>循环结构。</a:t>
            </a:r>
          </a:p>
          <a:p>
            <a:pPr marL="109728" indent="612000">
              <a:buNone/>
            </a:pPr>
            <a:r>
              <a:rPr lang="en-US" altLang="zh-CN" sz="2400" dirty="0"/>
              <a:t>Do</a:t>
            </a:r>
            <a:r>
              <a:rPr lang="zh-CN" altLang="zh-CN" sz="2400" dirty="0"/>
              <a:t>循环结构的格式有如下</a:t>
            </a:r>
            <a:r>
              <a:rPr lang="en-US" altLang="zh-CN" sz="2400" dirty="0"/>
              <a:t>5</a:t>
            </a:r>
            <a:r>
              <a:rPr lang="zh-CN" altLang="zh-CN" sz="2400" dirty="0"/>
              <a:t>种。</a:t>
            </a:r>
          </a:p>
          <a:p>
            <a:pPr marL="109728" indent="612000">
              <a:buNone/>
            </a:pPr>
            <a:r>
              <a:rPr lang="zh-CN" altLang="zh-CN" sz="2400" dirty="0"/>
              <a:t>格式</a:t>
            </a:r>
            <a:r>
              <a:rPr lang="en-US" altLang="zh-CN" sz="2400" dirty="0"/>
              <a:t>1</a:t>
            </a:r>
            <a:r>
              <a:rPr lang="zh-CN" altLang="zh-CN" sz="2400" dirty="0"/>
              <a:t>：</a:t>
            </a:r>
          </a:p>
          <a:p>
            <a:pPr marL="109728" indent="612000">
              <a:buNone/>
            </a:pPr>
            <a:r>
              <a:rPr lang="en-US" altLang="zh-CN" sz="2400" dirty="0"/>
              <a:t>    Do </a:t>
            </a:r>
            <a:endParaRPr lang="zh-CN" altLang="zh-CN" sz="2400" dirty="0"/>
          </a:p>
          <a:p>
            <a:pPr marL="109728" indent="612000">
              <a:buNone/>
            </a:pPr>
            <a:r>
              <a:rPr lang="en-US" altLang="zh-CN" sz="2400" dirty="0"/>
              <a:t>       </a:t>
            </a:r>
            <a:r>
              <a:rPr lang="zh-CN" altLang="zh-CN" sz="2400" dirty="0"/>
              <a:t>循环体</a:t>
            </a:r>
          </a:p>
          <a:p>
            <a:pPr marL="109728" indent="612000">
              <a:buNone/>
            </a:pPr>
            <a:r>
              <a:rPr lang="en-US" altLang="zh-CN" sz="2400" dirty="0"/>
              <a:t>    Loop</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954813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格式</a:t>
            </a:r>
            <a:r>
              <a:rPr lang="en-US" altLang="zh-CN" sz="2400" dirty="0"/>
              <a:t>2</a:t>
            </a:r>
            <a:r>
              <a:rPr lang="zh-CN" altLang="zh-CN" sz="2400" dirty="0"/>
              <a:t>：</a:t>
            </a:r>
          </a:p>
          <a:p>
            <a:pPr marL="109728" indent="0">
              <a:buNone/>
            </a:pPr>
            <a:r>
              <a:rPr lang="en-US" altLang="zh-CN" sz="2400" dirty="0"/>
              <a:t>    Do While &lt;</a:t>
            </a:r>
            <a:r>
              <a:rPr lang="zh-CN" altLang="zh-CN" sz="2400" dirty="0"/>
              <a:t>条件</a:t>
            </a:r>
            <a:r>
              <a:rPr lang="en-US" altLang="zh-CN" sz="2400" dirty="0"/>
              <a:t>&gt;</a:t>
            </a:r>
            <a:endParaRPr lang="zh-CN" altLang="zh-CN" sz="2400" dirty="0"/>
          </a:p>
          <a:p>
            <a:pPr marL="109728" indent="0">
              <a:buNone/>
            </a:pPr>
            <a:r>
              <a:rPr lang="en-US" altLang="zh-CN" sz="2400" dirty="0"/>
              <a:t>       </a:t>
            </a:r>
            <a:r>
              <a:rPr lang="zh-CN" altLang="zh-CN" sz="2400" dirty="0"/>
              <a:t>循环体</a:t>
            </a:r>
          </a:p>
          <a:p>
            <a:pPr marL="109728" indent="0">
              <a:buNone/>
            </a:pPr>
            <a:r>
              <a:rPr lang="en-US" altLang="zh-CN" sz="2400" dirty="0"/>
              <a:t>    </a:t>
            </a:r>
            <a:r>
              <a:rPr lang="en-US" altLang="zh-CN" sz="2400" dirty="0" smtClean="0"/>
              <a:t>Loop</a:t>
            </a:r>
          </a:p>
          <a:p>
            <a:endParaRPr lang="en-US" altLang="zh-CN" sz="2400" dirty="0"/>
          </a:p>
          <a:p>
            <a:endParaRPr lang="zh-CN" altLang="zh-CN" sz="2400" dirty="0"/>
          </a:p>
          <a:p>
            <a:pPr marL="109728" indent="0">
              <a:buNone/>
            </a:pPr>
            <a:r>
              <a:rPr lang="zh-CN" altLang="zh-CN" sz="2400" dirty="0"/>
              <a:t>格式</a:t>
            </a:r>
            <a:r>
              <a:rPr lang="en-US" altLang="zh-CN" sz="2400" dirty="0"/>
              <a:t>3</a:t>
            </a:r>
            <a:r>
              <a:rPr lang="zh-CN" altLang="zh-CN" sz="2400" dirty="0"/>
              <a:t>：</a:t>
            </a:r>
          </a:p>
          <a:p>
            <a:pPr marL="109728" indent="0">
              <a:buNone/>
            </a:pPr>
            <a:r>
              <a:rPr lang="en-US" altLang="zh-CN" sz="2400" dirty="0"/>
              <a:t>    Do Until &lt;</a:t>
            </a:r>
            <a:r>
              <a:rPr lang="zh-CN" altLang="zh-CN" sz="2400" dirty="0"/>
              <a:t>条件</a:t>
            </a:r>
            <a:r>
              <a:rPr lang="en-US" altLang="zh-CN" sz="2400" dirty="0"/>
              <a:t>&gt;</a:t>
            </a:r>
            <a:endParaRPr lang="zh-CN" altLang="zh-CN" sz="2400" dirty="0"/>
          </a:p>
          <a:p>
            <a:pPr marL="109728" indent="0">
              <a:buNone/>
            </a:pPr>
            <a:r>
              <a:rPr lang="en-US" altLang="zh-CN" sz="2400" dirty="0"/>
              <a:t>       </a:t>
            </a:r>
            <a:r>
              <a:rPr lang="zh-CN" altLang="zh-CN" sz="2400" dirty="0"/>
              <a:t>循环体</a:t>
            </a:r>
          </a:p>
          <a:p>
            <a:pPr marL="109728" indent="0">
              <a:buNone/>
            </a:pPr>
            <a:r>
              <a:rPr lang="en-US" altLang="zh-CN" sz="2400" dirty="0"/>
              <a:t>    Loop</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3882323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格式</a:t>
            </a:r>
            <a:r>
              <a:rPr lang="en-US" altLang="zh-CN" sz="2400" dirty="0"/>
              <a:t>4</a:t>
            </a:r>
            <a:r>
              <a:rPr lang="zh-CN" altLang="zh-CN" sz="2400" dirty="0"/>
              <a:t>：</a:t>
            </a:r>
          </a:p>
          <a:p>
            <a:pPr marL="109728" indent="0">
              <a:buNone/>
            </a:pPr>
            <a:r>
              <a:rPr lang="en-US" altLang="zh-CN" sz="2400" dirty="0"/>
              <a:t>    Do </a:t>
            </a:r>
            <a:endParaRPr lang="zh-CN" altLang="zh-CN" sz="2400" dirty="0"/>
          </a:p>
          <a:p>
            <a:pPr marL="109728" indent="0">
              <a:buNone/>
            </a:pPr>
            <a:r>
              <a:rPr lang="en-US" altLang="zh-CN" sz="2400" dirty="0"/>
              <a:t>       </a:t>
            </a:r>
            <a:r>
              <a:rPr lang="zh-CN" altLang="zh-CN" sz="2400" dirty="0"/>
              <a:t>循环体</a:t>
            </a:r>
          </a:p>
          <a:p>
            <a:pPr marL="109728" indent="0">
              <a:buNone/>
            </a:pPr>
            <a:r>
              <a:rPr lang="en-US" altLang="zh-CN" sz="2400" dirty="0"/>
              <a:t>    Loop While &lt;</a:t>
            </a:r>
            <a:r>
              <a:rPr lang="zh-CN" altLang="zh-CN" sz="2400" dirty="0"/>
              <a:t>条件</a:t>
            </a:r>
            <a:r>
              <a:rPr lang="en-US" altLang="zh-CN" sz="2400" dirty="0" smtClean="0"/>
              <a:t>&gt;</a:t>
            </a:r>
          </a:p>
          <a:p>
            <a:pPr marL="109728" indent="0">
              <a:buNone/>
            </a:pPr>
            <a:endParaRPr lang="en-US" altLang="zh-CN" sz="2400" dirty="0"/>
          </a:p>
          <a:p>
            <a:pPr marL="109728" indent="0">
              <a:buNone/>
            </a:pPr>
            <a:endParaRPr lang="zh-CN" altLang="zh-CN" sz="2400" dirty="0"/>
          </a:p>
          <a:p>
            <a:pPr marL="109728" indent="0">
              <a:buNone/>
            </a:pPr>
            <a:r>
              <a:rPr lang="zh-CN" altLang="zh-CN" sz="2400" dirty="0"/>
              <a:t>格式</a:t>
            </a:r>
            <a:r>
              <a:rPr lang="en-US" altLang="zh-CN" sz="2400" dirty="0"/>
              <a:t>5</a:t>
            </a:r>
            <a:r>
              <a:rPr lang="zh-CN" altLang="zh-CN" sz="2400" dirty="0"/>
              <a:t>：</a:t>
            </a:r>
          </a:p>
          <a:p>
            <a:pPr marL="109728" indent="0">
              <a:buNone/>
            </a:pPr>
            <a:r>
              <a:rPr lang="en-US" altLang="zh-CN" sz="2400" dirty="0"/>
              <a:t>    Do </a:t>
            </a:r>
            <a:endParaRPr lang="zh-CN" altLang="zh-CN" sz="2400" dirty="0"/>
          </a:p>
          <a:p>
            <a:pPr marL="109728" indent="0">
              <a:buNone/>
            </a:pPr>
            <a:r>
              <a:rPr lang="en-US" altLang="zh-CN" sz="2400" dirty="0"/>
              <a:t>       </a:t>
            </a:r>
            <a:r>
              <a:rPr lang="zh-CN" altLang="zh-CN" sz="2400" dirty="0"/>
              <a:t>循环体</a:t>
            </a:r>
          </a:p>
          <a:p>
            <a:pPr marL="109728" indent="0">
              <a:buNone/>
            </a:pPr>
            <a:r>
              <a:rPr lang="en-US" altLang="zh-CN" sz="2400" dirty="0"/>
              <a:t>    Loop Until &lt;</a:t>
            </a:r>
            <a:r>
              <a:rPr lang="zh-CN" altLang="zh-CN" sz="2400" dirty="0"/>
              <a:t>条件</a:t>
            </a:r>
            <a:r>
              <a:rPr lang="en-US" altLang="zh-CN" sz="2400" dirty="0"/>
              <a:t>&gt;</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485259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109728" indent="612000">
              <a:buNone/>
            </a:pPr>
            <a:r>
              <a:rPr lang="zh-CN" altLang="zh-CN" sz="2400" dirty="0"/>
              <a:t>其次，介绍如何将独立宏转换成</a:t>
            </a:r>
            <a:r>
              <a:rPr lang="en-US" altLang="zh-CN" sz="2400" dirty="0"/>
              <a:t>Visual Basic</a:t>
            </a:r>
            <a:r>
              <a:rPr lang="zh-CN" altLang="zh-CN" sz="2400" dirty="0"/>
              <a:t>程序。</a:t>
            </a:r>
          </a:p>
          <a:p>
            <a:pPr marL="109728" indent="612000">
              <a:buNone/>
            </a:pPr>
            <a:r>
              <a:rPr lang="zh-CN" altLang="zh-CN" sz="2400" dirty="0"/>
              <a:t>（</a:t>
            </a:r>
            <a:r>
              <a:rPr lang="en-US" altLang="zh-CN" sz="2400" dirty="0"/>
              <a:t>1</a:t>
            </a:r>
            <a:r>
              <a:rPr lang="zh-CN" altLang="zh-CN" sz="2400" dirty="0"/>
              <a:t>）在“导航”窗格的“宏”对象列表下，单击选中需要转换的宏。</a:t>
            </a:r>
          </a:p>
          <a:p>
            <a:pPr marL="109728" indent="612000">
              <a:buNone/>
            </a:pPr>
            <a:r>
              <a:rPr lang="zh-CN" altLang="zh-CN" sz="2400" dirty="0"/>
              <a:t>（</a:t>
            </a:r>
            <a:r>
              <a:rPr lang="en-US" altLang="zh-CN" sz="2400" dirty="0"/>
              <a:t>2</a:t>
            </a:r>
            <a:r>
              <a:rPr lang="zh-CN" altLang="zh-CN" sz="2400" dirty="0"/>
              <a:t>）在功能区“文件”选项卡下，单击“对象另存为”命令，打开</a:t>
            </a:r>
            <a:r>
              <a:rPr lang="zh-CN" altLang="zh-CN"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8.3</a:t>
            </a:r>
            <a:r>
              <a:rPr lang="zh-CN" altLang="zh-CN" sz="2400" dirty="0"/>
              <a:t>所示的“另存为”对话框</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）为另存为对象命名，同时将“保存类型”设置为“模块”，</a:t>
            </a:r>
            <a:r>
              <a:rPr lang="zh-CN" altLang="zh-CN" sz="2400" dirty="0" smtClean="0"/>
              <a:t>单击</a:t>
            </a:r>
            <a:r>
              <a:rPr lang="zh-CN" altLang="zh-CN" sz="2400" dirty="0"/>
              <a:t>“确定”按钮，完成转换过程</a:t>
            </a:r>
            <a:r>
              <a:rPr lang="zh-CN" altLang="zh-CN" sz="2400" dirty="0" smtClean="0"/>
              <a:t>。</a:t>
            </a:r>
            <a:endParaRPr lang="en-US" altLang="zh-CN" sz="2400" dirty="0" smtClean="0"/>
          </a:p>
          <a:p>
            <a:pPr marL="109728" indent="612000">
              <a:buNone/>
            </a:pPr>
            <a:endParaRPr lang="zh-CN" altLang="en-US"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8.1  </a:t>
            </a:r>
            <a:r>
              <a:rPr lang="zh-CN" altLang="zh-CN" sz="4400" b="1" dirty="0" smtClean="0">
                <a:effectLst>
                  <a:outerShdw blurRad="38100" dist="38100" dir="2700000" algn="tl">
                    <a:srgbClr val="000000">
                      <a:alpha val="43137"/>
                    </a:srgbClr>
                  </a:outerShdw>
                </a:effectLst>
              </a:rPr>
              <a:t>模块</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476173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例：用</a:t>
            </a:r>
            <a:r>
              <a:rPr lang="en-US" altLang="zh-CN" sz="2400" dirty="0"/>
              <a:t>Do</a:t>
            </a:r>
            <a:r>
              <a:rPr lang="zh-CN" altLang="zh-CN" sz="2400" dirty="0"/>
              <a:t>循环求解</a:t>
            </a:r>
            <a:r>
              <a:rPr lang="en-US" altLang="zh-CN" sz="2400" dirty="0"/>
              <a:t>1+2+3+……+10</a:t>
            </a:r>
            <a:r>
              <a:rPr lang="zh-CN" altLang="zh-CN" sz="2400" dirty="0"/>
              <a:t>的结果并保存在变量</a:t>
            </a:r>
            <a:r>
              <a:rPr lang="en-US" altLang="zh-CN" sz="2400" dirty="0"/>
              <a:t>S</a:t>
            </a:r>
            <a:r>
              <a:rPr lang="zh-CN" altLang="zh-CN" sz="2400" dirty="0"/>
              <a:t>中。</a:t>
            </a:r>
          </a:p>
          <a:p>
            <a:pPr marL="109728" indent="612000">
              <a:buNone/>
            </a:pPr>
            <a:r>
              <a:rPr lang="zh-CN" altLang="zh-CN" sz="2400" dirty="0"/>
              <a:t>方法一：</a:t>
            </a:r>
          </a:p>
          <a:p>
            <a:pPr marL="109728" indent="612000">
              <a:buNone/>
            </a:pPr>
            <a:r>
              <a:rPr lang="en-US" altLang="zh-CN" sz="2400" dirty="0"/>
              <a:t>S=0:I=1</a:t>
            </a:r>
            <a:endParaRPr lang="zh-CN" altLang="zh-CN" sz="2400" dirty="0"/>
          </a:p>
          <a:p>
            <a:pPr marL="109728" indent="612000">
              <a:buNone/>
            </a:pPr>
            <a:r>
              <a:rPr lang="en-US" altLang="zh-CN" sz="2400" dirty="0"/>
              <a:t>Do While I&lt;=10		</a:t>
            </a:r>
            <a:r>
              <a:rPr lang="en-US" altLang="zh-CN" sz="2400" dirty="0" smtClean="0"/>
              <a:t>‘</a:t>
            </a:r>
            <a:r>
              <a:rPr lang="zh-CN" altLang="zh-CN" sz="2400" dirty="0"/>
              <a:t>当</a:t>
            </a:r>
            <a:r>
              <a:rPr lang="en-US" altLang="zh-CN" sz="2400" dirty="0"/>
              <a:t>I&lt;=10</a:t>
            </a:r>
            <a:r>
              <a:rPr lang="zh-CN" altLang="zh-CN" sz="2400" dirty="0"/>
              <a:t>时执行循环</a:t>
            </a:r>
          </a:p>
          <a:p>
            <a:pPr marL="109728" indent="612000">
              <a:buNone/>
            </a:pPr>
            <a:r>
              <a:rPr lang="en-US" altLang="zh-CN" sz="2400" dirty="0"/>
              <a:t>	S=S+I</a:t>
            </a:r>
            <a:endParaRPr lang="zh-CN" altLang="zh-CN" sz="2400" dirty="0"/>
          </a:p>
          <a:p>
            <a:pPr marL="109728" indent="612000">
              <a:buNone/>
            </a:pPr>
            <a:r>
              <a:rPr lang="en-US" altLang="zh-CN" sz="2400" dirty="0"/>
              <a:t>	I=I+1</a:t>
            </a:r>
            <a:endParaRPr lang="zh-CN" altLang="zh-CN" sz="2400" dirty="0"/>
          </a:p>
          <a:p>
            <a:pPr marL="109728" indent="612000">
              <a:buNone/>
            </a:pPr>
            <a:r>
              <a:rPr lang="en-US" altLang="zh-CN" sz="2400" dirty="0"/>
              <a:t>Loop</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0215342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方法二：</a:t>
            </a:r>
          </a:p>
          <a:p>
            <a:pPr marL="109728" indent="612000">
              <a:buNone/>
            </a:pPr>
            <a:r>
              <a:rPr lang="en-US" altLang="zh-CN" sz="2400" dirty="0"/>
              <a:t>S=0:I=1</a:t>
            </a:r>
            <a:endParaRPr lang="zh-CN" altLang="zh-CN" sz="2400" dirty="0"/>
          </a:p>
          <a:p>
            <a:pPr marL="109728" indent="612000">
              <a:buNone/>
            </a:pPr>
            <a:r>
              <a:rPr lang="en-US" altLang="zh-CN" sz="2400" dirty="0"/>
              <a:t>Do Until I&gt;10		</a:t>
            </a:r>
            <a:r>
              <a:rPr lang="en-US" altLang="zh-CN" sz="2400" dirty="0" smtClean="0"/>
              <a:t>‘</a:t>
            </a:r>
            <a:r>
              <a:rPr lang="zh-CN" altLang="zh-CN" sz="2400" dirty="0"/>
              <a:t>当</a:t>
            </a:r>
            <a:r>
              <a:rPr lang="en-US" altLang="zh-CN" sz="2400" dirty="0"/>
              <a:t>I&gt;10</a:t>
            </a:r>
            <a:r>
              <a:rPr lang="zh-CN" altLang="zh-CN" sz="2400" dirty="0"/>
              <a:t>时循环结束</a:t>
            </a:r>
          </a:p>
          <a:p>
            <a:pPr marL="109728" indent="612000">
              <a:buNone/>
            </a:pPr>
            <a:r>
              <a:rPr lang="en-US" altLang="zh-CN" sz="2400" dirty="0"/>
              <a:t>	S=S+I</a:t>
            </a:r>
            <a:endParaRPr lang="zh-CN" altLang="zh-CN" sz="2400" dirty="0"/>
          </a:p>
          <a:p>
            <a:pPr marL="109728" indent="612000">
              <a:buNone/>
            </a:pPr>
            <a:r>
              <a:rPr lang="en-US" altLang="zh-CN" sz="2400" dirty="0"/>
              <a:t>	I=I+1</a:t>
            </a:r>
            <a:endParaRPr lang="zh-CN" altLang="zh-CN" sz="2400" dirty="0"/>
          </a:p>
          <a:p>
            <a:pPr marL="109728" indent="612000">
              <a:buNone/>
            </a:pPr>
            <a:r>
              <a:rPr lang="en-US" altLang="zh-CN" sz="2400" dirty="0"/>
              <a:t>Loop</a:t>
            </a:r>
            <a:endParaRPr lang="zh-CN" altLang="zh-CN" sz="2400" dirty="0"/>
          </a:p>
          <a:p>
            <a:pPr marL="109728" indent="612000">
              <a:buNone/>
            </a:pPr>
            <a:r>
              <a:rPr lang="zh-CN" altLang="zh-CN" sz="2400" dirty="0"/>
              <a:t>注意：当循环体中未使用</a:t>
            </a:r>
            <a:r>
              <a:rPr lang="en-US" altLang="zh-CN" sz="2400" dirty="0"/>
              <a:t>Exit Do</a:t>
            </a:r>
            <a:r>
              <a:rPr lang="zh-CN" altLang="zh-CN" sz="2400" dirty="0"/>
              <a:t>时，一定要在循环体中对条件变量（</a:t>
            </a:r>
            <a:r>
              <a:rPr lang="en-US" altLang="zh-CN" sz="2400" dirty="0"/>
              <a:t>I</a:t>
            </a:r>
            <a:r>
              <a:rPr lang="zh-CN" altLang="zh-CN" sz="2400" dirty="0"/>
              <a:t>）做变更，通过</a:t>
            </a:r>
            <a:r>
              <a:rPr lang="en-US" altLang="zh-CN" sz="2400" dirty="0"/>
              <a:t>I</a:t>
            </a:r>
            <a:r>
              <a:rPr lang="zh-CN" altLang="zh-CN" sz="2400" dirty="0"/>
              <a:t>的值来决定是否继续循环，否则可能会形成死循环。</a:t>
            </a:r>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6735621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3</a:t>
            </a:r>
            <a:r>
              <a:rPr lang="zh-CN" altLang="zh-CN" sz="2400" b="1" dirty="0"/>
              <a:t>．</a:t>
            </a:r>
            <a:r>
              <a:rPr lang="en-US" altLang="zh-CN" sz="2400" b="1" dirty="0"/>
              <a:t>While…Wend</a:t>
            </a:r>
            <a:r>
              <a:rPr lang="zh-CN" altLang="zh-CN" sz="2400" b="1" dirty="0"/>
              <a:t>循环结构</a:t>
            </a:r>
          </a:p>
          <a:p>
            <a:pPr marL="109728" indent="612000">
              <a:buNone/>
            </a:pPr>
            <a:r>
              <a:rPr lang="en-US" altLang="zh-CN" sz="2400" dirty="0"/>
              <a:t>While…Wend</a:t>
            </a:r>
            <a:r>
              <a:rPr lang="zh-CN" altLang="zh-CN" sz="2400" dirty="0"/>
              <a:t>循环结构与</a:t>
            </a:r>
            <a:r>
              <a:rPr lang="en-US" altLang="zh-CN" sz="2400" dirty="0"/>
              <a:t>Do While…Loop</a:t>
            </a:r>
            <a:r>
              <a:rPr lang="zh-CN" altLang="zh-CN" sz="2400" dirty="0"/>
              <a:t>循环结构类似，但不能在</a:t>
            </a:r>
            <a:r>
              <a:rPr lang="en-US" altLang="zh-CN" sz="2400" dirty="0"/>
              <a:t>While…Wend</a:t>
            </a:r>
            <a:r>
              <a:rPr lang="zh-CN" altLang="zh-CN" sz="2400" dirty="0"/>
              <a:t>循环中使用</a:t>
            </a:r>
            <a:r>
              <a:rPr lang="en-US" altLang="zh-CN" sz="2400" dirty="0"/>
              <a:t>Exit Do</a:t>
            </a:r>
            <a:r>
              <a:rPr lang="zh-CN" altLang="zh-CN" sz="2400" dirty="0"/>
              <a:t>语句。</a:t>
            </a:r>
          </a:p>
          <a:p>
            <a:pPr marL="109728" indent="612000">
              <a:buNone/>
            </a:pPr>
            <a:r>
              <a:rPr lang="zh-CN" altLang="zh-CN" sz="2400" dirty="0"/>
              <a:t>格式：</a:t>
            </a:r>
            <a:r>
              <a:rPr lang="en-US" altLang="zh-CN" sz="2400" dirty="0"/>
              <a:t>	While &lt;</a:t>
            </a:r>
            <a:r>
              <a:rPr lang="zh-CN" altLang="zh-CN" sz="2400" dirty="0"/>
              <a:t>条件</a:t>
            </a:r>
            <a:r>
              <a:rPr lang="en-US" altLang="zh-CN" sz="2400" dirty="0"/>
              <a:t>&gt;</a:t>
            </a:r>
            <a:endParaRPr lang="zh-CN" altLang="zh-CN" sz="2400" dirty="0"/>
          </a:p>
          <a:p>
            <a:pPr marL="109728" indent="612000">
              <a:buNone/>
            </a:pPr>
            <a:r>
              <a:rPr lang="en-US" altLang="zh-CN" sz="2400" dirty="0"/>
              <a:t>			</a:t>
            </a:r>
            <a:r>
              <a:rPr lang="zh-CN" altLang="zh-CN" sz="2400" dirty="0"/>
              <a:t>循环体</a:t>
            </a:r>
          </a:p>
          <a:p>
            <a:pPr marL="109728" indent="612000">
              <a:buNone/>
            </a:pPr>
            <a:r>
              <a:rPr lang="en-US" altLang="zh-CN" sz="2400" dirty="0"/>
              <a:t>		Wend</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smtClean="0">
                <a:effectLst>
                  <a:outerShdw blurRad="38100" dist="38100" dir="2700000" algn="tl">
                    <a:srgbClr val="000000">
                      <a:alpha val="43137"/>
                    </a:srgbClr>
                  </a:outerShdw>
                </a:effectLst>
              </a:rPr>
              <a:t>8.4  VBA</a:t>
            </a:r>
            <a:r>
              <a:rPr lang="zh-CN" altLang="zh-CN" sz="4400" b="1" dirty="0" smtClean="0">
                <a:effectLst>
                  <a:outerShdw blurRad="38100" dist="38100" dir="2700000" algn="tl">
                    <a:srgbClr val="000000">
                      <a:alpha val="43137"/>
                    </a:srgbClr>
                  </a:outerShdw>
                </a:effectLst>
              </a:rPr>
              <a:t>程序流程控制</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404717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8.5.1  Sub</a:t>
            </a:r>
            <a:r>
              <a:rPr lang="zh-CN" altLang="zh-CN" sz="2400" b="1" dirty="0"/>
              <a:t>子过程</a:t>
            </a:r>
          </a:p>
          <a:p>
            <a:pPr marL="109728" indent="612000">
              <a:buNone/>
            </a:pPr>
            <a:r>
              <a:rPr lang="en-US" altLang="zh-CN" sz="2400" dirty="0"/>
              <a:t>Sub</a:t>
            </a:r>
            <a:r>
              <a:rPr lang="zh-CN" altLang="zh-CN" sz="2400" dirty="0"/>
              <a:t>子过程的功能是将某些语句集成在一起，用于完成某个特定的功能，并且没有返回值。一般来说，子过程都是要包含参数的。通常它是依靠参数的传递来完成相应的功能。当然，也有某些特殊的子程序不加参数，但在这种情况下，它们所得到的结果都是固定的，不具备很强的通用性。子过程的格式如下：</a:t>
            </a:r>
          </a:p>
          <a:p>
            <a:pPr marL="109728" indent="612000">
              <a:buNone/>
            </a:pPr>
            <a:r>
              <a:rPr lang="en-US" altLang="zh-CN" sz="2400" dirty="0"/>
              <a:t>  [</a:t>
            </a:r>
            <a:r>
              <a:rPr lang="en-US" altLang="zh-CN" sz="2400" dirty="0" err="1"/>
              <a:t>Private|Public</a:t>
            </a:r>
            <a:r>
              <a:rPr lang="en-US" altLang="zh-CN" sz="2400" dirty="0"/>
              <a:t>] [Static] sub </a:t>
            </a:r>
            <a:r>
              <a:rPr lang="zh-CN" altLang="zh-CN" sz="2400" dirty="0"/>
              <a:t>过程名</a:t>
            </a:r>
            <a:r>
              <a:rPr lang="en-US" altLang="zh-CN" sz="2400" dirty="0"/>
              <a:t>([</a:t>
            </a:r>
            <a:r>
              <a:rPr lang="zh-CN" altLang="zh-CN" sz="2400" dirty="0"/>
              <a:t>参数</a:t>
            </a:r>
            <a:r>
              <a:rPr lang="en-US" altLang="zh-CN" sz="2400" dirty="0"/>
              <a:t>[As</a:t>
            </a:r>
            <a:r>
              <a:rPr lang="zh-CN" altLang="zh-CN" sz="2400" dirty="0"/>
              <a:t>类型</a:t>
            </a:r>
            <a:r>
              <a:rPr lang="en-US" altLang="zh-CN" sz="2400" dirty="0"/>
              <a:t>],</a:t>
            </a:r>
            <a:r>
              <a:rPr lang="zh-CN" altLang="zh-CN" sz="2400" dirty="0"/>
              <a:t>…</a:t>
            </a:r>
            <a:r>
              <a:rPr lang="en-US" altLang="zh-CN" sz="2400" dirty="0"/>
              <a:t>]) </a:t>
            </a:r>
            <a:endParaRPr lang="zh-CN" altLang="zh-CN" sz="2400" dirty="0"/>
          </a:p>
          <a:p>
            <a:pPr marL="109728" indent="612000">
              <a:buNone/>
            </a:pPr>
            <a:r>
              <a:rPr lang="en-US" altLang="zh-CN" sz="2400" dirty="0"/>
              <a:t>     [</a:t>
            </a:r>
            <a:r>
              <a:rPr lang="zh-CN" altLang="zh-CN" sz="2400" dirty="0"/>
              <a:t>语句组</a:t>
            </a:r>
            <a:r>
              <a:rPr lang="en-US" altLang="zh-CN" sz="2400" dirty="0"/>
              <a:t>]</a:t>
            </a:r>
            <a:endParaRPr lang="zh-CN" altLang="zh-CN" sz="2400" dirty="0"/>
          </a:p>
          <a:p>
            <a:pPr marL="109728" indent="612000">
              <a:buNone/>
            </a:pPr>
            <a:r>
              <a:rPr lang="en-US" altLang="zh-CN" sz="2400" dirty="0"/>
              <a:t>     [Exit sub]</a:t>
            </a:r>
            <a:endParaRPr lang="zh-CN" altLang="zh-CN" sz="2400" dirty="0"/>
          </a:p>
          <a:p>
            <a:pPr marL="109728" indent="612000">
              <a:buNone/>
            </a:pPr>
            <a:r>
              <a:rPr lang="en-US" altLang="zh-CN" sz="2400" dirty="0"/>
              <a:t>     [</a:t>
            </a:r>
            <a:r>
              <a:rPr lang="zh-CN" altLang="zh-CN" sz="2400" dirty="0"/>
              <a:t>语句组</a:t>
            </a:r>
            <a:r>
              <a:rPr lang="en-US" altLang="zh-CN" sz="2400" dirty="0"/>
              <a:t>]</a:t>
            </a:r>
            <a:endParaRPr lang="zh-CN" altLang="zh-CN" sz="2400" dirty="0"/>
          </a:p>
          <a:p>
            <a:pPr marL="109728" indent="612000">
              <a:buNone/>
            </a:pPr>
            <a:r>
              <a:rPr lang="en-US" altLang="zh-CN" sz="2400" dirty="0"/>
              <a:t>   End Sub</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9020209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其中，</a:t>
            </a:r>
            <a:r>
              <a:rPr lang="en-US" altLang="zh-CN" sz="2400" dirty="0"/>
              <a:t>Private</a:t>
            </a:r>
            <a:r>
              <a:rPr lang="zh-CN" altLang="zh-CN" sz="2400" dirty="0"/>
              <a:t>和</a:t>
            </a:r>
            <a:r>
              <a:rPr lang="en-US" altLang="zh-CN" sz="2400" dirty="0"/>
              <a:t>Public</a:t>
            </a:r>
            <a:r>
              <a:rPr lang="zh-CN" altLang="zh-CN" sz="2400" dirty="0"/>
              <a:t>用于表示该过程所能应用的范围；</a:t>
            </a:r>
            <a:r>
              <a:rPr lang="en-US" altLang="zh-CN" sz="2400" dirty="0"/>
              <a:t>Static</a:t>
            </a:r>
            <a:r>
              <a:rPr lang="zh-CN" altLang="zh-CN" sz="2400" dirty="0"/>
              <a:t>用于设置静态变量；</a:t>
            </a:r>
            <a:r>
              <a:rPr lang="en-US" altLang="zh-CN" sz="2400" dirty="0"/>
              <a:t>Sub</a:t>
            </a:r>
            <a:r>
              <a:rPr lang="zh-CN" altLang="zh-CN" sz="2400" dirty="0"/>
              <a:t>代表当前定义的是一个子程序；过程名后面的参数是虚拟参数，简称为虚参，有时候也称为形式参数，简称为形参。虚参和形参只是叫法不同，但表示的是同一个含义。虚参的作用是用来和实际参数（简称为实参）进行虚实结合。这样，通过参数值的传递来完成子程序与主程序之间的数据传递。</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2658579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在参数传递过程中，涉及到值传递（</a:t>
            </a:r>
            <a:r>
              <a:rPr lang="en-US" altLang="zh-CN" sz="2400" dirty="0" err="1"/>
              <a:t>ByVal</a:t>
            </a:r>
            <a:r>
              <a:rPr lang="zh-CN" altLang="zh-CN" sz="2400" dirty="0"/>
              <a:t>）、地址传递（</a:t>
            </a:r>
            <a:r>
              <a:rPr lang="en-US" altLang="zh-CN" sz="2400" dirty="0" err="1"/>
              <a:t>ByRef</a:t>
            </a:r>
            <a:r>
              <a:rPr lang="zh-CN" altLang="zh-CN" sz="2400" dirty="0"/>
              <a:t>）和保护型的地址传递的问题，缺省情况下为地址传递（</a:t>
            </a:r>
            <a:r>
              <a:rPr lang="en-US" altLang="zh-CN" sz="2400" dirty="0" err="1"/>
              <a:t>ByRef</a:t>
            </a:r>
            <a:r>
              <a:rPr lang="zh-CN" altLang="zh-CN" sz="2400" dirty="0"/>
              <a:t>）。值传递中，实参为常数，实参和虚参各自占用自己的内存单元。这样，实参可以影响虚参，但是虚参不能影响实参，也就是说这个过程中数据的传递只有“单向”作用形式；地址传递中，实参是变量，实参和虚参共用同一个内存单元。也就是说实参和虚参可以互相影响，也就是说在这个过程中数据的传递具有“双向”作用形式；保护型的地址传递中，实参是变量，但在虚参的定义中加入</a:t>
            </a:r>
            <a:r>
              <a:rPr lang="en-US" altLang="zh-CN" sz="2400" dirty="0" err="1"/>
              <a:t>ByVal</a:t>
            </a:r>
            <a:r>
              <a:rPr lang="zh-CN" altLang="zh-CN" sz="2400" dirty="0"/>
              <a:t>，这样，实参仍然可以不受虚参影响。</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9771734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8.5.2  Function</a:t>
            </a:r>
            <a:r>
              <a:rPr lang="zh-CN" altLang="zh-CN" sz="2400" b="1" dirty="0"/>
              <a:t>函数过程</a:t>
            </a:r>
          </a:p>
          <a:p>
            <a:pPr marL="109728" indent="612000">
              <a:buNone/>
            </a:pPr>
            <a:r>
              <a:rPr lang="zh-CN" altLang="zh-CN" sz="2400" dirty="0"/>
              <a:t>在</a:t>
            </a:r>
            <a:r>
              <a:rPr lang="en-US" altLang="zh-CN" sz="2400" dirty="0"/>
              <a:t>VBA</a:t>
            </a:r>
            <a:r>
              <a:rPr lang="zh-CN" altLang="zh-CN" sz="2400" dirty="0"/>
              <a:t>中，除了系统提供的函数之外，还可以由用户来自行定义函数过程。函数过程和子过程在功能上是略有不同的。主程序调用子过程后，是执行了一个过程；主程序调用</a:t>
            </a:r>
            <a:r>
              <a:rPr lang="en-US" altLang="zh-CN" sz="2400" dirty="0"/>
              <a:t>Function</a:t>
            </a:r>
            <a:r>
              <a:rPr lang="zh-CN" altLang="zh-CN" sz="2400" dirty="0"/>
              <a:t>函数过程后，是得到了一个结果</a:t>
            </a:r>
            <a:r>
              <a:rPr lang="zh-CN" altLang="zh-CN" sz="2400" dirty="0" smtClean="0"/>
              <a:t>。</a:t>
            </a:r>
            <a:endParaRPr lang="zh-CN" altLang="zh-CN" sz="2400" dirty="0"/>
          </a:p>
          <a:p>
            <a:pPr marL="109728" indent="612000">
              <a:buNone/>
            </a:pPr>
            <a:r>
              <a:rPr lang="en-US" altLang="zh-CN" sz="2400" dirty="0"/>
              <a:t>[</a:t>
            </a:r>
            <a:r>
              <a:rPr lang="en-US" altLang="zh-CN" sz="2400" dirty="0" err="1"/>
              <a:t>Private|Public</a:t>
            </a:r>
            <a:r>
              <a:rPr lang="en-US" altLang="zh-CN" sz="2400" dirty="0"/>
              <a:t>] [Static] Function </a:t>
            </a:r>
            <a:r>
              <a:rPr lang="zh-CN" altLang="zh-CN" sz="2400" dirty="0"/>
              <a:t>函数名</a:t>
            </a:r>
            <a:r>
              <a:rPr lang="en-US" altLang="zh-CN" sz="2400" dirty="0"/>
              <a:t>([</a:t>
            </a:r>
            <a:r>
              <a:rPr lang="zh-CN" altLang="zh-CN" sz="2400" dirty="0"/>
              <a:t>参数</a:t>
            </a:r>
            <a:r>
              <a:rPr lang="en-US" altLang="zh-CN" sz="2400" dirty="0"/>
              <a:t>[As</a:t>
            </a:r>
            <a:r>
              <a:rPr lang="zh-CN" altLang="zh-CN" sz="2400" dirty="0"/>
              <a:t>类型</a:t>
            </a:r>
            <a:r>
              <a:rPr lang="en-US" altLang="zh-CN" sz="2400" dirty="0"/>
              <a:t>],</a:t>
            </a:r>
            <a:r>
              <a:rPr lang="zh-CN" altLang="zh-CN" sz="2400" dirty="0"/>
              <a:t>…</a:t>
            </a:r>
            <a:r>
              <a:rPr lang="en-US" altLang="zh-CN" sz="2400" dirty="0"/>
              <a:t>]) [As</a:t>
            </a:r>
            <a:r>
              <a:rPr lang="zh-CN" altLang="zh-CN" sz="2400" dirty="0"/>
              <a:t>类型</a:t>
            </a:r>
            <a:r>
              <a:rPr lang="en-US" altLang="zh-CN" sz="2400" dirty="0"/>
              <a:t>] </a:t>
            </a:r>
            <a:endParaRPr lang="zh-CN" altLang="zh-CN" sz="2400" dirty="0"/>
          </a:p>
          <a:p>
            <a:pPr marL="109728" indent="612000">
              <a:buNone/>
            </a:pPr>
            <a:r>
              <a:rPr lang="en-US" altLang="zh-CN" sz="2400" dirty="0"/>
              <a:t>     [</a:t>
            </a:r>
            <a:r>
              <a:rPr lang="zh-CN" altLang="zh-CN" sz="2400" dirty="0"/>
              <a:t>语句组</a:t>
            </a:r>
            <a:r>
              <a:rPr lang="en-US" altLang="zh-CN" sz="2400" dirty="0"/>
              <a:t>]</a:t>
            </a:r>
            <a:endParaRPr lang="zh-CN" altLang="zh-CN" sz="2400" dirty="0"/>
          </a:p>
          <a:p>
            <a:pPr marL="109728" indent="612000">
              <a:buNone/>
            </a:pPr>
            <a:r>
              <a:rPr lang="en-US" altLang="zh-CN" sz="2400" dirty="0"/>
              <a:t>     </a:t>
            </a:r>
            <a:r>
              <a:rPr lang="zh-CN" altLang="zh-CN" sz="2400" dirty="0"/>
              <a:t>函数名</a:t>
            </a:r>
            <a:r>
              <a:rPr lang="en-US" altLang="zh-CN" sz="2400" dirty="0"/>
              <a:t> = </a:t>
            </a:r>
            <a:r>
              <a:rPr lang="zh-CN" altLang="zh-CN" sz="2400" dirty="0"/>
              <a:t>表达式</a:t>
            </a:r>
          </a:p>
          <a:p>
            <a:pPr marL="109728" indent="612000">
              <a:buNone/>
            </a:pPr>
            <a:r>
              <a:rPr lang="en-US" altLang="zh-CN" sz="2400" dirty="0"/>
              <a:t>     [Exit Function]</a:t>
            </a:r>
            <a:endParaRPr lang="zh-CN" altLang="zh-CN" sz="2400" dirty="0"/>
          </a:p>
          <a:p>
            <a:pPr marL="109728" indent="612000">
              <a:buNone/>
            </a:pPr>
            <a:r>
              <a:rPr lang="en-US" altLang="zh-CN" sz="2400" dirty="0" smtClean="0"/>
              <a:t>     </a:t>
            </a:r>
            <a:r>
              <a:rPr lang="en-US" altLang="zh-CN" sz="2400" dirty="0"/>
              <a:t>[</a:t>
            </a:r>
            <a:r>
              <a:rPr lang="zh-CN" altLang="zh-CN" sz="2400" dirty="0"/>
              <a:t>语句组</a:t>
            </a:r>
            <a:r>
              <a:rPr lang="en-US" altLang="zh-CN" sz="2400" dirty="0"/>
              <a:t>]</a:t>
            </a:r>
            <a:endParaRPr lang="zh-CN" altLang="zh-CN" sz="2400" dirty="0"/>
          </a:p>
          <a:p>
            <a:pPr marL="109728" indent="612000">
              <a:buNone/>
            </a:pPr>
            <a:r>
              <a:rPr lang="en-US" altLang="zh-CN" sz="2400" dirty="0" smtClean="0"/>
              <a:t>End </a:t>
            </a:r>
            <a:r>
              <a:rPr lang="en-US" altLang="zh-CN" sz="2400" dirty="0"/>
              <a:t>Function</a:t>
            </a:r>
            <a:endParaRPr lang="zh-CN" altLang="zh-CN" sz="2400"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9462610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Function</a:t>
            </a:r>
            <a:r>
              <a:rPr lang="zh-CN" altLang="zh-CN" sz="2400" dirty="0"/>
              <a:t>函数过程的定义格式中，各个关键字的含义与</a:t>
            </a:r>
            <a:r>
              <a:rPr lang="en-US" altLang="zh-CN" sz="2400" dirty="0"/>
              <a:t>Sub</a:t>
            </a:r>
            <a:r>
              <a:rPr lang="zh-CN" altLang="zh-CN" sz="2400" dirty="0"/>
              <a:t>子过程中对应的关键字的含义相同。对于初学者要特殊注意一点：由于</a:t>
            </a:r>
            <a:r>
              <a:rPr lang="en-US" altLang="zh-CN" sz="2400" dirty="0"/>
              <a:t>Function</a:t>
            </a:r>
            <a:r>
              <a:rPr lang="zh-CN" altLang="zh-CN" sz="2400" dirty="0"/>
              <a:t>函数过程有返回值，而</a:t>
            </a:r>
            <a:r>
              <a:rPr lang="en-US" altLang="zh-CN" sz="2400" dirty="0"/>
              <a:t>Sub</a:t>
            </a:r>
            <a:r>
              <a:rPr lang="zh-CN" altLang="zh-CN" sz="2400" dirty="0"/>
              <a:t>子程没有返回值，所以在</a:t>
            </a:r>
            <a:r>
              <a:rPr lang="en-US" altLang="zh-CN" sz="2400" dirty="0"/>
              <a:t>Function</a:t>
            </a:r>
            <a:r>
              <a:rPr lang="zh-CN" altLang="zh-CN" sz="2400" dirty="0"/>
              <a:t>函数过程的函数体中，至少要有一次对函数名进行赋值。这是</a:t>
            </a:r>
            <a:r>
              <a:rPr lang="en-US" altLang="zh-CN" sz="2400" dirty="0"/>
              <a:t>Function</a:t>
            </a:r>
            <a:r>
              <a:rPr lang="zh-CN" altLang="zh-CN" sz="2400" dirty="0"/>
              <a:t>函数过程和</a:t>
            </a:r>
            <a:r>
              <a:rPr lang="en-US" altLang="zh-CN" sz="2400" dirty="0"/>
              <a:t>Sub</a:t>
            </a:r>
            <a:r>
              <a:rPr lang="zh-CN" altLang="zh-CN" sz="2400" dirty="0"/>
              <a:t>子过程的根本区别。</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9321804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8.5.3  Property</a:t>
            </a:r>
            <a:r>
              <a:rPr lang="zh-CN" altLang="zh-CN" sz="2400" b="1" dirty="0"/>
              <a:t>过程</a:t>
            </a:r>
          </a:p>
          <a:p>
            <a:pPr marL="109728" indent="612000">
              <a:buNone/>
            </a:pPr>
            <a:r>
              <a:rPr lang="en-US" altLang="zh-CN" sz="2400" dirty="0"/>
              <a:t>Property</a:t>
            </a:r>
            <a:r>
              <a:rPr lang="zh-CN" altLang="zh-CN" sz="2400" dirty="0"/>
              <a:t>过程主要用来创建和控制自定义属性，如对类模块创建只读属性时，就可以使用</a:t>
            </a:r>
            <a:r>
              <a:rPr lang="en-US" altLang="zh-CN" sz="2400" dirty="0"/>
              <a:t>Property</a:t>
            </a:r>
            <a:r>
              <a:rPr lang="zh-CN" altLang="zh-CN" sz="2400" dirty="0"/>
              <a:t>过程。该过程的定义格式如下：</a:t>
            </a:r>
          </a:p>
          <a:p>
            <a:pPr marL="109728" indent="612000">
              <a:buNone/>
            </a:pPr>
            <a:r>
              <a:rPr lang="en-US" altLang="zh-CN" sz="2400" dirty="0"/>
              <a:t>  [</a:t>
            </a:r>
            <a:r>
              <a:rPr lang="en-US" altLang="zh-CN" sz="2400" dirty="0" err="1"/>
              <a:t>Private|Public</a:t>
            </a:r>
            <a:r>
              <a:rPr lang="en-US" altLang="zh-CN" sz="2400" dirty="0"/>
              <a:t>] [Static] Property</a:t>
            </a:r>
            <a:r>
              <a:rPr lang="zh-CN" altLang="zh-CN" sz="2400" dirty="0"/>
              <a:t>｛</a:t>
            </a:r>
            <a:r>
              <a:rPr lang="en-US" altLang="zh-CN" sz="2400" dirty="0" err="1"/>
              <a:t>Get|Let|Set</a:t>
            </a:r>
            <a:r>
              <a:rPr lang="zh-CN" altLang="zh-CN" sz="2400" dirty="0"/>
              <a:t>｝属性名</a:t>
            </a:r>
            <a:r>
              <a:rPr lang="en-US" altLang="zh-CN" sz="2400" dirty="0"/>
              <a:t> [</a:t>
            </a:r>
            <a:r>
              <a:rPr lang="zh-CN" altLang="zh-CN" sz="2400" dirty="0"/>
              <a:t>参数</a:t>
            </a:r>
            <a:r>
              <a:rPr lang="en-US" altLang="zh-CN" sz="2400" dirty="0"/>
              <a:t>[As</a:t>
            </a:r>
            <a:r>
              <a:rPr lang="zh-CN" altLang="zh-CN" sz="2400" dirty="0"/>
              <a:t>类型</a:t>
            </a:r>
            <a:r>
              <a:rPr lang="en-US" altLang="zh-CN" sz="2400" dirty="0"/>
              <a:t>] ]</a:t>
            </a:r>
            <a:endParaRPr lang="zh-CN" altLang="zh-CN" sz="2400" dirty="0"/>
          </a:p>
          <a:p>
            <a:pPr marL="109728" indent="612000">
              <a:buNone/>
            </a:pPr>
            <a:r>
              <a:rPr lang="en-US" altLang="zh-CN" sz="2400" dirty="0"/>
              <a:t>     [</a:t>
            </a:r>
            <a:r>
              <a:rPr lang="zh-CN" altLang="zh-CN" sz="2400" dirty="0"/>
              <a:t>语句组</a:t>
            </a:r>
            <a:r>
              <a:rPr lang="en-US" altLang="zh-CN" sz="2400" dirty="0"/>
              <a:t>]</a:t>
            </a:r>
            <a:endParaRPr lang="zh-CN" altLang="zh-CN" sz="2400" dirty="0"/>
          </a:p>
          <a:p>
            <a:pPr marL="109728" indent="612000">
              <a:buNone/>
            </a:pPr>
            <a:r>
              <a:rPr lang="en-US" altLang="zh-CN" sz="2400" dirty="0"/>
              <a:t>  End Property</a:t>
            </a:r>
            <a:endParaRPr lang="zh-CN" altLang="zh-CN" sz="2400" dirty="0"/>
          </a:p>
          <a:p>
            <a:pPr marL="109728" indent="612000">
              <a:buNone/>
            </a:pPr>
            <a:r>
              <a:rPr lang="zh-CN" altLang="zh-CN" sz="2400" dirty="0"/>
              <a:t>关于</a:t>
            </a:r>
            <a:r>
              <a:rPr lang="en-US" altLang="zh-CN" sz="2400" dirty="0"/>
              <a:t>Property</a:t>
            </a:r>
            <a:r>
              <a:rPr lang="zh-CN" altLang="zh-CN" sz="2400" dirty="0"/>
              <a:t>过程的具体使用方法，涉及到的内容较多，本书限于篇幅，只在类这一部分中有粗略的介绍，读者如有兴趣深究，可以参阅相关开发手册。</a:t>
            </a:r>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804670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zh-CN" altLang="zh-CN" sz="2400" dirty="0"/>
              <a:t>例：编写一个求解圆周长的函数过程</a:t>
            </a:r>
            <a:r>
              <a:rPr lang="en-US" altLang="zh-CN" sz="2400" dirty="0"/>
              <a:t>C</a:t>
            </a:r>
            <a:r>
              <a:rPr lang="zh-CN" altLang="zh-CN" sz="2400" dirty="0"/>
              <a:t>（），并在命令按钮</a:t>
            </a:r>
            <a:r>
              <a:rPr lang="en-US" altLang="zh-CN" sz="2400" dirty="0"/>
              <a:t>Command1</a:t>
            </a:r>
            <a:r>
              <a:rPr lang="zh-CN" altLang="zh-CN" sz="2400" dirty="0"/>
              <a:t>的单击事件中调用。</a:t>
            </a:r>
          </a:p>
          <a:p>
            <a:pPr marL="109728" indent="612000">
              <a:buNone/>
            </a:pPr>
            <a:r>
              <a:rPr lang="en-US" altLang="zh-CN" sz="1800" b="1" dirty="0"/>
              <a:t>Public Function C(R As Single) As Single</a:t>
            </a:r>
            <a:endParaRPr lang="zh-CN" altLang="zh-CN" sz="1800" b="1" dirty="0"/>
          </a:p>
          <a:p>
            <a:pPr marL="109728" indent="612000">
              <a:buNone/>
            </a:pPr>
            <a:r>
              <a:rPr lang="en-US" altLang="zh-CN" sz="1800" b="1" dirty="0"/>
              <a:t>	If R&lt;=0 Then</a:t>
            </a:r>
            <a:endParaRPr lang="zh-CN" altLang="zh-CN" sz="1800" b="1" dirty="0"/>
          </a:p>
          <a:p>
            <a:pPr marL="109728" indent="612000">
              <a:buNone/>
            </a:pPr>
            <a:r>
              <a:rPr lang="en-US" altLang="zh-CN" sz="1800" b="1" dirty="0"/>
              <a:t>		C=0</a:t>
            </a:r>
            <a:endParaRPr lang="zh-CN" altLang="zh-CN" sz="1800" b="1" dirty="0"/>
          </a:p>
          <a:p>
            <a:pPr marL="109728" indent="612000">
              <a:buNone/>
            </a:pPr>
            <a:r>
              <a:rPr lang="en-US" altLang="zh-CN" sz="1800" b="1" dirty="0"/>
              <a:t>		Exit Function</a:t>
            </a:r>
            <a:endParaRPr lang="zh-CN" altLang="zh-CN" sz="1800" b="1" dirty="0"/>
          </a:p>
          <a:p>
            <a:pPr marL="109728" indent="612000">
              <a:buNone/>
            </a:pPr>
            <a:r>
              <a:rPr lang="en-US" altLang="zh-CN" sz="1800" b="1" dirty="0"/>
              <a:t>	Else</a:t>
            </a:r>
            <a:endParaRPr lang="zh-CN" altLang="zh-CN" sz="1800" b="1" dirty="0"/>
          </a:p>
          <a:p>
            <a:pPr marL="109728" indent="612000">
              <a:buNone/>
            </a:pPr>
            <a:r>
              <a:rPr lang="en-US" altLang="zh-CN" sz="1800" b="1" dirty="0"/>
              <a:t>		C=2*3.14*R</a:t>
            </a:r>
            <a:endParaRPr lang="zh-CN" altLang="zh-CN" sz="1800" b="1" dirty="0"/>
          </a:p>
          <a:p>
            <a:pPr marL="109728" indent="612000">
              <a:buNone/>
            </a:pPr>
            <a:r>
              <a:rPr lang="en-US" altLang="zh-CN" sz="1800" b="1" dirty="0"/>
              <a:t>	End If</a:t>
            </a:r>
            <a:endParaRPr lang="zh-CN" altLang="zh-CN" sz="1800" b="1" dirty="0"/>
          </a:p>
          <a:p>
            <a:pPr marL="109728" indent="612000">
              <a:buNone/>
            </a:pPr>
            <a:r>
              <a:rPr lang="en-US" altLang="zh-CN" sz="1800" b="1" dirty="0"/>
              <a:t>End Function</a:t>
            </a:r>
            <a:endParaRPr lang="zh-CN" altLang="zh-CN" sz="1800" b="1" dirty="0"/>
          </a:p>
          <a:p>
            <a:pPr marL="109728" indent="612000">
              <a:buNone/>
            </a:pPr>
            <a:r>
              <a:rPr lang="en-US" altLang="zh-CN" sz="1800" b="1" dirty="0"/>
              <a:t> </a:t>
            </a:r>
            <a:endParaRPr lang="zh-CN" altLang="zh-CN" sz="1800" b="1" dirty="0"/>
          </a:p>
          <a:p>
            <a:pPr marL="109728" indent="612000">
              <a:buNone/>
            </a:pPr>
            <a:r>
              <a:rPr lang="en-US" altLang="zh-CN" sz="1800" b="1" dirty="0"/>
              <a:t>Private Sub Command1_Click</a:t>
            </a:r>
            <a:r>
              <a:rPr lang="zh-CN" altLang="zh-CN" sz="1800" b="1" dirty="0"/>
              <a:t>（）</a:t>
            </a:r>
          </a:p>
          <a:p>
            <a:pPr marL="109728" indent="612000">
              <a:buNone/>
            </a:pPr>
            <a:r>
              <a:rPr lang="en-US" altLang="zh-CN" sz="1800" b="1" dirty="0"/>
              <a:t>	</a:t>
            </a:r>
            <a:r>
              <a:rPr lang="en-US" altLang="zh-CN" sz="1800" b="1" dirty="0" err="1"/>
              <a:t>Msgbox</a:t>
            </a:r>
            <a:r>
              <a:rPr lang="en-US" altLang="zh-CN" sz="1800" b="1" dirty="0"/>
              <a:t> C(5)			</a:t>
            </a:r>
            <a:endParaRPr lang="zh-CN" altLang="zh-CN" sz="1800" b="1" dirty="0"/>
          </a:p>
          <a:p>
            <a:pPr marL="109728" indent="612000">
              <a:buNone/>
            </a:pPr>
            <a:r>
              <a:rPr lang="en-US" altLang="zh-CN" sz="1800" b="1" dirty="0"/>
              <a:t>End Sub</a:t>
            </a:r>
            <a:endParaRPr lang="zh-CN" altLang="zh-CN" sz="1800" b="1" dirty="0"/>
          </a:p>
        </p:txBody>
      </p:sp>
      <p:sp>
        <p:nvSpPr>
          <p:cNvPr id="2" name="标题 1"/>
          <p:cNvSpPr>
            <a:spLocks noGrp="1"/>
          </p:cNvSpPr>
          <p:nvPr>
            <p:ph type="title"/>
          </p:nvPr>
        </p:nvSpPr>
        <p:spPr/>
        <p:txBody>
          <a:bodyPr>
            <a:normAutofit/>
          </a:bodyPr>
          <a:lstStyle/>
          <a:p>
            <a:pPr marL="0" lvl="1" indent="0"/>
            <a:r>
              <a:rPr lang="en-US" altLang="zh-CN" sz="4400" b="1" dirty="0">
                <a:effectLst>
                  <a:outerShdw blurRad="38100" dist="38100" dir="2700000" algn="tl">
                    <a:srgbClr val="000000">
                      <a:alpha val="43137"/>
                    </a:srgbClr>
                  </a:outerShdw>
                </a:effectLst>
              </a:rPr>
              <a:t>8.5  </a:t>
            </a:r>
            <a:r>
              <a:rPr lang="zh-CN" altLang="zh-CN" sz="4400" b="1" dirty="0">
                <a:effectLst>
                  <a:outerShdw blurRad="38100" dist="38100" dir="2700000" algn="tl">
                    <a:srgbClr val="000000">
                      <a:alpha val="43137"/>
                    </a:srgbClr>
                  </a:outerShdw>
                </a:effectLst>
              </a:rPr>
              <a:t>子过程与函数过程</a:t>
            </a:r>
            <a:endParaRPr lang="en-US" altLang="zh-CN" sz="4400" b="1"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358902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531</TotalTime>
  <Words>10630</Words>
  <Application>Microsoft Office PowerPoint</Application>
  <PresentationFormat>全屏显示(4:3)</PresentationFormat>
  <Paragraphs>784</Paragraphs>
  <Slides>122</Slides>
  <Notes>0</Notes>
  <HiddenSlides>0</HiddenSlides>
  <MMClips>0</MMClips>
  <ScaleCrop>false</ScaleCrop>
  <HeadingPairs>
    <vt:vector size="4" baseType="variant">
      <vt:variant>
        <vt:lpstr>主题</vt:lpstr>
      </vt:variant>
      <vt:variant>
        <vt:i4>1</vt:i4>
      </vt:variant>
      <vt:variant>
        <vt:lpstr>幻灯片标题</vt:lpstr>
      </vt:variant>
      <vt:variant>
        <vt:i4>122</vt:i4>
      </vt:variant>
    </vt:vector>
  </HeadingPairs>
  <TitlesOfParts>
    <vt:vector size="123" baseType="lpstr">
      <vt:lpstr>聚合</vt:lpstr>
      <vt:lpstr>Access基础教程（第四版）</vt:lpstr>
      <vt:lpstr>第8章  VBA程序设计基础</vt:lpstr>
      <vt:lpstr>第8章  VBA程序设计基础</vt:lpstr>
      <vt:lpstr>第8章  VBA程序设计基础</vt:lpstr>
      <vt:lpstr>8.1  模块</vt:lpstr>
      <vt:lpstr>8.1  模块</vt:lpstr>
      <vt:lpstr>8.1  模块</vt:lpstr>
      <vt:lpstr>8.1  模块</vt:lpstr>
      <vt:lpstr>8.1  模块</vt:lpstr>
      <vt:lpstr>8.1  模块</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8.2  面向对象程序设计基础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8.3  VBA编程基础</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8.4  VBA程序流程控制</vt:lpstr>
      <vt:lpstr>8.5  子过程与函数过程</vt:lpstr>
      <vt:lpstr>8.5  子过程与函数过程</vt:lpstr>
      <vt:lpstr>8.5  子过程与函数过程</vt:lpstr>
      <vt:lpstr>8.5  子过程与函数过程</vt:lpstr>
      <vt:lpstr>8.5  子过程与函数过程</vt:lpstr>
      <vt:lpstr>8.5  子过程与函数过程</vt:lpstr>
      <vt:lpstr>8.5  子过程与函数过程</vt:lpstr>
      <vt:lpstr>8.6  文件</vt:lpstr>
      <vt:lpstr>8.6  文件</vt:lpstr>
      <vt:lpstr>8.6  文件</vt:lpstr>
      <vt:lpstr>8.6  文件</vt:lpstr>
      <vt:lpstr>8.7  API函数与ActiveX数据对象</vt:lpstr>
      <vt:lpstr>8.7  API函数与ActiveX数据对象</vt:lpstr>
      <vt:lpstr>8.7  API函数与ActiveX数据对象</vt:lpstr>
      <vt:lpstr>8.7  API函数与ActiveX数据对象</vt:lpstr>
      <vt:lpstr>8.7  API函数与ActiveX数据对象</vt:lpstr>
      <vt:lpstr>8.7  API函数与ActiveX数据对象</vt:lpstr>
      <vt:lpstr>8.7  API函数与ActiveX数据对象</vt:lpstr>
      <vt:lpstr>8.7  API函数与ActiveX数据对象</vt:lpstr>
      <vt:lpstr>8.7  API函数与ActiveX数据对象</vt:lpstr>
      <vt:lpstr>8.8  常用操作方法</vt:lpstr>
      <vt:lpstr>8.8  常用操作方法</vt:lpstr>
      <vt:lpstr>8.8  常用操作方法</vt:lpstr>
      <vt:lpstr>8.8  常用操作方法</vt:lpstr>
      <vt:lpstr>8.8  常用操作方法</vt:lpstr>
      <vt:lpstr>8.8  常用操作方法</vt:lpstr>
      <vt:lpstr>8.8  常用操作方法</vt:lpstr>
      <vt:lpstr>8.8  常用操作方法</vt:lpstr>
      <vt:lpstr>8.8  常用操作方法</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USER</cp:lastModifiedBy>
  <cp:revision>215</cp:revision>
  <dcterms:modified xsi:type="dcterms:W3CDTF">2014-03-16T12:21:08Z</dcterms:modified>
</cp:coreProperties>
</file>