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80" r:id="rId6"/>
    <p:sldId id="259" r:id="rId7"/>
    <p:sldId id="260" r:id="rId8"/>
    <p:sldId id="281" r:id="rId9"/>
    <p:sldId id="261" r:id="rId10"/>
    <p:sldId id="262" r:id="rId11"/>
    <p:sldId id="263" r:id="rId12"/>
    <p:sldId id="266" r:id="rId13"/>
    <p:sldId id="264" r:id="rId14"/>
    <p:sldId id="282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488" y="-32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8890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任意多边形 14"/>
          <p:cNvSpPr/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任意多边形 12"/>
          <p:cNvSpPr/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任意多边形 15"/>
          <p:cNvSpPr/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任意多边形 16"/>
          <p:cNvSpPr/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任意多边形 17"/>
          <p:cNvSpPr/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任意多边形 18"/>
          <p:cNvSpPr/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任意多边形 19"/>
          <p:cNvSpPr/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任意多边形 20"/>
          <p:cNvSpPr/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任意多边形 21"/>
          <p:cNvSpPr/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任意多边形 22"/>
          <p:cNvSpPr/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任意多边形 23"/>
          <p:cNvSpPr/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任意多边形 24"/>
          <p:cNvSpPr/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任意多边形 25"/>
          <p:cNvSpPr/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任意多边形 26"/>
          <p:cNvSpPr/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61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025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025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61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305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 panose="05000000000000000000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10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 panose="05000000000000000000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950" indent="-228600" algn="l" rtl="0" eaLnBrk="1" latinLnBrk="0" hangingPunct="1">
        <a:spcBef>
          <a:spcPct val="20000"/>
        </a:spcBef>
        <a:buClr>
          <a:schemeClr val="accent2"/>
        </a:buClr>
        <a:buFont typeface="Wingdings 2" panose="05020102010507070707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745" indent="-228600" algn="l" rtl="0" eaLnBrk="1" latinLnBrk="0" hangingPunct="1">
        <a:spcBef>
          <a:spcPct val="20000"/>
        </a:spcBef>
        <a:buClr>
          <a:schemeClr val="accent3"/>
        </a:buClr>
        <a:buFont typeface="Wingdings 3" panose="05040102010807070707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455" indent="-210185" algn="l" rtl="0" eaLnBrk="1" latinLnBrk="0" hangingPunct="1"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055" indent="-210185" algn="l" rtl="0" eaLnBrk="1" latinLnBrk="0" hangingPunct="1"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825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4230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566" y="0"/>
            <a:ext cx="1008112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560" y="1101899"/>
            <a:ext cx="7273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第五章：高级控件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6990" y="1968582"/>
            <a:ext cx="2729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err="1">
                <a:solidFill>
                  <a:srgbClr val="FFC000"/>
                </a:solidFill>
              </a:rPr>
              <a:t>ListView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733256"/>
          </a:xfrm>
        </p:spPr>
        <p:txBody>
          <a:bodyPr>
            <a:normAutofit fontScale="92500" lnSpcReduction="10000"/>
          </a:bodyPr>
          <a:lstStyle/>
          <a:p>
            <a:pPr marL="68580" indent="0" algn="just">
              <a:lnSpc>
                <a:spcPct val="170000"/>
              </a:lnSpc>
              <a:buNone/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使用当前的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Activity</a:t>
            </a:r>
            <a:r>
              <a:rPr lang="zh-CN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直接继承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ListActivity</a:t>
            </a:r>
            <a:r>
              <a:rPr lang="zh-CN" altLang="en-US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22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它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有一个自带的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部分方法的</a:t>
            </a:r>
            <a:r>
              <a:rPr lang="en-US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Activity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，在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控件实例化时不再需要使用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findViewById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方法，而是直接使用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getListView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方法来对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进行接下来的操作。在获取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时，布局文件中的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en-US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必须为“</a:t>
            </a:r>
            <a:r>
              <a:rPr lang="en-US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@</a:t>
            </a:r>
            <a:r>
              <a:rPr lang="en-US" altLang="zh-CN" sz="22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andriod:id</a:t>
            </a:r>
            <a:r>
              <a:rPr lang="en-US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/list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”。其实现比较简单，在此不再详细介绍。</a:t>
            </a:r>
          </a:p>
          <a:p>
            <a:pPr marL="68580" indent="0">
              <a:lnSpc>
                <a:spcPct val="170000"/>
              </a:lnSpc>
              <a:buNone/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使用布局文件添加一个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ListView</a:t>
            </a:r>
            <a:endParaRPr lang="en-US" altLang="zh-CN" sz="2200" dirty="0" smtClean="0">
              <a:solidFill>
                <a:srgbClr val="FF0000"/>
              </a:solidFill>
            </a:endParaRPr>
          </a:p>
          <a:p>
            <a:pPr marL="68580" indent="0">
              <a:lnSpc>
                <a:spcPct val="170000"/>
              </a:lnSpc>
              <a:buNone/>
            </a:pPr>
            <a:r>
              <a:rPr lang="zh-CN" altLang="zh-CN" sz="2200" dirty="0" smtClean="0">
                <a:solidFill>
                  <a:srgbClr val="FF0000"/>
                </a:solidFill>
              </a:rPr>
              <a:t>实现</a:t>
            </a:r>
            <a:r>
              <a:rPr lang="en-US" altLang="zh-CN" sz="2200" dirty="0" err="1">
                <a:solidFill>
                  <a:srgbClr val="FF0000"/>
                </a:solidFill>
              </a:rPr>
              <a:t>ListView</a:t>
            </a:r>
            <a:r>
              <a:rPr lang="zh-CN" altLang="zh-CN" sz="2200" dirty="0">
                <a:solidFill>
                  <a:srgbClr val="FF0000"/>
                </a:solidFill>
              </a:rPr>
              <a:t>的效果有两种</a:t>
            </a:r>
            <a:r>
              <a:rPr lang="zh-CN" altLang="zh-CN" sz="2200" dirty="0" smtClean="0">
                <a:solidFill>
                  <a:srgbClr val="FF0000"/>
                </a:solidFill>
              </a:rPr>
              <a:t>形式</a:t>
            </a:r>
            <a:r>
              <a:rPr lang="zh-CN" altLang="en-US" sz="2200" dirty="0" smtClean="0">
                <a:solidFill>
                  <a:srgbClr val="FF0000"/>
                </a:solidFill>
              </a:rPr>
              <a:t>：</a:t>
            </a:r>
            <a:endParaRPr lang="en-US" altLang="zh-CN" sz="2200" dirty="0" smtClean="0">
              <a:solidFill>
                <a:srgbClr val="FF0000"/>
              </a:solidFill>
            </a:endParaRPr>
          </a:p>
          <a:p>
            <a:pPr marL="582930" indent="-514350">
              <a:lnSpc>
                <a:spcPct val="170000"/>
              </a:lnSpc>
              <a:buFont typeface="+mj-ea"/>
              <a:buAutoNum type="circleNumDbPlain"/>
            </a:pPr>
            <a:r>
              <a:rPr lang="zh-CN" altLang="zh-CN" sz="2200" dirty="0">
                <a:solidFill>
                  <a:srgbClr val="00B050"/>
                </a:solidFill>
              </a:rPr>
              <a:t>让当前的</a:t>
            </a:r>
            <a:r>
              <a:rPr lang="en-US" altLang="zh-CN" sz="2200" dirty="0">
                <a:solidFill>
                  <a:srgbClr val="00B050"/>
                </a:solidFill>
              </a:rPr>
              <a:t>Activity</a:t>
            </a:r>
            <a:r>
              <a:rPr lang="zh-CN" altLang="zh-CN" sz="2200" dirty="0">
                <a:solidFill>
                  <a:srgbClr val="00B050"/>
                </a:solidFill>
              </a:rPr>
              <a:t>直接继承</a:t>
            </a:r>
            <a:r>
              <a:rPr lang="en-US" altLang="zh-CN" sz="2200" dirty="0" err="1">
                <a:solidFill>
                  <a:srgbClr val="00B050"/>
                </a:solidFill>
              </a:rPr>
              <a:t>ListActivity</a:t>
            </a:r>
            <a:r>
              <a:rPr lang="zh-CN" altLang="zh-CN" sz="2200" dirty="0" smtClean="0">
                <a:solidFill>
                  <a:srgbClr val="00B050"/>
                </a:solidFill>
              </a:rPr>
              <a:t>；</a:t>
            </a:r>
            <a:endParaRPr lang="en-US" altLang="zh-CN" sz="2200" dirty="0" smtClean="0">
              <a:solidFill>
                <a:srgbClr val="00B050"/>
              </a:solidFill>
            </a:endParaRPr>
          </a:p>
          <a:p>
            <a:pPr marL="582930" indent="-514350">
              <a:lnSpc>
                <a:spcPct val="170000"/>
              </a:lnSpc>
              <a:buFont typeface="+mj-ea"/>
              <a:buAutoNum type="circleNumDbPlain"/>
            </a:pPr>
            <a:r>
              <a:rPr lang="zh-CN" altLang="zh-CN" sz="2200" dirty="0">
                <a:solidFill>
                  <a:srgbClr val="00B050"/>
                </a:solidFill>
              </a:rPr>
              <a:t>在布局文件中添加一个</a:t>
            </a:r>
            <a:r>
              <a:rPr lang="en-US" altLang="zh-CN" sz="2200" dirty="0" err="1">
                <a:solidFill>
                  <a:srgbClr val="00B050"/>
                </a:solidFill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</a:rPr>
              <a:t>，然后为</a:t>
            </a:r>
            <a:r>
              <a:rPr lang="en-US" altLang="zh-CN" sz="2200" dirty="0" err="1">
                <a:solidFill>
                  <a:srgbClr val="00B050"/>
                </a:solidFill>
              </a:rPr>
              <a:t>ListView</a:t>
            </a:r>
            <a:r>
              <a:rPr lang="zh-CN" altLang="zh-CN" sz="2200" dirty="0">
                <a:solidFill>
                  <a:srgbClr val="00B050"/>
                </a:solidFill>
              </a:rPr>
              <a:t>设置需要显示的内容（</a:t>
            </a:r>
            <a:r>
              <a:rPr lang="en-US" altLang="zh-CN" sz="2200" dirty="0" smtClean="0">
                <a:solidFill>
                  <a:srgbClr val="00B050"/>
                </a:solidFill>
              </a:rPr>
              <a:t>Adapter</a:t>
            </a:r>
            <a:r>
              <a:rPr lang="zh-CN" altLang="en-US" sz="2200" dirty="0" smtClean="0">
                <a:solidFill>
                  <a:srgbClr val="00B050"/>
                </a:solidFill>
              </a:rPr>
              <a:t>）</a:t>
            </a:r>
            <a:r>
              <a:rPr lang="zh-CN" altLang="zh-CN" sz="2200" dirty="0" smtClean="0">
                <a:solidFill>
                  <a:schemeClr val="accent1"/>
                </a:solidFill>
              </a:rPr>
              <a:t>。</a:t>
            </a:r>
            <a:endParaRPr lang="en-US" altLang="zh-CN" sz="2200" dirty="0" smtClean="0">
              <a:solidFill>
                <a:schemeClr val="accent1"/>
              </a:solidFill>
            </a:endParaRPr>
          </a:p>
          <a:p>
            <a:pPr marL="68580" indent="0">
              <a:buNone/>
            </a:pPr>
            <a:endParaRPr lang="en-US" altLang="zh-CN" dirty="0">
              <a:solidFill>
                <a:schemeClr val="accent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9905" y="330835"/>
            <a:ext cx="7886700" cy="17684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200" b="1" dirty="0" err="1">
                <a:solidFill>
                  <a:srgbClr val="FFC000"/>
                </a:solidFill>
              </a:rPr>
              <a:t>ListView</a:t>
            </a:r>
            <a:r>
              <a:rPr lang="zh-CN" altLang="zh-CN" sz="3200" b="1" dirty="0">
                <a:solidFill>
                  <a:srgbClr val="FFC000"/>
                </a:solidFill>
              </a:rPr>
              <a:t>常用属性</a:t>
            </a:r>
            <a:br>
              <a:rPr lang="zh-CN" altLang="zh-CN" sz="3200" b="1" dirty="0">
                <a:solidFill>
                  <a:srgbClr val="FFC000"/>
                </a:solidFill>
              </a:rPr>
            </a:b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ListView 以列表的形式显示数据内容，并且可以根据数据的长度自适应屏幕来显示，ListView 的常用属性，如表 </a:t>
            </a:r>
            <a:r>
              <a:rPr lang="zh-CN" altLang="zh-CN" sz="22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5-</a:t>
            </a:r>
            <a:r>
              <a:rPr lang="en-US" altLang="zh-CN" sz="22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r>
              <a:rPr lang="zh-CN" altLang="zh-CN" sz="22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zh-CN" sz="22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所示。</a:t>
            </a:r>
            <a:endParaRPr lang="zh-CN" altLang="zh-CN" sz="3200" b="1" dirty="0">
              <a:solidFill>
                <a:srgbClr val="FFC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005249"/>
              </p:ext>
            </p:extLst>
          </p:nvPr>
        </p:nvGraphicFramePr>
        <p:xfrm>
          <a:off x="539552" y="2852936"/>
          <a:ext cx="8263890" cy="3236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945"/>
                <a:gridCol w="4131945"/>
              </a:tblGrid>
              <a:tr h="480695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           属  性</a:t>
                      </a:r>
                      <a:endParaRPr lang="zh-CN" altLang="en-US" dirty="0"/>
                    </a:p>
                  </a:txBody>
                  <a:tcPr marL="92785" marR="9278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   说    明</a:t>
                      </a:r>
                      <a:endParaRPr lang="zh-CN" altLang="en-US" dirty="0"/>
                    </a:p>
                  </a:txBody>
                  <a:tcPr marL="92785" marR="92785">
                    <a:solidFill>
                      <a:srgbClr val="92D050"/>
                    </a:solidFill>
                  </a:tcPr>
                </a:tc>
              </a:tr>
              <a:tr h="48196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android:divider</a:t>
                      </a:r>
                      <a:endParaRPr lang="zh-CN" altLang="en-US" dirty="0"/>
                    </a:p>
                  </a:txBody>
                  <a:tcPr marL="92785" marR="92785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设置分割线</a:t>
                      </a:r>
                      <a:endParaRPr lang="zh-CN" altLang="en-US" dirty="0"/>
                    </a:p>
                  </a:txBody>
                  <a:tcPr marL="92785" marR="92785"/>
                </a:tc>
              </a:tr>
              <a:tr h="48069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android:dividerHeight</a:t>
                      </a:r>
                      <a:endParaRPr lang="zh-CN" altLang="en-US" dirty="0"/>
                    </a:p>
                  </a:txBody>
                  <a:tcPr marL="92785" marR="92785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设置分割线高度</a:t>
                      </a:r>
                      <a:endParaRPr lang="zh-CN" altLang="en-US" dirty="0"/>
                    </a:p>
                  </a:txBody>
                  <a:tcPr marL="92785" marR="92785"/>
                </a:tc>
              </a:tr>
              <a:tr h="48196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android:listSelector</a:t>
                      </a:r>
                      <a:endParaRPr lang="zh-CN" altLang="en-US" dirty="0"/>
                    </a:p>
                  </a:txBody>
                  <a:tcPr marL="92785" marR="92785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ListView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item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选中时的颜色</a:t>
                      </a:r>
                      <a:endParaRPr lang="zh-CN" altLang="en-US" dirty="0"/>
                    </a:p>
                  </a:txBody>
                  <a:tcPr marL="92785" marR="92785"/>
                </a:tc>
              </a:tr>
              <a:tr h="48069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android:scrollbars</a:t>
                      </a:r>
                      <a:endParaRPr lang="zh-CN" altLang="en-US" dirty="0"/>
                    </a:p>
                  </a:txBody>
                  <a:tcPr marL="92785" marR="92785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ListView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的滚动条</a:t>
                      </a:r>
                      <a:endParaRPr lang="zh-CN" altLang="en-US" dirty="0"/>
                    </a:p>
                  </a:txBody>
                  <a:tcPr marL="92785" marR="92785"/>
                </a:tc>
              </a:tr>
              <a:tr h="83058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android:fadeScrollbars</a:t>
                      </a:r>
                      <a:endParaRPr lang="zh-CN" altLang="en-US" dirty="0"/>
                    </a:p>
                  </a:txBody>
                  <a:tcPr marL="92785" marR="92785"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设置为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true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实现滚动条的自动隐藏和显示</a:t>
                      </a:r>
                      <a:endParaRPr lang="zh-CN" altLang="en-US" dirty="0"/>
                    </a:p>
                  </a:txBody>
                  <a:tcPr marL="92785" marR="92785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72130" y="2317006"/>
            <a:ext cx="3732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5-4 </a:t>
            </a:r>
            <a:r>
              <a:rPr lang="zh-CN" altLang="zh-CN" dirty="0">
                <a:solidFill>
                  <a:srgbClr val="FFFF00"/>
                </a:solidFill>
              </a:rPr>
              <a:t>ListView</a:t>
            </a:r>
            <a:r>
              <a:rPr lang="zh-CN" altLang="en-US" dirty="0" smtClean="0">
                <a:solidFill>
                  <a:srgbClr val="FFFF00"/>
                </a:solidFill>
              </a:rPr>
              <a:t>常用属性</a:t>
            </a:r>
            <a:endParaRPr lang="en-US" altLang="zh-CN" dirty="0">
              <a:solidFill>
                <a:srgbClr val="FFFF00"/>
              </a:solidFill>
            </a:endParaRPr>
          </a:p>
          <a:p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914400"/>
          </a:xfrm>
        </p:spPr>
        <p:txBody>
          <a:bodyPr/>
          <a:lstStyle/>
          <a:p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r>
              <a:rPr lang="en-US" altLang="zh-CN" sz="3200" b="1" dirty="0" err="1" smtClean="0">
                <a:solidFill>
                  <a:srgbClr val="FFC000"/>
                </a:solidFill>
              </a:rPr>
              <a:t>ListView</a:t>
            </a:r>
            <a:r>
              <a:rPr lang="zh-CN" altLang="zh-CN" sz="3200" b="1" dirty="0">
                <a:solidFill>
                  <a:srgbClr val="FFC000"/>
                </a:solidFill>
              </a:rPr>
              <a:t>、</a:t>
            </a:r>
            <a:r>
              <a:rPr lang="en-US" altLang="zh-CN" sz="3200" b="1" dirty="0">
                <a:solidFill>
                  <a:srgbClr val="FFC000"/>
                </a:solidFill>
              </a:rPr>
              <a:t>Adapter</a:t>
            </a:r>
            <a:r>
              <a:rPr lang="zh-CN" altLang="zh-CN" sz="3200" b="1" dirty="0">
                <a:solidFill>
                  <a:srgbClr val="FFC000"/>
                </a:solidFill>
              </a:rPr>
              <a:t>与</a:t>
            </a:r>
            <a:r>
              <a:rPr lang="en-US" altLang="zh-CN" sz="3200" b="1" dirty="0">
                <a:solidFill>
                  <a:srgbClr val="FFC000"/>
                </a:solidFill>
              </a:rPr>
              <a:t>Data Source</a:t>
            </a:r>
            <a:r>
              <a:rPr lang="zh-CN" altLang="zh-CN" sz="3200" b="1" dirty="0">
                <a:solidFill>
                  <a:srgbClr val="FFC000"/>
                </a:solidFill>
              </a:rPr>
              <a:t>三者关系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285750" y="1139825"/>
            <a:ext cx="8571865" cy="1417955"/>
          </a:xfrm>
        </p:spPr>
        <p:txBody>
          <a:bodyPr/>
          <a:lstStyle/>
          <a:p>
            <a:pPr marL="68580" indent="0" algn="just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B050"/>
                </a:solidFill>
              </a:rPr>
              <a:t> </a:t>
            </a:r>
            <a:r>
              <a:rPr lang="en-US" altLang="zh-CN" sz="2400" dirty="0" smtClean="0">
                <a:solidFill>
                  <a:srgbClr val="00B050"/>
                </a:solidFill>
              </a:rPr>
              <a:t>        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ListView</a:t>
            </a:r>
            <a:r>
              <a:rPr lang="zh-CN" altLang="zh-CN" sz="2400" dirty="0">
                <a:solidFill>
                  <a:srgbClr val="00B050"/>
                </a:solidFill>
              </a:rPr>
              <a:t>是显示内容的地方，</a:t>
            </a:r>
            <a:r>
              <a:rPr lang="en-US" altLang="zh-CN" sz="2400" dirty="0">
                <a:solidFill>
                  <a:srgbClr val="00B050"/>
                </a:solidFill>
              </a:rPr>
              <a:t>Adapter</a:t>
            </a:r>
            <a:r>
              <a:rPr lang="zh-CN" altLang="zh-CN" sz="2400" dirty="0">
                <a:solidFill>
                  <a:srgbClr val="00B050"/>
                </a:solidFill>
              </a:rPr>
              <a:t>规定显示内容的样式，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DataSource</a:t>
            </a:r>
            <a:r>
              <a:rPr lang="zh-CN" altLang="zh-CN" sz="2400" dirty="0">
                <a:solidFill>
                  <a:srgbClr val="00B050"/>
                </a:solidFill>
              </a:rPr>
              <a:t>提供数据源。减少了编写复杂显示样式的代码。</a:t>
            </a: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" y="2201545"/>
            <a:ext cx="7776845" cy="3880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627784" y="5949858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5-4 </a:t>
            </a:r>
            <a:r>
              <a:rPr lang="en-US" altLang="zh-CN" dirty="0" err="1">
                <a:solidFill>
                  <a:srgbClr val="FFFF00"/>
                </a:solidFill>
              </a:rPr>
              <a:t>ListView</a:t>
            </a:r>
            <a:r>
              <a:rPr lang="zh-CN" altLang="en-US" dirty="0">
                <a:solidFill>
                  <a:srgbClr val="FFFF00"/>
                </a:solidFill>
              </a:rPr>
              <a:t>、 </a:t>
            </a:r>
            <a:r>
              <a:rPr lang="en-US" altLang="zh-CN" dirty="0">
                <a:solidFill>
                  <a:srgbClr val="FFFF00"/>
                </a:solidFill>
              </a:rPr>
              <a:t>Adapter</a:t>
            </a:r>
            <a:r>
              <a:rPr lang="zh-CN" altLang="en-US" dirty="0">
                <a:solidFill>
                  <a:srgbClr val="FFFF00"/>
                </a:solidFill>
              </a:rPr>
              <a:t>与</a:t>
            </a:r>
            <a:r>
              <a:rPr lang="en-US" altLang="zh-CN" dirty="0">
                <a:solidFill>
                  <a:srgbClr val="FFFF00"/>
                </a:solidFill>
              </a:rPr>
              <a:t>Data Source</a:t>
            </a:r>
            <a:r>
              <a:rPr lang="zh-CN" altLang="zh-CN" dirty="0">
                <a:solidFill>
                  <a:srgbClr val="FFFF00"/>
                </a:solidFill>
              </a:rPr>
              <a:t>三者关系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3855" y="398145"/>
            <a:ext cx="8512175" cy="2809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indent="0" algn="just" fontAlgn="base">
              <a:lnSpc>
                <a:spcPct val="160000"/>
              </a:lnSpc>
              <a:spcBef>
                <a:spcPts val="1000"/>
              </a:spcBef>
              <a:buFont typeface="+mj-ea"/>
              <a:buNone/>
            </a:pPr>
            <a:r>
              <a:rPr lang="zh-CN" altLang="zh-CN" sz="2000" dirty="0">
                <a:solidFill>
                  <a:srgbClr val="00B050"/>
                </a:solidFill>
              </a:rPr>
              <a:t>使用布局文件添加一个 ListView</a:t>
            </a:r>
          </a:p>
          <a:p>
            <a:pPr marL="68580" indent="0" algn="just" fontAlgn="base">
              <a:lnSpc>
                <a:spcPct val="160000"/>
              </a:lnSpc>
              <a:spcBef>
                <a:spcPts val="1000"/>
              </a:spcBef>
              <a:buFont typeface="+mj-ea"/>
              <a:buNone/>
            </a:pPr>
            <a:r>
              <a:rPr lang="zh-CN" altLang="zh-CN" sz="2000" dirty="0">
                <a:solidFill>
                  <a:srgbClr val="00B050"/>
                </a:solidFill>
              </a:rPr>
              <a:t>【例 5.3】显示贺州各个地区的地名，设计如图 </a:t>
            </a:r>
            <a:r>
              <a:rPr lang="zh-CN" altLang="zh-CN" sz="2000" dirty="0" smtClean="0">
                <a:solidFill>
                  <a:srgbClr val="00B050"/>
                </a:solidFill>
              </a:rPr>
              <a:t>5-</a:t>
            </a:r>
            <a:r>
              <a:rPr lang="en-US" altLang="zh-CN" sz="2000" dirty="0">
                <a:solidFill>
                  <a:srgbClr val="00B050"/>
                </a:solidFill>
              </a:rPr>
              <a:t>5</a:t>
            </a:r>
            <a:r>
              <a:rPr lang="zh-CN" altLang="zh-CN" sz="2000" dirty="0" smtClean="0">
                <a:solidFill>
                  <a:srgbClr val="00B050"/>
                </a:solidFill>
              </a:rPr>
              <a:t> </a:t>
            </a:r>
            <a:r>
              <a:rPr lang="zh-CN" altLang="zh-CN" sz="2000" dirty="0">
                <a:solidFill>
                  <a:srgbClr val="00B050"/>
                </a:solidFill>
              </a:rPr>
              <a:t>所示，使用 ArrayAdapter 实现显示效果。</a:t>
            </a:r>
          </a:p>
          <a:p>
            <a:pPr marL="68580" indent="0" algn="just" fontAlgn="base">
              <a:lnSpc>
                <a:spcPct val="160000"/>
              </a:lnSpc>
              <a:spcBef>
                <a:spcPts val="1000"/>
              </a:spcBef>
              <a:buFont typeface="+mj-ea"/>
              <a:buNone/>
            </a:pPr>
            <a:r>
              <a:rPr lang="zh-CN" altLang="zh-CN" sz="2000" dirty="0">
                <a:solidFill>
                  <a:srgbClr val="00B050"/>
                </a:solidFill>
              </a:rPr>
              <a:t>【例 5.4】设计如图 </a:t>
            </a:r>
            <a:r>
              <a:rPr lang="zh-CN" altLang="zh-CN" sz="2000" dirty="0" smtClean="0">
                <a:solidFill>
                  <a:srgbClr val="00B050"/>
                </a:solidFill>
              </a:rPr>
              <a:t>5-</a:t>
            </a:r>
            <a:r>
              <a:rPr lang="en-US" altLang="zh-CN" sz="2000" dirty="0" smtClean="0">
                <a:solidFill>
                  <a:srgbClr val="00B050"/>
                </a:solidFill>
              </a:rPr>
              <a:t>6</a:t>
            </a:r>
            <a:r>
              <a:rPr lang="zh-CN" altLang="en-US" sz="2000" dirty="0" smtClean="0">
                <a:solidFill>
                  <a:srgbClr val="00B050"/>
                </a:solidFill>
              </a:rPr>
              <a:t>，图</a:t>
            </a:r>
            <a:r>
              <a:rPr lang="en-US" altLang="zh-CN" sz="2000" dirty="0" smtClean="0">
                <a:solidFill>
                  <a:srgbClr val="00B050"/>
                </a:solidFill>
              </a:rPr>
              <a:t>5-7</a:t>
            </a:r>
            <a:r>
              <a:rPr lang="zh-CN" altLang="zh-CN" sz="2000" dirty="0" smtClean="0">
                <a:solidFill>
                  <a:srgbClr val="00B050"/>
                </a:solidFill>
              </a:rPr>
              <a:t> </a:t>
            </a:r>
            <a:r>
              <a:rPr lang="zh-CN" altLang="zh-CN" sz="2000" dirty="0">
                <a:solidFill>
                  <a:srgbClr val="00B050"/>
                </a:solidFill>
              </a:rPr>
              <a:t>所示的贺州旅游新闻列表。使用 BaseAdapter 实现显示效果。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1220" y="3208020"/>
            <a:ext cx="2378075" cy="2856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5535" y="3161030"/>
            <a:ext cx="2192020" cy="29502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33795" y="3161030"/>
            <a:ext cx="2164715" cy="29032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24876" y="6152515"/>
            <a:ext cx="262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5-5</a:t>
            </a:r>
            <a:r>
              <a:rPr lang="zh-CN" altLang="zh-CN" dirty="0">
                <a:solidFill>
                  <a:srgbClr val="FFFF00"/>
                </a:solidFill>
              </a:rPr>
              <a:t> </a:t>
            </a:r>
            <a:r>
              <a:rPr lang="zh-CN" altLang="zh-CN" dirty="0" smtClean="0">
                <a:solidFill>
                  <a:srgbClr val="FFFF00"/>
                </a:solidFill>
              </a:rPr>
              <a:t>ListView</a:t>
            </a:r>
            <a:r>
              <a:rPr lang="zh-CN" altLang="en-US" dirty="0" smtClean="0">
                <a:solidFill>
                  <a:srgbClr val="FFFF00"/>
                </a:solidFill>
              </a:rPr>
              <a:t>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5535" y="6165304"/>
            <a:ext cx="227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5-6</a:t>
            </a:r>
            <a:r>
              <a:rPr lang="zh-CN" altLang="en-US" dirty="0">
                <a:solidFill>
                  <a:srgbClr val="FFFF00"/>
                </a:solidFill>
              </a:rPr>
              <a:t>新闻列表效果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2887" y="6119097"/>
            <a:ext cx="243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5-7</a:t>
            </a:r>
            <a:r>
              <a:rPr lang="zh-CN" altLang="en-US" dirty="0">
                <a:solidFill>
                  <a:srgbClr val="FFFF00"/>
                </a:solidFill>
              </a:rPr>
              <a:t>新闻点击效果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err="1">
                <a:solidFill>
                  <a:srgbClr val="FFC000"/>
                </a:solidFill>
              </a:rPr>
              <a:t>GridView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75615" y="1013460"/>
            <a:ext cx="8289290" cy="2710815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 err="1">
                <a:solidFill>
                  <a:srgbClr val="00B050"/>
                </a:solidFill>
              </a:rPr>
              <a:t>GridView</a:t>
            </a:r>
            <a:r>
              <a:rPr lang="zh-CN" altLang="zh-CN" dirty="0">
                <a:solidFill>
                  <a:srgbClr val="00B050"/>
                </a:solidFill>
              </a:rPr>
              <a:t>是一个可以提供让人选择的二维选项网格，程序员可以控件网格列的宽度与数量；行的数量是基于适配器提供的选项数，在保证有效显示的条件下动态确定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</a:p>
          <a:p>
            <a:pPr marL="0" indent="0" algn="just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【</a:t>
            </a:r>
            <a:r>
              <a:rPr lang="en-US" altLang="zh-CN" dirty="0" smtClean="0">
                <a:solidFill>
                  <a:srgbClr val="00B050"/>
                </a:solidFill>
              </a:rPr>
              <a:t>例 5.5】设计点击各个图片可以看到放大的图。</a:t>
            </a:r>
          </a:p>
          <a:p>
            <a:pPr marL="0" indent="0" algn="just">
              <a:buNone/>
            </a:pPr>
            <a:r>
              <a:rPr lang="zh-CN" altLang="zh-CN" dirty="0">
                <a:solidFill>
                  <a:srgbClr val="00B050"/>
                </a:solidFill>
              </a:rPr>
              <a:t> </a:t>
            </a:r>
            <a:r>
              <a:rPr lang="en-US" altLang="zh-CN" dirty="0" err="1">
                <a:solidFill>
                  <a:srgbClr val="00B050"/>
                </a:solidFill>
              </a:rPr>
              <a:t>GridView</a:t>
            </a:r>
            <a:r>
              <a:rPr lang="zh-CN" altLang="zh-CN" dirty="0">
                <a:solidFill>
                  <a:srgbClr val="00B050"/>
                </a:solidFill>
              </a:rPr>
              <a:t>常用属性</a:t>
            </a:r>
            <a:r>
              <a:rPr lang="en-US" altLang="zh-CN" dirty="0">
                <a:solidFill>
                  <a:srgbClr val="00B050"/>
                </a:solidFill>
              </a:rPr>
              <a:t>:</a:t>
            </a:r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23772"/>
              </p:ext>
            </p:extLst>
          </p:nvPr>
        </p:nvGraphicFramePr>
        <p:xfrm>
          <a:off x="641578" y="4365104"/>
          <a:ext cx="8136904" cy="2367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4745"/>
                <a:gridCol w="4462159"/>
              </a:tblGrid>
              <a:tr h="335915">
                <a:tc>
                  <a:txBody>
                    <a:bodyPr/>
                    <a:lstStyle/>
                    <a:p>
                      <a:r>
                        <a:rPr kumimoji="0"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属</a:t>
                      </a:r>
                      <a:r>
                        <a:rPr kumimoji="0"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性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</a:t>
                      </a:r>
                      <a:r>
                        <a:rPr kumimoji="0"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0449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android:numColumn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GridView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的列数</a:t>
                      </a:r>
                      <a:endParaRPr lang="zh-CN" altLang="en-US" dirty="0"/>
                    </a:p>
                  </a:txBody>
                  <a:tcPr/>
                </a:tc>
              </a:tr>
              <a:tr h="38798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android:columnWidth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GridView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的列宽度</a:t>
                      </a:r>
                      <a:endParaRPr lang="zh-CN" altLang="en-US" dirty="0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android:stretchMode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GridView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的缩放模式</a:t>
                      </a:r>
                      <a:endParaRPr lang="zh-CN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android:verticalSpacing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设置两行之间的间距</a:t>
                      </a:r>
                      <a:endParaRPr lang="zh-CN" altLang="en-US" dirty="0"/>
                    </a:p>
                  </a:txBody>
                  <a:tcPr/>
                </a:tc>
              </a:tr>
              <a:tr h="38735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android:horizontalSpacing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设置两列之间的间距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19872" y="393305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5-5  </a:t>
            </a:r>
            <a:r>
              <a:rPr lang="en-US" altLang="zh-CN" dirty="0" err="1" smtClean="0">
                <a:solidFill>
                  <a:srgbClr val="FFFF00"/>
                </a:solidFill>
              </a:rPr>
              <a:t>GridView</a:t>
            </a:r>
            <a:r>
              <a:rPr lang="zh-CN" altLang="en-US" dirty="0" smtClean="0">
                <a:solidFill>
                  <a:srgbClr val="FFFF00"/>
                </a:solidFill>
              </a:rPr>
              <a:t>常用属性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48680"/>
            <a:ext cx="7886700" cy="975642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三、</a:t>
            </a:r>
            <a:r>
              <a:rPr lang="zh-CN" altLang="zh-CN" sz="3200" dirty="0" smtClean="0">
                <a:solidFill>
                  <a:srgbClr val="FFC000"/>
                </a:solidFill>
              </a:rPr>
              <a:t>其他</a:t>
            </a:r>
            <a:r>
              <a:rPr lang="zh-CN" altLang="zh-CN" sz="3200" dirty="0">
                <a:solidFill>
                  <a:srgbClr val="FFC000"/>
                </a:solidFill>
              </a:rPr>
              <a:t>与视图相关的按件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5679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 dirty="0" err="1">
                <a:solidFill>
                  <a:srgbClr val="00B050"/>
                </a:solidFill>
              </a:rPr>
              <a:t>ScrollView</a:t>
            </a:r>
            <a:endParaRPr lang="zh-CN" altLang="zh-CN" sz="2400" b="1" dirty="0">
              <a:solidFill>
                <a:srgbClr val="00B050"/>
              </a:solidFill>
            </a:endParaRPr>
          </a:p>
          <a:p>
            <a:pPr marL="68580" indent="0" algn="just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</a:rPr>
              <a:t>          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ScrollView</a:t>
            </a:r>
            <a:r>
              <a:rPr lang="zh-CN" altLang="zh-CN" sz="2400" dirty="0">
                <a:solidFill>
                  <a:srgbClr val="00B050"/>
                </a:solidFill>
              </a:rPr>
              <a:t>是一种可供用户滚动的层次结构布局容器，允许显示比实际多的内容。</a:t>
            </a:r>
            <a:r>
              <a:rPr lang="en-US" altLang="zh-CN" sz="2400" dirty="0" err="1">
                <a:solidFill>
                  <a:srgbClr val="00B050"/>
                </a:solidFill>
              </a:rPr>
              <a:t>ScrollView</a:t>
            </a:r>
            <a:r>
              <a:rPr lang="zh-CN" altLang="zh-CN" sz="2400" dirty="0">
                <a:solidFill>
                  <a:srgbClr val="00B050"/>
                </a:solidFill>
              </a:rPr>
              <a:t>继承自</a:t>
            </a:r>
            <a:r>
              <a:rPr lang="en-US" altLang="zh-CN" sz="2400" dirty="0" err="1">
                <a:solidFill>
                  <a:srgbClr val="00B050"/>
                </a:solidFill>
              </a:rPr>
              <a:t>FrameLayout</a:t>
            </a:r>
            <a:r>
              <a:rPr lang="zh-CN" altLang="zh-CN" sz="2400" dirty="0">
                <a:solidFill>
                  <a:srgbClr val="00B050"/>
                </a:solidFill>
              </a:rPr>
              <a:t>，是一种帧布局，意味需要在其上放置有自己滚动内容的子元素。子元素可以是一个复杂对象的布局管理器。通常用的子元素是垂直方向的</a:t>
            </a:r>
            <a:r>
              <a:rPr lang="en-US" altLang="zh-CN" sz="2400" dirty="0" err="1">
                <a:solidFill>
                  <a:srgbClr val="00B050"/>
                </a:solidFill>
              </a:rPr>
              <a:t>LinearLayout</a:t>
            </a:r>
            <a:r>
              <a:rPr lang="zh-CN" altLang="zh-CN" sz="2400" dirty="0">
                <a:solidFill>
                  <a:srgbClr val="00B050"/>
                </a:solidFill>
              </a:rPr>
              <a:t>，显示在最上层的垂直方向可以让用户滚动的</a:t>
            </a:r>
            <a:r>
              <a:rPr lang="zh-CN" altLang="zh-CN" sz="2400" dirty="0" smtClean="0">
                <a:solidFill>
                  <a:srgbClr val="00B050"/>
                </a:solidFill>
              </a:rPr>
              <a:t>箭头</a:t>
            </a:r>
            <a:r>
              <a:rPr lang="zh-CN" altLang="en-US" sz="2400" dirty="0" smtClean="0">
                <a:solidFill>
                  <a:srgbClr val="00B050"/>
                </a:solidFill>
              </a:rPr>
              <a:t>。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48640"/>
            <a:ext cx="7886700" cy="985520"/>
          </a:xfrm>
        </p:spPr>
        <p:txBody>
          <a:bodyPr/>
          <a:lstStyle/>
          <a:p>
            <a:r>
              <a:rPr lang="en-US" altLang="zh-CN" sz="3200" dirty="0" err="1">
                <a:solidFill>
                  <a:srgbClr val="FFC000"/>
                </a:solidFill>
              </a:rPr>
              <a:t>TabHost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755" y="1142365"/>
            <a:ext cx="8561070" cy="4998085"/>
          </a:xfrm>
        </p:spPr>
        <p:txBody>
          <a:bodyPr>
            <a:normAutofit fontScale="97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TabHost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继承自</a:t>
            </a:r>
            <a:r>
              <a:rPr lang="en-US" altLang="zh-CN" sz="24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FrameLayout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，是一种帧布局。它是选项卡的封装类，用于创建选项卡窗口。使用</a:t>
            </a:r>
            <a:r>
              <a:rPr lang="en-US" altLang="zh-CN" sz="24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TabHost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时，</a:t>
            </a:r>
            <a:r>
              <a:rPr lang="en-US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Activity</a:t>
            </a:r>
            <a:r>
              <a:rPr lang="zh-CN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界面的一部分是选项卡，点击选项卡就会切换到视图的另一部分并显示其它内容</a:t>
            </a:r>
            <a:r>
              <a:rPr lang="zh-CN" altLang="zh-CN" sz="2400" dirty="0">
                <a:solidFill>
                  <a:srgbClr val="00B050"/>
                </a:solidFill>
              </a:rPr>
              <a:t>。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zh-CN" sz="2400" dirty="0">
                <a:solidFill>
                  <a:srgbClr val="FFC000"/>
                </a:solidFill>
                <a:sym typeface="+mn-ea"/>
              </a:rPr>
              <a:t>使用</a:t>
            </a:r>
            <a:r>
              <a:rPr lang="en-US" altLang="zh-CN" sz="2400" dirty="0" err="1">
                <a:solidFill>
                  <a:srgbClr val="FFC000"/>
                </a:solidFill>
                <a:sym typeface="+mn-ea"/>
              </a:rPr>
              <a:t>TabHost</a:t>
            </a:r>
            <a:r>
              <a:rPr lang="zh-CN" altLang="zh-CN" sz="2400" dirty="0">
                <a:solidFill>
                  <a:srgbClr val="FFC000"/>
                </a:solidFill>
                <a:sym typeface="+mn-ea"/>
              </a:rPr>
              <a:t>要注意的几个地方：</a:t>
            </a:r>
            <a:endParaRPr lang="zh-CN" altLang="zh-CN" sz="2400" dirty="0">
              <a:solidFill>
                <a:srgbClr val="00B050"/>
              </a:solidFill>
            </a:endParaRPr>
          </a:p>
          <a:p>
            <a:pPr marL="582930" lvl="1" indent="-514350" algn="just">
              <a:spcBef>
                <a:spcPts val="700"/>
              </a:spcBef>
              <a:buClr>
                <a:srgbClr val="00B050"/>
              </a:buClr>
              <a:buSzPct val="95000"/>
              <a:buFont typeface="+mj-ea"/>
              <a:buAutoNum type="circleNumDbPlain"/>
            </a:pPr>
            <a:r>
              <a:rPr lang="en-US" altLang="zh-CN" dirty="0">
                <a:solidFill>
                  <a:srgbClr val="00B050"/>
                </a:solidFill>
                <a:sym typeface="+mn-ea"/>
              </a:rPr>
              <a:t>XML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文件中使用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TabWidget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时，它的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android:id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要设置为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@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android:id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/tabs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。</a:t>
            </a:r>
            <a:endParaRPr lang="zh-CN" altLang="zh-CN" dirty="0">
              <a:solidFill>
                <a:srgbClr val="00B050"/>
              </a:solidFill>
            </a:endParaRPr>
          </a:p>
          <a:p>
            <a:pPr marL="582930" lvl="1" indent="-514350" algn="just">
              <a:spcBef>
                <a:spcPts val="700"/>
              </a:spcBef>
              <a:buClr>
                <a:srgbClr val="00B050"/>
              </a:buClr>
              <a:buSzPct val="95000"/>
              <a:buFont typeface="+mj-ea"/>
              <a:buAutoNum type="circleNumDbPlain"/>
            </a:pPr>
            <a:r>
              <a:rPr lang="zh-CN" altLang="zh-CN" dirty="0">
                <a:solidFill>
                  <a:srgbClr val="00B050"/>
                </a:solidFill>
                <a:sym typeface="+mn-ea"/>
              </a:rPr>
              <a:t>如果使用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TabActivity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，必须把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TabHost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的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android:id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要设置为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@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android:id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/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tabhost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。</a:t>
            </a:r>
            <a:endParaRPr lang="zh-CN" altLang="zh-CN" dirty="0">
              <a:solidFill>
                <a:srgbClr val="00B050"/>
              </a:solidFill>
            </a:endParaRPr>
          </a:p>
          <a:p>
            <a:pPr marL="582930" lvl="1" indent="-514350" algn="just">
              <a:spcBef>
                <a:spcPts val="700"/>
              </a:spcBef>
              <a:buClr>
                <a:srgbClr val="00B050"/>
              </a:buClr>
              <a:buSzPct val="95000"/>
              <a:buFont typeface="+mj-ea"/>
              <a:buAutoNum type="circleNumDbPlain"/>
            </a:pPr>
            <a:r>
              <a:rPr lang="zh-CN" altLang="zh-CN" dirty="0">
                <a:solidFill>
                  <a:srgbClr val="00B050"/>
                </a:solidFill>
                <a:sym typeface="+mn-ea"/>
              </a:rPr>
              <a:t>如果不使用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TabActivity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，那么在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Java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代码中要调用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TabHost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的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addTab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()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方法之前先调用</a:t>
            </a:r>
            <a:r>
              <a:rPr lang="en-US" altLang="zh-CN" dirty="0" err="1">
                <a:solidFill>
                  <a:srgbClr val="00B050"/>
                </a:solidFill>
                <a:sym typeface="+mn-ea"/>
              </a:rPr>
              <a:t>setUp</a:t>
            </a:r>
            <a:r>
              <a:rPr lang="en-US" altLang="zh-CN" dirty="0">
                <a:solidFill>
                  <a:srgbClr val="00B050"/>
                </a:solidFill>
                <a:sym typeface="+mn-ea"/>
              </a:rPr>
              <a:t>()</a:t>
            </a:r>
            <a:r>
              <a:rPr lang="zh-CN" altLang="zh-CN" dirty="0">
                <a:solidFill>
                  <a:srgbClr val="00B050"/>
                </a:solidFill>
                <a:sym typeface="+mn-ea"/>
              </a:rPr>
              <a:t>方法。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512064"/>
            <a:ext cx="8147248" cy="900712"/>
          </a:xfrm>
        </p:spPr>
        <p:txBody>
          <a:bodyPr>
            <a:normAutofit fontScale="90000"/>
          </a:bodyPr>
          <a:lstStyle/>
          <a:p>
            <a:r>
              <a:rPr lang="zh-CN" altLang="zh-CN" sz="3600" dirty="0">
                <a:solidFill>
                  <a:srgbClr val="FFC000"/>
                </a:solidFill>
              </a:rPr>
              <a:t>在构建选项卡视图时，要用到以下几个控件：</a:t>
            </a:r>
            <a:r>
              <a:rPr lang="zh-CN" altLang="zh-CN" dirty="0">
                <a:solidFill>
                  <a:srgbClr val="FF0000"/>
                </a:solidFill>
              </a:rPr>
              <a:t/>
            </a:r>
            <a:br>
              <a:rPr lang="zh-CN" altLang="zh-CN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81435"/>
            <a:ext cx="8640960" cy="5472608"/>
          </a:xfrm>
        </p:spPr>
        <p:txBody>
          <a:bodyPr>
            <a:normAutofit fontScale="92500" lnSpcReduction="20000"/>
          </a:bodyPr>
          <a:lstStyle/>
          <a:p>
            <a:pPr lvl="1">
              <a:lnSpc>
                <a:spcPct val="150000"/>
              </a:lnSpc>
            </a:pPr>
            <a:r>
              <a:rPr lang="en-US" altLang="zh-CN" sz="19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TabHost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用于容纳选项卡按钮和选项卡内容。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TabWidget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用于容纳选项卡按钮，每个按钮由文本及可选的图标的组成。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FrameLayout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用于容纳选项卡的内容，每块内容都是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FrameLayout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的一个子类。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TabHost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常用方法：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setUp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表示当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TabHost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实例不是通过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TabActivity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获取时调用。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addTab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表示添加一个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页面。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newTabSpec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表示获取一个新的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页面。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setCurrentTab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表示设置当前要显示的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页面。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setOnTabChangedListener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表示设置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页面发生改变时的监听。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TabSpec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有两个重要方法： 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setContent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表示设置选项卡要包含什么内容，一般要传入传入相应视图的</a:t>
            </a: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android:id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lvl="1">
              <a:lnSpc>
                <a:spcPct val="150000"/>
              </a:lnSpc>
            </a:pPr>
            <a:r>
              <a:rPr lang="en-US" altLang="zh-CN" sz="19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setIndicator</a:t>
            </a:r>
            <a:r>
              <a:rPr lang="en-US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():</a:t>
            </a:r>
            <a:r>
              <a:rPr lang="zh-CN" altLang="zh-CN" sz="19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表示设置选项卡按钮的标题。</a:t>
            </a: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00B050"/>
                </a:solidFill>
                <a:sym typeface="+mn-ea"/>
              </a:rPr>
              <a:t>【例 5.6】通过 TabHost 设置新闻、咨询、地图三块内容。点击选项卡时新闻、咨询、地图三块内容可自由切换。</a:t>
            </a:r>
            <a:br>
              <a:rPr lang="zh-CN" altLang="en-US" sz="3200" dirty="0">
                <a:solidFill>
                  <a:srgbClr val="00B050"/>
                </a:solidFill>
                <a:sym typeface="+mn-ea"/>
              </a:rPr>
            </a:br>
            <a:endParaRPr lang="zh-CN" altLang="en-US" sz="3200" dirty="0">
              <a:solidFill>
                <a:srgbClr val="FFC000"/>
              </a:solidFill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8350" y="1995805"/>
            <a:ext cx="3502025" cy="3943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76470" y="1995805"/>
            <a:ext cx="3371215" cy="39439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1980" y="5982335"/>
            <a:ext cx="2339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5-8</a:t>
            </a:r>
            <a:r>
              <a:rPr lang="zh-CN" altLang="en-US" dirty="0" smtClean="0">
                <a:solidFill>
                  <a:srgbClr val="FFFF00"/>
                </a:solidFill>
              </a:rPr>
              <a:t>运行效果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4128" y="5949280"/>
            <a:ext cx="1938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5-9</a:t>
            </a:r>
            <a:r>
              <a:rPr lang="zh-CN" altLang="en-US" dirty="0" smtClean="0">
                <a:solidFill>
                  <a:srgbClr val="FFFF00"/>
                </a:solidFill>
              </a:rPr>
              <a:t>点击效果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840"/>
            <a:ext cx="8229600" cy="1922145"/>
          </a:xfrm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zh-CN" altLang="zh-CN" sz="3600" dirty="0">
                <a:solidFill>
                  <a:srgbClr val="FFC000"/>
                </a:solidFill>
              </a:rPr>
              <a:t> </a:t>
            </a:r>
            <a:r>
              <a:rPr lang="en-US" altLang="zh-CN" sz="3600" dirty="0" err="1" smtClean="0">
                <a:solidFill>
                  <a:srgbClr val="FFC000"/>
                </a:solidFill>
              </a:rPr>
              <a:t>ViewPager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sz="2400" dirty="0">
                <a:solidFill>
                  <a:srgbClr val="00B050"/>
                </a:solidFill>
                <a:latin typeface="+mn-lt"/>
                <a:ea typeface="微软雅黑" panose="020B0503020204020204" charset="-122"/>
                <a:cs typeface="+mn-cs"/>
              </a:rPr>
              <a:t>ViewPager能够实现最基本的页面左右滑动功能，使用它时和选择控件一样需要适配器。</a:t>
            </a:r>
            <a:r>
              <a:rPr lang="zh-CN" altLang="zh-CN" sz="2400" dirty="0">
                <a:solidFill>
                  <a:srgbClr val="00B050"/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【例 5.7】通过 ViewPager 设置可以滑动的 5 张图片内容。滑动时，在靠近底部的位置显示当前是滑动到了第几张图片。</a:t>
            </a:r>
            <a:r>
              <a:rPr lang="zh-CN" altLang="zh-CN" sz="3100" dirty="0">
                <a:solidFill>
                  <a:srgbClr val="00B050"/>
                </a:solidFill>
              </a:rPr>
              <a:t/>
            </a:r>
            <a:br>
              <a:rPr lang="zh-CN" altLang="zh-CN" sz="3100" dirty="0">
                <a:solidFill>
                  <a:srgbClr val="00B050"/>
                </a:solidFill>
              </a:rPr>
            </a:br>
            <a:r>
              <a:rPr lang="en-US" altLang="zh-CN" sz="2000" dirty="0"/>
              <a:t/>
            </a:r>
            <a:br>
              <a:rPr lang="en-US" altLang="zh-CN" sz="2000" dirty="0"/>
            </a:br>
            <a:endParaRPr lang="zh-CN" altLang="en-US" sz="2000" dirty="0"/>
          </a:p>
        </p:txBody>
      </p:sp>
      <p:pic>
        <p:nvPicPr>
          <p:cNvPr id="5" name="内容占位符 4"/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85" y="2038985"/>
            <a:ext cx="3399790" cy="4016375"/>
          </a:xfrm>
          <a:prstGeom prst="rect">
            <a:avLst/>
          </a:prstGeom>
        </p:spPr>
      </p:pic>
      <p:pic>
        <p:nvPicPr>
          <p:cNvPr id="6" name="内容占位符 5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045" y="2038985"/>
            <a:ext cx="3384550" cy="4043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74214" y="6067425"/>
            <a:ext cx="1805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5-10 </a:t>
            </a:r>
            <a:r>
              <a:rPr lang="zh-CN" altLang="en-US" dirty="0" smtClean="0">
                <a:solidFill>
                  <a:srgbClr val="FFFF00"/>
                </a:solidFill>
              </a:rPr>
              <a:t>运行效果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0894" y="6082030"/>
            <a:ext cx="2065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5-11 </a:t>
            </a:r>
            <a:r>
              <a:rPr lang="zh-CN" altLang="en-US" dirty="0" smtClean="0">
                <a:solidFill>
                  <a:srgbClr val="FFFF00"/>
                </a:solidFill>
              </a:rPr>
              <a:t>滑动效果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27584" y="1412776"/>
            <a:ext cx="7772400" cy="5328592"/>
          </a:xfrm>
        </p:spPr>
        <p:txBody>
          <a:bodyPr/>
          <a:lstStyle/>
          <a:p>
            <a:pPr marL="68580" indent="0">
              <a:buNone/>
            </a:pPr>
            <a:endParaRPr lang="en-US" altLang="zh-CN" dirty="0" smtClean="0"/>
          </a:p>
          <a:p>
            <a:pPr marL="68580" indent="0">
              <a:buNone/>
            </a:pPr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971600" y="548680"/>
            <a:ext cx="2160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7624" y="764704"/>
            <a:ext cx="216024" cy="36004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67744" y="1572765"/>
            <a:ext cx="3816424" cy="7043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高级控件的简介</a:t>
            </a:r>
            <a:endParaRPr lang="zh-CN" altLang="en-US" sz="24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2794" y="2348880"/>
            <a:ext cx="3719366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与适配器相关控件</a:t>
            </a:r>
            <a:endParaRPr lang="zh-CN" altLang="en-US" sz="240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14701" y="3131815"/>
            <a:ext cx="3754761" cy="657225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其他与视图相关的按件</a:t>
            </a:r>
            <a:endParaRPr lang="zh-CN" altLang="en-US" sz="24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14701" y="3789040"/>
            <a:ext cx="3585695" cy="72008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进度条与滑动块</a:t>
            </a:r>
          </a:p>
        </p:txBody>
      </p:sp>
      <p:sp>
        <p:nvSpPr>
          <p:cNvPr id="29" name="矩形 28"/>
          <p:cNvSpPr/>
          <p:nvPr/>
        </p:nvSpPr>
        <p:spPr>
          <a:xfrm>
            <a:off x="2314701" y="4581128"/>
            <a:ext cx="3456385" cy="730171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</a:p>
        </p:txBody>
      </p:sp>
      <p:sp>
        <p:nvSpPr>
          <p:cNvPr id="27" name="文本框 32"/>
          <p:cNvSpPr txBox="1">
            <a:spLocks noChangeArrowheads="1"/>
          </p:cNvSpPr>
          <p:nvPr/>
        </p:nvSpPr>
        <p:spPr bwMode="auto">
          <a:xfrm>
            <a:off x="1335335" y="750480"/>
            <a:ext cx="3668713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309" y="1572765"/>
            <a:ext cx="666750" cy="6381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497" y="2319686"/>
            <a:ext cx="714375" cy="6762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72" y="3104707"/>
            <a:ext cx="733425" cy="6572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447" y="3870678"/>
            <a:ext cx="752475" cy="6381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72" y="4617600"/>
            <a:ext cx="733425" cy="6572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0"/>
            <a:ext cx="7772400" cy="6355560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err="1">
                <a:solidFill>
                  <a:srgbClr val="FFC000"/>
                </a:solidFill>
              </a:rPr>
              <a:t>ViewPager</a:t>
            </a:r>
            <a:r>
              <a:rPr lang="zh-CN" altLang="zh-CN" dirty="0">
                <a:solidFill>
                  <a:srgbClr val="FFC000"/>
                </a:solidFill>
              </a:rPr>
              <a:t>使用步骤：</a:t>
            </a:r>
          </a:p>
          <a:p>
            <a:pPr marL="0" indent="0">
              <a:buNone/>
            </a:pPr>
            <a:r>
              <a:rPr lang="zh-CN" altLang="zh-CN" dirty="0">
                <a:solidFill>
                  <a:srgbClr val="00B050"/>
                </a:solidFill>
              </a:rPr>
              <a:t>（</a:t>
            </a:r>
            <a:r>
              <a:rPr lang="en-US" altLang="zh-CN" dirty="0">
                <a:solidFill>
                  <a:srgbClr val="00B050"/>
                </a:solidFill>
              </a:rPr>
              <a:t>1</a:t>
            </a:r>
            <a:r>
              <a:rPr lang="zh-CN" altLang="zh-CN" dirty="0">
                <a:solidFill>
                  <a:srgbClr val="00B050"/>
                </a:solidFill>
              </a:rPr>
              <a:t>）在布局文件中添加</a:t>
            </a:r>
            <a:r>
              <a:rPr lang="en-US" altLang="zh-CN" dirty="0" err="1">
                <a:solidFill>
                  <a:srgbClr val="00B050"/>
                </a:solidFill>
              </a:rPr>
              <a:t>ViewPager</a:t>
            </a:r>
            <a:r>
              <a:rPr lang="zh-CN" altLang="zh-CN" dirty="0">
                <a:solidFill>
                  <a:srgbClr val="00B050"/>
                </a:solidFill>
              </a:rPr>
              <a:t>控件。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rgbClr val="00B050"/>
                </a:solidFill>
              </a:rPr>
              <a:t>（</a:t>
            </a:r>
            <a:r>
              <a:rPr lang="en-US" altLang="zh-CN" dirty="0">
                <a:solidFill>
                  <a:srgbClr val="00B050"/>
                </a:solidFill>
              </a:rPr>
              <a:t>2</a:t>
            </a:r>
            <a:r>
              <a:rPr lang="zh-CN" altLang="zh-CN" dirty="0">
                <a:solidFill>
                  <a:srgbClr val="00B050"/>
                </a:solidFill>
              </a:rPr>
              <a:t>）初始化要显示的页面。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rgbClr val="00B050"/>
                </a:solidFill>
              </a:rPr>
              <a:t>（</a:t>
            </a:r>
            <a:r>
              <a:rPr lang="en-US" altLang="zh-CN" dirty="0">
                <a:solidFill>
                  <a:srgbClr val="00B050"/>
                </a:solidFill>
              </a:rPr>
              <a:t>3</a:t>
            </a:r>
            <a:r>
              <a:rPr lang="zh-CN" altLang="zh-CN" dirty="0">
                <a:solidFill>
                  <a:srgbClr val="00B050"/>
                </a:solidFill>
              </a:rPr>
              <a:t>）创建</a:t>
            </a:r>
            <a:r>
              <a:rPr lang="en-US" altLang="zh-CN" dirty="0" err="1">
                <a:solidFill>
                  <a:srgbClr val="00B050"/>
                </a:solidFill>
              </a:rPr>
              <a:t>ViewPager</a:t>
            </a:r>
            <a:r>
              <a:rPr lang="zh-CN" altLang="zh-CN" dirty="0">
                <a:solidFill>
                  <a:srgbClr val="00B050"/>
                </a:solidFill>
              </a:rPr>
              <a:t>对象。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rgbClr val="00B050"/>
                </a:solidFill>
              </a:rPr>
              <a:t>（</a:t>
            </a:r>
            <a:r>
              <a:rPr lang="en-US" altLang="zh-CN" dirty="0">
                <a:solidFill>
                  <a:srgbClr val="00B050"/>
                </a:solidFill>
              </a:rPr>
              <a:t>4</a:t>
            </a:r>
            <a:r>
              <a:rPr lang="zh-CN" altLang="zh-CN" dirty="0">
                <a:solidFill>
                  <a:srgbClr val="00B050"/>
                </a:solidFill>
              </a:rPr>
              <a:t>）将适配器添加到</a:t>
            </a:r>
            <a:r>
              <a:rPr lang="en-US" altLang="zh-CN" dirty="0" err="1">
                <a:solidFill>
                  <a:srgbClr val="00B050"/>
                </a:solidFill>
              </a:rPr>
              <a:t>ViewPager</a:t>
            </a:r>
            <a:r>
              <a:rPr lang="zh-CN" altLang="zh-CN" dirty="0">
                <a:solidFill>
                  <a:srgbClr val="00B050"/>
                </a:solidFill>
              </a:rPr>
              <a:t>中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en-US" altLang="zh-CN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dirty="0" err="1" smtClean="0">
                <a:solidFill>
                  <a:srgbClr val="FFC000"/>
                </a:solidFill>
              </a:rPr>
              <a:t>ViewPager</a:t>
            </a:r>
            <a:r>
              <a:rPr lang="zh-CN" altLang="zh-CN" dirty="0">
                <a:solidFill>
                  <a:srgbClr val="FFC000"/>
                </a:solidFill>
              </a:rPr>
              <a:t>常用方法</a:t>
            </a:r>
            <a:r>
              <a:rPr lang="zh-CN" altLang="zh-CN" dirty="0" smtClean="0">
                <a:solidFill>
                  <a:srgbClr val="FFC000"/>
                </a:solidFill>
              </a:rPr>
              <a:t>：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lvl="0"/>
            <a:r>
              <a:rPr lang="en-US" altLang="zh-CN" dirty="0" err="1" smtClean="0">
                <a:solidFill>
                  <a:srgbClr val="00B050"/>
                </a:solidFill>
              </a:rPr>
              <a:t>setCurrentItem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表示设置当前显示的页面。</a:t>
            </a:r>
          </a:p>
          <a:p>
            <a:pPr lvl="0"/>
            <a:r>
              <a:rPr lang="en-US" altLang="zh-CN" dirty="0" err="1">
                <a:solidFill>
                  <a:srgbClr val="00B050"/>
                </a:solidFill>
              </a:rPr>
              <a:t>setAdapter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表示添加适配器。</a:t>
            </a:r>
          </a:p>
          <a:p>
            <a:r>
              <a:rPr lang="en-US" altLang="zh-CN" dirty="0" err="1">
                <a:solidFill>
                  <a:srgbClr val="00B050"/>
                </a:solidFill>
              </a:rPr>
              <a:t>setOnPageChangeListener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表示添加页面切换的监听。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四、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进度</a:t>
            </a:r>
            <a:r>
              <a:rPr lang="zh-CN" altLang="zh-CN" sz="3200" b="1" dirty="0">
                <a:solidFill>
                  <a:srgbClr val="FFC000"/>
                </a:solidFill>
              </a:rPr>
              <a:t>条与滑动块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476418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err="1">
                <a:solidFill>
                  <a:srgbClr val="00B050"/>
                </a:solidFill>
              </a:rPr>
              <a:t>ProgressBar</a:t>
            </a:r>
            <a:r>
              <a:rPr lang="zh-CN" altLang="zh-CN" sz="2400" dirty="0">
                <a:solidFill>
                  <a:srgbClr val="00B050"/>
                </a:solidFill>
              </a:rPr>
              <a:t>（进度</a:t>
            </a:r>
            <a:r>
              <a:rPr lang="zh-CN" altLang="zh-CN" sz="2400" dirty="0" smtClean="0">
                <a:solidFill>
                  <a:srgbClr val="00B050"/>
                </a:solidFill>
              </a:rPr>
              <a:t>条）</a:t>
            </a:r>
            <a:r>
              <a:rPr lang="zh-CN" altLang="zh-CN" sz="2400" dirty="0">
                <a:solidFill>
                  <a:srgbClr val="00B050"/>
                </a:solidFill>
              </a:rPr>
              <a:t>是一种向用户显示进度的最好表现方式</a:t>
            </a:r>
            <a:r>
              <a:rPr lang="zh-CN" altLang="zh-CN" sz="2400" dirty="0" smtClean="0">
                <a:solidFill>
                  <a:srgbClr val="00B050"/>
                </a:solidFill>
              </a:rPr>
              <a:t>。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000" b="1" dirty="0"/>
          </a:p>
          <a:p>
            <a:endParaRPr lang="zh-CN" altLang="zh-CN" sz="2000" dirty="0"/>
          </a:p>
          <a:p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757875"/>
              </p:ext>
            </p:extLst>
          </p:nvPr>
        </p:nvGraphicFramePr>
        <p:xfrm>
          <a:off x="359410" y="2852936"/>
          <a:ext cx="8425180" cy="1953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055"/>
                <a:gridCol w="4429125"/>
              </a:tblGrid>
              <a:tr h="474345"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属性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9339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android:max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设置进度条的最大值</a:t>
                      </a:r>
                      <a:endParaRPr lang="zh-CN" altLang="en-US" dirty="0"/>
                    </a:p>
                  </a:txBody>
                  <a:tcPr/>
                </a:tc>
              </a:tr>
              <a:tr h="4927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android:progress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设置第一层进度条的初始值</a:t>
                      </a:r>
                      <a:endParaRPr lang="zh-CN" altLang="en-US" dirty="0"/>
                    </a:p>
                  </a:txBody>
                  <a:tcPr/>
                </a:tc>
              </a:tr>
              <a:tr h="49339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android:secondaryProgress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设置第二层进度条的初始值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131840" y="234888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5-6  </a:t>
            </a:r>
            <a:r>
              <a:rPr lang="en-US" altLang="zh-CN" dirty="0" err="1">
                <a:solidFill>
                  <a:srgbClr val="FFFF00"/>
                </a:solidFill>
              </a:rPr>
              <a:t>ProgressBar</a:t>
            </a:r>
            <a:r>
              <a:rPr lang="zh-CN" altLang="zh-CN" dirty="0">
                <a:solidFill>
                  <a:srgbClr val="FFFF00"/>
                </a:solidFill>
              </a:rPr>
              <a:t>常用属性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3754760" cy="914400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zh-CN" sz="3600" dirty="0">
                <a:solidFill>
                  <a:srgbClr val="FFC000"/>
                </a:solidFill>
              </a:rPr>
              <a:t>进度条的常用方法：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340768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err="1" smtClean="0">
                <a:solidFill>
                  <a:srgbClr val="00B050"/>
                </a:solidFill>
              </a:rPr>
              <a:t>getMax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获取进度条的最大值。</a:t>
            </a:r>
          </a:p>
          <a:p>
            <a:pPr lvl="0"/>
            <a:r>
              <a:rPr lang="en-US" altLang="zh-CN" dirty="0" err="1">
                <a:solidFill>
                  <a:srgbClr val="00B050"/>
                </a:solidFill>
              </a:rPr>
              <a:t>getProgress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返回进度条当前进度。</a:t>
            </a:r>
          </a:p>
          <a:p>
            <a:pPr lvl="0"/>
            <a:r>
              <a:rPr lang="en-US" altLang="zh-CN" dirty="0" err="1">
                <a:solidFill>
                  <a:srgbClr val="00B050"/>
                </a:solidFill>
              </a:rPr>
              <a:t>getSecondProgress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返回进度条当前次要进度。</a:t>
            </a:r>
          </a:p>
          <a:p>
            <a:pPr lvl="0"/>
            <a:r>
              <a:rPr lang="en-US" altLang="zh-CN" dirty="0" err="1">
                <a:solidFill>
                  <a:srgbClr val="00B050"/>
                </a:solidFill>
              </a:rPr>
              <a:t>incrementProgressBy</a:t>
            </a:r>
            <a:r>
              <a:rPr lang="en-US" altLang="zh-CN" dirty="0">
                <a:solidFill>
                  <a:srgbClr val="00B050"/>
                </a:solidFill>
              </a:rPr>
              <a:t>():</a:t>
            </a:r>
            <a:r>
              <a:rPr lang="zh-CN" altLang="zh-CN" dirty="0">
                <a:solidFill>
                  <a:srgbClr val="00B050"/>
                </a:solidFill>
              </a:rPr>
              <a:t>指定增加的进度，每次推进的步伐。</a:t>
            </a:r>
          </a:p>
          <a:p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8" name="内容占位符 7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34126"/>
            <a:ext cx="2448272" cy="3304406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960" y="2371988"/>
            <a:ext cx="2520280" cy="3600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96382" y="6158476"/>
            <a:ext cx="225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5-12 </a:t>
            </a:r>
            <a:r>
              <a:rPr lang="zh-CN" altLang="en-US" dirty="0" smtClean="0">
                <a:solidFill>
                  <a:srgbClr val="FFFF00"/>
                </a:solidFill>
              </a:rPr>
              <a:t>运行效果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468664"/>
          </a:xfrm>
        </p:spPr>
        <p:txBody>
          <a:bodyPr/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。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0"/>
            <a:ext cx="8748464" cy="66693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err="1" smtClean="0">
                <a:solidFill>
                  <a:srgbClr val="FFC000"/>
                </a:solidFill>
              </a:rPr>
              <a:t>SeekBar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sz="2000" dirty="0" err="1">
                <a:solidFill>
                  <a:srgbClr val="00B050"/>
                </a:solidFill>
              </a:rPr>
              <a:t>SeekBar</a:t>
            </a:r>
            <a:r>
              <a:rPr lang="zh-CN" altLang="zh-CN" sz="2000" dirty="0">
                <a:solidFill>
                  <a:srgbClr val="00B050"/>
                </a:solidFill>
              </a:rPr>
              <a:t>是</a:t>
            </a:r>
            <a:r>
              <a:rPr lang="en-US" altLang="zh-CN" sz="2000" dirty="0" err="1">
                <a:solidFill>
                  <a:srgbClr val="00B050"/>
                </a:solidFill>
              </a:rPr>
              <a:t>ProgressBar</a:t>
            </a:r>
            <a:r>
              <a:rPr lang="zh-CN" altLang="zh-CN" sz="2000" dirty="0">
                <a:solidFill>
                  <a:srgbClr val="00B050"/>
                </a:solidFill>
              </a:rPr>
              <a:t>的扩展，在其基础上增加了一个可拖动的滑块，即允许用户控制进度，一般用于调节音量与亮度等场合。</a:t>
            </a:r>
          </a:p>
          <a:p>
            <a:pPr marL="0" indent="0">
              <a:buNone/>
            </a:pPr>
            <a:r>
              <a:rPr lang="en-US" altLang="zh-CN" dirty="0" err="1">
                <a:solidFill>
                  <a:srgbClr val="FFC000"/>
                </a:solidFill>
              </a:rPr>
              <a:t>RatingBar</a:t>
            </a:r>
            <a:endParaRPr lang="zh-CN" altLang="zh-CN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sz="2000" dirty="0" err="1">
                <a:solidFill>
                  <a:srgbClr val="00B050"/>
                </a:solidFill>
              </a:rPr>
              <a:t>RatingBar</a:t>
            </a:r>
            <a:r>
              <a:rPr lang="zh-CN" altLang="zh-CN" sz="2000" dirty="0">
                <a:solidFill>
                  <a:srgbClr val="00B050"/>
                </a:solidFill>
              </a:rPr>
              <a:t>是基于</a:t>
            </a:r>
            <a:r>
              <a:rPr lang="en-US" altLang="zh-CN" sz="2000" dirty="0" err="1">
                <a:solidFill>
                  <a:srgbClr val="00B050"/>
                </a:solidFill>
              </a:rPr>
              <a:t>ProgressBar</a:t>
            </a:r>
            <a:r>
              <a:rPr lang="zh-CN" altLang="zh-CN" sz="2000" dirty="0">
                <a:solidFill>
                  <a:srgbClr val="00B050"/>
                </a:solidFill>
              </a:rPr>
              <a:t>与</a:t>
            </a:r>
            <a:r>
              <a:rPr lang="en-US" altLang="zh-CN" sz="2000" dirty="0" err="1">
                <a:solidFill>
                  <a:srgbClr val="00B050"/>
                </a:solidFill>
              </a:rPr>
              <a:t>SeekBar</a:t>
            </a:r>
            <a:r>
              <a:rPr lang="zh-CN" altLang="zh-CN" sz="2000" dirty="0">
                <a:solidFill>
                  <a:srgbClr val="00B050"/>
                </a:solidFill>
              </a:rPr>
              <a:t>的扩展，用星形来显示等级评定。</a:t>
            </a:r>
            <a:r>
              <a:rPr lang="en-US" altLang="zh-CN" sz="2000" dirty="0" err="1">
                <a:solidFill>
                  <a:srgbClr val="00B050"/>
                </a:solidFill>
              </a:rPr>
              <a:t>RatingBar</a:t>
            </a:r>
            <a:r>
              <a:rPr lang="zh-CN" altLang="zh-CN" sz="2000" dirty="0">
                <a:solidFill>
                  <a:srgbClr val="00B050"/>
                </a:solidFill>
              </a:rPr>
              <a:t>与</a:t>
            </a:r>
            <a:r>
              <a:rPr lang="en-US" altLang="zh-CN" sz="2000" dirty="0" err="1">
                <a:solidFill>
                  <a:srgbClr val="00B050"/>
                </a:solidFill>
              </a:rPr>
              <a:t>SeekBar</a:t>
            </a:r>
            <a:r>
              <a:rPr lang="zh-CN" altLang="zh-CN" sz="2000" dirty="0">
                <a:solidFill>
                  <a:srgbClr val="00B050"/>
                </a:solidFill>
              </a:rPr>
              <a:t>在用法、功能上都非常相似。它们都允许用户控制进度</a:t>
            </a:r>
            <a:r>
              <a:rPr lang="zh-CN" altLang="zh-CN" sz="2000" dirty="0">
                <a:solidFill>
                  <a:schemeClr val="accent1"/>
                </a:solidFill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05" y="2708910"/>
            <a:ext cx="2761615" cy="342836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45" y="2708910"/>
            <a:ext cx="2808605" cy="3428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51187" y="6221095"/>
            <a:ext cx="2448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5-13</a:t>
            </a:r>
            <a:r>
              <a:rPr lang="zh-CN" altLang="en-US" dirty="0" smtClean="0">
                <a:solidFill>
                  <a:srgbClr val="FFFF00"/>
                </a:solidFill>
              </a:rPr>
              <a:t>运行效果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0425" y="6221095"/>
            <a:ext cx="2220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5-14 </a:t>
            </a:r>
            <a:r>
              <a:rPr lang="zh-CN" altLang="en-US" dirty="0" smtClean="0">
                <a:solidFill>
                  <a:srgbClr val="FFFF00"/>
                </a:solidFill>
              </a:rPr>
              <a:t>点击效果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五、</a:t>
            </a:r>
            <a:r>
              <a:rPr lang="zh-CN" altLang="zh-CN" sz="3200" dirty="0" smtClean="0">
                <a:solidFill>
                  <a:srgbClr val="FFC000"/>
                </a:solidFill>
              </a:rPr>
              <a:t>本章</a:t>
            </a:r>
            <a:r>
              <a:rPr lang="zh-CN" altLang="zh-CN" sz="3200" dirty="0">
                <a:solidFill>
                  <a:srgbClr val="FFC000"/>
                </a:solidFill>
              </a:rPr>
              <a:t>小结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96752"/>
            <a:ext cx="7903790" cy="498021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          </a:t>
            </a:r>
            <a:r>
              <a:rPr lang="zh-CN" altLang="zh-CN" dirty="0" smtClean="0">
                <a:solidFill>
                  <a:srgbClr val="00B050"/>
                </a:solidFill>
              </a:rPr>
              <a:t>本章</a:t>
            </a:r>
            <a:r>
              <a:rPr lang="zh-CN" altLang="zh-CN" dirty="0">
                <a:solidFill>
                  <a:srgbClr val="00B050"/>
                </a:solidFill>
              </a:rPr>
              <a:t>主要讲解了与适配器相关的高级控件</a:t>
            </a:r>
            <a:r>
              <a:rPr lang="en-US" altLang="zh-CN" dirty="0" err="1">
                <a:solidFill>
                  <a:srgbClr val="00B050"/>
                </a:solidFill>
              </a:rPr>
              <a:t>AutoCompleteTextView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Spinner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 err="1">
                <a:solidFill>
                  <a:srgbClr val="00B050"/>
                </a:solidFill>
              </a:rPr>
              <a:t>ListView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 err="1">
                <a:solidFill>
                  <a:srgbClr val="00B050"/>
                </a:solidFill>
              </a:rPr>
              <a:t>GridView</a:t>
            </a:r>
            <a:r>
              <a:rPr lang="zh-CN" altLang="zh-CN" dirty="0">
                <a:solidFill>
                  <a:srgbClr val="00B050"/>
                </a:solidFill>
              </a:rPr>
              <a:t>，并对与之相关的适配器的构建与使用做了说明，还介绍了对</a:t>
            </a:r>
            <a:r>
              <a:rPr lang="en-US" altLang="zh-CN" dirty="0" err="1">
                <a:solidFill>
                  <a:srgbClr val="00B050"/>
                </a:solidFill>
              </a:rPr>
              <a:t>ScrollView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 err="1">
                <a:solidFill>
                  <a:srgbClr val="00B050"/>
                </a:solidFill>
              </a:rPr>
              <a:t>TabHost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 err="1">
                <a:solidFill>
                  <a:srgbClr val="00B050"/>
                </a:solidFill>
              </a:rPr>
              <a:t>ViewPager</a:t>
            </a:r>
            <a:r>
              <a:rPr lang="zh-CN" altLang="zh-CN" dirty="0">
                <a:solidFill>
                  <a:srgbClr val="00B050"/>
                </a:solidFill>
              </a:rPr>
              <a:t>的内容，并相应给出了案例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zh-CN" altLang="zh-CN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613" y="2967335"/>
            <a:ext cx="475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altLang="zh-CN" sz="5400" b="1" cap="all" spc="0" dirty="0" smtClean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  <a:r>
              <a:rPr lang="en-US" altLang="zh-CN" sz="5400" b="1" cap="all" spc="0" dirty="0" smtClean="0"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Thank you</a:t>
            </a:r>
            <a:endParaRPr lang="zh-CN" altLang="en-US" sz="5400" b="1" cap="all" spc="0" dirty="0"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一、高级控件简介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68760"/>
            <a:ext cx="8119814" cy="439248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/>
              <a:t>          </a:t>
            </a:r>
            <a:r>
              <a:rPr lang="zh-CN" altLang="zh-CN" dirty="0" smtClean="0">
                <a:solidFill>
                  <a:srgbClr val="00B050"/>
                </a:solidFill>
              </a:rPr>
              <a:t>通过</a:t>
            </a:r>
            <a:r>
              <a:rPr lang="zh-CN" altLang="zh-CN" dirty="0">
                <a:solidFill>
                  <a:srgbClr val="00B050"/>
                </a:solidFill>
              </a:rPr>
              <a:t>前面章节的学习，我们学习了使用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一些常用的基本控件，以及使用这些基本控件能够按照自己程序的需要在界面上进行排列，设计出一些简单的界面。然后要设计出一些复杂，功能强大的高级控件，如列表视图、滚动视图、进度条</a:t>
            </a:r>
            <a:r>
              <a:rPr lang="zh-CN" altLang="zh-CN" dirty="0" smtClean="0">
                <a:solidFill>
                  <a:srgbClr val="00B050"/>
                </a:solidFill>
              </a:rPr>
              <a:t>等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4006"/>
          </a:xfrm>
        </p:spPr>
        <p:txBody>
          <a:bodyPr/>
          <a:lstStyle/>
          <a:p>
            <a:r>
              <a:rPr lang="en-US" altLang="zh-CN" sz="32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Adapter</a:t>
            </a:r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适配器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355" y="1115060"/>
            <a:ext cx="8289925" cy="5260340"/>
          </a:xfrm>
        </p:spPr>
        <p:txBody>
          <a:bodyPr/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B050"/>
                </a:solidFill>
                <a:latin typeface="+mn-ea"/>
              </a:rPr>
              <a:t>Adapter</a:t>
            </a:r>
            <a:r>
              <a:rPr lang="zh-CN" altLang="en-US" sz="2000" dirty="0" smtClean="0">
                <a:solidFill>
                  <a:srgbClr val="00B050"/>
                </a:solidFill>
                <a:latin typeface="+mn-ea"/>
              </a:rPr>
              <a:t>使用缘由：</a:t>
            </a:r>
            <a:r>
              <a:rPr sz="2000" dirty="0">
                <a:solidFill>
                  <a:srgbClr val="00B050"/>
                </a:solidFill>
                <a:latin typeface="+mn-ea"/>
              </a:rPr>
              <a:t>Adapter </a:t>
            </a:r>
            <a:r>
              <a:rPr sz="2000" dirty="0" err="1">
                <a:solidFill>
                  <a:srgbClr val="00B050"/>
                </a:solidFill>
                <a:latin typeface="+mn-ea"/>
              </a:rPr>
              <a:t>控件通常包含多个格式相同的列表，对于这些列表而言，</a:t>
            </a:r>
            <a:r>
              <a:rPr sz="2000" dirty="0" err="1" smtClean="0">
                <a:solidFill>
                  <a:srgbClr val="00B050"/>
                </a:solidFill>
                <a:latin typeface="+mn-ea"/>
              </a:rPr>
              <a:t>使用setText</a:t>
            </a:r>
            <a:r>
              <a:rPr sz="2000" dirty="0">
                <a:solidFill>
                  <a:srgbClr val="00B050"/>
                </a:solidFill>
                <a:latin typeface="+mn-ea"/>
              </a:rPr>
              <a:t>()、setTextColor()等方法将几十到几百行格式相同的内容进行简单的设置是不可取的。所以事先把要加载的内容放入到一个列表中，然后把这个列表放到 Adapter 中对各项资源统一进行设置。这个存放 Adapter 控件的内容列表称为 Adapter（适配器）。Adapter 可以理解为一个显示器，它可以把复杂的数据按人们容易接受的方式进行显示</a:t>
            </a:r>
            <a:r>
              <a:rPr lang="zh-CN" sz="2000" dirty="0">
                <a:solidFill>
                  <a:srgbClr val="00B050"/>
                </a:solidFill>
                <a:latin typeface="+mn-ea"/>
              </a:rPr>
              <a:t>。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dirty="0">
                <a:solidFill>
                  <a:srgbClr val="00B050"/>
                </a:solidFill>
                <a:latin typeface="+mn-ea"/>
              </a:rPr>
              <a:t>Android 提供的常用 Adapter 对象有 ArrayAdapter、SimpleAdapter、SimpleCursorAdapter、BaseAdapter 等，开发者可以根据自己的需要继承 Adapter 类自定义Adapter 的子类。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二、与适配器相关控件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748464" cy="532859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提供的常用</a:t>
            </a:r>
            <a:r>
              <a:rPr lang="en-US" altLang="zh-CN" dirty="0">
                <a:solidFill>
                  <a:srgbClr val="00B050"/>
                </a:solidFill>
              </a:rPr>
              <a:t>Adapter</a:t>
            </a:r>
            <a:r>
              <a:rPr lang="zh-CN" altLang="zh-CN" dirty="0" smtClean="0">
                <a:solidFill>
                  <a:srgbClr val="00B050"/>
                </a:solidFill>
              </a:rPr>
              <a:t>对象</a:t>
            </a:r>
            <a:r>
              <a:rPr lang="zh-CN" altLang="en-US" dirty="0" smtClean="0">
                <a:solidFill>
                  <a:srgbClr val="00B050"/>
                </a:solidFill>
              </a:rPr>
              <a:t>：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68580" indent="0">
              <a:buNone/>
            </a:pPr>
            <a:endParaRPr lang="en-US" altLang="zh-CN" dirty="0" smtClean="0">
              <a:solidFill>
                <a:schemeClr val="accent1"/>
              </a:solidFill>
            </a:endParaRPr>
          </a:p>
          <a:p>
            <a:pPr marL="6858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813367"/>
              </p:ext>
            </p:extLst>
          </p:nvPr>
        </p:nvGraphicFramePr>
        <p:xfrm>
          <a:off x="341530" y="2377641"/>
          <a:ext cx="8460940" cy="3816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735"/>
                <a:gridCol w="6002205"/>
              </a:tblGrid>
              <a:tr h="652145">
                <a:tc>
                  <a:txBody>
                    <a:bodyPr/>
                    <a:lstStyle/>
                    <a:p>
                      <a:endParaRPr lang="en-US" altLang="zh-CN" sz="1700" dirty="0" smtClean="0"/>
                    </a:p>
                    <a:p>
                      <a:pPr algn="l"/>
                      <a:r>
                        <a:rPr lang="zh-CN" altLang="en-US" sz="1700" dirty="0" smtClean="0"/>
                        <a:t>             类型</a:t>
                      </a:r>
                      <a:endParaRPr lang="zh-CN" altLang="en-US" sz="1700" dirty="0"/>
                    </a:p>
                  </a:txBody>
                  <a:tcPr marL="87839" marR="87839" marT="43919" marB="439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700" dirty="0" smtClean="0"/>
                        <a:t>        </a:t>
                      </a:r>
                      <a:endParaRPr lang="en-US" altLang="zh-CN" sz="1700" dirty="0" smtClean="0"/>
                    </a:p>
                    <a:p>
                      <a:r>
                        <a:rPr lang="en-US" altLang="zh-CN" sz="1700" dirty="0" smtClean="0"/>
                        <a:t>                                                  </a:t>
                      </a:r>
                      <a:r>
                        <a:rPr lang="zh-CN" altLang="en-US" sz="1700" dirty="0" smtClean="0"/>
                        <a:t>特点</a:t>
                      </a:r>
                      <a:endParaRPr lang="zh-CN" altLang="en-US" sz="1700" dirty="0"/>
                    </a:p>
                  </a:txBody>
                  <a:tcPr marL="87839" marR="87839" marT="43919" marB="43919">
                    <a:solidFill>
                      <a:srgbClr val="92D050"/>
                    </a:solidFill>
                  </a:tcPr>
                </a:tc>
              </a:tr>
              <a:tr h="931193">
                <a:tc>
                  <a:txBody>
                    <a:bodyPr/>
                    <a:lstStyle/>
                    <a:p>
                      <a:endParaRPr kumimoji="0" lang="en-US" altLang="zh-CN" sz="17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  <a:tc>
                  <a:txBody>
                    <a:bodyPr/>
                    <a:lstStyle/>
                    <a:p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默认情况下只显示文本信息，如果要显示其它的控件时，一般都需要重写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getView</a:t>
                      </a:r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方法。通常将一个数组或集合放在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中。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</a:tr>
              <a:tr h="744466">
                <a:tc>
                  <a:txBody>
                    <a:bodyPr/>
                    <a:lstStyle/>
                    <a:p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</a:p>
                    <a:p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  <a:tc>
                  <a:txBody>
                    <a:bodyPr/>
                    <a:lstStyle/>
                    <a:p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它可以将静态的数据关联到</a:t>
                      </a:r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XML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布局文件中的某个</a:t>
                      </a:r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控件上，可以将</a:t>
                      </a:r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List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集合中多个对象包装成多个列表项。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</a:tr>
              <a:tr h="744466">
                <a:tc>
                  <a:txBody>
                    <a:bodyPr/>
                    <a:lstStyle/>
                    <a:p>
                      <a:endParaRPr kumimoji="0" lang="en-US" altLang="zh-CN" sz="17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SimpleCursorAdapter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endParaRPr kumimoji="0" lang="en-US" altLang="zh-CN" sz="17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839" marR="87839" marT="43919" marB="43919"/>
                </a:tc>
                <a:tc>
                  <a:txBody>
                    <a:bodyPr/>
                    <a:lstStyle/>
                    <a:p>
                      <a:endParaRPr kumimoji="0" lang="en-US" altLang="zh-CN" sz="17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与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类似，只是用于包装</a:t>
                      </a:r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Cursor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提供的数据。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</a:tr>
              <a:tr h="744466">
                <a:tc>
                  <a:txBody>
                    <a:bodyPr/>
                    <a:lstStyle/>
                    <a:p>
                      <a:endParaRPr kumimoji="0" lang="en-US" altLang="zh-CN" sz="17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  <a:tc>
                  <a:txBody>
                    <a:bodyPr/>
                    <a:lstStyle/>
                    <a:p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一般用于扩展，扩展</a:t>
                      </a:r>
                      <a:r>
                        <a:rPr kumimoji="0" lang="en-US" altLang="zh-CN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BaseAdapter</a:t>
                      </a:r>
                      <a:r>
                        <a:rPr kumimoji="0" lang="zh-CN" altLang="zh-CN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可以对各列表项进行最大限度的定制。</a:t>
                      </a:r>
                      <a:endParaRPr lang="zh-CN" altLang="en-US" sz="1700" dirty="0"/>
                    </a:p>
                  </a:txBody>
                  <a:tcPr marL="87839" marR="87839" marT="43919" marB="43919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264124" y="1979548"/>
            <a:ext cx="3029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5-1 </a:t>
            </a:r>
            <a:r>
              <a:rPr lang="zh-CN" altLang="en-US" dirty="0" smtClean="0">
                <a:solidFill>
                  <a:srgbClr val="FFFF00"/>
                </a:solidFill>
              </a:rPr>
              <a:t>各类适配器特点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7886700" cy="13081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zh-CN" sz="3200" b="1" dirty="0" err="1" smtClean="0">
                <a:solidFill>
                  <a:srgbClr val="FFC000"/>
                </a:solidFill>
              </a:rPr>
              <a:t>AutoCompleteTextView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/>
            </a:r>
            <a:br>
              <a:rPr lang="en-US" altLang="zh-CN" sz="3200" b="1" dirty="0" smtClean="0">
                <a:solidFill>
                  <a:srgbClr val="FFC000"/>
                </a:solidFill>
              </a:rPr>
            </a:br>
            <a:r>
              <a:rPr lang="en-US" altLang="zh-CN" sz="3200" b="1" dirty="0" smtClean="0">
                <a:solidFill>
                  <a:srgbClr val="FFC000"/>
                </a:solidFill>
              </a:rPr>
              <a:t>    </a:t>
            </a:r>
            <a:r>
              <a:rPr sz="2000" dirty="0" err="1">
                <a:solidFill>
                  <a:srgbClr val="00B050"/>
                </a:solidFill>
                <a:latin typeface="+mn-ea"/>
                <a:ea typeface="+mn-ea"/>
                <a:cs typeface="+mn-cs"/>
              </a:rPr>
              <a:t>根据用户输入的少量内容，匹配指定的数据源时，就以列表的形式展示数据源中符合要求的数据内容供用户选择，</a:t>
            </a:r>
            <a:r>
              <a:rPr sz="2000" dirty="0" err="1" smtClean="0">
                <a:solidFill>
                  <a:srgbClr val="00B050"/>
                </a:solidFill>
                <a:latin typeface="+mn-ea"/>
                <a:ea typeface="+mn-ea"/>
                <a:cs typeface="+mn-cs"/>
              </a:rPr>
              <a:t>减少用户的输入内容</a:t>
            </a:r>
            <a:r>
              <a:rPr lang="zh-CN" altLang="en-US" sz="2000" dirty="0" smtClean="0">
                <a:solidFill>
                  <a:srgbClr val="00B050"/>
                </a:solidFill>
                <a:latin typeface="+mn-ea"/>
                <a:ea typeface="+mn-ea"/>
                <a:cs typeface="+mn-cs"/>
              </a:rPr>
              <a:t>。</a:t>
            </a:r>
            <a:r>
              <a:rPr lang="zh-CN" altLang="zh-CN" b="1" dirty="0" smtClean="0"/>
              <a:t/>
            </a:r>
            <a:br>
              <a:rPr lang="zh-CN" altLang="zh-CN" b="1" dirty="0" smtClean="0"/>
            </a:b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3177"/>
              </p:ext>
            </p:extLst>
          </p:nvPr>
        </p:nvGraphicFramePr>
        <p:xfrm>
          <a:off x="683568" y="2204864"/>
          <a:ext cx="8208645" cy="4406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2380"/>
                <a:gridCol w="4406265"/>
              </a:tblGrid>
              <a:tr h="36576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常用属性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                          含义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android:completionThreshold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设置弹出的列表中的最小字符个数，即用户要至少输入多少个字在匹配数据源时才能弹出列表，默认是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android:completionHint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设置下拉列表下面的说明性文字。</a:t>
                      </a:r>
                      <a:endParaRPr lang="zh-CN" altLang="en-US" dirty="0"/>
                    </a:p>
                  </a:txBody>
                  <a:tcPr/>
                </a:tc>
              </a:tr>
              <a:tr h="38290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android:dropDownHeight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设置下拉列表高度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android:dropDownWidth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设置下拉列表宽度。</a:t>
                      </a:r>
                      <a:endParaRPr lang="zh-CN" alt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 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popupBackground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设置下拉列表的背景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android:dropDownSelector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设置下拉列表被选中的行的背景。</a:t>
                      </a:r>
                      <a:endParaRPr lang="zh-CN" altLang="en-US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android:dropDownHorizontalOffset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设置下拉列表与文本框之间的水平偏移像素，默认下拉列表与文本框左对齐。</a:t>
                      </a:r>
                      <a:endParaRPr lang="zh-CN" altLang="en-US" dirty="0"/>
                    </a:p>
                  </a:txBody>
                  <a:tcPr/>
                </a:tc>
              </a:tr>
              <a:tr h="62103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android:dropDownVerticalOffset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设置下拉列表与文本框之间的垂直偏移像素，默认下拉列表是紧跟着文本框的。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39645" y="1676547"/>
            <a:ext cx="4257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5-2 </a:t>
            </a:r>
            <a:r>
              <a:rPr lang="en-US" altLang="zh-CN" dirty="0" err="1">
                <a:solidFill>
                  <a:srgbClr val="FFFF00"/>
                </a:solidFill>
              </a:rPr>
              <a:t>AutoCompleteTextView</a:t>
            </a:r>
            <a:r>
              <a:rPr lang="zh-CN" altLang="en-US" dirty="0">
                <a:solidFill>
                  <a:srgbClr val="FFFF00"/>
                </a:solidFill>
              </a:rPr>
              <a:t>常用属性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670" y="518160"/>
            <a:ext cx="8107680" cy="1104265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【例 5.1】设计如图 5-1 所示的显示效果。说明：    在下拉列表的文本框中输入一个“贺”字，弹出所有开头为“贺”的选项。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11760" y="1697833"/>
            <a:ext cx="3654395" cy="41898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83768" y="6021285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5-1 </a:t>
            </a:r>
            <a:r>
              <a:rPr lang="zh-CN" altLang="en-US" dirty="0" smtClean="0">
                <a:solidFill>
                  <a:srgbClr val="FFFF00"/>
                </a:solidFill>
              </a:rPr>
              <a:t> </a:t>
            </a:r>
            <a:r>
              <a:rPr lang="en-US" altLang="zh-CN" dirty="0" err="1" smtClean="0">
                <a:solidFill>
                  <a:srgbClr val="FFFF00"/>
                </a:solidFill>
              </a:rPr>
              <a:t>AutoCompleteTextView</a:t>
            </a:r>
            <a:r>
              <a:rPr lang="zh-CN" altLang="en-US" dirty="0" smtClean="0">
                <a:solidFill>
                  <a:srgbClr val="FFFF00"/>
                </a:solidFill>
              </a:rPr>
              <a:t>效果</a:t>
            </a:r>
            <a:endParaRPr lang="en-US" altLang="zh-CN" dirty="0">
              <a:solidFill>
                <a:srgbClr val="FFFF00"/>
              </a:solidFill>
            </a:endParaRPr>
          </a:p>
          <a:p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srgbClr val="FFC000"/>
                </a:solidFill>
              </a:rPr>
              <a:t> Spinner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908685"/>
            <a:ext cx="8119745" cy="28321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200" dirty="0" smtClean="0">
                <a:solidFill>
                  <a:srgbClr val="00B050"/>
                </a:solidFill>
              </a:rPr>
              <a:t>Spinner</a:t>
            </a:r>
            <a:r>
              <a:rPr lang="zh-CN" altLang="zh-CN" sz="6200" dirty="0">
                <a:solidFill>
                  <a:srgbClr val="00B050"/>
                </a:solidFill>
              </a:rPr>
              <a:t>（下拉列表）位于</a:t>
            </a:r>
            <a:r>
              <a:rPr lang="en-US" altLang="zh-CN" sz="6200" dirty="0" err="1">
                <a:solidFill>
                  <a:srgbClr val="00B050"/>
                </a:solidFill>
              </a:rPr>
              <a:t>android.widget</a:t>
            </a:r>
            <a:r>
              <a:rPr lang="zh-CN" altLang="zh-CN" sz="6200" dirty="0">
                <a:solidFill>
                  <a:srgbClr val="00B050"/>
                </a:solidFill>
              </a:rPr>
              <a:t>包下，类似于网页中常见的下拉列表框，它主要提供一系列可供用户选择的列表项，可以减少用户输入而找到想要的结果。它的用法与</a:t>
            </a:r>
            <a:r>
              <a:rPr lang="en-US" altLang="zh-CN" sz="6200" dirty="0" err="1">
                <a:solidFill>
                  <a:srgbClr val="00B050"/>
                </a:solidFill>
              </a:rPr>
              <a:t>AutoCompleteTextView</a:t>
            </a:r>
            <a:r>
              <a:rPr lang="zh-CN" altLang="zh-CN" sz="6200" dirty="0">
                <a:solidFill>
                  <a:srgbClr val="00B050"/>
                </a:solidFill>
              </a:rPr>
              <a:t>非常相似，都需要指定一个数据源</a:t>
            </a:r>
            <a:r>
              <a:rPr lang="zh-CN" altLang="zh-CN" sz="6200" dirty="0" smtClean="0">
                <a:solidFill>
                  <a:srgbClr val="00B050"/>
                </a:solidFill>
              </a:rPr>
              <a:t>。</a:t>
            </a:r>
            <a:endParaRPr lang="en-US" altLang="zh-CN" sz="6200" dirty="0">
              <a:solidFill>
                <a:schemeClr val="accent2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6200" dirty="0">
                <a:solidFill>
                  <a:srgbClr val="00B050"/>
                </a:solidFill>
              </a:rPr>
              <a:t>Spinner</a:t>
            </a:r>
            <a:r>
              <a:rPr lang="zh-CN" altLang="zh-CN" sz="6200" dirty="0">
                <a:solidFill>
                  <a:srgbClr val="00B050"/>
                </a:solidFill>
              </a:rPr>
              <a:t>有两种数据源方式</a:t>
            </a:r>
            <a:r>
              <a:rPr lang="zh-CN" altLang="zh-CN" sz="6200" dirty="0" smtClean="0">
                <a:solidFill>
                  <a:srgbClr val="00B050"/>
                </a:solidFill>
              </a:rPr>
              <a:t>：</a:t>
            </a:r>
            <a:endParaRPr lang="en-US" altLang="zh-CN" sz="6200" dirty="0" smtClean="0">
              <a:solidFill>
                <a:srgbClr val="00B050"/>
              </a:solidFill>
            </a:endParaRPr>
          </a:p>
          <a:p>
            <a:pPr marL="525780" indent="-457200" algn="just">
              <a:lnSpc>
                <a:spcPct val="90000"/>
              </a:lnSpc>
              <a:buFont typeface="+mj-ea"/>
              <a:buAutoNum type="circleNumDbPlain"/>
            </a:pPr>
            <a:r>
              <a:rPr lang="zh-CN" altLang="zh-CN" sz="6200" dirty="0" smtClean="0">
                <a:solidFill>
                  <a:srgbClr val="00B050"/>
                </a:solidFill>
              </a:rPr>
              <a:t>在</a:t>
            </a:r>
            <a:r>
              <a:rPr lang="zh-CN" altLang="zh-CN" sz="6200" dirty="0">
                <a:solidFill>
                  <a:srgbClr val="00B050"/>
                </a:solidFill>
              </a:rPr>
              <a:t>代码中使用数组或集合来形成</a:t>
            </a:r>
            <a:r>
              <a:rPr lang="zh-CN" altLang="zh-CN" sz="6200" dirty="0" smtClean="0">
                <a:solidFill>
                  <a:srgbClr val="00B050"/>
                </a:solidFill>
              </a:rPr>
              <a:t>数据源</a:t>
            </a:r>
            <a:r>
              <a:rPr lang="zh-CN" altLang="en-US" sz="6200" dirty="0" smtClean="0">
                <a:solidFill>
                  <a:srgbClr val="00B050"/>
                </a:solidFill>
              </a:rPr>
              <a:t>。</a:t>
            </a:r>
            <a:endParaRPr lang="en-US" altLang="zh-CN" sz="6200" dirty="0" smtClean="0">
              <a:solidFill>
                <a:srgbClr val="00B050"/>
              </a:solidFill>
            </a:endParaRPr>
          </a:p>
          <a:p>
            <a:pPr marL="525780" indent="-457200" algn="just">
              <a:lnSpc>
                <a:spcPct val="160000"/>
              </a:lnSpc>
              <a:buFont typeface="+mj-ea"/>
              <a:buAutoNum type="circleNumDbPlain"/>
            </a:pPr>
            <a:r>
              <a:rPr lang="zh-CN" altLang="zh-CN" sz="6200" dirty="0" smtClean="0">
                <a:solidFill>
                  <a:srgbClr val="00B050"/>
                </a:solidFill>
              </a:rPr>
              <a:t>使用</a:t>
            </a:r>
            <a:r>
              <a:rPr lang="en-US" altLang="zh-CN" sz="6200" dirty="0">
                <a:solidFill>
                  <a:srgbClr val="00B050"/>
                </a:solidFill>
              </a:rPr>
              <a:t>XML</a:t>
            </a:r>
            <a:r>
              <a:rPr lang="zh-CN" altLang="zh-CN" sz="6200" dirty="0">
                <a:solidFill>
                  <a:srgbClr val="00B050"/>
                </a:solidFill>
              </a:rPr>
              <a:t>文件中</a:t>
            </a:r>
            <a:r>
              <a:rPr lang="en-US" altLang="zh-CN" sz="6200" dirty="0">
                <a:solidFill>
                  <a:srgbClr val="00B050"/>
                </a:solidFill>
              </a:rPr>
              <a:t>&lt;</a:t>
            </a:r>
            <a:r>
              <a:rPr lang="en-US" altLang="zh-CN" sz="6200" dirty="0" err="1">
                <a:solidFill>
                  <a:srgbClr val="00B050"/>
                </a:solidFill>
              </a:rPr>
              <a:t>stirng</a:t>
            </a:r>
            <a:r>
              <a:rPr lang="en-US" altLang="zh-CN" sz="6200" dirty="0">
                <a:solidFill>
                  <a:srgbClr val="00B050"/>
                </a:solidFill>
              </a:rPr>
              <a:t>-array&gt;</a:t>
            </a:r>
            <a:r>
              <a:rPr lang="zh-CN" altLang="zh-CN" sz="6200" dirty="0">
                <a:solidFill>
                  <a:srgbClr val="00B050"/>
                </a:solidFill>
              </a:rPr>
              <a:t>来形成数据源，然后为</a:t>
            </a:r>
            <a:r>
              <a:rPr lang="en-US" altLang="zh-CN" sz="6200" dirty="0">
                <a:solidFill>
                  <a:srgbClr val="00B050"/>
                </a:solidFill>
              </a:rPr>
              <a:t>Spinner</a:t>
            </a:r>
            <a:r>
              <a:rPr lang="zh-CN" altLang="zh-CN" sz="6200" dirty="0">
                <a:solidFill>
                  <a:srgbClr val="00B050"/>
                </a:solidFill>
              </a:rPr>
              <a:t>指定</a:t>
            </a:r>
            <a:r>
              <a:rPr lang="en-US" altLang="zh-CN" sz="6200" dirty="0" err="1">
                <a:solidFill>
                  <a:srgbClr val="00B050"/>
                </a:solidFill>
              </a:rPr>
              <a:t>android:entries</a:t>
            </a:r>
            <a:r>
              <a:rPr lang="zh-CN" altLang="zh-CN" sz="6200" dirty="0">
                <a:solidFill>
                  <a:srgbClr val="00B050"/>
                </a:solidFill>
              </a:rPr>
              <a:t>属性即可，不需要编写代码直接完成下拉列表的功能。</a:t>
            </a:r>
          </a:p>
          <a:p>
            <a:pPr marL="525780" indent="-457200" algn="just">
              <a:lnSpc>
                <a:spcPct val="80000"/>
              </a:lnSpc>
              <a:buFont typeface="+mj-ea"/>
              <a:buAutoNum type="circleNumDbPlain"/>
            </a:pPr>
            <a:r>
              <a:rPr lang="zh-CN" altLang="zh-CN" sz="6200" dirty="0" smtClean="0">
                <a:solidFill>
                  <a:srgbClr val="00B050"/>
                </a:solidFill>
                <a:sym typeface="+mn-ea"/>
              </a:rPr>
              <a:t>Spinner常用方法说明</a:t>
            </a:r>
            <a:endParaRPr lang="zh-CN" altLang="en-US" sz="6200" dirty="0">
              <a:solidFill>
                <a:srgbClr val="FFC000"/>
              </a:solidFill>
            </a:endParaRPr>
          </a:p>
          <a:p>
            <a:pPr marL="525780" indent="-457200" algn="just">
              <a:lnSpc>
                <a:spcPct val="160000"/>
              </a:lnSpc>
              <a:buFont typeface="+mj-ea"/>
              <a:buAutoNum type="circleNumDbPlain"/>
            </a:pPr>
            <a:endParaRPr lang="zh-CN" altLang="zh-CN" sz="6200" dirty="0">
              <a:solidFill>
                <a:srgbClr val="00B050"/>
              </a:solidFill>
            </a:endParaRPr>
          </a:p>
          <a:p>
            <a:pPr marL="68580" indent="0" algn="just">
              <a:lnSpc>
                <a:spcPct val="160000"/>
              </a:lnSpc>
              <a:buFont typeface="+mj-ea"/>
              <a:buNone/>
            </a:pPr>
            <a:endParaRPr lang="zh-CN" altLang="zh-CN" sz="6200" dirty="0">
              <a:solidFill>
                <a:srgbClr val="00B050"/>
              </a:solidFill>
            </a:endParaRPr>
          </a:p>
          <a:p>
            <a:pPr marL="525780" indent="-457200" algn="just">
              <a:lnSpc>
                <a:spcPct val="160000"/>
              </a:lnSpc>
              <a:buFont typeface="+mj-ea"/>
              <a:buAutoNum type="circleNumDbPlain"/>
            </a:pPr>
            <a:endParaRPr lang="en-US" altLang="zh-CN" sz="6200" dirty="0">
              <a:solidFill>
                <a:srgbClr val="00B050"/>
              </a:solidFill>
            </a:endParaRPr>
          </a:p>
          <a:p>
            <a:pPr marL="525780" indent="-457200" algn="just">
              <a:lnSpc>
                <a:spcPct val="160000"/>
              </a:lnSpc>
              <a:buFont typeface="+mj-ea"/>
              <a:buAutoNum type="circleNumDbPlain"/>
            </a:pPr>
            <a:endParaRPr lang="en-US" altLang="zh-CN" sz="2000" dirty="0" smtClean="0">
              <a:solidFill>
                <a:srgbClr val="00B050"/>
              </a:solidFill>
            </a:endParaRPr>
          </a:p>
          <a:p>
            <a:pPr marL="68580" indent="0" algn="just">
              <a:buNone/>
            </a:pPr>
            <a:r>
              <a:rPr lang="en-US" altLang="zh-CN" sz="2000" dirty="0" smtClean="0"/>
              <a:t> </a:t>
            </a:r>
          </a:p>
          <a:p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942989"/>
              </p:ext>
            </p:extLst>
          </p:nvPr>
        </p:nvGraphicFramePr>
        <p:xfrm>
          <a:off x="508000" y="4399977"/>
          <a:ext cx="8128000" cy="241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455"/>
                <a:gridCol w="5503545"/>
              </a:tblGrid>
              <a:tr h="36576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 方 法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</a:t>
                      </a:r>
                      <a:r>
                        <a:rPr kumimoji="0"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setPrompt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(String)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设置下拉列表的提示信息</a:t>
                      </a:r>
                      <a:endParaRPr lang="zh-CN" altLang="en-US" dirty="0"/>
                    </a:p>
                  </a:txBody>
                  <a:tcPr/>
                </a:tc>
              </a:tr>
              <a:tr h="83375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setSelection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int,boolean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设置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Spinner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在初始化自动调用一次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OnItemSelectedListener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事件时的下拉项，如果禁用首次调用，使用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setSelection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(0</a:t>
                      </a:r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true)</a:t>
                      </a:r>
                      <a:endParaRPr lang="zh-CN" altLang="en-US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getSelectedItem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获取用户下拉列表时选择的数据</a:t>
                      </a:r>
                      <a:endParaRPr lang="zh-CN" altLang="en-US" dirty="0"/>
                    </a:p>
                  </a:txBody>
                  <a:tcPr/>
                </a:tc>
              </a:tr>
              <a:tr h="407035">
                <a:tc>
                  <a:txBody>
                    <a:bodyPr/>
                    <a:lstStyle/>
                    <a:p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getItemAtPosition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kumimoji="0"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获取下拉列表中指定位置的数据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059832" y="4005064"/>
            <a:ext cx="3386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5-3  Spinner</a:t>
            </a:r>
            <a:r>
              <a:rPr lang="zh-CN" altLang="en-US" dirty="0" smtClean="0">
                <a:solidFill>
                  <a:srgbClr val="FFFF00"/>
                </a:solidFill>
              </a:rPr>
              <a:t>常用方法说明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16255" y="398145"/>
            <a:ext cx="7134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indent="0" algn="just" fontAlgn="base">
              <a:lnSpc>
                <a:spcPct val="160000"/>
              </a:lnSpc>
              <a:spcBef>
                <a:spcPts val="1000"/>
              </a:spcBef>
              <a:buFont typeface="+mj-ea"/>
              <a:buNone/>
            </a:pPr>
            <a:r>
              <a:rPr lang="zh-CN" altLang="zh-CN" sz="2000" dirty="0">
                <a:solidFill>
                  <a:srgbClr val="00B050"/>
                </a:solidFill>
              </a:rPr>
              <a:t>【例 5.2】在代码中使用数据源的下拉列表显示效果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6660" y="1329690"/>
            <a:ext cx="3115310" cy="42208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9500" y="1329690"/>
            <a:ext cx="3118485" cy="42208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26353" y="572396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5-2 </a:t>
            </a:r>
            <a:r>
              <a:rPr lang="en-US" altLang="zh-CN" dirty="0" smtClean="0">
                <a:solidFill>
                  <a:srgbClr val="FFFF00"/>
                </a:solidFill>
              </a:rPr>
              <a:t>Spinner</a:t>
            </a:r>
            <a:r>
              <a:rPr lang="zh-CN" altLang="en-US" dirty="0" smtClean="0">
                <a:solidFill>
                  <a:srgbClr val="FFFF00"/>
                </a:solidFill>
              </a:rPr>
              <a:t>效果</a:t>
            </a:r>
            <a:r>
              <a:rPr lang="en-US" altLang="zh-CN" dirty="0" smtClean="0">
                <a:solidFill>
                  <a:srgbClr val="FFFF00"/>
                </a:solidFill>
              </a:rPr>
              <a:t>1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5220072" y="57959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5-3 Spinner</a:t>
            </a:r>
            <a:r>
              <a:rPr lang="zh-CN" altLang="en-US" dirty="0" smtClean="0">
                <a:solidFill>
                  <a:srgbClr val="FFFF00"/>
                </a:solidFill>
              </a:rPr>
              <a:t>效果</a:t>
            </a:r>
            <a:r>
              <a:rPr lang="en-US" altLang="zh-CN" dirty="0" smtClean="0">
                <a:solidFill>
                  <a:srgbClr val="FFFF00"/>
                </a:solidFill>
              </a:rPr>
              <a:t>2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38</TotalTime>
  <Words>1767</Words>
  <Application>Microsoft Office PowerPoint</Application>
  <PresentationFormat>全屏显示(4:3)</PresentationFormat>
  <Paragraphs>192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穿越</vt:lpstr>
      <vt:lpstr>Office 主题</vt:lpstr>
      <vt:lpstr>PowerPoint 演示文稿</vt:lpstr>
      <vt:lpstr>PowerPoint 演示文稿</vt:lpstr>
      <vt:lpstr>一、高级控件简介</vt:lpstr>
      <vt:lpstr>Adapter适配器</vt:lpstr>
      <vt:lpstr>二、与适配器相关控件</vt:lpstr>
      <vt:lpstr>AutoCompleteTextView     根据用户输入的少量内容，匹配指定的数据源时，就以列表的形式展示数据源中符合要求的数据内容供用户选择，减少用户的输入内容。 </vt:lpstr>
      <vt:lpstr>【例 5.1】设计如图 5-1 所示的显示效果。说明：    在下拉列表的文本框中输入一个“贺”字，弹出所有开头为“贺”的选项。 </vt:lpstr>
      <vt:lpstr> Spinner</vt:lpstr>
      <vt:lpstr>PowerPoint 演示文稿</vt:lpstr>
      <vt:lpstr>ListView </vt:lpstr>
      <vt:lpstr>ListView常用属性 ListView 以列表的形式显示数据内容，并且可以根据数据的长度自适应屏幕来显示，ListView 的常用属性，如表 5-7 所示。</vt:lpstr>
      <vt:lpstr> ListView、Adapter与Data Source三者关系</vt:lpstr>
      <vt:lpstr>PowerPoint 演示文稿</vt:lpstr>
      <vt:lpstr>GridView</vt:lpstr>
      <vt:lpstr>三、其他与视图相关的按件</vt:lpstr>
      <vt:lpstr>TabHost</vt:lpstr>
      <vt:lpstr>在构建选项卡视图时，要用到以下几个控件： </vt:lpstr>
      <vt:lpstr>【例 5.6】通过 TabHost 设置新闻、咨询、地图三块内容。点击选项卡时新闻、咨询、地图三块内容可自由切换。 </vt:lpstr>
      <vt:lpstr> ViewPager ViewPager能够实现最基本的页面左右滑动功能，使用它时和选择控件一样需要适配器。【例 5.7】通过 ViewPager 设置可以滑动的 5 张图片内容。滑动时，在靠近底部的位置显示当前是滑动到了第几张图片。  </vt:lpstr>
      <vt:lpstr>PowerPoint 演示文稿</vt:lpstr>
      <vt:lpstr>四、进度条与滑动块 </vt:lpstr>
      <vt:lpstr> 进度条的常用方法：  </vt:lpstr>
      <vt:lpstr>。</vt:lpstr>
      <vt:lpstr>五、本章小结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96</cp:revision>
  <dcterms:created xsi:type="dcterms:W3CDTF">2017-05-19T15:21:00Z</dcterms:created>
  <dcterms:modified xsi:type="dcterms:W3CDTF">2018-01-03T09:15:39Z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