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96" r:id="rId1"/>
    <p:sldMasterId id="2147483709" r:id="rId2"/>
  </p:sldMasterIdLst>
  <p:sldIdLst>
    <p:sldId id="256" r:id="rId3"/>
    <p:sldId id="257" r:id="rId4"/>
    <p:sldId id="258" r:id="rId5"/>
    <p:sldId id="259" r:id="rId6"/>
    <p:sldId id="261" r:id="rId7"/>
    <p:sldId id="387" r:id="rId8"/>
    <p:sldId id="263" r:id="rId9"/>
    <p:sldId id="390" r:id="rId10"/>
    <p:sldId id="391" r:id="rId11"/>
    <p:sldId id="392" r:id="rId12"/>
    <p:sldId id="393" r:id="rId13"/>
    <p:sldId id="394" r:id="rId14"/>
    <p:sldId id="395" r:id="rId15"/>
    <p:sldId id="396" r:id="rId16"/>
    <p:sldId id="397" r:id="rId17"/>
    <p:sldId id="398" r:id="rId18"/>
    <p:sldId id="399" r:id="rId19"/>
    <p:sldId id="400" r:id="rId20"/>
    <p:sldId id="401" r:id="rId21"/>
    <p:sldId id="402" r:id="rId22"/>
    <p:sldId id="403" r:id="rId23"/>
    <p:sldId id="404" r:id="rId24"/>
    <p:sldId id="405" r:id="rId25"/>
    <p:sldId id="406" r:id="rId26"/>
    <p:sldId id="407" r:id="rId27"/>
    <p:sldId id="408" r:id="rId28"/>
    <p:sldId id="409" r:id="rId29"/>
    <p:sldId id="410" r:id="rId30"/>
    <p:sldId id="411" r:id="rId31"/>
    <p:sldId id="412" r:id="rId32"/>
    <p:sldId id="413" r:id="rId33"/>
    <p:sldId id="414" r:id="rId34"/>
    <p:sldId id="415" r:id="rId35"/>
    <p:sldId id="416" r:id="rId36"/>
    <p:sldId id="417" r:id="rId37"/>
    <p:sldId id="418" r:id="rId38"/>
    <p:sldId id="419" r:id="rId39"/>
    <p:sldId id="420" r:id="rId40"/>
    <p:sldId id="421" r:id="rId41"/>
    <p:sldId id="422" r:id="rId42"/>
    <p:sldId id="423"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42" autoAdjust="0"/>
    <p:restoredTop sz="94660"/>
  </p:normalViewPr>
  <p:slideViewPr>
    <p:cSldViewPr snapToGrid="0">
      <p:cViewPr varScale="1">
        <p:scale>
          <a:sx n="74" d="100"/>
          <a:sy n="74" d="100"/>
        </p:scale>
        <p:origin x="108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BB9DB11C-AD49-4E83-B7CF-BED2FAFDA6C7}" type="slidenum">
              <a:rPr lang="zh-CN" altLang="en-US"/>
              <a:pPr/>
              <a:t>‹#›</a:t>
            </a:fld>
            <a:endParaRPr lang="en-US" altLang="zh-CN"/>
          </a:p>
        </p:txBody>
      </p:sp>
      <p:pic>
        <p:nvPicPr>
          <p:cNvPr id="38" name="图片 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670479" cy="894154"/>
          </a:xfrm>
          <a:prstGeom prst="rect">
            <a:avLst/>
          </a:prstGeom>
        </p:spPr>
      </p:pic>
    </p:spTree>
    <p:extLst>
      <p:ext uri="{BB962C8B-B14F-4D97-AF65-F5344CB8AC3E}">
        <p14:creationId xmlns:p14="http://schemas.microsoft.com/office/powerpoint/2010/main" val="17058814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DC4A6ED3-10C9-4240-9114-039410B22E43}" type="slidenum">
              <a:rPr lang="zh-CN" altLang="en-US"/>
              <a:pPr/>
              <a:t>‹#›</a:t>
            </a:fld>
            <a:endParaRPr lang="en-US" altLang="zh-CN"/>
          </a:p>
        </p:txBody>
      </p:sp>
    </p:spTree>
    <p:extLst>
      <p:ext uri="{BB962C8B-B14F-4D97-AF65-F5344CB8AC3E}">
        <p14:creationId xmlns:p14="http://schemas.microsoft.com/office/powerpoint/2010/main" val="427862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74A156E0-0C10-4BA0-B2FA-0F24646AC086}" type="slidenum">
              <a:rPr lang="zh-CN" altLang="en-US"/>
              <a:pPr/>
              <a:t>‹#›</a:t>
            </a:fld>
            <a:endParaRPr lang="en-US" altLang="zh-CN"/>
          </a:p>
        </p:txBody>
      </p:sp>
    </p:spTree>
    <p:extLst>
      <p:ext uri="{BB962C8B-B14F-4D97-AF65-F5344CB8AC3E}">
        <p14:creationId xmlns:p14="http://schemas.microsoft.com/office/powerpoint/2010/main" val="352762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32EF1BA6-8175-4975-97B7-C0211F0D309D}" type="slidenum">
              <a:rPr lang="zh-CN" altLang="en-US"/>
              <a:pPr/>
              <a:t>‹#›</a:t>
            </a:fld>
            <a:endParaRPr lang="en-US" altLang="zh-CN"/>
          </a:p>
        </p:txBody>
      </p:sp>
    </p:spTree>
    <p:extLst>
      <p:ext uri="{BB962C8B-B14F-4D97-AF65-F5344CB8AC3E}">
        <p14:creationId xmlns:p14="http://schemas.microsoft.com/office/powerpoint/2010/main" val="2098577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C4685C41-2A61-454B-8EB0-F5952B806B7A}" type="slidenum">
              <a:rPr lang="zh-CN" altLang="en-US"/>
              <a:pPr/>
              <a:t>‹#›</a:t>
            </a:fld>
            <a:endParaRPr lang="en-US" altLang="zh-CN"/>
          </a:p>
        </p:txBody>
      </p:sp>
    </p:spTree>
    <p:extLst>
      <p:ext uri="{BB962C8B-B14F-4D97-AF65-F5344CB8AC3E}">
        <p14:creationId xmlns:p14="http://schemas.microsoft.com/office/powerpoint/2010/main" val="231076727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6B893BA4-CF91-466F-8690-2E0CA4C0799A}" type="slidenum">
              <a:rPr lang="zh-CN" altLang="en-US"/>
              <a:pPr/>
              <a:t>‹#›</a:t>
            </a:fld>
            <a:endParaRPr lang="en-US" altLang="zh-CN"/>
          </a:p>
        </p:txBody>
      </p:sp>
    </p:spTree>
    <p:extLst>
      <p:ext uri="{BB962C8B-B14F-4D97-AF65-F5344CB8AC3E}">
        <p14:creationId xmlns:p14="http://schemas.microsoft.com/office/powerpoint/2010/main" val="1731300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9E0315-DB25-49A6-9667-F4251533C566}" type="slidenum">
              <a:rPr lang="zh-CN" altLang="en-US"/>
              <a:pPr/>
              <a:t>‹#›</a:t>
            </a:fld>
            <a:endParaRPr lang="en-US" altLang="zh-CN"/>
          </a:p>
        </p:txBody>
      </p:sp>
    </p:spTree>
    <p:extLst>
      <p:ext uri="{BB962C8B-B14F-4D97-AF65-F5344CB8AC3E}">
        <p14:creationId xmlns:p14="http://schemas.microsoft.com/office/powerpoint/2010/main" val="632439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C91B5268-440E-47FF-91EA-E58B094A4FEA}" type="slidenum">
              <a:rPr lang="zh-CN" altLang="en-US"/>
              <a:pPr/>
              <a:t>‹#›</a:t>
            </a:fld>
            <a:endParaRPr lang="en-US" altLang="zh-CN"/>
          </a:p>
        </p:txBody>
      </p:sp>
    </p:spTree>
    <p:extLst>
      <p:ext uri="{BB962C8B-B14F-4D97-AF65-F5344CB8AC3E}">
        <p14:creationId xmlns:p14="http://schemas.microsoft.com/office/powerpoint/2010/main" val="1645854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3B854E65-52D6-4B2C-9F45-498A5D0C05F4}" type="slidenum">
              <a:rPr lang="zh-CN" altLang="en-US"/>
              <a:pPr/>
              <a:t>‹#›</a:t>
            </a:fld>
            <a:endParaRPr lang="en-US" altLang="zh-CN"/>
          </a:p>
        </p:txBody>
      </p:sp>
    </p:spTree>
    <p:extLst>
      <p:ext uri="{BB962C8B-B14F-4D97-AF65-F5344CB8AC3E}">
        <p14:creationId xmlns:p14="http://schemas.microsoft.com/office/powerpoint/2010/main" val="2853940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10512DFB-FAB6-4A07-8966-2C27F87DC6F5}" type="slidenum">
              <a:rPr lang="zh-CN" altLang="en-US"/>
              <a:pPr/>
              <a:t>‹#›</a:t>
            </a:fld>
            <a:endParaRPr lang="en-US" altLang="zh-CN"/>
          </a:p>
        </p:txBody>
      </p:sp>
    </p:spTree>
    <p:extLst>
      <p:ext uri="{BB962C8B-B14F-4D97-AF65-F5344CB8AC3E}">
        <p14:creationId xmlns:p14="http://schemas.microsoft.com/office/powerpoint/2010/main" val="218505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9C0F95B6-0389-413D-861C-1E01E79F2F5B}" type="slidenum">
              <a:rPr lang="zh-CN" altLang="en-US"/>
              <a:pPr/>
              <a:t>‹#›</a:t>
            </a:fld>
            <a:endParaRPr lang="en-US" altLang="zh-CN"/>
          </a:p>
        </p:txBody>
      </p:sp>
    </p:spTree>
    <p:extLst>
      <p:ext uri="{BB962C8B-B14F-4D97-AF65-F5344CB8AC3E}">
        <p14:creationId xmlns:p14="http://schemas.microsoft.com/office/powerpoint/2010/main" val="197111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8029D422-41E2-4C29-B763-D6FEBBA43132}" type="slidenum">
              <a:rPr lang="zh-CN" altLang="en-US"/>
              <a:pPr/>
              <a:t>‹#›</a:t>
            </a:fld>
            <a:endParaRPr lang="en-US" altLang="zh-CN"/>
          </a:p>
        </p:txBody>
      </p:sp>
    </p:spTree>
    <p:extLst>
      <p:ext uri="{BB962C8B-B14F-4D97-AF65-F5344CB8AC3E}">
        <p14:creationId xmlns:p14="http://schemas.microsoft.com/office/powerpoint/2010/main" val="232313657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3172FF3D-281D-41CB-87BF-796564D6242E}" type="slidenum">
              <a:rPr lang="zh-CN" altLang="en-US"/>
              <a:pPr/>
              <a:t>‹#›</a:t>
            </a:fld>
            <a:endParaRPr lang="en-US" altLang="zh-CN"/>
          </a:p>
        </p:txBody>
      </p:sp>
    </p:spTree>
    <p:extLst>
      <p:ext uri="{BB962C8B-B14F-4D97-AF65-F5344CB8AC3E}">
        <p14:creationId xmlns:p14="http://schemas.microsoft.com/office/powerpoint/2010/main" val="875589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1E44A3B4-AE47-46EE-8D29-E209AD960412}" type="slidenum">
              <a:rPr lang="zh-CN" altLang="en-US"/>
              <a:pPr/>
              <a:t>‹#›</a:t>
            </a:fld>
            <a:endParaRPr lang="en-US" altLang="zh-CN"/>
          </a:p>
        </p:txBody>
      </p:sp>
    </p:spTree>
    <p:extLst>
      <p:ext uri="{BB962C8B-B14F-4D97-AF65-F5344CB8AC3E}">
        <p14:creationId xmlns:p14="http://schemas.microsoft.com/office/powerpoint/2010/main" val="2599467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C6360D20-C836-4278-AC5B-F97382AFBE4B}" type="slidenum">
              <a:rPr lang="zh-CN" altLang="en-US"/>
              <a:pPr/>
              <a:t>‹#›</a:t>
            </a:fld>
            <a:endParaRPr lang="en-US" altLang="zh-CN"/>
          </a:p>
        </p:txBody>
      </p:sp>
    </p:spTree>
    <p:extLst>
      <p:ext uri="{BB962C8B-B14F-4D97-AF65-F5344CB8AC3E}">
        <p14:creationId xmlns:p14="http://schemas.microsoft.com/office/powerpoint/2010/main" val="3598663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EF364040-860D-46E8-B715-8A71EEC484E9}" type="slidenum">
              <a:rPr lang="zh-CN" altLang="en-US"/>
              <a:pPr/>
              <a:t>‹#›</a:t>
            </a:fld>
            <a:endParaRPr lang="en-US" altLang="zh-CN"/>
          </a:p>
        </p:txBody>
      </p:sp>
    </p:spTree>
    <p:extLst>
      <p:ext uri="{BB962C8B-B14F-4D97-AF65-F5344CB8AC3E}">
        <p14:creationId xmlns:p14="http://schemas.microsoft.com/office/powerpoint/2010/main" val="34007504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B5F2247E-9A18-404E-BABD-29DEABAE2CBA}" type="slidenum">
              <a:rPr lang="zh-CN" altLang="en-US"/>
              <a:pPr/>
              <a:t>‹#›</a:t>
            </a:fld>
            <a:endParaRPr lang="en-US" altLang="zh-CN"/>
          </a:p>
        </p:txBody>
      </p:sp>
    </p:spTree>
    <p:extLst>
      <p:ext uri="{BB962C8B-B14F-4D97-AF65-F5344CB8AC3E}">
        <p14:creationId xmlns:p14="http://schemas.microsoft.com/office/powerpoint/2010/main" val="1032633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a:xfrm>
            <a:off x="3276600" y="6477000"/>
            <a:ext cx="2133600" cy="304800"/>
          </a:xfrm>
        </p:spPr>
        <p:txBody>
          <a:bodyPr/>
          <a:lstStyle>
            <a:lvl1pPr>
              <a:defRPr/>
            </a:lvl1pPr>
          </a:lstStyle>
          <a:p>
            <a:fld id="{05A7BCD3-3354-4F2C-8438-18E549B855DE}" type="slidenum">
              <a:rPr lang="zh-CN" altLang="en-US"/>
              <a:pPr/>
              <a:t>‹#›</a:t>
            </a:fld>
            <a:endParaRPr lang="en-US" altLang="zh-CN"/>
          </a:p>
        </p:txBody>
      </p:sp>
    </p:spTree>
    <p:extLst>
      <p:ext uri="{BB962C8B-B14F-4D97-AF65-F5344CB8AC3E}">
        <p14:creationId xmlns:p14="http://schemas.microsoft.com/office/powerpoint/2010/main" val="129557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65E329-DD32-4A97-B93E-35B5FED3BB01}" type="slidenum">
              <a:rPr lang="zh-CN" altLang="en-US"/>
              <a:pPr/>
              <a:t>‹#›</a:t>
            </a:fld>
            <a:endParaRPr lang="en-US" altLang="zh-CN"/>
          </a:p>
        </p:txBody>
      </p:sp>
    </p:spTree>
    <p:extLst>
      <p:ext uri="{BB962C8B-B14F-4D97-AF65-F5344CB8AC3E}">
        <p14:creationId xmlns:p14="http://schemas.microsoft.com/office/powerpoint/2010/main" val="17404038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AC48208B-9E19-4871-A20F-422E8428E634}" type="slidenum">
              <a:rPr lang="zh-CN" altLang="en-US"/>
              <a:pPr/>
              <a:t>‹#›</a:t>
            </a:fld>
            <a:endParaRPr lang="en-US" altLang="zh-CN"/>
          </a:p>
        </p:txBody>
      </p:sp>
    </p:spTree>
    <p:extLst>
      <p:ext uri="{BB962C8B-B14F-4D97-AF65-F5344CB8AC3E}">
        <p14:creationId xmlns:p14="http://schemas.microsoft.com/office/powerpoint/2010/main" val="2000212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F5B64884-D348-491A-9775-5B7D9DBACB7B}" type="slidenum">
              <a:rPr lang="zh-CN" altLang="en-US"/>
              <a:pPr/>
              <a:t>‹#›</a:t>
            </a:fld>
            <a:endParaRPr lang="en-US" altLang="zh-CN"/>
          </a:p>
        </p:txBody>
      </p:sp>
    </p:spTree>
    <p:extLst>
      <p:ext uri="{BB962C8B-B14F-4D97-AF65-F5344CB8AC3E}">
        <p14:creationId xmlns:p14="http://schemas.microsoft.com/office/powerpoint/2010/main" val="412043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0BEC2E70-DF7A-43E8-99B8-D0860426B32F}" type="slidenum">
              <a:rPr lang="zh-CN" altLang="en-US"/>
              <a:pPr/>
              <a:t>‹#›</a:t>
            </a:fld>
            <a:endParaRPr lang="en-US" altLang="zh-CN"/>
          </a:p>
        </p:txBody>
      </p:sp>
    </p:spTree>
    <p:extLst>
      <p:ext uri="{BB962C8B-B14F-4D97-AF65-F5344CB8AC3E}">
        <p14:creationId xmlns:p14="http://schemas.microsoft.com/office/powerpoint/2010/main" val="86743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7EC3F652-A22C-470A-98A6-FD183CB8D635}" type="slidenum">
              <a:rPr lang="zh-CN" altLang="en-US"/>
              <a:pPr/>
              <a:t>‹#›</a:t>
            </a:fld>
            <a:endParaRPr lang="en-US" altLang="zh-CN"/>
          </a:p>
        </p:txBody>
      </p:sp>
    </p:spTree>
    <p:extLst>
      <p:ext uri="{BB962C8B-B14F-4D97-AF65-F5344CB8AC3E}">
        <p14:creationId xmlns:p14="http://schemas.microsoft.com/office/powerpoint/2010/main" val="1448340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A9FCCA1E-6734-4326-AB91-33728F673EB9}" type="slidenum">
              <a:rPr lang="zh-CN" altLang="en-US"/>
              <a:pPr/>
              <a:t>‹#›</a:t>
            </a:fld>
            <a:endParaRPr lang="en-US" altLang="zh-CN"/>
          </a:p>
        </p:txBody>
      </p:sp>
    </p:spTree>
    <p:extLst>
      <p:ext uri="{BB962C8B-B14F-4D97-AF65-F5344CB8AC3E}">
        <p14:creationId xmlns:p14="http://schemas.microsoft.com/office/powerpoint/2010/main" val="546356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EB10E794-C87A-458C-861C-B377796CADF5}" type="slidenum">
              <a:rPr lang="zh-CN" altLang="en-US"/>
              <a:pPr/>
              <a:t>‹#›</a:t>
            </a:fld>
            <a:endParaRPr lang="en-US" altLang="zh-CN"/>
          </a:p>
        </p:txBody>
      </p:sp>
    </p:spTree>
    <p:extLst>
      <p:ext uri="{BB962C8B-B14F-4D97-AF65-F5344CB8AC3E}">
        <p14:creationId xmlns:p14="http://schemas.microsoft.com/office/powerpoint/2010/main" val="3655847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25605"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25606"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9A9A6A0A-9B07-4950-BFB1-0B04595F6A68}"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25609"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388942970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38917"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38918"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E939F41C-DC1E-4FC6-AED7-4D14BA12ECFE}"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38921"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1621918020"/>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zh-CN" altLang="en-US" dirty="0"/>
              <a:t>网络安全产品调试与部</a:t>
            </a:r>
            <a:r>
              <a:rPr lang="zh-CN" altLang="en-US" dirty="0" smtClean="0"/>
              <a:t>署</a:t>
            </a:r>
            <a:endParaRPr lang="zh-CN" altLang="en-US" dirty="0"/>
          </a:p>
        </p:txBody>
      </p:sp>
      <p:sp>
        <p:nvSpPr>
          <p:cNvPr id="3" name="副标题 2"/>
          <p:cNvSpPr>
            <a:spLocks noGrp="1"/>
          </p:cNvSpPr>
          <p:nvPr>
            <p:ph type="subTitle" sz="quarter" idx="1"/>
          </p:nvPr>
        </p:nvSpPr>
        <p:spPr/>
        <p:txBody>
          <a:bodyPr/>
          <a:lstStyle/>
          <a:p>
            <a:r>
              <a:rPr lang="zh-CN" altLang="en-US" dirty="0" smtClean="0"/>
              <a:t>重庆电子工程职业学院 计算机学院</a:t>
            </a:r>
            <a:endParaRPr lang="zh-CN" altLang="en-US" dirty="0"/>
          </a:p>
        </p:txBody>
      </p:sp>
    </p:spTree>
    <p:extLst>
      <p:ext uri="{BB962C8B-B14F-4D97-AF65-F5344CB8AC3E}">
        <p14:creationId xmlns:p14="http://schemas.microsoft.com/office/powerpoint/2010/main" val="327874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zh-CN" altLang="zh-CN" dirty="0"/>
              <a:t>目前最常见的网络数据备份系统按其架构不同可以分为四种：基于主机（</a:t>
            </a:r>
            <a:r>
              <a:rPr lang="en-US" altLang="zh-CN" dirty="0"/>
              <a:t>Host-Base</a:t>
            </a:r>
            <a:r>
              <a:rPr lang="zh-CN" altLang="zh-CN" dirty="0"/>
              <a:t>）结构，基于局域网（</a:t>
            </a:r>
            <a:r>
              <a:rPr lang="en-US" altLang="zh-CN" dirty="0"/>
              <a:t>LAN-Base</a:t>
            </a:r>
            <a:r>
              <a:rPr lang="zh-CN" altLang="zh-CN" dirty="0"/>
              <a:t>）结构，基于</a:t>
            </a:r>
            <a:r>
              <a:rPr lang="en-US" altLang="zh-CN" dirty="0"/>
              <a:t> SAN </a:t>
            </a:r>
            <a:r>
              <a:rPr lang="zh-CN" altLang="zh-CN" dirty="0"/>
              <a:t>结构的</a:t>
            </a:r>
            <a:r>
              <a:rPr lang="en-US" altLang="zh-CN" dirty="0"/>
              <a:t> LAN-Free </a:t>
            </a:r>
            <a:r>
              <a:rPr lang="zh-CN" altLang="zh-CN" dirty="0"/>
              <a:t>和</a:t>
            </a:r>
            <a:r>
              <a:rPr lang="en-US" altLang="zh-CN" dirty="0"/>
              <a:t>Server-Free</a:t>
            </a:r>
            <a:r>
              <a:rPr lang="zh-CN" altLang="zh-CN" dirty="0"/>
              <a:t>结构</a:t>
            </a:r>
            <a:r>
              <a:rPr lang="zh-CN" altLang="zh-CN" dirty="0" smtClean="0"/>
              <a:t>。</a:t>
            </a:r>
            <a:endParaRPr lang="en-US" altLang="zh-CN" dirty="0" smtClean="0"/>
          </a:p>
          <a:p>
            <a:endParaRPr lang="zh-CN" altLang="zh-CN" dirty="0"/>
          </a:p>
        </p:txBody>
      </p:sp>
    </p:spTree>
    <p:extLst>
      <p:ext uri="{BB962C8B-B14F-4D97-AF65-F5344CB8AC3E}">
        <p14:creationId xmlns:p14="http://schemas.microsoft.com/office/powerpoint/2010/main" val="8266565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Host -Base </a:t>
            </a:r>
            <a:r>
              <a:rPr lang="zh-CN" altLang="zh-CN" dirty="0"/>
              <a:t>结构</a:t>
            </a:r>
            <a:endParaRPr lang="zh-CN" altLang="zh-CN" sz="3600" b="1" dirty="0"/>
          </a:p>
          <a:p>
            <a:pPr lvl="1"/>
            <a:r>
              <a:rPr lang="en-US" altLang="zh-CN" dirty="0"/>
              <a:t>Host-Base</a:t>
            </a:r>
            <a:r>
              <a:rPr lang="zh-CN" altLang="zh-CN" dirty="0"/>
              <a:t>结构是最简单的一种备份系统，也称为基于直接附加存储（</a:t>
            </a:r>
            <a:r>
              <a:rPr lang="en-US" altLang="zh-CN" dirty="0"/>
              <a:t>DAS-Base</a:t>
            </a:r>
            <a:r>
              <a:rPr lang="zh-CN" altLang="zh-CN" dirty="0"/>
              <a:t>）的结构。</a:t>
            </a:r>
          </a:p>
        </p:txBody>
      </p:sp>
      <p:pic>
        <p:nvPicPr>
          <p:cNvPr id="9" name="图片 8"/>
          <p:cNvPicPr>
            <a:picLocks noChangeAspect="1"/>
          </p:cNvPicPr>
          <p:nvPr/>
        </p:nvPicPr>
        <p:blipFill>
          <a:blip r:embed="rId2"/>
          <a:stretch>
            <a:fillRect/>
          </a:stretch>
        </p:blipFill>
        <p:spPr>
          <a:xfrm>
            <a:off x="2964802" y="2847002"/>
            <a:ext cx="3249386" cy="3429907"/>
          </a:xfrm>
          <a:prstGeom prst="rect">
            <a:avLst/>
          </a:prstGeom>
        </p:spPr>
      </p:pic>
    </p:spTree>
    <p:extLst>
      <p:ext uri="{BB962C8B-B14F-4D97-AF65-F5344CB8AC3E}">
        <p14:creationId xmlns:p14="http://schemas.microsoft.com/office/powerpoint/2010/main" val="31660313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Host -Base </a:t>
            </a:r>
            <a:r>
              <a:rPr lang="zh-CN" altLang="zh-CN" dirty="0"/>
              <a:t>结构</a:t>
            </a:r>
            <a:endParaRPr lang="zh-CN" altLang="zh-CN" sz="3600" b="1" dirty="0"/>
          </a:p>
          <a:p>
            <a:pPr lvl="1"/>
            <a:r>
              <a:rPr lang="en-US" altLang="zh-CN" dirty="0"/>
              <a:t>Host-Base</a:t>
            </a:r>
            <a:r>
              <a:rPr lang="zh-CN" altLang="zh-CN" dirty="0"/>
              <a:t>结构的备份系统是最简单的数据备份方案，适用于小型企业用户进行简单的文档备份。它的优点是维护简单，数据传输速度快。缺点是可管理的存储设备少，不利于备份系统的共享，不大适合于现在大型的数据备份要求，而且不能提供实时的备份需求。</a:t>
            </a:r>
          </a:p>
        </p:txBody>
      </p:sp>
    </p:spTree>
    <p:extLst>
      <p:ext uri="{BB962C8B-B14F-4D97-AF65-F5344CB8AC3E}">
        <p14:creationId xmlns:p14="http://schemas.microsoft.com/office/powerpoint/2010/main" val="16895883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LAN-Base </a:t>
            </a:r>
            <a:r>
              <a:rPr lang="zh-CN" altLang="zh-CN" dirty="0"/>
              <a:t>结构</a:t>
            </a:r>
            <a:endParaRPr lang="zh-CN" altLang="zh-CN" sz="3600" b="1" dirty="0"/>
          </a:p>
          <a:p>
            <a:pPr lvl="1"/>
            <a:r>
              <a:rPr lang="en-US" altLang="zh-CN" dirty="0"/>
              <a:t>LAN-Base</a:t>
            </a:r>
            <a:r>
              <a:rPr lang="zh-CN" altLang="zh-CN" dirty="0"/>
              <a:t>备份结构，这是小型办公环境最常使用的备份结构。在该系统中数据的传输是以局域网为基础的，预先配置一台服务器作为备份管理服务器，它负责整个系统的备份操作，将磁带库、磁盘阵列等存储设备连接在服务器上，当需要备份数据时，备份对象把数据通过网络经服务器传输到存储设备中实现备份。</a:t>
            </a:r>
          </a:p>
        </p:txBody>
      </p:sp>
    </p:spTree>
    <p:extLst>
      <p:ext uri="{BB962C8B-B14F-4D97-AF65-F5344CB8AC3E}">
        <p14:creationId xmlns:p14="http://schemas.microsoft.com/office/powerpoint/2010/main" val="11152529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LAN-Base </a:t>
            </a:r>
            <a:r>
              <a:rPr lang="zh-CN" altLang="zh-CN" dirty="0"/>
              <a:t>结</a:t>
            </a:r>
            <a:r>
              <a:rPr lang="zh-CN" altLang="zh-CN" dirty="0" smtClean="0"/>
              <a:t>构</a:t>
            </a:r>
            <a:endParaRPr lang="zh-CN" altLang="zh-CN" sz="3600" b="1" dirty="0"/>
          </a:p>
        </p:txBody>
      </p:sp>
      <p:pic>
        <p:nvPicPr>
          <p:cNvPr id="4" name="图片 3"/>
          <p:cNvPicPr>
            <a:picLocks noChangeAspect="1"/>
          </p:cNvPicPr>
          <p:nvPr/>
        </p:nvPicPr>
        <p:blipFill>
          <a:blip r:embed="rId2"/>
          <a:stretch>
            <a:fillRect/>
          </a:stretch>
        </p:blipFill>
        <p:spPr>
          <a:xfrm>
            <a:off x="1906165" y="1842601"/>
            <a:ext cx="5320683" cy="4334264"/>
          </a:xfrm>
          <a:prstGeom prst="rect">
            <a:avLst/>
          </a:prstGeom>
        </p:spPr>
      </p:pic>
    </p:spTree>
    <p:extLst>
      <p:ext uri="{BB962C8B-B14F-4D97-AF65-F5344CB8AC3E}">
        <p14:creationId xmlns:p14="http://schemas.microsoft.com/office/powerpoint/2010/main" val="24825936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LAN-Base </a:t>
            </a:r>
            <a:r>
              <a:rPr lang="zh-CN" altLang="zh-CN" dirty="0"/>
              <a:t>结</a:t>
            </a:r>
            <a:r>
              <a:rPr lang="zh-CN" altLang="zh-CN" dirty="0" smtClean="0"/>
              <a:t>构</a:t>
            </a:r>
            <a:endParaRPr lang="en-US" altLang="zh-CN" dirty="0" smtClean="0"/>
          </a:p>
          <a:p>
            <a:pPr lvl="1"/>
            <a:r>
              <a:rPr lang="en-US" altLang="zh-CN" sz="2800" dirty="0"/>
              <a:t>LAN-Base</a:t>
            </a:r>
            <a:r>
              <a:rPr lang="zh-CN" altLang="zh-CN" sz="2800" dirty="0"/>
              <a:t>备份结构的优点是投资经济、磁带库共享、集中备份管理；它的缺点是对网络传输压力大，当备份数据量大或备份频率高时，局域网的性能下降快，不适合重载荷的网络应用环境。</a:t>
            </a:r>
          </a:p>
          <a:p>
            <a:endParaRPr lang="zh-CN" altLang="zh-CN" sz="3600" b="1" dirty="0"/>
          </a:p>
        </p:txBody>
      </p:sp>
    </p:spTree>
    <p:extLst>
      <p:ext uri="{BB962C8B-B14F-4D97-AF65-F5344CB8AC3E}">
        <p14:creationId xmlns:p14="http://schemas.microsoft.com/office/powerpoint/2010/main" val="26146235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LAN-Free </a:t>
            </a:r>
            <a:r>
              <a:rPr lang="zh-CN" altLang="zh-CN" dirty="0"/>
              <a:t>结构</a:t>
            </a:r>
            <a:endParaRPr lang="zh-CN" altLang="zh-CN" sz="3600" b="1" dirty="0"/>
          </a:p>
          <a:p>
            <a:pPr lvl="1"/>
            <a:r>
              <a:rPr lang="zh-CN" altLang="zh-CN" dirty="0"/>
              <a:t>为彻底解决基于</a:t>
            </a:r>
            <a:r>
              <a:rPr lang="en-US" altLang="zh-CN" dirty="0"/>
              <a:t>LAN-Base</a:t>
            </a:r>
            <a:r>
              <a:rPr lang="zh-CN" altLang="zh-CN" dirty="0"/>
              <a:t>结构的备份方式占用局域网带宽问题，可以使用基于</a:t>
            </a:r>
            <a:r>
              <a:rPr lang="en-US" altLang="zh-CN" dirty="0"/>
              <a:t>SAN</a:t>
            </a:r>
            <a:r>
              <a:rPr lang="zh-CN" altLang="zh-CN" dirty="0"/>
              <a:t>的备份方案。</a:t>
            </a:r>
            <a:r>
              <a:rPr lang="en-US" altLang="zh-CN" dirty="0"/>
              <a:t>LAN-Free</a:t>
            </a:r>
            <a:r>
              <a:rPr lang="zh-CN" altLang="zh-CN" dirty="0"/>
              <a:t>和</a:t>
            </a:r>
            <a:r>
              <a:rPr lang="en-US" altLang="zh-CN" dirty="0"/>
              <a:t>Server-Free</a:t>
            </a:r>
            <a:r>
              <a:rPr lang="zh-CN" altLang="zh-CN" dirty="0"/>
              <a:t>结构的备份系统都是建立在</a:t>
            </a:r>
            <a:r>
              <a:rPr lang="en-US" altLang="zh-CN" dirty="0"/>
              <a:t>SAN</a:t>
            </a:r>
            <a:r>
              <a:rPr lang="zh-CN" altLang="zh-CN" dirty="0"/>
              <a:t>基础上的解决方案。</a:t>
            </a:r>
            <a:endParaRPr lang="zh-CN" altLang="zh-CN" sz="7600" b="1" dirty="0"/>
          </a:p>
        </p:txBody>
      </p:sp>
    </p:spTree>
    <p:extLst>
      <p:ext uri="{BB962C8B-B14F-4D97-AF65-F5344CB8AC3E}">
        <p14:creationId xmlns:p14="http://schemas.microsoft.com/office/powerpoint/2010/main" val="10931229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LAN-Free </a:t>
            </a:r>
            <a:r>
              <a:rPr lang="zh-CN" altLang="zh-CN" dirty="0"/>
              <a:t>结</a:t>
            </a:r>
            <a:r>
              <a:rPr lang="zh-CN" altLang="zh-CN" dirty="0" smtClean="0"/>
              <a:t>构</a:t>
            </a:r>
            <a:endParaRPr lang="zh-CN" altLang="zh-CN" sz="3600" b="1" dirty="0"/>
          </a:p>
        </p:txBody>
      </p:sp>
      <p:pic>
        <p:nvPicPr>
          <p:cNvPr id="4" name="图片 3"/>
          <p:cNvPicPr>
            <a:picLocks noChangeAspect="1"/>
          </p:cNvPicPr>
          <p:nvPr/>
        </p:nvPicPr>
        <p:blipFill>
          <a:blip r:embed="rId2"/>
          <a:stretch>
            <a:fillRect/>
          </a:stretch>
        </p:blipFill>
        <p:spPr>
          <a:xfrm>
            <a:off x="1630330" y="2097152"/>
            <a:ext cx="5427604" cy="4117036"/>
          </a:xfrm>
          <a:prstGeom prst="rect">
            <a:avLst/>
          </a:prstGeom>
        </p:spPr>
      </p:pic>
    </p:spTree>
    <p:extLst>
      <p:ext uri="{BB962C8B-B14F-4D97-AF65-F5344CB8AC3E}">
        <p14:creationId xmlns:p14="http://schemas.microsoft.com/office/powerpoint/2010/main" val="4557891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LAN-Free </a:t>
            </a:r>
            <a:r>
              <a:rPr lang="zh-CN" altLang="zh-CN" dirty="0"/>
              <a:t>结构</a:t>
            </a:r>
            <a:endParaRPr lang="zh-CN" altLang="zh-CN" sz="3600" b="1" dirty="0"/>
          </a:p>
          <a:p>
            <a:pPr lvl="1"/>
            <a:r>
              <a:rPr lang="en-US" altLang="zh-CN" dirty="0"/>
              <a:t>LAN-Free</a:t>
            </a:r>
            <a:r>
              <a:rPr lang="zh-CN" altLang="zh-CN" dirty="0"/>
              <a:t>优点是数据备份统一管理、备份速度快、网络传输压力小、磁带库资源共享；缺点是少量文件恢复操作繁琐，服务器压力大，技术实施复杂，投资较高。</a:t>
            </a:r>
          </a:p>
        </p:txBody>
      </p:sp>
    </p:spTree>
    <p:extLst>
      <p:ext uri="{BB962C8B-B14F-4D97-AF65-F5344CB8AC3E}">
        <p14:creationId xmlns:p14="http://schemas.microsoft.com/office/powerpoint/2010/main" val="38817284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Server-Free</a:t>
            </a:r>
            <a:r>
              <a:rPr lang="zh-CN" altLang="zh-CN" dirty="0"/>
              <a:t>结构</a:t>
            </a:r>
            <a:endParaRPr lang="zh-CN" altLang="zh-CN" sz="3600" b="1" dirty="0"/>
          </a:p>
          <a:p>
            <a:pPr lvl="1"/>
            <a:r>
              <a:rPr lang="en-US" altLang="zh-CN" dirty="0"/>
              <a:t>Server-Free</a:t>
            </a:r>
            <a:r>
              <a:rPr lang="zh-CN" altLang="zh-CN" dirty="0"/>
              <a:t>结构是在</a:t>
            </a:r>
            <a:r>
              <a:rPr lang="en-US" altLang="zh-CN" dirty="0"/>
              <a:t>LAN-Free</a:t>
            </a:r>
            <a:r>
              <a:rPr lang="zh-CN" altLang="zh-CN" dirty="0"/>
              <a:t>结构上的改进，在解放局域网的基础上，进一步解放了服务器，可称之为“无服务器”备份技术。</a:t>
            </a:r>
          </a:p>
        </p:txBody>
      </p:sp>
    </p:spTree>
    <p:extLst>
      <p:ext uri="{BB962C8B-B14F-4D97-AF65-F5344CB8AC3E}">
        <p14:creationId xmlns:p14="http://schemas.microsoft.com/office/powerpoint/2010/main" val="34079719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a:t>第</a:t>
            </a:r>
            <a:r>
              <a:rPr lang="en-US" altLang="zh-CN" dirty="0"/>
              <a:t>8</a:t>
            </a:r>
            <a:r>
              <a:rPr lang="zh-CN" altLang="en-US" dirty="0" smtClean="0"/>
              <a:t>章 数</a:t>
            </a:r>
            <a:r>
              <a:rPr lang="zh-CN" altLang="en-US" dirty="0"/>
              <a:t>据备份软件调试与部署</a:t>
            </a:r>
          </a:p>
        </p:txBody>
      </p:sp>
      <p:sp>
        <p:nvSpPr>
          <p:cNvPr id="3" name="内容占位符 2"/>
          <p:cNvSpPr>
            <a:spLocks noGrp="1"/>
          </p:cNvSpPr>
          <p:nvPr>
            <p:ph idx="1"/>
          </p:nvPr>
        </p:nvSpPr>
        <p:spPr/>
        <p:txBody>
          <a:bodyPr/>
          <a:lstStyle/>
          <a:p>
            <a:r>
              <a:rPr lang="zh-CN" altLang="zh-CN" dirty="0"/>
              <a:t>知识目</a:t>
            </a:r>
            <a:r>
              <a:rPr lang="zh-CN" altLang="zh-CN" dirty="0" smtClean="0"/>
              <a:t>标</a:t>
            </a:r>
            <a:endParaRPr lang="en-US" altLang="zh-CN" dirty="0"/>
          </a:p>
          <a:p>
            <a:pPr lvl="1"/>
            <a:r>
              <a:rPr lang="zh-CN" altLang="zh-CN" dirty="0" smtClean="0"/>
              <a:t>了</a:t>
            </a:r>
            <a:r>
              <a:rPr lang="zh-CN" altLang="zh-CN" dirty="0"/>
              <a:t>解数据备份的定义和作用</a:t>
            </a:r>
          </a:p>
          <a:p>
            <a:pPr lvl="1"/>
            <a:r>
              <a:rPr lang="zh-CN" altLang="zh-CN" dirty="0" smtClean="0"/>
              <a:t>了</a:t>
            </a:r>
            <a:r>
              <a:rPr lang="zh-CN" altLang="zh-CN" dirty="0"/>
              <a:t>解数据所面临的安全威胁</a:t>
            </a:r>
          </a:p>
          <a:p>
            <a:pPr lvl="1"/>
            <a:r>
              <a:rPr lang="zh-CN" altLang="zh-CN" dirty="0" smtClean="0"/>
              <a:t>掌</a:t>
            </a:r>
            <a:r>
              <a:rPr lang="zh-CN" altLang="zh-CN" dirty="0"/>
              <a:t>握数据备份的方式和策略</a:t>
            </a:r>
          </a:p>
          <a:p>
            <a:r>
              <a:rPr lang="zh-CN" altLang="zh-CN" dirty="0"/>
              <a:t>技能目标</a:t>
            </a:r>
            <a:endParaRPr lang="zh-CN" altLang="zh-CN" sz="4000" dirty="0"/>
          </a:p>
          <a:p>
            <a:pPr lvl="1"/>
            <a:r>
              <a:rPr lang="zh-CN" altLang="zh-CN" dirty="0" smtClean="0"/>
              <a:t>能</a:t>
            </a:r>
            <a:r>
              <a:rPr lang="zh-CN" altLang="zh-CN" dirty="0"/>
              <a:t>够根据项目进行方案设计</a:t>
            </a:r>
          </a:p>
          <a:p>
            <a:pPr lvl="1"/>
            <a:r>
              <a:rPr lang="zh-CN" altLang="zh-CN" dirty="0" smtClean="0"/>
              <a:t>掌</a:t>
            </a:r>
            <a:r>
              <a:rPr lang="zh-CN" altLang="zh-CN" dirty="0"/>
              <a:t>握数据备份系统的架构和组成</a:t>
            </a:r>
          </a:p>
          <a:p>
            <a:pPr lvl="1"/>
            <a:r>
              <a:rPr lang="zh-CN" altLang="zh-CN" dirty="0" smtClean="0"/>
              <a:t>掌</a:t>
            </a:r>
            <a:r>
              <a:rPr lang="zh-CN" altLang="zh-CN" dirty="0"/>
              <a:t>握数据备份软件的安装与使用</a:t>
            </a:r>
          </a:p>
          <a:p>
            <a:pPr lvl="1"/>
            <a:endParaRPr lang="zh-CN" altLang="en-US" dirty="0"/>
          </a:p>
        </p:txBody>
      </p:sp>
    </p:spTree>
    <p:extLst>
      <p:ext uri="{BB962C8B-B14F-4D97-AF65-F5344CB8AC3E}">
        <p14:creationId xmlns:p14="http://schemas.microsoft.com/office/powerpoint/2010/main" val="18753332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Server-Free</a:t>
            </a:r>
            <a:r>
              <a:rPr lang="zh-CN" altLang="zh-CN" dirty="0"/>
              <a:t>结</a:t>
            </a:r>
            <a:r>
              <a:rPr lang="zh-CN" altLang="zh-CN" dirty="0" smtClean="0"/>
              <a:t>构</a:t>
            </a:r>
            <a:endParaRPr lang="zh-CN" altLang="zh-CN" sz="3600" b="1" dirty="0"/>
          </a:p>
        </p:txBody>
      </p:sp>
      <p:pic>
        <p:nvPicPr>
          <p:cNvPr id="4" name="图片 3"/>
          <p:cNvPicPr>
            <a:picLocks noChangeAspect="1"/>
          </p:cNvPicPr>
          <p:nvPr/>
        </p:nvPicPr>
        <p:blipFill>
          <a:blip r:embed="rId2"/>
          <a:stretch>
            <a:fillRect/>
          </a:stretch>
        </p:blipFill>
        <p:spPr>
          <a:xfrm>
            <a:off x="1763194" y="2061773"/>
            <a:ext cx="4973508" cy="4269294"/>
          </a:xfrm>
          <a:prstGeom prst="rect">
            <a:avLst/>
          </a:prstGeom>
        </p:spPr>
      </p:pic>
    </p:spTree>
    <p:extLst>
      <p:ext uri="{BB962C8B-B14F-4D97-AF65-F5344CB8AC3E}">
        <p14:creationId xmlns:p14="http://schemas.microsoft.com/office/powerpoint/2010/main" val="41692394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8.2	</a:t>
            </a:r>
            <a:r>
              <a:rPr lang="zh-CN" altLang="en-US" dirty="0">
                <a:latin typeface="+mj-lt"/>
                <a:ea typeface="+mj-ea"/>
                <a:cs typeface="+mj-cs"/>
              </a:rPr>
              <a:t>数据备份系统架构</a:t>
            </a:r>
          </a:p>
        </p:txBody>
      </p:sp>
      <p:sp>
        <p:nvSpPr>
          <p:cNvPr id="3" name="内容占位符 2"/>
          <p:cNvSpPr>
            <a:spLocks noGrp="1"/>
          </p:cNvSpPr>
          <p:nvPr>
            <p:ph idx="1"/>
          </p:nvPr>
        </p:nvSpPr>
        <p:spPr/>
        <p:txBody>
          <a:bodyPr/>
          <a:lstStyle/>
          <a:p>
            <a:r>
              <a:rPr lang="en-US" altLang="zh-CN" dirty="0"/>
              <a:t>Server-Free</a:t>
            </a:r>
            <a:r>
              <a:rPr lang="zh-CN" altLang="zh-CN" dirty="0"/>
              <a:t>结</a:t>
            </a:r>
            <a:r>
              <a:rPr lang="zh-CN" altLang="zh-CN" dirty="0" smtClean="0"/>
              <a:t>构</a:t>
            </a:r>
            <a:endParaRPr lang="en-US" altLang="zh-CN" dirty="0" smtClean="0"/>
          </a:p>
          <a:p>
            <a:pPr lvl="1"/>
            <a:r>
              <a:rPr lang="en-US" altLang="zh-CN" dirty="0"/>
              <a:t>Server-Free</a:t>
            </a:r>
            <a:r>
              <a:rPr lang="zh-CN" altLang="zh-CN" dirty="0"/>
              <a:t>优点是数据备份和恢复时间短，网络传输压力小，便于统一管理和备份资源共享；其缺点是需要特定的备份应用软件进行管理，厂商的类型兼容性问题需要统一，并且实施起来与</a:t>
            </a:r>
            <a:r>
              <a:rPr lang="en-US" altLang="zh-CN" dirty="0"/>
              <a:t>LAN-Free</a:t>
            </a:r>
            <a:r>
              <a:rPr lang="zh-CN" altLang="zh-CN" dirty="0"/>
              <a:t>一样比较复杂，成本也较高，适用于大中型企业进行海量数据备份管理。</a:t>
            </a:r>
          </a:p>
        </p:txBody>
      </p:sp>
    </p:spTree>
    <p:extLst>
      <p:ext uri="{BB962C8B-B14F-4D97-AF65-F5344CB8AC3E}">
        <p14:creationId xmlns:p14="http://schemas.microsoft.com/office/powerpoint/2010/main" val="33440592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8.3	</a:t>
            </a:r>
            <a:r>
              <a:rPr lang="zh-CN" altLang="en-US" dirty="0">
                <a:latin typeface="+mj-lt"/>
                <a:ea typeface="+mj-ea"/>
                <a:cs typeface="+mj-cs"/>
              </a:rPr>
              <a:t>备份系统组成</a:t>
            </a:r>
          </a:p>
        </p:txBody>
      </p:sp>
      <p:sp>
        <p:nvSpPr>
          <p:cNvPr id="3" name="内容占位符 2"/>
          <p:cNvSpPr>
            <a:spLocks noGrp="1"/>
          </p:cNvSpPr>
          <p:nvPr>
            <p:ph idx="1"/>
          </p:nvPr>
        </p:nvSpPr>
        <p:spPr/>
        <p:txBody>
          <a:bodyPr/>
          <a:lstStyle/>
          <a:p>
            <a:pPr lvl="1"/>
            <a:r>
              <a:rPr lang="zh-CN" altLang="zh-CN" dirty="0" smtClean="0"/>
              <a:t>数</a:t>
            </a:r>
            <a:r>
              <a:rPr lang="zh-CN" altLang="zh-CN" dirty="0"/>
              <a:t>据备份一般采取自动化备份方式，即无人值守方式，因为人是容易开小差、犯错的，而机器只要不出故障就是很可靠的</a:t>
            </a:r>
            <a:r>
              <a:rPr lang="zh-CN" altLang="zh-CN" dirty="0" smtClean="0"/>
              <a:t>。</a:t>
            </a:r>
            <a:endParaRPr lang="en-US" altLang="zh-CN" dirty="0" smtClean="0"/>
          </a:p>
          <a:p>
            <a:r>
              <a:rPr lang="en-US" altLang="zh-CN" dirty="0"/>
              <a:t>1</a:t>
            </a:r>
            <a:r>
              <a:rPr lang="zh-CN" altLang="zh-CN" dirty="0"/>
              <a:t>．备份客户端</a:t>
            </a:r>
          </a:p>
          <a:p>
            <a:pPr lvl="1"/>
            <a:r>
              <a:rPr lang="zh-CN" altLang="zh-CN" dirty="0"/>
              <a:t>需要备份数据的任何计算机都称为备份客户端。通常是指应用程序、数据库或文件服务器。备份客户端也用来表示能从在线存储器上读取数据并将数据传送到备份服务器的软件组件。</a:t>
            </a:r>
          </a:p>
          <a:p>
            <a:r>
              <a:rPr lang="en-US" altLang="zh-CN" dirty="0"/>
              <a:t>2.</a:t>
            </a:r>
            <a:r>
              <a:rPr lang="zh-CN" altLang="zh-CN" dirty="0"/>
              <a:t>备份服务器</a:t>
            </a:r>
          </a:p>
          <a:p>
            <a:pPr lvl="1"/>
            <a:r>
              <a:rPr lang="zh-CN" altLang="zh-CN" dirty="0"/>
              <a:t>将数据复制到各类介质并保存历史备份信息的计算机系统称为备份服务器。备份服务器通常分成主备份服务器和介质服务器两类</a:t>
            </a:r>
            <a:r>
              <a:rPr lang="zh-CN" altLang="zh-CN" dirty="0" smtClean="0"/>
              <a:t>。</a:t>
            </a:r>
            <a:endParaRPr lang="zh-CN" altLang="zh-CN" dirty="0"/>
          </a:p>
        </p:txBody>
      </p:sp>
    </p:spTree>
    <p:extLst>
      <p:ext uri="{BB962C8B-B14F-4D97-AF65-F5344CB8AC3E}">
        <p14:creationId xmlns:p14="http://schemas.microsoft.com/office/powerpoint/2010/main" val="25835428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8.3	</a:t>
            </a:r>
            <a:r>
              <a:rPr lang="zh-CN" altLang="en-US" dirty="0">
                <a:latin typeface="+mj-lt"/>
                <a:ea typeface="+mj-ea"/>
                <a:cs typeface="+mj-cs"/>
              </a:rPr>
              <a:t>备份系统组成</a:t>
            </a:r>
          </a:p>
        </p:txBody>
      </p:sp>
      <p:sp>
        <p:nvSpPr>
          <p:cNvPr id="3" name="内容占位符 2"/>
          <p:cNvSpPr>
            <a:spLocks noGrp="1"/>
          </p:cNvSpPr>
          <p:nvPr>
            <p:ph idx="1"/>
          </p:nvPr>
        </p:nvSpPr>
        <p:spPr/>
        <p:txBody>
          <a:bodyPr/>
          <a:lstStyle/>
          <a:p>
            <a:r>
              <a:rPr lang="en-US" altLang="zh-CN" dirty="0" smtClean="0"/>
              <a:t>3</a:t>
            </a:r>
            <a:r>
              <a:rPr lang="en-US" altLang="zh-CN" dirty="0"/>
              <a:t>.</a:t>
            </a:r>
            <a:r>
              <a:rPr lang="zh-CN" altLang="zh-CN" dirty="0"/>
              <a:t>备份存储单元</a:t>
            </a:r>
          </a:p>
          <a:p>
            <a:pPr lvl="1"/>
            <a:r>
              <a:rPr lang="zh-CN" altLang="zh-CN" dirty="0"/>
              <a:t>备份存储单元包括数据磁带、磁盘、光盘或磁盘阵列。通常由介质服务器控制和管理。备份是主备份服务器、备份客户端和介质服务器三方协作的过程。</a:t>
            </a:r>
          </a:p>
          <a:p>
            <a:r>
              <a:rPr lang="en-US" altLang="zh-CN" dirty="0"/>
              <a:t>4.</a:t>
            </a:r>
            <a:r>
              <a:rPr lang="zh-CN" altLang="zh-CN" dirty="0"/>
              <a:t>备份管理软件</a:t>
            </a:r>
          </a:p>
          <a:p>
            <a:pPr lvl="1"/>
            <a:r>
              <a:rPr lang="zh-CN" altLang="zh-CN" dirty="0"/>
              <a:t>备份硬件是完成备份任务的基础，而备份软件则关系到是否能够将备份硬件的优良特性完全发挥出来。必须采用具有可靠的硬件产品与具有在线备份功能的自动备份软件（在使用磁带库的时代，要求磁带库能够自动加载）。</a:t>
            </a:r>
          </a:p>
          <a:p>
            <a:pPr lvl="2"/>
            <a:endParaRPr lang="zh-CN" altLang="zh-CN" dirty="0"/>
          </a:p>
        </p:txBody>
      </p:sp>
    </p:spTree>
    <p:extLst>
      <p:ext uri="{BB962C8B-B14F-4D97-AF65-F5344CB8AC3E}">
        <p14:creationId xmlns:p14="http://schemas.microsoft.com/office/powerpoint/2010/main" val="41775785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8.4	</a:t>
            </a:r>
            <a:r>
              <a:rPr lang="zh-CN" altLang="en-US" dirty="0">
                <a:latin typeface="+mj-lt"/>
                <a:ea typeface="+mj-ea"/>
                <a:cs typeface="+mj-cs"/>
              </a:rPr>
              <a:t>数据备份方式和策略</a:t>
            </a:r>
          </a:p>
        </p:txBody>
      </p:sp>
      <p:sp>
        <p:nvSpPr>
          <p:cNvPr id="3" name="内容占位符 2"/>
          <p:cNvSpPr>
            <a:spLocks noGrp="1"/>
          </p:cNvSpPr>
          <p:nvPr>
            <p:ph idx="1"/>
          </p:nvPr>
        </p:nvSpPr>
        <p:spPr/>
        <p:txBody>
          <a:bodyPr/>
          <a:lstStyle/>
          <a:p>
            <a:r>
              <a:rPr lang="zh-CN" altLang="zh-CN" dirty="0"/>
              <a:t>数据备份方式</a:t>
            </a:r>
            <a:endParaRPr lang="zh-CN" altLang="zh-CN" sz="3600" b="1" dirty="0"/>
          </a:p>
          <a:p>
            <a:r>
              <a:rPr lang="zh-CN" altLang="zh-CN" dirty="0"/>
              <a:t>数据备份主要有三大方式：完全备份、增量备份以及差异备份</a:t>
            </a:r>
            <a:r>
              <a:rPr lang="zh-CN" altLang="zh-CN" dirty="0" smtClean="0"/>
              <a:t>。</a:t>
            </a:r>
            <a:endParaRPr lang="en-US" altLang="zh-CN" dirty="0" smtClean="0"/>
          </a:p>
          <a:p>
            <a:r>
              <a:rPr lang="en-US" altLang="zh-CN" dirty="0"/>
              <a:t>1</a:t>
            </a:r>
            <a:r>
              <a:rPr lang="zh-CN" altLang="zh-CN" dirty="0"/>
              <a:t>．完全备份（</a:t>
            </a:r>
            <a:r>
              <a:rPr lang="en-US" altLang="zh-CN" dirty="0"/>
              <a:t>Full Backup</a:t>
            </a:r>
            <a:r>
              <a:rPr lang="zh-CN" altLang="zh-CN" dirty="0"/>
              <a:t>）</a:t>
            </a:r>
          </a:p>
          <a:p>
            <a:pPr lvl="1"/>
            <a:r>
              <a:rPr lang="zh-CN" altLang="zh-CN" dirty="0"/>
              <a:t>完全备份是将需要备份的所有数据、系统和文件完整的备份到备份存储介质中</a:t>
            </a:r>
            <a:r>
              <a:rPr lang="zh-CN" altLang="zh-CN" dirty="0" smtClean="0"/>
              <a:t>。</a:t>
            </a:r>
            <a:endParaRPr lang="en-US" altLang="zh-CN" dirty="0" smtClean="0"/>
          </a:p>
          <a:p>
            <a:r>
              <a:rPr lang="en-US" altLang="zh-CN" dirty="0"/>
              <a:t>2</a:t>
            </a:r>
            <a:r>
              <a:rPr lang="zh-CN" altLang="zh-CN" dirty="0"/>
              <a:t>．增量备份（</a:t>
            </a:r>
            <a:r>
              <a:rPr lang="en-US" altLang="zh-CN" dirty="0"/>
              <a:t>Incremental Backups</a:t>
            </a:r>
            <a:r>
              <a:rPr lang="zh-CN" altLang="zh-CN" dirty="0"/>
              <a:t>）</a:t>
            </a:r>
          </a:p>
          <a:p>
            <a:pPr lvl="1"/>
            <a:r>
              <a:rPr lang="zh-CN" altLang="zh-CN" dirty="0"/>
              <a:t>增量备份是备份自上一次备份（包含完全备份、差异备份、增量备份）之后有变化的数据，每次的备份只需备份与前一次相比增加或者被修改的文件。</a:t>
            </a:r>
          </a:p>
        </p:txBody>
      </p:sp>
    </p:spTree>
    <p:extLst>
      <p:ext uri="{BB962C8B-B14F-4D97-AF65-F5344CB8AC3E}">
        <p14:creationId xmlns:p14="http://schemas.microsoft.com/office/powerpoint/2010/main" val="14052057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8.4	</a:t>
            </a:r>
            <a:r>
              <a:rPr lang="zh-CN" altLang="en-US" dirty="0">
                <a:latin typeface="+mj-lt"/>
                <a:ea typeface="+mj-ea"/>
                <a:cs typeface="+mj-cs"/>
              </a:rPr>
              <a:t>数据备份方式和策略</a:t>
            </a:r>
          </a:p>
        </p:txBody>
      </p:sp>
      <p:sp>
        <p:nvSpPr>
          <p:cNvPr id="3" name="内容占位符 2"/>
          <p:cNvSpPr>
            <a:spLocks noGrp="1"/>
          </p:cNvSpPr>
          <p:nvPr>
            <p:ph idx="1"/>
          </p:nvPr>
        </p:nvSpPr>
        <p:spPr/>
        <p:txBody>
          <a:bodyPr/>
          <a:lstStyle/>
          <a:p>
            <a:r>
              <a:rPr lang="zh-CN" altLang="zh-CN" dirty="0"/>
              <a:t>数据备份方式</a:t>
            </a:r>
            <a:endParaRPr lang="zh-CN" altLang="zh-CN" sz="3600" b="1" dirty="0"/>
          </a:p>
          <a:p>
            <a:r>
              <a:rPr lang="zh-CN" altLang="zh-CN" dirty="0"/>
              <a:t>数据备份主要有三大方式：完全备份、增量备份以及差异备份</a:t>
            </a:r>
            <a:r>
              <a:rPr lang="zh-CN" altLang="zh-CN" dirty="0" smtClean="0"/>
              <a:t>。</a:t>
            </a:r>
            <a:endParaRPr lang="en-US" altLang="zh-CN" dirty="0" smtClean="0"/>
          </a:p>
          <a:p>
            <a:r>
              <a:rPr lang="en-US" altLang="zh-CN" dirty="0"/>
              <a:t>3</a:t>
            </a:r>
            <a:r>
              <a:rPr lang="zh-CN" altLang="zh-CN" dirty="0"/>
              <a:t>．差异备份（</a:t>
            </a:r>
            <a:r>
              <a:rPr lang="en-US" altLang="zh-CN" dirty="0"/>
              <a:t>Differential Backup</a:t>
            </a:r>
            <a:r>
              <a:rPr lang="zh-CN" altLang="zh-CN" dirty="0"/>
              <a:t>）</a:t>
            </a:r>
          </a:p>
          <a:p>
            <a:pPr lvl="1"/>
            <a:r>
              <a:rPr lang="zh-CN" altLang="zh-CN" dirty="0"/>
              <a:t>差异备份是指在一次全备份后到进行差异备份的这段时间内，对那些增加或者修改文件的备份。</a:t>
            </a:r>
          </a:p>
        </p:txBody>
      </p:sp>
    </p:spTree>
    <p:extLst>
      <p:ext uri="{BB962C8B-B14F-4D97-AF65-F5344CB8AC3E}">
        <p14:creationId xmlns:p14="http://schemas.microsoft.com/office/powerpoint/2010/main" val="4137822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8.4	</a:t>
            </a:r>
            <a:r>
              <a:rPr lang="zh-CN" altLang="en-US" dirty="0">
                <a:latin typeface="+mj-lt"/>
                <a:ea typeface="+mj-ea"/>
                <a:cs typeface="+mj-cs"/>
              </a:rPr>
              <a:t>数据备份方式和策略</a:t>
            </a:r>
          </a:p>
        </p:txBody>
      </p:sp>
      <p:sp>
        <p:nvSpPr>
          <p:cNvPr id="3" name="内容占位符 2"/>
          <p:cNvSpPr>
            <a:spLocks noGrp="1"/>
          </p:cNvSpPr>
          <p:nvPr>
            <p:ph idx="1"/>
          </p:nvPr>
        </p:nvSpPr>
        <p:spPr/>
        <p:txBody>
          <a:bodyPr/>
          <a:lstStyle/>
          <a:p>
            <a:r>
              <a:rPr lang="zh-CN" altLang="zh-CN" dirty="0"/>
              <a:t>数据备份策略</a:t>
            </a:r>
            <a:endParaRPr lang="zh-CN" altLang="zh-CN" sz="3600" b="1" dirty="0"/>
          </a:p>
          <a:p>
            <a:pPr lvl="1"/>
            <a:r>
              <a:rPr lang="zh-CN" altLang="zh-CN" dirty="0"/>
              <a:t>数据备份策略是指确定需要备份的内容、备份时间以及备份方式</a:t>
            </a:r>
            <a:r>
              <a:rPr lang="zh-CN" altLang="zh-CN" dirty="0" smtClean="0"/>
              <a:t>。</a:t>
            </a:r>
            <a:endParaRPr lang="en-US" altLang="zh-CN" dirty="0" smtClean="0"/>
          </a:p>
          <a:p>
            <a:pPr lvl="1"/>
            <a:r>
              <a:rPr lang="zh-CN" altLang="zh-CN" dirty="0"/>
              <a:t>根据数据的重要性可选择一种或几种备份交叉的形式制定备份策略。</a:t>
            </a:r>
          </a:p>
          <a:p>
            <a:pPr lvl="1"/>
            <a:r>
              <a:rPr lang="zh-CN" altLang="zh-CN" dirty="0"/>
              <a:t>若数据量比较小或者数据实时性不强或者是只读的，备份的介质可采用磁盘或光盘。在备份策略上可执行每天一次数据库增量备份，每周进行一次完全备份。备份时间尽量选择在晚上等服务器比较空闲的时间段进行，备份数据要妥善保管。</a:t>
            </a:r>
          </a:p>
          <a:p>
            <a:pPr lvl="2"/>
            <a:endParaRPr lang="zh-CN" altLang="zh-CN" dirty="0"/>
          </a:p>
        </p:txBody>
      </p:sp>
    </p:spTree>
    <p:extLst>
      <p:ext uri="{BB962C8B-B14F-4D97-AF65-F5344CB8AC3E}">
        <p14:creationId xmlns:p14="http://schemas.microsoft.com/office/powerpoint/2010/main" val="19519459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通过对医院数据备份需求的分析，我们设计的方案见图</a:t>
            </a:r>
            <a:r>
              <a:rPr lang="en-US" altLang="zh-CN" dirty="0"/>
              <a:t>8-1</a:t>
            </a:r>
            <a:r>
              <a:rPr lang="zh-CN" altLang="zh-CN" dirty="0"/>
              <a:t>所示，图中将医院的各应用服务器和专用备份服务器连接在备份网络中，构建存储区域网络，备份服务器管理备份介质（磁盘阵列），采用</a:t>
            </a:r>
            <a:r>
              <a:rPr lang="en-US" altLang="zh-CN" dirty="0"/>
              <a:t>Server-Free</a:t>
            </a:r>
            <a:r>
              <a:rPr lang="zh-CN" altLang="zh-CN" dirty="0"/>
              <a:t>的方式进行数据备份</a:t>
            </a:r>
            <a:r>
              <a:rPr lang="zh-CN" altLang="zh-CN" dirty="0" smtClean="0"/>
              <a:t>。</a:t>
            </a:r>
            <a:endParaRPr lang="en-US" altLang="zh-CN" dirty="0" smtClean="0"/>
          </a:p>
          <a:p>
            <a:r>
              <a:rPr lang="zh-CN" altLang="zh-CN" dirty="0"/>
              <a:t>实训中，使用的备份软件是赛门铁克的产品：</a:t>
            </a:r>
            <a:r>
              <a:rPr lang="en-US" altLang="zh-CN" dirty="0"/>
              <a:t>Symantec Backup Exec 2012</a:t>
            </a:r>
            <a:r>
              <a:rPr lang="zh-CN" altLang="zh-CN" dirty="0"/>
              <a:t>。该软件提供</a:t>
            </a:r>
            <a:r>
              <a:rPr lang="en-US" altLang="zh-CN" dirty="0"/>
              <a:t>60</a:t>
            </a:r>
            <a:r>
              <a:rPr lang="zh-CN" altLang="zh-CN" dirty="0"/>
              <a:t>天的免费试用期，完全能够满足课堂教学和实训要求。</a:t>
            </a:r>
          </a:p>
          <a:p>
            <a:endParaRPr lang="zh-CN" altLang="zh-CN" dirty="0"/>
          </a:p>
        </p:txBody>
      </p:sp>
    </p:spTree>
    <p:extLst>
      <p:ext uri="{BB962C8B-B14F-4D97-AF65-F5344CB8AC3E}">
        <p14:creationId xmlns:p14="http://schemas.microsoft.com/office/powerpoint/2010/main" val="9805258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：安装</a:t>
            </a:r>
            <a:r>
              <a:rPr lang="en-US" altLang="zh-CN" dirty="0"/>
              <a:t>Symantec Backup </a:t>
            </a:r>
            <a:r>
              <a:rPr lang="en-US" altLang="zh-CN" dirty="0" smtClean="0"/>
              <a:t>Exec</a:t>
            </a:r>
          </a:p>
          <a:p>
            <a:pPr lvl="1"/>
            <a:r>
              <a:rPr lang="en-US" altLang="zh-CN" sz="2800" dirty="0"/>
              <a:t>1</a:t>
            </a:r>
            <a:r>
              <a:rPr lang="zh-CN" altLang="zh-CN" sz="2800" dirty="0"/>
              <a:t>．安装主备份服务器</a:t>
            </a:r>
          </a:p>
          <a:p>
            <a:pPr lvl="1"/>
            <a:r>
              <a:rPr lang="zh-CN" altLang="zh-CN" sz="2800" dirty="0"/>
              <a:t>（</a:t>
            </a:r>
            <a:r>
              <a:rPr lang="en-US" altLang="zh-CN" sz="2800" dirty="0"/>
              <a:t>1</a:t>
            </a:r>
            <a:r>
              <a:rPr lang="zh-CN" altLang="zh-CN" sz="2800" dirty="0"/>
              <a:t>）点击“安装”，安装“</a:t>
            </a:r>
            <a:r>
              <a:rPr lang="en-US" altLang="zh-CN" sz="2800" dirty="0"/>
              <a:t>Backup Exec</a:t>
            </a:r>
            <a:r>
              <a:rPr lang="zh-CN" altLang="zh-CN" sz="2800" dirty="0"/>
              <a:t>”</a:t>
            </a:r>
            <a:r>
              <a:rPr lang="en-US" altLang="zh-CN" sz="2800" dirty="0"/>
              <a:t>BE</a:t>
            </a:r>
            <a:r>
              <a:rPr lang="zh-CN" altLang="zh-CN" sz="2800" dirty="0"/>
              <a:t>服务器软</a:t>
            </a:r>
            <a:r>
              <a:rPr lang="zh-CN" altLang="zh-CN" sz="2800" dirty="0" smtClean="0"/>
              <a:t>件</a:t>
            </a:r>
            <a:endParaRPr lang="en-US" altLang="zh-CN" sz="2800" dirty="0" smtClean="0"/>
          </a:p>
          <a:p>
            <a:pPr lvl="1"/>
            <a:r>
              <a:rPr lang="zh-CN" altLang="zh-CN" sz="2800" dirty="0"/>
              <a:t>（</a:t>
            </a:r>
            <a:r>
              <a:rPr lang="en-US" altLang="zh-CN" sz="2800" dirty="0"/>
              <a:t>2</a:t>
            </a:r>
            <a:r>
              <a:rPr lang="zh-CN" altLang="zh-CN" sz="2800" dirty="0"/>
              <a:t>）同意许可协</a:t>
            </a:r>
            <a:r>
              <a:rPr lang="zh-CN" altLang="zh-CN" sz="2800" dirty="0" smtClean="0"/>
              <a:t>议</a:t>
            </a:r>
            <a:endParaRPr lang="en-US" altLang="zh-CN" sz="2800" dirty="0" smtClean="0"/>
          </a:p>
          <a:p>
            <a:pPr lvl="1"/>
            <a:r>
              <a:rPr lang="zh-CN" altLang="zh-CN" sz="2800" dirty="0"/>
              <a:t>（</a:t>
            </a:r>
            <a:r>
              <a:rPr lang="en-US" altLang="zh-CN" sz="2800" dirty="0"/>
              <a:t>3</a:t>
            </a:r>
            <a:r>
              <a:rPr lang="zh-CN" altLang="zh-CN" sz="2800" dirty="0"/>
              <a:t>）选择“典型安装</a:t>
            </a:r>
            <a:r>
              <a:rPr lang="zh-CN" altLang="zh-CN" sz="2800" dirty="0" smtClean="0"/>
              <a:t>”</a:t>
            </a:r>
            <a:endParaRPr lang="en-US" altLang="zh-CN" sz="2800" dirty="0" smtClean="0"/>
          </a:p>
          <a:p>
            <a:pPr lvl="1"/>
            <a:r>
              <a:rPr lang="zh-CN" altLang="zh-CN" sz="2800" dirty="0"/>
              <a:t>（</a:t>
            </a:r>
            <a:r>
              <a:rPr lang="en-US" altLang="zh-CN" sz="2800" dirty="0"/>
              <a:t>4</a:t>
            </a:r>
            <a:r>
              <a:rPr lang="zh-CN" altLang="zh-CN" sz="2800" dirty="0"/>
              <a:t>）检查安装环境是否通</a:t>
            </a:r>
            <a:r>
              <a:rPr lang="zh-CN" altLang="zh-CN" sz="2800" dirty="0" smtClean="0"/>
              <a:t>过</a:t>
            </a:r>
            <a:endParaRPr lang="en-US" altLang="zh-CN" sz="2800" dirty="0" smtClean="0"/>
          </a:p>
          <a:p>
            <a:pPr lvl="1"/>
            <a:r>
              <a:rPr lang="zh-CN" altLang="zh-CN" sz="2800" dirty="0"/>
              <a:t>（</a:t>
            </a:r>
            <a:r>
              <a:rPr lang="en-US" altLang="zh-CN" sz="2800" dirty="0"/>
              <a:t>5</a:t>
            </a:r>
            <a:r>
              <a:rPr lang="zh-CN" altLang="zh-CN" sz="2800" dirty="0"/>
              <a:t>）输入序列号，不输入，默认试用</a:t>
            </a:r>
            <a:r>
              <a:rPr lang="en-US" altLang="zh-CN" sz="2800" dirty="0"/>
              <a:t>60</a:t>
            </a:r>
            <a:r>
              <a:rPr lang="zh-CN" altLang="zh-CN" sz="2800" dirty="0" smtClean="0"/>
              <a:t>天</a:t>
            </a:r>
            <a:endParaRPr lang="en-US" altLang="zh-CN" sz="2800" dirty="0" smtClean="0"/>
          </a:p>
          <a:p>
            <a:pPr lvl="1"/>
            <a:r>
              <a:rPr lang="zh-CN" altLang="zh-CN" sz="2800" dirty="0"/>
              <a:t>（</a:t>
            </a:r>
            <a:r>
              <a:rPr lang="en-US" altLang="zh-CN" sz="2800" dirty="0"/>
              <a:t>6</a:t>
            </a:r>
            <a:r>
              <a:rPr lang="zh-CN" altLang="zh-CN" sz="2800" dirty="0"/>
              <a:t>）输入本地管理员或者域管理员账户和密码</a:t>
            </a:r>
            <a:endParaRPr lang="zh-CN" altLang="zh-CN" sz="2800" b="1" dirty="0"/>
          </a:p>
        </p:txBody>
      </p:sp>
    </p:spTree>
    <p:extLst>
      <p:ext uri="{BB962C8B-B14F-4D97-AF65-F5344CB8AC3E}">
        <p14:creationId xmlns:p14="http://schemas.microsoft.com/office/powerpoint/2010/main" val="35004119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：安装</a:t>
            </a:r>
            <a:r>
              <a:rPr lang="en-US" altLang="zh-CN" dirty="0"/>
              <a:t>Symantec Backup </a:t>
            </a:r>
            <a:r>
              <a:rPr lang="en-US" altLang="zh-CN" dirty="0" smtClean="0"/>
              <a:t>Exec</a:t>
            </a:r>
          </a:p>
          <a:p>
            <a:pPr lvl="1"/>
            <a:r>
              <a:rPr lang="en-US" altLang="zh-CN" sz="2800" dirty="0"/>
              <a:t>1</a:t>
            </a:r>
            <a:r>
              <a:rPr lang="zh-CN" altLang="zh-CN" dirty="0"/>
              <a:t>．安装主备份服务器</a:t>
            </a:r>
          </a:p>
          <a:p>
            <a:pPr lvl="1"/>
            <a:r>
              <a:rPr lang="zh-CN" altLang="zh-CN" dirty="0"/>
              <a:t>（</a:t>
            </a:r>
            <a:r>
              <a:rPr lang="en-US" altLang="zh-CN" dirty="0"/>
              <a:t>7</a:t>
            </a:r>
            <a:r>
              <a:rPr lang="zh-CN" altLang="zh-CN" dirty="0"/>
              <a:t>）选择是否添加客户端，不选可以在后面手动添</a:t>
            </a:r>
            <a:r>
              <a:rPr lang="zh-CN" altLang="zh-CN" dirty="0" smtClean="0"/>
              <a:t>加</a:t>
            </a:r>
            <a:endParaRPr lang="en-US" altLang="zh-CN" dirty="0" smtClean="0"/>
          </a:p>
          <a:p>
            <a:pPr lvl="1"/>
            <a:r>
              <a:rPr lang="zh-CN" altLang="zh-CN" dirty="0"/>
              <a:t>（</a:t>
            </a:r>
            <a:r>
              <a:rPr lang="en-US" altLang="zh-CN" dirty="0"/>
              <a:t>8</a:t>
            </a:r>
            <a:r>
              <a:rPr lang="zh-CN" altLang="zh-CN" dirty="0"/>
              <a:t>）确认内容，开始安</a:t>
            </a:r>
            <a:r>
              <a:rPr lang="zh-CN" altLang="zh-CN" dirty="0" smtClean="0"/>
              <a:t>装</a:t>
            </a:r>
            <a:endParaRPr lang="en-US" altLang="zh-CN" dirty="0" smtClean="0"/>
          </a:p>
          <a:p>
            <a:pPr lvl="1"/>
            <a:r>
              <a:rPr lang="zh-CN" altLang="zh-CN" dirty="0"/>
              <a:t>（</a:t>
            </a:r>
            <a:r>
              <a:rPr lang="en-US" altLang="zh-CN" dirty="0"/>
              <a:t>9</a:t>
            </a:r>
            <a:r>
              <a:rPr lang="zh-CN" altLang="zh-CN" dirty="0"/>
              <a:t>）大约</a:t>
            </a:r>
            <a:r>
              <a:rPr lang="en-US" altLang="zh-CN" dirty="0"/>
              <a:t>20</a:t>
            </a:r>
            <a:r>
              <a:rPr lang="zh-CN" altLang="zh-CN" dirty="0"/>
              <a:t>分钟，安装完毕</a:t>
            </a:r>
            <a:endParaRPr lang="zh-CN" altLang="zh-CN" b="1" dirty="0"/>
          </a:p>
        </p:txBody>
      </p:sp>
      <p:pic>
        <p:nvPicPr>
          <p:cNvPr id="4" name="图片 3"/>
          <p:cNvPicPr>
            <a:picLocks noChangeAspect="1"/>
          </p:cNvPicPr>
          <p:nvPr/>
        </p:nvPicPr>
        <p:blipFill>
          <a:blip r:embed="rId2"/>
          <a:stretch>
            <a:fillRect/>
          </a:stretch>
        </p:blipFill>
        <p:spPr>
          <a:xfrm>
            <a:off x="2524125" y="2513336"/>
            <a:ext cx="4095750" cy="3324225"/>
          </a:xfrm>
          <a:prstGeom prst="rect">
            <a:avLst/>
          </a:prstGeom>
        </p:spPr>
      </p:pic>
    </p:spTree>
    <p:extLst>
      <p:ext uri="{BB962C8B-B14F-4D97-AF65-F5344CB8AC3E}">
        <p14:creationId xmlns:p14="http://schemas.microsoft.com/office/powerpoint/2010/main" val="26124702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a:t>
            </a:r>
            <a:r>
              <a:rPr lang="zh-CN" altLang="zh-CN" dirty="0" smtClean="0"/>
              <a:t>导</a:t>
            </a:r>
            <a:endParaRPr lang="zh-CN" altLang="en-US" dirty="0"/>
          </a:p>
        </p:txBody>
      </p:sp>
      <p:sp>
        <p:nvSpPr>
          <p:cNvPr id="3" name="内容占位符 2"/>
          <p:cNvSpPr>
            <a:spLocks noGrp="1"/>
          </p:cNvSpPr>
          <p:nvPr>
            <p:ph idx="1"/>
          </p:nvPr>
        </p:nvSpPr>
        <p:spPr/>
        <p:txBody>
          <a:bodyPr/>
          <a:lstStyle/>
          <a:p>
            <a:pPr marL="0" indent="0">
              <a:buNone/>
            </a:pPr>
            <a:r>
              <a:rPr lang="zh-CN" altLang="zh-CN" dirty="0"/>
              <a:t>项目背</a:t>
            </a:r>
            <a:r>
              <a:rPr lang="zh-CN" altLang="zh-CN" dirty="0" smtClean="0"/>
              <a:t>景</a:t>
            </a:r>
            <a:endParaRPr lang="en-US" altLang="zh-CN" dirty="0"/>
          </a:p>
          <a:p>
            <a:pPr lvl="1"/>
            <a:r>
              <a:rPr lang="zh-CN" altLang="zh-CN" dirty="0"/>
              <a:t>某医院信息管理系统的核心是</a:t>
            </a:r>
            <a:r>
              <a:rPr lang="en-US" altLang="zh-CN" dirty="0"/>
              <a:t>HIS</a:t>
            </a:r>
            <a:r>
              <a:rPr lang="zh-CN" altLang="zh-CN" dirty="0"/>
              <a:t>系统，担负全院收费、发药、住院、物资、病案、财务管理等重要的工作，而系统中数据的安全性关系到整个系统能否正常的运行，关系到医院工作的正常展开，所以对整个系统而言，做好数据保护是至关重要的。</a:t>
            </a:r>
          </a:p>
          <a:p>
            <a:pPr lvl="1"/>
            <a:r>
              <a:rPr lang="zh-CN" altLang="zh-CN" dirty="0"/>
              <a:t>对数据的保护，目前用得最多、最有效的手段是数据备份。备份的方法有很多，有手工备份、自动备份、</a:t>
            </a:r>
            <a:r>
              <a:rPr lang="en-US" altLang="zh-CN" dirty="0"/>
              <a:t>LAN</a:t>
            </a:r>
            <a:r>
              <a:rPr lang="zh-CN" altLang="zh-CN" dirty="0"/>
              <a:t>备份、</a:t>
            </a:r>
            <a:r>
              <a:rPr lang="en-US" altLang="zh-CN" dirty="0"/>
              <a:t>LAN-Free</a:t>
            </a:r>
            <a:r>
              <a:rPr lang="zh-CN" altLang="zh-CN" dirty="0"/>
              <a:t>备份等，不同的备份方法，其效果不同，主要表现在性能、自动化程度、对现有系统应用的影响程度、可管理性、可扩展性等方面。</a:t>
            </a:r>
          </a:p>
        </p:txBody>
      </p:sp>
    </p:spTree>
    <p:extLst>
      <p:ext uri="{BB962C8B-B14F-4D97-AF65-F5344CB8AC3E}">
        <p14:creationId xmlns:p14="http://schemas.microsoft.com/office/powerpoint/2010/main" val="32312533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：安装</a:t>
            </a:r>
            <a:r>
              <a:rPr lang="en-US" altLang="zh-CN" dirty="0"/>
              <a:t>Symantec Backup </a:t>
            </a:r>
            <a:r>
              <a:rPr lang="en-US" altLang="zh-CN" dirty="0" smtClean="0"/>
              <a:t>Exec</a:t>
            </a:r>
          </a:p>
          <a:p>
            <a:pPr lvl="1"/>
            <a:r>
              <a:rPr lang="en-US" altLang="zh-CN" dirty="0"/>
              <a:t>2</a:t>
            </a:r>
            <a:r>
              <a:rPr lang="zh-CN" altLang="zh-CN" dirty="0"/>
              <a:t>．安装客户端（远程安装）</a:t>
            </a:r>
          </a:p>
          <a:p>
            <a:pPr lvl="1"/>
            <a:r>
              <a:rPr lang="zh-CN" altLang="zh-CN" dirty="0"/>
              <a:t>（</a:t>
            </a:r>
            <a:r>
              <a:rPr lang="en-US" altLang="zh-CN" dirty="0"/>
              <a:t>1</a:t>
            </a:r>
            <a:r>
              <a:rPr lang="zh-CN" altLang="zh-CN" dirty="0"/>
              <a:t>）点击菜单栏“安装和授权许可”→“在其他服务器安装代理和</a:t>
            </a:r>
            <a:r>
              <a:rPr lang="en-US" altLang="zh-CN" dirty="0"/>
              <a:t>Backup Exec</a:t>
            </a:r>
            <a:r>
              <a:rPr lang="zh-CN" altLang="zh-CN" dirty="0"/>
              <a:t>服务器”，打开远程推送安装界面</a:t>
            </a:r>
            <a:endParaRPr lang="zh-CN" altLang="zh-CN" b="1" dirty="0"/>
          </a:p>
        </p:txBody>
      </p:sp>
      <p:pic>
        <p:nvPicPr>
          <p:cNvPr id="5" name="图片 4"/>
          <p:cNvPicPr>
            <a:picLocks noChangeAspect="1"/>
          </p:cNvPicPr>
          <p:nvPr/>
        </p:nvPicPr>
        <p:blipFill>
          <a:blip r:embed="rId2"/>
          <a:stretch>
            <a:fillRect/>
          </a:stretch>
        </p:blipFill>
        <p:spPr>
          <a:xfrm>
            <a:off x="2585941" y="3234320"/>
            <a:ext cx="3524250" cy="3076575"/>
          </a:xfrm>
          <a:prstGeom prst="rect">
            <a:avLst/>
          </a:prstGeom>
        </p:spPr>
      </p:pic>
    </p:spTree>
    <p:extLst>
      <p:ext uri="{BB962C8B-B14F-4D97-AF65-F5344CB8AC3E}">
        <p14:creationId xmlns:p14="http://schemas.microsoft.com/office/powerpoint/2010/main" val="39919237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：安装</a:t>
            </a:r>
            <a:r>
              <a:rPr lang="en-US" altLang="zh-CN" dirty="0"/>
              <a:t>Symantec Backup </a:t>
            </a:r>
            <a:r>
              <a:rPr lang="en-US" altLang="zh-CN" dirty="0" smtClean="0"/>
              <a:t>Exec</a:t>
            </a:r>
          </a:p>
          <a:p>
            <a:pPr lvl="1"/>
            <a:r>
              <a:rPr lang="en-US" altLang="zh-CN" dirty="0"/>
              <a:t>2</a:t>
            </a:r>
            <a:r>
              <a:rPr lang="zh-CN" altLang="zh-CN" dirty="0"/>
              <a:t>．安装客户端（远程安装）</a:t>
            </a:r>
          </a:p>
          <a:p>
            <a:pPr lvl="1"/>
            <a:r>
              <a:rPr lang="zh-CN" altLang="zh-CN" dirty="0"/>
              <a:t>（</a:t>
            </a:r>
            <a:r>
              <a:rPr lang="en-US" altLang="zh-CN" dirty="0"/>
              <a:t>2</a:t>
            </a:r>
            <a:r>
              <a:rPr lang="zh-CN" altLang="zh-CN" dirty="0"/>
              <a:t>）点击“添加”添加要备份的机</a:t>
            </a:r>
            <a:r>
              <a:rPr lang="zh-CN" altLang="zh-CN" dirty="0" smtClean="0"/>
              <a:t>器</a:t>
            </a:r>
            <a:endParaRPr lang="en-US" altLang="zh-CN" dirty="0" smtClean="0"/>
          </a:p>
          <a:p>
            <a:pPr lvl="1"/>
            <a:r>
              <a:rPr lang="zh-CN" altLang="zh-CN" dirty="0"/>
              <a:t>（</a:t>
            </a:r>
            <a:r>
              <a:rPr lang="en-US" altLang="zh-CN" dirty="0"/>
              <a:t>3</a:t>
            </a:r>
            <a:r>
              <a:rPr lang="zh-CN" altLang="zh-CN" dirty="0"/>
              <a:t>）选择安装产品——备份客户端软件“</a:t>
            </a:r>
            <a:r>
              <a:rPr lang="en-US" altLang="zh-CN" dirty="0"/>
              <a:t>Agent for Windows</a:t>
            </a:r>
            <a:r>
              <a:rPr lang="zh-CN" altLang="zh-CN" dirty="0"/>
              <a:t>”</a:t>
            </a:r>
            <a:endParaRPr lang="zh-CN" altLang="zh-CN" b="1" dirty="0"/>
          </a:p>
        </p:txBody>
      </p:sp>
      <p:pic>
        <p:nvPicPr>
          <p:cNvPr id="4" name="图片 3"/>
          <p:cNvPicPr>
            <a:picLocks noChangeAspect="1"/>
          </p:cNvPicPr>
          <p:nvPr/>
        </p:nvPicPr>
        <p:blipFill>
          <a:blip r:embed="rId2"/>
          <a:stretch>
            <a:fillRect/>
          </a:stretch>
        </p:blipFill>
        <p:spPr>
          <a:xfrm>
            <a:off x="1742394" y="3483914"/>
            <a:ext cx="5480708" cy="3010192"/>
          </a:xfrm>
          <a:prstGeom prst="rect">
            <a:avLst/>
          </a:prstGeom>
        </p:spPr>
      </p:pic>
    </p:spTree>
    <p:extLst>
      <p:ext uri="{BB962C8B-B14F-4D97-AF65-F5344CB8AC3E}">
        <p14:creationId xmlns:p14="http://schemas.microsoft.com/office/powerpoint/2010/main" val="35773289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：安装</a:t>
            </a:r>
            <a:r>
              <a:rPr lang="en-US" altLang="zh-CN" dirty="0"/>
              <a:t>Symantec Backup </a:t>
            </a:r>
            <a:r>
              <a:rPr lang="en-US" altLang="zh-CN" dirty="0" smtClean="0"/>
              <a:t>Exec</a:t>
            </a:r>
          </a:p>
          <a:p>
            <a:pPr lvl="1"/>
            <a:r>
              <a:rPr lang="en-US" altLang="zh-CN" dirty="0"/>
              <a:t>2</a:t>
            </a:r>
            <a:r>
              <a:rPr lang="zh-CN" altLang="zh-CN" dirty="0"/>
              <a:t>．安装客户端（远程安装）</a:t>
            </a:r>
          </a:p>
          <a:p>
            <a:pPr lvl="1"/>
            <a:r>
              <a:rPr lang="zh-CN" altLang="zh-CN" dirty="0"/>
              <a:t>（</a:t>
            </a:r>
            <a:r>
              <a:rPr lang="en-US" altLang="zh-CN" dirty="0"/>
              <a:t>4</a:t>
            </a:r>
            <a:r>
              <a:rPr lang="zh-CN" altLang="zh-CN" dirty="0"/>
              <a:t>）填写机器名称和本地或者域管理员账户密码。重复以上步骤可同时添加多个客户端</a:t>
            </a:r>
            <a:endParaRPr lang="zh-CN" altLang="zh-CN" b="1" dirty="0"/>
          </a:p>
        </p:txBody>
      </p:sp>
      <p:pic>
        <p:nvPicPr>
          <p:cNvPr id="5" name="图片 4"/>
          <p:cNvPicPr>
            <a:picLocks noChangeAspect="1"/>
          </p:cNvPicPr>
          <p:nvPr/>
        </p:nvPicPr>
        <p:blipFill>
          <a:blip r:embed="rId2"/>
          <a:stretch>
            <a:fillRect/>
          </a:stretch>
        </p:blipFill>
        <p:spPr>
          <a:xfrm>
            <a:off x="2102303" y="3151026"/>
            <a:ext cx="3371850" cy="3467100"/>
          </a:xfrm>
          <a:prstGeom prst="rect">
            <a:avLst/>
          </a:prstGeom>
        </p:spPr>
      </p:pic>
    </p:spTree>
    <p:extLst>
      <p:ext uri="{BB962C8B-B14F-4D97-AF65-F5344CB8AC3E}">
        <p14:creationId xmlns:p14="http://schemas.microsoft.com/office/powerpoint/2010/main" val="33486435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：安装</a:t>
            </a:r>
            <a:r>
              <a:rPr lang="en-US" altLang="zh-CN" dirty="0"/>
              <a:t>Symantec Backup </a:t>
            </a:r>
            <a:r>
              <a:rPr lang="en-US" altLang="zh-CN" dirty="0" smtClean="0"/>
              <a:t>Exec</a:t>
            </a:r>
          </a:p>
          <a:p>
            <a:pPr lvl="1"/>
            <a:r>
              <a:rPr lang="en-US" altLang="zh-CN" dirty="0"/>
              <a:t>2</a:t>
            </a:r>
            <a:r>
              <a:rPr lang="zh-CN" altLang="zh-CN" dirty="0"/>
              <a:t>．安装客户端（远程安装）</a:t>
            </a:r>
          </a:p>
          <a:p>
            <a:pPr lvl="1"/>
            <a:r>
              <a:rPr lang="zh-CN" altLang="zh-CN" dirty="0"/>
              <a:t>（</a:t>
            </a:r>
            <a:r>
              <a:rPr lang="en-US" altLang="zh-CN" dirty="0"/>
              <a:t>5</a:t>
            </a:r>
            <a:r>
              <a:rPr lang="zh-CN" altLang="zh-CN" dirty="0"/>
              <a:t>）选择安装组</a:t>
            </a:r>
            <a:r>
              <a:rPr lang="zh-CN" altLang="zh-CN" dirty="0" smtClean="0"/>
              <a:t>件</a:t>
            </a:r>
            <a:endParaRPr lang="en-US" altLang="zh-CN" dirty="0" smtClean="0"/>
          </a:p>
          <a:p>
            <a:pPr lvl="1"/>
            <a:r>
              <a:rPr lang="zh-CN" altLang="zh-CN" dirty="0"/>
              <a:t>（</a:t>
            </a:r>
            <a:r>
              <a:rPr lang="en-US" altLang="zh-CN" dirty="0"/>
              <a:t>6</a:t>
            </a:r>
            <a:r>
              <a:rPr lang="zh-CN" altLang="zh-CN" dirty="0"/>
              <a:t>）允许客户端发布和连接备份服务器</a:t>
            </a:r>
            <a:endParaRPr lang="zh-CN" altLang="zh-CN" b="1" dirty="0"/>
          </a:p>
        </p:txBody>
      </p:sp>
      <p:pic>
        <p:nvPicPr>
          <p:cNvPr id="4" name="图片 3"/>
          <p:cNvPicPr>
            <a:picLocks noChangeAspect="1"/>
          </p:cNvPicPr>
          <p:nvPr/>
        </p:nvPicPr>
        <p:blipFill>
          <a:blip r:embed="rId2"/>
          <a:stretch>
            <a:fillRect/>
          </a:stretch>
        </p:blipFill>
        <p:spPr>
          <a:xfrm>
            <a:off x="1039488" y="3438427"/>
            <a:ext cx="6910490" cy="2514504"/>
          </a:xfrm>
          <a:prstGeom prst="rect">
            <a:avLst/>
          </a:prstGeom>
        </p:spPr>
      </p:pic>
    </p:spTree>
    <p:extLst>
      <p:ext uri="{BB962C8B-B14F-4D97-AF65-F5344CB8AC3E}">
        <p14:creationId xmlns:p14="http://schemas.microsoft.com/office/powerpoint/2010/main" val="28442022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：安装</a:t>
            </a:r>
            <a:r>
              <a:rPr lang="en-US" altLang="zh-CN" dirty="0"/>
              <a:t>Symantec Backup </a:t>
            </a:r>
            <a:r>
              <a:rPr lang="en-US" altLang="zh-CN" dirty="0" smtClean="0"/>
              <a:t>Exec</a:t>
            </a:r>
          </a:p>
          <a:p>
            <a:pPr lvl="1"/>
            <a:r>
              <a:rPr lang="en-US" altLang="zh-CN" dirty="0"/>
              <a:t>2</a:t>
            </a:r>
            <a:r>
              <a:rPr lang="zh-CN" altLang="zh-CN" dirty="0"/>
              <a:t>．安装客户端（远程安装）</a:t>
            </a:r>
          </a:p>
          <a:p>
            <a:pPr lvl="1"/>
            <a:r>
              <a:rPr lang="zh-CN" altLang="zh-CN" dirty="0" smtClean="0"/>
              <a:t>（</a:t>
            </a:r>
            <a:r>
              <a:rPr lang="en-US" altLang="zh-CN" dirty="0"/>
              <a:t>7</a:t>
            </a:r>
            <a:r>
              <a:rPr lang="zh-CN" altLang="zh-CN" dirty="0"/>
              <a:t>）验证账户和连接，通过后开始正式安装</a:t>
            </a:r>
            <a:endParaRPr lang="zh-CN" altLang="zh-CN" b="1" dirty="0"/>
          </a:p>
        </p:txBody>
      </p:sp>
      <p:pic>
        <p:nvPicPr>
          <p:cNvPr id="5" name="图片 4"/>
          <p:cNvPicPr>
            <a:picLocks noChangeAspect="1"/>
          </p:cNvPicPr>
          <p:nvPr/>
        </p:nvPicPr>
        <p:blipFill>
          <a:blip r:embed="rId2"/>
          <a:stretch>
            <a:fillRect/>
          </a:stretch>
        </p:blipFill>
        <p:spPr>
          <a:xfrm>
            <a:off x="812443" y="2782174"/>
            <a:ext cx="7519129" cy="3096112"/>
          </a:xfrm>
          <a:prstGeom prst="rect">
            <a:avLst/>
          </a:prstGeom>
        </p:spPr>
      </p:pic>
    </p:spTree>
    <p:extLst>
      <p:ext uri="{BB962C8B-B14F-4D97-AF65-F5344CB8AC3E}">
        <p14:creationId xmlns:p14="http://schemas.microsoft.com/office/powerpoint/2010/main" val="34214953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a:t>
            </a:r>
            <a:r>
              <a:rPr lang="en-US" altLang="zh-CN" dirty="0"/>
              <a:t>Backup Exec 2012</a:t>
            </a:r>
            <a:r>
              <a:rPr lang="zh-CN" altLang="zh-CN" dirty="0"/>
              <a:t>实现</a:t>
            </a:r>
            <a:r>
              <a:rPr lang="en-US" altLang="zh-CN" dirty="0"/>
              <a:t>SQL Server</a:t>
            </a:r>
            <a:r>
              <a:rPr lang="zh-CN" altLang="zh-CN" dirty="0"/>
              <a:t>备份配置</a:t>
            </a:r>
            <a:endParaRPr lang="zh-CN" altLang="zh-CN" sz="3600" b="1" dirty="0"/>
          </a:p>
          <a:p>
            <a:pPr lvl="1"/>
            <a:r>
              <a:rPr lang="en-US" altLang="zh-CN" dirty="0"/>
              <a:t>1</a:t>
            </a:r>
            <a:r>
              <a:rPr lang="zh-CN" altLang="zh-CN" dirty="0"/>
              <a:t>．右键选择要备份的服务器，选择“备份”</a:t>
            </a:r>
            <a:r>
              <a:rPr lang="en-US" altLang="zh-CN" dirty="0"/>
              <a:t>—</a:t>
            </a:r>
            <a:r>
              <a:rPr lang="zh-CN" altLang="zh-CN" dirty="0"/>
              <a:t>“备份到磁盘</a:t>
            </a:r>
            <a:r>
              <a:rPr lang="zh-CN" altLang="zh-CN" dirty="0" smtClean="0"/>
              <a:t>”</a:t>
            </a:r>
            <a:endParaRPr lang="en-US" altLang="zh-CN" dirty="0" smtClean="0"/>
          </a:p>
          <a:p>
            <a:pPr lvl="1"/>
            <a:endParaRPr lang="zh-CN" altLang="zh-CN" b="1" dirty="0"/>
          </a:p>
        </p:txBody>
      </p:sp>
      <p:pic>
        <p:nvPicPr>
          <p:cNvPr id="4" name="图片 3"/>
          <p:cNvPicPr>
            <a:picLocks noChangeAspect="1"/>
          </p:cNvPicPr>
          <p:nvPr/>
        </p:nvPicPr>
        <p:blipFill>
          <a:blip r:embed="rId2"/>
          <a:stretch>
            <a:fillRect/>
          </a:stretch>
        </p:blipFill>
        <p:spPr>
          <a:xfrm>
            <a:off x="1412906" y="3136252"/>
            <a:ext cx="5622376" cy="3740554"/>
          </a:xfrm>
          <a:prstGeom prst="rect">
            <a:avLst/>
          </a:prstGeom>
        </p:spPr>
      </p:pic>
    </p:spTree>
    <p:extLst>
      <p:ext uri="{BB962C8B-B14F-4D97-AF65-F5344CB8AC3E}">
        <p14:creationId xmlns:p14="http://schemas.microsoft.com/office/powerpoint/2010/main" val="152603207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a:t>
            </a:r>
            <a:r>
              <a:rPr lang="en-US" altLang="zh-CN" dirty="0"/>
              <a:t>Backup Exec 2012</a:t>
            </a:r>
            <a:r>
              <a:rPr lang="zh-CN" altLang="zh-CN" dirty="0"/>
              <a:t>实现</a:t>
            </a:r>
            <a:r>
              <a:rPr lang="en-US" altLang="zh-CN" dirty="0"/>
              <a:t>SQL Server</a:t>
            </a:r>
            <a:r>
              <a:rPr lang="zh-CN" altLang="zh-CN" dirty="0"/>
              <a:t>备份配置</a:t>
            </a:r>
            <a:endParaRPr lang="zh-CN" altLang="zh-CN" sz="3600" b="1" dirty="0"/>
          </a:p>
          <a:p>
            <a:pPr lvl="1"/>
            <a:r>
              <a:rPr lang="en-US" altLang="zh-CN" dirty="0"/>
              <a:t>2</a:t>
            </a:r>
            <a:r>
              <a:rPr lang="zh-CN" altLang="zh-CN" dirty="0"/>
              <a:t>．选择“编辑”选项。选择数据源，选择数据库图标</a:t>
            </a:r>
            <a:endParaRPr lang="zh-CN" altLang="zh-CN" b="1" dirty="0"/>
          </a:p>
        </p:txBody>
      </p:sp>
      <p:pic>
        <p:nvPicPr>
          <p:cNvPr id="5" name="图片 4"/>
          <p:cNvPicPr>
            <a:picLocks noChangeAspect="1"/>
          </p:cNvPicPr>
          <p:nvPr/>
        </p:nvPicPr>
        <p:blipFill>
          <a:blip r:embed="rId2"/>
          <a:stretch>
            <a:fillRect/>
          </a:stretch>
        </p:blipFill>
        <p:spPr>
          <a:xfrm>
            <a:off x="882909" y="2746407"/>
            <a:ext cx="6021744" cy="4096186"/>
          </a:xfrm>
          <a:prstGeom prst="rect">
            <a:avLst/>
          </a:prstGeom>
        </p:spPr>
      </p:pic>
    </p:spTree>
    <p:extLst>
      <p:ext uri="{BB962C8B-B14F-4D97-AF65-F5344CB8AC3E}">
        <p14:creationId xmlns:p14="http://schemas.microsoft.com/office/powerpoint/2010/main" val="24396775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a:t>
            </a:r>
            <a:r>
              <a:rPr lang="en-US" altLang="zh-CN" dirty="0"/>
              <a:t>Backup Exec 2012</a:t>
            </a:r>
            <a:r>
              <a:rPr lang="zh-CN" altLang="zh-CN" dirty="0"/>
              <a:t>实现</a:t>
            </a:r>
            <a:r>
              <a:rPr lang="en-US" altLang="zh-CN" dirty="0"/>
              <a:t>SQL Server</a:t>
            </a:r>
            <a:r>
              <a:rPr lang="zh-CN" altLang="zh-CN" dirty="0"/>
              <a:t>备份配置</a:t>
            </a:r>
            <a:endParaRPr lang="zh-CN" altLang="zh-CN" sz="3600" b="1" dirty="0"/>
          </a:p>
          <a:p>
            <a:pPr lvl="1"/>
            <a:r>
              <a:rPr lang="en-US" altLang="zh-CN" dirty="0"/>
              <a:t>3</a:t>
            </a:r>
            <a:r>
              <a:rPr lang="zh-CN" altLang="zh-CN" dirty="0"/>
              <a:t>．勾选需要备份的数据库</a:t>
            </a:r>
            <a:endParaRPr lang="zh-CN" altLang="zh-CN" b="1" dirty="0"/>
          </a:p>
        </p:txBody>
      </p:sp>
      <p:pic>
        <p:nvPicPr>
          <p:cNvPr id="4" name="图片 3"/>
          <p:cNvPicPr>
            <a:picLocks noChangeAspect="1"/>
          </p:cNvPicPr>
          <p:nvPr/>
        </p:nvPicPr>
        <p:blipFill>
          <a:blip r:embed="rId2"/>
          <a:stretch>
            <a:fillRect/>
          </a:stretch>
        </p:blipFill>
        <p:spPr>
          <a:xfrm>
            <a:off x="660918" y="2979478"/>
            <a:ext cx="8240603" cy="2674873"/>
          </a:xfrm>
          <a:prstGeom prst="rect">
            <a:avLst/>
          </a:prstGeom>
        </p:spPr>
      </p:pic>
    </p:spTree>
    <p:extLst>
      <p:ext uri="{BB962C8B-B14F-4D97-AF65-F5344CB8AC3E}">
        <p14:creationId xmlns:p14="http://schemas.microsoft.com/office/powerpoint/2010/main" val="42774920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a:t>
            </a:r>
            <a:r>
              <a:rPr lang="en-US" altLang="zh-CN" dirty="0"/>
              <a:t>Backup Exec 2012</a:t>
            </a:r>
            <a:r>
              <a:rPr lang="zh-CN" altLang="zh-CN" dirty="0"/>
              <a:t>实现</a:t>
            </a:r>
            <a:r>
              <a:rPr lang="en-US" altLang="zh-CN" dirty="0"/>
              <a:t>SQL Server</a:t>
            </a:r>
            <a:r>
              <a:rPr lang="zh-CN" altLang="zh-CN" dirty="0"/>
              <a:t>备份配置</a:t>
            </a:r>
            <a:endParaRPr lang="zh-CN" altLang="zh-CN" sz="3600" b="1" dirty="0"/>
          </a:p>
          <a:p>
            <a:pPr lvl="1"/>
            <a:r>
              <a:rPr lang="en-US" altLang="zh-CN" dirty="0"/>
              <a:t>4</a:t>
            </a:r>
            <a:r>
              <a:rPr lang="zh-CN" altLang="zh-CN" dirty="0"/>
              <a:t>．测试</a:t>
            </a:r>
            <a:endParaRPr lang="zh-CN" altLang="zh-CN" b="1" dirty="0"/>
          </a:p>
        </p:txBody>
      </p:sp>
      <p:pic>
        <p:nvPicPr>
          <p:cNvPr id="5" name="图片 4"/>
          <p:cNvPicPr>
            <a:picLocks noChangeAspect="1"/>
          </p:cNvPicPr>
          <p:nvPr/>
        </p:nvPicPr>
        <p:blipFill>
          <a:blip r:embed="rId2"/>
          <a:stretch>
            <a:fillRect/>
          </a:stretch>
        </p:blipFill>
        <p:spPr>
          <a:xfrm>
            <a:off x="575679" y="2861192"/>
            <a:ext cx="7922859" cy="2531901"/>
          </a:xfrm>
          <a:prstGeom prst="rect">
            <a:avLst/>
          </a:prstGeom>
        </p:spPr>
      </p:pic>
    </p:spTree>
    <p:extLst>
      <p:ext uri="{BB962C8B-B14F-4D97-AF65-F5344CB8AC3E}">
        <p14:creationId xmlns:p14="http://schemas.microsoft.com/office/powerpoint/2010/main" val="10862017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a:t>
            </a:r>
            <a:r>
              <a:rPr lang="en-US" altLang="zh-CN" dirty="0"/>
              <a:t>Backup Exec 2012</a:t>
            </a:r>
            <a:r>
              <a:rPr lang="zh-CN" altLang="zh-CN" dirty="0"/>
              <a:t>实现</a:t>
            </a:r>
            <a:r>
              <a:rPr lang="en-US" altLang="zh-CN" dirty="0"/>
              <a:t>SQL Server</a:t>
            </a:r>
            <a:r>
              <a:rPr lang="zh-CN" altLang="zh-CN" dirty="0"/>
              <a:t>备份配置</a:t>
            </a:r>
            <a:endParaRPr lang="zh-CN" altLang="zh-CN" sz="3600" b="1" dirty="0"/>
          </a:p>
          <a:p>
            <a:pPr lvl="1"/>
            <a:r>
              <a:rPr lang="en-US" altLang="zh-CN" dirty="0"/>
              <a:t>5</a:t>
            </a:r>
            <a:r>
              <a:rPr lang="zh-CN" altLang="zh-CN" dirty="0"/>
              <a:t>．完全备份配置</a:t>
            </a:r>
            <a:endParaRPr lang="zh-CN" altLang="zh-CN" b="1" dirty="0"/>
          </a:p>
        </p:txBody>
      </p:sp>
      <p:pic>
        <p:nvPicPr>
          <p:cNvPr id="4" name="图片 3"/>
          <p:cNvPicPr>
            <a:picLocks noChangeAspect="1"/>
          </p:cNvPicPr>
          <p:nvPr/>
        </p:nvPicPr>
        <p:blipFill>
          <a:blip r:embed="rId2"/>
          <a:stretch>
            <a:fillRect/>
          </a:stretch>
        </p:blipFill>
        <p:spPr>
          <a:xfrm>
            <a:off x="1180321" y="2840004"/>
            <a:ext cx="6452119" cy="3665977"/>
          </a:xfrm>
          <a:prstGeom prst="rect">
            <a:avLst/>
          </a:prstGeom>
        </p:spPr>
      </p:pic>
    </p:spTree>
    <p:extLst>
      <p:ext uri="{BB962C8B-B14F-4D97-AF65-F5344CB8AC3E}">
        <p14:creationId xmlns:p14="http://schemas.microsoft.com/office/powerpoint/2010/main" val="37700656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a:xfrm>
            <a:off x="0" y="955961"/>
            <a:ext cx="9143999" cy="5486402"/>
          </a:xfrm>
        </p:spPr>
        <p:txBody>
          <a:bodyPr/>
          <a:lstStyle/>
          <a:p>
            <a:pPr marL="0" indent="0">
              <a:buNone/>
            </a:pPr>
            <a:r>
              <a:rPr lang="en-US" altLang="zh-CN" dirty="0" smtClean="0"/>
              <a:t>  </a:t>
            </a:r>
            <a:r>
              <a:rPr lang="zh-CN" altLang="zh-CN" dirty="0" smtClean="0"/>
              <a:t>需</a:t>
            </a:r>
            <a:r>
              <a:rPr lang="zh-CN" altLang="zh-CN" dirty="0"/>
              <a:t>求分</a:t>
            </a:r>
            <a:r>
              <a:rPr lang="zh-CN" altLang="zh-CN" dirty="0" smtClean="0"/>
              <a:t>析</a:t>
            </a:r>
            <a:endParaRPr lang="en-US" altLang="zh-CN" dirty="0" smtClean="0"/>
          </a:p>
          <a:p>
            <a:pPr lvl="1"/>
            <a:r>
              <a:rPr lang="zh-CN" altLang="zh-CN" dirty="0"/>
              <a:t>目前，医院信息系统的核心服务器是</a:t>
            </a:r>
            <a:r>
              <a:rPr lang="en-US" altLang="zh-CN" dirty="0"/>
              <a:t>HIS</a:t>
            </a:r>
            <a:r>
              <a:rPr lang="zh-CN" altLang="zh-CN" dirty="0"/>
              <a:t>服务器，运行着</a:t>
            </a:r>
            <a:r>
              <a:rPr lang="en-US" altLang="zh-CN" dirty="0"/>
              <a:t>SQL Server</a:t>
            </a:r>
            <a:r>
              <a:rPr lang="zh-CN" altLang="zh-CN" dirty="0"/>
              <a:t>数据库，是医院最为重要的服务器，应对其进行容灾备份，即使灾难发生，数据依然可得以保存，并能够有效恢复</a:t>
            </a:r>
            <a:r>
              <a:rPr lang="zh-CN" altLang="zh-CN" dirty="0" smtClean="0"/>
              <a:t>。</a:t>
            </a:r>
            <a:r>
              <a:rPr lang="zh-CN" altLang="zh-CN" dirty="0"/>
              <a:t>分析其备份需求主要表现在以下几个方面。</a:t>
            </a:r>
          </a:p>
          <a:p>
            <a:pPr lvl="1"/>
            <a:r>
              <a:rPr lang="zh-CN" altLang="zh-CN" sz="2200" dirty="0" smtClean="0"/>
              <a:t>（</a:t>
            </a:r>
            <a:r>
              <a:rPr lang="en-US" altLang="zh-CN" sz="2200" dirty="0"/>
              <a:t>1</a:t>
            </a:r>
            <a:r>
              <a:rPr lang="zh-CN" altLang="zh-CN" sz="2200" dirty="0"/>
              <a:t>）备份数据特点：主要是纯文本的数据，这种类型的数据存储容量需求较小，而冗余信息量低，这意味着所有数据都很重要。</a:t>
            </a:r>
          </a:p>
          <a:p>
            <a:pPr lvl="1"/>
            <a:r>
              <a:rPr lang="zh-CN" altLang="zh-CN" sz="2200" dirty="0"/>
              <a:t>（</a:t>
            </a:r>
            <a:r>
              <a:rPr lang="en-US" altLang="zh-CN" sz="2200" dirty="0"/>
              <a:t>2</a:t>
            </a:r>
            <a:r>
              <a:rPr lang="zh-CN" altLang="zh-CN" sz="2200" dirty="0"/>
              <a:t>）实时性要求：医院</a:t>
            </a:r>
            <a:r>
              <a:rPr lang="en-US" altLang="zh-CN" sz="2200" dirty="0"/>
              <a:t>24</a:t>
            </a:r>
            <a:r>
              <a:rPr lang="zh-CN" altLang="zh-CN" sz="2200" dirty="0"/>
              <a:t>小时都在接收、治疗病患，所以对数据备份的实时性要求很高，如果条件允许，应尽量缩短备份时间间隔。</a:t>
            </a:r>
          </a:p>
          <a:p>
            <a:pPr lvl="1"/>
            <a:r>
              <a:rPr lang="zh-CN" altLang="zh-CN" sz="2200" dirty="0"/>
              <a:t>（</a:t>
            </a:r>
            <a:r>
              <a:rPr lang="en-US" altLang="zh-CN" sz="2200" dirty="0"/>
              <a:t>3</a:t>
            </a:r>
            <a:r>
              <a:rPr lang="zh-CN" altLang="zh-CN" sz="2200" dirty="0"/>
              <a:t>）自动化需求：要求备份系统能够无人值守进行，防止人工疏忽造成不必要损失。</a:t>
            </a:r>
          </a:p>
          <a:p>
            <a:pPr lvl="1"/>
            <a:r>
              <a:rPr lang="zh-CN" altLang="zh-CN" sz="2200" dirty="0"/>
              <a:t>（</a:t>
            </a:r>
            <a:r>
              <a:rPr lang="en-US" altLang="zh-CN" sz="2200" dirty="0"/>
              <a:t>4</a:t>
            </a:r>
            <a:r>
              <a:rPr lang="zh-CN" altLang="zh-CN" sz="2200" dirty="0"/>
              <a:t>）扩展性需求</a:t>
            </a:r>
            <a:r>
              <a:rPr lang="zh-CN" altLang="zh-CN" sz="2200" dirty="0" smtClean="0"/>
              <a:t>：</a:t>
            </a:r>
            <a:r>
              <a:rPr lang="zh-CN" altLang="zh-CN" sz="2200" dirty="0"/>
              <a:t>医院的数据规模在不断扩展，硬件设施会不断更新，要求部署的数据备份系统具有较高的可扩展性，方便医院在现有系统的基础上进行更新换代</a:t>
            </a:r>
            <a:r>
              <a:rPr lang="zh-CN" altLang="zh-CN" dirty="0"/>
              <a:t>。</a:t>
            </a:r>
          </a:p>
          <a:p>
            <a:pPr lvl="1"/>
            <a:endParaRPr lang="zh-CN" altLang="zh-CN" dirty="0"/>
          </a:p>
        </p:txBody>
      </p:sp>
    </p:spTree>
    <p:extLst>
      <p:ext uri="{BB962C8B-B14F-4D97-AF65-F5344CB8AC3E}">
        <p14:creationId xmlns:p14="http://schemas.microsoft.com/office/powerpoint/2010/main" val="22536139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8.5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a:t>
            </a:r>
            <a:r>
              <a:rPr lang="en-US" altLang="zh-CN" dirty="0"/>
              <a:t>Backup Exec 2012</a:t>
            </a:r>
            <a:r>
              <a:rPr lang="zh-CN" altLang="zh-CN" dirty="0"/>
              <a:t>实现</a:t>
            </a:r>
            <a:r>
              <a:rPr lang="en-US" altLang="zh-CN" dirty="0"/>
              <a:t>SQL Server</a:t>
            </a:r>
            <a:r>
              <a:rPr lang="zh-CN" altLang="zh-CN" dirty="0"/>
              <a:t>备份配置</a:t>
            </a:r>
            <a:endParaRPr lang="zh-CN" altLang="zh-CN" sz="3600" b="1" dirty="0"/>
          </a:p>
          <a:p>
            <a:pPr lvl="1"/>
            <a:r>
              <a:rPr lang="en-US" altLang="zh-CN" dirty="0"/>
              <a:t>6</a:t>
            </a:r>
            <a:r>
              <a:rPr lang="zh-CN" altLang="zh-CN" dirty="0"/>
              <a:t>．差异备份配置</a:t>
            </a:r>
            <a:endParaRPr lang="zh-CN" altLang="zh-CN" b="1" dirty="0"/>
          </a:p>
        </p:txBody>
      </p:sp>
      <p:pic>
        <p:nvPicPr>
          <p:cNvPr id="5" name="图片 4"/>
          <p:cNvPicPr>
            <a:picLocks noChangeAspect="1"/>
          </p:cNvPicPr>
          <p:nvPr/>
        </p:nvPicPr>
        <p:blipFill>
          <a:blip r:embed="rId2"/>
          <a:stretch>
            <a:fillRect/>
          </a:stretch>
        </p:blipFill>
        <p:spPr>
          <a:xfrm>
            <a:off x="904389" y="2685097"/>
            <a:ext cx="7567807" cy="4172903"/>
          </a:xfrm>
          <a:prstGeom prst="rect">
            <a:avLst/>
          </a:prstGeom>
        </p:spPr>
      </p:pic>
    </p:spTree>
    <p:extLst>
      <p:ext uri="{BB962C8B-B14F-4D97-AF65-F5344CB8AC3E}">
        <p14:creationId xmlns:p14="http://schemas.microsoft.com/office/powerpoint/2010/main" val="15929480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569891" y="1602347"/>
            <a:ext cx="8153400" cy="669925"/>
          </a:xfrm>
        </p:spPr>
        <p:txBody>
          <a:bodyPr/>
          <a:lstStyle/>
          <a:p>
            <a:r>
              <a:rPr lang="en-US" altLang="zh-CN" sz="4000" dirty="0" smtClean="0"/>
              <a:t>Thanks for your attention!</a:t>
            </a:r>
            <a:endParaRPr lang="zh-CN" altLang="en-US" sz="4000" dirty="0"/>
          </a:p>
        </p:txBody>
      </p:sp>
    </p:spTree>
    <p:extLst>
      <p:ext uri="{BB962C8B-B14F-4D97-AF65-F5344CB8AC3E}">
        <p14:creationId xmlns:p14="http://schemas.microsoft.com/office/powerpoint/2010/main" val="12928988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方案设计</a:t>
            </a:r>
            <a:endParaRPr lang="zh-CN" altLang="en-US" dirty="0"/>
          </a:p>
          <a:p>
            <a:pPr lvl="1"/>
            <a:r>
              <a:rPr lang="zh-CN" altLang="zh-CN" dirty="0"/>
              <a:t>本方案中我们推荐使用</a:t>
            </a:r>
            <a:r>
              <a:rPr lang="en-US" altLang="zh-CN" dirty="0"/>
              <a:t>SYMANTEC</a:t>
            </a:r>
            <a:r>
              <a:rPr lang="zh-CN" altLang="zh-CN" dirty="0"/>
              <a:t>（原</a:t>
            </a:r>
            <a:r>
              <a:rPr lang="en-US" altLang="zh-CN" dirty="0"/>
              <a:t>VERITAS</a:t>
            </a:r>
            <a:r>
              <a:rPr lang="zh-CN" altLang="zh-CN" dirty="0"/>
              <a:t>）数据备份软件对数据进行保护，有效提高数据的整体可用性。</a:t>
            </a:r>
          </a:p>
          <a:p>
            <a:pPr lvl="1"/>
            <a:r>
              <a:rPr lang="zh-CN" altLang="zh-CN" dirty="0"/>
              <a:t>根据前面的需求分析，要建立一套统一的自动备份系统是必须的。综合考虑系统的安全性、可管理性和产品的性价比，做多方面的评估后，建议配备一台服务器作为数据备份专</a:t>
            </a:r>
            <a:r>
              <a:rPr lang="zh-CN" altLang="zh-CN" dirty="0" smtClean="0"/>
              <a:t>用</a:t>
            </a:r>
            <a:endParaRPr lang="en-US" altLang="zh-CN" dirty="0" smtClean="0"/>
          </a:p>
          <a:p>
            <a:pPr lvl="1"/>
            <a:r>
              <a:rPr lang="zh-CN" altLang="zh-CN" dirty="0"/>
              <a:t>在备份服务器中安装</a:t>
            </a:r>
            <a:r>
              <a:rPr lang="en-US" altLang="zh-CN" dirty="0"/>
              <a:t>SYMANTEC BACKUP EXEC</a:t>
            </a:r>
            <a:r>
              <a:rPr lang="zh-CN" altLang="zh-CN" dirty="0"/>
              <a:t>软件，对各服务器中的数据库进行在线备份，做到在不影响医院正常工作的同时有效保证数据安全，对数据备份做到集中管理。</a:t>
            </a:r>
          </a:p>
          <a:p>
            <a:pPr lvl="1"/>
            <a:r>
              <a:rPr lang="zh-CN" altLang="zh-CN" dirty="0"/>
              <a:t>在备份服务器后端可选择挂接磁盘阵列或磁盘存储设备，将备份的数据存于其中。</a:t>
            </a:r>
          </a:p>
        </p:txBody>
      </p:sp>
    </p:spTree>
    <p:extLst>
      <p:ext uri="{BB962C8B-B14F-4D97-AF65-F5344CB8AC3E}">
        <p14:creationId xmlns:p14="http://schemas.microsoft.com/office/powerpoint/2010/main" val="2601485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a:t>
            </a:r>
            <a:r>
              <a:rPr lang="zh-CN" altLang="zh-CN" dirty="0" smtClean="0"/>
              <a:t>计</a:t>
            </a:r>
            <a:endParaRPr lang="zh-CN" altLang="en-US" dirty="0"/>
          </a:p>
        </p:txBody>
      </p:sp>
      <p:pic>
        <p:nvPicPr>
          <p:cNvPr id="4" name="图片 3"/>
          <p:cNvPicPr>
            <a:picLocks noChangeAspect="1"/>
          </p:cNvPicPr>
          <p:nvPr/>
        </p:nvPicPr>
        <p:blipFill>
          <a:blip r:embed="rId2"/>
          <a:stretch>
            <a:fillRect/>
          </a:stretch>
        </p:blipFill>
        <p:spPr>
          <a:xfrm>
            <a:off x="909151" y="2229530"/>
            <a:ext cx="7917751" cy="2920968"/>
          </a:xfrm>
          <a:prstGeom prst="rect">
            <a:avLst/>
          </a:prstGeom>
        </p:spPr>
      </p:pic>
    </p:spTree>
    <p:extLst>
      <p:ext uri="{BB962C8B-B14F-4D97-AF65-F5344CB8AC3E}">
        <p14:creationId xmlns:p14="http://schemas.microsoft.com/office/powerpoint/2010/main" val="16012190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8.1	</a:t>
            </a:r>
            <a:r>
              <a:rPr lang="zh-CN" altLang="en-US" dirty="0">
                <a:latin typeface="+mj-lt"/>
                <a:ea typeface="+mj-ea"/>
                <a:cs typeface="+mj-cs"/>
              </a:rPr>
              <a:t>数据备份概述</a:t>
            </a:r>
          </a:p>
        </p:txBody>
      </p:sp>
      <p:sp>
        <p:nvSpPr>
          <p:cNvPr id="3" name="内容占位符 2"/>
          <p:cNvSpPr>
            <a:spLocks noGrp="1"/>
          </p:cNvSpPr>
          <p:nvPr>
            <p:ph idx="1"/>
          </p:nvPr>
        </p:nvSpPr>
        <p:spPr/>
        <p:txBody>
          <a:bodyPr/>
          <a:lstStyle/>
          <a:p>
            <a:r>
              <a:rPr lang="zh-CN" altLang="zh-CN" dirty="0"/>
              <a:t>数据备份的定义和作用</a:t>
            </a:r>
            <a:endParaRPr lang="zh-CN" altLang="zh-CN" sz="3600" b="1" dirty="0"/>
          </a:p>
          <a:p>
            <a:pPr lvl="1"/>
            <a:r>
              <a:rPr lang="zh-CN" altLang="zh-CN" dirty="0"/>
              <a:t>数据备份是指为防止系统出现操作失误或系统故障导致数据丢失，而将全部或部分数据集合从应用主机的硬盘或阵列复制到其它的存储介质的过程，其目的是在破坏发生之后，能够恢复原来数据</a:t>
            </a:r>
            <a:r>
              <a:rPr lang="zh-CN" altLang="zh-CN" dirty="0" smtClean="0"/>
              <a:t>。</a:t>
            </a:r>
            <a:endParaRPr lang="en-US" altLang="zh-CN" dirty="0" smtClean="0"/>
          </a:p>
          <a:p>
            <a:pPr lvl="1"/>
            <a:r>
              <a:rPr lang="zh-CN" altLang="zh-CN" dirty="0"/>
              <a:t>数据备份分为本地备份、网络备份和异地备份。本地备份是将备份文件放在本地的存储介质中，或者直接放在与源数据相同的存储介质中；网络备份一般是使用局域网或者备份网络将数据备份在其他存储介质中；而异地备份则是容灾的基础，将本地重要数据通过网络实时的传送到异地备份介质</a:t>
            </a:r>
            <a:r>
              <a:rPr lang="zh-CN" altLang="zh-CN" dirty="0" smtClean="0"/>
              <a:t>中</a:t>
            </a:r>
            <a:r>
              <a:rPr lang="en-US" altLang="zh-CN" dirty="0" smtClean="0"/>
              <a:t>.</a:t>
            </a:r>
          </a:p>
          <a:p>
            <a:pPr lvl="1"/>
            <a:r>
              <a:rPr lang="zh-CN" altLang="zh-CN" dirty="0"/>
              <a:t>为了保障生产、销售、开发的正常运行，企业用户应当采取先进、有效的措施，对数据进行备份、防范于未然。</a:t>
            </a:r>
          </a:p>
          <a:p>
            <a:pPr lvl="1"/>
            <a:endParaRPr lang="zh-CN" altLang="zh-CN" dirty="0"/>
          </a:p>
        </p:txBody>
      </p:sp>
    </p:spTree>
    <p:extLst>
      <p:ext uri="{BB962C8B-B14F-4D97-AF65-F5344CB8AC3E}">
        <p14:creationId xmlns:p14="http://schemas.microsoft.com/office/powerpoint/2010/main" val="2579746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8.1	</a:t>
            </a:r>
            <a:r>
              <a:rPr lang="zh-CN" altLang="en-US" dirty="0">
                <a:latin typeface="+mj-lt"/>
                <a:ea typeface="+mj-ea"/>
                <a:cs typeface="+mj-cs"/>
              </a:rPr>
              <a:t>数据备份概述</a:t>
            </a:r>
          </a:p>
        </p:txBody>
      </p:sp>
      <p:sp>
        <p:nvSpPr>
          <p:cNvPr id="3" name="内容占位符 2"/>
          <p:cNvSpPr>
            <a:spLocks noGrp="1"/>
          </p:cNvSpPr>
          <p:nvPr>
            <p:ph idx="1"/>
          </p:nvPr>
        </p:nvSpPr>
        <p:spPr/>
        <p:txBody>
          <a:bodyPr/>
          <a:lstStyle/>
          <a:p>
            <a:r>
              <a:rPr lang="zh-CN" altLang="zh-CN" dirty="0"/>
              <a:t>需要备份的数据对象</a:t>
            </a:r>
            <a:endParaRPr lang="zh-CN" altLang="zh-CN" sz="3600" b="1" dirty="0"/>
          </a:p>
          <a:p>
            <a:pPr lvl="1"/>
            <a:r>
              <a:rPr lang="zh-CN" altLang="zh-CN" dirty="0"/>
              <a:t>通常计算机上有三种数据需要备份：文件数据、数据库数据及裸设备数据。</a:t>
            </a:r>
          </a:p>
          <a:p>
            <a:pPr lvl="1"/>
            <a:r>
              <a:rPr lang="en-US" altLang="zh-CN" dirty="0"/>
              <a:t>1</a:t>
            </a:r>
            <a:r>
              <a:rPr lang="zh-CN" altLang="zh-CN" dirty="0"/>
              <a:t>．文件数据</a:t>
            </a:r>
          </a:p>
          <a:p>
            <a:pPr lvl="1"/>
            <a:r>
              <a:rPr lang="zh-CN" altLang="zh-CN" dirty="0"/>
              <a:t>文件通常指操作系统中的文件系统直接管理的数据，它是数据在硬盘上的一种存放格式</a:t>
            </a:r>
            <a:r>
              <a:rPr lang="zh-CN" altLang="zh-CN" dirty="0" smtClean="0"/>
              <a:t>。</a:t>
            </a:r>
            <a:endParaRPr lang="zh-CN" altLang="zh-CN" dirty="0"/>
          </a:p>
          <a:p>
            <a:pPr lvl="1"/>
            <a:r>
              <a:rPr lang="en-US" altLang="zh-CN" dirty="0"/>
              <a:t>2</a:t>
            </a:r>
            <a:r>
              <a:rPr lang="zh-CN" altLang="zh-CN" dirty="0"/>
              <a:t>．数据库数据</a:t>
            </a:r>
          </a:p>
          <a:p>
            <a:pPr lvl="1"/>
            <a:r>
              <a:rPr lang="zh-CN" altLang="zh-CN" dirty="0"/>
              <a:t>数据库软件（</a:t>
            </a:r>
            <a:r>
              <a:rPr lang="en-US" altLang="zh-CN" dirty="0" err="1"/>
              <a:t>Sql</a:t>
            </a:r>
            <a:r>
              <a:rPr lang="en-US" altLang="zh-CN" dirty="0"/>
              <a:t> Server</a:t>
            </a:r>
            <a:r>
              <a:rPr lang="zh-CN" altLang="zh-CN" dirty="0"/>
              <a:t>、</a:t>
            </a:r>
            <a:r>
              <a:rPr lang="en-US" altLang="zh-CN" dirty="0"/>
              <a:t>Oracle</a:t>
            </a:r>
            <a:r>
              <a:rPr lang="zh-CN" altLang="zh-CN" dirty="0"/>
              <a:t>、</a:t>
            </a:r>
            <a:r>
              <a:rPr lang="en-US" altLang="zh-CN" dirty="0"/>
              <a:t>DB2</a:t>
            </a:r>
            <a:r>
              <a:rPr lang="zh-CN" altLang="zh-CN" dirty="0"/>
              <a:t>等）是指以一定的逻辑关系将数据组织起来，便于用户进行各种计算、更新、检索和查询。符合这种逻辑关系的数据叫数据库数据</a:t>
            </a:r>
            <a:r>
              <a:rPr lang="zh-CN" altLang="zh-CN" dirty="0" smtClean="0"/>
              <a:t>。</a:t>
            </a:r>
            <a:endParaRPr lang="zh-CN" altLang="zh-CN" dirty="0"/>
          </a:p>
        </p:txBody>
      </p:sp>
    </p:spTree>
    <p:extLst>
      <p:ext uri="{BB962C8B-B14F-4D97-AF65-F5344CB8AC3E}">
        <p14:creationId xmlns:p14="http://schemas.microsoft.com/office/powerpoint/2010/main" val="37742446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8.1	</a:t>
            </a:r>
            <a:r>
              <a:rPr lang="zh-CN" altLang="en-US" dirty="0">
                <a:latin typeface="+mj-lt"/>
                <a:ea typeface="+mj-ea"/>
                <a:cs typeface="+mj-cs"/>
              </a:rPr>
              <a:t>数据备份概述</a:t>
            </a:r>
          </a:p>
        </p:txBody>
      </p:sp>
      <p:sp>
        <p:nvSpPr>
          <p:cNvPr id="3" name="内容占位符 2"/>
          <p:cNvSpPr>
            <a:spLocks noGrp="1"/>
          </p:cNvSpPr>
          <p:nvPr>
            <p:ph idx="1"/>
          </p:nvPr>
        </p:nvSpPr>
        <p:spPr/>
        <p:txBody>
          <a:bodyPr/>
          <a:lstStyle/>
          <a:p>
            <a:r>
              <a:rPr lang="zh-CN" altLang="zh-CN" dirty="0"/>
              <a:t>需要备份的数据对象</a:t>
            </a:r>
            <a:endParaRPr lang="zh-CN" altLang="zh-CN" sz="3600" b="1" dirty="0"/>
          </a:p>
          <a:p>
            <a:pPr lvl="1"/>
            <a:r>
              <a:rPr lang="zh-CN" altLang="zh-CN" dirty="0"/>
              <a:t>通常计算机上有三种数据需要备份：文件数据、数据库数据及裸设备数据。</a:t>
            </a:r>
          </a:p>
          <a:p>
            <a:pPr lvl="1"/>
            <a:r>
              <a:rPr lang="en-US" altLang="zh-CN" dirty="0" smtClean="0"/>
              <a:t>3</a:t>
            </a:r>
            <a:r>
              <a:rPr lang="zh-CN" altLang="zh-CN" dirty="0"/>
              <a:t>．裸设备数据</a:t>
            </a:r>
          </a:p>
          <a:p>
            <a:pPr lvl="1"/>
            <a:r>
              <a:rPr lang="zh-CN" altLang="zh-CN" dirty="0"/>
              <a:t>不管文件系统文件还是数据库数据，都存放在磁盘上。</a:t>
            </a:r>
            <a:r>
              <a:rPr lang="en-US" altLang="zh-CN" dirty="0"/>
              <a:t>Windows</a:t>
            </a:r>
            <a:r>
              <a:rPr lang="zh-CN" altLang="zh-CN" dirty="0"/>
              <a:t>提供一种方式可以直接读取磁盘的数据块，而不管它们是什么逻辑关系。这种脱离上层应用的数据叫裸设备数据。</a:t>
            </a:r>
          </a:p>
        </p:txBody>
      </p:sp>
    </p:spTree>
    <p:extLst>
      <p:ext uri="{BB962C8B-B14F-4D97-AF65-F5344CB8AC3E}">
        <p14:creationId xmlns:p14="http://schemas.microsoft.com/office/powerpoint/2010/main" val="1335671978"/>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510</TotalTime>
  <Words>3856</Words>
  <Application>Microsoft Office PowerPoint</Application>
  <PresentationFormat>全屏显示(4:3)</PresentationFormat>
  <Paragraphs>166</Paragraphs>
  <Slides>41</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41</vt:i4>
      </vt:variant>
    </vt:vector>
  </HeadingPairs>
  <TitlesOfParts>
    <vt:vector size="51" baseType="lpstr">
      <vt:lpstr>굴림</vt:lpstr>
      <vt:lpstr>굴림</vt:lpstr>
      <vt:lpstr>楷体_GB2312</vt:lpstr>
      <vt:lpstr>Arial</vt:lpstr>
      <vt:lpstr>Times New Roman</vt:lpstr>
      <vt:lpstr>Verdana</vt:lpstr>
      <vt:lpstr>Wingdings</vt:lpstr>
      <vt:lpstr>Wingdings</vt:lpstr>
      <vt:lpstr>主题16</vt:lpstr>
      <vt:lpstr>1_主题16</vt:lpstr>
      <vt:lpstr>网络安全产品调试与部署</vt:lpstr>
      <vt:lpstr>第8章 数据备份软件调试与部署</vt:lpstr>
      <vt:lpstr>项目引导</vt:lpstr>
      <vt:lpstr>项目引导</vt:lpstr>
      <vt:lpstr>项目引导</vt:lpstr>
      <vt:lpstr>项目引导</vt:lpstr>
      <vt:lpstr>8.1 数据备份概述</vt:lpstr>
      <vt:lpstr>8.1 数据备份概述</vt:lpstr>
      <vt:lpstr>8.1 数据备份概述</vt:lpstr>
      <vt:lpstr>8.2 数据备份系统架构</vt:lpstr>
      <vt:lpstr>8.2 数据备份系统架构</vt:lpstr>
      <vt:lpstr>8.2 数据备份系统架构</vt:lpstr>
      <vt:lpstr>8.2 数据备份系统架构</vt:lpstr>
      <vt:lpstr>8.2 数据备份系统架构</vt:lpstr>
      <vt:lpstr>8.2 数据备份系统架构</vt:lpstr>
      <vt:lpstr>8.2 数据备份系统架构</vt:lpstr>
      <vt:lpstr>8.2 数据备份系统架构</vt:lpstr>
      <vt:lpstr>8.2 数据备份系统架构</vt:lpstr>
      <vt:lpstr>8.2 数据备份系统架构</vt:lpstr>
      <vt:lpstr>8.2 数据备份系统架构</vt:lpstr>
      <vt:lpstr>8.2 数据备份系统架构</vt:lpstr>
      <vt:lpstr>8.3 备份系统组成</vt:lpstr>
      <vt:lpstr>8.3 备份系统组成</vt:lpstr>
      <vt:lpstr>8.4 数据备份方式和策略</vt:lpstr>
      <vt:lpstr>8.4 数据备份方式和策略</vt:lpstr>
      <vt:lpstr>8.4 数据备份方式和策略</vt:lpstr>
      <vt:lpstr>8.5 项目实训</vt:lpstr>
      <vt:lpstr>8.5 项目实训</vt:lpstr>
      <vt:lpstr>8.5 项目实训</vt:lpstr>
      <vt:lpstr>8.5 项目实训</vt:lpstr>
      <vt:lpstr>8.5 项目实训</vt:lpstr>
      <vt:lpstr>8.5 项目实训</vt:lpstr>
      <vt:lpstr>8.5 项目实训</vt:lpstr>
      <vt:lpstr>8.5 项目实训</vt:lpstr>
      <vt:lpstr>8.5 项目实训</vt:lpstr>
      <vt:lpstr>8.5 项目实训</vt:lpstr>
      <vt:lpstr>8.5 项目实训</vt:lpstr>
      <vt:lpstr>8.5 项目实训</vt:lpstr>
      <vt:lpstr>8.5 项目实训</vt:lpstr>
      <vt:lpstr>8.5 项目实训</vt:lpstr>
      <vt:lpstr>Thanks for your attention!</vt:lpstr>
    </vt:vector>
  </TitlesOfParts>
  <Company>cqcet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网络安全产品调试与部署</dc:title>
  <dc:creator>lujah</dc:creator>
  <cp:lastModifiedBy>lujah</cp:lastModifiedBy>
  <cp:revision>69</cp:revision>
  <dcterms:created xsi:type="dcterms:W3CDTF">2014-12-10T08:02:11Z</dcterms:created>
  <dcterms:modified xsi:type="dcterms:W3CDTF">2014-12-23T08:56:24Z</dcterms:modified>
</cp:coreProperties>
</file>