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83" r:id="rId4"/>
    <p:sldId id="282" r:id="rId5"/>
    <p:sldId id="266" r:id="rId6"/>
    <p:sldId id="277" r:id="rId7"/>
    <p:sldId id="268" r:id="rId8"/>
    <p:sldId id="270" r:id="rId9"/>
    <p:sldId id="272" r:id="rId10"/>
    <p:sldId id="280" r:id="rId11"/>
    <p:sldId id="275" r:id="rId12"/>
    <p:sldId id="276" r:id="rId13"/>
  </p:sldIdLst>
  <p:sldSz cx="9144000" cy="6858000" type="screen4x3"/>
  <p:notesSz cx="10236200" cy="710565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otu" initials="x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134"/>
    <a:srgbClr val="06176F"/>
    <a:srgbClr val="3399FF"/>
    <a:srgbClr val="99CCFF"/>
    <a:srgbClr val="33CCFF"/>
    <a:srgbClr val="00CCFF"/>
    <a:srgbClr val="14227A"/>
    <a:srgbClr val="0E185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383" autoAdjust="0"/>
    <p:restoredTop sz="94558" autoAdjust="0"/>
  </p:normalViewPr>
  <p:slideViewPr>
    <p:cSldViewPr>
      <p:cViewPr varScale="1">
        <p:scale>
          <a:sx n="46" d="100"/>
          <a:sy n="46" d="100"/>
        </p:scale>
        <p:origin x="-10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10-04T21:16:42.265" idx="5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10-04T21:05:26.375" idx="3">
    <p:pos x="10" y="10"/>
    <p:text>该幻灯片的图示有些小，可能会影响观众的阅读，建议放大些。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436297" cy="35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527" tIns="49263" rIns="98527" bIns="49263" numCol="1" anchor="t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zh-CN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7617" y="1"/>
            <a:ext cx="4436297" cy="35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527" tIns="49263" rIns="98527" bIns="4926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CN" dirty="0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749365"/>
            <a:ext cx="4436297" cy="35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527" tIns="49263" rIns="98527" bIns="49263" numCol="1" anchor="b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zh-CN" dirty="0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7617" y="6749365"/>
            <a:ext cx="4436297" cy="35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527" tIns="49263" rIns="98527" bIns="4926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98D1C7E-C02B-4FC8-87B3-C3C2B49BC44E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436297" cy="355032"/>
          </a:xfrm>
          <a:prstGeom prst="rect">
            <a:avLst/>
          </a:prstGeom>
        </p:spPr>
        <p:txBody>
          <a:bodyPr vert="horz" lIns="98527" tIns="49263" rIns="98527" bIns="49263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797617" y="1"/>
            <a:ext cx="4436297" cy="355032"/>
          </a:xfrm>
          <a:prstGeom prst="rect">
            <a:avLst/>
          </a:prstGeom>
        </p:spPr>
        <p:txBody>
          <a:bodyPr vert="horz" lIns="98527" tIns="49263" rIns="98527" bIns="49263" rtlCol="0"/>
          <a:lstStyle>
            <a:lvl1pPr algn="r">
              <a:defRPr sz="1300"/>
            </a:lvl1pPr>
          </a:lstStyle>
          <a:p>
            <a:fld id="{F67D563E-86BF-4D62-B359-225E8DAA7C16}" type="datetimeFigureOut">
              <a:rPr lang="zh-CN" altLang="en-US" smtClean="0"/>
              <a:t>2008-10-3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3400"/>
            <a:ext cx="3552825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527" tIns="49263" rIns="98527" bIns="49263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022706" y="3374682"/>
            <a:ext cx="8190791" cy="3197794"/>
          </a:xfrm>
          <a:prstGeom prst="rect">
            <a:avLst/>
          </a:prstGeom>
        </p:spPr>
        <p:txBody>
          <a:bodyPr vert="horz" lIns="98527" tIns="49263" rIns="98527" bIns="492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6749365"/>
            <a:ext cx="4436297" cy="355032"/>
          </a:xfrm>
          <a:prstGeom prst="rect">
            <a:avLst/>
          </a:prstGeom>
        </p:spPr>
        <p:txBody>
          <a:bodyPr vert="horz" lIns="98527" tIns="49263" rIns="98527" bIns="49263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797617" y="6749365"/>
            <a:ext cx="4436297" cy="355032"/>
          </a:xfrm>
          <a:prstGeom prst="rect">
            <a:avLst/>
          </a:prstGeom>
        </p:spPr>
        <p:txBody>
          <a:bodyPr vert="horz" lIns="98527" tIns="49263" rIns="98527" bIns="49263" rtlCol="0" anchor="b"/>
          <a:lstStyle>
            <a:lvl1pPr algn="r">
              <a:defRPr sz="1300"/>
            </a:lvl1pPr>
          </a:lstStyle>
          <a:p>
            <a:fld id="{8A32F514-9757-44A6-BFA1-F50E471457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F514-9757-44A6-BFA1-F50E471457C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905000"/>
            <a:ext cx="8686800" cy="762000"/>
          </a:xfr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14400" y="4495800"/>
            <a:ext cx="7467600" cy="609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7E1252-8BC6-418E-8860-633F2F0C273E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DA4D3-A246-4415-83A3-BA4B49FDC82C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AB8618-7725-40D9-9B88-8976A9685926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78E00-4885-4592-88C2-FB7BCF54A6DB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6715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28600" y="1143000"/>
            <a:ext cx="8610600" cy="52482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3C76B82-56F1-4BA4-94A8-E73CE2F8CA9B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48484BF2-9E2E-4B6B-81E2-4D7744D28AF9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E38B7F-23B3-4D0B-B2A4-8E2DAC4C7191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89914-6049-4E97-B51E-6235CE168918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A820C6-038F-429B-B635-33736569F8FA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D0BC9-533F-4427-B0FB-1701CCF4B635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291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143000"/>
            <a:ext cx="42291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871E38-C4EB-4395-B40D-6AABDA1AE318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E14C0-7511-4768-98FD-04CB7CB43FC9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6524FE-1BF0-4D21-88A6-33E0CDA80168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0BD0E-0D17-48C9-A103-83D02DC60ED2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E8AD12-F236-4E81-9874-8CCEC020D0EB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AF61E-A1AF-4E46-B554-453F031D31C6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A0631-B64A-4754-B43F-2595D36FAEB4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C1DA4-B8DA-46F6-8BDA-7989F32C70EC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D449BB-56D9-44DC-B46C-4B827D27755E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36BBB5-6742-42CE-9749-3DE98FBB8562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6BA2CE-4288-4543-9F78-2792FCF2C04D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C8825-4747-4BDD-B367-D9EBA0AF8633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10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charset="-122"/>
              </a:defRPr>
            </a:lvl1pPr>
          </a:lstStyle>
          <a:p>
            <a:fld id="{B04EE1AA-1C90-47E3-8E28-0D691D5D2578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C67841C-831B-4C9B-AD8F-CCD2EDED8B7B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152400"/>
            <a:ext cx="86106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gray">
          <a:xfrm flipV="1">
            <a:off x="0" y="889000"/>
            <a:ext cx="9144000" cy="182546"/>
          </a:xfrm>
          <a:prstGeom prst="rect">
            <a:avLst/>
          </a:prstGeom>
          <a:gradFill rotWithShape="1">
            <a:gsLst>
              <a:gs pos="0">
                <a:srgbClr val="3399FF">
                  <a:gamma/>
                  <a:shade val="46275"/>
                  <a:invGamma/>
                </a:srgbClr>
              </a:gs>
              <a:gs pos="5000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99CCFF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428736"/>
            <a:ext cx="9144000" cy="1214446"/>
          </a:xfrm>
          <a:gradFill>
            <a:gsLst>
              <a:gs pos="0">
                <a:srgbClr val="5E9EFF">
                  <a:alpha val="0"/>
                </a:srgbClr>
              </a:gs>
              <a:gs pos="39999">
                <a:schemeClr val="bg1">
                  <a:lumMod val="40000"/>
                  <a:lumOff val="60000"/>
                </a:schemeClr>
              </a:gs>
              <a:gs pos="70000">
                <a:schemeClr val="bg1">
                  <a:lumMod val="40000"/>
                  <a:lumOff val="60000"/>
                </a:schemeClr>
              </a:gs>
              <a:gs pos="100000">
                <a:srgbClr val="FFEBFA">
                  <a:alpha val="0"/>
                </a:srgbClr>
              </a:gs>
            </a:gsLst>
            <a:lin ang="5400000" scaled="0"/>
          </a:gradFill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成功创业的秘诀</a:t>
            </a:r>
            <a:endParaRPr lang="en-US" altLang="zh-CN" sz="4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48" y="4495800"/>
            <a:ext cx="7467600" cy="609600"/>
          </a:xfrm>
        </p:spPr>
        <p:txBody>
          <a:bodyPr/>
          <a:lstStyle/>
          <a:p>
            <a:pPr lvl="0"/>
            <a:r>
              <a:rPr lang="zh-CN" altLang="en-US" sz="36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宋体" charset="-122"/>
              </a:rPr>
              <a:t>演讲者：张宝国</a:t>
            </a:r>
            <a:endParaRPr lang="en-US" altLang="zh-CN" sz="3600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ea typeface="宋体" charset="-122"/>
            </a:endParaRPr>
          </a:p>
        </p:txBody>
      </p:sp>
      <p:pic>
        <p:nvPicPr>
          <p:cNvPr id="2052" name="Picture 4" descr="C:\Program Files\Microsoft Office 07\MEDIA\CAGCAT10\j019581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7" y="3770983"/>
            <a:ext cx="3000364" cy="3087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创业前，准备四大条件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gray">
          <a:xfrm rot="13770025">
            <a:off x="4913313" y="3960813"/>
            <a:ext cx="960437" cy="192087"/>
          </a:xfrm>
          <a:prstGeom prst="rect">
            <a:avLst/>
          </a:prstGeom>
          <a:gradFill rotWithShape="1">
            <a:gsLst>
              <a:gs pos="0">
                <a:srgbClr val="969696">
                  <a:gamma/>
                  <a:shade val="46275"/>
                  <a:invGamma/>
                </a:srgbClr>
              </a:gs>
              <a:gs pos="50000">
                <a:srgbClr val="969696"/>
              </a:gs>
              <a:gs pos="100000">
                <a:srgbClr val="969696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gray">
          <a:xfrm rot="-743917">
            <a:off x="2924175" y="3508375"/>
            <a:ext cx="1009650" cy="173038"/>
          </a:xfrm>
          <a:prstGeom prst="rect">
            <a:avLst/>
          </a:prstGeom>
          <a:gradFill rotWithShape="1">
            <a:gsLst>
              <a:gs pos="0">
                <a:srgbClr val="969696">
                  <a:gamma/>
                  <a:shade val="46275"/>
                  <a:invGamma/>
                </a:srgbClr>
              </a:gs>
              <a:gs pos="50000">
                <a:srgbClr val="969696"/>
              </a:gs>
              <a:gs pos="100000">
                <a:srgbClr val="969696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1145" name="Group 9"/>
          <p:cNvGrpSpPr>
            <a:grpSpLocks/>
          </p:cNvGrpSpPr>
          <p:nvPr/>
        </p:nvGrpSpPr>
        <p:grpSpPr bwMode="auto">
          <a:xfrm>
            <a:off x="3862388" y="2182813"/>
            <a:ext cx="1609725" cy="1855787"/>
            <a:chOff x="2433" y="1234"/>
            <a:chExt cx="1014" cy="1169"/>
          </a:xfrm>
        </p:grpSpPr>
        <p:sp>
          <p:nvSpPr>
            <p:cNvPr id="91146" name="Rectangle 10"/>
            <p:cNvSpPr>
              <a:spLocks noChangeArrowheads="1"/>
            </p:cNvSpPr>
            <p:nvPr/>
          </p:nvSpPr>
          <p:spPr bwMode="gray">
            <a:xfrm rot="-3205350">
              <a:off x="3175" y="1380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shade val="46275"/>
                    <a:invGamma/>
                  </a:srgbClr>
                </a:gs>
                <a:gs pos="50000">
                  <a:srgbClr val="969696"/>
                </a:gs>
                <a:gs pos="100000">
                  <a:srgbClr val="96969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1147" name="Group 11"/>
            <p:cNvGrpSpPr>
              <a:grpSpLocks/>
            </p:cNvGrpSpPr>
            <p:nvPr/>
          </p:nvGrpSpPr>
          <p:grpSpPr bwMode="auto">
            <a:xfrm>
              <a:off x="2433" y="1401"/>
              <a:ext cx="1014" cy="1002"/>
              <a:chOff x="2016" y="1920"/>
              <a:chExt cx="1680" cy="1680"/>
            </a:xfrm>
          </p:grpSpPr>
          <p:sp>
            <p:nvSpPr>
              <p:cNvPr id="91148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33CCCC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49" name="Freeform 1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33CCCC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1150" name="Text Box 14"/>
            <p:cNvSpPr txBox="1">
              <a:spLocks noChangeArrowheads="1"/>
            </p:cNvSpPr>
            <p:nvPr/>
          </p:nvSpPr>
          <p:spPr bwMode="gray">
            <a:xfrm>
              <a:off x="2486" y="1837"/>
              <a:ext cx="89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多年经验</a:t>
              </a:r>
              <a:endParaRPr lang="en-US" altLang="zh-CN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91151" name="Group 15"/>
          <p:cNvGrpSpPr>
            <a:grpSpLocks/>
          </p:cNvGrpSpPr>
          <p:nvPr/>
        </p:nvGrpSpPr>
        <p:grpSpPr bwMode="auto">
          <a:xfrm>
            <a:off x="5272088" y="1519238"/>
            <a:ext cx="911225" cy="862012"/>
            <a:chOff x="3321" y="816"/>
            <a:chExt cx="574" cy="543"/>
          </a:xfrm>
        </p:grpSpPr>
        <p:grpSp>
          <p:nvGrpSpPr>
            <p:cNvPr id="91152" name="Group 16"/>
            <p:cNvGrpSpPr>
              <a:grpSpLocks/>
            </p:cNvGrpSpPr>
            <p:nvPr/>
          </p:nvGrpSpPr>
          <p:grpSpPr bwMode="auto">
            <a:xfrm>
              <a:off x="3321" y="816"/>
              <a:ext cx="549" cy="543"/>
              <a:chOff x="2016" y="1920"/>
              <a:chExt cx="1680" cy="1680"/>
            </a:xfrm>
          </p:grpSpPr>
          <p:sp>
            <p:nvSpPr>
              <p:cNvPr id="91153" name="Oval 1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CCC00"/>
                  </a:gs>
                  <a:gs pos="100000">
                    <a:srgbClr val="CCCC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4" name="Freeform 1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CCC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1155" name="Text Box 19"/>
            <p:cNvSpPr txBox="1">
              <a:spLocks noChangeArrowheads="1"/>
            </p:cNvSpPr>
            <p:nvPr/>
          </p:nvSpPr>
          <p:spPr bwMode="gray">
            <a:xfrm>
              <a:off x="3322" y="1025"/>
              <a:ext cx="573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1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charset="-122"/>
                </a:rPr>
                <a:t>品牌形象</a:t>
              </a:r>
              <a:endParaRPr lang="en-US" altLang="zh-CN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91156" name="Group 20"/>
          <p:cNvGrpSpPr>
            <a:grpSpLocks/>
          </p:cNvGrpSpPr>
          <p:nvPr/>
        </p:nvGrpSpPr>
        <p:grpSpPr bwMode="auto">
          <a:xfrm>
            <a:off x="1447800" y="2844800"/>
            <a:ext cx="1744663" cy="1790700"/>
            <a:chOff x="912" y="1651"/>
            <a:chExt cx="1099" cy="1128"/>
          </a:xfrm>
        </p:grpSpPr>
        <p:grpSp>
          <p:nvGrpSpPr>
            <p:cNvPr id="91157" name="Group 21"/>
            <p:cNvGrpSpPr>
              <a:grpSpLocks/>
            </p:cNvGrpSpPr>
            <p:nvPr/>
          </p:nvGrpSpPr>
          <p:grpSpPr bwMode="auto">
            <a:xfrm>
              <a:off x="912" y="1651"/>
              <a:ext cx="1099" cy="1128"/>
              <a:chOff x="2016" y="1920"/>
              <a:chExt cx="1680" cy="1680"/>
            </a:xfrm>
          </p:grpSpPr>
          <p:sp>
            <p:nvSpPr>
              <p:cNvPr id="91158" name="Oval 2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CC66"/>
                  </a:gs>
                  <a:gs pos="100000">
                    <a:srgbClr val="FFCC66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9" name="Freeform 2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CC66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1160" name="Text Box 24"/>
            <p:cNvSpPr txBox="1">
              <a:spLocks noChangeArrowheads="1"/>
            </p:cNvSpPr>
            <p:nvPr/>
          </p:nvSpPr>
          <p:spPr bwMode="gray">
            <a:xfrm>
              <a:off x="969" y="2152"/>
              <a:ext cx="102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建立人脉</a:t>
              </a:r>
              <a:endParaRPr lang="en-US" altLang="zh-CN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91161" name="Group 25"/>
          <p:cNvGrpSpPr>
            <a:grpSpLocks/>
          </p:cNvGrpSpPr>
          <p:nvPr/>
        </p:nvGrpSpPr>
        <p:grpSpPr bwMode="auto">
          <a:xfrm>
            <a:off x="5203825" y="4105275"/>
            <a:ext cx="2012950" cy="1989138"/>
            <a:chOff x="3278" y="2445"/>
            <a:chExt cx="1268" cy="1253"/>
          </a:xfrm>
        </p:grpSpPr>
        <p:grpSp>
          <p:nvGrpSpPr>
            <p:cNvPr id="91162" name="Group 26"/>
            <p:cNvGrpSpPr>
              <a:grpSpLocks/>
            </p:cNvGrpSpPr>
            <p:nvPr/>
          </p:nvGrpSpPr>
          <p:grpSpPr bwMode="auto">
            <a:xfrm>
              <a:off x="3278" y="2445"/>
              <a:ext cx="1268" cy="1253"/>
              <a:chOff x="2016" y="1920"/>
              <a:chExt cx="1680" cy="1680"/>
            </a:xfrm>
          </p:grpSpPr>
          <p:sp>
            <p:nvSpPr>
              <p:cNvPr id="91163" name="Oval 2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9942E0"/>
                  </a:gs>
                  <a:gs pos="100000">
                    <a:srgbClr val="9942E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64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42E0">
                      <a:gamma/>
                      <a:tint val="0"/>
                      <a:invGamma/>
                    </a:srgbClr>
                  </a:gs>
                  <a:gs pos="100000">
                    <a:srgbClr val="9942E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1165" name="Text Box 29"/>
            <p:cNvSpPr txBox="1">
              <a:spLocks noChangeArrowheads="1"/>
            </p:cNvSpPr>
            <p:nvPr/>
          </p:nvSpPr>
          <p:spPr bwMode="gray">
            <a:xfrm>
              <a:off x="3457" y="2988"/>
              <a:ext cx="102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专业能力</a:t>
              </a:r>
              <a:endParaRPr lang="en-US" altLang="zh-CN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</p:grp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5AD3B-087C-4923-B26D-6060482DA2DF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84BF2-9E2E-4B6B-81E2-4D7744D28AF9}" type="slidenum">
              <a:rPr lang="en-US" altLang="zh-CN" smtClean="0"/>
              <a:pPr/>
              <a:t>10</a:t>
            </a:fld>
            <a:endParaRPr lang="en-US" altLang="zh-CN" dirty="0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创业人才的划分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83971" name="Group 3"/>
          <p:cNvGrpSpPr>
            <a:grpSpLocks/>
          </p:cNvGrpSpPr>
          <p:nvPr/>
        </p:nvGrpSpPr>
        <p:grpSpPr bwMode="auto">
          <a:xfrm>
            <a:off x="3335338" y="4875213"/>
            <a:ext cx="5275262" cy="1308100"/>
            <a:chOff x="1702" y="3062"/>
            <a:chExt cx="3855" cy="867"/>
          </a:xfrm>
        </p:grpSpPr>
        <p:sp>
          <p:nvSpPr>
            <p:cNvPr id="83972" name="Freeform 4"/>
            <p:cNvSpPr>
              <a:spLocks/>
            </p:cNvSpPr>
            <p:nvPr/>
          </p:nvSpPr>
          <p:spPr bwMode="gray">
            <a:xfrm>
              <a:off x="4877" y="3062"/>
              <a:ext cx="680" cy="866"/>
            </a:xfrm>
            <a:custGeom>
              <a:avLst/>
              <a:gdLst/>
              <a:ahLst/>
              <a:cxnLst>
                <a:cxn ang="0">
                  <a:pos x="399" y="1078"/>
                </a:cxn>
                <a:cxn ang="0">
                  <a:pos x="0" y="459"/>
                </a:cxn>
                <a:cxn ang="0">
                  <a:pos x="374" y="0"/>
                </a:cxn>
                <a:cxn ang="0">
                  <a:pos x="846" y="536"/>
                </a:cxn>
                <a:cxn ang="0">
                  <a:pos x="399" y="1078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rgbClr val="6666FF">
                    <a:gamma/>
                    <a:shade val="69804"/>
                    <a:invGamma/>
                  </a:srgbClr>
                </a:gs>
                <a:gs pos="100000">
                  <a:srgbClr val="6666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3" name="Freeform 5"/>
            <p:cNvSpPr>
              <a:spLocks/>
            </p:cNvSpPr>
            <p:nvPr/>
          </p:nvSpPr>
          <p:spPr bwMode="gray">
            <a:xfrm>
              <a:off x="2010" y="3062"/>
              <a:ext cx="3168" cy="369"/>
            </a:xfrm>
            <a:custGeom>
              <a:avLst/>
              <a:gdLst/>
              <a:ahLst/>
              <a:cxnLst>
                <a:cxn ang="0">
                  <a:pos x="0" y="459"/>
                </a:cxn>
                <a:cxn ang="0">
                  <a:pos x="3573" y="459"/>
                </a:cxn>
                <a:cxn ang="0">
                  <a:pos x="3946" y="0"/>
                </a:cxn>
                <a:cxn ang="0">
                  <a:pos x="505" y="0"/>
                </a:cxn>
                <a:cxn ang="0">
                  <a:pos x="0" y="45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rgbClr val="6666FF"/>
                </a:gs>
                <a:gs pos="100000">
                  <a:srgbClr val="6666FF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4" name="Freeform 6"/>
            <p:cNvSpPr>
              <a:spLocks/>
            </p:cNvSpPr>
            <p:nvPr/>
          </p:nvSpPr>
          <p:spPr bwMode="gray">
            <a:xfrm>
              <a:off x="1702" y="3429"/>
              <a:ext cx="3497" cy="500"/>
            </a:xfrm>
            <a:custGeom>
              <a:avLst/>
              <a:gdLst/>
              <a:ahLst/>
              <a:cxnLst>
                <a:cxn ang="0">
                  <a:pos x="383" y="0"/>
                </a:cxn>
                <a:cxn ang="0">
                  <a:pos x="3954" y="0"/>
                </a:cxn>
                <a:cxn ang="0">
                  <a:pos x="4356" y="622"/>
                </a:cxn>
                <a:cxn ang="0">
                  <a:pos x="0" y="622"/>
                </a:cxn>
                <a:cxn ang="0">
                  <a:pos x="383" y="0"/>
                </a:cxn>
              </a:cxnLst>
              <a:rect l="0" t="0" r="r" b="b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gradFill rotWithShape="0">
              <a:gsLst>
                <a:gs pos="0">
                  <a:srgbClr val="6666FF">
                    <a:gamma/>
                    <a:tint val="66667"/>
                    <a:invGamma/>
                  </a:srgbClr>
                </a:gs>
                <a:gs pos="100000">
                  <a:srgbClr val="6666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975" name="Group 7"/>
          <p:cNvGrpSpPr>
            <a:grpSpLocks/>
          </p:cNvGrpSpPr>
          <p:nvPr/>
        </p:nvGrpSpPr>
        <p:grpSpPr bwMode="auto">
          <a:xfrm>
            <a:off x="3849688" y="4092575"/>
            <a:ext cx="4179887" cy="1181100"/>
            <a:chOff x="2069" y="2572"/>
            <a:chExt cx="3054" cy="784"/>
          </a:xfrm>
        </p:grpSpPr>
        <p:sp>
          <p:nvSpPr>
            <p:cNvPr id="83976" name="Freeform 8"/>
            <p:cNvSpPr>
              <a:spLocks/>
            </p:cNvSpPr>
            <p:nvPr/>
          </p:nvSpPr>
          <p:spPr bwMode="gray">
            <a:xfrm>
              <a:off x="4522" y="2572"/>
              <a:ext cx="601" cy="784"/>
            </a:xfrm>
            <a:custGeom>
              <a:avLst/>
              <a:gdLst/>
              <a:ahLst/>
              <a:cxnLst>
                <a:cxn ang="0">
                  <a:pos x="382" y="976"/>
                </a:cxn>
                <a:cxn ang="0">
                  <a:pos x="0" y="342"/>
                </a:cxn>
                <a:cxn ang="0">
                  <a:pos x="280" y="0"/>
                </a:cxn>
                <a:cxn ang="0">
                  <a:pos x="748" y="538"/>
                </a:cxn>
                <a:cxn ang="0">
                  <a:pos x="382" y="976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72941"/>
                    <a:invGamma/>
                  </a:srgbClr>
                </a:gs>
                <a:gs pos="100000">
                  <a:srgbClr val="00CC99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7" name="Freeform 9"/>
            <p:cNvSpPr>
              <a:spLocks/>
            </p:cNvSpPr>
            <p:nvPr/>
          </p:nvSpPr>
          <p:spPr bwMode="gray">
            <a:xfrm>
              <a:off x="2370" y="2572"/>
              <a:ext cx="2380" cy="276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2684" y="343"/>
                </a:cxn>
                <a:cxn ang="0">
                  <a:pos x="2963" y="0"/>
                </a:cxn>
                <a:cxn ang="0">
                  <a:pos x="531" y="1"/>
                </a:cxn>
                <a:cxn ang="0">
                  <a:pos x="0" y="343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rgbClr val="00CC99"/>
                </a:gs>
                <a:gs pos="100000">
                  <a:srgbClr val="00CC99">
                    <a:gamma/>
                    <a:shade val="44314"/>
                    <a:invGamma/>
                  </a:srgb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8" name="Freeform 10"/>
            <p:cNvSpPr>
              <a:spLocks/>
            </p:cNvSpPr>
            <p:nvPr/>
          </p:nvSpPr>
          <p:spPr bwMode="gray">
            <a:xfrm>
              <a:off x="2069" y="2847"/>
              <a:ext cx="2763" cy="509"/>
            </a:xfrm>
            <a:custGeom>
              <a:avLst/>
              <a:gdLst/>
              <a:ahLst/>
              <a:cxnLst>
                <a:cxn ang="0">
                  <a:pos x="0" y="633"/>
                </a:cxn>
                <a:cxn ang="0">
                  <a:pos x="3442" y="633"/>
                </a:cxn>
                <a:cxn ang="0">
                  <a:pos x="3060" y="0"/>
                </a:cxn>
                <a:cxn ang="0">
                  <a:pos x="377" y="0"/>
                </a:cxn>
                <a:cxn ang="0">
                  <a:pos x="0" y="633"/>
                </a:cxn>
              </a:cxnLst>
              <a:rect l="0" t="0" r="r" b="b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gradFill rotWithShape="0">
              <a:gsLst>
                <a:gs pos="0">
                  <a:srgbClr val="00CC99">
                    <a:gamma/>
                    <a:tint val="47451"/>
                    <a:invGamma/>
                  </a:srgbClr>
                </a:gs>
                <a:gs pos="100000">
                  <a:srgbClr val="00CC99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979" name="Group 11"/>
          <p:cNvGrpSpPr>
            <a:grpSpLocks/>
          </p:cNvGrpSpPr>
          <p:nvPr/>
        </p:nvGrpSpPr>
        <p:grpSpPr bwMode="auto">
          <a:xfrm>
            <a:off x="4343400" y="3313113"/>
            <a:ext cx="3108325" cy="1027112"/>
            <a:chOff x="2422" y="2087"/>
            <a:chExt cx="2271" cy="681"/>
          </a:xfrm>
        </p:grpSpPr>
        <p:sp>
          <p:nvSpPr>
            <p:cNvPr id="83980" name="Freeform 12"/>
            <p:cNvSpPr>
              <a:spLocks/>
            </p:cNvSpPr>
            <p:nvPr/>
          </p:nvSpPr>
          <p:spPr bwMode="gray">
            <a:xfrm>
              <a:off x="4167" y="2087"/>
              <a:ext cx="526" cy="681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387" y="848"/>
                </a:cxn>
                <a:cxn ang="0">
                  <a:pos x="654" y="531"/>
                </a:cxn>
                <a:cxn ang="0">
                  <a:pos x="188" y="0"/>
                </a:cxn>
                <a:cxn ang="0">
                  <a:pos x="0" y="230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rgbClr val="F4A70C">
                    <a:gamma/>
                    <a:shade val="72941"/>
                    <a:invGamma/>
                  </a:srgbClr>
                </a:gs>
                <a:gs pos="100000">
                  <a:srgbClr val="F4A70C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1" name="Freeform 13"/>
            <p:cNvSpPr>
              <a:spLocks/>
            </p:cNvSpPr>
            <p:nvPr/>
          </p:nvSpPr>
          <p:spPr bwMode="gray">
            <a:xfrm>
              <a:off x="2728" y="2087"/>
              <a:ext cx="1589" cy="184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1791" y="228"/>
                </a:cxn>
                <a:cxn ang="0">
                  <a:pos x="1979" y="0"/>
                </a:cxn>
                <a:cxn ang="0">
                  <a:pos x="500" y="0"/>
                </a:cxn>
                <a:cxn ang="0">
                  <a:pos x="0" y="228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rgbClr val="F4A70C"/>
                </a:gs>
                <a:gs pos="100000">
                  <a:srgbClr val="F4A70C">
                    <a:gamma/>
                    <a:shade val="47451"/>
                    <a:invGamma/>
                  </a:srgb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2" name="Freeform 14"/>
            <p:cNvSpPr>
              <a:spLocks/>
            </p:cNvSpPr>
            <p:nvPr/>
          </p:nvSpPr>
          <p:spPr bwMode="gray">
            <a:xfrm>
              <a:off x="2422" y="2270"/>
              <a:ext cx="2056" cy="498"/>
            </a:xfrm>
            <a:custGeom>
              <a:avLst/>
              <a:gdLst/>
              <a:ahLst/>
              <a:cxnLst>
                <a:cxn ang="0">
                  <a:pos x="0" y="620"/>
                </a:cxn>
                <a:cxn ang="0">
                  <a:pos x="2560" y="620"/>
                </a:cxn>
                <a:cxn ang="0">
                  <a:pos x="2172" y="0"/>
                </a:cxn>
                <a:cxn ang="0">
                  <a:pos x="382" y="0"/>
                </a:cxn>
                <a:cxn ang="0">
                  <a:pos x="0" y="620"/>
                </a:cxn>
              </a:cxnLst>
              <a:rect l="0" t="0" r="r" b="b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gradFill rotWithShape="0">
              <a:gsLst>
                <a:gs pos="0">
                  <a:srgbClr val="F4A70C">
                    <a:gamma/>
                    <a:tint val="47451"/>
                    <a:invGamma/>
                  </a:srgbClr>
                </a:gs>
                <a:gs pos="100000">
                  <a:srgbClr val="F4A70C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983" name="Group 15"/>
          <p:cNvGrpSpPr>
            <a:grpSpLocks/>
          </p:cNvGrpSpPr>
          <p:nvPr/>
        </p:nvGrpSpPr>
        <p:grpSpPr bwMode="auto">
          <a:xfrm>
            <a:off x="4845050" y="2525713"/>
            <a:ext cx="2025650" cy="893762"/>
            <a:chOff x="2780" y="1595"/>
            <a:chExt cx="1481" cy="593"/>
          </a:xfrm>
        </p:grpSpPr>
        <p:sp>
          <p:nvSpPr>
            <p:cNvPr id="83984" name="Freeform 16"/>
            <p:cNvSpPr>
              <a:spLocks/>
            </p:cNvSpPr>
            <p:nvPr/>
          </p:nvSpPr>
          <p:spPr bwMode="gray">
            <a:xfrm>
              <a:off x="3808" y="1595"/>
              <a:ext cx="453" cy="593"/>
            </a:xfrm>
            <a:custGeom>
              <a:avLst/>
              <a:gdLst/>
              <a:ahLst/>
              <a:cxnLst>
                <a:cxn ang="0">
                  <a:pos x="385" y="737"/>
                </a:cxn>
                <a:cxn ang="0">
                  <a:pos x="563" y="527"/>
                </a:cxn>
                <a:cxn ang="0">
                  <a:pos x="97" y="0"/>
                </a:cxn>
                <a:cxn ang="0">
                  <a:pos x="0" y="111"/>
                </a:cxn>
                <a:cxn ang="0">
                  <a:pos x="385" y="737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rgbClr val="C247FF">
                    <a:gamma/>
                    <a:shade val="79216"/>
                    <a:invGamma/>
                  </a:srgbClr>
                </a:gs>
                <a:gs pos="100000">
                  <a:srgbClr val="C247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5" name="Freeform 17"/>
            <p:cNvSpPr>
              <a:spLocks/>
            </p:cNvSpPr>
            <p:nvPr/>
          </p:nvSpPr>
          <p:spPr bwMode="gray">
            <a:xfrm>
              <a:off x="3092" y="1595"/>
              <a:ext cx="793" cy="89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889" y="109"/>
                </a:cxn>
                <a:cxn ang="0">
                  <a:pos x="986" y="0"/>
                </a:cxn>
                <a:cxn ang="0">
                  <a:pos x="308" y="0"/>
                </a:cxn>
                <a:cxn ang="0">
                  <a:pos x="0" y="10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rgbClr val="C247FF"/>
                </a:gs>
                <a:gs pos="100000">
                  <a:srgbClr val="C247FF">
                    <a:gamma/>
                    <a:shade val="50980"/>
                    <a:invGamma/>
                  </a:srgb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6" name="Freeform 18"/>
            <p:cNvSpPr>
              <a:spLocks/>
            </p:cNvSpPr>
            <p:nvPr/>
          </p:nvSpPr>
          <p:spPr bwMode="gray">
            <a:xfrm>
              <a:off x="2780" y="1683"/>
              <a:ext cx="1339" cy="505"/>
            </a:xfrm>
            <a:custGeom>
              <a:avLst/>
              <a:gdLst/>
              <a:ahLst/>
              <a:cxnLst>
                <a:cxn ang="0">
                  <a:pos x="0" y="628"/>
                </a:cxn>
                <a:cxn ang="0">
                  <a:pos x="1668" y="628"/>
                </a:cxn>
                <a:cxn ang="0">
                  <a:pos x="1281" y="0"/>
                </a:cxn>
                <a:cxn ang="0">
                  <a:pos x="388" y="0"/>
                </a:cxn>
                <a:cxn ang="0">
                  <a:pos x="0" y="628"/>
                </a:cxn>
              </a:cxnLst>
              <a:rect l="0" t="0" r="r" b="b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gradFill rotWithShape="0">
              <a:gsLst>
                <a:gs pos="0">
                  <a:srgbClr val="C247FF">
                    <a:gamma/>
                    <a:tint val="50196"/>
                    <a:invGamma/>
                  </a:srgbClr>
                </a:gs>
                <a:gs pos="100000">
                  <a:srgbClr val="C247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987" name="Group 19"/>
          <p:cNvGrpSpPr>
            <a:grpSpLocks/>
          </p:cNvGrpSpPr>
          <p:nvPr/>
        </p:nvGrpSpPr>
        <p:grpSpPr bwMode="auto">
          <a:xfrm>
            <a:off x="5341938" y="1738313"/>
            <a:ext cx="949325" cy="757237"/>
            <a:chOff x="3136" y="1104"/>
            <a:chExt cx="693" cy="502"/>
          </a:xfrm>
        </p:grpSpPr>
        <p:sp>
          <p:nvSpPr>
            <p:cNvPr id="83988" name="Freeform 20"/>
            <p:cNvSpPr>
              <a:spLocks/>
            </p:cNvSpPr>
            <p:nvPr/>
          </p:nvSpPr>
          <p:spPr bwMode="gray">
            <a:xfrm>
              <a:off x="3446" y="1104"/>
              <a:ext cx="383" cy="502"/>
            </a:xfrm>
            <a:custGeom>
              <a:avLst/>
              <a:gdLst/>
              <a:ahLst/>
              <a:cxnLst>
                <a:cxn ang="0">
                  <a:pos x="387" y="624"/>
                </a:cxn>
                <a:cxn ang="0">
                  <a:pos x="476" y="527"/>
                </a:cxn>
                <a:cxn ang="0">
                  <a:pos x="0" y="0"/>
                </a:cxn>
                <a:cxn ang="0">
                  <a:pos x="387" y="624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rgbClr val="0066FF">
                    <a:gamma/>
                    <a:shade val="79216"/>
                    <a:invGamma/>
                  </a:srgbClr>
                </a:gs>
                <a:gs pos="100000">
                  <a:srgbClr val="0066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9" name="Freeform 21"/>
            <p:cNvSpPr>
              <a:spLocks/>
            </p:cNvSpPr>
            <p:nvPr/>
          </p:nvSpPr>
          <p:spPr bwMode="gray">
            <a:xfrm>
              <a:off x="3136" y="1104"/>
              <a:ext cx="621" cy="502"/>
            </a:xfrm>
            <a:custGeom>
              <a:avLst/>
              <a:gdLst/>
              <a:ahLst/>
              <a:cxnLst>
                <a:cxn ang="0">
                  <a:pos x="0" y="624"/>
                </a:cxn>
                <a:cxn ang="0">
                  <a:pos x="772" y="624"/>
                </a:cxn>
                <a:cxn ang="0">
                  <a:pos x="387" y="0"/>
                </a:cxn>
                <a:cxn ang="0">
                  <a:pos x="0" y="624"/>
                </a:cxn>
              </a:cxnLst>
              <a:rect l="0" t="0" r="r" b="b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gradFill rotWithShape="0">
              <a:gsLst>
                <a:gs pos="0">
                  <a:srgbClr val="0066FF">
                    <a:gamma/>
                    <a:tint val="38039"/>
                    <a:invGamma/>
                  </a:srgbClr>
                </a:gs>
                <a:gs pos="100000">
                  <a:srgbClr val="0066FF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990" name="Group 22"/>
          <p:cNvGrpSpPr>
            <a:grpSpLocks/>
          </p:cNvGrpSpPr>
          <p:nvPr/>
        </p:nvGrpSpPr>
        <p:grpSpPr bwMode="auto">
          <a:xfrm>
            <a:off x="1295400" y="1828800"/>
            <a:ext cx="4419600" cy="4329113"/>
            <a:chOff x="624" y="1104"/>
            <a:chExt cx="2393" cy="2823"/>
          </a:xfrm>
        </p:grpSpPr>
        <p:sp>
          <p:nvSpPr>
            <p:cNvPr id="83991" name="Line 23"/>
            <p:cNvSpPr>
              <a:spLocks noChangeShapeType="1"/>
            </p:cNvSpPr>
            <p:nvPr/>
          </p:nvSpPr>
          <p:spPr bwMode="black">
            <a:xfrm flipH="1">
              <a:off x="624" y="3926"/>
              <a:ext cx="106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2" name="Line 24"/>
            <p:cNvSpPr>
              <a:spLocks noChangeShapeType="1"/>
            </p:cNvSpPr>
            <p:nvPr/>
          </p:nvSpPr>
          <p:spPr bwMode="black">
            <a:xfrm flipH="1">
              <a:off x="624" y="3357"/>
              <a:ext cx="136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3" name="Line 25"/>
            <p:cNvSpPr>
              <a:spLocks noChangeShapeType="1"/>
            </p:cNvSpPr>
            <p:nvPr/>
          </p:nvSpPr>
          <p:spPr bwMode="black">
            <a:xfrm flipH="1">
              <a:off x="624" y="2767"/>
              <a:ext cx="160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4" name="Line 26"/>
            <p:cNvSpPr>
              <a:spLocks noChangeShapeType="1"/>
            </p:cNvSpPr>
            <p:nvPr/>
          </p:nvSpPr>
          <p:spPr bwMode="black">
            <a:xfrm flipH="1">
              <a:off x="624" y="2187"/>
              <a:ext cx="188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5" name="Line 27"/>
            <p:cNvSpPr>
              <a:spLocks noChangeShapeType="1"/>
            </p:cNvSpPr>
            <p:nvPr/>
          </p:nvSpPr>
          <p:spPr bwMode="black">
            <a:xfrm flipH="1">
              <a:off x="624" y="1603"/>
              <a:ext cx="215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6" name="Line 28"/>
            <p:cNvSpPr>
              <a:spLocks noChangeShapeType="1"/>
            </p:cNvSpPr>
            <p:nvPr/>
          </p:nvSpPr>
          <p:spPr bwMode="black">
            <a:xfrm flipH="1">
              <a:off x="624" y="1104"/>
              <a:ext cx="239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3997" name="Line 29"/>
          <p:cNvSpPr>
            <a:spLocks noChangeShapeType="1"/>
          </p:cNvSpPr>
          <p:nvPr/>
        </p:nvSpPr>
        <p:spPr bwMode="black">
          <a:xfrm>
            <a:off x="1582738" y="1716088"/>
            <a:ext cx="1587" cy="752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998" name="Line 30"/>
          <p:cNvSpPr>
            <a:spLocks noChangeShapeType="1"/>
          </p:cNvSpPr>
          <p:nvPr/>
        </p:nvSpPr>
        <p:spPr bwMode="black">
          <a:xfrm>
            <a:off x="1582738" y="2516188"/>
            <a:ext cx="1587" cy="887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999" name="Line 31"/>
          <p:cNvSpPr>
            <a:spLocks noChangeShapeType="1"/>
          </p:cNvSpPr>
          <p:nvPr/>
        </p:nvSpPr>
        <p:spPr bwMode="black">
          <a:xfrm>
            <a:off x="1582738" y="3451225"/>
            <a:ext cx="1587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000" name="Line 32"/>
          <p:cNvSpPr>
            <a:spLocks noChangeShapeType="1"/>
          </p:cNvSpPr>
          <p:nvPr/>
        </p:nvSpPr>
        <p:spPr bwMode="black">
          <a:xfrm>
            <a:off x="1582738" y="4387850"/>
            <a:ext cx="1587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black">
          <a:xfrm>
            <a:off x="1582738" y="5319713"/>
            <a:ext cx="1587" cy="820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002" name="Text Box 34"/>
          <p:cNvSpPr txBox="1">
            <a:spLocks noChangeArrowheads="1"/>
          </p:cNvSpPr>
          <p:nvPr/>
        </p:nvSpPr>
        <p:spPr bwMode="black">
          <a:xfrm>
            <a:off x="1589088" y="1912938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第一类人才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4003" name="Text Box 35"/>
          <p:cNvSpPr txBox="1">
            <a:spLocks noChangeArrowheads="1"/>
          </p:cNvSpPr>
          <p:nvPr/>
        </p:nvSpPr>
        <p:spPr bwMode="black">
          <a:xfrm>
            <a:off x="1589088" y="2827338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第二类人才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4004" name="Text Box 36"/>
          <p:cNvSpPr txBox="1">
            <a:spLocks noChangeArrowheads="1"/>
          </p:cNvSpPr>
          <p:nvPr/>
        </p:nvSpPr>
        <p:spPr bwMode="black">
          <a:xfrm>
            <a:off x="1589088" y="3741738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第三类人才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4005" name="Text Box 37"/>
          <p:cNvSpPr txBox="1">
            <a:spLocks noChangeArrowheads="1"/>
          </p:cNvSpPr>
          <p:nvPr/>
        </p:nvSpPr>
        <p:spPr bwMode="black">
          <a:xfrm>
            <a:off x="1589088" y="4656138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第四类人才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4006" name="Text Box 38"/>
          <p:cNvSpPr txBox="1">
            <a:spLocks noChangeArrowheads="1"/>
          </p:cNvSpPr>
          <p:nvPr/>
        </p:nvSpPr>
        <p:spPr bwMode="black">
          <a:xfrm>
            <a:off x="1589088" y="5570538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第五类人才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4007" name="Text Box 39"/>
          <p:cNvSpPr txBox="1">
            <a:spLocks noChangeArrowheads="1"/>
          </p:cNvSpPr>
          <p:nvPr/>
        </p:nvSpPr>
        <p:spPr bwMode="auto">
          <a:xfrm>
            <a:off x="5480050" y="2112963"/>
            <a:ext cx="6639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NO.1</a:t>
            </a:r>
            <a:endParaRPr lang="en-US" altLang="zh-CN" sz="1600" b="1" dirty="0"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</p:txBody>
      </p:sp>
      <p:sp>
        <p:nvSpPr>
          <p:cNvPr id="84008" name="Text Box 40"/>
          <p:cNvSpPr txBox="1">
            <a:spLocks noChangeArrowheads="1"/>
          </p:cNvSpPr>
          <p:nvPr/>
        </p:nvSpPr>
        <p:spPr bwMode="auto">
          <a:xfrm>
            <a:off x="5480050" y="2951163"/>
            <a:ext cx="6639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NO.2</a:t>
            </a:r>
            <a:endParaRPr lang="en-US" altLang="zh-CN" sz="1600" b="1" dirty="0"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</p:txBody>
      </p:sp>
      <p:sp>
        <p:nvSpPr>
          <p:cNvPr id="84009" name="Text Box 41"/>
          <p:cNvSpPr txBox="1">
            <a:spLocks noChangeArrowheads="1"/>
          </p:cNvSpPr>
          <p:nvPr/>
        </p:nvSpPr>
        <p:spPr bwMode="auto">
          <a:xfrm>
            <a:off x="5480050" y="3865563"/>
            <a:ext cx="6639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NO.3</a:t>
            </a:r>
            <a:endParaRPr lang="en-US" altLang="zh-CN" sz="1600" b="1" dirty="0"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</p:txBody>
      </p:sp>
      <p:sp>
        <p:nvSpPr>
          <p:cNvPr id="84010" name="Text Box 42"/>
          <p:cNvSpPr txBox="1">
            <a:spLocks noChangeArrowheads="1"/>
          </p:cNvSpPr>
          <p:nvPr/>
        </p:nvSpPr>
        <p:spPr bwMode="auto">
          <a:xfrm>
            <a:off x="5480050" y="4779963"/>
            <a:ext cx="6639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NO.4</a:t>
            </a:r>
            <a:endParaRPr lang="en-US" altLang="zh-CN" sz="1600" b="1" dirty="0"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</p:txBody>
      </p:sp>
      <p:sp>
        <p:nvSpPr>
          <p:cNvPr id="84011" name="Text Box 43"/>
          <p:cNvSpPr txBox="1">
            <a:spLocks noChangeArrowheads="1"/>
          </p:cNvSpPr>
          <p:nvPr/>
        </p:nvSpPr>
        <p:spPr bwMode="auto">
          <a:xfrm>
            <a:off x="5480050" y="5694363"/>
            <a:ext cx="6639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NO.5</a:t>
            </a:r>
            <a:endParaRPr lang="en-US" altLang="zh-CN" sz="1600" b="1" dirty="0"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</p:txBody>
      </p:sp>
      <p:sp>
        <p:nvSpPr>
          <p:cNvPr id="46" name="日期占位符 4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4973-8F41-48F0-BA88-35C909FEC181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47" name="灯片编号占位符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AF61E-A1AF-4E46-B554-453F031D31C6}" type="slidenum">
              <a:rPr lang="en-US" altLang="zh-CN" smtClean="0"/>
              <a:pPr/>
              <a:t>11</a:t>
            </a:fld>
            <a:endParaRPr lang="en-US" altLang="zh-CN" dirty="0"/>
          </a:p>
        </p:txBody>
      </p:sp>
      <p:sp>
        <p:nvSpPr>
          <p:cNvPr id="48" name="页脚占位符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WordArt 3"/>
          <p:cNvSpPr>
            <a:spLocks noChangeArrowheads="1" noChangeShapeType="1" noTextEdit="1"/>
          </p:cNvSpPr>
          <p:nvPr/>
        </p:nvSpPr>
        <p:spPr bwMode="auto">
          <a:xfrm>
            <a:off x="2266952" y="2514600"/>
            <a:ext cx="4591064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5400" b="1" kern="10" dirty="0" smtClean="0">
                <a:ln w="2857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</a:rPr>
              <a:t>谢谢各位</a:t>
            </a:r>
            <a:r>
              <a:rPr lang="en-US" altLang="zh-CN" sz="5400" b="1" kern="10" dirty="0" smtClean="0">
                <a:ln w="2857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</a:rPr>
              <a:t>!</a:t>
            </a:r>
            <a:endParaRPr lang="zh-CN" altLang="en-US" sz="5400" b="1" kern="10" dirty="0">
              <a:ln w="2857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outerShdw dist="89803" dir="2700000" algn="ctr" rotWithShape="0">
                  <a:srgbClr val="000000">
                    <a:alpha val="50000"/>
                  </a:srgbClr>
                </a:outerShdw>
              </a:effectLst>
              <a:latin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66"/>
            <a:ext cx="8610600" cy="671513"/>
          </a:xfrm>
        </p:spPr>
        <p:txBody>
          <a:bodyPr/>
          <a:lstStyle/>
          <a:p>
            <a:r>
              <a:rPr lang="zh-CN" altLang="en-US" dirty="0" smtClean="0">
                <a:ea typeface="宋体" charset="-122"/>
              </a:rPr>
              <a:t>老板法则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66623" name="AutoShape 63"/>
          <p:cNvSpPr>
            <a:spLocks noChangeArrowheads="1"/>
          </p:cNvSpPr>
          <p:nvPr/>
        </p:nvSpPr>
        <p:spPr bwMode="gray">
          <a:xfrm>
            <a:off x="2209800" y="2116138"/>
            <a:ext cx="4572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8BE67"/>
              </a:gs>
              <a:gs pos="50000">
                <a:srgbClr val="48BE67">
                  <a:gamma/>
                  <a:tint val="21176"/>
                  <a:invGamma/>
                </a:srgbClr>
              </a:gs>
              <a:gs pos="100000">
                <a:srgbClr val="48BE67"/>
              </a:gs>
            </a:gsLst>
            <a:lin ang="0" scaled="1"/>
          </a:grad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48BE6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gray">
          <a:xfrm>
            <a:off x="2500298" y="2171700"/>
            <a:ext cx="40195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要创业，就要做好亏钱或赢钱的准备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6625" name="AutoShape 65"/>
          <p:cNvSpPr>
            <a:spLocks noChangeArrowheads="1"/>
          </p:cNvSpPr>
          <p:nvPr/>
        </p:nvSpPr>
        <p:spPr bwMode="gray">
          <a:xfrm>
            <a:off x="2209800" y="2801938"/>
            <a:ext cx="4572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78FCB"/>
              </a:gs>
              <a:gs pos="50000">
                <a:srgbClr val="378FCB">
                  <a:gamma/>
                  <a:tint val="40000"/>
                  <a:invGamma/>
                </a:srgbClr>
              </a:gs>
              <a:gs pos="100000">
                <a:srgbClr val="378FCB"/>
              </a:gs>
            </a:gsLst>
            <a:lin ang="0" scaled="1"/>
          </a:grad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78FCB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6626" name="Text Box 66"/>
          <p:cNvSpPr txBox="1">
            <a:spLocks noChangeArrowheads="1"/>
          </p:cNvSpPr>
          <p:nvPr/>
        </p:nvSpPr>
        <p:spPr bwMode="gray">
          <a:xfrm>
            <a:off x="3124200" y="2857500"/>
            <a:ext cx="26304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学习前辈的思考模式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6627" name="AutoShape 67"/>
          <p:cNvSpPr>
            <a:spLocks noChangeArrowheads="1"/>
          </p:cNvSpPr>
          <p:nvPr/>
        </p:nvSpPr>
        <p:spPr bwMode="gray">
          <a:xfrm>
            <a:off x="2209800" y="3487738"/>
            <a:ext cx="4572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8BE67"/>
              </a:gs>
              <a:gs pos="50000">
                <a:srgbClr val="48BE67">
                  <a:gamma/>
                  <a:tint val="21176"/>
                  <a:invGamma/>
                </a:srgbClr>
              </a:gs>
              <a:gs pos="100000">
                <a:srgbClr val="48BE67"/>
              </a:gs>
            </a:gsLst>
            <a:lin ang="0" scaled="1"/>
          </a:grad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48BE6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6628" name="Text Box 68"/>
          <p:cNvSpPr txBox="1">
            <a:spLocks noChangeArrowheads="1"/>
          </p:cNvSpPr>
          <p:nvPr/>
        </p:nvSpPr>
        <p:spPr bwMode="gray">
          <a:xfrm>
            <a:off x="2500298" y="3543300"/>
            <a:ext cx="400052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超速创业成功的关键是眼光要好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6629" name="AutoShape 69"/>
          <p:cNvSpPr>
            <a:spLocks noChangeArrowheads="1"/>
          </p:cNvSpPr>
          <p:nvPr/>
        </p:nvSpPr>
        <p:spPr bwMode="gray">
          <a:xfrm>
            <a:off x="2209800" y="4173538"/>
            <a:ext cx="4572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78FCB"/>
              </a:gs>
              <a:gs pos="50000">
                <a:srgbClr val="378FCB">
                  <a:gamma/>
                  <a:tint val="40000"/>
                  <a:invGamma/>
                </a:srgbClr>
              </a:gs>
              <a:gs pos="100000">
                <a:srgbClr val="378FCB"/>
              </a:gs>
            </a:gsLst>
            <a:lin ang="0" scaled="1"/>
          </a:grad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78FCB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6630" name="Text Box 70"/>
          <p:cNvSpPr txBox="1">
            <a:spLocks noChangeArrowheads="1"/>
          </p:cNvSpPr>
          <p:nvPr/>
        </p:nvSpPr>
        <p:spPr bwMode="gray">
          <a:xfrm>
            <a:off x="2571736" y="4229100"/>
            <a:ext cx="373381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要知道不是所有的行业都一样赚钱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6631" name="AutoShape 71"/>
          <p:cNvSpPr>
            <a:spLocks noChangeArrowheads="1"/>
          </p:cNvSpPr>
          <p:nvPr/>
        </p:nvSpPr>
        <p:spPr bwMode="gray">
          <a:xfrm>
            <a:off x="2209800" y="4859338"/>
            <a:ext cx="4572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8BE67"/>
              </a:gs>
              <a:gs pos="50000">
                <a:srgbClr val="48BE67">
                  <a:gamma/>
                  <a:tint val="21176"/>
                  <a:invGamma/>
                </a:srgbClr>
              </a:gs>
              <a:gs pos="100000">
                <a:srgbClr val="48BE67"/>
              </a:gs>
            </a:gsLst>
            <a:lin ang="0" scaled="1"/>
          </a:grad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48BE6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6632" name="Text Box 72"/>
          <p:cNvSpPr txBox="1">
            <a:spLocks noChangeArrowheads="1"/>
          </p:cNvSpPr>
          <p:nvPr/>
        </p:nvSpPr>
        <p:spPr bwMode="gray">
          <a:xfrm>
            <a:off x="2143108" y="4914900"/>
            <a:ext cx="464347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一定要先对你所从事的行业有所评估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grpSp>
        <p:nvGrpSpPr>
          <p:cNvPr id="66633" name="Group 73"/>
          <p:cNvGrpSpPr>
            <a:grpSpLocks/>
          </p:cNvGrpSpPr>
          <p:nvPr/>
        </p:nvGrpSpPr>
        <p:grpSpPr bwMode="auto">
          <a:xfrm>
            <a:off x="2895600" y="1677988"/>
            <a:ext cx="122238" cy="4030662"/>
            <a:chOff x="1824" y="1212"/>
            <a:chExt cx="77" cy="2539"/>
          </a:xfrm>
        </p:grpSpPr>
        <p:sp>
          <p:nvSpPr>
            <p:cNvPr id="66634" name="Rectangle 74"/>
            <p:cNvSpPr>
              <a:spLocks noChangeArrowheads="1"/>
            </p:cNvSpPr>
            <p:nvPr/>
          </p:nvSpPr>
          <p:spPr bwMode="gray">
            <a:xfrm>
              <a:off x="1825" y="1212"/>
              <a:ext cx="74" cy="24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35" name="Rectangle 75"/>
            <p:cNvSpPr>
              <a:spLocks noChangeArrowheads="1"/>
            </p:cNvSpPr>
            <p:nvPr/>
          </p:nvSpPr>
          <p:spPr bwMode="gray">
            <a:xfrm>
              <a:off x="1824" y="1780"/>
              <a:ext cx="70" cy="10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36" name="Rectangle 76"/>
            <p:cNvSpPr>
              <a:spLocks noChangeArrowheads="1"/>
            </p:cNvSpPr>
            <p:nvPr/>
          </p:nvSpPr>
          <p:spPr bwMode="gray">
            <a:xfrm>
              <a:off x="1827" y="2209"/>
              <a:ext cx="70" cy="10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37" name="Rectangle 77"/>
            <p:cNvSpPr>
              <a:spLocks noChangeArrowheads="1"/>
            </p:cNvSpPr>
            <p:nvPr/>
          </p:nvSpPr>
          <p:spPr bwMode="gray">
            <a:xfrm>
              <a:off x="1825" y="2641"/>
              <a:ext cx="70" cy="10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38" name="Rectangle 78"/>
            <p:cNvSpPr>
              <a:spLocks noChangeArrowheads="1"/>
            </p:cNvSpPr>
            <p:nvPr/>
          </p:nvSpPr>
          <p:spPr bwMode="gray">
            <a:xfrm>
              <a:off x="1825" y="3072"/>
              <a:ext cx="70" cy="10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39" name="Rectangle 79"/>
            <p:cNvSpPr>
              <a:spLocks noChangeArrowheads="1"/>
            </p:cNvSpPr>
            <p:nvPr/>
          </p:nvSpPr>
          <p:spPr bwMode="gray">
            <a:xfrm>
              <a:off x="1827" y="3511"/>
              <a:ext cx="74" cy="24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6640" name="Group 80"/>
          <p:cNvGrpSpPr>
            <a:grpSpLocks/>
          </p:cNvGrpSpPr>
          <p:nvPr/>
        </p:nvGrpSpPr>
        <p:grpSpPr bwMode="auto">
          <a:xfrm>
            <a:off x="5894388" y="1676400"/>
            <a:ext cx="125412" cy="4030663"/>
            <a:chOff x="3597" y="1211"/>
            <a:chExt cx="79" cy="2539"/>
          </a:xfrm>
        </p:grpSpPr>
        <p:sp>
          <p:nvSpPr>
            <p:cNvPr id="66641" name="Rectangle 81"/>
            <p:cNvSpPr>
              <a:spLocks noChangeArrowheads="1"/>
            </p:cNvSpPr>
            <p:nvPr/>
          </p:nvSpPr>
          <p:spPr bwMode="gray">
            <a:xfrm>
              <a:off x="3598" y="1211"/>
              <a:ext cx="74" cy="24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42" name="Rectangle 82"/>
            <p:cNvSpPr>
              <a:spLocks noChangeArrowheads="1"/>
            </p:cNvSpPr>
            <p:nvPr/>
          </p:nvSpPr>
          <p:spPr bwMode="gray">
            <a:xfrm>
              <a:off x="3597" y="1779"/>
              <a:ext cx="76" cy="111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43" name="Rectangle 83"/>
            <p:cNvSpPr>
              <a:spLocks noChangeArrowheads="1"/>
            </p:cNvSpPr>
            <p:nvPr/>
          </p:nvSpPr>
          <p:spPr bwMode="gray">
            <a:xfrm>
              <a:off x="3600" y="2208"/>
              <a:ext cx="76" cy="111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44" name="Rectangle 84"/>
            <p:cNvSpPr>
              <a:spLocks noChangeArrowheads="1"/>
            </p:cNvSpPr>
            <p:nvPr/>
          </p:nvSpPr>
          <p:spPr bwMode="gray">
            <a:xfrm>
              <a:off x="3598" y="2640"/>
              <a:ext cx="76" cy="111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45" name="Rectangle 85"/>
            <p:cNvSpPr>
              <a:spLocks noChangeArrowheads="1"/>
            </p:cNvSpPr>
            <p:nvPr/>
          </p:nvSpPr>
          <p:spPr bwMode="gray">
            <a:xfrm>
              <a:off x="3598" y="3071"/>
              <a:ext cx="76" cy="111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646" name="Rectangle 86"/>
            <p:cNvSpPr>
              <a:spLocks noChangeArrowheads="1"/>
            </p:cNvSpPr>
            <p:nvPr/>
          </p:nvSpPr>
          <p:spPr bwMode="gray">
            <a:xfrm>
              <a:off x="3600" y="3510"/>
              <a:ext cx="74" cy="24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6647" name="Rectangle 87"/>
          <p:cNvSpPr>
            <a:spLocks noChangeArrowheads="1"/>
          </p:cNvSpPr>
          <p:nvPr/>
        </p:nvSpPr>
        <p:spPr bwMode="gray">
          <a:xfrm>
            <a:off x="2286000" y="5697538"/>
            <a:ext cx="4495800" cy="152400"/>
          </a:xfrm>
          <a:prstGeom prst="rect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gamma/>
                  <a:shade val="46275"/>
                  <a:invGamma/>
                  <a:alpha val="58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EC191-0B95-4EF6-91B7-E8392E3C7184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2</a:t>
            </a:fld>
            <a:endParaRPr lang="en-US" altLang="zh-CN" dirty="0"/>
          </a:p>
        </p:txBody>
      </p:sp>
      <p:sp>
        <p:nvSpPr>
          <p:cNvPr id="32" name="页脚占位符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怎样运用创业资金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248275"/>
          </a:xfrm>
        </p:spPr>
        <p:txBody>
          <a:bodyPr/>
          <a:lstStyle/>
          <a:p>
            <a:r>
              <a:rPr lang="zh-CN" altLang="en-US" b="1" dirty="0" smtClean="0"/>
              <a:t>小额资金创业</a:t>
            </a:r>
            <a:endParaRPr lang="en-US" altLang="zh-CN" b="1" dirty="0" smtClean="0"/>
          </a:p>
          <a:p>
            <a:pPr lvl="1"/>
            <a:r>
              <a:rPr lang="en-US" altLang="zh-CN" b="1" dirty="0" smtClean="0"/>
              <a:t>5</a:t>
            </a:r>
            <a:r>
              <a:rPr lang="zh-CN" altLang="en-US" b="1" dirty="0" smtClean="0"/>
              <a:t>万资金创业</a:t>
            </a:r>
            <a:endParaRPr lang="en-US" altLang="zh-CN" b="1" dirty="0" smtClean="0"/>
          </a:p>
          <a:p>
            <a:pPr lvl="1"/>
            <a:r>
              <a:rPr lang="en-US" altLang="zh-CN" b="1" dirty="0" smtClean="0"/>
              <a:t>10</a:t>
            </a:r>
            <a:r>
              <a:rPr lang="zh-CN" altLang="en-US" b="1" dirty="0" smtClean="0"/>
              <a:t>万资金创业</a:t>
            </a:r>
            <a:endParaRPr lang="en-US" altLang="zh-CN" b="1" dirty="0" smtClean="0"/>
          </a:p>
          <a:p>
            <a:pPr lvl="1"/>
            <a:r>
              <a:rPr lang="en-US" altLang="zh-CN" b="1" dirty="0" smtClean="0"/>
              <a:t>20</a:t>
            </a:r>
            <a:r>
              <a:rPr lang="zh-CN" altLang="en-US" b="1" dirty="0" smtClean="0"/>
              <a:t>万资金创业</a:t>
            </a:r>
          </a:p>
          <a:p>
            <a:r>
              <a:rPr lang="zh-CN" altLang="en-US" b="1" dirty="0" smtClean="0"/>
              <a:t>资金的管理</a:t>
            </a:r>
          </a:p>
          <a:p>
            <a:endParaRPr lang="zh-CN" altLang="en-US" b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35EB9-7531-44AA-BEF8-1706E64ADE3C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初次创业有窍门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93213" name="Group 29"/>
          <p:cNvGrpSpPr>
            <a:grpSpLocks/>
          </p:cNvGrpSpPr>
          <p:nvPr/>
        </p:nvGrpSpPr>
        <p:grpSpPr bwMode="auto">
          <a:xfrm>
            <a:off x="1524000" y="1600200"/>
            <a:ext cx="1752600" cy="4267200"/>
            <a:chOff x="960" y="1104"/>
            <a:chExt cx="1104" cy="2688"/>
          </a:xfrm>
        </p:grpSpPr>
        <p:sp>
          <p:nvSpPr>
            <p:cNvPr id="93214" name="AutoShape 30"/>
            <p:cNvSpPr>
              <a:spLocks noChangeArrowheads="1"/>
            </p:cNvSpPr>
            <p:nvPr/>
          </p:nvSpPr>
          <p:spPr bwMode="gray">
            <a:xfrm>
              <a:off x="1008" y="2112"/>
              <a:ext cx="1008" cy="1680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6699FF">
                    <a:gamma/>
                    <a:shade val="57647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2">
                <a:srgbClr val="00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5" name="Text Box 31"/>
            <p:cNvSpPr txBox="1">
              <a:spLocks noChangeArrowheads="1"/>
            </p:cNvSpPr>
            <p:nvPr/>
          </p:nvSpPr>
          <p:spPr bwMode="gray">
            <a:xfrm>
              <a:off x="1144" y="2385"/>
              <a:ext cx="791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1500" dirty="0" smtClean="0">
                  <a:solidFill>
                    <a:srgbClr val="FFFFFF"/>
                  </a:solidFill>
                  <a:ea typeface="宋体" charset="-122"/>
                </a:rPr>
                <a:t>不要举债，不要投入全部家庭储蓄，成功机会只有</a:t>
              </a:r>
              <a:r>
                <a:rPr lang="en-US" altLang="zh-CN" sz="1500" dirty="0" smtClean="0">
                  <a:solidFill>
                    <a:srgbClr val="FFFFFF"/>
                  </a:solidFill>
                  <a:ea typeface="宋体" charset="-122"/>
                </a:rPr>
                <a:t>20%-30%</a:t>
              </a:r>
              <a:r>
                <a:rPr lang="zh-CN" altLang="en-US" sz="1500" dirty="0" smtClean="0">
                  <a:solidFill>
                    <a:srgbClr val="FFFFFF"/>
                  </a:solidFill>
                  <a:ea typeface="宋体" charset="-122"/>
                </a:rPr>
                <a:t>的新事业不值得你这样冒险。</a:t>
              </a:r>
              <a:endParaRPr lang="en-US" altLang="zh-CN" sz="1500" dirty="0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93216" name="AutoShape 32"/>
            <p:cNvSpPr>
              <a:spLocks noChangeArrowheads="1"/>
            </p:cNvSpPr>
            <p:nvPr/>
          </p:nvSpPr>
          <p:spPr bwMode="gray">
            <a:xfrm>
              <a:off x="960" y="1104"/>
              <a:ext cx="1104" cy="1296"/>
            </a:xfrm>
            <a:prstGeom prst="roundRect">
              <a:avLst>
                <a:gd name="adj" fmla="val 17509"/>
              </a:avLst>
            </a:prstGeom>
            <a:solidFill>
              <a:srgbClr val="4E91D4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7" name="AutoShape 33"/>
            <p:cNvSpPr>
              <a:spLocks noChangeArrowheads="1"/>
            </p:cNvSpPr>
            <p:nvPr/>
          </p:nvSpPr>
          <p:spPr bwMode="gray">
            <a:xfrm>
              <a:off x="986" y="2044"/>
              <a:ext cx="1056" cy="32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4E91D4">
                    <a:gamma/>
                    <a:tint val="6078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8" name="AutoShape 34"/>
            <p:cNvSpPr>
              <a:spLocks noChangeArrowheads="1"/>
            </p:cNvSpPr>
            <p:nvPr/>
          </p:nvSpPr>
          <p:spPr bwMode="gray">
            <a:xfrm>
              <a:off x="986" y="1118"/>
              <a:ext cx="1056" cy="321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4E91D4">
                    <a:gamma/>
                    <a:tint val="27451"/>
                    <a:invGamma/>
                  </a:srgbClr>
                </a:gs>
                <a:gs pos="100000">
                  <a:srgbClr val="4E91D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9" name="Text Box 35"/>
            <p:cNvSpPr txBox="1">
              <a:spLocks noChangeArrowheads="1"/>
            </p:cNvSpPr>
            <p:nvPr/>
          </p:nvSpPr>
          <p:spPr bwMode="gray">
            <a:xfrm>
              <a:off x="1204" y="1131"/>
              <a:ext cx="596" cy="11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A</a:t>
              </a:r>
            </a:p>
            <a:p>
              <a:pPr eaLnBrk="0" hangingPunct="0"/>
              <a:r>
                <a:rPr lang="zh-CN" altLang="en-US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将创业资金数额减到最低</a:t>
              </a:r>
              <a:endParaRPr lang="en-US" altLang="zh-CN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  <p:sp>
          <p:nvSpPr>
            <p:cNvPr id="93220" name="AutoShape 36"/>
            <p:cNvSpPr>
              <a:spLocks noChangeArrowheads="1"/>
            </p:cNvSpPr>
            <p:nvPr/>
          </p:nvSpPr>
          <p:spPr bwMode="gray">
            <a:xfrm flipV="1">
              <a:off x="1077" y="3582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6699FF">
                    <a:gamma/>
                    <a:tint val="45490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3221" name="Group 37"/>
          <p:cNvGrpSpPr>
            <a:grpSpLocks/>
          </p:cNvGrpSpPr>
          <p:nvPr/>
        </p:nvGrpSpPr>
        <p:grpSpPr bwMode="auto">
          <a:xfrm>
            <a:off x="6059488" y="2286000"/>
            <a:ext cx="1712912" cy="3581400"/>
            <a:chOff x="3817" y="1536"/>
            <a:chExt cx="1079" cy="2256"/>
          </a:xfrm>
        </p:grpSpPr>
        <p:sp>
          <p:nvSpPr>
            <p:cNvPr id="93222" name="AutoShape 38"/>
            <p:cNvSpPr>
              <a:spLocks noChangeArrowheads="1"/>
            </p:cNvSpPr>
            <p:nvPr/>
          </p:nvSpPr>
          <p:spPr bwMode="gray">
            <a:xfrm>
              <a:off x="3856" y="2400"/>
              <a:ext cx="1008" cy="1392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E8C518">
                    <a:gamma/>
                    <a:shade val="46275"/>
                    <a:invGamma/>
                  </a:srgbClr>
                </a:gs>
                <a:gs pos="100000">
                  <a:srgbClr val="E8C5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1">
                <a:srgbClr val="00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23" name="Text Box 39"/>
            <p:cNvSpPr txBox="1">
              <a:spLocks noChangeArrowheads="1"/>
            </p:cNvSpPr>
            <p:nvPr/>
          </p:nvSpPr>
          <p:spPr bwMode="gray">
            <a:xfrm>
              <a:off x="3915" y="2706"/>
              <a:ext cx="913" cy="9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1500" dirty="0">
                  <a:solidFill>
                    <a:srgbClr val="FFFFFF"/>
                  </a:solidFill>
                  <a:ea typeface="宋体" charset="-122"/>
                </a:rPr>
                <a:t>创业初期应避免邀其他人合伙。合伙就像婚姻，你愿意接受这样的束缚吗？</a:t>
              </a:r>
              <a:endParaRPr lang="en-US" altLang="zh-CN" sz="1500" dirty="0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93224" name="AutoShape 40"/>
            <p:cNvSpPr>
              <a:spLocks noChangeArrowheads="1"/>
            </p:cNvSpPr>
            <p:nvPr/>
          </p:nvSpPr>
          <p:spPr bwMode="gray">
            <a:xfrm>
              <a:off x="3817" y="1536"/>
              <a:ext cx="1079" cy="1198"/>
            </a:xfrm>
            <a:prstGeom prst="roundRect">
              <a:avLst>
                <a:gd name="adj" fmla="val 17509"/>
              </a:avLst>
            </a:prstGeom>
            <a:solidFill>
              <a:srgbClr val="B59F4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25" name="AutoShape 41"/>
            <p:cNvSpPr>
              <a:spLocks noChangeArrowheads="1"/>
            </p:cNvSpPr>
            <p:nvPr/>
          </p:nvSpPr>
          <p:spPr bwMode="gray">
            <a:xfrm>
              <a:off x="3842" y="2405"/>
              <a:ext cx="1033" cy="297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B59F43"/>
                </a:gs>
                <a:gs pos="100000">
                  <a:srgbClr val="B59F43">
                    <a:gamma/>
                    <a:tint val="4862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26" name="AutoShape 42"/>
            <p:cNvSpPr>
              <a:spLocks noChangeArrowheads="1"/>
            </p:cNvSpPr>
            <p:nvPr/>
          </p:nvSpPr>
          <p:spPr bwMode="gray">
            <a:xfrm>
              <a:off x="3842" y="1549"/>
              <a:ext cx="1033" cy="2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B59F43">
                    <a:gamma/>
                    <a:tint val="24314"/>
                    <a:invGamma/>
                  </a:srgbClr>
                </a:gs>
                <a:gs pos="100000">
                  <a:srgbClr val="B59F4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27" name="Text Box 43"/>
            <p:cNvSpPr txBox="1">
              <a:spLocks noChangeArrowheads="1"/>
            </p:cNvSpPr>
            <p:nvPr/>
          </p:nvSpPr>
          <p:spPr bwMode="gray">
            <a:xfrm>
              <a:off x="4005" y="1824"/>
              <a:ext cx="702" cy="6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C</a:t>
              </a:r>
            </a:p>
            <a:p>
              <a:pPr eaLnBrk="0" hangingPunct="0"/>
              <a:r>
                <a:rPr lang="zh-CN" alt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独自经营</a:t>
              </a:r>
              <a:endParaRPr lang="en-US" altLang="zh-CN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  <p:sp>
          <p:nvSpPr>
            <p:cNvPr id="93228" name="AutoShape 44"/>
            <p:cNvSpPr>
              <a:spLocks noChangeArrowheads="1"/>
            </p:cNvSpPr>
            <p:nvPr/>
          </p:nvSpPr>
          <p:spPr bwMode="gray">
            <a:xfrm flipV="1">
              <a:off x="3936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E8C518">
                    <a:gamma/>
                    <a:tint val="18039"/>
                    <a:invGamma/>
                  </a:srgbClr>
                </a:gs>
                <a:gs pos="100000">
                  <a:srgbClr val="E8C51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3229" name="Group 45"/>
          <p:cNvGrpSpPr>
            <a:grpSpLocks/>
          </p:cNvGrpSpPr>
          <p:nvPr/>
        </p:nvGrpSpPr>
        <p:grpSpPr bwMode="auto">
          <a:xfrm>
            <a:off x="3835400" y="1905000"/>
            <a:ext cx="1727200" cy="3962400"/>
            <a:chOff x="2416" y="1296"/>
            <a:chExt cx="1088" cy="2496"/>
          </a:xfrm>
        </p:grpSpPr>
        <p:sp>
          <p:nvSpPr>
            <p:cNvPr id="93230" name="AutoShape 46"/>
            <p:cNvSpPr>
              <a:spLocks noChangeArrowheads="1"/>
            </p:cNvSpPr>
            <p:nvPr/>
          </p:nvSpPr>
          <p:spPr bwMode="gray">
            <a:xfrm>
              <a:off x="2464" y="2304"/>
              <a:ext cx="1008" cy="1488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31" name="AutoShape 47"/>
            <p:cNvSpPr>
              <a:spLocks noChangeArrowheads="1"/>
            </p:cNvSpPr>
            <p:nvPr/>
          </p:nvSpPr>
          <p:spPr bwMode="gray">
            <a:xfrm>
              <a:off x="2416" y="1296"/>
              <a:ext cx="1088" cy="1248"/>
            </a:xfrm>
            <a:prstGeom prst="roundRect">
              <a:avLst>
                <a:gd name="adj" fmla="val 17509"/>
              </a:avLst>
            </a:prstGeom>
            <a:solidFill>
              <a:srgbClr val="34B034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32" name="AutoShape 48"/>
            <p:cNvSpPr>
              <a:spLocks noChangeArrowheads="1"/>
            </p:cNvSpPr>
            <p:nvPr/>
          </p:nvSpPr>
          <p:spPr bwMode="gray">
            <a:xfrm>
              <a:off x="2442" y="2202"/>
              <a:ext cx="1040" cy="31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alpha val="0"/>
                  </a:srgbClr>
                </a:gs>
                <a:gs pos="100000">
                  <a:srgbClr val="34B034">
                    <a:gamma/>
                    <a:tint val="4549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33" name="AutoShape 49"/>
            <p:cNvSpPr>
              <a:spLocks noChangeArrowheads="1"/>
            </p:cNvSpPr>
            <p:nvPr/>
          </p:nvSpPr>
          <p:spPr bwMode="gray">
            <a:xfrm>
              <a:off x="2442" y="1311"/>
              <a:ext cx="1040" cy="3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gamma/>
                    <a:tint val="15294"/>
                    <a:invGamma/>
                  </a:srgbClr>
                </a:gs>
                <a:gs pos="100000">
                  <a:srgbClr val="34B03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34" name="Text Box 50"/>
            <p:cNvSpPr txBox="1">
              <a:spLocks noChangeArrowheads="1"/>
            </p:cNvSpPr>
            <p:nvPr/>
          </p:nvSpPr>
          <p:spPr bwMode="gray">
            <a:xfrm>
              <a:off x="2600" y="2526"/>
              <a:ext cx="775" cy="10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1500" dirty="0">
                  <a:solidFill>
                    <a:srgbClr val="FFFFFF"/>
                  </a:solidFill>
                  <a:ea typeface="宋体" charset="-122"/>
                </a:rPr>
                <a:t>不宜对顾客收费过高</a:t>
              </a:r>
              <a:r>
                <a:rPr lang="en-US" altLang="zh-CN" sz="1500" dirty="0">
                  <a:solidFill>
                    <a:srgbClr val="FFFFFF"/>
                  </a:solidFill>
                  <a:ea typeface="宋体" charset="-122"/>
                </a:rPr>
                <a:t>,</a:t>
              </a:r>
              <a:r>
                <a:rPr lang="zh-CN" altLang="en-US" sz="1500" dirty="0">
                  <a:solidFill>
                    <a:srgbClr val="FFFFFF"/>
                  </a:solidFill>
                  <a:ea typeface="宋体" charset="-122"/>
                </a:rPr>
                <a:t>甚至可以提供免费服务给顾客，让他们知道你能做什么。</a:t>
              </a:r>
              <a:endParaRPr lang="en-US" altLang="zh-CN" sz="1500" dirty="0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93235" name="Text Box 51"/>
            <p:cNvSpPr txBox="1">
              <a:spLocks noChangeArrowheads="1"/>
            </p:cNvSpPr>
            <p:nvPr/>
          </p:nvSpPr>
          <p:spPr bwMode="gray">
            <a:xfrm>
              <a:off x="2705" y="1584"/>
              <a:ext cx="580" cy="7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B</a:t>
              </a:r>
            </a:p>
            <a:p>
              <a:pPr eaLnBrk="0" hangingPunct="0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宋体" charset="-122"/>
                </a:rPr>
                <a:t>对客户要大方</a:t>
              </a:r>
              <a:endParaRPr lang="en-US" altLang="zh-CN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endParaRPr>
            </a:p>
          </p:txBody>
        </p:sp>
        <p:sp>
          <p:nvSpPr>
            <p:cNvPr id="93236" name="AutoShape 52"/>
            <p:cNvSpPr>
              <a:spLocks noChangeArrowheads="1"/>
            </p:cNvSpPr>
            <p:nvPr/>
          </p:nvSpPr>
          <p:spPr bwMode="gray">
            <a:xfrm flipV="1">
              <a:off x="2544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99CC00">
                    <a:gamma/>
                    <a:tint val="3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" name="日期占位符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F915D-93B0-4440-AC8C-07273A2B8046}" type="datetime3">
              <a:rPr lang="zh-CN" altLang="en-US" b="1" smtClean="0">
                <a:solidFill>
                  <a:schemeClr val="tx2"/>
                </a:solidFill>
              </a:rPr>
              <a:t>2008年10月4日星期六</a:t>
            </a:fld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AF61E-A1AF-4E46-B554-453F031D31C6}" type="slidenum">
              <a:rPr lang="en-US" altLang="zh-CN" b="1" smtClean="0">
                <a:solidFill>
                  <a:schemeClr val="tx2"/>
                </a:solidFill>
              </a:rPr>
              <a:pPr/>
              <a:t>4</a:t>
            </a:fld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31" name="页脚占位符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成功创业的秘诀</a:t>
            </a:r>
            <a:endParaRPr lang="en-US" altLang="zh-CN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创业最重要的是勤奋和坚持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gray">
          <a:xfrm>
            <a:off x="2916238" y="3078163"/>
            <a:ext cx="504825" cy="576262"/>
          </a:xfrm>
          <a:prstGeom prst="chevron">
            <a:avLst>
              <a:gd name="adj" fmla="val 52514"/>
            </a:avLst>
          </a:prstGeom>
          <a:gradFill rotWithShape="1">
            <a:gsLst>
              <a:gs pos="0">
                <a:schemeClr val="accent1">
                  <a:gamma/>
                  <a:tint val="42353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gray">
          <a:xfrm>
            <a:off x="5651500" y="3078163"/>
            <a:ext cx="504825" cy="576262"/>
          </a:xfrm>
          <a:prstGeom prst="chevron">
            <a:avLst>
              <a:gd name="adj" fmla="val 52514"/>
            </a:avLst>
          </a:prstGeom>
          <a:gradFill rotWithShape="1">
            <a:gsLst>
              <a:gs pos="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7" name="Oval 5"/>
          <p:cNvSpPr>
            <a:spLocks noChangeArrowheads="1"/>
          </p:cNvSpPr>
          <p:nvPr/>
        </p:nvSpPr>
        <p:spPr bwMode="gray">
          <a:xfrm>
            <a:off x="6227763" y="22860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58" name="Oval 6"/>
          <p:cNvSpPr>
            <a:spLocks noChangeArrowheads="1"/>
          </p:cNvSpPr>
          <p:nvPr/>
        </p:nvSpPr>
        <p:spPr bwMode="gray">
          <a:xfrm>
            <a:off x="6227763" y="22860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59" name="Oval 7"/>
          <p:cNvSpPr>
            <a:spLocks noChangeArrowheads="1"/>
          </p:cNvSpPr>
          <p:nvPr/>
        </p:nvSpPr>
        <p:spPr bwMode="gray">
          <a:xfrm>
            <a:off x="6369050" y="242728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60" name="Oval 8"/>
          <p:cNvSpPr>
            <a:spLocks noChangeArrowheads="1"/>
          </p:cNvSpPr>
          <p:nvPr/>
        </p:nvSpPr>
        <p:spPr bwMode="gray">
          <a:xfrm>
            <a:off x="6400800" y="2438400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61" name="Oval 9"/>
          <p:cNvSpPr>
            <a:spLocks noChangeArrowheads="1"/>
          </p:cNvSpPr>
          <p:nvPr/>
        </p:nvSpPr>
        <p:spPr bwMode="gray">
          <a:xfrm>
            <a:off x="6470650" y="25209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62" name="Oval 10"/>
          <p:cNvSpPr>
            <a:spLocks noChangeArrowheads="1"/>
          </p:cNvSpPr>
          <p:nvPr/>
        </p:nvSpPr>
        <p:spPr bwMode="gray">
          <a:xfrm>
            <a:off x="755650" y="22796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63" name="Oval 11"/>
          <p:cNvSpPr>
            <a:spLocks noChangeArrowheads="1"/>
          </p:cNvSpPr>
          <p:nvPr/>
        </p:nvSpPr>
        <p:spPr bwMode="gray">
          <a:xfrm>
            <a:off x="755650" y="22796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64" name="Oval 12"/>
          <p:cNvSpPr>
            <a:spLocks noChangeArrowheads="1"/>
          </p:cNvSpPr>
          <p:nvPr/>
        </p:nvSpPr>
        <p:spPr bwMode="gray">
          <a:xfrm>
            <a:off x="896938" y="242093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65" name="Oval 13"/>
          <p:cNvSpPr>
            <a:spLocks noChangeArrowheads="1"/>
          </p:cNvSpPr>
          <p:nvPr/>
        </p:nvSpPr>
        <p:spPr bwMode="gray">
          <a:xfrm>
            <a:off x="898525" y="242411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66" name="Oval 14"/>
          <p:cNvSpPr>
            <a:spLocks noChangeArrowheads="1"/>
          </p:cNvSpPr>
          <p:nvPr/>
        </p:nvSpPr>
        <p:spPr bwMode="gray">
          <a:xfrm>
            <a:off x="990600" y="251460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4767" name="Group 15"/>
          <p:cNvGrpSpPr>
            <a:grpSpLocks/>
          </p:cNvGrpSpPr>
          <p:nvPr/>
        </p:nvGrpSpPr>
        <p:grpSpPr bwMode="auto">
          <a:xfrm>
            <a:off x="1017588" y="2540000"/>
            <a:ext cx="1636712" cy="1636713"/>
            <a:chOff x="4166" y="1706"/>
            <a:chExt cx="1252" cy="1252"/>
          </a:xfrm>
        </p:grpSpPr>
        <p:sp>
          <p:nvSpPr>
            <p:cNvPr id="74768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69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70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71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4772" name="Oval 20"/>
          <p:cNvSpPr>
            <a:spLocks noChangeArrowheads="1"/>
          </p:cNvSpPr>
          <p:nvPr/>
        </p:nvSpPr>
        <p:spPr bwMode="gray">
          <a:xfrm>
            <a:off x="3492500" y="2286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73" name="Oval 21"/>
          <p:cNvSpPr>
            <a:spLocks noChangeArrowheads="1"/>
          </p:cNvSpPr>
          <p:nvPr/>
        </p:nvSpPr>
        <p:spPr bwMode="gray">
          <a:xfrm>
            <a:off x="3492500" y="2286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774" name="Oval 22"/>
          <p:cNvSpPr>
            <a:spLocks noChangeArrowheads="1"/>
          </p:cNvSpPr>
          <p:nvPr/>
        </p:nvSpPr>
        <p:spPr bwMode="gray">
          <a:xfrm>
            <a:off x="3633788" y="24272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75" name="Oval 23"/>
          <p:cNvSpPr>
            <a:spLocks noChangeArrowheads="1"/>
          </p:cNvSpPr>
          <p:nvPr/>
        </p:nvSpPr>
        <p:spPr bwMode="gray">
          <a:xfrm>
            <a:off x="3635375" y="243046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4776" name="Oval 24"/>
          <p:cNvSpPr>
            <a:spLocks noChangeArrowheads="1"/>
          </p:cNvSpPr>
          <p:nvPr/>
        </p:nvSpPr>
        <p:spPr bwMode="gray">
          <a:xfrm>
            <a:off x="3727450" y="25209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4777" name="Group 25"/>
          <p:cNvGrpSpPr>
            <a:grpSpLocks/>
          </p:cNvGrpSpPr>
          <p:nvPr/>
        </p:nvGrpSpPr>
        <p:grpSpPr bwMode="auto">
          <a:xfrm>
            <a:off x="3754438" y="2540000"/>
            <a:ext cx="1636712" cy="1636713"/>
            <a:chOff x="4166" y="1706"/>
            <a:chExt cx="1252" cy="1252"/>
          </a:xfrm>
        </p:grpSpPr>
        <p:sp>
          <p:nvSpPr>
            <p:cNvPr id="74778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79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80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81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74782" name="Group 30"/>
          <p:cNvGrpSpPr>
            <a:grpSpLocks/>
          </p:cNvGrpSpPr>
          <p:nvPr/>
        </p:nvGrpSpPr>
        <p:grpSpPr bwMode="auto">
          <a:xfrm>
            <a:off x="6500813" y="2540000"/>
            <a:ext cx="1636712" cy="1636713"/>
            <a:chOff x="4166" y="1706"/>
            <a:chExt cx="1252" cy="1252"/>
          </a:xfrm>
        </p:grpSpPr>
        <p:sp>
          <p:nvSpPr>
            <p:cNvPr id="74783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84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85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4786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4787" name="AutoShape 35"/>
          <p:cNvSpPr>
            <a:spLocks noChangeArrowheads="1"/>
          </p:cNvSpPr>
          <p:nvPr/>
        </p:nvSpPr>
        <p:spPr bwMode="auto">
          <a:xfrm>
            <a:off x="804863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altLang="zh-CN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宋体" charset="-122"/>
            </a:endParaRPr>
          </a:p>
        </p:txBody>
      </p:sp>
      <p:sp>
        <p:nvSpPr>
          <p:cNvPr id="74788" name="AutoShape 36"/>
          <p:cNvSpPr>
            <a:spLocks noChangeArrowheads="1"/>
          </p:cNvSpPr>
          <p:nvPr/>
        </p:nvSpPr>
        <p:spPr bwMode="auto">
          <a:xfrm>
            <a:off x="3538538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altLang="zh-CN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宋体" charset="-122"/>
            </a:endParaRPr>
          </a:p>
        </p:txBody>
      </p:sp>
      <p:sp>
        <p:nvSpPr>
          <p:cNvPr id="74789" name="AutoShape 37"/>
          <p:cNvSpPr>
            <a:spLocks noChangeArrowheads="1"/>
          </p:cNvSpPr>
          <p:nvPr/>
        </p:nvSpPr>
        <p:spPr bwMode="auto">
          <a:xfrm>
            <a:off x="6291263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altLang="zh-CN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宋体" charset="-122"/>
            </a:endParaRPr>
          </a:p>
        </p:txBody>
      </p:sp>
      <p:sp>
        <p:nvSpPr>
          <p:cNvPr id="74790" name="Text Box 38"/>
          <p:cNvSpPr txBox="1">
            <a:spLocks noChangeArrowheads="1"/>
          </p:cNvSpPr>
          <p:nvPr/>
        </p:nvSpPr>
        <p:spPr bwMode="gray">
          <a:xfrm>
            <a:off x="1450975" y="3144838"/>
            <a:ext cx="80022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学习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91" name="Text Box 39"/>
          <p:cNvSpPr txBox="1">
            <a:spLocks noChangeArrowheads="1"/>
          </p:cNvSpPr>
          <p:nvPr/>
        </p:nvSpPr>
        <p:spPr bwMode="gray">
          <a:xfrm>
            <a:off x="4194175" y="3144838"/>
            <a:ext cx="80022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坚持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92" name="Text Box 40"/>
          <p:cNvSpPr txBox="1">
            <a:spLocks noChangeArrowheads="1"/>
          </p:cNvSpPr>
          <p:nvPr/>
        </p:nvSpPr>
        <p:spPr bwMode="gray">
          <a:xfrm>
            <a:off x="6786578" y="3144838"/>
            <a:ext cx="110799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再学习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43" name="日期占位符 4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5A5F2-B0A5-4650-800C-0DBEA3022910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44" name="灯片编号占位符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5</a:t>
            </a:fld>
            <a:endParaRPr lang="en-US" altLang="zh-CN" dirty="0"/>
          </a:p>
        </p:txBody>
      </p:sp>
      <p:sp>
        <p:nvSpPr>
          <p:cNvPr id="45" name="页脚占位符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创业者的四条经验推荐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33" name="内容占位符 32"/>
          <p:cNvSpPr>
            <a:spLocks noGrp="1"/>
          </p:cNvSpPr>
          <p:nvPr>
            <p:ph idx="1"/>
          </p:nvPr>
        </p:nvSpPr>
        <p:spPr>
          <a:xfrm>
            <a:off x="214282" y="1214422"/>
            <a:ext cx="8610600" cy="3357570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FFFFFF"/>
                </a:solidFill>
                <a:ea typeface="宋体" charset="-122"/>
              </a:rPr>
              <a:t>以动态的角度去看创业</a:t>
            </a:r>
            <a:endParaRPr lang="en-US" altLang="zh-CN" sz="3200" b="1" dirty="0" smtClean="0">
              <a:solidFill>
                <a:srgbClr val="FFFFFF"/>
              </a:solidFill>
              <a:ea typeface="宋体" charset="-122"/>
            </a:endParaRPr>
          </a:p>
          <a:p>
            <a:r>
              <a:rPr lang="zh-CN" altLang="en-US" sz="3200" b="1" dirty="0" smtClean="0">
                <a:solidFill>
                  <a:srgbClr val="FFFFFF"/>
                </a:solidFill>
                <a:ea typeface="宋体" charset="-122"/>
              </a:rPr>
              <a:t>给</a:t>
            </a:r>
            <a:r>
              <a:rPr lang="zh-CN" altLang="en-US" sz="3200" b="1" dirty="0">
                <a:solidFill>
                  <a:srgbClr val="FFFFFF"/>
                </a:solidFill>
                <a:ea typeface="宋体" charset="-122"/>
              </a:rPr>
              <a:t>自己留了后路没有</a:t>
            </a:r>
            <a:r>
              <a:rPr lang="zh-CN" altLang="en-US" sz="3200" b="1" dirty="0" smtClean="0">
                <a:solidFill>
                  <a:srgbClr val="FFFFFF"/>
                </a:solidFill>
                <a:ea typeface="宋体" charset="-122"/>
              </a:rPr>
              <a:t>？</a:t>
            </a:r>
            <a:endParaRPr lang="en-US" altLang="zh-CN" sz="3200" b="1" dirty="0" smtClean="0">
              <a:solidFill>
                <a:srgbClr val="FFFFFF"/>
              </a:solidFill>
              <a:ea typeface="宋体" charset="-122"/>
            </a:endParaRPr>
          </a:p>
          <a:p>
            <a:r>
              <a:rPr lang="zh-CN" altLang="en-US" sz="3200" b="1" dirty="0">
                <a:solidFill>
                  <a:srgbClr val="FFFFFF"/>
                </a:solidFill>
                <a:ea typeface="宋体" charset="-122"/>
              </a:rPr>
              <a:t>最重要的是。。。。</a:t>
            </a:r>
            <a:endParaRPr lang="en-US" altLang="zh-CN" sz="3200" b="1" dirty="0">
              <a:solidFill>
                <a:srgbClr val="FFFFFF"/>
              </a:solidFill>
              <a:ea typeface="宋体" charset="-122"/>
            </a:endParaRPr>
          </a:p>
          <a:p>
            <a:r>
              <a:rPr lang="zh-CN" altLang="en-US" sz="3200" b="1" dirty="0">
                <a:solidFill>
                  <a:srgbClr val="FFFFFF"/>
                </a:solidFill>
                <a:ea typeface="宋体" charset="-122"/>
              </a:rPr>
              <a:t>团队力量的</a:t>
            </a:r>
            <a:r>
              <a:rPr lang="zh-CN" altLang="en-US" sz="3200" b="1" dirty="0" smtClean="0">
                <a:solidFill>
                  <a:srgbClr val="FFFFFF"/>
                </a:solidFill>
                <a:ea typeface="宋体" charset="-122"/>
              </a:rPr>
              <a:t>重要性</a:t>
            </a:r>
            <a:endParaRPr lang="zh-CN" altLang="en-US" sz="3200" dirty="0"/>
          </a:p>
        </p:txBody>
      </p:sp>
      <p:sp>
        <p:nvSpPr>
          <p:cNvPr id="38" name="日期占位符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2158C-95EC-4496-834C-65B2CF430838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39" name="灯片编号占位符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6</a:t>
            </a:fld>
            <a:endParaRPr lang="en-US" altLang="zh-CN" dirty="0"/>
          </a:p>
        </p:txBody>
      </p:sp>
      <p:sp>
        <p:nvSpPr>
          <p:cNvPr id="40" name="页脚占位符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创业时期急需的</a:t>
            </a:r>
            <a:r>
              <a:rPr lang="en-US" altLang="zh-CN" sz="3600" dirty="0" smtClean="0">
                <a:ea typeface="宋体" charset="-122"/>
              </a:rPr>
              <a:t>6</a:t>
            </a:r>
            <a:r>
              <a:rPr lang="zh-CN" altLang="en-US" sz="3600" dirty="0" smtClean="0">
                <a:ea typeface="宋体" charset="-122"/>
              </a:rPr>
              <a:t>种职员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6803" name="AutoShape 3"/>
          <p:cNvSpPr>
            <a:spLocks noChangeArrowheads="1"/>
          </p:cNvSpPr>
          <p:nvPr/>
        </p:nvSpPr>
        <p:spPr bwMode="invGray">
          <a:xfrm rot="39573186">
            <a:off x="4777581" y="24582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4" name="AutoShape 4"/>
          <p:cNvSpPr>
            <a:spLocks noChangeArrowheads="1"/>
          </p:cNvSpPr>
          <p:nvPr/>
        </p:nvSpPr>
        <p:spPr bwMode="invGray">
          <a:xfrm rot="3465783">
            <a:off x="4777582" y="46220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5" name="AutoShape 5"/>
          <p:cNvSpPr>
            <a:spLocks noChangeArrowheads="1"/>
          </p:cNvSpPr>
          <p:nvPr/>
        </p:nvSpPr>
        <p:spPr bwMode="invGray">
          <a:xfrm rot="35969022">
            <a:off x="3558381" y="2534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invGray">
          <a:xfrm rot="7535209">
            <a:off x="3520281" y="45886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invGray">
          <a:xfrm>
            <a:off x="5356225" y="3586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invGray">
          <a:xfrm rot="-10800000">
            <a:off x="2946400" y="35798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9" name="Oval 9"/>
          <p:cNvSpPr>
            <a:spLocks noChangeArrowheads="1"/>
          </p:cNvSpPr>
          <p:nvPr/>
        </p:nvSpPr>
        <p:spPr bwMode="gray">
          <a:xfrm>
            <a:off x="2692400" y="1817688"/>
            <a:ext cx="3743325" cy="374491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6810" name="Group 10"/>
          <p:cNvGrpSpPr>
            <a:grpSpLocks/>
          </p:cNvGrpSpPr>
          <p:nvPr/>
        </p:nvGrpSpPr>
        <p:grpSpPr bwMode="auto">
          <a:xfrm>
            <a:off x="3429000" y="1876425"/>
            <a:ext cx="360363" cy="360363"/>
            <a:chOff x="1973" y="1706"/>
            <a:chExt cx="227" cy="227"/>
          </a:xfrm>
        </p:grpSpPr>
        <p:sp>
          <p:nvSpPr>
            <p:cNvPr id="76811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12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813" name="Group 13"/>
          <p:cNvGrpSpPr>
            <a:grpSpLocks/>
          </p:cNvGrpSpPr>
          <p:nvPr/>
        </p:nvGrpSpPr>
        <p:grpSpPr bwMode="auto">
          <a:xfrm>
            <a:off x="2484438" y="3532188"/>
            <a:ext cx="360362" cy="360362"/>
            <a:chOff x="1565" y="2659"/>
            <a:chExt cx="227" cy="227"/>
          </a:xfrm>
        </p:grpSpPr>
        <p:sp>
          <p:nvSpPr>
            <p:cNvPr id="76814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15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816" name="Group 16"/>
          <p:cNvGrpSpPr>
            <a:grpSpLocks/>
          </p:cNvGrpSpPr>
          <p:nvPr/>
        </p:nvGrpSpPr>
        <p:grpSpPr bwMode="auto">
          <a:xfrm>
            <a:off x="3348038" y="5075238"/>
            <a:ext cx="360362" cy="360362"/>
            <a:chOff x="2109" y="3612"/>
            <a:chExt cx="227" cy="227"/>
          </a:xfrm>
        </p:grpSpPr>
        <p:sp>
          <p:nvSpPr>
            <p:cNvPr id="7681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1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819" name="Group 19"/>
          <p:cNvGrpSpPr>
            <a:grpSpLocks/>
          </p:cNvGrpSpPr>
          <p:nvPr/>
        </p:nvGrpSpPr>
        <p:grpSpPr bwMode="auto">
          <a:xfrm>
            <a:off x="5278438" y="1855788"/>
            <a:ext cx="360362" cy="360362"/>
            <a:chOff x="3470" y="1706"/>
            <a:chExt cx="227" cy="227"/>
          </a:xfrm>
        </p:grpSpPr>
        <p:sp>
          <p:nvSpPr>
            <p:cNvPr id="76820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21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822" name="Group 22"/>
          <p:cNvGrpSpPr>
            <a:grpSpLocks/>
          </p:cNvGrpSpPr>
          <p:nvPr/>
        </p:nvGrpSpPr>
        <p:grpSpPr bwMode="auto">
          <a:xfrm>
            <a:off x="6227763" y="3532188"/>
            <a:ext cx="360362" cy="360362"/>
            <a:chOff x="3923" y="2659"/>
            <a:chExt cx="227" cy="227"/>
          </a:xfrm>
        </p:grpSpPr>
        <p:sp>
          <p:nvSpPr>
            <p:cNvPr id="76823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24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825" name="Group 25"/>
          <p:cNvGrpSpPr>
            <a:grpSpLocks/>
          </p:cNvGrpSpPr>
          <p:nvPr/>
        </p:nvGrpSpPr>
        <p:grpSpPr bwMode="auto">
          <a:xfrm>
            <a:off x="5334000" y="5132388"/>
            <a:ext cx="360363" cy="360362"/>
            <a:chOff x="3515" y="3521"/>
            <a:chExt cx="227" cy="227"/>
          </a:xfrm>
        </p:grpSpPr>
        <p:sp>
          <p:nvSpPr>
            <p:cNvPr id="76826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27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6828" name="Oval 28"/>
          <p:cNvSpPr>
            <a:spLocks noChangeArrowheads="1"/>
          </p:cNvSpPr>
          <p:nvPr/>
        </p:nvSpPr>
        <p:spPr bwMode="gray">
          <a:xfrm>
            <a:off x="3624263" y="2770188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6829" name="Oval 29"/>
          <p:cNvSpPr>
            <a:spLocks noChangeArrowheads="1"/>
          </p:cNvSpPr>
          <p:nvPr/>
        </p:nvSpPr>
        <p:spPr bwMode="gray">
          <a:xfrm>
            <a:off x="3629025" y="2776538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6830" name="Oval 30"/>
          <p:cNvSpPr>
            <a:spLocks noChangeArrowheads="1"/>
          </p:cNvSpPr>
          <p:nvPr/>
        </p:nvSpPr>
        <p:spPr bwMode="gray">
          <a:xfrm>
            <a:off x="3751263" y="2897188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6831" name="Oval 31"/>
          <p:cNvSpPr>
            <a:spLocks noChangeArrowheads="1"/>
          </p:cNvSpPr>
          <p:nvPr/>
        </p:nvSpPr>
        <p:spPr bwMode="gray">
          <a:xfrm>
            <a:off x="3733800" y="2870200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6844" name="Group 44"/>
          <p:cNvGrpSpPr>
            <a:grpSpLocks/>
          </p:cNvGrpSpPr>
          <p:nvPr/>
        </p:nvGrpSpPr>
        <p:grpSpPr bwMode="auto">
          <a:xfrm>
            <a:off x="3835400" y="2981325"/>
            <a:ext cx="1522413" cy="1522413"/>
            <a:chOff x="2416" y="1878"/>
            <a:chExt cx="959" cy="959"/>
          </a:xfrm>
        </p:grpSpPr>
        <p:sp>
          <p:nvSpPr>
            <p:cNvPr id="76832" name="Oval 32"/>
            <p:cNvSpPr>
              <a:spLocks noChangeArrowheads="1"/>
            </p:cNvSpPr>
            <p:nvPr/>
          </p:nvSpPr>
          <p:spPr bwMode="gray">
            <a:xfrm>
              <a:off x="2416" y="1878"/>
              <a:ext cx="959" cy="959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6833" name="Oval 33"/>
            <p:cNvSpPr>
              <a:spLocks noChangeArrowheads="1"/>
            </p:cNvSpPr>
            <p:nvPr/>
          </p:nvSpPr>
          <p:spPr bwMode="gray">
            <a:xfrm>
              <a:off x="2430" y="1890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6834" name="Oval 34"/>
            <p:cNvSpPr>
              <a:spLocks noChangeArrowheads="1"/>
            </p:cNvSpPr>
            <p:nvPr/>
          </p:nvSpPr>
          <p:spPr bwMode="gray">
            <a:xfrm>
              <a:off x="2441" y="1896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6835" name="Oval 35"/>
            <p:cNvSpPr>
              <a:spLocks noChangeArrowheads="1"/>
            </p:cNvSpPr>
            <p:nvPr/>
          </p:nvSpPr>
          <p:spPr bwMode="gray">
            <a:xfrm>
              <a:off x="2451" y="1905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6836" name="Oval 36"/>
            <p:cNvSpPr>
              <a:spLocks noChangeArrowheads="1"/>
            </p:cNvSpPr>
            <p:nvPr/>
          </p:nvSpPr>
          <p:spPr bwMode="gray">
            <a:xfrm>
              <a:off x="2502" y="1928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6837" name="Text Box 37"/>
          <p:cNvSpPr txBox="1">
            <a:spLocks noChangeArrowheads="1"/>
          </p:cNvSpPr>
          <p:nvPr/>
        </p:nvSpPr>
        <p:spPr bwMode="auto">
          <a:xfrm>
            <a:off x="4162425" y="3470275"/>
            <a:ext cx="90601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000000"/>
                </a:solidFill>
                <a:ea typeface="宋体" charset="-122"/>
              </a:rPr>
              <a:t>职员</a:t>
            </a:r>
            <a:endParaRPr lang="en-US" altLang="zh-CN" sz="2800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6838" name="Text Box 38"/>
          <p:cNvSpPr txBox="1">
            <a:spLocks noChangeArrowheads="1"/>
          </p:cNvSpPr>
          <p:nvPr/>
        </p:nvSpPr>
        <p:spPr bwMode="auto">
          <a:xfrm>
            <a:off x="5715000" y="1803400"/>
            <a:ext cx="162095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顽强竞争的人才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76839" name="Text Box 39"/>
          <p:cNvSpPr txBox="1">
            <a:spLocks noChangeArrowheads="1"/>
          </p:cNvSpPr>
          <p:nvPr/>
        </p:nvSpPr>
        <p:spPr bwMode="auto">
          <a:xfrm>
            <a:off x="1239288" y="1803400"/>
            <a:ext cx="215796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智谋胆略皆备的英才 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76840" name="Text Box 40"/>
          <p:cNvSpPr txBox="1">
            <a:spLocks noChangeArrowheads="1"/>
          </p:cNvSpPr>
          <p:nvPr/>
        </p:nvSpPr>
        <p:spPr bwMode="auto">
          <a:xfrm>
            <a:off x="6629400" y="3556000"/>
            <a:ext cx="223651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善于学习和创新的人才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76841" name="Text Box 41"/>
          <p:cNvSpPr txBox="1">
            <a:spLocks noChangeArrowheads="1"/>
          </p:cNvSpPr>
          <p:nvPr/>
        </p:nvSpPr>
        <p:spPr bwMode="auto">
          <a:xfrm>
            <a:off x="5715000" y="5156200"/>
            <a:ext cx="162095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屡败屡战的人才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76842" name="Text Box 42"/>
          <p:cNvSpPr txBox="1">
            <a:spLocks noChangeArrowheads="1"/>
          </p:cNvSpPr>
          <p:nvPr/>
        </p:nvSpPr>
        <p:spPr bwMode="auto">
          <a:xfrm>
            <a:off x="451525" y="3556000"/>
            <a:ext cx="203132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敢于提出创见的人才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76843" name="Text Box 43"/>
          <p:cNvSpPr txBox="1">
            <a:spLocks noChangeArrowheads="1"/>
          </p:cNvSpPr>
          <p:nvPr/>
        </p:nvSpPr>
        <p:spPr bwMode="auto">
          <a:xfrm>
            <a:off x="1700094" y="5094288"/>
            <a:ext cx="162095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sz="1600" dirty="0" smtClean="0">
                <a:solidFill>
                  <a:schemeClr val="tx2"/>
                </a:solidFill>
                <a:ea typeface="宋体" charset="-122"/>
              </a:rPr>
              <a:t>灵活创新的人才</a:t>
            </a:r>
            <a:endParaRPr lang="en-US" altLang="zh-CN" sz="16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48" name="日期占位符 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E7842-7A1F-425B-89CE-891D38F186CE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49" name="灯片编号占位符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7</a:t>
            </a:fld>
            <a:endParaRPr lang="en-US" altLang="zh-CN" dirty="0"/>
          </a:p>
        </p:txBody>
      </p:sp>
      <p:sp>
        <p:nvSpPr>
          <p:cNvPr id="50" name="页脚占位符 4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最适合创业的三个年龄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gray">
          <a:xfrm>
            <a:off x="0" y="3030538"/>
            <a:ext cx="9144000" cy="53975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tint val="15294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gray">
          <a:xfrm>
            <a:off x="0" y="3082925"/>
            <a:ext cx="9144000" cy="142875"/>
          </a:xfrm>
          <a:prstGeom prst="rect">
            <a:avLst/>
          </a:prstGeom>
          <a:gradFill rotWithShape="1">
            <a:gsLst>
              <a:gs pos="0">
                <a:srgbClr val="5F5F5F">
                  <a:gamma/>
                  <a:tint val="30196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53" name="Group 5"/>
          <p:cNvGrpSpPr>
            <a:grpSpLocks/>
          </p:cNvGrpSpPr>
          <p:nvPr/>
        </p:nvGrpSpPr>
        <p:grpSpPr bwMode="auto">
          <a:xfrm>
            <a:off x="609600" y="2286000"/>
            <a:ext cx="7924800" cy="3657600"/>
            <a:chOff x="250" y="1433"/>
            <a:chExt cx="5169" cy="2359"/>
          </a:xfrm>
        </p:grpSpPr>
        <p:grpSp>
          <p:nvGrpSpPr>
            <p:cNvPr id="78854" name="Group 6"/>
            <p:cNvGrpSpPr>
              <a:grpSpLocks/>
            </p:cNvGrpSpPr>
            <p:nvPr/>
          </p:nvGrpSpPr>
          <p:grpSpPr bwMode="auto">
            <a:xfrm rot="3877067">
              <a:off x="2917" y="2651"/>
              <a:ext cx="1577" cy="614"/>
              <a:chOff x="2290" y="2725"/>
              <a:chExt cx="1832" cy="713"/>
            </a:xfrm>
          </p:grpSpPr>
          <p:grpSp>
            <p:nvGrpSpPr>
              <p:cNvPr id="78855" name="Group 7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8856" name="Freeform 8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6087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57" name="Freeform 9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858" name="Group 10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78859" name="Freeform 11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98B5B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60" name="Freeform 12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861" name="Group 13"/>
            <p:cNvGrpSpPr>
              <a:grpSpLocks/>
            </p:cNvGrpSpPr>
            <p:nvPr/>
          </p:nvGrpSpPr>
          <p:grpSpPr bwMode="auto">
            <a:xfrm>
              <a:off x="2789" y="1533"/>
              <a:ext cx="907" cy="907"/>
              <a:chOff x="2789" y="1625"/>
              <a:chExt cx="907" cy="907"/>
            </a:xfrm>
          </p:grpSpPr>
          <p:sp>
            <p:nvSpPr>
              <p:cNvPr id="78862" name="Oval 14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tint val="0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63" name="Oval 15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alpha val="32001"/>
                    </a:srgbClr>
                  </a:gs>
                  <a:gs pos="100000">
                    <a:srgbClr val="83A6A7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64" name="Oval 16"/>
              <p:cNvSpPr>
                <a:spLocks noChangeArrowheads="1"/>
              </p:cNvSpPr>
              <p:nvPr/>
            </p:nvSpPr>
            <p:spPr bwMode="gray">
              <a:xfrm>
                <a:off x="2849" y="168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54118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65" name="Oval 17"/>
              <p:cNvSpPr>
                <a:spLocks noChangeArrowheads="1"/>
              </p:cNvSpPr>
              <p:nvPr/>
            </p:nvSpPr>
            <p:spPr bwMode="gray">
              <a:xfrm>
                <a:off x="2849" y="1686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63529"/>
                      <a:invGamma/>
                    </a:srgbClr>
                  </a:gs>
                  <a:gs pos="100000">
                    <a:srgbClr val="83A6A7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66" name="Oval 18"/>
              <p:cNvSpPr>
                <a:spLocks noChangeArrowheads="1"/>
              </p:cNvSpPr>
              <p:nvPr/>
            </p:nvSpPr>
            <p:spPr bwMode="gray">
              <a:xfrm>
                <a:off x="2888" y="1724"/>
                <a:ext cx="709" cy="709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8867" name="Group 19"/>
              <p:cNvGrpSpPr>
                <a:grpSpLocks/>
              </p:cNvGrpSpPr>
              <p:nvPr/>
            </p:nvGrpSpPr>
            <p:grpSpPr bwMode="auto">
              <a:xfrm>
                <a:off x="2899" y="1735"/>
                <a:ext cx="687" cy="688"/>
                <a:chOff x="4166" y="1706"/>
                <a:chExt cx="1252" cy="1252"/>
              </a:xfrm>
            </p:grpSpPr>
            <p:sp>
              <p:nvSpPr>
                <p:cNvPr id="78868" name="Oval 20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869" name="Oval 21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870" name="Oval 22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871" name="Oval 23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872" name="Group 24"/>
            <p:cNvGrpSpPr>
              <a:grpSpLocks/>
            </p:cNvGrpSpPr>
            <p:nvPr/>
          </p:nvGrpSpPr>
          <p:grpSpPr bwMode="auto">
            <a:xfrm rot="3877067">
              <a:off x="4323" y="2697"/>
              <a:ext cx="1577" cy="614"/>
              <a:chOff x="2290" y="2725"/>
              <a:chExt cx="1832" cy="713"/>
            </a:xfrm>
          </p:grpSpPr>
          <p:grpSp>
            <p:nvGrpSpPr>
              <p:cNvPr id="78873" name="Group 25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8874" name="Freeform 26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0066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75" name="Freeform 27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876" name="Group 28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78877" name="Freeform 29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6699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78" name="Freeform 30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8879" name="Oval 31"/>
            <p:cNvSpPr>
              <a:spLocks noChangeArrowheads="1"/>
            </p:cNvSpPr>
            <p:nvPr/>
          </p:nvSpPr>
          <p:spPr bwMode="gray">
            <a:xfrm>
              <a:off x="4058" y="143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80" name="Oval 32"/>
            <p:cNvSpPr>
              <a:spLocks noChangeArrowheads="1"/>
            </p:cNvSpPr>
            <p:nvPr/>
          </p:nvSpPr>
          <p:spPr bwMode="gray">
            <a:xfrm>
              <a:off x="4058" y="143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81" name="Oval 33"/>
            <p:cNvSpPr>
              <a:spLocks noChangeArrowheads="1"/>
            </p:cNvSpPr>
            <p:nvPr/>
          </p:nvSpPr>
          <p:spPr bwMode="gray">
            <a:xfrm>
              <a:off x="4131" y="1504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82" name="Oval 34"/>
            <p:cNvSpPr>
              <a:spLocks noChangeArrowheads="1"/>
            </p:cNvSpPr>
            <p:nvPr/>
          </p:nvSpPr>
          <p:spPr bwMode="gray">
            <a:xfrm>
              <a:off x="4132" y="1506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83" name="Oval 35"/>
            <p:cNvSpPr>
              <a:spLocks noChangeArrowheads="1"/>
            </p:cNvSpPr>
            <p:nvPr/>
          </p:nvSpPr>
          <p:spPr bwMode="gray">
            <a:xfrm>
              <a:off x="4178" y="1552"/>
              <a:ext cx="852" cy="850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78884" name="Group 36"/>
            <p:cNvGrpSpPr>
              <a:grpSpLocks/>
            </p:cNvGrpSpPr>
            <p:nvPr/>
          </p:nvGrpSpPr>
          <p:grpSpPr bwMode="auto">
            <a:xfrm>
              <a:off x="4191" y="1565"/>
              <a:ext cx="826" cy="825"/>
              <a:chOff x="4166" y="1706"/>
              <a:chExt cx="1252" cy="1252"/>
            </a:xfrm>
          </p:grpSpPr>
          <p:sp>
            <p:nvSpPr>
              <p:cNvPr id="78885" name="Oval 3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8886" name="Oval 3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8887" name="Oval 3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8888" name="Oval 4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8889" name="Group 41"/>
            <p:cNvGrpSpPr>
              <a:grpSpLocks/>
            </p:cNvGrpSpPr>
            <p:nvPr/>
          </p:nvGrpSpPr>
          <p:grpSpPr bwMode="auto">
            <a:xfrm rot="3877067">
              <a:off x="1627" y="2651"/>
              <a:ext cx="1577" cy="614"/>
              <a:chOff x="2290" y="2725"/>
              <a:chExt cx="1832" cy="713"/>
            </a:xfrm>
          </p:grpSpPr>
          <p:grpSp>
            <p:nvGrpSpPr>
              <p:cNvPr id="78890" name="Group 42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8891" name="Freeform 43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6087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92" name="Freeform 44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893" name="Group 45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78894" name="Freeform 46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98B5B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895" name="Freeform 47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896" name="Group 48"/>
            <p:cNvGrpSpPr>
              <a:grpSpLocks/>
            </p:cNvGrpSpPr>
            <p:nvPr/>
          </p:nvGrpSpPr>
          <p:grpSpPr bwMode="auto">
            <a:xfrm>
              <a:off x="1499" y="1533"/>
              <a:ext cx="907" cy="907"/>
              <a:chOff x="2789" y="1625"/>
              <a:chExt cx="907" cy="907"/>
            </a:xfrm>
          </p:grpSpPr>
          <p:sp>
            <p:nvSpPr>
              <p:cNvPr id="78897" name="Oval 49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tint val="0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98" name="Oval 50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alpha val="32001"/>
                    </a:srgbClr>
                  </a:gs>
                  <a:gs pos="100000">
                    <a:srgbClr val="83A6A7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899" name="Oval 51"/>
              <p:cNvSpPr>
                <a:spLocks noChangeArrowheads="1"/>
              </p:cNvSpPr>
              <p:nvPr/>
            </p:nvSpPr>
            <p:spPr bwMode="gray">
              <a:xfrm>
                <a:off x="2849" y="168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54118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00" name="Oval 52"/>
              <p:cNvSpPr>
                <a:spLocks noChangeArrowheads="1"/>
              </p:cNvSpPr>
              <p:nvPr/>
            </p:nvSpPr>
            <p:spPr bwMode="gray">
              <a:xfrm>
                <a:off x="2849" y="1686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63529"/>
                      <a:invGamma/>
                    </a:srgbClr>
                  </a:gs>
                  <a:gs pos="100000">
                    <a:srgbClr val="83A6A7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01" name="Oval 53"/>
              <p:cNvSpPr>
                <a:spLocks noChangeArrowheads="1"/>
              </p:cNvSpPr>
              <p:nvPr/>
            </p:nvSpPr>
            <p:spPr bwMode="gray">
              <a:xfrm>
                <a:off x="2888" y="1724"/>
                <a:ext cx="709" cy="709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8902" name="Group 54"/>
              <p:cNvGrpSpPr>
                <a:grpSpLocks/>
              </p:cNvGrpSpPr>
              <p:nvPr/>
            </p:nvGrpSpPr>
            <p:grpSpPr bwMode="auto">
              <a:xfrm>
                <a:off x="2899" y="1735"/>
                <a:ext cx="687" cy="688"/>
                <a:chOff x="4166" y="1706"/>
                <a:chExt cx="1252" cy="1252"/>
              </a:xfrm>
            </p:grpSpPr>
            <p:sp>
              <p:nvSpPr>
                <p:cNvPr id="78903" name="Oval 55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04" name="Oval 56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05" name="Oval 57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06" name="Oval 58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907" name="Group 59"/>
            <p:cNvGrpSpPr>
              <a:grpSpLocks/>
            </p:cNvGrpSpPr>
            <p:nvPr/>
          </p:nvGrpSpPr>
          <p:grpSpPr bwMode="auto">
            <a:xfrm rot="3877067">
              <a:off x="378" y="2651"/>
              <a:ext cx="1577" cy="614"/>
              <a:chOff x="2290" y="2725"/>
              <a:chExt cx="1832" cy="713"/>
            </a:xfrm>
          </p:grpSpPr>
          <p:grpSp>
            <p:nvGrpSpPr>
              <p:cNvPr id="78908" name="Group 60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8909" name="Freeform 61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6087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910" name="Freeform 62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911" name="Group 63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78912" name="Freeform 64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rgbClr val="98B5B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913" name="Freeform 65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/>
                  <a:ahLst/>
                  <a:cxnLst>
                    <a:cxn ang="0">
                      <a:pos x="288" y="0"/>
                    </a:cxn>
                    <a:cxn ang="0">
                      <a:pos x="284" y="52"/>
                    </a:cxn>
                    <a:cxn ang="0">
                      <a:pos x="272" y="98"/>
                    </a:cxn>
                    <a:cxn ang="0">
                      <a:pos x="254" y="140"/>
                    </a:cxn>
                    <a:cxn ang="0">
                      <a:pos x="230" y="176"/>
                    </a:cxn>
                    <a:cxn ang="0">
                      <a:pos x="204" y="208"/>
                    </a:cxn>
                    <a:cxn ang="0">
                      <a:pos x="174" y="238"/>
                    </a:cxn>
                    <a:cxn ang="0">
                      <a:pos x="144" y="262"/>
                    </a:cxn>
                    <a:cxn ang="0">
                      <a:pos x="112" y="282"/>
                    </a:cxn>
                    <a:cxn ang="0">
                      <a:pos x="84" y="298"/>
                    </a:cxn>
                    <a:cxn ang="0">
                      <a:pos x="56" y="312"/>
                    </a:cxn>
                    <a:cxn ang="0">
                      <a:pos x="34" y="322"/>
                    </a:cxn>
                    <a:cxn ang="0">
                      <a:pos x="16" y="328"/>
                    </a:cxn>
                    <a:cxn ang="0">
                      <a:pos x="4" y="332"/>
                    </a:cxn>
                    <a:cxn ang="0">
                      <a:pos x="0" y="334"/>
                    </a:cxn>
                    <a:cxn ang="0">
                      <a:pos x="4" y="332"/>
                    </a:cxn>
                    <a:cxn ang="0">
                      <a:pos x="16" y="326"/>
                    </a:cxn>
                    <a:cxn ang="0">
                      <a:pos x="34" y="318"/>
                    </a:cxn>
                    <a:cxn ang="0">
                      <a:pos x="56" y="304"/>
                    </a:cxn>
                    <a:cxn ang="0">
                      <a:pos x="84" y="288"/>
                    </a:cxn>
                    <a:cxn ang="0">
                      <a:pos x="112" y="266"/>
                    </a:cxn>
                    <a:cxn ang="0">
                      <a:pos x="142" y="242"/>
                    </a:cxn>
                    <a:cxn ang="0">
                      <a:pos x="170" y="212"/>
                    </a:cxn>
                    <a:cxn ang="0">
                      <a:pos x="196" y="180"/>
                    </a:cxn>
                    <a:cxn ang="0">
                      <a:pos x="220" y="142"/>
                    </a:cxn>
                    <a:cxn ang="0">
                      <a:pos x="238" y="100"/>
                    </a:cxn>
                    <a:cxn ang="0">
                      <a:pos x="250" y="54"/>
                    </a:cxn>
                    <a:cxn ang="0">
                      <a:pos x="254" y="2"/>
                    </a:cxn>
                    <a:cxn ang="0">
                      <a:pos x="288" y="0"/>
                    </a:cxn>
                  </a:cxnLst>
                  <a:rect l="0" t="0" r="r" b="b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01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914" name="Group 66"/>
            <p:cNvGrpSpPr>
              <a:grpSpLocks/>
            </p:cNvGrpSpPr>
            <p:nvPr/>
          </p:nvGrpSpPr>
          <p:grpSpPr bwMode="auto">
            <a:xfrm>
              <a:off x="250" y="1533"/>
              <a:ext cx="907" cy="907"/>
              <a:chOff x="2789" y="1625"/>
              <a:chExt cx="907" cy="907"/>
            </a:xfrm>
          </p:grpSpPr>
          <p:sp>
            <p:nvSpPr>
              <p:cNvPr id="78915" name="Oval 67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tint val="0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16" name="Oval 68"/>
              <p:cNvSpPr>
                <a:spLocks noChangeArrowheads="1"/>
              </p:cNvSpPr>
              <p:nvPr/>
            </p:nvSpPr>
            <p:spPr bwMode="gray">
              <a:xfrm>
                <a:off x="2789" y="162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alpha val="32001"/>
                    </a:srgbClr>
                  </a:gs>
                  <a:gs pos="100000">
                    <a:srgbClr val="83A6A7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17" name="Oval 69"/>
              <p:cNvSpPr>
                <a:spLocks noChangeArrowheads="1"/>
              </p:cNvSpPr>
              <p:nvPr/>
            </p:nvSpPr>
            <p:spPr bwMode="gray">
              <a:xfrm>
                <a:off x="2849" y="168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54118"/>
                      <a:invGamma/>
                    </a:srgbClr>
                  </a:gs>
                  <a:gs pos="50000">
                    <a:srgbClr val="83A6A7"/>
                  </a:gs>
                  <a:gs pos="100000">
                    <a:srgbClr val="83A6A7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18" name="Oval 70"/>
              <p:cNvSpPr>
                <a:spLocks noChangeArrowheads="1"/>
              </p:cNvSpPr>
              <p:nvPr/>
            </p:nvSpPr>
            <p:spPr bwMode="gray">
              <a:xfrm>
                <a:off x="2849" y="1686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83A6A7">
                      <a:gamma/>
                      <a:shade val="63529"/>
                      <a:invGamma/>
                    </a:srgbClr>
                  </a:gs>
                  <a:gs pos="100000">
                    <a:srgbClr val="83A6A7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19" name="Oval 71"/>
              <p:cNvSpPr>
                <a:spLocks noChangeArrowheads="1"/>
              </p:cNvSpPr>
              <p:nvPr/>
            </p:nvSpPr>
            <p:spPr bwMode="gray">
              <a:xfrm>
                <a:off x="2888" y="1724"/>
                <a:ext cx="709" cy="709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8920" name="Group 72"/>
              <p:cNvGrpSpPr>
                <a:grpSpLocks/>
              </p:cNvGrpSpPr>
              <p:nvPr/>
            </p:nvGrpSpPr>
            <p:grpSpPr bwMode="auto">
              <a:xfrm>
                <a:off x="2899" y="1735"/>
                <a:ext cx="687" cy="688"/>
                <a:chOff x="4166" y="1706"/>
                <a:chExt cx="1252" cy="1252"/>
              </a:xfrm>
            </p:grpSpPr>
            <p:sp>
              <p:nvSpPr>
                <p:cNvPr id="78921" name="Oval 73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22" name="Oval 74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23" name="Oval 75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924" name="Oval 76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933" name="Text Box 85"/>
          <p:cNvSpPr txBox="1">
            <a:spLocks noChangeArrowheads="1"/>
          </p:cNvSpPr>
          <p:nvPr/>
        </p:nvSpPr>
        <p:spPr bwMode="auto">
          <a:xfrm>
            <a:off x="746125" y="1795463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dirty="0" smtClean="0">
                <a:latin typeface="Verdana" pitchFamily="34" charset="0"/>
                <a:ea typeface="宋体" charset="-122"/>
              </a:rPr>
              <a:t>25</a:t>
            </a:r>
            <a:r>
              <a:rPr lang="zh-CN" altLang="en-US" dirty="0" smtClean="0">
                <a:latin typeface="Verdana" pitchFamily="34" charset="0"/>
                <a:ea typeface="宋体" charset="-122"/>
              </a:rPr>
              <a:t>岁</a:t>
            </a:r>
            <a:endParaRPr lang="en-US" altLang="zh-CN" dirty="0">
              <a:latin typeface="Verdana" pitchFamily="34" charset="0"/>
              <a:ea typeface="宋体" charset="-122"/>
            </a:endParaRPr>
          </a:p>
        </p:txBody>
      </p:sp>
      <p:sp>
        <p:nvSpPr>
          <p:cNvPr id="78934" name="Text Box 86"/>
          <p:cNvSpPr txBox="1">
            <a:spLocks noChangeArrowheads="1"/>
          </p:cNvSpPr>
          <p:nvPr/>
        </p:nvSpPr>
        <p:spPr bwMode="auto">
          <a:xfrm>
            <a:off x="2736850" y="1795463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dirty="0" smtClean="0">
                <a:latin typeface="Verdana" pitchFamily="34" charset="0"/>
                <a:ea typeface="宋体" charset="-122"/>
              </a:rPr>
              <a:t>35</a:t>
            </a:r>
            <a:r>
              <a:rPr lang="zh-CN" altLang="en-US" dirty="0" smtClean="0">
                <a:latin typeface="Verdana" pitchFamily="34" charset="0"/>
                <a:ea typeface="宋体" charset="-122"/>
              </a:rPr>
              <a:t>岁</a:t>
            </a:r>
            <a:endParaRPr lang="en-US" altLang="zh-CN" dirty="0">
              <a:latin typeface="Verdana" pitchFamily="34" charset="0"/>
              <a:ea typeface="宋体" charset="-122"/>
            </a:endParaRPr>
          </a:p>
        </p:txBody>
      </p:sp>
      <p:sp>
        <p:nvSpPr>
          <p:cNvPr id="78935" name="Text Box 87"/>
          <p:cNvSpPr txBox="1">
            <a:spLocks noChangeArrowheads="1"/>
          </p:cNvSpPr>
          <p:nvPr/>
        </p:nvSpPr>
        <p:spPr bwMode="auto">
          <a:xfrm>
            <a:off x="4718050" y="1795463"/>
            <a:ext cx="71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dirty="0" smtClean="0">
                <a:latin typeface="Verdana" pitchFamily="34" charset="0"/>
                <a:ea typeface="宋体" charset="-122"/>
              </a:rPr>
              <a:t>40</a:t>
            </a:r>
            <a:r>
              <a:rPr lang="zh-CN" altLang="en-US" dirty="0" smtClean="0">
                <a:latin typeface="Verdana" pitchFamily="34" charset="0"/>
                <a:ea typeface="宋体" charset="-122"/>
              </a:rPr>
              <a:t>岁</a:t>
            </a:r>
            <a:endParaRPr lang="en-US" altLang="zh-CN" dirty="0">
              <a:latin typeface="Verdana" pitchFamily="34" charset="0"/>
              <a:ea typeface="宋体" charset="-122"/>
            </a:endParaRPr>
          </a:p>
        </p:txBody>
      </p:sp>
      <p:sp>
        <p:nvSpPr>
          <p:cNvPr id="78936" name="Text Box 88"/>
          <p:cNvSpPr txBox="1">
            <a:spLocks noChangeArrowheads="1"/>
          </p:cNvSpPr>
          <p:nvPr/>
        </p:nvSpPr>
        <p:spPr bwMode="auto">
          <a:xfrm>
            <a:off x="6705600" y="1752600"/>
            <a:ext cx="9332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2400" b="1" dirty="0" smtClean="0">
                <a:latin typeface="Verdana" pitchFamily="34" charset="0"/>
                <a:ea typeface="宋体" charset="-122"/>
              </a:rPr>
              <a:t>45</a:t>
            </a:r>
            <a:r>
              <a:rPr lang="zh-CN" altLang="en-US" sz="2400" b="1" dirty="0" smtClean="0">
                <a:latin typeface="Verdana" pitchFamily="34" charset="0"/>
                <a:ea typeface="宋体" charset="-122"/>
              </a:rPr>
              <a:t>岁</a:t>
            </a:r>
            <a:endParaRPr lang="en-US" altLang="zh-CN" sz="2400" b="1" dirty="0">
              <a:latin typeface="Verdana" pitchFamily="34" charset="0"/>
              <a:ea typeface="宋体" charset="-122"/>
            </a:endParaRPr>
          </a:p>
        </p:txBody>
      </p:sp>
      <p:cxnSp>
        <p:nvCxnSpPr>
          <p:cNvPr id="78937" name="AutoShape 89"/>
          <p:cNvCxnSpPr>
            <a:cxnSpLocks noChangeShapeType="1"/>
            <a:stCxn id="78933" idx="3"/>
            <a:endCxn id="78934" idx="1"/>
          </p:cNvCxnSpPr>
          <p:nvPr/>
        </p:nvCxnSpPr>
        <p:spPr bwMode="auto">
          <a:xfrm>
            <a:off x="1456576" y="1980129"/>
            <a:ext cx="1280274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8938" name="AutoShape 90"/>
          <p:cNvCxnSpPr>
            <a:cxnSpLocks noChangeShapeType="1"/>
            <a:stCxn id="78934" idx="3"/>
            <a:endCxn id="78935" idx="1"/>
          </p:cNvCxnSpPr>
          <p:nvPr/>
        </p:nvCxnSpPr>
        <p:spPr bwMode="auto">
          <a:xfrm>
            <a:off x="3447301" y="1980129"/>
            <a:ext cx="1270749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8939" name="AutoShape 91"/>
          <p:cNvCxnSpPr>
            <a:cxnSpLocks noChangeShapeType="1"/>
            <a:stCxn id="78935" idx="3"/>
            <a:endCxn id="78936" idx="1"/>
          </p:cNvCxnSpPr>
          <p:nvPr/>
        </p:nvCxnSpPr>
        <p:spPr bwMode="auto">
          <a:xfrm>
            <a:off x="5428501" y="1980129"/>
            <a:ext cx="1277099" cy="330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4" name="日期占位符 9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6B72A-8CA1-4B7E-B57F-36BC83B08F23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95" name="灯片编号占位符 9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96" name="页脚占位符 9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创业计划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80961" name="Picture 65" descr="C:\Program Files\Microsoft Office 07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357430"/>
            <a:ext cx="2643206" cy="2698384"/>
          </a:xfrm>
          <a:prstGeom prst="rect">
            <a:avLst/>
          </a:prstGeom>
          <a:noFill/>
        </p:spPr>
      </p:pic>
      <p:graphicFrame>
        <p:nvGraphicFramePr>
          <p:cNvPr id="70" name="内容占位符 69"/>
          <p:cNvGraphicFramePr>
            <a:graphicFrameLocks noGrp="1"/>
          </p:cNvGraphicFramePr>
          <p:nvPr>
            <p:ph idx="1"/>
          </p:nvPr>
        </p:nvGraphicFramePr>
        <p:xfrm>
          <a:off x="257160" y="1142984"/>
          <a:ext cx="8629680" cy="5472000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2157420"/>
                <a:gridCol w="2157420"/>
                <a:gridCol w="2157420"/>
                <a:gridCol w="2157420"/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上午安排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下午安排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晚上安排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星期一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学习项目管理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去北大上课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开会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星期二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开会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学习项目管理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财务管理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星期三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去北大上课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去北大上课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与同事外出游玩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星期四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财务管理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开会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学习项目管理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星期五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与同事外出游玩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与同事外出游玩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去北大上课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星期六</a:t>
                      </a:r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学习项目管理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财务管理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开会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013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小结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小结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000134"/>
                          </a:solidFill>
                        </a:rPr>
                        <a:t>小结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1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77" name="日期占位符 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991D6-7F7F-4AA3-B45E-ABF459D5672C}" type="datetime3">
              <a:rPr lang="zh-CN" altLang="en-US" smtClean="0"/>
              <a:t>2008年10月4日星期六</a:t>
            </a:fld>
            <a:endParaRPr lang="en-US" altLang="zh-CN" dirty="0"/>
          </a:p>
        </p:txBody>
      </p:sp>
      <p:sp>
        <p:nvSpPr>
          <p:cNvPr id="78" name="灯片编号占位符 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9914-6049-4E97-B51E-6235CE168918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sp>
        <p:nvSpPr>
          <p:cNvPr id="79" name="页脚占位符 7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成功创业的秘诀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c046d">
  <a:themeElements>
    <a:clrScheme name="c046TGp_road_diagram 1">
      <a:dk1>
        <a:srgbClr val="5F87D7"/>
      </a:dk1>
      <a:lt1>
        <a:srgbClr val="99CCFF"/>
      </a:lt1>
      <a:dk2>
        <a:srgbClr val="000066"/>
      </a:dk2>
      <a:lt2>
        <a:srgbClr val="FFFFFF"/>
      </a:lt2>
      <a:accent1>
        <a:srgbClr val="86C05A"/>
      </a:accent1>
      <a:accent2>
        <a:srgbClr val="33CCFF"/>
      </a:accent2>
      <a:accent3>
        <a:srgbClr val="AAAAB8"/>
      </a:accent3>
      <a:accent4>
        <a:srgbClr val="82AEDA"/>
      </a:accent4>
      <a:accent5>
        <a:srgbClr val="C3DCB5"/>
      </a:accent5>
      <a:accent6>
        <a:srgbClr val="2DB9E7"/>
      </a:accent6>
      <a:hlink>
        <a:srgbClr val="9999FF"/>
      </a:hlink>
      <a:folHlink>
        <a:srgbClr val="969696"/>
      </a:folHlink>
    </a:clrScheme>
    <a:fontScheme name="c046TGp_road_diagra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046TGp_road_diagram 1">
        <a:dk1>
          <a:srgbClr val="5F87D7"/>
        </a:dk1>
        <a:lt1>
          <a:srgbClr val="99CCFF"/>
        </a:lt1>
        <a:dk2>
          <a:srgbClr val="000066"/>
        </a:dk2>
        <a:lt2>
          <a:srgbClr val="FFFFFF"/>
        </a:lt2>
        <a:accent1>
          <a:srgbClr val="86C05A"/>
        </a:accent1>
        <a:accent2>
          <a:srgbClr val="33CCFF"/>
        </a:accent2>
        <a:accent3>
          <a:srgbClr val="AAAAB8"/>
        </a:accent3>
        <a:accent4>
          <a:srgbClr val="82AEDA"/>
        </a:accent4>
        <a:accent5>
          <a:srgbClr val="C3DCB5"/>
        </a:accent5>
        <a:accent6>
          <a:srgbClr val="2DB9E7"/>
        </a:accent6>
        <a:hlink>
          <a:srgbClr val="9999FF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046TGp_road_diagram 2">
        <a:dk1>
          <a:srgbClr val="2032B8"/>
        </a:dk1>
        <a:lt1>
          <a:srgbClr val="99CCFF"/>
        </a:lt1>
        <a:dk2>
          <a:srgbClr val="1940BB"/>
        </a:dk2>
        <a:lt2>
          <a:srgbClr val="FFFFFF"/>
        </a:lt2>
        <a:accent1>
          <a:srgbClr val="86C05A"/>
        </a:accent1>
        <a:accent2>
          <a:srgbClr val="9999FF"/>
        </a:accent2>
        <a:accent3>
          <a:srgbClr val="ABAFDA"/>
        </a:accent3>
        <a:accent4>
          <a:srgbClr val="82AEDA"/>
        </a:accent4>
        <a:accent5>
          <a:srgbClr val="C3DCB5"/>
        </a:accent5>
        <a:accent6>
          <a:srgbClr val="8A8AE7"/>
        </a:accent6>
        <a:hlink>
          <a:srgbClr val="0099CC"/>
        </a:hlink>
        <a:folHlink>
          <a:srgbClr val="33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046TGp_road_diagram 3">
        <a:dk1>
          <a:srgbClr val="31A6E1"/>
        </a:dk1>
        <a:lt1>
          <a:srgbClr val="99CCFF"/>
        </a:lt1>
        <a:dk2>
          <a:srgbClr val="095C7D"/>
        </a:dk2>
        <a:lt2>
          <a:srgbClr val="FFFFFF"/>
        </a:lt2>
        <a:accent1>
          <a:srgbClr val="3961E1"/>
        </a:accent1>
        <a:accent2>
          <a:srgbClr val="9999FF"/>
        </a:accent2>
        <a:accent3>
          <a:srgbClr val="AAB5BF"/>
        </a:accent3>
        <a:accent4>
          <a:srgbClr val="82AEDA"/>
        </a:accent4>
        <a:accent5>
          <a:srgbClr val="AEB7EE"/>
        </a:accent5>
        <a:accent6>
          <a:srgbClr val="8A8AE7"/>
        </a:accent6>
        <a:hlink>
          <a:srgbClr val="0099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cdb2004c046d</Template>
  <TotalTime>1418</TotalTime>
  <Words>426</Words>
  <Application>Microsoft PowerPoint</Application>
  <PresentationFormat>全屏显示(4:3)</PresentationFormat>
  <Paragraphs>125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Verdana</vt:lpstr>
      <vt:lpstr>Wingdings</vt:lpstr>
      <vt:lpstr>cdb2004c046d</vt:lpstr>
      <vt:lpstr>成功创业的秘诀</vt:lpstr>
      <vt:lpstr>老板法则</vt:lpstr>
      <vt:lpstr>怎样运用创业资金</vt:lpstr>
      <vt:lpstr>初次创业有窍门</vt:lpstr>
      <vt:lpstr>创业最重要的是勤奋和坚持</vt:lpstr>
      <vt:lpstr>创业者的四条经验推荐</vt:lpstr>
      <vt:lpstr>创业时期急需的6种职员</vt:lpstr>
      <vt:lpstr>最适合创业的三个年龄</vt:lpstr>
      <vt:lpstr>创业计划</vt:lpstr>
      <vt:lpstr>创业前，准备四大条件</vt:lpstr>
      <vt:lpstr>创业人才的划分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xiaotu</dc:creator>
  <cp:lastModifiedBy>xiaotu</cp:lastModifiedBy>
  <cp:revision>271</cp:revision>
  <dcterms:created xsi:type="dcterms:W3CDTF">2008-10-03T14:01:08Z</dcterms:created>
  <dcterms:modified xsi:type="dcterms:W3CDTF">2008-10-04T13:39:33Z</dcterms:modified>
</cp:coreProperties>
</file>