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88" r:id="rId6"/>
    <p:sldId id="287" r:id="rId7"/>
    <p:sldId id="286" r:id="rId8"/>
    <p:sldId id="285" r:id="rId9"/>
    <p:sldId id="284" r:id="rId10"/>
    <p:sldId id="283" r:id="rId11"/>
    <p:sldId id="294" r:id="rId12"/>
    <p:sldId id="293" r:id="rId13"/>
    <p:sldId id="292" r:id="rId14"/>
    <p:sldId id="291" r:id="rId15"/>
    <p:sldId id="290" r:id="rId16"/>
    <p:sldId id="289" r:id="rId17"/>
    <p:sldId id="296" r:id="rId18"/>
    <p:sldId id="297" r:id="rId19"/>
    <p:sldId id="295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02" r:id="rId28"/>
    <p:sldId id="301" r:id="rId29"/>
    <p:sldId id="300" r:id="rId30"/>
    <p:sldId id="310" r:id="rId31"/>
    <p:sldId id="260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2015/9/20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34761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299942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4032448" cy="39433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水印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水印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是显示在文档文本后面的文字或图片，以此可以增加趣味或标识文档的状态。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“页面布局”→“页面背景”→“水印”下拉菜单，单击选中类型即可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如果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内设类型均不满意，可以选择“水印”下拉菜单下方的“自定义水印”选项，弹出“水印”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对话框，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可以选择用图片或者文字作为水印。</a:t>
            </a:r>
            <a:endParaRPr lang="zh-CN" altLang="en-US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70527"/>
            <a:ext cx="42862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8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238" y="651804"/>
            <a:ext cx="5233866" cy="424847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四、图形对象的处理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Word 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2010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提供的强大的图片处理功能，可以使文档更加生动。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插入和编辑图片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文档中插入图片的方式有两种：插入剪贴画和插入来自文件的图片。</a:t>
            </a:r>
          </a:p>
          <a:p>
            <a:pPr marL="0" indent="0">
              <a:buNone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）插入剪贴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画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“插入”→“插图”→“剪贴画”，则会弹出“剪贴画”任务窗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格。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）插入来自文件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图片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要插入图片的位置。单击“插入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→“插图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图片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。在“查找范围”下拉列表中选择合适的文夹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762000"/>
            <a:ext cx="25146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8724" y="771550"/>
            <a:ext cx="756084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）编辑图片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当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将剪贴画或图片插入到文档中时，系统会自动开启“图片工具”的“格式”上下文选项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卡。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“调整”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组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“图片样式”组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“排列”组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“大小”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</a:t>
            </a:r>
            <a:endParaRPr lang="zh-CN" altLang="en-US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73288"/>
            <a:ext cx="80867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4690864" cy="3394472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艺术字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艺术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字是一个文字样式库，可以美化文档。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Word 2010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通过艺术字编辑器来完成对艺术字的处理的。在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Word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中，艺术字被当作了图形对象，因此可以将其当作一般的图形对象来对待。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）插入艺术字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确定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要插入艺术字的位置，单击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文本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组→“艺术字”，随即会弹出“艺术字库”菜单，预设了多种艺术字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版式。</a:t>
            </a:r>
            <a:endParaRPr lang="zh-CN" altLang="en-US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</a:t>
            </a: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771550"/>
            <a:ext cx="28670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915566"/>
            <a:ext cx="7344816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）编辑与修改艺术字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对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创建完成的艺术字进行编辑与修改工作。选定艺术字后，系统会自动开启“艺术字工具”的“格式”上下文选项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卡。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“文本”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组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>
              <a:buFont typeface="+mj-ea"/>
              <a:buAutoNum type="circleNumDbPlain"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“艺术字样式”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6" y="2931790"/>
            <a:ext cx="88677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07046"/>
            <a:ext cx="8229600" cy="3394472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添加和编辑绘图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如果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要插入文档中的不是现成的图片，而是需要自己绘制的图形，可利用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Word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提供的绘图应用程序实现这一目的。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Word2010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“形状”命令提供了多种自选图形，利用这些自选图形可以绘制出常用的线段、箭头、规则和不规则的几何图形等基本形状，再根据需要对绘制的图形加以组合、重叠和旋转等，便可得到较为复杂的图形。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插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入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形状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插入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→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插图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组→“形状”，从“形状”库中选择所需要的图形，将鼠标指针移到文档中适当的位置。当鼠标针变为“十”字形，再按下鼠标左键并拖动，一个所选的基本图形便出现了，当拖动到合适的大小时松开鼠标即可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zh-CN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15566"/>
            <a:ext cx="792088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）编辑绘图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当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将形状插入到文档中时，系统会自动开启“绘图工具”的“格式”上下文选项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卡。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  <a:p>
            <a:pPr lvl="0">
              <a:buFont typeface="+mj-ea"/>
              <a:buAutoNum type="circleNumDbPlain"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“插入形状”组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lv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绘制的图形中可以添加文字在形状中添加文字，或编辑已有的文字。选中形状→“插入形状”组→“编辑文本”，在图形中输入文字，完成后在形状以外任意位置单击鼠标。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lvl="0">
              <a:buFont typeface="+mj-ea"/>
              <a:buAutoNum type="circleNumDbPlain" startAt="2"/>
            </a:pP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“形状样式”组</a:t>
            </a:r>
            <a:endParaRPr lang="en-US" altLang="zh-CN" sz="18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样式以应用。或单击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形状填充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或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形状轮廓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并选择所需的选项。“形状样式”组中的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“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形状效果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”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选项可以对图形设置阴影、三维等效果。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15566"/>
            <a:ext cx="3684917" cy="288032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）添加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SmartArt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图形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使用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SmartArt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图形，可以使用图表显示各种类型的关系。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功能区的“插入”选项卡上的“插图”组中，单击“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”按钮，弹出“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SmartArt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图形”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库。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773" y="915566"/>
            <a:ext cx="4800600" cy="25669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2899" y="3014025"/>
            <a:ext cx="648072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zh-CN" dirty="0">
                <a:solidFill>
                  <a:srgbClr val="295AA6"/>
                </a:solidFill>
                <a:latin typeface="+mn-ea"/>
              </a:rPr>
              <a:t>此库有一个三窗格视图组成：</a:t>
            </a:r>
          </a:p>
          <a:p>
            <a:r>
              <a:rPr lang="zh-CN" altLang="zh-CN" dirty="0">
                <a:solidFill>
                  <a:srgbClr val="295AA6"/>
                </a:solidFill>
                <a:latin typeface="+mn-ea"/>
              </a:rPr>
              <a:t>①最左边是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SmartArt 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图形类别。</a:t>
            </a:r>
            <a:endParaRPr lang="en-US" altLang="zh-CN" dirty="0">
              <a:solidFill>
                <a:srgbClr val="295AA6"/>
              </a:solidFill>
              <a:latin typeface="+mn-ea"/>
            </a:endParaRPr>
          </a:p>
          <a:p>
            <a:r>
              <a:rPr lang="zh-CN" altLang="zh-CN" dirty="0">
                <a:solidFill>
                  <a:srgbClr val="295AA6"/>
                </a:solidFill>
                <a:latin typeface="+mn-ea"/>
              </a:rPr>
              <a:t>②中间的窗格显示的是特定类别下所有可用的变体。</a:t>
            </a:r>
          </a:p>
          <a:p>
            <a:r>
              <a:rPr lang="zh-CN" altLang="zh-CN" dirty="0">
                <a:solidFill>
                  <a:srgbClr val="295AA6"/>
                </a:solidFill>
                <a:latin typeface="+mn-ea"/>
              </a:rPr>
              <a:t>③最后一个窗格为您显示所选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 SmartArt 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图形变体的更大的预览，以及指导性说明。</a:t>
            </a:r>
            <a:endParaRPr lang="zh-CN" altLang="zh-CN" dirty="0">
              <a:solidFill>
                <a:srgbClr val="295AA6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43558"/>
            <a:ext cx="8136904" cy="3394472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文本框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文本框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实际上是一种图形对象，可以像图片那样被自由移动和缩放，也可以使用绘图工具栏对其内容进行修饰。文本框中除文字之外可以插入图片。合理地使用文本框，可以使某些文字的编辑更加灵活。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）插入文本框</a:t>
            </a:r>
          </a:p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方法</a:t>
            </a: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：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单击“插入”→“文本”→“文本框”，弹出预设的文本框版式。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选择</a:t>
            </a: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一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种版式，在插入点会自动插入选定样式的文本框。</a:t>
            </a:r>
          </a:p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方法</a:t>
            </a: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：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单击“插入”→“文本”→“文本框”，在弹出的菜单中选择“绘制文本框”或者“绘制竖排文本框”。将鼠标移到要绘制文本框的地方，当鼠标指针变为“十”字形，移动鼠标，绘制大小合适的矩形后，松开鼠标，就在所需的位置插入了文本框。</a:t>
            </a:r>
            <a:endParaRPr lang="zh-CN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1" y="699542"/>
            <a:ext cx="5832647" cy="3024336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）调整文本框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对于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设置后的文本框，用户还可以对其进行格式上的调整。方法如下：</a:t>
            </a:r>
          </a:p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方法</a:t>
            </a: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：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选定要调整格式的文本框，在“绘图工具”选项卡的“格式”组中可以设置相应格式。</a:t>
            </a:r>
          </a:p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方法</a:t>
            </a:r>
            <a:r>
              <a:rPr lang="en-US" altLang="zh-CN" sz="1800" b="1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b="1" dirty="0">
                <a:solidFill>
                  <a:srgbClr val="295AA6"/>
                </a:solidFill>
                <a:latin typeface="+mn-ea"/>
                <a:ea typeface="+mn-ea"/>
              </a:rPr>
              <a:t>：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选定要调整格式的文本框，单击鼠标右键，在弹出的快捷菜单上方出现文本框设置选项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栏。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779662"/>
            <a:ext cx="2314575" cy="53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1519" y="3104270"/>
            <a:ext cx="8363247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zh-CN" dirty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3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）竖排文本框数字和字母站立</a:t>
            </a:r>
          </a:p>
          <a:p>
            <a:r>
              <a:rPr lang="en-US" altLang="zh-CN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竖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排文本框中录入的数字和字母是横向的，要想让其与文字方向一致，选中需要设置的数字或者字母，点击“开始”→“段落”组→“中文版式”→“纵横混排”命令即可。</a:t>
            </a:r>
            <a:endParaRPr lang="zh-CN" altLang="en-US" dirty="0">
              <a:solidFill>
                <a:srgbClr val="295AA6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48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9542"/>
            <a:ext cx="5832648" cy="39604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5.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插入公式</a:t>
            </a: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）插入常用的或预先设好格式的公式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“插入”→“符号”组→“公式”菜单，然后单击所需的公式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）插入常用数学结构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“插入”→“符号”组→“公式”菜单→“插入新公式”。在“公式工具”下“设计”选项卡上的“结构”组中，单击所需的结构类型（如分数或根式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）。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如果结构包含占位符，则在占位符内单击，然后键入所需的数字或符号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561" y="602081"/>
            <a:ext cx="2500313" cy="3827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1" y="3579862"/>
            <a:ext cx="5880735" cy="107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555526"/>
            <a:ext cx="4464496" cy="2592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）公式工具</a:t>
            </a:r>
          </a:p>
          <a:p>
            <a:pPr lvl="0">
              <a:buFont typeface="+mj-ea"/>
              <a:buAutoNum type="circleNumDbPlain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“工具”组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“工具”组中可以插入常见数学公式。</a:t>
            </a:r>
          </a:p>
          <a:p>
            <a:pPr lvl="0">
              <a:buFont typeface="+mj-ea"/>
              <a:buAutoNum type="circleNumDbPlain" startAt="2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“符号”组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“符号”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组中列出了各种常用符号。点击“符号”组的下拉按钮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，在“符号”组的标题栏中可以切换各种不同的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符号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7534"/>
            <a:ext cx="4153852" cy="1446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663" y="2116455"/>
            <a:ext cx="2220278" cy="30270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1520" y="3147814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+mj-ea"/>
              <a:buAutoNum type="circleNumDbPlain" startAt="3"/>
            </a:pPr>
            <a:r>
              <a:rPr lang="zh-CN" altLang="zh-CN" dirty="0">
                <a:solidFill>
                  <a:srgbClr val="295AA6"/>
                </a:solidFill>
                <a:latin typeface="+mn-ea"/>
              </a:rPr>
              <a:t>“结构”组</a:t>
            </a:r>
          </a:p>
          <a:p>
            <a:r>
              <a:rPr lang="en-US" altLang="zh-CN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“结构”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组中包含各种类型结构，如图，点击“分数”按钮，弹出“分数”库，列出了各种分数的结构，点击相应的结构，就可以直接嵌入到公式编辑区。</a:t>
            </a:r>
            <a:endParaRPr lang="en-US" altLang="zh-CN" dirty="0">
              <a:solidFill>
                <a:srgbClr val="295AA6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699542"/>
            <a:ext cx="6120679" cy="1512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公式编辑区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“插入”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选项卡上的“符号”组中，用上述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种方法插入公式时，在文档的插入点位置会出现一个公式编辑区，公式在其中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编辑。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公式编辑完成以后，单击文档空白处退出公式编辑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2211710"/>
            <a:ext cx="4824536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zh-CN" dirty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5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）将公式添加到常用公式列表中</a:t>
            </a:r>
          </a:p>
          <a:p>
            <a:r>
              <a:rPr lang="zh-CN" altLang="zh-CN" b="1" dirty="0">
                <a:solidFill>
                  <a:srgbClr val="295AA6"/>
                </a:solidFill>
                <a:latin typeface="+mn-ea"/>
              </a:rPr>
              <a:t>方法</a:t>
            </a:r>
            <a:r>
              <a:rPr lang="en-US" altLang="zh-CN" b="1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b="1" dirty="0">
                <a:solidFill>
                  <a:srgbClr val="295AA6"/>
                </a:solidFill>
                <a:latin typeface="+mn-ea"/>
              </a:rPr>
              <a:t>：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选择要添加的公式。在“公式工具”下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设计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选项卡上的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工具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”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组中，单击“公式”。然后单击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“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将所选内容保存到公式库</a:t>
            </a:r>
            <a:r>
              <a:rPr lang="en-US" altLang="zh-CN" dirty="0">
                <a:solidFill>
                  <a:srgbClr val="295AA6"/>
                </a:solidFill>
                <a:latin typeface="+mn-ea"/>
              </a:rPr>
              <a:t>” 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。在“新建构建基块”对话框中，键入公式的名称。</a:t>
            </a:r>
            <a:endParaRPr lang="en-US" altLang="zh-CN" dirty="0">
              <a:solidFill>
                <a:srgbClr val="295AA6"/>
              </a:solidFill>
              <a:latin typeface="+mn-ea"/>
            </a:endParaRPr>
          </a:p>
          <a:p>
            <a:r>
              <a:rPr lang="zh-CN" altLang="zh-CN" b="1" dirty="0">
                <a:solidFill>
                  <a:srgbClr val="295AA6"/>
                </a:solidFill>
                <a:latin typeface="+mn-ea"/>
              </a:rPr>
              <a:t>方法</a:t>
            </a:r>
            <a:r>
              <a:rPr lang="en-US" altLang="zh-CN" b="1" dirty="0">
                <a:solidFill>
                  <a:srgbClr val="295AA6"/>
                </a:solidFill>
                <a:latin typeface="+mn-ea"/>
              </a:rPr>
              <a:t>2</a:t>
            </a:r>
            <a:r>
              <a:rPr lang="zh-CN" altLang="zh-CN" b="1" dirty="0">
                <a:solidFill>
                  <a:srgbClr val="295AA6"/>
                </a:solidFill>
                <a:latin typeface="+mn-ea"/>
              </a:rPr>
              <a:t>：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选择要添加的公式单击鼠标右键选择“另存为新公式”，弹出“新建构建基块”对话框，设置保存。</a:t>
            </a:r>
            <a:endParaRPr lang="en-US" altLang="zh-CN" dirty="0">
              <a:solidFill>
                <a:srgbClr val="295AA6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034823"/>
            <a:ext cx="2342660" cy="7694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068" y="2410729"/>
            <a:ext cx="29718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9542"/>
            <a:ext cx="8280919" cy="1728192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latin typeface="+mn-ea"/>
                <a:ea typeface="+mn-ea"/>
              </a:rPr>
              <a:t>【任务实施】</a:t>
            </a:r>
            <a:endParaRPr lang="en-US" altLang="zh-CN" sz="1800" b="1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要完成“电子板报”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的制作，可分四个大的步骤开始制作板报。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一</a:t>
            </a:r>
            <a:r>
              <a:rPr lang="zh-CN" altLang="en-US" sz="1600" dirty="0" smtClean="0">
                <a:solidFill>
                  <a:srgbClr val="295AA6"/>
                </a:solidFill>
                <a:latin typeface="+mn-ea"/>
                <a:ea typeface="+mn-ea"/>
              </a:rPr>
              <a:t>、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报头</a:t>
            </a:r>
            <a:endParaRPr lang="en-US" altLang="zh-CN" sz="16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二</a:t>
            </a:r>
            <a:r>
              <a:rPr lang="zh-CN" altLang="en-US" sz="1600" dirty="0" smtClean="0">
                <a:solidFill>
                  <a:srgbClr val="295AA6"/>
                </a:solidFill>
                <a:latin typeface="+mn-ea"/>
                <a:ea typeface="+mn-ea"/>
              </a:rPr>
              <a:t>、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诗词文本框</a:t>
            </a:r>
            <a:endParaRPr lang="en-US" altLang="zh-CN" sz="16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三</a:t>
            </a:r>
            <a:r>
              <a:rPr lang="zh-CN" altLang="en-US" sz="1600" dirty="0" smtClean="0">
                <a:solidFill>
                  <a:srgbClr val="295AA6"/>
                </a:solidFill>
                <a:latin typeface="+mn-ea"/>
                <a:ea typeface="+mn-ea"/>
              </a:rPr>
              <a:t>、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图</a:t>
            </a:r>
            <a:endParaRPr lang="en-US" altLang="zh-CN" sz="16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四</a:t>
            </a:r>
            <a:r>
              <a:rPr lang="zh-CN" altLang="en-US" sz="1600" dirty="0" smtClean="0">
                <a:solidFill>
                  <a:srgbClr val="295AA6"/>
                </a:solidFill>
                <a:latin typeface="+mn-ea"/>
                <a:ea typeface="+mn-ea"/>
              </a:rPr>
              <a:t>、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数学家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介绍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2571750"/>
            <a:ext cx="7866620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dirty="0">
                <a:solidFill>
                  <a:srgbClr val="295AA6"/>
                </a:solidFill>
                <a:latin typeface="+mn-ea"/>
              </a:rPr>
              <a:t>．设计报头</a:t>
            </a:r>
          </a:p>
          <a:p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sz="1400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）插入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图形</a:t>
            </a:r>
            <a:endParaRPr lang="en-US" altLang="zh-CN" sz="1400" dirty="0">
              <a:solidFill>
                <a:srgbClr val="295AA6"/>
              </a:solidFill>
              <a:latin typeface="+mn-ea"/>
            </a:endParaRPr>
          </a:p>
          <a:p>
            <a:r>
              <a:rPr lang="en-US" altLang="zh-CN" sz="1400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</a:rPr>
              <a:t>新建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一“空白文档”，在功能区的“插入”选项卡→“插图”→“形状”下拉按钮→“星与旗帜”→“上凸弯带形”，用鼠标在文档顶部，按下鼠标左键，拉动到合适大小后放开。</a:t>
            </a:r>
            <a:endParaRPr lang="en-US" altLang="zh-CN" sz="1400" dirty="0">
              <a:solidFill>
                <a:srgbClr val="295AA6"/>
              </a:solidFill>
              <a:latin typeface="+mn-ea"/>
            </a:endParaRPr>
          </a:p>
          <a:p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sz="1400" dirty="0">
                <a:solidFill>
                  <a:srgbClr val="295AA6"/>
                </a:solidFill>
                <a:latin typeface="+mn-ea"/>
              </a:rPr>
              <a:t>2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）编辑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图形</a:t>
            </a:r>
            <a:endParaRPr lang="en-US" altLang="zh-CN" sz="1400" dirty="0">
              <a:solidFill>
                <a:srgbClr val="295AA6"/>
              </a:solidFill>
              <a:latin typeface="+mn-ea"/>
            </a:endParaRPr>
          </a:p>
          <a:p>
            <a:r>
              <a:rPr lang="en-US" altLang="zh-CN" sz="1400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</a:rPr>
              <a:t>选中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“上凸弯带形”，单击“绘图工具”的“格式”选项卡→“形状样式”组→其他“样式”库，选择样式为“彩色轮廓</a:t>
            </a:r>
            <a:r>
              <a:rPr lang="en-US" altLang="zh-CN" sz="1400" dirty="0">
                <a:solidFill>
                  <a:srgbClr val="295AA6"/>
                </a:solidFill>
                <a:latin typeface="+mn-ea"/>
              </a:rPr>
              <a:t>-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蓝色，强调颜色</a:t>
            </a:r>
            <a:r>
              <a:rPr lang="en-US" altLang="zh-CN" sz="1400" dirty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</a:rPr>
              <a:t>”。</a:t>
            </a:r>
            <a:endParaRPr lang="en-US" altLang="zh-CN" sz="1400" dirty="0" smtClean="0">
              <a:solidFill>
                <a:srgbClr val="295AA6"/>
              </a:solidFill>
              <a:latin typeface="+mn-ea"/>
            </a:endParaRPr>
          </a:p>
          <a:p>
            <a:r>
              <a:rPr lang="en-US" altLang="zh-CN" sz="1400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</a:rPr>
              <a:t>再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分别选择“上凸弯带形”，选择“绘图工具”的“格式”选项卡→“形状样式”组→“形状效果”下拉按钮→“发光”→“水绿色，</a:t>
            </a:r>
            <a:r>
              <a:rPr lang="en-US" altLang="zh-CN" sz="1400" dirty="0">
                <a:solidFill>
                  <a:srgbClr val="295AA6"/>
                </a:solidFill>
                <a:latin typeface="+mn-ea"/>
              </a:rPr>
              <a:t>18pt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发光，强调文字样色</a:t>
            </a:r>
            <a:r>
              <a:rPr lang="en-US" altLang="zh-CN" sz="1400" dirty="0">
                <a:solidFill>
                  <a:srgbClr val="295AA6"/>
                </a:solidFill>
                <a:latin typeface="+mn-ea"/>
              </a:rPr>
              <a:t>5</a:t>
            </a:r>
            <a:r>
              <a:rPr lang="zh-CN" altLang="zh-CN" sz="1400" dirty="0">
                <a:solidFill>
                  <a:srgbClr val="295AA6"/>
                </a:solidFill>
                <a:latin typeface="+mn-ea"/>
              </a:rPr>
              <a:t>”。</a:t>
            </a:r>
            <a:endParaRPr lang="en-US" altLang="zh-CN" sz="1400" dirty="0">
              <a:solidFill>
                <a:srgbClr val="295AA6"/>
              </a:solidFill>
              <a:latin typeface="+mn-ea"/>
            </a:endParaRPr>
          </a:p>
          <a:p>
            <a:endParaRPr lang="zh-CN" altLang="zh-CN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382" y="1375301"/>
            <a:ext cx="570547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9542"/>
            <a:ext cx="8280919" cy="30963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）插入艺术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字</a:t>
            </a:r>
            <a:endParaRPr lang="en-US" altLang="zh-CN" sz="14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“插入”选项卡→“文本”组→“艺术字”下拉按钮→“填充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-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橙色，填充文字颜色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6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，暖色粗糙棱台”，在文本区录入“学习”，字体设置为“华文行楷，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50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”。同样方法录入艺术字“园地”。</a:t>
            </a:r>
            <a:endParaRPr lang="en-US" altLang="zh-CN" sz="14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）编辑艺术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字</a:t>
            </a:r>
            <a:endParaRPr lang="en-US" altLang="zh-CN" sz="14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分别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个艺术字，选择“绘图工具”的“格式”选项卡，单击→“排列”组→“自动换行”下拉按钮→“浮于文字上方”，其中艺术字“学习”的阴影效果设置为“向右偏移”，然后分别移动到“上凸弯带形”的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上方。</a:t>
            </a:r>
            <a:endParaRPr lang="en-US" altLang="zh-CN" sz="14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5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）组合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形状</a:t>
            </a:r>
            <a:endParaRPr lang="en-US" altLang="zh-CN" sz="1400" dirty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为了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便于报头的整体移动，可以把图形和艺术字组合在一起。同时选中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个图形对象和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个艺术字对象，选择“绘图工具”的“格式”选项卡的“排列”组，单击“组合”按钮，选择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“组合”</a:t>
            </a:r>
            <a:r>
              <a:rPr lang="zh-CN" altLang="en-US" sz="1400" dirty="0" smtClean="0">
                <a:solidFill>
                  <a:srgbClr val="295AA6"/>
                </a:solidFill>
                <a:latin typeface="+mn-ea"/>
                <a:ea typeface="+mn-ea"/>
              </a:rPr>
              <a:t>，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把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这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个形状组合为一个整体。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406428"/>
            <a:ext cx="56864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4026"/>
            <a:ext cx="8280919" cy="172819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．设置文本框</a:t>
            </a:r>
          </a:p>
          <a:p>
            <a:pPr marL="0" indent="0">
              <a:buNone/>
            </a:pP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）插入文本框</a:t>
            </a:r>
          </a:p>
          <a:p>
            <a:pPr marL="0" indent="0">
              <a:buNone/>
            </a:pPr>
            <a:r>
              <a:rPr lang="en-US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功能区的“插入”选项卡上的“文本”组中，单击“文本框”下拉按钮，选择“绘制竖排文本框”，在报头下方，按住鼠标左键，拉出一个文本框，调整其位置和大小。</a:t>
            </a:r>
          </a:p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在其中录入《观书有感》诗词和诗词释义的内容。</a:t>
            </a:r>
          </a:p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latin typeface="+mn-ea"/>
                <a:ea typeface="+mn-ea"/>
              </a:rPr>
              <a:t>其中《观书有感》诗词内容设置为楷体、小二、加粗；诗词释义的内容设置为楷体、</a:t>
            </a:r>
            <a:r>
              <a:rPr lang="en-US" altLang="zh-CN" sz="1400" dirty="0">
                <a:solidFill>
                  <a:srgbClr val="295AA6"/>
                </a:solidFill>
                <a:latin typeface="+mn-ea"/>
                <a:ea typeface="+mn-ea"/>
              </a:rPr>
              <a:t>12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  <a:ea typeface="+mn-ea"/>
              </a:rPr>
              <a:t>；</a:t>
            </a:r>
            <a:endParaRPr lang="zh-CN" altLang="zh-CN" sz="14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35" y="2571750"/>
            <a:ext cx="5629275" cy="213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1520" y="2508951"/>
            <a:ext cx="3235416" cy="195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600" dirty="0">
                <a:solidFill>
                  <a:srgbClr val="295AA6"/>
                </a:solidFill>
                <a:latin typeface="+mn-ea"/>
              </a:rPr>
              <a:t>（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</a:rPr>
              <a:t>2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</a:rPr>
              <a:t>）编辑文本框</a:t>
            </a:r>
          </a:p>
          <a:p>
            <a:pPr>
              <a:spcBef>
                <a:spcPct val="20000"/>
              </a:spcBef>
            </a:pPr>
            <a:r>
              <a:rPr lang="en-US" altLang="zh-CN" sz="1400" dirty="0" smtClean="0">
                <a:solidFill>
                  <a:srgbClr val="295AA6"/>
                </a:solidFill>
                <a:latin typeface="+mn-ea"/>
              </a:rPr>
              <a:t>    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</a:rPr>
              <a:t>选中文本框，选择“文本框工具”的“格式”选项卡，单击“文本框样式”组中的“形状轮廓”下拉按钮，选择主题颜色为“蓝色强调文字颜色</a:t>
            </a:r>
            <a:r>
              <a:rPr lang="en-US" altLang="zh-CN" sz="1400" dirty="0" smtClean="0">
                <a:solidFill>
                  <a:srgbClr val="295AA6"/>
                </a:solidFill>
                <a:latin typeface="+mn-ea"/>
              </a:rPr>
              <a:t>1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</a:rPr>
              <a:t>”，粗细“</a:t>
            </a:r>
            <a:r>
              <a:rPr lang="en-US" altLang="zh-CN" sz="1400" dirty="0" smtClean="0">
                <a:solidFill>
                  <a:srgbClr val="295AA6"/>
                </a:solidFill>
                <a:latin typeface="+mn-ea"/>
              </a:rPr>
              <a:t>1.5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</a:rPr>
              <a:t>磅”，线型“划线</a:t>
            </a:r>
            <a:r>
              <a:rPr lang="en-US" altLang="zh-CN" sz="1400" dirty="0" smtClean="0">
                <a:solidFill>
                  <a:srgbClr val="295AA6"/>
                </a:solidFill>
                <a:latin typeface="+mn-ea"/>
              </a:rPr>
              <a:t>-</a:t>
            </a:r>
            <a:r>
              <a:rPr lang="zh-CN" altLang="zh-CN" sz="1400" dirty="0" smtClean="0">
                <a:solidFill>
                  <a:srgbClr val="295AA6"/>
                </a:solidFill>
                <a:latin typeface="+mn-ea"/>
              </a:rPr>
              <a:t>点”；单击“排列”组中的“自动换行”下拉按钮，选择“四周环绕”</a:t>
            </a:r>
            <a:r>
              <a:rPr lang="zh-CN" altLang="zh-CN" dirty="0" smtClean="0">
                <a:solidFill>
                  <a:srgbClr val="295AA6"/>
                </a:solidFill>
                <a:latin typeface="+mn-ea"/>
              </a:rPr>
              <a:t>。</a:t>
            </a:r>
            <a:endParaRPr lang="zh-CN" altLang="zh-CN" dirty="0">
              <a:solidFill>
                <a:srgbClr val="295AA6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9542"/>
            <a:ext cx="8280919" cy="172819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）编辑诗词正文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在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文本框下方，录入《观书有感》的作者介绍和诗词评论，设置字体为“楷体”、小四；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选中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诗词评论部分，在功能区的“页面布局”选项卡上的“页面设置”组中，单击“分栏”下拉按钮，选择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“两栏”。</a:t>
            </a:r>
            <a:endParaRPr lang="en-US" altLang="zh-CN" sz="18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2787774"/>
            <a:ext cx="53530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9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595" y="771550"/>
            <a:ext cx="3249285" cy="3312368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．插入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图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）插入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图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把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插入点在诗词正文下方，在功能区的“插入”选项卡上的“插图”组中，单击“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”，在弹出的“选择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图形”中选择“流程”中的“基本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V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形流程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” 。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并调整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图图形和边框到合适大小。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059582"/>
            <a:ext cx="5471160" cy="28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038" y="625656"/>
            <a:ext cx="8157053" cy="4485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）编辑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图</a:t>
            </a:r>
          </a:p>
          <a:p>
            <a:pPr lvl="0">
              <a:buFont typeface="+mj-ea"/>
              <a:buAutoNum type="circleNumDbPlain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录入文字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选择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图图形左边的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 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按钮，在弹出的文本框中录入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文字。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录入完成以后，点击“关闭”按钮退出文本编辑状态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latin typeface="+mn-ea"/>
              <a:ea typeface="+mn-ea"/>
            </a:endParaRPr>
          </a:p>
          <a:p>
            <a:pPr lvl="0">
              <a:buFont typeface="+mj-ea"/>
              <a:buAutoNum type="circleNumDbPlain" startAt="2"/>
            </a:pP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编辑</a:t>
            </a: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图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按住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ctrl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键不放，选中全部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图图块，选择“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SmartArt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工具”的“格式”选项卡，单击“形状填充”下拉按钮，在弹出的菜单中选择“渐变”→“深色变体”→“中心辐射”。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单击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“排列”组中的“自动换行”下拉按钮，选择“四周环绕”；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279581"/>
            <a:ext cx="71247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9542"/>
            <a:ext cx="8352928" cy="339447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800" dirty="0">
                <a:solidFill>
                  <a:srgbClr val="295AA6"/>
                </a:solidFill>
                <a:latin typeface="+mn-ea"/>
                <a:ea typeface="+mn-ea"/>
              </a:rPr>
              <a:t>．编辑“数学家介绍”部分</a:t>
            </a:r>
          </a:p>
          <a:p>
            <a:pPr marL="0" indent="0">
              <a:buNone/>
            </a:pP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1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）录入“数学家——傅立叶”的生平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介绍</a:t>
            </a:r>
          </a:p>
          <a:p>
            <a:pPr marL="0" indent="0">
              <a:buNone/>
            </a:pP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录入“数学家——傅立叶”的生平介绍的文字部分，文字设置为“宋体”、“小四”；</a:t>
            </a:r>
          </a:p>
          <a:p>
            <a:pPr marL="0" indent="0">
              <a:buNone/>
            </a:pP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ea"/>
                <a:ea typeface="+mn-ea"/>
              </a:rPr>
              <a:t>2</a:t>
            </a:r>
            <a:r>
              <a:rPr lang="zh-CN" altLang="zh-CN" sz="1600" dirty="0">
                <a:solidFill>
                  <a:srgbClr val="295AA6"/>
                </a:solidFill>
                <a:latin typeface="+mn-ea"/>
                <a:ea typeface="+mn-ea"/>
              </a:rPr>
              <a:t>）设置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“首字下沉”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把插入点放在这一部分第一段中，在功能区的“插入”选项卡上的“文本”组中，单击“首字下沉”，在弹出的对话框中选择“下沉”、“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行”</a:t>
            </a:r>
            <a:endParaRPr lang="en-US" altLang="zh-CN" sz="1600" dirty="0" smtClean="0">
              <a:solidFill>
                <a:srgbClr val="295AA6"/>
              </a:solidFill>
              <a:latin typeface="+mn-ea"/>
              <a:ea typeface="+mn-ea"/>
            </a:endParaRPr>
          </a:p>
          <a:p>
            <a:pPr marL="0" indent="0">
              <a:buNone/>
            </a:pP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3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）插入公式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把插入点放在第二段要插入公式的位置，在功能区的“插入”选项卡上的“符号”组中，单击“公式”，在弹出的菜单中选择“插入新公式”。在公式编辑区录入如下公式，并设置“居中”对齐；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566139" y="3723878"/>
                <a:ext cx="3974806" cy="9198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/>
                        <m:t>F</m:t>
                      </m:r>
                      <m:d>
                        <m:dPr>
                          <m:begChr m:val="（"/>
                          <m:endChr m:val="）"/>
                          <m:ctrlPr>
                            <a:rPr lang="zh-CN" altLang="zh-CN" i="1"/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zh-CN" altLang="zh-CN"/>
                            <m:t>ω</m:t>
                          </m:r>
                        </m:e>
                      </m:d>
                      <m:r>
                        <a:rPr lang="en-US" altLang="zh-CN"/>
                        <m:t>=</m:t>
                      </m:r>
                      <m:r>
                        <a:rPr lang="en-US" altLang="zh-CN" i="1"/>
                        <m:t>ℱ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/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zh-CN"/>
                            <m:t>f</m:t>
                          </m:r>
                          <m:d>
                            <m:dPr>
                              <m:ctrlPr>
                                <a:rPr lang="zh-CN" altLang="zh-CN" i="1"/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CN"/>
                                <m:t>t</m:t>
                              </m:r>
                            </m:e>
                          </m:d>
                        </m:e>
                      </m:d>
                      <m:r>
                        <a:rPr lang="en-US" altLang="zh-CN"/>
                        <m:t>=</m:t>
                      </m:r>
                      <m:f>
                        <m:fPr>
                          <m:ctrlPr>
                            <a:rPr lang="zh-CN" altLang="zh-CN" i="1"/>
                          </m:ctrlPr>
                        </m:fPr>
                        <m:num>
                          <m:r>
                            <a:rPr lang="en-US" altLang="zh-CN"/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zh-CN" altLang="zh-CN" i="1"/>
                              </m:ctrlPr>
                            </m:radPr>
                            <m:deg/>
                            <m:e>
                              <m:r>
                                <a:rPr lang="en-US" altLang="zh-CN"/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zh-CN" altLang="zh-CN"/>
                                <m:t>π</m:t>
                              </m:r>
                            </m:e>
                          </m:rad>
                        </m:den>
                      </m:f>
                      <m:nary>
                        <m:naryPr>
                          <m:limLoc m:val="undOvr"/>
                          <m:ctrlPr>
                            <a:rPr lang="zh-CN" altLang="zh-CN" i="1"/>
                          </m:ctrlPr>
                        </m:naryPr>
                        <m:sub>
                          <m:r>
                            <a:rPr lang="zh-CN" altLang="en-US" i="1"/>
                            <m:t>−</m:t>
                          </m:r>
                          <m:r>
                            <a:rPr lang="zh-CN" altLang="zh-CN"/>
                            <m:t>∞</m:t>
                          </m:r>
                        </m:sub>
                        <m:sup>
                          <m:r>
                            <a:rPr lang="en-US" altLang="zh-CN"/>
                            <m:t>+</m:t>
                          </m:r>
                          <m:r>
                            <a:rPr lang="zh-CN" altLang="zh-CN"/>
                            <m:t>∞</m:t>
                          </m:r>
                        </m:sup>
                        <m:e>
                          <m:r>
                            <m:rPr>
                              <m:sty m:val="p"/>
                            </m:rPr>
                            <a:rPr lang="en-US" altLang="zh-CN"/>
                            <m:t>f</m:t>
                          </m:r>
                          <m:r>
                            <a:rPr lang="en-US" altLang="zh-CN"/>
                            <m:t>(</m:t>
                          </m:r>
                          <m:r>
                            <m:rPr>
                              <m:sty m:val="p"/>
                            </m:rPr>
                            <a:rPr lang="en-US" altLang="zh-CN"/>
                            <m:t>t</m:t>
                          </m:r>
                          <m:r>
                            <a:rPr lang="en-US" altLang="zh-CN"/>
                            <m:t>)</m:t>
                          </m:r>
                          <m:sSup>
                            <m:sSupPr>
                              <m:ctrlPr>
                                <a:rPr lang="zh-CN" altLang="zh-CN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/>
                                <m:t>e</m:t>
                              </m:r>
                            </m:e>
                            <m:sup>
                              <m:r>
                                <a:rPr lang="zh-CN" altLang="en-US" i="1"/>
                                <m:t>−</m:t>
                              </m:r>
                              <m:r>
                                <a:rPr lang="en-US" altLang="zh-CN" i="1"/>
                                <m:t>𝒾</m:t>
                              </m:r>
                              <m:r>
                                <m:rPr>
                                  <m:sty m:val="p"/>
                                </m:rPr>
                                <a:rPr lang="zh-CN" altLang="zh-CN"/>
                                <m:t>ω</m:t>
                              </m:r>
                              <m:r>
                                <a:rPr lang="en-US" altLang="zh-CN" i="1"/>
                                <m:t>𝓉</m:t>
                              </m:r>
                            </m:sup>
                          </m:sSup>
                        </m:e>
                      </m:nary>
                      <m:r>
                        <m:rPr>
                          <m:sty m:val="p"/>
                        </m:rPr>
                        <a:rPr lang="en-US" altLang="zh-CN"/>
                        <m:t>dt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6139" y="3723878"/>
                <a:ext cx="3974806" cy="91986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6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4799304" cy="4001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1.1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创建文档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简单公文的制作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479930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1.2 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格式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排版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古诗词排版设计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4943320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1.3 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图文混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排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电子板报设计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49541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1.4 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班级日报表设计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长文档编辑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毕业论文制作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1475656" y="449146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6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75388" y="4558357"/>
            <a:ext cx="5952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1.6 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页面设置和邮件合并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成绩通知书制作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267744" y="4995518"/>
            <a:ext cx="5472608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811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1   WORD 2010 </a:t>
            </a:r>
            <a:r>
              <a:rPr lang="zh-CN" altLang="en-US" b="1" dirty="0">
                <a:solidFill>
                  <a:schemeClr val="bg1"/>
                </a:solidFill>
                <a:ea typeface="微软雅黑" pitchFamily="34" charset="-122"/>
              </a:rPr>
              <a:t>的应用</a:t>
            </a:r>
          </a:p>
        </p:txBody>
      </p:sp>
    </p:spTree>
    <p:extLst>
      <p:ext uri="{BB962C8B-B14F-4D97-AF65-F5344CB8AC3E}">
        <p14:creationId xmlns:p14="http://schemas.microsoft.com/office/powerpoint/2010/main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95857"/>
            <a:ext cx="3312368" cy="3394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（</a:t>
            </a: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4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）插入并编辑图片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把插入点放在文中任意位置，在功能区的“插入”选项卡上的“插图”组中，单击“图片”，在弹出的对话框中选择要插入图片的来源。</a:t>
            </a:r>
          </a:p>
          <a:p>
            <a:pPr marL="0" indent="0">
              <a:buNone/>
            </a:pPr>
            <a:r>
              <a:rPr lang="en-US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    </a:t>
            </a:r>
            <a:r>
              <a:rPr lang="zh-CN" altLang="zh-CN" sz="1600" dirty="0" smtClean="0">
                <a:solidFill>
                  <a:srgbClr val="295AA6"/>
                </a:solidFill>
                <a:latin typeface="+mn-ea"/>
                <a:ea typeface="+mn-ea"/>
              </a:rPr>
              <a:t>选中插入的图片，选择“绘图工具”的“格式”选项卡，单击“排列”组中的“位置”下拉按钮，选择“衬于文字下方”，并调整图形位置到该部分的右上角；</a:t>
            </a:r>
            <a:endParaRPr lang="zh-CN" altLang="zh-CN" sz="1600" dirty="0">
              <a:solidFill>
                <a:srgbClr val="295AA6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059581"/>
            <a:ext cx="53911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1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17543"/>
            <a:ext cx="4752528" cy="2808312"/>
          </a:xfrm>
        </p:spPr>
        <p:txBody>
          <a:bodyPr>
            <a:normAutofit/>
          </a:bodyPr>
          <a:lstStyle/>
          <a:p>
            <a:pPr marL="0" indent="0"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【任务描述】</a:t>
            </a:r>
            <a:endParaRPr lang="zh-CN" altLang="zh-CN" sz="1800" b="1" dirty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张老师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的学生李华想把这段时间的学习内容做一份电子板报，请教张老师，在张老师的指导下完成了如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图所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示的电子板报。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本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次任务需在文本中插入图形、形状、文本框、公式等，并对图文进行混排。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</a:p>
          <a:p>
            <a:pPr>
              <a:spcBef>
                <a:spcPct val="0"/>
              </a:spcBef>
            </a:pP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2120" y="627602"/>
            <a:ext cx="272034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9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170" y="771550"/>
            <a:ext cx="4873894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【相关知识】</a:t>
            </a:r>
            <a:endParaRPr lang="en-US" altLang="zh-CN" sz="1800" b="1" dirty="0" smtClean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一</a:t>
            </a:r>
            <a:r>
              <a:rPr lang="zh-CN" altLang="zh-CN" sz="1800" b="1" dirty="0" smtClean="0">
                <a:solidFill>
                  <a:srgbClr val="295AA6"/>
                </a:solidFill>
                <a:ea typeface="+mn-ea"/>
              </a:rPr>
              <a:t>、</a:t>
            </a: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特殊格式设置</a:t>
            </a:r>
          </a:p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首字下沉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为了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强调段首或章节的开头，可以将第一个字母放大以引起注意，这种字符效果叫做首字下沉。单击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“插入”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“文本”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“首字下沉”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，则会弹出“首字下沉”任务窗格。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选择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“首字下沉”选项，会弹出“首字下沉”对话框，可以设置字体、下沉行数和距离正文的距离。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243011"/>
            <a:ext cx="21812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441" y="987574"/>
            <a:ext cx="4513583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分栏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在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页面排版时，还可以对文档进行分栏设置。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选定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文本，单击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“页面布局”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“页面设置”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“分栏”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，弹出“分栏”窗口。分栏任务窗格预设了五种分栏版式：“一栏”、“两栏”、“三栏”、“偏左”和“偏右”。选择“更多分栏”选项，弹出“分栏”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对话框。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203598"/>
            <a:ext cx="39147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170" y="771550"/>
            <a:ext cx="4513854" cy="4248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二、段落边框和底纹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在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文本中为段落添加各种边框，使用不同的底纹填充背景，可以修饰和突出文档中的内容，使添加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边框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和底纹的段落产生非常醒目的显示效果</a:t>
            </a:r>
            <a:r>
              <a:rPr lang="zh-CN" altLang="zh-CN" sz="1600" dirty="0">
                <a:solidFill>
                  <a:srgbClr val="295AA6"/>
                </a:solidFill>
                <a:ea typeface="+mn-ea"/>
              </a:rPr>
              <a:t>。</a:t>
            </a:r>
            <a:endParaRPr lang="en-US" altLang="zh-CN" sz="1600" dirty="0">
              <a:solidFill>
                <a:srgbClr val="295AA6"/>
              </a:solidFill>
              <a:ea typeface="+mn-ea"/>
            </a:endParaRPr>
          </a:p>
          <a:p>
            <a:pPr marL="0" indent="0">
              <a:spcBef>
                <a:spcPts val="400"/>
              </a:spcBef>
              <a:spcAft>
                <a:spcPts val="4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添加边框</a:t>
            </a:r>
          </a:p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400" dirty="0">
                <a:solidFill>
                  <a:srgbClr val="295AA6"/>
                </a:solidFill>
                <a:ea typeface="+mn-ea"/>
              </a:rPr>
              <a:t>1</a:t>
            </a:r>
            <a:r>
              <a:rPr lang="zh-CN" altLang="zh-CN" sz="1400" dirty="0">
                <a:solidFill>
                  <a:srgbClr val="295AA6"/>
                </a:solidFill>
                <a:ea typeface="+mn-ea"/>
              </a:rPr>
              <a:t>）添加文字或段落的边框</a:t>
            </a:r>
          </a:p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ea typeface="+mn-ea"/>
              </a:rPr>
              <a:t>选择需要添加边框的文字或段落，单击“页面布局”→“页面背景”→“页面边框”选项，打开“边框和底纹”对话框，选择“边框”选项</a:t>
            </a:r>
            <a:r>
              <a:rPr lang="zh-CN" altLang="zh-CN" sz="1400" dirty="0" smtClean="0">
                <a:solidFill>
                  <a:srgbClr val="295AA6"/>
                </a:solidFill>
                <a:ea typeface="+mn-ea"/>
              </a:rPr>
              <a:t>卡。</a:t>
            </a:r>
            <a:endParaRPr lang="en-US" altLang="zh-CN" sz="1400" dirty="0" smtClean="0">
              <a:solidFill>
                <a:srgbClr val="295AA6"/>
              </a:solidFill>
              <a:ea typeface="+mn-ea"/>
            </a:endParaRPr>
          </a:p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ea typeface="+mn-ea"/>
              </a:rPr>
              <a:t>（</a:t>
            </a:r>
            <a:r>
              <a:rPr lang="en-US" altLang="zh-CN" sz="1400" dirty="0">
                <a:solidFill>
                  <a:srgbClr val="295AA6"/>
                </a:solidFill>
                <a:ea typeface="+mn-ea"/>
              </a:rPr>
              <a:t>2</a:t>
            </a:r>
            <a:r>
              <a:rPr lang="zh-CN" altLang="zh-CN" sz="1400" dirty="0">
                <a:solidFill>
                  <a:srgbClr val="295AA6"/>
                </a:solidFill>
                <a:ea typeface="+mn-ea"/>
              </a:rPr>
              <a:t>）加页面边框</a:t>
            </a:r>
          </a:p>
          <a:p>
            <a:pPr marL="0" indent="0">
              <a:buNone/>
            </a:pPr>
            <a:r>
              <a:rPr lang="zh-CN" altLang="zh-CN" sz="1400" dirty="0">
                <a:solidFill>
                  <a:srgbClr val="295AA6"/>
                </a:solidFill>
                <a:ea typeface="+mn-ea"/>
              </a:rPr>
              <a:t>将光标定位于需要添加页面边框的文档。在图的“边框和底纹”对话框，选择“页面边框”选项</a:t>
            </a:r>
            <a:r>
              <a:rPr lang="zh-CN" altLang="zh-CN" sz="1400" dirty="0" smtClean="0">
                <a:solidFill>
                  <a:srgbClr val="295AA6"/>
                </a:solidFill>
                <a:ea typeface="+mn-ea"/>
              </a:rPr>
              <a:t>卡</a:t>
            </a:r>
            <a:r>
              <a:rPr lang="zh-CN" altLang="zh-CN" sz="1600" dirty="0" smtClean="0">
                <a:solidFill>
                  <a:srgbClr val="295AA6"/>
                </a:solidFill>
                <a:ea typeface="+mn-ea"/>
              </a:rPr>
              <a:t>。</a:t>
            </a:r>
            <a:endParaRPr lang="zh-CN" altLang="zh-CN" sz="16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047" y="899530"/>
            <a:ext cx="4206240" cy="288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7574"/>
            <a:ext cx="396044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2.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添加底纹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底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纹由填充底色和图案叠加而组成。所以在设置的过程中，用户既可以随意地调整底色，又可以修改图案的样式。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选中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文本。打开“页面边框”对话框，选择“底纹”选项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卡。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在“填充”列表框中选择填充颜色。在“图案”选项组中选择底纹的样式和颜色。单击“确定”按钮即可。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65" y="1098932"/>
            <a:ext cx="4714875" cy="326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71550"/>
            <a:ext cx="4288228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800" b="1" dirty="0">
                <a:solidFill>
                  <a:srgbClr val="295AA6"/>
                </a:solidFill>
                <a:ea typeface="+mn-ea"/>
              </a:rPr>
              <a:t>三、页面背景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页面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背景主要用于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Web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浏览器，可为联机查看创建更有趣的背景。可以在除普通视图和大纲视图以外的</a:t>
            </a: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Web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版式视图和大多数其他的视图中显示背景。</a:t>
            </a:r>
          </a:p>
          <a:p>
            <a:pPr marL="0" indent="0">
              <a:spcBef>
                <a:spcPts val="600"/>
              </a:spcBef>
              <a:spcAft>
                <a:spcPts val="400"/>
              </a:spcAft>
              <a:buNone/>
            </a:pPr>
            <a:r>
              <a:rPr lang="en-US" altLang="zh-CN" sz="1800" dirty="0">
                <a:solidFill>
                  <a:srgbClr val="295AA6"/>
                </a:solidFill>
                <a:ea typeface="+mn-ea"/>
              </a:rPr>
              <a:t>1.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页面颜色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rgbClr val="295AA6"/>
                </a:solidFill>
                <a:ea typeface="+mn-ea"/>
              </a:rPr>
              <a:t>        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选择“页面布局”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 →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“页面背景”组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“页面颜色”</a:t>
            </a:r>
            <a:r>
              <a:rPr lang="zh-CN" altLang="zh-CN" sz="1800" dirty="0" smtClean="0">
                <a:solidFill>
                  <a:srgbClr val="295AA6"/>
                </a:solidFill>
                <a:latin typeface="+mn-ea"/>
              </a:rPr>
              <a:t> </a:t>
            </a:r>
            <a:r>
              <a:rPr lang="zh-CN" altLang="zh-CN" sz="1800" dirty="0">
                <a:solidFill>
                  <a:srgbClr val="295AA6"/>
                </a:solidFill>
                <a:latin typeface="+mn-ea"/>
              </a:rPr>
              <a:t>→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“填充效果”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，弹出“填充效果”</a:t>
            </a:r>
            <a:r>
              <a:rPr lang="zh-CN" altLang="zh-CN" sz="1800" dirty="0" smtClean="0">
                <a:solidFill>
                  <a:srgbClr val="295AA6"/>
                </a:solidFill>
                <a:ea typeface="+mn-ea"/>
              </a:rPr>
              <a:t>对话框，</a:t>
            </a:r>
            <a:r>
              <a:rPr lang="zh-CN" altLang="zh-CN" sz="1800" dirty="0">
                <a:solidFill>
                  <a:srgbClr val="295AA6"/>
                </a:solidFill>
                <a:ea typeface="+mn-ea"/>
              </a:rPr>
              <a:t>可将渐变、图案、图片、纯色、纹理或水印等作为背景渐变、图案、图片和纹理将以平铺方式或重复的方式填充页面。</a:t>
            </a:r>
            <a:endParaRPr lang="zh-CN" altLang="en-US" sz="1800" dirty="0">
              <a:solidFill>
                <a:srgbClr val="295AA6"/>
              </a:solidFill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-1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1.3 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图文混排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电子板报设计</a:t>
            </a:r>
            <a:endParaRPr lang="zh-CN" altLang="en-US" sz="24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720078"/>
            <a:ext cx="38290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618</TotalTime>
  <Words>3277</Words>
  <Application>Microsoft Office PowerPoint</Application>
  <PresentationFormat>全屏显示(16:9)</PresentationFormat>
  <Paragraphs>195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主题​​</vt:lpstr>
      <vt:lpstr>办公自动化2010项目化教程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HHQ</dc:creator>
  <cp:lastModifiedBy>PC</cp:lastModifiedBy>
  <cp:revision>90</cp:revision>
  <dcterms:created xsi:type="dcterms:W3CDTF">2012-12-10T14:51:58Z</dcterms:created>
  <dcterms:modified xsi:type="dcterms:W3CDTF">2015-09-20T07:10:57Z</dcterms:modified>
</cp:coreProperties>
</file>