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1"/>
  </p:notesMasterIdLst>
  <p:handoutMasterIdLst>
    <p:handoutMasterId r:id="rId42"/>
  </p:handoutMasterIdLst>
  <p:sldIdLst>
    <p:sldId id="275" r:id="rId2"/>
    <p:sldId id="274" r:id="rId3"/>
    <p:sldId id="276" r:id="rId4"/>
    <p:sldId id="281"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273"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67" autoAdjust="0"/>
    <p:restoredTop sz="94675" autoAdjust="0"/>
  </p:normalViewPr>
  <p:slideViewPr>
    <p:cSldViewPr>
      <p:cViewPr varScale="1">
        <p:scale>
          <a:sx n="63" d="100"/>
          <a:sy n="63" d="100"/>
        </p:scale>
        <p:origin x="-1278" y="-96"/>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93E5109-E080-45B9-A244-FA6D1CC7B1C1}" type="doc">
      <dgm:prSet loTypeId="urn:microsoft.com/office/officeart/2005/8/layout/arrow1" loCatId="process" qsTypeId="urn:microsoft.com/office/officeart/2005/8/quickstyle/simple1" qsCatId="simple" csTypeId="urn:microsoft.com/office/officeart/2005/8/colors/accent2_2" csCatId="accent2"/>
      <dgm:spPr/>
      <dgm:t>
        <a:bodyPr/>
        <a:lstStyle/>
        <a:p>
          <a:endParaRPr lang="zh-CN" altLang="en-US"/>
        </a:p>
      </dgm:t>
    </dgm:pt>
    <dgm:pt modelId="{9CF34AF2-EF19-43E5-81B0-1C86F56A8F8A}">
      <dgm:prSet/>
      <dgm:spPr/>
      <dgm:t>
        <a:bodyPr/>
        <a:lstStyle/>
        <a:p>
          <a:pPr rtl="0"/>
          <a:r>
            <a:rPr lang="en-US" b="1" dirty="0" smtClean="0"/>
            <a:t>1.</a:t>
          </a:r>
          <a:r>
            <a:rPr lang="zh-CN" b="1" dirty="0" smtClean="0"/>
            <a:t>安全相关类应用</a:t>
          </a:r>
          <a:endParaRPr lang="zh-CN" dirty="0"/>
        </a:p>
      </dgm:t>
    </dgm:pt>
    <dgm:pt modelId="{17F53516-34AA-4E1D-BF3E-207B46D44F4E}" type="parTrans" cxnId="{ECB8DDD9-16BD-404F-8E5E-F4CCB679DE29}">
      <dgm:prSet/>
      <dgm:spPr/>
      <dgm:t>
        <a:bodyPr/>
        <a:lstStyle/>
        <a:p>
          <a:endParaRPr lang="zh-CN" altLang="en-US"/>
        </a:p>
      </dgm:t>
    </dgm:pt>
    <dgm:pt modelId="{708295E5-73C8-41E9-9D55-5C625D83A5FA}" type="sibTrans" cxnId="{ECB8DDD9-16BD-404F-8E5E-F4CCB679DE29}">
      <dgm:prSet/>
      <dgm:spPr/>
      <dgm:t>
        <a:bodyPr/>
        <a:lstStyle/>
        <a:p>
          <a:endParaRPr lang="zh-CN" altLang="en-US"/>
        </a:p>
      </dgm:t>
    </dgm:pt>
    <dgm:pt modelId="{F3A42351-D276-4B35-A6F3-DF17672D7AEA}">
      <dgm:prSet/>
      <dgm:spPr/>
      <dgm:t>
        <a:bodyPr/>
        <a:lstStyle/>
        <a:p>
          <a:pPr rtl="0"/>
          <a:r>
            <a:rPr lang="en-US" b="1" dirty="0" smtClean="0"/>
            <a:t>2.</a:t>
          </a:r>
          <a:r>
            <a:rPr lang="zh-CN" b="1" dirty="0" smtClean="0"/>
            <a:t>非安全相关类应用 </a:t>
          </a:r>
          <a:endParaRPr lang="zh-CN" b="1" dirty="0"/>
        </a:p>
      </dgm:t>
    </dgm:pt>
    <dgm:pt modelId="{028E2B58-72CB-4249-A1BF-EA376F8F2D32}" type="parTrans" cxnId="{4F2D7946-4125-4C19-8CE4-EB274466316F}">
      <dgm:prSet/>
      <dgm:spPr/>
      <dgm:t>
        <a:bodyPr/>
        <a:lstStyle/>
        <a:p>
          <a:endParaRPr lang="zh-CN" altLang="en-US"/>
        </a:p>
      </dgm:t>
    </dgm:pt>
    <dgm:pt modelId="{3A0BA2D1-B7DC-4EE0-864F-C50204688FBD}" type="sibTrans" cxnId="{4F2D7946-4125-4C19-8CE4-EB274466316F}">
      <dgm:prSet/>
      <dgm:spPr/>
      <dgm:t>
        <a:bodyPr/>
        <a:lstStyle/>
        <a:p>
          <a:endParaRPr lang="zh-CN" altLang="en-US"/>
        </a:p>
      </dgm:t>
    </dgm:pt>
    <dgm:pt modelId="{A50E649D-A3EF-4AB2-AE15-94D180BB923B}" type="pres">
      <dgm:prSet presAssocID="{293E5109-E080-45B9-A244-FA6D1CC7B1C1}" presName="cycle" presStyleCnt="0">
        <dgm:presLayoutVars>
          <dgm:dir/>
          <dgm:resizeHandles val="exact"/>
        </dgm:presLayoutVars>
      </dgm:prSet>
      <dgm:spPr/>
      <dgm:t>
        <a:bodyPr/>
        <a:lstStyle/>
        <a:p>
          <a:endParaRPr lang="zh-CN" altLang="en-US"/>
        </a:p>
      </dgm:t>
    </dgm:pt>
    <dgm:pt modelId="{B3DE5766-6502-449A-AD76-C8B76C97A6FE}" type="pres">
      <dgm:prSet presAssocID="{9CF34AF2-EF19-43E5-81B0-1C86F56A8F8A}" presName="arrow" presStyleLbl="node1" presStyleIdx="0" presStyleCnt="2">
        <dgm:presLayoutVars>
          <dgm:bulletEnabled val="1"/>
        </dgm:presLayoutVars>
      </dgm:prSet>
      <dgm:spPr/>
      <dgm:t>
        <a:bodyPr/>
        <a:lstStyle/>
        <a:p>
          <a:endParaRPr lang="zh-CN" altLang="en-US"/>
        </a:p>
      </dgm:t>
    </dgm:pt>
    <dgm:pt modelId="{EC2C6978-93EE-45C8-B614-59F37334B46D}" type="pres">
      <dgm:prSet presAssocID="{F3A42351-D276-4B35-A6F3-DF17672D7AEA}" presName="arrow" presStyleLbl="node1" presStyleIdx="1" presStyleCnt="2">
        <dgm:presLayoutVars>
          <dgm:bulletEnabled val="1"/>
        </dgm:presLayoutVars>
      </dgm:prSet>
      <dgm:spPr/>
      <dgm:t>
        <a:bodyPr/>
        <a:lstStyle/>
        <a:p>
          <a:endParaRPr lang="zh-CN" altLang="en-US"/>
        </a:p>
      </dgm:t>
    </dgm:pt>
  </dgm:ptLst>
  <dgm:cxnLst>
    <dgm:cxn modelId="{4A1F16A1-F60D-4D1C-B767-361C0BE418FD}" type="presOf" srcId="{F3A42351-D276-4B35-A6F3-DF17672D7AEA}" destId="{EC2C6978-93EE-45C8-B614-59F37334B46D}" srcOrd="0" destOrd="0" presId="urn:microsoft.com/office/officeart/2005/8/layout/arrow1"/>
    <dgm:cxn modelId="{5D496189-BBF6-45A2-9ABD-1759C2163517}" type="presOf" srcId="{9CF34AF2-EF19-43E5-81B0-1C86F56A8F8A}" destId="{B3DE5766-6502-449A-AD76-C8B76C97A6FE}" srcOrd="0" destOrd="0" presId="urn:microsoft.com/office/officeart/2005/8/layout/arrow1"/>
    <dgm:cxn modelId="{4F2D7946-4125-4C19-8CE4-EB274466316F}" srcId="{293E5109-E080-45B9-A244-FA6D1CC7B1C1}" destId="{F3A42351-D276-4B35-A6F3-DF17672D7AEA}" srcOrd="1" destOrd="0" parTransId="{028E2B58-72CB-4249-A1BF-EA376F8F2D32}" sibTransId="{3A0BA2D1-B7DC-4EE0-864F-C50204688FBD}"/>
    <dgm:cxn modelId="{EB82EEAD-C6A4-496B-B047-26FFB1425AA9}" type="presOf" srcId="{293E5109-E080-45B9-A244-FA6D1CC7B1C1}" destId="{A50E649D-A3EF-4AB2-AE15-94D180BB923B}" srcOrd="0" destOrd="0" presId="urn:microsoft.com/office/officeart/2005/8/layout/arrow1"/>
    <dgm:cxn modelId="{ECB8DDD9-16BD-404F-8E5E-F4CCB679DE29}" srcId="{293E5109-E080-45B9-A244-FA6D1CC7B1C1}" destId="{9CF34AF2-EF19-43E5-81B0-1C86F56A8F8A}" srcOrd="0" destOrd="0" parTransId="{17F53516-34AA-4E1D-BF3E-207B46D44F4E}" sibTransId="{708295E5-73C8-41E9-9D55-5C625D83A5FA}"/>
    <dgm:cxn modelId="{8DE8B1CF-FB32-4497-8B75-9D3E645FB5D7}" type="presParOf" srcId="{A50E649D-A3EF-4AB2-AE15-94D180BB923B}" destId="{B3DE5766-6502-449A-AD76-C8B76C97A6FE}" srcOrd="0" destOrd="0" presId="urn:microsoft.com/office/officeart/2005/8/layout/arrow1"/>
    <dgm:cxn modelId="{2EBFF5D1-BBC2-4861-B1B8-D7DCFE49B69F}" type="presParOf" srcId="{A50E649D-A3EF-4AB2-AE15-94D180BB923B}" destId="{EC2C6978-93EE-45C8-B614-59F37334B46D}" srcOrd="1" destOrd="0" presId="urn:microsoft.com/office/officeart/2005/8/layout/arrow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DF5CB64-FE52-4026-B885-62FE32C667AE}" type="doc">
      <dgm:prSet loTypeId="urn:microsoft.com/office/officeart/2005/8/layout/venn1" loCatId="relationship" qsTypeId="urn:microsoft.com/office/officeart/2005/8/quickstyle/simple1" qsCatId="simple" csTypeId="urn:microsoft.com/office/officeart/2005/8/colors/accent2_2" csCatId="accent2"/>
      <dgm:spPr/>
      <dgm:t>
        <a:bodyPr/>
        <a:lstStyle/>
        <a:p>
          <a:endParaRPr lang="zh-CN" altLang="en-US"/>
        </a:p>
      </dgm:t>
    </dgm:pt>
    <dgm:pt modelId="{5670D5A6-35DC-4986-863A-8D3FCA520AF4}">
      <dgm:prSet/>
      <dgm:spPr/>
      <dgm:t>
        <a:bodyPr/>
        <a:lstStyle/>
        <a:p>
          <a:pPr rtl="0"/>
          <a:r>
            <a:rPr lang="zh-CN" dirty="0" smtClean="0"/>
            <a:t>智能视频分析技术</a:t>
          </a:r>
          <a:endParaRPr lang="en-US" dirty="0"/>
        </a:p>
      </dgm:t>
    </dgm:pt>
    <dgm:pt modelId="{F4E5098D-7B68-4030-94D9-16E65890CD62}" type="parTrans" cxnId="{464F0104-ECD1-4C74-AC84-89F1D1AFF69C}">
      <dgm:prSet/>
      <dgm:spPr/>
      <dgm:t>
        <a:bodyPr/>
        <a:lstStyle/>
        <a:p>
          <a:endParaRPr lang="zh-CN" altLang="en-US"/>
        </a:p>
      </dgm:t>
    </dgm:pt>
    <dgm:pt modelId="{1DDF476B-B269-499A-A2CF-84CE4EF1036A}" type="sibTrans" cxnId="{464F0104-ECD1-4C74-AC84-89F1D1AFF69C}">
      <dgm:prSet/>
      <dgm:spPr/>
      <dgm:t>
        <a:bodyPr/>
        <a:lstStyle/>
        <a:p>
          <a:endParaRPr lang="zh-CN" altLang="en-US"/>
        </a:p>
      </dgm:t>
    </dgm:pt>
    <dgm:pt modelId="{C2C4FF00-CF99-4D94-9C10-754CC160CA09}">
      <dgm:prSet/>
      <dgm:spPr/>
      <dgm:t>
        <a:bodyPr/>
        <a:lstStyle/>
        <a:p>
          <a:pPr rtl="0"/>
          <a:r>
            <a:rPr lang="zh-CN" dirty="0" smtClean="0"/>
            <a:t>智能视频识别技术</a:t>
          </a:r>
          <a:endParaRPr lang="en-US" dirty="0"/>
        </a:p>
      </dgm:t>
    </dgm:pt>
    <dgm:pt modelId="{A0785F5F-E7DF-41C7-92A4-A0CDEA7A363D}" type="parTrans" cxnId="{411529BE-6A18-4F85-B9F1-43B8EB6781B1}">
      <dgm:prSet/>
      <dgm:spPr/>
      <dgm:t>
        <a:bodyPr/>
        <a:lstStyle/>
        <a:p>
          <a:endParaRPr lang="zh-CN" altLang="en-US"/>
        </a:p>
      </dgm:t>
    </dgm:pt>
    <dgm:pt modelId="{821B4F6D-6AE3-4E1D-8F44-CBBD5BD2D232}" type="sibTrans" cxnId="{411529BE-6A18-4F85-B9F1-43B8EB6781B1}">
      <dgm:prSet/>
      <dgm:spPr/>
      <dgm:t>
        <a:bodyPr/>
        <a:lstStyle/>
        <a:p>
          <a:endParaRPr lang="zh-CN" altLang="en-US"/>
        </a:p>
      </dgm:t>
    </dgm:pt>
    <dgm:pt modelId="{0746F2C0-2FCF-4976-A2B0-5D4D643D9920}">
      <dgm:prSet/>
      <dgm:spPr/>
      <dgm:t>
        <a:bodyPr/>
        <a:lstStyle/>
        <a:p>
          <a:pPr rtl="0"/>
          <a:r>
            <a:rPr lang="zh-CN" dirty="0" smtClean="0"/>
            <a:t>智能视频改良技术。</a:t>
          </a:r>
          <a:endParaRPr lang="zh-CN" dirty="0"/>
        </a:p>
      </dgm:t>
    </dgm:pt>
    <dgm:pt modelId="{0EF52580-3C3C-4336-AEA7-943A2311BA4C}" type="parTrans" cxnId="{537B7120-8CC8-4EA7-9262-C85753C3CCE2}">
      <dgm:prSet/>
      <dgm:spPr/>
      <dgm:t>
        <a:bodyPr/>
        <a:lstStyle/>
        <a:p>
          <a:endParaRPr lang="zh-CN" altLang="en-US"/>
        </a:p>
      </dgm:t>
    </dgm:pt>
    <dgm:pt modelId="{718F2205-A77D-406E-865B-660919F9D70D}" type="sibTrans" cxnId="{537B7120-8CC8-4EA7-9262-C85753C3CCE2}">
      <dgm:prSet/>
      <dgm:spPr/>
      <dgm:t>
        <a:bodyPr/>
        <a:lstStyle/>
        <a:p>
          <a:endParaRPr lang="zh-CN" altLang="en-US"/>
        </a:p>
      </dgm:t>
    </dgm:pt>
    <dgm:pt modelId="{A9BF2D8D-39FF-458B-B9F0-AF68E6EED340}" type="pres">
      <dgm:prSet presAssocID="{0DF5CB64-FE52-4026-B885-62FE32C667AE}" presName="compositeShape" presStyleCnt="0">
        <dgm:presLayoutVars>
          <dgm:chMax val="7"/>
          <dgm:dir/>
          <dgm:resizeHandles val="exact"/>
        </dgm:presLayoutVars>
      </dgm:prSet>
      <dgm:spPr/>
      <dgm:t>
        <a:bodyPr/>
        <a:lstStyle/>
        <a:p>
          <a:endParaRPr lang="zh-CN" altLang="en-US"/>
        </a:p>
      </dgm:t>
    </dgm:pt>
    <dgm:pt modelId="{79BE7103-2F56-4715-8414-E5F5EC635008}" type="pres">
      <dgm:prSet presAssocID="{5670D5A6-35DC-4986-863A-8D3FCA520AF4}" presName="circ1" presStyleLbl="vennNode1" presStyleIdx="0" presStyleCnt="3"/>
      <dgm:spPr/>
      <dgm:t>
        <a:bodyPr/>
        <a:lstStyle/>
        <a:p>
          <a:endParaRPr lang="zh-CN" altLang="en-US"/>
        </a:p>
      </dgm:t>
    </dgm:pt>
    <dgm:pt modelId="{EA86933B-1F5D-4F94-9397-B61AC8CF99FD}" type="pres">
      <dgm:prSet presAssocID="{5670D5A6-35DC-4986-863A-8D3FCA520AF4}" presName="circ1Tx" presStyleLbl="revTx" presStyleIdx="0" presStyleCnt="0">
        <dgm:presLayoutVars>
          <dgm:chMax val="0"/>
          <dgm:chPref val="0"/>
          <dgm:bulletEnabled val="1"/>
        </dgm:presLayoutVars>
      </dgm:prSet>
      <dgm:spPr/>
      <dgm:t>
        <a:bodyPr/>
        <a:lstStyle/>
        <a:p>
          <a:endParaRPr lang="zh-CN" altLang="en-US"/>
        </a:p>
      </dgm:t>
    </dgm:pt>
    <dgm:pt modelId="{41662D4A-D53B-458D-AB7A-AB9B7A17787B}" type="pres">
      <dgm:prSet presAssocID="{C2C4FF00-CF99-4D94-9C10-754CC160CA09}" presName="circ2" presStyleLbl="vennNode1" presStyleIdx="1" presStyleCnt="3"/>
      <dgm:spPr/>
      <dgm:t>
        <a:bodyPr/>
        <a:lstStyle/>
        <a:p>
          <a:endParaRPr lang="zh-CN" altLang="en-US"/>
        </a:p>
      </dgm:t>
    </dgm:pt>
    <dgm:pt modelId="{B3A8D1F7-05BF-415F-AB78-70127BC7B8F3}" type="pres">
      <dgm:prSet presAssocID="{C2C4FF00-CF99-4D94-9C10-754CC160CA09}" presName="circ2Tx" presStyleLbl="revTx" presStyleIdx="0" presStyleCnt="0">
        <dgm:presLayoutVars>
          <dgm:chMax val="0"/>
          <dgm:chPref val="0"/>
          <dgm:bulletEnabled val="1"/>
        </dgm:presLayoutVars>
      </dgm:prSet>
      <dgm:spPr/>
      <dgm:t>
        <a:bodyPr/>
        <a:lstStyle/>
        <a:p>
          <a:endParaRPr lang="zh-CN" altLang="en-US"/>
        </a:p>
      </dgm:t>
    </dgm:pt>
    <dgm:pt modelId="{E4F89DDC-DE11-4DBE-B4F5-9E11F2903290}" type="pres">
      <dgm:prSet presAssocID="{0746F2C0-2FCF-4976-A2B0-5D4D643D9920}" presName="circ3" presStyleLbl="vennNode1" presStyleIdx="2" presStyleCnt="3"/>
      <dgm:spPr/>
      <dgm:t>
        <a:bodyPr/>
        <a:lstStyle/>
        <a:p>
          <a:endParaRPr lang="zh-CN" altLang="en-US"/>
        </a:p>
      </dgm:t>
    </dgm:pt>
    <dgm:pt modelId="{DC138B6D-77A2-4605-8C2C-7CDE4F2CE046}" type="pres">
      <dgm:prSet presAssocID="{0746F2C0-2FCF-4976-A2B0-5D4D643D9920}" presName="circ3Tx" presStyleLbl="revTx" presStyleIdx="0" presStyleCnt="0">
        <dgm:presLayoutVars>
          <dgm:chMax val="0"/>
          <dgm:chPref val="0"/>
          <dgm:bulletEnabled val="1"/>
        </dgm:presLayoutVars>
      </dgm:prSet>
      <dgm:spPr/>
      <dgm:t>
        <a:bodyPr/>
        <a:lstStyle/>
        <a:p>
          <a:endParaRPr lang="zh-CN" altLang="en-US"/>
        </a:p>
      </dgm:t>
    </dgm:pt>
  </dgm:ptLst>
  <dgm:cxnLst>
    <dgm:cxn modelId="{D7708B3E-CFBF-40BF-B85C-7903115D68FF}" type="presOf" srcId="{0746F2C0-2FCF-4976-A2B0-5D4D643D9920}" destId="{E4F89DDC-DE11-4DBE-B4F5-9E11F2903290}" srcOrd="0" destOrd="0" presId="urn:microsoft.com/office/officeart/2005/8/layout/venn1"/>
    <dgm:cxn modelId="{AABB042A-9397-4AED-B529-01D60D37F17F}" type="presOf" srcId="{5670D5A6-35DC-4986-863A-8D3FCA520AF4}" destId="{79BE7103-2F56-4715-8414-E5F5EC635008}" srcOrd="0" destOrd="0" presId="urn:microsoft.com/office/officeart/2005/8/layout/venn1"/>
    <dgm:cxn modelId="{411529BE-6A18-4F85-B9F1-43B8EB6781B1}" srcId="{0DF5CB64-FE52-4026-B885-62FE32C667AE}" destId="{C2C4FF00-CF99-4D94-9C10-754CC160CA09}" srcOrd="1" destOrd="0" parTransId="{A0785F5F-E7DF-41C7-92A4-A0CDEA7A363D}" sibTransId="{821B4F6D-6AE3-4E1D-8F44-CBBD5BD2D232}"/>
    <dgm:cxn modelId="{B1C59A8E-9097-410B-B139-919295C2C9B5}" type="presOf" srcId="{0746F2C0-2FCF-4976-A2B0-5D4D643D9920}" destId="{DC138B6D-77A2-4605-8C2C-7CDE4F2CE046}" srcOrd="1" destOrd="0" presId="urn:microsoft.com/office/officeart/2005/8/layout/venn1"/>
    <dgm:cxn modelId="{464F0104-ECD1-4C74-AC84-89F1D1AFF69C}" srcId="{0DF5CB64-FE52-4026-B885-62FE32C667AE}" destId="{5670D5A6-35DC-4986-863A-8D3FCA520AF4}" srcOrd="0" destOrd="0" parTransId="{F4E5098D-7B68-4030-94D9-16E65890CD62}" sibTransId="{1DDF476B-B269-499A-A2CF-84CE4EF1036A}"/>
    <dgm:cxn modelId="{E12CA67F-9B85-47C9-8E61-8A415FB66E73}" type="presOf" srcId="{5670D5A6-35DC-4986-863A-8D3FCA520AF4}" destId="{EA86933B-1F5D-4F94-9397-B61AC8CF99FD}" srcOrd="1" destOrd="0" presId="urn:microsoft.com/office/officeart/2005/8/layout/venn1"/>
    <dgm:cxn modelId="{FA66101A-CDFC-4A4C-96E7-7755F5E3C54C}" type="presOf" srcId="{0DF5CB64-FE52-4026-B885-62FE32C667AE}" destId="{A9BF2D8D-39FF-458B-B9F0-AF68E6EED340}" srcOrd="0" destOrd="0" presId="urn:microsoft.com/office/officeart/2005/8/layout/venn1"/>
    <dgm:cxn modelId="{537B7120-8CC8-4EA7-9262-C85753C3CCE2}" srcId="{0DF5CB64-FE52-4026-B885-62FE32C667AE}" destId="{0746F2C0-2FCF-4976-A2B0-5D4D643D9920}" srcOrd="2" destOrd="0" parTransId="{0EF52580-3C3C-4336-AEA7-943A2311BA4C}" sibTransId="{718F2205-A77D-406E-865B-660919F9D70D}"/>
    <dgm:cxn modelId="{4E7DA161-E5B6-4A37-99AB-F3D8C8B2A6BB}" type="presOf" srcId="{C2C4FF00-CF99-4D94-9C10-754CC160CA09}" destId="{41662D4A-D53B-458D-AB7A-AB9B7A17787B}" srcOrd="0" destOrd="0" presId="urn:microsoft.com/office/officeart/2005/8/layout/venn1"/>
    <dgm:cxn modelId="{06D6F923-04CA-47AF-BF86-F2BDD7E9740D}" type="presOf" srcId="{C2C4FF00-CF99-4D94-9C10-754CC160CA09}" destId="{B3A8D1F7-05BF-415F-AB78-70127BC7B8F3}" srcOrd="1" destOrd="0" presId="urn:microsoft.com/office/officeart/2005/8/layout/venn1"/>
    <dgm:cxn modelId="{AF7B8583-C705-40F8-A38E-B3FF7CD92F98}" type="presParOf" srcId="{A9BF2D8D-39FF-458B-B9F0-AF68E6EED340}" destId="{79BE7103-2F56-4715-8414-E5F5EC635008}" srcOrd="0" destOrd="0" presId="urn:microsoft.com/office/officeart/2005/8/layout/venn1"/>
    <dgm:cxn modelId="{87FC1165-447D-4BBE-B6DD-16BBD7EFB398}" type="presParOf" srcId="{A9BF2D8D-39FF-458B-B9F0-AF68E6EED340}" destId="{EA86933B-1F5D-4F94-9397-B61AC8CF99FD}" srcOrd="1" destOrd="0" presId="urn:microsoft.com/office/officeart/2005/8/layout/venn1"/>
    <dgm:cxn modelId="{ECC6C6D7-ADF0-414F-B16A-5648862D83AD}" type="presParOf" srcId="{A9BF2D8D-39FF-458B-B9F0-AF68E6EED340}" destId="{41662D4A-D53B-458D-AB7A-AB9B7A17787B}" srcOrd="2" destOrd="0" presId="urn:microsoft.com/office/officeart/2005/8/layout/venn1"/>
    <dgm:cxn modelId="{68F424C2-1BAC-4BAF-BAF0-59E4AC77FB91}" type="presParOf" srcId="{A9BF2D8D-39FF-458B-B9F0-AF68E6EED340}" destId="{B3A8D1F7-05BF-415F-AB78-70127BC7B8F3}" srcOrd="3" destOrd="0" presId="urn:microsoft.com/office/officeart/2005/8/layout/venn1"/>
    <dgm:cxn modelId="{D89CF94D-CED7-4103-AE96-B8538B2051E8}" type="presParOf" srcId="{A9BF2D8D-39FF-458B-B9F0-AF68E6EED340}" destId="{E4F89DDC-DE11-4DBE-B4F5-9E11F2903290}" srcOrd="4" destOrd="0" presId="urn:microsoft.com/office/officeart/2005/8/layout/venn1"/>
    <dgm:cxn modelId="{6FA7B1CB-61D4-49A5-BA51-DD02EE15A79B}" type="presParOf" srcId="{A9BF2D8D-39FF-458B-B9F0-AF68E6EED340}" destId="{DC138B6D-77A2-4605-8C2C-7CDE4F2CE046}" srcOrd="5"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7" name="图片 5" descr="logo_副本.jpg"/>
          <p:cNvPicPr>
            <a:picLocks noChangeAspect="1"/>
          </p:cNvPicPr>
          <p:nvPr userDrawn="1"/>
        </p:nvPicPr>
        <p:blipFill>
          <a:blip r:embed="rId2" cstate="print"/>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物联网导论封面.jpg"/>
          <p:cNvPicPr>
            <a:picLocks noChangeAspect="1"/>
          </p:cNvPicPr>
          <p:nvPr userDrawn="1"/>
        </p:nvPicPr>
        <p:blipFill>
          <a:blip r:embed="rId3" cstate="print"/>
          <a:stretch>
            <a:fillRect/>
          </a:stretch>
        </p:blipFill>
        <p:spPr>
          <a:xfrm>
            <a:off x="323528" y="332656"/>
            <a:ext cx="4972334" cy="600076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8" cstate="print"/>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hyperlink" Target="http://info.secu.hc360.com/list/jiankong.shtml" TargetMode="Externa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3.xml"/><Relationship Id="rId5" Type="http://schemas.openxmlformats.org/officeDocument/2006/relationships/image" Target="../media/image27.jpeg"/><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r>
              <a:rPr b="1" dirty="0" smtClean="0">
                <a:solidFill>
                  <a:schemeClr val="tx1"/>
                </a:solidFill>
              </a:rPr>
              <a:t>第</a:t>
            </a:r>
            <a:r>
              <a:rPr lang="en-US" altLang="zh-CN" b="1" dirty="0" smtClean="0">
                <a:solidFill>
                  <a:schemeClr val="tx1"/>
                </a:solidFill>
              </a:rPr>
              <a:t>4</a:t>
            </a:r>
            <a:r>
              <a:rPr b="1" dirty="0" smtClean="0">
                <a:solidFill>
                  <a:schemeClr val="tx1"/>
                </a:solidFill>
              </a:rPr>
              <a:t>章 </a:t>
            </a:r>
            <a:r>
              <a:rPr lang="en-US" b="1" dirty="0" smtClean="0">
                <a:solidFill>
                  <a:schemeClr val="tx1"/>
                </a:solidFill>
              </a:rPr>
              <a:t/>
            </a:r>
            <a:br>
              <a:rPr lang="en-US" b="1" dirty="0" smtClean="0">
                <a:solidFill>
                  <a:schemeClr val="tx1"/>
                </a:solidFill>
              </a:rPr>
            </a:br>
            <a:r>
              <a:rPr lang="zh-CN" altLang="zh-CN" b="1" dirty="0" smtClean="0"/>
              <a:t>物联网智能视频技术</a:t>
            </a:r>
            <a:br>
              <a:rPr lang="zh-CN" altLang="zh-CN" b="1" dirty="0" smtClean="0"/>
            </a:b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r>
              <a:rPr lang="en-US" altLang="zh-CN" b="1" dirty="0" smtClean="0"/>
              <a:t>4.1.3</a:t>
            </a:r>
            <a:r>
              <a:rPr lang="zh-CN" altLang="zh-CN" b="1" dirty="0" smtClean="0"/>
              <a:t>智能视频技术硬件架构</a:t>
            </a:r>
            <a:endParaRPr lang="zh-CN" altLang="en-US" dirty="0"/>
          </a:p>
        </p:txBody>
      </p:sp>
      <p:pic>
        <p:nvPicPr>
          <p:cNvPr id="62466" name="图片 5" descr="3333"/>
          <p:cNvPicPr>
            <a:picLocks noChangeAspect="1" noChangeArrowheads="1"/>
          </p:cNvPicPr>
          <p:nvPr/>
        </p:nvPicPr>
        <p:blipFill>
          <a:blip r:embed="rId2" cstate="print"/>
          <a:srcRect/>
          <a:stretch>
            <a:fillRect/>
          </a:stretch>
        </p:blipFill>
        <p:spPr bwMode="auto">
          <a:xfrm>
            <a:off x="683568" y="1268760"/>
            <a:ext cx="7936855" cy="5040560"/>
          </a:xfrm>
          <a:prstGeom prst="rect">
            <a:avLst/>
          </a:prstGeom>
          <a:noFill/>
          <a:ln w="9525">
            <a:noFill/>
            <a:miter lim="800000"/>
            <a:headEnd/>
            <a:tailEnd/>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r>
              <a:rPr lang="en-US" altLang="zh-CN" b="1" dirty="0" smtClean="0"/>
              <a:t>4.1.3</a:t>
            </a:r>
            <a:r>
              <a:rPr lang="zh-CN" altLang="zh-CN" b="1" dirty="0" smtClean="0"/>
              <a:t>智能视频技术硬件架构</a:t>
            </a:r>
            <a:endParaRPr lang="zh-CN" altLang="en-US" dirty="0"/>
          </a:p>
        </p:txBody>
      </p:sp>
      <p:pic>
        <p:nvPicPr>
          <p:cNvPr id="63490" name="图片 7" descr="ATM DVR"/>
          <p:cNvPicPr>
            <a:picLocks noChangeAspect="1" noChangeArrowheads="1"/>
          </p:cNvPicPr>
          <p:nvPr/>
        </p:nvPicPr>
        <p:blipFill>
          <a:blip r:embed="rId2" cstate="print"/>
          <a:srcRect/>
          <a:stretch>
            <a:fillRect/>
          </a:stretch>
        </p:blipFill>
        <p:spPr bwMode="auto">
          <a:xfrm>
            <a:off x="323528" y="1196752"/>
            <a:ext cx="8496776" cy="5373216"/>
          </a:xfrm>
          <a:prstGeom prst="rect">
            <a:avLst/>
          </a:prstGeom>
          <a:noFill/>
          <a:ln w="9525">
            <a:noFill/>
            <a:miter lim="800000"/>
            <a:headEnd/>
            <a:tailEnd/>
          </a:ln>
        </p:spPr>
      </p:pic>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随着视频监控的普及以及监控要求的提高，智能视频监控应用范围会不断扩大，例如对停车场和街道的监视、在商店内对顾客的跟踪、财产转移的控制、探测医院中异常的事件、监视照顾家中的老人等。这些应用要求给出它们行为和动作的描述，探测一些危险行为的发生，并对不正常现象发出警报等，比如，由人或车辆等所在的位置和运动轨迹来判断是否有异常情况出现，分析人的运动状态（跑动或跳跃等），以及多个人之间的交互关系等。特别是在有些危险的场所（比如核电站），视频监控是人所无法取代的。具体的有以下几个方面：</a:t>
            </a:r>
          </a:p>
          <a:p>
            <a:pPr>
              <a:buNone/>
            </a:pPr>
            <a:endParaRPr lang="zh-CN" altLang="en-US" dirty="0"/>
          </a:p>
        </p:txBody>
      </p:sp>
      <p:sp>
        <p:nvSpPr>
          <p:cNvPr id="3" name="标题 2"/>
          <p:cNvSpPr>
            <a:spLocks noGrp="1"/>
          </p:cNvSpPr>
          <p:nvPr>
            <p:ph type="title"/>
          </p:nvPr>
        </p:nvSpPr>
        <p:spPr/>
        <p:txBody>
          <a:bodyPr/>
          <a:lstStyle/>
          <a:p>
            <a:r>
              <a:rPr lang="en-US" altLang="zh-CN" b="1" dirty="0" smtClean="0"/>
              <a:t>4.1.4</a:t>
            </a:r>
            <a:r>
              <a:rPr lang="zh-CN" altLang="zh-CN" b="1" dirty="0" smtClean="0"/>
              <a:t>智能视频技术的应用前景</a:t>
            </a:r>
            <a:endParaRPr lang="zh-CN" altLang="en-US" dirty="0"/>
          </a:p>
        </p:txBody>
      </p:sp>
      <p:graphicFrame>
        <p:nvGraphicFramePr>
          <p:cNvPr id="5" name="图示 4"/>
          <p:cNvGraphicFramePr/>
          <p:nvPr/>
        </p:nvGraphicFramePr>
        <p:xfrm>
          <a:off x="539552" y="3861048"/>
          <a:ext cx="7704856" cy="26642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1800" b="1" dirty="0" smtClean="0"/>
              <a:t>1.</a:t>
            </a:r>
            <a:r>
              <a:rPr lang="zh-CN" altLang="zh-CN" sz="1800" b="1" dirty="0" smtClean="0"/>
              <a:t>安全相关类应用</a:t>
            </a:r>
          </a:p>
          <a:p>
            <a:r>
              <a:rPr lang="zh-CN" altLang="zh-CN" sz="1800" dirty="0" smtClean="0"/>
              <a:t>高级视频移动侦测（</a:t>
            </a:r>
            <a:r>
              <a:rPr lang="en-US" altLang="zh-CN" sz="1800" dirty="0" smtClean="0"/>
              <a:t>Advanced Video Motion Detection</a:t>
            </a:r>
            <a:r>
              <a:rPr lang="zh-CN" altLang="zh-CN" sz="1800" dirty="0" smtClean="0"/>
              <a:t>）：在复杂的天气环境中</a:t>
            </a:r>
            <a:r>
              <a:rPr lang="en-US" altLang="zh-CN" sz="1800" dirty="0" smtClean="0"/>
              <a:t>(</a:t>
            </a:r>
            <a:r>
              <a:rPr lang="zh-CN" altLang="zh-CN" sz="1800" dirty="0" smtClean="0"/>
              <a:t>例如雨雪、大雾、大风等</a:t>
            </a:r>
            <a:r>
              <a:rPr lang="en-US" altLang="zh-CN" sz="1800" dirty="0" smtClean="0"/>
              <a:t>)</a:t>
            </a:r>
            <a:r>
              <a:rPr lang="zh-CN" altLang="zh-CN" sz="1800" dirty="0" smtClean="0"/>
              <a:t>精确的侦测和识别单个物体或多个物体的运动情况，包括运动方向、运动特征等。</a:t>
            </a:r>
          </a:p>
          <a:p>
            <a:r>
              <a:rPr lang="zh-CN" altLang="zh-CN" sz="1800" dirty="0" smtClean="0"/>
              <a:t>物体追踪（</a:t>
            </a:r>
            <a:r>
              <a:rPr lang="en-US" altLang="zh-CN" sz="1800" dirty="0" smtClean="0"/>
              <a:t>Motion Tracking</a:t>
            </a:r>
            <a:r>
              <a:rPr lang="zh-CN" altLang="zh-CN" sz="1800" dirty="0" smtClean="0"/>
              <a:t>）：侦测到移动物体之后，根据物体的运动情况，自动发送</a:t>
            </a:r>
            <a:r>
              <a:rPr lang="en-US" altLang="zh-CN" sz="1800" dirty="0" smtClean="0"/>
              <a:t> PTZ</a:t>
            </a:r>
            <a:r>
              <a:rPr lang="zh-CN" altLang="zh-CN" sz="1800" dirty="0" smtClean="0"/>
              <a:t>（</a:t>
            </a:r>
            <a:r>
              <a:rPr lang="en-US" altLang="zh-CN" sz="1800" dirty="0" smtClean="0"/>
              <a:t>Pan/Tilt/Zoom</a:t>
            </a:r>
            <a:r>
              <a:rPr lang="zh-CN" altLang="zh-CN" sz="1800" dirty="0" smtClean="0"/>
              <a:t>）等控制指令，使摄像机能够自动跟踪物体，在物体超出该摄像机监控范围之后，自动通知物体所在区域的摄像机继续进行追踪。</a:t>
            </a:r>
          </a:p>
          <a:p>
            <a:r>
              <a:rPr lang="zh-CN" altLang="zh-CN" sz="1800" dirty="0" smtClean="0"/>
              <a:t>人脸识别（</a:t>
            </a:r>
            <a:r>
              <a:rPr lang="en-US" altLang="zh-CN" sz="1800" dirty="0" smtClean="0"/>
              <a:t>Face Recognition</a:t>
            </a:r>
            <a:r>
              <a:rPr lang="zh-CN" altLang="zh-CN" sz="1800" dirty="0" smtClean="0"/>
              <a:t>）：自动识别人物的脸部特征，并通过与数据库档案进行比较来识别或验证人物的身份。此类应用又可以细分为</a:t>
            </a:r>
            <a:r>
              <a:rPr lang="en-US" altLang="zh-CN" sz="1800" dirty="0" smtClean="0"/>
              <a:t>“</a:t>
            </a:r>
            <a:r>
              <a:rPr lang="zh-CN" altLang="zh-CN" sz="1800" dirty="0" smtClean="0"/>
              <a:t>合作型</a:t>
            </a:r>
            <a:r>
              <a:rPr lang="en-US" altLang="zh-CN" sz="1800" dirty="0" smtClean="0"/>
              <a:t>”</a:t>
            </a:r>
            <a:r>
              <a:rPr lang="zh-CN" altLang="zh-CN" sz="1800" dirty="0" smtClean="0"/>
              <a:t>和</a:t>
            </a:r>
            <a:r>
              <a:rPr lang="en-US" altLang="zh-CN" sz="1800" dirty="0" smtClean="0"/>
              <a:t>“</a:t>
            </a:r>
            <a:r>
              <a:rPr lang="zh-CN" altLang="zh-CN" sz="1800" dirty="0" smtClean="0"/>
              <a:t>非合作型</a:t>
            </a:r>
            <a:r>
              <a:rPr lang="en-US" altLang="zh-CN" sz="1800" dirty="0" smtClean="0"/>
              <a:t>”</a:t>
            </a:r>
            <a:r>
              <a:rPr lang="zh-CN" altLang="zh-CN" sz="1800" dirty="0" smtClean="0"/>
              <a:t>两大类。</a:t>
            </a:r>
            <a:r>
              <a:rPr lang="en-US" altLang="zh-CN" sz="1800" dirty="0" smtClean="0"/>
              <a:t>“</a:t>
            </a:r>
            <a:r>
              <a:rPr lang="zh-CN" altLang="zh-CN" sz="1800" dirty="0" smtClean="0"/>
              <a:t>合作型</a:t>
            </a:r>
            <a:r>
              <a:rPr lang="en-US" altLang="zh-CN" sz="1800" dirty="0" smtClean="0"/>
              <a:t>”</a:t>
            </a:r>
            <a:r>
              <a:rPr lang="zh-CN" altLang="zh-CN" sz="1800" dirty="0" smtClean="0"/>
              <a:t>应用需要被监控者在摄像机前停留一段时间，通常与门禁系统配合使用。</a:t>
            </a:r>
            <a:r>
              <a:rPr lang="en-US" altLang="zh-CN" sz="1800" dirty="0" smtClean="0"/>
              <a:t>“</a:t>
            </a:r>
            <a:r>
              <a:rPr lang="zh-CN" altLang="zh-CN" sz="1800" dirty="0" smtClean="0"/>
              <a:t>非合作型</a:t>
            </a:r>
            <a:r>
              <a:rPr lang="en-US" altLang="zh-CN" sz="1800" dirty="0" smtClean="0"/>
              <a:t>”</a:t>
            </a:r>
            <a:r>
              <a:rPr lang="zh-CN" altLang="zh-CN" sz="1800" dirty="0" smtClean="0"/>
              <a:t>则可以在人群中识别出特定的个体，此类应用可以在机场、火车站、体育场馆等应用场景中发挥很大的作用。</a:t>
            </a:r>
          </a:p>
          <a:p>
            <a:r>
              <a:rPr lang="zh-CN" altLang="zh-CN" sz="1800" dirty="0" smtClean="0"/>
              <a:t>车辆识别（</a:t>
            </a:r>
            <a:r>
              <a:rPr lang="en-US" altLang="zh-CN" sz="1800" dirty="0" smtClean="0"/>
              <a:t>Vehicle Identification</a:t>
            </a:r>
            <a:r>
              <a:rPr lang="zh-CN" altLang="zh-CN" sz="1800" dirty="0" smtClean="0"/>
              <a:t>）：识别车辆的形状、颜色、车牌号码等特征，并反馈给监控者。此类应用可以用在被盗车辆追踪等场景中。</a:t>
            </a:r>
          </a:p>
          <a:p>
            <a:r>
              <a:rPr lang="zh-CN" altLang="zh-CN" sz="1800" dirty="0" smtClean="0"/>
              <a:t>非法滞留（</a:t>
            </a:r>
            <a:r>
              <a:rPr lang="en-US" altLang="zh-CN" sz="1800" dirty="0" smtClean="0"/>
              <a:t>Object Persistence</a:t>
            </a:r>
            <a:r>
              <a:rPr lang="zh-CN" altLang="zh-CN" sz="1800" dirty="0" smtClean="0"/>
              <a:t>）：当一个物体</a:t>
            </a:r>
            <a:r>
              <a:rPr lang="en-US" altLang="zh-CN" sz="1800" dirty="0" smtClean="0"/>
              <a:t>(</a:t>
            </a:r>
            <a:r>
              <a:rPr lang="zh-CN" altLang="zh-CN" sz="1800" dirty="0" smtClean="0"/>
              <a:t>如箱子、包裹、车辆、人物等</a:t>
            </a:r>
            <a:r>
              <a:rPr lang="en-US" altLang="zh-CN" sz="1800" dirty="0" smtClean="0"/>
              <a:t>)</a:t>
            </a:r>
            <a:r>
              <a:rPr lang="zh-CN" altLang="zh-CN" sz="1800" dirty="0" smtClean="0"/>
              <a:t>在敏感区域停留的时间过长，或超过了预定义的时间长度就产生报警。典型应用场景包括机场、火车站、地铁站等。</a:t>
            </a:r>
          </a:p>
          <a:p>
            <a:endParaRPr lang="zh-CN" altLang="en-US" dirty="0"/>
          </a:p>
        </p:txBody>
      </p:sp>
      <p:sp>
        <p:nvSpPr>
          <p:cNvPr id="3" name="标题 2"/>
          <p:cNvSpPr>
            <a:spLocks noGrp="1"/>
          </p:cNvSpPr>
          <p:nvPr>
            <p:ph type="title"/>
          </p:nvPr>
        </p:nvSpPr>
        <p:spPr/>
        <p:txBody>
          <a:bodyPr/>
          <a:lstStyle/>
          <a:p>
            <a:r>
              <a:rPr lang="en-US" altLang="zh-CN" b="1" dirty="0" smtClean="0"/>
              <a:t>4.1.4</a:t>
            </a:r>
            <a:r>
              <a:rPr lang="zh-CN" altLang="zh-CN" b="1" dirty="0" smtClean="0"/>
              <a:t>智能视频技术的应用前景</a:t>
            </a:r>
            <a:endParaRPr lang="zh-CN" altLang="en-US"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2.</a:t>
            </a:r>
            <a:r>
              <a:rPr lang="zh-CN" altLang="zh-CN" b="1" dirty="0" smtClean="0"/>
              <a:t>非安全相关类应用 </a:t>
            </a:r>
          </a:p>
          <a:p>
            <a:r>
              <a:rPr lang="zh-CN" altLang="zh-CN" dirty="0" smtClean="0"/>
              <a:t>除了安全相关类应用之外，智能视频还可以应用到一些非安全相关类的应用当中。这些应用主要面向零售、服务等行业，可以被看作管理和服务的辅助工具，用以提高服务水平和营业额。此类应用主要包括：</a:t>
            </a:r>
          </a:p>
          <a:p>
            <a:r>
              <a:rPr lang="zh-CN" altLang="zh-CN" dirty="0" smtClean="0"/>
              <a:t>人数统计（</a:t>
            </a:r>
            <a:r>
              <a:rPr lang="en-US" altLang="zh-CN" dirty="0" smtClean="0"/>
              <a:t>People Counting</a:t>
            </a:r>
            <a:r>
              <a:rPr lang="zh-CN" altLang="zh-CN" dirty="0" smtClean="0"/>
              <a:t>）：统计穿越入口或指定区域的人或物体的数量。例如为业主计算某天光顾其店铺的顾客数量。</a:t>
            </a:r>
          </a:p>
          <a:p>
            <a:r>
              <a:rPr lang="zh-CN" altLang="zh-CN" dirty="0" smtClean="0"/>
              <a:t>人群控制（</a:t>
            </a:r>
            <a:r>
              <a:rPr lang="en-US" altLang="zh-CN" dirty="0" smtClean="0"/>
              <a:t>Flow Control</a:t>
            </a:r>
            <a:r>
              <a:rPr lang="zh-CN" altLang="zh-CN" dirty="0" smtClean="0"/>
              <a:t>）：识别人群的整体运动特征，包括速度、方向等等，用以避免形成拥塞，或者及时发现异常情况。典型的应用场景包括超级市场、火车站等人员聚集的地方。</a:t>
            </a:r>
            <a:r>
              <a:rPr lang="en-US" altLang="zh-CN" dirty="0" smtClean="0"/>
              <a:t>              </a:t>
            </a:r>
            <a:endParaRPr lang="zh-CN" altLang="zh-CN" dirty="0" smtClean="0"/>
          </a:p>
          <a:p>
            <a:r>
              <a:rPr lang="zh-CN" altLang="zh-CN" dirty="0" smtClean="0"/>
              <a:t>注意力控制（</a:t>
            </a:r>
            <a:r>
              <a:rPr lang="en-US" altLang="zh-CN" dirty="0" smtClean="0"/>
              <a:t>Attention Control</a:t>
            </a:r>
            <a:r>
              <a:rPr lang="zh-CN" altLang="zh-CN" dirty="0" smtClean="0"/>
              <a:t>）：统计人们在某物体前面停留的时间。可以用来评估新产品或新促销策略的吸引力，也可以用来计算为顾客提供服务所用的时间。</a:t>
            </a:r>
          </a:p>
          <a:p>
            <a:r>
              <a:rPr lang="zh-CN" altLang="zh-CN" dirty="0" smtClean="0"/>
              <a:t>交通流量控制（</a:t>
            </a:r>
            <a:r>
              <a:rPr lang="en-US" altLang="zh-CN" dirty="0" smtClean="0"/>
              <a:t>Traffic Flow</a:t>
            </a:r>
            <a:r>
              <a:rPr lang="zh-CN" altLang="zh-CN" dirty="0" smtClean="0"/>
              <a:t>）：用于在高速公路或城市环路，根据车流量的变化自适应调整交通信号的闪亮时间，达到智能控制交通的目的。该应用需要提高视频分析功能模块的适应性，使之适应更为复杂和多变的现场环境。</a:t>
            </a:r>
          </a:p>
          <a:p>
            <a:endParaRPr lang="zh-CN" altLang="en-US" dirty="0"/>
          </a:p>
        </p:txBody>
      </p:sp>
      <p:sp>
        <p:nvSpPr>
          <p:cNvPr id="3" name="标题 2"/>
          <p:cNvSpPr>
            <a:spLocks noGrp="1"/>
          </p:cNvSpPr>
          <p:nvPr>
            <p:ph type="title"/>
          </p:nvPr>
        </p:nvSpPr>
        <p:spPr/>
        <p:txBody>
          <a:bodyPr/>
          <a:lstStyle/>
          <a:p>
            <a:r>
              <a:rPr lang="en-US" altLang="zh-CN" b="1" dirty="0" smtClean="0"/>
              <a:t>4.1.4</a:t>
            </a:r>
            <a:r>
              <a:rPr lang="zh-CN" altLang="zh-CN" b="1" dirty="0" smtClean="0"/>
              <a:t>智能视频技术的应用前景</a:t>
            </a:r>
            <a:endParaRPr lang="zh-CN" altLang="en-US"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1600" dirty="0" smtClean="0"/>
              <a:t>目前，虽然有不少厂家提供</a:t>
            </a:r>
            <a:r>
              <a:rPr lang="en-US" altLang="zh-CN" sz="1600" dirty="0" smtClean="0"/>
              <a:t>IVS</a:t>
            </a:r>
            <a:r>
              <a:rPr lang="zh-CN" altLang="zh-CN" sz="1600" dirty="0" smtClean="0"/>
              <a:t>系统与解决方案，但不论是前端嵌入式视频分析产品还是后端纯软件视频分析产品，不论是国内的产品还是国外的产品，与用户的真正需求都还有相当的距离，智能视频分析技术的未来之路仍然不乏挑战。例如，视频式客流统计系统将不再局限于垂直角度或者某个特定角度进行分析，甚至可以在任何角度上进行检测。因此在提高视频角度适应性的基础上，将可以实现更多不同角度的选择。边界检测同样如此，将不再局限于围墙、栅栏等特定的场景，而是在各种场景下同样稳定运行。此外，环境光照条件复杂多变，解决对光照条件的适应性问题也是产品成熟的一个标志。</a:t>
            </a:r>
            <a:r>
              <a:rPr lang="en-US" altLang="zh-CN" sz="1600" dirty="0" smtClean="0"/>
              <a:t>   </a:t>
            </a:r>
            <a:endParaRPr lang="zh-CN" altLang="zh-CN" sz="1600" dirty="0" smtClean="0"/>
          </a:p>
          <a:p>
            <a:r>
              <a:rPr lang="zh-CN" altLang="zh-CN" sz="1600" dirty="0" smtClean="0"/>
              <a:t>智能视频行业发展，应该立足行业用户需求，对行为和异常事件分析识别。对于视频监控的需求，特别是对于智能视频分析技术的应用需求，不同的行业间一般有着非常明显的差异，由此也决定了不同行业检测行为类型与异常事件的差异性。随着各行业应用的不断深入以及安全级别要求的进一步提高，各安防领域将对视频监控的需求也将日益复杂化。</a:t>
            </a:r>
          </a:p>
          <a:p>
            <a:r>
              <a:rPr lang="zh-CN" altLang="zh-CN" sz="1600" dirty="0" smtClean="0"/>
              <a:t>此外，完善产品性能指标，提高产品检测率，减少误报也是智能视频技术的发展方向。对于以报警事件的准确性作为评价标准的智能监控产品，一般通过考察其在不同环境下的检测率和误报率来评价其性能。理想系统的检测率和有效率都应是</a:t>
            </a:r>
            <a:r>
              <a:rPr lang="en-US" altLang="zh-CN" sz="1600" dirty="0" smtClean="0"/>
              <a:t>100%</a:t>
            </a:r>
            <a:r>
              <a:rPr lang="zh-CN" altLang="zh-CN" sz="1600" dirty="0" smtClean="0"/>
              <a:t>，但实际系统只能接近这些指标而不能完全达到。只有通过调整系统的灵敏度参数，改变检测率与有效率之间的关系，在有效率合乎使用要求的情况下，性能优良的系统才能获得最高检测率。当灵敏度调得很高时，检测率会提高，但误报增多，有效率会下降；反之，误报率下降，有效率提高，但检测率会降低。</a:t>
            </a:r>
            <a:r>
              <a:rPr lang="en-US" altLang="zh-CN" sz="1600" dirty="0" smtClean="0"/>
              <a:t> </a:t>
            </a:r>
            <a:endParaRPr lang="zh-CN" altLang="zh-CN" sz="1600" dirty="0" smtClean="0"/>
          </a:p>
          <a:p>
            <a:endParaRPr lang="en-US" altLang="zh-CN" sz="1600" dirty="0" smtClean="0"/>
          </a:p>
          <a:p>
            <a:endParaRPr lang="zh-CN" altLang="en-US" sz="1600" dirty="0"/>
          </a:p>
        </p:txBody>
      </p:sp>
      <p:sp>
        <p:nvSpPr>
          <p:cNvPr id="3" name="标题 2"/>
          <p:cNvSpPr>
            <a:spLocks noGrp="1"/>
          </p:cNvSpPr>
          <p:nvPr>
            <p:ph type="title"/>
          </p:nvPr>
        </p:nvSpPr>
        <p:spPr/>
        <p:txBody>
          <a:bodyPr/>
          <a:lstStyle/>
          <a:p>
            <a:r>
              <a:rPr lang="en-US" altLang="zh-CN" b="1" dirty="0" smtClean="0"/>
              <a:t>4.1.4</a:t>
            </a:r>
            <a:r>
              <a:rPr lang="zh-CN" altLang="zh-CN" b="1" dirty="0" smtClean="0"/>
              <a:t>智能视频技术的应用前景</a:t>
            </a:r>
            <a:endParaRPr lang="zh-CN" altLang="en-US"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3419872" y="1340768"/>
          <a:ext cx="6923112" cy="44642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r>
              <a:rPr lang="en-US" altLang="zh-CN" b="1" dirty="0" smtClean="0"/>
              <a:t>4.2 </a:t>
            </a:r>
            <a:r>
              <a:rPr lang="zh-CN" altLang="zh-CN" b="1" dirty="0" smtClean="0"/>
              <a:t>智能视频核心技术</a:t>
            </a:r>
            <a:endParaRPr lang="zh-CN" altLang="en-US" dirty="0"/>
          </a:p>
        </p:txBody>
      </p:sp>
      <p:sp>
        <p:nvSpPr>
          <p:cNvPr id="65537" name="Rectangle 1"/>
          <p:cNvSpPr>
            <a:spLocks noChangeArrowheads="1"/>
          </p:cNvSpPr>
          <p:nvPr/>
        </p:nvSpPr>
        <p:spPr bwMode="auto">
          <a:xfrm>
            <a:off x="251520" y="1412776"/>
            <a:ext cx="417646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zh-CN" dirty="0" smtClean="0"/>
              <a:t>智能视频技术作为智能视频系统中最为核心的关键技术，其研究目标是对监控视频的内容对象进行描述、分析和理解，并根据理解的结果对视频</a:t>
            </a:r>
            <a:r>
              <a:rPr lang="en-US" altLang="zh-CN" dirty="0" err="1" smtClean="0">
                <a:hlinkClick r:id="rId7"/>
              </a:rPr>
              <a:t>监控系统</a:t>
            </a:r>
            <a:r>
              <a:rPr lang="zh-CN" altLang="zh-CN" dirty="0" smtClean="0"/>
              <a:t>进行控制，从而使视频监控系统达到智能化水平。智能视频技术涉及到计算机视觉、图像视频处理和人工智能领域中的众多核心技术，是一个非常具有挑战性的困难问题。</a:t>
            </a:r>
          </a:p>
          <a:p>
            <a:r>
              <a:rPr lang="zh-CN" altLang="zh-CN" dirty="0" smtClean="0"/>
              <a:t>智能视频技术一方面可以对视频画面进行分类，起到对照或识别的作用。另一方面，它可以对画面进行分析，对画质进行某些优化，提供更好的画质供工作人员观看。其中具体包括：智能视频分析技术、智能视频识别技术、智能视频改良技术。</a:t>
            </a:r>
            <a:endParaRPr lang="zh-CN" altLang="zh-CN"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8229600" cy="2088009"/>
          </a:xfrm>
        </p:spPr>
        <p:txBody>
          <a:bodyPr/>
          <a:lstStyle/>
          <a:p>
            <a:r>
              <a:rPr lang="zh-CN" altLang="zh-CN" sz="1900" dirty="0" smtClean="0"/>
              <a:t>智能视频分析就是使用计算机图像视觉分析技术，通过将场景中背景和目标分离进而分析并追踪在摄像机场景内出现的目标。用户可以根据视频内容分析功能，通过在不同摄像机的场景中预设不同的报警规则，一旦目标在场景中出现了违反预定规则的行为，系统会自动发出报警，监控工作站自动弹出报警信息并发出警示音，用户可以通过点击报警信息，实现报警场景重组并采取相关措施。 </a:t>
            </a:r>
            <a:endParaRPr lang="en-US" altLang="zh-CN" sz="1900" dirty="0" smtClean="0"/>
          </a:p>
          <a:p>
            <a:r>
              <a:rPr lang="zh-CN" altLang="zh-CN" sz="1900" dirty="0" smtClean="0"/>
              <a:t>视频移动探测（</a:t>
            </a:r>
            <a:r>
              <a:rPr lang="en-US" altLang="zh-CN" sz="1900" dirty="0" smtClean="0"/>
              <a:t>Video Motion Detection</a:t>
            </a:r>
            <a:r>
              <a:rPr lang="zh-CN" altLang="zh-CN" sz="1900" dirty="0" smtClean="0"/>
              <a:t>，</a:t>
            </a:r>
            <a:r>
              <a:rPr lang="en-US" altLang="zh-CN" sz="1900" dirty="0" smtClean="0"/>
              <a:t>VMD</a:t>
            </a:r>
            <a:r>
              <a:rPr lang="zh-CN" altLang="zh-CN" sz="1900" dirty="0" smtClean="0"/>
              <a:t>）是硬盘录像机早期的一个功能，初衷是监控画面的某个区域内是否有像素变化，系统便自动触发报警提醒工作人员注意该图像。</a:t>
            </a:r>
            <a:r>
              <a:rPr lang="en-US" altLang="zh-CN" sz="1900" dirty="0" smtClean="0"/>
              <a:t>VMD</a:t>
            </a:r>
            <a:r>
              <a:rPr lang="zh-CN" altLang="zh-CN" sz="1900" dirty="0" smtClean="0"/>
              <a:t>技术采用比较相邻帧图像像素的变化情况，关注的核心的画面内所有像素的变化情况，此技术的应用比较有局限性。例如</a:t>
            </a:r>
            <a:r>
              <a:rPr lang="en-US" altLang="zh-CN" sz="1900" dirty="0" smtClean="0"/>
              <a:t>VMD</a:t>
            </a:r>
            <a:r>
              <a:rPr lang="zh-CN" altLang="zh-CN" sz="1900" dirty="0" smtClean="0"/>
              <a:t>技术对于一些静态场景过于敏感，如海浪、树叶的晃动等，可能触发误报警，因此不适合用于室外；而对于一些缓慢移动的入侵物体，或者入侵的物体突然停止运动，可能导致漏报警。由于</a:t>
            </a:r>
            <a:r>
              <a:rPr lang="en-US" altLang="zh-CN" sz="1900" dirty="0" smtClean="0"/>
              <a:t>VMD</a:t>
            </a:r>
            <a:r>
              <a:rPr lang="zh-CN" altLang="zh-CN" sz="1900" dirty="0" smtClean="0"/>
              <a:t>技术的局限性，实际应用的并不多，也算不上是真正的智能视频分析技术。</a:t>
            </a:r>
            <a:r>
              <a:rPr lang="en-US" altLang="zh-CN" sz="1900" dirty="0" smtClean="0"/>
              <a:t>VMD</a:t>
            </a:r>
            <a:r>
              <a:rPr lang="zh-CN" altLang="zh-CN" sz="1900" dirty="0" smtClean="0"/>
              <a:t>技术的优势是算法简单，不会给处理器带来很大负担，并且在一些室外场景并不复杂的场所可以有不错的表现，但是对于真正有视频分析需求的应用环境，尤其是室外环境，</a:t>
            </a:r>
            <a:r>
              <a:rPr lang="en-US" altLang="zh-CN" sz="1900" dirty="0" smtClean="0"/>
              <a:t>VMD</a:t>
            </a:r>
            <a:r>
              <a:rPr lang="zh-CN" altLang="zh-CN" sz="1900" dirty="0" smtClean="0"/>
              <a:t>技术不是一个好的选择。下面介绍智能视频分析技术的技术原理。</a:t>
            </a:r>
          </a:p>
          <a:p>
            <a:endParaRPr lang="zh-CN" altLang="zh-CN" dirty="0" smtClean="0"/>
          </a:p>
          <a:p>
            <a:endParaRPr lang="zh-CN" altLang="en-US" dirty="0"/>
          </a:p>
        </p:txBody>
      </p:sp>
      <p:sp>
        <p:nvSpPr>
          <p:cNvPr id="3" name="标题 2"/>
          <p:cNvSpPr>
            <a:spLocks noGrp="1"/>
          </p:cNvSpPr>
          <p:nvPr>
            <p:ph type="title"/>
          </p:nvPr>
        </p:nvSpPr>
        <p:spPr/>
        <p:txBody>
          <a:bodyPr/>
          <a:lstStyle/>
          <a:p>
            <a:r>
              <a:rPr lang="en-US" altLang="zh-CN" b="1" dirty="0" smtClean="0"/>
              <a:t>4.2.1 </a:t>
            </a:r>
            <a:r>
              <a:rPr lang="zh-CN" altLang="zh-CN" b="1" dirty="0" smtClean="0"/>
              <a:t>智能视频分析技术</a:t>
            </a:r>
            <a:endParaRPr lang="zh-CN" altLang="en-US"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a:t>
            </a:r>
            <a:r>
              <a:rPr lang="zh-CN" altLang="zh-CN" b="1" dirty="0" smtClean="0"/>
              <a:t>技术原理</a:t>
            </a:r>
            <a:endParaRPr lang="zh-CN" altLang="en-US" dirty="0"/>
          </a:p>
        </p:txBody>
      </p:sp>
      <p:pic>
        <p:nvPicPr>
          <p:cNvPr id="72706" name="Picture 2"/>
          <p:cNvPicPr>
            <a:picLocks noChangeAspect="1" noChangeArrowheads="1"/>
          </p:cNvPicPr>
          <p:nvPr/>
        </p:nvPicPr>
        <p:blipFill>
          <a:blip r:embed="rId2" cstate="print"/>
          <a:srcRect/>
          <a:stretch>
            <a:fillRect/>
          </a:stretch>
        </p:blipFill>
        <p:spPr bwMode="auto">
          <a:xfrm>
            <a:off x="323528" y="1124744"/>
            <a:ext cx="8319884" cy="5256584"/>
          </a:xfrm>
          <a:prstGeom prst="rect">
            <a:avLst/>
          </a:prstGeom>
          <a:noFill/>
          <a:ln w="9525">
            <a:noFill/>
            <a:miter lim="800000"/>
            <a:headEnd/>
            <a:tailEnd/>
          </a:ln>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2.</a:t>
            </a:r>
            <a:r>
              <a:rPr lang="zh-CN" altLang="zh-CN" b="1" dirty="0" smtClean="0"/>
              <a:t>分析流程</a:t>
            </a:r>
            <a:endParaRPr lang="zh-CN" altLang="en-US" dirty="0"/>
          </a:p>
        </p:txBody>
      </p:sp>
      <p:pic>
        <p:nvPicPr>
          <p:cNvPr id="73730" name="Picture 2"/>
          <p:cNvPicPr>
            <a:picLocks noChangeAspect="1" noChangeArrowheads="1"/>
          </p:cNvPicPr>
          <p:nvPr/>
        </p:nvPicPr>
        <p:blipFill>
          <a:blip r:embed="rId2" cstate="print"/>
          <a:srcRect/>
          <a:stretch>
            <a:fillRect/>
          </a:stretch>
        </p:blipFill>
        <p:spPr bwMode="auto">
          <a:xfrm>
            <a:off x="539552" y="980728"/>
            <a:ext cx="8389969" cy="5229200"/>
          </a:xfrm>
          <a:prstGeom prst="rect">
            <a:avLst/>
          </a:prstGeom>
          <a:noFill/>
          <a:ln w="9525">
            <a:noFill/>
            <a:miter lim="800000"/>
            <a:headEnd/>
            <a:tailEnd/>
          </a:ln>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buFont typeface="Wingdings" pitchFamily="2" charset="2"/>
              <a:buChar char="l"/>
            </a:pPr>
            <a:endParaRPr lang="en-US" altLang="zh-CN" sz="2400" dirty="0" smtClean="0">
              <a:solidFill>
                <a:schemeClr val="tx1"/>
              </a:solidFill>
              <a:latin typeface="+mn-lt"/>
              <a:ea typeface="+mn-ea"/>
              <a:cs typeface="+mn-cs"/>
            </a:endParaRPr>
          </a:p>
          <a:p>
            <a:pPr lvl="0"/>
            <a:r>
              <a:rPr lang="zh-CN" altLang="zh-CN" sz="2400" dirty="0" smtClean="0"/>
              <a:t>智能视频技术的定义</a:t>
            </a:r>
            <a:endParaRPr lang="en-US" altLang="zh-CN" sz="2400" dirty="0" smtClean="0"/>
          </a:p>
          <a:p>
            <a:pPr lvl="0"/>
            <a:endParaRPr lang="zh-CN" altLang="zh-CN" sz="2400" dirty="0" smtClean="0"/>
          </a:p>
          <a:p>
            <a:pPr lvl="0"/>
            <a:r>
              <a:rPr lang="zh-CN" altLang="zh-CN" sz="2400" dirty="0" smtClean="0"/>
              <a:t>智能视频的核心技术：分析、识别、改良</a:t>
            </a:r>
            <a:endParaRPr lang="en-US" altLang="zh-CN" sz="2400" dirty="0" smtClean="0"/>
          </a:p>
          <a:p>
            <a:pPr lvl="0"/>
            <a:endParaRPr lang="zh-CN" altLang="zh-CN" sz="2400" dirty="0" smtClean="0"/>
          </a:p>
          <a:p>
            <a:r>
              <a:rPr lang="zh-CN" altLang="zh-CN" sz="2400" dirty="0" smtClean="0"/>
              <a:t>智能视频技术的典型应用</a:t>
            </a:r>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3.</a:t>
            </a:r>
            <a:r>
              <a:rPr lang="zh-CN" altLang="zh-CN" b="1" dirty="0" smtClean="0"/>
              <a:t>主要方法</a:t>
            </a:r>
            <a:endParaRPr lang="zh-CN" altLang="en-US" dirty="0"/>
          </a:p>
        </p:txBody>
      </p:sp>
      <p:graphicFrame>
        <p:nvGraphicFramePr>
          <p:cNvPr id="4" name="表格 3"/>
          <p:cNvGraphicFramePr>
            <a:graphicFrameLocks noGrp="1"/>
          </p:cNvGraphicFramePr>
          <p:nvPr/>
        </p:nvGraphicFramePr>
        <p:xfrm>
          <a:off x="899592" y="1196751"/>
          <a:ext cx="7416824" cy="4608512"/>
        </p:xfrm>
        <a:graphic>
          <a:graphicData uri="http://schemas.openxmlformats.org/drawingml/2006/table">
            <a:tbl>
              <a:tblPr/>
              <a:tblGrid>
                <a:gridCol w="1851696"/>
                <a:gridCol w="2782564"/>
                <a:gridCol w="2782564"/>
              </a:tblGrid>
              <a:tr h="1102096">
                <a:tc>
                  <a:txBody>
                    <a:bodyPr/>
                    <a:lstStyle/>
                    <a:p>
                      <a:pPr algn="ctr">
                        <a:spcAft>
                          <a:spcPts val="0"/>
                        </a:spcAft>
                      </a:pPr>
                      <a:r>
                        <a:rPr lang="zh-CN" sz="2000" kern="100">
                          <a:latin typeface="黑体"/>
                          <a:cs typeface="Times New Roman"/>
                        </a:rPr>
                        <a:t>方法</a:t>
                      </a:r>
                    </a:p>
                  </a:txBody>
                  <a:tcPr marL="68580" marR="68580"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zh-CN" sz="2000" kern="100">
                          <a:latin typeface="黑体"/>
                          <a:cs typeface="Times New Roman"/>
                        </a:rPr>
                        <a:t>优点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zh-CN" sz="2000" kern="100">
                          <a:latin typeface="黑体"/>
                          <a:cs typeface="Times New Roman"/>
                        </a:rPr>
                        <a:t>缺点</a:t>
                      </a:r>
                    </a:p>
                  </a:txBody>
                  <a:tcPr marL="68580" marR="6858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1753208">
                <a:tc>
                  <a:txBody>
                    <a:bodyPr/>
                    <a:lstStyle/>
                    <a:p>
                      <a:pPr algn="just">
                        <a:spcAft>
                          <a:spcPts val="0"/>
                        </a:spcAft>
                      </a:pPr>
                      <a:r>
                        <a:rPr lang="zh-CN" sz="2000" kern="100">
                          <a:latin typeface="黑体"/>
                          <a:cs typeface="Times New Roman"/>
                        </a:rPr>
                        <a:t>背景减除方法</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latin typeface="黑体"/>
                          <a:cs typeface="Times New Roman"/>
                        </a:rPr>
                        <a:t>精确度高，灵敏，性能表现好</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latin typeface="黑体"/>
                          <a:cs typeface="Times New Roman"/>
                        </a:rPr>
                        <a:t>芯片资源占用多，对光线等变化敏感</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3208">
                <a:tc>
                  <a:txBody>
                    <a:bodyPr/>
                    <a:lstStyle/>
                    <a:p>
                      <a:pPr algn="just">
                        <a:spcAft>
                          <a:spcPts val="0"/>
                        </a:spcAft>
                      </a:pPr>
                      <a:r>
                        <a:rPr lang="zh-CN" sz="2000" kern="100">
                          <a:latin typeface="黑体"/>
                          <a:cs typeface="Times New Roman"/>
                        </a:rPr>
                        <a:t>时间差分方法</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a:latin typeface="黑体"/>
                          <a:cs typeface="Times New Roman"/>
                        </a:rPr>
                        <a:t>环境适应性强，芯片资源占用少，对光线等变化不敏感</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2000" kern="100" dirty="0">
                          <a:latin typeface="黑体"/>
                          <a:cs typeface="Times New Roman"/>
                        </a:rPr>
                        <a:t>不是太精确，应用条件有限，当运动目标停止，实效</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）越线检测</a:t>
            </a:r>
          </a:p>
          <a:p>
            <a:r>
              <a:rPr lang="en-US" altLang="zh-CN" dirty="0" smtClean="0"/>
              <a:t>2</a:t>
            </a:r>
            <a:r>
              <a:rPr lang="zh-CN" altLang="zh-CN" dirty="0" smtClean="0"/>
              <a:t>）流量统计</a:t>
            </a:r>
          </a:p>
          <a:p>
            <a:r>
              <a:rPr lang="en-US" altLang="zh-CN" dirty="0" smtClean="0"/>
              <a:t>3</a:t>
            </a:r>
            <a:r>
              <a:rPr lang="zh-CN" altLang="zh-CN" dirty="0" smtClean="0"/>
              <a:t>）区域检测</a:t>
            </a:r>
            <a:endParaRPr lang="en-US" altLang="zh-CN" dirty="0" smtClean="0"/>
          </a:p>
          <a:p>
            <a:r>
              <a:rPr lang="en-US" altLang="zh-CN" dirty="0" smtClean="0"/>
              <a:t>4</a:t>
            </a:r>
            <a:r>
              <a:rPr lang="zh-CN" altLang="zh-CN" dirty="0" smtClean="0"/>
              <a:t>）滞留检测</a:t>
            </a:r>
            <a:endParaRPr lang="en-US" altLang="zh-CN" dirty="0" smtClean="0"/>
          </a:p>
          <a:p>
            <a:r>
              <a:rPr lang="en-US" altLang="zh-CN" dirty="0" smtClean="0"/>
              <a:t>5</a:t>
            </a:r>
            <a:r>
              <a:rPr lang="zh-CN" altLang="zh-CN" dirty="0" smtClean="0"/>
              <a:t>）轨迹跟踪</a:t>
            </a:r>
          </a:p>
          <a:p>
            <a:r>
              <a:rPr lang="en-US" altLang="zh-CN" dirty="0" smtClean="0"/>
              <a:t>6</a:t>
            </a:r>
            <a:r>
              <a:rPr lang="zh-CN" altLang="zh-CN" dirty="0" smtClean="0"/>
              <a:t>）人体行为检测</a:t>
            </a:r>
            <a:endParaRPr lang="en-US" altLang="zh-CN" dirty="0" smtClean="0"/>
          </a:p>
          <a:p>
            <a:r>
              <a:rPr lang="en-US" altLang="zh-CN" dirty="0" smtClean="0"/>
              <a:t>7</a:t>
            </a:r>
            <a:r>
              <a:rPr lang="zh-CN" altLang="zh-CN" dirty="0" smtClean="0"/>
              <a:t>）火灾预警</a:t>
            </a:r>
          </a:p>
          <a:p>
            <a:endParaRPr lang="zh-CN" altLang="zh-CN" dirty="0" smtClean="0"/>
          </a:p>
          <a:p>
            <a:endParaRPr lang="zh-CN" altLang="en-US" dirty="0"/>
          </a:p>
        </p:txBody>
      </p:sp>
      <p:sp>
        <p:nvSpPr>
          <p:cNvPr id="3" name="标题 2"/>
          <p:cNvSpPr>
            <a:spLocks noGrp="1"/>
          </p:cNvSpPr>
          <p:nvPr>
            <p:ph type="title"/>
          </p:nvPr>
        </p:nvSpPr>
        <p:spPr/>
        <p:txBody>
          <a:bodyPr/>
          <a:lstStyle/>
          <a:p>
            <a:r>
              <a:rPr lang="en-US" altLang="zh-CN" b="1" dirty="0" smtClean="0"/>
              <a:t>4.</a:t>
            </a:r>
            <a:r>
              <a:rPr lang="zh-CN" altLang="zh-CN" b="1" dirty="0" smtClean="0"/>
              <a:t>主要功能</a:t>
            </a:r>
            <a:endParaRPr lang="zh-CN" altLang="en-US" dirty="0"/>
          </a:p>
        </p:txBody>
      </p:sp>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75777" name="Picture 1"/>
          <p:cNvPicPr>
            <a:picLocks noChangeAspect="1" noChangeArrowheads="1"/>
          </p:cNvPicPr>
          <p:nvPr/>
        </p:nvPicPr>
        <p:blipFill>
          <a:blip r:embed="rId2" cstate="print"/>
          <a:srcRect/>
          <a:stretch>
            <a:fillRect/>
          </a:stretch>
        </p:blipFill>
        <p:spPr bwMode="auto">
          <a:xfrm>
            <a:off x="4067944" y="980728"/>
            <a:ext cx="4032448" cy="3154351"/>
          </a:xfrm>
          <a:prstGeom prst="rect">
            <a:avLst/>
          </a:prstGeom>
          <a:noFill/>
        </p:spPr>
      </p:pic>
      <p:sp>
        <p:nvSpPr>
          <p:cNvPr id="75779" name="Rectangle 3"/>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5781" name="Picture 5"/>
          <p:cNvPicPr>
            <a:picLocks noChangeAspect="1" noChangeArrowheads="1"/>
          </p:cNvPicPr>
          <p:nvPr/>
        </p:nvPicPr>
        <p:blipFill>
          <a:blip r:embed="rId3" cstate="print"/>
          <a:srcRect/>
          <a:stretch>
            <a:fillRect/>
          </a:stretch>
        </p:blipFill>
        <p:spPr bwMode="auto">
          <a:xfrm>
            <a:off x="4066717" y="3717032"/>
            <a:ext cx="4105683" cy="3096344"/>
          </a:xfrm>
          <a:prstGeom prst="rect">
            <a:avLst/>
          </a:prstGeom>
          <a:noFill/>
          <a:ln w="9525">
            <a:noFill/>
            <a:miter lim="800000"/>
            <a:headEnd/>
            <a:tailEnd/>
          </a:ln>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）越线检测</a:t>
            </a:r>
          </a:p>
          <a:p>
            <a:r>
              <a:rPr lang="en-US" altLang="zh-CN" b="1" dirty="0" smtClean="0"/>
              <a:t>2</a:t>
            </a:r>
            <a:r>
              <a:rPr lang="zh-CN" altLang="zh-CN" b="1" dirty="0" smtClean="0"/>
              <a:t>）流量统计</a:t>
            </a:r>
          </a:p>
          <a:p>
            <a:r>
              <a:rPr lang="en-US" altLang="zh-CN" dirty="0" smtClean="0"/>
              <a:t>3</a:t>
            </a:r>
            <a:r>
              <a:rPr lang="zh-CN" altLang="zh-CN" dirty="0" smtClean="0"/>
              <a:t>）区域检测</a:t>
            </a:r>
            <a:endParaRPr lang="en-US" altLang="zh-CN" dirty="0" smtClean="0"/>
          </a:p>
          <a:p>
            <a:r>
              <a:rPr lang="en-US" altLang="zh-CN" dirty="0" smtClean="0"/>
              <a:t>4</a:t>
            </a:r>
            <a:r>
              <a:rPr lang="zh-CN" altLang="zh-CN" dirty="0" smtClean="0"/>
              <a:t>）滞留检测</a:t>
            </a:r>
            <a:endParaRPr lang="en-US" altLang="zh-CN" dirty="0" smtClean="0"/>
          </a:p>
          <a:p>
            <a:r>
              <a:rPr lang="en-US" altLang="zh-CN" dirty="0" smtClean="0"/>
              <a:t>5</a:t>
            </a:r>
            <a:r>
              <a:rPr lang="zh-CN" altLang="zh-CN" dirty="0" smtClean="0"/>
              <a:t>）轨迹跟踪</a:t>
            </a:r>
          </a:p>
          <a:p>
            <a:r>
              <a:rPr lang="en-US" altLang="zh-CN" dirty="0" smtClean="0"/>
              <a:t>6</a:t>
            </a:r>
            <a:r>
              <a:rPr lang="zh-CN" altLang="zh-CN" dirty="0" smtClean="0"/>
              <a:t>）人体行为检测</a:t>
            </a:r>
            <a:endParaRPr lang="en-US" altLang="zh-CN" dirty="0" smtClean="0"/>
          </a:p>
          <a:p>
            <a:r>
              <a:rPr lang="en-US" altLang="zh-CN" dirty="0" smtClean="0"/>
              <a:t>7</a:t>
            </a:r>
            <a:r>
              <a:rPr lang="zh-CN" altLang="zh-CN" dirty="0" smtClean="0"/>
              <a:t>）火灾预警</a:t>
            </a:r>
          </a:p>
          <a:p>
            <a:endParaRPr lang="zh-CN" altLang="zh-CN" dirty="0" smtClean="0"/>
          </a:p>
          <a:p>
            <a:endParaRPr lang="zh-CN" altLang="en-US" dirty="0"/>
          </a:p>
        </p:txBody>
      </p:sp>
      <p:sp>
        <p:nvSpPr>
          <p:cNvPr id="3" name="标题 2"/>
          <p:cNvSpPr>
            <a:spLocks noGrp="1"/>
          </p:cNvSpPr>
          <p:nvPr>
            <p:ph type="title"/>
          </p:nvPr>
        </p:nvSpPr>
        <p:spPr/>
        <p:txBody>
          <a:bodyPr/>
          <a:lstStyle/>
          <a:p>
            <a:r>
              <a:rPr lang="en-US" altLang="zh-CN" b="1" dirty="0" smtClean="0"/>
              <a:t>4.</a:t>
            </a:r>
            <a:r>
              <a:rPr lang="zh-CN" altLang="zh-CN" b="1" dirty="0" smtClean="0"/>
              <a:t>主要功能</a:t>
            </a:r>
            <a:endParaRPr lang="zh-CN" altLang="en-US" dirty="0"/>
          </a:p>
        </p:txBody>
      </p:sp>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5779" name="Rectangle 3"/>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6802" name="Picture 2" descr="2010071304"/>
          <p:cNvPicPr>
            <a:picLocks noChangeAspect="1" noChangeArrowheads="1"/>
          </p:cNvPicPr>
          <p:nvPr/>
        </p:nvPicPr>
        <p:blipFill>
          <a:blip r:embed="rId2" cstate="print"/>
          <a:srcRect r="-1077" b="22435"/>
          <a:stretch>
            <a:fillRect/>
          </a:stretch>
        </p:blipFill>
        <p:spPr bwMode="auto">
          <a:xfrm>
            <a:off x="2998282" y="1124744"/>
            <a:ext cx="6145718" cy="3528392"/>
          </a:xfrm>
          <a:prstGeom prst="rect">
            <a:avLst/>
          </a:prstGeom>
          <a:noFill/>
          <a:ln w="9525">
            <a:noFill/>
            <a:miter lim="800000"/>
            <a:headEnd/>
            <a:tailEnd/>
          </a:ln>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）越线检测</a:t>
            </a:r>
          </a:p>
          <a:p>
            <a:r>
              <a:rPr lang="en-US" altLang="zh-CN" b="1" dirty="0" smtClean="0"/>
              <a:t>2</a:t>
            </a:r>
            <a:r>
              <a:rPr lang="zh-CN" altLang="zh-CN" b="1" dirty="0" smtClean="0"/>
              <a:t>）流量统计</a:t>
            </a:r>
          </a:p>
          <a:p>
            <a:r>
              <a:rPr lang="en-US" altLang="zh-CN" b="1" dirty="0" smtClean="0"/>
              <a:t>3</a:t>
            </a:r>
            <a:r>
              <a:rPr lang="zh-CN" altLang="zh-CN" b="1" dirty="0" smtClean="0"/>
              <a:t>）区域检测</a:t>
            </a:r>
            <a:endParaRPr lang="en-US" altLang="zh-CN" b="1" dirty="0" smtClean="0"/>
          </a:p>
          <a:p>
            <a:r>
              <a:rPr lang="en-US" altLang="zh-CN" dirty="0" smtClean="0"/>
              <a:t>4</a:t>
            </a:r>
            <a:r>
              <a:rPr lang="zh-CN" altLang="zh-CN" dirty="0" smtClean="0"/>
              <a:t>）滞留检测</a:t>
            </a:r>
            <a:endParaRPr lang="en-US" altLang="zh-CN" dirty="0" smtClean="0"/>
          </a:p>
          <a:p>
            <a:r>
              <a:rPr lang="en-US" altLang="zh-CN" dirty="0" smtClean="0"/>
              <a:t>5</a:t>
            </a:r>
            <a:r>
              <a:rPr lang="zh-CN" altLang="zh-CN" dirty="0" smtClean="0"/>
              <a:t>）轨迹跟踪</a:t>
            </a:r>
          </a:p>
          <a:p>
            <a:r>
              <a:rPr lang="en-US" altLang="zh-CN" dirty="0" smtClean="0"/>
              <a:t>6</a:t>
            </a:r>
            <a:r>
              <a:rPr lang="zh-CN" altLang="zh-CN" dirty="0" smtClean="0"/>
              <a:t>）人体行为检测</a:t>
            </a:r>
            <a:endParaRPr lang="en-US" altLang="zh-CN" dirty="0" smtClean="0"/>
          </a:p>
          <a:p>
            <a:r>
              <a:rPr lang="en-US" altLang="zh-CN" dirty="0" smtClean="0"/>
              <a:t>7</a:t>
            </a:r>
            <a:r>
              <a:rPr lang="zh-CN" altLang="zh-CN" dirty="0" smtClean="0"/>
              <a:t>）火灾预警</a:t>
            </a:r>
          </a:p>
          <a:p>
            <a:endParaRPr lang="zh-CN" altLang="zh-CN" dirty="0" smtClean="0"/>
          </a:p>
          <a:p>
            <a:endParaRPr lang="zh-CN" altLang="en-US" dirty="0"/>
          </a:p>
        </p:txBody>
      </p:sp>
      <p:sp>
        <p:nvSpPr>
          <p:cNvPr id="3" name="标题 2"/>
          <p:cNvSpPr>
            <a:spLocks noGrp="1"/>
          </p:cNvSpPr>
          <p:nvPr>
            <p:ph type="title"/>
          </p:nvPr>
        </p:nvSpPr>
        <p:spPr/>
        <p:txBody>
          <a:bodyPr/>
          <a:lstStyle/>
          <a:p>
            <a:r>
              <a:rPr lang="en-US" altLang="zh-CN" b="1" dirty="0" smtClean="0"/>
              <a:t>4.</a:t>
            </a:r>
            <a:r>
              <a:rPr lang="zh-CN" altLang="zh-CN" b="1" dirty="0" smtClean="0"/>
              <a:t>主要功能</a:t>
            </a:r>
            <a:endParaRPr lang="zh-CN" altLang="en-US" dirty="0"/>
          </a:p>
        </p:txBody>
      </p:sp>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5779" name="Rectangle 3"/>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7826" name="图片 4" descr="仓库物品被盗1"/>
          <p:cNvPicPr>
            <a:picLocks noChangeAspect="1" noChangeArrowheads="1"/>
          </p:cNvPicPr>
          <p:nvPr/>
        </p:nvPicPr>
        <p:blipFill>
          <a:blip r:embed="rId2" cstate="print"/>
          <a:srcRect/>
          <a:stretch>
            <a:fillRect/>
          </a:stretch>
        </p:blipFill>
        <p:spPr bwMode="auto">
          <a:xfrm>
            <a:off x="4067944" y="1052736"/>
            <a:ext cx="3888432" cy="2888864"/>
          </a:xfrm>
          <a:prstGeom prst="rect">
            <a:avLst/>
          </a:prstGeom>
          <a:noFill/>
          <a:ln w="9525">
            <a:noFill/>
            <a:miter lim="800000"/>
            <a:headEnd/>
            <a:tailEnd/>
          </a:ln>
        </p:spPr>
      </p:pic>
      <p:pic>
        <p:nvPicPr>
          <p:cNvPr id="77827" name="图片 5" descr="仓库物品被盗2"/>
          <p:cNvPicPr>
            <a:picLocks noChangeAspect="1" noChangeArrowheads="1"/>
          </p:cNvPicPr>
          <p:nvPr/>
        </p:nvPicPr>
        <p:blipFill>
          <a:blip r:embed="rId3" cstate="print"/>
          <a:srcRect/>
          <a:stretch>
            <a:fillRect/>
          </a:stretch>
        </p:blipFill>
        <p:spPr bwMode="auto">
          <a:xfrm>
            <a:off x="251520" y="3977680"/>
            <a:ext cx="3831301" cy="2880320"/>
          </a:xfrm>
          <a:prstGeom prst="rect">
            <a:avLst/>
          </a:prstGeom>
          <a:noFill/>
          <a:ln w="9525">
            <a:noFill/>
            <a:miter lim="800000"/>
            <a:headEnd/>
            <a:tailEnd/>
          </a:ln>
        </p:spPr>
      </p:pic>
      <p:pic>
        <p:nvPicPr>
          <p:cNvPr id="77828" name="Picture 4"/>
          <p:cNvPicPr>
            <a:picLocks noChangeAspect="1" noChangeArrowheads="1"/>
          </p:cNvPicPr>
          <p:nvPr/>
        </p:nvPicPr>
        <p:blipFill>
          <a:blip r:embed="rId4" cstate="print"/>
          <a:srcRect/>
          <a:stretch>
            <a:fillRect/>
          </a:stretch>
        </p:blipFill>
        <p:spPr bwMode="auto">
          <a:xfrm>
            <a:off x="4067944" y="3933056"/>
            <a:ext cx="3960440" cy="2928573"/>
          </a:xfrm>
          <a:prstGeom prst="rect">
            <a:avLst/>
          </a:prstGeom>
          <a:noFill/>
          <a:ln w="9525">
            <a:noFill/>
            <a:miter lim="800000"/>
            <a:headEnd/>
            <a:tailEnd/>
          </a:ln>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）越线检测</a:t>
            </a:r>
          </a:p>
          <a:p>
            <a:r>
              <a:rPr lang="en-US" altLang="zh-CN" b="1" dirty="0" smtClean="0"/>
              <a:t>2</a:t>
            </a:r>
            <a:r>
              <a:rPr lang="zh-CN" altLang="zh-CN" b="1" dirty="0" smtClean="0"/>
              <a:t>）流量统计</a:t>
            </a:r>
          </a:p>
          <a:p>
            <a:r>
              <a:rPr lang="en-US" altLang="zh-CN" b="1" dirty="0" smtClean="0"/>
              <a:t>3</a:t>
            </a:r>
            <a:r>
              <a:rPr lang="zh-CN" altLang="zh-CN" b="1" dirty="0" smtClean="0"/>
              <a:t>）区域检测</a:t>
            </a:r>
            <a:endParaRPr lang="en-US" altLang="zh-CN" b="1" dirty="0" smtClean="0"/>
          </a:p>
          <a:p>
            <a:r>
              <a:rPr lang="en-US" altLang="zh-CN" b="1" dirty="0" smtClean="0"/>
              <a:t>4</a:t>
            </a:r>
            <a:r>
              <a:rPr lang="zh-CN" altLang="zh-CN" b="1" dirty="0" smtClean="0"/>
              <a:t>）滞留检测</a:t>
            </a:r>
            <a:endParaRPr lang="en-US" altLang="zh-CN" b="1" dirty="0" smtClean="0"/>
          </a:p>
          <a:p>
            <a:r>
              <a:rPr lang="en-US" altLang="zh-CN" dirty="0" smtClean="0"/>
              <a:t>5</a:t>
            </a:r>
            <a:r>
              <a:rPr lang="zh-CN" altLang="zh-CN" dirty="0" smtClean="0"/>
              <a:t>）轨迹跟踪</a:t>
            </a:r>
          </a:p>
          <a:p>
            <a:r>
              <a:rPr lang="en-US" altLang="zh-CN" dirty="0" smtClean="0"/>
              <a:t>6</a:t>
            </a:r>
            <a:r>
              <a:rPr lang="zh-CN" altLang="zh-CN" dirty="0" smtClean="0"/>
              <a:t>）人体行为检测</a:t>
            </a:r>
            <a:endParaRPr lang="en-US" altLang="zh-CN" dirty="0" smtClean="0"/>
          </a:p>
          <a:p>
            <a:r>
              <a:rPr lang="en-US" altLang="zh-CN" dirty="0" smtClean="0"/>
              <a:t>7</a:t>
            </a:r>
            <a:r>
              <a:rPr lang="zh-CN" altLang="zh-CN" dirty="0" smtClean="0"/>
              <a:t>）火灾预警</a:t>
            </a:r>
          </a:p>
          <a:p>
            <a:endParaRPr lang="zh-CN" altLang="zh-CN" dirty="0" smtClean="0"/>
          </a:p>
          <a:p>
            <a:endParaRPr lang="zh-CN" altLang="en-US" dirty="0"/>
          </a:p>
        </p:txBody>
      </p:sp>
      <p:sp>
        <p:nvSpPr>
          <p:cNvPr id="3" name="标题 2"/>
          <p:cNvSpPr>
            <a:spLocks noGrp="1"/>
          </p:cNvSpPr>
          <p:nvPr>
            <p:ph type="title"/>
          </p:nvPr>
        </p:nvSpPr>
        <p:spPr/>
        <p:txBody>
          <a:bodyPr/>
          <a:lstStyle/>
          <a:p>
            <a:r>
              <a:rPr lang="en-US" altLang="zh-CN" b="1" dirty="0" smtClean="0"/>
              <a:t>4.</a:t>
            </a:r>
            <a:r>
              <a:rPr lang="zh-CN" altLang="zh-CN" b="1" dirty="0" smtClean="0"/>
              <a:t>主要功能</a:t>
            </a:r>
            <a:endParaRPr lang="zh-CN" altLang="en-US" dirty="0"/>
          </a:p>
        </p:txBody>
      </p:sp>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5779" name="Rectangle 3"/>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8850" name="Picture 2"/>
          <p:cNvPicPr>
            <a:picLocks noChangeAspect="1" noChangeArrowheads="1"/>
          </p:cNvPicPr>
          <p:nvPr/>
        </p:nvPicPr>
        <p:blipFill>
          <a:blip r:embed="rId2" cstate="print"/>
          <a:srcRect t="10443"/>
          <a:stretch>
            <a:fillRect/>
          </a:stretch>
        </p:blipFill>
        <p:spPr bwMode="auto">
          <a:xfrm>
            <a:off x="4067944" y="980728"/>
            <a:ext cx="4752528" cy="3174024"/>
          </a:xfrm>
          <a:prstGeom prst="rect">
            <a:avLst/>
          </a:prstGeom>
          <a:noFill/>
          <a:ln w="9525">
            <a:noFill/>
            <a:miter lim="800000"/>
            <a:headEnd/>
            <a:tailEnd/>
          </a:ln>
        </p:spPr>
      </p:pic>
      <p:pic>
        <p:nvPicPr>
          <p:cNvPr id="78851" name="Picture 3"/>
          <p:cNvPicPr>
            <a:picLocks noChangeAspect="1" noChangeArrowheads="1"/>
          </p:cNvPicPr>
          <p:nvPr/>
        </p:nvPicPr>
        <p:blipFill>
          <a:blip r:embed="rId3" cstate="print"/>
          <a:srcRect t="10443"/>
          <a:stretch>
            <a:fillRect/>
          </a:stretch>
        </p:blipFill>
        <p:spPr bwMode="auto">
          <a:xfrm>
            <a:off x="251520" y="3762980"/>
            <a:ext cx="4572000" cy="3095020"/>
          </a:xfrm>
          <a:prstGeom prst="rect">
            <a:avLst/>
          </a:prstGeom>
          <a:noFill/>
          <a:ln w="9525">
            <a:noFill/>
            <a:miter lim="800000"/>
            <a:headEnd/>
            <a:tailEnd/>
          </a:ln>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）越线检测</a:t>
            </a:r>
          </a:p>
          <a:p>
            <a:r>
              <a:rPr lang="en-US" altLang="zh-CN" b="1" dirty="0" smtClean="0"/>
              <a:t>2</a:t>
            </a:r>
            <a:r>
              <a:rPr lang="zh-CN" altLang="zh-CN" b="1" dirty="0" smtClean="0"/>
              <a:t>）流量统计</a:t>
            </a:r>
          </a:p>
          <a:p>
            <a:r>
              <a:rPr lang="en-US" altLang="zh-CN" b="1" dirty="0" smtClean="0"/>
              <a:t>3</a:t>
            </a:r>
            <a:r>
              <a:rPr lang="zh-CN" altLang="zh-CN" b="1" dirty="0" smtClean="0"/>
              <a:t>）区域检测</a:t>
            </a:r>
            <a:endParaRPr lang="en-US" altLang="zh-CN" b="1" dirty="0" smtClean="0"/>
          </a:p>
          <a:p>
            <a:r>
              <a:rPr lang="en-US" altLang="zh-CN" b="1" dirty="0" smtClean="0"/>
              <a:t>4</a:t>
            </a:r>
            <a:r>
              <a:rPr lang="zh-CN" altLang="zh-CN" b="1" dirty="0" smtClean="0"/>
              <a:t>）滞留检测</a:t>
            </a:r>
            <a:endParaRPr lang="en-US" altLang="zh-CN" b="1" dirty="0" smtClean="0"/>
          </a:p>
          <a:p>
            <a:r>
              <a:rPr lang="en-US" altLang="zh-CN" b="1" dirty="0" smtClean="0"/>
              <a:t>5</a:t>
            </a:r>
            <a:r>
              <a:rPr lang="zh-CN" altLang="zh-CN" b="1" dirty="0" smtClean="0"/>
              <a:t>）轨迹跟踪</a:t>
            </a:r>
          </a:p>
          <a:p>
            <a:r>
              <a:rPr lang="en-US" altLang="zh-CN" dirty="0" smtClean="0"/>
              <a:t>6</a:t>
            </a:r>
            <a:r>
              <a:rPr lang="zh-CN" altLang="zh-CN" dirty="0" smtClean="0"/>
              <a:t>）人体行为检测</a:t>
            </a:r>
            <a:endParaRPr lang="en-US" altLang="zh-CN" dirty="0" smtClean="0"/>
          </a:p>
          <a:p>
            <a:r>
              <a:rPr lang="en-US" altLang="zh-CN" dirty="0" smtClean="0"/>
              <a:t>7</a:t>
            </a:r>
            <a:r>
              <a:rPr lang="zh-CN" altLang="zh-CN" dirty="0" smtClean="0"/>
              <a:t>）火灾预警</a:t>
            </a:r>
          </a:p>
          <a:p>
            <a:endParaRPr lang="zh-CN" altLang="zh-CN" dirty="0" smtClean="0"/>
          </a:p>
          <a:p>
            <a:endParaRPr lang="zh-CN" altLang="en-US" dirty="0"/>
          </a:p>
        </p:txBody>
      </p:sp>
      <p:sp>
        <p:nvSpPr>
          <p:cNvPr id="3" name="标题 2"/>
          <p:cNvSpPr>
            <a:spLocks noGrp="1"/>
          </p:cNvSpPr>
          <p:nvPr>
            <p:ph type="title"/>
          </p:nvPr>
        </p:nvSpPr>
        <p:spPr/>
        <p:txBody>
          <a:bodyPr/>
          <a:lstStyle/>
          <a:p>
            <a:r>
              <a:rPr lang="en-US" altLang="zh-CN" b="1" dirty="0" smtClean="0"/>
              <a:t>4.</a:t>
            </a:r>
            <a:r>
              <a:rPr lang="zh-CN" altLang="zh-CN" b="1" dirty="0" smtClean="0"/>
              <a:t>主要功能</a:t>
            </a:r>
            <a:endParaRPr lang="zh-CN" altLang="en-US" dirty="0"/>
          </a:p>
        </p:txBody>
      </p:sp>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5779" name="Rectangle 3"/>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79874" name="Picture 2"/>
          <p:cNvPicPr>
            <a:picLocks noChangeAspect="1" noChangeArrowheads="1"/>
          </p:cNvPicPr>
          <p:nvPr/>
        </p:nvPicPr>
        <p:blipFill>
          <a:blip r:embed="rId2" cstate="print"/>
          <a:srcRect/>
          <a:stretch>
            <a:fillRect/>
          </a:stretch>
        </p:blipFill>
        <p:spPr bwMode="auto">
          <a:xfrm>
            <a:off x="4572000" y="980728"/>
            <a:ext cx="3960440" cy="2779373"/>
          </a:xfrm>
          <a:prstGeom prst="rect">
            <a:avLst/>
          </a:prstGeom>
          <a:noFill/>
          <a:ln w="9525">
            <a:noFill/>
            <a:miter lim="800000"/>
            <a:headEnd/>
            <a:tailEnd/>
          </a:ln>
        </p:spPr>
      </p:pic>
      <p:pic>
        <p:nvPicPr>
          <p:cNvPr id="79875" name="Picture 3"/>
          <p:cNvPicPr>
            <a:picLocks noChangeAspect="1" noChangeArrowheads="1"/>
          </p:cNvPicPr>
          <p:nvPr/>
        </p:nvPicPr>
        <p:blipFill>
          <a:blip r:embed="rId3" cstate="print"/>
          <a:srcRect/>
          <a:stretch>
            <a:fillRect/>
          </a:stretch>
        </p:blipFill>
        <p:spPr bwMode="auto">
          <a:xfrm>
            <a:off x="4572000" y="3717032"/>
            <a:ext cx="4176464" cy="2956091"/>
          </a:xfrm>
          <a:prstGeom prst="rect">
            <a:avLst/>
          </a:prstGeom>
          <a:noFill/>
          <a:ln w="9525">
            <a:noFill/>
            <a:miter lim="800000"/>
            <a:headEnd/>
            <a:tailEnd/>
          </a:ln>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）越线检测</a:t>
            </a:r>
          </a:p>
          <a:p>
            <a:r>
              <a:rPr lang="en-US" altLang="zh-CN" b="1" dirty="0" smtClean="0"/>
              <a:t>2</a:t>
            </a:r>
            <a:r>
              <a:rPr lang="zh-CN" altLang="zh-CN" b="1" dirty="0" smtClean="0"/>
              <a:t>）流量统计</a:t>
            </a:r>
          </a:p>
          <a:p>
            <a:r>
              <a:rPr lang="en-US" altLang="zh-CN" b="1" dirty="0" smtClean="0"/>
              <a:t>3</a:t>
            </a:r>
            <a:r>
              <a:rPr lang="zh-CN" altLang="zh-CN" b="1" dirty="0" smtClean="0"/>
              <a:t>）区域检测</a:t>
            </a:r>
            <a:endParaRPr lang="en-US" altLang="zh-CN" b="1" dirty="0" smtClean="0"/>
          </a:p>
          <a:p>
            <a:r>
              <a:rPr lang="en-US" altLang="zh-CN" b="1" dirty="0" smtClean="0"/>
              <a:t>4</a:t>
            </a:r>
            <a:r>
              <a:rPr lang="zh-CN" altLang="zh-CN" b="1" dirty="0" smtClean="0"/>
              <a:t>）滞留检测</a:t>
            </a:r>
            <a:endParaRPr lang="en-US" altLang="zh-CN" b="1" dirty="0" smtClean="0"/>
          </a:p>
          <a:p>
            <a:r>
              <a:rPr lang="en-US" altLang="zh-CN" b="1" dirty="0" smtClean="0"/>
              <a:t>5</a:t>
            </a:r>
            <a:r>
              <a:rPr lang="zh-CN" altLang="zh-CN" b="1" dirty="0" smtClean="0"/>
              <a:t>）轨迹跟踪</a:t>
            </a:r>
          </a:p>
          <a:p>
            <a:r>
              <a:rPr lang="en-US" altLang="zh-CN" b="1" dirty="0" smtClean="0"/>
              <a:t>6</a:t>
            </a:r>
            <a:r>
              <a:rPr lang="zh-CN" altLang="zh-CN" b="1" dirty="0" smtClean="0"/>
              <a:t>）人体行为检测</a:t>
            </a:r>
            <a:endParaRPr lang="en-US" altLang="zh-CN" b="1" dirty="0" smtClean="0"/>
          </a:p>
          <a:p>
            <a:r>
              <a:rPr lang="en-US" altLang="zh-CN" dirty="0" smtClean="0"/>
              <a:t>7</a:t>
            </a:r>
            <a:r>
              <a:rPr lang="zh-CN" altLang="zh-CN" dirty="0" smtClean="0"/>
              <a:t>）火灾预警</a:t>
            </a:r>
          </a:p>
          <a:p>
            <a:endParaRPr lang="zh-CN" altLang="zh-CN" b="1" dirty="0" smtClean="0"/>
          </a:p>
          <a:p>
            <a:endParaRPr lang="zh-CN" altLang="en-US" dirty="0"/>
          </a:p>
        </p:txBody>
      </p:sp>
      <p:sp>
        <p:nvSpPr>
          <p:cNvPr id="3" name="标题 2"/>
          <p:cNvSpPr>
            <a:spLocks noGrp="1"/>
          </p:cNvSpPr>
          <p:nvPr>
            <p:ph type="title"/>
          </p:nvPr>
        </p:nvSpPr>
        <p:spPr/>
        <p:txBody>
          <a:bodyPr/>
          <a:lstStyle/>
          <a:p>
            <a:r>
              <a:rPr lang="en-US" altLang="zh-CN" b="1" dirty="0" smtClean="0"/>
              <a:t>4.</a:t>
            </a:r>
            <a:r>
              <a:rPr lang="zh-CN" altLang="zh-CN" b="1" dirty="0" smtClean="0"/>
              <a:t>主要功能</a:t>
            </a:r>
            <a:endParaRPr lang="zh-CN" altLang="en-US" dirty="0"/>
          </a:p>
        </p:txBody>
      </p:sp>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5779" name="Rectangle 3"/>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80898" name="图片 13" descr="snapshot20081020150814"/>
          <p:cNvPicPr>
            <a:picLocks noChangeAspect="1" noChangeArrowheads="1"/>
          </p:cNvPicPr>
          <p:nvPr/>
        </p:nvPicPr>
        <p:blipFill>
          <a:blip r:embed="rId2" cstate="print"/>
          <a:srcRect/>
          <a:stretch>
            <a:fillRect/>
          </a:stretch>
        </p:blipFill>
        <p:spPr bwMode="auto">
          <a:xfrm>
            <a:off x="1907704" y="3789040"/>
            <a:ext cx="3363913" cy="2751138"/>
          </a:xfrm>
          <a:prstGeom prst="rect">
            <a:avLst/>
          </a:prstGeom>
          <a:noFill/>
          <a:ln w="9525">
            <a:noFill/>
            <a:miter lim="800000"/>
            <a:headEnd/>
            <a:tailEnd/>
          </a:ln>
        </p:spPr>
      </p:pic>
      <p:pic>
        <p:nvPicPr>
          <p:cNvPr id="80899" name="图片 15" descr="snapshot20081020150034"/>
          <p:cNvPicPr>
            <a:picLocks noChangeAspect="1" noChangeArrowheads="1"/>
          </p:cNvPicPr>
          <p:nvPr/>
        </p:nvPicPr>
        <p:blipFill>
          <a:blip r:embed="rId3" cstate="print"/>
          <a:srcRect/>
          <a:stretch>
            <a:fillRect/>
          </a:stretch>
        </p:blipFill>
        <p:spPr bwMode="auto">
          <a:xfrm>
            <a:off x="5436096" y="3789040"/>
            <a:ext cx="3355975" cy="2759075"/>
          </a:xfrm>
          <a:prstGeom prst="rect">
            <a:avLst/>
          </a:prstGeom>
          <a:noFill/>
          <a:ln w="9525">
            <a:noFill/>
            <a:miter lim="800000"/>
            <a:headEnd/>
            <a:tailEnd/>
          </a:ln>
        </p:spPr>
      </p:pic>
      <p:pic>
        <p:nvPicPr>
          <p:cNvPr id="80900" name="图片 14" descr="徘徊"/>
          <p:cNvPicPr>
            <a:picLocks noChangeAspect="1" noChangeArrowheads="1"/>
          </p:cNvPicPr>
          <p:nvPr/>
        </p:nvPicPr>
        <p:blipFill>
          <a:blip r:embed="rId4" cstate="print"/>
          <a:srcRect/>
          <a:stretch>
            <a:fillRect/>
          </a:stretch>
        </p:blipFill>
        <p:spPr bwMode="auto">
          <a:xfrm>
            <a:off x="5508104" y="980728"/>
            <a:ext cx="3331154" cy="2736304"/>
          </a:xfrm>
          <a:prstGeom prst="rect">
            <a:avLst/>
          </a:prstGeom>
          <a:noFill/>
          <a:ln w="9525">
            <a:noFill/>
            <a:miter lim="800000"/>
            <a:headEnd/>
            <a:tailEnd/>
          </a:ln>
        </p:spPr>
      </p:pic>
      <p:pic>
        <p:nvPicPr>
          <p:cNvPr id="80901" name="图片 18" descr="9"/>
          <p:cNvPicPr>
            <a:picLocks noChangeAspect="1" noChangeArrowheads="1"/>
          </p:cNvPicPr>
          <p:nvPr/>
        </p:nvPicPr>
        <p:blipFill>
          <a:blip r:embed="rId5" cstate="print"/>
          <a:srcRect/>
          <a:stretch>
            <a:fillRect/>
          </a:stretch>
        </p:blipFill>
        <p:spPr bwMode="auto">
          <a:xfrm>
            <a:off x="2771800" y="908720"/>
            <a:ext cx="2637814" cy="2160240"/>
          </a:xfrm>
          <a:prstGeom prst="rect">
            <a:avLst/>
          </a:prstGeom>
          <a:noFill/>
          <a:ln w="9525">
            <a:noFill/>
            <a:miter lim="800000"/>
            <a:headEnd/>
            <a:tailEnd/>
          </a:ln>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）越线检测</a:t>
            </a:r>
          </a:p>
          <a:p>
            <a:r>
              <a:rPr lang="en-US" altLang="zh-CN" b="1" dirty="0" smtClean="0"/>
              <a:t>2</a:t>
            </a:r>
            <a:r>
              <a:rPr lang="zh-CN" altLang="zh-CN" b="1" dirty="0" smtClean="0"/>
              <a:t>）流量统计</a:t>
            </a:r>
          </a:p>
          <a:p>
            <a:r>
              <a:rPr lang="en-US" altLang="zh-CN" b="1" dirty="0" smtClean="0"/>
              <a:t>3</a:t>
            </a:r>
            <a:r>
              <a:rPr lang="zh-CN" altLang="zh-CN" b="1" dirty="0" smtClean="0"/>
              <a:t>）区域检测</a:t>
            </a:r>
            <a:endParaRPr lang="en-US" altLang="zh-CN" b="1" dirty="0" smtClean="0"/>
          </a:p>
          <a:p>
            <a:r>
              <a:rPr lang="en-US" altLang="zh-CN" b="1" dirty="0" smtClean="0"/>
              <a:t>4</a:t>
            </a:r>
            <a:r>
              <a:rPr lang="zh-CN" altLang="zh-CN" b="1" dirty="0" smtClean="0"/>
              <a:t>）滞留检测</a:t>
            </a:r>
            <a:endParaRPr lang="en-US" altLang="zh-CN" b="1" dirty="0" smtClean="0"/>
          </a:p>
          <a:p>
            <a:r>
              <a:rPr lang="en-US" altLang="zh-CN" b="1" dirty="0" smtClean="0"/>
              <a:t>5</a:t>
            </a:r>
            <a:r>
              <a:rPr lang="zh-CN" altLang="zh-CN" b="1" dirty="0" smtClean="0"/>
              <a:t>）轨迹跟踪</a:t>
            </a:r>
          </a:p>
          <a:p>
            <a:r>
              <a:rPr lang="en-US" altLang="zh-CN" b="1" dirty="0" smtClean="0"/>
              <a:t>6</a:t>
            </a:r>
            <a:r>
              <a:rPr lang="zh-CN" altLang="zh-CN" b="1" dirty="0" smtClean="0"/>
              <a:t>）人体行为检测</a:t>
            </a:r>
            <a:endParaRPr lang="en-US" altLang="zh-CN" b="1" dirty="0" smtClean="0"/>
          </a:p>
          <a:p>
            <a:r>
              <a:rPr lang="en-US" altLang="zh-CN" dirty="0" smtClean="0"/>
              <a:t>7</a:t>
            </a:r>
            <a:r>
              <a:rPr lang="zh-CN" altLang="zh-CN" dirty="0" smtClean="0"/>
              <a:t>）火灾预警</a:t>
            </a:r>
          </a:p>
          <a:p>
            <a:endParaRPr lang="zh-CN" altLang="zh-CN" b="1" dirty="0" smtClean="0"/>
          </a:p>
          <a:p>
            <a:endParaRPr lang="zh-CN" altLang="en-US" dirty="0"/>
          </a:p>
        </p:txBody>
      </p:sp>
      <p:sp>
        <p:nvSpPr>
          <p:cNvPr id="3" name="标题 2"/>
          <p:cNvSpPr>
            <a:spLocks noGrp="1"/>
          </p:cNvSpPr>
          <p:nvPr>
            <p:ph type="title"/>
          </p:nvPr>
        </p:nvSpPr>
        <p:spPr/>
        <p:txBody>
          <a:bodyPr/>
          <a:lstStyle/>
          <a:p>
            <a:r>
              <a:rPr lang="en-US" altLang="zh-CN" b="1" dirty="0" smtClean="0"/>
              <a:t>4.</a:t>
            </a:r>
            <a:r>
              <a:rPr lang="zh-CN" altLang="zh-CN" b="1" dirty="0" smtClean="0"/>
              <a:t>主要功能</a:t>
            </a:r>
            <a:endParaRPr lang="zh-CN" altLang="en-US" dirty="0"/>
          </a:p>
        </p:txBody>
      </p:sp>
      <p:sp>
        <p:nvSpPr>
          <p:cNvPr id="7577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75779" name="Rectangle 3"/>
          <p:cNvSpPr>
            <a:spLocks noChangeArrowheads="1"/>
          </p:cNvSpPr>
          <p:nvPr/>
        </p:nvSpPr>
        <p:spPr bwMode="auto">
          <a:xfrm>
            <a:off x="0" y="1581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800" b="0" i="0" u="none" strike="noStrike" cap="none" normalizeH="0" baseline="0" smtClean="0">
                <a:ln>
                  <a:noFill/>
                </a:ln>
                <a:solidFill>
                  <a:schemeClr val="tx1"/>
                </a:solidFill>
                <a:effectLst/>
                <a:latin typeface="Arial" pitchFamily="34" charset="0"/>
                <a:ea typeface="宋体" pitchFamily="2" charset="-122"/>
                <a:cs typeface="宋体" pitchFamily="2" charset="-122"/>
              </a:rPr>
              <a:t> </a:t>
            </a:r>
            <a:endParaRPr kumimoji="0" lang="en-US"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81922" name="Picture 2"/>
          <p:cNvPicPr>
            <a:picLocks noChangeAspect="1" noChangeArrowheads="1"/>
          </p:cNvPicPr>
          <p:nvPr/>
        </p:nvPicPr>
        <p:blipFill>
          <a:blip r:embed="rId2" cstate="print"/>
          <a:srcRect/>
          <a:stretch>
            <a:fillRect/>
          </a:stretch>
        </p:blipFill>
        <p:spPr bwMode="auto">
          <a:xfrm>
            <a:off x="4860032" y="908720"/>
            <a:ext cx="3456384" cy="2784365"/>
          </a:xfrm>
          <a:prstGeom prst="rect">
            <a:avLst/>
          </a:prstGeom>
          <a:noFill/>
          <a:ln w="9525">
            <a:noFill/>
            <a:miter lim="800000"/>
            <a:headEnd/>
            <a:tailEnd/>
          </a:ln>
        </p:spPr>
      </p:pic>
      <p:pic>
        <p:nvPicPr>
          <p:cNvPr id="81923" name="图片 22" descr="着火照片"/>
          <p:cNvPicPr>
            <a:picLocks noChangeAspect="1" noChangeArrowheads="1"/>
          </p:cNvPicPr>
          <p:nvPr/>
        </p:nvPicPr>
        <p:blipFill>
          <a:blip r:embed="rId3" cstate="print"/>
          <a:srcRect/>
          <a:stretch>
            <a:fillRect/>
          </a:stretch>
        </p:blipFill>
        <p:spPr bwMode="auto">
          <a:xfrm>
            <a:off x="3923928" y="3645024"/>
            <a:ext cx="4752528" cy="3460558"/>
          </a:xfrm>
          <a:prstGeom prst="rect">
            <a:avLst/>
          </a:prstGeom>
          <a:noFill/>
          <a:ln w="9525">
            <a:noFill/>
            <a:miter lim="800000"/>
            <a:headEnd/>
            <a:tailEnd/>
          </a:ln>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1800" dirty="0" smtClean="0"/>
              <a:t>随着大规模监控系统的广泛应用，工作人员根本无法管理和监看成百上千的摄像头，因而在很大程度失去监控系统的预防与积极干预功能。例如伦敦</a:t>
            </a:r>
            <a:r>
              <a:rPr lang="en-US" altLang="zh-CN" sz="1800" dirty="0" smtClean="0"/>
              <a:t>Heathrow</a:t>
            </a:r>
            <a:r>
              <a:rPr lang="zh-CN" altLang="zh-CN" sz="1800" dirty="0" smtClean="0"/>
              <a:t>国际机场装配有超过</a:t>
            </a:r>
            <a:r>
              <a:rPr lang="en-US" altLang="zh-CN" sz="1800" dirty="0" smtClean="0"/>
              <a:t>5000</a:t>
            </a:r>
            <a:r>
              <a:rPr lang="zh-CN" altLang="zh-CN" sz="1800" dirty="0" smtClean="0"/>
              <a:t>个摄像头，如何管理这些视频信息，将数据在适当的时间及时精准地传递给需要的工作人员变得非常重要。如果系统具有自动识别和分析图像所含信息的功能，也就是具备智能，这将大大提高系统的性能。</a:t>
            </a:r>
          </a:p>
          <a:p>
            <a:r>
              <a:rPr lang="zh-CN" altLang="zh-CN" sz="1800" dirty="0" smtClean="0"/>
              <a:t>另外，一些特殊的需求也促进了智能视频识别技术的发展，例如智能交通系统需要移动目标流量的统计、车牌号码的识别等。智能跟踪技术和危险探测系统是智能化视频监控技术的又一应用，采用这一技术，入侵者会自动显示在多个显示屏上，并由一台摄像机跟踪到另一台摄像机。跟踪的目标可以是汽车、移动物体、非正常遗留物或入侵者，系统还可以提供报警管理。</a:t>
            </a:r>
          </a:p>
          <a:p>
            <a:r>
              <a:rPr lang="zh-CN" altLang="zh-CN" sz="1800" dirty="0" smtClean="0"/>
              <a:t>智能视频识别主要包括人脸识别及车牌识别，其主要的技术在于在视频画面中找出局部画面的共性。例如：人脸必然有两个眼睛，如果我们可以找到双目的位置，那么就可以定性人脸的位置及尺寸。不过，以现有的技术来说，人脸识别系统必须在双目可视的情况下，才可进行人脸比对。其主要包括：人脸识别系统、车牌识别系统</a:t>
            </a:r>
            <a:r>
              <a:rPr lang="en-US" altLang="zh-CN" sz="1800" dirty="0" smtClean="0"/>
              <a:t>;</a:t>
            </a:r>
            <a:endParaRPr lang="zh-CN" altLang="zh-CN" sz="1800" dirty="0" smtClean="0"/>
          </a:p>
          <a:p>
            <a:r>
              <a:rPr lang="zh-CN" altLang="zh-CN" sz="1800" dirty="0" smtClean="0"/>
              <a:t>目前智能视频识别技术在实现上一般采用两种方式，一种是基于静态图像的智能识别技术，一种是基于视频的智能识别技术。</a:t>
            </a:r>
          </a:p>
          <a:p>
            <a:endParaRPr lang="zh-CN" altLang="en-US" sz="1800" dirty="0"/>
          </a:p>
        </p:txBody>
      </p:sp>
      <p:sp>
        <p:nvSpPr>
          <p:cNvPr id="3" name="标题 2"/>
          <p:cNvSpPr>
            <a:spLocks noGrp="1"/>
          </p:cNvSpPr>
          <p:nvPr>
            <p:ph type="title"/>
          </p:nvPr>
        </p:nvSpPr>
        <p:spPr/>
        <p:txBody>
          <a:bodyPr/>
          <a:lstStyle/>
          <a:p>
            <a:r>
              <a:rPr lang="en-US" altLang="zh-CN" b="1" dirty="0" smtClean="0"/>
              <a:t>4.2.2</a:t>
            </a:r>
            <a:r>
              <a:rPr lang="zh-CN" altLang="zh-CN" b="1" dirty="0" smtClean="0"/>
              <a:t>智能视频识别技术</a:t>
            </a:r>
            <a:endParaRPr lang="zh-CN" altLang="en-US" dirty="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基于静态图像的智能识别技术一般是利用物联网技术如红外、激光、压力等传感器触发识别系统通过提取视频序列中的单幅图像进行视频识别或者智能视频在智能分析中识别出相应目标后对单幅图像进行识别，这种方式处理速度和效果都较好，目前视频识别也多采用此种方式。</a:t>
            </a:r>
          </a:p>
          <a:p>
            <a:r>
              <a:rPr lang="zh-CN" altLang="zh-CN" dirty="0" smtClean="0"/>
              <a:t>基于视频的智能识别技术，此种技术是直接利用视频进行人脸或者车辆等的进行动态建模，实现动态模型进行识别，此种技术比单纯的图像识别能够将更多的目标的三维特征进行多次匹配，从而提高识别的准确度和精度，现阶段基于视频的识别算法主要是基于室内的环境条件，室外复杂环境下还不是很成熟，例如室外条件下的人脸图像光照、姿态等的剧烈变化使人脸识别仍然面临着许多困难，多种特征提高识别的性能也将是未来研究个重点。</a:t>
            </a:r>
          </a:p>
          <a:p>
            <a:r>
              <a:rPr lang="zh-CN" altLang="zh-CN" dirty="0" smtClean="0"/>
              <a:t>智能视频识别指系统从视频画面中找出局部中一些画面的共性，包括目标识别和目标跟踪，如人脸识别、人体识别、车牌识别等。</a:t>
            </a:r>
          </a:p>
          <a:p>
            <a:endParaRPr lang="zh-CN" altLang="en-US" dirty="0"/>
          </a:p>
        </p:txBody>
      </p:sp>
      <p:sp>
        <p:nvSpPr>
          <p:cNvPr id="3" name="标题 2"/>
          <p:cNvSpPr>
            <a:spLocks noGrp="1"/>
          </p:cNvSpPr>
          <p:nvPr>
            <p:ph type="title"/>
          </p:nvPr>
        </p:nvSpPr>
        <p:spPr/>
        <p:txBody>
          <a:bodyPr/>
          <a:lstStyle/>
          <a:p>
            <a:r>
              <a:rPr lang="en-US" altLang="zh-CN" b="1" dirty="0" smtClean="0"/>
              <a:t>4.2.2</a:t>
            </a:r>
            <a:r>
              <a:rPr lang="zh-CN" altLang="zh-CN" b="1" dirty="0" smtClean="0"/>
              <a:t>智能视频识别技术</a:t>
            </a:r>
            <a:endParaRPr lang="zh-CN" alt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8" name="AutoShape 49"/>
          <p:cNvSpPr>
            <a:spLocks noChangeArrowheads="1"/>
          </p:cNvSpPr>
          <p:nvPr/>
        </p:nvSpPr>
        <p:spPr bwMode="gray">
          <a:xfrm>
            <a:off x="2081758" y="4725144"/>
            <a:ext cx="2968630" cy="508000"/>
          </a:xfrm>
          <a:prstGeom prst="roundRect">
            <a:avLst>
              <a:gd name="adj" fmla="val 50000"/>
            </a:avLst>
          </a:prstGeom>
          <a:noFill/>
          <a:ln w="28575" algn="ctr">
            <a:solidFill>
              <a:schemeClr val="bg2"/>
            </a:solidFill>
            <a:round/>
            <a:headEnd/>
            <a:tailEnd/>
          </a:ln>
        </p:spPr>
        <p:txBody>
          <a:bodyPr wrap="none" anchor="ctr"/>
          <a:lstStyle/>
          <a:p>
            <a:r>
              <a:rPr lang="en-US" altLang="zh-CN" b="1" dirty="0" smtClean="0"/>
              <a:t>4.4</a:t>
            </a:r>
            <a:r>
              <a:rPr lang="zh-CN" altLang="zh-CN" b="1" dirty="0" smtClean="0"/>
              <a:t>小结</a:t>
            </a:r>
            <a:endParaRPr lang="zh-CN" altLang="zh-CN" b="1" dirty="0"/>
          </a:p>
        </p:txBody>
      </p:sp>
      <p:sp>
        <p:nvSpPr>
          <p:cNvPr id="8199" name="AutoShape 50"/>
          <p:cNvSpPr>
            <a:spLocks noChangeArrowheads="1"/>
          </p:cNvSpPr>
          <p:nvPr/>
        </p:nvSpPr>
        <p:spPr bwMode="gray">
          <a:xfrm>
            <a:off x="2428860" y="3857104"/>
            <a:ext cx="4087356" cy="508000"/>
          </a:xfrm>
          <a:prstGeom prst="roundRect">
            <a:avLst>
              <a:gd name="adj" fmla="val 50000"/>
            </a:avLst>
          </a:prstGeom>
          <a:noFill/>
          <a:ln w="28575" algn="ctr">
            <a:solidFill>
              <a:schemeClr val="bg2"/>
            </a:solidFill>
            <a:round/>
            <a:headEnd/>
            <a:tailEnd/>
          </a:ln>
        </p:spPr>
        <p:txBody>
          <a:bodyPr wrap="none" anchor="ctr"/>
          <a:lstStyle/>
          <a:p>
            <a:r>
              <a:rPr lang="en-US" altLang="zh-CN" b="1" dirty="0" smtClean="0"/>
              <a:t>4.3</a:t>
            </a:r>
            <a:r>
              <a:rPr lang="zh-CN" altLang="zh-CN" b="1" dirty="0" smtClean="0"/>
              <a:t>智能视频的典型应用</a:t>
            </a:r>
            <a:endParaRPr lang="zh-CN" altLang="zh-CN" b="1" dirty="0"/>
          </a:p>
        </p:txBody>
      </p:sp>
      <p:sp>
        <p:nvSpPr>
          <p:cNvPr id="8200" name="AutoShape 51"/>
          <p:cNvSpPr>
            <a:spLocks noChangeArrowheads="1"/>
          </p:cNvSpPr>
          <p:nvPr/>
        </p:nvSpPr>
        <p:spPr bwMode="gray">
          <a:xfrm>
            <a:off x="2363708" y="2759932"/>
            <a:ext cx="4152508" cy="508000"/>
          </a:xfrm>
          <a:prstGeom prst="roundRect">
            <a:avLst>
              <a:gd name="adj" fmla="val 50000"/>
            </a:avLst>
          </a:prstGeom>
          <a:noFill/>
          <a:ln w="28575" algn="ctr">
            <a:solidFill>
              <a:schemeClr val="bg2"/>
            </a:solidFill>
            <a:round/>
            <a:headEnd/>
            <a:tailEnd/>
          </a:ln>
        </p:spPr>
        <p:txBody>
          <a:bodyPr wrap="none" anchor="ctr"/>
          <a:lstStyle/>
          <a:p>
            <a:r>
              <a:rPr lang="en-US" altLang="zh-CN" b="1" dirty="0" smtClean="0"/>
              <a:t>4.2 </a:t>
            </a:r>
            <a:r>
              <a:rPr lang="zh-CN" altLang="zh-CN" b="1" dirty="0" smtClean="0"/>
              <a:t>智能视频核心技术</a:t>
            </a:r>
            <a:endParaRPr lang="zh-CN" altLang="zh-CN" b="1" dirty="0"/>
          </a:p>
        </p:txBody>
      </p:sp>
      <p:sp>
        <p:nvSpPr>
          <p:cNvPr id="8201" name="AutoShape 52"/>
          <p:cNvSpPr>
            <a:spLocks noChangeArrowheads="1"/>
          </p:cNvSpPr>
          <p:nvPr/>
        </p:nvSpPr>
        <p:spPr bwMode="gray">
          <a:xfrm>
            <a:off x="1766440" y="1844824"/>
            <a:ext cx="2949576" cy="508000"/>
          </a:xfrm>
          <a:prstGeom prst="roundRect">
            <a:avLst>
              <a:gd name="adj" fmla="val 50000"/>
            </a:avLst>
          </a:prstGeom>
          <a:noFill/>
          <a:ln w="28575" algn="ctr">
            <a:solidFill>
              <a:schemeClr val="bg2"/>
            </a:solidFill>
            <a:round/>
            <a:headEnd/>
            <a:tailEnd/>
          </a:ln>
        </p:spPr>
        <p:txBody>
          <a:bodyPr wrap="none" anchor="ctr"/>
          <a:lstStyle/>
          <a:p>
            <a:r>
              <a:rPr lang="en-US" altLang="zh-CN" b="1" dirty="0" smtClean="0"/>
              <a:t>4.1 </a:t>
            </a:r>
            <a:r>
              <a:rPr lang="zh-CN" altLang="zh-CN" b="1" dirty="0" smtClean="0"/>
              <a:t>智能视频技术综述</a:t>
            </a:r>
            <a:endParaRPr lang="zh-CN" altLang="zh-CN" b="1" dirty="0"/>
          </a:p>
        </p:txBody>
      </p:sp>
      <p:grpSp>
        <p:nvGrpSpPr>
          <p:cNvPr id="2" name="Group 53"/>
          <p:cNvGrpSpPr>
            <a:grpSpLocks/>
          </p:cNvGrpSpPr>
          <p:nvPr/>
        </p:nvGrpSpPr>
        <p:grpSpPr bwMode="auto">
          <a:xfrm>
            <a:off x="1448940" y="1933724"/>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2058908" y="2866295"/>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24060" y="39333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1835696" y="4882306"/>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人脸识别技术</a:t>
            </a:r>
          </a:p>
          <a:p>
            <a:endParaRPr lang="zh-CN" altLang="en-US" dirty="0"/>
          </a:p>
        </p:txBody>
      </p:sp>
      <p:sp>
        <p:nvSpPr>
          <p:cNvPr id="3" name="标题 2"/>
          <p:cNvSpPr>
            <a:spLocks noGrp="1"/>
          </p:cNvSpPr>
          <p:nvPr>
            <p:ph type="title"/>
          </p:nvPr>
        </p:nvSpPr>
        <p:spPr/>
        <p:txBody>
          <a:bodyPr/>
          <a:lstStyle/>
          <a:p>
            <a:r>
              <a:rPr lang="en-US" altLang="zh-CN" b="1" dirty="0" smtClean="0"/>
              <a:t>4.2.2</a:t>
            </a:r>
            <a:r>
              <a:rPr lang="zh-CN" altLang="zh-CN" b="1" dirty="0" smtClean="0"/>
              <a:t>智能视频识别技术</a:t>
            </a:r>
            <a:endParaRPr lang="zh-CN" altLang="en-US" dirty="0"/>
          </a:p>
        </p:txBody>
      </p:sp>
      <p:pic>
        <p:nvPicPr>
          <p:cNvPr id="82947" name="Picture 3" descr="http://dc.yesky.com/imagelist/2008/206/uf4pzx7103m3.jpg"/>
          <p:cNvPicPr>
            <a:picLocks noChangeAspect="1" noChangeArrowheads="1"/>
          </p:cNvPicPr>
          <p:nvPr/>
        </p:nvPicPr>
        <p:blipFill>
          <a:blip r:embed="rId2" cstate="print"/>
          <a:srcRect/>
          <a:stretch>
            <a:fillRect/>
          </a:stretch>
        </p:blipFill>
        <p:spPr bwMode="auto">
          <a:xfrm>
            <a:off x="971600" y="1844824"/>
            <a:ext cx="6624736" cy="4586356"/>
          </a:xfrm>
          <a:prstGeom prst="rect">
            <a:avLst/>
          </a:prstGeom>
          <a:noFill/>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2.</a:t>
            </a:r>
            <a:r>
              <a:rPr lang="zh-CN" altLang="zh-CN" b="1" dirty="0" smtClean="0"/>
              <a:t>车牌识别技术</a:t>
            </a:r>
          </a:p>
          <a:p>
            <a:endParaRPr lang="zh-CN" altLang="en-US" dirty="0"/>
          </a:p>
        </p:txBody>
      </p:sp>
      <p:sp>
        <p:nvSpPr>
          <p:cNvPr id="3" name="标题 2"/>
          <p:cNvSpPr>
            <a:spLocks noGrp="1"/>
          </p:cNvSpPr>
          <p:nvPr>
            <p:ph type="title"/>
          </p:nvPr>
        </p:nvSpPr>
        <p:spPr/>
        <p:txBody>
          <a:bodyPr/>
          <a:lstStyle/>
          <a:p>
            <a:r>
              <a:rPr lang="en-US" altLang="zh-CN" b="1" dirty="0" smtClean="0"/>
              <a:t>4.2.2</a:t>
            </a:r>
            <a:r>
              <a:rPr lang="zh-CN" altLang="zh-CN" b="1" dirty="0" smtClean="0"/>
              <a:t>智能视频识别技术</a:t>
            </a:r>
            <a:endParaRPr lang="zh-CN" altLang="en-US" dirty="0"/>
          </a:p>
        </p:txBody>
      </p:sp>
      <p:pic>
        <p:nvPicPr>
          <p:cNvPr id="86019" name="Picture 3"/>
          <p:cNvPicPr>
            <a:picLocks noChangeAspect="1" noChangeArrowheads="1"/>
          </p:cNvPicPr>
          <p:nvPr/>
        </p:nvPicPr>
        <p:blipFill>
          <a:blip r:embed="rId2" cstate="print"/>
          <a:srcRect/>
          <a:stretch>
            <a:fillRect/>
          </a:stretch>
        </p:blipFill>
        <p:spPr bwMode="auto">
          <a:xfrm>
            <a:off x="0" y="2060848"/>
            <a:ext cx="8912767" cy="4293096"/>
          </a:xfrm>
          <a:prstGeom prst="rect">
            <a:avLst/>
          </a:prstGeom>
          <a:noFill/>
          <a:ln w="9525">
            <a:noFill/>
            <a:miter lim="800000"/>
            <a:headEnd/>
            <a:tailEnd/>
          </a:ln>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1600" dirty="0" smtClean="0"/>
              <a:t>近年来，智能监控技术应用在视频监控系统得到了很好的应用，如智能交通行业的车牌识别、安防的智能监控，但是还存在很多有挑战性的难题没有解决如包括特殊天气情况下</a:t>
            </a:r>
            <a:r>
              <a:rPr lang="en-US" altLang="zh-CN" sz="1600" dirty="0" smtClean="0"/>
              <a:t>(</a:t>
            </a:r>
            <a:r>
              <a:rPr lang="zh-CN" altLang="zh-CN" sz="1600" dirty="0" smtClean="0"/>
              <a:t>雾天</a:t>
            </a:r>
            <a:r>
              <a:rPr lang="en-US" altLang="zh-CN" sz="1600" dirty="0" smtClean="0"/>
              <a:t>)</a:t>
            </a:r>
            <a:r>
              <a:rPr lang="zh-CN" altLang="zh-CN" sz="1600" dirty="0" smtClean="0"/>
              <a:t>的适用算法研究，夜间车辆的运动检测，运动阴影的检测，以及车辆遮挡问题的处理，在这些情况下的效果并不理想，严重影响了智能监控系统的完善和推广，也阻碍了视频监控其他相关研究的进展。</a:t>
            </a:r>
          </a:p>
          <a:p>
            <a:r>
              <a:rPr lang="zh-CN" altLang="zh-CN" sz="1600" dirty="0" smtClean="0"/>
              <a:t>在智能视频监控系统中，需要清晰准确地提取图像特征，但是当在雾天情况下，场景的能见度降低，图像中目标对比度和颜色等特征被衰减，系统无法正常工作。在光线不足环境如夜晚环境下，对比度比较差，即使灯光照充足，目标轮廓也无法达到白天的亮度，再就是运动物体的投射阴影对目标在场景中的几何特征影响比较大，而当前的目标识别算法大都是基于目标的几何特征的，因此无论是在晴天还是在雨天，都可能因为阴影或倒影问题导致漏检和误分类，同时阴影对目标区域的扩展容易导致几个目标物体粘结在一起，给后续的目标跟踪造成困难。</a:t>
            </a:r>
          </a:p>
          <a:p>
            <a:endParaRPr lang="zh-CN" altLang="en-US" dirty="0"/>
          </a:p>
        </p:txBody>
      </p:sp>
      <p:sp>
        <p:nvSpPr>
          <p:cNvPr id="3" name="标题 2"/>
          <p:cNvSpPr>
            <a:spLocks noGrp="1"/>
          </p:cNvSpPr>
          <p:nvPr>
            <p:ph type="title"/>
          </p:nvPr>
        </p:nvSpPr>
        <p:spPr/>
        <p:txBody>
          <a:bodyPr/>
          <a:lstStyle/>
          <a:p>
            <a:r>
              <a:rPr lang="en-US" altLang="zh-CN" b="1" dirty="0" smtClean="0"/>
              <a:t>4.2.3</a:t>
            </a:r>
            <a:r>
              <a:rPr lang="zh-CN" altLang="zh-CN" b="1" dirty="0" smtClean="0"/>
              <a:t>智能视频改良技术</a:t>
            </a:r>
            <a:endParaRPr lang="zh-CN" altLang="zh-CN" b="1" dirty="0"/>
          </a:p>
        </p:txBody>
      </p:sp>
      <p:pic>
        <p:nvPicPr>
          <p:cNvPr id="88066" name="Picture 2" descr="http://t1.baidu.com/it/u=2875676524,2861310099&amp;fm=0&amp;gp=0.jpg"/>
          <p:cNvPicPr>
            <a:picLocks noChangeAspect="1" noChangeArrowheads="1"/>
          </p:cNvPicPr>
          <p:nvPr/>
        </p:nvPicPr>
        <p:blipFill>
          <a:blip r:embed="rId2" cstate="print"/>
          <a:srcRect/>
          <a:stretch>
            <a:fillRect/>
          </a:stretch>
        </p:blipFill>
        <p:spPr bwMode="auto">
          <a:xfrm>
            <a:off x="1331640" y="4374754"/>
            <a:ext cx="5904656" cy="2483246"/>
          </a:xfrm>
          <a:prstGeom prst="rect">
            <a:avLst/>
          </a:prstGeom>
          <a:noFill/>
        </p:spPr>
      </p:pic>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1600" dirty="0" smtClean="0"/>
              <a:t>传统的解决方案，一般采用搭建多摄像机系统的方法，摄像机群中包括普通</a:t>
            </a:r>
            <a:r>
              <a:rPr lang="en-US" altLang="zh-CN" sz="1600" dirty="0" smtClean="0"/>
              <a:t>CCD</a:t>
            </a:r>
            <a:r>
              <a:rPr lang="zh-CN" altLang="zh-CN" sz="1600" dirty="0" smtClean="0"/>
              <a:t>摄像机和红外摄像机，通过对多摄像机的信息进行融合来解决雾天情况下场景可见度低的问题。但是多摄像机监控系统价格昂贵，使智能视频监控技术难于普及和推广。</a:t>
            </a:r>
          </a:p>
          <a:p>
            <a:r>
              <a:rPr lang="zh-CN" altLang="zh-CN" sz="1600" dirty="0" smtClean="0"/>
              <a:t>如何通过图像改良技术实现图像视频的质量，来提高智能视频的有效率是智能视频技术的关键技术。影响图像质量清晰程度有很多因素，室外光照度不均匀会造成图像灰度过于集中；摄像头获得的图像经过数</a:t>
            </a:r>
            <a:r>
              <a:rPr lang="en-US" altLang="zh-CN" sz="1600" dirty="0" smtClean="0"/>
              <a:t>/</a:t>
            </a:r>
            <a:r>
              <a:rPr lang="zh-CN" altLang="zh-CN" sz="1600" dirty="0" smtClean="0"/>
              <a:t>模转换，线路传输时都会产生噪声污染，图像质量不可避免降低，轻者变现为图像伴有噪点，难于看清图像细节；重者图像模糊不清，连大概物体面貌轮廓都难以看清。因此，对图像进行分析处理之前，必须对图像进行改善，即增强图像。图像增强并不考虑图像质量下降的原因，只是将图像中感兴趣的重要特征有选择性的突出出来，同时衰减不需要的特征，目的就是提高图像的可理解性。</a:t>
            </a:r>
          </a:p>
          <a:p>
            <a:r>
              <a:rPr lang="zh-CN" altLang="zh-CN" sz="1600" dirty="0" smtClean="0"/>
              <a:t>图像增强是数字图像处理的一个重要分支。很多由于场景条件的影响图像拍摄的视觉效果不佳，这就需要图像增强来改善人的视觉效果，比如突出图像中目标物体的某些特点、从数字图像中提取目标物体的特征参数等等，这些都有利于对图像中目标的识别、跟踪和理解。图像改良处理主要内容是突出图像中感兴趣的部分，减弱或去除不需要的信息。这样使有用信息得到加强，从而得到一种更加实用的图像或者转换成一种更适合人或机器进行分析处理的图像。</a:t>
            </a:r>
          </a:p>
          <a:p>
            <a:endParaRPr lang="zh-CN" altLang="en-US" sz="1600" dirty="0"/>
          </a:p>
        </p:txBody>
      </p:sp>
      <p:sp>
        <p:nvSpPr>
          <p:cNvPr id="3" name="标题 2"/>
          <p:cNvSpPr>
            <a:spLocks noGrp="1"/>
          </p:cNvSpPr>
          <p:nvPr>
            <p:ph type="title"/>
          </p:nvPr>
        </p:nvSpPr>
        <p:spPr/>
        <p:txBody>
          <a:bodyPr/>
          <a:lstStyle/>
          <a:p>
            <a:r>
              <a:rPr lang="en-US" altLang="zh-CN" b="1" dirty="0" smtClean="0"/>
              <a:t>4.2.3</a:t>
            </a:r>
            <a:r>
              <a:rPr lang="zh-CN" altLang="zh-CN" b="1" dirty="0" smtClean="0"/>
              <a:t>智能视频改良技术</a:t>
            </a:r>
            <a:endParaRPr lang="zh-CN" altLang="en-US"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2400" dirty="0" smtClean="0"/>
              <a:t>智能视频监控技术是计算机视觉和模式识别技术在视频监控领域的应用。它对视频图像中的目标进行自动检测、跟踪和分析，从而使计算机能够过滤掉用户不关心的信息，通过分析理解视频画面中的内容，提供对监控和预警有用的关键信息。它将机器视觉的技术方法应用于传统的视频监控中，从而能够最大限度地减少人为干预，提高监控效率，减轻工作人员的工作负担，对动态场景中的目标实现实时检测、跟踪、识别、分类等等。智能视频分析技术在</a:t>
            </a:r>
            <a:r>
              <a:rPr lang="en-US" altLang="zh-CN" sz="2400" dirty="0" smtClean="0"/>
              <a:t>ATM</a:t>
            </a:r>
            <a:r>
              <a:rPr lang="zh-CN" altLang="zh-CN" sz="2400" dirty="0" smtClean="0"/>
              <a:t>监控、交通、博物馆、古迹、运动场馆、航空场所、停车场、商场等场所得到了良好应用。</a:t>
            </a:r>
          </a:p>
          <a:p>
            <a:endParaRPr lang="zh-CN" altLang="en-US" dirty="0"/>
          </a:p>
        </p:txBody>
      </p:sp>
      <p:sp>
        <p:nvSpPr>
          <p:cNvPr id="3" name="标题 2"/>
          <p:cNvSpPr>
            <a:spLocks noGrp="1"/>
          </p:cNvSpPr>
          <p:nvPr>
            <p:ph type="title"/>
          </p:nvPr>
        </p:nvSpPr>
        <p:spPr/>
        <p:txBody>
          <a:bodyPr/>
          <a:lstStyle/>
          <a:p>
            <a:r>
              <a:rPr lang="en-US" altLang="zh-CN" b="1" dirty="0" smtClean="0"/>
              <a:t>4.3</a:t>
            </a:r>
            <a:r>
              <a:rPr lang="zh-CN" altLang="zh-CN" b="1" dirty="0" smtClean="0"/>
              <a:t>智能视频的典型应用</a:t>
            </a:r>
            <a:endParaRPr lang="zh-CN" altLang="en-US" dirty="0"/>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4.3.1 ATM</a:t>
            </a:r>
            <a:r>
              <a:rPr lang="zh-CN" altLang="zh-CN" b="1" dirty="0" smtClean="0"/>
              <a:t>智能视频监控</a:t>
            </a:r>
            <a:endParaRPr lang="zh-CN" altLang="en-US" dirty="0"/>
          </a:p>
        </p:txBody>
      </p:sp>
      <p:pic>
        <p:nvPicPr>
          <p:cNvPr id="89090" name="Picture 2"/>
          <p:cNvPicPr>
            <a:picLocks noChangeAspect="1" noChangeArrowheads="1"/>
          </p:cNvPicPr>
          <p:nvPr/>
        </p:nvPicPr>
        <p:blipFill>
          <a:blip r:embed="rId2" cstate="print"/>
          <a:srcRect/>
          <a:stretch>
            <a:fillRect/>
          </a:stretch>
        </p:blipFill>
        <p:spPr bwMode="auto">
          <a:xfrm>
            <a:off x="323528" y="1124744"/>
            <a:ext cx="8224699" cy="5157192"/>
          </a:xfrm>
          <a:prstGeom prst="rect">
            <a:avLst/>
          </a:prstGeom>
          <a:noFill/>
          <a:ln w="9525">
            <a:noFill/>
            <a:miter lim="800000"/>
            <a:headEnd/>
            <a:tailEnd/>
          </a:ln>
        </p:spPr>
      </p:pic>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4.3.2</a:t>
            </a:r>
            <a:r>
              <a:rPr lang="zh-CN" altLang="zh-CN" b="1" dirty="0" smtClean="0"/>
              <a:t>机场智能视频监控</a:t>
            </a:r>
            <a:endParaRPr lang="zh-CN" altLang="en-US" dirty="0"/>
          </a:p>
        </p:txBody>
      </p:sp>
      <p:pic>
        <p:nvPicPr>
          <p:cNvPr id="91138" name="Picture 2" descr="http://af.shejis.com/uploadfile/af/uploadfile/200810/20081013025136525.jpg"/>
          <p:cNvPicPr>
            <a:picLocks noChangeAspect="1" noChangeArrowheads="1"/>
          </p:cNvPicPr>
          <p:nvPr/>
        </p:nvPicPr>
        <p:blipFill>
          <a:blip r:embed="rId2" cstate="print"/>
          <a:srcRect/>
          <a:stretch>
            <a:fillRect/>
          </a:stretch>
        </p:blipFill>
        <p:spPr bwMode="auto">
          <a:xfrm>
            <a:off x="611560" y="1070797"/>
            <a:ext cx="7704856" cy="5787203"/>
          </a:xfrm>
          <a:prstGeom prst="rect">
            <a:avLst/>
          </a:prstGeom>
          <a:noFill/>
        </p:spPr>
      </p:pic>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4.2.3</a:t>
            </a:r>
            <a:r>
              <a:rPr lang="zh-CN" altLang="zh-CN" b="1" dirty="0" smtClean="0"/>
              <a:t>森林防火智能视频监控</a:t>
            </a:r>
            <a:endParaRPr lang="zh-CN" altLang="en-US" dirty="0"/>
          </a:p>
        </p:txBody>
      </p:sp>
      <p:pic>
        <p:nvPicPr>
          <p:cNvPr id="90114" name="Picture 2" descr="92b45218-85b1-44d0-8425-0df7bba3192c"/>
          <p:cNvPicPr>
            <a:picLocks noChangeAspect="1" noChangeArrowheads="1"/>
          </p:cNvPicPr>
          <p:nvPr/>
        </p:nvPicPr>
        <p:blipFill>
          <a:blip r:embed="rId2" cstate="print"/>
          <a:srcRect/>
          <a:stretch>
            <a:fillRect/>
          </a:stretch>
        </p:blipFill>
        <p:spPr bwMode="auto">
          <a:xfrm>
            <a:off x="395536" y="1556792"/>
            <a:ext cx="7748937" cy="4941168"/>
          </a:xfrm>
          <a:prstGeom prst="rect">
            <a:avLst/>
          </a:prstGeom>
          <a:noFill/>
          <a:ln w="9525">
            <a:noFill/>
            <a:miter lim="800000"/>
            <a:headEnd/>
            <a:tailEnd/>
          </a:ln>
        </p:spPr>
      </p:pic>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智能视频技术作为最早应用物联网的重要技术之一，其发展必将受到物联网的巨大影响。随着计算机、网络、信息与通信、音视频编解码、流媒体等技术的日趋成熟与完善，视频监控技术正在向着数字化、网络化、智能化的方向发展，视频监控由目视解释转变为自动解释是视频监控技术的飞跃，也是安防技术发展的必然。</a:t>
            </a:r>
          </a:p>
          <a:p>
            <a:r>
              <a:rPr lang="zh-CN" altLang="zh-CN" dirty="0" smtClean="0"/>
              <a:t>商业化的智能视频监控技术，将极大提高视频信息的价值，具有传统视频监控无法比拟的优势，但是因为该技术尚欠缺成熟度和稳定性，以及集成商智能视频监控系统建设施工经验不足，商业化的应用还面临不少挑战。面对这些挑战，一方面，我们可以依靠技术的进一步发展来解决。对单纯技术难以解决的问题，可以辅以非技术手段解决；另一方面，我们可以依靠智能视频监控系统建设施工经验的积累。智能视频监控系统的应用刚刚起步，相关的研究尚处于探索研究阶段，要真正实现监控技术的智能化还需要大量的工作。</a:t>
            </a:r>
          </a:p>
          <a:p>
            <a:endParaRPr lang="zh-CN" altLang="en-US" dirty="0"/>
          </a:p>
        </p:txBody>
      </p:sp>
      <p:sp>
        <p:nvSpPr>
          <p:cNvPr id="3" name="标题 2"/>
          <p:cNvSpPr>
            <a:spLocks noGrp="1"/>
          </p:cNvSpPr>
          <p:nvPr>
            <p:ph type="title"/>
          </p:nvPr>
        </p:nvSpPr>
        <p:spPr/>
        <p:txBody>
          <a:bodyPr/>
          <a:lstStyle/>
          <a:p>
            <a:r>
              <a:rPr lang="en-US" altLang="zh-CN" b="1" dirty="0" smtClean="0"/>
              <a:t>4.4</a:t>
            </a:r>
            <a:r>
              <a:rPr lang="zh-CN" altLang="zh-CN" b="1" dirty="0" smtClean="0"/>
              <a:t>小结</a:t>
            </a:r>
            <a:endParaRPr lang="zh-CN" altLang="en-US"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b="1" dirty="0" smtClean="0"/>
              <a:t>4.1 </a:t>
            </a:r>
            <a:r>
              <a:rPr lang="zh-CN" altLang="zh-CN" b="1" dirty="0" smtClean="0"/>
              <a:t>智能视频技术综述</a:t>
            </a:r>
            <a:endParaRPr lang="zh-CN" altLang="zh-CN" b="1" dirty="0"/>
          </a:p>
        </p:txBody>
      </p:sp>
      <p:sp>
        <p:nvSpPr>
          <p:cNvPr id="40" name="矩形 39"/>
          <p:cNvSpPr/>
          <p:nvPr/>
        </p:nvSpPr>
        <p:spPr>
          <a:xfrm>
            <a:off x="323528" y="1122997"/>
            <a:ext cx="8501122" cy="3170099"/>
          </a:xfrm>
          <a:prstGeom prst="rect">
            <a:avLst/>
          </a:prstGeom>
        </p:spPr>
        <p:txBody>
          <a:bodyPr wrap="square">
            <a:spAutoFit/>
          </a:bodyPr>
          <a:lstStyle/>
          <a:p>
            <a:r>
              <a:rPr lang="en-US" altLang="zh-CN" sz="2000" dirty="0" smtClean="0"/>
              <a:t>   </a:t>
            </a:r>
            <a:r>
              <a:rPr lang="zh-CN" altLang="zh-CN" sz="2000" dirty="0" smtClean="0"/>
              <a:t>计算机视觉的研究目的是利用计算机代替人眼及大脑对于景物环境进行感知、描述、解释和理解，是一门交叉性很强的学科，涉及计算机、心理学、生理学、物理学、信号处理和应用数学等诸多学科。</a:t>
            </a:r>
          </a:p>
          <a:p>
            <a:r>
              <a:rPr lang="zh-CN" altLang="zh-CN" sz="2000" dirty="0" smtClean="0"/>
              <a:t>计算机视觉的研究开始于</a:t>
            </a:r>
            <a:r>
              <a:rPr lang="en-US" altLang="zh-CN" sz="2000" dirty="0" smtClean="0"/>
              <a:t>20</a:t>
            </a:r>
            <a:r>
              <a:rPr lang="zh-CN" altLang="zh-CN" sz="2000" dirty="0" smtClean="0"/>
              <a:t>世纪</a:t>
            </a:r>
            <a:r>
              <a:rPr lang="en-US" altLang="zh-CN" sz="2000" dirty="0" smtClean="0"/>
              <a:t>60</a:t>
            </a:r>
            <a:r>
              <a:rPr lang="zh-CN" altLang="zh-CN" sz="2000" dirty="0" smtClean="0"/>
              <a:t>年代，并在</a:t>
            </a:r>
            <a:r>
              <a:rPr lang="en-US" altLang="zh-CN" sz="2000" dirty="0" smtClean="0"/>
              <a:t>20</a:t>
            </a:r>
            <a:r>
              <a:rPr lang="zh-CN" altLang="zh-CN" sz="2000" dirty="0" smtClean="0"/>
              <a:t>世纪</a:t>
            </a:r>
            <a:r>
              <a:rPr lang="en-US" altLang="zh-CN" sz="2000" dirty="0" smtClean="0"/>
              <a:t>80</a:t>
            </a:r>
            <a:r>
              <a:rPr lang="zh-CN" altLang="zh-CN" sz="2000" dirty="0" smtClean="0"/>
              <a:t>年代取得了重大的突破。智能视频监控是计算机视觉领域中近几年来新兴起的一个应用方向。如何实现计算机替代人工完成视频监控的繁重作业成为智能视频监控发展的关键问题。智能视频（</a:t>
            </a:r>
            <a:r>
              <a:rPr lang="en-US" altLang="zh-CN" sz="2000" dirty="0" smtClean="0"/>
              <a:t>Intelligent Video</a:t>
            </a:r>
            <a:r>
              <a:rPr lang="zh-CN" altLang="zh-CN" sz="2000" dirty="0" smtClean="0"/>
              <a:t>，</a:t>
            </a:r>
            <a:r>
              <a:rPr lang="en-US" altLang="zh-CN" sz="2000" dirty="0" smtClean="0"/>
              <a:t>IV</a:t>
            </a:r>
            <a:r>
              <a:rPr lang="zh-CN" altLang="zh-CN" sz="2000" dirty="0" smtClean="0"/>
              <a:t>或</a:t>
            </a:r>
            <a:r>
              <a:rPr lang="en-US" altLang="zh-CN" sz="2000" dirty="0" smtClean="0"/>
              <a:t>Content Analysis</a:t>
            </a:r>
            <a:r>
              <a:rPr lang="zh-CN" altLang="zh-CN" sz="2000" dirty="0" smtClean="0"/>
              <a:t>，</a:t>
            </a:r>
            <a:r>
              <a:rPr lang="en-US" altLang="zh-CN" sz="2000" dirty="0" smtClean="0"/>
              <a:t>CA</a:t>
            </a:r>
            <a:r>
              <a:rPr lang="zh-CN" altLang="zh-CN" sz="2000" dirty="0" smtClean="0"/>
              <a:t>）技术主要解决两大问题：首先，将安防工作人员从繁杂而枯燥的任务解脱出来，由机器来替代完成；另外，在海量的视频数据中快速搜索出</a:t>
            </a:r>
            <a:r>
              <a:rPr lang="zh-CN" altLang="zh-CN" sz="2000" strike="dblStrike" dirty="0" smtClean="0"/>
              <a:t>到</a:t>
            </a:r>
            <a:r>
              <a:rPr lang="zh-CN" altLang="zh-CN" sz="2000" dirty="0" smtClean="0"/>
              <a:t>目标图像。智能视频系统未来将成为监控系统的标配，发挥重要作用。</a:t>
            </a:r>
            <a:endParaRPr lang="zh-CN" altLang="zh-CN" sz="2000" dirty="0"/>
          </a:p>
        </p:txBody>
      </p:sp>
      <p:pic>
        <p:nvPicPr>
          <p:cNvPr id="37890" name="Picture 2" descr="http://t2.baidu.com/it/u=2967089685,350866798&amp;fm=52&amp;gp=0.jpg"/>
          <p:cNvPicPr>
            <a:picLocks noChangeAspect="1" noChangeArrowheads="1"/>
          </p:cNvPicPr>
          <p:nvPr/>
        </p:nvPicPr>
        <p:blipFill>
          <a:blip r:embed="rId2" cstate="print"/>
          <a:srcRect/>
          <a:stretch>
            <a:fillRect/>
          </a:stretch>
        </p:blipFill>
        <p:spPr bwMode="auto">
          <a:xfrm>
            <a:off x="179512" y="4265710"/>
            <a:ext cx="3456384" cy="2592290"/>
          </a:xfrm>
          <a:prstGeom prst="rect">
            <a:avLst/>
          </a:prstGeom>
          <a:noFill/>
        </p:spPr>
      </p:pic>
      <p:pic>
        <p:nvPicPr>
          <p:cNvPr id="37892" name="Picture 4" descr="http://file.youboy.com/a/25/1/17/8/325648.jpg"/>
          <p:cNvPicPr>
            <a:picLocks noChangeAspect="1" noChangeArrowheads="1"/>
          </p:cNvPicPr>
          <p:nvPr/>
        </p:nvPicPr>
        <p:blipFill>
          <a:blip r:embed="rId3" cstate="print"/>
          <a:srcRect t="11283" b="15506"/>
          <a:stretch>
            <a:fillRect/>
          </a:stretch>
        </p:blipFill>
        <p:spPr bwMode="auto">
          <a:xfrm>
            <a:off x="3923928" y="4367249"/>
            <a:ext cx="4577358" cy="2374119"/>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683567" y="1340766"/>
          <a:ext cx="8208912" cy="4457657"/>
        </p:xfrm>
        <a:graphic>
          <a:graphicData uri="http://schemas.openxmlformats.org/drawingml/2006/table">
            <a:tbl>
              <a:tblPr/>
              <a:tblGrid>
                <a:gridCol w="1688905"/>
                <a:gridCol w="2172641"/>
                <a:gridCol w="2173683"/>
                <a:gridCol w="2173683"/>
              </a:tblGrid>
              <a:tr h="960107">
                <a:tc>
                  <a:txBody>
                    <a:bodyPr/>
                    <a:lstStyle/>
                    <a:p>
                      <a:pPr indent="114300" algn="ctr">
                        <a:spcAft>
                          <a:spcPts val="0"/>
                        </a:spcAft>
                      </a:pPr>
                      <a:r>
                        <a:rPr lang="zh-CN" sz="1800" kern="100">
                          <a:latin typeface="宋体"/>
                          <a:cs typeface="Times New Roman"/>
                        </a:rPr>
                        <a:t>功能</a:t>
                      </a:r>
                    </a:p>
                  </a:txBody>
                  <a:tcPr marL="68580" marR="68580" marT="0" marB="0" anchor="ctr">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zh-CN" sz="1800" kern="100">
                          <a:latin typeface="宋体"/>
                          <a:cs typeface="Times New Roman"/>
                        </a:rPr>
                        <a:t>第一代：</a:t>
                      </a:r>
                    </a:p>
                    <a:p>
                      <a:pPr algn="ctr">
                        <a:spcAft>
                          <a:spcPts val="0"/>
                        </a:spcAft>
                      </a:pPr>
                      <a:r>
                        <a:rPr lang="zh-CN" sz="1800" kern="100">
                          <a:latin typeface="宋体"/>
                          <a:cs typeface="Times New Roman"/>
                        </a:rPr>
                        <a:t>模拟视频监控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zh-CN" sz="1800" kern="100">
                          <a:latin typeface="宋体"/>
                          <a:cs typeface="Times New Roman"/>
                        </a:rPr>
                        <a:t>第二代：</a:t>
                      </a:r>
                    </a:p>
                    <a:p>
                      <a:pPr algn="ctr">
                        <a:spcAft>
                          <a:spcPts val="0"/>
                        </a:spcAft>
                      </a:pPr>
                      <a:r>
                        <a:rPr lang="zh-CN" sz="1800" kern="100">
                          <a:latin typeface="宋体"/>
                          <a:cs typeface="Times New Roman"/>
                        </a:rPr>
                        <a:t>数字视频监控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zh-CN" sz="1800" kern="100">
                          <a:latin typeface="宋体"/>
                          <a:cs typeface="Times New Roman"/>
                        </a:rPr>
                        <a:t>第三代：</a:t>
                      </a:r>
                    </a:p>
                    <a:p>
                      <a:pPr algn="ctr">
                        <a:spcAft>
                          <a:spcPts val="0"/>
                        </a:spcAft>
                      </a:pPr>
                      <a:r>
                        <a:rPr lang="zh-CN" sz="1800" kern="100">
                          <a:latin typeface="宋体"/>
                          <a:cs typeface="Times New Roman"/>
                        </a:rPr>
                        <a:t>网络视频监控</a:t>
                      </a:r>
                    </a:p>
                  </a:txBody>
                  <a:tcPr marL="68580" marR="6858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480054">
                <a:tc>
                  <a:txBody>
                    <a:bodyPr/>
                    <a:lstStyle/>
                    <a:p>
                      <a:pPr algn="just">
                        <a:spcAft>
                          <a:spcPts val="0"/>
                        </a:spcAft>
                      </a:pPr>
                      <a:r>
                        <a:rPr lang="zh-CN" sz="1800" kern="100">
                          <a:latin typeface="宋体"/>
                          <a:cs typeface="Times New Roman"/>
                        </a:rPr>
                        <a:t>监控范围</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宋体"/>
                          <a:cs typeface="Times New Roman"/>
                        </a:rPr>
                        <a:t>小范围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大范围</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基于</a:t>
                      </a:r>
                      <a:r>
                        <a:rPr lang="en-US" sz="1800" kern="100">
                          <a:latin typeface="宋体"/>
                          <a:cs typeface="Times New Roman"/>
                        </a:rPr>
                        <a:t>Internet</a:t>
                      </a:r>
                      <a:r>
                        <a:rPr lang="zh-CN" sz="1800" kern="100">
                          <a:latin typeface="宋体"/>
                          <a:cs typeface="Times New Roman"/>
                        </a:rPr>
                        <a:t>跨地区</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054">
                <a:tc>
                  <a:txBody>
                    <a:bodyPr/>
                    <a:lstStyle/>
                    <a:p>
                      <a:pPr algn="just">
                        <a:spcAft>
                          <a:spcPts val="0"/>
                        </a:spcAft>
                      </a:pPr>
                      <a:r>
                        <a:rPr lang="zh-CN" sz="1800" kern="100">
                          <a:latin typeface="宋体"/>
                          <a:cs typeface="Times New Roman"/>
                        </a:rPr>
                        <a:t>组网难度</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单独组网、复杂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复杂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简单</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054">
                <a:tc>
                  <a:txBody>
                    <a:bodyPr/>
                    <a:lstStyle/>
                    <a:p>
                      <a:pPr algn="just">
                        <a:spcAft>
                          <a:spcPts val="0"/>
                        </a:spcAft>
                      </a:pPr>
                      <a:r>
                        <a:rPr lang="zh-CN" sz="1800" kern="100">
                          <a:latin typeface="宋体"/>
                          <a:cs typeface="Times New Roman"/>
                        </a:rPr>
                        <a:t>应用扩展性</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受限制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受限制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多级扩展</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054">
                <a:tc>
                  <a:txBody>
                    <a:bodyPr/>
                    <a:lstStyle/>
                    <a:p>
                      <a:pPr algn="just">
                        <a:spcAft>
                          <a:spcPts val="0"/>
                        </a:spcAft>
                      </a:pPr>
                      <a:r>
                        <a:rPr lang="zh-CN" sz="1800" kern="100">
                          <a:latin typeface="宋体"/>
                          <a:cs typeface="Times New Roman"/>
                        </a:rPr>
                        <a:t>系统管理</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手工管理、复杂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手工管理、复杂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远程管理、简单</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054">
                <a:tc>
                  <a:txBody>
                    <a:bodyPr/>
                    <a:lstStyle/>
                    <a:p>
                      <a:pPr algn="just">
                        <a:spcAft>
                          <a:spcPts val="0"/>
                        </a:spcAft>
                      </a:pPr>
                      <a:r>
                        <a:rPr lang="zh-CN" sz="1800" kern="100">
                          <a:latin typeface="宋体"/>
                          <a:cs typeface="Times New Roman"/>
                        </a:rPr>
                        <a:t>查看方式</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传统监控中心</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特定电脑</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网络访问、随时随地</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054">
                <a:tc>
                  <a:txBody>
                    <a:bodyPr/>
                    <a:lstStyle/>
                    <a:p>
                      <a:pPr algn="just">
                        <a:spcAft>
                          <a:spcPts val="0"/>
                        </a:spcAft>
                      </a:pPr>
                      <a:r>
                        <a:rPr lang="zh-CN" sz="1800" kern="100">
                          <a:latin typeface="宋体"/>
                          <a:cs typeface="Times New Roman"/>
                        </a:rPr>
                        <a:t>资料保存</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磁带</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数字硬盘</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分级存储</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0054">
                <a:tc>
                  <a:txBody>
                    <a:bodyPr/>
                    <a:lstStyle/>
                    <a:p>
                      <a:pPr algn="just">
                        <a:spcAft>
                          <a:spcPts val="0"/>
                        </a:spcAft>
                      </a:pPr>
                      <a:r>
                        <a:rPr lang="zh-CN" sz="1800" kern="100">
                          <a:latin typeface="宋体"/>
                          <a:cs typeface="Times New Roman"/>
                        </a:rPr>
                        <a:t>安全性</a:t>
                      </a: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差</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latin typeface="宋体"/>
                          <a:cs typeface="Times New Roman"/>
                        </a:rPr>
                        <a:t>一般</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dirty="0">
                          <a:latin typeface="宋体"/>
                          <a:cs typeface="Times New Roman"/>
                        </a:rPr>
                        <a:t>好</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3" name="标题 2"/>
          <p:cNvSpPr>
            <a:spLocks noGrp="1"/>
          </p:cNvSpPr>
          <p:nvPr>
            <p:ph type="title"/>
          </p:nvPr>
        </p:nvSpPr>
        <p:spPr/>
        <p:txBody>
          <a:bodyPr/>
          <a:lstStyle/>
          <a:p>
            <a:r>
              <a:rPr lang="en-US" altLang="zh-CN" b="1" dirty="0" smtClean="0"/>
              <a:t>4.1.1</a:t>
            </a:r>
            <a:r>
              <a:rPr lang="zh-CN" altLang="zh-CN" b="1" dirty="0" smtClean="0"/>
              <a:t>智能视频技术研究内容</a:t>
            </a:r>
            <a:endParaRPr lang="zh-CN" altLang="zh-CN" b="1" dirty="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474840" cy="4929188"/>
          </a:xfrm>
        </p:spPr>
        <p:txBody>
          <a:bodyPr/>
          <a:lstStyle/>
          <a:p>
            <a:r>
              <a:rPr lang="zh-CN" altLang="zh-CN" sz="1600" dirty="0" smtClean="0"/>
              <a:t>智能视频监控（</a:t>
            </a:r>
            <a:r>
              <a:rPr lang="en-US" altLang="zh-CN" sz="1600" dirty="0" smtClean="0"/>
              <a:t>Intelligent Video Surveillance</a:t>
            </a:r>
            <a:r>
              <a:rPr lang="zh-CN" altLang="zh-CN" sz="1600" dirty="0" smtClean="0"/>
              <a:t>，</a:t>
            </a:r>
            <a:r>
              <a:rPr lang="en-US" altLang="zh-CN" sz="1600" dirty="0" smtClean="0"/>
              <a:t>IVS</a:t>
            </a:r>
            <a:r>
              <a:rPr lang="zh-CN" altLang="zh-CN" sz="1600" dirty="0" smtClean="0"/>
              <a:t>）利用计算机视觉技术对视频信号进行处理、分析和理解，帮助视频监控系统实施控制，从而提高视频监控系统的智能化水平。智能视频技术主要包括对视频图像序列自动地进行运动对象的提取、描述、跟踪、识别和行为分析等方面的内容。如果把摄像机看作人的眼睛，而智能视频系统则可以看作人的大脑。</a:t>
            </a:r>
          </a:p>
          <a:p>
            <a:r>
              <a:rPr lang="zh-CN" altLang="zh-CN" sz="1600" dirty="0" smtClean="0"/>
              <a:t>智能视频监控系统能够识别不同的目标，发现监控画面中的异常情况，并能够以最快和最佳的方式发出警报和提供有用信息，从而能够更加有效的协助工作人员处理危机，并最大限度的降低误报和漏报现象，实现计算机智能分析、描述和理解视频画面中的内容。</a:t>
            </a:r>
          </a:p>
          <a:p>
            <a:r>
              <a:rPr lang="zh-CN" altLang="zh-CN" sz="1600" dirty="0" smtClean="0"/>
              <a:t>智能视频技术是智能视频中最为核心的关键技术。智能视频技术借助计算机强大的数据处理功能，对视频画面中的海量数据进行快速分析，过滤掉工作人员不关心的信息，为工作人员提供有用的关键信息。</a:t>
            </a:r>
          </a:p>
          <a:p>
            <a:endParaRPr lang="zh-CN" altLang="en-US" sz="1600" dirty="0"/>
          </a:p>
        </p:txBody>
      </p:sp>
      <p:sp>
        <p:nvSpPr>
          <p:cNvPr id="3" name="标题 2"/>
          <p:cNvSpPr>
            <a:spLocks noGrp="1"/>
          </p:cNvSpPr>
          <p:nvPr>
            <p:ph type="title"/>
          </p:nvPr>
        </p:nvSpPr>
        <p:spPr/>
        <p:txBody>
          <a:bodyPr/>
          <a:lstStyle/>
          <a:p>
            <a:r>
              <a:rPr lang="en-US" altLang="zh-CN" b="1" dirty="0" smtClean="0"/>
              <a:t>4.1.1</a:t>
            </a:r>
            <a:r>
              <a:rPr lang="zh-CN" altLang="zh-CN" b="1" dirty="0" smtClean="0"/>
              <a:t>智能视频技术研究内容</a:t>
            </a:r>
            <a:endParaRPr lang="zh-CN" altLang="en-US" dirty="0"/>
          </a:p>
        </p:txBody>
      </p:sp>
      <p:pic>
        <p:nvPicPr>
          <p:cNvPr id="60418" name="Picture 2" descr="http://img.hexun.com/2010-11-16/125632696.jpg"/>
          <p:cNvPicPr>
            <a:picLocks noChangeAspect="1" noChangeArrowheads="1"/>
          </p:cNvPicPr>
          <p:nvPr/>
        </p:nvPicPr>
        <p:blipFill>
          <a:blip r:embed="rId2" cstate="print"/>
          <a:srcRect/>
          <a:stretch>
            <a:fillRect/>
          </a:stretch>
        </p:blipFill>
        <p:spPr bwMode="auto">
          <a:xfrm>
            <a:off x="5220072" y="1700808"/>
            <a:ext cx="3672408" cy="3749187"/>
          </a:xfrm>
          <a:prstGeom prst="rect">
            <a:avLst/>
          </a:prstGeom>
          <a:noFill/>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智能视频技术亦是物联网感知层的重要技术之一</a:t>
            </a:r>
          </a:p>
          <a:p>
            <a:r>
              <a:rPr lang="zh-CN" altLang="zh-CN" dirty="0" smtClean="0"/>
              <a:t>物联网技术最基础的是感知层技术，从现阶段来看，物联网发展的瓶颈主要位于感知层。感知层的主要作用是采集信息并识别目标，采集设备包括二维码标签和识读器、</a:t>
            </a:r>
            <a:r>
              <a:rPr lang="en-US" altLang="zh-CN" dirty="0" smtClean="0"/>
              <a:t>RFID</a:t>
            </a:r>
            <a:r>
              <a:rPr lang="zh-CN" altLang="zh-CN" dirty="0" smtClean="0"/>
              <a:t>标签和读写器、摄像头、</a:t>
            </a:r>
            <a:r>
              <a:rPr lang="en-US" altLang="zh-CN" dirty="0" smtClean="0"/>
              <a:t>GPS</a:t>
            </a:r>
            <a:r>
              <a:rPr lang="zh-CN" altLang="zh-CN" dirty="0" smtClean="0"/>
              <a:t>、传感器、传感器网络等。一般意义上，传感器包括诸如</a:t>
            </a:r>
            <a:r>
              <a:rPr lang="en-US" altLang="zh-CN" dirty="0" smtClean="0"/>
              <a:t>RFID</a:t>
            </a:r>
            <a:r>
              <a:rPr lang="zh-CN" altLang="zh-CN" dirty="0" smtClean="0"/>
              <a:t>、各类感应探头、数据采集装置等；而具备智能视频技术的视频采集设备，实质上也是一种更直观智能的传感器，它可以通过智能视频识别分析技术来感知并识别视频场景内的目标及其行为。随着智能视频分析与自动识别技术的发展，视频感知将成为物联网信息感知层最重要的技术之一。</a:t>
            </a:r>
          </a:p>
          <a:p>
            <a:endParaRPr lang="zh-CN" altLang="en-US" dirty="0"/>
          </a:p>
        </p:txBody>
      </p:sp>
      <p:sp>
        <p:nvSpPr>
          <p:cNvPr id="3" name="标题 2"/>
          <p:cNvSpPr>
            <a:spLocks noGrp="1"/>
          </p:cNvSpPr>
          <p:nvPr>
            <p:ph type="title"/>
          </p:nvPr>
        </p:nvSpPr>
        <p:spPr/>
        <p:txBody>
          <a:bodyPr/>
          <a:lstStyle/>
          <a:p>
            <a:r>
              <a:rPr lang="en-US" altLang="zh-CN" b="1" dirty="0" smtClean="0"/>
              <a:t>4.1.2</a:t>
            </a:r>
            <a:r>
              <a:rPr lang="zh-CN" altLang="zh-CN" b="1" dirty="0" smtClean="0"/>
              <a:t>物联网与智能视频技术</a:t>
            </a:r>
            <a:endParaRPr lang="zh-CN" altLang="en-US"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2.</a:t>
            </a:r>
            <a:r>
              <a:rPr lang="zh-CN" altLang="zh-CN" b="1" dirty="0" smtClean="0"/>
              <a:t>智能视频技术是物联网应用层的重要技术之一</a:t>
            </a:r>
          </a:p>
          <a:p>
            <a:r>
              <a:rPr lang="zh-CN" altLang="zh-CN" dirty="0" smtClean="0"/>
              <a:t>物联网的三层架构即感知层、传输层和应用层，如果将物联网技术应用于视频监控行业，可以形成智能视频解决方案。同时，智能视频系统融入物联网应用层，并与智能楼宇、智能家居、智能医院等应用紧密结合构建“智慧城市”。 随着国内建设</a:t>
            </a:r>
            <a:r>
              <a:rPr lang="en-US" altLang="zh-CN" dirty="0" smtClean="0"/>
              <a:t>“</a:t>
            </a:r>
            <a:r>
              <a:rPr lang="zh-CN" altLang="zh-CN" dirty="0" smtClean="0"/>
              <a:t>平安城市、和谐社会</a:t>
            </a:r>
            <a:r>
              <a:rPr lang="en-US" altLang="zh-CN" dirty="0" smtClean="0"/>
              <a:t>”</a:t>
            </a:r>
            <a:r>
              <a:rPr lang="zh-CN" altLang="zh-CN" dirty="0" smtClean="0"/>
              <a:t>的迫切需要，监控系统规模日益庞大，数以万计的摄像监控设备同时工作，成千上万的工作人员紧盯着屏幕。仅依靠视频监控中工作人员的人眼，即使是专业操作人员也难以有效可靠地完成任务。智能视频技术能够在视频图像及图像描述之间建立映射关系，从而使计算机能够理解视频画面中的内容。物联网的迅猛发展，以及人们对智能化的强烈需求，智能视频监控迎来巨大的发展机遇，物联网必将对视频监控产生深刻影响，包括其理念、技术、形态和效果，也为视频监控的智能化提供了广阔的前景。</a:t>
            </a:r>
          </a:p>
          <a:p>
            <a:endParaRPr lang="zh-CN" altLang="en-US" dirty="0"/>
          </a:p>
        </p:txBody>
      </p:sp>
      <p:sp>
        <p:nvSpPr>
          <p:cNvPr id="3" name="标题 2"/>
          <p:cNvSpPr>
            <a:spLocks noGrp="1"/>
          </p:cNvSpPr>
          <p:nvPr>
            <p:ph type="title"/>
          </p:nvPr>
        </p:nvSpPr>
        <p:spPr/>
        <p:txBody>
          <a:bodyPr/>
          <a:lstStyle/>
          <a:p>
            <a:r>
              <a:rPr lang="en-US" altLang="zh-CN" b="1" dirty="0" smtClean="0"/>
              <a:t>4.1.2</a:t>
            </a:r>
            <a:r>
              <a:rPr lang="zh-CN" altLang="zh-CN" b="1" dirty="0" smtClean="0"/>
              <a:t>物联网与智能视频技术</a:t>
            </a:r>
            <a:endParaRPr lang="zh-CN" altLang="en-US" dirty="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4.1.3</a:t>
            </a:r>
            <a:r>
              <a:rPr lang="zh-CN" altLang="zh-CN" b="1" dirty="0" smtClean="0"/>
              <a:t>智能视频技术硬件架构</a:t>
            </a:r>
            <a:endParaRPr lang="zh-CN" altLang="en-US" dirty="0"/>
          </a:p>
        </p:txBody>
      </p:sp>
      <p:pic>
        <p:nvPicPr>
          <p:cNvPr id="61442" name="图片 4" descr="444444"/>
          <p:cNvPicPr>
            <a:picLocks noChangeAspect="1" noChangeArrowheads="1"/>
          </p:cNvPicPr>
          <p:nvPr/>
        </p:nvPicPr>
        <p:blipFill>
          <a:blip r:embed="rId2" cstate="print"/>
          <a:srcRect/>
          <a:stretch>
            <a:fillRect/>
          </a:stretch>
        </p:blipFill>
        <p:spPr bwMode="auto">
          <a:xfrm>
            <a:off x="0" y="1340768"/>
            <a:ext cx="9264614" cy="4464496"/>
          </a:xfrm>
          <a:prstGeom prst="rect">
            <a:avLst/>
          </a:prstGeom>
          <a:noFill/>
          <a:ln w="9525">
            <a:noFill/>
            <a:miter lim="800000"/>
            <a:headEnd/>
            <a:tailEnd/>
          </a:ln>
        </p:spPr>
      </p:pic>
    </p:spTree>
  </p:cSld>
  <p:clrMapOvr>
    <a:masterClrMapping/>
  </p:clrMapOvr>
  <p:transition>
    <p:fade/>
  </p:transition>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971</TotalTime>
  <Words>4390</Words>
  <Application>Microsoft Office PowerPoint</Application>
  <PresentationFormat>全屏显示(4:3)</PresentationFormat>
  <Paragraphs>200</Paragraphs>
  <Slides>39</Slides>
  <Notes>0</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智能物流</vt:lpstr>
      <vt:lpstr>第4章  物联网智能视频技术 </vt:lpstr>
      <vt:lpstr>学习要点</vt:lpstr>
      <vt:lpstr>目录</vt:lpstr>
      <vt:lpstr>4.1 智能视频技术综述</vt:lpstr>
      <vt:lpstr>4.1.1智能视频技术研究内容</vt:lpstr>
      <vt:lpstr>4.1.1智能视频技术研究内容</vt:lpstr>
      <vt:lpstr>4.1.2物联网与智能视频技术</vt:lpstr>
      <vt:lpstr>4.1.2物联网与智能视频技术</vt:lpstr>
      <vt:lpstr>4.1.3智能视频技术硬件架构</vt:lpstr>
      <vt:lpstr>4.1.3智能视频技术硬件架构</vt:lpstr>
      <vt:lpstr>4.1.3智能视频技术硬件架构</vt:lpstr>
      <vt:lpstr>4.1.4智能视频技术的应用前景</vt:lpstr>
      <vt:lpstr>4.1.4智能视频技术的应用前景</vt:lpstr>
      <vt:lpstr>4.1.4智能视频技术的应用前景</vt:lpstr>
      <vt:lpstr>4.1.4智能视频技术的应用前景</vt:lpstr>
      <vt:lpstr>4.2 智能视频核心技术</vt:lpstr>
      <vt:lpstr>4.2.1 智能视频分析技术</vt:lpstr>
      <vt:lpstr>1.技术原理</vt:lpstr>
      <vt:lpstr>2.分析流程</vt:lpstr>
      <vt:lpstr>3.主要方法</vt:lpstr>
      <vt:lpstr>4.主要功能</vt:lpstr>
      <vt:lpstr>4.主要功能</vt:lpstr>
      <vt:lpstr>4.主要功能</vt:lpstr>
      <vt:lpstr>4.主要功能</vt:lpstr>
      <vt:lpstr>4.主要功能</vt:lpstr>
      <vt:lpstr>4.主要功能</vt:lpstr>
      <vt:lpstr>4.主要功能</vt:lpstr>
      <vt:lpstr>4.2.2智能视频识别技术</vt:lpstr>
      <vt:lpstr>4.2.2智能视频识别技术</vt:lpstr>
      <vt:lpstr>4.2.2智能视频识别技术</vt:lpstr>
      <vt:lpstr>4.2.2智能视频识别技术</vt:lpstr>
      <vt:lpstr>4.2.3智能视频改良技术</vt:lpstr>
      <vt:lpstr>4.2.3智能视频改良技术</vt:lpstr>
      <vt:lpstr>4.3智能视频的典型应用</vt:lpstr>
      <vt:lpstr>4.3.1 ATM智能视频监控</vt:lpstr>
      <vt:lpstr>4.3.2机场智能视频监控</vt:lpstr>
      <vt:lpstr>4.2.3森林防火智能视频监控</vt:lpstr>
      <vt:lpstr>4.4小结</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RYAN</cp:lastModifiedBy>
  <cp:revision>158</cp:revision>
  <dcterms:created xsi:type="dcterms:W3CDTF">2007-10-21T01:27:31Z</dcterms:created>
  <dcterms:modified xsi:type="dcterms:W3CDTF">2012-09-09T08:29:03Z</dcterms:modified>
</cp:coreProperties>
</file>