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257" r:id="rId4"/>
    <p:sldId id="258" r:id="rId5"/>
    <p:sldId id="259" r:id="rId6"/>
    <p:sldId id="260" r:id="rId7"/>
    <p:sldId id="263" r:id="rId8"/>
    <p:sldId id="264" r:id="rId9"/>
    <p:sldId id="265" r:id="rId10"/>
    <p:sldId id="262" r:id="rId11"/>
    <p:sldId id="266" r:id="rId12"/>
    <p:sldId id="267" r:id="rId13"/>
    <p:sldId id="269" r:id="rId14"/>
    <p:sldId id="273" r:id="rId15"/>
    <p:sldId id="274" r:id="rId16"/>
    <p:sldId id="275" r:id="rId17"/>
    <p:sldId id="276" r:id="rId18"/>
    <p:sldId id="270" r:id="rId19"/>
    <p:sldId id="271" r:id="rId20"/>
    <p:sldId id="272" r:id="rId21"/>
    <p:sldId id="268" r:id="rId22"/>
    <p:sldId id="282" r:id="rId23"/>
    <p:sldId id="283" r:id="rId24"/>
    <p:sldId id="284" r:id="rId25"/>
    <p:sldId id="285" r:id="rId26"/>
    <p:sldId id="287" r:id="rId27"/>
    <p:sldId id="288" r:id="rId28"/>
    <p:sldId id="286" r:id="rId29"/>
    <p:sldId id="289" r:id="rId30"/>
    <p:sldId id="290" r:id="rId31"/>
    <p:sldId id="293" r:id="rId32"/>
    <p:sldId id="291" r:id="rId33"/>
    <p:sldId id="294" r:id="rId34"/>
    <p:sldId id="295" r:id="rId35"/>
    <p:sldId id="296" r:id="rId36"/>
    <p:sldId id="292" r:id="rId37"/>
    <p:sldId id="297" r:id="rId38"/>
    <p:sldId id="298" r:id="rId39"/>
    <p:sldId id="299" r:id="rId40"/>
    <p:sldId id="300" r:id="rId41"/>
    <p:sldId id="301" r:id="rId42"/>
    <p:sldId id="302" r:id="rId43"/>
    <p:sldId id="303" r:id="rId44"/>
    <p:sldId id="304" r:id="rId45"/>
    <p:sldId id="261" r:id="rId46"/>
    <p:sldId id="306" r:id="rId47"/>
    <p:sldId id="305"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image" Target="../media/image50.wmf"/></Relationships>
</file>

<file path=ppt/drawings/_rels/vmlDrawing17.vml.rels><?xml version="1.0" encoding="UTF-8" standalone="yes"?>
<Relationships xmlns="http://schemas.openxmlformats.org/package/2006/relationships"><Relationship Id="rId4" Type="http://schemas.openxmlformats.org/officeDocument/2006/relationships/image" Target="../media/image55.wmf"/><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image" Target="../media/image12.wmf"/><Relationship Id="rId3" Type="http://schemas.openxmlformats.org/officeDocument/2006/relationships/oleObject" Target="../embeddings/oleObject6.bin"/><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2.xml"/><Relationship Id="rId3" Type="http://schemas.openxmlformats.org/officeDocument/2006/relationships/image" Target="../media/image17.wmf"/><Relationship Id="rId2" Type="http://schemas.openxmlformats.org/officeDocument/2006/relationships/oleObject" Target="../embeddings/oleObject7.bin"/><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2.xml"/><Relationship Id="rId2" Type="http://schemas.openxmlformats.org/officeDocument/2006/relationships/image" Target="../media/image23.wmf"/><Relationship Id="rId1"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2.xml"/><Relationship Id="rId2" Type="http://schemas.openxmlformats.org/officeDocument/2006/relationships/image" Target="../media/image24.wmf"/><Relationship Id="rId1" Type="http://schemas.openxmlformats.org/officeDocument/2006/relationships/oleObject" Target="../embeddings/oleObject9.bin"/></Relationships>
</file>

<file path=ppt/slides/_rels/slide22.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2.xml"/><Relationship Id="rId4" Type="http://schemas.openxmlformats.org/officeDocument/2006/relationships/image" Target="../media/image26.wmf"/><Relationship Id="rId3" Type="http://schemas.openxmlformats.org/officeDocument/2006/relationships/oleObject" Target="../embeddings/oleObject11.bin"/><Relationship Id="rId2" Type="http://schemas.openxmlformats.org/officeDocument/2006/relationships/image" Target="../media/image25.wmf"/><Relationship Id="rId1" Type="http://schemas.openxmlformats.org/officeDocument/2006/relationships/oleObject" Target="../embeddings/oleObject10.bin"/></Relationships>
</file>

<file path=ppt/slides/_rels/slide23.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2.xml"/><Relationship Id="rId4" Type="http://schemas.openxmlformats.org/officeDocument/2006/relationships/image" Target="../media/image28.wmf"/><Relationship Id="rId3" Type="http://schemas.openxmlformats.org/officeDocument/2006/relationships/oleObject" Target="../embeddings/oleObject13.bin"/><Relationship Id="rId2" Type="http://schemas.openxmlformats.org/officeDocument/2006/relationships/image" Target="../media/image27.wmf"/><Relationship Id="rId1" Type="http://schemas.openxmlformats.org/officeDocument/2006/relationships/oleObject" Target="../embeddings/oleObject12.bin"/></Relationships>
</file>

<file path=ppt/slides/_rels/slide24.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2.xml"/><Relationship Id="rId4" Type="http://schemas.openxmlformats.org/officeDocument/2006/relationships/image" Target="../media/image30.wmf"/><Relationship Id="rId3" Type="http://schemas.openxmlformats.org/officeDocument/2006/relationships/oleObject" Target="../embeddings/oleObject15.bin"/><Relationship Id="rId2" Type="http://schemas.openxmlformats.org/officeDocument/2006/relationships/image" Target="../media/image29.wmf"/><Relationship Id="rId1" Type="http://schemas.openxmlformats.org/officeDocument/2006/relationships/oleObject" Target="../embeddings/oleObject14.bin"/></Relationships>
</file>

<file path=ppt/slides/_rels/slide25.xml.rels><?xml version="1.0" encoding="UTF-8" standalone="yes"?>
<Relationships xmlns="http://schemas.openxmlformats.org/package/2006/relationships"><Relationship Id="rId8" Type="http://schemas.openxmlformats.org/officeDocument/2006/relationships/vmlDrawing" Target="../drawings/vmlDrawing11.vml"/><Relationship Id="rId7" Type="http://schemas.openxmlformats.org/officeDocument/2006/relationships/slideLayout" Target="../slideLayouts/slideLayout2.xml"/><Relationship Id="rId6" Type="http://schemas.openxmlformats.org/officeDocument/2006/relationships/image" Target="../media/image33.wmf"/><Relationship Id="rId5" Type="http://schemas.openxmlformats.org/officeDocument/2006/relationships/oleObject" Target="../embeddings/oleObject18.bin"/><Relationship Id="rId4" Type="http://schemas.openxmlformats.org/officeDocument/2006/relationships/image" Target="../media/image32.wmf"/><Relationship Id="rId3" Type="http://schemas.openxmlformats.org/officeDocument/2006/relationships/oleObject" Target="../embeddings/oleObject17.bin"/><Relationship Id="rId2" Type="http://schemas.openxmlformats.org/officeDocument/2006/relationships/image" Target="../media/image31.wmf"/><Relationship Id="rId1" Type="http://schemas.openxmlformats.org/officeDocument/2006/relationships/oleObject" Target="../embeddings/oleObject16.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2.xml"/><Relationship Id="rId4" Type="http://schemas.openxmlformats.org/officeDocument/2006/relationships/image" Target="../media/image35.wmf"/><Relationship Id="rId3" Type="http://schemas.openxmlformats.org/officeDocument/2006/relationships/oleObject" Target="../embeddings/oleObject20.bin"/><Relationship Id="rId2" Type="http://schemas.openxmlformats.org/officeDocument/2006/relationships/image" Target="../media/image34.wmf"/><Relationship Id="rId1" Type="http://schemas.openxmlformats.org/officeDocument/2006/relationships/oleObject" Target="../embeddings/oleObject19.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emf"/></Relationships>
</file>

<file path=ppt/slides/_rels/slide30.xml.rels><?xml version="1.0" encoding="UTF-8" standalone="yes"?>
<Relationships xmlns="http://schemas.openxmlformats.org/package/2006/relationships"><Relationship Id="rId6" Type="http://schemas.openxmlformats.org/officeDocument/2006/relationships/vmlDrawing" Target="../drawings/vmlDrawing13.vml"/><Relationship Id="rId5" Type="http://schemas.openxmlformats.org/officeDocument/2006/relationships/slideLayout" Target="../slideLayouts/slideLayout2.xml"/><Relationship Id="rId4" Type="http://schemas.openxmlformats.org/officeDocument/2006/relationships/image" Target="../media/image37.wmf"/><Relationship Id="rId3" Type="http://schemas.openxmlformats.org/officeDocument/2006/relationships/oleObject" Target="../embeddings/oleObject22.bin"/><Relationship Id="rId2" Type="http://schemas.openxmlformats.org/officeDocument/2006/relationships/image" Target="../media/image36.wmf"/><Relationship Id="rId1" Type="http://schemas.openxmlformats.org/officeDocument/2006/relationships/oleObject" Target="../embeddings/oleObject21.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34.xml.rels><?xml version="1.0" encoding="UTF-8" standalone="yes"?>
<Relationships xmlns="http://schemas.openxmlformats.org/package/2006/relationships"><Relationship Id="rId8" Type="http://schemas.openxmlformats.org/officeDocument/2006/relationships/vmlDrawing" Target="../drawings/vmlDrawing14.vml"/><Relationship Id="rId7" Type="http://schemas.openxmlformats.org/officeDocument/2006/relationships/slideLayout" Target="../slideLayouts/slideLayout2.xml"/><Relationship Id="rId6" Type="http://schemas.openxmlformats.org/officeDocument/2006/relationships/image" Target="../media/image41.wmf"/><Relationship Id="rId5" Type="http://schemas.openxmlformats.org/officeDocument/2006/relationships/oleObject" Target="../embeddings/oleObject25.bin"/><Relationship Id="rId4" Type="http://schemas.openxmlformats.org/officeDocument/2006/relationships/image" Target="../media/image40.wmf"/><Relationship Id="rId3" Type="http://schemas.openxmlformats.org/officeDocument/2006/relationships/oleObject" Target="../embeddings/oleObject24.bin"/><Relationship Id="rId2" Type="http://schemas.openxmlformats.org/officeDocument/2006/relationships/image" Target="../media/image39.wmf"/><Relationship Id="rId1" Type="http://schemas.openxmlformats.org/officeDocument/2006/relationships/oleObject" Target="../embeddings/oleObject23.bin"/></Relationships>
</file>

<file path=ppt/slides/_rels/slide35.xml.rels><?xml version="1.0" encoding="UTF-8" standalone="yes"?>
<Relationships xmlns="http://schemas.openxmlformats.org/package/2006/relationships"><Relationship Id="rId6" Type="http://schemas.openxmlformats.org/officeDocument/2006/relationships/vmlDrawing" Target="../drawings/vmlDrawing15.vml"/><Relationship Id="rId5" Type="http://schemas.openxmlformats.org/officeDocument/2006/relationships/slideLayout" Target="../slideLayouts/slideLayout2.xml"/><Relationship Id="rId4" Type="http://schemas.openxmlformats.org/officeDocument/2006/relationships/image" Target="../media/image43.wmf"/><Relationship Id="rId3" Type="http://schemas.openxmlformats.org/officeDocument/2006/relationships/oleObject" Target="../embeddings/oleObject27.bin"/><Relationship Id="rId2" Type="http://schemas.openxmlformats.org/officeDocument/2006/relationships/image" Target="../media/image42.wmf"/><Relationship Id="rId1" Type="http://schemas.openxmlformats.org/officeDocument/2006/relationships/oleObject" Target="../embeddings/oleObject26.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44.xml.rels><?xml version="1.0" encoding="UTF-8" standalone="yes"?>
<Relationships xmlns="http://schemas.openxmlformats.org/package/2006/relationships"><Relationship Id="rId6" Type="http://schemas.openxmlformats.org/officeDocument/2006/relationships/vmlDrawing" Target="../drawings/vmlDrawing16.vml"/><Relationship Id="rId5" Type="http://schemas.openxmlformats.org/officeDocument/2006/relationships/slideLayout" Target="../slideLayouts/slideLayout2.xml"/><Relationship Id="rId4" Type="http://schemas.openxmlformats.org/officeDocument/2006/relationships/image" Target="../media/image51.wmf"/><Relationship Id="rId3" Type="http://schemas.openxmlformats.org/officeDocument/2006/relationships/oleObject" Target="../embeddings/oleObject29.bin"/><Relationship Id="rId2" Type="http://schemas.openxmlformats.org/officeDocument/2006/relationships/image" Target="../media/image50.wmf"/><Relationship Id="rId1" Type="http://schemas.openxmlformats.org/officeDocument/2006/relationships/oleObject" Target="../embeddings/oleObject28.bin"/></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5.wmf"/><Relationship Id="rId7" Type="http://schemas.openxmlformats.org/officeDocument/2006/relationships/oleObject" Target="../embeddings/oleObject33.bin"/><Relationship Id="rId6" Type="http://schemas.openxmlformats.org/officeDocument/2006/relationships/image" Target="../media/image54.wmf"/><Relationship Id="rId5" Type="http://schemas.openxmlformats.org/officeDocument/2006/relationships/oleObject" Target="../embeddings/oleObject32.bin"/><Relationship Id="rId4" Type="http://schemas.openxmlformats.org/officeDocument/2006/relationships/image" Target="../media/image53.wmf"/><Relationship Id="rId3" Type="http://schemas.openxmlformats.org/officeDocument/2006/relationships/oleObject" Target="../embeddings/oleObject31.bin"/><Relationship Id="rId2" Type="http://schemas.openxmlformats.org/officeDocument/2006/relationships/image" Target="../media/image52.wmf"/><Relationship Id="rId10" Type="http://schemas.openxmlformats.org/officeDocument/2006/relationships/vmlDrawing" Target="../drawings/vmlDrawing17.vml"/><Relationship Id="rId1" Type="http://schemas.openxmlformats.org/officeDocument/2006/relationships/oleObject" Target="../embeddings/oleObject30.bin"/></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4.wmf"/><Relationship Id="rId3" Type="http://schemas.openxmlformats.org/officeDocument/2006/relationships/oleObject" Target="../embeddings/oleObject2.bin"/><Relationship Id="rId2" Type="http://schemas.openxmlformats.org/officeDocument/2006/relationships/image" Target="../media/image3.wmf"/><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wmf"/><Relationship Id="rId1"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2.xml"/><Relationship Id="rId4" Type="http://schemas.openxmlformats.org/officeDocument/2006/relationships/image" Target="../media/image9.wmf"/><Relationship Id="rId3" Type="http://schemas.openxmlformats.org/officeDocument/2006/relationships/oleObject" Target="../embeddings/oleObject5.bin"/><Relationship Id="rId2" Type="http://schemas.openxmlformats.org/officeDocument/2006/relationships/image" Target="../media/image8.wmf"/><Relationship Id="rId1"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第十二章  叶片式流体机械的工作原理</a:t>
            </a:r>
            <a:endParaRPr lang="zh-CN" altLang="en-US"/>
          </a:p>
        </p:txBody>
      </p:sp>
      <p:sp>
        <p:nvSpPr>
          <p:cNvPr id="3" name="副标题 2"/>
          <p:cNvSpPr>
            <a:spLocks noGrp="1"/>
          </p:cNvSpPr>
          <p:nvPr>
            <p:ph type="subTitle" idx="1"/>
          </p:nvPr>
        </p:nvSpPr>
        <p:spPr/>
        <p:txBody>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8285" y="1033145"/>
            <a:ext cx="5144135" cy="5450205"/>
          </a:xfrm>
        </p:spPr>
        <p:txBody>
          <a:bodyPr>
            <a:normAutofit fontScale="90000"/>
          </a:bodyPr>
          <a:p>
            <a:pPr>
              <a:lnSpc>
                <a:spcPct val="150000"/>
              </a:lnSpc>
            </a:pPr>
            <a:r>
              <a:rPr lang="en-US" altLang="zh-CN" sz="2800" b="1"/>
              <a:t>3.</a:t>
            </a:r>
            <a:r>
              <a:rPr lang="zh-CN" altLang="en-US" sz="2800" b="1"/>
              <a:t>绝对运动与相对运动</a:t>
            </a:r>
            <a:br>
              <a:rPr lang="zh-CN" altLang="en-US" sz="2800" b="1"/>
            </a:br>
            <a:br>
              <a:rPr lang="zh-CN" altLang="en-US" sz="2800"/>
            </a:br>
            <a:r>
              <a:rPr lang="zh-CN" altLang="en-US" sz="2800"/>
              <a:t>根据速度合成定律，绝对运动是相对运动与牵连运动的矢量和</a:t>
            </a:r>
            <a:br>
              <a:rPr lang="zh-CN" altLang="en-US" sz="2800"/>
            </a:br>
            <a:br>
              <a:rPr lang="zh-CN" altLang="en-US" sz="2800"/>
            </a:br>
            <a:br>
              <a:rPr lang="zh-CN" altLang="en-US" sz="2800"/>
            </a:br>
            <a:r>
              <a:rPr lang="zh-CN" altLang="en-US" sz="2800"/>
              <a:t>右上图为径流式叶轮中的相对运动与绝对运动，右下图为轴流式叶轮中的相对运动与绝对运动</a:t>
            </a:r>
            <a:br>
              <a:rPr lang="zh-CN" altLang="en-US" sz="2800"/>
            </a:br>
            <a:endParaRPr lang="zh-CN" altLang="en-US" sz="2800"/>
          </a:p>
        </p:txBody>
      </p:sp>
      <p:pic>
        <p:nvPicPr>
          <p:cNvPr id="41" name="图片 1"/>
          <p:cNvPicPr>
            <a:picLocks noChangeAspect="1" noChangeArrowheads="1"/>
          </p:cNvPicPr>
          <p:nvPr>
            <p:ph idx="1"/>
          </p:nvPr>
        </p:nvPicPr>
        <p:blipFill>
          <a:blip r:embed="rId1">
            <a:extLst>
              <a:ext uri="{28A0092B-C50C-407E-A947-70E740481C1C}">
                <a14:useLocalDpi xmlns:a14="http://schemas.microsoft.com/office/drawing/2010/main" val="0"/>
              </a:ext>
            </a:extLst>
          </a:blip>
          <a:srcRect l="49200" b="13139"/>
          <a:stretch>
            <a:fillRect/>
          </a:stretch>
        </p:blipFill>
        <p:spPr>
          <a:xfrm>
            <a:off x="5363210" y="1381760"/>
            <a:ext cx="4460875" cy="2123440"/>
          </a:xfrm>
          <a:prstGeom prst="rect">
            <a:avLst/>
          </a:prstGeom>
          <a:noFill/>
          <a:ln>
            <a:noFill/>
          </a:ln>
        </p:spPr>
      </p:pic>
      <p:pic>
        <p:nvPicPr>
          <p:cNvPr id="40" name="图片 1"/>
          <p:cNvPicPr>
            <a:picLocks noChangeAspect="1" noChangeArrowheads="1"/>
          </p:cNvPicPr>
          <p:nvPr/>
        </p:nvPicPr>
        <p:blipFill>
          <a:blip r:embed="rId2">
            <a:extLst>
              <a:ext uri="{28A0092B-C50C-407E-A947-70E740481C1C}">
                <a14:useLocalDpi xmlns:a14="http://schemas.microsoft.com/office/drawing/2010/main" val="0"/>
              </a:ext>
            </a:extLst>
          </a:blip>
          <a:srcRect b="19276"/>
          <a:stretch>
            <a:fillRect/>
          </a:stretch>
        </p:blipFill>
        <p:spPr>
          <a:xfrm>
            <a:off x="5438140" y="4152900"/>
            <a:ext cx="4742815" cy="2133600"/>
          </a:xfrm>
          <a:prstGeom prst="rect">
            <a:avLst/>
          </a:prstGeom>
          <a:noFill/>
          <a:ln>
            <a:noFill/>
          </a:ln>
        </p:spPr>
      </p:pic>
      <p:graphicFrame>
        <p:nvGraphicFramePr>
          <p:cNvPr id="-2147482600" name="对象 -2147482601"/>
          <p:cNvGraphicFramePr>
            <a:graphicFrameLocks noChangeAspect="1"/>
          </p:cNvGraphicFramePr>
          <p:nvPr/>
        </p:nvGraphicFramePr>
        <p:xfrm>
          <a:off x="1162050" y="3396615"/>
          <a:ext cx="2514600" cy="733425"/>
        </p:xfrm>
        <a:graphic>
          <a:graphicData uri="http://schemas.openxmlformats.org/presentationml/2006/ole">
            <mc:AlternateContent xmlns:mc="http://schemas.openxmlformats.org/markup-compatibility/2006">
              <mc:Choice xmlns:v="urn:schemas-microsoft-com:vml" Requires="v">
                <p:oleObj spid="_x0000_s3076" name="" r:id="rId3" imgW="685800" imgH="203200" progId="Equation.DSMT4">
                  <p:embed/>
                </p:oleObj>
              </mc:Choice>
              <mc:Fallback>
                <p:oleObj name="" r:id="rId3" imgW="685800" imgH="203200" progId="Equation.DSMT4">
                  <p:embed/>
                  <p:pic>
                    <p:nvPicPr>
                      <p:cNvPr id="0" name="图片 3075"/>
                      <p:cNvPicPr/>
                      <p:nvPr/>
                    </p:nvPicPr>
                    <p:blipFill>
                      <a:blip r:embed="rId4"/>
                      <a:srcRect/>
                      <a:stretch>
                        <a:fillRect/>
                      </a:stretch>
                    </p:blipFill>
                    <p:spPr>
                      <a:xfrm>
                        <a:off x="1162050" y="3396615"/>
                        <a:ext cx="2514600" cy="733425"/>
                      </a:xfrm>
                      <a:prstGeom prst="rect">
                        <a:avLst/>
                      </a:prstGeom>
                      <a:noFill/>
                      <a:ln w="38100">
                        <a:noFill/>
                        <a:miter/>
                      </a:ln>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15595" y="518795"/>
            <a:ext cx="8982075" cy="1773555"/>
          </a:xfrm>
        </p:spPr>
        <p:txBody>
          <a:bodyPr>
            <a:normAutofit/>
          </a:bodyPr>
          <a:p>
            <a:r>
              <a:rPr lang="en-US" altLang="zh-CN" sz="2800"/>
              <a:t>4</a:t>
            </a:r>
            <a:r>
              <a:rPr lang="en-US" altLang="zh-CN" sz="2800" b="1"/>
              <a:t>.</a:t>
            </a:r>
            <a:r>
              <a:rPr lang="zh-CN" altLang="en-US" sz="2800" b="1"/>
              <a:t>进出口速度三角形</a:t>
            </a:r>
            <a:br>
              <a:rPr lang="zh-CN" altLang="en-US" sz="2800"/>
            </a:br>
            <a:br>
              <a:rPr lang="zh-CN" altLang="en-US" sz="2800"/>
            </a:br>
            <a:r>
              <a:rPr lang="zh-CN" altLang="en-US" sz="2800"/>
              <a:t>         下图中左边部分为工作机进口速度三角形，右边部分为工作机出口速度三角形</a:t>
            </a:r>
            <a:endParaRPr lang="zh-CN" altLang="en-US" sz="2800"/>
          </a:p>
        </p:txBody>
      </p:sp>
      <p:pic>
        <p:nvPicPr>
          <p:cNvPr id="175" name="图片 1"/>
          <p:cNvPicPr>
            <a:picLocks noChangeAspect="1" noChangeArrowheads="1"/>
          </p:cNvPicPr>
          <p:nvPr>
            <p:ph idx="1"/>
          </p:nvPr>
        </p:nvPicPr>
        <p:blipFill>
          <a:blip r:embed="rId1">
            <a:extLst>
              <a:ext uri="{28A0092B-C50C-407E-A947-70E740481C1C}">
                <a14:useLocalDpi xmlns:a14="http://schemas.microsoft.com/office/drawing/2010/main" val="0"/>
              </a:ext>
            </a:extLst>
          </a:blip>
          <a:srcRect b="17928"/>
          <a:stretch>
            <a:fillRect/>
          </a:stretch>
        </p:blipFill>
        <p:spPr>
          <a:xfrm>
            <a:off x="780415" y="2624455"/>
            <a:ext cx="3562350" cy="2794000"/>
          </a:xfrm>
          <a:prstGeom prst="rect">
            <a:avLst/>
          </a:prstGeom>
          <a:noFill/>
          <a:ln>
            <a:noFill/>
          </a:ln>
        </p:spPr>
      </p:pic>
      <p:pic>
        <p:nvPicPr>
          <p:cNvPr id="173" name="图片 1"/>
          <p:cNvPicPr>
            <a:picLocks noChangeAspect="1" noChangeArrowheads="1"/>
          </p:cNvPicPr>
          <p:nvPr/>
        </p:nvPicPr>
        <p:blipFill>
          <a:blip r:embed="rId2">
            <a:extLst>
              <a:ext uri="{28A0092B-C50C-407E-A947-70E740481C1C}">
                <a14:useLocalDpi xmlns:a14="http://schemas.microsoft.com/office/drawing/2010/main" val="0"/>
              </a:ext>
            </a:extLst>
          </a:blip>
          <a:srcRect b="24138"/>
          <a:stretch>
            <a:fillRect/>
          </a:stretch>
        </p:blipFill>
        <p:spPr>
          <a:xfrm>
            <a:off x="4888230" y="3013710"/>
            <a:ext cx="5455285" cy="248856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48970" y="517525"/>
            <a:ext cx="9172575" cy="982980"/>
          </a:xfrm>
        </p:spPr>
        <p:txBody>
          <a:bodyPr/>
          <a:p>
            <a:r>
              <a:rPr lang="zh-CN" altLang="en-US" sz="2800"/>
              <a:t>原动机进出口速度三角形，以反击式水轮机为例，如下图为反击式水轮机进口速度三角形。</a:t>
            </a:r>
            <a:endParaRPr lang="zh-CN" altLang="en-US" sz="2800"/>
          </a:p>
        </p:txBody>
      </p:sp>
      <p:pic>
        <p:nvPicPr>
          <p:cNvPr id="169" name="图片 410628"/>
          <p:cNvPicPr>
            <a:picLocks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1904365" y="2000885"/>
            <a:ext cx="5524500" cy="3867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28040" y="454660"/>
            <a:ext cx="10942955" cy="1511935"/>
          </a:xfrm>
        </p:spPr>
        <p:txBody>
          <a:bodyPr>
            <a:normAutofit fontScale="90000"/>
          </a:bodyPr>
          <a:p>
            <a:r>
              <a:rPr lang="en-US" altLang="zh-CN" sz="3200"/>
              <a:t>5.</a:t>
            </a:r>
            <a:r>
              <a:rPr lang="zh-CN" altLang="zh-CN" sz="3200"/>
              <a:t>变工况下的流动分析</a:t>
            </a:r>
            <a:br>
              <a:rPr lang="zh-CN" altLang="zh-CN" sz="3200"/>
            </a:br>
            <a:r>
              <a:rPr lang="zh-CN" altLang="zh-CN" sz="3200"/>
              <a:t>     </a:t>
            </a:r>
            <a:r>
              <a:rPr lang="zh-CN" altLang="zh-CN" sz="2800"/>
              <a:t>下图为设计工况下的不同流速时的工作机内的速度三角形（a为vu1=0的情 况，b为vu1≠0的情况。在最优工况下，有              ，即为无冲击进口，</a:t>
            </a:r>
            <a:r>
              <a:rPr lang="en-US" altLang="zh-CN" sz="2800"/>
              <a:t>c</a:t>
            </a:r>
            <a:r>
              <a:rPr lang="zh-CN" altLang="en-US" sz="2800"/>
              <a:t>为出口情况</a:t>
            </a:r>
            <a:r>
              <a:rPr lang="zh-CN" altLang="zh-CN" sz="2800"/>
              <a:t>）</a:t>
            </a:r>
            <a:endParaRPr lang="zh-CN" altLang="zh-CN" sz="2800"/>
          </a:p>
        </p:txBody>
      </p:sp>
      <p:pic>
        <p:nvPicPr>
          <p:cNvPr id="68" name="图片 68"/>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69215" y="2574290"/>
            <a:ext cx="11864340" cy="3556000"/>
          </a:xfrm>
          <a:prstGeom prst="rect">
            <a:avLst/>
          </a:prstGeom>
          <a:noFill/>
          <a:ln>
            <a:noFill/>
          </a:ln>
        </p:spPr>
      </p:pic>
      <p:graphicFrame>
        <p:nvGraphicFramePr>
          <p:cNvPr id="-2147482566" name="对象 -2147482567"/>
          <p:cNvGraphicFramePr>
            <a:graphicFrameLocks noChangeAspect="1"/>
          </p:cNvGraphicFramePr>
          <p:nvPr/>
        </p:nvGraphicFramePr>
        <p:xfrm>
          <a:off x="6654165" y="1268095"/>
          <a:ext cx="915670" cy="414655"/>
        </p:xfrm>
        <a:graphic>
          <a:graphicData uri="http://schemas.openxmlformats.org/presentationml/2006/ole">
            <mc:AlternateContent xmlns:mc="http://schemas.openxmlformats.org/markup-compatibility/2006">
              <mc:Choice xmlns:v="urn:schemas-microsoft-com:vml" Requires="v">
                <p:oleObj spid="_x0000_s3076" name="" r:id="rId2" imgW="508000" imgH="228600" progId="Equation.DSMT4">
                  <p:embed/>
                </p:oleObj>
              </mc:Choice>
              <mc:Fallback>
                <p:oleObj name="" r:id="rId2" imgW="508000" imgH="228600" progId="Equation.DSMT4">
                  <p:embed/>
                  <p:pic>
                    <p:nvPicPr>
                      <p:cNvPr id="0" name="图片 3075"/>
                      <p:cNvPicPr/>
                      <p:nvPr/>
                    </p:nvPicPr>
                    <p:blipFill>
                      <a:blip r:embed="rId3"/>
                      <a:srcRect/>
                      <a:stretch>
                        <a:fillRect/>
                      </a:stretch>
                    </p:blipFill>
                    <p:spPr>
                      <a:xfrm>
                        <a:off x="6654165" y="1268095"/>
                        <a:ext cx="915670" cy="414655"/>
                      </a:xfrm>
                      <a:prstGeom prst="rect">
                        <a:avLst/>
                      </a:prstGeom>
                      <a:noFill/>
                      <a:ln w="38100">
                        <a:noFill/>
                        <a:miter/>
                      </a:ln>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95655" y="638810"/>
            <a:ext cx="7679055" cy="646430"/>
          </a:xfrm>
        </p:spPr>
        <p:txBody>
          <a:bodyPr>
            <a:normAutofit fontScale="90000"/>
          </a:bodyPr>
          <a:p>
            <a:r>
              <a:rPr lang="zh-CN" altLang="en-US" sz="2800"/>
              <a:t>下图为叶片可调时变工况下的出口速度三角形（工作机）。</a:t>
            </a:r>
            <a:endParaRPr lang="zh-CN" altLang="en-US" sz="2800"/>
          </a:p>
        </p:txBody>
      </p:sp>
      <p:pic>
        <p:nvPicPr>
          <p:cNvPr id="81" name="图片 81"/>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358265" y="2139315"/>
            <a:ext cx="8985885" cy="327533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85495" y="706755"/>
            <a:ext cx="9299575" cy="1303655"/>
          </a:xfrm>
        </p:spPr>
        <p:txBody>
          <a:bodyPr>
            <a:normAutofit/>
          </a:bodyPr>
          <a:p>
            <a:r>
              <a:rPr lang="zh-CN" altLang="en-US" sz="2800"/>
              <a:t>工作机内变转速时的速度三角形（</a:t>
            </a:r>
            <a:r>
              <a:rPr lang="zh-CN" altLang="zh-CN" sz="2800">
                <a:sym typeface="+mn-ea"/>
              </a:rPr>
              <a:t>a为vu1=0的情 况，b为vu1≠0的情况，</a:t>
            </a:r>
            <a:r>
              <a:rPr lang="en-US" altLang="zh-CN" sz="2800">
                <a:sym typeface="+mn-ea"/>
              </a:rPr>
              <a:t>c</a:t>
            </a:r>
            <a:r>
              <a:rPr lang="zh-CN" altLang="en-US" sz="2800">
                <a:sym typeface="+mn-ea"/>
              </a:rPr>
              <a:t>为出口情况</a:t>
            </a:r>
            <a:r>
              <a:rPr lang="zh-CN" altLang="en-US" sz="2800"/>
              <a:t>）</a:t>
            </a:r>
            <a:endParaRPr lang="zh-CN" altLang="en-US" sz="2800"/>
          </a:p>
          <a:p>
            <a:endParaRPr lang="zh-CN" altLang="en-US"/>
          </a:p>
        </p:txBody>
      </p:sp>
      <p:pic>
        <p:nvPicPr>
          <p:cNvPr id="82" name="图片 82"/>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652145" y="2232660"/>
            <a:ext cx="10853420" cy="343090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18185" y="749300"/>
            <a:ext cx="10012045" cy="986155"/>
          </a:xfrm>
        </p:spPr>
        <p:txBody>
          <a:bodyPr/>
          <a:p>
            <a:r>
              <a:rPr lang="zh-CN" altLang="en-US" sz="2800"/>
              <a:t>下图为流量变化时水轮机的速度三角形</a:t>
            </a:r>
            <a:endParaRPr lang="zh-CN" altLang="en-US" sz="2800"/>
          </a:p>
        </p:txBody>
      </p:sp>
      <p:grpSp>
        <p:nvGrpSpPr>
          <p:cNvPr id="7" name="组合 1"/>
          <p:cNvGrpSpPr/>
          <p:nvPr/>
        </p:nvGrpSpPr>
        <p:grpSpPr>
          <a:xfrm>
            <a:off x="900430" y="2512695"/>
            <a:ext cx="9431020" cy="3169920"/>
            <a:chOff x="0" y="0"/>
            <a:chExt cx="6451602" cy="1548000"/>
          </a:xfrm>
        </p:grpSpPr>
        <p:pic>
          <p:nvPicPr>
            <p:cNvPr id="8" name="Picture 33"/>
            <p:cNvPicPr>
              <a:picLocks noChangeAspect="1" noChangeArrowheads="1"/>
            </p:cNvPicPr>
            <p:nvPr/>
          </p:nvPicPr>
          <p:blipFill>
            <a:blip r:embed="rId1">
              <a:extLst>
                <a:ext uri="{28A0092B-C50C-407E-A947-70E740481C1C}">
                  <a14:useLocalDpi xmlns:a14="http://schemas.microsoft.com/office/drawing/2010/main" val="0"/>
                </a:ext>
              </a:extLst>
            </a:blip>
            <a:srcRect b="48540"/>
            <a:stretch>
              <a:fillRect/>
            </a:stretch>
          </p:blipFill>
          <p:spPr>
            <a:xfrm>
              <a:off x="0" y="0"/>
              <a:ext cx="4032318" cy="1548000"/>
            </a:xfrm>
            <a:prstGeom prst="rect">
              <a:avLst/>
            </a:prstGeom>
            <a:noFill/>
            <a:ln>
              <a:noFill/>
            </a:ln>
          </p:spPr>
        </p:pic>
        <p:pic>
          <p:nvPicPr>
            <p:cNvPr id="9" name="图片 4"/>
            <p:cNvPicPr>
              <a:picLocks noChangeAspect="1" noChangeArrowheads="1"/>
            </p:cNvPicPr>
            <p:nvPr/>
          </p:nvPicPr>
          <p:blipFill>
            <a:blip r:embed="rId2">
              <a:extLst>
                <a:ext uri="{28A0092B-C50C-407E-A947-70E740481C1C}">
                  <a14:useLocalDpi xmlns:a14="http://schemas.microsoft.com/office/drawing/2010/main" val="0"/>
                </a:ext>
              </a:extLst>
            </a:blip>
            <a:srcRect l="5904" t="3391" r="9898"/>
            <a:stretch>
              <a:fillRect/>
            </a:stretch>
          </p:blipFill>
          <p:spPr>
            <a:xfrm>
              <a:off x="4192589" y="1"/>
              <a:ext cx="2259013" cy="1439863"/>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89560"/>
            <a:ext cx="9268460" cy="1326515"/>
          </a:xfrm>
        </p:spPr>
        <p:txBody>
          <a:bodyPr/>
          <a:p>
            <a:r>
              <a:rPr lang="zh-CN" altLang="en-US" sz="2800"/>
              <a:t>下图为转桨式水轮机的变工况速度三角形（</a:t>
            </a:r>
            <a:r>
              <a:rPr lang="en-US" altLang="zh-CN" sz="2800"/>
              <a:t>a</a:t>
            </a:r>
            <a:r>
              <a:rPr lang="zh-CN" altLang="en-US" sz="2800"/>
              <a:t>为流量变化，</a:t>
            </a:r>
            <a:r>
              <a:rPr lang="en-US" altLang="zh-CN" sz="2800"/>
              <a:t>b</a:t>
            </a:r>
            <a:r>
              <a:rPr lang="zh-CN" altLang="en-US" sz="2800"/>
              <a:t>为流速变化）</a:t>
            </a:r>
            <a:endParaRPr lang="zh-CN" altLang="en-US" sz="2800"/>
          </a:p>
        </p:txBody>
      </p:sp>
      <p:pic>
        <p:nvPicPr>
          <p:cNvPr id="102" name="图片 102"/>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2282825" y="1854200"/>
            <a:ext cx="6968490" cy="469138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  叶片式流体机械的基本方程</a:t>
            </a:r>
            <a:endParaRPr lang="zh-CN" altLang="en-US"/>
          </a:p>
        </p:txBody>
      </p:sp>
      <p:sp>
        <p:nvSpPr>
          <p:cNvPr id="3" name="内容占位符 2"/>
          <p:cNvSpPr>
            <a:spLocks noGrp="1"/>
          </p:cNvSpPr>
          <p:nvPr>
            <p:ph idx="1"/>
          </p:nvPr>
        </p:nvSpPr>
        <p:spPr>
          <a:xfrm>
            <a:off x="915670" y="2658110"/>
            <a:ext cx="9858375" cy="3158490"/>
          </a:xfrm>
        </p:spPr>
        <p:txBody>
          <a:bodyPr/>
          <a:p>
            <a:pPr>
              <a:lnSpc>
                <a:spcPct val="150000"/>
              </a:lnSpc>
            </a:pPr>
            <a:r>
              <a:rPr lang="zh-CN" altLang="en-US"/>
              <a:t>实际上，研究叶轮机械的基本原理通常采用一元流动理论法，导出比较简单的方程组，用以描述机器的特性，这就是流体机械的基本方程式，包括</a:t>
            </a:r>
            <a:r>
              <a:rPr lang="zh-CN" altLang="en-US">
                <a:solidFill>
                  <a:srgbClr val="FF0000"/>
                </a:solidFill>
              </a:rPr>
              <a:t>欧拉方程、能量方程和伯努利方程</a:t>
            </a:r>
            <a:r>
              <a:rPr lang="zh-CN" altLang="en-US"/>
              <a:t>。</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835" y="563245"/>
            <a:ext cx="10307955" cy="1085215"/>
          </a:xfrm>
        </p:spPr>
        <p:txBody>
          <a:bodyPr/>
          <a:p>
            <a:r>
              <a:rPr lang="zh-CN" altLang="en-US" sz="3200"/>
              <a:t>分析叶轮内流动的基本假设</a:t>
            </a:r>
            <a:endParaRPr lang="zh-CN" altLang="en-US" sz="3200"/>
          </a:p>
        </p:txBody>
      </p:sp>
      <p:sp>
        <p:nvSpPr>
          <p:cNvPr id="3" name="内容占位符 2"/>
          <p:cNvSpPr>
            <a:spLocks noGrp="1"/>
          </p:cNvSpPr>
          <p:nvPr>
            <p:ph idx="1"/>
          </p:nvPr>
        </p:nvSpPr>
        <p:spPr>
          <a:xfrm>
            <a:off x="816610" y="1990090"/>
            <a:ext cx="10515600" cy="4351338"/>
          </a:xfrm>
        </p:spPr>
        <p:txBody>
          <a:bodyPr/>
          <a:p>
            <a:pPr>
              <a:lnSpc>
                <a:spcPct val="150000"/>
              </a:lnSpc>
            </a:pPr>
            <a:r>
              <a:rPr lang="zh-CN" altLang="en-US"/>
              <a:t>1)叶轮的叶片数为无穷多，叶片无限薄。因此叶轮内的流动可以看作是轴对称的，并且相对速度的方向与叶片表面相切； </a:t>
            </a:r>
            <a:endParaRPr lang="zh-CN" altLang="en-US"/>
          </a:p>
          <a:p>
            <a:pPr>
              <a:lnSpc>
                <a:spcPct val="150000"/>
              </a:lnSpc>
            </a:pPr>
            <a:r>
              <a:rPr lang="zh-CN" altLang="en-US"/>
              <a:t>2)相对流动是定常的；</a:t>
            </a:r>
            <a:endParaRPr lang="zh-CN" altLang="en-US"/>
          </a:p>
          <a:p>
            <a:pPr>
              <a:lnSpc>
                <a:spcPct val="150000"/>
              </a:lnSpc>
            </a:pPr>
            <a:r>
              <a:rPr lang="zh-CN" altLang="en-US"/>
              <a:t>3)轴面速度在过流断面上均匀分布。</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叶片式流体机械概述</a:t>
            </a:r>
            <a:endParaRPr lang="zh-CN" altLang="en-US"/>
          </a:p>
        </p:txBody>
      </p:sp>
      <p:sp>
        <p:nvSpPr>
          <p:cNvPr id="3" name="内容占位符 2"/>
          <p:cNvSpPr>
            <a:spLocks noGrp="1"/>
          </p:cNvSpPr>
          <p:nvPr>
            <p:ph idx="1"/>
          </p:nvPr>
        </p:nvSpPr>
        <p:spPr/>
        <p:txBody>
          <a:bodyPr/>
          <a:p>
            <a:endParaRPr lang="en-US" altLang="zh-CN"/>
          </a:p>
          <a:p>
            <a:endParaRPr lang="en-US" altLang="zh-CN"/>
          </a:p>
          <a:p>
            <a:pPr>
              <a:lnSpc>
                <a:spcPct val="150000"/>
              </a:lnSpc>
            </a:pPr>
            <a:r>
              <a:rPr lang="en-US" altLang="zh-CN"/>
              <a:t>1.流体机械的工作过程，是流体的能量与机械的机械能相互转换或不同能量的流体之间能量传递的过程。</a:t>
            </a:r>
            <a:endParaRPr lang="en-US" altLang="zh-CN"/>
          </a:p>
          <a:p>
            <a:pPr>
              <a:lnSpc>
                <a:spcPct val="150000"/>
              </a:lnSpc>
            </a:pPr>
            <a:endParaRPr lang="en-US" altLang="zh-CN"/>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8632190" cy="910590"/>
          </a:xfrm>
        </p:spPr>
        <p:txBody>
          <a:bodyPr/>
          <a:p>
            <a:r>
              <a:rPr lang="en-US" altLang="zh-CN"/>
              <a:t>1.</a:t>
            </a:r>
            <a:r>
              <a:rPr lang="zh-CN" altLang="en-US"/>
              <a:t>欧拉方程式</a:t>
            </a:r>
            <a:endParaRPr lang="zh-CN" altLang="en-US"/>
          </a:p>
        </p:txBody>
      </p:sp>
      <p:sp>
        <p:nvSpPr>
          <p:cNvPr id="3" name="内容占位符 2"/>
          <p:cNvSpPr>
            <a:spLocks noGrp="1"/>
          </p:cNvSpPr>
          <p:nvPr>
            <p:ph idx="1"/>
          </p:nvPr>
        </p:nvSpPr>
        <p:spPr>
          <a:xfrm>
            <a:off x="838200" y="1826260"/>
            <a:ext cx="10515600" cy="4854575"/>
          </a:xfrm>
        </p:spPr>
        <p:txBody>
          <a:bodyPr>
            <a:normAutofit lnSpcReduction="10000"/>
          </a:bodyPr>
          <a:p>
            <a:r>
              <a:rPr lang="zh-CN" altLang="en-US"/>
              <a:t>在实际应用中，对工作机和原动机的欧拉方程式分别写成：</a:t>
            </a:r>
            <a:endParaRPr lang="zh-CN" altLang="en-US"/>
          </a:p>
          <a:p>
            <a:endParaRPr lang="zh-CN" altLang="en-US"/>
          </a:p>
          <a:p>
            <a:endParaRPr lang="zh-CN" altLang="en-US"/>
          </a:p>
          <a:p>
            <a:endParaRPr lang="zh-CN" altLang="en-US"/>
          </a:p>
          <a:p>
            <a:endParaRPr lang="zh-CN" altLang="en-US"/>
          </a:p>
          <a:p>
            <a:pPr>
              <a:lnSpc>
                <a:spcPct val="150000"/>
              </a:lnSpc>
            </a:pPr>
            <a:r>
              <a:rPr lang="zh-CN" altLang="en-US"/>
              <a:t>式中Hth、hth和</a:t>
            </a:r>
            <a:r>
              <a:rPr lang="en-US" altLang="zh-CN"/>
              <a:t>P</a:t>
            </a:r>
            <a:r>
              <a:rPr lang="zh-CN" altLang="en-US"/>
              <a:t>th分别被称为理论扬程(水头)、理论能量头和理论全压，是指在没有损失的情况下每单位量(重力、质量、体积)流体从叶片所获得的能量或者传递给叶片的能量。</a:t>
            </a:r>
            <a:endParaRPr lang="zh-CN" altLang="en-US"/>
          </a:p>
        </p:txBody>
      </p:sp>
      <p:graphicFrame>
        <p:nvGraphicFramePr>
          <p:cNvPr id="-2147482523" name="对象 -2147482524"/>
          <p:cNvGraphicFramePr>
            <a:graphicFrameLocks noChangeAspect="1"/>
          </p:cNvGraphicFramePr>
          <p:nvPr/>
        </p:nvGraphicFramePr>
        <p:xfrm>
          <a:off x="3321685" y="2470150"/>
          <a:ext cx="4161155" cy="1490980"/>
        </p:xfrm>
        <a:graphic>
          <a:graphicData uri="http://schemas.openxmlformats.org/presentationml/2006/ole">
            <mc:AlternateContent xmlns:mc="http://schemas.openxmlformats.org/markup-compatibility/2006">
              <mc:Choice xmlns:v="urn:schemas-microsoft-com:vml" Requires="v">
                <p:oleObj spid="_x0000_s3076" name="" r:id="rId1" imgW="2413000" imgH="863600" progId="Equation.DSMT4">
                  <p:embed/>
                </p:oleObj>
              </mc:Choice>
              <mc:Fallback>
                <p:oleObj name="" r:id="rId1" imgW="2413000" imgH="863600" progId="Equation.DSMT4">
                  <p:embed/>
                  <p:pic>
                    <p:nvPicPr>
                      <p:cNvPr id="0" name="图片 3075"/>
                      <p:cNvPicPr/>
                      <p:nvPr/>
                    </p:nvPicPr>
                    <p:blipFill>
                      <a:blip r:embed="rId2"/>
                      <a:srcRect/>
                      <a:stretch>
                        <a:fillRect/>
                      </a:stretch>
                    </p:blipFill>
                    <p:spPr>
                      <a:xfrm>
                        <a:off x="3321685" y="2470150"/>
                        <a:ext cx="4161155" cy="1490980"/>
                      </a:xfrm>
                      <a:prstGeom prst="rect">
                        <a:avLst/>
                      </a:prstGeom>
                      <a:noFill/>
                      <a:ln w="38100">
                        <a:noFill/>
                        <a:miter/>
                      </a:ln>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87070"/>
            <a:ext cx="10515600" cy="5490210"/>
          </a:xfrm>
        </p:spPr>
        <p:txBody>
          <a:bodyPr/>
          <a:p>
            <a:pPr>
              <a:lnSpc>
                <a:spcPct val="150000"/>
              </a:lnSpc>
            </a:pPr>
            <a:r>
              <a:rPr lang="zh-CN" altLang="en-US"/>
              <a:t>欧拉方程式还可以利用相对速度表示。在速度三角形中利用余弦定理，有：</a:t>
            </a:r>
            <a:endParaRPr lang="zh-CN" altLang="en-US"/>
          </a:p>
          <a:p>
            <a:endParaRPr lang="zh-CN" altLang="en-US"/>
          </a:p>
          <a:p>
            <a:endParaRPr lang="zh-CN" altLang="en-US"/>
          </a:p>
          <a:p>
            <a:endParaRPr lang="zh-CN" altLang="en-US"/>
          </a:p>
          <a:p>
            <a:endParaRPr lang="zh-CN" altLang="en-US"/>
          </a:p>
          <a:p>
            <a:endParaRPr lang="zh-CN" altLang="en-US"/>
          </a:p>
          <a:p>
            <a:r>
              <a:rPr lang="zh-CN" altLang="en-US"/>
              <a:t>此式为欧拉方程式的一个常用的形式，称为第二欧拉方程式。</a:t>
            </a:r>
            <a:endParaRPr lang="zh-CN" altLang="en-US"/>
          </a:p>
        </p:txBody>
      </p:sp>
      <p:graphicFrame>
        <p:nvGraphicFramePr>
          <p:cNvPr id="-2147482514" name="对象 -2147482515"/>
          <p:cNvGraphicFramePr>
            <a:graphicFrameLocks noChangeAspect="1"/>
          </p:cNvGraphicFramePr>
          <p:nvPr/>
        </p:nvGraphicFramePr>
        <p:xfrm>
          <a:off x="2042795" y="2448560"/>
          <a:ext cx="8026400" cy="1524000"/>
        </p:xfrm>
        <a:graphic>
          <a:graphicData uri="http://schemas.openxmlformats.org/presentationml/2006/ole">
            <mc:AlternateContent xmlns:mc="http://schemas.openxmlformats.org/markup-compatibility/2006">
              <mc:Choice xmlns:v="urn:schemas-microsoft-com:vml" Requires="v">
                <p:oleObj spid="_x0000_s3076" name="" r:id="rId1" imgW="2260600" imgH="431800" progId="Equation.DSMT4">
                  <p:embed/>
                </p:oleObj>
              </mc:Choice>
              <mc:Fallback>
                <p:oleObj name="" r:id="rId1" imgW="2260600" imgH="431800" progId="Equation.DSMT4">
                  <p:embed/>
                  <p:pic>
                    <p:nvPicPr>
                      <p:cNvPr id="0" name="图片 3075"/>
                      <p:cNvPicPr/>
                      <p:nvPr/>
                    </p:nvPicPr>
                    <p:blipFill>
                      <a:blip r:embed="rId2"/>
                      <a:srcRect/>
                      <a:stretch>
                        <a:fillRect/>
                      </a:stretch>
                    </p:blipFill>
                    <p:spPr>
                      <a:xfrm>
                        <a:off x="2042795" y="2448560"/>
                        <a:ext cx="8026400" cy="1524000"/>
                      </a:xfrm>
                      <a:prstGeom prst="rect">
                        <a:avLst/>
                      </a:prstGeom>
                      <a:noFill/>
                      <a:ln w="38100">
                        <a:noFill/>
                        <a:miter/>
                      </a:ln>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760"/>
            <a:ext cx="8369300" cy="921385"/>
          </a:xfrm>
        </p:spPr>
        <p:txBody>
          <a:bodyPr/>
          <a:p>
            <a:r>
              <a:rPr lang="en-US" altLang="zh-CN"/>
              <a:t>2.</a:t>
            </a:r>
            <a:r>
              <a:rPr lang="zh-CN" altLang="en-US"/>
              <a:t>能量方程与伯努利方程</a:t>
            </a:r>
            <a:endParaRPr lang="zh-CN" altLang="en-US"/>
          </a:p>
        </p:txBody>
      </p:sp>
      <p:sp>
        <p:nvSpPr>
          <p:cNvPr id="3" name="内容占位符 2"/>
          <p:cNvSpPr>
            <a:spLocks noGrp="1"/>
          </p:cNvSpPr>
          <p:nvPr>
            <p:ph idx="1"/>
          </p:nvPr>
        </p:nvSpPr>
        <p:spPr>
          <a:xfrm>
            <a:off x="838200" y="1399540"/>
            <a:ext cx="10515600" cy="4778375"/>
          </a:xfrm>
        </p:spPr>
        <p:txBody>
          <a:bodyPr/>
          <a:p>
            <a:pPr>
              <a:lnSpc>
                <a:spcPct val="150000"/>
              </a:lnSpc>
            </a:pPr>
            <a:r>
              <a:rPr lang="zh-CN" altLang="en-US"/>
              <a:t>除了带有内冷却的压缩机以外，通常忽略介质通过机壳与外界交换的热量，即认为q=0。对叶轮而言，有，对固定元件，则有ws＝0，于是对叶轮而言，能量方程为：</a:t>
            </a:r>
            <a:endParaRPr lang="zh-CN" altLang="en-US"/>
          </a:p>
          <a:p>
            <a:pPr marL="0" indent="0">
              <a:lnSpc>
                <a:spcPct val="150000"/>
              </a:lnSpc>
              <a:buNone/>
            </a:pPr>
            <a:endParaRPr lang="zh-CN" altLang="en-US"/>
          </a:p>
          <a:p>
            <a:pPr>
              <a:lnSpc>
                <a:spcPct val="150000"/>
              </a:lnSpc>
            </a:pPr>
            <a:r>
              <a:rPr lang="zh-CN" altLang="en-US"/>
              <a:t>对于固定元件而言，能量方程为：	                          	 </a:t>
            </a:r>
            <a:endParaRPr lang="zh-CN" altLang="en-US"/>
          </a:p>
        </p:txBody>
      </p:sp>
      <p:graphicFrame>
        <p:nvGraphicFramePr>
          <p:cNvPr id="-2147482511" name="对象 -2147482512"/>
          <p:cNvGraphicFramePr>
            <a:graphicFrameLocks noChangeAspect="1"/>
          </p:cNvGraphicFramePr>
          <p:nvPr/>
        </p:nvGraphicFramePr>
        <p:xfrm>
          <a:off x="3009265" y="3438525"/>
          <a:ext cx="4333240" cy="791210"/>
        </p:xfrm>
        <a:graphic>
          <a:graphicData uri="http://schemas.openxmlformats.org/presentationml/2006/ole">
            <mc:AlternateContent xmlns:mc="http://schemas.openxmlformats.org/markup-compatibility/2006">
              <mc:Choice xmlns:v="urn:schemas-microsoft-com:vml" Requires="v">
                <p:oleObj spid="_x0000_s3076" name="" r:id="rId1" imgW="2298700" imgH="419100" progId="Equation.DSMT4">
                  <p:embed/>
                </p:oleObj>
              </mc:Choice>
              <mc:Fallback>
                <p:oleObj name="" r:id="rId1" imgW="2298700" imgH="419100" progId="Equation.DSMT4">
                  <p:embed/>
                  <p:pic>
                    <p:nvPicPr>
                      <p:cNvPr id="0" name="图片 3075"/>
                      <p:cNvPicPr/>
                      <p:nvPr/>
                    </p:nvPicPr>
                    <p:blipFill>
                      <a:blip r:embed="rId2"/>
                      <a:srcRect/>
                      <a:stretch>
                        <a:fillRect/>
                      </a:stretch>
                    </p:blipFill>
                    <p:spPr>
                      <a:xfrm>
                        <a:off x="3009265" y="3438525"/>
                        <a:ext cx="4333240" cy="791210"/>
                      </a:xfrm>
                      <a:prstGeom prst="rect">
                        <a:avLst/>
                      </a:prstGeom>
                      <a:noFill/>
                      <a:ln w="38100">
                        <a:noFill/>
                        <a:miter/>
                      </a:ln>
                    </p:spPr>
                  </p:pic>
                </p:oleObj>
              </mc:Fallback>
            </mc:AlternateContent>
          </a:graphicData>
        </a:graphic>
      </p:graphicFrame>
      <p:graphicFrame>
        <p:nvGraphicFramePr>
          <p:cNvPr id="-2147482510" name="对象 -2147482511"/>
          <p:cNvGraphicFramePr>
            <a:graphicFrameLocks noChangeAspect="1"/>
          </p:cNvGraphicFramePr>
          <p:nvPr/>
        </p:nvGraphicFramePr>
        <p:xfrm>
          <a:off x="3025775" y="5057775"/>
          <a:ext cx="4370070" cy="894080"/>
        </p:xfrm>
        <a:graphic>
          <a:graphicData uri="http://schemas.openxmlformats.org/presentationml/2006/ole">
            <mc:AlternateContent xmlns:mc="http://schemas.openxmlformats.org/markup-compatibility/2006">
              <mc:Choice xmlns:v="urn:schemas-microsoft-com:vml" Requires="v">
                <p:oleObj spid="_x0000_s4" name="" r:id="rId3" imgW="2044700" imgH="419100" progId="Equation.DSMT4">
                  <p:embed/>
                </p:oleObj>
              </mc:Choice>
              <mc:Fallback>
                <p:oleObj name="" r:id="rId3" imgW="2044700" imgH="419100" progId="Equation.DSMT4">
                  <p:embed/>
                  <p:pic>
                    <p:nvPicPr>
                      <p:cNvPr id="0" name="图片 3"/>
                      <p:cNvPicPr/>
                      <p:nvPr/>
                    </p:nvPicPr>
                    <p:blipFill>
                      <a:blip r:embed="rId4"/>
                      <a:srcRect/>
                      <a:stretch>
                        <a:fillRect/>
                      </a:stretch>
                    </p:blipFill>
                    <p:spPr>
                      <a:xfrm>
                        <a:off x="3025775" y="5057775"/>
                        <a:ext cx="4370070" cy="894080"/>
                      </a:xfrm>
                      <a:prstGeom prst="rect">
                        <a:avLst/>
                      </a:prstGeom>
                      <a:noFill/>
                      <a:ln w="38100">
                        <a:noFill/>
                        <a:miter/>
                      </a:ln>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54050"/>
            <a:ext cx="10515600" cy="5523865"/>
          </a:xfrm>
        </p:spPr>
        <p:txBody>
          <a:bodyPr/>
          <a:p>
            <a:pPr>
              <a:lnSpc>
                <a:spcPct val="150000"/>
              </a:lnSpc>
            </a:pPr>
            <a:r>
              <a:rPr lang="zh-CN" altLang="en-US"/>
              <a:t>实际上，对于可压缩介质，通常不考虑重力的作用，上两式分别成为：</a:t>
            </a:r>
            <a:endParaRPr lang="zh-CN" altLang="en-US"/>
          </a:p>
          <a:p>
            <a:pPr>
              <a:lnSpc>
                <a:spcPct val="150000"/>
              </a:lnSpc>
            </a:pPr>
            <a:endParaRPr lang="zh-CN" altLang="en-US"/>
          </a:p>
          <a:p>
            <a:pPr marL="0" indent="0">
              <a:lnSpc>
                <a:spcPct val="150000"/>
              </a:lnSpc>
              <a:buNone/>
            </a:pPr>
            <a:endParaRPr lang="zh-CN" altLang="en-US"/>
          </a:p>
          <a:p>
            <a:pPr marL="0" indent="0">
              <a:lnSpc>
                <a:spcPct val="150000"/>
              </a:lnSpc>
              <a:buNone/>
            </a:pPr>
            <a:r>
              <a:rPr lang="zh-CN" altLang="en-US"/>
              <a:t>和</a:t>
            </a:r>
            <a:endParaRPr lang="zh-CN" altLang="en-US"/>
          </a:p>
        </p:txBody>
      </p:sp>
      <p:graphicFrame>
        <p:nvGraphicFramePr>
          <p:cNvPr id="-2147482509" name="对象 -2147482510"/>
          <p:cNvGraphicFramePr>
            <a:graphicFrameLocks noChangeAspect="1"/>
          </p:cNvGraphicFramePr>
          <p:nvPr/>
        </p:nvGraphicFramePr>
        <p:xfrm>
          <a:off x="2865755" y="2005330"/>
          <a:ext cx="5661660" cy="1547495"/>
        </p:xfrm>
        <a:graphic>
          <a:graphicData uri="http://schemas.openxmlformats.org/presentationml/2006/ole">
            <mc:AlternateContent xmlns:mc="http://schemas.openxmlformats.org/markup-compatibility/2006">
              <mc:Choice xmlns:v="urn:schemas-microsoft-com:vml" Requires="v">
                <p:oleObj spid="_x0000_s3076" name="" r:id="rId1" imgW="1536700" imgH="419100" progId="Equation.DSMT4">
                  <p:embed/>
                </p:oleObj>
              </mc:Choice>
              <mc:Fallback>
                <p:oleObj name="" r:id="rId1" imgW="1536700" imgH="419100" progId="Equation.DSMT4">
                  <p:embed/>
                  <p:pic>
                    <p:nvPicPr>
                      <p:cNvPr id="0" name="图片 3075"/>
                      <p:cNvPicPr/>
                      <p:nvPr/>
                    </p:nvPicPr>
                    <p:blipFill>
                      <a:blip r:embed="rId2"/>
                      <a:srcRect/>
                      <a:stretch>
                        <a:fillRect/>
                      </a:stretch>
                    </p:blipFill>
                    <p:spPr>
                      <a:xfrm>
                        <a:off x="2865755" y="2005330"/>
                        <a:ext cx="5661660" cy="1547495"/>
                      </a:xfrm>
                      <a:prstGeom prst="rect">
                        <a:avLst/>
                      </a:prstGeom>
                      <a:noFill/>
                      <a:ln w="38100">
                        <a:noFill/>
                        <a:miter/>
                      </a:ln>
                    </p:spPr>
                  </p:pic>
                </p:oleObj>
              </mc:Fallback>
            </mc:AlternateContent>
          </a:graphicData>
        </a:graphic>
      </p:graphicFrame>
      <p:graphicFrame>
        <p:nvGraphicFramePr>
          <p:cNvPr id="-2147482508" name="对象 -2147482509"/>
          <p:cNvGraphicFramePr>
            <a:graphicFrameLocks noChangeAspect="1"/>
          </p:cNvGraphicFramePr>
          <p:nvPr/>
        </p:nvGraphicFramePr>
        <p:xfrm>
          <a:off x="3387090" y="4481830"/>
          <a:ext cx="4374515" cy="1458595"/>
        </p:xfrm>
        <a:graphic>
          <a:graphicData uri="http://schemas.openxmlformats.org/presentationml/2006/ole">
            <mc:AlternateContent xmlns:mc="http://schemas.openxmlformats.org/markup-compatibility/2006">
              <mc:Choice xmlns:v="urn:schemas-microsoft-com:vml" Requires="v">
                <p:oleObj spid="_x0000_s4" name="" r:id="rId3" imgW="1257300" imgH="419100" progId="Equation.DSMT4">
                  <p:embed/>
                </p:oleObj>
              </mc:Choice>
              <mc:Fallback>
                <p:oleObj name="" r:id="rId3" imgW="1257300" imgH="419100" progId="Equation.DSMT4">
                  <p:embed/>
                  <p:pic>
                    <p:nvPicPr>
                      <p:cNvPr id="0" name="图片 3"/>
                      <p:cNvPicPr/>
                      <p:nvPr/>
                    </p:nvPicPr>
                    <p:blipFill>
                      <a:blip r:embed="rId4"/>
                      <a:srcRect/>
                      <a:stretch>
                        <a:fillRect/>
                      </a:stretch>
                    </p:blipFill>
                    <p:spPr>
                      <a:xfrm>
                        <a:off x="3387090" y="4481830"/>
                        <a:ext cx="4374515" cy="1458595"/>
                      </a:xfrm>
                      <a:prstGeom prst="rect">
                        <a:avLst/>
                      </a:prstGeom>
                      <a:noFill/>
                      <a:ln w="38100">
                        <a:noFill/>
                        <a:miter/>
                      </a:ln>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32460"/>
            <a:ext cx="10515600" cy="5544820"/>
          </a:xfrm>
        </p:spPr>
        <p:txBody>
          <a:bodyPr/>
          <a:p>
            <a:pPr>
              <a:lnSpc>
                <a:spcPct val="150000"/>
              </a:lnSpc>
            </a:pPr>
            <a:r>
              <a:rPr lang="zh-CN" altLang="en-US"/>
              <a:t>对于叶轮和固定原件而言。伯努利方程可写为以下形式：</a:t>
            </a:r>
            <a:endParaRPr lang="zh-CN" altLang="en-US"/>
          </a:p>
        </p:txBody>
      </p:sp>
      <p:graphicFrame>
        <p:nvGraphicFramePr>
          <p:cNvPr id="-2147482339" name="对象 -2147482340"/>
          <p:cNvGraphicFramePr>
            <a:graphicFrameLocks noChangeAspect="1"/>
          </p:cNvGraphicFramePr>
          <p:nvPr/>
        </p:nvGraphicFramePr>
        <p:xfrm>
          <a:off x="2627630" y="2026920"/>
          <a:ext cx="6607175" cy="1064895"/>
        </p:xfrm>
        <a:graphic>
          <a:graphicData uri="http://schemas.openxmlformats.org/presentationml/2006/ole">
            <mc:AlternateContent xmlns:mc="http://schemas.openxmlformats.org/markup-compatibility/2006">
              <mc:Choice xmlns:v="urn:schemas-microsoft-com:vml" Requires="v">
                <p:oleObj spid="_x0000_s3076" name="" r:id="rId1" imgW="2603500" imgH="419100" progId="Equation.DSMT4">
                  <p:embed/>
                </p:oleObj>
              </mc:Choice>
              <mc:Fallback>
                <p:oleObj name="" r:id="rId1" imgW="2603500" imgH="419100" progId="Equation.DSMT4">
                  <p:embed/>
                  <p:pic>
                    <p:nvPicPr>
                      <p:cNvPr id="0" name="图片 3075"/>
                      <p:cNvPicPr/>
                      <p:nvPr/>
                    </p:nvPicPr>
                    <p:blipFill>
                      <a:blip r:embed="rId2"/>
                      <a:srcRect/>
                      <a:stretch>
                        <a:fillRect/>
                      </a:stretch>
                    </p:blipFill>
                    <p:spPr>
                      <a:xfrm>
                        <a:off x="2627630" y="2026920"/>
                        <a:ext cx="6607175" cy="1064895"/>
                      </a:xfrm>
                      <a:prstGeom prst="rect">
                        <a:avLst/>
                      </a:prstGeom>
                      <a:noFill/>
                      <a:ln w="38100">
                        <a:noFill/>
                        <a:miter/>
                      </a:ln>
                    </p:spPr>
                  </p:pic>
                </p:oleObj>
              </mc:Fallback>
            </mc:AlternateContent>
          </a:graphicData>
        </a:graphic>
      </p:graphicFrame>
      <p:graphicFrame>
        <p:nvGraphicFramePr>
          <p:cNvPr id="-2147482506" name="对象 -2147482507"/>
          <p:cNvGraphicFramePr>
            <a:graphicFrameLocks noChangeAspect="1"/>
          </p:cNvGraphicFramePr>
          <p:nvPr/>
        </p:nvGraphicFramePr>
        <p:xfrm>
          <a:off x="2884170" y="3867785"/>
          <a:ext cx="6162675" cy="1097915"/>
        </p:xfrm>
        <a:graphic>
          <a:graphicData uri="http://schemas.openxmlformats.org/presentationml/2006/ole">
            <mc:AlternateContent xmlns:mc="http://schemas.openxmlformats.org/markup-compatibility/2006">
              <mc:Choice xmlns:v="urn:schemas-microsoft-com:vml" Requires="v">
                <p:oleObj spid="_x0000_s5" name="" r:id="rId3" imgW="2349500" imgH="419100" progId="Equation.DSMT4">
                  <p:embed/>
                </p:oleObj>
              </mc:Choice>
              <mc:Fallback>
                <p:oleObj name="" r:id="rId3" imgW="2349500" imgH="419100" progId="Equation.DSMT4">
                  <p:embed/>
                  <p:pic>
                    <p:nvPicPr>
                      <p:cNvPr id="0" name="图片 4"/>
                      <p:cNvPicPr/>
                      <p:nvPr/>
                    </p:nvPicPr>
                    <p:blipFill>
                      <a:blip r:embed="rId4"/>
                      <a:srcRect/>
                      <a:stretch>
                        <a:fillRect/>
                      </a:stretch>
                    </p:blipFill>
                    <p:spPr>
                      <a:xfrm>
                        <a:off x="2884170" y="3867785"/>
                        <a:ext cx="6162675" cy="1097915"/>
                      </a:xfrm>
                      <a:prstGeom prst="rect">
                        <a:avLst/>
                      </a:prstGeom>
                      <a:noFill/>
                      <a:ln w="38100">
                        <a:noFill/>
                        <a:miter/>
                      </a:ln>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158240"/>
            <a:ext cx="10515600" cy="5315585"/>
          </a:xfrm>
        </p:spPr>
        <p:txBody>
          <a:bodyPr/>
          <a:p>
            <a:r>
              <a:rPr lang="zh-CN" altLang="en-US"/>
              <a:t>对于不可压缩介质，由于                                     ，所以以上两式分别成为：</a:t>
            </a:r>
            <a:endParaRPr lang="zh-CN" altLang="en-US"/>
          </a:p>
        </p:txBody>
      </p:sp>
      <p:graphicFrame>
        <p:nvGraphicFramePr>
          <p:cNvPr id="-2147482505" name="对象 -2147482506"/>
          <p:cNvGraphicFramePr>
            <a:graphicFrameLocks noChangeAspect="1"/>
          </p:cNvGraphicFramePr>
          <p:nvPr/>
        </p:nvGraphicFramePr>
        <p:xfrm>
          <a:off x="5171440" y="1083945"/>
          <a:ext cx="2763520" cy="706120"/>
        </p:xfrm>
        <a:graphic>
          <a:graphicData uri="http://schemas.openxmlformats.org/presentationml/2006/ole">
            <mc:AlternateContent xmlns:mc="http://schemas.openxmlformats.org/markup-compatibility/2006">
              <mc:Choice xmlns:v="urn:schemas-microsoft-com:vml" Requires="v">
                <p:oleObj spid="_x0000_s3076" name="" r:id="rId1" imgW="1308100" imgH="330200" progId="Equation.DSMT4">
                  <p:embed/>
                </p:oleObj>
              </mc:Choice>
              <mc:Fallback>
                <p:oleObj name="" r:id="rId1" imgW="1308100" imgH="330200" progId="Equation.DSMT4">
                  <p:embed/>
                  <p:pic>
                    <p:nvPicPr>
                      <p:cNvPr id="0" name="图片 3075"/>
                      <p:cNvPicPr/>
                      <p:nvPr/>
                    </p:nvPicPr>
                    <p:blipFill>
                      <a:blip r:embed="rId2"/>
                      <a:srcRect/>
                      <a:stretch>
                        <a:fillRect/>
                      </a:stretch>
                    </p:blipFill>
                    <p:spPr>
                      <a:xfrm>
                        <a:off x="5171440" y="1083945"/>
                        <a:ext cx="2763520" cy="706120"/>
                      </a:xfrm>
                      <a:prstGeom prst="rect">
                        <a:avLst/>
                      </a:prstGeom>
                      <a:noFill/>
                      <a:ln w="38100">
                        <a:noFill/>
                        <a:miter/>
                      </a:ln>
                    </p:spPr>
                  </p:pic>
                </p:oleObj>
              </mc:Fallback>
            </mc:AlternateContent>
          </a:graphicData>
        </a:graphic>
      </p:graphicFrame>
      <p:graphicFrame>
        <p:nvGraphicFramePr>
          <p:cNvPr id="-2147482504" name="对象 -2147482505"/>
          <p:cNvGraphicFramePr>
            <a:graphicFrameLocks noChangeAspect="1"/>
          </p:cNvGraphicFramePr>
          <p:nvPr/>
        </p:nvGraphicFramePr>
        <p:xfrm>
          <a:off x="2877820" y="2428875"/>
          <a:ext cx="6845935" cy="1137285"/>
        </p:xfrm>
        <a:graphic>
          <a:graphicData uri="http://schemas.openxmlformats.org/presentationml/2006/ole">
            <mc:AlternateContent xmlns:mc="http://schemas.openxmlformats.org/markup-compatibility/2006">
              <mc:Choice xmlns:v="urn:schemas-microsoft-com:vml" Requires="v">
                <p:oleObj spid="_x0000_s4" name="" r:id="rId3" imgW="2692400" imgH="444500" progId="Equation.DSMT4">
                  <p:embed/>
                </p:oleObj>
              </mc:Choice>
              <mc:Fallback>
                <p:oleObj name="" r:id="rId3" imgW="2692400" imgH="444500" progId="Equation.DSMT4">
                  <p:embed/>
                  <p:pic>
                    <p:nvPicPr>
                      <p:cNvPr id="0" name="图片 3"/>
                      <p:cNvPicPr/>
                      <p:nvPr/>
                    </p:nvPicPr>
                    <p:blipFill>
                      <a:blip r:embed="rId4"/>
                      <a:srcRect/>
                      <a:stretch>
                        <a:fillRect/>
                      </a:stretch>
                    </p:blipFill>
                    <p:spPr>
                      <a:xfrm>
                        <a:off x="2877820" y="2428875"/>
                        <a:ext cx="6845935" cy="1137285"/>
                      </a:xfrm>
                      <a:prstGeom prst="rect">
                        <a:avLst/>
                      </a:prstGeom>
                      <a:noFill/>
                      <a:ln w="38100">
                        <a:noFill/>
                        <a:miter/>
                      </a:ln>
                    </p:spPr>
                  </p:pic>
                </p:oleObj>
              </mc:Fallback>
            </mc:AlternateContent>
          </a:graphicData>
        </a:graphic>
      </p:graphicFrame>
      <p:graphicFrame>
        <p:nvGraphicFramePr>
          <p:cNvPr id="-2147482503" name="对象 -2147482504"/>
          <p:cNvGraphicFramePr>
            <a:graphicFrameLocks noChangeAspect="1"/>
          </p:cNvGraphicFramePr>
          <p:nvPr/>
        </p:nvGraphicFramePr>
        <p:xfrm>
          <a:off x="2889250" y="4346575"/>
          <a:ext cx="6820535" cy="1257300"/>
        </p:xfrm>
        <a:graphic>
          <a:graphicData uri="http://schemas.openxmlformats.org/presentationml/2006/ole">
            <mc:AlternateContent xmlns:mc="http://schemas.openxmlformats.org/markup-compatibility/2006">
              <mc:Choice xmlns:v="urn:schemas-microsoft-com:vml" Requires="v">
                <p:oleObj spid="_x0000_s5" name="" r:id="rId5" imgW="2425700" imgH="444500" progId="Equation.DSMT4">
                  <p:embed/>
                </p:oleObj>
              </mc:Choice>
              <mc:Fallback>
                <p:oleObj name="" r:id="rId5" imgW="2425700" imgH="444500" progId="Equation.DSMT4">
                  <p:embed/>
                  <p:pic>
                    <p:nvPicPr>
                      <p:cNvPr id="0" name="图片 4"/>
                      <p:cNvPicPr/>
                      <p:nvPr/>
                    </p:nvPicPr>
                    <p:blipFill>
                      <a:blip r:embed="rId6"/>
                      <a:srcRect/>
                      <a:stretch>
                        <a:fillRect/>
                      </a:stretch>
                    </p:blipFill>
                    <p:spPr>
                      <a:xfrm>
                        <a:off x="2889250" y="4346575"/>
                        <a:ext cx="6820535" cy="1257300"/>
                      </a:xfrm>
                      <a:prstGeom prst="rect">
                        <a:avLst/>
                      </a:prstGeom>
                      <a:noFill/>
                      <a:ln w="38100">
                        <a:noFill/>
                        <a:miter/>
                      </a:ln>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835" y="529590"/>
            <a:ext cx="10012045" cy="1194435"/>
          </a:xfrm>
        </p:spPr>
        <p:txBody>
          <a:bodyPr/>
          <a:p>
            <a:r>
              <a:rPr lang="zh-CN" altLang="en-US"/>
              <a:t>第五节  叶片式流体机械的效率</a:t>
            </a:r>
            <a:endParaRPr lang="zh-CN" altLang="en-US"/>
          </a:p>
        </p:txBody>
      </p:sp>
      <p:sp>
        <p:nvSpPr>
          <p:cNvPr id="3" name="内容占位符 2"/>
          <p:cNvSpPr>
            <a:spLocks noGrp="1"/>
          </p:cNvSpPr>
          <p:nvPr>
            <p:ph idx="1"/>
          </p:nvPr>
        </p:nvSpPr>
        <p:spPr>
          <a:xfrm>
            <a:off x="838200" y="2318385"/>
            <a:ext cx="10515600" cy="4351338"/>
          </a:xfrm>
        </p:spPr>
        <p:txBody>
          <a:bodyPr/>
          <a:p>
            <a:pPr>
              <a:lnSpc>
                <a:spcPct val="150000"/>
              </a:lnSpc>
            </a:pPr>
            <a:r>
              <a:rPr lang="zh-CN" altLang="en-US"/>
              <a:t>流体机械的能量转换过程不可避免地伴随着能量损失，在叶片式流体机械中，其能量损失主要包括水力损失（流动损失）、容积损失（泄露损失）和机械损失这三类。各类能量损失的大小用相应的效率来衡量。</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34670"/>
            <a:ext cx="10515600" cy="5643880"/>
          </a:xfrm>
        </p:spPr>
        <p:txBody>
          <a:bodyPr/>
          <a:p>
            <a:pPr marL="0" indent="0">
              <a:lnSpc>
                <a:spcPct val="150000"/>
              </a:lnSpc>
              <a:buNone/>
            </a:pPr>
            <a:r>
              <a:rPr lang="en-US" altLang="zh-CN" sz="3200"/>
              <a:t>1.</a:t>
            </a:r>
            <a:r>
              <a:rPr lang="zh-CN" altLang="en-US" sz="3200"/>
              <a:t>流动损失</a:t>
            </a:r>
            <a:endParaRPr lang="zh-CN" altLang="en-US" sz="3200"/>
          </a:p>
          <a:p>
            <a:pPr>
              <a:lnSpc>
                <a:spcPct val="150000"/>
              </a:lnSpc>
            </a:pPr>
            <a:r>
              <a:rPr lang="zh-CN" altLang="en-US"/>
              <a:t>定义：流动损失，也称水力损失ΔH (或Δh、Δp)，是指具有粘性的介质在流过流体机械的过程中引起的损失。包括摩擦损失、冲击损失、分离损失、二次流损失等。</a:t>
            </a:r>
            <a:endParaRPr lang="zh-CN" altLang="en-US"/>
          </a:p>
          <a:p>
            <a:pPr>
              <a:lnSpc>
                <a:spcPct val="150000"/>
              </a:lnSpc>
            </a:pPr>
            <a:r>
              <a:rPr lang="zh-CN" altLang="en-US"/>
              <a:t>显然，产生流动损失的根本原因是介质的粘性。但是不同的流道形状和各种不同的流动条件下，流动的微观结构各不相同，所以流动损失和可以有很多分类。</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835" y="365125"/>
            <a:ext cx="5071745" cy="866140"/>
          </a:xfrm>
        </p:spPr>
        <p:txBody>
          <a:bodyPr/>
          <a:p>
            <a:r>
              <a:rPr lang="zh-CN" altLang="en-US" sz="3200"/>
              <a:t>流动损失的分类</a:t>
            </a:r>
            <a:endParaRPr lang="zh-CN" altLang="en-US" sz="3200"/>
          </a:p>
        </p:txBody>
      </p:sp>
      <p:sp>
        <p:nvSpPr>
          <p:cNvPr id="3" name="内容占位符 2"/>
          <p:cNvSpPr>
            <a:spLocks noGrp="1"/>
          </p:cNvSpPr>
          <p:nvPr>
            <p:ph idx="1"/>
          </p:nvPr>
        </p:nvSpPr>
        <p:spPr>
          <a:xfrm>
            <a:off x="838200" y="1277620"/>
            <a:ext cx="10515600" cy="4899660"/>
          </a:xfrm>
        </p:spPr>
        <p:txBody>
          <a:bodyPr>
            <a:normAutofit lnSpcReduction="20000"/>
          </a:bodyPr>
          <a:p>
            <a:pPr>
              <a:lnSpc>
                <a:spcPct val="150000"/>
              </a:lnSpc>
            </a:pPr>
            <a:r>
              <a:rPr lang="zh-CN" altLang="en-US"/>
              <a:t>（</a:t>
            </a:r>
            <a:r>
              <a:rPr lang="en-US" altLang="zh-CN"/>
              <a:t>1</a:t>
            </a:r>
            <a:r>
              <a:rPr lang="zh-CN" altLang="en-US"/>
              <a:t>）摩擦损失属于水力学中的沿程损失，在整个流道中都存在摩擦损失。由管路沿程损失的计算公式有：</a:t>
            </a:r>
            <a:endParaRPr lang="zh-CN" altLang="en-US"/>
          </a:p>
          <a:p>
            <a:pPr>
              <a:lnSpc>
                <a:spcPct val="150000"/>
              </a:lnSpc>
            </a:pPr>
            <a:endParaRPr lang="zh-CN" altLang="en-US"/>
          </a:p>
          <a:p>
            <a:pPr>
              <a:lnSpc>
                <a:spcPct val="150000"/>
              </a:lnSpc>
            </a:pPr>
            <a:endParaRPr lang="zh-CN" altLang="en-US"/>
          </a:p>
          <a:p>
            <a:pPr>
              <a:lnSpc>
                <a:spcPct val="150000"/>
              </a:lnSpc>
            </a:pPr>
            <a:endParaRPr lang="zh-CN" altLang="en-US"/>
          </a:p>
          <a:p>
            <a:pPr>
              <a:lnSpc>
                <a:spcPct val="150000"/>
              </a:lnSpc>
            </a:pPr>
            <a:r>
              <a:rPr lang="zh-CN" altLang="en-US"/>
              <a:t>上式中，  ——水头损失（m）；</a:t>
            </a:r>
            <a:endParaRPr lang="zh-CN" altLang="en-US"/>
          </a:p>
          <a:p>
            <a:pPr marL="0" indent="0">
              <a:lnSpc>
                <a:spcPct val="150000"/>
              </a:lnSpc>
              <a:buNone/>
            </a:pPr>
            <a:r>
              <a:rPr lang="zh-CN" altLang="en-US"/>
              <a:t>                      ——能量头损失（              ）。</a:t>
            </a:r>
            <a:endParaRPr lang="zh-CN" altLang="en-US"/>
          </a:p>
        </p:txBody>
      </p:sp>
      <p:graphicFrame>
        <p:nvGraphicFramePr>
          <p:cNvPr id="-2147482502" name="对象 -2147482503"/>
          <p:cNvGraphicFramePr>
            <a:graphicFrameLocks noChangeAspect="1"/>
          </p:cNvGraphicFramePr>
          <p:nvPr/>
        </p:nvGraphicFramePr>
        <p:xfrm>
          <a:off x="3470910" y="2950845"/>
          <a:ext cx="3777615" cy="1170305"/>
        </p:xfrm>
        <a:graphic>
          <a:graphicData uri="http://schemas.openxmlformats.org/presentationml/2006/ole">
            <mc:AlternateContent xmlns:mc="http://schemas.openxmlformats.org/markup-compatibility/2006">
              <mc:Choice xmlns:v="urn:schemas-microsoft-com:vml" Requires="v">
                <p:oleObj spid="_x0000_s3076" name="" r:id="rId1" imgW="1358900" imgH="419100" progId="Equation.DSMT4">
                  <p:embed/>
                </p:oleObj>
              </mc:Choice>
              <mc:Fallback>
                <p:oleObj name="" r:id="rId1" imgW="1358900" imgH="419100" progId="Equation.DSMT4">
                  <p:embed/>
                  <p:pic>
                    <p:nvPicPr>
                      <p:cNvPr id="0" name="图片 3075"/>
                      <p:cNvPicPr/>
                      <p:nvPr/>
                    </p:nvPicPr>
                    <p:blipFill>
                      <a:blip r:embed="rId2"/>
                      <a:srcRect/>
                      <a:stretch>
                        <a:fillRect/>
                      </a:stretch>
                    </p:blipFill>
                    <p:spPr>
                      <a:xfrm>
                        <a:off x="3470910" y="2950845"/>
                        <a:ext cx="3777615" cy="1170305"/>
                      </a:xfrm>
                      <a:prstGeom prst="rect">
                        <a:avLst/>
                      </a:prstGeom>
                      <a:noFill/>
                      <a:ln w="38100">
                        <a:noFill/>
                        <a:miter/>
                      </a:ln>
                    </p:spPr>
                  </p:pic>
                </p:oleObj>
              </mc:Fallback>
            </mc:AlternateContent>
          </a:graphicData>
        </a:graphic>
      </p:graphicFrame>
      <p:graphicFrame>
        <p:nvGraphicFramePr>
          <p:cNvPr id="-2147482337" name="对象 -2147482338"/>
          <p:cNvGraphicFramePr>
            <a:graphicFrameLocks noChangeAspect="1"/>
          </p:cNvGraphicFramePr>
          <p:nvPr/>
        </p:nvGraphicFramePr>
        <p:xfrm>
          <a:off x="5622290" y="5371465"/>
          <a:ext cx="907415" cy="405765"/>
        </p:xfrm>
        <a:graphic>
          <a:graphicData uri="http://schemas.openxmlformats.org/presentationml/2006/ole">
            <mc:AlternateContent xmlns:mc="http://schemas.openxmlformats.org/markup-compatibility/2006">
              <mc:Choice xmlns:v="urn:schemas-microsoft-com:vml" Requires="v">
                <p:oleObj spid="_x0000_s4" name="" r:id="rId3" imgW="444500" imgH="203200" progId="Equation.DSMT4">
                  <p:embed/>
                </p:oleObj>
              </mc:Choice>
              <mc:Fallback>
                <p:oleObj name="" r:id="rId3" imgW="444500" imgH="203200" progId="Equation.DSMT4">
                  <p:embed/>
                  <p:pic>
                    <p:nvPicPr>
                      <p:cNvPr id="0" name="图片 3"/>
                      <p:cNvPicPr/>
                      <p:nvPr/>
                    </p:nvPicPr>
                    <p:blipFill>
                      <a:blip r:embed="rId4"/>
                      <a:srcRect/>
                      <a:stretch>
                        <a:fillRect/>
                      </a:stretch>
                    </p:blipFill>
                    <p:spPr>
                      <a:xfrm>
                        <a:off x="5622290" y="5371465"/>
                        <a:ext cx="907415" cy="405765"/>
                      </a:xfrm>
                      <a:prstGeom prst="rect">
                        <a:avLst/>
                      </a:prstGeom>
                      <a:noFill/>
                      <a:ln w="38100">
                        <a:noFill/>
                        <a:miter/>
                      </a:ln>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158240"/>
            <a:ext cx="10515600" cy="5019040"/>
          </a:xfrm>
        </p:spPr>
        <p:txBody>
          <a:bodyPr/>
          <a:p>
            <a:pPr>
              <a:lnSpc>
                <a:spcPct val="150000"/>
              </a:lnSpc>
            </a:pPr>
            <a:r>
              <a:rPr lang="zh-CN" altLang="en-US"/>
              <a:t>（</a:t>
            </a:r>
            <a:r>
              <a:rPr lang="en-US" altLang="zh-CN"/>
              <a:t>2</a:t>
            </a:r>
            <a:r>
              <a:rPr lang="zh-CN" altLang="en-US"/>
              <a:t>）分离损失主要发生在沿流动方向压力升高(逆向压力梯度)的情况下，当边界层发生分离时，则损失会明显增加，故称之为分离损失。</a:t>
            </a:r>
            <a:endParaRPr lang="zh-CN" altLang="en-US"/>
          </a:p>
          <a:p>
            <a:pPr marL="0" indent="0">
              <a:lnSpc>
                <a:spcPct val="150000"/>
              </a:lnSpc>
              <a:buNone/>
            </a:pPr>
            <a:r>
              <a:rPr lang="zh-CN" altLang="en-US"/>
              <a:t>         为减小分离损失，就要控制扩散管的扩散程度。对于圆锥或其它规则的扩散管，应控制其扩散角。对于复杂的流道截面形状，可根据流道的进、出口面积和长度计算当量扩散角。</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84225" y="704215"/>
            <a:ext cx="10580370" cy="1797050"/>
          </a:xfrm>
        </p:spPr>
        <p:txBody>
          <a:bodyPr>
            <a:normAutofit/>
          </a:bodyPr>
          <a:p>
            <a:pPr>
              <a:lnSpc>
                <a:spcPct val="150000"/>
              </a:lnSpc>
            </a:pPr>
            <a:r>
              <a:rPr lang="en-US" altLang="zh-CN" sz="2400">
                <a:sym typeface="+mn-ea"/>
              </a:rPr>
              <a:t>转动的叶片称为动叶，也简称为叶片。而静止的叶栅称为静叶，也称为导叶或导向器。</a:t>
            </a:r>
            <a:r>
              <a:rPr lang="zh-CN" altLang="en-US" sz="2400">
                <a:sym typeface="+mn-ea"/>
              </a:rPr>
              <a:t>如下图</a:t>
            </a:r>
            <a:r>
              <a:rPr lang="en-US" altLang="zh-CN" sz="2400">
                <a:sym typeface="+mn-ea"/>
              </a:rPr>
              <a:t>以水力机械为例表示了叶轮、导叶及壳体之间的关系。</a:t>
            </a:r>
            <a:r>
              <a:rPr lang="zh-CN" altLang="en-US" sz="2400">
                <a:sym typeface="+mn-ea"/>
              </a:rPr>
              <a:t>左图为轴流式，右图为径向式。</a:t>
            </a:r>
            <a:endParaRPr lang="zh-CN" altLang="en-US" sz="2400">
              <a:sym typeface="+mn-ea"/>
            </a:endParaRPr>
          </a:p>
          <a:p>
            <a:pPr>
              <a:lnSpc>
                <a:spcPct val="150000"/>
              </a:lnSpc>
            </a:pPr>
            <a:endParaRPr lang="zh-CN" altLang="en-US"/>
          </a:p>
        </p:txBody>
      </p:sp>
      <p:pic>
        <p:nvPicPr>
          <p:cNvPr id="197" name="Picture 2"/>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992630" y="2384425"/>
            <a:ext cx="2357120" cy="4351655"/>
          </a:xfrm>
          <a:prstGeom prst="rect">
            <a:avLst/>
          </a:prstGeom>
          <a:noFill/>
          <a:ln>
            <a:noFill/>
          </a:ln>
        </p:spPr>
      </p:pic>
      <p:pic>
        <p:nvPicPr>
          <p:cNvPr id="53" name="图片 11"/>
          <p:cNvPicPr>
            <a:picLocks noChangeArrowheads="1"/>
          </p:cNvPicPr>
          <p:nvPr/>
        </p:nvPicPr>
        <p:blipFill>
          <a:blip r:embed="rId2">
            <a:extLst>
              <a:ext uri="{28A0092B-C50C-407E-A947-70E740481C1C}">
                <a14:useLocalDpi xmlns:a14="http://schemas.microsoft.com/office/drawing/2010/main" val="0"/>
              </a:ext>
            </a:extLst>
          </a:blip>
          <a:srcRect t="1414" r="5881" b="1038"/>
          <a:stretch>
            <a:fillRect/>
          </a:stretch>
        </p:blipFill>
        <p:spPr>
          <a:xfrm>
            <a:off x="6795135" y="3120073"/>
            <a:ext cx="1799590" cy="269938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16610" y="370840"/>
            <a:ext cx="10515600" cy="6420485"/>
          </a:xfrm>
        </p:spPr>
        <p:txBody>
          <a:bodyPr>
            <a:normAutofit fontScale="90000"/>
          </a:bodyPr>
          <a:p>
            <a:pPr>
              <a:lnSpc>
                <a:spcPct val="150000"/>
              </a:lnSpc>
            </a:pPr>
            <a:r>
              <a:rPr lang="zh-CN" altLang="en-US"/>
              <a:t>（</a:t>
            </a:r>
            <a:r>
              <a:rPr lang="en-US" altLang="zh-CN"/>
              <a:t>3</a:t>
            </a:r>
            <a:r>
              <a:rPr lang="zh-CN" altLang="en-US"/>
              <a:t>）冲击损失，在叶片式流体机械叶轮中,当液流的进口流动角β1和叶片安放角βb1不同时，则有冲角产生，并产生冲击损失。冲击损失可以表示为：</a:t>
            </a:r>
            <a:endParaRPr lang="zh-CN" altLang="en-US"/>
          </a:p>
          <a:p>
            <a:pPr>
              <a:lnSpc>
                <a:spcPct val="150000"/>
              </a:lnSpc>
            </a:pPr>
            <a:endParaRPr lang="zh-CN" altLang="en-US"/>
          </a:p>
          <a:p>
            <a:pPr>
              <a:lnSpc>
                <a:spcPct val="150000"/>
              </a:lnSpc>
            </a:pPr>
            <a:r>
              <a:rPr lang="zh-CN" altLang="en-US"/>
              <a:t>式中，      的值与冲角的正负有很大的关系，取决于流体介质进入叶栅后是加速还是减速。</a:t>
            </a:r>
            <a:endParaRPr lang="zh-CN" altLang="en-US"/>
          </a:p>
          <a:p>
            <a:pPr>
              <a:lnSpc>
                <a:spcPct val="150000"/>
              </a:lnSpc>
            </a:pPr>
            <a:r>
              <a:rPr lang="zh-CN" altLang="en-US"/>
              <a:t>（</a:t>
            </a:r>
            <a:r>
              <a:rPr lang="en-US" altLang="zh-CN"/>
              <a:t>4</a:t>
            </a:r>
            <a:r>
              <a:rPr lang="zh-CN" altLang="en-US"/>
              <a:t>）</a:t>
            </a:r>
            <a:r>
              <a:rPr lang="zh-CN" altLang="en-US">
                <a:sym typeface="+mn-ea"/>
              </a:rPr>
              <a:t>二次流损失，二次流是粘性流体流动中一种普遍的现象，除了少数几种特殊的均匀压力分布(如直圆管内的流动)情况外，都伴随着二次流的产生。二次流除直接引起损失外，还使主流流场发生畸变而引起损失。</a:t>
            </a:r>
            <a:endParaRPr lang="zh-CN" altLang="en-US"/>
          </a:p>
        </p:txBody>
      </p:sp>
      <p:graphicFrame>
        <p:nvGraphicFramePr>
          <p:cNvPr id="-2147482489" name="对象 -2147482490"/>
          <p:cNvGraphicFramePr>
            <a:graphicFrameLocks noChangeAspect="1"/>
          </p:cNvGraphicFramePr>
          <p:nvPr/>
        </p:nvGraphicFramePr>
        <p:xfrm>
          <a:off x="3053715" y="1779270"/>
          <a:ext cx="5578475" cy="1130300"/>
        </p:xfrm>
        <a:graphic>
          <a:graphicData uri="http://schemas.openxmlformats.org/presentationml/2006/ole">
            <mc:AlternateContent xmlns:mc="http://schemas.openxmlformats.org/markup-compatibility/2006">
              <mc:Choice xmlns:v="urn:schemas-microsoft-com:vml" Requires="v">
                <p:oleObj spid="_x0000_s3076" name="" r:id="rId1" imgW="2209800" imgH="444500" progId="Equation.DSMT4">
                  <p:embed/>
                </p:oleObj>
              </mc:Choice>
              <mc:Fallback>
                <p:oleObj name="" r:id="rId1" imgW="2209800" imgH="444500" progId="Equation.DSMT4">
                  <p:embed/>
                  <p:pic>
                    <p:nvPicPr>
                      <p:cNvPr id="0" name="图片 3075"/>
                      <p:cNvPicPr/>
                      <p:nvPr/>
                    </p:nvPicPr>
                    <p:blipFill>
                      <a:blip r:embed="rId2"/>
                      <a:srcRect/>
                      <a:stretch>
                        <a:fillRect/>
                      </a:stretch>
                    </p:blipFill>
                    <p:spPr>
                      <a:xfrm>
                        <a:off x="3053715" y="1779270"/>
                        <a:ext cx="5578475" cy="1130300"/>
                      </a:xfrm>
                      <a:prstGeom prst="rect">
                        <a:avLst/>
                      </a:prstGeom>
                      <a:noFill/>
                      <a:ln w="38100">
                        <a:noFill/>
                        <a:miter/>
                      </a:ln>
                    </p:spPr>
                  </p:pic>
                </p:oleObj>
              </mc:Fallback>
            </mc:AlternateContent>
          </a:graphicData>
        </a:graphic>
      </p:graphicFrame>
      <p:graphicFrame>
        <p:nvGraphicFramePr>
          <p:cNvPr id="-2147482488" name="对象 -2147482489"/>
          <p:cNvGraphicFramePr>
            <a:graphicFrameLocks noChangeAspect="1"/>
          </p:cNvGraphicFramePr>
          <p:nvPr/>
        </p:nvGraphicFramePr>
        <p:xfrm>
          <a:off x="2075180" y="3056255"/>
          <a:ext cx="397510" cy="454025"/>
        </p:xfrm>
        <a:graphic>
          <a:graphicData uri="http://schemas.openxmlformats.org/presentationml/2006/ole">
            <mc:AlternateContent xmlns:mc="http://schemas.openxmlformats.org/markup-compatibility/2006">
              <mc:Choice xmlns:v="urn:schemas-microsoft-com:vml" Requires="v">
                <p:oleObj spid="_x0000_s4" name="" r:id="rId3" imgW="203200" imgH="228600" progId="Equation.DSMT4">
                  <p:embed/>
                </p:oleObj>
              </mc:Choice>
              <mc:Fallback>
                <p:oleObj name="" r:id="rId3" imgW="203200" imgH="228600" progId="Equation.DSMT4">
                  <p:embed/>
                  <p:pic>
                    <p:nvPicPr>
                      <p:cNvPr id="0" name="图片 3"/>
                      <p:cNvPicPr/>
                      <p:nvPr/>
                    </p:nvPicPr>
                    <p:blipFill>
                      <a:blip r:embed="rId4"/>
                      <a:srcRect/>
                      <a:stretch>
                        <a:fillRect/>
                      </a:stretch>
                    </p:blipFill>
                    <p:spPr>
                      <a:xfrm>
                        <a:off x="2075180" y="3056255"/>
                        <a:ext cx="397510" cy="454025"/>
                      </a:xfrm>
                      <a:prstGeom prst="rect">
                        <a:avLst/>
                      </a:prstGeom>
                      <a:noFill/>
                      <a:ln w="38100">
                        <a:noFill/>
                        <a:miter/>
                      </a:ln>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391160"/>
            <a:ext cx="10515600" cy="5786120"/>
          </a:xfrm>
        </p:spPr>
        <p:txBody>
          <a:bodyPr/>
          <a:p>
            <a:pPr>
              <a:lnSpc>
                <a:spcPct val="150000"/>
              </a:lnSpc>
            </a:pPr>
            <a:r>
              <a:rPr lang="en-US" altLang="zh-CN" sz="3200"/>
              <a:t>2.</a:t>
            </a:r>
            <a:r>
              <a:rPr lang="zh-CN" altLang="en-US" sz="3200"/>
              <a:t>容积损失</a:t>
            </a:r>
            <a:endParaRPr lang="zh-CN" altLang="en-US" sz="3200"/>
          </a:p>
          <a:p>
            <a:pPr marL="0" indent="0">
              <a:lnSpc>
                <a:spcPct val="150000"/>
              </a:lnSpc>
              <a:buNone/>
            </a:pPr>
            <a:r>
              <a:rPr lang="zh-CN" altLang="en-US"/>
              <a:t> 定义</a:t>
            </a:r>
            <a:r>
              <a:rPr lang="en-US" altLang="zh-CN"/>
              <a:t>:容积损失，也称泄漏损失Δqv或Δqm，是由于通过间隙的泄漏而引起的流量损失。</a:t>
            </a:r>
            <a:endParaRPr lang="en-US" altLang="zh-CN"/>
          </a:p>
          <a:p>
            <a:pPr marL="0" indent="0">
              <a:lnSpc>
                <a:spcPct val="150000"/>
              </a:lnSpc>
              <a:buNone/>
            </a:pPr>
            <a:r>
              <a:rPr lang="zh-CN" altLang="en-US"/>
              <a:t> 成因：</a:t>
            </a:r>
            <a:r>
              <a:rPr lang="en-US" altLang="zh-CN"/>
              <a:t>这些间隙是由于机器结构的原因，使得转子部件和壳体之间必然存在间隙。</a:t>
            </a:r>
            <a:endParaRPr lang="en-US" altLang="zh-CN"/>
          </a:p>
          <a:p>
            <a:pPr marL="0" indent="0">
              <a:lnSpc>
                <a:spcPct val="150000"/>
              </a:lnSpc>
              <a:buNone/>
            </a:pPr>
            <a:r>
              <a:rPr lang="zh-CN" altLang="en-US"/>
              <a:t> 危害：</a:t>
            </a:r>
            <a:r>
              <a:rPr lang="en-US" altLang="zh-CN"/>
              <a:t>泄漏包括内部泄漏(Δqv1)和外部泄漏(Δqv2)。内部泄漏造成较大的能量损失；而外部泄漏所占能量损失比重虽然不大，但其可能对整机的安全和环境会产生很大的影响。</a:t>
            </a:r>
            <a:endParaRPr lang="en-US" altLang="zh-CN"/>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2716530" cy="887730"/>
          </a:xfrm>
        </p:spPr>
        <p:txBody>
          <a:bodyPr/>
          <a:p>
            <a:r>
              <a:rPr lang="en-US" altLang="zh-CN" sz="3200"/>
              <a:t>3.</a:t>
            </a:r>
            <a:r>
              <a:rPr lang="zh-CN" altLang="en-US" sz="3200"/>
              <a:t>机械损失</a:t>
            </a:r>
            <a:endParaRPr lang="zh-CN" altLang="en-US" sz="3200"/>
          </a:p>
        </p:txBody>
      </p:sp>
      <p:sp>
        <p:nvSpPr>
          <p:cNvPr id="3" name="内容占位符 2"/>
          <p:cNvSpPr>
            <a:spLocks noGrp="1"/>
          </p:cNvSpPr>
          <p:nvPr>
            <p:ph idx="1"/>
          </p:nvPr>
        </p:nvSpPr>
        <p:spPr>
          <a:xfrm>
            <a:off x="838200" y="1409700"/>
            <a:ext cx="10515600" cy="4768215"/>
          </a:xfrm>
        </p:spPr>
        <p:txBody>
          <a:bodyPr/>
          <a:p>
            <a:pPr>
              <a:lnSpc>
                <a:spcPct val="150000"/>
              </a:lnSpc>
            </a:pPr>
            <a:r>
              <a:rPr lang="zh-CN" altLang="en-US"/>
              <a:t>机械损失（ΔP），是指机械摩擦引起的功率损失，认为和水力参数无关。机械损失可分为两种，一种是轴承、轴封等部位固体摩擦引起的损失ΔPm；另一种是叶轮旋转时，其盖板外侧及外缘与介质摩擦引起的损失ΔPr，称为圆盘损失(也称轮盘损失或轮阻损失)。</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17880" y="354330"/>
            <a:ext cx="10099675" cy="1140460"/>
          </a:xfrm>
        </p:spPr>
        <p:txBody>
          <a:bodyPr>
            <a:normAutofit fontScale="90000"/>
          </a:bodyPr>
          <a:p>
            <a:r>
              <a:rPr lang="en-US" altLang="zh-CN" sz="3200"/>
              <a:t>4.</a:t>
            </a:r>
            <a:r>
              <a:rPr lang="zh-CN" altLang="en-US" sz="3200"/>
              <a:t>流体机械的效率</a:t>
            </a:r>
            <a:br>
              <a:rPr lang="zh-CN" altLang="en-US" sz="3200"/>
            </a:br>
            <a:r>
              <a:rPr lang="zh-CN" altLang="en-US" sz="3200"/>
              <a:t>      </a:t>
            </a:r>
            <a:r>
              <a:rPr lang="zh-CN" altLang="en-US" sz="2800"/>
              <a:t> </a:t>
            </a:r>
            <a:br>
              <a:rPr lang="zh-CN" altLang="en-US" sz="2800"/>
            </a:br>
            <a:r>
              <a:rPr lang="zh-CN" altLang="en-US" sz="2800"/>
              <a:t>       下图为原动机（ </a:t>
            </a:r>
            <a:r>
              <a:rPr lang="en-US" altLang="zh-CN" sz="2800"/>
              <a:t>a </a:t>
            </a:r>
            <a:r>
              <a:rPr lang="zh-CN" altLang="en-US" sz="2800"/>
              <a:t>）与工作机</a:t>
            </a:r>
            <a:r>
              <a:rPr lang="en-US" altLang="zh-CN" sz="2800"/>
              <a:t>( b )</a:t>
            </a:r>
            <a:r>
              <a:rPr lang="zh-CN" altLang="en-US" sz="2800"/>
              <a:t>的能量流向</a:t>
            </a:r>
            <a:endParaRPr lang="zh-CN" altLang="en-US" sz="2800"/>
          </a:p>
        </p:txBody>
      </p:sp>
      <p:pic>
        <p:nvPicPr>
          <p:cNvPr id="165" name="图片 165"/>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888490" y="1859280"/>
            <a:ext cx="8107680" cy="46577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48995" y="315595"/>
            <a:ext cx="10515600" cy="6170295"/>
          </a:xfrm>
        </p:spPr>
        <p:txBody>
          <a:bodyPr>
            <a:normAutofit lnSpcReduction="10000"/>
          </a:bodyPr>
          <a:p>
            <a:pPr>
              <a:lnSpc>
                <a:spcPct val="150000"/>
              </a:lnSpc>
            </a:pPr>
            <a:r>
              <a:rPr lang="zh-CN" altLang="en-US"/>
              <a:t>对水轮机而言，输入功率为流体功率</a:t>
            </a:r>
            <a:endParaRPr lang="zh-CN" altLang="en-US"/>
          </a:p>
          <a:p>
            <a:pPr marL="0" indent="0">
              <a:lnSpc>
                <a:spcPct val="150000"/>
              </a:lnSpc>
              <a:buNone/>
            </a:pPr>
            <a:r>
              <a:rPr lang="zh-CN" altLang="en-US"/>
              <a:t>                                 </a:t>
            </a:r>
            <a:endParaRPr lang="zh-CN" altLang="en-US"/>
          </a:p>
          <a:p>
            <a:pPr>
              <a:lnSpc>
                <a:spcPct val="150000"/>
              </a:lnSpc>
            </a:pPr>
            <a:r>
              <a:rPr lang="zh-CN" altLang="en-US"/>
              <a:t>实际上，进入转轮的流量为Qth=Q-Σq(除去泄漏量Σq)，Qth表示流经转轮理论体积流量；除去水力损失Σh ，Hth=H-Σh，Hth为理论水头，即流经转轮的单位重量流体与叶片交换的能量。 故在转轮得到的机械功率为</a:t>
            </a:r>
            <a:endParaRPr lang="zh-CN" altLang="en-US"/>
          </a:p>
          <a:p>
            <a:pPr marL="0" indent="0">
              <a:lnSpc>
                <a:spcPct val="150000"/>
              </a:lnSpc>
              <a:buNone/>
            </a:pPr>
            <a:endParaRPr lang="zh-CN" altLang="en-US"/>
          </a:p>
          <a:p>
            <a:pPr>
              <a:lnSpc>
                <a:spcPct val="150000"/>
              </a:lnSpc>
            </a:pPr>
            <a:r>
              <a:rPr lang="zh-CN" altLang="en-US"/>
              <a:t>扣除机械损失和圆盘损失，则传递给电动机的输出功率为：</a:t>
            </a:r>
            <a:endParaRPr lang="zh-CN" altLang="en-US"/>
          </a:p>
        </p:txBody>
      </p:sp>
      <p:graphicFrame>
        <p:nvGraphicFramePr>
          <p:cNvPr id="-2147482477" name="对象 -2147482478"/>
          <p:cNvGraphicFramePr>
            <a:graphicFrameLocks noChangeAspect="1"/>
          </p:cNvGraphicFramePr>
          <p:nvPr/>
        </p:nvGraphicFramePr>
        <p:xfrm>
          <a:off x="4199255" y="1039495"/>
          <a:ext cx="2667000" cy="822960"/>
        </p:xfrm>
        <a:graphic>
          <a:graphicData uri="http://schemas.openxmlformats.org/presentationml/2006/ole">
            <mc:AlternateContent xmlns:mc="http://schemas.openxmlformats.org/markup-compatibility/2006">
              <mc:Choice xmlns:v="urn:schemas-microsoft-com:vml" Requires="v">
                <p:oleObj spid="_x0000_s3076" name="" r:id="rId1" imgW="774065" imgH="241300" progId="Equation.DSMT4">
                  <p:embed/>
                </p:oleObj>
              </mc:Choice>
              <mc:Fallback>
                <p:oleObj name="" r:id="rId1" imgW="774065" imgH="241300" progId="Equation.DSMT4">
                  <p:embed/>
                  <p:pic>
                    <p:nvPicPr>
                      <p:cNvPr id="0" name="图片 3075"/>
                      <p:cNvPicPr/>
                      <p:nvPr/>
                    </p:nvPicPr>
                    <p:blipFill>
                      <a:blip r:embed="rId2"/>
                      <a:srcRect/>
                      <a:stretch>
                        <a:fillRect/>
                      </a:stretch>
                    </p:blipFill>
                    <p:spPr>
                      <a:xfrm>
                        <a:off x="4199255" y="1039495"/>
                        <a:ext cx="2667000" cy="822960"/>
                      </a:xfrm>
                      <a:prstGeom prst="rect">
                        <a:avLst/>
                      </a:prstGeom>
                      <a:noFill/>
                      <a:ln w="38100">
                        <a:noFill/>
                        <a:miter/>
                      </a:ln>
                    </p:spPr>
                  </p:pic>
                </p:oleObj>
              </mc:Fallback>
            </mc:AlternateContent>
          </a:graphicData>
        </a:graphic>
      </p:graphicFrame>
      <p:graphicFrame>
        <p:nvGraphicFramePr>
          <p:cNvPr id="-2147482476" name="对象 -2147482477"/>
          <p:cNvGraphicFramePr>
            <a:graphicFrameLocks noChangeAspect="1"/>
          </p:cNvGraphicFramePr>
          <p:nvPr/>
        </p:nvGraphicFramePr>
        <p:xfrm>
          <a:off x="4116070" y="4290060"/>
          <a:ext cx="2974340" cy="743585"/>
        </p:xfrm>
        <a:graphic>
          <a:graphicData uri="http://schemas.openxmlformats.org/presentationml/2006/ole">
            <mc:AlternateContent xmlns:mc="http://schemas.openxmlformats.org/markup-compatibility/2006">
              <mc:Choice xmlns:v="urn:schemas-microsoft-com:vml" Requires="v">
                <p:oleObj spid="_x0000_s4" name="" r:id="rId3" imgW="914400" imgH="228600" progId="Equation.DSMT4">
                  <p:embed/>
                </p:oleObj>
              </mc:Choice>
              <mc:Fallback>
                <p:oleObj name="" r:id="rId3" imgW="914400" imgH="228600" progId="Equation.DSMT4">
                  <p:embed/>
                  <p:pic>
                    <p:nvPicPr>
                      <p:cNvPr id="0" name="图片 3"/>
                      <p:cNvPicPr/>
                      <p:nvPr/>
                    </p:nvPicPr>
                    <p:blipFill>
                      <a:blip r:embed="rId4"/>
                      <a:srcRect/>
                      <a:stretch>
                        <a:fillRect/>
                      </a:stretch>
                    </p:blipFill>
                    <p:spPr>
                      <a:xfrm>
                        <a:off x="4116070" y="4290060"/>
                        <a:ext cx="2974340" cy="743585"/>
                      </a:xfrm>
                      <a:prstGeom prst="rect">
                        <a:avLst/>
                      </a:prstGeom>
                      <a:noFill/>
                      <a:ln w="38100">
                        <a:noFill/>
                        <a:miter/>
                      </a:ln>
                    </p:spPr>
                  </p:pic>
                </p:oleObj>
              </mc:Fallback>
            </mc:AlternateContent>
          </a:graphicData>
        </a:graphic>
      </p:graphicFrame>
      <p:graphicFrame>
        <p:nvGraphicFramePr>
          <p:cNvPr id="-2147482473" name="对象 -2147482474"/>
          <p:cNvGraphicFramePr>
            <a:graphicFrameLocks noChangeAspect="1"/>
          </p:cNvGraphicFramePr>
          <p:nvPr/>
        </p:nvGraphicFramePr>
        <p:xfrm>
          <a:off x="4157345" y="5951220"/>
          <a:ext cx="2939415" cy="781685"/>
        </p:xfrm>
        <a:graphic>
          <a:graphicData uri="http://schemas.openxmlformats.org/presentationml/2006/ole">
            <mc:AlternateContent xmlns:mc="http://schemas.openxmlformats.org/markup-compatibility/2006">
              <mc:Choice xmlns:v="urn:schemas-microsoft-com:vml" Requires="v">
                <p:oleObj spid="_x0000_s5" name="" r:id="rId5" imgW="1206500" imgH="228600" progId="Equation.DSMT4">
                  <p:embed/>
                </p:oleObj>
              </mc:Choice>
              <mc:Fallback>
                <p:oleObj name="" r:id="rId5" imgW="1206500" imgH="228600" progId="Equation.DSMT4">
                  <p:embed/>
                  <p:pic>
                    <p:nvPicPr>
                      <p:cNvPr id="0" name="图片 4"/>
                      <p:cNvPicPr/>
                      <p:nvPr/>
                    </p:nvPicPr>
                    <p:blipFill>
                      <a:blip r:embed="rId6"/>
                      <a:srcRect/>
                      <a:stretch>
                        <a:fillRect/>
                      </a:stretch>
                    </p:blipFill>
                    <p:spPr>
                      <a:xfrm>
                        <a:off x="4157345" y="5951220"/>
                        <a:ext cx="2939415" cy="781685"/>
                      </a:xfrm>
                      <a:prstGeom prst="rect">
                        <a:avLst/>
                      </a:prstGeom>
                      <a:noFill/>
                      <a:ln w="38100">
                        <a:noFill/>
                        <a:miter/>
                      </a:ln>
                    </p:spPr>
                  </p:pic>
                </p:oleObj>
              </mc:Fallback>
            </mc:AlternateContent>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336550"/>
            <a:ext cx="10515600" cy="5841365"/>
          </a:xfrm>
        </p:spPr>
        <p:txBody>
          <a:bodyPr/>
          <a:p>
            <a:pPr>
              <a:lnSpc>
                <a:spcPct val="150000"/>
              </a:lnSpc>
            </a:pPr>
            <a:r>
              <a:rPr lang="zh-CN" altLang="en-US"/>
              <a:t>对泵和风机而言，输入功率P是由原动机传到轴上的功率。同理，扣除机械损失和圆盘损失，实际传给叶片的功率为：</a:t>
            </a:r>
            <a:endParaRPr lang="zh-CN" altLang="en-US"/>
          </a:p>
          <a:p>
            <a:pPr>
              <a:lnSpc>
                <a:spcPct val="150000"/>
              </a:lnSpc>
            </a:pPr>
            <a:endParaRPr lang="zh-CN" altLang="en-US"/>
          </a:p>
          <a:p>
            <a:pPr>
              <a:lnSpc>
                <a:spcPct val="150000"/>
              </a:lnSpc>
            </a:pPr>
            <a:endParaRPr lang="zh-CN" altLang="en-US"/>
          </a:p>
          <a:p>
            <a:pPr>
              <a:lnSpc>
                <a:spcPct val="150000"/>
              </a:lnSpc>
            </a:pPr>
            <a:r>
              <a:rPr lang="zh-CN" altLang="en-US"/>
              <a:t>引入机械效率、水力效率和容积效率分别衡量各对应损失的大小。机器的总效率定义为：</a:t>
            </a:r>
            <a:endParaRPr lang="zh-CN" altLang="en-US"/>
          </a:p>
          <a:p>
            <a:pPr marL="0" indent="0">
              <a:lnSpc>
                <a:spcPct val="150000"/>
              </a:lnSpc>
              <a:buNone/>
            </a:pPr>
            <a:r>
              <a:rPr lang="zh-CN" altLang="en-US"/>
              <a:t>   </a:t>
            </a:r>
            <a:endParaRPr lang="zh-CN" altLang="en-US"/>
          </a:p>
        </p:txBody>
      </p:sp>
      <p:graphicFrame>
        <p:nvGraphicFramePr>
          <p:cNvPr id="-2147482470" name="对象 -2147482471"/>
          <p:cNvGraphicFramePr>
            <a:graphicFrameLocks noChangeAspect="1"/>
          </p:cNvGraphicFramePr>
          <p:nvPr/>
        </p:nvGraphicFramePr>
        <p:xfrm>
          <a:off x="2005330" y="2077720"/>
          <a:ext cx="7948295" cy="1037590"/>
        </p:xfrm>
        <a:graphic>
          <a:graphicData uri="http://schemas.openxmlformats.org/presentationml/2006/ole">
            <mc:AlternateContent xmlns:mc="http://schemas.openxmlformats.org/markup-compatibility/2006">
              <mc:Choice xmlns:v="urn:schemas-microsoft-com:vml" Requires="v">
                <p:oleObj spid="_x0000_s3076" name="" r:id="rId1" imgW="1930400" imgH="228600" progId="Equation.DSMT4">
                  <p:embed/>
                </p:oleObj>
              </mc:Choice>
              <mc:Fallback>
                <p:oleObj name="" r:id="rId1" imgW="1930400" imgH="228600" progId="Equation.DSMT4">
                  <p:embed/>
                  <p:pic>
                    <p:nvPicPr>
                      <p:cNvPr id="0" name="图片 3075"/>
                      <p:cNvPicPr/>
                      <p:nvPr/>
                    </p:nvPicPr>
                    <p:blipFill>
                      <a:blip r:embed="rId2"/>
                      <a:srcRect/>
                      <a:stretch>
                        <a:fillRect/>
                      </a:stretch>
                    </p:blipFill>
                    <p:spPr>
                      <a:xfrm>
                        <a:off x="2005330" y="2077720"/>
                        <a:ext cx="7948295" cy="1037590"/>
                      </a:xfrm>
                      <a:prstGeom prst="rect">
                        <a:avLst/>
                      </a:prstGeom>
                      <a:noFill/>
                      <a:ln w="38100">
                        <a:noFill/>
                        <a:miter/>
                      </a:ln>
                    </p:spPr>
                  </p:pic>
                </p:oleObj>
              </mc:Fallback>
            </mc:AlternateContent>
          </a:graphicData>
        </a:graphic>
      </p:graphicFrame>
      <p:graphicFrame>
        <p:nvGraphicFramePr>
          <p:cNvPr id="-2147482464" name="对象 -2147482465"/>
          <p:cNvGraphicFramePr>
            <a:graphicFrameLocks noChangeAspect="1"/>
          </p:cNvGraphicFramePr>
          <p:nvPr/>
        </p:nvGraphicFramePr>
        <p:xfrm>
          <a:off x="3103245" y="4765675"/>
          <a:ext cx="4838065" cy="1430020"/>
        </p:xfrm>
        <a:graphic>
          <a:graphicData uri="http://schemas.openxmlformats.org/presentationml/2006/ole">
            <mc:AlternateContent xmlns:mc="http://schemas.openxmlformats.org/markup-compatibility/2006">
              <mc:Choice xmlns:v="urn:schemas-microsoft-com:vml" Requires="v">
                <p:oleObj spid="_x0000_s5" name="" r:id="rId3" imgW="685800" imgH="228600" progId="Equation.DSMT4">
                  <p:embed/>
                </p:oleObj>
              </mc:Choice>
              <mc:Fallback>
                <p:oleObj name="" r:id="rId3" imgW="685800" imgH="228600" progId="Equation.DSMT4">
                  <p:embed/>
                  <p:pic>
                    <p:nvPicPr>
                      <p:cNvPr id="0" name="图片 4"/>
                      <p:cNvPicPr/>
                      <p:nvPr/>
                    </p:nvPicPr>
                    <p:blipFill>
                      <a:blip r:embed="rId4"/>
                      <a:srcRect/>
                      <a:stretch>
                        <a:fillRect/>
                      </a:stretch>
                    </p:blipFill>
                    <p:spPr>
                      <a:xfrm>
                        <a:off x="3103245" y="4765675"/>
                        <a:ext cx="4838065" cy="1430020"/>
                      </a:xfrm>
                      <a:prstGeom prst="rect">
                        <a:avLst/>
                      </a:prstGeom>
                      <a:noFill/>
                      <a:ln w="38100">
                        <a:noFill/>
                        <a:miter/>
                      </a:ln>
                    </p:spPr>
                  </p:pic>
                </p:oleObj>
              </mc:Fallback>
            </mc:AlternateContent>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760"/>
            <a:ext cx="9300210" cy="1106805"/>
          </a:xfrm>
        </p:spPr>
        <p:txBody>
          <a:bodyPr/>
          <a:p>
            <a:r>
              <a:rPr lang="zh-CN" altLang="en-US"/>
              <a:t>第六节  叶片式流体机械性能曲线</a:t>
            </a:r>
            <a:endParaRPr lang="zh-CN" altLang="en-US"/>
          </a:p>
        </p:txBody>
      </p:sp>
      <p:sp>
        <p:nvSpPr>
          <p:cNvPr id="3" name="内容占位符 2"/>
          <p:cNvSpPr>
            <a:spLocks noGrp="1"/>
          </p:cNvSpPr>
          <p:nvPr>
            <p:ph idx="1"/>
          </p:nvPr>
        </p:nvSpPr>
        <p:spPr>
          <a:xfrm>
            <a:off x="838200" y="1596390"/>
            <a:ext cx="10515600" cy="4580890"/>
          </a:xfrm>
        </p:spPr>
        <p:txBody>
          <a:bodyPr/>
          <a:p>
            <a:pPr marL="0" indent="0">
              <a:lnSpc>
                <a:spcPct val="150000"/>
              </a:lnSpc>
              <a:buNone/>
            </a:pPr>
            <a:r>
              <a:rPr lang="en-US" altLang="zh-CN" sz="3200"/>
              <a:t>1.</a:t>
            </a:r>
            <a:r>
              <a:rPr lang="zh-CN" altLang="en-US" sz="3200"/>
              <a:t>特性曲线概述</a:t>
            </a:r>
            <a:endParaRPr lang="zh-CN" altLang="en-US" sz="3200"/>
          </a:p>
          <a:p>
            <a:pPr marL="0" indent="0">
              <a:lnSpc>
                <a:spcPct val="150000"/>
              </a:lnSpc>
              <a:buNone/>
            </a:pPr>
            <a:r>
              <a:rPr lang="zh-CN" altLang="en-US"/>
              <a:t>        定义：流体机械的特性可以用一些特性参数来表示。这些参数可以分为三类：（</a:t>
            </a:r>
            <a:r>
              <a:rPr lang="en-US" altLang="zh-CN"/>
              <a:t>1</a:t>
            </a:r>
            <a:r>
              <a:rPr lang="zh-CN" altLang="en-US"/>
              <a:t>）流体机械的结构参数；（</a:t>
            </a:r>
            <a:r>
              <a:rPr lang="en-US" altLang="zh-CN"/>
              <a:t>2</a:t>
            </a:r>
            <a:r>
              <a:rPr lang="zh-CN" altLang="en-US"/>
              <a:t>）流体机械的工作参数；（</a:t>
            </a:r>
            <a:r>
              <a:rPr lang="en-US" altLang="zh-CN"/>
              <a:t>3</a:t>
            </a:r>
            <a:r>
              <a:rPr lang="zh-CN" altLang="en-US"/>
              <a:t>）工作介质的物性参数。由测试或计算得出各参数之间的关系，常采用曲线图表方式来表示，这种表示流体机械特性参数之间关系的曲线称为特性曲线。</a:t>
            </a: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3900170" cy="735330"/>
          </a:xfrm>
        </p:spPr>
        <p:txBody>
          <a:bodyPr/>
          <a:p>
            <a:r>
              <a:rPr lang="en-US" altLang="zh-CN" sz="2800"/>
              <a:t>2.</a:t>
            </a:r>
            <a:r>
              <a:rPr lang="zh-CN" altLang="en-US" sz="2800"/>
              <a:t>水轮机特性曲线</a:t>
            </a:r>
            <a:endParaRPr lang="zh-CN" altLang="en-US" sz="2800"/>
          </a:p>
        </p:txBody>
      </p:sp>
      <p:sp>
        <p:nvSpPr>
          <p:cNvPr id="3" name="内容占位符 2"/>
          <p:cNvSpPr>
            <a:spLocks noGrp="1"/>
          </p:cNvSpPr>
          <p:nvPr>
            <p:ph idx="1"/>
          </p:nvPr>
        </p:nvSpPr>
        <p:spPr>
          <a:xfrm>
            <a:off x="838200" y="1125220"/>
            <a:ext cx="10515600" cy="5052695"/>
          </a:xfrm>
        </p:spPr>
        <p:txBody>
          <a:bodyPr/>
          <a:p>
            <a:pPr>
              <a:lnSpc>
                <a:spcPct val="150000"/>
              </a:lnSpc>
            </a:pPr>
            <a:r>
              <a:rPr lang="zh-CN" altLang="en-US"/>
              <a:t>水轮机的线性特性曲线通常包括工作特性曲线（如下图所示）、转速特性曲线和水头特性曲线。</a:t>
            </a:r>
            <a:endParaRPr lang="zh-CN" altLang="en-US"/>
          </a:p>
        </p:txBody>
      </p:sp>
      <p:pic>
        <p:nvPicPr>
          <p:cNvPr id="181" name="图片 1"/>
          <p:cNvPicPr>
            <a:picLocks noChangeAspect="1" noChangeArrowheads="1"/>
          </p:cNvPicPr>
          <p:nvPr/>
        </p:nvPicPr>
        <p:blipFill>
          <a:blip r:embed="rId1">
            <a:extLst>
              <a:ext uri="{28A0092B-C50C-407E-A947-70E740481C1C}">
                <a14:useLocalDpi xmlns:a14="http://schemas.microsoft.com/office/drawing/2010/main" val="0"/>
              </a:ext>
            </a:extLst>
          </a:blip>
          <a:srcRect b="12393"/>
          <a:stretch>
            <a:fillRect/>
          </a:stretch>
        </p:blipFill>
        <p:spPr>
          <a:xfrm>
            <a:off x="1283970" y="2924175"/>
            <a:ext cx="9209405" cy="327787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551815"/>
            <a:ext cx="9660890" cy="1303655"/>
          </a:xfrm>
        </p:spPr>
        <p:txBody>
          <a:bodyPr>
            <a:normAutofit/>
          </a:bodyPr>
          <a:p>
            <a:r>
              <a:rPr lang="zh-CN" altLang="en-US" sz="2800"/>
              <a:t>如下图（左）为水轮机转速特性曲线 ，（右）为水轮机水头特性曲线</a:t>
            </a:r>
            <a:endParaRPr lang="zh-CN" altLang="en-US" sz="2800"/>
          </a:p>
        </p:txBody>
      </p:sp>
      <p:pic>
        <p:nvPicPr>
          <p:cNvPr id="182" name="图片 1"/>
          <p:cNvPicPr>
            <a:picLocks noChangeAspect="1" noChangeArrowheads="1"/>
          </p:cNvPicPr>
          <p:nvPr>
            <p:ph idx="1"/>
          </p:nvPr>
        </p:nvPicPr>
        <p:blipFill>
          <a:blip r:embed="rId1">
            <a:extLst>
              <a:ext uri="{28A0092B-C50C-407E-A947-70E740481C1C}">
                <a14:useLocalDpi xmlns:a14="http://schemas.microsoft.com/office/drawing/2010/main" val="0"/>
              </a:ext>
            </a:extLst>
          </a:blip>
          <a:srcRect b="12396"/>
          <a:stretch>
            <a:fillRect/>
          </a:stretch>
        </p:blipFill>
        <p:spPr>
          <a:xfrm>
            <a:off x="1231900" y="2221230"/>
            <a:ext cx="8882380" cy="37338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15975" y="156845"/>
            <a:ext cx="5576570" cy="778510"/>
          </a:xfrm>
        </p:spPr>
        <p:txBody>
          <a:bodyPr/>
          <a:p>
            <a:r>
              <a:rPr lang="en-US" altLang="zh-CN" sz="2800"/>
              <a:t>3.</a:t>
            </a:r>
            <a:r>
              <a:rPr lang="zh-CN" altLang="en-US" sz="2800"/>
              <a:t>综合特性曲线</a:t>
            </a:r>
            <a:endParaRPr lang="zh-CN" altLang="en-US" sz="2800"/>
          </a:p>
        </p:txBody>
      </p:sp>
      <p:sp>
        <p:nvSpPr>
          <p:cNvPr id="3" name="内容占位符 2"/>
          <p:cNvSpPr>
            <a:spLocks noGrp="1"/>
          </p:cNvSpPr>
          <p:nvPr>
            <p:ph idx="1"/>
          </p:nvPr>
        </p:nvSpPr>
        <p:spPr>
          <a:xfrm>
            <a:off x="838200" y="807720"/>
            <a:ext cx="10515600" cy="5369560"/>
          </a:xfrm>
        </p:spPr>
        <p:txBody>
          <a:bodyPr/>
          <a:p>
            <a:pPr marL="0" indent="0">
              <a:lnSpc>
                <a:spcPct val="150000"/>
              </a:lnSpc>
              <a:buNone/>
            </a:pPr>
            <a:r>
              <a:rPr lang="zh-CN" altLang="en-US" sz="2400"/>
              <a:t>模型综合特性曲线就是在以</a:t>
            </a:r>
            <a:endParaRPr lang="zh-CN" altLang="en-US" sz="2400"/>
          </a:p>
          <a:p>
            <a:pPr marL="0" indent="0">
              <a:lnSpc>
                <a:spcPct val="150000"/>
              </a:lnSpc>
              <a:buNone/>
            </a:pPr>
            <a:r>
              <a:rPr lang="zh-CN" altLang="en-US" sz="2400"/>
              <a:t>Q11和n11作为横、纵坐标的</a:t>
            </a:r>
            <a:endParaRPr lang="zh-CN" altLang="en-US" sz="2400"/>
          </a:p>
          <a:p>
            <a:pPr marL="0" indent="0">
              <a:lnSpc>
                <a:spcPct val="150000"/>
              </a:lnSpc>
              <a:buNone/>
            </a:pPr>
            <a:r>
              <a:rPr lang="zh-CN" altLang="en-US" sz="2400"/>
              <a:t>直角坐标系中同时绘出等效</a:t>
            </a:r>
            <a:endParaRPr lang="zh-CN" altLang="en-US" sz="2400"/>
          </a:p>
          <a:p>
            <a:pPr marL="0" indent="0">
              <a:lnSpc>
                <a:spcPct val="150000"/>
              </a:lnSpc>
              <a:buNone/>
            </a:pPr>
            <a:r>
              <a:rPr lang="zh-CN" altLang="en-US" sz="2400"/>
              <a:t>率线、等空化系数线、等导</a:t>
            </a:r>
            <a:endParaRPr lang="zh-CN" altLang="en-US" sz="2400"/>
          </a:p>
          <a:p>
            <a:pPr marL="0" indent="0">
              <a:lnSpc>
                <a:spcPct val="150000"/>
              </a:lnSpc>
              <a:buNone/>
            </a:pPr>
            <a:r>
              <a:rPr lang="zh-CN" altLang="en-US" sz="2400"/>
              <a:t>叶开度线以及等叶片转角线</a:t>
            </a:r>
            <a:endParaRPr lang="zh-CN" altLang="en-US" sz="2400"/>
          </a:p>
          <a:p>
            <a:pPr marL="0" indent="0">
              <a:lnSpc>
                <a:spcPct val="150000"/>
              </a:lnSpc>
              <a:buNone/>
            </a:pPr>
            <a:r>
              <a:rPr lang="zh-CN" altLang="en-US" sz="2400"/>
              <a:t>等。（下图为混流式水轮机</a:t>
            </a:r>
            <a:endParaRPr lang="zh-CN" altLang="en-US" sz="2400"/>
          </a:p>
          <a:p>
            <a:pPr marL="0" indent="0">
              <a:lnSpc>
                <a:spcPct val="150000"/>
              </a:lnSpc>
              <a:buNone/>
            </a:pPr>
            <a:r>
              <a:rPr lang="zh-CN" altLang="en-US" sz="2400"/>
              <a:t>模型机组综合特性曲线）</a:t>
            </a:r>
            <a:endParaRPr lang="zh-CN" altLang="en-US" sz="2400"/>
          </a:p>
        </p:txBody>
      </p:sp>
      <p:pic>
        <p:nvPicPr>
          <p:cNvPr id="183" name="图片 1"/>
          <p:cNvPicPr>
            <a:picLocks noChangeAspect="1" noChangeArrowheads="1"/>
          </p:cNvPicPr>
          <p:nvPr/>
        </p:nvPicPr>
        <p:blipFill>
          <a:blip r:embed="rId1">
            <a:extLst>
              <a:ext uri="{28A0092B-C50C-407E-A947-70E740481C1C}">
                <a14:useLocalDpi xmlns:a14="http://schemas.microsoft.com/office/drawing/2010/main" val="0"/>
              </a:ext>
            </a:extLst>
          </a:blip>
          <a:srcRect t="1059" b="5721"/>
          <a:stretch>
            <a:fillRect/>
          </a:stretch>
        </p:blipFill>
        <p:spPr>
          <a:xfrm>
            <a:off x="4965700" y="928370"/>
            <a:ext cx="6939915" cy="530352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叶片式流体机械的主要工作参数</a:t>
            </a:r>
            <a:endParaRPr lang="zh-CN" altLang="en-US"/>
          </a:p>
        </p:txBody>
      </p:sp>
      <p:sp>
        <p:nvSpPr>
          <p:cNvPr id="3" name="内容占位符 2"/>
          <p:cNvSpPr>
            <a:spLocks noGrp="1"/>
          </p:cNvSpPr>
          <p:nvPr>
            <p:ph idx="1"/>
          </p:nvPr>
        </p:nvSpPr>
        <p:spPr/>
        <p:txBody>
          <a:bodyPr/>
          <a:p>
            <a:endParaRPr lang="en-US" altLang="zh-CN"/>
          </a:p>
          <a:p>
            <a:endParaRPr lang="en-US" altLang="zh-CN"/>
          </a:p>
          <a:p>
            <a:pPr>
              <a:lnSpc>
                <a:spcPct val="150000"/>
              </a:lnSpc>
            </a:pPr>
            <a:r>
              <a:rPr lang="en-US" altLang="zh-CN" sz="3200" b="1"/>
              <a:t>1.</a:t>
            </a:r>
            <a:r>
              <a:rPr lang="zh-CN" altLang="en-US" sz="3200" b="1"/>
              <a:t>流量</a:t>
            </a:r>
            <a:r>
              <a:rPr lang="zh-CN" altLang="en-US"/>
              <a:t>：单位时间内通过机器的流体介质的量(体积或者质量)称为流量。体积流量Q的单位为m3／s、m3／h或L／s。质量流量Qm的单位为kg／s、kg／min或kg／h。</a:t>
            </a:r>
            <a:endParaRPr lang="zh-CN" altLang="en-US"/>
          </a:p>
          <a:p>
            <a:pPr>
              <a:lnSpc>
                <a:spcPct val="150000"/>
              </a:lnSpc>
            </a:pPr>
            <a:endParaRPr lang="zh-CN" altLang="en-US"/>
          </a:p>
          <a:p>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15670" y="377825"/>
            <a:ext cx="6451600" cy="1336675"/>
          </a:xfrm>
        </p:spPr>
        <p:txBody>
          <a:bodyPr>
            <a:normAutofit/>
          </a:bodyPr>
          <a:p>
            <a:r>
              <a:rPr lang="en-US" altLang="zh-CN" sz="3200"/>
              <a:t>4.</a:t>
            </a:r>
            <a:r>
              <a:rPr lang="zh-CN" altLang="en-US" sz="3200"/>
              <a:t>水泵特性曲线</a:t>
            </a:r>
            <a:br>
              <a:rPr lang="zh-CN" altLang="en-US" sz="3200"/>
            </a:br>
            <a:r>
              <a:rPr lang="zh-CN" altLang="en-US" sz="3200"/>
              <a:t>       </a:t>
            </a:r>
            <a:r>
              <a:rPr lang="zh-CN" altLang="en-US" sz="2400"/>
              <a:t>如下图为离</a:t>
            </a:r>
            <a:r>
              <a:rPr lang="zh-CN" altLang="en-US" sz="2400"/>
              <a:t>心式水泵扬程与流量特性曲线</a:t>
            </a:r>
            <a:endParaRPr lang="zh-CN" altLang="en-US" sz="2400"/>
          </a:p>
        </p:txBody>
      </p:sp>
      <p:pic>
        <p:nvPicPr>
          <p:cNvPr id="188" name="图片 1"/>
          <p:cNvPicPr>
            <a:picLocks noChangeAspect="1" noChangeArrowheads="1"/>
          </p:cNvPicPr>
          <p:nvPr>
            <p:ph idx="1"/>
          </p:nvPr>
        </p:nvPicPr>
        <p:blipFill>
          <a:blip r:embed="rId1">
            <a:extLst>
              <a:ext uri="{28A0092B-C50C-407E-A947-70E740481C1C}">
                <a14:useLocalDpi xmlns:a14="http://schemas.microsoft.com/office/drawing/2010/main" val="0"/>
              </a:ext>
            </a:extLst>
          </a:blip>
          <a:srcRect b="12839"/>
          <a:stretch>
            <a:fillRect/>
          </a:stretch>
        </p:blipFill>
        <p:spPr>
          <a:xfrm>
            <a:off x="1983105" y="1745615"/>
            <a:ext cx="6904990" cy="484378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835" y="365125"/>
            <a:ext cx="8029575" cy="800100"/>
          </a:xfrm>
        </p:spPr>
        <p:txBody>
          <a:bodyPr/>
          <a:p>
            <a:r>
              <a:rPr lang="zh-CN" altLang="en-US" sz="2800"/>
              <a:t>离心式水泵综合特性曲线</a:t>
            </a:r>
            <a:endParaRPr lang="zh-CN" altLang="en-US" sz="2800"/>
          </a:p>
        </p:txBody>
      </p:sp>
      <p:pic>
        <p:nvPicPr>
          <p:cNvPr id="190" name="图片 1"/>
          <p:cNvPicPr>
            <a:picLocks noChangeAspect="1" noChangeArrowheads="1"/>
          </p:cNvPicPr>
          <p:nvPr>
            <p:ph idx="1"/>
          </p:nvPr>
        </p:nvPicPr>
        <p:blipFill>
          <a:blip r:embed="rId1">
            <a:extLst>
              <a:ext uri="{28A0092B-C50C-407E-A947-70E740481C1C}">
                <a14:useLocalDpi xmlns:a14="http://schemas.microsoft.com/office/drawing/2010/main" val="0"/>
              </a:ext>
            </a:extLst>
          </a:blip>
          <a:srcRect b="13313"/>
          <a:stretch>
            <a:fillRect/>
          </a:stretch>
        </p:blipFill>
        <p:spPr>
          <a:xfrm>
            <a:off x="1634490" y="1286510"/>
            <a:ext cx="7872095" cy="547497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835" y="365125"/>
            <a:ext cx="4797425" cy="811530"/>
          </a:xfrm>
        </p:spPr>
        <p:txBody>
          <a:bodyPr/>
          <a:p>
            <a:r>
              <a:rPr lang="en-US" altLang="zh-CN" sz="2800"/>
              <a:t>5.</a:t>
            </a:r>
            <a:r>
              <a:rPr lang="zh-CN" altLang="en-US" sz="2800"/>
              <a:t>流体机械的空化与空蚀</a:t>
            </a:r>
            <a:endParaRPr lang="zh-CN" altLang="en-US" sz="2800"/>
          </a:p>
        </p:txBody>
      </p:sp>
      <p:sp>
        <p:nvSpPr>
          <p:cNvPr id="3" name="内容占位符 2"/>
          <p:cNvSpPr>
            <a:spLocks noGrp="1"/>
          </p:cNvSpPr>
          <p:nvPr>
            <p:ph idx="1"/>
          </p:nvPr>
        </p:nvSpPr>
        <p:spPr>
          <a:xfrm>
            <a:off x="838200" y="1256665"/>
            <a:ext cx="10515600" cy="5622290"/>
          </a:xfrm>
        </p:spPr>
        <p:txBody>
          <a:bodyPr>
            <a:normAutofit lnSpcReduction="20000"/>
          </a:bodyPr>
          <a:p>
            <a:pPr>
              <a:lnSpc>
                <a:spcPct val="150000"/>
              </a:lnSpc>
            </a:pPr>
            <a:r>
              <a:rPr lang="zh-CN" altLang="en-US"/>
              <a:t>空化与空蚀是以液体为工作介质的叶片式流体机械中可能出现的一种物理现象，它是一种只会在液体中发生的现象。</a:t>
            </a:r>
            <a:endParaRPr lang="zh-CN" altLang="en-US"/>
          </a:p>
          <a:p>
            <a:pPr>
              <a:lnSpc>
                <a:spcPct val="150000"/>
              </a:lnSpc>
            </a:pPr>
            <a:r>
              <a:rPr lang="zh-CN" altLang="en-US"/>
              <a:t>“空化核”理论认为，自然界的液体中含有不可溶解的气体，通常呈直径在微米量级的气泡状，被称为空化核或气核。气核改变了液体的结构，降低了液体的抗拉强度。当压力降低至汽化压力附近时，液体的连续性被破坏，气核逐渐膨胀，称为可见的空泡，这才是空化发生的本质原因。</a:t>
            </a:r>
            <a:endParaRPr lang="zh-CN" altLang="en-US"/>
          </a:p>
          <a:p>
            <a:pPr>
              <a:lnSpc>
                <a:spcPct val="150000"/>
              </a:lnSpc>
            </a:pPr>
            <a:r>
              <a:rPr lang="zh-CN" altLang="en-US"/>
              <a:t>空蚀机理十分复杂，至今仍没有定论。空泡溃灭的机械作用是目前比较一致的看法。</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49630" y="507365"/>
            <a:ext cx="9648825" cy="1577340"/>
          </a:xfrm>
        </p:spPr>
        <p:txBody>
          <a:bodyPr>
            <a:normAutofit fontScale="90000"/>
          </a:bodyPr>
          <a:p>
            <a:r>
              <a:rPr lang="en-US" altLang="zh-CN" sz="2800"/>
              <a:t>6.</a:t>
            </a:r>
            <a:r>
              <a:rPr lang="zh-CN" altLang="en-US" sz="2800"/>
              <a:t>流体机械的空化参数</a:t>
            </a:r>
            <a:br>
              <a:rPr lang="zh-CN" altLang="en-US" sz="2800"/>
            </a:br>
            <a:r>
              <a:rPr lang="zh-CN" altLang="en-US" sz="2800"/>
              <a:t>        </a:t>
            </a:r>
            <a:br>
              <a:rPr lang="zh-CN" altLang="en-US" sz="2800"/>
            </a:br>
            <a:br>
              <a:rPr lang="zh-CN" altLang="en-US" sz="2800"/>
            </a:br>
            <a:r>
              <a:rPr lang="zh-CN" altLang="en-US" sz="2800"/>
              <a:t>       </a:t>
            </a:r>
            <a:r>
              <a:rPr lang="zh-CN" altLang="en-US" sz="2400"/>
              <a:t>如下图为泵和水轮机运行最低压力点示意图</a:t>
            </a:r>
            <a:endParaRPr lang="zh-CN" altLang="en-US" sz="2400"/>
          </a:p>
        </p:txBody>
      </p:sp>
      <p:pic>
        <p:nvPicPr>
          <p:cNvPr id="196" name="图片 18" descr="说明: s"/>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666240" y="2643505"/>
            <a:ext cx="9046845" cy="317754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928370"/>
            <a:ext cx="10515600" cy="5424805"/>
          </a:xfrm>
        </p:spPr>
        <p:txBody>
          <a:bodyPr/>
          <a:p>
            <a:r>
              <a:rPr lang="zh-CN" altLang="en-US"/>
              <a:t>定义必需空化余量为：</a:t>
            </a:r>
            <a:endParaRPr lang="zh-CN" altLang="en-US"/>
          </a:p>
          <a:p>
            <a:pPr marL="0" indent="0">
              <a:buNone/>
            </a:pPr>
            <a:endParaRPr lang="zh-CN" altLang="en-US"/>
          </a:p>
          <a:p>
            <a:pPr marL="0" indent="0">
              <a:buNone/>
            </a:pPr>
            <a:endParaRPr lang="zh-CN" altLang="en-US"/>
          </a:p>
          <a:p>
            <a:pPr marL="0" indent="0">
              <a:buNone/>
            </a:pPr>
            <a:endParaRPr lang="zh-CN" altLang="en-US"/>
          </a:p>
          <a:p>
            <a:r>
              <a:rPr lang="zh-CN" altLang="en-US"/>
              <a:t>定义装置有效空化余量为：</a:t>
            </a:r>
            <a:endParaRPr lang="zh-CN" altLang="en-US"/>
          </a:p>
          <a:p>
            <a:pPr marL="0" indent="0">
              <a:buNone/>
            </a:pPr>
            <a:r>
              <a:rPr lang="zh-CN" altLang="en-US"/>
              <a:t>                              </a:t>
            </a:r>
            <a:endParaRPr lang="zh-CN" altLang="en-US"/>
          </a:p>
        </p:txBody>
      </p:sp>
      <p:graphicFrame>
        <p:nvGraphicFramePr>
          <p:cNvPr id="-2147482447" name="对象 -2147482448"/>
          <p:cNvGraphicFramePr>
            <a:graphicFrameLocks noChangeAspect="1"/>
          </p:cNvGraphicFramePr>
          <p:nvPr/>
        </p:nvGraphicFramePr>
        <p:xfrm>
          <a:off x="3880485" y="1385570"/>
          <a:ext cx="3590925" cy="1263650"/>
        </p:xfrm>
        <a:graphic>
          <a:graphicData uri="http://schemas.openxmlformats.org/presentationml/2006/ole">
            <mc:AlternateContent xmlns:mc="http://schemas.openxmlformats.org/markup-compatibility/2006">
              <mc:Choice xmlns:v="urn:schemas-microsoft-com:vml" Requires="v">
                <p:oleObj spid="_x0000_s3076" name="" r:id="rId1" imgW="1256665" imgH="444500" progId="Equation.DSMT4">
                  <p:embed/>
                </p:oleObj>
              </mc:Choice>
              <mc:Fallback>
                <p:oleObj name="" r:id="rId1" imgW="1256665" imgH="444500" progId="Equation.DSMT4">
                  <p:embed/>
                  <p:pic>
                    <p:nvPicPr>
                      <p:cNvPr id="0" name="图片 3075"/>
                      <p:cNvPicPr/>
                      <p:nvPr/>
                    </p:nvPicPr>
                    <p:blipFill>
                      <a:blip r:embed="rId2"/>
                      <a:srcRect/>
                      <a:stretch>
                        <a:fillRect/>
                      </a:stretch>
                    </p:blipFill>
                    <p:spPr>
                      <a:xfrm>
                        <a:off x="3880485" y="1385570"/>
                        <a:ext cx="3590925" cy="1263650"/>
                      </a:xfrm>
                      <a:prstGeom prst="rect">
                        <a:avLst/>
                      </a:prstGeom>
                      <a:noFill/>
                      <a:ln w="38100">
                        <a:noFill/>
                        <a:miter/>
                      </a:ln>
                    </p:spPr>
                  </p:pic>
                </p:oleObj>
              </mc:Fallback>
            </mc:AlternateContent>
          </a:graphicData>
        </a:graphic>
      </p:graphicFrame>
      <p:graphicFrame>
        <p:nvGraphicFramePr>
          <p:cNvPr id="-2147482446" name="对象 -2147482447"/>
          <p:cNvGraphicFramePr>
            <a:graphicFrameLocks noChangeAspect="1"/>
          </p:cNvGraphicFramePr>
          <p:nvPr/>
        </p:nvGraphicFramePr>
        <p:xfrm>
          <a:off x="3797300" y="3784600"/>
          <a:ext cx="3727450" cy="1212215"/>
        </p:xfrm>
        <a:graphic>
          <a:graphicData uri="http://schemas.openxmlformats.org/presentationml/2006/ole">
            <mc:AlternateContent xmlns:mc="http://schemas.openxmlformats.org/markup-compatibility/2006">
              <mc:Choice xmlns:v="urn:schemas-microsoft-com:vml" Requires="v">
                <p:oleObj spid="_x0000_s5" name="" r:id="rId3" imgW="1270000" imgH="419100" progId="Equation.DSMT4">
                  <p:embed/>
                </p:oleObj>
              </mc:Choice>
              <mc:Fallback>
                <p:oleObj name="" r:id="rId3" imgW="1270000" imgH="419100" progId="Equation.DSMT4">
                  <p:embed/>
                  <p:pic>
                    <p:nvPicPr>
                      <p:cNvPr id="0" name="图片 4"/>
                      <p:cNvPicPr/>
                      <p:nvPr/>
                    </p:nvPicPr>
                    <p:blipFill>
                      <a:blip r:embed="rId4"/>
                      <a:srcRect/>
                      <a:stretch>
                        <a:fillRect/>
                      </a:stretch>
                    </p:blipFill>
                    <p:spPr>
                      <a:xfrm>
                        <a:off x="3797300" y="3784600"/>
                        <a:ext cx="3727450" cy="1212215"/>
                      </a:xfrm>
                      <a:prstGeom prst="rect">
                        <a:avLst/>
                      </a:prstGeom>
                      <a:noFill/>
                      <a:ln w="38100">
                        <a:noFill/>
                        <a:miter/>
                      </a:ln>
                    </p:spPr>
                  </p:pic>
                </p:oleObj>
              </mc:Fallback>
            </mc:AlternateContent>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86740" y="348615"/>
            <a:ext cx="10515600" cy="6355080"/>
          </a:xfrm>
        </p:spPr>
        <p:txBody>
          <a:bodyPr>
            <a:normAutofit lnSpcReduction="10000"/>
          </a:bodyPr>
          <a:p>
            <a:pPr>
              <a:lnSpc>
                <a:spcPct val="150000"/>
              </a:lnSpc>
            </a:pPr>
            <a:r>
              <a:rPr lang="zh-CN" altLang="en-US"/>
              <a:t>用H除前述流体机械空化余量表示式得：</a:t>
            </a:r>
            <a:endParaRPr lang="zh-CN" altLang="en-US"/>
          </a:p>
          <a:p>
            <a:pPr>
              <a:lnSpc>
                <a:spcPct val="150000"/>
              </a:lnSpc>
            </a:pPr>
            <a:endParaRPr lang="zh-CN" altLang="en-US"/>
          </a:p>
          <a:p>
            <a:pPr>
              <a:lnSpc>
                <a:spcPct val="150000"/>
              </a:lnSpc>
            </a:pPr>
            <a:r>
              <a:rPr lang="zh-CN" altLang="en-US"/>
              <a:t>上式右边第一项的意义同，表示装置的空化条件，以表示，对于水轮机，称为电站空化系数，对于泵，则称为装置空化系数，即：</a:t>
            </a:r>
            <a:endParaRPr lang="zh-CN" altLang="en-US"/>
          </a:p>
          <a:p>
            <a:pPr marL="0" indent="0">
              <a:lnSpc>
                <a:spcPct val="150000"/>
              </a:lnSpc>
              <a:buNone/>
            </a:pPr>
            <a:endParaRPr lang="zh-CN" altLang="en-US"/>
          </a:p>
          <a:p>
            <a:pPr>
              <a:lnSpc>
                <a:spcPct val="150000"/>
              </a:lnSpc>
            </a:pPr>
            <a:r>
              <a:rPr lang="zh-CN" altLang="en-US"/>
              <a:t>式（12-52）中右边第二项反映流体机械空化性能，对于水轮机，称为水轮机的空化系数，用表示，对于泵，则称为泵的空化系数，用      表示，</a:t>
            </a:r>
            <a:endParaRPr lang="zh-CN" altLang="en-US"/>
          </a:p>
          <a:p>
            <a:pPr marL="0" indent="0">
              <a:buNone/>
            </a:pPr>
            <a:r>
              <a:rPr lang="zh-CN" altLang="en-US"/>
              <a:t>                                </a:t>
            </a:r>
            <a:endParaRPr lang="zh-CN" altLang="en-US"/>
          </a:p>
        </p:txBody>
      </p:sp>
      <p:graphicFrame>
        <p:nvGraphicFramePr>
          <p:cNvPr id="-2147482421" name="对象 -2147482422"/>
          <p:cNvGraphicFramePr>
            <a:graphicFrameLocks noChangeAspect="1"/>
          </p:cNvGraphicFramePr>
          <p:nvPr/>
        </p:nvGraphicFramePr>
        <p:xfrm>
          <a:off x="1238885" y="5231765"/>
          <a:ext cx="519430" cy="492760"/>
        </p:xfrm>
        <a:graphic>
          <a:graphicData uri="http://schemas.openxmlformats.org/presentationml/2006/ole">
            <mc:AlternateContent xmlns:mc="http://schemas.openxmlformats.org/markup-compatibility/2006">
              <mc:Choice xmlns:v="urn:schemas-microsoft-com:vml" Requires="v">
                <p:oleObj spid="_x0000_s3076" name="" r:id="rId1" imgW="241300" imgH="241300" progId="Equation.DSMT4">
                  <p:embed/>
                </p:oleObj>
              </mc:Choice>
              <mc:Fallback>
                <p:oleObj name="" r:id="rId1" imgW="241300" imgH="241300" progId="Equation.DSMT4">
                  <p:embed/>
                  <p:pic>
                    <p:nvPicPr>
                      <p:cNvPr id="0" name="图片 3075"/>
                      <p:cNvPicPr/>
                      <p:nvPr/>
                    </p:nvPicPr>
                    <p:blipFill>
                      <a:blip r:embed="rId2"/>
                      <a:srcRect/>
                      <a:stretch>
                        <a:fillRect/>
                      </a:stretch>
                    </p:blipFill>
                    <p:spPr>
                      <a:xfrm>
                        <a:off x="1238885" y="5231765"/>
                        <a:ext cx="519430" cy="492760"/>
                      </a:xfrm>
                      <a:prstGeom prst="rect">
                        <a:avLst/>
                      </a:prstGeom>
                      <a:noFill/>
                      <a:ln w="38100">
                        <a:noFill/>
                        <a:miter/>
                      </a:ln>
                    </p:spPr>
                  </p:pic>
                </p:oleObj>
              </mc:Fallback>
            </mc:AlternateContent>
          </a:graphicData>
        </a:graphic>
      </p:graphicFrame>
      <p:graphicFrame>
        <p:nvGraphicFramePr>
          <p:cNvPr id="-2147482426" name="对象 -2147482427"/>
          <p:cNvGraphicFramePr>
            <a:graphicFrameLocks noChangeAspect="1"/>
          </p:cNvGraphicFramePr>
          <p:nvPr/>
        </p:nvGraphicFramePr>
        <p:xfrm>
          <a:off x="4135120" y="1009015"/>
          <a:ext cx="3004185" cy="909955"/>
        </p:xfrm>
        <a:graphic>
          <a:graphicData uri="http://schemas.openxmlformats.org/presentationml/2006/ole">
            <mc:AlternateContent xmlns:mc="http://schemas.openxmlformats.org/markup-compatibility/2006">
              <mc:Choice xmlns:v="urn:schemas-microsoft-com:vml" Requires="v">
                <p:oleObj spid="_x0000_s4" name="" r:id="rId3" imgW="1358900" imgH="419100" progId="Equation.DSMT4">
                  <p:embed/>
                </p:oleObj>
              </mc:Choice>
              <mc:Fallback>
                <p:oleObj name="" r:id="rId3" imgW="1358900" imgH="419100" progId="Equation.DSMT4">
                  <p:embed/>
                  <p:pic>
                    <p:nvPicPr>
                      <p:cNvPr id="0" name="图片 3"/>
                      <p:cNvPicPr/>
                      <p:nvPr/>
                    </p:nvPicPr>
                    <p:blipFill>
                      <a:blip r:embed="rId4"/>
                      <a:srcRect/>
                      <a:stretch>
                        <a:fillRect/>
                      </a:stretch>
                    </p:blipFill>
                    <p:spPr>
                      <a:xfrm>
                        <a:off x="4135120" y="1009015"/>
                        <a:ext cx="3004185" cy="909955"/>
                      </a:xfrm>
                      <a:prstGeom prst="rect">
                        <a:avLst/>
                      </a:prstGeom>
                      <a:noFill/>
                      <a:ln w="38100">
                        <a:noFill/>
                        <a:miter/>
                      </a:ln>
                    </p:spPr>
                  </p:pic>
                </p:oleObj>
              </mc:Fallback>
            </mc:AlternateContent>
          </a:graphicData>
        </a:graphic>
      </p:graphicFrame>
      <p:graphicFrame>
        <p:nvGraphicFramePr>
          <p:cNvPr id="-2147482423" name="对象 -2147482424"/>
          <p:cNvGraphicFramePr>
            <a:graphicFrameLocks noChangeAspect="1"/>
          </p:cNvGraphicFramePr>
          <p:nvPr/>
        </p:nvGraphicFramePr>
        <p:xfrm>
          <a:off x="4065905" y="3070860"/>
          <a:ext cx="2853055" cy="880745"/>
        </p:xfrm>
        <a:graphic>
          <a:graphicData uri="http://schemas.openxmlformats.org/presentationml/2006/ole">
            <mc:AlternateContent xmlns:mc="http://schemas.openxmlformats.org/markup-compatibility/2006">
              <mc:Choice xmlns:v="urn:schemas-microsoft-com:vml" Requires="v">
                <p:oleObj spid="_x0000_s5" name="" r:id="rId5" imgW="1256665" imgH="393700" progId="Equation.DSMT4">
                  <p:embed/>
                </p:oleObj>
              </mc:Choice>
              <mc:Fallback>
                <p:oleObj name="" r:id="rId5" imgW="1256665" imgH="393700" progId="Equation.DSMT4">
                  <p:embed/>
                  <p:pic>
                    <p:nvPicPr>
                      <p:cNvPr id="0" name="图片 4"/>
                      <p:cNvPicPr/>
                      <p:nvPr/>
                    </p:nvPicPr>
                    <p:blipFill>
                      <a:blip r:embed="rId6"/>
                      <a:srcRect/>
                      <a:stretch>
                        <a:fillRect/>
                      </a:stretch>
                    </p:blipFill>
                    <p:spPr>
                      <a:xfrm>
                        <a:off x="4065905" y="3070860"/>
                        <a:ext cx="2853055" cy="880745"/>
                      </a:xfrm>
                      <a:prstGeom prst="rect">
                        <a:avLst/>
                      </a:prstGeom>
                      <a:noFill/>
                      <a:ln w="38100">
                        <a:noFill/>
                        <a:miter/>
                      </a:ln>
                    </p:spPr>
                  </p:pic>
                </p:oleObj>
              </mc:Fallback>
            </mc:AlternateContent>
          </a:graphicData>
        </a:graphic>
      </p:graphicFrame>
      <p:graphicFrame>
        <p:nvGraphicFramePr>
          <p:cNvPr id="-2147482420" name="对象 -2147482421"/>
          <p:cNvGraphicFramePr>
            <a:graphicFrameLocks noChangeAspect="1"/>
          </p:cNvGraphicFramePr>
          <p:nvPr/>
        </p:nvGraphicFramePr>
        <p:xfrm>
          <a:off x="3867150" y="5546725"/>
          <a:ext cx="3507740" cy="881380"/>
        </p:xfrm>
        <a:graphic>
          <a:graphicData uri="http://schemas.openxmlformats.org/presentationml/2006/ole">
            <mc:AlternateContent xmlns:mc="http://schemas.openxmlformats.org/markup-compatibility/2006">
              <mc:Choice xmlns:v="urn:schemas-microsoft-com:vml" Requires="v">
                <p:oleObj spid="_x0000_s6" name="" r:id="rId7" imgW="1548765" imgH="393700" progId="Equation.DSMT4">
                  <p:embed/>
                </p:oleObj>
              </mc:Choice>
              <mc:Fallback>
                <p:oleObj name="" r:id="rId7" imgW="1548765" imgH="393700" progId="Equation.DSMT4">
                  <p:embed/>
                  <p:pic>
                    <p:nvPicPr>
                      <p:cNvPr id="0" name="图片 5"/>
                      <p:cNvPicPr/>
                      <p:nvPr/>
                    </p:nvPicPr>
                    <p:blipFill>
                      <a:blip r:embed="rId8"/>
                      <a:srcRect/>
                      <a:stretch>
                        <a:fillRect/>
                      </a:stretch>
                    </p:blipFill>
                    <p:spPr>
                      <a:xfrm>
                        <a:off x="3867150" y="5546725"/>
                        <a:ext cx="3507740" cy="881380"/>
                      </a:xfrm>
                      <a:prstGeom prst="rect">
                        <a:avLst/>
                      </a:prstGeom>
                      <a:noFill/>
                      <a:ln w="38100">
                        <a:noFill/>
                        <a:miter/>
                      </a:ln>
                    </p:spPr>
                  </p:pic>
                </p:oleObj>
              </mc:Fallback>
            </mc:AlternateContent>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51205" y="594995"/>
            <a:ext cx="5926455" cy="712470"/>
          </a:xfrm>
        </p:spPr>
        <p:txBody>
          <a:bodyPr/>
          <a:p>
            <a:r>
              <a:rPr lang="zh-CN" altLang="en-US" sz="2800"/>
              <a:t>如下图为典型的空化特性曲线</a:t>
            </a:r>
            <a:endParaRPr lang="zh-CN" altLang="en-US" sz="2800"/>
          </a:p>
        </p:txBody>
      </p:sp>
      <p:pic>
        <p:nvPicPr>
          <p:cNvPr id="249" name="图片 6" descr="说明: h"/>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920240" y="1820545"/>
            <a:ext cx="8087995" cy="432816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049020"/>
            <a:ext cx="10515600" cy="5128895"/>
          </a:xfrm>
        </p:spPr>
        <p:txBody>
          <a:bodyPr>
            <a:normAutofit lnSpcReduction="20000"/>
          </a:bodyPr>
          <a:p>
            <a:r>
              <a:rPr lang="en-US" altLang="zh-CN" sz="3200" b="1">
                <a:sym typeface="+mn-ea"/>
              </a:rPr>
              <a:t>2.水头、扬程、压力、能量头</a:t>
            </a:r>
            <a:endParaRPr lang="en-US" altLang="zh-CN" sz="3200" b="1">
              <a:sym typeface="+mn-ea"/>
            </a:endParaRPr>
          </a:p>
          <a:p>
            <a:pPr marL="0" indent="0">
              <a:lnSpc>
                <a:spcPct val="150000"/>
              </a:lnSpc>
              <a:buNone/>
            </a:pPr>
            <a:r>
              <a:rPr lang="en-US" altLang="zh-CN">
                <a:sym typeface="+mn-ea"/>
              </a:rPr>
              <a:t>     </a:t>
            </a:r>
            <a:r>
              <a:rPr lang="zh-CN" altLang="en-US">
                <a:sym typeface="+mn-ea"/>
              </a:rPr>
              <a:t>（</a:t>
            </a:r>
            <a:r>
              <a:rPr lang="en-US" altLang="zh-CN">
                <a:sym typeface="+mn-ea"/>
              </a:rPr>
              <a:t>1</a:t>
            </a:r>
            <a:r>
              <a:rPr lang="zh-CN" altLang="en-US">
                <a:sym typeface="+mn-ea"/>
              </a:rPr>
              <a:t>）水头和扬程：水轮机和泵是典型的叶片式流体机械，其工作介质为液体。为便于研究，以液柱高度表示单位重力液体的能量。这个以液柱高度表示的进、出口断面单位重力液体的能量差值在水轮机中称为水头，在叶片泵中称为扬程，均用H表示，单位是m。</a:t>
            </a:r>
            <a:endParaRPr lang="zh-CN" altLang="en-US">
              <a:sym typeface="+mn-ea"/>
            </a:endParaRPr>
          </a:p>
          <a:p>
            <a:pPr marL="0" indent="0">
              <a:lnSpc>
                <a:spcPct val="150000"/>
              </a:lnSpc>
              <a:buNone/>
            </a:pPr>
            <a:r>
              <a:rPr lang="zh-CN" altLang="en-US"/>
              <a:t>    （</a:t>
            </a:r>
            <a:r>
              <a:rPr lang="en-US" altLang="zh-CN"/>
              <a:t>2</a:t>
            </a:r>
            <a:r>
              <a:rPr lang="zh-CN" altLang="en-US"/>
              <a:t>）如果用质量作为液体量的度量，则可以得到一个与重力无关的能量指标，称为能量头。</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343660"/>
            <a:ext cx="10515600" cy="4833620"/>
          </a:xfrm>
        </p:spPr>
        <p:txBody>
          <a:bodyPr/>
          <a:p>
            <a:r>
              <a:rPr lang="en-US" altLang="zh-CN" sz="3200" b="1"/>
              <a:t>3.</a:t>
            </a:r>
            <a:r>
              <a:rPr lang="zh-CN" altLang="en-US" sz="3200" b="1"/>
              <a:t>转速</a:t>
            </a:r>
            <a:r>
              <a:rPr lang="zh-CN" altLang="en-US"/>
              <a:t>：转速n是水轮机转轮或泵叶轮的旋转速度，单位常用转每分r／min(rpm)。</a:t>
            </a:r>
            <a:endParaRPr lang="zh-CN" altLang="en-US"/>
          </a:p>
          <a:p>
            <a:endParaRPr lang="zh-CN" altLang="en-US"/>
          </a:p>
          <a:p>
            <a:r>
              <a:rPr lang="en-US" altLang="zh-CN" sz="3200" b="1"/>
              <a:t>4.</a:t>
            </a:r>
            <a:r>
              <a:rPr lang="zh-CN" altLang="en-US" sz="3200" b="1"/>
              <a:t>功率</a:t>
            </a:r>
            <a:r>
              <a:rPr lang="en-US" altLang="zh-CN" sz="3200" b="1"/>
              <a:t>P</a:t>
            </a:r>
            <a:r>
              <a:rPr lang="zh-CN" altLang="en-US"/>
              <a:t>：功率对工作机而言是指机器的输入功率，对原动机而言则指输出功率，记为P，单位为kW。</a:t>
            </a:r>
            <a:endParaRPr lang="zh-CN" altLang="en-US"/>
          </a:p>
          <a:p>
            <a:endParaRPr lang="zh-CN" altLang="en-US"/>
          </a:p>
          <a:p>
            <a:r>
              <a:rPr lang="en-US" altLang="zh-CN" sz="3200" b="1"/>
              <a:t>5.</a:t>
            </a:r>
            <a:r>
              <a:rPr lang="zh-CN" altLang="en-US" sz="3200" b="1"/>
              <a:t>效率</a:t>
            </a:r>
            <a:r>
              <a:rPr lang="zh-CN" altLang="en-US"/>
              <a:t>：能量转换中不可避免地会产生损失。对于原动机，</a:t>
            </a:r>
            <a:endParaRPr lang="zh-CN" altLang="en-US"/>
          </a:p>
          <a:p>
            <a:pPr marL="0" indent="0">
              <a:buNone/>
            </a:pPr>
            <a:r>
              <a:rPr lang="zh-CN" altLang="en-US"/>
              <a:t> 有                              ，对于工作机，有</a:t>
            </a:r>
            <a:endParaRPr lang="zh-CN" altLang="en-US"/>
          </a:p>
          <a:p>
            <a:endParaRPr lang="zh-CN" altLang="en-US"/>
          </a:p>
        </p:txBody>
      </p:sp>
      <p:graphicFrame>
        <p:nvGraphicFramePr>
          <p:cNvPr id="-2147482616" name="对象 -2147482617"/>
          <p:cNvGraphicFramePr>
            <a:graphicFrameLocks noChangeAspect="1"/>
          </p:cNvGraphicFramePr>
          <p:nvPr/>
        </p:nvGraphicFramePr>
        <p:xfrm>
          <a:off x="1678305" y="5391785"/>
          <a:ext cx="1758950" cy="610870"/>
        </p:xfrm>
        <a:graphic>
          <a:graphicData uri="http://schemas.openxmlformats.org/presentationml/2006/ole">
            <mc:AlternateContent xmlns:mc="http://schemas.openxmlformats.org/markup-compatibility/2006">
              <mc:Choice xmlns:v="urn:schemas-microsoft-com:vml" Requires="v">
                <p:oleObj spid="_x0000_s3076" name="" r:id="rId1" imgW="685800" imgH="241300" progId="Equation.DSMT4">
                  <p:embed/>
                </p:oleObj>
              </mc:Choice>
              <mc:Fallback>
                <p:oleObj name="" r:id="rId1" imgW="685800" imgH="241300" progId="Equation.DSMT4">
                  <p:embed/>
                  <p:pic>
                    <p:nvPicPr>
                      <p:cNvPr id="0" name="图片 3075"/>
                      <p:cNvPicPr/>
                      <p:nvPr/>
                    </p:nvPicPr>
                    <p:blipFill>
                      <a:blip r:embed="rId2"/>
                      <a:srcRect/>
                      <a:stretch>
                        <a:fillRect/>
                      </a:stretch>
                    </p:blipFill>
                    <p:spPr>
                      <a:xfrm>
                        <a:off x="1678305" y="5391785"/>
                        <a:ext cx="1758950" cy="610870"/>
                      </a:xfrm>
                      <a:prstGeom prst="rect">
                        <a:avLst/>
                      </a:prstGeom>
                      <a:noFill/>
                      <a:ln w="38100">
                        <a:noFill/>
                        <a:miter/>
                      </a:ln>
                    </p:spPr>
                  </p:pic>
                </p:oleObj>
              </mc:Fallback>
            </mc:AlternateContent>
          </a:graphicData>
        </a:graphic>
      </p:graphicFrame>
      <p:graphicFrame>
        <p:nvGraphicFramePr>
          <p:cNvPr id="-2147482615" name="对象 -2147482616"/>
          <p:cNvGraphicFramePr>
            <a:graphicFrameLocks noChangeAspect="1"/>
          </p:cNvGraphicFramePr>
          <p:nvPr/>
        </p:nvGraphicFramePr>
        <p:xfrm>
          <a:off x="6933565" y="5370195"/>
          <a:ext cx="1927225" cy="642620"/>
        </p:xfrm>
        <a:graphic>
          <a:graphicData uri="http://schemas.openxmlformats.org/presentationml/2006/ole">
            <mc:AlternateContent xmlns:mc="http://schemas.openxmlformats.org/markup-compatibility/2006">
              <mc:Choice xmlns:v="urn:schemas-microsoft-com:vml" Requires="v">
                <p:oleObj spid="_x0000_s4" name="" r:id="rId3" imgW="711200" imgH="241300" progId="Equation.DSMT4">
                  <p:embed/>
                </p:oleObj>
              </mc:Choice>
              <mc:Fallback>
                <p:oleObj name="" r:id="rId3" imgW="711200" imgH="241300" progId="Equation.DSMT4">
                  <p:embed/>
                  <p:pic>
                    <p:nvPicPr>
                      <p:cNvPr id="0" name="图片 3"/>
                      <p:cNvPicPr/>
                      <p:nvPr/>
                    </p:nvPicPr>
                    <p:blipFill>
                      <a:blip r:embed="rId4"/>
                      <a:srcRect/>
                      <a:stretch>
                        <a:fillRect/>
                      </a:stretch>
                    </p:blipFill>
                    <p:spPr>
                      <a:xfrm>
                        <a:off x="6933565" y="5370195"/>
                        <a:ext cx="1927225" cy="642620"/>
                      </a:xfrm>
                      <a:prstGeom prst="rect">
                        <a:avLst/>
                      </a:prstGeom>
                      <a:noFill/>
                      <a:ln w="38100">
                        <a:noFill/>
                        <a:miter/>
                      </a:ln>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94385" y="80010"/>
            <a:ext cx="10515600" cy="1325563"/>
          </a:xfrm>
        </p:spPr>
        <p:txBody>
          <a:bodyPr/>
          <a:p>
            <a:r>
              <a:rPr lang="zh-CN" altLang="en-US"/>
              <a:t>第三节  水流在叶轮中的运动分析</a:t>
            </a:r>
            <a:endParaRPr lang="zh-CN" altLang="en-US"/>
          </a:p>
        </p:txBody>
      </p:sp>
      <p:sp>
        <p:nvSpPr>
          <p:cNvPr id="3" name="内容占位符 2"/>
          <p:cNvSpPr>
            <a:spLocks noGrp="1"/>
          </p:cNvSpPr>
          <p:nvPr>
            <p:ph idx="1"/>
          </p:nvPr>
        </p:nvSpPr>
        <p:spPr>
          <a:xfrm>
            <a:off x="260985" y="1225550"/>
            <a:ext cx="5903595" cy="5370195"/>
          </a:xfrm>
        </p:spPr>
        <p:txBody>
          <a:bodyPr>
            <a:normAutofit fontScale="90000"/>
          </a:bodyPr>
          <a:p>
            <a:r>
              <a:rPr lang="en-US" altLang="zh-CN" b="1"/>
              <a:t>1.</a:t>
            </a:r>
            <a:r>
              <a:rPr lang="zh-CN" altLang="en-US" b="1"/>
              <a:t>叶轮流道投影图及主要尺寸</a:t>
            </a:r>
            <a:endParaRPr lang="zh-CN" altLang="en-US" b="1"/>
          </a:p>
          <a:p>
            <a:pPr marL="0" indent="0">
              <a:lnSpc>
                <a:spcPct val="150000"/>
              </a:lnSpc>
              <a:buNone/>
            </a:pPr>
            <a:r>
              <a:rPr lang="zh-CN" altLang="en-US"/>
              <a:t>       </a:t>
            </a:r>
            <a:r>
              <a:rPr lang="zh-CN" altLang="en-US" sz="2400"/>
              <a:t>流体机械的叶片表面一般是空间曲面，流体在叶轮中的运动是十分复杂的流动。为了便于研究流体质点在叶轮中的运动，必须用适当的方法描述叶片的空间形状。由于叶轮是绕定轴旋转的，故用圆柱坐标系（θ，r,z）描述叶轮及叶片的形状比较方便。图12-8为叶轮的坐标系，取z轴与叶轮轴线重合，r沿半径方向，θ为圆周方向。该坐标系下，叶片表面可以表达成一个曲面方程</a:t>
            </a:r>
            <a:endParaRPr lang="zh-CN" altLang="en-US" sz="2400"/>
          </a:p>
        </p:txBody>
      </p:sp>
      <p:graphicFrame>
        <p:nvGraphicFramePr>
          <p:cNvPr id="-2147482614" name="对象 -2147482615"/>
          <p:cNvGraphicFramePr>
            <a:graphicFrameLocks noChangeAspect="1"/>
          </p:cNvGraphicFramePr>
          <p:nvPr/>
        </p:nvGraphicFramePr>
        <p:xfrm>
          <a:off x="2746375" y="6167120"/>
          <a:ext cx="1821180" cy="538480"/>
        </p:xfrm>
        <a:graphic>
          <a:graphicData uri="http://schemas.openxmlformats.org/presentationml/2006/ole">
            <mc:AlternateContent xmlns:mc="http://schemas.openxmlformats.org/markup-compatibility/2006">
              <mc:Choice xmlns:v="urn:schemas-microsoft-com:vml" Requires="v">
                <p:oleObj spid="_x0000_s3076" name="" r:id="rId1" imgW="673100" imgH="203200" progId="Equation.DSMT4">
                  <p:embed/>
                </p:oleObj>
              </mc:Choice>
              <mc:Fallback>
                <p:oleObj name="" r:id="rId1" imgW="673100" imgH="203200" progId="Equation.DSMT4">
                  <p:embed/>
                  <p:pic>
                    <p:nvPicPr>
                      <p:cNvPr id="0" name="图片 3075"/>
                      <p:cNvPicPr/>
                      <p:nvPr/>
                    </p:nvPicPr>
                    <p:blipFill>
                      <a:blip r:embed="rId2"/>
                      <a:srcRect/>
                      <a:stretch>
                        <a:fillRect/>
                      </a:stretch>
                    </p:blipFill>
                    <p:spPr>
                      <a:xfrm>
                        <a:off x="2746375" y="6167120"/>
                        <a:ext cx="1821180" cy="538480"/>
                      </a:xfrm>
                      <a:prstGeom prst="rect">
                        <a:avLst/>
                      </a:prstGeom>
                      <a:noFill/>
                      <a:ln w="38100">
                        <a:noFill/>
                        <a:miter/>
                      </a:ln>
                    </p:spPr>
                  </p:pic>
                </p:oleObj>
              </mc:Fallback>
            </mc:AlternateContent>
          </a:graphicData>
        </a:graphic>
      </p:graphicFrame>
      <p:pic>
        <p:nvPicPr>
          <p:cNvPr id="4" name="图片 3"/>
          <p:cNvPicPr>
            <a:picLocks noChangeAspect="1"/>
          </p:cNvPicPr>
          <p:nvPr/>
        </p:nvPicPr>
        <p:blipFill>
          <a:blip r:embed="rId3"/>
          <a:srcRect/>
          <a:stretch>
            <a:fillRect/>
          </a:stretch>
        </p:blipFill>
        <p:spPr>
          <a:xfrm>
            <a:off x="6521450" y="2263140"/>
            <a:ext cx="4479290" cy="39338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16255" y="203835"/>
            <a:ext cx="2905125" cy="4022090"/>
          </a:xfrm>
        </p:spPr>
        <p:txBody>
          <a:bodyPr/>
          <a:p>
            <a:r>
              <a:rPr lang="zh-CN" altLang="en-US" sz="4000"/>
              <a:t>如右图所示为叶片的轴面投影图</a:t>
            </a:r>
            <a:endParaRPr lang="zh-CN" altLang="en-US" sz="4000"/>
          </a:p>
        </p:txBody>
      </p:sp>
      <p:pic>
        <p:nvPicPr>
          <p:cNvPr id="15" name="图片 1"/>
          <p:cNvPicPr>
            <a:picLocks noChangeAspect="1" noChangeArrowheads="1"/>
          </p:cNvPicPr>
          <p:nvPr>
            <p:ph idx="1"/>
          </p:nvPr>
        </p:nvPicPr>
        <p:blipFill>
          <a:blip r:embed="rId1">
            <a:extLst>
              <a:ext uri="{28A0092B-C50C-407E-A947-70E740481C1C}">
                <a14:useLocalDpi xmlns:a14="http://schemas.microsoft.com/office/drawing/2010/main" val="0"/>
              </a:ext>
            </a:extLst>
          </a:blip>
          <a:srcRect t="1682" b="9212"/>
          <a:stretch>
            <a:fillRect/>
          </a:stretch>
        </p:blipFill>
        <p:spPr>
          <a:xfrm>
            <a:off x="3094355" y="106045"/>
            <a:ext cx="6943090" cy="597408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91185" y="768985"/>
            <a:ext cx="9248775" cy="4351655"/>
          </a:xfrm>
        </p:spPr>
        <p:txBody>
          <a:bodyPr/>
          <a:p>
            <a:r>
              <a:rPr lang="en-US" altLang="zh-CN" b="1"/>
              <a:t>2.</a:t>
            </a:r>
            <a:r>
              <a:rPr lang="zh-CN" altLang="en-US" b="1"/>
              <a:t>叶轮中的流动速度</a:t>
            </a:r>
            <a:endParaRPr lang="zh-CN" altLang="en-US" b="1"/>
          </a:p>
          <a:p>
            <a:pPr marL="0" indent="0">
              <a:lnSpc>
                <a:spcPct val="150000"/>
              </a:lnSpc>
              <a:buNone/>
            </a:pPr>
            <a:r>
              <a:rPr lang="zh-CN" altLang="en-US"/>
              <a:t>         圆柱坐标系中，任意速度矢量都可用其在三个方向上的分量表示。将速度矢量分解成了圆周、径向与轴向三个分量。</a:t>
            </a:r>
            <a:endParaRPr lang="zh-CN" altLang="en-US"/>
          </a:p>
          <a:p>
            <a:pPr marL="0" indent="0">
              <a:buNone/>
            </a:pPr>
            <a:endParaRPr lang="zh-CN" altLang="en-US"/>
          </a:p>
          <a:p>
            <a:pPr marL="0" indent="0">
              <a:buNone/>
            </a:pPr>
            <a:r>
              <a:rPr lang="zh-CN" altLang="en-US"/>
              <a:t>       由于各分量均为正交，故有</a:t>
            </a:r>
            <a:endParaRPr lang="zh-CN" altLang="en-US"/>
          </a:p>
        </p:txBody>
      </p:sp>
      <p:graphicFrame>
        <p:nvGraphicFramePr>
          <p:cNvPr id="-2147482339" name="对象 -2147482340"/>
          <p:cNvGraphicFramePr>
            <a:graphicFrameLocks noChangeAspect="1"/>
          </p:cNvGraphicFramePr>
          <p:nvPr/>
        </p:nvGraphicFramePr>
        <p:xfrm>
          <a:off x="3658870" y="2825115"/>
          <a:ext cx="2113915" cy="570865"/>
        </p:xfrm>
        <a:graphic>
          <a:graphicData uri="http://schemas.openxmlformats.org/presentationml/2006/ole">
            <mc:AlternateContent xmlns:mc="http://schemas.openxmlformats.org/markup-compatibility/2006">
              <mc:Choice xmlns:v="urn:schemas-microsoft-com:vml" Requires="v">
                <p:oleObj spid="_x0000_s3076" name="" r:id="rId1" imgW="951865" imgH="241300" progId="Equation.DSMT4">
                  <p:embed/>
                </p:oleObj>
              </mc:Choice>
              <mc:Fallback>
                <p:oleObj name="" r:id="rId1" imgW="951865" imgH="241300" progId="Equation.DSMT4">
                  <p:embed/>
                  <p:pic>
                    <p:nvPicPr>
                      <p:cNvPr id="0" name="图片 3075"/>
                      <p:cNvPicPr/>
                      <p:nvPr/>
                    </p:nvPicPr>
                    <p:blipFill>
                      <a:blip r:embed="rId2"/>
                      <a:srcRect/>
                      <a:stretch>
                        <a:fillRect/>
                      </a:stretch>
                    </p:blipFill>
                    <p:spPr>
                      <a:xfrm>
                        <a:off x="3658870" y="2825115"/>
                        <a:ext cx="2113915" cy="570865"/>
                      </a:xfrm>
                      <a:prstGeom prst="rect">
                        <a:avLst/>
                      </a:prstGeom>
                      <a:noFill/>
                      <a:ln w="38100">
                        <a:noFill/>
                        <a:miter/>
                      </a:ln>
                    </p:spPr>
                  </p:pic>
                </p:oleObj>
              </mc:Fallback>
            </mc:AlternateContent>
          </a:graphicData>
        </a:graphic>
      </p:graphicFrame>
      <p:graphicFrame>
        <p:nvGraphicFramePr>
          <p:cNvPr id="-2147482605" name="对象 -2147482606"/>
          <p:cNvGraphicFramePr>
            <a:graphicFrameLocks noChangeAspect="1"/>
          </p:cNvGraphicFramePr>
          <p:nvPr/>
        </p:nvGraphicFramePr>
        <p:xfrm>
          <a:off x="2809875" y="4648200"/>
          <a:ext cx="4701540" cy="685800"/>
        </p:xfrm>
        <a:graphic>
          <a:graphicData uri="http://schemas.openxmlformats.org/presentationml/2006/ole">
            <mc:AlternateContent xmlns:mc="http://schemas.openxmlformats.org/markup-compatibility/2006">
              <mc:Choice xmlns:v="urn:schemas-microsoft-com:vml" Requires="v">
                <p:oleObj spid="_x0000_s4" name="" r:id="rId3" imgW="1955800" imgH="292100" progId="Equation.DSMT4">
                  <p:embed/>
                </p:oleObj>
              </mc:Choice>
              <mc:Fallback>
                <p:oleObj name="" r:id="rId3" imgW="1955800" imgH="292100" progId="Equation.DSMT4">
                  <p:embed/>
                  <p:pic>
                    <p:nvPicPr>
                      <p:cNvPr id="0" name="图片 3"/>
                      <p:cNvPicPr/>
                      <p:nvPr/>
                    </p:nvPicPr>
                    <p:blipFill>
                      <a:blip r:embed="rId4"/>
                      <a:srcRect/>
                      <a:stretch>
                        <a:fillRect/>
                      </a:stretch>
                    </p:blipFill>
                    <p:spPr>
                      <a:xfrm>
                        <a:off x="2809875" y="4648200"/>
                        <a:ext cx="4701540" cy="685800"/>
                      </a:xfrm>
                      <a:prstGeom prst="rect">
                        <a:avLst/>
                      </a:prstGeom>
                      <a:noFill/>
                      <a:ln w="38100">
                        <a:noFill/>
                        <a:miter/>
                      </a:ln>
                    </p:spPr>
                  </p:pic>
                </p:oleObj>
              </mc:Fallback>
            </mc:AlternateContent>
          </a:graphicData>
        </a:graphic>
      </p:graphicFrame>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4184</Words>
  <Application>Kingsoft Office WPP</Application>
  <PresentationFormat>宽屏</PresentationFormat>
  <Paragraphs>198</Paragraphs>
  <Slides>46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Office 主题</vt:lpstr>
      <vt:lpstr>Equation.DSMT4</vt:lpstr>
      <vt:lpstr>第十二章  叶片式流体机械的工作原理</vt:lpstr>
      <vt:lpstr>第一节  叶片式流体机械概述</vt:lpstr>
      <vt:lpstr>转动的叶片称为动叶，也简称为叶片。而静止的叶栅称为静叶，也称为导叶或导向器。如下图以水力机械为例表示了叶轮、导叶及壳体之间的关系。左图为轴流式，右图为径向式。</vt:lpstr>
      <vt:lpstr>第二节  叶片式流体机械的主要工作参数</vt:lpstr>
      <vt:lpstr>PowerPoint 演示文稿</vt:lpstr>
      <vt:lpstr>PowerPoint 演示文稿</vt:lpstr>
      <vt:lpstr>第三节  水流在叶轮中的运动分析</vt:lpstr>
      <vt:lpstr>如右图所示为叶片的轴面投影图</vt:lpstr>
      <vt:lpstr>PowerPoint 演示文稿</vt:lpstr>
      <vt:lpstr>3.绝对运动与相对运动  根据速度合成定律，绝对运动是相对运动与牵连运动的矢量和   右上图为径流式叶轮中的相对运动与绝对运动，右下图为轴流式叶轮中的相对运动与绝对运动 </vt:lpstr>
      <vt:lpstr>4.进出口速度三角形           下图中左边部分为工作机进口速度三角形，右边部分为工作机出口速度三角形</vt:lpstr>
      <vt:lpstr>原动机进出口速度三角形，以反击式水轮机为例，如下图为反击式水轮机进口速度三角形。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LHCan</dc:creator>
  <cp:lastModifiedBy>bl</cp:lastModifiedBy>
  <cp:revision>34</cp:revision>
  <dcterms:created xsi:type="dcterms:W3CDTF">2015-05-05T08:02:00Z</dcterms:created>
  <dcterms:modified xsi:type="dcterms:W3CDTF">2016-03-09T06:20:19Z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2052-10.1.0.5400</vt:lpwstr>
  </property>
</Properties>
</file>