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15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2014-3-6</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2014-3-6</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22270;&#34920;/&#22270;6.17-6.21.ppt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22270;&#34920;/&#22270;6.22.ppt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22270;&#34920;/&#22270;6.24.pptx" TargetMode="External"/><Relationship Id="rId2" Type="http://schemas.openxmlformats.org/officeDocument/2006/relationships/hyperlink" Target="&#22270;&#34920;/&#22270;6.23.ppt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22270;&#34920;/&#22270;6.26.pptx" TargetMode="External"/><Relationship Id="rId2" Type="http://schemas.openxmlformats.org/officeDocument/2006/relationships/hyperlink" Target="&#22270;&#34920;/&#22270;6.25.pptx" TargetMode="External"/><Relationship Id="rId1" Type="http://schemas.openxmlformats.org/officeDocument/2006/relationships/slideLayout" Target="../slideLayouts/slideLayout2.xml"/><Relationship Id="rId6" Type="http://schemas.openxmlformats.org/officeDocument/2006/relationships/hyperlink" Target="&#22270;&#34920;/&#22270;6.29.pptx" TargetMode="External"/><Relationship Id="rId5" Type="http://schemas.openxmlformats.org/officeDocument/2006/relationships/hyperlink" Target="&#22270;&#34920;/&#22270;6.28.pptx" TargetMode="External"/><Relationship Id="rId4" Type="http://schemas.openxmlformats.org/officeDocument/2006/relationships/hyperlink" Target="&#22270;&#34920;/&#22270;6.27.ppt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6.30.ppt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22270;&#34920;/&#22270;6.31-6.34.pptx" TargetMode="External"/><Relationship Id="rId2" Type="http://schemas.openxmlformats.org/officeDocument/2006/relationships/hyperlink" Target="&#22270;&#34920;/&#22270;6.28.ppt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6.36-6.41.ppt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6.43-6.47.ppt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22270;&#34920;/&#22270;6.48.pptx"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22270;&#34920;/&#22270;6.49-6.52.pptx" TargetMode="External"/><Relationship Id="rId2" Type="http://schemas.openxmlformats.org/officeDocument/2006/relationships/hyperlink" Target="&#22270;&#34920;/&#22270;6.33.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22270;&#34920;/&#22270;6.54-6.55.pptx" TargetMode="External"/><Relationship Id="rId2" Type="http://schemas.openxmlformats.org/officeDocument/2006/relationships/hyperlink" Target="&#22270;&#34920;/&#22270;6.35.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22270;&#34920;/&#22270;6.1.ppt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22270;&#34920;/&#22270;6.2.pptx"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22270;&#34920;/&#22270;6.4.pptx" TargetMode="External"/><Relationship Id="rId2" Type="http://schemas.openxmlformats.org/officeDocument/2006/relationships/hyperlink" Target="&#22270;&#34920;/&#22270;6.3.ppt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6.5-6.6.ppt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6.9-6.16.ppt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6.2.4  </a:t>
            </a:r>
            <a:r>
              <a:rPr lang="zh-CN" altLang="zh-CN" sz="2400" b="1" dirty="0"/>
              <a:t>在设计视图中创建和修改报表</a:t>
            </a:r>
          </a:p>
          <a:p>
            <a:pPr marL="109728" indent="612000">
              <a:buNone/>
            </a:pPr>
            <a:r>
              <a:rPr lang="zh-CN" altLang="zh-CN" sz="2400" dirty="0"/>
              <a:t>设计视图是用来编辑报表视图的。在设计视图中，可以创建新的报表，也可以修改已有报表的设计。</a:t>
            </a:r>
          </a:p>
          <a:p>
            <a:pPr marL="109728" indent="612000">
              <a:buNone/>
            </a:pPr>
            <a:r>
              <a:rPr lang="zh-CN" altLang="zh-CN" sz="2400" dirty="0"/>
              <a:t>利用“报表”或者“报表向导”建立的报表难免有不尽人意的地方。现在对</a:t>
            </a:r>
            <a:r>
              <a:rPr lang="en-US" altLang="zh-CN" sz="2400" dirty="0"/>
              <a:t>6.2.3</a:t>
            </a:r>
            <a:r>
              <a:rPr lang="zh-CN" altLang="zh-CN" sz="2400" dirty="0"/>
              <a:t>节中使用报表向导建立的报表进行修改，说明设计视图中修改报表的</a:t>
            </a:r>
            <a:r>
              <a:rPr lang="zh-CN" altLang="zh-CN" sz="2400" dirty="0" smtClean="0"/>
              <a:t>方法</a:t>
            </a:r>
            <a:r>
              <a:rPr lang="zh-CN" altLang="zh-CN" sz="2400" dirty="0"/>
              <a:t>，</a:t>
            </a:r>
            <a:r>
              <a:rPr lang="zh-CN" altLang="en-US" sz="2400" dirty="0" smtClean="0"/>
              <a:t>如</a:t>
            </a:r>
            <a:r>
              <a:rPr lang="zh-CN" altLang="en-US" sz="2400" dirty="0"/>
              <a:t>图</a:t>
            </a:r>
            <a:r>
              <a:rPr lang="en-US" altLang="zh-CN" sz="2400" dirty="0"/>
              <a:t>6.17-6.21</a:t>
            </a:r>
            <a:r>
              <a:rPr lang="zh-CN" altLang="en-US" sz="2400" dirty="0"/>
              <a:t>所</a:t>
            </a:r>
            <a:r>
              <a:rPr lang="zh-CN" altLang="en-US" sz="2400" dirty="0" smtClean="0"/>
              <a:t>示</a:t>
            </a:r>
            <a:r>
              <a:rPr lang="zh-CN" altLang="zh-CN" sz="2400" dirty="0" smtClean="0"/>
              <a:t>。</a:t>
            </a:r>
            <a:endParaRPr lang="en-US" altLang="zh-CN" sz="2400" dirty="0" smtClean="0"/>
          </a:p>
          <a:p>
            <a:pPr marL="109728" indent="612000">
              <a:buNone/>
            </a:pPr>
            <a:r>
              <a:rPr lang="zh-CN" altLang="en-US" sz="2400" dirty="0" smtClean="0">
                <a:hlinkClick r:id="rId2" action="ppaction://hlinkpres?slideindex=1&amp;slidetitle="/>
              </a:rPr>
              <a:t>学生档案表（见示例数据库）</a:t>
            </a:r>
            <a:endParaRPr lang="en-US" altLang="zh-CN" sz="2400" dirty="0" smtClean="0"/>
          </a:p>
          <a:p>
            <a:pPr marL="109728" indent="612000">
              <a:buNone/>
            </a:pP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6.2  </a:t>
            </a:r>
            <a:r>
              <a:rPr lang="zh-CN" altLang="zh-CN" sz="4100" b="1" dirty="0">
                <a:effectLst>
                  <a:outerShdw blurRad="38100" dist="38100" dir="2700000" algn="tl">
                    <a:srgbClr val="000000">
                      <a:alpha val="43137"/>
                    </a:srgbClr>
                  </a:outerShdw>
                </a:effectLst>
              </a:rPr>
              <a:t>创建和修改报表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4352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在设计视图中创建新的报表，可按照下面的步骤操作。</a:t>
            </a:r>
          </a:p>
          <a:p>
            <a:pPr marL="109728" indent="612000">
              <a:buNone/>
            </a:pPr>
            <a:r>
              <a:rPr lang="zh-CN" altLang="zh-CN" sz="2400" dirty="0"/>
              <a:t>（</a:t>
            </a:r>
            <a:r>
              <a:rPr lang="en-US" altLang="zh-CN" sz="2400" dirty="0"/>
              <a:t>1</a:t>
            </a:r>
            <a:r>
              <a:rPr lang="zh-CN" altLang="zh-CN" sz="2400" dirty="0"/>
              <a:t>）在功能区“创建”选项卡下“报表”组中，</a:t>
            </a:r>
            <a:r>
              <a:rPr lang="zh-CN" altLang="zh-CN" sz="2400" dirty="0" smtClean="0"/>
              <a:t>单击“</a:t>
            </a:r>
            <a:r>
              <a:rPr lang="zh-CN" altLang="en-US" sz="2400" dirty="0" smtClean="0"/>
              <a:t>报表设计</a:t>
            </a:r>
            <a:r>
              <a:rPr lang="zh-CN" altLang="zh-CN" sz="2400" dirty="0" smtClean="0"/>
              <a:t>”按钮</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6.22</a:t>
            </a:r>
            <a:r>
              <a:rPr lang="zh-CN" altLang="zh-CN" sz="2400" dirty="0"/>
              <a:t>所示的报表设计视图</a:t>
            </a:r>
            <a:r>
              <a:rPr lang="zh-CN" altLang="zh-CN" sz="2400" dirty="0" smtClean="0"/>
              <a:t>。</a:t>
            </a:r>
            <a:endParaRPr lang="en-US" altLang="zh-CN" sz="2400" dirty="0" smtClean="0"/>
          </a:p>
          <a:p>
            <a:pPr marL="109728" indent="612000">
              <a:buNone/>
            </a:pPr>
            <a:r>
              <a:rPr lang="zh-CN" altLang="zh-CN" sz="2400" dirty="0"/>
              <a:t>（</a:t>
            </a:r>
            <a:r>
              <a:rPr lang="en-US" altLang="zh-CN" sz="2400" dirty="0"/>
              <a:t>2</a:t>
            </a:r>
            <a:r>
              <a:rPr lang="zh-CN" altLang="zh-CN" sz="2400" dirty="0"/>
              <a:t>）在</a:t>
            </a:r>
            <a:r>
              <a:rPr lang="zh-CN" altLang="zh-CN" sz="2400" dirty="0">
                <a:hlinkClick r:id="rId2" action="ppaction://hlinkpres?slideindex=1&amp;slidetitle="/>
              </a:rPr>
              <a:t>图</a:t>
            </a:r>
            <a:r>
              <a:rPr lang="en-US" altLang="zh-CN" sz="2400" dirty="0">
                <a:hlinkClick r:id="rId2" action="ppaction://hlinkpres?slideindex=1&amp;slidetitle="/>
              </a:rPr>
              <a:t>6.22</a:t>
            </a:r>
            <a:r>
              <a:rPr lang="zh-CN" altLang="zh-CN" sz="2400" dirty="0"/>
              <a:t>所示右侧的“字段列表”窗格中选择数据源表及需要添加到报表中的字段。</a:t>
            </a:r>
          </a:p>
          <a:p>
            <a:pPr marL="109728" indent="612000">
              <a:buNone/>
            </a:pPr>
            <a:r>
              <a:rPr lang="zh-CN" altLang="zh-CN" sz="2400" dirty="0"/>
              <a:t>（</a:t>
            </a:r>
            <a:r>
              <a:rPr lang="en-US" altLang="zh-CN" sz="2400" dirty="0"/>
              <a:t>3</a:t>
            </a:r>
            <a:r>
              <a:rPr lang="zh-CN" altLang="zh-CN" sz="2400" dirty="0"/>
              <a:t>）添加其它控件并编辑报表，完成报表的设计。</a:t>
            </a: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6.2  </a:t>
            </a:r>
            <a:r>
              <a:rPr lang="zh-CN" altLang="zh-CN" sz="4100" b="1" dirty="0">
                <a:effectLst>
                  <a:outerShdw blurRad="38100" dist="38100" dir="2700000" algn="tl">
                    <a:srgbClr val="000000">
                      <a:alpha val="43137"/>
                    </a:srgbClr>
                  </a:outerShdw>
                </a:effectLst>
              </a:rPr>
              <a:t>创建和修改报表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3699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6.3.1  </a:t>
            </a:r>
            <a:r>
              <a:rPr lang="zh-CN" altLang="zh-CN" sz="2400" b="1" dirty="0"/>
              <a:t>报表的排序与分组</a:t>
            </a:r>
          </a:p>
          <a:p>
            <a:pPr marL="109728" indent="612000">
              <a:buNone/>
            </a:pPr>
            <a:r>
              <a:rPr lang="zh-CN" altLang="zh-CN" sz="2400" dirty="0"/>
              <a:t>使用“报表向导”建立报表时，我们很容易对报表中的记录进行分组和排序。但是，利用“报表”和“空报表”建立的报表，主体节中的记录是不分组排序的，利用设计视图建立报表时，也需要对记录进行分组和排序。本节将介绍在设计视图中对记录进行分组和排序的方法</a:t>
            </a:r>
            <a:r>
              <a:rPr lang="zh-CN" altLang="zh-CN" sz="2400" dirty="0" smtClean="0"/>
              <a:t>。</a:t>
            </a:r>
            <a:endParaRPr lang="en-US" altLang="zh-CN" sz="2400" dirty="0" smtClean="0"/>
          </a:p>
          <a:p>
            <a:pPr marL="109728" indent="612000">
              <a:buNone/>
            </a:pPr>
            <a:r>
              <a:rPr lang="zh-CN" altLang="zh-CN" sz="2400" dirty="0"/>
              <a:t>（</a:t>
            </a:r>
            <a:r>
              <a:rPr lang="en-US" altLang="zh-CN" sz="2400" dirty="0"/>
              <a:t>1</a:t>
            </a:r>
            <a:r>
              <a:rPr lang="zh-CN" altLang="zh-CN" sz="2400" dirty="0"/>
              <a:t>）利用前面介绍的内容建立一个没有分组排序的报表，如</a:t>
            </a:r>
            <a:r>
              <a:rPr lang="zh-CN" altLang="zh-CN" sz="2400" dirty="0">
                <a:hlinkClick r:id="rId2" action="ppaction://hlinkpres?slideindex=1&amp;slidetitle="/>
              </a:rPr>
              <a:t>图</a:t>
            </a:r>
            <a:r>
              <a:rPr lang="en-US" altLang="zh-CN" sz="2400" dirty="0">
                <a:hlinkClick r:id="rId2" action="ppaction://hlinkpres?slideindex=1&amp;slidetitle="/>
              </a:rPr>
              <a:t>6.23</a:t>
            </a:r>
            <a:r>
              <a:rPr lang="zh-CN" altLang="zh-CN" sz="2400" dirty="0"/>
              <a:t>所示，并在设计视图中打开</a:t>
            </a:r>
            <a:r>
              <a:rPr lang="zh-CN" altLang="zh-CN" sz="2400" dirty="0" smtClean="0"/>
              <a:t>。</a:t>
            </a:r>
            <a:endParaRPr lang="en-US" altLang="zh-CN" sz="2400" dirty="0" smtClean="0"/>
          </a:p>
          <a:p>
            <a:pPr marL="109728" indent="612000">
              <a:buNone/>
            </a:pPr>
            <a:r>
              <a:rPr lang="zh-CN" altLang="zh-CN" sz="2400" dirty="0"/>
              <a:t>（</a:t>
            </a:r>
            <a:r>
              <a:rPr lang="en-US" altLang="zh-CN" sz="2400" dirty="0"/>
              <a:t>2</a:t>
            </a:r>
            <a:r>
              <a:rPr lang="zh-CN" altLang="zh-CN" sz="2400" dirty="0"/>
              <a:t>）在功能区“报表设计工具</a:t>
            </a:r>
            <a:r>
              <a:rPr lang="en-US" altLang="zh-CN" sz="2400" dirty="0"/>
              <a:t>/</a:t>
            </a:r>
            <a:r>
              <a:rPr lang="zh-CN" altLang="zh-CN" sz="2400" dirty="0"/>
              <a:t>设计”选项卡下“分组和汇总”组中，</a:t>
            </a:r>
            <a:r>
              <a:rPr lang="zh-CN" altLang="zh-CN" sz="2400" dirty="0" smtClean="0"/>
              <a:t>单击“分组和</a:t>
            </a:r>
            <a:r>
              <a:rPr lang="zh-CN" altLang="en-US" sz="2400" dirty="0" smtClean="0"/>
              <a:t>排序</a:t>
            </a:r>
            <a:r>
              <a:rPr lang="zh-CN" altLang="zh-CN" sz="2400" dirty="0" smtClean="0"/>
              <a:t>”按钮，</a:t>
            </a:r>
            <a:r>
              <a:rPr lang="zh-CN" altLang="en-US" sz="2400" dirty="0" smtClean="0"/>
              <a:t>如</a:t>
            </a:r>
            <a:r>
              <a:rPr lang="zh-CN" altLang="zh-CN" sz="2400" dirty="0" smtClean="0">
                <a:hlinkClick r:id="rId3" action="ppaction://hlinkpres?slideindex=1&amp;slidetitle="/>
              </a:rPr>
              <a:t>图</a:t>
            </a:r>
            <a:r>
              <a:rPr lang="en-US" altLang="zh-CN" sz="2400" dirty="0">
                <a:hlinkClick r:id="rId3" action="ppaction://hlinkpres?slideindex=1&amp;slidetitle="/>
              </a:rPr>
              <a:t>6.24</a:t>
            </a:r>
            <a:r>
              <a:rPr lang="zh-CN" altLang="zh-CN" sz="2400" dirty="0"/>
              <a:t>所</a:t>
            </a:r>
            <a:r>
              <a:rPr lang="zh-CN" altLang="zh-CN" sz="2400" dirty="0" smtClean="0"/>
              <a:t>示</a:t>
            </a:r>
            <a:r>
              <a:rPr lang="zh-CN" altLang="en-US"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6.3  </a:t>
            </a:r>
            <a:r>
              <a:rPr lang="zh-CN" altLang="zh-CN" dirty="0">
                <a:effectLst>
                  <a:outerShdw blurRad="38100" dist="38100" dir="2700000" algn="tl">
                    <a:srgbClr val="000000">
                      <a:alpha val="43137"/>
                    </a:srgbClr>
                  </a:outerShdw>
                </a:effectLst>
              </a:rPr>
              <a:t>报表的排序、分组和计算</a:t>
            </a:r>
          </a:p>
        </p:txBody>
      </p:sp>
    </p:spTree>
    <p:extLst>
      <p:ext uri="{BB962C8B-B14F-4D97-AF65-F5344CB8AC3E}">
        <p14:creationId xmlns:p14="http://schemas.microsoft.com/office/powerpoint/2010/main" val="23837873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a:t>
            </a:r>
            <a:r>
              <a:rPr lang="en-US" altLang="zh-CN" sz="2400" dirty="0"/>
              <a:t>3</a:t>
            </a:r>
            <a:r>
              <a:rPr lang="zh-CN" altLang="zh-CN" sz="2400" dirty="0"/>
              <a:t>）单击“添加组”按钮，打开如</a:t>
            </a:r>
            <a:r>
              <a:rPr lang="zh-CN" altLang="zh-CN" sz="2400" dirty="0">
                <a:hlinkClick r:id="rId2" action="ppaction://hlinkpres?slideindex=1&amp;slidetitle="/>
              </a:rPr>
              <a:t>图</a:t>
            </a:r>
            <a:r>
              <a:rPr lang="en-US" altLang="zh-CN" sz="2400" dirty="0">
                <a:hlinkClick r:id="rId2" action="ppaction://hlinkpres?slideindex=1&amp;slidetitle="/>
              </a:rPr>
              <a:t>6.25</a:t>
            </a:r>
            <a:r>
              <a:rPr lang="zh-CN" altLang="zh-CN" sz="2400" dirty="0"/>
              <a:t>所示的“添加组”窗口，单击“院系”字段，在窗体的设计视图中出现“院系页眉”节，如</a:t>
            </a:r>
            <a:r>
              <a:rPr lang="zh-CN" altLang="zh-CN" sz="2400" dirty="0">
                <a:hlinkClick r:id="rId3" action="ppaction://hlinkpres?slideindex=1&amp;slidetitle="/>
              </a:rPr>
              <a:t>图</a:t>
            </a:r>
            <a:r>
              <a:rPr lang="en-US" altLang="zh-CN" sz="2400" dirty="0">
                <a:hlinkClick r:id="rId3" action="ppaction://hlinkpres?slideindex=1&amp;slidetitle="/>
              </a:rPr>
              <a:t>6.26</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）单击“分组形式 院系”后的“更多”，将“分组形式 院系”后的“无页脚节”改为“有页脚节”，设计视图中出现“院系页脚”节如</a:t>
            </a:r>
            <a:r>
              <a:rPr lang="zh-CN" altLang="zh-CN" sz="2400" dirty="0">
                <a:hlinkClick r:id="rId4" action="ppaction://hlinkpres?slideindex=1&amp;slidetitle="/>
              </a:rPr>
              <a:t>图</a:t>
            </a:r>
            <a:r>
              <a:rPr lang="en-US" altLang="zh-CN" sz="2400" dirty="0">
                <a:hlinkClick r:id="rId4" action="ppaction://hlinkpres?slideindex=1&amp;slidetitle="/>
              </a:rPr>
              <a:t>6.27</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5</a:t>
            </a:r>
            <a:r>
              <a:rPr lang="zh-CN" altLang="zh-CN" sz="2400" dirty="0"/>
              <a:t>）单击“添加排序”按钮，打“添加排序”窗口，单击“学号”字段将其设置为排序字段，如</a:t>
            </a:r>
            <a:r>
              <a:rPr lang="zh-CN" altLang="zh-CN" sz="2400" dirty="0">
                <a:hlinkClick r:id="rId5" action="ppaction://hlinkpres?slideindex=1&amp;slidetitle="/>
              </a:rPr>
              <a:t>图</a:t>
            </a:r>
            <a:r>
              <a:rPr lang="en-US" altLang="zh-CN" sz="2400" dirty="0">
                <a:hlinkClick r:id="rId5" action="ppaction://hlinkpres?slideindex=1&amp;slidetitle="/>
              </a:rPr>
              <a:t>6.28</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6</a:t>
            </a:r>
            <a:r>
              <a:rPr lang="zh-CN" altLang="zh-CN" sz="2400" dirty="0"/>
              <a:t>）将“主体”节中显示内容（绑定“院系”字段）为“院系”的文本框控件通过剪切</a:t>
            </a:r>
            <a:r>
              <a:rPr lang="en-US" altLang="zh-CN" sz="2400" dirty="0"/>
              <a:t>/</a:t>
            </a:r>
            <a:r>
              <a:rPr lang="zh-CN" altLang="zh-CN" sz="2400" dirty="0"/>
              <a:t>粘贴的方式移动到“院系页眉”节中；调整控件的位置和布局，结果如</a:t>
            </a:r>
            <a:r>
              <a:rPr lang="zh-CN" altLang="zh-CN" sz="2400" dirty="0">
                <a:hlinkClick r:id="rId6" action="ppaction://hlinkpres?slideindex=1&amp;slidetitle="/>
              </a:rPr>
              <a:t>图</a:t>
            </a:r>
            <a:r>
              <a:rPr lang="en-US" altLang="zh-CN" sz="2400" dirty="0">
                <a:hlinkClick r:id="rId6" action="ppaction://hlinkpres?slideindex=1&amp;slidetitle="/>
              </a:rPr>
              <a:t>6.29</a:t>
            </a:r>
            <a:r>
              <a:rPr lang="zh-CN" altLang="zh-CN" sz="2400" dirty="0"/>
              <a:t>所示。</a:t>
            </a:r>
          </a:p>
          <a:p>
            <a:pPr marL="109728" indent="61200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6.3  </a:t>
            </a:r>
            <a:r>
              <a:rPr lang="zh-CN" altLang="zh-CN" dirty="0">
                <a:effectLst>
                  <a:outerShdw blurRad="38100" dist="38100" dir="2700000" algn="tl">
                    <a:srgbClr val="000000">
                      <a:alpha val="43137"/>
                    </a:srgbClr>
                  </a:outerShdw>
                </a:effectLst>
              </a:rPr>
              <a:t>报表的排序、分组和计算</a:t>
            </a:r>
          </a:p>
        </p:txBody>
      </p:sp>
    </p:spTree>
    <p:extLst>
      <p:ext uri="{BB962C8B-B14F-4D97-AF65-F5344CB8AC3E}">
        <p14:creationId xmlns:p14="http://schemas.microsoft.com/office/powerpoint/2010/main" val="375182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a:t>
            </a:r>
            <a:r>
              <a:rPr lang="en-US" altLang="zh-CN" sz="2400" dirty="0"/>
              <a:t>7</a:t>
            </a:r>
            <a:r>
              <a:rPr lang="zh-CN" altLang="zh-CN" sz="2400" dirty="0"/>
              <a:t>）单击快速访问工具栏中的“保存”按钮，调整后的报表打印预览视图如</a:t>
            </a:r>
            <a:r>
              <a:rPr lang="zh-CN" altLang="zh-CN" sz="2400" dirty="0">
                <a:hlinkClick r:id="rId2" action="ppaction://hlinkpres?slideindex=1&amp;slidetitle="/>
              </a:rPr>
              <a:t>图</a:t>
            </a:r>
            <a:r>
              <a:rPr lang="en-US" altLang="zh-CN" sz="2400" dirty="0">
                <a:hlinkClick r:id="rId2" action="ppaction://hlinkpres?slideindex=1&amp;slidetitle="/>
              </a:rPr>
              <a:t>6.30</a:t>
            </a:r>
            <a:r>
              <a:rPr lang="zh-CN" altLang="zh-CN" sz="2400" dirty="0"/>
              <a:t>所示</a:t>
            </a:r>
            <a:r>
              <a:rPr lang="zh-CN" altLang="zh-CN" sz="2400" dirty="0" smtClean="0"/>
              <a:t>。</a:t>
            </a:r>
            <a:endParaRPr lang="en-US" altLang="zh-CN" sz="2400" dirty="0" smtClean="0"/>
          </a:p>
          <a:p>
            <a:pPr marL="109728" indent="612000">
              <a:buNone/>
            </a:pPr>
            <a:r>
              <a:rPr lang="zh-CN" altLang="en-US" sz="2400" dirty="0">
                <a:hlinkClick r:id="rId3" action="ppaction://hlinkfile"/>
              </a:rPr>
              <a:t>学生档案表</a:t>
            </a:r>
            <a:r>
              <a:rPr lang="en-US" altLang="zh-CN" sz="2400" dirty="0">
                <a:hlinkClick r:id="rId3" action="ppaction://hlinkfile"/>
              </a:rPr>
              <a:t>_</a:t>
            </a:r>
            <a:r>
              <a:rPr lang="zh-CN" altLang="en-US" sz="2400" dirty="0">
                <a:hlinkClick r:id="rId3" action="ppaction://hlinkfile"/>
              </a:rPr>
              <a:t>分组</a:t>
            </a:r>
            <a:r>
              <a:rPr lang="zh-CN" altLang="en-US" sz="2400" dirty="0" smtClean="0">
                <a:hlinkClick r:id="rId3" action="ppaction://hlinkfile"/>
              </a:rPr>
              <a:t>排序（见示例数据库）</a:t>
            </a:r>
            <a:endParaRPr lang="en-US" altLang="zh-CN" sz="2400" dirty="0"/>
          </a:p>
          <a:p>
            <a:pPr marL="109728" indent="612000">
              <a:buNone/>
            </a:pPr>
            <a:r>
              <a:rPr lang="zh-CN" altLang="zh-CN" sz="2400" dirty="0"/>
              <a:t>在</a:t>
            </a:r>
            <a:r>
              <a:rPr lang="en-US" altLang="zh-CN" sz="2400" dirty="0"/>
              <a:t>Access</a:t>
            </a:r>
            <a:r>
              <a:rPr lang="zh-CN" altLang="zh-CN" sz="2400" dirty="0"/>
              <a:t>的报表中最多可以设置</a:t>
            </a:r>
            <a:r>
              <a:rPr lang="en-US" altLang="zh-CN" sz="2400" dirty="0"/>
              <a:t>10</a:t>
            </a:r>
            <a:r>
              <a:rPr lang="zh-CN" altLang="zh-CN" sz="2400" dirty="0"/>
              <a:t>级分组和排序。</a:t>
            </a:r>
          </a:p>
          <a:p>
            <a:pPr marL="109728" indent="61200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6.3  </a:t>
            </a:r>
            <a:r>
              <a:rPr lang="zh-CN" altLang="zh-CN" dirty="0">
                <a:effectLst>
                  <a:outerShdw blurRad="38100" dist="38100" dir="2700000" algn="tl">
                    <a:srgbClr val="000000">
                      <a:alpha val="43137"/>
                    </a:srgbClr>
                  </a:outerShdw>
                </a:effectLst>
              </a:rPr>
              <a:t>报表的排序、分组和计算</a:t>
            </a:r>
          </a:p>
        </p:txBody>
      </p:sp>
    </p:spTree>
    <p:extLst>
      <p:ext uri="{BB962C8B-B14F-4D97-AF65-F5344CB8AC3E}">
        <p14:creationId xmlns:p14="http://schemas.microsoft.com/office/powerpoint/2010/main" val="37875359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6.3.2  </a:t>
            </a:r>
            <a:r>
              <a:rPr lang="zh-CN" altLang="zh-CN" sz="2400" b="1" dirty="0"/>
              <a:t>报表的计算</a:t>
            </a:r>
          </a:p>
          <a:p>
            <a:pPr marL="109728" indent="612000">
              <a:buNone/>
            </a:pPr>
            <a:r>
              <a:rPr lang="zh-CN" altLang="zh-CN" sz="2400" dirty="0"/>
              <a:t>用户往往需要对报表中的数据信息进行汇总统计，利用“报表向导”建立报表时可以通过“汇总选项”来实现汇总，在“设计视图”中需要通过添加计算控件的方式来实现，计算控件放置在“组页眉</a:t>
            </a:r>
            <a:r>
              <a:rPr lang="en-US" altLang="zh-CN" sz="2400" dirty="0"/>
              <a:t>/</a:t>
            </a:r>
            <a:r>
              <a:rPr lang="zh-CN" altLang="zh-CN" sz="2400" dirty="0"/>
              <a:t>组页脚”节中实现的是对一组记录的汇总统计；放置在“报表页眉</a:t>
            </a:r>
            <a:r>
              <a:rPr lang="en-US" altLang="zh-CN" sz="2400" dirty="0"/>
              <a:t>/</a:t>
            </a:r>
            <a:r>
              <a:rPr lang="zh-CN" altLang="zh-CN" sz="2400" dirty="0"/>
              <a:t>报表页脚”节中实现的是对所有记录的汇总统计。下面通过对</a:t>
            </a:r>
            <a:r>
              <a:rPr lang="zh-CN" altLang="zh-CN" sz="2400" dirty="0">
                <a:hlinkClick r:id="rId2" action="ppaction://hlinkpres?slideindex=1&amp;slidetitle="/>
              </a:rPr>
              <a:t>图</a:t>
            </a:r>
            <a:r>
              <a:rPr lang="en-US" altLang="zh-CN" sz="2400" dirty="0">
                <a:hlinkClick r:id="rId2" action="ppaction://hlinkpres?slideindex=1&amp;slidetitle="/>
              </a:rPr>
              <a:t>6.28</a:t>
            </a:r>
            <a:r>
              <a:rPr lang="zh-CN" altLang="zh-CN" sz="2400" dirty="0"/>
              <a:t>所示的报表为例，说明在设计视图中对报表的汇总计算的实现</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6.28</a:t>
            </a:r>
            <a:r>
              <a:rPr lang="zh-CN" altLang="en-US" sz="2400" dirty="0" smtClean="0"/>
              <a:t>，</a:t>
            </a:r>
            <a:r>
              <a:rPr lang="zh-CN" altLang="en-US" sz="2400" dirty="0" smtClean="0">
                <a:hlinkClick r:id="rId3" action="ppaction://hlinkpres?slideindex=1&amp;slidetitle="/>
              </a:rPr>
              <a:t>图</a:t>
            </a:r>
            <a:r>
              <a:rPr lang="en-US" altLang="zh-CN" sz="2400" dirty="0" smtClean="0">
                <a:hlinkClick r:id="rId3" action="ppaction://hlinkpres?slideindex=1&amp;slidetitle="/>
              </a:rPr>
              <a:t>6 .31-6.34</a:t>
            </a:r>
            <a:r>
              <a:rPr lang="zh-CN" altLang="en-US" sz="2400" dirty="0" smtClean="0"/>
              <a:t>所示。</a:t>
            </a: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6.3  </a:t>
            </a:r>
            <a:r>
              <a:rPr lang="zh-CN" altLang="zh-CN" dirty="0">
                <a:effectLst>
                  <a:outerShdw blurRad="38100" dist="38100" dir="2700000" algn="tl">
                    <a:srgbClr val="000000">
                      <a:alpha val="43137"/>
                    </a:srgbClr>
                  </a:outerShdw>
                </a:effectLst>
              </a:rPr>
              <a:t>报表的排序、分组和计算</a:t>
            </a:r>
          </a:p>
        </p:txBody>
      </p:sp>
    </p:spTree>
    <p:extLst>
      <p:ext uri="{BB962C8B-B14F-4D97-AF65-F5344CB8AC3E}">
        <p14:creationId xmlns:p14="http://schemas.microsoft.com/office/powerpoint/2010/main" val="18936158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报表中常常需要使用图表直观地描述数据。在报表设计过程中，</a:t>
            </a:r>
            <a:r>
              <a:rPr lang="en-US" altLang="zh-CN" sz="2400" dirty="0"/>
              <a:t>Access2010</a:t>
            </a:r>
            <a:r>
              <a:rPr lang="zh-CN" altLang="zh-CN" sz="2400" dirty="0"/>
              <a:t>提供了“图表”控件，通过控件向导的指引用户可以在设计视图中很方便地插入图表。下面以如图</a:t>
            </a:r>
            <a:r>
              <a:rPr lang="en-US" altLang="zh-CN" sz="2400" dirty="0"/>
              <a:t>6.35</a:t>
            </a:r>
            <a:r>
              <a:rPr lang="zh-CN" altLang="zh-CN" sz="2400" dirty="0"/>
              <a:t>所示的“学生档案表</a:t>
            </a:r>
            <a:r>
              <a:rPr lang="en-US" altLang="zh-CN" sz="2400" dirty="0"/>
              <a:t>_</a:t>
            </a:r>
            <a:r>
              <a:rPr lang="zh-CN" altLang="zh-CN" sz="2400" dirty="0"/>
              <a:t>图表”报表为例说明其创建过程</a:t>
            </a:r>
            <a:r>
              <a:rPr lang="zh-CN" altLang="zh-CN" sz="2400" dirty="0" smtClean="0"/>
              <a:t>。</a:t>
            </a:r>
            <a:endParaRPr lang="en-US" altLang="zh-CN" sz="2400" dirty="0" smtClean="0"/>
          </a:p>
          <a:p>
            <a:pPr marL="109728" indent="612000">
              <a:buNone/>
            </a:pP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6.36-6.41</a:t>
            </a:r>
            <a:r>
              <a:rPr lang="zh-CN" altLang="en-US" sz="2400" dirty="0" smtClean="0"/>
              <a:t>所示</a:t>
            </a:r>
            <a:endParaRPr lang="en-US" altLang="zh-CN" sz="2400" dirty="0" smtClean="0"/>
          </a:p>
          <a:p>
            <a:pPr marL="109728" indent="612000">
              <a:buNone/>
            </a:pPr>
            <a:r>
              <a:rPr lang="zh-CN" altLang="zh-CN" sz="2400" dirty="0">
                <a:hlinkClick r:id="rId3" action="ppaction://hlinkfile"/>
              </a:rPr>
              <a:t>学生档案表</a:t>
            </a:r>
            <a:r>
              <a:rPr lang="en-US" altLang="zh-CN" sz="2400" dirty="0">
                <a:hlinkClick r:id="rId3" action="ppaction://hlinkfile"/>
              </a:rPr>
              <a:t>_</a:t>
            </a:r>
            <a:r>
              <a:rPr lang="zh-CN" altLang="zh-CN" sz="2400" dirty="0" smtClean="0">
                <a:hlinkClick r:id="rId3" action="ppaction://hlinkfile"/>
              </a:rPr>
              <a:t>图表</a:t>
            </a:r>
            <a:r>
              <a:rPr lang="zh-CN" altLang="en-US" sz="2400" dirty="0" smtClean="0">
                <a:hlinkClick r:id="rId3" action="ppaction://hlinkfile"/>
              </a:rPr>
              <a:t>（见示例数据库）</a:t>
            </a: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6.4 </a:t>
            </a:r>
            <a:r>
              <a:rPr lang="zh-CN" altLang="zh-CN" dirty="0">
                <a:effectLst>
                  <a:outerShdw blurRad="38100" dist="38100" dir="2700000" algn="tl">
                    <a:srgbClr val="000000">
                      <a:alpha val="43137"/>
                    </a:srgbClr>
                  </a:outerShdw>
                </a:effectLst>
              </a:rPr>
              <a:t>创建图表报表</a:t>
            </a:r>
          </a:p>
        </p:txBody>
      </p:sp>
    </p:spTree>
    <p:extLst>
      <p:ext uri="{BB962C8B-B14F-4D97-AF65-F5344CB8AC3E}">
        <p14:creationId xmlns:p14="http://schemas.microsoft.com/office/powerpoint/2010/main" val="3873380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标签是一种常用的报表，如信封和卡片等都是不同形式的标签。</a:t>
            </a:r>
            <a:r>
              <a:rPr lang="en-US" altLang="zh-CN" sz="2400" dirty="0"/>
              <a:t>Access</a:t>
            </a:r>
            <a:r>
              <a:rPr lang="zh-CN" altLang="zh-CN" sz="2400" dirty="0"/>
              <a:t>提供了功能完备的标签向导，可以很容易地利用基本表或查询中的数据建立各种类型的标签。</a:t>
            </a:r>
          </a:p>
          <a:p>
            <a:pPr marL="109728" indent="612000">
              <a:buNone/>
            </a:pPr>
            <a:r>
              <a:rPr lang="zh-CN" altLang="zh-CN" sz="2400" dirty="0"/>
              <a:t>如图</a:t>
            </a:r>
            <a:r>
              <a:rPr lang="en-US" altLang="zh-CN" sz="2400" dirty="0"/>
              <a:t>6.42</a:t>
            </a:r>
            <a:r>
              <a:rPr lang="zh-CN" altLang="zh-CN" sz="2400" dirty="0"/>
              <a:t>所示的“学生档案表</a:t>
            </a:r>
            <a:r>
              <a:rPr lang="en-US" altLang="zh-CN" sz="2400" dirty="0"/>
              <a:t>_</a:t>
            </a:r>
            <a:r>
              <a:rPr lang="zh-CN" altLang="zh-CN" sz="2400" dirty="0"/>
              <a:t>标签”的报表是利用学生档案表建立的标签报表，用于组织考试时贴在考场课桌的桌角。下面介绍其建立</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6.43-6.47</a:t>
            </a:r>
            <a:r>
              <a:rPr lang="zh-CN" altLang="en-US" sz="2400" dirty="0" smtClean="0"/>
              <a:t>所示</a:t>
            </a:r>
            <a:r>
              <a:rPr lang="en-US" altLang="zh-CN" sz="2400" dirty="0" smtClean="0"/>
              <a:t>。</a:t>
            </a:r>
          </a:p>
          <a:p>
            <a:pPr marL="109728" indent="612000">
              <a:buNone/>
            </a:pPr>
            <a:r>
              <a:rPr lang="zh-CN" altLang="zh-CN" sz="2400" dirty="0">
                <a:hlinkClick r:id="rId3" action="ppaction://hlinkfile"/>
              </a:rPr>
              <a:t>学生档案表</a:t>
            </a:r>
            <a:r>
              <a:rPr lang="en-US" altLang="zh-CN" sz="2400" dirty="0">
                <a:hlinkClick r:id="rId3" action="ppaction://hlinkfile"/>
              </a:rPr>
              <a:t>_</a:t>
            </a:r>
            <a:r>
              <a:rPr lang="zh-CN" altLang="zh-CN" sz="2400" dirty="0" smtClean="0">
                <a:hlinkClick r:id="rId3" action="ppaction://hlinkfile"/>
              </a:rPr>
              <a:t>标签</a:t>
            </a:r>
            <a:r>
              <a:rPr lang="zh-CN" altLang="en-US" sz="2400" dirty="0" smtClean="0">
                <a:hlinkClick r:id="rId3" action="ppaction://hlinkfile"/>
              </a:rPr>
              <a:t>（见示例数据库）</a:t>
            </a:r>
            <a:endParaRPr lang="en-US" altLang="zh-CN" sz="2400" dirty="0" smtClean="0"/>
          </a:p>
          <a:p>
            <a:pPr marL="109728" indent="612000">
              <a:buNone/>
            </a:pP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6.5 </a:t>
            </a:r>
            <a:r>
              <a:rPr lang="zh-CN" altLang="zh-CN" dirty="0">
                <a:effectLst>
                  <a:outerShdw blurRad="38100" dist="38100" dir="2700000" algn="tl">
                    <a:srgbClr val="000000">
                      <a:alpha val="43137"/>
                    </a:srgbClr>
                  </a:outerShdw>
                </a:effectLst>
              </a:rPr>
              <a:t>创建标签报表</a:t>
            </a:r>
          </a:p>
        </p:txBody>
      </p:sp>
    </p:spTree>
    <p:extLst>
      <p:ext uri="{BB962C8B-B14F-4D97-AF65-F5344CB8AC3E}">
        <p14:creationId xmlns:p14="http://schemas.microsoft.com/office/powerpoint/2010/main" val="5931498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1</a:t>
            </a:r>
            <a:r>
              <a:rPr lang="zh-CN" altLang="zh-CN" sz="2400" b="1" dirty="0"/>
              <a:t>．页面设置和打印报表</a:t>
            </a:r>
          </a:p>
          <a:p>
            <a:pPr marL="109728" indent="612000">
              <a:buNone/>
            </a:pPr>
            <a:r>
              <a:rPr lang="zh-CN" altLang="zh-CN" sz="2400" dirty="0"/>
              <a:t>完成报表设计后，如果需要打印报表还必须对报表进行页面设置，使报表符合打印机和纸张的要求。</a:t>
            </a:r>
          </a:p>
          <a:p>
            <a:pPr marL="109728" indent="612000">
              <a:buNone/>
            </a:pPr>
            <a:r>
              <a:rPr lang="zh-CN" altLang="zh-CN" sz="2400" dirty="0"/>
              <a:t>在设计视图中打开报表，单击功能区“报表设计工具</a:t>
            </a:r>
            <a:r>
              <a:rPr lang="en-US" altLang="zh-CN" sz="2400" dirty="0"/>
              <a:t>/</a:t>
            </a:r>
            <a:r>
              <a:rPr lang="zh-CN" altLang="zh-CN" sz="2400" dirty="0"/>
              <a:t>页面设置”选项卡下的相关按钮可以实现对报表“页面大小”和“页面布局”方面的设置，包括“纸张大小”、“页边距”、“横</a:t>
            </a:r>
            <a:r>
              <a:rPr lang="en-US" altLang="zh-CN" sz="2400" dirty="0"/>
              <a:t>/</a:t>
            </a:r>
            <a:r>
              <a:rPr lang="zh-CN" altLang="zh-CN" sz="2400" dirty="0"/>
              <a:t>纵向”、“列”和“页面设置”等，如</a:t>
            </a:r>
            <a:r>
              <a:rPr lang="zh-CN" altLang="zh-CN" sz="2400" dirty="0">
                <a:hlinkClick r:id="rId2" action="ppaction://hlinkpres?slideindex=1&amp;slidetitle="/>
              </a:rPr>
              <a:t>图</a:t>
            </a:r>
            <a:r>
              <a:rPr lang="en-US" altLang="zh-CN" sz="2400" dirty="0">
                <a:hlinkClick r:id="rId2" action="ppaction://hlinkpres?slideindex=1&amp;slidetitle="/>
              </a:rPr>
              <a:t>6.48</a:t>
            </a:r>
            <a:r>
              <a:rPr lang="zh-CN" altLang="zh-CN" sz="2400" dirty="0"/>
              <a:t>所示</a:t>
            </a:r>
            <a:r>
              <a:rPr lang="zh-CN" altLang="zh-CN" sz="2400" dirty="0" smtClean="0"/>
              <a:t>。</a:t>
            </a:r>
            <a:endParaRPr lang="en-US" altLang="zh-CN" sz="2400" dirty="0" smtClean="0"/>
          </a:p>
          <a:p>
            <a:pPr marL="109728" indent="612000">
              <a:buNone/>
            </a:pPr>
            <a:r>
              <a:rPr lang="zh-CN" altLang="zh-CN" sz="2400" dirty="0"/>
              <a:t>完成页面设置后，就可以在功能区“文件”选项卡下选择“打印”命令来打印报表了。</a:t>
            </a: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6.6  </a:t>
            </a:r>
            <a:r>
              <a:rPr lang="zh-CN" altLang="zh-CN" dirty="0">
                <a:effectLst>
                  <a:outerShdw blurRad="38100" dist="38100" dir="2700000" algn="tl">
                    <a:srgbClr val="000000">
                      <a:alpha val="43137"/>
                    </a:srgbClr>
                  </a:outerShdw>
                </a:effectLst>
              </a:rPr>
              <a:t>打印报表和创建多列报表</a:t>
            </a:r>
          </a:p>
        </p:txBody>
      </p:sp>
    </p:spTree>
    <p:extLst>
      <p:ext uri="{BB962C8B-B14F-4D97-AF65-F5344CB8AC3E}">
        <p14:creationId xmlns:p14="http://schemas.microsoft.com/office/powerpoint/2010/main" val="41411003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b="1" dirty="0"/>
              <a:t>2</a:t>
            </a:r>
            <a:r>
              <a:rPr lang="zh-CN" altLang="zh-CN" sz="2400" b="1" dirty="0"/>
              <a:t>．创建多列报表</a:t>
            </a:r>
          </a:p>
          <a:p>
            <a:pPr marL="109728" indent="612000">
              <a:buNone/>
            </a:pPr>
            <a:r>
              <a:rPr lang="zh-CN" altLang="zh-CN" sz="2400" dirty="0"/>
              <a:t>有时候报表中的信息很短，这时就需要将报表分成多列打印，这就是多列报表，如</a:t>
            </a:r>
            <a:r>
              <a:rPr lang="zh-CN" altLang="zh-CN" sz="2400" dirty="0">
                <a:hlinkClick r:id="rId2" action="ppaction://hlinkpres?slideindex=1&amp;slidetitle="/>
              </a:rPr>
              <a:t>图</a:t>
            </a:r>
            <a:r>
              <a:rPr lang="en-US" altLang="zh-CN" sz="2400" dirty="0">
                <a:hlinkClick r:id="rId2" action="ppaction://hlinkpres?slideindex=1&amp;slidetitle="/>
              </a:rPr>
              <a:t>6.33</a:t>
            </a:r>
            <a:r>
              <a:rPr lang="zh-CN" altLang="zh-CN" sz="2400" dirty="0"/>
              <a:t>所示的“学生档案表</a:t>
            </a:r>
            <a:r>
              <a:rPr lang="en-US" altLang="zh-CN" sz="2400" dirty="0"/>
              <a:t>_</a:t>
            </a:r>
            <a:r>
              <a:rPr lang="zh-CN" altLang="zh-CN" sz="2400" dirty="0"/>
              <a:t>标签”就是典型的例子。下面通过使用“报表向导”创建，然后在设计视图中调整为例说明其实现</a:t>
            </a:r>
            <a:r>
              <a:rPr lang="zh-CN" altLang="zh-CN" sz="2400" dirty="0" smtClean="0"/>
              <a:t>过程</a:t>
            </a:r>
            <a:r>
              <a:rPr lang="zh-CN" altLang="en-US" sz="2400" dirty="0" smtClean="0"/>
              <a:t>，如</a:t>
            </a:r>
            <a:r>
              <a:rPr lang="zh-CN" altLang="en-US" sz="2400" dirty="0" smtClean="0">
                <a:hlinkClick r:id="rId3" action="ppaction://hlinkpres?slideindex=1&amp;slidetitle="/>
              </a:rPr>
              <a:t>图</a:t>
            </a:r>
            <a:r>
              <a:rPr lang="en-US" altLang="zh-CN" sz="2400" dirty="0" smtClean="0">
                <a:hlinkClick r:id="rId3" action="ppaction://hlinkpres?slideindex=1&amp;slidetitle="/>
              </a:rPr>
              <a:t>6.49-6.52</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4" action="ppaction://hlinkfile"/>
              </a:rPr>
              <a:t>学生档案表</a:t>
            </a:r>
            <a:r>
              <a:rPr lang="en-US" altLang="zh-CN" sz="2400" dirty="0">
                <a:hlinkClick r:id="rId4" action="ppaction://hlinkfile"/>
              </a:rPr>
              <a:t>_</a:t>
            </a:r>
            <a:r>
              <a:rPr lang="zh-CN" altLang="zh-CN" sz="2400" dirty="0" smtClean="0">
                <a:hlinkClick r:id="rId4" action="ppaction://hlinkfile"/>
              </a:rPr>
              <a:t>标签</a:t>
            </a:r>
            <a:r>
              <a:rPr lang="zh-CN" altLang="en-US" sz="2400" dirty="0" smtClean="0">
                <a:hlinkClick r:id="rId4" action="ppaction://hlinkfile"/>
              </a:rPr>
              <a:t>（见示例数据库）</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6.6  </a:t>
            </a:r>
            <a:r>
              <a:rPr lang="zh-CN" altLang="zh-CN" dirty="0">
                <a:effectLst>
                  <a:outerShdw blurRad="38100" dist="38100" dir="2700000" algn="tl">
                    <a:srgbClr val="000000">
                      <a:alpha val="43137"/>
                    </a:srgbClr>
                  </a:outerShdw>
                </a:effectLst>
              </a:rPr>
              <a:t>打印报表和创建多列报表</a:t>
            </a:r>
          </a:p>
        </p:txBody>
      </p:sp>
    </p:spTree>
    <p:extLst>
      <p:ext uri="{BB962C8B-B14F-4D97-AF65-F5344CB8AC3E}">
        <p14:creationId xmlns:p14="http://schemas.microsoft.com/office/powerpoint/2010/main" val="24445902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smtClean="0"/>
              <a:t>6.1  </a:t>
            </a:r>
            <a:r>
              <a:rPr lang="zh-CN" altLang="en-US" sz="3200" b="1" dirty="0" smtClean="0"/>
              <a:t>认识报表</a:t>
            </a:r>
            <a:endParaRPr lang="en-US" altLang="zh-CN" sz="3200" b="1" dirty="0" smtClean="0"/>
          </a:p>
          <a:p>
            <a:pPr marL="0" lvl="1" indent="0">
              <a:buNone/>
            </a:pPr>
            <a:r>
              <a:rPr lang="en-US" altLang="zh-CN" sz="3200" b="1" dirty="0" smtClean="0"/>
              <a:t>6.2  </a:t>
            </a:r>
            <a:r>
              <a:rPr lang="zh-CN" altLang="en-US" sz="3200" b="1" dirty="0" smtClean="0"/>
              <a:t>创建和修改报表</a:t>
            </a:r>
            <a:endParaRPr lang="en-US" altLang="zh-CN" sz="3200" b="1" dirty="0" smtClean="0"/>
          </a:p>
          <a:p>
            <a:pPr marL="0" lvl="1" indent="0">
              <a:buNone/>
            </a:pPr>
            <a:r>
              <a:rPr lang="en-US" altLang="zh-CN" sz="3200" b="1" dirty="0" smtClean="0"/>
              <a:t>6.3  </a:t>
            </a:r>
            <a:r>
              <a:rPr lang="zh-CN" altLang="en-US" sz="3200" b="1" dirty="0" smtClean="0"/>
              <a:t>报表的排序</a:t>
            </a:r>
            <a:r>
              <a:rPr lang="zh-CN" altLang="en-US" sz="3200" b="1" dirty="0"/>
              <a:t>、</a:t>
            </a:r>
            <a:r>
              <a:rPr lang="zh-CN" altLang="en-US" sz="3200" b="1" dirty="0" smtClean="0"/>
              <a:t>分组和计算</a:t>
            </a:r>
            <a:endParaRPr lang="en-US" altLang="zh-CN" sz="3200" b="1" dirty="0" smtClean="0"/>
          </a:p>
          <a:p>
            <a:pPr marL="0" lvl="1" indent="0">
              <a:buNone/>
            </a:pPr>
            <a:r>
              <a:rPr lang="en-US" altLang="zh-CN" sz="3200" b="1" dirty="0" smtClean="0"/>
              <a:t>6.4  </a:t>
            </a:r>
            <a:r>
              <a:rPr lang="zh-CN" altLang="en-US" sz="3200" b="1" dirty="0" smtClean="0"/>
              <a:t>创建图表报表</a:t>
            </a:r>
            <a:endParaRPr lang="en-US" altLang="zh-CN" sz="3200" b="1" dirty="0" smtClean="0"/>
          </a:p>
          <a:p>
            <a:pPr marL="0" lvl="1" indent="0">
              <a:buNone/>
            </a:pPr>
            <a:r>
              <a:rPr lang="en-US" altLang="zh-CN" sz="3200" b="1" dirty="0" smtClean="0"/>
              <a:t>6.5  </a:t>
            </a:r>
            <a:r>
              <a:rPr lang="zh-CN" altLang="en-US" sz="3200" b="1" dirty="0" smtClean="0"/>
              <a:t>创建标签报表</a:t>
            </a:r>
            <a:endParaRPr lang="en-US" altLang="zh-CN" sz="3200" b="1" dirty="0" smtClean="0"/>
          </a:p>
          <a:p>
            <a:pPr marL="0" lvl="1" indent="0">
              <a:buNone/>
            </a:pPr>
            <a:r>
              <a:rPr lang="en-US" altLang="zh-CN" sz="3200" b="1" dirty="0" smtClean="0"/>
              <a:t>6</a:t>
            </a:r>
            <a:r>
              <a:rPr lang="en-US" altLang="zh-CN" sz="3200" b="1" dirty="0" smtClean="0"/>
              <a:t>.6  </a:t>
            </a:r>
            <a:r>
              <a:rPr lang="zh-CN" altLang="en-US" sz="3200" b="1" dirty="0" smtClean="0"/>
              <a:t>打印报表和创建多列报表</a:t>
            </a:r>
            <a:endParaRPr lang="en-US" altLang="zh-CN" sz="3200" b="1" dirty="0" smtClean="0"/>
          </a:p>
          <a:p>
            <a:pPr marL="0" lvl="1" indent="0">
              <a:buNone/>
            </a:pPr>
            <a:r>
              <a:rPr lang="en-US" altLang="zh-CN" sz="3200" b="1" dirty="0" smtClean="0"/>
              <a:t>6.7  </a:t>
            </a:r>
            <a:r>
              <a:rPr lang="zh-CN" altLang="en-US" sz="3200" b="1" dirty="0" smtClean="0"/>
              <a:t>创建和链接子报表</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a:t>6</a:t>
            </a:r>
            <a:r>
              <a:rPr lang="zh-CN" altLang="zh-CN" dirty="0" smtClean="0"/>
              <a:t>章 </a:t>
            </a:r>
            <a:r>
              <a:rPr lang="zh-CN" altLang="en-US" dirty="0" smtClean="0"/>
              <a:t>报表</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有时在一个要用到来自多个表或查询的数据时，可以通过在一个报表中链接两个或多个报表的方法实现，这时链接的报表是主体，称为主报表，被链接的报表称为子报表。也可以将从同一数据来的两个或多个报表链接在一起生成新的报表。</a:t>
            </a:r>
          </a:p>
          <a:p>
            <a:pPr marL="109728" indent="612000">
              <a:buNone/>
            </a:pPr>
            <a:r>
              <a:rPr lang="zh-CN" altLang="zh-CN" sz="2400" dirty="0"/>
              <a:t>现在通过在“学生档案表”报表中加入“学生档案表</a:t>
            </a:r>
            <a:r>
              <a:rPr lang="en-US" altLang="zh-CN" sz="2400" dirty="0"/>
              <a:t>_</a:t>
            </a:r>
            <a:r>
              <a:rPr lang="zh-CN" altLang="zh-CN" sz="2400" dirty="0"/>
              <a:t>图表”报表（如</a:t>
            </a:r>
            <a:r>
              <a:rPr lang="zh-CN" altLang="zh-CN" sz="2400" dirty="0">
                <a:hlinkClick r:id="rId2" action="ppaction://hlinkpres?slideindex=1&amp;slidetitle="/>
              </a:rPr>
              <a:t>图</a:t>
            </a:r>
            <a:r>
              <a:rPr lang="en-US" altLang="zh-CN" sz="2400" dirty="0">
                <a:hlinkClick r:id="rId2" action="ppaction://hlinkpres?slideindex=1&amp;slidetitle="/>
              </a:rPr>
              <a:t>6.53</a:t>
            </a:r>
            <a:r>
              <a:rPr lang="zh-CN" altLang="zh-CN" sz="2400" dirty="0"/>
              <a:t>所示）为例说明其创建过程</a:t>
            </a:r>
            <a:r>
              <a:rPr lang="zh-CN" altLang="zh-CN" sz="2400" dirty="0" smtClean="0"/>
              <a:t>。</a:t>
            </a:r>
            <a:endParaRPr lang="en-US" altLang="zh-CN" sz="2400" dirty="0" smtClean="0"/>
          </a:p>
          <a:p>
            <a:pPr marL="109728" indent="612000">
              <a:buNone/>
            </a:pPr>
            <a:r>
              <a:rPr lang="zh-CN" altLang="en-US" sz="2400" dirty="0" smtClean="0"/>
              <a:t>如</a:t>
            </a:r>
            <a:r>
              <a:rPr lang="zh-CN" altLang="en-US" sz="2400" dirty="0" smtClean="0">
                <a:hlinkClick r:id="rId3" action="ppaction://hlinkpres?slideindex=1&amp;slidetitle="/>
              </a:rPr>
              <a:t>图</a:t>
            </a:r>
            <a:r>
              <a:rPr lang="en-US" altLang="zh-CN" sz="2400" dirty="0" smtClean="0">
                <a:hlinkClick r:id="rId3" action="ppaction://hlinkpres?slideindex=1&amp;slidetitle="/>
              </a:rPr>
              <a:t>6.54-6.55</a:t>
            </a:r>
            <a:r>
              <a:rPr lang="zh-CN" altLang="en-US" sz="2400" dirty="0" smtClean="0"/>
              <a:t>所示</a:t>
            </a:r>
            <a:endParaRPr lang="en-US" altLang="zh-CN" sz="2400" dirty="0" smtClean="0"/>
          </a:p>
          <a:p>
            <a:pPr marL="109728" indent="612000">
              <a:buNone/>
            </a:pPr>
            <a:r>
              <a:rPr lang="zh-CN" altLang="zh-CN" sz="2400" dirty="0">
                <a:hlinkClick r:id="rId4" action="ppaction://hlinkfile"/>
              </a:rPr>
              <a:t>学生档案表</a:t>
            </a:r>
            <a:r>
              <a:rPr lang="en-US" altLang="zh-CN" sz="2400" dirty="0">
                <a:hlinkClick r:id="rId4" action="ppaction://hlinkfile"/>
              </a:rPr>
              <a:t>_</a:t>
            </a:r>
            <a:r>
              <a:rPr lang="zh-CN" altLang="zh-CN" sz="2400" dirty="0" smtClean="0">
                <a:hlinkClick r:id="rId4" action="ppaction://hlinkfile"/>
              </a:rPr>
              <a:t>图表</a:t>
            </a:r>
            <a:r>
              <a:rPr lang="zh-CN" altLang="en-US" sz="2400" dirty="0" smtClean="0">
                <a:hlinkClick r:id="rId4" action="ppaction://hlinkfile"/>
              </a:rPr>
              <a:t>（见示例数据库）</a:t>
            </a:r>
            <a:endParaRPr lang="en-US" altLang="zh-CN" sz="2400" dirty="0" smtClean="0"/>
          </a:p>
          <a:p>
            <a:pPr marL="109728" indent="612000">
              <a:buNone/>
            </a:pPr>
            <a:r>
              <a:rPr lang="zh-CN" altLang="zh-CN" sz="2400" dirty="0"/>
              <a:t>实际上，创建包含多个数据来源的报表，就是分别创建主报表和子报表，然后将子报表以控件的形式添加到主报表中。</a:t>
            </a: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r>
              <a:rPr lang="en-US" altLang="zh-CN" dirty="0">
                <a:effectLst>
                  <a:outerShdw blurRad="38100" dist="38100" dir="2700000" algn="tl">
                    <a:srgbClr val="000000">
                      <a:alpha val="43137"/>
                    </a:srgbClr>
                  </a:outerShdw>
                </a:effectLst>
              </a:rPr>
              <a:t>6.7 </a:t>
            </a:r>
            <a:r>
              <a:rPr lang="zh-CN" altLang="zh-CN" dirty="0">
                <a:effectLst>
                  <a:outerShdw blurRad="38100" dist="38100" dir="2700000" algn="tl">
                    <a:srgbClr val="000000">
                      <a:alpha val="43137"/>
                    </a:srgbClr>
                  </a:outerShdw>
                </a:effectLst>
              </a:rPr>
              <a:t>创建和链接子报表</a:t>
            </a:r>
          </a:p>
        </p:txBody>
      </p:sp>
    </p:spTree>
    <p:extLst>
      <p:ext uri="{BB962C8B-B14F-4D97-AF65-F5344CB8AC3E}">
        <p14:creationId xmlns:p14="http://schemas.microsoft.com/office/powerpoint/2010/main" val="10040807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本章的主要内容是创建与打印报表。通过对本章的学习，读者应该认识</a:t>
            </a:r>
            <a:r>
              <a:rPr lang="en-US" altLang="zh-CN" sz="2400" dirty="0"/>
              <a:t>Access</a:t>
            </a:r>
            <a:r>
              <a:rPr lang="zh-CN" altLang="zh-CN" sz="2400" dirty="0"/>
              <a:t>的报表，并且掌握创建报表的方法。</a:t>
            </a:r>
          </a:p>
          <a:p>
            <a:pPr marL="109728" indent="612000">
              <a:buNone/>
            </a:pPr>
            <a:r>
              <a:rPr lang="zh-CN" altLang="zh-CN" sz="2400" dirty="0"/>
              <a:t>建立一个报表，一般要先利用“报表”或者“报表向导”创建报表，再进入报表设计视图或布局视图编辑已有的报表，要熟练掌握创建和编辑报表的过程和方法。</a:t>
            </a:r>
          </a:p>
          <a:p>
            <a:pPr marL="109728" indent="612000">
              <a:buNone/>
            </a:pPr>
            <a:r>
              <a:rPr lang="zh-CN" altLang="zh-CN" sz="2400" dirty="0"/>
              <a:t>报表的排序、分组和计算是建立报表时经常用到的，是报表设计中比较复杂的问题，需要通过上机反复实践来体会。</a:t>
            </a:r>
            <a:endParaRPr lang="zh-CN" altLang="en-US" sz="2400" dirty="0"/>
          </a:p>
        </p:txBody>
      </p:sp>
      <p:sp>
        <p:nvSpPr>
          <p:cNvPr id="2" name="标题 1"/>
          <p:cNvSpPr>
            <a:spLocks noGrp="1"/>
          </p:cNvSpPr>
          <p:nvPr>
            <p:ph type="title"/>
          </p:nvPr>
        </p:nvSpPr>
        <p:spPr/>
        <p:txBody>
          <a:bodyPr>
            <a:normAutofit/>
          </a:bodyPr>
          <a:lstStyle/>
          <a:p>
            <a:r>
              <a:rPr lang="zh-CN" altLang="zh-CN" dirty="0">
                <a:effectLst>
                  <a:outerShdw blurRad="38100" dist="38100" dir="2700000" algn="tl">
                    <a:srgbClr val="000000">
                      <a:alpha val="43137"/>
                    </a:srgbClr>
                  </a:outerShdw>
                </a:effectLst>
              </a:rPr>
              <a:t>本章小结</a:t>
            </a:r>
          </a:p>
        </p:txBody>
      </p:sp>
    </p:spTree>
    <p:extLst>
      <p:ext uri="{BB962C8B-B14F-4D97-AF65-F5344CB8AC3E}">
        <p14:creationId xmlns:p14="http://schemas.microsoft.com/office/powerpoint/2010/main" val="7213909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6.1.1  </a:t>
            </a:r>
            <a:r>
              <a:rPr lang="zh-CN" altLang="zh-CN" sz="2400" b="1" dirty="0"/>
              <a:t>报表的作用</a:t>
            </a:r>
          </a:p>
          <a:p>
            <a:pPr marL="109728" indent="612000">
              <a:buNone/>
            </a:pPr>
            <a:r>
              <a:rPr lang="zh-CN" altLang="zh-CN" sz="2400" dirty="0"/>
              <a:t>报表是以打印的格式表现用户数据的一种有效方式。因为用户控制了报表上每个对象的大小和外观，所以可以按照所需的方式显示信息以便查看信息。</a:t>
            </a:r>
          </a:p>
          <a:p>
            <a:pPr marL="109728" indent="612000">
              <a:buNone/>
            </a:pPr>
            <a:r>
              <a:rPr lang="zh-CN" altLang="zh-CN" sz="2400" dirty="0"/>
              <a:t>报表中的大多数信息来自基础表、查询或</a:t>
            </a:r>
            <a:r>
              <a:rPr lang="en-US" altLang="zh-CN" sz="2400" dirty="0"/>
              <a:t>SQL</a:t>
            </a:r>
            <a:r>
              <a:rPr lang="zh-CN" altLang="zh-CN" sz="2400" dirty="0"/>
              <a:t>语句（它们是报表数据的来源）。报表中的其他信息存储在报表的设计中。</a:t>
            </a:r>
          </a:p>
          <a:p>
            <a:pPr marL="109728" indent="612000">
              <a:buNone/>
            </a:pPr>
            <a:r>
              <a:rPr lang="zh-CN" altLang="zh-CN" sz="2400" dirty="0"/>
              <a:t>通过使用称为控件的图形对象，可以建立报表及其记录来源之间的链接。控件可以是显示名称及编号的文本框，也可以是显示标题的标签，还可以是装饰性的直线，它们可图形化地组织数据，从而使报表更吸引人。</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6.1  </a:t>
            </a:r>
            <a:r>
              <a:rPr lang="zh-CN" altLang="en-US" sz="4100" b="1" dirty="0" smtClean="0">
                <a:effectLst>
                  <a:outerShdw blurRad="38100" dist="38100" dir="2700000" algn="tl">
                    <a:srgbClr val="000000">
                      <a:alpha val="43137"/>
                    </a:srgbClr>
                  </a:outerShdw>
                </a:effectLst>
              </a:rPr>
              <a:t>认识报表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109728" indent="0">
              <a:buNone/>
            </a:pPr>
            <a:r>
              <a:rPr lang="en-US" altLang="zh-CN" sz="2600" b="1" dirty="0"/>
              <a:t>6.1.2  </a:t>
            </a:r>
            <a:r>
              <a:rPr lang="zh-CN" altLang="zh-CN" sz="2600" b="1" dirty="0"/>
              <a:t>报表的类型</a:t>
            </a:r>
          </a:p>
          <a:p>
            <a:pPr marL="109728" indent="612000">
              <a:buNone/>
            </a:pPr>
            <a:r>
              <a:rPr lang="en-US" altLang="zh-CN" sz="2600" dirty="0"/>
              <a:t>Access</a:t>
            </a:r>
            <a:r>
              <a:rPr lang="zh-CN" altLang="zh-CN" sz="2600" dirty="0"/>
              <a:t>的报表有文字报表、图表报表和标签报表三种形式。</a:t>
            </a:r>
          </a:p>
          <a:p>
            <a:pPr marL="109728" indent="612000">
              <a:buNone/>
            </a:pPr>
            <a:r>
              <a:rPr lang="zh-CN" altLang="zh-CN" sz="2600" dirty="0"/>
              <a:t>每个报表有下列四种视图：“报表视图”、“设计视图”、“打印预览”和“布局视图”。报表视图是报表设计完成后，最终被打印的</a:t>
            </a:r>
            <a:r>
              <a:rPr lang="zh-CN" altLang="zh-CN" sz="2600" dirty="0" smtClean="0"/>
              <a:t>视图；</a:t>
            </a:r>
            <a:r>
              <a:rPr lang="zh-CN" altLang="zh-CN" sz="2600" dirty="0"/>
              <a:t>使用“设计视图”可以创建报表或更改已有报表的结构；使用“打印预览”可以查看将在报表的每一页上显示的数据；使用“布局视图”可以在显示数据的情况下，调整报表设计。</a:t>
            </a:r>
          </a:p>
          <a:p>
            <a:pPr marL="109728" indent="612000">
              <a:buNone/>
            </a:pPr>
            <a:r>
              <a:rPr lang="zh-CN" altLang="zh-CN" sz="2600" dirty="0"/>
              <a:t>要切换视图，先在任意视图中打开所需的报表，然后单击功能区“报表布局工具</a:t>
            </a:r>
            <a:r>
              <a:rPr lang="en-US" altLang="zh-CN" sz="2600" dirty="0"/>
              <a:t>/</a:t>
            </a:r>
            <a:r>
              <a:rPr lang="zh-CN" altLang="zh-CN" sz="2600" dirty="0"/>
              <a:t>设计”选项卡下“视图”组中</a:t>
            </a:r>
            <a:r>
              <a:rPr lang="zh-CN" altLang="zh-CN" sz="2600" dirty="0" smtClean="0"/>
              <a:t>的</a:t>
            </a:r>
            <a:r>
              <a:rPr lang="zh-CN" altLang="zh-CN" sz="2600" dirty="0"/>
              <a:t>“视图”</a:t>
            </a:r>
            <a:r>
              <a:rPr lang="zh-CN" altLang="zh-CN" sz="2600" dirty="0" smtClean="0"/>
              <a:t>按钮</a:t>
            </a:r>
            <a:r>
              <a:rPr lang="zh-CN" altLang="zh-CN" sz="2600" dirty="0"/>
              <a:t>就可以更改视图，这些视图有相应的图形指示。如果要参阅其他可选视图类型的列表，可单击按钮下边的箭头，如</a:t>
            </a:r>
            <a:r>
              <a:rPr lang="zh-CN" altLang="zh-CN" sz="2600" dirty="0">
                <a:hlinkClick r:id="rId2" action="ppaction://hlinkpres?slideindex=1&amp;slidetitle="/>
              </a:rPr>
              <a:t>图</a:t>
            </a:r>
            <a:r>
              <a:rPr lang="en-US" altLang="zh-CN" sz="2600" dirty="0">
                <a:hlinkClick r:id="rId2" action="ppaction://hlinkpres?slideindex=1&amp;slidetitle="/>
              </a:rPr>
              <a:t>6.1</a:t>
            </a:r>
            <a:r>
              <a:rPr lang="zh-CN" altLang="zh-CN" sz="2600" dirty="0"/>
              <a:t>所示。</a:t>
            </a:r>
            <a:endParaRPr lang="zh-CN" altLang="en-US" sz="26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6.1  </a:t>
            </a:r>
            <a:r>
              <a:rPr lang="zh-CN" altLang="en-US" sz="4100" b="1" dirty="0" smtClean="0">
                <a:effectLst>
                  <a:outerShdw blurRad="38100" dist="38100" dir="2700000" algn="tl">
                    <a:srgbClr val="000000">
                      <a:alpha val="43137"/>
                    </a:srgbClr>
                  </a:outerShdw>
                </a:effectLst>
              </a:rPr>
              <a:t>认识报表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819112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6.1.3  </a:t>
            </a:r>
            <a:r>
              <a:rPr lang="zh-CN" altLang="zh-CN" sz="2400" b="1" dirty="0"/>
              <a:t>报表的节</a:t>
            </a:r>
          </a:p>
          <a:p>
            <a:pPr marL="109728" indent="612000">
              <a:buNone/>
            </a:pPr>
            <a:r>
              <a:rPr lang="zh-CN" altLang="zh-CN" sz="2400" dirty="0"/>
              <a:t>报表中的信息可以分在多个节中。每个节在页面上和报表中具有特定的目的并可以按照预定的次序打印。</a:t>
            </a:r>
          </a:p>
          <a:p>
            <a:pPr marL="109728" indent="612000">
              <a:buNone/>
            </a:pPr>
            <a:r>
              <a:rPr lang="zh-CN" altLang="zh-CN" sz="2400" dirty="0"/>
              <a:t>在设计视图中，节表现为带区形式，并且报表包含的每个节出现一次。在已打印的报表中，某些节可以重复打印多次。通过放置控件（如标签和文本框），用户可以确定每个节中信息的显示位置，如</a:t>
            </a:r>
            <a:r>
              <a:rPr lang="zh-CN" altLang="zh-CN" sz="2400" dirty="0">
                <a:hlinkClick r:id="rId2" action="ppaction://hlinkpres?slideindex=1&amp;slidetitle="/>
              </a:rPr>
              <a:t>图</a:t>
            </a:r>
            <a:r>
              <a:rPr lang="en-US" altLang="zh-CN" sz="2400" dirty="0">
                <a:hlinkClick r:id="rId2" action="ppaction://hlinkpres?slideindex=1&amp;slidetitle="/>
              </a:rPr>
              <a:t>6.2</a:t>
            </a:r>
            <a:r>
              <a:rPr lang="zh-CN" altLang="zh-CN" sz="2400" dirty="0" smtClean="0"/>
              <a:t>所示。</a:t>
            </a:r>
            <a:endParaRPr lang="en-US" altLang="zh-CN" sz="2400" dirty="0" smtClean="0"/>
          </a:p>
          <a:p>
            <a:pPr marL="109728" indent="612000">
              <a:buNone/>
            </a:pPr>
            <a:endParaRPr lang="en-US" altLang="zh-CN" sz="2400" dirty="0"/>
          </a:p>
          <a:p>
            <a:pPr marL="109728" indent="612000">
              <a:buNone/>
            </a:pPr>
            <a:r>
              <a:rPr lang="zh-CN" altLang="zh-CN" sz="2400" dirty="0"/>
              <a:t>在一个报表中，报表页眉只出现一次。利用它可以显示徽标、报表标题或打印日期。报表页眉打印在报表第一页页面页眉的前面。</a:t>
            </a:r>
            <a:endParaRPr lang="zh-CN" altLang="en-US" sz="26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6.1  </a:t>
            </a:r>
            <a:r>
              <a:rPr lang="zh-CN" altLang="en-US" sz="4100" b="1" dirty="0" smtClean="0">
                <a:effectLst>
                  <a:outerShdw blurRad="38100" dist="38100" dir="2700000" algn="tl">
                    <a:srgbClr val="000000">
                      <a:alpha val="43137"/>
                    </a:srgbClr>
                  </a:outerShdw>
                </a:effectLst>
              </a:rPr>
              <a:t>认识报表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979909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页面页眉出现在报表每页的顶部，可以用来显示列标题。</a:t>
            </a:r>
          </a:p>
          <a:p>
            <a:pPr marL="109728" indent="612000">
              <a:buNone/>
            </a:pPr>
            <a:r>
              <a:rPr lang="zh-CN" altLang="zh-CN" sz="2400" dirty="0"/>
              <a:t>主体节包含了报表数据的主体部分。对报表基础记录源的每条记录而言，该节重复出现。</a:t>
            </a:r>
          </a:p>
          <a:p>
            <a:pPr marL="109728" indent="612000">
              <a:buNone/>
            </a:pPr>
            <a:r>
              <a:rPr lang="zh-CN" altLang="zh-CN" sz="2400" dirty="0"/>
              <a:t>页面页脚在报表每页的底部出现，可以利用它显示页号等项目。</a:t>
            </a:r>
          </a:p>
          <a:p>
            <a:pPr marL="109728" indent="612000">
              <a:buNone/>
            </a:pPr>
            <a:r>
              <a:rPr lang="zh-CN" altLang="zh-CN" sz="2400" dirty="0"/>
              <a:t>报表页脚只在报表的结尾处出现一次。如果利用它显示报表合计等项目，则报表页脚是报表设计中的最后一节，但出现在打印报表最后一页的页面页脚之前。</a:t>
            </a:r>
          </a:p>
          <a:p>
            <a:pPr marL="109728" indent="612000">
              <a:buNone/>
            </a:pPr>
            <a:r>
              <a:rPr lang="zh-CN" altLang="zh-CN" sz="2400" dirty="0"/>
              <a:t>通过对共享共同值的记录进行分组，可以计算小计值而使报表更加易于阅读。在每组记录的开头出现组页眉，可利用它显示应用于这个组的信息。</a:t>
            </a:r>
            <a:endParaRPr lang="zh-CN" altLang="en-US" sz="26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6.1  </a:t>
            </a:r>
            <a:r>
              <a:rPr lang="zh-CN" altLang="en-US" sz="4100" b="1" dirty="0" smtClean="0">
                <a:effectLst>
                  <a:outerShdw blurRad="38100" dist="38100" dir="2700000" algn="tl">
                    <a:srgbClr val="000000">
                      <a:alpha val="43137"/>
                    </a:srgbClr>
                  </a:outerShdw>
                </a:effectLst>
              </a:rPr>
              <a:t>认识报表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03907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6.1.4 </a:t>
            </a:r>
            <a:r>
              <a:rPr lang="zh-CN" altLang="zh-CN" sz="2400" b="1" dirty="0"/>
              <a:t>“报表设计工具”选项卡</a:t>
            </a:r>
          </a:p>
          <a:p>
            <a:pPr marL="109728" indent="612000">
              <a:buNone/>
            </a:pPr>
            <a:r>
              <a:rPr lang="zh-CN" altLang="zh-CN" sz="2400" dirty="0"/>
              <a:t>功能区上的“报表设计工具”选项卡包括“设计”、“排列”、“格式”和“页面设置”四个子选项卡，如</a:t>
            </a:r>
            <a:r>
              <a:rPr lang="zh-CN" altLang="zh-CN" sz="2400" dirty="0">
                <a:hlinkClick r:id="rId2" action="ppaction://hlinkpres?slideindex=1&amp;slidetitle="/>
              </a:rPr>
              <a:t>图</a:t>
            </a:r>
            <a:r>
              <a:rPr lang="en-US" altLang="zh-CN" sz="2400" dirty="0">
                <a:hlinkClick r:id="rId2" action="ppaction://hlinkpres?slideindex=1&amp;slidetitle="/>
              </a:rPr>
              <a:t>6.3</a:t>
            </a:r>
            <a:r>
              <a:rPr lang="zh-CN" altLang="zh-CN" sz="2400" dirty="0"/>
              <a:t>所</a:t>
            </a:r>
            <a:r>
              <a:rPr lang="zh-CN" altLang="zh-CN" sz="2400" dirty="0" smtClean="0"/>
              <a:t>示。</a:t>
            </a:r>
            <a:endParaRPr lang="en-US" altLang="zh-CN" sz="2400" dirty="0" smtClean="0"/>
          </a:p>
          <a:p>
            <a:pPr marL="109728" indent="612000">
              <a:buNone/>
            </a:pPr>
            <a:r>
              <a:rPr lang="zh-CN" altLang="zh-CN" sz="2400" dirty="0"/>
              <a:t>（</a:t>
            </a:r>
            <a:r>
              <a:rPr lang="en-US" altLang="zh-CN" sz="2400" dirty="0"/>
              <a:t>1</a:t>
            </a:r>
            <a:r>
              <a:rPr lang="zh-CN" altLang="zh-CN" sz="2400" dirty="0"/>
              <a:t>）“设计”选项卡</a:t>
            </a:r>
          </a:p>
          <a:p>
            <a:pPr marL="109728" indent="612000">
              <a:buNone/>
            </a:pPr>
            <a:r>
              <a:rPr lang="zh-CN" altLang="zh-CN" sz="2400" dirty="0" smtClean="0"/>
              <a:t>（</a:t>
            </a:r>
            <a:r>
              <a:rPr lang="en-US" altLang="zh-CN" sz="2400" dirty="0"/>
              <a:t>2</a:t>
            </a:r>
            <a:r>
              <a:rPr lang="zh-CN" altLang="zh-CN" sz="2400" dirty="0"/>
              <a:t>）“排列”选项卡</a:t>
            </a:r>
          </a:p>
          <a:p>
            <a:pPr marL="109728" indent="612000">
              <a:buNone/>
            </a:pPr>
            <a:r>
              <a:rPr lang="zh-CN" altLang="zh-CN" sz="2400" dirty="0" smtClean="0"/>
              <a:t>（</a:t>
            </a:r>
            <a:r>
              <a:rPr lang="en-US" altLang="zh-CN" sz="2400" dirty="0"/>
              <a:t>3</a:t>
            </a:r>
            <a:r>
              <a:rPr lang="zh-CN" altLang="zh-CN" sz="2400" dirty="0"/>
              <a:t>）“格式”选项卡</a:t>
            </a:r>
          </a:p>
          <a:p>
            <a:pPr marL="109728" indent="612000">
              <a:buNone/>
            </a:pPr>
            <a:r>
              <a:rPr lang="zh-CN" altLang="zh-CN" sz="2400" dirty="0" smtClean="0"/>
              <a:t>（</a:t>
            </a:r>
            <a:r>
              <a:rPr lang="en-US" altLang="zh-CN" sz="2400" dirty="0"/>
              <a:t>4</a:t>
            </a:r>
            <a:r>
              <a:rPr lang="zh-CN" altLang="zh-CN" sz="2400" dirty="0"/>
              <a:t>）“页面设置”选项卡</a:t>
            </a:r>
          </a:p>
          <a:p>
            <a:pPr marL="109728" indent="612000">
              <a:buNone/>
            </a:pPr>
            <a:r>
              <a:rPr lang="zh-CN" altLang="zh-CN" sz="2400" dirty="0"/>
              <a:t>“页面设置”选项卡是报表 独有的选项卡，包含“页面大小”和“页面布局”两个组，用来对报表页面进行纸张大小、边距、方向列等进行设置，如</a:t>
            </a:r>
            <a:r>
              <a:rPr lang="zh-CN" altLang="zh-CN" sz="2400" dirty="0">
                <a:hlinkClick r:id="rId3" action="ppaction://hlinkpres?slideindex=1&amp;slidetitle="/>
              </a:rPr>
              <a:t>图</a:t>
            </a:r>
            <a:r>
              <a:rPr lang="en-US" altLang="zh-CN" sz="2400" dirty="0">
                <a:hlinkClick r:id="rId3" action="ppaction://hlinkpres?slideindex=1&amp;slidetitle="/>
              </a:rPr>
              <a:t>6.4</a:t>
            </a:r>
            <a:r>
              <a:rPr lang="zh-CN" altLang="zh-CN" sz="2400" dirty="0"/>
              <a:t>所示。</a:t>
            </a:r>
            <a:endParaRPr lang="zh-CN" altLang="en-US" sz="2600" dirty="0"/>
          </a:p>
        </p:txBody>
      </p:sp>
      <p:sp>
        <p:nvSpPr>
          <p:cNvPr id="2" name="标题 1"/>
          <p:cNvSpPr>
            <a:spLocks noGrp="1"/>
          </p:cNvSpPr>
          <p:nvPr>
            <p:ph type="title"/>
          </p:nvPr>
        </p:nvSpPr>
        <p:spPr/>
        <p:txBody>
          <a:bodyPr>
            <a:normAutofit/>
          </a:bodyPr>
          <a:lstStyle/>
          <a:p>
            <a:pPr marL="0" lvl="1" indent="0"/>
            <a:r>
              <a:rPr lang="en-US" altLang="zh-CN" sz="4100" b="1" dirty="0" smtClean="0">
                <a:effectLst>
                  <a:outerShdw blurRad="38100" dist="38100" dir="2700000" algn="tl">
                    <a:srgbClr val="000000">
                      <a:alpha val="43137"/>
                    </a:srgbClr>
                  </a:outerShdw>
                </a:effectLst>
              </a:rPr>
              <a:t>6.1  </a:t>
            </a:r>
            <a:r>
              <a:rPr lang="zh-CN" altLang="en-US" sz="4100" b="1" dirty="0" smtClean="0">
                <a:effectLst>
                  <a:outerShdw blurRad="38100" dist="38100" dir="2700000" algn="tl">
                    <a:srgbClr val="000000">
                      <a:alpha val="43137"/>
                    </a:srgbClr>
                  </a:outerShdw>
                </a:effectLst>
              </a:rPr>
              <a:t>认识报表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66375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dirty="0"/>
              <a:t>Access</a:t>
            </a:r>
            <a:r>
              <a:rPr lang="zh-CN" altLang="zh-CN" sz="2400" dirty="0"/>
              <a:t>提供了“报表”、“空报表”和“报表向导”三种快捷的报表创建方式。一般地，在创建报表时，我们都是先用“报表”、“空报表”或“报表向导”自动生成报表，然后再切换到设计视图对已创建的报表进行修改。</a:t>
            </a:r>
          </a:p>
          <a:p>
            <a:pPr marL="109728" indent="0">
              <a:buNone/>
            </a:pPr>
            <a:r>
              <a:rPr lang="en-US" altLang="zh-CN" sz="2400" dirty="0"/>
              <a:t> </a:t>
            </a:r>
            <a:endParaRPr lang="zh-CN" altLang="zh-CN" sz="2400" dirty="0"/>
          </a:p>
          <a:p>
            <a:pPr marL="109728" indent="0">
              <a:buNone/>
            </a:pPr>
            <a:r>
              <a:rPr lang="en-US" altLang="zh-CN" sz="2400" b="1" dirty="0"/>
              <a:t>6.2.1  </a:t>
            </a:r>
            <a:r>
              <a:rPr lang="zh-CN" altLang="zh-CN" sz="2400" b="1" dirty="0"/>
              <a:t>使用“报表”创建报表</a:t>
            </a:r>
          </a:p>
          <a:p>
            <a:pPr marL="109728" indent="612000">
              <a:buNone/>
            </a:pPr>
            <a:r>
              <a:rPr lang="zh-CN" altLang="zh-CN" sz="2400" dirty="0"/>
              <a:t>利用“报表”可以创建包含数据来源（基础表或查询）中的所有字段的报表。下面以“教师档案表”报表为例，介绍使用“报表”来建立一个报表的</a:t>
            </a:r>
            <a:r>
              <a:rPr lang="zh-CN" altLang="zh-CN" sz="2400" dirty="0" smtClean="0"/>
              <a:t>过程</a:t>
            </a:r>
            <a:r>
              <a:rPr lang="zh-CN" altLang="en-US" sz="2400" dirty="0" smtClean="0"/>
              <a:t>，</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6.5-6.6</a:t>
            </a:r>
            <a:r>
              <a:rPr lang="zh-CN" altLang="en-US" sz="2400" dirty="0" smtClean="0"/>
              <a:t>所示</a:t>
            </a:r>
            <a:r>
              <a:rPr lang="zh-CN" altLang="zh-CN" sz="2800" dirty="0" smtClean="0"/>
              <a:t>。</a:t>
            </a:r>
            <a:endParaRPr lang="en-US" altLang="zh-CN" sz="2800" dirty="0" smtClean="0"/>
          </a:p>
          <a:p>
            <a:pPr marL="109728" indent="612000">
              <a:buNone/>
            </a:pPr>
            <a:r>
              <a:rPr lang="zh-CN" altLang="zh-CN" sz="2400" dirty="0">
                <a:hlinkClick r:id="rId3" action="ppaction://hlinkfile"/>
              </a:rPr>
              <a:t>教师档案</a:t>
            </a:r>
            <a:r>
              <a:rPr lang="zh-CN" altLang="zh-CN" sz="2400" dirty="0" smtClean="0">
                <a:hlinkClick r:id="rId3" action="ppaction://hlinkfile"/>
              </a:rPr>
              <a:t>表</a:t>
            </a:r>
            <a:r>
              <a:rPr lang="zh-CN" altLang="en-US" sz="2400" dirty="0" smtClean="0">
                <a:hlinkClick r:id="rId3" action="ppaction://hlinkfile"/>
              </a:rPr>
              <a:t>（见示例数据库）</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6.2  </a:t>
            </a:r>
            <a:r>
              <a:rPr lang="zh-CN" altLang="zh-CN" sz="4100" b="1" dirty="0">
                <a:effectLst>
                  <a:outerShdw blurRad="38100" dist="38100" dir="2700000" algn="tl">
                    <a:srgbClr val="000000">
                      <a:alpha val="43137"/>
                    </a:srgbClr>
                  </a:outerShdw>
                </a:effectLst>
              </a:rPr>
              <a:t>创建和修改报表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925022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6.2.3  </a:t>
            </a:r>
            <a:r>
              <a:rPr lang="zh-CN" altLang="zh-CN" sz="2400" b="1" dirty="0"/>
              <a:t>使用“报表向导”创建报表</a:t>
            </a:r>
          </a:p>
          <a:p>
            <a:pPr marL="109728" indent="612000">
              <a:buNone/>
            </a:pPr>
            <a:r>
              <a:rPr lang="en-US" altLang="zh-CN" sz="2400" dirty="0"/>
              <a:t>Access</a:t>
            </a:r>
            <a:r>
              <a:rPr lang="zh-CN" altLang="zh-CN" sz="2400" dirty="0"/>
              <a:t>提供的“报表向导”可以简单快速地创建各种常用的报表，是创建报表时最常用的方法。下面以“学生档案表”报表为例，来说明使用“报表向导”建立报表的</a:t>
            </a:r>
            <a:r>
              <a:rPr lang="zh-CN" altLang="zh-CN" sz="2400" dirty="0" smtClean="0"/>
              <a:t>步骤</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6.9-6.16</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3" action="ppaction://hlinkfile"/>
              </a:rPr>
              <a:t>学生档案</a:t>
            </a:r>
            <a:r>
              <a:rPr lang="zh-CN" altLang="zh-CN" sz="2400" dirty="0" smtClean="0">
                <a:hlinkClick r:id="rId3" action="ppaction://hlinkfile"/>
              </a:rPr>
              <a:t>表</a:t>
            </a:r>
            <a:r>
              <a:rPr lang="zh-CN" altLang="en-US" sz="2400" dirty="0" smtClean="0">
                <a:hlinkClick r:id="rId3" action="ppaction://hlinkfile"/>
              </a:rPr>
              <a:t>（见示例数据库）</a:t>
            </a:r>
            <a:endParaRPr lang="en-US" altLang="zh-CN" sz="2400" dirty="0" smtClean="0"/>
          </a:p>
          <a:p>
            <a:pPr marL="109728" indent="0">
              <a:buNone/>
            </a:pPr>
            <a:endParaRPr lang="en-US" altLang="zh-CN" sz="2400" dirty="0" smtClean="0"/>
          </a:p>
          <a:p>
            <a:pPr marL="109728" indent="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100" b="1" dirty="0">
                <a:effectLst>
                  <a:outerShdw blurRad="38100" dist="38100" dir="2700000" algn="tl">
                    <a:srgbClr val="000000">
                      <a:alpha val="43137"/>
                    </a:srgbClr>
                  </a:outerShdw>
                </a:effectLst>
              </a:rPr>
              <a:t>6.2  </a:t>
            </a:r>
            <a:r>
              <a:rPr lang="zh-CN" altLang="zh-CN" sz="4100" b="1" dirty="0">
                <a:effectLst>
                  <a:outerShdw blurRad="38100" dist="38100" dir="2700000" algn="tl">
                    <a:srgbClr val="000000">
                      <a:alpha val="43137"/>
                    </a:srgbClr>
                  </a:outerShdw>
                </a:effectLst>
              </a:rPr>
              <a:t>创建和修改报表</a:t>
            </a:r>
            <a:endParaRPr lang="en-US" altLang="zh-CN" sz="41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30162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761</TotalTime>
  <Words>2206</Words>
  <Application>Microsoft Office PowerPoint</Application>
  <PresentationFormat>全屏显示(4:3)</PresentationFormat>
  <Paragraphs>104</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聚合</vt:lpstr>
      <vt:lpstr>Access基础教程（第四版）</vt:lpstr>
      <vt:lpstr>第6章 报表</vt:lpstr>
      <vt:lpstr>6.1  认识报表</vt:lpstr>
      <vt:lpstr>6.1  认识报表</vt:lpstr>
      <vt:lpstr>6.1  认识报表</vt:lpstr>
      <vt:lpstr>6.1  认识报表</vt:lpstr>
      <vt:lpstr>6.1  认识报表</vt:lpstr>
      <vt:lpstr>6.2  创建和修改报表</vt:lpstr>
      <vt:lpstr>6.2  创建和修改报表</vt:lpstr>
      <vt:lpstr>6.2  创建和修改报表</vt:lpstr>
      <vt:lpstr>6.2  创建和修改报表</vt:lpstr>
      <vt:lpstr>6.3  报表的排序、分组和计算</vt:lpstr>
      <vt:lpstr>6.3  报表的排序、分组和计算</vt:lpstr>
      <vt:lpstr>6.3  报表的排序、分组和计算</vt:lpstr>
      <vt:lpstr>6.3  报表的排序、分组和计算</vt:lpstr>
      <vt:lpstr>6.4 创建图表报表</vt:lpstr>
      <vt:lpstr>6.5 创建标签报表</vt:lpstr>
      <vt:lpstr>6.6  打印报表和创建多列报表</vt:lpstr>
      <vt:lpstr>6.6  打印报表和创建多列报表</vt:lpstr>
      <vt:lpstr>6.7 创建和链接子报表</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微软用户</cp:lastModifiedBy>
  <cp:revision>150</cp:revision>
  <dcterms:modified xsi:type="dcterms:W3CDTF">2014-03-06T15:19:03Z</dcterms:modified>
</cp:coreProperties>
</file>