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1"/>
  </p:notesMasterIdLst>
  <p:handoutMasterIdLst>
    <p:handoutMasterId r:id="rId42"/>
  </p:handoutMasterIdLst>
  <p:sldIdLst>
    <p:sldId id="275" r:id="rId2"/>
    <p:sldId id="274" r:id="rId3"/>
    <p:sldId id="276"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3" r:id="rId26"/>
    <p:sldId id="302"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273"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63" d="100"/>
          <a:sy n="63" d="100"/>
        </p:scale>
        <p:origin x="-12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C8925300-D2F4-4F17-98F3-0448F4D9B091}" type="doc">
      <dgm:prSet loTypeId="urn:microsoft.com/office/officeart/2005/8/layout/process4" loCatId="list" qsTypeId="urn:microsoft.com/office/officeart/2005/8/quickstyle/simple1" qsCatId="simple" csTypeId="urn:microsoft.com/office/officeart/2005/8/colors/accent2_2" csCatId="accent2" phldr="1"/>
      <dgm:spPr/>
      <dgm:t>
        <a:bodyPr/>
        <a:lstStyle/>
        <a:p>
          <a:endParaRPr lang="zh-CN" altLang="en-US"/>
        </a:p>
      </dgm:t>
    </dgm:pt>
    <dgm:pt modelId="{FFF6E456-25CF-4A9F-8ACD-D709A5CA0312}">
      <dgm:prSet/>
      <dgm:spPr/>
      <dgm:t>
        <a:bodyPr/>
        <a:lstStyle/>
        <a:p>
          <a:pPr rtl="0"/>
          <a:r>
            <a:rPr lang="zh-CN" dirty="0" smtClean="0"/>
            <a:t>一是如何部署更加广泛、及时、准确的信息采集技术，如射频识别（</a:t>
          </a:r>
          <a:r>
            <a:rPr lang="en-US" dirty="0" smtClean="0"/>
            <a:t>RFID</a:t>
          </a:r>
          <a:r>
            <a:rPr lang="zh-CN" dirty="0" smtClean="0"/>
            <a:t>）、各类传感器、地理定位系统、视频采集系统等；</a:t>
          </a:r>
          <a:endParaRPr lang="en-US" dirty="0"/>
        </a:p>
      </dgm:t>
    </dgm:pt>
    <dgm:pt modelId="{2EFF2863-86E6-4190-A0B4-FCEECBD73262}" type="parTrans" cxnId="{C2A0922C-2898-413A-B3E5-A8690AAEDC10}">
      <dgm:prSet/>
      <dgm:spPr/>
      <dgm:t>
        <a:bodyPr/>
        <a:lstStyle/>
        <a:p>
          <a:endParaRPr lang="zh-CN" altLang="en-US"/>
        </a:p>
      </dgm:t>
    </dgm:pt>
    <dgm:pt modelId="{82C67602-1100-400A-B2C2-C00751A9EA46}" type="sibTrans" cxnId="{C2A0922C-2898-413A-B3E5-A8690AAEDC10}">
      <dgm:prSet/>
      <dgm:spPr/>
      <dgm:t>
        <a:bodyPr/>
        <a:lstStyle/>
        <a:p>
          <a:endParaRPr lang="zh-CN" altLang="en-US"/>
        </a:p>
      </dgm:t>
    </dgm:pt>
    <dgm:pt modelId="{FF0591DA-0ED6-4F89-82ED-F1DDADABB7A2}">
      <dgm:prSet/>
      <dgm:spPr/>
      <dgm:t>
        <a:bodyPr/>
        <a:lstStyle/>
        <a:p>
          <a:pPr rtl="0"/>
          <a:r>
            <a:rPr lang="zh-CN" dirty="0" smtClean="0"/>
            <a:t>二是如何把这些信息实现互联互通，既满足专用的要求，也能实现方便的开放和共享；</a:t>
          </a:r>
          <a:endParaRPr lang="zh-CN" dirty="0"/>
        </a:p>
      </dgm:t>
    </dgm:pt>
    <dgm:pt modelId="{6BF070D9-AE2D-4072-BE48-8A9E96F0D25B}" type="parTrans" cxnId="{0F3E35F8-4A11-4310-AE04-521E79CB44B2}">
      <dgm:prSet/>
      <dgm:spPr/>
      <dgm:t>
        <a:bodyPr/>
        <a:lstStyle/>
        <a:p>
          <a:endParaRPr lang="zh-CN" altLang="en-US"/>
        </a:p>
      </dgm:t>
    </dgm:pt>
    <dgm:pt modelId="{C709931F-D5A7-4AFD-B1BB-98A558058932}" type="sibTrans" cxnId="{0F3E35F8-4A11-4310-AE04-521E79CB44B2}">
      <dgm:prSet/>
      <dgm:spPr/>
      <dgm:t>
        <a:bodyPr/>
        <a:lstStyle/>
        <a:p>
          <a:endParaRPr lang="zh-CN" altLang="en-US"/>
        </a:p>
      </dgm:t>
    </dgm:pt>
    <dgm:pt modelId="{61ED04F5-1169-44D5-8F9D-31195E8883A2}">
      <dgm:prSet/>
      <dgm:spPr/>
      <dgm:t>
        <a:bodyPr/>
        <a:lstStyle/>
        <a:p>
          <a:pPr rtl="0"/>
          <a:r>
            <a:rPr lang="zh-CN" smtClean="0"/>
            <a:t>三</a:t>
          </a:r>
          <a:r>
            <a:rPr lang="zh-CN" dirty="0" smtClean="0"/>
            <a:t>是信息如何管理、加工、应用，解决各种现实问题，把虚拟世界的信息转化到实体世界的应用中来，也就是进入到</a:t>
          </a:r>
          <a:r>
            <a:rPr lang="en-US" dirty="0" smtClean="0"/>
            <a:t>IBM</a:t>
          </a:r>
          <a:r>
            <a:rPr lang="zh-CN" dirty="0" smtClean="0"/>
            <a:t>称之为“智慧地球”的时代。</a:t>
          </a:r>
          <a:endParaRPr lang="zh-CN" dirty="0"/>
        </a:p>
      </dgm:t>
    </dgm:pt>
    <dgm:pt modelId="{0DAB5E9A-5E87-42B0-9D4C-A92B318F31AC}" type="parTrans" cxnId="{4937E2F4-883C-446E-88E8-9E71300605D3}">
      <dgm:prSet/>
      <dgm:spPr/>
      <dgm:t>
        <a:bodyPr/>
        <a:lstStyle/>
        <a:p>
          <a:endParaRPr lang="zh-CN" altLang="en-US"/>
        </a:p>
      </dgm:t>
    </dgm:pt>
    <dgm:pt modelId="{DFFB18C1-F4F8-4054-A064-6B7CCD09025C}" type="sibTrans" cxnId="{4937E2F4-883C-446E-88E8-9E71300605D3}">
      <dgm:prSet/>
      <dgm:spPr/>
      <dgm:t>
        <a:bodyPr/>
        <a:lstStyle/>
        <a:p>
          <a:endParaRPr lang="zh-CN" altLang="en-US"/>
        </a:p>
      </dgm:t>
    </dgm:pt>
    <dgm:pt modelId="{654C305B-0EB0-4467-BCAB-917ECB69841A}" type="pres">
      <dgm:prSet presAssocID="{C8925300-D2F4-4F17-98F3-0448F4D9B091}" presName="Name0" presStyleCnt="0">
        <dgm:presLayoutVars>
          <dgm:dir/>
          <dgm:animLvl val="lvl"/>
          <dgm:resizeHandles val="exact"/>
        </dgm:presLayoutVars>
      </dgm:prSet>
      <dgm:spPr/>
    </dgm:pt>
    <dgm:pt modelId="{5C7793C4-7337-4BE4-9ECF-AC99F374B1C1}" type="pres">
      <dgm:prSet presAssocID="{61ED04F5-1169-44D5-8F9D-31195E8883A2}" presName="boxAndChildren" presStyleCnt="0"/>
      <dgm:spPr/>
    </dgm:pt>
    <dgm:pt modelId="{EDBCFAFF-CE48-4C7E-B4BC-B05DF6C898E7}" type="pres">
      <dgm:prSet presAssocID="{61ED04F5-1169-44D5-8F9D-31195E8883A2}" presName="parentTextBox" presStyleLbl="node1" presStyleIdx="0" presStyleCnt="3"/>
      <dgm:spPr/>
    </dgm:pt>
    <dgm:pt modelId="{7C7BA9FB-836D-4B7E-B885-71A3A369B658}" type="pres">
      <dgm:prSet presAssocID="{C709931F-D5A7-4AFD-B1BB-98A558058932}" presName="sp" presStyleCnt="0"/>
      <dgm:spPr/>
    </dgm:pt>
    <dgm:pt modelId="{9ED419DE-8380-4FF0-A572-BC7FCB3488C1}" type="pres">
      <dgm:prSet presAssocID="{FF0591DA-0ED6-4F89-82ED-F1DDADABB7A2}" presName="arrowAndChildren" presStyleCnt="0"/>
      <dgm:spPr/>
    </dgm:pt>
    <dgm:pt modelId="{E327E183-F264-4344-AAEE-02F33BB5725A}" type="pres">
      <dgm:prSet presAssocID="{FF0591DA-0ED6-4F89-82ED-F1DDADABB7A2}" presName="parentTextArrow" presStyleLbl="node1" presStyleIdx="1" presStyleCnt="3"/>
      <dgm:spPr/>
    </dgm:pt>
    <dgm:pt modelId="{6602E894-7110-40E6-BAFF-48C5CBD8A203}" type="pres">
      <dgm:prSet presAssocID="{82C67602-1100-400A-B2C2-C00751A9EA46}" presName="sp" presStyleCnt="0"/>
      <dgm:spPr/>
    </dgm:pt>
    <dgm:pt modelId="{539385AF-E5BD-4EE5-A671-E3A32DDE2727}" type="pres">
      <dgm:prSet presAssocID="{FFF6E456-25CF-4A9F-8ACD-D709A5CA0312}" presName="arrowAndChildren" presStyleCnt="0"/>
      <dgm:spPr/>
    </dgm:pt>
    <dgm:pt modelId="{4BB057C3-7B0F-43BB-B392-0B9E5003642B}" type="pres">
      <dgm:prSet presAssocID="{FFF6E456-25CF-4A9F-8ACD-D709A5CA0312}" presName="parentTextArrow" presStyleLbl="node1" presStyleIdx="2" presStyleCnt="3"/>
      <dgm:spPr/>
    </dgm:pt>
  </dgm:ptLst>
  <dgm:cxnLst>
    <dgm:cxn modelId="{C2A0922C-2898-413A-B3E5-A8690AAEDC10}" srcId="{C8925300-D2F4-4F17-98F3-0448F4D9B091}" destId="{FFF6E456-25CF-4A9F-8ACD-D709A5CA0312}" srcOrd="0" destOrd="0" parTransId="{2EFF2863-86E6-4190-A0B4-FCEECBD73262}" sibTransId="{82C67602-1100-400A-B2C2-C00751A9EA46}"/>
    <dgm:cxn modelId="{0F3E35F8-4A11-4310-AE04-521E79CB44B2}" srcId="{C8925300-D2F4-4F17-98F3-0448F4D9B091}" destId="{FF0591DA-0ED6-4F89-82ED-F1DDADABB7A2}" srcOrd="1" destOrd="0" parTransId="{6BF070D9-AE2D-4072-BE48-8A9E96F0D25B}" sibTransId="{C709931F-D5A7-4AFD-B1BB-98A558058932}"/>
    <dgm:cxn modelId="{4937E2F4-883C-446E-88E8-9E71300605D3}" srcId="{C8925300-D2F4-4F17-98F3-0448F4D9B091}" destId="{61ED04F5-1169-44D5-8F9D-31195E8883A2}" srcOrd="2" destOrd="0" parTransId="{0DAB5E9A-5E87-42B0-9D4C-A92B318F31AC}" sibTransId="{DFFB18C1-F4F8-4054-A064-6B7CCD09025C}"/>
    <dgm:cxn modelId="{01C36E66-F8B9-423A-899B-CB6AD5575BDF}" type="presOf" srcId="{C8925300-D2F4-4F17-98F3-0448F4D9B091}" destId="{654C305B-0EB0-4467-BCAB-917ECB69841A}" srcOrd="0" destOrd="0" presId="urn:microsoft.com/office/officeart/2005/8/layout/process4"/>
    <dgm:cxn modelId="{EDE38D33-8C8F-480A-808A-650E9B375067}" type="presOf" srcId="{FF0591DA-0ED6-4F89-82ED-F1DDADABB7A2}" destId="{E327E183-F264-4344-AAEE-02F33BB5725A}" srcOrd="0" destOrd="0" presId="urn:microsoft.com/office/officeart/2005/8/layout/process4"/>
    <dgm:cxn modelId="{293E42BC-08C6-4061-9124-0D73D50ABED4}" type="presOf" srcId="{FFF6E456-25CF-4A9F-8ACD-D709A5CA0312}" destId="{4BB057C3-7B0F-43BB-B392-0B9E5003642B}" srcOrd="0" destOrd="0" presId="urn:microsoft.com/office/officeart/2005/8/layout/process4"/>
    <dgm:cxn modelId="{512D5967-3C56-4CBA-A7C1-35FBC5CB3013}" type="presOf" srcId="{61ED04F5-1169-44D5-8F9D-31195E8883A2}" destId="{EDBCFAFF-CE48-4C7E-B4BC-B05DF6C898E7}" srcOrd="0" destOrd="0" presId="urn:microsoft.com/office/officeart/2005/8/layout/process4"/>
    <dgm:cxn modelId="{6428068B-6F68-40E4-ACD3-5ED664FFEE58}" type="presParOf" srcId="{654C305B-0EB0-4467-BCAB-917ECB69841A}" destId="{5C7793C4-7337-4BE4-9ECF-AC99F374B1C1}" srcOrd="0" destOrd="0" presId="urn:microsoft.com/office/officeart/2005/8/layout/process4"/>
    <dgm:cxn modelId="{8E11A12B-59AD-4DCD-BD4E-B044B772AB74}" type="presParOf" srcId="{5C7793C4-7337-4BE4-9ECF-AC99F374B1C1}" destId="{EDBCFAFF-CE48-4C7E-B4BC-B05DF6C898E7}" srcOrd="0" destOrd="0" presId="urn:microsoft.com/office/officeart/2005/8/layout/process4"/>
    <dgm:cxn modelId="{0FE35A67-C267-452B-ADFC-29F27C06D1CE}" type="presParOf" srcId="{654C305B-0EB0-4467-BCAB-917ECB69841A}" destId="{7C7BA9FB-836D-4B7E-B885-71A3A369B658}" srcOrd="1" destOrd="0" presId="urn:microsoft.com/office/officeart/2005/8/layout/process4"/>
    <dgm:cxn modelId="{6789024A-6177-4444-BDDD-88E0DB1872AA}" type="presParOf" srcId="{654C305B-0EB0-4467-BCAB-917ECB69841A}" destId="{9ED419DE-8380-4FF0-A572-BC7FCB3488C1}" srcOrd="2" destOrd="0" presId="urn:microsoft.com/office/officeart/2005/8/layout/process4"/>
    <dgm:cxn modelId="{DB6B35CB-F633-4427-AD98-B0FB5521EBAC}" type="presParOf" srcId="{9ED419DE-8380-4FF0-A572-BC7FCB3488C1}" destId="{E327E183-F264-4344-AAEE-02F33BB5725A}" srcOrd="0" destOrd="0" presId="urn:microsoft.com/office/officeart/2005/8/layout/process4"/>
    <dgm:cxn modelId="{692EB151-8882-4873-8414-E34A3141CCED}" type="presParOf" srcId="{654C305B-0EB0-4467-BCAB-917ECB69841A}" destId="{6602E894-7110-40E6-BAFF-48C5CBD8A203}" srcOrd="3" destOrd="0" presId="urn:microsoft.com/office/officeart/2005/8/layout/process4"/>
    <dgm:cxn modelId="{84D0D732-3977-4964-B187-04DF281B1F48}" type="presParOf" srcId="{654C305B-0EB0-4467-BCAB-917ECB69841A}" destId="{539385AF-E5BD-4EE5-A671-E3A32DDE2727}" srcOrd="4" destOrd="0" presId="urn:microsoft.com/office/officeart/2005/8/layout/process4"/>
    <dgm:cxn modelId="{4A377E16-849C-416C-A000-309838566242}" type="presParOf" srcId="{539385AF-E5BD-4EE5-A671-E3A32DDE2727}" destId="{4BB057C3-7B0F-43BB-B392-0B9E5003642B}" srcOrd="0" destOrd="0" presId="urn:microsoft.com/office/officeart/2005/8/layout/process4"/>
  </dgm:cxnLst>
  <dgm:bg/>
  <dgm:whole/>
</dgm:dataModel>
</file>

<file path=ppt/diagrams/data3.xml><?xml version="1.0" encoding="utf-8"?>
<dgm:dataModel xmlns:dgm="http://schemas.openxmlformats.org/drawingml/2006/diagram" xmlns:a="http://schemas.openxmlformats.org/drawingml/2006/main">
  <dgm:ptLst>
    <dgm:pt modelId="{7474596E-6038-471E-878F-DF14F3E037F4}" type="doc">
      <dgm:prSet loTypeId="urn:microsoft.com/office/officeart/2005/8/layout/process1" loCatId="process" qsTypeId="urn:microsoft.com/office/officeart/2005/8/quickstyle/simple1" qsCatId="simple" csTypeId="urn:microsoft.com/office/officeart/2005/8/colors/accent2_2" csCatId="accent2" phldr="1"/>
      <dgm:spPr/>
      <dgm:t>
        <a:bodyPr/>
        <a:lstStyle/>
        <a:p>
          <a:endParaRPr lang="zh-CN" altLang="en-US"/>
        </a:p>
      </dgm:t>
    </dgm:pt>
    <dgm:pt modelId="{8178939A-F0D9-4766-BF2A-F2FB93539CFB}">
      <dgm:prSet/>
      <dgm:spPr/>
      <dgm:t>
        <a:bodyPr/>
        <a:lstStyle/>
        <a:p>
          <a:pPr rtl="0"/>
          <a:r>
            <a:rPr lang="zh-CN" dirty="0" smtClean="0"/>
            <a:t>局域网技术</a:t>
          </a:r>
          <a:endParaRPr lang="zh-CN" dirty="0"/>
        </a:p>
      </dgm:t>
    </dgm:pt>
    <dgm:pt modelId="{B65D0BE7-5044-4848-93BF-7854A9B829AB}" type="parTrans" cxnId="{F6512652-25AC-4D13-A611-D582C9A9F397}">
      <dgm:prSet/>
      <dgm:spPr/>
      <dgm:t>
        <a:bodyPr/>
        <a:lstStyle/>
        <a:p>
          <a:endParaRPr lang="zh-CN" altLang="en-US"/>
        </a:p>
      </dgm:t>
    </dgm:pt>
    <dgm:pt modelId="{AED3A161-F8BC-45A8-85C9-0611698C7256}" type="sibTrans" cxnId="{F6512652-25AC-4D13-A611-D582C9A9F397}">
      <dgm:prSet/>
      <dgm:spPr/>
      <dgm:t>
        <a:bodyPr/>
        <a:lstStyle/>
        <a:p>
          <a:endParaRPr lang="zh-CN" altLang="en-US"/>
        </a:p>
      </dgm:t>
    </dgm:pt>
    <dgm:pt modelId="{C25CDDD1-358E-4E46-B17A-4B37C35F458D}">
      <dgm:prSet/>
      <dgm:spPr/>
      <dgm:t>
        <a:bodyPr/>
        <a:lstStyle/>
        <a:p>
          <a:pPr rtl="0"/>
          <a:r>
            <a:rPr lang="zh-CN" dirty="0" smtClean="0"/>
            <a:t>无线局域网技术</a:t>
          </a:r>
          <a:endParaRPr lang="zh-CN" dirty="0"/>
        </a:p>
      </dgm:t>
    </dgm:pt>
    <dgm:pt modelId="{6B3E4722-8365-4539-A171-B57623C2DF35}" type="parTrans" cxnId="{CC0F6087-6DC7-4A74-B38F-DDD2233D676D}">
      <dgm:prSet/>
      <dgm:spPr/>
      <dgm:t>
        <a:bodyPr/>
        <a:lstStyle/>
        <a:p>
          <a:endParaRPr lang="zh-CN" altLang="en-US"/>
        </a:p>
      </dgm:t>
    </dgm:pt>
    <dgm:pt modelId="{7351E238-EE1D-4ADD-8459-27CE9C9B2C82}" type="sibTrans" cxnId="{CC0F6087-6DC7-4A74-B38F-DDD2233D676D}">
      <dgm:prSet/>
      <dgm:spPr/>
      <dgm:t>
        <a:bodyPr/>
        <a:lstStyle/>
        <a:p>
          <a:endParaRPr lang="zh-CN" altLang="en-US"/>
        </a:p>
      </dgm:t>
    </dgm:pt>
    <dgm:pt modelId="{C66B082C-7D4E-4BE1-BD1D-9A183B32CAC4}">
      <dgm:prSet/>
      <dgm:spPr/>
      <dgm:t>
        <a:bodyPr/>
        <a:lstStyle/>
        <a:p>
          <a:pPr rtl="0"/>
          <a:r>
            <a:rPr lang="zh-CN" dirty="0" smtClean="0"/>
            <a:t>互联网技术</a:t>
          </a:r>
          <a:endParaRPr lang="zh-CN" dirty="0"/>
        </a:p>
      </dgm:t>
    </dgm:pt>
    <dgm:pt modelId="{90717808-E1EB-477C-AC5A-31813065ACC2}" type="parTrans" cxnId="{157E73C2-F593-4BB2-823E-98FB99E9C60D}">
      <dgm:prSet/>
      <dgm:spPr/>
      <dgm:t>
        <a:bodyPr/>
        <a:lstStyle/>
        <a:p>
          <a:endParaRPr lang="zh-CN" altLang="en-US"/>
        </a:p>
      </dgm:t>
    </dgm:pt>
    <dgm:pt modelId="{CF69BB18-62EC-4AEE-90D7-1373CE38EC02}" type="sibTrans" cxnId="{157E73C2-F593-4BB2-823E-98FB99E9C60D}">
      <dgm:prSet/>
      <dgm:spPr/>
      <dgm:t>
        <a:bodyPr/>
        <a:lstStyle/>
        <a:p>
          <a:endParaRPr lang="zh-CN" altLang="en-US"/>
        </a:p>
      </dgm:t>
    </dgm:pt>
    <dgm:pt modelId="{193BEC19-CD87-4892-84C0-97A84F92C007}">
      <dgm:prSet/>
      <dgm:spPr/>
      <dgm:t>
        <a:bodyPr/>
        <a:lstStyle/>
        <a:p>
          <a:pPr rtl="0"/>
          <a:r>
            <a:rPr lang="zh-CN" dirty="0" smtClean="0"/>
            <a:t>现场总线技术</a:t>
          </a:r>
          <a:endParaRPr lang="zh-CN" dirty="0"/>
        </a:p>
      </dgm:t>
    </dgm:pt>
    <dgm:pt modelId="{6C01EBA9-4434-44FE-A3F4-B3A268F98B9A}" type="parTrans" cxnId="{52A371E8-061D-41AF-BCB9-8F5D77A34194}">
      <dgm:prSet/>
      <dgm:spPr/>
      <dgm:t>
        <a:bodyPr/>
        <a:lstStyle/>
        <a:p>
          <a:endParaRPr lang="zh-CN" altLang="en-US"/>
        </a:p>
      </dgm:t>
    </dgm:pt>
    <dgm:pt modelId="{7E2A14F0-5891-4940-88A3-76BADD22B7FA}" type="sibTrans" cxnId="{52A371E8-061D-41AF-BCB9-8F5D77A34194}">
      <dgm:prSet/>
      <dgm:spPr/>
      <dgm:t>
        <a:bodyPr/>
        <a:lstStyle/>
        <a:p>
          <a:endParaRPr lang="zh-CN" altLang="en-US"/>
        </a:p>
      </dgm:t>
    </dgm:pt>
    <dgm:pt modelId="{C1A78D8A-56E0-48A6-A165-73BCEC4DD22D}">
      <dgm:prSet/>
      <dgm:spPr/>
      <dgm:t>
        <a:bodyPr/>
        <a:lstStyle/>
        <a:p>
          <a:pPr rtl="0"/>
          <a:r>
            <a:rPr lang="zh-CN" smtClean="0"/>
            <a:t>无线通信</a:t>
          </a:r>
          <a:r>
            <a:rPr lang="zh-CN" dirty="0" smtClean="0"/>
            <a:t>技术</a:t>
          </a:r>
          <a:endParaRPr lang="zh-CN" dirty="0"/>
        </a:p>
      </dgm:t>
    </dgm:pt>
    <dgm:pt modelId="{44C9DCB1-4200-46F0-BFA7-E882B3CA7A18}" type="parTrans" cxnId="{C103816E-05A3-428F-B4BF-40B53AED0C5A}">
      <dgm:prSet/>
      <dgm:spPr/>
      <dgm:t>
        <a:bodyPr/>
        <a:lstStyle/>
        <a:p>
          <a:endParaRPr lang="zh-CN" altLang="en-US"/>
        </a:p>
      </dgm:t>
    </dgm:pt>
    <dgm:pt modelId="{4BF69A3F-5AD3-4252-A5D9-276F8857B971}" type="sibTrans" cxnId="{C103816E-05A3-428F-B4BF-40B53AED0C5A}">
      <dgm:prSet/>
      <dgm:spPr/>
      <dgm:t>
        <a:bodyPr/>
        <a:lstStyle/>
        <a:p>
          <a:endParaRPr lang="zh-CN" altLang="en-US"/>
        </a:p>
      </dgm:t>
    </dgm:pt>
    <dgm:pt modelId="{88CE35E0-6C13-4586-A252-E79F3DAD5ACF}" type="pres">
      <dgm:prSet presAssocID="{7474596E-6038-471E-878F-DF14F3E037F4}" presName="Name0" presStyleCnt="0">
        <dgm:presLayoutVars>
          <dgm:dir/>
          <dgm:resizeHandles val="exact"/>
        </dgm:presLayoutVars>
      </dgm:prSet>
      <dgm:spPr/>
    </dgm:pt>
    <dgm:pt modelId="{09C8AEA5-CD7F-49C6-BF4D-DCA71515A885}" type="pres">
      <dgm:prSet presAssocID="{8178939A-F0D9-4766-BF2A-F2FB93539CFB}" presName="node" presStyleLbl="node1" presStyleIdx="0" presStyleCnt="5">
        <dgm:presLayoutVars>
          <dgm:bulletEnabled val="1"/>
        </dgm:presLayoutVars>
      </dgm:prSet>
      <dgm:spPr/>
    </dgm:pt>
    <dgm:pt modelId="{6916ED31-E35A-4445-99BB-EF52A67DFCD0}" type="pres">
      <dgm:prSet presAssocID="{AED3A161-F8BC-45A8-85C9-0611698C7256}" presName="sibTrans" presStyleLbl="sibTrans2D1" presStyleIdx="0" presStyleCnt="4"/>
      <dgm:spPr/>
    </dgm:pt>
    <dgm:pt modelId="{D8C5EC66-8BCA-4BBC-B355-30B445E2B79C}" type="pres">
      <dgm:prSet presAssocID="{AED3A161-F8BC-45A8-85C9-0611698C7256}" presName="connectorText" presStyleLbl="sibTrans2D1" presStyleIdx="0" presStyleCnt="4"/>
      <dgm:spPr/>
    </dgm:pt>
    <dgm:pt modelId="{BDBCEFB5-7175-4563-AFDA-D6A0A1CB4D59}" type="pres">
      <dgm:prSet presAssocID="{C25CDDD1-358E-4E46-B17A-4B37C35F458D}" presName="node" presStyleLbl="node1" presStyleIdx="1" presStyleCnt="5">
        <dgm:presLayoutVars>
          <dgm:bulletEnabled val="1"/>
        </dgm:presLayoutVars>
      </dgm:prSet>
      <dgm:spPr/>
    </dgm:pt>
    <dgm:pt modelId="{60C28EA2-602B-4AC2-86B1-EADE957C6B27}" type="pres">
      <dgm:prSet presAssocID="{7351E238-EE1D-4ADD-8459-27CE9C9B2C82}" presName="sibTrans" presStyleLbl="sibTrans2D1" presStyleIdx="1" presStyleCnt="4"/>
      <dgm:spPr/>
    </dgm:pt>
    <dgm:pt modelId="{0C9AA906-81CD-428A-A094-37F5D40EBD71}" type="pres">
      <dgm:prSet presAssocID="{7351E238-EE1D-4ADD-8459-27CE9C9B2C82}" presName="connectorText" presStyleLbl="sibTrans2D1" presStyleIdx="1" presStyleCnt="4"/>
      <dgm:spPr/>
    </dgm:pt>
    <dgm:pt modelId="{0E5CD0E4-EB71-4F8B-97A9-A25DB7E3614A}" type="pres">
      <dgm:prSet presAssocID="{C66B082C-7D4E-4BE1-BD1D-9A183B32CAC4}" presName="node" presStyleLbl="node1" presStyleIdx="2" presStyleCnt="5">
        <dgm:presLayoutVars>
          <dgm:bulletEnabled val="1"/>
        </dgm:presLayoutVars>
      </dgm:prSet>
      <dgm:spPr/>
    </dgm:pt>
    <dgm:pt modelId="{23CC2825-D50C-493C-B229-13D0A136F9BA}" type="pres">
      <dgm:prSet presAssocID="{CF69BB18-62EC-4AEE-90D7-1373CE38EC02}" presName="sibTrans" presStyleLbl="sibTrans2D1" presStyleIdx="2" presStyleCnt="4"/>
      <dgm:spPr/>
    </dgm:pt>
    <dgm:pt modelId="{36691F4F-7D34-4530-B4A7-944B569A7896}" type="pres">
      <dgm:prSet presAssocID="{CF69BB18-62EC-4AEE-90D7-1373CE38EC02}" presName="connectorText" presStyleLbl="sibTrans2D1" presStyleIdx="2" presStyleCnt="4"/>
      <dgm:spPr/>
    </dgm:pt>
    <dgm:pt modelId="{B6E44543-0B77-4586-B826-2D595C8515D5}" type="pres">
      <dgm:prSet presAssocID="{193BEC19-CD87-4892-84C0-97A84F92C007}" presName="node" presStyleLbl="node1" presStyleIdx="3" presStyleCnt="5">
        <dgm:presLayoutVars>
          <dgm:bulletEnabled val="1"/>
        </dgm:presLayoutVars>
      </dgm:prSet>
      <dgm:spPr/>
    </dgm:pt>
    <dgm:pt modelId="{20E1B2E2-67EF-4FD3-B6E3-E261B0F19983}" type="pres">
      <dgm:prSet presAssocID="{7E2A14F0-5891-4940-88A3-76BADD22B7FA}" presName="sibTrans" presStyleLbl="sibTrans2D1" presStyleIdx="3" presStyleCnt="4"/>
      <dgm:spPr/>
    </dgm:pt>
    <dgm:pt modelId="{58DDB173-FDC0-476A-87FB-02F050B5952B}" type="pres">
      <dgm:prSet presAssocID="{7E2A14F0-5891-4940-88A3-76BADD22B7FA}" presName="connectorText" presStyleLbl="sibTrans2D1" presStyleIdx="3" presStyleCnt="4"/>
      <dgm:spPr/>
    </dgm:pt>
    <dgm:pt modelId="{8ABB1C77-45A3-4EF9-AB24-E44D91C31682}" type="pres">
      <dgm:prSet presAssocID="{C1A78D8A-56E0-48A6-A165-73BCEC4DD22D}" presName="node" presStyleLbl="node1" presStyleIdx="4" presStyleCnt="5">
        <dgm:presLayoutVars>
          <dgm:bulletEnabled val="1"/>
        </dgm:presLayoutVars>
      </dgm:prSet>
      <dgm:spPr/>
    </dgm:pt>
  </dgm:ptLst>
  <dgm:cxnLst>
    <dgm:cxn modelId="{A06DE694-2ABB-4122-A459-0FB9046C7D1C}" type="presOf" srcId="{AED3A161-F8BC-45A8-85C9-0611698C7256}" destId="{6916ED31-E35A-4445-99BB-EF52A67DFCD0}" srcOrd="0" destOrd="0" presId="urn:microsoft.com/office/officeart/2005/8/layout/process1"/>
    <dgm:cxn modelId="{2E2DC03D-471D-414C-92D6-D7A43B9D56C3}" type="presOf" srcId="{193BEC19-CD87-4892-84C0-97A84F92C007}" destId="{B6E44543-0B77-4586-B826-2D595C8515D5}" srcOrd="0" destOrd="0" presId="urn:microsoft.com/office/officeart/2005/8/layout/process1"/>
    <dgm:cxn modelId="{F254AC79-43D2-4E99-A86F-BC237C9C96BA}" type="presOf" srcId="{7351E238-EE1D-4ADD-8459-27CE9C9B2C82}" destId="{60C28EA2-602B-4AC2-86B1-EADE957C6B27}" srcOrd="0" destOrd="0" presId="urn:microsoft.com/office/officeart/2005/8/layout/process1"/>
    <dgm:cxn modelId="{6449AA99-F207-44A1-A233-323564FED3B5}" type="presOf" srcId="{7E2A14F0-5891-4940-88A3-76BADD22B7FA}" destId="{20E1B2E2-67EF-4FD3-B6E3-E261B0F19983}" srcOrd="0" destOrd="0" presId="urn:microsoft.com/office/officeart/2005/8/layout/process1"/>
    <dgm:cxn modelId="{157E73C2-F593-4BB2-823E-98FB99E9C60D}" srcId="{7474596E-6038-471E-878F-DF14F3E037F4}" destId="{C66B082C-7D4E-4BE1-BD1D-9A183B32CAC4}" srcOrd="2" destOrd="0" parTransId="{90717808-E1EB-477C-AC5A-31813065ACC2}" sibTransId="{CF69BB18-62EC-4AEE-90D7-1373CE38EC02}"/>
    <dgm:cxn modelId="{8511A428-E689-4138-ACE9-3D71424720DD}" type="presOf" srcId="{8178939A-F0D9-4766-BF2A-F2FB93539CFB}" destId="{09C8AEA5-CD7F-49C6-BF4D-DCA71515A885}" srcOrd="0" destOrd="0" presId="urn:microsoft.com/office/officeart/2005/8/layout/process1"/>
    <dgm:cxn modelId="{86BCC446-0423-497E-AD5D-435994D434FE}" type="presOf" srcId="{7351E238-EE1D-4ADD-8459-27CE9C9B2C82}" destId="{0C9AA906-81CD-428A-A094-37F5D40EBD71}" srcOrd="1" destOrd="0" presId="urn:microsoft.com/office/officeart/2005/8/layout/process1"/>
    <dgm:cxn modelId="{BB7F876F-B94A-4EA0-9E6F-6236E35C2285}" type="presOf" srcId="{7474596E-6038-471E-878F-DF14F3E037F4}" destId="{88CE35E0-6C13-4586-A252-E79F3DAD5ACF}" srcOrd="0" destOrd="0" presId="urn:microsoft.com/office/officeart/2005/8/layout/process1"/>
    <dgm:cxn modelId="{A29B4322-CFA8-4324-AAA1-17423CFF333D}" type="presOf" srcId="{AED3A161-F8BC-45A8-85C9-0611698C7256}" destId="{D8C5EC66-8BCA-4BBC-B355-30B445E2B79C}" srcOrd="1" destOrd="0" presId="urn:microsoft.com/office/officeart/2005/8/layout/process1"/>
    <dgm:cxn modelId="{9A2B2590-3BC7-4989-8F02-BB7019469D83}" type="presOf" srcId="{CF69BB18-62EC-4AEE-90D7-1373CE38EC02}" destId="{23CC2825-D50C-493C-B229-13D0A136F9BA}" srcOrd="0" destOrd="0" presId="urn:microsoft.com/office/officeart/2005/8/layout/process1"/>
    <dgm:cxn modelId="{3AA5146C-E11E-441F-9787-FB295E7971D6}" type="presOf" srcId="{7E2A14F0-5891-4940-88A3-76BADD22B7FA}" destId="{58DDB173-FDC0-476A-87FB-02F050B5952B}" srcOrd="1" destOrd="0" presId="urn:microsoft.com/office/officeart/2005/8/layout/process1"/>
    <dgm:cxn modelId="{F45D7460-7299-4825-B8CE-A1EA8828A62E}" type="presOf" srcId="{C66B082C-7D4E-4BE1-BD1D-9A183B32CAC4}" destId="{0E5CD0E4-EB71-4F8B-97A9-A25DB7E3614A}" srcOrd="0" destOrd="0" presId="urn:microsoft.com/office/officeart/2005/8/layout/process1"/>
    <dgm:cxn modelId="{C103816E-05A3-428F-B4BF-40B53AED0C5A}" srcId="{7474596E-6038-471E-878F-DF14F3E037F4}" destId="{C1A78D8A-56E0-48A6-A165-73BCEC4DD22D}" srcOrd="4" destOrd="0" parTransId="{44C9DCB1-4200-46F0-BFA7-E882B3CA7A18}" sibTransId="{4BF69A3F-5AD3-4252-A5D9-276F8857B971}"/>
    <dgm:cxn modelId="{52A371E8-061D-41AF-BCB9-8F5D77A34194}" srcId="{7474596E-6038-471E-878F-DF14F3E037F4}" destId="{193BEC19-CD87-4892-84C0-97A84F92C007}" srcOrd="3" destOrd="0" parTransId="{6C01EBA9-4434-44FE-A3F4-B3A268F98B9A}" sibTransId="{7E2A14F0-5891-4940-88A3-76BADD22B7FA}"/>
    <dgm:cxn modelId="{F6512652-25AC-4D13-A611-D582C9A9F397}" srcId="{7474596E-6038-471E-878F-DF14F3E037F4}" destId="{8178939A-F0D9-4766-BF2A-F2FB93539CFB}" srcOrd="0" destOrd="0" parTransId="{B65D0BE7-5044-4848-93BF-7854A9B829AB}" sibTransId="{AED3A161-F8BC-45A8-85C9-0611698C7256}"/>
    <dgm:cxn modelId="{4B092C9F-8A02-4E0F-8FB5-2DDB62D8C21C}" type="presOf" srcId="{C25CDDD1-358E-4E46-B17A-4B37C35F458D}" destId="{BDBCEFB5-7175-4563-AFDA-D6A0A1CB4D59}" srcOrd="0" destOrd="0" presId="urn:microsoft.com/office/officeart/2005/8/layout/process1"/>
    <dgm:cxn modelId="{9A5E1776-A0CB-488A-9D57-1D10CD685C5F}" type="presOf" srcId="{CF69BB18-62EC-4AEE-90D7-1373CE38EC02}" destId="{36691F4F-7D34-4530-B4A7-944B569A7896}" srcOrd="1" destOrd="0" presId="urn:microsoft.com/office/officeart/2005/8/layout/process1"/>
    <dgm:cxn modelId="{A531C339-1369-40CB-90F9-2A00365A1BCD}" type="presOf" srcId="{C1A78D8A-56E0-48A6-A165-73BCEC4DD22D}" destId="{8ABB1C77-45A3-4EF9-AB24-E44D91C31682}" srcOrd="0" destOrd="0" presId="urn:microsoft.com/office/officeart/2005/8/layout/process1"/>
    <dgm:cxn modelId="{CC0F6087-6DC7-4A74-B38F-DDD2233D676D}" srcId="{7474596E-6038-471E-878F-DF14F3E037F4}" destId="{C25CDDD1-358E-4E46-B17A-4B37C35F458D}" srcOrd="1" destOrd="0" parTransId="{6B3E4722-8365-4539-A171-B57623C2DF35}" sibTransId="{7351E238-EE1D-4ADD-8459-27CE9C9B2C82}"/>
    <dgm:cxn modelId="{8C150BB7-23CC-4AA6-AB09-FCAD6026ED69}" type="presParOf" srcId="{88CE35E0-6C13-4586-A252-E79F3DAD5ACF}" destId="{09C8AEA5-CD7F-49C6-BF4D-DCA71515A885}" srcOrd="0" destOrd="0" presId="urn:microsoft.com/office/officeart/2005/8/layout/process1"/>
    <dgm:cxn modelId="{04ADB8B5-AAB5-4531-ACC6-65FB6E4574B0}" type="presParOf" srcId="{88CE35E0-6C13-4586-A252-E79F3DAD5ACF}" destId="{6916ED31-E35A-4445-99BB-EF52A67DFCD0}" srcOrd="1" destOrd="0" presId="urn:microsoft.com/office/officeart/2005/8/layout/process1"/>
    <dgm:cxn modelId="{0408AA99-78F4-432E-AA71-05889DB962F2}" type="presParOf" srcId="{6916ED31-E35A-4445-99BB-EF52A67DFCD0}" destId="{D8C5EC66-8BCA-4BBC-B355-30B445E2B79C}" srcOrd="0" destOrd="0" presId="urn:microsoft.com/office/officeart/2005/8/layout/process1"/>
    <dgm:cxn modelId="{5C55ABD4-AA42-4E8B-A2B2-EB97A979F1E6}" type="presParOf" srcId="{88CE35E0-6C13-4586-A252-E79F3DAD5ACF}" destId="{BDBCEFB5-7175-4563-AFDA-D6A0A1CB4D59}" srcOrd="2" destOrd="0" presId="urn:microsoft.com/office/officeart/2005/8/layout/process1"/>
    <dgm:cxn modelId="{B66BB011-3B34-4BFE-91DC-394960909618}" type="presParOf" srcId="{88CE35E0-6C13-4586-A252-E79F3DAD5ACF}" destId="{60C28EA2-602B-4AC2-86B1-EADE957C6B27}" srcOrd="3" destOrd="0" presId="urn:microsoft.com/office/officeart/2005/8/layout/process1"/>
    <dgm:cxn modelId="{74F6344C-0042-4935-BC59-4A7656CCA595}" type="presParOf" srcId="{60C28EA2-602B-4AC2-86B1-EADE957C6B27}" destId="{0C9AA906-81CD-428A-A094-37F5D40EBD71}" srcOrd="0" destOrd="0" presId="urn:microsoft.com/office/officeart/2005/8/layout/process1"/>
    <dgm:cxn modelId="{E285F3A7-3767-4A34-9810-4F3737B9F839}" type="presParOf" srcId="{88CE35E0-6C13-4586-A252-E79F3DAD5ACF}" destId="{0E5CD0E4-EB71-4F8B-97A9-A25DB7E3614A}" srcOrd="4" destOrd="0" presId="urn:microsoft.com/office/officeart/2005/8/layout/process1"/>
    <dgm:cxn modelId="{21D4C78C-FE88-4BE2-86F4-84230FEE85DB}" type="presParOf" srcId="{88CE35E0-6C13-4586-A252-E79F3DAD5ACF}" destId="{23CC2825-D50C-493C-B229-13D0A136F9BA}" srcOrd="5" destOrd="0" presId="urn:microsoft.com/office/officeart/2005/8/layout/process1"/>
    <dgm:cxn modelId="{1288355E-6910-4D42-A764-6D691BD0475E}" type="presParOf" srcId="{23CC2825-D50C-493C-B229-13D0A136F9BA}" destId="{36691F4F-7D34-4530-B4A7-944B569A7896}" srcOrd="0" destOrd="0" presId="urn:microsoft.com/office/officeart/2005/8/layout/process1"/>
    <dgm:cxn modelId="{3BF486D7-BDDC-4CD7-851A-05304B13F06C}" type="presParOf" srcId="{88CE35E0-6C13-4586-A252-E79F3DAD5ACF}" destId="{B6E44543-0B77-4586-B826-2D595C8515D5}" srcOrd="6" destOrd="0" presId="urn:microsoft.com/office/officeart/2005/8/layout/process1"/>
    <dgm:cxn modelId="{78A6CEF4-FC1B-421F-91F1-7CBA4DF6CE32}" type="presParOf" srcId="{88CE35E0-6C13-4586-A252-E79F3DAD5ACF}" destId="{20E1B2E2-67EF-4FD3-B6E3-E261B0F19983}" srcOrd="7" destOrd="0" presId="urn:microsoft.com/office/officeart/2005/8/layout/process1"/>
    <dgm:cxn modelId="{ECD4FDEA-C4D8-4041-9555-282EB99F58F4}" type="presParOf" srcId="{20E1B2E2-67EF-4FD3-B6E3-E261B0F19983}" destId="{58DDB173-FDC0-476A-87FB-02F050B5952B}" srcOrd="0" destOrd="0" presId="urn:microsoft.com/office/officeart/2005/8/layout/process1"/>
    <dgm:cxn modelId="{CCCACA2E-081A-427B-88F1-A2461726373C}" type="presParOf" srcId="{88CE35E0-6C13-4586-A252-E79F3DAD5ACF}" destId="{8ABB1C77-45A3-4EF9-AB24-E44D91C31682}" srcOrd="8" destOrd="0" presId="urn:microsoft.com/office/officeart/2005/8/layout/process1"/>
  </dgm:cxnLst>
  <dgm:bg/>
  <dgm:whole/>
</dgm:dataModel>
</file>

<file path=ppt/diagrams/data4.xml><?xml version="1.0" encoding="utf-8"?>
<dgm:dataModel xmlns:dgm="http://schemas.openxmlformats.org/drawingml/2006/diagram" xmlns:a="http://schemas.openxmlformats.org/drawingml/2006/main">
  <dgm:ptLst>
    <dgm:pt modelId="{CBA6FA4D-2214-4AD4-BFC4-5C39875E60CA}" type="doc">
      <dgm:prSet loTypeId="urn:microsoft.com/office/officeart/2005/8/layout/process1" loCatId="process" qsTypeId="urn:microsoft.com/office/officeart/2005/8/quickstyle/simple4" qsCatId="simple" csTypeId="urn:microsoft.com/office/officeart/2005/8/colors/accent2_2" csCatId="accent2" phldr="1"/>
      <dgm:spPr/>
    </dgm:pt>
    <dgm:pt modelId="{9A22CEAE-8BE4-4989-8527-9BE030AA5EB6}">
      <dgm:prSet phldrT="[文本]" custT="1"/>
      <dgm:spPr/>
      <dgm:t>
        <a:bodyPr/>
        <a:lstStyle/>
        <a:p>
          <a:r>
            <a:rPr lang="zh-CN" altLang="en-US" sz="2400" b="1" dirty="0" smtClean="0">
              <a:latin typeface="+mn-ea"/>
              <a:ea typeface="+mn-ea"/>
            </a:rPr>
            <a:t>传统传感器</a:t>
          </a:r>
          <a:r>
            <a:rPr lang="en-US" sz="2400" b="1" dirty="0" smtClean="0">
              <a:latin typeface="+mn-ea"/>
              <a:ea typeface="+mn-ea"/>
            </a:rPr>
            <a:t>(dumb sensor)</a:t>
          </a:r>
          <a:endParaRPr lang="zh-CN" altLang="en-US" sz="2400" dirty="0">
            <a:latin typeface="+mn-ea"/>
            <a:ea typeface="+mn-ea"/>
          </a:endParaRPr>
        </a:p>
      </dgm:t>
    </dgm:pt>
    <dgm:pt modelId="{382A8FE3-3F4A-4767-B58C-908428733BE3}" type="parTrans" cxnId="{062329DF-B947-4C2F-8843-FEF724A71B94}">
      <dgm:prSet/>
      <dgm:spPr/>
      <dgm:t>
        <a:bodyPr/>
        <a:lstStyle/>
        <a:p>
          <a:endParaRPr lang="zh-CN" altLang="en-US"/>
        </a:p>
      </dgm:t>
    </dgm:pt>
    <dgm:pt modelId="{E66BDF35-8142-4272-BD39-F33993DB86B8}" type="sibTrans" cxnId="{062329DF-B947-4C2F-8843-FEF724A71B94}">
      <dgm:prSet/>
      <dgm:spPr/>
      <dgm:t>
        <a:bodyPr/>
        <a:lstStyle/>
        <a:p>
          <a:endParaRPr lang="zh-CN" altLang="en-US"/>
        </a:p>
      </dgm:t>
    </dgm:pt>
    <dgm:pt modelId="{057D5BAE-EBAD-47F7-969D-97A9DE23BD77}">
      <dgm:prSet phldrT="[文本]" custT="1"/>
      <dgm:spPr/>
      <dgm:t>
        <a:bodyPr/>
        <a:lstStyle/>
        <a:p>
          <a:r>
            <a:rPr lang="zh-CN" altLang="en-US" sz="2400" b="1" smtClean="0">
              <a:latin typeface="+mn-ea"/>
              <a:ea typeface="+mn-ea"/>
            </a:rPr>
            <a:t>智能传感器</a:t>
          </a:r>
          <a:r>
            <a:rPr lang="en-US" sz="2400" b="1" smtClean="0">
              <a:latin typeface="+mn-ea"/>
              <a:ea typeface="+mn-ea"/>
            </a:rPr>
            <a:t>(smart sensor)</a:t>
          </a:r>
          <a:endParaRPr lang="zh-CN" altLang="en-US" sz="2400" dirty="0">
            <a:latin typeface="+mn-ea"/>
            <a:ea typeface="+mn-ea"/>
          </a:endParaRPr>
        </a:p>
      </dgm:t>
    </dgm:pt>
    <dgm:pt modelId="{DBB8748A-7592-4CDB-9EA2-28923FBA235F}" type="parTrans" cxnId="{760003A9-4717-44A1-819C-FE1CB410B15E}">
      <dgm:prSet/>
      <dgm:spPr/>
      <dgm:t>
        <a:bodyPr/>
        <a:lstStyle/>
        <a:p>
          <a:endParaRPr lang="zh-CN" altLang="en-US"/>
        </a:p>
      </dgm:t>
    </dgm:pt>
    <dgm:pt modelId="{11DE6579-3C8C-43F0-9F58-DE6E6022A133}" type="sibTrans" cxnId="{760003A9-4717-44A1-819C-FE1CB410B15E}">
      <dgm:prSet/>
      <dgm:spPr/>
      <dgm:t>
        <a:bodyPr/>
        <a:lstStyle/>
        <a:p>
          <a:endParaRPr lang="zh-CN" altLang="en-US"/>
        </a:p>
      </dgm:t>
    </dgm:pt>
    <dgm:pt modelId="{4508FBF6-8F80-481C-AFBD-F0EBE1FB3A44}">
      <dgm:prSet phldrT="[文本]" custT="1"/>
      <dgm:spPr/>
      <dgm:t>
        <a:bodyPr/>
        <a:lstStyle/>
        <a:p>
          <a:r>
            <a:rPr lang="zh-CN" altLang="en-US" sz="2400" b="1" smtClean="0">
              <a:latin typeface="+mn-ea"/>
              <a:ea typeface="+mn-ea"/>
            </a:rPr>
            <a:t>嵌入式</a:t>
          </a:r>
          <a:r>
            <a:rPr lang="en-US" sz="2400" b="1" smtClean="0">
              <a:latin typeface="+mn-ea"/>
              <a:ea typeface="+mn-ea"/>
            </a:rPr>
            <a:t>Web </a:t>
          </a:r>
          <a:r>
            <a:rPr lang="zh-CN" altLang="en-US" sz="2400" b="1" smtClean="0">
              <a:latin typeface="+mn-ea"/>
              <a:ea typeface="+mn-ea"/>
            </a:rPr>
            <a:t>传感器</a:t>
          </a:r>
          <a:r>
            <a:rPr lang="en-US" sz="2400" b="1" smtClean="0">
              <a:latin typeface="+mn-ea"/>
              <a:ea typeface="+mn-ea"/>
            </a:rPr>
            <a:t>(embedded web sensor)</a:t>
          </a:r>
          <a:endParaRPr lang="zh-CN" altLang="en-US" sz="2400" dirty="0">
            <a:latin typeface="+mn-ea"/>
            <a:ea typeface="+mn-ea"/>
          </a:endParaRPr>
        </a:p>
      </dgm:t>
    </dgm:pt>
    <dgm:pt modelId="{1AF0CE67-0016-4B66-B19D-A1BBE13FCABD}" type="parTrans" cxnId="{2017B53B-8F38-4584-BE73-0A43B8C5D4C3}">
      <dgm:prSet/>
      <dgm:spPr/>
      <dgm:t>
        <a:bodyPr/>
        <a:lstStyle/>
        <a:p>
          <a:endParaRPr lang="zh-CN" altLang="en-US"/>
        </a:p>
      </dgm:t>
    </dgm:pt>
    <dgm:pt modelId="{86AA7159-D44A-40C5-9AE2-2760A0CA5A0F}" type="sibTrans" cxnId="{2017B53B-8F38-4584-BE73-0A43B8C5D4C3}">
      <dgm:prSet/>
      <dgm:spPr/>
      <dgm:t>
        <a:bodyPr/>
        <a:lstStyle/>
        <a:p>
          <a:endParaRPr lang="zh-CN" altLang="en-US"/>
        </a:p>
      </dgm:t>
    </dgm:pt>
    <dgm:pt modelId="{6F79939A-0DD7-46C3-927D-8A9262E468AD}" type="pres">
      <dgm:prSet presAssocID="{CBA6FA4D-2214-4AD4-BFC4-5C39875E60CA}" presName="Name0" presStyleCnt="0">
        <dgm:presLayoutVars>
          <dgm:dir/>
          <dgm:resizeHandles val="exact"/>
        </dgm:presLayoutVars>
      </dgm:prSet>
      <dgm:spPr/>
    </dgm:pt>
    <dgm:pt modelId="{A347AC2F-7EEF-42E7-96BA-E6F06B5D99D2}" type="pres">
      <dgm:prSet presAssocID="{9A22CEAE-8BE4-4989-8527-9BE030AA5EB6}" presName="node" presStyleLbl="node1" presStyleIdx="0" presStyleCnt="3">
        <dgm:presLayoutVars>
          <dgm:bulletEnabled val="1"/>
        </dgm:presLayoutVars>
      </dgm:prSet>
      <dgm:spPr/>
      <dgm:t>
        <a:bodyPr/>
        <a:lstStyle/>
        <a:p>
          <a:endParaRPr lang="zh-CN" altLang="en-US"/>
        </a:p>
      </dgm:t>
    </dgm:pt>
    <dgm:pt modelId="{8E91528E-59CE-47CC-9FF9-84F85CF4F5DE}" type="pres">
      <dgm:prSet presAssocID="{E66BDF35-8142-4272-BD39-F33993DB86B8}" presName="sibTrans" presStyleLbl="sibTrans2D1" presStyleIdx="0" presStyleCnt="2"/>
      <dgm:spPr/>
      <dgm:t>
        <a:bodyPr/>
        <a:lstStyle/>
        <a:p>
          <a:endParaRPr lang="zh-CN" altLang="en-US"/>
        </a:p>
      </dgm:t>
    </dgm:pt>
    <dgm:pt modelId="{8CF546AA-3920-4364-85A8-3F685DF26C15}" type="pres">
      <dgm:prSet presAssocID="{E66BDF35-8142-4272-BD39-F33993DB86B8}" presName="connectorText" presStyleLbl="sibTrans2D1" presStyleIdx="0" presStyleCnt="2"/>
      <dgm:spPr/>
      <dgm:t>
        <a:bodyPr/>
        <a:lstStyle/>
        <a:p>
          <a:endParaRPr lang="zh-CN" altLang="en-US"/>
        </a:p>
      </dgm:t>
    </dgm:pt>
    <dgm:pt modelId="{FC52BB0F-FFD0-43F8-A0F4-EDE1E9A0A0B4}" type="pres">
      <dgm:prSet presAssocID="{057D5BAE-EBAD-47F7-969D-97A9DE23BD77}" presName="node" presStyleLbl="node1" presStyleIdx="1" presStyleCnt="3">
        <dgm:presLayoutVars>
          <dgm:bulletEnabled val="1"/>
        </dgm:presLayoutVars>
      </dgm:prSet>
      <dgm:spPr/>
      <dgm:t>
        <a:bodyPr/>
        <a:lstStyle/>
        <a:p>
          <a:endParaRPr lang="zh-CN" altLang="en-US"/>
        </a:p>
      </dgm:t>
    </dgm:pt>
    <dgm:pt modelId="{82910E10-2069-4287-AA97-AF98DDB55DE2}" type="pres">
      <dgm:prSet presAssocID="{11DE6579-3C8C-43F0-9F58-DE6E6022A133}" presName="sibTrans" presStyleLbl="sibTrans2D1" presStyleIdx="1" presStyleCnt="2"/>
      <dgm:spPr/>
      <dgm:t>
        <a:bodyPr/>
        <a:lstStyle/>
        <a:p>
          <a:endParaRPr lang="zh-CN" altLang="en-US"/>
        </a:p>
      </dgm:t>
    </dgm:pt>
    <dgm:pt modelId="{3C537AFA-AA91-4E83-BB7B-CE5369D656FD}" type="pres">
      <dgm:prSet presAssocID="{11DE6579-3C8C-43F0-9F58-DE6E6022A133}" presName="connectorText" presStyleLbl="sibTrans2D1" presStyleIdx="1" presStyleCnt="2"/>
      <dgm:spPr/>
      <dgm:t>
        <a:bodyPr/>
        <a:lstStyle/>
        <a:p>
          <a:endParaRPr lang="zh-CN" altLang="en-US"/>
        </a:p>
      </dgm:t>
    </dgm:pt>
    <dgm:pt modelId="{3F67D170-2F8A-4989-83ED-1E3BF2A6C212}" type="pres">
      <dgm:prSet presAssocID="{4508FBF6-8F80-481C-AFBD-F0EBE1FB3A44}" presName="node" presStyleLbl="node1" presStyleIdx="2" presStyleCnt="3">
        <dgm:presLayoutVars>
          <dgm:bulletEnabled val="1"/>
        </dgm:presLayoutVars>
      </dgm:prSet>
      <dgm:spPr/>
      <dgm:t>
        <a:bodyPr/>
        <a:lstStyle/>
        <a:p>
          <a:endParaRPr lang="zh-CN" altLang="en-US"/>
        </a:p>
      </dgm:t>
    </dgm:pt>
  </dgm:ptLst>
  <dgm:cxnLst>
    <dgm:cxn modelId="{FFDED76D-129B-4A62-9CEA-9228A081BCC3}" type="presOf" srcId="{057D5BAE-EBAD-47F7-969D-97A9DE23BD77}" destId="{FC52BB0F-FFD0-43F8-A0F4-EDE1E9A0A0B4}" srcOrd="0" destOrd="0" presId="urn:microsoft.com/office/officeart/2005/8/layout/process1"/>
    <dgm:cxn modelId="{EE8C27E4-C796-480D-9F2D-614A83F794AE}" type="presOf" srcId="{11DE6579-3C8C-43F0-9F58-DE6E6022A133}" destId="{82910E10-2069-4287-AA97-AF98DDB55DE2}" srcOrd="0" destOrd="0" presId="urn:microsoft.com/office/officeart/2005/8/layout/process1"/>
    <dgm:cxn modelId="{838FE0BE-63B9-4977-82D8-8C997AC3FFCE}" type="presOf" srcId="{E66BDF35-8142-4272-BD39-F33993DB86B8}" destId="{8E91528E-59CE-47CC-9FF9-84F85CF4F5DE}" srcOrd="0" destOrd="0" presId="urn:microsoft.com/office/officeart/2005/8/layout/process1"/>
    <dgm:cxn modelId="{760003A9-4717-44A1-819C-FE1CB410B15E}" srcId="{CBA6FA4D-2214-4AD4-BFC4-5C39875E60CA}" destId="{057D5BAE-EBAD-47F7-969D-97A9DE23BD77}" srcOrd="1" destOrd="0" parTransId="{DBB8748A-7592-4CDB-9EA2-28923FBA235F}" sibTransId="{11DE6579-3C8C-43F0-9F58-DE6E6022A133}"/>
    <dgm:cxn modelId="{BB3D08B9-E7DE-49A1-AEDC-1AF946A49B63}" type="presOf" srcId="{11DE6579-3C8C-43F0-9F58-DE6E6022A133}" destId="{3C537AFA-AA91-4E83-BB7B-CE5369D656FD}" srcOrd="1" destOrd="0" presId="urn:microsoft.com/office/officeart/2005/8/layout/process1"/>
    <dgm:cxn modelId="{2017B53B-8F38-4584-BE73-0A43B8C5D4C3}" srcId="{CBA6FA4D-2214-4AD4-BFC4-5C39875E60CA}" destId="{4508FBF6-8F80-481C-AFBD-F0EBE1FB3A44}" srcOrd="2" destOrd="0" parTransId="{1AF0CE67-0016-4B66-B19D-A1BBE13FCABD}" sibTransId="{86AA7159-D44A-40C5-9AE2-2760A0CA5A0F}"/>
    <dgm:cxn modelId="{062329DF-B947-4C2F-8843-FEF724A71B94}" srcId="{CBA6FA4D-2214-4AD4-BFC4-5C39875E60CA}" destId="{9A22CEAE-8BE4-4989-8527-9BE030AA5EB6}" srcOrd="0" destOrd="0" parTransId="{382A8FE3-3F4A-4767-B58C-908428733BE3}" sibTransId="{E66BDF35-8142-4272-BD39-F33993DB86B8}"/>
    <dgm:cxn modelId="{F3C7B65B-6ADB-4FBB-8FBE-B36D18AA71B7}" type="presOf" srcId="{4508FBF6-8F80-481C-AFBD-F0EBE1FB3A44}" destId="{3F67D170-2F8A-4989-83ED-1E3BF2A6C212}" srcOrd="0" destOrd="0" presId="urn:microsoft.com/office/officeart/2005/8/layout/process1"/>
    <dgm:cxn modelId="{735B7A4D-3228-414B-89A4-87213A88D663}" type="presOf" srcId="{E66BDF35-8142-4272-BD39-F33993DB86B8}" destId="{8CF546AA-3920-4364-85A8-3F685DF26C15}" srcOrd="1" destOrd="0" presId="urn:microsoft.com/office/officeart/2005/8/layout/process1"/>
    <dgm:cxn modelId="{2C72AAF2-D33E-46AF-A33B-2EA74166C6DE}" type="presOf" srcId="{9A22CEAE-8BE4-4989-8527-9BE030AA5EB6}" destId="{A347AC2F-7EEF-42E7-96BA-E6F06B5D99D2}" srcOrd="0" destOrd="0" presId="urn:microsoft.com/office/officeart/2005/8/layout/process1"/>
    <dgm:cxn modelId="{EF6688E0-017D-4194-8CB2-2E591EC79C7F}" type="presOf" srcId="{CBA6FA4D-2214-4AD4-BFC4-5C39875E60CA}" destId="{6F79939A-0DD7-46C3-927D-8A9262E468AD}" srcOrd="0" destOrd="0" presId="urn:microsoft.com/office/officeart/2005/8/layout/process1"/>
    <dgm:cxn modelId="{2CF8925A-C604-4200-BDAF-1137FFEB5C6F}" type="presParOf" srcId="{6F79939A-0DD7-46C3-927D-8A9262E468AD}" destId="{A347AC2F-7EEF-42E7-96BA-E6F06B5D99D2}" srcOrd="0" destOrd="0" presId="urn:microsoft.com/office/officeart/2005/8/layout/process1"/>
    <dgm:cxn modelId="{774A230D-29C4-4260-B583-4ECEC21F2313}" type="presParOf" srcId="{6F79939A-0DD7-46C3-927D-8A9262E468AD}" destId="{8E91528E-59CE-47CC-9FF9-84F85CF4F5DE}" srcOrd="1" destOrd="0" presId="urn:microsoft.com/office/officeart/2005/8/layout/process1"/>
    <dgm:cxn modelId="{C465A58E-6B7C-4F9B-8D10-B1E3040A636C}" type="presParOf" srcId="{8E91528E-59CE-47CC-9FF9-84F85CF4F5DE}" destId="{8CF546AA-3920-4364-85A8-3F685DF26C15}" srcOrd="0" destOrd="0" presId="urn:microsoft.com/office/officeart/2005/8/layout/process1"/>
    <dgm:cxn modelId="{12BA5C04-0A6F-49F8-8EF8-1A93659542B0}" type="presParOf" srcId="{6F79939A-0DD7-46C3-927D-8A9262E468AD}" destId="{FC52BB0F-FFD0-43F8-A0F4-EDE1E9A0A0B4}" srcOrd="2" destOrd="0" presId="urn:microsoft.com/office/officeart/2005/8/layout/process1"/>
    <dgm:cxn modelId="{52780C5F-F12B-4F94-8B66-D2C128DDC255}" type="presParOf" srcId="{6F79939A-0DD7-46C3-927D-8A9262E468AD}" destId="{82910E10-2069-4287-AA97-AF98DDB55DE2}" srcOrd="3" destOrd="0" presId="urn:microsoft.com/office/officeart/2005/8/layout/process1"/>
    <dgm:cxn modelId="{63B75D6A-E69E-4F40-8AE1-43352AD193AB}" type="presParOf" srcId="{82910E10-2069-4287-AA97-AF98DDB55DE2}" destId="{3C537AFA-AA91-4E83-BB7B-CE5369D656FD}" srcOrd="0" destOrd="0" presId="urn:microsoft.com/office/officeart/2005/8/layout/process1"/>
    <dgm:cxn modelId="{81055F82-D1A0-4292-A3DD-9FD3C122E34B}" type="presParOf" srcId="{6F79939A-0DD7-46C3-927D-8A9262E468AD}" destId="{3F67D170-2F8A-4989-83ED-1E3BF2A6C212}" srcOrd="4" destOrd="0" presId="urn:microsoft.com/office/officeart/2005/8/layout/process1"/>
  </dgm:cxnLst>
  <dgm:bg/>
  <dgm:whole/>
</dgm:dataModel>
</file>

<file path=ppt/diagrams/data5.xml><?xml version="1.0" encoding="utf-8"?>
<dgm:dataModel xmlns:dgm="http://schemas.openxmlformats.org/drawingml/2006/diagram" xmlns:a="http://schemas.openxmlformats.org/drawingml/2006/main">
  <dgm:ptLst>
    <dgm:pt modelId="{27F7AAD5-C712-4B49-9A31-BB50ECE9909F}"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zh-CN" altLang="en-US"/>
        </a:p>
      </dgm:t>
    </dgm:pt>
    <dgm:pt modelId="{5A2511BC-C483-46C1-9022-B9EFCA9EBCF7}">
      <dgm:prSet/>
      <dgm:spPr/>
      <dgm:t>
        <a:bodyPr/>
        <a:lstStyle/>
        <a:p>
          <a:pPr rtl="0"/>
          <a:r>
            <a:rPr lang="en-US" b="0" i="0" baseline="0" dirty="0" smtClean="0"/>
            <a:t>1.</a:t>
          </a:r>
          <a:r>
            <a:rPr lang="zh-CN" b="0" i="0" baseline="0" dirty="0" smtClean="0"/>
            <a:t>红外线室内定位技术</a:t>
          </a:r>
          <a:endParaRPr lang="en-US" b="0" i="0" baseline="0" dirty="0"/>
        </a:p>
      </dgm:t>
    </dgm:pt>
    <dgm:pt modelId="{A6FDC652-81E2-4E55-9270-ACE9D51F38BE}" type="parTrans" cxnId="{5E9B2BDE-1748-4871-B838-72B1AD87E62A}">
      <dgm:prSet/>
      <dgm:spPr/>
      <dgm:t>
        <a:bodyPr/>
        <a:lstStyle/>
        <a:p>
          <a:endParaRPr lang="zh-CN" altLang="en-US"/>
        </a:p>
      </dgm:t>
    </dgm:pt>
    <dgm:pt modelId="{00864175-0486-43E0-A4C4-302F748E0A3F}" type="sibTrans" cxnId="{5E9B2BDE-1748-4871-B838-72B1AD87E62A}">
      <dgm:prSet/>
      <dgm:spPr/>
      <dgm:t>
        <a:bodyPr/>
        <a:lstStyle/>
        <a:p>
          <a:endParaRPr lang="zh-CN" altLang="en-US"/>
        </a:p>
      </dgm:t>
    </dgm:pt>
    <dgm:pt modelId="{0018A279-843E-4474-A1B7-2CA8B8528250}">
      <dgm:prSet/>
      <dgm:spPr/>
      <dgm:t>
        <a:bodyPr/>
        <a:lstStyle/>
        <a:p>
          <a:pPr rtl="0"/>
          <a:r>
            <a:rPr lang="en-US" dirty="0" smtClean="0"/>
            <a:t>2.</a:t>
          </a:r>
          <a:r>
            <a:rPr lang="zh-CN" dirty="0" smtClean="0"/>
            <a:t>超声波定位技术</a:t>
          </a:r>
          <a:endParaRPr lang="zh-CN" dirty="0"/>
        </a:p>
      </dgm:t>
    </dgm:pt>
    <dgm:pt modelId="{CA5D1C08-8F41-4087-871A-3D44D61EC27B}" type="parTrans" cxnId="{86BAB651-5254-40C6-BDAE-17F49ED8364A}">
      <dgm:prSet/>
      <dgm:spPr/>
      <dgm:t>
        <a:bodyPr/>
        <a:lstStyle/>
        <a:p>
          <a:endParaRPr lang="zh-CN" altLang="en-US"/>
        </a:p>
      </dgm:t>
    </dgm:pt>
    <dgm:pt modelId="{52BCF71F-8FA0-462B-B52B-8287E97A71FC}" type="sibTrans" cxnId="{86BAB651-5254-40C6-BDAE-17F49ED8364A}">
      <dgm:prSet/>
      <dgm:spPr/>
      <dgm:t>
        <a:bodyPr/>
        <a:lstStyle/>
        <a:p>
          <a:endParaRPr lang="zh-CN" altLang="en-US"/>
        </a:p>
      </dgm:t>
    </dgm:pt>
    <dgm:pt modelId="{B3ECF186-BF14-46F9-A445-D47ADB264AAA}">
      <dgm:prSet/>
      <dgm:spPr/>
      <dgm:t>
        <a:bodyPr/>
        <a:lstStyle/>
        <a:p>
          <a:pPr rtl="0"/>
          <a:r>
            <a:rPr lang="en-US" dirty="0" smtClean="0"/>
            <a:t>3.</a:t>
          </a:r>
          <a:r>
            <a:rPr lang="zh-CN" dirty="0" smtClean="0"/>
            <a:t>射频识别技术</a:t>
          </a:r>
          <a:endParaRPr lang="zh-CN" dirty="0"/>
        </a:p>
      </dgm:t>
    </dgm:pt>
    <dgm:pt modelId="{0665E74B-3A36-4A46-8F4F-9FEE90AFDE8B}" type="parTrans" cxnId="{C45B451E-41D7-44D4-A070-EB15A4B2A6CC}">
      <dgm:prSet/>
      <dgm:spPr/>
      <dgm:t>
        <a:bodyPr/>
        <a:lstStyle/>
        <a:p>
          <a:endParaRPr lang="zh-CN" altLang="en-US"/>
        </a:p>
      </dgm:t>
    </dgm:pt>
    <dgm:pt modelId="{3A74A424-2B83-4930-A65D-9A0855C0CE93}" type="sibTrans" cxnId="{C45B451E-41D7-44D4-A070-EB15A4B2A6CC}">
      <dgm:prSet/>
      <dgm:spPr/>
      <dgm:t>
        <a:bodyPr/>
        <a:lstStyle/>
        <a:p>
          <a:endParaRPr lang="zh-CN" altLang="en-US"/>
        </a:p>
      </dgm:t>
    </dgm:pt>
    <dgm:pt modelId="{6FCD131F-E614-4336-8693-C470C80D1EC6}">
      <dgm:prSet/>
      <dgm:spPr/>
      <dgm:t>
        <a:bodyPr/>
        <a:lstStyle/>
        <a:p>
          <a:pPr rtl="0"/>
          <a:r>
            <a:rPr lang="en-US" dirty="0" smtClean="0"/>
            <a:t>5.Wi-Fi</a:t>
          </a:r>
          <a:r>
            <a:rPr lang="zh-CN" dirty="0" smtClean="0"/>
            <a:t>技术</a:t>
          </a:r>
          <a:endParaRPr lang="zh-CN" dirty="0"/>
        </a:p>
      </dgm:t>
    </dgm:pt>
    <dgm:pt modelId="{FD59F56F-68E8-43C7-B56F-FB1D4834E99B}" type="parTrans" cxnId="{61B18CE9-BBF9-4081-A5B4-9D9BBCA0462E}">
      <dgm:prSet/>
      <dgm:spPr/>
      <dgm:t>
        <a:bodyPr/>
        <a:lstStyle/>
        <a:p>
          <a:endParaRPr lang="zh-CN" altLang="en-US"/>
        </a:p>
      </dgm:t>
    </dgm:pt>
    <dgm:pt modelId="{0C06217E-F416-4DC8-B3C5-4D11D2EAEF2E}" type="sibTrans" cxnId="{61B18CE9-BBF9-4081-A5B4-9D9BBCA0462E}">
      <dgm:prSet/>
      <dgm:spPr/>
      <dgm:t>
        <a:bodyPr/>
        <a:lstStyle/>
        <a:p>
          <a:endParaRPr lang="zh-CN" altLang="en-US"/>
        </a:p>
      </dgm:t>
    </dgm:pt>
    <dgm:pt modelId="{996A8CD2-09FB-476D-A704-070744302C60}">
      <dgm:prSet/>
      <dgm:spPr/>
      <dgm:t>
        <a:bodyPr/>
        <a:lstStyle/>
        <a:p>
          <a:pPr rtl="0"/>
          <a:r>
            <a:rPr lang="en-US" smtClean="0"/>
            <a:t>4.</a:t>
          </a:r>
          <a:r>
            <a:rPr lang="zh-CN" smtClean="0"/>
            <a:t>超宽带技术</a:t>
          </a:r>
          <a:endParaRPr lang="zh-CN" dirty="0"/>
        </a:p>
      </dgm:t>
    </dgm:pt>
    <dgm:pt modelId="{B3D9FE53-42BF-470F-9969-7DEC5833D4C1}" type="parTrans" cxnId="{0863952C-5833-4867-AE17-DEB715A82958}">
      <dgm:prSet/>
      <dgm:spPr/>
      <dgm:t>
        <a:bodyPr/>
        <a:lstStyle/>
        <a:p>
          <a:endParaRPr lang="zh-CN" altLang="en-US"/>
        </a:p>
      </dgm:t>
    </dgm:pt>
    <dgm:pt modelId="{98A628CB-B6E7-456E-AB3D-44CB04F35C16}" type="sibTrans" cxnId="{0863952C-5833-4867-AE17-DEB715A82958}">
      <dgm:prSet/>
      <dgm:spPr/>
      <dgm:t>
        <a:bodyPr/>
        <a:lstStyle/>
        <a:p>
          <a:endParaRPr lang="zh-CN" altLang="en-US"/>
        </a:p>
      </dgm:t>
    </dgm:pt>
    <dgm:pt modelId="{7CB63D7B-0D99-48E7-9DBE-F1D2E577B6C4}" type="pres">
      <dgm:prSet presAssocID="{27F7AAD5-C712-4B49-9A31-BB50ECE9909F}" presName="linear" presStyleCnt="0">
        <dgm:presLayoutVars>
          <dgm:animLvl val="lvl"/>
          <dgm:resizeHandles val="exact"/>
        </dgm:presLayoutVars>
      </dgm:prSet>
      <dgm:spPr/>
    </dgm:pt>
    <dgm:pt modelId="{FBEFAE1C-82E3-458C-B37D-43A4CE3B5F7B}" type="pres">
      <dgm:prSet presAssocID="{5A2511BC-C483-46C1-9022-B9EFCA9EBCF7}" presName="parentText" presStyleLbl="node1" presStyleIdx="0" presStyleCnt="5">
        <dgm:presLayoutVars>
          <dgm:chMax val="0"/>
          <dgm:bulletEnabled val="1"/>
        </dgm:presLayoutVars>
      </dgm:prSet>
      <dgm:spPr/>
    </dgm:pt>
    <dgm:pt modelId="{DA75CBB4-5E45-4C80-8CF9-A4DF1D8DA859}" type="pres">
      <dgm:prSet presAssocID="{00864175-0486-43E0-A4C4-302F748E0A3F}" presName="spacer" presStyleCnt="0"/>
      <dgm:spPr/>
    </dgm:pt>
    <dgm:pt modelId="{BE5F7A82-9BFD-45D8-958B-A9F5E8FAB903}" type="pres">
      <dgm:prSet presAssocID="{0018A279-843E-4474-A1B7-2CA8B8528250}" presName="parentText" presStyleLbl="node1" presStyleIdx="1" presStyleCnt="5">
        <dgm:presLayoutVars>
          <dgm:chMax val="0"/>
          <dgm:bulletEnabled val="1"/>
        </dgm:presLayoutVars>
      </dgm:prSet>
      <dgm:spPr/>
    </dgm:pt>
    <dgm:pt modelId="{BDD279D8-691B-469C-B40D-16D7E033DB9A}" type="pres">
      <dgm:prSet presAssocID="{52BCF71F-8FA0-462B-B52B-8287E97A71FC}" presName="spacer" presStyleCnt="0"/>
      <dgm:spPr/>
    </dgm:pt>
    <dgm:pt modelId="{86339B26-BA47-469C-93DC-437B1C4ECA78}" type="pres">
      <dgm:prSet presAssocID="{B3ECF186-BF14-46F9-A445-D47ADB264AAA}" presName="parentText" presStyleLbl="node1" presStyleIdx="2" presStyleCnt="5">
        <dgm:presLayoutVars>
          <dgm:chMax val="0"/>
          <dgm:bulletEnabled val="1"/>
        </dgm:presLayoutVars>
      </dgm:prSet>
      <dgm:spPr/>
    </dgm:pt>
    <dgm:pt modelId="{F962B680-6DC4-4143-BE25-032821C067D9}" type="pres">
      <dgm:prSet presAssocID="{3A74A424-2B83-4930-A65D-9A0855C0CE93}" presName="spacer" presStyleCnt="0"/>
      <dgm:spPr/>
    </dgm:pt>
    <dgm:pt modelId="{93920298-7447-46C8-9B31-CDE0163058AF}" type="pres">
      <dgm:prSet presAssocID="{996A8CD2-09FB-476D-A704-070744302C60}" presName="parentText" presStyleLbl="node1" presStyleIdx="3" presStyleCnt="5">
        <dgm:presLayoutVars>
          <dgm:chMax val="0"/>
          <dgm:bulletEnabled val="1"/>
        </dgm:presLayoutVars>
      </dgm:prSet>
      <dgm:spPr/>
      <dgm:t>
        <a:bodyPr/>
        <a:lstStyle/>
        <a:p>
          <a:endParaRPr lang="zh-CN" altLang="en-US"/>
        </a:p>
      </dgm:t>
    </dgm:pt>
    <dgm:pt modelId="{70D6D112-0AA0-4768-9445-86D3DDE0485A}" type="pres">
      <dgm:prSet presAssocID="{98A628CB-B6E7-456E-AB3D-44CB04F35C16}" presName="spacer" presStyleCnt="0"/>
      <dgm:spPr/>
    </dgm:pt>
    <dgm:pt modelId="{7CBB6DC9-D2FF-482B-B287-98D4242B1181}" type="pres">
      <dgm:prSet presAssocID="{6FCD131F-E614-4336-8693-C470C80D1EC6}" presName="parentText" presStyleLbl="node1" presStyleIdx="4" presStyleCnt="5">
        <dgm:presLayoutVars>
          <dgm:chMax val="0"/>
          <dgm:bulletEnabled val="1"/>
        </dgm:presLayoutVars>
      </dgm:prSet>
      <dgm:spPr/>
    </dgm:pt>
  </dgm:ptLst>
  <dgm:cxnLst>
    <dgm:cxn modelId="{C45B451E-41D7-44D4-A070-EB15A4B2A6CC}" srcId="{27F7AAD5-C712-4B49-9A31-BB50ECE9909F}" destId="{B3ECF186-BF14-46F9-A445-D47ADB264AAA}" srcOrd="2" destOrd="0" parTransId="{0665E74B-3A36-4A46-8F4F-9FEE90AFDE8B}" sibTransId="{3A74A424-2B83-4930-A65D-9A0855C0CE93}"/>
    <dgm:cxn modelId="{5E9B2BDE-1748-4871-B838-72B1AD87E62A}" srcId="{27F7AAD5-C712-4B49-9A31-BB50ECE9909F}" destId="{5A2511BC-C483-46C1-9022-B9EFCA9EBCF7}" srcOrd="0" destOrd="0" parTransId="{A6FDC652-81E2-4E55-9270-ACE9D51F38BE}" sibTransId="{00864175-0486-43E0-A4C4-302F748E0A3F}"/>
    <dgm:cxn modelId="{86BAB651-5254-40C6-BDAE-17F49ED8364A}" srcId="{27F7AAD5-C712-4B49-9A31-BB50ECE9909F}" destId="{0018A279-843E-4474-A1B7-2CA8B8528250}" srcOrd="1" destOrd="0" parTransId="{CA5D1C08-8F41-4087-871A-3D44D61EC27B}" sibTransId="{52BCF71F-8FA0-462B-B52B-8287E97A71FC}"/>
    <dgm:cxn modelId="{0863952C-5833-4867-AE17-DEB715A82958}" srcId="{27F7AAD5-C712-4B49-9A31-BB50ECE9909F}" destId="{996A8CD2-09FB-476D-A704-070744302C60}" srcOrd="3" destOrd="0" parTransId="{B3D9FE53-42BF-470F-9969-7DEC5833D4C1}" sibTransId="{98A628CB-B6E7-456E-AB3D-44CB04F35C16}"/>
    <dgm:cxn modelId="{61B18CE9-BBF9-4081-A5B4-9D9BBCA0462E}" srcId="{27F7AAD5-C712-4B49-9A31-BB50ECE9909F}" destId="{6FCD131F-E614-4336-8693-C470C80D1EC6}" srcOrd="4" destOrd="0" parTransId="{FD59F56F-68E8-43C7-B56F-FB1D4834E99B}" sibTransId="{0C06217E-F416-4DC8-B3C5-4D11D2EAEF2E}"/>
    <dgm:cxn modelId="{1284EB5F-8E8A-4A71-9547-E86579C9A436}" type="presOf" srcId="{996A8CD2-09FB-476D-A704-070744302C60}" destId="{93920298-7447-46C8-9B31-CDE0163058AF}" srcOrd="0" destOrd="0" presId="urn:microsoft.com/office/officeart/2005/8/layout/vList2"/>
    <dgm:cxn modelId="{D7E73D88-6802-4EC1-9884-558A52EDFA99}" type="presOf" srcId="{5A2511BC-C483-46C1-9022-B9EFCA9EBCF7}" destId="{FBEFAE1C-82E3-458C-B37D-43A4CE3B5F7B}" srcOrd="0" destOrd="0" presId="urn:microsoft.com/office/officeart/2005/8/layout/vList2"/>
    <dgm:cxn modelId="{93ADCF67-0794-4594-BD46-8C36610D461F}" type="presOf" srcId="{6FCD131F-E614-4336-8693-C470C80D1EC6}" destId="{7CBB6DC9-D2FF-482B-B287-98D4242B1181}" srcOrd="0" destOrd="0" presId="urn:microsoft.com/office/officeart/2005/8/layout/vList2"/>
    <dgm:cxn modelId="{FDE4BF81-2EB3-480A-AFA6-99192B47DCC5}" type="presOf" srcId="{27F7AAD5-C712-4B49-9A31-BB50ECE9909F}" destId="{7CB63D7B-0D99-48E7-9DBE-F1D2E577B6C4}" srcOrd="0" destOrd="0" presId="urn:microsoft.com/office/officeart/2005/8/layout/vList2"/>
    <dgm:cxn modelId="{BDF91D3F-55DA-48A7-BBE4-3AFEC6E83C54}" type="presOf" srcId="{B3ECF186-BF14-46F9-A445-D47ADB264AAA}" destId="{86339B26-BA47-469C-93DC-437B1C4ECA78}" srcOrd="0" destOrd="0" presId="urn:microsoft.com/office/officeart/2005/8/layout/vList2"/>
    <dgm:cxn modelId="{DA8833E9-2BA2-4A8C-A04A-81268D5C9262}" type="presOf" srcId="{0018A279-843E-4474-A1B7-2CA8B8528250}" destId="{BE5F7A82-9BFD-45D8-958B-A9F5E8FAB903}" srcOrd="0" destOrd="0" presId="urn:microsoft.com/office/officeart/2005/8/layout/vList2"/>
    <dgm:cxn modelId="{561E6CFD-41C8-4AD1-BDE2-7666AA9D9E86}" type="presParOf" srcId="{7CB63D7B-0D99-48E7-9DBE-F1D2E577B6C4}" destId="{FBEFAE1C-82E3-458C-B37D-43A4CE3B5F7B}" srcOrd="0" destOrd="0" presId="urn:microsoft.com/office/officeart/2005/8/layout/vList2"/>
    <dgm:cxn modelId="{7A0F9725-D9B4-4A53-8B6B-29EA5040CDFA}" type="presParOf" srcId="{7CB63D7B-0D99-48E7-9DBE-F1D2E577B6C4}" destId="{DA75CBB4-5E45-4C80-8CF9-A4DF1D8DA859}" srcOrd="1" destOrd="0" presId="urn:microsoft.com/office/officeart/2005/8/layout/vList2"/>
    <dgm:cxn modelId="{30B023F6-2E26-4BA3-8662-854A4F8FE6A8}" type="presParOf" srcId="{7CB63D7B-0D99-48E7-9DBE-F1D2E577B6C4}" destId="{BE5F7A82-9BFD-45D8-958B-A9F5E8FAB903}" srcOrd="2" destOrd="0" presId="urn:microsoft.com/office/officeart/2005/8/layout/vList2"/>
    <dgm:cxn modelId="{3CE5BCB0-4E1C-4132-A6CB-5FAE858B2BE4}" type="presParOf" srcId="{7CB63D7B-0D99-48E7-9DBE-F1D2E577B6C4}" destId="{BDD279D8-691B-469C-B40D-16D7E033DB9A}" srcOrd="3" destOrd="0" presId="urn:microsoft.com/office/officeart/2005/8/layout/vList2"/>
    <dgm:cxn modelId="{DE42AF1A-7F55-4C99-84F0-457FB8248826}" type="presParOf" srcId="{7CB63D7B-0D99-48E7-9DBE-F1D2E577B6C4}" destId="{86339B26-BA47-469C-93DC-437B1C4ECA78}" srcOrd="4" destOrd="0" presId="urn:microsoft.com/office/officeart/2005/8/layout/vList2"/>
    <dgm:cxn modelId="{9C61DBD4-4A03-42C1-9C1E-80D7067F4CDF}" type="presParOf" srcId="{7CB63D7B-0D99-48E7-9DBE-F1D2E577B6C4}" destId="{F962B680-6DC4-4143-BE25-032821C067D9}" srcOrd="5" destOrd="0" presId="urn:microsoft.com/office/officeart/2005/8/layout/vList2"/>
    <dgm:cxn modelId="{42AC4AAA-ABE1-4462-A898-98899D608E4B}" type="presParOf" srcId="{7CB63D7B-0D99-48E7-9DBE-F1D2E577B6C4}" destId="{93920298-7447-46C8-9B31-CDE0163058AF}" srcOrd="6" destOrd="0" presId="urn:microsoft.com/office/officeart/2005/8/layout/vList2"/>
    <dgm:cxn modelId="{D155F41D-E106-4595-B657-40489E5B3FC3}" type="presParOf" srcId="{7CB63D7B-0D99-48E7-9DBE-F1D2E577B6C4}" destId="{70D6D112-0AA0-4768-9445-86D3DDE0485A}" srcOrd="7" destOrd="0" presId="urn:microsoft.com/office/officeart/2005/8/layout/vList2"/>
    <dgm:cxn modelId="{2C67E658-AC7C-430B-98E0-A31668DF7B4C}" type="presParOf" srcId="{7CB63D7B-0D99-48E7-9DBE-F1D2E577B6C4}" destId="{7CBB6DC9-D2FF-482B-B287-98D4242B1181}" srcOrd="8"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ED392C06-1E6F-4567-9A2F-4080615E1949}" type="doc">
      <dgm:prSet loTypeId="urn:microsoft.com/office/officeart/2005/8/layout/venn1" loCatId="relationship" qsTypeId="urn:microsoft.com/office/officeart/2005/8/quickstyle/simple1" qsCatId="simple" csTypeId="urn:microsoft.com/office/officeart/2005/8/colors/accent2_2" csCatId="accent2"/>
      <dgm:spPr/>
      <dgm:t>
        <a:bodyPr/>
        <a:lstStyle/>
        <a:p>
          <a:endParaRPr lang="zh-CN" altLang="en-US"/>
        </a:p>
      </dgm:t>
    </dgm:pt>
    <dgm:pt modelId="{CABF4F11-21C4-4163-9549-174EE4F89E43}">
      <dgm:prSet/>
      <dgm:spPr/>
      <dgm:t>
        <a:bodyPr/>
        <a:lstStyle/>
        <a:p>
          <a:pPr rtl="0"/>
          <a:r>
            <a:rPr lang="en-US" dirty="0" smtClean="0"/>
            <a:t>1.</a:t>
          </a:r>
          <a:r>
            <a:rPr lang="zh-CN" dirty="0" smtClean="0"/>
            <a:t>模糊控制</a:t>
          </a:r>
          <a:endParaRPr lang="zh-CN" dirty="0"/>
        </a:p>
      </dgm:t>
    </dgm:pt>
    <dgm:pt modelId="{27E99969-C362-46AC-A9C2-43B2B616E085}" type="parTrans" cxnId="{61446E4D-97DE-4D11-A6D4-DCEDDF5F5D24}">
      <dgm:prSet/>
      <dgm:spPr/>
      <dgm:t>
        <a:bodyPr/>
        <a:lstStyle/>
        <a:p>
          <a:endParaRPr lang="zh-CN" altLang="en-US"/>
        </a:p>
      </dgm:t>
    </dgm:pt>
    <dgm:pt modelId="{39AE525D-449A-4AF7-A385-B542B7AEB056}" type="sibTrans" cxnId="{61446E4D-97DE-4D11-A6D4-DCEDDF5F5D24}">
      <dgm:prSet/>
      <dgm:spPr/>
      <dgm:t>
        <a:bodyPr/>
        <a:lstStyle/>
        <a:p>
          <a:endParaRPr lang="zh-CN" altLang="en-US"/>
        </a:p>
      </dgm:t>
    </dgm:pt>
    <dgm:pt modelId="{51BD29E8-CE43-4D3A-A4E0-494C9CA84993}">
      <dgm:prSet/>
      <dgm:spPr/>
      <dgm:t>
        <a:bodyPr/>
        <a:lstStyle/>
        <a:p>
          <a:pPr rtl="0"/>
          <a:r>
            <a:rPr lang="en-US" dirty="0" smtClean="0"/>
            <a:t>2.</a:t>
          </a:r>
          <a:r>
            <a:rPr lang="zh-CN" dirty="0" smtClean="0"/>
            <a:t>专家控制</a:t>
          </a:r>
          <a:endParaRPr lang="zh-CN" dirty="0"/>
        </a:p>
      </dgm:t>
    </dgm:pt>
    <dgm:pt modelId="{48B2152D-5C7B-46E6-BAF3-DB5A1856AB02}" type="parTrans" cxnId="{7EDE47DC-514B-4302-ABC7-D7DA7F7297E6}">
      <dgm:prSet/>
      <dgm:spPr/>
      <dgm:t>
        <a:bodyPr/>
        <a:lstStyle/>
        <a:p>
          <a:endParaRPr lang="zh-CN" altLang="en-US"/>
        </a:p>
      </dgm:t>
    </dgm:pt>
    <dgm:pt modelId="{AF1BA7FE-A0F1-496E-A939-1B654596CEC0}" type="sibTrans" cxnId="{7EDE47DC-514B-4302-ABC7-D7DA7F7297E6}">
      <dgm:prSet/>
      <dgm:spPr/>
      <dgm:t>
        <a:bodyPr/>
        <a:lstStyle/>
        <a:p>
          <a:endParaRPr lang="zh-CN" altLang="en-US"/>
        </a:p>
      </dgm:t>
    </dgm:pt>
    <dgm:pt modelId="{FC36005E-4A67-42E0-B8A7-6DAD6F9237C7}">
      <dgm:prSet/>
      <dgm:spPr/>
      <dgm:t>
        <a:bodyPr/>
        <a:lstStyle/>
        <a:p>
          <a:pPr rtl="0"/>
          <a:r>
            <a:rPr lang="en-US" dirty="0" smtClean="0"/>
            <a:t>3.</a:t>
          </a:r>
          <a:r>
            <a:rPr lang="zh-CN" dirty="0" smtClean="0"/>
            <a:t>人工神经网络</a:t>
          </a:r>
          <a:endParaRPr lang="zh-CN" dirty="0"/>
        </a:p>
      </dgm:t>
    </dgm:pt>
    <dgm:pt modelId="{5B3BC2C2-7401-42DA-BD3A-9AB2A374C920}" type="parTrans" cxnId="{81CDCE61-736B-4C11-96D3-414CD5311F99}">
      <dgm:prSet/>
      <dgm:spPr/>
      <dgm:t>
        <a:bodyPr/>
        <a:lstStyle/>
        <a:p>
          <a:endParaRPr lang="zh-CN" altLang="en-US"/>
        </a:p>
      </dgm:t>
    </dgm:pt>
    <dgm:pt modelId="{E7D15221-5AD8-4B27-8068-2DFD3CAA17E7}" type="sibTrans" cxnId="{81CDCE61-736B-4C11-96D3-414CD5311F99}">
      <dgm:prSet/>
      <dgm:spPr/>
      <dgm:t>
        <a:bodyPr/>
        <a:lstStyle/>
        <a:p>
          <a:endParaRPr lang="zh-CN" altLang="en-US"/>
        </a:p>
      </dgm:t>
    </dgm:pt>
    <dgm:pt modelId="{B647B3DD-E0EE-4918-8906-41FA2B277EC4}">
      <dgm:prSet/>
      <dgm:spPr/>
      <dgm:t>
        <a:bodyPr/>
        <a:lstStyle/>
        <a:p>
          <a:pPr rtl="0"/>
          <a:r>
            <a:rPr lang="en-US" dirty="0" smtClean="0"/>
            <a:t>4.</a:t>
          </a:r>
          <a:r>
            <a:rPr lang="zh-CN" dirty="0" smtClean="0"/>
            <a:t>遗传算法</a:t>
          </a:r>
          <a:endParaRPr lang="zh-CN" dirty="0"/>
        </a:p>
      </dgm:t>
    </dgm:pt>
    <dgm:pt modelId="{F48C645C-3A5F-4140-92E2-B1E808EBDC07}" type="parTrans" cxnId="{E3E87D65-0D0A-4EE2-ACD3-7A79D2C4FAF6}">
      <dgm:prSet/>
      <dgm:spPr/>
      <dgm:t>
        <a:bodyPr/>
        <a:lstStyle/>
        <a:p>
          <a:endParaRPr lang="zh-CN" altLang="en-US"/>
        </a:p>
      </dgm:t>
    </dgm:pt>
    <dgm:pt modelId="{22F70A47-4B56-4AC1-9BDA-88E11E120CF8}" type="sibTrans" cxnId="{E3E87D65-0D0A-4EE2-ACD3-7A79D2C4FAF6}">
      <dgm:prSet/>
      <dgm:spPr/>
      <dgm:t>
        <a:bodyPr/>
        <a:lstStyle/>
        <a:p>
          <a:endParaRPr lang="zh-CN" altLang="en-US"/>
        </a:p>
      </dgm:t>
    </dgm:pt>
    <dgm:pt modelId="{CF3B1969-87C0-429B-81F8-75723E2DCDA8}" type="pres">
      <dgm:prSet presAssocID="{ED392C06-1E6F-4567-9A2F-4080615E1949}" presName="compositeShape" presStyleCnt="0">
        <dgm:presLayoutVars>
          <dgm:chMax val="7"/>
          <dgm:dir/>
          <dgm:resizeHandles val="exact"/>
        </dgm:presLayoutVars>
      </dgm:prSet>
      <dgm:spPr/>
    </dgm:pt>
    <dgm:pt modelId="{48FB6572-A2A8-44A6-B961-D3AD6B975E7D}" type="pres">
      <dgm:prSet presAssocID="{CABF4F11-21C4-4163-9549-174EE4F89E43}" presName="circ1" presStyleLbl="vennNode1" presStyleIdx="0" presStyleCnt="4"/>
      <dgm:spPr/>
    </dgm:pt>
    <dgm:pt modelId="{330A4EDC-2A8B-46E6-B72A-AA2C86B35667}" type="pres">
      <dgm:prSet presAssocID="{CABF4F11-21C4-4163-9549-174EE4F89E43}" presName="circ1Tx" presStyleLbl="revTx" presStyleIdx="0" presStyleCnt="0">
        <dgm:presLayoutVars>
          <dgm:chMax val="0"/>
          <dgm:chPref val="0"/>
          <dgm:bulletEnabled val="1"/>
        </dgm:presLayoutVars>
      </dgm:prSet>
      <dgm:spPr/>
    </dgm:pt>
    <dgm:pt modelId="{E3E03CC9-5019-43DA-9C7C-2BB47F15E281}" type="pres">
      <dgm:prSet presAssocID="{51BD29E8-CE43-4D3A-A4E0-494C9CA84993}" presName="circ2" presStyleLbl="vennNode1" presStyleIdx="1" presStyleCnt="4"/>
      <dgm:spPr/>
    </dgm:pt>
    <dgm:pt modelId="{248A16FF-D85A-49D7-8C27-89A24F914568}" type="pres">
      <dgm:prSet presAssocID="{51BD29E8-CE43-4D3A-A4E0-494C9CA84993}" presName="circ2Tx" presStyleLbl="revTx" presStyleIdx="0" presStyleCnt="0">
        <dgm:presLayoutVars>
          <dgm:chMax val="0"/>
          <dgm:chPref val="0"/>
          <dgm:bulletEnabled val="1"/>
        </dgm:presLayoutVars>
      </dgm:prSet>
      <dgm:spPr/>
    </dgm:pt>
    <dgm:pt modelId="{A947FCD9-F7A4-4635-9899-DD59850289C7}" type="pres">
      <dgm:prSet presAssocID="{FC36005E-4A67-42E0-B8A7-6DAD6F9237C7}" presName="circ3" presStyleLbl="vennNode1" presStyleIdx="2" presStyleCnt="4"/>
      <dgm:spPr/>
    </dgm:pt>
    <dgm:pt modelId="{CA7ADB87-F584-4135-81B5-E9CE178490EA}" type="pres">
      <dgm:prSet presAssocID="{FC36005E-4A67-42E0-B8A7-6DAD6F9237C7}" presName="circ3Tx" presStyleLbl="revTx" presStyleIdx="0" presStyleCnt="0">
        <dgm:presLayoutVars>
          <dgm:chMax val="0"/>
          <dgm:chPref val="0"/>
          <dgm:bulletEnabled val="1"/>
        </dgm:presLayoutVars>
      </dgm:prSet>
      <dgm:spPr/>
    </dgm:pt>
    <dgm:pt modelId="{4FEB22CA-59F7-4674-B8CA-44B46FE635C4}" type="pres">
      <dgm:prSet presAssocID="{B647B3DD-E0EE-4918-8906-41FA2B277EC4}" presName="circ4" presStyleLbl="vennNode1" presStyleIdx="3" presStyleCnt="4"/>
      <dgm:spPr/>
    </dgm:pt>
    <dgm:pt modelId="{B4313C24-A02A-4771-8098-53803783BA69}" type="pres">
      <dgm:prSet presAssocID="{B647B3DD-E0EE-4918-8906-41FA2B277EC4}" presName="circ4Tx" presStyleLbl="revTx" presStyleIdx="0" presStyleCnt="0">
        <dgm:presLayoutVars>
          <dgm:chMax val="0"/>
          <dgm:chPref val="0"/>
          <dgm:bulletEnabled val="1"/>
        </dgm:presLayoutVars>
      </dgm:prSet>
      <dgm:spPr/>
    </dgm:pt>
  </dgm:ptLst>
  <dgm:cxnLst>
    <dgm:cxn modelId="{1A8BB1CF-C347-489F-8D0B-9E43476FE9AF}" type="presOf" srcId="{CABF4F11-21C4-4163-9549-174EE4F89E43}" destId="{48FB6572-A2A8-44A6-B961-D3AD6B975E7D}" srcOrd="0" destOrd="0" presId="urn:microsoft.com/office/officeart/2005/8/layout/venn1"/>
    <dgm:cxn modelId="{61446E4D-97DE-4D11-A6D4-DCEDDF5F5D24}" srcId="{ED392C06-1E6F-4567-9A2F-4080615E1949}" destId="{CABF4F11-21C4-4163-9549-174EE4F89E43}" srcOrd="0" destOrd="0" parTransId="{27E99969-C362-46AC-A9C2-43B2B616E085}" sibTransId="{39AE525D-449A-4AF7-A385-B542B7AEB056}"/>
    <dgm:cxn modelId="{7CF3D04E-F2E6-4E9D-B8F9-3434E15F7E7D}" type="presOf" srcId="{ED392C06-1E6F-4567-9A2F-4080615E1949}" destId="{CF3B1969-87C0-429B-81F8-75723E2DCDA8}" srcOrd="0" destOrd="0" presId="urn:microsoft.com/office/officeart/2005/8/layout/venn1"/>
    <dgm:cxn modelId="{6D412220-8A24-467B-90B3-5CF905EFDA52}" type="presOf" srcId="{B647B3DD-E0EE-4918-8906-41FA2B277EC4}" destId="{4FEB22CA-59F7-4674-B8CA-44B46FE635C4}" srcOrd="0" destOrd="0" presId="urn:microsoft.com/office/officeart/2005/8/layout/venn1"/>
    <dgm:cxn modelId="{3DCEC917-B6C5-4B92-981D-38C98A88ED7E}" type="presOf" srcId="{CABF4F11-21C4-4163-9549-174EE4F89E43}" destId="{330A4EDC-2A8B-46E6-B72A-AA2C86B35667}" srcOrd="1" destOrd="0" presId="urn:microsoft.com/office/officeart/2005/8/layout/venn1"/>
    <dgm:cxn modelId="{8F50F4F3-11FF-4791-BFBA-17268A2333D7}" type="presOf" srcId="{B647B3DD-E0EE-4918-8906-41FA2B277EC4}" destId="{B4313C24-A02A-4771-8098-53803783BA69}" srcOrd="1" destOrd="0" presId="urn:microsoft.com/office/officeart/2005/8/layout/venn1"/>
    <dgm:cxn modelId="{7EDE47DC-514B-4302-ABC7-D7DA7F7297E6}" srcId="{ED392C06-1E6F-4567-9A2F-4080615E1949}" destId="{51BD29E8-CE43-4D3A-A4E0-494C9CA84993}" srcOrd="1" destOrd="0" parTransId="{48B2152D-5C7B-46E6-BAF3-DB5A1856AB02}" sibTransId="{AF1BA7FE-A0F1-496E-A939-1B654596CEC0}"/>
    <dgm:cxn modelId="{33C94FCA-3A7C-471B-A500-75507DA9F6A0}" type="presOf" srcId="{51BD29E8-CE43-4D3A-A4E0-494C9CA84993}" destId="{E3E03CC9-5019-43DA-9C7C-2BB47F15E281}" srcOrd="0" destOrd="0" presId="urn:microsoft.com/office/officeart/2005/8/layout/venn1"/>
    <dgm:cxn modelId="{81CDCE61-736B-4C11-96D3-414CD5311F99}" srcId="{ED392C06-1E6F-4567-9A2F-4080615E1949}" destId="{FC36005E-4A67-42E0-B8A7-6DAD6F9237C7}" srcOrd="2" destOrd="0" parTransId="{5B3BC2C2-7401-42DA-BD3A-9AB2A374C920}" sibTransId="{E7D15221-5AD8-4B27-8068-2DFD3CAA17E7}"/>
    <dgm:cxn modelId="{DAC6499F-5960-4BB1-9548-FDE7DDC31DA1}" type="presOf" srcId="{51BD29E8-CE43-4D3A-A4E0-494C9CA84993}" destId="{248A16FF-D85A-49D7-8C27-89A24F914568}" srcOrd="1" destOrd="0" presId="urn:microsoft.com/office/officeart/2005/8/layout/venn1"/>
    <dgm:cxn modelId="{35AFA2E6-5705-4D6B-8357-D415A168B0D9}" type="presOf" srcId="{FC36005E-4A67-42E0-B8A7-6DAD6F9237C7}" destId="{CA7ADB87-F584-4135-81B5-E9CE178490EA}" srcOrd="1" destOrd="0" presId="urn:microsoft.com/office/officeart/2005/8/layout/venn1"/>
    <dgm:cxn modelId="{08A8F6B1-7E1A-4FFF-A619-6203C1A86E81}" type="presOf" srcId="{FC36005E-4A67-42E0-B8A7-6DAD6F9237C7}" destId="{A947FCD9-F7A4-4635-9899-DD59850289C7}" srcOrd="0" destOrd="0" presId="urn:microsoft.com/office/officeart/2005/8/layout/venn1"/>
    <dgm:cxn modelId="{E3E87D65-0D0A-4EE2-ACD3-7A79D2C4FAF6}" srcId="{ED392C06-1E6F-4567-9A2F-4080615E1949}" destId="{B647B3DD-E0EE-4918-8906-41FA2B277EC4}" srcOrd="3" destOrd="0" parTransId="{F48C645C-3A5F-4140-92E2-B1E808EBDC07}" sibTransId="{22F70A47-4B56-4AC1-9BDA-88E11E120CF8}"/>
    <dgm:cxn modelId="{55B0DD5E-A069-456C-BBF7-2AAC04F7B7C7}" type="presParOf" srcId="{CF3B1969-87C0-429B-81F8-75723E2DCDA8}" destId="{48FB6572-A2A8-44A6-B961-D3AD6B975E7D}" srcOrd="0" destOrd="0" presId="urn:microsoft.com/office/officeart/2005/8/layout/venn1"/>
    <dgm:cxn modelId="{32ADB85C-37EE-4F03-99F4-F2889CF5AD42}" type="presParOf" srcId="{CF3B1969-87C0-429B-81F8-75723E2DCDA8}" destId="{330A4EDC-2A8B-46E6-B72A-AA2C86B35667}" srcOrd="1" destOrd="0" presId="urn:microsoft.com/office/officeart/2005/8/layout/venn1"/>
    <dgm:cxn modelId="{146B99AC-7A06-4B73-9F89-A155CD3998AA}" type="presParOf" srcId="{CF3B1969-87C0-429B-81F8-75723E2DCDA8}" destId="{E3E03CC9-5019-43DA-9C7C-2BB47F15E281}" srcOrd="2" destOrd="0" presId="urn:microsoft.com/office/officeart/2005/8/layout/venn1"/>
    <dgm:cxn modelId="{890A5C21-E673-4780-9E57-B8F1884A1798}" type="presParOf" srcId="{CF3B1969-87C0-429B-81F8-75723E2DCDA8}" destId="{248A16FF-D85A-49D7-8C27-89A24F914568}" srcOrd="3" destOrd="0" presId="urn:microsoft.com/office/officeart/2005/8/layout/venn1"/>
    <dgm:cxn modelId="{41915CA1-FB41-4FD1-B8D4-F5854992E6D2}" type="presParOf" srcId="{CF3B1969-87C0-429B-81F8-75723E2DCDA8}" destId="{A947FCD9-F7A4-4635-9899-DD59850289C7}" srcOrd="4" destOrd="0" presId="urn:microsoft.com/office/officeart/2005/8/layout/venn1"/>
    <dgm:cxn modelId="{E54EBD9D-E8FF-4EA5-B6FF-29A30800A88A}" type="presParOf" srcId="{CF3B1969-87C0-429B-81F8-75723E2DCDA8}" destId="{CA7ADB87-F584-4135-81B5-E9CE178490EA}" srcOrd="5" destOrd="0" presId="urn:microsoft.com/office/officeart/2005/8/layout/venn1"/>
    <dgm:cxn modelId="{43EBBB18-3D75-40E7-809B-932D505DEE71}" type="presParOf" srcId="{CF3B1969-87C0-429B-81F8-75723E2DCDA8}" destId="{4FEB22CA-59F7-4674-B8CA-44B46FE635C4}" srcOrd="6" destOrd="0" presId="urn:microsoft.com/office/officeart/2005/8/layout/venn1"/>
    <dgm:cxn modelId="{D5E40831-6A21-4DD7-BB78-C7942157F0A9}" type="presParOf" srcId="{CF3B1969-87C0-429B-81F8-75723E2DCDA8}" destId="{B4313C24-A02A-4771-8098-53803783BA69}" srcOrd="7" destOrd="0" presId="urn:microsoft.com/office/officeart/2005/8/layout/venn1"/>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diagramLayout" Target="../diagrams/layout4.xml"/><Relationship Id="rId7" Type="http://schemas.openxmlformats.org/officeDocument/2006/relationships/image" Target="../media/image17.jpeg"/><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studa.net/network/"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baike.baidu.com/view/1087323.htm" TargetMode="Externa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baike.baidu.com/view/30.htm" TargetMode="External"/><Relationship Id="rId2" Type="http://schemas.openxmlformats.org/officeDocument/2006/relationships/hyperlink" Target="http://baike.baidu.com/view/729629.htm" TargetMode="External"/><Relationship Id="rId1" Type="http://schemas.openxmlformats.org/officeDocument/2006/relationships/slideLayout" Target="../slideLayouts/slideLayout3.xml"/><Relationship Id="rId5" Type="http://schemas.openxmlformats.org/officeDocument/2006/relationships/hyperlink" Target="http://baike.baidu.com/view/6825.htm" TargetMode="External"/><Relationship Id="rId4" Type="http://schemas.openxmlformats.org/officeDocument/2006/relationships/hyperlink" Target="http://baike.baidu.com/view/37.ht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baike.baidu.com/view/1559138.htm"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baike.baidu.com/view/568498.htm" TargetMode="External"/><Relationship Id="rId2" Type="http://schemas.openxmlformats.org/officeDocument/2006/relationships/hyperlink" Target="http://baike.baidu.com/view/1585557.htm" TargetMode="Externa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hyperlink" Target="http://baike.baidu.com/view/647394.ht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2</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t>智能物流技术</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en-US" dirty="0" smtClean="0"/>
              <a:t>3.</a:t>
            </a:r>
            <a:r>
              <a:rPr lang="zh-CN" altLang="en-US" dirty="0" smtClean="0"/>
              <a:t>物流监控、控制感知层</a:t>
            </a:r>
          </a:p>
          <a:p>
            <a:pPr marL="0" indent="365125">
              <a:buNone/>
            </a:pPr>
            <a:r>
              <a:rPr lang="zh-CN" altLang="en-US" dirty="0" smtClean="0"/>
              <a:t>物流监控、控制感知层为物流过程的安全提供有效的支撑手段，是智能物流监控信息化的重要组成部分，通过实现物流过程的实时视频信息，实时数据交换，及时有效地采集物流信息，并通过与物流视频监控、报警设备有机结合，实时掌握物流环节的运行状况，分析物流过程状况，及时发现问题、及时解决问题，从而实现对物流过程的无缝监管。</a:t>
            </a:r>
          </a:p>
          <a:p>
            <a:pPr>
              <a:buNone/>
            </a:pPr>
            <a:endParaRPr lang="zh-CN" altLang="en-US" dirty="0"/>
          </a:p>
        </p:txBody>
      </p:sp>
      <p:sp>
        <p:nvSpPr>
          <p:cNvPr id="3" name="标题 2"/>
          <p:cNvSpPr>
            <a:spLocks noGrp="1"/>
          </p:cNvSpPr>
          <p:nvPr>
            <p:ph type="title"/>
          </p:nvPr>
        </p:nvSpPr>
        <p:spPr/>
        <p:txBody>
          <a:bodyPr/>
          <a:lstStyle/>
          <a:p>
            <a:r>
              <a:rPr lang="en-US" b="1" dirty="0" smtClean="0"/>
              <a:t>2.1.1</a:t>
            </a:r>
            <a:r>
              <a:rPr lang="zh-CN" altLang="en-US" b="1" dirty="0" smtClean="0"/>
              <a:t>智能物流感知层</a:t>
            </a:r>
            <a:endParaRPr lang="zh-CN" altLang="en-US"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zh-CN" altLang="en-US" dirty="0" smtClean="0"/>
              <a:t>在现代物流作业中，既有区域范围内的厂区生产物流的运作与管理，也有大范围的物流线路运输与调度，更有以仓储系统与拣选系统为主的智能物流中心的物流系统作业与运筹；面对复杂的、流动的物，要实现在</a:t>
            </a:r>
            <a:r>
              <a:rPr lang="en-US" dirty="0" smtClean="0"/>
              <a:t>“</a:t>
            </a:r>
            <a:r>
              <a:rPr lang="zh-CN" altLang="en-US" dirty="0" smtClean="0"/>
              <a:t>物流</a:t>
            </a:r>
            <a:r>
              <a:rPr lang="en-US" dirty="0" smtClean="0"/>
              <a:t>”</a:t>
            </a:r>
            <a:r>
              <a:rPr lang="zh-CN" altLang="en-US" dirty="0" smtClean="0"/>
              <a:t>过程中的物联网，需要多种技术集成应用</a:t>
            </a:r>
            <a:r>
              <a:rPr lang="zh-CN" altLang="en-US" dirty="0" smtClean="0"/>
              <a:t>：</a:t>
            </a:r>
            <a:endParaRPr lang="en-US" altLang="zh-CN" dirty="0" smtClean="0"/>
          </a:p>
          <a:p>
            <a:pPr marL="0" indent="441325">
              <a:buNone/>
            </a:pPr>
            <a:endParaRPr lang="zh-CN" altLang="en-US" dirty="0" smtClean="0"/>
          </a:p>
          <a:p>
            <a:pPr>
              <a:buNone/>
            </a:pPr>
            <a:endParaRPr lang="zh-CN" altLang="en-US" dirty="0"/>
          </a:p>
        </p:txBody>
      </p:sp>
      <p:sp>
        <p:nvSpPr>
          <p:cNvPr id="3" name="标题 2"/>
          <p:cNvSpPr>
            <a:spLocks noGrp="1"/>
          </p:cNvSpPr>
          <p:nvPr>
            <p:ph type="title"/>
          </p:nvPr>
        </p:nvSpPr>
        <p:spPr/>
        <p:txBody>
          <a:bodyPr/>
          <a:lstStyle/>
          <a:p>
            <a:r>
              <a:rPr lang="en-US" b="1" dirty="0" smtClean="0"/>
              <a:t>2.1.2</a:t>
            </a:r>
            <a:r>
              <a:rPr lang="zh-CN" altLang="en-US" b="1" dirty="0" smtClean="0"/>
              <a:t>智能物流通信</a:t>
            </a:r>
            <a:r>
              <a:rPr lang="zh-CN" altLang="en-US" b="1" dirty="0" smtClean="0"/>
              <a:t>层</a:t>
            </a:r>
            <a:endParaRPr lang="zh-CN" altLang="en-US" dirty="0"/>
          </a:p>
        </p:txBody>
      </p:sp>
      <p:graphicFrame>
        <p:nvGraphicFramePr>
          <p:cNvPr id="5" name="图示 4"/>
          <p:cNvGraphicFramePr/>
          <p:nvPr/>
        </p:nvGraphicFramePr>
        <p:xfrm>
          <a:off x="714348" y="2643182"/>
          <a:ext cx="7358114" cy="22860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642910" y="5214950"/>
            <a:ext cx="7715304" cy="923330"/>
          </a:xfrm>
          <a:prstGeom prst="rect">
            <a:avLst/>
          </a:prstGeom>
        </p:spPr>
        <p:txBody>
          <a:bodyPr wrap="square">
            <a:spAutoFit/>
          </a:bodyPr>
          <a:lstStyle/>
          <a:p>
            <a:pPr marL="0" indent="441325">
              <a:buNone/>
            </a:pPr>
            <a:r>
              <a:rPr lang="zh-CN" altLang="en-US" dirty="0" smtClean="0"/>
              <a:t>综合上分析，物流行业为了使移动或存储中形态各异“物”能够联网，最常采用的网络技术是局域网技术、无线局域网技术、互联网技术、现场总线技术和无线通信技术。</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274638">
              <a:buNone/>
            </a:pPr>
            <a:r>
              <a:rPr lang="zh-CN" altLang="en-US" dirty="0" smtClean="0"/>
              <a:t>对智能物流系统的技术构架，结合物流组织结构、业务流程、数据及数据流程等分析，业务层主要可以分为三个</a:t>
            </a:r>
            <a:r>
              <a:rPr lang="zh-CN" altLang="en-US" dirty="0" smtClean="0"/>
              <a:t>层次。</a:t>
            </a:r>
            <a:endParaRPr lang="zh-CN" altLang="en-US" dirty="0" smtClean="0"/>
          </a:p>
          <a:p>
            <a:pPr>
              <a:buNone/>
            </a:pPr>
            <a:endParaRPr lang="zh-CN" altLang="en-US" dirty="0"/>
          </a:p>
        </p:txBody>
      </p:sp>
      <p:sp>
        <p:nvSpPr>
          <p:cNvPr id="3" name="标题 2"/>
          <p:cNvSpPr>
            <a:spLocks noGrp="1"/>
          </p:cNvSpPr>
          <p:nvPr>
            <p:ph type="title"/>
          </p:nvPr>
        </p:nvSpPr>
        <p:spPr/>
        <p:txBody>
          <a:bodyPr/>
          <a:lstStyle/>
          <a:p>
            <a:r>
              <a:rPr lang="en-US" b="1" dirty="0" smtClean="0"/>
              <a:t>2.1.3</a:t>
            </a:r>
            <a:r>
              <a:rPr lang="zh-CN" altLang="en-US" b="1" dirty="0" smtClean="0"/>
              <a:t>智能物流</a:t>
            </a:r>
            <a:r>
              <a:rPr lang="zh-CN" altLang="en-US" b="1" dirty="0" smtClean="0"/>
              <a:t>应用层</a:t>
            </a:r>
            <a:endParaRPr lang="zh-CN" altLang="en-US" dirty="0"/>
          </a:p>
        </p:txBody>
      </p:sp>
      <p:sp>
        <p:nvSpPr>
          <p:cNvPr id="4" name="Rectangle 11"/>
          <p:cNvSpPr>
            <a:spLocks noChangeArrowheads="1"/>
          </p:cNvSpPr>
          <p:nvPr/>
        </p:nvSpPr>
        <p:spPr bwMode="auto">
          <a:xfrm>
            <a:off x="1071538" y="3000372"/>
            <a:ext cx="7004878" cy="2298842"/>
          </a:xfrm>
          <a:prstGeom prst="rect">
            <a:avLst/>
          </a:prstGeom>
          <a:solidFill>
            <a:srgbClr val="CC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应</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用</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AutoShape 10"/>
          <p:cNvSpPr>
            <a:spLocks noChangeArrowheads="1"/>
          </p:cNvSpPr>
          <p:nvPr/>
        </p:nvSpPr>
        <p:spPr bwMode="auto">
          <a:xfrm>
            <a:off x="1624910" y="3427755"/>
            <a:ext cx="6330034" cy="464547"/>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物流决策层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AutoShape 9"/>
          <p:cNvSpPr>
            <a:spLocks noChangeArrowheads="1"/>
          </p:cNvSpPr>
          <p:nvPr/>
        </p:nvSpPr>
        <p:spPr bwMode="auto">
          <a:xfrm>
            <a:off x="1624910" y="4635576"/>
            <a:ext cx="6330034" cy="464547"/>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物流执行层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AutoShape 8"/>
          <p:cNvSpPr>
            <a:spLocks noChangeArrowheads="1"/>
          </p:cNvSpPr>
          <p:nvPr/>
        </p:nvSpPr>
        <p:spPr bwMode="auto">
          <a:xfrm>
            <a:off x="1624910" y="4064847"/>
            <a:ext cx="6330034" cy="464547"/>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物流管理层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471990" cy="3160719"/>
          </a:xfrm>
        </p:spPr>
        <p:txBody>
          <a:bodyPr/>
          <a:lstStyle/>
          <a:p>
            <a:pPr marL="0" indent="274638"/>
            <a:r>
              <a:rPr lang="en-US" dirty="0" smtClean="0"/>
              <a:t>1.</a:t>
            </a:r>
            <a:r>
              <a:rPr lang="zh-CN" altLang="en-US" dirty="0" smtClean="0"/>
              <a:t>智能物流决策层</a:t>
            </a:r>
          </a:p>
          <a:p>
            <a:pPr marL="0" indent="365125">
              <a:buNone/>
            </a:pPr>
            <a:r>
              <a:rPr lang="zh-CN" altLang="en-US" dirty="0" smtClean="0"/>
              <a:t>决策层主要面向物流高层管理决策人员，主要对物流进行整合的智能化，它以物流系统为应用背景，为物流决策者正确决策提供有力支持。商业智能在物流领域的应用是相当重要和广泛的，当然要建立一个距离短、时间少、整合好、质量高、费用省、环保型的物流不是仅仅运用商业智能就可以做到的，而是必须强调物流五大环节（运输、保管、装卸、包装和信息）的系统性，做到物流环节的协调性、一致性、关联性、互动性和平衡性，将物流企业运营过程中产生的信息数据进行有效整合处理，为物流企业合理定位、精确控制和准确决策提供依据，它将成为现代物流企业提升自身整体竞争能力的必然选择。</a:t>
            </a:r>
          </a:p>
          <a:p>
            <a:pPr>
              <a:buNone/>
            </a:pPr>
            <a:endParaRPr lang="zh-CN" altLang="en-US" dirty="0"/>
          </a:p>
        </p:txBody>
      </p:sp>
      <p:sp>
        <p:nvSpPr>
          <p:cNvPr id="3" name="标题 2"/>
          <p:cNvSpPr>
            <a:spLocks noGrp="1"/>
          </p:cNvSpPr>
          <p:nvPr>
            <p:ph type="title"/>
          </p:nvPr>
        </p:nvSpPr>
        <p:spPr/>
        <p:txBody>
          <a:bodyPr/>
          <a:lstStyle/>
          <a:p>
            <a:r>
              <a:rPr lang="en-US" b="1" dirty="0" smtClean="0"/>
              <a:t>2.1.3</a:t>
            </a:r>
            <a:r>
              <a:rPr lang="zh-CN" altLang="en-US" b="1" dirty="0" smtClean="0"/>
              <a:t>智能物流应用层</a:t>
            </a:r>
            <a:endParaRPr lang="zh-CN" altLang="en-US" dirty="0"/>
          </a:p>
        </p:txBody>
      </p:sp>
      <p:pic>
        <p:nvPicPr>
          <p:cNvPr id="112642" name="Picture 2" descr="http://www.vtradex.com/images/vtradex_reviews_hydt_043.html5.jpg"/>
          <p:cNvPicPr>
            <a:picLocks noChangeAspect="1" noChangeArrowheads="1"/>
          </p:cNvPicPr>
          <p:nvPr/>
        </p:nvPicPr>
        <p:blipFill>
          <a:blip r:embed="rId2"/>
          <a:srcRect/>
          <a:stretch>
            <a:fillRect/>
          </a:stretch>
        </p:blipFill>
        <p:spPr bwMode="auto">
          <a:xfrm>
            <a:off x="4786314" y="1643050"/>
            <a:ext cx="4071966" cy="3943351"/>
          </a:xfrm>
          <a:prstGeom prst="rect">
            <a:avLst/>
          </a:prstGeom>
          <a:noFill/>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401080" cy="4929188"/>
          </a:xfrm>
        </p:spPr>
        <p:txBody>
          <a:bodyPr/>
          <a:lstStyle/>
          <a:p>
            <a:r>
              <a:rPr lang="en-US" dirty="0" smtClean="0"/>
              <a:t>2</a:t>
            </a:r>
            <a:r>
              <a:rPr lang="zh-CN" altLang="en-US" dirty="0" smtClean="0"/>
              <a:t>．智能物流管理层</a:t>
            </a:r>
          </a:p>
          <a:p>
            <a:r>
              <a:rPr lang="zh-CN" altLang="en-US" dirty="0" smtClean="0"/>
              <a:t>物流管理层由物流管理信息系统组成，主要是针对具体的物流活动进行管理和控制，如仓储管理系统、分拣管理系统、运输管理系统，管理层具有承上启下的作用。该层通过应用集成</a:t>
            </a:r>
            <a:r>
              <a:rPr lang="en-US" dirty="0" smtClean="0"/>
              <a:t>/</a:t>
            </a:r>
            <a:r>
              <a:rPr lang="zh-CN" altLang="en-US" dirty="0" smtClean="0"/>
              <a:t>流程集成平台，与上层决策管理系统进行集成；通过数据集成平台，与物流设备控制机进行数据交换。</a:t>
            </a:r>
          </a:p>
          <a:p>
            <a:pPr>
              <a:buNone/>
            </a:pPr>
            <a:endParaRPr lang="zh-CN" altLang="en-US" dirty="0"/>
          </a:p>
        </p:txBody>
      </p:sp>
      <p:sp>
        <p:nvSpPr>
          <p:cNvPr id="3" name="标题 2"/>
          <p:cNvSpPr>
            <a:spLocks noGrp="1"/>
          </p:cNvSpPr>
          <p:nvPr>
            <p:ph type="title"/>
          </p:nvPr>
        </p:nvSpPr>
        <p:spPr/>
        <p:txBody>
          <a:bodyPr/>
          <a:lstStyle/>
          <a:p>
            <a:r>
              <a:rPr lang="en-US" b="1" dirty="0" smtClean="0"/>
              <a:t>2.1.3</a:t>
            </a:r>
            <a:r>
              <a:rPr lang="zh-CN" altLang="en-US" b="1" dirty="0" smtClean="0"/>
              <a:t>智能物流应用层</a:t>
            </a:r>
            <a:endParaRPr lang="zh-CN" altLang="en-US" dirty="0"/>
          </a:p>
        </p:txBody>
      </p:sp>
      <p:pic>
        <p:nvPicPr>
          <p:cNvPr id="111620" name="Picture 4" descr="http://articles.e-works.net.cn/articles/articleimage/20116/129526872374531250_new.jpg"/>
          <p:cNvPicPr>
            <a:picLocks noChangeAspect="1" noChangeArrowheads="1"/>
          </p:cNvPicPr>
          <p:nvPr/>
        </p:nvPicPr>
        <p:blipFill>
          <a:blip r:embed="rId2"/>
          <a:srcRect/>
          <a:stretch>
            <a:fillRect/>
          </a:stretch>
        </p:blipFill>
        <p:spPr bwMode="auto">
          <a:xfrm>
            <a:off x="928662" y="3312076"/>
            <a:ext cx="7500990" cy="3545924"/>
          </a:xfrm>
          <a:prstGeom prst="rect">
            <a:avLst/>
          </a:prstGeom>
          <a:noFill/>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3400420" cy="4929188"/>
          </a:xfrm>
        </p:spPr>
        <p:txBody>
          <a:bodyPr/>
          <a:lstStyle/>
          <a:p>
            <a:r>
              <a:rPr lang="en-US" dirty="0" smtClean="0"/>
              <a:t>3.</a:t>
            </a:r>
            <a:r>
              <a:rPr lang="zh-CN" altLang="en-US" dirty="0" smtClean="0"/>
              <a:t>智能物流执行层</a:t>
            </a:r>
          </a:p>
          <a:p>
            <a:r>
              <a:rPr lang="zh-CN" altLang="en-US" dirty="0" smtClean="0"/>
              <a:t>执行层由物流执行系统组成，主要是通过传输层与物流感知设备进行数据接收和控制。该层通过数据集成平台，接收来自物流管理层的调度控制指令，并及时反馈物流设备的指令执行情况和设备故障等信息；在物流设备支持下，通过控制总线，连接各种物流设备控制器，提供与物流设备进行集成的基础界面。一些物流设备可以通过专有的或标准的设备总线同设备控制器进行连接。</a:t>
            </a:r>
          </a:p>
          <a:p>
            <a:pPr>
              <a:buNone/>
            </a:pPr>
            <a:endParaRPr lang="zh-CN" altLang="en-US" dirty="0"/>
          </a:p>
        </p:txBody>
      </p:sp>
      <p:sp>
        <p:nvSpPr>
          <p:cNvPr id="3" name="标题 2"/>
          <p:cNvSpPr>
            <a:spLocks noGrp="1"/>
          </p:cNvSpPr>
          <p:nvPr>
            <p:ph type="title"/>
          </p:nvPr>
        </p:nvSpPr>
        <p:spPr/>
        <p:txBody>
          <a:bodyPr/>
          <a:lstStyle/>
          <a:p>
            <a:r>
              <a:rPr lang="en-US" b="1" dirty="0" smtClean="0"/>
              <a:t>2.1.3</a:t>
            </a:r>
            <a:r>
              <a:rPr lang="zh-CN" altLang="en-US" b="1" dirty="0" smtClean="0"/>
              <a:t>智能物流应用层</a:t>
            </a:r>
            <a:endParaRPr lang="zh-CN" altLang="en-US" dirty="0"/>
          </a:p>
        </p:txBody>
      </p:sp>
      <p:pic>
        <p:nvPicPr>
          <p:cNvPr id="110594" name="Picture 2" descr="http://www.vertinfo.com/img/image2005/TIMMS203.jpg"/>
          <p:cNvPicPr>
            <a:picLocks noChangeAspect="1" noChangeArrowheads="1"/>
          </p:cNvPicPr>
          <p:nvPr/>
        </p:nvPicPr>
        <p:blipFill>
          <a:blip r:embed="rId2"/>
          <a:srcRect/>
          <a:stretch>
            <a:fillRect/>
          </a:stretch>
        </p:blipFill>
        <p:spPr bwMode="auto">
          <a:xfrm>
            <a:off x="3905250" y="2357430"/>
            <a:ext cx="5238750" cy="3629026"/>
          </a:xfrm>
          <a:prstGeom prst="rect">
            <a:avLst/>
          </a:prstGeom>
          <a:noFill/>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274638">
              <a:buNone/>
            </a:pPr>
            <a:r>
              <a:rPr lang="zh-CN" altLang="en-US" dirty="0" smtClean="0"/>
              <a:t>物联网感知识别技术是智能物流的基础，物联网感知技术实现了物品、工具、资源、环境的信息的自动采集和感知，是智能物流的基础。</a:t>
            </a:r>
          </a:p>
          <a:p>
            <a:pPr>
              <a:buNone/>
            </a:pPr>
            <a:endParaRPr lang="zh-CN" altLang="en-US" dirty="0"/>
          </a:p>
        </p:txBody>
      </p:sp>
      <p:sp>
        <p:nvSpPr>
          <p:cNvPr id="3" name="标题 2"/>
          <p:cNvSpPr>
            <a:spLocks noGrp="1"/>
          </p:cNvSpPr>
          <p:nvPr>
            <p:ph type="title"/>
          </p:nvPr>
        </p:nvSpPr>
        <p:spPr/>
        <p:txBody>
          <a:bodyPr/>
          <a:lstStyle/>
          <a:p>
            <a:r>
              <a:rPr lang="en-US" b="1" dirty="0" smtClean="0"/>
              <a:t>2.2 </a:t>
            </a:r>
            <a:r>
              <a:rPr lang="zh-CN" altLang="en-US" b="1" dirty="0" smtClean="0"/>
              <a:t>物</a:t>
            </a:r>
            <a:r>
              <a:rPr lang="zh-CN" altLang="en-US" b="1" dirty="0" smtClean="0"/>
              <a:t>联网感知识别技术</a:t>
            </a:r>
            <a:endParaRPr lang="zh-CN" altLang="en-US" dirty="0"/>
          </a:p>
        </p:txBody>
      </p:sp>
      <p:pic>
        <p:nvPicPr>
          <p:cNvPr id="117762" name="Picture 2" descr="http://i05.yizimg.com/uploads_old/SuccCaseImages/344946/2010051110165292.jpg"/>
          <p:cNvPicPr>
            <a:picLocks noChangeAspect="1" noChangeArrowheads="1"/>
          </p:cNvPicPr>
          <p:nvPr/>
        </p:nvPicPr>
        <p:blipFill>
          <a:blip r:embed="rId2"/>
          <a:srcRect/>
          <a:stretch>
            <a:fillRect/>
          </a:stretch>
        </p:blipFill>
        <p:spPr bwMode="auto">
          <a:xfrm>
            <a:off x="571472" y="2071678"/>
            <a:ext cx="7653410" cy="5000636"/>
          </a:xfrm>
          <a:prstGeom prst="rect">
            <a:avLst/>
          </a:prstGeom>
          <a:noFill/>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2.2.1</a:t>
            </a:r>
            <a:r>
              <a:rPr lang="zh-CN" altLang="en-US" b="1" dirty="0" smtClean="0"/>
              <a:t>产品电子代码及</a:t>
            </a:r>
            <a:r>
              <a:rPr lang="en-US" b="1" dirty="0" smtClean="0"/>
              <a:t>RFID</a:t>
            </a:r>
            <a:endParaRPr lang="zh-CN" altLang="en-US" dirty="0"/>
          </a:p>
        </p:txBody>
      </p:sp>
      <p:graphicFrame>
        <p:nvGraphicFramePr>
          <p:cNvPr id="4" name="表格 3"/>
          <p:cNvGraphicFramePr>
            <a:graphicFrameLocks noGrp="1"/>
          </p:cNvGraphicFramePr>
          <p:nvPr/>
        </p:nvGraphicFramePr>
        <p:xfrm>
          <a:off x="357156" y="3571876"/>
          <a:ext cx="8358250" cy="2823223"/>
        </p:xfrm>
        <a:graphic>
          <a:graphicData uri="http://schemas.openxmlformats.org/drawingml/2006/table">
            <a:tbl>
              <a:tblPr/>
              <a:tblGrid>
                <a:gridCol w="1671650"/>
                <a:gridCol w="1671650"/>
                <a:gridCol w="1671650"/>
                <a:gridCol w="1671650"/>
                <a:gridCol w="1671650"/>
              </a:tblGrid>
              <a:tr h="1097920">
                <a:tc>
                  <a:txBody>
                    <a:bodyPr/>
                    <a:lstStyle/>
                    <a:p>
                      <a:r>
                        <a:rPr lang="en-US"/>
                        <a:t>EPC</a:t>
                      </a:r>
                      <a:r>
                        <a:rPr lang="zh-CN" altLang="en-US"/>
                        <a:t>编码结构</a:t>
                      </a:r>
                    </a:p>
                  </a:txBody>
                  <a:tcPr anchor="ctr">
                    <a:lnL>
                      <a:noFill/>
                    </a:lnL>
                    <a:lnR>
                      <a:noFill/>
                    </a:lnR>
                    <a:lnT>
                      <a:noFill/>
                    </a:lnT>
                    <a:lnB>
                      <a:noFill/>
                    </a:lnB>
                  </a:tcPr>
                </a:tc>
                <a:tc>
                  <a:txBody>
                    <a:bodyPr/>
                    <a:lstStyle/>
                    <a:p>
                      <a:endParaRPr lang="zh-CN" altLang="en-US"/>
                    </a:p>
                  </a:txBody>
                  <a:tcPr>
                    <a:lnL>
                      <a:noFill/>
                    </a:lnL>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1097920">
                <a:tc>
                  <a:txBody>
                    <a:bodyPr/>
                    <a:lstStyle/>
                    <a:p>
                      <a:r>
                        <a:rPr lang="zh-CN" altLang="en-US"/>
                        <a:t/>
                      </a:r>
                      <a:br>
                        <a:rPr lang="zh-CN" altLang="en-US"/>
                      </a:br>
                      <a:endParaRPr lang="zh-CN" altLang="en-US"/>
                    </a:p>
                  </a:txBody>
                  <a:tcPr anchor="ctr">
                    <a:lnL>
                      <a:noFill/>
                    </a:lnL>
                    <a:lnR>
                      <a:noFill/>
                    </a:lnR>
                    <a:lnT>
                      <a:noFill/>
                    </a:lnT>
                    <a:lnB>
                      <a:noFill/>
                    </a:lnB>
                  </a:tcPr>
                </a:tc>
                <a:tc>
                  <a:txBody>
                    <a:bodyPr/>
                    <a:lstStyle/>
                    <a:p>
                      <a:r>
                        <a:rPr lang="zh-CN" altLang="en-US"/>
                        <a:t>标头</a:t>
                      </a:r>
                    </a:p>
                  </a:txBody>
                  <a:tcPr anchor="ctr">
                    <a:lnL>
                      <a:noFill/>
                    </a:lnL>
                    <a:lnR>
                      <a:noFill/>
                    </a:lnR>
                    <a:lnB>
                      <a:noFill/>
                    </a:lnB>
                  </a:tcPr>
                </a:tc>
                <a:tc>
                  <a:txBody>
                    <a:bodyPr/>
                    <a:lstStyle/>
                    <a:p>
                      <a:r>
                        <a:rPr lang="zh-CN" altLang="en-US"/>
                        <a:t>厂商识别代码 </a:t>
                      </a:r>
                    </a:p>
                  </a:txBody>
                  <a:tcPr anchor="ctr">
                    <a:lnL>
                      <a:noFill/>
                    </a:lnL>
                    <a:lnR>
                      <a:noFill/>
                    </a:lnR>
                    <a:lnB>
                      <a:noFill/>
                    </a:lnB>
                  </a:tcPr>
                </a:tc>
                <a:tc>
                  <a:txBody>
                    <a:bodyPr/>
                    <a:lstStyle/>
                    <a:p>
                      <a:r>
                        <a:rPr lang="zh-CN" altLang="en-US"/>
                        <a:t>对象分类代码</a:t>
                      </a:r>
                    </a:p>
                  </a:txBody>
                  <a:tcPr anchor="ctr">
                    <a:lnL>
                      <a:noFill/>
                    </a:lnL>
                    <a:lnR>
                      <a:noFill/>
                    </a:lnR>
                    <a:lnB>
                      <a:noFill/>
                    </a:lnB>
                  </a:tcPr>
                </a:tc>
                <a:tc>
                  <a:txBody>
                    <a:bodyPr/>
                    <a:lstStyle/>
                    <a:p>
                      <a:r>
                        <a:rPr lang="zh-CN" altLang="en-US"/>
                        <a:t>序列号</a:t>
                      </a:r>
                    </a:p>
                  </a:txBody>
                  <a:tcPr anchor="ctr">
                    <a:lnL>
                      <a:noFill/>
                    </a:lnL>
                    <a:lnR>
                      <a:noFill/>
                    </a:lnR>
                    <a:lnB>
                      <a:noFill/>
                    </a:lnB>
                  </a:tcPr>
                </a:tc>
              </a:tr>
              <a:tr h="627383">
                <a:tc>
                  <a:txBody>
                    <a:bodyPr/>
                    <a:lstStyle/>
                    <a:p>
                      <a:r>
                        <a:rPr lang="en-US"/>
                        <a:t>EPC-96</a:t>
                      </a:r>
                    </a:p>
                  </a:txBody>
                  <a:tcPr anchor="ctr">
                    <a:lnL>
                      <a:noFill/>
                    </a:lnL>
                    <a:lnR>
                      <a:noFill/>
                    </a:lnR>
                    <a:lnT>
                      <a:noFill/>
                    </a:lnT>
                    <a:lnB>
                      <a:noFill/>
                    </a:lnB>
                  </a:tcPr>
                </a:tc>
                <a:tc>
                  <a:txBody>
                    <a:bodyPr/>
                    <a:lstStyle/>
                    <a:p>
                      <a:r>
                        <a:rPr lang="en-US" altLang="zh-CN"/>
                        <a:t>8</a:t>
                      </a:r>
                    </a:p>
                  </a:txBody>
                  <a:tcPr anchor="ctr">
                    <a:lnL>
                      <a:noFill/>
                    </a:lnL>
                    <a:lnR>
                      <a:noFill/>
                    </a:lnR>
                    <a:lnT>
                      <a:noFill/>
                    </a:lnT>
                    <a:lnB>
                      <a:noFill/>
                    </a:lnB>
                  </a:tcPr>
                </a:tc>
                <a:tc>
                  <a:txBody>
                    <a:bodyPr/>
                    <a:lstStyle/>
                    <a:p>
                      <a:r>
                        <a:rPr lang="en-US" altLang="zh-CN"/>
                        <a:t>28</a:t>
                      </a:r>
                    </a:p>
                  </a:txBody>
                  <a:tcPr anchor="ctr">
                    <a:lnL>
                      <a:noFill/>
                    </a:lnL>
                    <a:lnR>
                      <a:noFill/>
                    </a:lnR>
                    <a:lnT>
                      <a:noFill/>
                    </a:lnT>
                    <a:lnB>
                      <a:noFill/>
                    </a:lnB>
                  </a:tcPr>
                </a:tc>
                <a:tc>
                  <a:txBody>
                    <a:bodyPr/>
                    <a:lstStyle/>
                    <a:p>
                      <a:r>
                        <a:rPr lang="en-US" altLang="zh-CN"/>
                        <a:t>24</a:t>
                      </a:r>
                    </a:p>
                  </a:txBody>
                  <a:tcPr anchor="ctr">
                    <a:lnL>
                      <a:noFill/>
                    </a:lnL>
                    <a:lnR>
                      <a:noFill/>
                    </a:lnR>
                    <a:lnT>
                      <a:noFill/>
                    </a:lnT>
                    <a:lnB>
                      <a:noFill/>
                    </a:lnB>
                  </a:tcPr>
                </a:tc>
                <a:tc>
                  <a:txBody>
                    <a:bodyPr/>
                    <a:lstStyle/>
                    <a:p>
                      <a:r>
                        <a:rPr lang="en-US" altLang="zh-CN" dirty="0"/>
                        <a:t>36</a:t>
                      </a:r>
                    </a:p>
                  </a:txBody>
                  <a:tcPr anchor="ctr">
                    <a:lnL>
                      <a:noFill/>
                    </a:lnL>
                    <a:lnR>
                      <a:noFill/>
                    </a:lnR>
                    <a:lnT>
                      <a:noFill/>
                    </a:lnT>
                    <a:lnB>
                      <a:noFill/>
                    </a:lnB>
                  </a:tcPr>
                </a:tc>
              </a:tr>
            </a:tbl>
          </a:graphicData>
        </a:graphic>
      </p:graphicFrame>
      <p:sp>
        <p:nvSpPr>
          <p:cNvPr id="116737" name="Rectangle 1"/>
          <p:cNvSpPr>
            <a:spLocks noChangeArrowheads="1"/>
          </p:cNvSpPr>
          <p:nvPr/>
        </p:nvSpPr>
        <p:spPr bwMode="auto">
          <a:xfrm>
            <a:off x="571472" y="1428736"/>
            <a:ext cx="857252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产品电子代码（</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EPC</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编码）是国际条码组织推出的新一代产品编码体系。原来的产品条码仅是对产品分类的编码，</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EPC</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码是对每个单品都赋予一个全球唯一编码，</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EPC</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编码</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96</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位（二进制）方式的编码体系。</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96</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位的</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EPC</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码，可以为</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2.68</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亿公司赋码，每个公司可以有</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1600</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万产品分类，每类产品有</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680</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亿的独立产品编码，形象的说可以为地球上的每一粒大米赋一个唯一的编码。</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2.2.1</a:t>
            </a:r>
            <a:r>
              <a:rPr lang="zh-CN" altLang="en-US" b="1" dirty="0" smtClean="0"/>
              <a:t>产品电子代码及</a:t>
            </a:r>
            <a:r>
              <a:rPr lang="en-US" b="1" dirty="0" smtClean="0"/>
              <a:t>RFID</a:t>
            </a:r>
            <a:endParaRPr lang="zh-CN" altLang="en-US" dirty="0"/>
          </a:p>
        </p:txBody>
      </p:sp>
      <p:sp>
        <p:nvSpPr>
          <p:cNvPr id="1187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8785" name="图片 3"/>
          <p:cNvPicPr>
            <a:picLocks noChangeAspect="1" noChangeArrowheads="1"/>
          </p:cNvPicPr>
          <p:nvPr/>
        </p:nvPicPr>
        <p:blipFill>
          <a:blip r:embed="rId2"/>
          <a:srcRect/>
          <a:stretch>
            <a:fillRect/>
          </a:stretch>
        </p:blipFill>
        <p:spPr bwMode="auto">
          <a:xfrm>
            <a:off x="642910" y="4071942"/>
            <a:ext cx="7422318" cy="1285884"/>
          </a:xfrm>
          <a:prstGeom prst="rect">
            <a:avLst/>
          </a:prstGeom>
          <a:noFill/>
        </p:spPr>
      </p:pic>
      <p:sp>
        <p:nvSpPr>
          <p:cNvPr id="118787" name="Rectangle 3"/>
          <p:cNvSpPr>
            <a:spLocks noChangeArrowheads="1"/>
          </p:cNvSpPr>
          <p:nvPr/>
        </p:nvSpPr>
        <p:spPr bwMode="auto">
          <a:xfrm>
            <a:off x="-214346" y="5500702"/>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2.2</a:t>
            </a: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射频系统工作原理</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8789" name="Rectangle 5"/>
          <p:cNvSpPr>
            <a:spLocks noChangeArrowheads="1"/>
          </p:cNvSpPr>
          <p:nvPr/>
        </p:nvSpPr>
        <p:spPr bwMode="auto">
          <a:xfrm>
            <a:off x="357158" y="1285860"/>
            <a:ext cx="828680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射频识别（</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Radio Frequency Identification</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，以下简称</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）技术是利用射频信号及其空间耦合和传输特性进行的非接触双向通信，实现对静止或移动物体的自动识别，并进行数据交换的一项自动识别技术。</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20</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世纪</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90</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年代开始应用于物品跟踪等民用领域。</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具有识读距离远、识读速度快、不受环境限制、可读写性好、可同时识读多个物品等优点，随着</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技术的不断进步，成本的不断降低，</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技术开始进入物流、供应链管理领域。目前</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在汽车、火车等交通监控，高速公路自动收费系统，仓储管理，安全检查，车辆防盗等方面得到应用，从而引起全球各界的广泛关注。</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2.2.1</a:t>
            </a:r>
            <a:r>
              <a:rPr lang="zh-CN" altLang="en-US" b="1" dirty="0" smtClean="0"/>
              <a:t>产品电子代码及</a:t>
            </a:r>
            <a:r>
              <a:rPr lang="en-US" b="1" dirty="0" smtClean="0"/>
              <a:t>RFID</a:t>
            </a:r>
            <a:endParaRPr lang="zh-CN" altLang="en-US" dirty="0"/>
          </a:p>
        </p:txBody>
      </p:sp>
      <p:sp>
        <p:nvSpPr>
          <p:cNvPr id="119809" name="Rectangle 1"/>
          <p:cNvSpPr>
            <a:spLocks noChangeArrowheads="1"/>
          </p:cNvSpPr>
          <p:nvPr/>
        </p:nvSpPr>
        <p:spPr bwMode="auto">
          <a:xfrm>
            <a:off x="285720" y="1357298"/>
            <a:ext cx="4071966" cy="31393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智能化物流就是通过条码技术、</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技术和物联网技术实现货物从仓库到使用者的全程管理。任何商品在生产后，都存在着商品的自身信息，这个信息可以以条码和</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电子标签的方式存储。在商品的流通过程中，可以通过扫描枪或</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读卡器等方式读取这些信息，通过商品流通过程中的信息的读取，我们可以完全跟踪商品的位置，直到该商品已经流通到了消费者手中，该过程才终止。</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6" name="Picture 4"/>
          <p:cNvPicPr>
            <a:picLocks noChangeAspect="1" noChangeArrowheads="1"/>
          </p:cNvPicPr>
          <p:nvPr/>
        </p:nvPicPr>
        <p:blipFill>
          <a:blip r:embed="rId2"/>
          <a:srcRect/>
          <a:stretch>
            <a:fillRect/>
          </a:stretch>
        </p:blipFill>
        <p:spPr bwMode="auto">
          <a:xfrm>
            <a:off x="4854104" y="1357298"/>
            <a:ext cx="4289896" cy="4857760"/>
          </a:xfrm>
          <a:prstGeom prst="rect">
            <a:avLst/>
          </a:prstGeom>
          <a:noFill/>
          <a:ln w="9525">
            <a:noFill/>
            <a:miter lim="800000"/>
            <a:headEnd/>
            <a:tailEnd/>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智能物流的基础物流</a:t>
            </a:r>
            <a:r>
              <a:rPr lang="zh-CN" altLang="en-US" sz="2400" dirty="0" smtClean="0"/>
              <a:t>架构</a:t>
            </a:r>
            <a:endParaRPr lang="en-US" altLang="zh-CN" sz="2400" dirty="0" smtClean="0"/>
          </a:p>
          <a:p>
            <a:pPr lvl="0">
              <a:buFont typeface="Wingdings" pitchFamily="2" charset="2"/>
              <a:buChar char="l"/>
            </a:pPr>
            <a:endParaRPr lang="zh-CN" altLang="en-US" sz="2400" dirty="0" smtClean="0"/>
          </a:p>
          <a:p>
            <a:pPr>
              <a:buFont typeface="Wingdings" pitchFamily="2" charset="2"/>
              <a:buChar char="l"/>
            </a:pPr>
            <a:r>
              <a:rPr lang="zh-CN" altLang="en-US" sz="2400" dirty="0" smtClean="0"/>
              <a:t>智能物流的关键技术</a:t>
            </a:r>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例如，射频技术应用于智能物流配送方面有如下应用：</a:t>
            </a:r>
          </a:p>
          <a:p>
            <a:r>
              <a:rPr lang="en-US" dirty="0" smtClean="0"/>
              <a:t>1.</a:t>
            </a:r>
            <a:r>
              <a:rPr lang="zh-CN" altLang="en-US" dirty="0" smtClean="0"/>
              <a:t>用于在途物资可见性系统</a:t>
            </a:r>
          </a:p>
          <a:p>
            <a:r>
              <a:rPr lang="zh-CN" altLang="en-US" dirty="0" smtClean="0"/>
              <a:t>物资配送中心接到配送任务后，需要及时、迅速地将需求方所需物资运送到位，利用射频技术即可准确、迅速地完成配送任务并实现对在途物资的跟踪。物资配送中心为每台车配发一枚射频标签，并在仓库出入口处安装一套射频装置形成门禁，以利用射频技术完成物资的自动出入库操作</a:t>
            </a:r>
            <a:r>
              <a:rPr lang="zh-CN" altLang="en-US" dirty="0" smtClean="0"/>
              <a:t>。</a:t>
            </a:r>
            <a:endParaRPr lang="en-US" altLang="zh-CN" dirty="0" smtClean="0"/>
          </a:p>
          <a:p>
            <a:r>
              <a:rPr lang="en-US" dirty="0" smtClean="0"/>
              <a:t>2.</a:t>
            </a:r>
            <a:r>
              <a:rPr lang="zh-CN" altLang="en-US" dirty="0" smtClean="0"/>
              <a:t>用于特定物资寻找</a:t>
            </a:r>
          </a:p>
          <a:p>
            <a:r>
              <a:rPr lang="zh-CN" altLang="en-US" dirty="0" smtClean="0"/>
              <a:t>特定物资寻找系统主要由射频标签和手持式无线询问机组成，其中射频标签贴附于物资运输车辆或包装箱上，手持式无线询问机可发出脉冲电波激活射频标签，并能在</a:t>
            </a:r>
            <a:r>
              <a:rPr lang="en-US" dirty="0" smtClean="0"/>
              <a:t>100</a:t>
            </a:r>
            <a:r>
              <a:rPr lang="zh-CN" altLang="en-US" dirty="0" smtClean="0"/>
              <a:t>米距离范围内阅读标签上的信息内容。通常一个货物场上停着若干车辆，当需要尽快找到某种特定物资时，询问机根据该物资的名称和编码提出询问，所有装有该物资的射频标签即会做出应答，随后利用询问机激活射频标签上的鸣叫器。操作人员即可循声找到车辆或者包装箱，如果声音在查找范围之外，则可根据询问机上的测距仪显示的距离去逐步接近，直至找到所需物资。</a:t>
            </a:r>
          </a:p>
          <a:p>
            <a:pPr>
              <a:buNone/>
            </a:pPr>
            <a:endParaRPr lang="zh-CN" altLang="en-US" dirty="0"/>
          </a:p>
        </p:txBody>
      </p:sp>
      <p:sp>
        <p:nvSpPr>
          <p:cNvPr id="3" name="标题 2"/>
          <p:cNvSpPr>
            <a:spLocks noGrp="1"/>
          </p:cNvSpPr>
          <p:nvPr>
            <p:ph type="title"/>
          </p:nvPr>
        </p:nvSpPr>
        <p:spPr/>
        <p:txBody>
          <a:bodyPr/>
          <a:lstStyle/>
          <a:p>
            <a:r>
              <a:rPr lang="en-US" b="1" dirty="0" smtClean="0"/>
              <a:t>2.2.1</a:t>
            </a:r>
            <a:r>
              <a:rPr lang="zh-CN" altLang="en-US" b="1" dirty="0" smtClean="0"/>
              <a:t>产品电子代码及</a:t>
            </a:r>
            <a:r>
              <a:rPr lang="en-US" b="1" dirty="0" smtClean="0"/>
              <a:t>RFID</a:t>
            </a:r>
            <a:endParaRPr lang="zh-CN" altLang="en-US"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400552" cy="4929188"/>
          </a:xfrm>
        </p:spPr>
        <p:txBody>
          <a:bodyPr/>
          <a:lstStyle/>
          <a:p>
            <a:r>
              <a:rPr lang="zh-CN" altLang="en-US" dirty="0" smtClean="0"/>
              <a:t>传感技术实现了信息的感知和获取，是物联网发展的基础技术之一。传感技术及其发展体现在传感器、传感器节点、传感器网络和应用四个层面。在物联网系统中，对各种参量进行信息采集和简单加工处理的设备，被称为物联网传感器。传感器可以独立存在，也可以与其他设备以一体方式呈现，但无论那种方式，它都是物联网中的感知和输入部分。没有传感器就没有现代科学技术的观点已为全世界所公认。以传感器为核心的检测系统就像神经和感官一样，源源不断地向人类提供宏观与微观世界的种种信息，成为人们认识自然、改造自然的有利工具。</a:t>
            </a:r>
          </a:p>
          <a:p>
            <a:endParaRPr lang="zh-CN" altLang="en-US" dirty="0"/>
          </a:p>
        </p:txBody>
      </p:sp>
      <p:sp>
        <p:nvSpPr>
          <p:cNvPr id="3" name="标题 2"/>
          <p:cNvSpPr>
            <a:spLocks noGrp="1"/>
          </p:cNvSpPr>
          <p:nvPr>
            <p:ph type="title"/>
          </p:nvPr>
        </p:nvSpPr>
        <p:spPr/>
        <p:txBody>
          <a:bodyPr/>
          <a:lstStyle/>
          <a:p>
            <a:r>
              <a:rPr lang="en-US" b="1" dirty="0" smtClean="0"/>
              <a:t>2.2.2</a:t>
            </a:r>
            <a:r>
              <a:rPr lang="zh-CN" altLang="en-US" b="1" dirty="0" smtClean="0"/>
              <a:t>传感技术与传感</a:t>
            </a:r>
            <a:r>
              <a:rPr lang="zh-CN" altLang="en-US" b="1" dirty="0" smtClean="0"/>
              <a:t>网</a:t>
            </a:r>
            <a:endParaRPr lang="zh-CN" altLang="en-US" dirty="0"/>
          </a:p>
        </p:txBody>
      </p:sp>
      <p:grpSp>
        <p:nvGrpSpPr>
          <p:cNvPr id="4" name="组合 5"/>
          <p:cNvGrpSpPr>
            <a:grpSpLocks/>
          </p:cNvGrpSpPr>
          <p:nvPr/>
        </p:nvGrpSpPr>
        <p:grpSpPr bwMode="auto">
          <a:xfrm>
            <a:off x="5929322" y="857232"/>
            <a:ext cx="2520950" cy="1728788"/>
            <a:chOff x="4499992" y="692696"/>
            <a:chExt cx="2016224" cy="1224136"/>
          </a:xfrm>
        </p:grpSpPr>
        <p:sp>
          <p:nvSpPr>
            <p:cNvPr id="5" name="爆炸形 1 4"/>
            <p:cNvSpPr/>
            <p:nvPr/>
          </p:nvSpPr>
          <p:spPr>
            <a:xfrm>
              <a:off x="4499992" y="692696"/>
              <a:ext cx="2016224" cy="1224136"/>
            </a:xfrm>
            <a:prstGeom prst="irregularSeal1">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zh-CN" altLang="en-US"/>
            </a:p>
          </p:txBody>
        </p:sp>
        <p:sp>
          <p:nvSpPr>
            <p:cNvPr id="6" name="TextBox 4"/>
            <p:cNvSpPr txBox="1">
              <a:spLocks noChangeArrowheads="1"/>
            </p:cNvSpPr>
            <p:nvPr/>
          </p:nvSpPr>
          <p:spPr bwMode="auto">
            <a:xfrm>
              <a:off x="5076056" y="1124744"/>
              <a:ext cx="1094522" cy="370614"/>
            </a:xfrm>
            <a:prstGeom prst="rect">
              <a:avLst/>
            </a:prstGeom>
            <a:noFill/>
            <a:ln w="9525">
              <a:noFill/>
              <a:miter lim="800000"/>
              <a:headEnd/>
              <a:tailEnd/>
            </a:ln>
          </p:spPr>
          <p:txBody>
            <a:bodyPr>
              <a:spAutoFit/>
            </a:bodyPr>
            <a:lstStyle/>
            <a:p>
              <a:r>
                <a:rPr lang="zh-CN" altLang="en-US" sz="2800" b="1">
                  <a:latin typeface="Lucida Sans Unicode" pitchFamily="34" charset="0"/>
                  <a:ea typeface="黑体" pitchFamily="49" charset="-122"/>
                </a:rPr>
                <a:t>传感器</a:t>
              </a:r>
            </a:p>
          </p:txBody>
        </p:sp>
      </p:grpSp>
      <p:pic>
        <p:nvPicPr>
          <p:cNvPr id="7" name="图片 7" descr="传感器.jpg"/>
          <p:cNvPicPr>
            <a:picLocks noChangeAspect="1"/>
          </p:cNvPicPr>
          <p:nvPr/>
        </p:nvPicPr>
        <p:blipFill>
          <a:blip r:embed="rId2"/>
          <a:srcRect/>
          <a:stretch>
            <a:fillRect/>
          </a:stretch>
        </p:blipFill>
        <p:spPr bwMode="auto">
          <a:xfrm>
            <a:off x="5162550" y="2786058"/>
            <a:ext cx="3981450" cy="3600450"/>
          </a:xfrm>
          <a:prstGeom prst="rect">
            <a:avLst/>
          </a:prstGeom>
          <a:noFill/>
          <a:ln w="9525">
            <a:noFill/>
            <a:miter lim="800000"/>
            <a:headEnd/>
            <a:tailEnd/>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2.2.2</a:t>
            </a:r>
            <a:r>
              <a:rPr lang="zh-CN" altLang="en-US" b="1" dirty="0" smtClean="0"/>
              <a:t>传感技术与传感网</a:t>
            </a:r>
            <a:endParaRPr lang="zh-CN" altLang="en-US" dirty="0"/>
          </a:p>
        </p:txBody>
      </p:sp>
      <p:grpSp>
        <p:nvGrpSpPr>
          <p:cNvPr id="4" name="组合 1"/>
          <p:cNvGrpSpPr>
            <a:grpSpLocks/>
          </p:cNvGrpSpPr>
          <p:nvPr/>
        </p:nvGrpSpPr>
        <p:grpSpPr bwMode="auto">
          <a:xfrm>
            <a:off x="500034" y="1373188"/>
            <a:ext cx="3455987" cy="647700"/>
            <a:chOff x="0" y="20420"/>
            <a:chExt cx="2520280" cy="699660"/>
          </a:xfrm>
        </p:grpSpPr>
        <p:sp>
          <p:nvSpPr>
            <p:cNvPr id="5" name="圆角矩形 4"/>
            <p:cNvSpPr/>
            <p:nvPr/>
          </p:nvSpPr>
          <p:spPr>
            <a:xfrm>
              <a:off x="0" y="20420"/>
              <a:ext cx="2520280" cy="699660"/>
            </a:xfrm>
            <a:prstGeom prst="roundRect">
              <a:avLst/>
            </a:prstGeom>
          </p:spPr>
          <p:style>
            <a:lnRef idx="0">
              <a:schemeClr val="lt1">
                <a:hueOff val="0"/>
                <a:satOff val="0"/>
                <a:lumOff val="0"/>
                <a:alphaOff val="0"/>
              </a:schemeClr>
            </a:lnRef>
            <a:fillRef idx="3">
              <a:schemeClr val="accent2">
                <a:hueOff val="0"/>
                <a:satOff val="0"/>
                <a:lumOff val="0"/>
                <a:alphaOff val="0"/>
              </a:schemeClr>
            </a:fillRef>
            <a:effectRef idx="3">
              <a:schemeClr val="accent2">
                <a:hueOff val="0"/>
                <a:satOff val="0"/>
                <a:lumOff val="0"/>
                <a:alphaOff val="0"/>
              </a:schemeClr>
            </a:effectRef>
            <a:fontRef idx="minor">
              <a:schemeClr val="lt1"/>
            </a:fontRef>
          </p:style>
        </p:sp>
        <p:sp>
          <p:nvSpPr>
            <p:cNvPr id="6" name="圆角矩形 4"/>
            <p:cNvSpPr/>
            <p:nvPr/>
          </p:nvSpPr>
          <p:spPr>
            <a:xfrm>
              <a:off x="34731" y="54717"/>
              <a:ext cx="2450819" cy="631066"/>
            </a:xfrm>
            <a:prstGeom prst="rect">
              <a:avLst/>
            </a:prstGeom>
          </p:spPr>
          <p:style>
            <a:lnRef idx="0">
              <a:scrgbClr r="0" g="0" b="0"/>
            </a:lnRef>
            <a:fillRef idx="0">
              <a:scrgbClr r="0" g="0" b="0"/>
            </a:fillRef>
            <a:effectRef idx="0">
              <a:scrgbClr r="0" g="0" b="0"/>
            </a:effectRef>
            <a:fontRef idx="minor">
              <a:schemeClr val="lt1"/>
            </a:fontRef>
          </p:style>
          <p:txBody>
            <a:bodyPr lIns="87630" tIns="87630" rIns="87630" bIns="87630" spcCol="1270" anchor="ctr"/>
            <a:lstStyle/>
            <a:p>
              <a:pPr algn="ctr" defTabSz="1022350" fontAlgn="auto">
                <a:lnSpc>
                  <a:spcPct val="90000"/>
                </a:lnSpc>
                <a:spcAft>
                  <a:spcPct val="35000"/>
                </a:spcAft>
                <a:defRPr/>
              </a:pPr>
              <a:r>
                <a:rPr lang="zh-CN" altLang="en-US" sz="2800" b="1" dirty="0">
                  <a:effectLst>
                    <a:outerShdw blurRad="38100" dist="38100" dir="2700000" algn="tl">
                      <a:srgbClr val="000000">
                        <a:alpha val="43137"/>
                      </a:srgbClr>
                    </a:outerShdw>
                  </a:effectLst>
                  <a:latin typeface="微软雅黑" pitchFamily="34" charset="-122"/>
                  <a:ea typeface="微软雅黑" pitchFamily="34" charset="-122"/>
                </a:rPr>
                <a:t>传感器的发展</a:t>
              </a:r>
              <a:r>
                <a:rPr lang="zh-CN" altLang="en-US" sz="2400" b="1" dirty="0">
                  <a:effectLst>
                    <a:outerShdw blurRad="38100" dist="38100" dir="2700000" algn="tl">
                      <a:srgbClr val="000000">
                        <a:alpha val="43137"/>
                      </a:srgbClr>
                    </a:outerShdw>
                  </a:effectLst>
                  <a:latin typeface="微软雅黑" pitchFamily="34" charset="-122"/>
                  <a:ea typeface="微软雅黑" pitchFamily="34" charset="-122"/>
                </a:rPr>
                <a:t>过程</a:t>
              </a:r>
              <a:endParaRPr lang="zh-CN" sz="2400" b="1" dirty="0">
                <a:effectLst>
                  <a:outerShdw blurRad="38100" dist="38100" dir="2700000" algn="tl">
                    <a:srgbClr val="000000">
                      <a:alpha val="43137"/>
                    </a:srgbClr>
                  </a:outerShdw>
                </a:effectLst>
                <a:latin typeface="微软雅黑" pitchFamily="34" charset="-122"/>
                <a:ea typeface="微软雅黑" pitchFamily="34" charset="-122"/>
              </a:endParaRPr>
            </a:p>
          </p:txBody>
        </p:sp>
      </p:grpSp>
      <p:graphicFrame>
        <p:nvGraphicFramePr>
          <p:cNvPr id="7" name="图示 6"/>
          <p:cNvGraphicFramePr/>
          <p:nvPr/>
        </p:nvGraphicFramePr>
        <p:xfrm>
          <a:off x="427257" y="1413495"/>
          <a:ext cx="799288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组合 8"/>
          <p:cNvGrpSpPr>
            <a:grpSpLocks/>
          </p:cNvGrpSpPr>
          <p:nvPr/>
        </p:nvGrpSpPr>
        <p:grpSpPr bwMode="auto">
          <a:xfrm>
            <a:off x="5179984" y="1084263"/>
            <a:ext cx="3384550" cy="1152525"/>
            <a:chOff x="5148064" y="260648"/>
            <a:chExt cx="3384376" cy="1152128"/>
          </a:xfrm>
        </p:grpSpPr>
        <p:sp>
          <p:nvSpPr>
            <p:cNvPr id="9" name="椭圆形标注 8"/>
            <p:cNvSpPr/>
            <p:nvPr/>
          </p:nvSpPr>
          <p:spPr>
            <a:xfrm>
              <a:off x="5148064" y="260648"/>
              <a:ext cx="3384376" cy="1152128"/>
            </a:xfrm>
            <a:prstGeom prst="wedgeEllipseCallout">
              <a:avLst>
                <a:gd name="adj1" fmla="val -29487"/>
                <a:gd name="adj2" fmla="val 62500"/>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zh-CN" altLang="en-US"/>
            </a:p>
          </p:txBody>
        </p:sp>
        <p:sp>
          <p:nvSpPr>
            <p:cNvPr id="10" name="TextBox 7"/>
            <p:cNvSpPr txBox="1">
              <a:spLocks noChangeArrowheads="1"/>
            </p:cNvSpPr>
            <p:nvPr/>
          </p:nvSpPr>
          <p:spPr bwMode="auto">
            <a:xfrm>
              <a:off x="5364088" y="548680"/>
              <a:ext cx="3024336" cy="707886"/>
            </a:xfrm>
            <a:prstGeom prst="rect">
              <a:avLst/>
            </a:prstGeom>
            <a:noFill/>
            <a:ln w="9525">
              <a:noFill/>
              <a:miter lim="800000"/>
              <a:headEnd/>
              <a:tailEnd/>
            </a:ln>
          </p:spPr>
          <p:txBody>
            <a:bodyPr>
              <a:spAutoFit/>
            </a:bodyPr>
            <a:lstStyle/>
            <a:p>
              <a:r>
                <a:rPr lang="zh-CN" altLang="en-US" sz="2000" b="1" dirty="0">
                  <a:latin typeface="华文楷体" pitchFamily="2" charset="-122"/>
                  <a:ea typeface="华文楷体" pitchFamily="2" charset="-122"/>
                </a:rPr>
                <a:t>逐步实现</a:t>
              </a:r>
              <a:r>
                <a:rPr lang="zh-CN" altLang="en-US" sz="2000" b="1" dirty="0">
                  <a:solidFill>
                    <a:srgbClr val="FF0000"/>
                  </a:solidFill>
                  <a:latin typeface="华文楷体" pitchFamily="2" charset="-122"/>
                  <a:ea typeface="华文楷体" pitchFamily="2" charset="-122"/>
                </a:rPr>
                <a:t>微型化、智能化、信息化、网络化。</a:t>
              </a:r>
              <a:endParaRPr lang="zh-CN" altLang="en-US" sz="2000" b="1" dirty="0">
                <a:latin typeface="华文楷体" pitchFamily="2" charset="-122"/>
                <a:ea typeface="华文楷体" pitchFamily="2" charset="-122"/>
              </a:endParaRPr>
            </a:p>
          </p:txBody>
        </p:sp>
      </p:grpSp>
      <p:pic>
        <p:nvPicPr>
          <p:cNvPr id="11" name="图片 10" descr="传统传感器.jpg"/>
          <p:cNvPicPr>
            <a:picLocks noChangeAspect="1"/>
          </p:cNvPicPr>
          <p:nvPr/>
        </p:nvPicPr>
        <p:blipFill>
          <a:blip r:embed="rId6"/>
          <a:srcRect/>
          <a:stretch>
            <a:fillRect/>
          </a:stretch>
        </p:blipFill>
        <p:spPr bwMode="auto">
          <a:xfrm>
            <a:off x="571471" y="4829175"/>
            <a:ext cx="1809750" cy="1736725"/>
          </a:xfrm>
          <a:prstGeom prst="rect">
            <a:avLst/>
          </a:prstGeom>
          <a:noFill/>
          <a:ln w="9525">
            <a:noFill/>
            <a:miter lim="800000"/>
            <a:headEnd/>
            <a:tailEnd/>
          </a:ln>
        </p:spPr>
      </p:pic>
      <p:pic>
        <p:nvPicPr>
          <p:cNvPr id="12" name="图片 11" descr="智能传感器.jpg"/>
          <p:cNvPicPr>
            <a:picLocks noChangeAspect="1"/>
          </p:cNvPicPr>
          <p:nvPr/>
        </p:nvPicPr>
        <p:blipFill>
          <a:blip r:embed="rId7"/>
          <a:srcRect/>
          <a:stretch>
            <a:fillRect/>
          </a:stretch>
        </p:blipFill>
        <p:spPr bwMode="auto">
          <a:xfrm>
            <a:off x="3524221" y="4757738"/>
            <a:ext cx="1798638" cy="2100262"/>
          </a:xfrm>
          <a:prstGeom prst="rect">
            <a:avLst/>
          </a:prstGeom>
          <a:noFill/>
          <a:ln w="9525">
            <a:noFill/>
            <a:miter lim="800000"/>
            <a:headEnd/>
            <a:tailEnd/>
          </a:ln>
        </p:spPr>
      </p:pic>
      <p:pic>
        <p:nvPicPr>
          <p:cNvPr id="13" name="图片 12" descr="嵌入式传感器.jpg"/>
          <p:cNvPicPr>
            <a:picLocks noChangeAspect="1"/>
          </p:cNvPicPr>
          <p:nvPr/>
        </p:nvPicPr>
        <p:blipFill>
          <a:blip r:embed="rId8"/>
          <a:srcRect/>
          <a:stretch>
            <a:fillRect/>
          </a:stretch>
        </p:blipFill>
        <p:spPr bwMode="auto">
          <a:xfrm>
            <a:off x="6475384" y="4829175"/>
            <a:ext cx="1963737" cy="1963738"/>
          </a:xfrm>
          <a:prstGeom prst="rect">
            <a:avLst/>
          </a:prstGeom>
          <a:noFill/>
          <a:ln w="9525">
            <a:noFill/>
            <a:miter lim="800000"/>
            <a:headEnd/>
            <a:tailEnd/>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5720" y="1214422"/>
            <a:ext cx="4829180" cy="4929188"/>
          </a:xfrm>
        </p:spPr>
        <p:txBody>
          <a:bodyPr/>
          <a:lstStyle/>
          <a:p>
            <a:pPr marL="0" indent="274638">
              <a:buNone/>
            </a:pPr>
            <a:r>
              <a:rPr lang="en-US" sz="1800" dirty="0" smtClean="0"/>
              <a:t>GPS</a:t>
            </a:r>
            <a:r>
              <a:rPr lang="zh-CN" altLang="en-US" sz="1800" dirty="0" smtClean="0"/>
              <a:t>是英文</a:t>
            </a:r>
            <a:r>
              <a:rPr lang="en-US" sz="1800" dirty="0" smtClean="0"/>
              <a:t>Global Positioning System</a:t>
            </a:r>
            <a:r>
              <a:rPr lang="zh-CN" altLang="en-US" sz="1800" dirty="0" smtClean="0"/>
              <a:t>（全球定位系统）的简称。</a:t>
            </a:r>
            <a:r>
              <a:rPr lang="en-US" sz="1800" dirty="0" smtClean="0"/>
              <a:t>GPS</a:t>
            </a:r>
            <a:r>
              <a:rPr lang="zh-CN" altLang="en-US" sz="1800" dirty="0" smtClean="0"/>
              <a:t>是</a:t>
            </a:r>
            <a:r>
              <a:rPr lang="en-US" sz="1800" dirty="0" smtClean="0"/>
              <a:t>20</a:t>
            </a:r>
            <a:r>
              <a:rPr lang="zh-CN" altLang="en-US" sz="1800" dirty="0" smtClean="0"/>
              <a:t>世纪</a:t>
            </a:r>
            <a:r>
              <a:rPr lang="en-US" sz="1800" dirty="0" smtClean="0"/>
              <a:t>70</a:t>
            </a:r>
            <a:r>
              <a:rPr lang="zh-CN" altLang="en-US" sz="1800" dirty="0" smtClean="0"/>
              <a:t>年代由美国陆海空三军联合研制的新一代空间卫星导航定位系统 。其主要目的是为陆、海、空三大领域提供实时、 全天候和全球性的导航服务，并用于情报收集、核爆监测和应急通讯等一些军事目的，经过</a:t>
            </a:r>
            <a:r>
              <a:rPr lang="en-US" sz="1800" dirty="0" smtClean="0"/>
              <a:t>20</a:t>
            </a:r>
            <a:r>
              <a:rPr lang="zh-CN" altLang="en-US" sz="1800" dirty="0" smtClean="0"/>
              <a:t>余年的研究实验，耗资</a:t>
            </a:r>
            <a:r>
              <a:rPr lang="en-US" sz="1800" dirty="0" smtClean="0"/>
              <a:t>300</a:t>
            </a:r>
            <a:r>
              <a:rPr lang="zh-CN" altLang="en-US" sz="1800" dirty="0" smtClean="0"/>
              <a:t>亿美元，到</a:t>
            </a:r>
            <a:r>
              <a:rPr lang="en-US" sz="1800" dirty="0" smtClean="0"/>
              <a:t>1994</a:t>
            </a:r>
            <a:r>
              <a:rPr lang="zh-CN" altLang="en-US" sz="1800" dirty="0" smtClean="0"/>
              <a:t>年</a:t>
            </a:r>
            <a:r>
              <a:rPr lang="en-US" sz="1800" dirty="0" smtClean="0"/>
              <a:t>3</a:t>
            </a:r>
            <a:r>
              <a:rPr lang="zh-CN" altLang="en-US" sz="1800" dirty="0" smtClean="0"/>
              <a:t>月，全球覆盖率高达</a:t>
            </a:r>
            <a:r>
              <a:rPr lang="en-US" sz="1800" dirty="0" smtClean="0"/>
              <a:t>98%</a:t>
            </a:r>
            <a:r>
              <a:rPr lang="zh-CN" altLang="en-US" sz="1800" dirty="0" smtClean="0"/>
              <a:t>的</a:t>
            </a:r>
            <a:r>
              <a:rPr lang="en-US" sz="1800" dirty="0" smtClean="0"/>
              <a:t>24</a:t>
            </a:r>
            <a:r>
              <a:rPr lang="zh-CN" altLang="en-US" sz="1800" dirty="0" smtClean="0"/>
              <a:t>颗</a:t>
            </a:r>
            <a:r>
              <a:rPr lang="en-US" sz="1800" dirty="0" smtClean="0"/>
              <a:t>GPS</a:t>
            </a:r>
            <a:r>
              <a:rPr lang="zh-CN" altLang="en-US" sz="1800" dirty="0" smtClean="0"/>
              <a:t>卫星星座己布设完成。在机械领域</a:t>
            </a:r>
            <a:r>
              <a:rPr lang="en-US" sz="1800" dirty="0" smtClean="0"/>
              <a:t>GPS</a:t>
            </a:r>
            <a:r>
              <a:rPr lang="zh-CN" altLang="en-US" sz="1800" dirty="0" smtClean="0"/>
              <a:t>则有另外一种含义：产品几何技术规范（</a:t>
            </a:r>
            <a:r>
              <a:rPr lang="en-US" sz="1800" dirty="0" smtClean="0"/>
              <a:t>Geometrical Product Specifications</a:t>
            </a:r>
            <a:r>
              <a:rPr lang="zh-CN" altLang="en-US" sz="1800" dirty="0" smtClean="0"/>
              <a:t>）简称</a:t>
            </a:r>
            <a:r>
              <a:rPr lang="en-US" sz="1800" dirty="0" smtClean="0"/>
              <a:t>GPS</a:t>
            </a:r>
            <a:r>
              <a:rPr lang="zh-CN" altLang="en-US" sz="1800" dirty="0" smtClean="0"/>
              <a:t>。</a:t>
            </a:r>
            <a:r>
              <a:rPr lang="en-US" sz="1800" dirty="0" smtClean="0"/>
              <a:t>GPS</a:t>
            </a:r>
            <a:r>
              <a:rPr lang="zh-CN" altLang="en-US" sz="1800" dirty="0" smtClean="0"/>
              <a:t>技术特性能够与物流特性有机结合 ，并有效实现四个方面的物流功能</a:t>
            </a:r>
            <a:r>
              <a:rPr lang="en-US" sz="1800" dirty="0" smtClean="0"/>
              <a:t>:</a:t>
            </a:r>
            <a:r>
              <a:rPr lang="zh-CN" altLang="en-US" sz="1800" dirty="0" smtClean="0"/>
              <a:t>物流实时监控、双向通讯功能、动态调度功能、数据存储和分析功能等功能为物流提供有效的技术手段。</a:t>
            </a:r>
          </a:p>
          <a:p>
            <a:pPr>
              <a:buNone/>
            </a:pPr>
            <a:endParaRPr lang="zh-CN" altLang="en-US" dirty="0"/>
          </a:p>
        </p:txBody>
      </p:sp>
      <p:sp>
        <p:nvSpPr>
          <p:cNvPr id="3" name="标题 2"/>
          <p:cNvSpPr>
            <a:spLocks noGrp="1"/>
          </p:cNvSpPr>
          <p:nvPr>
            <p:ph type="title"/>
          </p:nvPr>
        </p:nvSpPr>
        <p:spPr/>
        <p:txBody>
          <a:bodyPr/>
          <a:lstStyle/>
          <a:p>
            <a:r>
              <a:rPr lang="en-US" b="1" dirty="0" smtClean="0"/>
              <a:t>2.2.3 GPS</a:t>
            </a:r>
            <a:r>
              <a:rPr lang="zh-CN" altLang="en-US" b="1" dirty="0" smtClean="0"/>
              <a:t>技术与无线定位</a:t>
            </a:r>
            <a:r>
              <a:rPr lang="zh-CN" altLang="en-US" b="1" dirty="0" smtClean="0"/>
              <a:t>技术</a:t>
            </a:r>
            <a:endParaRPr lang="zh-CN" altLang="en-US" dirty="0"/>
          </a:p>
        </p:txBody>
      </p:sp>
      <p:pic>
        <p:nvPicPr>
          <p:cNvPr id="120836" name="Picture 4" descr="GPS"/>
          <p:cNvPicPr>
            <a:picLocks noChangeAspect="1" noChangeArrowheads="1"/>
          </p:cNvPicPr>
          <p:nvPr/>
        </p:nvPicPr>
        <p:blipFill>
          <a:blip r:embed="rId2"/>
          <a:srcRect/>
          <a:stretch>
            <a:fillRect/>
          </a:stretch>
        </p:blipFill>
        <p:spPr bwMode="auto">
          <a:xfrm>
            <a:off x="5643570" y="1000108"/>
            <a:ext cx="2714644" cy="2714644"/>
          </a:xfrm>
          <a:prstGeom prst="rect">
            <a:avLst/>
          </a:prstGeom>
          <a:noFill/>
        </p:spPr>
      </p:pic>
      <p:pic>
        <p:nvPicPr>
          <p:cNvPr id="120838" name="Picture 6" descr="gps"/>
          <p:cNvPicPr>
            <a:picLocks noChangeAspect="1" noChangeArrowheads="1"/>
          </p:cNvPicPr>
          <p:nvPr/>
        </p:nvPicPr>
        <p:blipFill>
          <a:blip r:embed="rId3"/>
          <a:srcRect/>
          <a:stretch>
            <a:fillRect/>
          </a:stretch>
        </p:blipFill>
        <p:spPr bwMode="auto">
          <a:xfrm>
            <a:off x="5357817" y="3929066"/>
            <a:ext cx="3298493" cy="2428892"/>
          </a:xfrm>
          <a:prstGeom prst="rect">
            <a:avLst/>
          </a:prstGeom>
          <a:noFill/>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zh-CN" altLang="en-US" dirty="0" smtClean="0"/>
              <a:t>无线定位技术利用基于</a:t>
            </a:r>
            <a:r>
              <a:rPr lang="en-US" dirty="0" smtClean="0"/>
              <a:t>WIFI</a:t>
            </a:r>
            <a:r>
              <a:rPr lang="zh-CN" altLang="en-US" dirty="0" smtClean="0"/>
              <a:t>、</a:t>
            </a:r>
            <a:r>
              <a:rPr lang="en-US" dirty="0" smtClean="0"/>
              <a:t>RFID</a:t>
            </a:r>
            <a:r>
              <a:rPr lang="zh-CN" altLang="en-US" dirty="0" smtClean="0"/>
              <a:t>、</a:t>
            </a:r>
            <a:r>
              <a:rPr lang="en-US" dirty="0" smtClean="0"/>
              <a:t>UWB</a:t>
            </a:r>
            <a:r>
              <a:rPr lang="zh-CN" altLang="en-US" dirty="0" smtClean="0"/>
              <a:t>等无线传感器等设备，实现定位、追踪和监测特定目标的位置。它解决了目前</a:t>
            </a:r>
            <a:r>
              <a:rPr lang="en-US" dirty="0" smtClean="0"/>
              <a:t>GPS</a:t>
            </a:r>
            <a:r>
              <a:rPr lang="zh-CN" altLang="en-US" dirty="0" smtClean="0"/>
              <a:t>对于室内定位的局域性和缺陷，同时具有高精度定位的优势，可实现小范围内物流目标的精确调度和跟踪。</a:t>
            </a:r>
          </a:p>
          <a:p>
            <a:pPr>
              <a:buNone/>
            </a:pPr>
            <a:endParaRPr lang="zh-CN" altLang="en-US" dirty="0"/>
          </a:p>
        </p:txBody>
      </p:sp>
      <p:sp>
        <p:nvSpPr>
          <p:cNvPr id="3" name="标题 2"/>
          <p:cNvSpPr>
            <a:spLocks noGrp="1"/>
          </p:cNvSpPr>
          <p:nvPr>
            <p:ph type="title"/>
          </p:nvPr>
        </p:nvSpPr>
        <p:spPr/>
        <p:txBody>
          <a:bodyPr/>
          <a:lstStyle/>
          <a:p>
            <a:r>
              <a:rPr lang="en-US" b="1" dirty="0" smtClean="0"/>
              <a:t>2.2.3 GPS</a:t>
            </a:r>
            <a:r>
              <a:rPr lang="zh-CN" altLang="en-US" b="1" dirty="0" smtClean="0"/>
              <a:t>技术与无线定位技术</a:t>
            </a:r>
            <a:endParaRPr lang="zh-CN" altLang="en-US" dirty="0"/>
          </a:p>
        </p:txBody>
      </p:sp>
      <p:graphicFrame>
        <p:nvGraphicFramePr>
          <p:cNvPr id="5" name="图示 4"/>
          <p:cNvGraphicFramePr/>
          <p:nvPr/>
        </p:nvGraphicFramePr>
        <p:xfrm>
          <a:off x="571472" y="2786058"/>
          <a:ext cx="7929586" cy="3571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随着信息技术的发展，人们对网络通信技术的要求不断提高，传统的数字化设备的有线连接给人们随时随地与信息网络相连和通信带来了很多不便。发展无线通信技术，将人们从有线连接的束缚中解放出来，已经成为一种必然趋势。诸多新技术得到了广泛的应用。如红外线数据通信</a:t>
            </a:r>
            <a:r>
              <a:rPr lang="en-US" dirty="0" smtClean="0"/>
              <a:t>IrDA</a:t>
            </a:r>
            <a:r>
              <a:rPr lang="zh-CN" altLang="en-US" dirty="0" smtClean="0"/>
              <a:t>、蓝牙、</a:t>
            </a:r>
            <a:r>
              <a:rPr lang="en-US" dirty="0" smtClean="0"/>
              <a:t>Wi-Fi</a:t>
            </a:r>
            <a:r>
              <a:rPr lang="zh-CN" altLang="en-US" dirty="0" smtClean="0"/>
              <a:t>（</a:t>
            </a:r>
            <a:r>
              <a:rPr lang="en-US" dirty="0" smtClean="0"/>
              <a:t>IEEE802.11</a:t>
            </a:r>
            <a:r>
              <a:rPr lang="zh-CN" altLang="en-US" dirty="0" smtClean="0"/>
              <a:t>）、无线城域网</a:t>
            </a:r>
            <a:r>
              <a:rPr lang="en-US" dirty="0" err="1" smtClean="0"/>
              <a:t>WIMax</a:t>
            </a:r>
            <a:r>
              <a:rPr lang="zh-CN" altLang="en-US" dirty="0" smtClean="0"/>
              <a:t>、超宽带通信</a:t>
            </a:r>
            <a:r>
              <a:rPr lang="en-US" dirty="0" smtClean="0"/>
              <a:t>UWB</a:t>
            </a:r>
            <a:r>
              <a:rPr lang="zh-CN" altLang="en-US" dirty="0" smtClean="0"/>
              <a:t>、近场通信</a:t>
            </a:r>
            <a:r>
              <a:rPr lang="en-US" dirty="0" smtClean="0"/>
              <a:t>NFC</a:t>
            </a:r>
            <a:r>
              <a:rPr lang="zh-CN" altLang="en-US" dirty="0" smtClean="0"/>
              <a:t>、无线射频</a:t>
            </a:r>
            <a:r>
              <a:rPr lang="en-US" dirty="0" smtClean="0"/>
              <a:t>RFID</a:t>
            </a:r>
            <a:r>
              <a:rPr lang="zh-CN" altLang="en-US" dirty="0" smtClean="0"/>
              <a:t>、短距离无线技术</a:t>
            </a:r>
            <a:r>
              <a:rPr lang="en-US" dirty="0" err="1" smtClean="0"/>
              <a:t>Zigbee</a:t>
            </a:r>
            <a:r>
              <a:rPr lang="zh-CN" altLang="en-US" dirty="0" smtClean="0"/>
              <a:t>等先进的无线通信技术在不同的领好的应用。</a:t>
            </a:r>
          </a:p>
          <a:p>
            <a:endParaRPr lang="zh-CN" altLang="en-US" dirty="0"/>
          </a:p>
        </p:txBody>
      </p:sp>
      <p:sp>
        <p:nvSpPr>
          <p:cNvPr id="3" name="标题 2"/>
          <p:cNvSpPr>
            <a:spLocks noGrp="1"/>
          </p:cNvSpPr>
          <p:nvPr>
            <p:ph type="title"/>
          </p:nvPr>
        </p:nvSpPr>
        <p:spPr/>
        <p:txBody>
          <a:bodyPr/>
          <a:lstStyle/>
          <a:p>
            <a:r>
              <a:rPr lang="en-US" b="1" dirty="0" smtClean="0"/>
              <a:t>2.3 </a:t>
            </a:r>
            <a:r>
              <a:rPr lang="zh-CN" altLang="en-US" b="1" dirty="0" smtClean="0"/>
              <a:t>物联网通信与网络技术</a:t>
            </a:r>
            <a:endParaRPr lang="zh-CN" altLang="en-US"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en-US" sz="1600" dirty="0" smtClean="0"/>
              <a:t>1.ZigBee</a:t>
            </a:r>
            <a:r>
              <a:rPr lang="zh-CN" altLang="en-US" sz="1600" dirty="0" smtClean="0"/>
              <a:t>通信技术</a:t>
            </a:r>
          </a:p>
          <a:p>
            <a:pPr marL="0" indent="274638">
              <a:buNone/>
            </a:pPr>
            <a:r>
              <a:rPr lang="en-US" sz="1600" dirty="0" err="1" smtClean="0"/>
              <a:t>ZigBee</a:t>
            </a:r>
            <a:r>
              <a:rPr lang="zh-CN" altLang="en-US" sz="1600" dirty="0" smtClean="0"/>
              <a:t>标准的主要制定组织是</a:t>
            </a:r>
            <a:r>
              <a:rPr lang="en-US" sz="1600" dirty="0" smtClean="0"/>
              <a:t>IEEE</a:t>
            </a:r>
            <a:r>
              <a:rPr lang="zh-CN" altLang="en-US" sz="1600" dirty="0" smtClean="0"/>
              <a:t>和</a:t>
            </a:r>
            <a:r>
              <a:rPr lang="en-US" sz="1600" dirty="0" err="1" smtClean="0"/>
              <a:t>ZigBee</a:t>
            </a:r>
            <a:r>
              <a:rPr lang="zh-CN" altLang="en-US" sz="1600" dirty="0" smtClean="0"/>
              <a:t>联盟，前者工作重点在协议底层（</a:t>
            </a:r>
            <a:r>
              <a:rPr lang="en-US" sz="1600" dirty="0" smtClean="0"/>
              <a:t>IEEE 802.15.4</a:t>
            </a:r>
            <a:r>
              <a:rPr lang="zh-CN" altLang="en-US" sz="1600" dirty="0" smtClean="0"/>
              <a:t>），后者在于高层。</a:t>
            </a:r>
            <a:r>
              <a:rPr lang="en-US" sz="1600" dirty="0" err="1" smtClean="0"/>
              <a:t>ZigBee</a:t>
            </a:r>
            <a:r>
              <a:rPr lang="zh-CN" altLang="en-US" sz="1600" dirty="0" smtClean="0"/>
              <a:t>标准于</a:t>
            </a:r>
            <a:r>
              <a:rPr lang="en-US" sz="1600" dirty="0" smtClean="0"/>
              <a:t>2004</a:t>
            </a:r>
            <a:r>
              <a:rPr lang="zh-CN" altLang="en-US" sz="1600" dirty="0" smtClean="0"/>
              <a:t>年开始推出，后来又发布了</a:t>
            </a:r>
            <a:r>
              <a:rPr lang="en-US" sz="1600" dirty="0" smtClean="0"/>
              <a:t>ZigBee2006</a:t>
            </a:r>
            <a:r>
              <a:rPr lang="zh-CN" altLang="en-US" sz="1600" dirty="0" smtClean="0"/>
              <a:t>、</a:t>
            </a:r>
            <a:r>
              <a:rPr lang="en-US" sz="1600" dirty="0" smtClean="0"/>
              <a:t>ZigBee2007</a:t>
            </a:r>
            <a:r>
              <a:rPr lang="zh-CN" altLang="en-US" sz="1600" dirty="0" smtClean="0"/>
              <a:t>两个版本。</a:t>
            </a:r>
            <a:r>
              <a:rPr lang="en-US" sz="1600" dirty="0" err="1" smtClean="0"/>
              <a:t>ZigBee</a:t>
            </a:r>
            <a:r>
              <a:rPr lang="zh-CN" altLang="en-US" sz="1600" dirty="0" smtClean="0"/>
              <a:t>技术具有以下特点：</a:t>
            </a:r>
          </a:p>
          <a:p>
            <a:pPr lvl="0"/>
            <a:r>
              <a:rPr lang="zh-CN" altLang="en-US" sz="1600" dirty="0" smtClean="0"/>
              <a:t>近距离（距离</a:t>
            </a:r>
            <a:r>
              <a:rPr lang="en-US" sz="1600" dirty="0" smtClean="0"/>
              <a:t>&lt;100</a:t>
            </a:r>
            <a:r>
              <a:rPr lang="zh-CN" altLang="en-US" sz="1600" dirty="0" smtClean="0"/>
              <a:t>米）和低速率（</a:t>
            </a:r>
            <a:r>
              <a:rPr lang="en-US" sz="1600" dirty="0" smtClean="0"/>
              <a:t>&lt;250kbps</a:t>
            </a:r>
            <a:r>
              <a:rPr lang="zh-CN" altLang="en-US" sz="1600" dirty="0" smtClean="0"/>
              <a:t>）；</a:t>
            </a:r>
          </a:p>
          <a:p>
            <a:pPr lvl="0"/>
            <a:r>
              <a:rPr lang="zh-CN" altLang="en-US" sz="1600" dirty="0" smtClean="0"/>
              <a:t>极低功耗，电池供电可以维持数年甚至</a:t>
            </a:r>
            <a:r>
              <a:rPr lang="en-US" sz="1600" dirty="0" smtClean="0"/>
              <a:t>20</a:t>
            </a:r>
            <a:r>
              <a:rPr lang="zh-CN" altLang="en-US" sz="1600" dirty="0" smtClean="0"/>
              <a:t>年；</a:t>
            </a:r>
          </a:p>
          <a:p>
            <a:pPr lvl="0"/>
            <a:r>
              <a:rPr lang="zh-CN" altLang="en-US" sz="1600" dirty="0" smtClean="0"/>
              <a:t>多种拓扑结构；</a:t>
            </a:r>
          </a:p>
          <a:p>
            <a:pPr lvl="0"/>
            <a:r>
              <a:rPr lang="zh-CN" altLang="en-US" sz="1600" dirty="0" smtClean="0"/>
              <a:t>支持不同的网络规模（最大可达</a:t>
            </a:r>
            <a:r>
              <a:rPr lang="en-US" sz="1600" dirty="0" smtClean="0"/>
              <a:t>6</a:t>
            </a:r>
            <a:r>
              <a:rPr lang="zh-CN" altLang="en-US" sz="1600" dirty="0" smtClean="0"/>
              <a:t>万节点）；</a:t>
            </a:r>
          </a:p>
          <a:p>
            <a:pPr lvl="0"/>
            <a:r>
              <a:rPr lang="zh-CN" altLang="en-US" sz="1600" dirty="0" smtClean="0"/>
              <a:t>高层节点数可达</a:t>
            </a:r>
            <a:r>
              <a:rPr lang="en-US" sz="1600" dirty="0" smtClean="0"/>
              <a:t>1000</a:t>
            </a:r>
            <a:r>
              <a:rPr lang="zh-CN" altLang="en-US" sz="1600" dirty="0" smtClean="0"/>
              <a:t>以上（</a:t>
            </a:r>
            <a:r>
              <a:rPr lang="en-US" sz="1600" dirty="0" smtClean="0"/>
              <a:t>2007</a:t>
            </a:r>
            <a:r>
              <a:rPr lang="zh-CN" altLang="en-US" sz="1600" dirty="0" smtClean="0"/>
              <a:t>版）；</a:t>
            </a:r>
          </a:p>
          <a:p>
            <a:pPr lvl="0"/>
            <a:r>
              <a:rPr lang="zh-CN" altLang="en-US" sz="1600" dirty="0" smtClean="0"/>
              <a:t>自组织网络支持节点的灵活加入和退出。</a:t>
            </a:r>
          </a:p>
          <a:p>
            <a:pPr>
              <a:buNone/>
            </a:pPr>
            <a:endParaRPr lang="zh-CN" altLang="en-US" dirty="0"/>
          </a:p>
        </p:txBody>
      </p:sp>
      <p:sp>
        <p:nvSpPr>
          <p:cNvPr id="3" name="标题 2"/>
          <p:cNvSpPr>
            <a:spLocks noGrp="1"/>
          </p:cNvSpPr>
          <p:nvPr>
            <p:ph type="title"/>
          </p:nvPr>
        </p:nvSpPr>
        <p:spPr/>
        <p:txBody>
          <a:bodyPr/>
          <a:lstStyle/>
          <a:p>
            <a:r>
              <a:rPr lang="en-US" b="1" dirty="0" smtClean="0"/>
              <a:t>2.3.1 </a:t>
            </a:r>
            <a:r>
              <a:rPr lang="zh-CN" altLang="en-US" b="1" dirty="0" smtClean="0"/>
              <a:t>近距离</a:t>
            </a:r>
            <a:r>
              <a:rPr lang="zh-CN" altLang="en-US" b="1" dirty="0" smtClean="0"/>
              <a:t>通信与网络技术</a:t>
            </a:r>
            <a:endParaRPr lang="zh-CN" altLang="en-US" dirty="0"/>
          </a:p>
        </p:txBody>
      </p:sp>
      <p:sp>
        <p:nvSpPr>
          <p:cNvPr id="126005" name="Rectangle 5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5953" name="Group 1"/>
          <p:cNvGrpSpPr>
            <a:grpSpLocks noChangeAspect="1"/>
          </p:cNvGrpSpPr>
          <p:nvPr/>
        </p:nvGrpSpPr>
        <p:grpSpPr bwMode="auto">
          <a:xfrm>
            <a:off x="928662" y="3643314"/>
            <a:ext cx="7643866" cy="3214686"/>
            <a:chOff x="1797" y="5963"/>
            <a:chExt cx="7263" cy="4103"/>
          </a:xfrm>
        </p:grpSpPr>
        <p:sp>
          <p:nvSpPr>
            <p:cNvPr id="126004" name="AutoShape 52"/>
            <p:cNvSpPr>
              <a:spLocks noChangeAspect="1" noChangeArrowheads="1" noTextEdit="1"/>
            </p:cNvSpPr>
            <p:nvPr/>
          </p:nvSpPr>
          <p:spPr bwMode="auto">
            <a:xfrm>
              <a:off x="1797" y="5963"/>
              <a:ext cx="7263" cy="4103"/>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26003" name="Oval 51"/>
            <p:cNvSpPr>
              <a:spLocks noChangeArrowheads="1"/>
            </p:cNvSpPr>
            <p:nvPr/>
          </p:nvSpPr>
          <p:spPr bwMode="auto">
            <a:xfrm>
              <a:off x="3062" y="7662"/>
              <a:ext cx="258" cy="244"/>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6002" name="Oval 50"/>
            <p:cNvSpPr>
              <a:spLocks noChangeArrowheads="1"/>
            </p:cNvSpPr>
            <p:nvPr/>
          </p:nvSpPr>
          <p:spPr bwMode="auto">
            <a:xfrm>
              <a:off x="2152" y="6643"/>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6001" name="Oval 49"/>
            <p:cNvSpPr>
              <a:spLocks noChangeArrowheads="1"/>
            </p:cNvSpPr>
            <p:nvPr/>
          </p:nvSpPr>
          <p:spPr bwMode="auto">
            <a:xfrm>
              <a:off x="3320" y="6643"/>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6000" name="Oval 48"/>
            <p:cNvSpPr>
              <a:spLocks noChangeArrowheads="1"/>
            </p:cNvSpPr>
            <p:nvPr/>
          </p:nvSpPr>
          <p:spPr bwMode="auto">
            <a:xfrm>
              <a:off x="4021" y="7942"/>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5999" name="Oval 47"/>
            <p:cNvSpPr>
              <a:spLocks noChangeArrowheads="1"/>
            </p:cNvSpPr>
            <p:nvPr/>
          </p:nvSpPr>
          <p:spPr bwMode="auto">
            <a:xfrm>
              <a:off x="2980" y="8626"/>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5998" name="Oval 46"/>
            <p:cNvSpPr>
              <a:spLocks noChangeArrowheads="1"/>
            </p:cNvSpPr>
            <p:nvPr/>
          </p:nvSpPr>
          <p:spPr bwMode="auto">
            <a:xfrm>
              <a:off x="2030" y="7716"/>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5997" name="AutoShape 45"/>
            <p:cNvSpPr>
              <a:spLocks noChangeShapeType="1"/>
            </p:cNvSpPr>
            <p:nvPr/>
          </p:nvSpPr>
          <p:spPr bwMode="auto">
            <a:xfrm flipH="1">
              <a:off x="2251" y="7784"/>
              <a:ext cx="811" cy="27"/>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96" name="AutoShape 44"/>
            <p:cNvSpPr>
              <a:spLocks noChangeShapeType="1"/>
            </p:cNvSpPr>
            <p:nvPr/>
          </p:nvSpPr>
          <p:spPr bwMode="auto">
            <a:xfrm flipH="1" flipV="1">
              <a:off x="2314" y="6837"/>
              <a:ext cx="785" cy="861"/>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95" name="AutoShape 43"/>
            <p:cNvSpPr>
              <a:spLocks noChangeShapeType="1"/>
            </p:cNvSpPr>
            <p:nvPr/>
          </p:nvSpPr>
          <p:spPr bwMode="auto">
            <a:xfrm flipV="1">
              <a:off x="3283" y="6864"/>
              <a:ext cx="133" cy="834"/>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94" name="AutoShape 42"/>
            <p:cNvSpPr>
              <a:spLocks noChangeShapeType="1"/>
            </p:cNvSpPr>
            <p:nvPr/>
          </p:nvSpPr>
          <p:spPr bwMode="auto">
            <a:xfrm>
              <a:off x="3283" y="7870"/>
              <a:ext cx="706" cy="168"/>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93" name="AutoShape 41"/>
            <p:cNvSpPr>
              <a:spLocks noChangeShapeType="1"/>
            </p:cNvSpPr>
            <p:nvPr/>
          </p:nvSpPr>
          <p:spPr bwMode="auto">
            <a:xfrm flipH="1">
              <a:off x="3076" y="7906"/>
              <a:ext cx="116" cy="689"/>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92" name="Rectangle 40"/>
            <p:cNvSpPr>
              <a:spLocks noChangeArrowheads="1"/>
            </p:cNvSpPr>
            <p:nvPr/>
          </p:nvSpPr>
          <p:spPr bwMode="auto">
            <a:xfrm>
              <a:off x="2921" y="9114"/>
              <a:ext cx="1290" cy="476"/>
            </a:xfrm>
            <a:prstGeom prst="rect">
              <a:avLst/>
            </a:prstGeom>
            <a:solidFill>
              <a:srgbClr val="FFFFFF"/>
            </a:solidFill>
            <a:ln w="9525">
              <a:solidFill>
                <a:srgbClr val="000000"/>
              </a:solidFill>
              <a:miter lim="800000"/>
              <a:headEnd/>
              <a:tailEnd/>
            </a:ln>
          </p:spPr>
          <p:txBody>
            <a:bodyPr vert="horz" wrap="square" lIns="73152" tIns="36576" rIns="73152"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星形结构</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5991" name="Rectangle 39"/>
            <p:cNvSpPr>
              <a:spLocks noChangeArrowheads="1"/>
            </p:cNvSpPr>
            <p:nvPr/>
          </p:nvSpPr>
          <p:spPr bwMode="auto">
            <a:xfrm>
              <a:off x="5380" y="9114"/>
              <a:ext cx="1290" cy="476"/>
            </a:xfrm>
            <a:prstGeom prst="rect">
              <a:avLst/>
            </a:prstGeom>
            <a:solidFill>
              <a:srgbClr val="FFFFFF"/>
            </a:solidFill>
            <a:ln w="9525">
              <a:solidFill>
                <a:srgbClr val="000000"/>
              </a:solidFill>
              <a:miter lim="800000"/>
              <a:headEnd/>
              <a:tailEnd/>
            </a:ln>
          </p:spPr>
          <p:txBody>
            <a:bodyPr vert="horz" wrap="square" lIns="73152" tIns="36576" rIns="73152"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网状结构</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5990" name="Rectangle 38"/>
            <p:cNvSpPr>
              <a:spLocks noChangeArrowheads="1"/>
            </p:cNvSpPr>
            <p:nvPr/>
          </p:nvSpPr>
          <p:spPr bwMode="auto">
            <a:xfrm>
              <a:off x="7418" y="9114"/>
              <a:ext cx="1290" cy="476"/>
            </a:xfrm>
            <a:prstGeom prst="rect">
              <a:avLst/>
            </a:prstGeom>
            <a:solidFill>
              <a:srgbClr val="FFFFFF"/>
            </a:solidFill>
            <a:ln w="9525">
              <a:solidFill>
                <a:srgbClr val="000000"/>
              </a:solidFill>
              <a:miter lim="800000"/>
              <a:headEnd/>
              <a:tailEnd/>
            </a:ln>
          </p:spPr>
          <p:txBody>
            <a:bodyPr vert="horz" wrap="square" lIns="73152" tIns="36576" rIns="73152"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混合结构</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5989" name="Oval 37"/>
            <p:cNvSpPr>
              <a:spLocks noChangeArrowheads="1"/>
            </p:cNvSpPr>
            <p:nvPr/>
          </p:nvSpPr>
          <p:spPr bwMode="auto">
            <a:xfrm>
              <a:off x="5295" y="7592"/>
              <a:ext cx="258" cy="244"/>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88" name="Oval 36"/>
            <p:cNvSpPr>
              <a:spLocks noChangeArrowheads="1"/>
            </p:cNvSpPr>
            <p:nvPr/>
          </p:nvSpPr>
          <p:spPr bwMode="auto">
            <a:xfrm>
              <a:off x="4385" y="6573"/>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87" name="Oval 35"/>
            <p:cNvSpPr>
              <a:spLocks noChangeArrowheads="1"/>
            </p:cNvSpPr>
            <p:nvPr/>
          </p:nvSpPr>
          <p:spPr bwMode="auto">
            <a:xfrm>
              <a:off x="5553" y="6573"/>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86" name="Oval 34"/>
            <p:cNvSpPr>
              <a:spLocks noChangeArrowheads="1"/>
            </p:cNvSpPr>
            <p:nvPr/>
          </p:nvSpPr>
          <p:spPr bwMode="auto">
            <a:xfrm>
              <a:off x="6355" y="7836"/>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85" name="Oval 33"/>
            <p:cNvSpPr>
              <a:spLocks noChangeArrowheads="1"/>
            </p:cNvSpPr>
            <p:nvPr/>
          </p:nvSpPr>
          <p:spPr bwMode="auto">
            <a:xfrm>
              <a:off x="5381" y="8556"/>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84" name="Oval 32"/>
            <p:cNvSpPr>
              <a:spLocks noChangeArrowheads="1"/>
            </p:cNvSpPr>
            <p:nvPr/>
          </p:nvSpPr>
          <p:spPr bwMode="auto">
            <a:xfrm>
              <a:off x="4263" y="7646"/>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83" name="AutoShape 31"/>
            <p:cNvSpPr>
              <a:spLocks noChangeShapeType="1"/>
            </p:cNvSpPr>
            <p:nvPr/>
          </p:nvSpPr>
          <p:spPr bwMode="auto">
            <a:xfrm flipH="1">
              <a:off x="4453" y="7714"/>
              <a:ext cx="842" cy="27"/>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82" name="AutoShape 30"/>
            <p:cNvSpPr>
              <a:spLocks noChangeShapeType="1"/>
            </p:cNvSpPr>
            <p:nvPr/>
          </p:nvSpPr>
          <p:spPr bwMode="auto">
            <a:xfrm flipH="1" flipV="1">
              <a:off x="4548" y="6735"/>
              <a:ext cx="785" cy="893"/>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81" name="AutoShape 29"/>
            <p:cNvSpPr>
              <a:spLocks noChangeShapeType="1"/>
            </p:cNvSpPr>
            <p:nvPr/>
          </p:nvSpPr>
          <p:spPr bwMode="auto">
            <a:xfrm flipV="1">
              <a:off x="5515" y="6763"/>
              <a:ext cx="133" cy="865"/>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80" name="AutoShape 28"/>
            <p:cNvSpPr>
              <a:spLocks noChangeShapeType="1"/>
            </p:cNvSpPr>
            <p:nvPr/>
          </p:nvSpPr>
          <p:spPr bwMode="auto">
            <a:xfrm>
              <a:off x="5515" y="7800"/>
              <a:ext cx="840" cy="131"/>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9" name="AutoShape 27"/>
            <p:cNvSpPr>
              <a:spLocks noChangeShapeType="1"/>
            </p:cNvSpPr>
            <p:nvPr/>
          </p:nvSpPr>
          <p:spPr bwMode="auto">
            <a:xfrm>
              <a:off x="5424" y="7836"/>
              <a:ext cx="52" cy="720"/>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8" name="AutoShape 26"/>
            <p:cNvSpPr>
              <a:spLocks noChangeShapeType="1"/>
            </p:cNvSpPr>
            <p:nvPr/>
          </p:nvSpPr>
          <p:spPr bwMode="auto">
            <a:xfrm flipH="1">
              <a:off x="4358" y="6735"/>
              <a:ext cx="55" cy="911"/>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7" name="AutoShape 25"/>
            <p:cNvSpPr>
              <a:spLocks noChangeShapeType="1"/>
            </p:cNvSpPr>
            <p:nvPr/>
          </p:nvSpPr>
          <p:spPr bwMode="auto">
            <a:xfrm>
              <a:off x="4358" y="7836"/>
              <a:ext cx="1050" cy="748"/>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6" name="AutoShape 24"/>
            <p:cNvSpPr>
              <a:spLocks noChangeShapeType="1"/>
            </p:cNvSpPr>
            <p:nvPr/>
          </p:nvSpPr>
          <p:spPr bwMode="auto">
            <a:xfrm>
              <a:off x="4575" y="6668"/>
              <a:ext cx="978" cy="1"/>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5" name="AutoShape 23"/>
            <p:cNvSpPr>
              <a:spLocks noChangeShapeType="1"/>
            </p:cNvSpPr>
            <p:nvPr/>
          </p:nvSpPr>
          <p:spPr bwMode="auto">
            <a:xfrm>
              <a:off x="5715" y="6735"/>
              <a:ext cx="668" cy="1129"/>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4" name="AutoShape 22"/>
            <p:cNvSpPr>
              <a:spLocks noChangeShapeType="1"/>
            </p:cNvSpPr>
            <p:nvPr/>
          </p:nvSpPr>
          <p:spPr bwMode="auto">
            <a:xfrm flipH="1">
              <a:off x="5572" y="7999"/>
              <a:ext cx="811" cy="652"/>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3" name="Oval 21"/>
            <p:cNvSpPr>
              <a:spLocks noChangeArrowheads="1"/>
            </p:cNvSpPr>
            <p:nvPr/>
          </p:nvSpPr>
          <p:spPr bwMode="auto">
            <a:xfrm>
              <a:off x="7741" y="7536"/>
              <a:ext cx="258" cy="244"/>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72" name="AutoShape 20"/>
            <p:cNvSpPr>
              <a:spLocks noChangeShapeType="1"/>
            </p:cNvSpPr>
            <p:nvPr/>
          </p:nvSpPr>
          <p:spPr bwMode="auto">
            <a:xfrm flipH="1">
              <a:off x="6899" y="7659"/>
              <a:ext cx="842" cy="27"/>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1" name="AutoShape 19"/>
            <p:cNvSpPr>
              <a:spLocks noChangeShapeType="1"/>
            </p:cNvSpPr>
            <p:nvPr/>
          </p:nvSpPr>
          <p:spPr bwMode="auto">
            <a:xfrm flipH="1" flipV="1">
              <a:off x="6993" y="6680"/>
              <a:ext cx="786" cy="893"/>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70" name="AutoShape 18"/>
            <p:cNvSpPr>
              <a:spLocks noChangeShapeType="1"/>
            </p:cNvSpPr>
            <p:nvPr/>
          </p:nvSpPr>
          <p:spPr bwMode="auto">
            <a:xfrm flipV="1">
              <a:off x="7961" y="6708"/>
              <a:ext cx="133" cy="865"/>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69" name="AutoShape 17"/>
            <p:cNvSpPr>
              <a:spLocks noChangeShapeType="1"/>
            </p:cNvSpPr>
            <p:nvPr/>
          </p:nvSpPr>
          <p:spPr bwMode="auto">
            <a:xfrm>
              <a:off x="7961" y="7744"/>
              <a:ext cx="840" cy="131"/>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68" name="AutoShape 16"/>
            <p:cNvSpPr>
              <a:spLocks noChangeShapeType="1"/>
            </p:cNvSpPr>
            <p:nvPr/>
          </p:nvSpPr>
          <p:spPr bwMode="auto">
            <a:xfrm flipH="1">
              <a:off x="7836" y="7780"/>
              <a:ext cx="34" cy="352"/>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67" name="Oval 15"/>
            <p:cNvSpPr>
              <a:spLocks noChangeArrowheads="1"/>
            </p:cNvSpPr>
            <p:nvPr/>
          </p:nvSpPr>
          <p:spPr bwMode="auto">
            <a:xfrm>
              <a:off x="6803" y="6545"/>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66" name="Oval 14"/>
            <p:cNvSpPr>
              <a:spLocks noChangeArrowheads="1"/>
            </p:cNvSpPr>
            <p:nvPr/>
          </p:nvSpPr>
          <p:spPr bwMode="auto">
            <a:xfrm>
              <a:off x="7999" y="6573"/>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65" name="Oval 13"/>
            <p:cNvSpPr>
              <a:spLocks noChangeArrowheads="1"/>
            </p:cNvSpPr>
            <p:nvPr/>
          </p:nvSpPr>
          <p:spPr bwMode="auto">
            <a:xfrm>
              <a:off x="8708" y="7784"/>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64" name="Oval 12"/>
            <p:cNvSpPr>
              <a:spLocks noChangeArrowheads="1"/>
            </p:cNvSpPr>
            <p:nvPr/>
          </p:nvSpPr>
          <p:spPr bwMode="auto">
            <a:xfrm>
              <a:off x="7741" y="8132"/>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63" name="Oval 11"/>
            <p:cNvSpPr>
              <a:spLocks noChangeArrowheads="1"/>
            </p:cNvSpPr>
            <p:nvPr/>
          </p:nvSpPr>
          <p:spPr bwMode="auto">
            <a:xfrm>
              <a:off x="6709" y="7610"/>
              <a:ext cx="190" cy="190"/>
            </a:xfrm>
            <a:prstGeom prst="ellipse">
              <a:avLst/>
            </a:prstGeom>
            <a:gradFill rotWithShape="0">
              <a:gsLst>
                <a:gs pos="0">
                  <a:srgbClr val="666666"/>
                </a:gs>
                <a:gs pos="50000">
                  <a:srgbClr val="000000"/>
                </a:gs>
                <a:gs pos="100000">
                  <a:srgbClr val="666666"/>
                </a:gs>
              </a:gsLst>
              <a:lin ang="5400000" scaled="1"/>
            </a:gradFill>
            <a:ln w="12700">
              <a:solidFill>
                <a:srgbClr val="000000"/>
              </a:solidFill>
              <a:round/>
              <a:headEnd/>
              <a:tailEnd/>
            </a:ln>
            <a:effectLst>
              <a:outerShdw dist="28398" dir="3806097" algn="ctr" rotWithShape="0">
                <a:srgbClr val="7F7F7F"/>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962" name="AutoShape 10"/>
            <p:cNvSpPr>
              <a:spLocks noChangeShapeType="1"/>
            </p:cNvSpPr>
            <p:nvPr/>
          </p:nvSpPr>
          <p:spPr bwMode="auto">
            <a:xfrm flipH="1">
              <a:off x="6803" y="6735"/>
              <a:ext cx="95" cy="939"/>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61" name="AutoShape 9"/>
            <p:cNvSpPr>
              <a:spLocks noChangeShapeType="1"/>
            </p:cNvSpPr>
            <p:nvPr/>
          </p:nvSpPr>
          <p:spPr bwMode="auto">
            <a:xfrm>
              <a:off x="6804" y="7743"/>
              <a:ext cx="965" cy="552"/>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60" name="Oval 8"/>
            <p:cNvSpPr>
              <a:spLocks noChangeArrowheads="1"/>
            </p:cNvSpPr>
            <p:nvPr/>
          </p:nvSpPr>
          <p:spPr bwMode="auto">
            <a:xfrm>
              <a:off x="7337" y="8500"/>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5959" name="AutoShape 7"/>
            <p:cNvSpPr>
              <a:spLocks noChangeShapeType="1"/>
            </p:cNvSpPr>
            <p:nvPr/>
          </p:nvSpPr>
          <p:spPr bwMode="auto">
            <a:xfrm>
              <a:off x="6993" y="6640"/>
              <a:ext cx="1006" cy="28"/>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58" name="AutoShape 6"/>
            <p:cNvSpPr>
              <a:spLocks noChangeShapeType="1"/>
            </p:cNvSpPr>
            <p:nvPr/>
          </p:nvSpPr>
          <p:spPr bwMode="auto">
            <a:xfrm>
              <a:off x="8054" y="6707"/>
              <a:ext cx="749" cy="1077"/>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57" name="AutoShape 5"/>
            <p:cNvSpPr>
              <a:spLocks noChangeShapeType="1"/>
            </p:cNvSpPr>
            <p:nvPr/>
          </p:nvSpPr>
          <p:spPr bwMode="auto">
            <a:xfrm flipV="1">
              <a:off x="7931" y="7946"/>
              <a:ext cx="804" cy="282"/>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56" name="AutoShape 4"/>
            <p:cNvSpPr>
              <a:spLocks noChangeShapeType="1"/>
            </p:cNvSpPr>
            <p:nvPr/>
          </p:nvSpPr>
          <p:spPr bwMode="auto">
            <a:xfrm flipH="1">
              <a:off x="7499" y="8295"/>
              <a:ext cx="270" cy="201"/>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55" name="AutoShape 3"/>
            <p:cNvSpPr>
              <a:spLocks noChangeShapeType="1"/>
            </p:cNvSpPr>
            <p:nvPr/>
          </p:nvSpPr>
          <p:spPr bwMode="auto">
            <a:xfrm>
              <a:off x="7904" y="8295"/>
              <a:ext cx="191" cy="333"/>
            </a:xfrm>
            <a:prstGeom prst="straightConnector1">
              <a:avLst/>
            </a:prstGeom>
            <a:no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54" name="Oval 2"/>
            <p:cNvSpPr>
              <a:spLocks noChangeArrowheads="1"/>
            </p:cNvSpPr>
            <p:nvPr/>
          </p:nvSpPr>
          <p:spPr bwMode="auto">
            <a:xfrm>
              <a:off x="7999" y="8584"/>
              <a:ext cx="190" cy="190"/>
            </a:xfrm>
            <a:prstGeom prst="ellipse">
              <a:avLst/>
            </a:prstGeom>
            <a:solidFill>
              <a:srgbClr val="FFFFFF"/>
            </a:solidFill>
            <a:ln w="31750">
              <a:solidFill>
                <a:srgbClr val="000000"/>
              </a:solidFill>
              <a:round/>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en-US" dirty="0" smtClean="0"/>
              <a:t>2.</a:t>
            </a:r>
            <a:r>
              <a:rPr lang="zh-CN" altLang="en-US" dirty="0" smtClean="0"/>
              <a:t>超宽带无线通信技术</a:t>
            </a:r>
          </a:p>
          <a:p>
            <a:pPr>
              <a:buNone/>
            </a:pPr>
            <a:r>
              <a:rPr lang="zh-CN" altLang="en-US" sz="1600" dirty="0" smtClean="0"/>
              <a:t>根据美国</a:t>
            </a:r>
            <a:r>
              <a:rPr lang="en-US" sz="1600" dirty="0" smtClean="0"/>
              <a:t>FCC</a:t>
            </a:r>
            <a:r>
              <a:rPr lang="zh-CN" altLang="en-US" sz="1600" dirty="0" smtClean="0"/>
              <a:t>的要求，用于无线个域网的</a:t>
            </a:r>
            <a:r>
              <a:rPr lang="en-US" sz="1600" dirty="0" smtClean="0"/>
              <a:t>UWB</a:t>
            </a:r>
            <a:r>
              <a:rPr lang="zh-CN" altLang="en-US" sz="1600" dirty="0" smtClean="0"/>
              <a:t>技术应当具有以下特性：</a:t>
            </a:r>
          </a:p>
          <a:p>
            <a:pPr lvl="0"/>
            <a:r>
              <a:rPr lang="zh-CN" altLang="en-US" sz="1600" dirty="0" smtClean="0"/>
              <a:t>使用</a:t>
            </a:r>
            <a:r>
              <a:rPr lang="en-US" sz="1600" dirty="0" smtClean="0"/>
              <a:t>FCC</a:t>
            </a:r>
            <a:r>
              <a:rPr lang="zh-CN" altLang="en-US" sz="1600" dirty="0" smtClean="0"/>
              <a:t>开放的</a:t>
            </a:r>
            <a:r>
              <a:rPr lang="en-US" sz="1600" dirty="0" smtClean="0"/>
              <a:t>3.1~10.6GHz</a:t>
            </a:r>
            <a:r>
              <a:rPr lang="zh-CN" altLang="en-US" sz="1600" dirty="0" smtClean="0"/>
              <a:t>频段；</a:t>
            </a:r>
          </a:p>
          <a:p>
            <a:pPr lvl="0"/>
            <a:r>
              <a:rPr lang="zh-CN" altLang="en-US" sz="1600" dirty="0" smtClean="0"/>
              <a:t>功率密度低于</a:t>
            </a:r>
            <a:r>
              <a:rPr lang="en-US" sz="1600" dirty="0" smtClean="0"/>
              <a:t>41.3dbm/MHz</a:t>
            </a:r>
            <a:r>
              <a:rPr lang="zh-CN" altLang="en-US" sz="1600" dirty="0" smtClean="0"/>
              <a:t>；</a:t>
            </a:r>
          </a:p>
          <a:p>
            <a:pPr lvl="0"/>
            <a:r>
              <a:rPr lang="zh-CN" altLang="en-US" sz="1600" dirty="0" smtClean="0"/>
              <a:t>传输速率为：</a:t>
            </a:r>
            <a:r>
              <a:rPr lang="en-US" sz="1600" dirty="0" smtClean="0"/>
              <a:t>10m</a:t>
            </a:r>
            <a:r>
              <a:rPr lang="zh-CN" altLang="en-US" sz="1600" dirty="0" smtClean="0"/>
              <a:t>距离上</a:t>
            </a:r>
            <a:r>
              <a:rPr lang="en-US" sz="1600" dirty="0" smtClean="0"/>
              <a:t>110Mbit/s</a:t>
            </a:r>
            <a:r>
              <a:rPr lang="zh-CN" altLang="en-US" sz="1600" dirty="0" smtClean="0"/>
              <a:t>；</a:t>
            </a:r>
            <a:r>
              <a:rPr lang="en-US" sz="1600" dirty="0" smtClean="0"/>
              <a:t>4m</a:t>
            </a:r>
            <a:r>
              <a:rPr lang="zh-CN" altLang="en-US" sz="1600" dirty="0" smtClean="0"/>
              <a:t>距离上</a:t>
            </a:r>
            <a:r>
              <a:rPr lang="en-US" sz="1600" dirty="0" smtClean="0"/>
              <a:t>200Mbit/s</a:t>
            </a:r>
            <a:r>
              <a:rPr lang="zh-CN" altLang="en-US" sz="1600" dirty="0" smtClean="0"/>
              <a:t>；</a:t>
            </a:r>
            <a:r>
              <a:rPr lang="en-US" sz="1600" dirty="0" smtClean="0"/>
              <a:t>1m</a:t>
            </a:r>
            <a:r>
              <a:rPr lang="zh-CN" altLang="en-US" sz="1600" dirty="0" smtClean="0"/>
              <a:t>距离上</a:t>
            </a:r>
            <a:r>
              <a:rPr lang="en-US" sz="1600" dirty="0" smtClean="0"/>
              <a:t>480Mbit/s</a:t>
            </a:r>
            <a:r>
              <a:rPr lang="zh-CN" altLang="en-US" sz="1600" dirty="0" smtClean="0"/>
              <a:t>；</a:t>
            </a:r>
          </a:p>
          <a:p>
            <a:pPr lvl="0"/>
            <a:r>
              <a:rPr lang="zh-CN" altLang="en-US" sz="1600" dirty="0" smtClean="0"/>
              <a:t>同一空间支持</a:t>
            </a:r>
            <a:r>
              <a:rPr lang="en-US" sz="1600" dirty="0" smtClean="0"/>
              <a:t>4</a:t>
            </a:r>
            <a:r>
              <a:rPr lang="zh-CN" altLang="en-US" sz="1600" dirty="0" smtClean="0"/>
              <a:t>个微微网同时工作。</a:t>
            </a:r>
          </a:p>
          <a:p>
            <a:pPr lvl="0"/>
            <a:r>
              <a:rPr lang="zh-CN" altLang="en-US" sz="1600" dirty="0" smtClean="0"/>
              <a:t>由于占用极宽的带宽和非常低的功率密度，</a:t>
            </a:r>
            <a:r>
              <a:rPr lang="en-US" sz="1600" dirty="0" smtClean="0"/>
              <a:t>UWB</a:t>
            </a:r>
            <a:r>
              <a:rPr lang="zh-CN" altLang="en-US" sz="1600" dirty="0" smtClean="0"/>
              <a:t>具有以下可贵的特性：</a:t>
            </a:r>
          </a:p>
          <a:p>
            <a:pPr lvl="0"/>
            <a:r>
              <a:rPr lang="zh-CN" altLang="en-US" sz="1600" dirty="0" smtClean="0"/>
              <a:t>占用频带极宽，达</a:t>
            </a:r>
            <a:r>
              <a:rPr lang="en-US" sz="1600" dirty="0" smtClean="0"/>
              <a:t>4~7.5GHz</a:t>
            </a:r>
            <a:r>
              <a:rPr lang="zh-CN" altLang="en-US" sz="1600" dirty="0" smtClean="0"/>
              <a:t>，而移动通信不过几百</a:t>
            </a:r>
            <a:r>
              <a:rPr lang="en-US" sz="1600" dirty="0" smtClean="0"/>
              <a:t>kHz~</a:t>
            </a:r>
            <a:r>
              <a:rPr lang="zh-CN" altLang="en-US" sz="1600" dirty="0" smtClean="0"/>
              <a:t>几十</a:t>
            </a:r>
            <a:r>
              <a:rPr lang="en-US" sz="1600" dirty="0" smtClean="0"/>
              <a:t>MHz</a:t>
            </a:r>
            <a:r>
              <a:rPr lang="zh-CN" altLang="en-US" sz="1600" dirty="0" smtClean="0"/>
              <a:t>；</a:t>
            </a:r>
          </a:p>
          <a:p>
            <a:pPr lvl="0"/>
            <a:r>
              <a:rPr lang="zh-CN" altLang="en-US" sz="1600" dirty="0" smtClean="0"/>
              <a:t>传输速率高，有望达到千兆</a:t>
            </a:r>
            <a:r>
              <a:rPr lang="en-US" sz="1600" dirty="0" smtClean="0"/>
              <a:t>bit/s</a:t>
            </a:r>
            <a:r>
              <a:rPr lang="zh-CN" altLang="en-US" sz="1600" dirty="0" smtClean="0"/>
              <a:t>的速率；</a:t>
            </a:r>
          </a:p>
          <a:p>
            <a:pPr lvl="0"/>
            <a:r>
              <a:rPr lang="zh-CN" altLang="en-US" sz="1600" dirty="0" smtClean="0"/>
              <a:t>空间容量大，可达</a:t>
            </a:r>
            <a:r>
              <a:rPr lang="en-US" sz="1600" dirty="0" smtClean="0"/>
              <a:t>1Mbit/s/m2</a:t>
            </a:r>
            <a:r>
              <a:rPr lang="zh-CN" altLang="en-US" sz="1600" dirty="0" smtClean="0"/>
              <a:t>，相比之下，</a:t>
            </a:r>
            <a:r>
              <a:rPr lang="en-US" sz="1600" dirty="0" smtClean="0"/>
              <a:t>802.11b</a:t>
            </a:r>
            <a:r>
              <a:rPr lang="zh-CN" altLang="en-US" sz="1600" dirty="0" smtClean="0"/>
              <a:t>仅为</a:t>
            </a:r>
            <a:r>
              <a:rPr lang="en-US" sz="1600" dirty="0" smtClean="0"/>
              <a:t>1kbit/s/m2 </a:t>
            </a:r>
            <a:r>
              <a:rPr lang="zh-CN" altLang="en-US" sz="1600" dirty="0" smtClean="0"/>
              <a:t>；蓝牙仅为</a:t>
            </a:r>
            <a:r>
              <a:rPr lang="en-US" sz="1600" dirty="0" smtClean="0"/>
              <a:t>30kbit/s/m2 </a:t>
            </a:r>
            <a:r>
              <a:rPr lang="zh-CN" altLang="en-US" sz="1600" dirty="0" smtClean="0"/>
              <a:t>；</a:t>
            </a:r>
          </a:p>
          <a:p>
            <a:pPr lvl="0"/>
            <a:r>
              <a:rPr lang="zh-CN" altLang="en-US" sz="1600" dirty="0" smtClean="0"/>
              <a:t>穿透能力强，极宽的带宽有助于微波信号的穿透；</a:t>
            </a:r>
          </a:p>
          <a:p>
            <a:pPr lvl="0"/>
            <a:r>
              <a:rPr lang="zh-CN" altLang="en-US" sz="1600" dirty="0" smtClean="0"/>
              <a:t>抗干扰性能好，因为信号的频谱类似白噪声，对其他类型的无线通信来说，容易滤除，又由于有极宽的带宽，也不易受其他信号的干扰。</a:t>
            </a:r>
          </a:p>
          <a:p>
            <a:endParaRPr lang="zh-CN" altLang="en-US" sz="1600" dirty="0"/>
          </a:p>
        </p:txBody>
      </p:sp>
      <p:sp>
        <p:nvSpPr>
          <p:cNvPr id="3" name="标题 2"/>
          <p:cNvSpPr>
            <a:spLocks noGrp="1"/>
          </p:cNvSpPr>
          <p:nvPr>
            <p:ph type="title"/>
          </p:nvPr>
        </p:nvSpPr>
        <p:spPr/>
        <p:txBody>
          <a:bodyPr/>
          <a:lstStyle/>
          <a:p>
            <a:r>
              <a:rPr lang="en-US" b="1" dirty="0" smtClean="0"/>
              <a:t>2.3.1 </a:t>
            </a:r>
            <a:r>
              <a:rPr lang="zh-CN" altLang="en-US" b="1" dirty="0" smtClean="0"/>
              <a:t>近距离通信与网络技术</a:t>
            </a:r>
            <a:endParaRPr lang="zh-CN" altLang="en-US" dirty="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2.3.2 </a:t>
            </a:r>
            <a:r>
              <a:rPr lang="zh-CN" altLang="en-US" b="1" dirty="0" smtClean="0"/>
              <a:t>无线</a:t>
            </a:r>
            <a:r>
              <a:rPr lang="zh-CN" altLang="en-US" b="1" dirty="0" smtClean="0"/>
              <a:t>网络</a:t>
            </a:r>
            <a:endParaRPr lang="zh-CN" altLang="en-US" dirty="0"/>
          </a:p>
        </p:txBody>
      </p:sp>
      <p:graphicFrame>
        <p:nvGraphicFramePr>
          <p:cNvPr id="4" name="表格 3"/>
          <p:cNvGraphicFramePr>
            <a:graphicFrameLocks noGrp="1"/>
          </p:cNvGraphicFramePr>
          <p:nvPr/>
        </p:nvGraphicFramePr>
        <p:xfrm>
          <a:off x="500035" y="1000108"/>
          <a:ext cx="8001054" cy="5406417"/>
        </p:xfrm>
        <a:graphic>
          <a:graphicData uri="http://schemas.openxmlformats.org/drawingml/2006/table">
            <a:tbl>
              <a:tblPr/>
              <a:tblGrid>
                <a:gridCol w="1248641"/>
                <a:gridCol w="1445974"/>
                <a:gridCol w="1703414"/>
                <a:gridCol w="2005083"/>
                <a:gridCol w="1597942"/>
              </a:tblGrid>
              <a:tr h="328615">
                <a:tc>
                  <a:txBody>
                    <a:bodyPr/>
                    <a:lstStyle/>
                    <a:p>
                      <a:pPr algn="ctr">
                        <a:spcAft>
                          <a:spcPts val="0"/>
                        </a:spcAft>
                      </a:pPr>
                      <a:endParaRPr lang="en-US" sz="1600" kern="100" dirty="0">
                        <a:latin typeface="Times New Roman"/>
                        <a:ea typeface="宋体"/>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黑体"/>
                        </a:rPr>
                        <a:t>Wi-Fi</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黑体"/>
                        </a:rPr>
                        <a:t>Wi-MAX</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黑体"/>
                        </a:rPr>
                        <a:t>MBWA</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黑体"/>
                        </a:rPr>
                        <a:t>3G/B3G</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标准组织</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IEEE 802.11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IEEE 802.16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IEEE 802.20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3GPP</a:t>
                      </a:r>
                      <a:r>
                        <a:rPr lang="zh-CN" sz="1600" kern="100">
                          <a:latin typeface="Times New Roman"/>
                          <a:ea typeface="宋体"/>
                        </a:rPr>
                        <a:t>，</a:t>
                      </a:r>
                      <a:r>
                        <a:rPr lang="en-US" sz="1600" kern="100">
                          <a:latin typeface="Times New Roman"/>
                          <a:ea typeface="宋体"/>
                        </a:rPr>
                        <a:t>3GPP2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多址方式</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CCK</a:t>
                      </a:r>
                      <a:r>
                        <a:rPr lang="zh-CN" sz="1600" kern="100">
                          <a:latin typeface="Times New Roman"/>
                          <a:ea typeface="宋体"/>
                        </a:rPr>
                        <a:t>，</a:t>
                      </a:r>
                      <a:r>
                        <a:rPr lang="en-US" sz="1600" kern="100">
                          <a:latin typeface="Times New Roman"/>
                          <a:ea typeface="宋体"/>
                        </a:rPr>
                        <a:t>OFDM</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OFDM</a:t>
                      </a:r>
                      <a:r>
                        <a:rPr lang="zh-CN" sz="1600" kern="100">
                          <a:latin typeface="Times New Roman"/>
                          <a:ea typeface="宋体"/>
                        </a:rPr>
                        <a:t>，</a:t>
                      </a:r>
                      <a:r>
                        <a:rPr lang="en-US" sz="1600" kern="100">
                          <a:latin typeface="Times New Roman"/>
                          <a:ea typeface="宋体"/>
                        </a:rPr>
                        <a:t>OFDMA</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FLASH-OFDM</a:t>
                      </a:r>
                      <a:r>
                        <a:rPr lang="zh-CN" sz="1600" kern="100">
                          <a:latin typeface="Times New Roman"/>
                          <a:ea typeface="宋体"/>
                        </a:rPr>
                        <a:t>，</a:t>
                      </a:r>
                      <a:r>
                        <a:rPr lang="en-US" sz="1600" kern="100">
                          <a:latin typeface="Times New Roman"/>
                          <a:ea typeface="宋体"/>
                        </a:rPr>
                        <a:t>FH</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CDMA</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229">
                <a:tc>
                  <a:txBody>
                    <a:bodyPr/>
                    <a:lstStyle/>
                    <a:p>
                      <a:pPr algn="ctr">
                        <a:spcAft>
                          <a:spcPts val="0"/>
                        </a:spcAft>
                      </a:pPr>
                      <a:r>
                        <a:rPr lang="zh-CN" sz="1600" kern="100">
                          <a:latin typeface="Times New Roman"/>
                          <a:ea typeface="宋体"/>
                        </a:rPr>
                        <a:t>工作频段</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2.4GHz</a:t>
                      </a:r>
                      <a:r>
                        <a:rPr lang="zh-CN" sz="1600" kern="100">
                          <a:latin typeface="Times New Roman"/>
                          <a:ea typeface="宋体"/>
                        </a:rPr>
                        <a:t>（免许可）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2~11GHz</a:t>
                      </a:r>
                      <a:endParaRPr lang="zh-CN" sz="1600" kern="100">
                        <a:latin typeface="Times New Roman"/>
                        <a:ea typeface="宋体"/>
                      </a:endParaRPr>
                    </a:p>
                    <a:p>
                      <a:pPr algn="ctr">
                        <a:spcAft>
                          <a:spcPts val="0"/>
                        </a:spcAft>
                      </a:pPr>
                      <a:r>
                        <a:rPr lang="zh-CN" sz="1600" kern="100">
                          <a:latin typeface="Times New Roman"/>
                          <a:ea typeface="宋体"/>
                        </a:rPr>
                        <a:t>（部分免许可）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&lt;3.5GHz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2GHz</a:t>
                      </a:r>
                      <a:endParaRPr lang="zh-CN" sz="1600" kern="100">
                        <a:latin typeface="Times New Roman"/>
                        <a:ea typeface="宋体"/>
                      </a:endParaRPr>
                    </a:p>
                    <a:p>
                      <a:pPr algn="ctr">
                        <a:spcAft>
                          <a:spcPts val="0"/>
                        </a:spcAft>
                      </a:pPr>
                      <a:r>
                        <a:rPr lang="zh-CN" sz="1600" kern="100">
                          <a:latin typeface="Times New Roman"/>
                          <a:ea typeface="宋体"/>
                        </a:rPr>
                        <a:t>频段（需要许可）</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229">
                <a:tc>
                  <a:txBody>
                    <a:bodyPr/>
                    <a:lstStyle/>
                    <a:p>
                      <a:pPr algn="ctr">
                        <a:spcAft>
                          <a:spcPts val="0"/>
                        </a:spcAft>
                      </a:pPr>
                      <a:r>
                        <a:rPr lang="zh-CN" sz="1600" kern="100">
                          <a:latin typeface="Times New Roman"/>
                          <a:ea typeface="宋体"/>
                        </a:rPr>
                        <a:t>最高传输速率</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54Mb/s</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&gt;70 Mb/s</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3 Mb/s</a:t>
                      </a:r>
                      <a:r>
                        <a:rPr lang="zh-CN" sz="1600" kern="100">
                          <a:latin typeface="Times New Roman"/>
                          <a:ea typeface="宋体"/>
                        </a:rPr>
                        <a:t>，</a:t>
                      </a:r>
                      <a:r>
                        <a:rPr lang="en-US" sz="1600" kern="100">
                          <a:latin typeface="Times New Roman"/>
                          <a:ea typeface="宋体"/>
                        </a:rPr>
                        <a:t>16 Mb/s</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2 Mb/s</a:t>
                      </a:r>
                      <a:r>
                        <a:rPr lang="zh-CN" sz="1600" kern="100">
                          <a:latin typeface="Times New Roman"/>
                          <a:ea typeface="宋体"/>
                        </a:rPr>
                        <a:t>，</a:t>
                      </a:r>
                      <a:r>
                        <a:rPr lang="en-US" sz="1600" kern="100">
                          <a:latin typeface="Times New Roman"/>
                          <a:ea typeface="宋体"/>
                        </a:rPr>
                        <a:t>14 Mb/s</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覆盖范围</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微蜂窝（</a:t>
                      </a:r>
                      <a:r>
                        <a:rPr lang="en-US" sz="1600" kern="100">
                          <a:latin typeface="Times New Roman"/>
                          <a:ea typeface="宋体"/>
                        </a:rPr>
                        <a:t>&lt;300m</a:t>
                      </a:r>
                      <a:r>
                        <a:rPr lang="zh-CN" sz="1600" kern="100">
                          <a:latin typeface="Times New Roman"/>
                          <a:ea typeface="宋体"/>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宏蜂窝（</a:t>
                      </a:r>
                      <a:r>
                        <a:rPr lang="en-US" sz="1600" kern="100">
                          <a:latin typeface="Times New Roman"/>
                          <a:ea typeface="宋体"/>
                        </a:rPr>
                        <a:t>&lt;50km</a:t>
                      </a:r>
                      <a:r>
                        <a:rPr lang="zh-CN" sz="1600" kern="100">
                          <a:latin typeface="Times New Roman"/>
                          <a:ea typeface="宋体"/>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宏蜂窝（</a:t>
                      </a:r>
                      <a:r>
                        <a:rPr lang="en-US" sz="1600" kern="100">
                          <a:latin typeface="Times New Roman"/>
                          <a:ea typeface="宋体"/>
                        </a:rPr>
                        <a:t>&lt;30km</a:t>
                      </a:r>
                      <a:r>
                        <a:rPr lang="zh-CN" sz="1600" kern="100">
                          <a:latin typeface="Times New Roman"/>
                          <a:ea typeface="宋体"/>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宏蜂窝（</a:t>
                      </a:r>
                      <a:r>
                        <a:rPr lang="en-US" sz="1600" kern="100">
                          <a:latin typeface="Times New Roman"/>
                          <a:ea typeface="宋体"/>
                        </a:rPr>
                        <a:t>&lt;7km</a:t>
                      </a:r>
                      <a:r>
                        <a:rPr lang="zh-CN" sz="1600" kern="100">
                          <a:latin typeface="Times New Roman"/>
                          <a:ea typeface="宋体"/>
                        </a:rPr>
                        <a:t>）</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信道带宽</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22/20MHz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&gt;5MHz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1.25MHz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1.25~5MHz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移动性</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步行</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120km/h</a:t>
                      </a:r>
                      <a:r>
                        <a:rPr lang="zh-CN" sz="1600" kern="100">
                          <a:latin typeface="Times New Roman"/>
                          <a:ea typeface="宋体"/>
                        </a:rPr>
                        <a:t>（</a:t>
                      </a:r>
                      <a:r>
                        <a:rPr lang="en-US" sz="1600" kern="100">
                          <a:latin typeface="Times New Roman"/>
                          <a:ea typeface="宋体"/>
                        </a:rPr>
                        <a:t>802.16e</a:t>
                      </a:r>
                      <a:r>
                        <a:rPr lang="zh-CN" sz="1600" kern="100">
                          <a:latin typeface="Times New Roman"/>
                          <a:ea typeface="宋体"/>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250km/h</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高速移动</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频带利用率</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&lt;2.7 b·s</a:t>
                      </a:r>
                      <a:r>
                        <a:rPr lang="en-US" sz="1600" kern="100" baseline="30000">
                          <a:latin typeface="Times New Roman"/>
                          <a:ea typeface="宋体"/>
                        </a:rPr>
                        <a:t>-1</a:t>
                      </a:r>
                      <a:r>
                        <a:rPr lang="en-US" sz="1600" kern="100">
                          <a:latin typeface="Times New Roman"/>
                          <a:ea typeface="宋体"/>
                        </a:rPr>
                        <a:t>/Hz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&lt;3.75 b·s</a:t>
                      </a:r>
                      <a:r>
                        <a:rPr lang="en-US" sz="1600" kern="100" baseline="30000">
                          <a:latin typeface="Times New Roman"/>
                          <a:ea typeface="宋体"/>
                        </a:rPr>
                        <a:t>-1</a:t>
                      </a:r>
                      <a:r>
                        <a:rPr lang="en-US" sz="1600" kern="100">
                          <a:latin typeface="Times New Roman"/>
                          <a:ea typeface="宋体"/>
                        </a:rPr>
                        <a:t>/Hz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en-US" sz="1600" kern="100">
                          <a:latin typeface="Times New Roman"/>
                          <a:ea typeface="宋体"/>
                        </a:rPr>
                        <a:t>&lt;1.6 b·s</a:t>
                      </a:r>
                      <a:r>
                        <a:rPr lang="en-US" sz="1600" kern="100" baseline="30000">
                          <a:latin typeface="Times New Roman"/>
                          <a:ea typeface="宋体"/>
                        </a:rPr>
                        <a:t>-1</a:t>
                      </a:r>
                      <a:r>
                        <a:rPr lang="en-US" sz="1600" kern="100">
                          <a:latin typeface="Times New Roman"/>
                          <a:ea typeface="宋体"/>
                        </a:rPr>
                        <a:t>/Hz</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en-US" sz="1600" kern="100">
                          <a:latin typeface="宋体"/>
                          <a:ea typeface="宋体"/>
                        </a:rPr>
                        <a:t>QoS</a:t>
                      </a:r>
                      <a:r>
                        <a:rPr lang="zh-CN" sz="1600" kern="100">
                          <a:latin typeface="Times New Roman"/>
                          <a:ea typeface="宋体"/>
                        </a:rPr>
                        <a:t>支持</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不支持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支持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支持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支持</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229">
                <a:tc>
                  <a:txBody>
                    <a:bodyPr/>
                    <a:lstStyle/>
                    <a:p>
                      <a:pPr algn="ctr">
                        <a:spcAft>
                          <a:spcPts val="0"/>
                        </a:spcAft>
                      </a:pPr>
                      <a:r>
                        <a:rPr lang="zh-CN" sz="1600" kern="100">
                          <a:latin typeface="Times New Roman"/>
                          <a:ea typeface="宋体"/>
                        </a:rPr>
                        <a:t>终端</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PC</a:t>
                      </a:r>
                      <a:r>
                        <a:rPr lang="zh-CN" sz="1600" kern="100">
                          <a:latin typeface="Times New Roman"/>
                          <a:ea typeface="宋体"/>
                        </a:rPr>
                        <a:t>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rPr>
                        <a:t>PC</a:t>
                      </a:r>
                      <a:r>
                        <a:rPr lang="zh-CN" sz="1600" kern="100">
                          <a:latin typeface="Times New Roman"/>
                          <a:ea typeface="宋体"/>
                        </a:rPr>
                        <a:t>卡、智能信息设施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zh-CN" sz="1600" kern="100">
                          <a:latin typeface="Times New Roman"/>
                          <a:ea typeface="宋体"/>
                        </a:rPr>
                        <a:t>手机、</a:t>
                      </a:r>
                      <a:r>
                        <a:rPr lang="en-US" sz="1600" kern="100">
                          <a:latin typeface="Times New Roman"/>
                          <a:ea typeface="宋体"/>
                        </a:rPr>
                        <a:t>PDA</a:t>
                      </a:r>
                      <a:r>
                        <a:rPr lang="zh-CN" sz="1600" kern="100">
                          <a:latin typeface="Times New Roman"/>
                          <a:ea typeface="宋体"/>
                        </a:rPr>
                        <a:t>、</a:t>
                      </a:r>
                      <a:r>
                        <a:rPr lang="en-US" sz="1600" kern="100">
                          <a:latin typeface="Times New Roman"/>
                          <a:ea typeface="宋体"/>
                        </a:rPr>
                        <a:t>PC</a:t>
                      </a:r>
                      <a:r>
                        <a:rPr lang="zh-CN" sz="1600" kern="100">
                          <a:latin typeface="Times New Roman"/>
                          <a:ea typeface="宋体"/>
                        </a:rPr>
                        <a:t>卡</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615">
                <a:tc>
                  <a:txBody>
                    <a:bodyPr/>
                    <a:lstStyle/>
                    <a:p>
                      <a:pPr algn="ctr">
                        <a:spcAft>
                          <a:spcPts val="0"/>
                        </a:spcAft>
                      </a:pPr>
                      <a:r>
                        <a:rPr lang="zh-CN" sz="1600" kern="100">
                          <a:latin typeface="Times New Roman"/>
                          <a:ea typeface="宋体"/>
                        </a:rPr>
                        <a:t>业务</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语音、数据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rPr>
                        <a:t>语音、数据、视频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a:ea typeface="宋体"/>
                        </a:rPr>
                        <a:t>数据、</a:t>
                      </a:r>
                      <a:r>
                        <a:rPr lang="en-US" sz="1600" kern="100" dirty="0">
                          <a:latin typeface="Times New Roman"/>
                          <a:ea typeface="宋体"/>
                        </a:rPr>
                        <a:t>IP</a:t>
                      </a:r>
                      <a:r>
                        <a:rPr lang="zh-CN" sz="1600" kern="100" dirty="0">
                          <a:latin typeface="Times New Roman"/>
                          <a:ea typeface="宋体"/>
                        </a:rPr>
                        <a:t>语音</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a:ea typeface="宋体"/>
                        </a:rPr>
                        <a:t>语音、数据</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126977" name="Rectangle 1"/>
          <p:cNvSpPr>
            <a:spLocks noChangeArrowheads="1"/>
          </p:cNvSpPr>
          <p:nvPr/>
        </p:nvSpPr>
        <p:spPr bwMode="auto">
          <a:xfrm>
            <a:off x="2000232" y="6528223"/>
            <a:ext cx="4826962" cy="61555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无线通信技术（</a:t>
            </a:r>
            <a:r>
              <a:rPr kumimoji="0" lang="en-US" altLang="zh-CN"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Wi-Fi</a:t>
            </a:r>
            <a:r>
              <a:rPr kumimoji="0" lang="zh-CN" altLang="en-US"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en-US" altLang="zh-CN" sz="1600" b="0" i="0" u="none" strike="noStrike" cap="none" normalizeH="0" baseline="0" dirty="0" err="1" smtClean="0">
                <a:ln>
                  <a:noFill/>
                </a:ln>
                <a:solidFill>
                  <a:schemeClr val="tx1"/>
                </a:solidFill>
                <a:effectLst/>
                <a:latin typeface="黑体" pitchFamily="49" charset="-122"/>
                <a:ea typeface="黑体" pitchFamily="49" charset="-122"/>
                <a:cs typeface="Times New Roman" pitchFamily="18" charset="0"/>
              </a:rPr>
              <a:t>Wi</a:t>
            </a:r>
            <a:r>
              <a:rPr kumimoji="0" lang="en-US" altLang="zh-CN"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-MAX</a:t>
            </a:r>
            <a:r>
              <a:rPr kumimoji="0" lang="zh-CN" altLang="en-US"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r>
              <a:rPr kumimoji="0" lang="en-US" altLang="zh-CN"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MBWA</a:t>
            </a:r>
            <a:r>
              <a:rPr kumimoji="0" lang="zh-CN" altLang="en-US"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和</a:t>
            </a:r>
            <a:r>
              <a:rPr kumimoji="0" lang="en-US" altLang="zh-CN"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3G/B3G</a:t>
            </a:r>
            <a:r>
              <a:rPr kumimoji="0" lang="zh-CN" altLang="en-US" sz="16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365125">
              <a:buNone/>
            </a:pPr>
            <a:r>
              <a:rPr lang="en-US" dirty="0" smtClean="0"/>
              <a:t>3G</a:t>
            </a:r>
            <a:r>
              <a:rPr lang="zh-CN" altLang="en-US" dirty="0" smtClean="0"/>
              <a:t>无线通信技术是无线网络的一种，但是作为无线网络技术，它随着通信</a:t>
            </a:r>
            <a:r>
              <a:rPr lang="en-US" dirty="0" err="1" smtClean="0">
                <a:hlinkClick r:id="rId2"/>
              </a:rPr>
              <a:t>网络</a:t>
            </a:r>
            <a:r>
              <a:rPr lang="zh-CN" altLang="en-US" dirty="0" smtClean="0"/>
              <a:t>和技术的不断发展，</a:t>
            </a:r>
            <a:r>
              <a:rPr lang="en-US" dirty="0" smtClean="0"/>
              <a:t>3G</a:t>
            </a:r>
            <a:r>
              <a:rPr lang="zh-CN" altLang="en-US" dirty="0" smtClean="0"/>
              <a:t>技术环境下电信增值业务进入了高速发展，业务范围持续扩大，经营主体趋向多元，经营模式日益创新的新阶段。</a:t>
            </a:r>
          </a:p>
          <a:p>
            <a:pPr marL="0" indent="441325">
              <a:buNone/>
            </a:pPr>
            <a:endParaRPr lang="zh-CN" altLang="en-US" dirty="0"/>
          </a:p>
        </p:txBody>
      </p:sp>
      <p:sp>
        <p:nvSpPr>
          <p:cNvPr id="3" name="标题 2"/>
          <p:cNvSpPr>
            <a:spLocks noGrp="1"/>
          </p:cNvSpPr>
          <p:nvPr>
            <p:ph type="title"/>
          </p:nvPr>
        </p:nvSpPr>
        <p:spPr/>
        <p:txBody>
          <a:bodyPr/>
          <a:lstStyle/>
          <a:p>
            <a:r>
              <a:rPr lang="en-US" b="1" dirty="0" smtClean="0"/>
              <a:t>2.3.3 3G</a:t>
            </a:r>
            <a:r>
              <a:rPr lang="zh-CN" altLang="en-US" b="1" dirty="0" smtClean="0"/>
              <a:t>无线通信</a:t>
            </a:r>
            <a:endParaRPr lang="zh-CN" altLang="en-US" dirty="0"/>
          </a:p>
        </p:txBody>
      </p:sp>
      <p:pic>
        <p:nvPicPr>
          <p:cNvPr id="131074" name="Picture 2" descr="3G"/>
          <p:cNvPicPr>
            <a:picLocks noChangeAspect="1" noChangeArrowheads="1"/>
          </p:cNvPicPr>
          <p:nvPr/>
        </p:nvPicPr>
        <p:blipFill>
          <a:blip r:embed="rId3"/>
          <a:srcRect/>
          <a:stretch>
            <a:fillRect/>
          </a:stretch>
        </p:blipFill>
        <p:spPr bwMode="auto">
          <a:xfrm>
            <a:off x="2500298" y="2643182"/>
            <a:ext cx="4000528" cy="4000528"/>
          </a:xfrm>
          <a:prstGeom prst="rect">
            <a:avLst/>
          </a:prstGeom>
          <a:noFill/>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571604" y="5500702"/>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ea typeface="宋体" pitchFamily="2" charset="-122"/>
              </a:rPr>
              <a:t>思考题</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357422" y="3786190"/>
            <a:ext cx="296863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2.4 </a:t>
            </a:r>
            <a:r>
              <a:rPr lang="zh-CN" altLang="en-US" b="1" dirty="0" smtClean="0"/>
              <a:t>物联网智能技术</a:t>
            </a:r>
            <a:endParaRPr lang="zh-CN" altLang="en-US" b="1" dirty="0"/>
          </a:p>
        </p:txBody>
      </p:sp>
      <p:sp>
        <p:nvSpPr>
          <p:cNvPr id="8199" name="AutoShape 50"/>
          <p:cNvSpPr>
            <a:spLocks noChangeArrowheads="1"/>
          </p:cNvSpPr>
          <p:nvPr/>
        </p:nvSpPr>
        <p:spPr bwMode="gray">
          <a:xfrm>
            <a:off x="2376470" y="3000372"/>
            <a:ext cx="31337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2.3 </a:t>
            </a:r>
            <a:r>
              <a:rPr lang="zh-CN" altLang="en-US" b="1" dirty="0" smtClean="0"/>
              <a:t>物联网通信与网络技术</a:t>
            </a:r>
            <a:endParaRPr lang="zh-CN" altLang="en-US" b="1" dirty="0"/>
          </a:p>
        </p:txBody>
      </p:sp>
      <p:sp>
        <p:nvSpPr>
          <p:cNvPr id="8200" name="AutoShape 51"/>
          <p:cNvSpPr>
            <a:spLocks noChangeArrowheads="1"/>
          </p:cNvSpPr>
          <p:nvPr/>
        </p:nvSpPr>
        <p:spPr bwMode="gray">
          <a:xfrm>
            <a:off x="2071670" y="2143116"/>
            <a:ext cx="300038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2.2 </a:t>
            </a:r>
            <a:r>
              <a:rPr lang="zh-CN" altLang="en-US" b="1" dirty="0" smtClean="0"/>
              <a:t>物联网感知识别技术</a:t>
            </a:r>
            <a:endParaRPr lang="zh-CN" altLang="en-US" b="1" dirty="0"/>
          </a:p>
        </p:txBody>
      </p:sp>
      <p:sp>
        <p:nvSpPr>
          <p:cNvPr id="8201" name="AutoShape 52"/>
          <p:cNvSpPr>
            <a:spLocks noChangeArrowheads="1"/>
          </p:cNvSpPr>
          <p:nvPr/>
        </p:nvSpPr>
        <p:spPr bwMode="gray">
          <a:xfrm>
            <a:off x="1317600" y="1428736"/>
            <a:ext cx="2949576" cy="508000"/>
          </a:xfrm>
          <a:prstGeom prst="roundRect">
            <a:avLst>
              <a:gd name="adj" fmla="val 50000"/>
            </a:avLst>
          </a:prstGeom>
          <a:noFill/>
          <a:ln w="28575" algn="ctr">
            <a:solidFill>
              <a:schemeClr val="bg2"/>
            </a:solidFill>
            <a:round/>
            <a:headEnd/>
            <a:tailEnd/>
          </a:ln>
        </p:spPr>
        <p:txBody>
          <a:bodyPr wrap="none" anchor="ctr"/>
          <a:lstStyle/>
          <a:p>
            <a:r>
              <a:rPr lang="en-US" b="1" dirty="0" smtClean="0"/>
              <a:t>2.1 </a:t>
            </a:r>
            <a:r>
              <a:rPr lang="zh-CN" altLang="en-US" b="1" dirty="0" smtClean="0"/>
              <a:t>智能物流的技术构架</a:t>
            </a:r>
            <a:endParaRPr lang="zh-CN" altLang="en-US" b="1" dirty="0"/>
          </a:p>
        </p:txBody>
      </p:sp>
      <p:grpSp>
        <p:nvGrpSpPr>
          <p:cNvPr id="2" name="Group 53"/>
          <p:cNvGrpSpPr>
            <a:grpSpLocks/>
          </p:cNvGrpSpPr>
          <p:nvPr/>
        </p:nvGrpSpPr>
        <p:grpSpPr bwMode="auto">
          <a:xfrm>
            <a:off x="1000100" y="1517636"/>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766870" y="2249479"/>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071670" y="3076572"/>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111360" y="3943352"/>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273154" y="5549915"/>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AutoShape 49"/>
          <p:cNvSpPr>
            <a:spLocks noChangeArrowheads="1"/>
          </p:cNvSpPr>
          <p:nvPr/>
        </p:nvSpPr>
        <p:spPr bwMode="gray">
          <a:xfrm>
            <a:off x="2071670" y="4643446"/>
            <a:ext cx="296863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2.5 </a:t>
            </a:r>
            <a:r>
              <a:rPr lang="zh-CN" altLang="en-US" b="1" dirty="0" smtClean="0"/>
              <a:t>小结</a:t>
            </a:r>
            <a:endParaRPr lang="zh-CN" altLang="en-US" b="1" dirty="0"/>
          </a:p>
        </p:txBody>
      </p:sp>
      <p:grpSp>
        <p:nvGrpSpPr>
          <p:cNvPr id="48" name="Group 74"/>
          <p:cNvGrpSpPr>
            <a:grpSpLocks/>
          </p:cNvGrpSpPr>
          <p:nvPr/>
        </p:nvGrpSpPr>
        <p:grpSpPr bwMode="auto">
          <a:xfrm>
            <a:off x="1825608" y="4800608"/>
            <a:ext cx="381000" cy="381000"/>
            <a:chOff x="2078" y="1680"/>
            <a:chExt cx="1615" cy="1615"/>
          </a:xfrm>
        </p:grpSpPr>
        <p:sp>
          <p:nvSpPr>
            <p:cNvPr id="49"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0"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1"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52"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53"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54"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3400420" cy="4929188"/>
          </a:xfrm>
        </p:spPr>
        <p:txBody>
          <a:bodyPr/>
          <a:lstStyle/>
          <a:p>
            <a:r>
              <a:rPr lang="en-US" dirty="0" smtClean="0"/>
              <a:t>IPv6</a:t>
            </a:r>
            <a:r>
              <a:rPr lang="zh-CN" altLang="en-US" dirty="0" smtClean="0"/>
              <a:t>是</a:t>
            </a:r>
            <a:r>
              <a:rPr lang="en-US" dirty="0" smtClean="0"/>
              <a:t>Internet Protocol Version 6</a:t>
            </a:r>
            <a:r>
              <a:rPr lang="zh-CN" altLang="en-US" dirty="0" smtClean="0"/>
              <a:t>的缩写，其中</a:t>
            </a:r>
            <a:r>
              <a:rPr lang="en-US" dirty="0" smtClean="0"/>
              <a:t>Internet Protocol</a:t>
            </a:r>
            <a:r>
              <a:rPr lang="zh-CN" altLang="en-US" dirty="0" smtClean="0"/>
              <a:t>译为“</a:t>
            </a:r>
            <a:r>
              <a:rPr lang="zh-CN" altLang="en-US" dirty="0" smtClean="0">
                <a:hlinkClick r:id="rId2" action="ppaction://hlinkfile"/>
              </a:rPr>
              <a:t>互联网协议</a:t>
            </a:r>
            <a:r>
              <a:rPr lang="zh-CN" altLang="en-US" dirty="0" smtClean="0"/>
              <a:t>”。</a:t>
            </a:r>
            <a:r>
              <a:rPr lang="en-US" dirty="0" smtClean="0"/>
              <a:t>IPv6</a:t>
            </a:r>
            <a:r>
              <a:rPr lang="zh-CN" altLang="en-US" dirty="0" smtClean="0"/>
              <a:t>是</a:t>
            </a:r>
            <a:r>
              <a:rPr lang="en-US" dirty="0" smtClean="0"/>
              <a:t>IETF（</a:t>
            </a:r>
            <a:r>
              <a:rPr lang="zh-CN" altLang="en-US" dirty="0" smtClean="0"/>
              <a:t>互联网工程任务组，</a:t>
            </a:r>
            <a:r>
              <a:rPr lang="en-US" dirty="0" smtClean="0"/>
              <a:t>Internet Engineering Task Force）</a:t>
            </a:r>
            <a:r>
              <a:rPr lang="zh-CN" altLang="en-US" dirty="0" smtClean="0"/>
              <a:t>设计的用于替代现行版本</a:t>
            </a:r>
            <a:r>
              <a:rPr lang="en-US" dirty="0" smtClean="0"/>
              <a:t>IP</a:t>
            </a:r>
            <a:r>
              <a:rPr lang="zh-CN" altLang="en-US" dirty="0" smtClean="0"/>
              <a:t>协议（</a:t>
            </a:r>
            <a:r>
              <a:rPr lang="en-US" dirty="0" smtClean="0"/>
              <a:t>IPv4）</a:t>
            </a:r>
            <a:r>
              <a:rPr lang="zh-CN" altLang="en-US" dirty="0" smtClean="0"/>
              <a:t>的下一代</a:t>
            </a:r>
            <a:r>
              <a:rPr lang="en-US" dirty="0" smtClean="0"/>
              <a:t>IP</a:t>
            </a:r>
            <a:r>
              <a:rPr lang="zh-CN" altLang="en-US" dirty="0" smtClean="0"/>
              <a:t>协议。目前</a:t>
            </a:r>
            <a:r>
              <a:rPr lang="en-US" dirty="0" smtClean="0"/>
              <a:t>IP</a:t>
            </a:r>
            <a:r>
              <a:rPr lang="zh-CN" altLang="en-US" dirty="0" smtClean="0"/>
              <a:t>协议的版本号是</a:t>
            </a:r>
            <a:r>
              <a:rPr lang="en-US" altLang="zh-CN" dirty="0" smtClean="0"/>
              <a:t>4</a:t>
            </a:r>
            <a:r>
              <a:rPr lang="zh-CN" altLang="en-US" dirty="0" smtClean="0"/>
              <a:t>（简称为</a:t>
            </a:r>
            <a:r>
              <a:rPr lang="en-US" dirty="0" smtClean="0"/>
              <a:t>IPv4），</a:t>
            </a:r>
            <a:r>
              <a:rPr lang="zh-CN" altLang="en-US" dirty="0" smtClean="0"/>
              <a:t>它的下一个版本就是</a:t>
            </a:r>
            <a:r>
              <a:rPr lang="en-US" dirty="0" smtClean="0"/>
              <a:t>IPv6。</a:t>
            </a:r>
          </a:p>
          <a:p>
            <a:endParaRPr lang="zh-CN" altLang="en-US" dirty="0"/>
          </a:p>
        </p:txBody>
      </p:sp>
      <p:sp>
        <p:nvSpPr>
          <p:cNvPr id="3" name="标题 2"/>
          <p:cNvSpPr>
            <a:spLocks noGrp="1"/>
          </p:cNvSpPr>
          <p:nvPr>
            <p:ph type="title"/>
          </p:nvPr>
        </p:nvSpPr>
        <p:spPr/>
        <p:txBody>
          <a:bodyPr/>
          <a:lstStyle/>
          <a:p>
            <a:r>
              <a:rPr lang="en-US" b="1" dirty="0" smtClean="0"/>
              <a:t>2.3.4 </a:t>
            </a:r>
            <a:r>
              <a:rPr lang="zh-CN" altLang="en-US" b="1" dirty="0" smtClean="0"/>
              <a:t>全</a:t>
            </a:r>
            <a:r>
              <a:rPr lang="en-US" b="1" dirty="0" smtClean="0"/>
              <a:t>IP</a:t>
            </a:r>
            <a:r>
              <a:rPr lang="zh-CN" altLang="en-US" b="1" dirty="0" smtClean="0"/>
              <a:t>方式（</a:t>
            </a:r>
            <a:r>
              <a:rPr lang="en-US" b="1" dirty="0" smtClean="0"/>
              <a:t>IPv6</a:t>
            </a:r>
            <a:r>
              <a:rPr lang="zh-CN" altLang="en-US" b="1" dirty="0" smtClean="0"/>
              <a:t>）</a:t>
            </a:r>
            <a:endParaRPr lang="zh-CN" altLang="en-US" dirty="0"/>
          </a:p>
        </p:txBody>
      </p:sp>
      <p:pic>
        <p:nvPicPr>
          <p:cNvPr id="130050" name="Picture 2"/>
          <p:cNvPicPr>
            <a:picLocks noChangeAspect="1" noChangeArrowheads="1"/>
          </p:cNvPicPr>
          <p:nvPr/>
        </p:nvPicPr>
        <p:blipFill>
          <a:blip r:embed="rId3"/>
          <a:srcRect/>
          <a:stretch>
            <a:fillRect/>
          </a:stretch>
        </p:blipFill>
        <p:spPr bwMode="auto">
          <a:xfrm>
            <a:off x="4357686" y="1500174"/>
            <a:ext cx="4343558" cy="3262329"/>
          </a:xfrm>
          <a:prstGeom prst="rect">
            <a:avLst/>
          </a:prstGeom>
          <a:noFill/>
          <a:ln w="9525">
            <a:noFill/>
            <a:miter lim="800000"/>
            <a:headEnd/>
            <a:tailEnd/>
          </a:ln>
          <a:effectLst/>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686304" cy="4929188"/>
          </a:xfrm>
        </p:spPr>
        <p:txBody>
          <a:bodyPr/>
          <a:lstStyle/>
          <a:p>
            <a:pPr marL="0" indent="533400">
              <a:buNone/>
            </a:pPr>
            <a:r>
              <a:rPr lang="zh-CN" altLang="en-US" dirty="0" smtClean="0"/>
              <a:t>物联网智能技术是智能物流的核心技术，通过智能技术才能实现物流的可视化、智能化。物联网感知识别技术和物联网通信与网络技术最终体现都是智能技术对于实时采集数据的分析和处理，可以说没有智能技术，智能物流将不能称之为智能物流。</a:t>
            </a:r>
          </a:p>
          <a:p>
            <a:endParaRPr lang="zh-CN" altLang="en-US" dirty="0"/>
          </a:p>
        </p:txBody>
      </p:sp>
      <p:sp>
        <p:nvSpPr>
          <p:cNvPr id="3" name="标题 2"/>
          <p:cNvSpPr>
            <a:spLocks noGrp="1"/>
          </p:cNvSpPr>
          <p:nvPr>
            <p:ph type="title"/>
          </p:nvPr>
        </p:nvSpPr>
        <p:spPr/>
        <p:txBody>
          <a:bodyPr/>
          <a:lstStyle/>
          <a:p>
            <a:r>
              <a:rPr lang="en-US" b="1" dirty="0" smtClean="0"/>
              <a:t>2.4 </a:t>
            </a:r>
            <a:r>
              <a:rPr lang="zh-CN" altLang="en-US" b="1" dirty="0" smtClean="0"/>
              <a:t>物联网智能</a:t>
            </a:r>
            <a:r>
              <a:rPr lang="zh-CN" altLang="en-US" b="1" dirty="0" smtClean="0"/>
              <a:t>技术</a:t>
            </a:r>
            <a:endParaRPr lang="zh-CN" altLang="en-US" dirty="0"/>
          </a:p>
        </p:txBody>
      </p:sp>
      <p:grpSp>
        <p:nvGrpSpPr>
          <p:cNvPr id="4" name="组合 10"/>
          <p:cNvGrpSpPr>
            <a:grpSpLocks/>
          </p:cNvGrpSpPr>
          <p:nvPr/>
        </p:nvGrpSpPr>
        <p:grpSpPr bwMode="auto">
          <a:xfrm>
            <a:off x="5572132" y="1357298"/>
            <a:ext cx="3095625" cy="4151313"/>
            <a:chOff x="5796136" y="1700808"/>
            <a:chExt cx="2808312" cy="3935574"/>
          </a:xfrm>
        </p:grpSpPr>
        <p:pic>
          <p:nvPicPr>
            <p:cNvPr id="5" name="图片 8" descr="人工智能.jpg"/>
            <p:cNvPicPr>
              <a:picLocks noChangeAspect="1"/>
            </p:cNvPicPr>
            <p:nvPr/>
          </p:nvPicPr>
          <p:blipFill>
            <a:blip r:embed="rId2"/>
            <a:srcRect/>
            <a:stretch>
              <a:fillRect/>
            </a:stretch>
          </p:blipFill>
          <p:spPr bwMode="auto">
            <a:xfrm>
              <a:off x="5796136" y="3717032"/>
              <a:ext cx="2808312" cy="1919350"/>
            </a:xfrm>
            <a:prstGeom prst="rect">
              <a:avLst/>
            </a:prstGeom>
            <a:noFill/>
            <a:ln w="9525">
              <a:noFill/>
              <a:miter lim="800000"/>
              <a:headEnd/>
              <a:tailEnd/>
            </a:ln>
          </p:spPr>
        </p:pic>
        <p:pic>
          <p:nvPicPr>
            <p:cNvPr id="6" name="图片 9" descr="人工智能1.jpg"/>
            <p:cNvPicPr>
              <a:picLocks noChangeAspect="1"/>
            </p:cNvPicPr>
            <p:nvPr/>
          </p:nvPicPr>
          <p:blipFill>
            <a:blip r:embed="rId3"/>
            <a:srcRect/>
            <a:stretch>
              <a:fillRect/>
            </a:stretch>
          </p:blipFill>
          <p:spPr bwMode="auto">
            <a:xfrm>
              <a:off x="5796136" y="1700808"/>
              <a:ext cx="2808312" cy="2052228"/>
            </a:xfrm>
            <a:prstGeom prst="rect">
              <a:avLst/>
            </a:prstGeom>
            <a:noFill/>
            <a:ln w="9525">
              <a:noFill/>
              <a:miter lim="800000"/>
              <a:headEnd/>
              <a:tailEnd/>
            </a:ln>
          </p:spPr>
        </p:pic>
      </p:gr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533400">
              <a:buNone/>
            </a:pPr>
            <a:r>
              <a:rPr lang="zh-CN" altLang="en-US" dirty="0" smtClean="0"/>
              <a:t>云计算（</a:t>
            </a:r>
            <a:r>
              <a:rPr lang="en-US" altLang="zh-CN" dirty="0" smtClean="0"/>
              <a:t>cloud computing</a:t>
            </a:r>
            <a:r>
              <a:rPr lang="zh-CN" altLang="en-US" dirty="0" smtClean="0"/>
              <a:t>）是基于互联网的相关服务的增加、使用和交付模式，通常涉及通过互联网来提供动态易扩展且经常是</a:t>
            </a:r>
            <a:r>
              <a:rPr lang="zh-CN" altLang="en-US" dirty="0" smtClean="0">
                <a:hlinkClick r:id="rId2" action="ppaction://hlinkfile"/>
              </a:rPr>
              <a:t>虚拟化</a:t>
            </a:r>
            <a:r>
              <a:rPr lang="zh-CN" altLang="en-US" dirty="0" smtClean="0"/>
              <a:t>的资源。云是网络、互联网的一种比喻说法。过去在图中往往用云来表示电信网，后来也用来表示互联网和底层基础设施的抽象。狭义云计算指</a:t>
            </a:r>
            <a:r>
              <a:rPr lang="en-US" altLang="zh-CN" dirty="0" smtClean="0">
                <a:hlinkClick r:id="rId3" action="ppaction://hlinkfile"/>
              </a:rPr>
              <a:t>IT</a:t>
            </a:r>
            <a:r>
              <a:rPr lang="zh-CN" altLang="en-US" dirty="0" smtClean="0"/>
              <a:t>基础设施的交付和使用模式，指通过网络以按需、易扩展的方式获得所需资源；广义云计算指服务的交付和使用模式，指通过网络以按需、易扩展的方式获得所需服务。这种服务可以是</a:t>
            </a:r>
            <a:r>
              <a:rPr lang="en-US" altLang="zh-CN" dirty="0" smtClean="0"/>
              <a:t>IT</a:t>
            </a:r>
            <a:r>
              <a:rPr lang="zh-CN" altLang="en-US" dirty="0" smtClean="0"/>
              <a:t>和</a:t>
            </a:r>
            <a:r>
              <a:rPr lang="zh-CN" altLang="en-US" dirty="0" smtClean="0">
                <a:hlinkClick r:id="rId4" action="ppaction://hlinkfile"/>
              </a:rPr>
              <a:t>软件</a:t>
            </a:r>
            <a:r>
              <a:rPr lang="zh-CN" altLang="en-US" dirty="0" smtClean="0"/>
              <a:t>、</a:t>
            </a:r>
            <a:r>
              <a:rPr lang="zh-CN" altLang="en-US" dirty="0" smtClean="0">
                <a:hlinkClick r:id="rId5" action="ppaction://hlinkfile"/>
              </a:rPr>
              <a:t>互联网</a:t>
            </a:r>
            <a:r>
              <a:rPr lang="zh-CN" altLang="en-US" dirty="0" smtClean="0"/>
              <a:t>相关，也可是其他服务。它意味着计算能力也可作为一种商品通过互联网进行流通。</a:t>
            </a:r>
          </a:p>
          <a:p>
            <a:endParaRPr lang="zh-CN" altLang="en-US" dirty="0"/>
          </a:p>
        </p:txBody>
      </p:sp>
      <p:sp>
        <p:nvSpPr>
          <p:cNvPr id="3" name="标题 2"/>
          <p:cNvSpPr>
            <a:spLocks noGrp="1"/>
          </p:cNvSpPr>
          <p:nvPr>
            <p:ph type="title"/>
          </p:nvPr>
        </p:nvSpPr>
        <p:spPr/>
        <p:txBody>
          <a:bodyPr/>
          <a:lstStyle/>
          <a:p>
            <a:r>
              <a:rPr lang="en-US" b="1" dirty="0" smtClean="0"/>
              <a:t>2.4.1 </a:t>
            </a:r>
            <a:r>
              <a:rPr lang="zh-CN" altLang="en-US" b="1" dirty="0" smtClean="0"/>
              <a:t>云</a:t>
            </a:r>
            <a:r>
              <a:rPr lang="zh-CN" altLang="en-US" b="1" dirty="0" smtClean="0"/>
              <a:t>计算</a:t>
            </a:r>
            <a:endParaRPr lang="zh-CN" altLang="en-US"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zh-CN" altLang="en-US" b="1" dirty="0" smtClean="0"/>
              <a:t>云计算</a:t>
            </a:r>
            <a:r>
              <a:rPr lang="zh-CN" altLang="en-US" dirty="0" smtClean="0"/>
              <a:t>可以认为包括以下几个层次的服务：基础设施即服务（</a:t>
            </a:r>
            <a:r>
              <a:rPr lang="en-US" altLang="zh-CN" dirty="0" err="1" smtClean="0"/>
              <a:t>IaaS</a:t>
            </a:r>
            <a:r>
              <a:rPr lang="zh-CN" altLang="en-US" dirty="0" smtClean="0"/>
              <a:t>），平台即服务（</a:t>
            </a:r>
            <a:r>
              <a:rPr lang="en-US" altLang="zh-CN" dirty="0" err="1" smtClean="0"/>
              <a:t>PaaS</a:t>
            </a:r>
            <a:r>
              <a:rPr lang="zh-CN" altLang="en-US" dirty="0" smtClean="0"/>
              <a:t>）</a:t>
            </a:r>
            <a:r>
              <a:rPr lang="zh-CN" altLang="en-US" dirty="0" smtClean="0"/>
              <a:t>和</a:t>
            </a:r>
            <a:r>
              <a:rPr lang="zh-CN" altLang="en-US" dirty="0" smtClean="0">
                <a:hlinkClick r:id="rId2" action="ppaction://hlinkfile"/>
              </a:rPr>
              <a:t>软件</a:t>
            </a:r>
            <a:r>
              <a:rPr lang="zh-CN" altLang="en-US" dirty="0" smtClean="0">
                <a:hlinkClick r:id="rId2" action="ppaction://hlinkfile"/>
              </a:rPr>
              <a:t>即服务</a:t>
            </a:r>
            <a:r>
              <a:rPr lang="zh-CN" altLang="en-US" dirty="0" smtClean="0"/>
              <a:t>（</a:t>
            </a:r>
            <a:r>
              <a:rPr lang="en-US" altLang="zh-CN" dirty="0" err="1" smtClean="0"/>
              <a:t>SaaS</a:t>
            </a:r>
            <a:r>
              <a:rPr lang="zh-CN" altLang="en-US" dirty="0" smtClean="0"/>
              <a:t>）。</a:t>
            </a:r>
            <a:endParaRPr lang="zh-CN" altLang="en-US" dirty="0"/>
          </a:p>
        </p:txBody>
      </p:sp>
      <p:sp>
        <p:nvSpPr>
          <p:cNvPr id="3" name="标题 2"/>
          <p:cNvSpPr>
            <a:spLocks noGrp="1"/>
          </p:cNvSpPr>
          <p:nvPr>
            <p:ph type="title"/>
          </p:nvPr>
        </p:nvSpPr>
        <p:spPr/>
        <p:txBody>
          <a:bodyPr/>
          <a:lstStyle/>
          <a:p>
            <a:r>
              <a:rPr lang="en-US" b="1" dirty="0" smtClean="0"/>
              <a:t>2.4.1 </a:t>
            </a:r>
            <a:r>
              <a:rPr lang="zh-CN" altLang="en-US" b="1" dirty="0" smtClean="0"/>
              <a:t>云计算</a:t>
            </a:r>
            <a:endParaRPr lang="zh-CN" altLang="en-US" dirty="0"/>
          </a:p>
        </p:txBody>
      </p:sp>
      <p:pic>
        <p:nvPicPr>
          <p:cNvPr id="132099" name="Picture 3"/>
          <p:cNvPicPr>
            <a:picLocks noChangeAspect="1" noChangeArrowheads="1"/>
          </p:cNvPicPr>
          <p:nvPr/>
        </p:nvPicPr>
        <p:blipFill>
          <a:blip r:embed="rId3"/>
          <a:srcRect/>
          <a:stretch>
            <a:fillRect/>
          </a:stretch>
        </p:blipFill>
        <p:spPr bwMode="auto">
          <a:xfrm>
            <a:off x="1428728" y="1708341"/>
            <a:ext cx="6215106" cy="5149659"/>
          </a:xfrm>
          <a:prstGeom prst="rect">
            <a:avLst/>
          </a:prstGeom>
          <a:noFill/>
          <a:ln w="9525">
            <a:noFill/>
            <a:miter lim="800000"/>
            <a:headEnd/>
            <a:tailEnd/>
          </a:ln>
          <a:effectLst/>
        </p:spPr>
      </p:pic>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2.4.2 </a:t>
            </a:r>
            <a:r>
              <a:rPr lang="zh-CN" altLang="en-US" b="1" dirty="0" smtClean="0"/>
              <a:t>智能分析与</a:t>
            </a:r>
            <a:r>
              <a:rPr lang="zh-CN" altLang="en-US" b="1" dirty="0" smtClean="0"/>
              <a:t>控制技术</a:t>
            </a:r>
            <a:endParaRPr lang="zh-CN" altLang="en-US" dirty="0"/>
          </a:p>
        </p:txBody>
      </p:sp>
      <p:sp>
        <p:nvSpPr>
          <p:cNvPr id="133121" name="Rectangle 1"/>
          <p:cNvSpPr>
            <a:spLocks noChangeArrowheads="1"/>
          </p:cNvSpPr>
          <p:nvPr/>
        </p:nvSpPr>
        <p:spPr bwMode="auto">
          <a:xfrm>
            <a:off x="142876" y="1142984"/>
            <a:ext cx="514350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智能分析与控制技术主要包括人工智能理论、先进的人</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机交互技术、智能控制技术与系统等。物联网的实质性含义是要给物体赋予智能，以实现人与物的交互对话，甚至实现物体与物体之间的交互对话。为了实现这样的智能性，需要智能化的控制技术与系统。例如，怎样控制智能服务机器人完成既定任务，包括运动轨迹控制、准确的定位及目标跟踪等。</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5" name="图片 5" descr="智能技术.jpg"/>
          <p:cNvPicPr>
            <a:picLocks noChangeAspect="1"/>
          </p:cNvPicPr>
          <p:nvPr/>
        </p:nvPicPr>
        <p:blipFill>
          <a:blip r:embed="rId2"/>
          <a:srcRect/>
          <a:stretch>
            <a:fillRect/>
          </a:stretch>
        </p:blipFill>
        <p:spPr bwMode="auto">
          <a:xfrm>
            <a:off x="5429256" y="1285860"/>
            <a:ext cx="3402013" cy="5119688"/>
          </a:xfrm>
          <a:prstGeom prst="rect">
            <a:avLst/>
          </a:prstGeom>
          <a:noFill/>
          <a:ln w="9525">
            <a:noFill/>
            <a:miter lim="800000"/>
            <a:headEnd/>
            <a:tailEnd/>
          </a:ln>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智能控制的主要包含以下内容：</a:t>
            </a:r>
          </a:p>
          <a:p>
            <a:endParaRPr lang="zh-CN" altLang="en-US" dirty="0"/>
          </a:p>
        </p:txBody>
      </p:sp>
      <p:sp>
        <p:nvSpPr>
          <p:cNvPr id="3" name="标题 2"/>
          <p:cNvSpPr>
            <a:spLocks noGrp="1"/>
          </p:cNvSpPr>
          <p:nvPr>
            <p:ph type="title"/>
          </p:nvPr>
        </p:nvSpPr>
        <p:spPr/>
        <p:txBody>
          <a:bodyPr/>
          <a:lstStyle/>
          <a:p>
            <a:r>
              <a:rPr lang="en-US" b="1" dirty="0" smtClean="0"/>
              <a:t>2.4.2 </a:t>
            </a:r>
            <a:r>
              <a:rPr lang="zh-CN" altLang="en-US" b="1" dirty="0" smtClean="0"/>
              <a:t>智能分析与控制技术</a:t>
            </a:r>
            <a:endParaRPr lang="zh-CN" altLang="en-US" dirty="0"/>
          </a:p>
        </p:txBody>
      </p:sp>
      <p:graphicFrame>
        <p:nvGraphicFramePr>
          <p:cNvPr id="5" name="图示 4"/>
          <p:cNvGraphicFramePr/>
          <p:nvPr/>
        </p:nvGraphicFramePr>
        <p:xfrm>
          <a:off x="1785918" y="1714488"/>
          <a:ext cx="5286396" cy="25289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571472" y="5000636"/>
            <a:ext cx="8143932" cy="1200329"/>
          </a:xfrm>
          <a:prstGeom prst="rect">
            <a:avLst/>
          </a:prstGeom>
        </p:spPr>
        <p:txBody>
          <a:bodyPr wrap="square">
            <a:spAutoFit/>
          </a:bodyPr>
          <a:lstStyle/>
          <a:p>
            <a:r>
              <a:rPr lang="zh-CN" altLang="en-US" sz="2400" dirty="0" smtClean="0"/>
              <a:t>智能分析与控制技术在物流管理的优化、预测、决策支持、建模和仿真、全球化物流管理等方面应用，使物流企业的决策更加准确和科学。</a:t>
            </a: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zh-CN" altLang="en-US" dirty="0" smtClean="0"/>
              <a:t>移动计算是随着移动通信、互联网、数据库、分布式计算等技术的发展而兴起的新技术。移动计算技术将使计算机或其它信息智能终端设备在无线环境下实现数据传输及资源共享。它的作用是将有用、准确、及时的信息提供给任何时间、任何地点的任何客户。这将极大地改变人们的生活方式和工作方式。</a:t>
            </a:r>
          </a:p>
          <a:p>
            <a:endParaRPr lang="zh-CN" altLang="en-US" dirty="0"/>
          </a:p>
        </p:txBody>
      </p:sp>
      <p:sp>
        <p:nvSpPr>
          <p:cNvPr id="3" name="标题 2"/>
          <p:cNvSpPr>
            <a:spLocks noGrp="1"/>
          </p:cNvSpPr>
          <p:nvPr>
            <p:ph type="title"/>
          </p:nvPr>
        </p:nvSpPr>
        <p:spPr/>
        <p:txBody>
          <a:bodyPr/>
          <a:lstStyle/>
          <a:p>
            <a:r>
              <a:rPr lang="en-US" b="1" dirty="0" smtClean="0"/>
              <a:t>2.4.4</a:t>
            </a:r>
            <a:r>
              <a:rPr lang="zh-CN" altLang="en-US" b="1" dirty="0" smtClean="0"/>
              <a:t>移动</a:t>
            </a:r>
            <a:r>
              <a:rPr lang="zh-CN" altLang="en-US" b="1" dirty="0" smtClean="0"/>
              <a:t>计算技术</a:t>
            </a:r>
            <a:endParaRPr lang="zh-CN" altLang="en-US" dirty="0"/>
          </a:p>
        </p:txBody>
      </p:sp>
      <p:pic>
        <p:nvPicPr>
          <p:cNvPr id="136195" name="Picture 3"/>
          <p:cNvPicPr>
            <a:picLocks noChangeAspect="1" noChangeArrowheads="1"/>
          </p:cNvPicPr>
          <p:nvPr/>
        </p:nvPicPr>
        <p:blipFill>
          <a:blip r:embed="rId2"/>
          <a:srcRect/>
          <a:stretch>
            <a:fillRect/>
          </a:stretch>
        </p:blipFill>
        <p:spPr bwMode="auto">
          <a:xfrm>
            <a:off x="785786" y="3143248"/>
            <a:ext cx="7272558" cy="3357586"/>
          </a:xfrm>
          <a:prstGeom prst="rect">
            <a:avLst/>
          </a:prstGeom>
          <a:noFill/>
          <a:ln w="9525">
            <a:noFill/>
            <a:miter lim="800000"/>
            <a:headEnd/>
            <a:tailEnd/>
          </a:ln>
          <a:effectLst/>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物流企业一方面可以通过对物流资源进行信息化优化调度和有效配置，来降低物流成本；另一方面，物流过程中加强管理和提高物流效率，以改进物流服务质量。然而，随着物流的快速发展，物流过程越来越复杂，物流资源优化配置和管理的难度也随之提高，物资在流通过程各个环节的联合调度和管理更重要，也更复杂。我国传统物流企业的信息化管理程度还比较低，无法实现物流组织效率和管理方法的提升，阻碍了物流的发展。要实现物流行业长远发展，就要实现从物流企业到整个物流网络的信息化、智能化，因此，发展智能物流成为必然。</a:t>
            </a:r>
          </a:p>
          <a:p>
            <a:r>
              <a:rPr lang="zh-CN" altLang="en-US" dirty="0" smtClean="0"/>
              <a:t>智能新技术在物流领域的创新应用模式不断涌现，成为未来智能物流大发展的基础，极大地推动行业发展。智能物流的理念开阔了物流行业的视野，将快速发展的现代信息技术和管理方式引入行业中，它的发展推动着中国物流业的变革。智能物流的技术架构按照物联网基础架构针对物流管理需求进行架构的设计，必须针对现代物流管理需求进行规划设计，本章从整体角度对物流技术架构进行简单概述，针对不同行业的现代物流需求下面几章还将进行阐述。</a:t>
            </a:r>
          </a:p>
          <a:p>
            <a:pPr marL="0" indent="441325"/>
            <a:endParaRPr lang="zh-CN" altLang="en-US" dirty="0"/>
          </a:p>
        </p:txBody>
      </p:sp>
      <p:sp>
        <p:nvSpPr>
          <p:cNvPr id="3" name="标题 2"/>
          <p:cNvSpPr>
            <a:spLocks noGrp="1"/>
          </p:cNvSpPr>
          <p:nvPr>
            <p:ph type="title"/>
          </p:nvPr>
        </p:nvSpPr>
        <p:spPr/>
        <p:txBody>
          <a:bodyPr/>
          <a:lstStyle/>
          <a:p>
            <a:r>
              <a:rPr lang="en-US" b="1" dirty="0" smtClean="0"/>
              <a:t>2.5</a:t>
            </a:r>
            <a:r>
              <a:rPr lang="zh-CN" altLang="en-US" b="1" dirty="0" smtClean="0"/>
              <a:t>小结</a:t>
            </a:r>
            <a:endParaRPr lang="zh-CN" altLang="en-US" b="1"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zh-CN" altLang="en-US" dirty="0" smtClean="0"/>
              <a:t>（</a:t>
            </a:r>
            <a:r>
              <a:rPr lang="en-US" dirty="0" smtClean="0"/>
              <a:t>1</a:t>
            </a:r>
            <a:r>
              <a:rPr lang="zh-CN" altLang="en-US" dirty="0" smtClean="0"/>
              <a:t>）讨论</a:t>
            </a:r>
            <a:r>
              <a:rPr lang="zh-CN" altLang="en-US" dirty="0" smtClean="0"/>
              <a:t>表述智能物流架构与物联网架构的异同，你认为应如何理智能物流的体系架构</a:t>
            </a:r>
            <a:r>
              <a:rPr lang="zh-CN" altLang="en-US" dirty="0" smtClean="0"/>
              <a:t>？</a:t>
            </a:r>
            <a:endParaRPr lang="en-US" altLang="zh-CN" dirty="0" smtClean="0"/>
          </a:p>
          <a:p>
            <a:pPr>
              <a:buNone/>
            </a:pPr>
            <a:endParaRPr lang="zh-CN" altLang="en-US" dirty="0" smtClean="0"/>
          </a:p>
          <a:p>
            <a:pPr>
              <a:buNone/>
            </a:pPr>
            <a:r>
              <a:rPr lang="zh-CN" altLang="en-US" dirty="0" smtClean="0"/>
              <a:t>（</a:t>
            </a:r>
            <a:r>
              <a:rPr lang="en-US" dirty="0" smtClean="0"/>
              <a:t>2</a:t>
            </a:r>
            <a:r>
              <a:rPr lang="zh-CN" altLang="en-US" dirty="0" smtClean="0"/>
              <a:t>）分析智能物流业务层应该如何划分</a:t>
            </a:r>
            <a:r>
              <a:rPr lang="zh-CN" altLang="en-US" dirty="0" smtClean="0"/>
              <a:t>？</a:t>
            </a:r>
            <a:endParaRPr lang="en-US" altLang="zh-CN" dirty="0" smtClean="0"/>
          </a:p>
          <a:p>
            <a:pPr>
              <a:buNone/>
            </a:pPr>
            <a:endParaRPr lang="zh-CN" altLang="en-US" dirty="0" smtClean="0"/>
          </a:p>
          <a:p>
            <a:pPr>
              <a:buNone/>
            </a:pPr>
            <a:r>
              <a:rPr lang="zh-CN" altLang="en-US" dirty="0" smtClean="0"/>
              <a:t>（</a:t>
            </a:r>
            <a:r>
              <a:rPr lang="en-US" dirty="0" smtClean="0"/>
              <a:t>3</a:t>
            </a:r>
            <a:r>
              <a:rPr lang="zh-CN" altLang="en-US" dirty="0" smtClean="0"/>
              <a:t>）智能物流的感知层如何划分，以及三个层次主要关注内容？简述之。</a:t>
            </a:r>
          </a:p>
          <a:p>
            <a:pPr>
              <a:buNone/>
            </a:pPr>
            <a:endParaRPr lang="zh-CN" altLang="en-US" dirty="0"/>
          </a:p>
        </p:txBody>
      </p:sp>
      <p:sp>
        <p:nvSpPr>
          <p:cNvPr id="3" name="标题 2"/>
          <p:cNvSpPr>
            <a:spLocks noGrp="1"/>
          </p:cNvSpPr>
          <p:nvPr>
            <p:ph type="title"/>
          </p:nvPr>
        </p:nvSpPr>
        <p:spPr/>
        <p:txBody>
          <a:bodyPr/>
          <a:lstStyle/>
          <a:p>
            <a:r>
              <a:rPr lang="zh-CN" altLang="en-US" b="1" dirty="0" smtClean="0"/>
              <a:t>思考题</a:t>
            </a:r>
            <a:endParaRPr lang="zh-CN" altLang="en-US"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2.1 </a:t>
            </a:r>
            <a:r>
              <a:rPr lang="zh-CN" altLang="en-US" b="1" dirty="0" smtClean="0"/>
              <a:t>智能物流的技术构架</a:t>
            </a:r>
            <a:endParaRPr lang="zh-CN" altLang="en-US" b="1" dirty="0"/>
          </a:p>
        </p:txBody>
      </p:sp>
      <p:sp>
        <p:nvSpPr>
          <p:cNvPr id="3" name="内容占位符 2"/>
          <p:cNvSpPr>
            <a:spLocks noGrp="1"/>
          </p:cNvSpPr>
          <p:nvPr>
            <p:ph idx="1"/>
          </p:nvPr>
        </p:nvSpPr>
        <p:spPr>
          <a:xfrm>
            <a:off x="342928" y="1071580"/>
            <a:ext cx="8229600" cy="4929188"/>
          </a:xfrm>
        </p:spPr>
        <p:txBody>
          <a:bodyPr/>
          <a:lstStyle/>
          <a:p>
            <a:pPr marL="0" indent="365125">
              <a:buNone/>
            </a:pPr>
            <a:r>
              <a:rPr lang="zh-CN" altLang="en-US" dirty="0" smtClean="0"/>
              <a:t>物流的应用驱动可以概括为</a:t>
            </a:r>
            <a:r>
              <a:rPr lang="en-US" dirty="0" smtClean="0"/>
              <a:t>“</a:t>
            </a:r>
            <a:r>
              <a:rPr lang="zh-CN" altLang="en-US" dirty="0" smtClean="0"/>
              <a:t>物联网促进物流智能化</a:t>
            </a:r>
            <a:r>
              <a:rPr lang="en-US" dirty="0" smtClean="0"/>
              <a:t>”</a:t>
            </a:r>
            <a:r>
              <a:rPr lang="zh-CN" altLang="en-US" dirty="0" smtClean="0"/>
              <a:t>。这里包含三个基本要点</a:t>
            </a:r>
            <a:r>
              <a:rPr lang="zh-CN" altLang="en-US" dirty="0" smtClean="0"/>
              <a:t>：</a:t>
            </a:r>
            <a:endParaRPr lang="en-US" sz="1200" dirty="0" smtClean="0">
              <a:solidFill>
                <a:schemeClr val="tx1"/>
              </a:solidFill>
              <a:latin typeface="宋体" pitchFamily="2" charset="-122"/>
              <a:ea typeface="宋体" pitchFamily="2" charset="-122"/>
            </a:endParaRPr>
          </a:p>
          <a:p>
            <a:endParaRPr lang="zh-CN" altLang="en-US" dirty="0"/>
          </a:p>
        </p:txBody>
      </p:sp>
      <p:graphicFrame>
        <p:nvGraphicFramePr>
          <p:cNvPr id="6" name="图示 5"/>
          <p:cNvGraphicFramePr/>
          <p:nvPr/>
        </p:nvGraphicFramePr>
        <p:xfrm>
          <a:off x="500034" y="1928802"/>
          <a:ext cx="7858180" cy="39290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2.1 </a:t>
            </a:r>
            <a:r>
              <a:rPr lang="zh-CN" altLang="en-US" b="1" dirty="0" smtClean="0"/>
              <a:t>智能物流的技术构架</a:t>
            </a:r>
            <a:endParaRPr lang="zh-CN" altLang="en-US" dirty="0"/>
          </a:p>
        </p:txBody>
      </p:sp>
      <p:sp>
        <p:nvSpPr>
          <p:cNvPr id="101399"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01377" name="Group 1"/>
          <p:cNvGrpSpPr>
            <a:grpSpLocks/>
          </p:cNvGrpSpPr>
          <p:nvPr/>
        </p:nvGrpSpPr>
        <p:grpSpPr bwMode="auto">
          <a:xfrm>
            <a:off x="785786" y="1214422"/>
            <a:ext cx="7072362" cy="5643578"/>
            <a:chOff x="2100" y="3510"/>
            <a:chExt cx="7860" cy="6378"/>
          </a:xfrm>
        </p:grpSpPr>
        <p:grpSp>
          <p:nvGrpSpPr>
            <p:cNvPr id="101394" name="Group 18"/>
            <p:cNvGrpSpPr>
              <a:grpSpLocks/>
            </p:cNvGrpSpPr>
            <p:nvPr/>
          </p:nvGrpSpPr>
          <p:grpSpPr bwMode="auto">
            <a:xfrm>
              <a:off x="2100" y="7380"/>
              <a:ext cx="7785" cy="1590"/>
              <a:chOff x="2100" y="6495"/>
              <a:chExt cx="7785" cy="1590"/>
            </a:xfrm>
          </p:grpSpPr>
          <p:sp>
            <p:nvSpPr>
              <p:cNvPr id="101398" name="Rectangle 22"/>
              <p:cNvSpPr>
                <a:spLocks noChangeArrowheads="1"/>
              </p:cNvSpPr>
              <p:nvPr/>
            </p:nvSpPr>
            <p:spPr bwMode="auto">
              <a:xfrm>
                <a:off x="2100" y="6495"/>
                <a:ext cx="7785" cy="1590"/>
              </a:xfrm>
              <a:prstGeom prst="rect">
                <a:avLst/>
              </a:prstGeom>
              <a:solidFill>
                <a:srgbClr val="FFCC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感</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知</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97" name="AutoShape 21"/>
              <p:cNvSpPr>
                <a:spLocks noChangeArrowheads="1"/>
              </p:cNvSpPr>
              <p:nvPr/>
            </p:nvSpPr>
            <p:spPr bwMode="auto">
              <a:xfrm>
                <a:off x="2805" y="7575"/>
                <a:ext cx="6690" cy="43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物流识别、追溯感知层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96" name="AutoShape 20"/>
              <p:cNvSpPr>
                <a:spLocks noChangeArrowheads="1"/>
              </p:cNvSpPr>
              <p:nvPr/>
            </p:nvSpPr>
            <p:spPr bwMode="auto">
              <a:xfrm>
                <a:off x="2805" y="7068"/>
                <a:ext cx="6690" cy="43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物流定位、跟踪感知层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95" name="AutoShape 19"/>
              <p:cNvSpPr>
                <a:spLocks noChangeArrowheads="1"/>
              </p:cNvSpPr>
              <p:nvPr/>
            </p:nvSpPr>
            <p:spPr bwMode="auto">
              <a:xfrm>
                <a:off x="2805" y="6618"/>
                <a:ext cx="6690" cy="43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物流监控、控制感知层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01388" name="Group 12"/>
            <p:cNvGrpSpPr>
              <a:grpSpLocks/>
            </p:cNvGrpSpPr>
            <p:nvPr/>
          </p:nvGrpSpPr>
          <p:grpSpPr bwMode="auto">
            <a:xfrm>
              <a:off x="2100" y="6195"/>
              <a:ext cx="7785" cy="1110"/>
              <a:chOff x="2100" y="5310"/>
              <a:chExt cx="7785" cy="1110"/>
            </a:xfrm>
          </p:grpSpPr>
          <p:sp>
            <p:nvSpPr>
              <p:cNvPr id="101393" name="Rectangle 17"/>
              <p:cNvSpPr>
                <a:spLocks noChangeArrowheads="1"/>
              </p:cNvSpPr>
              <p:nvPr/>
            </p:nvSpPr>
            <p:spPr bwMode="auto">
              <a:xfrm>
                <a:off x="2100" y="5310"/>
                <a:ext cx="7785" cy="1110"/>
              </a:xfrm>
              <a:prstGeom prst="rect">
                <a:avLst/>
              </a:prstGeom>
              <a:solidFill>
                <a:srgbClr val="FFFF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传</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输</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92" name="AutoShape 16"/>
              <p:cNvSpPr>
                <a:spLocks noChangeArrowheads="1"/>
              </p:cNvSpPr>
              <p:nvPr/>
            </p:nvSpPr>
            <p:spPr bwMode="auto">
              <a:xfrm>
                <a:off x="2805" y="5670"/>
                <a:ext cx="1650"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宋体" pitchFamily="2" charset="-122"/>
                  </a:rPr>
                  <a:t>现场总线技术和无线通信技术</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91" name="AutoShape 15"/>
              <p:cNvSpPr>
                <a:spLocks noChangeArrowheads="1"/>
              </p:cNvSpPr>
              <p:nvPr/>
            </p:nvSpPr>
            <p:spPr bwMode="auto">
              <a:xfrm>
                <a:off x="4545" y="5670"/>
                <a:ext cx="1620"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M2M</a:t>
                </a:r>
                <a:r>
                  <a:rPr kumimoji="0" lang="zh-CN" altLang="en-US"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技术</a:t>
                </a:r>
                <a:endParaRPr kumimoji="0" lang="zh-CN" altLang="en-US"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90" name="AutoShape 14"/>
              <p:cNvSpPr>
                <a:spLocks noChangeArrowheads="1"/>
              </p:cNvSpPr>
              <p:nvPr/>
            </p:nvSpPr>
            <p:spPr bwMode="auto">
              <a:xfrm>
                <a:off x="6255" y="5670"/>
                <a:ext cx="1620"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互联网技术</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89" name="AutoShape 13"/>
              <p:cNvSpPr>
                <a:spLocks noChangeArrowheads="1"/>
              </p:cNvSpPr>
              <p:nvPr/>
            </p:nvSpPr>
            <p:spPr bwMode="auto">
              <a:xfrm>
                <a:off x="7950" y="5670"/>
                <a:ext cx="1620"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3G</a:t>
                </a:r>
                <a:r>
                  <a:rPr kumimoji="0" lang="zh-CN" altLang="en-US"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无线技术</a:t>
                </a:r>
                <a:endParaRPr kumimoji="0" lang="zh-CN" altLang="en-US"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01383" name="Group 7"/>
            <p:cNvGrpSpPr>
              <a:grpSpLocks/>
            </p:cNvGrpSpPr>
            <p:nvPr/>
          </p:nvGrpSpPr>
          <p:grpSpPr bwMode="auto">
            <a:xfrm>
              <a:off x="2100" y="3510"/>
              <a:ext cx="7785" cy="2598"/>
              <a:chOff x="2100" y="3510"/>
              <a:chExt cx="7785" cy="2598"/>
            </a:xfrm>
          </p:grpSpPr>
          <p:sp>
            <p:nvSpPr>
              <p:cNvPr id="101387" name="Rectangle 11"/>
              <p:cNvSpPr>
                <a:spLocks noChangeArrowheads="1"/>
              </p:cNvSpPr>
              <p:nvPr/>
            </p:nvSpPr>
            <p:spPr bwMode="auto">
              <a:xfrm>
                <a:off x="2100" y="3510"/>
                <a:ext cx="7785" cy="2598"/>
              </a:xfrm>
              <a:prstGeom prst="rect">
                <a:avLst/>
              </a:prstGeom>
              <a:solidFill>
                <a:srgbClr val="CC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应</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用</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86" name="AutoShape 10"/>
              <p:cNvSpPr>
                <a:spLocks noChangeArrowheads="1"/>
              </p:cNvSpPr>
              <p:nvPr/>
            </p:nvSpPr>
            <p:spPr bwMode="auto">
              <a:xfrm>
                <a:off x="2715" y="3993"/>
                <a:ext cx="7035" cy="52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物流决策层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85" name="AutoShape 9"/>
              <p:cNvSpPr>
                <a:spLocks noChangeArrowheads="1"/>
              </p:cNvSpPr>
              <p:nvPr/>
            </p:nvSpPr>
            <p:spPr bwMode="auto">
              <a:xfrm>
                <a:off x="2715" y="5358"/>
                <a:ext cx="7035" cy="52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物流执行层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84" name="AutoShape 8"/>
              <p:cNvSpPr>
                <a:spLocks noChangeArrowheads="1"/>
              </p:cNvSpPr>
              <p:nvPr/>
            </p:nvSpPr>
            <p:spPr bwMode="auto">
              <a:xfrm>
                <a:off x="2715" y="4713"/>
                <a:ext cx="7035" cy="52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物流管理层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nvGrpSpPr>
            <p:cNvPr id="101378" name="Group 2"/>
            <p:cNvGrpSpPr>
              <a:grpSpLocks/>
            </p:cNvGrpSpPr>
            <p:nvPr/>
          </p:nvGrpSpPr>
          <p:grpSpPr bwMode="auto">
            <a:xfrm>
              <a:off x="2100" y="9123"/>
              <a:ext cx="7860" cy="765"/>
              <a:chOff x="2100" y="9123"/>
              <a:chExt cx="7860" cy="765"/>
            </a:xfrm>
          </p:grpSpPr>
          <p:sp>
            <p:nvSpPr>
              <p:cNvPr id="101382" name="Rectangle 6"/>
              <p:cNvSpPr>
                <a:spLocks noChangeArrowheads="1"/>
              </p:cNvSpPr>
              <p:nvPr/>
            </p:nvSpPr>
            <p:spPr bwMode="auto">
              <a:xfrm>
                <a:off x="2100" y="9123"/>
                <a:ext cx="7860" cy="765"/>
              </a:xfrm>
              <a:prstGeom prst="rect">
                <a:avLst/>
              </a:prstGeom>
              <a:solidFill>
                <a:srgbClr val="CC99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活动</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81" name="AutoShape 5"/>
              <p:cNvSpPr>
                <a:spLocks noChangeArrowheads="1"/>
              </p:cNvSpPr>
              <p:nvPr/>
            </p:nvSpPr>
            <p:spPr bwMode="auto">
              <a:xfrm>
                <a:off x="2880" y="9243"/>
                <a:ext cx="2265"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仓储活动</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80" name="AutoShape 4"/>
              <p:cNvSpPr>
                <a:spLocks noChangeArrowheads="1"/>
              </p:cNvSpPr>
              <p:nvPr/>
            </p:nvSpPr>
            <p:spPr bwMode="auto">
              <a:xfrm>
                <a:off x="5235" y="9243"/>
                <a:ext cx="2340"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分拣活动</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1379" name="AutoShape 3"/>
              <p:cNvSpPr>
                <a:spLocks noChangeArrowheads="1"/>
              </p:cNvSpPr>
              <p:nvPr/>
            </p:nvSpPr>
            <p:spPr bwMode="auto">
              <a:xfrm>
                <a:off x="7695" y="9243"/>
                <a:ext cx="2055" cy="54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配送活动</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gr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533400">
              <a:buNone/>
            </a:pPr>
            <a:r>
              <a:rPr lang="zh-CN" altLang="en-US" dirty="0" smtClean="0"/>
              <a:t>在现代物流活动中，物流的作业对象是各种“物”，这些“物”不仅品种繁多、形状各异，而且还处在不定的“移动”、“交换”过程中，因此物流业组建物联网，发展智能物流，在感知层采用的感知技术也很多。结合物流应用角度，感知层可以分为以下三个层次：</a:t>
            </a:r>
          </a:p>
          <a:p>
            <a:endParaRPr lang="zh-CN" altLang="en-US" dirty="0"/>
          </a:p>
        </p:txBody>
      </p:sp>
      <p:sp>
        <p:nvSpPr>
          <p:cNvPr id="3" name="标题 2"/>
          <p:cNvSpPr>
            <a:spLocks noGrp="1"/>
          </p:cNvSpPr>
          <p:nvPr>
            <p:ph type="title"/>
          </p:nvPr>
        </p:nvSpPr>
        <p:spPr/>
        <p:txBody>
          <a:bodyPr/>
          <a:lstStyle/>
          <a:p>
            <a:r>
              <a:rPr lang="en-US" b="1" dirty="0" smtClean="0"/>
              <a:t>2.1.1</a:t>
            </a:r>
            <a:r>
              <a:rPr lang="zh-CN" altLang="en-US" b="1" dirty="0" smtClean="0"/>
              <a:t>智能物流感知</a:t>
            </a:r>
            <a:r>
              <a:rPr lang="zh-CN" altLang="en-US" b="1" dirty="0" smtClean="0"/>
              <a:t>层</a:t>
            </a:r>
            <a:endParaRPr lang="zh-CN" altLang="en-US" dirty="0"/>
          </a:p>
        </p:txBody>
      </p:sp>
      <p:sp>
        <p:nvSpPr>
          <p:cNvPr id="4" name="Rectangle 22"/>
          <p:cNvSpPr>
            <a:spLocks noChangeArrowheads="1"/>
          </p:cNvSpPr>
          <p:nvPr/>
        </p:nvSpPr>
        <p:spPr bwMode="auto">
          <a:xfrm>
            <a:off x="1000100" y="3879475"/>
            <a:ext cx="7004878" cy="1406913"/>
          </a:xfrm>
          <a:prstGeom prst="rect">
            <a:avLst/>
          </a:prstGeom>
          <a:solidFill>
            <a:srgbClr val="FFCC99"/>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感</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知</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AutoShape 21"/>
          <p:cNvSpPr>
            <a:spLocks noChangeArrowheads="1"/>
          </p:cNvSpPr>
          <p:nvPr/>
        </p:nvSpPr>
        <p:spPr bwMode="auto">
          <a:xfrm>
            <a:off x="1634453" y="4835114"/>
            <a:ext cx="6019606" cy="38491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物流识别、追溯感知层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AutoShape 20"/>
          <p:cNvSpPr>
            <a:spLocks noChangeArrowheads="1"/>
          </p:cNvSpPr>
          <p:nvPr/>
        </p:nvSpPr>
        <p:spPr bwMode="auto">
          <a:xfrm>
            <a:off x="1634453" y="4386495"/>
            <a:ext cx="6019606" cy="38491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物流定位、跟踪感知层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AutoShape 19"/>
          <p:cNvSpPr>
            <a:spLocks noChangeArrowheads="1"/>
          </p:cNvSpPr>
          <p:nvPr/>
        </p:nvSpPr>
        <p:spPr bwMode="auto">
          <a:xfrm>
            <a:off x="1634453" y="3988312"/>
            <a:ext cx="6019606" cy="38491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物流监控、控制感知层</a:t>
            </a:r>
            <a:endParaRPr kumimoji="0" lang="zh-CN" sz="14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114800" cy="3660785"/>
          </a:xfrm>
        </p:spPr>
        <p:txBody>
          <a:bodyPr/>
          <a:lstStyle/>
          <a:p>
            <a:pPr>
              <a:buNone/>
            </a:pPr>
            <a:r>
              <a:rPr lang="en-US" dirty="0" smtClean="0"/>
              <a:t>1.</a:t>
            </a:r>
            <a:r>
              <a:rPr lang="zh-CN" altLang="en-US" dirty="0" smtClean="0"/>
              <a:t>智能物流识别、追溯感知层</a:t>
            </a:r>
          </a:p>
          <a:p>
            <a:pPr marL="0" indent="725488">
              <a:buNone/>
            </a:pPr>
            <a:r>
              <a:rPr lang="zh-CN" altLang="en-US" sz="1800" dirty="0" smtClean="0"/>
              <a:t>智能物流首先需要的是物品信息的数字化管理，因此物流信息的管理和应用首先涉及信息的载体，过去多采用单据、凭证、传票为载体，手工记录、</a:t>
            </a:r>
            <a:r>
              <a:rPr lang="en-US" sz="1800" dirty="0" err="1" smtClean="0">
                <a:hlinkClick r:id="rId2"/>
              </a:rPr>
              <a:t>电话沟通</a:t>
            </a:r>
            <a:r>
              <a:rPr lang="zh-CN" altLang="en-US" sz="1800" dirty="0" smtClean="0"/>
              <a:t>、人工计算、邮寄或传真等方法，对物流信息进行采集、记录、处理、传递和反馈，不仅极易出现差错、信息滞后，也使得管理者对物品在流动过程中的各个环节难以统筹协调，不能系统控制，更无法实现</a:t>
            </a:r>
            <a:r>
              <a:rPr lang="en-US" sz="1800" dirty="0" err="1" smtClean="0">
                <a:hlinkClick r:id="rId3"/>
              </a:rPr>
              <a:t>系统优化</a:t>
            </a:r>
            <a:r>
              <a:rPr lang="zh-CN" altLang="en-US" sz="1800" dirty="0" smtClean="0"/>
              <a:t>和</a:t>
            </a:r>
            <a:r>
              <a:rPr lang="en-US" sz="1800" dirty="0" err="1" smtClean="0">
                <a:hlinkClick r:id="rId4"/>
              </a:rPr>
              <a:t>实时监控</a:t>
            </a:r>
            <a:r>
              <a:rPr lang="zh-CN" altLang="en-US" sz="1800" dirty="0" smtClean="0"/>
              <a:t>。从而造成效率低下和人力、运力、资金、场地的大量浪费。自动识别是现代物流领域中、生产自动化、销售自动化、流通自动化过程中的技术基础，自动识别宏观上说包括多类识别方式。目前</a:t>
            </a:r>
            <a:r>
              <a:rPr lang="en-US" sz="1800" dirty="0" smtClean="0"/>
              <a:t>RFID</a:t>
            </a:r>
            <a:r>
              <a:rPr lang="zh-CN" altLang="en-US" sz="1800" dirty="0" smtClean="0"/>
              <a:t>是自动识别和物联网的一项热门技术，作为智能物流系统首要的是要实现快速的对物品进行识别。</a:t>
            </a:r>
          </a:p>
          <a:p>
            <a:endParaRPr lang="zh-CN" altLang="en-US" dirty="0"/>
          </a:p>
        </p:txBody>
      </p:sp>
      <p:sp>
        <p:nvSpPr>
          <p:cNvPr id="3" name="标题 2"/>
          <p:cNvSpPr>
            <a:spLocks noGrp="1"/>
          </p:cNvSpPr>
          <p:nvPr>
            <p:ph type="title"/>
          </p:nvPr>
        </p:nvSpPr>
        <p:spPr/>
        <p:txBody>
          <a:bodyPr/>
          <a:lstStyle/>
          <a:p>
            <a:r>
              <a:rPr lang="en-US" b="1" dirty="0" smtClean="0"/>
              <a:t>2.1.1</a:t>
            </a:r>
            <a:r>
              <a:rPr lang="zh-CN" altLang="en-US" b="1" dirty="0" smtClean="0"/>
              <a:t>智能物流感知层</a:t>
            </a:r>
            <a:endParaRPr lang="zh-CN" altLang="en-US" dirty="0"/>
          </a:p>
        </p:txBody>
      </p:sp>
      <p:pic>
        <p:nvPicPr>
          <p:cNvPr id="106499" name="Picture 3" descr="http://www.rfidworld.com.cn/inc/UploadFile/200711814554474.jpg"/>
          <p:cNvPicPr>
            <a:picLocks noChangeAspect="1" noChangeArrowheads="1"/>
          </p:cNvPicPr>
          <p:nvPr/>
        </p:nvPicPr>
        <p:blipFill>
          <a:blip r:embed="rId5"/>
          <a:srcRect/>
          <a:stretch>
            <a:fillRect/>
          </a:stretch>
        </p:blipFill>
        <p:spPr bwMode="auto">
          <a:xfrm>
            <a:off x="4572000" y="1428736"/>
            <a:ext cx="4329017" cy="3567110"/>
          </a:xfrm>
          <a:prstGeom prst="rect">
            <a:avLst/>
          </a:prstGeom>
          <a:noFill/>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en-US" dirty="0" smtClean="0"/>
              <a:t>2.</a:t>
            </a:r>
            <a:r>
              <a:rPr lang="zh-CN" altLang="en-US" dirty="0" smtClean="0"/>
              <a:t>智能物流定位、跟踪感知层</a:t>
            </a:r>
          </a:p>
          <a:p>
            <a:pPr marL="0" indent="441325">
              <a:buNone/>
            </a:pPr>
            <a:r>
              <a:rPr lang="zh-CN" altLang="en-US" dirty="0" smtClean="0"/>
              <a:t>现代物流对于物流产品的位置感知越来越迫切，只有知道了确切的位置才能对于进行有效的物流调度，目前常用的物流定位和感知技术主要包含</a:t>
            </a:r>
            <a:r>
              <a:rPr lang="en-US" dirty="0" smtClean="0"/>
              <a:t>GPS</a:t>
            </a:r>
            <a:r>
              <a:rPr lang="zh-CN" altLang="en-US" dirty="0" smtClean="0"/>
              <a:t>全球定位系统以及</a:t>
            </a:r>
            <a:r>
              <a:rPr lang="en-US" dirty="0" smtClean="0"/>
              <a:t>WIFI</a:t>
            </a:r>
            <a:r>
              <a:rPr lang="zh-CN" altLang="en-US" dirty="0" smtClean="0"/>
              <a:t>无线定位系统等定位技术，目前定位感知技术根据定位需求，主要分为室外定位和室内定位，</a:t>
            </a:r>
            <a:r>
              <a:rPr lang="en-US" dirty="0" smtClean="0"/>
              <a:t>GPS</a:t>
            </a:r>
            <a:r>
              <a:rPr lang="zh-CN" altLang="en-US" dirty="0" smtClean="0"/>
              <a:t>作为最有效的室外感知技术已经在物流行业中得到了有效利用，</a:t>
            </a:r>
            <a:r>
              <a:rPr lang="en-US" dirty="0" smtClean="0"/>
              <a:t>WIFI</a:t>
            </a:r>
            <a:r>
              <a:rPr lang="zh-CN" altLang="en-US" dirty="0" smtClean="0"/>
              <a:t>室内定位、</a:t>
            </a:r>
            <a:r>
              <a:rPr lang="en-US" dirty="0" smtClean="0"/>
              <a:t>UWB</a:t>
            </a:r>
            <a:r>
              <a:rPr lang="zh-CN" altLang="en-US" dirty="0" smtClean="0"/>
              <a:t>室内定位、</a:t>
            </a:r>
            <a:r>
              <a:rPr lang="en-US" dirty="0" smtClean="0"/>
              <a:t>RFID</a:t>
            </a:r>
            <a:r>
              <a:rPr lang="zh-CN" altLang="en-US" dirty="0" smtClean="0"/>
              <a:t>定位等市内定位技术已经成为目前弥补</a:t>
            </a:r>
            <a:r>
              <a:rPr lang="en-US" dirty="0" smtClean="0"/>
              <a:t>GPS</a:t>
            </a:r>
            <a:r>
              <a:rPr lang="zh-CN" altLang="en-US" dirty="0" smtClean="0"/>
              <a:t>全球定位系统的功能缺陷的有效物联网手段，如下表</a:t>
            </a:r>
            <a:r>
              <a:rPr lang="en-US" dirty="0" smtClean="0"/>
              <a:t>2.1</a:t>
            </a:r>
            <a:r>
              <a:rPr lang="zh-CN" altLang="en-US" dirty="0" smtClean="0"/>
              <a:t>，下面对于几种定位技术进行对比分析。</a:t>
            </a:r>
          </a:p>
          <a:p>
            <a:pPr>
              <a:buNone/>
            </a:pPr>
            <a:endParaRPr lang="zh-CN" altLang="en-US" dirty="0"/>
          </a:p>
        </p:txBody>
      </p:sp>
      <p:sp>
        <p:nvSpPr>
          <p:cNvPr id="3" name="标题 2"/>
          <p:cNvSpPr>
            <a:spLocks noGrp="1"/>
          </p:cNvSpPr>
          <p:nvPr>
            <p:ph type="title"/>
          </p:nvPr>
        </p:nvSpPr>
        <p:spPr/>
        <p:txBody>
          <a:bodyPr/>
          <a:lstStyle/>
          <a:p>
            <a:r>
              <a:rPr lang="en-US" b="1" dirty="0" smtClean="0"/>
              <a:t>2.1.1</a:t>
            </a:r>
            <a:r>
              <a:rPr lang="zh-CN" altLang="en-US" b="1" dirty="0" smtClean="0"/>
              <a:t>智能物流感知层</a:t>
            </a:r>
            <a:endParaRPr lang="zh-CN" altLang="en-US" dirty="0"/>
          </a:p>
        </p:txBody>
      </p:sp>
      <p:pic>
        <p:nvPicPr>
          <p:cNvPr id="109570" name="Picture 2" descr="http://t2.baidu.com/it/u=2835860655,1999623269&amp;fm=0&amp;gp=0.jpg"/>
          <p:cNvPicPr>
            <a:picLocks noChangeAspect="1" noChangeArrowheads="1"/>
          </p:cNvPicPr>
          <p:nvPr/>
        </p:nvPicPr>
        <p:blipFill>
          <a:blip r:embed="rId2"/>
          <a:srcRect/>
          <a:stretch>
            <a:fillRect/>
          </a:stretch>
        </p:blipFill>
        <p:spPr bwMode="auto">
          <a:xfrm>
            <a:off x="1071538" y="3929066"/>
            <a:ext cx="2786082" cy="2706482"/>
          </a:xfrm>
          <a:prstGeom prst="rect">
            <a:avLst/>
          </a:prstGeom>
          <a:noFill/>
        </p:spPr>
      </p:pic>
      <p:pic>
        <p:nvPicPr>
          <p:cNvPr id="109572" name="Picture 4" descr="http://100yeuserfiles.100ye.com/goods_images/0017380001-0017400000/0017396201-0017396400/17396221.gif"/>
          <p:cNvPicPr>
            <a:picLocks noChangeAspect="1" noChangeArrowheads="1"/>
          </p:cNvPicPr>
          <p:nvPr/>
        </p:nvPicPr>
        <p:blipFill>
          <a:blip r:embed="rId3"/>
          <a:srcRect/>
          <a:stretch>
            <a:fillRect/>
          </a:stretch>
        </p:blipFill>
        <p:spPr bwMode="auto">
          <a:xfrm>
            <a:off x="4714876" y="4000504"/>
            <a:ext cx="3533775" cy="2647951"/>
          </a:xfrm>
          <a:prstGeom prst="rect">
            <a:avLst/>
          </a:prstGeom>
          <a:noFill/>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2.1.1</a:t>
            </a:r>
            <a:r>
              <a:rPr lang="zh-CN" altLang="en-US" b="1" dirty="0" smtClean="0"/>
              <a:t>智能物流感知层</a:t>
            </a:r>
            <a:endParaRPr lang="zh-CN" altLang="en-US" dirty="0"/>
          </a:p>
        </p:txBody>
      </p:sp>
      <p:graphicFrame>
        <p:nvGraphicFramePr>
          <p:cNvPr id="4" name="表格 3"/>
          <p:cNvGraphicFramePr>
            <a:graphicFrameLocks noGrp="1"/>
          </p:cNvGraphicFramePr>
          <p:nvPr/>
        </p:nvGraphicFramePr>
        <p:xfrm>
          <a:off x="428595" y="1214417"/>
          <a:ext cx="8001057" cy="4714912"/>
        </p:xfrm>
        <a:graphic>
          <a:graphicData uri="http://schemas.openxmlformats.org/drawingml/2006/table">
            <a:tbl>
              <a:tblPr/>
              <a:tblGrid>
                <a:gridCol w="1316975"/>
                <a:gridCol w="1057739"/>
                <a:gridCol w="1406586"/>
                <a:gridCol w="1739429"/>
                <a:gridCol w="1316975"/>
                <a:gridCol w="1163353"/>
              </a:tblGrid>
              <a:tr h="794530">
                <a:tc>
                  <a:txBody>
                    <a:bodyPr/>
                    <a:lstStyle/>
                    <a:p>
                      <a:pPr algn="ctr">
                        <a:spcAft>
                          <a:spcPts val="0"/>
                        </a:spcAft>
                      </a:pPr>
                      <a:r>
                        <a:rPr lang="zh-CN" sz="1800" b="1" kern="100" dirty="0">
                          <a:latin typeface="Times New Roman"/>
                          <a:ea typeface="宋体"/>
                          <a:cs typeface="宋体"/>
                        </a:rPr>
                        <a:t>分项</a:t>
                      </a:r>
                      <a:endParaRPr lang="zh-CN" sz="1800" kern="100" dirty="0">
                        <a:latin typeface="Times New Roman"/>
                        <a:ea typeface="宋体"/>
                        <a:cs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latin typeface="Times New Roman"/>
                          <a:ea typeface="宋体"/>
                          <a:cs typeface="宋体"/>
                        </a:rPr>
                        <a:t>GPS</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latin typeface="Times New Roman"/>
                          <a:ea typeface="宋体"/>
                          <a:cs typeface="宋体"/>
                        </a:rPr>
                        <a:t>RFID</a:t>
                      </a:r>
                      <a:r>
                        <a:rPr lang="zh-CN" sz="1800" b="1" kern="100">
                          <a:latin typeface="Times New Roman"/>
                          <a:ea typeface="宋体"/>
                          <a:cs typeface="宋体"/>
                        </a:rPr>
                        <a:t>精确定位</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solidFill>
                            <a:srgbClr val="000000"/>
                          </a:solidFill>
                          <a:latin typeface="Times New Roman"/>
                          <a:ea typeface="宋体"/>
                          <a:cs typeface="宋体"/>
                        </a:rPr>
                        <a:t>Wi-Fi RTLS</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latin typeface="Times New Roman"/>
                          <a:ea typeface="宋体"/>
                          <a:cs typeface="宋体"/>
                        </a:rPr>
                        <a:t>WIFI-RFID</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200000"/>
                        </a:lnSpc>
                      </a:pPr>
                      <a:r>
                        <a:rPr lang="en-US" sz="1800" b="1">
                          <a:solidFill>
                            <a:srgbClr val="000000"/>
                          </a:solidFill>
                          <a:latin typeface="Times New Roman"/>
                          <a:cs typeface="宋体"/>
                        </a:rPr>
                        <a:t>UWB</a:t>
                      </a:r>
                      <a:endParaRPr lang="zh-CN" sz="1800">
                        <a:latin typeface="Calibri"/>
                        <a:cs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97">
                <a:tc>
                  <a:txBody>
                    <a:bodyPr/>
                    <a:lstStyle/>
                    <a:p>
                      <a:pPr algn="ctr">
                        <a:spcAft>
                          <a:spcPts val="0"/>
                        </a:spcAft>
                      </a:pPr>
                      <a:r>
                        <a:rPr lang="zh-CN" sz="1800" kern="100">
                          <a:latin typeface="Times New Roman"/>
                          <a:ea typeface="宋体"/>
                          <a:cs typeface="宋体"/>
                        </a:rPr>
                        <a:t>抗干扰</a:t>
                      </a:r>
                      <a:r>
                        <a:rPr lang="en-US" sz="1800" kern="100">
                          <a:latin typeface="Times New Roman"/>
                          <a:ea typeface="宋体"/>
                          <a:cs typeface="宋体"/>
                        </a:rPr>
                        <a:t>/</a:t>
                      </a:r>
                      <a:r>
                        <a:rPr lang="zh-CN" sz="1800" kern="100">
                          <a:latin typeface="Times New Roman"/>
                          <a:ea typeface="宋体"/>
                          <a:cs typeface="宋体"/>
                        </a:rPr>
                        <a:t>阻挡能力</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a:ea typeface="宋体"/>
                          <a:cs typeface="宋体"/>
                        </a:rPr>
                        <a:t>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a:ea typeface="宋体"/>
                          <a:cs typeface="宋体"/>
                        </a:rPr>
                        <a:t>标签必须封装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强</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强</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97">
                <a:tc>
                  <a:txBody>
                    <a:bodyPr/>
                    <a:lstStyle/>
                    <a:p>
                      <a:pPr algn="ctr">
                        <a:spcAft>
                          <a:spcPts val="0"/>
                        </a:spcAft>
                      </a:pPr>
                      <a:r>
                        <a:rPr lang="zh-CN" sz="1800" kern="100">
                          <a:latin typeface="Times New Roman"/>
                          <a:ea typeface="宋体"/>
                          <a:cs typeface="宋体"/>
                        </a:rPr>
                        <a:t>通讯频率</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卫星信号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a:ea typeface="宋体"/>
                          <a:cs typeface="宋体"/>
                        </a:rPr>
                        <a:t>有线通讯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2.4G</a:t>
                      </a:r>
                      <a:endParaRPr lang="zh-CN" sz="1800" kern="100">
                        <a:latin typeface="Times New Roman"/>
                        <a:ea typeface="宋体"/>
                        <a:cs typeface="宋体"/>
                      </a:endParaRPr>
                    </a:p>
                    <a:p>
                      <a:pPr algn="ctr">
                        <a:spcAft>
                          <a:spcPts val="0"/>
                        </a:spcAft>
                      </a:pPr>
                      <a:r>
                        <a:rPr lang="en-US" sz="1800" kern="100">
                          <a:latin typeface="Times New Roman"/>
                          <a:ea typeface="宋体"/>
                          <a:cs typeface="宋体"/>
                        </a:rPr>
                        <a:t>802.11</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2.4G</a:t>
                      </a:r>
                      <a:endParaRPr lang="zh-CN" sz="1800" kern="100">
                        <a:latin typeface="Times New Roman"/>
                        <a:ea typeface="宋体"/>
                        <a:cs typeface="宋体"/>
                      </a:endParaRPr>
                    </a:p>
                    <a:p>
                      <a:pPr algn="ctr">
                        <a:spcAft>
                          <a:spcPts val="0"/>
                        </a:spcAft>
                      </a:pPr>
                      <a:r>
                        <a:rPr lang="en-US" sz="1800" kern="100">
                          <a:latin typeface="Times New Roman"/>
                          <a:ea typeface="宋体"/>
                          <a:cs typeface="宋体"/>
                        </a:rPr>
                        <a:t>802.15.4a</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2.4G</a:t>
                      </a:r>
                      <a:endParaRPr lang="zh-CN" sz="1800" kern="100">
                        <a:latin typeface="Times New Roman"/>
                        <a:ea typeface="宋体"/>
                        <a:cs typeface="宋体"/>
                      </a:endParaRPr>
                    </a:p>
                    <a:p>
                      <a:pPr algn="ctr">
                        <a:spcAft>
                          <a:spcPts val="0"/>
                        </a:spcAft>
                      </a:pPr>
                      <a:r>
                        <a:rPr lang="en-US" sz="1800" kern="100">
                          <a:latin typeface="Times New Roman"/>
                          <a:ea typeface="宋体"/>
                          <a:cs typeface="宋体"/>
                        </a:rPr>
                        <a:t>802.15.4a</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97">
                <a:tc>
                  <a:txBody>
                    <a:bodyPr/>
                    <a:lstStyle/>
                    <a:p>
                      <a:pPr algn="ctr">
                        <a:spcAft>
                          <a:spcPts val="0"/>
                        </a:spcAft>
                      </a:pPr>
                      <a:r>
                        <a:rPr lang="zh-CN" sz="1800" kern="100">
                          <a:latin typeface="Times New Roman"/>
                          <a:ea typeface="宋体"/>
                          <a:cs typeface="宋体"/>
                        </a:rPr>
                        <a:t>定位精度（</a:t>
                      </a:r>
                      <a:r>
                        <a:rPr lang="en-US" sz="1800" kern="100">
                          <a:latin typeface="Times New Roman"/>
                          <a:ea typeface="宋体"/>
                          <a:cs typeface="宋体"/>
                        </a:rPr>
                        <a:t>m</a:t>
                      </a:r>
                      <a:r>
                        <a:rPr lang="zh-CN" sz="1800" kern="100">
                          <a:latin typeface="Times New Roman"/>
                          <a:ea typeface="宋体"/>
                          <a:cs typeface="宋体"/>
                        </a:rPr>
                        <a:t>）</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15m</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3-5M</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a:ea typeface="宋体"/>
                          <a:cs typeface="宋体"/>
                        </a:rPr>
                        <a:t>3-5M</a:t>
                      </a:r>
                      <a:endParaRPr lang="zh-CN" sz="1800" kern="100" dirty="0">
                        <a:latin typeface="Times New Roman"/>
                        <a:ea typeface="宋体"/>
                        <a:cs typeface="宋体"/>
                      </a:endParaRPr>
                    </a:p>
                    <a:p>
                      <a:pPr algn="ctr">
                        <a:spcAft>
                          <a:spcPts val="0"/>
                        </a:spcAft>
                      </a:pPr>
                      <a:r>
                        <a:rPr lang="en-US" sz="1800" kern="100" dirty="0">
                          <a:latin typeface="Times New Roman"/>
                          <a:ea typeface="宋体"/>
                          <a:cs typeface="宋体"/>
                        </a:rPr>
                        <a:t>AP</a:t>
                      </a:r>
                      <a:r>
                        <a:rPr lang="zh-CN" sz="1800" kern="100" dirty="0">
                          <a:latin typeface="Times New Roman"/>
                          <a:ea typeface="宋体"/>
                          <a:cs typeface="宋体"/>
                        </a:rPr>
                        <a:t>密度有关</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1-3M</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0.6</a:t>
                      </a:r>
                      <a:r>
                        <a:rPr lang="zh-CN" sz="1800" kern="100">
                          <a:latin typeface="Times New Roman"/>
                          <a:ea typeface="宋体"/>
                          <a:cs typeface="宋体"/>
                        </a:rPr>
                        <a:t>米</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97">
                <a:tc>
                  <a:txBody>
                    <a:bodyPr/>
                    <a:lstStyle/>
                    <a:p>
                      <a:pPr algn="ctr">
                        <a:spcAft>
                          <a:spcPts val="0"/>
                        </a:spcAft>
                      </a:pPr>
                      <a:r>
                        <a:rPr lang="zh-CN" sz="1800" kern="100">
                          <a:latin typeface="Times New Roman"/>
                          <a:ea typeface="宋体"/>
                          <a:cs typeface="宋体"/>
                        </a:rPr>
                        <a:t>测量距离（</a:t>
                      </a:r>
                      <a:r>
                        <a:rPr lang="en-US" sz="1800" kern="100">
                          <a:latin typeface="Times New Roman"/>
                          <a:ea typeface="宋体"/>
                          <a:cs typeface="宋体"/>
                        </a:rPr>
                        <a:t>m</a:t>
                      </a:r>
                      <a:r>
                        <a:rPr lang="zh-CN" sz="1800" kern="100">
                          <a:latin typeface="Times New Roman"/>
                          <a:ea typeface="宋体"/>
                          <a:cs typeface="宋体"/>
                        </a:rPr>
                        <a:t>）</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无限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0.8M</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200M</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a:ea typeface="宋体"/>
                          <a:cs typeface="宋体"/>
                        </a:rPr>
                        <a:t>5-60M</a:t>
                      </a:r>
                      <a:endParaRPr lang="zh-CN" sz="1800" kern="100" dirty="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5-60M</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97">
                <a:tc>
                  <a:txBody>
                    <a:bodyPr/>
                    <a:lstStyle/>
                    <a:p>
                      <a:pPr algn="ctr">
                        <a:spcAft>
                          <a:spcPts val="0"/>
                        </a:spcAft>
                      </a:pPr>
                      <a:r>
                        <a:rPr lang="zh-CN" sz="1800" kern="100">
                          <a:latin typeface="Times New Roman"/>
                          <a:ea typeface="宋体"/>
                          <a:cs typeface="宋体"/>
                        </a:rPr>
                        <a:t>定位速度</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3S-10S</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&lt;1S</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1S</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a:ea typeface="宋体"/>
                          <a:cs typeface="宋体"/>
                        </a:rPr>
                        <a:t>1S</a:t>
                      </a:r>
                      <a:endParaRPr lang="zh-CN" sz="1800" kern="10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a:ea typeface="宋体"/>
                          <a:cs typeface="宋体"/>
                        </a:rPr>
                        <a:t>1S</a:t>
                      </a:r>
                      <a:endParaRPr lang="zh-CN" sz="1800" kern="100" dirty="0">
                        <a:latin typeface="Times New Roman"/>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397">
                <a:tc>
                  <a:txBody>
                    <a:bodyPr/>
                    <a:lstStyle/>
                    <a:p>
                      <a:pPr algn="ctr">
                        <a:spcAft>
                          <a:spcPts val="0"/>
                        </a:spcAft>
                      </a:pPr>
                      <a:r>
                        <a:rPr lang="zh-CN" sz="1800" kern="100">
                          <a:latin typeface="Times New Roman"/>
                          <a:ea typeface="宋体"/>
                          <a:cs typeface="宋体"/>
                        </a:rPr>
                        <a:t>覆盖范围</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室外，全球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局部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局部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a:ea typeface="宋体"/>
                          <a:cs typeface="宋体"/>
                        </a:rPr>
                        <a:t>局部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a:ea typeface="宋体"/>
                          <a:cs typeface="宋体"/>
                        </a:rPr>
                        <a:t>局部</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882</TotalTime>
  <Words>4097</Words>
  <Application>Microsoft Office PowerPoint</Application>
  <PresentationFormat>全屏显示(4:3)</PresentationFormat>
  <Paragraphs>295</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智能物流</vt:lpstr>
      <vt:lpstr>第2章  智能物流技术</vt:lpstr>
      <vt:lpstr>学习要点</vt:lpstr>
      <vt:lpstr>目录</vt:lpstr>
      <vt:lpstr>2.1 智能物流的技术构架</vt:lpstr>
      <vt:lpstr>2.1 智能物流的技术构架</vt:lpstr>
      <vt:lpstr>2.1.1智能物流感知层</vt:lpstr>
      <vt:lpstr>2.1.1智能物流感知层</vt:lpstr>
      <vt:lpstr>2.1.1智能物流感知层</vt:lpstr>
      <vt:lpstr>2.1.1智能物流感知层</vt:lpstr>
      <vt:lpstr>2.1.1智能物流感知层</vt:lpstr>
      <vt:lpstr>2.1.2智能物流通信层</vt:lpstr>
      <vt:lpstr>2.1.3智能物流应用层</vt:lpstr>
      <vt:lpstr>2.1.3智能物流应用层</vt:lpstr>
      <vt:lpstr>2.1.3智能物流应用层</vt:lpstr>
      <vt:lpstr>2.1.3智能物流应用层</vt:lpstr>
      <vt:lpstr>2.2 物联网感知识别技术</vt:lpstr>
      <vt:lpstr>2.2.1产品电子代码及RFID</vt:lpstr>
      <vt:lpstr>2.2.1产品电子代码及RFID</vt:lpstr>
      <vt:lpstr>2.2.1产品电子代码及RFID</vt:lpstr>
      <vt:lpstr>2.2.1产品电子代码及RFID</vt:lpstr>
      <vt:lpstr>2.2.2传感技术与传感网</vt:lpstr>
      <vt:lpstr>2.2.2传感技术与传感网</vt:lpstr>
      <vt:lpstr>2.2.3 GPS技术与无线定位技术</vt:lpstr>
      <vt:lpstr>2.2.3 GPS技术与无线定位技术</vt:lpstr>
      <vt:lpstr>2.3 物联网通信与网络技术</vt:lpstr>
      <vt:lpstr>2.3.1 近距离通信与网络技术</vt:lpstr>
      <vt:lpstr>2.3.1 近距离通信与网络技术</vt:lpstr>
      <vt:lpstr>2.3.2 无线网络</vt:lpstr>
      <vt:lpstr>2.3.3 3G无线通信</vt:lpstr>
      <vt:lpstr>2.3.4 全IP方式（IPv6）</vt:lpstr>
      <vt:lpstr>2.4 物联网智能技术</vt:lpstr>
      <vt:lpstr>2.4.1 云计算</vt:lpstr>
      <vt:lpstr>2.4.1 云计算</vt:lpstr>
      <vt:lpstr>2.4.2 智能分析与控制技术</vt:lpstr>
      <vt:lpstr>2.4.2 智能分析与控制技术</vt:lpstr>
      <vt:lpstr>2.4.4移动计算技术</vt:lpstr>
      <vt:lpstr>2.5小结</vt:lpstr>
      <vt:lpstr>思考题</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146</cp:revision>
  <dcterms:created xsi:type="dcterms:W3CDTF">2007-10-21T01:27:31Z</dcterms:created>
  <dcterms:modified xsi:type="dcterms:W3CDTF">2012-08-23T01:44:07Z</dcterms:modified>
</cp:coreProperties>
</file>