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5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15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t>2014-3-6</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2014-3-6</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t>2014-3-6</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t>2014-3-6</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t>2014-3-6</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5.11-5.12.pptx" TargetMode="External"/><Relationship Id="rId1" Type="http://schemas.openxmlformats.org/officeDocument/2006/relationships/slideLayout" Target="../slideLayouts/slideLayout2.xml"/><Relationship Id="rId4" Type="http://schemas.openxmlformats.org/officeDocument/2006/relationships/hyperlink" Target="&#22270;&#34920;/&#22270;5.13-5.14.pptx"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5.15-5.16.ppt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22270;&#34920;/&#22270;5.17-5.19.pptx" TargetMode="External"/><Relationship Id="rId2" Type="http://schemas.openxmlformats.org/officeDocument/2006/relationships/hyperlink" Target="&#22270;&#34920;/&#22270;5.5.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5.20-5.24.pptx"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5.25-5.29.pptx"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22270;&#34920;/&#22270;5.30-5.32.pptx" TargetMode="External"/><Relationship Id="rId2" Type="http://schemas.openxmlformats.org/officeDocument/2006/relationships/hyperlink" Target="&#22270;&#34920;/&#22270;5.30.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22270;&#34920;/&#22270;5.33.pptx" TargetMode="External"/><Relationship Id="rId2" Type="http://schemas.openxmlformats.org/officeDocument/2006/relationships/hyperlink" Target="&#22270;&#34920;/&#22270;5.7.ppt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22270;&#34920;/&#22270;5.33.pptx"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22270;&#34920;/&#22270;5.34.pptx"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22270;&#34920;/&#22270;5.35.pptx"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22270;&#34920;/&#22270;5.36.ppt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5.37-5.42.pptx"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22270;&#34920;/&#22270;5.43.pptx"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22270;&#34920;/&#22270;5.44.pptx" TargetMode="External"/><Relationship Id="rId2" Type="http://schemas.openxmlformats.org/officeDocument/2006/relationships/hyperlink" Target="&#31034;&#20363;&#25968;&#25454;&#24211;.accdb" TargetMode="External"/><Relationship Id="rId1" Type="http://schemas.openxmlformats.org/officeDocument/2006/relationships/slideLayout" Target="../slideLayouts/slideLayout2.xml"/><Relationship Id="rId5" Type="http://schemas.openxmlformats.org/officeDocument/2006/relationships/hyperlink" Target="&#22270;&#34920;/&#22270;5.46-5.48.pptx" TargetMode="External"/><Relationship Id="rId4" Type="http://schemas.openxmlformats.org/officeDocument/2006/relationships/hyperlink" Target="&#22270;&#34920;/&#22270;5.45.pptx" TargetMode="External"/></Relationships>
</file>

<file path=ppt/slides/_rels/slide29.xml.rels><?xml version="1.0" encoding="UTF-8" standalone="yes"?>
<Relationships xmlns="http://schemas.openxmlformats.org/package/2006/relationships"><Relationship Id="rId2" Type="http://schemas.openxmlformats.org/officeDocument/2006/relationships/hyperlink" Target="&#22270;&#34920;/&#22270;5.49.pptx"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5.1.pptx"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22270;&#34920;/&#22270;5.51.pptx" TargetMode="External"/><Relationship Id="rId2" Type="http://schemas.openxmlformats.org/officeDocument/2006/relationships/hyperlink" Target="&#22270;&#34920;/&#22270;5.50.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31.xml.rels><?xml version="1.0" encoding="UTF-8" standalone="yes"?>
<Relationships xmlns="http://schemas.openxmlformats.org/package/2006/relationships"><Relationship Id="rId2" Type="http://schemas.openxmlformats.org/officeDocument/2006/relationships/hyperlink" Target="&#22270;&#34920;/&#22270;5.52.pptx"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22270;&#34920;/&#22270;5.53.pptx"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22270;&#34920;/&#22270;5.53.pptx"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5.54-5.61.pptx"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22270;&#34920;/&#22270;5.62-5.64.pptx"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22270;&#34920;/&#22270;5.66.pptx" TargetMode="External"/><Relationship Id="rId2" Type="http://schemas.openxmlformats.org/officeDocument/2006/relationships/hyperlink" Target="&#22270;&#34920;/&#22270;5.65.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39.xml.rels><?xml version="1.0" encoding="UTF-8" standalone="yes"?>
<Relationships xmlns="http://schemas.openxmlformats.org/package/2006/relationships"><Relationship Id="rId2" Type="http://schemas.openxmlformats.org/officeDocument/2006/relationships/hyperlink" Target="&#22270;&#34920;/&#22270;5.67.pptx"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5.2.pptx"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22270;&#34920;/&#22270;5.69.pptx" TargetMode="External"/><Relationship Id="rId2" Type="http://schemas.openxmlformats.org/officeDocument/2006/relationships/hyperlink" Target="&#22270;&#34920;/&#22270;5.68.pptx"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22270;&#34920;/&#22270;5.71.pptx" TargetMode="External"/><Relationship Id="rId2" Type="http://schemas.openxmlformats.org/officeDocument/2006/relationships/hyperlink" Target="&#22270;&#34920;/&#22270;5.70.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22270;&#34920;/&#22270;5.73.pptx" TargetMode="External"/><Relationship Id="rId2" Type="http://schemas.openxmlformats.org/officeDocument/2006/relationships/hyperlink" Target="&#22270;&#34920;/&#22270;5.72.pptx"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22270;&#34920;/&#22270;5.74.pptx"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22270;&#34920;/&#22270;5.2.pptx" TargetMode="External"/><Relationship Id="rId2" Type="http://schemas.openxmlformats.org/officeDocument/2006/relationships/hyperlink" Target="&#22270;&#34920;/&#22270;5.1.pptx"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22270;&#34920;/&#22270;5.75.pptx"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22270;&#34920;/&#22270;5.77.pptx" TargetMode="External"/><Relationship Id="rId2" Type="http://schemas.openxmlformats.org/officeDocument/2006/relationships/hyperlink" Target="&#22270;&#34920;/&#22270;5.76.pptx"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22270;&#34920;/&#22270;5.79.pptx" TargetMode="External"/><Relationship Id="rId2" Type="http://schemas.openxmlformats.org/officeDocument/2006/relationships/hyperlink" Target="&#22270;&#34920;/&#22270;5.78.pptx" TargetMode="External"/><Relationship Id="rId1" Type="http://schemas.openxmlformats.org/officeDocument/2006/relationships/slideLayout" Target="../slideLayouts/slideLayout2.xml"/><Relationship Id="rId4" Type="http://schemas.openxmlformats.org/officeDocument/2006/relationships/hyperlink" Target="&#31034;&#20363;&#25968;&#25454;&#24211;.accdb"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5.3.pptx" TargetMode="External"/><Relationship Id="rId1" Type="http://schemas.openxmlformats.org/officeDocument/2006/relationships/slideLayout" Target="../slideLayouts/slideLayout2.xml"/><Relationship Id="rId4" Type="http://schemas.openxmlformats.org/officeDocument/2006/relationships/hyperlink" Target="&#22270;&#34920;/&#22270;5.4.pptx"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31034;&#20363;&#25968;&#25454;&#24211;.accdb" TargetMode="External"/><Relationship Id="rId2" Type="http://schemas.openxmlformats.org/officeDocument/2006/relationships/hyperlink" Target="&#22270;&#34920;/&#22270;5.5.pptx" TargetMode="External"/><Relationship Id="rId1" Type="http://schemas.openxmlformats.org/officeDocument/2006/relationships/slideLayout" Target="../slideLayouts/slideLayout2.xml"/><Relationship Id="rId4" Type="http://schemas.openxmlformats.org/officeDocument/2006/relationships/hyperlink" Target="&#22270;&#34920;/&#22270;5.6.pptx"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22270;&#34920;/&#22270;5.7.ppt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22270;&#34920;/&#22270;5.9.pptx" TargetMode="External"/><Relationship Id="rId2" Type="http://schemas.openxmlformats.org/officeDocument/2006/relationships/hyperlink" Target="&#22270;&#34920;/&#22270;5.8.pptx" TargetMode="External"/><Relationship Id="rId1" Type="http://schemas.openxmlformats.org/officeDocument/2006/relationships/slideLayout" Target="../slideLayouts/slideLayout2.xml"/><Relationship Id="rId4" Type="http://schemas.openxmlformats.org/officeDocument/2006/relationships/hyperlink" Target="&#22270;&#34920;/&#22270;5.10.ppt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sz="4400" dirty="0" smtClean="0"/>
              <a:t>Access</a:t>
            </a:r>
            <a:r>
              <a:rPr lang="zh-CN" altLang="en-US" sz="4400" dirty="0" smtClean="0"/>
              <a:t>基础教程（第四版）</a:t>
            </a:r>
            <a:endParaRPr lang="zh-CN" altLang="en-US" sz="4400" dirty="0"/>
          </a:p>
        </p:txBody>
      </p:sp>
      <p:sp>
        <p:nvSpPr>
          <p:cNvPr id="3" name="副标题 2"/>
          <p:cNvSpPr>
            <a:spLocks noGrp="1"/>
          </p:cNvSpPr>
          <p:nvPr>
            <p:ph type="subTitle" idx="1"/>
          </p:nvPr>
        </p:nvSpPr>
        <p:spPr/>
        <p:txBody>
          <a:bodyPr>
            <a:normAutofit/>
          </a:bodyPr>
          <a:lstStyle/>
          <a:p>
            <a:r>
              <a:rPr lang="zh-CN" altLang="en-US" sz="2800" dirty="0" smtClean="0"/>
              <a:t>长春师范大学计算机科学与技术学院</a:t>
            </a:r>
            <a:endParaRPr lang="zh-CN" altLang="en-US" sz="2800" dirty="0"/>
          </a:p>
        </p:txBody>
      </p:sp>
    </p:spTree>
    <p:extLst>
      <p:ext uri="{BB962C8B-B14F-4D97-AF65-F5344CB8AC3E}">
        <p14:creationId xmlns:p14="http://schemas.microsoft.com/office/powerpoint/2010/main" val="323229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）窗体设计：</a:t>
            </a:r>
            <a:r>
              <a:rPr lang="zh-CN" altLang="zh-CN" sz="2400" dirty="0" smtClean="0"/>
              <a:t>单击</a:t>
            </a:r>
            <a:r>
              <a:rPr lang="zh-CN" altLang="en-US" sz="2400" dirty="0" smtClean="0"/>
              <a:t>“窗体设计”</a:t>
            </a:r>
            <a:r>
              <a:rPr lang="zh-CN" altLang="zh-CN" sz="2400" dirty="0" smtClean="0"/>
              <a:t>按钮</a:t>
            </a:r>
            <a:r>
              <a:rPr lang="zh-CN" altLang="zh-CN" sz="2400" dirty="0"/>
              <a:t>可以打开窗体的设计视图，在设计视图中通过添加控件的方法完成窗体设计。</a:t>
            </a:r>
          </a:p>
          <a:p>
            <a:pPr marL="109728" indent="612000">
              <a:buNone/>
            </a:pPr>
            <a:r>
              <a:rPr lang="zh-CN" altLang="zh-CN" sz="2400" dirty="0"/>
              <a:t>（</a:t>
            </a:r>
            <a:r>
              <a:rPr lang="en-US" altLang="zh-CN" sz="2400" dirty="0"/>
              <a:t>3</a:t>
            </a:r>
            <a:r>
              <a:rPr lang="zh-CN" altLang="zh-CN" sz="2400" dirty="0"/>
              <a:t>）空白窗体：是快速构建窗体的另一种方式，</a:t>
            </a:r>
            <a:r>
              <a:rPr lang="zh-CN" altLang="zh-CN" sz="2400" dirty="0" smtClean="0"/>
              <a:t>单击</a:t>
            </a:r>
            <a:r>
              <a:rPr lang="zh-CN" altLang="en-US" sz="2400" dirty="0" smtClean="0"/>
              <a:t>“空白窗体”</a:t>
            </a:r>
            <a:r>
              <a:rPr lang="zh-CN" altLang="zh-CN" sz="2400" dirty="0" smtClean="0"/>
              <a:t>按钮</a:t>
            </a:r>
            <a:r>
              <a:rPr lang="zh-CN" altLang="zh-CN" sz="2400" dirty="0"/>
              <a:t>将以布局视图的方式设计和修改窗体，当窗体控制较少时使用这种方法尤为合适</a:t>
            </a:r>
            <a:r>
              <a:rPr lang="zh-CN" altLang="zh-CN" sz="2400" dirty="0" smtClean="0"/>
              <a:t>。</a:t>
            </a:r>
            <a:endParaRPr lang="en-US" altLang="zh-CN" sz="2400" dirty="0" smtClean="0"/>
          </a:p>
          <a:p>
            <a:pPr marL="109728" indent="612000">
              <a:buNone/>
            </a:pPr>
            <a:r>
              <a:rPr lang="zh-CN" altLang="zh-CN" sz="2400" dirty="0"/>
              <a:t>（</a:t>
            </a:r>
            <a:r>
              <a:rPr lang="en-US" altLang="zh-CN" sz="2400" dirty="0"/>
              <a:t>4</a:t>
            </a:r>
            <a:r>
              <a:rPr lang="zh-CN" altLang="zh-CN" sz="2400" dirty="0"/>
              <a:t>）多个项目：相当于</a:t>
            </a:r>
            <a:r>
              <a:rPr lang="en-US" altLang="zh-CN" sz="2400" dirty="0"/>
              <a:t>Access2000/2003</a:t>
            </a:r>
            <a:r>
              <a:rPr lang="zh-CN" altLang="zh-CN" sz="2400" dirty="0"/>
              <a:t>中的“自动创建窗体：数据表”，可以创建显示多条记录的窗体。在“导航”窗格中“表”（或“查询”）对象列表下选中数据源，执行“其他窗体”下拉列表中的“多个项目”命令即可完成窗体的创建，这种方法同样会将数据源表中的所有字段都放置在窗体上。</a:t>
            </a: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5.2  </a:t>
            </a:r>
            <a:r>
              <a:rPr lang="zh-CN" altLang="en-US" dirty="0" smtClean="0">
                <a:effectLst>
                  <a:outerShdw blurRad="38100" dist="38100" dir="2700000" algn="tl">
                    <a:srgbClr val="000000">
                      <a:alpha val="43137"/>
                    </a:srgbClr>
                  </a:outerShdw>
                </a:effectLst>
              </a:rPr>
              <a:t>创建</a:t>
            </a:r>
            <a:r>
              <a:rPr lang="zh-CN" altLang="zh-CN" dirty="0" smtClean="0">
                <a:effectLst>
                  <a:outerShdw blurRad="38100" dist="38100" dir="2700000" algn="tl">
                    <a:srgbClr val="000000">
                      <a:alpha val="43137"/>
                    </a:srgbClr>
                  </a:outerShdw>
                </a:effectLst>
              </a:rPr>
              <a:t>窗体</a:t>
            </a:r>
            <a:endParaRPr lang="zh-CN" altLang="en-US" dirty="0"/>
          </a:p>
        </p:txBody>
      </p:sp>
    </p:spTree>
    <p:extLst>
      <p:ext uri="{BB962C8B-B14F-4D97-AF65-F5344CB8AC3E}">
        <p14:creationId xmlns:p14="http://schemas.microsoft.com/office/powerpoint/2010/main" val="16246713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5</a:t>
            </a:r>
            <a:r>
              <a:rPr lang="zh-CN" altLang="zh-CN" sz="2400" dirty="0"/>
              <a:t>）分割窗体：可以同时提供数据源的“窗体视图”和“数据表视图”，它的两个视图连接到同一数据源，并且总是相互保持同步。如果在某一视图选择了一个字段，则在另一个视图中也会选择同一字段。</a:t>
            </a:r>
          </a:p>
          <a:p>
            <a:pPr marL="109728" indent="612000">
              <a:buNone/>
            </a:pPr>
            <a:r>
              <a:rPr lang="zh-CN" altLang="zh-CN" sz="2400" dirty="0"/>
              <a:t>（</a:t>
            </a:r>
            <a:r>
              <a:rPr lang="en-US" altLang="zh-CN" sz="2400" dirty="0"/>
              <a:t>6</a:t>
            </a:r>
            <a:r>
              <a:rPr lang="zh-CN" altLang="zh-CN" sz="2400" dirty="0"/>
              <a:t>）窗体向导：以对话框的形式提供创建窗体的过程指引。</a:t>
            </a:r>
          </a:p>
          <a:p>
            <a:pPr marL="109728" indent="612000">
              <a:buNone/>
            </a:pPr>
            <a:r>
              <a:rPr lang="zh-CN" altLang="zh-CN" sz="2400" dirty="0"/>
              <a:t>（</a:t>
            </a:r>
            <a:r>
              <a:rPr lang="en-US" altLang="zh-CN" sz="2400" dirty="0"/>
              <a:t>7</a:t>
            </a:r>
            <a:r>
              <a:rPr lang="zh-CN" altLang="zh-CN" sz="2400" dirty="0"/>
              <a:t>）数据透视图：基于选定的数据源生成数据透视图窗体，需在数据透视图视图中进行相关内容的设置。</a:t>
            </a:r>
          </a:p>
          <a:p>
            <a:pPr marL="109728" indent="612000">
              <a:buNone/>
            </a:pPr>
            <a:r>
              <a:rPr lang="zh-CN" altLang="zh-CN" sz="2400" dirty="0"/>
              <a:t>（</a:t>
            </a:r>
            <a:r>
              <a:rPr lang="en-US" altLang="zh-CN" sz="2400" dirty="0"/>
              <a:t>8</a:t>
            </a:r>
            <a:r>
              <a:rPr lang="zh-CN" altLang="zh-CN" sz="2400" dirty="0"/>
              <a:t>）数据透视表：基于选定的数据源生成数据透视表窗体，需要数据透视表视图中进行相关内容的设置。</a:t>
            </a: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5.2  </a:t>
            </a:r>
            <a:r>
              <a:rPr lang="zh-CN" altLang="en-US" dirty="0" smtClean="0">
                <a:effectLst>
                  <a:outerShdw blurRad="38100" dist="38100" dir="2700000" algn="tl">
                    <a:srgbClr val="000000">
                      <a:alpha val="43137"/>
                    </a:srgbClr>
                  </a:outerShdw>
                </a:effectLst>
              </a:rPr>
              <a:t>创建</a:t>
            </a:r>
            <a:r>
              <a:rPr lang="zh-CN" altLang="zh-CN" dirty="0" smtClean="0">
                <a:effectLst>
                  <a:outerShdw blurRad="38100" dist="38100" dir="2700000" algn="tl">
                    <a:srgbClr val="000000">
                      <a:alpha val="43137"/>
                    </a:srgbClr>
                  </a:outerShdw>
                </a:effectLst>
              </a:rPr>
              <a:t>窗体</a:t>
            </a:r>
            <a:endParaRPr lang="zh-CN" altLang="en-US" dirty="0"/>
          </a:p>
        </p:txBody>
      </p:sp>
    </p:spTree>
    <p:extLst>
      <p:ext uri="{BB962C8B-B14F-4D97-AF65-F5344CB8AC3E}">
        <p14:creationId xmlns:p14="http://schemas.microsoft.com/office/powerpoint/2010/main" val="19673347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9</a:t>
            </a:r>
            <a:r>
              <a:rPr lang="zh-CN" altLang="zh-CN" sz="2400" dirty="0"/>
              <a:t>）数据表：基于选定的数据源生成数据表形式的窗体，这种方法同样会将数据源表中的所有字段都放置在窗体上。</a:t>
            </a:r>
          </a:p>
          <a:p>
            <a:pPr marL="109728" indent="612000">
              <a:buNone/>
            </a:pPr>
            <a:r>
              <a:rPr lang="zh-CN" altLang="zh-CN" sz="2400" dirty="0"/>
              <a:t>（</a:t>
            </a:r>
            <a:r>
              <a:rPr lang="en-US" altLang="zh-CN" sz="2400" dirty="0"/>
              <a:t>10</a:t>
            </a:r>
            <a:r>
              <a:rPr lang="zh-CN" altLang="zh-CN" sz="2400" dirty="0"/>
              <a:t>）模式对话框：生成的窗体总是保持在应用系统的最上层，不关闭该窗体，不能进行其他数据库操作，通常用来做系统的登录界面。</a:t>
            </a:r>
          </a:p>
          <a:p>
            <a:pPr marL="109728" indent="612000">
              <a:buNone/>
            </a:pPr>
            <a:r>
              <a:rPr lang="zh-CN" altLang="zh-CN" sz="2400" dirty="0"/>
              <a:t>（</a:t>
            </a:r>
            <a:r>
              <a:rPr lang="en-US" altLang="zh-CN" sz="2400" dirty="0"/>
              <a:t>11</a:t>
            </a:r>
            <a:r>
              <a:rPr lang="zh-CN" altLang="zh-CN" sz="2400" dirty="0"/>
              <a:t>）导航：用于创建具有导航按钮（即网页形式）的窗体，有六种不同的布局格式。</a:t>
            </a: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5.2  </a:t>
            </a:r>
            <a:r>
              <a:rPr lang="zh-CN" altLang="en-US" dirty="0" smtClean="0">
                <a:effectLst>
                  <a:outerShdw blurRad="38100" dist="38100" dir="2700000" algn="tl">
                    <a:srgbClr val="000000">
                      <a:alpha val="43137"/>
                    </a:srgbClr>
                  </a:outerShdw>
                </a:effectLst>
              </a:rPr>
              <a:t>创建</a:t>
            </a:r>
            <a:r>
              <a:rPr lang="zh-CN" altLang="zh-CN" dirty="0" smtClean="0">
                <a:effectLst>
                  <a:outerShdw blurRad="38100" dist="38100" dir="2700000" algn="tl">
                    <a:srgbClr val="000000">
                      <a:alpha val="43137"/>
                    </a:srgbClr>
                  </a:outerShdw>
                </a:effectLst>
              </a:rPr>
              <a:t>窗体</a:t>
            </a:r>
            <a:endParaRPr lang="zh-CN" altLang="en-US" dirty="0"/>
          </a:p>
        </p:txBody>
      </p:sp>
    </p:spTree>
    <p:extLst>
      <p:ext uri="{BB962C8B-B14F-4D97-AF65-F5344CB8AC3E}">
        <p14:creationId xmlns:p14="http://schemas.microsoft.com/office/powerpoint/2010/main" val="31893753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5.2.1 </a:t>
            </a:r>
            <a:r>
              <a:rPr lang="zh-CN" altLang="zh-CN" sz="2400" b="1" dirty="0"/>
              <a:t>使用“窗体”创建窗体</a:t>
            </a:r>
          </a:p>
          <a:p>
            <a:pPr marL="109728" indent="612000">
              <a:buNone/>
            </a:pPr>
            <a:r>
              <a:rPr lang="zh-CN" altLang="zh-CN" sz="2400" dirty="0"/>
              <a:t>使用</a:t>
            </a:r>
            <a:r>
              <a:rPr lang="en-US" altLang="zh-CN" sz="2400" dirty="0"/>
              <a:t> </a:t>
            </a:r>
            <a:r>
              <a:rPr lang="zh-CN" altLang="zh-CN" sz="2400" dirty="0"/>
              <a:t>按钮所创建的窗体，其布局方式为纵栏式，数据源为某个表</a:t>
            </a:r>
            <a:r>
              <a:rPr lang="en-US" altLang="zh-CN" sz="2400" dirty="0"/>
              <a:t>/</a:t>
            </a:r>
            <a:r>
              <a:rPr lang="zh-CN" altLang="zh-CN" sz="2400" dirty="0"/>
              <a:t>查询，窗体中每次只显示一条记录。下面以创建“学生成绩表</a:t>
            </a:r>
            <a:r>
              <a:rPr lang="en-US" altLang="zh-CN" sz="2400" dirty="0"/>
              <a:t>_</a:t>
            </a:r>
            <a:r>
              <a:rPr lang="zh-CN" altLang="zh-CN" sz="2400" dirty="0"/>
              <a:t>窗体”窗体为例说明其创建</a:t>
            </a:r>
            <a:r>
              <a:rPr lang="zh-CN" altLang="zh-CN" sz="2400" dirty="0" smtClean="0"/>
              <a:t>过程</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5.11-5.12</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hlinkClick r:id="rId3" action="ppaction://hlinkfile"/>
              </a:rPr>
              <a:t>学生成绩表</a:t>
            </a:r>
            <a:r>
              <a:rPr lang="en-US" altLang="zh-CN" sz="2400" dirty="0">
                <a:hlinkClick r:id="rId3" action="ppaction://hlinkfile"/>
              </a:rPr>
              <a:t>_</a:t>
            </a:r>
            <a:r>
              <a:rPr lang="zh-CN" altLang="zh-CN" sz="2400" dirty="0" smtClean="0">
                <a:hlinkClick r:id="rId3" action="ppaction://hlinkfile"/>
              </a:rPr>
              <a:t>窗体</a:t>
            </a:r>
            <a:r>
              <a:rPr lang="zh-CN" altLang="en-US" sz="2400" dirty="0" smtClean="0">
                <a:hlinkClick r:id="rId3" action="ppaction://hlinkfile"/>
              </a:rPr>
              <a:t>（见示例数据库）</a:t>
            </a:r>
            <a:endParaRPr lang="en-US" altLang="zh-CN" sz="2400" dirty="0" smtClean="0"/>
          </a:p>
          <a:p>
            <a:pPr marL="109728" indent="0">
              <a:buNone/>
            </a:pPr>
            <a:r>
              <a:rPr lang="en-US" altLang="zh-CN" sz="2400" b="1" dirty="0"/>
              <a:t>5.2.2 </a:t>
            </a:r>
            <a:r>
              <a:rPr lang="zh-CN" altLang="zh-CN" sz="2400" b="1" dirty="0"/>
              <a:t>使用“多个项目”创建窗体</a:t>
            </a:r>
          </a:p>
          <a:p>
            <a:pPr marL="109728" indent="612000">
              <a:buNone/>
            </a:pPr>
            <a:r>
              <a:rPr lang="zh-CN" altLang="zh-CN" sz="2400" dirty="0"/>
              <a:t>使用“多个项目”所创建的窗体，其布局方式为表格式，数据源为某个表</a:t>
            </a:r>
            <a:r>
              <a:rPr lang="en-US" altLang="zh-CN" sz="2400" dirty="0"/>
              <a:t>/</a:t>
            </a:r>
            <a:r>
              <a:rPr lang="zh-CN" altLang="zh-CN" sz="2400" dirty="0"/>
              <a:t>查询，窗体中可以显示多条记录。下面以创建“学生成绩表</a:t>
            </a:r>
            <a:r>
              <a:rPr lang="en-US" altLang="zh-CN" sz="2400" dirty="0"/>
              <a:t>_</a:t>
            </a:r>
            <a:r>
              <a:rPr lang="zh-CN" altLang="zh-CN" sz="2400" dirty="0"/>
              <a:t>多个项目”窗体为例说明其创建</a:t>
            </a:r>
            <a:r>
              <a:rPr lang="zh-CN" altLang="zh-CN" sz="2400" dirty="0" smtClean="0"/>
              <a:t>过程</a:t>
            </a:r>
            <a:r>
              <a:rPr lang="zh-CN" altLang="en-US" sz="2400" dirty="0" smtClean="0"/>
              <a:t>，如</a:t>
            </a:r>
            <a:r>
              <a:rPr lang="zh-CN" altLang="en-US" sz="2400" dirty="0" smtClean="0">
                <a:hlinkClick r:id="rId4" action="ppaction://hlinkpres?slideindex=1&amp;slidetitle="/>
              </a:rPr>
              <a:t>图</a:t>
            </a:r>
            <a:r>
              <a:rPr lang="en-US" altLang="zh-CN" sz="2400" dirty="0" smtClean="0">
                <a:hlinkClick r:id="rId4" action="ppaction://hlinkpres?slideindex=1&amp;slidetitle="/>
              </a:rPr>
              <a:t>5.13-5.14</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hlinkClick r:id="rId3" action="ppaction://hlinkfile"/>
              </a:rPr>
              <a:t>学生成绩表</a:t>
            </a:r>
            <a:r>
              <a:rPr lang="en-US" altLang="zh-CN" sz="2400" dirty="0">
                <a:hlinkClick r:id="rId3" action="ppaction://hlinkfile"/>
              </a:rPr>
              <a:t>_</a:t>
            </a:r>
            <a:r>
              <a:rPr lang="zh-CN" altLang="zh-CN" sz="2400" dirty="0">
                <a:hlinkClick r:id="rId3" action="ppaction://hlinkfile"/>
              </a:rPr>
              <a:t>多个</a:t>
            </a:r>
            <a:r>
              <a:rPr lang="zh-CN" altLang="zh-CN" sz="2400" dirty="0" smtClean="0">
                <a:hlinkClick r:id="rId3" action="ppaction://hlinkfile"/>
              </a:rPr>
              <a:t>项目</a:t>
            </a:r>
            <a:r>
              <a:rPr lang="zh-CN" altLang="en-US" sz="2400" dirty="0" smtClean="0">
                <a:hlinkClick r:id="rId3" action="ppaction://hlinkfile"/>
              </a:rPr>
              <a:t>（见示例数据库）</a:t>
            </a: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5.2  </a:t>
            </a:r>
            <a:r>
              <a:rPr lang="zh-CN" altLang="en-US" dirty="0" smtClean="0">
                <a:effectLst>
                  <a:outerShdw blurRad="38100" dist="38100" dir="2700000" algn="tl">
                    <a:srgbClr val="000000">
                      <a:alpha val="43137"/>
                    </a:srgbClr>
                  </a:outerShdw>
                </a:effectLst>
              </a:rPr>
              <a:t>创建</a:t>
            </a:r>
            <a:r>
              <a:rPr lang="zh-CN" altLang="zh-CN" dirty="0" smtClean="0">
                <a:effectLst>
                  <a:outerShdw blurRad="38100" dist="38100" dir="2700000" algn="tl">
                    <a:srgbClr val="000000">
                      <a:alpha val="43137"/>
                    </a:srgbClr>
                  </a:outerShdw>
                </a:effectLst>
              </a:rPr>
              <a:t>窗体</a:t>
            </a:r>
            <a:endParaRPr lang="zh-CN" altLang="en-US" dirty="0"/>
          </a:p>
        </p:txBody>
      </p:sp>
    </p:spTree>
    <p:extLst>
      <p:ext uri="{BB962C8B-B14F-4D97-AF65-F5344CB8AC3E}">
        <p14:creationId xmlns:p14="http://schemas.microsoft.com/office/powerpoint/2010/main" val="34356014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5.2.3 </a:t>
            </a:r>
            <a:r>
              <a:rPr lang="zh-CN" altLang="zh-CN" sz="2400" b="1" dirty="0"/>
              <a:t>创建“分割窗体”</a:t>
            </a:r>
          </a:p>
          <a:p>
            <a:pPr marL="109728" indent="612000">
              <a:buNone/>
            </a:pPr>
            <a:r>
              <a:rPr lang="zh-CN" altLang="zh-CN" sz="2400" dirty="0"/>
              <a:t>“分割窗体”用于创建具有两种视图方式的窗体，在窗体的上半部是单一记录的布局视图方式，下半部是多条记录的数据表视图方式，方便用户浏览记录。下面以创建“学生成绩表</a:t>
            </a:r>
            <a:r>
              <a:rPr lang="en-US" altLang="zh-CN" sz="2400" dirty="0"/>
              <a:t>_</a:t>
            </a:r>
            <a:r>
              <a:rPr lang="zh-CN" altLang="zh-CN" sz="2400" dirty="0"/>
              <a:t>分割窗体”窗体为例说明其</a:t>
            </a:r>
            <a:r>
              <a:rPr lang="zh-CN" altLang="zh-CN" sz="2400" dirty="0" smtClean="0"/>
              <a:t>创建过程</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5.15-5.16</a:t>
            </a:r>
            <a:r>
              <a:rPr lang="zh-CN" altLang="en-US" sz="2400" dirty="0" smtClean="0"/>
              <a:t>所示</a:t>
            </a:r>
            <a:r>
              <a:rPr lang="zh-CN" altLang="zh-CN" sz="2400" dirty="0" smtClean="0"/>
              <a:t>。</a:t>
            </a:r>
          </a:p>
          <a:p>
            <a:pPr marL="109728" indent="612000">
              <a:buNone/>
            </a:pPr>
            <a:r>
              <a:rPr lang="zh-CN" altLang="zh-CN" sz="2400" dirty="0" smtClean="0">
                <a:hlinkClick r:id="rId3" action="ppaction://hlinkfile"/>
              </a:rPr>
              <a:t>学生成绩表</a:t>
            </a:r>
            <a:r>
              <a:rPr lang="en-US" altLang="zh-CN" sz="2400" dirty="0" smtClean="0">
                <a:hlinkClick r:id="rId3" action="ppaction://hlinkfile"/>
              </a:rPr>
              <a:t>_</a:t>
            </a:r>
            <a:r>
              <a:rPr lang="zh-CN" altLang="zh-CN" sz="2400" dirty="0" smtClean="0">
                <a:hlinkClick r:id="rId3" action="ppaction://hlinkfile"/>
              </a:rPr>
              <a:t>分割窗体</a:t>
            </a:r>
            <a:r>
              <a:rPr lang="zh-CN" altLang="en-US" sz="2400" dirty="0" smtClean="0">
                <a:hlinkClick r:id="rId3" action="ppaction://hlinkfile"/>
              </a:rPr>
              <a:t>（见示例数据库）</a:t>
            </a: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5.2  </a:t>
            </a:r>
            <a:r>
              <a:rPr lang="zh-CN" altLang="en-US" dirty="0" smtClean="0">
                <a:effectLst>
                  <a:outerShdw blurRad="38100" dist="38100" dir="2700000" algn="tl">
                    <a:srgbClr val="000000">
                      <a:alpha val="43137"/>
                    </a:srgbClr>
                  </a:outerShdw>
                </a:effectLst>
              </a:rPr>
              <a:t>创建</a:t>
            </a:r>
            <a:r>
              <a:rPr lang="zh-CN" altLang="zh-CN" dirty="0" smtClean="0">
                <a:effectLst>
                  <a:outerShdw blurRad="38100" dist="38100" dir="2700000" algn="tl">
                    <a:srgbClr val="000000">
                      <a:alpha val="43137"/>
                    </a:srgbClr>
                  </a:outerShdw>
                </a:effectLst>
              </a:rPr>
              <a:t>窗体</a:t>
            </a:r>
            <a:endParaRPr lang="zh-CN" altLang="en-US" dirty="0"/>
          </a:p>
        </p:txBody>
      </p:sp>
    </p:spTree>
    <p:extLst>
      <p:ext uri="{BB962C8B-B14F-4D97-AF65-F5344CB8AC3E}">
        <p14:creationId xmlns:p14="http://schemas.microsoft.com/office/powerpoint/2010/main" val="3391394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smtClean="0"/>
              <a:t>5.2.4 </a:t>
            </a:r>
            <a:r>
              <a:rPr lang="zh-CN" altLang="zh-CN" sz="2400" b="1" dirty="0"/>
              <a:t>创建数据透视图窗体</a:t>
            </a:r>
          </a:p>
          <a:p>
            <a:pPr marL="109728" indent="612000">
              <a:buNone/>
            </a:pPr>
            <a:r>
              <a:rPr lang="zh-CN" altLang="zh-CN" sz="2400" dirty="0"/>
              <a:t>数据透视图是一种交互式的图表，它以图表的形式体现对数据源表中相关字段信息的分类汇总统计情况，便于用户直观地查看数据。下面以创建如</a:t>
            </a:r>
            <a:r>
              <a:rPr lang="zh-CN" altLang="zh-CN" sz="2400" dirty="0">
                <a:hlinkClick r:id="rId2" action="ppaction://hlinkpres?slideindex=1&amp;slidetitle="/>
              </a:rPr>
              <a:t>图</a:t>
            </a:r>
            <a:r>
              <a:rPr lang="en-US" altLang="zh-CN" sz="2400" dirty="0">
                <a:hlinkClick r:id="rId2" action="ppaction://hlinkpres?slideindex=1&amp;slidetitle="/>
              </a:rPr>
              <a:t>5.5</a:t>
            </a:r>
            <a:r>
              <a:rPr lang="zh-CN" altLang="zh-CN" sz="2400" dirty="0"/>
              <a:t>所示的“学生档案表数据透视图”窗体为例说明其创建</a:t>
            </a:r>
            <a:r>
              <a:rPr lang="zh-CN" altLang="zh-CN" sz="2400" dirty="0" smtClean="0"/>
              <a:t>过程</a:t>
            </a:r>
            <a:r>
              <a:rPr lang="zh-CN" altLang="en-US" sz="2400" dirty="0" smtClean="0"/>
              <a:t>，如</a:t>
            </a:r>
            <a:r>
              <a:rPr lang="zh-CN" altLang="en-US" sz="2400" dirty="0" smtClean="0">
                <a:hlinkClick r:id="rId3" action="ppaction://hlinkpres?slideindex=1&amp;slidetitle="/>
              </a:rPr>
              <a:t>图</a:t>
            </a:r>
            <a:r>
              <a:rPr lang="en-US" altLang="zh-CN" sz="2400" dirty="0" smtClean="0">
                <a:hlinkClick r:id="rId3" action="ppaction://hlinkpres?slideindex=1&amp;slidetitle="/>
              </a:rPr>
              <a:t>5.17-5.19</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hlinkClick r:id="rId4" action="ppaction://hlinkfile"/>
              </a:rPr>
              <a:t>学生档案表数据</a:t>
            </a:r>
            <a:r>
              <a:rPr lang="zh-CN" altLang="zh-CN" sz="2400" dirty="0" smtClean="0">
                <a:hlinkClick r:id="rId4" action="ppaction://hlinkfile"/>
              </a:rPr>
              <a:t>透视图</a:t>
            </a:r>
            <a:r>
              <a:rPr lang="zh-CN" altLang="en-US" sz="2400" dirty="0" smtClean="0">
                <a:hlinkClick r:id="rId4" action="ppaction://hlinkfile"/>
              </a:rPr>
              <a:t>（见示例数据库）</a:t>
            </a:r>
            <a:endParaRPr lang="en-US" altLang="zh-CN" sz="2400" dirty="0" smtClean="0"/>
          </a:p>
          <a:p>
            <a:pPr marL="109728" indent="0">
              <a:buNone/>
            </a:pP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5.2  </a:t>
            </a:r>
            <a:r>
              <a:rPr lang="zh-CN" altLang="en-US" dirty="0" smtClean="0">
                <a:effectLst>
                  <a:outerShdw blurRad="38100" dist="38100" dir="2700000" algn="tl">
                    <a:srgbClr val="000000">
                      <a:alpha val="43137"/>
                    </a:srgbClr>
                  </a:outerShdw>
                </a:effectLst>
              </a:rPr>
              <a:t>创建</a:t>
            </a:r>
            <a:r>
              <a:rPr lang="zh-CN" altLang="zh-CN" dirty="0" smtClean="0">
                <a:effectLst>
                  <a:outerShdw blurRad="38100" dist="38100" dir="2700000" algn="tl">
                    <a:srgbClr val="000000">
                      <a:alpha val="43137"/>
                    </a:srgbClr>
                  </a:outerShdw>
                </a:effectLst>
              </a:rPr>
              <a:t>窗体</a:t>
            </a:r>
            <a:endParaRPr lang="zh-CN" altLang="en-US" dirty="0"/>
          </a:p>
        </p:txBody>
      </p:sp>
    </p:spTree>
    <p:extLst>
      <p:ext uri="{BB962C8B-B14F-4D97-AF65-F5344CB8AC3E}">
        <p14:creationId xmlns:p14="http://schemas.microsoft.com/office/powerpoint/2010/main" val="23475561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5.2.5 </a:t>
            </a:r>
            <a:r>
              <a:rPr lang="zh-CN" altLang="zh-CN" sz="2400" b="1" dirty="0"/>
              <a:t>使用窗体向导创建窗体</a:t>
            </a:r>
          </a:p>
          <a:p>
            <a:pPr marL="109728" indent="612000">
              <a:buNone/>
            </a:pPr>
            <a:r>
              <a:rPr lang="zh-CN" altLang="zh-CN" sz="2400" dirty="0"/>
              <a:t>无论是使用“窗体”按钮，还是使用“多个项目”、“分割窗体”命令创建的窗体，其创建过程都是非常简捷的，但同时用户对内容和外观的选择也就无法实现。使用窗体向导来创建窗体能够解决这一问题，使得用户可以对内容和外观进行控制。下面以创建“学生档案表</a:t>
            </a:r>
            <a:r>
              <a:rPr lang="en-US" altLang="zh-CN" sz="2400" dirty="0"/>
              <a:t>_</a:t>
            </a:r>
            <a:r>
              <a:rPr lang="zh-CN" altLang="zh-CN" sz="2400" dirty="0"/>
              <a:t>窗体向导”窗体为例说明使用窗体向导创建窗体的</a:t>
            </a:r>
            <a:r>
              <a:rPr lang="zh-CN" altLang="zh-CN" sz="2400" dirty="0" smtClean="0"/>
              <a:t>过程</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5.20-5.24</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hlinkClick r:id="rId3" action="ppaction://hlinkfile"/>
              </a:rPr>
              <a:t>学生档案表</a:t>
            </a:r>
            <a:r>
              <a:rPr lang="en-US" altLang="zh-CN" sz="2400" dirty="0">
                <a:hlinkClick r:id="rId3" action="ppaction://hlinkfile"/>
              </a:rPr>
              <a:t>_</a:t>
            </a:r>
            <a:r>
              <a:rPr lang="zh-CN" altLang="zh-CN" sz="2400" dirty="0">
                <a:hlinkClick r:id="rId3" action="ppaction://hlinkfile"/>
              </a:rPr>
              <a:t>窗体</a:t>
            </a:r>
            <a:r>
              <a:rPr lang="zh-CN" altLang="zh-CN" sz="2400" dirty="0" smtClean="0">
                <a:hlinkClick r:id="rId3" action="ppaction://hlinkfile"/>
              </a:rPr>
              <a:t>向导</a:t>
            </a:r>
            <a:r>
              <a:rPr lang="zh-CN" altLang="en-US" sz="2400" dirty="0" smtClean="0">
                <a:hlinkClick r:id="rId3" action="ppaction://hlinkfile"/>
              </a:rPr>
              <a:t>（见示例数据库）</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5.2  </a:t>
            </a:r>
            <a:r>
              <a:rPr lang="zh-CN" altLang="en-US" dirty="0" smtClean="0">
                <a:effectLst>
                  <a:outerShdw blurRad="38100" dist="38100" dir="2700000" algn="tl">
                    <a:srgbClr val="000000">
                      <a:alpha val="43137"/>
                    </a:srgbClr>
                  </a:outerShdw>
                </a:effectLst>
              </a:rPr>
              <a:t>创建</a:t>
            </a:r>
            <a:r>
              <a:rPr lang="zh-CN" altLang="zh-CN" dirty="0" smtClean="0">
                <a:effectLst>
                  <a:outerShdw blurRad="38100" dist="38100" dir="2700000" algn="tl">
                    <a:srgbClr val="000000">
                      <a:alpha val="43137"/>
                    </a:srgbClr>
                  </a:outerShdw>
                </a:effectLst>
              </a:rPr>
              <a:t>窗体</a:t>
            </a:r>
            <a:endParaRPr lang="zh-CN" altLang="en-US" dirty="0"/>
          </a:p>
        </p:txBody>
      </p:sp>
    </p:spTree>
    <p:extLst>
      <p:ext uri="{BB962C8B-B14F-4D97-AF65-F5344CB8AC3E}">
        <p14:creationId xmlns:p14="http://schemas.microsoft.com/office/powerpoint/2010/main" val="27710668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使用窗体向导创建窗体，在数据源的选择过程中可以选择多个表</a:t>
            </a:r>
            <a:r>
              <a:rPr lang="en-US" altLang="zh-CN" sz="2400" dirty="0"/>
              <a:t>/</a:t>
            </a:r>
            <a:r>
              <a:rPr lang="zh-CN" altLang="zh-CN" sz="2400" dirty="0"/>
              <a:t>查询，这时创建的是带有子窗体的窗体或链接窗体，在体现</a:t>
            </a:r>
            <a:r>
              <a:rPr lang="en-US" altLang="zh-CN" sz="2400" dirty="0"/>
              <a:t>1</a:t>
            </a:r>
            <a:r>
              <a:rPr lang="zh-CN" altLang="zh-CN" sz="2400" dirty="0"/>
              <a:t>：</a:t>
            </a:r>
            <a:r>
              <a:rPr lang="en-US" altLang="zh-CN" sz="2400" dirty="0"/>
              <a:t>N</a:t>
            </a:r>
            <a:r>
              <a:rPr lang="zh-CN" altLang="zh-CN" sz="2400" dirty="0"/>
              <a:t>表间关联关系的时候显示特别有效。下面以“学生档案表</a:t>
            </a:r>
            <a:r>
              <a:rPr lang="en-US" altLang="zh-CN" sz="2400" dirty="0"/>
              <a:t>_</a:t>
            </a:r>
            <a:r>
              <a:rPr lang="zh-CN" altLang="zh-CN" sz="2400" dirty="0"/>
              <a:t>成绩”窗体为例说明其创建</a:t>
            </a:r>
            <a:r>
              <a:rPr lang="zh-CN" altLang="zh-CN" sz="2400" dirty="0" smtClean="0"/>
              <a:t>过程</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5.25-5.29</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hlinkClick r:id="rId3" action="ppaction://hlinkfile"/>
              </a:rPr>
              <a:t>学生档案表</a:t>
            </a:r>
            <a:r>
              <a:rPr lang="en-US" altLang="zh-CN" sz="2400" dirty="0">
                <a:hlinkClick r:id="rId3" action="ppaction://hlinkfile"/>
              </a:rPr>
              <a:t>_</a:t>
            </a:r>
            <a:r>
              <a:rPr lang="zh-CN" altLang="zh-CN" sz="2400" dirty="0" smtClean="0">
                <a:hlinkClick r:id="rId3" action="ppaction://hlinkfile"/>
              </a:rPr>
              <a:t>成绩</a:t>
            </a:r>
            <a:r>
              <a:rPr lang="zh-CN" altLang="en-US" sz="2400" dirty="0" smtClean="0">
                <a:hlinkClick r:id="rId3" action="ppaction://hlinkfile"/>
              </a:rPr>
              <a:t>（见示例数据库）</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5.2  </a:t>
            </a:r>
            <a:r>
              <a:rPr lang="zh-CN" altLang="en-US" dirty="0" smtClean="0">
                <a:effectLst>
                  <a:outerShdw blurRad="38100" dist="38100" dir="2700000" algn="tl">
                    <a:srgbClr val="000000">
                      <a:alpha val="43137"/>
                    </a:srgbClr>
                  </a:outerShdw>
                </a:effectLst>
              </a:rPr>
              <a:t>创建</a:t>
            </a:r>
            <a:r>
              <a:rPr lang="zh-CN" altLang="zh-CN" dirty="0" smtClean="0">
                <a:effectLst>
                  <a:outerShdw blurRad="38100" dist="38100" dir="2700000" algn="tl">
                    <a:srgbClr val="000000">
                      <a:alpha val="43137"/>
                    </a:srgbClr>
                  </a:outerShdw>
                </a:effectLst>
              </a:rPr>
              <a:t>窗体</a:t>
            </a:r>
            <a:endParaRPr lang="zh-CN" altLang="en-US" dirty="0"/>
          </a:p>
        </p:txBody>
      </p:sp>
    </p:spTree>
    <p:extLst>
      <p:ext uri="{BB962C8B-B14F-4D97-AF65-F5344CB8AC3E}">
        <p14:creationId xmlns:p14="http://schemas.microsoft.com/office/powerpoint/2010/main" val="15798238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5.2.6 </a:t>
            </a:r>
            <a:r>
              <a:rPr lang="zh-CN" altLang="zh-CN" sz="2400" b="1" dirty="0"/>
              <a:t>使用“空白窗体”创建窗体</a:t>
            </a:r>
          </a:p>
          <a:p>
            <a:pPr marL="109728" indent="612000">
              <a:buNone/>
            </a:pPr>
            <a:r>
              <a:rPr lang="zh-CN" altLang="zh-CN" sz="2400" dirty="0"/>
              <a:t>使用“空白窗体”创建窗体是在布局视图中进行的，用户可通过如</a:t>
            </a:r>
            <a:r>
              <a:rPr lang="zh-CN" altLang="zh-CN" sz="2400" dirty="0">
                <a:hlinkClick r:id="rId2" action="ppaction://hlinkpres?slideindex=1&amp;slidetitle="/>
              </a:rPr>
              <a:t>图</a:t>
            </a:r>
            <a:r>
              <a:rPr lang="en-US" altLang="zh-CN" sz="2400" dirty="0">
                <a:hlinkClick r:id="rId2" action="ppaction://hlinkpres?slideindex=1&amp;slidetitle="/>
              </a:rPr>
              <a:t>5.30</a:t>
            </a:r>
            <a:r>
              <a:rPr lang="zh-CN" altLang="zh-CN" sz="2400" dirty="0"/>
              <a:t>所示的“字段列表”将所需字段拖拽到空白窗体上，也可以通过功能区“窗体布局工具</a:t>
            </a:r>
            <a:r>
              <a:rPr lang="en-US" altLang="zh-CN" sz="2400" dirty="0"/>
              <a:t>/</a:t>
            </a:r>
            <a:r>
              <a:rPr lang="zh-CN" altLang="zh-CN" sz="2400" dirty="0"/>
              <a:t>设计”选项卡下“控件”组当中的控件来完成窗体设计。下面以“教师档案表</a:t>
            </a:r>
            <a:r>
              <a:rPr lang="en-US" altLang="zh-CN" sz="2400" dirty="0"/>
              <a:t>_</a:t>
            </a:r>
            <a:r>
              <a:rPr lang="zh-CN" altLang="zh-CN" sz="2400" dirty="0"/>
              <a:t>空白窗体”窗体为例说明其创建</a:t>
            </a:r>
            <a:r>
              <a:rPr lang="zh-CN" altLang="zh-CN" sz="2400" dirty="0" smtClean="0"/>
              <a:t>过程</a:t>
            </a:r>
            <a:r>
              <a:rPr lang="zh-CN" altLang="en-US" sz="2400" dirty="0" smtClean="0"/>
              <a:t>，如</a:t>
            </a:r>
            <a:r>
              <a:rPr lang="zh-CN" altLang="en-US" sz="2400" dirty="0" smtClean="0">
                <a:hlinkClick r:id="rId3" action="ppaction://hlinkpres?slideindex=1&amp;slidetitle="/>
              </a:rPr>
              <a:t>图</a:t>
            </a:r>
            <a:r>
              <a:rPr lang="en-US" altLang="zh-CN" sz="2400" dirty="0" smtClean="0">
                <a:hlinkClick r:id="rId3" action="ppaction://hlinkpres?slideindex=1&amp;slidetitle="/>
              </a:rPr>
              <a:t>5.30-5.32</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hlinkClick r:id="rId4" action="ppaction://hlinkfile"/>
              </a:rPr>
              <a:t>教师档案表</a:t>
            </a:r>
            <a:r>
              <a:rPr lang="en-US" altLang="zh-CN" sz="2400" dirty="0">
                <a:hlinkClick r:id="rId4" action="ppaction://hlinkfile"/>
              </a:rPr>
              <a:t>_</a:t>
            </a:r>
            <a:r>
              <a:rPr lang="zh-CN" altLang="zh-CN" sz="2400" dirty="0">
                <a:hlinkClick r:id="rId4" action="ppaction://hlinkfile"/>
              </a:rPr>
              <a:t>空白</a:t>
            </a:r>
            <a:r>
              <a:rPr lang="zh-CN" altLang="zh-CN" sz="2400" dirty="0" smtClean="0">
                <a:hlinkClick r:id="rId4" action="ppaction://hlinkfile"/>
              </a:rPr>
              <a:t>窗体</a:t>
            </a:r>
            <a:r>
              <a:rPr lang="zh-CN" altLang="en-US" sz="2400" dirty="0" smtClean="0">
                <a:hlinkClick r:id="rId4" action="ppaction://hlinkfile"/>
              </a:rPr>
              <a:t>（见示例数据库）</a:t>
            </a:r>
            <a:endParaRPr lang="zh-CN" altLang="zh-CN" sz="2400" dirty="0"/>
          </a:p>
          <a:p>
            <a:pPr marL="109728" indent="0">
              <a:buNone/>
            </a:pPr>
            <a:r>
              <a:rPr lang="en-US" altLang="zh-CN" sz="2400" dirty="0"/>
              <a:t> </a:t>
            </a:r>
            <a:endParaRPr lang="zh-CN" altLang="zh-CN" sz="2400" dirty="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5.2  </a:t>
            </a:r>
            <a:r>
              <a:rPr lang="zh-CN" altLang="en-US" dirty="0" smtClean="0">
                <a:effectLst>
                  <a:outerShdw blurRad="38100" dist="38100" dir="2700000" algn="tl">
                    <a:srgbClr val="000000">
                      <a:alpha val="43137"/>
                    </a:srgbClr>
                  </a:outerShdw>
                </a:effectLst>
              </a:rPr>
              <a:t>创建</a:t>
            </a:r>
            <a:r>
              <a:rPr lang="zh-CN" altLang="zh-CN" dirty="0" smtClean="0">
                <a:effectLst>
                  <a:outerShdw blurRad="38100" dist="38100" dir="2700000" algn="tl">
                    <a:srgbClr val="000000">
                      <a:alpha val="43137"/>
                    </a:srgbClr>
                  </a:outerShdw>
                </a:effectLst>
              </a:rPr>
              <a:t>窗体</a:t>
            </a:r>
            <a:endParaRPr lang="zh-CN" altLang="en-US" dirty="0"/>
          </a:p>
        </p:txBody>
      </p:sp>
    </p:spTree>
    <p:extLst>
      <p:ext uri="{BB962C8B-B14F-4D97-AF65-F5344CB8AC3E}">
        <p14:creationId xmlns:p14="http://schemas.microsoft.com/office/powerpoint/2010/main" val="36643309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窗体的设计视图是创建和编辑窗体的主要工具，通常使用其它方法创建的窗体都不能满足一些细节的要求，需要在设计视图中做调整。</a:t>
            </a:r>
          </a:p>
          <a:p>
            <a:pPr marL="109728" indent="612000">
              <a:buNone/>
            </a:pPr>
            <a:r>
              <a:rPr lang="en-US" altLang="zh-CN" sz="2400" b="1" dirty="0"/>
              <a:t>1</a:t>
            </a:r>
            <a:r>
              <a:rPr lang="zh-CN" altLang="zh-CN" sz="2400" b="1" dirty="0"/>
              <a:t>．窗体设计视图的结构</a:t>
            </a:r>
          </a:p>
          <a:p>
            <a:pPr marL="109728" indent="612000">
              <a:buNone/>
            </a:pPr>
            <a:r>
              <a:rPr lang="zh-CN" altLang="zh-CN" sz="2400" dirty="0"/>
              <a:t>窗体的设计视图由多个部分组成，每个部分称为一个“节”，如</a:t>
            </a:r>
            <a:r>
              <a:rPr lang="zh-CN" altLang="zh-CN" sz="2400" dirty="0">
                <a:hlinkClick r:id="rId2" action="ppaction://hlinkpres?slideindex=1&amp;slidetitle="/>
              </a:rPr>
              <a:t>图</a:t>
            </a:r>
            <a:r>
              <a:rPr lang="en-US" altLang="zh-CN" sz="2400" dirty="0">
                <a:hlinkClick r:id="rId2" action="ppaction://hlinkpres?slideindex=1&amp;slidetitle="/>
              </a:rPr>
              <a:t>5.7</a:t>
            </a:r>
            <a:r>
              <a:rPr lang="zh-CN" altLang="zh-CN" sz="2400" dirty="0"/>
              <a:t>所示。其中主体是每个窗体所必需的，默认情况下，设计视图中只显示主体节，如需显示其它节，可在窗体中单击鼠标右键，从弹出的快捷菜单中选择“窗体页眉</a:t>
            </a:r>
            <a:r>
              <a:rPr lang="en-US" altLang="zh-CN" sz="2400" dirty="0"/>
              <a:t>/</a:t>
            </a:r>
            <a:r>
              <a:rPr lang="zh-CN" altLang="zh-CN" sz="2400" dirty="0"/>
              <a:t>页脚”、“页面页眉</a:t>
            </a:r>
            <a:r>
              <a:rPr lang="en-US" altLang="zh-CN" sz="2400" dirty="0"/>
              <a:t>/</a:t>
            </a:r>
            <a:r>
              <a:rPr lang="zh-CN" altLang="zh-CN" sz="2400" dirty="0"/>
              <a:t>页脚”命令执行，如</a:t>
            </a:r>
            <a:r>
              <a:rPr lang="zh-CN" altLang="zh-CN" sz="2400" dirty="0">
                <a:hlinkClick r:id="rId3" action="ppaction://hlinkpres?slideindex=1&amp;slidetitle="/>
              </a:rPr>
              <a:t>图</a:t>
            </a:r>
            <a:r>
              <a:rPr lang="en-US" altLang="zh-CN" sz="2400" dirty="0">
                <a:hlinkClick r:id="rId3" action="ppaction://hlinkpres?slideindex=1&amp;slidetitle="/>
              </a:rPr>
              <a:t>5.33</a:t>
            </a:r>
            <a:r>
              <a:rPr lang="zh-CN" altLang="zh-CN" sz="2400" dirty="0"/>
              <a:t>所示</a:t>
            </a:r>
            <a:r>
              <a:rPr lang="zh-CN" altLang="zh-CN" sz="2400" dirty="0" smtClean="0"/>
              <a:t>。</a:t>
            </a:r>
            <a:endParaRPr lang="en-US" altLang="zh-CN" sz="2400" dirty="0" smtClean="0"/>
          </a:p>
          <a:p>
            <a:pPr marL="109728" indent="612000">
              <a:buNone/>
            </a:pPr>
            <a:r>
              <a:rPr lang="zh-CN" altLang="zh-CN" sz="2400" dirty="0"/>
              <a:t>窗体各节的分界横条被称为节选择器，单击该横条可以选定节，上下拖动它可以调整节的高度。</a:t>
            </a:r>
          </a:p>
          <a:p>
            <a:pPr marL="109728" indent="0">
              <a:buNone/>
            </a:pPr>
            <a:endParaRPr lang="zh-CN" altLang="zh-CN" sz="2400" dirty="0"/>
          </a:p>
          <a:p>
            <a:pPr marL="109728" indent="0">
              <a:buNone/>
            </a:pPr>
            <a:r>
              <a:rPr lang="en-US" altLang="zh-CN" sz="2400" dirty="0"/>
              <a:t> </a:t>
            </a:r>
            <a:endParaRPr lang="zh-CN" altLang="zh-CN" sz="2400" dirty="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5.3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窗体</a:t>
            </a:r>
            <a:r>
              <a:rPr lang="zh-CN" altLang="zh-CN" dirty="0">
                <a:effectLst>
                  <a:outerShdw blurRad="38100" dist="38100" dir="2700000" algn="tl">
                    <a:srgbClr val="000000">
                      <a:alpha val="43137"/>
                    </a:srgbClr>
                  </a:outerShdw>
                </a:effectLst>
              </a:rPr>
              <a:t>的设计视图</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500757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p:txBody>
          <a:bodyPr>
            <a:normAutofit fontScale="92500" lnSpcReduction="20000"/>
          </a:bodyPr>
          <a:lstStyle/>
          <a:p>
            <a:pPr marL="0" lvl="1" indent="0">
              <a:buNone/>
            </a:pPr>
            <a:r>
              <a:rPr lang="en-US" altLang="zh-CN" sz="3200" b="1" dirty="0"/>
              <a:t>5</a:t>
            </a:r>
            <a:r>
              <a:rPr lang="en-US" altLang="zh-CN" sz="3200" b="1" dirty="0" smtClean="0"/>
              <a:t>.1 </a:t>
            </a:r>
            <a:r>
              <a:rPr lang="zh-CN" altLang="zh-CN" sz="3200" b="1" dirty="0"/>
              <a:t> 窗体简介</a:t>
            </a:r>
            <a:endParaRPr lang="en-US" altLang="zh-CN" sz="3200" b="1" dirty="0" smtClean="0"/>
          </a:p>
          <a:p>
            <a:pPr marL="0" lvl="1" indent="0">
              <a:buNone/>
            </a:pPr>
            <a:r>
              <a:rPr lang="en-US" altLang="zh-CN" sz="3200" b="1" dirty="0" smtClean="0"/>
              <a:t>5.2  </a:t>
            </a:r>
            <a:r>
              <a:rPr lang="zh-CN" altLang="en-US" sz="3200" b="1" dirty="0" smtClean="0"/>
              <a:t>创建</a:t>
            </a:r>
            <a:r>
              <a:rPr lang="zh-CN" altLang="zh-CN" sz="3200" b="1" dirty="0"/>
              <a:t>窗体</a:t>
            </a:r>
            <a:endParaRPr lang="en-US" altLang="zh-CN" sz="3200" b="1" dirty="0" smtClean="0"/>
          </a:p>
          <a:p>
            <a:pPr marL="0" lvl="1" indent="0">
              <a:buNone/>
            </a:pPr>
            <a:r>
              <a:rPr lang="en-US" altLang="zh-CN" sz="3200" b="1" dirty="0" smtClean="0"/>
              <a:t>5.3  </a:t>
            </a:r>
            <a:r>
              <a:rPr lang="zh-CN" altLang="zh-CN" sz="3200" b="1" dirty="0" smtClean="0"/>
              <a:t>窗体</a:t>
            </a:r>
            <a:r>
              <a:rPr lang="zh-CN" altLang="zh-CN" sz="3200" b="1" dirty="0"/>
              <a:t>的设计视图</a:t>
            </a:r>
            <a:endParaRPr lang="en-US" altLang="zh-CN" sz="3200" b="1" dirty="0" smtClean="0"/>
          </a:p>
          <a:p>
            <a:pPr marL="0" lvl="1" indent="0">
              <a:buNone/>
            </a:pPr>
            <a:r>
              <a:rPr lang="en-US" altLang="zh-CN" sz="3200" b="1" dirty="0" smtClean="0"/>
              <a:t>5.4  </a:t>
            </a:r>
            <a:r>
              <a:rPr lang="zh-CN" altLang="en-US" sz="3200" b="1" dirty="0" smtClean="0"/>
              <a:t>子</a:t>
            </a:r>
            <a:r>
              <a:rPr lang="zh-CN" altLang="zh-CN" sz="3200" b="1" dirty="0"/>
              <a:t>窗体</a:t>
            </a:r>
            <a:endParaRPr lang="en-US" altLang="zh-CN" sz="3200" b="1" dirty="0" smtClean="0"/>
          </a:p>
          <a:p>
            <a:pPr marL="0" lvl="1" indent="0">
              <a:buNone/>
            </a:pPr>
            <a:r>
              <a:rPr lang="en-US" altLang="zh-CN" sz="3200" b="1" dirty="0" smtClean="0"/>
              <a:t>5.5  </a:t>
            </a:r>
            <a:r>
              <a:rPr lang="zh-CN" altLang="zh-CN" sz="3200" b="1" dirty="0" smtClean="0"/>
              <a:t>创建</a:t>
            </a:r>
            <a:r>
              <a:rPr lang="zh-CN" altLang="zh-CN" sz="3200" b="1" dirty="0"/>
              <a:t>多页或多选项卡</a:t>
            </a:r>
            <a:r>
              <a:rPr lang="zh-CN" altLang="zh-CN" sz="3200" b="1" dirty="0" smtClean="0"/>
              <a:t>窗体</a:t>
            </a:r>
            <a:endParaRPr lang="en-US" altLang="zh-CN" sz="3200" b="1" dirty="0" smtClean="0"/>
          </a:p>
          <a:p>
            <a:pPr marL="0" lvl="1" indent="0">
              <a:buNone/>
            </a:pPr>
            <a:r>
              <a:rPr lang="en-US" altLang="zh-CN" sz="3200" b="1" dirty="0"/>
              <a:t>5.6 </a:t>
            </a:r>
            <a:r>
              <a:rPr lang="en-US" altLang="zh-CN" sz="3200" b="1" dirty="0" smtClean="0"/>
              <a:t> </a:t>
            </a:r>
            <a:r>
              <a:rPr lang="zh-CN" altLang="zh-CN" sz="3200" b="1" dirty="0" smtClean="0"/>
              <a:t>窗体</a:t>
            </a:r>
            <a:r>
              <a:rPr lang="zh-CN" altLang="zh-CN" sz="3200" b="1" dirty="0"/>
              <a:t>中的常用</a:t>
            </a:r>
            <a:r>
              <a:rPr lang="zh-CN" altLang="zh-CN" sz="3200" b="1" dirty="0" smtClean="0"/>
              <a:t>控件</a:t>
            </a:r>
            <a:endParaRPr lang="en-US" altLang="zh-CN" sz="3200" b="1" dirty="0" smtClean="0"/>
          </a:p>
          <a:p>
            <a:pPr marL="0" lvl="1" indent="0">
              <a:buNone/>
            </a:pPr>
            <a:r>
              <a:rPr lang="en-US" altLang="zh-CN" sz="3200" b="1" dirty="0"/>
              <a:t>5.7 </a:t>
            </a:r>
            <a:r>
              <a:rPr lang="en-US" altLang="zh-CN" sz="3200" b="1" dirty="0" smtClean="0"/>
              <a:t> </a:t>
            </a:r>
            <a:r>
              <a:rPr lang="zh-CN" altLang="zh-CN" sz="3200" b="1" dirty="0" smtClean="0"/>
              <a:t>窗体</a:t>
            </a:r>
            <a:r>
              <a:rPr lang="zh-CN" altLang="zh-CN" sz="3200" b="1" dirty="0"/>
              <a:t>和控件的</a:t>
            </a:r>
            <a:r>
              <a:rPr lang="zh-CN" altLang="zh-CN" sz="3200" b="1" dirty="0" smtClean="0"/>
              <a:t>属性</a:t>
            </a:r>
            <a:endParaRPr lang="en-US" altLang="zh-CN" sz="3200" b="1" dirty="0"/>
          </a:p>
          <a:p>
            <a:pPr marL="0" lvl="1" indent="0">
              <a:buNone/>
            </a:pPr>
            <a:r>
              <a:rPr lang="en-US" altLang="zh-CN" sz="3200" b="1" dirty="0"/>
              <a:t>5.8 </a:t>
            </a:r>
            <a:r>
              <a:rPr lang="en-US" altLang="zh-CN" sz="3200" b="1" dirty="0" smtClean="0"/>
              <a:t> </a:t>
            </a:r>
            <a:r>
              <a:rPr lang="zh-CN" altLang="zh-CN" sz="3200" b="1" dirty="0" smtClean="0"/>
              <a:t>在</a:t>
            </a:r>
            <a:r>
              <a:rPr lang="zh-CN" altLang="zh-CN" sz="3200" b="1" dirty="0"/>
              <a:t>窗体上放置</a:t>
            </a:r>
            <a:r>
              <a:rPr lang="zh-CN" altLang="zh-CN" sz="3200" b="1" dirty="0" smtClean="0"/>
              <a:t>控件</a:t>
            </a:r>
            <a:endParaRPr lang="en-US" altLang="zh-CN" sz="3200" b="1" dirty="0" smtClean="0"/>
          </a:p>
          <a:p>
            <a:pPr marL="0" lvl="1" indent="0">
              <a:buNone/>
            </a:pPr>
            <a:r>
              <a:rPr lang="en-US" altLang="zh-CN" sz="3200" b="1" dirty="0"/>
              <a:t>5.9  </a:t>
            </a:r>
            <a:r>
              <a:rPr lang="zh-CN" altLang="zh-CN" sz="3200" b="1" dirty="0"/>
              <a:t>为控件</a:t>
            </a:r>
            <a:r>
              <a:rPr lang="zh-CN" altLang="zh-CN" sz="3200" b="1" dirty="0" smtClean="0"/>
              <a:t>命名</a:t>
            </a:r>
            <a:endParaRPr lang="en-US" altLang="zh-CN" sz="3200" b="1" dirty="0" smtClean="0"/>
          </a:p>
          <a:p>
            <a:pPr marL="0" lvl="1" indent="0">
              <a:buNone/>
            </a:pPr>
            <a:r>
              <a:rPr lang="en-US" altLang="zh-CN" sz="3200" b="1" dirty="0"/>
              <a:t>5.10  </a:t>
            </a:r>
            <a:r>
              <a:rPr lang="zh-CN" altLang="zh-CN" sz="3200" b="1" dirty="0"/>
              <a:t>控件的尺寸统一与对齐</a:t>
            </a:r>
            <a:endParaRPr lang="en-US" altLang="zh-CN" sz="3200" b="1" dirty="0" smtClean="0"/>
          </a:p>
        </p:txBody>
      </p:sp>
      <p:sp>
        <p:nvSpPr>
          <p:cNvPr id="6" name="标题 5"/>
          <p:cNvSpPr>
            <a:spLocks noGrp="1"/>
          </p:cNvSpPr>
          <p:nvPr>
            <p:ph type="title"/>
          </p:nvPr>
        </p:nvSpPr>
        <p:spPr/>
        <p:txBody>
          <a:bodyPr/>
          <a:lstStyle/>
          <a:p>
            <a:r>
              <a:rPr lang="zh-CN" altLang="zh-CN" dirty="0" smtClean="0"/>
              <a:t>第</a:t>
            </a:r>
            <a:r>
              <a:rPr lang="en-US" altLang="zh-CN" dirty="0"/>
              <a:t>5</a:t>
            </a:r>
            <a:r>
              <a:rPr lang="zh-CN" altLang="zh-CN" dirty="0" smtClean="0"/>
              <a:t>章 </a:t>
            </a:r>
            <a:r>
              <a:rPr lang="zh-CN" altLang="en-US" dirty="0" smtClean="0"/>
              <a:t>窗体</a:t>
            </a:r>
            <a:endParaRPr lang="zh-CN" altLang="en-US" dirty="0"/>
          </a:p>
        </p:txBody>
      </p:sp>
    </p:spTree>
    <p:extLst>
      <p:ext uri="{BB962C8B-B14F-4D97-AF65-F5344CB8AC3E}">
        <p14:creationId xmlns:p14="http://schemas.microsoft.com/office/powerpoint/2010/main" val="18768038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1</a:t>
            </a:r>
            <a:r>
              <a:rPr lang="zh-CN" altLang="zh-CN" sz="2400" dirty="0"/>
              <a:t>）各节的作用</a:t>
            </a:r>
          </a:p>
          <a:p>
            <a:pPr lvl="0" indent="612000"/>
            <a:r>
              <a:rPr lang="zh-CN" altLang="zh-CN" sz="2400" dirty="0"/>
              <a:t>窗体页眉：窗体页眉出现在窗体的顶部，通常用来放置窗体的标题、使用说明或执行某些其他任务的命令按钮。在打印的窗体中，窗体页眉出现在第一页的顶部。</a:t>
            </a:r>
          </a:p>
          <a:p>
            <a:pPr lvl="0" indent="612000"/>
            <a:r>
              <a:rPr lang="zh-CN" altLang="zh-CN" sz="2400" dirty="0"/>
              <a:t>页面页眉：页面页眉只出现在打印的窗体中，通常用来显示标题、列表头或徽标等信息。</a:t>
            </a:r>
          </a:p>
          <a:p>
            <a:pPr lvl="0" indent="612000"/>
            <a:r>
              <a:rPr lang="zh-CN" altLang="zh-CN" sz="2400" dirty="0"/>
              <a:t>主体：是窗体最重要的组成部分，主要用来显示记录信息。</a:t>
            </a:r>
          </a:p>
          <a:p>
            <a:pPr lvl="0" indent="612000"/>
            <a:r>
              <a:rPr lang="zh-CN" altLang="zh-CN" sz="2400" dirty="0"/>
              <a:t>页面页脚：页面页脚只出现在打印的窗体中，用于显示日期或页号等信息。</a:t>
            </a:r>
          </a:p>
          <a:p>
            <a:pPr indent="612000"/>
            <a:r>
              <a:rPr lang="zh-CN" altLang="zh-CN" sz="2400" dirty="0"/>
              <a:t>窗体页脚：窗体页脚出现在窗体的底部，通常用于放置对整个窗体所有记录都要显示的内容，也可放置使用说明和命令按钮。在打印的窗体中，出现在最后一条记录的主体节之后。</a:t>
            </a:r>
          </a:p>
          <a:p>
            <a:pPr marL="109728" indent="0">
              <a:buNone/>
            </a:pPr>
            <a:r>
              <a:rPr lang="en-US" altLang="zh-CN" sz="2400" dirty="0"/>
              <a:t> </a:t>
            </a:r>
            <a:endParaRPr lang="zh-CN" altLang="zh-CN" sz="2400" dirty="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5.3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窗体</a:t>
            </a:r>
            <a:r>
              <a:rPr lang="zh-CN" altLang="zh-CN" dirty="0">
                <a:effectLst>
                  <a:outerShdw blurRad="38100" dist="38100" dir="2700000" algn="tl">
                    <a:srgbClr val="000000">
                      <a:alpha val="43137"/>
                    </a:srgbClr>
                  </a:outerShdw>
                </a:effectLst>
              </a:rPr>
              <a:t>的设计视图</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588212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）节的显示</a:t>
            </a:r>
            <a:r>
              <a:rPr lang="en-US" altLang="zh-CN" sz="2400" dirty="0"/>
              <a:t>/</a:t>
            </a:r>
            <a:r>
              <a:rPr lang="zh-CN" altLang="zh-CN" sz="2400" dirty="0"/>
              <a:t>隐藏</a:t>
            </a:r>
          </a:p>
          <a:p>
            <a:pPr marL="109728" indent="612000">
              <a:buNone/>
            </a:pPr>
            <a:r>
              <a:rPr lang="zh-CN" altLang="zh-CN" sz="2400" dirty="0"/>
              <a:t>除主体节外，其它的四个节都可以隐藏，但窗体页眉和窗体页脚、页面页眉和页面页脚是成对显示或隐藏的，可在如</a:t>
            </a:r>
            <a:r>
              <a:rPr lang="zh-CN" altLang="zh-CN" sz="2400" dirty="0">
                <a:hlinkClick r:id="rId2" action="ppaction://hlinkpres?slideindex=1&amp;slidetitle="/>
              </a:rPr>
              <a:t>图</a:t>
            </a:r>
            <a:r>
              <a:rPr lang="en-US" altLang="zh-CN" sz="2400" dirty="0">
                <a:hlinkClick r:id="rId2" action="ppaction://hlinkpres?slideindex=1&amp;slidetitle="/>
              </a:rPr>
              <a:t>5.33</a:t>
            </a:r>
            <a:r>
              <a:rPr lang="zh-CN" altLang="zh-CN" sz="2400" dirty="0"/>
              <a:t>所示的快捷菜单中完成这一操作。</a:t>
            </a:r>
            <a:r>
              <a:rPr lang="en-US" altLang="zh-CN" sz="2400" dirty="0"/>
              <a:t> </a:t>
            </a:r>
            <a:endParaRPr lang="zh-CN" altLang="zh-CN" sz="2400" dirty="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5.3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窗体</a:t>
            </a:r>
            <a:r>
              <a:rPr lang="zh-CN" altLang="zh-CN" dirty="0">
                <a:effectLst>
                  <a:outerShdw blurRad="38100" dist="38100" dir="2700000" algn="tl">
                    <a:srgbClr val="000000">
                      <a:alpha val="43137"/>
                    </a:srgbClr>
                  </a:outerShdw>
                </a:effectLst>
              </a:rPr>
              <a:t>的设计视图</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948193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窗体设计工具选项卡</a:t>
            </a:r>
          </a:p>
          <a:p>
            <a:pPr marL="109728" indent="612000">
              <a:buNone/>
            </a:pPr>
            <a:r>
              <a:rPr lang="zh-CN" altLang="zh-CN" sz="2400" dirty="0"/>
              <a:t>在窗体的设计视图中，“窗体设计工具”选项卡由“设计”、“排列”和“格式”三个子选项卡组成。</a:t>
            </a:r>
          </a:p>
          <a:p>
            <a:pPr marL="109728" indent="612000">
              <a:buNone/>
            </a:pPr>
            <a:r>
              <a:rPr lang="zh-CN" altLang="zh-CN" sz="2400" dirty="0"/>
              <a:t>（</a:t>
            </a:r>
            <a:r>
              <a:rPr lang="en-US" altLang="zh-CN" sz="2400" dirty="0"/>
              <a:t>1</a:t>
            </a:r>
            <a:r>
              <a:rPr lang="zh-CN" altLang="zh-CN" sz="2400" dirty="0"/>
              <a:t>）设计选项卡</a:t>
            </a:r>
          </a:p>
          <a:p>
            <a:pPr marL="109728" indent="612000">
              <a:buNone/>
            </a:pPr>
            <a:r>
              <a:rPr lang="zh-CN" altLang="zh-CN" sz="2400" dirty="0"/>
              <a:t>设计选项卡包括视图、主题、控件、页眉</a:t>
            </a:r>
            <a:r>
              <a:rPr lang="en-US" altLang="zh-CN" sz="2400" dirty="0"/>
              <a:t>/</a:t>
            </a:r>
            <a:r>
              <a:rPr lang="zh-CN" altLang="zh-CN" sz="2400" dirty="0"/>
              <a:t>页脚和工具五个组，提供了窗体的设计工具，如</a:t>
            </a:r>
            <a:r>
              <a:rPr lang="zh-CN" altLang="zh-CN" sz="2400" dirty="0">
                <a:hlinkClick r:id="rId2" action="ppaction://hlinkpres?slideindex=1&amp;slidetitle="/>
              </a:rPr>
              <a:t>图</a:t>
            </a:r>
            <a:r>
              <a:rPr lang="en-US" altLang="zh-CN" sz="2400" dirty="0">
                <a:hlinkClick r:id="rId2" action="ppaction://hlinkpres?slideindex=1&amp;slidetitle="/>
              </a:rPr>
              <a:t>5.34</a:t>
            </a:r>
            <a:r>
              <a:rPr lang="zh-CN" altLang="zh-CN" sz="2400" dirty="0"/>
              <a:t>所示</a:t>
            </a:r>
            <a:r>
              <a:rPr lang="zh-CN" altLang="zh-CN" sz="2400" dirty="0" smtClean="0"/>
              <a:t>。</a:t>
            </a:r>
            <a:endParaRPr lang="en-US" altLang="zh-CN" sz="2400" dirty="0" smtClean="0"/>
          </a:p>
          <a:p>
            <a:pPr lvl="0" indent="612000"/>
            <a:r>
              <a:rPr lang="zh-CN" altLang="zh-CN" sz="2400" dirty="0"/>
              <a:t>视图</a:t>
            </a:r>
            <a:r>
              <a:rPr lang="zh-CN" altLang="zh-CN" sz="2400" dirty="0" smtClean="0"/>
              <a:t>组</a:t>
            </a:r>
            <a:endParaRPr lang="en-US" altLang="zh-CN" sz="2400" dirty="0" smtClean="0"/>
          </a:p>
          <a:p>
            <a:pPr lvl="0" indent="612000"/>
            <a:r>
              <a:rPr lang="zh-CN" altLang="zh-CN" sz="2400" dirty="0" smtClean="0"/>
              <a:t>主题组</a:t>
            </a:r>
            <a:endParaRPr lang="en-US" altLang="zh-CN" sz="2400" dirty="0" smtClean="0"/>
          </a:p>
          <a:p>
            <a:pPr lvl="0" indent="612000"/>
            <a:r>
              <a:rPr lang="zh-CN" altLang="zh-CN" sz="2400" dirty="0" smtClean="0"/>
              <a:t>控件组</a:t>
            </a:r>
            <a:endParaRPr lang="en-US" altLang="zh-CN" sz="2400" dirty="0" smtClean="0"/>
          </a:p>
          <a:p>
            <a:pPr lvl="0" indent="612000"/>
            <a:r>
              <a:rPr lang="zh-CN" altLang="zh-CN" sz="2400" dirty="0" smtClean="0"/>
              <a:t>页眉</a:t>
            </a:r>
            <a:r>
              <a:rPr lang="en-US" altLang="zh-CN" sz="2400" dirty="0"/>
              <a:t>/</a:t>
            </a:r>
            <a:r>
              <a:rPr lang="zh-CN" altLang="zh-CN" sz="2400" dirty="0"/>
              <a:t>页脚</a:t>
            </a:r>
            <a:r>
              <a:rPr lang="zh-CN" altLang="zh-CN" sz="2400" dirty="0" smtClean="0"/>
              <a:t>组</a:t>
            </a:r>
            <a:endParaRPr lang="en-US" altLang="zh-CN" sz="2400" dirty="0" smtClean="0"/>
          </a:p>
          <a:p>
            <a:pPr lvl="0" indent="612000"/>
            <a:r>
              <a:rPr lang="zh-CN" altLang="zh-CN" sz="2400" dirty="0" smtClean="0"/>
              <a:t>工具组</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5.3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窗体</a:t>
            </a:r>
            <a:r>
              <a:rPr lang="zh-CN" altLang="zh-CN" dirty="0">
                <a:effectLst>
                  <a:outerShdw blurRad="38100" dist="38100" dir="2700000" algn="tl">
                    <a:srgbClr val="000000">
                      <a:alpha val="43137"/>
                    </a:srgbClr>
                  </a:outerShdw>
                </a:effectLst>
              </a:rPr>
              <a:t>的设计视图</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383587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2</a:t>
            </a:r>
            <a:r>
              <a:rPr lang="zh-CN" altLang="zh-CN" sz="2400" dirty="0"/>
              <a:t>）排列选项卡</a:t>
            </a:r>
          </a:p>
          <a:p>
            <a:pPr marL="109728" indent="612000">
              <a:buNone/>
            </a:pPr>
            <a:r>
              <a:rPr lang="zh-CN" altLang="zh-CN" sz="2400" dirty="0"/>
              <a:t>排列选项卡包括“表”、“行</a:t>
            </a:r>
            <a:r>
              <a:rPr lang="en-US" altLang="zh-CN" sz="2400" dirty="0"/>
              <a:t>/</a:t>
            </a:r>
            <a:r>
              <a:rPr lang="zh-CN" altLang="zh-CN" sz="2400" dirty="0"/>
              <a:t>列”、“合并</a:t>
            </a:r>
            <a:r>
              <a:rPr lang="en-US" altLang="zh-CN" sz="2400" dirty="0"/>
              <a:t>/</a:t>
            </a:r>
            <a:r>
              <a:rPr lang="zh-CN" altLang="zh-CN" sz="2400" dirty="0"/>
              <a:t>拆分”、“移动”、“位置”和“调整大小和排序”六个组，主要用来对齐和排列控件，如</a:t>
            </a:r>
            <a:r>
              <a:rPr lang="zh-CN" altLang="zh-CN" sz="2400" dirty="0">
                <a:hlinkClick r:id="rId2" action="ppaction://hlinkpres?slideindex=1&amp;slidetitle="/>
              </a:rPr>
              <a:t>图</a:t>
            </a:r>
            <a:r>
              <a:rPr lang="en-US" altLang="zh-CN" sz="2400" dirty="0">
                <a:hlinkClick r:id="rId2" action="ppaction://hlinkpres?slideindex=1&amp;slidetitle="/>
              </a:rPr>
              <a:t>5.35</a:t>
            </a:r>
            <a:r>
              <a:rPr lang="zh-CN" altLang="zh-CN" sz="2400" dirty="0"/>
              <a:t>所示</a:t>
            </a:r>
            <a:r>
              <a:rPr lang="zh-CN" altLang="zh-CN" sz="2400" dirty="0" smtClean="0"/>
              <a:t>。</a:t>
            </a:r>
            <a:endParaRPr lang="en-US" altLang="zh-CN" sz="2400" dirty="0" smtClean="0"/>
          </a:p>
          <a:p>
            <a:pPr lvl="0" indent="612000"/>
            <a:r>
              <a:rPr lang="zh-CN" altLang="zh-CN" sz="2400" dirty="0"/>
              <a:t>表</a:t>
            </a:r>
            <a:r>
              <a:rPr lang="zh-CN" altLang="zh-CN" sz="2400" dirty="0" smtClean="0"/>
              <a:t>组</a:t>
            </a:r>
            <a:endParaRPr lang="en-US" altLang="zh-CN" sz="2400" dirty="0" smtClean="0"/>
          </a:p>
          <a:p>
            <a:pPr lvl="0" indent="612000"/>
            <a:r>
              <a:rPr lang="zh-CN" altLang="zh-CN" sz="2400" dirty="0" smtClean="0"/>
              <a:t>行</a:t>
            </a:r>
            <a:r>
              <a:rPr lang="en-US" altLang="zh-CN" sz="2400" dirty="0"/>
              <a:t>/</a:t>
            </a:r>
            <a:r>
              <a:rPr lang="zh-CN" altLang="zh-CN" sz="2400" dirty="0"/>
              <a:t>列</a:t>
            </a:r>
            <a:r>
              <a:rPr lang="zh-CN" altLang="zh-CN" sz="2400" dirty="0" smtClean="0"/>
              <a:t>组</a:t>
            </a:r>
            <a:endParaRPr lang="en-US" altLang="zh-CN" sz="2400" dirty="0" smtClean="0"/>
          </a:p>
          <a:p>
            <a:pPr lvl="0" indent="612000"/>
            <a:r>
              <a:rPr lang="zh-CN" altLang="zh-CN" sz="2400" dirty="0" smtClean="0"/>
              <a:t>合并</a:t>
            </a:r>
            <a:r>
              <a:rPr lang="en-US" altLang="zh-CN" sz="2400" dirty="0"/>
              <a:t>/</a:t>
            </a:r>
            <a:r>
              <a:rPr lang="zh-CN" altLang="zh-CN" sz="2400" dirty="0"/>
              <a:t>拆分</a:t>
            </a:r>
            <a:r>
              <a:rPr lang="zh-CN" altLang="zh-CN" sz="2400" dirty="0" smtClean="0"/>
              <a:t>组</a:t>
            </a:r>
            <a:endParaRPr lang="zh-CN" altLang="zh-CN" sz="2400" dirty="0"/>
          </a:p>
          <a:p>
            <a:pPr lvl="0" indent="612000"/>
            <a:r>
              <a:rPr lang="zh-CN" altLang="zh-CN" sz="2400" dirty="0"/>
              <a:t>移动</a:t>
            </a:r>
            <a:r>
              <a:rPr lang="zh-CN" altLang="zh-CN" sz="2400" dirty="0" smtClean="0"/>
              <a:t>组</a:t>
            </a:r>
            <a:endParaRPr lang="en-US" altLang="zh-CN" sz="2400" dirty="0" smtClean="0"/>
          </a:p>
          <a:p>
            <a:pPr lvl="0" indent="612000"/>
            <a:r>
              <a:rPr lang="zh-CN" altLang="zh-CN" sz="2400" dirty="0" smtClean="0"/>
              <a:t>位置组</a:t>
            </a:r>
            <a:endParaRPr lang="zh-CN" altLang="zh-CN" sz="2400" dirty="0"/>
          </a:p>
          <a:p>
            <a:pPr lvl="0" indent="612000"/>
            <a:r>
              <a:rPr lang="zh-CN" altLang="zh-CN" sz="2400" dirty="0"/>
              <a:t>调整大小和排序</a:t>
            </a:r>
            <a:r>
              <a:rPr lang="zh-CN" altLang="zh-CN" sz="2400" dirty="0" smtClean="0"/>
              <a:t>组</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5.3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窗体</a:t>
            </a:r>
            <a:r>
              <a:rPr lang="zh-CN" altLang="zh-CN" dirty="0">
                <a:effectLst>
                  <a:outerShdw blurRad="38100" dist="38100" dir="2700000" algn="tl">
                    <a:srgbClr val="000000">
                      <a:alpha val="43137"/>
                    </a:srgbClr>
                  </a:outerShdw>
                </a:effectLst>
              </a:rPr>
              <a:t>的设计视图</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414989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）格式选项卡</a:t>
            </a:r>
          </a:p>
          <a:p>
            <a:pPr marL="109728" indent="612000">
              <a:buNone/>
            </a:pPr>
            <a:r>
              <a:rPr lang="zh-CN" altLang="zh-CN" sz="2400" dirty="0"/>
              <a:t>格式选项卡包括所选内容、字体、数字、背景和控件格式五个组，用来设置窗体及控件的外观样式，包括字体、字形、字号、数字格式、背景图像、填充等内容，如</a:t>
            </a:r>
            <a:r>
              <a:rPr lang="zh-CN" altLang="zh-CN" sz="2400" dirty="0">
                <a:hlinkClick r:id="rId2" action="ppaction://hlinkpres?slideindex=1&amp;slidetitle="/>
              </a:rPr>
              <a:t>图</a:t>
            </a:r>
            <a:r>
              <a:rPr lang="en-US" altLang="zh-CN" sz="2400" dirty="0">
                <a:hlinkClick r:id="rId2" action="ppaction://hlinkpres?slideindex=1&amp;slidetitle="/>
              </a:rPr>
              <a:t>5.36</a:t>
            </a:r>
            <a:r>
              <a:rPr lang="zh-CN" altLang="zh-CN" sz="2400" dirty="0"/>
              <a:t>所示</a:t>
            </a:r>
            <a:r>
              <a:rPr lang="zh-CN" altLang="zh-CN" sz="2400" dirty="0" smtClean="0"/>
              <a:t>。</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5.3 </a:t>
            </a:r>
            <a:r>
              <a:rPr lang="en-US" altLang="zh-CN" dirty="0" smtClean="0">
                <a:effectLst>
                  <a:outerShdw blurRad="38100" dist="38100" dir="2700000" algn="tl">
                    <a:srgbClr val="000000">
                      <a:alpha val="43137"/>
                    </a:srgbClr>
                  </a:outerShdw>
                </a:effectLst>
              </a:rPr>
              <a:t> </a:t>
            </a:r>
            <a:r>
              <a:rPr lang="zh-CN" altLang="zh-CN" dirty="0" smtClean="0">
                <a:effectLst>
                  <a:outerShdw blurRad="38100" dist="38100" dir="2700000" algn="tl">
                    <a:srgbClr val="000000">
                      <a:alpha val="43137"/>
                    </a:srgbClr>
                  </a:outerShdw>
                </a:effectLst>
              </a:rPr>
              <a:t>窗体</a:t>
            </a:r>
            <a:r>
              <a:rPr lang="zh-CN" altLang="zh-CN" dirty="0">
                <a:effectLst>
                  <a:outerShdw blurRad="38100" dist="38100" dir="2700000" algn="tl">
                    <a:srgbClr val="000000">
                      <a:alpha val="43137"/>
                    </a:srgbClr>
                  </a:outerShdw>
                </a:effectLst>
              </a:rPr>
              <a:t>的设计视图</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293099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a:t>
            </a:r>
            <a:r>
              <a:rPr lang="en-US" altLang="zh-CN" sz="2400" dirty="0"/>
              <a:t>Access</a:t>
            </a:r>
            <a:r>
              <a:rPr lang="zh-CN" altLang="zh-CN" sz="2400" dirty="0"/>
              <a:t>中，用户可以根据需要在窗体中创建子窗体，也可以在一个窗体中创建多个子窗体，或者在子窗体中创建子窗体。主窗体与子窗体中数据之间的关系通常是一对多的。</a:t>
            </a:r>
          </a:p>
          <a:p>
            <a:pPr marL="109728" indent="612000">
              <a:buNone/>
            </a:pPr>
            <a:r>
              <a:rPr lang="zh-CN" altLang="zh-CN" sz="2400" dirty="0"/>
              <a:t>在很多情况下，一个数据库应用系统的窗体数据源都不是基于一个数据表对象或一个查询对象的。利用</a:t>
            </a:r>
            <a:r>
              <a:rPr lang="en-US" altLang="zh-CN" sz="2400" dirty="0"/>
              <a:t>Access</a:t>
            </a:r>
            <a:r>
              <a:rPr lang="zh-CN" altLang="zh-CN" sz="2400" dirty="0"/>
              <a:t>窗体对象处理来自多个数据源的数据时，需要在主窗体对象中添加子窗体。主窗体基于一个数据源，而任何其他数据源的数据处理则必须为其添加对应的子窗体</a:t>
            </a:r>
            <a:r>
              <a:rPr lang="zh-CN" altLang="zh-CN" sz="2400" dirty="0" smtClean="0"/>
              <a:t>。</a:t>
            </a: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5.4  </a:t>
            </a:r>
            <a:r>
              <a:rPr lang="zh-CN" altLang="en-US" dirty="0" smtClean="0">
                <a:effectLst>
                  <a:outerShdw blurRad="38100" dist="38100" dir="2700000" algn="tl">
                    <a:srgbClr val="000000">
                      <a:alpha val="43137"/>
                    </a:srgbClr>
                  </a:outerShdw>
                </a:effectLst>
              </a:rPr>
              <a:t>子</a:t>
            </a:r>
            <a:r>
              <a:rPr lang="zh-CN" altLang="zh-CN" dirty="0" smtClean="0">
                <a:effectLst>
                  <a:outerShdw blurRad="38100" dist="38100" dir="2700000" algn="tl">
                    <a:srgbClr val="000000">
                      <a:alpha val="43137"/>
                    </a:srgbClr>
                  </a:outerShdw>
                </a:effectLst>
              </a:rPr>
              <a:t>窗体</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933456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下面以“学生成绩查询修改”窗体为例介绍设计子窗体的步骤</a:t>
            </a:r>
            <a:r>
              <a:rPr lang="zh-CN" altLang="zh-CN" sz="2400" dirty="0" smtClean="0"/>
              <a:t>。</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5.37-5.42</a:t>
            </a:r>
            <a:r>
              <a:rPr lang="zh-CN" altLang="en-US" sz="2400" dirty="0" smtClean="0"/>
              <a:t>所示</a:t>
            </a:r>
            <a:r>
              <a:rPr lang="zh-CN" altLang="en-US" sz="2400" dirty="0"/>
              <a:t>。</a:t>
            </a:r>
            <a:endParaRPr lang="en-US" altLang="zh-CN" sz="2400" dirty="0"/>
          </a:p>
          <a:p>
            <a:pPr marL="109728" indent="612000">
              <a:buNone/>
            </a:pPr>
            <a:r>
              <a:rPr lang="en-US" altLang="zh-CN" sz="2400" dirty="0"/>
              <a:t>1</a:t>
            </a:r>
            <a:r>
              <a:rPr lang="zh-CN" altLang="zh-CN" sz="2400" dirty="0"/>
              <a:t>．创建主</a:t>
            </a:r>
            <a:r>
              <a:rPr lang="zh-CN" altLang="zh-CN" sz="2400" dirty="0" smtClean="0"/>
              <a:t>窗体</a:t>
            </a:r>
            <a:endParaRPr lang="en-US" altLang="zh-CN" sz="2400" dirty="0" smtClean="0"/>
          </a:p>
          <a:p>
            <a:pPr marL="109728" indent="612000">
              <a:buNone/>
            </a:pPr>
            <a:r>
              <a:rPr lang="en-US" altLang="zh-CN" sz="2400" dirty="0"/>
              <a:t>2</a:t>
            </a:r>
            <a:r>
              <a:rPr lang="zh-CN" altLang="zh-CN" sz="2400" dirty="0"/>
              <a:t>．在主窗体中确定子窗体</a:t>
            </a:r>
            <a:r>
              <a:rPr lang="zh-CN" altLang="zh-CN" sz="2400" dirty="0" smtClean="0"/>
              <a:t>区域</a:t>
            </a:r>
            <a:endParaRPr lang="en-US" altLang="zh-CN" sz="2400" dirty="0" smtClean="0"/>
          </a:p>
          <a:p>
            <a:pPr marL="109728" indent="612000">
              <a:buNone/>
            </a:pPr>
            <a:r>
              <a:rPr lang="en-US" altLang="zh-CN" sz="2400" dirty="0"/>
              <a:t>3</a:t>
            </a:r>
            <a:r>
              <a:rPr lang="zh-CN" altLang="zh-CN" sz="2400" dirty="0"/>
              <a:t>．确定子窗体数据与主窗体数据间的</a:t>
            </a:r>
            <a:r>
              <a:rPr lang="zh-CN" altLang="zh-CN" sz="2400" dirty="0" smtClean="0"/>
              <a:t>关联</a:t>
            </a:r>
            <a:endParaRPr lang="en-US" altLang="zh-CN" sz="2400" dirty="0" smtClean="0"/>
          </a:p>
          <a:p>
            <a:pPr marL="109728" indent="612000">
              <a:buNone/>
            </a:pPr>
            <a:r>
              <a:rPr lang="zh-CN" altLang="zh-CN" sz="2400" dirty="0">
                <a:hlinkClick r:id="rId3" action="ppaction://hlinkfile"/>
              </a:rPr>
              <a:t>学生成绩查询</a:t>
            </a:r>
            <a:r>
              <a:rPr lang="zh-CN" altLang="zh-CN" sz="2400" dirty="0" smtClean="0">
                <a:hlinkClick r:id="rId3" action="ppaction://hlinkfile"/>
              </a:rPr>
              <a:t>修改</a:t>
            </a:r>
            <a:r>
              <a:rPr lang="zh-CN" altLang="en-US" sz="2400" dirty="0" smtClean="0">
                <a:hlinkClick r:id="rId3" action="ppaction://hlinkfile"/>
              </a:rPr>
              <a:t>窗体（见示例数据库）</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5.4  </a:t>
            </a:r>
            <a:r>
              <a:rPr lang="zh-CN" altLang="en-US" dirty="0" smtClean="0">
                <a:effectLst>
                  <a:outerShdw blurRad="38100" dist="38100" dir="2700000" algn="tl">
                    <a:srgbClr val="000000">
                      <a:alpha val="43137"/>
                    </a:srgbClr>
                  </a:outerShdw>
                </a:effectLst>
              </a:rPr>
              <a:t>子</a:t>
            </a:r>
            <a:r>
              <a:rPr lang="zh-CN" altLang="zh-CN" dirty="0" smtClean="0">
                <a:effectLst>
                  <a:outerShdw blurRad="38100" dist="38100" dir="2700000" algn="tl">
                    <a:srgbClr val="000000">
                      <a:alpha val="43137"/>
                    </a:srgbClr>
                  </a:outerShdw>
                </a:effectLst>
              </a:rPr>
              <a:t>窗体</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284604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通常情况下，创建一页以上的窗体有两种方法：使用选项卡控件或分页符控件。选项卡控件是创建多页窗体最容易且最有效的方法。使用选项卡控件可以将多个独立的页面全部创建到一个控件中。如果要切换页，单击其中的某个选项卡即可</a:t>
            </a:r>
            <a:r>
              <a:rPr lang="zh-CN" altLang="zh-CN" sz="2400" dirty="0" smtClean="0"/>
              <a:t>。</a:t>
            </a:r>
            <a:endParaRPr lang="en-US" altLang="zh-CN" sz="2400" dirty="0" smtClean="0"/>
          </a:p>
          <a:p>
            <a:pPr marL="109728" indent="0">
              <a:buNone/>
            </a:pPr>
            <a:r>
              <a:rPr lang="en-US" altLang="zh-CN" sz="2400" b="1" dirty="0"/>
              <a:t>5.5.1  </a:t>
            </a:r>
            <a:r>
              <a:rPr lang="zh-CN" altLang="zh-CN" sz="2400" b="1" dirty="0"/>
              <a:t>创建多选项卡窗体</a:t>
            </a:r>
          </a:p>
          <a:p>
            <a:pPr marL="109728" indent="612000">
              <a:buNone/>
            </a:pPr>
            <a:r>
              <a:rPr lang="zh-CN" altLang="zh-CN" sz="2400" dirty="0"/>
              <a:t>创建多选项卡窗体，可以将更多的内容分类显示在不同的页面上，这样便于操作，如</a:t>
            </a:r>
            <a:r>
              <a:rPr lang="zh-CN" altLang="zh-CN" sz="2400" dirty="0">
                <a:hlinkClick r:id="rId2" action="ppaction://hlinkpres?slideindex=1&amp;slidetitle="/>
              </a:rPr>
              <a:t>图</a:t>
            </a:r>
            <a:r>
              <a:rPr lang="en-US" altLang="zh-CN" sz="2400" dirty="0">
                <a:hlinkClick r:id="rId2" action="ppaction://hlinkpres?slideindex=1&amp;slidetitle="/>
              </a:rPr>
              <a:t>5.43</a:t>
            </a:r>
            <a:r>
              <a:rPr lang="zh-CN" altLang="zh-CN" sz="2400" dirty="0"/>
              <a:t>所示。</a:t>
            </a:r>
            <a:endParaRPr lang="en-US" altLang="zh-CN" sz="2400" dirty="0"/>
          </a:p>
          <a:p>
            <a:pPr marL="109728" indent="612000">
              <a:buNone/>
            </a:pPr>
            <a:endParaRPr lang="zh-CN" altLang="zh-CN" sz="2400" dirty="0"/>
          </a:p>
          <a:p>
            <a:pPr marL="109728" indent="0">
              <a:buNone/>
            </a:pPr>
            <a:endParaRPr lang="zh-CN" altLang="zh-CN" sz="2400" dirty="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5.5  </a:t>
            </a:r>
            <a:r>
              <a:rPr lang="zh-CN" altLang="zh-CN" dirty="0" smtClean="0">
                <a:effectLst>
                  <a:outerShdw blurRad="38100" dist="38100" dir="2700000" algn="tl">
                    <a:srgbClr val="000000">
                      <a:alpha val="43137"/>
                    </a:srgbClr>
                  </a:outerShdw>
                </a:effectLst>
              </a:rPr>
              <a:t>创建</a:t>
            </a:r>
            <a:r>
              <a:rPr lang="zh-CN" altLang="zh-CN" dirty="0">
                <a:effectLst>
                  <a:outerShdw blurRad="38100" dist="38100" dir="2700000" algn="tl">
                    <a:srgbClr val="000000">
                      <a:alpha val="43137"/>
                    </a:srgbClr>
                  </a:outerShdw>
                </a:effectLst>
              </a:rPr>
              <a:t>多页或多选项卡窗体</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910954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smtClean="0"/>
              <a:t>将</a:t>
            </a:r>
            <a:r>
              <a:rPr lang="zh-CN" altLang="zh-CN" sz="2400" dirty="0"/>
              <a:t>选项卡控件添加到窗体中以创建多选项卡窗体的操作步骤如下</a:t>
            </a:r>
            <a:r>
              <a:rPr lang="zh-CN" altLang="zh-CN" sz="2400" dirty="0" smtClean="0"/>
              <a:t>：</a:t>
            </a:r>
            <a:r>
              <a:rPr lang="zh-CN" altLang="en-US" sz="2400" dirty="0" smtClean="0">
                <a:hlinkClick r:id="rId2" action="ppaction://hlinkfile"/>
              </a:rPr>
              <a:t>多选项卡（见示例数据库）</a:t>
            </a:r>
            <a:endParaRPr lang="zh-CN" altLang="zh-CN" sz="2400" dirty="0"/>
          </a:p>
          <a:p>
            <a:pPr marL="109728" indent="612000">
              <a:buNone/>
            </a:pPr>
            <a:r>
              <a:rPr lang="zh-CN" altLang="zh-CN" sz="2400" dirty="0"/>
              <a:t>（</a:t>
            </a:r>
            <a:r>
              <a:rPr lang="en-US" altLang="zh-CN" sz="2400" dirty="0"/>
              <a:t>1</a:t>
            </a:r>
            <a:r>
              <a:rPr lang="zh-CN" altLang="zh-CN" sz="2400" dirty="0"/>
              <a:t>）在</a:t>
            </a:r>
            <a:r>
              <a:rPr lang="zh-CN" altLang="zh-CN" sz="2400" dirty="0" smtClean="0"/>
              <a:t>窗体设计</a:t>
            </a:r>
            <a:r>
              <a:rPr lang="zh-CN" altLang="zh-CN" sz="2400" dirty="0"/>
              <a:t>视图中打开窗体。单击功能区“窗体设计工具</a:t>
            </a:r>
            <a:r>
              <a:rPr lang="en-US" altLang="zh-CN" sz="2400" dirty="0"/>
              <a:t>/</a:t>
            </a:r>
            <a:r>
              <a:rPr lang="zh-CN" altLang="zh-CN" sz="2400" dirty="0"/>
              <a:t>设计”选项卡下“控件”组中</a:t>
            </a:r>
            <a:r>
              <a:rPr lang="zh-CN" altLang="zh-CN" sz="2400" dirty="0" smtClean="0"/>
              <a:t>的“</a:t>
            </a:r>
            <a:r>
              <a:rPr lang="zh-CN" altLang="en-US" sz="2400" dirty="0" smtClean="0"/>
              <a:t>选项卡</a:t>
            </a:r>
            <a:r>
              <a:rPr lang="zh-CN" altLang="zh-CN" sz="2400" dirty="0" smtClean="0"/>
              <a:t>”按钮</a:t>
            </a:r>
            <a:r>
              <a:rPr lang="zh-CN" altLang="zh-CN" sz="2400" dirty="0"/>
              <a:t>。</a:t>
            </a:r>
          </a:p>
          <a:p>
            <a:pPr marL="109728" indent="612000">
              <a:buNone/>
            </a:pPr>
            <a:r>
              <a:rPr lang="zh-CN" altLang="zh-CN" sz="2400" dirty="0"/>
              <a:t>（</a:t>
            </a:r>
            <a:r>
              <a:rPr lang="en-US" altLang="zh-CN" sz="2400" dirty="0"/>
              <a:t>2</a:t>
            </a:r>
            <a:r>
              <a:rPr lang="zh-CN" altLang="zh-CN" sz="2400" dirty="0"/>
              <a:t>）在窗体中放置选项卡控件的位置，单击鼠标即可。可调整选项卡的尺寸和位置，如</a:t>
            </a:r>
            <a:r>
              <a:rPr lang="zh-CN" altLang="zh-CN" sz="2400" dirty="0">
                <a:hlinkClick r:id="rId3" action="ppaction://hlinkpres?slideindex=1&amp;slidetitle="/>
              </a:rPr>
              <a:t>图</a:t>
            </a:r>
            <a:r>
              <a:rPr lang="en-US" altLang="zh-CN" sz="2400" dirty="0" smtClean="0">
                <a:hlinkClick r:id="rId3" action="ppaction://hlinkpres?slideindex=1&amp;slidetitle="/>
              </a:rPr>
              <a:t>5.44</a:t>
            </a:r>
            <a:r>
              <a:rPr lang="zh-CN" altLang="zh-CN" sz="2400" dirty="0" smtClean="0"/>
              <a:t>所</a:t>
            </a:r>
            <a:r>
              <a:rPr lang="zh-CN" altLang="zh-CN" sz="2400" dirty="0"/>
              <a:t>示</a:t>
            </a:r>
            <a:r>
              <a:rPr lang="zh-CN" altLang="zh-CN" sz="2400" dirty="0" smtClean="0"/>
              <a:t>。</a:t>
            </a:r>
            <a:endParaRPr lang="en-US" altLang="zh-CN" sz="2400" dirty="0" smtClean="0"/>
          </a:p>
          <a:p>
            <a:pPr marL="109728" indent="612000">
              <a:buNone/>
            </a:pPr>
            <a:r>
              <a:rPr lang="zh-CN" altLang="zh-CN" sz="2400" dirty="0"/>
              <a:t>（</a:t>
            </a:r>
            <a:r>
              <a:rPr lang="en-US" altLang="zh-CN" sz="2400" dirty="0"/>
              <a:t>3</a:t>
            </a:r>
            <a:r>
              <a:rPr lang="zh-CN" altLang="zh-CN" sz="2400" dirty="0"/>
              <a:t>）如果要将控件添加到选项卡控件上，可以单击需要添加控件的页的选项卡，然后</a:t>
            </a:r>
            <a:r>
              <a:rPr lang="zh-CN" altLang="zh-CN" sz="2400" dirty="0" smtClean="0"/>
              <a:t>使用</a:t>
            </a:r>
            <a:r>
              <a:rPr lang="zh-CN" altLang="en-US" sz="2400" dirty="0" smtClean="0"/>
              <a:t>相应方法</a:t>
            </a:r>
            <a:r>
              <a:rPr lang="zh-CN" altLang="zh-CN" sz="2400" dirty="0" smtClean="0"/>
              <a:t>来</a:t>
            </a:r>
            <a:r>
              <a:rPr lang="zh-CN" altLang="zh-CN" sz="2400" dirty="0"/>
              <a:t>添加</a:t>
            </a:r>
            <a:r>
              <a:rPr lang="zh-CN" altLang="zh-CN" sz="2400" dirty="0" smtClean="0"/>
              <a:t>控件</a:t>
            </a:r>
            <a:r>
              <a:rPr lang="zh-CN" altLang="en-US" sz="2400" dirty="0" smtClean="0"/>
              <a:t>（设置记录源如</a:t>
            </a:r>
            <a:r>
              <a:rPr lang="zh-CN" altLang="en-US" sz="2400" dirty="0" smtClean="0">
                <a:hlinkClick r:id="rId4" action="ppaction://hlinkpres?slideindex=1&amp;slidetitle="/>
              </a:rPr>
              <a:t>图</a:t>
            </a:r>
            <a:r>
              <a:rPr lang="en-US" altLang="zh-CN" sz="2400" dirty="0" smtClean="0">
                <a:hlinkClick r:id="rId4" action="ppaction://hlinkpres?slideindex=1&amp;slidetitle="/>
              </a:rPr>
              <a:t>5.45</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t>（</a:t>
            </a:r>
            <a:r>
              <a:rPr lang="en-US" altLang="zh-CN" sz="2400" dirty="0"/>
              <a:t>4</a:t>
            </a:r>
            <a:r>
              <a:rPr lang="zh-CN" altLang="zh-CN" sz="2400" dirty="0"/>
              <a:t>）设置选项卡及页的</a:t>
            </a:r>
            <a:r>
              <a:rPr lang="zh-CN" altLang="zh-CN" sz="2400" dirty="0" smtClean="0"/>
              <a:t>属性</a:t>
            </a:r>
            <a:r>
              <a:rPr lang="zh-CN" altLang="en-US" sz="2400" dirty="0" smtClean="0"/>
              <a:t>（如</a:t>
            </a:r>
            <a:r>
              <a:rPr lang="zh-CN" altLang="en-US" sz="2400" dirty="0" smtClean="0">
                <a:hlinkClick r:id="rId5" action="ppaction://hlinkpres?slideindex=1&amp;slidetitle="/>
              </a:rPr>
              <a:t>图</a:t>
            </a:r>
            <a:r>
              <a:rPr lang="en-US" altLang="zh-CN" sz="2400" dirty="0" smtClean="0">
                <a:hlinkClick r:id="rId5" action="ppaction://hlinkpres?slideindex=1&amp;slidetitle="/>
              </a:rPr>
              <a:t>5.46-5.48</a:t>
            </a:r>
            <a:r>
              <a:rPr lang="zh-CN" altLang="en-US" sz="2400" dirty="0" smtClean="0"/>
              <a:t>所示）</a:t>
            </a:r>
            <a:r>
              <a:rPr lang="zh-CN" altLang="zh-CN" sz="2400" dirty="0" smtClean="0"/>
              <a:t>。</a:t>
            </a:r>
            <a:endParaRPr lang="en-US" altLang="zh-CN" sz="2400" dirty="0" smtClean="0"/>
          </a:p>
          <a:p>
            <a:pPr marL="109728" indent="612000">
              <a:buNone/>
            </a:pPr>
            <a:r>
              <a:rPr lang="zh-CN" altLang="zh-CN" sz="2400" dirty="0"/>
              <a:t>（</a:t>
            </a:r>
            <a:r>
              <a:rPr lang="en-US" altLang="zh-CN" sz="2400" dirty="0"/>
              <a:t>5</a:t>
            </a:r>
            <a:r>
              <a:rPr lang="zh-CN" altLang="zh-CN" sz="2400" dirty="0"/>
              <a:t>）单击每个选项卡调整选项卡控件的大小，以确保所有控件都在选项卡</a:t>
            </a:r>
            <a:r>
              <a:rPr lang="zh-CN" altLang="zh-CN" sz="2400" dirty="0" smtClean="0"/>
              <a:t>中。</a:t>
            </a: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5.5  </a:t>
            </a:r>
            <a:r>
              <a:rPr lang="zh-CN" altLang="zh-CN" dirty="0" smtClean="0">
                <a:effectLst>
                  <a:outerShdw blurRad="38100" dist="38100" dir="2700000" algn="tl">
                    <a:srgbClr val="000000">
                      <a:alpha val="43137"/>
                    </a:srgbClr>
                  </a:outerShdw>
                </a:effectLst>
              </a:rPr>
              <a:t>创建</a:t>
            </a:r>
            <a:r>
              <a:rPr lang="zh-CN" altLang="zh-CN" dirty="0">
                <a:effectLst>
                  <a:outerShdw blurRad="38100" dist="38100" dir="2700000" algn="tl">
                    <a:srgbClr val="000000">
                      <a:alpha val="43137"/>
                    </a:srgbClr>
                  </a:outerShdw>
                </a:effectLst>
              </a:rPr>
              <a:t>多页或多选项卡窗体</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333685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5.5.2  </a:t>
            </a:r>
            <a:r>
              <a:rPr lang="zh-CN" altLang="zh-CN" sz="2400" b="1" dirty="0"/>
              <a:t>创建多页（屏）窗体 </a:t>
            </a:r>
          </a:p>
          <a:p>
            <a:pPr marL="109728" indent="612000">
              <a:buNone/>
            </a:pPr>
            <a:r>
              <a:rPr lang="zh-CN" altLang="zh-CN" sz="2400" dirty="0"/>
              <a:t>创建多页（屏）窗体，可以将较多的内容显示在多页中或者以多屏幕方式显示，以便于用户搜索需要的信息。 </a:t>
            </a:r>
          </a:p>
          <a:p>
            <a:pPr marL="109728" indent="612000">
              <a:buNone/>
            </a:pPr>
            <a:r>
              <a:rPr lang="zh-CN" altLang="zh-CN" sz="2400" dirty="0"/>
              <a:t>具体操作步骤</a:t>
            </a:r>
            <a:r>
              <a:rPr lang="zh-CN" altLang="zh-CN" sz="2400" dirty="0" smtClean="0"/>
              <a:t>如</a:t>
            </a:r>
            <a:r>
              <a:rPr lang="zh-CN" altLang="en-US" sz="2400" dirty="0" smtClean="0"/>
              <a:t>图下所示：</a:t>
            </a:r>
            <a:endParaRPr lang="en-US" altLang="zh-CN" sz="2400" dirty="0" smtClean="0"/>
          </a:p>
          <a:p>
            <a:pPr marL="109728" indent="612000">
              <a:buNone/>
            </a:pPr>
            <a:r>
              <a:rPr lang="zh-CN" altLang="zh-CN" sz="2400" dirty="0"/>
              <a:t>（</a:t>
            </a:r>
            <a:r>
              <a:rPr lang="en-US" altLang="zh-CN" sz="2400" dirty="0"/>
              <a:t>1</a:t>
            </a:r>
            <a:r>
              <a:rPr lang="zh-CN" altLang="zh-CN" sz="2400" dirty="0"/>
              <a:t>）在设计视图中打开窗体。</a:t>
            </a:r>
          </a:p>
          <a:p>
            <a:pPr marL="109728" indent="612000">
              <a:buNone/>
            </a:pPr>
            <a:r>
              <a:rPr lang="zh-CN" altLang="zh-CN" sz="2400" dirty="0"/>
              <a:t>（</a:t>
            </a:r>
            <a:r>
              <a:rPr lang="en-US" altLang="zh-CN" sz="2400" dirty="0"/>
              <a:t>2</a:t>
            </a:r>
            <a:r>
              <a:rPr lang="zh-CN" altLang="zh-CN" sz="2400" dirty="0"/>
              <a:t>）单击功能区“窗体设计工具</a:t>
            </a:r>
            <a:r>
              <a:rPr lang="en-US" altLang="zh-CN" sz="2400" dirty="0"/>
              <a:t>/</a:t>
            </a:r>
            <a:r>
              <a:rPr lang="zh-CN" altLang="zh-CN" sz="2400" dirty="0"/>
              <a:t>设计”选项卡下“控件”组中</a:t>
            </a:r>
            <a:r>
              <a:rPr lang="zh-CN" altLang="zh-CN" sz="2400" dirty="0" smtClean="0"/>
              <a:t>的“</a:t>
            </a:r>
            <a:r>
              <a:rPr lang="zh-CN" altLang="en-US" sz="2400" dirty="0" smtClean="0"/>
              <a:t>分页符</a:t>
            </a:r>
            <a:r>
              <a:rPr lang="zh-CN" altLang="zh-CN" sz="2400" dirty="0" smtClean="0"/>
              <a:t>”按钮</a:t>
            </a:r>
            <a:r>
              <a:rPr lang="zh-CN" altLang="zh-CN" sz="2400" dirty="0"/>
              <a:t>，在窗体中某控件上方或下方放置分页符，</a:t>
            </a:r>
            <a:r>
              <a:rPr lang="en-US" altLang="zh-CN" sz="2400" dirty="0"/>
              <a:t>Access</a:t>
            </a:r>
            <a:r>
              <a:rPr lang="zh-CN" altLang="zh-CN" sz="2400" dirty="0"/>
              <a:t>将在窗体的左边框使用短点线标注分页符，如</a:t>
            </a:r>
            <a:r>
              <a:rPr lang="zh-CN" altLang="zh-CN" sz="2400" dirty="0">
                <a:hlinkClick r:id="rId2" action="ppaction://hlinkpres?slideindex=1&amp;slidetitle="/>
              </a:rPr>
              <a:t>图</a:t>
            </a:r>
            <a:r>
              <a:rPr lang="en-US" altLang="zh-CN" sz="2400" dirty="0">
                <a:hlinkClick r:id="rId2" action="ppaction://hlinkpres?slideindex=1&amp;slidetitle="/>
              </a:rPr>
              <a:t>5.49</a:t>
            </a:r>
            <a:r>
              <a:rPr lang="zh-CN" altLang="zh-CN" sz="2400" dirty="0"/>
              <a:t>所示</a:t>
            </a:r>
            <a:r>
              <a:rPr lang="zh-CN" altLang="zh-CN" sz="2400" dirty="0" smtClean="0"/>
              <a:t>。</a:t>
            </a:r>
            <a:endParaRPr lang="en-US" altLang="zh-CN" sz="2400" dirty="0" smtClean="0"/>
          </a:p>
          <a:p>
            <a:pPr marL="109728" indent="0">
              <a:buNone/>
            </a:pP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5.5  </a:t>
            </a:r>
            <a:r>
              <a:rPr lang="zh-CN" altLang="zh-CN" dirty="0" smtClean="0">
                <a:effectLst>
                  <a:outerShdw blurRad="38100" dist="38100" dir="2700000" algn="tl">
                    <a:srgbClr val="000000">
                      <a:alpha val="43137"/>
                    </a:srgbClr>
                  </a:outerShdw>
                </a:effectLst>
              </a:rPr>
              <a:t>创建</a:t>
            </a:r>
            <a:r>
              <a:rPr lang="zh-CN" altLang="zh-CN" dirty="0">
                <a:effectLst>
                  <a:outerShdw blurRad="38100" dist="38100" dir="2700000" algn="tl">
                    <a:srgbClr val="000000">
                      <a:alpha val="43137"/>
                    </a:srgbClr>
                  </a:outerShdw>
                </a:effectLst>
              </a:rPr>
              <a:t>多页或多选项卡窗体</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258274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数据库应用系统的开发不仅要设计合理，满足应用的功能需求，还应该提供良好的、功能完善、操作方便的交互界面，用以实现数据、指令的输入和各种形态数据的输出显示。窗体是用户和应用系统之间的接口。</a:t>
            </a:r>
          </a:p>
          <a:p>
            <a:pPr marL="109728" indent="0">
              <a:buNone/>
            </a:pPr>
            <a:r>
              <a:rPr lang="en-US" altLang="zh-CN" sz="2400" b="1" dirty="0" smtClean="0"/>
              <a:t>5.1.1  </a:t>
            </a:r>
            <a:r>
              <a:rPr lang="zh-CN" altLang="zh-CN" sz="2400" b="1" dirty="0"/>
              <a:t>窗体的种类</a:t>
            </a:r>
          </a:p>
          <a:p>
            <a:pPr marL="109728" indent="612000">
              <a:buNone/>
            </a:pPr>
            <a:r>
              <a:rPr lang="en-US" altLang="zh-CN" sz="2400" b="1" dirty="0" smtClean="0"/>
              <a:t>1</a:t>
            </a:r>
            <a:r>
              <a:rPr lang="zh-CN" altLang="zh-CN" sz="2400" b="1" dirty="0"/>
              <a:t>．数据交互型窗体</a:t>
            </a:r>
          </a:p>
          <a:p>
            <a:pPr marL="109728" indent="612000">
              <a:buNone/>
            </a:pPr>
            <a:r>
              <a:rPr lang="zh-CN" altLang="zh-CN" sz="2400" dirty="0"/>
              <a:t>这是数据库应用系统中应用最多的一类窗体，主要用于显示数据、接收数据输入、删除、编辑与修改等操作。数据交互型窗体的特点是，它必须具有数据源。其数据源可以是数据库中的表、查询或者是一条</a:t>
            </a:r>
            <a:r>
              <a:rPr lang="en-US" altLang="zh-CN" sz="2400" dirty="0"/>
              <a:t>SQL</a:t>
            </a:r>
            <a:r>
              <a:rPr lang="zh-CN" altLang="zh-CN" sz="2400" dirty="0"/>
              <a:t>语句</a:t>
            </a:r>
            <a:r>
              <a:rPr lang="zh-CN" altLang="zh-CN" sz="2400" dirty="0" smtClean="0"/>
              <a:t>。如</a:t>
            </a:r>
            <a:r>
              <a:rPr lang="zh-CN" altLang="zh-CN" sz="2400" dirty="0">
                <a:hlinkClick r:id="rId2" action="ppaction://hlinkpres?slideindex=1&amp;slidetitle="/>
              </a:rPr>
              <a:t>图</a:t>
            </a:r>
            <a:r>
              <a:rPr lang="en-US" altLang="zh-CN" sz="2400" dirty="0">
                <a:hlinkClick r:id="rId2" action="ppaction://hlinkpres?slideindex=1&amp;slidetitle="/>
              </a:rPr>
              <a:t>5.1</a:t>
            </a:r>
            <a:r>
              <a:rPr lang="zh-CN" altLang="zh-CN" sz="2400" dirty="0"/>
              <a:t>所</a:t>
            </a:r>
            <a:r>
              <a:rPr lang="zh-CN" altLang="zh-CN" sz="2400" dirty="0" smtClean="0"/>
              <a:t>示。</a:t>
            </a:r>
            <a:endParaRPr lang="en-US" altLang="zh-CN" sz="2400" dirty="0" smtClean="0"/>
          </a:p>
          <a:p>
            <a:pPr marL="109728" indent="612000">
              <a:buNone/>
            </a:pPr>
            <a:r>
              <a:rPr lang="zh-CN" altLang="en-US" sz="2400" dirty="0">
                <a:hlinkClick r:id="rId3" action="ppaction://hlinkfile"/>
              </a:rPr>
              <a:t>专业信息</a:t>
            </a:r>
            <a:r>
              <a:rPr lang="zh-CN" altLang="en-US" sz="2400" dirty="0" smtClean="0">
                <a:hlinkClick r:id="rId3" action="ppaction://hlinkfile"/>
              </a:rPr>
              <a:t>查询窗体（见示例数据库）</a:t>
            </a:r>
            <a:endParaRPr lang="zh-CN" altLang="en-US"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5.1  </a:t>
            </a:r>
            <a:r>
              <a:rPr lang="zh-CN" altLang="zh-CN" dirty="0">
                <a:effectLst>
                  <a:outerShdw blurRad="38100" dist="38100" dir="2700000" algn="tl">
                    <a:srgbClr val="000000">
                      <a:alpha val="43137"/>
                    </a:srgbClr>
                  </a:outerShdw>
                </a:effectLst>
              </a:rPr>
              <a:t>窗体简介</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322350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a:t>
            </a:r>
            <a:r>
              <a:rPr lang="en-US" altLang="zh-CN" sz="2400" dirty="0"/>
              <a:t>3</a:t>
            </a:r>
            <a:r>
              <a:rPr lang="zh-CN" altLang="zh-CN" sz="2400" dirty="0"/>
              <a:t>）在窗体的“属性表”窗格中“其他”选项卡下，将“循环”属性设置为“当前页”。当“循环”属性设置为“当前页”时，将不能使用</a:t>
            </a:r>
            <a:r>
              <a:rPr lang="en-US" altLang="zh-CN" sz="2400" dirty="0"/>
              <a:t>Tab</a:t>
            </a:r>
            <a:r>
              <a:rPr lang="zh-CN" altLang="zh-CN" sz="2400" dirty="0"/>
              <a:t>键在页间翻动，如</a:t>
            </a:r>
            <a:r>
              <a:rPr lang="zh-CN" altLang="zh-CN" sz="2400" dirty="0">
                <a:hlinkClick r:id="rId2" action="ppaction://hlinkpres?slideindex=1&amp;slidetitle="/>
              </a:rPr>
              <a:t>图</a:t>
            </a:r>
            <a:r>
              <a:rPr lang="en-US" altLang="zh-CN" sz="2400" dirty="0">
                <a:hlinkClick r:id="rId2" action="ppaction://hlinkpres?slideindex=1&amp;slidetitle="/>
              </a:rPr>
              <a:t>5.50</a:t>
            </a:r>
            <a:r>
              <a:rPr lang="zh-CN" altLang="zh-CN" sz="2400" dirty="0"/>
              <a:t>所示</a:t>
            </a:r>
            <a:r>
              <a:rPr lang="zh-CN" altLang="zh-CN" sz="2400" dirty="0" smtClean="0"/>
              <a:t>。</a:t>
            </a:r>
            <a:endParaRPr lang="en-US" altLang="zh-CN" sz="2400" dirty="0" smtClean="0"/>
          </a:p>
          <a:p>
            <a:pPr marL="109728" indent="612000">
              <a:buNone/>
            </a:pPr>
            <a:r>
              <a:rPr lang="zh-CN" altLang="zh-CN" sz="2400" dirty="0"/>
              <a:t>（</a:t>
            </a:r>
            <a:r>
              <a:rPr lang="en-US" altLang="zh-CN" sz="2400" dirty="0"/>
              <a:t>4</a:t>
            </a:r>
            <a:r>
              <a:rPr lang="zh-CN" altLang="zh-CN" sz="2400" dirty="0"/>
              <a:t>）通过将“滚动条”属性设置为“只水平”或者“两者均无”来删除垂直滚动条，如</a:t>
            </a:r>
            <a:r>
              <a:rPr lang="zh-CN" altLang="zh-CN" sz="2400" dirty="0">
                <a:hlinkClick r:id="rId3" action="ppaction://hlinkpres?slideindex=1&amp;slidetitle="/>
              </a:rPr>
              <a:t>图</a:t>
            </a:r>
            <a:r>
              <a:rPr lang="en-US" altLang="zh-CN" sz="2400" dirty="0">
                <a:hlinkClick r:id="rId3" action="ppaction://hlinkpres?slideindex=1&amp;slidetitle="/>
              </a:rPr>
              <a:t>5.51</a:t>
            </a:r>
            <a:r>
              <a:rPr lang="zh-CN" altLang="zh-CN" sz="2400" dirty="0"/>
              <a:t>所示</a:t>
            </a:r>
            <a:r>
              <a:rPr lang="zh-CN" altLang="zh-CN" sz="2400" dirty="0" smtClean="0"/>
              <a:t>。</a:t>
            </a:r>
            <a:endParaRPr lang="en-US" altLang="zh-CN" sz="2400" dirty="0" smtClean="0"/>
          </a:p>
          <a:p>
            <a:pPr marL="109728" indent="612000">
              <a:buNone/>
            </a:pPr>
            <a:r>
              <a:rPr lang="zh-CN" altLang="en-US" sz="2400" dirty="0">
                <a:hlinkClick r:id="rId4" action="ppaction://hlinkfile"/>
              </a:rPr>
              <a:t>学生档案表</a:t>
            </a:r>
            <a:r>
              <a:rPr lang="en-US" altLang="zh-CN" sz="2400" dirty="0">
                <a:hlinkClick r:id="rId4" action="ppaction://hlinkfile"/>
              </a:rPr>
              <a:t>_</a:t>
            </a:r>
            <a:r>
              <a:rPr lang="zh-CN" altLang="en-US" sz="2400" dirty="0">
                <a:hlinkClick r:id="rId4" action="ppaction://hlinkfile"/>
              </a:rPr>
              <a:t>分页（见示例数据库）</a:t>
            </a:r>
            <a:endParaRPr lang="en-US" altLang="zh-CN" sz="2400" dirty="0"/>
          </a:p>
          <a:p>
            <a:pPr marL="109728" indent="612000">
              <a:buNone/>
            </a:pP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5.5  </a:t>
            </a:r>
            <a:r>
              <a:rPr lang="zh-CN" altLang="zh-CN" dirty="0" smtClean="0">
                <a:effectLst>
                  <a:outerShdw blurRad="38100" dist="38100" dir="2700000" algn="tl">
                    <a:srgbClr val="000000">
                      <a:alpha val="43137"/>
                    </a:srgbClr>
                  </a:outerShdw>
                </a:effectLst>
              </a:rPr>
              <a:t>创建</a:t>
            </a:r>
            <a:r>
              <a:rPr lang="zh-CN" altLang="zh-CN" dirty="0">
                <a:effectLst>
                  <a:outerShdw blurRad="38100" dist="38100" dir="2700000" algn="tl">
                    <a:srgbClr val="000000">
                      <a:alpha val="43137"/>
                    </a:srgbClr>
                  </a:outerShdw>
                </a:effectLst>
              </a:rPr>
              <a:t>多页或多选项卡窗体</a:t>
            </a:r>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094013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所有可以放置到窗体上的控件中，标签和文本框是最常用的。文本框和其关联标签是成对出现的，文本框显示单个字段的数据，而其关联标签的标题对这些数据进行说明。有些窗体只需要文本框和标签，但是要想对数据进行复杂的显示和选择，还需要其他的控件。</a:t>
            </a:r>
          </a:p>
          <a:p>
            <a:pPr marL="109728" indent="0">
              <a:buNone/>
            </a:pPr>
            <a:r>
              <a:rPr lang="en-US" altLang="zh-CN" sz="2400" b="1" dirty="0" smtClean="0"/>
              <a:t>5.6.1  </a:t>
            </a:r>
            <a:r>
              <a:rPr lang="zh-CN" altLang="zh-CN" sz="2400" b="1" dirty="0"/>
              <a:t>标签</a:t>
            </a:r>
          </a:p>
          <a:p>
            <a:pPr marL="109728" indent="612000">
              <a:buNone/>
            </a:pPr>
            <a:r>
              <a:rPr lang="zh-CN" altLang="zh-CN" sz="2400" dirty="0"/>
              <a:t>标签有两种用法：一种是用作独立标签；另一种是用作关联标签。独立标签可添加对窗体进行说明的文字。例如可使用标签来标识一组控件，在如</a:t>
            </a:r>
            <a:r>
              <a:rPr lang="zh-CN" altLang="zh-CN" sz="2400" dirty="0">
                <a:hlinkClick r:id="rId2" action="ppaction://hlinkpres?slideindex=1&amp;slidetitle="/>
              </a:rPr>
              <a:t>图</a:t>
            </a:r>
            <a:r>
              <a:rPr lang="en-US" altLang="zh-CN" sz="2400" dirty="0">
                <a:hlinkClick r:id="rId2" action="ppaction://hlinkpres?slideindex=1&amp;slidetitle="/>
              </a:rPr>
              <a:t>5.52</a:t>
            </a:r>
            <a:r>
              <a:rPr lang="zh-CN" altLang="zh-CN" sz="2400" dirty="0"/>
              <a:t>所示的“学生成绩表</a:t>
            </a:r>
            <a:r>
              <a:rPr lang="en-US" altLang="zh-CN" sz="2400" dirty="0"/>
              <a:t>_</a:t>
            </a:r>
            <a:r>
              <a:rPr lang="zh-CN" altLang="zh-CN" sz="2400" dirty="0"/>
              <a:t>窗体”窗体中，独立标签“学生成绩表”用来标识窗体中的所有控件都为学生成绩表的相关信息。</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5.6 </a:t>
            </a:r>
            <a:r>
              <a:rPr lang="zh-CN" altLang="zh-CN" dirty="0">
                <a:effectLst>
                  <a:outerShdw blurRad="38100" dist="38100" dir="2700000" algn="tl">
                    <a:srgbClr val="000000">
                      <a:alpha val="43137"/>
                    </a:srgbClr>
                  </a:outerShdw>
                </a:effectLst>
              </a:rPr>
              <a:t>窗体中的常用控件</a:t>
            </a:r>
          </a:p>
        </p:txBody>
      </p:sp>
    </p:spTree>
    <p:extLst>
      <p:ext uri="{BB962C8B-B14F-4D97-AF65-F5344CB8AC3E}">
        <p14:creationId xmlns:p14="http://schemas.microsoft.com/office/powerpoint/2010/main" val="24874359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在“学生成绩表</a:t>
            </a:r>
            <a:r>
              <a:rPr lang="en-US" altLang="zh-CN" sz="2400" dirty="0"/>
              <a:t>_</a:t>
            </a:r>
            <a:r>
              <a:rPr lang="zh-CN" altLang="zh-CN" sz="2400" dirty="0"/>
              <a:t>窗体”窗体上同样包含关联标签。例如，“学号”、“姓名”等。所谓的关联标签就是被链接到其他控件的标签（通常是文本框、组合框和列表框）。“学生成绩表</a:t>
            </a:r>
            <a:r>
              <a:rPr lang="en-US" altLang="zh-CN" sz="2400" dirty="0"/>
              <a:t>_</a:t>
            </a:r>
            <a:r>
              <a:rPr lang="zh-CN" altLang="zh-CN" sz="2400" dirty="0"/>
              <a:t>窗体”窗体上的每个文本框控件都有一个与之关联的标签控件。在默认情况下，当把文本框、组合框或列表框放置到窗体上时，它们都带有一个与之关联的标签控件。 </a:t>
            </a:r>
          </a:p>
          <a:p>
            <a:pPr marL="109728" indent="612000">
              <a:buNone/>
            </a:pPr>
            <a:r>
              <a:rPr lang="zh-CN" altLang="zh-CN" sz="2400" dirty="0"/>
              <a:t>可以通过标签的“特殊效果”属性为标签和文本框设置各种样式。具体操作步骤如下：</a:t>
            </a:r>
          </a:p>
          <a:p>
            <a:pPr marL="109728" indent="612000">
              <a:buNone/>
            </a:pPr>
            <a:r>
              <a:rPr lang="zh-CN" altLang="zh-CN" sz="2400" dirty="0"/>
              <a:t>（</a:t>
            </a:r>
            <a:r>
              <a:rPr lang="en-US" altLang="zh-CN" sz="2400" dirty="0"/>
              <a:t>1</a:t>
            </a:r>
            <a:r>
              <a:rPr lang="zh-CN" altLang="zh-CN" sz="2400" dirty="0"/>
              <a:t>）在窗体设计视图中，打开标签的“属性表”窗格。</a:t>
            </a:r>
          </a:p>
          <a:p>
            <a:pPr marL="109728" indent="612000">
              <a:buNone/>
            </a:pPr>
            <a:r>
              <a:rPr lang="zh-CN" altLang="zh-CN" sz="2400" dirty="0"/>
              <a:t>（</a:t>
            </a:r>
            <a:r>
              <a:rPr lang="en-US" altLang="zh-CN" sz="2400" dirty="0"/>
              <a:t>2</a:t>
            </a:r>
            <a:r>
              <a:rPr lang="zh-CN" altLang="zh-CN" sz="2400" dirty="0"/>
              <a:t>）选择“格式”选项卡中的“特殊效果”下拉列表框，共有</a:t>
            </a:r>
            <a:r>
              <a:rPr lang="en-US" altLang="zh-CN" sz="2400" dirty="0"/>
              <a:t>6</a:t>
            </a:r>
            <a:r>
              <a:rPr lang="zh-CN" altLang="zh-CN" sz="2400" dirty="0"/>
              <a:t>种特殊效果可供选择，如</a:t>
            </a:r>
            <a:r>
              <a:rPr lang="zh-CN" altLang="zh-CN" sz="2400" dirty="0">
                <a:hlinkClick r:id="rId2" action="ppaction://hlinkpres?slideindex=1&amp;slidetitle="/>
              </a:rPr>
              <a:t>图</a:t>
            </a:r>
            <a:r>
              <a:rPr lang="en-US" altLang="zh-CN" sz="2400" dirty="0">
                <a:hlinkClick r:id="rId2" action="ppaction://hlinkpres?slideindex=1&amp;slidetitle="/>
              </a:rPr>
              <a:t>5.53</a:t>
            </a:r>
            <a:r>
              <a:rPr lang="zh-CN" altLang="zh-CN" sz="2400" dirty="0"/>
              <a:t>所示。</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5.6 </a:t>
            </a:r>
            <a:r>
              <a:rPr lang="zh-CN" altLang="zh-CN" dirty="0">
                <a:effectLst>
                  <a:outerShdw blurRad="38100" dist="38100" dir="2700000" algn="tl">
                    <a:srgbClr val="000000">
                      <a:alpha val="43137"/>
                    </a:srgbClr>
                  </a:outerShdw>
                </a:effectLst>
              </a:rPr>
              <a:t>窗体中的常用控件</a:t>
            </a:r>
          </a:p>
        </p:txBody>
      </p:sp>
    </p:spTree>
    <p:extLst>
      <p:ext uri="{BB962C8B-B14F-4D97-AF65-F5344CB8AC3E}">
        <p14:creationId xmlns:p14="http://schemas.microsoft.com/office/powerpoint/2010/main" val="4057731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1800" dirty="0"/>
              <a:t>标签的各项格式属性之间有着如下对应关系：</a:t>
            </a:r>
          </a:p>
          <a:p>
            <a:pPr marL="109728" indent="612000">
              <a:buNone/>
            </a:pPr>
            <a:r>
              <a:rPr lang="zh-CN" altLang="zh-CN" sz="1800" dirty="0"/>
              <a:t>（</a:t>
            </a:r>
            <a:r>
              <a:rPr lang="en-US" altLang="zh-CN" sz="1800" dirty="0"/>
              <a:t>1</a:t>
            </a:r>
            <a:r>
              <a:rPr lang="zh-CN" altLang="zh-CN" sz="1800" dirty="0"/>
              <a:t>）如果把标签的“特殊效果”属性设为“蚀刻”或者“凿痕”，那么该标签的“背景样式”将设为“透明”。</a:t>
            </a:r>
          </a:p>
          <a:p>
            <a:pPr marL="109728" indent="612000">
              <a:buNone/>
            </a:pPr>
            <a:r>
              <a:rPr lang="zh-CN" altLang="zh-CN" sz="1800" dirty="0"/>
              <a:t>（</a:t>
            </a:r>
            <a:r>
              <a:rPr lang="en-US" altLang="zh-CN" sz="1800" dirty="0"/>
              <a:t>2</a:t>
            </a:r>
            <a:r>
              <a:rPr lang="zh-CN" altLang="zh-CN" sz="1800" dirty="0"/>
              <a:t>）如果把标签的“特殊效果”属性设为“平面”以外的其他值，但是把“边框宽度”设为“细线”以外的其他值，那么该标签的“特殊效果”属性将变为“平面”。</a:t>
            </a:r>
          </a:p>
          <a:p>
            <a:pPr marL="109728" indent="612000">
              <a:buNone/>
            </a:pPr>
            <a:r>
              <a:rPr lang="zh-CN" altLang="zh-CN" sz="1800" dirty="0"/>
              <a:t>（</a:t>
            </a:r>
            <a:r>
              <a:rPr lang="en-US" altLang="zh-CN" sz="1800" dirty="0"/>
              <a:t>3</a:t>
            </a:r>
            <a:r>
              <a:rPr lang="zh-CN" altLang="zh-CN" sz="1800" dirty="0"/>
              <a:t>）如果把标签的“特殊效果”属性设为“平面”以外的其他值，并且把“边框样式”属性设为“透明”以外的其他值，那么该标签的“特殊效果”属性将变为“平面”。</a:t>
            </a:r>
          </a:p>
          <a:p>
            <a:pPr marL="109728" indent="612000">
              <a:buNone/>
            </a:pPr>
            <a:r>
              <a:rPr lang="zh-CN" altLang="zh-CN" sz="1800" dirty="0"/>
              <a:t>（</a:t>
            </a:r>
            <a:r>
              <a:rPr lang="en-US" altLang="zh-CN" sz="1800" dirty="0"/>
              <a:t>4</a:t>
            </a:r>
            <a:r>
              <a:rPr lang="zh-CN" altLang="zh-CN" sz="1800" dirty="0"/>
              <a:t>）应把“特殊效果”属性设为“凸起”的标签的“背景样式”属性设为“透明”。如果把这个属性设为“正常”，那么“凸起”的视觉效果就会失去。</a:t>
            </a:r>
          </a:p>
          <a:p>
            <a:pPr marL="109728" indent="612000">
              <a:buNone/>
            </a:pPr>
            <a:r>
              <a:rPr lang="zh-CN" altLang="zh-CN" sz="1800" dirty="0"/>
              <a:t>（</a:t>
            </a:r>
            <a:r>
              <a:rPr lang="en-US" altLang="zh-CN" sz="1800" dirty="0"/>
              <a:t>5</a:t>
            </a:r>
            <a:r>
              <a:rPr lang="zh-CN" altLang="zh-CN" sz="1800" dirty="0"/>
              <a:t>）应把“特殊效果”属性设为“蚀刻”或者是“凿痕”的标签的“边框样式”属性设为“透明”。如果把这个属性设为“正常”，那么“蚀刻”或者是“凿痕”的视觉效果就会失去。</a:t>
            </a:r>
            <a:endParaRPr lang="en-US" altLang="zh-CN" sz="18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5.6 </a:t>
            </a:r>
            <a:r>
              <a:rPr lang="zh-CN" altLang="zh-CN" dirty="0">
                <a:effectLst>
                  <a:outerShdw blurRad="38100" dist="38100" dir="2700000" algn="tl">
                    <a:srgbClr val="000000">
                      <a:alpha val="43137"/>
                    </a:srgbClr>
                  </a:outerShdw>
                </a:effectLst>
              </a:rPr>
              <a:t>窗体中的常用控件</a:t>
            </a:r>
          </a:p>
        </p:txBody>
      </p:sp>
    </p:spTree>
    <p:extLst>
      <p:ext uri="{BB962C8B-B14F-4D97-AF65-F5344CB8AC3E}">
        <p14:creationId xmlns:p14="http://schemas.microsoft.com/office/powerpoint/2010/main" val="29728340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5.6.2  </a:t>
            </a:r>
            <a:r>
              <a:rPr lang="zh-CN" altLang="zh-CN" sz="2400" b="1" dirty="0"/>
              <a:t>文本框</a:t>
            </a:r>
          </a:p>
          <a:p>
            <a:pPr marL="109728" indent="612000">
              <a:buNone/>
            </a:pPr>
            <a:r>
              <a:rPr lang="zh-CN" altLang="zh-CN" sz="2400" dirty="0"/>
              <a:t>绑定的文本框显示的数据都来自它所绑定的字段；未绑定的文本框控件可用来接受那些不必保存在表中的用户的数据输入。通过调整文本框“边框样式”、“边框宽度”和“特殊效果”等属性，可以像对标签那样，改变文本框的外观（有关内容参见</a:t>
            </a:r>
            <a:r>
              <a:rPr lang="en-US" altLang="zh-CN" sz="2400" dirty="0"/>
              <a:t>5.6.1</a:t>
            </a:r>
            <a:r>
              <a:rPr lang="zh-CN" altLang="zh-CN" sz="2400" dirty="0"/>
              <a:t>节和</a:t>
            </a:r>
            <a:r>
              <a:rPr lang="zh-CN" altLang="zh-CN" sz="2400" dirty="0">
                <a:hlinkClick r:id="rId2" action="ppaction://hlinkpres?slideindex=1&amp;slidetitle="/>
              </a:rPr>
              <a:t>图</a:t>
            </a:r>
            <a:r>
              <a:rPr lang="en-US" altLang="zh-CN" sz="2400" dirty="0">
                <a:hlinkClick r:id="rId2" action="ppaction://hlinkpres?slideindex=1&amp;slidetitle="/>
              </a:rPr>
              <a:t>5.53</a:t>
            </a:r>
            <a:r>
              <a:rPr lang="zh-CN" altLang="zh-CN" sz="2400" dirty="0"/>
              <a:t>）。</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5.6 </a:t>
            </a:r>
            <a:r>
              <a:rPr lang="zh-CN" altLang="zh-CN" dirty="0">
                <a:effectLst>
                  <a:outerShdw blurRad="38100" dist="38100" dir="2700000" algn="tl">
                    <a:srgbClr val="000000">
                      <a:alpha val="43137"/>
                    </a:srgbClr>
                  </a:outerShdw>
                </a:effectLst>
              </a:rPr>
              <a:t>窗体中的常用控件</a:t>
            </a:r>
          </a:p>
        </p:txBody>
      </p:sp>
    </p:spTree>
    <p:extLst>
      <p:ext uri="{BB962C8B-B14F-4D97-AF65-F5344CB8AC3E}">
        <p14:creationId xmlns:p14="http://schemas.microsoft.com/office/powerpoint/2010/main" val="12991305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5.6.3  </a:t>
            </a:r>
            <a:r>
              <a:rPr lang="zh-CN" altLang="zh-CN" sz="2400" b="1" dirty="0"/>
              <a:t>组合框和列表框 </a:t>
            </a:r>
          </a:p>
          <a:p>
            <a:pPr marL="109728" indent="612000">
              <a:buNone/>
            </a:pPr>
            <a:r>
              <a:rPr lang="zh-CN" altLang="zh-CN" sz="2400" dirty="0"/>
              <a:t>如果在窗体上输入的数据总是取自某一个表或查询记录中的值，就应该使用组合框控件或列表框控件。这样设计可以确保输入数据的正确性，同时还可以有效地提高数据输入的速度。</a:t>
            </a:r>
          </a:p>
          <a:p>
            <a:pPr marL="109728" indent="612000">
              <a:buNone/>
            </a:pPr>
            <a:r>
              <a:rPr lang="zh-CN" altLang="zh-CN" sz="2400" dirty="0"/>
              <a:t>要创建组合框控件或列表框控件，需要考虑以下三点：</a:t>
            </a:r>
          </a:p>
          <a:p>
            <a:pPr lvl="0" indent="612000"/>
            <a:r>
              <a:rPr lang="zh-CN" altLang="zh-CN" sz="2400" dirty="0"/>
              <a:t>控件中的列表数据从何而来。</a:t>
            </a:r>
          </a:p>
          <a:p>
            <a:pPr lvl="0" indent="612000"/>
            <a:r>
              <a:rPr lang="zh-CN" altLang="zh-CN" sz="2400" dirty="0"/>
              <a:t>在组合框或者列表框中完成选择操作后，将如何使用这个选定值。</a:t>
            </a:r>
          </a:p>
          <a:p>
            <a:pPr indent="612000"/>
            <a:r>
              <a:rPr lang="zh-CN" altLang="zh-CN" sz="2400" dirty="0"/>
              <a:t>组合框和列表框控件的差别何在。</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5.6 </a:t>
            </a:r>
            <a:r>
              <a:rPr lang="zh-CN" altLang="zh-CN" dirty="0">
                <a:effectLst>
                  <a:outerShdw blurRad="38100" dist="38100" dir="2700000" algn="tl">
                    <a:srgbClr val="000000">
                      <a:alpha val="43137"/>
                    </a:srgbClr>
                  </a:outerShdw>
                </a:effectLst>
              </a:rPr>
              <a:t>窗体中的常用控件</a:t>
            </a:r>
          </a:p>
        </p:txBody>
      </p:sp>
    </p:spTree>
    <p:extLst>
      <p:ext uri="{BB962C8B-B14F-4D97-AF65-F5344CB8AC3E}">
        <p14:creationId xmlns:p14="http://schemas.microsoft.com/office/powerpoint/2010/main" val="12078753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以“学生档案表”窗体为例，说明组合框的创建过程。在“学生档案表”设计视图中，所属院系与专业应从“院系表”的“院系名称”字段和“专业表”的“专业名称”字段中选择。而性别字段只有两种可能，也可从指定组合框中选定</a:t>
            </a:r>
            <a:r>
              <a:rPr lang="zh-CN" altLang="zh-CN" sz="2400" dirty="0" smtClean="0"/>
              <a:t>。</a:t>
            </a:r>
            <a:r>
              <a:rPr lang="zh-CN" altLang="en-US" sz="2400" dirty="0" smtClean="0"/>
              <a:t>过程如</a:t>
            </a:r>
            <a:r>
              <a:rPr lang="zh-CN" altLang="en-US" sz="2400" dirty="0" smtClean="0">
                <a:hlinkClick r:id="rId2" action="ppaction://hlinkpres?slideindex=1&amp;slidetitle="/>
              </a:rPr>
              <a:t>图</a:t>
            </a:r>
            <a:r>
              <a:rPr lang="en-US" altLang="zh-CN" sz="2400" dirty="0" smtClean="0">
                <a:hlinkClick r:id="rId2" action="ppaction://hlinkpres?slideindex=1&amp;slidetitle="/>
              </a:rPr>
              <a:t>5.54-5.61</a:t>
            </a:r>
            <a:r>
              <a:rPr lang="zh-CN" altLang="en-US" sz="2400" dirty="0" smtClean="0"/>
              <a:t>所示。</a:t>
            </a:r>
            <a:endParaRPr lang="en-US" altLang="zh-CN" sz="2400" dirty="0"/>
          </a:p>
          <a:p>
            <a:pPr marL="109728" indent="612000">
              <a:buNone/>
            </a:pPr>
            <a:r>
              <a:rPr lang="en-US" altLang="zh-CN" sz="2400" dirty="0"/>
              <a:t>1</a:t>
            </a:r>
            <a:r>
              <a:rPr lang="zh-CN" altLang="zh-CN" sz="2400" dirty="0"/>
              <a:t>．创建组合框控件</a:t>
            </a:r>
          </a:p>
          <a:p>
            <a:pPr marL="109728" indent="612000">
              <a:buNone/>
            </a:pPr>
            <a:r>
              <a:rPr lang="en-US" altLang="zh-CN" sz="2400" dirty="0"/>
              <a:t>2</a:t>
            </a:r>
            <a:r>
              <a:rPr lang="zh-CN" altLang="zh-CN" sz="2400" dirty="0"/>
              <a:t>．为组合框控件设定数据来源</a:t>
            </a:r>
          </a:p>
          <a:p>
            <a:pPr marL="109728" indent="612000">
              <a:buNone/>
            </a:pPr>
            <a:r>
              <a:rPr lang="en-US" altLang="zh-CN" sz="2400" dirty="0"/>
              <a:t>3</a:t>
            </a:r>
            <a:r>
              <a:rPr lang="zh-CN" altLang="zh-CN" sz="2400" dirty="0" smtClean="0"/>
              <a:t>．选择</a:t>
            </a:r>
            <a:r>
              <a:rPr lang="zh-CN" altLang="zh-CN" sz="2400" dirty="0"/>
              <a:t>数据字段并确定列表使用的排序次序</a:t>
            </a:r>
          </a:p>
          <a:p>
            <a:pPr marL="109728" indent="612000">
              <a:buNone/>
            </a:pPr>
            <a:r>
              <a:rPr lang="en-US" altLang="zh-CN" sz="2400" dirty="0"/>
              <a:t>4</a:t>
            </a:r>
            <a:r>
              <a:rPr lang="zh-CN" altLang="zh-CN" sz="2400" dirty="0"/>
              <a:t>．为组合框指定列的宽度</a:t>
            </a:r>
          </a:p>
          <a:p>
            <a:pPr marL="109728" indent="612000">
              <a:buNone/>
            </a:pPr>
            <a:r>
              <a:rPr lang="en-US" altLang="zh-CN" sz="2400" dirty="0" smtClean="0"/>
              <a:t>5</a:t>
            </a:r>
            <a:r>
              <a:rPr lang="zh-CN" altLang="zh-CN" sz="2400" dirty="0" smtClean="0"/>
              <a:t>．为组合框控件运行时的选定数据指定使用方式</a:t>
            </a:r>
            <a:endParaRPr lang="en-US" altLang="zh-CN" sz="2400" dirty="0" smtClean="0"/>
          </a:p>
          <a:p>
            <a:pPr marL="109728" indent="612000">
              <a:buNone/>
            </a:pPr>
            <a:r>
              <a:rPr lang="en-US" altLang="zh-CN" sz="2400" dirty="0"/>
              <a:t>6</a:t>
            </a:r>
            <a:r>
              <a:rPr lang="zh-CN" altLang="zh-CN" sz="2400" dirty="0"/>
              <a:t>．为组合框指定</a:t>
            </a:r>
            <a:r>
              <a:rPr lang="zh-CN" altLang="zh-CN" sz="2400" dirty="0" smtClean="0"/>
              <a:t>标签</a:t>
            </a:r>
            <a:endParaRPr lang="en-US" altLang="zh-CN" sz="2400" dirty="0" smtClean="0"/>
          </a:p>
          <a:p>
            <a:pPr marL="109728" indent="612000">
              <a:buNone/>
            </a:pPr>
            <a:r>
              <a:rPr lang="zh-CN" altLang="zh-CN" sz="2400" dirty="0" smtClean="0">
                <a:hlinkClick r:id="rId3" action="ppaction://hlinkfile"/>
              </a:rPr>
              <a:t>学生档案表</a:t>
            </a:r>
            <a:r>
              <a:rPr lang="zh-CN" altLang="en-US" sz="2400" dirty="0" smtClean="0">
                <a:hlinkClick r:id="rId3" action="ppaction://hlinkfile"/>
              </a:rPr>
              <a:t>（见示例数据库）</a:t>
            </a:r>
            <a:endParaRPr lang="zh-CN" altLang="zh-CN" sz="2400" dirty="0"/>
          </a:p>
          <a:p>
            <a:pPr marL="109728" indent="612000">
              <a:buNone/>
            </a:pP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5.6 </a:t>
            </a:r>
            <a:r>
              <a:rPr lang="zh-CN" altLang="zh-CN" dirty="0">
                <a:effectLst>
                  <a:outerShdw blurRad="38100" dist="38100" dir="2700000" algn="tl">
                    <a:srgbClr val="000000">
                      <a:alpha val="43137"/>
                    </a:srgbClr>
                  </a:outerShdw>
                </a:effectLst>
              </a:rPr>
              <a:t>窗体中的常用控件</a:t>
            </a:r>
          </a:p>
        </p:txBody>
      </p:sp>
    </p:spTree>
    <p:extLst>
      <p:ext uri="{BB962C8B-B14F-4D97-AF65-F5344CB8AC3E}">
        <p14:creationId xmlns:p14="http://schemas.microsoft.com/office/powerpoint/2010/main" val="31987627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5.6.4  </a:t>
            </a:r>
            <a:r>
              <a:rPr lang="zh-CN" altLang="zh-CN" sz="2400" b="1" dirty="0"/>
              <a:t>命令按钮</a:t>
            </a:r>
          </a:p>
          <a:p>
            <a:pPr marL="109728" indent="612000">
              <a:buNone/>
            </a:pPr>
            <a:r>
              <a:rPr lang="zh-CN" altLang="zh-CN" sz="2400" dirty="0"/>
              <a:t>在窗体上添加命令按钮是为了实现某种功能操作，如：“确定”、“退出”、“添加记录”和“查询”等。因此，一个命令按钮必须具有对“单击”事件进行处理的能力</a:t>
            </a:r>
            <a:r>
              <a:rPr lang="zh-CN" altLang="zh-CN" sz="2400" dirty="0" smtClean="0"/>
              <a:t>。</a:t>
            </a:r>
            <a:endParaRPr lang="en-US" altLang="zh-CN" sz="2400" dirty="0" smtClean="0"/>
          </a:p>
          <a:p>
            <a:pPr marL="109728" indent="612000">
              <a:buNone/>
            </a:pPr>
            <a:r>
              <a:rPr lang="zh-CN" altLang="zh-CN" sz="2400" dirty="0" smtClean="0"/>
              <a:t>下面</a:t>
            </a:r>
            <a:r>
              <a:rPr lang="zh-CN" altLang="zh-CN" sz="2400" dirty="0"/>
              <a:t>以创建“学生档案表”窗体上的“退出”按钮为例，说明命令按钮相关属性的设置</a:t>
            </a:r>
            <a:r>
              <a:rPr lang="zh-CN" altLang="zh-CN" sz="2400" dirty="0" smtClean="0"/>
              <a:t>方法</a:t>
            </a:r>
            <a:r>
              <a:rPr lang="zh-CN" altLang="en-US" sz="2400" dirty="0" smtClean="0"/>
              <a:t>，如</a:t>
            </a:r>
            <a:r>
              <a:rPr lang="zh-CN" altLang="en-US" sz="2400" dirty="0" smtClean="0">
                <a:hlinkClick r:id="rId2" action="ppaction://hlinkpres?slideindex=1&amp;slidetitle="/>
              </a:rPr>
              <a:t>图</a:t>
            </a:r>
            <a:r>
              <a:rPr lang="en-US" altLang="zh-CN" sz="2400" dirty="0" smtClean="0">
                <a:hlinkClick r:id="rId2" action="ppaction://hlinkpres?slideindex=1&amp;slidetitle="/>
              </a:rPr>
              <a:t>5.62-5.64</a:t>
            </a:r>
            <a:r>
              <a:rPr lang="zh-CN" altLang="en-US" sz="2400" dirty="0" smtClean="0"/>
              <a:t>所示</a:t>
            </a:r>
            <a:r>
              <a:rPr lang="zh-CN" altLang="zh-CN" sz="2400" dirty="0" smtClean="0"/>
              <a:t>。</a:t>
            </a:r>
            <a:endParaRPr lang="zh-CN" altLang="zh-CN" sz="2400" dirty="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5.6 </a:t>
            </a:r>
            <a:r>
              <a:rPr lang="zh-CN" altLang="zh-CN" dirty="0">
                <a:effectLst>
                  <a:outerShdw blurRad="38100" dist="38100" dir="2700000" algn="tl">
                    <a:srgbClr val="000000">
                      <a:alpha val="43137"/>
                    </a:srgbClr>
                  </a:outerShdw>
                </a:effectLst>
              </a:rPr>
              <a:t>窗体中的常用控件</a:t>
            </a:r>
          </a:p>
        </p:txBody>
      </p:sp>
    </p:spTree>
    <p:extLst>
      <p:ext uri="{BB962C8B-B14F-4D97-AF65-F5344CB8AC3E}">
        <p14:creationId xmlns:p14="http://schemas.microsoft.com/office/powerpoint/2010/main" val="30401140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5.6.5  </a:t>
            </a:r>
            <a:r>
              <a:rPr lang="zh-CN" altLang="zh-CN" sz="2400" b="1" dirty="0"/>
              <a:t>选项组</a:t>
            </a:r>
          </a:p>
          <a:p>
            <a:pPr marL="109728" indent="612000">
              <a:buNone/>
            </a:pPr>
            <a:r>
              <a:rPr lang="zh-CN" altLang="zh-CN" sz="2400" dirty="0"/>
              <a:t>选项组是由一个组框及一组复选框、选项按钮或切换按钮组成，如</a:t>
            </a:r>
            <a:r>
              <a:rPr lang="zh-CN" altLang="zh-CN" sz="2400" dirty="0">
                <a:hlinkClick r:id="rId2" action="ppaction://hlinkpres?slideindex=1&amp;slidetitle="/>
              </a:rPr>
              <a:t>图</a:t>
            </a:r>
            <a:r>
              <a:rPr lang="en-US" altLang="zh-CN" sz="2400" dirty="0">
                <a:hlinkClick r:id="rId2" action="ppaction://hlinkpres?slideindex=1&amp;slidetitle="/>
              </a:rPr>
              <a:t>5.65</a:t>
            </a:r>
            <a:r>
              <a:rPr lang="zh-CN" altLang="zh-CN" sz="2400" dirty="0"/>
              <a:t>所示。选项组可以简化用户选择某一组确定值的操作，只要单击选项组中所需的值就可为字段选定数据值。需要注意的是如果选项组结合到某个字段，则只有组框架本身结合到此字段，而不是组框内的复选框、选项按钮或切换按钮，如</a:t>
            </a:r>
            <a:r>
              <a:rPr lang="zh-CN" altLang="zh-CN" sz="2400" dirty="0">
                <a:hlinkClick r:id="rId3" action="ppaction://hlinkpres?slideindex=1&amp;slidetitle="/>
              </a:rPr>
              <a:t>图</a:t>
            </a:r>
            <a:r>
              <a:rPr lang="en-US" altLang="zh-CN" sz="2400" dirty="0">
                <a:hlinkClick r:id="rId3" action="ppaction://hlinkpres?slideindex=1&amp;slidetitle="/>
              </a:rPr>
              <a:t>5.66</a:t>
            </a:r>
            <a:r>
              <a:rPr lang="zh-CN" altLang="zh-CN" sz="2400" dirty="0"/>
              <a:t>所示</a:t>
            </a:r>
            <a:r>
              <a:rPr lang="zh-CN" altLang="zh-CN" sz="2400" dirty="0" smtClean="0"/>
              <a:t>。</a:t>
            </a:r>
            <a:endParaRPr lang="en-US" altLang="zh-CN" sz="2400" dirty="0" smtClean="0"/>
          </a:p>
          <a:p>
            <a:pPr marL="109728" indent="612000">
              <a:buNone/>
            </a:pPr>
            <a:r>
              <a:rPr lang="zh-CN" altLang="en-US" sz="2400" dirty="0" smtClean="0">
                <a:hlinkClick r:id="rId4" action="ppaction://hlinkfile"/>
              </a:rPr>
              <a:t>选项（见示例数据库）</a:t>
            </a:r>
            <a:endParaRPr lang="en-US" altLang="zh-CN" sz="2400" dirty="0" smtClean="0"/>
          </a:p>
          <a:p>
            <a:pPr marL="109728" indent="612000">
              <a:buNone/>
            </a:pPr>
            <a:r>
              <a:rPr lang="zh-CN" altLang="en-US" sz="2400" dirty="0" smtClean="0">
                <a:hlinkClick r:id="rId4" action="ppaction://hlinkfile"/>
              </a:rPr>
              <a:t>选项组（见示例数据库）</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5.6 </a:t>
            </a:r>
            <a:r>
              <a:rPr lang="zh-CN" altLang="zh-CN" dirty="0">
                <a:effectLst>
                  <a:outerShdw blurRad="38100" dist="38100" dir="2700000" algn="tl">
                    <a:srgbClr val="000000">
                      <a:alpha val="43137"/>
                    </a:srgbClr>
                  </a:outerShdw>
                </a:effectLst>
              </a:rPr>
              <a:t>窗体中的常用控件</a:t>
            </a:r>
          </a:p>
        </p:txBody>
      </p:sp>
    </p:spTree>
    <p:extLst>
      <p:ext uri="{BB962C8B-B14F-4D97-AF65-F5344CB8AC3E}">
        <p14:creationId xmlns:p14="http://schemas.microsoft.com/office/powerpoint/2010/main" val="18376178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Access</a:t>
            </a:r>
            <a:r>
              <a:rPr lang="zh-CN" altLang="zh-CN" sz="2400" dirty="0"/>
              <a:t>中属性用于决定表、查询、字段、窗体及报表的特性，无论是控件还是窗体本身都有相应的属性，这些属性决定了控件及窗体的结构和外观，可通过“属性表”窗格来进行设置。在设计视图中选定窗体或控件后，单击功能区“窗体设计工具</a:t>
            </a:r>
            <a:r>
              <a:rPr lang="en-US" altLang="zh-CN" sz="2400" dirty="0"/>
              <a:t>/</a:t>
            </a:r>
            <a:r>
              <a:rPr lang="zh-CN" altLang="zh-CN" sz="2400" dirty="0"/>
              <a:t>设计”选项卡下“工具”组中</a:t>
            </a:r>
            <a:r>
              <a:rPr lang="zh-CN" altLang="zh-CN" sz="2400" dirty="0" smtClean="0"/>
              <a:t>的“</a:t>
            </a:r>
            <a:r>
              <a:rPr lang="zh-CN" altLang="en-US" sz="2400" dirty="0" smtClean="0"/>
              <a:t>属性表</a:t>
            </a:r>
            <a:r>
              <a:rPr lang="zh-CN" altLang="zh-CN" sz="2400" dirty="0" smtClean="0"/>
              <a:t>”按钮</a:t>
            </a:r>
            <a:r>
              <a:rPr lang="zh-CN" altLang="zh-CN" sz="2400" dirty="0"/>
              <a:t>，可以打开“属性表”窗格，如</a:t>
            </a:r>
            <a:r>
              <a:rPr lang="zh-CN" altLang="zh-CN" sz="2400" dirty="0">
                <a:hlinkClick r:id="rId2" action="ppaction://hlinkpres?slideindex=1&amp;slidetitle="/>
              </a:rPr>
              <a:t>图</a:t>
            </a:r>
            <a:r>
              <a:rPr lang="en-US" altLang="zh-CN" sz="2400" dirty="0">
                <a:hlinkClick r:id="rId2" action="ppaction://hlinkpres?slideindex=1&amp;slidetitle="/>
              </a:rPr>
              <a:t>5.67</a:t>
            </a:r>
            <a:r>
              <a:rPr lang="zh-CN" altLang="zh-CN" sz="2400" dirty="0"/>
              <a:t>所示</a:t>
            </a:r>
            <a:r>
              <a:rPr lang="zh-CN" altLang="zh-CN" sz="2400" dirty="0" smtClean="0"/>
              <a:t>。</a:t>
            </a:r>
            <a:endParaRPr lang="en-US" altLang="zh-CN" sz="2400" dirty="0" smtClean="0"/>
          </a:p>
          <a:p>
            <a:pPr marL="109728" indent="612000">
              <a:buNone/>
            </a:pPr>
            <a:r>
              <a:rPr lang="zh-CN" altLang="zh-CN" sz="2400" dirty="0"/>
              <a:t>“属性表”窗格共有五个选项卡，包括：格式、数据、事件、其他和全部，针对不同的设置可选择不同的选项卡，其中全部选项卡包含了格式、数据、事件和其他选项卡中的所有属性。</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5.7 </a:t>
            </a:r>
            <a:r>
              <a:rPr lang="zh-CN" altLang="zh-CN" dirty="0">
                <a:effectLst>
                  <a:outerShdw blurRad="38100" dist="38100" dir="2700000" algn="tl">
                    <a:srgbClr val="000000">
                      <a:alpha val="43137"/>
                    </a:srgbClr>
                  </a:outerShdw>
                </a:effectLst>
              </a:rPr>
              <a:t>窗体和控件的属性</a:t>
            </a:r>
          </a:p>
        </p:txBody>
      </p:sp>
    </p:spTree>
    <p:extLst>
      <p:ext uri="{BB962C8B-B14F-4D97-AF65-F5344CB8AC3E}">
        <p14:creationId xmlns:p14="http://schemas.microsoft.com/office/powerpoint/2010/main" val="3152735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b="1" dirty="0"/>
              <a:t>2</a:t>
            </a:r>
            <a:r>
              <a:rPr lang="zh-CN" altLang="zh-CN" sz="2400" b="1" dirty="0"/>
              <a:t>．命令选择型窗体</a:t>
            </a:r>
          </a:p>
          <a:p>
            <a:pPr marL="109728" indent="612000">
              <a:buNone/>
            </a:pPr>
            <a:r>
              <a:rPr lang="zh-CN" altLang="zh-CN" sz="2400" dirty="0"/>
              <a:t>数据库应用系统通常是具有一个主操作界面的窗体，在这个窗体上安置上一些命令按钮以实现数据库应用系统中其他窗体的调用，同时也表明了本系统所具备的全部功能。从应用的角度看，这属于命令选择型窗体。如</a:t>
            </a:r>
            <a:r>
              <a:rPr lang="zh-CN" altLang="zh-CN" sz="2400" dirty="0">
                <a:hlinkClick r:id="rId2" action="ppaction://hlinkpres?slideindex=1&amp;slidetitle="/>
              </a:rPr>
              <a:t>图</a:t>
            </a:r>
            <a:r>
              <a:rPr lang="en-US" altLang="zh-CN" sz="2400" dirty="0">
                <a:hlinkClick r:id="rId2" action="ppaction://hlinkpres?slideindex=1&amp;slidetitle="/>
              </a:rPr>
              <a:t>5.2</a:t>
            </a:r>
            <a:r>
              <a:rPr lang="zh-CN" altLang="zh-CN" sz="2400" dirty="0"/>
              <a:t>所示是“学生成绩管理系统”的主界面窗体</a:t>
            </a:r>
            <a:r>
              <a:rPr lang="zh-CN" altLang="zh-CN" sz="2400" dirty="0" smtClean="0"/>
              <a:t>。</a:t>
            </a:r>
            <a:endParaRPr lang="en-US" altLang="zh-CN" sz="2400" dirty="0" smtClean="0"/>
          </a:p>
          <a:p>
            <a:pPr marL="109728" indent="612000">
              <a:buNone/>
            </a:pPr>
            <a:r>
              <a:rPr lang="zh-CN" altLang="en-US" sz="2400" dirty="0">
                <a:hlinkClick r:id="rId3" action="ppaction://hlinkfile"/>
              </a:rPr>
              <a:t>学生成绩</a:t>
            </a:r>
            <a:r>
              <a:rPr lang="zh-CN" altLang="en-US" sz="2400" dirty="0" smtClean="0">
                <a:hlinkClick r:id="rId3" action="ppaction://hlinkfile"/>
              </a:rPr>
              <a:t>管理系统窗体（见示例数据库）</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5.1  </a:t>
            </a:r>
            <a:r>
              <a:rPr lang="zh-CN" altLang="zh-CN" dirty="0">
                <a:effectLst>
                  <a:outerShdw blurRad="38100" dist="38100" dir="2700000" algn="tl">
                    <a:srgbClr val="000000">
                      <a:alpha val="43137"/>
                    </a:srgbClr>
                  </a:outerShdw>
                </a:effectLst>
              </a:rPr>
              <a:t>窗体简介</a:t>
            </a:r>
            <a:endParaRPr lang="zh-CN" altLang="en-US" dirty="0"/>
          </a:p>
        </p:txBody>
      </p:sp>
    </p:spTree>
    <p:extLst>
      <p:ext uri="{BB962C8B-B14F-4D97-AF65-F5344CB8AC3E}">
        <p14:creationId xmlns:p14="http://schemas.microsoft.com/office/powerpoint/2010/main" val="35459953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5.7.1  </a:t>
            </a:r>
            <a:r>
              <a:rPr lang="zh-CN" altLang="zh-CN" sz="2400" b="1" dirty="0"/>
              <a:t>常用的格式属性</a:t>
            </a:r>
          </a:p>
          <a:p>
            <a:pPr marL="109728" indent="612000">
              <a:buNone/>
            </a:pPr>
            <a:r>
              <a:rPr lang="zh-CN" altLang="zh-CN" sz="2400" dirty="0"/>
              <a:t>格式属性主要是针对控件的外观和窗体的显示格式而设置的。控件的格式属性包括：标题、字体名称、字体大小、左边距、上边距、宽度、高度、前景颜色、特殊效果等。窗体的格式属性包括：标题、默认视图、滚动条、记录选定器、浏览按钮（或导航按钮）、分隔线、自动居中、控制框、最大最小化按钮、关闭按钮、边框样式等。</a:t>
            </a:r>
          </a:p>
          <a:p>
            <a:pPr marL="109728" indent="612000">
              <a:buNone/>
            </a:pPr>
            <a:r>
              <a:rPr lang="en-US" altLang="zh-CN" sz="2400" dirty="0" smtClean="0"/>
              <a:t>1.</a:t>
            </a:r>
            <a:r>
              <a:rPr lang="zh-CN" altLang="zh-CN" sz="2400" dirty="0" smtClean="0"/>
              <a:t>窗体</a:t>
            </a:r>
            <a:r>
              <a:rPr lang="zh-CN" altLang="zh-CN" sz="2400" dirty="0"/>
              <a:t>的格式</a:t>
            </a:r>
            <a:r>
              <a:rPr lang="zh-CN" altLang="zh-CN" sz="2400" dirty="0" smtClean="0"/>
              <a:t>属性</a:t>
            </a:r>
            <a:endParaRPr lang="en-US" altLang="zh-CN" sz="2400" dirty="0" smtClean="0"/>
          </a:p>
          <a:p>
            <a:pPr marL="109728" indent="612000">
              <a:buNone/>
            </a:pPr>
            <a:r>
              <a:rPr lang="zh-CN" altLang="zh-CN" sz="2400" dirty="0" smtClean="0"/>
              <a:t>下面以</a:t>
            </a:r>
            <a:r>
              <a:rPr lang="zh-CN" altLang="zh-CN" sz="2400" dirty="0"/>
              <a:t>如</a:t>
            </a:r>
            <a:r>
              <a:rPr lang="zh-CN" altLang="zh-CN" sz="2400" dirty="0">
                <a:hlinkClick r:id="rId2" action="ppaction://hlinkpres?slideindex=1&amp;slidetitle="/>
              </a:rPr>
              <a:t>图</a:t>
            </a:r>
            <a:r>
              <a:rPr lang="en-US" altLang="zh-CN" sz="2400" dirty="0">
                <a:hlinkClick r:id="rId2" action="ppaction://hlinkpres?slideindex=1&amp;slidetitle="/>
              </a:rPr>
              <a:t>5.68</a:t>
            </a:r>
            <a:r>
              <a:rPr lang="zh-CN" altLang="zh-CN" sz="2400" dirty="0"/>
              <a:t>所示的“学生档案表”窗体为例，介绍窗体格式属性的设置方法，要求：标题为“学生档案表窗体”，取消记录选定器、导航按钮和分隔线，滚动条属性为“两者均无”，边框样式为“对话框边框”</a:t>
            </a:r>
            <a:r>
              <a:rPr lang="zh-CN" altLang="zh-CN" sz="2400" dirty="0" smtClean="0"/>
              <a:t>。</a:t>
            </a:r>
            <a:endParaRPr lang="en-US" altLang="zh-CN" sz="2400" dirty="0" smtClean="0"/>
          </a:p>
          <a:p>
            <a:pPr marL="109728" indent="612000">
              <a:buNone/>
            </a:pPr>
            <a:r>
              <a:rPr lang="zh-CN" altLang="zh-CN" sz="2400" dirty="0"/>
              <a:t>设置好的窗体视图如</a:t>
            </a:r>
            <a:r>
              <a:rPr lang="zh-CN" altLang="zh-CN" sz="2400" dirty="0">
                <a:hlinkClick r:id="rId3" action="ppaction://hlinkpres?slideindex=1&amp;slidetitle="/>
              </a:rPr>
              <a:t>图</a:t>
            </a:r>
            <a:r>
              <a:rPr lang="en-US" altLang="zh-CN" sz="2400" dirty="0">
                <a:hlinkClick r:id="rId3" action="ppaction://hlinkpres?slideindex=1&amp;slidetitle="/>
              </a:rPr>
              <a:t>5.69</a:t>
            </a:r>
            <a:r>
              <a:rPr lang="zh-CN" altLang="zh-CN" sz="2400" dirty="0"/>
              <a:t>所示。</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5.7 </a:t>
            </a:r>
            <a:r>
              <a:rPr lang="zh-CN" altLang="zh-CN" dirty="0">
                <a:effectLst>
                  <a:outerShdw blurRad="38100" dist="38100" dir="2700000" algn="tl">
                    <a:srgbClr val="000000">
                      <a:alpha val="43137"/>
                    </a:srgbClr>
                  </a:outerShdw>
                </a:effectLst>
              </a:rPr>
              <a:t>窗体和控件的属性</a:t>
            </a:r>
          </a:p>
        </p:txBody>
      </p:sp>
    </p:spTree>
    <p:extLst>
      <p:ext uri="{BB962C8B-B14F-4D97-AF65-F5344CB8AC3E}">
        <p14:creationId xmlns:p14="http://schemas.microsoft.com/office/powerpoint/2010/main" val="20483842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2</a:t>
            </a:r>
            <a:r>
              <a:rPr lang="zh-CN" altLang="zh-CN" sz="2400" dirty="0"/>
              <a:t>．控件的格式属性</a:t>
            </a:r>
          </a:p>
          <a:p>
            <a:pPr marL="109728" indent="612000">
              <a:buNone/>
            </a:pPr>
            <a:r>
              <a:rPr lang="zh-CN" altLang="zh-CN" sz="2400" dirty="0"/>
              <a:t>下面我们以如</a:t>
            </a:r>
            <a:r>
              <a:rPr lang="zh-CN" altLang="zh-CN" sz="2400" dirty="0">
                <a:hlinkClick r:id="rId2" action="ppaction://hlinkpres?slideindex=1&amp;slidetitle="/>
              </a:rPr>
              <a:t>图</a:t>
            </a:r>
            <a:r>
              <a:rPr lang="en-US" altLang="zh-CN" sz="2400" dirty="0">
                <a:hlinkClick r:id="rId2" action="ppaction://hlinkpres?slideindex=1&amp;slidetitle="/>
              </a:rPr>
              <a:t>5.70</a:t>
            </a:r>
            <a:r>
              <a:rPr lang="zh-CN" altLang="zh-CN" sz="2400" dirty="0"/>
              <a:t>所示的“欢迎”窗体为例，介绍控件格式属性的设置方法，要求：将标题为“欢迎学习</a:t>
            </a:r>
            <a:r>
              <a:rPr lang="en-US" altLang="zh-CN" sz="2400" dirty="0"/>
              <a:t>Access</a:t>
            </a:r>
            <a:r>
              <a:rPr lang="zh-CN" altLang="zh-CN" sz="2400" dirty="0"/>
              <a:t>”的标签控件前景颜色设置为红色，字体名称为隶书，字体大小为</a:t>
            </a:r>
            <a:r>
              <a:rPr lang="en-US" altLang="zh-CN" sz="2400" dirty="0"/>
              <a:t>36</a:t>
            </a:r>
            <a:r>
              <a:rPr lang="zh-CN" altLang="zh-CN" sz="2400" dirty="0"/>
              <a:t>，字体粗细为加粗，放置在距左边距</a:t>
            </a:r>
            <a:r>
              <a:rPr lang="en-US" altLang="zh-CN" sz="2400" dirty="0"/>
              <a:t>1.7cm</a:t>
            </a:r>
            <a:r>
              <a:rPr lang="zh-CN" altLang="zh-CN" sz="2400" dirty="0"/>
              <a:t>、上边距</a:t>
            </a:r>
            <a:r>
              <a:rPr lang="en-US" altLang="zh-CN" sz="2400" dirty="0"/>
              <a:t>1.5cm</a:t>
            </a:r>
            <a:r>
              <a:rPr lang="zh-CN" altLang="zh-CN" sz="2400" dirty="0"/>
              <a:t>的位置</a:t>
            </a:r>
            <a:r>
              <a:rPr lang="zh-CN" altLang="zh-CN" sz="2400" dirty="0" smtClean="0"/>
              <a:t>。</a:t>
            </a:r>
            <a:endParaRPr lang="en-US" altLang="zh-CN" sz="2400" dirty="0" smtClean="0"/>
          </a:p>
          <a:p>
            <a:pPr marL="109728" indent="612000">
              <a:buNone/>
            </a:pPr>
            <a:r>
              <a:rPr lang="zh-CN" altLang="zh-CN" sz="2400" dirty="0"/>
              <a:t>修改后的“欢迎”窗体</a:t>
            </a:r>
            <a:r>
              <a:rPr lang="zh-CN" altLang="zh-CN" sz="2400" dirty="0" smtClean="0"/>
              <a:t>如</a:t>
            </a:r>
            <a:r>
              <a:rPr lang="zh-CN" altLang="zh-CN" sz="2400" dirty="0" smtClean="0">
                <a:hlinkClick r:id="rId3" action="ppaction://hlinkpres?slideindex=1&amp;slidetitle="/>
              </a:rPr>
              <a:t>图</a:t>
            </a:r>
            <a:r>
              <a:rPr lang="en-US" altLang="zh-CN" sz="2400" dirty="0">
                <a:hlinkClick r:id="rId3" action="ppaction://hlinkpres?slideindex=1&amp;slidetitle="/>
              </a:rPr>
              <a:t>5.71</a:t>
            </a:r>
            <a:r>
              <a:rPr lang="zh-CN" altLang="zh-CN" sz="2400" dirty="0"/>
              <a:t>所</a:t>
            </a:r>
            <a:r>
              <a:rPr lang="zh-CN" altLang="zh-CN" sz="2400" dirty="0" smtClean="0"/>
              <a:t>示</a:t>
            </a:r>
            <a:r>
              <a:rPr lang="zh-CN" altLang="en-US" sz="2400" dirty="0" smtClean="0"/>
              <a:t>。</a:t>
            </a:r>
            <a:endParaRPr lang="en-US" altLang="zh-CN" sz="2400" dirty="0" smtClean="0"/>
          </a:p>
          <a:p>
            <a:pPr marL="109728" indent="612000">
              <a:buNone/>
            </a:pPr>
            <a:r>
              <a:rPr lang="zh-CN" altLang="en-US" sz="2400" dirty="0" smtClean="0">
                <a:hlinkClick r:id="rId4" action="ppaction://hlinkfile"/>
              </a:rPr>
              <a:t>欢迎（见示例数据库）</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5.7 </a:t>
            </a:r>
            <a:r>
              <a:rPr lang="zh-CN" altLang="zh-CN" dirty="0">
                <a:effectLst>
                  <a:outerShdw blurRad="38100" dist="38100" dir="2700000" algn="tl">
                    <a:srgbClr val="000000">
                      <a:alpha val="43137"/>
                    </a:srgbClr>
                  </a:outerShdw>
                </a:effectLst>
              </a:rPr>
              <a:t>窗体和控件的属性</a:t>
            </a:r>
          </a:p>
        </p:txBody>
      </p:sp>
    </p:spTree>
    <p:extLst>
      <p:ext uri="{BB962C8B-B14F-4D97-AF65-F5344CB8AC3E}">
        <p14:creationId xmlns:p14="http://schemas.microsoft.com/office/powerpoint/2010/main" val="6449560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5.7.2  </a:t>
            </a:r>
            <a:r>
              <a:rPr lang="zh-CN" altLang="zh-CN" sz="2400" b="1" dirty="0"/>
              <a:t>常用的数据属性</a:t>
            </a:r>
          </a:p>
          <a:p>
            <a:pPr marL="109728" indent="612000">
              <a:buNone/>
            </a:pPr>
            <a:r>
              <a:rPr lang="zh-CN" altLang="zh-CN" sz="2400" dirty="0"/>
              <a:t>数据属性决定了控件或窗体中的数据来自于何处，以及操作数据的规则。控件的数据属性包括控件来源、输入掩码、有效性规则、有效性文本、默认值、是否有效、是否锁定等；窗体的数据属性包括记录源、排序依据、允许编辑、数据入口（或数据输入）</a:t>
            </a:r>
            <a:r>
              <a:rPr lang="zh-CN" altLang="zh-CN" sz="2400" dirty="0" smtClean="0"/>
              <a:t>等</a:t>
            </a:r>
            <a:r>
              <a:rPr lang="zh-CN" altLang="en-US" sz="2400" dirty="0" smtClean="0"/>
              <a:t>，</a:t>
            </a:r>
            <a:r>
              <a:rPr lang="zh-CN" altLang="zh-CN" sz="2400" dirty="0" smtClean="0"/>
              <a:t>其</a:t>
            </a:r>
            <a:r>
              <a:rPr lang="zh-CN" altLang="zh-CN" sz="2400" dirty="0"/>
              <a:t>设置同格式属性</a:t>
            </a:r>
            <a:r>
              <a:rPr lang="zh-CN" altLang="zh-CN" sz="2400" dirty="0" smtClean="0"/>
              <a:t>一样。</a:t>
            </a:r>
            <a:endParaRPr lang="zh-CN" altLang="zh-CN" sz="2400" dirty="0"/>
          </a:p>
          <a:p>
            <a:pPr marL="109728" indent="612000">
              <a:buNone/>
            </a:pPr>
            <a:r>
              <a:rPr lang="en-US" altLang="zh-CN" sz="2400" dirty="0"/>
              <a:t>1</a:t>
            </a:r>
            <a:r>
              <a:rPr lang="zh-CN" altLang="zh-CN" sz="2400" dirty="0"/>
              <a:t>．窗体的数据</a:t>
            </a:r>
            <a:r>
              <a:rPr lang="zh-CN" altLang="zh-CN" sz="2400" dirty="0" smtClean="0"/>
              <a:t>属性</a:t>
            </a:r>
            <a:endParaRPr lang="en-US" altLang="zh-CN" sz="2400" dirty="0"/>
          </a:p>
          <a:p>
            <a:pPr marL="109728" lvl="0" indent="612000">
              <a:buNone/>
            </a:pPr>
            <a:r>
              <a:rPr lang="en-US" altLang="zh-CN" sz="2400" dirty="0" smtClean="0"/>
              <a:t>2</a:t>
            </a:r>
            <a:r>
              <a:rPr lang="zh-CN" altLang="zh-CN" sz="2400" dirty="0" smtClean="0"/>
              <a:t>．</a:t>
            </a:r>
            <a:r>
              <a:rPr lang="zh-CN" altLang="zh-CN" sz="2400" dirty="0"/>
              <a:t>控件的数据属性</a:t>
            </a:r>
          </a:p>
          <a:p>
            <a:pPr marL="109728" indent="612000">
              <a:buNone/>
            </a:pPr>
            <a:r>
              <a:rPr lang="zh-CN" altLang="zh-CN" sz="2400" dirty="0"/>
              <a:t>下面我们以如</a:t>
            </a:r>
            <a:r>
              <a:rPr lang="zh-CN" altLang="zh-CN" sz="2400" dirty="0">
                <a:hlinkClick r:id="rId2" action="ppaction://hlinkpres?slideindex=1&amp;slidetitle="/>
              </a:rPr>
              <a:t>图</a:t>
            </a:r>
            <a:r>
              <a:rPr lang="en-US" altLang="zh-CN" sz="2400" dirty="0">
                <a:hlinkClick r:id="rId2" action="ppaction://hlinkpres?slideindex=1&amp;slidetitle="/>
              </a:rPr>
              <a:t>5.72</a:t>
            </a:r>
            <a:r>
              <a:rPr lang="zh-CN" altLang="zh-CN" sz="2400" dirty="0"/>
              <a:t>所示的“学生”窗体为例，介绍窗体和控件数据属性的设置方法，要求：将窗体的记录源设置为“学生档案表”，并在各文本框显示相关字段内容</a:t>
            </a:r>
            <a:r>
              <a:rPr lang="zh-CN" altLang="zh-CN" sz="2400" dirty="0" smtClean="0"/>
              <a:t>。</a:t>
            </a:r>
            <a:endParaRPr lang="en-US" altLang="zh-CN" sz="2400" dirty="0" smtClean="0"/>
          </a:p>
          <a:p>
            <a:pPr marL="109728" indent="612000">
              <a:buNone/>
            </a:pPr>
            <a:r>
              <a:rPr lang="zh-CN" altLang="zh-CN" sz="2400" dirty="0"/>
              <a:t>修改后的“学生”窗体如</a:t>
            </a:r>
            <a:r>
              <a:rPr lang="zh-CN" altLang="zh-CN" sz="2400" dirty="0">
                <a:hlinkClick r:id="rId3" action="ppaction://hlinkpres?slideindex=1&amp;slidetitle="/>
              </a:rPr>
              <a:t>图</a:t>
            </a:r>
            <a:r>
              <a:rPr lang="en-US" altLang="zh-CN" sz="2400" dirty="0">
                <a:hlinkClick r:id="rId3" action="ppaction://hlinkpres?slideindex=1&amp;slidetitle="/>
              </a:rPr>
              <a:t>5.73</a:t>
            </a:r>
            <a:r>
              <a:rPr lang="zh-CN" altLang="zh-CN" sz="2400" dirty="0"/>
              <a:t>所</a:t>
            </a:r>
            <a:r>
              <a:rPr lang="zh-CN" altLang="zh-CN" sz="2400" dirty="0" smtClean="0"/>
              <a:t>示</a:t>
            </a:r>
            <a:r>
              <a:rPr lang="zh-CN" altLang="en-US" sz="2400" dirty="0" smtClean="0"/>
              <a:t>。</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5.7 </a:t>
            </a:r>
            <a:r>
              <a:rPr lang="zh-CN" altLang="zh-CN" dirty="0">
                <a:effectLst>
                  <a:outerShdw blurRad="38100" dist="38100" dir="2700000" algn="tl">
                    <a:srgbClr val="000000">
                      <a:alpha val="43137"/>
                    </a:srgbClr>
                  </a:outerShdw>
                </a:effectLst>
              </a:rPr>
              <a:t>窗体和控件的属性</a:t>
            </a:r>
          </a:p>
        </p:txBody>
      </p:sp>
    </p:spTree>
    <p:extLst>
      <p:ext uri="{BB962C8B-B14F-4D97-AF65-F5344CB8AC3E}">
        <p14:creationId xmlns:p14="http://schemas.microsoft.com/office/powerpoint/2010/main" val="35666562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5.7.3  </a:t>
            </a:r>
            <a:r>
              <a:rPr lang="zh-CN" altLang="zh-CN" sz="2400" b="1" dirty="0"/>
              <a:t>常用的事件属性</a:t>
            </a:r>
          </a:p>
          <a:p>
            <a:pPr marL="109728" indent="612000">
              <a:buNone/>
            </a:pPr>
            <a:r>
              <a:rPr lang="en-US" altLang="zh-CN" sz="2400" dirty="0"/>
              <a:t>Access</a:t>
            </a:r>
            <a:r>
              <a:rPr lang="zh-CN" altLang="zh-CN" sz="2400" dirty="0"/>
              <a:t>中不同的对象可触发的事件不同，总体上这些事件可分为键盘事件、鼠标事件、对象事件、窗口事件和操作事件等。</a:t>
            </a:r>
          </a:p>
          <a:p>
            <a:pPr marL="109728" lvl="0" indent="612000">
              <a:buNone/>
            </a:pPr>
            <a:r>
              <a:rPr lang="en-US" altLang="zh-CN" sz="2400" dirty="0" smtClean="0"/>
              <a:t>1.</a:t>
            </a:r>
            <a:r>
              <a:rPr lang="zh-CN" altLang="zh-CN" sz="2400" dirty="0" smtClean="0"/>
              <a:t>键盘</a:t>
            </a:r>
            <a:r>
              <a:rPr lang="zh-CN" altLang="zh-CN" sz="2400" dirty="0"/>
              <a:t>事件</a:t>
            </a:r>
          </a:p>
          <a:p>
            <a:pPr marL="109728" indent="612000">
              <a:buNone/>
            </a:pPr>
            <a:r>
              <a:rPr lang="zh-CN" altLang="zh-CN" sz="2400" dirty="0"/>
              <a:t>键盘事件是操作键盘所引发的事件，主要有“键按下”、“键释放”和“击键”等</a:t>
            </a:r>
            <a:r>
              <a:rPr lang="zh-CN" altLang="zh-CN" sz="2400" dirty="0" smtClean="0"/>
              <a:t>。</a:t>
            </a:r>
            <a:endParaRPr lang="en-US" altLang="zh-CN" sz="2400" dirty="0" smtClean="0"/>
          </a:p>
          <a:p>
            <a:pPr marL="109728" lvl="0" indent="612000">
              <a:buNone/>
            </a:pPr>
            <a:r>
              <a:rPr lang="en-US" altLang="zh-CN" sz="2400" dirty="0" smtClean="0"/>
              <a:t>2.</a:t>
            </a:r>
            <a:r>
              <a:rPr lang="zh-CN" altLang="zh-CN" sz="2400" dirty="0" smtClean="0"/>
              <a:t>鼠标</a:t>
            </a:r>
            <a:r>
              <a:rPr lang="zh-CN" altLang="zh-CN" sz="2400" dirty="0"/>
              <a:t>事件</a:t>
            </a:r>
          </a:p>
          <a:p>
            <a:pPr marL="109728" indent="612000">
              <a:buNone/>
            </a:pPr>
            <a:r>
              <a:rPr lang="zh-CN" altLang="zh-CN" sz="2400" dirty="0"/>
              <a:t>鼠标事件是操作鼠标所引发的事件，主要有“单击”、“双击”、“鼠标按下”、“鼠标移动”和“鼠标释放”等，其中“单击”事件的应用最为广泛。</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5.7 </a:t>
            </a:r>
            <a:r>
              <a:rPr lang="zh-CN" altLang="zh-CN" dirty="0">
                <a:effectLst>
                  <a:outerShdw blurRad="38100" dist="38100" dir="2700000" algn="tl">
                    <a:srgbClr val="000000">
                      <a:alpha val="43137"/>
                    </a:srgbClr>
                  </a:outerShdw>
                </a:effectLst>
              </a:rPr>
              <a:t>窗体和控件的属性</a:t>
            </a:r>
          </a:p>
        </p:txBody>
      </p:sp>
    </p:spTree>
    <p:extLst>
      <p:ext uri="{BB962C8B-B14F-4D97-AF65-F5344CB8AC3E}">
        <p14:creationId xmlns:p14="http://schemas.microsoft.com/office/powerpoint/2010/main" val="31809321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lvl="0" indent="612000">
              <a:buNone/>
            </a:pPr>
            <a:r>
              <a:rPr lang="en-US" altLang="zh-CN" sz="2400" dirty="0" smtClean="0"/>
              <a:t>3.</a:t>
            </a:r>
            <a:r>
              <a:rPr lang="zh-CN" altLang="zh-CN" sz="2400" dirty="0" smtClean="0"/>
              <a:t>对象</a:t>
            </a:r>
            <a:r>
              <a:rPr lang="zh-CN" altLang="zh-CN" sz="2400" dirty="0"/>
              <a:t>事件</a:t>
            </a:r>
          </a:p>
          <a:p>
            <a:pPr marL="109728" indent="612000">
              <a:buNone/>
            </a:pPr>
            <a:r>
              <a:rPr lang="zh-CN" altLang="zh-CN" sz="2400" dirty="0"/>
              <a:t>常用的对象事件有“获得焦点”、“失去焦点”、“更新前”、“更新后”和“更改”等</a:t>
            </a:r>
            <a:r>
              <a:rPr lang="zh-CN" altLang="zh-CN" sz="2400" dirty="0" smtClean="0"/>
              <a:t>。</a:t>
            </a:r>
            <a:endParaRPr lang="en-US" altLang="zh-CN" sz="2400" dirty="0" smtClean="0"/>
          </a:p>
          <a:p>
            <a:pPr marL="109728" lvl="0" indent="612000">
              <a:buNone/>
            </a:pPr>
            <a:r>
              <a:rPr lang="en-US" altLang="zh-CN" sz="2400" dirty="0" smtClean="0"/>
              <a:t>4.</a:t>
            </a:r>
            <a:r>
              <a:rPr lang="zh-CN" altLang="zh-CN" sz="2400" dirty="0" smtClean="0"/>
              <a:t>窗口</a:t>
            </a:r>
            <a:r>
              <a:rPr lang="zh-CN" altLang="zh-CN" sz="2400" dirty="0"/>
              <a:t>事件</a:t>
            </a:r>
          </a:p>
          <a:p>
            <a:pPr marL="109728" indent="612000">
              <a:buNone/>
            </a:pPr>
            <a:r>
              <a:rPr lang="zh-CN" altLang="zh-CN" sz="2400" dirty="0"/>
              <a:t>窗口事件是指操作窗口时所引发的事件，常用的窗口事件有“打开”、“关闭”和“加载”等。</a:t>
            </a:r>
          </a:p>
          <a:p>
            <a:pPr marL="109728" lvl="0" indent="612000">
              <a:buNone/>
            </a:pPr>
            <a:r>
              <a:rPr lang="en-US" altLang="zh-CN" sz="2400" dirty="0" smtClean="0"/>
              <a:t>5.</a:t>
            </a:r>
            <a:r>
              <a:rPr lang="zh-CN" altLang="zh-CN" sz="2400" dirty="0" smtClean="0"/>
              <a:t>操作</a:t>
            </a:r>
            <a:r>
              <a:rPr lang="zh-CN" altLang="zh-CN" sz="2400" dirty="0"/>
              <a:t>事件</a:t>
            </a:r>
          </a:p>
          <a:p>
            <a:pPr marL="109728" indent="612000">
              <a:buNone/>
            </a:pPr>
            <a:r>
              <a:rPr lang="zh-CN" altLang="zh-CN" sz="2400" dirty="0"/>
              <a:t>操作事件是指与操作数据有关的事件。常用的操作事件有“删除”、“插入前”、“插入后”、“成为当前”、“有在列表中”、“确认删除前”和“确认删除后”等</a:t>
            </a:r>
            <a:r>
              <a:rPr lang="zh-CN" altLang="zh-CN" sz="2400" dirty="0" smtClean="0"/>
              <a:t>。</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5.7 </a:t>
            </a:r>
            <a:r>
              <a:rPr lang="zh-CN" altLang="zh-CN" dirty="0">
                <a:effectLst>
                  <a:outerShdw blurRad="38100" dist="38100" dir="2700000" algn="tl">
                    <a:srgbClr val="000000">
                      <a:alpha val="43137"/>
                    </a:srgbClr>
                  </a:outerShdw>
                </a:effectLst>
              </a:rPr>
              <a:t>窗体和控件的属性</a:t>
            </a:r>
          </a:p>
        </p:txBody>
      </p:sp>
    </p:spTree>
    <p:extLst>
      <p:ext uri="{BB962C8B-B14F-4D97-AF65-F5344CB8AC3E}">
        <p14:creationId xmlns:p14="http://schemas.microsoft.com/office/powerpoint/2010/main" val="24103886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800" b="1" dirty="0"/>
              <a:t>5.7.4  </a:t>
            </a:r>
            <a:r>
              <a:rPr lang="zh-CN" altLang="zh-CN" sz="2800" b="1" dirty="0"/>
              <a:t>常用的其他属性</a:t>
            </a:r>
          </a:p>
          <a:p>
            <a:pPr marL="109728" indent="612000">
              <a:buNone/>
            </a:pPr>
            <a:r>
              <a:rPr lang="zh-CN" altLang="zh-CN" sz="2800" dirty="0"/>
              <a:t>其他属性表示了窗体和控件的附加特征，其中窗体包括：独占方式、弹出方式、循环等；控件的其他属性包括：名称、自动校正、自动</a:t>
            </a:r>
            <a:r>
              <a:rPr lang="en-US" altLang="zh-CN" sz="2800" dirty="0"/>
              <a:t>Tab</a:t>
            </a:r>
            <a:r>
              <a:rPr lang="zh-CN" altLang="zh-CN" sz="2800" dirty="0"/>
              <a:t>键、控件提示文本等。</a:t>
            </a:r>
          </a:p>
          <a:p>
            <a:pPr marL="109728" lvl="0" indent="612000">
              <a:buNone/>
            </a:pPr>
            <a:r>
              <a:rPr lang="en-US" altLang="zh-CN" sz="2800" dirty="0" smtClean="0"/>
              <a:t>1.</a:t>
            </a:r>
            <a:r>
              <a:rPr lang="zh-CN" altLang="zh-CN" sz="2800" dirty="0" smtClean="0"/>
              <a:t>窗体</a:t>
            </a:r>
            <a:r>
              <a:rPr lang="zh-CN" altLang="zh-CN" sz="2800" dirty="0"/>
              <a:t>的其他属性</a:t>
            </a:r>
          </a:p>
          <a:p>
            <a:pPr lvl="1" indent="612000"/>
            <a:r>
              <a:rPr lang="zh-CN" altLang="zh-CN" sz="2400" dirty="0"/>
              <a:t>独占</a:t>
            </a:r>
            <a:r>
              <a:rPr lang="zh-CN" altLang="zh-CN" sz="2400" dirty="0" smtClean="0"/>
              <a:t>方式</a:t>
            </a:r>
            <a:endParaRPr lang="zh-CN" altLang="zh-CN" sz="2400" dirty="0"/>
          </a:p>
          <a:p>
            <a:pPr lvl="1" indent="612000"/>
            <a:r>
              <a:rPr lang="zh-CN" altLang="zh-CN" sz="2400" dirty="0"/>
              <a:t>弹出</a:t>
            </a:r>
            <a:r>
              <a:rPr lang="zh-CN" altLang="zh-CN" sz="2400" dirty="0" smtClean="0"/>
              <a:t>方式</a:t>
            </a:r>
            <a:endParaRPr lang="en-US" altLang="zh-CN" sz="2400" dirty="0" smtClean="0"/>
          </a:p>
          <a:p>
            <a:pPr lvl="1" indent="612000"/>
            <a:r>
              <a:rPr lang="zh-CN" altLang="zh-CN" sz="2400" dirty="0"/>
              <a:t>循环</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5.7 </a:t>
            </a:r>
            <a:r>
              <a:rPr lang="zh-CN" altLang="zh-CN" dirty="0">
                <a:effectLst>
                  <a:outerShdw blurRad="38100" dist="38100" dir="2700000" algn="tl">
                    <a:srgbClr val="000000">
                      <a:alpha val="43137"/>
                    </a:srgbClr>
                  </a:outerShdw>
                </a:effectLst>
              </a:rPr>
              <a:t>窗体和控件的属性</a:t>
            </a:r>
          </a:p>
        </p:txBody>
      </p:sp>
    </p:spTree>
    <p:extLst>
      <p:ext uri="{BB962C8B-B14F-4D97-AF65-F5344CB8AC3E}">
        <p14:creationId xmlns:p14="http://schemas.microsoft.com/office/powerpoint/2010/main" val="37052882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lvl="0" indent="612000">
              <a:buNone/>
            </a:pPr>
            <a:r>
              <a:rPr lang="en-US" altLang="zh-CN" sz="2400" dirty="0" smtClean="0"/>
              <a:t>2.</a:t>
            </a:r>
            <a:r>
              <a:rPr lang="zh-CN" altLang="zh-CN" sz="2400" dirty="0" smtClean="0"/>
              <a:t>控件</a:t>
            </a:r>
            <a:r>
              <a:rPr lang="zh-CN" altLang="zh-CN" sz="2400" dirty="0"/>
              <a:t>的其他属性</a:t>
            </a:r>
          </a:p>
          <a:p>
            <a:pPr lvl="0" indent="612000"/>
            <a:r>
              <a:rPr lang="zh-CN" altLang="zh-CN" sz="2400" dirty="0"/>
              <a:t>名称：控件的唯一标识，当程序中要指定或使用一个对象时，可通过名称来实现</a:t>
            </a:r>
          </a:p>
          <a:p>
            <a:pPr lvl="0" indent="612000"/>
            <a:r>
              <a:rPr lang="zh-CN" altLang="zh-CN" sz="2400" dirty="0"/>
              <a:t>自动校正：用于更正控件中的拼写错误</a:t>
            </a:r>
          </a:p>
          <a:p>
            <a:pPr lvl="0" indent="612000"/>
            <a:r>
              <a:rPr lang="zh-CN" altLang="zh-CN" sz="2400" dirty="0"/>
              <a:t>自动</a:t>
            </a:r>
            <a:r>
              <a:rPr lang="en-US" altLang="zh-CN" sz="2400" dirty="0"/>
              <a:t>Tab</a:t>
            </a:r>
            <a:r>
              <a:rPr lang="zh-CN" altLang="zh-CN" sz="2400" dirty="0"/>
              <a:t>键：用于设置按下</a:t>
            </a:r>
            <a:r>
              <a:rPr lang="en-US" altLang="zh-CN" sz="2400" dirty="0"/>
              <a:t>Tab</a:t>
            </a:r>
            <a:r>
              <a:rPr lang="zh-CN" altLang="zh-CN" sz="2400" dirty="0"/>
              <a:t>键后焦点在控件上的切换次序</a:t>
            </a:r>
          </a:p>
          <a:p>
            <a:pPr indent="612000"/>
            <a:r>
              <a:rPr lang="zh-CN" altLang="zh-CN" sz="2400" dirty="0"/>
              <a:t>控件提示文本：用于设定鼠标放在一个对象上后显示的提示文本</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5.7 </a:t>
            </a:r>
            <a:r>
              <a:rPr lang="zh-CN" altLang="zh-CN" dirty="0">
                <a:effectLst>
                  <a:outerShdw blurRad="38100" dist="38100" dir="2700000" algn="tl">
                    <a:srgbClr val="000000">
                      <a:alpha val="43137"/>
                    </a:srgbClr>
                  </a:outerShdw>
                </a:effectLst>
              </a:rPr>
              <a:t>窗体和控件的属性</a:t>
            </a:r>
          </a:p>
        </p:txBody>
      </p:sp>
    </p:spTree>
    <p:extLst>
      <p:ext uri="{BB962C8B-B14F-4D97-AF65-F5344CB8AC3E}">
        <p14:creationId xmlns:p14="http://schemas.microsoft.com/office/powerpoint/2010/main" val="23321404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在窗体的设计视图中，可以使用功能区“窗体设计工具</a:t>
            </a:r>
            <a:r>
              <a:rPr lang="en-US" altLang="zh-CN" sz="2400" dirty="0"/>
              <a:t>/</a:t>
            </a:r>
            <a:r>
              <a:rPr lang="zh-CN" altLang="zh-CN" sz="2400" dirty="0"/>
              <a:t>设计”选项卡下“控件”组中的控件按钮在窗体上放置控件；也可从“字段列表”中双击（或拖拽）字段在窗体上放置控件。</a:t>
            </a:r>
          </a:p>
          <a:p>
            <a:pPr marL="109728" indent="612000">
              <a:buNone/>
            </a:pPr>
            <a:r>
              <a:rPr lang="zh-CN" altLang="zh-CN" sz="2400" dirty="0"/>
              <a:t>如果想插入绑定到字段的文本框控件，最快的方法是把字段列表中的字段拖放到窗体上；或者在功能区“窗体设计工具</a:t>
            </a:r>
            <a:r>
              <a:rPr lang="en-US" altLang="zh-CN" sz="2400" dirty="0"/>
              <a:t>/</a:t>
            </a:r>
            <a:r>
              <a:rPr lang="zh-CN" altLang="zh-CN" sz="2400" dirty="0"/>
              <a:t>设计”选项卡下“控件”组中单击所需控件按钮，然后单击窗体插入一个未绑定的控件，再通过设置“属性表”窗格“数据”选项卡下的“控件来源”属性将控件绑定；或者先选择好控件的类型，然后再从字段列表中拖出字段来插入一个指定控件类型的绑定控件。</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5.8 </a:t>
            </a:r>
            <a:r>
              <a:rPr lang="zh-CN" altLang="zh-CN" dirty="0">
                <a:effectLst>
                  <a:outerShdw blurRad="38100" dist="38100" dir="2700000" algn="tl">
                    <a:srgbClr val="000000">
                      <a:alpha val="43137"/>
                    </a:srgbClr>
                  </a:outerShdw>
                </a:effectLst>
              </a:rPr>
              <a:t>在窗体上放置控件</a:t>
            </a:r>
          </a:p>
        </p:txBody>
      </p:sp>
    </p:spTree>
    <p:extLst>
      <p:ext uri="{BB962C8B-B14F-4D97-AF65-F5344CB8AC3E}">
        <p14:creationId xmlns:p14="http://schemas.microsoft.com/office/powerpoint/2010/main" val="17807828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5.8.1  </a:t>
            </a:r>
            <a:r>
              <a:rPr lang="zh-CN" altLang="zh-CN" sz="2400" b="1" dirty="0"/>
              <a:t>使用“控件”在窗体上放置控件</a:t>
            </a:r>
          </a:p>
          <a:p>
            <a:pPr marL="109728" indent="612000">
              <a:buNone/>
            </a:pPr>
            <a:r>
              <a:rPr lang="zh-CN" altLang="zh-CN" sz="2400" dirty="0"/>
              <a:t>要想通过“控件”组在窗体上放置控件，首先需要单击想要使用的控件按钮，然后单击窗体上放置该控件的位置。控件放置到窗体上以后，还可以通过单击和拖动来调整控件的大小和位置。</a:t>
            </a:r>
            <a:r>
              <a:rPr lang="zh-CN" altLang="zh-CN" sz="2400" dirty="0">
                <a:hlinkClick r:id="rId2" action="ppaction://hlinkpres?slideindex=1&amp;slidetitle="/>
              </a:rPr>
              <a:t>图</a:t>
            </a:r>
            <a:r>
              <a:rPr lang="en-US" altLang="zh-CN" sz="2400" dirty="0">
                <a:hlinkClick r:id="rId2" action="ppaction://hlinkpres?slideindex=1&amp;slidetitle="/>
              </a:rPr>
              <a:t>5.74</a:t>
            </a:r>
            <a:r>
              <a:rPr lang="zh-CN" altLang="zh-CN" sz="2400" dirty="0"/>
              <a:t>显示了“控件”组的各种控件</a:t>
            </a:r>
            <a:r>
              <a:rPr lang="zh-CN" altLang="zh-CN" sz="2400" dirty="0" smtClean="0"/>
              <a:t>。</a:t>
            </a:r>
            <a:endParaRPr lang="en-US" altLang="zh-CN" sz="2400" dirty="0" smtClean="0"/>
          </a:p>
          <a:p>
            <a:r>
              <a:rPr lang="zh-CN" altLang="zh-CN" sz="2400" dirty="0"/>
              <a:t>选择对象：当该工具被启用时，可以对窗体上的控件进行移动或改变尺寸。当工具箱中没有其他工具被选择时，在默认状态下该工具是启用的。</a:t>
            </a:r>
          </a:p>
          <a:p>
            <a:r>
              <a:rPr lang="zh-CN" altLang="zh-CN" sz="2400" dirty="0"/>
              <a:t>文本框：可以显示来自字段的数据、表达式或用户输入的文字。</a:t>
            </a:r>
          </a:p>
          <a:p>
            <a:r>
              <a:rPr lang="zh-CN" altLang="zh-CN" sz="2400" dirty="0"/>
              <a:t>标签：用于显示说明文本的控件，通常是未绑定的。</a:t>
            </a:r>
          </a:p>
          <a:p>
            <a:r>
              <a:rPr lang="zh-CN" altLang="zh-CN" sz="2400" dirty="0"/>
              <a:t>命令按钮：可以通过运行事件过程或宏来执行某些操作。</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5.8 </a:t>
            </a:r>
            <a:r>
              <a:rPr lang="zh-CN" altLang="zh-CN" dirty="0">
                <a:effectLst>
                  <a:outerShdw blurRad="38100" dist="38100" dir="2700000" algn="tl">
                    <a:srgbClr val="000000">
                      <a:alpha val="43137"/>
                    </a:srgbClr>
                  </a:outerShdw>
                </a:effectLst>
              </a:rPr>
              <a:t>在窗体上放置控件</a:t>
            </a:r>
          </a:p>
        </p:txBody>
      </p:sp>
    </p:spTree>
    <p:extLst>
      <p:ext uri="{BB962C8B-B14F-4D97-AF65-F5344CB8AC3E}">
        <p14:creationId xmlns:p14="http://schemas.microsoft.com/office/powerpoint/2010/main" val="10656286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r>
              <a:rPr lang="zh-CN" altLang="zh-CN" sz="2400" dirty="0"/>
              <a:t>选项卡：可以把信息分组显示在不同的选项卡页上。</a:t>
            </a:r>
          </a:p>
          <a:p>
            <a:r>
              <a:rPr lang="zh-CN" altLang="zh-CN" sz="2400" dirty="0"/>
              <a:t>超链接：用于在窗体中插入超链接控件。</a:t>
            </a:r>
          </a:p>
          <a:p>
            <a:r>
              <a:rPr lang="en-US" altLang="zh-CN" sz="2400" dirty="0"/>
              <a:t>Web</a:t>
            </a:r>
            <a:r>
              <a:rPr lang="zh-CN" altLang="zh-CN" sz="2400" dirty="0"/>
              <a:t>浏览器控件：用于在窗体插入浏览器控件。</a:t>
            </a:r>
          </a:p>
          <a:p>
            <a:r>
              <a:rPr lang="zh-CN" altLang="zh-CN" sz="2400" dirty="0"/>
              <a:t>导航：用于在窗体中插入导航条。</a:t>
            </a:r>
          </a:p>
          <a:p>
            <a:r>
              <a:rPr lang="zh-CN" altLang="zh-CN" sz="2400" dirty="0"/>
              <a:t>选项组：可以为用户提供一组选择，一次只能选择一个。</a:t>
            </a:r>
          </a:p>
          <a:p>
            <a:r>
              <a:rPr lang="zh-CN" altLang="zh-CN" sz="2400" dirty="0"/>
              <a:t>分页符：表示一个新的窗体页面。</a:t>
            </a:r>
          </a:p>
          <a:p>
            <a:r>
              <a:rPr lang="zh-CN" altLang="zh-CN" sz="2400" dirty="0"/>
              <a:t>组合框：可以显示一个提供选项的列表，也允许文本输入。</a:t>
            </a:r>
          </a:p>
          <a:p>
            <a:r>
              <a:rPr lang="zh-CN" altLang="zh-CN" sz="2400" dirty="0"/>
              <a:t>插入图表：用于在窗体中插入图表对象。</a:t>
            </a:r>
          </a:p>
          <a:p>
            <a:r>
              <a:rPr lang="zh-CN" altLang="zh-CN" sz="2400" dirty="0"/>
              <a:t>直线：用于在窗体上或报表中画直线</a:t>
            </a:r>
            <a:r>
              <a:rPr lang="zh-CN" altLang="zh-CN" sz="2400" dirty="0" smtClean="0"/>
              <a:t>。</a:t>
            </a:r>
            <a:endParaRPr lang="en-US" altLang="zh-CN" sz="2400" dirty="0" smtClean="0"/>
          </a:p>
          <a:p>
            <a:r>
              <a:rPr lang="zh-CN" altLang="zh-CN" sz="2400" dirty="0"/>
              <a:t>切换按钮：把切换按钮绑定到</a:t>
            </a:r>
            <a:r>
              <a:rPr lang="en-US" altLang="zh-CN" sz="2400" dirty="0"/>
              <a:t>Yes/No</a:t>
            </a:r>
            <a:r>
              <a:rPr lang="zh-CN" altLang="zh-CN" sz="2400" dirty="0"/>
              <a:t>字段时，按钮凸起表示“是”，按钮凹下表示“否”</a:t>
            </a:r>
            <a:r>
              <a:rPr lang="zh-CN" altLang="zh-CN" sz="2400" dirty="0" smtClean="0"/>
              <a:t>。</a:t>
            </a: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5.8 </a:t>
            </a:r>
            <a:r>
              <a:rPr lang="zh-CN" altLang="zh-CN" dirty="0">
                <a:effectLst>
                  <a:outerShdw blurRad="38100" dist="38100" dir="2700000" algn="tl">
                    <a:srgbClr val="000000">
                      <a:alpha val="43137"/>
                    </a:srgbClr>
                  </a:outerShdw>
                </a:effectLst>
              </a:rPr>
              <a:t>在窗体上放置控件</a:t>
            </a:r>
          </a:p>
        </p:txBody>
      </p:sp>
    </p:spTree>
    <p:extLst>
      <p:ext uri="{BB962C8B-B14F-4D97-AF65-F5344CB8AC3E}">
        <p14:creationId xmlns:p14="http://schemas.microsoft.com/office/powerpoint/2010/main" val="37497810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5.1.2 </a:t>
            </a:r>
            <a:r>
              <a:rPr lang="zh-CN" altLang="zh-CN" sz="2400" b="1" dirty="0"/>
              <a:t>窗体的视图</a:t>
            </a:r>
          </a:p>
          <a:p>
            <a:pPr marL="109728" indent="612000">
              <a:buNone/>
            </a:pPr>
            <a:r>
              <a:rPr lang="zh-CN" altLang="zh-CN" sz="2400" dirty="0"/>
              <a:t>在</a:t>
            </a:r>
            <a:r>
              <a:rPr lang="en-US" altLang="zh-CN" sz="2400" dirty="0"/>
              <a:t>Access2010</a:t>
            </a:r>
            <a:r>
              <a:rPr lang="zh-CN" altLang="zh-CN" sz="2400" dirty="0"/>
              <a:t>中，窗体有窗体视图、数据表视图、数据透视表视图、数据透视图视图、布局视图和设计视图六种视图方式，不同视图方式可方便地通过功能区“开始”选项卡下“视图”组中</a:t>
            </a:r>
            <a:r>
              <a:rPr lang="zh-CN" altLang="zh-CN" sz="2400" dirty="0" smtClean="0"/>
              <a:t>的</a:t>
            </a:r>
            <a:r>
              <a:rPr lang="zh-CN" altLang="en-US" sz="2400" dirty="0" smtClean="0"/>
              <a:t>“视图”</a:t>
            </a:r>
            <a:r>
              <a:rPr lang="zh-CN" altLang="zh-CN" sz="2400" dirty="0" smtClean="0"/>
              <a:t>下</a:t>
            </a:r>
            <a:r>
              <a:rPr lang="zh-CN" altLang="zh-CN" sz="2400" dirty="0"/>
              <a:t>拉列表中的命令进行切换。不同类型的窗体具有的视图类型也有所不同。</a:t>
            </a:r>
          </a:p>
          <a:p>
            <a:pPr marL="109728" indent="612000">
              <a:buNone/>
            </a:pPr>
            <a:r>
              <a:rPr lang="en-US" altLang="zh-CN" sz="2400" dirty="0"/>
              <a:t>(1)</a:t>
            </a:r>
            <a:r>
              <a:rPr lang="zh-CN" altLang="zh-CN" sz="2400" dirty="0"/>
              <a:t>窗体视图</a:t>
            </a:r>
          </a:p>
          <a:p>
            <a:pPr marL="109728" indent="612000">
              <a:buNone/>
            </a:pPr>
            <a:r>
              <a:rPr lang="zh-CN" altLang="zh-CN" sz="2400" dirty="0"/>
              <a:t>“窗体视图”是窗体设计完成后运行时的视图方式，通过窗体视图可以对数据库进行操作，</a:t>
            </a:r>
            <a:r>
              <a:rPr lang="zh-CN" altLang="zh-CN" sz="2400" dirty="0">
                <a:hlinkClick r:id="rId2" action="ppaction://hlinkpres?slideindex=1&amp;slidetitle="/>
              </a:rPr>
              <a:t>图</a:t>
            </a:r>
            <a:r>
              <a:rPr lang="en-US" altLang="zh-CN" sz="2400" dirty="0">
                <a:hlinkClick r:id="rId2" action="ppaction://hlinkpres?slideindex=1&amp;slidetitle="/>
              </a:rPr>
              <a:t>5.1</a:t>
            </a:r>
            <a:r>
              <a:rPr lang="zh-CN" altLang="zh-CN" sz="2400" dirty="0"/>
              <a:t>和</a:t>
            </a:r>
            <a:r>
              <a:rPr lang="zh-CN" altLang="zh-CN" sz="2400" dirty="0">
                <a:hlinkClick r:id="rId3" action="ppaction://hlinkpres?slideindex=1&amp;slidetitle="/>
              </a:rPr>
              <a:t>图</a:t>
            </a:r>
            <a:r>
              <a:rPr lang="en-US" altLang="zh-CN" sz="2400" dirty="0">
                <a:hlinkClick r:id="rId3" action="ppaction://hlinkpres?slideindex=1&amp;slidetitle="/>
              </a:rPr>
              <a:t>5.2</a:t>
            </a:r>
            <a:r>
              <a:rPr lang="zh-CN" altLang="zh-CN" sz="2400" dirty="0"/>
              <a:t>所示的均是“窗体视图”。</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5.1  </a:t>
            </a:r>
            <a:r>
              <a:rPr lang="zh-CN" altLang="zh-CN" dirty="0">
                <a:effectLst>
                  <a:outerShdw blurRad="38100" dist="38100" dir="2700000" algn="tl">
                    <a:srgbClr val="000000">
                      <a:alpha val="43137"/>
                    </a:srgbClr>
                  </a:outerShdw>
                </a:effectLst>
              </a:rPr>
              <a:t>窗体简介</a:t>
            </a:r>
            <a:endParaRPr lang="zh-CN" altLang="en-US" dirty="0"/>
          </a:p>
        </p:txBody>
      </p:sp>
    </p:spTree>
    <p:extLst>
      <p:ext uri="{BB962C8B-B14F-4D97-AF65-F5344CB8AC3E}">
        <p14:creationId xmlns:p14="http://schemas.microsoft.com/office/powerpoint/2010/main" val="333592289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r>
              <a:rPr lang="zh-CN" altLang="zh-CN" sz="2400" dirty="0"/>
              <a:t>列表框：可以显示一个提供选项的完整列表，不允许手动输入。</a:t>
            </a:r>
          </a:p>
          <a:p>
            <a:r>
              <a:rPr lang="zh-CN" altLang="zh-CN" sz="2400" dirty="0"/>
              <a:t>矩形框：用于在窗体上或报表中画一个矩形框。</a:t>
            </a:r>
          </a:p>
          <a:p>
            <a:r>
              <a:rPr lang="zh-CN" altLang="zh-CN" sz="2400" dirty="0"/>
              <a:t>复选框：表示可以选择多项。</a:t>
            </a:r>
          </a:p>
          <a:p>
            <a:r>
              <a:rPr lang="zh-CN" altLang="zh-CN" sz="2400" dirty="0"/>
              <a:t>未绑定对象框：可以显示未绑定的</a:t>
            </a:r>
            <a:r>
              <a:rPr lang="en-US" altLang="zh-CN" sz="2400" dirty="0"/>
              <a:t>OLE</a:t>
            </a:r>
            <a:r>
              <a:rPr lang="zh-CN" altLang="zh-CN" sz="2400" dirty="0"/>
              <a:t>对象。</a:t>
            </a:r>
          </a:p>
          <a:p>
            <a:r>
              <a:rPr lang="zh-CN" altLang="zh-CN" sz="2400" dirty="0"/>
              <a:t>附件：用于在窗体中插入附件控件。</a:t>
            </a:r>
          </a:p>
          <a:p>
            <a:r>
              <a:rPr lang="zh-CN" altLang="zh-CN" sz="2400" dirty="0"/>
              <a:t>选项按钮：表示可以选择单项，可绑定到是</a:t>
            </a:r>
            <a:r>
              <a:rPr lang="en-US" altLang="zh-CN" sz="2400" dirty="0"/>
              <a:t>/</a:t>
            </a:r>
            <a:r>
              <a:rPr lang="zh-CN" altLang="zh-CN" sz="2400" dirty="0"/>
              <a:t>否字段。</a:t>
            </a:r>
          </a:p>
          <a:p>
            <a:r>
              <a:rPr lang="zh-CN" altLang="zh-CN" sz="2400" dirty="0"/>
              <a:t>子窗体／子报表：用于在主窗体和主报表添加子窗体或子报表，以显示来自多个一对多表中的数据。</a:t>
            </a:r>
          </a:p>
          <a:p>
            <a:r>
              <a:rPr lang="zh-CN" altLang="zh-CN" sz="2400" dirty="0"/>
              <a:t>绑定对象框：可以显示绑定的对象，如</a:t>
            </a:r>
            <a:r>
              <a:rPr lang="en-US" altLang="zh-CN" sz="2400" dirty="0"/>
              <a:t>OLE</a:t>
            </a:r>
            <a:r>
              <a:rPr lang="zh-CN" altLang="zh-CN" sz="2400" dirty="0"/>
              <a:t>对象。</a:t>
            </a:r>
          </a:p>
          <a:p>
            <a:r>
              <a:rPr lang="zh-CN" altLang="zh-CN" sz="2400" dirty="0"/>
              <a:t>图像：可以显示一个静态图片。</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5.8 </a:t>
            </a:r>
            <a:r>
              <a:rPr lang="zh-CN" altLang="zh-CN" dirty="0">
                <a:effectLst>
                  <a:outerShdw blurRad="38100" dist="38100" dir="2700000" algn="tl">
                    <a:srgbClr val="000000">
                      <a:alpha val="43137"/>
                    </a:srgbClr>
                  </a:outerShdw>
                </a:effectLst>
              </a:rPr>
              <a:t>在窗体上放置控件</a:t>
            </a:r>
          </a:p>
        </p:txBody>
      </p:sp>
    </p:spTree>
    <p:extLst>
      <p:ext uri="{BB962C8B-B14F-4D97-AF65-F5344CB8AC3E}">
        <p14:creationId xmlns:p14="http://schemas.microsoft.com/office/powerpoint/2010/main" val="33685628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0">
              <a:buNone/>
            </a:pPr>
            <a:r>
              <a:rPr lang="en-US" altLang="zh-CN" sz="2400" b="1" dirty="0"/>
              <a:t>5.8.2  </a:t>
            </a:r>
            <a:r>
              <a:rPr lang="zh-CN" altLang="zh-CN" sz="2400" b="1" dirty="0"/>
              <a:t>使用字段列表放置控件</a:t>
            </a:r>
          </a:p>
          <a:p>
            <a:pPr marL="109728" indent="0">
              <a:buNone/>
            </a:pPr>
            <a:r>
              <a:rPr lang="zh-CN" altLang="zh-CN" sz="2400" dirty="0"/>
              <a:t>“字段列表”列出了所有可以作为窗体记录源的表或查询中的字段。可以通过把“字段列表”中的字段拖放（或双击）到窗体上来手动放置控件。</a:t>
            </a:r>
            <a:r>
              <a:rPr lang="en-US" altLang="zh-CN" sz="2400" dirty="0"/>
              <a:t>Access</a:t>
            </a:r>
            <a:r>
              <a:rPr lang="zh-CN" altLang="zh-CN" sz="2400" dirty="0"/>
              <a:t>根据字段类型来选择控件的类型，如</a:t>
            </a:r>
            <a:r>
              <a:rPr lang="zh-CN" altLang="zh-CN" sz="2400" dirty="0">
                <a:hlinkClick r:id="rId2" action="ppaction://hlinkpres?slideindex=1&amp;slidetitle="/>
              </a:rPr>
              <a:t>图</a:t>
            </a:r>
            <a:r>
              <a:rPr lang="en-US" altLang="zh-CN" sz="2400" dirty="0">
                <a:hlinkClick r:id="rId2" action="ppaction://hlinkpres?slideindex=1&amp;slidetitle="/>
              </a:rPr>
              <a:t>5.75</a:t>
            </a:r>
            <a:r>
              <a:rPr lang="zh-CN" altLang="zh-CN" sz="2400" dirty="0"/>
              <a:t>所示</a:t>
            </a:r>
            <a:r>
              <a:rPr lang="zh-CN" altLang="zh-CN" sz="2400" dirty="0" smtClean="0"/>
              <a:t>。</a:t>
            </a:r>
            <a:endParaRPr lang="en-US" altLang="zh-CN" sz="2400" dirty="0" smtClean="0"/>
          </a:p>
          <a:p>
            <a:pPr marL="109728" indent="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5.8 </a:t>
            </a:r>
            <a:r>
              <a:rPr lang="zh-CN" altLang="zh-CN" dirty="0">
                <a:effectLst>
                  <a:outerShdw blurRad="38100" dist="38100" dir="2700000" algn="tl">
                    <a:srgbClr val="000000">
                      <a:alpha val="43137"/>
                    </a:srgbClr>
                  </a:outerShdw>
                </a:effectLst>
              </a:rPr>
              <a:t>在窗体上放置控件</a:t>
            </a:r>
          </a:p>
        </p:txBody>
      </p:sp>
    </p:spTree>
    <p:extLst>
      <p:ext uri="{BB962C8B-B14F-4D97-AF65-F5344CB8AC3E}">
        <p14:creationId xmlns:p14="http://schemas.microsoft.com/office/powerpoint/2010/main" val="257040616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在把控件放置到窗体上之前，就应当考虑如何为它们命名了。</a:t>
            </a:r>
            <a:r>
              <a:rPr lang="en-US" altLang="zh-CN" sz="2400" dirty="0"/>
              <a:t>Access</a:t>
            </a:r>
            <a:r>
              <a:rPr lang="zh-CN" altLang="zh-CN" sz="2400" dirty="0"/>
              <a:t>对控件的名称做出了以下限制：</a:t>
            </a:r>
          </a:p>
          <a:p>
            <a:r>
              <a:rPr lang="zh-CN" altLang="zh-CN" sz="2400" dirty="0"/>
              <a:t>控件名称不能超过</a:t>
            </a:r>
            <a:r>
              <a:rPr lang="en-US" altLang="zh-CN" sz="2400" dirty="0"/>
              <a:t>64</a:t>
            </a:r>
            <a:r>
              <a:rPr lang="zh-CN" altLang="zh-CN" sz="2400" dirty="0"/>
              <a:t>个字符。</a:t>
            </a:r>
          </a:p>
          <a:p>
            <a:r>
              <a:rPr lang="zh-CN" altLang="zh-CN" sz="2400" dirty="0"/>
              <a:t>控件名称中不能包含小数点（．）、感叹号（！）、重音符（ˋ）和方括号（［］）。 </a:t>
            </a:r>
          </a:p>
          <a:p>
            <a:r>
              <a:rPr lang="zh-CN" altLang="zh-CN" sz="2400" dirty="0"/>
              <a:t>控件名称的第一个字符不能是空格。</a:t>
            </a:r>
          </a:p>
          <a:p>
            <a:r>
              <a:rPr lang="zh-CN" altLang="zh-CN" sz="2400" dirty="0"/>
              <a:t>控件名称中不能包含双引号，双引号被用于项目。</a:t>
            </a:r>
          </a:p>
          <a:p>
            <a:r>
              <a:rPr lang="zh-CN" altLang="zh-CN" sz="2400" dirty="0"/>
              <a:t>有时为了简化控件的名称，可以使用以下规则：</a:t>
            </a:r>
          </a:p>
          <a:p>
            <a:r>
              <a:rPr lang="zh-CN" altLang="zh-CN" sz="2400" dirty="0"/>
              <a:t>把控件的名称保持在</a:t>
            </a:r>
            <a:r>
              <a:rPr lang="en-US" altLang="zh-CN" sz="2400" dirty="0"/>
              <a:t>30</a:t>
            </a:r>
            <a:r>
              <a:rPr lang="zh-CN" altLang="zh-CN" sz="2400" dirty="0"/>
              <a:t>个字符以内。</a:t>
            </a:r>
          </a:p>
          <a:p>
            <a:r>
              <a:rPr lang="zh-CN" altLang="zh-CN" sz="2400" dirty="0"/>
              <a:t>只使用字母和数字。</a:t>
            </a:r>
          </a:p>
          <a:p>
            <a:r>
              <a:rPr lang="zh-CN" altLang="zh-CN" sz="2400" dirty="0"/>
              <a:t>避免使用标点符号和空格。</a:t>
            </a:r>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5.9  </a:t>
            </a:r>
            <a:r>
              <a:rPr lang="zh-CN" altLang="zh-CN" dirty="0">
                <a:effectLst>
                  <a:outerShdw blurRad="38100" dist="38100" dir="2700000" algn="tl">
                    <a:srgbClr val="000000">
                      <a:alpha val="43137"/>
                    </a:srgbClr>
                  </a:outerShdw>
                </a:effectLst>
              </a:rPr>
              <a:t>为控件命名</a:t>
            </a:r>
          </a:p>
        </p:txBody>
      </p:sp>
    </p:spTree>
    <p:extLst>
      <p:ext uri="{BB962C8B-B14F-4D97-AF65-F5344CB8AC3E}">
        <p14:creationId xmlns:p14="http://schemas.microsoft.com/office/powerpoint/2010/main" val="389934768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在采用鼠标拖拽的方式创建控件时，同类控件的尺寸及各种控件的位置很容易出现不协调的情况，为此</a:t>
            </a:r>
            <a:r>
              <a:rPr lang="en-US" altLang="zh-CN" sz="2400" dirty="0"/>
              <a:t>Access</a:t>
            </a:r>
            <a:r>
              <a:rPr lang="zh-CN" altLang="zh-CN" sz="2400" dirty="0"/>
              <a:t>提供了控件尺寸统一和位置对齐的工具，它们分别是功能区“窗体设计工具</a:t>
            </a:r>
            <a:r>
              <a:rPr lang="en-US" altLang="zh-CN" sz="2400" dirty="0"/>
              <a:t>/</a:t>
            </a:r>
            <a:r>
              <a:rPr lang="zh-CN" altLang="zh-CN" sz="2400" dirty="0"/>
              <a:t>格式”选项卡下“调整大小和排序”组中</a:t>
            </a:r>
            <a:r>
              <a:rPr lang="zh-CN" altLang="zh-CN" sz="2400" dirty="0" smtClean="0"/>
              <a:t>的“大小</a:t>
            </a:r>
            <a:r>
              <a:rPr lang="en-US" altLang="zh-CN" sz="2400" dirty="0" smtClean="0"/>
              <a:t>/</a:t>
            </a:r>
            <a:r>
              <a:rPr lang="zh-CN" altLang="en-US" sz="2400" dirty="0" smtClean="0"/>
              <a:t>空格</a:t>
            </a:r>
            <a:r>
              <a:rPr lang="zh-CN" altLang="zh-CN" sz="2400" dirty="0" smtClean="0"/>
              <a:t>”和“</a:t>
            </a:r>
            <a:r>
              <a:rPr lang="zh-CN" altLang="en-US" sz="2400" dirty="0" smtClean="0"/>
              <a:t>对齐</a:t>
            </a:r>
            <a:r>
              <a:rPr lang="zh-CN" altLang="zh-CN" sz="2400" dirty="0" smtClean="0"/>
              <a:t>”，</a:t>
            </a:r>
            <a:r>
              <a:rPr lang="zh-CN" altLang="zh-CN" sz="2400" dirty="0"/>
              <a:t>单击两个按钮会分别展开如</a:t>
            </a:r>
            <a:r>
              <a:rPr lang="zh-CN" altLang="zh-CN" sz="2400" dirty="0">
                <a:hlinkClick r:id="rId2" action="ppaction://hlinkpres?slideindex=1&amp;slidetitle="/>
              </a:rPr>
              <a:t>图</a:t>
            </a:r>
            <a:r>
              <a:rPr lang="en-US" altLang="zh-CN" sz="2400" dirty="0">
                <a:hlinkClick r:id="rId2" action="ppaction://hlinkpres?slideindex=1&amp;slidetitle="/>
              </a:rPr>
              <a:t>5.76</a:t>
            </a:r>
            <a:r>
              <a:rPr lang="zh-CN" altLang="zh-CN" sz="2400" dirty="0"/>
              <a:t>和</a:t>
            </a:r>
            <a:r>
              <a:rPr lang="zh-CN" altLang="zh-CN" sz="2400" dirty="0">
                <a:hlinkClick r:id="rId3" action="ppaction://hlinkpres?slideindex=1&amp;slidetitle="/>
              </a:rPr>
              <a:t>图</a:t>
            </a:r>
            <a:r>
              <a:rPr lang="en-US" altLang="zh-CN" sz="2400" dirty="0">
                <a:hlinkClick r:id="rId3" action="ppaction://hlinkpres?slideindex=1&amp;slidetitle="/>
              </a:rPr>
              <a:t>5.77</a:t>
            </a:r>
            <a:r>
              <a:rPr lang="zh-CN" altLang="zh-CN" sz="2400" dirty="0"/>
              <a:t>所示的下拉列表。另外，在选定控件的前提下，单击鼠标右键弹出的快捷菜单中也可以找到大小和对齐命令</a:t>
            </a:r>
            <a:r>
              <a:rPr lang="zh-CN" altLang="zh-CN" sz="2400" dirty="0" smtClean="0"/>
              <a:t>。</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5.10  </a:t>
            </a:r>
            <a:r>
              <a:rPr lang="zh-CN" altLang="zh-CN" dirty="0">
                <a:effectLst>
                  <a:outerShdw blurRad="38100" dist="38100" dir="2700000" algn="tl">
                    <a:srgbClr val="000000">
                      <a:alpha val="43137"/>
                    </a:srgbClr>
                  </a:outerShdw>
                </a:effectLst>
              </a:rPr>
              <a:t>控件的尺寸统一与对齐</a:t>
            </a:r>
          </a:p>
        </p:txBody>
      </p:sp>
    </p:spTree>
    <p:extLst>
      <p:ext uri="{BB962C8B-B14F-4D97-AF65-F5344CB8AC3E}">
        <p14:creationId xmlns:p14="http://schemas.microsoft.com/office/powerpoint/2010/main" val="155481481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下面我们以如</a:t>
            </a:r>
            <a:r>
              <a:rPr lang="zh-CN" altLang="zh-CN" sz="2400" dirty="0">
                <a:hlinkClick r:id="rId2" action="ppaction://hlinkpres?slideindex=1&amp;slidetitle="/>
              </a:rPr>
              <a:t>图</a:t>
            </a:r>
            <a:r>
              <a:rPr lang="en-US" altLang="zh-CN" sz="2400" dirty="0">
                <a:hlinkClick r:id="rId2" action="ppaction://hlinkpres?slideindex=1&amp;slidetitle="/>
              </a:rPr>
              <a:t>5.78</a:t>
            </a:r>
            <a:r>
              <a:rPr lang="zh-CN" altLang="zh-CN" sz="2400" dirty="0"/>
              <a:t>所示的“大小及对齐示例”窗体为例介绍具体的操作方法，要求：将窗体中标题为“</a:t>
            </a:r>
            <a:r>
              <a:rPr lang="en-US" altLang="zh-CN" sz="2400" dirty="0"/>
              <a:t>Command0</a:t>
            </a:r>
            <a:r>
              <a:rPr lang="zh-CN" altLang="zh-CN" sz="2400" dirty="0"/>
              <a:t>”、“</a:t>
            </a:r>
            <a:r>
              <a:rPr lang="en-US" altLang="zh-CN" sz="2400" dirty="0"/>
              <a:t>Command1</a:t>
            </a:r>
            <a:r>
              <a:rPr lang="zh-CN" altLang="zh-CN" sz="2400" dirty="0"/>
              <a:t>”和“</a:t>
            </a:r>
            <a:r>
              <a:rPr lang="en-US" altLang="zh-CN" sz="2400" dirty="0"/>
              <a:t>Command2</a:t>
            </a:r>
            <a:r>
              <a:rPr lang="zh-CN" altLang="zh-CN" sz="2400" dirty="0"/>
              <a:t>”的三个命令按钮，以“</a:t>
            </a:r>
            <a:r>
              <a:rPr lang="en-US" altLang="zh-CN" sz="2400" dirty="0"/>
              <a:t>Command1</a:t>
            </a:r>
            <a:r>
              <a:rPr lang="zh-CN" altLang="zh-CN" sz="2400" dirty="0"/>
              <a:t>”为标准上对齐并统一尺寸</a:t>
            </a:r>
            <a:r>
              <a:rPr lang="zh-CN" altLang="zh-CN" sz="2400" dirty="0" smtClean="0"/>
              <a:t>。</a:t>
            </a:r>
            <a:endParaRPr lang="en-US" altLang="zh-CN" sz="2400" dirty="0" smtClean="0"/>
          </a:p>
          <a:p>
            <a:pPr marL="109728" indent="612000">
              <a:buNone/>
            </a:pPr>
            <a:r>
              <a:rPr lang="zh-CN" altLang="zh-CN" sz="2400" dirty="0"/>
              <a:t>修改后的“大小及对齐示例”窗体如</a:t>
            </a:r>
            <a:r>
              <a:rPr lang="zh-CN" altLang="zh-CN" sz="2400" dirty="0">
                <a:hlinkClick r:id="rId3" action="ppaction://hlinkpres?slideindex=1&amp;slidetitle="/>
              </a:rPr>
              <a:t>图</a:t>
            </a:r>
            <a:r>
              <a:rPr lang="en-US" altLang="zh-CN" sz="2400" dirty="0">
                <a:hlinkClick r:id="rId3" action="ppaction://hlinkpres?slideindex=1&amp;slidetitle="/>
              </a:rPr>
              <a:t>5.79</a:t>
            </a:r>
            <a:r>
              <a:rPr lang="zh-CN" altLang="zh-CN" sz="2400" dirty="0"/>
              <a:t>所</a:t>
            </a:r>
            <a:r>
              <a:rPr lang="zh-CN" altLang="zh-CN" sz="2400" dirty="0" smtClean="0"/>
              <a:t>示</a:t>
            </a:r>
            <a:r>
              <a:rPr lang="zh-CN" altLang="en-US" sz="2400" dirty="0" smtClean="0"/>
              <a:t>。</a:t>
            </a:r>
            <a:endParaRPr lang="en-US" altLang="zh-CN" sz="2400" dirty="0" smtClean="0"/>
          </a:p>
          <a:p>
            <a:pPr marL="109728" indent="612000">
              <a:buNone/>
            </a:pPr>
            <a:r>
              <a:rPr lang="zh-CN" altLang="zh-CN" sz="2400" dirty="0">
                <a:hlinkClick r:id="rId4" action="ppaction://hlinkfile"/>
              </a:rPr>
              <a:t>大小及对齐</a:t>
            </a:r>
            <a:r>
              <a:rPr lang="zh-CN" altLang="zh-CN" sz="2400" dirty="0" smtClean="0">
                <a:hlinkClick r:id="rId4" action="ppaction://hlinkfile"/>
              </a:rPr>
              <a:t>示例</a:t>
            </a:r>
            <a:r>
              <a:rPr lang="zh-CN" altLang="en-US" sz="2400" dirty="0" smtClean="0">
                <a:hlinkClick r:id="rId4" action="ppaction://hlinkfile"/>
              </a:rPr>
              <a:t>（见示例数据库）</a:t>
            </a:r>
            <a:endParaRPr lang="en-US" altLang="zh-CN" sz="2400" dirty="0" smtClean="0"/>
          </a:p>
          <a:p>
            <a:pPr marL="109728" indent="612000">
              <a:buNone/>
            </a:pPr>
            <a:endParaRPr lang="zh-CN" altLang="zh-CN" sz="2400" dirty="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5.10  </a:t>
            </a:r>
            <a:r>
              <a:rPr lang="zh-CN" altLang="zh-CN" dirty="0">
                <a:effectLst>
                  <a:outerShdw blurRad="38100" dist="38100" dir="2700000" algn="tl">
                    <a:srgbClr val="000000">
                      <a:alpha val="43137"/>
                    </a:srgbClr>
                  </a:outerShdw>
                </a:effectLst>
              </a:rPr>
              <a:t>控件的尺寸统一与对齐</a:t>
            </a:r>
          </a:p>
        </p:txBody>
      </p:sp>
    </p:spTree>
    <p:extLst>
      <p:ext uri="{BB962C8B-B14F-4D97-AF65-F5344CB8AC3E}">
        <p14:creationId xmlns:p14="http://schemas.microsoft.com/office/powerpoint/2010/main" val="198826945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本章详细地介绍了窗体的有关知识，包括窗体的种类、窗体的创建方式、窗体控件的属性和使用方法等。通过本章的学习，读者应该掌握创建不同形式窗体的方法，了解常用控件的基本知识。</a:t>
            </a:r>
          </a:p>
        </p:txBody>
      </p:sp>
      <p:sp>
        <p:nvSpPr>
          <p:cNvPr id="2" name="标题 1"/>
          <p:cNvSpPr>
            <a:spLocks noGrp="1"/>
          </p:cNvSpPr>
          <p:nvPr>
            <p:ph type="title"/>
          </p:nvPr>
        </p:nvSpPr>
        <p:spPr/>
        <p:txBody>
          <a:bodyPr/>
          <a:lstStyle/>
          <a:p>
            <a:r>
              <a:rPr lang="zh-CN" altLang="zh-CN" dirty="0">
                <a:effectLst>
                  <a:outerShdw blurRad="38100" dist="38100" dir="2700000" algn="tl">
                    <a:srgbClr val="000000">
                      <a:alpha val="43137"/>
                    </a:srgbClr>
                  </a:outerShdw>
                </a:effectLst>
              </a:rPr>
              <a:t>本章小结</a:t>
            </a:r>
          </a:p>
        </p:txBody>
      </p:sp>
    </p:spTree>
    <p:extLst>
      <p:ext uri="{BB962C8B-B14F-4D97-AF65-F5344CB8AC3E}">
        <p14:creationId xmlns:p14="http://schemas.microsoft.com/office/powerpoint/2010/main" val="23644231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(2)</a:t>
            </a:r>
            <a:r>
              <a:rPr lang="zh-CN" altLang="zh-CN" sz="2400" dirty="0"/>
              <a:t>数据表视图</a:t>
            </a:r>
          </a:p>
          <a:p>
            <a:pPr marL="109728" indent="612000">
              <a:buNone/>
            </a:pPr>
            <a:r>
              <a:rPr lang="zh-CN" altLang="zh-CN" sz="2400" dirty="0"/>
              <a:t>窗体的“数据表视图”是显示数据的视图，其显示效果与表的数据表视图、查询的数据表视图相同。在“数据表视图”中有些控件是不显示的，如：独立标签、图像等，</a:t>
            </a:r>
            <a:r>
              <a:rPr lang="zh-CN" altLang="zh-CN" sz="2400" dirty="0">
                <a:hlinkClick r:id="rId2" action="ppaction://hlinkpres?slideindex=1&amp;slidetitle="/>
              </a:rPr>
              <a:t>图</a:t>
            </a:r>
            <a:r>
              <a:rPr lang="en-US" altLang="zh-CN" sz="2400" dirty="0" smtClean="0">
                <a:hlinkClick r:id="rId2" action="ppaction://hlinkpres?slideindex=1&amp;slidetitle="/>
              </a:rPr>
              <a:t>5.3</a:t>
            </a:r>
            <a:r>
              <a:rPr lang="zh-CN" altLang="zh-CN" sz="2400" dirty="0" smtClean="0"/>
              <a:t>所</a:t>
            </a:r>
            <a:r>
              <a:rPr lang="zh-CN" altLang="zh-CN" sz="2400" dirty="0"/>
              <a:t>示的就是窗体的“数据表视图”</a:t>
            </a:r>
            <a:r>
              <a:rPr lang="zh-CN" altLang="zh-CN" sz="2400" dirty="0" smtClean="0"/>
              <a:t>。</a:t>
            </a:r>
            <a:endParaRPr lang="en-US" altLang="zh-CN" sz="2400" dirty="0" smtClean="0"/>
          </a:p>
          <a:p>
            <a:pPr marL="109728" indent="612000">
              <a:buNone/>
            </a:pPr>
            <a:r>
              <a:rPr lang="zh-CN" altLang="zh-CN" sz="2400" dirty="0">
                <a:hlinkClick r:id="rId3" action="ppaction://hlinkfile"/>
              </a:rPr>
              <a:t>“专业表子窗体”窗体数据表</a:t>
            </a:r>
            <a:r>
              <a:rPr lang="zh-CN" altLang="zh-CN" sz="2400" dirty="0" smtClean="0">
                <a:hlinkClick r:id="rId3" action="ppaction://hlinkfile"/>
              </a:rPr>
              <a:t>视图</a:t>
            </a:r>
            <a:r>
              <a:rPr lang="zh-CN" altLang="en-US" sz="2400" dirty="0" smtClean="0">
                <a:hlinkClick r:id="rId3" action="ppaction://hlinkfile"/>
              </a:rPr>
              <a:t>（见示例数据库）</a:t>
            </a:r>
            <a:endParaRPr lang="en-US" altLang="zh-CN" sz="2400" dirty="0" smtClean="0"/>
          </a:p>
          <a:p>
            <a:pPr marL="109728" indent="612000">
              <a:buNone/>
            </a:pPr>
            <a:r>
              <a:rPr lang="en-US" altLang="zh-CN" sz="2400" dirty="0"/>
              <a:t>(3)</a:t>
            </a:r>
            <a:r>
              <a:rPr lang="zh-CN" altLang="zh-CN" sz="2400" dirty="0"/>
              <a:t>数据透视表视图</a:t>
            </a:r>
          </a:p>
          <a:p>
            <a:pPr marL="109728" indent="612000">
              <a:buNone/>
            </a:pPr>
            <a:r>
              <a:rPr lang="zh-CN" altLang="zh-CN" sz="2400" dirty="0"/>
              <a:t>数据透视表是一种交互式的表，它可以实现用户选定的计算，所进行的计算与数据在数据透视表中的排列有关</a:t>
            </a:r>
            <a:r>
              <a:rPr lang="zh-CN" altLang="zh-CN" sz="2400" dirty="0" smtClean="0"/>
              <a:t>。</a:t>
            </a:r>
            <a:r>
              <a:rPr lang="zh-CN" altLang="zh-CN" sz="2400" dirty="0" smtClean="0">
                <a:hlinkClick r:id="rId4" action="ppaction://hlinkpres?slideindex=1&amp;slidetitle="/>
              </a:rPr>
              <a:t>图</a:t>
            </a:r>
            <a:r>
              <a:rPr lang="en-US" altLang="zh-CN" sz="2400" dirty="0">
                <a:hlinkClick r:id="rId4" action="ppaction://hlinkpres?slideindex=1&amp;slidetitle="/>
              </a:rPr>
              <a:t>5.4</a:t>
            </a:r>
            <a:r>
              <a:rPr lang="zh-CN" altLang="zh-CN" sz="2400" dirty="0"/>
              <a:t>所示的就是窗体的“数据透视表视图”</a:t>
            </a:r>
            <a:r>
              <a:rPr lang="zh-CN" altLang="zh-CN" sz="2400" dirty="0" smtClean="0"/>
              <a:t>。</a:t>
            </a:r>
            <a:endParaRPr lang="en-US" altLang="zh-CN" sz="2400" dirty="0" smtClean="0"/>
          </a:p>
          <a:p>
            <a:pPr marL="109728" indent="612000">
              <a:buNone/>
            </a:pPr>
            <a:r>
              <a:rPr lang="zh-CN" altLang="en-US" sz="2400" dirty="0">
                <a:hlinkClick r:id="rId3" action="ppaction://hlinkfile"/>
              </a:rPr>
              <a:t>学生档案表数据</a:t>
            </a:r>
            <a:r>
              <a:rPr lang="zh-CN" altLang="en-US" sz="2400" dirty="0" smtClean="0">
                <a:hlinkClick r:id="rId3" action="ppaction://hlinkfile"/>
              </a:rPr>
              <a:t>透视表（见示例数据库）</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5.1  </a:t>
            </a:r>
            <a:r>
              <a:rPr lang="zh-CN" altLang="zh-CN" dirty="0">
                <a:effectLst>
                  <a:outerShdw blurRad="38100" dist="38100" dir="2700000" algn="tl">
                    <a:srgbClr val="000000">
                      <a:alpha val="43137"/>
                    </a:srgbClr>
                  </a:outerShdw>
                </a:effectLst>
              </a:rPr>
              <a:t>窗体简介</a:t>
            </a:r>
            <a:endParaRPr lang="zh-CN" altLang="en-US" dirty="0"/>
          </a:p>
        </p:txBody>
      </p:sp>
    </p:spTree>
    <p:extLst>
      <p:ext uri="{BB962C8B-B14F-4D97-AF65-F5344CB8AC3E}">
        <p14:creationId xmlns:p14="http://schemas.microsoft.com/office/powerpoint/2010/main" val="12634048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(4)</a:t>
            </a:r>
            <a:r>
              <a:rPr lang="zh-CN" altLang="zh-CN" sz="2400" dirty="0"/>
              <a:t>数据透视图视图</a:t>
            </a:r>
          </a:p>
          <a:p>
            <a:pPr marL="109728" indent="612000">
              <a:buNone/>
            </a:pPr>
            <a:r>
              <a:rPr lang="zh-CN" altLang="zh-CN" sz="2400" dirty="0"/>
              <a:t>数据透视图视图就是将数据透视表视图的内容以图形化的方式显示出来，</a:t>
            </a:r>
            <a:r>
              <a:rPr lang="zh-CN" altLang="zh-CN" sz="2400" dirty="0">
                <a:hlinkClick r:id="rId2" action="ppaction://hlinkpres?slideindex=1&amp;slidetitle="/>
              </a:rPr>
              <a:t>图</a:t>
            </a:r>
            <a:r>
              <a:rPr lang="en-US" altLang="zh-CN" sz="2400" dirty="0">
                <a:hlinkClick r:id="rId2" action="ppaction://hlinkpres?slideindex=1&amp;slidetitle="/>
              </a:rPr>
              <a:t>5.5</a:t>
            </a:r>
            <a:r>
              <a:rPr lang="zh-CN" altLang="zh-CN" sz="2400" dirty="0"/>
              <a:t>所示的就是“学生档案表”数据透视图视图</a:t>
            </a:r>
            <a:r>
              <a:rPr lang="zh-CN" altLang="zh-CN" sz="2400" dirty="0" smtClean="0"/>
              <a:t>。</a:t>
            </a:r>
            <a:endParaRPr lang="en-US" altLang="zh-CN" sz="2400" dirty="0" smtClean="0"/>
          </a:p>
          <a:p>
            <a:pPr marL="109728" indent="612000">
              <a:buNone/>
            </a:pPr>
            <a:r>
              <a:rPr lang="zh-CN" altLang="en-US" sz="2400" dirty="0">
                <a:hlinkClick r:id="rId3" action="ppaction://hlinkfile"/>
              </a:rPr>
              <a:t>学生档案表数据</a:t>
            </a:r>
            <a:r>
              <a:rPr lang="zh-CN" altLang="en-US" sz="2400" dirty="0" smtClean="0">
                <a:hlinkClick r:id="rId3" action="ppaction://hlinkfile"/>
              </a:rPr>
              <a:t>透视图（见示例数据库）</a:t>
            </a:r>
            <a:endParaRPr lang="en-US" altLang="zh-CN" sz="2400" dirty="0" smtClean="0"/>
          </a:p>
          <a:p>
            <a:pPr marL="109728" indent="612000">
              <a:buNone/>
            </a:pPr>
            <a:r>
              <a:rPr lang="en-US" altLang="zh-CN" sz="2400" dirty="0"/>
              <a:t>(5)</a:t>
            </a:r>
            <a:r>
              <a:rPr lang="zh-CN" altLang="zh-CN" sz="2400" dirty="0"/>
              <a:t>布局视图</a:t>
            </a:r>
          </a:p>
          <a:p>
            <a:pPr marL="109728" indent="612000">
              <a:buNone/>
            </a:pPr>
            <a:r>
              <a:rPr lang="zh-CN" altLang="zh-CN" sz="2400" dirty="0"/>
              <a:t>布局视图是</a:t>
            </a:r>
            <a:r>
              <a:rPr lang="en-US" altLang="zh-CN" sz="2400" dirty="0"/>
              <a:t>Access2010</a:t>
            </a:r>
            <a:r>
              <a:rPr lang="zh-CN" altLang="zh-CN" sz="2400" dirty="0"/>
              <a:t>新增加的一种视图。在布局视图中可以调整和修改窗体的设计，包括调整列宽、添加字段、设置窗体及控件属性等。</a:t>
            </a:r>
            <a:r>
              <a:rPr lang="zh-CN" altLang="zh-CN" sz="2400" dirty="0">
                <a:hlinkClick r:id="rId4" action="ppaction://hlinkpres?slideindex=1&amp;slidetitle="/>
              </a:rPr>
              <a:t>图</a:t>
            </a:r>
            <a:r>
              <a:rPr lang="en-US" altLang="zh-CN" sz="2400" dirty="0">
                <a:hlinkClick r:id="rId4" action="ppaction://hlinkpres?slideindex=1&amp;slidetitle="/>
              </a:rPr>
              <a:t>5.6</a:t>
            </a:r>
            <a:r>
              <a:rPr lang="zh-CN" altLang="zh-CN" sz="2400" dirty="0"/>
              <a:t>所示的就是窗体的</a:t>
            </a:r>
            <a:r>
              <a:rPr lang="zh-CN" altLang="zh-CN" sz="2400" dirty="0" smtClean="0"/>
              <a:t>“布局视图”，在布局视图中控件呈选中状态时可调整控件的位置及尺寸。</a:t>
            </a: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5.1  </a:t>
            </a:r>
            <a:r>
              <a:rPr lang="zh-CN" altLang="zh-CN" dirty="0">
                <a:effectLst>
                  <a:outerShdw blurRad="38100" dist="38100" dir="2700000" algn="tl">
                    <a:srgbClr val="000000">
                      <a:alpha val="43137"/>
                    </a:srgbClr>
                  </a:outerShdw>
                </a:effectLst>
              </a:rPr>
              <a:t>窗体简介</a:t>
            </a:r>
            <a:endParaRPr lang="zh-CN" altLang="en-US" dirty="0"/>
          </a:p>
        </p:txBody>
      </p:sp>
    </p:spTree>
    <p:extLst>
      <p:ext uri="{BB962C8B-B14F-4D97-AF65-F5344CB8AC3E}">
        <p14:creationId xmlns:p14="http://schemas.microsoft.com/office/powerpoint/2010/main" val="2558190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en-US" altLang="zh-CN" sz="2400" dirty="0"/>
              <a:t>(6)</a:t>
            </a:r>
            <a:r>
              <a:rPr lang="zh-CN" altLang="zh-CN" sz="2400" dirty="0"/>
              <a:t>设计视图</a:t>
            </a:r>
          </a:p>
          <a:p>
            <a:pPr marL="109728" indent="612000">
              <a:buNone/>
            </a:pPr>
            <a:r>
              <a:rPr lang="zh-CN" altLang="zh-CN" sz="2400" dirty="0"/>
              <a:t>设计视图是</a:t>
            </a:r>
            <a:r>
              <a:rPr lang="en-US" altLang="zh-CN" sz="2400" dirty="0"/>
              <a:t>Access</a:t>
            </a:r>
            <a:r>
              <a:rPr lang="zh-CN" altLang="zh-CN" sz="2400" dirty="0"/>
              <a:t>数据库对象都具有的一种视图。在窗体的设计视图中可以创建窗体、编辑窗体，是构建窗体时最主要的方式。窗体视图共由五部分组成，每一部分称为一个“节”，包括：窗体页眉、页面页眉、主体、页面页脚和窗体页脚，如</a:t>
            </a:r>
            <a:r>
              <a:rPr lang="zh-CN" altLang="zh-CN" sz="2400" dirty="0">
                <a:hlinkClick r:id="rId2" action="ppaction://hlinkpres?slideindex=1&amp;slidetitle="/>
              </a:rPr>
              <a:t>图</a:t>
            </a:r>
            <a:r>
              <a:rPr lang="en-US" altLang="zh-CN" sz="2400" dirty="0">
                <a:hlinkClick r:id="rId2" action="ppaction://hlinkpres?slideindex=1&amp;slidetitle="/>
              </a:rPr>
              <a:t>5.7</a:t>
            </a:r>
            <a:r>
              <a:rPr lang="zh-CN" altLang="zh-CN" sz="2400" dirty="0"/>
              <a:t>所示。其中，主体节是必不可少的，通过放置相应控件来显示窗体中的主要内容；窗体页眉</a:t>
            </a:r>
            <a:r>
              <a:rPr lang="en-US" altLang="zh-CN" sz="2400" dirty="0"/>
              <a:t>/</a:t>
            </a:r>
            <a:r>
              <a:rPr lang="zh-CN" altLang="zh-CN" sz="2400" dirty="0"/>
              <a:t>窗体页脚、页面页眉</a:t>
            </a:r>
            <a:r>
              <a:rPr lang="en-US" altLang="zh-CN" sz="2400" dirty="0"/>
              <a:t>/</a:t>
            </a:r>
            <a:r>
              <a:rPr lang="zh-CN" altLang="zh-CN" sz="2400" dirty="0"/>
              <a:t>页面页脚成对出现，可以隐藏</a:t>
            </a:r>
            <a:r>
              <a:rPr lang="zh-CN" altLang="zh-CN" sz="2400" dirty="0" smtClean="0"/>
              <a:t>。</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a:effectLst>
                  <a:outerShdw blurRad="38100" dist="38100" dir="2700000" algn="tl">
                    <a:srgbClr val="000000">
                      <a:alpha val="43137"/>
                    </a:srgbClr>
                  </a:outerShdw>
                </a:effectLst>
              </a:rPr>
              <a:t>5.1  </a:t>
            </a:r>
            <a:r>
              <a:rPr lang="zh-CN" altLang="zh-CN" dirty="0">
                <a:effectLst>
                  <a:outerShdw blurRad="38100" dist="38100" dir="2700000" algn="tl">
                    <a:srgbClr val="000000">
                      <a:alpha val="43137"/>
                    </a:srgbClr>
                  </a:outerShdw>
                </a:effectLst>
              </a:rPr>
              <a:t>窗体简介</a:t>
            </a:r>
            <a:endParaRPr lang="zh-CN" altLang="en-US" dirty="0"/>
          </a:p>
        </p:txBody>
      </p:sp>
    </p:spTree>
    <p:extLst>
      <p:ext uri="{BB962C8B-B14F-4D97-AF65-F5344CB8AC3E}">
        <p14:creationId xmlns:p14="http://schemas.microsoft.com/office/powerpoint/2010/main" val="23209243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109728" indent="612000">
              <a:buNone/>
            </a:pPr>
            <a:r>
              <a:rPr lang="zh-CN" altLang="zh-CN" sz="2400" dirty="0"/>
              <a:t>在如</a:t>
            </a:r>
            <a:r>
              <a:rPr lang="zh-CN" altLang="zh-CN" sz="2400" dirty="0">
                <a:hlinkClick r:id="rId2" action="ppaction://hlinkpres?slideindex=1&amp;slidetitle="/>
              </a:rPr>
              <a:t>图</a:t>
            </a:r>
            <a:r>
              <a:rPr lang="en-US" altLang="zh-CN" sz="2400" dirty="0">
                <a:hlinkClick r:id="rId2" action="ppaction://hlinkpres?slideindex=1&amp;slidetitle="/>
              </a:rPr>
              <a:t>5.8</a:t>
            </a:r>
            <a:r>
              <a:rPr lang="zh-CN" altLang="zh-CN" sz="2400" dirty="0"/>
              <a:t>所示的</a:t>
            </a:r>
            <a:r>
              <a:rPr lang="en-US" altLang="zh-CN" sz="2400" dirty="0"/>
              <a:t>Access2010</a:t>
            </a:r>
            <a:r>
              <a:rPr lang="zh-CN" altLang="zh-CN" sz="2400" dirty="0"/>
              <a:t>功能区“创建”选项卡下的“窗体”组中，提供了多种创建窗体的功能按钮，包括：“窗体”、“窗体设计”、“空白窗体”、“窗体向导”、“导航”和“其他窗体”，其中“导航”和“其他窗体”按钮在其下拉列表中提供了创建特定窗体的方式，如</a:t>
            </a:r>
            <a:r>
              <a:rPr lang="zh-CN" altLang="zh-CN" sz="2400" dirty="0">
                <a:hlinkClick r:id="rId3" action="ppaction://hlinkpres?slideindex=1&amp;slidetitle="/>
              </a:rPr>
              <a:t>图</a:t>
            </a:r>
            <a:r>
              <a:rPr lang="en-US" altLang="zh-CN" sz="2400" dirty="0">
                <a:hlinkClick r:id="rId3" action="ppaction://hlinkpres?slideindex=1&amp;slidetitle="/>
              </a:rPr>
              <a:t>5.9</a:t>
            </a:r>
            <a:r>
              <a:rPr lang="zh-CN" altLang="zh-CN" sz="2400" dirty="0"/>
              <a:t>和</a:t>
            </a:r>
            <a:r>
              <a:rPr lang="zh-CN" altLang="zh-CN" sz="2400" dirty="0">
                <a:hlinkClick r:id="rId4" action="ppaction://hlinkpres?slideindex=1&amp;slidetitle="/>
              </a:rPr>
              <a:t>图</a:t>
            </a:r>
            <a:r>
              <a:rPr lang="en-US" altLang="zh-CN" sz="2400" dirty="0">
                <a:hlinkClick r:id="rId4" action="ppaction://hlinkpres?slideindex=1&amp;slidetitle="/>
              </a:rPr>
              <a:t>5.10</a:t>
            </a:r>
            <a:r>
              <a:rPr lang="zh-CN" altLang="zh-CN" sz="2400" dirty="0"/>
              <a:t>所示</a:t>
            </a:r>
            <a:r>
              <a:rPr lang="zh-CN" altLang="zh-CN" sz="2400" dirty="0" smtClean="0"/>
              <a:t>。</a:t>
            </a:r>
            <a:endParaRPr lang="en-US" altLang="zh-CN" sz="2400" dirty="0" smtClean="0"/>
          </a:p>
          <a:p>
            <a:pPr marL="109728" indent="612000">
              <a:buNone/>
            </a:pPr>
            <a:r>
              <a:rPr lang="zh-CN" altLang="zh-CN" sz="2400" dirty="0"/>
              <a:t>各按钮功能如下：</a:t>
            </a:r>
          </a:p>
          <a:p>
            <a:pPr marL="109728" indent="612000">
              <a:buNone/>
            </a:pPr>
            <a:r>
              <a:rPr lang="zh-CN" altLang="zh-CN" sz="2400" dirty="0" smtClean="0"/>
              <a:t>（</a:t>
            </a:r>
            <a:r>
              <a:rPr lang="en-US" altLang="zh-CN" sz="2400" dirty="0" smtClean="0"/>
              <a:t>1</a:t>
            </a:r>
            <a:r>
              <a:rPr lang="zh-CN" altLang="zh-CN" sz="2400" dirty="0"/>
              <a:t>）窗体：是创建窗体最快捷的工具，只需在“导航”窗格中“表”（或“查询”）对象列表下选中数据源，用鼠标</a:t>
            </a:r>
            <a:r>
              <a:rPr lang="zh-CN" altLang="zh-CN" sz="2400" dirty="0" smtClean="0"/>
              <a:t>单击</a:t>
            </a:r>
            <a:r>
              <a:rPr lang="zh-CN" altLang="en-US" sz="2400" dirty="0" smtClean="0"/>
              <a:t>“窗体”</a:t>
            </a:r>
            <a:r>
              <a:rPr lang="zh-CN" altLang="zh-CN" sz="2400" dirty="0" smtClean="0"/>
              <a:t>按钮</a:t>
            </a:r>
            <a:r>
              <a:rPr lang="zh-CN" altLang="zh-CN" sz="2400" dirty="0"/>
              <a:t>即可完成窗体的创建。类似于</a:t>
            </a:r>
            <a:r>
              <a:rPr lang="en-US" altLang="zh-CN" sz="2400" dirty="0"/>
              <a:t>Access2000/2003</a:t>
            </a:r>
            <a:r>
              <a:rPr lang="zh-CN" altLang="zh-CN" sz="2400" dirty="0"/>
              <a:t>中的“自动创建窗体：纵栏式”，这种方法会将数据源表中的所有字段都放置在窗体上。</a:t>
            </a:r>
            <a:endParaRPr lang="en-US" altLang="zh-CN" sz="2400" dirty="0" smtClean="0"/>
          </a:p>
          <a:p>
            <a:pPr marL="109728" indent="612000">
              <a:buNone/>
            </a:pPr>
            <a:endParaRPr lang="en-US" altLang="zh-CN" sz="2400" dirty="0" smtClean="0"/>
          </a:p>
        </p:txBody>
      </p:sp>
      <p:sp>
        <p:nvSpPr>
          <p:cNvPr id="2" name="标题 1"/>
          <p:cNvSpPr>
            <a:spLocks noGrp="1"/>
          </p:cNvSpPr>
          <p:nvPr>
            <p:ph type="title"/>
          </p:nvPr>
        </p:nvSpPr>
        <p:spPr/>
        <p:txBody>
          <a:bodyPr/>
          <a:lstStyle/>
          <a:p>
            <a:r>
              <a:rPr lang="en-US" altLang="zh-CN" dirty="0" smtClean="0">
                <a:effectLst>
                  <a:outerShdw blurRad="38100" dist="38100" dir="2700000" algn="tl">
                    <a:srgbClr val="000000">
                      <a:alpha val="43137"/>
                    </a:srgbClr>
                  </a:outerShdw>
                </a:effectLst>
              </a:rPr>
              <a:t>5.2  </a:t>
            </a:r>
            <a:r>
              <a:rPr lang="zh-CN" altLang="en-US" dirty="0" smtClean="0">
                <a:effectLst>
                  <a:outerShdw blurRad="38100" dist="38100" dir="2700000" algn="tl">
                    <a:srgbClr val="000000">
                      <a:alpha val="43137"/>
                    </a:srgbClr>
                  </a:outerShdw>
                </a:effectLst>
              </a:rPr>
              <a:t>创建</a:t>
            </a:r>
            <a:r>
              <a:rPr lang="zh-CN" altLang="zh-CN" dirty="0" smtClean="0">
                <a:effectLst>
                  <a:outerShdw blurRad="38100" dist="38100" dir="2700000" algn="tl">
                    <a:srgbClr val="000000">
                      <a:alpha val="43137"/>
                    </a:srgbClr>
                  </a:outerShdw>
                </a:effectLst>
              </a:rPr>
              <a:t>窗体</a:t>
            </a:r>
            <a:endParaRPr lang="zh-CN" altLang="en-US" dirty="0"/>
          </a:p>
        </p:txBody>
      </p:sp>
    </p:spTree>
    <p:extLst>
      <p:ext uri="{BB962C8B-B14F-4D97-AF65-F5344CB8AC3E}">
        <p14:creationId xmlns:p14="http://schemas.microsoft.com/office/powerpoint/2010/main" val="237345576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599</TotalTime>
  <Words>6272</Words>
  <Application>Microsoft Office PowerPoint</Application>
  <PresentationFormat>全屏显示(4:3)</PresentationFormat>
  <Paragraphs>302</Paragraphs>
  <Slides>55</Slides>
  <Notes>0</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聚合</vt:lpstr>
      <vt:lpstr>Access基础教程（第四版）</vt:lpstr>
      <vt:lpstr>第5章 窗体</vt:lpstr>
      <vt:lpstr>5.1  窗体简介</vt:lpstr>
      <vt:lpstr>5.1  窗体简介</vt:lpstr>
      <vt:lpstr>5.1  窗体简介</vt:lpstr>
      <vt:lpstr>5.1  窗体简介</vt:lpstr>
      <vt:lpstr>5.1  窗体简介</vt:lpstr>
      <vt:lpstr>5.1  窗体简介</vt:lpstr>
      <vt:lpstr>5.2  创建窗体</vt:lpstr>
      <vt:lpstr>5.2  创建窗体</vt:lpstr>
      <vt:lpstr>5.2  创建窗体</vt:lpstr>
      <vt:lpstr>5.2  创建窗体</vt:lpstr>
      <vt:lpstr>5.2  创建窗体</vt:lpstr>
      <vt:lpstr>5.2  创建窗体</vt:lpstr>
      <vt:lpstr>5.2  创建窗体</vt:lpstr>
      <vt:lpstr>5.2  创建窗体</vt:lpstr>
      <vt:lpstr>5.2  创建窗体</vt:lpstr>
      <vt:lpstr>5.2  创建窗体</vt:lpstr>
      <vt:lpstr>5.3  窗体的设计视图</vt:lpstr>
      <vt:lpstr>5.3  窗体的设计视图</vt:lpstr>
      <vt:lpstr>5.3  窗体的设计视图</vt:lpstr>
      <vt:lpstr>5.3  窗体的设计视图</vt:lpstr>
      <vt:lpstr>5.3  窗体的设计视图</vt:lpstr>
      <vt:lpstr>5.3  窗体的设计视图</vt:lpstr>
      <vt:lpstr>5.4  子窗体</vt:lpstr>
      <vt:lpstr>5.4  子窗体</vt:lpstr>
      <vt:lpstr>5.5  创建多页或多选项卡窗体</vt:lpstr>
      <vt:lpstr>5.5  创建多页或多选项卡窗体</vt:lpstr>
      <vt:lpstr>5.5  创建多页或多选项卡窗体</vt:lpstr>
      <vt:lpstr>5.5  创建多页或多选项卡窗体</vt:lpstr>
      <vt:lpstr>5.6 窗体中的常用控件</vt:lpstr>
      <vt:lpstr>5.6 窗体中的常用控件</vt:lpstr>
      <vt:lpstr>5.6 窗体中的常用控件</vt:lpstr>
      <vt:lpstr>5.6 窗体中的常用控件</vt:lpstr>
      <vt:lpstr>5.6 窗体中的常用控件</vt:lpstr>
      <vt:lpstr>5.6 窗体中的常用控件</vt:lpstr>
      <vt:lpstr>5.6 窗体中的常用控件</vt:lpstr>
      <vt:lpstr>5.6 窗体中的常用控件</vt:lpstr>
      <vt:lpstr>5.7 窗体和控件的属性</vt:lpstr>
      <vt:lpstr>5.7 窗体和控件的属性</vt:lpstr>
      <vt:lpstr>5.7 窗体和控件的属性</vt:lpstr>
      <vt:lpstr>5.7 窗体和控件的属性</vt:lpstr>
      <vt:lpstr>5.7 窗体和控件的属性</vt:lpstr>
      <vt:lpstr>5.7 窗体和控件的属性</vt:lpstr>
      <vt:lpstr>5.7 窗体和控件的属性</vt:lpstr>
      <vt:lpstr>5.7 窗体和控件的属性</vt:lpstr>
      <vt:lpstr>5.8 在窗体上放置控件</vt:lpstr>
      <vt:lpstr>5.8 在窗体上放置控件</vt:lpstr>
      <vt:lpstr>5.8 在窗体上放置控件</vt:lpstr>
      <vt:lpstr>5.8 在窗体上放置控件</vt:lpstr>
      <vt:lpstr>5.8 在窗体上放置控件</vt:lpstr>
      <vt:lpstr>5.9  为控件命名</vt:lpstr>
      <vt:lpstr>5.10  控件的尺寸统一与对齐</vt:lpstr>
      <vt:lpstr>5.10  控件的尺寸统一与对齐</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Access基础教程（第四版）</dc:title>
  <cp:lastModifiedBy>微软用户</cp:lastModifiedBy>
  <cp:revision>211</cp:revision>
  <dcterms:modified xsi:type="dcterms:W3CDTF">2014-03-06T08:57:07Z</dcterms:modified>
</cp:coreProperties>
</file>