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7" r:id="rId1"/>
  </p:sldMasterIdLst>
  <p:notesMasterIdLst>
    <p:notesMasterId r:id="rId56"/>
  </p:notesMasterIdLst>
  <p:sldIdLst>
    <p:sldId id="495" r:id="rId2"/>
    <p:sldId id="256" r:id="rId3"/>
    <p:sldId id="363" r:id="rId4"/>
    <p:sldId id="439" r:id="rId5"/>
    <p:sldId id="432" r:id="rId6"/>
    <p:sldId id="433" r:id="rId7"/>
    <p:sldId id="365" r:id="rId8"/>
    <p:sldId id="366" r:id="rId9"/>
    <p:sldId id="431" r:id="rId10"/>
    <p:sldId id="419" r:id="rId11"/>
    <p:sldId id="434" r:id="rId12"/>
    <p:sldId id="435" r:id="rId13"/>
    <p:sldId id="436" r:id="rId14"/>
    <p:sldId id="437" r:id="rId15"/>
    <p:sldId id="438" r:id="rId16"/>
    <p:sldId id="368" r:id="rId17"/>
    <p:sldId id="369" r:id="rId18"/>
    <p:sldId id="370" r:id="rId19"/>
    <p:sldId id="420" r:id="rId20"/>
    <p:sldId id="372" r:id="rId21"/>
    <p:sldId id="471" r:id="rId22"/>
    <p:sldId id="472" r:id="rId23"/>
    <p:sldId id="473" r:id="rId24"/>
    <p:sldId id="487" r:id="rId25"/>
    <p:sldId id="482" r:id="rId26"/>
    <p:sldId id="474" r:id="rId27"/>
    <p:sldId id="475" r:id="rId28"/>
    <p:sldId id="476" r:id="rId29"/>
    <p:sldId id="477" r:id="rId30"/>
    <p:sldId id="478" r:id="rId31"/>
    <p:sldId id="479" r:id="rId32"/>
    <p:sldId id="480" r:id="rId33"/>
    <p:sldId id="456" r:id="rId34"/>
    <p:sldId id="459" r:id="rId35"/>
    <p:sldId id="460" r:id="rId36"/>
    <p:sldId id="461" r:id="rId37"/>
    <p:sldId id="488" r:id="rId38"/>
    <p:sldId id="489" r:id="rId39"/>
    <p:sldId id="491" r:id="rId40"/>
    <p:sldId id="490" r:id="rId41"/>
    <p:sldId id="462" r:id="rId42"/>
    <p:sldId id="463" r:id="rId43"/>
    <p:sldId id="464" r:id="rId44"/>
    <p:sldId id="465" r:id="rId45"/>
    <p:sldId id="493" r:id="rId46"/>
    <p:sldId id="492" r:id="rId47"/>
    <p:sldId id="483" r:id="rId48"/>
    <p:sldId id="466" r:id="rId49"/>
    <p:sldId id="467" r:id="rId50"/>
    <p:sldId id="468" r:id="rId51"/>
    <p:sldId id="469" r:id="rId52"/>
    <p:sldId id="470" r:id="rId53"/>
    <p:sldId id="486" r:id="rId54"/>
    <p:sldId id="430" r:id="rId5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omic Sans MS" pitchFamily="66" charset="0"/>
        <a:ea typeface="隶书" pitchFamily="49" charset="-122"/>
        <a:cs typeface="+mn-cs"/>
      </a:defRPr>
    </a:lvl1pPr>
    <a:lvl2pPr marL="457200" algn="l" rtl="0" fontAlgn="base">
      <a:spcBef>
        <a:spcPct val="0"/>
      </a:spcBef>
      <a:spcAft>
        <a:spcPct val="0"/>
      </a:spcAft>
      <a:defRPr kern="1200">
        <a:solidFill>
          <a:schemeClr val="tx1"/>
        </a:solidFill>
        <a:latin typeface="Comic Sans MS" pitchFamily="66" charset="0"/>
        <a:ea typeface="隶书" pitchFamily="49" charset="-122"/>
        <a:cs typeface="+mn-cs"/>
      </a:defRPr>
    </a:lvl2pPr>
    <a:lvl3pPr marL="914400" algn="l" rtl="0" fontAlgn="base">
      <a:spcBef>
        <a:spcPct val="0"/>
      </a:spcBef>
      <a:spcAft>
        <a:spcPct val="0"/>
      </a:spcAft>
      <a:defRPr kern="1200">
        <a:solidFill>
          <a:schemeClr val="tx1"/>
        </a:solidFill>
        <a:latin typeface="Comic Sans MS" pitchFamily="66" charset="0"/>
        <a:ea typeface="隶书" pitchFamily="49" charset="-122"/>
        <a:cs typeface="+mn-cs"/>
      </a:defRPr>
    </a:lvl3pPr>
    <a:lvl4pPr marL="1371600" algn="l" rtl="0" fontAlgn="base">
      <a:spcBef>
        <a:spcPct val="0"/>
      </a:spcBef>
      <a:spcAft>
        <a:spcPct val="0"/>
      </a:spcAft>
      <a:defRPr kern="1200">
        <a:solidFill>
          <a:schemeClr val="tx1"/>
        </a:solidFill>
        <a:latin typeface="Comic Sans MS" pitchFamily="66" charset="0"/>
        <a:ea typeface="隶书" pitchFamily="49" charset="-122"/>
        <a:cs typeface="+mn-cs"/>
      </a:defRPr>
    </a:lvl4pPr>
    <a:lvl5pPr marL="1828800" algn="l" rtl="0" fontAlgn="base">
      <a:spcBef>
        <a:spcPct val="0"/>
      </a:spcBef>
      <a:spcAft>
        <a:spcPct val="0"/>
      </a:spcAft>
      <a:defRPr kern="1200">
        <a:solidFill>
          <a:schemeClr val="tx1"/>
        </a:solidFill>
        <a:latin typeface="Comic Sans MS" pitchFamily="66" charset="0"/>
        <a:ea typeface="隶书" pitchFamily="49" charset="-122"/>
        <a:cs typeface="+mn-cs"/>
      </a:defRPr>
    </a:lvl5pPr>
    <a:lvl6pPr marL="2286000" algn="l" defTabSz="914400" rtl="0" eaLnBrk="1" latinLnBrk="0" hangingPunct="1">
      <a:defRPr kern="1200">
        <a:solidFill>
          <a:schemeClr val="tx1"/>
        </a:solidFill>
        <a:latin typeface="Comic Sans MS" pitchFamily="66" charset="0"/>
        <a:ea typeface="隶书" pitchFamily="49" charset="-122"/>
        <a:cs typeface="+mn-cs"/>
      </a:defRPr>
    </a:lvl6pPr>
    <a:lvl7pPr marL="2743200" algn="l" defTabSz="914400" rtl="0" eaLnBrk="1" latinLnBrk="0" hangingPunct="1">
      <a:defRPr kern="1200">
        <a:solidFill>
          <a:schemeClr val="tx1"/>
        </a:solidFill>
        <a:latin typeface="Comic Sans MS" pitchFamily="66" charset="0"/>
        <a:ea typeface="隶书" pitchFamily="49" charset="-122"/>
        <a:cs typeface="+mn-cs"/>
      </a:defRPr>
    </a:lvl7pPr>
    <a:lvl8pPr marL="3200400" algn="l" defTabSz="914400" rtl="0" eaLnBrk="1" latinLnBrk="0" hangingPunct="1">
      <a:defRPr kern="1200">
        <a:solidFill>
          <a:schemeClr val="tx1"/>
        </a:solidFill>
        <a:latin typeface="Comic Sans MS" pitchFamily="66" charset="0"/>
        <a:ea typeface="隶书" pitchFamily="49" charset="-122"/>
        <a:cs typeface="+mn-cs"/>
      </a:defRPr>
    </a:lvl8pPr>
    <a:lvl9pPr marL="3657600" algn="l" defTabSz="914400" rtl="0" eaLnBrk="1" latinLnBrk="0" hangingPunct="1">
      <a:defRPr kern="1200">
        <a:solidFill>
          <a:schemeClr val="tx1"/>
        </a:solidFill>
        <a:latin typeface="Comic Sans MS" pitchFamily="66" charset="0"/>
        <a:ea typeface="隶书"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0000CC"/>
    <a:srgbClr val="009200"/>
    <a:srgbClr val="9B8F89"/>
    <a:srgbClr val="FFBFEA"/>
    <a:srgbClr val="61FF61"/>
    <a:srgbClr val="FFF8B7"/>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316" autoAdjust="0"/>
    <p:restoredTop sz="86393" autoAdjust="0"/>
  </p:normalViewPr>
  <p:slideViewPr>
    <p:cSldViewPr>
      <p:cViewPr varScale="1">
        <p:scale>
          <a:sx n="71" d="100"/>
          <a:sy n="71" d="100"/>
        </p:scale>
        <p:origin x="-954" y="-102"/>
      </p:cViewPr>
      <p:guideLst>
        <p:guide orient="horz" pos="2160"/>
        <p:guide pos="2880"/>
      </p:guideLst>
    </p:cSldViewPr>
  </p:slideViewPr>
  <p:outlineViewPr>
    <p:cViewPr>
      <p:scale>
        <a:sx n="33" d="100"/>
        <a:sy n="33" d="100"/>
      </p:scale>
      <p:origin x="270" y="161190"/>
    </p:cViewPr>
    <p:sldLst>
      <p:sld r:id="rId1" collapse="1"/>
      <p:sld r:id="rId2" collapse="1"/>
      <p:sld r:id="rId3" collapse="1"/>
      <p:sld r:id="rId4" collapse="1"/>
      <p:sld r:id="rId5" collapse="1"/>
      <p:sld r:id="rId6" collapse="1"/>
    </p:sldLst>
  </p:outlineViewPr>
  <p:notesTextViewPr>
    <p:cViewPr>
      <p:scale>
        <a:sx n="100" d="100"/>
        <a:sy n="100" d="100"/>
      </p:scale>
      <p:origin x="0" y="0"/>
    </p:cViewPr>
  </p:notesTextViewPr>
  <p:sorterViewPr>
    <p:cViewPr>
      <p:scale>
        <a:sx n="100" d="100"/>
        <a:sy n="100" d="100"/>
      </p:scale>
      <p:origin x="0" y="1480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slide" Target="slides/slide10.xml"/><Relationship Id="rId1" Type="http://schemas.openxmlformats.org/officeDocument/2006/relationships/slide" Target="slides/slide8.xml"/><Relationship Id="rId6" Type="http://schemas.openxmlformats.org/officeDocument/2006/relationships/slide" Target="slides/slide20.xml"/><Relationship Id="rId5" Type="http://schemas.openxmlformats.org/officeDocument/2006/relationships/slide" Target="slides/slide18.xml"/><Relationship Id="rId4" Type="http://schemas.openxmlformats.org/officeDocument/2006/relationships/slide" Target="slides/slide1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image" Target="../media/image12.png"/></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image" Target="../media/image15.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image" Target="../media/image38.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宋体" pitchFamily="2" charset="-122"/>
              </a:defRPr>
            </a:lvl1pPr>
          </a:lstStyle>
          <a:p>
            <a:pPr>
              <a:defRPr/>
            </a:pPr>
            <a:endParaRPr lang="en-US" altLang="zh-CN"/>
          </a:p>
        </p:txBody>
      </p:sp>
      <p:sp>
        <p:nvSpPr>
          <p:cNvPr id="307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宋体" pitchFamily="2" charset="-122"/>
              </a:defRPr>
            </a:lvl1pPr>
          </a:lstStyle>
          <a:p>
            <a:pPr>
              <a:defRPr/>
            </a:pPr>
            <a:endParaRPr lang="en-US" altLang="zh-CN"/>
          </a:p>
        </p:txBody>
      </p:sp>
      <p:sp>
        <p:nvSpPr>
          <p:cNvPr id="573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宋体" pitchFamily="2" charset="-122"/>
              </a:defRPr>
            </a:lvl1pPr>
          </a:lstStyle>
          <a:p>
            <a:pPr>
              <a:defRPr/>
            </a:pPr>
            <a:endParaRPr lang="en-US" altLang="zh-CN"/>
          </a:p>
        </p:txBody>
      </p:sp>
      <p:sp>
        <p:nvSpPr>
          <p:cNvPr id="307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ea typeface="宋体" pitchFamily="2" charset="-122"/>
              </a:defRPr>
            </a:lvl1pPr>
          </a:lstStyle>
          <a:p>
            <a:pPr>
              <a:defRPr/>
            </a:pPr>
            <a:fld id="{A88F8357-47C9-410B-9F10-05B38C5F9D05}" type="slidenum">
              <a:rPr lang="en-US" altLang="zh-CN"/>
              <a:pPr>
                <a:defRPr/>
              </a:pPr>
              <a:t>‹#›</a:t>
            </a:fld>
            <a:endParaRPr lang="en-US" altLang="zh-CN"/>
          </a:p>
        </p:txBody>
      </p:sp>
    </p:spTree>
    <p:extLst>
      <p:ext uri="{BB962C8B-B14F-4D97-AF65-F5344CB8AC3E}">
        <p14:creationId xmlns:p14="http://schemas.microsoft.com/office/powerpoint/2010/main" val="41918446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fld id="{EF170D2F-0B85-4E65-924C-70DAC807D02C}" type="slidenum">
              <a:rPr lang="en-US" altLang="zh-CN" smtClean="0">
                <a:latin typeface="Arial" pitchFamily="34" charset="0"/>
                <a:ea typeface="宋体" pitchFamily="2" charset="-122"/>
              </a:rPr>
              <a:pPr eaLnBrk="1" hangingPunct="1"/>
              <a:t>3</a:t>
            </a:fld>
            <a:endParaRPr lang="en-US" altLang="zh-CN" smtClean="0">
              <a:latin typeface="Arial" pitchFamily="34" charset="0"/>
              <a:ea typeface="宋体" pitchFamily="2" charset="-122"/>
            </a:endParaRPr>
          </a:p>
        </p:txBody>
      </p:sp>
      <p:sp>
        <p:nvSpPr>
          <p:cNvPr id="58371" name="Rectangle 2"/>
          <p:cNvSpPr>
            <a:spLocks noGrp="1" noRot="1" noChangeAspect="1" noChangeArrowheads="1" noTextEdit="1"/>
          </p:cNvSpPr>
          <p:nvPr>
            <p:ph type="sldImg"/>
          </p:nvPr>
        </p:nvSpPr>
        <p:spPr>
          <a:xfrm>
            <a:off x="1144588" y="687388"/>
            <a:ext cx="4568825" cy="3425825"/>
          </a:xfrm>
          <a:ln w="12700" cap="flat"/>
        </p:spPr>
      </p:sp>
      <p:sp>
        <p:nvSpPr>
          <p:cNvPr id="5837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eaLnBrk="1" hangingPunct="1"/>
            <a:endParaRPr lang="zh-CN" altLang="zh-CN"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fld id="{E758009E-E144-4D30-94A7-D117D0372F97}" type="slidenum">
              <a:rPr lang="en-US" altLang="zh-CN" smtClean="0">
                <a:latin typeface="Arial" pitchFamily="34" charset="0"/>
                <a:ea typeface="宋体" pitchFamily="2" charset="-122"/>
              </a:rPr>
              <a:pPr eaLnBrk="1" hangingPunct="1"/>
              <a:t>5</a:t>
            </a:fld>
            <a:endParaRPr lang="en-US" altLang="zh-CN" smtClean="0">
              <a:latin typeface="Arial" pitchFamily="34" charset="0"/>
              <a:ea typeface="宋体" pitchFamily="2" charset="-122"/>
            </a:endParaRPr>
          </a:p>
        </p:txBody>
      </p:sp>
      <p:sp>
        <p:nvSpPr>
          <p:cNvPr id="59395" name="Rectangle 2"/>
          <p:cNvSpPr>
            <a:spLocks noGrp="1" noRot="1" noChangeAspect="1" noChangeArrowheads="1" noTextEdit="1"/>
          </p:cNvSpPr>
          <p:nvPr>
            <p:ph type="sldImg"/>
          </p:nvPr>
        </p:nvSpPr>
        <p:spPr>
          <a:xfrm>
            <a:off x="1144588" y="687388"/>
            <a:ext cx="4568825" cy="3425825"/>
          </a:xfrm>
          <a:ln w="12700" cap="flat"/>
        </p:spPr>
      </p:sp>
      <p:sp>
        <p:nvSpPr>
          <p:cNvPr id="5939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eaLnBrk="1" hangingPunct="1"/>
            <a:endParaRPr lang="zh-CN" altLang="zh-CN"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fld id="{DF13EB17-B186-48FE-84F6-17D74CA8C3C5}" type="slidenum">
              <a:rPr lang="en-US" altLang="zh-CN" smtClean="0">
                <a:latin typeface="Arial" pitchFamily="34" charset="0"/>
                <a:ea typeface="宋体" pitchFamily="2" charset="-122"/>
              </a:rPr>
              <a:pPr eaLnBrk="1" hangingPunct="1"/>
              <a:t>6</a:t>
            </a:fld>
            <a:endParaRPr lang="en-US" altLang="zh-CN" smtClean="0">
              <a:latin typeface="Arial" pitchFamily="34" charset="0"/>
              <a:ea typeface="宋体" pitchFamily="2" charset="-122"/>
            </a:endParaRPr>
          </a:p>
        </p:txBody>
      </p:sp>
      <p:sp>
        <p:nvSpPr>
          <p:cNvPr id="60419" name="Rectangle 2"/>
          <p:cNvSpPr>
            <a:spLocks noGrp="1" noRot="1" noChangeAspect="1" noChangeArrowheads="1" noTextEdit="1"/>
          </p:cNvSpPr>
          <p:nvPr>
            <p:ph type="sldImg"/>
          </p:nvPr>
        </p:nvSpPr>
        <p:spPr>
          <a:xfrm>
            <a:off x="1144588" y="687388"/>
            <a:ext cx="4568825" cy="3425825"/>
          </a:xfrm>
          <a:ln w="12700" cap="flat"/>
        </p:spPr>
      </p:sp>
      <p:sp>
        <p:nvSpPr>
          <p:cNvPr id="6042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eaLnBrk="1" hangingPunct="1"/>
            <a:endParaRPr lang="zh-CN" altLang="zh-CN"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fld id="{CF488617-5DAA-4F67-A118-D6B1C2C12271}" type="slidenum">
              <a:rPr lang="en-US" altLang="zh-CN" smtClean="0">
                <a:latin typeface="Arial" pitchFamily="34" charset="0"/>
                <a:ea typeface="宋体" pitchFamily="2" charset="-122"/>
              </a:rPr>
              <a:pPr eaLnBrk="1" hangingPunct="1"/>
              <a:t>7</a:t>
            </a:fld>
            <a:endParaRPr lang="en-US" altLang="zh-CN" smtClean="0">
              <a:latin typeface="Arial" pitchFamily="34" charset="0"/>
              <a:ea typeface="宋体" pitchFamily="2" charset="-122"/>
            </a:endParaRPr>
          </a:p>
        </p:txBody>
      </p:sp>
      <p:sp>
        <p:nvSpPr>
          <p:cNvPr id="61443" name="Rectangle 2"/>
          <p:cNvSpPr>
            <a:spLocks noGrp="1" noRot="1" noChangeAspect="1" noChangeArrowheads="1" noTextEdit="1"/>
          </p:cNvSpPr>
          <p:nvPr>
            <p:ph type="sldImg"/>
          </p:nvPr>
        </p:nvSpPr>
        <p:spPr>
          <a:xfrm>
            <a:off x="1144588" y="687388"/>
            <a:ext cx="4568825" cy="3425825"/>
          </a:xfrm>
          <a:ln w="12700" cap="flat"/>
        </p:spPr>
      </p:sp>
      <p:sp>
        <p:nvSpPr>
          <p:cNvPr id="6144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eaLnBrk="1" hangingPunct="1"/>
            <a:endParaRPr lang="zh-CN" altLang="zh-CN"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4" name="Freeform 2"/>
          <p:cNvSpPr>
            <a:spLocks/>
          </p:cNvSpPr>
          <p:nvPr userDrawn="1"/>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headEnd/>
            <a:tailEnd/>
          </a:ln>
        </p:spPr>
        <p:txBody>
          <a:bodyPr/>
          <a:lstStyle/>
          <a:p>
            <a:pPr>
              <a:defRPr/>
            </a:pPr>
            <a:endParaRPr lang="zh-CN" altLang="en-US"/>
          </a:p>
        </p:txBody>
      </p:sp>
      <p:grpSp>
        <p:nvGrpSpPr>
          <p:cNvPr id="5" name="Group 18"/>
          <p:cNvGrpSpPr>
            <a:grpSpLocks/>
          </p:cNvGrpSpPr>
          <p:nvPr userDrawn="1"/>
        </p:nvGrpSpPr>
        <p:grpSpPr bwMode="auto">
          <a:xfrm>
            <a:off x="7915275" y="4606925"/>
            <a:ext cx="742950" cy="1058863"/>
            <a:chOff x="4986" y="2752"/>
            <a:chExt cx="468" cy="667"/>
          </a:xfrm>
        </p:grpSpPr>
        <p:sp>
          <p:nvSpPr>
            <p:cNvPr id="6" name="Freeform 19"/>
            <p:cNvSpPr>
              <a:spLocks/>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zh-CN" altLang="en-US"/>
            </a:p>
          </p:txBody>
        </p:sp>
        <p:sp>
          <p:nvSpPr>
            <p:cNvPr id="7" name="Freeform 20"/>
            <p:cNvSpPr>
              <a:spLocks/>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headEnd/>
              <a:tailEnd/>
            </a:ln>
          </p:spPr>
          <p:txBody>
            <a:bodyPr/>
            <a:lstStyle/>
            <a:p>
              <a:pPr>
                <a:defRPr/>
              </a:pPr>
              <a:endParaRPr lang="zh-CN" altLang="en-US"/>
            </a:p>
          </p:txBody>
        </p:sp>
        <p:sp>
          <p:nvSpPr>
            <p:cNvPr id="8" name="Freeform 21"/>
            <p:cNvSpPr>
              <a:spLocks/>
            </p:cNvSpPr>
            <p:nvPr userDrawn="1"/>
          </p:nvSpPr>
          <p:spPr bwMode="auto">
            <a:xfrm rot="7320404">
              <a:off x="5000" y="2913"/>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p>
          </p:txBody>
        </p:sp>
        <p:grpSp>
          <p:nvGrpSpPr>
            <p:cNvPr id="9" name="Group 22"/>
            <p:cNvGrpSpPr>
              <a:grpSpLocks/>
            </p:cNvGrpSpPr>
            <p:nvPr userDrawn="1"/>
          </p:nvGrpSpPr>
          <p:grpSpPr bwMode="auto">
            <a:xfrm>
              <a:off x="4986" y="2752"/>
              <a:ext cx="470" cy="667"/>
              <a:chOff x="4986" y="2752"/>
              <a:chExt cx="470" cy="667"/>
            </a:xfrm>
          </p:grpSpPr>
          <p:sp>
            <p:nvSpPr>
              <p:cNvPr id="10" name="Freeform 23"/>
              <p:cNvSpPr>
                <a:spLocks/>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p>
            </p:txBody>
          </p:sp>
          <p:sp>
            <p:nvSpPr>
              <p:cNvPr id="11" name="Freeform 24"/>
              <p:cNvSpPr>
                <a:spLocks/>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p>
            </p:txBody>
          </p:sp>
          <p:sp>
            <p:nvSpPr>
              <p:cNvPr id="12" name="Freeform 25"/>
              <p:cNvSpPr>
                <a:spLocks/>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p>
            </p:txBody>
          </p:sp>
          <p:sp>
            <p:nvSpPr>
              <p:cNvPr id="13" name="Freeform 26"/>
              <p:cNvSpPr>
                <a:spLocks/>
              </p:cNvSpPr>
              <p:nvPr userDrawn="1"/>
            </p:nvSpPr>
            <p:spPr bwMode="auto">
              <a:xfrm rot="7320404">
                <a:off x="5365" y="2873"/>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p>
            </p:txBody>
          </p:sp>
          <p:sp>
            <p:nvSpPr>
              <p:cNvPr id="14" name="Freeform 27"/>
              <p:cNvSpPr>
                <a:spLocks/>
              </p:cNvSpPr>
              <p:nvPr userDrawn="1"/>
            </p:nvSpPr>
            <p:spPr bwMode="auto">
              <a:xfrm rot="7320404">
                <a:off x="5137"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p>
            </p:txBody>
          </p:sp>
        </p:grpSp>
      </p:grpSp>
      <p:sp>
        <p:nvSpPr>
          <p:cNvPr id="15" name="Freeform 28"/>
          <p:cNvSpPr>
            <a:spLocks/>
          </p:cNvSpPr>
          <p:nvPr userDrawn="1"/>
        </p:nvSpPr>
        <p:spPr bwMode="auto">
          <a:xfrm>
            <a:off x="901700" y="5292725"/>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p:spPr>
        <p:txBody>
          <a:bodyPr/>
          <a:lstStyle/>
          <a:p>
            <a:pPr>
              <a:defRPr/>
            </a:pPr>
            <a:endParaRPr lang="zh-CN" altLang="en-US"/>
          </a:p>
        </p:txBody>
      </p:sp>
      <p:grpSp>
        <p:nvGrpSpPr>
          <p:cNvPr id="16" name="Group 33"/>
          <p:cNvGrpSpPr>
            <a:grpSpLocks/>
          </p:cNvGrpSpPr>
          <p:nvPr userDrawn="1"/>
        </p:nvGrpSpPr>
        <p:grpSpPr bwMode="auto">
          <a:xfrm rot="-1775938" flipH="1" flipV="1">
            <a:off x="2390775" y="1079500"/>
            <a:ext cx="5060950" cy="3213100"/>
            <a:chOff x="1202" y="1480"/>
            <a:chExt cx="3188" cy="2024"/>
          </a:xfrm>
        </p:grpSpPr>
        <p:sp>
          <p:nvSpPr>
            <p:cNvPr id="17" name="Freeform 34"/>
            <p:cNvSpPr>
              <a:spLocks/>
            </p:cNvSpPr>
            <p:nvPr userDrawn="1"/>
          </p:nvSpPr>
          <p:spPr bwMode="hidden">
            <a:xfrm>
              <a:off x="1202" y="1480"/>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alpha val="31000"/>
                  </a:schemeClr>
                </a:gs>
                <a:gs pos="100000">
                  <a:schemeClr val="bg1"/>
                </a:gs>
              </a:gsLst>
              <a:lin ang="2700000" scaled="1"/>
            </a:gradFill>
            <a:ln w="9525">
              <a:noFill/>
              <a:round/>
              <a:headEnd/>
              <a:tailEnd/>
            </a:ln>
          </p:spPr>
          <p:txBody>
            <a:bodyPr/>
            <a:lstStyle/>
            <a:p>
              <a:pPr>
                <a:defRPr/>
              </a:pPr>
              <a:endParaRPr lang="zh-CN" altLang="en-US"/>
            </a:p>
          </p:txBody>
        </p:sp>
        <p:sp>
          <p:nvSpPr>
            <p:cNvPr id="18" name="Freeform 35"/>
            <p:cNvSpPr>
              <a:spLocks/>
            </p:cNvSpPr>
            <p:nvPr userDrawn="1"/>
          </p:nvSpPr>
          <p:spPr bwMode="hidden">
            <a:xfrm>
              <a:off x="2037" y="1544"/>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alpha val="13000"/>
                  </a:schemeClr>
                </a:gs>
                <a:gs pos="100000">
                  <a:schemeClr val="bg1"/>
                </a:gs>
              </a:gsLst>
              <a:lin ang="5400000" scaled="1"/>
            </a:gradFill>
            <a:ln w="9525">
              <a:noFill/>
              <a:round/>
              <a:headEnd/>
              <a:tailEnd/>
            </a:ln>
          </p:spPr>
          <p:txBody>
            <a:bodyPr/>
            <a:lstStyle/>
            <a:p>
              <a:pPr>
                <a:defRPr/>
              </a:pPr>
              <a:endParaRPr lang="zh-CN" altLang="en-US"/>
            </a:p>
          </p:txBody>
        </p:sp>
      </p:grpSp>
      <p:grpSp>
        <p:nvGrpSpPr>
          <p:cNvPr id="19" name="Group 36"/>
          <p:cNvGrpSpPr>
            <a:grpSpLocks/>
          </p:cNvGrpSpPr>
          <p:nvPr userDrawn="1"/>
        </p:nvGrpSpPr>
        <p:grpSpPr bwMode="auto">
          <a:xfrm>
            <a:off x="250825" y="260350"/>
            <a:ext cx="3744913" cy="1439863"/>
            <a:chOff x="158" y="119"/>
            <a:chExt cx="2970" cy="1337"/>
          </a:xfrm>
        </p:grpSpPr>
        <p:grpSp>
          <p:nvGrpSpPr>
            <p:cNvPr id="20" name="Group 8"/>
            <p:cNvGrpSpPr>
              <a:grpSpLocks/>
            </p:cNvGrpSpPr>
            <p:nvPr userDrawn="1"/>
          </p:nvGrpSpPr>
          <p:grpSpPr bwMode="auto">
            <a:xfrm>
              <a:off x="158" y="119"/>
              <a:ext cx="2351" cy="1149"/>
              <a:chOff x="123" y="148"/>
              <a:chExt cx="2386" cy="1120"/>
            </a:xfrm>
          </p:grpSpPr>
          <p:sp>
            <p:nvSpPr>
              <p:cNvPr id="22" name="Freeform 9"/>
              <p:cNvSpPr>
                <a:spLocks/>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zh-CN" altLang="en-US"/>
              </a:p>
            </p:txBody>
          </p:sp>
          <p:sp>
            <p:nvSpPr>
              <p:cNvPr id="23" name="Freeform 10"/>
              <p:cNvSpPr>
                <a:spLocks/>
              </p:cNvSpPr>
              <p:nvPr userDrawn="1"/>
            </p:nvSpPr>
            <p:spPr bwMode="auto">
              <a:xfrm>
                <a:off x="166" y="262"/>
                <a:ext cx="2244" cy="1006"/>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defRPr/>
                </a:pPr>
                <a:endParaRPr lang="zh-CN" altLang="en-US"/>
              </a:p>
            </p:txBody>
          </p:sp>
          <p:sp>
            <p:nvSpPr>
              <p:cNvPr id="24" name="Freeform 11"/>
              <p:cNvSpPr>
                <a:spLocks/>
              </p:cNvSpPr>
              <p:nvPr userDrawn="1"/>
            </p:nvSpPr>
            <p:spPr bwMode="auto">
              <a:xfrm>
                <a:off x="474" y="343"/>
                <a:ext cx="1485" cy="920"/>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p>
            </p:txBody>
          </p:sp>
          <p:grpSp>
            <p:nvGrpSpPr>
              <p:cNvPr id="25" name="Group 12"/>
              <p:cNvGrpSpPr>
                <a:grpSpLocks/>
              </p:cNvGrpSpPr>
              <p:nvPr userDrawn="1"/>
            </p:nvGrpSpPr>
            <p:grpSpPr bwMode="auto">
              <a:xfrm>
                <a:off x="123" y="148"/>
                <a:ext cx="2386" cy="1081"/>
                <a:chOff x="123" y="148"/>
                <a:chExt cx="2386" cy="1081"/>
              </a:xfrm>
            </p:grpSpPr>
            <p:sp>
              <p:nvSpPr>
                <p:cNvPr id="26" name="Freeform 13"/>
                <p:cNvSpPr>
                  <a:spLocks/>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p>
              </p:txBody>
            </p:sp>
            <p:sp>
              <p:nvSpPr>
                <p:cNvPr id="27" name="Freeform 14"/>
                <p:cNvSpPr>
                  <a:spLocks/>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p>
              </p:txBody>
            </p:sp>
            <p:sp>
              <p:nvSpPr>
                <p:cNvPr id="28" name="Freeform 15"/>
                <p:cNvSpPr>
                  <a:spLocks/>
                </p:cNvSpPr>
                <p:nvPr userDrawn="1"/>
              </p:nvSpPr>
              <p:spPr bwMode="auto">
                <a:xfrm>
                  <a:off x="324" y="158"/>
                  <a:ext cx="1687"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p>
              </p:txBody>
            </p:sp>
            <p:sp>
              <p:nvSpPr>
                <p:cNvPr id="29" name="Freeform 16"/>
                <p:cNvSpPr>
                  <a:spLocks/>
                </p:cNvSpPr>
                <p:nvPr userDrawn="1"/>
              </p:nvSpPr>
              <p:spPr bwMode="auto">
                <a:xfrm>
                  <a:off x="409" y="251"/>
                  <a:ext cx="226"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p>
              </p:txBody>
            </p:sp>
            <p:sp>
              <p:nvSpPr>
                <p:cNvPr id="30" name="Freeform 17"/>
                <p:cNvSpPr>
                  <a:spLocks/>
                </p:cNvSpPr>
                <p:nvPr userDrawn="1"/>
              </p:nvSpPr>
              <p:spPr bwMode="auto">
                <a:xfrm>
                  <a:off x="846" y="536"/>
                  <a:ext cx="690"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p>
              </p:txBody>
            </p:sp>
          </p:grpSp>
        </p:grpSp>
        <p:sp>
          <p:nvSpPr>
            <p:cNvPr id="21" name="Freeform 29"/>
            <p:cNvSpPr>
              <a:spLocks/>
            </p:cNvSpPr>
            <p:nvPr userDrawn="1"/>
          </p:nvSpPr>
          <p:spPr bwMode="auto">
            <a:xfrm>
              <a:off x="2568" y="1216"/>
              <a:ext cx="560" cy="24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p:spPr>
          <p:txBody>
            <a:bodyPr/>
            <a:lstStyle/>
            <a:p>
              <a:pPr>
                <a:defRPr/>
              </a:pPr>
              <a:endParaRPr lang="zh-CN" altLang="en-US"/>
            </a:p>
          </p:txBody>
        </p:sp>
      </p:grpSp>
      <p:sp>
        <p:nvSpPr>
          <p:cNvPr id="31" name="Text Box 31"/>
          <p:cNvSpPr txBox="1">
            <a:spLocks noChangeArrowheads="1"/>
          </p:cNvSpPr>
          <p:nvPr userDrawn="1"/>
        </p:nvSpPr>
        <p:spPr bwMode="auto">
          <a:xfrm>
            <a:off x="2667000" y="6338888"/>
            <a:ext cx="3962400" cy="366712"/>
          </a:xfrm>
          <a:prstGeom prst="rect">
            <a:avLst/>
          </a:prstGeom>
          <a:noFill/>
          <a:ln w="9525">
            <a:noFill/>
            <a:miter lim="800000"/>
            <a:headEnd/>
            <a:tailEnd/>
          </a:ln>
          <a:effectLst/>
        </p:spPr>
        <p:txBody>
          <a:bodyPr>
            <a:spAutoFit/>
          </a:bodyPr>
          <a:lstStyle/>
          <a:p>
            <a:pPr algn="ctr">
              <a:spcBef>
                <a:spcPct val="50000"/>
              </a:spcBef>
              <a:defRPr/>
            </a:pPr>
            <a:r>
              <a:rPr lang="zh-CN" altLang="en-US">
                <a:effectLst>
                  <a:outerShdw blurRad="38100" dist="38100" dir="2700000" algn="tl">
                    <a:srgbClr val="C0C0C0"/>
                  </a:outerShdw>
                </a:effectLst>
                <a:ea typeface="宋体" pitchFamily="2" charset="-122"/>
              </a:rPr>
              <a:t>重庆电子工程职业学院计算机系</a:t>
            </a:r>
          </a:p>
        </p:txBody>
      </p:sp>
      <p:sp>
        <p:nvSpPr>
          <p:cNvPr id="15363" name="Rectangle 3"/>
          <p:cNvSpPr>
            <a:spLocks noGrp="1" noChangeArrowheads="1"/>
          </p:cNvSpPr>
          <p:nvPr>
            <p:ph type="ctrTitle"/>
          </p:nvPr>
        </p:nvSpPr>
        <p:spPr>
          <a:xfrm>
            <a:off x="1547813" y="1700213"/>
            <a:ext cx="6400800" cy="1296987"/>
          </a:xfrm>
          <a:effectLst>
            <a:outerShdw dist="45791" dir="2021404" algn="ctr" rotWithShape="0">
              <a:schemeClr val="bg2"/>
            </a:outerShdw>
          </a:effectLst>
        </p:spPr>
        <p:txBody>
          <a:bodyPr/>
          <a:lstStyle>
            <a:lvl1pPr>
              <a:defRPr>
                <a:solidFill>
                  <a:schemeClr val="tx2"/>
                </a:solidFill>
              </a:defRPr>
            </a:lvl1pPr>
          </a:lstStyle>
          <a:p>
            <a:r>
              <a:rPr lang="zh-CN" altLang="en-US"/>
              <a:t>单击此处编辑母版标题样式</a:t>
            </a:r>
          </a:p>
        </p:txBody>
      </p:sp>
      <p:sp>
        <p:nvSpPr>
          <p:cNvPr id="15364" name="Rectangle 4"/>
          <p:cNvSpPr>
            <a:spLocks noGrp="1" noChangeArrowheads="1"/>
          </p:cNvSpPr>
          <p:nvPr>
            <p:ph type="subTitle" idx="1"/>
          </p:nvPr>
        </p:nvSpPr>
        <p:spPr>
          <a:xfrm>
            <a:off x="1549400" y="3573463"/>
            <a:ext cx="6032500" cy="1481137"/>
          </a:xfrm>
          <a:ln>
            <a:noFill/>
          </a:ln>
        </p:spPr>
        <p:txBody>
          <a:bodyPr/>
          <a:lstStyle>
            <a:lvl1pPr marL="0" indent="0" algn="ctr">
              <a:buFont typeface="Wingdings" pitchFamily="2" charset="2"/>
              <a:buNone/>
              <a:defRPr sz="2800">
                <a:effectLst>
                  <a:outerShdw blurRad="38100" dist="38100" dir="2700000" algn="tl">
                    <a:srgbClr val="C0C0C0"/>
                  </a:outerShdw>
                </a:effectLst>
              </a:defRPr>
            </a:lvl1pPr>
          </a:lstStyle>
          <a:p>
            <a:r>
              <a:rPr lang="zh-CN" altLang="en-US"/>
              <a:t>单击此处编辑母版副标题样式</a:t>
            </a:r>
          </a:p>
        </p:txBody>
      </p:sp>
      <p:sp>
        <p:nvSpPr>
          <p:cNvPr id="32" name="Rectangle 5"/>
          <p:cNvSpPr>
            <a:spLocks noGrp="1" noChangeArrowheads="1"/>
          </p:cNvSpPr>
          <p:nvPr>
            <p:ph type="dt" sz="half" idx="10"/>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ea typeface="宋体" pitchFamily="2" charset="-122"/>
              </a:defRPr>
            </a:lvl1pPr>
          </a:lstStyle>
          <a:p>
            <a:pPr>
              <a:defRPr/>
            </a:pPr>
            <a:fld id="{7FD9DA89-F1E7-4CDD-98E9-2A4F7A4C14E3}" type="datetime1">
              <a:rPr lang="zh-CN" altLang="en-US"/>
              <a:pPr>
                <a:defRPr/>
              </a:pPr>
              <a:t>2014-10-14</a:t>
            </a:fld>
            <a:endParaRPr lang="en-US" altLang="zh-CN"/>
          </a:p>
        </p:txBody>
      </p:sp>
      <p:sp>
        <p:nvSpPr>
          <p:cNvPr id="33" name="Rectangle 6"/>
          <p:cNvSpPr>
            <a:spLocks noGrp="1" noChangeArrowheads="1"/>
          </p:cNvSpPr>
          <p:nvPr>
            <p:ph type="ftr" sz="quarter" idx="11"/>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a:ea typeface="宋体" pitchFamily="2" charset="-122"/>
              </a:defRPr>
            </a:lvl1pPr>
          </a:lstStyle>
          <a:p>
            <a:pPr>
              <a:defRPr/>
            </a:pPr>
            <a:r>
              <a:rPr lang="en-US" altLang="zh-CN"/>
              <a:t>重庆电子科技职业学院计算机系</a:t>
            </a:r>
          </a:p>
        </p:txBody>
      </p:sp>
      <p:sp>
        <p:nvSpPr>
          <p:cNvPr id="34" name="Rectangle 7"/>
          <p:cNvSpPr>
            <a:spLocks noGrp="1" noChangeArrowheads="1"/>
          </p:cNvSpPr>
          <p:nvPr>
            <p:ph type="sldNum" sz="quarter" idx="12"/>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a:ea typeface="宋体" pitchFamily="2" charset="-122"/>
              </a:defRPr>
            </a:lvl1pPr>
          </a:lstStyle>
          <a:p>
            <a:pPr>
              <a:defRPr/>
            </a:pPr>
            <a:fld id="{D80966DE-18E6-44DE-8007-CAD883DE3F94}" type="slidenum">
              <a:rPr lang="en-US" altLang="zh-CN"/>
              <a:pPr>
                <a:defRPr/>
              </a:pPr>
              <a:t>‹#›</a:t>
            </a:fld>
            <a:endParaRPr lang="en-US" altLang="zh-CN"/>
          </a:p>
        </p:txBody>
      </p:sp>
    </p:spTree>
    <p:extLst>
      <p:ext uri="{BB962C8B-B14F-4D97-AF65-F5344CB8AC3E}">
        <p14:creationId xmlns:p14="http://schemas.microsoft.com/office/powerpoint/2010/main" val="1416220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315441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61150" y="296863"/>
            <a:ext cx="2087563" cy="60848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5288" y="296863"/>
            <a:ext cx="6113462" cy="60848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246870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95288" y="296863"/>
            <a:ext cx="8353425" cy="82867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95288" y="1268413"/>
            <a:ext cx="4100512" cy="51133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68413"/>
            <a:ext cx="4100513" cy="51133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939012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6763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880351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5288" y="1268413"/>
            <a:ext cx="4100512" cy="5113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68413"/>
            <a:ext cx="4100513" cy="5113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29351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646296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3549161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40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0998530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8873913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8B7"/>
            </a:gs>
            <a:gs pos="100000">
              <a:schemeClr val="bg1"/>
            </a:gs>
          </a:gsLst>
          <a:lin ang="5400000" scaled="1"/>
        </a:gradFill>
        <a:effectLst/>
      </p:bgPr>
    </p:bg>
    <p:spTree>
      <p:nvGrpSpPr>
        <p:cNvPr id="1" name=""/>
        <p:cNvGrpSpPr/>
        <p:nvPr/>
      </p:nvGrpSpPr>
      <p:grpSpPr>
        <a:xfrm>
          <a:off x="0" y="0"/>
          <a:ext cx="0" cy="0"/>
          <a:chOff x="0" y="0"/>
          <a:chExt cx="0" cy="0"/>
        </a:xfrm>
      </p:grpSpPr>
      <p:sp>
        <p:nvSpPr>
          <p:cNvPr id="14396" name="Freeform 60"/>
          <p:cNvSpPr>
            <a:spLocks/>
          </p:cNvSpPr>
          <p:nvPr userDrawn="1"/>
        </p:nvSpPr>
        <p:spPr bwMode="hidden">
          <a:xfrm>
            <a:off x="0" y="44450"/>
            <a:ext cx="1547813" cy="36036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alpha val="89000"/>
                </a:schemeClr>
              </a:gs>
              <a:gs pos="100000">
                <a:schemeClr val="bg1"/>
              </a:gs>
            </a:gsLst>
            <a:lin ang="2700000" scaled="1"/>
          </a:gradFill>
          <a:ln w="9525">
            <a:noFill/>
            <a:round/>
            <a:headEnd/>
            <a:tailEnd/>
          </a:ln>
        </p:spPr>
        <p:txBody>
          <a:bodyPr/>
          <a:lstStyle/>
          <a:p>
            <a:pPr>
              <a:defRPr/>
            </a:pPr>
            <a:endParaRPr lang="zh-CN" altLang="en-US"/>
          </a:p>
        </p:txBody>
      </p:sp>
      <p:grpSp>
        <p:nvGrpSpPr>
          <p:cNvPr id="7171" name="Group 65"/>
          <p:cNvGrpSpPr>
            <a:grpSpLocks/>
          </p:cNvGrpSpPr>
          <p:nvPr userDrawn="1"/>
        </p:nvGrpSpPr>
        <p:grpSpPr bwMode="auto">
          <a:xfrm>
            <a:off x="34925" y="3600450"/>
            <a:ext cx="5060950" cy="3213100"/>
            <a:chOff x="1202" y="1480"/>
            <a:chExt cx="3188" cy="2024"/>
          </a:xfrm>
        </p:grpSpPr>
        <p:sp>
          <p:nvSpPr>
            <p:cNvPr id="14399" name="Freeform 63"/>
            <p:cNvSpPr>
              <a:spLocks/>
            </p:cNvSpPr>
            <p:nvPr userDrawn="1"/>
          </p:nvSpPr>
          <p:spPr bwMode="hidden">
            <a:xfrm>
              <a:off x="1202" y="1480"/>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alpha val="42000"/>
                  </a:schemeClr>
                </a:gs>
                <a:gs pos="100000">
                  <a:schemeClr val="bg1"/>
                </a:gs>
              </a:gsLst>
              <a:lin ang="2700000" scaled="1"/>
            </a:gradFill>
            <a:ln w="9525">
              <a:noFill/>
              <a:round/>
              <a:headEnd/>
              <a:tailEnd/>
            </a:ln>
          </p:spPr>
          <p:txBody>
            <a:bodyPr/>
            <a:lstStyle/>
            <a:p>
              <a:pPr>
                <a:defRPr/>
              </a:pPr>
              <a:endParaRPr lang="zh-CN" altLang="en-US"/>
            </a:p>
          </p:txBody>
        </p:sp>
        <p:sp>
          <p:nvSpPr>
            <p:cNvPr id="14400" name="Freeform 64"/>
            <p:cNvSpPr>
              <a:spLocks/>
            </p:cNvSpPr>
            <p:nvPr userDrawn="1"/>
          </p:nvSpPr>
          <p:spPr bwMode="hidden">
            <a:xfrm>
              <a:off x="2037" y="1544"/>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alpha val="42000"/>
                  </a:schemeClr>
                </a:gs>
                <a:gs pos="100000">
                  <a:schemeClr val="bg1"/>
                </a:gs>
              </a:gsLst>
              <a:lin ang="5400000" scaled="1"/>
            </a:gradFill>
            <a:ln w="9525">
              <a:noFill/>
              <a:round/>
              <a:headEnd/>
              <a:tailEnd/>
            </a:ln>
          </p:spPr>
          <p:txBody>
            <a:bodyPr/>
            <a:lstStyle/>
            <a:p>
              <a:pPr>
                <a:defRPr/>
              </a:pPr>
              <a:endParaRPr lang="zh-CN" altLang="en-US"/>
            </a:p>
          </p:txBody>
        </p:sp>
      </p:grpSp>
      <p:sp>
        <p:nvSpPr>
          <p:cNvPr id="14394" name="Freeform 58"/>
          <p:cNvSpPr>
            <a:spLocks/>
          </p:cNvSpPr>
          <p:nvPr userDrawn="1"/>
        </p:nvSpPr>
        <p:spPr bwMode="hidden">
          <a:xfrm>
            <a:off x="7308850" y="6350"/>
            <a:ext cx="1835150" cy="1190625"/>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zh-CN" altLang="en-US"/>
          </a:p>
        </p:txBody>
      </p:sp>
      <p:sp>
        <p:nvSpPr>
          <p:cNvPr id="14339" name="Rectangle 3"/>
          <p:cNvSpPr>
            <a:spLocks noGrp="1" noChangeArrowheads="1"/>
          </p:cNvSpPr>
          <p:nvPr>
            <p:ph type="title"/>
          </p:nvPr>
        </p:nvSpPr>
        <p:spPr bwMode="auto">
          <a:xfrm>
            <a:off x="395288" y="296863"/>
            <a:ext cx="8353425" cy="82867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4340" name="Rectangle 4"/>
          <p:cNvSpPr>
            <a:spLocks noGrp="1" noChangeArrowheads="1"/>
          </p:cNvSpPr>
          <p:nvPr>
            <p:ph type="body" idx="1"/>
          </p:nvPr>
        </p:nvSpPr>
        <p:spPr bwMode="auto">
          <a:xfrm>
            <a:off x="395288" y="1268413"/>
            <a:ext cx="8353425" cy="5113337"/>
          </a:xfrm>
          <a:prstGeom prst="rect">
            <a:avLst/>
          </a:prstGeom>
          <a:noFill/>
          <a:ln w="9525">
            <a:solidFill>
              <a:schemeClr val="bg2"/>
            </a:solid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392" name="Text Box 56"/>
          <p:cNvSpPr txBox="1">
            <a:spLocks noChangeArrowheads="1"/>
          </p:cNvSpPr>
          <p:nvPr userDrawn="1"/>
        </p:nvSpPr>
        <p:spPr bwMode="auto">
          <a:xfrm>
            <a:off x="468313" y="6446838"/>
            <a:ext cx="4392612" cy="336550"/>
          </a:xfrm>
          <a:prstGeom prst="rect">
            <a:avLst/>
          </a:prstGeom>
          <a:noFill/>
          <a:ln w="9525">
            <a:noFill/>
            <a:miter lim="800000"/>
            <a:headEnd/>
            <a:tailEnd/>
          </a:ln>
          <a:effectLst/>
        </p:spPr>
        <p:txBody>
          <a:bodyPr>
            <a:spAutoFit/>
          </a:bodyPr>
          <a:lstStyle/>
          <a:p>
            <a:pPr>
              <a:spcBef>
                <a:spcPct val="50000"/>
              </a:spcBef>
              <a:defRPr/>
            </a:pPr>
            <a:r>
              <a:rPr lang="zh-CN" altLang="en-US" sz="1600">
                <a:latin typeface="仿宋_GB2312" pitchFamily="49" charset="-122"/>
                <a:ea typeface="仿宋_GB2312" pitchFamily="49" charset="-122"/>
              </a:rPr>
              <a:t>第１章  计算机基础知识</a:t>
            </a:r>
            <a:r>
              <a:rPr lang="en-US" altLang="zh-CN" sz="1600">
                <a:latin typeface="宋体"/>
                <a:ea typeface="仿宋_GB2312" pitchFamily="49" charset="-122"/>
              </a:rPr>
              <a:t>—</a:t>
            </a:r>
            <a:r>
              <a:rPr lang="zh-CN" altLang="en-US" sz="1600">
                <a:latin typeface="仿宋_GB2312" pitchFamily="49" charset="-122"/>
                <a:ea typeface="仿宋_GB2312" pitchFamily="49" charset="-122"/>
              </a:rPr>
              <a:t>计算机概述</a:t>
            </a:r>
          </a:p>
        </p:txBody>
      </p:sp>
    </p:spTree>
  </p:cSld>
  <p:clrMap bg1="lt1" tx1="dk1" bg2="lt2" tx2="dk2" accent1="accent1" accent2="accent2" accent3="accent3" accent4="accent4" accent5="accent5" accent6="accent6" hlink="hlink" folHlink="folHlink"/>
  <p:sldLayoutIdLst>
    <p:sldLayoutId id="2147483825"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 id="2147483824" r:id="rId12"/>
  </p:sldLayoutIdLst>
  <p:txStyles>
    <p:titleStyle>
      <a:lvl1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2pPr>
      <a:lvl3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3pPr>
      <a:lvl4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4pPr>
      <a:lvl5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5pPr>
      <a:lvl6pPr marL="4572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6pPr>
      <a:lvl7pPr marL="9144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7pPr>
      <a:lvl8pPr marL="13716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8pPr>
      <a:lvl9pPr marL="18288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9pPr>
    </p:titleStyle>
    <p:bodyStyle>
      <a:lvl1pPr marL="342900" indent="-342900" algn="l" rtl="0" eaLnBrk="0" fontAlgn="base" hangingPunct="0">
        <a:spcBef>
          <a:spcPct val="20000"/>
        </a:spcBef>
        <a:spcAft>
          <a:spcPct val="0"/>
        </a:spcAft>
        <a:buClr>
          <a:srgbClr val="0000CC"/>
        </a:buClr>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90000"/>
        <a:buFont typeface="Wingdings" pitchFamily="2" charset="2"/>
        <a:buChar char="Ø"/>
        <a:defRPr sz="2800">
          <a:solidFill>
            <a:schemeClr val="tx1"/>
          </a:solidFill>
          <a:effectLst>
            <a:outerShdw blurRad="38100" dist="38100" dir="2700000" algn="tl">
              <a:srgbClr val="C0C0C0"/>
            </a:outerShdw>
          </a:effectLst>
          <a:latin typeface="+mn-lt"/>
          <a:ea typeface="宋体" pitchFamily="2" charset="-122"/>
        </a:defRPr>
      </a:lvl2pPr>
      <a:lvl3pPr marL="1143000" indent="-228600" algn="l" rtl="0" eaLnBrk="0" fontAlgn="base" hangingPunct="0">
        <a:spcBef>
          <a:spcPct val="20000"/>
        </a:spcBef>
        <a:spcAft>
          <a:spcPct val="0"/>
        </a:spcAft>
        <a:buChar char="•"/>
        <a:defRPr sz="2400">
          <a:solidFill>
            <a:schemeClr val="tx1"/>
          </a:solidFill>
          <a:effectLst>
            <a:outerShdw blurRad="38100" dist="38100" dir="2700000" algn="tl">
              <a:srgbClr val="C0C0C0"/>
            </a:outerShdw>
          </a:effectLst>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5pPr>
      <a:lvl6pPr marL="25146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6pPr>
      <a:lvl7pPr marL="29718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7pPr>
      <a:lvl8pPr marL="34290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8pPr>
      <a:lvl9pPr marL="38862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8.jpe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7.png"/><Relationship Id="rId5" Type="http://schemas.openxmlformats.org/officeDocument/2006/relationships/oleObject" Target="../embeddings/oleObject2.bin"/><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0.png"/><Relationship Id="rId5" Type="http://schemas.openxmlformats.org/officeDocument/2006/relationships/oleObject" Target="../embeddings/oleObject4.bin"/><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oleObject" Target="../embeddings/oleObject6.bin"/><Relationship Id="rId7" Type="http://schemas.openxmlformats.org/officeDocument/2006/relationships/image" Target="../media/image14.png"/><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3.png"/><Relationship Id="rId5" Type="http://schemas.openxmlformats.org/officeDocument/2006/relationships/oleObject" Target="../embeddings/oleObject7.bin"/><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oleObject" Target="../embeddings/oleObject8.bin"/><Relationship Id="rId7" Type="http://schemas.openxmlformats.org/officeDocument/2006/relationships/image" Target="../media/image17.png"/><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16.png"/><Relationship Id="rId5" Type="http://schemas.openxmlformats.org/officeDocument/2006/relationships/oleObject" Target="../embeddings/oleObject9.bin"/><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image" Target="../media/image31.jpeg"/><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 Id="rId9" Type="http://schemas.openxmlformats.org/officeDocument/2006/relationships/image" Target="../media/image37.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image" Target="../media/image40.jpeg"/><Relationship Id="rId7" Type="http://schemas.openxmlformats.org/officeDocument/2006/relationships/image" Target="../media/image44.jpeg"/><Relationship Id="rId12" Type="http://schemas.openxmlformats.org/officeDocument/2006/relationships/image" Target="../media/image39.png"/><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43.jpeg"/><Relationship Id="rId11" Type="http://schemas.openxmlformats.org/officeDocument/2006/relationships/oleObject" Target="../embeddings/oleObject11.bin"/><Relationship Id="rId5" Type="http://schemas.openxmlformats.org/officeDocument/2006/relationships/image" Target="../media/image42.jpeg"/><Relationship Id="rId10" Type="http://schemas.openxmlformats.org/officeDocument/2006/relationships/image" Target="../media/image35.jpeg"/><Relationship Id="rId4" Type="http://schemas.openxmlformats.org/officeDocument/2006/relationships/image" Target="../media/image41.png"/><Relationship Id="rId9" Type="http://schemas.openxmlformats.org/officeDocument/2006/relationships/image" Target="../media/image3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4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935669" y="1052736"/>
            <a:ext cx="7344667" cy="1872456"/>
          </a:xfrm>
          <a:prstGeom prst="rect">
            <a:avLst/>
          </a:prstGeom>
        </p:spPr>
        <p:txBody>
          <a:bodyPr/>
          <a:lstStyle>
            <a:lvl1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2pPr>
            <a:lvl3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3pPr>
            <a:lvl4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4pPr>
            <a:lvl5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5pPr>
            <a:lvl6pPr marL="4572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6pPr>
            <a:lvl7pPr marL="9144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7pPr>
            <a:lvl8pPr marL="13716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8pPr>
            <a:lvl9pPr marL="18288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9pPr>
          </a:lstStyle>
          <a:p>
            <a:pPr>
              <a:lnSpc>
                <a:spcPct val="150000"/>
              </a:lnSpc>
            </a:pPr>
            <a:r>
              <a:rPr lang="zh-CN" altLang="en-US" dirty="0" smtClean="0"/>
              <a:t>   计算机应用基础实例教程</a:t>
            </a:r>
            <a:r>
              <a:rPr lang="en-US" altLang="zh-CN" dirty="0" smtClean="0"/>
              <a:t/>
            </a:r>
            <a:br>
              <a:rPr lang="en-US" altLang="zh-CN" dirty="0" smtClean="0"/>
            </a:br>
            <a:r>
              <a:rPr lang="zh-CN" altLang="en-US" dirty="0" smtClean="0"/>
              <a:t>（</a:t>
            </a:r>
            <a:r>
              <a:rPr lang="en-US" altLang="zh-CN" dirty="0" smtClean="0"/>
              <a:t>Windows 7+Office 2010</a:t>
            </a:r>
            <a:r>
              <a:rPr lang="zh-CN" altLang="en-US" dirty="0" smtClean="0"/>
              <a:t>）</a:t>
            </a:r>
            <a:endParaRPr lang="zh-CN" altLang="en-US" dirty="0"/>
          </a:p>
        </p:txBody>
      </p:sp>
      <p:sp>
        <p:nvSpPr>
          <p:cNvPr id="5" name="副标题 2"/>
          <p:cNvSpPr txBox="1">
            <a:spLocks/>
          </p:cNvSpPr>
          <p:nvPr/>
        </p:nvSpPr>
        <p:spPr>
          <a:xfrm>
            <a:off x="2267744" y="3176973"/>
            <a:ext cx="4204383" cy="936104"/>
          </a:xfrm>
          <a:prstGeom prst="rect">
            <a:avLst/>
          </a:prstGeom>
        </p:spPr>
        <p:txBody>
          <a:bodyPr/>
          <a:lstStyle>
            <a:lvl1pPr marL="342900" indent="-342900" algn="l" rtl="0" eaLnBrk="0" fontAlgn="base" hangingPunct="0">
              <a:spcBef>
                <a:spcPct val="20000"/>
              </a:spcBef>
              <a:spcAft>
                <a:spcPct val="0"/>
              </a:spcAft>
              <a:buClr>
                <a:srgbClr val="0000CC"/>
              </a:buClr>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90000"/>
              <a:buFont typeface="Wingdings" pitchFamily="2" charset="2"/>
              <a:buChar char="Ø"/>
              <a:defRPr sz="2800">
                <a:solidFill>
                  <a:schemeClr val="tx1"/>
                </a:solidFill>
                <a:effectLst>
                  <a:outerShdw blurRad="38100" dist="38100" dir="2700000" algn="tl">
                    <a:srgbClr val="C0C0C0"/>
                  </a:outerShdw>
                </a:effectLst>
                <a:latin typeface="+mn-lt"/>
                <a:ea typeface="宋体" pitchFamily="2" charset="-122"/>
              </a:defRPr>
            </a:lvl2pPr>
            <a:lvl3pPr marL="1143000" indent="-228600" algn="l" rtl="0" eaLnBrk="0" fontAlgn="base" hangingPunct="0">
              <a:spcBef>
                <a:spcPct val="20000"/>
              </a:spcBef>
              <a:spcAft>
                <a:spcPct val="0"/>
              </a:spcAft>
              <a:buChar char="•"/>
              <a:defRPr sz="2400">
                <a:solidFill>
                  <a:schemeClr val="tx1"/>
                </a:solidFill>
                <a:effectLst>
                  <a:outerShdw blurRad="38100" dist="38100" dir="2700000" algn="tl">
                    <a:srgbClr val="C0C0C0"/>
                  </a:outerShdw>
                </a:effectLst>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5pPr>
            <a:lvl6pPr marL="25146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6pPr>
            <a:lvl7pPr marL="29718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7pPr>
            <a:lvl8pPr marL="34290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8pPr>
            <a:lvl9pPr marL="38862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9pPr>
          </a:lstStyle>
          <a:p>
            <a:pPr marL="0" indent="0">
              <a:buNone/>
            </a:pPr>
            <a:r>
              <a:rPr lang="zh-CN" altLang="en-US" sz="2000" dirty="0" smtClean="0">
                <a:latin typeface="宋体" pitchFamily="2" charset="-122"/>
                <a:ea typeface="宋体" pitchFamily="2" charset="-122"/>
              </a:rPr>
              <a:t>主  编  王  文  陈  竺  段利文</a:t>
            </a:r>
          </a:p>
          <a:p>
            <a:pPr marL="0" indent="0">
              <a:buNone/>
            </a:pPr>
            <a:r>
              <a:rPr lang="zh-CN" altLang="en-US" sz="2000" dirty="0" smtClean="0">
                <a:latin typeface="宋体" pitchFamily="2" charset="-122"/>
                <a:ea typeface="宋体" pitchFamily="2" charset="-122"/>
              </a:rPr>
              <a:t>副主编  陈杏环  罗  文</a:t>
            </a:r>
          </a:p>
          <a:p>
            <a:endParaRPr lang="zh-CN" altLang="en-US" dirty="0"/>
          </a:p>
        </p:txBody>
      </p:sp>
      <p:sp>
        <p:nvSpPr>
          <p:cNvPr id="6" name="TextBox 5"/>
          <p:cNvSpPr txBox="1"/>
          <p:nvPr/>
        </p:nvSpPr>
        <p:spPr>
          <a:xfrm>
            <a:off x="611560" y="404664"/>
            <a:ext cx="3096344" cy="369332"/>
          </a:xfrm>
          <a:prstGeom prst="rect">
            <a:avLst/>
          </a:prstGeom>
          <a:noFill/>
        </p:spPr>
        <p:txBody>
          <a:bodyPr wrap="square" rtlCol="0">
            <a:spAutoFit/>
          </a:bodyPr>
          <a:lstStyle/>
          <a:p>
            <a:r>
              <a:rPr lang="en-US" altLang="zh-CN" dirty="0" smtClean="0"/>
              <a:t> 21</a:t>
            </a:r>
            <a:r>
              <a:rPr lang="zh-CN" altLang="en-US" dirty="0" smtClean="0"/>
              <a:t>世纪高职高专规划教材</a:t>
            </a:r>
            <a:endParaRPr lang="zh-CN" altLang="en-US" dirty="0"/>
          </a:p>
        </p:txBody>
      </p:sp>
      <p:sp>
        <p:nvSpPr>
          <p:cNvPr id="8" name="TextBox 7"/>
          <p:cNvSpPr txBox="1"/>
          <p:nvPr/>
        </p:nvSpPr>
        <p:spPr>
          <a:xfrm>
            <a:off x="323528" y="6199220"/>
            <a:ext cx="7704856" cy="523220"/>
          </a:xfrm>
          <a:prstGeom prst="rect">
            <a:avLst/>
          </a:prstGeom>
          <a:solidFill>
            <a:schemeClr val="accent1">
              <a:lumMod val="20000"/>
              <a:lumOff val="80000"/>
            </a:schemeClr>
          </a:solidFill>
        </p:spPr>
        <p:txBody>
          <a:bodyPr wrap="square" rtlCol="0">
            <a:spAutoFit/>
          </a:bodyPr>
          <a:lstStyle/>
          <a:p>
            <a:r>
              <a:rPr lang="zh-CN" altLang="en-US" dirty="0" smtClean="0"/>
              <a:t>                                      </a:t>
            </a:r>
            <a:r>
              <a:rPr lang="zh-CN" altLang="en-US" sz="2800" dirty="0" smtClean="0"/>
              <a:t>中国水利水电出版社</a:t>
            </a:r>
            <a:endParaRPr lang="zh-CN" altLang="en-US" sz="2800" dirty="0"/>
          </a:p>
        </p:txBody>
      </p:sp>
    </p:spTree>
    <p:extLst>
      <p:ext uri="{BB962C8B-B14F-4D97-AF65-F5344CB8AC3E}">
        <p14:creationId xmlns:p14="http://schemas.microsoft.com/office/powerpoint/2010/main" val="27270163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3170" name="Rectangle 2"/>
          <p:cNvSpPr>
            <a:spLocks noGrp="1" noChangeArrowheads="1"/>
          </p:cNvSpPr>
          <p:nvPr>
            <p:ph type="title"/>
          </p:nvPr>
        </p:nvSpPr>
        <p:spPr/>
        <p:txBody>
          <a:bodyPr/>
          <a:lstStyle/>
          <a:p>
            <a:pPr eaLnBrk="1" hangingPunct="1">
              <a:defRPr/>
            </a:pPr>
            <a:r>
              <a:rPr lang="zh-CN" altLang="en-US" smtClean="0"/>
              <a:t>一、认识计算机</a:t>
            </a:r>
            <a:r>
              <a:rPr lang="zh-CN" altLang="en-US" sz="3200" smtClean="0"/>
              <a:t>        </a:t>
            </a:r>
            <a:r>
              <a:rPr lang="en-US" altLang="zh-CN" sz="2800" smtClean="0">
                <a:solidFill>
                  <a:srgbClr val="0000CC"/>
                </a:solidFill>
                <a:latin typeface="Arial"/>
              </a:rPr>
              <a:t>——</a:t>
            </a:r>
            <a:r>
              <a:rPr lang="zh-CN" altLang="en-US" sz="2800" smtClean="0">
                <a:solidFill>
                  <a:srgbClr val="0000CC"/>
                </a:solidFill>
              </a:rPr>
              <a:t>计算机的外观</a:t>
            </a:r>
          </a:p>
        </p:txBody>
      </p:sp>
      <p:sp>
        <p:nvSpPr>
          <p:cNvPr id="263171" name="Rectangle 3"/>
          <p:cNvSpPr>
            <a:spLocks noGrp="1" noChangeArrowheads="1"/>
          </p:cNvSpPr>
          <p:nvPr>
            <p:ph type="body" sz="half" idx="1"/>
          </p:nvPr>
        </p:nvSpPr>
        <p:spPr>
          <a:xfrm>
            <a:off x="395288" y="1268413"/>
            <a:ext cx="8205787" cy="5113337"/>
          </a:xfrm>
        </p:spPr>
        <p:txBody>
          <a:bodyPr/>
          <a:lstStyle/>
          <a:p>
            <a:pPr marL="533400" indent="-533400" eaLnBrk="1" hangingPunct="1">
              <a:defRPr/>
            </a:pPr>
            <a:r>
              <a:rPr lang="zh-CN" altLang="en-US" sz="2800" smtClean="0"/>
              <a:t>请你说出它们叫什么？</a:t>
            </a:r>
          </a:p>
          <a:p>
            <a:pPr marL="914400" lvl="1" indent="-457200" eaLnBrk="1" hangingPunct="1">
              <a:buFont typeface="Wingdings" pitchFamily="2" charset="2"/>
              <a:buAutoNum type="arabicPeriod"/>
              <a:defRPr/>
            </a:pPr>
            <a:r>
              <a:rPr lang="zh-CN" altLang="en-US" sz="2400" smtClean="0">
                <a:latin typeface="宋体" pitchFamily="2" charset="-122"/>
              </a:rPr>
              <a:t>办公用的微型计算机</a:t>
            </a:r>
          </a:p>
          <a:p>
            <a:pPr marL="914400" lvl="1" indent="-457200" eaLnBrk="1" hangingPunct="1">
              <a:buFont typeface="Wingdings" pitchFamily="2" charset="2"/>
              <a:buAutoNum type="arabicPeriod"/>
              <a:defRPr/>
            </a:pPr>
            <a:r>
              <a:rPr kumimoji="1" lang="zh-CN" altLang="en-US" sz="2400" smtClean="0"/>
              <a:t>计算机其他外部设备</a:t>
            </a:r>
          </a:p>
        </p:txBody>
      </p:sp>
      <p:graphicFrame>
        <p:nvGraphicFramePr>
          <p:cNvPr id="1026" name="Object 19"/>
          <p:cNvGraphicFramePr>
            <a:graphicFrameLocks noChangeAspect="1"/>
          </p:cNvGraphicFramePr>
          <p:nvPr/>
        </p:nvGraphicFramePr>
        <p:xfrm>
          <a:off x="1117600" y="3644900"/>
          <a:ext cx="1905000" cy="1444625"/>
        </p:xfrm>
        <a:graphic>
          <a:graphicData uri="http://schemas.openxmlformats.org/presentationml/2006/ole">
            <mc:AlternateContent xmlns:mc="http://schemas.openxmlformats.org/markup-compatibility/2006">
              <mc:Choice xmlns:v="urn:schemas-microsoft-com:vml" Requires="v">
                <p:oleObj spid="_x0000_s1048" name="Image" r:id="rId3" imgW="2413816" imgH="1831697" progId="Photoshop.Image.6">
                  <p:embed/>
                </p:oleObj>
              </mc:Choice>
              <mc:Fallback>
                <p:oleObj name="Image" r:id="rId3" imgW="2413816" imgH="1831697" progId="Photoshop.Image.6">
                  <p:embed/>
                  <p:pic>
                    <p:nvPicPr>
                      <p:cNvPr id="0" name="Object 19"/>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7600" y="3644900"/>
                        <a:ext cx="1905000" cy="144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7" name="Object 20"/>
          <p:cNvGraphicFramePr>
            <a:graphicFrameLocks noChangeAspect="1"/>
          </p:cNvGraphicFramePr>
          <p:nvPr/>
        </p:nvGraphicFramePr>
        <p:xfrm>
          <a:off x="3708400" y="3644900"/>
          <a:ext cx="1752600" cy="1255713"/>
        </p:xfrm>
        <a:graphic>
          <a:graphicData uri="http://schemas.openxmlformats.org/presentationml/2006/ole">
            <mc:AlternateContent xmlns:mc="http://schemas.openxmlformats.org/markup-compatibility/2006">
              <mc:Choice xmlns:v="urn:schemas-microsoft-com:vml" Requires="v">
                <p:oleObj spid="_x0000_s1049" name="Image" r:id="rId5" imgW="1929225" imgH="1380630" progId="Photoshop.Image.6">
                  <p:embed/>
                </p:oleObj>
              </mc:Choice>
              <mc:Fallback>
                <p:oleObj name="Image" r:id="rId5" imgW="1929225" imgH="1380630" progId="Photoshop.Image.6">
                  <p:embed/>
                  <p:pic>
                    <p:nvPicPr>
                      <p:cNvPr id="0" name="Object 20"/>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08400" y="3644900"/>
                        <a:ext cx="1752600" cy="125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3189" name="Text Box 21"/>
          <p:cNvSpPr txBox="1">
            <a:spLocks noChangeArrowheads="1"/>
          </p:cNvSpPr>
          <p:nvPr/>
        </p:nvSpPr>
        <p:spPr bwMode="auto">
          <a:xfrm>
            <a:off x="3708400" y="5245100"/>
            <a:ext cx="193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kumimoji="1" lang="zh-CN" altLang="en-US" sz="2000">
                <a:latin typeface="Times New Roman" pitchFamily="18" charset="0"/>
                <a:ea typeface="宋体" pitchFamily="2" charset="-122"/>
              </a:rPr>
              <a:t>平板式扫描仪</a:t>
            </a:r>
          </a:p>
        </p:txBody>
      </p:sp>
      <p:sp>
        <p:nvSpPr>
          <p:cNvPr id="263190" name="Text Box 22"/>
          <p:cNvSpPr txBox="1">
            <a:spLocks noChangeArrowheads="1"/>
          </p:cNvSpPr>
          <p:nvPr/>
        </p:nvSpPr>
        <p:spPr bwMode="auto">
          <a:xfrm>
            <a:off x="1803400" y="5218113"/>
            <a:ext cx="9683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kumimoji="1" lang="zh-CN" altLang="en-US" sz="2000">
                <a:latin typeface="Times New Roman" pitchFamily="18" charset="0"/>
                <a:ea typeface="宋体" pitchFamily="2" charset="-122"/>
              </a:rPr>
              <a:t>手写板</a:t>
            </a:r>
          </a:p>
        </p:txBody>
      </p:sp>
      <p:pic>
        <p:nvPicPr>
          <p:cNvPr id="1032" name="Picture 23" descr="J327 副本"/>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46800" y="3340100"/>
            <a:ext cx="1655763"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192" name="Text Box 24"/>
          <p:cNvSpPr txBox="1">
            <a:spLocks noChangeArrowheads="1"/>
          </p:cNvSpPr>
          <p:nvPr/>
        </p:nvSpPr>
        <p:spPr bwMode="auto">
          <a:xfrm>
            <a:off x="6451600" y="5245100"/>
            <a:ext cx="16494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kumimoji="1" lang="zh-CN" altLang="en-US" sz="2000">
                <a:latin typeface="Times New Roman" pitchFamily="18" charset="0"/>
                <a:ea typeface="宋体" pitchFamily="2" charset="-122"/>
              </a:rPr>
              <a:t>激光打印机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63190"/>
                                        </p:tgtEl>
                                        <p:attrNameLst>
                                          <p:attrName>style.visibility</p:attrName>
                                        </p:attrNameLst>
                                      </p:cBhvr>
                                      <p:to>
                                        <p:strVal val="visible"/>
                                      </p:to>
                                    </p:set>
                                    <p:animEffect transition="in" filter="wipe(down)">
                                      <p:cBhvr>
                                        <p:cTn id="7" dur="580">
                                          <p:stCondLst>
                                            <p:cond delay="0"/>
                                          </p:stCondLst>
                                        </p:cTn>
                                        <p:tgtEl>
                                          <p:spTgt spid="263190"/>
                                        </p:tgtEl>
                                      </p:cBhvr>
                                    </p:animEffect>
                                    <p:anim calcmode="lin" valueType="num">
                                      <p:cBhvr>
                                        <p:cTn id="8" dur="1822" tmFilter="0,0; 0.14,0.36; 0.43,0.73; 0.71,0.91; 1.0,1.0">
                                          <p:stCondLst>
                                            <p:cond delay="0"/>
                                          </p:stCondLst>
                                        </p:cTn>
                                        <p:tgtEl>
                                          <p:spTgt spid="26319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6319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6319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6319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63190"/>
                                        </p:tgtEl>
                                        <p:attrNameLst>
                                          <p:attrName>ppt_y</p:attrName>
                                        </p:attrNameLst>
                                      </p:cBhvr>
                                      <p:tavLst>
                                        <p:tav tm="0" fmla="#ppt_y-sin(pi*$)/81">
                                          <p:val>
                                            <p:fltVal val="0"/>
                                          </p:val>
                                        </p:tav>
                                        <p:tav tm="100000">
                                          <p:val>
                                            <p:fltVal val="1"/>
                                          </p:val>
                                        </p:tav>
                                      </p:tavLst>
                                    </p:anim>
                                    <p:animScale>
                                      <p:cBhvr>
                                        <p:cTn id="13" dur="26">
                                          <p:stCondLst>
                                            <p:cond delay="650"/>
                                          </p:stCondLst>
                                        </p:cTn>
                                        <p:tgtEl>
                                          <p:spTgt spid="263190"/>
                                        </p:tgtEl>
                                      </p:cBhvr>
                                      <p:to x="100000" y="60000"/>
                                    </p:animScale>
                                    <p:animScale>
                                      <p:cBhvr>
                                        <p:cTn id="14" dur="166" decel="50000">
                                          <p:stCondLst>
                                            <p:cond delay="676"/>
                                          </p:stCondLst>
                                        </p:cTn>
                                        <p:tgtEl>
                                          <p:spTgt spid="263190"/>
                                        </p:tgtEl>
                                      </p:cBhvr>
                                      <p:to x="100000" y="100000"/>
                                    </p:animScale>
                                    <p:animScale>
                                      <p:cBhvr>
                                        <p:cTn id="15" dur="26">
                                          <p:stCondLst>
                                            <p:cond delay="1312"/>
                                          </p:stCondLst>
                                        </p:cTn>
                                        <p:tgtEl>
                                          <p:spTgt spid="263190"/>
                                        </p:tgtEl>
                                      </p:cBhvr>
                                      <p:to x="100000" y="80000"/>
                                    </p:animScale>
                                    <p:animScale>
                                      <p:cBhvr>
                                        <p:cTn id="16" dur="166" decel="50000">
                                          <p:stCondLst>
                                            <p:cond delay="1338"/>
                                          </p:stCondLst>
                                        </p:cTn>
                                        <p:tgtEl>
                                          <p:spTgt spid="263190"/>
                                        </p:tgtEl>
                                      </p:cBhvr>
                                      <p:to x="100000" y="100000"/>
                                    </p:animScale>
                                    <p:animScale>
                                      <p:cBhvr>
                                        <p:cTn id="17" dur="26">
                                          <p:stCondLst>
                                            <p:cond delay="1642"/>
                                          </p:stCondLst>
                                        </p:cTn>
                                        <p:tgtEl>
                                          <p:spTgt spid="263190"/>
                                        </p:tgtEl>
                                      </p:cBhvr>
                                      <p:to x="100000" y="90000"/>
                                    </p:animScale>
                                    <p:animScale>
                                      <p:cBhvr>
                                        <p:cTn id="18" dur="166" decel="50000">
                                          <p:stCondLst>
                                            <p:cond delay="1668"/>
                                          </p:stCondLst>
                                        </p:cTn>
                                        <p:tgtEl>
                                          <p:spTgt spid="263190"/>
                                        </p:tgtEl>
                                      </p:cBhvr>
                                      <p:to x="100000" y="100000"/>
                                    </p:animScale>
                                    <p:animScale>
                                      <p:cBhvr>
                                        <p:cTn id="19" dur="26">
                                          <p:stCondLst>
                                            <p:cond delay="1808"/>
                                          </p:stCondLst>
                                        </p:cTn>
                                        <p:tgtEl>
                                          <p:spTgt spid="263190"/>
                                        </p:tgtEl>
                                      </p:cBhvr>
                                      <p:to x="100000" y="95000"/>
                                    </p:animScale>
                                    <p:animScale>
                                      <p:cBhvr>
                                        <p:cTn id="20" dur="166" decel="50000">
                                          <p:stCondLst>
                                            <p:cond delay="1834"/>
                                          </p:stCondLst>
                                        </p:cTn>
                                        <p:tgtEl>
                                          <p:spTgt spid="263190"/>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63189"/>
                                        </p:tgtEl>
                                        <p:attrNameLst>
                                          <p:attrName>style.visibility</p:attrName>
                                        </p:attrNameLst>
                                      </p:cBhvr>
                                      <p:to>
                                        <p:strVal val="visible"/>
                                      </p:to>
                                    </p:set>
                                    <p:animEffect transition="in" filter="wipe(down)">
                                      <p:cBhvr>
                                        <p:cTn id="25" dur="580">
                                          <p:stCondLst>
                                            <p:cond delay="0"/>
                                          </p:stCondLst>
                                        </p:cTn>
                                        <p:tgtEl>
                                          <p:spTgt spid="263189"/>
                                        </p:tgtEl>
                                      </p:cBhvr>
                                    </p:animEffect>
                                    <p:anim calcmode="lin" valueType="num">
                                      <p:cBhvr>
                                        <p:cTn id="26" dur="1822" tmFilter="0,0; 0.14,0.36; 0.43,0.73; 0.71,0.91; 1.0,1.0">
                                          <p:stCondLst>
                                            <p:cond delay="0"/>
                                          </p:stCondLst>
                                        </p:cTn>
                                        <p:tgtEl>
                                          <p:spTgt spid="26318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6318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6318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6318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63189"/>
                                        </p:tgtEl>
                                        <p:attrNameLst>
                                          <p:attrName>ppt_y</p:attrName>
                                        </p:attrNameLst>
                                      </p:cBhvr>
                                      <p:tavLst>
                                        <p:tav tm="0" fmla="#ppt_y-sin(pi*$)/81">
                                          <p:val>
                                            <p:fltVal val="0"/>
                                          </p:val>
                                        </p:tav>
                                        <p:tav tm="100000">
                                          <p:val>
                                            <p:fltVal val="1"/>
                                          </p:val>
                                        </p:tav>
                                      </p:tavLst>
                                    </p:anim>
                                    <p:animScale>
                                      <p:cBhvr>
                                        <p:cTn id="31" dur="26">
                                          <p:stCondLst>
                                            <p:cond delay="650"/>
                                          </p:stCondLst>
                                        </p:cTn>
                                        <p:tgtEl>
                                          <p:spTgt spid="263189"/>
                                        </p:tgtEl>
                                      </p:cBhvr>
                                      <p:to x="100000" y="60000"/>
                                    </p:animScale>
                                    <p:animScale>
                                      <p:cBhvr>
                                        <p:cTn id="32" dur="166" decel="50000">
                                          <p:stCondLst>
                                            <p:cond delay="676"/>
                                          </p:stCondLst>
                                        </p:cTn>
                                        <p:tgtEl>
                                          <p:spTgt spid="263189"/>
                                        </p:tgtEl>
                                      </p:cBhvr>
                                      <p:to x="100000" y="100000"/>
                                    </p:animScale>
                                    <p:animScale>
                                      <p:cBhvr>
                                        <p:cTn id="33" dur="26">
                                          <p:stCondLst>
                                            <p:cond delay="1312"/>
                                          </p:stCondLst>
                                        </p:cTn>
                                        <p:tgtEl>
                                          <p:spTgt spid="263189"/>
                                        </p:tgtEl>
                                      </p:cBhvr>
                                      <p:to x="100000" y="80000"/>
                                    </p:animScale>
                                    <p:animScale>
                                      <p:cBhvr>
                                        <p:cTn id="34" dur="166" decel="50000">
                                          <p:stCondLst>
                                            <p:cond delay="1338"/>
                                          </p:stCondLst>
                                        </p:cTn>
                                        <p:tgtEl>
                                          <p:spTgt spid="263189"/>
                                        </p:tgtEl>
                                      </p:cBhvr>
                                      <p:to x="100000" y="100000"/>
                                    </p:animScale>
                                    <p:animScale>
                                      <p:cBhvr>
                                        <p:cTn id="35" dur="26">
                                          <p:stCondLst>
                                            <p:cond delay="1642"/>
                                          </p:stCondLst>
                                        </p:cTn>
                                        <p:tgtEl>
                                          <p:spTgt spid="263189"/>
                                        </p:tgtEl>
                                      </p:cBhvr>
                                      <p:to x="100000" y="90000"/>
                                    </p:animScale>
                                    <p:animScale>
                                      <p:cBhvr>
                                        <p:cTn id="36" dur="166" decel="50000">
                                          <p:stCondLst>
                                            <p:cond delay="1668"/>
                                          </p:stCondLst>
                                        </p:cTn>
                                        <p:tgtEl>
                                          <p:spTgt spid="263189"/>
                                        </p:tgtEl>
                                      </p:cBhvr>
                                      <p:to x="100000" y="100000"/>
                                    </p:animScale>
                                    <p:animScale>
                                      <p:cBhvr>
                                        <p:cTn id="37" dur="26">
                                          <p:stCondLst>
                                            <p:cond delay="1808"/>
                                          </p:stCondLst>
                                        </p:cTn>
                                        <p:tgtEl>
                                          <p:spTgt spid="263189"/>
                                        </p:tgtEl>
                                      </p:cBhvr>
                                      <p:to x="100000" y="95000"/>
                                    </p:animScale>
                                    <p:animScale>
                                      <p:cBhvr>
                                        <p:cTn id="38" dur="166" decel="50000">
                                          <p:stCondLst>
                                            <p:cond delay="1834"/>
                                          </p:stCondLst>
                                        </p:cTn>
                                        <p:tgtEl>
                                          <p:spTgt spid="263189"/>
                                        </p:tgtEl>
                                      </p:cBhvr>
                                      <p:to x="100000" y="100000"/>
                                    </p:animScale>
                                  </p:childTnLst>
                                </p:cTn>
                              </p:par>
                            </p:childTnLst>
                          </p:cTn>
                        </p:par>
                      </p:childTnLst>
                    </p:cTn>
                  </p:par>
                  <p:par>
                    <p:cTn id="39" fill="hold" nodeType="clickPar">
                      <p:stCondLst>
                        <p:cond delay="indefinite"/>
                      </p:stCondLst>
                      <p:childTnLst>
                        <p:par>
                          <p:cTn id="40" fill="hold" nodeType="withGroup">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63192"/>
                                        </p:tgtEl>
                                        <p:attrNameLst>
                                          <p:attrName>style.visibility</p:attrName>
                                        </p:attrNameLst>
                                      </p:cBhvr>
                                      <p:to>
                                        <p:strVal val="visible"/>
                                      </p:to>
                                    </p:set>
                                    <p:animEffect transition="in" filter="wipe(down)">
                                      <p:cBhvr>
                                        <p:cTn id="43" dur="580">
                                          <p:stCondLst>
                                            <p:cond delay="0"/>
                                          </p:stCondLst>
                                        </p:cTn>
                                        <p:tgtEl>
                                          <p:spTgt spid="263192"/>
                                        </p:tgtEl>
                                      </p:cBhvr>
                                    </p:animEffect>
                                    <p:anim calcmode="lin" valueType="num">
                                      <p:cBhvr>
                                        <p:cTn id="44" dur="1822" tmFilter="0,0; 0.14,0.36; 0.43,0.73; 0.71,0.91; 1.0,1.0">
                                          <p:stCondLst>
                                            <p:cond delay="0"/>
                                          </p:stCondLst>
                                        </p:cTn>
                                        <p:tgtEl>
                                          <p:spTgt spid="263192"/>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63192"/>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63192"/>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63192"/>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63192"/>
                                        </p:tgtEl>
                                        <p:attrNameLst>
                                          <p:attrName>ppt_y</p:attrName>
                                        </p:attrNameLst>
                                      </p:cBhvr>
                                      <p:tavLst>
                                        <p:tav tm="0" fmla="#ppt_y-sin(pi*$)/81">
                                          <p:val>
                                            <p:fltVal val="0"/>
                                          </p:val>
                                        </p:tav>
                                        <p:tav tm="100000">
                                          <p:val>
                                            <p:fltVal val="1"/>
                                          </p:val>
                                        </p:tav>
                                      </p:tavLst>
                                    </p:anim>
                                    <p:animScale>
                                      <p:cBhvr>
                                        <p:cTn id="49" dur="26">
                                          <p:stCondLst>
                                            <p:cond delay="650"/>
                                          </p:stCondLst>
                                        </p:cTn>
                                        <p:tgtEl>
                                          <p:spTgt spid="263192"/>
                                        </p:tgtEl>
                                      </p:cBhvr>
                                      <p:to x="100000" y="60000"/>
                                    </p:animScale>
                                    <p:animScale>
                                      <p:cBhvr>
                                        <p:cTn id="50" dur="166" decel="50000">
                                          <p:stCondLst>
                                            <p:cond delay="676"/>
                                          </p:stCondLst>
                                        </p:cTn>
                                        <p:tgtEl>
                                          <p:spTgt spid="263192"/>
                                        </p:tgtEl>
                                      </p:cBhvr>
                                      <p:to x="100000" y="100000"/>
                                    </p:animScale>
                                    <p:animScale>
                                      <p:cBhvr>
                                        <p:cTn id="51" dur="26">
                                          <p:stCondLst>
                                            <p:cond delay="1312"/>
                                          </p:stCondLst>
                                        </p:cTn>
                                        <p:tgtEl>
                                          <p:spTgt spid="263192"/>
                                        </p:tgtEl>
                                      </p:cBhvr>
                                      <p:to x="100000" y="80000"/>
                                    </p:animScale>
                                    <p:animScale>
                                      <p:cBhvr>
                                        <p:cTn id="52" dur="166" decel="50000">
                                          <p:stCondLst>
                                            <p:cond delay="1338"/>
                                          </p:stCondLst>
                                        </p:cTn>
                                        <p:tgtEl>
                                          <p:spTgt spid="263192"/>
                                        </p:tgtEl>
                                      </p:cBhvr>
                                      <p:to x="100000" y="100000"/>
                                    </p:animScale>
                                    <p:animScale>
                                      <p:cBhvr>
                                        <p:cTn id="53" dur="26">
                                          <p:stCondLst>
                                            <p:cond delay="1642"/>
                                          </p:stCondLst>
                                        </p:cTn>
                                        <p:tgtEl>
                                          <p:spTgt spid="263192"/>
                                        </p:tgtEl>
                                      </p:cBhvr>
                                      <p:to x="100000" y="90000"/>
                                    </p:animScale>
                                    <p:animScale>
                                      <p:cBhvr>
                                        <p:cTn id="54" dur="166" decel="50000">
                                          <p:stCondLst>
                                            <p:cond delay="1668"/>
                                          </p:stCondLst>
                                        </p:cTn>
                                        <p:tgtEl>
                                          <p:spTgt spid="263192"/>
                                        </p:tgtEl>
                                      </p:cBhvr>
                                      <p:to x="100000" y="100000"/>
                                    </p:animScale>
                                    <p:animScale>
                                      <p:cBhvr>
                                        <p:cTn id="55" dur="26">
                                          <p:stCondLst>
                                            <p:cond delay="1808"/>
                                          </p:stCondLst>
                                        </p:cTn>
                                        <p:tgtEl>
                                          <p:spTgt spid="263192"/>
                                        </p:tgtEl>
                                      </p:cBhvr>
                                      <p:to x="100000" y="95000"/>
                                    </p:animScale>
                                    <p:animScale>
                                      <p:cBhvr>
                                        <p:cTn id="56" dur="166" decel="50000">
                                          <p:stCondLst>
                                            <p:cond delay="1834"/>
                                          </p:stCondLst>
                                        </p:cTn>
                                        <p:tgtEl>
                                          <p:spTgt spid="26319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89" grpId="0"/>
      <p:bldP spid="263190" grpId="0"/>
      <p:bldP spid="26319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7" name="Rectangle 7"/>
          <p:cNvSpPr>
            <a:spLocks noGrp="1" noChangeArrowheads="1"/>
          </p:cNvSpPr>
          <p:nvPr>
            <p:ph type="title"/>
          </p:nvPr>
        </p:nvSpPr>
        <p:spPr/>
        <p:txBody>
          <a:bodyPr/>
          <a:lstStyle/>
          <a:p>
            <a:pPr eaLnBrk="1" hangingPunct="1">
              <a:defRPr/>
            </a:pPr>
            <a:r>
              <a:rPr lang="zh-CN" altLang="en-US" smtClean="0"/>
              <a:t>一、认识计算机</a:t>
            </a:r>
          </a:p>
        </p:txBody>
      </p:sp>
      <p:sp>
        <p:nvSpPr>
          <p:cNvPr id="307208" name="Rectangle 8"/>
          <p:cNvSpPr>
            <a:spLocks noGrp="1" noChangeArrowheads="1"/>
          </p:cNvSpPr>
          <p:nvPr>
            <p:ph type="body" idx="1"/>
          </p:nvPr>
        </p:nvSpPr>
        <p:spPr/>
        <p:txBody>
          <a:bodyPr/>
          <a:lstStyle/>
          <a:p>
            <a:pPr eaLnBrk="1" hangingPunct="1">
              <a:lnSpc>
                <a:spcPct val="90000"/>
              </a:lnSpc>
              <a:buFont typeface="Wingdings" pitchFamily="2" charset="2"/>
              <a:buNone/>
              <a:defRPr/>
            </a:pPr>
            <a:r>
              <a:rPr lang="zh-CN" altLang="en-US" smtClean="0">
                <a:solidFill>
                  <a:schemeClr val="tx2"/>
                </a:solidFill>
                <a:effectLst>
                  <a:outerShdw blurRad="38100" dist="38100" dir="2700000" algn="tl">
                    <a:srgbClr val="C0C0C0"/>
                  </a:outerShdw>
                </a:effectLst>
              </a:rPr>
              <a:t>任务</a:t>
            </a:r>
            <a:r>
              <a:rPr lang="en-US" altLang="zh-CN" smtClean="0">
                <a:solidFill>
                  <a:schemeClr val="tx2"/>
                </a:solidFill>
                <a:effectLst>
                  <a:outerShdw blurRad="38100" dist="38100" dir="2700000" algn="tl">
                    <a:srgbClr val="C0C0C0"/>
                  </a:outerShdw>
                </a:effectLst>
              </a:rPr>
              <a:t>1</a:t>
            </a:r>
            <a:r>
              <a:rPr lang="zh-CN" altLang="en-US" smtClean="0">
                <a:solidFill>
                  <a:schemeClr val="tx2"/>
                </a:solidFill>
                <a:effectLst>
                  <a:outerShdw blurRad="38100" dist="38100" dir="2700000" algn="tl">
                    <a:srgbClr val="C0C0C0"/>
                  </a:outerShdw>
                </a:effectLst>
              </a:rPr>
              <a:t>：</a:t>
            </a:r>
            <a:r>
              <a:rPr lang="zh-CN" altLang="en-US" smtClean="0">
                <a:effectLst>
                  <a:outerShdw blurRad="38100" dist="38100" dir="2700000" algn="tl">
                    <a:srgbClr val="C0C0C0"/>
                  </a:outerShdw>
                </a:effectLst>
              </a:rPr>
              <a:t>了解世界上第一台计算机的相关知识</a:t>
            </a:r>
          </a:p>
          <a:p>
            <a:pPr lvl="1" eaLnBrk="1" hangingPunct="1">
              <a:lnSpc>
                <a:spcPct val="90000"/>
              </a:lnSpc>
              <a:defRPr/>
            </a:pPr>
            <a:r>
              <a:rPr lang="zh-CN" altLang="en-US" sz="2400" smtClean="0"/>
              <a:t>诞生时间？</a:t>
            </a:r>
          </a:p>
          <a:p>
            <a:pPr lvl="1" eaLnBrk="1" hangingPunct="1">
              <a:lnSpc>
                <a:spcPct val="90000"/>
              </a:lnSpc>
              <a:defRPr/>
            </a:pPr>
            <a:r>
              <a:rPr lang="zh-CN" altLang="en-US" sz="2400" smtClean="0"/>
              <a:t>诞生地点？</a:t>
            </a:r>
          </a:p>
          <a:p>
            <a:pPr lvl="1" eaLnBrk="1" hangingPunct="1">
              <a:lnSpc>
                <a:spcPct val="90000"/>
              </a:lnSpc>
              <a:defRPr/>
            </a:pPr>
            <a:r>
              <a:rPr lang="zh-CN" altLang="en-US" sz="2400" smtClean="0"/>
              <a:t>计算机名？</a:t>
            </a:r>
          </a:p>
          <a:p>
            <a:pPr lvl="1" eaLnBrk="1" hangingPunct="1">
              <a:lnSpc>
                <a:spcPct val="90000"/>
              </a:lnSpc>
              <a:defRPr/>
            </a:pPr>
            <a:r>
              <a:rPr lang="zh-CN" altLang="en-US" sz="2400" smtClean="0"/>
              <a:t>主要元件？</a:t>
            </a:r>
          </a:p>
        </p:txBody>
      </p:sp>
      <p:sp>
        <p:nvSpPr>
          <p:cNvPr id="24580" name="Rectangle 5"/>
          <p:cNvSpPr>
            <a:spLocks noChangeArrowheads="1"/>
          </p:cNvSpPr>
          <p:nvPr/>
        </p:nvSpPr>
        <p:spPr bwMode="auto">
          <a:xfrm>
            <a:off x="827088" y="3500438"/>
            <a:ext cx="7705725" cy="2809875"/>
          </a:xfrm>
          <a:prstGeom prst="rect">
            <a:avLst/>
          </a:prstGeom>
          <a:solidFill>
            <a:srgbClr val="CCECFF"/>
          </a:solidFill>
          <a:ln w="9525">
            <a:solidFill>
              <a:srgbClr val="9B8F89"/>
            </a:solidFill>
            <a:miter lim="800000"/>
            <a:headEnd/>
            <a:tailEnd/>
          </a:ln>
        </p:spPr>
        <p:txBody>
          <a:bodyPr/>
          <a:lstStyle>
            <a:lvl1pPr marL="342900" indent="-342900" eaLnBrk="0" hangingPunct="0">
              <a:defRPr>
                <a:solidFill>
                  <a:schemeClr val="tx1"/>
                </a:solidFill>
                <a:latin typeface="Comic Sans MS" pitchFamily="66" charset="0"/>
                <a:ea typeface="隶书" pitchFamily="49" charset="-122"/>
              </a:defRPr>
            </a:lvl1pPr>
            <a:lvl2pPr marL="800100" indent="-34290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algn="just" eaLnBrk="1" hangingPunct="1">
              <a:lnSpc>
                <a:spcPts val="2600"/>
              </a:lnSpc>
              <a:buClr>
                <a:schemeClr val="hlink"/>
              </a:buClr>
              <a:buFont typeface="Wingdings" pitchFamily="2" charset="2"/>
              <a:buChar char="ü"/>
            </a:pPr>
            <a:r>
              <a:rPr lang="en-US" altLang="zh-CN" sz="2000">
                <a:latin typeface="宋体" pitchFamily="2" charset="-122"/>
                <a:ea typeface="宋体" pitchFamily="2" charset="-122"/>
              </a:rPr>
              <a:t>1946</a:t>
            </a:r>
            <a:r>
              <a:rPr lang="zh-CN" altLang="en-US" sz="2000">
                <a:latin typeface="宋体" pitchFamily="2" charset="-122"/>
                <a:ea typeface="宋体" pitchFamily="2" charset="-122"/>
              </a:rPr>
              <a:t>年第一台电子计算机（</a:t>
            </a:r>
            <a:r>
              <a:rPr lang="en-US" altLang="zh-CN" sz="2000">
                <a:latin typeface="宋体" pitchFamily="2" charset="-122"/>
                <a:ea typeface="宋体" pitchFamily="2" charset="-122"/>
              </a:rPr>
              <a:t>ENIAC</a:t>
            </a:r>
            <a:r>
              <a:rPr lang="zh-CN" altLang="en-US" sz="2000">
                <a:latin typeface="宋体" pitchFamily="2" charset="-122"/>
                <a:ea typeface="宋体" pitchFamily="2" charset="-122"/>
              </a:rPr>
              <a:t>）在美国宾夕法尼亚大学诞生。</a:t>
            </a:r>
          </a:p>
          <a:p>
            <a:pPr algn="just" eaLnBrk="1" hangingPunct="1">
              <a:lnSpc>
                <a:spcPts val="2600"/>
              </a:lnSpc>
              <a:buClr>
                <a:schemeClr val="hlink"/>
              </a:buClr>
              <a:buFont typeface="Wingdings" pitchFamily="2" charset="2"/>
              <a:buChar char="ü"/>
            </a:pPr>
            <a:r>
              <a:rPr lang="zh-CN" altLang="en-US" sz="2000">
                <a:latin typeface="宋体" pitchFamily="2" charset="-122"/>
                <a:ea typeface="宋体" pitchFamily="2" charset="-122"/>
              </a:rPr>
              <a:t>主要元件是电子管</a:t>
            </a:r>
          </a:p>
          <a:p>
            <a:pPr lvl="1" algn="just" eaLnBrk="1" hangingPunct="1">
              <a:lnSpc>
                <a:spcPts val="2600"/>
              </a:lnSpc>
              <a:buClr>
                <a:schemeClr val="tx1"/>
              </a:buClr>
              <a:buFontTx/>
              <a:buChar char="•"/>
            </a:pPr>
            <a:r>
              <a:rPr lang="en-US" altLang="zh-CN" sz="2000">
                <a:ea typeface="宋体" pitchFamily="2" charset="-122"/>
              </a:rPr>
              <a:t>18000</a:t>
            </a:r>
            <a:r>
              <a:rPr lang="zh-CN" altLang="en-US" sz="2000">
                <a:ea typeface="宋体" pitchFamily="2" charset="-122"/>
              </a:rPr>
              <a:t>个电子管，</a:t>
            </a:r>
            <a:r>
              <a:rPr lang="en-US" altLang="zh-CN" sz="2000">
                <a:ea typeface="宋体" pitchFamily="2" charset="-122"/>
              </a:rPr>
              <a:t>86000</a:t>
            </a:r>
            <a:r>
              <a:rPr lang="zh-CN" altLang="en-US" sz="2000">
                <a:ea typeface="宋体" pitchFamily="2" charset="-122"/>
              </a:rPr>
              <a:t>个其他电子元件</a:t>
            </a:r>
          </a:p>
          <a:p>
            <a:pPr lvl="1" algn="just" eaLnBrk="1" hangingPunct="1">
              <a:lnSpc>
                <a:spcPts val="2600"/>
              </a:lnSpc>
              <a:buClr>
                <a:schemeClr val="tx1"/>
              </a:buClr>
              <a:buFontTx/>
              <a:buChar char="•"/>
            </a:pPr>
            <a:r>
              <a:rPr lang="zh-CN" altLang="en-US" sz="2000">
                <a:ea typeface="宋体" pitchFamily="2" charset="-122"/>
              </a:rPr>
              <a:t>每秒可作</a:t>
            </a:r>
            <a:r>
              <a:rPr lang="en-US" altLang="zh-CN" sz="2000">
                <a:ea typeface="宋体" pitchFamily="2" charset="-122"/>
              </a:rPr>
              <a:t>5000</a:t>
            </a:r>
            <a:r>
              <a:rPr lang="zh-CN" altLang="en-US" sz="2000">
                <a:ea typeface="宋体" pitchFamily="2" charset="-122"/>
              </a:rPr>
              <a:t>次加法运算</a:t>
            </a:r>
          </a:p>
          <a:p>
            <a:pPr lvl="1" algn="just" eaLnBrk="1" hangingPunct="1">
              <a:lnSpc>
                <a:spcPts val="2600"/>
              </a:lnSpc>
              <a:buClr>
                <a:schemeClr val="tx1"/>
              </a:buClr>
              <a:buFontTx/>
              <a:buChar char="•"/>
            </a:pPr>
            <a:r>
              <a:rPr lang="zh-CN" altLang="en-US" sz="2000">
                <a:ea typeface="宋体" pitchFamily="2" charset="-122"/>
              </a:rPr>
              <a:t>机重</a:t>
            </a:r>
            <a:r>
              <a:rPr lang="en-US" altLang="zh-CN" sz="2000">
                <a:ea typeface="宋体" pitchFamily="2" charset="-122"/>
              </a:rPr>
              <a:t>30t</a:t>
            </a:r>
          </a:p>
          <a:p>
            <a:pPr lvl="1" algn="just" eaLnBrk="1" hangingPunct="1">
              <a:lnSpc>
                <a:spcPts val="2600"/>
              </a:lnSpc>
              <a:buClr>
                <a:schemeClr val="tx1"/>
              </a:buClr>
              <a:buFontTx/>
              <a:buChar char="•"/>
            </a:pPr>
            <a:r>
              <a:rPr lang="zh-CN" altLang="en-US" sz="2000">
                <a:ea typeface="宋体" pitchFamily="2" charset="-122"/>
              </a:rPr>
              <a:t>占地</a:t>
            </a:r>
            <a:r>
              <a:rPr lang="en-US" altLang="zh-CN" sz="2000">
                <a:ea typeface="宋体" pitchFamily="2" charset="-122"/>
              </a:rPr>
              <a:t>140m</a:t>
            </a:r>
            <a:r>
              <a:rPr lang="en-US" altLang="zh-CN" sz="2000" baseline="30000">
                <a:ea typeface="宋体" pitchFamily="2" charset="-122"/>
              </a:rPr>
              <a:t>2</a:t>
            </a:r>
            <a:endParaRPr lang="en-US" altLang="zh-CN" sz="2000">
              <a:ea typeface="宋体" pitchFamily="2" charset="-122"/>
            </a:endParaRPr>
          </a:p>
          <a:p>
            <a:pPr lvl="1" algn="just" eaLnBrk="1" hangingPunct="1">
              <a:lnSpc>
                <a:spcPts val="2600"/>
              </a:lnSpc>
              <a:buClr>
                <a:schemeClr val="tx1"/>
              </a:buClr>
              <a:buFontTx/>
              <a:buChar char="•"/>
            </a:pPr>
            <a:r>
              <a:rPr lang="zh-CN" altLang="en-US" sz="2000">
                <a:ea typeface="宋体" pitchFamily="2" charset="-122"/>
              </a:rPr>
              <a:t>耗电</a:t>
            </a:r>
            <a:r>
              <a:rPr lang="en-US" altLang="zh-CN" sz="2000">
                <a:ea typeface="宋体" pitchFamily="2" charset="-122"/>
              </a:rPr>
              <a:t>150kw</a:t>
            </a:r>
          </a:p>
          <a:p>
            <a:pPr lvl="1" algn="just" eaLnBrk="1" hangingPunct="1">
              <a:lnSpc>
                <a:spcPts val="2600"/>
              </a:lnSpc>
              <a:buClr>
                <a:schemeClr val="tx1"/>
              </a:buClr>
              <a:buFontTx/>
              <a:buChar char="•"/>
            </a:pPr>
            <a:r>
              <a:rPr lang="zh-CN" altLang="en-US" sz="2000">
                <a:ea typeface="宋体" pitchFamily="2" charset="-122"/>
              </a:rPr>
              <a:t>耗资</a:t>
            </a:r>
            <a:r>
              <a:rPr lang="en-US" altLang="zh-CN" sz="2000">
                <a:ea typeface="宋体" pitchFamily="2" charset="-122"/>
              </a:rPr>
              <a:t>$1,000,000</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Effect transition="in" filter="wipe(up)">
                                      <p:cBhvr>
                                        <p:cTn id="7" dur="5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7" name="Rectangle 3"/>
          <p:cNvSpPr>
            <a:spLocks noGrp="1" noChangeArrowheads="1"/>
          </p:cNvSpPr>
          <p:nvPr>
            <p:ph type="title"/>
          </p:nvPr>
        </p:nvSpPr>
        <p:spPr/>
        <p:txBody>
          <a:bodyPr/>
          <a:lstStyle/>
          <a:p>
            <a:pPr eaLnBrk="1" hangingPunct="1">
              <a:defRPr/>
            </a:pPr>
            <a:r>
              <a:rPr lang="zh-CN" altLang="en-US" smtClean="0"/>
              <a:t>一、认识计算机</a:t>
            </a:r>
          </a:p>
        </p:txBody>
      </p:sp>
      <p:sp>
        <p:nvSpPr>
          <p:cNvPr id="308228" name="Rectangle 4"/>
          <p:cNvSpPr>
            <a:spLocks noGrp="1" noChangeArrowheads="1"/>
          </p:cNvSpPr>
          <p:nvPr>
            <p:ph type="body" idx="1"/>
          </p:nvPr>
        </p:nvSpPr>
        <p:spPr/>
        <p:txBody>
          <a:bodyPr/>
          <a:lstStyle/>
          <a:p>
            <a:pPr lvl="1" eaLnBrk="1" hangingPunct="1">
              <a:defRPr/>
            </a:pPr>
            <a:r>
              <a:rPr lang="zh-CN" altLang="en-US" dirty="0" smtClean="0"/>
              <a:t>说明：在</a:t>
            </a:r>
            <a:r>
              <a:rPr lang="en-US" altLang="zh-CN" dirty="0" smtClean="0"/>
              <a:t>ENIAC</a:t>
            </a:r>
            <a:r>
              <a:rPr lang="zh-CN" altLang="en-US" dirty="0" smtClean="0"/>
              <a:t>的研制过程中，美籍匈牙利数学家冯</a:t>
            </a:r>
            <a:r>
              <a:rPr lang="en-US" altLang="zh-CN" dirty="0" smtClean="0">
                <a:latin typeface="Arial"/>
              </a:rPr>
              <a:t>·</a:t>
            </a:r>
            <a:r>
              <a:rPr lang="zh-CN" altLang="en-US" dirty="0" smtClean="0"/>
              <a:t>诺依曼总结并提出两点改进意见：</a:t>
            </a:r>
          </a:p>
          <a:p>
            <a:pPr lvl="2" eaLnBrk="1" hangingPunct="1">
              <a:defRPr/>
            </a:pPr>
            <a:r>
              <a:rPr lang="zh-CN" altLang="en-US" dirty="0" smtClean="0"/>
              <a:t>一是计算机内部直接采用二进制数进行运算；</a:t>
            </a:r>
          </a:p>
          <a:p>
            <a:pPr lvl="2" eaLnBrk="1" hangingPunct="1">
              <a:defRPr/>
            </a:pPr>
            <a:r>
              <a:rPr lang="zh-CN" altLang="en-US" dirty="0" smtClean="0"/>
              <a:t>二是将指令和数据都存储起来，由程序控制计算机自动执行 </a:t>
            </a:r>
          </a:p>
          <a:p>
            <a:pPr eaLnBrk="1" hangingPunct="1">
              <a:buFont typeface="Wingdings" pitchFamily="2" charset="2"/>
              <a:buNone/>
              <a:defRPr/>
            </a:pPr>
            <a:r>
              <a:rPr lang="zh-CN" altLang="en-US" dirty="0" smtClean="0">
                <a:solidFill>
                  <a:schemeClr val="tx2"/>
                </a:solidFill>
                <a:effectLst>
                  <a:outerShdw blurRad="38100" dist="38100" dir="2700000" algn="tl">
                    <a:srgbClr val="C0C0C0"/>
                  </a:outerShdw>
                </a:effectLst>
              </a:rPr>
              <a:t>任务</a:t>
            </a:r>
            <a:r>
              <a:rPr lang="en-US" altLang="zh-CN" dirty="0" smtClean="0">
                <a:solidFill>
                  <a:schemeClr val="tx2"/>
                </a:solidFill>
                <a:effectLst>
                  <a:outerShdw blurRad="38100" dist="38100" dir="2700000" algn="tl">
                    <a:srgbClr val="C0C0C0"/>
                  </a:outerShdw>
                </a:effectLst>
              </a:rPr>
              <a:t>2</a:t>
            </a:r>
            <a:r>
              <a:rPr lang="zh-CN" altLang="en-US" dirty="0" smtClean="0">
                <a:solidFill>
                  <a:schemeClr val="tx2"/>
                </a:solidFill>
                <a:effectLst>
                  <a:outerShdw blurRad="38100" dist="38100" dir="2700000" algn="tl">
                    <a:srgbClr val="C0C0C0"/>
                  </a:outerShdw>
                </a:effectLst>
              </a:rPr>
              <a:t>：</a:t>
            </a:r>
            <a:r>
              <a:rPr lang="zh-CN" altLang="en-US" dirty="0" smtClean="0">
                <a:effectLst>
                  <a:outerShdw blurRad="38100" dist="38100" dir="2700000" algn="tl">
                    <a:srgbClr val="C0C0C0"/>
                  </a:outerShdw>
                </a:effectLst>
              </a:rPr>
              <a:t>了解计算机有哪些特点？</a:t>
            </a:r>
          </a:p>
        </p:txBody>
      </p:sp>
      <p:sp>
        <p:nvSpPr>
          <p:cNvPr id="308229" name="Text Box 5"/>
          <p:cNvSpPr txBox="1">
            <a:spLocks noChangeArrowheads="1"/>
          </p:cNvSpPr>
          <p:nvPr/>
        </p:nvSpPr>
        <p:spPr bwMode="auto">
          <a:xfrm>
            <a:off x="1403350" y="4579938"/>
            <a:ext cx="6192838" cy="1441450"/>
          </a:xfrm>
          <a:prstGeom prst="rect">
            <a:avLst/>
          </a:prstGeom>
          <a:solidFill>
            <a:srgbClr val="CCECFF"/>
          </a:solidFill>
          <a:ln w="9525">
            <a:solidFill>
              <a:srgbClr val="9B8F89"/>
            </a:solidFill>
            <a:miter lim="800000"/>
            <a:headEnd/>
            <a:tailEnd/>
          </a:ln>
        </p:spPr>
        <p:txBody>
          <a:bodyPr>
            <a:spAutoFit/>
          </a:bodyPr>
          <a:lstStyle>
            <a:lvl1pPr marL="342900" indent="-342900"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lang="en-US" altLang="zh-CN" sz="2200">
                <a:ea typeface="黑体" pitchFamily="2" charset="-122"/>
              </a:rPr>
              <a:t>1. </a:t>
            </a:r>
            <a:r>
              <a:rPr lang="zh-CN" altLang="en-US" sz="2200">
                <a:ea typeface="黑体" pitchFamily="2" charset="-122"/>
              </a:rPr>
              <a:t>自动控制能力          </a:t>
            </a:r>
            <a:r>
              <a:rPr lang="en-US" altLang="zh-CN" sz="2200">
                <a:ea typeface="黑体" pitchFamily="2" charset="-122"/>
              </a:rPr>
              <a:t>2. </a:t>
            </a:r>
            <a:r>
              <a:rPr lang="zh-CN" altLang="en-US" sz="2200">
                <a:ea typeface="黑体" pitchFamily="2" charset="-122"/>
              </a:rPr>
              <a:t>运算速度快</a:t>
            </a:r>
          </a:p>
          <a:p>
            <a:pPr eaLnBrk="1" hangingPunct="1"/>
            <a:r>
              <a:rPr lang="en-US" altLang="zh-CN" sz="2200">
                <a:ea typeface="黑体" pitchFamily="2" charset="-122"/>
              </a:rPr>
              <a:t>3. </a:t>
            </a:r>
            <a:r>
              <a:rPr lang="en-US" altLang="zh-CN" sz="2200">
                <a:latin typeface="Arial" pitchFamily="34" charset="0"/>
                <a:ea typeface="黑体" pitchFamily="2" charset="-122"/>
              </a:rPr>
              <a:t>“</a:t>
            </a:r>
            <a:r>
              <a:rPr lang="zh-CN" altLang="en-US" sz="2200">
                <a:ea typeface="黑体" pitchFamily="2" charset="-122"/>
              </a:rPr>
              <a:t>记忆</a:t>
            </a:r>
            <a:r>
              <a:rPr lang="zh-CN" altLang="en-US" sz="2200">
                <a:latin typeface="Arial" pitchFamily="34" charset="0"/>
                <a:ea typeface="黑体" pitchFamily="2" charset="-122"/>
              </a:rPr>
              <a:t>”</a:t>
            </a:r>
            <a:r>
              <a:rPr lang="zh-CN" altLang="en-US" sz="2200">
                <a:ea typeface="黑体" pitchFamily="2" charset="-122"/>
              </a:rPr>
              <a:t>能力强        </a:t>
            </a:r>
            <a:r>
              <a:rPr lang="en-US" altLang="zh-CN" sz="2200">
                <a:ea typeface="黑体" pitchFamily="2" charset="-122"/>
              </a:rPr>
              <a:t>4. </a:t>
            </a:r>
            <a:r>
              <a:rPr lang="zh-CN" altLang="en-US" sz="2200">
                <a:ea typeface="黑体" pitchFamily="2" charset="-122"/>
              </a:rPr>
              <a:t>能进行逻辑判断能力</a:t>
            </a:r>
          </a:p>
          <a:p>
            <a:pPr eaLnBrk="1" hangingPunct="1"/>
            <a:r>
              <a:rPr lang="en-US" altLang="zh-CN" sz="2200">
                <a:ea typeface="黑体" pitchFamily="2" charset="-122"/>
              </a:rPr>
              <a:t>5. </a:t>
            </a:r>
            <a:r>
              <a:rPr lang="zh-CN" altLang="en-US" sz="2200">
                <a:ea typeface="黑体" pitchFamily="2" charset="-122"/>
              </a:rPr>
              <a:t>计算精度高             </a:t>
            </a:r>
            <a:r>
              <a:rPr lang="en-US" altLang="zh-CN" sz="2200">
                <a:ea typeface="黑体" pitchFamily="2" charset="-122"/>
              </a:rPr>
              <a:t>6. </a:t>
            </a:r>
            <a:r>
              <a:rPr lang="zh-CN" altLang="en-US" sz="2200">
                <a:ea typeface="黑体" pitchFamily="2" charset="-122"/>
              </a:rPr>
              <a:t>支持人机交互</a:t>
            </a:r>
          </a:p>
          <a:p>
            <a:pPr eaLnBrk="1" hangingPunct="1"/>
            <a:r>
              <a:rPr lang="en-US" altLang="zh-CN" sz="2200">
                <a:ea typeface="黑体" pitchFamily="2" charset="-122"/>
              </a:rPr>
              <a:t>7. </a:t>
            </a:r>
            <a:r>
              <a:rPr lang="zh-CN" altLang="en-US" sz="2200">
                <a:ea typeface="黑体" pitchFamily="2" charset="-122"/>
              </a:rPr>
              <a:t>通用性强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8229"/>
                                        </p:tgtEl>
                                        <p:attrNameLst>
                                          <p:attrName>style.visibility</p:attrName>
                                        </p:attrNameLst>
                                      </p:cBhvr>
                                      <p:to>
                                        <p:strVal val="visible"/>
                                      </p:to>
                                    </p:set>
                                    <p:animEffect transition="in" filter="blinds(horizontal)">
                                      <p:cBhvr>
                                        <p:cTn id="7" dur="500"/>
                                        <p:tgtEl>
                                          <p:spTgt spid="308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ChangeArrowheads="1"/>
          </p:cNvSpPr>
          <p:nvPr>
            <p:ph type="title"/>
          </p:nvPr>
        </p:nvSpPr>
        <p:spPr/>
        <p:txBody>
          <a:bodyPr/>
          <a:lstStyle/>
          <a:p>
            <a:pPr eaLnBrk="1" hangingPunct="1">
              <a:defRPr/>
            </a:pPr>
            <a:r>
              <a:rPr lang="zh-CN" altLang="en-US" smtClean="0"/>
              <a:t>一、认识计算机</a:t>
            </a:r>
          </a:p>
        </p:txBody>
      </p:sp>
      <p:sp>
        <p:nvSpPr>
          <p:cNvPr id="19459" name="Rectangle 3"/>
          <p:cNvSpPr>
            <a:spLocks noGrp="1" noChangeArrowheads="1"/>
          </p:cNvSpPr>
          <p:nvPr>
            <p:ph type="body" sz="half" idx="1"/>
          </p:nvPr>
        </p:nvSpPr>
        <p:spPr>
          <a:xfrm>
            <a:off x="395288" y="1268413"/>
            <a:ext cx="8353425" cy="5113337"/>
          </a:xfrm>
        </p:spPr>
        <p:txBody>
          <a:bodyPr/>
          <a:lstStyle/>
          <a:p>
            <a:pPr marL="533400" indent="-533400" eaLnBrk="1" hangingPunct="1">
              <a:buFont typeface="Wingdings" pitchFamily="2" charset="2"/>
              <a:buNone/>
            </a:pPr>
            <a:r>
              <a:rPr lang="zh-CN" altLang="en-US" b="1" smtClean="0">
                <a:solidFill>
                  <a:schemeClr val="tx2"/>
                </a:solidFill>
                <a:ea typeface="宋体" pitchFamily="2" charset="-122"/>
              </a:rPr>
              <a:t>任务</a:t>
            </a:r>
            <a:r>
              <a:rPr lang="en-US" altLang="zh-CN" b="1" smtClean="0">
                <a:solidFill>
                  <a:schemeClr val="tx2"/>
                </a:solidFill>
                <a:ea typeface="宋体" pitchFamily="2" charset="-122"/>
              </a:rPr>
              <a:t>3</a:t>
            </a:r>
            <a:r>
              <a:rPr lang="zh-CN" altLang="en-US" b="1" smtClean="0">
                <a:solidFill>
                  <a:schemeClr val="tx2"/>
                </a:solidFill>
                <a:ea typeface="宋体" pitchFamily="2" charset="-122"/>
              </a:rPr>
              <a:t>：</a:t>
            </a:r>
            <a:r>
              <a:rPr lang="zh-CN" altLang="en-US" b="1" smtClean="0">
                <a:ea typeface="宋体" pitchFamily="2" charset="-122"/>
              </a:rPr>
              <a:t>了解计算机的发展简史。</a:t>
            </a:r>
            <a:r>
              <a:rPr lang="en-US" altLang="zh-CN" sz="2800" b="1" smtClean="0">
                <a:ea typeface="宋体" pitchFamily="2" charset="-122"/>
              </a:rPr>
              <a:t> </a:t>
            </a:r>
          </a:p>
          <a:p>
            <a:pPr marL="533400" indent="-533400" algn="just" eaLnBrk="1" hangingPunct="1"/>
            <a:r>
              <a:rPr lang="zh-CN" altLang="en-US" sz="2800" smtClean="0"/>
              <a:t>计算机的发展经历了四个阶段：</a:t>
            </a:r>
          </a:p>
        </p:txBody>
      </p:sp>
      <p:graphicFrame>
        <p:nvGraphicFramePr>
          <p:cNvPr id="310304" name="Group 32"/>
          <p:cNvGraphicFramePr>
            <a:graphicFrameLocks noGrp="1"/>
          </p:cNvGraphicFramePr>
          <p:nvPr>
            <p:ph sz="half" idx="2"/>
          </p:nvPr>
        </p:nvGraphicFramePr>
        <p:xfrm>
          <a:off x="539750" y="2420938"/>
          <a:ext cx="8064500" cy="3818011"/>
        </p:xfrm>
        <a:graphic>
          <a:graphicData uri="http://schemas.openxmlformats.org/drawingml/2006/table">
            <a:tbl>
              <a:tblPr/>
              <a:tblGrid>
                <a:gridCol w="1924050"/>
                <a:gridCol w="847725"/>
                <a:gridCol w="5292725"/>
              </a:tblGrid>
              <a:tr h="487338">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黑体" pitchFamily="2" charset="-122"/>
                          <a:ea typeface="黑体" pitchFamily="2" charset="-122"/>
                        </a:rPr>
                        <a:t>时代</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黑体" pitchFamily="2" charset="-122"/>
                          <a:ea typeface="黑体" pitchFamily="2" charset="-122"/>
                        </a:rPr>
                        <a:t>年份</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黑体" pitchFamily="2" charset="-122"/>
                          <a:ea typeface="黑体" pitchFamily="2" charset="-122"/>
                        </a:rPr>
                        <a:t>特点</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6823">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pitchFamily="2" charset="-122"/>
                          <a:ea typeface="宋体" pitchFamily="2" charset="-122"/>
                        </a:rPr>
                        <a:t>第一代</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pitchFamily="2" charset="-122"/>
                          <a:ea typeface="宋体" pitchFamily="2" charset="-122"/>
                        </a:rPr>
                        <a:t>（电子管计算机）</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pitchFamily="2" charset="-122"/>
                          <a:ea typeface="宋体" pitchFamily="2" charset="-122"/>
                        </a:rPr>
                        <a:t>1946</a:t>
                      </a:r>
                      <a:r>
                        <a:rPr kumimoji="0" lang="zh-CN" altLang="en-US" sz="1400" b="0" i="0" u="none" strike="noStrike" cap="none" normalizeH="0" baseline="0" smtClean="0">
                          <a:ln>
                            <a:noFill/>
                          </a:ln>
                          <a:solidFill>
                            <a:schemeClr val="tx1"/>
                          </a:solidFill>
                          <a:effectLst/>
                          <a:latin typeface="宋体" pitchFamily="2" charset="-122"/>
                          <a:ea typeface="宋体" pitchFamily="2" charset="-122"/>
                        </a:rPr>
                        <a:t>年</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pitchFamily="2" charset="-122"/>
                          <a:ea typeface="宋体" pitchFamily="2" charset="-122"/>
                        </a:rPr>
                        <a:t>至</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pitchFamily="2" charset="-122"/>
                          <a:ea typeface="宋体" pitchFamily="2" charset="-122"/>
                        </a:rPr>
                        <a:t>1958</a:t>
                      </a:r>
                      <a:r>
                        <a:rPr kumimoji="0" lang="zh-CN" altLang="en-US" sz="1400" b="0" i="0" u="none" strike="noStrike" cap="none" normalizeH="0" baseline="0" smtClean="0">
                          <a:ln>
                            <a:noFill/>
                          </a:ln>
                          <a:solidFill>
                            <a:schemeClr val="tx1"/>
                          </a:solidFill>
                          <a:effectLst/>
                          <a:latin typeface="宋体" pitchFamily="2" charset="-122"/>
                          <a:ea typeface="宋体" pitchFamily="2" charset="-122"/>
                        </a:rPr>
                        <a:t>年</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pitchFamily="2" charset="-122"/>
                          <a:ea typeface="宋体" pitchFamily="2" charset="-122"/>
                        </a:rPr>
                        <a:t>①</a:t>
                      </a:r>
                      <a:r>
                        <a:rPr kumimoji="0" lang="zh-CN" altLang="en-US" sz="1400" b="0" i="0" u="none" strike="noStrike" cap="none" normalizeH="0" baseline="0" smtClean="0">
                          <a:ln>
                            <a:noFill/>
                          </a:ln>
                          <a:solidFill>
                            <a:schemeClr val="tx1"/>
                          </a:solidFill>
                          <a:effectLst/>
                          <a:latin typeface="宋体" pitchFamily="2" charset="-122"/>
                          <a:ea typeface="宋体" pitchFamily="2" charset="-122"/>
                        </a:rPr>
                        <a:t>体积大，耗电量大，寿命短，可靠性差，成本高。②容量小。③外设采用纸带、卡片、磁带等。④用机器语言和汇编语言编程</a:t>
                      </a:r>
                      <a:endParaRPr kumimoji="0" lang="zh-CN" altLang="en-US" sz="2800" b="0" i="0" u="none" strike="noStrike" cap="none" normalizeH="0" baseline="0" smtClean="0">
                        <a:ln>
                          <a:noFill/>
                        </a:ln>
                        <a:solidFill>
                          <a:schemeClr val="tx1"/>
                        </a:solidFill>
                        <a:effectLst/>
                        <a:latin typeface="宋体" pitchFamily="2" charset="-122"/>
                        <a:ea typeface="宋体" pitchFamily="2" charset="-122"/>
                      </a:endParaRP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7522">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pitchFamily="2" charset="-122"/>
                          <a:ea typeface="宋体" pitchFamily="2" charset="-122"/>
                        </a:rPr>
                        <a:t>第二代</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pitchFamily="2" charset="-122"/>
                          <a:ea typeface="宋体" pitchFamily="2" charset="-122"/>
                        </a:rPr>
                        <a:t>（晶体管计算机）</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pitchFamily="2" charset="-122"/>
                          <a:ea typeface="宋体" pitchFamily="2" charset="-122"/>
                        </a:rPr>
                        <a:t>1959</a:t>
                      </a:r>
                      <a:r>
                        <a:rPr kumimoji="0" lang="zh-CN" altLang="en-US" sz="1400" b="0" i="0" u="none" strike="noStrike" cap="none" normalizeH="0" baseline="0" smtClean="0">
                          <a:ln>
                            <a:noFill/>
                          </a:ln>
                          <a:solidFill>
                            <a:schemeClr val="tx1"/>
                          </a:solidFill>
                          <a:effectLst/>
                          <a:latin typeface="宋体" pitchFamily="2" charset="-122"/>
                          <a:ea typeface="宋体" pitchFamily="2" charset="-122"/>
                        </a:rPr>
                        <a:t>年</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pitchFamily="2" charset="-122"/>
                          <a:ea typeface="宋体" pitchFamily="2" charset="-122"/>
                        </a:rPr>
                        <a:t>至</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pitchFamily="2" charset="-122"/>
                          <a:ea typeface="宋体" pitchFamily="2" charset="-122"/>
                        </a:rPr>
                        <a:t>1964</a:t>
                      </a:r>
                      <a:r>
                        <a:rPr kumimoji="0" lang="zh-CN" altLang="en-US" sz="1400" b="0" i="0" u="none" strike="noStrike" cap="none" normalizeH="0" baseline="0" smtClean="0">
                          <a:ln>
                            <a:noFill/>
                          </a:ln>
                          <a:solidFill>
                            <a:schemeClr val="tx1"/>
                          </a:solidFill>
                          <a:effectLst/>
                          <a:latin typeface="宋体" pitchFamily="2" charset="-122"/>
                          <a:ea typeface="宋体" pitchFamily="2" charset="-122"/>
                        </a:rPr>
                        <a:t>年</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pitchFamily="2" charset="-122"/>
                          <a:ea typeface="宋体" pitchFamily="2" charset="-122"/>
                        </a:rPr>
                        <a:t>①</a:t>
                      </a:r>
                      <a:r>
                        <a:rPr kumimoji="0" lang="zh-CN" altLang="en-US" sz="1400" b="0" i="0" u="none" strike="noStrike" cap="none" normalizeH="0" baseline="0" smtClean="0">
                          <a:ln>
                            <a:noFill/>
                          </a:ln>
                          <a:solidFill>
                            <a:schemeClr val="tx1"/>
                          </a:solidFill>
                          <a:effectLst/>
                          <a:latin typeface="宋体" pitchFamily="2" charset="-122"/>
                          <a:ea typeface="宋体" pitchFamily="2" charset="-122"/>
                        </a:rPr>
                        <a:t>体积减小，重量减轻，能耗降低，成本下降，可靠性和运算速度提高。②主存用磁芯，外存用磁盘</a:t>
                      </a:r>
                      <a:r>
                        <a:rPr kumimoji="0" lang="en-US" altLang="zh-CN" sz="1400" b="0" i="0" u="none" strike="noStrike" cap="none" normalizeH="0" baseline="0" smtClean="0">
                          <a:ln>
                            <a:noFill/>
                          </a:ln>
                          <a:solidFill>
                            <a:schemeClr val="tx1"/>
                          </a:solidFill>
                          <a:effectLst/>
                          <a:latin typeface="宋体" pitchFamily="2" charset="-122"/>
                          <a:ea typeface="宋体" pitchFamily="2" charset="-122"/>
                        </a:rPr>
                        <a:t>/</a:t>
                      </a:r>
                      <a:r>
                        <a:rPr kumimoji="0" lang="zh-CN" altLang="en-US" sz="1400" b="0" i="0" u="none" strike="noStrike" cap="none" normalizeH="0" baseline="0" smtClean="0">
                          <a:ln>
                            <a:noFill/>
                          </a:ln>
                          <a:solidFill>
                            <a:schemeClr val="tx1"/>
                          </a:solidFill>
                          <a:effectLst/>
                          <a:latin typeface="宋体" pitchFamily="2" charset="-122"/>
                          <a:ea typeface="宋体" pitchFamily="2" charset="-122"/>
                        </a:rPr>
                        <a:t>磁鼓。③输入输出方式有很大的改进。④提出了操作系统概念，出现了高级语言</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6823">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pitchFamily="2" charset="-122"/>
                          <a:ea typeface="宋体" pitchFamily="2" charset="-122"/>
                        </a:rPr>
                        <a:t>第三代</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pitchFamily="2" charset="-122"/>
                          <a:ea typeface="宋体" pitchFamily="2" charset="-122"/>
                        </a:rPr>
                        <a:t>（集成电路计算机）</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pitchFamily="2" charset="-122"/>
                          <a:ea typeface="宋体" pitchFamily="2" charset="-122"/>
                        </a:rPr>
                        <a:t>1965</a:t>
                      </a:r>
                      <a:r>
                        <a:rPr kumimoji="0" lang="zh-CN" altLang="en-US" sz="1400" b="0" i="0" u="none" strike="noStrike" cap="none" normalizeH="0" baseline="0" smtClean="0">
                          <a:ln>
                            <a:noFill/>
                          </a:ln>
                          <a:solidFill>
                            <a:schemeClr val="tx1"/>
                          </a:solidFill>
                          <a:effectLst/>
                          <a:latin typeface="宋体" pitchFamily="2" charset="-122"/>
                          <a:ea typeface="宋体" pitchFamily="2" charset="-122"/>
                        </a:rPr>
                        <a:t>年</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pitchFamily="2" charset="-122"/>
                          <a:ea typeface="宋体" pitchFamily="2" charset="-122"/>
                        </a:rPr>
                        <a:t>至</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pitchFamily="2" charset="-122"/>
                          <a:ea typeface="宋体" pitchFamily="2" charset="-122"/>
                        </a:rPr>
                        <a:t>1970</a:t>
                      </a:r>
                      <a:r>
                        <a:rPr kumimoji="0" lang="zh-CN" altLang="en-US" sz="1400" b="0" i="0" u="none" strike="noStrike" cap="none" normalizeH="0" baseline="0" smtClean="0">
                          <a:ln>
                            <a:noFill/>
                          </a:ln>
                          <a:solidFill>
                            <a:schemeClr val="tx1"/>
                          </a:solidFill>
                          <a:effectLst/>
                          <a:latin typeface="宋体" pitchFamily="2" charset="-122"/>
                          <a:ea typeface="宋体" pitchFamily="2" charset="-122"/>
                        </a:rPr>
                        <a:t>年</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pitchFamily="2" charset="-122"/>
                          <a:ea typeface="宋体" pitchFamily="2" charset="-122"/>
                        </a:rPr>
                        <a:t>①</a:t>
                      </a:r>
                      <a:r>
                        <a:rPr kumimoji="0" lang="zh-CN" altLang="en-US" sz="1400" b="0" i="0" u="none" strike="noStrike" cap="none" normalizeH="0" baseline="0" smtClean="0">
                          <a:ln>
                            <a:noFill/>
                          </a:ln>
                          <a:solidFill>
                            <a:schemeClr val="tx1"/>
                          </a:solidFill>
                          <a:effectLst/>
                          <a:latin typeface="宋体" pitchFamily="2" charset="-122"/>
                          <a:ea typeface="宋体" pitchFamily="2" charset="-122"/>
                        </a:rPr>
                        <a:t>体积更小，重量更轻，耗电更省，寿命更长，成本更低，运算速度有了更大提高。 ②辅存以磁盘、磁带为主。</a:t>
                      </a:r>
                    </a:p>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pitchFamily="2" charset="-122"/>
                          <a:ea typeface="宋体" pitchFamily="2" charset="-122"/>
                        </a:rPr>
                        <a:t>③出现了分时操作系统。 ④采用了结构化程序设计</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79431">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pitchFamily="2" charset="-122"/>
                          <a:ea typeface="宋体" pitchFamily="2" charset="-122"/>
                        </a:rPr>
                        <a:t>第四代</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pitchFamily="2" charset="-122"/>
                          <a:ea typeface="宋体" pitchFamily="2" charset="-122"/>
                        </a:rPr>
                        <a:t>（大规模超大规模集成电路计算机）</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pitchFamily="2" charset="-122"/>
                          <a:ea typeface="宋体" pitchFamily="2" charset="-122"/>
                        </a:rPr>
                        <a:t>1971</a:t>
                      </a:r>
                      <a:r>
                        <a:rPr kumimoji="0" lang="zh-CN" altLang="en-US" sz="1400" b="0" i="0" u="none" strike="noStrike" cap="none" normalizeH="0" baseline="0" smtClean="0">
                          <a:ln>
                            <a:noFill/>
                          </a:ln>
                          <a:solidFill>
                            <a:schemeClr val="tx1"/>
                          </a:solidFill>
                          <a:effectLst/>
                          <a:latin typeface="宋体" pitchFamily="2" charset="-122"/>
                          <a:ea typeface="宋体" pitchFamily="2" charset="-122"/>
                        </a:rPr>
                        <a:t>年</a:t>
                      </a:r>
                    </a:p>
                    <a:p>
                      <a:pPr marL="0" marR="0" lvl="0" indent="0" algn="ctr"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1400" b="0" i="0" u="none" strike="noStrike" cap="none" normalizeH="0" baseline="0" smtClean="0">
                          <a:ln>
                            <a:noFill/>
                          </a:ln>
                          <a:solidFill>
                            <a:schemeClr val="tx1"/>
                          </a:solidFill>
                          <a:effectLst/>
                          <a:latin typeface="宋体" pitchFamily="2" charset="-122"/>
                          <a:ea typeface="宋体" pitchFamily="2" charset="-122"/>
                        </a:rPr>
                        <a:t>至今</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1400" b="0" i="0" u="none" strike="noStrike" cap="none" normalizeH="0" baseline="0" smtClean="0">
                          <a:ln>
                            <a:noFill/>
                          </a:ln>
                          <a:solidFill>
                            <a:schemeClr val="tx1"/>
                          </a:solidFill>
                          <a:effectLst/>
                          <a:latin typeface="宋体" pitchFamily="2" charset="-122"/>
                          <a:ea typeface="宋体" pitchFamily="2" charset="-122"/>
                        </a:rPr>
                        <a:t>①</a:t>
                      </a:r>
                      <a:r>
                        <a:rPr kumimoji="0" lang="zh-CN" altLang="en-US" sz="1400" b="0" i="0" u="none" strike="noStrike" cap="none" normalizeH="0" baseline="0" smtClean="0">
                          <a:ln>
                            <a:noFill/>
                          </a:ln>
                          <a:solidFill>
                            <a:schemeClr val="tx1"/>
                          </a:solidFill>
                          <a:effectLst/>
                          <a:latin typeface="宋体" pitchFamily="2" charset="-122"/>
                          <a:ea typeface="宋体" pitchFamily="2" charset="-122"/>
                        </a:rPr>
                        <a:t>体积重量成本均大幅度降低，出现了微型机。 ②主存集成度越来越高，容量越来越大。 ③输入输出设备相继出现。 ④操作系统进一步完善。⑤多媒体技术崛起</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ChangeArrowheads="1"/>
          </p:cNvSpPr>
          <p:nvPr>
            <p:ph type="title"/>
          </p:nvPr>
        </p:nvSpPr>
        <p:spPr/>
        <p:txBody>
          <a:bodyPr/>
          <a:lstStyle/>
          <a:p>
            <a:pPr eaLnBrk="1" hangingPunct="1">
              <a:defRPr/>
            </a:pPr>
            <a:r>
              <a:rPr lang="zh-CN" altLang="en-US" smtClean="0"/>
              <a:t>一、认识计算机</a:t>
            </a:r>
          </a:p>
        </p:txBody>
      </p:sp>
      <p:sp>
        <p:nvSpPr>
          <p:cNvPr id="20483" name="Rectangle 3"/>
          <p:cNvSpPr>
            <a:spLocks noGrp="1" noChangeArrowheads="1"/>
          </p:cNvSpPr>
          <p:nvPr>
            <p:ph type="body" sz="half" idx="1"/>
          </p:nvPr>
        </p:nvSpPr>
        <p:spPr>
          <a:xfrm>
            <a:off x="395288" y="1268413"/>
            <a:ext cx="6121400" cy="5113337"/>
          </a:xfrm>
        </p:spPr>
        <p:txBody>
          <a:bodyPr/>
          <a:lstStyle/>
          <a:p>
            <a:pPr eaLnBrk="1" hangingPunct="1">
              <a:buFont typeface="Wingdings" pitchFamily="2" charset="2"/>
              <a:buNone/>
            </a:pPr>
            <a:r>
              <a:rPr lang="zh-CN" altLang="en-US" sz="2800" smtClean="0">
                <a:solidFill>
                  <a:schemeClr val="tx2"/>
                </a:solidFill>
              </a:rPr>
              <a:t>提问：微型计算机属于第几代计算机，它的核心部件是什么</a:t>
            </a:r>
            <a:r>
              <a:rPr lang="en-US" altLang="zh-CN" sz="2800" smtClean="0">
                <a:solidFill>
                  <a:schemeClr val="tx2"/>
                </a:solidFill>
              </a:rPr>
              <a:t>?</a:t>
            </a:r>
          </a:p>
          <a:p>
            <a:pPr eaLnBrk="1" hangingPunct="1"/>
            <a:endParaRPr lang="en-US" altLang="zh-CN" sz="2800" smtClean="0">
              <a:solidFill>
                <a:schemeClr val="tx2"/>
              </a:solidFill>
            </a:endParaRPr>
          </a:p>
          <a:p>
            <a:pPr eaLnBrk="1" hangingPunct="1"/>
            <a:r>
              <a:rPr lang="zh-CN" altLang="en-US" sz="2800" smtClean="0"/>
              <a:t>微型计算机的发展</a:t>
            </a:r>
          </a:p>
          <a:p>
            <a:pPr lvl="1" eaLnBrk="1" hangingPunct="1"/>
            <a:r>
              <a:rPr lang="en-US" altLang="zh-CN" sz="2400" smtClean="0">
                <a:effectLst/>
              </a:rPr>
              <a:t>1</a:t>
            </a:r>
            <a:r>
              <a:rPr lang="zh-CN" altLang="en-US" sz="2400" smtClean="0">
                <a:effectLst/>
              </a:rPr>
              <a:t>）微型计算机是</a:t>
            </a:r>
            <a:r>
              <a:rPr lang="en-US" altLang="zh-CN" sz="2400" smtClean="0">
                <a:effectLst/>
              </a:rPr>
              <a:t>1971</a:t>
            </a:r>
            <a:r>
              <a:rPr lang="zh-CN" altLang="en-US" sz="2400" smtClean="0">
                <a:effectLst/>
              </a:rPr>
              <a:t>年出现的，属于第四代计算机，它的核心部件是微处理器</a:t>
            </a:r>
            <a:r>
              <a:rPr lang="en-US" altLang="zh-CN" sz="2400" smtClean="0">
                <a:effectLst/>
              </a:rPr>
              <a:t>MPU</a:t>
            </a:r>
            <a:r>
              <a:rPr lang="zh-CN" altLang="en-US" sz="2400" smtClean="0">
                <a:effectLst/>
              </a:rPr>
              <a:t>（将运算器和控制器做在一块集成电路芯片上）。微型计算机的发展史实际上就是微型处理器的发展史</a:t>
            </a:r>
          </a:p>
          <a:p>
            <a:pPr lvl="1" eaLnBrk="1" hangingPunct="1"/>
            <a:r>
              <a:rPr lang="en-US" altLang="zh-CN" sz="2400" smtClean="0">
                <a:effectLst/>
              </a:rPr>
              <a:t>2</a:t>
            </a:r>
            <a:r>
              <a:rPr lang="zh-CN" altLang="en-US" sz="2400" smtClean="0">
                <a:effectLst/>
              </a:rPr>
              <a:t>）</a:t>
            </a:r>
            <a:r>
              <a:rPr lang="en-US" altLang="zh-CN" sz="2400" smtClean="0">
                <a:effectLst/>
              </a:rPr>
              <a:t>Intel</a:t>
            </a:r>
            <a:r>
              <a:rPr lang="zh-CN" altLang="en-US" sz="2400" smtClean="0">
                <a:effectLst/>
              </a:rPr>
              <a:t>公司生产的微处理器芯片发展简表</a:t>
            </a:r>
          </a:p>
        </p:txBody>
      </p:sp>
      <p:graphicFrame>
        <p:nvGraphicFramePr>
          <p:cNvPr id="311353" name="Group 57"/>
          <p:cNvGraphicFramePr>
            <a:graphicFrameLocks noGrp="1"/>
          </p:cNvGraphicFramePr>
          <p:nvPr>
            <p:ph sz="half" idx="2"/>
          </p:nvPr>
        </p:nvGraphicFramePr>
        <p:xfrm>
          <a:off x="6594475" y="836613"/>
          <a:ext cx="2225675" cy="5547360"/>
        </p:xfrm>
        <a:graphic>
          <a:graphicData uri="http://schemas.openxmlformats.org/drawingml/2006/table">
            <a:tbl>
              <a:tblPr/>
              <a:tblGrid>
                <a:gridCol w="1698625"/>
                <a:gridCol w="527050"/>
              </a:tblGrid>
              <a:tr h="365125">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Comic Sans MS" pitchFamily="66" charset="0"/>
                          <a:ea typeface="黑体" pitchFamily="2" charset="-122"/>
                        </a:rPr>
                        <a:t>芯片名称</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Comic Sans MS" pitchFamily="66" charset="0"/>
                          <a:ea typeface="黑体" pitchFamily="2" charset="-122"/>
                        </a:rPr>
                        <a:t>位</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5125">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4004/4040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5125">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8008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3538">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8080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53C6"/>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53C6"/>
                      </a:solidFill>
                      <a:prstDash val="solid"/>
                      <a:round/>
                      <a:headEnd type="none" w="med" len="med"/>
                      <a:tailEnd type="none" w="med" len="med"/>
                    </a:lnB>
                    <a:lnTlToBr>
                      <a:noFill/>
                    </a:lnTlToBr>
                    <a:lnBlToTr>
                      <a:noFill/>
                    </a:lnBlToTr>
                    <a:solidFill>
                      <a:srgbClr val="CCECFF"/>
                    </a:solidFill>
                  </a:tcPr>
                </a:tc>
              </a:tr>
              <a:tr h="365125">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8086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53C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16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FF53C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6713">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8088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16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3538">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80286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53C6"/>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16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53C6"/>
                      </a:solidFill>
                      <a:prstDash val="solid"/>
                      <a:round/>
                      <a:headEnd type="none" w="med" len="med"/>
                      <a:tailEnd type="none" w="med" len="med"/>
                    </a:lnB>
                    <a:lnTlToBr>
                      <a:noFill/>
                    </a:lnTlToBr>
                    <a:lnBlToTr>
                      <a:noFill/>
                    </a:lnBlToTr>
                    <a:solidFill>
                      <a:srgbClr val="CCECFF"/>
                    </a:solidFill>
                  </a:tcPr>
                </a:tc>
              </a:tr>
              <a:tr h="365125">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80386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53C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FF53C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9888">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80486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5125">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Pentium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3538">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Pentium Pro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5125">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Pentium II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5125">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Pentium III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5125">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Pentium 4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buClr>
                          <a:srgbClr val="0000CC"/>
                        </a:buClr>
                        <a:buFont typeface="Wingdings" pitchFamily="2" charset="2"/>
                        <a:defRPr sz="2800">
                          <a:solidFill>
                            <a:schemeClr val="tx1"/>
                          </a:solidFill>
                          <a:latin typeface="Comic Sans MS" pitchFamily="66" charset="0"/>
                          <a:ea typeface="黑体" pitchFamily="2" charset="-122"/>
                        </a:defRPr>
                      </a:lvl1pPr>
                      <a:lvl2pPr marL="742950" indent="-285750" eaLnBrk="0" hangingPunct="0">
                        <a:spcBef>
                          <a:spcPct val="20000"/>
                        </a:spcBef>
                        <a:buClr>
                          <a:schemeClr val="tx2"/>
                        </a:buClr>
                        <a:buSzPct val="90000"/>
                        <a:buFont typeface="Wingdings" pitchFamily="2" charset="2"/>
                        <a:defRPr sz="2400">
                          <a:solidFill>
                            <a:schemeClr val="tx1"/>
                          </a:solidFill>
                          <a:latin typeface="Comic Sans MS" pitchFamily="66" charset="0"/>
                          <a:ea typeface="宋体" pitchFamily="2" charset="-122"/>
                        </a:defRPr>
                      </a:lvl2pPr>
                      <a:lvl3pPr marL="1143000" indent="-228600" eaLnBrk="0" hangingPunct="0">
                        <a:spcBef>
                          <a:spcPct val="20000"/>
                        </a:spcBef>
                        <a:defRPr sz="2000">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0000CC"/>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Comic Sans MS" pitchFamily="66" charset="0"/>
                          <a:ea typeface="黑体" pitchFamily="2" charset="-122"/>
                        </a:rPr>
                        <a:t>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ECFF"/>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11353"/>
                                        </p:tgtEl>
                                        <p:attrNameLst>
                                          <p:attrName>style.visibility</p:attrName>
                                        </p:attrNameLst>
                                      </p:cBhvr>
                                      <p:to>
                                        <p:strVal val="visible"/>
                                      </p:to>
                                    </p:set>
                                    <p:animEffect transition="in" filter="dissolve">
                                      <p:cBhvr>
                                        <p:cTn id="7" dur="500"/>
                                        <p:tgtEl>
                                          <p:spTgt spid="311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ChangeArrowheads="1"/>
          </p:cNvSpPr>
          <p:nvPr>
            <p:ph type="title"/>
          </p:nvPr>
        </p:nvSpPr>
        <p:spPr/>
        <p:txBody>
          <a:bodyPr/>
          <a:lstStyle/>
          <a:p>
            <a:pPr eaLnBrk="1" hangingPunct="1">
              <a:defRPr/>
            </a:pPr>
            <a:r>
              <a:rPr lang="zh-CN" altLang="en-US" smtClean="0"/>
              <a:t>一、认识计算机</a:t>
            </a:r>
          </a:p>
        </p:txBody>
      </p:sp>
      <p:sp>
        <p:nvSpPr>
          <p:cNvPr id="313347" name="Rectangle 3"/>
          <p:cNvSpPr>
            <a:spLocks noGrp="1" noChangeArrowheads="1"/>
          </p:cNvSpPr>
          <p:nvPr>
            <p:ph type="body" idx="1"/>
          </p:nvPr>
        </p:nvSpPr>
        <p:spPr/>
        <p:txBody>
          <a:bodyPr/>
          <a:lstStyle/>
          <a:p>
            <a:pPr eaLnBrk="1" hangingPunct="1">
              <a:buFont typeface="Wingdings" pitchFamily="2" charset="2"/>
              <a:buNone/>
              <a:defRPr/>
            </a:pPr>
            <a:r>
              <a:rPr lang="zh-CN" altLang="en-US" smtClean="0">
                <a:solidFill>
                  <a:schemeClr val="tx2"/>
                </a:solidFill>
              </a:rPr>
              <a:t>任务</a:t>
            </a:r>
            <a:r>
              <a:rPr lang="en-US" altLang="zh-CN" smtClean="0">
                <a:solidFill>
                  <a:schemeClr val="tx2"/>
                </a:solidFill>
              </a:rPr>
              <a:t>4</a:t>
            </a:r>
            <a:r>
              <a:rPr lang="zh-CN" altLang="en-US" smtClean="0"/>
              <a:t>：了解计算机的发展趋势。</a:t>
            </a:r>
          </a:p>
          <a:p>
            <a:pPr lvl="1" eaLnBrk="1" hangingPunct="1">
              <a:defRPr/>
            </a:pPr>
            <a:r>
              <a:rPr lang="zh-CN" altLang="en-US" smtClean="0"/>
              <a:t>巨型化：是指高速度、大存储容量、强功能</a:t>
            </a:r>
          </a:p>
          <a:p>
            <a:pPr lvl="1" eaLnBrk="1" hangingPunct="1">
              <a:defRPr/>
            </a:pPr>
            <a:r>
              <a:rPr lang="zh-CN" altLang="en-US" smtClean="0"/>
              <a:t>微型化：是指体积小、价格低</a:t>
            </a:r>
          </a:p>
          <a:p>
            <a:pPr lvl="1" eaLnBrk="1" hangingPunct="1">
              <a:defRPr/>
            </a:pPr>
            <a:r>
              <a:rPr lang="zh-CN" altLang="en-US" smtClean="0"/>
              <a:t>网络化：资源共享、信息共享</a:t>
            </a:r>
          </a:p>
          <a:p>
            <a:pPr lvl="1" eaLnBrk="1" hangingPunct="1">
              <a:defRPr/>
            </a:pPr>
            <a:r>
              <a:rPr lang="zh-CN" altLang="en-US" smtClean="0"/>
              <a:t>智能化：使计算机具有人的感觉、思维</a:t>
            </a:r>
          </a:p>
          <a:p>
            <a:pPr lvl="1" eaLnBrk="1" hangingPunct="1">
              <a:defRPr/>
            </a:pPr>
            <a:endParaRPr lang="en-US" altLang="zh-CN"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a:xfrm>
            <a:off x="395288" y="296863"/>
            <a:ext cx="8353425" cy="714375"/>
          </a:xfrm>
        </p:spPr>
        <p:txBody>
          <a:bodyPr/>
          <a:lstStyle/>
          <a:p>
            <a:pPr eaLnBrk="1" hangingPunct="1">
              <a:defRPr/>
            </a:pPr>
            <a:r>
              <a:rPr lang="zh-CN" altLang="en-US" smtClean="0"/>
              <a:t>一、认识计算机</a:t>
            </a:r>
            <a:r>
              <a:rPr lang="zh-CN" altLang="en-US" sz="3200" smtClean="0"/>
              <a:t>       </a:t>
            </a:r>
            <a:r>
              <a:rPr lang="en-US" altLang="zh-CN" sz="2800" smtClean="0">
                <a:solidFill>
                  <a:srgbClr val="0000CC"/>
                </a:solidFill>
                <a:latin typeface="Arial"/>
              </a:rPr>
              <a:t>——</a:t>
            </a:r>
            <a:r>
              <a:rPr lang="zh-CN" altLang="en-US" sz="2800" smtClean="0">
                <a:solidFill>
                  <a:srgbClr val="0000CC"/>
                </a:solidFill>
              </a:rPr>
              <a:t>开机</a:t>
            </a:r>
          </a:p>
        </p:txBody>
      </p:sp>
      <p:sp>
        <p:nvSpPr>
          <p:cNvPr id="153603" name="Rectangle 3"/>
          <p:cNvSpPr>
            <a:spLocks noGrp="1" noChangeArrowheads="1"/>
          </p:cNvSpPr>
          <p:nvPr>
            <p:ph type="body" idx="1"/>
          </p:nvPr>
        </p:nvSpPr>
        <p:spPr>
          <a:xfrm>
            <a:off x="395288" y="1268413"/>
            <a:ext cx="8208962" cy="5113337"/>
          </a:xfrm>
        </p:spPr>
        <p:txBody>
          <a:bodyPr/>
          <a:lstStyle/>
          <a:p>
            <a:pPr marL="609600" indent="-609600" eaLnBrk="1" hangingPunct="1">
              <a:lnSpc>
                <a:spcPct val="140000"/>
              </a:lnSpc>
              <a:defRPr/>
            </a:pPr>
            <a:r>
              <a:rPr lang="zh-CN" altLang="en-US" smtClean="0"/>
              <a:t>开机顺序</a:t>
            </a:r>
          </a:p>
          <a:p>
            <a:pPr marL="990600" lvl="1" indent="-533400" eaLnBrk="1" hangingPunct="1">
              <a:lnSpc>
                <a:spcPct val="140000"/>
              </a:lnSpc>
              <a:buFont typeface="Wingdings" pitchFamily="2" charset="2"/>
              <a:buAutoNum type="arabicPeriod"/>
              <a:defRPr/>
            </a:pPr>
            <a:r>
              <a:rPr lang="zh-CN" altLang="en-US" smtClean="0"/>
              <a:t>查看计算机主机箱和显示器的电源开关按钮</a:t>
            </a:r>
            <a:r>
              <a:rPr lang="en-US" altLang="zh-CN" smtClean="0"/>
              <a:t>(</a:t>
            </a:r>
            <a:r>
              <a:rPr lang="zh-CN" altLang="en-US" smtClean="0"/>
              <a:t>旁标有　符号</a:t>
            </a:r>
            <a:r>
              <a:rPr lang="en-US" altLang="zh-CN" smtClean="0"/>
              <a:t>) </a:t>
            </a:r>
            <a:endParaRPr lang="en-US" altLang="zh-CN" sz="2400" smtClean="0"/>
          </a:p>
          <a:p>
            <a:pPr marL="990600" lvl="1" indent="-533400" eaLnBrk="1" hangingPunct="1">
              <a:buFont typeface="Wingdings" pitchFamily="2" charset="2"/>
              <a:buAutoNum type="arabicPeriod"/>
              <a:defRPr/>
            </a:pPr>
            <a:r>
              <a:rPr lang="zh-CN" altLang="en-US" smtClean="0"/>
              <a:t>开外部设备</a:t>
            </a:r>
            <a:r>
              <a:rPr lang="en-US" altLang="zh-CN" smtClean="0"/>
              <a:t>(</a:t>
            </a:r>
            <a:r>
              <a:rPr lang="zh-CN" altLang="en-US" smtClean="0"/>
              <a:t>如打印机、投影仪、扫描仪等</a:t>
            </a:r>
            <a:r>
              <a:rPr lang="en-US" altLang="zh-CN" smtClean="0"/>
              <a:t>)</a:t>
            </a:r>
          </a:p>
          <a:p>
            <a:pPr marL="990600" lvl="1" indent="-533400" eaLnBrk="1" hangingPunct="1">
              <a:buFont typeface="Wingdings" pitchFamily="2" charset="2"/>
              <a:buAutoNum type="arabicPeriod"/>
              <a:defRPr/>
            </a:pPr>
            <a:r>
              <a:rPr lang="zh-CN" altLang="en-US" smtClean="0"/>
              <a:t>再开显示器电源</a:t>
            </a:r>
          </a:p>
          <a:p>
            <a:pPr marL="990600" lvl="1" indent="-533400" eaLnBrk="1" hangingPunct="1">
              <a:buFont typeface="Wingdings" pitchFamily="2" charset="2"/>
              <a:buAutoNum type="arabicPeriod"/>
              <a:defRPr/>
            </a:pPr>
            <a:r>
              <a:rPr lang="zh-CN" altLang="en-US" smtClean="0"/>
              <a:t>最后开主机电源</a:t>
            </a:r>
          </a:p>
        </p:txBody>
      </p:sp>
      <p:graphicFrame>
        <p:nvGraphicFramePr>
          <p:cNvPr id="2050" name="Object 9"/>
          <p:cNvGraphicFramePr>
            <a:graphicFrameLocks noChangeAspect="1"/>
          </p:cNvGraphicFramePr>
          <p:nvPr/>
        </p:nvGraphicFramePr>
        <p:xfrm>
          <a:off x="4106863" y="3911600"/>
          <a:ext cx="4352925" cy="2338388"/>
        </p:xfrm>
        <a:graphic>
          <a:graphicData uri="http://schemas.openxmlformats.org/presentationml/2006/ole">
            <mc:AlternateContent xmlns:mc="http://schemas.openxmlformats.org/markup-compatibility/2006">
              <mc:Choice xmlns:v="urn:schemas-microsoft-com:vml" Requires="v">
                <p:oleObj spid="_x0000_s2077" name="Image" r:id="rId3" imgW="2806976" imgH="1508763" progId="Photoshop.Image.6">
                  <p:embed/>
                </p:oleObj>
              </mc:Choice>
              <mc:Fallback>
                <p:oleObj name="Image" r:id="rId3" imgW="2806976" imgH="1508763" progId="Photoshop.Image.6">
                  <p:embed/>
                  <p:pic>
                    <p:nvPicPr>
                      <p:cNvPr id="0" name="Object 9"/>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06863" y="3911600"/>
                        <a:ext cx="4352925" cy="2338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55" name="Rectangle 10"/>
          <p:cNvSpPr>
            <a:spLocks noChangeArrowheads="1"/>
          </p:cNvSpPr>
          <p:nvPr/>
        </p:nvSpPr>
        <p:spPr bwMode="auto">
          <a:xfrm>
            <a:off x="7062788" y="5988050"/>
            <a:ext cx="1600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lnSpc>
                <a:spcPct val="140000"/>
              </a:lnSpc>
              <a:spcBef>
                <a:spcPct val="20000"/>
              </a:spcBef>
              <a:buClr>
                <a:schemeClr val="accent1"/>
              </a:buClr>
              <a:buSzPct val="70000"/>
              <a:buFont typeface="Wingdings" pitchFamily="2" charset="2"/>
              <a:buNone/>
            </a:pPr>
            <a:r>
              <a:rPr kumimoji="1" lang="zh-CN" altLang="en-US" sz="2400" b="1">
                <a:solidFill>
                  <a:schemeClr val="tx2"/>
                </a:solidFill>
                <a:latin typeface="宋体" pitchFamily="2" charset="-122"/>
                <a:ea typeface="宋体" pitchFamily="2" charset="-122"/>
              </a:rPr>
              <a:t>电源开关</a:t>
            </a:r>
          </a:p>
        </p:txBody>
      </p:sp>
      <p:graphicFrame>
        <p:nvGraphicFramePr>
          <p:cNvPr id="2051" name="Object 11"/>
          <p:cNvGraphicFramePr>
            <a:graphicFrameLocks noChangeAspect="1"/>
          </p:cNvGraphicFramePr>
          <p:nvPr/>
        </p:nvGraphicFramePr>
        <p:xfrm>
          <a:off x="8472488" y="6189663"/>
          <a:ext cx="276225" cy="323850"/>
        </p:xfrm>
        <a:graphic>
          <a:graphicData uri="http://schemas.openxmlformats.org/presentationml/2006/ole">
            <mc:AlternateContent xmlns:mc="http://schemas.openxmlformats.org/markup-compatibility/2006">
              <mc:Choice xmlns:v="urn:schemas-microsoft-com:vml" Requires="v">
                <p:oleObj spid="_x0000_s2078" name="位图图像" r:id="rId5" imgW="276117" imgH="323981" progId="Paint.Picture">
                  <p:embed/>
                </p:oleObj>
              </mc:Choice>
              <mc:Fallback>
                <p:oleObj name="位图图像" r:id="rId5" imgW="276117" imgH="323981" progId="Paint.Picture">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72488" y="6189663"/>
                        <a:ext cx="276225"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2" name="Object 12"/>
          <p:cNvGraphicFramePr>
            <a:graphicFrameLocks noChangeAspect="1"/>
          </p:cNvGraphicFramePr>
          <p:nvPr/>
        </p:nvGraphicFramePr>
        <p:xfrm>
          <a:off x="2700338" y="2852738"/>
          <a:ext cx="276225" cy="323850"/>
        </p:xfrm>
        <a:graphic>
          <a:graphicData uri="http://schemas.openxmlformats.org/presentationml/2006/ole">
            <mc:AlternateContent xmlns:mc="http://schemas.openxmlformats.org/markup-compatibility/2006">
              <mc:Choice xmlns:v="urn:schemas-microsoft-com:vml" Requires="v">
                <p:oleObj spid="_x0000_s2079" name="位图图像" r:id="rId7" imgW="276117" imgH="323981" progId="Paint.Picture">
                  <p:embed/>
                </p:oleObj>
              </mc:Choice>
              <mc:Fallback>
                <p:oleObj name="位图图像" r:id="rId7" imgW="276117" imgH="323981" progId="Paint.Picture">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0338" y="2852738"/>
                        <a:ext cx="276225"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37" name="Rectangle 13"/>
          <p:cNvSpPr>
            <a:spLocks noGrp="1" noChangeArrowheads="1"/>
          </p:cNvSpPr>
          <p:nvPr>
            <p:ph type="title"/>
          </p:nvPr>
        </p:nvSpPr>
        <p:spPr/>
        <p:txBody>
          <a:bodyPr/>
          <a:lstStyle/>
          <a:p>
            <a:pPr eaLnBrk="1" hangingPunct="1">
              <a:defRPr/>
            </a:pPr>
            <a:r>
              <a:rPr lang="zh-CN" altLang="en-US" smtClean="0"/>
              <a:t>一、认识计算机</a:t>
            </a:r>
            <a:r>
              <a:rPr lang="zh-CN" altLang="en-US" sz="3200" smtClean="0"/>
              <a:t>       </a:t>
            </a:r>
            <a:r>
              <a:rPr lang="en-US" altLang="zh-CN" sz="2800" smtClean="0">
                <a:solidFill>
                  <a:srgbClr val="0000CC"/>
                </a:solidFill>
                <a:latin typeface="Arial"/>
              </a:rPr>
              <a:t>——</a:t>
            </a:r>
            <a:r>
              <a:rPr lang="zh-CN" altLang="en-US" sz="2800" smtClean="0">
                <a:solidFill>
                  <a:srgbClr val="0000CC"/>
                </a:solidFill>
              </a:rPr>
              <a:t>认识桌面</a:t>
            </a:r>
          </a:p>
        </p:txBody>
      </p:sp>
      <p:sp>
        <p:nvSpPr>
          <p:cNvPr id="22531" name="Rectangle 14"/>
          <p:cNvSpPr>
            <a:spLocks noGrp="1" noChangeArrowheads="1"/>
          </p:cNvSpPr>
          <p:nvPr>
            <p:ph type="body" idx="1"/>
          </p:nvPr>
        </p:nvSpPr>
        <p:spPr/>
        <p:txBody>
          <a:bodyPr/>
          <a:lstStyle/>
          <a:p>
            <a:pPr eaLnBrk="1" hangingPunct="1"/>
            <a:r>
              <a:rPr lang="en-US" altLang="zh-CN" smtClean="0"/>
              <a:t>Windows  </a:t>
            </a:r>
            <a:r>
              <a:rPr lang="zh-CN" altLang="en-US" smtClean="0"/>
              <a:t>桌面</a:t>
            </a:r>
          </a:p>
        </p:txBody>
      </p:sp>
      <p:pic>
        <p:nvPicPr>
          <p:cNvPr id="8"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276872"/>
            <a:ext cx="5472608" cy="3586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395288" y="188913"/>
            <a:ext cx="8353425" cy="1044575"/>
          </a:xfrm>
        </p:spPr>
        <p:txBody>
          <a:bodyPr/>
          <a:lstStyle/>
          <a:p>
            <a:pPr eaLnBrk="1" hangingPunct="1">
              <a:defRPr/>
            </a:pPr>
            <a:r>
              <a:rPr lang="zh-CN" altLang="en-US" smtClean="0"/>
              <a:t>一、认识计算机</a:t>
            </a:r>
            <a:r>
              <a:rPr lang="zh-CN" altLang="en-US" sz="3200" smtClean="0"/>
              <a:t>        </a:t>
            </a:r>
            <a:r>
              <a:rPr lang="en-US" altLang="zh-CN" sz="2800" smtClean="0">
                <a:solidFill>
                  <a:srgbClr val="0000CC"/>
                </a:solidFill>
                <a:latin typeface="Arial"/>
              </a:rPr>
              <a:t>——</a:t>
            </a:r>
            <a:r>
              <a:rPr lang="zh-CN" altLang="en-US" sz="2800" smtClean="0">
                <a:solidFill>
                  <a:srgbClr val="0000CC"/>
                </a:solidFill>
              </a:rPr>
              <a:t>认识桌面</a:t>
            </a:r>
          </a:p>
        </p:txBody>
      </p:sp>
      <p:sp>
        <p:nvSpPr>
          <p:cNvPr id="155651" name="Rectangle 3"/>
          <p:cNvSpPr>
            <a:spLocks noGrp="1" noChangeArrowheads="1"/>
          </p:cNvSpPr>
          <p:nvPr>
            <p:ph type="subTitle" idx="4294967295"/>
          </p:nvPr>
        </p:nvSpPr>
        <p:spPr>
          <a:xfrm>
            <a:off x="1500188" y="1295400"/>
            <a:ext cx="2714625" cy="533400"/>
          </a:xfrm>
          <a:ln>
            <a:noFill/>
          </a:ln>
        </p:spPr>
        <p:txBody>
          <a:bodyPr/>
          <a:lstStyle/>
          <a:p>
            <a:pPr marL="0" indent="0" eaLnBrk="1" hangingPunct="1">
              <a:lnSpc>
                <a:spcPct val="140000"/>
              </a:lnSpc>
              <a:buFont typeface="Wingdings" pitchFamily="2" charset="2"/>
              <a:buNone/>
              <a:defRPr/>
            </a:pPr>
            <a:r>
              <a:rPr lang="en-US" altLang="zh-CN" sz="2400" dirty="0" smtClean="0">
                <a:effectLst>
                  <a:outerShdw blurRad="38100" dist="38100" dir="2700000" algn="tl">
                    <a:srgbClr val="C0C0C0"/>
                  </a:outerShdw>
                </a:effectLst>
                <a:latin typeface="Arial Narrow" pitchFamily="34" charset="0"/>
              </a:rPr>
              <a:t>Windows 98</a:t>
            </a:r>
            <a:r>
              <a:rPr lang="zh-CN" altLang="en-US" sz="2400" dirty="0" smtClean="0">
                <a:effectLst>
                  <a:outerShdw blurRad="38100" dist="38100" dir="2700000" algn="tl">
                    <a:srgbClr val="C0C0C0"/>
                  </a:outerShdw>
                </a:effectLst>
                <a:latin typeface="Arial Narrow" pitchFamily="34" charset="0"/>
              </a:rPr>
              <a:t>桌面</a:t>
            </a:r>
          </a:p>
        </p:txBody>
      </p:sp>
      <p:sp>
        <p:nvSpPr>
          <p:cNvPr id="3078" name="Rectangle 9"/>
          <p:cNvSpPr>
            <a:spLocks noChangeArrowheads="1"/>
          </p:cNvSpPr>
          <p:nvPr/>
        </p:nvSpPr>
        <p:spPr bwMode="auto">
          <a:xfrm>
            <a:off x="5072063" y="1285875"/>
            <a:ext cx="300037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lnSpc>
                <a:spcPct val="140000"/>
              </a:lnSpc>
              <a:spcBef>
                <a:spcPct val="20000"/>
              </a:spcBef>
              <a:buClr>
                <a:schemeClr val="accent1"/>
              </a:buClr>
              <a:buSzPct val="70000"/>
              <a:buFont typeface="Wingdings" pitchFamily="2" charset="2"/>
              <a:buNone/>
            </a:pPr>
            <a:r>
              <a:rPr kumimoji="1" lang="en-US" altLang="zh-CN" sz="2400" b="1">
                <a:latin typeface="Arial Narrow" pitchFamily="34" charset="0"/>
                <a:ea typeface="宋体" pitchFamily="2" charset="-122"/>
              </a:rPr>
              <a:t>Windows 2000</a:t>
            </a:r>
            <a:r>
              <a:rPr kumimoji="1" lang="zh-CN" altLang="en-US" sz="2400" b="1">
                <a:latin typeface="Arial Narrow" pitchFamily="34" charset="0"/>
                <a:ea typeface="宋体" pitchFamily="2" charset="-122"/>
              </a:rPr>
              <a:t>桌面</a:t>
            </a:r>
          </a:p>
        </p:txBody>
      </p:sp>
      <p:sp>
        <p:nvSpPr>
          <p:cNvPr id="3079" name="Rectangle 10"/>
          <p:cNvSpPr>
            <a:spLocks noChangeArrowheads="1"/>
          </p:cNvSpPr>
          <p:nvPr/>
        </p:nvSpPr>
        <p:spPr bwMode="auto">
          <a:xfrm>
            <a:off x="1500188" y="3733800"/>
            <a:ext cx="2928937"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lnSpc>
                <a:spcPct val="140000"/>
              </a:lnSpc>
              <a:spcBef>
                <a:spcPct val="20000"/>
              </a:spcBef>
              <a:buClr>
                <a:schemeClr val="accent1"/>
              </a:buClr>
              <a:buSzPct val="70000"/>
              <a:buFont typeface="Wingdings" pitchFamily="2" charset="2"/>
              <a:buNone/>
            </a:pPr>
            <a:r>
              <a:rPr kumimoji="1" lang="en-US" altLang="zh-CN" sz="2400" b="1">
                <a:latin typeface="Arial Narrow" pitchFamily="34" charset="0"/>
                <a:ea typeface="宋体" pitchFamily="2" charset="-122"/>
              </a:rPr>
              <a:t>Windows XP</a:t>
            </a:r>
            <a:r>
              <a:rPr kumimoji="1" lang="zh-CN" altLang="en-US" sz="2400" b="1">
                <a:latin typeface="Arial Narrow" pitchFamily="34" charset="0"/>
                <a:ea typeface="宋体" pitchFamily="2" charset="-122"/>
              </a:rPr>
              <a:t>桌面</a:t>
            </a:r>
          </a:p>
        </p:txBody>
      </p:sp>
      <p:graphicFrame>
        <p:nvGraphicFramePr>
          <p:cNvPr id="3074" name="Object 13"/>
          <p:cNvGraphicFramePr>
            <a:graphicFrameLocks noChangeAspect="1"/>
          </p:cNvGraphicFramePr>
          <p:nvPr/>
        </p:nvGraphicFramePr>
        <p:xfrm>
          <a:off x="5172075" y="1819275"/>
          <a:ext cx="2611438" cy="1960563"/>
        </p:xfrm>
        <a:graphic>
          <a:graphicData uri="http://schemas.openxmlformats.org/presentationml/2006/ole">
            <mc:AlternateContent xmlns:mc="http://schemas.openxmlformats.org/markup-compatibility/2006">
              <mc:Choice xmlns:v="urn:schemas-microsoft-com:vml" Requires="v">
                <p:oleObj spid="_x0000_s3099" name="Image" r:id="rId3" imgW="7619048" imgH="5714286" progId="Photoshop.Image.7">
                  <p:embed/>
                </p:oleObj>
              </mc:Choice>
              <mc:Fallback>
                <p:oleObj name="Image" r:id="rId3" imgW="7619048" imgH="5714286" progId="Photoshop.Image.7">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2075" y="1819275"/>
                        <a:ext cx="2611438" cy="1960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5" name="Object 14"/>
          <p:cNvGraphicFramePr>
            <a:graphicFrameLocks noChangeAspect="1"/>
          </p:cNvGraphicFramePr>
          <p:nvPr/>
        </p:nvGraphicFramePr>
        <p:xfrm>
          <a:off x="1609725" y="4305300"/>
          <a:ext cx="2667000" cy="1943100"/>
        </p:xfrm>
        <a:graphic>
          <a:graphicData uri="http://schemas.openxmlformats.org/presentationml/2006/ole">
            <mc:AlternateContent xmlns:mc="http://schemas.openxmlformats.org/markup-compatibility/2006">
              <mc:Choice xmlns:v="urn:schemas-microsoft-com:vml" Requires="v">
                <p:oleObj spid="_x0000_s3100" name="Image" r:id="rId5" imgW="10158730" imgH="7619048" progId="Photoshop.Image.6">
                  <p:embed/>
                </p:oleObj>
              </mc:Choice>
              <mc:Fallback>
                <p:oleObj name="Image" r:id="rId5" imgW="10158730" imgH="7619048" progId="Photoshop.Image.6">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09725" y="4305300"/>
                        <a:ext cx="2667000"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3080" name="Picture 1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38288" y="1905000"/>
            <a:ext cx="266700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1"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43500" y="4286250"/>
            <a:ext cx="2928938" cy="191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2" name="Rectangle 10"/>
          <p:cNvSpPr>
            <a:spLocks noChangeArrowheads="1"/>
          </p:cNvSpPr>
          <p:nvPr/>
        </p:nvSpPr>
        <p:spPr bwMode="auto">
          <a:xfrm>
            <a:off x="5072063" y="3786188"/>
            <a:ext cx="2928937"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lnSpc>
                <a:spcPct val="140000"/>
              </a:lnSpc>
              <a:spcBef>
                <a:spcPct val="20000"/>
              </a:spcBef>
              <a:buClr>
                <a:schemeClr val="accent1"/>
              </a:buClr>
              <a:buSzPct val="70000"/>
              <a:buFont typeface="Wingdings" pitchFamily="2" charset="2"/>
              <a:buNone/>
            </a:pPr>
            <a:r>
              <a:rPr kumimoji="1" lang="en-US" altLang="zh-CN" sz="2400" b="1">
                <a:latin typeface="Arial Narrow" pitchFamily="34" charset="0"/>
                <a:ea typeface="宋体" pitchFamily="2" charset="-122"/>
              </a:rPr>
              <a:t>Windows 7</a:t>
            </a:r>
            <a:r>
              <a:rPr kumimoji="1" lang="zh-CN" altLang="en-US" sz="2400" b="1">
                <a:latin typeface="Arial Narrow" pitchFamily="34" charset="0"/>
                <a:ea typeface="宋体" pitchFamily="2" charset="-122"/>
              </a:rPr>
              <a:t>桌面</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8" name="Rectangle 4"/>
          <p:cNvSpPr>
            <a:spLocks noGrp="1" noChangeArrowheads="1"/>
          </p:cNvSpPr>
          <p:nvPr>
            <p:ph type="title"/>
          </p:nvPr>
        </p:nvSpPr>
        <p:spPr/>
        <p:txBody>
          <a:bodyPr/>
          <a:lstStyle/>
          <a:p>
            <a:pPr eaLnBrk="1" hangingPunct="1">
              <a:defRPr/>
            </a:pPr>
            <a:r>
              <a:rPr lang="zh-CN" altLang="en-US" smtClean="0"/>
              <a:t>一、认识计算机</a:t>
            </a:r>
            <a:r>
              <a:rPr lang="zh-CN" altLang="en-US" sz="2800" smtClean="0">
                <a:solidFill>
                  <a:srgbClr val="0000CC"/>
                </a:solidFill>
              </a:rPr>
              <a:t>        </a:t>
            </a:r>
            <a:r>
              <a:rPr lang="en-US" altLang="zh-CN" sz="2800" smtClean="0">
                <a:solidFill>
                  <a:srgbClr val="0000CC"/>
                </a:solidFill>
                <a:latin typeface="Arial"/>
              </a:rPr>
              <a:t>——</a:t>
            </a:r>
            <a:r>
              <a:rPr lang="zh-CN" altLang="en-US" sz="2800" smtClean="0">
                <a:solidFill>
                  <a:srgbClr val="0000CC"/>
                </a:solidFill>
              </a:rPr>
              <a:t>关机</a:t>
            </a:r>
          </a:p>
        </p:txBody>
      </p:sp>
      <p:sp>
        <p:nvSpPr>
          <p:cNvPr id="267269" name="Rectangle 5"/>
          <p:cNvSpPr>
            <a:spLocks noGrp="1" noChangeArrowheads="1"/>
          </p:cNvSpPr>
          <p:nvPr>
            <p:ph type="body" idx="1"/>
          </p:nvPr>
        </p:nvSpPr>
        <p:spPr/>
        <p:txBody>
          <a:bodyPr/>
          <a:lstStyle/>
          <a:p>
            <a:pPr eaLnBrk="1" hangingPunct="1">
              <a:defRPr/>
            </a:pPr>
            <a:r>
              <a:rPr lang="zh-CN" altLang="en-US" dirty="0" smtClean="0"/>
              <a:t>关机顺序：</a:t>
            </a:r>
          </a:p>
          <a:p>
            <a:pPr lvl="1" eaLnBrk="1" hangingPunct="1">
              <a:defRPr/>
            </a:pPr>
            <a:r>
              <a:rPr lang="zh-CN" altLang="en-US" dirty="0" smtClean="0"/>
              <a:t>先关主机电源（软关机）</a:t>
            </a:r>
          </a:p>
          <a:p>
            <a:pPr lvl="1" eaLnBrk="1" hangingPunct="1">
              <a:defRPr/>
            </a:pPr>
            <a:r>
              <a:rPr lang="zh-CN" altLang="en-US" dirty="0" smtClean="0"/>
              <a:t>再关显示器</a:t>
            </a:r>
          </a:p>
          <a:p>
            <a:pPr lvl="1" eaLnBrk="1" hangingPunct="1">
              <a:defRPr/>
            </a:pPr>
            <a:r>
              <a:rPr lang="zh-CN" altLang="en-US" dirty="0" smtClean="0"/>
              <a:t>最后关外部设备 </a:t>
            </a:r>
            <a:endParaRPr lang="en-US" altLang="zh-CN" dirty="0" smtClean="0"/>
          </a:p>
          <a:p>
            <a:pPr lvl="1" eaLnBrk="1" hangingPunct="1">
              <a:defRPr/>
            </a:pPr>
            <a:endParaRPr lang="zh-CN" altLang="en-US" dirty="0" smtClean="0"/>
          </a:p>
          <a:p>
            <a:pPr eaLnBrk="1" hangingPunct="1">
              <a:defRPr/>
            </a:pPr>
            <a:r>
              <a:rPr kumimoji="1" lang="zh-CN" altLang="en-US" dirty="0" smtClean="0"/>
              <a:t>注意：</a:t>
            </a:r>
          </a:p>
          <a:p>
            <a:pPr lvl="1" eaLnBrk="1" hangingPunct="1">
              <a:defRPr/>
            </a:pPr>
            <a:r>
              <a:rPr kumimoji="1" lang="zh-CN" altLang="en-US" dirty="0" smtClean="0"/>
              <a:t>不要直接关闭电源</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55650" y="2060574"/>
            <a:ext cx="7848600" cy="1800473"/>
          </a:xfrm>
        </p:spPr>
        <p:txBody>
          <a:bodyPr/>
          <a:lstStyle/>
          <a:p>
            <a:pPr algn="ctr" eaLnBrk="1" hangingPunct="1">
              <a:lnSpc>
                <a:spcPct val="200000"/>
              </a:lnSpc>
              <a:defRPr/>
            </a:pPr>
            <a:r>
              <a:rPr lang="zh-CN" altLang="en-US" dirty="0" smtClean="0">
                <a:latin typeface="+mn-ea"/>
                <a:ea typeface="+mn-ea"/>
              </a:rPr>
              <a:t>第</a:t>
            </a:r>
            <a:r>
              <a:rPr lang="en-US" altLang="zh-CN" dirty="0" smtClean="0">
                <a:latin typeface="+mn-ea"/>
                <a:ea typeface="+mn-ea"/>
              </a:rPr>
              <a:t>1</a:t>
            </a:r>
            <a:r>
              <a:rPr lang="zh-CN" altLang="en-US" dirty="0" smtClean="0">
                <a:latin typeface="+mn-ea"/>
                <a:ea typeface="+mn-ea"/>
              </a:rPr>
              <a:t>章 计算机基础知识</a:t>
            </a:r>
            <a:r>
              <a:rPr lang="en-US" altLang="zh-CN" dirty="0" smtClean="0">
                <a:latin typeface="+mn-ea"/>
                <a:ea typeface="+mn-ea"/>
              </a:rPr>
              <a:t/>
            </a:r>
            <a:br>
              <a:rPr lang="en-US" altLang="zh-CN" dirty="0" smtClean="0">
                <a:latin typeface="+mn-ea"/>
                <a:ea typeface="+mn-ea"/>
              </a:rPr>
            </a:br>
            <a:r>
              <a:rPr lang="zh-CN" altLang="en-US" sz="3200" dirty="0" smtClean="0">
                <a:solidFill>
                  <a:srgbClr val="00B050"/>
                </a:solidFill>
                <a:latin typeface="+mn-ea"/>
                <a:ea typeface="+mn-ea"/>
              </a:rPr>
              <a:t>第</a:t>
            </a:r>
            <a:r>
              <a:rPr lang="en-US" altLang="zh-CN" sz="3200" dirty="0" smtClean="0">
                <a:solidFill>
                  <a:srgbClr val="00B050"/>
                </a:solidFill>
                <a:latin typeface="+mn-ea"/>
                <a:ea typeface="+mn-ea"/>
              </a:rPr>
              <a:t>1</a:t>
            </a:r>
            <a:r>
              <a:rPr lang="zh-CN" altLang="en-US" sz="3200" dirty="0" smtClean="0">
                <a:solidFill>
                  <a:srgbClr val="00B050"/>
                </a:solidFill>
                <a:latin typeface="+mn-ea"/>
                <a:ea typeface="+mn-ea"/>
              </a:rPr>
              <a:t>讲   计算机概述</a:t>
            </a:r>
            <a:endParaRPr lang="zh-CN" altLang="en-US" sz="3200" dirty="0" smtClean="0">
              <a:solidFill>
                <a:srgbClr val="00B050"/>
              </a:solidFill>
            </a:endParaRPr>
          </a:p>
        </p:txBody>
      </p:sp>
      <p:sp>
        <p:nvSpPr>
          <p:cNvPr id="2051" name="Rectangle 3"/>
          <p:cNvSpPr>
            <a:spLocks noGrp="1" noChangeArrowheads="1"/>
          </p:cNvSpPr>
          <p:nvPr>
            <p:ph type="subTitle" idx="1"/>
          </p:nvPr>
        </p:nvSpPr>
        <p:spPr>
          <a:xfrm>
            <a:off x="1115616" y="4581128"/>
            <a:ext cx="6936184" cy="935434"/>
          </a:xfrm>
        </p:spPr>
        <p:txBody>
          <a:bodyPr/>
          <a:lstStyle/>
          <a:p>
            <a:pPr eaLnBrk="1" hangingPunct="1">
              <a:defRPr/>
            </a:pPr>
            <a:r>
              <a:rPr lang="zh-CN" altLang="en-US" sz="2400" dirty="0" smtClean="0"/>
              <a:t>主讲人：</a:t>
            </a:r>
            <a:r>
              <a:rPr lang="en-US" altLang="zh-CN" sz="2400" dirty="0" smtClean="0"/>
              <a:t>XXX</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xfrm>
            <a:off x="395288" y="115888"/>
            <a:ext cx="8353425" cy="1044575"/>
          </a:xfrm>
        </p:spPr>
        <p:txBody>
          <a:bodyPr/>
          <a:lstStyle/>
          <a:p>
            <a:pPr eaLnBrk="1" hangingPunct="1">
              <a:defRPr/>
            </a:pPr>
            <a:r>
              <a:rPr lang="zh-CN" altLang="en-US" dirty="0" smtClean="0"/>
              <a:t>一、认识计算机</a:t>
            </a:r>
            <a:r>
              <a:rPr lang="zh-CN" altLang="en-US" sz="3200" dirty="0" smtClean="0"/>
              <a:t> </a:t>
            </a:r>
            <a:r>
              <a:rPr lang="en-US" altLang="zh-CN" sz="2800" dirty="0" smtClean="0">
                <a:solidFill>
                  <a:srgbClr val="0000CC"/>
                </a:solidFill>
                <a:latin typeface="Arial"/>
              </a:rPr>
              <a:t>——</a:t>
            </a:r>
            <a:r>
              <a:rPr lang="zh-CN" altLang="en-US" sz="2800" dirty="0" smtClean="0">
                <a:solidFill>
                  <a:srgbClr val="0000CC"/>
                </a:solidFill>
              </a:rPr>
              <a:t>关机</a:t>
            </a:r>
          </a:p>
        </p:txBody>
      </p:sp>
      <p:sp>
        <p:nvSpPr>
          <p:cNvPr id="4101" name="Rectangle 9"/>
          <p:cNvSpPr>
            <a:spLocks noChangeArrowheads="1"/>
          </p:cNvSpPr>
          <p:nvPr/>
        </p:nvSpPr>
        <p:spPr bwMode="auto">
          <a:xfrm>
            <a:off x="1076325" y="1268413"/>
            <a:ext cx="2279650"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lnSpc>
                <a:spcPct val="140000"/>
              </a:lnSpc>
              <a:spcBef>
                <a:spcPct val="20000"/>
              </a:spcBef>
              <a:buClr>
                <a:schemeClr val="accent1"/>
              </a:buClr>
              <a:buSzPct val="70000"/>
              <a:buFont typeface="Wingdings" pitchFamily="2" charset="2"/>
              <a:buNone/>
            </a:pPr>
            <a:r>
              <a:rPr kumimoji="1" lang="zh-CN" altLang="en-US" b="1">
                <a:latin typeface="宋体" pitchFamily="2" charset="-122"/>
                <a:ea typeface="宋体" pitchFamily="2" charset="-122"/>
              </a:rPr>
              <a:t>关闭 </a:t>
            </a:r>
            <a:r>
              <a:rPr kumimoji="1" lang="en-US" altLang="zh-CN" b="1">
                <a:latin typeface="宋体" pitchFamily="2" charset="-122"/>
                <a:ea typeface="宋体" pitchFamily="2" charset="-122"/>
              </a:rPr>
              <a:t>Windows 98</a:t>
            </a:r>
          </a:p>
        </p:txBody>
      </p:sp>
      <p:sp>
        <p:nvSpPr>
          <p:cNvPr id="4102" name="Rectangle 10"/>
          <p:cNvSpPr>
            <a:spLocks noChangeArrowheads="1"/>
          </p:cNvSpPr>
          <p:nvPr/>
        </p:nvSpPr>
        <p:spPr bwMode="auto">
          <a:xfrm>
            <a:off x="1143000" y="3759125"/>
            <a:ext cx="19700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lnSpc>
                <a:spcPct val="140000"/>
              </a:lnSpc>
              <a:spcBef>
                <a:spcPct val="20000"/>
              </a:spcBef>
              <a:buClr>
                <a:schemeClr val="accent1"/>
              </a:buClr>
              <a:buSzPct val="70000"/>
              <a:buFont typeface="Wingdings" pitchFamily="2" charset="2"/>
              <a:buNone/>
            </a:pPr>
            <a:r>
              <a:rPr kumimoji="1" lang="zh-CN" altLang="en-US" b="1">
                <a:latin typeface="宋体" pitchFamily="2" charset="-122"/>
                <a:ea typeface="宋体" pitchFamily="2" charset="-122"/>
              </a:rPr>
              <a:t>关闭 </a:t>
            </a:r>
            <a:r>
              <a:rPr kumimoji="1" lang="en-US" altLang="zh-CN" b="1">
                <a:latin typeface="宋体" pitchFamily="2" charset="-122"/>
                <a:ea typeface="宋体" pitchFamily="2" charset="-122"/>
              </a:rPr>
              <a:t>Windows XP</a:t>
            </a:r>
          </a:p>
        </p:txBody>
      </p:sp>
      <p:sp>
        <p:nvSpPr>
          <p:cNvPr id="4103" name="Rectangle 11"/>
          <p:cNvSpPr>
            <a:spLocks noChangeArrowheads="1"/>
          </p:cNvSpPr>
          <p:nvPr/>
        </p:nvSpPr>
        <p:spPr bwMode="auto">
          <a:xfrm>
            <a:off x="4862513" y="1181100"/>
            <a:ext cx="21526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lnSpc>
                <a:spcPct val="140000"/>
              </a:lnSpc>
              <a:spcBef>
                <a:spcPct val="20000"/>
              </a:spcBef>
              <a:buClr>
                <a:schemeClr val="accent1"/>
              </a:buClr>
              <a:buSzPct val="70000"/>
              <a:buFont typeface="Wingdings" pitchFamily="2" charset="2"/>
              <a:buNone/>
            </a:pPr>
            <a:r>
              <a:rPr kumimoji="1" lang="zh-CN" altLang="en-US" b="1">
                <a:latin typeface="宋体" pitchFamily="2" charset="-122"/>
                <a:ea typeface="宋体" pitchFamily="2" charset="-122"/>
              </a:rPr>
              <a:t>关闭 </a:t>
            </a:r>
            <a:r>
              <a:rPr kumimoji="1" lang="en-US" altLang="zh-CN" b="1">
                <a:latin typeface="宋体" pitchFamily="2" charset="-122"/>
                <a:ea typeface="宋体" pitchFamily="2" charset="-122"/>
              </a:rPr>
              <a:t>Windows 2000</a:t>
            </a:r>
          </a:p>
        </p:txBody>
      </p:sp>
      <p:graphicFrame>
        <p:nvGraphicFramePr>
          <p:cNvPr id="4098" name="Object 14"/>
          <p:cNvGraphicFramePr>
            <a:graphicFrameLocks noChangeAspect="1"/>
          </p:cNvGraphicFramePr>
          <p:nvPr>
            <p:extLst>
              <p:ext uri="{D42A27DB-BD31-4B8C-83A1-F6EECF244321}">
                <p14:modId xmlns:p14="http://schemas.microsoft.com/office/powerpoint/2010/main" val="3838728654"/>
              </p:ext>
            </p:extLst>
          </p:nvPr>
        </p:nvGraphicFramePr>
        <p:xfrm>
          <a:off x="4786313" y="1700808"/>
          <a:ext cx="3248025" cy="1971675"/>
        </p:xfrm>
        <a:graphic>
          <a:graphicData uri="http://schemas.openxmlformats.org/presentationml/2006/ole">
            <mc:AlternateContent xmlns:mc="http://schemas.openxmlformats.org/markup-compatibility/2006">
              <mc:Choice xmlns:v="urn:schemas-microsoft-com:vml" Requires="v">
                <p:oleObj spid="_x0000_s4124" name="Image" r:id="rId3" imgW="10158730" imgH="7619048" progId="Photoshop.Image.7">
                  <p:embed/>
                </p:oleObj>
              </mc:Choice>
              <mc:Fallback>
                <p:oleObj name="Image" r:id="rId3" imgW="10158730" imgH="7619048" progId="Photoshop.Image.7">
                  <p:embed/>
                  <p:pic>
                    <p:nvPicPr>
                      <p:cNvPr id="0" name="Object 14"/>
                      <p:cNvPicPr>
                        <a:picLocks noChangeAspect="1" noChangeArrowheads="1"/>
                      </p:cNvPicPr>
                      <p:nvPr/>
                    </p:nvPicPr>
                    <p:blipFill>
                      <a:blip r:embed="rId4">
                        <a:extLst>
                          <a:ext uri="{28A0092B-C50C-407E-A947-70E740481C1C}">
                            <a14:useLocalDpi xmlns:a14="http://schemas.microsoft.com/office/drawing/2010/main" val="0"/>
                          </a:ext>
                        </a:extLst>
                      </a:blip>
                      <a:srcRect l="33020" t="17316" r="15584" b="41125"/>
                      <a:stretch>
                        <a:fillRect/>
                      </a:stretch>
                    </p:blipFill>
                    <p:spPr bwMode="auto">
                      <a:xfrm>
                        <a:off x="4786313" y="1700808"/>
                        <a:ext cx="3248025"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099" name="Object 15"/>
          <p:cNvGraphicFramePr>
            <a:graphicFrameLocks noChangeAspect="1"/>
          </p:cNvGraphicFramePr>
          <p:nvPr>
            <p:extLst>
              <p:ext uri="{D42A27DB-BD31-4B8C-83A1-F6EECF244321}">
                <p14:modId xmlns:p14="http://schemas.microsoft.com/office/powerpoint/2010/main" val="2118307816"/>
              </p:ext>
            </p:extLst>
          </p:nvPr>
        </p:nvGraphicFramePr>
        <p:xfrm>
          <a:off x="1143000" y="4248150"/>
          <a:ext cx="3157188" cy="1917700"/>
        </p:xfrm>
        <a:graphic>
          <a:graphicData uri="http://schemas.openxmlformats.org/presentationml/2006/ole">
            <mc:AlternateContent xmlns:mc="http://schemas.openxmlformats.org/markup-compatibility/2006">
              <mc:Choice xmlns:v="urn:schemas-microsoft-com:vml" Requires="v">
                <p:oleObj spid="_x0000_s4125" name="Image" r:id="rId5" imgW="10158730" imgH="7619048" progId="Photoshop.Image.6">
                  <p:embed/>
                </p:oleObj>
              </mc:Choice>
              <mc:Fallback>
                <p:oleObj name="Image" r:id="rId5" imgW="10158730" imgH="7619048" progId="Photoshop.Image.6">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l="48642" t="18372" r="12822" b="48909"/>
                      <a:stretch>
                        <a:fillRect/>
                      </a:stretch>
                    </p:blipFill>
                    <p:spPr bwMode="auto">
                      <a:xfrm>
                        <a:off x="1143000" y="4248150"/>
                        <a:ext cx="3157188" cy="1917700"/>
                      </a:xfrm>
                      <a:prstGeom prst="rect">
                        <a:avLst/>
                      </a:prstGeom>
                      <a:noFill/>
                      <a:ln>
                        <a:noFill/>
                      </a:ln>
                      <a:effectLst/>
                      <a:extLst/>
                    </p:spPr>
                  </p:pic>
                </p:oleObj>
              </mc:Fallback>
            </mc:AlternateContent>
          </a:graphicData>
        </a:graphic>
      </p:graphicFrame>
      <p:pic>
        <p:nvPicPr>
          <p:cNvPr id="4104" name="Picture 1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0125" y="1725613"/>
            <a:ext cx="352742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5" name="Rectangle 10"/>
          <p:cNvSpPr>
            <a:spLocks noChangeArrowheads="1"/>
          </p:cNvSpPr>
          <p:nvPr/>
        </p:nvSpPr>
        <p:spPr bwMode="auto">
          <a:xfrm>
            <a:off x="5429250" y="3717032"/>
            <a:ext cx="19700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lnSpc>
                <a:spcPct val="140000"/>
              </a:lnSpc>
              <a:spcBef>
                <a:spcPct val="20000"/>
              </a:spcBef>
              <a:buClr>
                <a:schemeClr val="accent1"/>
              </a:buClr>
              <a:buSzPct val="70000"/>
              <a:buFont typeface="Wingdings" pitchFamily="2" charset="2"/>
              <a:buNone/>
            </a:pPr>
            <a:r>
              <a:rPr kumimoji="1" lang="zh-CN" altLang="en-US" b="1" dirty="0">
                <a:latin typeface="宋体" pitchFamily="2" charset="-122"/>
                <a:ea typeface="宋体" pitchFamily="2" charset="-122"/>
              </a:rPr>
              <a:t>关闭 </a:t>
            </a:r>
            <a:r>
              <a:rPr kumimoji="1" lang="en-US" altLang="zh-CN" b="1" dirty="0">
                <a:latin typeface="宋体" pitchFamily="2" charset="-122"/>
                <a:ea typeface="宋体" pitchFamily="2" charset="-122"/>
              </a:rPr>
              <a:t>Windows 7</a:t>
            </a:r>
          </a:p>
        </p:txBody>
      </p:sp>
      <p:pic>
        <p:nvPicPr>
          <p:cNvPr id="12" name="图片 11"/>
          <p:cNvPicPr/>
          <p:nvPr/>
        </p:nvPicPr>
        <p:blipFill>
          <a:blip r:embed="rId8" cstate="print"/>
          <a:stretch>
            <a:fillRect/>
          </a:stretch>
        </p:blipFill>
        <p:spPr>
          <a:xfrm>
            <a:off x="5026787" y="4233868"/>
            <a:ext cx="2775013" cy="2056155"/>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ChangeArrowheads="1"/>
          </p:cNvSpPr>
          <p:nvPr>
            <p:ph type="title"/>
          </p:nvPr>
        </p:nvSpPr>
        <p:spPr/>
        <p:txBody>
          <a:bodyPr/>
          <a:lstStyle/>
          <a:p>
            <a:pPr eaLnBrk="1" hangingPunct="1">
              <a:defRPr/>
            </a:pPr>
            <a:r>
              <a:rPr lang="zh-CN" altLang="en-US" dirty="0" smtClean="0"/>
              <a:t>二、计算机系统的组成</a:t>
            </a:r>
          </a:p>
        </p:txBody>
      </p:sp>
      <p:sp>
        <p:nvSpPr>
          <p:cNvPr id="316419" name="Rectangle 3"/>
          <p:cNvSpPr>
            <a:spLocks noGrp="1" noChangeArrowheads="1"/>
          </p:cNvSpPr>
          <p:nvPr>
            <p:ph type="body" idx="1"/>
          </p:nvPr>
        </p:nvSpPr>
        <p:spPr/>
        <p:txBody>
          <a:bodyPr/>
          <a:lstStyle/>
          <a:p>
            <a:pPr eaLnBrk="1" hangingPunct="1">
              <a:defRPr/>
            </a:pPr>
            <a:r>
              <a:rPr lang="zh-CN" altLang="en-US" smtClean="0"/>
              <a:t>组成</a:t>
            </a:r>
          </a:p>
          <a:p>
            <a:pPr lvl="1" eaLnBrk="1" hangingPunct="1">
              <a:defRPr/>
            </a:pPr>
            <a:r>
              <a:rPr lang="zh-CN" altLang="en-US" smtClean="0"/>
              <a:t>一台完整的计算机系统是由</a:t>
            </a:r>
            <a:r>
              <a:rPr lang="zh-CN" altLang="en-US" smtClean="0">
                <a:solidFill>
                  <a:schemeClr val="tx2"/>
                </a:solidFill>
              </a:rPr>
              <a:t>硬件系统</a:t>
            </a:r>
            <a:r>
              <a:rPr lang="zh-CN" altLang="en-US" smtClean="0"/>
              <a:t>和</a:t>
            </a:r>
            <a:r>
              <a:rPr lang="zh-CN" altLang="en-US" smtClean="0">
                <a:solidFill>
                  <a:schemeClr val="tx2"/>
                </a:solidFill>
              </a:rPr>
              <a:t>软件系统</a:t>
            </a:r>
            <a:r>
              <a:rPr lang="zh-CN" altLang="en-US" smtClean="0"/>
              <a:t>组成。</a:t>
            </a:r>
          </a:p>
          <a:p>
            <a:pPr lvl="1" eaLnBrk="1" hangingPunct="1">
              <a:defRPr/>
            </a:pPr>
            <a:endParaRPr lang="zh-CN" altLang="en-US" smtClean="0"/>
          </a:p>
          <a:p>
            <a:pPr eaLnBrk="1" hangingPunct="1">
              <a:defRPr/>
            </a:pPr>
            <a:r>
              <a:rPr lang="zh-CN" altLang="en-US" smtClean="0"/>
              <a:t>基本概念</a:t>
            </a:r>
          </a:p>
          <a:p>
            <a:pPr lvl="1" eaLnBrk="1" hangingPunct="1">
              <a:defRPr/>
            </a:pPr>
            <a:r>
              <a:rPr lang="zh-CN" altLang="en-US" smtClean="0"/>
              <a:t>硬件是指构成计算机系统中的电子元器件、各种线路及设备，是计算机处理数据的物质基础。</a:t>
            </a:r>
          </a:p>
          <a:p>
            <a:pPr lvl="1" eaLnBrk="1" hangingPunct="1">
              <a:defRPr/>
            </a:pPr>
            <a:r>
              <a:rPr lang="zh-CN" altLang="en-US" smtClean="0"/>
              <a:t>软件是指实现算法的程序和文档。</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p:txBody>
          <a:bodyPr/>
          <a:lstStyle/>
          <a:p>
            <a:pPr eaLnBrk="1" hangingPunct="1">
              <a:defRPr/>
            </a:pPr>
            <a:r>
              <a:rPr lang="zh-CN" altLang="en-US" dirty="0" smtClean="0"/>
              <a:t>二、计算机系统的组成</a:t>
            </a:r>
            <a:endParaRPr lang="zh-CN" altLang="en-US" sz="2400" dirty="0" smtClean="0">
              <a:solidFill>
                <a:schemeClr val="hlink"/>
              </a:solidFill>
            </a:endParaRPr>
          </a:p>
        </p:txBody>
      </p:sp>
      <p:sp>
        <p:nvSpPr>
          <p:cNvPr id="317443" name="Rectangle 3"/>
          <p:cNvSpPr>
            <a:spLocks noGrp="1" noChangeArrowheads="1"/>
          </p:cNvSpPr>
          <p:nvPr>
            <p:ph type="body" idx="1"/>
          </p:nvPr>
        </p:nvSpPr>
        <p:spPr/>
        <p:txBody>
          <a:bodyPr/>
          <a:lstStyle/>
          <a:p>
            <a:pPr eaLnBrk="1" hangingPunct="1">
              <a:buFont typeface="Wingdings" pitchFamily="2" charset="2"/>
              <a:buNone/>
              <a:defRPr/>
            </a:pPr>
            <a:r>
              <a:rPr lang="zh-CN" altLang="en-US" dirty="0" smtClean="0">
                <a:solidFill>
                  <a:schemeClr val="tx2"/>
                </a:solidFill>
              </a:rPr>
              <a:t>任务</a:t>
            </a:r>
            <a:r>
              <a:rPr lang="en-US" altLang="zh-CN" dirty="0" smtClean="0">
                <a:solidFill>
                  <a:schemeClr val="tx2"/>
                </a:solidFill>
              </a:rPr>
              <a:t>5</a:t>
            </a:r>
            <a:r>
              <a:rPr lang="zh-CN" altLang="en-US" dirty="0" smtClean="0"/>
              <a:t>：了解计算机硬件系统。</a:t>
            </a:r>
          </a:p>
          <a:p>
            <a:pPr lvl="1" eaLnBrk="1" hangingPunct="1">
              <a:defRPr/>
            </a:pPr>
            <a:r>
              <a:rPr lang="zh-CN" altLang="en-US" dirty="0" smtClean="0"/>
              <a:t>组成</a:t>
            </a:r>
          </a:p>
          <a:p>
            <a:pPr lvl="2" eaLnBrk="1" hangingPunct="1">
              <a:defRPr/>
            </a:pPr>
            <a:r>
              <a:rPr lang="en-US" altLang="zh-CN" dirty="0" smtClean="0"/>
              <a:t>1945 </a:t>
            </a:r>
            <a:r>
              <a:rPr lang="zh-CN" altLang="en-US" dirty="0" smtClean="0"/>
              <a:t>年，以美国著名数学家冯</a:t>
            </a:r>
            <a:r>
              <a:rPr lang="en-US" altLang="zh-CN" dirty="0" smtClean="0">
                <a:latin typeface="Arial"/>
              </a:rPr>
              <a:t>·</a:t>
            </a:r>
            <a:r>
              <a:rPr lang="zh-CN" altLang="en-US" dirty="0" smtClean="0"/>
              <a:t>诺依曼</a:t>
            </a:r>
            <a:r>
              <a:rPr lang="en-US" altLang="zh-CN" dirty="0" smtClean="0"/>
              <a:t>(Von Neumann)</a:t>
            </a:r>
            <a:r>
              <a:rPr lang="zh-CN" altLang="en-US" dirty="0" smtClean="0"/>
              <a:t>为代表的研究小组提出了</a:t>
            </a:r>
            <a:r>
              <a:rPr lang="en-US" altLang="zh-CN" dirty="0" smtClean="0"/>
              <a:t>ENIAC </a:t>
            </a:r>
            <a:r>
              <a:rPr lang="zh-CN" altLang="en-US" dirty="0" smtClean="0"/>
              <a:t>计算机方案，明确指出计算机硬件由一个基本部分组成：</a:t>
            </a:r>
          </a:p>
          <a:p>
            <a:pPr lvl="3" eaLnBrk="1" hangingPunct="1">
              <a:defRPr/>
            </a:pPr>
            <a:r>
              <a:rPr lang="zh-CN" altLang="en-US" dirty="0" smtClean="0"/>
              <a:t>运算器</a:t>
            </a:r>
          </a:p>
          <a:p>
            <a:pPr lvl="3" eaLnBrk="1" hangingPunct="1">
              <a:defRPr/>
            </a:pPr>
            <a:r>
              <a:rPr lang="zh-CN" altLang="en-US" dirty="0" smtClean="0"/>
              <a:t>存储器</a:t>
            </a:r>
          </a:p>
          <a:p>
            <a:pPr lvl="3" eaLnBrk="1" hangingPunct="1">
              <a:defRPr/>
            </a:pPr>
            <a:r>
              <a:rPr lang="zh-CN" altLang="en-US" dirty="0" smtClean="0"/>
              <a:t>控制器</a:t>
            </a:r>
          </a:p>
          <a:p>
            <a:pPr lvl="3" eaLnBrk="1" hangingPunct="1">
              <a:defRPr/>
            </a:pPr>
            <a:r>
              <a:rPr lang="zh-CN" altLang="en-US" dirty="0" smtClean="0"/>
              <a:t>输入设备</a:t>
            </a:r>
          </a:p>
          <a:p>
            <a:pPr lvl="3" eaLnBrk="1" hangingPunct="1">
              <a:defRPr/>
            </a:pPr>
            <a:r>
              <a:rPr lang="zh-CN" altLang="en-US" dirty="0" smtClean="0"/>
              <a:t>输出设备</a:t>
            </a:r>
          </a:p>
          <a:p>
            <a:pPr lvl="3" eaLnBrk="1" hangingPunct="1">
              <a:defRPr/>
            </a:pPr>
            <a:endParaRPr lang="zh-CN" altLang="en-US" dirty="0" smtClean="0"/>
          </a:p>
          <a:p>
            <a:pPr lvl="1" eaLnBrk="1" hangingPunct="1">
              <a:defRPr/>
            </a:pPr>
            <a:r>
              <a:rPr lang="zh-CN" altLang="en-US" dirty="0" smtClean="0"/>
              <a:t>下面以微型机为例来看看硬件系统的组成。</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Group 2"/>
          <p:cNvGrpSpPr>
            <a:grpSpLocks/>
          </p:cNvGrpSpPr>
          <p:nvPr/>
        </p:nvGrpSpPr>
        <p:grpSpPr bwMode="auto">
          <a:xfrm>
            <a:off x="971550" y="1196975"/>
            <a:ext cx="7216775" cy="5162550"/>
            <a:chOff x="2394" y="1290"/>
            <a:chExt cx="6406" cy="4680"/>
          </a:xfrm>
        </p:grpSpPr>
        <p:sp>
          <p:nvSpPr>
            <p:cNvPr id="318467" name="Text Box 3"/>
            <p:cNvSpPr txBox="1">
              <a:spLocks noChangeArrowheads="1"/>
            </p:cNvSpPr>
            <p:nvPr/>
          </p:nvSpPr>
          <p:spPr bwMode="auto">
            <a:xfrm>
              <a:off x="2394" y="2850"/>
              <a:ext cx="736" cy="1560"/>
            </a:xfrm>
            <a:prstGeom prst="rect">
              <a:avLst/>
            </a:prstGeom>
            <a:noFill/>
            <a:ln w="9525">
              <a:noFill/>
              <a:miter lim="800000"/>
              <a:headEnd/>
              <a:tailEnd/>
            </a:ln>
          </p:spPr>
          <p:txBody>
            <a:bodyPr vert="eaVert"/>
            <a:lstStyle/>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rPr>
                <a:t>硬件系统</a:t>
              </a:r>
            </a:p>
            <a:p>
              <a:pPr algn="just" eaLnBrk="0" hangingPunct="0">
                <a:defRPr/>
              </a:pPr>
              <a:endParaRPr lang="zh-CN" altLang="en-US" sz="1000">
                <a:effectLst>
                  <a:outerShdw blurRad="38100" dist="38100" dir="2700000" algn="tl">
                    <a:srgbClr val="C0C0C0"/>
                  </a:outerShdw>
                </a:effectLst>
                <a:latin typeface="Times New Roman" pitchFamily="18" charset="0"/>
                <a:ea typeface="宋体" pitchFamily="2" charset="-122"/>
              </a:endParaRPr>
            </a:p>
            <a:p>
              <a:pPr algn="just" eaLnBrk="0" hangingPunct="0">
                <a:defRPr/>
              </a:pPr>
              <a:endParaRPr lang="en-US" altLang="zh-CN" sz="1000">
                <a:effectLst>
                  <a:outerShdw blurRad="38100" dist="38100" dir="2700000" algn="tl">
                    <a:srgbClr val="C0C0C0"/>
                  </a:outerShdw>
                </a:effectLst>
                <a:latin typeface="Times New Roman" pitchFamily="18" charset="0"/>
                <a:ea typeface="宋体" pitchFamily="2" charset="-122"/>
              </a:endParaRPr>
            </a:p>
          </p:txBody>
        </p:sp>
        <p:grpSp>
          <p:nvGrpSpPr>
            <p:cNvPr id="26634" name="Group 4"/>
            <p:cNvGrpSpPr>
              <a:grpSpLocks/>
            </p:cNvGrpSpPr>
            <p:nvPr/>
          </p:nvGrpSpPr>
          <p:grpSpPr bwMode="auto">
            <a:xfrm>
              <a:off x="3340" y="1290"/>
              <a:ext cx="4095" cy="2284"/>
              <a:chOff x="3340" y="1290"/>
              <a:chExt cx="4095" cy="2284"/>
            </a:xfrm>
          </p:grpSpPr>
          <p:sp>
            <p:nvSpPr>
              <p:cNvPr id="318469" name="Text Box 5"/>
              <p:cNvSpPr txBox="1">
                <a:spLocks noChangeArrowheads="1"/>
              </p:cNvSpPr>
              <p:nvPr/>
            </p:nvSpPr>
            <p:spPr bwMode="auto">
              <a:xfrm>
                <a:off x="3340" y="2070"/>
                <a:ext cx="840" cy="468"/>
              </a:xfrm>
              <a:prstGeom prst="rect">
                <a:avLst/>
              </a:prstGeom>
              <a:noFill/>
              <a:ln w="9525">
                <a:noFill/>
                <a:miter lim="800000"/>
                <a:headEnd/>
                <a:tailEnd/>
              </a:ln>
            </p:spPr>
            <p:txBody>
              <a:bodyPr/>
              <a:lstStyle/>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rPr>
                  <a:t>主机</a:t>
                </a:r>
              </a:p>
            </p:txBody>
          </p:sp>
          <p:grpSp>
            <p:nvGrpSpPr>
              <p:cNvPr id="26650" name="Group 6"/>
              <p:cNvGrpSpPr>
                <a:grpSpLocks/>
              </p:cNvGrpSpPr>
              <p:nvPr/>
            </p:nvGrpSpPr>
            <p:grpSpPr bwMode="auto">
              <a:xfrm>
                <a:off x="4284" y="1290"/>
                <a:ext cx="3151" cy="2284"/>
                <a:chOff x="4284" y="1290"/>
                <a:chExt cx="3151" cy="2284"/>
              </a:xfrm>
            </p:grpSpPr>
            <p:grpSp>
              <p:nvGrpSpPr>
                <p:cNvPr id="26652" name="Group 7"/>
                <p:cNvGrpSpPr>
                  <a:grpSpLocks/>
                </p:cNvGrpSpPr>
                <p:nvPr/>
              </p:nvGrpSpPr>
              <p:grpSpPr bwMode="auto">
                <a:xfrm>
                  <a:off x="4284" y="1290"/>
                  <a:ext cx="2835" cy="936"/>
                  <a:chOff x="4284" y="1602"/>
                  <a:chExt cx="2835" cy="936"/>
                </a:xfrm>
              </p:grpSpPr>
              <p:sp>
                <p:nvSpPr>
                  <p:cNvPr id="318472" name="Text Box 8"/>
                  <p:cNvSpPr txBox="1">
                    <a:spLocks noChangeArrowheads="1"/>
                  </p:cNvSpPr>
                  <p:nvPr/>
                </p:nvSpPr>
                <p:spPr bwMode="auto">
                  <a:xfrm>
                    <a:off x="4285" y="1914"/>
                    <a:ext cx="1470" cy="468"/>
                  </a:xfrm>
                  <a:prstGeom prst="rect">
                    <a:avLst/>
                  </a:prstGeom>
                  <a:noFill/>
                  <a:ln w="9525">
                    <a:noFill/>
                    <a:miter lim="800000"/>
                    <a:headEnd/>
                    <a:tailEnd/>
                  </a:ln>
                </p:spPr>
                <p:txBody>
                  <a:bodyPr/>
                  <a:lstStyle/>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rPr>
                      <a:t>中央处理器</a:t>
                    </a:r>
                  </a:p>
                  <a:p>
                    <a:pPr algn="just" eaLnBrk="0" hangingPunct="0">
                      <a:defRPr/>
                    </a:pPr>
                    <a:endParaRPr lang="en-US" altLang="zh-CN" sz="1000">
                      <a:effectLst>
                        <a:outerShdw blurRad="38100" dist="38100" dir="2700000" algn="tl">
                          <a:srgbClr val="C0C0C0"/>
                        </a:outerShdw>
                      </a:effectLst>
                      <a:latin typeface="Times New Roman" pitchFamily="18" charset="0"/>
                      <a:ea typeface="宋体" pitchFamily="2" charset="-122"/>
                    </a:endParaRPr>
                  </a:p>
                </p:txBody>
              </p:sp>
              <p:grpSp>
                <p:nvGrpSpPr>
                  <p:cNvPr id="26661" name="Group 9"/>
                  <p:cNvGrpSpPr>
                    <a:grpSpLocks/>
                  </p:cNvGrpSpPr>
                  <p:nvPr/>
                </p:nvGrpSpPr>
                <p:grpSpPr bwMode="auto">
                  <a:xfrm>
                    <a:off x="5754" y="1602"/>
                    <a:ext cx="1365" cy="936"/>
                    <a:chOff x="5754" y="1602"/>
                    <a:chExt cx="1365" cy="936"/>
                  </a:xfrm>
                </p:grpSpPr>
                <p:grpSp>
                  <p:nvGrpSpPr>
                    <p:cNvPr id="26662" name="Group 10"/>
                    <p:cNvGrpSpPr>
                      <a:grpSpLocks/>
                    </p:cNvGrpSpPr>
                    <p:nvPr/>
                  </p:nvGrpSpPr>
                  <p:grpSpPr bwMode="auto">
                    <a:xfrm>
                      <a:off x="6069" y="1602"/>
                      <a:ext cx="1050" cy="936"/>
                      <a:chOff x="6069" y="1602"/>
                      <a:chExt cx="1050" cy="936"/>
                    </a:xfrm>
                  </p:grpSpPr>
                  <p:sp>
                    <p:nvSpPr>
                      <p:cNvPr id="318475" name="Text Box 11"/>
                      <p:cNvSpPr txBox="1">
                        <a:spLocks noChangeArrowheads="1"/>
                      </p:cNvSpPr>
                      <p:nvPr/>
                    </p:nvSpPr>
                    <p:spPr bwMode="auto">
                      <a:xfrm>
                        <a:off x="6070" y="1602"/>
                        <a:ext cx="1050" cy="468"/>
                      </a:xfrm>
                      <a:prstGeom prst="rect">
                        <a:avLst/>
                      </a:prstGeom>
                      <a:noFill/>
                      <a:ln w="9525">
                        <a:noFill/>
                        <a:miter lim="800000"/>
                        <a:headEnd/>
                        <a:tailEnd/>
                      </a:ln>
                    </p:spPr>
                    <p:txBody>
                      <a:bodyPr/>
                      <a:lstStyle/>
                      <a:p>
                        <a:pPr algn="just" eaLnBrk="0" hangingPunct="0">
                          <a:defRPr/>
                        </a:pPr>
                        <a:r>
                          <a:rPr lang="zh-CN" altLang="en-US" sz="1600">
                            <a:effectLst>
                              <a:outerShdw blurRad="38100" dist="38100" dir="2700000" algn="tl">
                                <a:srgbClr val="C0C0C0"/>
                              </a:outerShdw>
                            </a:effectLst>
                            <a:latin typeface="Times New Roman" pitchFamily="18" charset="0"/>
                            <a:ea typeface="宋体" pitchFamily="2" charset="-122"/>
                          </a:rPr>
                          <a:t>控制器</a:t>
                        </a:r>
                      </a:p>
                      <a:p>
                        <a:pPr algn="just" eaLnBrk="0" hangingPunct="0">
                          <a:defRPr/>
                        </a:pPr>
                        <a:endParaRPr lang="en-US" altLang="zh-CN" sz="1600">
                          <a:effectLst>
                            <a:outerShdw blurRad="38100" dist="38100" dir="2700000" algn="tl">
                              <a:srgbClr val="C0C0C0"/>
                            </a:outerShdw>
                          </a:effectLst>
                          <a:latin typeface="Times New Roman" pitchFamily="18" charset="0"/>
                          <a:ea typeface="宋体" pitchFamily="2" charset="-122"/>
                        </a:endParaRPr>
                      </a:p>
                    </p:txBody>
                  </p:sp>
                  <p:sp>
                    <p:nvSpPr>
                      <p:cNvPr id="318476" name="Text Box 12"/>
                      <p:cNvSpPr txBox="1">
                        <a:spLocks noChangeArrowheads="1"/>
                      </p:cNvSpPr>
                      <p:nvPr/>
                    </p:nvSpPr>
                    <p:spPr bwMode="auto">
                      <a:xfrm>
                        <a:off x="6070" y="2070"/>
                        <a:ext cx="1050" cy="468"/>
                      </a:xfrm>
                      <a:prstGeom prst="rect">
                        <a:avLst/>
                      </a:prstGeom>
                      <a:noFill/>
                      <a:ln w="9525">
                        <a:noFill/>
                        <a:miter lim="800000"/>
                        <a:headEnd/>
                        <a:tailEnd/>
                      </a:ln>
                    </p:spPr>
                    <p:txBody>
                      <a:bodyPr/>
                      <a:lstStyle/>
                      <a:p>
                        <a:pPr algn="just" eaLnBrk="0" hangingPunct="0">
                          <a:defRPr/>
                        </a:pPr>
                        <a:r>
                          <a:rPr lang="zh-CN" altLang="en-US" sz="1600">
                            <a:effectLst>
                              <a:outerShdw blurRad="38100" dist="38100" dir="2700000" algn="tl">
                                <a:srgbClr val="C0C0C0"/>
                              </a:outerShdw>
                            </a:effectLst>
                            <a:latin typeface="Times New Roman" pitchFamily="18" charset="0"/>
                            <a:ea typeface="宋体" pitchFamily="2" charset="-122"/>
                          </a:rPr>
                          <a:t>运算器</a:t>
                        </a:r>
                      </a:p>
                      <a:p>
                        <a:pPr algn="just" eaLnBrk="0" hangingPunct="0">
                          <a:defRPr/>
                        </a:pPr>
                        <a:endParaRPr lang="en-US" altLang="zh-CN" sz="1600">
                          <a:effectLst>
                            <a:outerShdw blurRad="38100" dist="38100" dir="2700000" algn="tl">
                              <a:srgbClr val="C0C0C0"/>
                            </a:outerShdw>
                          </a:effectLst>
                          <a:latin typeface="Times New Roman" pitchFamily="18" charset="0"/>
                          <a:ea typeface="宋体" pitchFamily="2" charset="-122"/>
                        </a:endParaRPr>
                      </a:p>
                    </p:txBody>
                  </p:sp>
                </p:grpSp>
                <p:sp>
                  <p:nvSpPr>
                    <p:cNvPr id="26663" name="AutoShape 13"/>
                    <p:cNvSpPr>
                      <a:spLocks/>
                    </p:cNvSpPr>
                    <p:nvPr/>
                  </p:nvSpPr>
                  <p:spPr bwMode="auto">
                    <a:xfrm>
                      <a:off x="5754" y="1747"/>
                      <a:ext cx="315" cy="635"/>
                    </a:xfrm>
                    <a:prstGeom prst="leftBrace">
                      <a:avLst>
                        <a:gd name="adj1" fmla="val 16799"/>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endParaRPr lang="zh-CN" altLang="en-US"/>
                    </a:p>
                  </p:txBody>
                </p:sp>
              </p:grpSp>
            </p:grpSp>
            <p:grpSp>
              <p:nvGrpSpPr>
                <p:cNvPr id="26653" name="Group 14"/>
                <p:cNvGrpSpPr>
                  <a:grpSpLocks/>
                </p:cNvGrpSpPr>
                <p:nvPr/>
              </p:nvGrpSpPr>
              <p:grpSpPr bwMode="auto">
                <a:xfrm>
                  <a:off x="4285" y="2226"/>
                  <a:ext cx="3150" cy="1348"/>
                  <a:chOff x="4285" y="2538"/>
                  <a:chExt cx="3150" cy="1348"/>
                </a:xfrm>
              </p:grpSpPr>
              <p:sp>
                <p:nvSpPr>
                  <p:cNvPr id="318479" name="Text Box 15"/>
                  <p:cNvSpPr txBox="1">
                    <a:spLocks noChangeArrowheads="1"/>
                  </p:cNvSpPr>
                  <p:nvPr/>
                </p:nvSpPr>
                <p:spPr bwMode="auto">
                  <a:xfrm>
                    <a:off x="4285" y="2850"/>
                    <a:ext cx="1470" cy="780"/>
                  </a:xfrm>
                  <a:prstGeom prst="rect">
                    <a:avLst/>
                  </a:prstGeom>
                  <a:noFill/>
                  <a:ln w="9525">
                    <a:noFill/>
                    <a:miter lim="800000"/>
                    <a:headEnd/>
                    <a:tailEnd/>
                  </a:ln>
                </p:spPr>
                <p:txBody>
                  <a:bodyPr/>
                  <a:lstStyle/>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rPr>
                      <a:t>内存储器</a:t>
                    </a:r>
                  </a:p>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rPr>
                      <a:t>（主存）</a:t>
                    </a:r>
                  </a:p>
                </p:txBody>
              </p:sp>
              <p:grpSp>
                <p:nvGrpSpPr>
                  <p:cNvPr id="26655" name="Group 16"/>
                  <p:cNvGrpSpPr>
                    <a:grpSpLocks/>
                  </p:cNvGrpSpPr>
                  <p:nvPr/>
                </p:nvGrpSpPr>
                <p:grpSpPr bwMode="auto">
                  <a:xfrm>
                    <a:off x="5754" y="2538"/>
                    <a:ext cx="1681" cy="1348"/>
                    <a:chOff x="5754" y="2538"/>
                    <a:chExt cx="1681" cy="1348"/>
                  </a:xfrm>
                </p:grpSpPr>
                <p:grpSp>
                  <p:nvGrpSpPr>
                    <p:cNvPr id="26656" name="Group 17"/>
                    <p:cNvGrpSpPr>
                      <a:grpSpLocks/>
                    </p:cNvGrpSpPr>
                    <p:nvPr/>
                  </p:nvGrpSpPr>
                  <p:grpSpPr bwMode="auto">
                    <a:xfrm>
                      <a:off x="5965" y="2538"/>
                      <a:ext cx="1470" cy="1348"/>
                      <a:chOff x="5965" y="2538"/>
                      <a:chExt cx="1470" cy="1348"/>
                    </a:xfrm>
                  </p:grpSpPr>
                  <p:sp>
                    <p:nvSpPr>
                      <p:cNvPr id="318482" name="Text Box 18"/>
                      <p:cNvSpPr txBox="1">
                        <a:spLocks noChangeArrowheads="1"/>
                      </p:cNvSpPr>
                      <p:nvPr/>
                    </p:nvSpPr>
                    <p:spPr bwMode="auto">
                      <a:xfrm>
                        <a:off x="5965" y="2536"/>
                        <a:ext cx="1470" cy="780"/>
                      </a:xfrm>
                      <a:prstGeom prst="rect">
                        <a:avLst/>
                      </a:prstGeom>
                      <a:noFill/>
                      <a:ln w="9525">
                        <a:noFill/>
                        <a:miter lim="800000"/>
                        <a:headEnd/>
                        <a:tailEnd/>
                      </a:ln>
                    </p:spPr>
                    <p:txBody>
                      <a:bodyPr/>
                      <a:lstStyle/>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rPr>
                          <a:t>只读存储器</a:t>
                        </a:r>
                      </a:p>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rPr>
                          <a:t>（</a:t>
                        </a:r>
                        <a:r>
                          <a:rPr lang="en-US" altLang="zh-CN" sz="1600">
                            <a:effectLst>
                              <a:outerShdw blurRad="38100" dist="38100" dir="2700000" algn="tl">
                                <a:srgbClr val="C0C0C0"/>
                              </a:outerShdw>
                            </a:effectLst>
                            <a:latin typeface="Times New Roman" pitchFamily="18" charset="0"/>
                            <a:ea typeface="宋体" pitchFamily="2" charset="-122"/>
                          </a:rPr>
                          <a:t>ROM</a:t>
                        </a:r>
                        <a:r>
                          <a:rPr lang="zh-CN" altLang="en-US" sz="1600">
                            <a:effectLst>
                              <a:outerShdw blurRad="38100" dist="38100" dir="2700000" algn="tl">
                                <a:srgbClr val="C0C0C0"/>
                              </a:outerShdw>
                            </a:effectLst>
                            <a:latin typeface="Times New Roman" pitchFamily="18" charset="0"/>
                            <a:ea typeface="宋体" pitchFamily="2" charset="-122"/>
                          </a:rPr>
                          <a:t>）</a:t>
                        </a:r>
                      </a:p>
                    </p:txBody>
                  </p:sp>
                  <p:sp>
                    <p:nvSpPr>
                      <p:cNvPr id="318483" name="Text Box 19"/>
                      <p:cNvSpPr txBox="1">
                        <a:spLocks noChangeArrowheads="1"/>
                      </p:cNvSpPr>
                      <p:nvPr/>
                    </p:nvSpPr>
                    <p:spPr bwMode="auto">
                      <a:xfrm>
                        <a:off x="6165" y="3382"/>
                        <a:ext cx="1270" cy="504"/>
                      </a:xfrm>
                      <a:prstGeom prst="rect">
                        <a:avLst/>
                      </a:prstGeom>
                      <a:noFill/>
                      <a:ln w="9525">
                        <a:noFill/>
                        <a:miter lim="800000"/>
                        <a:headEnd/>
                        <a:tailEnd/>
                      </a:ln>
                    </p:spPr>
                    <p:txBody>
                      <a:bodyPr/>
                      <a:lstStyle/>
                      <a:p>
                        <a:pPr algn="ctr" eaLnBrk="0" hangingPunct="0">
                          <a:defRPr/>
                        </a:pPr>
                        <a:r>
                          <a:rPr lang="zh-CN" altLang="en-US" sz="1600" dirty="0">
                            <a:effectLst>
                              <a:outerShdw blurRad="38100" dist="38100" dir="2700000" algn="tl">
                                <a:srgbClr val="C0C0C0"/>
                              </a:outerShdw>
                            </a:effectLst>
                            <a:latin typeface="Times New Roman" pitchFamily="18" charset="0"/>
                            <a:ea typeface="宋体" pitchFamily="2" charset="-122"/>
                          </a:rPr>
                          <a:t>随机存储器</a:t>
                        </a:r>
                      </a:p>
                      <a:p>
                        <a:pPr algn="ctr" eaLnBrk="0" hangingPunct="0">
                          <a:defRPr/>
                        </a:pPr>
                        <a:r>
                          <a:rPr lang="zh-CN" altLang="en-US" sz="1600" dirty="0">
                            <a:effectLst>
                              <a:outerShdw blurRad="38100" dist="38100" dir="2700000" algn="tl">
                                <a:srgbClr val="C0C0C0"/>
                              </a:outerShdw>
                            </a:effectLst>
                            <a:latin typeface="Times New Roman" pitchFamily="18" charset="0"/>
                            <a:ea typeface="宋体" pitchFamily="2" charset="-122"/>
                          </a:rPr>
                          <a:t>（</a:t>
                        </a:r>
                        <a:r>
                          <a:rPr lang="en-US" altLang="zh-CN" sz="1600" dirty="0">
                            <a:effectLst>
                              <a:outerShdw blurRad="38100" dist="38100" dir="2700000" algn="tl">
                                <a:srgbClr val="C0C0C0"/>
                              </a:outerShdw>
                            </a:effectLst>
                            <a:latin typeface="Times New Roman" pitchFamily="18" charset="0"/>
                            <a:ea typeface="宋体" pitchFamily="2" charset="-122"/>
                          </a:rPr>
                          <a:t>RAM</a:t>
                        </a:r>
                        <a:r>
                          <a:rPr lang="zh-CN" altLang="en-US" sz="1600" dirty="0">
                            <a:effectLst>
                              <a:outerShdw blurRad="38100" dist="38100" dir="2700000" algn="tl">
                                <a:srgbClr val="C0C0C0"/>
                              </a:outerShdw>
                            </a:effectLst>
                            <a:latin typeface="Times New Roman" pitchFamily="18" charset="0"/>
                            <a:ea typeface="宋体" pitchFamily="2" charset="-122"/>
                          </a:rPr>
                          <a:t>）</a:t>
                        </a:r>
                      </a:p>
                    </p:txBody>
                  </p:sp>
                </p:grpSp>
                <p:sp>
                  <p:nvSpPr>
                    <p:cNvPr id="26657" name="AutoShape 20"/>
                    <p:cNvSpPr>
                      <a:spLocks/>
                    </p:cNvSpPr>
                    <p:nvPr/>
                  </p:nvSpPr>
                  <p:spPr bwMode="auto">
                    <a:xfrm>
                      <a:off x="5754" y="2678"/>
                      <a:ext cx="315" cy="952"/>
                    </a:xfrm>
                    <a:prstGeom prst="leftBrace">
                      <a:avLst>
                        <a:gd name="adj1" fmla="val 25185"/>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endParaRPr lang="zh-CN" altLang="en-US"/>
                    </a:p>
                  </p:txBody>
                </p:sp>
              </p:grpSp>
            </p:grpSp>
          </p:grpSp>
          <p:sp>
            <p:nvSpPr>
              <p:cNvPr id="26651" name="AutoShape 21"/>
              <p:cNvSpPr>
                <a:spLocks/>
              </p:cNvSpPr>
              <p:nvPr/>
            </p:nvSpPr>
            <p:spPr bwMode="auto">
              <a:xfrm>
                <a:off x="4074" y="1813"/>
                <a:ext cx="315" cy="1037"/>
              </a:xfrm>
              <a:prstGeom prst="leftBrace">
                <a:avLst>
                  <a:gd name="adj1" fmla="val 27434"/>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endParaRPr lang="zh-CN" altLang="en-US"/>
              </a:p>
            </p:txBody>
          </p:sp>
        </p:grpSp>
        <p:grpSp>
          <p:nvGrpSpPr>
            <p:cNvPr id="26635" name="Group 22"/>
            <p:cNvGrpSpPr>
              <a:grpSpLocks/>
            </p:cNvGrpSpPr>
            <p:nvPr/>
          </p:nvGrpSpPr>
          <p:grpSpPr bwMode="auto">
            <a:xfrm>
              <a:off x="3340" y="3786"/>
              <a:ext cx="5460" cy="2184"/>
              <a:chOff x="3340" y="3786"/>
              <a:chExt cx="5460" cy="2184"/>
            </a:xfrm>
          </p:grpSpPr>
          <p:sp>
            <p:nvSpPr>
              <p:cNvPr id="318487" name="Text Box 23"/>
              <p:cNvSpPr txBox="1">
                <a:spLocks noChangeArrowheads="1"/>
              </p:cNvSpPr>
              <p:nvPr/>
            </p:nvSpPr>
            <p:spPr bwMode="auto">
              <a:xfrm>
                <a:off x="3340" y="4564"/>
                <a:ext cx="840" cy="469"/>
              </a:xfrm>
              <a:prstGeom prst="rect">
                <a:avLst/>
              </a:prstGeom>
              <a:noFill/>
              <a:ln w="9525">
                <a:noFill/>
                <a:miter lim="800000"/>
                <a:headEnd/>
                <a:tailEnd/>
              </a:ln>
            </p:spPr>
            <p:txBody>
              <a:bodyPr/>
              <a:lstStyle/>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rPr>
                  <a:t>外设</a:t>
                </a:r>
              </a:p>
            </p:txBody>
          </p:sp>
          <p:grpSp>
            <p:nvGrpSpPr>
              <p:cNvPr id="26638" name="Group 24"/>
              <p:cNvGrpSpPr>
                <a:grpSpLocks/>
              </p:cNvGrpSpPr>
              <p:nvPr/>
            </p:nvGrpSpPr>
            <p:grpSpPr bwMode="auto">
              <a:xfrm>
                <a:off x="4285" y="3786"/>
                <a:ext cx="4515" cy="2184"/>
                <a:chOff x="4285" y="3786"/>
                <a:chExt cx="4515" cy="2184"/>
              </a:xfrm>
            </p:grpSpPr>
            <p:sp>
              <p:nvSpPr>
                <p:cNvPr id="318489" name="Text Box 25"/>
                <p:cNvSpPr txBox="1">
                  <a:spLocks noChangeArrowheads="1"/>
                </p:cNvSpPr>
                <p:nvPr/>
              </p:nvSpPr>
              <p:spPr bwMode="auto">
                <a:xfrm>
                  <a:off x="4285" y="3784"/>
                  <a:ext cx="1470" cy="780"/>
                </a:xfrm>
                <a:prstGeom prst="rect">
                  <a:avLst/>
                </a:prstGeom>
                <a:noFill/>
                <a:ln w="9525">
                  <a:noFill/>
                  <a:miter lim="800000"/>
                  <a:headEnd/>
                  <a:tailEnd/>
                </a:ln>
              </p:spPr>
              <p:txBody>
                <a:bodyPr/>
                <a:lstStyle/>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rPr>
                    <a:t>外存储器</a:t>
                  </a:r>
                </a:p>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rPr>
                    <a:t>（辅存）</a:t>
                  </a:r>
                </a:p>
                <a:p>
                  <a:pPr algn="ctr" eaLnBrk="0" hangingPunct="0">
                    <a:defRPr/>
                  </a:pPr>
                  <a:endParaRPr lang="en-US" altLang="zh-CN" sz="1600">
                    <a:effectLst>
                      <a:outerShdw blurRad="38100" dist="38100" dir="2700000" algn="tl">
                        <a:srgbClr val="C0C0C0"/>
                      </a:outerShdw>
                    </a:effectLst>
                    <a:latin typeface="Times New Roman" pitchFamily="18" charset="0"/>
                    <a:ea typeface="宋体" pitchFamily="2" charset="-122"/>
                  </a:endParaRPr>
                </a:p>
              </p:txBody>
            </p:sp>
            <p:sp>
              <p:nvSpPr>
                <p:cNvPr id="318490" name="Text Box 26"/>
                <p:cNvSpPr txBox="1">
                  <a:spLocks noChangeArrowheads="1"/>
                </p:cNvSpPr>
                <p:nvPr/>
              </p:nvSpPr>
              <p:spPr bwMode="auto">
                <a:xfrm>
                  <a:off x="5965" y="3954"/>
                  <a:ext cx="2835" cy="469"/>
                </a:xfrm>
                <a:prstGeom prst="rect">
                  <a:avLst/>
                </a:prstGeom>
                <a:noFill/>
                <a:ln w="9525">
                  <a:noFill/>
                  <a:miter lim="800000"/>
                  <a:headEnd/>
                  <a:tailEnd/>
                </a:ln>
              </p:spPr>
              <p:txBody>
                <a:bodyPr/>
                <a:lstStyle/>
                <a:p>
                  <a:pPr algn="just" eaLnBrk="0" hangingPunct="0">
                    <a:defRPr/>
                  </a:pPr>
                  <a:r>
                    <a:rPr lang="zh-CN" altLang="en-US" sz="1600" dirty="0">
                      <a:effectLst>
                        <a:outerShdw blurRad="38100" dist="38100" dir="2700000" algn="tl">
                          <a:srgbClr val="C0C0C0"/>
                        </a:outerShdw>
                      </a:effectLst>
                      <a:latin typeface="Times New Roman" pitchFamily="18" charset="0"/>
                      <a:ea typeface="宋体" pitchFamily="2" charset="-122"/>
                    </a:rPr>
                    <a:t>软盘、硬盘、光盘、</a:t>
                  </a:r>
                  <a:r>
                    <a:rPr lang="en-US" altLang="zh-CN" sz="1600" dirty="0">
                      <a:effectLst>
                        <a:outerShdw blurRad="38100" dist="38100" dir="2700000" algn="tl">
                          <a:srgbClr val="C0C0C0"/>
                        </a:outerShdw>
                      </a:effectLst>
                      <a:latin typeface="Times New Roman" pitchFamily="18" charset="0"/>
                      <a:ea typeface="宋体" pitchFamily="2" charset="-122"/>
                    </a:rPr>
                    <a:t>U</a:t>
                  </a:r>
                  <a:r>
                    <a:rPr lang="zh-CN" altLang="en-US" sz="1600" dirty="0">
                      <a:effectLst>
                        <a:outerShdw blurRad="38100" dist="38100" dir="2700000" algn="tl">
                          <a:srgbClr val="C0C0C0"/>
                        </a:outerShdw>
                      </a:effectLst>
                      <a:latin typeface="Times New Roman" pitchFamily="18" charset="0"/>
                      <a:ea typeface="宋体" pitchFamily="2" charset="-122"/>
                    </a:rPr>
                    <a:t>盘等</a:t>
                  </a:r>
                </a:p>
              </p:txBody>
            </p:sp>
            <p:sp>
              <p:nvSpPr>
                <p:cNvPr id="318491" name="Text Box 27"/>
                <p:cNvSpPr txBox="1">
                  <a:spLocks noChangeArrowheads="1"/>
                </p:cNvSpPr>
                <p:nvPr/>
              </p:nvSpPr>
              <p:spPr bwMode="auto">
                <a:xfrm>
                  <a:off x="4391" y="4721"/>
                  <a:ext cx="1260" cy="469"/>
                </a:xfrm>
                <a:prstGeom prst="rect">
                  <a:avLst/>
                </a:prstGeom>
                <a:noFill/>
                <a:ln w="9525">
                  <a:noFill/>
                  <a:miter lim="800000"/>
                  <a:headEnd/>
                  <a:tailEnd/>
                </a:ln>
              </p:spPr>
              <p:txBody>
                <a:bodyPr/>
                <a:lstStyle/>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rPr>
                    <a:t>输入设备</a:t>
                  </a:r>
                </a:p>
                <a:p>
                  <a:pPr algn="ctr" eaLnBrk="0" hangingPunct="0">
                    <a:defRPr/>
                  </a:pPr>
                  <a:endParaRPr lang="en-US" altLang="zh-CN" sz="1000">
                    <a:effectLst>
                      <a:outerShdw blurRad="38100" dist="38100" dir="2700000" algn="tl">
                        <a:srgbClr val="C0C0C0"/>
                      </a:outerShdw>
                    </a:effectLst>
                    <a:latin typeface="Times New Roman" pitchFamily="18" charset="0"/>
                    <a:ea typeface="宋体" pitchFamily="2" charset="-122"/>
                  </a:endParaRPr>
                </a:p>
              </p:txBody>
            </p:sp>
            <p:sp>
              <p:nvSpPr>
                <p:cNvPr id="318492" name="Text Box 28"/>
                <p:cNvSpPr txBox="1">
                  <a:spLocks noChangeArrowheads="1"/>
                </p:cNvSpPr>
                <p:nvPr/>
              </p:nvSpPr>
              <p:spPr bwMode="auto">
                <a:xfrm>
                  <a:off x="4391" y="5501"/>
                  <a:ext cx="1260" cy="469"/>
                </a:xfrm>
                <a:prstGeom prst="rect">
                  <a:avLst/>
                </a:prstGeom>
                <a:noFill/>
                <a:ln w="9525">
                  <a:noFill/>
                  <a:miter lim="800000"/>
                  <a:headEnd/>
                  <a:tailEnd/>
                </a:ln>
              </p:spPr>
              <p:txBody>
                <a:bodyPr/>
                <a:lstStyle/>
                <a:p>
                  <a:pPr algn="ctr" eaLnBrk="0" hangingPunct="0">
                    <a:defRPr/>
                  </a:pPr>
                  <a:r>
                    <a:rPr lang="zh-CN" altLang="en-US" sz="1600">
                      <a:effectLst>
                        <a:outerShdw blurRad="38100" dist="38100" dir="2700000" algn="tl">
                          <a:srgbClr val="C0C0C0"/>
                        </a:outerShdw>
                      </a:effectLst>
                      <a:latin typeface="Times New Roman" pitchFamily="18" charset="0"/>
                      <a:ea typeface="宋体" pitchFamily="2" charset="-122"/>
                    </a:rPr>
                    <a:t>输出设备</a:t>
                  </a:r>
                </a:p>
                <a:p>
                  <a:pPr algn="just" eaLnBrk="0" hangingPunct="0">
                    <a:defRPr/>
                  </a:pPr>
                  <a:endParaRPr lang="en-US" altLang="zh-CN" sz="1000">
                    <a:effectLst>
                      <a:outerShdw blurRad="38100" dist="38100" dir="2700000" algn="tl">
                        <a:srgbClr val="C0C0C0"/>
                      </a:outerShdw>
                    </a:effectLst>
                    <a:latin typeface="Times New Roman" pitchFamily="18" charset="0"/>
                    <a:ea typeface="宋体" pitchFamily="2" charset="-122"/>
                  </a:endParaRPr>
                </a:p>
              </p:txBody>
            </p:sp>
            <p:sp>
              <p:nvSpPr>
                <p:cNvPr id="318493" name="Text Box 29"/>
                <p:cNvSpPr txBox="1">
                  <a:spLocks noChangeArrowheads="1"/>
                </p:cNvSpPr>
                <p:nvPr/>
              </p:nvSpPr>
              <p:spPr bwMode="auto">
                <a:xfrm>
                  <a:off x="5965" y="4564"/>
                  <a:ext cx="2758" cy="512"/>
                </a:xfrm>
                <a:prstGeom prst="rect">
                  <a:avLst/>
                </a:prstGeom>
                <a:noFill/>
                <a:ln w="9525">
                  <a:noFill/>
                  <a:miter lim="800000"/>
                  <a:headEnd/>
                  <a:tailEnd/>
                </a:ln>
              </p:spPr>
              <p:txBody>
                <a:bodyPr/>
                <a:lstStyle/>
                <a:p>
                  <a:pPr algn="ctr" eaLnBrk="0" hangingPunct="0">
                    <a:defRPr/>
                  </a:pPr>
                  <a:r>
                    <a:rPr lang="zh-CN" altLang="en-US" sz="1600" dirty="0">
                      <a:effectLst>
                        <a:outerShdw blurRad="38100" dist="38100" dir="2700000" algn="tl">
                          <a:srgbClr val="C0C0C0"/>
                        </a:outerShdw>
                      </a:effectLst>
                      <a:latin typeface="Times New Roman" pitchFamily="18" charset="0"/>
                      <a:ea typeface="宋体" pitchFamily="2" charset="-122"/>
                    </a:rPr>
                    <a:t>键盘、鼠标、摄像头、麦克风、扫描仪、数码相机、手写板等</a:t>
                  </a:r>
                </a:p>
              </p:txBody>
            </p:sp>
            <p:sp>
              <p:nvSpPr>
                <p:cNvPr id="318494" name="Text Box 30"/>
                <p:cNvSpPr txBox="1">
                  <a:spLocks noChangeArrowheads="1"/>
                </p:cNvSpPr>
                <p:nvPr/>
              </p:nvSpPr>
              <p:spPr bwMode="auto">
                <a:xfrm>
                  <a:off x="5965" y="5403"/>
                  <a:ext cx="2520" cy="522"/>
                </a:xfrm>
                <a:prstGeom prst="rect">
                  <a:avLst/>
                </a:prstGeom>
                <a:noFill/>
                <a:ln w="9525">
                  <a:noFill/>
                  <a:miter lim="800000"/>
                  <a:headEnd/>
                  <a:tailEnd/>
                </a:ln>
              </p:spPr>
              <p:txBody>
                <a:bodyPr/>
                <a:lstStyle/>
                <a:p>
                  <a:pPr algn="just" eaLnBrk="0" hangingPunct="0">
                    <a:defRPr/>
                  </a:pPr>
                  <a:r>
                    <a:rPr lang="zh-CN" altLang="en-US" sz="1600" dirty="0">
                      <a:effectLst>
                        <a:outerShdw blurRad="38100" dist="38100" dir="2700000" algn="tl">
                          <a:srgbClr val="C0C0C0"/>
                        </a:outerShdw>
                      </a:effectLst>
                      <a:latin typeface="Times New Roman" pitchFamily="18" charset="0"/>
                      <a:ea typeface="宋体" pitchFamily="2" charset="-122"/>
                    </a:rPr>
                    <a:t>显示器、打印机、音箱、投影仪、绘图仪等</a:t>
                  </a:r>
                  <a:endParaRPr lang="zh-CN" altLang="en-US" sz="1000" dirty="0">
                    <a:effectLst>
                      <a:outerShdw blurRad="38100" dist="38100" dir="2700000" algn="tl">
                        <a:srgbClr val="C0C0C0"/>
                      </a:outerShdw>
                    </a:effectLst>
                    <a:latin typeface="Times New Roman" pitchFamily="18" charset="0"/>
                    <a:ea typeface="宋体" pitchFamily="2" charset="-122"/>
                  </a:endParaRPr>
                </a:p>
                <a:p>
                  <a:pPr algn="just" eaLnBrk="0" hangingPunct="0">
                    <a:defRPr/>
                  </a:pPr>
                  <a:endParaRPr lang="en-US" altLang="zh-CN" sz="1000" dirty="0">
                    <a:effectLst>
                      <a:outerShdw blurRad="38100" dist="38100" dir="2700000" algn="tl">
                        <a:srgbClr val="C0C0C0"/>
                      </a:outerShdw>
                    </a:effectLst>
                    <a:latin typeface="Times New Roman" pitchFamily="18" charset="0"/>
                    <a:ea typeface="宋体" pitchFamily="2" charset="-122"/>
                  </a:endParaRPr>
                </a:p>
              </p:txBody>
            </p:sp>
            <p:sp>
              <p:nvSpPr>
                <p:cNvPr id="26646" name="Line 31"/>
                <p:cNvSpPr>
                  <a:spLocks noChangeShapeType="1"/>
                </p:cNvSpPr>
                <p:nvPr/>
              </p:nvSpPr>
              <p:spPr bwMode="auto">
                <a:xfrm flipV="1">
                  <a:off x="5544" y="4098"/>
                  <a:ext cx="420" cy="3"/>
                </a:xfrm>
                <a:prstGeom prst="line">
                  <a:avLst/>
                </a:prstGeom>
                <a:noFill/>
                <a:ln w="9525">
                  <a:solidFill>
                    <a:srgbClr val="000000"/>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26647" name="Line 32"/>
                <p:cNvSpPr>
                  <a:spLocks noChangeShapeType="1"/>
                </p:cNvSpPr>
                <p:nvPr/>
              </p:nvSpPr>
              <p:spPr bwMode="auto">
                <a:xfrm flipV="1">
                  <a:off x="5544" y="4877"/>
                  <a:ext cx="420" cy="3"/>
                </a:xfrm>
                <a:prstGeom prst="line">
                  <a:avLst/>
                </a:prstGeom>
                <a:noFill/>
                <a:ln w="9525">
                  <a:solidFill>
                    <a:srgbClr val="000000"/>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26648" name="Line 33"/>
                <p:cNvSpPr>
                  <a:spLocks noChangeShapeType="1"/>
                </p:cNvSpPr>
                <p:nvPr/>
              </p:nvSpPr>
              <p:spPr bwMode="auto">
                <a:xfrm flipV="1">
                  <a:off x="5544" y="5664"/>
                  <a:ext cx="420" cy="3"/>
                </a:xfrm>
                <a:prstGeom prst="line">
                  <a:avLst/>
                </a:prstGeom>
                <a:noFill/>
                <a:ln w="9525">
                  <a:solidFill>
                    <a:srgbClr val="000000"/>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grpSp>
          <p:sp>
            <p:nvSpPr>
              <p:cNvPr id="26639" name="AutoShape 34"/>
              <p:cNvSpPr>
                <a:spLocks/>
              </p:cNvSpPr>
              <p:nvPr/>
            </p:nvSpPr>
            <p:spPr bwMode="auto">
              <a:xfrm>
                <a:off x="4074" y="3942"/>
                <a:ext cx="315" cy="1716"/>
              </a:xfrm>
              <a:prstGeom prst="leftBrace">
                <a:avLst>
                  <a:gd name="adj1" fmla="val 45397"/>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endParaRPr lang="zh-CN" altLang="en-US"/>
              </a:p>
            </p:txBody>
          </p:sp>
        </p:grpSp>
        <p:sp>
          <p:nvSpPr>
            <p:cNvPr id="26636" name="AutoShape 35"/>
            <p:cNvSpPr>
              <a:spLocks/>
            </p:cNvSpPr>
            <p:nvPr/>
          </p:nvSpPr>
          <p:spPr bwMode="auto">
            <a:xfrm>
              <a:off x="3129" y="2382"/>
              <a:ext cx="315" cy="2381"/>
            </a:xfrm>
            <a:prstGeom prst="leftBrace">
              <a:avLst>
                <a:gd name="adj1" fmla="val 62989"/>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endParaRPr lang="zh-CN" altLang="en-US"/>
            </a:p>
          </p:txBody>
        </p:sp>
      </p:grpSp>
      <p:sp>
        <p:nvSpPr>
          <p:cNvPr id="318500" name="Rectangle 36"/>
          <p:cNvSpPr>
            <a:spLocks noChangeArrowheads="1"/>
          </p:cNvSpPr>
          <p:nvPr/>
        </p:nvSpPr>
        <p:spPr bwMode="auto">
          <a:xfrm>
            <a:off x="5105400" y="1143000"/>
            <a:ext cx="838200" cy="457200"/>
          </a:xfrm>
          <a:prstGeom prst="rect">
            <a:avLst/>
          </a:prstGeom>
          <a:noFill/>
          <a:ln w="254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endParaRPr lang="zh-CN" altLang="en-US"/>
          </a:p>
        </p:txBody>
      </p:sp>
      <p:sp>
        <p:nvSpPr>
          <p:cNvPr id="318501" name="Rectangle 37"/>
          <p:cNvSpPr>
            <a:spLocks noChangeArrowheads="1"/>
          </p:cNvSpPr>
          <p:nvPr/>
        </p:nvSpPr>
        <p:spPr bwMode="auto">
          <a:xfrm>
            <a:off x="5105400" y="1676400"/>
            <a:ext cx="838200" cy="457200"/>
          </a:xfrm>
          <a:prstGeom prst="rect">
            <a:avLst/>
          </a:prstGeom>
          <a:noFill/>
          <a:ln w="254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endParaRPr lang="zh-CN" altLang="en-US"/>
          </a:p>
        </p:txBody>
      </p:sp>
      <p:sp>
        <p:nvSpPr>
          <p:cNvPr id="318502" name="Rectangle 38"/>
          <p:cNvSpPr>
            <a:spLocks noChangeArrowheads="1"/>
          </p:cNvSpPr>
          <p:nvPr/>
        </p:nvSpPr>
        <p:spPr bwMode="auto">
          <a:xfrm>
            <a:off x="3352800" y="4953000"/>
            <a:ext cx="1066800" cy="457200"/>
          </a:xfrm>
          <a:prstGeom prst="rect">
            <a:avLst/>
          </a:prstGeom>
          <a:noFill/>
          <a:ln w="254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endParaRPr lang="zh-CN" altLang="en-US"/>
          </a:p>
        </p:txBody>
      </p:sp>
      <p:sp>
        <p:nvSpPr>
          <p:cNvPr id="318503" name="Rectangle 39"/>
          <p:cNvSpPr>
            <a:spLocks noChangeArrowheads="1"/>
          </p:cNvSpPr>
          <p:nvPr/>
        </p:nvSpPr>
        <p:spPr bwMode="auto">
          <a:xfrm>
            <a:off x="3352800" y="5791200"/>
            <a:ext cx="1066800" cy="457200"/>
          </a:xfrm>
          <a:prstGeom prst="rect">
            <a:avLst/>
          </a:prstGeom>
          <a:noFill/>
          <a:ln w="254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endParaRPr lang="zh-CN" altLang="en-US"/>
          </a:p>
        </p:txBody>
      </p:sp>
      <p:sp>
        <p:nvSpPr>
          <p:cNvPr id="318504" name="Rectangle 40"/>
          <p:cNvSpPr>
            <a:spLocks noChangeArrowheads="1"/>
          </p:cNvSpPr>
          <p:nvPr/>
        </p:nvSpPr>
        <p:spPr bwMode="auto">
          <a:xfrm>
            <a:off x="3352800" y="2590800"/>
            <a:ext cx="1143000" cy="1981200"/>
          </a:xfrm>
          <a:prstGeom prst="rect">
            <a:avLst/>
          </a:prstGeom>
          <a:noFill/>
          <a:ln w="254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endParaRPr lang="zh-CN" altLang="en-US"/>
          </a:p>
        </p:txBody>
      </p:sp>
      <p:sp>
        <p:nvSpPr>
          <p:cNvPr id="318505" name="Rectangle 41"/>
          <p:cNvSpPr>
            <a:spLocks noGrp="1" noChangeArrowheads="1"/>
          </p:cNvSpPr>
          <p:nvPr>
            <p:ph type="title"/>
          </p:nvPr>
        </p:nvSpPr>
        <p:spPr>
          <a:xfrm>
            <a:off x="647700" y="415925"/>
            <a:ext cx="7593013" cy="636588"/>
          </a:xfrm>
        </p:spPr>
        <p:txBody>
          <a:bodyPr/>
          <a:lstStyle/>
          <a:p>
            <a:pPr eaLnBrk="1" hangingPunct="1">
              <a:defRPr/>
            </a:pPr>
            <a:r>
              <a:rPr lang="zh-CN" altLang="en-US" sz="3200" dirty="0" smtClean="0"/>
              <a:t>微机硬件系统组成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18500"/>
                                        </p:tgtEl>
                                        <p:attrNameLst>
                                          <p:attrName>style.visibility</p:attrName>
                                        </p:attrNameLst>
                                      </p:cBhvr>
                                      <p:to>
                                        <p:strVal val="visible"/>
                                      </p:to>
                                    </p:set>
                                    <p:animEffect transition="in" filter="barn(outVertical)">
                                      <p:cBhvr>
                                        <p:cTn id="7" dur="500"/>
                                        <p:tgtEl>
                                          <p:spTgt spid="3185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18501"/>
                                        </p:tgtEl>
                                        <p:attrNameLst>
                                          <p:attrName>style.visibility</p:attrName>
                                        </p:attrNameLst>
                                      </p:cBhvr>
                                      <p:to>
                                        <p:strVal val="visible"/>
                                      </p:to>
                                    </p:set>
                                    <p:animEffect transition="in" filter="barn(outVertical)">
                                      <p:cBhvr>
                                        <p:cTn id="12" dur="500"/>
                                        <p:tgtEl>
                                          <p:spTgt spid="31850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318504"/>
                                        </p:tgtEl>
                                        <p:attrNameLst>
                                          <p:attrName>style.visibility</p:attrName>
                                        </p:attrNameLst>
                                      </p:cBhvr>
                                      <p:to>
                                        <p:strVal val="visible"/>
                                      </p:to>
                                    </p:set>
                                    <p:animEffect transition="in" filter="barn(outHorizontal)">
                                      <p:cBhvr>
                                        <p:cTn id="17" dur="500"/>
                                        <p:tgtEl>
                                          <p:spTgt spid="31850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318502"/>
                                        </p:tgtEl>
                                        <p:attrNameLst>
                                          <p:attrName>style.visibility</p:attrName>
                                        </p:attrNameLst>
                                      </p:cBhvr>
                                      <p:to>
                                        <p:strVal val="visible"/>
                                      </p:to>
                                    </p:set>
                                    <p:animEffect transition="in" filter="barn(outVertical)">
                                      <p:cBhvr>
                                        <p:cTn id="22" dur="500"/>
                                        <p:tgtEl>
                                          <p:spTgt spid="31850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318503"/>
                                        </p:tgtEl>
                                        <p:attrNameLst>
                                          <p:attrName>style.visibility</p:attrName>
                                        </p:attrNameLst>
                                      </p:cBhvr>
                                      <p:to>
                                        <p:strVal val="visible"/>
                                      </p:to>
                                    </p:set>
                                    <p:animEffect transition="in" filter="barn(outVertical)">
                                      <p:cBhvr>
                                        <p:cTn id="27" dur="500"/>
                                        <p:tgtEl>
                                          <p:spTgt spid="318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500" grpId="0" animBg="1"/>
      <p:bldP spid="318501" grpId="0" animBg="1"/>
      <p:bldP spid="318502" grpId="0" animBg="1"/>
      <p:bldP spid="318503" grpId="0" animBg="1"/>
      <p:bldP spid="31850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3" name="Rectangle 5"/>
          <p:cNvSpPr>
            <a:spLocks noGrp="1" noChangeArrowheads="1"/>
          </p:cNvSpPr>
          <p:nvPr>
            <p:ph type="title"/>
          </p:nvPr>
        </p:nvSpPr>
        <p:spPr/>
        <p:txBody>
          <a:bodyPr/>
          <a:lstStyle/>
          <a:p>
            <a:pPr eaLnBrk="1" hangingPunct="1">
              <a:defRPr/>
            </a:pPr>
            <a:r>
              <a:rPr lang="zh-CN" altLang="en-US" dirty="0" smtClean="0"/>
              <a:t>二、计算机系统的组成</a:t>
            </a:r>
          </a:p>
        </p:txBody>
      </p:sp>
      <p:sp>
        <p:nvSpPr>
          <p:cNvPr id="34819" name="Rectangle 6"/>
          <p:cNvSpPr>
            <a:spLocks noGrp="1" noChangeArrowheads="1"/>
          </p:cNvSpPr>
          <p:nvPr>
            <p:ph type="body" idx="1"/>
          </p:nvPr>
        </p:nvSpPr>
        <p:spPr/>
        <p:txBody>
          <a:bodyPr/>
          <a:lstStyle/>
          <a:p>
            <a:pPr eaLnBrk="1" hangingPunct="1">
              <a:buFont typeface="Wingdings" pitchFamily="2" charset="2"/>
              <a:buNone/>
              <a:defRPr/>
            </a:pPr>
            <a:r>
              <a:rPr lang="zh-CN" altLang="en-US" dirty="0" smtClean="0">
                <a:solidFill>
                  <a:schemeClr val="tx2"/>
                </a:solidFill>
              </a:rPr>
              <a:t>任务</a:t>
            </a:r>
            <a:r>
              <a:rPr lang="en-US" altLang="zh-CN" dirty="0" smtClean="0">
                <a:solidFill>
                  <a:schemeClr val="tx2"/>
                </a:solidFill>
              </a:rPr>
              <a:t>6</a:t>
            </a:r>
            <a:r>
              <a:rPr lang="zh-CN" altLang="en-US" dirty="0" smtClean="0"/>
              <a:t>：了解计算机的主要性能指标。 </a:t>
            </a:r>
            <a:endParaRPr lang="en-US" altLang="zh-CN" dirty="0" smtClean="0"/>
          </a:p>
          <a:p>
            <a:pPr eaLnBrk="1" hangingPunct="1">
              <a:lnSpc>
                <a:spcPct val="120000"/>
              </a:lnSpc>
              <a:buFont typeface="Arial" charset="0"/>
              <a:buNone/>
              <a:defRPr/>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）运算速度</a:t>
            </a:r>
          </a:p>
          <a:p>
            <a:pPr lvl="1" eaLnBrk="1" hangingPunct="1">
              <a:lnSpc>
                <a:spcPct val="120000"/>
              </a:lnSpc>
              <a:defRPr/>
            </a:pPr>
            <a:r>
              <a:rPr lang="zh-CN" altLang="en-US" sz="2400" dirty="0" smtClean="0">
                <a:latin typeface="宋体" pitchFamily="2" charset="-122"/>
              </a:rPr>
              <a:t>是衡量计算机性能的一项重要指标。通常所说的计算机运算速度（平均运算速度），是指每秒钟所能执行的指令条数，一般用“百万条指令／秒”（</a:t>
            </a:r>
            <a:r>
              <a:rPr lang="en-US" altLang="zh-CN" sz="2400" dirty="0" smtClean="0">
                <a:latin typeface="宋体" pitchFamily="2" charset="-122"/>
              </a:rPr>
              <a:t>MIPS</a:t>
            </a:r>
            <a:r>
              <a:rPr lang="zh-CN" altLang="en-US" sz="2400" dirty="0" smtClean="0">
                <a:latin typeface="宋体" pitchFamily="2" charset="-122"/>
              </a:rPr>
              <a:t>，</a:t>
            </a:r>
            <a:r>
              <a:rPr lang="en-US" altLang="zh-CN" sz="2400" dirty="0" smtClean="0">
                <a:latin typeface="宋体" pitchFamily="2" charset="-122"/>
              </a:rPr>
              <a:t>Million Instruction Per Second</a:t>
            </a:r>
            <a:r>
              <a:rPr lang="zh-CN" altLang="en-US" sz="2400" dirty="0" smtClean="0">
                <a:latin typeface="宋体" pitchFamily="2" charset="-122"/>
              </a:rPr>
              <a:t>）来描述。</a:t>
            </a:r>
            <a:endParaRPr lang="en-US" altLang="zh-CN" sz="2400" dirty="0" smtClean="0">
              <a:latin typeface="宋体" pitchFamily="2" charset="-122"/>
            </a:endParaRPr>
          </a:p>
          <a:p>
            <a:pPr lvl="1" eaLnBrk="1" hangingPunct="1">
              <a:lnSpc>
                <a:spcPct val="120000"/>
              </a:lnSpc>
              <a:defRPr/>
            </a:pPr>
            <a:endParaRPr lang="en-US" altLang="zh-CN" sz="2400" dirty="0" smtClean="0">
              <a:latin typeface="宋体" pitchFamily="2" charset="-122"/>
            </a:endParaRPr>
          </a:p>
          <a:p>
            <a:pPr lvl="1" eaLnBrk="1" hangingPunct="1">
              <a:lnSpc>
                <a:spcPct val="120000"/>
              </a:lnSpc>
              <a:defRPr/>
            </a:pPr>
            <a:r>
              <a:rPr lang="zh-CN" altLang="en-US" sz="2400" dirty="0" smtClean="0">
                <a:latin typeface="宋体" pitchFamily="2" charset="-122"/>
              </a:rPr>
              <a:t>微型计算机一般采用主频来描述运算速度，主频的单位为赫兹（</a:t>
            </a:r>
            <a:r>
              <a:rPr lang="en-US" altLang="zh-CN" sz="2400" dirty="0" smtClean="0">
                <a:latin typeface="宋体" pitchFamily="2" charset="-122"/>
              </a:rPr>
              <a:t>Hz</a:t>
            </a:r>
            <a:r>
              <a:rPr lang="zh-CN" altLang="en-US" sz="2400" dirty="0" smtClean="0">
                <a:latin typeface="宋体" pitchFamily="2" charset="-122"/>
              </a:rPr>
              <a:t>）。例如，英特尔</a:t>
            </a:r>
            <a:r>
              <a:rPr lang="en-US" altLang="zh-CN" sz="2400" dirty="0" smtClean="0">
                <a:latin typeface="宋体" pitchFamily="2" charset="-122"/>
              </a:rPr>
              <a:t>® </a:t>
            </a:r>
            <a:r>
              <a:rPr lang="zh-CN" altLang="en-US" sz="2400" dirty="0" smtClean="0">
                <a:latin typeface="宋体" pitchFamily="2" charset="-122"/>
              </a:rPr>
              <a:t>酷睿™</a:t>
            </a:r>
            <a:r>
              <a:rPr lang="en-US" altLang="zh-CN" sz="2400" dirty="0" smtClean="0">
                <a:latin typeface="宋体" pitchFamily="2" charset="-122"/>
              </a:rPr>
              <a:t>2 </a:t>
            </a:r>
            <a:r>
              <a:rPr lang="zh-CN" altLang="en-US" sz="2400" dirty="0" smtClean="0">
                <a:latin typeface="宋体" pitchFamily="2" charset="-122"/>
              </a:rPr>
              <a:t>至尊处理器 </a:t>
            </a:r>
            <a:r>
              <a:rPr lang="en-US" altLang="zh-CN" sz="2400" dirty="0" smtClean="0">
                <a:latin typeface="宋体" pitchFamily="2" charset="-122"/>
              </a:rPr>
              <a:t>QX9770</a:t>
            </a:r>
            <a:r>
              <a:rPr lang="zh-CN" altLang="en-US" sz="2400" dirty="0" smtClean="0">
                <a:latin typeface="宋体" pitchFamily="2" charset="-122"/>
              </a:rPr>
              <a:t>主频已达</a:t>
            </a:r>
            <a:r>
              <a:rPr lang="en-US" altLang="zh-CN" sz="2400" dirty="0" smtClean="0">
                <a:latin typeface="宋体" pitchFamily="2" charset="-122"/>
              </a:rPr>
              <a:t>3.2 GHz</a:t>
            </a:r>
            <a:r>
              <a:rPr lang="zh-CN" altLang="en-US" sz="2400" dirty="0" smtClean="0">
                <a:latin typeface="宋体" pitchFamily="2" charset="-122"/>
              </a:rPr>
              <a:t>。主频越高，运算速度就越快。 </a:t>
            </a:r>
          </a:p>
          <a:p>
            <a:pPr eaLnBrk="1" hangingPunct="1">
              <a:buFont typeface="Wingdings" pitchFamily="2" charset="2"/>
              <a:buNone/>
              <a:defRPr/>
            </a:pPr>
            <a:endParaRPr lang="zh-CN" altLang="en-US"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3" name="Rectangle 5"/>
          <p:cNvSpPr>
            <a:spLocks noGrp="1" noChangeArrowheads="1"/>
          </p:cNvSpPr>
          <p:nvPr>
            <p:ph type="title"/>
          </p:nvPr>
        </p:nvSpPr>
        <p:spPr/>
        <p:txBody>
          <a:bodyPr/>
          <a:lstStyle/>
          <a:p>
            <a:pPr eaLnBrk="1" hangingPunct="1">
              <a:defRPr/>
            </a:pPr>
            <a:r>
              <a:rPr lang="zh-CN" altLang="en-US" dirty="0" smtClean="0"/>
              <a:t>二、计算机系统的组成</a:t>
            </a:r>
          </a:p>
        </p:txBody>
      </p:sp>
      <p:sp>
        <p:nvSpPr>
          <p:cNvPr id="34819" name="Rectangle 6"/>
          <p:cNvSpPr>
            <a:spLocks noGrp="1" noChangeArrowheads="1"/>
          </p:cNvSpPr>
          <p:nvPr>
            <p:ph type="body" idx="1"/>
          </p:nvPr>
        </p:nvSpPr>
        <p:spPr/>
        <p:txBody>
          <a:bodyPr/>
          <a:lstStyle/>
          <a:p>
            <a:pPr eaLnBrk="1" hangingPunct="1">
              <a:buFont typeface="Wingdings" pitchFamily="2" charset="2"/>
              <a:buNone/>
              <a:defRPr/>
            </a:pPr>
            <a:r>
              <a:rPr lang="zh-CN" altLang="en-US" dirty="0" smtClean="0">
                <a:solidFill>
                  <a:schemeClr val="tx2"/>
                </a:solidFill>
              </a:rPr>
              <a:t>任务</a:t>
            </a:r>
            <a:r>
              <a:rPr lang="en-US" altLang="zh-CN" dirty="0" smtClean="0">
                <a:solidFill>
                  <a:schemeClr val="tx2"/>
                </a:solidFill>
              </a:rPr>
              <a:t>6</a:t>
            </a:r>
            <a:r>
              <a:rPr lang="zh-CN" altLang="en-US" dirty="0" smtClean="0"/>
              <a:t>：了解计算机的主要性能指标。 </a:t>
            </a:r>
            <a:endParaRPr lang="en-US" altLang="zh-CN" dirty="0" smtClean="0"/>
          </a:p>
          <a:p>
            <a:pPr eaLnBrk="1" hangingPunct="1">
              <a:lnSpc>
                <a:spcPct val="120000"/>
              </a:lnSpc>
              <a:buFont typeface="Arial" charset="0"/>
              <a:buNone/>
              <a:defRPr/>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）字长</a:t>
            </a:r>
          </a:p>
          <a:p>
            <a:pPr lvl="1" eaLnBrk="1" hangingPunct="1">
              <a:lnSpc>
                <a:spcPct val="120000"/>
              </a:lnSpc>
              <a:defRPr/>
            </a:pPr>
            <a:r>
              <a:rPr lang="zh-CN" altLang="en-US" sz="2400" dirty="0" smtClean="0">
                <a:latin typeface="宋体" pitchFamily="2" charset="-122"/>
              </a:rPr>
              <a:t>计算机在同一时间内处理的一组二进制数称为一个计算机的“字”，而这组二进制数的位数即长度就是该计算机的字长。在其他指标相同时，字长越大计算机处理数据的速度就越快。</a:t>
            </a:r>
            <a:endParaRPr lang="en-US" altLang="zh-CN" sz="2400" dirty="0" smtClean="0">
              <a:latin typeface="宋体" pitchFamily="2" charset="-122"/>
            </a:endParaRPr>
          </a:p>
          <a:p>
            <a:pPr eaLnBrk="1" hangingPunct="1">
              <a:buFont typeface="Wingdings" pitchFamily="2" charset="2"/>
              <a:buNone/>
              <a:defRPr/>
            </a:pPr>
            <a:endParaRPr lang="zh-CN" altLang="en-US"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3" name="Rectangle 5"/>
          <p:cNvSpPr>
            <a:spLocks noGrp="1" noChangeArrowheads="1"/>
          </p:cNvSpPr>
          <p:nvPr>
            <p:ph type="title"/>
          </p:nvPr>
        </p:nvSpPr>
        <p:spPr/>
        <p:txBody>
          <a:bodyPr/>
          <a:lstStyle/>
          <a:p>
            <a:pPr eaLnBrk="1" hangingPunct="1">
              <a:defRPr/>
            </a:pPr>
            <a:r>
              <a:rPr lang="zh-CN" altLang="en-US" dirty="0" smtClean="0"/>
              <a:t>二、计算机系统的组成</a:t>
            </a:r>
          </a:p>
        </p:txBody>
      </p:sp>
      <p:sp>
        <p:nvSpPr>
          <p:cNvPr id="319494" name="Rectangle 6"/>
          <p:cNvSpPr>
            <a:spLocks noGrp="1" noChangeArrowheads="1"/>
          </p:cNvSpPr>
          <p:nvPr>
            <p:ph type="body" idx="1"/>
          </p:nvPr>
        </p:nvSpPr>
        <p:spPr/>
        <p:txBody>
          <a:bodyPr/>
          <a:lstStyle/>
          <a:p>
            <a:pPr eaLnBrk="1" hangingPunct="1">
              <a:buFont typeface="Wingdings" pitchFamily="2" charset="2"/>
              <a:buNone/>
              <a:defRPr/>
            </a:pPr>
            <a:r>
              <a:rPr lang="zh-CN" altLang="en-US" dirty="0" smtClean="0">
                <a:solidFill>
                  <a:schemeClr val="tx2"/>
                </a:solidFill>
              </a:rPr>
              <a:t>任务</a:t>
            </a:r>
            <a:r>
              <a:rPr lang="en-US" altLang="zh-CN" dirty="0" smtClean="0">
                <a:solidFill>
                  <a:schemeClr val="tx2"/>
                </a:solidFill>
              </a:rPr>
              <a:t>7</a:t>
            </a:r>
            <a:r>
              <a:rPr lang="zh-CN" altLang="en-US" dirty="0" smtClean="0"/>
              <a:t>：了解硬件系统的主要组成部分。 </a:t>
            </a:r>
          </a:p>
          <a:p>
            <a:pPr lvl="1" eaLnBrk="1" hangingPunct="1">
              <a:buFont typeface="Wingdings" pitchFamily="2" charset="2"/>
              <a:buNone/>
              <a:defRPr/>
            </a:pPr>
            <a:r>
              <a:rPr lang="zh-CN" altLang="en-US" dirty="0" smtClean="0"/>
              <a:t>（</a:t>
            </a:r>
            <a:r>
              <a:rPr lang="en-US" altLang="zh-CN" dirty="0" smtClean="0"/>
              <a:t>1</a:t>
            </a:r>
            <a:r>
              <a:rPr lang="zh-CN" altLang="en-US" dirty="0" smtClean="0"/>
              <a:t>）中央处理器</a:t>
            </a:r>
            <a:r>
              <a:rPr lang="en-US" altLang="zh-CN" dirty="0" smtClean="0"/>
              <a:t>CPU</a:t>
            </a:r>
            <a:r>
              <a:rPr lang="zh-CN" altLang="en-US" b="1" dirty="0" smtClean="0">
                <a:solidFill>
                  <a:schemeClr val="accent2"/>
                </a:solidFill>
              </a:rPr>
              <a:t>及</a:t>
            </a:r>
            <a:r>
              <a:rPr lang="en-US" altLang="zh-CN" b="1" dirty="0" smtClean="0">
                <a:solidFill>
                  <a:schemeClr val="accent2"/>
                </a:solidFill>
              </a:rPr>
              <a:t>CPU</a:t>
            </a:r>
            <a:r>
              <a:rPr lang="zh-CN" altLang="en-US" b="1" dirty="0" smtClean="0">
                <a:solidFill>
                  <a:schemeClr val="accent2"/>
                </a:solidFill>
              </a:rPr>
              <a:t>在主板上的插座</a:t>
            </a:r>
            <a:endParaRPr lang="en-US" altLang="zh-CN" b="1" dirty="0" smtClean="0">
              <a:solidFill>
                <a:schemeClr val="accent2"/>
              </a:solidFill>
            </a:endParaRPr>
          </a:p>
          <a:p>
            <a:pPr lvl="1" eaLnBrk="1" hangingPunct="1">
              <a:defRPr/>
            </a:pPr>
            <a:r>
              <a:rPr lang="zh-CN" altLang="en-US" b="1" dirty="0" smtClean="0"/>
              <a:t>主板（</a:t>
            </a:r>
            <a:r>
              <a:rPr lang="en-US" altLang="zh-CN" b="1" dirty="0" smtClean="0"/>
              <a:t>Main Board</a:t>
            </a:r>
            <a:r>
              <a:rPr lang="zh-CN" altLang="en-US" b="1" dirty="0" smtClean="0"/>
              <a:t>）</a:t>
            </a:r>
            <a:endParaRPr lang="en-US" altLang="zh-CN" b="1" dirty="0" smtClean="0"/>
          </a:p>
          <a:p>
            <a:pPr lvl="1" eaLnBrk="1" hangingPunct="1">
              <a:buFont typeface="Wingdings" pitchFamily="2" charset="2"/>
              <a:buNone/>
              <a:defRPr/>
            </a:pPr>
            <a:r>
              <a:rPr lang="zh-CN" altLang="en-US" sz="2400" b="1" dirty="0" smtClean="0"/>
              <a:t>  是安装在主机机箱内的一块矩形电路板，是微处理器与其他部件连接的桥梁。主要包括</a:t>
            </a:r>
            <a:r>
              <a:rPr lang="en-US" altLang="zh-CN" sz="2400" b="1" dirty="0" smtClean="0"/>
              <a:t>CPU</a:t>
            </a:r>
            <a:r>
              <a:rPr lang="zh-CN" altLang="en-US" sz="2400" b="1" dirty="0" smtClean="0"/>
              <a:t>插座、内存插槽、总线扩展槽、外设接口插座、串行和并行端口等。</a:t>
            </a:r>
            <a:endParaRPr lang="en-US" altLang="zh-CN" sz="2400" b="1" dirty="0" smtClean="0"/>
          </a:p>
        </p:txBody>
      </p:sp>
      <p:pic>
        <p:nvPicPr>
          <p:cNvPr id="29700" name="Picture 4" descr="cpu"/>
          <p:cNvPicPr>
            <a:picLocks noChangeAspect="1" noChangeArrowheads="1"/>
          </p:cNvPicPr>
          <p:nvPr/>
        </p:nvPicPr>
        <p:blipFill>
          <a:blip r:embed="rId2">
            <a:extLst>
              <a:ext uri="{28A0092B-C50C-407E-A947-70E740481C1C}">
                <a14:useLocalDpi xmlns:a14="http://schemas.microsoft.com/office/drawing/2010/main" val="0"/>
              </a:ext>
            </a:extLst>
          </a:blip>
          <a:srcRect r="40475"/>
          <a:stretch>
            <a:fillRect/>
          </a:stretch>
        </p:blipFill>
        <p:spPr bwMode="auto">
          <a:xfrm>
            <a:off x="642938" y="4500563"/>
            <a:ext cx="3786187"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4" descr="6e8922cfa7cf1f31287e22548f3bc02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43438" y="3930650"/>
            <a:ext cx="4286250" cy="285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2"/>
          <p:cNvSpPr>
            <a:spLocks noGrp="1" noChangeArrowheads="1"/>
          </p:cNvSpPr>
          <p:nvPr>
            <p:ph type="title"/>
          </p:nvPr>
        </p:nvSpPr>
        <p:spPr>
          <a:xfrm>
            <a:off x="539750" y="152400"/>
            <a:ext cx="7993063" cy="1116013"/>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1</a:t>
            </a:r>
            <a:r>
              <a:rPr lang="zh-CN" altLang="en-US" sz="2000" dirty="0" smtClean="0">
                <a:solidFill>
                  <a:srgbClr val="0033CC"/>
                </a:solidFill>
              </a:rPr>
              <a:t>）中央处理器</a:t>
            </a:r>
            <a:r>
              <a:rPr lang="en-US" altLang="zh-CN" sz="1800" dirty="0" smtClean="0">
                <a:solidFill>
                  <a:srgbClr val="0033CC"/>
                </a:solidFill>
              </a:rPr>
              <a:t>CPU</a:t>
            </a:r>
          </a:p>
        </p:txBody>
      </p:sp>
      <p:sp>
        <p:nvSpPr>
          <p:cNvPr id="30723" name="Rectangle 3"/>
          <p:cNvSpPr>
            <a:spLocks noGrp="1" noChangeArrowheads="1"/>
          </p:cNvSpPr>
          <p:nvPr>
            <p:ph type="body" idx="1"/>
          </p:nvPr>
        </p:nvSpPr>
        <p:spPr/>
        <p:txBody>
          <a:bodyPr/>
          <a:lstStyle/>
          <a:p>
            <a:pPr eaLnBrk="1" hangingPunct="1"/>
            <a:r>
              <a:rPr lang="zh-CN" altLang="en-US" smtClean="0"/>
              <a:t>定义</a:t>
            </a:r>
          </a:p>
        </p:txBody>
      </p:sp>
      <p:sp>
        <p:nvSpPr>
          <p:cNvPr id="372740" name="AutoShape 4"/>
          <p:cNvSpPr>
            <a:spLocks/>
          </p:cNvSpPr>
          <p:nvPr/>
        </p:nvSpPr>
        <p:spPr bwMode="auto">
          <a:xfrm>
            <a:off x="3348038" y="1412875"/>
            <a:ext cx="5327650" cy="1008063"/>
          </a:xfrm>
          <a:prstGeom prst="borderCallout1">
            <a:avLst>
              <a:gd name="adj1" fmla="val 11338"/>
              <a:gd name="adj2" fmla="val -1431"/>
              <a:gd name="adj3" fmla="val 12912"/>
              <a:gd name="adj4" fmla="val -31764"/>
            </a:avLst>
          </a:prstGeom>
          <a:solidFill>
            <a:schemeClr val="bg1"/>
          </a:solidFill>
          <a:ln w="9525">
            <a:solidFill>
              <a:srgbClr val="9B8F89"/>
            </a:solidFill>
            <a:miter lim="800000"/>
            <a:headEnd type="oval" w="med" len="med"/>
            <a:tailEnd type="oval" w="med" len="med"/>
          </a:ln>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lang="zh-CN" altLang="en-US" sz="2000">
                <a:ea typeface="宋体" pitchFamily="2" charset="-122"/>
              </a:rPr>
              <a:t>在微型机中，</a:t>
            </a:r>
            <a:r>
              <a:rPr lang="zh-CN" altLang="en-US" sz="2000">
                <a:solidFill>
                  <a:schemeClr val="tx2"/>
                </a:solidFill>
                <a:ea typeface="宋体" pitchFamily="2" charset="-122"/>
              </a:rPr>
              <a:t>控制器和运算器</a:t>
            </a:r>
            <a:r>
              <a:rPr lang="zh-CN" altLang="en-US" sz="2000">
                <a:ea typeface="宋体" pitchFamily="2" charset="-122"/>
              </a:rPr>
              <a:t>是通过超大规模集成电路技术合成在一块蕊片上的，这块蕊片叫做中央处理器</a:t>
            </a:r>
            <a:r>
              <a:rPr lang="en-US" altLang="zh-CN" sz="2000">
                <a:ea typeface="宋体" pitchFamily="2" charset="-122"/>
              </a:rPr>
              <a:t>(</a:t>
            </a:r>
            <a:r>
              <a:rPr lang="en-US" altLang="zh-CN" sz="2000"/>
              <a:t>CPU)</a:t>
            </a:r>
            <a:r>
              <a:rPr lang="zh-CN" altLang="en-US" sz="2000"/>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2740"/>
                                        </p:tgtEl>
                                        <p:attrNameLst>
                                          <p:attrName>style.visibility</p:attrName>
                                        </p:attrNameLst>
                                      </p:cBhvr>
                                      <p:to>
                                        <p:strVal val="visible"/>
                                      </p:to>
                                    </p:set>
                                    <p:animEffect transition="in" filter="wipe(left)">
                                      <p:cBhvr>
                                        <p:cTn id="7" dur="500"/>
                                        <p:tgtEl>
                                          <p:spTgt spid="372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274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2"/>
          <p:cNvSpPr>
            <a:spLocks noGrp="1" noChangeArrowheads="1"/>
          </p:cNvSpPr>
          <p:nvPr>
            <p:ph type="title"/>
          </p:nvPr>
        </p:nvSpPr>
        <p:spPr>
          <a:xfrm>
            <a:off x="539750" y="152400"/>
            <a:ext cx="7993063" cy="1116013"/>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1</a:t>
            </a:r>
            <a:r>
              <a:rPr lang="zh-CN" altLang="en-US" sz="2000" dirty="0" smtClean="0">
                <a:solidFill>
                  <a:srgbClr val="0033CC"/>
                </a:solidFill>
              </a:rPr>
              <a:t>）中央处理器</a:t>
            </a:r>
            <a:r>
              <a:rPr lang="en-US" altLang="zh-CN" sz="1800" dirty="0" smtClean="0">
                <a:solidFill>
                  <a:srgbClr val="0033CC"/>
                </a:solidFill>
              </a:rPr>
              <a:t>CPU</a:t>
            </a:r>
          </a:p>
        </p:txBody>
      </p:sp>
      <p:sp>
        <p:nvSpPr>
          <p:cNvPr id="371715" name="Rectangle 3"/>
          <p:cNvSpPr>
            <a:spLocks noGrp="1" noChangeArrowheads="1"/>
          </p:cNvSpPr>
          <p:nvPr>
            <p:ph type="body" idx="1"/>
          </p:nvPr>
        </p:nvSpPr>
        <p:spPr/>
        <p:txBody>
          <a:bodyPr/>
          <a:lstStyle/>
          <a:p>
            <a:pPr eaLnBrk="1" hangingPunct="1">
              <a:defRPr/>
            </a:pPr>
            <a:r>
              <a:rPr lang="zh-CN" altLang="en-US" smtClean="0"/>
              <a:t>定义</a:t>
            </a:r>
          </a:p>
          <a:p>
            <a:pPr lvl="2" eaLnBrk="1" hangingPunct="1">
              <a:defRPr/>
            </a:pPr>
            <a:endParaRPr lang="zh-CN" altLang="en-US" smtClean="0"/>
          </a:p>
          <a:p>
            <a:pPr eaLnBrk="1" hangingPunct="1">
              <a:defRPr/>
            </a:pPr>
            <a:r>
              <a:rPr lang="zh-CN" altLang="en-US" smtClean="0"/>
              <a:t>基本功能</a:t>
            </a:r>
          </a:p>
        </p:txBody>
      </p:sp>
      <p:sp>
        <p:nvSpPr>
          <p:cNvPr id="31748" name="AutoShape 4"/>
          <p:cNvSpPr>
            <a:spLocks/>
          </p:cNvSpPr>
          <p:nvPr/>
        </p:nvSpPr>
        <p:spPr bwMode="auto">
          <a:xfrm>
            <a:off x="3348038" y="1412875"/>
            <a:ext cx="5327650" cy="1008063"/>
          </a:xfrm>
          <a:prstGeom prst="borderCallout1">
            <a:avLst>
              <a:gd name="adj1" fmla="val 11338"/>
              <a:gd name="adj2" fmla="val -1431"/>
              <a:gd name="adj3" fmla="val 12912"/>
              <a:gd name="adj4" fmla="val -31764"/>
            </a:avLst>
          </a:prstGeom>
          <a:solidFill>
            <a:schemeClr val="bg1"/>
          </a:solidFill>
          <a:ln w="9525">
            <a:solidFill>
              <a:srgbClr val="9B8F89"/>
            </a:solidFill>
            <a:miter lim="800000"/>
            <a:headEnd type="oval" w="med" len="med"/>
            <a:tailEnd type="oval" w="med" len="med"/>
          </a:ln>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lang="zh-CN" altLang="en-US" sz="2000">
                <a:ea typeface="宋体" pitchFamily="2" charset="-122"/>
              </a:rPr>
              <a:t>在微型机中，控制器和运算器是通过超大规模集成电路技术合成在一块蕊片上的，这块蕊片叫做中央处理器</a:t>
            </a:r>
            <a:r>
              <a:rPr lang="en-US" altLang="zh-CN" sz="2000">
                <a:ea typeface="宋体" pitchFamily="2" charset="-122"/>
              </a:rPr>
              <a:t>(</a:t>
            </a:r>
            <a:r>
              <a:rPr lang="en-US" altLang="zh-CN" sz="2000"/>
              <a:t>CPU)</a:t>
            </a:r>
            <a:r>
              <a:rPr lang="zh-CN" altLang="en-US" sz="2000"/>
              <a:t>。</a:t>
            </a:r>
          </a:p>
        </p:txBody>
      </p:sp>
      <p:sp>
        <p:nvSpPr>
          <p:cNvPr id="371717" name="AutoShape 5"/>
          <p:cNvSpPr>
            <a:spLocks/>
          </p:cNvSpPr>
          <p:nvPr/>
        </p:nvSpPr>
        <p:spPr bwMode="auto">
          <a:xfrm>
            <a:off x="3348038" y="2603500"/>
            <a:ext cx="5327650" cy="754063"/>
          </a:xfrm>
          <a:prstGeom prst="borderCallout1">
            <a:avLst>
              <a:gd name="adj1" fmla="val 15157"/>
              <a:gd name="adj2" fmla="val -1431"/>
              <a:gd name="adj3" fmla="val 15579"/>
              <a:gd name="adj4" fmla="val -15255"/>
            </a:avLst>
          </a:prstGeom>
          <a:solidFill>
            <a:srgbClr val="CCECFF"/>
          </a:solidFill>
          <a:ln w="9525">
            <a:solidFill>
              <a:srgbClr val="9B8F89"/>
            </a:solidFill>
            <a:miter lim="800000"/>
            <a:headEnd type="oval" w="med" len="med"/>
            <a:tailEnd type="oval" w="med" len="med"/>
          </a:ln>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lang="zh-CN" altLang="en-US" sz="2000">
                <a:ea typeface="宋体" pitchFamily="2" charset="-122"/>
              </a:rPr>
              <a:t>高速而准确地执行人们预先编排好而存放在存储器中的指令。</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1717"/>
                                        </p:tgtEl>
                                        <p:attrNameLst>
                                          <p:attrName>style.visibility</p:attrName>
                                        </p:attrNameLst>
                                      </p:cBhvr>
                                      <p:to>
                                        <p:strVal val="visible"/>
                                      </p:to>
                                    </p:set>
                                    <p:animEffect transition="in" filter="wipe(left)">
                                      <p:cBhvr>
                                        <p:cTn id="7" dur="500"/>
                                        <p:tgtEl>
                                          <p:spTgt spid="371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171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2"/>
          <p:cNvSpPr>
            <a:spLocks noGrp="1" noChangeArrowheads="1"/>
          </p:cNvSpPr>
          <p:nvPr>
            <p:ph type="title"/>
          </p:nvPr>
        </p:nvSpPr>
        <p:spPr>
          <a:xfrm>
            <a:off x="539750" y="152400"/>
            <a:ext cx="7993063" cy="1116013"/>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1</a:t>
            </a:r>
            <a:r>
              <a:rPr lang="zh-CN" altLang="en-US" sz="2000" dirty="0" smtClean="0">
                <a:solidFill>
                  <a:srgbClr val="0033CC"/>
                </a:solidFill>
              </a:rPr>
              <a:t>）中央处理器</a:t>
            </a:r>
            <a:r>
              <a:rPr lang="en-US" altLang="zh-CN" sz="1800" dirty="0" smtClean="0">
                <a:solidFill>
                  <a:srgbClr val="0033CC"/>
                </a:solidFill>
              </a:rPr>
              <a:t>CPU</a:t>
            </a:r>
          </a:p>
        </p:txBody>
      </p:sp>
      <p:sp>
        <p:nvSpPr>
          <p:cNvPr id="370691" name="Rectangle 3"/>
          <p:cNvSpPr>
            <a:spLocks noGrp="1" noChangeArrowheads="1"/>
          </p:cNvSpPr>
          <p:nvPr>
            <p:ph type="body" idx="1"/>
          </p:nvPr>
        </p:nvSpPr>
        <p:spPr/>
        <p:txBody>
          <a:bodyPr/>
          <a:lstStyle/>
          <a:p>
            <a:pPr eaLnBrk="1" hangingPunct="1">
              <a:defRPr/>
            </a:pPr>
            <a:r>
              <a:rPr lang="zh-CN" altLang="en-US" smtClean="0"/>
              <a:t>定义</a:t>
            </a:r>
          </a:p>
          <a:p>
            <a:pPr lvl="2" eaLnBrk="1" hangingPunct="1">
              <a:defRPr/>
            </a:pPr>
            <a:endParaRPr lang="zh-CN" altLang="en-US" smtClean="0"/>
          </a:p>
          <a:p>
            <a:pPr eaLnBrk="1" hangingPunct="1">
              <a:defRPr/>
            </a:pPr>
            <a:r>
              <a:rPr lang="zh-CN" altLang="en-US" smtClean="0"/>
              <a:t>基本功能</a:t>
            </a:r>
          </a:p>
          <a:p>
            <a:pPr lvl="1" eaLnBrk="1" hangingPunct="1">
              <a:defRPr/>
            </a:pPr>
            <a:endParaRPr lang="zh-CN" altLang="en-US" smtClean="0"/>
          </a:p>
          <a:p>
            <a:pPr eaLnBrk="1" hangingPunct="1">
              <a:defRPr/>
            </a:pPr>
            <a:r>
              <a:rPr lang="zh-CN" altLang="en-US" smtClean="0"/>
              <a:t>地位</a:t>
            </a:r>
          </a:p>
        </p:txBody>
      </p:sp>
      <p:sp>
        <p:nvSpPr>
          <p:cNvPr id="32772" name="AutoShape 4"/>
          <p:cNvSpPr>
            <a:spLocks/>
          </p:cNvSpPr>
          <p:nvPr/>
        </p:nvSpPr>
        <p:spPr bwMode="auto">
          <a:xfrm>
            <a:off x="3348038" y="1412875"/>
            <a:ext cx="5327650" cy="1008063"/>
          </a:xfrm>
          <a:prstGeom prst="borderCallout1">
            <a:avLst>
              <a:gd name="adj1" fmla="val 11338"/>
              <a:gd name="adj2" fmla="val -1431"/>
              <a:gd name="adj3" fmla="val 12912"/>
              <a:gd name="adj4" fmla="val -31764"/>
            </a:avLst>
          </a:prstGeom>
          <a:solidFill>
            <a:schemeClr val="bg1"/>
          </a:solidFill>
          <a:ln w="9525">
            <a:solidFill>
              <a:srgbClr val="9B8F89"/>
            </a:solidFill>
            <a:miter lim="800000"/>
            <a:headEnd type="oval" w="med" len="med"/>
            <a:tailEnd type="oval" w="med" len="med"/>
          </a:ln>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lang="zh-CN" altLang="en-US" sz="2000">
                <a:ea typeface="宋体" pitchFamily="2" charset="-122"/>
              </a:rPr>
              <a:t>在微型机中，控制器和运算器是通过超大规模集成电路技术合成在一块蕊片上的，这块蕊片叫做中央处理器</a:t>
            </a:r>
            <a:r>
              <a:rPr lang="en-US" altLang="zh-CN" sz="2000">
                <a:ea typeface="宋体" pitchFamily="2" charset="-122"/>
              </a:rPr>
              <a:t>(</a:t>
            </a:r>
            <a:r>
              <a:rPr lang="en-US" altLang="zh-CN" sz="2000"/>
              <a:t>CPU)</a:t>
            </a:r>
            <a:r>
              <a:rPr lang="zh-CN" altLang="en-US" sz="2000"/>
              <a:t>。</a:t>
            </a:r>
          </a:p>
        </p:txBody>
      </p:sp>
      <p:sp>
        <p:nvSpPr>
          <p:cNvPr id="32773" name="AutoShape 5"/>
          <p:cNvSpPr>
            <a:spLocks/>
          </p:cNvSpPr>
          <p:nvPr/>
        </p:nvSpPr>
        <p:spPr bwMode="auto">
          <a:xfrm>
            <a:off x="3348038" y="2603500"/>
            <a:ext cx="5327650" cy="754063"/>
          </a:xfrm>
          <a:prstGeom prst="borderCallout1">
            <a:avLst>
              <a:gd name="adj1" fmla="val 15157"/>
              <a:gd name="adj2" fmla="val -1431"/>
              <a:gd name="adj3" fmla="val 15579"/>
              <a:gd name="adj4" fmla="val -15255"/>
            </a:avLst>
          </a:prstGeom>
          <a:solidFill>
            <a:srgbClr val="CCECFF"/>
          </a:solidFill>
          <a:ln w="9525">
            <a:solidFill>
              <a:srgbClr val="9B8F89"/>
            </a:solidFill>
            <a:miter lim="800000"/>
            <a:headEnd type="oval" w="med" len="med"/>
            <a:tailEnd type="oval" w="med" len="med"/>
          </a:ln>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lang="zh-CN" altLang="en-US" sz="2000">
                <a:ea typeface="宋体" pitchFamily="2" charset="-122"/>
              </a:rPr>
              <a:t>高速而准确地执行人们预先编排好而存放在存储器中的指令。</a:t>
            </a:r>
            <a:endParaRPr lang="zh-CN" altLang="en-US" sz="2000"/>
          </a:p>
        </p:txBody>
      </p:sp>
      <p:sp>
        <p:nvSpPr>
          <p:cNvPr id="370694" name="AutoShape 6"/>
          <p:cNvSpPr>
            <a:spLocks/>
          </p:cNvSpPr>
          <p:nvPr/>
        </p:nvSpPr>
        <p:spPr bwMode="auto">
          <a:xfrm>
            <a:off x="3348038" y="3573463"/>
            <a:ext cx="5327650" cy="719137"/>
          </a:xfrm>
          <a:prstGeom prst="borderCallout1">
            <a:avLst>
              <a:gd name="adj1" fmla="val 15894"/>
              <a:gd name="adj2" fmla="val -1431"/>
              <a:gd name="adj3" fmla="val 16116"/>
              <a:gd name="adj4" fmla="val -28606"/>
            </a:avLst>
          </a:prstGeom>
          <a:solidFill>
            <a:schemeClr val="bg1"/>
          </a:solidFill>
          <a:ln w="9525">
            <a:solidFill>
              <a:srgbClr val="9B8F89"/>
            </a:solidFill>
            <a:miter lim="800000"/>
            <a:headEnd type="oval" w="med" len="med"/>
            <a:tailEnd type="oval" w="med" len="med"/>
          </a:ln>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lang="en-US" altLang="zh-CN" sz="2000">
                <a:ea typeface="宋体" pitchFamily="2" charset="-122"/>
              </a:rPr>
              <a:t>CPU</a:t>
            </a:r>
            <a:r>
              <a:rPr lang="zh-CN" altLang="en-US" sz="2000">
                <a:ea typeface="宋体" pitchFamily="2" charset="-122"/>
              </a:rPr>
              <a:t>是微型计算机的核心。其性能决定了微型计算机的主要性能。</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0694"/>
                                        </p:tgtEl>
                                        <p:attrNameLst>
                                          <p:attrName>style.visibility</p:attrName>
                                        </p:attrNameLst>
                                      </p:cBhvr>
                                      <p:to>
                                        <p:strVal val="visible"/>
                                      </p:to>
                                    </p:set>
                                    <p:animEffect transition="in" filter="wipe(left)">
                                      <p:cBhvr>
                                        <p:cTn id="7" dur="500"/>
                                        <p:tgtEl>
                                          <p:spTgt spid="3706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069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lIns="92075" tIns="46038" rIns="92075" bIns="46038" anchor="ctr"/>
          <a:lstStyle/>
          <a:p>
            <a:pPr eaLnBrk="1" hangingPunct="1">
              <a:defRPr/>
            </a:pPr>
            <a:r>
              <a:rPr lang="zh-CN" altLang="en-US" dirty="0" smtClean="0"/>
              <a:t>课程有关问题的说明 </a:t>
            </a:r>
          </a:p>
        </p:txBody>
      </p:sp>
      <p:sp>
        <p:nvSpPr>
          <p:cNvPr id="145411" name="Rectangle 3"/>
          <p:cNvSpPr>
            <a:spLocks noGrp="1" noChangeArrowheads="1"/>
          </p:cNvSpPr>
          <p:nvPr>
            <p:ph type="body" sz="half" idx="1"/>
          </p:nvPr>
        </p:nvSpPr>
        <p:spPr>
          <a:xfrm>
            <a:off x="395288" y="1268413"/>
            <a:ext cx="4022725" cy="5113337"/>
          </a:xfrm>
          <a:ln w="12700" cap="flat">
            <a:solidFill>
              <a:srgbClr val="FFCC00"/>
            </a:solidFill>
          </a:ln>
        </p:spPr>
        <p:txBody>
          <a:bodyPr lIns="92075" tIns="46038" rIns="92075" bIns="46038"/>
          <a:lstStyle/>
          <a:p>
            <a:pPr eaLnBrk="1" hangingPunct="1">
              <a:defRPr/>
            </a:pPr>
            <a:r>
              <a:rPr lang="zh-CN" altLang="en-US" sz="2400" dirty="0" smtClean="0"/>
              <a:t>总学时：</a:t>
            </a:r>
            <a:r>
              <a:rPr lang="en-US" altLang="zh-CN" sz="2400" dirty="0" smtClean="0"/>
              <a:t>48</a:t>
            </a:r>
          </a:p>
          <a:p>
            <a:pPr eaLnBrk="1" hangingPunct="1">
              <a:defRPr/>
            </a:pPr>
            <a:r>
              <a:rPr lang="zh-CN" altLang="en-US" sz="2400" dirty="0" smtClean="0"/>
              <a:t>学分</a:t>
            </a:r>
            <a:endParaRPr lang="en-US" altLang="zh-CN" sz="2400" dirty="0" smtClean="0"/>
          </a:p>
          <a:p>
            <a:pPr lvl="1" eaLnBrk="1" hangingPunct="1">
              <a:defRPr/>
            </a:pPr>
            <a:r>
              <a:rPr lang="zh-CN" altLang="en-US" sz="2000" dirty="0" smtClean="0"/>
              <a:t>课堂考核：</a:t>
            </a:r>
            <a:r>
              <a:rPr lang="en-US" altLang="zh-CN" sz="2000" dirty="0" smtClean="0"/>
              <a:t>2</a:t>
            </a:r>
            <a:r>
              <a:rPr lang="zh-CN" altLang="en-US" sz="2000" dirty="0" smtClean="0"/>
              <a:t>学分</a:t>
            </a:r>
            <a:endParaRPr lang="en-US" altLang="zh-CN" sz="2000" dirty="0" smtClean="0"/>
          </a:p>
          <a:p>
            <a:pPr lvl="1" eaLnBrk="1" hangingPunct="1">
              <a:defRPr/>
            </a:pPr>
            <a:r>
              <a:rPr lang="zh-CN" altLang="en-US" sz="2000" dirty="0" smtClean="0"/>
              <a:t>获取证书：</a:t>
            </a:r>
            <a:r>
              <a:rPr lang="en-US" altLang="zh-CN" sz="2000" dirty="0" smtClean="0"/>
              <a:t>1</a:t>
            </a:r>
            <a:r>
              <a:rPr lang="zh-CN" altLang="en-US" sz="2000" dirty="0" smtClean="0"/>
              <a:t>学分</a:t>
            </a:r>
            <a:endParaRPr lang="en-US" altLang="zh-CN" sz="2000" dirty="0" smtClean="0"/>
          </a:p>
          <a:p>
            <a:pPr eaLnBrk="1" hangingPunct="1">
              <a:defRPr/>
            </a:pPr>
            <a:r>
              <a:rPr lang="zh-CN" altLang="en-US" sz="2400" dirty="0" smtClean="0"/>
              <a:t>考核内容：</a:t>
            </a:r>
            <a:r>
              <a:rPr lang="en-US" altLang="zh-CN" sz="2400" dirty="0" smtClean="0"/>
              <a:t>3</a:t>
            </a:r>
            <a:r>
              <a:rPr lang="zh-CN" altLang="en-US" sz="2400" dirty="0" smtClean="0"/>
              <a:t>方面</a:t>
            </a:r>
          </a:p>
          <a:p>
            <a:pPr lvl="1" eaLnBrk="1" hangingPunct="1">
              <a:defRPr/>
            </a:pPr>
            <a:r>
              <a:rPr lang="zh-CN" altLang="en-US" sz="2000" dirty="0" smtClean="0">
                <a:latin typeface="宋体" pitchFamily="2" charset="-122"/>
              </a:rPr>
              <a:t>知识：</a:t>
            </a:r>
            <a:r>
              <a:rPr lang="en-US" altLang="zh-CN" sz="2000" dirty="0" smtClean="0"/>
              <a:t>10 %</a:t>
            </a:r>
          </a:p>
          <a:p>
            <a:pPr lvl="1" eaLnBrk="1" hangingPunct="1">
              <a:defRPr/>
            </a:pPr>
            <a:r>
              <a:rPr lang="zh-CN" altLang="en-US" sz="2000" dirty="0" smtClean="0">
                <a:latin typeface="宋体" pitchFamily="2" charset="-122"/>
              </a:rPr>
              <a:t>技能：</a:t>
            </a:r>
            <a:r>
              <a:rPr lang="en-US" altLang="zh-CN" sz="2000" dirty="0" smtClean="0"/>
              <a:t>70 %</a:t>
            </a:r>
            <a:endParaRPr lang="en-US" altLang="zh-CN" sz="2000" dirty="0" smtClean="0">
              <a:cs typeface="Times New Roman" pitchFamily="18" charset="0"/>
            </a:endParaRPr>
          </a:p>
          <a:p>
            <a:pPr lvl="1" eaLnBrk="1" hangingPunct="1">
              <a:defRPr/>
            </a:pPr>
            <a:r>
              <a:rPr lang="zh-CN" altLang="en-US" sz="2000" dirty="0" smtClean="0">
                <a:latin typeface="宋体" pitchFamily="2" charset="-122"/>
              </a:rPr>
              <a:t>学习态度：</a:t>
            </a:r>
            <a:r>
              <a:rPr lang="en-US" altLang="zh-CN" sz="2000" dirty="0" smtClean="0"/>
              <a:t>20 %</a:t>
            </a:r>
          </a:p>
          <a:p>
            <a:pPr eaLnBrk="1" hangingPunct="1">
              <a:defRPr/>
            </a:pPr>
            <a:r>
              <a:rPr lang="zh-CN" altLang="en-US" sz="2400" dirty="0" smtClean="0">
                <a:latin typeface="宋体" pitchFamily="2" charset="-122"/>
              </a:rPr>
              <a:t>成绩评定方法</a:t>
            </a:r>
            <a:r>
              <a:rPr lang="en-US" altLang="zh-CN" sz="2400" dirty="0" smtClean="0">
                <a:latin typeface="宋体" pitchFamily="2" charset="-122"/>
              </a:rPr>
              <a:t>1</a:t>
            </a:r>
            <a:endParaRPr lang="zh-CN" altLang="en-US" sz="2400" dirty="0" smtClean="0">
              <a:latin typeface="宋体" pitchFamily="2" charset="-122"/>
            </a:endParaRPr>
          </a:p>
          <a:p>
            <a:pPr lvl="1" eaLnBrk="1" hangingPunct="1">
              <a:defRPr/>
            </a:pPr>
            <a:r>
              <a:rPr lang="zh-CN" altLang="en-US" sz="2000" dirty="0" smtClean="0"/>
              <a:t>随堂考核：</a:t>
            </a:r>
            <a:r>
              <a:rPr lang="en-US" altLang="zh-CN" sz="2000" dirty="0" smtClean="0"/>
              <a:t>70%</a:t>
            </a:r>
          </a:p>
          <a:p>
            <a:pPr lvl="1" eaLnBrk="1" hangingPunct="1">
              <a:defRPr/>
            </a:pPr>
            <a:r>
              <a:rPr lang="zh-CN" altLang="en-US" sz="2000" dirty="0" smtClean="0">
                <a:latin typeface="宋体" pitchFamily="2" charset="-122"/>
              </a:rPr>
              <a:t>参与课堂活动：</a:t>
            </a:r>
            <a:r>
              <a:rPr lang="en-US" altLang="zh-CN" sz="2000" dirty="0" smtClean="0"/>
              <a:t>15%</a:t>
            </a:r>
          </a:p>
          <a:p>
            <a:pPr lvl="1" eaLnBrk="1" hangingPunct="1">
              <a:defRPr/>
            </a:pPr>
            <a:r>
              <a:rPr lang="zh-CN" altLang="en-US" sz="2000" dirty="0" smtClean="0"/>
              <a:t>课后作业：</a:t>
            </a:r>
            <a:r>
              <a:rPr lang="en-US" altLang="zh-CN" sz="2000" dirty="0" smtClean="0"/>
              <a:t>10%</a:t>
            </a:r>
          </a:p>
          <a:p>
            <a:pPr lvl="1" eaLnBrk="1" hangingPunct="1">
              <a:defRPr/>
            </a:pPr>
            <a:r>
              <a:rPr lang="zh-CN" altLang="en-US" sz="2000" dirty="0" smtClean="0"/>
              <a:t>全勤：</a:t>
            </a:r>
            <a:r>
              <a:rPr lang="en-US" altLang="zh-CN" sz="2000" dirty="0" smtClean="0"/>
              <a:t>5%</a:t>
            </a:r>
          </a:p>
          <a:p>
            <a:pPr lvl="1" eaLnBrk="1" hangingPunct="1">
              <a:defRPr/>
            </a:pPr>
            <a:endParaRPr lang="en-US" altLang="zh-CN" sz="2000" dirty="0" smtClean="0"/>
          </a:p>
        </p:txBody>
      </p:sp>
      <p:sp>
        <p:nvSpPr>
          <p:cNvPr id="145412" name="Rectangle 4"/>
          <p:cNvSpPr>
            <a:spLocks noGrp="1" noChangeArrowheads="1"/>
          </p:cNvSpPr>
          <p:nvPr>
            <p:ph type="body" sz="half" idx="2"/>
          </p:nvPr>
        </p:nvSpPr>
        <p:spPr>
          <a:xfrm>
            <a:off x="4581525" y="1268413"/>
            <a:ext cx="4022725" cy="5113337"/>
          </a:xfrm>
          <a:ln w="12700" cap="flat">
            <a:solidFill>
              <a:srgbClr val="FFCC00"/>
            </a:solidFill>
          </a:ln>
        </p:spPr>
        <p:txBody>
          <a:bodyPr lIns="92075" tIns="46038" rIns="92075" bIns="46038"/>
          <a:lstStyle/>
          <a:p>
            <a:pPr eaLnBrk="1" hangingPunct="1">
              <a:lnSpc>
                <a:spcPts val="3200"/>
              </a:lnSpc>
              <a:defRPr/>
            </a:pPr>
            <a:r>
              <a:rPr lang="zh-CN" altLang="en-US" sz="2400" dirty="0" smtClean="0">
                <a:latin typeface="宋体" pitchFamily="2" charset="-122"/>
              </a:rPr>
              <a:t>成绩评定方法</a:t>
            </a:r>
            <a:r>
              <a:rPr lang="en-US" altLang="zh-CN" sz="2400" dirty="0" smtClean="0">
                <a:latin typeface="宋体" pitchFamily="2" charset="-122"/>
              </a:rPr>
              <a:t>2</a:t>
            </a:r>
            <a:endParaRPr lang="zh-CN" altLang="en-US" sz="2400" dirty="0" smtClean="0">
              <a:latin typeface="宋体" pitchFamily="2" charset="-122"/>
            </a:endParaRPr>
          </a:p>
          <a:p>
            <a:pPr lvl="1" eaLnBrk="1" hangingPunct="1">
              <a:lnSpc>
                <a:spcPts val="3200"/>
              </a:lnSpc>
              <a:defRPr/>
            </a:pPr>
            <a:r>
              <a:rPr lang="zh-CN" altLang="en-US" sz="2000" dirty="0" smtClean="0">
                <a:latin typeface="宋体" pitchFamily="2" charset="-122"/>
              </a:rPr>
              <a:t>非计算机专业参加计算机等级考试</a:t>
            </a:r>
            <a:endParaRPr lang="en-US" altLang="zh-CN" sz="2000" dirty="0" smtClean="0">
              <a:latin typeface="宋体" pitchFamily="2" charset="-122"/>
            </a:endParaRPr>
          </a:p>
          <a:p>
            <a:pPr eaLnBrk="1" hangingPunct="1">
              <a:lnSpc>
                <a:spcPts val="3200"/>
              </a:lnSpc>
              <a:defRPr/>
            </a:pPr>
            <a:r>
              <a:rPr lang="zh-CN" altLang="en-US" sz="2400" dirty="0" smtClean="0">
                <a:latin typeface="宋体" pitchFamily="2" charset="-122"/>
              </a:rPr>
              <a:t>学习方法</a:t>
            </a:r>
          </a:p>
          <a:p>
            <a:pPr lvl="1" eaLnBrk="1" hangingPunct="1">
              <a:lnSpc>
                <a:spcPts val="3200"/>
              </a:lnSpc>
              <a:defRPr/>
            </a:pPr>
            <a:r>
              <a:rPr lang="zh-CN" altLang="en-US" sz="2000" dirty="0" smtClean="0">
                <a:latin typeface="宋体" pitchFamily="2" charset="-122"/>
              </a:rPr>
              <a:t>理论知识：自学为主、教师提问辅导</a:t>
            </a:r>
          </a:p>
          <a:p>
            <a:pPr lvl="1" eaLnBrk="1" hangingPunct="1">
              <a:lnSpc>
                <a:spcPts val="3200"/>
              </a:lnSpc>
              <a:defRPr/>
            </a:pPr>
            <a:r>
              <a:rPr lang="zh-CN" altLang="en-US" sz="2000" dirty="0" smtClean="0">
                <a:latin typeface="Times New Roman" pitchFamily="18" charset="0"/>
              </a:rPr>
              <a:t>技能训练：采用“任务驱动”的方式进行教学</a:t>
            </a:r>
          </a:p>
          <a:p>
            <a:pPr lvl="1" eaLnBrk="1" hangingPunct="1">
              <a:lnSpc>
                <a:spcPts val="3200"/>
              </a:lnSpc>
              <a:defRPr/>
            </a:pPr>
            <a:r>
              <a:rPr lang="zh-CN" altLang="en-US" sz="2000" dirty="0" smtClean="0">
                <a:latin typeface="Times New Roman" pitchFamily="18" charset="0"/>
              </a:rPr>
              <a:t>技能测试：随堂进行</a:t>
            </a:r>
          </a:p>
          <a:p>
            <a:pPr eaLnBrk="1" hangingPunct="1">
              <a:lnSpc>
                <a:spcPts val="3200"/>
              </a:lnSpc>
              <a:defRPr/>
            </a:pPr>
            <a:r>
              <a:rPr lang="zh-CN" altLang="en-US" sz="2000" dirty="0" smtClean="0">
                <a:latin typeface="宋体" pitchFamily="2" charset="-122"/>
              </a:rPr>
              <a:t>说明：</a:t>
            </a:r>
          </a:p>
          <a:p>
            <a:pPr lvl="1" eaLnBrk="1" hangingPunct="1">
              <a:lnSpc>
                <a:spcPts val="3200"/>
              </a:lnSpc>
              <a:defRPr/>
            </a:pPr>
            <a:r>
              <a:rPr lang="zh-CN" altLang="en-US" sz="2000" dirty="0" smtClean="0">
                <a:latin typeface="宋体" pitchFamily="2" charset="-122"/>
              </a:rPr>
              <a:t>有认证证书的可以免学免考</a:t>
            </a:r>
          </a:p>
        </p:txBody>
      </p:sp>
    </p:spTree>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Grp="1" noChangeArrowheads="1"/>
          </p:cNvSpPr>
          <p:nvPr>
            <p:ph type="title"/>
          </p:nvPr>
        </p:nvSpPr>
        <p:spPr>
          <a:xfrm>
            <a:off x="539750" y="152400"/>
            <a:ext cx="7993063" cy="1116013"/>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1</a:t>
            </a:r>
            <a:r>
              <a:rPr lang="zh-CN" altLang="en-US" sz="2000" dirty="0" smtClean="0">
                <a:solidFill>
                  <a:srgbClr val="0033CC"/>
                </a:solidFill>
              </a:rPr>
              <a:t>）中央处理器</a:t>
            </a:r>
            <a:r>
              <a:rPr lang="en-US" altLang="zh-CN" sz="1800" dirty="0" smtClean="0">
                <a:solidFill>
                  <a:srgbClr val="0033CC"/>
                </a:solidFill>
              </a:rPr>
              <a:t>CPU</a:t>
            </a:r>
          </a:p>
        </p:txBody>
      </p:sp>
      <p:sp>
        <p:nvSpPr>
          <p:cNvPr id="369667" name="Rectangle 3"/>
          <p:cNvSpPr>
            <a:spLocks noGrp="1" noChangeArrowheads="1"/>
          </p:cNvSpPr>
          <p:nvPr>
            <p:ph type="body" idx="1"/>
          </p:nvPr>
        </p:nvSpPr>
        <p:spPr/>
        <p:txBody>
          <a:bodyPr/>
          <a:lstStyle/>
          <a:p>
            <a:pPr eaLnBrk="1" hangingPunct="1">
              <a:defRPr/>
            </a:pPr>
            <a:r>
              <a:rPr lang="zh-CN" altLang="en-US" smtClean="0"/>
              <a:t>定义</a:t>
            </a:r>
          </a:p>
          <a:p>
            <a:pPr lvl="2" eaLnBrk="1" hangingPunct="1">
              <a:defRPr/>
            </a:pPr>
            <a:endParaRPr lang="zh-CN" altLang="en-US" smtClean="0"/>
          </a:p>
          <a:p>
            <a:pPr eaLnBrk="1" hangingPunct="1">
              <a:defRPr/>
            </a:pPr>
            <a:r>
              <a:rPr lang="zh-CN" altLang="en-US" smtClean="0"/>
              <a:t>基本功能</a:t>
            </a:r>
          </a:p>
          <a:p>
            <a:pPr lvl="1" eaLnBrk="1" hangingPunct="1">
              <a:defRPr/>
            </a:pPr>
            <a:endParaRPr lang="zh-CN" altLang="en-US" smtClean="0"/>
          </a:p>
          <a:p>
            <a:pPr eaLnBrk="1" hangingPunct="1">
              <a:defRPr/>
            </a:pPr>
            <a:r>
              <a:rPr lang="zh-CN" altLang="en-US" smtClean="0"/>
              <a:t>地位</a:t>
            </a:r>
          </a:p>
          <a:p>
            <a:pPr lvl="1" eaLnBrk="1" hangingPunct="1">
              <a:defRPr/>
            </a:pPr>
            <a:endParaRPr lang="zh-CN" altLang="en-US" smtClean="0"/>
          </a:p>
          <a:p>
            <a:pPr eaLnBrk="1" hangingPunct="1">
              <a:defRPr/>
            </a:pPr>
            <a:r>
              <a:rPr lang="zh-CN" altLang="en-US" smtClean="0"/>
              <a:t>运算器功能</a:t>
            </a:r>
          </a:p>
        </p:txBody>
      </p:sp>
      <p:sp>
        <p:nvSpPr>
          <p:cNvPr id="33796" name="AutoShape 4"/>
          <p:cNvSpPr>
            <a:spLocks/>
          </p:cNvSpPr>
          <p:nvPr/>
        </p:nvSpPr>
        <p:spPr bwMode="auto">
          <a:xfrm>
            <a:off x="3348038" y="1412875"/>
            <a:ext cx="5327650" cy="1008063"/>
          </a:xfrm>
          <a:prstGeom prst="borderCallout1">
            <a:avLst>
              <a:gd name="adj1" fmla="val 11338"/>
              <a:gd name="adj2" fmla="val -1431"/>
              <a:gd name="adj3" fmla="val 12912"/>
              <a:gd name="adj4" fmla="val -31764"/>
            </a:avLst>
          </a:prstGeom>
          <a:solidFill>
            <a:schemeClr val="bg1"/>
          </a:solidFill>
          <a:ln w="9525">
            <a:solidFill>
              <a:srgbClr val="9B8F89"/>
            </a:solidFill>
            <a:miter lim="800000"/>
            <a:headEnd type="oval" w="med" len="med"/>
            <a:tailEnd type="oval" w="med" len="med"/>
          </a:ln>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lang="zh-CN" altLang="en-US" sz="2000">
                <a:ea typeface="宋体" pitchFamily="2" charset="-122"/>
              </a:rPr>
              <a:t>在微型机中，控制器和运算器是通过超大规模集成电路技术合成在一块蕊片上的，这块蕊片叫做中央处理器</a:t>
            </a:r>
            <a:r>
              <a:rPr lang="en-US" altLang="zh-CN" sz="2000">
                <a:ea typeface="宋体" pitchFamily="2" charset="-122"/>
              </a:rPr>
              <a:t>(</a:t>
            </a:r>
            <a:r>
              <a:rPr lang="en-US" altLang="zh-CN" sz="2000"/>
              <a:t>CPU)</a:t>
            </a:r>
            <a:r>
              <a:rPr lang="zh-CN" altLang="en-US" sz="2000"/>
              <a:t>。</a:t>
            </a:r>
          </a:p>
        </p:txBody>
      </p:sp>
      <p:sp>
        <p:nvSpPr>
          <p:cNvPr id="33797" name="AutoShape 5"/>
          <p:cNvSpPr>
            <a:spLocks/>
          </p:cNvSpPr>
          <p:nvPr/>
        </p:nvSpPr>
        <p:spPr bwMode="auto">
          <a:xfrm>
            <a:off x="3348038" y="2603500"/>
            <a:ext cx="5327650" cy="754063"/>
          </a:xfrm>
          <a:prstGeom prst="borderCallout1">
            <a:avLst>
              <a:gd name="adj1" fmla="val 15157"/>
              <a:gd name="adj2" fmla="val -1431"/>
              <a:gd name="adj3" fmla="val 15579"/>
              <a:gd name="adj4" fmla="val -15255"/>
            </a:avLst>
          </a:prstGeom>
          <a:solidFill>
            <a:srgbClr val="CCECFF"/>
          </a:solidFill>
          <a:ln w="9525">
            <a:solidFill>
              <a:srgbClr val="9B8F89"/>
            </a:solidFill>
            <a:miter lim="800000"/>
            <a:headEnd type="oval" w="med" len="med"/>
            <a:tailEnd type="oval" w="med" len="med"/>
          </a:ln>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lang="zh-CN" altLang="en-US" sz="2000">
                <a:ea typeface="宋体" pitchFamily="2" charset="-122"/>
              </a:rPr>
              <a:t>高速而准确地执行人们预先编排好而存放在存储器中的指令。</a:t>
            </a:r>
            <a:endParaRPr lang="zh-CN" altLang="en-US" sz="2000"/>
          </a:p>
        </p:txBody>
      </p:sp>
      <p:sp>
        <p:nvSpPr>
          <p:cNvPr id="33798" name="AutoShape 6"/>
          <p:cNvSpPr>
            <a:spLocks/>
          </p:cNvSpPr>
          <p:nvPr/>
        </p:nvSpPr>
        <p:spPr bwMode="auto">
          <a:xfrm>
            <a:off x="3348038" y="3573463"/>
            <a:ext cx="5327650" cy="719137"/>
          </a:xfrm>
          <a:prstGeom prst="borderCallout1">
            <a:avLst>
              <a:gd name="adj1" fmla="val 15894"/>
              <a:gd name="adj2" fmla="val -1431"/>
              <a:gd name="adj3" fmla="val 16116"/>
              <a:gd name="adj4" fmla="val -28606"/>
            </a:avLst>
          </a:prstGeom>
          <a:solidFill>
            <a:schemeClr val="bg1"/>
          </a:solidFill>
          <a:ln w="9525">
            <a:solidFill>
              <a:srgbClr val="9B8F89"/>
            </a:solidFill>
            <a:miter lim="800000"/>
            <a:headEnd type="oval" w="med" len="med"/>
            <a:tailEnd type="oval" w="med" len="med"/>
          </a:ln>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lang="en-US" altLang="zh-CN" sz="2000">
                <a:ea typeface="宋体" pitchFamily="2" charset="-122"/>
              </a:rPr>
              <a:t>CPU</a:t>
            </a:r>
            <a:r>
              <a:rPr lang="zh-CN" altLang="en-US" sz="2000">
                <a:ea typeface="宋体" pitchFamily="2" charset="-122"/>
              </a:rPr>
              <a:t>是微型计算机的核心。其性能决定了微型计算机的主要性能。</a:t>
            </a:r>
            <a:endParaRPr lang="zh-CN" altLang="en-US" sz="2000"/>
          </a:p>
        </p:txBody>
      </p:sp>
      <p:sp>
        <p:nvSpPr>
          <p:cNvPr id="369671" name="AutoShape 7"/>
          <p:cNvSpPr>
            <a:spLocks/>
          </p:cNvSpPr>
          <p:nvPr/>
        </p:nvSpPr>
        <p:spPr bwMode="auto">
          <a:xfrm>
            <a:off x="3348038" y="4503738"/>
            <a:ext cx="5327650" cy="1012825"/>
          </a:xfrm>
          <a:prstGeom prst="borderCallout1">
            <a:avLst>
              <a:gd name="adj1" fmla="val 11287"/>
              <a:gd name="adj2" fmla="val -1431"/>
              <a:gd name="adj3" fmla="val 11912"/>
              <a:gd name="adj4" fmla="val -9653"/>
            </a:avLst>
          </a:prstGeom>
          <a:solidFill>
            <a:srgbClr val="CCECFF"/>
          </a:solidFill>
          <a:ln w="9525">
            <a:solidFill>
              <a:srgbClr val="9B8F89"/>
            </a:solidFill>
            <a:miter lim="800000"/>
            <a:headEnd type="oval" w="med" len="med"/>
            <a:tailEnd type="oval" w="med" len="med"/>
          </a:ln>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lang="zh-CN" altLang="en-US" sz="2000">
                <a:latin typeface="宋体" pitchFamily="2" charset="-122"/>
                <a:ea typeface="宋体" pitchFamily="2" charset="-122"/>
              </a:rPr>
              <a:t>对数据进行算术运算和逻辑运算。算术运算包括加、减、乘、除等运算；逻辑运算包括数的符号判别、大小判定、移位等操作。</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9671"/>
                                        </p:tgtEl>
                                        <p:attrNameLst>
                                          <p:attrName>style.visibility</p:attrName>
                                        </p:attrNameLst>
                                      </p:cBhvr>
                                      <p:to>
                                        <p:strVal val="visible"/>
                                      </p:to>
                                    </p:set>
                                    <p:animEffect transition="in" filter="wipe(left)">
                                      <p:cBhvr>
                                        <p:cTn id="7" dur="500"/>
                                        <p:tgtEl>
                                          <p:spTgt spid="3696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67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p:cNvSpPr>
            <a:spLocks noGrp="1" noChangeArrowheads="1"/>
          </p:cNvSpPr>
          <p:nvPr>
            <p:ph type="title"/>
          </p:nvPr>
        </p:nvSpPr>
        <p:spPr>
          <a:xfrm>
            <a:off x="539750" y="152400"/>
            <a:ext cx="7993063" cy="1116013"/>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1</a:t>
            </a:r>
            <a:r>
              <a:rPr lang="zh-CN" altLang="en-US" sz="2000" dirty="0" smtClean="0">
                <a:solidFill>
                  <a:srgbClr val="0033CC"/>
                </a:solidFill>
              </a:rPr>
              <a:t>）中央处理器</a:t>
            </a:r>
            <a:r>
              <a:rPr lang="en-US" altLang="zh-CN" sz="1800" dirty="0" smtClean="0">
                <a:solidFill>
                  <a:srgbClr val="0033CC"/>
                </a:solidFill>
              </a:rPr>
              <a:t>CPU</a:t>
            </a:r>
          </a:p>
        </p:txBody>
      </p:sp>
      <p:sp>
        <p:nvSpPr>
          <p:cNvPr id="324611" name="Rectangle 3"/>
          <p:cNvSpPr>
            <a:spLocks noGrp="1" noChangeArrowheads="1"/>
          </p:cNvSpPr>
          <p:nvPr>
            <p:ph type="body" idx="1"/>
          </p:nvPr>
        </p:nvSpPr>
        <p:spPr/>
        <p:txBody>
          <a:bodyPr/>
          <a:lstStyle/>
          <a:p>
            <a:pPr eaLnBrk="1" hangingPunct="1">
              <a:defRPr/>
            </a:pPr>
            <a:r>
              <a:rPr lang="zh-CN" altLang="en-US" smtClean="0"/>
              <a:t>定义</a:t>
            </a:r>
          </a:p>
          <a:p>
            <a:pPr lvl="2" eaLnBrk="1" hangingPunct="1">
              <a:defRPr/>
            </a:pPr>
            <a:endParaRPr lang="zh-CN" altLang="en-US" smtClean="0"/>
          </a:p>
          <a:p>
            <a:pPr eaLnBrk="1" hangingPunct="1">
              <a:defRPr/>
            </a:pPr>
            <a:r>
              <a:rPr lang="zh-CN" altLang="en-US" smtClean="0"/>
              <a:t>基本功能</a:t>
            </a:r>
          </a:p>
          <a:p>
            <a:pPr lvl="1" eaLnBrk="1" hangingPunct="1">
              <a:defRPr/>
            </a:pPr>
            <a:endParaRPr lang="zh-CN" altLang="en-US" smtClean="0"/>
          </a:p>
          <a:p>
            <a:pPr eaLnBrk="1" hangingPunct="1">
              <a:defRPr/>
            </a:pPr>
            <a:r>
              <a:rPr lang="zh-CN" altLang="en-US" smtClean="0"/>
              <a:t>地位</a:t>
            </a:r>
          </a:p>
          <a:p>
            <a:pPr lvl="1" eaLnBrk="1" hangingPunct="1">
              <a:defRPr/>
            </a:pPr>
            <a:endParaRPr lang="zh-CN" altLang="en-US" smtClean="0"/>
          </a:p>
          <a:p>
            <a:pPr eaLnBrk="1" hangingPunct="1">
              <a:defRPr/>
            </a:pPr>
            <a:r>
              <a:rPr lang="zh-CN" altLang="en-US" smtClean="0"/>
              <a:t>运算器功能</a:t>
            </a:r>
          </a:p>
          <a:p>
            <a:pPr lvl="1" eaLnBrk="1" hangingPunct="1">
              <a:defRPr/>
            </a:pPr>
            <a:endParaRPr lang="zh-CN" altLang="en-US" smtClean="0"/>
          </a:p>
          <a:p>
            <a:pPr eaLnBrk="1" hangingPunct="1">
              <a:defRPr/>
            </a:pPr>
            <a:r>
              <a:rPr lang="zh-CN" altLang="en-US" smtClean="0"/>
              <a:t>控制器功能</a:t>
            </a:r>
          </a:p>
        </p:txBody>
      </p:sp>
      <p:sp>
        <p:nvSpPr>
          <p:cNvPr id="34820" name="AutoShape 4"/>
          <p:cNvSpPr>
            <a:spLocks/>
          </p:cNvSpPr>
          <p:nvPr/>
        </p:nvSpPr>
        <p:spPr bwMode="auto">
          <a:xfrm>
            <a:off x="3348038" y="1412875"/>
            <a:ext cx="5327650" cy="1008063"/>
          </a:xfrm>
          <a:prstGeom prst="borderCallout1">
            <a:avLst>
              <a:gd name="adj1" fmla="val 11338"/>
              <a:gd name="adj2" fmla="val -1431"/>
              <a:gd name="adj3" fmla="val 12912"/>
              <a:gd name="adj4" fmla="val -31764"/>
            </a:avLst>
          </a:prstGeom>
          <a:solidFill>
            <a:schemeClr val="bg1"/>
          </a:solidFill>
          <a:ln w="9525">
            <a:solidFill>
              <a:srgbClr val="9B8F89"/>
            </a:solidFill>
            <a:miter lim="800000"/>
            <a:headEnd type="oval" w="med" len="med"/>
            <a:tailEnd type="oval" w="med" len="med"/>
          </a:ln>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lang="zh-CN" altLang="en-US" sz="2000">
                <a:ea typeface="宋体" pitchFamily="2" charset="-122"/>
              </a:rPr>
              <a:t>在微型机中，控制器和运算器是通过超大规模集成电路技术合成在一块蕊片上的，这块蕊片叫做中央处理器</a:t>
            </a:r>
            <a:r>
              <a:rPr lang="en-US" altLang="zh-CN" sz="2000">
                <a:ea typeface="宋体" pitchFamily="2" charset="-122"/>
              </a:rPr>
              <a:t>(</a:t>
            </a:r>
            <a:r>
              <a:rPr lang="en-US" altLang="zh-CN" sz="2000"/>
              <a:t>CPU)</a:t>
            </a:r>
            <a:r>
              <a:rPr lang="zh-CN" altLang="en-US" sz="2000"/>
              <a:t>。</a:t>
            </a:r>
          </a:p>
        </p:txBody>
      </p:sp>
      <p:sp>
        <p:nvSpPr>
          <p:cNvPr id="34821" name="AutoShape 5"/>
          <p:cNvSpPr>
            <a:spLocks/>
          </p:cNvSpPr>
          <p:nvPr/>
        </p:nvSpPr>
        <p:spPr bwMode="auto">
          <a:xfrm>
            <a:off x="3348038" y="2603500"/>
            <a:ext cx="5327650" cy="754063"/>
          </a:xfrm>
          <a:prstGeom prst="borderCallout1">
            <a:avLst>
              <a:gd name="adj1" fmla="val 15157"/>
              <a:gd name="adj2" fmla="val -1431"/>
              <a:gd name="adj3" fmla="val 15579"/>
              <a:gd name="adj4" fmla="val -15255"/>
            </a:avLst>
          </a:prstGeom>
          <a:solidFill>
            <a:srgbClr val="CCECFF"/>
          </a:solidFill>
          <a:ln w="9525">
            <a:solidFill>
              <a:srgbClr val="9B8F89"/>
            </a:solidFill>
            <a:miter lim="800000"/>
            <a:headEnd type="oval" w="med" len="med"/>
            <a:tailEnd type="oval" w="med" len="med"/>
          </a:ln>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lang="zh-CN" altLang="en-US" sz="2000">
                <a:ea typeface="宋体" pitchFamily="2" charset="-122"/>
              </a:rPr>
              <a:t>高速而准确地执行人们预先编排好而存放在存储器中的指令。</a:t>
            </a:r>
            <a:endParaRPr lang="zh-CN" altLang="en-US" sz="2000"/>
          </a:p>
        </p:txBody>
      </p:sp>
      <p:sp>
        <p:nvSpPr>
          <p:cNvPr id="34822" name="AutoShape 6"/>
          <p:cNvSpPr>
            <a:spLocks/>
          </p:cNvSpPr>
          <p:nvPr/>
        </p:nvSpPr>
        <p:spPr bwMode="auto">
          <a:xfrm>
            <a:off x="3348038" y="3573463"/>
            <a:ext cx="5327650" cy="719137"/>
          </a:xfrm>
          <a:prstGeom prst="borderCallout1">
            <a:avLst>
              <a:gd name="adj1" fmla="val 15894"/>
              <a:gd name="adj2" fmla="val -1431"/>
              <a:gd name="adj3" fmla="val 16116"/>
              <a:gd name="adj4" fmla="val -28606"/>
            </a:avLst>
          </a:prstGeom>
          <a:solidFill>
            <a:schemeClr val="bg1"/>
          </a:solidFill>
          <a:ln w="9525">
            <a:solidFill>
              <a:srgbClr val="9B8F89"/>
            </a:solidFill>
            <a:miter lim="800000"/>
            <a:headEnd type="oval" w="med" len="med"/>
            <a:tailEnd type="oval" w="med" len="med"/>
          </a:ln>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lang="en-US" altLang="zh-CN" sz="2000">
                <a:ea typeface="宋体" pitchFamily="2" charset="-122"/>
              </a:rPr>
              <a:t>CPU</a:t>
            </a:r>
            <a:r>
              <a:rPr lang="zh-CN" altLang="en-US" sz="2000">
                <a:ea typeface="宋体" pitchFamily="2" charset="-122"/>
              </a:rPr>
              <a:t>是微型计算机的核心。其性能决定了微型计算机的主要性能。</a:t>
            </a:r>
            <a:endParaRPr lang="zh-CN" altLang="en-US" sz="2000"/>
          </a:p>
        </p:txBody>
      </p:sp>
      <p:sp>
        <p:nvSpPr>
          <p:cNvPr id="34823" name="AutoShape 7"/>
          <p:cNvSpPr>
            <a:spLocks/>
          </p:cNvSpPr>
          <p:nvPr/>
        </p:nvSpPr>
        <p:spPr bwMode="auto">
          <a:xfrm>
            <a:off x="3348038" y="4503738"/>
            <a:ext cx="5327650" cy="1012825"/>
          </a:xfrm>
          <a:prstGeom prst="borderCallout1">
            <a:avLst>
              <a:gd name="adj1" fmla="val 11287"/>
              <a:gd name="adj2" fmla="val -1431"/>
              <a:gd name="adj3" fmla="val 11912"/>
              <a:gd name="adj4" fmla="val -9653"/>
            </a:avLst>
          </a:prstGeom>
          <a:solidFill>
            <a:srgbClr val="CCECFF"/>
          </a:solidFill>
          <a:ln w="9525">
            <a:solidFill>
              <a:srgbClr val="9B8F89"/>
            </a:solidFill>
            <a:miter lim="800000"/>
            <a:headEnd type="oval" w="med" len="med"/>
            <a:tailEnd type="oval" w="med" len="med"/>
          </a:ln>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lang="zh-CN" altLang="en-US" sz="2000">
                <a:latin typeface="宋体" pitchFamily="2" charset="-122"/>
                <a:ea typeface="宋体" pitchFamily="2" charset="-122"/>
              </a:rPr>
              <a:t>对数据进行算术运算和逻辑运算。算术运算包括加、减、乘、除等运算；逻辑运算包括数的符号判别、大小判定、移位等操作。</a:t>
            </a:r>
            <a:endParaRPr lang="zh-CN" altLang="en-US" sz="2000"/>
          </a:p>
        </p:txBody>
      </p:sp>
      <p:sp>
        <p:nvSpPr>
          <p:cNvPr id="324616" name="AutoShape 8"/>
          <p:cNvSpPr>
            <a:spLocks/>
          </p:cNvSpPr>
          <p:nvPr/>
        </p:nvSpPr>
        <p:spPr bwMode="auto">
          <a:xfrm>
            <a:off x="3348038" y="5616575"/>
            <a:ext cx="5327650" cy="692150"/>
          </a:xfrm>
          <a:prstGeom prst="borderCallout1">
            <a:avLst>
              <a:gd name="adj1" fmla="val 16514"/>
              <a:gd name="adj2" fmla="val -1431"/>
              <a:gd name="adj3" fmla="val 17204"/>
              <a:gd name="adj4" fmla="val -9296"/>
            </a:avLst>
          </a:prstGeom>
          <a:solidFill>
            <a:schemeClr val="bg1"/>
          </a:solidFill>
          <a:ln w="9525">
            <a:solidFill>
              <a:srgbClr val="9B8F89"/>
            </a:solidFill>
            <a:miter lim="800000"/>
            <a:headEnd type="oval" w="med" len="med"/>
            <a:tailEnd type="oval" w="med" len="med"/>
          </a:ln>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lang="zh-CN" altLang="en-US" sz="2000">
                <a:latin typeface="宋体" pitchFamily="2" charset="-122"/>
                <a:ea typeface="宋体" pitchFamily="2" charset="-122"/>
              </a:rPr>
              <a:t>控制计算机各部件协调工作，使计算机正常运行。它是计算机的指挥中心。</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4616"/>
                                        </p:tgtEl>
                                        <p:attrNameLst>
                                          <p:attrName>style.visibility</p:attrName>
                                        </p:attrNameLst>
                                      </p:cBhvr>
                                      <p:to>
                                        <p:strVal val="visible"/>
                                      </p:to>
                                    </p:set>
                                    <p:animEffect transition="in" filter="wipe(left)">
                                      <p:cBhvr>
                                        <p:cTn id="7" dur="500"/>
                                        <p:tgtEl>
                                          <p:spTgt spid="3246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4616" grpId="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2"/>
          <p:cNvSpPr>
            <a:spLocks noGrp="1" noChangeArrowheads="1"/>
          </p:cNvSpPr>
          <p:nvPr>
            <p:ph type="title"/>
          </p:nvPr>
        </p:nvSpPr>
        <p:spPr>
          <a:xfrm>
            <a:off x="539750" y="152400"/>
            <a:ext cx="7993063" cy="1116013"/>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1</a:t>
            </a:r>
            <a:r>
              <a:rPr lang="zh-CN" altLang="en-US" sz="2000" dirty="0" smtClean="0">
                <a:solidFill>
                  <a:srgbClr val="0033CC"/>
                </a:solidFill>
              </a:rPr>
              <a:t>）中央处理器</a:t>
            </a:r>
            <a:r>
              <a:rPr lang="en-US" altLang="zh-CN" sz="1800" dirty="0" smtClean="0">
                <a:solidFill>
                  <a:srgbClr val="0033CC"/>
                </a:solidFill>
              </a:rPr>
              <a:t>CPU</a:t>
            </a:r>
          </a:p>
        </p:txBody>
      </p:sp>
      <p:sp>
        <p:nvSpPr>
          <p:cNvPr id="35843" name="Rectangle 3"/>
          <p:cNvSpPr>
            <a:spLocks noGrp="1" noChangeArrowheads="1"/>
          </p:cNvSpPr>
          <p:nvPr>
            <p:ph type="body" idx="1"/>
          </p:nvPr>
        </p:nvSpPr>
        <p:spPr/>
        <p:txBody>
          <a:bodyPr/>
          <a:lstStyle/>
          <a:p>
            <a:pPr eaLnBrk="1" hangingPunct="1"/>
            <a:r>
              <a:rPr lang="zh-CN" altLang="en-US" smtClean="0"/>
              <a:t>定义</a:t>
            </a:r>
          </a:p>
          <a:p>
            <a:pPr eaLnBrk="1" hangingPunct="1"/>
            <a:r>
              <a:rPr lang="zh-CN" altLang="en-US" smtClean="0"/>
              <a:t>基本功能</a:t>
            </a:r>
          </a:p>
          <a:p>
            <a:pPr eaLnBrk="1" hangingPunct="1"/>
            <a:r>
              <a:rPr lang="zh-CN" altLang="en-US" smtClean="0"/>
              <a:t>地位</a:t>
            </a:r>
          </a:p>
          <a:p>
            <a:pPr eaLnBrk="1" hangingPunct="1"/>
            <a:r>
              <a:rPr lang="zh-CN" altLang="en-US" smtClean="0"/>
              <a:t>运算器的功能</a:t>
            </a:r>
          </a:p>
          <a:p>
            <a:pPr eaLnBrk="1" hangingPunct="1"/>
            <a:r>
              <a:rPr lang="zh-CN" altLang="en-US" smtClean="0"/>
              <a:t>控制器的功能</a:t>
            </a:r>
          </a:p>
          <a:p>
            <a:pPr eaLnBrk="1" hangingPunct="1"/>
            <a:r>
              <a:rPr lang="en-US" altLang="zh-CN" smtClean="0"/>
              <a:t>CPU</a:t>
            </a:r>
            <a:r>
              <a:rPr lang="zh-CN" altLang="en-US" smtClean="0"/>
              <a:t>型号的含义</a:t>
            </a:r>
          </a:p>
        </p:txBody>
      </p:sp>
      <p:grpSp>
        <p:nvGrpSpPr>
          <p:cNvPr id="2" name="Group 4"/>
          <p:cNvGrpSpPr>
            <a:grpSpLocks/>
          </p:cNvGrpSpPr>
          <p:nvPr/>
        </p:nvGrpSpPr>
        <p:grpSpPr bwMode="auto">
          <a:xfrm>
            <a:off x="3779838" y="3141663"/>
            <a:ext cx="4752975" cy="2305050"/>
            <a:chOff x="1200" y="2784"/>
            <a:chExt cx="3984" cy="1440"/>
          </a:xfrm>
          <a:solidFill>
            <a:schemeClr val="bg1"/>
          </a:solidFill>
        </p:grpSpPr>
        <p:sp>
          <p:nvSpPr>
            <p:cNvPr id="325637" name="Rectangle 5" descr="白色大理石"/>
            <p:cNvSpPr>
              <a:spLocks noChangeArrowheads="1"/>
            </p:cNvSpPr>
            <p:nvPr/>
          </p:nvSpPr>
          <p:spPr bwMode="auto">
            <a:xfrm>
              <a:off x="1200" y="2784"/>
              <a:ext cx="3984" cy="1440"/>
            </a:xfrm>
            <a:prstGeom prst="rect">
              <a:avLst/>
            </a:prstGeom>
            <a:grpFill/>
            <a:ln w="9525">
              <a:solidFill>
                <a:schemeClr val="tx1"/>
              </a:solidFill>
              <a:miter lim="800000"/>
              <a:headEnd/>
              <a:tailEnd/>
            </a:ln>
            <a:effectLst>
              <a:outerShdw dist="35921" dir="2700000" algn="ctr" rotWithShape="0">
                <a:schemeClr val="bg2"/>
              </a:outerShdw>
            </a:effectLst>
          </p:spPr>
          <p:txBody>
            <a:bodyPr wrap="none" anchor="ctr"/>
            <a:lstStyle/>
            <a:p>
              <a:pPr>
                <a:defRPr/>
              </a:pPr>
              <a:r>
                <a:rPr lang="en-US" altLang="zh-CN" sz="2000">
                  <a:solidFill>
                    <a:srgbClr val="000000"/>
                  </a:solidFill>
                  <a:ea typeface="黑体" pitchFamily="49" charset="-122"/>
                </a:rPr>
                <a:t>CPU</a:t>
              </a:r>
              <a:r>
                <a:rPr lang="zh-CN" altLang="en-US" sz="2000">
                  <a:solidFill>
                    <a:srgbClr val="000000"/>
                  </a:solidFill>
                  <a:ea typeface="黑体" pitchFamily="49" charset="-122"/>
                </a:rPr>
                <a:t>厂商会给属于同一系列的</a:t>
              </a:r>
              <a:r>
                <a:rPr lang="en-US" altLang="zh-CN" sz="2000">
                  <a:solidFill>
                    <a:srgbClr val="000000"/>
                  </a:solidFill>
                  <a:ea typeface="黑体" pitchFamily="49" charset="-122"/>
                </a:rPr>
                <a:t>CPU</a:t>
              </a:r>
              <a:r>
                <a:rPr lang="zh-CN" altLang="en-US" sz="2000">
                  <a:solidFill>
                    <a:srgbClr val="000000"/>
                  </a:solidFill>
                  <a:ea typeface="黑体" pitchFamily="49" charset="-122"/>
                </a:rPr>
                <a:t>产品</a:t>
              </a:r>
            </a:p>
            <a:p>
              <a:pPr>
                <a:defRPr/>
              </a:pPr>
              <a:r>
                <a:rPr lang="zh-CN" altLang="en-US" sz="2000">
                  <a:solidFill>
                    <a:srgbClr val="000000"/>
                  </a:solidFill>
                  <a:ea typeface="黑体" pitchFamily="49" charset="-122"/>
                </a:rPr>
                <a:t>定一个系列型号，而系列型号则是用于</a:t>
              </a:r>
            </a:p>
            <a:p>
              <a:pPr>
                <a:defRPr/>
              </a:pPr>
              <a:r>
                <a:rPr lang="zh-CN" altLang="en-US" sz="2000">
                  <a:solidFill>
                    <a:srgbClr val="000000"/>
                  </a:solidFill>
                  <a:ea typeface="黑体" pitchFamily="49" charset="-122"/>
                </a:rPr>
                <a:t>区分</a:t>
              </a:r>
              <a:r>
                <a:rPr lang="en-US" altLang="zh-CN" sz="2000">
                  <a:solidFill>
                    <a:srgbClr val="000000"/>
                  </a:solidFill>
                  <a:ea typeface="黑体" pitchFamily="49" charset="-122"/>
                </a:rPr>
                <a:t>CPU</a:t>
              </a:r>
              <a:r>
                <a:rPr lang="zh-CN" altLang="en-US" sz="2000">
                  <a:solidFill>
                    <a:srgbClr val="000000"/>
                  </a:solidFill>
                  <a:ea typeface="黑体" pitchFamily="49" charset="-122"/>
                </a:rPr>
                <a:t>性能的重要标识。</a:t>
              </a:r>
              <a:endParaRPr lang="zh-CN" altLang="en-US" sz="2000">
                <a:ea typeface="黑体" pitchFamily="49" charset="-122"/>
              </a:endParaRPr>
            </a:p>
            <a:p>
              <a:pPr>
                <a:defRPr/>
              </a:pPr>
              <a:r>
                <a:rPr lang="en-US" altLang="zh-CN" sz="2000">
                  <a:ea typeface="黑体" pitchFamily="49" charset="-122"/>
                </a:rPr>
                <a:t>Intel: </a:t>
              </a:r>
              <a:r>
                <a:rPr lang="en-US" altLang="zh-CN" sz="2000">
                  <a:solidFill>
                    <a:srgbClr val="3200C0"/>
                  </a:solidFill>
                  <a:ea typeface="黑体" pitchFamily="49" charset="-122"/>
                </a:rPr>
                <a:t>PⅣ</a:t>
              </a:r>
              <a:r>
                <a:rPr lang="en-US" altLang="zh-CN" sz="2000">
                  <a:solidFill>
                    <a:schemeClr val="tx2"/>
                  </a:solidFill>
                  <a:ea typeface="黑体" pitchFamily="49" charset="-122"/>
                </a:rPr>
                <a:t>3.8G</a:t>
              </a:r>
              <a:r>
                <a:rPr lang="en-US" altLang="zh-CN" sz="2000">
                  <a:ea typeface="黑体" pitchFamily="49" charset="-122"/>
                </a:rPr>
                <a:t>Hz   AMD: K7 </a:t>
              </a:r>
              <a:r>
                <a:rPr lang="en-US" altLang="zh-CN" sz="2000">
                  <a:solidFill>
                    <a:schemeClr val="tx2"/>
                  </a:solidFill>
                  <a:ea typeface="黑体" pitchFamily="49" charset="-122"/>
                </a:rPr>
                <a:t>1.8G</a:t>
              </a:r>
              <a:r>
                <a:rPr lang="en-US" altLang="zh-CN" sz="2000">
                  <a:ea typeface="黑体" pitchFamily="49" charset="-122"/>
                </a:rPr>
                <a:t>Hz</a:t>
              </a:r>
              <a:endParaRPr lang="en-US" altLang="zh-CN" sz="2000">
                <a:solidFill>
                  <a:schemeClr val="tx2"/>
                </a:solidFill>
                <a:ea typeface="黑体" pitchFamily="49" charset="-122"/>
              </a:endParaRPr>
            </a:p>
            <a:p>
              <a:pPr>
                <a:defRPr/>
              </a:pPr>
              <a:endParaRPr lang="en-US" altLang="zh-CN" sz="3200">
                <a:ea typeface="黑体" pitchFamily="49" charset="-122"/>
              </a:endParaRPr>
            </a:p>
            <a:p>
              <a:pPr>
                <a:defRPr/>
              </a:pPr>
              <a:r>
                <a:rPr lang="en-US" altLang="zh-CN" sz="2400">
                  <a:ea typeface="黑体" pitchFamily="49" charset="-122"/>
                </a:rPr>
                <a:t>   </a:t>
              </a:r>
              <a:r>
                <a:rPr lang="en-US" altLang="zh-CN" sz="1600">
                  <a:solidFill>
                    <a:srgbClr val="3200C0"/>
                  </a:solidFill>
                  <a:ea typeface="黑体" pitchFamily="49" charset="-122"/>
                </a:rPr>
                <a:t>CPU</a:t>
              </a:r>
              <a:r>
                <a:rPr lang="zh-CN" altLang="en-US" sz="1600">
                  <a:solidFill>
                    <a:srgbClr val="3200C0"/>
                  </a:solidFill>
                  <a:ea typeface="黑体" pitchFamily="49" charset="-122"/>
                </a:rPr>
                <a:t>型号</a:t>
              </a:r>
              <a:r>
                <a:rPr lang="zh-CN" altLang="en-US" sz="1600">
                  <a:ea typeface="黑体" pitchFamily="49" charset="-122"/>
                </a:rPr>
                <a:t>  </a:t>
              </a:r>
              <a:r>
                <a:rPr lang="zh-CN" altLang="en-US" sz="1600">
                  <a:solidFill>
                    <a:schemeClr val="tx2"/>
                  </a:solidFill>
                  <a:ea typeface="黑体" pitchFamily="49" charset="-122"/>
                </a:rPr>
                <a:t>主频</a:t>
              </a:r>
            </a:p>
          </p:txBody>
        </p:sp>
        <p:sp>
          <p:nvSpPr>
            <p:cNvPr id="325638" name="Line 6" descr="白色大理石"/>
            <p:cNvSpPr>
              <a:spLocks noChangeShapeType="1"/>
            </p:cNvSpPr>
            <p:nvPr/>
          </p:nvSpPr>
          <p:spPr bwMode="auto">
            <a:xfrm flipH="1">
              <a:off x="1800" y="3593"/>
              <a:ext cx="185" cy="360"/>
            </a:xfrm>
            <a:prstGeom prst="line">
              <a:avLst/>
            </a:prstGeom>
            <a:grpFill/>
            <a:ln w="9525">
              <a:solidFill>
                <a:schemeClr val="tx1"/>
              </a:solidFill>
              <a:round/>
              <a:headEnd/>
              <a:tailEnd/>
            </a:ln>
            <a:effectLst>
              <a:outerShdw dist="35921" dir="2700000" algn="ctr" rotWithShape="0">
                <a:schemeClr val="bg2"/>
              </a:outerShdw>
            </a:effectLst>
          </p:spPr>
          <p:txBody>
            <a:bodyPr/>
            <a:lstStyle/>
            <a:p>
              <a:pPr>
                <a:defRPr/>
              </a:pPr>
              <a:endParaRPr lang="zh-CN" altLang="en-US"/>
            </a:p>
          </p:txBody>
        </p:sp>
        <p:sp>
          <p:nvSpPr>
            <p:cNvPr id="325639" name="Line 7" descr="白色大理石"/>
            <p:cNvSpPr>
              <a:spLocks noChangeShapeType="1"/>
            </p:cNvSpPr>
            <p:nvPr/>
          </p:nvSpPr>
          <p:spPr bwMode="auto">
            <a:xfrm>
              <a:off x="2407" y="3593"/>
              <a:ext cx="0" cy="360"/>
            </a:xfrm>
            <a:prstGeom prst="line">
              <a:avLst/>
            </a:prstGeom>
            <a:grpFill/>
            <a:ln w="9525">
              <a:solidFill>
                <a:schemeClr val="tx1"/>
              </a:solidFill>
              <a:round/>
              <a:headEnd/>
              <a:tailEnd/>
            </a:ln>
            <a:effectLst>
              <a:outerShdw dist="35921" dir="2700000" algn="ctr" rotWithShape="0">
                <a:schemeClr val="bg2"/>
              </a:outerShdw>
            </a:effectLst>
          </p:spPr>
          <p:txBody>
            <a:bodyPr/>
            <a:lstStyle/>
            <a:p>
              <a:pPr>
                <a:defRPr/>
              </a:pPr>
              <a:endParaRPr lang="zh-CN" altLang="en-US"/>
            </a:p>
          </p:txBody>
        </p:sp>
      </p:grpSp>
      <p:sp>
        <p:nvSpPr>
          <p:cNvPr id="325640" name="Rectangle 8"/>
          <p:cNvSpPr>
            <a:spLocks noChangeArrowheads="1"/>
          </p:cNvSpPr>
          <p:nvPr/>
        </p:nvSpPr>
        <p:spPr bwMode="auto">
          <a:xfrm>
            <a:off x="1116013" y="5589588"/>
            <a:ext cx="7200900" cy="647700"/>
          </a:xfrm>
          <a:prstGeom prst="rect">
            <a:avLst/>
          </a:prstGeom>
          <a:solidFill>
            <a:srgbClr val="FFE5E5"/>
          </a:solidFill>
          <a:ln w="9525">
            <a:solidFill>
              <a:srgbClr val="9B8F89"/>
            </a:solidFill>
            <a:miter lim="800000"/>
            <a:headEnd/>
            <a:tailEnd/>
          </a:ln>
          <a:effectLst/>
        </p:spPr>
        <p:txBody>
          <a:bodyPr/>
          <a:lstStyle/>
          <a:p>
            <a:pPr algn="ctr">
              <a:defRPr/>
            </a:pPr>
            <a:r>
              <a:rPr lang="zh-CN" altLang="en-US" sz="2800">
                <a:effectLst>
                  <a:outerShdw blurRad="38100" dist="38100" dir="2700000" algn="tl">
                    <a:srgbClr val="FFFFFF"/>
                  </a:outerShdw>
                </a:effectLst>
                <a:latin typeface="宋体" pitchFamily="2" charset="-122"/>
                <a:ea typeface="宋体" pitchFamily="2" charset="-122"/>
              </a:rPr>
              <a:t>主频越高</a:t>
            </a:r>
            <a:r>
              <a:rPr lang="en-US" altLang="zh-CN" sz="2800">
                <a:effectLst>
                  <a:outerShdw blurRad="38100" dist="38100" dir="2700000" algn="tl">
                    <a:srgbClr val="FFFFFF"/>
                  </a:outerShdw>
                </a:effectLst>
                <a:latin typeface="宋体" pitchFamily="2" charset="-122"/>
                <a:ea typeface="宋体" pitchFamily="2" charset="-122"/>
              </a:rPr>
              <a:t>,CPU</a:t>
            </a:r>
            <a:r>
              <a:rPr lang="zh-CN" altLang="en-US" sz="2800">
                <a:effectLst>
                  <a:outerShdw blurRad="38100" dist="38100" dir="2700000" algn="tl">
                    <a:srgbClr val="FFFFFF"/>
                  </a:outerShdw>
                </a:effectLst>
                <a:latin typeface="宋体" pitchFamily="2" charset="-122"/>
                <a:ea typeface="宋体" pitchFamily="2" charset="-122"/>
              </a:rPr>
              <a:t>单位时间内完成的操作越多</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25640"/>
                                        </p:tgtEl>
                                        <p:attrNameLst>
                                          <p:attrName>style.visibility</p:attrName>
                                        </p:attrNameLst>
                                      </p:cBhvr>
                                      <p:to>
                                        <p:strVal val="visible"/>
                                      </p:to>
                                    </p:set>
                                    <p:animEffect transition="in" filter="dissolve">
                                      <p:cBhvr>
                                        <p:cTn id="12" dur="500"/>
                                        <p:tgtEl>
                                          <p:spTgt spid="3256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640" grpId="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2</a:t>
            </a:r>
            <a:r>
              <a:rPr lang="zh-CN" altLang="en-US" sz="2000" dirty="0" smtClean="0">
                <a:solidFill>
                  <a:srgbClr val="0033CC"/>
                </a:solidFill>
              </a:rPr>
              <a:t>）存储器</a:t>
            </a:r>
          </a:p>
        </p:txBody>
      </p:sp>
      <p:sp>
        <p:nvSpPr>
          <p:cNvPr id="327683" name="Rectangle 3"/>
          <p:cNvSpPr>
            <a:spLocks noGrp="1" noChangeArrowheads="1"/>
          </p:cNvSpPr>
          <p:nvPr>
            <p:ph type="body" idx="1"/>
          </p:nvPr>
        </p:nvSpPr>
        <p:spPr/>
        <p:txBody>
          <a:bodyPr/>
          <a:lstStyle/>
          <a:p>
            <a:pPr eaLnBrk="1" hangingPunct="1">
              <a:defRPr/>
            </a:pPr>
            <a:r>
              <a:rPr lang="zh-CN" altLang="en-US" sz="2800" dirty="0" smtClean="0"/>
              <a:t>定义</a:t>
            </a:r>
            <a:endParaRPr lang="en-US" altLang="zh-CN" sz="2800" dirty="0" smtClean="0"/>
          </a:p>
          <a:p>
            <a:pPr lvl="1" eaLnBrk="1" hangingPunct="1">
              <a:defRPr/>
            </a:pPr>
            <a:r>
              <a:rPr lang="zh-CN" altLang="en-US" sz="2200" dirty="0" smtClean="0">
                <a:latin typeface="宋体" pitchFamily="2" charset="-122"/>
              </a:rPr>
              <a:t>存放用于存放原始数据、程序、运算处理的中间结果和最后结果等信息的部件。</a:t>
            </a:r>
            <a:endParaRPr lang="zh-CN" altLang="en-US" sz="2200" dirty="0" smtClean="0"/>
          </a:p>
          <a:p>
            <a:pPr eaLnBrk="1" hangingPunct="1">
              <a:defRPr/>
            </a:pPr>
            <a:r>
              <a:rPr lang="zh-CN" altLang="en-US" sz="2800" dirty="0" smtClean="0"/>
              <a:t>种类：主存（内存）和辅存（外存）</a:t>
            </a:r>
            <a:endParaRPr lang="en-US" altLang="zh-CN" sz="2800" dirty="0" smtClean="0"/>
          </a:p>
          <a:p>
            <a:pPr lvl="1" eaLnBrk="1" hangingPunct="1">
              <a:defRPr/>
            </a:pPr>
            <a:endParaRPr lang="en-US" altLang="zh-CN" dirty="0" smtClean="0"/>
          </a:p>
          <a:p>
            <a:pPr eaLnBrk="1" hangingPunct="1">
              <a:defRPr/>
            </a:pPr>
            <a:endParaRPr lang="en-US" altLang="zh-CN" dirty="0" smtClean="0"/>
          </a:p>
        </p:txBody>
      </p:sp>
      <p:sp>
        <p:nvSpPr>
          <p:cNvPr id="9" name="AutoShape 11"/>
          <p:cNvSpPr>
            <a:spLocks/>
          </p:cNvSpPr>
          <p:nvPr/>
        </p:nvSpPr>
        <p:spPr bwMode="auto">
          <a:xfrm>
            <a:off x="1403350" y="3429000"/>
            <a:ext cx="457200" cy="2447925"/>
          </a:xfrm>
          <a:prstGeom prst="leftBrace">
            <a:avLst>
              <a:gd name="adj1" fmla="val 31951"/>
              <a:gd name="adj2" fmla="val 50000"/>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endParaRPr lang="zh-CN" altLang="en-US"/>
          </a:p>
        </p:txBody>
      </p:sp>
      <p:sp>
        <p:nvSpPr>
          <p:cNvPr id="13" name="圆柱形 12"/>
          <p:cNvSpPr/>
          <p:nvPr/>
        </p:nvSpPr>
        <p:spPr>
          <a:xfrm>
            <a:off x="754063" y="3979863"/>
            <a:ext cx="504825" cy="1368425"/>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en-US" altLang="zh-CN" dirty="0">
              <a:solidFill>
                <a:schemeClr val="tx1"/>
              </a:solidFill>
              <a:effectLst>
                <a:outerShdw blurRad="38100" dist="38100" dir="2700000" algn="tl">
                  <a:srgbClr val="FFFFFF"/>
                </a:outerShdw>
              </a:effectLst>
              <a:latin typeface="Tahoma" pitchFamily="34" charset="0"/>
            </a:endParaRPr>
          </a:p>
          <a:p>
            <a:pPr algn="ctr">
              <a:defRPr/>
            </a:pPr>
            <a:r>
              <a:rPr kumimoji="1" lang="zh-CN" altLang="en-US" dirty="0">
                <a:solidFill>
                  <a:schemeClr val="tx1"/>
                </a:solidFill>
                <a:effectLst>
                  <a:outerShdw blurRad="38100" dist="38100" dir="2700000" algn="tl">
                    <a:srgbClr val="FFFFFF"/>
                  </a:outerShdw>
                </a:effectLst>
                <a:latin typeface="Tahoma" pitchFamily="34" charset="0"/>
              </a:rPr>
              <a:t>内存储器</a:t>
            </a:r>
          </a:p>
          <a:p>
            <a:pPr algn="ctr">
              <a:defRPr/>
            </a:pPr>
            <a:endParaRPr lang="zh-CN" altLang="en-US" dirty="0">
              <a:solidFill>
                <a:schemeClr val="tx1"/>
              </a:solidFill>
            </a:endParaRPr>
          </a:p>
        </p:txBody>
      </p:sp>
      <p:sp>
        <p:nvSpPr>
          <p:cNvPr id="14" name="圆角矩形 13"/>
          <p:cNvSpPr/>
          <p:nvPr/>
        </p:nvSpPr>
        <p:spPr>
          <a:xfrm>
            <a:off x="2147888" y="5589588"/>
            <a:ext cx="1511300" cy="576262"/>
          </a:xfrm>
          <a:prstGeom prst="roundRect">
            <a:avLst>
              <a:gd name="adj" fmla="val 44938"/>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zh-CN" altLang="en-US" dirty="0">
                <a:solidFill>
                  <a:schemeClr val="bg1"/>
                </a:solidFill>
                <a:effectLst>
                  <a:outerShdw blurRad="38100" dist="38100" dir="2700000" algn="tl">
                    <a:srgbClr val="FFFFFF"/>
                  </a:outerShdw>
                </a:effectLst>
                <a:latin typeface="Tahoma" pitchFamily="34" charset="0"/>
                <a:ea typeface="宋体" pitchFamily="2" charset="-122"/>
              </a:rPr>
              <a:t>高速缓冲存储器</a:t>
            </a:r>
            <a:r>
              <a:rPr kumimoji="1" lang="en-US" altLang="zh-CN" dirty="0">
                <a:solidFill>
                  <a:schemeClr val="bg1"/>
                </a:solidFill>
                <a:effectLst>
                  <a:outerShdw blurRad="38100" dist="38100" dir="2700000" algn="tl">
                    <a:srgbClr val="FFFFFF"/>
                  </a:outerShdw>
                </a:effectLst>
                <a:latin typeface="Tahoma" pitchFamily="34" charset="0"/>
                <a:ea typeface="宋体" pitchFamily="2" charset="-122"/>
              </a:rPr>
              <a:t>Cache</a:t>
            </a:r>
            <a:endParaRPr kumimoji="1" lang="zh-CN" altLang="en-US" dirty="0">
              <a:solidFill>
                <a:schemeClr val="bg1"/>
              </a:solidFill>
              <a:effectLst>
                <a:outerShdw blurRad="38100" dist="38100" dir="2700000" algn="tl">
                  <a:srgbClr val="FFFFFF"/>
                </a:outerShdw>
              </a:effectLst>
              <a:latin typeface="Tahoma" pitchFamily="34" charset="0"/>
              <a:ea typeface="宋体" pitchFamily="2" charset="-122"/>
            </a:endParaRPr>
          </a:p>
        </p:txBody>
      </p:sp>
      <p:sp>
        <p:nvSpPr>
          <p:cNvPr id="15" name="圆角矩形 14"/>
          <p:cNvSpPr/>
          <p:nvPr/>
        </p:nvSpPr>
        <p:spPr>
          <a:xfrm>
            <a:off x="2124075" y="3141663"/>
            <a:ext cx="1511300" cy="574675"/>
          </a:xfrm>
          <a:prstGeom prst="roundRect">
            <a:avLst>
              <a:gd name="adj" fmla="val 44938"/>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zh-CN" altLang="en-US" dirty="0">
                <a:solidFill>
                  <a:schemeClr val="bg1"/>
                </a:solidFill>
                <a:effectLst>
                  <a:outerShdw blurRad="38100" dist="38100" dir="2700000" algn="tl">
                    <a:srgbClr val="FFFFFF"/>
                  </a:outerShdw>
                </a:effectLst>
                <a:latin typeface="Tahoma" pitchFamily="34" charset="0"/>
                <a:ea typeface="宋体" pitchFamily="2" charset="-122"/>
              </a:rPr>
              <a:t>只读存储器</a:t>
            </a:r>
            <a:r>
              <a:rPr kumimoji="1" lang="en-US" altLang="zh-CN" dirty="0">
                <a:solidFill>
                  <a:schemeClr val="bg1"/>
                </a:solidFill>
                <a:effectLst>
                  <a:outerShdw blurRad="38100" dist="38100" dir="2700000" algn="tl">
                    <a:srgbClr val="FFFFFF"/>
                  </a:outerShdw>
                </a:effectLst>
                <a:latin typeface="Tahoma" pitchFamily="34" charset="0"/>
                <a:ea typeface="宋体" pitchFamily="2" charset="-122"/>
              </a:rPr>
              <a:t>ROM</a:t>
            </a:r>
          </a:p>
        </p:txBody>
      </p:sp>
      <p:sp>
        <p:nvSpPr>
          <p:cNvPr id="16" name="圆角矩形 15"/>
          <p:cNvSpPr/>
          <p:nvPr/>
        </p:nvSpPr>
        <p:spPr>
          <a:xfrm>
            <a:off x="2135188" y="4365625"/>
            <a:ext cx="1512887" cy="576263"/>
          </a:xfrm>
          <a:prstGeom prst="roundRect">
            <a:avLst>
              <a:gd name="adj" fmla="val 44938"/>
            </a:avLst>
          </a:prstGeom>
          <a:solidFill>
            <a:srgbClr val="0092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zh-CN" altLang="en-US" dirty="0">
                <a:solidFill>
                  <a:schemeClr val="bg1"/>
                </a:solidFill>
                <a:effectLst>
                  <a:outerShdw blurRad="38100" dist="38100" dir="2700000" algn="tl">
                    <a:srgbClr val="FFFFFF"/>
                  </a:outerShdw>
                </a:effectLst>
                <a:latin typeface="Tahoma" pitchFamily="34" charset="0"/>
                <a:ea typeface="宋体" pitchFamily="2" charset="-122"/>
              </a:rPr>
              <a:t>随机存储器</a:t>
            </a:r>
            <a:r>
              <a:rPr kumimoji="1" lang="en-US" altLang="zh-CN" dirty="0">
                <a:solidFill>
                  <a:schemeClr val="bg1"/>
                </a:solidFill>
                <a:effectLst>
                  <a:outerShdw blurRad="38100" dist="38100" dir="2700000" algn="tl">
                    <a:srgbClr val="FFFFFF"/>
                  </a:outerShdw>
                </a:effectLst>
                <a:latin typeface="Tahoma" pitchFamily="34" charset="0"/>
                <a:ea typeface="宋体" pitchFamily="2" charset="-122"/>
              </a:rPr>
              <a:t>RAM</a:t>
            </a:r>
          </a:p>
        </p:txBody>
      </p:sp>
      <p:sp>
        <p:nvSpPr>
          <p:cNvPr id="17" name="Rectangle 13"/>
          <p:cNvSpPr>
            <a:spLocks noChangeArrowheads="1"/>
          </p:cNvSpPr>
          <p:nvPr/>
        </p:nvSpPr>
        <p:spPr bwMode="auto">
          <a:xfrm>
            <a:off x="3635375" y="3141663"/>
            <a:ext cx="4724400" cy="3311525"/>
          </a:xfrm>
          <a:prstGeom prst="rect">
            <a:avLst/>
          </a:prstGeom>
          <a:noFill/>
          <a:ln w="9525">
            <a:noFill/>
            <a:miter lim="800000"/>
            <a:headEnd/>
            <a:tailEnd/>
          </a:ln>
          <a:effectLst/>
        </p:spPr>
        <p:txBody>
          <a:bodyPr anchor="ctr">
            <a:normAutofit fontScale="92500" lnSpcReduction="10000"/>
          </a:bodyPr>
          <a:lstStyle/>
          <a:p>
            <a:pPr marL="342900" indent="-342900">
              <a:buFont typeface="宋体" pitchFamily="2" charset="-122"/>
              <a:buChar char="―"/>
              <a:defRPr/>
            </a:pPr>
            <a:r>
              <a:rPr lang="zh-CN" altLang="en-US" sz="2400" kern="0" dirty="0">
                <a:latin typeface="宋体" pitchFamily="2" charset="-122"/>
                <a:ea typeface="宋体" pitchFamily="2" charset="-122"/>
              </a:rPr>
              <a:t>只读不写</a:t>
            </a:r>
            <a:r>
              <a:rPr lang="en-US" altLang="zh-CN" sz="2400" kern="0" dirty="0">
                <a:latin typeface="宋体" pitchFamily="2" charset="-122"/>
                <a:ea typeface="宋体" pitchFamily="2" charset="-122"/>
              </a:rPr>
              <a:t>；</a:t>
            </a:r>
            <a:r>
              <a:rPr lang="zh-CN" altLang="en-US" sz="2400" kern="0" dirty="0">
                <a:latin typeface="宋体" pitchFamily="2" charset="-122"/>
                <a:ea typeface="宋体" pitchFamily="2" charset="-122"/>
              </a:rPr>
              <a:t>断电后数据不丢失</a:t>
            </a:r>
            <a:r>
              <a:rPr lang="en-US" altLang="zh-CN" sz="2400" kern="0" dirty="0">
                <a:latin typeface="宋体" pitchFamily="2" charset="-122"/>
                <a:ea typeface="宋体" pitchFamily="2" charset="-122"/>
              </a:rPr>
              <a:t>；</a:t>
            </a:r>
            <a:r>
              <a:rPr lang="zh-CN" altLang="en-US" sz="2400" kern="0" dirty="0">
                <a:latin typeface="宋体" pitchFamily="2" charset="-122"/>
                <a:ea typeface="宋体" pitchFamily="2" charset="-122"/>
              </a:rPr>
              <a:t>存放系统和服务程序（</a:t>
            </a:r>
            <a:r>
              <a:rPr lang="en-US" altLang="zh-CN" sz="2400" kern="0" dirty="0">
                <a:latin typeface="宋体" pitchFamily="2" charset="-122"/>
                <a:ea typeface="宋体" pitchFamily="2" charset="-122"/>
              </a:rPr>
              <a:t>BIOS</a:t>
            </a:r>
            <a:r>
              <a:rPr lang="zh-CN" altLang="en-US" sz="2400" kern="0" dirty="0">
                <a:latin typeface="宋体" pitchFamily="2" charset="-122"/>
                <a:ea typeface="宋体" pitchFamily="2" charset="-122"/>
              </a:rPr>
              <a:t>）</a:t>
            </a:r>
            <a:endParaRPr lang="en-US" altLang="zh-CN" sz="2400" kern="0" dirty="0">
              <a:latin typeface="宋体" pitchFamily="2" charset="-122"/>
              <a:ea typeface="宋体" pitchFamily="2" charset="-122"/>
            </a:endParaRPr>
          </a:p>
          <a:p>
            <a:pPr marL="342900" indent="-342900">
              <a:buFont typeface="宋体" pitchFamily="2" charset="-122"/>
              <a:buChar char="―"/>
              <a:defRPr/>
            </a:pPr>
            <a:endParaRPr lang="en-US" altLang="zh-CN" sz="2400" kern="0" dirty="0">
              <a:latin typeface="宋体" pitchFamily="2" charset="-122"/>
              <a:ea typeface="宋体" pitchFamily="2" charset="-122"/>
            </a:endParaRPr>
          </a:p>
          <a:p>
            <a:pPr marL="342900" indent="-342900">
              <a:buFont typeface="宋体" pitchFamily="2" charset="-122"/>
              <a:buChar char="―"/>
              <a:defRPr/>
            </a:pPr>
            <a:endParaRPr lang="zh-CN" altLang="en-US" sz="2400" kern="0" dirty="0">
              <a:latin typeface="宋体" pitchFamily="2" charset="-122"/>
              <a:ea typeface="宋体" pitchFamily="2" charset="-122"/>
            </a:endParaRPr>
          </a:p>
          <a:p>
            <a:pPr marL="342900" indent="-342900">
              <a:buFont typeface="宋体" pitchFamily="2" charset="-122"/>
              <a:buChar char="―"/>
              <a:defRPr/>
            </a:pPr>
            <a:r>
              <a:rPr kumimoji="1" lang="zh-CN" altLang="en-US" sz="2400" dirty="0">
                <a:effectLst>
                  <a:outerShdw blurRad="38100" dist="38100" dir="2700000" algn="tl">
                    <a:srgbClr val="FFFFFF"/>
                  </a:outerShdw>
                </a:effectLst>
                <a:latin typeface="Tahoma" pitchFamily="34" charset="0"/>
                <a:ea typeface="宋体" pitchFamily="2" charset="-122"/>
              </a:rPr>
              <a:t>可读可写</a:t>
            </a:r>
            <a:r>
              <a:rPr kumimoji="1" lang="en-US" altLang="zh-CN" sz="2400" dirty="0">
                <a:effectLst>
                  <a:outerShdw blurRad="38100" dist="38100" dir="2700000" algn="tl">
                    <a:srgbClr val="FFFFFF"/>
                  </a:outerShdw>
                </a:effectLst>
                <a:latin typeface="Tahoma" pitchFamily="34" charset="0"/>
                <a:ea typeface="宋体" pitchFamily="2" charset="-122"/>
              </a:rPr>
              <a:t>；</a:t>
            </a:r>
            <a:r>
              <a:rPr kumimoji="1" lang="zh-CN" altLang="en-US" sz="2400" dirty="0">
                <a:effectLst>
                  <a:outerShdw blurRad="38100" dist="38100" dir="2700000" algn="tl">
                    <a:srgbClr val="FFFFFF"/>
                  </a:outerShdw>
                </a:effectLst>
                <a:latin typeface="Tahoma" pitchFamily="34" charset="0"/>
                <a:ea typeface="宋体" pitchFamily="2" charset="-122"/>
              </a:rPr>
              <a:t>断电后内容会消失；存放用户程序、数据及中间结果</a:t>
            </a:r>
            <a:endParaRPr kumimoji="1" lang="en-US" altLang="zh-CN" sz="2400" dirty="0">
              <a:effectLst>
                <a:outerShdw blurRad="38100" dist="38100" dir="2700000" algn="tl">
                  <a:srgbClr val="FFFFFF"/>
                </a:outerShdw>
              </a:effectLst>
              <a:latin typeface="Tahoma" pitchFamily="34" charset="0"/>
              <a:ea typeface="宋体" pitchFamily="2" charset="-122"/>
            </a:endParaRPr>
          </a:p>
          <a:p>
            <a:pPr marL="342900" indent="-342900">
              <a:buFont typeface="宋体" pitchFamily="2" charset="-122"/>
              <a:buChar char="―"/>
              <a:defRPr/>
            </a:pPr>
            <a:endParaRPr kumimoji="1" lang="en-US" altLang="zh-CN" sz="2400" dirty="0">
              <a:effectLst>
                <a:outerShdw blurRad="38100" dist="38100" dir="2700000" algn="tl">
                  <a:srgbClr val="FFFFFF"/>
                </a:outerShdw>
              </a:effectLst>
              <a:latin typeface="Tahoma" pitchFamily="34" charset="0"/>
              <a:ea typeface="宋体" pitchFamily="2" charset="-122"/>
            </a:endParaRPr>
          </a:p>
          <a:p>
            <a:pPr marL="342900" indent="-342900">
              <a:buFont typeface="宋体" pitchFamily="2" charset="-122"/>
              <a:buChar char="―"/>
              <a:defRPr/>
            </a:pPr>
            <a:endParaRPr kumimoji="1" lang="zh-CN" altLang="en-US" sz="2400" dirty="0">
              <a:effectLst>
                <a:outerShdw blurRad="38100" dist="38100" dir="2700000" algn="tl">
                  <a:srgbClr val="FFFFFF"/>
                </a:outerShdw>
              </a:effectLst>
              <a:latin typeface="宋体" pitchFamily="2" charset="-122"/>
              <a:ea typeface="宋体" pitchFamily="2" charset="-122"/>
            </a:endParaRPr>
          </a:p>
          <a:p>
            <a:pPr marL="342900" indent="-342900">
              <a:buFont typeface="宋体" pitchFamily="2" charset="-122"/>
              <a:buChar char="―"/>
              <a:defRPr/>
            </a:pPr>
            <a:r>
              <a:rPr lang="zh-CN" altLang="en-US" sz="2400" kern="0" dirty="0">
                <a:latin typeface="宋体" pitchFamily="2" charset="-122"/>
                <a:ea typeface="宋体" pitchFamily="2" charset="-122"/>
              </a:rPr>
              <a:t>主要用于解决内存速度与</a:t>
            </a:r>
            <a:r>
              <a:rPr lang="en-US" altLang="zh-CN" sz="2400" kern="0" dirty="0">
                <a:latin typeface="宋体" pitchFamily="2" charset="-122"/>
                <a:ea typeface="宋体" pitchFamily="2" charset="-122"/>
              </a:rPr>
              <a:t>CPU</a:t>
            </a:r>
            <a:r>
              <a:rPr lang="zh-CN" altLang="en-US" sz="2400" kern="0" dirty="0">
                <a:latin typeface="宋体" pitchFamily="2" charset="-122"/>
                <a:ea typeface="宋体" pitchFamily="2" charset="-122"/>
              </a:rPr>
              <a:t>速度的不匹配问题</a:t>
            </a:r>
            <a:endParaRPr lang="en-US" altLang="zh-CN" sz="2400" kern="0" dirty="0">
              <a:latin typeface="宋体" pitchFamily="2" charset="-122"/>
              <a:ea typeface="宋体" pitchFamily="2" charset="-122"/>
            </a:endParaRPr>
          </a:p>
        </p:txBody>
      </p:sp>
      <p:cxnSp>
        <p:nvCxnSpPr>
          <p:cNvPr id="25" name="直接连接符 24"/>
          <p:cNvCxnSpPr>
            <a:stCxn id="9" idx="1"/>
          </p:cNvCxnSpPr>
          <p:nvPr/>
        </p:nvCxnSpPr>
        <p:spPr>
          <a:xfrm>
            <a:off x="1403350" y="4652963"/>
            <a:ext cx="5048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42" fill="hold" grpId="0"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barn(out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2</a:t>
            </a:r>
            <a:r>
              <a:rPr lang="zh-CN" altLang="en-US" sz="2000" dirty="0" smtClean="0">
                <a:solidFill>
                  <a:srgbClr val="0033CC"/>
                </a:solidFill>
              </a:rPr>
              <a:t>）存储器</a:t>
            </a:r>
          </a:p>
        </p:txBody>
      </p:sp>
      <p:sp>
        <p:nvSpPr>
          <p:cNvPr id="330755" name="Rectangle 3"/>
          <p:cNvSpPr>
            <a:spLocks noGrp="1" noChangeArrowheads="1"/>
          </p:cNvSpPr>
          <p:nvPr>
            <p:ph type="body" idx="1"/>
          </p:nvPr>
        </p:nvSpPr>
        <p:spPr/>
        <p:txBody>
          <a:bodyPr/>
          <a:lstStyle/>
          <a:p>
            <a:pPr marL="609600" indent="-609600" eaLnBrk="1" hangingPunct="1">
              <a:defRPr/>
            </a:pPr>
            <a:r>
              <a:rPr lang="zh-CN" altLang="en-US" dirty="0" smtClean="0"/>
              <a:t>存储单位</a:t>
            </a:r>
            <a:endParaRPr lang="en-US" altLang="zh-CN" dirty="0" smtClean="0"/>
          </a:p>
          <a:p>
            <a:pPr marL="990600" lvl="1" indent="-533400" eaLnBrk="1" hangingPunct="1">
              <a:lnSpc>
                <a:spcPct val="150000"/>
              </a:lnSpc>
              <a:buFont typeface="Wingdings" pitchFamily="2" charset="2"/>
              <a:buAutoNum type="arabicPeriod"/>
              <a:defRPr/>
            </a:pPr>
            <a:r>
              <a:rPr lang="zh-CN" altLang="en-US" sz="2400" dirty="0" smtClean="0"/>
              <a:t>位（</a:t>
            </a:r>
            <a:r>
              <a:rPr lang="en-US" altLang="zh-CN" sz="2400" dirty="0" smtClean="0"/>
              <a:t>bit</a:t>
            </a:r>
            <a:r>
              <a:rPr lang="zh-CN" altLang="en-US" sz="2400" dirty="0" smtClean="0"/>
              <a:t>）：简写为</a:t>
            </a:r>
            <a:r>
              <a:rPr lang="en-US" altLang="zh-CN" sz="2400" dirty="0" smtClean="0"/>
              <a:t>b</a:t>
            </a:r>
            <a:r>
              <a:rPr lang="zh-CN" altLang="en-US" sz="2400" dirty="0" smtClean="0"/>
              <a:t>，是计算机存储的最小单位，表示二进制中的一位。</a:t>
            </a:r>
          </a:p>
          <a:p>
            <a:pPr marL="990600" lvl="1" indent="-533400" eaLnBrk="1" hangingPunct="1">
              <a:lnSpc>
                <a:spcPct val="150000"/>
              </a:lnSpc>
              <a:buFont typeface="Wingdings" pitchFamily="2" charset="2"/>
              <a:buAutoNum type="arabicPeriod"/>
              <a:defRPr/>
            </a:pPr>
            <a:r>
              <a:rPr lang="zh-CN" altLang="en-US" sz="2400" dirty="0" smtClean="0"/>
              <a:t>字节（</a:t>
            </a:r>
            <a:r>
              <a:rPr lang="en-US" altLang="zh-CN" sz="2400" dirty="0" smtClean="0"/>
              <a:t>Byte</a:t>
            </a:r>
            <a:r>
              <a:rPr lang="zh-CN" altLang="en-US" sz="2400" dirty="0" smtClean="0"/>
              <a:t>）：简写为</a:t>
            </a:r>
            <a:r>
              <a:rPr lang="en-US" altLang="zh-CN" sz="2400" dirty="0" smtClean="0"/>
              <a:t>B</a:t>
            </a:r>
            <a:r>
              <a:rPr lang="zh-CN" altLang="en-US" sz="2400" dirty="0" smtClean="0"/>
              <a:t>，</a:t>
            </a:r>
            <a:r>
              <a:rPr lang="en-US" altLang="zh-CN" sz="2400" dirty="0" smtClean="0"/>
              <a:t>1B=8bit</a:t>
            </a:r>
            <a:r>
              <a:rPr lang="zh-CN" altLang="en-US" sz="2400" dirty="0" smtClean="0"/>
              <a:t>，它是计算机存储的基本计量单位。</a:t>
            </a:r>
          </a:p>
          <a:p>
            <a:pPr marL="990600" lvl="1" indent="-533400" eaLnBrk="1" hangingPunct="1">
              <a:lnSpc>
                <a:spcPct val="150000"/>
              </a:lnSpc>
              <a:buFont typeface="Wingdings" pitchFamily="2" charset="2"/>
              <a:buAutoNum type="arabicPeriod"/>
              <a:defRPr/>
            </a:pPr>
            <a:r>
              <a:rPr lang="zh-CN" altLang="en-US" sz="2400" dirty="0" smtClean="0"/>
              <a:t>字（</a:t>
            </a:r>
            <a:r>
              <a:rPr lang="en-US" altLang="zh-CN" sz="2400" dirty="0" smtClean="0"/>
              <a:t>word</a:t>
            </a:r>
            <a:r>
              <a:rPr lang="zh-CN" altLang="en-US" sz="2400" dirty="0" smtClean="0"/>
              <a:t>）：由若干个字节构成。</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2</a:t>
            </a:r>
            <a:r>
              <a:rPr lang="zh-CN" altLang="en-US" sz="2000" dirty="0" smtClean="0">
                <a:solidFill>
                  <a:srgbClr val="0033CC"/>
                </a:solidFill>
              </a:rPr>
              <a:t>）存储器</a:t>
            </a:r>
          </a:p>
        </p:txBody>
      </p:sp>
      <p:sp>
        <p:nvSpPr>
          <p:cNvPr id="331779" name="Rectangle 3"/>
          <p:cNvSpPr>
            <a:spLocks noGrp="1" noChangeArrowheads="1"/>
          </p:cNvSpPr>
          <p:nvPr>
            <p:ph type="body" idx="1"/>
          </p:nvPr>
        </p:nvSpPr>
        <p:spPr/>
        <p:txBody>
          <a:bodyPr/>
          <a:lstStyle/>
          <a:p>
            <a:pPr marL="609600" indent="-609600" eaLnBrk="1" hangingPunct="1">
              <a:defRPr/>
            </a:pPr>
            <a:r>
              <a:rPr lang="zh-CN" altLang="en-US" sz="2800" dirty="0" smtClean="0"/>
              <a:t>存储容量：存储器可以存储的信息总字节数。</a:t>
            </a:r>
          </a:p>
          <a:p>
            <a:pPr marL="990600" lvl="1" indent="-533400" eaLnBrk="1" hangingPunct="1">
              <a:defRPr/>
            </a:pPr>
            <a:r>
              <a:rPr kumimoji="1" lang="en-US" altLang="zh-CN" sz="2400" dirty="0" smtClean="0"/>
              <a:t>1</a:t>
            </a:r>
            <a:r>
              <a:rPr kumimoji="1" lang="zh-CN" altLang="en-US" sz="2400" dirty="0" smtClean="0"/>
              <a:t>个字母占用</a:t>
            </a:r>
            <a:r>
              <a:rPr kumimoji="1" lang="en-US" altLang="zh-CN" sz="2400" dirty="0" smtClean="0"/>
              <a:t>1</a:t>
            </a:r>
            <a:r>
              <a:rPr kumimoji="1" lang="zh-CN" altLang="en-US" sz="2400" dirty="0" smtClean="0"/>
              <a:t>个字节的存储空间；而</a:t>
            </a:r>
            <a:r>
              <a:rPr kumimoji="1" lang="en-US" altLang="zh-CN" sz="2400" dirty="0" smtClean="0"/>
              <a:t>1</a:t>
            </a:r>
            <a:r>
              <a:rPr kumimoji="1" lang="zh-CN" altLang="en-US" sz="2400" dirty="0" smtClean="0"/>
              <a:t>个汉字占用</a:t>
            </a:r>
            <a:r>
              <a:rPr kumimoji="1" lang="en-US" altLang="zh-CN" sz="2400" dirty="0" smtClean="0"/>
              <a:t>2</a:t>
            </a:r>
            <a:r>
              <a:rPr kumimoji="1" lang="zh-CN" altLang="en-US" sz="2400" dirty="0" smtClean="0"/>
              <a:t>个字节的存储空间。</a:t>
            </a:r>
            <a:endParaRPr lang="zh-CN" altLang="en-US" sz="2400" dirty="0" smtClean="0"/>
          </a:p>
          <a:p>
            <a:pPr marL="990600" lvl="1" indent="-533400" eaLnBrk="1" hangingPunct="1">
              <a:defRPr/>
            </a:pPr>
            <a:r>
              <a:rPr lang="zh-CN" altLang="en-US" sz="2400" dirty="0" smtClean="0"/>
              <a:t>存储容量的基本单位有：</a:t>
            </a:r>
            <a:r>
              <a:rPr lang="en-US" altLang="zh-CN" sz="2400" dirty="0" smtClean="0"/>
              <a:t>B</a:t>
            </a:r>
            <a:r>
              <a:rPr lang="zh-CN" altLang="en-US" sz="2400" dirty="0" smtClean="0"/>
              <a:t>、</a:t>
            </a:r>
            <a:r>
              <a:rPr lang="en-US" altLang="zh-CN" sz="2400" dirty="0" smtClean="0"/>
              <a:t>KB</a:t>
            </a:r>
            <a:r>
              <a:rPr lang="zh-CN" altLang="en-US" sz="2400" dirty="0" smtClean="0"/>
              <a:t>、</a:t>
            </a:r>
            <a:r>
              <a:rPr lang="en-US" altLang="zh-CN" sz="2400" dirty="0" smtClean="0"/>
              <a:t>MB</a:t>
            </a:r>
            <a:r>
              <a:rPr lang="zh-CN" altLang="en-US" sz="2400" dirty="0" smtClean="0"/>
              <a:t>、</a:t>
            </a:r>
            <a:r>
              <a:rPr lang="en-US" altLang="zh-CN" sz="2400" dirty="0" smtClean="0"/>
              <a:t>GB</a:t>
            </a:r>
            <a:r>
              <a:rPr lang="zh-CN" altLang="en-US" sz="2400" dirty="0" smtClean="0"/>
              <a:t>、</a:t>
            </a:r>
            <a:r>
              <a:rPr lang="en-US" altLang="zh-CN" sz="2400" dirty="0" smtClean="0"/>
              <a:t>TB</a:t>
            </a:r>
            <a:r>
              <a:rPr lang="zh-CN" altLang="en-US" sz="2400" dirty="0" smtClean="0"/>
              <a:t>等</a:t>
            </a:r>
          </a:p>
          <a:p>
            <a:pPr marL="609600" indent="-609600" eaLnBrk="1" hangingPunct="1">
              <a:buFont typeface="Wingdings" pitchFamily="2" charset="2"/>
              <a:buNone/>
              <a:defRPr/>
            </a:pPr>
            <a:r>
              <a:rPr lang="zh-CN" altLang="en-US" sz="2800" dirty="0" smtClean="0">
                <a:solidFill>
                  <a:schemeClr val="tx2"/>
                </a:solidFill>
              </a:rPr>
              <a:t>请思考</a:t>
            </a:r>
            <a:r>
              <a:rPr lang="zh-CN" altLang="en-US" sz="2800" dirty="0" smtClean="0"/>
              <a:t>：它们的换算关系是什么？常见的内存容量有哪些？</a:t>
            </a:r>
          </a:p>
        </p:txBody>
      </p:sp>
      <p:sp>
        <p:nvSpPr>
          <p:cNvPr id="331780" name="Rectangle 4"/>
          <p:cNvSpPr>
            <a:spLocks noChangeArrowheads="1"/>
          </p:cNvSpPr>
          <p:nvPr/>
        </p:nvSpPr>
        <p:spPr bwMode="auto">
          <a:xfrm>
            <a:off x="1692275" y="4221163"/>
            <a:ext cx="2159000" cy="1625600"/>
          </a:xfrm>
          <a:prstGeom prst="rect">
            <a:avLst/>
          </a:prstGeom>
          <a:solidFill>
            <a:srgbClr val="FFE5E5"/>
          </a:solidFill>
          <a:ln w="9525">
            <a:solidFill>
              <a:schemeClr val="bg2"/>
            </a:solidFill>
            <a:miter lim="800000"/>
            <a:headEnd/>
            <a:tailEnd/>
          </a:ln>
        </p:spPr>
        <p:txBody>
          <a:bodyPr lIns="92075" tIns="46038" rIns="92075" bIns="46038">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a:lnSpc>
                <a:spcPct val="125000"/>
              </a:lnSpc>
            </a:pPr>
            <a:r>
              <a:rPr kumimoji="1" lang="en-US" altLang="zh-CN" sz="2000">
                <a:latin typeface="Arial" pitchFamily="34" charset="0"/>
                <a:ea typeface="宋体" pitchFamily="2" charset="-122"/>
              </a:rPr>
              <a:t>1 KB = 2</a:t>
            </a:r>
            <a:r>
              <a:rPr kumimoji="1" lang="en-US" altLang="zh-CN" sz="2000" baseline="30000">
                <a:latin typeface="Arial" pitchFamily="34" charset="0"/>
                <a:ea typeface="宋体" pitchFamily="2" charset="-122"/>
              </a:rPr>
              <a:t>10  </a:t>
            </a:r>
            <a:r>
              <a:rPr kumimoji="1" lang="en-US" altLang="zh-CN" sz="2000">
                <a:latin typeface="Arial" pitchFamily="34" charset="0"/>
                <a:ea typeface="宋体" pitchFamily="2" charset="-122"/>
              </a:rPr>
              <a:t>Byte</a:t>
            </a:r>
          </a:p>
          <a:p>
            <a:pPr>
              <a:lnSpc>
                <a:spcPct val="125000"/>
              </a:lnSpc>
            </a:pPr>
            <a:r>
              <a:rPr kumimoji="1" lang="en-US" altLang="zh-CN" sz="2000">
                <a:latin typeface="Arial" pitchFamily="34" charset="0"/>
                <a:ea typeface="宋体" pitchFamily="2" charset="-122"/>
              </a:rPr>
              <a:t>1 MB = 2</a:t>
            </a:r>
            <a:r>
              <a:rPr kumimoji="1" lang="en-US" altLang="zh-CN" sz="2000" baseline="30000">
                <a:latin typeface="Arial" pitchFamily="34" charset="0"/>
                <a:ea typeface="宋体" pitchFamily="2" charset="-122"/>
              </a:rPr>
              <a:t>10  </a:t>
            </a:r>
            <a:r>
              <a:rPr kumimoji="1" lang="en-US" altLang="zh-CN" sz="2000">
                <a:latin typeface="Arial" pitchFamily="34" charset="0"/>
                <a:ea typeface="宋体" pitchFamily="2" charset="-122"/>
              </a:rPr>
              <a:t>KB</a:t>
            </a:r>
          </a:p>
          <a:p>
            <a:pPr>
              <a:lnSpc>
                <a:spcPct val="125000"/>
              </a:lnSpc>
            </a:pPr>
            <a:r>
              <a:rPr kumimoji="1" lang="en-US" altLang="zh-CN" sz="2000">
                <a:latin typeface="Arial" pitchFamily="34" charset="0"/>
                <a:ea typeface="宋体" pitchFamily="2" charset="-122"/>
              </a:rPr>
              <a:t>1 GB = 2</a:t>
            </a:r>
            <a:r>
              <a:rPr kumimoji="1" lang="en-US" altLang="zh-CN" sz="2000" baseline="30000">
                <a:latin typeface="Arial" pitchFamily="34" charset="0"/>
                <a:ea typeface="宋体" pitchFamily="2" charset="-122"/>
              </a:rPr>
              <a:t>10  </a:t>
            </a:r>
            <a:r>
              <a:rPr kumimoji="1" lang="en-US" altLang="zh-CN" sz="2000">
                <a:latin typeface="Arial" pitchFamily="34" charset="0"/>
                <a:ea typeface="宋体" pitchFamily="2" charset="-122"/>
              </a:rPr>
              <a:t>MB</a:t>
            </a:r>
          </a:p>
          <a:p>
            <a:pPr>
              <a:lnSpc>
                <a:spcPct val="125000"/>
              </a:lnSpc>
            </a:pPr>
            <a:r>
              <a:rPr kumimoji="1" lang="en-US" altLang="zh-CN" sz="2000">
                <a:latin typeface="Arial" pitchFamily="34" charset="0"/>
                <a:ea typeface="宋体" pitchFamily="2" charset="-122"/>
              </a:rPr>
              <a:t>1 TB = 2</a:t>
            </a:r>
            <a:r>
              <a:rPr kumimoji="1" lang="en-US" altLang="zh-CN" sz="2000" baseline="30000">
                <a:latin typeface="Arial" pitchFamily="34" charset="0"/>
                <a:ea typeface="宋体" pitchFamily="2" charset="-122"/>
              </a:rPr>
              <a:t>10  </a:t>
            </a:r>
            <a:r>
              <a:rPr kumimoji="1" lang="en-US" altLang="zh-CN" sz="2000">
                <a:latin typeface="Arial" pitchFamily="34" charset="0"/>
                <a:ea typeface="宋体" pitchFamily="2" charset="-122"/>
              </a:rPr>
              <a:t>GB  </a:t>
            </a:r>
          </a:p>
        </p:txBody>
      </p:sp>
      <p:sp>
        <p:nvSpPr>
          <p:cNvPr id="331781" name="Text Box 5"/>
          <p:cNvSpPr txBox="1">
            <a:spLocks noChangeArrowheads="1"/>
          </p:cNvSpPr>
          <p:nvPr/>
        </p:nvSpPr>
        <p:spPr bwMode="auto">
          <a:xfrm>
            <a:off x="1690688" y="5876925"/>
            <a:ext cx="2160587" cy="466725"/>
          </a:xfrm>
          <a:prstGeom prst="rect">
            <a:avLst/>
          </a:prstGeom>
          <a:solidFill>
            <a:srgbClr val="CCECFF"/>
          </a:solidFill>
          <a:ln w="9525">
            <a:solidFill>
              <a:schemeClr val="tx1"/>
            </a:solidFill>
            <a:miter lim="800000"/>
            <a:headEnd/>
            <a:tailEnd/>
          </a:ln>
          <a:effectLst/>
        </p:spPr>
        <p:txBody>
          <a:bodyPr>
            <a:spAutoFit/>
          </a:bodyPr>
          <a:lstStyle/>
          <a:p>
            <a:pPr>
              <a:defRPr/>
            </a:pPr>
            <a:r>
              <a:rPr kumimoji="1" lang="zh-CN" altLang="en-US" sz="2400" b="1">
                <a:effectLst>
                  <a:outerShdw blurRad="38100" dist="38100" dir="2700000" algn="tl">
                    <a:srgbClr val="FFFFFF"/>
                  </a:outerShdw>
                </a:effectLst>
                <a:latin typeface="黑体" pitchFamily="49" charset="-122"/>
                <a:ea typeface="黑体" pitchFamily="49" charset="-122"/>
              </a:rPr>
              <a:t>注</a:t>
            </a:r>
            <a:r>
              <a:rPr kumimoji="1" lang="en-US" altLang="zh-CN" sz="2400" b="1">
                <a:effectLst>
                  <a:outerShdw blurRad="38100" dist="38100" dir="2700000" algn="tl">
                    <a:srgbClr val="FFFFFF"/>
                  </a:outerShdw>
                </a:effectLst>
                <a:latin typeface="黑体" pitchFamily="49" charset="-122"/>
                <a:ea typeface="黑体" pitchFamily="49" charset="-122"/>
              </a:rPr>
              <a:t>: 2</a:t>
            </a:r>
            <a:r>
              <a:rPr kumimoji="1" lang="en-US" altLang="zh-CN" sz="2400" b="1" baseline="30000">
                <a:effectLst>
                  <a:outerShdw blurRad="38100" dist="38100" dir="2700000" algn="tl">
                    <a:srgbClr val="FFFFFF"/>
                  </a:outerShdw>
                </a:effectLst>
                <a:latin typeface="黑体" pitchFamily="49" charset="-122"/>
                <a:ea typeface="黑体" pitchFamily="49" charset="-122"/>
              </a:rPr>
              <a:t>10</a:t>
            </a:r>
            <a:r>
              <a:rPr kumimoji="1" lang="en-US" altLang="zh-CN" sz="2400" b="1">
                <a:effectLst>
                  <a:outerShdw blurRad="38100" dist="38100" dir="2700000" algn="tl">
                    <a:srgbClr val="FFFFFF"/>
                  </a:outerShdw>
                </a:effectLst>
                <a:latin typeface="黑体" pitchFamily="49" charset="-122"/>
                <a:ea typeface="黑体" pitchFamily="49" charset="-122"/>
              </a:rPr>
              <a:t>=1024</a:t>
            </a:r>
          </a:p>
        </p:txBody>
      </p:sp>
      <p:sp>
        <p:nvSpPr>
          <p:cNvPr id="331782" name="Rectangle 6"/>
          <p:cNvSpPr>
            <a:spLocks noChangeArrowheads="1"/>
          </p:cNvSpPr>
          <p:nvPr/>
        </p:nvSpPr>
        <p:spPr bwMode="auto">
          <a:xfrm>
            <a:off x="4140200" y="4221163"/>
            <a:ext cx="4392613" cy="1584325"/>
          </a:xfrm>
          <a:prstGeom prst="rect">
            <a:avLst/>
          </a:prstGeom>
          <a:solidFill>
            <a:srgbClr val="FFF8B7"/>
          </a:solidFill>
          <a:ln w="9525">
            <a:solidFill>
              <a:schemeClr val="tx1"/>
            </a:solidFill>
            <a:miter lim="800000"/>
            <a:headEnd/>
            <a:tailEnd/>
          </a:ln>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lang="zh-CN" altLang="en-US" sz="2400">
                <a:latin typeface="Arial Narrow" pitchFamily="34" charset="0"/>
                <a:ea typeface="宋体" pitchFamily="2" charset="-122"/>
              </a:rPr>
              <a:t>常见内存容量有：</a:t>
            </a:r>
          </a:p>
          <a:p>
            <a:pPr eaLnBrk="1" hangingPunct="1"/>
            <a:r>
              <a:rPr lang="en-US" altLang="zh-CN" sz="2000">
                <a:latin typeface="Arial Narrow" pitchFamily="34" charset="0"/>
                <a:ea typeface="宋体" pitchFamily="2" charset="-122"/>
              </a:rPr>
              <a:t>4M</a:t>
            </a:r>
            <a:r>
              <a:rPr lang="zh-CN" altLang="en-US" sz="2000">
                <a:latin typeface="Arial Narrow" pitchFamily="34" charset="0"/>
                <a:ea typeface="宋体" pitchFamily="2" charset="-122"/>
              </a:rPr>
              <a:t>、</a:t>
            </a:r>
            <a:r>
              <a:rPr lang="en-US" altLang="zh-CN" sz="2000">
                <a:latin typeface="Arial Narrow" pitchFamily="34" charset="0"/>
                <a:ea typeface="宋体" pitchFamily="2" charset="-122"/>
              </a:rPr>
              <a:t>8M</a:t>
            </a:r>
            <a:r>
              <a:rPr lang="zh-CN" altLang="en-US" sz="2000">
                <a:latin typeface="Arial Narrow" pitchFamily="34" charset="0"/>
                <a:ea typeface="宋体" pitchFamily="2" charset="-122"/>
              </a:rPr>
              <a:t>、</a:t>
            </a:r>
            <a:r>
              <a:rPr lang="en-US" altLang="zh-CN" sz="2000">
                <a:latin typeface="Arial Narrow" pitchFamily="34" charset="0"/>
                <a:ea typeface="宋体" pitchFamily="2" charset="-122"/>
              </a:rPr>
              <a:t>16M</a:t>
            </a:r>
            <a:r>
              <a:rPr lang="zh-CN" altLang="en-US" sz="2000">
                <a:latin typeface="Arial Narrow" pitchFamily="34" charset="0"/>
                <a:ea typeface="宋体" pitchFamily="2" charset="-122"/>
              </a:rPr>
              <a:t>、</a:t>
            </a:r>
            <a:r>
              <a:rPr lang="en-US" altLang="zh-CN" sz="2000">
                <a:latin typeface="Arial Narrow" pitchFamily="34" charset="0"/>
                <a:ea typeface="宋体" pitchFamily="2" charset="-122"/>
              </a:rPr>
              <a:t>32M</a:t>
            </a:r>
            <a:r>
              <a:rPr lang="zh-CN" altLang="en-US" sz="2000">
                <a:latin typeface="Arial Narrow" pitchFamily="34" charset="0"/>
                <a:ea typeface="宋体" pitchFamily="2" charset="-122"/>
              </a:rPr>
              <a:t>、</a:t>
            </a:r>
            <a:r>
              <a:rPr lang="en-US" altLang="zh-CN" sz="2000">
                <a:latin typeface="Arial Narrow" pitchFamily="34" charset="0"/>
                <a:ea typeface="宋体" pitchFamily="2" charset="-122"/>
              </a:rPr>
              <a:t>64M</a:t>
            </a:r>
            <a:r>
              <a:rPr lang="zh-CN" altLang="en-US" sz="2000">
                <a:latin typeface="Arial Narrow" pitchFamily="34" charset="0"/>
                <a:ea typeface="宋体" pitchFamily="2" charset="-122"/>
              </a:rPr>
              <a:t>、</a:t>
            </a:r>
            <a:r>
              <a:rPr lang="en-US" altLang="zh-CN" sz="2000">
                <a:latin typeface="Arial Narrow" pitchFamily="34" charset="0"/>
                <a:ea typeface="宋体" pitchFamily="2" charset="-122"/>
              </a:rPr>
              <a:t>128M</a:t>
            </a:r>
            <a:r>
              <a:rPr lang="zh-CN" altLang="en-US" sz="2000">
                <a:latin typeface="Arial Narrow" pitchFamily="34" charset="0"/>
                <a:ea typeface="宋体" pitchFamily="2" charset="-122"/>
              </a:rPr>
              <a:t>、</a:t>
            </a:r>
            <a:r>
              <a:rPr lang="en-US" altLang="zh-CN" sz="2000">
                <a:latin typeface="Arial Narrow" pitchFamily="34" charset="0"/>
                <a:ea typeface="宋体" pitchFamily="2" charset="-122"/>
              </a:rPr>
              <a:t>256M</a:t>
            </a:r>
            <a:r>
              <a:rPr lang="zh-CN" altLang="en-US" sz="2000">
                <a:latin typeface="Arial Narrow" pitchFamily="34" charset="0"/>
                <a:ea typeface="宋体" pitchFamily="2" charset="-122"/>
              </a:rPr>
              <a:t>、</a:t>
            </a:r>
            <a:r>
              <a:rPr lang="en-US" altLang="zh-CN" sz="2000">
                <a:latin typeface="Arial Narrow" pitchFamily="34" charset="0"/>
                <a:ea typeface="宋体" pitchFamily="2" charset="-122"/>
              </a:rPr>
              <a:t>512M</a:t>
            </a:r>
            <a:r>
              <a:rPr lang="zh-CN" altLang="en-US" sz="1600">
                <a:latin typeface="Arial Narrow" pitchFamily="34" charset="0"/>
                <a:ea typeface="宋体" pitchFamily="2" charset="-122"/>
              </a:rPr>
              <a:t>、</a:t>
            </a:r>
            <a:r>
              <a:rPr lang="en-US" altLang="zh-CN" sz="2000">
                <a:latin typeface="Arial Narrow" pitchFamily="34" charset="0"/>
                <a:ea typeface="宋体" pitchFamily="2" charset="-122"/>
              </a:rPr>
              <a:t>1G</a:t>
            </a:r>
            <a:r>
              <a:rPr lang="zh-CN" altLang="en-US" sz="2000">
                <a:latin typeface="Arial Narrow" pitchFamily="34" charset="0"/>
                <a:ea typeface="宋体" pitchFamily="2" charset="-122"/>
              </a:rPr>
              <a:t>、</a:t>
            </a:r>
            <a:r>
              <a:rPr lang="en-US" altLang="zh-CN" sz="2000">
                <a:latin typeface="Arial Narrow" pitchFamily="34" charset="0"/>
                <a:ea typeface="宋体" pitchFamily="2" charset="-122"/>
              </a:rPr>
              <a:t>2G</a:t>
            </a:r>
            <a:r>
              <a:rPr lang="zh-CN" altLang="en-US" sz="2000">
                <a:latin typeface="Arial Narrow" pitchFamily="34" charset="0"/>
                <a:ea typeface="宋体" pitchFamily="2" charset="-122"/>
              </a:rPr>
              <a:t>、</a:t>
            </a:r>
            <a:r>
              <a:rPr lang="en-US" altLang="zh-CN" sz="2000">
                <a:latin typeface="Arial Narrow" pitchFamily="34" charset="0"/>
                <a:ea typeface="宋体" pitchFamily="2" charset="-122"/>
              </a:rPr>
              <a:t>4G</a:t>
            </a:r>
            <a:r>
              <a:rPr lang="zh-CN" altLang="en-US" sz="2000">
                <a:latin typeface="Arial Narrow" pitchFamily="34" charset="0"/>
                <a:ea typeface="宋体" pitchFamily="2" charset="-122"/>
              </a:rPr>
              <a:t>、</a:t>
            </a:r>
            <a:r>
              <a:rPr lang="en-US" altLang="zh-CN" sz="2000">
                <a:latin typeface="Arial Narrow" pitchFamily="34" charset="0"/>
                <a:ea typeface="宋体" pitchFamily="2" charset="-122"/>
              </a:rPr>
              <a:t>8G</a:t>
            </a:r>
            <a:r>
              <a:rPr lang="zh-CN" altLang="en-US" sz="2000">
                <a:latin typeface="Arial Narrow" pitchFamily="34" charset="0"/>
                <a:ea typeface="宋体" pitchFamily="2" charset="-122"/>
              </a:rPr>
              <a:t>、</a:t>
            </a:r>
            <a:r>
              <a:rPr lang="en-US" altLang="zh-CN" sz="2000">
                <a:latin typeface="Arial Narrow" pitchFamily="34" charset="0"/>
                <a:ea typeface="宋体" pitchFamily="2" charset="-122"/>
              </a:rPr>
              <a:t>16G</a:t>
            </a:r>
            <a:r>
              <a:rPr lang="zh-CN" altLang="en-US" sz="2000">
                <a:latin typeface="Arial Narrow" pitchFamily="34" charset="0"/>
                <a:ea typeface="宋体" pitchFamily="2" charset="-122"/>
              </a:rPr>
              <a:t>、</a:t>
            </a:r>
            <a:r>
              <a:rPr lang="en-US" altLang="zh-CN" sz="2000">
                <a:latin typeface="Arial Narrow" pitchFamily="34" charset="0"/>
                <a:ea typeface="宋体" pitchFamily="2" charset="-122"/>
              </a:rPr>
              <a:t>32G、64G……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31780"/>
                                        </p:tgtEl>
                                        <p:attrNameLst>
                                          <p:attrName>style.visibility</p:attrName>
                                        </p:attrNameLst>
                                      </p:cBhvr>
                                      <p:to>
                                        <p:strVal val="visible"/>
                                      </p:to>
                                    </p:set>
                                    <p:animEffect transition="in" filter="wipe(down)">
                                      <p:cBhvr>
                                        <p:cTn id="7" dur="580">
                                          <p:stCondLst>
                                            <p:cond delay="0"/>
                                          </p:stCondLst>
                                        </p:cTn>
                                        <p:tgtEl>
                                          <p:spTgt spid="331780"/>
                                        </p:tgtEl>
                                      </p:cBhvr>
                                    </p:animEffect>
                                    <p:anim calcmode="lin" valueType="num">
                                      <p:cBhvr>
                                        <p:cTn id="8" dur="1822" tmFilter="0,0; 0.14,0.36; 0.43,0.73; 0.71,0.91; 1.0,1.0">
                                          <p:stCondLst>
                                            <p:cond delay="0"/>
                                          </p:stCondLst>
                                        </p:cTn>
                                        <p:tgtEl>
                                          <p:spTgt spid="33178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3178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3178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3178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31780"/>
                                        </p:tgtEl>
                                        <p:attrNameLst>
                                          <p:attrName>ppt_y</p:attrName>
                                        </p:attrNameLst>
                                      </p:cBhvr>
                                      <p:tavLst>
                                        <p:tav tm="0" fmla="#ppt_y-sin(pi*$)/81">
                                          <p:val>
                                            <p:fltVal val="0"/>
                                          </p:val>
                                        </p:tav>
                                        <p:tav tm="100000">
                                          <p:val>
                                            <p:fltVal val="1"/>
                                          </p:val>
                                        </p:tav>
                                      </p:tavLst>
                                    </p:anim>
                                    <p:animScale>
                                      <p:cBhvr>
                                        <p:cTn id="13" dur="26">
                                          <p:stCondLst>
                                            <p:cond delay="650"/>
                                          </p:stCondLst>
                                        </p:cTn>
                                        <p:tgtEl>
                                          <p:spTgt spid="331780"/>
                                        </p:tgtEl>
                                      </p:cBhvr>
                                      <p:to x="100000" y="60000"/>
                                    </p:animScale>
                                    <p:animScale>
                                      <p:cBhvr>
                                        <p:cTn id="14" dur="166" decel="50000">
                                          <p:stCondLst>
                                            <p:cond delay="676"/>
                                          </p:stCondLst>
                                        </p:cTn>
                                        <p:tgtEl>
                                          <p:spTgt spid="331780"/>
                                        </p:tgtEl>
                                      </p:cBhvr>
                                      <p:to x="100000" y="100000"/>
                                    </p:animScale>
                                    <p:animScale>
                                      <p:cBhvr>
                                        <p:cTn id="15" dur="26">
                                          <p:stCondLst>
                                            <p:cond delay="1312"/>
                                          </p:stCondLst>
                                        </p:cTn>
                                        <p:tgtEl>
                                          <p:spTgt spid="331780"/>
                                        </p:tgtEl>
                                      </p:cBhvr>
                                      <p:to x="100000" y="80000"/>
                                    </p:animScale>
                                    <p:animScale>
                                      <p:cBhvr>
                                        <p:cTn id="16" dur="166" decel="50000">
                                          <p:stCondLst>
                                            <p:cond delay="1338"/>
                                          </p:stCondLst>
                                        </p:cTn>
                                        <p:tgtEl>
                                          <p:spTgt spid="331780"/>
                                        </p:tgtEl>
                                      </p:cBhvr>
                                      <p:to x="100000" y="100000"/>
                                    </p:animScale>
                                    <p:animScale>
                                      <p:cBhvr>
                                        <p:cTn id="17" dur="26">
                                          <p:stCondLst>
                                            <p:cond delay="1642"/>
                                          </p:stCondLst>
                                        </p:cTn>
                                        <p:tgtEl>
                                          <p:spTgt spid="331780"/>
                                        </p:tgtEl>
                                      </p:cBhvr>
                                      <p:to x="100000" y="90000"/>
                                    </p:animScale>
                                    <p:animScale>
                                      <p:cBhvr>
                                        <p:cTn id="18" dur="166" decel="50000">
                                          <p:stCondLst>
                                            <p:cond delay="1668"/>
                                          </p:stCondLst>
                                        </p:cTn>
                                        <p:tgtEl>
                                          <p:spTgt spid="331780"/>
                                        </p:tgtEl>
                                      </p:cBhvr>
                                      <p:to x="100000" y="100000"/>
                                    </p:animScale>
                                    <p:animScale>
                                      <p:cBhvr>
                                        <p:cTn id="19" dur="26">
                                          <p:stCondLst>
                                            <p:cond delay="1808"/>
                                          </p:stCondLst>
                                        </p:cTn>
                                        <p:tgtEl>
                                          <p:spTgt spid="331780"/>
                                        </p:tgtEl>
                                      </p:cBhvr>
                                      <p:to x="100000" y="95000"/>
                                    </p:animScale>
                                    <p:animScale>
                                      <p:cBhvr>
                                        <p:cTn id="20" dur="166" decel="50000">
                                          <p:stCondLst>
                                            <p:cond delay="1834"/>
                                          </p:stCondLst>
                                        </p:cTn>
                                        <p:tgtEl>
                                          <p:spTgt spid="331780"/>
                                        </p:tgtEl>
                                      </p:cBhvr>
                                      <p:to x="100000" y="100000"/>
                                    </p:animScale>
                                  </p:childTnLst>
                                </p:cTn>
                              </p:par>
                            </p:childTnLst>
                          </p:cTn>
                        </p:par>
                        <p:par>
                          <p:cTn id="21" fill="hold" nodeType="afterGroup">
                            <p:stCondLst>
                              <p:cond delay="2000"/>
                            </p:stCondLst>
                            <p:childTnLst>
                              <p:par>
                                <p:cTn id="22" presetID="26" presetClass="entr" presetSubtype="0" fill="hold" grpId="0" nodeType="afterEffect">
                                  <p:stCondLst>
                                    <p:cond delay="0"/>
                                  </p:stCondLst>
                                  <p:childTnLst>
                                    <p:set>
                                      <p:cBhvr>
                                        <p:cTn id="23" dur="1" fill="hold">
                                          <p:stCondLst>
                                            <p:cond delay="0"/>
                                          </p:stCondLst>
                                        </p:cTn>
                                        <p:tgtEl>
                                          <p:spTgt spid="331781"/>
                                        </p:tgtEl>
                                        <p:attrNameLst>
                                          <p:attrName>style.visibility</p:attrName>
                                        </p:attrNameLst>
                                      </p:cBhvr>
                                      <p:to>
                                        <p:strVal val="visible"/>
                                      </p:to>
                                    </p:set>
                                    <p:animEffect transition="in" filter="wipe(down)">
                                      <p:cBhvr>
                                        <p:cTn id="24" dur="580">
                                          <p:stCondLst>
                                            <p:cond delay="0"/>
                                          </p:stCondLst>
                                        </p:cTn>
                                        <p:tgtEl>
                                          <p:spTgt spid="331781"/>
                                        </p:tgtEl>
                                      </p:cBhvr>
                                    </p:animEffect>
                                    <p:anim calcmode="lin" valueType="num">
                                      <p:cBhvr>
                                        <p:cTn id="25" dur="1822" tmFilter="0,0; 0.14,0.36; 0.43,0.73; 0.71,0.91; 1.0,1.0">
                                          <p:stCondLst>
                                            <p:cond delay="0"/>
                                          </p:stCondLst>
                                        </p:cTn>
                                        <p:tgtEl>
                                          <p:spTgt spid="331781"/>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331781"/>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331781"/>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331781"/>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331781"/>
                                        </p:tgtEl>
                                        <p:attrNameLst>
                                          <p:attrName>ppt_y</p:attrName>
                                        </p:attrNameLst>
                                      </p:cBhvr>
                                      <p:tavLst>
                                        <p:tav tm="0" fmla="#ppt_y-sin(pi*$)/81">
                                          <p:val>
                                            <p:fltVal val="0"/>
                                          </p:val>
                                        </p:tav>
                                        <p:tav tm="100000">
                                          <p:val>
                                            <p:fltVal val="1"/>
                                          </p:val>
                                        </p:tav>
                                      </p:tavLst>
                                    </p:anim>
                                    <p:animScale>
                                      <p:cBhvr>
                                        <p:cTn id="30" dur="26">
                                          <p:stCondLst>
                                            <p:cond delay="650"/>
                                          </p:stCondLst>
                                        </p:cTn>
                                        <p:tgtEl>
                                          <p:spTgt spid="331781"/>
                                        </p:tgtEl>
                                      </p:cBhvr>
                                      <p:to x="100000" y="60000"/>
                                    </p:animScale>
                                    <p:animScale>
                                      <p:cBhvr>
                                        <p:cTn id="31" dur="166" decel="50000">
                                          <p:stCondLst>
                                            <p:cond delay="676"/>
                                          </p:stCondLst>
                                        </p:cTn>
                                        <p:tgtEl>
                                          <p:spTgt spid="331781"/>
                                        </p:tgtEl>
                                      </p:cBhvr>
                                      <p:to x="100000" y="100000"/>
                                    </p:animScale>
                                    <p:animScale>
                                      <p:cBhvr>
                                        <p:cTn id="32" dur="26">
                                          <p:stCondLst>
                                            <p:cond delay="1312"/>
                                          </p:stCondLst>
                                        </p:cTn>
                                        <p:tgtEl>
                                          <p:spTgt spid="331781"/>
                                        </p:tgtEl>
                                      </p:cBhvr>
                                      <p:to x="100000" y="80000"/>
                                    </p:animScale>
                                    <p:animScale>
                                      <p:cBhvr>
                                        <p:cTn id="33" dur="166" decel="50000">
                                          <p:stCondLst>
                                            <p:cond delay="1338"/>
                                          </p:stCondLst>
                                        </p:cTn>
                                        <p:tgtEl>
                                          <p:spTgt spid="331781"/>
                                        </p:tgtEl>
                                      </p:cBhvr>
                                      <p:to x="100000" y="100000"/>
                                    </p:animScale>
                                    <p:animScale>
                                      <p:cBhvr>
                                        <p:cTn id="34" dur="26">
                                          <p:stCondLst>
                                            <p:cond delay="1642"/>
                                          </p:stCondLst>
                                        </p:cTn>
                                        <p:tgtEl>
                                          <p:spTgt spid="331781"/>
                                        </p:tgtEl>
                                      </p:cBhvr>
                                      <p:to x="100000" y="90000"/>
                                    </p:animScale>
                                    <p:animScale>
                                      <p:cBhvr>
                                        <p:cTn id="35" dur="166" decel="50000">
                                          <p:stCondLst>
                                            <p:cond delay="1668"/>
                                          </p:stCondLst>
                                        </p:cTn>
                                        <p:tgtEl>
                                          <p:spTgt spid="331781"/>
                                        </p:tgtEl>
                                      </p:cBhvr>
                                      <p:to x="100000" y="100000"/>
                                    </p:animScale>
                                    <p:animScale>
                                      <p:cBhvr>
                                        <p:cTn id="36" dur="26">
                                          <p:stCondLst>
                                            <p:cond delay="1808"/>
                                          </p:stCondLst>
                                        </p:cTn>
                                        <p:tgtEl>
                                          <p:spTgt spid="331781"/>
                                        </p:tgtEl>
                                      </p:cBhvr>
                                      <p:to x="100000" y="95000"/>
                                    </p:animScale>
                                    <p:animScale>
                                      <p:cBhvr>
                                        <p:cTn id="37" dur="166" decel="50000">
                                          <p:stCondLst>
                                            <p:cond delay="1834"/>
                                          </p:stCondLst>
                                        </p:cTn>
                                        <p:tgtEl>
                                          <p:spTgt spid="331781"/>
                                        </p:tgtEl>
                                      </p:cBhvr>
                                      <p:to x="100000" y="100000"/>
                                    </p:animScale>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31782"/>
                                        </p:tgtEl>
                                        <p:attrNameLst>
                                          <p:attrName>style.visibility</p:attrName>
                                        </p:attrNameLst>
                                      </p:cBhvr>
                                      <p:to>
                                        <p:strVal val="visible"/>
                                      </p:to>
                                    </p:set>
                                    <p:animEffect transition="in" filter="wipe(left)">
                                      <p:cBhvr>
                                        <p:cTn id="42" dur="500"/>
                                        <p:tgtEl>
                                          <p:spTgt spid="3317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780" grpId="0" animBg="1"/>
      <p:bldP spid="331781" grpId="0" animBg="1"/>
      <p:bldP spid="331782" grpId="0" animBg="1"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395288" y="296863"/>
            <a:ext cx="7115175" cy="560387"/>
          </a:xfrm>
          <a:noFill/>
          <a:extLst>
            <a:ext uri="{909E8E84-426E-40DD-AFC4-6F175D3DCCD1}">
              <a14:hiddenFill xmlns:a14="http://schemas.microsoft.com/office/drawing/2010/main">
                <a:solidFill>
                  <a:srgbClr val="FFFFFF"/>
                </a:solidFill>
              </a14:hiddenFill>
            </a:ext>
          </a:extLst>
        </p:spPr>
        <p:txBody>
          <a:bodyPr/>
          <a:lstStyle/>
          <a:p>
            <a:pPr eaLnBrk="1" hangingPunct="1">
              <a:lnSpc>
                <a:spcPct val="90000"/>
              </a:lnSpc>
            </a:pPr>
            <a:r>
              <a:rPr lang="zh-CN" altLang="en-US" sz="2800" smtClean="0">
                <a:effectLst/>
              </a:rPr>
              <a:t>看一看：请说出下列存储器分别叫什么？</a:t>
            </a:r>
          </a:p>
        </p:txBody>
      </p:sp>
      <p:pic>
        <p:nvPicPr>
          <p:cNvPr id="39939" name="Picture 4" descr="harddisk"/>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76800" y="1219200"/>
            <a:ext cx="33528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0" name="Picture 5" descr="softdisk"/>
          <p:cNvPicPr>
            <a:picLocks noChangeAspect="1" noChangeArrowheads="1"/>
          </p:cNvPicPr>
          <p:nvPr/>
        </p:nvPicPr>
        <p:blipFill>
          <a:blip r:embed="rId3">
            <a:clrChange>
              <a:clrFrom>
                <a:srgbClr val="FBF7F7"/>
              </a:clrFrom>
              <a:clrTo>
                <a:srgbClr val="FBF7F7">
                  <a:alpha val="0"/>
                </a:srgbClr>
              </a:clrTo>
            </a:clrChange>
            <a:extLst>
              <a:ext uri="{28A0092B-C50C-407E-A947-70E740481C1C}">
                <a14:useLocalDpi xmlns:a14="http://schemas.microsoft.com/office/drawing/2010/main" val="0"/>
              </a:ext>
            </a:extLst>
          </a:blip>
          <a:srcRect/>
          <a:stretch>
            <a:fillRect/>
          </a:stretch>
        </p:blipFill>
        <p:spPr bwMode="auto">
          <a:xfrm>
            <a:off x="7620000" y="3048000"/>
            <a:ext cx="1346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2806" name="Text Box 6"/>
          <p:cNvSpPr txBox="1">
            <a:spLocks noChangeArrowheads="1"/>
          </p:cNvSpPr>
          <p:nvPr/>
        </p:nvSpPr>
        <p:spPr bwMode="auto">
          <a:xfrm>
            <a:off x="5715000" y="3048000"/>
            <a:ext cx="1600200" cy="519113"/>
          </a:xfrm>
          <a:prstGeom prst="rect">
            <a:avLst/>
          </a:prstGeom>
          <a:noFill/>
          <a:ln w="9525">
            <a:noFill/>
            <a:miter lim="800000"/>
            <a:headEnd/>
            <a:tailEnd/>
          </a:ln>
          <a:effectLst/>
        </p:spPr>
        <p:txBody>
          <a:bodyPr>
            <a:spAutoFit/>
          </a:bodyPr>
          <a:lstStyle/>
          <a:p>
            <a:pPr algn="ctr">
              <a:defRPr/>
            </a:pPr>
            <a:r>
              <a:rPr kumimoji="1" lang="zh-CN" altLang="en-US" sz="2800" b="1">
                <a:effectLst>
                  <a:outerShdw blurRad="38100" dist="38100" dir="2700000" algn="tl">
                    <a:srgbClr val="C0C0C0"/>
                  </a:outerShdw>
                </a:effectLst>
                <a:latin typeface="Tahoma" pitchFamily="34" charset="0"/>
                <a:ea typeface="宋体" pitchFamily="2" charset="-122"/>
              </a:rPr>
              <a:t>硬盘</a:t>
            </a:r>
          </a:p>
        </p:txBody>
      </p:sp>
      <p:sp>
        <p:nvSpPr>
          <p:cNvPr id="332807" name="Text Box 7"/>
          <p:cNvSpPr txBox="1">
            <a:spLocks noChangeArrowheads="1"/>
          </p:cNvSpPr>
          <p:nvPr/>
        </p:nvSpPr>
        <p:spPr bwMode="auto">
          <a:xfrm>
            <a:off x="7391400" y="4648200"/>
            <a:ext cx="1600200" cy="519113"/>
          </a:xfrm>
          <a:prstGeom prst="rect">
            <a:avLst/>
          </a:prstGeom>
          <a:noFill/>
          <a:ln w="9525">
            <a:noFill/>
            <a:miter lim="800000"/>
            <a:headEnd/>
            <a:tailEnd/>
          </a:ln>
          <a:effectLst/>
        </p:spPr>
        <p:txBody>
          <a:bodyPr>
            <a:spAutoFit/>
          </a:bodyPr>
          <a:lstStyle/>
          <a:p>
            <a:pPr algn="ctr">
              <a:defRPr/>
            </a:pPr>
            <a:r>
              <a:rPr kumimoji="1" lang="zh-CN" altLang="en-US" sz="2800" b="1">
                <a:effectLst>
                  <a:outerShdw blurRad="38100" dist="38100" dir="2700000" algn="tl">
                    <a:srgbClr val="C0C0C0"/>
                  </a:outerShdw>
                </a:effectLst>
                <a:latin typeface="Tahoma" pitchFamily="34" charset="0"/>
                <a:ea typeface="宋体" pitchFamily="2" charset="-122"/>
              </a:rPr>
              <a:t>软盘</a:t>
            </a:r>
          </a:p>
        </p:txBody>
      </p:sp>
      <p:sp>
        <p:nvSpPr>
          <p:cNvPr id="332808" name="Text Box 8"/>
          <p:cNvSpPr txBox="1">
            <a:spLocks noChangeArrowheads="1"/>
          </p:cNvSpPr>
          <p:nvPr/>
        </p:nvSpPr>
        <p:spPr bwMode="auto">
          <a:xfrm>
            <a:off x="5562600" y="5943600"/>
            <a:ext cx="1600200" cy="519113"/>
          </a:xfrm>
          <a:prstGeom prst="rect">
            <a:avLst/>
          </a:prstGeom>
          <a:noFill/>
          <a:ln w="9525">
            <a:noFill/>
            <a:miter lim="800000"/>
            <a:headEnd/>
            <a:tailEnd/>
          </a:ln>
          <a:effectLst/>
        </p:spPr>
        <p:txBody>
          <a:bodyPr>
            <a:spAutoFit/>
          </a:bodyPr>
          <a:lstStyle/>
          <a:p>
            <a:pPr algn="ctr">
              <a:defRPr/>
            </a:pPr>
            <a:r>
              <a:rPr kumimoji="1" lang="zh-CN" altLang="en-US" sz="2800" b="1">
                <a:effectLst>
                  <a:outerShdw blurRad="38100" dist="38100" dir="2700000" algn="tl">
                    <a:srgbClr val="C0C0C0"/>
                  </a:outerShdw>
                </a:effectLst>
                <a:latin typeface="Tahoma" pitchFamily="34" charset="0"/>
                <a:ea typeface="宋体" pitchFamily="2" charset="-122"/>
              </a:rPr>
              <a:t>光盘</a:t>
            </a:r>
          </a:p>
        </p:txBody>
      </p:sp>
      <p:pic>
        <p:nvPicPr>
          <p:cNvPr id="39944" name="Picture 9" descr="cd"/>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86400" y="4343400"/>
            <a:ext cx="1600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2810" name="Oval 10"/>
          <p:cNvSpPr>
            <a:spLocks noChangeArrowheads="1"/>
          </p:cNvSpPr>
          <p:nvPr/>
        </p:nvSpPr>
        <p:spPr bwMode="auto">
          <a:xfrm>
            <a:off x="2971800" y="1066800"/>
            <a:ext cx="6172200" cy="5548313"/>
          </a:xfrm>
          <a:prstGeom prst="ellipse">
            <a:avLst/>
          </a:prstGeom>
          <a:noFill/>
          <a:ln w="9525" cap="rnd">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endParaRPr lang="zh-CN" altLang="en-US"/>
          </a:p>
        </p:txBody>
      </p:sp>
      <p:grpSp>
        <p:nvGrpSpPr>
          <p:cNvPr id="2" name="Group 11"/>
          <p:cNvGrpSpPr>
            <a:grpSpLocks/>
          </p:cNvGrpSpPr>
          <p:nvPr/>
        </p:nvGrpSpPr>
        <p:grpSpPr bwMode="auto">
          <a:xfrm>
            <a:off x="395288" y="3214688"/>
            <a:ext cx="2362200" cy="1362075"/>
            <a:chOff x="249" y="2880"/>
            <a:chExt cx="1488" cy="858"/>
          </a:xfrm>
        </p:grpSpPr>
        <p:sp>
          <p:nvSpPr>
            <p:cNvPr id="332812" name="Oval 12"/>
            <p:cNvSpPr>
              <a:spLocks noChangeArrowheads="1"/>
            </p:cNvSpPr>
            <p:nvPr/>
          </p:nvSpPr>
          <p:spPr bwMode="auto">
            <a:xfrm>
              <a:off x="260" y="3294"/>
              <a:ext cx="1441" cy="444"/>
            </a:xfrm>
            <a:prstGeom prst="ellipse">
              <a:avLst/>
            </a:prstGeom>
            <a:solidFill>
              <a:srgbClr val="99CCFF"/>
            </a:solidFill>
            <a:ln w="9525">
              <a:solidFill>
                <a:schemeClr val="bg2"/>
              </a:solidFill>
              <a:round/>
              <a:headEnd/>
              <a:tailEnd/>
            </a:ln>
            <a:effectLst/>
          </p:spPr>
          <p:txBody>
            <a:bodyPr>
              <a:spAutoFit/>
            </a:bodyPr>
            <a:lstStyle/>
            <a:p>
              <a:pPr algn="ctr">
                <a:defRPr/>
              </a:pPr>
              <a:r>
                <a:rPr kumimoji="1" lang="zh-CN" altLang="en-US" sz="2800">
                  <a:effectLst>
                    <a:outerShdw blurRad="38100" dist="38100" dir="2700000" algn="tl">
                      <a:srgbClr val="FFFFFF"/>
                    </a:outerShdw>
                  </a:effectLst>
                  <a:latin typeface="Tahoma" pitchFamily="34" charset="0"/>
                  <a:ea typeface="宋体" pitchFamily="2" charset="-122"/>
                </a:rPr>
                <a:t>内存储器</a:t>
              </a:r>
            </a:p>
          </p:txBody>
        </p:sp>
        <p:sp>
          <p:nvSpPr>
            <p:cNvPr id="332813" name="Text Box 13"/>
            <p:cNvSpPr txBox="1">
              <a:spLocks noChangeArrowheads="1"/>
            </p:cNvSpPr>
            <p:nvPr/>
          </p:nvSpPr>
          <p:spPr bwMode="auto">
            <a:xfrm>
              <a:off x="249" y="2880"/>
              <a:ext cx="1488" cy="288"/>
            </a:xfrm>
            <a:prstGeom prst="rect">
              <a:avLst/>
            </a:prstGeom>
            <a:noFill/>
            <a:ln w="9525">
              <a:noFill/>
              <a:miter lim="800000"/>
              <a:headEnd/>
              <a:tailEnd/>
            </a:ln>
            <a:effectLst/>
          </p:spPr>
          <p:txBody>
            <a:bodyPr>
              <a:spAutoFit/>
            </a:bodyPr>
            <a:lstStyle/>
            <a:p>
              <a:pPr algn="ctr">
                <a:defRPr/>
              </a:pPr>
              <a:r>
                <a:rPr kumimoji="1" lang="en-US" altLang="zh-CN" sz="2400" dirty="0">
                  <a:effectLst>
                    <a:outerShdw blurRad="38100" dist="38100" dir="2700000" algn="tl">
                      <a:srgbClr val="C0C0C0"/>
                    </a:outerShdw>
                  </a:effectLst>
                  <a:latin typeface="Tahoma" pitchFamily="34" charset="0"/>
                  <a:ea typeface="宋体" pitchFamily="2" charset="-122"/>
                </a:rPr>
                <a:t>RAM</a:t>
              </a:r>
              <a:r>
                <a:rPr kumimoji="1" lang="zh-CN" altLang="en-US" sz="2400" dirty="0">
                  <a:effectLst>
                    <a:outerShdw blurRad="38100" dist="38100" dir="2700000" algn="tl">
                      <a:srgbClr val="C0C0C0"/>
                    </a:outerShdw>
                  </a:effectLst>
                  <a:latin typeface="Tahoma" pitchFamily="34" charset="0"/>
                  <a:ea typeface="宋体" pitchFamily="2" charset="-122"/>
                </a:rPr>
                <a:t>（内存条）</a:t>
              </a:r>
            </a:p>
          </p:txBody>
        </p:sp>
      </p:grpSp>
      <p:sp>
        <p:nvSpPr>
          <p:cNvPr id="332814" name="Oval 14"/>
          <p:cNvSpPr>
            <a:spLocks noChangeArrowheads="1"/>
          </p:cNvSpPr>
          <p:nvPr/>
        </p:nvSpPr>
        <p:spPr bwMode="auto">
          <a:xfrm>
            <a:off x="6551613" y="852488"/>
            <a:ext cx="2403475" cy="704850"/>
          </a:xfrm>
          <a:prstGeom prst="ellipse">
            <a:avLst/>
          </a:prstGeom>
          <a:solidFill>
            <a:srgbClr val="99CCFF"/>
          </a:solidFill>
          <a:ln w="9525">
            <a:solidFill>
              <a:schemeClr val="bg2"/>
            </a:solidFill>
            <a:round/>
            <a:headEnd/>
            <a:tailEnd/>
          </a:ln>
          <a:effectLst/>
        </p:spPr>
        <p:txBody>
          <a:bodyPr>
            <a:spAutoFit/>
          </a:bodyPr>
          <a:lstStyle/>
          <a:p>
            <a:pPr algn="ctr">
              <a:defRPr/>
            </a:pPr>
            <a:r>
              <a:rPr kumimoji="1" lang="zh-CN" altLang="en-US" sz="2800" dirty="0">
                <a:effectLst>
                  <a:outerShdw blurRad="38100" dist="38100" dir="2700000" algn="tl">
                    <a:srgbClr val="FFFFFF"/>
                  </a:outerShdw>
                </a:effectLst>
                <a:latin typeface="Tahoma" pitchFamily="34" charset="0"/>
                <a:ea typeface="宋体" pitchFamily="2" charset="-122"/>
              </a:rPr>
              <a:t>外存储器</a:t>
            </a:r>
          </a:p>
        </p:txBody>
      </p:sp>
      <p:sp>
        <p:nvSpPr>
          <p:cNvPr id="332816" name="Text Box 16"/>
          <p:cNvSpPr txBox="1">
            <a:spLocks noChangeArrowheads="1"/>
          </p:cNvSpPr>
          <p:nvPr/>
        </p:nvSpPr>
        <p:spPr bwMode="auto">
          <a:xfrm>
            <a:off x="3352800" y="4572000"/>
            <a:ext cx="1295400" cy="519113"/>
          </a:xfrm>
          <a:prstGeom prst="rect">
            <a:avLst/>
          </a:prstGeom>
          <a:noFill/>
          <a:ln w="9525">
            <a:noFill/>
            <a:miter lim="800000"/>
            <a:headEnd/>
            <a:tailEnd/>
          </a:ln>
          <a:effectLst/>
        </p:spPr>
        <p:txBody>
          <a:bodyPr>
            <a:spAutoFit/>
          </a:bodyPr>
          <a:lstStyle/>
          <a:p>
            <a:pPr algn="ctr">
              <a:spcBef>
                <a:spcPct val="50000"/>
              </a:spcBef>
              <a:defRPr/>
            </a:pPr>
            <a:r>
              <a:rPr kumimoji="1" lang="zh-CN" altLang="en-US" sz="2800" b="1">
                <a:effectLst>
                  <a:outerShdw blurRad="38100" dist="38100" dir="2700000" algn="tl">
                    <a:srgbClr val="C0C0C0"/>
                  </a:outerShdw>
                </a:effectLst>
                <a:latin typeface="Tahoma" pitchFamily="34" charset="0"/>
                <a:ea typeface="宋体" pitchFamily="2" charset="-122"/>
              </a:rPr>
              <a:t>优盘</a:t>
            </a:r>
          </a:p>
        </p:txBody>
      </p:sp>
      <p:grpSp>
        <p:nvGrpSpPr>
          <p:cNvPr id="39949" name="Group 17"/>
          <p:cNvGrpSpPr>
            <a:grpSpLocks/>
          </p:cNvGrpSpPr>
          <p:nvPr/>
        </p:nvGrpSpPr>
        <p:grpSpPr bwMode="auto">
          <a:xfrm>
            <a:off x="4437063" y="1296988"/>
            <a:ext cx="5527675" cy="0"/>
            <a:chOff x="0" y="0"/>
            <a:chExt cx="3482" cy="0"/>
          </a:xfrm>
        </p:grpSpPr>
        <p:sp>
          <p:nvSpPr>
            <p:cNvPr id="39952" name="Rectangle 18"/>
            <p:cNvSpPr>
              <a:spLocks noChangeArrowheads="1"/>
            </p:cNvSpPr>
            <p:nvPr/>
          </p:nvSpPr>
          <p:spPr bwMode="auto">
            <a:xfrm>
              <a:off x="0" y="0"/>
              <a:ext cx="3482"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endParaRPr lang="zh-CN" altLang="en-US"/>
            </a:p>
          </p:txBody>
        </p:sp>
        <p:sp>
          <p:nvSpPr>
            <p:cNvPr id="39953" name="Rectangle 19"/>
            <p:cNvSpPr>
              <a:spLocks noChangeArrowheads="1"/>
            </p:cNvSpPr>
            <p:nvPr/>
          </p:nvSpPr>
          <p:spPr bwMode="auto">
            <a:xfrm>
              <a:off x="0" y="0"/>
              <a:ext cx="3482"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endParaRPr lang="zh-CN" altLang="en-US"/>
            </a:p>
          </p:txBody>
        </p:sp>
      </p:grpSp>
      <p:pic>
        <p:nvPicPr>
          <p:cNvPr id="39950" name="Picture 2" descr="FLASH MEMORY"/>
          <p:cNvPicPr>
            <a:picLocks noChangeAspect="1" noChangeArrowheads="1"/>
          </p:cNvPicPr>
          <p:nvPr/>
        </p:nvPicPr>
        <p:blipFill>
          <a:blip r:embed="rId5">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3203575" y="2924175"/>
            <a:ext cx="1728788"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1" name="Picture 6" descr="18d122e6-799d-4d74-98b6-b8a8522e48424501200"/>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1571625"/>
            <a:ext cx="3357563" cy="158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332816"/>
                                        </p:tgtEl>
                                        <p:attrNameLst>
                                          <p:attrName>style.visibility</p:attrName>
                                        </p:attrNameLst>
                                      </p:cBhvr>
                                      <p:to>
                                        <p:strVal val="visible"/>
                                      </p:to>
                                    </p:set>
                                    <p:animEffect transition="in" filter="dissolve">
                                      <p:cBhvr>
                                        <p:cTn id="25" dur="500"/>
                                        <p:tgtEl>
                                          <p:spTgt spid="332816"/>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332806"/>
                                        </p:tgtEl>
                                        <p:attrNameLst>
                                          <p:attrName>style.visibility</p:attrName>
                                        </p:attrNameLst>
                                      </p:cBhvr>
                                      <p:to>
                                        <p:strVal val="visible"/>
                                      </p:to>
                                    </p:set>
                                    <p:animEffect transition="in" filter="dissolve">
                                      <p:cBhvr>
                                        <p:cTn id="30" dur="500"/>
                                        <p:tgtEl>
                                          <p:spTgt spid="332806"/>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332808"/>
                                        </p:tgtEl>
                                        <p:attrNameLst>
                                          <p:attrName>style.visibility</p:attrName>
                                        </p:attrNameLst>
                                      </p:cBhvr>
                                      <p:to>
                                        <p:strVal val="visible"/>
                                      </p:to>
                                    </p:set>
                                    <p:animEffect transition="in" filter="dissolve">
                                      <p:cBhvr>
                                        <p:cTn id="35" dur="500"/>
                                        <p:tgtEl>
                                          <p:spTgt spid="332808"/>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332807"/>
                                        </p:tgtEl>
                                        <p:attrNameLst>
                                          <p:attrName>style.visibility</p:attrName>
                                        </p:attrNameLst>
                                      </p:cBhvr>
                                      <p:to>
                                        <p:strVal val="visible"/>
                                      </p:to>
                                    </p:set>
                                    <p:animEffect transition="in" filter="dissolve">
                                      <p:cBhvr>
                                        <p:cTn id="40" dur="500"/>
                                        <p:tgtEl>
                                          <p:spTgt spid="332807"/>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332810"/>
                                        </p:tgtEl>
                                        <p:attrNameLst>
                                          <p:attrName>style.visibility</p:attrName>
                                        </p:attrNameLst>
                                      </p:cBhvr>
                                      <p:to>
                                        <p:strVal val="visible"/>
                                      </p:to>
                                    </p:set>
                                    <p:animEffect transition="in" filter="checkerboard(across)">
                                      <p:cBhvr>
                                        <p:cTn id="45" dur="500"/>
                                        <p:tgtEl>
                                          <p:spTgt spid="332810"/>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332814"/>
                                        </p:tgtEl>
                                        <p:attrNameLst>
                                          <p:attrName>style.visibility</p:attrName>
                                        </p:attrNameLst>
                                      </p:cBhvr>
                                      <p:to>
                                        <p:strVal val="visible"/>
                                      </p:to>
                                    </p:set>
                                    <p:animEffect transition="in" filter="blinds(horizontal)">
                                      <p:cBhvr>
                                        <p:cTn id="50" dur="500"/>
                                        <p:tgtEl>
                                          <p:spTgt spid="3328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806" grpId="0" autoUpdateAnimBg="0"/>
      <p:bldP spid="332807" grpId="0" autoUpdateAnimBg="0"/>
      <p:bldP spid="332808" grpId="0" autoUpdateAnimBg="0"/>
      <p:bldP spid="332810" grpId="0" animBg="1"/>
      <p:bldP spid="332814" grpId="0" animBg="1"/>
      <p:bldP spid="332816"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2</a:t>
            </a:r>
            <a:r>
              <a:rPr lang="zh-CN" altLang="en-US" sz="2000" dirty="0" smtClean="0">
                <a:solidFill>
                  <a:srgbClr val="0033CC"/>
                </a:solidFill>
              </a:rPr>
              <a:t>）存储器</a:t>
            </a:r>
          </a:p>
        </p:txBody>
      </p:sp>
      <p:sp>
        <p:nvSpPr>
          <p:cNvPr id="330755" name="Rectangle 3"/>
          <p:cNvSpPr>
            <a:spLocks noGrp="1" noChangeArrowheads="1"/>
          </p:cNvSpPr>
          <p:nvPr>
            <p:ph type="body" idx="1"/>
          </p:nvPr>
        </p:nvSpPr>
        <p:spPr/>
        <p:txBody>
          <a:bodyPr/>
          <a:lstStyle/>
          <a:p>
            <a:pPr marL="609600" indent="-609600" eaLnBrk="1" hangingPunct="1">
              <a:defRPr/>
            </a:pPr>
            <a:r>
              <a:rPr lang="zh-CN" altLang="en-US" sz="2800" dirty="0" smtClean="0">
                <a:latin typeface="宋体" pitchFamily="2" charset="-122"/>
              </a:rPr>
              <a:t>辅助</a:t>
            </a:r>
            <a:r>
              <a:rPr lang="zh-CN" altLang="en-US" sz="2800" dirty="0" smtClean="0"/>
              <a:t>存储器</a:t>
            </a:r>
            <a:endParaRPr lang="en-US" altLang="zh-CN" sz="2800" dirty="0" smtClean="0"/>
          </a:p>
          <a:p>
            <a:pPr marL="990600" lvl="1" indent="-533400" eaLnBrk="1" hangingPunct="1">
              <a:lnSpc>
                <a:spcPct val="150000"/>
              </a:lnSpc>
              <a:defRPr/>
            </a:pPr>
            <a:r>
              <a:rPr lang="zh-CN" altLang="en-US" sz="2400" dirty="0" smtClean="0">
                <a:latin typeface="宋体" pitchFamily="2" charset="-122"/>
              </a:rPr>
              <a:t>辅助存储器又称为外存，是内存的补充和后援。当</a:t>
            </a:r>
            <a:r>
              <a:rPr lang="en-US" altLang="zh-CN" sz="2400" dirty="0" smtClean="0">
                <a:latin typeface="宋体" pitchFamily="2" charset="-122"/>
              </a:rPr>
              <a:t>CPU</a:t>
            </a:r>
            <a:r>
              <a:rPr lang="zh-CN" altLang="en-US" sz="2400" dirty="0" smtClean="0">
                <a:latin typeface="宋体" pitchFamily="2" charset="-122"/>
              </a:rPr>
              <a:t>需要用到外存中的信息和数据时，可以将数据从外存读入内存，然后由</a:t>
            </a:r>
            <a:r>
              <a:rPr lang="en-US" altLang="zh-CN" sz="2400" dirty="0" smtClean="0">
                <a:latin typeface="宋体" pitchFamily="2" charset="-122"/>
              </a:rPr>
              <a:t>CPU</a:t>
            </a:r>
            <a:r>
              <a:rPr lang="zh-CN" altLang="en-US" sz="2400" dirty="0" smtClean="0">
                <a:latin typeface="宋体" pitchFamily="2" charset="-122"/>
              </a:rPr>
              <a:t>从内存中调用。</a:t>
            </a:r>
            <a:endParaRPr lang="en-US" altLang="zh-CN" sz="2400" dirty="0" smtClean="0">
              <a:latin typeface="宋体" pitchFamily="2" charset="-122"/>
            </a:endParaRPr>
          </a:p>
          <a:p>
            <a:pPr marL="990600" lvl="1" indent="-533400" eaLnBrk="1" hangingPunct="1">
              <a:lnSpc>
                <a:spcPct val="150000"/>
              </a:lnSpc>
              <a:defRPr/>
            </a:pPr>
            <a:endParaRPr lang="en-US" altLang="zh-CN" sz="2400" dirty="0" smtClean="0">
              <a:latin typeface="宋体" pitchFamily="2" charset="-122"/>
            </a:endParaRPr>
          </a:p>
          <a:p>
            <a:pPr marL="990600" lvl="1" indent="-533400" eaLnBrk="1" hangingPunct="1">
              <a:lnSpc>
                <a:spcPct val="150000"/>
              </a:lnSpc>
              <a:defRPr/>
            </a:pPr>
            <a:r>
              <a:rPr lang="zh-CN" altLang="en-US" sz="2400" dirty="0" smtClean="0">
                <a:latin typeface="宋体" pitchFamily="2" charset="-122"/>
              </a:rPr>
              <a:t>外存只同内存交换信息，而</a:t>
            </a:r>
            <a:r>
              <a:rPr lang="en-US" altLang="zh-CN" sz="2400" dirty="0" smtClean="0">
                <a:latin typeface="宋体" pitchFamily="2" charset="-122"/>
              </a:rPr>
              <a:t>CPU</a:t>
            </a:r>
            <a:r>
              <a:rPr lang="zh-CN" altLang="en-US" sz="2400" dirty="0" smtClean="0">
                <a:latin typeface="宋体" pitchFamily="2" charset="-122"/>
              </a:rPr>
              <a:t>则只和内存交换信息。</a:t>
            </a:r>
            <a:endParaRPr lang="en-US" altLang="zh-CN" sz="2400" dirty="0" smtClean="0">
              <a:latin typeface="宋体" pitchFamily="2"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2</a:t>
            </a:r>
            <a:r>
              <a:rPr lang="zh-CN" altLang="en-US" sz="2000" dirty="0" smtClean="0">
                <a:solidFill>
                  <a:srgbClr val="0033CC"/>
                </a:solidFill>
              </a:rPr>
              <a:t>）存储器</a:t>
            </a:r>
          </a:p>
        </p:txBody>
      </p:sp>
      <p:sp>
        <p:nvSpPr>
          <p:cNvPr id="330755" name="Rectangle 3"/>
          <p:cNvSpPr>
            <a:spLocks noGrp="1" noChangeArrowheads="1"/>
          </p:cNvSpPr>
          <p:nvPr>
            <p:ph type="body" idx="1"/>
          </p:nvPr>
        </p:nvSpPr>
        <p:spPr/>
        <p:txBody>
          <a:bodyPr/>
          <a:lstStyle/>
          <a:p>
            <a:pPr marL="609600" indent="-609600" eaLnBrk="1" hangingPunct="1">
              <a:defRPr/>
            </a:pPr>
            <a:r>
              <a:rPr lang="zh-CN" altLang="en-US" sz="2800" dirty="0" smtClean="0">
                <a:latin typeface="宋体" pitchFamily="2" charset="-122"/>
              </a:rPr>
              <a:t>辅助</a:t>
            </a:r>
            <a:r>
              <a:rPr lang="zh-CN" altLang="en-US" sz="2800" dirty="0" smtClean="0"/>
              <a:t>存储器</a:t>
            </a:r>
            <a:endParaRPr lang="en-US" altLang="zh-CN" sz="2800" dirty="0" smtClean="0"/>
          </a:p>
          <a:p>
            <a:pPr eaLnBrk="1" hangingPunct="1">
              <a:buFont typeface="Arial" charset="0"/>
              <a:buNone/>
              <a:defRPr/>
            </a:pPr>
            <a:r>
              <a:rPr lang="zh-CN" altLang="en-US" sz="2400" dirty="0" smtClean="0"/>
              <a:t>（</a:t>
            </a:r>
            <a:r>
              <a:rPr lang="en-US" altLang="zh-CN" sz="2400" dirty="0" smtClean="0"/>
              <a:t>1</a:t>
            </a:r>
            <a:r>
              <a:rPr lang="zh-CN" altLang="en-US" sz="2400" dirty="0" smtClean="0"/>
              <a:t>）</a:t>
            </a:r>
            <a:r>
              <a:rPr lang="zh-CN" altLang="en-US" sz="2400" dirty="0" smtClean="0">
                <a:latin typeface="宋体" pitchFamily="2" charset="-122"/>
              </a:rPr>
              <a:t>硬盘存储器</a:t>
            </a:r>
          </a:p>
          <a:p>
            <a:pPr eaLnBrk="1" hangingPunct="1">
              <a:lnSpc>
                <a:spcPct val="120000"/>
              </a:lnSpc>
              <a:buFont typeface="Arial" charset="0"/>
              <a:buNone/>
              <a:defRPr/>
            </a:pPr>
            <a:r>
              <a:rPr lang="zh-CN" altLang="en-US" sz="2400" dirty="0" smtClean="0"/>
              <a:t>         通常简称为硬盘，由盘片组和硬盘驱动器组成。硬盘转速是指硬盘内主轴的转动速度，单位是</a:t>
            </a:r>
            <a:r>
              <a:rPr lang="en-US" altLang="zh-CN" sz="2400" dirty="0" smtClean="0"/>
              <a:t>r/min</a:t>
            </a:r>
            <a:r>
              <a:rPr lang="zh-CN" altLang="en-US" sz="2400" dirty="0" smtClean="0"/>
              <a:t>（转</a:t>
            </a:r>
            <a:r>
              <a:rPr lang="en-US" altLang="zh-CN" sz="2400" dirty="0" smtClean="0"/>
              <a:t>/</a:t>
            </a:r>
            <a:r>
              <a:rPr lang="zh-CN" altLang="en-US" sz="2400" dirty="0" smtClean="0"/>
              <a:t>分）。目前常见的硬盘转速有</a:t>
            </a:r>
            <a:r>
              <a:rPr lang="en-US" altLang="zh-CN" sz="2400" dirty="0" smtClean="0"/>
              <a:t>5400r/min</a:t>
            </a:r>
            <a:r>
              <a:rPr lang="zh-CN" altLang="en-US" sz="2400" dirty="0" smtClean="0"/>
              <a:t>、</a:t>
            </a:r>
            <a:r>
              <a:rPr lang="en-US" altLang="zh-CN" sz="2400" dirty="0" smtClean="0"/>
              <a:t>7200r/min</a:t>
            </a:r>
            <a:r>
              <a:rPr lang="zh-CN" altLang="en-US" sz="2400" dirty="0" smtClean="0"/>
              <a:t>等。</a:t>
            </a:r>
          </a:p>
        </p:txBody>
      </p:sp>
      <p:pic>
        <p:nvPicPr>
          <p:cNvPr id="41988" name="Picture 8" descr="har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1625" y="3929063"/>
            <a:ext cx="2547938"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9" descr="2100873_210321067_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6375" y="4206875"/>
            <a:ext cx="2520950" cy="215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2</a:t>
            </a:r>
            <a:r>
              <a:rPr lang="zh-CN" altLang="en-US" sz="2000" dirty="0" smtClean="0">
                <a:solidFill>
                  <a:srgbClr val="0033CC"/>
                </a:solidFill>
              </a:rPr>
              <a:t>）存储器</a:t>
            </a:r>
          </a:p>
        </p:txBody>
      </p:sp>
      <p:sp>
        <p:nvSpPr>
          <p:cNvPr id="330755" name="Rectangle 3"/>
          <p:cNvSpPr>
            <a:spLocks noGrp="1" noChangeArrowheads="1"/>
          </p:cNvSpPr>
          <p:nvPr>
            <p:ph type="body" idx="1"/>
          </p:nvPr>
        </p:nvSpPr>
        <p:spPr/>
        <p:txBody>
          <a:bodyPr/>
          <a:lstStyle/>
          <a:p>
            <a:pPr marL="609600" indent="-609600" eaLnBrk="1" hangingPunct="1">
              <a:defRPr/>
            </a:pPr>
            <a:r>
              <a:rPr lang="zh-CN" altLang="en-US" sz="2800" dirty="0" smtClean="0">
                <a:latin typeface="宋体" pitchFamily="2" charset="-122"/>
              </a:rPr>
              <a:t>辅助</a:t>
            </a:r>
            <a:r>
              <a:rPr lang="zh-CN" altLang="en-US" sz="2800" dirty="0" smtClean="0"/>
              <a:t>存储器</a:t>
            </a:r>
            <a:endParaRPr lang="en-US" altLang="zh-CN" sz="2800" dirty="0" smtClean="0"/>
          </a:p>
          <a:p>
            <a:pPr eaLnBrk="1" hangingPunct="1">
              <a:buFont typeface="Arial" charset="0"/>
              <a:buNone/>
              <a:defRPr/>
            </a:pPr>
            <a:r>
              <a:rPr lang="zh-CN" altLang="en-US" sz="2400" dirty="0" smtClean="0"/>
              <a:t>（</a:t>
            </a:r>
            <a:r>
              <a:rPr lang="en-US" altLang="zh-CN" sz="2400" dirty="0" smtClean="0"/>
              <a:t>2</a:t>
            </a:r>
            <a:r>
              <a:rPr lang="zh-CN" altLang="en-US" sz="2400" dirty="0" smtClean="0"/>
              <a:t>）光盘存储器</a:t>
            </a:r>
          </a:p>
          <a:p>
            <a:pPr eaLnBrk="1" hangingPunct="1">
              <a:buFont typeface="Arial" charset="0"/>
              <a:buNone/>
              <a:defRPr/>
            </a:pPr>
            <a:r>
              <a:rPr lang="zh-CN" altLang="en-US" sz="2400" dirty="0" smtClean="0"/>
              <a:t>         利用光学方式读写信息的圆盘，写入和写出都是利用激光实现的。</a:t>
            </a:r>
          </a:p>
          <a:p>
            <a:pPr eaLnBrk="1" hangingPunct="1">
              <a:buFont typeface="Arial" charset="0"/>
              <a:buNone/>
              <a:defRPr/>
            </a:pPr>
            <a:r>
              <a:rPr lang="zh-CN" altLang="en-US" sz="2400" dirty="0" smtClean="0"/>
              <a:t>         常见的光盘类型有：</a:t>
            </a:r>
            <a:r>
              <a:rPr lang="en-US" altLang="zh-CN" sz="2400" dirty="0" smtClean="0"/>
              <a:t>CD-ROM</a:t>
            </a:r>
            <a:r>
              <a:rPr lang="zh-CN" altLang="en-US" sz="2400" dirty="0" smtClean="0"/>
              <a:t>、</a:t>
            </a:r>
            <a:r>
              <a:rPr lang="en-US" altLang="zh-CN" sz="2400" dirty="0" smtClean="0"/>
              <a:t>DVD-ROM</a:t>
            </a:r>
            <a:r>
              <a:rPr lang="zh-CN" altLang="en-US" sz="2400" dirty="0" smtClean="0"/>
              <a:t>、</a:t>
            </a:r>
            <a:r>
              <a:rPr lang="en-US" altLang="zh-CN" sz="2400" dirty="0" smtClean="0"/>
              <a:t>WROM,</a:t>
            </a:r>
            <a:r>
              <a:rPr lang="zh-CN" altLang="en-US" sz="2400" dirty="0" smtClean="0"/>
              <a:t> 其容量有</a:t>
            </a:r>
            <a:r>
              <a:rPr lang="en-US" altLang="zh-CN" sz="2400" dirty="0" smtClean="0"/>
              <a:t>650MB、4.2G、4.7G</a:t>
            </a:r>
            <a:r>
              <a:rPr lang="zh-CN" altLang="en-US" sz="2400" dirty="0" smtClean="0"/>
              <a:t>等</a:t>
            </a:r>
          </a:p>
        </p:txBody>
      </p:sp>
      <p:pic>
        <p:nvPicPr>
          <p:cNvPr id="430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900" y="4214813"/>
            <a:ext cx="28956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3500" y="4102100"/>
            <a:ext cx="2857500" cy="2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zh-CN" altLang="en-US" dirty="0" smtClean="0"/>
              <a:t>课程有关问题的说明 </a:t>
            </a:r>
          </a:p>
        </p:txBody>
      </p:sp>
      <p:sp>
        <p:nvSpPr>
          <p:cNvPr id="3" name="内容占位符 2"/>
          <p:cNvSpPr>
            <a:spLocks noGrp="1"/>
          </p:cNvSpPr>
          <p:nvPr>
            <p:ph idx="1"/>
          </p:nvPr>
        </p:nvSpPr>
        <p:spPr/>
        <p:txBody>
          <a:bodyPr/>
          <a:lstStyle/>
          <a:p>
            <a:pPr eaLnBrk="1" hangingPunct="1">
              <a:defRPr/>
            </a:pPr>
            <a:r>
              <a:rPr lang="zh-CN" altLang="en-US" sz="2800" dirty="0" smtClean="0">
                <a:latin typeface="黑体" pitchFamily="49" charset="-122"/>
              </a:rPr>
              <a:t>关于考证说明</a:t>
            </a:r>
            <a:endParaRPr lang="en-US" altLang="zh-CN" sz="2800" dirty="0" smtClean="0">
              <a:latin typeface="黑体" pitchFamily="49" charset="-122"/>
            </a:endParaRPr>
          </a:p>
          <a:p>
            <a:pPr lvl="1" eaLnBrk="1" hangingPunct="1">
              <a:lnSpc>
                <a:spcPct val="150000"/>
              </a:lnSpc>
              <a:defRPr/>
            </a:pPr>
            <a:r>
              <a:rPr lang="zh-CN" altLang="en-US" sz="2400" dirty="0" smtClean="0">
                <a:latin typeface="宋体" pitchFamily="2" charset="-122"/>
              </a:rPr>
              <a:t>根据市教委统一要求，要求在校大学生必须获得计算机等级考试才能颁发毕业证书。</a:t>
            </a:r>
            <a:endParaRPr lang="en-US" altLang="zh-CN" sz="2400" dirty="0" smtClean="0">
              <a:latin typeface="宋体" pitchFamily="2" charset="-122"/>
            </a:endParaRPr>
          </a:p>
          <a:p>
            <a:pPr lvl="1" eaLnBrk="1" hangingPunct="1">
              <a:lnSpc>
                <a:spcPct val="150000"/>
              </a:lnSpc>
              <a:defRPr/>
            </a:pPr>
            <a:r>
              <a:rPr lang="zh-CN" altLang="en-US" sz="2400" dirty="0" smtClean="0">
                <a:latin typeface="黑体" pitchFamily="49" charset="-122"/>
              </a:rPr>
              <a:t>全国计算机等考试证书</a:t>
            </a:r>
            <a:endParaRPr lang="en-US" altLang="zh-CN" sz="2400" dirty="0" smtClean="0">
              <a:latin typeface="黑体" pitchFamily="49" charset="-122"/>
            </a:endParaRPr>
          </a:p>
          <a:p>
            <a:pPr lvl="1" eaLnBrk="1" hangingPunct="1">
              <a:lnSpc>
                <a:spcPct val="150000"/>
              </a:lnSpc>
              <a:defRPr/>
            </a:pPr>
            <a:r>
              <a:rPr lang="zh-CN" altLang="en-US" sz="2400" dirty="0" smtClean="0">
                <a:latin typeface="黑体" pitchFamily="49" charset="-122"/>
              </a:rPr>
              <a:t>重庆市计算机等级考试证书</a:t>
            </a:r>
            <a:endParaRPr lang="en-US" altLang="zh-CN" sz="2400" dirty="0" smtClean="0">
              <a:latin typeface="黑体" pitchFamily="49" charset="-122"/>
            </a:endParaRPr>
          </a:p>
          <a:p>
            <a:pPr marL="800100" lvl="2" indent="0" algn="just" eaLnBrk="1" hangingPunct="1">
              <a:lnSpc>
                <a:spcPct val="150000"/>
              </a:lnSpc>
              <a:spcBef>
                <a:spcPct val="0"/>
              </a:spcBef>
              <a:defRPr/>
            </a:pPr>
            <a:r>
              <a:rPr lang="zh-CN" altLang="en-US" sz="2000" dirty="0" smtClean="0">
                <a:latin typeface="宋体" pitchFamily="2" charset="-122"/>
              </a:rPr>
              <a:t>每年进行两次考试，分别在</a:t>
            </a:r>
            <a:r>
              <a:rPr lang="en-US" altLang="zh-CN" sz="2000" dirty="0" smtClean="0">
                <a:latin typeface="宋体" pitchFamily="2" charset="-122"/>
              </a:rPr>
              <a:t>4</a:t>
            </a:r>
            <a:r>
              <a:rPr lang="zh-CN" altLang="en-US" sz="2000" dirty="0" smtClean="0">
                <a:latin typeface="宋体" pitchFamily="2" charset="-122"/>
              </a:rPr>
              <a:t>月份和</a:t>
            </a:r>
            <a:r>
              <a:rPr lang="en-US" altLang="zh-CN" sz="2000" dirty="0" smtClean="0">
                <a:latin typeface="宋体" pitchFamily="2" charset="-122"/>
              </a:rPr>
              <a:t>11</a:t>
            </a:r>
            <a:r>
              <a:rPr lang="zh-CN" altLang="en-US" sz="2000" dirty="0" smtClean="0">
                <a:latin typeface="宋体" pitchFamily="2" charset="-122"/>
              </a:rPr>
              <a:t>份。考试分为上午试题（笔试）和下午试题（机试）。笔试和机试考试时间均为</a:t>
            </a:r>
            <a:r>
              <a:rPr lang="en-US" altLang="zh-CN" sz="2000" dirty="0" smtClean="0">
                <a:latin typeface="宋体" pitchFamily="2" charset="-122"/>
              </a:rPr>
              <a:t>60</a:t>
            </a:r>
            <a:r>
              <a:rPr lang="zh-CN" altLang="en-US" sz="2000" dirty="0" smtClean="0">
                <a:latin typeface="宋体" pitchFamily="2" charset="-122"/>
              </a:rPr>
              <a:t>分钟。</a:t>
            </a:r>
            <a:endParaRPr lang="en-US" altLang="zh-CN" sz="2000" dirty="0" smtClean="0">
              <a:latin typeface="宋体" pitchFamily="2" charset="-122"/>
            </a:endParaRPr>
          </a:p>
          <a:p>
            <a:pPr marL="800100" lvl="2" indent="0" algn="just" eaLnBrk="1" hangingPunct="1">
              <a:lnSpc>
                <a:spcPct val="150000"/>
              </a:lnSpc>
              <a:spcBef>
                <a:spcPct val="0"/>
              </a:spcBef>
              <a:defRPr/>
            </a:pPr>
            <a:r>
              <a:rPr lang="zh-CN" altLang="en-US" sz="2000" dirty="0" smtClean="0">
                <a:latin typeface="宋体" pitchFamily="2" charset="-122"/>
              </a:rPr>
              <a:t>只有笔试和机试都合格才能拿到等级证书。</a:t>
            </a:r>
          </a:p>
          <a:p>
            <a:pPr lvl="1" eaLnBrk="1" hangingPunct="1">
              <a:defRPr/>
            </a:pPr>
            <a:endParaRPr lang="zh-CN" altLang="en-US" dirty="0" smtClean="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2</a:t>
            </a:r>
            <a:r>
              <a:rPr lang="zh-CN" altLang="en-US" sz="2000" dirty="0" smtClean="0">
                <a:solidFill>
                  <a:srgbClr val="0033CC"/>
                </a:solidFill>
              </a:rPr>
              <a:t>）存储器</a:t>
            </a:r>
          </a:p>
        </p:txBody>
      </p:sp>
      <p:sp>
        <p:nvSpPr>
          <p:cNvPr id="330755" name="Rectangle 3"/>
          <p:cNvSpPr>
            <a:spLocks noGrp="1" noChangeArrowheads="1"/>
          </p:cNvSpPr>
          <p:nvPr>
            <p:ph type="body" idx="1"/>
          </p:nvPr>
        </p:nvSpPr>
        <p:spPr/>
        <p:txBody>
          <a:bodyPr/>
          <a:lstStyle/>
          <a:p>
            <a:pPr marL="609600" indent="-609600" eaLnBrk="1" hangingPunct="1">
              <a:defRPr/>
            </a:pPr>
            <a:r>
              <a:rPr lang="zh-CN" altLang="en-US" sz="2800" dirty="0" smtClean="0">
                <a:latin typeface="宋体" pitchFamily="2" charset="-122"/>
              </a:rPr>
              <a:t>辅助</a:t>
            </a:r>
            <a:r>
              <a:rPr lang="zh-CN" altLang="en-US" sz="2800" dirty="0" smtClean="0"/>
              <a:t>存储器</a:t>
            </a:r>
            <a:endParaRPr lang="en-US" altLang="zh-CN" sz="2800" dirty="0" smtClean="0"/>
          </a:p>
          <a:p>
            <a:pPr eaLnBrk="1" hangingPunct="1">
              <a:buFont typeface="Arial" charset="0"/>
              <a:buNone/>
              <a:defRPr/>
            </a:pPr>
            <a:r>
              <a:rPr lang="zh-CN" altLang="en-US" sz="2400" dirty="0" smtClean="0">
                <a:latin typeface="宋体" pitchFamily="2" charset="-122"/>
              </a:rPr>
              <a:t>（</a:t>
            </a:r>
            <a:r>
              <a:rPr lang="en-US" altLang="zh-CN" sz="2400" dirty="0" smtClean="0">
                <a:latin typeface="宋体" pitchFamily="2" charset="-122"/>
              </a:rPr>
              <a:t>3</a:t>
            </a:r>
            <a:r>
              <a:rPr lang="zh-CN" altLang="en-US" sz="2400" dirty="0" smtClean="0">
                <a:latin typeface="宋体" pitchFamily="2" charset="-122"/>
              </a:rPr>
              <a:t>）</a:t>
            </a:r>
            <a:r>
              <a:rPr lang="zh-CN" altLang="en-US" sz="2400" dirty="0" smtClean="0"/>
              <a:t>移动存储器</a:t>
            </a:r>
          </a:p>
          <a:p>
            <a:pPr algn="just" eaLnBrk="1" hangingPunct="1">
              <a:spcBef>
                <a:spcPct val="0"/>
              </a:spcBef>
              <a:buFontTx/>
              <a:buNone/>
              <a:defRPr/>
            </a:pPr>
            <a:r>
              <a:rPr lang="zh-CN" altLang="en-US" sz="2400" dirty="0" smtClean="0"/>
              <a:t>         主要指</a:t>
            </a:r>
            <a:r>
              <a:rPr lang="en-US" altLang="zh-CN" sz="2400" dirty="0" smtClean="0"/>
              <a:t>USB</a:t>
            </a:r>
            <a:r>
              <a:rPr lang="zh-CN" altLang="en-US" sz="2400" dirty="0" smtClean="0"/>
              <a:t>接口存储器</a:t>
            </a:r>
            <a:r>
              <a:rPr lang="zh-CN" altLang="zh-CN" sz="2400" dirty="0" smtClean="0"/>
              <a:t>——</a:t>
            </a:r>
            <a:r>
              <a:rPr lang="zh-CN" altLang="en-US" sz="2400" dirty="0" smtClean="0"/>
              <a:t>移动硬盘和闪存。</a:t>
            </a:r>
            <a:endParaRPr lang="en-US" altLang="zh-CN" sz="2400" dirty="0" smtClean="0"/>
          </a:p>
          <a:p>
            <a:pPr algn="just" eaLnBrk="1" hangingPunct="1">
              <a:spcBef>
                <a:spcPct val="0"/>
              </a:spcBef>
              <a:buFontTx/>
              <a:buNone/>
              <a:defRPr/>
            </a:pPr>
            <a:r>
              <a:rPr lang="en-US" altLang="zh-CN" sz="2400" dirty="0" smtClean="0"/>
              <a:t>       </a:t>
            </a:r>
            <a:r>
              <a:rPr lang="zh-CN" altLang="en-US" sz="2400" dirty="0" smtClean="0"/>
              <a:t>“</a:t>
            </a:r>
            <a:r>
              <a:rPr lang="en-US" altLang="zh-CN" sz="2400" dirty="0" smtClean="0"/>
              <a:t>USB</a:t>
            </a:r>
            <a:r>
              <a:rPr lang="zh-CN" altLang="zh-CN" sz="2400" dirty="0" smtClean="0"/>
              <a:t>”</a:t>
            </a:r>
            <a:r>
              <a:rPr lang="zh-CN" altLang="en-US" sz="2400" dirty="0" smtClean="0"/>
              <a:t>的英文全称为“</a:t>
            </a:r>
            <a:r>
              <a:rPr lang="en-US" altLang="zh-CN" sz="2400" dirty="0" smtClean="0"/>
              <a:t>Universal Serial Bus</a:t>
            </a:r>
            <a:r>
              <a:rPr lang="zh-CN" altLang="zh-CN" sz="2400" dirty="0" smtClean="0"/>
              <a:t>”</a:t>
            </a:r>
            <a:r>
              <a:rPr lang="zh-CN" altLang="en-US" sz="2400" dirty="0" smtClean="0"/>
              <a:t>，中文通常称为“通用串行总线”接口。</a:t>
            </a:r>
            <a:endParaRPr lang="en-US" altLang="zh-CN" sz="2400" dirty="0" smtClean="0"/>
          </a:p>
          <a:p>
            <a:pPr algn="just" eaLnBrk="1" hangingPunct="1">
              <a:spcBef>
                <a:spcPct val="0"/>
              </a:spcBef>
              <a:buFontTx/>
              <a:buNone/>
              <a:defRPr/>
            </a:pPr>
            <a:r>
              <a:rPr lang="en-US" altLang="zh-CN" sz="2400" dirty="0" smtClean="0"/>
              <a:t>         </a:t>
            </a:r>
            <a:r>
              <a:rPr lang="zh-CN" altLang="en-US" sz="2400" dirty="0" smtClean="0"/>
              <a:t>闪存（</a:t>
            </a:r>
            <a:r>
              <a:rPr lang="en-US" altLang="zh-CN" sz="2400" dirty="0" smtClean="0"/>
              <a:t>Flash Memory</a:t>
            </a:r>
            <a:r>
              <a:rPr lang="zh-CN" altLang="en-US" sz="2400" dirty="0" smtClean="0"/>
              <a:t>）也就是优盘，是由中国深圳朗科公司发明的。</a:t>
            </a:r>
          </a:p>
        </p:txBody>
      </p:sp>
      <p:pic>
        <p:nvPicPr>
          <p:cNvPr id="44036"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0188" y="4286250"/>
            <a:ext cx="2438400"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44037"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4938" y="4371975"/>
            <a:ext cx="2971800" cy="191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2"/>
          <p:cNvSpPr>
            <a:spLocks noGrp="1" noChangeArrowheads="1"/>
          </p:cNvSpPr>
          <p:nvPr>
            <p:ph type="title"/>
          </p:nvPr>
        </p:nvSpPr>
        <p:spPr>
          <a:xfrm>
            <a:off x="539750" y="152400"/>
            <a:ext cx="7993063" cy="1116013"/>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3</a:t>
            </a:r>
            <a:r>
              <a:rPr lang="zh-CN" altLang="en-US" sz="2000" dirty="0" smtClean="0">
                <a:solidFill>
                  <a:srgbClr val="0033CC"/>
                </a:solidFill>
              </a:rPr>
              <a:t>）输入设备</a:t>
            </a:r>
          </a:p>
        </p:txBody>
      </p:sp>
      <p:sp>
        <p:nvSpPr>
          <p:cNvPr id="333827" name="Rectangle 3"/>
          <p:cNvSpPr>
            <a:spLocks noGrp="1" noChangeArrowheads="1"/>
          </p:cNvSpPr>
          <p:nvPr>
            <p:ph type="body" idx="1"/>
          </p:nvPr>
        </p:nvSpPr>
        <p:spPr/>
        <p:txBody>
          <a:bodyPr/>
          <a:lstStyle/>
          <a:p>
            <a:pPr eaLnBrk="1" hangingPunct="1">
              <a:defRPr/>
            </a:pPr>
            <a:r>
              <a:rPr lang="zh-CN" altLang="en-US" sz="2800" dirty="0" smtClean="0"/>
              <a:t>定义</a:t>
            </a:r>
          </a:p>
          <a:p>
            <a:pPr lvl="1" eaLnBrk="1" hangingPunct="1">
              <a:lnSpc>
                <a:spcPct val="150000"/>
              </a:lnSpc>
              <a:defRPr/>
            </a:pPr>
            <a:r>
              <a:rPr lang="zh-CN" altLang="en-US" sz="2400" dirty="0" smtClean="0">
                <a:effectLst>
                  <a:outerShdw blurRad="38100" dist="38100" dir="2700000" algn="tl">
                    <a:srgbClr val="FFFFFF"/>
                  </a:outerShdw>
                </a:effectLst>
              </a:rPr>
              <a:t>是</a:t>
            </a:r>
            <a:r>
              <a:rPr lang="zh-CN" altLang="en-US" sz="2400" dirty="0" smtClean="0">
                <a:effectLst>
                  <a:outerShdw blurRad="38100" dist="38100" dir="2700000" algn="tl">
                    <a:srgbClr val="FFFFFF"/>
                  </a:outerShdw>
                </a:effectLst>
                <a:latin typeface="宋体" pitchFamily="2" charset="-122"/>
              </a:rPr>
              <a:t>将各种外部信息和数据转换成计算机可以识别的电信号</a:t>
            </a:r>
            <a:r>
              <a:rPr lang="en-US" altLang="zh-CN" sz="2400" dirty="0" smtClean="0">
                <a:effectLst>
                  <a:outerShdw blurRad="38100" dist="38100" dir="2700000" algn="tl">
                    <a:srgbClr val="FFFFFF"/>
                  </a:outerShdw>
                </a:effectLst>
                <a:latin typeface="宋体" pitchFamily="2" charset="-122"/>
              </a:rPr>
              <a:t>, </a:t>
            </a:r>
            <a:r>
              <a:rPr lang="zh-CN" altLang="en-US" sz="2400" dirty="0" smtClean="0">
                <a:effectLst>
                  <a:outerShdw blurRad="38100" dist="38100" dir="2700000" algn="tl">
                    <a:srgbClr val="FFFFFF"/>
                  </a:outerShdw>
                </a:effectLst>
                <a:latin typeface="宋体" pitchFamily="2" charset="-122"/>
              </a:rPr>
              <a:t>让计算机能够接收</a:t>
            </a:r>
            <a:r>
              <a:rPr lang="zh-CN" altLang="en-US" sz="2400" dirty="0" smtClean="0">
                <a:effectLst>
                  <a:outerShdw blurRad="38100" dist="38100" dir="2700000" algn="tl">
                    <a:srgbClr val="FFFFFF"/>
                  </a:outerShdw>
                </a:effectLst>
              </a:rPr>
              <a:t>的部件。</a:t>
            </a:r>
          </a:p>
          <a:p>
            <a:pPr lvl="1" eaLnBrk="1" hangingPunct="1">
              <a:defRPr/>
            </a:pPr>
            <a:endParaRPr lang="zh-CN" altLang="en-US" dirty="0" smtClean="0">
              <a:effectLst>
                <a:outerShdw blurRad="38100" dist="38100" dir="2700000" algn="tl">
                  <a:srgbClr val="FFFFFF"/>
                </a:outerShdw>
              </a:effectLst>
            </a:endParaRPr>
          </a:p>
          <a:p>
            <a:pPr eaLnBrk="1" hangingPunct="1">
              <a:lnSpc>
                <a:spcPct val="80000"/>
              </a:lnSpc>
              <a:buFont typeface="Wingdings" pitchFamily="2" charset="2"/>
              <a:buNone/>
              <a:defRPr/>
            </a:pPr>
            <a:r>
              <a:rPr lang="zh-CN" altLang="en-US" dirty="0" smtClean="0">
                <a:solidFill>
                  <a:schemeClr val="tx2"/>
                </a:solidFill>
              </a:rPr>
              <a:t>请思考</a:t>
            </a:r>
            <a:r>
              <a:rPr lang="zh-CN" altLang="en-US" dirty="0" smtClean="0"/>
              <a:t>：常见输入设备有哪些？</a:t>
            </a:r>
          </a:p>
          <a:p>
            <a:pPr lvl="1" eaLnBrk="1" hangingPunct="1">
              <a:lnSpc>
                <a:spcPct val="80000"/>
              </a:lnSpc>
              <a:defRPr/>
            </a:pPr>
            <a:endParaRPr lang="zh-CN" altLang="en-US" dirty="0" smtClean="0">
              <a:effectLst>
                <a:outerShdw blurRad="38100" dist="38100" dir="2700000" algn="tl">
                  <a:srgbClr val="FFFFFF"/>
                </a:outerShdw>
              </a:effectLst>
            </a:endParaRPr>
          </a:p>
          <a:p>
            <a:pPr eaLnBrk="1" hangingPunct="1">
              <a:lnSpc>
                <a:spcPct val="80000"/>
              </a:lnSpc>
              <a:defRPr/>
            </a:pPr>
            <a:endParaRPr lang="zh-CN" altLang="en-US" dirty="0" smtClean="0"/>
          </a:p>
          <a:p>
            <a:pPr eaLnBrk="1" hangingPunct="1">
              <a:lnSpc>
                <a:spcPct val="80000"/>
              </a:lnSpc>
              <a:defRPr/>
            </a:pPr>
            <a:endParaRPr lang="en-US" altLang="zh-CN"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and"/>
          <p:cNvPicPr>
            <a:picLocks noChangeAspect="1" noChangeArrowheads="1"/>
          </p:cNvPicPr>
          <p:nvPr/>
        </p:nvPicPr>
        <p:blipFill>
          <a:blip r:embed="rId2">
            <a:clrChange>
              <a:clrFrom>
                <a:srgbClr val="F9F7F8"/>
              </a:clrFrom>
              <a:clrTo>
                <a:srgbClr val="F9F7F8">
                  <a:alpha val="0"/>
                </a:srgbClr>
              </a:clrTo>
            </a:clrChange>
            <a:extLst>
              <a:ext uri="{28A0092B-C50C-407E-A947-70E740481C1C}">
                <a14:useLocalDpi xmlns:a14="http://schemas.microsoft.com/office/drawing/2010/main" val="0"/>
              </a:ext>
            </a:extLst>
          </a:blip>
          <a:srcRect/>
          <a:stretch>
            <a:fillRect/>
          </a:stretch>
        </p:blipFill>
        <p:spPr bwMode="auto">
          <a:xfrm>
            <a:off x="6732588" y="4724400"/>
            <a:ext cx="1433512"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4851" name="Text Box 3"/>
          <p:cNvSpPr txBox="1">
            <a:spLocks noChangeArrowheads="1"/>
          </p:cNvSpPr>
          <p:nvPr/>
        </p:nvSpPr>
        <p:spPr bwMode="auto">
          <a:xfrm>
            <a:off x="827088" y="3429000"/>
            <a:ext cx="1382712" cy="457200"/>
          </a:xfrm>
          <a:prstGeom prst="rect">
            <a:avLst/>
          </a:prstGeom>
          <a:noFill/>
          <a:ln w="9525">
            <a:noFill/>
            <a:miter lim="800000"/>
            <a:headEnd/>
            <a:tailEnd/>
          </a:ln>
          <a:effectLst/>
        </p:spPr>
        <p:txBody>
          <a:bodyPr>
            <a:spAutoFit/>
          </a:bodyPr>
          <a:lstStyle/>
          <a:p>
            <a:pPr algn="ctr">
              <a:defRPr/>
            </a:pPr>
            <a:r>
              <a:rPr kumimoji="1" lang="zh-CN" altLang="en-US" sz="2400">
                <a:effectLst>
                  <a:outerShdw blurRad="38100" dist="38100" dir="2700000" algn="tl">
                    <a:srgbClr val="C0C0C0"/>
                  </a:outerShdw>
                </a:effectLst>
                <a:latin typeface="Tahoma" pitchFamily="34" charset="0"/>
                <a:ea typeface="黑体" pitchFamily="49" charset="-122"/>
              </a:rPr>
              <a:t>键盘</a:t>
            </a:r>
          </a:p>
        </p:txBody>
      </p:sp>
      <p:sp>
        <p:nvSpPr>
          <p:cNvPr id="334852" name="Text Box 4"/>
          <p:cNvSpPr txBox="1">
            <a:spLocks noChangeArrowheads="1"/>
          </p:cNvSpPr>
          <p:nvPr/>
        </p:nvSpPr>
        <p:spPr bwMode="auto">
          <a:xfrm>
            <a:off x="6429375" y="2928938"/>
            <a:ext cx="1600200" cy="457200"/>
          </a:xfrm>
          <a:prstGeom prst="rect">
            <a:avLst/>
          </a:prstGeom>
          <a:noFill/>
          <a:ln w="9525">
            <a:noFill/>
            <a:miter lim="800000"/>
            <a:headEnd/>
            <a:tailEnd/>
          </a:ln>
          <a:effectLst/>
        </p:spPr>
        <p:txBody>
          <a:bodyPr>
            <a:spAutoFit/>
          </a:bodyPr>
          <a:lstStyle/>
          <a:p>
            <a:pPr algn="ctr">
              <a:defRPr/>
            </a:pPr>
            <a:r>
              <a:rPr kumimoji="1" lang="zh-CN" altLang="en-US" sz="2400" dirty="0">
                <a:effectLst>
                  <a:outerShdw blurRad="38100" dist="38100" dir="2700000" algn="tl">
                    <a:srgbClr val="C0C0C0"/>
                  </a:outerShdw>
                </a:effectLst>
                <a:latin typeface="Tahoma" pitchFamily="34" charset="0"/>
                <a:ea typeface="黑体" pitchFamily="49" charset="-122"/>
              </a:rPr>
              <a:t>触控板</a:t>
            </a:r>
          </a:p>
        </p:txBody>
      </p:sp>
      <p:pic>
        <p:nvPicPr>
          <p:cNvPr id="46085" name="Picture 5" descr="jianpan1"/>
          <p:cNvPicPr>
            <a:picLocks noChangeAspect="1" noChangeArrowheads="1"/>
          </p:cNvPicPr>
          <p:nvPr/>
        </p:nvPicPr>
        <p:blipFill>
          <a:blip r:embed="rId3">
            <a:clrChange>
              <a:clrFrom>
                <a:srgbClr val="EDE8EE"/>
              </a:clrFrom>
              <a:clrTo>
                <a:srgbClr val="EDE8EE">
                  <a:alpha val="0"/>
                </a:srgbClr>
              </a:clrTo>
            </a:clrChange>
            <a:lum bright="24000" contrast="12000"/>
            <a:extLst>
              <a:ext uri="{28A0092B-C50C-407E-A947-70E740481C1C}">
                <a14:useLocalDpi xmlns:a14="http://schemas.microsoft.com/office/drawing/2010/main" val="0"/>
              </a:ext>
            </a:extLst>
          </a:blip>
          <a:srcRect/>
          <a:stretch>
            <a:fillRect/>
          </a:stretch>
        </p:blipFill>
        <p:spPr bwMode="auto">
          <a:xfrm>
            <a:off x="395288" y="2438400"/>
            <a:ext cx="2663825"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6" name="Picture 7" descr="mouse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52538" y="4292600"/>
            <a:ext cx="1447800"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4856" name="Text Box 8"/>
          <p:cNvSpPr txBox="1">
            <a:spLocks noChangeArrowheads="1"/>
          </p:cNvSpPr>
          <p:nvPr/>
        </p:nvSpPr>
        <p:spPr bwMode="auto">
          <a:xfrm>
            <a:off x="468313" y="4868863"/>
            <a:ext cx="1349375" cy="457200"/>
          </a:xfrm>
          <a:prstGeom prst="rect">
            <a:avLst/>
          </a:prstGeom>
          <a:noFill/>
          <a:ln w="9525">
            <a:noFill/>
            <a:miter lim="800000"/>
            <a:headEnd/>
            <a:tailEnd/>
          </a:ln>
          <a:effectLst/>
        </p:spPr>
        <p:txBody>
          <a:bodyPr>
            <a:spAutoFit/>
          </a:bodyPr>
          <a:lstStyle/>
          <a:p>
            <a:pPr algn="ctr">
              <a:defRPr/>
            </a:pPr>
            <a:r>
              <a:rPr kumimoji="1" lang="zh-CN" altLang="en-US" sz="2400">
                <a:effectLst>
                  <a:outerShdw blurRad="38100" dist="38100" dir="2700000" algn="tl">
                    <a:srgbClr val="C0C0C0"/>
                  </a:outerShdw>
                </a:effectLst>
                <a:latin typeface="Tahoma" pitchFamily="34" charset="0"/>
                <a:ea typeface="黑体" pitchFamily="49" charset="-122"/>
              </a:rPr>
              <a:t>鼠标</a:t>
            </a:r>
          </a:p>
        </p:txBody>
      </p:sp>
      <p:pic>
        <p:nvPicPr>
          <p:cNvPr id="46088" name="Picture 9" descr="handpen3"/>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43663" y="3284538"/>
            <a:ext cx="2263775" cy="146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4858" name="Text Box 10"/>
          <p:cNvSpPr txBox="1">
            <a:spLocks noChangeArrowheads="1"/>
          </p:cNvSpPr>
          <p:nvPr/>
        </p:nvSpPr>
        <p:spPr bwMode="auto">
          <a:xfrm>
            <a:off x="7615238" y="4581525"/>
            <a:ext cx="1420812" cy="457200"/>
          </a:xfrm>
          <a:prstGeom prst="rect">
            <a:avLst/>
          </a:prstGeom>
          <a:noFill/>
          <a:ln w="9525">
            <a:noFill/>
            <a:miter lim="800000"/>
            <a:headEnd/>
            <a:tailEnd/>
          </a:ln>
          <a:effectLst/>
        </p:spPr>
        <p:txBody>
          <a:bodyPr>
            <a:spAutoFit/>
          </a:bodyPr>
          <a:lstStyle/>
          <a:p>
            <a:pPr algn="ctr">
              <a:defRPr/>
            </a:pPr>
            <a:r>
              <a:rPr kumimoji="1" lang="zh-CN" altLang="en-US" sz="2400">
                <a:effectLst>
                  <a:outerShdw blurRad="38100" dist="38100" dir="2700000" algn="tl">
                    <a:srgbClr val="C0C0C0"/>
                  </a:outerShdw>
                </a:effectLst>
                <a:latin typeface="Tahoma" pitchFamily="34" charset="0"/>
                <a:ea typeface="黑体" pitchFamily="49" charset="-122"/>
              </a:rPr>
              <a:t>手写笔</a:t>
            </a:r>
          </a:p>
        </p:txBody>
      </p:sp>
      <p:pic>
        <p:nvPicPr>
          <p:cNvPr id="46090" name="Picture 11" descr="jx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14800" y="2924175"/>
            <a:ext cx="1020763"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1" name="Line 12"/>
          <p:cNvSpPr>
            <a:spLocks noChangeShapeType="1"/>
          </p:cNvSpPr>
          <p:nvPr/>
        </p:nvSpPr>
        <p:spPr bwMode="auto">
          <a:xfrm>
            <a:off x="3048000" y="3352800"/>
            <a:ext cx="914400" cy="228600"/>
          </a:xfrm>
          <a:prstGeom prst="line">
            <a:avLst/>
          </a:prstGeom>
          <a:noFill/>
          <a:ln w="38100">
            <a:solidFill>
              <a:srgbClr val="A50021"/>
            </a:solidFill>
            <a:miter lim="800000"/>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46092" name="Line 13"/>
          <p:cNvSpPr>
            <a:spLocks noChangeShapeType="1"/>
          </p:cNvSpPr>
          <p:nvPr/>
        </p:nvSpPr>
        <p:spPr bwMode="auto">
          <a:xfrm flipV="1">
            <a:off x="2543175" y="4149725"/>
            <a:ext cx="1524000" cy="609600"/>
          </a:xfrm>
          <a:prstGeom prst="line">
            <a:avLst/>
          </a:prstGeom>
          <a:noFill/>
          <a:ln w="38100">
            <a:solidFill>
              <a:srgbClr val="A50021"/>
            </a:solidFill>
            <a:miter lim="800000"/>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46093" name="Line 14"/>
          <p:cNvSpPr>
            <a:spLocks noChangeShapeType="1"/>
          </p:cNvSpPr>
          <p:nvPr/>
        </p:nvSpPr>
        <p:spPr bwMode="auto">
          <a:xfrm flipH="1">
            <a:off x="5153025" y="2374900"/>
            <a:ext cx="1219200" cy="838200"/>
          </a:xfrm>
          <a:prstGeom prst="line">
            <a:avLst/>
          </a:prstGeom>
          <a:noFill/>
          <a:ln w="38100">
            <a:solidFill>
              <a:srgbClr val="A50021"/>
            </a:solidFill>
            <a:miter lim="800000"/>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46094" name="Line 15"/>
          <p:cNvSpPr>
            <a:spLocks noChangeShapeType="1"/>
          </p:cNvSpPr>
          <p:nvPr/>
        </p:nvSpPr>
        <p:spPr bwMode="auto">
          <a:xfrm flipH="1" flipV="1">
            <a:off x="5148263" y="3573463"/>
            <a:ext cx="1219200" cy="609600"/>
          </a:xfrm>
          <a:prstGeom prst="line">
            <a:avLst/>
          </a:prstGeom>
          <a:noFill/>
          <a:ln w="38100">
            <a:solidFill>
              <a:srgbClr val="A50021"/>
            </a:solidFill>
            <a:miter lim="800000"/>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pic>
        <p:nvPicPr>
          <p:cNvPr id="46095" name="Picture 16" descr="eye"/>
          <p:cNvPicPr>
            <a:picLocks noChangeAspect="1" noChangeArrowheads="1"/>
          </p:cNvPicPr>
          <p:nvPr/>
        </p:nvPicPr>
        <p:blipFill>
          <a:blip r:embed="rId7">
            <a:clrChange>
              <a:clrFrom>
                <a:srgbClr val="FEFAFC"/>
              </a:clrFrom>
              <a:clrTo>
                <a:srgbClr val="FEFAFC">
                  <a:alpha val="0"/>
                </a:srgbClr>
              </a:clrTo>
            </a:clrChange>
            <a:extLst>
              <a:ext uri="{28A0092B-C50C-407E-A947-70E740481C1C}">
                <a14:useLocalDpi xmlns:a14="http://schemas.microsoft.com/office/drawing/2010/main" val="0"/>
              </a:ext>
            </a:extLst>
          </a:blip>
          <a:srcRect/>
          <a:stretch>
            <a:fillRect/>
          </a:stretch>
        </p:blipFill>
        <p:spPr bwMode="auto">
          <a:xfrm>
            <a:off x="3040063" y="5373688"/>
            <a:ext cx="2684462"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4865" name="Text Box 17"/>
          <p:cNvSpPr txBox="1">
            <a:spLocks noChangeArrowheads="1"/>
          </p:cNvSpPr>
          <p:nvPr/>
        </p:nvSpPr>
        <p:spPr bwMode="auto">
          <a:xfrm>
            <a:off x="1547813" y="5780088"/>
            <a:ext cx="1600200" cy="457200"/>
          </a:xfrm>
          <a:prstGeom prst="rect">
            <a:avLst/>
          </a:prstGeom>
          <a:noFill/>
          <a:ln w="9525">
            <a:noFill/>
            <a:miter lim="800000"/>
            <a:headEnd/>
            <a:tailEnd/>
          </a:ln>
          <a:effectLst/>
        </p:spPr>
        <p:txBody>
          <a:bodyPr>
            <a:spAutoFit/>
          </a:bodyPr>
          <a:lstStyle/>
          <a:p>
            <a:pPr algn="ctr">
              <a:defRPr/>
            </a:pPr>
            <a:r>
              <a:rPr kumimoji="1" lang="zh-CN" altLang="en-US" sz="2400">
                <a:effectLst>
                  <a:outerShdw blurRad="38100" dist="38100" dir="2700000" algn="tl">
                    <a:srgbClr val="C0C0C0"/>
                  </a:outerShdw>
                </a:effectLst>
                <a:latin typeface="Tahoma" pitchFamily="34" charset="0"/>
                <a:ea typeface="黑体" pitchFamily="49" charset="-122"/>
              </a:rPr>
              <a:t>数码相机</a:t>
            </a:r>
          </a:p>
        </p:txBody>
      </p:sp>
      <p:sp>
        <p:nvSpPr>
          <p:cNvPr id="334866" name="Text Box 18"/>
          <p:cNvSpPr txBox="1">
            <a:spLocks noChangeArrowheads="1"/>
          </p:cNvSpPr>
          <p:nvPr/>
        </p:nvSpPr>
        <p:spPr bwMode="auto">
          <a:xfrm>
            <a:off x="5435600" y="5589588"/>
            <a:ext cx="1427163" cy="457200"/>
          </a:xfrm>
          <a:prstGeom prst="rect">
            <a:avLst/>
          </a:prstGeom>
          <a:noFill/>
          <a:ln w="9525">
            <a:noFill/>
            <a:miter lim="800000"/>
            <a:headEnd/>
            <a:tailEnd/>
          </a:ln>
          <a:effectLst/>
        </p:spPr>
        <p:txBody>
          <a:bodyPr>
            <a:spAutoFit/>
          </a:bodyPr>
          <a:lstStyle/>
          <a:p>
            <a:pPr algn="ctr">
              <a:defRPr/>
            </a:pPr>
            <a:r>
              <a:rPr kumimoji="1" lang="zh-CN" altLang="en-US" sz="2400">
                <a:effectLst>
                  <a:outerShdw blurRad="38100" dist="38100" dir="2700000" algn="tl">
                    <a:srgbClr val="C0C0C0"/>
                  </a:outerShdw>
                </a:effectLst>
                <a:latin typeface="Tahoma" pitchFamily="34" charset="0"/>
                <a:ea typeface="黑体" pitchFamily="49" charset="-122"/>
              </a:rPr>
              <a:t>摄像头</a:t>
            </a:r>
          </a:p>
        </p:txBody>
      </p:sp>
      <p:sp>
        <p:nvSpPr>
          <p:cNvPr id="46098" name="Line 19"/>
          <p:cNvSpPr>
            <a:spLocks noChangeShapeType="1"/>
          </p:cNvSpPr>
          <p:nvPr/>
        </p:nvSpPr>
        <p:spPr bwMode="auto">
          <a:xfrm flipV="1">
            <a:off x="3598863" y="4581525"/>
            <a:ext cx="685800" cy="838200"/>
          </a:xfrm>
          <a:prstGeom prst="line">
            <a:avLst/>
          </a:prstGeom>
          <a:noFill/>
          <a:ln w="38100">
            <a:solidFill>
              <a:srgbClr val="A50021"/>
            </a:solidFill>
            <a:miter lim="800000"/>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46099" name="Line 20"/>
          <p:cNvSpPr>
            <a:spLocks noChangeShapeType="1"/>
          </p:cNvSpPr>
          <p:nvPr/>
        </p:nvSpPr>
        <p:spPr bwMode="auto">
          <a:xfrm flipH="1" flipV="1">
            <a:off x="4859338" y="4581525"/>
            <a:ext cx="76200" cy="838200"/>
          </a:xfrm>
          <a:prstGeom prst="line">
            <a:avLst/>
          </a:prstGeom>
          <a:noFill/>
          <a:ln w="38100">
            <a:solidFill>
              <a:srgbClr val="A50021"/>
            </a:solidFill>
            <a:miter lim="800000"/>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334869" name="Rectangle 21"/>
          <p:cNvSpPr>
            <a:spLocks noGrp="1" noChangeArrowheads="1"/>
          </p:cNvSpPr>
          <p:nvPr>
            <p:ph type="title" idx="4294967295"/>
          </p:nvPr>
        </p:nvSpPr>
        <p:spPr>
          <a:xfrm>
            <a:off x="685800" y="228600"/>
            <a:ext cx="3238500" cy="752475"/>
          </a:xfrm>
        </p:spPr>
        <p:txBody>
          <a:bodyPr/>
          <a:lstStyle/>
          <a:p>
            <a:pPr eaLnBrk="1" hangingPunct="1">
              <a:defRPr/>
            </a:pPr>
            <a:r>
              <a:rPr lang="zh-CN" altLang="en-US" sz="3200" dirty="0" smtClean="0"/>
              <a:t>常见输入设备</a:t>
            </a:r>
          </a:p>
        </p:txBody>
      </p:sp>
      <p:sp>
        <p:nvSpPr>
          <p:cNvPr id="334870" name="AutoShape 22"/>
          <p:cNvSpPr>
            <a:spLocks noChangeArrowheads="1"/>
          </p:cNvSpPr>
          <p:nvPr/>
        </p:nvSpPr>
        <p:spPr bwMode="auto">
          <a:xfrm>
            <a:off x="3429000" y="285750"/>
            <a:ext cx="5286375" cy="914400"/>
          </a:xfrm>
          <a:prstGeom prst="roundRect">
            <a:avLst>
              <a:gd name="adj" fmla="val 16667"/>
            </a:avLst>
          </a:prstGeom>
          <a:solidFill>
            <a:srgbClr val="FFF8B7"/>
          </a:solidFill>
          <a:ln w="9525">
            <a:solidFill>
              <a:srgbClr val="9B8F89"/>
            </a:solidFill>
            <a:round/>
            <a:headEnd/>
            <a:tailEnd/>
          </a:ln>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lang="zh-CN" altLang="en-US" sz="2400">
                <a:latin typeface="宋体" pitchFamily="2" charset="-122"/>
                <a:ea typeface="宋体" pitchFamily="2" charset="-122"/>
              </a:rPr>
              <a:t>还包括：数码摄像机、话筒、条形码读入器、触摸屏、游戏操纵杆等。</a:t>
            </a:r>
            <a:endParaRPr lang="zh-CN" altLang="en-US" sz="2400"/>
          </a:p>
        </p:txBody>
      </p:sp>
      <p:pic>
        <p:nvPicPr>
          <p:cNvPr id="46102" name="Picture 2"/>
          <p:cNvPicPr>
            <a:picLocks noChangeAspect="1" noChangeArrowheads="1"/>
          </p:cNvPicPr>
          <p:nvPr/>
        </p:nvPicPr>
        <p:blipFill>
          <a:blip r:embed="rId8">
            <a:extLst>
              <a:ext uri="{28A0092B-C50C-407E-A947-70E740481C1C}">
                <a14:useLocalDpi xmlns:a14="http://schemas.microsoft.com/office/drawing/2010/main" val="0"/>
              </a:ext>
            </a:extLst>
          </a:blip>
          <a:srcRect l="31763" t="2258" r="31322" b="5428"/>
          <a:stretch>
            <a:fillRect/>
          </a:stretch>
        </p:blipFill>
        <p:spPr bwMode="auto">
          <a:xfrm>
            <a:off x="6572250" y="1428750"/>
            <a:ext cx="1292225" cy="137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Box 4"/>
          <p:cNvSpPr txBox="1">
            <a:spLocks noChangeArrowheads="1"/>
          </p:cNvSpPr>
          <p:nvPr/>
        </p:nvSpPr>
        <p:spPr bwMode="auto">
          <a:xfrm>
            <a:off x="4286250" y="2214563"/>
            <a:ext cx="1600200" cy="457200"/>
          </a:xfrm>
          <a:prstGeom prst="rect">
            <a:avLst/>
          </a:prstGeom>
          <a:noFill/>
          <a:ln w="9525">
            <a:noFill/>
            <a:miter lim="800000"/>
            <a:headEnd/>
            <a:tailEnd/>
          </a:ln>
          <a:effectLst/>
        </p:spPr>
        <p:txBody>
          <a:bodyPr>
            <a:spAutoFit/>
          </a:bodyPr>
          <a:lstStyle/>
          <a:p>
            <a:pPr algn="ctr">
              <a:defRPr/>
            </a:pPr>
            <a:r>
              <a:rPr kumimoji="1" lang="zh-CN" altLang="en-US" sz="2400" dirty="0">
                <a:effectLst>
                  <a:outerShdw blurRad="38100" dist="38100" dir="2700000" algn="tl">
                    <a:srgbClr val="C0C0C0"/>
                  </a:outerShdw>
                </a:effectLst>
                <a:latin typeface="Tahoma" pitchFamily="34" charset="0"/>
                <a:ea typeface="黑体" pitchFamily="49" charset="-122"/>
              </a:rPr>
              <a:t>扫描仪</a:t>
            </a:r>
          </a:p>
        </p:txBody>
      </p:sp>
      <p:sp>
        <p:nvSpPr>
          <p:cNvPr id="46104" name="Line 20"/>
          <p:cNvSpPr>
            <a:spLocks noChangeShapeType="1"/>
          </p:cNvSpPr>
          <p:nvPr/>
        </p:nvSpPr>
        <p:spPr bwMode="auto">
          <a:xfrm flipH="1">
            <a:off x="4429125" y="2071688"/>
            <a:ext cx="76200" cy="838200"/>
          </a:xfrm>
          <a:prstGeom prst="line">
            <a:avLst/>
          </a:prstGeom>
          <a:noFill/>
          <a:ln w="38100">
            <a:solidFill>
              <a:srgbClr val="A50021"/>
            </a:solidFill>
            <a:miter lim="800000"/>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pic>
        <p:nvPicPr>
          <p:cNvPr id="46105" name="Picture 4" descr="Scanner2"/>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57625" y="1290638"/>
            <a:ext cx="1512888"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34851"/>
                                        </p:tgtEl>
                                        <p:attrNameLst>
                                          <p:attrName>style.visibility</p:attrName>
                                        </p:attrNameLst>
                                      </p:cBhvr>
                                      <p:to>
                                        <p:strVal val="visible"/>
                                      </p:to>
                                    </p:set>
                                    <p:animEffect transition="in" filter="dissolve">
                                      <p:cBhvr>
                                        <p:cTn id="7" dur="500"/>
                                        <p:tgtEl>
                                          <p:spTgt spid="33485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34856"/>
                                        </p:tgtEl>
                                        <p:attrNameLst>
                                          <p:attrName>style.visibility</p:attrName>
                                        </p:attrNameLst>
                                      </p:cBhvr>
                                      <p:to>
                                        <p:strVal val="visible"/>
                                      </p:to>
                                    </p:set>
                                    <p:animEffect transition="in" filter="dissolve">
                                      <p:cBhvr>
                                        <p:cTn id="12" dur="500"/>
                                        <p:tgtEl>
                                          <p:spTgt spid="3348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34865"/>
                                        </p:tgtEl>
                                        <p:attrNameLst>
                                          <p:attrName>style.visibility</p:attrName>
                                        </p:attrNameLst>
                                      </p:cBhvr>
                                      <p:to>
                                        <p:strVal val="visible"/>
                                      </p:to>
                                    </p:set>
                                    <p:animEffect transition="in" filter="dissolve">
                                      <p:cBhvr>
                                        <p:cTn id="17" dur="500"/>
                                        <p:tgtEl>
                                          <p:spTgt spid="33486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34866"/>
                                        </p:tgtEl>
                                        <p:attrNameLst>
                                          <p:attrName>style.visibility</p:attrName>
                                        </p:attrNameLst>
                                      </p:cBhvr>
                                      <p:to>
                                        <p:strVal val="visible"/>
                                      </p:to>
                                    </p:set>
                                    <p:animEffect transition="in" filter="dissolve">
                                      <p:cBhvr>
                                        <p:cTn id="22" dur="500"/>
                                        <p:tgtEl>
                                          <p:spTgt spid="33486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34858"/>
                                        </p:tgtEl>
                                        <p:attrNameLst>
                                          <p:attrName>style.visibility</p:attrName>
                                        </p:attrNameLst>
                                      </p:cBhvr>
                                      <p:to>
                                        <p:strVal val="visible"/>
                                      </p:to>
                                    </p:set>
                                    <p:animEffect transition="in" filter="dissolve">
                                      <p:cBhvr>
                                        <p:cTn id="27" dur="500"/>
                                        <p:tgtEl>
                                          <p:spTgt spid="33485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34852"/>
                                        </p:tgtEl>
                                        <p:attrNameLst>
                                          <p:attrName>style.visibility</p:attrName>
                                        </p:attrNameLst>
                                      </p:cBhvr>
                                      <p:to>
                                        <p:strVal val="visible"/>
                                      </p:to>
                                    </p:set>
                                    <p:animEffect transition="in" filter="dissolve">
                                      <p:cBhvr>
                                        <p:cTn id="32" dur="500"/>
                                        <p:tgtEl>
                                          <p:spTgt spid="33485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dissolve">
                                      <p:cBhvr>
                                        <p:cTn id="37" dur="500"/>
                                        <p:tgtEl>
                                          <p:spTgt spid="2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334870"/>
                                        </p:tgtEl>
                                        <p:attrNameLst>
                                          <p:attrName>style.visibility</p:attrName>
                                        </p:attrNameLst>
                                      </p:cBhvr>
                                      <p:to>
                                        <p:strVal val="visible"/>
                                      </p:to>
                                    </p:set>
                                    <p:animEffect transition="in" filter="dissolve">
                                      <p:cBhvr>
                                        <p:cTn id="42" dur="500"/>
                                        <p:tgtEl>
                                          <p:spTgt spid="3348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851" grpId="0" autoUpdateAnimBg="0"/>
      <p:bldP spid="334852" grpId="0" autoUpdateAnimBg="0"/>
      <p:bldP spid="334856" grpId="0" autoUpdateAnimBg="0"/>
      <p:bldP spid="334858" grpId="0" autoUpdateAnimBg="0"/>
      <p:bldP spid="334865" grpId="0" autoUpdateAnimBg="0"/>
      <p:bldP spid="334866" grpId="0" autoUpdateAnimBg="0"/>
      <p:bldP spid="334870" grpId="0" animBg="1" autoUpdateAnimBg="0"/>
      <p:bldP spid="24"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4</a:t>
            </a:r>
            <a:r>
              <a:rPr lang="zh-CN" altLang="en-US" sz="2000" dirty="0" smtClean="0">
                <a:solidFill>
                  <a:srgbClr val="0033CC"/>
                </a:solidFill>
              </a:rPr>
              <a:t>）输出设备</a:t>
            </a:r>
          </a:p>
        </p:txBody>
      </p:sp>
      <p:sp>
        <p:nvSpPr>
          <p:cNvPr id="335875" name="Rectangle 3"/>
          <p:cNvSpPr>
            <a:spLocks noGrp="1" noChangeArrowheads="1"/>
          </p:cNvSpPr>
          <p:nvPr>
            <p:ph type="body" idx="1"/>
          </p:nvPr>
        </p:nvSpPr>
        <p:spPr/>
        <p:txBody>
          <a:bodyPr/>
          <a:lstStyle/>
          <a:p>
            <a:pPr eaLnBrk="1" hangingPunct="1">
              <a:defRPr/>
            </a:pPr>
            <a:r>
              <a:rPr lang="zh-CN" altLang="en-US" dirty="0" smtClean="0"/>
              <a:t>定义</a:t>
            </a:r>
          </a:p>
          <a:p>
            <a:pPr lvl="1" eaLnBrk="1" hangingPunct="1">
              <a:defRPr/>
            </a:pPr>
            <a:r>
              <a:rPr lang="en-US" altLang="zh-CN" dirty="0" smtClean="0"/>
              <a:t> </a:t>
            </a:r>
            <a:r>
              <a:rPr lang="zh-CN" altLang="en-US" dirty="0" smtClean="0"/>
              <a:t>能将计算机内部处理后的信息传递出来的部件。</a:t>
            </a:r>
          </a:p>
          <a:p>
            <a:pPr lvl="1" eaLnBrk="1" hangingPunct="1">
              <a:lnSpc>
                <a:spcPct val="80000"/>
              </a:lnSpc>
              <a:defRPr/>
            </a:pPr>
            <a:endParaRPr lang="zh-CN" altLang="en-US" dirty="0" smtClean="0"/>
          </a:p>
          <a:p>
            <a:pPr eaLnBrk="1" hangingPunct="1">
              <a:lnSpc>
                <a:spcPct val="80000"/>
              </a:lnSpc>
              <a:buFont typeface="Wingdings" pitchFamily="2" charset="2"/>
              <a:buNone/>
              <a:defRPr/>
            </a:pPr>
            <a:r>
              <a:rPr lang="zh-CN" altLang="en-US" dirty="0" smtClean="0">
                <a:solidFill>
                  <a:schemeClr val="tx2"/>
                </a:solidFill>
              </a:rPr>
              <a:t>请思考</a:t>
            </a:r>
            <a:r>
              <a:rPr lang="zh-CN" altLang="en-US" dirty="0" smtClean="0"/>
              <a:t>：常见的输出设备有哪些？</a:t>
            </a:r>
          </a:p>
          <a:p>
            <a:pPr eaLnBrk="1" hangingPunct="1">
              <a:lnSpc>
                <a:spcPct val="80000"/>
              </a:lnSpc>
              <a:defRPr/>
            </a:pPr>
            <a:endParaRPr lang="en-US" altLang="zh-CN" dirty="0"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2" descr="sound"/>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24800" y="3505200"/>
            <a:ext cx="4810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6899" name="Text Box 3"/>
          <p:cNvSpPr txBox="1">
            <a:spLocks noChangeArrowheads="1"/>
          </p:cNvSpPr>
          <p:nvPr/>
        </p:nvSpPr>
        <p:spPr bwMode="auto">
          <a:xfrm>
            <a:off x="457200" y="4076700"/>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algn="ctr" eaLnBrk="1" hangingPunct="1"/>
            <a:r>
              <a:rPr kumimoji="1" lang="zh-CN" altLang="en-US" sz="2400">
                <a:latin typeface="Tahoma" pitchFamily="34" charset="0"/>
                <a:ea typeface="黑体" pitchFamily="2" charset="-122"/>
              </a:rPr>
              <a:t>显示器</a:t>
            </a:r>
          </a:p>
        </p:txBody>
      </p:sp>
      <p:sp>
        <p:nvSpPr>
          <p:cNvPr id="336900" name="Text Box 4"/>
          <p:cNvSpPr txBox="1">
            <a:spLocks noChangeArrowheads="1"/>
          </p:cNvSpPr>
          <p:nvPr/>
        </p:nvSpPr>
        <p:spPr bwMode="auto">
          <a:xfrm>
            <a:off x="7543800" y="4191000"/>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algn="ctr" eaLnBrk="1" hangingPunct="1"/>
            <a:r>
              <a:rPr kumimoji="1" lang="zh-CN" altLang="en-US" sz="2400">
                <a:latin typeface="Tahoma" pitchFamily="34" charset="0"/>
                <a:ea typeface="黑体" pitchFamily="2" charset="-122"/>
              </a:rPr>
              <a:t>音箱</a:t>
            </a:r>
          </a:p>
        </p:txBody>
      </p:sp>
      <p:pic>
        <p:nvPicPr>
          <p:cNvPr id="5127" name="Picture 5" descr="five_monito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4313" y="1714500"/>
            <a:ext cx="2286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6" descr="can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63938" y="4508500"/>
            <a:ext cx="177165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7" descr="zhen"/>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58888" y="4724400"/>
            <a:ext cx="2141537" cy="12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6904" name="Text Box 8"/>
          <p:cNvSpPr txBox="1">
            <a:spLocks noChangeArrowheads="1"/>
          </p:cNvSpPr>
          <p:nvPr/>
        </p:nvSpPr>
        <p:spPr bwMode="auto">
          <a:xfrm>
            <a:off x="1258888" y="6021388"/>
            <a:ext cx="62642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algn="ctr" eaLnBrk="1" hangingPunct="1"/>
            <a:r>
              <a:rPr kumimoji="1" lang="zh-CN" altLang="en-US" sz="2400">
                <a:latin typeface="Tahoma" pitchFamily="34" charset="0"/>
                <a:ea typeface="黑体" pitchFamily="2" charset="-122"/>
              </a:rPr>
              <a:t>针式打印机      喷墨打印机       激光打印机</a:t>
            </a:r>
          </a:p>
        </p:txBody>
      </p:sp>
      <p:pic>
        <p:nvPicPr>
          <p:cNvPr id="5131" name="Picture 9" descr="shade"/>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56350" y="993775"/>
            <a:ext cx="2716213" cy="200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6906" name="Text Box 10"/>
          <p:cNvSpPr txBox="1">
            <a:spLocks noChangeArrowheads="1"/>
          </p:cNvSpPr>
          <p:nvPr/>
        </p:nvSpPr>
        <p:spPr bwMode="auto">
          <a:xfrm>
            <a:off x="6429375" y="2971800"/>
            <a:ext cx="1828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algn="ctr" eaLnBrk="1" hangingPunct="1"/>
            <a:r>
              <a:rPr kumimoji="1" lang="zh-CN" altLang="en-US" sz="2400">
                <a:latin typeface="Tahoma" pitchFamily="34" charset="0"/>
                <a:ea typeface="黑体" pitchFamily="2" charset="-122"/>
              </a:rPr>
              <a:t>投影仪</a:t>
            </a:r>
          </a:p>
        </p:txBody>
      </p:sp>
      <p:pic>
        <p:nvPicPr>
          <p:cNvPr id="5133" name="Picture 11" descr="sound"/>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67600" y="3657600"/>
            <a:ext cx="4810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122" name="Object 2"/>
          <p:cNvGraphicFramePr>
            <a:graphicFrameLocks noChangeAspect="1"/>
          </p:cNvGraphicFramePr>
          <p:nvPr/>
        </p:nvGraphicFramePr>
        <p:xfrm>
          <a:off x="7088188" y="4114800"/>
          <a:ext cx="395287" cy="66675"/>
        </p:xfrm>
        <a:graphic>
          <a:graphicData uri="http://schemas.openxmlformats.org/presentationml/2006/ole">
            <mc:AlternateContent xmlns:mc="http://schemas.openxmlformats.org/markup-compatibility/2006">
              <mc:Choice xmlns:v="urn:schemas-microsoft-com:vml" Requires="v">
                <p:oleObj spid="_x0000_s5155" name="Image" r:id="rId8" imgW="396006" imgH="66960" progId="Photoshop.Image.5">
                  <p:embed/>
                </p:oleObj>
              </mc:Choice>
              <mc:Fallback>
                <p:oleObj name="Image" r:id="rId8" imgW="396006" imgH="66960" progId="Photoshop.Image.5">
                  <p:embed/>
                  <p:pic>
                    <p:nvPicPr>
                      <p:cNvPr id="0" name="Object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88188" y="4114800"/>
                        <a:ext cx="395287" cy="66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134" name="Picture 13" descr="jx1"/>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38600" y="2209800"/>
            <a:ext cx="1020763"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5" name="Line 14"/>
          <p:cNvSpPr>
            <a:spLocks noChangeShapeType="1"/>
          </p:cNvSpPr>
          <p:nvPr/>
        </p:nvSpPr>
        <p:spPr bwMode="auto">
          <a:xfrm flipH="1" flipV="1">
            <a:off x="2362200" y="3276600"/>
            <a:ext cx="1371600" cy="76200"/>
          </a:xfrm>
          <a:prstGeom prst="line">
            <a:avLst/>
          </a:prstGeom>
          <a:noFill/>
          <a:ln w="57150">
            <a:solidFill>
              <a:srgbClr val="A50021"/>
            </a:solidFill>
            <a:miter lim="800000"/>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5136" name="Line 15"/>
          <p:cNvSpPr>
            <a:spLocks noChangeShapeType="1"/>
          </p:cNvSpPr>
          <p:nvPr/>
        </p:nvSpPr>
        <p:spPr bwMode="auto">
          <a:xfrm rot="1864091" flipH="1">
            <a:off x="4211638" y="3716338"/>
            <a:ext cx="152400" cy="838200"/>
          </a:xfrm>
          <a:prstGeom prst="line">
            <a:avLst/>
          </a:prstGeom>
          <a:noFill/>
          <a:ln w="57150">
            <a:solidFill>
              <a:srgbClr val="A50021"/>
            </a:solidFill>
            <a:miter lim="800000"/>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5137" name="Line 16"/>
          <p:cNvSpPr>
            <a:spLocks noChangeShapeType="1"/>
          </p:cNvSpPr>
          <p:nvPr/>
        </p:nvSpPr>
        <p:spPr bwMode="auto">
          <a:xfrm flipV="1">
            <a:off x="5181600" y="2209800"/>
            <a:ext cx="1219200" cy="838200"/>
          </a:xfrm>
          <a:prstGeom prst="line">
            <a:avLst/>
          </a:prstGeom>
          <a:noFill/>
          <a:ln w="57150">
            <a:solidFill>
              <a:srgbClr val="A50021"/>
            </a:solidFill>
            <a:miter lim="800000"/>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5138" name="Line 17"/>
          <p:cNvSpPr>
            <a:spLocks noChangeShapeType="1"/>
          </p:cNvSpPr>
          <p:nvPr/>
        </p:nvSpPr>
        <p:spPr bwMode="auto">
          <a:xfrm>
            <a:off x="5257800" y="3352800"/>
            <a:ext cx="2057400" cy="457200"/>
          </a:xfrm>
          <a:prstGeom prst="line">
            <a:avLst/>
          </a:prstGeom>
          <a:noFill/>
          <a:ln w="57150">
            <a:solidFill>
              <a:srgbClr val="A50021"/>
            </a:solidFill>
            <a:miter lim="800000"/>
            <a:headE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336914" name="Rectangle 18"/>
          <p:cNvSpPr>
            <a:spLocks noGrp="1" noChangeArrowheads="1"/>
          </p:cNvSpPr>
          <p:nvPr>
            <p:ph type="title" idx="4294967295"/>
          </p:nvPr>
        </p:nvSpPr>
        <p:spPr>
          <a:xfrm>
            <a:off x="469900" y="339725"/>
            <a:ext cx="4214813" cy="496888"/>
          </a:xfrm>
        </p:spPr>
        <p:txBody>
          <a:bodyPr/>
          <a:lstStyle/>
          <a:p>
            <a:pPr eaLnBrk="1" hangingPunct="1">
              <a:defRPr/>
            </a:pPr>
            <a:r>
              <a:rPr lang="zh-CN" altLang="en-US" sz="3200" dirty="0" smtClean="0"/>
              <a:t>常见输出设备</a:t>
            </a:r>
          </a:p>
        </p:txBody>
      </p:sp>
      <p:sp>
        <p:nvSpPr>
          <p:cNvPr id="336915" name="AutoShape 19"/>
          <p:cNvSpPr>
            <a:spLocks noChangeArrowheads="1"/>
          </p:cNvSpPr>
          <p:nvPr/>
        </p:nvSpPr>
        <p:spPr bwMode="auto">
          <a:xfrm>
            <a:off x="3186113" y="285750"/>
            <a:ext cx="3529012" cy="533400"/>
          </a:xfrm>
          <a:prstGeom prst="roundRect">
            <a:avLst>
              <a:gd name="adj" fmla="val 16667"/>
            </a:avLst>
          </a:prstGeom>
          <a:solidFill>
            <a:srgbClr val="FFF8B7"/>
          </a:solidFill>
          <a:ln w="9525">
            <a:solidFill>
              <a:srgbClr val="9B8F89"/>
            </a:solidFill>
            <a:round/>
            <a:headEnd/>
            <a:tailEnd/>
          </a:ln>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lang="zh-CN" altLang="en-US" sz="2400">
                <a:latin typeface="宋体" pitchFamily="2" charset="-122"/>
                <a:ea typeface="黑体" pitchFamily="2" charset="-122"/>
              </a:rPr>
              <a:t>还有：耳机、绘图仪等</a:t>
            </a:r>
            <a:endParaRPr lang="zh-CN" altLang="en-US" sz="2400">
              <a:ea typeface="黑体" pitchFamily="2" charset="-122"/>
            </a:endParaRPr>
          </a:p>
        </p:txBody>
      </p:sp>
      <p:graphicFrame>
        <p:nvGraphicFramePr>
          <p:cNvPr id="5123" name="Object 3"/>
          <p:cNvGraphicFramePr>
            <a:graphicFrameLocks noChangeAspect="1"/>
          </p:cNvGraphicFramePr>
          <p:nvPr/>
        </p:nvGraphicFramePr>
        <p:xfrm>
          <a:off x="5564188" y="4365625"/>
          <a:ext cx="1671637" cy="1709738"/>
        </p:xfrm>
        <a:graphic>
          <a:graphicData uri="http://schemas.openxmlformats.org/presentationml/2006/ole">
            <mc:AlternateContent xmlns:mc="http://schemas.openxmlformats.org/markup-compatibility/2006">
              <mc:Choice xmlns:v="urn:schemas-microsoft-com:vml" Requires="v">
                <p:oleObj spid="_x0000_s5156" name="Image" r:id="rId11" imgW="3599695" imgH="1170335" progId="Photoshop.Image.6">
                  <p:embed/>
                </p:oleObj>
              </mc:Choice>
              <mc:Fallback>
                <p:oleObj name="Image" r:id="rId11" imgW="3599695" imgH="1170335" progId="Photoshop.Image.6">
                  <p:embed/>
                  <p:pic>
                    <p:nvPicPr>
                      <p:cNvPr id="0" name="Object 3"/>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l="74527" b="19829"/>
                      <a:stretch>
                        <a:fillRect/>
                      </a:stretch>
                    </p:blipFill>
                    <p:spPr bwMode="auto">
                      <a:xfrm>
                        <a:off x="5564188" y="4365625"/>
                        <a:ext cx="1671637" cy="1709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36899"/>
                                        </p:tgtEl>
                                        <p:attrNameLst>
                                          <p:attrName>style.visibility</p:attrName>
                                        </p:attrNameLst>
                                      </p:cBhvr>
                                      <p:to>
                                        <p:strVal val="visible"/>
                                      </p:to>
                                    </p:set>
                                    <p:animEffect transition="in" filter="dissolve">
                                      <p:cBhvr>
                                        <p:cTn id="7" dur="500"/>
                                        <p:tgtEl>
                                          <p:spTgt spid="3368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36904"/>
                                        </p:tgtEl>
                                        <p:attrNameLst>
                                          <p:attrName>style.visibility</p:attrName>
                                        </p:attrNameLst>
                                      </p:cBhvr>
                                      <p:to>
                                        <p:strVal val="visible"/>
                                      </p:to>
                                    </p:set>
                                    <p:animEffect transition="in" filter="dissolve">
                                      <p:cBhvr>
                                        <p:cTn id="12" dur="500"/>
                                        <p:tgtEl>
                                          <p:spTgt spid="33690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36900"/>
                                        </p:tgtEl>
                                        <p:attrNameLst>
                                          <p:attrName>style.visibility</p:attrName>
                                        </p:attrNameLst>
                                      </p:cBhvr>
                                      <p:to>
                                        <p:strVal val="visible"/>
                                      </p:to>
                                    </p:set>
                                    <p:animEffect transition="in" filter="dissolve">
                                      <p:cBhvr>
                                        <p:cTn id="17" dur="500"/>
                                        <p:tgtEl>
                                          <p:spTgt spid="33690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36906"/>
                                        </p:tgtEl>
                                        <p:attrNameLst>
                                          <p:attrName>style.visibility</p:attrName>
                                        </p:attrNameLst>
                                      </p:cBhvr>
                                      <p:to>
                                        <p:strVal val="visible"/>
                                      </p:to>
                                    </p:set>
                                    <p:animEffect transition="in" filter="dissolve">
                                      <p:cBhvr>
                                        <p:cTn id="22" dur="500"/>
                                        <p:tgtEl>
                                          <p:spTgt spid="33690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36915"/>
                                        </p:tgtEl>
                                        <p:attrNameLst>
                                          <p:attrName>style.visibility</p:attrName>
                                        </p:attrNameLst>
                                      </p:cBhvr>
                                      <p:to>
                                        <p:strVal val="visible"/>
                                      </p:to>
                                    </p:set>
                                    <p:animEffect transition="in" filter="dissolve">
                                      <p:cBhvr>
                                        <p:cTn id="27" dur="500"/>
                                        <p:tgtEl>
                                          <p:spTgt spid="336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6899" grpId="0" autoUpdateAnimBg="0"/>
      <p:bldP spid="336900" grpId="0" autoUpdateAnimBg="0"/>
      <p:bldP spid="336904" grpId="0" autoUpdateAnimBg="0"/>
      <p:bldP spid="336906" grpId="0" autoUpdateAnimBg="0"/>
      <p:bldP spid="336915" grpId="0" animBg="1"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4</a:t>
            </a:r>
            <a:r>
              <a:rPr lang="zh-CN" altLang="en-US" sz="2000" dirty="0" smtClean="0">
                <a:solidFill>
                  <a:srgbClr val="0033CC"/>
                </a:solidFill>
              </a:rPr>
              <a:t>）输出设备</a:t>
            </a:r>
          </a:p>
        </p:txBody>
      </p:sp>
      <p:sp>
        <p:nvSpPr>
          <p:cNvPr id="335875" name="Rectangle 3"/>
          <p:cNvSpPr>
            <a:spLocks noGrp="1" noChangeArrowheads="1"/>
          </p:cNvSpPr>
          <p:nvPr>
            <p:ph type="body" idx="1"/>
          </p:nvPr>
        </p:nvSpPr>
        <p:spPr/>
        <p:txBody>
          <a:bodyPr/>
          <a:lstStyle/>
          <a:p>
            <a:pPr eaLnBrk="1" hangingPunct="1">
              <a:defRPr/>
            </a:pPr>
            <a:r>
              <a:rPr lang="zh-CN" altLang="en-US" sz="2800" dirty="0" smtClean="0">
                <a:latin typeface="宋体" pitchFamily="2" charset="-122"/>
              </a:rPr>
              <a:t>显示器</a:t>
            </a:r>
            <a:endParaRPr lang="en-US" altLang="zh-CN" sz="2800" dirty="0" smtClean="0">
              <a:latin typeface="宋体" pitchFamily="2" charset="-122"/>
            </a:endParaRPr>
          </a:p>
          <a:p>
            <a:pPr lvl="1" eaLnBrk="1" hangingPunct="1">
              <a:lnSpc>
                <a:spcPts val="3400"/>
              </a:lnSpc>
              <a:defRPr/>
            </a:pPr>
            <a:r>
              <a:rPr lang="zh-CN" altLang="en-US" sz="2400" dirty="0" smtClean="0">
                <a:latin typeface="宋体" pitchFamily="2" charset="-122"/>
              </a:rPr>
              <a:t>显示器</a:t>
            </a:r>
            <a:r>
              <a:rPr lang="en-US" altLang="zh-CN" sz="2400" dirty="0" smtClean="0">
                <a:latin typeface="宋体" pitchFamily="2" charset="-122"/>
              </a:rPr>
              <a:t>(Monitor) </a:t>
            </a:r>
            <a:r>
              <a:rPr lang="zh-CN" altLang="en-US" sz="2400" dirty="0" smtClean="0">
                <a:latin typeface="宋体" pitchFamily="2" charset="-122"/>
              </a:rPr>
              <a:t>是计算机系统中最基本的、必不可少的输出设备</a:t>
            </a:r>
            <a:r>
              <a:rPr lang="en-US" altLang="zh-CN" sz="2400" dirty="0" smtClean="0">
                <a:latin typeface="宋体" pitchFamily="2" charset="-122"/>
              </a:rPr>
              <a:t>, </a:t>
            </a:r>
            <a:r>
              <a:rPr lang="zh-CN" altLang="en-US" sz="2400" dirty="0" smtClean="0">
                <a:latin typeface="宋体" pitchFamily="2" charset="-122"/>
              </a:rPr>
              <a:t>是人机对话的主要工具。</a:t>
            </a:r>
          </a:p>
          <a:p>
            <a:pPr lvl="1" eaLnBrk="1" hangingPunct="1">
              <a:lnSpc>
                <a:spcPts val="3400"/>
              </a:lnSpc>
              <a:defRPr/>
            </a:pPr>
            <a:r>
              <a:rPr lang="zh-CN" altLang="en-US" sz="2400" dirty="0" smtClean="0">
                <a:latin typeface="宋体" pitchFamily="2" charset="-122"/>
              </a:rPr>
              <a:t>显示器的主要性能参数指标有分辨率、灰度级和刷新率。</a:t>
            </a:r>
            <a:endParaRPr lang="en-US" altLang="zh-CN" sz="2400" dirty="0" smtClean="0">
              <a:latin typeface="宋体" pitchFamily="2" charset="-122"/>
            </a:endParaRPr>
          </a:p>
          <a:p>
            <a:pPr lvl="2" eaLnBrk="1" hangingPunct="1">
              <a:lnSpc>
                <a:spcPts val="3400"/>
              </a:lnSpc>
              <a:defRPr/>
            </a:pPr>
            <a:r>
              <a:rPr lang="zh-CN" altLang="en-US" sz="2000" dirty="0" smtClean="0">
                <a:latin typeface="宋体" pitchFamily="2" charset="-122"/>
              </a:rPr>
              <a:t>所谓分辨率</a:t>
            </a:r>
            <a:r>
              <a:rPr lang="en-US" altLang="zh-CN" sz="2000" dirty="0" smtClean="0">
                <a:latin typeface="宋体" pitchFamily="2" charset="-122"/>
              </a:rPr>
              <a:t>, </a:t>
            </a:r>
            <a:r>
              <a:rPr lang="zh-CN" altLang="en-US" sz="2000" dirty="0" smtClean="0">
                <a:latin typeface="宋体" pitchFamily="2" charset="-122"/>
              </a:rPr>
              <a:t>是指显示器上像素点的大小</a:t>
            </a:r>
            <a:r>
              <a:rPr lang="en-US" altLang="zh-CN" sz="2000" dirty="0" smtClean="0">
                <a:latin typeface="宋体" pitchFamily="2" charset="-122"/>
              </a:rPr>
              <a:t>, </a:t>
            </a:r>
            <a:r>
              <a:rPr lang="zh-CN" altLang="en-US" sz="2000" dirty="0" smtClean="0">
                <a:latin typeface="宋体" pitchFamily="2" charset="-122"/>
              </a:rPr>
              <a:t>一般用整个屏幕光栅的列数与行数的乘积来表示</a:t>
            </a:r>
            <a:r>
              <a:rPr lang="en-US" altLang="zh-CN" sz="2000" dirty="0" smtClean="0">
                <a:latin typeface="宋体" pitchFamily="2" charset="-122"/>
              </a:rPr>
              <a:t>(</a:t>
            </a:r>
            <a:r>
              <a:rPr lang="zh-CN" altLang="en-US" sz="2000" dirty="0" smtClean="0">
                <a:latin typeface="宋体" pitchFamily="2" charset="-122"/>
              </a:rPr>
              <a:t>如</a:t>
            </a:r>
            <a:r>
              <a:rPr lang="en-US" altLang="zh-CN" sz="2000" dirty="0" smtClean="0">
                <a:latin typeface="宋体" pitchFamily="2" charset="-122"/>
              </a:rPr>
              <a:t>1024</a:t>
            </a:r>
            <a:r>
              <a:rPr lang="en-US" altLang="en-US" dirty="0" smtClean="0"/>
              <a:t>×</a:t>
            </a:r>
            <a:r>
              <a:rPr lang="en-US" altLang="zh-CN" sz="2000" dirty="0" smtClean="0">
                <a:latin typeface="宋体" pitchFamily="2" charset="-122"/>
              </a:rPr>
              <a:t>768</a:t>
            </a:r>
            <a:r>
              <a:rPr lang="zh-CN" altLang="en-US" sz="2000" dirty="0" smtClean="0">
                <a:latin typeface="宋体" pitchFamily="2" charset="-122"/>
              </a:rPr>
              <a:t>）。</a:t>
            </a:r>
          </a:p>
          <a:p>
            <a:pPr lvl="2" eaLnBrk="1" hangingPunct="1">
              <a:lnSpc>
                <a:spcPts val="3400"/>
              </a:lnSpc>
              <a:defRPr/>
            </a:pPr>
            <a:r>
              <a:rPr lang="zh-CN" altLang="en-US" sz="2000" dirty="0" smtClean="0">
                <a:latin typeface="宋体" pitchFamily="2" charset="-122"/>
              </a:rPr>
              <a:t>灰度级指每个像素点的亮暗层次级别</a:t>
            </a:r>
            <a:r>
              <a:rPr lang="en-US" altLang="zh-CN" sz="2000" dirty="0" smtClean="0">
                <a:latin typeface="宋体" pitchFamily="2" charset="-122"/>
              </a:rPr>
              <a:t>, </a:t>
            </a:r>
            <a:r>
              <a:rPr lang="zh-CN" altLang="en-US" sz="2000" dirty="0" smtClean="0">
                <a:latin typeface="宋体" pitchFamily="2" charset="-122"/>
              </a:rPr>
              <a:t>或者指可以显示的颜色数目</a:t>
            </a:r>
            <a:r>
              <a:rPr lang="en-US" altLang="zh-CN" sz="2000" dirty="0" smtClean="0">
                <a:latin typeface="宋体" pitchFamily="2" charset="-122"/>
              </a:rPr>
              <a:t>, </a:t>
            </a:r>
            <a:r>
              <a:rPr lang="zh-CN" altLang="en-US" sz="2000" dirty="0" smtClean="0">
                <a:latin typeface="宋体" pitchFamily="2" charset="-122"/>
              </a:rPr>
              <a:t>其值越高</a:t>
            </a:r>
            <a:r>
              <a:rPr lang="en-US" altLang="zh-CN" sz="2000" dirty="0" smtClean="0">
                <a:latin typeface="宋体" pitchFamily="2" charset="-122"/>
              </a:rPr>
              <a:t>, </a:t>
            </a:r>
            <a:r>
              <a:rPr lang="zh-CN" altLang="en-US" sz="2000" dirty="0" smtClean="0">
                <a:latin typeface="宋体" pitchFamily="2" charset="-122"/>
              </a:rPr>
              <a:t>图像越清楚。若用</a:t>
            </a:r>
            <a:r>
              <a:rPr lang="en-US" altLang="zh-CN" sz="2000" dirty="0" smtClean="0">
                <a:latin typeface="宋体" pitchFamily="2" charset="-122"/>
              </a:rPr>
              <a:t>8 </a:t>
            </a:r>
            <a:r>
              <a:rPr lang="zh-CN" altLang="en-US" sz="2000" dirty="0" smtClean="0">
                <a:latin typeface="宋体" pitchFamily="2" charset="-122"/>
              </a:rPr>
              <a:t>位来表示一个像素</a:t>
            </a:r>
            <a:r>
              <a:rPr lang="en-US" altLang="zh-CN" sz="2000" dirty="0" smtClean="0">
                <a:latin typeface="宋体" pitchFamily="2" charset="-122"/>
              </a:rPr>
              <a:t>, </a:t>
            </a:r>
            <a:r>
              <a:rPr lang="zh-CN" altLang="en-US" sz="2000" dirty="0" smtClean="0">
                <a:latin typeface="宋体" pitchFamily="2" charset="-122"/>
              </a:rPr>
              <a:t>则可有</a:t>
            </a:r>
            <a:r>
              <a:rPr lang="en-US" altLang="zh-CN" sz="2000" dirty="0" smtClean="0">
                <a:latin typeface="宋体" pitchFamily="2" charset="-122"/>
              </a:rPr>
              <a:t>256 </a:t>
            </a:r>
            <a:r>
              <a:rPr lang="zh-CN" altLang="en-US" sz="2000" dirty="0" smtClean="0">
                <a:latin typeface="宋体" pitchFamily="2" charset="-122"/>
              </a:rPr>
              <a:t>级灰度或颜色。</a:t>
            </a:r>
          </a:p>
          <a:p>
            <a:pPr lvl="2" eaLnBrk="1" hangingPunct="1">
              <a:lnSpc>
                <a:spcPts val="3400"/>
              </a:lnSpc>
              <a:defRPr/>
            </a:pPr>
            <a:r>
              <a:rPr lang="zh-CN" altLang="en-US" sz="2000" dirty="0" smtClean="0">
                <a:latin typeface="宋体" pitchFamily="2" charset="-122"/>
              </a:rPr>
              <a:t>刷新率以赫兹</a:t>
            </a:r>
            <a:r>
              <a:rPr lang="en-US" altLang="zh-CN" sz="2000" dirty="0" smtClean="0">
                <a:latin typeface="宋体" pitchFamily="2" charset="-122"/>
              </a:rPr>
              <a:t>(Hz) </a:t>
            </a:r>
            <a:r>
              <a:rPr lang="zh-CN" altLang="en-US" sz="2000" dirty="0" smtClean="0">
                <a:latin typeface="宋体" pitchFamily="2" charset="-122"/>
              </a:rPr>
              <a:t>为单位</a:t>
            </a:r>
            <a:r>
              <a:rPr lang="en-US" altLang="zh-CN" sz="2000" dirty="0" smtClean="0">
                <a:latin typeface="宋体" pitchFamily="2" charset="-122"/>
              </a:rPr>
              <a:t>, CRT </a:t>
            </a:r>
            <a:r>
              <a:rPr lang="zh-CN" altLang="en-US" sz="2000" dirty="0" smtClean="0">
                <a:latin typeface="宋体" pitchFamily="2" charset="-122"/>
              </a:rPr>
              <a:t>显示器的刷新率一般为</a:t>
            </a:r>
            <a:r>
              <a:rPr lang="en-US" altLang="zh-CN" sz="2000" dirty="0" smtClean="0">
                <a:latin typeface="宋体" pitchFamily="2" charset="-122"/>
              </a:rPr>
              <a:t>75 Hz, </a:t>
            </a:r>
            <a:r>
              <a:rPr lang="zh-CN" altLang="en-US" sz="2000" dirty="0" smtClean="0">
                <a:latin typeface="宋体" pitchFamily="2" charset="-122"/>
              </a:rPr>
              <a:t>若刷新率过低</a:t>
            </a:r>
            <a:r>
              <a:rPr lang="en-US" altLang="zh-CN" sz="2000" dirty="0" smtClean="0">
                <a:latin typeface="宋体" pitchFamily="2" charset="-122"/>
              </a:rPr>
              <a:t>, </a:t>
            </a:r>
            <a:r>
              <a:rPr lang="zh-CN" altLang="en-US" sz="2000" dirty="0" smtClean="0">
                <a:latin typeface="宋体" pitchFamily="2" charset="-122"/>
              </a:rPr>
              <a:t>会出现闪烁现象。</a:t>
            </a:r>
            <a:endParaRPr lang="en-US" altLang="zh-CN"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4</a:t>
            </a:r>
            <a:r>
              <a:rPr lang="zh-CN" altLang="en-US" sz="2000" dirty="0" smtClean="0">
                <a:solidFill>
                  <a:srgbClr val="0033CC"/>
                </a:solidFill>
              </a:rPr>
              <a:t>）输出设备</a:t>
            </a:r>
          </a:p>
        </p:txBody>
      </p:sp>
      <p:sp>
        <p:nvSpPr>
          <p:cNvPr id="335875" name="Rectangle 3"/>
          <p:cNvSpPr>
            <a:spLocks noGrp="1" noChangeArrowheads="1"/>
          </p:cNvSpPr>
          <p:nvPr>
            <p:ph type="body" idx="1"/>
          </p:nvPr>
        </p:nvSpPr>
        <p:spPr/>
        <p:txBody>
          <a:bodyPr/>
          <a:lstStyle/>
          <a:p>
            <a:pPr eaLnBrk="1" hangingPunct="1">
              <a:defRPr/>
            </a:pPr>
            <a:r>
              <a:rPr lang="zh-CN" altLang="en-US" sz="2800" dirty="0" smtClean="0">
                <a:latin typeface="宋体" pitchFamily="2" charset="-122"/>
              </a:rPr>
              <a:t>显卡</a:t>
            </a:r>
            <a:endParaRPr lang="en-US" altLang="zh-CN" sz="2800" dirty="0" smtClean="0">
              <a:latin typeface="宋体" pitchFamily="2" charset="-122"/>
            </a:endParaRPr>
          </a:p>
          <a:p>
            <a:pPr lvl="1" eaLnBrk="1" hangingPunct="1">
              <a:lnSpc>
                <a:spcPct val="150000"/>
              </a:lnSpc>
              <a:defRPr/>
            </a:pPr>
            <a:r>
              <a:rPr lang="zh-CN" altLang="en-US" sz="2400" dirty="0" smtClean="0">
                <a:latin typeface="宋体" pitchFamily="2" charset="-122"/>
              </a:rPr>
              <a:t>显示器必须配置正确的适配器</a:t>
            </a:r>
            <a:r>
              <a:rPr lang="en-US" altLang="zh-CN" sz="2400" dirty="0" smtClean="0">
                <a:latin typeface="宋体" pitchFamily="2" charset="-122"/>
              </a:rPr>
              <a:t>(</a:t>
            </a:r>
            <a:r>
              <a:rPr lang="zh-CN" altLang="en-US" sz="2400" dirty="0" smtClean="0">
                <a:latin typeface="宋体" pitchFamily="2" charset="-122"/>
              </a:rPr>
              <a:t>显卡</a:t>
            </a:r>
            <a:r>
              <a:rPr lang="en-US" altLang="zh-CN" sz="2400" dirty="0" smtClean="0">
                <a:latin typeface="宋体" pitchFamily="2" charset="-122"/>
              </a:rPr>
              <a:t>) </a:t>
            </a:r>
            <a:r>
              <a:rPr lang="zh-CN" altLang="en-US" sz="2400" dirty="0" smtClean="0">
                <a:latin typeface="宋体" pitchFamily="2" charset="-122"/>
              </a:rPr>
              <a:t>才能构成完整的显示系统。</a:t>
            </a:r>
          </a:p>
          <a:p>
            <a:pPr lvl="1" eaLnBrk="1" hangingPunct="1">
              <a:lnSpc>
                <a:spcPct val="150000"/>
              </a:lnSpc>
              <a:defRPr/>
            </a:pPr>
            <a:r>
              <a:rPr lang="zh-CN" altLang="en-US" sz="2400" dirty="0" smtClean="0">
                <a:latin typeface="宋体" pitchFamily="2" charset="-122"/>
              </a:rPr>
              <a:t>显卡的主要功能</a:t>
            </a:r>
            <a:endParaRPr lang="en-US" altLang="zh-CN" sz="2400" dirty="0" smtClean="0">
              <a:latin typeface="宋体" pitchFamily="2" charset="-122"/>
            </a:endParaRPr>
          </a:p>
          <a:p>
            <a:pPr lvl="2" eaLnBrk="1" hangingPunct="1">
              <a:lnSpc>
                <a:spcPct val="150000"/>
              </a:lnSpc>
              <a:defRPr/>
            </a:pPr>
            <a:r>
              <a:rPr lang="zh-CN" altLang="en-US" sz="2000" dirty="0" smtClean="0">
                <a:latin typeface="宋体" pitchFamily="2" charset="-122"/>
              </a:rPr>
              <a:t>是将要显示的字符或图形的内码转换成图形点阵</a:t>
            </a:r>
            <a:r>
              <a:rPr lang="en-US" altLang="zh-CN" sz="2000" dirty="0" smtClean="0">
                <a:latin typeface="宋体" pitchFamily="2" charset="-122"/>
              </a:rPr>
              <a:t>, </a:t>
            </a:r>
            <a:r>
              <a:rPr lang="zh-CN" altLang="en-US" sz="2000" dirty="0" smtClean="0">
                <a:latin typeface="宋体" pitchFamily="2" charset="-122"/>
              </a:rPr>
              <a:t>并与同步信息形成视频信号</a:t>
            </a:r>
            <a:r>
              <a:rPr lang="en-US" altLang="zh-CN" sz="2000" dirty="0" smtClean="0">
                <a:latin typeface="宋体" pitchFamily="2" charset="-122"/>
              </a:rPr>
              <a:t>, </a:t>
            </a:r>
            <a:r>
              <a:rPr lang="zh-CN" altLang="en-US" sz="2000" dirty="0" smtClean="0">
                <a:latin typeface="宋体" pitchFamily="2" charset="-122"/>
              </a:rPr>
              <a:t>然后输出给显示器。常见的显卡有</a:t>
            </a:r>
            <a:r>
              <a:rPr lang="en-US" altLang="zh-CN" sz="2000" dirty="0" smtClean="0">
                <a:latin typeface="宋体" pitchFamily="2" charset="-122"/>
              </a:rPr>
              <a:t>VGA </a:t>
            </a:r>
            <a:r>
              <a:rPr lang="zh-CN" altLang="en-US" sz="2000" dirty="0" smtClean="0">
                <a:latin typeface="宋体" pitchFamily="2" charset="-122"/>
              </a:rPr>
              <a:t>卡</a:t>
            </a:r>
            <a:r>
              <a:rPr lang="en-US" altLang="zh-CN" sz="2000" dirty="0" smtClean="0">
                <a:latin typeface="宋体" pitchFamily="2" charset="-122"/>
              </a:rPr>
              <a:t>, SVGA </a:t>
            </a:r>
            <a:r>
              <a:rPr lang="zh-CN" altLang="en-US" sz="2000" dirty="0" smtClean="0">
                <a:latin typeface="宋体" pitchFamily="2" charset="-122"/>
              </a:rPr>
              <a:t>卡和</a:t>
            </a:r>
            <a:r>
              <a:rPr lang="en-US" altLang="zh-CN" sz="2000" dirty="0" smtClean="0">
                <a:latin typeface="宋体" pitchFamily="2" charset="-122"/>
              </a:rPr>
              <a:t>TVGA </a:t>
            </a:r>
            <a:r>
              <a:rPr lang="zh-CN" altLang="en-US" sz="2000" dirty="0" smtClean="0">
                <a:latin typeface="宋体" pitchFamily="2" charset="-122"/>
              </a:rPr>
              <a:t>卡</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计算机硬件系统</a:t>
            </a:r>
            <a:r>
              <a:rPr lang="zh-CN" altLang="en-US" sz="2000" dirty="0" smtClean="0">
                <a:solidFill>
                  <a:srgbClr val="0033CC"/>
                </a:solidFill>
              </a:rPr>
              <a:t>（</a:t>
            </a:r>
            <a:r>
              <a:rPr lang="en-US" altLang="zh-CN" sz="2000" dirty="0" smtClean="0">
                <a:solidFill>
                  <a:srgbClr val="0033CC"/>
                </a:solidFill>
              </a:rPr>
              <a:t>5</a:t>
            </a:r>
            <a:r>
              <a:rPr lang="zh-CN" altLang="en-US" sz="2000" dirty="0" smtClean="0">
                <a:solidFill>
                  <a:srgbClr val="0033CC"/>
                </a:solidFill>
              </a:rPr>
              <a:t>）总线</a:t>
            </a:r>
          </a:p>
        </p:txBody>
      </p:sp>
      <p:sp>
        <p:nvSpPr>
          <p:cNvPr id="335875" name="Rectangle 3"/>
          <p:cNvSpPr>
            <a:spLocks noGrp="1" noChangeArrowheads="1"/>
          </p:cNvSpPr>
          <p:nvPr>
            <p:ph type="body" idx="1"/>
          </p:nvPr>
        </p:nvSpPr>
        <p:spPr/>
        <p:txBody>
          <a:bodyPr/>
          <a:lstStyle/>
          <a:p>
            <a:pPr eaLnBrk="1" hangingPunct="1">
              <a:defRPr/>
            </a:pPr>
            <a:r>
              <a:rPr lang="zh-CN" altLang="en-US" sz="2800" dirty="0" smtClean="0">
                <a:latin typeface="+mn-ea"/>
              </a:rPr>
              <a:t>总线：在计算机主板上集成了三种总线，它们是连接</a:t>
            </a:r>
            <a:r>
              <a:rPr lang="en-US" altLang="zh-CN" sz="2800" dirty="0" smtClean="0">
                <a:latin typeface="+mn-ea"/>
              </a:rPr>
              <a:t>CPU</a:t>
            </a:r>
            <a:r>
              <a:rPr lang="zh-CN" altLang="en-US" sz="2800" dirty="0" smtClean="0">
                <a:latin typeface="+mn-ea"/>
              </a:rPr>
              <a:t>、存储器、外设的公共信息通道，分别是：</a:t>
            </a:r>
            <a:endParaRPr lang="en-US" altLang="zh-CN" sz="2800" dirty="0" smtClean="0">
              <a:latin typeface="+mn-ea"/>
            </a:endParaRPr>
          </a:p>
          <a:p>
            <a:pPr marL="914400" lvl="1" indent="-457200" eaLnBrk="1" hangingPunct="1">
              <a:buFont typeface="+mj-lt"/>
              <a:buAutoNum type="arabicPeriod"/>
              <a:defRPr/>
            </a:pPr>
            <a:r>
              <a:rPr lang="zh-CN" altLang="en-US" sz="2200" dirty="0" smtClean="0">
                <a:latin typeface="宋体" pitchFamily="2" charset="-122"/>
              </a:rPr>
              <a:t>数据总线（</a:t>
            </a:r>
            <a:r>
              <a:rPr lang="en-US" altLang="zh-CN" sz="2200" dirty="0" smtClean="0">
                <a:latin typeface="宋体" pitchFamily="2" charset="-122"/>
              </a:rPr>
              <a:t>DB</a:t>
            </a:r>
            <a:r>
              <a:rPr lang="zh-CN" altLang="en-US" sz="2200" dirty="0" smtClean="0">
                <a:latin typeface="宋体" pitchFamily="2" charset="-122"/>
              </a:rPr>
              <a:t>）：在</a:t>
            </a:r>
            <a:r>
              <a:rPr lang="en-US" altLang="zh-CN" sz="2200" dirty="0" smtClean="0">
                <a:latin typeface="宋体" pitchFamily="2" charset="-122"/>
              </a:rPr>
              <a:t>CPU</a:t>
            </a:r>
            <a:r>
              <a:rPr lang="zh-CN" altLang="en-US" sz="2200" dirty="0" smtClean="0">
                <a:latin typeface="宋体" pitchFamily="2" charset="-122"/>
              </a:rPr>
              <a:t>与内存或</a:t>
            </a:r>
            <a:r>
              <a:rPr lang="en-US" altLang="zh-CN" sz="2200" dirty="0" smtClean="0">
                <a:latin typeface="宋体" pitchFamily="2" charset="-122"/>
              </a:rPr>
              <a:t>I/O</a:t>
            </a:r>
            <a:r>
              <a:rPr lang="zh-CN" altLang="en-US" sz="2200" dirty="0" smtClean="0">
                <a:latin typeface="宋体" pitchFamily="2" charset="-122"/>
              </a:rPr>
              <a:t>接口间传递数据</a:t>
            </a:r>
            <a:endParaRPr lang="en-US" altLang="zh-CN" sz="2200" dirty="0" smtClean="0">
              <a:latin typeface="宋体" pitchFamily="2" charset="-122"/>
            </a:endParaRPr>
          </a:p>
          <a:p>
            <a:pPr marL="914400" lvl="1" indent="-457200" eaLnBrk="1" hangingPunct="1">
              <a:buFont typeface="+mj-lt"/>
              <a:buAutoNum type="arabicPeriod"/>
              <a:defRPr/>
            </a:pPr>
            <a:r>
              <a:rPr lang="zh-CN" altLang="en-US" sz="2200" dirty="0" smtClean="0">
                <a:latin typeface="宋体" pitchFamily="2" charset="-122"/>
              </a:rPr>
              <a:t>地址总线（</a:t>
            </a:r>
            <a:r>
              <a:rPr lang="en-US" altLang="zh-CN" sz="2200" dirty="0" smtClean="0">
                <a:latin typeface="宋体" pitchFamily="2" charset="-122"/>
              </a:rPr>
              <a:t>AB</a:t>
            </a:r>
            <a:r>
              <a:rPr lang="zh-CN" altLang="en-US" sz="2200" dirty="0" smtClean="0">
                <a:latin typeface="宋体" pitchFamily="2" charset="-122"/>
              </a:rPr>
              <a:t>）：传递存储单位或</a:t>
            </a:r>
            <a:r>
              <a:rPr lang="en-US" altLang="zh-CN" sz="2200" dirty="0" smtClean="0">
                <a:latin typeface="宋体" pitchFamily="2" charset="-122"/>
              </a:rPr>
              <a:t>I/O</a:t>
            </a:r>
            <a:r>
              <a:rPr lang="zh-CN" altLang="en-US" sz="2200" dirty="0" smtClean="0">
                <a:latin typeface="宋体" pitchFamily="2" charset="-122"/>
              </a:rPr>
              <a:t>间的地址信息</a:t>
            </a:r>
            <a:endParaRPr lang="en-US" altLang="zh-CN" sz="2200" dirty="0" smtClean="0">
              <a:latin typeface="宋体" pitchFamily="2" charset="-122"/>
            </a:endParaRPr>
          </a:p>
          <a:p>
            <a:pPr marL="914400" lvl="1" indent="-457200" eaLnBrk="1" hangingPunct="1">
              <a:buFont typeface="+mj-lt"/>
              <a:buAutoNum type="arabicPeriod"/>
              <a:defRPr/>
            </a:pPr>
            <a:r>
              <a:rPr lang="zh-CN" altLang="en-US" sz="2200" dirty="0" smtClean="0">
                <a:latin typeface="宋体" pitchFamily="2" charset="-122"/>
              </a:rPr>
              <a:t>控制总线（</a:t>
            </a:r>
            <a:r>
              <a:rPr lang="en-US" altLang="zh-CN" sz="2200" dirty="0" smtClean="0">
                <a:latin typeface="宋体" pitchFamily="2" charset="-122"/>
              </a:rPr>
              <a:t>CB</a:t>
            </a:r>
            <a:r>
              <a:rPr lang="zh-CN" altLang="en-US" sz="2200" dirty="0" smtClean="0">
                <a:latin typeface="宋体" pitchFamily="2" charset="-122"/>
              </a:rPr>
              <a:t>）：传递各种控制与应答信息</a:t>
            </a:r>
            <a:endParaRPr lang="zh-CN" altLang="en-US" dirty="0" smtClean="0">
              <a:latin typeface="宋体" pitchFamily="2" charset="-122"/>
            </a:endParaRPr>
          </a:p>
          <a:p>
            <a:pPr eaLnBrk="1" hangingPunct="1">
              <a:lnSpc>
                <a:spcPct val="80000"/>
              </a:lnSpc>
              <a:defRPr/>
            </a:pPr>
            <a:endParaRPr lang="en-US" altLang="zh-CN" dirty="0" smtClean="0"/>
          </a:p>
        </p:txBody>
      </p:sp>
      <p:pic>
        <p:nvPicPr>
          <p:cNvPr id="4" name="Picture 3" descr="0102"/>
          <p:cNvPicPr>
            <a:picLocks noChangeAspect="1" noChangeArrowheads="1"/>
          </p:cNvPicPr>
          <p:nvPr/>
        </p:nvPicPr>
        <p:blipFill>
          <a:blip r:embed="rId2" cstate="print"/>
          <a:srcRect/>
          <a:stretch>
            <a:fillRect/>
          </a:stretch>
        </p:blipFill>
        <p:spPr bwMode="auto">
          <a:xfrm>
            <a:off x="1571604" y="3929066"/>
            <a:ext cx="6025872" cy="20459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endParaRPr lang="zh-CN" altLang="en-US" sz="2400" dirty="0" smtClean="0">
              <a:solidFill>
                <a:schemeClr val="hlink"/>
              </a:solidFill>
            </a:endParaRPr>
          </a:p>
        </p:txBody>
      </p:sp>
      <p:sp>
        <p:nvSpPr>
          <p:cNvPr id="337923" name="Rectangle 3"/>
          <p:cNvSpPr>
            <a:spLocks noGrp="1" noChangeArrowheads="1"/>
          </p:cNvSpPr>
          <p:nvPr>
            <p:ph type="body" idx="1"/>
          </p:nvPr>
        </p:nvSpPr>
        <p:spPr/>
        <p:txBody>
          <a:bodyPr/>
          <a:lstStyle/>
          <a:p>
            <a:pPr eaLnBrk="1" hangingPunct="1">
              <a:buFont typeface="Wingdings" pitchFamily="2" charset="2"/>
              <a:buNone/>
              <a:defRPr/>
            </a:pPr>
            <a:r>
              <a:rPr lang="zh-CN" altLang="en-US" smtClean="0">
                <a:solidFill>
                  <a:schemeClr val="tx2"/>
                </a:solidFill>
              </a:rPr>
              <a:t>任务</a:t>
            </a:r>
            <a:r>
              <a:rPr lang="en-US" altLang="zh-CN" smtClean="0">
                <a:solidFill>
                  <a:schemeClr val="tx2"/>
                </a:solidFill>
              </a:rPr>
              <a:t>8</a:t>
            </a:r>
            <a:r>
              <a:rPr lang="zh-CN" altLang="en-US" smtClean="0"/>
              <a:t>：了解计算机软件系统。</a:t>
            </a:r>
          </a:p>
          <a:p>
            <a:pPr lvl="1" eaLnBrk="1" hangingPunct="1">
              <a:defRPr/>
            </a:pPr>
            <a:r>
              <a:rPr lang="zh-CN" altLang="en-US" smtClean="0">
                <a:effectLst>
                  <a:outerShdw blurRad="38100" dist="38100" dir="2700000" algn="tl">
                    <a:srgbClr val="FFFFFF"/>
                  </a:outerShdw>
                </a:effectLst>
              </a:rPr>
              <a:t>概念</a:t>
            </a:r>
          </a:p>
          <a:p>
            <a:pPr lvl="2" eaLnBrk="1" hangingPunct="1">
              <a:defRPr/>
            </a:pPr>
            <a:r>
              <a:rPr lang="zh-CN" altLang="en-US" smtClean="0">
                <a:effectLst>
                  <a:outerShdw blurRad="38100" dist="38100" dir="2700000" algn="tl">
                    <a:srgbClr val="FFFFFF"/>
                  </a:outerShdw>
                </a:effectLst>
              </a:rPr>
              <a:t>计算机软件系统是指为使用计算机而编制的有关程序和文件。</a:t>
            </a:r>
          </a:p>
          <a:p>
            <a:pPr lvl="1" eaLnBrk="1" hangingPunct="1">
              <a:defRPr/>
            </a:pPr>
            <a:r>
              <a:rPr lang="zh-CN" altLang="en-US" smtClean="0">
                <a:effectLst>
                  <a:outerShdw blurRad="38100" dist="38100" dir="2700000" algn="tl">
                    <a:srgbClr val="FFFFFF"/>
                  </a:outerShdw>
                </a:effectLst>
              </a:rPr>
              <a:t>分类</a:t>
            </a:r>
          </a:p>
        </p:txBody>
      </p:sp>
      <p:grpSp>
        <p:nvGrpSpPr>
          <p:cNvPr id="51204" name="Group 4"/>
          <p:cNvGrpSpPr>
            <a:grpSpLocks/>
          </p:cNvGrpSpPr>
          <p:nvPr/>
        </p:nvGrpSpPr>
        <p:grpSpPr bwMode="auto">
          <a:xfrm>
            <a:off x="1403350" y="3789363"/>
            <a:ext cx="3673475" cy="2376487"/>
            <a:chOff x="930" y="2193"/>
            <a:chExt cx="2041" cy="1510"/>
          </a:xfrm>
        </p:grpSpPr>
        <p:sp>
          <p:nvSpPr>
            <p:cNvPr id="337925" name="Text Box 5"/>
            <p:cNvSpPr txBox="1">
              <a:spLocks noChangeArrowheads="1"/>
            </p:cNvSpPr>
            <p:nvPr/>
          </p:nvSpPr>
          <p:spPr bwMode="auto">
            <a:xfrm>
              <a:off x="930" y="2317"/>
              <a:ext cx="588" cy="1249"/>
            </a:xfrm>
            <a:prstGeom prst="rect">
              <a:avLst/>
            </a:prstGeom>
            <a:noFill/>
            <a:ln w="9525">
              <a:noFill/>
              <a:miter lim="800000"/>
              <a:headEnd/>
              <a:tailEnd/>
            </a:ln>
          </p:spPr>
          <p:txBody>
            <a:bodyPr vert="eaVert"/>
            <a:lstStyle/>
            <a:p>
              <a:pPr algn="ctr" eaLnBrk="0" hangingPunct="0">
                <a:defRPr/>
              </a:pPr>
              <a:r>
                <a:rPr lang="zh-CN" altLang="en-US" sz="2400">
                  <a:effectLst>
                    <a:outerShdw blurRad="38100" dist="38100" dir="2700000" algn="tl">
                      <a:srgbClr val="C0C0C0"/>
                    </a:outerShdw>
                  </a:effectLst>
                  <a:latin typeface="Times New Roman" pitchFamily="18" charset="0"/>
                  <a:ea typeface="黑体" pitchFamily="49" charset="-122"/>
                </a:rPr>
                <a:t>软件系统</a:t>
              </a:r>
              <a:endParaRPr lang="zh-CN" altLang="en-US" sz="2400">
                <a:latin typeface="Times New Roman" pitchFamily="18" charset="0"/>
                <a:ea typeface="黑体" pitchFamily="49" charset="-122"/>
              </a:endParaRPr>
            </a:p>
          </p:txBody>
        </p:sp>
        <p:sp>
          <p:nvSpPr>
            <p:cNvPr id="337926" name="Text Box 6"/>
            <p:cNvSpPr txBox="1">
              <a:spLocks noChangeArrowheads="1"/>
            </p:cNvSpPr>
            <p:nvPr/>
          </p:nvSpPr>
          <p:spPr bwMode="auto">
            <a:xfrm>
              <a:off x="1770" y="2193"/>
              <a:ext cx="1155" cy="285"/>
            </a:xfrm>
            <a:prstGeom prst="rect">
              <a:avLst/>
            </a:prstGeom>
            <a:noFill/>
            <a:ln w="9525">
              <a:noFill/>
              <a:miter lim="800000"/>
              <a:headEnd/>
              <a:tailEnd/>
            </a:ln>
          </p:spPr>
          <p:txBody>
            <a:bodyPr/>
            <a:lstStyle/>
            <a:p>
              <a:pPr algn="ctr" eaLnBrk="0" hangingPunct="0">
                <a:defRPr/>
              </a:pPr>
              <a:r>
                <a:rPr lang="zh-CN" altLang="en-US" sz="2400">
                  <a:effectLst>
                    <a:outerShdw blurRad="38100" dist="38100" dir="2700000" algn="tl">
                      <a:srgbClr val="C0C0C0"/>
                    </a:outerShdw>
                  </a:effectLst>
                  <a:latin typeface="Times New Roman" pitchFamily="18" charset="0"/>
                  <a:ea typeface="黑体" pitchFamily="49" charset="-122"/>
                </a:rPr>
                <a:t>系统软件</a:t>
              </a:r>
              <a:endParaRPr lang="zh-CN" altLang="en-US" sz="2400">
                <a:latin typeface="Times New Roman" pitchFamily="18" charset="0"/>
                <a:ea typeface="黑体" pitchFamily="49" charset="-122"/>
              </a:endParaRPr>
            </a:p>
          </p:txBody>
        </p:sp>
        <p:sp>
          <p:nvSpPr>
            <p:cNvPr id="337927" name="Text Box 7"/>
            <p:cNvSpPr txBox="1">
              <a:spLocks noChangeArrowheads="1"/>
            </p:cNvSpPr>
            <p:nvPr/>
          </p:nvSpPr>
          <p:spPr bwMode="auto">
            <a:xfrm>
              <a:off x="1770" y="3385"/>
              <a:ext cx="1201" cy="318"/>
            </a:xfrm>
            <a:prstGeom prst="rect">
              <a:avLst/>
            </a:prstGeom>
            <a:noFill/>
            <a:ln w="9525">
              <a:noFill/>
              <a:miter lim="800000"/>
              <a:headEnd/>
              <a:tailEnd/>
            </a:ln>
          </p:spPr>
          <p:txBody>
            <a:bodyPr/>
            <a:lstStyle/>
            <a:p>
              <a:pPr algn="ctr" eaLnBrk="0" hangingPunct="0">
                <a:defRPr/>
              </a:pPr>
              <a:r>
                <a:rPr lang="zh-CN" altLang="en-US" sz="2400">
                  <a:effectLst>
                    <a:outerShdw blurRad="38100" dist="38100" dir="2700000" algn="tl">
                      <a:srgbClr val="C0C0C0"/>
                    </a:outerShdw>
                  </a:effectLst>
                  <a:latin typeface="Times New Roman" pitchFamily="18" charset="0"/>
                  <a:ea typeface="黑体" pitchFamily="49" charset="-122"/>
                </a:rPr>
                <a:t>应用软件</a:t>
              </a:r>
              <a:endParaRPr lang="zh-CN" altLang="en-US" sz="2400">
                <a:latin typeface="Times New Roman" pitchFamily="18" charset="0"/>
                <a:ea typeface="黑体" pitchFamily="49" charset="-122"/>
              </a:endParaRPr>
            </a:p>
          </p:txBody>
        </p:sp>
        <p:sp>
          <p:nvSpPr>
            <p:cNvPr id="51208" name="AutoShape 8"/>
            <p:cNvSpPr>
              <a:spLocks/>
            </p:cNvSpPr>
            <p:nvPr/>
          </p:nvSpPr>
          <p:spPr bwMode="auto">
            <a:xfrm>
              <a:off x="1518" y="2317"/>
              <a:ext cx="252" cy="1249"/>
            </a:xfrm>
            <a:prstGeom prst="leftBrace">
              <a:avLst>
                <a:gd name="adj1" fmla="val 41303"/>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endParaRPr lang="zh-CN" altLang="en-US"/>
            </a:p>
          </p:txBody>
        </p:sp>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计算机软件系统</a:t>
            </a:r>
            <a:r>
              <a:rPr lang="zh-CN" altLang="en-US" sz="2000" dirty="0" smtClean="0">
                <a:solidFill>
                  <a:srgbClr val="0033CC"/>
                </a:solidFill>
              </a:rPr>
              <a:t>（</a:t>
            </a:r>
            <a:r>
              <a:rPr lang="en-US" altLang="zh-CN" sz="2000" dirty="0" smtClean="0">
                <a:solidFill>
                  <a:srgbClr val="0033CC"/>
                </a:solidFill>
              </a:rPr>
              <a:t>1</a:t>
            </a:r>
            <a:r>
              <a:rPr lang="zh-CN" altLang="en-US" sz="2000" dirty="0" smtClean="0">
                <a:solidFill>
                  <a:srgbClr val="0033CC"/>
                </a:solidFill>
              </a:rPr>
              <a:t>）系统软件</a:t>
            </a:r>
          </a:p>
        </p:txBody>
      </p:sp>
      <p:sp>
        <p:nvSpPr>
          <p:cNvPr id="338947" name="Rectangle 3"/>
          <p:cNvSpPr>
            <a:spLocks noGrp="1" noChangeArrowheads="1"/>
          </p:cNvSpPr>
          <p:nvPr>
            <p:ph type="body" idx="1"/>
          </p:nvPr>
        </p:nvSpPr>
        <p:spPr/>
        <p:txBody>
          <a:bodyPr/>
          <a:lstStyle/>
          <a:p>
            <a:pPr eaLnBrk="1" hangingPunct="1">
              <a:defRPr/>
            </a:pPr>
            <a:r>
              <a:rPr lang="zh-CN" altLang="en-US" smtClean="0"/>
              <a:t>概念</a:t>
            </a:r>
          </a:p>
          <a:p>
            <a:pPr lvl="1" eaLnBrk="1" hangingPunct="1">
              <a:defRPr/>
            </a:pPr>
            <a:r>
              <a:rPr lang="zh-CN" altLang="en-US" smtClean="0"/>
              <a:t>系统软件是指管理、监控、维护计算机正常工作和供用户操作使用计算机的软件。</a:t>
            </a:r>
          </a:p>
          <a:p>
            <a:pPr lvl="1" eaLnBrk="1" hangingPunct="1">
              <a:defRPr/>
            </a:pPr>
            <a:endParaRPr lang="zh-CN" altLang="en-US" smtClean="0"/>
          </a:p>
          <a:p>
            <a:pPr eaLnBrk="1" hangingPunct="1">
              <a:defRPr/>
            </a:pPr>
            <a:r>
              <a:rPr lang="zh-CN" altLang="en-US" smtClean="0"/>
              <a:t>分类</a:t>
            </a:r>
          </a:p>
        </p:txBody>
      </p:sp>
      <p:grpSp>
        <p:nvGrpSpPr>
          <p:cNvPr id="2" name="Group 4"/>
          <p:cNvGrpSpPr>
            <a:grpSpLocks/>
          </p:cNvGrpSpPr>
          <p:nvPr/>
        </p:nvGrpSpPr>
        <p:grpSpPr bwMode="auto">
          <a:xfrm>
            <a:off x="1403350" y="4076700"/>
            <a:ext cx="4895850" cy="1584325"/>
            <a:chOff x="1202" y="2296"/>
            <a:chExt cx="3084" cy="998"/>
          </a:xfrm>
        </p:grpSpPr>
        <p:sp>
          <p:nvSpPr>
            <p:cNvPr id="338949" name="Text Box 5"/>
            <p:cNvSpPr txBox="1">
              <a:spLocks noChangeArrowheads="1"/>
            </p:cNvSpPr>
            <p:nvPr/>
          </p:nvSpPr>
          <p:spPr bwMode="auto">
            <a:xfrm>
              <a:off x="1202" y="2538"/>
              <a:ext cx="1234" cy="567"/>
            </a:xfrm>
            <a:prstGeom prst="rect">
              <a:avLst/>
            </a:prstGeom>
            <a:noFill/>
            <a:ln w="9525">
              <a:noFill/>
              <a:miter lim="800000"/>
              <a:headEnd/>
              <a:tailEnd/>
            </a:ln>
          </p:spPr>
          <p:txBody>
            <a:bodyPr/>
            <a:lstStyle/>
            <a:p>
              <a:pPr algn="ctr" eaLnBrk="0" hangingPunct="0">
                <a:defRPr/>
              </a:pPr>
              <a:r>
                <a:rPr lang="zh-CN" altLang="en-US" sz="2400">
                  <a:effectLst>
                    <a:outerShdw blurRad="38100" dist="38100" dir="2700000" algn="tl">
                      <a:srgbClr val="C0C0C0"/>
                    </a:outerShdw>
                  </a:effectLst>
                  <a:latin typeface="Times New Roman" pitchFamily="18" charset="0"/>
                  <a:ea typeface="黑体" pitchFamily="49" charset="-122"/>
                </a:rPr>
                <a:t>系统软件</a:t>
              </a:r>
              <a:endParaRPr lang="zh-CN" altLang="en-US" sz="2400">
                <a:latin typeface="Times New Roman" pitchFamily="18" charset="0"/>
                <a:ea typeface="黑体" pitchFamily="49" charset="-122"/>
              </a:endParaRPr>
            </a:p>
          </p:txBody>
        </p:sp>
        <p:sp>
          <p:nvSpPr>
            <p:cNvPr id="338950" name="Text Box 6"/>
            <p:cNvSpPr txBox="1">
              <a:spLocks noChangeArrowheads="1"/>
            </p:cNvSpPr>
            <p:nvPr/>
          </p:nvSpPr>
          <p:spPr bwMode="auto">
            <a:xfrm>
              <a:off x="2641" y="2296"/>
              <a:ext cx="1234" cy="431"/>
            </a:xfrm>
            <a:prstGeom prst="rect">
              <a:avLst/>
            </a:prstGeom>
            <a:noFill/>
            <a:ln w="9525">
              <a:noFill/>
              <a:miter lim="800000"/>
              <a:headEnd/>
              <a:tailEnd/>
            </a:ln>
          </p:spPr>
          <p:txBody>
            <a:bodyPr/>
            <a:lstStyle/>
            <a:p>
              <a:pPr algn="just" eaLnBrk="0" hangingPunct="0">
                <a:defRPr/>
              </a:pPr>
              <a:r>
                <a:rPr lang="zh-CN" altLang="en-US" sz="2400">
                  <a:effectLst>
                    <a:outerShdw blurRad="38100" dist="38100" dir="2700000" algn="tl">
                      <a:srgbClr val="C0C0C0"/>
                    </a:outerShdw>
                  </a:effectLst>
                  <a:latin typeface="Times New Roman" pitchFamily="18" charset="0"/>
                  <a:ea typeface="黑体" pitchFamily="49" charset="-122"/>
                </a:rPr>
                <a:t>操作系统</a:t>
              </a:r>
              <a:endParaRPr lang="zh-CN" altLang="en-US" sz="2400">
                <a:latin typeface="Times New Roman" pitchFamily="18" charset="0"/>
                <a:ea typeface="黑体" pitchFamily="49" charset="-122"/>
              </a:endParaRPr>
            </a:p>
          </p:txBody>
        </p:sp>
        <p:sp>
          <p:nvSpPr>
            <p:cNvPr id="338951" name="Text Box 7"/>
            <p:cNvSpPr txBox="1">
              <a:spLocks noChangeArrowheads="1"/>
            </p:cNvSpPr>
            <p:nvPr/>
          </p:nvSpPr>
          <p:spPr bwMode="auto">
            <a:xfrm>
              <a:off x="2641" y="2886"/>
              <a:ext cx="1645" cy="408"/>
            </a:xfrm>
            <a:prstGeom prst="rect">
              <a:avLst/>
            </a:prstGeom>
            <a:solidFill>
              <a:srgbClr val="FFFFFF"/>
            </a:solidFill>
            <a:ln w="9525">
              <a:noFill/>
              <a:miter lim="800000"/>
              <a:headEnd/>
              <a:tailEnd/>
            </a:ln>
          </p:spPr>
          <p:txBody>
            <a:bodyPr/>
            <a:lstStyle/>
            <a:p>
              <a:pPr algn="just" eaLnBrk="0" hangingPunct="0">
                <a:defRPr/>
              </a:pPr>
              <a:r>
                <a:rPr lang="zh-CN" altLang="en-US" sz="2400">
                  <a:effectLst>
                    <a:outerShdw blurRad="38100" dist="38100" dir="2700000" algn="tl">
                      <a:srgbClr val="C0C0C0"/>
                    </a:outerShdw>
                  </a:effectLst>
                  <a:latin typeface="Times New Roman" pitchFamily="18" charset="0"/>
                  <a:ea typeface="黑体" pitchFamily="49" charset="-122"/>
                </a:rPr>
                <a:t>语言处理程序</a:t>
              </a:r>
              <a:endParaRPr lang="zh-CN" altLang="en-US" sz="2400">
                <a:latin typeface="Times New Roman" pitchFamily="18" charset="0"/>
                <a:ea typeface="黑体" pitchFamily="49" charset="-122"/>
              </a:endParaRPr>
            </a:p>
          </p:txBody>
        </p:sp>
        <p:sp>
          <p:nvSpPr>
            <p:cNvPr id="52232" name="AutoShape 8"/>
            <p:cNvSpPr>
              <a:spLocks/>
            </p:cNvSpPr>
            <p:nvPr/>
          </p:nvSpPr>
          <p:spPr bwMode="auto">
            <a:xfrm>
              <a:off x="2333" y="2418"/>
              <a:ext cx="260" cy="687"/>
            </a:xfrm>
            <a:prstGeom prst="leftBrace">
              <a:avLst>
                <a:gd name="adj1" fmla="val 22019"/>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38947">
                                            <p:txEl>
                                              <p:pRg st="0" end="0"/>
                                            </p:txEl>
                                          </p:spTgt>
                                        </p:tgtEl>
                                        <p:attrNameLst>
                                          <p:attrName>style.visibility</p:attrName>
                                        </p:attrNameLst>
                                      </p:cBhvr>
                                      <p:to>
                                        <p:strVal val="visible"/>
                                      </p:to>
                                    </p:set>
                                    <p:animEffect transition="in" filter="blinds(horizontal)">
                                      <p:cBhvr>
                                        <p:cTn id="7" dur="500"/>
                                        <p:tgtEl>
                                          <p:spTgt spid="33894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8947">
                                            <p:txEl>
                                              <p:pRg st="1" end="1"/>
                                            </p:txEl>
                                          </p:spTgt>
                                        </p:tgtEl>
                                        <p:attrNameLst>
                                          <p:attrName>style.visibility</p:attrName>
                                        </p:attrNameLst>
                                      </p:cBhvr>
                                      <p:to>
                                        <p:strVal val="visible"/>
                                      </p:to>
                                    </p:set>
                                    <p:animEffect transition="in" filter="blinds(horizontal)">
                                      <p:cBhvr>
                                        <p:cTn id="12" dur="500"/>
                                        <p:tgtEl>
                                          <p:spTgt spid="33894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38947">
                                            <p:txEl>
                                              <p:pRg st="3" end="3"/>
                                            </p:txEl>
                                          </p:spTgt>
                                        </p:tgtEl>
                                        <p:attrNameLst>
                                          <p:attrName>style.visibility</p:attrName>
                                        </p:attrNameLst>
                                      </p:cBhvr>
                                      <p:to>
                                        <p:strVal val="visible"/>
                                      </p:to>
                                    </p:set>
                                    <p:animEffect transition="in" filter="blinds(horizontal)">
                                      <p:cBhvr>
                                        <p:cTn id="17" dur="500"/>
                                        <p:tgtEl>
                                          <p:spTgt spid="338947">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94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ChangeArrowheads="1"/>
          </p:cNvSpPr>
          <p:nvPr>
            <p:ph type="title"/>
          </p:nvPr>
        </p:nvSpPr>
        <p:spPr/>
        <p:txBody>
          <a:bodyPr lIns="92075" tIns="46038" rIns="92075" bIns="46038" anchor="ctr"/>
          <a:lstStyle/>
          <a:p>
            <a:pPr eaLnBrk="1" hangingPunct="1">
              <a:defRPr/>
            </a:pPr>
            <a:r>
              <a:rPr lang="zh-CN" altLang="en-US" dirty="0" smtClean="0"/>
              <a:t>课程有关问题的说明 </a:t>
            </a:r>
          </a:p>
        </p:txBody>
      </p:sp>
      <p:sp>
        <p:nvSpPr>
          <p:cNvPr id="303107" name="Rectangle 3"/>
          <p:cNvSpPr>
            <a:spLocks noGrp="1" noChangeArrowheads="1"/>
          </p:cNvSpPr>
          <p:nvPr>
            <p:ph type="body" sz="half" idx="1"/>
          </p:nvPr>
        </p:nvSpPr>
        <p:spPr>
          <a:xfrm>
            <a:off x="395288" y="1268413"/>
            <a:ext cx="8353425" cy="5113337"/>
          </a:xfrm>
          <a:ln w="12700" cap="flat">
            <a:solidFill>
              <a:srgbClr val="FFCC00"/>
            </a:solidFill>
          </a:ln>
        </p:spPr>
        <p:txBody>
          <a:bodyPr lIns="92075" tIns="46038" rIns="92075" bIns="46038"/>
          <a:lstStyle/>
          <a:p>
            <a:pPr eaLnBrk="1" hangingPunct="1">
              <a:defRPr/>
            </a:pPr>
            <a:r>
              <a:rPr lang="zh-CN" altLang="en-US" sz="2400" dirty="0" smtClean="0"/>
              <a:t>本课程教学目标</a:t>
            </a:r>
          </a:p>
          <a:p>
            <a:pPr lvl="1" eaLnBrk="1" hangingPunct="1">
              <a:defRPr/>
            </a:pPr>
            <a:r>
              <a:rPr lang="zh-CN" altLang="en-US" sz="2000" dirty="0" smtClean="0"/>
              <a:t>了解计算机文化基础知识，培养对计算机的兴趣</a:t>
            </a:r>
          </a:p>
          <a:p>
            <a:pPr lvl="1" eaLnBrk="1" hangingPunct="1">
              <a:defRPr/>
            </a:pPr>
            <a:r>
              <a:rPr lang="zh-CN" altLang="en-US" sz="2000" dirty="0" smtClean="0"/>
              <a:t>熟练掌握对操作系统、办公软件和网络的基本操作</a:t>
            </a:r>
          </a:p>
          <a:p>
            <a:pPr lvl="1" eaLnBrk="1" hangingPunct="1">
              <a:defRPr/>
            </a:pPr>
            <a:r>
              <a:rPr lang="zh-CN" altLang="en-US" sz="2000" dirty="0" smtClean="0"/>
              <a:t>从本门课程所学的操作技能、技巧中总结一般软件的使用规律，使自己具备对一般软件的自学和运用能力</a:t>
            </a:r>
          </a:p>
          <a:p>
            <a:pPr eaLnBrk="1" hangingPunct="1">
              <a:defRPr/>
            </a:pPr>
            <a:r>
              <a:rPr lang="zh-CN" altLang="en-US" sz="2400" dirty="0" smtClean="0"/>
              <a:t>课程内容及考试分值</a:t>
            </a:r>
          </a:p>
          <a:p>
            <a:pPr lvl="1" eaLnBrk="1" hangingPunct="1">
              <a:defRPr/>
            </a:pPr>
            <a:r>
              <a:rPr lang="zh-CN" altLang="en-US" sz="2000" dirty="0" smtClean="0"/>
              <a:t>计算机基础知识                                                   </a:t>
            </a:r>
            <a:endParaRPr lang="en-US" altLang="zh-CN" sz="2000" dirty="0" smtClean="0"/>
          </a:p>
          <a:p>
            <a:pPr lvl="1" eaLnBrk="1" hangingPunct="1">
              <a:defRPr/>
            </a:pPr>
            <a:r>
              <a:rPr lang="en-US" altLang="zh-CN" sz="2000" dirty="0" smtClean="0"/>
              <a:t>Windows 7</a:t>
            </a:r>
            <a:r>
              <a:rPr lang="zh-CN" altLang="en-US" sz="2000" dirty="0" smtClean="0"/>
              <a:t>的基本操作</a:t>
            </a:r>
          </a:p>
          <a:p>
            <a:pPr lvl="1" eaLnBrk="1" hangingPunct="1">
              <a:defRPr/>
            </a:pPr>
            <a:r>
              <a:rPr lang="en-US" altLang="zh-CN" sz="2000" dirty="0" smtClean="0"/>
              <a:t>Word 2010</a:t>
            </a:r>
            <a:r>
              <a:rPr lang="zh-CN" altLang="en-US" sz="2000" dirty="0" smtClean="0"/>
              <a:t>的使用</a:t>
            </a:r>
          </a:p>
          <a:p>
            <a:pPr lvl="1" eaLnBrk="1" hangingPunct="1">
              <a:defRPr/>
            </a:pPr>
            <a:r>
              <a:rPr lang="en-US" altLang="zh-CN" sz="2000" dirty="0" smtClean="0"/>
              <a:t>Excel 2010</a:t>
            </a:r>
            <a:r>
              <a:rPr lang="zh-CN" altLang="en-US" sz="2000" dirty="0" smtClean="0"/>
              <a:t>的使用</a:t>
            </a:r>
          </a:p>
          <a:p>
            <a:pPr lvl="1" eaLnBrk="1" hangingPunct="1">
              <a:defRPr/>
            </a:pPr>
            <a:r>
              <a:rPr lang="en-US" altLang="zh-CN" sz="2000" dirty="0" smtClean="0"/>
              <a:t>PowerPoint 2010</a:t>
            </a:r>
            <a:r>
              <a:rPr lang="zh-CN" altLang="en-US" sz="2000" dirty="0" smtClean="0"/>
              <a:t>的使用</a:t>
            </a:r>
            <a:r>
              <a:rPr lang="en-US" altLang="zh-CN" sz="2000" dirty="0" smtClean="0"/>
              <a:t>/Access 2010</a:t>
            </a:r>
            <a:r>
              <a:rPr lang="zh-CN" altLang="en-US" sz="2000" dirty="0" smtClean="0"/>
              <a:t>原理及应用</a:t>
            </a:r>
          </a:p>
          <a:p>
            <a:pPr lvl="1" eaLnBrk="1" hangingPunct="1">
              <a:defRPr/>
            </a:pPr>
            <a:r>
              <a:rPr lang="zh-CN" altLang="en-US" sz="2000" dirty="0" smtClean="0"/>
              <a:t>计算机网络应用</a:t>
            </a:r>
            <a:endParaRPr lang="en-US" altLang="zh-CN" sz="2000" dirty="0" smtClean="0"/>
          </a:p>
          <a:p>
            <a:pPr lvl="1" eaLnBrk="1" hangingPunct="1">
              <a:defRPr/>
            </a:pPr>
            <a:r>
              <a:rPr lang="zh-CN" altLang="en-US" sz="2000" dirty="0" smtClean="0"/>
              <a:t>信息安全与信息素养                                               </a:t>
            </a:r>
          </a:p>
        </p:txBody>
      </p:sp>
    </p:spTree>
  </p:cSld>
  <p:clrMapOvr>
    <a:masterClrMapping/>
  </p:clrMapOvr>
  <p:transition>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计算机软件系统</a:t>
            </a:r>
            <a:r>
              <a:rPr lang="zh-CN" altLang="en-US" sz="2000" dirty="0" smtClean="0">
                <a:solidFill>
                  <a:srgbClr val="0033CC"/>
                </a:solidFill>
              </a:rPr>
              <a:t>（</a:t>
            </a:r>
            <a:r>
              <a:rPr lang="en-US" altLang="zh-CN" sz="2000" dirty="0" smtClean="0">
                <a:solidFill>
                  <a:srgbClr val="0033CC"/>
                </a:solidFill>
              </a:rPr>
              <a:t>1</a:t>
            </a:r>
            <a:r>
              <a:rPr lang="zh-CN" altLang="en-US" sz="2000" dirty="0" smtClean="0">
                <a:solidFill>
                  <a:srgbClr val="0033CC"/>
                </a:solidFill>
              </a:rPr>
              <a:t>）系统软件</a:t>
            </a:r>
          </a:p>
        </p:txBody>
      </p:sp>
      <p:sp>
        <p:nvSpPr>
          <p:cNvPr id="53251" name="Rectangle 3"/>
          <p:cNvSpPr>
            <a:spLocks noGrp="1" noChangeArrowheads="1"/>
          </p:cNvSpPr>
          <p:nvPr>
            <p:ph type="body" idx="1"/>
          </p:nvPr>
        </p:nvSpPr>
        <p:spPr/>
        <p:txBody>
          <a:bodyPr/>
          <a:lstStyle/>
          <a:p>
            <a:pPr eaLnBrk="1" hangingPunct="1">
              <a:buFont typeface="Wingdings" pitchFamily="2" charset="2"/>
              <a:buNone/>
            </a:pPr>
            <a:r>
              <a:rPr lang="zh-CN" altLang="en-US" dirty="0" smtClean="0">
                <a:solidFill>
                  <a:schemeClr val="tx2"/>
                </a:solidFill>
              </a:rPr>
              <a:t>请思考</a:t>
            </a:r>
            <a:r>
              <a:rPr lang="zh-CN" altLang="en-US" dirty="0" smtClean="0"/>
              <a:t>：常见的操作系统有哪些？</a:t>
            </a:r>
          </a:p>
          <a:p>
            <a:pPr lvl="1" eaLnBrk="1" hangingPunct="1">
              <a:buNone/>
            </a:pPr>
            <a:endParaRPr lang="en-US" altLang="zh-CN" sz="2400" dirty="0" smtClean="0"/>
          </a:p>
          <a:p>
            <a:pPr lvl="1" eaLnBrk="1" hangingPunct="1">
              <a:buNone/>
            </a:pPr>
            <a:r>
              <a:rPr lang="zh-CN" altLang="en-US" sz="2400" dirty="0" smtClean="0"/>
              <a:t>操作系统</a:t>
            </a:r>
            <a:r>
              <a:rPr lang="zh-CN" altLang="en-US" sz="2400" dirty="0"/>
              <a:t>：</a:t>
            </a:r>
            <a:r>
              <a:rPr lang="en-US" altLang="zh-CN" sz="2400" dirty="0"/>
              <a:t>DOS</a:t>
            </a:r>
            <a:r>
              <a:rPr lang="zh-CN" altLang="en-US" sz="2400" dirty="0"/>
              <a:t>、</a:t>
            </a:r>
            <a:r>
              <a:rPr lang="en-US" altLang="zh-CN" sz="2400" dirty="0"/>
              <a:t>Windows</a:t>
            </a:r>
            <a:r>
              <a:rPr lang="zh-CN" altLang="en-US" sz="2400" dirty="0"/>
              <a:t>、</a:t>
            </a:r>
            <a:r>
              <a:rPr lang="en-US" altLang="zh-CN" sz="2400" dirty="0"/>
              <a:t>Unix</a:t>
            </a:r>
            <a:r>
              <a:rPr lang="zh-CN" altLang="en-US" sz="2400" dirty="0"/>
              <a:t>、</a:t>
            </a:r>
            <a:r>
              <a:rPr lang="en-US" altLang="zh-CN" sz="2400" dirty="0" err="1"/>
              <a:t>linux</a:t>
            </a:r>
            <a:endParaRPr lang="en-US" altLang="zh-CN" sz="2400" dirty="0">
              <a:latin typeface="TimesNewRomanPSMT" charset="0"/>
            </a:endParaRPr>
          </a:p>
          <a:p>
            <a:pPr eaLnBrk="1" hangingPunct="1">
              <a:buFont typeface="Wingdings" pitchFamily="2" charset="2"/>
              <a:buNone/>
            </a:pPr>
            <a:endParaRPr lang="zh-CN" altLang="en-US" sz="2400" dirty="0" smtClean="0"/>
          </a:p>
          <a:p>
            <a:pPr eaLnBrk="1" hangingPunct="1">
              <a:buFont typeface="Wingdings" pitchFamily="2" charset="2"/>
              <a:buNone/>
            </a:pPr>
            <a:r>
              <a:rPr lang="zh-CN" altLang="en-US" dirty="0" smtClean="0">
                <a:solidFill>
                  <a:schemeClr val="tx2"/>
                </a:solidFill>
              </a:rPr>
              <a:t>请思考</a:t>
            </a:r>
            <a:r>
              <a:rPr lang="zh-CN" altLang="en-US" dirty="0" smtClean="0"/>
              <a:t>：常见的语言处理程序有哪些？</a:t>
            </a:r>
            <a:endParaRPr lang="en-US" altLang="zh-CN" dirty="0" smtClean="0"/>
          </a:p>
          <a:p>
            <a:pPr lvl="1" eaLnBrk="1" hangingPunct="1">
              <a:buFontTx/>
              <a:buAutoNum type="arabicPeriod"/>
            </a:pPr>
            <a:r>
              <a:rPr lang="zh-CN" altLang="en-US" sz="2400" dirty="0">
                <a:latin typeface="TimesNewRomanPSMT" charset="0"/>
              </a:rPr>
              <a:t>机器语言</a:t>
            </a:r>
          </a:p>
          <a:p>
            <a:pPr lvl="1" eaLnBrk="1" hangingPunct="1">
              <a:buFontTx/>
              <a:buAutoNum type="arabicPeriod"/>
            </a:pPr>
            <a:r>
              <a:rPr lang="zh-CN" altLang="en-US" sz="2400" dirty="0">
                <a:latin typeface="TimesNewRomanPSMT" charset="0"/>
              </a:rPr>
              <a:t>汇编语言</a:t>
            </a:r>
          </a:p>
          <a:p>
            <a:pPr lvl="1" eaLnBrk="1" hangingPunct="1">
              <a:buFontTx/>
              <a:buAutoNum type="arabicPeriod"/>
            </a:pPr>
            <a:r>
              <a:rPr lang="zh-CN" altLang="en-US" sz="2400" dirty="0">
                <a:latin typeface="TimesNewRomanPSMT" charset="0"/>
              </a:rPr>
              <a:t>高级语言</a:t>
            </a:r>
          </a:p>
          <a:p>
            <a:pPr lvl="2" eaLnBrk="1" hangingPunct="1"/>
            <a:r>
              <a:rPr lang="zh-CN" altLang="en-US" dirty="0">
                <a:latin typeface="TimesNewRomanPSMT" charset="0"/>
              </a:rPr>
              <a:t>如：</a:t>
            </a:r>
            <a:r>
              <a:rPr lang="en-US" altLang="zh-CN" dirty="0"/>
              <a:t>BASIC </a:t>
            </a:r>
            <a:r>
              <a:rPr lang="zh-CN" altLang="en-US" dirty="0"/>
              <a:t>、</a:t>
            </a:r>
            <a:r>
              <a:rPr lang="en-US" altLang="zh-CN" dirty="0"/>
              <a:t>PASCAL </a:t>
            </a:r>
            <a:r>
              <a:rPr lang="zh-CN" altLang="en-US" dirty="0"/>
              <a:t>、</a:t>
            </a:r>
            <a:r>
              <a:rPr lang="en-US" altLang="zh-CN" dirty="0"/>
              <a:t>C </a:t>
            </a:r>
            <a:r>
              <a:rPr lang="zh-CN" altLang="en-US" dirty="0"/>
              <a:t>、</a:t>
            </a:r>
            <a:r>
              <a:rPr lang="en-US" altLang="zh-CN" dirty="0"/>
              <a:t>java</a:t>
            </a:r>
            <a:r>
              <a:rPr lang="zh-CN" altLang="en-US" dirty="0"/>
              <a:t>、数据库语言（</a:t>
            </a:r>
            <a:r>
              <a:rPr lang="en-US" altLang="zh-CN" dirty="0"/>
              <a:t>SQL Server</a:t>
            </a:r>
            <a:r>
              <a:rPr lang="zh-CN" altLang="en-US" dirty="0"/>
              <a:t>、</a:t>
            </a:r>
            <a:r>
              <a:rPr lang="en-US" altLang="zh-CN" dirty="0"/>
              <a:t>Oracle</a:t>
            </a:r>
            <a:r>
              <a:rPr lang="zh-CN" altLang="en-US" dirty="0"/>
              <a:t>）</a:t>
            </a:r>
            <a:r>
              <a:rPr lang="zh-CN" altLang="en-US" dirty="0" smtClean="0">
                <a:latin typeface="TimesNewRomanPSMT" charset="0"/>
              </a:rPr>
              <a:t>等</a:t>
            </a:r>
            <a:endParaRPr lang="zh-CN" altLang="en-US" sz="2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3251">
                                            <p:txEl>
                                              <p:pRg st="2" end="2"/>
                                            </p:txEl>
                                          </p:spTgt>
                                        </p:tgtEl>
                                        <p:attrNameLst>
                                          <p:attrName>style.visibility</p:attrName>
                                        </p:attrNameLst>
                                      </p:cBhvr>
                                      <p:to>
                                        <p:strVal val="visible"/>
                                      </p:to>
                                    </p:set>
                                    <p:animEffect transition="in" filter="wipe(left)">
                                      <p:cBhvr>
                                        <p:cTn id="7" dur="500"/>
                                        <p:tgtEl>
                                          <p:spTgt spid="53251">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3251">
                                            <p:txEl>
                                              <p:pRg st="5" end="5"/>
                                            </p:txEl>
                                          </p:spTgt>
                                        </p:tgtEl>
                                        <p:attrNameLst>
                                          <p:attrName>style.visibility</p:attrName>
                                        </p:attrNameLst>
                                      </p:cBhvr>
                                      <p:to>
                                        <p:strVal val="visible"/>
                                      </p:to>
                                    </p:set>
                                    <p:animEffect transition="in" filter="wipe(left)">
                                      <p:cBhvr>
                                        <p:cTn id="12" dur="500"/>
                                        <p:tgtEl>
                                          <p:spTgt spid="53251">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3251">
                                            <p:txEl>
                                              <p:pRg st="6" end="6"/>
                                            </p:txEl>
                                          </p:spTgt>
                                        </p:tgtEl>
                                        <p:attrNameLst>
                                          <p:attrName>style.visibility</p:attrName>
                                        </p:attrNameLst>
                                      </p:cBhvr>
                                      <p:to>
                                        <p:strVal val="visible"/>
                                      </p:to>
                                    </p:set>
                                    <p:animEffect transition="in" filter="wipe(left)">
                                      <p:cBhvr>
                                        <p:cTn id="17" dur="500"/>
                                        <p:tgtEl>
                                          <p:spTgt spid="53251">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3251">
                                            <p:txEl>
                                              <p:pRg st="7" end="7"/>
                                            </p:txEl>
                                          </p:spTgt>
                                        </p:tgtEl>
                                        <p:attrNameLst>
                                          <p:attrName>style.visibility</p:attrName>
                                        </p:attrNameLst>
                                      </p:cBhvr>
                                      <p:to>
                                        <p:strVal val="visible"/>
                                      </p:to>
                                    </p:set>
                                    <p:animEffect transition="in" filter="wipe(left)">
                                      <p:cBhvr>
                                        <p:cTn id="22" dur="500"/>
                                        <p:tgtEl>
                                          <p:spTgt spid="53251">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3251">
                                            <p:txEl>
                                              <p:pRg st="8" end="8"/>
                                            </p:txEl>
                                          </p:spTgt>
                                        </p:tgtEl>
                                        <p:attrNameLst>
                                          <p:attrName>style.visibility</p:attrName>
                                        </p:attrNameLst>
                                      </p:cBhvr>
                                      <p:to>
                                        <p:strVal val="visible"/>
                                      </p:to>
                                    </p:set>
                                    <p:animEffect transition="in" filter="wipe(left)">
                                      <p:cBhvr>
                                        <p:cTn id="27" dur="500"/>
                                        <p:tgtEl>
                                          <p:spTgt spid="5325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计算机软件系统</a:t>
            </a:r>
            <a:r>
              <a:rPr lang="zh-CN" altLang="en-US" sz="2000" dirty="0" smtClean="0">
                <a:solidFill>
                  <a:srgbClr val="0033CC"/>
                </a:solidFill>
              </a:rPr>
              <a:t>（</a:t>
            </a:r>
            <a:r>
              <a:rPr lang="en-US" altLang="zh-CN" sz="2000" dirty="0" smtClean="0">
                <a:solidFill>
                  <a:srgbClr val="0033CC"/>
                </a:solidFill>
              </a:rPr>
              <a:t>2</a:t>
            </a:r>
            <a:r>
              <a:rPr lang="zh-CN" altLang="en-US" sz="2000" dirty="0" smtClean="0">
                <a:solidFill>
                  <a:srgbClr val="0033CC"/>
                </a:solidFill>
              </a:rPr>
              <a:t>）应用软件</a:t>
            </a:r>
          </a:p>
        </p:txBody>
      </p:sp>
      <p:sp>
        <p:nvSpPr>
          <p:cNvPr id="340995" name="Rectangle 3"/>
          <p:cNvSpPr>
            <a:spLocks noGrp="1" noChangeArrowheads="1"/>
          </p:cNvSpPr>
          <p:nvPr>
            <p:ph type="body" idx="1"/>
          </p:nvPr>
        </p:nvSpPr>
        <p:spPr/>
        <p:txBody>
          <a:bodyPr/>
          <a:lstStyle/>
          <a:p>
            <a:pPr eaLnBrk="1" hangingPunct="1">
              <a:defRPr/>
            </a:pPr>
            <a:r>
              <a:rPr lang="zh-CN" altLang="en-US" sz="2800" dirty="0" smtClean="0"/>
              <a:t>概念</a:t>
            </a:r>
          </a:p>
          <a:p>
            <a:pPr lvl="1" eaLnBrk="1" hangingPunct="1">
              <a:lnSpc>
                <a:spcPct val="150000"/>
              </a:lnSpc>
              <a:defRPr/>
            </a:pPr>
            <a:r>
              <a:rPr lang="zh-CN" altLang="en-US" sz="2000" dirty="0" smtClean="0"/>
              <a:t>应用软件是为解决各类实际问题而编制的应用程序。应用软件是由系统软件开发的。</a:t>
            </a:r>
          </a:p>
          <a:p>
            <a:pPr eaLnBrk="1" hangingPunct="1">
              <a:defRPr/>
            </a:pPr>
            <a:r>
              <a:rPr lang="zh-CN" altLang="en-US" sz="2800" dirty="0" smtClean="0"/>
              <a:t>常见的应用软件</a:t>
            </a:r>
            <a:endParaRPr lang="en-US" altLang="zh-CN" sz="2800" dirty="0" smtClean="0"/>
          </a:p>
          <a:p>
            <a:pPr lvl="1" eaLnBrk="1" hangingPunct="1">
              <a:buClr>
                <a:srgbClr val="FF53C6"/>
              </a:buClr>
            </a:pPr>
            <a:r>
              <a:rPr lang="zh-CN" altLang="en-US" sz="2000" dirty="0"/>
              <a:t>通用软件</a:t>
            </a:r>
            <a:r>
              <a:rPr lang="en-US" altLang="zh-CN" sz="2000" dirty="0"/>
              <a:t>:</a:t>
            </a:r>
            <a:r>
              <a:rPr lang="zh-CN" altLang="en-US" sz="2000" dirty="0"/>
              <a:t>由计算机厂家或软件专业人员为解决许多用户经常遇到的某一类问题而设计的具有特殊功能的软件。</a:t>
            </a:r>
          </a:p>
          <a:p>
            <a:pPr lvl="2" eaLnBrk="1" hangingPunct="1">
              <a:buClr>
                <a:schemeClr val="folHlink"/>
              </a:buClr>
              <a:buSzPct val="70000"/>
              <a:buFont typeface="Wingdings" pitchFamily="2" charset="2"/>
              <a:buChar char="v"/>
            </a:pPr>
            <a:r>
              <a:rPr lang="en-US" altLang="zh-CN" sz="2000" dirty="0"/>
              <a:t>word</a:t>
            </a:r>
            <a:r>
              <a:rPr lang="zh-CN" altLang="en-US" sz="2000" dirty="0"/>
              <a:t>、</a:t>
            </a:r>
            <a:r>
              <a:rPr lang="en-US" altLang="zh-CN" sz="2000" dirty="0" err="1"/>
              <a:t>wps</a:t>
            </a:r>
            <a:r>
              <a:rPr lang="zh-CN" altLang="en-US" sz="2000" dirty="0"/>
              <a:t>、</a:t>
            </a:r>
            <a:r>
              <a:rPr lang="en-US" altLang="zh-CN" sz="2000" dirty="0"/>
              <a:t>CAI</a:t>
            </a:r>
            <a:r>
              <a:rPr lang="zh-CN" altLang="en-US" sz="2000" dirty="0"/>
              <a:t>、</a:t>
            </a:r>
            <a:r>
              <a:rPr lang="en-US" altLang="zh-CN" sz="2000" dirty="0"/>
              <a:t>CAT</a:t>
            </a:r>
            <a:r>
              <a:rPr lang="zh-CN" altLang="en-US" sz="2000" dirty="0"/>
              <a:t>、</a:t>
            </a:r>
            <a:r>
              <a:rPr lang="en-US" altLang="zh-CN" sz="2000" dirty="0"/>
              <a:t>CAM</a:t>
            </a:r>
            <a:r>
              <a:rPr lang="zh-CN" altLang="en-US" sz="2000" dirty="0"/>
              <a:t>、</a:t>
            </a:r>
            <a:r>
              <a:rPr lang="en-US" altLang="zh-CN" sz="2000" dirty="0"/>
              <a:t>CAD</a:t>
            </a:r>
            <a:r>
              <a:rPr lang="zh-CN" altLang="en-US" sz="2000" dirty="0"/>
              <a:t>、 </a:t>
            </a:r>
            <a:r>
              <a:rPr lang="en-US" altLang="zh-CN" sz="2000" dirty="0"/>
              <a:t>Photoshop</a:t>
            </a:r>
            <a:r>
              <a:rPr lang="zh-CN" altLang="en-US" sz="2000" dirty="0"/>
              <a:t>、</a:t>
            </a:r>
            <a:r>
              <a:rPr lang="en-US" altLang="zh-CN" sz="2000" dirty="0"/>
              <a:t>flash</a:t>
            </a:r>
          </a:p>
          <a:p>
            <a:pPr lvl="1" eaLnBrk="1" hangingPunct="1">
              <a:buClr>
                <a:srgbClr val="FF53C6"/>
              </a:buClr>
            </a:pPr>
            <a:r>
              <a:rPr lang="zh-CN" altLang="en-US" sz="2000" dirty="0"/>
              <a:t>专用软件</a:t>
            </a:r>
            <a:r>
              <a:rPr lang="en-US" altLang="zh-CN" sz="2000" dirty="0"/>
              <a:t>:</a:t>
            </a:r>
            <a:r>
              <a:rPr lang="zh-CN" altLang="en-US" sz="2000" dirty="0"/>
              <a:t>用户为解决本行业、本单位的具体问题而编制的目标单一的专用程序。</a:t>
            </a:r>
          </a:p>
          <a:p>
            <a:pPr lvl="1" eaLnBrk="1" hangingPunct="1">
              <a:buClr>
                <a:srgbClr val="FF53C6"/>
              </a:buClr>
            </a:pPr>
            <a:r>
              <a:rPr lang="zh-CN" altLang="en-US" sz="2000" dirty="0"/>
              <a:t>系统工具软件：</a:t>
            </a:r>
          </a:p>
          <a:p>
            <a:pPr lvl="2" eaLnBrk="1" hangingPunct="1">
              <a:buClr>
                <a:schemeClr val="folHlink"/>
              </a:buClr>
              <a:buSzPct val="70000"/>
              <a:buFont typeface="Wingdings" pitchFamily="2" charset="2"/>
              <a:buChar char="v"/>
            </a:pPr>
            <a:r>
              <a:rPr lang="zh-CN" altLang="en-US" sz="2000" dirty="0"/>
              <a:t>杀毒软件：</a:t>
            </a:r>
            <a:r>
              <a:rPr lang="en-US" altLang="zh-CN" sz="2000" dirty="0"/>
              <a:t>KILL</a:t>
            </a:r>
            <a:r>
              <a:rPr lang="zh-CN" altLang="en-US" sz="2000" dirty="0"/>
              <a:t>、瑞星、卡巴斯基、金山等</a:t>
            </a:r>
          </a:p>
          <a:p>
            <a:pPr lvl="2" eaLnBrk="1" hangingPunct="1">
              <a:buClr>
                <a:schemeClr val="folHlink"/>
              </a:buClr>
              <a:buSzPct val="70000"/>
              <a:buFont typeface="Wingdings" pitchFamily="2" charset="2"/>
              <a:buChar char="v"/>
            </a:pPr>
            <a:r>
              <a:rPr lang="zh-CN" altLang="en-US" sz="2000" dirty="0"/>
              <a:t>压缩软件：</a:t>
            </a:r>
            <a:r>
              <a:rPr lang="en-US" altLang="zh-CN" sz="2000" dirty="0"/>
              <a:t>WINZIP</a:t>
            </a:r>
            <a:r>
              <a:rPr lang="zh-CN" altLang="en-US" sz="2000" dirty="0"/>
              <a:t>、</a:t>
            </a:r>
            <a:r>
              <a:rPr lang="en-US" altLang="zh-CN" sz="2000" dirty="0"/>
              <a:t>ARJ </a:t>
            </a:r>
            <a:r>
              <a:rPr lang="zh-CN" altLang="en-US" sz="2000" dirty="0"/>
              <a:t>、</a:t>
            </a:r>
            <a:r>
              <a:rPr lang="en-US" altLang="zh-CN" sz="2000" dirty="0" smtClean="0"/>
              <a:t>WINRAR</a:t>
            </a:r>
            <a:endParaRPr lang="zh-CN" alt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0995">
                                            <p:txEl>
                                              <p:pRg st="3" end="3"/>
                                            </p:txEl>
                                          </p:spTgt>
                                        </p:tgtEl>
                                        <p:attrNameLst>
                                          <p:attrName>style.visibility</p:attrName>
                                        </p:attrNameLst>
                                      </p:cBhvr>
                                      <p:to>
                                        <p:strVal val="visible"/>
                                      </p:to>
                                    </p:set>
                                    <p:animEffect transition="in" filter="wipe(left)">
                                      <p:cBhvr>
                                        <p:cTn id="7" dur="500"/>
                                        <p:tgtEl>
                                          <p:spTgt spid="340995">
                                            <p:txEl>
                                              <p:pRg st="3" end="3"/>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340995">
                                            <p:txEl>
                                              <p:pRg st="4" end="4"/>
                                            </p:txEl>
                                          </p:spTgt>
                                        </p:tgtEl>
                                        <p:attrNameLst>
                                          <p:attrName>style.visibility</p:attrName>
                                        </p:attrNameLst>
                                      </p:cBhvr>
                                      <p:to>
                                        <p:strVal val="visible"/>
                                      </p:to>
                                    </p:set>
                                    <p:animEffect transition="in" filter="wipe(left)">
                                      <p:cBhvr>
                                        <p:cTn id="10" dur="500"/>
                                        <p:tgtEl>
                                          <p:spTgt spid="340995">
                                            <p:txEl>
                                              <p:pRg st="4" end="4"/>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340995">
                                            <p:txEl>
                                              <p:pRg st="5" end="5"/>
                                            </p:txEl>
                                          </p:spTgt>
                                        </p:tgtEl>
                                        <p:attrNameLst>
                                          <p:attrName>style.visibility</p:attrName>
                                        </p:attrNameLst>
                                      </p:cBhvr>
                                      <p:to>
                                        <p:strVal val="visible"/>
                                      </p:to>
                                    </p:set>
                                    <p:animEffect transition="in" filter="wipe(left)">
                                      <p:cBhvr>
                                        <p:cTn id="13" dur="500"/>
                                        <p:tgtEl>
                                          <p:spTgt spid="340995">
                                            <p:txEl>
                                              <p:pRg st="5" end="5"/>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340995">
                                            <p:txEl>
                                              <p:pRg st="6" end="6"/>
                                            </p:txEl>
                                          </p:spTgt>
                                        </p:tgtEl>
                                        <p:attrNameLst>
                                          <p:attrName>style.visibility</p:attrName>
                                        </p:attrNameLst>
                                      </p:cBhvr>
                                      <p:to>
                                        <p:strVal val="visible"/>
                                      </p:to>
                                    </p:set>
                                    <p:animEffect transition="in" filter="wipe(left)">
                                      <p:cBhvr>
                                        <p:cTn id="16" dur="500"/>
                                        <p:tgtEl>
                                          <p:spTgt spid="340995">
                                            <p:txEl>
                                              <p:pRg st="6" end="6"/>
                                            </p:txEl>
                                          </p:spTgt>
                                        </p:tgtEl>
                                      </p:cBhvr>
                                    </p:animEffect>
                                  </p:childTnLst>
                                </p:cTn>
                              </p:par>
                              <p:par>
                                <p:cTn id="17" presetID="22" presetClass="entr" presetSubtype="8" fill="hold" nodeType="withEffect">
                                  <p:stCondLst>
                                    <p:cond delay="0"/>
                                  </p:stCondLst>
                                  <p:childTnLst>
                                    <p:set>
                                      <p:cBhvr>
                                        <p:cTn id="18" dur="1" fill="hold">
                                          <p:stCondLst>
                                            <p:cond delay="0"/>
                                          </p:stCondLst>
                                        </p:cTn>
                                        <p:tgtEl>
                                          <p:spTgt spid="340995">
                                            <p:txEl>
                                              <p:pRg st="7" end="7"/>
                                            </p:txEl>
                                          </p:spTgt>
                                        </p:tgtEl>
                                        <p:attrNameLst>
                                          <p:attrName>style.visibility</p:attrName>
                                        </p:attrNameLst>
                                      </p:cBhvr>
                                      <p:to>
                                        <p:strVal val="visible"/>
                                      </p:to>
                                    </p:set>
                                    <p:animEffect transition="in" filter="wipe(left)">
                                      <p:cBhvr>
                                        <p:cTn id="19" dur="500"/>
                                        <p:tgtEl>
                                          <p:spTgt spid="340995">
                                            <p:txEl>
                                              <p:pRg st="7" end="7"/>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340995">
                                            <p:txEl>
                                              <p:pRg st="8" end="8"/>
                                            </p:txEl>
                                          </p:spTgt>
                                        </p:tgtEl>
                                        <p:attrNameLst>
                                          <p:attrName>style.visibility</p:attrName>
                                        </p:attrNameLst>
                                      </p:cBhvr>
                                      <p:to>
                                        <p:strVal val="visible"/>
                                      </p:to>
                                    </p:set>
                                    <p:animEffect transition="in" filter="wipe(left)">
                                      <p:cBhvr>
                                        <p:cTn id="22" dur="500"/>
                                        <p:tgtEl>
                                          <p:spTgt spid="34099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ChangeArrowheads="1"/>
          </p:cNvSpPr>
          <p:nvPr>
            <p:ph type="title"/>
          </p:nvPr>
        </p:nvSpPr>
        <p:spPr>
          <a:xfrm>
            <a:off x="395288" y="296863"/>
            <a:ext cx="8353425" cy="971550"/>
          </a:xfrm>
        </p:spPr>
        <p:txBody>
          <a:bodyPr/>
          <a:lstStyle/>
          <a:p>
            <a:pPr eaLnBrk="1" hangingPunct="1">
              <a:defRPr/>
            </a:pPr>
            <a:r>
              <a:rPr lang="zh-CN" altLang="en-US" dirty="0" smtClean="0"/>
              <a:t>二、计算机系统的组成</a:t>
            </a:r>
            <a:br>
              <a:rPr lang="zh-CN" altLang="en-US" dirty="0" smtClean="0"/>
            </a:br>
            <a:r>
              <a:rPr lang="zh-CN" altLang="en-US" sz="2400" dirty="0" smtClean="0">
                <a:solidFill>
                  <a:schemeClr val="hlink"/>
                </a:solidFill>
              </a:rPr>
              <a:t>	</a:t>
            </a:r>
            <a:r>
              <a:rPr lang="en-US" altLang="zh-CN" sz="2400" dirty="0" smtClean="0">
                <a:solidFill>
                  <a:schemeClr val="hlink"/>
                </a:solidFill>
                <a:latin typeface="Arial"/>
              </a:rPr>
              <a:t>——</a:t>
            </a:r>
            <a:r>
              <a:rPr lang="zh-CN" altLang="en-US" sz="2400" dirty="0" smtClean="0">
                <a:solidFill>
                  <a:schemeClr val="hlink"/>
                </a:solidFill>
              </a:rPr>
              <a:t>计算机软件系统</a:t>
            </a:r>
            <a:endParaRPr lang="zh-CN" altLang="en-US" sz="2000" dirty="0" smtClean="0">
              <a:solidFill>
                <a:srgbClr val="0033CC"/>
              </a:solidFill>
            </a:endParaRPr>
          </a:p>
        </p:txBody>
      </p:sp>
      <p:sp>
        <p:nvSpPr>
          <p:cNvPr id="342019" name="Rectangle 3"/>
          <p:cNvSpPr>
            <a:spLocks noGrp="1" noChangeArrowheads="1"/>
          </p:cNvSpPr>
          <p:nvPr>
            <p:ph type="body" idx="1"/>
          </p:nvPr>
        </p:nvSpPr>
        <p:spPr/>
        <p:txBody>
          <a:bodyPr/>
          <a:lstStyle/>
          <a:p>
            <a:pPr marL="533400" indent="-533400" eaLnBrk="1" hangingPunct="1">
              <a:defRPr/>
            </a:pPr>
            <a:r>
              <a:rPr lang="zh-CN" altLang="en-US" sz="2800" dirty="0" smtClean="0"/>
              <a:t>软件系统的层次</a:t>
            </a:r>
          </a:p>
          <a:p>
            <a:pPr marL="914400" lvl="1" indent="-457200" eaLnBrk="1" hangingPunct="1">
              <a:defRPr/>
            </a:pPr>
            <a:endParaRPr lang="zh-CN" altLang="en-US" sz="2400" dirty="0" smtClean="0"/>
          </a:p>
          <a:p>
            <a:pPr marL="914400" lvl="1" indent="-457200" eaLnBrk="1" hangingPunct="1">
              <a:defRPr/>
            </a:pPr>
            <a:endParaRPr lang="zh-CN" altLang="en-US" sz="2400" dirty="0" smtClean="0"/>
          </a:p>
          <a:p>
            <a:pPr marL="914400" lvl="1" indent="-457200" eaLnBrk="1" hangingPunct="1">
              <a:defRPr/>
            </a:pPr>
            <a:endParaRPr lang="zh-CN" altLang="en-US" sz="2400" dirty="0" smtClean="0"/>
          </a:p>
          <a:p>
            <a:pPr marL="914400" lvl="1" indent="-457200" eaLnBrk="1" hangingPunct="1">
              <a:defRPr/>
            </a:pPr>
            <a:endParaRPr lang="zh-CN" altLang="en-US" sz="2400" dirty="0" smtClean="0"/>
          </a:p>
          <a:p>
            <a:pPr marL="914400" lvl="1" indent="-457200" eaLnBrk="1" hangingPunct="1">
              <a:defRPr/>
            </a:pPr>
            <a:endParaRPr lang="zh-CN" altLang="en-US" sz="2400" dirty="0" smtClean="0"/>
          </a:p>
          <a:p>
            <a:pPr marL="533400" indent="-533400" eaLnBrk="1" hangingPunct="1">
              <a:buFont typeface="Wingdings" pitchFamily="2" charset="2"/>
              <a:buNone/>
              <a:defRPr/>
            </a:pPr>
            <a:r>
              <a:rPr lang="zh-CN" altLang="en-US" sz="2800" dirty="0" smtClean="0">
                <a:solidFill>
                  <a:schemeClr val="tx2"/>
                </a:solidFill>
              </a:rPr>
              <a:t>请思考</a:t>
            </a:r>
            <a:r>
              <a:rPr lang="zh-CN" altLang="en-US" sz="2800" dirty="0" smtClean="0"/>
              <a:t>：它们之间的关系是什么？</a:t>
            </a:r>
          </a:p>
          <a:p>
            <a:pPr marL="914400" lvl="1" indent="-457200" eaLnBrk="1" hangingPunct="1">
              <a:lnSpc>
                <a:spcPct val="150000"/>
              </a:lnSpc>
              <a:buFont typeface="Wingdings" pitchFamily="2" charset="2"/>
              <a:buAutoNum type="arabicPeriod"/>
              <a:defRPr/>
            </a:pPr>
            <a:r>
              <a:rPr lang="zh-CN" altLang="en-US" sz="2000" dirty="0" smtClean="0"/>
              <a:t>没有系统软件，计算机无法运行。</a:t>
            </a:r>
          </a:p>
          <a:p>
            <a:pPr marL="914400" lvl="1" indent="-457200" eaLnBrk="1" hangingPunct="1">
              <a:lnSpc>
                <a:spcPct val="150000"/>
              </a:lnSpc>
              <a:buFont typeface="Wingdings" pitchFamily="2" charset="2"/>
              <a:buAutoNum type="arabicPeriod"/>
              <a:defRPr/>
            </a:pPr>
            <a:r>
              <a:rPr lang="zh-CN" altLang="en-US" sz="2000" dirty="0" smtClean="0"/>
              <a:t>没有应用软件，计算机也无法解决实际问题。</a:t>
            </a:r>
          </a:p>
          <a:p>
            <a:pPr marL="914400" lvl="1" indent="-457200" eaLnBrk="1" hangingPunct="1">
              <a:lnSpc>
                <a:spcPct val="150000"/>
              </a:lnSpc>
              <a:buFont typeface="Wingdings" pitchFamily="2" charset="2"/>
              <a:buAutoNum type="arabicPeriod"/>
              <a:defRPr/>
            </a:pPr>
            <a:r>
              <a:rPr lang="zh-CN" altLang="en-US" sz="2000" dirty="0" smtClean="0"/>
              <a:t>应用软件必须在系统软件的支持下才能运行。</a:t>
            </a:r>
          </a:p>
        </p:txBody>
      </p:sp>
      <p:graphicFrame>
        <p:nvGraphicFramePr>
          <p:cNvPr id="6146" name="Object 2"/>
          <p:cNvGraphicFramePr>
            <a:graphicFrameLocks noGrp="1" noChangeAspect="1"/>
          </p:cNvGraphicFramePr>
          <p:nvPr>
            <p:ph sz="half" idx="4294967295"/>
          </p:nvPr>
        </p:nvGraphicFramePr>
        <p:xfrm>
          <a:off x="3751263" y="1557338"/>
          <a:ext cx="2686050" cy="2376487"/>
        </p:xfrm>
        <a:graphic>
          <a:graphicData uri="http://schemas.openxmlformats.org/presentationml/2006/ole">
            <mc:AlternateContent xmlns:mc="http://schemas.openxmlformats.org/markup-compatibility/2006">
              <mc:Choice xmlns:v="urn:schemas-microsoft-com:vml" Requires="v">
                <p:oleObj spid="_x0000_s6156" name="Image" r:id="rId3" imgW="2057404" imgH="2221996" progId="Photoshop.Image.6">
                  <p:embed/>
                </p:oleObj>
              </mc:Choice>
              <mc:Fallback>
                <p:oleObj name="Image" r:id="rId3" imgW="2057404" imgH="2221996" progId="Photoshop.Image.6">
                  <p:embed/>
                  <p:pic>
                    <p:nvPicPr>
                      <p:cNvPr id="0" name="Object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51263" y="1557338"/>
                        <a:ext cx="2686050" cy="2376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342019">
                                            <p:txEl>
                                              <p:pRg st="7" end="7"/>
                                            </p:txEl>
                                          </p:spTgt>
                                        </p:tgtEl>
                                        <p:attrNameLst>
                                          <p:attrName>style.visibility</p:attrName>
                                        </p:attrNameLst>
                                      </p:cBhvr>
                                      <p:to>
                                        <p:strVal val="visible"/>
                                      </p:to>
                                    </p:set>
                                    <p:animEffect transition="in" filter="wipe(down)">
                                      <p:cBhvr>
                                        <p:cTn id="7" dur="580">
                                          <p:stCondLst>
                                            <p:cond delay="0"/>
                                          </p:stCondLst>
                                        </p:cTn>
                                        <p:tgtEl>
                                          <p:spTgt spid="342019">
                                            <p:txEl>
                                              <p:pRg st="7" end="7"/>
                                            </p:txEl>
                                          </p:spTgt>
                                        </p:tgtEl>
                                      </p:cBhvr>
                                    </p:animEffect>
                                    <p:anim calcmode="lin" valueType="num">
                                      <p:cBhvr>
                                        <p:cTn id="8" dur="1822" tmFilter="0,0; 0.14,0.36; 0.43,0.73; 0.71,0.91; 1.0,1.0">
                                          <p:stCondLst>
                                            <p:cond delay="0"/>
                                          </p:stCondLst>
                                        </p:cTn>
                                        <p:tgtEl>
                                          <p:spTgt spid="342019">
                                            <p:txEl>
                                              <p:pRg st="7" end="7"/>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42019">
                                            <p:txEl>
                                              <p:pRg st="7" end="7"/>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42019">
                                            <p:txEl>
                                              <p:pRg st="7" end="7"/>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42019">
                                            <p:txEl>
                                              <p:pRg st="7" end="7"/>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42019">
                                            <p:txEl>
                                              <p:pRg st="7" end="7"/>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42019">
                                            <p:txEl>
                                              <p:pRg st="7" end="7"/>
                                            </p:txEl>
                                          </p:spTgt>
                                        </p:tgtEl>
                                      </p:cBhvr>
                                      <p:to x="100000" y="60000"/>
                                    </p:animScale>
                                    <p:animScale>
                                      <p:cBhvr>
                                        <p:cTn id="14" dur="166" decel="50000">
                                          <p:stCondLst>
                                            <p:cond delay="676"/>
                                          </p:stCondLst>
                                        </p:cTn>
                                        <p:tgtEl>
                                          <p:spTgt spid="342019">
                                            <p:txEl>
                                              <p:pRg st="7" end="7"/>
                                            </p:txEl>
                                          </p:spTgt>
                                        </p:tgtEl>
                                      </p:cBhvr>
                                      <p:to x="100000" y="100000"/>
                                    </p:animScale>
                                    <p:animScale>
                                      <p:cBhvr>
                                        <p:cTn id="15" dur="26">
                                          <p:stCondLst>
                                            <p:cond delay="1312"/>
                                          </p:stCondLst>
                                        </p:cTn>
                                        <p:tgtEl>
                                          <p:spTgt spid="342019">
                                            <p:txEl>
                                              <p:pRg st="7" end="7"/>
                                            </p:txEl>
                                          </p:spTgt>
                                        </p:tgtEl>
                                      </p:cBhvr>
                                      <p:to x="100000" y="80000"/>
                                    </p:animScale>
                                    <p:animScale>
                                      <p:cBhvr>
                                        <p:cTn id="16" dur="166" decel="50000">
                                          <p:stCondLst>
                                            <p:cond delay="1338"/>
                                          </p:stCondLst>
                                        </p:cTn>
                                        <p:tgtEl>
                                          <p:spTgt spid="342019">
                                            <p:txEl>
                                              <p:pRg st="7" end="7"/>
                                            </p:txEl>
                                          </p:spTgt>
                                        </p:tgtEl>
                                      </p:cBhvr>
                                      <p:to x="100000" y="100000"/>
                                    </p:animScale>
                                    <p:animScale>
                                      <p:cBhvr>
                                        <p:cTn id="17" dur="26">
                                          <p:stCondLst>
                                            <p:cond delay="1642"/>
                                          </p:stCondLst>
                                        </p:cTn>
                                        <p:tgtEl>
                                          <p:spTgt spid="342019">
                                            <p:txEl>
                                              <p:pRg st="7" end="7"/>
                                            </p:txEl>
                                          </p:spTgt>
                                        </p:tgtEl>
                                      </p:cBhvr>
                                      <p:to x="100000" y="90000"/>
                                    </p:animScale>
                                    <p:animScale>
                                      <p:cBhvr>
                                        <p:cTn id="18" dur="166" decel="50000">
                                          <p:stCondLst>
                                            <p:cond delay="1668"/>
                                          </p:stCondLst>
                                        </p:cTn>
                                        <p:tgtEl>
                                          <p:spTgt spid="342019">
                                            <p:txEl>
                                              <p:pRg st="7" end="7"/>
                                            </p:txEl>
                                          </p:spTgt>
                                        </p:tgtEl>
                                      </p:cBhvr>
                                      <p:to x="100000" y="100000"/>
                                    </p:animScale>
                                    <p:animScale>
                                      <p:cBhvr>
                                        <p:cTn id="19" dur="26">
                                          <p:stCondLst>
                                            <p:cond delay="1808"/>
                                          </p:stCondLst>
                                        </p:cTn>
                                        <p:tgtEl>
                                          <p:spTgt spid="342019">
                                            <p:txEl>
                                              <p:pRg st="7" end="7"/>
                                            </p:txEl>
                                          </p:spTgt>
                                        </p:tgtEl>
                                      </p:cBhvr>
                                      <p:to x="100000" y="95000"/>
                                    </p:animScale>
                                    <p:animScale>
                                      <p:cBhvr>
                                        <p:cTn id="20" dur="166" decel="50000">
                                          <p:stCondLst>
                                            <p:cond delay="1834"/>
                                          </p:stCondLst>
                                        </p:cTn>
                                        <p:tgtEl>
                                          <p:spTgt spid="342019">
                                            <p:txEl>
                                              <p:pRg st="7" end="7"/>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342019">
                                            <p:txEl>
                                              <p:pRg st="8" end="8"/>
                                            </p:txEl>
                                          </p:spTgt>
                                        </p:tgtEl>
                                        <p:attrNameLst>
                                          <p:attrName>style.visibility</p:attrName>
                                        </p:attrNameLst>
                                      </p:cBhvr>
                                      <p:to>
                                        <p:strVal val="visible"/>
                                      </p:to>
                                    </p:set>
                                    <p:animEffect transition="in" filter="wipe(down)">
                                      <p:cBhvr>
                                        <p:cTn id="23" dur="580">
                                          <p:stCondLst>
                                            <p:cond delay="0"/>
                                          </p:stCondLst>
                                        </p:cTn>
                                        <p:tgtEl>
                                          <p:spTgt spid="342019">
                                            <p:txEl>
                                              <p:pRg st="8" end="8"/>
                                            </p:txEl>
                                          </p:spTgt>
                                        </p:tgtEl>
                                      </p:cBhvr>
                                    </p:animEffect>
                                    <p:anim calcmode="lin" valueType="num">
                                      <p:cBhvr>
                                        <p:cTn id="24" dur="1822" tmFilter="0,0; 0.14,0.36; 0.43,0.73; 0.71,0.91; 1.0,1.0">
                                          <p:stCondLst>
                                            <p:cond delay="0"/>
                                          </p:stCondLst>
                                        </p:cTn>
                                        <p:tgtEl>
                                          <p:spTgt spid="342019">
                                            <p:txEl>
                                              <p:pRg st="8" end="8"/>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42019">
                                            <p:txEl>
                                              <p:pRg st="8" end="8"/>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42019">
                                            <p:txEl>
                                              <p:pRg st="8" end="8"/>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42019">
                                            <p:txEl>
                                              <p:pRg st="8" end="8"/>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42019">
                                            <p:txEl>
                                              <p:pRg st="8" end="8"/>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342019">
                                            <p:txEl>
                                              <p:pRg st="8" end="8"/>
                                            </p:txEl>
                                          </p:spTgt>
                                        </p:tgtEl>
                                      </p:cBhvr>
                                      <p:to x="100000" y="60000"/>
                                    </p:animScale>
                                    <p:animScale>
                                      <p:cBhvr>
                                        <p:cTn id="30" dur="166" decel="50000">
                                          <p:stCondLst>
                                            <p:cond delay="676"/>
                                          </p:stCondLst>
                                        </p:cTn>
                                        <p:tgtEl>
                                          <p:spTgt spid="342019">
                                            <p:txEl>
                                              <p:pRg st="8" end="8"/>
                                            </p:txEl>
                                          </p:spTgt>
                                        </p:tgtEl>
                                      </p:cBhvr>
                                      <p:to x="100000" y="100000"/>
                                    </p:animScale>
                                    <p:animScale>
                                      <p:cBhvr>
                                        <p:cTn id="31" dur="26">
                                          <p:stCondLst>
                                            <p:cond delay="1312"/>
                                          </p:stCondLst>
                                        </p:cTn>
                                        <p:tgtEl>
                                          <p:spTgt spid="342019">
                                            <p:txEl>
                                              <p:pRg st="8" end="8"/>
                                            </p:txEl>
                                          </p:spTgt>
                                        </p:tgtEl>
                                      </p:cBhvr>
                                      <p:to x="100000" y="80000"/>
                                    </p:animScale>
                                    <p:animScale>
                                      <p:cBhvr>
                                        <p:cTn id="32" dur="166" decel="50000">
                                          <p:stCondLst>
                                            <p:cond delay="1338"/>
                                          </p:stCondLst>
                                        </p:cTn>
                                        <p:tgtEl>
                                          <p:spTgt spid="342019">
                                            <p:txEl>
                                              <p:pRg st="8" end="8"/>
                                            </p:txEl>
                                          </p:spTgt>
                                        </p:tgtEl>
                                      </p:cBhvr>
                                      <p:to x="100000" y="100000"/>
                                    </p:animScale>
                                    <p:animScale>
                                      <p:cBhvr>
                                        <p:cTn id="33" dur="26">
                                          <p:stCondLst>
                                            <p:cond delay="1642"/>
                                          </p:stCondLst>
                                        </p:cTn>
                                        <p:tgtEl>
                                          <p:spTgt spid="342019">
                                            <p:txEl>
                                              <p:pRg st="8" end="8"/>
                                            </p:txEl>
                                          </p:spTgt>
                                        </p:tgtEl>
                                      </p:cBhvr>
                                      <p:to x="100000" y="90000"/>
                                    </p:animScale>
                                    <p:animScale>
                                      <p:cBhvr>
                                        <p:cTn id="34" dur="166" decel="50000">
                                          <p:stCondLst>
                                            <p:cond delay="1668"/>
                                          </p:stCondLst>
                                        </p:cTn>
                                        <p:tgtEl>
                                          <p:spTgt spid="342019">
                                            <p:txEl>
                                              <p:pRg st="8" end="8"/>
                                            </p:txEl>
                                          </p:spTgt>
                                        </p:tgtEl>
                                      </p:cBhvr>
                                      <p:to x="100000" y="100000"/>
                                    </p:animScale>
                                    <p:animScale>
                                      <p:cBhvr>
                                        <p:cTn id="35" dur="26">
                                          <p:stCondLst>
                                            <p:cond delay="1808"/>
                                          </p:stCondLst>
                                        </p:cTn>
                                        <p:tgtEl>
                                          <p:spTgt spid="342019">
                                            <p:txEl>
                                              <p:pRg st="8" end="8"/>
                                            </p:txEl>
                                          </p:spTgt>
                                        </p:tgtEl>
                                      </p:cBhvr>
                                      <p:to x="100000" y="95000"/>
                                    </p:animScale>
                                    <p:animScale>
                                      <p:cBhvr>
                                        <p:cTn id="36" dur="166" decel="50000">
                                          <p:stCondLst>
                                            <p:cond delay="1834"/>
                                          </p:stCondLst>
                                        </p:cTn>
                                        <p:tgtEl>
                                          <p:spTgt spid="342019">
                                            <p:txEl>
                                              <p:pRg st="8" end="8"/>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342019">
                                            <p:txEl>
                                              <p:pRg st="9" end="9"/>
                                            </p:txEl>
                                          </p:spTgt>
                                        </p:tgtEl>
                                        <p:attrNameLst>
                                          <p:attrName>style.visibility</p:attrName>
                                        </p:attrNameLst>
                                      </p:cBhvr>
                                      <p:to>
                                        <p:strVal val="visible"/>
                                      </p:to>
                                    </p:set>
                                    <p:animEffect transition="in" filter="wipe(down)">
                                      <p:cBhvr>
                                        <p:cTn id="39" dur="580">
                                          <p:stCondLst>
                                            <p:cond delay="0"/>
                                          </p:stCondLst>
                                        </p:cTn>
                                        <p:tgtEl>
                                          <p:spTgt spid="342019">
                                            <p:txEl>
                                              <p:pRg st="9" end="9"/>
                                            </p:txEl>
                                          </p:spTgt>
                                        </p:tgtEl>
                                      </p:cBhvr>
                                    </p:animEffect>
                                    <p:anim calcmode="lin" valueType="num">
                                      <p:cBhvr>
                                        <p:cTn id="40" dur="1822" tmFilter="0,0; 0.14,0.36; 0.43,0.73; 0.71,0.91; 1.0,1.0">
                                          <p:stCondLst>
                                            <p:cond delay="0"/>
                                          </p:stCondLst>
                                        </p:cTn>
                                        <p:tgtEl>
                                          <p:spTgt spid="342019">
                                            <p:txEl>
                                              <p:pRg st="9" end="9"/>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42019">
                                            <p:txEl>
                                              <p:pRg st="9" end="9"/>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42019">
                                            <p:txEl>
                                              <p:pRg st="9" end="9"/>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42019">
                                            <p:txEl>
                                              <p:pRg st="9" end="9"/>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42019">
                                            <p:txEl>
                                              <p:pRg st="9" end="9"/>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342019">
                                            <p:txEl>
                                              <p:pRg st="9" end="9"/>
                                            </p:txEl>
                                          </p:spTgt>
                                        </p:tgtEl>
                                      </p:cBhvr>
                                      <p:to x="100000" y="60000"/>
                                    </p:animScale>
                                    <p:animScale>
                                      <p:cBhvr>
                                        <p:cTn id="46" dur="166" decel="50000">
                                          <p:stCondLst>
                                            <p:cond delay="676"/>
                                          </p:stCondLst>
                                        </p:cTn>
                                        <p:tgtEl>
                                          <p:spTgt spid="342019">
                                            <p:txEl>
                                              <p:pRg st="9" end="9"/>
                                            </p:txEl>
                                          </p:spTgt>
                                        </p:tgtEl>
                                      </p:cBhvr>
                                      <p:to x="100000" y="100000"/>
                                    </p:animScale>
                                    <p:animScale>
                                      <p:cBhvr>
                                        <p:cTn id="47" dur="26">
                                          <p:stCondLst>
                                            <p:cond delay="1312"/>
                                          </p:stCondLst>
                                        </p:cTn>
                                        <p:tgtEl>
                                          <p:spTgt spid="342019">
                                            <p:txEl>
                                              <p:pRg st="9" end="9"/>
                                            </p:txEl>
                                          </p:spTgt>
                                        </p:tgtEl>
                                      </p:cBhvr>
                                      <p:to x="100000" y="80000"/>
                                    </p:animScale>
                                    <p:animScale>
                                      <p:cBhvr>
                                        <p:cTn id="48" dur="166" decel="50000">
                                          <p:stCondLst>
                                            <p:cond delay="1338"/>
                                          </p:stCondLst>
                                        </p:cTn>
                                        <p:tgtEl>
                                          <p:spTgt spid="342019">
                                            <p:txEl>
                                              <p:pRg st="9" end="9"/>
                                            </p:txEl>
                                          </p:spTgt>
                                        </p:tgtEl>
                                      </p:cBhvr>
                                      <p:to x="100000" y="100000"/>
                                    </p:animScale>
                                    <p:animScale>
                                      <p:cBhvr>
                                        <p:cTn id="49" dur="26">
                                          <p:stCondLst>
                                            <p:cond delay="1642"/>
                                          </p:stCondLst>
                                        </p:cTn>
                                        <p:tgtEl>
                                          <p:spTgt spid="342019">
                                            <p:txEl>
                                              <p:pRg st="9" end="9"/>
                                            </p:txEl>
                                          </p:spTgt>
                                        </p:tgtEl>
                                      </p:cBhvr>
                                      <p:to x="100000" y="90000"/>
                                    </p:animScale>
                                    <p:animScale>
                                      <p:cBhvr>
                                        <p:cTn id="50" dur="166" decel="50000">
                                          <p:stCondLst>
                                            <p:cond delay="1668"/>
                                          </p:stCondLst>
                                        </p:cTn>
                                        <p:tgtEl>
                                          <p:spTgt spid="342019">
                                            <p:txEl>
                                              <p:pRg st="9" end="9"/>
                                            </p:txEl>
                                          </p:spTgt>
                                        </p:tgtEl>
                                      </p:cBhvr>
                                      <p:to x="100000" y="100000"/>
                                    </p:animScale>
                                    <p:animScale>
                                      <p:cBhvr>
                                        <p:cTn id="51" dur="26">
                                          <p:stCondLst>
                                            <p:cond delay="1808"/>
                                          </p:stCondLst>
                                        </p:cTn>
                                        <p:tgtEl>
                                          <p:spTgt spid="342019">
                                            <p:txEl>
                                              <p:pRg st="9" end="9"/>
                                            </p:txEl>
                                          </p:spTgt>
                                        </p:tgtEl>
                                      </p:cBhvr>
                                      <p:to x="100000" y="95000"/>
                                    </p:animScale>
                                    <p:animScale>
                                      <p:cBhvr>
                                        <p:cTn id="52" dur="166" decel="50000">
                                          <p:stCondLst>
                                            <p:cond delay="1834"/>
                                          </p:stCondLst>
                                        </p:cTn>
                                        <p:tgtEl>
                                          <p:spTgt spid="342019">
                                            <p:txEl>
                                              <p:pRg st="9" end="9"/>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4" name="Rectangle 4"/>
          <p:cNvSpPr>
            <a:spLocks noGrp="1" noChangeArrowheads="1"/>
          </p:cNvSpPr>
          <p:nvPr>
            <p:ph type="title"/>
          </p:nvPr>
        </p:nvSpPr>
        <p:spPr/>
        <p:txBody>
          <a:bodyPr/>
          <a:lstStyle/>
          <a:p>
            <a:pPr eaLnBrk="1" hangingPunct="1">
              <a:defRPr/>
            </a:pPr>
            <a:r>
              <a:rPr lang="zh-CN" altLang="en-US" smtClean="0"/>
              <a:t>本课小结</a:t>
            </a:r>
          </a:p>
        </p:txBody>
      </p:sp>
      <p:sp>
        <p:nvSpPr>
          <p:cNvPr id="373765" name="Rectangle 5"/>
          <p:cNvSpPr>
            <a:spLocks noGrp="1" noChangeArrowheads="1"/>
          </p:cNvSpPr>
          <p:nvPr>
            <p:ph type="body" idx="1"/>
          </p:nvPr>
        </p:nvSpPr>
        <p:spPr/>
        <p:txBody>
          <a:bodyPr/>
          <a:lstStyle/>
          <a:p>
            <a:pPr eaLnBrk="1" hangingPunct="1">
              <a:lnSpc>
                <a:spcPts val="4000"/>
              </a:lnSpc>
              <a:defRPr/>
            </a:pPr>
            <a:r>
              <a:rPr lang="zh-CN" altLang="en-US" sz="2800" dirty="0" smtClean="0"/>
              <a:t>计算机系统组成</a:t>
            </a:r>
          </a:p>
          <a:p>
            <a:pPr lvl="1" eaLnBrk="1" hangingPunct="1">
              <a:lnSpc>
                <a:spcPts val="4000"/>
              </a:lnSpc>
              <a:defRPr/>
            </a:pPr>
            <a:r>
              <a:rPr lang="zh-CN" altLang="en-US" sz="2400" dirty="0" smtClean="0"/>
              <a:t>计算机系统是由硬件系统和软件系统组成</a:t>
            </a:r>
          </a:p>
          <a:p>
            <a:pPr lvl="1" eaLnBrk="1" hangingPunct="1">
              <a:lnSpc>
                <a:spcPts val="4000"/>
              </a:lnSpc>
              <a:defRPr/>
            </a:pPr>
            <a:r>
              <a:rPr lang="zh-CN" altLang="en-US" sz="2400" dirty="0" smtClean="0"/>
              <a:t>硬件系统的组成部分是：运算器、控制器、存储器、输入设备和输出设备</a:t>
            </a:r>
          </a:p>
          <a:p>
            <a:pPr lvl="1" eaLnBrk="1" hangingPunct="1">
              <a:lnSpc>
                <a:spcPts val="4000"/>
              </a:lnSpc>
              <a:defRPr/>
            </a:pPr>
            <a:r>
              <a:rPr lang="zh-CN" altLang="en-US" sz="2400" dirty="0" smtClean="0"/>
              <a:t>中央处理器</a:t>
            </a:r>
            <a:r>
              <a:rPr lang="en-US" altLang="zh-CN" sz="2400" dirty="0" smtClean="0"/>
              <a:t>CPU</a:t>
            </a:r>
            <a:r>
              <a:rPr lang="zh-CN" altLang="en-US" sz="2400" dirty="0" smtClean="0"/>
              <a:t>是微型计算机的核心</a:t>
            </a:r>
          </a:p>
          <a:p>
            <a:pPr lvl="1" eaLnBrk="1" hangingPunct="1">
              <a:lnSpc>
                <a:spcPts val="4000"/>
              </a:lnSpc>
              <a:defRPr/>
            </a:pPr>
            <a:r>
              <a:rPr lang="zh-CN" altLang="en-US" sz="2400" dirty="0" smtClean="0"/>
              <a:t>存储器有内存储器和外存储器之分，存储容量的单位有：</a:t>
            </a:r>
            <a:r>
              <a:rPr lang="en-US" altLang="zh-CN" sz="2400" dirty="0" smtClean="0"/>
              <a:t>B</a:t>
            </a:r>
            <a:r>
              <a:rPr lang="zh-CN" altLang="en-US" sz="2400" dirty="0" smtClean="0"/>
              <a:t>、</a:t>
            </a:r>
            <a:r>
              <a:rPr lang="en-US" altLang="zh-CN" sz="2400" dirty="0" smtClean="0"/>
              <a:t>KB</a:t>
            </a:r>
            <a:r>
              <a:rPr lang="zh-CN" altLang="en-US" sz="2400" dirty="0" smtClean="0"/>
              <a:t>、</a:t>
            </a:r>
            <a:r>
              <a:rPr lang="en-US" altLang="zh-CN" sz="2400" dirty="0" smtClean="0"/>
              <a:t>MB</a:t>
            </a:r>
            <a:r>
              <a:rPr lang="zh-CN" altLang="en-US" sz="2400" dirty="0" smtClean="0"/>
              <a:t>、</a:t>
            </a:r>
            <a:r>
              <a:rPr lang="en-US" altLang="zh-CN" sz="2400" dirty="0" smtClean="0"/>
              <a:t>GB</a:t>
            </a:r>
            <a:r>
              <a:rPr lang="zh-CN" altLang="en-US" sz="2400" dirty="0" smtClean="0"/>
              <a:t>、</a:t>
            </a:r>
            <a:r>
              <a:rPr lang="en-US" altLang="zh-CN" sz="2400" dirty="0" smtClean="0"/>
              <a:t>TB</a:t>
            </a:r>
          </a:p>
          <a:p>
            <a:pPr lvl="1" eaLnBrk="1" hangingPunct="1">
              <a:lnSpc>
                <a:spcPts val="4000"/>
              </a:lnSpc>
              <a:defRPr/>
            </a:pPr>
            <a:r>
              <a:rPr lang="zh-CN" altLang="en-US" sz="2400" dirty="0" smtClean="0"/>
              <a:t>软件系统分为系统软件和应用软件</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8" name="Rectangle 6"/>
          <p:cNvSpPr>
            <a:spLocks noGrp="1" noChangeArrowheads="1"/>
          </p:cNvSpPr>
          <p:nvPr>
            <p:ph type="title"/>
          </p:nvPr>
        </p:nvSpPr>
        <p:spPr/>
        <p:txBody>
          <a:bodyPr/>
          <a:lstStyle/>
          <a:p>
            <a:pPr eaLnBrk="1" hangingPunct="1">
              <a:defRPr/>
            </a:pPr>
            <a:r>
              <a:rPr lang="zh-CN" altLang="en-US" smtClean="0"/>
              <a:t>课余作业布置</a:t>
            </a:r>
          </a:p>
        </p:txBody>
      </p:sp>
      <p:sp>
        <p:nvSpPr>
          <p:cNvPr id="300039" name="Rectangle 7"/>
          <p:cNvSpPr>
            <a:spLocks noGrp="1" noChangeArrowheads="1"/>
          </p:cNvSpPr>
          <p:nvPr>
            <p:ph type="body" idx="1"/>
          </p:nvPr>
        </p:nvSpPr>
        <p:spPr/>
        <p:txBody>
          <a:bodyPr/>
          <a:lstStyle/>
          <a:p>
            <a:pPr marL="609600" indent="-609600" eaLnBrk="1" hangingPunct="1">
              <a:lnSpc>
                <a:spcPts val="3400"/>
              </a:lnSpc>
              <a:defRPr/>
            </a:pPr>
            <a:r>
              <a:rPr lang="zh-CN" altLang="en-US" sz="2800" dirty="0" smtClean="0"/>
              <a:t>预习：</a:t>
            </a:r>
          </a:p>
          <a:p>
            <a:pPr marL="990600" lvl="1" indent="-533400" eaLnBrk="1" hangingPunct="1">
              <a:lnSpc>
                <a:spcPct val="150000"/>
              </a:lnSpc>
              <a:defRPr/>
            </a:pPr>
            <a:r>
              <a:rPr lang="zh-CN" altLang="en-US" sz="2400" dirty="0" smtClean="0"/>
              <a:t>第</a:t>
            </a:r>
            <a:r>
              <a:rPr lang="en-US" altLang="zh-CN" sz="2400" dirty="0" smtClean="0"/>
              <a:t>1</a:t>
            </a:r>
            <a:r>
              <a:rPr lang="zh-CN" altLang="en-US" sz="2400" dirty="0" smtClean="0"/>
              <a:t>章的</a:t>
            </a:r>
            <a:r>
              <a:rPr lang="en-US" altLang="zh-CN" sz="2400" dirty="0" smtClean="0"/>
              <a:t>“</a:t>
            </a:r>
            <a:r>
              <a:rPr lang="zh-CN" altLang="en-US" sz="2400" dirty="0" smtClean="0"/>
              <a:t>信息表示</a:t>
            </a:r>
            <a:r>
              <a:rPr lang="en-US" altLang="zh-CN" sz="2400" dirty="0" smtClean="0"/>
              <a:t>”</a:t>
            </a:r>
            <a:r>
              <a:rPr lang="zh-CN" altLang="en-US" sz="2400" dirty="0" smtClean="0"/>
              <a:t>的内容。</a:t>
            </a:r>
            <a:endParaRPr lang="en-US" altLang="zh-CN" sz="2400" dirty="0" smtClean="0"/>
          </a:p>
          <a:p>
            <a:pPr marL="990600" lvl="1" indent="-533400" eaLnBrk="1" hangingPunct="1">
              <a:lnSpc>
                <a:spcPts val="3400"/>
              </a:lnSpc>
              <a:defRPr/>
            </a:pPr>
            <a:endParaRPr lang="en-US" altLang="zh-CN" sz="2400" dirty="0" smtClean="0"/>
          </a:p>
          <a:p>
            <a:pPr marL="609600" indent="-609600" eaLnBrk="1" hangingPunct="1">
              <a:lnSpc>
                <a:spcPts val="3400"/>
              </a:lnSpc>
              <a:defRPr/>
            </a:pPr>
            <a:r>
              <a:rPr lang="zh-CN" altLang="en-US" sz="2800" dirty="0" smtClean="0"/>
              <a:t>思考题</a:t>
            </a:r>
            <a:r>
              <a:rPr lang="en-US" altLang="zh-CN" sz="2800" dirty="0" smtClean="0"/>
              <a:t>:</a:t>
            </a:r>
          </a:p>
          <a:p>
            <a:pPr marL="990600" lvl="1" indent="-533400" algn="just" eaLnBrk="1" hangingPunct="1">
              <a:lnSpc>
                <a:spcPts val="3400"/>
              </a:lnSpc>
              <a:buFont typeface="Wingdings" pitchFamily="2" charset="2"/>
              <a:buAutoNum type="arabicPeriod"/>
              <a:defRPr/>
            </a:pPr>
            <a:r>
              <a:rPr lang="zh-CN" altLang="en-US" sz="2400" dirty="0" smtClean="0"/>
              <a:t>请上网查阅当前台式电脑和笔记本电脑的标配情况。</a:t>
            </a:r>
            <a:endParaRPr lang="en-US" altLang="zh-CN" sz="2400" dirty="0" smtClean="0"/>
          </a:p>
          <a:p>
            <a:pPr marL="990600" lvl="1" indent="-533400" algn="just" eaLnBrk="1" hangingPunct="1">
              <a:lnSpc>
                <a:spcPts val="3400"/>
              </a:lnSpc>
              <a:buFont typeface="Wingdings" pitchFamily="2" charset="2"/>
              <a:buAutoNum type="arabicPeriod"/>
              <a:defRPr/>
            </a:pPr>
            <a:r>
              <a:rPr lang="zh-CN" altLang="en-US" sz="2400" dirty="0" smtClean="0"/>
              <a:t>请举例说明你在生活中所体会到的计算机应用有哪些</a:t>
            </a:r>
            <a:r>
              <a:rPr lang="en-US" altLang="zh-CN" sz="2400" dirty="0" smtClean="0"/>
              <a:t>?</a:t>
            </a:r>
          </a:p>
          <a:p>
            <a:pPr marL="990600" lvl="1" indent="-533400" eaLnBrk="1" hangingPunct="1">
              <a:lnSpc>
                <a:spcPts val="3400"/>
              </a:lnSpc>
              <a:buFont typeface="Wingdings" pitchFamily="2" charset="2"/>
              <a:buAutoNum type="arabicPeriod"/>
              <a:defRPr/>
            </a:pPr>
            <a:r>
              <a:rPr lang="zh-CN" altLang="en-US" sz="2400" dirty="0" smtClean="0"/>
              <a:t>自行选题，了解与计算机相关的知识。</a:t>
            </a:r>
            <a:endParaRPr lang="en-US" altLang="zh-CN" sz="24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ChangeArrowheads="1"/>
          </p:cNvSpPr>
          <p:nvPr>
            <p:ph type="title"/>
          </p:nvPr>
        </p:nvSpPr>
        <p:spPr/>
        <p:txBody>
          <a:bodyPr lIns="92075" tIns="46038" rIns="92075" bIns="46038" anchor="ctr"/>
          <a:lstStyle/>
          <a:p>
            <a:pPr eaLnBrk="1" hangingPunct="1">
              <a:defRPr/>
            </a:pPr>
            <a:r>
              <a:rPr lang="zh-CN" altLang="en-US" smtClean="0"/>
              <a:t>课程有关问题的说明 </a:t>
            </a:r>
          </a:p>
        </p:txBody>
      </p:sp>
      <p:sp>
        <p:nvSpPr>
          <p:cNvPr id="305155" name="Rectangle 3"/>
          <p:cNvSpPr>
            <a:spLocks noGrp="1" noChangeArrowheads="1"/>
          </p:cNvSpPr>
          <p:nvPr>
            <p:ph type="body" sz="half" idx="1"/>
          </p:nvPr>
        </p:nvSpPr>
        <p:spPr>
          <a:xfrm>
            <a:off x="395288" y="1268413"/>
            <a:ext cx="8353425" cy="5113337"/>
          </a:xfrm>
          <a:ln w="12700" cap="flat">
            <a:solidFill>
              <a:srgbClr val="FFCC00"/>
            </a:solidFill>
          </a:ln>
        </p:spPr>
        <p:txBody>
          <a:bodyPr lIns="92075" tIns="46038" rIns="92075" bIns="46038"/>
          <a:lstStyle/>
          <a:p>
            <a:pPr marL="457200" indent="-457200" eaLnBrk="1" hangingPunct="1">
              <a:defRPr/>
            </a:pPr>
            <a:r>
              <a:rPr lang="zh-CN" altLang="en-US" dirty="0" smtClean="0"/>
              <a:t>本课程教学要求</a:t>
            </a:r>
          </a:p>
          <a:p>
            <a:pPr marL="838200" lvl="1" indent="-381000" eaLnBrk="1" hangingPunct="1">
              <a:lnSpc>
                <a:spcPts val="3400"/>
              </a:lnSpc>
              <a:buFont typeface="Wingdings" pitchFamily="2" charset="2"/>
              <a:buAutoNum type="arabicPeriod"/>
              <a:defRPr/>
            </a:pPr>
            <a:r>
              <a:rPr lang="zh-CN" altLang="en-US" dirty="0" smtClean="0"/>
              <a:t>分组教学</a:t>
            </a:r>
          </a:p>
          <a:p>
            <a:pPr marL="838200" lvl="1" indent="-381000" eaLnBrk="1" hangingPunct="1">
              <a:lnSpc>
                <a:spcPts val="3400"/>
              </a:lnSpc>
              <a:buFont typeface="Wingdings" pitchFamily="2" charset="2"/>
              <a:buAutoNum type="arabicPeriod"/>
              <a:defRPr/>
            </a:pPr>
            <a:r>
              <a:rPr lang="zh-CN" altLang="en-US" dirty="0" smtClean="0"/>
              <a:t>参与课堂活动（回答问题等），加</a:t>
            </a:r>
            <a:r>
              <a:rPr lang="en-US" altLang="zh-CN" dirty="0" smtClean="0"/>
              <a:t>0-3</a:t>
            </a:r>
            <a:r>
              <a:rPr lang="zh-CN" altLang="en-US" dirty="0" smtClean="0"/>
              <a:t>分</a:t>
            </a:r>
          </a:p>
          <a:p>
            <a:pPr marL="838200" lvl="1" indent="-381000" eaLnBrk="1" hangingPunct="1">
              <a:lnSpc>
                <a:spcPts val="3400"/>
              </a:lnSpc>
              <a:buFont typeface="Wingdings" pitchFamily="2" charset="2"/>
              <a:buAutoNum type="arabicPeriod"/>
              <a:defRPr/>
            </a:pPr>
            <a:r>
              <a:rPr lang="zh-CN" altLang="en-US" dirty="0" smtClean="0"/>
              <a:t>上课迟到</a:t>
            </a:r>
            <a:r>
              <a:rPr lang="en-US" altLang="zh-CN" dirty="0" smtClean="0"/>
              <a:t>5</a:t>
            </a:r>
            <a:r>
              <a:rPr lang="zh-CN" altLang="en-US" dirty="0" smtClean="0"/>
              <a:t>分钟以内，个人扣</a:t>
            </a:r>
            <a:r>
              <a:rPr lang="en-US" altLang="zh-CN" dirty="0" smtClean="0"/>
              <a:t>1</a:t>
            </a:r>
            <a:r>
              <a:rPr lang="zh-CN" altLang="en-US" dirty="0" smtClean="0"/>
              <a:t>分；迟到</a:t>
            </a:r>
            <a:r>
              <a:rPr lang="en-US" altLang="zh-CN" dirty="0" smtClean="0"/>
              <a:t>5-20</a:t>
            </a:r>
            <a:r>
              <a:rPr lang="zh-CN" altLang="en-US" dirty="0" smtClean="0"/>
              <a:t>分钟，个人扣</a:t>
            </a:r>
            <a:r>
              <a:rPr lang="en-US" altLang="zh-CN" dirty="0" smtClean="0"/>
              <a:t>2</a:t>
            </a:r>
            <a:r>
              <a:rPr lang="zh-CN" altLang="en-US" dirty="0" smtClean="0"/>
              <a:t>分；旷课个人扣</a:t>
            </a:r>
            <a:r>
              <a:rPr lang="en-US" altLang="zh-CN" dirty="0" smtClean="0"/>
              <a:t>3</a:t>
            </a:r>
            <a:r>
              <a:rPr lang="zh-CN" altLang="en-US" dirty="0" smtClean="0"/>
              <a:t>分</a:t>
            </a:r>
            <a:endParaRPr lang="en-US" altLang="zh-CN" dirty="0" smtClean="0"/>
          </a:p>
          <a:p>
            <a:pPr marL="838200" lvl="1" indent="-381000" eaLnBrk="1" hangingPunct="1">
              <a:lnSpc>
                <a:spcPts val="3400"/>
              </a:lnSpc>
              <a:buFont typeface="Wingdings" pitchFamily="2" charset="2"/>
              <a:buAutoNum type="arabicPeriod"/>
              <a:defRPr/>
            </a:pPr>
            <a:r>
              <a:rPr lang="zh-CN" altLang="en-US" dirty="0" smtClean="0"/>
              <a:t>要请假的必须交请假条，且经辅导员签字，否则按旷课处理</a:t>
            </a:r>
          </a:p>
          <a:p>
            <a:pPr marL="838200" lvl="1" indent="-381000" eaLnBrk="1" hangingPunct="1">
              <a:lnSpc>
                <a:spcPts val="3400"/>
              </a:lnSpc>
              <a:buFont typeface="Wingdings" pitchFamily="2" charset="2"/>
              <a:buAutoNum type="arabicPeriod"/>
              <a:defRPr/>
            </a:pPr>
            <a:r>
              <a:rPr lang="zh-CN" altLang="en-US" dirty="0" smtClean="0"/>
              <a:t>上课时间做一些与本次课不相关的事项（接听电话、打游戏、看视频、听</a:t>
            </a:r>
            <a:r>
              <a:rPr lang="en-US" altLang="zh-CN" dirty="0" smtClean="0"/>
              <a:t>MP3</a:t>
            </a:r>
            <a:r>
              <a:rPr lang="zh-CN" altLang="en-US" dirty="0" smtClean="0"/>
              <a:t>、长时间睡觉、聊天等），每次扣</a:t>
            </a:r>
            <a:r>
              <a:rPr lang="en-US" altLang="zh-CN" dirty="0" smtClean="0"/>
              <a:t>2</a:t>
            </a:r>
            <a:r>
              <a:rPr lang="zh-CN" altLang="en-US" dirty="0" smtClean="0"/>
              <a:t>分</a:t>
            </a:r>
          </a:p>
        </p:txBody>
      </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68313" y="163513"/>
            <a:ext cx="8135937" cy="1752600"/>
          </a:xfrm>
        </p:spPr>
        <p:txBody>
          <a:bodyPr lIns="92075" tIns="46038" rIns="92075" bIns="46038" anchor="ctr"/>
          <a:lstStyle/>
          <a:p>
            <a:pPr eaLnBrk="1" hangingPunct="1">
              <a:defRPr/>
            </a:pPr>
            <a:r>
              <a:rPr lang="zh-CN" altLang="en-US" dirty="0" smtClean="0"/>
              <a:t>第</a:t>
            </a:r>
            <a:r>
              <a:rPr lang="en-US" altLang="zh-CN" dirty="0" smtClean="0"/>
              <a:t>1</a:t>
            </a:r>
            <a:r>
              <a:rPr lang="zh-CN" altLang="en-US" dirty="0" smtClean="0"/>
              <a:t>讲   计算机概述</a:t>
            </a:r>
            <a:r>
              <a:rPr lang="zh-CN" altLang="en-US" sz="3200" dirty="0" smtClean="0"/>
              <a:t/>
            </a:r>
            <a:br>
              <a:rPr lang="zh-CN" altLang="en-US" sz="3200" dirty="0" smtClean="0"/>
            </a:br>
            <a:r>
              <a:rPr lang="zh-CN" altLang="en-US" sz="3200" dirty="0" smtClean="0"/>
              <a:t>        </a:t>
            </a:r>
            <a:r>
              <a:rPr lang="en-US" altLang="zh-CN" sz="3200" dirty="0" smtClean="0">
                <a:solidFill>
                  <a:srgbClr val="009200"/>
                </a:solidFill>
                <a:latin typeface="Arial"/>
              </a:rPr>
              <a:t>——</a:t>
            </a:r>
            <a:r>
              <a:rPr lang="zh-CN" altLang="en-US" sz="3200" dirty="0" smtClean="0">
                <a:solidFill>
                  <a:srgbClr val="009200"/>
                </a:solidFill>
              </a:rPr>
              <a:t>开始使用计算机</a:t>
            </a:r>
            <a:endParaRPr lang="zh-CN" altLang="en-US" dirty="0" smtClean="0">
              <a:solidFill>
                <a:srgbClr val="0033CC"/>
              </a:solidFill>
            </a:endParaRPr>
          </a:p>
        </p:txBody>
      </p:sp>
      <p:sp>
        <p:nvSpPr>
          <p:cNvPr id="149507" name="Rectangle 3"/>
          <p:cNvSpPr>
            <a:spLocks noGrp="1" noChangeArrowheads="1"/>
          </p:cNvSpPr>
          <p:nvPr>
            <p:ph type="body" idx="1"/>
          </p:nvPr>
        </p:nvSpPr>
        <p:spPr>
          <a:xfrm>
            <a:off x="468313" y="1795463"/>
            <a:ext cx="8123237" cy="4586287"/>
          </a:xfrm>
          <a:ln w="12700" cap="flat">
            <a:solidFill>
              <a:srgbClr val="FFCC00"/>
            </a:solidFill>
          </a:ln>
        </p:spPr>
        <p:txBody>
          <a:bodyPr lIns="92075" tIns="46038" rIns="92075" bIns="46038"/>
          <a:lstStyle/>
          <a:p>
            <a:pPr eaLnBrk="1" hangingPunct="1">
              <a:defRPr/>
            </a:pPr>
            <a:r>
              <a:rPr lang="zh-CN" altLang="en-US" sz="3600" b="1" dirty="0" smtClean="0"/>
              <a:t>认知目标：</a:t>
            </a:r>
          </a:p>
          <a:p>
            <a:pPr lvl="1" eaLnBrk="1" hangingPunct="1">
              <a:defRPr/>
            </a:pPr>
            <a:r>
              <a:rPr lang="zh-CN" altLang="en-US" dirty="0" smtClean="0"/>
              <a:t>了解计算机的基本组成</a:t>
            </a:r>
          </a:p>
          <a:p>
            <a:pPr lvl="1" eaLnBrk="1" hangingPunct="1">
              <a:defRPr/>
            </a:pPr>
            <a:r>
              <a:rPr lang="zh-CN" altLang="en-US" dirty="0" smtClean="0">
                <a:effectLst/>
                <a:latin typeface="宋体" pitchFamily="2" charset="-122"/>
              </a:rPr>
              <a:t>了解计算机的分类、发展、应用</a:t>
            </a:r>
            <a:endParaRPr lang="en-US" altLang="zh-CN" dirty="0" smtClean="0">
              <a:effectLst/>
              <a:latin typeface="宋体" pitchFamily="2" charset="-122"/>
            </a:endParaRPr>
          </a:p>
          <a:p>
            <a:pPr lvl="1" eaLnBrk="1" hangingPunct="1">
              <a:defRPr/>
            </a:pPr>
            <a:endParaRPr lang="en-US" altLang="zh-CN" dirty="0" smtClean="0">
              <a:effectLst/>
              <a:latin typeface="宋体" pitchFamily="2" charset="-122"/>
            </a:endParaRPr>
          </a:p>
          <a:p>
            <a:pPr eaLnBrk="1" hangingPunct="1">
              <a:defRPr/>
            </a:pPr>
            <a:r>
              <a:rPr lang="zh-CN" altLang="en-US" sz="3600" b="1" dirty="0" smtClean="0"/>
              <a:t>能力目标</a:t>
            </a:r>
            <a:r>
              <a:rPr lang="en-US" altLang="zh-CN" sz="3600" b="1" dirty="0" smtClean="0"/>
              <a:t>:</a:t>
            </a:r>
          </a:p>
          <a:p>
            <a:pPr lvl="1" eaLnBrk="1" hangingPunct="1">
              <a:defRPr/>
            </a:pPr>
            <a:r>
              <a:rPr lang="zh-CN" altLang="en-US" dirty="0" smtClean="0"/>
              <a:t>掌握正确的开关机方法</a:t>
            </a:r>
          </a:p>
        </p:txBody>
      </p:sp>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61" name="Rectangle 9"/>
          <p:cNvSpPr>
            <a:spLocks noGrp="1" noChangeArrowheads="1"/>
          </p:cNvSpPr>
          <p:nvPr>
            <p:ph type="title"/>
          </p:nvPr>
        </p:nvSpPr>
        <p:spPr>
          <a:xfrm>
            <a:off x="395288" y="296863"/>
            <a:ext cx="8353425" cy="777875"/>
          </a:xfrm>
        </p:spPr>
        <p:txBody>
          <a:bodyPr/>
          <a:lstStyle/>
          <a:p>
            <a:pPr eaLnBrk="1" hangingPunct="1">
              <a:defRPr/>
            </a:pPr>
            <a:r>
              <a:rPr lang="zh-CN" altLang="en-US" smtClean="0"/>
              <a:t>一、认识计算机</a:t>
            </a:r>
            <a:r>
              <a:rPr lang="zh-CN" altLang="en-US" sz="3200" smtClean="0"/>
              <a:t>       </a:t>
            </a:r>
            <a:r>
              <a:rPr lang="en-US" altLang="zh-CN" sz="2800" smtClean="0">
                <a:solidFill>
                  <a:srgbClr val="0000CC"/>
                </a:solidFill>
                <a:latin typeface="Arial"/>
              </a:rPr>
              <a:t>——</a:t>
            </a:r>
            <a:r>
              <a:rPr lang="zh-CN" altLang="en-US" sz="2800" smtClean="0">
                <a:solidFill>
                  <a:srgbClr val="0000CC"/>
                </a:solidFill>
              </a:rPr>
              <a:t>计算机的外观</a:t>
            </a:r>
          </a:p>
        </p:txBody>
      </p:sp>
      <p:sp>
        <p:nvSpPr>
          <p:cNvPr id="151562" name="Rectangle 10"/>
          <p:cNvSpPr>
            <a:spLocks noGrp="1" noChangeArrowheads="1"/>
          </p:cNvSpPr>
          <p:nvPr>
            <p:ph type="body" sz="half" idx="1"/>
          </p:nvPr>
        </p:nvSpPr>
        <p:spPr>
          <a:xfrm>
            <a:off x="395288" y="1268413"/>
            <a:ext cx="8064500" cy="5113337"/>
          </a:xfrm>
        </p:spPr>
        <p:txBody>
          <a:bodyPr/>
          <a:lstStyle/>
          <a:p>
            <a:pPr marL="533400" indent="-533400" eaLnBrk="1" hangingPunct="1">
              <a:defRPr/>
            </a:pPr>
            <a:r>
              <a:rPr lang="zh-CN" altLang="en-US" sz="2800" smtClean="0"/>
              <a:t>请你说出它们叫什么？</a:t>
            </a:r>
          </a:p>
          <a:p>
            <a:pPr marL="914400" lvl="1" indent="-457200" eaLnBrk="1" hangingPunct="1">
              <a:buFont typeface="Wingdings" pitchFamily="2" charset="2"/>
              <a:buAutoNum type="arabicPeriod"/>
              <a:defRPr/>
            </a:pPr>
            <a:r>
              <a:rPr lang="zh-CN" altLang="en-US" sz="2400" smtClean="0">
                <a:latin typeface="宋体" pitchFamily="2" charset="-122"/>
              </a:rPr>
              <a:t>办公用的微型计算机</a:t>
            </a:r>
          </a:p>
        </p:txBody>
      </p:sp>
      <p:pic>
        <p:nvPicPr>
          <p:cNvPr id="15364" name="Picture 14" descr="n-ruixiangd"/>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35150" y="2755900"/>
            <a:ext cx="5327650" cy="38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67" name="Line 15"/>
          <p:cNvSpPr>
            <a:spLocks noChangeShapeType="1"/>
          </p:cNvSpPr>
          <p:nvPr/>
        </p:nvSpPr>
        <p:spPr bwMode="auto">
          <a:xfrm flipH="1">
            <a:off x="5510213" y="4005263"/>
            <a:ext cx="1222375" cy="46037"/>
          </a:xfrm>
          <a:prstGeom prst="line">
            <a:avLst/>
          </a:prstGeom>
          <a:noFill/>
          <a:ln w="12700">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51568" name="Text Box 16"/>
          <p:cNvSpPr txBox="1">
            <a:spLocks noChangeArrowheads="1"/>
          </p:cNvSpPr>
          <p:nvPr/>
        </p:nvSpPr>
        <p:spPr bwMode="auto">
          <a:xfrm>
            <a:off x="6659563" y="3500438"/>
            <a:ext cx="504825"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kumimoji="1" lang="zh-CN" altLang="en-US" sz="2400" b="1">
                <a:solidFill>
                  <a:srgbClr val="1F4081"/>
                </a:solidFill>
                <a:latin typeface="Tahoma" pitchFamily="34" charset="0"/>
                <a:ea typeface="宋体" pitchFamily="2" charset="-122"/>
              </a:rPr>
              <a:t>显示器</a:t>
            </a:r>
          </a:p>
        </p:txBody>
      </p:sp>
      <p:sp>
        <p:nvSpPr>
          <p:cNvPr id="151569" name="Line 17"/>
          <p:cNvSpPr>
            <a:spLocks noChangeShapeType="1"/>
          </p:cNvSpPr>
          <p:nvPr/>
        </p:nvSpPr>
        <p:spPr bwMode="auto">
          <a:xfrm rot="-2070512" flipH="1" flipV="1">
            <a:off x="5870575" y="5481638"/>
            <a:ext cx="601663" cy="701675"/>
          </a:xfrm>
          <a:prstGeom prst="line">
            <a:avLst/>
          </a:prstGeom>
          <a:noFill/>
          <a:ln w="12700">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51570" name="Text Box 18"/>
          <p:cNvSpPr txBox="1">
            <a:spLocks noChangeArrowheads="1"/>
          </p:cNvSpPr>
          <p:nvPr/>
        </p:nvSpPr>
        <p:spPr bwMode="auto">
          <a:xfrm>
            <a:off x="6659563" y="5805488"/>
            <a:ext cx="86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kumimoji="1" lang="zh-CN" altLang="en-US" sz="2400" b="1">
                <a:solidFill>
                  <a:srgbClr val="1F4081"/>
                </a:solidFill>
                <a:latin typeface="Tahoma" pitchFamily="34" charset="0"/>
                <a:ea typeface="宋体" pitchFamily="2" charset="-122"/>
              </a:rPr>
              <a:t>键盘</a:t>
            </a:r>
          </a:p>
        </p:txBody>
      </p:sp>
      <p:sp>
        <p:nvSpPr>
          <p:cNvPr id="151571" name="Text Box 19"/>
          <p:cNvSpPr txBox="1">
            <a:spLocks noChangeArrowheads="1"/>
          </p:cNvSpPr>
          <p:nvPr/>
        </p:nvSpPr>
        <p:spPr bwMode="auto">
          <a:xfrm>
            <a:off x="1116013" y="3357563"/>
            <a:ext cx="5048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kumimoji="1" lang="zh-CN" altLang="en-US" sz="2400" b="1">
                <a:solidFill>
                  <a:srgbClr val="1F4081"/>
                </a:solidFill>
                <a:latin typeface="Tahoma" pitchFamily="34" charset="0"/>
                <a:ea typeface="宋体" pitchFamily="2" charset="-122"/>
              </a:rPr>
              <a:t>主机</a:t>
            </a:r>
          </a:p>
        </p:txBody>
      </p:sp>
      <p:sp>
        <p:nvSpPr>
          <p:cNvPr id="151572" name="Text Box 20"/>
          <p:cNvSpPr txBox="1">
            <a:spLocks noChangeArrowheads="1"/>
          </p:cNvSpPr>
          <p:nvPr/>
        </p:nvSpPr>
        <p:spPr bwMode="auto">
          <a:xfrm>
            <a:off x="7667625" y="5300663"/>
            <a:ext cx="86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kumimoji="1" lang="zh-CN" altLang="en-US" sz="2400" b="1">
                <a:solidFill>
                  <a:srgbClr val="1F4081"/>
                </a:solidFill>
                <a:latin typeface="Tahoma" pitchFamily="34" charset="0"/>
                <a:ea typeface="宋体" pitchFamily="2" charset="-122"/>
              </a:rPr>
              <a:t>鼠标</a:t>
            </a:r>
          </a:p>
        </p:txBody>
      </p:sp>
      <p:sp>
        <p:nvSpPr>
          <p:cNvPr id="151573" name="Line 21"/>
          <p:cNvSpPr>
            <a:spLocks noChangeShapeType="1"/>
          </p:cNvSpPr>
          <p:nvPr/>
        </p:nvSpPr>
        <p:spPr bwMode="auto">
          <a:xfrm flipH="1">
            <a:off x="3779838" y="2781300"/>
            <a:ext cx="1223962" cy="668338"/>
          </a:xfrm>
          <a:prstGeom prst="line">
            <a:avLst/>
          </a:prstGeom>
          <a:noFill/>
          <a:ln w="12700">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51574" name="Line 22"/>
          <p:cNvSpPr>
            <a:spLocks noChangeShapeType="1"/>
          </p:cNvSpPr>
          <p:nvPr/>
        </p:nvSpPr>
        <p:spPr bwMode="auto">
          <a:xfrm flipH="1" flipV="1">
            <a:off x="6804025" y="5516563"/>
            <a:ext cx="935038" cy="1587"/>
          </a:xfrm>
          <a:prstGeom prst="line">
            <a:avLst/>
          </a:prstGeom>
          <a:noFill/>
          <a:ln w="12700">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51575" name="Line 23"/>
          <p:cNvSpPr>
            <a:spLocks noChangeShapeType="1"/>
          </p:cNvSpPr>
          <p:nvPr/>
        </p:nvSpPr>
        <p:spPr bwMode="auto">
          <a:xfrm rot="2248622" flipV="1">
            <a:off x="1773238" y="3338513"/>
            <a:ext cx="1163637" cy="896937"/>
          </a:xfrm>
          <a:prstGeom prst="line">
            <a:avLst/>
          </a:prstGeom>
          <a:noFill/>
          <a:ln w="12700">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51576" name="Text Box 24"/>
          <p:cNvSpPr txBox="1">
            <a:spLocks noChangeArrowheads="1"/>
          </p:cNvSpPr>
          <p:nvPr/>
        </p:nvSpPr>
        <p:spPr bwMode="auto">
          <a:xfrm>
            <a:off x="6300788" y="2276475"/>
            <a:ext cx="838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kumimoji="1" lang="zh-CN" altLang="en-US" sz="2400" b="1">
                <a:solidFill>
                  <a:srgbClr val="1F4081"/>
                </a:solidFill>
                <a:latin typeface="Tahoma" pitchFamily="34" charset="0"/>
                <a:ea typeface="宋体" pitchFamily="2" charset="-122"/>
              </a:rPr>
              <a:t>光驱</a:t>
            </a:r>
          </a:p>
        </p:txBody>
      </p:sp>
      <p:sp>
        <p:nvSpPr>
          <p:cNvPr id="151577" name="Line 25"/>
          <p:cNvSpPr>
            <a:spLocks noChangeShapeType="1"/>
          </p:cNvSpPr>
          <p:nvPr/>
        </p:nvSpPr>
        <p:spPr bwMode="auto">
          <a:xfrm>
            <a:off x="3635375" y="2852738"/>
            <a:ext cx="1588" cy="1130300"/>
          </a:xfrm>
          <a:prstGeom prst="line">
            <a:avLst/>
          </a:prstGeom>
          <a:noFill/>
          <a:ln w="12700">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51578" name="Text Box 26"/>
          <p:cNvSpPr txBox="1">
            <a:spLocks noChangeArrowheads="1"/>
          </p:cNvSpPr>
          <p:nvPr/>
        </p:nvSpPr>
        <p:spPr bwMode="auto">
          <a:xfrm>
            <a:off x="3267075" y="2420938"/>
            <a:ext cx="800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kumimoji="1" lang="zh-CN" altLang="en-US" sz="2400" b="1">
                <a:solidFill>
                  <a:srgbClr val="1F4081"/>
                </a:solidFill>
                <a:latin typeface="Tahoma" pitchFamily="34" charset="0"/>
                <a:ea typeface="宋体" pitchFamily="2" charset="-122"/>
              </a:rPr>
              <a:t>软驱</a:t>
            </a:r>
          </a:p>
        </p:txBody>
      </p:sp>
      <p:sp>
        <p:nvSpPr>
          <p:cNvPr id="151579" name="Line 27"/>
          <p:cNvSpPr>
            <a:spLocks noChangeShapeType="1"/>
          </p:cNvSpPr>
          <p:nvPr/>
        </p:nvSpPr>
        <p:spPr bwMode="auto">
          <a:xfrm>
            <a:off x="1692275" y="4797425"/>
            <a:ext cx="719138" cy="0"/>
          </a:xfrm>
          <a:prstGeom prst="line">
            <a:avLst/>
          </a:prstGeom>
          <a:noFill/>
          <a:ln w="12700">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51580" name="Text Box 28"/>
          <p:cNvSpPr txBox="1">
            <a:spLocks noChangeArrowheads="1"/>
          </p:cNvSpPr>
          <p:nvPr/>
        </p:nvSpPr>
        <p:spPr bwMode="auto">
          <a:xfrm>
            <a:off x="827088" y="4581525"/>
            <a:ext cx="86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r>
              <a:rPr kumimoji="1" lang="zh-CN" altLang="en-US" sz="2400" b="1">
                <a:solidFill>
                  <a:srgbClr val="666699"/>
                </a:solidFill>
                <a:latin typeface="Tahoma" pitchFamily="34" charset="0"/>
                <a:ea typeface="宋体" pitchFamily="2" charset="-122"/>
              </a:rPr>
              <a:t>音箱</a:t>
            </a:r>
          </a:p>
        </p:txBody>
      </p:sp>
      <p:cxnSp>
        <p:nvCxnSpPr>
          <p:cNvPr id="20" name="直接箭头连接符 19"/>
          <p:cNvCxnSpPr/>
          <p:nvPr/>
        </p:nvCxnSpPr>
        <p:spPr>
          <a:xfrm>
            <a:off x="1619250" y="2997200"/>
            <a:ext cx="9144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5380" name="Picture 9"/>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932363" y="1773238"/>
            <a:ext cx="1385887"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1575"/>
                                        </p:tgtEl>
                                        <p:attrNameLst>
                                          <p:attrName>style.visibility</p:attrName>
                                        </p:attrNameLst>
                                      </p:cBhvr>
                                      <p:to>
                                        <p:strVal val="visible"/>
                                      </p:to>
                                    </p:set>
                                    <p:animEffect transition="in" filter="wipe(up)">
                                      <p:cBhvr>
                                        <p:cTn id="7" dur="500"/>
                                        <p:tgtEl>
                                          <p:spTgt spid="151575"/>
                                        </p:tgtEl>
                                      </p:cBhvr>
                                    </p:animEffect>
                                  </p:childTnLst>
                                </p:cTn>
                              </p:par>
                            </p:childTnLst>
                          </p:cTn>
                        </p:par>
                        <p:par>
                          <p:cTn id="8" fill="hold" nodeType="afterGroup">
                            <p:stCondLst>
                              <p:cond delay="500"/>
                            </p:stCondLst>
                            <p:childTnLst>
                              <p:par>
                                <p:cTn id="9" presetID="9" presetClass="entr" presetSubtype="0" fill="hold" grpId="0" nodeType="afterEffect">
                                  <p:stCondLst>
                                    <p:cond delay="1000"/>
                                  </p:stCondLst>
                                  <p:childTnLst>
                                    <p:set>
                                      <p:cBhvr>
                                        <p:cTn id="10" dur="1" fill="hold">
                                          <p:stCondLst>
                                            <p:cond delay="0"/>
                                          </p:stCondLst>
                                        </p:cTn>
                                        <p:tgtEl>
                                          <p:spTgt spid="151571"/>
                                        </p:tgtEl>
                                        <p:attrNameLst>
                                          <p:attrName>style.visibility</p:attrName>
                                        </p:attrNameLst>
                                      </p:cBhvr>
                                      <p:to>
                                        <p:strVal val="visible"/>
                                      </p:to>
                                    </p:set>
                                    <p:animEffect transition="in" filter="dissolve">
                                      <p:cBhvr>
                                        <p:cTn id="11" dur="500"/>
                                        <p:tgtEl>
                                          <p:spTgt spid="151571"/>
                                        </p:tgtEl>
                                      </p:cBhvr>
                                    </p:animEffect>
                                  </p:childTnLst>
                                </p:cTn>
                              </p:par>
                            </p:childTnLst>
                          </p:cTn>
                        </p:par>
                        <p:par>
                          <p:cTn id="12" fill="hold" nodeType="afterGroup">
                            <p:stCondLst>
                              <p:cond delay="2000"/>
                            </p:stCondLst>
                            <p:childTnLst>
                              <p:par>
                                <p:cTn id="13" presetID="22" presetClass="entr" presetSubtype="1" fill="hold" grpId="0" nodeType="afterEffect">
                                  <p:stCondLst>
                                    <p:cond delay="1000"/>
                                  </p:stCondLst>
                                  <p:childTnLst>
                                    <p:set>
                                      <p:cBhvr>
                                        <p:cTn id="14" dur="1" fill="hold">
                                          <p:stCondLst>
                                            <p:cond delay="0"/>
                                          </p:stCondLst>
                                        </p:cTn>
                                        <p:tgtEl>
                                          <p:spTgt spid="151567"/>
                                        </p:tgtEl>
                                        <p:attrNameLst>
                                          <p:attrName>style.visibility</p:attrName>
                                        </p:attrNameLst>
                                      </p:cBhvr>
                                      <p:to>
                                        <p:strVal val="visible"/>
                                      </p:to>
                                    </p:set>
                                    <p:animEffect transition="in" filter="wipe(up)">
                                      <p:cBhvr>
                                        <p:cTn id="15" dur="500"/>
                                        <p:tgtEl>
                                          <p:spTgt spid="151567"/>
                                        </p:tgtEl>
                                      </p:cBhvr>
                                    </p:animEffect>
                                  </p:childTnLst>
                                </p:cTn>
                              </p:par>
                            </p:childTnLst>
                          </p:cTn>
                        </p:par>
                        <p:par>
                          <p:cTn id="16" fill="hold" nodeType="afterGroup">
                            <p:stCondLst>
                              <p:cond delay="3500"/>
                            </p:stCondLst>
                            <p:childTnLst>
                              <p:par>
                                <p:cTn id="17" presetID="9" presetClass="entr" presetSubtype="0" fill="hold" grpId="0" nodeType="afterEffect">
                                  <p:stCondLst>
                                    <p:cond delay="2000"/>
                                  </p:stCondLst>
                                  <p:childTnLst>
                                    <p:set>
                                      <p:cBhvr>
                                        <p:cTn id="18" dur="1" fill="hold">
                                          <p:stCondLst>
                                            <p:cond delay="0"/>
                                          </p:stCondLst>
                                        </p:cTn>
                                        <p:tgtEl>
                                          <p:spTgt spid="151568"/>
                                        </p:tgtEl>
                                        <p:attrNameLst>
                                          <p:attrName>style.visibility</p:attrName>
                                        </p:attrNameLst>
                                      </p:cBhvr>
                                      <p:to>
                                        <p:strVal val="visible"/>
                                      </p:to>
                                    </p:set>
                                    <p:animEffect transition="in" filter="dissolve">
                                      <p:cBhvr>
                                        <p:cTn id="19" dur="500"/>
                                        <p:tgtEl>
                                          <p:spTgt spid="151568"/>
                                        </p:tgtEl>
                                      </p:cBhvr>
                                    </p:animEffect>
                                  </p:childTnLst>
                                </p:cTn>
                              </p:par>
                            </p:childTnLst>
                          </p:cTn>
                        </p:par>
                        <p:par>
                          <p:cTn id="20" fill="hold" nodeType="afterGroup">
                            <p:stCondLst>
                              <p:cond delay="6000"/>
                            </p:stCondLst>
                            <p:childTnLst>
                              <p:par>
                                <p:cTn id="21" presetID="22" presetClass="entr" presetSubtype="8" fill="hold" grpId="0" nodeType="afterEffect">
                                  <p:stCondLst>
                                    <p:cond delay="1000"/>
                                  </p:stCondLst>
                                  <p:childTnLst>
                                    <p:set>
                                      <p:cBhvr>
                                        <p:cTn id="22" dur="1" fill="hold">
                                          <p:stCondLst>
                                            <p:cond delay="0"/>
                                          </p:stCondLst>
                                        </p:cTn>
                                        <p:tgtEl>
                                          <p:spTgt spid="151569"/>
                                        </p:tgtEl>
                                        <p:attrNameLst>
                                          <p:attrName>style.visibility</p:attrName>
                                        </p:attrNameLst>
                                      </p:cBhvr>
                                      <p:to>
                                        <p:strVal val="visible"/>
                                      </p:to>
                                    </p:set>
                                    <p:animEffect transition="in" filter="wipe(left)">
                                      <p:cBhvr>
                                        <p:cTn id="23" dur="500"/>
                                        <p:tgtEl>
                                          <p:spTgt spid="151569"/>
                                        </p:tgtEl>
                                      </p:cBhvr>
                                    </p:animEffect>
                                  </p:childTnLst>
                                </p:cTn>
                              </p:par>
                            </p:childTnLst>
                          </p:cTn>
                        </p:par>
                        <p:par>
                          <p:cTn id="24" fill="hold" nodeType="afterGroup">
                            <p:stCondLst>
                              <p:cond delay="7500"/>
                            </p:stCondLst>
                            <p:childTnLst>
                              <p:par>
                                <p:cTn id="25" presetID="9" presetClass="entr" presetSubtype="0" fill="hold" grpId="0" nodeType="afterEffect">
                                  <p:stCondLst>
                                    <p:cond delay="2000"/>
                                  </p:stCondLst>
                                  <p:childTnLst>
                                    <p:set>
                                      <p:cBhvr>
                                        <p:cTn id="26" dur="1" fill="hold">
                                          <p:stCondLst>
                                            <p:cond delay="0"/>
                                          </p:stCondLst>
                                        </p:cTn>
                                        <p:tgtEl>
                                          <p:spTgt spid="151570"/>
                                        </p:tgtEl>
                                        <p:attrNameLst>
                                          <p:attrName>style.visibility</p:attrName>
                                        </p:attrNameLst>
                                      </p:cBhvr>
                                      <p:to>
                                        <p:strVal val="visible"/>
                                      </p:to>
                                    </p:set>
                                    <p:animEffect transition="in" filter="dissolve">
                                      <p:cBhvr>
                                        <p:cTn id="27" dur="500"/>
                                        <p:tgtEl>
                                          <p:spTgt spid="151570"/>
                                        </p:tgtEl>
                                      </p:cBhvr>
                                    </p:animEffect>
                                  </p:childTnLst>
                                </p:cTn>
                              </p:par>
                            </p:childTnLst>
                          </p:cTn>
                        </p:par>
                        <p:par>
                          <p:cTn id="28" fill="hold" nodeType="afterGroup">
                            <p:stCondLst>
                              <p:cond delay="10000"/>
                            </p:stCondLst>
                            <p:childTnLst>
                              <p:par>
                                <p:cTn id="29" presetID="22" presetClass="entr" presetSubtype="2" fill="hold" grpId="0" nodeType="afterEffect">
                                  <p:stCondLst>
                                    <p:cond delay="1000"/>
                                  </p:stCondLst>
                                  <p:childTnLst>
                                    <p:set>
                                      <p:cBhvr>
                                        <p:cTn id="30" dur="1" fill="hold">
                                          <p:stCondLst>
                                            <p:cond delay="0"/>
                                          </p:stCondLst>
                                        </p:cTn>
                                        <p:tgtEl>
                                          <p:spTgt spid="151574"/>
                                        </p:tgtEl>
                                        <p:attrNameLst>
                                          <p:attrName>style.visibility</p:attrName>
                                        </p:attrNameLst>
                                      </p:cBhvr>
                                      <p:to>
                                        <p:strVal val="visible"/>
                                      </p:to>
                                    </p:set>
                                    <p:animEffect transition="in" filter="wipe(right)">
                                      <p:cBhvr>
                                        <p:cTn id="31" dur="500"/>
                                        <p:tgtEl>
                                          <p:spTgt spid="151574"/>
                                        </p:tgtEl>
                                      </p:cBhvr>
                                    </p:animEffect>
                                  </p:childTnLst>
                                </p:cTn>
                              </p:par>
                            </p:childTnLst>
                          </p:cTn>
                        </p:par>
                        <p:par>
                          <p:cTn id="32" fill="hold" nodeType="afterGroup">
                            <p:stCondLst>
                              <p:cond delay="11500"/>
                            </p:stCondLst>
                            <p:childTnLst>
                              <p:par>
                                <p:cTn id="33" presetID="9" presetClass="entr" presetSubtype="0" fill="hold" grpId="0" nodeType="afterEffect">
                                  <p:stCondLst>
                                    <p:cond delay="2000"/>
                                  </p:stCondLst>
                                  <p:childTnLst>
                                    <p:set>
                                      <p:cBhvr>
                                        <p:cTn id="34" dur="1" fill="hold">
                                          <p:stCondLst>
                                            <p:cond delay="0"/>
                                          </p:stCondLst>
                                        </p:cTn>
                                        <p:tgtEl>
                                          <p:spTgt spid="151572"/>
                                        </p:tgtEl>
                                        <p:attrNameLst>
                                          <p:attrName>style.visibility</p:attrName>
                                        </p:attrNameLst>
                                      </p:cBhvr>
                                      <p:to>
                                        <p:strVal val="visible"/>
                                      </p:to>
                                    </p:set>
                                    <p:animEffect transition="in" filter="dissolve">
                                      <p:cBhvr>
                                        <p:cTn id="35" dur="500"/>
                                        <p:tgtEl>
                                          <p:spTgt spid="151572"/>
                                        </p:tgtEl>
                                      </p:cBhvr>
                                    </p:animEffect>
                                  </p:childTnLst>
                                </p:cTn>
                              </p:par>
                            </p:childTnLst>
                          </p:cTn>
                        </p:par>
                        <p:par>
                          <p:cTn id="36" fill="hold" nodeType="afterGroup">
                            <p:stCondLst>
                              <p:cond delay="14000"/>
                            </p:stCondLst>
                            <p:childTnLst>
                              <p:par>
                                <p:cTn id="37" presetID="22" presetClass="entr" presetSubtype="1" fill="hold" grpId="0" nodeType="afterEffect">
                                  <p:stCondLst>
                                    <p:cond delay="1000"/>
                                  </p:stCondLst>
                                  <p:childTnLst>
                                    <p:set>
                                      <p:cBhvr>
                                        <p:cTn id="38" dur="1" fill="hold">
                                          <p:stCondLst>
                                            <p:cond delay="0"/>
                                          </p:stCondLst>
                                        </p:cTn>
                                        <p:tgtEl>
                                          <p:spTgt spid="151573"/>
                                        </p:tgtEl>
                                        <p:attrNameLst>
                                          <p:attrName>style.visibility</p:attrName>
                                        </p:attrNameLst>
                                      </p:cBhvr>
                                      <p:to>
                                        <p:strVal val="visible"/>
                                      </p:to>
                                    </p:set>
                                    <p:animEffect transition="in" filter="wipe(up)">
                                      <p:cBhvr>
                                        <p:cTn id="39" dur="500"/>
                                        <p:tgtEl>
                                          <p:spTgt spid="151573"/>
                                        </p:tgtEl>
                                      </p:cBhvr>
                                    </p:animEffect>
                                  </p:childTnLst>
                                </p:cTn>
                              </p:par>
                            </p:childTnLst>
                          </p:cTn>
                        </p:par>
                        <p:par>
                          <p:cTn id="40" fill="hold" nodeType="afterGroup">
                            <p:stCondLst>
                              <p:cond delay="15500"/>
                            </p:stCondLst>
                            <p:childTnLst>
                              <p:par>
                                <p:cTn id="41" presetID="9" presetClass="entr" presetSubtype="0" fill="hold" grpId="0" nodeType="afterEffect">
                                  <p:stCondLst>
                                    <p:cond delay="2000"/>
                                  </p:stCondLst>
                                  <p:childTnLst>
                                    <p:set>
                                      <p:cBhvr>
                                        <p:cTn id="42" dur="1" fill="hold">
                                          <p:stCondLst>
                                            <p:cond delay="0"/>
                                          </p:stCondLst>
                                        </p:cTn>
                                        <p:tgtEl>
                                          <p:spTgt spid="151576"/>
                                        </p:tgtEl>
                                        <p:attrNameLst>
                                          <p:attrName>style.visibility</p:attrName>
                                        </p:attrNameLst>
                                      </p:cBhvr>
                                      <p:to>
                                        <p:strVal val="visible"/>
                                      </p:to>
                                    </p:set>
                                    <p:animEffect transition="in" filter="dissolve">
                                      <p:cBhvr>
                                        <p:cTn id="43" dur="500"/>
                                        <p:tgtEl>
                                          <p:spTgt spid="151576"/>
                                        </p:tgtEl>
                                      </p:cBhvr>
                                    </p:animEffect>
                                  </p:childTnLst>
                                </p:cTn>
                              </p:par>
                            </p:childTnLst>
                          </p:cTn>
                        </p:par>
                        <p:par>
                          <p:cTn id="44" fill="hold" nodeType="afterGroup">
                            <p:stCondLst>
                              <p:cond delay="18000"/>
                            </p:stCondLst>
                            <p:childTnLst>
                              <p:par>
                                <p:cTn id="45" presetID="22" presetClass="entr" presetSubtype="1" fill="hold" grpId="0" nodeType="afterEffect">
                                  <p:stCondLst>
                                    <p:cond delay="1000"/>
                                  </p:stCondLst>
                                  <p:childTnLst>
                                    <p:set>
                                      <p:cBhvr>
                                        <p:cTn id="46" dur="1" fill="hold">
                                          <p:stCondLst>
                                            <p:cond delay="0"/>
                                          </p:stCondLst>
                                        </p:cTn>
                                        <p:tgtEl>
                                          <p:spTgt spid="151577"/>
                                        </p:tgtEl>
                                        <p:attrNameLst>
                                          <p:attrName>style.visibility</p:attrName>
                                        </p:attrNameLst>
                                      </p:cBhvr>
                                      <p:to>
                                        <p:strVal val="visible"/>
                                      </p:to>
                                    </p:set>
                                    <p:animEffect transition="in" filter="wipe(up)">
                                      <p:cBhvr>
                                        <p:cTn id="47" dur="500"/>
                                        <p:tgtEl>
                                          <p:spTgt spid="151577"/>
                                        </p:tgtEl>
                                      </p:cBhvr>
                                    </p:animEffect>
                                  </p:childTnLst>
                                </p:cTn>
                              </p:par>
                            </p:childTnLst>
                          </p:cTn>
                        </p:par>
                        <p:par>
                          <p:cTn id="48" fill="hold" nodeType="afterGroup">
                            <p:stCondLst>
                              <p:cond delay="19500"/>
                            </p:stCondLst>
                            <p:childTnLst>
                              <p:par>
                                <p:cTn id="49" presetID="9" presetClass="entr" presetSubtype="0" fill="hold" grpId="0" nodeType="afterEffect">
                                  <p:stCondLst>
                                    <p:cond delay="2000"/>
                                  </p:stCondLst>
                                  <p:childTnLst>
                                    <p:set>
                                      <p:cBhvr>
                                        <p:cTn id="50" dur="1" fill="hold">
                                          <p:stCondLst>
                                            <p:cond delay="0"/>
                                          </p:stCondLst>
                                        </p:cTn>
                                        <p:tgtEl>
                                          <p:spTgt spid="151578"/>
                                        </p:tgtEl>
                                        <p:attrNameLst>
                                          <p:attrName>style.visibility</p:attrName>
                                        </p:attrNameLst>
                                      </p:cBhvr>
                                      <p:to>
                                        <p:strVal val="visible"/>
                                      </p:to>
                                    </p:set>
                                    <p:animEffect transition="in" filter="dissolve">
                                      <p:cBhvr>
                                        <p:cTn id="51" dur="500"/>
                                        <p:tgtEl>
                                          <p:spTgt spid="151578"/>
                                        </p:tgtEl>
                                      </p:cBhvr>
                                    </p:animEffect>
                                  </p:childTnLst>
                                </p:cTn>
                              </p:par>
                            </p:childTnLst>
                          </p:cTn>
                        </p:par>
                        <p:par>
                          <p:cTn id="52" fill="hold" nodeType="afterGroup">
                            <p:stCondLst>
                              <p:cond delay="22000"/>
                            </p:stCondLst>
                            <p:childTnLst>
                              <p:par>
                                <p:cTn id="53" presetID="22" presetClass="entr" presetSubtype="1" fill="hold" grpId="0" nodeType="afterEffect">
                                  <p:stCondLst>
                                    <p:cond delay="1000"/>
                                  </p:stCondLst>
                                  <p:childTnLst>
                                    <p:set>
                                      <p:cBhvr>
                                        <p:cTn id="54" dur="1" fill="hold">
                                          <p:stCondLst>
                                            <p:cond delay="0"/>
                                          </p:stCondLst>
                                        </p:cTn>
                                        <p:tgtEl>
                                          <p:spTgt spid="151579"/>
                                        </p:tgtEl>
                                        <p:attrNameLst>
                                          <p:attrName>style.visibility</p:attrName>
                                        </p:attrNameLst>
                                      </p:cBhvr>
                                      <p:to>
                                        <p:strVal val="visible"/>
                                      </p:to>
                                    </p:set>
                                    <p:animEffect transition="in" filter="wipe(up)">
                                      <p:cBhvr>
                                        <p:cTn id="55" dur="500"/>
                                        <p:tgtEl>
                                          <p:spTgt spid="151579"/>
                                        </p:tgtEl>
                                      </p:cBhvr>
                                    </p:animEffect>
                                  </p:childTnLst>
                                </p:cTn>
                              </p:par>
                            </p:childTnLst>
                          </p:cTn>
                        </p:par>
                        <p:par>
                          <p:cTn id="56" fill="hold" nodeType="afterGroup">
                            <p:stCondLst>
                              <p:cond delay="23500"/>
                            </p:stCondLst>
                            <p:childTnLst>
                              <p:par>
                                <p:cTn id="57" presetID="9" presetClass="entr" presetSubtype="0" fill="hold" grpId="0" nodeType="afterEffect">
                                  <p:stCondLst>
                                    <p:cond delay="2000"/>
                                  </p:stCondLst>
                                  <p:childTnLst>
                                    <p:set>
                                      <p:cBhvr>
                                        <p:cTn id="58" dur="1" fill="hold">
                                          <p:stCondLst>
                                            <p:cond delay="0"/>
                                          </p:stCondLst>
                                        </p:cTn>
                                        <p:tgtEl>
                                          <p:spTgt spid="151580"/>
                                        </p:tgtEl>
                                        <p:attrNameLst>
                                          <p:attrName>style.visibility</p:attrName>
                                        </p:attrNameLst>
                                      </p:cBhvr>
                                      <p:to>
                                        <p:strVal val="visible"/>
                                      </p:to>
                                    </p:set>
                                    <p:animEffect transition="in" filter="dissolve">
                                      <p:cBhvr>
                                        <p:cTn id="59" dur="500"/>
                                        <p:tgtEl>
                                          <p:spTgt spid="151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67" grpId="0" animBg="1"/>
      <p:bldP spid="151568" grpId="0" autoUpdateAnimBg="0"/>
      <p:bldP spid="151569" grpId="0" animBg="1"/>
      <p:bldP spid="151570" grpId="0" autoUpdateAnimBg="0"/>
      <p:bldP spid="151571" grpId="0" autoUpdateAnimBg="0"/>
      <p:bldP spid="151572" grpId="0" autoUpdateAnimBg="0"/>
      <p:bldP spid="151573" grpId="0" animBg="1"/>
      <p:bldP spid="151574" grpId="0" animBg="1"/>
      <p:bldP spid="151575" grpId="0" animBg="1"/>
      <p:bldP spid="151576" grpId="0" autoUpdateAnimBg="0"/>
      <p:bldP spid="151577" grpId="0" animBg="1"/>
      <p:bldP spid="151578" grpId="0" autoUpdateAnimBg="0"/>
      <p:bldP spid="151579" grpId="0" animBg="1"/>
      <p:bldP spid="15158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24721507"/>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63713" y="1484313"/>
            <a:ext cx="4222750" cy="468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1060" name="Line 4"/>
          <p:cNvSpPr>
            <a:spLocks noChangeShapeType="1"/>
          </p:cNvSpPr>
          <p:nvPr/>
        </p:nvSpPr>
        <p:spPr bwMode="auto">
          <a:xfrm flipV="1">
            <a:off x="1331913" y="3141663"/>
            <a:ext cx="1008062" cy="42862"/>
          </a:xfrm>
          <a:prstGeom prst="line">
            <a:avLst/>
          </a:prstGeom>
          <a:noFill/>
          <a:ln w="19050">
            <a:solidFill>
              <a:schemeClr val="accent2"/>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301061" name="Text Box 5"/>
          <p:cNvSpPr txBox="1">
            <a:spLocks noChangeArrowheads="1"/>
          </p:cNvSpPr>
          <p:nvPr/>
        </p:nvSpPr>
        <p:spPr bwMode="auto">
          <a:xfrm>
            <a:off x="323850" y="2781300"/>
            <a:ext cx="1152525" cy="646113"/>
          </a:xfrm>
          <a:prstGeom prst="rect">
            <a:avLst/>
          </a:prstGeom>
          <a:noFill/>
          <a:ln w="9525">
            <a:noFill/>
            <a:miter lim="800000"/>
            <a:headEnd/>
            <a:tailEnd/>
          </a:ln>
          <a:effectLst/>
        </p:spPr>
        <p:txBody>
          <a:bodyPr>
            <a:spAutoFit/>
          </a:bodyPr>
          <a:lstStyle/>
          <a:p>
            <a:pPr algn="ctr">
              <a:defRPr/>
            </a:pPr>
            <a:r>
              <a:rPr kumimoji="1" lang="en-US" altLang="zh-CN" b="1" dirty="0">
                <a:solidFill>
                  <a:srgbClr val="1F4081"/>
                </a:solidFill>
                <a:effectLst>
                  <a:outerShdw blurRad="38100" dist="38100" dir="2700000" algn="tl">
                    <a:srgbClr val="C0C0C0"/>
                  </a:outerShdw>
                </a:effectLst>
                <a:latin typeface="Tahoma" pitchFamily="34" charset="0"/>
                <a:ea typeface="宋体" pitchFamily="2" charset="-122"/>
              </a:rPr>
              <a:t>LCD</a:t>
            </a:r>
            <a:r>
              <a:rPr kumimoji="1" lang="zh-CN" altLang="en-US" b="1" dirty="0">
                <a:solidFill>
                  <a:srgbClr val="1F4081"/>
                </a:solidFill>
                <a:effectLst>
                  <a:outerShdw blurRad="38100" dist="38100" dir="2700000" algn="tl">
                    <a:srgbClr val="C0C0C0"/>
                  </a:outerShdw>
                </a:effectLst>
                <a:latin typeface="Tahoma" pitchFamily="34" charset="0"/>
                <a:ea typeface="宋体" pitchFamily="2" charset="-122"/>
              </a:rPr>
              <a:t>液晶显示器</a:t>
            </a:r>
          </a:p>
        </p:txBody>
      </p:sp>
      <p:sp>
        <p:nvSpPr>
          <p:cNvPr id="301062" name="Line 6"/>
          <p:cNvSpPr>
            <a:spLocks noChangeShapeType="1"/>
          </p:cNvSpPr>
          <p:nvPr/>
        </p:nvSpPr>
        <p:spPr bwMode="auto">
          <a:xfrm rot="-878597">
            <a:off x="1282700" y="4822825"/>
            <a:ext cx="1393825" cy="365125"/>
          </a:xfrm>
          <a:prstGeom prst="line">
            <a:avLst/>
          </a:prstGeom>
          <a:noFill/>
          <a:ln w="19050">
            <a:solidFill>
              <a:schemeClr val="accent2"/>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301063" name="Text Box 7"/>
          <p:cNvSpPr txBox="1">
            <a:spLocks noChangeArrowheads="1"/>
          </p:cNvSpPr>
          <p:nvPr/>
        </p:nvSpPr>
        <p:spPr bwMode="auto">
          <a:xfrm>
            <a:off x="468313" y="4797425"/>
            <a:ext cx="941387" cy="400050"/>
          </a:xfrm>
          <a:prstGeom prst="rect">
            <a:avLst/>
          </a:prstGeom>
          <a:noFill/>
          <a:ln w="9525">
            <a:noFill/>
            <a:miter lim="800000"/>
            <a:headEnd/>
            <a:tailEnd/>
          </a:ln>
          <a:effectLst/>
        </p:spPr>
        <p:txBody>
          <a:bodyPr>
            <a:spAutoFit/>
          </a:bodyPr>
          <a:lstStyle/>
          <a:p>
            <a:pPr algn="ctr">
              <a:defRPr/>
            </a:pPr>
            <a:r>
              <a:rPr kumimoji="1" lang="zh-CN" altLang="en-US" sz="2000" b="1" dirty="0">
                <a:solidFill>
                  <a:srgbClr val="1F4081"/>
                </a:solidFill>
                <a:effectLst>
                  <a:outerShdw blurRad="38100" dist="38100" dir="2700000" algn="tl">
                    <a:srgbClr val="C0C0C0"/>
                  </a:outerShdw>
                </a:effectLst>
                <a:latin typeface="Tahoma" pitchFamily="34" charset="0"/>
                <a:ea typeface="宋体" pitchFamily="2" charset="-122"/>
              </a:rPr>
              <a:t>键盘</a:t>
            </a:r>
          </a:p>
        </p:txBody>
      </p:sp>
      <p:sp>
        <p:nvSpPr>
          <p:cNvPr id="301064" name="Text Box 8"/>
          <p:cNvSpPr txBox="1">
            <a:spLocks noChangeArrowheads="1"/>
          </p:cNvSpPr>
          <p:nvPr/>
        </p:nvSpPr>
        <p:spPr bwMode="auto">
          <a:xfrm>
            <a:off x="539750" y="4221163"/>
            <a:ext cx="766763" cy="400050"/>
          </a:xfrm>
          <a:prstGeom prst="rect">
            <a:avLst/>
          </a:prstGeom>
          <a:noFill/>
          <a:ln w="9525">
            <a:noFill/>
            <a:miter lim="800000"/>
            <a:headEnd/>
            <a:tailEnd/>
          </a:ln>
          <a:effectLst/>
        </p:spPr>
        <p:txBody>
          <a:bodyPr>
            <a:spAutoFit/>
          </a:bodyPr>
          <a:lstStyle/>
          <a:p>
            <a:pPr algn="ctr">
              <a:defRPr/>
            </a:pPr>
            <a:r>
              <a:rPr kumimoji="1" lang="zh-CN" altLang="en-US" sz="2000" b="1" dirty="0">
                <a:solidFill>
                  <a:srgbClr val="1F4081"/>
                </a:solidFill>
                <a:effectLst>
                  <a:outerShdw blurRad="38100" dist="38100" dir="2700000" algn="tl">
                    <a:srgbClr val="C0C0C0"/>
                  </a:outerShdw>
                </a:effectLst>
                <a:latin typeface="Tahoma" pitchFamily="34" charset="0"/>
                <a:ea typeface="宋体" pitchFamily="2" charset="-122"/>
              </a:rPr>
              <a:t>主机</a:t>
            </a:r>
          </a:p>
        </p:txBody>
      </p:sp>
      <p:sp>
        <p:nvSpPr>
          <p:cNvPr id="301065" name="Line 9"/>
          <p:cNvSpPr>
            <a:spLocks noChangeShapeType="1"/>
          </p:cNvSpPr>
          <p:nvPr/>
        </p:nvSpPr>
        <p:spPr bwMode="auto">
          <a:xfrm rot="1016368" flipV="1">
            <a:off x="1346200" y="4414838"/>
            <a:ext cx="619125" cy="188912"/>
          </a:xfrm>
          <a:prstGeom prst="line">
            <a:avLst/>
          </a:prstGeom>
          <a:noFill/>
          <a:ln w="19050">
            <a:solidFill>
              <a:schemeClr val="accent2"/>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301067" name="Line 11"/>
          <p:cNvSpPr>
            <a:spLocks noChangeShapeType="1"/>
          </p:cNvSpPr>
          <p:nvPr/>
        </p:nvSpPr>
        <p:spPr bwMode="auto">
          <a:xfrm rot="8981796">
            <a:off x="4597400" y="4864100"/>
            <a:ext cx="741363" cy="1443038"/>
          </a:xfrm>
          <a:prstGeom prst="line">
            <a:avLst/>
          </a:prstGeom>
          <a:noFill/>
          <a:ln w="19050">
            <a:solidFill>
              <a:schemeClr val="accent2"/>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301069" name="Text Box 13"/>
          <p:cNvSpPr txBox="1">
            <a:spLocks noChangeArrowheads="1"/>
          </p:cNvSpPr>
          <p:nvPr/>
        </p:nvSpPr>
        <p:spPr bwMode="auto">
          <a:xfrm>
            <a:off x="7524750" y="2781300"/>
            <a:ext cx="863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algn="ctr" eaLnBrk="1" hangingPunct="1"/>
            <a:r>
              <a:rPr kumimoji="1" lang="zh-CN" altLang="en-US" sz="2000" b="1">
                <a:solidFill>
                  <a:srgbClr val="1F4081"/>
                </a:solidFill>
                <a:latin typeface="Tahoma" pitchFamily="34" charset="0"/>
                <a:ea typeface="宋体" pitchFamily="2" charset="-122"/>
              </a:rPr>
              <a:t>光驱</a:t>
            </a:r>
          </a:p>
        </p:txBody>
      </p:sp>
      <p:sp>
        <p:nvSpPr>
          <p:cNvPr id="301070" name="Rectangle 14"/>
          <p:cNvSpPr>
            <a:spLocks noGrp="1" noChangeArrowheads="1"/>
          </p:cNvSpPr>
          <p:nvPr>
            <p:ph type="title" idx="4294967295"/>
          </p:nvPr>
        </p:nvSpPr>
        <p:spPr>
          <a:xfrm>
            <a:off x="755650" y="404813"/>
            <a:ext cx="7323138" cy="720725"/>
          </a:xfrm>
        </p:spPr>
        <p:txBody>
          <a:bodyPr/>
          <a:lstStyle/>
          <a:p>
            <a:pPr eaLnBrk="1" hangingPunct="1">
              <a:defRPr/>
            </a:pPr>
            <a:r>
              <a:rPr lang="zh-CN" altLang="en-US" sz="3600" b="1" dirty="0" smtClean="0"/>
              <a:t>笔记本电脑</a:t>
            </a:r>
          </a:p>
        </p:txBody>
      </p:sp>
      <p:sp>
        <p:nvSpPr>
          <p:cNvPr id="301068" name="Line 12"/>
          <p:cNvSpPr>
            <a:spLocks noChangeShapeType="1"/>
          </p:cNvSpPr>
          <p:nvPr/>
        </p:nvSpPr>
        <p:spPr bwMode="auto">
          <a:xfrm rot="13506779" flipV="1">
            <a:off x="6808788" y="2640012"/>
            <a:ext cx="711200" cy="714375"/>
          </a:xfrm>
          <a:prstGeom prst="line">
            <a:avLst/>
          </a:prstGeom>
          <a:noFill/>
          <a:ln w="19050">
            <a:solidFill>
              <a:schemeClr val="accent2"/>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pic>
        <p:nvPicPr>
          <p:cNvPr id="16397" name="Picture 16"/>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92725" y="1773238"/>
            <a:ext cx="1657350"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8" name="Picture 2"/>
          <p:cNvPicPr>
            <a:picLocks noChangeAspect="1" noChangeArrowheads="1"/>
          </p:cNvPicPr>
          <p:nvPr/>
        </p:nvPicPr>
        <p:blipFill>
          <a:blip r:embed="rId4">
            <a:extLst>
              <a:ext uri="{28A0092B-C50C-407E-A947-70E740481C1C}">
                <a14:useLocalDpi xmlns:a14="http://schemas.microsoft.com/office/drawing/2010/main" val="0"/>
              </a:ext>
            </a:extLst>
          </a:blip>
          <a:srcRect l="31763" t="2258" r="24118" b="5428"/>
          <a:stretch>
            <a:fillRect/>
          </a:stretch>
        </p:blipFill>
        <p:spPr bwMode="auto">
          <a:xfrm>
            <a:off x="6659563" y="4724400"/>
            <a:ext cx="1944687" cy="173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Box 7"/>
          <p:cNvSpPr txBox="1">
            <a:spLocks noChangeArrowheads="1"/>
          </p:cNvSpPr>
          <p:nvPr/>
        </p:nvSpPr>
        <p:spPr bwMode="auto">
          <a:xfrm>
            <a:off x="5076825" y="5949950"/>
            <a:ext cx="1084263" cy="400050"/>
          </a:xfrm>
          <a:prstGeom prst="rect">
            <a:avLst/>
          </a:prstGeom>
          <a:noFill/>
          <a:ln w="9525">
            <a:noFill/>
            <a:miter lim="800000"/>
            <a:headEnd/>
            <a:tailEnd/>
          </a:ln>
          <a:effectLst/>
        </p:spPr>
        <p:txBody>
          <a:bodyPr>
            <a:spAutoFit/>
          </a:bodyPr>
          <a:lstStyle/>
          <a:p>
            <a:pPr algn="ctr">
              <a:defRPr/>
            </a:pPr>
            <a:r>
              <a:rPr kumimoji="1" lang="zh-CN" altLang="en-US" sz="2000" b="1" dirty="0">
                <a:solidFill>
                  <a:srgbClr val="1F4081"/>
                </a:solidFill>
                <a:effectLst>
                  <a:outerShdw blurRad="38100" dist="38100" dir="2700000" algn="tl">
                    <a:srgbClr val="C0C0C0"/>
                  </a:outerShdw>
                </a:effectLst>
                <a:latin typeface="Tahoma" pitchFamily="34" charset="0"/>
                <a:ea typeface="宋体" pitchFamily="2" charset="-122"/>
              </a:rPr>
              <a:t>触控板</a:t>
            </a:r>
          </a:p>
        </p:txBody>
      </p:sp>
      <p:sp>
        <p:nvSpPr>
          <p:cNvPr id="23" name="Text Box 7"/>
          <p:cNvSpPr txBox="1">
            <a:spLocks noChangeArrowheads="1"/>
          </p:cNvSpPr>
          <p:nvPr/>
        </p:nvSpPr>
        <p:spPr bwMode="auto">
          <a:xfrm>
            <a:off x="7375525" y="3933825"/>
            <a:ext cx="1084263" cy="400050"/>
          </a:xfrm>
          <a:prstGeom prst="rect">
            <a:avLst/>
          </a:prstGeom>
          <a:noFill/>
          <a:ln w="9525">
            <a:noFill/>
            <a:miter lim="800000"/>
            <a:headEnd/>
            <a:tailEnd/>
          </a:ln>
          <a:effectLst/>
        </p:spPr>
        <p:txBody>
          <a:bodyPr>
            <a:spAutoFit/>
          </a:bodyPr>
          <a:lstStyle/>
          <a:p>
            <a:pPr algn="ctr">
              <a:defRPr/>
            </a:pPr>
            <a:r>
              <a:rPr kumimoji="1" lang="zh-CN" altLang="en-US" sz="2000" b="1" dirty="0">
                <a:solidFill>
                  <a:srgbClr val="1F4081"/>
                </a:solidFill>
                <a:effectLst>
                  <a:outerShdw blurRad="38100" dist="38100" dir="2700000" algn="tl">
                    <a:srgbClr val="C0C0C0"/>
                  </a:outerShdw>
                </a:effectLst>
                <a:latin typeface="Tahoma" pitchFamily="34" charset="0"/>
                <a:ea typeface="宋体" pitchFamily="2" charset="-122"/>
              </a:rPr>
              <a:t>指点杆</a:t>
            </a:r>
          </a:p>
        </p:txBody>
      </p:sp>
      <p:sp>
        <p:nvSpPr>
          <p:cNvPr id="24" name="Line 12"/>
          <p:cNvSpPr>
            <a:spLocks noChangeShapeType="1"/>
          </p:cNvSpPr>
          <p:nvPr/>
        </p:nvSpPr>
        <p:spPr bwMode="auto">
          <a:xfrm rot="-8093221" flipH="1" flipV="1">
            <a:off x="7723187" y="4408488"/>
            <a:ext cx="384175" cy="381000"/>
          </a:xfrm>
          <a:prstGeom prst="line">
            <a:avLst/>
          </a:prstGeom>
          <a:noFill/>
          <a:ln w="19050">
            <a:solidFill>
              <a:schemeClr val="accent2"/>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cxnSp>
        <p:nvCxnSpPr>
          <p:cNvPr id="27" name="直接连接符 26"/>
          <p:cNvCxnSpPr/>
          <p:nvPr/>
        </p:nvCxnSpPr>
        <p:spPr>
          <a:xfrm flipV="1">
            <a:off x="5651500" y="5300663"/>
            <a:ext cx="1008063" cy="7207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1000"/>
                                  </p:stCondLst>
                                  <p:childTnLst>
                                    <p:set>
                                      <p:cBhvr>
                                        <p:cTn id="6" dur="1" fill="hold">
                                          <p:stCondLst>
                                            <p:cond delay="0"/>
                                          </p:stCondLst>
                                        </p:cTn>
                                        <p:tgtEl>
                                          <p:spTgt spid="301065"/>
                                        </p:tgtEl>
                                        <p:attrNameLst>
                                          <p:attrName>style.visibility</p:attrName>
                                        </p:attrNameLst>
                                      </p:cBhvr>
                                      <p:to>
                                        <p:strVal val="visible"/>
                                      </p:to>
                                    </p:set>
                                    <p:animEffect transition="in" filter="wipe(up)">
                                      <p:cBhvr>
                                        <p:cTn id="7" dur="500"/>
                                        <p:tgtEl>
                                          <p:spTgt spid="301065"/>
                                        </p:tgtEl>
                                      </p:cBhvr>
                                    </p:animEffect>
                                  </p:childTnLst>
                                </p:cTn>
                              </p:par>
                            </p:childTnLst>
                          </p:cTn>
                        </p:par>
                        <p:par>
                          <p:cTn id="8" fill="hold" nodeType="afterGroup">
                            <p:stCondLst>
                              <p:cond delay="1500"/>
                            </p:stCondLst>
                            <p:childTnLst>
                              <p:par>
                                <p:cTn id="9" presetID="14" presetClass="entr" presetSubtype="10" fill="hold" grpId="0" nodeType="afterEffect">
                                  <p:stCondLst>
                                    <p:cond delay="1000"/>
                                  </p:stCondLst>
                                  <p:childTnLst>
                                    <p:set>
                                      <p:cBhvr>
                                        <p:cTn id="10" dur="1" fill="hold">
                                          <p:stCondLst>
                                            <p:cond delay="0"/>
                                          </p:stCondLst>
                                        </p:cTn>
                                        <p:tgtEl>
                                          <p:spTgt spid="301064"/>
                                        </p:tgtEl>
                                        <p:attrNameLst>
                                          <p:attrName>style.visibility</p:attrName>
                                        </p:attrNameLst>
                                      </p:cBhvr>
                                      <p:to>
                                        <p:strVal val="visible"/>
                                      </p:to>
                                    </p:set>
                                    <p:animEffect transition="in" filter="randombar(horizontal)">
                                      <p:cBhvr>
                                        <p:cTn id="11" dur="500"/>
                                        <p:tgtEl>
                                          <p:spTgt spid="301064"/>
                                        </p:tgtEl>
                                      </p:cBhvr>
                                    </p:animEffect>
                                  </p:childTnLst>
                                </p:cTn>
                              </p:par>
                            </p:childTnLst>
                          </p:cTn>
                        </p:par>
                        <p:par>
                          <p:cTn id="12" fill="hold" nodeType="afterGroup">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301060"/>
                                        </p:tgtEl>
                                        <p:attrNameLst>
                                          <p:attrName>style.visibility</p:attrName>
                                        </p:attrNameLst>
                                      </p:cBhvr>
                                      <p:to>
                                        <p:strVal val="visible"/>
                                      </p:to>
                                    </p:set>
                                    <p:animEffect transition="in" filter="wipe(left)">
                                      <p:cBhvr>
                                        <p:cTn id="15" dur="500"/>
                                        <p:tgtEl>
                                          <p:spTgt spid="301060"/>
                                        </p:tgtEl>
                                      </p:cBhvr>
                                    </p:animEffect>
                                  </p:childTnLst>
                                </p:cTn>
                              </p:par>
                            </p:childTnLst>
                          </p:cTn>
                        </p:par>
                        <p:par>
                          <p:cTn id="16" fill="hold" nodeType="afterGroup">
                            <p:stCondLst>
                              <p:cond delay="3500"/>
                            </p:stCondLst>
                            <p:childTnLst>
                              <p:par>
                                <p:cTn id="17" presetID="14" presetClass="entr" presetSubtype="10" fill="hold" grpId="0" nodeType="afterEffect">
                                  <p:stCondLst>
                                    <p:cond delay="1000"/>
                                  </p:stCondLst>
                                  <p:childTnLst>
                                    <p:set>
                                      <p:cBhvr>
                                        <p:cTn id="18" dur="1" fill="hold">
                                          <p:stCondLst>
                                            <p:cond delay="0"/>
                                          </p:stCondLst>
                                        </p:cTn>
                                        <p:tgtEl>
                                          <p:spTgt spid="301061"/>
                                        </p:tgtEl>
                                        <p:attrNameLst>
                                          <p:attrName>style.visibility</p:attrName>
                                        </p:attrNameLst>
                                      </p:cBhvr>
                                      <p:to>
                                        <p:strVal val="visible"/>
                                      </p:to>
                                    </p:set>
                                    <p:animEffect transition="in" filter="randombar(horizontal)">
                                      <p:cBhvr>
                                        <p:cTn id="19" dur="500"/>
                                        <p:tgtEl>
                                          <p:spTgt spid="301061"/>
                                        </p:tgtEl>
                                      </p:cBhvr>
                                    </p:animEffect>
                                  </p:childTnLst>
                                </p:cTn>
                              </p:par>
                            </p:childTnLst>
                          </p:cTn>
                        </p:par>
                        <p:par>
                          <p:cTn id="20" fill="hold" nodeType="afterGroup">
                            <p:stCondLst>
                              <p:cond delay="5000"/>
                            </p:stCondLst>
                            <p:childTnLst>
                              <p:par>
                                <p:cTn id="21" presetID="22" presetClass="entr" presetSubtype="8" fill="hold" grpId="0" nodeType="afterEffect">
                                  <p:stCondLst>
                                    <p:cond delay="1000"/>
                                  </p:stCondLst>
                                  <p:childTnLst>
                                    <p:set>
                                      <p:cBhvr>
                                        <p:cTn id="22" dur="1" fill="hold">
                                          <p:stCondLst>
                                            <p:cond delay="0"/>
                                          </p:stCondLst>
                                        </p:cTn>
                                        <p:tgtEl>
                                          <p:spTgt spid="301062"/>
                                        </p:tgtEl>
                                        <p:attrNameLst>
                                          <p:attrName>style.visibility</p:attrName>
                                        </p:attrNameLst>
                                      </p:cBhvr>
                                      <p:to>
                                        <p:strVal val="visible"/>
                                      </p:to>
                                    </p:set>
                                    <p:animEffect transition="in" filter="wipe(left)">
                                      <p:cBhvr>
                                        <p:cTn id="23" dur="500"/>
                                        <p:tgtEl>
                                          <p:spTgt spid="301062"/>
                                        </p:tgtEl>
                                      </p:cBhvr>
                                    </p:animEffect>
                                  </p:childTnLst>
                                </p:cTn>
                              </p:par>
                            </p:childTnLst>
                          </p:cTn>
                        </p:par>
                        <p:par>
                          <p:cTn id="24" fill="hold" nodeType="afterGroup">
                            <p:stCondLst>
                              <p:cond delay="6500"/>
                            </p:stCondLst>
                            <p:childTnLst>
                              <p:par>
                                <p:cTn id="25" presetID="14" presetClass="entr" presetSubtype="10" fill="hold" grpId="0" nodeType="afterEffect">
                                  <p:stCondLst>
                                    <p:cond delay="1000"/>
                                  </p:stCondLst>
                                  <p:childTnLst>
                                    <p:set>
                                      <p:cBhvr>
                                        <p:cTn id="26" dur="1" fill="hold">
                                          <p:stCondLst>
                                            <p:cond delay="0"/>
                                          </p:stCondLst>
                                        </p:cTn>
                                        <p:tgtEl>
                                          <p:spTgt spid="301063"/>
                                        </p:tgtEl>
                                        <p:attrNameLst>
                                          <p:attrName>style.visibility</p:attrName>
                                        </p:attrNameLst>
                                      </p:cBhvr>
                                      <p:to>
                                        <p:strVal val="visible"/>
                                      </p:to>
                                    </p:set>
                                    <p:animEffect transition="in" filter="randombar(horizontal)">
                                      <p:cBhvr>
                                        <p:cTn id="27" dur="500"/>
                                        <p:tgtEl>
                                          <p:spTgt spid="301063"/>
                                        </p:tgtEl>
                                      </p:cBhvr>
                                    </p:animEffect>
                                  </p:childTnLst>
                                </p:cTn>
                              </p:par>
                            </p:childTnLst>
                          </p:cTn>
                        </p:par>
                        <p:par>
                          <p:cTn id="28" fill="hold" nodeType="afterGroup">
                            <p:stCondLst>
                              <p:cond delay="8000"/>
                            </p:stCondLst>
                            <p:childTnLst>
                              <p:par>
                                <p:cTn id="29" presetID="22" presetClass="entr" presetSubtype="2" fill="hold" grpId="0" nodeType="afterEffect">
                                  <p:stCondLst>
                                    <p:cond delay="1000"/>
                                  </p:stCondLst>
                                  <p:childTnLst>
                                    <p:set>
                                      <p:cBhvr>
                                        <p:cTn id="30" dur="1" fill="hold">
                                          <p:stCondLst>
                                            <p:cond delay="0"/>
                                          </p:stCondLst>
                                        </p:cTn>
                                        <p:tgtEl>
                                          <p:spTgt spid="301067"/>
                                        </p:tgtEl>
                                        <p:attrNameLst>
                                          <p:attrName>style.visibility</p:attrName>
                                        </p:attrNameLst>
                                      </p:cBhvr>
                                      <p:to>
                                        <p:strVal val="visible"/>
                                      </p:to>
                                    </p:set>
                                    <p:animEffect transition="in" filter="wipe(right)">
                                      <p:cBhvr>
                                        <p:cTn id="31" dur="500"/>
                                        <p:tgtEl>
                                          <p:spTgt spid="301067"/>
                                        </p:tgtEl>
                                      </p:cBhvr>
                                    </p:animEffect>
                                  </p:childTnLst>
                                </p:cTn>
                              </p:par>
                            </p:childTnLst>
                          </p:cTn>
                        </p:par>
                        <p:par>
                          <p:cTn id="32" fill="hold" nodeType="afterGroup">
                            <p:stCondLst>
                              <p:cond delay="9500"/>
                            </p:stCondLst>
                            <p:childTnLst>
                              <p:par>
                                <p:cTn id="33" presetID="22" presetClass="entr" presetSubtype="4" fill="hold" grpId="0" nodeType="afterEffect">
                                  <p:stCondLst>
                                    <p:cond delay="1000"/>
                                  </p:stCondLst>
                                  <p:childTnLst>
                                    <p:set>
                                      <p:cBhvr>
                                        <p:cTn id="34" dur="1" fill="hold">
                                          <p:stCondLst>
                                            <p:cond delay="0"/>
                                          </p:stCondLst>
                                        </p:cTn>
                                        <p:tgtEl>
                                          <p:spTgt spid="301068"/>
                                        </p:tgtEl>
                                        <p:attrNameLst>
                                          <p:attrName>style.visibility</p:attrName>
                                        </p:attrNameLst>
                                      </p:cBhvr>
                                      <p:to>
                                        <p:strVal val="visible"/>
                                      </p:to>
                                    </p:set>
                                    <p:animEffect transition="in" filter="wipe(down)">
                                      <p:cBhvr>
                                        <p:cTn id="35" dur="500"/>
                                        <p:tgtEl>
                                          <p:spTgt spid="301068"/>
                                        </p:tgtEl>
                                      </p:cBhvr>
                                    </p:animEffect>
                                  </p:childTnLst>
                                </p:cTn>
                              </p:par>
                            </p:childTnLst>
                          </p:cTn>
                        </p:par>
                        <p:par>
                          <p:cTn id="36" fill="hold" nodeType="afterGroup">
                            <p:stCondLst>
                              <p:cond delay="11000"/>
                            </p:stCondLst>
                            <p:childTnLst>
                              <p:par>
                                <p:cTn id="37" presetID="14" presetClass="entr" presetSubtype="10" fill="hold" grpId="0" nodeType="afterEffect">
                                  <p:stCondLst>
                                    <p:cond delay="1000"/>
                                  </p:stCondLst>
                                  <p:childTnLst>
                                    <p:set>
                                      <p:cBhvr>
                                        <p:cTn id="38" dur="1" fill="hold">
                                          <p:stCondLst>
                                            <p:cond delay="0"/>
                                          </p:stCondLst>
                                        </p:cTn>
                                        <p:tgtEl>
                                          <p:spTgt spid="301069"/>
                                        </p:tgtEl>
                                        <p:attrNameLst>
                                          <p:attrName>style.visibility</p:attrName>
                                        </p:attrNameLst>
                                      </p:cBhvr>
                                      <p:to>
                                        <p:strVal val="visible"/>
                                      </p:to>
                                    </p:set>
                                    <p:animEffect transition="in" filter="randombar(horizontal)">
                                      <p:cBhvr>
                                        <p:cTn id="39" dur="500"/>
                                        <p:tgtEl>
                                          <p:spTgt spid="301069"/>
                                        </p:tgtEl>
                                      </p:cBhvr>
                                    </p:animEffect>
                                  </p:childTnLst>
                                </p:cTn>
                              </p:par>
                            </p:childTnLst>
                          </p:cTn>
                        </p:par>
                        <p:par>
                          <p:cTn id="40" fill="hold" nodeType="afterGroup">
                            <p:stCondLst>
                              <p:cond delay="12500"/>
                            </p:stCondLst>
                            <p:childTnLst>
                              <p:par>
                                <p:cTn id="41" presetID="14" presetClass="entr" presetSubtype="10" fill="hold" grpId="0" nodeType="afterEffect">
                                  <p:stCondLst>
                                    <p:cond delay="1000"/>
                                  </p:stCondLst>
                                  <p:childTnLst>
                                    <p:set>
                                      <p:cBhvr>
                                        <p:cTn id="42" dur="1" fill="hold">
                                          <p:stCondLst>
                                            <p:cond delay="0"/>
                                          </p:stCondLst>
                                        </p:cTn>
                                        <p:tgtEl>
                                          <p:spTgt spid="22"/>
                                        </p:tgtEl>
                                        <p:attrNameLst>
                                          <p:attrName>style.visibility</p:attrName>
                                        </p:attrNameLst>
                                      </p:cBhvr>
                                      <p:to>
                                        <p:strVal val="visible"/>
                                      </p:to>
                                    </p:set>
                                    <p:animEffect transition="in" filter="randombar(horizontal)">
                                      <p:cBhvr>
                                        <p:cTn id="43" dur="500"/>
                                        <p:tgtEl>
                                          <p:spTgt spid="22"/>
                                        </p:tgtEl>
                                      </p:cBhvr>
                                    </p:animEffect>
                                  </p:childTnLst>
                                </p:cTn>
                              </p:par>
                            </p:childTnLst>
                          </p:cTn>
                        </p:par>
                        <p:par>
                          <p:cTn id="44" fill="hold" nodeType="afterGroup">
                            <p:stCondLst>
                              <p:cond delay="14000"/>
                            </p:stCondLst>
                            <p:childTnLst>
                              <p:par>
                                <p:cTn id="45" presetID="14" presetClass="entr" presetSubtype="10" fill="hold" grpId="0" nodeType="afterEffect">
                                  <p:stCondLst>
                                    <p:cond delay="1000"/>
                                  </p:stCondLst>
                                  <p:childTnLst>
                                    <p:set>
                                      <p:cBhvr>
                                        <p:cTn id="46" dur="1" fill="hold">
                                          <p:stCondLst>
                                            <p:cond delay="0"/>
                                          </p:stCondLst>
                                        </p:cTn>
                                        <p:tgtEl>
                                          <p:spTgt spid="23"/>
                                        </p:tgtEl>
                                        <p:attrNameLst>
                                          <p:attrName>style.visibility</p:attrName>
                                        </p:attrNameLst>
                                      </p:cBhvr>
                                      <p:to>
                                        <p:strVal val="visible"/>
                                      </p:to>
                                    </p:set>
                                    <p:animEffect transition="in" filter="randombar(horizontal)">
                                      <p:cBhvr>
                                        <p:cTn id="47" dur="500"/>
                                        <p:tgtEl>
                                          <p:spTgt spid="23"/>
                                        </p:tgtEl>
                                      </p:cBhvr>
                                    </p:animEffect>
                                  </p:childTnLst>
                                </p:cTn>
                              </p:par>
                            </p:childTnLst>
                          </p:cTn>
                        </p:par>
                        <p:par>
                          <p:cTn id="48" fill="hold" nodeType="afterGroup">
                            <p:stCondLst>
                              <p:cond delay="15500"/>
                            </p:stCondLst>
                            <p:childTnLst>
                              <p:par>
                                <p:cTn id="49" presetID="22" presetClass="entr" presetSubtype="4" fill="hold" grpId="0" nodeType="afterEffect">
                                  <p:stCondLst>
                                    <p:cond delay="100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60" grpId="0" animBg="1"/>
      <p:bldP spid="301061" grpId="0" autoUpdateAnimBg="0"/>
      <p:bldP spid="301062" grpId="0" animBg="1"/>
      <p:bldP spid="301063" grpId="0" autoUpdateAnimBg="0"/>
      <p:bldP spid="301064" grpId="0" autoUpdateAnimBg="0"/>
      <p:bldP spid="301065" grpId="0" animBg="1"/>
      <p:bldP spid="301067" grpId="0" animBg="1"/>
      <p:bldP spid="301069" grpId="0" autoUpdateAnimBg="0"/>
      <p:bldP spid="301068" grpId="0" animBg="1"/>
      <p:bldP spid="22" grpId="0" autoUpdateAnimBg="0"/>
      <p:bldP spid="23" grpId="0" autoUpdateAnimBg="0"/>
      <p:bldP spid="24" grpId="0" animBg="1"/>
    </p:bldLst>
  </p:timing>
</p:sld>
</file>

<file path=ppt/theme/theme1.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黑体"/>
        <a:cs typeface=""/>
      </a:majorFont>
      <a:minorFont>
        <a:latin typeface="Comic Sans MS"/>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Crayons</Template>
  <TotalTime>5148</TotalTime>
  <Words>3432</Words>
  <Application>Microsoft Office PowerPoint</Application>
  <PresentationFormat>全屏显示(4:3)</PresentationFormat>
  <Paragraphs>489</Paragraphs>
  <Slides>54</Slides>
  <Notes>4</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54</vt:i4>
      </vt:variant>
    </vt:vector>
  </HeadingPairs>
  <TitlesOfParts>
    <vt:vector size="57" baseType="lpstr">
      <vt:lpstr>Crayons</vt:lpstr>
      <vt:lpstr>Image</vt:lpstr>
      <vt:lpstr>位图图像</vt:lpstr>
      <vt:lpstr>PowerPoint 演示文稿</vt:lpstr>
      <vt:lpstr>第1章 计算机基础知识 第1讲   计算机概述</vt:lpstr>
      <vt:lpstr>课程有关问题的说明 </vt:lpstr>
      <vt:lpstr>课程有关问题的说明 </vt:lpstr>
      <vt:lpstr>课程有关问题的说明 </vt:lpstr>
      <vt:lpstr>课程有关问题的说明 </vt:lpstr>
      <vt:lpstr>第1讲   计算机概述         ——开始使用计算机</vt:lpstr>
      <vt:lpstr>一、认识计算机       ——计算机的外观</vt:lpstr>
      <vt:lpstr>笔记本电脑</vt:lpstr>
      <vt:lpstr>一、认识计算机        ——计算机的外观</vt:lpstr>
      <vt:lpstr>一、认识计算机</vt:lpstr>
      <vt:lpstr>一、认识计算机</vt:lpstr>
      <vt:lpstr>一、认识计算机</vt:lpstr>
      <vt:lpstr>一、认识计算机</vt:lpstr>
      <vt:lpstr>一、认识计算机</vt:lpstr>
      <vt:lpstr>一、认识计算机       ——开机</vt:lpstr>
      <vt:lpstr>一、认识计算机       ——认识桌面</vt:lpstr>
      <vt:lpstr>一、认识计算机        ——认识桌面</vt:lpstr>
      <vt:lpstr>一、认识计算机        ——关机</vt:lpstr>
      <vt:lpstr>一、认识计算机 ——关机</vt:lpstr>
      <vt:lpstr>二、计算机系统的组成</vt:lpstr>
      <vt:lpstr>二、计算机系统的组成</vt:lpstr>
      <vt:lpstr>微机硬件系统组成</vt:lpstr>
      <vt:lpstr>二、计算机系统的组成</vt:lpstr>
      <vt:lpstr>二、计算机系统的组成</vt:lpstr>
      <vt:lpstr>二、计算机系统的组成</vt:lpstr>
      <vt:lpstr>二、计算机系统的组成  ——计算机硬件系统（1）中央处理器CPU</vt:lpstr>
      <vt:lpstr>二、计算机系统的组成  ——计算机硬件系统（1）中央处理器CPU</vt:lpstr>
      <vt:lpstr>二、计算机系统的组成  ——计算机硬件系统（1）中央处理器CPU</vt:lpstr>
      <vt:lpstr>二、计算机系统的组成  ——计算机硬件系统（1）中央处理器CPU</vt:lpstr>
      <vt:lpstr>二、计算机系统的组成  ——计算机硬件系统（1）中央处理器CPU</vt:lpstr>
      <vt:lpstr>二、计算机系统的组成  ——计算机硬件系统（1）中央处理器CPU</vt:lpstr>
      <vt:lpstr>二、计算机系统的组成  ——计算机硬件系统（2）存储器</vt:lpstr>
      <vt:lpstr>二、计算机系统的组成  ——计算机硬件系统（2）存储器</vt:lpstr>
      <vt:lpstr>二、计算机系统的组成  ——计算机硬件系统（2）存储器</vt:lpstr>
      <vt:lpstr>看一看：请说出下列存储器分别叫什么？</vt:lpstr>
      <vt:lpstr>二、计算机系统的组成  ——计算机硬件系统（2）存储器</vt:lpstr>
      <vt:lpstr>二、计算机系统的组成  ——计算机硬件系统（2）存储器</vt:lpstr>
      <vt:lpstr>二、计算机系统的组成  ——计算机硬件系统（2）存储器</vt:lpstr>
      <vt:lpstr>二、计算机系统的组成  ——计算机硬件系统（2）存储器</vt:lpstr>
      <vt:lpstr>二、计算机系统的组成  ——计算机硬件系统（3）输入设备</vt:lpstr>
      <vt:lpstr>常见输入设备</vt:lpstr>
      <vt:lpstr>二、计算机系统的组成  ——计算机硬件系统（4）输出设备</vt:lpstr>
      <vt:lpstr>常见输出设备</vt:lpstr>
      <vt:lpstr>二、计算机系统的组成  ——计算机硬件系统（4）输出设备</vt:lpstr>
      <vt:lpstr>二、计算机系统的组成  ——计算机硬件系统（4）输出设备</vt:lpstr>
      <vt:lpstr>二、计算机系统的组成  ——计算机硬件系统（5）总线</vt:lpstr>
      <vt:lpstr>二、计算机系统的组成</vt:lpstr>
      <vt:lpstr>二、计算机系统的组成  ——计算机软件系统（1）系统软件</vt:lpstr>
      <vt:lpstr>二、计算机系统的组成  ——计算机软件系统（1）系统软件</vt:lpstr>
      <vt:lpstr>二、计算机系统的组成  ——计算机软件系统（2）应用软件</vt:lpstr>
      <vt:lpstr>二、计算机系统的组成  ——计算机软件系统</vt:lpstr>
      <vt:lpstr>本课小结</vt:lpstr>
      <vt:lpstr>课余作业布置</vt:lpstr>
    </vt:vector>
  </TitlesOfParts>
  <Company>重庆电子科技职业学院</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计算机基础及操作系统</dc:title>
  <dc:creator>段利文</dc:creator>
  <cp:lastModifiedBy>雨林木风</cp:lastModifiedBy>
  <cp:revision>341</cp:revision>
  <dcterms:created xsi:type="dcterms:W3CDTF">2003-05-15T13:10:49Z</dcterms:created>
  <dcterms:modified xsi:type="dcterms:W3CDTF">2014-10-14T01:09:32Z</dcterms:modified>
</cp:coreProperties>
</file>