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6" r:id="rId2"/>
    <p:sldId id="258" r:id="rId3"/>
    <p:sldId id="271" r:id="rId4"/>
    <p:sldId id="288" r:id="rId5"/>
    <p:sldId id="279" r:id="rId6"/>
    <p:sldId id="325" r:id="rId7"/>
    <p:sldId id="280" r:id="rId8"/>
    <p:sldId id="326" r:id="rId9"/>
    <p:sldId id="327" r:id="rId10"/>
    <p:sldId id="328" r:id="rId11"/>
    <p:sldId id="329" r:id="rId12"/>
    <p:sldId id="330" r:id="rId13"/>
    <p:sldId id="331" r:id="rId14"/>
    <p:sldId id="332" r:id="rId15"/>
    <p:sldId id="333" r:id="rId16"/>
    <p:sldId id="334" r:id="rId17"/>
    <p:sldId id="335" r:id="rId18"/>
    <p:sldId id="336" r:id="rId19"/>
    <p:sldId id="338" r:id="rId20"/>
    <p:sldId id="339" r:id="rId21"/>
    <p:sldId id="337" r:id="rId22"/>
    <p:sldId id="340" r:id="rId23"/>
    <p:sldId id="341" r:id="rId24"/>
    <p:sldId id="342" r:id="rId25"/>
    <p:sldId id="343" r:id="rId26"/>
    <p:sldId id="344" r:id="rId27"/>
    <p:sldId id="345" r:id="rId28"/>
    <p:sldId id="346" r:id="rId29"/>
    <p:sldId id="347" r:id="rId30"/>
    <p:sldId id="348" r:id="rId31"/>
    <p:sldId id="349" r:id="rId32"/>
    <p:sldId id="350" r:id="rId33"/>
    <p:sldId id="351" r:id="rId34"/>
    <p:sldId id="352" r:id="rId35"/>
    <p:sldId id="353" r:id="rId36"/>
    <p:sldId id="354" r:id="rId37"/>
    <p:sldId id="355" r:id="rId38"/>
    <p:sldId id="356" r:id="rId39"/>
    <p:sldId id="357" r:id="rId40"/>
    <p:sldId id="358" r:id="rId41"/>
    <p:sldId id="359" r:id="rId42"/>
    <p:sldId id="360" r:id="rId43"/>
    <p:sldId id="361" r:id="rId44"/>
    <p:sldId id="362" r:id="rId45"/>
    <p:sldId id="363" r:id="rId46"/>
    <p:sldId id="364" r:id="rId47"/>
    <p:sldId id="365" r:id="rId48"/>
    <p:sldId id="366" r:id="rId49"/>
    <p:sldId id="367" r:id="rId50"/>
    <p:sldId id="368" r:id="rId51"/>
    <p:sldId id="369" r:id="rId52"/>
    <p:sldId id="370" r:id="rId53"/>
    <p:sldId id="371" r:id="rId54"/>
    <p:sldId id="372" r:id="rId55"/>
    <p:sldId id="373" r:id="rId56"/>
    <p:sldId id="374" r:id="rId57"/>
    <p:sldId id="375" r:id="rId58"/>
    <p:sldId id="376" r:id="rId59"/>
    <p:sldId id="377" r:id="rId60"/>
    <p:sldId id="378" r:id="rId61"/>
    <p:sldId id="379" r:id="rId62"/>
    <p:sldId id="380" r:id="rId63"/>
    <p:sldId id="381" r:id="rId64"/>
    <p:sldId id="382" r:id="rId65"/>
    <p:sldId id="383" r:id="rId66"/>
    <p:sldId id="384" r:id="rId67"/>
    <p:sldId id="278" r:id="rId68"/>
    <p:sldId id="321" r:id="rId69"/>
    <p:sldId id="322" r:id="rId70"/>
    <p:sldId id="323" r:id="rId71"/>
    <p:sldId id="324" r:id="rId72"/>
    <p:sldId id="385" r:id="rId73"/>
    <p:sldId id="386" r:id="rId74"/>
    <p:sldId id="387" r:id="rId75"/>
    <p:sldId id="389" r:id="rId76"/>
    <p:sldId id="388" r:id="rId77"/>
    <p:sldId id="390" r:id="rId78"/>
    <p:sldId id="276" r:id="rId79"/>
  </p:sldIdLst>
  <p:sldSz cx="12192000" cy="6858000"/>
  <p:notesSz cx="6858000" cy="9144000"/>
  <p:defaultTextStyle>
    <a:defPPr>
      <a:defRPr lang="zh-CN"/>
    </a:defPPr>
    <a:lvl1pPr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24" autoAdjust="0"/>
    <p:restoredTop sz="94660" autoAdjust="0"/>
  </p:normalViewPr>
  <p:slideViewPr>
    <p:cSldViewPr snapToGrid="0">
      <p:cViewPr varScale="1">
        <p:scale>
          <a:sx n="71" d="100"/>
          <a:sy n="71" d="100"/>
        </p:scale>
        <p:origin x="-264" y="-96"/>
      </p:cViewPr>
      <p:guideLst>
        <p:guide orient="horz" pos="2160"/>
        <p:guide pos="384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buFont typeface="Arial" pitchFamily="34" charset="0"/>
              <a:buNone/>
              <a:defRPr sz="1200"/>
            </a:lvl1pPr>
          </a:lstStyle>
          <a:p>
            <a:pPr>
              <a:defRPr/>
            </a:pPr>
            <a:fld id="{8A44DE2E-46B4-43D4-A6D2-1DFB3FF89474}" type="slidenum">
              <a:rPr lang="zh-CN" altLang="en-US"/>
              <a:pPr>
                <a:defRPr/>
              </a:pPr>
              <a:t>‹#›</a:t>
            </a:fld>
            <a:endParaRPr lang="zh-CN" altLang="en-US"/>
          </a:p>
        </p:txBody>
      </p:sp>
    </p:spTree>
    <p:extLst>
      <p:ext uri="{BB962C8B-B14F-4D97-AF65-F5344CB8AC3E}">
        <p14:creationId xmlns:p14="http://schemas.microsoft.com/office/powerpoint/2010/main" val="244709217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buFont typeface="Arial" charset="0"/>
              <a:buNone/>
            </a:pPr>
            <a:fld id="{7BDC68F6-68FC-4117-953F-5FFA6436A555}" type="slidenum">
              <a:rPr lang="zh-CN" altLang="en-US" smtClean="0"/>
              <a:pPr eaLnBrk="1" hangingPunct="1">
                <a:buFont typeface="Arial" charset="0"/>
                <a:buNone/>
              </a:pPr>
              <a:t>71</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229363A6-3D28-4615-B027-773492D3403F}" type="slidenum">
              <a:rPr lang="zh-CN" altLang="en-US"/>
              <a:pPr>
                <a:defRPr/>
              </a:pPr>
              <a:t>‹#›</a:t>
            </a:fld>
            <a:endParaRPr lang="zh-CN" altLang="en-US"/>
          </a:p>
        </p:txBody>
      </p:sp>
    </p:spTree>
    <p:extLst>
      <p:ext uri="{BB962C8B-B14F-4D97-AF65-F5344CB8AC3E}">
        <p14:creationId xmlns:p14="http://schemas.microsoft.com/office/powerpoint/2010/main" val="135538424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节标题2">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433246"/>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Lst>
  <p:transition spd="slow">
    <p:wip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0.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1.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71.xml"/><Relationship Id="rId1" Type="http://schemas.openxmlformats.org/officeDocument/2006/relationships/slideLayout" Target="../slideLayouts/slideLayout1.xml"/><Relationship Id="rId4" Type="http://schemas.openxmlformats.org/officeDocument/2006/relationships/slide" Target="slide7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2.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39.xml"/><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3.emf"/></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4.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a:spLocks noChangeArrowheads="1"/>
          </p:cNvSpPr>
          <p:nvPr/>
        </p:nvSpPr>
        <p:spPr bwMode="auto">
          <a:xfrm>
            <a:off x="2843213" y="2312988"/>
            <a:ext cx="676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ctr" eaLnBrk="1" hangingPunct="1"/>
            <a:r>
              <a:rPr lang="en-US" altLang="zh-CN" sz="3600">
                <a:latin typeface="华文琥珀" pitchFamily="2" charset="-122"/>
                <a:ea typeface="华文琥珀" pitchFamily="2" charset="-122"/>
              </a:rPr>
              <a:t>SQL Server 2008</a:t>
            </a:r>
            <a:r>
              <a:rPr lang="zh-CN" altLang="en-US" sz="3600">
                <a:latin typeface="华文琥珀" pitchFamily="2" charset="-122"/>
                <a:ea typeface="华文琥珀" pitchFamily="2" charset="-122"/>
              </a:rPr>
              <a:t>网络数据库</a:t>
            </a:r>
            <a:endParaRPr lang="en-US" altLang="zh-CN" sz="3600">
              <a:latin typeface="华文琥珀" pitchFamily="2" charset="-122"/>
              <a:ea typeface="华文琥珀" pitchFamily="2" charset="-122"/>
            </a:endParaRPr>
          </a:p>
          <a:p>
            <a:pPr algn="ctr" eaLnBrk="1" hangingPunct="1"/>
            <a:r>
              <a:rPr lang="zh-CN" altLang="en-US" sz="3600">
                <a:latin typeface="华文琥珀" pitchFamily="2" charset="-122"/>
                <a:ea typeface="华文琥珀" pitchFamily="2" charset="-122"/>
              </a:rPr>
              <a:t>管理项目教程</a:t>
            </a:r>
            <a:endParaRPr lang="zh-CN" altLang="en-US" sz="3600" b="1">
              <a:latin typeface="华文琥珀" pitchFamily="2" charset="-122"/>
              <a:ea typeface="华文琥珀" pitchFamily="2" charset="-122"/>
            </a:endParaRPr>
          </a:p>
        </p:txBody>
      </p:sp>
      <p:sp>
        <p:nvSpPr>
          <p:cNvPr id="38" name="文本框 37"/>
          <p:cNvSpPr txBox="1">
            <a:spLocks noChangeArrowheads="1"/>
          </p:cNvSpPr>
          <p:nvPr/>
        </p:nvSpPr>
        <p:spPr bwMode="auto">
          <a:xfrm>
            <a:off x="966788" y="612775"/>
            <a:ext cx="266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1600" b="1">
                <a:solidFill>
                  <a:srgbClr val="595959"/>
                </a:solidFill>
              </a:rPr>
              <a:t>高等职业教育精品示范教材</a:t>
            </a:r>
          </a:p>
        </p:txBody>
      </p:sp>
      <p:sp>
        <p:nvSpPr>
          <p:cNvPr id="19" name="文本框 10"/>
          <p:cNvSpPr txBox="1">
            <a:spLocks noChangeArrowheads="1"/>
          </p:cNvSpPr>
          <p:nvPr/>
        </p:nvSpPr>
        <p:spPr bwMode="auto">
          <a:xfrm>
            <a:off x="4525963" y="4181475"/>
            <a:ext cx="393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主编：李桂香 王昌云</a:t>
            </a:r>
          </a:p>
        </p:txBody>
      </p:sp>
      <p:sp>
        <p:nvSpPr>
          <p:cNvPr id="20" name="文本框 11"/>
          <p:cNvSpPr txBox="1">
            <a:spLocks noChangeArrowheads="1"/>
          </p:cNvSpPr>
          <p:nvPr/>
        </p:nvSpPr>
        <p:spPr bwMode="auto">
          <a:xfrm>
            <a:off x="8031163" y="5534025"/>
            <a:ext cx="3505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b="1">
                <a:latin typeface="幼圆" pitchFamily="49" charset="-122"/>
                <a:ea typeface="幼圆" pitchFamily="49" charset="-122"/>
              </a:rPr>
              <a:t>中国水利水电出版社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317" y="1143000"/>
            <a:ext cx="10085294" cy="442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068470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1.1.3</a:t>
            </a:r>
            <a:r>
              <a:rPr lang="zh-CN" altLang="en-US" sz="3200" b="1" dirty="0" smtClean="0"/>
              <a:t>任务实施</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r>
              <a:rPr lang="zh-CN" altLang="en-US" sz="2400" dirty="0" smtClean="0"/>
              <a:t>步骤</a:t>
            </a:r>
            <a:r>
              <a:rPr lang="en-US" altLang="zh-CN" sz="2400" dirty="0"/>
              <a:t>3</a:t>
            </a:r>
            <a:r>
              <a:rPr lang="zh-CN" altLang="en-US" sz="2400" dirty="0"/>
              <a:t>：单击工具栏中的“连接线工具”，可以在绘图页上绘制业务流程图的“逻辑关系线”。点击工具栏中的“线条粗细”、“线型”、和“线端”，对逻辑关系线进行相关设置。也可以点击工具栏中的“绘图工具”，手动绘制矩形、圆形、椭圆形、直线、曲线等形状</a:t>
            </a:r>
            <a:r>
              <a:rPr lang="zh-CN" altLang="en-US" sz="2400" dirty="0" smtClean="0"/>
              <a:t>。</a:t>
            </a:r>
            <a:endParaRPr lang="en-US" altLang="zh-CN" sz="2400" dirty="0" smtClean="0"/>
          </a:p>
          <a:p>
            <a:pPr indent="0" eaLnBrk="1" hangingPunct="1"/>
            <a:endParaRPr lang="en-US" altLang="zh-CN" sz="2400" dirty="0" smtClean="0"/>
          </a:p>
          <a:p>
            <a:pPr indent="0" eaLnBrk="1" hangingPunct="1"/>
            <a:endParaRPr lang="zh-CN" altLang="en-US" sz="2400" dirty="0"/>
          </a:p>
          <a:p>
            <a:pPr indent="0" eaLnBrk="1" hangingPunct="1"/>
            <a:r>
              <a:rPr lang="zh-CN" altLang="en-US" sz="2400" dirty="0"/>
              <a:t>步骤</a:t>
            </a:r>
            <a:r>
              <a:rPr lang="en-US" altLang="zh-CN" sz="2400" dirty="0"/>
              <a:t>4</a:t>
            </a:r>
            <a:r>
              <a:rPr lang="zh-CN" altLang="en-US" sz="2400" dirty="0"/>
              <a:t>：单击绘图页中的形状，即可在其中输入文字，选择工具栏中的“</a:t>
            </a:r>
            <a:r>
              <a:rPr lang="en-US" altLang="zh-CN" sz="2400" dirty="0"/>
              <a:t>A</a:t>
            </a:r>
            <a:r>
              <a:rPr lang="zh-CN" altLang="en-US" sz="2400" dirty="0"/>
              <a:t>文本工具”，可在绘图页上输入文字，选择主菜单或快捷菜单的“格式”</a:t>
            </a:r>
            <a:r>
              <a:rPr lang="en-US" altLang="zh-CN" sz="2400" dirty="0"/>
              <a:t>|“</a:t>
            </a:r>
            <a:r>
              <a:rPr lang="zh-CN" altLang="en-US" sz="2400" dirty="0"/>
              <a:t>文本”</a:t>
            </a:r>
            <a:r>
              <a:rPr lang="en-US" altLang="zh-CN" sz="2400" dirty="0"/>
              <a:t>/“</a:t>
            </a:r>
            <a:r>
              <a:rPr lang="zh-CN" altLang="en-US" sz="2400" dirty="0"/>
              <a:t>线条”</a:t>
            </a:r>
            <a:r>
              <a:rPr lang="en-US" altLang="zh-CN" sz="2400" dirty="0"/>
              <a:t>/“</a:t>
            </a:r>
            <a:r>
              <a:rPr lang="zh-CN" altLang="en-US" sz="2400" dirty="0"/>
              <a:t>填充”等进行形状的格式化，如图</a:t>
            </a:r>
            <a:r>
              <a:rPr lang="en-US" altLang="zh-CN" sz="2400" dirty="0"/>
              <a:t>1-4</a:t>
            </a:r>
            <a:r>
              <a:rPr lang="zh-CN" altLang="en-US" sz="2400" dirty="0"/>
              <a:t>所示</a:t>
            </a:r>
            <a:r>
              <a:rPr lang="zh-CN" altLang="en-US" sz="2400" dirty="0" smtClean="0"/>
              <a:t>。</a:t>
            </a:r>
            <a:endParaRPr lang="en-US" altLang="zh-CN" sz="2400" dirty="0" smtClean="0"/>
          </a:p>
          <a:p>
            <a:pPr indent="0" eaLnBrk="1" hangingPunct="1"/>
            <a:endParaRPr lang="zh-CN" altLang="zh-CN" sz="2400" dirty="0"/>
          </a:p>
        </p:txBody>
      </p:sp>
      <p:sp>
        <p:nvSpPr>
          <p:cNvPr id="7" name="圆角矩形 6"/>
          <p:cNvSpPr/>
          <p:nvPr/>
        </p:nvSpPr>
        <p:spPr>
          <a:xfrm>
            <a:off x="9650951" y="3320064"/>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圆角矩形 7"/>
          <p:cNvSpPr/>
          <p:nvPr/>
        </p:nvSpPr>
        <p:spPr>
          <a:xfrm>
            <a:off x="9673808" y="5429531"/>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40026767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500"/>
                                        <p:tgtEl>
                                          <p:spTgt spid="6">
                                            <p:txEl>
                                              <p:pRg st="3" end="3"/>
                                            </p:txEl>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0729" y="660770"/>
            <a:ext cx="9088997" cy="547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402574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494" y="1371600"/>
            <a:ext cx="11594893" cy="322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287392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1.1.3</a:t>
            </a:r>
            <a:r>
              <a:rPr lang="zh-CN" altLang="en-US" sz="3200" b="1" dirty="0" smtClean="0"/>
              <a:t>任务实施</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r>
              <a:rPr lang="zh-CN" altLang="en-US" sz="2400" dirty="0"/>
              <a:t>步骤</a:t>
            </a:r>
            <a:r>
              <a:rPr lang="en-US" altLang="zh-CN" sz="2400" dirty="0"/>
              <a:t>5</a:t>
            </a:r>
            <a:r>
              <a:rPr lang="zh-CN" altLang="en-US" sz="2400" dirty="0"/>
              <a:t>：最终绘制</a:t>
            </a:r>
            <a:r>
              <a:rPr lang="zh-CN" altLang="en-US" sz="2400" dirty="0" smtClean="0"/>
              <a:t>好“学生信息管理系统”的业务流程图。</a:t>
            </a:r>
            <a:endParaRPr lang="en-US" altLang="zh-CN" sz="2400" dirty="0" smtClean="0"/>
          </a:p>
          <a:p>
            <a:pPr indent="0" eaLnBrk="1" hangingPunct="1"/>
            <a:endParaRPr lang="en-US" altLang="zh-CN" sz="2400" dirty="0"/>
          </a:p>
          <a:p>
            <a:pPr indent="0" eaLnBrk="1" hangingPunct="1"/>
            <a:r>
              <a:rPr lang="en-US" altLang="zh-CN" sz="2400" dirty="0"/>
              <a:t>2. </a:t>
            </a:r>
            <a:r>
              <a:rPr lang="zh-CN" altLang="en-US" sz="2400" dirty="0"/>
              <a:t>画出“学生信息管理系统”的系统功能</a:t>
            </a:r>
            <a:r>
              <a:rPr lang="zh-CN" altLang="en-US" sz="2400" dirty="0" smtClean="0"/>
              <a:t>结构图</a:t>
            </a:r>
            <a:endParaRPr lang="en-US" altLang="zh-CN" sz="2400" dirty="0" smtClean="0"/>
          </a:p>
          <a:p>
            <a:pPr indent="0" eaLnBrk="1" hangingPunct="1"/>
            <a:r>
              <a:rPr lang="zh-CN" altLang="en-US" sz="2400" dirty="0"/>
              <a:t>步骤</a:t>
            </a:r>
            <a:r>
              <a:rPr lang="en-US" altLang="zh-CN" sz="2400" dirty="0"/>
              <a:t>1</a:t>
            </a:r>
            <a:r>
              <a:rPr lang="zh-CN" altLang="en-US" sz="2400" dirty="0"/>
              <a:t>：启动</a:t>
            </a:r>
            <a:r>
              <a:rPr lang="en-US" altLang="zh-CN" sz="2400" dirty="0"/>
              <a:t>Microsoft Office Visio</a:t>
            </a:r>
            <a:r>
              <a:rPr lang="zh-CN" altLang="en-US" sz="2400" dirty="0"/>
              <a:t>，单击主菜单“文件”</a:t>
            </a:r>
            <a:r>
              <a:rPr lang="en-US" altLang="zh-CN" sz="2400" dirty="0"/>
              <a:t>|“</a:t>
            </a:r>
            <a:r>
              <a:rPr lang="zh-CN" altLang="en-US" sz="2400" dirty="0"/>
              <a:t>新建”</a:t>
            </a:r>
            <a:r>
              <a:rPr lang="en-US" altLang="zh-CN" sz="2400" dirty="0"/>
              <a:t>|“</a:t>
            </a:r>
            <a:r>
              <a:rPr lang="zh-CN" altLang="en-US" sz="2400" dirty="0"/>
              <a:t>流程图”</a:t>
            </a:r>
            <a:r>
              <a:rPr lang="en-US" altLang="zh-CN" sz="2400" dirty="0"/>
              <a:t>|“</a:t>
            </a:r>
            <a:r>
              <a:rPr lang="zh-CN" altLang="en-US" sz="2400" dirty="0"/>
              <a:t>基本流程图”，新建一个系统功能图文件</a:t>
            </a:r>
            <a:r>
              <a:rPr lang="zh-CN" altLang="en-US" sz="2400" dirty="0" smtClean="0"/>
              <a:t>。</a:t>
            </a:r>
            <a:endParaRPr lang="en-US" altLang="zh-CN" sz="2400" dirty="0" smtClean="0"/>
          </a:p>
          <a:p>
            <a:pPr indent="0" eaLnBrk="1" hangingPunct="1"/>
            <a:endParaRPr lang="zh-CN" altLang="en-US" sz="2400" dirty="0"/>
          </a:p>
          <a:p>
            <a:pPr indent="0" eaLnBrk="1" hangingPunct="1"/>
            <a:r>
              <a:rPr lang="zh-CN" altLang="en-US" sz="2400" dirty="0"/>
              <a:t>步骤</a:t>
            </a:r>
            <a:r>
              <a:rPr lang="en-US" altLang="zh-CN" sz="2400" dirty="0"/>
              <a:t>2</a:t>
            </a:r>
            <a:r>
              <a:rPr lang="zh-CN" altLang="en-US" sz="2400" dirty="0"/>
              <a:t>：在左边的“基本流程图形状”窗口上单击“进程”（矩形）标签，并将其拖动到绘图页上表示系统功能结构图的“功能”；还可以使用复制、粘贴的功能绘制相同的形状；选中要进行布局的形状，单击主菜单“形状”</a:t>
            </a:r>
            <a:r>
              <a:rPr lang="en-US" altLang="zh-CN" sz="2400" dirty="0"/>
              <a:t>|“</a:t>
            </a:r>
            <a:r>
              <a:rPr lang="zh-CN" altLang="en-US" sz="2400" dirty="0"/>
              <a:t>对齐形状”，进行形状的布局</a:t>
            </a:r>
            <a:r>
              <a:rPr lang="zh-CN" altLang="en-US" sz="2400" dirty="0" smtClean="0"/>
              <a:t>。</a:t>
            </a:r>
            <a:endParaRPr lang="zh-CN" altLang="en-US" sz="2400" dirty="0"/>
          </a:p>
        </p:txBody>
      </p:sp>
      <p:sp>
        <p:nvSpPr>
          <p:cNvPr id="7" name="圆角矩形 6"/>
          <p:cNvSpPr/>
          <p:nvPr/>
        </p:nvSpPr>
        <p:spPr>
          <a:xfrm>
            <a:off x="9343141" y="2008468"/>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1594219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5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fade">
                                      <p:cBhvr>
                                        <p:cTn id="33"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32336998"/>
              </p:ext>
            </p:extLst>
          </p:nvPr>
        </p:nvGraphicFramePr>
        <p:xfrm>
          <a:off x="188258" y="1640540"/>
          <a:ext cx="11899920" cy="3213847"/>
        </p:xfrm>
        <a:graphic>
          <a:graphicData uri="http://schemas.openxmlformats.org/presentationml/2006/ole">
            <mc:AlternateContent xmlns:mc="http://schemas.openxmlformats.org/markup-compatibility/2006">
              <mc:Choice xmlns:v="urn:schemas-microsoft-com:vml" Requires="v">
                <p:oleObj spid="_x0000_s5141" name="Visio" r:id="rId3" imgW="6937750" imgH="1870370" progId="Visio.Drawing.11">
                  <p:embed/>
                </p:oleObj>
              </mc:Choice>
              <mc:Fallback>
                <p:oleObj name="Visio" r:id="rId3" imgW="6937750" imgH="1870370"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258" y="1640540"/>
                        <a:ext cx="11899920" cy="3213847"/>
                      </a:xfrm>
                      <a:prstGeom prst="rect">
                        <a:avLst/>
                      </a:prstGeom>
                      <a:noFill/>
                    </p:spPr>
                  </p:pic>
                </p:oleObj>
              </mc:Fallback>
            </mc:AlternateContent>
          </a:graphicData>
        </a:graphic>
      </p:graphicFrame>
    </p:spTree>
    <p:extLst>
      <p:ext uri="{BB962C8B-B14F-4D97-AF65-F5344CB8AC3E}">
        <p14:creationId xmlns:p14="http://schemas.microsoft.com/office/powerpoint/2010/main" val="364511849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1.1.3</a:t>
            </a:r>
            <a:r>
              <a:rPr lang="zh-CN" altLang="en-US" sz="3200" b="1" dirty="0" smtClean="0"/>
              <a:t>任务实施</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r>
              <a:rPr lang="zh-CN" altLang="en-US" sz="2400" dirty="0"/>
              <a:t>步骤</a:t>
            </a:r>
            <a:r>
              <a:rPr lang="en-US" altLang="zh-CN" sz="2400" dirty="0"/>
              <a:t>3</a:t>
            </a:r>
            <a:r>
              <a:rPr lang="zh-CN" altLang="en-US" sz="2400" dirty="0"/>
              <a:t>：单击工具栏中的“连接线工具”，可以在绘图页上绘制箭头，表示系统功能结构图中各功能之间的从属关系。点击工具栏中的“线条粗细”、“线型”和“线端”，对箭头线进行相关设置。也可以点击工具栏中的“绘图工具”，手动绘制矩形、圆形、椭圆形、直线和曲线等形状</a:t>
            </a:r>
            <a:r>
              <a:rPr lang="zh-CN" altLang="en-US" sz="2400" dirty="0" smtClean="0"/>
              <a:t>。</a:t>
            </a:r>
            <a:endParaRPr lang="en-US" altLang="zh-CN" sz="2400" dirty="0" smtClean="0"/>
          </a:p>
          <a:p>
            <a:pPr indent="0" eaLnBrk="1" hangingPunct="1"/>
            <a:endParaRPr lang="zh-CN" altLang="en-US" sz="2400" dirty="0"/>
          </a:p>
          <a:p>
            <a:pPr indent="0" eaLnBrk="1" hangingPunct="1"/>
            <a:r>
              <a:rPr lang="zh-CN" altLang="en-US" sz="2400" dirty="0"/>
              <a:t>步骤</a:t>
            </a:r>
            <a:r>
              <a:rPr lang="en-US" altLang="zh-CN" sz="2400" dirty="0"/>
              <a:t>4</a:t>
            </a:r>
            <a:r>
              <a:rPr lang="zh-CN" altLang="en-US" sz="2400" dirty="0"/>
              <a:t>：单击绘图页中的形状，即可在其中输入文字，选择工具栏中的”</a:t>
            </a:r>
            <a:r>
              <a:rPr lang="en-US" altLang="zh-CN" sz="2400" dirty="0"/>
              <a:t>A</a:t>
            </a:r>
            <a:r>
              <a:rPr lang="zh-CN" altLang="en-US" sz="2400" dirty="0"/>
              <a:t>文本工具”，可在绘图页上输入文字，选择主菜单或快捷菜单的“格式”</a:t>
            </a:r>
            <a:r>
              <a:rPr lang="en-US" altLang="zh-CN" sz="2400" dirty="0"/>
              <a:t>|“</a:t>
            </a:r>
            <a:r>
              <a:rPr lang="zh-CN" altLang="en-US" sz="2400" dirty="0"/>
              <a:t>文本”</a:t>
            </a:r>
            <a:r>
              <a:rPr lang="en-US" altLang="zh-CN" sz="2400" dirty="0"/>
              <a:t>/“</a:t>
            </a:r>
            <a:r>
              <a:rPr lang="zh-CN" altLang="en-US" sz="2400" dirty="0"/>
              <a:t>线条”</a:t>
            </a:r>
            <a:r>
              <a:rPr lang="en-US" altLang="zh-CN" sz="2400" dirty="0"/>
              <a:t>/“</a:t>
            </a:r>
            <a:r>
              <a:rPr lang="zh-CN" altLang="en-US" sz="2400" dirty="0"/>
              <a:t>填充”等进行形状的格式化</a:t>
            </a:r>
            <a:r>
              <a:rPr lang="zh-CN" altLang="en-US" sz="2400" dirty="0" smtClean="0"/>
              <a:t>。</a:t>
            </a:r>
            <a:endParaRPr lang="en-US" altLang="zh-CN" sz="2400" dirty="0" smtClean="0"/>
          </a:p>
          <a:p>
            <a:pPr indent="0" eaLnBrk="1" hangingPunct="1"/>
            <a:endParaRPr lang="zh-CN" altLang="en-US" sz="2400" dirty="0"/>
          </a:p>
          <a:p>
            <a:pPr indent="0" eaLnBrk="1" hangingPunct="1"/>
            <a:r>
              <a:rPr lang="zh-CN" altLang="en-US" sz="2400" dirty="0"/>
              <a:t>步骤</a:t>
            </a:r>
            <a:r>
              <a:rPr lang="en-US" altLang="zh-CN" sz="2400" dirty="0"/>
              <a:t>5</a:t>
            </a:r>
            <a:r>
              <a:rPr lang="zh-CN" altLang="en-US" sz="2400" dirty="0"/>
              <a:t>：最终绘制</a:t>
            </a:r>
            <a:r>
              <a:rPr lang="zh-CN" altLang="en-US" sz="2400" dirty="0" smtClean="0"/>
              <a:t>好 “学生信息管理系统”</a:t>
            </a:r>
            <a:r>
              <a:rPr lang="zh-CN" altLang="en-US" sz="2400" dirty="0"/>
              <a:t>的系统功能</a:t>
            </a:r>
            <a:r>
              <a:rPr lang="zh-CN" altLang="en-US" sz="2400" dirty="0" smtClean="0"/>
              <a:t>结构图。</a:t>
            </a:r>
            <a:endParaRPr lang="en-US" altLang="zh-CN" sz="2400" dirty="0" smtClean="0"/>
          </a:p>
          <a:p>
            <a:pPr indent="0" eaLnBrk="1" hangingPunct="1"/>
            <a:endParaRPr lang="en-US" altLang="zh-CN" sz="2400" dirty="0"/>
          </a:p>
          <a:p>
            <a:pPr indent="0" eaLnBrk="1" hangingPunct="1"/>
            <a:endParaRPr lang="zh-CN" altLang="en-US" sz="2400" dirty="0"/>
          </a:p>
        </p:txBody>
      </p:sp>
      <p:sp>
        <p:nvSpPr>
          <p:cNvPr id="7" name="圆角矩形 6"/>
          <p:cNvSpPr/>
          <p:nvPr/>
        </p:nvSpPr>
        <p:spPr>
          <a:xfrm>
            <a:off x="9706212" y="523576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Tree>
    <p:extLst>
      <p:ext uri="{BB962C8B-B14F-4D97-AF65-F5344CB8AC3E}">
        <p14:creationId xmlns:p14="http://schemas.microsoft.com/office/powerpoint/2010/main" val="28156498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467144859"/>
              </p:ext>
            </p:extLst>
          </p:nvPr>
        </p:nvGraphicFramePr>
        <p:xfrm>
          <a:off x="201705" y="430304"/>
          <a:ext cx="11695591" cy="5580529"/>
        </p:xfrm>
        <a:graphic>
          <a:graphicData uri="http://schemas.openxmlformats.org/presentationml/2006/ole">
            <mc:AlternateContent xmlns:mc="http://schemas.openxmlformats.org/markup-compatibility/2006">
              <mc:Choice xmlns:v="urn:schemas-microsoft-com:vml" Requires="v">
                <p:oleObj spid="_x0000_s6163" name="Visio" r:id="rId3" imgW="7162611" imgH="3418709" progId="Visio.Drawing.11">
                  <p:embed/>
                </p:oleObj>
              </mc:Choice>
              <mc:Fallback>
                <p:oleObj name="Visio" r:id="rId3" imgW="7162611" imgH="341870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05" y="430304"/>
                        <a:ext cx="11695591" cy="5580529"/>
                      </a:xfrm>
                      <a:prstGeom prst="rect">
                        <a:avLst/>
                      </a:prstGeom>
                      <a:noFill/>
                    </p:spPr>
                  </p:pic>
                </p:oleObj>
              </mc:Fallback>
            </mc:AlternateContent>
          </a:graphicData>
        </a:graphic>
      </p:graphicFrame>
    </p:spTree>
    <p:extLst>
      <p:ext uri="{BB962C8B-B14F-4D97-AF65-F5344CB8AC3E}">
        <p14:creationId xmlns:p14="http://schemas.microsoft.com/office/powerpoint/2010/main" val="349241381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2" y="657473"/>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1.1.3</a:t>
            </a:r>
            <a:r>
              <a:rPr lang="zh-CN" altLang="en-US" sz="3200" b="1" dirty="0" smtClean="0"/>
              <a:t>任务实施</a:t>
            </a:r>
            <a:endParaRPr lang="zh-CN" altLang="zh-CN" sz="3200" b="1" dirty="0"/>
          </a:p>
        </p:txBody>
      </p:sp>
      <p:sp>
        <p:nvSpPr>
          <p:cNvPr id="19" name="文本框 29"/>
          <p:cNvSpPr txBox="1"/>
          <p:nvPr/>
        </p:nvSpPr>
        <p:spPr>
          <a:xfrm>
            <a:off x="9205575" y="28369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651061" y="1271369"/>
            <a:ext cx="112724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r>
              <a:rPr lang="en-US" altLang="zh-CN" sz="2400" dirty="0"/>
              <a:t>3. “</a:t>
            </a:r>
            <a:r>
              <a:rPr lang="zh-CN" altLang="en-US" sz="2400" dirty="0"/>
              <a:t>学生信息管理系统”的系统功能分析</a:t>
            </a:r>
          </a:p>
          <a:p>
            <a:pPr indent="0" eaLnBrk="1" hangingPunct="1"/>
            <a:r>
              <a:rPr lang="zh-CN" altLang="en-US" sz="2400" dirty="0" smtClean="0"/>
              <a:t>院</a:t>
            </a:r>
            <a:r>
              <a:rPr lang="zh-CN" altLang="en-US" sz="2400" dirty="0"/>
              <a:t>系管理功能：用于添加、修改、删除和查询院系信息。</a:t>
            </a:r>
          </a:p>
          <a:p>
            <a:pPr indent="0" eaLnBrk="1" hangingPunct="1"/>
            <a:r>
              <a:rPr lang="zh-CN" altLang="en-US" sz="2400" dirty="0"/>
              <a:t>班级管理功能：用于添加、修改、删除和查询班级信息。</a:t>
            </a:r>
          </a:p>
          <a:p>
            <a:pPr indent="0" eaLnBrk="1" hangingPunct="1"/>
            <a:r>
              <a:rPr lang="zh-CN" altLang="en-US" sz="2400" dirty="0"/>
              <a:t>课程管理功能：用于添加、修改、删除和查询课程信息；用于添加、修改、删除和查询班级排课信息。</a:t>
            </a:r>
          </a:p>
          <a:p>
            <a:pPr indent="0" eaLnBrk="1" hangingPunct="1"/>
            <a:r>
              <a:rPr lang="zh-CN" altLang="en-US" sz="2400" dirty="0"/>
              <a:t>学籍管理功能：用于添加、修改、删除、查询和分类查询学生的学籍信息。</a:t>
            </a:r>
          </a:p>
          <a:p>
            <a:pPr indent="0" eaLnBrk="1" hangingPunct="1"/>
            <a:r>
              <a:rPr lang="zh-CN" altLang="en-US" sz="2400" dirty="0"/>
              <a:t>成绩管理功能：用于添加、修改、删除、查询和分类统计学生的课程考试成绩信息。</a:t>
            </a:r>
          </a:p>
          <a:p>
            <a:pPr indent="0" eaLnBrk="1" hangingPunct="1"/>
            <a:r>
              <a:rPr lang="zh-CN" altLang="en-US" sz="2400" dirty="0"/>
              <a:t>数据管理功能：用于对数据库进行备份操作。</a:t>
            </a:r>
          </a:p>
          <a:p>
            <a:pPr indent="0" eaLnBrk="1" hangingPunct="1"/>
            <a:r>
              <a:rPr lang="zh-CN" altLang="en-US" sz="2400" dirty="0"/>
              <a:t>用户管理功能：用于添加、删除和查询用户信息，还可以进行修改密码和修改权限的操作</a:t>
            </a:r>
            <a:r>
              <a:rPr lang="zh-CN" altLang="en-US" sz="2400" dirty="0" smtClean="0"/>
              <a:t>。</a:t>
            </a:r>
            <a:endParaRPr lang="en-US" altLang="zh-CN" sz="2400" dirty="0" smtClean="0"/>
          </a:p>
          <a:p>
            <a:pPr indent="0" eaLnBrk="1" hangingPunct="1"/>
            <a:r>
              <a:rPr lang="zh-CN" altLang="en-US" sz="2400" dirty="0"/>
              <a:t>权限说明：该系统的用户类别有三个，分别是</a:t>
            </a:r>
            <a:r>
              <a:rPr lang="en-US" altLang="zh-CN" sz="2400" dirty="0"/>
              <a:t>admin</a:t>
            </a:r>
            <a:r>
              <a:rPr lang="zh-CN" altLang="en-US" sz="2400" dirty="0"/>
              <a:t>（管理员用户）、</a:t>
            </a:r>
            <a:r>
              <a:rPr lang="en-US" altLang="zh-CN" sz="2400" dirty="0"/>
              <a:t>teacher</a:t>
            </a:r>
            <a:r>
              <a:rPr lang="zh-CN" altLang="en-US" sz="2400" dirty="0"/>
              <a:t>（教师用户）和</a:t>
            </a:r>
            <a:r>
              <a:rPr lang="en-US" altLang="zh-CN" sz="2400" dirty="0"/>
              <a:t>student</a:t>
            </a:r>
            <a:r>
              <a:rPr lang="zh-CN" altLang="en-US" sz="2400" dirty="0"/>
              <a:t>（学生用户），不同的用户具有不同的权限</a:t>
            </a:r>
            <a:r>
              <a:rPr lang="zh-CN" altLang="en-US" sz="2400" dirty="0" smtClean="0"/>
              <a:t>。</a:t>
            </a:r>
            <a:endParaRPr lang="zh-CN" altLang="en-US" sz="2400" dirty="0"/>
          </a:p>
        </p:txBody>
      </p:sp>
    </p:spTree>
    <p:extLst>
      <p:ext uri="{BB962C8B-B14F-4D97-AF65-F5344CB8AC3E}">
        <p14:creationId xmlns:p14="http://schemas.microsoft.com/office/powerpoint/2010/main" val="1204336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8363" y="2659063"/>
            <a:ext cx="5376793"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prstClr val="black">
                    <a:lumMod val="85000"/>
                    <a:lumOff val="15000"/>
                  </a:prstClr>
                </a:solidFill>
                <a:latin typeface="微软雅黑" panose="020B0503020204020204" pitchFamily="34" charset="-122"/>
                <a:ea typeface="微软雅黑" panose="020B0503020204020204" pitchFamily="34" charset="-122"/>
              </a:rPr>
              <a:t>任务</a:t>
            </a:r>
            <a:r>
              <a:rPr lang="en-US" altLang="zh-CN" sz="4400" b="1" dirty="0" smtClean="0">
                <a:solidFill>
                  <a:prstClr val="black">
                    <a:lumMod val="85000"/>
                    <a:lumOff val="15000"/>
                  </a:prstClr>
                </a:solidFill>
                <a:latin typeface="微软雅黑" panose="020B0503020204020204" pitchFamily="34" charset="-122"/>
                <a:ea typeface="微软雅黑" panose="020B0503020204020204" pitchFamily="34" charset="-122"/>
              </a:rPr>
              <a:t>2: </a:t>
            </a:r>
            <a:r>
              <a:rPr lang="zh-CN" altLang="en-US" sz="4400" b="1" dirty="0" smtClean="0">
                <a:solidFill>
                  <a:prstClr val="black">
                    <a:lumMod val="85000"/>
                    <a:lumOff val="15000"/>
                  </a:prstClr>
                </a:solidFill>
                <a:latin typeface="微软雅黑" panose="020B0503020204020204" pitchFamily="34" charset="-122"/>
                <a:ea typeface="微软雅黑" panose="020B0503020204020204" pitchFamily="34" charset="-122"/>
              </a:rPr>
              <a:t>概念模型设计</a:t>
            </a:r>
            <a:endParaRPr lang="zh-CN" altLang="en-US" sz="44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10466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5" name="文本框 4"/>
          <p:cNvSpPr txBox="1"/>
          <p:nvPr/>
        </p:nvSpPr>
        <p:spPr>
          <a:xfrm>
            <a:off x="2928938" y="2659063"/>
            <a:ext cx="5028941"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项目一</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数据库概述</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prstClr val="black">
                    <a:lumMod val="85000"/>
                    <a:lumOff val="15000"/>
                  </a:prstClr>
                </a:solidFill>
                <a:latin typeface="微软雅黑" panose="020B0503020204020204" pitchFamily="34" charset="-122"/>
                <a:ea typeface="微软雅黑" panose="020B0503020204020204" pitchFamily="34" charset="-122"/>
              </a:rPr>
              <a:t>概念模型设计</a:t>
            </a:r>
            <a:endParaRPr lang="zh-CN" altLang="en-US" sz="3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1861484"/>
            <a:ext cx="1053147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dirty="0">
                <a:solidFill>
                  <a:prstClr val="black"/>
                </a:solidFill>
              </a:rPr>
              <a:t>将需求分析得到的用户需求抽象为信息结构（即概念模型）的过程就是概念结构设计，它是整个数据库设计的关键。</a:t>
            </a:r>
          </a:p>
          <a:p>
            <a:pPr eaLnBrk="1" hangingPunct="1"/>
            <a:r>
              <a:rPr lang="zh-CN" altLang="en-US" sz="3200" dirty="0">
                <a:solidFill>
                  <a:prstClr val="black"/>
                </a:solidFill>
              </a:rPr>
              <a:t>根据任务</a:t>
            </a:r>
            <a:r>
              <a:rPr lang="en-US" altLang="zh-CN" sz="3200" dirty="0">
                <a:solidFill>
                  <a:prstClr val="black"/>
                </a:solidFill>
              </a:rPr>
              <a:t>1</a:t>
            </a:r>
            <a:r>
              <a:rPr lang="zh-CN" altLang="en-US" sz="3200" dirty="0">
                <a:solidFill>
                  <a:prstClr val="black"/>
                </a:solidFill>
              </a:rPr>
              <a:t>的需求分析结果，设计“学生信息管理系统”的概念模型。</a:t>
            </a:r>
          </a:p>
        </p:txBody>
      </p:sp>
    </p:spTree>
    <p:extLst>
      <p:ext uri="{BB962C8B-B14F-4D97-AF65-F5344CB8AC3E}">
        <p14:creationId xmlns:p14="http://schemas.microsoft.com/office/powerpoint/2010/main" val="14745270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1.2.1</a:t>
            </a:r>
            <a:r>
              <a:rPr lang="zh-CN" altLang="en-US" sz="3200" b="1" dirty="0" smtClean="0"/>
              <a:t>任务分析</a:t>
            </a:r>
            <a:endParaRPr lang="zh-CN" altLang="zh-CN" sz="3200" b="1" dirty="0"/>
          </a:p>
        </p:txBody>
      </p:sp>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50000"/>
              </a:lnSpc>
            </a:pPr>
            <a:r>
              <a:rPr lang="zh-CN" altLang="en-US" sz="3200" dirty="0" smtClean="0"/>
              <a:t>          掌握</a:t>
            </a:r>
            <a:r>
              <a:rPr lang="zh-CN" altLang="en-US" sz="3200" dirty="0"/>
              <a:t>实体、属性和联系等概念模型的基本要素，会使用实体联系图（</a:t>
            </a:r>
            <a:r>
              <a:rPr lang="en-US" altLang="zh-CN" sz="3200" dirty="0"/>
              <a:t>E-R</a:t>
            </a:r>
            <a:r>
              <a:rPr lang="zh-CN" altLang="en-US" sz="3200" dirty="0"/>
              <a:t>图）来描述实体、属性和实体间的联系。</a:t>
            </a:r>
            <a:endParaRPr lang="en-US" altLang="zh-CN" sz="3200" dirty="0"/>
          </a:p>
          <a:p>
            <a:pPr indent="0" eaLnBrk="1" hangingPunct="1"/>
            <a:endParaRPr lang="zh-CN" altLang="en-US" sz="2400" dirty="0"/>
          </a:p>
        </p:txBody>
      </p:sp>
    </p:spTree>
    <p:extLst>
      <p:ext uri="{BB962C8B-B14F-4D97-AF65-F5344CB8AC3E}">
        <p14:creationId xmlns:p14="http://schemas.microsoft.com/office/powerpoint/2010/main" val="12350740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smtClean="0">
                <a:latin typeface="+mn-ea"/>
                <a:ea typeface="+mn-ea"/>
              </a:rPr>
              <a:t>1</a:t>
            </a:r>
            <a:r>
              <a:rPr lang="zh-CN" altLang="en-US" sz="2400" dirty="0">
                <a:latin typeface="+mn-ea"/>
                <a:ea typeface="+mn-ea"/>
              </a:rPr>
              <a:t>、实体：指现实世界中存在并可以相互区别的事物，可以是人或物等实际对象，也可以是一个具体的概念</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例如</a:t>
            </a:r>
            <a:r>
              <a:rPr lang="zh-CN" altLang="en-US" sz="2400" dirty="0">
                <a:latin typeface="+mn-ea"/>
                <a:ea typeface="+mn-ea"/>
              </a:rPr>
              <a:t>：学生、课程都是现实世界中客观存在并可相互区分的事物，所以学生、课程都是实体。</a:t>
            </a:r>
          </a:p>
          <a:p>
            <a:pPr indent="0" eaLnBrk="1" hangingPunct="1">
              <a:lnSpc>
                <a:spcPct val="120000"/>
              </a:lnSpc>
            </a:pPr>
            <a:r>
              <a:rPr lang="en-US" altLang="zh-CN" sz="2400" dirty="0">
                <a:latin typeface="+mn-ea"/>
                <a:ea typeface="+mn-ea"/>
              </a:rPr>
              <a:t>2</a:t>
            </a:r>
            <a:r>
              <a:rPr lang="zh-CN" altLang="en-US" sz="2400" dirty="0">
                <a:latin typeface="+mn-ea"/>
                <a:ea typeface="+mn-ea"/>
              </a:rPr>
              <a:t>、属性：实体或联系所具有的某些特征称之为属性，一个实体或一个联系可以使用许多属性来描述</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例如</a:t>
            </a:r>
            <a:r>
              <a:rPr lang="zh-CN" altLang="en-US" sz="2400" dirty="0">
                <a:latin typeface="+mn-ea"/>
                <a:ea typeface="+mn-ea"/>
              </a:rPr>
              <a:t>：学生实体可以用学号、姓名、性别、出生年月、政治面貌、班级编号、班级名称、家庭住址、邮编和备注等属性来描述。</a:t>
            </a:r>
          </a:p>
          <a:p>
            <a:pPr indent="0" eaLnBrk="1" hangingPunct="1">
              <a:lnSpc>
                <a:spcPct val="120000"/>
              </a:lnSpc>
            </a:pPr>
            <a:r>
              <a:rPr lang="en-US" altLang="zh-CN" sz="2400" dirty="0">
                <a:latin typeface="+mn-ea"/>
                <a:ea typeface="+mn-ea"/>
              </a:rPr>
              <a:t>3</a:t>
            </a:r>
            <a:r>
              <a:rPr lang="zh-CN" altLang="en-US" sz="2400" dirty="0">
                <a:latin typeface="+mn-ea"/>
                <a:ea typeface="+mn-ea"/>
              </a:rPr>
              <a:t>、属性值：属性的具体取值，称之为该属性的属性值</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例如</a:t>
            </a:r>
            <a:r>
              <a:rPr lang="zh-CN" altLang="en-US" sz="2400" dirty="0">
                <a:latin typeface="+mn-ea"/>
                <a:ea typeface="+mn-ea"/>
              </a:rPr>
              <a:t>：“秦伊诺”就是学生实体姓名属性的具体取值，所以“秦伊诺”就是学生实体姓名属性的属性值</a:t>
            </a:r>
            <a:r>
              <a:rPr lang="zh-CN" altLang="en-US" sz="2400" dirty="0" smtClean="0">
                <a:latin typeface="+mn-ea"/>
                <a:ea typeface="+mn-ea"/>
              </a:rPr>
              <a:t>。</a:t>
            </a:r>
            <a:endParaRPr lang="zh-CN" altLang="en-US" sz="2400" dirty="0">
              <a:latin typeface="+mn-ea"/>
              <a:ea typeface="+mn-ea"/>
            </a:endParaRPr>
          </a:p>
        </p:txBody>
      </p:sp>
    </p:spTree>
    <p:extLst>
      <p:ext uri="{BB962C8B-B14F-4D97-AF65-F5344CB8AC3E}">
        <p14:creationId xmlns:p14="http://schemas.microsoft.com/office/powerpoint/2010/main" val="1731983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smtClean="0">
                <a:latin typeface="+mn-ea"/>
                <a:ea typeface="+mn-ea"/>
              </a:rPr>
              <a:t>4</a:t>
            </a:r>
            <a:r>
              <a:rPr lang="zh-CN" altLang="en-US" sz="2400" dirty="0" smtClean="0">
                <a:latin typeface="+mn-ea"/>
                <a:ea typeface="+mn-ea"/>
              </a:rPr>
              <a:t>、</a:t>
            </a:r>
            <a:r>
              <a:rPr lang="zh-CN" altLang="en-US" sz="2400" dirty="0">
                <a:latin typeface="+mn-ea"/>
                <a:ea typeface="+mn-ea"/>
              </a:rPr>
              <a:t>实例：实体表示的是一类事物，其中的一个具体事物称之为该实体的一个实例</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zh-CN" altLang="en-US" sz="2400" dirty="0" smtClean="0">
                <a:latin typeface="+mn-ea"/>
                <a:ea typeface="+mn-ea"/>
              </a:rPr>
              <a:t>     例如</a:t>
            </a:r>
            <a:r>
              <a:rPr lang="zh-CN" altLang="en-US" sz="2400" dirty="0">
                <a:latin typeface="+mn-ea"/>
                <a:ea typeface="+mn-ea"/>
              </a:rPr>
              <a:t>：“</a:t>
            </a:r>
            <a:r>
              <a:rPr lang="en-US" altLang="zh-CN" sz="2400" dirty="0">
                <a:latin typeface="+mn-ea"/>
                <a:ea typeface="+mn-ea"/>
              </a:rPr>
              <a:t>01201401001”</a:t>
            </a:r>
            <a:r>
              <a:rPr lang="zh-CN" altLang="en-US" sz="2400" dirty="0">
                <a:latin typeface="+mn-ea"/>
                <a:ea typeface="+mn-ea"/>
              </a:rPr>
              <a:t>，“秦伊诺”，“女”，“</a:t>
            </a:r>
            <a:r>
              <a:rPr lang="en-US" altLang="zh-CN" sz="2400" dirty="0">
                <a:latin typeface="+mn-ea"/>
                <a:ea typeface="+mn-ea"/>
              </a:rPr>
              <a:t>1995-10-08”</a:t>
            </a:r>
            <a:r>
              <a:rPr lang="zh-CN" altLang="en-US" sz="2400" dirty="0">
                <a:latin typeface="+mn-ea"/>
                <a:ea typeface="+mn-ea"/>
              </a:rPr>
              <a:t>，“团员”，“</a:t>
            </a:r>
            <a:r>
              <a:rPr lang="en-US" altLang="zh-CN" sz="2400" dirty="0">
                <a:latin typeface="+mn-ea"/>
                <a:ea typeface="+mn-ea"/>
              </a:rPr>
              <a:t>01201401”</a:t>
            </a:r>
            <a:r>
              <a:rPr lang="zh-CN" altLang="en-US" sz="2400" dirty="0">
                <a:latin typeface="+mn-ea"/>
                <a:ea typeface="+mn-ea"/>
              </a:rPr>
              <a:t>，“</a:t>
            </a:r>
            <a:r>
              <a:rPr lang="en-US" altLang="zh-CN" sz="2400" dirty="0">
                <a:latin typeface="+mn-ea"/>
                <a:ea typeface="+mn-ea"/>
              </a:rPr>
              <a:t>14</a:t>
            </a:r>
            <a:r>
              <a:rPr lang="zh-CN" altLang="en-US" sz="2400" dirty="0">
                <a:latin typeface="+mn-ea"/>
                <a:ea typeface="+mn-ea"/>
              </a:rPr>
              <a:t>级计算机应用技术”，“河南省信阳市平桥区文喜小区</a:t>
            </a:r>
            <a:r>
              <a:rPr lang="en-US" altLang="zh-CN" sz="2400" dirty="0">
                <a:latin typeface="+mn-ea"/>
                <a:ea typeface="+mn-ea"/>
              </a:rPr>
              <a:t>14</a:t>
            </a:r>
            <a:r>
              <a:rPr lang="zh-CN" altLang="en-US" sz="2400" dirty="0">
                <a:latin typeface="+mn-ea"/>
                <a:ea typeface="+mn-ea"/>
              </a:rPr>
              <a:t>栋</a:t>
            </a:r>
            <a:r>
              <a:rPr lang="en-US" altLang="zh-CN" sz="2400" dirty="0">
                <a:latin typeface="+mn-ea"/>
                <a:ea typeface="+mn-ea"/>
              </a:rPr>
              <a:t>2</a:t>
            </a:r>
            <a:r>
              <a:rPr lang="zh-CN" altLang="en-US" sz="2400" dirty="0">
                <a:latin typeface="+mn-ea"/>
                <a:ea typeface="+mn-ea"/>
              </a:rPr>
              <a:t>单元</a:t>
            </a:r>
            <a:r>
              <a:rPr lang="en-US" altLang="zh-CN" sz="2400" dirty="0">
                <a:latin typeface="+mn-ea"/>
                <a:ea typeface="+mn-ea"/>
              </a:rPr>
              <a:t>302”</a:t>
            </a:r>
            <a:r>
              <a:rPr lang="zh-CN" altLang="en-US" sz="2400" dirty="0">
                <a:latin typeface="+mn-ea"/>
                <a:ea typeface="+mn-ea"/>
              </a:rPr>
              <a:t>，“</a:t>
            </a:r>
            <a:r>
              <a:rPr lang="en-US" altLang="zh-CN" sz="2400" dirty="0">
                <a:latin typeface="+mn-ea"/>
                <a:ea typeface="+mn-ea"/>
              </a:rPr>
              <a:t>464000”</a:t>
            </a:r>
            <a:r>
              <a:rPr lang="zh-CN" altLang="en-US" sz="2400" dirty="0">
                <a:latin typeface="+mn-ea"/>
                <a:ea typeface="+mn-ea"/>
              </a:rPr>
              <a:t>，“品学兼优”，则具体表示了一个学生，它就是学生实体的一个实例。</a:t>
            </a:r>
          </a:p>
          <a:p>
            <a:pPr indent="0" eaLnBrk="1" hangingPunct="1">
              <a:lnSpc>
                <a:spcPct val="120000"/>
              </a:lnSpc>
            </a:pPr>
            <a:r>
              <a:rPr lang="en-US" altLang="zh-CN" sz="2400" dirty="0" smtClean="0">
                <a:latin typeface="+mn-ea"/>
                <a:ea typeface="+mn-ea"/>
              </a:rPr>
              <a:t>5</a:t>
            </a:r>
            <a:r>
              <a:rPr lang="zh-CN" altLang="en-US" sz="2400" dirty="0" smtClean="0">
                <a:latin typeface="+mn-ea"/>
                <a:ea typeface="+mn-ea"/>
              </a:rPr>
              <a:t>、</a:t>
            </a:r>
            <a:r>
              <a:rPr lang="zh-CN" altLang="en-US" sz="2400" dirty="0">
                <a:latin typeface="+mn-ea"/>
                <a:ea typeface="+mn-ea"/>
              </a:rPr>
              <a:t>关键字：能够唯一标识出实体或联系的属性或属性的组合，称称之为该实体或该联系的关键字，关键字也称为码</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例如</a:t>
            </a:r>
            <a:r>
              <a:rPr lang="zh-CN" altLang="en-US" sz="2400" dirty="0">
                <a:latin typeface="+mn-ea"/>
                <a:ea typeface="+mn-ea"/>
              </a:rPr>
              <a:t>：“学号”这个属性可以唯一标识“学生”实体，因此“学号”可以作为“学生”实体的关键字；由于可能出现的学生重名现象，导致“姓名”的属性值不唯一，所以“姓名”这个属性不能唯一标识“学生”实体，不是“学生”实体的关键字。</a:t>
            </a:r>
          </a:p>
        </p:txBody>
      </p:sp>
    </p:spTree>
    <p:extLst>
      <p:ext uri="{BB962C8B-B14F-4D97-AF65-F5344CB8AC3E}">
        <p14:creationId xmlns:p14="http://schemas.microsoft.com/office/powerpoint/2010/main" val="14923190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416050"/>
            <a:ext cx="11389659" cy="541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smtClean="0">
                <a:latin typeface="+mn-ea"/>
                <a:ea typeface="+mn-ea"/>
              </a:rPr>
              <a:t>6</a:t>
            </a:r>
            <a:r>
              <a:rPr lang="zh-CN" altLang="en-US" sz="2400" dirty="0" smtClean="0">
                <a:latin typeface="+mn-ea"/>
                <a:ea typeface="+mn-ea"/>
              </a:rPr>
              <a:t>、</a:t>
            </a:r>
            <a:r>
              <a:rPr lang="zh-CN" altLang="en-US" sz="2400" dirty="0">
                <a:latin typeface="+mn-ea"/>
                <a:ea typeface="+mn-ea"/>
              </a:rPr>
              <a:t>联系：实体之间的关系称之为联系。实体之间的联系有</a:t>
            </a:r>
            <a:r>
              <a:rPr lang="en-US" altLang="zh-CN" sz="2400" dirty="0">
                <a:latin typeface="+mn-ea"/>
                <a:ea typeface="+mn-ea"/>
              </a:rPr>
              <a:t>3</a:t>
            </a:r>
            <a:r>
              <a:rPr lang="zh-CN" altLang="en-US" sz="2400" dirty="0">
                <a:latin typeface="+mn-ea"/>
                <a:ea typeface="+mn-ea"/>
              </a:rPr>
              <a:t>种，即一对一（</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1</a:t>
            </a:r>
            <a:r>
              <a:rPr lang="zh-CN" altLang="en-US" sz="2400" dirty="0">
                <a:latin typeface="+mn-ea"/>
                <a:ea typeface="+mn-ea"/>
              </a:rPr>
              <a:t>）、一对多（</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n</a:t>
            </a:r>
            <a:r>
              <a:rPr lang="zh-CN" altLang="en-US" sz="2400" dirty="0">
                <a:latin typeface="+mn-ea"/>
                <a:ea typeface="+mn-ea"/>
              </a:rPr>
              <a:t>）和多对多（</a:t>
            </a:r>
            <a:r>
              <a:rPr lang="en-US" altLang="zh-CN" sz="2400" dirty="0">
                <a:latin typeface="+mn-ea"/>
                <a:ea typeface="+mn-ea"/>
              </a:rPr>
              <a:t>m</a:t>
            </a:r>
            <a:r>
              <a:rPr lang="zh-CN" altLang="en-US" sz="2400" dirty="0">
                <a:latin typeface="+mn-ea"/>
                <a:ea typeface="+mn-ea"/>
              </a:rPr>
              <a:t>：</a:t>
            </a:r>
            <a:r>
              <a:rPr lang="en-US" altLang="zh-CN" sz="2400" dirty="0">
                <a:latin typeface="+mn-ea"/>
                <a:ea typeface="+mn-ea"/>
              </a:rPr>
              <a:t>n</a:t>
            </a:r>
            <a:r>
              <a:rPr lang="zh-CN" altLang="en-US" sz="2400" dirty="0">
                <a:latin typeface="+mn-ea"/>
                <a:ea typeface="+mn-ea"/>
              </a:rPr>
              <a:t>）</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例如</a:t>
            </a:r>
            <a:r>
              <a:rPr lang="zh-CN" altLang="en-US" sz="2400" dirty="0">
                <a:latin typeface="+mn-ea"/>
                <a:ea typeface="+mn-ea"/>
              </a:rPr>
              <a:t>：一个学生只能属于一个班级，而一个班级中可以有多个学生，所以班级实体和学生实体的联系是一对多的联系，记为</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n</a:t>
            </a:r>
            <a:r>
              <a:rPr lang="zh-CN" altLang="en-US" sz="2400" dirty="0">
                <a:latin typeface="+mn-ea"/>
                <a:ea typeface="+mn-ea"/>
              </a:rPr>
              <a:t>。</a:t>
            </a:r>
          </a:p>
          <a:p>
            <a:pPr indent="0" eaLnBrk="1" hangingPunct="1">
              <a:lnSpc>
                <a:spcPct val="120000"/>
              </a:lnSpc>
            </a:pPr>
            <a:r>
              <a:rPr lang="en-US" altLang="zh-CN" sz="2400" dirty="0" smtClean="0">
                <a:latin typeface="+mn-ea"/>
                <a:ea typeface="+mn-ea"/>
              </a:rPr>
              <a:t>7</a:t>
            </a:r>
            <a:r>
              <a:rPr lang="zh-CN" altLang="en-US" sz="2400" dirty="0" smtClean="0">
                <a:latin typeface="+mn-ea"/>
                <a:ea typeface="+mn-ea"/>
              </a:rPr>
              <a:t>、</a:t>
            </a:r>
            <a:r>
              <a:rPr lang="en-US" altLang="zh-CN" sz="2400" dirty="0">
                <a:latin typeface="+mn-ea"/>
                <a:ea typeface="+mn-ea"/>
              </a:rPr>
              <a:t>E-R</a:t>
            </a:r>
            <a:r>
              <a:rPr lang="zh-CN" altLang="en-US" sz="2400" dirty="0">
                <a:latin typeface="+mn-ea"/>
                <a:ea typeface="+mn-ea"/>
              </a:rPr>
              <a:t>图：通常使用</a:t>
            </a:r>
            <a:r>
              <a:rPr lang="en-US" altLang="zh-CN" sz="2400" dirty="0">
                <a:latin typeface="+mn-ea"/>
                <a:ea typeface="+mn-ea"/>
              </a:rPr>
              <a:t>E-R</a:t>
            </a:r>
            <a:r>
              <a:rPr lang="zh-CN" altLang="en-US" sz="2400" dirty="0">
                <a:latin typeface="+mn-ea"/>
                <a:ea typeface="+mn-ea"/>
              </a:rPr>
              <a:t>图（或称</a:t>
            </a:r>
            <a:r>
              <a:rPr lang="en-US" altLang="zh-CN" sz="2400" dirty="0">
                <a:latin typeface="+mn-ea"/>
                <a:ea typeface="+mn-ea"/>
              </a:rPr>
              <a:t>E-R</a:t>
            </a:r>
            <a:r>
              <a:rPr lang="zh-CN" altLang="en-US" sz="2400" dirty="0">
                <a:latin typeface="+mn-ea"/>
                <a:ea typeface="+mn-ea"/>
              </a:rPr>
              <a:t>模型）来描述现实世界的概念模型，</a:t>
            </a:r>
            <a:r>
              <a:rPr lang="en-US" altLang="zh-CN" sz="2400" dirty="0">
                <a:latin typeface="+mn-ea"/>
                <a:ea typeface="+mn-ea"/>
              </a:rPr>
              <a:t>E-R</a:t>
            </a:r>
            <a:r>
              <a:rPr lang="zh-CN" altLang="en-US" sz="2400" dirty="0">
                <a:latin typeface="+mn-ea"/>
                <a:ea typeface="+mn-ea"/>
              </a:rPr>
              <a:t>图提供了表示实体、属性和联系的方法：</a:t>
            </a:r>
          </a:p>
          <a:p>
            <a:pPr indent="0" eaLnBrk="1" hangingPunct="1">
              <a:lnSpc>
                <a:spcPct val="12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）实体：用矩形表示，矩形框内写明实体名称。</a:t>
            </a:r>
          </a:p>
          <a:p>
            <a:pPr indent="0" eaLnBrk="1" hangingPunct="1">
              <a:lnSpc>
                <a:spcPct val="120000"/>
              </a:lnSpc>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）属性：用椭圆形表示，椭圆框内写明属性的名称，并用无向边将其与相应的实体连接起来。</a:t>
            </a:r>
          </a:p>
          <a:p>
            <a:pPr indent="0" eaLnBrk="1" hangingPunct="1">
              <a:lnSpc>
                <a:spcPct val="120000"/>
              </a:lnSpc>
            </a:pPr>
            <a:r>
              <a:rPr lang="zh-CN" altLang="en-US" sz="2400" dirty="0">
                <a:latin typeface="+mn-ea"/>
                <a:ea typeface="+mn-ea"/>
              </a:rPr>
              <a:t>（</a:t>
            </a:r>
            <a:r>
              <a:rPr lang="en-US" altLang="zh-CN" sz="2400" dirty="0">
                <a:latin typeface="+mn-ea"/>
                <a:ea typeface="+mn-ea"/>
              </a:rPr>
              <a:t>3</a:t>
            </a:r>
            <a:r>
              <a:rPr lang="zh-CN" altLang="en-US" sz="2400" dirty="0">
                <a:latin typeface="+mn-ea"/>
                <a:ea typeface="+mn-ea"/>
              </a:rPr>
              <a:t>）联系：用菱形表示，菱形框内写明联系的名称，并用无向边分别与有关实体连接起来，同时在无向边旁标上联系的类型（</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1</a:t>
            </a:r>
            <a:r>
              <a:rPr lang="zh-CN" altLang="en-US" sz="2400" dirty="0">
                <a:latin typeface="+mn-ea"/>
                <a:ea typeface="+mn-ea"/>
              </a:rPr>
              <a:t>：</a:t>
            </a:r>
            <a:r>
              <a:rPr lang="en-US" altLang="zh-CN" sz="2400" dirty="0">
                <a:latin typeface="+mn-ea"/>
                <a:ea typeface="+mn-ea"/>
              </a:rPr>
              <a:t>n</a:t>
            </a:r>
            <a:r>
              <a:rPr lang="zh-CN" altLang="en-US" sz="2400" dirty="0">
                <a:latin typeface="+mn-ea"/>
                <a:ea typeface="+mn-ea"/>
              </a:rPr>
              <a:t>，</a:t>
            </a:r>
            <a:r>
              <a:rPr lang="en-US" altLang="zh-CN" sz="2400" dirty="0">
                <a:latin typeface="+mn-ea"/>
                <a:ea typeface="+mn-ea"/>
              </a:rPr>
              <a:t>m</a:t>
            </a:r>
            <a:r>
              <a:rPr lang="zh-CN" altLang="en-US" sz="2400" dirty="0">
                <a:latin typeface="+mn-ea"/>
                <a:ea typeface="+mn-ea"/>
              </a:rPr>
              <a:t>：</a:t>
            </a:r>
            <a:r>
              <a:rPr lang="en-US" altLang="zh-CN" sz="2400" dirty="0">
                <a:latin typeface="+mn-ea"/>
                <a:ea typeface="+mn-ea"/>
              </a:rPr>
              <a:t>n</a:t>
            </a:r>
            <a:r>
              <a:rPr lang="zh-CN" altLang="en-US" sz="2400" dirty="0">
                <a:latin typeface="+mn-ea"/>
                <a:ea typeface="+mn-ea"/>
              </a:rPr>
              <a:t>）。需要注意的是，如果一个联系具有属性，则这些属性也要用无向边与该联系连接起来。</a:t>
            </a:r>
          </a:p>
        </p:txBody>
      </p:sp>
    </p:spTree>
    <p:extLst>
      <p:ext uri="{BB962C8B-B14F-4D97-AF65-F5344CB8AC3E}">
        <p14:creationId xmlns:p14="http://schemas.microsoft.com/office/powerpoint/2010/main" val="37366813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fade">
                                      <p:cBhvr>
                                        <p:cTn id="33"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416050"/>
            <a:ext cx="11389659" cy="541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1</a:t>
            </a:r>
            <a:r>
              <a:rPr lang="zh-CN" altLang="en-US" sz="2400" dirty="0">
                <a:latin typeface="+mn-ea"/>
                <a:ea typeface="+mn-ea"/>
              </a:rPr>
              <a:t>：启动</a:t>
            </a:r>
            <a:r>
              <a:rPr lang="en-US" altLang="zh-CN" sz="2400" dirty="0">
                <a:latin typeface="+mn-ea"/>
                <a:ea typeface="+mn-ea"/>
              </a:rPr>
              <a:t>Microsoft Office Visio</a:t>
            </a:r>
            <a:r>
              <a:rPr lang="zh-CN" altLang="en-US" sz="2400" dirty="0">
                <a:latin typeface="+mn-ea"/>
                <a:ea typeface="+mn-ea"/>
              </a:rPr>
              <a:t>，单击主菜单“文件”</a:t>
            </a:r>
            <a:r>
              <a:rPr lang="en-US" altLang="zh-CN" sz="2400" dirty="0">
                <a:latin typeface="+mn-ea"/>
                <a:ea typeface="+mn-ea"/>
              </a:rPr>
              <a:t>|“</a:t>
            </a:r>
            <a:r>
              <a:rPr lang="zh-CN" altLang="en-US" sz="2400" dirty="0">
                <a:latin typeface="+mn-ea"/>
                <a:ea typeface="+mn-ea"/>
              </a:rPr>
              <a:t>新建”</a:t>
            </a:r>
            <a:r>
              <a:rPr lang="en-US" altLang="zh-CN" sz="2400" dirty="0">
                <a:latin typeface="+mn-ea"/>
                <a:ea typeface="+mn-ea"/>
              </a:rPr>
              <a:t>|“</a:t>
            </a:r>
            <a:r>
              <a:rPr lang="zh-CN" altLang="en-US" sz="2400" dirty="0">
                <a:latin typeface="+mn-ea"/>
                <a:ea typeface="+mn-ea"/>
              </a:rPr>
              <a:t>流程图”</a:t>
            </a:r>
            <a:r>
              <a:rPr lang="en-US" altLang="zh-CN" sz="2400" dirty="0">
                <a:latin typeface="+mn-ea"/>
                <a:ea typeface="+mn-ea"/>
              </a:rPr>
              <a:t>|“</a:t>
            </a:r>
            <a:r>
              <a:rPr lang="zh-CN" altLang="en-US" sz="2400" dirty="0">
                <a:latin typeface="+mn-ea"/>
                <a:ea typeface="+mn-ea"/>
              </a:rPr>
              <a:t>基本流程图”，新建一个系统</a:t>
            </a:r>
            <a:r>
              <a:rPr lang="en-US" altLang="zh-CN" sz="2400" dirty="0">
                <a:latin typeface="+mn-ea"/>
                <a:ea typeface="+mn-ea"/>
              </a:rPr>
              <a:t>E-R</a:t>
            </a:r>
            <a:r>
              <a:rPr lang="zh-CN" altLang="en-US" sz="2400" dirty="0">
                <a:latin typeface="+mn-ea"/>
                <a:ea typeface="+mn-ea"/>
              </a:rPr>
              <a:t>图文件</a:t>
            </a:r>
            <a:r>
              <a:rPr lang="zh-CN" altLang="en-US" sz="2400" dirty="0" smtClean="0">
                <a:latin typeface="+mn-ea"/>
                <a:ea typeface="+mn-ea"/>
              </a:rPr>
              <a:t>。</a:t>
            </a:r>
            <a:endParaRPr lang="en-US" altLang="zh-CN" sz="2400" dirty="0" smtClean="0">
              <a:latin typeface="+mn-ea"/>
              <a:ea typeface="+mn-ea"/>
            </a:endParaRPr>
          </a:p>
          <a:p>
            <a:pPr indent="0" eaLnBrk="1" hangingPunct="1"/>
            <a:endParaRPr lang="zh-CN" altLang="en-US" sz="2400" dirty="0">
              <a:latin typeface="+mn-ea"/>
              <a:ea typeface="+mn-ea"/>
            </a:endParaRPr>
          </a:p>
          <a:p>
            <a:pPr indent="0" eaLnBrk="1" hangingPunct="1">
              <a:lnSpc>
                <a:spcPct val="120000"/>
              </a:lnSpc>
            </a:pPr>
            <a:r>
              <a:rPr lang="zh-CN" altLang="en-US" sz="2400" dirty="0">
                <a:latin typeface="+mn-ea"/>
                <a:ea typeface="+mn-ea"/>
              </a:rPr>
              <a:t>步骤</a:t>
            </a:r>
            <a:r>
              <a:rPr lang="en-US" altLang="zh-CN" sz="2400" dirty="0">
                <a:latin typeface="+mn-ea"/>
                <a:ea typeface="+mn-ea"/>
              </a:rPr>
              <a:t>2</a:t>
            </a:r>
            <a:r>
              <a:rPr lang="zh-CN" altLang="en-US" sz="2400" dirty="0">
                <a:latin typeface="+mn-ea"/>
                <a:ea typeface="+mn-ea"/>
              </a:rPr>
              <a:t>：在左边的“基本流程图形状”窗口上单击“进程”（矩形）、“判定”（菱形）标签，并将其拖动到绘图页上表示系统</a:t>
            </a:r>
            <a:r>
              <a:rPr lang="en-US" altLang="zh-CN" sz="2400" dirty="0">
                <a:latin typeface="+mn-ea"/>
                <a:ea typeface="+mn-ea"/>
              </a:rPr>
              <a:t>E-R</a:t>
            </a:r>
            <a:r>
              <a:rPr lang="zh-CN" altLang="en-US" sz="2400" dirty="0">
                <a:latin typeface="+mn-ea"/>
                <a:ea typeface="+mn-ea"/>
              </a:rPr>
              <a:t>图的“实体”和“联系”；点击工具栏中的“绘图工具”，手动绘制椭圆形，表示</a:t>
            </a:r>
            <a:r>
              <a:rPr lang="en-US" altLang="zh-CN" sz="2400" dirty="0">
                <a:latin typeface="+mn-ea"/>
                <a:ea typeface="+mn-ea"/>
              </a:rPr>
              <a:t>E-R</a:t>
            </a:r>
            <a:r>
              <a:rPr lang="zh-CN" altLang="en-US" sz="2400" dirty="0">
                <a:latin typeface="+mn-ea"/>
                <a:ea typeface="+mn-ea"/>
              </a:rPr>
              <a:t>图的“属性”。还可以使用复制、粘贴的功能绘制相同的形状；选中要进行布局的形状，单击主菜单“形状”</a:t>
            </a:r>
            <a:r>
              <a:rPr lang="en-US" altLang="zh-CN" sz="2400" dirty="0">
                <a:latin typeface="+mn-ea"/>
                <a:ea typeface="+mn-ea"/>
              </a:rPr>
              <a:t>|“</a:t>
            </a:r>
            <a:r>
              <a:rPr lang="zh-CN" altLang="en-US" sz="2400" dirty="0">
                <a:latin typeface="+mn-ea"/>
                <a:ea typeface="+mn-ea"/>
              </a:rPr>
              <a:t>对齐形状”，进行形状的布局</a:t>
            </a:r>
            <a:r>
              <a:rPr lang="zh-CN" altLang="en-US" sz="2400" dirty="0" smtClean="0">
                <a:latin typeface="+mn-ea"/>
                <a:ea typeface="+mn-ea"/>
              </a:rPr>
              <a:t>。</a:t>
            </a:r>
            <a:endParaRPr lang="en-US" altLang="zh-CN" sz="2400" dirty="0" smtClean="0">
              <a:latin typeface="+mn-ea"/>
              <a:ea typeface="+mn-ea"/>
            </a:endParaRPr>
          </a:p>
          <a:p>
            <a:pPr indent="0" eaLnBrk="1" hangingPunct="1"/>
            <a:endParaRPr lang="zh-CN" altLang="en-US" sz="2400" dirty="0">
              <a:latin typeface="+mn-ea"/>
              <a:ea typeface="+mn-ea"/>
            </a:endParaRPr>
          </a:p>
          <a:p>
            <a:pPr indent="0" eaLnBrk="1" hangingPunct="1">
              <a:lnSpc>
                <a:spcPct val="120000"/>
              </a:lnSpc>
            </a:pPr>
            <a:r>
              <a:rPr lang="zh-CN" altLang="en-US" sz="2400" dirty="0">
                <a:latin typeface="+mn-ea"/>
                <a:ea typeface="+mn-ea"/>
              </a:rPr>
              <a:t>步骤</a:t>
            </a:r>
            <a:r>
              <a:rPr lang="en-US" altLang="zh-CN" sz="2400" dirty="0">
                <a:latin typeface="+mn-ea"/>
                <a:ea typeface="+mn-ea"/>
              </a:rPr>
              <a:t>3</a:t>
            </a:r>
            <a:r>
              <a:rPr lang="zh-CN" altLang="en-US" sz="2400" dirty="0">
                <a:latin typeface="+mn-ea"/>
                <a:ea typeface="+mn-ea"/>
              </a:rPr>
              <a:t>：单击工具栏中的“连接线工具”，可以在绘图页上绘制系统</a:t>
            </a:r>
            <a:r>
              <a:rPr lang="en-US" altLang="zh-CN" sz="2400" dirty="0">
                <a:latin typeface="+mn-ea"/>
                <a:ea typeface="+mn-ea"/>
              </a:rPr>
              <a:t>E-R</a:t>
            </a:r>
            <a:r>
              <a:rPr lang="zh-CN" altLang="en-US" sz="2400" dirty="0">
                <a:latin typeface="+mn-ea"/>
                <a:ea typeface="+mn-ea"/>
              </a:rPr>
              <a:t>图的无向边。点击工具栏中的“线条粗细”和“线型”对无向边进行相关设置。也可以点击工具栏中的“绘图工具”，手动绘制矩形、椭圆形和无向边等形状。</a:t>
            </a:r>
          </a:p>
        </p:txBody>
      </p:sp>
    </p:spTree>
    <p:extLst>
      <p:ext uri="{BB962C8B-B14F-4D97-AF65-F5344CB8AC3E}">
        <p14:creationId xmlns:p14="http://schemas.microsoft.com/office/powerpoint/2010/main" val="885491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1.2.3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416050"/>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4</a:t>
            </a:r>
            <a:r>
              <a:rPr lang="zh-CN" altLang="en-US" sz="2400" dirty="0">
                <a:latin typeface="+mn-ea"/>
                <a:ea typeface="+mn-ea"/>
              </a:rPr>
              <a:t>：单击绘图页中的形状，即可在其中输入文字，选择工具栏中的“</a:t>
            </a:r>
            <a:r>
              <a:rPr lang="en-US" altLang="zh-CN" sz="2400" dirty="0">
                <a:latin typeface="+mn-ea"/>
                <a:ea typeface="+mn-ea"/>
              </a:rPr>
              <a:t>A</a:t>
            </a:r>
            <a:r>
              <a:rPr lang="zh-CN" altLang="en-US" sz="2400" dirty="0">
                <a:latin typeface="+mn-ea"/>
                <a:ea typeface="+mn-ea"/>
              </a:rPr>
              <a:t>文本工具”，可在绘图页上输入文字，选择主菜单或快捷菜单的“格式”</a:t>
            </a:r>
            <a:r>
              <a:rPr lang="en-US" altLang="zh-CN" sz="2400" dirty="0">
                <a:latin typeface="+mn-ea"/>
                <a:ea typeface="+mn-ea"/>
              </a:rPr>
              <a:t>|“</a:t>
            </a:r>
            <a:r>
              <a:rPr lang="zh-CN" altLang="en-US" sz="2400" dirty="0">
                <a:latin typeface="+mn-ea"/>
                <a:ea typeface="+mn-ea"/>
              </a:rPr>
              <a:t>文本”</a:t>
            </a:r>
            <a:r>
              <a:rPr lang="en-US" altLang="zh-CN" sz="2400" dirty="0">
                <a:latin typeface="+mn-ea"/>
                <a:ea typeface="+mn-ea"/>
              </a:rPr>
              <a:t>/”</a:t>
            </a:r>
            <a:r>
              <a:rPr lang="zh-CN" altLang="en-US" sz="2400" dirty="0">
                <a:latin typeface="+mn-ea"/>
                <a:ea typeface="+mn-ea"/>
              </a:rPr>
              <a:t>、“线条”</a:t>
            </a:r>
            <a:r>
              <a:rPr lang="en-US" altLang="zh-CN" sz="2400" dirty="0">
                <a:latin typeface="+mn-ea"/>
                <a:ea typeface="+mn-ea"/>
              </a:rPr>
              <a:t>/“</a:t>
            </a:r>
            <a:r>
              <a:rPr lang="zh-CN" altLang="en-US" sz="2400" dirty="0">
                <a:latin typeface="+mn-ea"/>
                <a:ea typeface="+mn-ea"/>
              </a:rPr>
              <a:t>填充”等进行形状的格式化</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endParaRPr lang="en-US" altLang="zh-CN" sz="2400" dirty="0" smtClean="0">
              <a:latin typeface="+mn-ea"/>
              <a:ea typeface="+mn-ea"/>
            </a:endParaRPr>
          </a:p>
          <a:p>
            <a:pPr indent="0" eaLnBrk="1" hangingPunct="1">
              <a:lnSpc>
                <a:spcPct val="120000"/>
              </a:lnSpc>
            </a:pPr>
            <a:r>
              <a:rPr lang="zh-CN" altLang="en-US" sz="2400" dirty="0" smtClean="0">
                <a:latin typeface="+mn-ea"/>
                <a:ea typeface="+mn-ea"/>
              </a:rPr>
              <a:t>步骤</a:t>
            </a:r>
            <a:r>
              <a:rPr lang="en-US" altLang="zh-CN" sz="2400" dirty="0">
                <a:latin typeface="+mn-ea"/>
                <a:ea typeface="+mn-ea"/>
              </a:rPr>
              <a:t>5</a:t>
            </a:r>
            <a:r>
              <a:rPr lang="zh-CN" altLang="en-US" sz="2400" dirty="0" smtClean="0">
                <a:latin typeface="+mn-ea"/>
                <a:ea typeface="+mn-ea"/>
              </a:rPr>
              <a:t>：画出该系统 “班级”</a:t>
            </a:r>
            <a:r>
              <a:rPr lang="zh-CN" altLang="en-US" sz="2400" dirty="0">
                <a:latin typeface="+mn-ea"/>
                <a:ea typeface="+mn-ea"/>
              </a:rPr>
              <a:t>和“课程”两个实体的</a:t>
            </a:r>
            <a:r>
              <a:rPr lang="en-US" altLang="zh-CN" sz="2400" dirty="0">
                <a:latin typeface="+mn-ea"/>
                <a:ea typeface="+mn-ea"/>
              </a:rPr>
              <a:t>II</a:t>
            </a:r>
            <a:r>
              <a:rPr lang="zh-CN" altLang="en-US" sz="2400" dirty="0">
                <a:latin typeface="+mn-ea"/>
                <a:ea typeface="+mn-ea"/>
              </a:rPr>
              <a:t>级</a:t>
            </a:r>
            <a:r>
              <a:rPr lang="en-US" altLang="zh-CN" sz="2400" dirty="0">
                <a:latin typeface="+mn-ea"/>
                <a:ea typeface="+mn-ea"/>
              </a:rPr>
              <a:t>E-R</a:t>
            </a:r>
            <a:r>
              <a:rPr lang="zh-CN" altLang="en-US" sz="2400" dirty="0" smtClean="0">
                <a:latin typeface="+mn-ea"/>
                <a:ea typeface="+mn-ea"/>
              </a:rPr>
              <a:t>图；</a:t>
            </a:r>
            <a:endParaRPr lang="en-US" altLang="zh-CN" sz="2400" dirty="0" smtClean="0">
              <a:latin typeface="+mn-ea"/>
              <a:ea typeface="+mn-ea"/>
            </a:endParaRPr>
          </a:p>
          <a:p>
            <a:pPr indent="0" eaLnBrk="1" hangingPunct="1">
              <a:lnSpc>
                <a:spcPct val="120000"/>
              </a:lnSpc>
            </a:pPr>
            <a:endParaRPr lang="en-US" altLang="zh-CN" sz="2400" dirty="0">
              <a:latin typeface="+mn-ea"/>
              <a:ea typeface="+mn-ea"/>
            </a:endParaRPr>
          </a:p>
          <a:p>
            <a:pPr indent="0" eaLnBrk="1" hangingPunct="1">
              <a:lnSpc>
                <a:spcPct val="120000"/>
              </a:lnSpc>
            </a:pPr>
            <a:r>
              <a:rPr lang="zh-CN" altLang="en-US" sz="2400" dirty="0" smtClean="0">
                <a:latin typeface="+mn-ea"/>
                <a:ea typeface="+mn-ea"/>
              </a:rPr>
              <a:t>以及该</a:t>
            </a:r>
            <a:r>
              <a:rPr lang="zh-CN" altLang="en-US" sz="2400" dirty="0">
                <a:latin typeface="+mn-ea"/>
                <a:ea typeface="+mn-ea"/>
              </a:rPr>
              <a:t>系统的</a:t>
            </a:r>
            <a:r>
              <a:rPr lang="en-US" altLang="zh-CN" sz="2400" dirty="0">
                <a:latin typeface="+mn-ea"/>
                <a:ea typeface="+mn-ea"/>
              </a:rPr>
              <a:t>I</a:t>
            </a:r>
            <a:r>
              <a:rPr lang="zh-CN" altLang="en-US" sz="2400" dirty="0">
                <a:latin typeface="+mn-ea"/>
                <a:ea typeface="+mn-ea"/>
              </a:rPr>
              <a:t>级</a:t>
            </a:r>
            <a:r>
              <a:rPr lang="en-US" altLang="zh-CN" sz="2400" dirty="0">
                <a:latin typeface="+mn-ea"/>
                <a:ea typeface="+mn-ea"/>
              </a:rPr>
              <a:t>E-R</a:t>
            </a:r>
            <a:r>
              <a:rPr lang="zh-CN" altLang="en-US" sz="2400" dirty="0" smtClean="0">
                <a:latin typeface="+mn-ea"/>
                <a:ea typeface="+mn-ea"/>
              </a:rPr>
              <a:t>图。</a:t>
            </a:r>
            <a:endParaRPr lang="en-US" altLang="zh-CN" sz="2400" dirty="0" smtClean="0">
              <a:latin typeface="+mn-ea"/>
              <a:ea typeface="+mn-ea"/>
            </a:endParaRPr>
          </a:p>
          <a:p>
            <a:pPr indent="0" eaLnBrk="1" hangingPunct="1">
              <a:lnSpc>
                <a:spcPct val="120000"/>
              </a:lnSpc>
            </a:pPr>
            <a:endParaRPr lang="en-US" altLang="zh-CN" sz="2400" dirty="0">
              <a:latin typeface="+mn-ea"/>
              <a:ea typeface="+mn-ea"/>
            </a:endParaRPr>
          </a:p>
          <a:p>
            <a:pPr indent="0" eaLnBrk="1" hangingPunct="1">
              <a:lnSpc>
                <a:spcPct val="120000"/>
              </a:lnSpc>
            </a:pPr>
            <a:endParaRPr lang="en-US" altLang="zh-CN" sz="2400" dirty="0" smtClean="0">
              <a:latin typeface="+mn-ea"/>
              <a:ea typeface="+mn-ea"/>
            </a:endParaRPr>
          </a:p>
          <a:p>
            <a:pPr indent="0" eaLnBrk="1" hangingPunct="1">
              <a:lnSpc>
                <a:spcPct val="120000"/>
              </a:lnSpc>
            </a:pPr>
            <a:endParaRPr lang="zh-CN" altLang="en-US" sz="2400" dirty="0">
              <a:latin typeface="+mn-ea"/>
              <a:ea typeface="+mn-ea"/>
            </a:endParaRPr>
          </a:p>
        </p:txBody>
      </p:sp>
      <p:sp>
        <p:nvSpPr>
          <p:cNvPr id="7" name="圆角矩形 6"/>
          <p:cNvSpPr/>
          <p:nvPr/>
        </p:nvSpPr>
        <p:spPr>
          <a:xfrm>
            <a:off x="9356724" y="3140044"/>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圆角矩形 7"/>
          <p:cNvSpPr/>
          <p:nvPr/>
        </p:nvSpPr>
        <p:spPr>
          <a:xfrm>
            <a:off x="3939987" y="4073441"/>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0519903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197369744"/>
              </p:ext>
            </p:extLst>
          </p:nvPr>
        </p:nvGraphicFramePr>
        <p:xfrm>
          <a:off x="736951" y="914400"/>
          <a:ext cx="10718098" cy="4034118"/>
        </p:xfrm>
        <a:graphic>
          <a:graphicData uri="http://schemas.openxmlformats.org/presentationml/2006/ole">
            <mc:AlternateContent xmlns:mc="http://schemas.openxmlformats.org/markup-compatibility/2006">
              <mc:Choice xmlns:v="urn:schemas-microsoft-com:vml" Requires="v">
                <p:oleObj spid="_x0000_s7186" name="Visio" r:id="rId3" imgW="5164779" imgH="1941092" progId="Visio.Drawing.11">
                  <p:embed/>
                </p:oleObj>
              </mc:Choice>
              <mc:Fallback>
                <p:oleObj name="Visio" r:id="rId3" imgW="5164779" imgH="194109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951" y="914400"/>
                        <a:ext cx="10718098" cy="4034118"/>
                      </a:xfrm>
                      <a:prstGeom prst="rect">
                        <a:avLst/>
                      </a:prstGeom>
                      <a:noFill/>
                    </p:spPr>
                  </p:pic>
                </p:oleObj>
              </mc:Fallback>
            </mc:AlternateContent>
          </a:graphicData>
        </a:graphic>
      </p:graphicFrame>
    </p:spTree>
    <p:extLst>
      <p:ext uri="{BB962C8B-B14F-4D97-AF65-F5344CB8AC3E}">
        <p14:creationId xmlns:p14="http://schemas.microsoft.com/office/powerpoint/2010/main" val="261002998"/>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360234451"/>
              </p:ext>
            </p:extLst>
          </p:nvPr>
        </p:nvGraphicFramePr>
        <p:xfrm>
          <a:off x="927848" y="255493"/>
          <a:ext cx="9430016" cy="6441141"/>
        </p:xfrm>
        <a:graphic>
          <a:graphicData uri="http://schemas.openxmlformats.org/presentationml/2006/ole">
            <mc:AlternateContent xmlns:mc="http://schemas.openxmlformats.org/markup-compatibility/2006">
              <mc:Choice xmlns:v="urn:schemas-microsoft-com:vml" Requires="v">
                <p:oleObj spid="_x0000_s8210" name="Visio" r:id="rId3" imgW="3880130" imgH="2643729" progId="Visio.Drawing.11">
                  <p:embed/>
                </p:oleObj>
              </mc:Choice>
              <mc:Fallback>
                <p:oleObj name="Visio" r:id="rId3" imgW="3880130" imgH="264372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848" y="255493"/>
                        <a:ext cx="9430016" cy="6441141"/>
                      </a:xfrm>
                      <a:prstGeom prst="rect">
                        <a:avLst/>
                      </a:prstGeom>
                      <a:noFill/>
                    </p:spPr>
                  </p:pic>
                </p:oleObj>
              </mc:Fallback>
            </mc:AlternateContent>
          </a:graphicData>
        </a:graphic>
      </p:graphicFrame>
    </p:spTree>
    <p:extLst>
      <p:ext uri="{BB962C8B-B14F-4D97-AF65-F5344CB8AC3E}">
        <p14:creationId xmlns:p14="http://schemas.microsoft.com/office/powerpoint/2010/main" val="2501138298"/>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8363" y="2659063"/>
            <a:ext cx="5376793" cy="769441"/>
          </a:xfrm>
          <a:prstGeom prst="rect">
            <a:avLst/>
          </a:prstGeom>
          <a:noFill/>
        </p:spPr>
        <p:txBody>
          <a:bodyPr wrap="none">
            <a:spAutoFit/>
          </a:bodyPr>
          <a:lstStyle/>
          <a:p>
            <a:pPr fontAlgn="auto">
              <a:spcBef>
                <a:spcPts val="0"/>
              </a:spcBef>
              <a:spcAft>
                <a:spcPts val="0"/>
              </a:spcAft>
              <a:buFontTx/>
              <a:buNone/>
              <a:defRPr/>
            </a:pPr>
            <a:r>
              <a:rPr lang="zh-CN" altLang="en-US" sz="4400" b="1" dirty="0" smtClean="0">
                <a:solidFill>
                  <a:prstClr val="black">
                    <a:lumMod val="85000"/>
                    <a:lumOff val="15000"/>
                  </a:prstClr>
                </a:solidFill>
                <a:latin typeface="微软雅黑" panose="020B0503020204020204" pitchFamily="34" charset="-122"/>
                <a:ea typeface="微软雅黑" panose="020B0503020204020204" pitchFamily="34" charset="-122"/>
              </a:rPr>
              <a:t>任务</a:t>
            </a:r>
            <a:r>
              <a:rPr lang="en-US" altLang="zh-CN" sz="4400" b="1" dirty="0" smtClean="0">
                <a:solidFill>
                  <a:prstClr val="black">
                    <a:lumMod val="85000"/>
                    <a:lumOff val="15000"/>
                  </a:prstClr>
                </a:solidFill>
                <a:latin typeface="微软雅黑" panose="020B0503020204020204" pitchFamily="34" charset="-122"/>
                <a:ea typeface="微软雅黑" panose="020B0503020204020204" pitchFamily="34" charset="-122"/>
              </a:rPr>
              <a:t>3: </a:t>
            </a:r>
            <a:r>
              <a:rPr lang="zh-CN" altLang="en-US" sz="4400" b="1" dirty="0" smtClean="0">
                <a:solidFill>
                  <a:prstClr val="black">
                    <a:lumMod val="85000"/>
                    <a:lumOff val="15000"/>
                  </a:prstClr>
                </a:solidFill>
                <a:latin typeface="微软雅黑" panose="020B0503020204020204" pitchFamily="34" charset="-122"/>
                <a:ea typeface="微软雅黑" panose="020B0503020204020204" pitchFamily="34" charset="-122"/>
              </a:rPr>
              <a:t>关系模型设计</a:t>
            </a:r>
            <a:endParaRPr lang="zh-CN" altLang="en-US" sz="44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2666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32500" y="0"/>
            <a:ext cx="53975"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nvGrpSpPr>
          <p:cNvPr id="9" name="组合 8"/>
          <p:cNvGrpSpPr>
            <a:grpSpLocks/>
          </p:cNvGrpSpPr>
          <p:nvPr/>
        </p:nvGrpSpPr>
        <p:grpSpPr bwMode="auto">
          <a:xfrm>
            <a:off x="3524250" y="1754188"/>
            <a:ext cx="1689100" cy="503237"/>
            <a:chOff x="3524480" y="1753952"/>
            <a:chExt cx="1688869" cy="503237"/>
          </a:xfrm>
        </p:grpSpPr>
        <p:sp>
          <p:nvSpPr>
            <p:cNvPr id="6" name="矩形标注 5"/>
            <p:cNvSpPr/>
            <p:nvPr/>
          </p:nvSpPr>
          <p:spPr>
            <a:xfrm>
              <a:off x="3524480" y="1753952"/>
              <a:ext cx="1688869" cy="503237"/>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115" name="文本框 21"/>
            <p:cNvSpPr txBox="1">
              <a:spLocks noChangeArrowheads="1"/>
            </p:cNvSpPr>
            <p:nvPr/>
          </p:nvSpPr>
          <p:spPr bwMode="auto">
            <a:xfrm>
              <a:off x="3701844" y="1820904"/>
              <a:ext cx="13490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algn="r" eaLnBrk="1" hangingPunct="1">
                <a:buFontTx/>
                <a:buNone/>
              </a:pPr>
              <a:r>
                <a:rPr lang="zh-CN" altLang="en-US" b="1" dirty="0" smtClean="0">
                  <a:solidFill>
                    <a:srgbClr val="262626"/>
                  </a:solidFill>
                  <a:latin typeface="微软雅黑" pitchFamily="34" charset="-122"/>
                  <a:ea typeface="微软雅黑" pitchFamily="34" charset="-122"/>
                </a:rPr>
                <a:t>需求分析</a:t>
              </a:r>
              <a:endParaRPr lang="zh-CN" altLang="en-US" b="1" dirty="0">
                <a:solidFill>
                  <a:srgbClr val="262626"/>
                </a:solidFill>
                <a:latin typeface="微软雅黑" pitchFamily="34" charset="-122"/>
                <a:ea typeface="微软雅黑" pitchFamily="34" charset="-122"/>
              </a:endParaRPr>
            </a:p>
          </p:txBody>
        </p:sp>
      </p:grpSp>
      <p:grpSp>
        <p:nvGrpSpPr>
          <p:cNvPr id="8" name="组合 7"/>
          <p:cNvGrpSpPr>
            <a:grpSpLocks/>
          </p:cNvGrpSpPr>
          <p:nvPr/>
        </p:nvGrpSpPr>
        <p:grpSpPr bwMode="auto">
          <a:xfrm>
            <a:off x="6626225" y="2686047"/>
            <a:ext cx="2014538" cy="404257"/>
            <a:chOff x="6884037" y="2685536"/>
            <a:chExt cx="1775444" cy="321260"/>
          </a:xfrm>
        </p:grpSpPr>
        <p:sp>
          <p:nvSpPr>
            <p:cNvPr id="18" name="矩形标注 17"/>
            <p:cNvSpPr/>
            <p:nvPr/>
          </p:nvSpPr>
          <p:spPr>
            <a:xfrm>
              <a:off x="6884037" y="2685536"/>
              <a:ext cx="1775444" cy="31539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文本框 23"/>
            <p:cNvSpPr txBox="1"/>
            <p:nvPr/>
          </p:nvSpPr>
          <p:spPr>
            <a:xfrm>
              <a:off x="6892432" y="2713291"/>
              <a:ext cx="1767049" cy="293505"/>
            </a:xfrm>
            <a:prstGeom prst="rect">
              <a:avLst/>
            </a:prstGeom>
            <a:noFill/>
          </p:spPr>
          <p:txBody>
            <a:bodyPr wrap="square">
              <a:spAutoFit/>
            </a:bodyPr>
            <a:lstStyle/>
            <a:p>
              <a:pPr fontAlgn="auto">
                <a:spcBef>
                  <a:spcPts val="0"/>
                </a:spcBef>
                <a:spcAft>
                  <a:spcPts val="0"/>
                </a:spcAft>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概念模型设计</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 name="组合 4"/>
          <p:cNvGrpSpPr>
            <a:grpSpLocks/>
          </p:cNvGrpSpPr>
          <p:nvPr/>
        </p:nvGrpSpPr>
        <p:grpSpPr bwMode="auto">
          <a:xfrm>
            <a:off x="3449638" y="3883025"/>
            <a:ext cx="1685925" cy="452438"/>
            <a:chOff x="3448870" y="3882385"/>
            <a:chExt cx="1686667" cy="452932"/>
          </a:xfrm>
        </p:grpSpPr>
        <p:sp>
          <p:nvSpPr>
            <p:cNvPr id="19" name="矩形标注 18"/>
            <p:cNvSpPr/>
            <p:nvPr/>
          </p:nvSpPr>
          <p:spPr>
            <a:xfrm>
              <a:off x="3448870" y="3882385"/>
              <a:ext cx="1686667" cy="452932"/>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文本框 24"/>
            <p:cNvSpPr txBox="1"/>
            <p:nvPr/>
          </p:nvSpPr>
          <p:spPr>
            <a:xfrm>
              <a:off x="3448870" y="3901456"/>
              <a:ext cx="1583434" cy="369736"/>
            </a:xfrm>
            <a:prstGeom prst="rect">
              <a:avLst/>
            </a:prstGeom>
            <a:noFill/>
          </p:spPr>
          <p:txBody>
            <a:bodyPr wrap="square">
              <a:spAutoFit/>
            </a:bodyPr>
            <a:lstStyle/>
            <a:p>
              <a:pPr algn="r" fontAlgn="auto">
                <a:spcBef>
                  <a:spcPts val="0"/>
                </a:spcBef>
                <a:spcAft>
                  <a:spcPts val="0"/>
                </a:spcAft>
                <a:buFont typeface="Arial" pitchFamily="34" charset="0"/>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5595938" y="1787525"/>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任务一</a:t>
            </a:r>
          </a:p>
        </p:txBody>
      </p:sp>
      <p:sp>
        <p:nvSpPr>
          <p:cNvPr id="27" name="文本框 26"/>
          <p:cNvSpPr txBox="1"/>
          <p:nvPr/>
        </p:nvSpPr>
        <p:spPr>
          <a:xfrm>
            <a:off x="5594350" y="2713038"/>
            <a:ext cx="876300" cy="369887"/>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任务二</a:t>
            </a:r>
          </a:p>
        </p:txBody>
      </p:sp>
      <p:sp>
        <p:nvSpPr>
          <p:cNvPr id="28" name="文本框 27"/>
          <p:cNvSpPr txBox="1"/>
          <p:nvPr/>
        </p:nvSpPr>
        <p:spPr>
          <a:xfrm>
            <a:off x="5595938" y="3836988"/>
            <a:ext cx="877887" cy="368300"/>
          </a:xfrm>
          <a:prstGeom prst="rect">
            <a:avLst/>
          </a:prstGeom>
          <a:noFill/>
        </p:spPr>
        <p:txBody>
          <a:bodyPr wrap="none">
            <a:spAutoFit/>
          </a:bodyPr>
          <a:lstStyle/>
          <a:p>
            <a:pPr fontAlgn="auto">
              <a:spcBef>
                <a:spcPts val="0"/>
              </a:spcBef>
              <a:spcAft>
                <a:spcPts val="0"/>
              </a:spcAft>
              <a:buFontTx/>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任务三</a:t>
            </a:r>
          </a:p>
        </p:txBody>
      </p:sp>
      <p:sp>
        <p:nvSpPr>
          <p:cNvPr id="30" name="文本框 29"/>
          <p:cNvSpPr txBox="1"/>
          <p:nvPr/>
        </p:nvSpPr>
        <p:spPr>
          <a:xfrm>
            <a:off x="8189913" y="835025"/>
            <a:ext cx="2492990"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数据库概述</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p:bldP spid="27" grpId="0"/>
      <p:bldP spid="28"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prstClr val="black">
                    <a:lumMod val="85000"/>
                    <a:lumOff val="15000"/>
                  </a:prstClr>
                </a:solidFill>
                <a:latin typeface="微软雅黑" panose="020B0503020204020204" pitchFamily="34" charset="-122"/>
                <a:ea typeface="微软雅黑" panose="020B0503020204020204" pitchFamily="34" charset="-122"/>
              </a:rPr>
              <a:t>关系模型设计</a:t>
            </a:r>
            <a:endParaRPr lang="zh-CN" altLang="en-US" sz="3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1861484"/>
            <a:ext cx="1053147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dirty="0">
                <a:solidFill>
                  <a:prstClr val="black"/>
                </a:solidFill>
              </a:rPr>
              <a:t>关系模型设计的任务就是把概念模型设计阶段设计好的</a:t>
            </a:r>
            <a:r>
              <a:rPr lang="en-US" altLang="zh-CN" sz="3200" dirty="0">
                <a:solidFill>
                  <a:prstClr val="black"/>
                </a:solidFill>
              </a:rPr>
              <a:t>E-R</a:t>
            </a:r>
            <a:r>
              <a:rPr lang="zh-CN" altLang="en-US" sz="3200" dirty="0">
                <a:solidFill>
                  <a:prstClr val="black"/>
                </a:solidFill>
              </a:rPr>
              <a:t>图转换为与选用数据库管理系统（</a:t>
            </a:r>
            <a:r>
              <a:rPr lang="en-US" altLang="zh-CN" sz="3200" dirty="0">
                <a:solidFill>
                  <a:prstClr val="black"/>
                </a:solidFill>
              </a:rPr>
              <a:t>DBMS</a:t>
            </a:r>
            <a:r>
              <a:rPr lang="zh-CN" altLang="en-US" sz="3200" dirty="0">
                <a:solidFill>
                  <a:prstClr val="black"/>
                </a:solidFill>
              </a:rPr>
              <a:t>）产品所支持的数据模型相符合的逻辑结构。关系模型是通过二维表来表示实体以及实体之间的联系。关系模型是目前数据库系统普遍采用的数据模型，也是应用最广泛的数据模型。</a:t>
            </a:r>
          </a:p>
          <a:p>
            <a:pPr eaLnBrk="1" hangingPunct="1"/>
            <a:r>
              <a:rPr lang="zh-CN" altLang="en-US" sz="3200" dirty="0">
                <a:solidFill>
                  <a:prstClr val="black"/>
                </a:solidFill>
              </a:rPr>
              <a:t>将任务</a:t>
            </a:r>
            <a:r>
              <a:rPr lang="en-US" altLang="zh-CN" sz="3200" dirty="0">
                <a:solidFill>
                  <a:prstClr val="black"/>
                </a:solidFill>
              </a:rPr>
              <a:t>2</a:t>
            </a:r>
            <a:r>
              <a:rPr lang="zh-CN" altLang="en-US" sz="3200" dirty="0">
                <a:solidFill>
                  <a:prstClr val="black"/>
                </a:solidFill>
              </a:rPr>
              <a:t>设计的“学生信息管理系统”的概念模型转换为关系模型。</a:t>
            </a:r>
          </a:p>
        </p:txBody>
      </p:sp>
    </p:spTree>
    <p:extLst>
      <p:ext uri="{BB962C8B-B14F-4D97-AF65-F5344CB8AC3E}">
        <p14:creationId xmlns:p14="http://schemas.microsoft.com/office/powerpoint/2010/main" val="30991562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1.3.1</a:t>
            </a:r>
            <a:r>
              <a:rPr lang="zh-CN" altLang="en-US" sz="3200" b="1" dirty="0" smtClean="0"/>
              <a:t>任务分析</a:t>
            </a:r>
            <a:endParaRPr lang="zh-CN" altLang="zh-CN" sz="3200" b="1" dirty="0"/>
          </a:p>
        </p:txBody>
      </p:sp>
      <p:sp>
        <p:nvSpPr>
          <p:cNvPr id="19" name="文本框 29"/>
          <p:cNvSpPr txBox="1"/>
          <p:nvPr/>
        </p:nvSpPr>
        <p:spPr>
          <a:xfrm>
            <a:off x="8189913" y="835025"/>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296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50000"/>
              </a:lnSpc>
            </a:pPr>
            <a:r>
              <a:rPr lang="zh-CN" altLang="en-US" sz="3200" dirty="0" smtClean="0"/>
              <a:t>          掌握</a:t>
            </a:r>
            <a:r>
              <a:rPr lang="zh-CN" altLang="en-US" sz="3200" dirty="0"/>
              <a:t>元组、属性、主关键字、外关键字等关系的相关术语；会将</a:t>
            </a:r>
            <a:r>
              <a:rPr lang="en-US" altLang="zh-CN" sz="3200" dirty="0"/>
              <a:t>E-R</a:t>
            </a:r>
            <a:r>
              <a:rPr lang="zh-CN" altLang="en-US" sz="3200" dirty="0"/>
              <a:t>图转换为关系模型；会对关系模型进行规范化操作；对数据完整性有清晰的认识，为以后学习实现数据完整性技术打下基础。</a:t>
            </a:r>
            <a:endParaRPr lang="zh-CN" altLang="en-US" sz="2400" dirty="0"/>
          </a:p>
        </p:txBody>
      </p:sp>
    </p:spTree>
    <p:extLst>
      <p:ext uri="{BB962C8B-B14F-4D97-AF65-F5344CB8AC3E}">
        <p14:creationId xmlns:p14="http://schemas.microsoft.com/office/powerpoint/2010/main" val="6796161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363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a:latin typeface="+mn-ea"/>
                <a:ea typeface="+mn-ea"/>
              </a:rPr>
              <a:t>1</a:t>
            </a:r>
            <a:r>
              <a:rPr lang="zh-CN" altLang="en-US" sz="2400" dirty="0">
                <a:latin typeface="+mn-ea"/>
                <a:ea typeface="+mn-ea"/>
              </a:rPr>
              <a:t>、关系：关系模型是通过二维表格来表示实体以及实体之间的联系。但并不是所有的二维表格都能称之为关系，关系必须满足以下特征：</a:t>
            </a:r>
          </a:p>
          <a:p>
            <a:pPr indent="0" eaLnBrk="1" hangingPunct="1">
              <a:lnSpc>
                <a:spcPct val="12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）列是不可再分的最小数据项。</a:t>
            </a:r>
          </a:p>
          <a:p>
            <a:pPr indent="0" eaLnBrk="1" hangingPunct="1">
              <a:lnSpc>
                <a:spcPct val="120000"/>
              </a:lnSpc>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）每一列表示一个属性，且每列的名字不能相同，列的每个值的类型必须与对应属性的类型相同。</a:t>
            </a:r>
          </a:p>
          <a:p>
            <a:pPr indent="0" eaLnBrk="1" hangingPunct="1">
              <a:lnSpc>
                <a:spcPct val="120000"/>
              </a:lnSpc>
            </a:pPr>
            <a:r>
              <a:rPr lang="zh-CN" altLang="en-US" sz="2400" dirty="0">
                <a:latin typeface="+mn-ea"/>
                <a:ea typeface="+mn-ea"/>
              </a:rPr>
              <a:t>（</a:t>
            </a:r>
            <a:r>
              <a:rPr lang="en-US" altLang="zh-CN" sz="2400" dirty="0">
                <a:latin typeface="+mn-ea"/>
                <a:ea typeface="+mn-ea"/>
              </a:rPr>
              <a:t>3</a:t>
            </a:r>
            <a:r>
              <a:rPr lang="zh-CN" altLang="en-US" sz="2400" dirty="0">
                <a:latin typeface="+mn-ea"/>
                <a:ea typeface="+mn-ea"/>
              </a:rPr>
              <a:t>）关系中不存在完全相同的两行。</a:t>
            </a:r>
          </a:p>
          <a:p>
            <a:pPr indent="0" eaLnBrk="1" hangingPunct="1">
              <a:lnSpc>
                <a:spcPct val="120000"/>
              </a:lnSpc>
            </a:pPr>
            <a:r>
              <a:rPr lang="zh-CN" altLang="en-US" sz="2400" dirty="0">
                <a:latin typeface="+mn-ea"/>
                <a:ea typeface="+mn-ea"/>
              </a:rPr>
              <a:t>（</a:t>
            </a:r>
            <a:r>
              <a:rPr lang="en-US" altLang="zh-CN" sz="2400" dirty="0">
                <a:latin typeface="+mn-ea"/>
                <a:ea typeface="+mn-ea"/>
              </a:rPr>
              <a:t>4</a:t>
            </a:r>
            <a:r>
              <a:rPr lang="zh-CN" altLang="en-US" sz="2400" dirty="0">
                <a:latin typeface="+mn-ea"/>
                <a:ea typeface="+mn-ea"/>
              </a:rPr>
              <a:t>）行的顺序无关紧要，列的顺序也无关紧要</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zh-CN" altLang="en-US" sz="2400" dirty="0">
                <a:latin typeface="+mn-ea"/>
                <a:ea typeface="+mn-ea"/>
              </a:rPr>
              <a:t>例如：判断表</a:t>
            </a:r>
            <a:r>
              <a:rPr lang="en-US" altLang="zh-CN" sz="2400" dirty="0">
                <a:latin typeface="+mn-ea"/>
                <a:ea typeface="+mn-ea"/>
              </a:rPr>
              <a:t>1-1</a:t>
            </a:r>
            <a:r>
              <a:rPr lang="zh-CN" altLang="en-US" sz="2400" dirty="0">
                <a:latin typeface="+mn-ea"/>
                <a:ea typeface="+mn-ea"/>
              </a:rPr>
              <a:t>、表</a:t>
            </a:r>
            <a:r>
              <a:rPr lang="en-US" altLang="zh-CN" sz="2400" dirty="0">
                <a:latin typeface="+mn-ea"/>
                <a:ea typeface="+mn-ea"/>
              </a:rPr>
              <a:t>1-2</a:t>
            </a:r>
            <a:r>
              <a:rPr lang="zh-CN" altLang="en-US" sz="2400" dirty="0">
                <a:latin typeface="+mn-ea"/>
                <a:ea typeface="+mn-ea"/>
              </a:rPr>
              <a:t>和表</a:t>
            </a:r>
            <a:r>
              <a:rPr lang="en-US" altLang="zh-CN" sz="2400" dirty="0">
                <a:latin typeface="+mn-ea"/>
                <a:ea typeface="+mn-ea"/>
              </a:rPr>
              <a:t>1-3</a:t>
            </a:r>
            <a:r>
              <a:rPr lang="zh-CN" altLang="en-US" sz="2400" dirty="0">
                <a:latin typeface="+mn-ea"/>
                <a:ea typeface="+mn-ea"/>
              </a:rPr>
              <a:t>是否是关系。</a:t>
            </a:r>
          </a:p>
        </p:txBody>
      </p:sp>
    </p:spTree>
    <p:extLst>
      <p:ext uri="{BB962C8B-B14F-4D97-AF65-F5344CB8AC3E}">
        <p14:creationId xmlns:p14="http://schemas.microsoft.com/office/powerpoint/2010/main" val="20690095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696176034"/>
              </p:ext>
            </p:extLst>
          </p:nvPr>
        </p:nvGraphicFramePr>
        <p:xfrm>
          <a:off x="722312" y="1796940"/>
          <a:ext cx="11111099" cy="2341968"/>
        </p:xfrm>
        <a:graphic>
          <a:graphicData uri="http://schemas.openxmlformats.org/drawingml/2006/table">
            <a:tbl>
              <a:tblPr firstRow="1" firstCol="1" bandRow="1">
                <a:tableStyleId>{5C22544A-7EE6-4342-B048-85BDC9FD1C3A}</a:tableStyleId>
              </a:tblPr>
              <a:tblGrid>
                <a:gridCol w="1563688"/>
                <a:gridCol w="1143000"/>
                <a:gridCol w="887506"/>
                <a:gridCol w="1402310"/>
                <a:gridCol w="1381231"/>
                <a:gridCol w="1978306"/>
                <a:gridCol w="1640919"/>
                <a:gridCol w="1114139"/>
              </a:tblGrid>
              <a:tr h="231785">
                <a:tc rowSpan="2">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nchor="ctr"/>
                </a:tc>
                <a:tc rowSpan="2">
                  <a:txBody>
                    <a:bodyPr/>
                    <a:lstStyle/>
                    <a:p>
                      <a:pPr algn="ctr">
                        <a:spcAft>
                          <a:spcPts val="0"/>
                        </a:spcAft>
                      </a:pPr>
                      <a:r>
                        <a:rPr lang="zh-CN" sz="1600" kern="100" dirty="0">
                          <a:effectLst/>
                        </a:rPr>
                        <a:t>姓名</a:t>
                      </a:r>
                      <a:endParaRPr lang="zh-CN" sz="1600" kern="100" dirty="0">
                        <a:effectLst/>
                        <a:latin typeface="Times New Roman"/>
                        <a:ea typeface="宋体"/>
                      </a:endParaRPr>
                    </a:p>
                  </a:txBody>
                  <a:tcPr marL="68580" marR="68580" marT="0" marB="0" anchor="ctr"/>
                </a:tc>
                <a:tc rowSpan="2">
                  <a:txBody>
                    <a:bodyPr/>
                    <a:lstStyle/>
                    <a:p>
                      <a:pPr algn="ctr">
                        <a:spcAft>
                          <a:spcPts val="0"/>
                        </a:spcAft>
                      </a:pPr>
                      <a:r>
                        <a:rPr lang="zh-CN" sz="1600" kern="100" dirty="0">
                          <a:effectLst/>
                        </a:rPr>
                        <a:t>性别</a:t>
                      </a:r>
                      <a:endParaRPr lang="zh-CN" sz="1600" kern="100" dirty="0">
                        <a:effectLst/>
                        <a:latin typeface="Times New Roman"/>
                        <a:ea typeface="宋体"/>
                      </a:endParaRPr>
                    </a:p>
                  </a:txBody>
                  <a:tcPr marL="68580" marR="68580" marT="0" marB="0" anchor="ctr"/>
                </a:tc>
                <a:tc rowSpan="2">
                  <a:txBody>
                    <a:bodyPr/>
                    <a:lstStyle/>
                    <a:p>
                      <a:pPr algn="ctr">
                        <a:spcAft>
                          <a:spcPts val="0"/>
                        </a:spcAft>
                      </a:pPr>
                      <a:r>
                        <a:rPr lang="zh-CN" sz="1600" kern="100" dirty="0" smtClean="0">
                          <a:effectLst/>
                        </a:rPr>
                        <a:t>政治面貌</a:t>
                      </a:r>
                      <a:endParaRPr lang="zh-CN" sz="1600" kern="100" dirty="0">
                        <a:effectLst/>
                        <a:latin typeface="Times New Roman"/>
                        <a:ea typeface="宋体"/>
                      </a:endParaRPr>
                    </a:p>
                  </a:txBody>
                  <a:tcPr marL="68580" marR="68580" marT="0" marB="0" anchor="ctr"/>
                </a:tc>
                <a:tc rowSpan="2">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nchor="ctr"/>
                </a:tc>
                <a:tc rowSpan="2">
                  <a:txBody>
                    <a:bodyPr/>
                    <a:lstStyle/>
                    <a:p>
                      <a:pPr algn="ctr">
                        <a:spcAft>
                          <a:spcPts val="0"/>
                        </a:spcAft>
                      </a:pPr>
                      <a:r>
                        <a:rPr lang="zh-CN" sz="1600" kern="100" dirty="0">
                          <a:effectLst/>
                        </a:rPr>
                        <a:t>班级名称</a:t>
                      </a:r>
                      <a:endParaRPr lang="zh-CN" sz="1600" kern="100" dirty="0">
                        <a:effectLst/>
                        <a:latin typeface="Times New Roman"/>
                        <a:ea typeface="宋体"/>
                      </a:endParaRPr>
                    </a:p>
                  </a:txBody>
                  <a:tcPr marL="68580" marR="68580" marT="0" marB="0" anchor="ctr"/>
                </a:tc>
                <a:tc gridSpan="2">
                  <a:txBody>
                    <a:bodyPr/>
                    <a:lstStyle/>
                    <a:p>
                      <a:pPr algn="ctr">
                        <a:spcAft>
                          <a:spcPts val="0"/>
                        </a:spcAft>
                      </a:pPr>
                      <a:r>
                        <a:rPr lang="zh-CN" sz="1600" kern="100">
                          <a:effectLst/>
                        </a:rPr>
                        <a:t>联系方式</a:t>
                      </a:r>
                      <a:endParaRPr lang="zh-CN" sz="1600" kern="100">
                        <a:effectLst/>
                        <a:latin typeface="Times New Roman"/>
                        <a:ea typeface="宋体"/>
                      </a:endParaRPr>
                    </a:p>
                  </a:txBody>
                  <a:tcPr marL="68580" marR="68580" marT="0" marB="0" anchor="ctr"/>
                </a:tc>
                <a:tc hMerge="1">
                  <a:txBody>
                    <a:bodyPr/>
                    <a:lstStyle/>
                    <a:p>
                      <a:endParaRPr lang="zh-CN" altLang="en-US"/>
                    </a:p>
                  </a:txBody>
                  <a:tcPr/>
                </a:tc>
              </a:tr>
              <a:tr h="23178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600" kern="100">
                          <a:effectLst/>
                        </a:rPr>
                        <a:t>家庭住址</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邮编</a:t>
                      </a:r>
                      <a:endParaRPr lang="zh-CN" sz="1600" kern="100">
                        <a:effectLst/>
                        <a:latin typeface="Times New Roman"/>
                        <a:ea typeface="宋体"/>
                      </a:endParaRPr>
                    </a:p>
                  </a:txBody>
                  <a:tcPr marL="68580" marR="68580" marT="0" marB="0" anchor="ctr"/>
                </a:tc>
              </a:tr>
              <a:tr h="463572">
                <a:tc>
                  <a:txBody>
                    <a:bodyPr/>
                    <a:lstStyle/>
                    <a:p>
                      <a:pPr algn="ctr">
                        <a:spcAft>
                          <a:spcPts val="0"/>
                        </a:spcAft>
                      </a:pPr>
                      <a:r>
                        <a:rPr lang="en-US" sz="1600" kern="100">
                          <a:effectLst/>
                        </a:rPr>
                        <a:t>01201401001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秦伊诺</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女</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河南省信阳市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464000</a:t>
                      </a:r>
                      <a:endParaRPr lang="zh-CN" sz="1600" kern="100" dirty="0">
                        <a:effectLst/>
                        <a:latin typeface="Times New Roman"/>
                        <a:ea typeface="宋体"/>
                      </a:endParaRPr>
                    </a:p>
                  </a:txBody>
                  <a:tcPr marL="68580" marR="68580" marT="0" marB="0" anchor="ctr"/>
                </a:tc>
              </a:tr>
              <a:tr h="463572">
                <a:tc>
                  <a:txBody>
                    <a:bodyPr/>
                    <a:lstStyle/>
                    <a:p>
                      <a:pPr algn="ctr">
                        <a:spcAft>
                          <a:spcPts val="0"/>
                        </a:spcAft>
                      </a:pPr>
                      <a:r>
                        <a:rPr lang="en-US" sz="1600" kern="100">
                          <a:effectLst/>
                        </a:rPr>
                        <a:t>01201401002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吉林省长春市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130000</a:t>
                      </a:r>
                      <a:endParaRPr lang="zh-CN" sz="1600" kern="100">
                        <a:effectLst/>
                        <a:latin typeface="Times New Roman"/>
                        <a:ea typeface="宋体"/>
                      </a:endParaRPr>
                    </a:p>
                  </a:txBody>
                  <a:tcPr marL="68580" marR="68580" marT="0" marB="0" anchor="ctr"/>
                </a:tc>
              </a:tr>
              <a:tr h="463572">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党员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江西省赣州市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341000</a:t>
                      </a:r>
                      <a:endParaRPr lang="zh-CN" sz="1600" kern="100" dirty="0">
                        <a:effectLst/>
                        <a:latin typeface="Times New Roman"/>
                        <a:ea typeface="宋体"/>
                      </a:endParaRPr>
                    </a:p>
                  </a:txBody>
                  <a:tcPr marL="68580" marR="68580" marT="0" marB="0" anchor="ctr"/>
                </a:tc>
              </a:tr>
              <a:tr h="463572">
                <a:tc>
                  <a:txBody>
                    <a:bodyPr/>
                    <a:lstStyle/>
                    <a:p>
                      <a:pPr algn="ctr">
                        <a:spcAft>
                          <a:spcPts val="0"/>
                        </a:spcAft>
                      </a:pPr>
                      <a:r>
                        <a:rPr lang="en-US" sz="1600" kern="100">
                          <a:effectLst/>
                        </a:rPr>
                        <a:t>01201401004</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福建省福州市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350000</a:t>
                      </a:r>
                      <a:endParaRPr lang="zh-CN" sz="1600" kern="100" dirty="0">
                        <a:effectLst/>
                        <a:latin typeface="Times New Roman"/>
                        <a:ea typeface="宋体"/>
                      </a:endParaRPr>
                    </a:p>
                  </a:txBody>
                  <a:tcPr marL="68580" marR="68580" marT="0" marB="0" anchor="ct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46154049"/>
              </p:ext>
            </p:extLst>
          </p:nvPr>
        </p:nvGraphicFramePr>
        <p:xfrm>
          <a:off x="732790" y="4915413"/>
          <a:ext cx="11100622" cy="1377605"/>
        </p:xfrm>
        <a:graphic>
          <a:graphicData uri="http://schemas.openxmlformats.org/drawingml/2006/table">
            <a:tbl>
              <a:tblPr firstRow="1" firstCol="1" bandRow="1">
                <a:tableStyleId>{5C22544A-7EE6-4342-B048-85BDC9FD1C3A}</a:tableStyleId>
              </a:tblPr>
              <a:tblGrid>
                <a:gridCol w="3699769"/>
                <a:gridCol w="3699769"/>
                <a:gridCol w="3701084"/>
              </a:tblGrid>
              <a:tr h="275562">
                <a:tc>
                  <a:txBody>
                    <a:bodyPr/>
                    <a:lstStyle/>
                    <a:p>
                      <a:pPr algn="ctr">
                        <a:spcAft>
                          <a:spcPts val="0"/>
                        </a:spcAft>
                      </a:pPr>
                      <a:r>
                        <a:rPr lang="zh-CN" sz="1600" kern="100" dirty="0">
                          <a:effectLst/>
                        </a:rPr>
                        <a:t>用户名</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密码</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用户类别</a:t>
                      </a:r>
                      <a:endParaRPr lang="zh-CN" sz="1600" kern="100">
                        <a:effectLst/>
                        <a:latin typeface="Times New Roman"/>
                        <a:ea typeface="宋体"/>
                      </a:endParaRPr>
                    </a:p>
                  </a:txBody>
                  <a:tcPr marL="68580" marR="68580" marT="0" marB="0"/>
                </a:tc>
              </a:tr>
              <a:tr h="275562">
                <a:tc>
                  <a:txBody>
                    <a:bodyPr/>
                    <a:lstStyle/>
                    <a:p>
                      <a:pPr algn="ctr">
                        <a:spcAft>
                          <a:spcPts val="0"/>
                        </a:spcAft>
                      </a:pPr>
                      <a:r>
                        <a:rPr lang="en-US" sz="1600" kern="100">
                          <a:effectLst/>
                        </a:rPr>
                        <a:t>admin</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admin</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admin</a:t>
                      </a:r>
                      <a:endParaRPr lang="zh-CN" sz="1600" kern="100">
                        <a:effectLst/>
                        <a:latin typeface="Times New Roman"/>
                        <a:ea typeface="宋体"/>
                      </a:endParaRPr>
                    </a:p>
                  </a:txBody>
                  <a:tcPr marL="68580" marR="68580" marT="0" marB="0"/>
                </a:tc>
              </a:tr>
              <a:tr h="275357">
                <a:tc>
                  <a:txBody>
                    <a:bodyPr/>
                    <a:lstStyle/>
                    <a:p>
                      <a:pPr algn="ctr">
                        <a:spcAft>
                          <a:spcPts val="0"/>
                        </a:spcAft>
                      </a:pPr>
                      <a:r>
                        <a:rPr lang="en-US" sz="1600" kern="100">
                          <a:effectLst/>
                        </a:rPr>
                        <a:t>admin</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admin</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admin</a:t>
                      </a:r>
                      <a:endParaRPr lang="zh-CN" sz="1600" kern="100" dirty="0">
                        <a:effectLst/>
                        <a:latin typeface="Times New Roman"/>
                        <a:ea typeface="宋体"/>
                      </a:endParaRPr>
                    </a:p>
                  </a:txBody>
                  <a:tcPr marL="68580" marR="68580" marT="0" marB="0"/>
                </a:tc>
              </a:tr>
              <a:tr h="275562">
                <a:tc>
                  <a:txBody>
                    <a:bodyPr/>
                    <a:lstStyle/>
                    <a:p>
                      <a:pPr algn="ctr">
                        <a:spcAft>
                          <a:spcPts val="0"/>
                        </a:spcAft>
                      </a:pPr>
                      <a:r>
                        <a:rPr lang="en-US" sz="1600" kern="100">
                          <a:effectLst/>
                        </a:rPr>
                        <a:t>teacher</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teacher</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teacher</a:t>
                      </a:r>
                      <a:endParaRPr lang="zh-CN" sz="1600" kern="100" dirty="0">
                        <a:effectLst/>
                        <a:latin typeface="Times New Roman"/>
                        <a:ea typeface="宋体"/>
                      </a:endParaRPr>
                    </a:p>
                  </a:txBody>
                  <a:tcPr marL="68580" marR="68580" marT="0" marB="0"/>
                </a:tc>
              </a:tr>
              <a:tr h="275562">
                <a:tc>
                  <a:txBody>
                    <a:bodyPr/>
                    <a:lstStyle/>
                    <a:p>
                      <a:pPr algn="ctr">
                        <a:spcAft>
                          <a:spcPts val="0"/>
                        </a:spcAft>
                      </a:pPr>
                      <a:r>
                        <a:rPr lang="en-US" sz="1600" kern="100">
                          <a:effectLst/>
                        </a:rPr>
                        <a:t>student</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student</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student</a:t>
                      </a:r>
                      <a:endParaRPr lang="zh-CN" sz="1600" kern="100" dirty="0">
                        <a:effectLst/>
                        <a:latin typeface="Times New Roman"/>
                        <a:ea typeface="宋体"/>
                      </a:endParaRPr>
                    </a:p>
                  </a:txBody>
                  <a:tcPr marL="68580" marR="68580" marT="0" marB="0"/>
                </a:tc>
              </a:tr>
            </a:tbl>
          </a:graphicData>
        </a:graphic>
      </p:graphicFrame>
      <p:sp>
        <p:nvSpPr>
          <p:cNvPr id="4" name="Rectangle 1"/>
          <p:cNvSpPr>
            <a:spLocks noChangeArrowheads="1"/>
          </p:cNvSpPr>
          <p:nvPr/>
        </p:nvSpPr>
        <p:spPr bwMode="auto">
          <a:xfrm>
            <a:off x="4977278" y="1314722"/>
            <a:ext cx="19030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表</a:t>
            </a:r>
            <a:r>
              <a:rPr kumimoji="0" lang="en-US" alt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 </a:t>
            </a:r>
            <a:r>
              <a:rPr kumimoji="0" lang="zh-CN" altLang="en-US"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学生表</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5102201" y="4298740"/>
            <a:ext cx="1903085" cy="461665"/>
          </a:xfrm>
          <a:prstGeom prst="rect">
            <a:avLst/>
          </a:prstGeom>
        </p:spPr>
        <p:txBody>
          <a:bodyPr wrap="none">
            <a:spAutoFit/>
          </a:bodyPr>
          <a:lstStyle/>
          <a:p>
            <a:pPr lvl="0" algn="ctr" eaLnBrk="0" hangingPunct="0"/>
            <a:r>
              <a:rPr lang="zh-CN" altLang="en-US" sz="2400" dirty="0">
                <a:latin typeface="Times New Roman" pitchFamily="18" charset="0"/>
                <a:cs typeface="Times New Roman" pitchFamily="18" charset="0"/>
              </a:rPr>
              <a:t>表</a:t>
            </a:r>
            <a:r>
              <a:rPr lang="en-US" altLang="zh-CN" sz="2400" dirty="0">
                <a:latin typeface="Times New Roman" pitchFamily="18" charset="0"/>
                <a:cs typeface="Times New Roman" pitchFamily="18" charset="0"/>
              </a:rPr>
              <a:t>1-2 </a:t>
            </a:r>
            <a:r>
              <a:rPr lang="zh-CN" altLang="en-US" sz="2400" dirty="0">
                <a:latin typeface="Times New Roman" pitchFamily="18" charset="0"/>
                <a:cs typeface="Times New Roman" pitchFamily="18" charset="0"/>
              </a:rPr>
              <a:t>用户表</a:t>
            </a:r>
            <a:endParaRPr lang="zh-CN" altLang="en-US" sz="2400" dirty="0">
              <a:latin typeface="Arial" pitchFamily="34" charset="0"/>
              <a:cs typeface="宋体" pitchFamily="2" charset="-122"/>
            </a:endParaRPr>
          </a:p>
        </p:txBody>
      </p:sp>
    </p:spTree>
    <p:extLst>
      <p:ext uri="{BB962C8B-B14F-4D97-AF65-F5344CB8AC3E}">
        <p14:creationId xmlns:p14="http://schemas.microsoft.com/office/powerpoint/2010/main" val="1198999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4"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Rectangle 1"/>
          <p:cNvSpPr>
            <a:spLocks noChangeArrowheads="1"/>
          </p:cNvSpPr>
          <p:nvPr/>
        </p:nvSpPr>
        <p:spPr bwMode="auto">
          <a:xfrm>
            <a:off x="4669502" y="1314722"/>
            <a:ext cx="25186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ctr"/>
            <a:r>
              <a:rPr lang="zh-CN" altLang="en-US" sz="2400" dirty="0">
                <a:latin typeface="Times New Roman" pitchFamily="18" charset="0"/>
                <a:cs typeface="Times New Roman" pitchFamily="18" charset="0"/>
              </a:rPr>
              <a:t>表</a:t>
            </a:r>
            <a:r>
              <a:rPr lang="en-US" altLang="zh-CN" sz="2400" dirty="0">
                <a:latin typeface="Times New Roman" pitchFamily="18" charset="0"/>
                <a:cs typeface="Times New Roman" pitchFamily="18" charset="0"/>
              </a:rPr>
              <a:t>1-3 </a:t>
            </a:r>
            <a:r>
              <a:rPr lang="zh-CN" altLang="en-US" sz="2400" dirty="0">
                <a:latin typeface="Times New Roman" pitchFamily="18" charset="0"/>
                <a:cs typeface="Times New Roman" pitchFamily="18" charset="0"/>
              </a:rPr>
              <a:t>班级排课表</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178473224"/>
              </p:ext>
            </p:extLst>
          </p:nvPr>
        </p:nvGraphicFramePr>
        <p:xfrm>
          <a:off x="1117804" y="1964643"/>
          <a:ext cx="9935677" cy="1612275"/>
        </p:xfrm>
        <a:graphic>
          <a:graphicData uri="http://schemas.openxmlformats.org/drawingml/2006/table">
            <a:tbl>
              <a:tblPr firstRow="1" firstCol="1" bandRow="1">
                <a:tableStyleId>{5C22544A-7EE6-4342-B048-85BDC9FD1C3A}</a:tableStyleId>
              </a:tblPr>
              <a:tblGrid>
                <a:gridCol w="2342309"/>
                <a:gridCol w="2654381"/>
                <a:gridCol w="2457717"/>
                <a:gridCol w="2481270"/>
              </a:tblGrid>
              <a:tr h="322455">
                <a:tc>
                  <a:txBody>
                    <a:bodyPr/>
                    <a:lstStyle/>
                    <a:p>
                      <a:pPr algn="ctr">
                        <a:spcAft>
                          <a:spcPts val="0"/>
                        </a:spcAft>
                      </a:pPr>
                      <a:r>
                        <a:rPr lang="zh-CN" sz="1600" kern="100" dirty="0">
                          <a:effectLst/>
                        </a:rPr>
                        <a:t>学期</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课程编号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课程名称</a:t>
                      </a:r>
                      <a:endParaRPr lang="zh-CN" sz="1600" kern="100">
                        <a:effectLst/>
                        <a:latin typeface="Times New Roman"/>
                        <a:ea typeface="宋体"/>
                      </a:endParaRPr>
                    </a:p>
                  </a:txBody>
                  <a:tcPr marL="68580" marR="68580" marT="0" marB="0"/>
                </a:tc>
              </a:tr>
              <a:tr h="322455">
                <a:tc>
                  <a:txBody>
                    <a:bodyPr/>
                    <a:lstStyle/>
                    <a:p>
                      <a:pPr algn="ctr">
                        <a:spcAft>
                          <a:spcPts val="0"/>
                        </a:spcAft>
                      </a:pPr>
                      <a:r>
                        <a:rPr lang="en-US" sz="1600" kern="100">
                          <a:effectLst/>
                        </a:rPr>
                        <a:t>3</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001</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网络数据库</a:t>
                      </a:r>
                      <a:endParaRPr lang="zh-CN" sz="1600" kern="100">
                        <a:effectLst/>
                        <a:latin typeface="Times New Roman"/>
                        <a:ea typeface="宋体"/>
                      </a:endParaRPr>
                    </a:p>
                  </a:txBody>
                  <a:tcPr marL="68580" marR="68580" marT="0" marB="0"/>
                </a:tc>
              </a:tr>
              <a:tr h="322455">
                <a:tc>
                  <a:txBody>
                    <a:bodyPr/>
                    <a:lstStyle/>
                    <a:p>
                      <a:pPr algn="ctr">
                        <a:spcAft>
                          <a:spcPts val="0"/>
                        </a:spcAft>
                      </a:pPr>
                      <a:r>
                        <a:rPr lang="en-US" sz="1600" kern="100">
                          <a:effectLst/>
                        </a:rPr>
                        <a:t>3</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002</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网页设计与制作</a:t>
                      </a:r>
                      <a:endParaRPr lang="zh-CN" sz="1600" kern="100" dirty="0">
                        <a:effectLst/>
                        <a:latin typeface="Times New Roman"/>
                        <a:ea typeface="宋体"/>
                      </a:endParaRPr>
                    </a:p>
                  </a:txBody>
                  <a:tcPr marL="68580" marR="68580" marT="0" marB="0"/>
                </a:tc>
              </a:tr>
              <a:tr h="322455">
                <a:tc>
                  <a:txBody>
                    <a:bodyPr/>
                    <a:lstStyle/>
                    <a:p>
                      <a:pPr algn="ctr">
                        <a:spcAft>
                          <a:spcPts val="0"/>
                        </a:spcAft>
                      </a:pPr>
                      <a:r>
                        <a:rPr lang="en-US" sz="1600" kern="100">
                          <a:effectLst/>
                        </a:rPr>
                        <a:t>2</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003</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Java</a:t>
                      </a:r>
                      <a:r>
                        <a:rPr lang="zh-CN" sz="1600" kern="100" dirty="0">
                          <a:effectLst/>
                        </a:rPr>
                        <a:t>程序设计</a:t>
                      </a:r>
                      <a:endParaRPr lang="zh-CN" sz="1600" kern="100" dirty="0">
                        <a:effectLst/>
                        <a:latin typeface="Times New Roman"/>
                        <a:ea typeface="宋体"/>
                      </a:endParaRPr>
                    </a:p>
                  </a:txBody>
                  <a:tcPr marL="68580" marR="68580" marT="0" marB="0"/>
                </a:tc>
              </a:tr>
              <a:tr h="322455">
                <a:tc>
                  <a:txBody>
                    <a:bodyPr/>
                    <a:lstStyle/>
                    <a:p>
                      <a:pPr algn="ctr">
                        <a:spcAft>
                          <a:spcPts val="0"/>
                        </a:spcAft>
                      </a:pPr>
                      <a:r>
                        <a:rPr lang="en-US" sz="1600" kern="100">
                          <a:effectLst/>
                        </a:rPr>
                        <a:t>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dirty="0">
                          <a:effectLst/>
                        </a:rPr>
                        <a:t>高等数学</a:t>
                      </a:r>
                      <a:endParaRPr lang="zh-CN" sz="1600" kern="100" dirty="0">
                        <a:effectLst/>
                        <a:latin typeface="Times New Roman"/>
                        <a:ea typeface="宋体"/>
                      </a:endParaRPr>
                    </a:p>
                  </a:txBody>
                  <a:tcPr marL="68580" marR="68580" marT="0" marB="0"/>
                </a:tc>
              </a:tr>
            </a:tbl>
          </a:graphicData>
        </a:graphic>
      </p:graphicFrame>
      <p:sp>
        <p:nvSpPr>
          <p:cNvPr id="8" name="矩形 7"/>
          <p:cNvSpPr/>
          <p:nvPr/>
        </p:nvSpPr>
        <p:spPr>
          <a:xfrm>
            <a:off x="903881" y="3804594"/>
            <a:ext cx="10942978" cy="2245102"/>
          </a:xfrm>
          <a:prstGeom prst="rect">
            <a:avLst/>
          </a:prstGeom>
        </p:spPr>
        <p:txBody>
          <a:bodyPr wrap="square">
            <a:spAutoFit/>
          </a:bodyPr>
          <a:lstStyle/>
          <a:p>
            <a:pPr>
              <a:lnSpc>
                <a:spcPct val="150000"/>
              </a:lnSpc>
            </a:pPr>
            <a:r>
              <a:rPr lang="zh-CN" altLang="en-US" sz="2400" dirty="0"/>
              <a:t>分析：表</a:t>
            </a:r>
            <a:r>
              <a:rPr lang="en-US" altLang="zh-CN" sz="2400" dirty="0"/>
              <a:t>1-1</a:t>
            </a:r>
            <a:r>
              <a:rPr lang="zh-CN" altLang="en-US" sz="2400" dirty="0"/>
              <a:t>的“联系方式”列可以再分为“家庭住址”和“邮编”两列，不满足关系的第一条特征，故表</a:t>
            </a:r>
            <a:r>
              <a:rPr lang="en-US" altLang="zh-CN" sz="2400" dirty="0"/>
              <a:t>1-1</a:t>
            </a:r>
            <a:r>
              <a:rPr lang="zh-CN" altLang="en-US" sz="2400" dirty="0"/>
              <a:t>不是关系。表</a:t>
            </a:r>
            <a:r>
              <a:rPr lang="en-US" altLang="zh-CN" sz="2400" dirty="0"/>
              <a:t>1-2</a:t>
            </a:r>
            <a:r>
              <a:rPr lang="zh-CN" altLang="en-US" sz="2400" dirty="0"/>
              <a:t>中的第一行和第二行完全相同，不满足关系的第三条特征，故表</a:t>
            </a:r>
            <a:r>
              <a:rPr lang="en-US" altLang="zh-CN" sz="2400" dirty="0"/>
              <a:t>1-2</a:t>
            </a:r>
            <a:r>
              <a:rPr lang="zh-CN" altLang="en-US" sz="2400" dirty="0"/>
              <a:t>不是关系。表</a:t>
            </a:r>
            <a:r>
              <a:rPr lang="en-US" altLang="zh-CN" sz="2400" dirty="0"/>
              <a:t>1-3</a:t>
            </a:r>
            <a:r>
              <a:rPr lang="zh-CN" altLang="en-US" sz="2400" dirty="0"/>
              <a:t>完全符合关系的所有特征，故表</a:t>
            </a:r>
            <a:r>
              <a:rPr lang="en-US" altLang="zh-CN" sz="2400" dirty="0"/>
              <a:t>1-3</a:t>
            </a:r>
            <a:r>
              <a:rPr lang="zh-CN" altLang="en-US" sz="2400" dirty="0"/>
              <a:t>是关系。</a:t>
            </a:r>
          </a:p>
        </p:txBody>
      </p:sp>
    </p:spTree>
    <p:extLst>
      <p:ext uri="{BB962C8B-B14F-4D97-AF65-F5344CB8AC3E}">
        <p14:creationId xmlns:p14="http://schemas.microsoft.com/office/powerpoint/2010/main" val="20938851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4"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a:latin typeface="+mn-ea"/>
                <a:ea typeface="+mn-ea"/>
              </a:rPr>
              <a:t>2</a:t>
            </a:r>
            <a:r>
              <a:rPr lang="zh-CN" altLang="en-US" sz="2400" dirty="0">
                <a:latin typeface="+mn-ea"/>
                <a:ea typeface="+mn-ea"/>
              </a:rPr>
              <a:t>、关系的术语</a:t>
            </a:r>
          </a:p>
          <a:p>
            <a:pPr indent="0" eaLnBrk="1" hangingPunct="1">
              <a:lnSpc>
                <a:spcPct val="120000"/>
              </a:lnSpc>
            </a:pPr>
            <a:r>
              <a:rPr lang="zh-CN" altLang="en-US" sz="2400" dirty="0">
                <a:latin typeface="+mn-ea"/>
                <a:ea typeface="+mn-ea"/>
              </a:rPr>
              <a:t>关系中的有些术语与概念模型的术语相同或类似，但请注意它们之间的异同。</a:t>
            </a:r>
          </a:p>
          <a:p>
            <a:pPr indent="0" eaLnBrk="1" hangingPunct="1">
              <a:lnSpc>
                <a:spcPct val="12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）关系：满足上述特征的二维表格称之为关系，每个二维表格称为一个关系，每个关系都有一个关系名。例如：表</a:t>
            </a:r>
            <a:r>
              <a:rPr lang="en-US" altLang="zh-CN" sz="2400" dirty="0">
                <a:latin typeface="+mn-ea"/>
                <a:ea typeface="+mn-ea"/>
              </a:rPr>
              <a:t>1-3</a:t>
            </a:r>
            <a:r>
              <a:rPr lang="zh-CN" altLang="en-US" sz="2400" dirty="0">
                <a:latin typeface="+mn-ea"/>
                <a:ea typeface="+mn-ea"/>
              </a:rPr>
              <a:t>是一个关系，它的关系名为班级排课表。</a:t>
            </a:r>
          </a:p>
          <a:p>
            <a:pPr indent="0" eaLnBrk="1" hangingPunct="1">
              <a:lnSpc>
                <a:spcPct val="120000"/>
              </a:lnSpc>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）元组：表中的一行，也叫做记录。例如：表</a:t>
            </a:r>
            <a:r>
              <a:rPr lang="en-US" altLang="zh-CN" sz="2400" dirty="0">
                <a:latin typeface="+mn-ea"/>
                <a:ea typeface="+mn-ea"/>
              </a:rPr>
              <a:t>1-3</a:t>
            </a:r>
            <a:r>
              <a:rPr lang="zh-CN" altLang="en-US" sz="2400" dirty="0">
                <a:latin typeface="+mn-ea"/>
                <a:ea typeface="+mn-ea"/>
              </a:rPr>
              <a:t>中的</a:t>
            </a:r>
            <a:r>
              <a:rPr lang="en-US" altLang="zh-CN" sz="2400" dirty="0">
                <a:latin typeface="+mn-ea"/>
                <a:ea typeface="+mn-ea"/>
              </a:rPr>
              <a:t>3</a:t>
            </a:r>
            <a:r>
              <a:rPr lang="zh-CN" altLang="en-US" sz="2400" dirty="0">
                <a:latin typeface="+mn-ea"/>
                <a:ea typeface="+mn-ea"/>
              </a:rPr>
              <a:t>，</a:t>
            </a:r>
            <a:r>
              <a:rPr lang="en-US" altLang="zh-CN" sz="2400" dirty="0">
                <a:latin typeface="+mn-ea"/>
                <a:ea typeface="+mn-ea"/>
              </a:rPr>
              <a:t>01201401</a:t>
            </a:r>
            <a:r>
              <a:rPr lang="zh-CN" altLang="en-US" sz="2400" dirty="0">
                <a:latin typeface="+mn-ea"/>
                <a:ea typeface="+mn-ea"/>
              </a:rPr>
              <a:t>，</a:t>
            </a:r>
            <a:r>
              <a:rPr lang="en-US" altLang="zh-CN" sz="2400" dirty="0">
                <a:latin typeface="+mn-ea"/>
                <a:ea typeface="+mn-ea"/>
              </a:rPr>
              <a:t>001</a:t>
            </a:r>
            <a:r>
              <a:rPr lang="zh-CN" altLang="en-US" sz="2400" dirty="0">
                <a:latin typeface="+mn-ea"/>
                <a:ea typeface="+mn-ea"/>
              </a:rPr>
              <a:t>，网络数据库就叫做表</a:t>
            </a:r>
            <a:r>
              <a:rPr lang="en-US" altLang="zh-CN" sz="2400" dirty="0">
                <a:latin typeface="+mn-ea"/>
                <a:ea typeface="+mn-ea"/>
              </a:rPr>
              <a:t>1-3</a:t>
            </a:r>
            <a:r>
              <a:rPr lang="zh-CN" altLang="en-US" sz="2400" dirty="0">
                <a:latin typeface="+mn-ea"/>
                <a:ea typeface="+mn-ea"/>
              </a:rPr>
              <a:t>的一个元组，或一条记录。</a:t>
            </a:r>
          </a:p>
          <a:p>
            <a:pPr indent="0" eaLnBrk="1" hangingPunct="1">
              <a:lnSpc>
                <a:spcPct val="120000"/>
              </a:lnSpc>
            </a:pPr>
            <a:r>
              <a:rPr lang="zh-CN" altLang="en-US" sz="2400" dirty="0">
                <a:latin typeface="+mn-ea"/>
                <a:ea typeface="+mn-ea"/>
              </a:rPr>
              <a:t>（</a:t>
            </a:r>
            <a:r>
              <a:rPr lang="en-US" altLang="zh-CN" sz="2400" dirty="0">
                <a:latin typeface="+mn-ea"/>
                <a:ea typeface="+mn-ea"/>
              </a:rPr>
              <a:t>3</a:t>
            </a:r>
            <a:r>
              <a:rPr lang="zh-CN" altLang="en-US" sz="2400" dirty="0">
                <a:latin typeface="+mn-ea"/>
                <a:ea typeface="+mn-ea"/>
              </a:rPr>
              <a:t>）属性：表中的各列，给每一个属性起一个名字，叫属性名，属性也叫做字段。例如表</a:t>
            </a:r>
            <a:r>
              <a:rPr lang="en-US" altLang="zh-CN" sz="2400" dirty="0">
                <a:latin typeface="+mn-ea"/>
                <a:ea typeface="+mn-ea"/>
              </a:rPr>
              <a:t>1-3</a:t>
            </a:r>
            <a:r>
              <a:rPr lang="zh-CN" altLang="en-US" sz="2400" dirty="0">
                <a:latin typeface="+mn-ea"/>
                <a:ea typeface="+mn-ea"/>
              </a:rPr>
              <a:t>中的学期，班级编号，课程编号，课程名称都是属性</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zh-CN" altLang="en-US" sz="2400" dirty="0">
                <a:latin typeface="+mn-ea"/>
                <a:ea typeface="+mn-ea"/>
              </a:rPr>
              <a:t>（</a:t>
            </a:r>
            <a:r>
              <a:rPr lang="en-US" altLang="zh-CN" sz="2400" dirty="0">
                <a:latin typeface="+mn-ea"/>
                <a:ea typeface="+mn-ea"/>
              </a:rPr>
              <a:t>4</a:t>
            </a:r>
            <a:r>
              <a:rPr lang="zh-CN" altLang="en-US" sz="2400" dirty="0">
                <a:latin typeface="+mn-ea"/>
                <a:ea typeface="+mn-ea"/>
              </a:rPr>
              <a:t>）属性值：表中的各列对应的数据，也叫做字段值。例如表</a:t>
            </a:r>
            <a:r>
              <a:rPr lang="en-US" altLang="zh-CN" sz="2400" dirty="0">
                <a:latin typeface="+mn-ea"/>
                <a:ea typeface="+mn-ea"/>
              </a:rPr>
              <a:t>1-3</a:t>
            </a:r>
            <a:r>
              <a:rPr lang="zh-CN" altLang="en-US" sz="2400" dirty="0">
                <a:latin typeface="+mn-ea"/>
                <a:ea typeface="+mn-ea"/>
              </a:rPr>
              <a:t>中的网络数据库，就是课程名称这个属性的属性值。</a:t>
            </a:r>
          </a:p>
        </p:txBody>
      </p:sp>
    </p:spTree>
    <p:extLst>
      <p:ext uri="{BB962C8B-B14F-4D97-AF65-F5344CB8AC3E}">
        <p14:creationId xmlns:p14="http://schemas.microsoft.com/office/powerpoint/2010/main" val="32433101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a:t>
            </a:r>
            <a:r>
              <a:rPr lang="en-US" altLang="zh-CN" sz="2400" dirty="0">
                <a:latin typeface="+mn-ea"/>
                <a:ea typeface="+mn-ea"/>
              </a:rPr>
              <a:t>5</a:t>
            </a:r>
            <a:r>
              <a:rPr lang="zh-CN" altLang="en-US" sz="2400" dirty="0">
                <a:latin typeface="+mn-ea"/>
                <a:ea typeface="+mn-ea"/>
              </a:rPr>
              <a:t>）候选关键字：若表中的某一属性或属性的组合能唯一地标识一个元组，则称该属性或属性的组合为候选键，候选键可以有多个。例如：若把表</a:t>
            </a:r>
            <a:r>
              <a:rPr lang="en-US" altLang="zh-CN" sz="2400" dirty="0">
                <a:latin typeface="+mn-ea"/>
                <a:ea typeface="+mn-ea"/>
              </a:rPr>
              <a:t>1-1</a:t>
            </a:r>
            <a:r>
              <a:rPr lang="zh-CN" altLang="en-US" sz="2400" dirty="0">
                <a:latin typeface="+mn-ea"/>
                <a:ea typeface="+mn-ea"/>
              </a:rPr>
              <a:t>学生表规范为关系模型，则对于该表而言，学号属性能够唯一地标识学生表的一行，若在学生表中增加一个身份证号码的属性，则该属性也可以唯一地标识学生表的一行，故学号和身份证号都是学生表的候选关键字。</a:t>
            </a:r>
          </a:p>
          <a:p>
            <a:pPr indent="0" eaLnBrk="1" hangingPunct="1">
              <a:lnSpc>
                <a:spcPct val="120000"/>
              </a:lnSpc>
            </a:pPr>
            <a:r>
              <a:rPr lang="zh-CN" altLang="en-US" sz="2400" dirty="0">
                <a:latin typeface="+mn-ea"/>
                <a:ea typeface="+mn-ea"/>
              </a:rPr>
              <a:t>（</a:t>
            </a:r>
            <a:r>
              <a:rPr lang="en-US" altLang="zh-CN" sz="2400" dirty="0">
                <a:latin typeface="+mn-ea"/>
                <a:ea typeface="+mn-ea"/>
              </a:rPr>
              <a:t>6</a:t>
            </a:r>
            <a:r>
              <a:rPr lang="zh-CN" altLang="en-US" sz="2400" dirty="0">
                <a:latin typeface="+mn-ea"/>
                <a:ea typeface="+mn-ea"/>
              </a:rPr>
              <a:t>）主关键字：在候选关键字中选择一个作为主关键字，主关键字又叫做主码或主键。在一个表中只能有一个主关键字，主关键字的值必须唯一，且不允许为空值。通常情况下，选择属性值较短的那个属性或属性的组合作为主关键字。例如：对于规范为关系的学生表，可以选用学号作为该表的主关键字；对于表</a:t>
            </a:r>
            <a:r>
              <a:rPr lang="en-US" altLang="zh-CN" sz="2400" dirty="0">
                <a:latin typeface="+mn-ea"/>
                <a:ea typeface="+mn-ea"/>
              </a:rPr>
              <a:t>1-3</a:t>
            </a:r>
            <a:r>
              <a:rPr lang="zh-CN" altLang="en-US" sz="2400" dirty="0">
                <a:latin typeface="+mn-ea"/>
                <a:ea typeface="+mn-ea"/>
              </a:rPr>
              <a:t>班级课程表，可选择（班级编号，课程编号）这两个属性的组合作为主关键字。</a:t>
            </a:r>
          </a:p>
        </p:txBody>
      </p:sp>
    </p:spTree>
    <p:extLst>
      <p:ext uri="{BB962C8B-B14F-4D97-AF65-F5344CB8AC3E}">
        <p14:creationId xmlns:p14="http://schemas.microsoft.com/office/powerpoint/2010/main" val="1742566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4" y="1474694"/>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a:t>
            </a:r>
            <a:r>
              <a:rPr lang="en-US" altLang="zh-CN" sz="2400" dirty="0">
                <a:latin typeface="+mn-ea"/>
                <a:ea typeface="+mn-ea"/>
              </a:rPr>
              <a:t>7</a:t>
            </a:r>
            <a:r>
              <a:rPr lang="zh-CN" altLang="en-US" sz="2400" dirty="0">
                <a:latin typeface="+mn-ea"/>
                <a:ea typeface="+mn-ea"/>
              </a:rPr>
              <a:t>）外关键字：也叫作外键或外码，它是另一个表的主关键字。使用主关键字和外关键字建立起表和表之间的联系。例如：表</a:t>
            </a:r>
            <a:r>
              <a:rPr lang="en-US" altLang="zh-CN" sz="2400" dirty="0">
                <a:latin typeface="+mn-ea"/>
                <a:ea typeface="+mn-ea"/>
              </a:rPr>
              <a:t>1-3</a:t>
            </a:r>
            <a:r>
              <a:rPr lang="zh-CN" altLang="en-US" sz="2400" dirty="0">
                <a:latin typeface="+mn-ea"/>
                <a:ea typeface="+mn-ea"/>
              </a:rPr>
              <a:t>班级排课表里存放的是班级所选的课程信息，其中班级编号属性是班级信息表的主关键字，所以班级编号属性是班级排课表的外关键字；同理课程编号属性是课程表的主关键字，所以课程编号属性是班级排课表的外关键字。</a:t>
            </a:r>
          </a:p>
          <a:p>
            <a:pPr indent="0" eaLnBrk="1" hangingPunct="1">
              <a:lnSpc>
                <a:spcPct val="120000"/>
              </a:lnSpc>
            </a:pPr>
            <a:r>
              <a:rPr lang="zh-CN" altLang="en-US" sz="2400" dirty="0">
                <a:latin typeface="+mn-ea"/>
                <a:ea typeface="+mn-ea"/>
              </a:rPr>
              <a:t>（</a:t>
            </a:r>
            <a:r>
              <a:rPr lang="en-US" altLang="zh-CN" sz="2400" dirty="0">
                <a:latin typeface="+mn-ea"/>
                <a:ea typeface="+mn-ea"/>
              </a:rPr>
              <a:t>8</a:t>
            </a:r>
            <a:r>
              <a:rPr lang="zh-CN" altLang="en-US" sz="2400" dirty="0">
                <a:latin typeface="+mn-ea"/>
                <a:ea typeface="+mn-ea"/>
              </a:rPr>
              <a:t>）主属性：能作为候选关键字的属性。例如规范为关系的学生表的学号就是主属性。</a:t>
            </a:r>
          </a:p>
          <a:p>
            <a:pPr indent="0" eaLnBrk="1" hangingPunct="1">
              <a:lnSpc>
                <a:spcPct val="120000"/>
              </a:lnSpc>
            </a:pPr>
            <a:r>
              <a:rPr lang="zh-CN" altLang="en-US" sz="2400" dirty="0">
                <a:latin typeface="+mn-ea"/>
                <a:ea typeface="+mn-ea"/>
              </a:rPr>
              <a:t>（</a:t>
            </a:r>
            <a:r>
              <a:rPr lang="en-US" altLang="zh-CN" sz="2400" dirty="0">
                <a:latin typeface="+mn-ea"/>
                <a:ea typeface="+mn-ea"/>
              </a:rPr>
              <a:t>9</a:t>
            </a:r>
            <a:r>
              <a:rPr lang="zh-CN" altLang="en-US" sz="2400" dirty="0">
                <a:latin typeface="+mn-ea"/>
                <a:ea typeface="+mn-ea"/>
              </a:rPr>
              <a:t>）非主属性：除了主属性的其他属性。例如规范为关系的学生表的姓名、性别都是非主属性。</a:t>
            </a:r>
          </a:p>
          <a:p>
            <a:pPr indent="0" eaLnBrk="1" hangingPunct="1">
              <a:lnSpc>
                <a:spcPct val="120000"/>
              </a:lnSpc>
            </a:pPr>
            <a:endParaRPr lang="zh-CN" altLang="en-US" sz="2400" dirty="0">
              <a:latin typeface="+mn-ea"/>
              <a:ea typeface="+mn-ea"/>
            </a:endParaRPr>
          </a:p>
        </p:txBody>
      </p:sp>
    </p:spTree>
    <p:extLst>
      <p:ext uri="{BB962C8B-B14F-4D97-AF65-F5344CB8AC3E}">
        <p14:creationId xmlns:p14="http://schemas.microsoft.com/office/powerpoint/2010/main" val="1101130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90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a:latin typeface="+mn-ea"/>
                <a:ea typeface="+mn-ea"/>
              </a:rPr>
              <a:t>3</a:t>
            </a:r>
            <a:r>
              <a:rPr lang="zh-CN" altLang="en-US" sz="2400" dirty="0">
                <a:latin typeface="+mn-ea"/>
                <a:ea typeface="+mn-ea"/>
              </a:rPr>
              <a:t>、将</a:t>
            </a:r>
            <a:r>
              <a:rPr lang="en-US" altLang="zh-CN" sz="2400" dirty="0">
                <a:latin typeface="+mn-ea"/>
                <a:ea typeface="+mn-ea"/>
              </a:rPr>
              <a:t>E-R</a:t>
            </a:r>
            <a:r>
              <a:rPr lang="zh-CN" altLang="en-US" sz="2400" dirty="0">
                <a:latin typeface="+mn-ea"/>
                <a:ea typeface="+mn-ea"/>
              </a:rPr>
              <a:t>图转换为关系模型的方法如下：</a:t>
            </a:r>
          </a:p>
          <a:p>
            <a:pPr indent="0" eaLnBrk="1" hangingPunct="1">
              <a:lnSpc>
                <a:spcPct val="120000"/>
              </a:lnSpc>
            </a:pPr>
            <a:r>
              <a:rPr lang="zh-CN" altLang="en-US" sz="2400" dirty="0">
                <a:latin typeface="+mn-ea"/>
                <a:ea typeface="+mn-ea"/>
              </a:rPr>
              <a:t>将一个实体或联系转换为表，将实体或联系的属性转换为表的列。实体或联系的主关键字转换为表的主关键字，它能唯一地标识表中的每一行。</a:t>
            </a:r>
          </a:p>
          <a:p>
            <a:pPr indent="0" eaLnBrk="1" hangingPunct="1">
              <a:lnSpc>
                <a:spcPct val="120000"/>
              </a:lnSpc>
            </a:pPr>
            <a:r>
              <a:rPr lang="en-US" altLang="zh-CN" sz="2400" dirty="0">
                <a:latin typeface="+mn-ea"/>
                <a:ea typeface="+mn-ea"/>
              </a:rPr>
              <a:t>4</a:t>
            </a:r>
            <a:r>
              <a:rPr lang="zh-CN" altLang="en-US" sz="2400" dirty="0">
                <a:latin typeface="+mn-ea"/>
                <a:ea typeface="+mn-ea"/>
              </a:rPr>
              <a:t>、关系模型的规范化</a:t>
            </a:r>
          </a:p>
          <a:p>
            <a:pPr indent="0" eaLnBrk="1" hangingPunct="1">
              <a:lnSpc>
                <a:spcPct val="120000"/>
              </a:lnSpc>
            </a:pPr>
            <a:r>
              <a:rPr lang="zh-CN" altLang="en-US" sz="2400" dirty="0">
                <a:latin typeface="+mn-ea"/>
                <a:ea typeface="+mn-ea"/>
              </a:rPr>
              <a:t>将</a:t>
            </a:r>
            <a:r>
              <a:rPr lang="en-US" altLang="zh-CN" sz="2400" dirty="0">
                <a:latin typeface="+mn-ea"/>
                <a:ea typeface="+mn-ea"/>
              </a:rPr>
              <a:t>E-R</a:t>
            </a:r>
            <a:r>
              <a:rPr lang="zh-CN" altLang="en-US" sz="2400" dirty="0">
                <a:latin typeface="+mn-ea"/>
                <a:ea typeface="+mn-ea"/>
              </a:rPr>
              <a:t>图转换为关系模型后会经常出现如下问题：</a:t>
            </a:r>
          </a:p>
          <a:p>
            <a:pPr indent="0" eaLnBrk="1" hangingPunct="1">
              <a:lnSpc>
                <a:spcPct val="120000"/>
              </a:lnSpc>
            </a:pPr>
            <a:r>
              <a:rPr lang="zh-CN" altLang="en-US" sz="2400" dirty="0">
                <a:latin typeface="+mn-ea"/>
                <a:ea typeface="+mn-ea"/>
              </a:rPr>
              <a:t>数据冗余：例如学生姓名，在学生表中出现，在成绩表中也出现；课程名称在课程表中出现，在班级排课表中也出现，造成了数据的冗余。</a:t>
            </a:r>
          </a:p>
          <a:p>
            <a:pPr indent="0" eaLnBrk="1" hangingPunct="1">
              <a:lnSpc>
                <a:spcPct val="120000"/>
              </a:lnSpc>
            </a:pPr>
            <a:r>
              <a:rPr lang="zh-CN" altLang="en-US" sz="2400" dirty="0">
                <a:latin typeface="+mn-ea"/>
                <a:ea typeface="+mn-ea"/>
              </a:rPr>
              <a:t>数据可能会出现不一致的现象：例如学生姓名、课程名称的重复出现，容易出现数据的不一致。如输入课程名称不规范，有的时候输入全称，有的时候输入简称。另外在修改的时候，可能会出现遗漏的情况，造成数据的不一致。</a:t>
            </a:r>
          </a:p>
          <a:p>
            <a:pPr indent="0" eaLnBrk="1" hangingPunct="1">
              <a:lnSpc>
                <a:spcPct val="120000"/>
              </a:lnSpc>
            </a:pPr>
            <a:endParaRPr lang="zh-CN" altLang="en-US" sz="2400" dirty="0">
              <a:latin typeface="+mn-ea"/>
              <a:ea typeface="+mn-ea"/>
            </a:endParaRPr>
          </a:p>
        </p:txBody>
      </p:sp>
    </p:spTree>
    <p:extLst>
      <p:ext uri="{BB962C8B-B14F-4D97-AF65-F5344CB8AC3E}">
        <p14:creationId xmlns:p14="http://schemas.microsoft.com/office/powerpoint/2010/main" val="2007781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465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数据维护困难：例如若某学生更改了姓名，那么就要在学生表和成绩表中都要进行修改，否则就会出现数据不一致。因此就会增加维护的工作量，造成数据的维护困难。</a:t>
            </a:r>
          </a:p>
          <a:p>
            <a:pPr indent="0" eaLnBrk="1" hangingPunct="1">
              <a:lnSpc>
                <a:spcPct val="120000"/>
              </a:lnSpc>
            </a:pPr>
            <a:r>
              <a:rPr lang="zh-CN" altLang="en-US" sz="2400" dirty="0">
                <a:latin typeface="+mn-ea"/>
                <a:ea typeface="+mn-ea"/>
              </a:rPr>
              <a:t>那么如何评价数据库关系模型设计的好坏呢？一般情况下，为了克服上述问题，都要对数据库的关系模型进行规范化，通常要求设计符合</a:t>
            </a:r>
            <a:r>
              <a:rPr lang="en-US" altLang="zh-CN" sz="2400" dirty="0">
                <a:latin typeface="+mn-ea"/>
                <a:ea typeface="+mn-ea"/>
              </a:rPr>
              <a:t>3</a:t>
            </a:r>
            <a:r>
              <a:rPr lang="zh-CN" altLang="en-US" sz="2400" dirty="0">
                <a:latin typeface="+mn-ea"/>
                <a:ea typeface="+mn-ea"/>
              </a:rPr>
              <a:t>范式（</a:t>
            </a:r>
            <a:r>
              <a:rPr lang="en-US" altLang="zh-CN" sz="2400" dirty="0">
                <a:latin typeface="+mn-ea"/>
                <a:ea typeface="+mn-ea"/>
              </a:rPr>
              <a:t>3NF</a:t>
            </a:r>
            <a:r>
              <a:rPr lang="zh-CN" altLang="en-US" sz="2400" dirty="0">
                <a:latin typeface="+mn-ea"/>
                <a:ea typeface="+mn-ea"/>
              </a:rPr>
              <a:t>）的要求。所谓范式就是组织数据的规则，根据一个关系满足数据依赖的程序，可将范式分为</a:t>
            </a:r>
            <a:r>
              <a:rPr lang="en-US" altLang="zh-CN" sz="2400" dirty="0">
                <a:latin typeface="+mn-ea"/>
                <a:ea typeface="+mn-ea"/>
              </a:rPr>
              <a:t>1NF</a:t>
            </a:r>
            <a:r>
              <a:rPr lang="zh-CN" altLang="en-US" sz="2400" dirty="0">
                <a:latin typeface="+mn-ea"/>
                <a:ea typeface="+mn-ea"/>
              </a:rPr>
              <a:t>、</a:t>
            </a:r>
            <a:r>
              <a:rPr lang="en-US" altLang="zh-CN" sz="2400" dirty="0">
                <a:latin typeface="+mn-ea"/>
                <a:ea typeface="+mn-ea"/>
              </a:rPr>
              <a:t>2NF</a:t>
            </a:r>
            <a:r>
              <a:rPr lang="zh-CN" altLang="en-US" sz="2400" dirty="0">
                <a:latin typeface="+mn-ea"/>
                <a:ea typeface="+mn-ea"/>
              </a:rPr>
              <a:t>、</a:t>
            </a:r>
            <a:r>
              <a:rPr lang="en-US" altLang="zh-CN" sz="2400" dirty="0">
                <a:latin typeface="+mn-ea"/>
                <a:ea typeface="+mn-ea"/>
              </a:rPr>
              <a:t>3NF</a:t>
            </a:r>
            <a:r>
              <a:rPr lang="zh-CN" altLang="en-US" sz="2400" dirty="0">
                <a:latin typeface="+mn-ea"/>
                <a:ea typeface="+mn-ea"/>
              </a:rPr>
              <a:t>、</a:t>
            </a:r>
            <a:r>
              <a:rPr lang="en-US" altLang="zh-CN" sz="2400" dirty="0">
                <a:latin typeface="+mn-ea"/>
                <a:ea typeface="+mn-ea"/>
              </a:rPr>
              <a:t>4NF</a:t>
            </a:r>
            <a:r>
              <a:rPr lang="zh-CN" altLang="en-US" sz="2400" dirty="0">
                <a:latin typeface="+mn-ea"/>
                <a:ea typeface="+mn-ea"/>
              </a:rPr>
              <a:t>、</a:t>
            </a:r>
            <a:r>
              <a:rPr lang="en-US" altLang="zh-CN" sz="2400" dirty="0">
                <a:latin typeface="+mn-ea"/>
                <a:ea typeface="+mn-ea"/>
              </a:rPr>
              <a:t>5NF</a:t>
            </a:r>
            <a:r>
              <a:rPr lang="zh-CN" altLang="en-US" sz="2400" dirty="0">
                <a:latin typeface="+mn-ea"/>
                <a:ea typeface="+mn-ea"/>
              </a:rPr>
              <a:t>，后一种范式是建立在前一种范式的基础上的，也就是若某关系满足</a:t>
            </a:r>
            <a:r>
              <a:rPr lang="en-US" altLang="zh-CN" sz="2400" dirty="0">
                <a:latin typeface="+mn-ea"/>
                <a:ea typeface="+mn-ea"/>
              </a:rPr>
              <a:t>3NF</a:t>
            </a:r>
            <a:r>
              <a:rPr lang="zh-CN" altLang="en-US" sz="2400" dirty="0">
                <a:latin typeface="+mn-ea"/>
                <a:ea typeface="+mn-ea"/>
              </a:rPr>
              <a:t>，那它一定满足</a:t>
            </a:r>
            <a:r>
              <a:rPr lang="en-US" altLang="zh-CN" sz="2400" dirty="0">
                <a:latin typeface="+mn-ea"/>
                <a:ea typeface="+mn-ea"/>
              </a:rPr>
              <a:t>2NF</a:t>
            </a:r>
            <a:r>
              <a:rPr lang="zh-CN" altLang="en-US" sz="2400" dirty="0">
                <a:latin typeface="+mn-ea"/>
                <a:ea typeface="+mn-ea"/>
              </a:rPr>
              <a:t>；若某关系满足</a:t>
            </a:r>
            <a:r>
              <a:rPr lang="en-US" altLang="zh-CN" sz="2400" dirty="0">
                <a:latin typeface="+mn-ea"/>
                <a:ea typeface="+mn-ea"/>
              </a:rPr>
              <a:t>2NF</a:t>
            </a:r>
            <a:r>
              <a:rPr lang="zh-CN" altLang="en-US" sz="2400" dirty="0">
                <a:latin typeface="+mn-ea"/>
                <a:ea typeface="+mn-ea"/>
              </a:rPr>
              <a:t>，那它一定满足</a:t>
            </a:r>
            <a:r>
              <a:rPr lang="en-US" altLang="zh-CN" sz="2400" dirty="0">
                <a:latin typeface="+mn-ea"/>
                <a:ea typeface="+mn-ea"/>
              </a:rPr>
              <a:t>1NF</a:t>
            </a:r>
            <a:r>
              <a:rPr lang="zh-CN" altLang="en-US" sz="2400" dirty="0">
                <a:latin typeface="+mn-ea"/>
                <a:ea typeface="+mn-ea"/>
              </a:rPr>
              <a:t>。由于</a:t>
            </a:r>
            <a:r>
              <a:rPr lang="en-US" altLang="zh-CN" sz="2400" dirty="0">
                <a:latin typeface="+mn-ea"/>
                <a:ea typeface="+mn-ea"/>
              </a:rPr>
              <a:t>4NF</a:t>
            </a:r>
            <a:r>
              <a:rPr lang="zh-CN" altLang="en-US" sz="2400" dirty="0">
                <a:latin typeface="+mn-ea"/>
                <a:ea typeface="+mn-ea"/>
              </a:rPr>
              <a:t>和</a:t>
            </a:r>
            <a:r>
              <a:rPr lang="en-US" altLang="zh-CN" sz="2400" dirty="0">
                <a:latin typeface="+mn-ea"/>
                <a:ea typeface="+mn-ea"/>
              </a:rPr>
              <a:t>5NF</a:t>
            </a:r>
            <a:r>
              <a:rPr lang="zh-CN" altLang="en-US" sz="2400" dirty="0">
                <a:latin typeface="+mn-ea"/>
                <a:ea typeface="+mn-ea"/>
              </a:rPr>
              <a:t>在实际应用中意义不大，因此不再阐述。</a:t>
            </a:r>
          </a:p>
          <a:p>
            <a:pPr indent="0" eaLnBrk="1" hangingPunct="1">
              <a:lnSpc>
                <a:spcPct val="120000"/>
              </a:lnSpc>
            </a:pPr>
            <a:endParaRPr lang="zh-CN" altLang="en-US" sz="2400" dirty="0">
              <a:latin typeface="+mn-ea"/>
              <a:ea typeface="+mn-ea"/>
            </a:endParaRPr>
          </a:p>
        </p:txBody>
      </p:sp>
    </p:spTree>
    <p:extLst>
      <p:ext uri="{BB962C8B-B14F-4D97-AF65-F5344CB8AC3E}">
        <p14:creationId xmlns:p14="http://schemas.microsoft.com/office/powerpoint/2010/main" val="2844698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08363" y="2659063"/>
            <a:ext cx="4248279" cy="769441"/>
          </a:xfrm>
          <a:prstGeom prst="rect">
            <a:avLst/>
          </a:prstGeom>
          <a:noFill/>
        </p:spPr>
        <p:txBody>
          <a:bodyPr wrap="none">
            <a:spAutoFit/>
          </a:bodyPr>
          <a:lstStyle/>
          <a:p>
            <a:pPr fontAlgn="auto">
              <a:spcBef>
                <a:spcPts val="0"/>
              </a:spcBef>
              <a:spcAft>
                <a:spcPts val="0"/>
              </a:spcAft>
              <a:buFontTx/>
              <a:buNone/>
              <a:defRPr/>
            </a:pP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任务</a:t>
            </a: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3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）第一范式（</a:t>
            </a:r>
            <a:r>
              <a:rPr lang="en-US" altLang="zh-CN" sz="2400" dirty="0">
                <a:latin typeface="+mn-ea"/>
                <a:ea typeface="+mn-ea"/>
              </a:rPr>
              <a:t>1NF</a:t>
            </a:r>
            <a:r>
              <a:rPr lang="zh-CN" altLang="en-US" sz="2400" dirty="0">
                <a:latin typeface="+mn-ea"/>
                <a:ea typeface="+mn-ea"/>
              </a:rPr>
              <a:t>）</a:t>
            </a:r>
          </a:p>
          <a:p>
            <a:pPr indent="0" eaLnBrk="1" hangingPunct="1">
              <a:lnSpc>
                <a:spcPct val="120000"/>
              </a:lnSpc>
            </a:pPr>
            <a:r>
              <a:rPr lang="zh-CN" altLang="en-US" sz="2400" dirty="0">
                <a:latin typeface="+mn-ea"/>
                <a:ea typeface="+mn-ea"/>
              </a:rPr>
              <a:t>如果一个关系中的所有属性都不可再分，则称这个关系是</a:t>
            </a:r>
            <a:r>
              <a:rPr lang="en-US" altLang="zh-CN" sz="2400" dirty="0">
                <a:latin typeface="+mn-ea"/>
                <a:ea typeface="+mn-ea"/>
              </a:rPr>
              <a:t>1NF</a:t>
            </a:r>
            <a:r>
              <a:rPr lang="zh-CN" altLang="en-US" sz="2400" dirty="0">
                <a:latin typeface="+mn-ea"/>
                <a:ea typeface="+mn-ea"/>
              </a:rPr>
              <a:t>。</a:t>
            </a:r>
          </a:p>
          <a:p>
            <a:pPr indent="0" eaLnBrk="1" hangingPunct="1">
              <a:lnSpc>
                <a:spcPct val="120000"/>
              </a:lnSpc>
            </a:pPr>
            <a:r>
              <a:rPr lang="zh-CN" altLang="en-US" sz="2400" dirty="0">
                <a:latin typeface="+mn-ea"/>
                <a:ea typeface="+mn-ea"/>
              </a:rPr>
              <a:t>其实若一个二维表格能称之为关系，那么它就符合</a:t>
            </a:r>
            <a:r>
              <a:rPr lang="en-US" altLang="zh-CN" sz="2400" dirty="0">
                <a:latin typeface="+mn-ea"/>
                <a:ea typeface="+mn-ea"/>
              </a:rPr>
              <a:t>1NF</a:t>
            </a:r>
            <a:r>
              <a:rPr lang="zh-CN" altLang="en-US" sz="2400" dirty="0">
                <a:latin typeface="+mn-ea"/>
                <a:ea typeface="+mn-ea"/>
              </a:rPr>
              <a:t>的要求。这是因为能称之为关系的二维表格必须具备一些特征，其中有一条就是列是不可再分的最小数据项。例如表</a:t>
            </a:r>
            <a:r>
              <a:rPr lang="en-US" altLang="zh-CN" sz="2400" dirty="0">
                <a:latin typeface="+mn-ea"/>
                <a:ea typeface="+mn-ea"/>
              </a:rPr>
              <a:t>1-1</a:t>
            </a:r>
            <a:r>
              <a:rPr lang="zh-CN" altLang="en-US" sz="2400" dirty="0">
                <a:latin typeface="+mn-ea"/>
                <a:ea typeface="+mn-ea"/>
              </a:rPr>
              <a:t>学生表，联系方式属性可以再分成家庭住址和邮编两个属性，不符合</a:t>
            </a:r>
            <a:r>
              <a:rPr lang="en-US" altLang="zh-CN" sz="2400" dirty="0">
                <a:latin typeface="+mn-ea"/>
                <a:ea typeface="+mn-ea"/>
              </a:rPr>
              <a:t>1NF</a:t>
            </a:r>
            <a:r>
              <a:rPr lang="zh-CN" altLang="en-US" sz="2400" dirty="0">
                <a:latin typeface="+mn-ea"/>
                <a:ea typeface="+mn-ea"/>
              </a:rPr>
              <a:t>的要求，如何将该表规范成</a:t>
            </a:r>
            <a:r>
              <a:rPr lang="en-US" altLang="zh-CN" sz="2400" dirty="0">
                <a:latin typeface="+mn-ea"/>
                <a:ea typeface="+mn-ea"/>
              </a:rPr>
              <a:t>1NF</a:t>
            </a:r>
            <a:r>
              <a:rPr lang="zh-CN" altLang="en-US" sz="2400" dirty="0">
                <a:latin typeface="+mn-ea"/>
                <a:ea typeface="+mn-ea"/>
              </a:rPr>
              <a:t>呢？可以有两种方法。一种方法是将联系方式属性展开，如表</a:t>
            </a:r>
            <a:r>
              <a:rPr lang="en-US" altLang="zh-CN" sz="2400" dirty="0">
                <a:latin typeface="+mn-ea"/>
                <a:ea typeface="+mn-ea"/>
              </a:rPr>
              <a:t>1-4</a:t>
            </a:r>
            <a:r>
              <a:rPr lang="zh-CN" altLang="en-US" sz="2400" dirty="0">
                <a:latin typeface="+mn-ea"/>
                <a:ea typeface="+mn-ea"/>
              </a:rPr>
              <a:t>所示。</a:t>
            </a:r>
          </a:p>
          <a:p>
            <a:pPr indent="0" eaLnBrk="1" hangingPunct="1">
              <a:lnSpc>
                <a:spcPct val="120000"/>
              </a:lnSpc>
            </a:pPr>
            <a:endParaRPr lang="zh-CN" altLang="en-US" sz="2400" dirty="0">
              <a:latin typeface="+mn-ea"/>
              <a:ea typeface="+mn-ea"/>
            </a:endParaRPr>
          </a:p>
        </p:txBody>
      </p:sp>
    </p:spTree>
    <p:extLst>
      <p:ext uri="{BB962C8B-B14F-4D97-AF65-F5344CB8AC3E}">
        <p14:creationId xmlns:p14="http://schemas.microsoft.com/office/powerpoint/2010/main" val="6255187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5174745" y="1323521"/>
            <a:ext cx="1890261" cy="461665"/>
          </a:xfrm>
          <a:prstGeom prst="rect">
            <a:avLst/>
          </a:prstGeom>
        </p:spPr>
        <p:txBody>
          <a:bodyPr wrap="none">
            <a:spAutoFit/>
          </a:bodyPr>
          <a:lstStyle/>
          <a:p>
            <a:r>
              <a:rPr lang="zh-CN" altLang="zh-CN" sz="2400" dirty="0"/>
              <a:t>表</a:t>
            </a:r>
            <a:r>
              <a:rPr lang="en-US" altLang="zh-CN" sz="2400" dirty="0"/>
              <a:t>1-4 </a:t>
            </a:r>
            <a:r>
              <a:rPr lang="zh-CN" altLang="zh-CN" sz="2400" dirty="0"/>
              <a:t>学生表</a:t>
            </a:r>
          </a:p>
        </p:txBody>
      </p:sp>
      <p:graphicFrame>
        <p:nvGraphicFramePr>
          <p:cNvPr id="3" name="表格 2"/>
          <p:cNvGraphicFramePr>
            <a:graphicFrameLocks noGrp="1"/>
          </p:cNvGraphicFramePr>
          <p:nvPr>
            <p:extLst>
              <p:ext uri="{D42A27DB-BD31-4B8C-83A1-F6EECF244321}">
                <p14:modId xmlns:p14="http://schemas.microsoft.com/office/powerpoint/2010/main" val="33429252"/>
              </p:ext>
            </p:extLst>
          </p:nvPr>
        </p:nvGraphicFramePr>
        <p:xfrm>
          <a:off x="722314" y="1990164"/>
          <a:ext cx="11057309" cy="3778622"/>
        </p:xfrm>
        <a:graphic>
          <a:graphicData uri="http://schemas.openxmlformats.org/drawingml/2006/table">
            <a:tbl>
              <a:tblPr firstRow="1" firstCol="1" bandRow="1">
                <a:tableStyleId>{5C22544A-7EE6-4342-B048-85BDC9FD1C3A}</a:tableStyleId>
              </a:tblPr>
              <a:tblGrid>
                <a:gridCol w="1796798"/>
                <a:gridCol w="1132335"/>
                <a:gridCol w="927885"/>
                <a:gridCol w="1115298"/>
                <a:gridCol w="1311288"/>
                <a:gridCol w="2031986"/>
                <a:gridCol w="1632974"/>
                <a:gridCol w="1108745"/>
              </a:tblGrid>
              <a:tr h="904018">
                <a:tc>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姓名</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性别</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政治</a:t>
                      </a:r>
                    </a:p>
                    <a:p>
                      <a:pPr algn="ctr">
                        <a:spcAft>
                          <a:spcPts val="0"/>
                        </a:spcAft>
                      </a:pPr>
                      <a:r>
                        <a:rPr lang="zh-CN" sz="1600" kern="100" dirty="0">
                          <a:effectLst/>
                        </a:rPr>
                        <a:t>面貌</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班级名称</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家庭住址</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邮编</a:t>
                      </a:r>
                      <a:endParaRPr lang="zh-CN" sz="1600" kern="100">
                        <a:effectLst/>
                        <a:latin typeface="Times New Roman"/>
                        <a:ea typeface="宋体"/>
                      </a:endParaRPr>
                    </a:p>
                  </a:txBody>
                  <a:tcPr marL="68580" marR="68580" marT="0" marB="0" anchor="ctr"/>
                </a:tc>
              </a:tr>
              <a:tr h="718651">
                <a:tc>
                  <a:txBody>
                    <a:bodyPr/>
                    <a:lstStyle/>
                    <a:p>
                      <a:pPr algn="ctr">
                        <a:spcAft>
                          <a:spcPts val="0"/>
                        </a:spcAft>
                      </a:pPr>
                      <a:r>
                        <a:rPr lang="en-US" sz="1600" kern="100">
                          <a:effectLst/>
                        </a:rPr>
                        <a:t>01201401001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秦伊诺</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女</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河南省信阳市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464000</a:t>
                      </a:r>
                      <a:endParaRPr lang="zh-CN" sz="1600" kern="100">
                        <a:effectLst/>
                        <a:latin typeface="Times New Roman"/>
                        <a:ea typeface="宋体"/>
                      </a:endParaRPr>
                    </a:p>
                  </a:txBody>
                  <a:tcPr marL="68580" marR="68580" marT="0" marB="0" anchor="ctr"/>
                </a:tc>
              </a:tr>
              <a:tr h="718651">
                <a:tc>
                  <a:txBody>
                    <a:bodyPr/>
                    <a:lstStyle/>
                    <a:p>
                      <a:pPr algn="ctr">
                        <a:spcAft>
                          <a:spcPts val="0"/>
                        </a:spcAft>
                      </a:pPr>
                      <a:r>
                        <a:rPr lang="en-US" sz="1600" kern="100">
                          <a:effectLst/>
                        </a:rPr>
                        <a:t>01201401002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吉林省长春市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130000</a:t>
                      </a:r>
                      <a:endParaRPr lang="zh-CN" sz="1600" kern="100">
                        <a:effectLst/>
                        <a:latin typeface="Times New Roman"/>
                        <a:ea typeface="宋体"/>
                      </a:endParaRPr>
                    </a:p>
                  </a:txBody>
                  <a:tcPr marL="68580" marR="68580" marT="0" marB="0" anchor="ctr"/>
                </a:tc>
              </a:tr>
              <a:tr h="718651">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党员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江西省赣州市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341000</a:t>
                      </a:r>
                      <a:endParaRPr lang="zh-CN" sz="1600" kern="100" dirty="0">
                        <a:effectLst/>
                        <a:latin typeface="Times New Roman"/>
                        <a:ea typeface="宋体"/>
                      </a:endParaRPr>
                    </a:p>
                  </a:txBody>
                  <a:tcPr marL="68580" marR="68580" marT="0" marB="0" anchor="ctr"/>
                </a:tc>
              </a:tr>
              <a:tr h="718651">
                <a:tc>
                  <a:txBody>
                    <a:bodyPr/>
                    <a:lstStyle/>
                    <a:p>
                      <a:pPr algn="ctr">
                        <a:spcAft>
                          <a:spcPts val="0"/>
                        </a:spcAft>
                      </a:pPr>
                      <a:r>
                        <a:rPr lang="en-US" sz="1600" kern="100">
                          <a:effectLst/>
                        </a:rPr>
                        <a:t>01201401004</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福建省福州市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350000</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248618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另一种方法是将该关系分解为两个关系，如表</a:t>
            </a:r>
            <a:r>
              <a:rPr lang="en-US" altLang="zh-CN" sz="2400" dirty="0">
                <a:latin typeface="+mn-ea"/>
                <a:ea typeface="+mn-ea"/>
              </a:rPr>
              <a:t>1-5</a:t>
            </a:r>
            <a:r>
              <a:rPr lang="zh-CN" altLang="en-US" sz="2400" dirty="0">
                <a:latin typeface="+mn-ea"/>
                <a:ea typeface="+mn-ea"/>
              </a:rPr>
              <a:t>和表</a:t>
            </a:r>
            <a:r>
              <a:rPr lang="en-US" altLang="zh-CN" sz="2400" dirty="0">
                <a:latin typeface="+mn-ea"/>
                <a:ea typeface="+mn-ea"/>
              </a:rPr>
              <a:t>1-6</a:t>
            </a:r>
            <a:r>
              <a:rPr lang="zh-CN" altLang="en-US" sz="2400" dirty="0">
                <a:latin typeface="+mn-ea"/>
                <a:ea typeface="+mn-ea"/>
              </a:rPr>
              <a:t>所示。</a:t>
            </a:r>
          </a:p>
        </p:txBody>
      </p:sp>
      <p:sp>
        <p:nvSpPr>
          <p:cNvPr id="2" name="矩形 1"/>
          <p:cNvSpPr/>
          <p:nvPr/>
        </p:nvSpPr>
        <p:spPr>
          <a:xfrm>
            <a:off x="2216656" y="2197993"/>
            <a:ext cx="1890261" cy="461665"/>
          </a:xfrm>
          <a:prstGeom prst="rect">
            <a:avLst/>
          </a:prstGeom>
        </p:spPr>
        <p:txBody>
          <a:bodyPr wrap="none">
            <a:spAutoFit/>
          </a:bodyPr>
          <a:lstStyle/>
          <a:p>
            <a:r>
              <a:rPr lang="zh-CN" altLang="zh-CN" sz="2400" dirty="0"/>
              <a:t>表</a:t>
            </a:r>
            <a:r>
              <a:rPr lang="en-US" altLang="zh-CN" sz="2400" dirty="0"/>
              <a:t>1-5 </a:t>
            </a:r>
            <a:r>
              <a:rPr lang="zh-CN" altLang="zh-CN" sz="2400" dirty="0"/>
              <a:t>学生表</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2707288945"/>
              </p:ext>
            </p:extLst>
          </p:nvPr>
        </p:nvGraphicFramePr>
        <p:xfrm>
          <a:off x="453184" y="2891116"/>
          <a:ext cx="5916707" cy="2644176"/>
        </p:xfrm>
        <a:graphic>
          <a:graphicData uri="http://schemas.openxmlformats.org/drawingml/2006/table">
            <a:tbl>
              <a:tblPr firstRow="1" firstCol="1" bandRow="1">
                <a:tableStyleId>{5C22544A-7EE6-4342-B048-85BDC9FD1C3A}</a:tableStyleId>
              </a:tblPr>
              <a:tblGrid>
                <a:gridCol w="1129764"/>
                <a:gridCol w="835226"/>
                <a:gridCol w="596089"/>
                <a:gridCol w="894834"/>
                <a:gridCol w="1025974"/>
                <a:gridCol w="1434820"/>
              </a:tblGrid>
              <a:tr h="344655">
                <a:tc>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姓名</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性别</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smtClean="0">
                          <a:effectLst/>
                        </a:rPr>
                        <a:t>政治</a:t>
                      </a:r>
                      <a:endParaRPr lang="en-US" altLang="zh-CN" sz="1600" kern="100" dirty="0" smtClean="0">
                        <a:effectLst/>
                      </a:endParaRPr>
                    </a:p>
                    <a:p>
                      <a:pPr algn="ctr">
                        <a:spcAft>
                          <a:spcPts val="0"/>
                        </a:spcAft>
                      </a:pPr>
                      <a:r>
                        <a:rPr lang="zh-CN" sz="1600" kern="100" dirty="0" smtClean="0">
                          <a:effectLst/>
                        </a:rPr>
                        <a:t>面貌</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班级名称</a:t>
                      </a:r>
                      <a:endParaRPr lang="zh-CN" sz="1600" kern="100" dirty="0">
                        <a:effectLst/>
                        <a:latin typeface="Times New Roman"/>
                        <a:ea typeface="宋体"/>
                      </a:endParaRPr>
                    </a:p>
                  </a:txBody>
                  <a:tcPr marL="68580" marR="68580" marT="0" marB="0"/>
                </a:tc>
              </a:tr>
              <a:tr h="539124">
                <a:tc>
                  <a:txBody>
                    <a:bodyPr/>
                    <a:lstStyle/>
                    <a:p>
                      <a:pPr algn="ctr">
                        <a:spcAft>
                          <a:spcPts val="0"/>
                        </a:spcAft>
                      </a:pPr>
                      <a:r>
                        <a:rPr lang="en-US" sz="1600" kern="100" dirty="0">
                          <a:effectLst/>
                        </a:rPr>
                        <a:t>01201401001</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秦伊诺</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女</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团员</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tc>
              </a:tr>
              <a:tr h="539124">
                <a:tc>
                  <a:txBody>
                    <a:bodyPr/>
                    <a:lstStyle/>
                    <a:p>
                      <a:pPr algn="ctr">
                        <a:spcAft>
                          <a:spcPts val="0"/>
                        </a:spcAft>
                      </a:pPr>
                      <a:r>
                        <a:rPr lang="en-US" sz="1600" kern="100">
                          <a:effectLst/>
                        </a:rPr>
                        <a:t>01201401002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r>
              <a:tr h="539124">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党员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r>
              <a:tr h="539124">
                <a:tc>
                  <a:txBody>
                    <a:bodyPr/>
                    <a:lstStyle/>
                    <a:p>
                      <a:pPr algn="ctr">
                        <a:spcAft>
                          <a:spcPts val="0"/>
                        </a:spcAft>
                      </a:pPr>
                      <a:r>
                        <a:rPr lang="en-US" sz="1600" kern="100">
                          <a:effectLst/>
                        </a:rPr>
                        <a:t>01201401004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tc>
              </a:tr>
            </a:tbl>
          </a:graphicData>
        </a:graphic>
      </p:graphicFrame>
      <p:sp>
        <p:nvSpPr>
          <p:cNvPr id="4" name="矩形 3"/>
          <p:cNvSpPr/>
          <p:nvPr/>
        </p:nvSpPr>
        <p:spPr>
          <a:xfrm>
            <a:off x="8299133" y="2197993"/>
            <a:ext cx="2813591" cy="461665"/>
          </a:xfrm>
          <a:prstGeom prst="rect">
            <a:avLst/>
          </a:prstGeom>
        </p:spPr>
        <p:txBody>
          <a:bodyPr wrap="none">
            <a:spAutoFit/>
          </a:bodyPr>
          <a:lstStyle/>
          <a:p>
            <a:r>
              <a:rPr lang="zh-CN" altLang="zh-CN" sz="2400" dirty="0"/>
              <a:t>表</a:t>
            </a:r>
            <a:r>
              <a:rPr lang="en-US" altLang="zh-CN" sz="2400" dirty="0"/>
              <a:t>1-6 </a:t>
            </a:r>
            <a:r>
              <a:rPr lang="zh-CN" altLang="zh-CN" sz="2400" dirty="0"/>
              <a:t>学生通讯录表</a:t>
            </a:r>
            <a:endParaRPr lang="zh-CN" altLang="en-US" sz="2400" dirty="0"/>
          </a:p>
        </p:txBody>
      </p:sp>
      <p:graphicFrame>
        <p:nvGraphicFramePr>
          <p:cNvPr id="9" name="表格 8"/>
          <p:cNvGraphicFramePr>
            <a:graphicFrameLocks noGrp="1"/>
          </p:cNvGraphicFramePr>
          <p:nvPr>
            <p:extLst>
              <p:ext uri="{D42A27DB-BD31-4B8C-83A1-F6EECF244321}">
                <p14:modId xmlns:p14="http://schemas.microsoft.com/office/powerpoint/2010/main" val="3188909529"/>
              </p:ext>
            </p:extLst>
          </p:nvPr>
        </p:nvGraphicFramePr>
        <p:xfrm>
          <a:off x="6699684" y="2904564"/>
          <a:ext cx="4864788" cy="2608731"/>
        </p:xfrm>
        <a:graphic>
          <a:graphicData uri="http://schemas.openxmlformats.org/drawingml/2006/table">
            <a:tbl>
              <a:tblPr firstRow="1" firstCol="1" bandRow="1">
                <a:tableStyleId>{5C22544A-7EE6-4342-B048-85BDC9FD1C3A}</a:tableStyleId>
              </a:tblPr>
              <a:tblGrid>
                <a:gridCol w="1621596"/>
                <a:gridCol w="1621596"/>
                <a:gridCol w="1621596"/>
              </a:tblGrid>
              <a:tr h="296427">
                <a:tc>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家庭住址</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邮编</a:t>
                      </a:r>
                      <a:endParaRPr lang="zh-CN" sz="1600" kern="100" dirty="0">
                        <a:effectLst/>
                        <a:latin typeface="Times New Roman"/>
                        <a:ea typeface="宋体"/>
                      </a:endParaRPr>
                    </a:p>
                  </a:txBody>
                  <a:tcPr marL="68580" marR="68580" marT="0" marB="0" anchor="ctr"/>
                </a:tc>
              </a:tr>
              <a:tr h="578076">
                <a:tc>
                  <a:txBody>
                    <a:bodyPr/>
                    <a:lstStyle/>
                    <a:p>
                      <a:pPr algn="ctr">
                        <a:spcAft>
                          <a:spcPts val="0"/>
                        </a:spcAft>
                      </a:pPr>
                      <a:r>
                        <a:rPr lang="en-US" sz="1600" kern="100">
                          <a:effectLst/>
                        </a:rPr>
                        <a:t>01201401001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河南省信阳市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464000</a:t>
                      </a:r>
                      <a:endParaRPr lang="zh-CN" sz="1600" kern="100" dirty="0">
                        <a:effectLst/>
                        <a:latin typeface="Times New Roman"/>
                        <a:ea typeface="宋体"/>
                      </a:endParaRPr>
                    </a:p>
                  </a:txBody>
                  <a:tcPr marL="68580" marR="68580" marT="0" marB="0" anchor="ctr"/>
                </a:tc>
              </a:tr>
              <a:tr h="578076">
                <a:tc>
                  <a:txBody>
                    <a:bodyPr/>
                    <a:lstStyle/>
                    <a:p>
                      <a:pPr algn="ctr">
                        <a:spcAft>
                          <a:spcPts val="0"/>
                        </a:spcAft>
                      </a:pPr>
                      <a:r>
                        <a:rPr lang="en-US" sz="1600" kern="100">
                          <a:effectLst/>
                        </a:rPr>
                        <a:t>01201401002</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吉林省长春市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130000</a:t>
                      </a:r>
                      <a:endParaRPr lang="zh-CN" sz="1600" kern="100" dirty="0">
                        <a:effectLst/>
                        <a:latin typeface="Times New Roman"/>
                        <a:ea typeface="宋体"/>
                      </a:endParaRPr>
                    </a:p>
                  </a:txBody>
                  <a:tcPr marL="68580" marR="68580" marT="0" marB="0" anchor="ctr"/>
                </a:tc>
              </a:tr>
              <a:tr h="578076">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江西省赣州市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341000</a:t>
                      </a:r>
                      <a:endParaRPr lang="zh-CN" sz="1600" kern="100" dirty="0">
                        <a:effectLst/>
                        <a:latin typeface="Times New Roman"/>
                        <a:ea typeface="宋体"/>
                      </a:endParaRPr>
                    </a:p>
                  </a:txBody>
                  <a:tcPr marL="68580" marR="68580" marT="0" marB="0" anchor="ctr"/>
                </a:tc>
              </a:tr>
              <a:tr h="578076">
                <a:tc>
                  <a:txBody>
                    <a:bodyPr/>
                    <a:lstStyle/>
                    <a:p>
                      <a:pPr algn="ctr">
                        <a:spcAft>
                          <a:spcPts val="0"/>
                        </a:spcAft>
                      </a:pPr>
                      <a:r>
                        <a:rPr lang="en-US" sz="1600" kern="100">
                          <a:effectLst/>
                        </a:rPr>
                        <a:t>01201401004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福建省福州市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350000</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9521683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smtClean="0">
                <a:latin typeface="+mn-ea"/>
                <a:ea typeface="+mn-ea"/>
              </a:rPr>
              <a:t>（</a:t>
            </a:r>
            <a:r>
              <a:rPr lang="en-US" altLang="zh-CN" sz="2400" dirty="0">
                <a:latin typeface="+mn-ea"/>
                <a:ea typeface="+mn-ea"/>
              </a:rPr>
              <a:t>2</a:t>
            </a:r>
            <a:r>
              <a:rPr lang="zh-CN" altLang="en-US" sz="2400" dirty="0">
                <a:latin typeface="+mn-ea"/>
                <a:ea typeface="+mn-ea"/>
              </a:rPr>
              <a:t>）第二范式（</a:t>
            </a:r>
            <a:r>
              <a:rPr lang="en-US" altLang="zh-CN" sz="2400" dirty="0">
                <a:latin typeface="+mn-ea"/>
                <a:ea typeface="+mn-ea"/>
              </a:rPr>
              <a:t>2NF</a:t>
            </a:r>
            <a:r>
              <a:rPr lang="zh-CN" altLang="en-US" sz="2400" dirty="0">
                <a:latin typeface="+mn-ea"/>
                <a:ea typeface="+mn-ea"/>
              </a:rPr>
              <a:t>）</a:t>
            </a:r>
          </a:p>
          <a:p>
            <a:pPr indent="0" eaLnBrk="1" hangingPunct="1">
              <a:lnSpc>
                <a:spcPct val="120000"/>
              </a:lnSpc>
            </a:pPr>
            <a:r>
              <a:rPr lang="zh-CN" altLang="en-US" sz="2400" dirty="0">
                <a:latin typeface="+mn-ea"/>
                <a:ea typeface="+mn-ea"/>
              </a:rPr>
              <a:t>如果一个关系满足</a:t>
            </a:r>
            <a:r>
              <a:rPr lang="en-US" altLang="zh-CN" sz="2400" dirty="0">
                <a:latin typeface="+mn-ea"/>
                <a:ea typeface="+mn-ea"/>
              </a:rPr>
              <a:t>1NF</a:t>
            </a:r>
            <a:r>
              <a:rPr lang="zh-CN" altLang="en-US" sz="2400" dirty="0">
                <a:latin typeface="+mn-ea"/>
                <a:ea typeface="+mn-ea"/>
              </a:rPr>
              <a:t>的要求，且所有非主属性都完全函数依赖于主关键字，则称这个关系是</a:t>
            </a:r>
            <a:r>
              <a:rPr lang="en-US" altLang="zh-CN" sz="2400" dirty="0">
                <a:latin typeface="+mn-ea"/>
                <a:ea typeface="+mn-ea"/>
              </a:rPr>
              <a:t>2NF</a:t>
            </a:r>
            <a:r>
              <a:rPr lang="zh-CN" altLang="en-US" sz="2400" dirty="0">
                <a:latin typeface="+mn-ea"/>
                <a:ea typeface="+mn-ea"/>
              </a:rPr>
              <a:t>。</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表</a:t>
            </a:r>
            <a:r>
              <a:rPr lang="en-US" altLang="zh-CN" sz="2400" dirty="0">
                <a:latin typeface="+mn-ea"/>
                <a:ea typeface="+mn-ea"/>
              </a:rPr>
              <a:t>1-4</a:t>
            </a:r>
            <a:r>
              <a:rPr lang="zh-CN" altLang="en-US" sz="2400" dirty="0">
                <a:latin typeface="+mn-ea"/>
                <a:ea typeface="+mn-ea"/>
              </a:rPr>
              <a:t>学生表，学号能唯一地标识出该表中的每一行，所以学号是该表的主关键字。学号为“</a:t>
            </a:r>
            <a:r>
              <a:rPr lang="en-US" altLang="zh-CN" sz="2400" dirty="0">
                <a:latin typeface="+mn-ea"/>
                <a:ea typeface="+mn-ea"/>
              </a:rPr>
              <a:t>01201401001”</a:t>
            </a:r>
            <a:r>
              <a:rPr lang="zh-CN" altLang="en-US" sz="2400" dirty="0">
                <a:latin typeface="+mn-ea"/>
                <a:ea typeface="+mn-ea"/>
              </a:rPr>
              <a:t>的姓名是“秦伊诺”，学生的姓名完全能由学生的学号来决定，也就是说有一个学号就会有一个并且只能有一个姓名与它对应，则称姓名完全函数依赖学号，也可以说学号决定了姓名。同理，表</a:t>
            </a:r>
            <a:r>
              <a:rPr lang="en-US" altLang="zh-CN" sz="2400" dirty="0">
                <a:latin typeface="+mn-ea"/>
                <a:ea typeface="+mn-ea"/>
              </a:rPr>
              <a:t>1-4</a:t>
            </a:r>
            <a:r>
              <a:rPr lang="zh-CN" altLang="en-US" sz="2400" dirty="0">
                <a:latin typeface="+mn-ea"/>
                <a:ea typeface="+mn-ea"/>
              </a:rPr>
              <a:t>中的性别、政治面貌、班级编号、班级名称、家庭住址和邮编等属性也完全函数依赖于学号，故表</a:t>
            </a:r>
            <a:r>
              <a:rPr lang="en-US" altLang="zh-CN" sz="2400" dirty="0">
                <a:latin typeface="+mn-ea"/>
                <a:ea typeface="+mn-ea"/>
              </a:rPr>
              <a:t>1-4</a:t>
            </a:r>
            <a:r>
              <a:rPr lang="zh-CN" altLang="en-US" sz="2400" dirty="0">
                <a:latin typeface="+mn-ea"/>
                <a:ea typeface="+mn-ea"/>
              </a:rPr>
              <a:t>符合</a:t>
            </a:r>
            <a:r>
              <a:rPr lang="en-US" altLang="zh-CN" sz="2400" dirty="0">
                <a:latin typeface="+mn-ea"/>
                <a:ea typeface="+mn-ea"/>
              </a:rPr>
              <a:t>2NF</a:t>
            </a:r>
            <a:r>
              <a:rPr lang="zh-CN" altLang="en-US" sz="2400" dirty="0">
                <a:latin typeface="+mn-ea"/>
                <a:ea typeface="+mn-ea"/>
              </a:rPr>
              <a:t>的要求。</a:t>
            </a:r>
          </a:p>
          <a:p>
            <a:pPr indent="0" eaLnBrk="1" hangingPunct="1">
              <a:lnSpc>
                <a:spcPct val="120000"/>
              </a:lnSpc>
            </a:pPr>
            <a:endParaRPr lang="zh-CN" altLang="en-US" sz="2400" dirty="0">
              <a:latin typeface="+mn-ea"/>
              <a:ea typeface="+mn-ea"/>
            </a:endParaRPr>
          </a:p>
        </p:txBody>
      </p:sp>
    </p:spTree>
    <p:extLst>
      <p:ext uri="{BB962C8B-B14F-4D97-AF65-F5344CB8AC3E}">
        <p14:creationId xmlns:p14="http://schemas.microsoft.com/office/powerpoint/2010/main" val="30135251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smtClean="0">
                <a:latin typeface="+mn-ea"/>
                <a:ea typeface="+mn-ea"/>
              </a:rPr>
              <a:t>    表</a:t>
            </a:r>
            <a:r>
              <a:rPr lang="en-US" altLang="zh-CN" sz="2400" dirty="0">
                <a:latin typeface="+mn-ea"/>
                <a:ea typeface="+mn-ea"/>
              </a:rPr>
              <a:t>1-3</a:t>
            </a:r>
            <a:r>
              <a:rPr lang="zh-CN" altLang="en-US" sz="2400" dirty="0">
                <a:latin typeface="+mn-ea"/>
                <a:ea typeface="+mn-ea"/>
              </a:rPr>
              <a:t>班级排课表，（班级编号，课程编号）能唯一地标识出该表中的每一行，所以（班级编号，课程编号）是该表的主关键字。而当给出课程编号时就可以唯一地确定出该课程编号所对应的课程名称，所以课程名称属性只依赖于主关键字的课程编号，而与主关键字的班级编号无关。所以课程名称只依赖于主关键字的一部分，则说课程名称部分函数依赖主关键字（班级编号，课程编号）。故表</a:t>
            </a:r>
            <a:r>
              <a:rPr lang="en-US" altLang="zh-CN" sz="2400" dirty="0">
                <a:latin typeface="+mn-ea"/>
                <a:ea typeface="+mn-ea"/>
              </a:rPr>
              <a:t>1-3</a:t>
            </a:r>
            <a:r>
              <a:rPr lang="zh-CN" altLang="en-US" sz="2400" dirty="0">
                <a:latin typeface="+mn-ea"/>
                <a:ea typeface="+mn-ea"/>
              </a:rPr>
              <a:t>不是</a:t>
            </a:r>
            <a:r>
              <a:rPr lang="en-US" altLang="zh-CN" sz="2400" dirty="0">
                <a:latin typeface="+mn-ea"/>
                <a:ea typeface="+mn-ea"/>
              </a:rPr>
              <a:t>2NF</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如何</a:t>
            </a:r>
            <a:r>
              <a:rPr lang="zh-CN" altLang="en-US" sz="2400" dirty="0">
                <a:latin typeface="+mn-ea"/>
                <a:ea typeface="+mn-ea"/>
              </a:rPr>
              <a:t>将该表规范为</a:t>
            </a:r>
            <a:r>
              <a:rPr lang="en-US" altLang="zh-CN" sz="2400" dirty="0">
                <a:latin typeface="+mn-ea"/>
                <a:ea typeface="+mn-ea"/>
              </a:rPr>
              <a:t>2NF</a:t>
            </a:r>
            <a:r>
              <a:rPr lang="zh-CN" altLang="en-US" sz="2400" dirty="0">
                <a:latin typeface="+mn-ea"/>
                <a:ea typeface="+mn-ea"/>
              </a:rPr>
              <a:t>呢？可将关系进行拆分，将部分函数据依赖关系中的主属性和非主属性从关系中提取出来，单独构成一个关系；将关系中余下的其他属性加上主关键字，构成关系。故可将表</a:t>
            </a:r>
            <a:r>
              <a:rPr lang="en-US" altLang="zh-CN" sz="2400" dirty="0">
                <a:latin typeface="+mn-ea"/>
                <a:ea typeface="+mn-ea"/>
              </a:rPr>
              <a:t>1-3</a:t>
            </a:r>
            <a:r>
              <a:rPr lang="zh-CN" altLang="en-US" sz="2400" dirty="0">
                <a:latin typeface="+mn-ea"/>
                <a:ea typeface="+mn-ea"/>
              </a:rPr>
              <a:t>中存在部分函数依赖关系的课程编号和课程名称提取出来单独构成课程表，而班级排课表中包含余下的其他属性和主关键字（班级编号，课程编号），如表</a:t>
            </a:r>
            <a:r>
              <a:rPr lang="en-US" altLang="zh-CN" sz="2400" dirty="0">
                <a:latin typeface="+mn-ea"/>
                <a:ea typeface="+mn-ea"/>
              </a:rPr>
              <a:t>1-7</a:t>
            </a:r>
            <a:r>
              <a:rPr lang="zh-CN" altLang="en-US" sz="2400" dirty="0">
                <a:latin typeface="+mn-ea"/>
                <a:ea typeface="+mn-ea"/>
              </a:rPr>
              <a:t>和</a:t>
            </a:r>
            <a:r>
              <a:rPr lang="en-US" altLang="zh-CN" sz="2400" dirty="0">
                <a:latin typeface="+mn-ea"/>
                <a:ea typeface="+mn-ea"/>
              </a:rPr>
              <a:t>1-8</a:t>
            </a:r>
            <a:r>
              <a:rPr lang="zh-CN" altLang="en-US" sz="2400" dirty="0">
                <a:latin typeface="+mn-ea"/>
                <a:ea typeface="+mn-ea"/>
              </a:rPr>
              <a:t>所示。</a:t>
            </a:r>
          </a:p>
        </p:txBody>
      </p:sp>
    </p:spTree>
    <p:extLst>
      <p:ext uri="{BB962C8B-B14F-4D97-AF65-F5344CB8AC3E}">
        <p14:creationId xmlns:p14="http://schemas.microsoft.com/office/powerpoint/2010/main" val="1505552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2382837" y="1777629"/>
            <a:ext cx="205740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zh-CN" sz="2400" dirty="0"/>
              <a:t>表</a:t>
            </a:r>
            <a:r>
              <a:rPr lang="en-US" altLang="zh-CN" sz="2400" dirty="0"/>
              <a:t>1-7 </a:t>
            </a:r>
            <a:r>
              <a:rPr lang="zh-CN" altLang="zh-CN" sz="2400" dirty="0"/>
              <a:t>课程表</a:t>
            </a:r>
            <a:endParaRPr lang="zh-CN" altLang="en-US" sz="2400" dirty="0">
              <a:latin typeface="+mn-ea"/>
              <a:ea typeface="+mn-ea"/>
            </a:endParaRPr>
          </a:p>
        </p:txBody>
      </p:sp>
      <p:sp>
        <p:nvSpPr>
          <p:cNvPr id="2" name="矩形 1"/>
          <p:cNvSpPr/>
          <p:nvPr/>
        </p:nvSpPr>
        <p:spPr>
          <a:xfrm>
            <a:off x="7620139" y="1777529"/>
            <a:ext cx="2505814" cy="461665"/>
          </a:xfrm>
          <a:prstGeom prst="rect">
            <a:avLst/>
          </a:prstGeom>
        </p:spPr>
        <p:txBody>
          <a:bodyPr wrap="none">
            <a:spAutoFit/>
          </a:bodyPr>
          <a:lstStyle/>
          <a:p>
            <a:r>
              <a:rPr lang="zh-CN" altLang="zh-CN" sz="2400" dirty="0"/>
              <a:t>表</a:t>
            </a:r>
            <a:r>
              <a:rPr lang="en-US" altLang="zh-CN" sz="2400" dirty="0"/>
              <a:t>1-8 </a:t>
            </a:r>
            <a:r>
              <a:rPr lang="zh-CN" altLang="zh-CN" sz="2400" dirty="0"/>
              <a:t>班级排课表</a:t>
            </a:r>
          </a:p>
        </p:txBody>
      </p:sp>
      <p:graphicFrame>
        <p:nvGraphicFramePr>
          <p:cNvPr id="3" name="表格 2"/>
          <p:cNvGraphicFramePr>
            <a:graphicFrameLocks noGrp="1"/>
          </p:cNvGraphicFramePr>
          <p:nvPr>
            <p:extLst>
              <p:ext uri="{D42A27DB-BD31-4B8C-83A1-F6EECF244321}">
                <p14:modId xmlns:p14="http://schemas.microsoft.com/office/powerpoint/2010/main" val="2723453358"/>
              </p:ext>
            </p:extLst>
          </p:nvPr>
        </p:nvGraphicFramePr>
        <p:xfrm>
          <a:off x="484093" y="2521835"/>
          <a:ext cx="5357495" cy="2157740"/>
        </p:xfrm>
        <a:graphic>
          <a:graphicData uri="http://schemas.openxmlformats.org/drawingml/2006/table">
            <a:tbl>
              <a:tblPr firstRow="1" firstCol="1" bandRow="1">
                <a:tableStyleId>{5C22544A-7EE6-4342-B048-85BDC9FD1C3A}</a:tableStyleId>
              </a:tblPr>
              <a:tblGrid>
                <a:gridCol w="2678430"/>
                <a:gridCol w="2679065"/>
              </a:tblGrid>
              <a:tr h="431548">
                <a:tc>
                  <a:txBody>
                    <a:bodyPr/>
                    <a:lstStyle/>
                    <a:p>
                      <a:pPr algn="ctr">
                        <a:spcAft>
                          <a:spcPts val="0"/>
                        </a:spcAft>
                      </a:pPr>
                      <a:r>
                        <a:rPr lang="zh-CN" sz="1600" kern="100" dirty="0">
                          <a:effectLst/>
                        </a:rPr>
                        <a:t>课程编号</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课程名称</a:t>
                      </a:r>
                      <a:endParaRPr lang="zh-CN" sz="1600" kern="100" dirty="0">
                        <a:effectLst/>
                        <a:latin typeface="Times New Roman"/>
                        <a:ea typeface="宋体"/>
                      </a:endParaRPr>
                    </a:p>
                  </a:txBody>
                  <a:tcPr marL="68580" marR="68580" marT="0" marB="0" anchor="ctr"/>
                </a:tc>
              </a:tr>
              <a:tr h="431548">
                <a:tc>
                  <a:txBody>
                    <a:bodyPr/>
                    <a:lstStyle/>
                    <a:p>
                      <a:pPr algn="ctr">
                        <a:spcAft>
                          <a:spcPts val="0"/>
                        </a:spcAft>
                      </a:pPr>
                      <a:r>
                        <a:rPr lang="en-US" sz="1600" kern="100">
                          <a:effectLst/>
                        </a:rPr>
                        <a:t>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网络数据库</a:t>
                      </a:r>
                      <a:endParaRPr lang="zh-CN" sz="1600" kern="100" dirty="0">
                        <a:effectLst/>
                        <a:latin typeface="Times New Roman"/>
                        <a:ea typeface="宋体"/>
                      </a:endParaRPr>
                    </a:p>
                  </a:txBody>
                  <a:tcPr marL="68580" marR="68580" marT="0" marB="0" anchor="ctr"/>
                </a:tc>
              </a:tr>
              <a:tr h="431548">
                <a:tc>
                  <a:txBody>
                    <a:bodyPr/>
                    <a:lstStyle/>
                    <a:p>
                      <a:pPr algn="ctr">
                        <a:spcAft>
                          <a:spcPts val="0"/>
                        </a:spcAft>
                      </a:pPr>
                      <a:r>
                        <a:rPr lang="en-US" sz="1600" kern="100">
                          <a:effectLst/>
                        </a:rPr>
                        <a:t>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网页设计与制作</a:t>
                      </a:r>
                      <a:endParaRPr lang="zh-CN" sz="1600" kern="100" dirty="0">
                        <a:effectLst/>
                        <a:latin typeface="Times New Roman"/>
                        <a:ea typeface="宋体"/>
                      </a:endParaRPr>
                    </a:p>
                  </a:txBody>
                  <a:tcPr marL="68580" marR="68580" marT="0" marB="0" anchor="ctr"/>
                </a:tc>
              </a:tr>
              <a:tr h="431548">
                <a:tc>
                  <a:txBody>
                    <a:bodyPr/>
                    <a:lstStyle/>
                    <a:p>
                      <a:pPr algn="ctr">
                        <a:spcAft>
                          <a:spcPts val="0"/>
                        </a:spcAft>
                      </a:pPr>
                      <a:r>
                        <a:rPr lang="en-US" sz="1600" kern="100">
                          <a:effectLst/>
                        </a:rPr>
                        <a:t>003</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Java</a:t>
                      </a:r>
                      <a:r>
                        <a:rPr lang="zh-CN" sz="1600" kern="100" dirty="0">
                          <a:effectLst/>
                        </a:rPr>
                        <a:t>程序设计</a:t>
                      </a:r>
                      <a:endParaRPr lang="zh-CN" sz="1600" kern="100" dirty="0">
                        <a:effectLst/>
                        <a:latin typeface="Times New Roman"/>
                        <a:ea typeface="宋体"/>
                      </a:endParaRPr>
                    </a:p>
                  </a:txBody>
                  <a:tcPr marL="68580" marR="68580" marT="0" marB="0" anchor="ctr"/>
                </a:tc>
              </a:tr>
              <a:tr h="431548">
                <a:tc>
                  <a:txBody>
                    <a:bodyPr/>
                    <a:lstStyle/>
                    <a:p>
                      <a:pPr algn="ctr">
                        <a:spcAft>
                          <a:spcPts val="0"/>
                        </a:spcAft>
                      </a:pPr>
                      <a:r>
                        <a:rPr lang="en-US" sz="1600" kern="100" dirty="0">
                          <a:effectLst/>
                        </a:rPr>
                        <a:t>004</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高等数学</a:t>
                      </a:r>
                      <a:endParaRPr lang="zh-CN" sz="1600" kern="100" dirty="0">
                        <a:effectLst/>
                        <a:latin typeface="Times New Roman"/>
                        <a:ea typeface="宋体"/>
                      </a:endParaRPr>
                    </a:p>
                  </a:txBody>
                  <a:tcPr marL="68580" marR="68580" marT="0" marB="0" anchor="ctr"/>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1129281531"/>
              </p:ext>
            </p:extLst>
          </p:nvPr>
        </p:nvGraphicFramePr>
        <p:xfrm>
          <a:off x="6066323" y="2501153"/>
          <a:ext cx="5187465" cy="2164975"/>
        </p:xfrm>
        <a:graphic>
          <a:graphicData uri="http://schemas.openxmlformats.org/drawingml/2006/table">
            <a:tbl>
              <a:tblPr firstRow="1" firstCol="1" bandRow="1">
                <a:tableStyleId>{5C22544A-7EE6-4342-B048-85BDC9FD1C3A}</a:tableStyleId>
              </a:tblPr>
              <a:tblGrid>
                <a:gridCol w="2593425"/>
                <a:gridCol w="2594040"/>
              </a:tblGrid>
              <a:tr h="432995">
                <a:tc>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课程编号</a:t>
                      </a:r>
                      <a:endParaRPr lang="zh-CN" sz="1600" kern="100" dirty="0">
                        <a:effectLst/>
                        <a:latin typeface="Times New Roman"/>
                        <a:ea typeface="宋体"/>
                      </a:endParaRPr>
                    </a:p>
                  </a:txBody>
                  <a:tcPr marL="68580" marR="68580" marT="0" marB="0" anchor="ctr"/>
                </a:tc>
              </a:tr>
              <a:tr h="432995">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001</a:t>
                      </a:r>
                      <a:endParaRPr lang="zh-CN" sz="1600" kern="100" dirty="0">
                        <a:effectLst/>
                        <a:latin typeface="Times New Roman"/>
                        <a:ea typeface="宋体"/>
                      </a:endParaRPr>
                    </a:p>
                  </a:txBody>
                  <a:tcPr marL="68580" marR="68580" marT="0" marB="0" anchor="ctr"/>
                </a:tc>
              </a:tr>
              <a:tr h="432995">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002</a:t>
                      </a:r>
                      <a:endParaRPr lang="zh-CN" sz="1600" kern="100" dirty="0">
                        <a:effectLst/>
                        <a:latin typeface="Times New Roman"/>
                        <a:ea typeface="宋体"/>
                      </a:endParaRPr>
                    </a:p>
                  </a:txBody>
                  <a:tcPr marL="68580" marR="68580" marT="0" marB="0" anchor="ctr"/>
                </a:tc>
              </a:tr>
              <a:tr h="432995">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003</a:t>
                      </a:r>
                      <a:endParaRPr lang="zh-CN" sz="1600" kern="100" dirty="0">
                        <a:effectLst/>
                        <a:latin typeface="Times New Roman"/>
                        <a:ea typeface="宋体"/>
                      </a:endParaRPr>
                    </a:p>
                  </a:txBody>
                  <a:tcPr marL="68580" marR="68580" marT="0" marB="0" anchor="ctr"/>
                </a:tc>
              </a:tr>
              <a:tr h="432995">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004</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2899619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389659" cy="402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    （</a:t>
            </a:r>
            <a:r>
              <a:rPr lang="en-US" altLang="zh-CN" sz="2400" dirty="0">
                <a:latin typeface="+mn-ea"/>
                <a:ea typeface="+mn-ea"/>
              </a:rPr>
              <a:t>3</a:t>
            </a:r>
            <a:r>
              <a:rPr lang="zh-CN" altLang="en-US" sz="2400" dirty="0">
                <a:latin typeface="+mn-ea"/>
                <a:ea typeface="+mn-ea"/>
              </a:rPr>
              <a:t>）第三范式（</a:t>
            </a:r>
            <a:r>
              <a:rPr lang="en-US" altLang="zh-CN" sz="2400" dirty="0">
                <a:latin typeface="+mn-ea"/>
                <a:ea typeface="+mn-ea"/>
              </a:rPr>
              <a:t>3NF</a:t>
            </a:r>
            <a:r>
              <a:rPr lang="zh-CN" altLang="en-US" sz="2400" dirty="0">
                <a:latin typeface="+mn-ea"/>
                <a:ea typeface="+mn-ea"/>
              </a:rPr>
              <a:t>）</a:t>
            </a:r>
          </a:p>
          <a:p>
            <a:pPr indent="0" eaLnBrk="1" hangingPunct="1">
              <a:lnSpc>
                <a:spcPct val="120000"/>
              </a:lnSpc>
            </a:pPr>
            <a:r>
              <a:rPr lang="zh-CN" altLang="en-US" sz="2400" dirty="0">
                <a:latin typeface="+mn-ea"/>
                <a:ea typeface="+mn-ea"/>
              </a:rPr>
              <a:t>如果一个关系满足</a:t>
            </a:r>
            <a:r>
              <a:rPr lang="en-US" altLang="zh-CN" sz="2400" dirty="0">
                <a:latin typeface="+mn-ea"/>
                <a:ea typeface="+mn-ea"/>
              </a:rPr>
              <a:t>2NF</a:t>
            </a:r>
            <a:r>
              <a:rPr lang="zh-CN" altLang="en-US" sz="2400" dirty="0">
                <a:latin typeface="+mn-ea"/>
                <a:ea typeface="+mn-ea"/>
              </a:rPr>
              <a:t>的要求，且关系中的任何一个非主属性都不传递函数依赖主关键字，则称这个关系是</a:t>
            </a:r>
            <a:r>
              <a:rPr lang="en-US" altLang="zh-CN" sz="2400" dirty="0">
                <a:latin typeface="+mn-ea"/>
                <a:ea typeface="+mn-ea"/>
              </a:rPr>
              <a:t>3NF</a:t>
            </a:r>
            <a:r>
              <a:rPr lang="zh-CN" altLang="en-US" sz="2400" dirty="0">
                <a:latin typeface="+mn-ea"/>
                <a:ea typeface="+mn-ea"/>
              </a:rPr>
              <a:t>。</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表</a:t>
            </a:r>
            <a:r>
              <a:rPr lang="en-US" altLang="zh-CN" sz="2400" dirty="0">
                <a:latin typeface="+mn-ea"/>
                <a:ea typeface="+mn-ea"/>
              </a:rPr>
              <a:t>1-4</a:t>
            </a:r>
            <a:r>
              <a:rPr lang="zh-CN" altLang="en-US" sz="2400" dirty="0">
                <a:latin typeface="+mn-ea"/>
                <a:ea typeface="+mn-ea"/>
              </a:rPr>
              <a:t>，学号可以唯一确定一个与它对应的班级编号，而班级编号又可以唯一确定一个与它对应的班级名称。也就是说班级名称是通过班级编号的传递而完全函数依赖于学号的，则称学号和班级名称之间存在着函数传递依赖关系，故表</a:t>
            </a:r>
            <a:r>
              <a:rPr lang="en-US" altLang="zh-CN" sz="2400" dirty="0">
                <a:latin typeface="+mn-ea"/>
                <a:ea typeface="+mn-ea"/>
              </a:rPr>
              <a:t>1-4</a:t>
            </a:r>
            <a:r>
              <a:rPr lang="zh-CN" altLang="en-US" sz="2400" dirty="0">
                <a:latin typeface="+mn-ea"/>
                <a:ea typeface="+mn-ea"/>
              </a:rPr>
              <a:t>不是</a:t>
            </a:r>
            <a:r>
              <a:rPr lang="en-US" altLang="zh-CN" sz="2400" dirty="0">
                <a:latin typeface="+mn-ea"/>
                <a:ea typeface="+mn-ea"/>
              </a:rPr>
              <a:t>3NF</a:t>
            </a:r>
            <a:r>
              <a:rPr lang="zh-CN" altLang="en-US" sz="2400" dirty="0">
                <a:latin typeface="+mn-ea"/>
                <a:ea typeface="+mn-ea"/>
              </a:rPr>
              <a:t>。如何将该表规范为</a:t>
            </a:r>
            <a:r>
              <a:rPr lang="en-US" altLang="zh-CN" sz="2400" dirty="0">
                <a:latin typeface="+mn-ea"/>
                <a:ea typeface="+mn-ea"/>
              </a:rPr>
              <a:t>3NF</a:t>
            </a:r>
            <a:r>
              <a:rPr lang="zh-CN" altLang="en-US" sz="2400" dirty="0">
                <a:latin typeface="+mn-ea"/>
                <a:ea typeface="+mn-ea"/>
              </a:rPr>
              <a:t>呢？首先要把存在函数传递依赖关系的班级编号和班级名称提取出来单独构成一个班级表，然后在学生表中将班级名称属性去掉，如表</a:t>
            </a:r>
            <a:r>
              <a:rPr lang="en-US" altLang="zh-CN" sz="2400" dirty="0">
                <a:latin typeface="+mn-ea"/>
                <a:ea typeface="+mn-ea"/>
              </a:rPr>
              <a:t>1-9</a:t>
            </a:r>
            <a:r>
              <a:rPr lang="zh-CN" altLang="en-US" sz="2400" dirty="0">
                <a:latin typeface="+mn-ea"/>
                <a:ea typeface="+mn-ea"/>
              </a:rPr>
              <a:t>和表</a:t>
            </a:r>
            <a:r>
              <a:rPr lang="en-US" altLang="zh-CN" sz="2400" dirty="0">
                <a:latin typeface="+mn-ea"/>
                <a:ea typeface="+mn-ea"/>
              </a:rPr>
              <a:t>1-10</a:t>
            </a:r>
            <a:r>
              <a:rPr lang="zh-CN" altLang="en-US" sz="2400" dirty="0">
                <a:latin typeface="+mn-ea"/>
                <a:ea typeface="+mn-ea"/>
              </a:rPr>
              <a:t>所示。</a:t>
            </a:r>
          </a:p>
        </p:txBody>
      </p:sp>
    </p:spTree>
    <p:extLst>
      <p:ext uri="{BB962C8B-B14F-4D97-AF65-F5344CB8AC3E}">
        <p14:creationId xmlns:p14="http://schemas.microsoft.com/office/powerpoint/2010/main" val="23924924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293758" y="1801767"/>
            <a:ext cx="1890261" cy="461665"/>
          </a:xfrm>
          <a:prstGeom prst="rect">
            <a:avLst/>
          </a:prstGeom>
        </p:spPr>
        <p:txBody>
          <a:bodyPr wrap="none">
            <a:spAutoFit/>
          </a:bodyPr>
          <a:lstStyle/>
          <a:p>
            <a:r>
              <a:rPr lang="zh-CN" altLang="en-US" sz="2400" dirty="0"/>
              <a:t>表</a:t>
            </a:r>
            <a:r>
              <a:rPr lang="en-US" altLang="zh-CN" sz="2400" dirty="0"/>
              <a:t>1-9 </a:t>
            </a:r>
            <a:r>
              <a:rPr lang="zh-CN" altLang="en-US" sz="2400" dirty="0"/>
              <a:t>班级表</a:t>
            </a:r>
          </a:p>
        </p:txBody>
      </p:sp>
      <p:sp>
        <p:nvSpPr>
          <p:cNvPr id="3" name="矩形 2"/>
          <p:cNvSpPr/>
          <p:nvPr/>
        </p:nvSpPr>
        <p:spPr>
          <a:xfrm>
            <a:off x="7147006" y="1790413"/>
            <a:ext cx="2045753" cy="461665"/>
          </a:xfrm>
          <a:prstGeom prst="rect">
            <a:avLst/>
          </a:prstGeom>
        </p:spPr>
        <p:txBody>
          <a:bodyPr wrap="none">
            <a:spAutoFit/>
          </a:bodyPr>
          <a:lstStyle/>
          <a:p>
            <a:r>
              <a:rPr lang="zh-CN" altLang="en-US" sz="2400" dirty="0"/>
              <a:t>表</a:t>
            </a:r>
            <a:r>
              <a:rPr lang="en-US" altLang="zh-CN" sz="2400" dirty="0"/>
              <a:t>1-10 </a:t>
            </a:r>
            <a:r>
              <a:rPr lang="zh-CN" altLang="en-US" sz="2400" dirty="0"/>
              <a:t>学生表</a:t>
            </a:r>
          </a:p>
        </p:txBody>
      </p:sp>
      <p:graphicFrame>
        <p:nvGraphicFramePr>
          <p:cNvPr id="4" name="表格 3"/>
          <p:cNvGraphicFramePr>
            <a:graphicFrameLocks noGrp="1"/>
          </p:cNvGraphicFramePr>
          <p:nvPr>
            <p:extLst>
              <p:ext uri="{D42A27DB-BD31-4B8C-83A1-F6EECF244321}">
                <p14:modId xmlns:p14="http://schemas.microsoft.com/office/powerpoint/2010/main" val="3366566450"/>
              </p:ext>
            </p:extLst>
          </p:nvPr>
        </p:nvGraphicFramePr>
        <p:xfrm>
          <a:off x="310983" y="2441155"/>
          <a:ext cx="3736582" cy="2238420"/>
        </p:xfrm>
        <a:graphic>
          <a:graphicData uri="http://schemas.openxmlformats.org/drawingml/2006/table">
            <a:tbl>
              <a:tblPr firstRow="1" firstCol="1" bandRow="1">
                <a:tableStyleId>{5C22544A-7EE6-4342-B048-85BDC9FD1C3A}</a:tableStyleId>
              </a:tblPr>
              <a:tblGrid>
                <a:gridCol w="1544711"/>
                <a:gridCol w="2191871"/>
              </a:tblGrid>
              <a:tr h="447684">
                <a:tc>
                  <a:txBody>
                    <a:bodyPr/>
                    <a:lstStyle/>
                    <a:p>
                      <a:pPr algn="ctr">
                        <a:spcAft>
                          <a:spcPts val="0"/>
                        </a:spcAft>
                      </a:pPr>
                      <a:r>
                        <a:rPr lang="zh-CN" sz="1600" kern="100" dirty="0">
                          <a:effectLst/>
                        </a:rPr>
                        <a:t>班级编号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班级名称</a:t>
                      </a:r>
                      <a:endParaRPr lang="zh-CN" sz="1600" kern="100" dirty="0">
                        <a:effectLst/>
                        <a:latin typeface="Times New Roman"/>
                        <a:ea typeface="宋体"/>
                      </a:endParaRPr>
                    </a:p>
                  </a:txBody>
                  <a:tcPr marL="68580" marR="68580" marT="0" marB="0"/>
                </a:tc>
              </a:tr>
              <a:tr h="447684">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tc>
              </a:tr>
              <a:tr h="447684">
                <a:tc>
                  <a:txBody>
                    <a:bodyPr/>
                    <a:lstStyle/>
                    <a:p>
                      <a:pPr algn="ctr">
                        <a:spcAft>
                          <a:spcPts val="0"/>
                        </a:spcAft>
                      </a:pPr>
                      <a:r>
                        <a:rPr lang="en-US" sz="1600" kern="100">
                          <a:effectLst/>
                        </a:rPr>
                        <a:t>01201402</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级计算机网络技术</a:t>
                      </a:r>
                      <a:endParaRPr lang="zh-CN" sz="1600" kern="100" dirty="0">
                        <a:effectLst/>
                        <a:latin typeface="Times New Roman"/>
                        <a:ea typeface="宋体"/>
                      </a:endParaRPr>
                    </a:p>
                  </a:txBody>
                  <a:tcPr marL="68580" marR="68580" marT="0" marB="0"/>
                </a:tc>
              </a:tr>
              <a:tr h="447684">
                <a:tc>
                  <a:txBody>
                    <a:bodyPr/>
                    <a:lstStyle/>
                    <a:p>
                      <a:pPr algn="ctr">
                        <a:spcAft>
                          <a:spcPts val="0"/>
                        </a:spcAft>
                      </a:pPr>
                      <a:r>
                        <a:rPr lang="en-US" sz="1600" kern="100">
                          <a:effectLst/>
                        </a:rPr>
                        <a:t>01201403</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级图形图像制作</a:t>
                      </a:r>
                      <a:endParaRPr lang="zh-CN" sz="1600" kern="100" dirty="0">
                        <a:effectLst/>
                        <a:latin typeface="Times New Roman"/>
                        <a:ea typeface="宋体"/>
                      </a:endParaRPr>
                    </a:p>
                  </a:txBody>
                  <a:tcPr marL="68580" marR="68580" marT="0" marB="0"/>
                </a:tc>
              </a:tr>
              <a:tr h="447684">
                <a:tc>
                  <a:txBody>
                    <a:bodyPr/>
                    <a:lstStyle/>
                    <a:p>
                      <a:pPr algn="ctr">
                        <a:spcAft>
                          <a:spcPts val="0"/>
                        </a:spcAft>
                      </a:pPr>
                      <a:r>
                        <a:rPr lang="en-US" sz="1600" kern="100">
                          <a:effectLst/>
                        </a:rPr>
                        <a:t>01201404</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14</a:t>
                      </a:r>
                      <a:r>
                        <a:rPr lang="zh-CN" sz="1600" kern="100" dirty="0">
                          <a:effectLst/>
                        </a:rPr>
                        <a:t>级电子信息技术</a:t>
                      </a:r>
                      <a:endParaRPr lang="zh-CN" sz="1600" kern="100" dirty="0">
                        <a:effectLst/>
                        <a:latin typeface="Times New Roman"/>
                        <a:ea typeface="宋体"/>
                      </a:endParaRPr>
                    </a:p>
                  </a:txBody>
                  <a:tcPr marL="68580" marR="68580" marT="0" marB="0"/>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216655603"/>
              </p:ext>
            </p:extLst>
          </p:nvPr>
        </p:nvGraphicFramePr>
        <p:xfrm>
          <a:off x="4262718" y="2407024"/>
          <a:ext cx="7463117" cy="2272552"/>
        </p:xfrm>
        <a:graphic>
          <a:graphicData uri="http://schemas.openxmlformats.org/drawingml/2006/table">
            <a:tbl>
              <a:tblPr firstRow="1" firstCol="1" bandRow="1">
                <a:tableStyleId>{5C22544A-7EE6-4342-B048-85BDC9FD1C3A}</a:tableStyleId>
              </a:tblPr>
              <a:tblGrid>
                <a:gridCol w="1361310"/>
                <a:gridCol w="803666"/>
                <a:gridCol w="553826"/>
                <a:gridCol w="984441"/>
                <a:gridCol w="1463708"/>
                <a:gridCol w="1565607"/>
                <a:gridCol w="730559"/>
              </a:tblGrid>
              <a:tr h="559642">
                <a:tc>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姓名</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性别</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政治面貌</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班级编号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家庭住址</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邮编</a:t>
                      </a:r>
                      <a:endParaRPr lang="zh-CN" sz="1600" kern="100">
                        <a:effectLst/>
                        <a:latin typeface="Times New Roman"/>
                        <a:ea typeface="宋体"/>
                      </a:endParaRPr>
                    </a:p>
                  </a:txBody>
                  <a:tcPr marL="68580" marR="68580" marT="0" marB="0" anchor="ctr"/>
                </a:tc>
              </a:tr>
              <a:tr h="570970">
                <a:tc>
                  <a:txBody>
                    <a:bodyPr/>
                    <a:lstStyle/>
                    <a:p>
                      <a:pPr algn="ctr">
                        <a:spcAft>
                          <a:spcPts val="0"/>
                        </a:spcAft>
                      </a:pPr>
                      <a:r>
                        <a:rPr lang="en-US" sz="1600" kern="100">
                          <a:effectLst/>
                        </a:rPr>
                        <a:t>01201401001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秦伊诺</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女</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团员</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河南省信阳市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464000</a:t>
                      </a:r>
                      <a:endParaRPr lang="zh-CN" sz="1600" kern="100">
                        <a:effectLst/>
                        <a:latin typeface="Times New Roman"/>
                        <a:ea typeface="宋体"/>
                      </a:endParaRPr>
                    </a:p>
                  </a:txBody>
                  <a:tcPr marL="68580" marR="68580" marT="0" marB="0" anchor="ctr"/>
                </a:tc>
              </a:tr>
              <a:tr h="570970">
                <a:tc>
                  <a:txBody>
                    <a:bodyPr/>
                    <a:lstStyle/>
                    <a:p>
                      <a:pPr algn="ctr">
                        <a:spcAft>
                          <a:spcPts val="0"/>
                        </a:spcAft>
                      </a:pPr>
                      <a:r>
                        <a:rPr lang="en-US" sz="1600" kern="100" dirty="0">
                          <a:effectLst/>
                        </a:rPr>
                        <a:t>01201401002</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吉林省长春市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130000</a:t>
                      </a:r>
                      <a:endParaRPr lang="zh-CN" sz="1600" kern="100">
                        <a:effectLst/>
                        <a:latin typeface="Times New Roman"/>
                        <a:ea typeface="宋体"/>
                      </a:endParaRPr>
                    </a:p>
                  </a:txBody>
                  <a:tcPr marL="68580" marR="68580" marT="0" marB="0" anchor="ctr"/>
                </a:tc>
              </a:tr>
              <a:tr h="570970">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党员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江西省赣州市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341000</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8953317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a:latin typeface="+mn-ea"/>
                <a:ea typeface="+mn-ea"/>
              </a:rPr>
              <a:t>5</a:t>
            </a:r>
            <a:r>
              <a:rPr lang="zh-CN" altLang="en-US" sz="2400" dirty="0">
                <a:latin typeface="+mn-ea"/>
                <a:ea typeface="+mn-ea"/>
              </a:rPr>
              <a:t>、数据完整性</a:t>
            </a:r>
          </a:p>
          <a:p>
            <a:pPr indent="0" eaLnBrk="1" hangingPunct="1">
              <a:lnSpc>
                <a:spcPct val="120000"/>
              </a:lnSpc>
            </a:pPr>
            <a:r>
              <a:rPr lang="zh-CN" altLang="en-US" sz="2400" dirty="0" smtClean="0">
                <a:latin typeface="+mn-ea"/>
                <a:ea typeface="+mn-ea"/>
              </a:rPr>
              <a:t>    数据完整性</a:t>
            </a:r>
            <a:r>
              <a:rPr lang="zh-CN" altLang="en-US" sz="2400" dirty="0">
                <a:latin typeface="+mn-ea"/>
                <a:ea typeface="+mn-ea"/>
              </a:rPr>
              <a:t>使得不正确、无意义和不符合规范的数据不能进入数据库，以确保数据库中存储数据的正确性和一致性。关系模型的数据完整性包括域完整性、实体完整性和参照完整性。</a:t>
            </a:r>
          </a:p>
          <a:p>
            <a:pPr indent="0" eaLnBrk="1" hangingPunct="1">
              <a:lnSpc>
                <a:spcPct val="12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）域完整性，也叫做列完整性或用户定义完整性。关系的列的值域必须满足某种特定数据类型或某种约束，如数据类型、格式、值域范围、默认值、是否允许为空等。</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表</a:t>
            </a:r>
            <a:r>
              <a:rPr lang="en-US" altLang="zh-CN" sz="2400" dirty="0">
                <a:latin typeface="+mn-ea"/>
                <a:ea typeface="+mn-ea"/>
              </a:rPr>
              <a:t>1-10</a:t>
            </a:r>
            <a:r>
              <a:rPr lang="zh-CN" altLang="en-US" sz="2400" dirty="0">
                <a:latin typeface="+mn-ea"/>
                <a:ea typeface="+mn-ea"/>
              </a:rPr>
              <a:t>学生表，学号属性定义为</a:t>
            </a:r>
            <a:r>
              <a:rPr lang="en-US" altLang="zh-CN" sz="2400" dirty="0">
                <a:latin typeface="+mn-ea"/>
                <a:ea typeface="+mn-ea"/>
              </a:rPr>
              <a:t>12</a:t>
            </a:r>
            <a:r>
              <a:rPr lang="zh-CN" altLang="en-US" sz="2400" dirty="0">
                <a:latin typeface="+mn-ea"/>
                <a:ea typeface="+mn-ea"/>
              </a:rPr>
              <a:t>个长度的字符型，只能输入</a:t>
            </a:r>
            <a:r>
              <a:rPr lang="en-US" altLang="zh-CN" sz="2400" dirty="0">
                <a:latin typeface="+mn-ea"/>
                <a:ea typeface="+mn-ea"/>
              </a:rPr>
              <a:t>12</a:t>
            </a:r>
            <a:r>
              <a:rPr lang="zh-CN" altLang="en-US" sz="2400" dirty="0">
                <a:latin typeface="+mn-ea"/>
                <a:ea typeface="+mn-ea"/>
              </a:rPr>
              <a:t>个字符或</a:t>
            </a:r>
            <a:r>
              <a:rPr lang="en-US" altLang="zh-CN" sz="2400" dirty="0">
                <a:latin typeface="+mn-ea"/>
                <a:ea typeface="+mn-ea"/>
              </a:rPr>
              <a:t>6</a:t>
            </a:r>
            <a:r>
              <a:rPr lang="zh-CN" altLang="en-US" sz="2400" dirty="0">
                <a:latin typeface="+mn-ea"/>
                <a:ea typeface="+mn-ea"/>
              </a:rPr>
              <a:t>个汉字，若输入“</a:t>
            </a:r>
            <a:r>
              <a:rPr lang="en-US" altLang="zh-CN" sz="2400" dirty="0">
                <a:latin typeface="+mn-ea"/>
                <a:ea typeface="+mn-ea"/>
              </a:rPr>
              <a:t>1111111111111”</a:t>
            </a:r>
            <a:r>
              <a:rPr lang="zh-CN" altLang="en-US" sz="2400" dirty="0">
                <a:latin typeface="+mn-ea"/>
                <a:ea typeface="+mn-ea"/>
              </a:rPr>
              <a:t>（</a:t>
            </a:r>
            <a:r>
              <a:rPr lang="en-US" altLang="zh-CN" sz="2400" dirty="0">
                <a:latin typeface="+mn-ea"/>
                <a:ea typeface="+mn-ea"/>
              </a:rPr>
              <a:t>13</a:t>
            </a:r>
            <a:r>
              <a:rPr lang="zh-CN" altLang="en-US" sz="2400" dirty="0">
                <a:latin typeface="+mn-ea"/>
                <a:ea typeface="+mn-ea"/>
              </a:rPr>
              <a:t>个字符），该数据不符合对学号属性的定义，违反了学号属性的域完整性。表</a:t>
            </a:r>
            <a:r>
              <a:rPr lang="en-US" altLang="zh-CN" sz="2400" dirty="0">
                <a:latin typeface="+mn-ea"/>
                <a:ea typeface="+mn-ea"/>
              </a:rPr>
              <a:t>1-10</a:t>
            </a:r>
            <a:r>
              <a:rPr lang="zh-CN" altLang="en-US" sz="2400" dirty="0">
                <a:latin typeface="+mn-ea"/>
                <a:ea typeface="+mn-ea"/>
              </a:rPr>
              <a:t>的性别属性定义为</a:t>
            </a:r>
            <a:r>
              <a:rPr lang="en-US" altLang="zh-CN" sz="2400" dirty="0">
                <a:latin typeface="+mn-ea"/>
                <a:ea typeface="+mn-ea"/>
              </a:rPr>
              <a:t>2</a:t>
            </a:r>
            <a:r>
              <a:rPr lang="zh-CN" altLang="en-US" sz="2400" dirty="0">
                <a:latin typeface="+mn-ea"/>
                <a:ea typeface="+mn-ea"/>
              </a:rPr>
              <a:t>个长度的字符型，只能输入</a:t>
            </a:r>
            <a:r>
              <a:rPr lang="en-US" altLang="zh-CN" sz="2400" dirty="0">
                <a:latin typeface="+mn-ea"/>
                <a:ea typeface="+mn-ea"/>
              </a:rPr>
              <a:t>2</a:t>
            </a:r>
            <a:r>
              <a:rPr lang="zh-CN" altLang="en-US" sz="2400" dirty="0">
                <a:latin typeface="+mn-ea"/>
                <a:ea typeface="+mn-ea"/>
              </a:rPr>
              <a:t>个字符或</a:t>
            </a:r>
            <a:r>
              <a:rPr lang="en-US" altLang="zh-CN" sz="2400" dirty="0">
                <a:latin typeface="+mn-ea"/>
                <a:ea typeface="+mn-ea"/>
              </a:rPr>
              <a:t>1</a:t>
            </a:r>
            <a:r>
              <a:rPr lang="zh-CN" altLang="en-US" sz="2400" dirty="0">
                <a:latin typeface="+mn-ea"/>
                <a:ea typeface="+mn-ea"/>
              </a:rPr>
              <a:t>个汉字，并规定该列的取值只能是“男”或是“女”。苦输入“</a:t>
            </a:r>
            <a:r>
              <a:rPr lang="en-US" altLang="zh-CN" sz="2400" dirty="0">
                <a:latin typeface="+mn-ea"/>
                <a:ea typeface="+mn-ea"/>
              </a:rPr>
              <a:t>woman”</a:t>
            </a:r>
            <a:r>
              <a:rPr lang="zh-CN" altLang="en-US" sz="2400" dirty="0">
                <a:latin typeface="+mn-ea"/>
                <a:ea typeface="+mn-ea"/>
              </a:rPr>
              <a:t>，该数据不符合对性别属性的定义，违反了性别属性的域完整性。</a:t>
            </a:r>
          </a:p>
        </p:txBody>
      </p:sp>
    </p:spTree>
    <p:extLst>
      <p:ext uri="{BB962C8B-B14F-4D97-AF65-F5344CB8AC3E}">
        <p14:creationId xmlns:p14="http://schemas.microsoft.com/office/powerpoint/2010/main" val="1627109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4465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）实体完整性，也叫做表的完整性。指关系中必须有一个主关键字，且主关键字不能取空值，或者说关系中每个元组的主关键字都不能为空。</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表</a:t>
            </a:r>
            <a:r>
              <a:rPr lang="en-US" altLang="zh-CN" sz="2400" dirty="0">
                <a:latin typeface="+mn-ea"/>
                <a:ea typeface="+mn-ea"/>
              </a:rPr>
              <a:t>1-8</a:t>
            </a:r>
            <a:r>
              <a:rPr lang="zh-CN" altLang="en-US" sz="2400" dirty="0">
                <a:latin typeface="+mn-ea"/>
                <a:ea typeface="+mn-ea"/>
              </a:rPr>
              <a:t>班级排课表，（班级编号，课程编号）是主关键字，则它的取值不能为空，意味着班级编号和课程编号都不能为空，且主关键字的值要唯一，以保证该表的实体完整性。表</a:t>
            </a:r>
            <a:r>
              <a:rPr lang="en-US" altLang="zh-CN" sz="2400" dirty="0">
                <a:latin typeface="+mn-ea"/>
                <a:ea typeface="+mn-ea"/>
              </a:rPr>
              <a:t>1-10</a:t>
            </a:r>
            <a:r>
              <a:rPr lang="zh-CN" altLang="en-US" sz="2400" dirty="0">
                <a:latin typeface="+mn-ea"/>
                <a:ea typeface="+mn-ea"/>
              </a:rPr>
              <a:t>学生表，学号为主关键字，则它的取值必须唯一，且不能取空值，以保证该表的实体完整性。</a:t>
            </a:r>
          </a:p>
          <a:p>
            <a:pPr indent="0" eaLnBrk="1" hangingPunct="1">
              <a:lnSpc>
                <a:spcPct val="120000"/>
              </a:lnSpc>
            </a:pPr>
            <a:r>
              <a:rPr lang="zh-CN" altLang="en-US" sz="2400" dirty="0">
                <a:latin typeface="+mn-ea"/>
                <a:ea typeface="+mn-ea"/>
              </a:rPr>
              <a:t>（</a:t>
            </a:r>
            <a:r>
              <a:rPr lang="en-US" altLang="zh-CN" sz="2400" dirty="0">
                <a:latin typeface="+mn-ea"/>
                <a:ea typeface="+mn-ea"/>
              </a:rPr>
              <a:t>3</a:t>
            </a:r>
            <a:r>
              <a:rPr lang="zh-CN" altLang="en-US" sz="2400" dirty="0">
                <a:latin typeface="+mn-ea"/>
                <a:ea typeface="+mn-ea"/>
              </a:rPr>
              <a:t>）参照完整性，也叫做引用完整性。在关系模型中，一个关系的外关键字关联着另一个关系的主关键字。则外关键字和主关键字不但要定义的数据类型及长度相同，而且对外关键字值进行插入或修改时一定要参照主关键字的值是否存在，对主关键字进行修改或删除时，也必须参照外关键字的值是否存在。</a:t>
            </a:r>
          </a:p>
        </p:txBody>
      </p:sp>
    </p:spTree>
    <p:extLst>
      <p:ext uri="{BB962C8B-B14F-4D97-AF65-F5344CB8AC3E}">
        <p14:creationId xmlns:p14="http://schemas.microsoft.com/office/powerpoint/2010/main" val="22859557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1861484"/>
            <a:ext cx="1053147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dirty="0"/>
              <a:t>数据库技术是数据管理的核心技术，是计算机科学的重要分支。需求分析是整个数据库设计的基础，是系统开发中的一个关键过程</a:t>
            </a:r>
            <a:r>
              <a:rPr lang="zh-CN" altLang="en-US" sz="3200" dirty="0" smtClean="0"/>
              <a:t>。</a:t>
            </a:r>
            <a:endParaRPr lang="en-US" altLang="zh-CN" sz="3200" dirty="0" smtClean="0"/>
          </a:p>
          <a:p>
            <a:pPr eaLnBrk="1" hangingPunct="1"/>
            <a:r>
              <a:rPr lang="zh-CN" altLang="en-US" sz="3200" dirty="0" smtClean="0"/>
              <a:t>项目实例： “学生信息管理系统”。</a:t>
            </a:r>
            <a:endParaRPr lang="en-US" altLang="zh-CN" sz="3200" dirty="0" smtClean="0"/>
          </a:p>
          <a:p>
            <a:pPr eaLnBrk="1" hangingPunct="1"/>
            <a:r>
              <a:rPr lang="zh-CN" altLang="en-US" sz="3200" dirty="0" smtClean="0"/>
              <a:t>业务</a:t>
            </a:r>
            <a:r>
              <a:rPr lang="zh-CN" altLang="en-US" sz="3200" dirty="0"/>
              <a:t>需求为：能够满足学校对院系信息、班级信息、课程信息、学生学籍信息以及学生成绩信息的管理需求；能够满足各用户对上述信息的查询需求；能够满足各用户对学生学籍信息和学生成绩信息的分类统计需求。</a:t>
            </a:r>
            <a:endParaRPr lang="zh-CN" altLang="zh-CN" sz="32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smtClean="0">
                <a:latin typeface="+mn-ea"/>
                <a:ea typeface="+mn-ea"/>
              </a:rPr>
              <a:t>    例如</a:t>
            </a:r>
            <a:r>
              <a:rPr lang="zh-CN" altLang="en-US" sz="2400" dirty="0">
                <a:latin typeface="+mn-ea"/>
                <a:ea typeface="+mn-ea"/>
              </a:rPr>
              <a:t>：表</a:t>
            </a:r>
            <a:r>
              <a:rPr lang="en-US" altLang="zh-CN" sz="2400" dirty="0">
                <a:latin typeface="+mn-ea"/>
                <a:ea typeface="+mn-ea"/>
              </a:rPr>
              <a:t>1-7</a:t>
            </a:r>
            <a:r>
              <a:rPr lang="zh-CN" altLang="en-US" sz="2400" dirty="0">
                <a:latin typeface="+mn-ea"/>
                <a:ea typeface="+mn-ea"/>
              </a:rPr>
              <a:t>课程表和表</a:t>
            </a:r>
            <a:r>
              <a:rPr lang="en-US" altLang="zh-CN" sz="2400" dirty="0">
                <a:latin typeface="+mn-ea"/>
                <a:ea typeface="+mn-ea"/>
              </a:rPr>
              <a:t>1-8</a:t>
            </a:r>
            <a:r>
              <a:rPr lang="zh-CN" altLang="en-US" sz="2400" dirty="0">
                <a:latin typeface="+mn-ea"/>
                <a:ea typeface="+mn-ea"/>
              </a:rPr>
              <a:t>班级排课表，班级排课表中的课程编号是课程表的主关键字，是班级排课表的外关键字，则对班级排课表进行插入记录或修改记录时，插入的课程编号值或修改后的课程编号值，一定要在课程表里存在。若将表</a:t>
            </a:r>
            <a:r>
              <a:rPr lang="en-US" altLang="zh-CN" sz="2400" dirty="0">
                <a:latin typeface="+mn-ea"/>
                <a:ea typeface="+mn-ea"/>
              </a:rPr>
              <a:t>1-8</a:t>
            </a:r>
            <a:r>
              <a:rPr lang="zh-CN" altLang="en-US" sz="2400" dirty="0">
                <a:latin typeface="+mn-ea"/>
                <a:ea typeface="+mn-ea"/>
              </a:rPr>
              <a:t>班级排课表的第一条记录的课程编号，由“</a:t>
            </a:r>
            <a:r>
              <a:rPr lang="en-US" altLang="zh-CN" sz="2400" dirty="0">
                <a:latin typeface="+mn-ea"/>
                <a:ea typeface="+mn-ea"/>
              </a:rPr>
              <a:t>001”</a:t>
            </a:r>
            <a:r>
              <a:rPr lang="zh-CN" altLang="en-US" sz="2400" dirty="0">
                <a:latin typeface="+mn-ea"/>
                <a:ea typeface="+mn-ea"/>
              </a:rPr>
              <a:t>改为“</a:t>
            </a:r>
            <a:r>
              <a:rPr lang="en-US" altLang="zh-CN" sz="2400" dirty="0">
                <a:latin typeface="+mn-ea"/>
                <a:ea typeface="+mn-ea"/>
              </a:rPr>
              <a:t>005”</a:t>
            </a:r>
            <a:r>
              <a:rPr lang="zh-CN" altLang="en-US" sz="2400" dirty="0">
                <a:latin typeface="+mn-ea"/>
                <a:ea typeface="+mn-ea"/>
              </a:rPr>
              <a:t>，则违反了这两张表的参照完整性，因为在表</a:t>
            </a:r>
            <a:r>
              <a:rPr lang="en-US" altLang="zh-CN" sz="2400" dirty="0">
                <a:latin typeface="+mn-ea"/>
                <a:ea typeface="+mn-ea"/>
              </a:rPr>
              <a:t>1-7</a:t>
            </a:r>
            <a:r>
              <a:rPr lang="zh-CN" altLang="en-US" sz="2400" dirty="0">
                <a:latin typeface="+mn-ea"/>
                <a:ea typeface="+mn-ea"/>
              </a:rPr>
              <a:t>中没有课程编号为“</a:t>
            </a:r>
            <a:r>
              <a:rPr lang="en-US" altLang="zh-CN" sz="2400" dirty="0">
                <a:latin typeface="+mn-ea"/>
                <a:ea typeface="+mn-ea"/>
              </a:rPr>
              <a:t>005”</a:t>
            </a:r>
            <a:r>
              <a:rPr lang="zh-CN" altLang="en-US" sz="2400" dirty="0">
                <a:latin typeface="+mn-ea"/>
                <a:ea typeface="+mn-ea"/>
              </a:rPr>
              <a:t>的记录。</a:t>
            </a:r>
          </a:p>
          <a:p>
            <a:pPr indent="0" eaLnBrk="1" hangingPunct="1">
              <a:lnSpc>
                <a:spcPct val="120000"/>
              </a:lnSpc>
            </a:pPr>
            <a:r>
              <a:rPr lang="zh-CN" altLang="en-US" sz="2400" dirty="0">
                <a:latin typeface="+mn-ea"/>
                <a:ea typeface="+mn-ea"/>
              </a:rPr>
              <a:t>如何保证数据的参照完整性，要遵循以下规则：</a:t>
            </a:r>
          </a:p>
          <a:p>
            <a:pPr indent="0" eaLnBrk="1" hangingPunct="1">
              <a:lnSpc>
                <a:spcPct val="120000"/>
              </a:lnSpc>
            </a:pPr>
            <a:r>
              <a:rPr lang="zh-CN" altLang="en-US" sz="2400" dirty="0">
                <a:latin typeface="+mn-ea"/>
                <a:ea typeface="+mn-ea"/>
              </a:rPr>
              <a:t>①对外关键字所在的表进行插入操作时，要保证插入的外关键字值要在主关键字所在的表中存在。</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若要向表</a:t>
            </a:r>
            <a:r>
              <a:rPr lang="en-US" altLang="zh-CN" sz="2400" dirty="0">
                <a:latin typeface="+mn-ea"/>
                <a:ea typeface="+mn-ea"/>
              </a:rPr>
              <a:t>1-8</a:t>
            </a:r>
            <a:r>
              <a:rPr lang="zh-CN" altLang="en-US" sz="2400" dirty="0">
                <a:latin typeface="+mn-ea"/>
                <a:ea typeface="+mn-ea"/>
              </a:rPr>
              <a:t>班级排课表插入数据时，插入的课程编号值一定要在表</a:t>
            </a:r>
            <a:r>
              <a:rPr lang="en-US" altLang="zh-CN" sz="2400" dirty="0">
                <a:latin typeface="+mn-ea"/>
                <a:ea typeface="+mn-ea"/>
              </a:rPr>
              <a:t>1-7</a:t>
            </a:r>
            <a:r>
              <a:rPr lang="zh-CN" altLang="en-US" sz="2400" dirty="0">
                <a:latin typeface="+mn-ea"/>
                <a:ea typeface="+mn-ea"/>
              </a:rPr>
              <a:t>课程表中存在</a:t>
            </a:r>
            <a:r>
              <a:rPr lang="zh-CN" altLang="en-US" sz="2400" dirty="0" smtClean="0">
                <a:latin typeface="+mn-ea"/>
                <a:ea typeface="+mn-ea"/>
              </a:rPr>
              <a:t>。</a:t>
            </a:r>
            <a:endParaRPr lang="zh-CN" altLang="en-US" sz="2400" dirty="0">
              <a:latin typeface="+mn-ea"/>
              <a:ea typeface="+mn-ea"/>
            </a:endParaRPr>
          </a:p>
        </p:txBody>
      </p:sp>
    </p:spTree>
    <p:extLst>
      <p:ext uri="{BB962C8B-B14F-4D97-AF65-F5344CB8AC3E}">
        <p14:creationId xmlns:p14="http://schemas.microsoft.com/office/powerpoint/2010/main" val="2500992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smtClean="0">
                <a:latin typeface="+mn-ea"/>
                <a:ea typeface="+mn-ea"/>
              </a:rPr>
              <a:t>②</a:t>
            </a:r>
            <a:r>
              <a:rPr lang="zh-CN" altLang="en-US" sz="2400" dirty="0">
                <a:latin typeface="+mn-ea"/>
                <a:ea typeface="+mn-ea"/>
              </a:rPr>
              <a:t>对外关键字所在的表进行修改操作时，要保证修改后的外关键字值要在主关键字所在的表中存在。</a:t>
            </a:r>
          </a:p>
          <a:p>
            <a:pPr indent="0" eaLnBrk="1" hangingPunct="1">
              <a:lnSpc>
                <a:spcPct val="120000"/>
              </a:lnSpc>
            </a:pPr>
            <a:r>
              <a:rPr lang="zh-CN" altLang="en-US" sz="2400" dirty="0">
                <a:latin typeface="+mn-ea"/>
                <a:ea typeface="+mn-ea"/>
              </a:rPr>
              <a:t>例如若要修改表</a:t>
            </a:r>
            <a:r>
              <a:rPr lang="en-US" altLang="zh-CN" sz="2400" dirty="0">
                <a:latin typeface="+mn-ea"/>
                <a:ea typeface="+mn-ea"/>
              </a:rPr>
              <a:t>1-8</a:t>
            </a:r>
            <a:r>
              <a:rPr lang="zh-CN" altLang="en-US" sz="2400" dirty="0">
                <a:latin typeface="+mn-ea"/>
                <a:ea typeface="+mn-ea"/>
              </a:rPr>
              <a:t>班级排课表的数据，修改后的课程编号值一定要在表</a:t>
            </a:r>
            <a:r>
              <a:rPr lang="en-US" altLang="zh-CN" sz="2400" dirty="0">
                <a:latin typeface="+mn-ea"/>
                <a:ea typeface="+mn-ea"/>
              </a:rPr>
              <a:t>1-7</a:t>
            </a:r>
            <a:r>
              <a:rPr lang="zh-CN" altLang="en-US" sz="2400" dirty="0">
                <a:latin typeface="+mn-ea"/>
                <a:ea typeface="+mn-ea"/>
              </a:rPr>
              <a:t>课程表中存在。</a:t>
            </a:r>
          </a:p>
          <a:p>
            <a:pPr indent="0" eaLnBrk="1" hangingPunct="1">
              <a:lnSpc>
                <a:spcPct val="120000"/>
              </a:lnSpc>
            </a:pPr>
            <a:r>
              <a:rPr lang="zh-CN" altLang="en-US" sz="2400" dirty="0">
                <a:latin typeface="+mn-ea"/>
                <a:ea typeface="+mn-ea"/>
              </a:rPr>
              <a:t>③对主关键字所在的表进行修改操作时，首先检查要修改的主关键字的值在外关键字所在的表中是否存在，如果存在则不允许修改，或者级联修改所有与之相对应的外关键字的值。</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要将表</a:t>
            </a:r>
            <a:r>
              <a:rPr lang="en-US" altLang="zh-CN" sz="2400" dirty="0">
                <a:latin typeface="+mn-ea"/>
                <a:ea typeface="+mn-ea"/>
              </a:rPr>
              <a:t>1-7</a:t>
            </a:r>
            <a:r>
              <a:rPr lang="zh-CN" altLang="en-US" sz="2400" dirty="0">
                <a:latin typeface="+mn-ea"/>
                <a:ea typeface="+mn-ea"/>
              </a:rPr>
              <a:t>课程表中的“</a:t>
            </a:r>
            <a:r>
              <a:rPr lang="en-US" altLang="zh-CN" sz="2400" dirty="0">
                <a:latin typeface="+mn-ea"/>
                <a:ea typeface="+mn-ea"/>
              </a:rPr>
              <a:t>001”</a:t>
            </a:r>
            <a:r>
              <a:rPr lang="zh-CN" altLang="en-US" sz="2400" dirty="0">
                <a:latin typeface="+mn-ea"/>
                <a:ea typeface="+mn-ea"/>
              </a:rPr>
              <a:t>课程编号修改为“</a:t>
            </a:r>
            <a:r>
              <a:rPr lang="en-US" altLang="zh-CN" sz="2400" dirty="0">
                <a:latin typeface="+mn-ea"/>
                <a:ea typeface="+mn-ea"/>
              </a:rPr>
              <a:t>005”</a:t>
            </a:r>
            <a:r>
              <a:rPr lang="zh-CN" altLang="en-US" sz="2400" dirty="0">
                <a:latin typeface="+mn-ea"/>
                <a:ea typeface="+mn-ea"/>
              </a:rPr>
              <a:t>，而表</a:t>
            </a:r>
            <a:r>
              <a:rPr lang="en-US" altLang="zh-CN" sz="2400" dirty="0">
                <a:latin typeface="+mn-ea"/>
                <a:ea typeface="+mn-ea"/>
              </a:rPr>
              <a:t>1-8</a:t>
            </a:r>
            <a:r>
              <a:rPr lang="zh-CN" altLang="en-US" sz="2400" dirty="0">
                <a:latin typeface="+mn-ea"/>
                <a:ea typeface="+mn-ea"/>
              </a:rPr>
              <a:t>班级排课表中存在课程编号为“</a:t>
            </a:r>
            <a:r>
              <a:rPr lang="en-US" altLang="zh-CN" sz="2400" dirty="0">
                <a:latin typeface="+mn-ea"/>
                <a:ea typeface="+mn-ea"/>
              </a:rPr>
              <a:t>001”</a:t>
            </a:r>
            <a:r>
              <a:rPr lang="zh-CN" altLang="en-US" sz="2400" dirty="0">
                <a:latin typeface="+mn-ea"/>
                <a:ea typeface="+mn-ea"/>
              </a:rPr>
              <a:t>的数据，那么此时或者不允许修改，或者允许修改，但同时要将表</a:t>
            </a:r>
            <a:r>
              <a:rPr lang="en-US" altLang="zh-CN" sz="2400" dirty="0">
                <a:latin typeface="+mn-ea"/>
                <a:ea typeface="+mn-ea"/>
              </a:rPr>
              <a:t>1-8</a:t>
            </a:r>
            <a:r>
              <a:rPr lang="zh-CN" altLang="en-US" sz="2400" dirty="0">
                <a:latin typeface="+mn-ea"/>
                <a:ea typeface="+mn-ea"/>
              </a:rPr>
              <a:t>中课程编号“</a:t>
            </a:r>
            <a:r>
              <a:rPr lang="en-US" altLang="zh-CN" sz="2400" dirty="0">
                <a:latin typeface="+mn-ea"/>
                <a:ea typeface="+mn-ea"/>
              </a:rPr>
              <a:t>001”</a:t>
            </a:r>
            <a:r>
              <a:rPr lang="zh-CN" altLang="en-US" sz="2400" dirty="0">
                <a:latin typeface="+mn-ea"/>
                <a:ea typeface="+mn-ea"/>
              </a:rPr>
              <a:t>修改为“</a:t>
            </a:r>
            <a:r>
              <a:rPr lang="en-US" altLang="zh-CN" sz="2400" dirty="0">
                <a:latin typeface="+mn-ea"/>
                <a:ea typeface="+mn-ea"/>
              </a:rPr>
              <a:t>005”</a:t>
            </a:r>
            <a:r>
              <a:rPr lang="zh-CN" altLang="en-US" sz="2400" dirty="0">
                <a:latin typeface="+mn-ea"/>
                <a:ea typeface="+mn-ea"/>
              </a:rPr>
              <a:t>（级联修改）。</a:t>
            </a:r>
          </a:p>
        </p:txBody>
      </p:sp>
    </p:spTree>
    <p:extLst>
      <p:ext uri="{BB962C8B-B14F-4D97-AF65-F5344CB8AC3E}">
        <p14:creationId xmlns:p14="http://schemas.microsoft.com/office/powerpoint/2010/main" val="28454225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1.3.2</a:t>
            </a:r>
            <a:r>
              <a:rPr lang="zh-CN" altLang="en-US" sz="3200" b="1" dirty="0" smtClean="0"/>
              <a:t>相关知识 </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269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④对主关键字所在的表进行删除操作时，首先检查要删除记录的主关键字的值在外关键字所在的表中是否存在，如果存在则不允许删除，或者级联删除所有与之相对应的外关键字的值所在的那些行。</a:t>
            </a:r>
          </a:p>
          <a:p>
            <a:pPr indent="0" eaLnBrk="1" hangingPunct="1">
              <a:lnSpc>
                <a:spcPct val="120000"/>
              </a:lnSpc>
            </a:pPr>
            <a:r>
              <a:rPr lang="zh-CN" altLang="en-US" sz="2400" dirty="0" smtClean="0">
                <a:latin typeface="+mn-ea"/>
                <a:ea typeface="+mn-ea"/>
              </a:rPr>
              <a:t>    例如</a:t>
            </a:r>
            <a:r>
              <a:rPr lang="zh-CN" altLang="en-US" sz="2400" dirty="0">
                <a:latin typeface="+mn-ea"/>
                <a:ea typeface="+mn-ea"/>
              </a:rPr>
              <a:t>要将表</a:t>
            </a:r>
            <a:r>
              <a:rPr lang="en-US" altLang="zh-CN" sz="2400" dirty="0">
                <a:latin typeface="+mn-ea"/>
                <a:ea typeface="+mn-ea"/>
              </a:rPr>
              <a:t>1-7</a:t>
            </a:r>
            <a:r>
              <a:rPr lang="zh-CN" altLang="en-US" sz="2400" dirty="0">
                <a:latin typeface="+mn-ea"/>
                <a:ea typeface="+mn-ea"/>
              </a:rPr>
              <a:t>课程表中课程编号为“</a:t>
            </a:r>
            <a:r>
              <a:rPr lang="en-US" altLang="zh-CN" sz="2400" dirty="0">
                <a:latin typeface="+mn-ea"/>
                <a:ea typeface="+mn-ea"/>
              </a:rPr>
              <a:t>001”</a:t>
            </a:r>
            <a:r>
              <a:rPr lang="zh-CN" altLang="en-US" sz="2400" dirty="0">
                <a:latin typeface="+mn-ea"/>
                <a:ea typeface="+mn-ea"/>
              </a:rPr>
              <a:t>的记录删除，而表</a:t>
            </a:r>
            <a:r>
              <a:rPr lang="en-US" altLang="zh-CN" sz="2400" dirty="0">
                <a:latin typeface="+mn-ea"/>
                <a:ea typeface="+mn-ea"/>
              </a:rPr>
              <a:t>1-8</a:t>
            </a:r>
            <a:r>
              <a:rPr lang="zh-CN" altLang="en-US" sz="2400" dirty="0">
                <a:latin typeface="+mn-ea"/>
                <a:ea typeface="+mn-ea"/>
              </a:rPr>
              <a:t>班级排课表中存在课程编号为“</a:t>
            </a:r>
            <a:r>
              <a:rPr lang="en-US" altLang="zh-CN" sz="2400" dirty="0">
                <a:latin typeface="+mn-ea"/>
                <a:ea typeface="+mn-ea"/>
              </a:rPr>
              <a:t>001”</a:t>
            </a:r>
            <a:r>
              <a:rPr lang="zh-CN" altLang="en-US" sz="2400" dirty="0">
                <a:latin typeface="+mn-ea"/>
                <a:ea typeface="+mn-ea"/>
              </a:rPr>
              <a:t>的数据，那么此时或者不允许删除，或者允许删除，但同时要将表</a:t>
            </a:r>
            <a:r>
              <a:rPr lang="en-US" altLang="zh-CN" sz="2400" dirty="0">
                <a:latin typeface="+mn-ea"/>
                <a:ea typeface="+mn-ea"/>
              </a:rPr>
              <a:t>1-8</a:t>
            </a:r>
            <a:r>
              <a:rPr lang="zh-CN" altLang="en-US" sz="2400" dirty="0">
                <a:latin typeface="+mn-ea"/>
                <a:ea typeface="+mn-ea"/>
              </a:rPr>
              <a:t>中课程编号为“</a:t>
            </a:r>
            <a:r>
              <a:rPr lang="en-US" altLang="zh-CN" sz="2400" dirty="0">
                <a:latin typeface="+mn-ea"/>
                <a:ea typeface="+mn-ea"/>
              </a:rPr>
              <a:t>001”</a:t>
            </a:r>
            <a:r>
              <a:rPr lang="zh-CN" altLang="en-US" sz="2400" dirty="0">
                <a:latin typeface="+mn-ea"/>
                <a:ea typeface="+mn-ea"/>
              </a:rPr>
              <a:t>的记录也删除（级联删除）。</a:t>
            </a:r>
          </a:p>
        </p:txBody>
      </p:sp>
    </p:spTree>
    <p:extLst>
      <p:ext uri="{BB962C8B-B14F-4D97-AF65-F5344CB8AC3E}">
        <p14:creationId xmlns:p14="http://schemas.microsoft.com/office/powerpoint/2010/main" val="24882357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457200" indent="-457200" eaLnBrk="1" hangingPunct="1">
              <a:lnSpc>
                <a:spcPct val="120000"/>
              </a:lnSpc>
              <a:buAutoNum type="arabicPeriod"/>
            </a:pPr>
            <a:r>
              <a:rPr lang="zh-CN" altLang="en-US" sz="2400" dirty="0" smtClean="0">
                <a:latin typeface="+mn-ea"/>
                <a:ea typeface="+mn-ea"/>
              </a:rPr>
              <a:t>将</a:t>
            </a:r>
            <a:r>
              <a:rPr lang="zh-CN" altLang="en-US" sz="2400" dirty="0">
                <a:latin typeface="+mn-ea"/>
                <a:ea typeface="+mn-ea"/>
              </a:rPr>
              <a:t>“学生信息管理系统”的</a:t>
            </a:r>
            <a:r>
              <a:rPr lang="en-US" altLang="zh-CN" sz="2400" dirty="0">
                <a:latin typeface="+mn-ea"/>
                <a:ea typeface="+mn-ea"/>
              </a:rPr>
              <a:t>E-R</a:t>
            </a:r>
            <a:r>
              <a:rPr lang="zh-CN" altLang="en-US" sz="2400" dirty="0">
                <a:latin typeface="+mn-ea"/>
                <a:ea typeface="+mn-ea"/>
              </a:rPr>
              <a:t>图转换为关系模型 </a:t>
            </a:r>
            <a:endParaRPr lang="en-US" altLang="zh-CN" sz="2400" dirty="0" smtClean="0">
              <a:latin typeface="+mn-ea"/>
              <a:ea typeface="+mn-ea"/>
            </a:endParaRPr>
          </a:p>
          <a:p>
            <a:pPr indent="0" eaLnBrk="1" hangingPunct="1">
              <a:lnSpc>
                <a:spcPct val="120000"/>
              </a:lnSpc>
            </a:pPr>
            <a:r>
              <a:rPr lang="zh-CN" altLang="en-US" sz="2400" dirty="0">
                <a:latin typeface="+mn-ea"/>
                <a:ea typeface="+mn-ea"/>
              </a:rPr>
              <a:t>步骤</a:t>
            </a:r>
            <a:r>
              <a:rPr lang="en-US" altLang="zh-CN" sz="2400" dirty="0">
                <a:latin typeface="+mn-ea"/>
                <a:ea typeface="+mn-ea"/>
              </a:rPr>
              <a:t>1</a:t>
            </a:r>
            <a:r>
              <a:rPr lang="zh-CN" altLang="en-US" sz="2400" dirty="0">
                <a:latin typeface="+mn-ea"/>
                <a:ea typeface="+mn-ea"/>
              </a:rPr>
              <a:t>：根据“学生信息管理系统”的</a:t>
            </a:r>
            <a:r>
              <a:rPr lang="en-US" altLang="zh-CN" sz="2400" dirty="0">
                <a:latin typeface="+mn-ea"/>
                <a:ea typeface="+mn-ea"/>
              </a:rPr>
              <a:t>E-R</a:t>
            </a:r>
            <a:r>
              <a:rPr lang="zh-CN" altLang="en-US" sz="2400" dirty="0">
                <a:latin typeface="+mn-ea"/>
                <a:ea typeface="+mn-ea"/>
              </a:rPr>
              <a:t>图，将实体“院系”转换为一个关系，关系名为“院系表”，将该实体的属性“院系编号”、“院系名称”、“院系主任”转换为关系的列，将该实体的主关键字“院系编号”转换为关系的主关键字。转换后的关系如表</a:t>
            </a:r>
            <a:r>
              <a:rPr lang="en-US" altLang="zh-CN" sz="2400" dirty="0">
                <a:latin typeface="+mn-ea"/>
                <a:ea typeface="+mn-ea"/>
              </a:rPr>
              <a:t>1-11</a:t>
            </a:r>
            <a:r>
              <a:rPr lang="zh-CN" altLang="en-US" sz="2400" dirty="0">
                <a:latin typeface="+mn-ea"/>
                <a:ea typeface="+mn-ea"/>
              </a:rPr>
              <a:t>所示。</a:t>
            </a:r>
          </a:p>
        </p:txBody>
      </p:sp>
      <p:sp>
        <p:nvSpPr>
          <p:cNvPr id="2" name="矩形 1"/>
          <p:cNvSpPr/>
          <p:nvPr/>
        </p:nvSpPr>
        <p:spPr>
          <a:xfrm>
            <a:off x="4755562" y="3814495"/>
            <a:ext cx="2045753" cy="461665"/>
          </a:xfrm>
          <a:prstGeom prst="rect">
            <a:avLst/>
          </a:prstGeom>
        </p:spPr>
        <p:txBody>
          <a:bodyPr wrap="none">
            <a:spAutoFit/>
          </a:bodyPr>
          <a:lstStyle/>
          <a:p>
            <a:r>
              <a:rPr lang="zh-CN" altLang="zh-CN" sz="2400" dirty="0"/>
              <a:t>表</a:t>
            </a:r>
            <a:r>
              <a:rPr lang="en-US" altLang="zh-CN" sz="2400" dirty="0"/>
              <a:t>1-11 </a:t>
            </a:r>
            <a:r>
              <a:rPr lang="zh-CN" altLang="zh-CN" sz="2400" dirty="0"/>
              <a:t>院系表</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2182487199"/>
              </p:ext>
            </p:extLst>
          </p:nvPr>
        </p:nvGraphicFramePr>
        <p:xfrm>
          <a:off x="887507" y="4437527"/>
          <a:ext cx="10502153" cy="2030510"/>
        </p:xfrm>
        <a:graphic>
          <a:graphicData uri="http://schemas.openxmlformats.org/drawingml/2006/table">
            <a:tbl>
              <a:tblPr firstRow="1" firstCol="1" bandRow="1">
                <a:tableStyleId>{5C22544A-7EE6-4342-B048-85BDC9FD1C3A}</a:tableStyleId>
              </a:tblPr>
              <a:tblGrid>
                <a:gridCol w="3500303"/>
                <a:gridCol w="3500303"/>
                <a:gridCol w="3501547"/>
              </a:tblGrid>
              <a:tr h="406102">
                <a:tc>
                  <a:txBody>
                    <a:bodyPr/>
                    <a:lstStyle/>
                    <a:p>
                      <a:pPr algn="ctr">
                        <a:spcAft>
                          <a:spcPts val="0"/>
                        </a:spcAft>
                      </a:pPr>
                      <a:r>
                        <a:rPr lang="zh-CN" sz="1600" kern="100" dirty="0">
                          <a:effectLst/>
                        </a:rPr>
                        <a:t>院系编号</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院系名称</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院系主任</a:t>
                      </a:r>
                      <a:endParaRPr lang="zh-CN" sz="1600" kern="100">
                        <a:effectLst/>
                        <a:latin typeface="Times New Roman"/>
                        <a:ea typeface="宋体"/>
                      </a:endParaRPr>
                    </a:p>
                  </a:txBody>
                  <a:tcPr marL="68580" marR="68580" marT="0" marB="0"/>
                </a:tc>
              </a:tr>
              <a:tr h="406102">
                <a:tc>
                  <a:txBody>
                    <a:bodyPr/>
                    <a:lstStyle/>
                    <a:p>
                      <a:pPr algn="ctr">
                        <a:spcAft>
                          <a:spcPts val="0"/>
                        </a:spcAft>
                      </a:pPr>
                      <a:r>
                        <a:rPr lang="en-US" sz="1600" kern="100">
                          <a:effectLst/>
                        </a:rPr>
                        <a:t>01</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dirty="0">
                          <a:effectLst/>
                        </a:rPr>
                        <a:t>计算机科学系</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张敏</a:t>
                      </a:r>
                      <a:endParaRPr lang="zh-CN" sz="1600" kern="100" dirty="0">
                        <a:effectLst/>
                        <a:latin typeface="Times New Roman"/>
                        <a:ea typeface="宋体"/>
                      </a:endParaRPr>
                    </a:p>
                  </a:txBody>
                  <a:tcPr marL="68580" marR="68580" marT="0" marB="0"/>
                </a:tc>
              </a:tr>
              <a:tr h="406102">
                <a:tc>
                  <a:txBody>
                    <a:bodyPr/>
                    <a:lstStyle/>
                    <a:p>
                      <a:pPr algn="ctr">
                        <a:spcAft>
                          <a:spcPts val="0"/>
                        </a:spcAft>
                      </a:pPr>
                      <a:r>
                        <a:rPr lang="en-US" sz="1600" kern="100">
                          <a:effectLst/>
                        </a:rPr>
                        <a:t>02</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规划设计系</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dirty="0">
                          <a:effectLst/>
                        </a:rPr>
                        <a:t>程明亮</a:t>
                      </a:r>
                      <a:endParaRPr lang="zh-CN" sz="1600" kern="100" dirty="0">
                        <a:effectLst/>
                        <a:latin typeface="Times New Roman"/>
                        <a:ea typeface="宋体"/>
                      </a:endParaRPr>
                    </a:p>
                  </a:txBody>
                  <a:tcPr marL="68580" marR="68580" marT="0" marB="0"/>
                </a:tc>
              </a:tr>
              <a:tr h="406102">
                <a:tc>
                  <a:txBody>
                    <a:bodyPr/>
                    <a:lstStyle/>
                    <a:p>
                      <a:pPr algn="ctr">
                        <a:spcAft>
                          <a:spcPts val="0"/>
                        </a:spcAft>
                      </a:pPr>
                      <a:r>
                        <a:rPr lang="en-US" sz="1600" kern="100">
                          <a:effectLst/>
                        </a:rPr>
                        <a:t>03</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外语系</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dirty="0">
                          <a:effectLst/>
                        </a:rPr>
                        <a:t>苏晴</a:t>
                      </a:r>
                      <a:endParaRPr lang="zh-CN" sz="1600" kern="100" dirty="0">
                        <a:effectLst/>
                        <a:latin typeface="Times New Roman"/>
                        <a:ea typeface="宋体"/>
                      </a:endParaRPr>
                    </a:p>
                  </a:txBody>
                  <a:tcPr marL="68580" marR="68580" marT="0" marB="0"/>
                </a:tc>
              </a:tr>
              <a:tr h="406102">
                <a:tc>
                  <a:txBody>
                    <a:bodyPr/>
                    <a:lstStyle/>
                    <a:p>
                      <a:pPr algn="ctr">
                        <a:spcAft>
                          <a:spcPts val="0"/>
                        </a:spcAft>
                      </a:pPr>
                      <a:r>
                        <a:rPr lang="en-US" sz="1600" kern="100">
                          <a:effectLst/>
                        </a:rPr>
                        <a:t>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管理系</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dirty="0">
                          <a:effectLst/>
                        </a:rPr>
                        <a:t>李力</a:t>
                      </a:r>
                      <a:endParaRPr lang="zh-CN" sz="16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473492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2</a:t>
            </a:r>
            <a:r>
              <a:rPr lang="zh-CN" altLang="en-US" sz="2400" dirty="0">
                <a:latin typeface="+mn-ea"/>
                <a:ea typeface="+mn-ea"/>
              </a:rPr>
              <a:t>：将实体“班级”转换为一个关系，关系名为“班级表”，将该实体的属性“班级编号”、“班级名称”、“院系编号”转换为关系的列，将该实体的主关键字“班级编号”转换为关系的主关键字。转换后的关系如表</a:t>
            </a:r>
            <a:r>
              <a:rPr lang="en-US" altLang="zh-CN" sz="2400" dirty="0">
                <a:latin typeface="+mn-ea"/>
                <a:ea typeface="+mn-ea"/>
              </a:rPr>
              <a:t>1-12</a:t>
            </a:r>
            <a:r>
              <a:rPr lang="zh-CN" altLang="en-US" sz="2400" dirty="0">
                <a:latin typeface="+mn-ea"/>
                <a:ea typeface="+mn-ea"/>
              </a:rPr>
              <a:t>所示。</a:t>
            </a:r>
          </a:p>
        </p:txBody>
      </p:sp>
      <p:sp>
        <p:nvSpPr>
          <p:cNvPr id="2" name="矩形 1"/>
          <p:cNvSpPr/>
          <p:nvPr/>
        </p:nvSpPr>
        <p:spPr>
          <a:xfrm>
            <a:off x="4755562" y="2967330"/>
            <a:ext cx="2045753" cy="461665"/>
          </a:xfrm>
          <a:prstGeom prst="rect">
            <a:avLst/>
          </a:prstGeom>
        </p:spPr>
        <p:txBody>
          <a:bodyPr wrap="none">
            <a:spAutoFit/>
          </a:bodyPr>
          <a:lstStyle/>
          <a:p>
            <a:r>
              <a:rPr lang="zh-CN" altLang="en-US" sz="2400" dirty="0"/>
              <a:t>表</a:t>
            </a:r>
            <a:r>
              <a:rPr lang="en-US" altLang="zh-CN" sz="2400" dirty="0"/>
              <a:t>1-12 </a:t>
            </a:r>
            <a:r>
              <a:rPr lang="zh-CN" altLang="en-US" sz="2400" dirty="0"/>
              <a:t>班级表</a:t>
            </a:r>
          </a:p>
        </p:txBody>
      </p:sp>
      <p:graphicFrame>
        <p:nvGraphicFramePr>
          <p:cNvPr id="4" name="表格 3"/>
          <p:cNvGraphicFramePr>
            <a:graphicFrameLocks noGrp="1"/>
          </p:cNvGraphicFramePr>
          <p:nvPr>
            <p:extLst>
              <p:ext uri="{D42A27DB-BD31-4B8C-83A1-F6EECF244321}">
                <p14:modId xmlns:p14="http://schemas.microsoft.com/office/powerpoint/2010/main" val="879458925"/>
              </p:ext>
            </p:extLst>
          </p:nvPr>
        </p:nvGraphicFramePr>
        <p:xfrm>
          <a:off x="732790" y="3455884"/>
          <a:ext cx="10966151" cy="2823890"/>
        </p:xfrm>
        <a:graphic>
          <a:graphicData uri="http://schemas.openxmlformats.org/drawingml/2006/table">
            <a:tbl>
              <a:tblPr firstRow="1" firstCol="1" bandRow="1">
                <a:tableStyleId>{5C22544A-7EE6-4342-B048-85BDC9FD1C3A}</a:tableStyleId>
              </a:tblPr>
              <a:tblGrid>
                <a:gridCol w="3641953"/>
                <a:gridCol w="3684845"/>
                <a:gridCol w="3639353"/>
              </a:tblGrid>
              <a:tr h="564778">
                <a:tc>
                  <a:txBody>
                    <a:bodyPr/>
                    <a:lstStyle/>
                    <a:p>
                      <a:pPr algn="ctr">
                        <a:spcAft>
                          <a:spcPts val="0"/>
                        </a:spcAft>
                      </a:pPr>
                      <a:r>
                        <a:rPr lang="zh-CN" sz="1800" kern="100" dirty="0">
                          <a:effectLst/>
                        </a:rPr>
                        <a:t>班级编号</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班级名称</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院系编号</a:t>
                      </a:r>
                      <a:endParaRPr lang="zh-CN" sz="1800" kern="100">
                        <a:effectLst/>
                        <a:latin typeface="Times New Roman"/>
                        <a:ea typeface="宋体"/>
                      </a:endParaRPr>
                    </a:p>
                  </a:txBody>
                  <a:tcPr marL="68580" marR="68580" marT="0" marB="0"/>
                </a:tc>
              </a:tr>
              <a:tr h="564778">
                <a:tc>
                  <a:txBody>
                    <a:bodyPr/>
                    <a:lstStyle/>
                    <a:p>
                      <a:pPr algn="ctr">
                        <a:spcAft>
                          <a:spcPts val="0"/>
                        </a:spcAft>
                        <a:tabLst>
                          <a:tab pos="447675" algn="l"/>
                          <a:tab pos="600710" algn="ctr"/>
                        </a:tabLst>
                      </a:pPr>
                      <a:r>
                        <a:rPr lang="en-US" sz="1800" kern="100">
                          <a:effectLst/>
                        </a:rPr>
                        <a:t>01201401</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dirty="0">
                          <a:effectLst/>
                        </a:rPr>
                        <a:t>14</a:t>
                      </a:r>
                      <a:r>
                        <a:rPr lang="zh-CN" sz="1800" kern="100" dirty="0">
                          <a:effectLst/>
                        </a:rPr>
                        <a:t>级计算机应用技术</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01</a:t>
                      </a:r>
                      <a:endParaRPr lang="zh-CN" sz="1800" kern="100">
                        <a:effectLst/>
                        <a:latin typeface="Times New Roman"/>
                        <a:ea typeface="宋体"/>
                      </a:endParaRPr>
                    </a:p>
                  </a:txBody>
                  <a:tcPr marL="68580" marR="68580" marT="0" marB="0"/>
                </a:tc>
              </a:tr>
              <a:tr h="564778">
                <a:tc>
                  <a:txBody>
                    <a:bodyPr/>
                    <a:lstStyle/>
                    <a:p>
                      <a:pPr algn="ctr">
                        <a:spcAft>
                          <a:spcPts val="0"/>
                        </a:spcAft>
                      </a:pPr>
                      <a:r>
                        <a:rPr lang="en-US" sz="1800" kern="100">
                          <a:effectLst/>
                        </a:rPr>
                        <a:t>01201402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14</a:t>
                      </a:r>
                      <a:r>
                        <a:rPr lang="zh-CN" sz="1800" kern="100" dirty="0">
                          <a:effectLst/>
                        </a:rPr>
                        <a:t>级计算机网络技术</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01</a:t>
                      </a:r>
                      <a:endParaRPr lang="zh-CN" sz="1800" kern="100" dirty="0">
                        <a:effectLst/>
                        <a:latin typeface="Times New Roman"/>
                        <a:ea typeface="宋体"/>
                      </a:endParaRPr>
                    </a:p>
                  </a:txBody>
                  <a:tcPr marL="68580" marR="68580" marT="0" marB="0"/>
                </a:tc>
              </a:tr>
              <a:tr h="564778">
                <a:tc>
                  <a:txBody>
                    <a:bodyPr/>
                    <a:lstStyle/>
                    <a:p>
                      <a:pPr algn="ctr">
                        <a:spcAft>
                          <a:spcPts val="0"/>
                        </a:spcAft>
                      </a:pPr>
                      <a:r>
                        <a:rPr lang="en-US" sz="1800" kern="100">
                          <a:effectLst/>
                        </a:rPr>
                        <a:t>01201403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14</a:t>
                      </a:r>
                      <a:r>
                        <a:rPr lang="zh-CN" sz="1800" kern="100">
                          <a:effectLst/>
                        </a:rPr>
                        <a:t>级图形图像制作</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01</a:t>
                      </a:r>
                      <a:endParaRPr lang="zh-CN" sz="1800" kern="100" dirty="0">
                        <a:effectLst/>
                        <a:latin typeface="Times New Roman"/>
                        <a:ea typeface="宋体"/>
                      </a:endParaRPr>
                    </a:p>
                  </a:txBody>
                  <a:tcPr marL="68580" marR="68580" marT="0" marB="0"/>
                </a:tc>
              </a:tr>
              <a:tr h="564778">
                <a:tc>
                  <a:txBody>
                    <a:bodyPr/>
                    <a:lstStyle/>
                    <a:p>
                      <a:pPr algn="ctr">
                        <a:spcAft>
                          <a:spcPts val="0"/>
                        </a:spcAft>
                      </a:pPr>
                      <a:r>
                        <a:rPr lang="en-US" sz="1800" kern="100">
                          <a:effectLst/>
                        </a:rPr>
                        <a:t>01201404</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14</a:t>
                      </a:r>
                      <a:r>
                        <a:rPr lang="zh-CN" sz="1800" kern="100" dirty="0">
                          <a:effectLst/>
                        </a:rPr>
                        <a:t>级电子信息技术</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01</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7844911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3</a:t>
            </a:r>
            <a:r>
              <a:rPr lang="zh-CN" altLang="en-US" sz="2400" dirty="0">
                <a:latin typeface="+mn-ea"/>
                <a:ea typeface="+mn-ea"/>
              </a:rPr>
              <a:t>：将实体“课程”转换为一个关系，关系名为“课程表”，将该实体的属性“课程编号”、“课程名称”、“课程类型”、“课程描述”转换为关系的列，将该实体的主关键字“课程编号”转换为关系的主关键字。转换后的关系如表</a:t>
            </a:r>
            <a:r>
              <a:rPr lang="en-US" altLang="zh-CN" sz="2400" dirty="0">
                <a:latin typeface="+mn-ea"/>
                <a:ea typeface="+mn-ea"/>
              </a:rPr>
              <a:t>1-13</a:t>
            </a:r>
            <a:r>
              <a:rPr lang="zh-CN" altLang="en-US" sz="2400" dirty="0">
                <a:latin typeface="+mn-ea"/>
                <a:ea typeface="+mn-ea"/>
              </a:rPr>
              <a:t>所示。</a:t>
            </a:r>
          </a:p>
        </p:txBody>
      </p:sp>
      <p:sp>
        <p:nvSpPr>
          <p:cNvPr id="2" name="矩形 1"/>
          <p:cNvSpPr/>
          <p:nvPr/>
        </p:nvSpPr>
        <p:spPr>
          <a:xfrm>
            <a:off x="4755562" y="2967330"/>
            <a:ext cx="2045753" cy="461665"/>
          </a:xfrm>
          <a:prstGeom prst="rect">
            <a:avLst/>
          </a:prstGeom>
        </p:spPr>
        <p:txBody>
          <a:bodyPr wrap="none">
            <a:spAutoFit/>
          </a:bodyPr>
          <a:lstStyle/>
          <a:p>
            <a:r>
              <a:rPr lang="zh-CN" altLang="en-US" sz="2400" dirty="0"/>
              <a:t>表</a:t>
            </a:r>
            <a:r>
              <a:rPr lang="en-US" altLang="zh-CN" sz="2400" dirty="0"/>
              <a:t>1-13 </a:t>
            </a:r>
            <a:r>
              <a:rPr lang="zh-CN" altLang="en-US" sz="2400" dirty="0"/>
              <a:t>课程表</a:t>
            </a:r>
          </a:p>
        </p:txBody>
      </p:sp>
      <p:graphicFrame>
        <p:nvGraphicFramePr>
          <p:cNvPr id="3" name="表格 2"/>
          <p:cNvGraphicFramePr>
            <a:graphicFrameLocks noGrp="1"/>
          </p:cNvGraphicFramePr>
          <p:nvPr>
            <p:extLst>
              <p:ext uri="{D42A27DB-BD31-4B8C-83A1-F6EECF244321}">
                <p14:modId xmlns:p14="http://schemas.microsoft.com/office/powerpoint/2010/main" val="3598429665"/>
              </p:ext>
            </p:extLst>
          </p:nvPr>
        </p:nvGraphicFramePr>
        <p:xfrm>
          <a:off x="591465" y="3530365"/>
          <a:ext cx="11416758" cy="2910775"/>
        </p:xfrm>
        <a:graphic>
          <a:graphicData uri="http://schemas.openxmlformats.org/drawingml/2006/table">
            <a:tbl>
              <a:tblPr firstRow="1" firstCol="1" bandRow="1">
                <a:tableStyleId>{5C22544A-7EE6-4342-B048-85BDC9FD1C3A}</a:tableStyleId>
              </a:tblPr>
              <a:tblGrid>
                <a:gridCol w="2063481"/>
                <a:gridCol w="2492134"/>
                <a:gridCol w="1541526"/>
                <a:gridCol w="5319617"/>
              </a:tblGrid>
              <a:tr h="582155">
                <a:tc>
                  <a:txBody>
                    <a:bodyPr/>
                    <a:lstStyle/>
                    <a:p>
                      <a:pPr algn="ctr">
                        <a:spcAft>
                          <a:spcPts val="0"/>
                        </a:spcAft>
                      </a:pPr>
                      <a:r>
                        <a:rPr lang="zh-CN" sz="1800" kern="100" dirty="0">
                          <a:effectLst/>
                        </a:rPr>
                        <a:t>课程编号</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dirty="0">
                          <a:effectLst/>
                        </a:rPr>
                        <a:t>课程名称</a:t>
                      </a:r>
                      <a:endParaRPr lang="zh-CN" sz="1800" kern="100" dirty="0">
                        <a:effectLst/>
                        <a:latin typeface="Times New Roman"/>
                        <a:ea typeface="宋体"/>
                      </a:endParaRPr>
                    </a:p>
                  </a:txBody>
                  <a:tcPr marL="68580" marR="68580" marT="0" marB="0" anchor="ctr"/>
                </a:tc>
                <a:tc>
                  <a:txBody>
                    <a:bodyPr/>
                    <a:lstStyle/>
                    <a:p>
                      <a:pPr marL="0" algn="ctr" defTabSz="914400" rtl="0" eaLnBrk="1" latinLnBrk="0" hangingPunct="1">
                        <a:spcAft>
                          <a:spcPts val="0"/>
                        </a:spcAft>
                      </a:pPr>
                      <a:r>
                        <a:rPr lang="zh-CN" sz="1800" b="1" kern="100" dirty="0" smtClean="0">
                          <a:solidFill>
                            <a:schemeClr val="lt1"/>
                          </a:solidFill>
                          <a:effectLst/>
                          <a:latin typeface="+mn-lt"/>
                          <a:ea typeface="+mn-ea"/>
                          <a:cs typeface="+mn-cs"/>
                        </a:rPr>
                        <a:t>课程</a:t>
                      </a:r>
                      <a:r>
                        <a:rPr lang="zh-CN" sz="1800" b="1" kern="100" dirty="0">
                          <a:solidFill>
                            <a:schemeClr val="lt1"/>
                          </a:solidFill>
                          <a:effectLst/>
                          <a:latin typeface="+mn-lt"/>
                          <a:ea typeface="+mn-ea"/>
                          <a:cs typeface="+mn-cs"/>
                        </a:rPr>
                        <a:t>类型</a:t>
                      </a:r>
                    </a:p>
                  </a:txBody>
                  <a:tcPr marL="68580" marR="68580" marT="0" marB="0"/>
                </a:tc>
                <a:tc>
                  <a:txBody>
                    <a:bodyPr/>
                    <a:lstStyle/>
                    <a:p>
                      <a:pPr marL="0" algn="ctr" defTabSz="914400" rtl="0" eaLnBrk="1" latinLnBrk="0" hangingPunct="1">
                        <a:spcAft>
                          <a:spcPts val="0"/>
                        </a:spcAft>
                      </a:pPr>
                      <a:r>
                        <a:rPr lang="zh-CN" sz="1800" b="1" kern="100" dirty="0">
                          <a:solidFill>
                            <a:schemeClr val="lt1"/>
                          </a:solidFill>
                          <a:effectLst/>
                          <a:latin typeface="+mn-lt"/>
                          <a:ea typeface="+mn-ea"/>
                          <a:cs typeface="+mn-cs"/>
                        </a:rPr>
                        <a:t>课程描述</a:t>
                      </a:r>
                    </a:p>
                  </a:txBody>
                  <a:tcPr marL="68580" marR="68580" marT="0" marB="0"/>
                </a:tc>
              </a:tr>
              <a:tr h="582155">
                <a:tc>
                  <a:txBody>
                    <a:bodyPr/>
                    <a:lstStyle/>
                    <a:p>
                      <a:pPr algn="ctr">
                        <a:spcAft>
                          <a:spcPts val="0"/>
                        </a:spcAft>
                      </a:pPr>
                      <a:r>
                        <a:rPr lang="en-US" sz="1800" kern="100">
                          <a:effectLst/>
                        </a:rPr>
                        <a:t>001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网络数据库</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工科</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讲述</a:t>
                      </a:r>
                      <a:r>
                        <a:rPr lang="en-US" sz="1800" kern="100" dirty="0">
                          <a:effectLst/>
                        </a:rPr>
                        <a:t>SQL Server</a:t>
                      </a:r>
                      <a:r>
                        <a:rPr lang="zh-CN" sz="1800" kern="100" dirty="0">
                          <a:effectLst/>
                        </a:rPr>
                        <a:t>数据库</a:t>
                      </a:r>
                      <a:endParaRPr lang="zh-CN" sz="1800" kern="100" dirty="0">
                        <a:effectLst/>
                        <a:latin typeface="Times New Roman"/>
                        <a:ea typeface="宋体"/>
                      </a:endParaRPr>
                    </a:p>
                  </a:txBody>
                  <a:tcPr marL="68580" marR="68580" marT="0" marB="0"/>
                </a:tc>
              </a:tr>
              <a:tr h="582155">
                <a:tc>
                  <a:txBody>
                    <a:bodyPr/>
                    <a:lstStyle/>
                    <a:p>
                      <a:pPr algn="ctr">
                        <a:spcAft>
                          <a:spcPts val="0"/>
                        </a:spcAft>
                      </a:pPr>
                      <a:r>
                        <a:rPr lang="en-US" sz="1800" kern="100">
                          <a:effectLst/>
                        </a:rPr>
                        <a:t>002</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网页设计与制作</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工科</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基于</a:t>
                      </a:r>
                      <a:r>
                        <a:rPr lang="en-US" sz="1800" kern="100" dirty="0">
                          <a:effectLst/>
                        </a:rPr>
                        <a:t>ASP.NET</a:t>
                      </a:r>
                      <a:r>
                        <a:rPr lang="zh-CN" sz="1800" kern="100" dirty="0">
                          <a:effectLst/>
                        </a:rPr>
                        <a:t>的网页设计与制作</a:t>
                      </a:r>
                      <a:endParaRPr lang="zh-CN" sz="1800" kern="100" dirty="0">
                        <a:effectLst/>
                        <a:latin typeface="Times New Roman"/>
                        <a:ea typeface="宋体"/>
                      </a:endParaRPr>
                    </a:p>
                  </a:txBody>
                  <a:tcPr marL="68580" marR="68580" marT="0" marB="0"/>
                </a:tc>
              </a:tr>
              <a:tr h="582155">
                <a:tc>
                  <a:txBody>
                    <a:bodyPr/>
                    <a:lstStyle/>
                    <a:p>
                      <a:pPr algn="ctr">
                        <a:spcAft>
                          <a:spcPts val="0"/>
                        </a:spcAft>
                      </a:pPr>
                      <a:r>
                        <a:rPr lang="en-US" sz="1800" kern="100">
                          <a:effectLst/>
                        </a:rPr>
                        <a:t>003</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Java</a:t>
                      </a:r>
                      <a:r>
                        <a:rPr lang="zh-CN" sz="1800" kern="100">
                          <a:effectLst/>
                        </a:rPr>
                        <a:t>程序设计</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工科</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基本</a:t>
                      </a:r>
                      <a:r>
                        <a:rPr lang="en-US" sz="1800" kern="100" dirty="0">
                          <a:effectLst/>
                        </a:rPr>
                        <a:t>JAVA</a:t>
                      </a:r>
                      <a:r>
                        <a:rPr lang="zh-CN" sz="1800" kern="100" dirty="0">
                          <a:effectLst/>
                        </a:rPr>
                        <a:t>的应用开发</a:t>
                      </a:r>
                      <a:endParaRPr lang="zh-CN" sz="1800" kern="100" dirty="0">
                        <a:effectLst/>
                        <a:latin typeface="Times New Roman"/>
                        <a:ea typeface="宋体"/>
                      </a:endParaRPr>
                    </a:p>
                  </a:txBody>
                  <a:tcPr marL="68580" marR="68580" marT="0" marB="0"/>
                </a:tc>
              </a:tr>
              <a:tr h="582155">
                <a:tc>
                  <a:txBody>
                    <a:bodyPr/>
                    <a:lstStyle/>
                    <a:p>
                      <a:pPr algn="ctr">
                        <a:spcAft>
                          <a:spcPts val="0"/>
                        </a:spcAft>
                      </a:pPr>
                      <a:r>
                        <a:rPr lang="en-US" sz="1800" kern="100">
                          <a:effectLst/>
                        </a:rPr>
                        <a:t>004</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高等数学</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理科</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高等数学是学习计算机技术的基础</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19152398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180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4</a:t>
            </a:r>
            <a:r>
              <a:rPr lang="zh-CN" altLang="en-US" sz="2400" dirty="0">
                <a:latin typeface="+mn-ea"/>
                <a:ea typeface="+mn-ea"/>
              </a:rPr>
              <a:t>：将联系“班级排课”转换为一个关系，关系名为“班级排课表”，将该联系的属性“学期”、“班级编号”、“课程编号”、“课程名称”转换为关系的列，将该实体的主关键字（班级编号，课程编号）转换为关系的主关键字。转换后的关系如表</a:t>
            </a:r>
            <a:r>
              <a:rPr lang="en-US" altLang="zh-CN" sz="2400" dirty="0">
                <a:latin typeface="+mn-ea"/>
                <a:ea typeface="+mn-ea"/>
              </a:rPr>
              <a:t>1-14</a:t>
            </a:r>
            <a:r>
              <a:rPr lang="zh-CN" altLang="en-US" sz="2400" dirty="0">
                <a:latin typeface="+mn-ea"/>
                <a:ea typeface="+mn-ea"/>
              </a:rPr>
              <a:t>所示。</a:t>
            </a:r>
          </a:p>
        </p:txBody>
      </p:sp>
      <p:sp>
        <p:nvSpPr>
          <p:cNvPr id="2" name="矩形 1"/>
          <p:cNvSpPr/>
          <p:nvPr/>
        </p:nvSpPr>
        <p:spPr>
          <a:xfrm>
            <a:off x="4755562" y="3370740"/>
            <a:ext cx="2661306" cy="461665"/>
          </a:xfrm>
          <a:prstGeom prst="rect">
            <a:avLst/>
          </a:prstGeom>
        </p:spPr>
        <p:txBody>
          <a:bodyPr wrap="none">
            <a:spAutoFit/>
          </a:bodyPr>
          <a:lstStyle/>
          <a:p>
            <a:r>
              <a:rPr lang="zh-CN" altLang="en-US" sz="2400" dirty="0"/>
              <a:t>表</a:t>
            </a:r>
            <a:r>
              <a:rPr lang="en-US" altLang="zh-CN" sz="2400" dirty="0"/>
              <a:t>1-14 </a:t>
            </a:r>
            <a:r>
              <a:rPr lang="zh-CN" altLang="en-US" sz="2400" dirty="0"/>
              <a:t>班级排课表</a:t>
            </a:r>
          </a:p>
        </p:txBody>
      </p:sp>
      <p:graphicFrame>
        <p:nvGraphicFramePr>
          <p:cNvPr id="4" name="表格 3"/>
          <p:cNvGraphicFramePr>
            <a:graphicFrameLocks noGrp="1"/>
          </p:cNvGraphicFramePr>
          <p:nvPr>
            <p:extLst>
              <p:ext uri="{D42A27DB-BD31-4B8C-83A1-F6EECF244321}">
                <p14:modId xmlns:p14="http://schemas.microsoft.com/office/powerpoint/2010/main" val="770392472"/>
              </p:ext>
            </p:extLst>
          </p:nvPr>
        </p:nvGraphicFramePr>
        <p:xfrm>
          <a:off x="378788" y="3993769"/>
          <a:ext cx="11414853" cy="2440130"/>
        </p:xfrm>
        <a:graphic>
          <a:graphicData uri="http://schemas.openxmlformats.org/drawingml/2006/table">
            <a:tbl>
              <a:tblPr firstRow="1" firstCol="1" bandRow="1">
                <a:tableStyleId>{5C22544A-7EE6-4342-B048-85BDC9FD1C3A}</a:tableStyleId>
              </a:tblPr>
              <a:tblGrid>
                <a:gridCol w="2853375"/>
                <a:gridCol w="2853375"/>
                <a:gridCol w="2853375"/>
                <a:gridCol w="2854728"/>
              </a:tblGrid>
              <a:tr h="488026">
                <a:tc>
                  <a:txBody>
                    <a:bodyPr/>
                    <a:lstStyle/>
                    <a:p>
                      <a:pPr algn="ctr">
                        <a:spcAft>
                          <a:spcPts val="0"/>
                        </a:spcAft>
                      </a:pPr>
                      <a:r>
                        <a:rPr lang="zh-CN" sz="1800" kern="100" dirty="0">
                          <a:effectLst/>
                        </a:rPr>
                        <a:t>学期</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班级编号</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课程编号</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课程名称</a:t>
                      </a:r>
                      <a:endParaRPr lang="zh-CN" sz="1800" kern="100">
                        <a:effectLst/>
                        <a:latin typeface="Times New Roman"/>
                        <a:ea typeface="宋体"/>
                      </a:endParaRPr>
                    </a:p>
                  </a:txBody>
                  <a:tcPr marL="68580" marR="68580" marT="0" marB="0"/>
                </a:tc>
              </a:tr>
              <a:tr h="488026">
                <a:tc>
                  <a:txBody>
                    <a:bodyPr/>
                    <a:lstStyle/>
                    <a:p>
                      <a:pPr algn="ctr">
                        <a:spcAft>
                          <a:spcPts val="0"/>
                        </a:spcAft>
                      </a:pPr>
                      <a:r>
                        <a:rPr lang="en-US" sz="1800" kern="100">
                          <a:effectLst/>
                        </a:rPr>
                        <a:t>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01201401</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001</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网络数据库</a:t>
                      </a:r>
                      <a:endParaRPr lang="zh-CN" sz="1800" kern="100">
                        <a:effectLst/>
                        <a:latin typeface="Times New Roman"/>
                        <a:ea typeface="宋体"/>
                      </a:endParaRPr>
                    </a:p>
                  </a:txBody>
                  <a:tcPr marL="68580" marR="68580" marT="0" marB="0"/>
                </a:tc>
              </a:tr>
              <a:tr h="488026">
                <a:tc>
                  <a:txBody>
                    <a:bodyPr/>
                    <a:lstStyle/>
                    <a:p>
                      <a:pPr algn="ctr">
                        <a:spcAft>
                          <a:spcPts val="0"/>
                        </a:spcAft>
                      </a:pPr>
                      <a:r>
                        <a:rPr lang="en-US" sz="1800" kern="100">
                          <a:effectLst/>
                        </a:rPr>
                        <a:t>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002</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网页设计与制作</a:t>
                      </a:r>
                      <a:endParaRPr lang="zh-CN" sz="1800" kern="100">
                        <a:effectLst/>
                        <a:latin typeface="Times New Roman"/>
                        <a:ea typeface="宋体"/>
                      </a:endParaRPr>
                    </a:p>
                  </a:txBody>
                  <a:tcPr marL="68580" marR="68580" marT="0" marB="0"/>
                </a:tc>
              </a:tr>
              <a:tr h="488026">
                <a:tc>
                  <a:txBody>
                    <a:bodyPr/>
                    <a:lstStyle/>
                    <a:p>
                      <a:pPr algn="ctr">
                        <a:spcAft>
                          <a:spcPts val="0"/>
                        </a:spcAft>
                      </a:pPr>
                      <a:r>
                        <a:rPr lang="en-US" sz="1800" kern="100">
                          <a:effectLst/>
                        </a:rPr>
                        <a:t>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Java</a:t>
                      </a:r>
                      <a:r>
                        <a:rPr lang="zh-CN" sz="1800" kern="100">
                          <a:effectLst/>
                        </a:rPr>
                        <a:t>程序设计</a:t>
                      </a:r>
                      <a:endParaRPr lang="zh-CN" sz="1800" kern="100">
                        <a:effectLst/>
                        <a:latin typeface="Times New Roman"/>
                        <a:ea typeface="宋体"/>
                      </a:endParaRPr>
                    </a:p>
                  </a:txBody>
                  <a:tcPr marL="68580" marR="68580" marT="0" marB="0"/>
                </a:tc>
              </a:tr>
              <a:tr h="488026">
                <a:tc>
                  <a:txBody>
                    <a:bodyPr/>
                    <a:lstStyle/>
                    <a:p>
                      <a:pPr algn="ctr">
                        <a:spcAft>
                          <a:spcPts val="0"/>
                        </a:spcAft>
                      </a:pPr>
                      <a:r>
                        <a:rPr lang="en-US" sz="1800" kern="100">
                          <a:effectLst/>
                        </a:rPr>
                        <a:t>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004</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高等数学</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0624610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180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5</a:t>
            </a:r>
            <a:r>
              <a:rPr lang="zh-CN" altLang="en-US" sz="2400" dirty="0">
                <a:latin typeface="+mn-ea"/>
                <a:ea typeface="+mn-ea"/>
              </a:rPr>
              <a:t>：将实体“学生”转换为一个关系，关系名为“学生表”，将该实体的属性“学号”、“姓名”、“性别”、“出生年月”、“政治面貌”、“班级编号”、“班级名称”、“家庭住址”、“邮编”、“备注”转换为关系的列，将该实体的主关键字“学号”转换为关系的主关键字。转换后的关系如表</a:t>
            </a:r>
            <a:r>
              <a:rPr lang="en-US" altLang="zh-CN" sz="2400" dirty="0">
                <a:latin typeface="+mn-ea"/>
                <a:ea typeface="+mn-ea"/>
              </a:rPr>
              <a:t>1-15</a:t>
            </a:r>
            <a:r>
              <a:rPr lang="zh-CN" altLang="en-US" sz="2400" dirty="0">
                <a:latin typeface="+mn-ea"/>
                <a:ea typeface="+mn-ea"/>
              </a:rPr>
              <a:t>所示。</a:t>
            </a:r>
          </a:p>
        </p:txBody>
      </p:sp>
      <p:sp>
        <p:nvSpPr>
          <p:cNvPr id="2" name="矩形 1"/>
          <p:cNvSpPr/>
          <p:nvPr/>
        </p:nvSpPr>
        <p:spPr>
          <a:xfrm>
            <a:off x="4755562" y="3370740"/>
            <a:ext cx="2045753" cy="461665"/>
          </a:xfrm>
          <a:prstGeom prst="rect">
            <a:avLst/>
          </a:prstGeom>
        </p:spPr>
        <p:txBody>
          <a:bodyPr wrap="none">
            <a:spAutoFit/>
          </a:bodyPr>
          <a:lstStyle/>
          <a:p>
            <a:r>
              <a:rPr lang="zh-CN" altLang="en-US" sz="2400" dirty="0"/>
              <a:t>表</a:t>
            </a:r>
            <a:r>
              <a:rPr lang="en-US" altLang="zh-CN" sz="2400" dirty="0"/>
              <a:t>1-15 </a:t>
            </a:r>
            <a:r>
              <a:rPr lang="zh-CN" altLang="en-US" sz="2400" dirty="0"/>
              <a:t>学生表</a:t>
            </a:r>
          </a:p>
        </p:txBody>
      </p:sp>
      <p:graphicFrame>
        <p:nvGraphicFramePr>
          <p:cNvPr id="3" name="表格 2"/>
          <p:cNvGraphicFramePr>
            <a:graphicFrameLocks noGrp="1"/>
          </p:cNvGraphicFramePr>
          <p:nvPr>
            <p:extLst>
              <p:ext uri="{D42A27DB-BD31-4B8C-83A1-F6EECF244321}">
                <p14:modId xmlns:p14="http://schemas.microsoft.com/office/powerpoint/2010/main" val="3959522794"/>
              </p:ext>
            </p:extLst>
          </p:nvPr>
        </p:nvGraphicFramePr>
        <p:xfrm>
          <a:off x="396815" y="3977479"/>
          <a:ext cx="11396256" cy="2564812"/>
        </p:xfrm>
        <a:graphic>
          <a:graphicData uri="http://schemas.openxmlformats.org/drawingml/2006/table">
            <a:tbl>
              <a:tblPr firstRow="1" firstCol="1" bandRow="1">
                <a:tableStyleId>{5C22544A-7EE6-4342-B048-85BDC9FD1C3A}</a:tableStyleId>
              </a:tblPr>
              <a:tblGrid>
                <a:gridCol w="1290017"/>
                <a:gridCol w="1143392"/>
                <a:gridCol w="953723"/>
                <a:gridCol w="953723"/>
                <a:gridCol w="953723"/>
                <a:gridCol w="1143392"/>
                <a:gridCol w="1716434"/>
                <a:gridCol w="1334406"/>
                <a:gridCol w="953723"/>
                <a:gridCol w="953723"/>
              </a:tblGrid>
              <a:tr h="346188">
                <a:tc>
                  <a:txBody>
                    <a:bodyPr/>
                    <a:lstStyle/>
                    <a:p>
                      <a:pPr algn="ctr">
                        <a:spcAft>
                          <a:spcPts val="0"/>
                        </a:spcAft>
                      </a:pPr>
                      <a:r>
                        <a:rPr lang="zh-CN" sz="1600" kern="100" dirty="0">
                          <a:effectLst/>
                        </a:rPr>
                        <a:t>学号</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姓名</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性别</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出生年月</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政治面貌</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班级</a:t>
                      </a:r>
                    </a:p>
                    <a:p>
                      <a:pPr algn="ctr">
                        <a:spcAft>
                          <a:spcPts val="0"/>
                        </a:spcAft>
                      </a:pPr>
                      <a:r>
                        <a:rPr lang="zh-CN" sz="1600" kern="100">
                          <a:effectLst/>
                        </a:rPr>
                        <a:t>编号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班级名称</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家庭</a:t>
                      </a:r>
                    </a:p>
                    <a:p>
                      <a:pPr algn="ctr">
                        <a:spcAft>
                          <a:spcPts val="0"/>
                        </a:spcAft>
                      </a:pPr>
                      <a:r>
                        <a:rPr lang="zh-CN" sz="1600" kern="100">
                          <a:effectLst/>
                        </a:rPr>
                        <a:t>住址</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邮编</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备注</a:t>
                      </a:r>
                      <a:endParaRPr lang="zh-CN" sz="1600" kern="100">
                        <a:effectLst/>
                        <a:latin typeface="Times New Roman"/>
                        <a:ea typeface="宋体"/>
                      </a:endParaRPr>
                    </a:p>
                  </a:txBody>
                  <a:tcPr marL="68580" marR="68580" marT="0" marB="0" anchor="ctr"/>
                </a:tc>
              </a:tr>
              <a:tr h="519283">
                <a:tc>
                  <a:txBody>
                    <a:bodyPr/>
                    <a:lstStyle/>
                    <a:p>
                      <a:pPr algn="ctr">
                        <a:spcAft>
                          <a:spcPts val="0"/>
                        </a:spcAft>
                      </a:pPr>
                      <a:r>
                        <a:rPr lang="en-US" sz="1600" kern="100">
                          <a:effectLst/>
                        </a:rPr>
                        <a:t>01201401001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秦伊诺</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女</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1995-10-08</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团员</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01201401</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河南省信阳市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464000</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品学兼优</a:t>
                      </a:r>
                      <a:endParaRPr lang="zh-CN" sz="1600" kern="100">
                        <a:effectLst/>
                        <a:latin typeface="Times New Roman"/>
                        <a:ea typeface="宋体"/>
                      </a:endParaRPr>
                    </a:p>
                  </a:txBody>
                  <a:tcPr marL="68580" marR="68580" marT="0" marB="0" anchor="ctr"/>
                </a:tc>
              </a:tr>
              <a:tr h="519283">
                <a:tc>
                  <a:txBody>
                    <a:bodyPr/>
                    <a:lstStyle/>
                    <a:p>
                      <a:pPr algn="ctr">
                        <a:spcAft>
                          <a:spcPts val="0"/>
                        </a:spcAft>
                      </a:pPr>
                      <a:r>
                        <a:rPr lang="en-US" sz="1600" kern="100">
                          <a:effectLst/>
                        </a:rPr>
                        <a:t>01201401002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1994-05-02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14</a:t>
                      </a:r>
                      <a:r>
                        <a:rPr lang="zh-CN" sz="1600" kern="100" dirty="0">
                          <a:effectLst/>
                        </a:rPr>
                        <a:t>级计算机应用技术</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吉林省长春市</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130000</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吃苦耐劳</a:t>
                      </a:r>
                      <a:endParaRPr lang="zh-CN" sz="1600" kern="100">
                        <a:effectLst/>
                        <a:latin typeface="Times New Roman"/>
                        <a:ea typeface="宋体"/>
                      </a:endParaRPr>
                    </a:p>
                  </a:txBody>
                  <a:tcPr marL="68580" marR="68580" marT="0" marB="0" anchor="ctr"/>
                </a:tc>
              </a:tr>
              <a:tr h="519283">
                <a:tc>
                  <a:txBody>
                    <a:bodyPr/>
                    <a:lstStyle/>
                    <a:p>
                      <a:pPr algn="ctr">
                        <a:spcAft>
                          <a:spcPts val="0"/>
                        </a:spcAft>
                      </a:pPr>
                      <a:r>
                        <a:rPr lang="en-US" sz="1600" kern="100">
                          <a:effectLst/>
                        </a:rPr>
                        <a:t>01201401003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1994-10-01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党员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江西省赣州市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341000</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品学兼优</a:t>
                      </a:r>
                      <a:endParaRPr lang="zh-CN" sz="1600" kern="100">
                        <a:effectLst/>
                        <a:latin typeface="Times New Roman"/>
                        <a:ea typeface="宋体"/>
                      </a:endParaRPr>
                    </a:p>
                  </a:txBody>
                  <a:tcPr marL="68580" marR="68580" marT="0" marB="0" anchor="ctr"/>
                </a:tc>
              </a:tr>
              <a:tr h="519283">
                <a:tc>
                  <a:txBody>
                    <a:bodyPr/>
                    <a:lstStyle/>
                    <a:p>
                      <a:pPr algn="ctr">
                        <a:spcAft>
                          <a:spcPts val="0"/>
                        </a:spcAft>
                      </a:pPr>
                      <a:r>
                        <a:rPr lang="en-US" sz="1600" kern="100">
                          <a:effectLst/>
                        </a:rPr>
                        <a:t>01201401004</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男</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1995-08-23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团员</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01201401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14</a:t>
                      </a:r>
                      <a:r>
                        <a:rPr lang="zh-CN" sz="1600" kern="100">
                          <a:effectLst/>
                        </a:rPr>
                        <a:t>级计算机应用技术</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福建省福州市</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350000</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吃苦耐劳</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1349817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06171"/>
            <a:ext cx="11707907"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6</a:t>
            </a:r>
            <a:r>
              <a:rPr lang="zh-CN" altLang="en-US" sz="2400" dirty="0">
                <a:latin typeface="+mn-ea"/>
                <a:ea typeface="+mn-ea"/>
              </a:rPr>
              <a:t>：将实体“成绩”转换为一个关系，关系名为“成绩表”，将该实体的属性“学号”、“姓名”、“课程名称”、“成绩”转换为关系的列，将该实体的主关键字（学号，课程名称）转换为关系的主关键字。转换后的关系如表</a:t>
            </a:r>
            <a:r>
              <a:rPr lang="en-US" altLang="zh-CN" sz="2400" dirty="0">
                <a:latin typeface="+mn-ea"/>
                <a:ea typeface="+mn-ea"/>
              </a:rPr>
              <a:t>1-16</a:t>
            </a:r>
            <a:r>
              <a:rPr lang="zh-CN" altLang="en-US" sz="2400" dirty="0">
                <a:latin typeface="+mn-ea"/>
                <a:ea typeface="+mn-ea"/>
              </a:rPr>
              <a:t>所示。</a:t>
            </a:r>
          </a:p>
        </p:txBody>
      </p:sp>
      <p:sp>
        <p:nvSpPr>
          <p:cNvPr id="2" name="矩形 1"/>
          <p:cNvSpPr/>
          <p:nvPr/>
        </p:nvSpPr>
        <p:spPr>
          <a:xfrm>
            <a:off x="4755562" y="2931497"/>
            <a:ext cx="2045753" cy="461665"/>
          </a:xfrm>
          <a:prstGeom prst="rect">
            <a:avLst/>
          </a:prstGeom>
        </p:spPr>
        <p:txBody>
          <a:bodyPr wrap="none">
            <a:spAutoFit/>
          </a:bodyPr>
          <a:lstStyle/>
          <a:p>
            <a:r>
              <a:rPr lang="zh-CN" altLang="en-US" sz="2400" dirty="0"/>
              <a:t>表</a:t>
            </a:r>
            <a:r>
              <a:rPr lang="en-US" altLang="zh-CN" sz="2400" dirty="0"/>
              <a:t>1-16 </a:t>
            </a:r>
            <a:r>
              <a:rPr lang="zh-CN" altLang="en-US" sz="2400" dirty="0"/>
              <a:t>成绩表</a:t>
            </a:r>
          </a:p>
        </p:txBody>
      </p:sp>
      <p:graphicFrame>
        <p:nvGraphicFramePr>
          <p:cNvPr id="7" name="表格 6"/>
          <p:cNvGraphicFramePr>
            <a:graphicFrameLocks noGrp="1"/>
          </p:cNvGraphicFramePr>
          <p:nvPr>
            <p:extLst>
              <p:ext uri="{D42A27DB-BD31-4B8C-83A1-F6EECF244321}">
                <p14:modId xmlns:p14="http://schemas.microsoft.com/office/powerpoint/2010/main" val="1624596901"/>
              </p:ext>
            </p:extLst>
          </p:nvPr>
        </p:nvGraphicFramePr>
        <p:xfrm>
          <a:off x="722313" y="3637940"/>
          <a:ext cx="11178335" cy="2735965"/>
        </p:xfrm>
        <a:graphic>
          <a:graphicData uri="http://schemas.openxmlformats.org/drawingml/2006/table">
            <a:tbl>
              <a:tblPr firstRow="1" firstCol="1" bandRow="1">
                <a:tableStyleId>{5C22544A-7EE6-4342-B048-85BDC9FD1C3A}</a:tableStyleId>
              </a:tblPr>
              <a:tblGrid>
                <a:gridCol w="2773054"/>
                <a:gridCol w="2441824"/>
                <a:gridCol w="3756143"/>
                <a:gridCol w="2207314"/>
              </a:tblGrid>
              <a:tr h="547193">
                <a:tc>
                  <a:txBody>
                    <a:bodyPr/>
                    <a:lstStyle/>
                    <a:p>
                      <a:pPr algn="ctr">
                        <a:spcAft>
                          <a:spcPts val="0"/>
                        </a:spcAft>
                      </a:pPr>
                      <a:r>
                        <a:rPr lang="zh-CN" sz="1800" kern="100" dirty="0">
                          <a:effectLst/>
                        </a:rPr>
                        <a:t>学号</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姓名</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课程名称</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成绩</a:t>
                      </a:r>
                      <a:endParaRPr lang="zh-CN" sz="1800" kern="100">
                        <a:effectLst/>
                        <a:latin typeface="Times New Roman"/>
                        <a:ea typeface="宋体"/>
                      </a:endParaRPr>
                    </a:p>
                  </a:txBody>
                  <a:tcPr marL="68580" marR="68580" marT="0" marB="0"/>
                </a:tc>
              </a:tr>
              <a:tr h="547193">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秦伊诺</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网络数据库</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90</a:t>
                      </a:r>
                      <a:endParaRPr lang="zh-CN" sz="1800" kern="100">
                        <a:effectLst/>
                        <a:latin typeface="Times New Roman"/>
                        <a:ea typeface="宋体"/>
                      </a:endParaRPr>
                    </a:p>
                  </a:txBody>
                  <a:tcPr marL="68580" marR="68580" marT="0" marB="0"/>
                </a:tc>
              </a:tr>
              <a:tr h="547193">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秦伊诺</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JAVA</a:t>
                      </a:r>
                      <a:r>
                        <a:rPr lang="zh-CN" sz="1800" kern="100" dirty="0">
                          <a:effectLst/>
                        </a:rPr>
                        <a:t>程序设计</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89</a:t>
                      </a:r>
                      <a:endParaRPr lang="zh-CN" sz="1800" kern="100">
                        <a:effectLst/>
                        <a:latin typeface="Times New Roman"/>
                        <a:ea typeface="宋体"/>
                      </a:endParaRPr>
                    </a:p>
                  </a:txBody>
                  <a:tcPr marL="68580" marR="68580" marT="0" marB="0"/>
                </a:tc>
              </a:tr>
              <a:tr h="547193">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张航</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dirty="0">
                          <a:effectLst/>
                        </a:rPr>
                        <a:t>网络数据库</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85</a:t>
                      </a:r>
                      <a:endParaRPr lang="zh-CN" sz="1800" kern="100">
                        <a:effectLst/>
                        <a:latin typeface="Times New Roman"/>
                        <a:ea typeface="宋体"/>
                      </a:endParaRPr>
                    </a:p>
                  </a:txBody>
                  <a:tcPr marL="68580" marR="68580" marT="0" marB="0"/>
                </a:tc>
              </a:tr>
              <a:tr h="547193">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张航</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JAVA</a:t>
                      </a:r>
                      <a:r>
                        <a:rPr lang="zh-CN" sz="1800" kern="100" dirty="0">
                          <a:effectLst/>
                        </a:rPr>
                        <a:t>程序设计</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80</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489066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2" y="1524631"/>
            <a:ext cx="11707907"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7</a:t>
            </a:r>
            <a:r>
              <a:rPr lang="zh-CN" altLang="en-US" sz="2400" dirty="0">
                <a:latin typeface="+mn-ea"/>
                <a:ea typeface="+mn-ea"/>
              </a:rPr>
              <a:t>：将实体“用户”转换为一个关系，关系名为“用户表”，将该实体的属性“用户名”、“密码”、“权限”转换为关系的列，将该实体的主关键字“用户名”转换为关系的主关键字。转换后的关系如表</a:t>
            </a:r>
            <a:r>
              <a:rPr lang="en-US" altLang="zh-CN" sz="2400" dirty="0">
                <a:latin typeface="+mn-ea"/>
                <a:ea typeface="+mn-ea"/>
              </a:rPr>
              <a:t>1-17</a:t>
            </a:r>
            <a:r>
              <a:rPr lang="zh-CN" altLang="en-US" sz="2400" dirty="0">
                <a:latin typeface="+mn-ea"/>
                <a:ea typeface="+mn-ea"/>
              </a:rPr>
              <a:t>所示。</a:t>
            </a:r>
          </a:p>
        </p:txBody>
      </p:sp>
      <p:sp>
        <p:nvSpPr>
          <p:cNvPr id="2" name="矩形 1"/>
          <p:cNvSpPr/>
          <p:nvPr/>
        </p:nvSpPr>
        <p:spPr>
          <a:xfrm>
            <a:off x="4755562" y="2931497"/>
            <a:ext cx="2045753" cy="461665"/>
          </a:xfrm>
          <a:prstGeom prst="rect">
            <a:avLst/>
          </a:prstGeom>
        </p:spPr>
        <p:txBody>
          <a:bodyPr wrap="none">
            <a:spAutoFit/>
          </a:bodyPr>
          <a:lstStyle/>
          <a:p>
            <a:r>
              <a:rPr lang="zh-CN" altLang="en-US" sz="2400" dirty="0"/>
              <a:t>表</a:t>
            </a:r>
            <a:r>
              <a:rPr lang="en-US" altLang="zh-CN" sz="2400" dirty="0"/>
              <a:t>1-17 </a:t>
            </a:r>
            <a:r>
              <a:rPr lang="zh-CN" altLang="en-US" sz="2400" dirty="0"/>
              <a:t>用户表</a:t>
            </a:r>
          </a:p>
        </p:txBody>
      </p:sp>
      <p:graphicFrame>
        <p:nvGraphicFramePr>
          <p:cNvPr id="3" name="表格 2"/>
          <p:cNvGraphicFramePr>
            <a:graphicFrameLocks noGrp="1"/>
          </p:cNvGraphicFramePr>
          <p:nvPr>
            <p:extLst>
              <p:ext uri="{D42A27DB-BD31-4B8C-83A1-F6EECF244321}">
                <p14:modId xmlns:p14="http://schemas.microsoft.com/office/powerpoint/2010/main" val="1772086666"/>
              </p:ext>
            </p:extLst>
          </p:nvPr>
        </p:nvGraphicFramePr>
        <p:xfrm>
          <a:off x="484093" y="3393162"/>
          <a:ext cx="11510684" cy="3209345"/>
        </p:xfrm>
        <a:graphic>
          <a:graphicData uri="http://schemas.openxmlformats.org/drawingml/2006/table">
            <a:tbl>
              <a:tblPr firstRow="1" firstCol="1" bandRow="1">
                <a:tableStyleId>{5C22544A-7EE6-4342-B048-85BDC9FD1C3A}</a:tableStyleId>
              </a:tblPr>
              <a:tblGrid>
                <a:gridCol w="3836440"/>
                <a:gridCol w="3836440"/>
                <a:gridCol w="3837804"/>
              </a:tblGrid>
              <a:tr h="641869">
                <a:tc>
                  <a:txBody>
                    <a:bodyPr/>
                    <a:lstStyle/>
                    <a:p>
                      <a:pPr algn="ctr">
                        <a:spcAft>
                          <a:spcPts val="0"/>
                        </a:spcAft>
                      </a:pPr>
                      <a:r>
                        <a:rPr lang="zh-CN" sz="1800" kern="100" dirty="0">
                          <a:effectLst/>
                        </a:rPr>
                        <a:t>用户名</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密码</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权限</a:t>
                      </a:r>
                      <a:endParaRPr lang="zh-CN" sz="1800" kern="100">
                        <a:effectLst/>
                        <a:latin typeface="Times New Roman"/>
                        <a:ea typeface="宋体"/>
                      </a:endParaRPr>
                    </a:p>
                  </a:txBody>
                  <a:tcPr marL="68580" marR="68580" marT="0" marB="0"/>
                </a:tc>
              </a:tr>
              <a:tr h="641869">
                <a:tc>
                  <a:txBody>
                    <a:bodyPr/>
                    <a:lstStyle/>
                    <a:p>
                      <a:pPr algn="ctr">
                        <a:spcAft>
                          <a:spcPts val="0"/>
                        </a:spcAft>
                      </a:pPr>
                      <a:r>
                        <a:rPr lang="en-US" sz="1800" kern="100" dirty="0">
                          <a:effectLst/>
                        </a:rPr>
                        <a:t>admin</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admin</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admin</a:t>
                      </a:r>
                      <a:endParaRPr lang="zh-CN" sz="1800" kern="100" dirty="0">
                        <a:effectLst/>
                        <a:latin typeface="Times New Roman"/>
                        <a:ea typeface="宋体"/>
                      </a:endParaRPr>
                    </a:p>
                  </a:txBody>
                  <a:tcPr marL="68580" marR="68580" marT="0" marB="0"/>
                </a:tc>
              </a:tr>
              <a:tr h="641869">
                <a:tc>
                  <a:txBody>
                    <a:bodyPr/>
                    <a:lstStyle/>
                    <a:p>
                      <a:pPr algn="ctr">
                        <a:spcAft>
                          <a:spcPts val="0"/>
                        </a:spcAft>
                      </a:pPr>
                      <a:r>
                        <a:rPr lang="en-US" sz="1800" kern="100">
                          <a:effectLst/>
                        </a:rPr>
                        <a:t>teacher</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teacher</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teacher</a:t>
                      </a:r>
                      <a:endParaRPr lang="zh-CN" sz="1800" kern="100">
                        <a:effectLst/>
                        <a:latin typeface="Times New Roman"/>
                        <a:ea typeface="宋体"/>
                      </a:endParaRPr>
                    </a:p>
                  </a:txBody>
                  <a:tcPr marL="68580" marR="68580" marT="0" marB="0"/>
                </a:tc>
              </a:tr>
              <a:tr h="641869">
                <a:tc>
                  <a:txBody>
                    <a:bodyPr/>
                    <a:lstStyle/>
                    <a:p>
                      <a:pPr algn="ctr">
                        <a:spcAft>
                          <a:spcPts val="0"/>
                        </a:spcAft>
                      </a:pPr>
                      <a:r>
                        <a:rPr lang="en-US" sz="1800" kern="100">
                          <a:effectLst/>
                        </a:rPr>
                        <a:t>student</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student</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student</a:t>
                      </a:r>
                      <a:endParaRPr lang="zh-CN" sz="1800" kern="100">
                        <a:effectLst/>
                        <a:latin typeface="Times New Roman"/>
                        <a:ea typeface="宋体"/>
                      </a:endParaRPr>
                    </a:p>
                  </a:txBody>
                  <a:tcPr marL="68580" marR="68580" marT="0" marB="0"/>
                </a:tc>
              </a:tr>
              <a:tr h="641869">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student</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959981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1.1.1</a:t>
            </a:r>
            <a:r>
              <a:rPr lang="zh-CN" altLang="en-US" sz="3200" b="1" dirty="0" smtClean="0"/>
              <a:t>任务分析</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957263" y="2741613"/>
            <a:ext cx="10531475" cy="148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lnSpc>
                <a:spcPct val="150000"/>
              </a:lnSpc>
            </a:pPr>
            <a:r>
              <a:rPr lang="zh-CN" altLang="en-US" sz="3200" dirty="0"/>
              <a:t>了解数据、数据库、数据库管理系统和数据库设计的基本概念；掌握进行需求分析的过程和方法。</a:t>
            </a:r>
            <a:endParaRPr lang="zh-CN" altLang="zh-CN" sz="3200" dirty="0"/>
          </a:p>
        </p:txBody>
      </p:sp>
    </p:spTree>
    <p:extLst>
      <p:ext uri="{BB962C8B-B14F-4D97-AF65-F5344CB8AC3E}">
        <p14:creationId xmlns:p14="http://schemas.microsoft.com/office/powerpoint/2010/main" val="3850641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2" y="1524631"/>
            <a:ext cx="11707907" cy="3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en-US" altLang="zh-CN" sz="2400" dirty="0">
                <a:latin typeface="+mn-ea"/>
                <a:ea typeface="+mn-ea"/>
              </a:rPr>
              <a:t>2. </a:t>
            </a:r>
            <a:r>
              <a:rPr lang="zh-CN" altLang="en-US" sz="2400" dirty="0">
                <a:latin typeface="+mn-ea"/>
                <a:ea typeface="+mn-ea"/>
              </a:rPr>
              <a:t>对转换后的关系模型进行规范化处理</a:t>
            </a:r>
          </a:p>
          <a:p>
            <a:pPr indent="0" eaLnBrk="1" hangingPunct="1">
              <a:lnSpc>
                <a:spcPct val="120000"/>
              </a:lnSpc>
            </a:pPr>
            <a:r>
              <a:rPr lang="zh-CN" altLang="en-US" sz="2400" dirty="0">
                <a:latin typeface="+mn-ea"/>
                <a:ea typeface="+mn-ea"/>
              </a:rPr>
              <a:t>步骤</a:t>
            </a:r>
            <a:r>
              <a:rPr lang="en-US" altLang="zh-CN" sz="2400" dirty="0">
                <a:latin typeface="+mn-ea"/>
                <a:ea typeface="+mn-ea"/>
              </a:rPr>
              <a:t>1</a:t>
            </a:r>
            <a:r>
              <a:rPr lang="zh-CN" altLang="en-US" sz="2400" dirty="0">
                <a:latin typeface="+mn-ea"/>
                <a:ea typeface="+mn-ea"/>
              </a:rPr>
              <a:t>：将所有关系规范到</a:t>
            </a:r>
            <a:r>
              <a:rPr lang="en-US" altLang="zh-CN" sz="2400" dirty="0">
                <a:latin typeface="+mn-ea"/>
                <a:ea typeface="+mn-ea"/>
              </a:rPr>
              <a:t>1NF</a:t>
            </a:r>
            <a:r>
              <a:rPr lang="zh-CN" altLang="en-US" sz="2400" dirty="0">
                <a:latin typeface="+mn-ea"/>
                <a:ea typeface="+mn-ea"/>
              </a:rPr>
              <a:t>。表</a:t>
            </a:r>
            <a:r>
              <a:rPr lang="en-US" altLang="zh-CN" sz="2400" dirty="0">
                <a:latin typeface="+mn-ea"/>
                <a:ea typeface="+mn-ea"/>
              </a:rPr>
              <a:t>1-11</a:t>
            </a:r>
            <a:r>
              <a:rPr lang="zh-CN" altLang="en-US" sz="2400" dirty="0">
                <a:latin typeface="+mn-ea"/>
                <a:ea typeface="+mn-ea"/>
              </a:rPr>
              <a:t>院系表，表</a:t>
            </a:r>
            <a:r>
              <a:rPr lang="en-US" altLang="zh-CN" sz="2400" dirty="0">
                <a:latin typeface="+mn-ea"/>
                <a:ea typeface="+mn-ea"/>
              </a:rPr>
              <a:t>1-12</a:t>
            </a:r>
            <a:r>
              <a:rPr lang="zh-CN" altLang="en-US" sz="2400" dirty="0">
                <a:latin typeface="+mn-ea"/>
                <a:ea typeface="+mn-ea"/>
              </a:rPr>
              <a:t>班级表，表</a:t>
            </a:r>
            <a:r>
              <a:rPr lang="en-US" altLang="zh-CN" sz="2400" dirty="0">
                <a:latin typeface="+mn-ea"/>
                <a:ea typeface="+mn-ea"/>
              </a:rPr>
              <a:t>1-13</a:t>
            </a:r>
            <a:r>
              <a:rPr lang="zh-CN" altLang="en-US" sz="2400" dirty="0">
                <a:latin typeface="+mn-ea"/>
                <a:ea typeface="+mn-ea"/>
              </a:rPr>
              <a:t>课程表，表</a:t>
            </a:r>
            <a:r>
              <a:rPr lang="en-US" altLang="zh-CN" sz="2400" dirty="0">
                <a:latin typeface="+mn-ea"/>
                <a:ea typeface="+mn-ea"/>
              </a:rPr>
              <a:t>1-14</a:t>
            </a:r>
            <a:r>
              <a:rPr lang="zh-CN" altLang="en-US" sz="2400" dirty="0">
                <a:latin typeface="+mn-ea"/>
                <a:ea typeface="+mn-ea"/>
              </a:rPr>
              <a:t>班级排课表，表</a:t>
            </a:r>
            <a:r>
              <a:rPr lang="en-US" altLang="zh-CN" sz="2400" dirty="0">
                <a:latin typeface="+mn-ea"/>
                <a:ea typeface="+mn-ea"/>
              </a:rPr>
              <a:t>1-15</a:t>
            </a:r>
            <a:r>
              <a:rPr lang="zh-CN" altLang="en-US" sz="2400" dirty="0">
                <a:latin typeface="+mn-ea"/>
                <a:ea typeface="+mn-ea"/>
              </a:rPr>
              <a:t>学生表，表</a:t>
            </a:r>
            <a:r>
              <a:rPr lang="en-US" altLang="zh-CN" sz="2400" dirty="0">
                <a:latin typeface="+mn-ea"/>
                <a:ea typeface="+mn-ea"/>
              </a:rPr>
              <a:t>1-16</a:t>
            </a:r>
            <a:r>
              <a:rPr lang="zh-CN" altLang="en-US" sz="2400" dirty="0">
                <a:latin typeface="+mn-ea"/>
                <a:ea typeface="+mn-ea"/>
              </a:rPr>
              <a:t>成绩表，表</a:t>
            </a:r>
            <a:r>
              <a:rPr lang="en-US" altLang="zh-CN" sz="2400" dirty="0">
                <a:latin typeface="+mn-ea"/>
                <a:ea typeface="+mn-ea"/>
              </a:rPr>
              <a:t>1-17</a:t>
            </a:r>
            <a:r>
              <a:rPr lang="zh-CN" altLang="en-US" sz="2400" dirty="0">
                <a:latin typeface="+mn-ea"/>
                <a:ea typeface="+mn-ea"/>
              </a:rPr>
              <a:t>用户表，这些表的所有属性都不可再分，故它们均符合</a:t>
            </a:r>
            <a:r>
              <a:rPr lang="en-US" altLang="zh-CN" sz="2400" dirty="0">
                <a:latin typeface="+mn-ea"/>
                <a:ea typeface="+mn-ea"/>
              </a:rPr>
              <a:t>1NF</a:t>
            </a:r>
            <a:r>
              <a:rPr lang="zh-CN" altLang="en-US" sz="2400" dirty="0">
                <a:latin typeface="+mn-ea"/>
                <a:ea typeface="+mn-ea"/>
              </a:rPr>
              <a:t>的要求</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endParaRPr lang="zh-CN" altLang="en-US" sz="2400" dirty="0">
              <a:latin typeface="+mn-ea"/>
              <a:ea typeface="+mn-ea"/>
            </a:endParaRPr>
          </a:p>
          <a:p>
            <a:pPr indent="0" eaLnBrk="1" hangingPunct="1">
              <a:lnSpc>
                <a:spcPct val="120000"/>
              </a:lnSpc>
            </a:pPr>
            <a:r>
              <a:rPr lang="zh-CN" altLang="en-US" sz="2400" dirty="0">
                <a:latin typeface="+mn-ea"/>
                <a:ea typeface="+mn-ea"/>
              </a:rPr>
              <a:t>步骤</a:t>
            </a:r>
            <a:r>
              <a:rPr lang="en-US" altLang="zh-CN" sz="2400" dirty="0">
                <a:latin typeface="+mn-ea"/>
                <a:ea typeface="+mn-ea"/>
              </a:rPr>
              <a:t>2</a:t>
            </a:r>
            <a:r>
              <a:rPr lang="zh-CN" altLang="en-US" sz="2400" dirty="0">
                <a:latin typeface="+mn-ea"/>
                <a:ea typeface="+mn-ea"/>
              </a:rPr>
              <a:t>：将所有关系规范到</a:t>
            </a:r>
            <a:r>
              <a:rPr lang="en-US" altLang="zh-CN" sz="2400" dirty="0">
                <a:latin typeface="+mn-ea"/>
                <a:ea typeface="+mn-ea"/>
              </a:rPr>
              <a:t>2NF</a:t>
            </a:r>
            <a:r>
              <a:rPr lang="zh-CN" altLang="en-US" sz="2400" dirty="0">
                <a:latin typeface="+mn-ea"/>
                <a:ea typeface="+mn-ea"/>
              </a:rPr>
              <a:t>。表</a:t>
            </a:r>
            <a:r>
              <a:rPr lang="en-US" altLang="zh-CN" sz="2400" dirty="0">
                <a:latin typeface="+mn-ea"/>
                <a:ea typeface="+mn-ea"/>
              </a:rPr>
              <a:t>1-11</a:t>
            </a:r>
            <a:r>
              <a:rPr lang="zh-CN" altLang="en-US" sz="2400" dirty="0">
                <a:latin typeface="+mn-ea"/>
                <a:ea typeface="+mn-ea"/>
              </a:rPr>
              <a:t>院系表，表</a:t>
            </a:r>
            <a:r>
              <a:rPr lang="en-US" altLang="zh-CN" sz="2400" dirty="0">
                <a:latin typeface="+mn-ea"/>
                <a:ea typeface="+mn-ea"/>
              </a:rPr>
              <a:t>1-12</a:t>
            </a:r>
            <a:r>
              <a:rPr lang="zh-CN" altLang="en-US" sz="2400" dirty="0">
                <a:latin typeface="+mn-ea"/>
                <a:ea typeface="+mn-ea"/>
              </a:rPr>
              <a:t>班级表，表</a:t>
            </a:r>
            <a:r>
              <a:rPr lang="en-US" altLang="zh-CN" sz="2400" dirty="0">
                <a:latin typeface="+mn-ea"/>
                <a:ea typeface="+mn-ea"/>
              </a:rPr>
              <a:t>1-13</a:t>
            </a:r>
            <a:r>
              <a:rPr lang="zh-CN" altLang="en-US" sz="2400" dirty="0">
                <a:latin typeface="+mn-ea"/>
                <a:ea typeface="+mn-ea"/>
              </a:rPr>
              <a:t>课程表，表</a:t>
            </a:r>
            <a:r>
              <a:rPr lang="en-US" altLang="zh-CN" sz="2400" dirty="0">
                <a:latin typeface="+mn-ea"/>
                <a:ea typeface="+mn-ea"/>
              </a:rPr>
              <a:t>1-15</a:t>
            </a:r>
            <a:r>
              <a:rPr lang="zh-CN" altLang="en-US" sz="2400" dirty="0">
                <a:latin typeface="+mn-ea"/>
                <a:ea typeface="+mn-ea"/>
              </a:rPr>
              <a:t>学生表，表</a:t>
            </a:r>
            <a:r>
              <a:rPr lang="en-US" altLang="zh-CN" sz="2400" dirty="0">
                <a:latin typeface="+mn-ea"/>
                <a:ea typeface="+mn-ea"/>
              </a:rPr>
              <a:t>1-17</a:t>
            </a:r>
            <a:r>
              <a:rPr lang="zh-CN" altLang="en-US" sz="2400" dirty="0">
                <a:latin typeface="+mn-ea"/>
                <a:ea typeface="+mn-ea"/>
              </a:rPr>
              <a:t>用户表，这些表的非主属性都完全函数依赖主关键字，故它们均符合</a:t>
            </a:r>
            <a:r>
              <a:rPr lang="en-US" altLang="zh-CN" sz="2400" dirty="0">
                <a:latin typeface="+mn-ea"/>
                <a:ea typeface="+mn-ea"/>
              </a:rPr>
              <a:t>2NF</a:t>
            </a:r>
            <a:r>
              <a:rPr lang="zh-CN" altLang="en-US" sz="2400" dirty="0">
                <a:latin typeface="+mn-ea"/>
                <a:ea typeface="+mn-ea"/>
              </a:rPr>
              <a:t>的要求。</a:t>
            </a:r>
          </a:p>
        </p:txBody>
      </p:sp>
    </p:spTree>
    <p:extLst>
      <p:ext uri="{BB962C8B-B14F-4D97-AF65-F5344CB8AC3E}">
        <p14:creationId xmlns:p14="http://schemas.microsoft.com/office/powerpoint/2010/main" val="6766397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3" y="1524631"/>
            <a:ext cx="10769696" cy="363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smtClean="0">
                <a:latin typeface="+mn-ea"/>
                <a:ea typeface="+mn-ea"/>
              </a:rPr>
              <a:t>    表</a:t>
            </a:r>
            <a:r>
              <a:rPr lang="en-US" altLang="zh-CN" sz="2400" dirty="0">
                <a:latin typeface="+mn-ea"/>
                <a:ea typeface="+mn-ea"/>
              </a:rPr>
              <a:t>1-14</a:t>
            </a:r>
            <a:r>
              <a:rPr lang="zh-CN" altLang="en-US" sz="2400" dirty="0">
                <a:latin typeface="+mn-ea"/>
                <a:ea typeface="+mn-ea"/>
              </a:rPr>
              <a:t>的主关键字是（班级编号，课程编号），而课程名称属性只依赖于课程编号，和主关键字中的班级编号无关，也就是说课程名称只部分函数依赖主关键字（班级编号，课程编号）。故表</a:t>
            </a:r>
            <a:r>
              <a:rPr lang="en-US" altLang="zh-CN" sz="2400" dirty="0">
                <a:latin typeface="+mn-ea"/>
                <a:ea typeface="+mn-ea"/>
              </a:rPr>
              <a:t>1-14</a:t>
            </a:r>
            <a:r>
              <a:rPr lang="zh-CN" altLang="en-US" sz="2400" dirty="0">
                <a:latin typeface="+mn-ea"/>
                <a:ea typeface="+mn-ea"/>
              </a:rPr>
              <a:t>不符合</a:t>
            </a:r>
            <a:r>
              <a:rPr lang="en-US" altLang="zh-CN" sz="2400" dirty="0">
                <a:latin typeface="+mn-ea"/>
                <a:ea typeface="+mn-ea"/>
              </a:rPr>
              <a:t>2NF</a:t>
            </a:r>
            <a:r>
              <a:rPr lang="zh-CN" altLang="en-US" sz="2400" dirty="0">
                <a:latin typeface="+mn-ea"/>
                <a:ea typeface="+mn-ea"/>
              </a:rPr>
              <a:t>的要求，需对其进行规范化处理</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zh-CN" altLang="en-US" sz="2400" dirty="0" smtClean="0">
                <a:latin typeface="+mn-ea"/>
                <a:ea typeface="+mn-ea"/>
              </a:rPr>
              <a:t>    首先</a:t>
            </a:r>
            <a:r>
              <a:rPr lang="zh-CN" altLang="en-US" sz="2400" dirty="0">
                <a:latin typeface="+mn-ea"/>
                <a:ea typeface="+mn-ea"/>
              </a:rPr>
              <a:t>将有部分函数依赖关系的课程编号和课程名称分离出来组成一个关系，由于分离出来的课程编号和课程名称在课程表中已存在，所以可删除由刚分离属性组成的关系。在原有的表中去除课程名称属性，规范后的关系如表</a:t>
            </a:r>
            <a:r>
              <a:rPr lang="en-US" altLang="zh-CN" sz="2400" dirty="0">
                <a:latin typeface="+mn-ea"/>
                <a:ea typeface="+mn-ea"/>
              </a:rPr>
              <a:t>1-18</a:t>
            </a:r>
            <a:r>
              <a:rPr lang="zh-CN" altLang="en-US" sz="2400" dirty="0">
                <a:latin typeface="+mn-ea"/>
                <a:ea typeface="+mn-ea"/>
              </a:rPr>
              <a:t>所示。</a:t>
            </a:r>
          </a:p>
        </p:txBody>
      </p:sp>
    </p:spTree>
    <p:extLst>
      <p:ext uri="{BB962C8B-B14F-4D97-AF65-F5344CB8AC3E}">
        <p14:creationId xmlns:p14="http://schemas.microsoft.com/office/powerpoint/2010/main" val="357986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819737" y="1460500"/>
            <a:ext cx="2661306" cy="461665"/>
          </a:xfrm>
          <a:prstGeom prst="rect">
            <a:avLst/>
          </a:prstGeom>
        </p:spPr>
        <p:txBody>
          <a:bodyPr wrap="none">
            <a:spAutoFit/>
          </a:bodyPr>
          <a:lstStyle/>
          <a:p>
            <a:r>
              <a:rPr lang="zh-CN" altLang="zh-CN" sz="2400" dirty="0"/>
              <a:t>表</a:t>
            </a:r>
            <a:r>
              <a:rPr lang="en-US" altLang="zh-CN" sz="2400" dirty="0"/>
              <a:t>1-18 </a:t>
            </a:r>
            <a:r>
              <a:rPr lang="zh-CN" altLang="zh-CN" sz="2400" dirty="0"/>
              <a:t>班级排课表</a:t>
            </a:r>
          </a:p>
        </p:txBody>
      </p:sp>
      <p:graphicFrame>
        <p:nvGraphicFramePr>
          <p:cNvPr id="3" name="表格 2"/>
          <p:cNvGraphicFramePr>
            <a:graphicFrameLocks noGrp="1"/>
          </p:cNvGraphicFramePr>
          <p:nvPr>
            <p:extLst>
              <p:ext uri="{D42A27DB-BD31-4B8C-83A1-F6EECF244321}">
                <p14:modId xmlns:p14="http://schemas.microsoft.com/office/powerpoint/2010/main" val="4289275461"/>
              </p:ext>
            </p:extLst>
          </p:nvPr>
        </p:nvGraphicFramePr>
        <p:xfrm>
          <a:off x="929547" y="2051190"/>
          <a:ext cx="4664429" cy="1512280"/>
        </p:xfrm>
        <a:graphic>
          <a:graphicData uri="http://schemas.openxmlformats.org/drawingml/2006/table">
            <a:tbl>
              <a:tblPr firstRow="1" firstCol="1" bandRow="1">
                <a:tableStyleId>{5C22544A-7EE6-4342-B048-85BDC9FD1C3A}</a:tableStyleId>
              </a:tblPr>
              <a:tblGrid>
                <a:gridCol w="1472803"/>
                <a:gridCol w="1651928"/>
                <a:gridCol w="1539698"/>
              </a:tblGrid>
              <a:tr h="302456">
                <a:tc>
                  <a:txBody>
                    <a:bodyPr/>
                    <a:lstStyle/>
                    <a:p>
                      <a:pPr algn="ctr">
                        <a:spcAft>
                          <a:spcPts val="0"/>
                        </a:spcAft>
                      </a:pPr>
                      <a:r>
                        <a:rPr lang="zh-CN" sz="1800" kern="100" dirty="0">
                          <a:effectLst/>
                        </a:rPr>
                        <a:t>学期</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班级编号</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课程编号</a:t>
                      </a:r>
                      <a:endParaRPr lang="zh-CN" sz="1800" kern="100" dirty="0">
                        <a:effectLst/>
                        <a:latin typeface="Times New Roman"/>
                        <a:ea typeface="宋体"/>
                      </a:endParaRPr>
                    </a:p>
                  </a:txBody>
                  <a:tcPr marL="68580" marR="68580" marT="0" marB="0"/>
                </a:tc>
              </a:tr>
              <a:tr h="302456">
                <a:tc>
                  <a:txBody>
                    <a:bodyPr/>
                    <a:lstStyle/>
                    <a:p>
                      <a:pPr algn="ctr">
                        <a:spcAft>
                          <a:spcPts val="0"/>
                        </a:spcAft>
                      </a:pPr>
                      <a:r>
                        <a:rPr lang="en-US" sz="1800" kern="100">
                          <a:effectLst/>
                        </a:rPr>
                        <a:t>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001</a:t>
                      </a:r>
                      <a:endParaRPr lang="zh-CN" sz="1800" kern="100" dirty="0">
                        <a:effectLst/>
                        <a:latin typeface="Times New Roman"/>
                        <a:ea typeface="宋体"/>
                      </a:endParaRPr>
                    </a:p>
                  </a:txBody>
                  <a:tcPr marL="68580" marR="68580" marT="0" marB="0"/>
                </a:tc>
              </a:tr>
              <a:tr h="302456">
                <a:tc>
                  <a:txBody>
                    <a:bodyPr/>
                    <a:lstStyle/>
                    <a:p>
                      <a:pPr algn="ctr">
                        <a:spcAft>
                          <a:spcPts val="0"/>
                        </a:spcAft>
                      </a:pPr>
                      <a:r>
                        <a:rPr lang="en-US" sz="1800" kern="100">
                          <a:effectLst/>
                        </a:rPr>
                        <a:t>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002</a:t>
                      </a:r>
                      <a:endParaRPr lang="zh-CN" sz="1800" kern="100" dirty="0">
                        <a:effectLst/>
                        <a:latin typeface="Times New Roman"/>
                        <a:ea typeface="宋体"/>
                      </a:endParaRPr>
                    </a:p>
                  </a:txBody>
                  <a:tcPr marL="68580" marR="68580" marT="0" marB="0"/>
                </a:tc>
              </a:tr>
              <a:tr h="302456">
                <a:tc>
                  <a:txBody>
                    <a:bodyPr/>
                    <a:lstStyle/>
                    <a:p>
                      <a:pPr algn="ctr">
                        <a:spcAft>
                          <a:spcPts val="0"/>
                        </a:spcAft>
                      </a:pPr>
                      <a:r>
                        <a:rPr lang="en-US" sz="1800" kern="100">
                          <a:effectLst/>
                        </a:rPr>
                        <a:t>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003</a:t>
                      </a:r>
                      <a:endParaRPr lang="zh-CN" sz="1800" kern="100" dirty="0">
                        <a:effectLst/>
                        <a:latin typeface="Times New Roman"/>
                        <a:ea typeface="宋体"/>
                      </a:endParaRPr>
                    </a:p>
                  </a:txBody>
                  <a:tcPr marL="68580" marR="68580" marT="0" marB="0"/>
                </a:tc>
              </a:tr>
              <a:tr h="302456">
                <a:tc>
                  <a:txBody>
                    <a:bodyPr/>
                    <a:lstStyle/>
                    <a:p>
                      <a:pPr algn="ctr">
                        <a:spcAft>
                          <a:spcPts val="0"/>
                        </a:spcAft>
                      </a:pPr>
                      <a:r>
                        <a:rPr lang="en-US" sz="1800" kern="100">
                          <a:effectLst/>
                        </a:rPr>
                        <a:t>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004</a:t>
                      </a:r>
                      <a:endParaRPr lang="zh-CN" sz="1800" kern="100" dirty="0">
                        <a:effectLst/>
                        <a:latin typeface="Times New Roman"/>
                        <a:ea typeface="宋体"/>
                      </a:endParaRPr>
                    </a:p>
                  </a:txBody>
                  <a:tcPr marL="68580" marR="68580" marT="0" marB="0"/>
                </a:tc>
              </a:tr>
            </a:tbl>
          </a:graphicData>
        </a:graphic>
      </p:graphicFrame>
      <p:sp>
        <p:nvSpPr>
          <p:cNvPr id="4" name="矩形 3"/>
          <p:cNvSpPr/>
          <p:nvPr/>
        </p:nvSpPr>
        <p:spPr>
          <a:xfrm>
            <a:off x="466165" y="3978586"/>
            <a:ext cx="11555506" cy="2677656"/>
          </a:xfrm>
          <a:prstGeom prst="rect">
            <a:avLst/>
          </a:prstGeom>
        </p:spPr>
        <p:txBody>
          <a:bodyPr wrap="square">
            <a:spAutoFit/>
          </a:bodyPr>
          <a:lstStyle/>
          <a:p>
            <a:r>
              <a:rPr lang="en-US" altLang="zh-CN" sz="2400" dirty="0" smtClean="0"/>
              <a:t>         </a:t>
            </a:r>
            <a:r>
              <a:rPr lang="zh-CN" altLang="zh-CN" sz="2400" dirty="0" smtClean="0"/>
              <a:t>表</a:t>
            </a:r>
            <a:r>
              <a:rPr lang="en-US" altLang="zh-CN" sz="2400" dirty="0"/>
              <a:t>1-16</a:t>
            </a:r>
            <a:r>
              <a:rPr lang="zh-CN" altLang="zh-CN" sz="2400" dirty="0"/>
              <a:t>成绩表的主关键字是（学号，课程名称），而姓名属性只依赖于学号，和主关键字中的课程名称无关，也就是说姓名属性只部分函数依赖主关键字（学号，课程名称）。故表</a:t>
            </a:r>
            <a:r>
              <a:rPr lang="en-US" altLang="zh-CN" sz="2400" dirty="0"/>
              <a:t>1-16</a:t>
            </a:r>
            <a:r>
              <a:rPr lang="zh-CN" altLang="zh-CN" sz="2400" dirty="0"/>
              <a:t>不符合</a:t>
            </a:r>
            <a:r>
              <a:rPr lang="en-US" altLang="zh-CN" sz="2400" dirty="0"/>
              <a:t>2NF</a:t>
            </a:r>
            <a:r>
              <a:rPr lang="zh-CN" altLang="zh-CN" sz="2400" dirty="0"/>
              <a:t>的要求，需对其进行规范化处理</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首先</a:t>
            </a:r>
            <a:r>
              <a:rPr lang="zh-CN" altLang="zh-CN" sz="2400" dirty="0"/>
              <a:t>将有部分函数依赖关系的学号、姓名分离出来组成一个关系，由于分离出来的学号和姓名在学生信息表中已存在，所以可删除由刚分离属性组成的关系。剩余的其他属性，即成绩，再加上主关键字（学号，课程名称）构成关系。规范后的关系如表</a:t>
            </a:r>
            <a:r>
              <a:rPr lang="en-US" altLang="zh-CN" sz="2400" dirty="0"/>
              <a:t>1-19</a:t>
            </a:r>
            <a:r>
              <a:rPr lang="zh-CN" altLang="zh-CN" sz="2400" dirty="0"/>
              <a:t>。</a:t>
            </a:r>
            <a:endParaRPr lang="zh-CN" altLang="en-US" sz="2400" dirty="0"/>
          </a:p>
        </p:txBody>
      </p:sp>
      <p:sp>
        <p:nvSpPr>
          <p:cNvPr id="7" name="矩形 6"/>
          <p:cNvSpPr/>
          <p:nvPr/>
        </p:nvSpPr>
        <p:spPr>
          <a:xfrm>
            <a:off x="8101303" y="1348815"/>
            <a:ext cx="1976823" cy="461665"/>
          </a:xfrm>
          <a:prstGeom prst="rect">
            <a:avLst/>
          </a:prstGeom>
        </p:spPr>
        <p:txBody>
          <a:bodyPr wrap="none">
            <a:spAutoFit/>
          </a:bodyPr>
          <a:lstStyle/>
          <a:p>
            <a:r>
              <a:rPr lang="zh-CN" altLang="zh-CN" sz="2400" dirty="0"/>
              <a:t>表</a:t>
            </a:r>
            <a:r>
              <a:rPr lang="en-US" altLang="zh-CN" sz="2400" dirty="0"/>
              <a:t>1-19</a:t>
            </a:r>
            <a:r>
              <a:rPr lang="zh-CN" altLang="zh-CN" sz="2400" dirty="0"/>
              <a:t>成绩表</a:t>
            </a:r>
          </a:p>
        </p:txBody>
      </p:sp>
      <p:graphicFrame>
        <p:nvGraphicFramePr>
          <p:cNvPr id="8" name="表格 7"/>
          <p:cNvGraphicFramePr>
            <a:graphicFrameLocks noGrp="1"/>
          </p:cNvGraphicFramePr>
          <p:nvPr>
            <p:extLst>
              <p:ext uri="{D42A27DB-BD31-4B8C-83A1-F6EECF244321}">
                <p14:modId xmlns:p14="http://schemas.microsoft.com/office/powerpoint/2010/main" val="1954183693"/>
              </p:ext>
            </p:extLst>
          </p:nvPr>
        </p:nvGraphicFramePr>
        <p:xfrm>
          <a:off x="6373906" y="2051190"/>
          <a:ext cx="5217460" cy="1498835"/>
        </p:xfrm>
        <a:graphic>
          <a:graphicData uri="http://schemas.openxmlformats.org/drawingml/2006/table">
            <a:tbl>
              <a:tblPr firstRow="1" firstCol="1" bandRow="1">
                <a:tableStyleId>{5C22544A-7EE6-4342-B048-85BDC9FD1C3A}</a:tableStyleId>
              </a:tblPr>
              <a:tblGrid>
                <a:gridCol w="1644950"/>
                <a:gridCol w="1840984"/>
                <a:gridCol w="1731526"/>
              </a:tblGrid>
              <a:tr h="299767">
                <a:tc>
                  <a:txBody>
                    <a:bodyPr/>
                    <a:lstStyle/>
                    <a:p>
                      <a:pPr algn="ctr">
                        <a:spcAft>
                          <a:spcPts val="0"/>
                        </a:spcAft>
                      </a:pPr>
                      <a:r>
                        <a:rPr lang="zh-CN" sz="1800" kern="100" dirty="0">
                          <a:effectLst/>
                        </a:rPr>
                        <a:t>学号</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课程名称</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成绩</a:t>
                      </a:r>
                      <a:endParaRPr lang="zh-CN" sz="1800" kern="100">
                        <a:effectLst/>
                        <a:latin typeface="Times New Roman"/>
                        <a:ea typeface="宋体"/>
                      </a:endParaRPr>
                    </a:p>
                  </a:txBody>
                  <a:tcPr marL="68580" marR="68580" marT="0" marB="0"/>
                </a:tc>
              </a:tr>
              <a:tr h="299767">
                <a:tc>
                  <a:txBody>
                    <a:bodyPr/>
                    <a:lstStyle/>
                    <a:p>
                      <a:pPr algn="ctr">
                        <a:spcAft>
                          <a:spcPts val="0"/>
                        </a:spcAft>
                      </a:pPr>
                      <a:r>
                        <a:rPr lang="en-US" sz="1800" kern="100" dirty="0">
                          <a:effectLst/>
                        </a:rPr>
                        <a:t>01201401001</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网络数据库</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90</a:t>
                      </a:r>
                      <a:endParaRPr lang="zh-CN" sz="1800" kern="100">
                        <a:effectLst/>
                        <a:latin typeface="Times New Roman"/>
                        <a:ea typeface="宋体"/>
                      </a:endParaRPr>
                    </a:p>
                  </a:txBody>
                  <a:tcPr marL="68580" marR="68580" marT="0" marB="0"/>
                </a:tc>
              </a:tr>
              <a:tr h="299767">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JAVA</a:t>
                      </a:r>
                      <a:r>
                        <a:rPr lang="zh-CN" sz="1800" kern="100">
                          <a:effectLst/>
                        </a:rPr>
                        <a:t>程序设计</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89</a:t>
                      </a:r>
                      <a:endParaRPr lang="zh-CN" sz="1800" kern="100">
                        <a:effectLst/>
                        <a:latin typeface="Times New Roman"/>
                        <a:ea typeface="宋体"/>
                      </a:endParaRPr>
                    </a:p>
                  </a:txBody>
                  <a:tcPr marL="68580" marR="68580" marT="0" marB="0"/>
                </a:tc>
              </a:tr>
              <a:tr h="299767">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网络数据库</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85</a:t>
                      </a:r>
                      <a:endParaRPr lang="zh-CN" sz="1800" kern="100">
                        <a:effectLst/>
                        <a:latin typeface="Times New Roman"/>
                        <a:ea typeface="宋体"/>
                      </a:endParaRPr>
                    </a:p>
                  </a:txBody>
                  <a:tcPr marL="68580" marR="68580" marT="0" marB="0"/>
                </a:tc>
              </a:tr>
              <a:tr h="299767">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JAVA</a:t>
                      </a:r>
                      <a:r>
                        <a:rPr lang="zh-CN" sz="1800" kern="100">
                          <a:effectLst/>
                        </a:rPr>
                        <a:t>程序设计</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80</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161356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1" y="1461505"/>
            <a:ext cx="11241743" cy="496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3</a:t>
            </a:r>
            <a:r>
              <a:rPr lang="zh-CN" altLang="en-US" sz="2400" dirty="0">
                <a:latin typeface="+mn-ea"/>
                <a:ea typeface="+mn-ea"/>
              </a:rPr>
              <a:t>：将所有关系规范到</a:t>
            </a:r>
            <a:r>
              <a:rPr lang="en-US" altLang="zh-CN" sz="2400" dirty="0">
                <a:latin typeface="+mn-ea"/>
                <a:ea typeface="+mn-ea"/>
              </a:rPr>
              <a:t>3NF</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表</a:t>
            </a:r>
            <a:r>
              <a:rPr lang="en-US" altLang="zh-CN" sz="2400" dirty="0">
                <a:latin typeface="+mn-ea"/>
                <a:ea typeface="+mn-ea"/>
              </a:rPr>
              <a:t>1-11</a:t>
            </a:r>
            <a:r>
              <a:rPr lang="zh-CN" altLang="en-US" sz="2400" dirty="0">
                <a:latin typeface="+mn-ea"/>
                <a:ea typeface="+mn-ea"/>
              </a:rPr>
              <a:t>院系表，表</a:t>
            </a:r>
            <a:r>
              <a:rPr lang="en-US" altLang="zh-CN" sz="2400" dirty="0">
                <a:latin typeface="+mn-ea"/>
                <a:ea typeface="+mn-ea"/>
              </a:rPr>
              <a:t>1-12</a:t>
            </a:r>
            <a:r>
              <a:rPr lang="zh-CN" altLang="en-US" sz="2400" dirty="0">
                <a:latin typeface="+mn-ea"/>
                <a:ea typeface="+mn-ea"/>
              </a:rPr>
              <a:t>班级表，表</a:t>
            </a:r>
            <a:r>
              <a:rPr lang="en-US" altLang="zh-CN" sz="2400" dirty="0">
                <a:latin typeface="+mn-ea"/>
                <a:ea typeface="+mn-ea"/>
              </a:rPr>
              <a:t>1-13</a:t>
            </a:r>
            <a:r>
              <a:rPr lang="zh-CN" altLang="en-US" sz="2400" dirty="0">
                <a:latin typeface="+mn-ea"/>
                <a:ea typeface="+mn-ea"/>
              </a:rPr>
              <a:t>课程表，表</a:t>
            </a:r>
            <a:r>
              <a:rPr lang="en-US" altLang="zh-CN" sz="2400" dirty="0">
                <a:latin typeface="+mn-ea"/>
                <a:ea typeface="+mn-ea"/>
              </a:rPr>
              <a:t>1-18</a:t>
            </a:r>
            <a:r>
              <a:rPr lang="zh-CN" altLang="en-US" sz="2400" dirty="0">
                <a:latin typeface="+mn-ea"/>
                <a:ea typeface="+mn-ea"/>
              </a:rPr>
              <a:t>班级排课表，表</a:t>
            </a:r>
            <a:r>
              <a:rPr lang="en-US" altLang="zh-CN" sz="2400" dirty="0">
                <a:latin typeface="+mn-ea"/>
                <a:ea typeface="+mn-ea"/>
              </a:rPr>
              <a:t>1-19</a:t>
            </a:r>
            <a:r>
              <a:rPr lang="zh-CN" altLang="en-US" sz="2400" dirty="0">
                <a:latin typeface="+mn-ea"/>
                <a:ea typeface="+mn-ea"/>
              </a:rPr>
              <a:t>成绩表，表</a:t>
            </a:r>
            <a:r>
              <a:rPr lang="en-US" altLang="zh-CN" sz="2400" dirty="0">
                <a:latin typeface="+mn-ea"/>
                <a:ea typeface="+mn-ea"/>
              </a:rPr>
              <a:t>1-17</a:t>
            </a:r>
            <a:r>
              <a:rPr lang="zh-CN" altLang="en-US" sz="2400" dirty="0">
                <a:latin typeface="+mn-ea"/>
                <a:ea typeface="+mn-ea"/>
              </a:rPr>
              <a:t>用户表，这些表的任何一个非主属性都不传递函数依赖主关键字，故它们均符合</a:t>
            </a:r>
            <a:r>
              <a:rPr lang="en-US" altLang="zh-CN" sz="2400" dirty="0">
                <a:latin typeface="+mn-ea"/>
                <a:ea typeface="+mn-ea"/>
              </a:rPr>
              <a:t>3NF</a:t>
            </a:r>
            <a:r>
              <a:rPr lang="zh-CN" altLang="en-US" sz="2400" dirty="0">
                <a:latin typeface="+mn-ea"/>
                <a:ea typeface="+mn-ea"/>
              </a:rPr>
              <a:t>的要求。</a:t>
            </a:r>
          </a:p>
          <a:p>
            <a:pPr indent="0" eaLnBrk="1" hangingPunct="1">
              <a:lnSpc>
                <a:spcPct val="120000"/>
              </a:lnSpc>
            </a:pPr>
            <a:r>
              <a:rPr lang="zh-CN" altLang="en-US" sz="2400" dirty="0" smtClean="0">
                <a:latin typeface="+mn-ea"/>
                <a:ea typeface="+mn-ea"/>
              </a:rPr>
              <a:t>    表</a:t>
            </a:r>
            <a:r>
              <a:rPr lang="en-US" altLang="zh-CN" sz="2400" dirty="0">
                <a:latin typeface="+mn-ea"/>
                <a:ea typeface="+mn-ea"/>
              </a:rPr>
              <a:t>1-15</a:t>
            </a:r>
            <a:r>
              <a:rPr lang="zh-CN" altLang="en-US" sz="2400" dirty="0">
                <a:latin typeface="+mn-ea"/>
                <a:ea typeface="+mn-ea"/>
              </a:rPr>
              <a:t>学生表的主关键字是学号，学号可以唯一确定一个与它对应的班级编号，而班级编号又可以唯一确定一个与它对应的班级名称。也就是说班级名称是通过班级编号的传递而完全函数依赖于学号的，所以学号和班级名称之间存在着函数传递依赖关系。故表</a:t>
            </a:r>
            <a:r>
              <a:rPr lang="en-US" altLang="zh-CN" sz="2400" dirty="0">
                <a:latin typeface="+mn-ea"/>
                <a:ea typeface="+mn-ea"/>
              </a:rPr>
              <a:t>1-15</a:t>
            </a:r>
            <a:r>
              <a:rPr lang="zh-CN" altLang="en-US" sz="2400" dirty="0">
                <a:latin typeface="+mn-ea"/>
                <a:ea typeface="+mn-ea"/>
              </a:rPr>
              <a:t>不是</a:t>
            </a:r>
            <a:r>
              <a:rPr lang="en-US" altLang="zh-CN" sz="2400" dirty="0">
                <a:latin typeface="+mn-ea"/>
                <a:ea typeface="+mn-ea"/>
              </a:rPr>
              <a:t>3NF</a:t>
            </a:r>
            <a:r>
              <a:rPr lang="zh-CN" altLang="en-US" sz="2400" dirty="0">
                <a:latin typeface="+mn-ea"/>
                <a:ea typeface="+mn-ea"/>
              </a:rPr>
              <a:t>，需对其进行规范化处理</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首先</a:t>
            </a:r>
            <a:r>
              <a:rPr lang="zh-CN" altLang="en-US" sz="2400" dirty="0">
                <a:latin typeface="+mn-ea"/>
                <a:ea typeface="+mn-ea"/>
              </a:rPr>
              <a:t>将具有函数传递依赖关系的班级编号和班级名称分离出来组成一个关系，由于分离出来的班级编号和班级名称在班级表中已存在，所以可删除由刚分离属性组成的关系。去除表</a:t>
            </a:r>
            <a:r>
              <a:rPr lang="en-US" altLang="zh-CN" sz="2400" dirty="0">
                <a:latin typeface="+mn-ea"/>
                <a:ea typeface="+mn-ea"/>
              </a:rPr>
              <a:t>1-15</a:t>
            </a:r>
            <a:r>
              <a:rPr lang="zh-CN" altLang="en-US" sz="2400" dirty="0">
                <a:latin typeface="+mn-ea"/>
                <a:ea typeface="+mn-ea"/>
              </a:rPr>
              <a:t>中的班级名称属性，规范化后的关系如表</a:t>
            </a:r>
            <a:r>
              <a:rPr lang="en-US" altLang="zh-CN" sz="2400" dirty="0">
                <a:latin typeface="+mn-ea"/>
                <a:ea typeface="+mn-ea"/>
              </a:rPr>
              <a:t>1-20</a:t>
            </a:r>
            <a:r>
              <a:rPr lang="zh-CN" altLang="en-US" sz="2400" dirty="0">
                <a:latin typeface="+mn-ea"/>
                <a:ea typeface="+mn-ea"/>
              </a:rPr>
              <a:t>。</a:t>
            </a:r>
          </a:p>
        </p:txBody>
      </p:sp>
    </p:spTree>
    <p:extLst>
      <p:ext uri="{BB962C8B-B14F-4D97-AF65-F5344CB8AC3E}">
        <p14:creationId xmlns:p14="http://schemas.microsoft.com/office/powerpoint/2010/main" val="12554743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713087" y="1187451"/>
            <a:ext cx="2045753" cy="461665"/>
          </a:xfrm>
          <a:prstGeom prst="rect">
            <a:avLst/>
          </a:prstGeom>
        </p:spPr>
        <p:txBody>
          <a:bodyPr wrap="none">
            <a:spAutoFit/>
          </a:bodyPr>
          <a:lstStyle/>
          <a:p>
            <a:r>
              <a:rPr lang="zh-CN" altLang="zh-CN" sz="2400" dirty="0"/>
              <a:t>表</a:t>
            </a:r>
            <a:r>
              <a:rPr lang="en-US" altLang="zh-CN" sz="2400" dirty="0"/>
              <a:t>1-20 </a:t>
            </a:r>
            <a:r>
              <a:rPr lang="zh-CN" altLang="zh-CN" sz="2400" dirty="0"/>
              <a:t>学生表</a:t>
            </a:r>
          </a:p>
        </p:txBody>
      </p:sp>
      <p:graphicFrame>
        <p:nvGraphicFramePr>
          <p:cNvPr id="3" name="表格 2"/>
          <p:cNvGraphicFramePr>
            <a:graphicFrameLocks noGrp="1"/>
          </p:cNvGraphicFramePr>
          <p:nvPr>
            <p:extLst>
              <p:ext uri="{D42A27DB-BD31-4B8C-83A1-F6EECF244321}">
                <p14:modId xmlns:p14="http://schemas.microsoft.com/office/powerpoint/2010/main" val="3466338397"/>
              </p:ext>
            </p:extLst>
          </p:nvPr>
        </p:nvGraphicFramePr>
        <p:xfrm>
          <a:off x="455349" y="1879740"/>
          <a:ext cx="11082227" cy="3431850"/>
        </p:xfrm>
        <a:graphic>
          <a:graphicData uri="http://schemas.openxmlformats.org/drawingml/2006/table">
            <a:tbl>
              <a:tblPr firstRow="1" firstCol="1" bandRow="1">
                <a:tableStyleId>{5C22544A-7EE6-4342-B048-85BDC9FD1C3A}</a:tableStyleId>
              </a:tblPr>
              <a:tblGrid>
                <a:gridCol w="1466181"/>
                <a:gridCol w="1017052"/>
                <a:gridCol w="784854"/>
                <a:gridCol w="1532965"/>
                <a:gridCol w="1109832"/>
                <a:gridCol w="1450993"/>
                <a:gridCol w="1541927"/>
                <a:gridCol w="992220"/>
                <a:gridCol w="1186203"/>
              </a:tblGrid>
              <a:tr h="686370">
                <a:tc>
                  <a:txBody>
                    <a:bodyPr/>
                    <a:lstStyle/>
                    <a:p>
                      <a:pPr algn="ctr">
                        <a:spcAft>
                          <a:spcPts val="0"/>
                        </a:spcAft>
                      </a:pPr>
                      <a:r>
                        <a:rPr lang="zh-CN" sz="1800" kern="100">
                          <a:effectLst/>
                        </a:rPr>
                        <a:t>学号</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姓名</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性别</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出生年月</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政治面貌</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dirty="0" smtClean="0">
                          <a:effectLst/>
                        </a:rPr>
                        <a:t>班级编号</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dirty="0" smtClean="0">
                          <a:effectLst/>
                        </a:rPr>
                        <a:t>家庭住址</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邮编</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备注</a:t>
                      </a:r>
                      <a:endParaRPr lang="zh-CN" sz="1800" kern="100">
                        <a:effectLst/>
                        <a:latin typeface="Times New Roman"/>
                        <a:ea typeface="宋体"/>
                      </a:endParaRPr>
                    </a:p>
                  </a:txBody>
                  <a:tcPr marL="68580" marR="68580" marT="0" marB="0" anchor="ctr"/>
                </a:tc>
              </a:tr>
              <a:tr h="686370">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秦伊诺</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女</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1995-10-08</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团员</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河南省信阳市</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464000</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品学兼优</a:t>
                      </a:r>
                      <a:endParaRPr lang="zh-CN" sz="1800" kern="100">
                        <a:effectLst/>
                        <a:latin typeface="Times New Roman"/>
                        <a:ea typeface="宋体"/>
                      </a:endParaRPr>
                    </a:p>
                  </a:txBody>
                  <a:tcPr marL="68580" marR="68580" marT="0" marB="0" anchor="ctr"/>
                </a:tc>
              </a:tr>
              <a:tr h="686370">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张航</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男</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1994-05-02</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团员</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吉林省长春市</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130000</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吃苦耐劳</a:t>
                      </a:r>
                      <a:endParaRPr lang="zh-CN" sz="1800" kern="100">
                        <a:effectLst/>
                        <a:latin typeface="Times New Roman"/>
                        <a:ea typeface="宋体"/>
                      </a:endParaRPr>
                    </a:p>
                  </a:txBody>
                  <a:tcPr marL="68580" marR="68580" marT="0" marB="0" anchor="ctr"/>
                </a:tc>
              </a:tr>
              <a:tr h="686370">
                <a:tc>
                  <a:txBody>
                    <a:bodyPr/>
                    <a:lstStyle/>
                    <a:p>
                      <a:pPr algn="ctr">
                        <a:spcAft>
                          <a:spcPts val="0"/>
                        </a:spcAft>
                      </a:pPr>
                      <a:r>
                        <a:rPr lang="en-US" sz="1800" kern="100">
                          <a:effectLst/>
                        </a:rPr>
                        <a:t>01201401003</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李小飞</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男</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1994-10-01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党员</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江西省赣州市</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341000</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品学兼优</a:t>
                      </a:r>
                      <a:endParaRPr lang="zh-CN" sz="1800" kern="100">
                        <a:effectLst/>
                        <a:latin typeface="Times New Roman"/>
                        <a:ea typeface="宋体"/>
                      </a:endParaRPr>
                    </a:p>
                  </a:txBody>
                  <a:tcPr marL="68580" marR="68580" marT="0" marB="0" anchor="ctr"/>
                </a:tc>
              </a:tr>
              <a:tr h="686370">
                <a:tc>
                  <a:txBody>
                    <a:bodyPr/>
                    <a:lstStyle/>
                    <a:p>
                      <a:pPr algn="ctr">
                        <a:spcAft>
                          <a:spcPts val="0"/>
                        </a:spcAft>
                      </a:pPr>
                      <a:r>
                        <a:rPr lang="en-US" sz="1800" kern="100">
                          <a:effectLst/>
                        </a:rPr>
                        <a:t>01201401004</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赵文婷</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男</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1995-08-23</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团员</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01201401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福建省福州市</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350000</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dirty="0">
                          <a:effectLst/>
                        </a:rPr>
                        <a:t>吃苦耐劳</a:t>
                      </a:r>
                      <a:endParaRPr lang="zh-CN" sz="18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715843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83185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1" y="1461505"/>
            <a:ext cx="11241743" cy="269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400" dirty="0">
                <a:latin typeface="+mn-ea"/>
                <a:ea typeface="+mn-ea"/>
              </a:rPr>
              <a:t>步骤</a:t>
            </a:r>
            <a:r>
              <a:rPr lang="en-US" altLang="zh-CN" sz="2400" dirty="0">
                <a:latin typeface="+mn-ea"/>
                <a:ea typeface="+mn-ea"/>
              </a:rPr>
              <a:t>4</a:t>
            </a:r>
            <a:r>
              <a:rPr lang="zh-CN" altLang="en-US" sz="2400" dirty="0">
                <a:latin typeface="+mn-ea"/>
                <a:ea typeface="+mn-ea"/>
              </a:rPr>
              <a:t>：进一步规范</a:t>
            </a:r>
            <a:r>
              <a:rPr lang="zh-CN" altLang="en-US" sz="2400" dirty="0" smtClean="0">
                <a:latin typeface="+mn-ea"/>
                <a:ea typeface="+mn-ea"/>
              </a:rPr>
              <a:t>。</a:t>
            </a:r>
            <a:endParaRPr lang="en-US" altLang="zh-CN" sz="2400" dirty="0" smtClean="0">
              <a:latin typeface="+mn-ea"/>
              <a:ea typeface="+mn-ea"/>
            </a:endParaRPr>
          </a:p>
          <a:p>
            <a:pPr indent="0" eaLnBrk="1" hangingPunct="1">
              <a:lnSpc>
                <a:spcPct val="120000"/>
              </a:lnSpc>
            </a:pPr>
            <a:r>
              <a:rPr lang="en-US" altLang="zh-CN" sz="2400" dirty="0">
                <a:latin typeface="+mn-ea"/>
                <a:ea typeface="+mn-ea"/>
              </a:rPr>
              <a:t> </a:t>
            </a:r>
            <a:r>
              <a:rPr lang="en-US" altLang="zh-CN" sz="2400" dirty="0" smtClean="0">
                <a:latin typeface="+mn-ea"/>
                <a:ea typeface="+mn-ea"/>
              </a:rPr>
              <a:t>   </a:t>
            </a:r>
            <a:r>
              <a:rPr lang="zh-CN" altLang="en-US" sz="2400" dirty="0" smtClean="0">
                <a:latin typeface="+mn-ea"/>
                <a:ea typeface="+mn-ea"/>
              </a:rPr>
              <a:t>因为</a:t>
            </a:r>
            <a:r>
              <a:rPr lang="zh-CN" altLang="en-US" sz="2400" dirty="0">
                <a:latin typeface="+mn-ea"/>
                <a:ea typeface="+mn-ea"/>
              </a:rPr>
              <a:t>有些人习惯用课程的全称，有些人习惯用课程的简称，所以对表</a:t>
            </a:r>
            <a:r>
              <a:rPr lang="en-US" altLang="zh-CN" sz="2400" dirty="0">
                <a:latin typeface="+mn-ea"/>
                <a:ea typeface="+mn-ea"/>
              </a:rPr>
              <a:t>1-19</a:t>
            </a:r>
            <a:r>
              <a:rPr lang="zh-CN" altLang="en-US" sz="2400" dirty="0">
                <a:latin typeface="+mn-ea"/>
                <a:ea typeface="+mn-ea"/>
              </a:rPr>
              <a:t>学生成绩表中课程名称属性进行插入、修改、删除操作时，容易出现数据不一致的情况。而对于每一个课程编号都可以在表</a:t>
            </a:r>
            <a:r>
              <a:rPr lang="en-US" altLang="zh-CN" sz="2400" dirty="0">
                <a:latin typeface="+mn-ea"/>
                <a:ea typeface="+mn-ea"/>
              </a:rPr>
              <a:t>1-13</a:t>
            </a:r>
            <a:r>
              <a:rPr lang="zh-CN" altLang="en-US" sz="2400" dirty="0">
                <a:latin typeface="+mn-ea"/>
                <a:ea typeface="+mn-ea"/>
              </a:rPr>
              <a:t>课程表中，找到与之对应的课程名称，所以可将表</a:t>
            </a:r>
            <a:r>
              <a:rPr lang="en-US" altLang="zh-CN" sz="2400" dirty="0">
                <a:latin typeface="+mn-ea"/>
                <a:ea typeface="+mn-ea"/>
              </a:rPr>
              <a:t>1-19</a:t>
            </a:r>
            <a:r>
              <a:rPr lang="zh-CN" altLang="en-US" sz="2400" dirty="0">
                <a:latin typeface="+mn-ea"/>
                <a:ea typeface="+mn-ea"/>
              </a:rPr>
              <a:t>中的课程名称改为课程编号，故表</a:t>
            </a:r>
            <a:r>
              <a:rPr lang="en-US" altLang="zh-CN" sz="2400" dirty="0">
                <a:latin typeface="+mn-ea"/>
                <a:ea typeface="+mn-ea"/>
              </a:rPr>
              <a:t>1-19</a:t>
            </a:r>
            <a:r>
              <a:rPr lang="zh-CN" altLang="en-US" sz="2400" dirty="0">
                <a:latin typeface="+mn-ea"/>
                <a:ea typeface="+mn-ea"/>
              </a:rPr>
              <a:t>的主关键字为（学号，课程编号），规范化后的关系如表</a:t>
            </a:r>
            <a:r>
              <a:rPr lang="en-US" altLang="zh-CN" sz="2400" dirty="0">
                <a:latin typeface="+mn-ea"/>
                <a:ea typeface="+mn-ea"/>
              </a:rPr>
              <a:t>1-21</a:t>
            </a:r>
            <a:r>
              <a:rPr lang="zh-CN" altLang="en-US" sz="2400" dirty="0">
                <a:latin typeface="+mn-ea"/>
                <a:ea typeface="+mn-ea"/>
              </a:rPr>
              <a:t>。</a:t>
            </a:r>
          </a:p>
        </p:txBody>
      </p:sp>
      <p:sp>
        <p:nvSpPr>
          <p:cNvPr id="2" name="矩形 1"/>
          <p:cNvSpPr/>
          <p:nvPr/>
        </p:nvSpPr>
        <p:spPr>
          <a:xfrm>
            <a:off x="4887899" y="4261794"/>
            <a:ext cx="2045753" cy="461665"/>
          </a:xfrm>
          <a:prstGeom prst="rect">
            <a:avLst/>
          </a:prstGeom>
        </p:spPr>
        <p:txBody>
          <a:bodyPr wrap="none">
            <a:spAutoFit/>
          </a:bodyPr>
          <a:lstStyle/>
          <a:p>
            <a:r>
              <a:rPr lang="zh-CN" altLang="zh-CN" sz="2400" dirty="0"/>
              <a:t>表</a:t>
            </a:r>
            <a:r>
              <a:rPr lang="en-US" altLang="zh-CN" sz="2400" dirty="0"/>
              <a:t>1-21 </a:t>
            </a:r>
            <a:r>
              <a:rPr lang="zh-CN" altLang="zh-CN" sz="2400" dirty="0"/>
              <a:t>成绩表</a:t>
            </a:r>
          </a:p>
        </p:txBody>
      </p:sp>
      <p:graphicFrame>
        <p:nvGraphicFramePr>
          <p:cNvPr id="3" name="表格 2"/>
          <p:cNvGraphicFramePr>
            <a:graphicFrameLocks noGrp="1"/>
          </p:cNvGraphicFramePr>
          <p:nvPr>
            <p:extLst>
              <p:ext uri="{D42A27DB-BD31-4B8C-83A1-F6EECF244321}">
                <p14:modId xmlns:p14="http://schemas.microsoft.com/office/powerpoint/2010/main" val="1075713046"/>
              </p:ext>
            </p:extLst>
          </p:nvPr>
        </p:nvGraphicFramePr>
        <p:xfrm>
          <a:off x="3103053" y="4915415"/>
          <a:ext cx="5357495" cy="1371600"/>
        </p:xfrm>
        <a:graphic>
          <a:graphicData uri="http://schemas.openxmlformats.org/drawingml/2006/table">
            <a:tbl>
              <a:tblPr firstRow="1" firstCol="1" bandRow="1">
                <a:tableStyleId>{5C22544A-7EE6-4342-B048-85BDC9FD1C3A}</a:tableStyleId>
              </a:tblPr>
              <a:tblGrid>
                <a:gridCol w="1689100"/>
                <a:gridCol w="1890395"/>
                <a:gridCol w="1778000"/>
              </a:tblGrid>
              <a:tr h="0">
                <a:tc>
                  <a:txBody>
                    <a:bodyPr/>
                    <a:lstStyle/>
                    <a:p>
                      <a:pPr algn="ctr">
                        <a:spcAft>
                          <a:spcPts val="0"/>
                        </a:spcAft>
                      </a:pPr>
                      <a:r>
                        <a:rPr lang="zh-CN" sz="1800" kern="100">
                          <a:effectLst/>
                        </a:rPr>
                        <a:t>学号</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课程编号</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成绩</a:t>
                      </a:r>
                      <a:endParaRPr lang="zh-CN" sz="1800" kern="100">
                        <a:effectLst/>
                        <a:latin typeface="Times New Roman"/>
                        <a:ea typeface="宋体"/>
                      </a:endParaRPr>
                    </a:p>
                  </a:txBody>
                  <a:tcPr marL="68580" marR="68580" marT="0" marB="0"/>
                </a:tc>
              </a:tr>
              <a:tr h="0">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90</a:t>
                      </a:r>
                      <a:endParaRPr lang="zh-CN" sz="1800" kern="100">
                        <a:effectLst/>
                        <a:latin typeface="Times New Roman"/>
                        <a:ea typeface="宋体"/>
                      </a:endParaRPr>
                    </a:p>
                  </a:txBody>
                  <a:tcPr marL="68580" marR="68580" marT="0" marB="0"/>
                </a:tc>
              </a:tr>
              <a:tr h="0">
                <a:tc>
                  <a:txBody>
                    <a:bodyPr/>
                    <a:lstStyle/>
                    <a:p>
                      <a:pPr algn="ctr">
                        <a:spcAft>
                          <a:spcPts val="0"/>
                        </a:spcAft>
                      </a:pPr>
                      <a:r>
                        <a:rPr lang="en-US" sz="1800" kern="100">
                          <a:effectLst/>
                        </a:rPr>
                        <a:t>01201401001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89</a:t>
                      </a:r>
                      <a:endParaRPr lang="zh-CN" sz="1800" kern="100">
                        <a:effectLst/>
                        <a:latin typeface="Times New Roman"/>
                        <a:ea typeface="宋体"/>
                      </a:endParaRPr>
                    </a:p>
                  </a:txBody>
                  <a:tcPr marL="68580" marR="68580" marT="0" marB="0"/>
                </a:tc>
              </a:tr>
              <a:tr h="0">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001</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85</a:t>
                      </a:r>
                      <a:endParaRPr lang="zh-CN" sz="1800" kern="100">
                        <a:effectLst/>
                        <a:latin typeface="Times New Roman"/>
                        <a:ea typeface="宋体"/>
                      </a:endParaRPr>
                    </a:p>
                  </a:txBody>
                  <a:tcPr marL="68580" marR="68580" marT="0" marB="0"/>
                </a:tc>
              </a:tr>
              <a:tr h="0">
                <a:tc>
                  <a:txBody>
                    <a:bodyPr/>
                    <a:lstStyle/>
                    <a:p>
                      <a:pPr algn="ctr">
                        <a:spcAft>
                          <a:spcPts val="0"/>
                        </a:spcAft>
                      </a:pPr>
                      <a:r>
                        <a:rPr lang="en-US" sz="1800" kern="100">
                          <a:effectLst/>
                        </a:rPr>
                        <a:t>01201401002</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003</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80</a:t>
                      </a:r>
                      <a:endParaRPr lang="zh-CN" sz="18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9926954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697380"/>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1.3.3</a:t>
            </a:r>
            <a:r>
              <a:rPr lang="zh-CN" altLang="en-US" sz="3200" b="1" dirty="0" smtClean="0"/>
              <a:t>任务实施</a:t>
            </a:r>
            <a:endParaRPr lang="zh-CN" altLang="zh-CN" sz="3200" b="1" dirty="0"/>
          </a:p>
        </p:txBody>
      </p:sp>
      <p:sp>
        <p:nvSpPr>
          <p:cNvPr id="19" name="文本框 29"/>
          <p:cNvSpPr txBox="1"/>
          <p:nvPr/>
        </p:nvSpPr>
        <p:spPr>
          <a:xfrm>
            <a:off x="8299133" y="188694"/>
            <a:ext cx="2954655" cy="646331"/>
          </a:xfrm>
          <a:prstGeom prst="rect">
            <a:avLst/>
          </a:prstGeom>
          <a:noFill/>
        </p:spPr>
        <p:txBody>
          <a:bodyPr wrap="none">
            <a:spAutoFit/>
          </a:bodyPr>
          <a:lstStyle/>
          <a:p>
            <a:pPr fontAlgn="auto">
              <a:spcBef>
                <a:spcPts val="0"/>
              </a:spcBef>
              <a:spcAft>
                <a:spcPts val="0"/>
              </a:spcAft>
              <a:buFontTx/>
              <a:buNone/>
              <a:defRPr/>
            </a:pP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关系模型设计</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484091" y="1483285"/>
            <a:ext cx="11443450" cy="491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eaLnBrk="1" hangingPunct="1">
              <a:lnSpc>
                <a:spcPct val="120000"/>
              </a:lnSpc>
            </a:pPr>
            <a:r>
              <a:rPr lang="zh-CN" altLang="en-US" sz="2200" dirty="0">
                <a:latin typeface="+mn-ea"/>
                <a:ea typeface="+mn-ea"/>
              </a:rPr>
              <a:t>步骤</a:t>
            </a:r>
            <a:r>
              <a:rPr lang="en-US" altLang="zh-CN" sz="2200" dirty="0">
                <a:latin typeface="+mn-ea"/>
                <a:ea typeface="+mn-ea"/>
              </a:rPr>
              <a:t>5</a:t>
            </a:r>
            <a:r>
              <a:rPr lang="zh-CN" altLang="en-US" sz="2200" dirty="0">
                <a:latin typeface="+mn-ea"/>
                <a:ea typeface="+mn-ea"/>
              </a:rPr>
              <a:t>：指出规范化后的各个关系的主关键字和外关键字。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1-11</a:t>
            </a:r>
            <a:r>
              <a:rPr lang="zh-CN" altLang="en-US" sz="2200" dirty="0">
                <a:latin typeface="+mn-ea"/>
                <a:ea typeface="+mn-ea"/>
              </a:rPr>
              <a:t>院系表的主关键字是院系编号，该表无外关键字。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1-12</a:t>
            </a:r>
            <a:r>
              <a:rPr lang="zh-CN" altLang="en-US" sz="2200" dirty="0">
                <a:latin typeface="+mn-ea"/>
                <a:ea typeface="+mn-ea"/>
              </a:rPr>
              <a:t>班级表的主关键字是班级编号，该表无外关键字。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1-13</a:t>
            </a:r>
            <a:r>
              <a:rPr lang="zh-CN" altLang="en-US" sz="2200" dirty="0">
                <a:latin typeface="+mn-ea"/>
                <a:ea typeface="+mn-ea"/>
              </a:rPr>
              <a:t>课程表的主关键字是课程编号，该表无外关键字。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1-17</a:t>
            </a:r>
            <a:r>
              <a:rPr lang="zh-CN" altLang="en-US" sz="2200" dirty="0">
                <a:latin typeface="+mn-ea"/>
                <a:ea typeface="+mn-ea"/>
              </a:rPr>
              <a:t>用户表的主关键字是用户名，该表无外关键字。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1-18</a:t>
            </a:r>
            <a:r>
              <a:rPr lang="zh-CN" altLang="en-US" sz="2200" dirty="0">
                <a:latin typeface="+mn-ea"/>
                <a:ea typeface="+mn-ea"/>
              </a:rPr>
              <a:t>班级排课表的主关键字是（班级编号，课程编号），由于班级编号是表</a:t>
            </a:r>
            <a:r>
              <a:rPr lang="en-US" altLang="zh-CN" sz="2200" dirty="0">
                <a:latin typeface="+mn-ea"/>
                <a:ea typeface="+mn-ea"/>
              </a:rPr>
              <a:t>1-12</a:t>
            </a:r>
            <a:r>
              <a:rPr lang="zh-CN" altLang="en-US" sz="2200" dirty="0">
                <a:latin typeface="+mn-ea"/>
                <a:ea typeface="+mn-ea"/>
              </a:rPr>
              <a:t>班级表的主关键字，而课程编号是表</a:t>
            </a:r>
            <a:r>
              <a:rPr lang="en-US" altLang="zh-CN" sz="2200" dirty="0">
                <a:latin typeface="+mn-ea"/>
                <a:ea typeface="+mn-ea"/>
              </a:rPr>
              <a:t>1-13</a:t>
            </a:r>
            <a:r>
              <a:rPr lang="zh-CN" altLang="en-US" sz="2200" dirty="0">
                <a:latin typeface="+mn-ea"/>
                <a:ea typeface="+mn-ea"/>
              </a:rPr>
              <a:t>课程表的主关键字，故班级编号和课程编号为该表的外关键字。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1-20</a:t>
            </a:r>
            <a:r>
              <a:rPr lang="zh-CN" altLang="en-US" sz="2200" dirty="0">
                <a:latin typeface="+mn-ea"/>
                <a:ea typeface="+mn-ea"/>
              </a:rPr>
              <a:t>学生表的主关键字是学号，由于班级编号是表</a:t>
            </a:r>
            <a:r>
              <a:rPr lang="en-US" altLang="zh-CN" sz="2200" dirty="0">
                <a:latin typeface="+mn-ea"/>
                <a:ea typeface="+mn-ea"/>
              </a:rPr>
              <a:t>1-12</a:t>
            </a:r>
            <a:r>
              <a:rPr lang="zh-CN" altLang="en-US" sz="2200" dirty="0">
                <a:latin typeface="+mn-ea"/>
                <a:ea typeface="+mn-ea"/>
              </a:rPr>
              <a:t>班级表的主关键字，故班级编号为该表的外关键字。</a:t>
            </a:r>
          </a:p>
          <a:p>
            <a:pPr marL="342900" indent="-342900" eaLnBrk="1" hangingPunct="1">
              <a:lnSpc>
                <a:spcPct val="120000"/>
              </a:lnSpc>
              <a:buFont typeface="Wingdings" pitchFamily="2" charset="2"/>
              <a:buChar char="Ø"/>
            </a:pPr>
            <a:r>
              <a:rPr lang="zh-CN" altLang="en-US" sz="2200" dirty="0">
                <a:latin typeface="+mn-ea"/>
                <a:ea typeface="+mn-ea"/>
              </a:rPr>
              <a:t>表</a:t>
            </a:r>
            <a:r>
              <a:rPr lang="en-US" altLang="zh-CN" sz="2200" dirty="0">
                <a:latin typeface="+mn-ea"/>
                <a:ea typeface="+mn-ea"/>
              </a:rPr>
              <a:t>1-21</a:t>
            </a:r>
            <a:r>
              <a:rPr lang="zh-CN" altLang="en-US" sz="2200" dirty="0">
                <a:latin typeface="+mn-ea"/>
                <a:ea typeface="+mn-ea"/>
              </a:rPr>
              <a:t>成绩表的主关键字是（学号，课程编号），由于学号是表</a:t>
            </a:r>
            <a:r>
              <a:rPr lang="en-US" altLang="zh-CN" sz="2200" dirty="0">
                <a:latin typeface="+mn-ea"/>
                <a:ea typeface="+mn-ea"/>
              </a:rPr>
              <a:t>1-20</a:t>
            </a:r>
            <a:r>
              <a:rPr lang="zh-CN" altLang="en-US" sz="2200" dirty="0">
                <a:latin typeface="+mn-ea"/>
                <a:ea typeface="+mn-ea"/>
              </a:rPr>
              <a:t>学生表的主关键字，课程编号是表</a:t>
            </a:r>
            <a:r>
              <a:rPr lang="en-US" altLang="zh-CN" sz="2200" dirty="0">
                <a:latin typeface="+mn-ea"/>
                <a:ea typeface="+mn-ea"/>
              </a:rPr>
              <a:t>1-13</a:t>
            </a:r>
            <a:r>
              <a:rPr lang="zh-CN" altLang="en-US" sz="2200" dirty="0">
                <a:latin typeface="+mn-ea"/>
                <a:ea typeface="+mn-ea"/>
              </a:rPr>
              <a:t>课程表的主关键字，故学号和课程编号为该表的外关键字。</a:t>
            </a:r>
          </a:p>
        </p:txBody>
      </p:sp>
    </p:spTree>
    <p:extLst>
      <p:ext uri="{BB962C8B-B14F-4D97-AF65-F5344CB8AC3E}">
        <p14:creationId xmlns:p14="http://schemas.microsoft.com/office/powerpoint/2010/main" val="27724314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4900613" y="492125"/>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600" b="1"/>
              <a:t>项目小结</a:t>
            </a:r>
          </a:p>
        </p:txBody>
      </p:sp>
      <p:sp>
        <p:nvSpPr>
          <p:cNvPr id="11" name="文本框 10"/>
          <p:cNvSpPr txBox="1"/>
          <p:nvPr/>
        </p:nvSpPr>
        <p:spPr>
          <a:xfrm>
            <a:off x="633413" y="1870075"/>
            <a:ext cx="10944225" cy="2677656"/>
          </a:xfrm>
          <a:prstGeom prst="rect">
            <a:avLst/>
          </a:prstGeom>
          <a:noFill/>
        </p:spPr>
        <p:txBody>
          <a:bodyPr>
            <a:spAutoFit/>
          </a:bodyPr>
          <a:lstStyle/>
          <a:p>
            <a:pPr indent="457200">
              <a:defRPr/>
            </a:pPr>
            <a:r>
              <a:rPr lang="zh-CN" altLang="en-US" sz="2800" dirty="0" smtClean="0"/>
              <a:t>  本章</a:t>
            </a:r>
            <a:r>
              <a:rPr lang="zh-CN" altLang="en-US" sz="2800" dirty="0"/>
              <a:t>简要介绍了与数据库相关的一些基本概念，并围绕“学生信息管理系统”详细介绍了进行数据库设计的一般步骤。讲述了如何使用业务流程图、系统功能结构图和系统功能分析，将需求分析的结果呈现出来；如何根据需求分析的结果绘制</a:t>
            </a:r>
            <a:r>
              <a:rPr lang="en-US" altLang="zh-CN" sz="2800" dirty="0"/>
              <a:t>E-R</a:t>
            </a:r>
            <a:r>
              <a:rPr lang="zh-CN" altLang="en-US" sz="2800" dirty="0"/>
              <a:t>图来进行概念模型设计；以及如何将概念模型转换为关系模型，并对关系模型进行规范化处理。通过本章的学习，可以使读者对数据库的设计过程有一个清晰的认识。</a:t>
            </a:r>
            <a:endParaRPr lang="zh-CN" altLang="en-US" sz="2800" b="1" dirty="0">
              <a:solidFill>
                <a:schemeClr val="bg2">
                  <a:lumMod val="1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157538" y="2659063"/>
            <a:ext cx="6410325" cy="769937"/>
          </a:xfrm>
          <a:prstGeom prst="rect">
            <a:avLst/>
          </a:prstGeom>
          <a:noFill/>
        </p:spPr>
        <p:txBody>
          <a:bodyPr>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实  训  项  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2" y="1368425"/>
            <a:ext cx="104252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200" b="1" dirty="0"/>
              <a:t>综合实训</a:t>
            </a:r>
            <a:r>
              <a:rPr lang="en-US" altLang="zh-CN" sz="3200" b="1" dirty="0"/>
              <a:t>1</a:t>
            </a:r>
            <a:r>
              <a:rPr lang="zh-CN" altLang="en-US" sz="3200" b="1" dirty="0"/>
              <a:t>：对简化的“图书管理系统”进行数据库设计</a:t>
            </a:r>
            <a:endParaRPr lang="zh-CN" altLang="zh-CN" sz="3200" b="1" dirty="0"/>
          </a:p>
        </p:txBody>
      </p:sp>
      <p:sp>
        <p:nvSpPr>
          <p:cNvPr id="19" name="文本框 29"/>
          <p:cNvSpPr txBox="1"/>
          <p:nvPr/>
        </p:nvSpPr>
        <p:spPr>
          <a:xfrm>
            <a:off x="8189913" y="499828"/>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722313" y="1973263"/>
            <a:ext cx="105314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indent="0">
              <a:defRPr/>
            </a:pPr>
            <a:r>
              <a:rPr lang="zh-CN" altLang="zh-CN" sz="2400" b="1" dirty="0" smtClean="0"/>
              <a:t>实训目的：</a:t>
            </a:r>
          </a:p>
          <a:p>
            <a:pPr>
              <a:defRPr/>
            </a:pPr>
            <a:r>
              <a:rPr lang="zh-CN" altLang="en-US" sz="2400" dirty="0"/>
              <a:t>掌握业务流程图和系统功能结构图的画法，会进行系统功能分析；掌握</a:t>
            </a:r>
            <a:r>
              <a:rPr lang="en-US" altLang="zh-CN" sz="2400" dirty="0"/>
              <a:t>E-R</a:t>
            </a:r>
            <a:r>
              <a:rPr lang="zh-CN" altLang="en-US" sz="2400" dirty="0"/>
              <a:t>图的画法，会进行概要模型设计；掌握将概要模型转换为关系模型的方法，会对转换后的关系进行规范化处理</a:t>
            </a:r>
            <a:r>
              <a:rPr lang="zh-CN" altLang="en-US" sz="2400" dirty="0" smtClean="0"/>
              <a:t>。</a:t>
            </a:r>
            <a:endParaRPr lang="zh-CN" altLang="zh-CN" sz="2400" dirty="0" smtClean="0"/>
          </a:p>
          <a:p>
            <a:pPr indent="0">
              <a:defRPr/>
            </a:pPr>
            <a:r>
              <a:rPr lang="zh-CN" altLang="zh-CN" sz="2400" b="1" dirty="0" smtClean="0"/>
              <a:t>实训内容：</a:t>
            </a:r>
          </a:p>
          <a:p>
            <a:pPr>
              <a:defRPr/>
            </a:pPr>
            <a:r>
              <a:rPr lang="zh-CN" altLang="en-US" sz="2400" dirty="0"/>
              <a:t>对简化的“图书管理系统”进行数据库设计。</a:t>
            </a:r>
            <a:endParaRPr lang="zh-CN" altLang="zh-CN" sz="2000"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1.1.2</a:t>
            </a:r>
            <a:r>
              <a:rPr lang="zh-CN" altLang="en-US" sz="3200" b="1" dirty="0" smtClean="0"/>
              <a:t>相关知识</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1991379"/>
            <a:ext cx="105314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2400" dirty="0" smtClean="0"/>
              <a:t>（</a:t>
            </a:r>
            <a:r>
              <a:rPr lang="en-US" altLang="zh-CN" sz="2400" dirty="0" smtClean="0"/>
              <a:t>1</a:t>
            </a:r>
            <a:r>
              <a:rPr lang="zh-CN" altLang="en-US" sz="2400" dirty="0" smtClean="0"/>
              <a:t>）数据：是</a:t>
            </a:r>
            <a:r>
              <a:rPr lang="zh-CN" altLang="en-US" sz="2400" dirty="0"/>
              <a:t>数据库中存储的基本对象，是描述客观事务及其活动的抽象符号</a:t>
            </a:r>
            <a:r>
              <a:rPr lang="zh-CN" altLang="en-US" sz="2400" dirty="0" smtClean="0"/>
              <a:t>。</a:t>
            </a:r>
            <a:endParaRPr lang="en-US" altLang="zh-CN" sz="2400" dirty="0" smtClean="0"/>
          </a:p>
          <a:p>
            <a:pPr eaLnBrk="1" hangingPunct="1"/>
            <a:r>
              <a:rPr lang="zh-CN" altLang="en-US" sz="2400" dirty="0" smtClean="0"/>
              <a:t>（</a:t>
            </a:r>
            <a:r>
              <a:rPr lang="en-US" altLang="zh-CN" sz="2400" dirty="0" smtClean="0"/>
              <a:t>2</a:t>
            </a:r>
            <a:r>
              <a:rPr lang="zh-CN" altLang="en-US" sz="2400" dirty="0"/>
              <a:t>）</a:t>
            </a:r>
            <a:r>
              <a:rPr lang="zh-CN" altLang="en-US" sz="2400" dirty="0" smtClean="0"/>
              <a:t>数据库：就是</a:t>
            </a:r>
            <a:r>
              <a:rPr lang="zh-CN" altLang="en-US" sz="2400" dirty="0"/>
              <a:t>指长期存储在计算机内的、有组织的、可共享的、统一管理的数据集合</a:t>
            </a:r>
            <a:r>
              <a:rPr lang="zh-CN" altLang="en-US" sz="2400" dirty="0" smtClean="0"/>
              <a:t>。</a:t>
            </a:r>
            <a:endParaRPr lang="en-US" altLang="zh-CN" sz="2400" dirty="0" smtClean="0"/>
          </a:p>
          <a:p>
            <a:pPr eaLnBrk="1" hangingPunct="1"/>
            <a:r>
              <a:rPr lang="zh-CN" altLang="en-US" sz="2400" dirty="0" smtClean="0"/>
              <a:t>（</a:t>
            </a:r>
            <a:r>
              <a:rPr lang="en-US" altLang="zh-CN" sz="2400" dirty="0" smtClean="0"/>
              <a:t>3</a:t>
            </a:r>
            <a:r>
              <a:rPr lang="zh-CN" altLang="en-US" sz="2400" dirty="0"/>
              <a:t>）数据库管理系统</a:t>
            </a:r>
            <a:r>
              <a:rPr lang="en-US" altLang="zh-CN" sz="2400" dirty="0"/>
              <a:t>(Database Management System</a:t>
            </a:r>
            <a:r>
              <a:rPr lang="en-US" altLang="zh-CN" sz="2400" dirty="0" smtClean="0"/>
              <a:t>)</a:t>
            </a:r>
            <a:r>
              <a:rPr lang="zh-CN" altLang="en-US" sz="2400" dirty="0" smtClean="0"/>
              <a:t>：是</a:t>
            </a:r>
            <a:r>
              <a:rPr lang="zh-CN" altLang="en-US" sz="2400" dirty="0"/>
              <a:t>一种操纵和管理数据库的系统软件，用于建立、使用和维护数据库，简称</a:t>
            </a:r>
            <a:r>
              <a:rPr lang="en-US" altLang="zh-CN" sz="2400" dirty="0"/>
              <a:t>DBMS</a:t>
            </a:r>
            <a:r>
              <a:rPr lang="zh-CN" altLang="en-US" sz="2400" dirty="0" smtClean="0"/>
              <a:t>。</a:t>
            </a:r>
            <a:endParaRPr lang="en-US" altLang="zh-CN" sz="2400" dirty="0" smtClean="0"/>
          </a:p>
          <a:p>
            <a:pPr eaLnBrk="1" hangingPunct="1"/>
            <a:r>
              <a:rPr lang="zh-CN" altLang="en-US" sz="2400" dirty="0" smtClean="0"/>
              <a:t>（</a:t>
            </a:r>
            <a:r>
              <a:rPr lang="en-US" altLang="zh-CN" sz="2400" dirty="0" smtClean="0"/>
              <a:t>4</a:t>
            </a:r>
            <a:r>
              <a:rPr lang="zh-CN" altLang="en-US" sz="2400" dirty="0"/>
              <a:t>）数据库设计</a:t>
            </a:r>
            <a:r>
              <a:rPr lang="en-US" altLang="zh-CN" sz="2400" dirty="0"/>
              <a:t>(Database Design</a:t>
            </a:r>
            <a:r>
              <a:rPr lang="en-US" altLang="zh-CN" sz="2400" dirty="0" smtClean="0"/>
              <a:t>)</a:t>
            </a:r>
            <a:r>
              <a:rPr lang="zh-CN" altLang="en-US" sz="2400" dirty="0" smtClean="0"/>
              <a:t>：是</a:t>
            </a:r>
            <a:r>
              <a:rPr lang="zh-CN" altLang="en-US" sz="2400" dirty="0"/>
              <a:t>指根据用户的需求，在某一具体的数据库管理系统上，设计数据库的结构和建立数据库的过程</a:t>
            </a:r>
            <a:r>
              <a:rPr lang="zh-CN" altLang="en-US" sz="2400" dirty="0" smtClean="0"/>
              <a:t>。</a:t>
            </a:r>
            <a:endParaRPr lang="en-US" altLang="zh-CN" sz="2400" dirty="0" smtClean="0"/>
          </a:p>
          <a:p>
            <a:pPr eaLnBrk="1" hangingPunct="1"/>
            <a:r>
              <a:rPr lang="zh-CN" altLang="en-US" sz="2400" dirty="0" smtClean="0"/>
              <a:t>（</a:t>
            </a:r>
            <a:r>
              <a:rPr lang="en-US" altLang="zh-CN" sz="2400" dirty="0" smtClean="0"/>
              <a:t>5</a:t>
            </a:r>
            <a:r>
              <a:rPr lang="zh-CN" altLang="en-US" sz="2400" dirty="0"/>
              <a:t>）</a:t>
            </a:r>
            <a:r>
              <a:rPr lang="zh-CN" altLang="en-US" sz="2400" dirty="0" smtClean="0"/>
              <a:t>需求分析：它的</a:t>
            </a:r>
            <a:r>
              <a:rPr lang="zh-CN" altLang="en-US" sz="2400" dirty="0"/>
              <a:t>任务就是明确用户的各种需求，并在此基础上确定所研发系统的功能</a:t>
            </a:r>
            <a:r>
              <a:rPr lang="zh-CN" altLang="en-US" sz="2400" dirty="0" smtClean="0"/>
              <a:t>。</a:t>
            </a:r>
            <a:endParaRPr lang="en-US" altLang="zh-CN" sz="2400" dirty="0" smtClean="0"/>
          </a:p>
          <a:p>
            <a:pPr eaLnBrk="1" hangingPunct="1"/>
            <a:r>
              <a:rPr lang="zh-CN" altLang="en-US" sz="2400" dirty="0">
                <a:solidFill>
                  <a:srgbClr val="FF0000"/>
                </a:solidFill>
              </a:rPr>
              <a:t>注意：</a:t>
            </a:r>
            <a:r>
              <a:rPr lang="zh-CN" altLang="en-US" sz="2400" dirty="0"/>
              <a:t>需求分析是否做得充分与准确，决定了在此基础上构建数据库大厦的速度与</a:t>
            </a:r>
            <a:r>
              <a:rPr lang="zh-CN" altLang="en-US" sz="2400" dirty="0" smtClean="0"/>
              <a:t>质量，具有</a:t>
            </a:r>
            <a:r>
              <a:rPr lang="zh-CN" altLang="en-US" sz="2400" dirty="0"/>
              <a:t>举足轻重的</a:t>
            </a:r>
            <a:r>
              <a:rPr lang="zh-CN" altLang="en-US" sz="2400" dirty="0" smtClean="0"/>
              <a:t>地位。</a:t>
            </a:r>
            <a:endParaRPr lang="zh-CN" altLang="zh-CN" sz="2400"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fade">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fade">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5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fade">
                                      <p:cBhvr>
                                        <p:cTn id="4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dirty="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6" name="TextBox 5"/>
          <p:cNvSpPr txBox="1">
            <a:spLocks noChangeArrowheads="1"/>
          </p:cNvSpPr>
          <p:nvPr/>
        </p:nvSpPr>
        <p:spPr bwMode="auto">
          <a:xfrm>
            <a:off x="831570" y="2093819"/>
            <a:ext cx="1053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a:t>步骤</a:t>
            </a:r>
            <a:r>
              <a:rPr lang="en-US" altLang="zh-CN" sz="2800" dirty="0"/>
              <a:t>1</a:t>
            </a:r>
            <a:r>
              <a:rPr lang="zh-CN" altLang="zh-CN" sz="2800" dirty="0" smtClean="0"/>
              <a:t>：</a:t>
            </a:r>
            <a:r>
              <a:rPr lang="zh-CN" altLang="en-US" sz="2800" dirty="0"/>
              <a:t>绘制“图书管理系统”的业务流程图。</a:t>
            </a:r>
            <a:endParaRPr lang="zh-CN" altLang="zh-CN" sz="2800" dirty="0"/>
          </a:p>
        </p:txBody>
      </p:sp>
      <p:sp>
        <p:nvSpPr>
          <p:cNvPr id="9" name="TextBox 8"/>
          <p:cNvSpPr txBox="1">
            <a:spLocks noChangeArrowheads="1"/>
          </p:cNvSpPr>
          <p:nvPr/>
        </p:nvSpPr>
        <p:spPr bwMode="auto">
          <a:xfrm>
            <a:off x="831570" y="2927818"/>
            <a:ext cx="1053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a:t>步骤</a:t>
            </a:r>
            <a:r>
              <a:rPr lang="en-US" altLang="zh-CN" sz="2800" dirty="0"/>
              <a:t>2</a:t>
            </a:r>
            <a:r>
              <a:rPr lang="zh-CN" altLang="zh-CN" sz="2800" dirty="0" smtClean="0"/>
              <a:t>：</a:t>
            </a:r>
            <a:r>
              <a:rPr lang="zh-CN" altLang="en-US" sz="2800" dirty="0"/>
              <a:t>绘制“图书管理系统”的系统功能结构图。</a:t>
            </a:r>
            <a:endParaRPr lang="zh-CN" altLang="zh-CN" sz="2800" dirty="0"/>
          </a:p>
        </p:txBody>
      </p:sp>
      <p:sp>
        <p:nvSpPr>
          <p:cNvPr id="10" name="圆角矩形 9"/>
          <p:cNvSpPr/>
          <p:nvPr/>
        </p:nvSpPr>
        <p:spPr>
          <a:xfrm>
            <a:off x="9544050" y="1952625"/>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11" name="TextBox 10"/>
          <p:cNvSpPr txBox="1">
            <a:spLocks noChangeArrowheads="1"/>
          </p:cNvSpPr>
          <p:nvPr/>
        </p:nvSpPr>
        <p:spPr bwMode="auto">
          <a:xfrm>
            <a:off x="831570" y="3613244"/>
            <a:ext cx="1053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a:t>步骤</a:t>
            </a:r>
            <a:r>
              <a:rPr lang="en-US" altLang="zh-CN" sz="2800" dirty="0"/>
              <a:t>3</a:t>
            </a:r>
            <a:r>
              <a:rPr lang="zh-CN" altLang="zh-CN" sz="2800" dirty="0" smtClean="0"/>
              <a:t>：</a:t>
            </a:r>
            <a:r>
              <a:rPr lang="zh-CN" altLang="en-US" sz="2800" dirty="0" smtClean="0"/>
              <a:t>进行</a:t>
            </a:r>
            <a:r>
              <a:rPr lang="zh-CN" altLang="en-US" sz="2800" dirty="0"/>
              <a:t>“图书管理系统”的系统功能分析。</a:t>
            </a:r>
            <a:endParaRPr lang="zh-CN" altLang="zh-CN" sz="2800" dirty="0"/>
          </a:p>
        </p:txBody>
      </p:sp>
      <p:sp>
        <p:nvSpPr>
          <p:cNvPr id="8" name="圆角矩形 7"/>
          <p:cNvSpPr/>
          <p:nvPr/>
        </p:nvSpPr>
        <p:spPr>
          <a:xfrm>
            <a:off x="9591022" y="2880098"/>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
        <p:nvSpPr>
          <p:cNvPr id="12" name="TextBox 11"/>
          <p:cNvSpPr txBox="1">
            <a:spLocks noChangeArrowheads="1"/>
          </p:cNvSpPr>
          <p:nvPr/>
        </p:nvSpPr>
        <p:spPr bwMode="auto">
          <a:xfrm>
            <a:off x="818124" y="4246560"/>
            <a:ext cx="1053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2800" dirty="0" smtClean="0"/>
              <a:t>步骤</a:t>
            </a:r>
            <a:r>
              <a:rPr lang="en-US" altLang="zh-CN" sz="2800" dirty="0" smtClean="0"/>
              <a:t>4</a:t>
            </a:r>
            <a:r>
              <a:rPr lang="zh-CN" altLang="zh-CN" sz="2800" dirty="0" smtClean="0"/>
              <a:t>：</a:t>
            </a:r>
            <a:r>
              <a:rPr lang="zh-CN" altLang="en-US" sz="2800" dirty="0"/>
              <a:t>绘制</a:t>
            </a:r>
            <a:r>
              <a:rPr lang="en-US" altLang="zh-CN" sz="2800" dirty="0"/>
              <a:t>E-R</a:t>
            </a:r>
            <a:r>
              <a:rPr lang="zh-CN" altLang="en-US" sz="2800" dirty="0"/>
              <a:t>图，进行“图书管理系统”的概要模型设计。</a:t>
            </a:r>
            <a:endParaRPr lang="zh-CN" altLang="zh-CN" sz="2800" dirty="0"/>
          </a:p>
        </p:txBody>
      </p:sp>
      <p:sp>
        <p:nvSpPr>
          <p:cNvPr id="13" name="圆角矩形 12"/>
          <p:cNvSpPr/>
          <p:nvPr/>
        </p:nvSpPr>
        <p:spPr>
          <a:xfrm>
            <a:off x="10493843" y="4136464"/>
            <a:ext cx="1355725" cy="538162"/>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4" action="ppaction://hlinksldjump"/>
              </a:rPr>
              <a:t>操作图示</a:t>
            </a:r>
            <a:endParaRPr lang="zh-CN" altLang="en-US" b="1" dirty="0"/>
          </a:p>
        </p:txBody>
      </p:sp>
      <p:sp>
        <p:nvSpPr>
          <p:cNvPr id="2" name="矩形 1"/>
          <p:cNvSpPr/>
          <p:nvPr/>
        </p:nvSpPr>
        <p:spPr>
          <a:xfrm>
            <a:off x="831569" y="5015318"/>
            <a:ext cx="11149759" cy="523220"/>
          </a:xfrm>
          <a:prstGeom prst="rect">
            <a:avLst/>
          </a:prstGeom>
        </p:spPr>
        <p:txBody>
          <a:bodyPr wrap="square">
            <a:spAutoFit/>
          </a:bodyPr>
          <a:lstStyle/>
          <a:p>
            <a:r>
              <a:rPr lang="zh-CN" altLang="zh-CN" sz="2800" dirty="0"/>
              <a:t>步骤</a:t>
            </a:r>
            <a:r>
              <a:rPr lang="en-US" altLang="zh-CN" sz="2800" dirty="0"/>
              <a:t>5</a:t>
            </a:r>
            <a:r>
              <a:rPr lang="zh-CN" altLang="zh-CN" sz="2800" dirty="0"/>
              <a:t>：将绘制好的</a:t>
            </a:r>
            <a:r>
              <a:rPr lang="en-US" altLang="zh-CN" sz="2800" dirty="0"/>
              <a:t>E-R</a:t>
            </a:r>
            <a:r>
              <a:rPr lang="zh-CN" altLang="zh-CN" sz="2800" dirty="0"/>
              <a:t>图转换成“图书管理系统”的关系模型。</a:t>
            </a:r>
            <a:endParaRPr lang="zh-CN" alt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
                                            <p:txEl>
                                              <p:pRg st="0" end="0"/>
                                            </p:txEl>
                                          </p:spTgt>
                                        </p:tgtEl>
                                        <p:attrNameLst>
                                          <p:attrName>style.visibility</p:attrName>
                                        </p:attrNameLst>
                                      </p:cBhvr>
                                      <p:to>
                                        <p:strVal val="visible"/>
                                      </p:to>
                                    </p:set>
                                    <p:animEffect transition="in" filter="fade">
                                      <p:cBhvr>
                                        <p:cTn id="4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9" grpId="0"/>
      <p:bldP spid="10" grpId="0" animBg="1"/>
      <p:bldP spid="11" grpId="0"/>
      <p:bldP spid="8" grpId="0" animBg="1"/>
      <p:bldP spid="12" grpId="0"/>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右弧形箭头 20">
            <a:hlinkClick r:id="rId5" action="ppaction://hlinksldjump"/>
          </p:cNvPr>
          <p:cNvSpPr/>
          <p:nvPr/>
        </p:nvSpPr>
        <p:spPr>
          <a:xfrm>
            <a:off x="11220450" y="5775325"/>
            <a:ext cx="679450" cy="958850"/>
          </a:xfrm>
          <a:prstGeom prst="curvedLeftArrow">
            <a:avLst>
              <a:gd name="adj1" fmla="val 45617"/>
              <a:gd name="adj2" fmla="val 45617"/>
              <a:gd name="adj3" fmla="val 25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891496362"/>
              </p:ext>
            </p:extLst>
          </p:nvPr>
        </p:nvGraphicFramePr>
        <p:xfrm>
          <a:off x="1775012" y="1753871"/>
          <a:ext cx="8926590" cy="1863793"/>
        </p:xfrm>
        <a:graphic>
          <a:graphicData uri="http://schemas.openxmlformats.org/presentationml/2006/ole">
            <mc:AlternateContent xmlns:mc="http://schemas.openxmlformats.org/markup-compatibility/2006">
              <mc:Choice xmlns:v="urn:schemas-microsoft-com:vml" Requires="v">
                <p:oleObj spid="_x0000_s28679" name="Visio" r:id="rId6" imgW="3466851" imgH="725312" progId="Visio.Drawing.11">
                  <p:embed/>
                </p:oleObj>
              </mc:Choice>
              <mc:Fallback>
                <p:oleObj name="Visio" r:id="rId6" imgW="3466851" imgH="725312"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5012" y="1753871"/>
                        <a:ext cx="8926590" cy="1863793"/>
                      </a:xfrm>
                      <a:prstGeom prst="rect">
                        <a:avLst/>
                      </a:prstGeom>
                      <a:noFill/>
                    </p:spPr>
                  </p:pic>
                </p:oleObj>
              </mc:Fallback>
            </mc:AlternateContent>
          </a:graphicData>
        </a:graphic>
      </p:graphicFrame>
    </p:spTree>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317232104"/>
              </p:ext>
            </p:extLst>
          </p:nvPr>
        </p:nvGraphicFramePr>
        <p:xfrm>
          <a:off x="3171825" y="1169893"/>
          <a:ext cx="6209716" cy="4814047"/>
        </p:xfrm>
        <a:graphic>
          <a:graphicData uri="http://schemas.openxmlformats.org/presentationml/2006/ole">
            <mc:AlternateContent xmlns:mc="http://schemas.openxmlformats.org/markup-compatibility/2006">
              <mc:Choice xmlns:v="urn:schemas-microsoft-com:vml" Requires="v">
                <p:oleObj spid="_x0000_s30727" name="Visio" r:id="rId3" imgW="2941546" imgH="2698796" progId="Visio.Drawing.11">
                  <p:embed/>
                </p:oleObj>
              </mc:Choice>
              <mc:Fallback>
                <p:oleObj name="Visio" r:id="rId3" imgW="2941546" imgH="269879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1825" y="1169893"/>
                        <a:ext cx="6209716" cy="4814047"/>
                      </a:xfrm>
                      <a:prstGeom prst="rect">
                        <a:avLst/>
                      </a:prstGeom>
                      <a:noFill/>
                    </p:spPr>
                  </p:pic>
                </p:oleObj>
              </mc:Fallback>
            </mc:AlternateContent>
          </a:graphicData>
        </a:graphic>
      </p:graphicFrame>
    </p:spTree>
    <p:extLst>
      <p:ext uri="{BB962C8B-B14F-4D97-AF65-F5344CB8AC3E}">
        <p14:creationId xmlns:p14="http://schemas.microsoft.com/office/powerpoint/2010/main" val="3439440171"/>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990221473"/>
              </p:ext>
            </p:extLst>
          </p:nvPr>
        </p:nvGraphicFramePr>
        <p:xfrm>
          <a:off x="1640533" y="161364"/>
          <a:ext cx="8848165" cy="6554196"/>
        </p:xfrm>
        <a:graphic>
          <a:graphicData uri="http://schemas.openxmlformats.org/presentationml/2006/ole">
            <mc:AlternateContent xmlns:mc="http://schemas.openxmlformats.org/markup-compatibility/2006">
              <mc:Choice xmlns:v="urn:schemas-microsoft-com:vml" Requires="v">
                <p:oleObj spid="_x0000_s31751" name="Visio" r:id="rId3" imgW="5146693" imgH="3805794" progId="Visio.Drawing.11">
                  <p:embed/>
                </p:oleObj>
              </mc:Choice>
              <mc:Fallback>
                <p:oleObj name="Visio" r:id="rId3" imgW="5146693" imgH="380579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0533" y="161364"/>
                        <a:ext cx="8848165" cy="6554196"/>
                      </a:xfrm>
                      <a:prstGeom prst="rect">
                        <a:avLst/>
                      </a:prstGeom>
                      <a:noFill/>
                    </p:spPr>
                  </p:pic>
                </p:oleObj>
              </mc:Fallback>
            </mc:AlternateContent>
          </a:graphicData>
        </a:graphic>
      </p:graphicFrame>
    </p:spTree>
    <p:extLst>
      <p:ext uri="{BB962C8B-B14F-4D97-AF65-F5344CB8AC3E}">
        <p14:creationId xmlns:p14="http://schemas.microsoft.com/office/powerpoint/2010/main" val="1902991638"/>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dirty="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3" name="矩形 2"/>
          <p:cNvSpPr/>
          <p:nvPr/>
        </p:nvSpPr>
        <p:spPr>
          <a:xfrm>
            <a:off x="5087371" y="1737181"/>
            <a:ext cx="2456122" cy="430887"/>
          </a:xfrm>
          <a:prstGeom prst="rect">
            <a:avLst/>
          </a:prstGeom>
        </p:spPr>
        <p:txBody>
          <a:bodyPr wrap="none">
            <a:spAutoFit/>
          </a:bodyPr>
          <a:lstStyle/>
          <a:p>
            <a:r>
              <a:rPr lang="zh-CN" altLang="zh-CN" sz="2200" dirty="0" smtClean="0"/>
              <a:t>表</a:t>
            </a:r>
            <a:r>
              <a:rPr lang="en-US" altLang="zh-CN" sz="2200" dirty="0" smtClean="0"/>
              <a:t>1-22 </a:t>
            </a:r>
            <a:r>
              <a:rPr lang="zh-CN" altLang="zh-CN" sz="2200" dirty="0" smtClean="0"/>
              <a:t>图书信息表</a:t>
            </a:r>
            <a:endParaRPr lang="zh-CN" altLang="en-US" sz="2200" dirty="0"/>
          </a:p>
        </p:txBody>
      </p:sp>
      <p:graphicFrame>
        <p:nvGraphicFramePr>
          <p:cNvPr id="4" name="表格 3"/>
          <p:cNvGraphicFramePr>
            <a:graphicFrameLocks noGrp="1"/>
          </p:cNvGraphicFramePr>
          <p:nvPr>
            <p:extLst>
              <p:ext uri="{D42A27DB-BD31-4B8C-83A1-F6EECF244321}">
                <p14:modId xmlns:p14="http://schemas.microsoft.com/office/powerpoint/2010/main" val="2626336047"/>
              </p:ext>
            </p:extLst>
          </p:nvPr>
        </p:nvGraphicFramePr>
        <p:xfrm>
          <a:off x="702182" y="2168068"/>
          <a:ext cx="11226499" cy="2194560"/>
        </p:xfrm>
        <a:graphic>
          <a:graphicData uri="http://schemas.openxmlformats.org/drawingml/2006/table">
            <a:tbl>
              <a:tblPr firstRow="1" firstCol="1" bandRow="1">
                <a:tableStyleId>{5C22544A-7EE6-4342-B048-85BDC9FD1C3A}</a:tableStyleId>
              </a:tblPr>
              <a:tblGrid>
                <a:gridCol w="1465021"/>
                <a:gridCol w="2639964"/>
                <a:gridCol w="1132363"/>
                <a:gridCol w="2103722"/>
                <a:gridCol w="2423071"/>
                <a:gridCol w="1462358"/>
              </a:tblGrid>
              <a:tr h="0">
                <a:tc>
                  <a:txBody>
                    <a:bodyPr/>
                    <a:lstStyle/>
                    <a:p>
                      <a:pPr algn="ctr">
                        <a:spcAft>
                          <a:spcPts val="0"/>
                        </a:spcAft>
                      </a:pPr>
                      <a:r>
                        <a:rPr lang="zh-CN" sz="1800" kern="100" dirty="0">
                          <a:effectLst/>
                        </a:rPr>
                        <a:t>图书编码</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图书名称</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作者</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dirty="0">
                          <a:effectLst/>
                        </a:rPr>
                        <a:t>ISBN</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出版社</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是否借出</a:t>
                      </a:r>
                      <a:endParaRPr lang="zh-CN" sz="1800" kern="100">
                        <a:effectLst/>
                        <a:latin typeface="Times New Roman"/>
                        <a:ea typeface="宋体"/>
                      </a:endParaRPr>
                    </a:p>
                  </a:txBody>
                  <a:tcPr marL="68580" marR="68580" marT="0" marB="0" anchor="ctr"/>
                </a:tc>
              </a:tr>
              <a:tr h="0">
                <a:tc>
                  <a:txBody>
                    <a:bodyPr/>
                    <a:lstStyle/>
                    <a:p>
                      <a:pPr algn="ctr">
                        <a:spcAft>
                          <a:spcPts val="0"/>
                        </a:spcAft>
                      </a:pPr>
                      <a:r>
                        <a:rPr lang="en-US" sz="1800" kern="100" dirty="0">
                          <a:effectLst/>
                        </a:rPr>
                        <a:t>00000001</a:t>
                      </a:r>
                      <a:endParaRPr lang="zh-CN" sz="1800" kern="100" dirty="0">
                        <a:effectLst/>
                        <a:latin typeface="Times New Roman"/>
                        <a:ea typeface="宋体"/>
                      </a:endParaRPr>
                    </a:p>
                  </a:txBody>
                  <a:tcPr marL="68580" marR="68580" marT="0" marB="0" anchor="ctr"/>
                </a:tc>
                <a:tc>
                  <a:txBody>
                    <a:bodyPr/>
                    <a:lstStyle/>
                    <a:p>
                      <a:pPr algn="ctr">
                        <a:spcAft>
                          <a:spcPts val="0"/>
                        </a:spcAft>
                      </a:pPr>
                      <a:r>
                        <a:rPr lang="en-US" sz="1800" kern="100" dirty="0">
                          <a:effectLst/>
                        </a:rPr>
                        <a:t>Oracle</a:t>
                      </a:r>
                      <a:r>
                        <a:rPr lang="zh-CN" sz="1800" kern="100" dirty="0">
                          <a:effectLst/>
                        </a:rPr>
                        <a:t>数据库应用教程</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朱亚兴</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9787560619781</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dirty="0">
                          <a:effectLst/>
                        </a:rPr>
                        <a:t>西安电子科技大学出版社</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是</a:t>
                      </a:r>
                      <a:endParaRPr lang="zh-CN" sz="1800" kern="100">
                        <a:effectLst/>
                        <a:latin typeface="Times New Roman"/>
                        <a:ea typeface="宋体"/>
                      </a:endParaRPr>
                    </a:p>
                  </a:txBody>
                  <a:tcPr marL="68580" marR="68580" marT="0" marB="0" anchor="ctr"/>
                </a:tc>
              </a:tr>
              <a:tr h="0">
                <a:tc>
                  <a:txBody>
                    <a:bodyPr/>
                    <a:lstStyle/>
                    <a:p>
                      <a:pPr algn="ctr">
                        <a:spcAft>
                          <a:spcPts val="0"/>
                        </a:spcAft>
                      </a:pPr>
                      <a:r>
                        <a:rPr lang="en-US" sz="1800" kern="100">
                          <a:effectLst/>
                        </a:rPr>
                        <a:t>00000002</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dirty="0">
                          <a:effectLst/>
                        </a:rPr>
                        <a:t>Web</a:t>
                      </a:r>
                      <a:r>
                        <a:rPr lang="zh-CN" sz="1800" kern="100" dirty="0">
                          <a:effectLst/>
                        </a:rPr>
                        <a:t>应用程序开发教程</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dirty="0">
                          <a:effectLst/>
                        </a:rPr>
                        <a:t>唐笑林</a:t>
                      </a:r>
                      <a:endParaRPr lang="zh-CN" sz="1800" kern="100" dirty="0">
                        <a:effectLst/>
                        <a:latin typeface="Times New Roman"/>
                        <a:ea typeface="宋体"/>
                      </a:endParaRPr>
                    </a:p>
                  </a:txBody>
                  <a:tcPr marL="68580" marR="68580" marT="0" marB="0" anchor="ctr"/>
                </a:tc>
                <a:tc>
                  <a:txBody>
                    <a:bodyPr/>
                    <a:lstStyle/>
                    <a:p>
                      <a:pPr algn="ctr">
                        <a:spcAft>
                          <a:spcPts val="0"/>
                        </a:spcAft>
                      </a:pPr>
                      <a:r>
                        <a:rPr lang="en-US" sz="1800" kern="100" dirty="0">
                          <a:effectLst/>
                        </a:rPr>
                        <a:t>9787040269710</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高等教育出版社</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是</a:t>
                      </a:r>
                      <a:endParaRPr lang="zh-CN" sz="1800" kern="100">
                        <a:effectLst/>
                        <a:latin typeface="Times New Roman"/>
                        <a:ea typeface="宋体"/>
                      </a:endParaRPr>
                    </a:p>
                  </a:txBody>
                  <a:tcPr marL="68580" marR="68580" marT="0" marB="0" anchor="ctr"/>
                </a:tc>
              </a:tr>
              <a:tr h="0">
                <a:tc>
                  <a:txBody>
                    <a:bodyPr/>
                    <a:lstStyle/>
                    <a:p>
                      <a:pPr algn="ctr">
                        <a:spcAft>
                          <a:spcPts val="0"/>
                        </a:spcAft>
                      </a:pPr>
                      <a:r>
                        <a:rPr lang="en-US" sz="1800" kern="100">
                          <a:effectLst/>
                        </a:rPr>
                        <a:t>00000003</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SQL Server 2005</a:t>
                      </a:r>
                      <a:r>
                        <a:rPr lang="zh-CN" sz="1800" kern="100">
                          <a:effectLst/>
                        </a:rPr>
                        <a:t>数据库及应用</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徐人凤</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dirty="0">
                          <a:effectLst/>
                        </a:rPr>
                        <a:t>9787040372052</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dirty="0">
                          <a:effectLst/>
                        </a:rPr>
                        <a:t>高等教育出版社</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a:effectLst/>
                        </a:rPr>
                        <a:t>是</a:t>
                      </a:r>
                      <a:endParaRPr lang="zh-CN" sz="1800" kern="100">
                        <a:effectLst/>
                        <a:latin typeface="Times New Roman"/>
                        <a:ea typeface="宋体"/>
                      </a:endParaRPr>
                    </a:p>
                  </a:txBody>
                  <a:tcPr marL="68580" marR="68580" marT="0" marB="0" anchor="ctr"/>
                </a:tc>
              </a:tr>
              <a:tr h="0">
                <a:tc>
                  <a:txBody>
                    <a:bodyPr/>
                    <a:lstStyle/>
                    <a:p>
                      <a:pPr algn="ctr">
                        <a:spcAft>
                          <a:spcPts val="0"/>
                        </a:spcAft>
                      </a:pPr>
                      <a:r>
                        <a:rPr lang="en-US" sz="1800" kern="100">
                          <a:effectLst/>
                        </a:rPr>
                        <a:t>00000004</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Visual C#.NET</a:t>
                      </a:r>
                      <a:r>
                        <a:rPr lang="zh-CN" sz="1800" kern="100">
                          <a:effectLst/>
                        </a:rPr>
                        <a:t>面向对象程序设计教程</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a:effectLst/>
                        </a:rPr>
                        <a:t>赵卫伟</a:t>
                      </a:r>
                      <a:endParaRPr lang="zh-CN" sz="1800" kern="100">
                        <a:effectLst/>
                        <a:latin typeface="Times New Roman"/>
                        <a:ea typeface="宋体"/>
                      </a:endParaRPr>
                    </a:p>
                  </a:txBody>
                  <a:tcPr marL="68580" marR="68580" marT="0" marB="0" anchor="ctr"/>
                </a:tc>
                <a:tc>
                  <a:txBody>
                    <a:bodyPr/>
                    <a:lstStyle/>
                    <a:p>
                      <a:pPr algn="ctr">
                        <a:spcAft>
                          <a:spcPts val="0"/>
                        </a:spcAft>
                      </a:pPr>
                      <a:r>
                        <a:rPr lang="en-US" sz="1800" kern="100">
                          <a:effectLst/>
                        </a:rPr>
                        <a:t>978111187646</a:t>
                      </a:r>
                      <a:endParaRPr lang="zh-CN" sz="1800" kern="100">
                        <a:effectLst/>
                        <a:latin typeface="Times New Roman"/>
                        <a:ea typeface="宋体"/>
                      </a:endParaRPr>
                    </a:p>
                  </a:txBody>
                  <a:tcPr marL="68580" marR="68580" marT="0" marB="0" anchor="ctr"/>
                </a:tc>
                <a:tc>
                  <a:txBody>
                    <a:bodyPr/>
                    <a:lstStyle/>
                    <a:p>
                      <a:pPr algn="ctr">
                        <a:spcAft>
                          <a:spcPts val="0"/>
                        </a:spcAft>
                      </a:pPr>
                      <a:r>
                        <a:rPr lang="zh-CN" sz="1800" kern="100" dirty="0">
                          <a:effectLst/>
                        </a:rPr>
                        <a:t>机械工业出版社</a:t>
                      </a:r>
                      <a:endParaRPr lang="zh-CN" sz="1800" kern="100" dirty="0">
                        <a:effectLst/>
                        <a:latin typeface="Times New Roman"/>
                        <a:ea typeface="宋体"/>
                      </a:endParaRPr>
                    </a:p>
                  </a:txBody>
                  <a:tcPr marL="68580" marR="68580" marT="0" marB="0" anchor="ctr"/>
                </a:tc>
                <a:tc>
                  <a:txBody>
                    <a:bodyPr/>
                    <a:lstStyle/>
                    <a:p>
                      <a:pPr algn="ctr">
                        <a:spcAft>
                          <a:spcPts val="0"/>
                        </a:spcAft>
                      </a:pPr>
                      <a:r>
                        <a:rPr lang="zh-CN" sz="1800" kern="100" dirty="0">
                          <a:effectLst/>
                        </a:rPr>
                        <a:t>是</a:t>
                      </a:r>
                      <a:endParaRPr lang="zh-CN" sz="1800" kern="100" dirty="0">
                        <a:effectLst/>
                        <a:latin typeface="Times New Roman"/>
                        <a:ea typeface="宋体"/>
                      </a:endParaRPr>
                    </a:p>
                  </a:txBody>
                  <a:tcPr marL="68580" marR="68580" marT="0" marB="0" anchor="ctr"/>
                </a:tc>
              </a:tr>
            </a:tbl>
          </a:graphicData>
        </a:graphic>
      </p:graphicFrame>
      <p:sp>
        <p:nvSpPr>
          <p:cNvPr id="7" name="矩形 6"/>
          <p:cNvSpPr/>
          <p:nvPr/>
        </p:nvSpPr>
        <p:spPr>
          <a:xfrm>
            <a:off x="5087371" y="4422844"/>
            <a:ext cx="2456122" cy="430887"/>
          </a:xfrm>
          <a:prstGeom prst="rect">
            <a:avLst/>
          </a:prstGeom>
        </p:spPr>
        <p:txBody>
          <a:bodyPr wrap="none">
            <a:spAutoFit/>
          </a:bodyPr>
          <a:lstStyle/>
          <a:p>
            <a:r>
              <a:rPr lang="zh-CN" altLang="zh-CN" sz="2200" dirty="0"/>
              <a:t>表</a:t>
            </a:r>
            <a:r>
              <a:rPr lang="en-US" altLang="zh-CN" sz="2200" dirty="0"/>
              <a:t>1-23 </a:t>
            </a:r>
            <a:r>
              <a:rPr lang="zh-CN" altLang="zh-CN" sz="2200" dirty="0"/>
              <a:t>读者信息表</a:t>
            </a:r>
            <a:endParaRPr lang="zh-CN" altLang="en-US" sz="2200" dirty="0"/>
          </a:p>
        </p:txBody>
      </p:sp>
      <p:graphicFrame>
        <p:nvGraphicFramePr>
          <p:cNvPr id="14" name="表格 13"/>
          <p:cNvGraphicFramePr>
            <a:graphicFrameLocks noGrp="1"/>
          </p:cNvGraphicFramePr>
          <p:nvPr>
            <p:extLst>
              <p:ext uri="{D42A27DB-BD31-4B8C-83A1-F6EECF244321}">
                <p14:modId xmlns:p14="http://schemas.microsoft.com/office/powerpoint/2010/main" val="3105202326"/>
              </p:ext>
            </p:extLst>
          </p:nvPr>
        </p:nvGraphicFramePr>
        <p:xfrm>
          <a:off x="722313" y="4853731"/>
          <a:ext cx="11124544" cy="1396648"/>
        </p:xfrm>
        <a:graphic>
          <a:graphicData uri="http://schemas.openxmlformats.org/drawingml/2006/table">
            <a:tbl>
              <a:tblPr firstRow="1" firstCol="1" bandRow="1">
                <a:tableStyleId>{5C22544A-7EE6-4342-B048-85BDC9FD1C3A}</a:tableStyleId>
              </a:tblPr>
              <a:tblGrid>
                <a:gridCol w="1261790"/>
                <a:gridCol w="1499939"/>
                <a:gridCol w="1118374"/>
                <a:gridCol w="1119692"/>
                <a:gridCol w="1118374"/>
                <a:gridCol w="1499939"/>
                <a:gridCol w="1499939"/>
                <a:gridCol w="2006497"/>
              </a:tblGrid>
              <a:tr h="421288">
                <a:tc>
                  <a:txBody>
                    <a:bodyPr/>
                    <a:lstStyle/>
                    <a:p>
                      <a:pPr algn="ctr">
                        <a:spcAft>
                          <a:spcPts val="0"/>
                        </a:spcAft>
                      </a:pPr>
                      <a:r>
                        <a:rPr lang="zh-CN" sz="1600" kern="100" dirty="0" smtClean="0">
                          <a:effectLst/>
                        </a:rPr>
                        <a:t>读者编码</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姓名</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限</a:t>
                      </a:r>
                      <a:r>
                        <a:rPr lang="zh-CN" sz="1600" kern="100" dirty="0" smtClean="0">
                          <a:effectLst/>
                        </a:rPr>
                        <a:t>借数量</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已</a:t>
                      </a:r>
                      <a:r>
                        <a:rPr lang="zh-CN" sz="1600" kern="100" dirty="0" smtClean="0">
                          <a:effectLst/>
                        </a:rPr>
                        <a:t>借数量</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限</a:t>
                      </a:r>
                      <a:r>
                        <a:rPr lang="zh-CN" sz="1600" kern="100" dirty="0" smtClean="0">
                          <a:effectLst/>
                        </a:rPr>
                        <a:t>借天数</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smtClean="0">
                          <a:effectLst/>
                        </a:rPr>
                        <a:t>逾期罚款</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smtClean="0">
                          <a:effectLst/>
                        </a:rPr>
                        <a:t>丢失罚款</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smtClean="0">
                          <a:effectLst/>
                        </a:rPr>
                        <a:t>电话号码</a:t>
                      </a:r>
                      <a:endParaRPr lang="zh-CN" sz="1600" kern="100" dirty="0">
                        <a:effectLst/>
                        <a:latin typeface="Times New Roman"/>
                        <a:ea typeface="宋体"/>
                      </a:endParaRPr>
                    </a:p>
                  </a:txBody>
                  <a:tcPr marL="68580" marR="68580" marT="0" marB="0" anchor="ctr"/>
                </a:tc>
              </a:tr>
              <a:tr h="210644">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秦伊诺</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10</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2</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7</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每天</a:t>
                      </a:r>
                      <a:r>
                        <a:rPr lang="en-US" sz="1600" kern="100" dirty="0">
                          <a:effectLst/>
                        </a:rPr>
                        <a:t>2</a:t>
                      </a:r>
                      <a:r>
                        <a:rPr lang="zh-CN" sz="1600" kern="100" dirty="0">
                          <a:effectLst/>
                        </a:rPr>
                        <a:t>角</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2</a:t>
                      </a:r>
                      <a:r>
                        <a:rPr lang="zh-CN" sz="1600" kern="100" dirty="0">
                          <a:effectLst/>
                        </a:rPr>
                        <a:t>倍书价</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15565589908</a:t>
                      </a:r>
                      <a:endParaRPr lang="zh-CN" sz="1600" kern="100" dirty="0">
                        <a:effectLst/>
                        <a:latin typeface="Times New Roman"/>
                        <a:ea typeface="宋体"/>
                      </a:endParaRPr>
                    </a:p>
                  </a:txBody>
                  <a:tcPr marL="68580" marR="68580" marT="0" marB="0" anchor="ctr"/>
                </a:tc>
              </a:tr>
              <a:tr h="210644">
                <a:tc>
                  <a:txBody>
                    <a:bodyPr/>
                    <a:lstStyle/>
                    <a:p>
                      <a:pPr algn="ctr">
                        <a:spcAft>
                          <a:spcPts val="0"/>
                        </a:spcAft>
                      </a:pPr>
                      <a:r>
                        <a:rPr lang="en-US" sz="1600" kern="100">
                          <a:effectLst/>
                        </a:rPr>
                        <a:t>00002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张航</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10</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0</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7</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每天</a:t>
                      </a:r>
                      <a:r>
                        <a:rPr lang="en-US" sz="1600" kern="100">
                          <a:effectLst/>
                        </a:rPr>
                        <a:t>2</a:t>
                      </a:r>
                      <a:r>
                        <a:rPr lang="zh-CN" sz="1600" kern="100">
                          <a:effectLst/>
                        </a:rPr>
                        <a:t>角</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a:t>
                      </a:r>
                      <a:r>
                        <a:rPr lang="zh-CN" sz="1600" kern="100">
                          <a:effectLst/>
                        </a:rPr>
                        <a:t>倍书价</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15837653470</a:t>
                      </a:r>
                      <a:endParaRPr lang="zh-CN" sz="1600" kern="100" dirty="0">
                        <a:effectLst/>
                        <a:latin typeface="Times New Roman"/>
                        <a:ea typeface="宋体"/>
                      </a:endParaRPr>
                    </a:p>
                  </a:txBody>
                  <a:tcPr marL="68580" marR="68580" marT="0" marB="0" anchor="ctr"/>
                </a:tc>
              </a:tr>
              <a:tr h="210644">
                <a:tc>
                  <a:txBody>
                    <a:bodyPr/>
                    <a:lstStyle/>
                    <a:p>
                      <a:pPr algn="ctr">
                        <a:spcAft>
                          <a:spcPts val="0"/>
                        </a:spcAft>
                      </a:pPr>
                      <a:r>
                        <a:rPr lang="en-US" sz="1600" kern="100">
                          <a:effectLst/>
                        </a:rPr>
                        <a:t>00003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李小飞</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10</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7</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每天</a:t>
                      </a:r>
                      <a:r>
                        <a:rPr lang="en-US" sz="1600" kern="100" dirty="0">
                          <a:effectLst/>
                        </a:rPr>
                        <a:t>2</a:t>
                      </a:r>
                      <a:r>
                        <a:rPr lang="zh-CN" sz="1600" kern="100" dirty="0">
                          <a:effectLst/>
                        </a:rPr>
                        <a:t>角</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2</a:t>
                      </a:r>
                      <a:r>
                        <a:rPr lang="zh-CN" sz="1600" kern="100" dirty="0">
                          <a:effectLst/>
                        </a:rPr>
                        <a:t>倍书价</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15637616784</a:t>
                      </a:r>
                      <a:endParaRPr lang="zh-CN" sz="1600" kern="100" dirty="0">
                        <a:effectLst/>
                        <a:latin typeface="Times New Roman"/>
                        <a:ea typeface="宋体"/>
                      </a:endParaRPr>
                    </a:p>
                  </a:txBody>
                  <a:tcPr marL="68580" marR="68580" marT="0" marB="0" anchor="ctr"/>
                </a:tc>
              </a:tr>
              <a:tr h="210644">
                <a:tc>
                  <a:txBody>
                    <a:bodyPr/>
                    <a:lstStyle/>
                    <a:p>
                      <a:pPr algn="ctr">
                        <a:spcAft>
                          <a:spcPts val="0"/>
                        </a:spcAft>
                      </a:pPr>
                      <a:r>
                        <a:rPr lang="en-US" sz="1600" kern="100">
                          <a:effectLst/>
                        </a:rPr>
                        <a:t>00004</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10</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7</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每天</a:t>
                      </a:r>
                      <a:r>
                        <a:rPr lang="en-US" sz="1600" kern="100">
                          <a:effectLst/>
                        </a:rPr>
                        <a:t>2</a:t>
                      </a:r>
                      <a:r>
                        <a:rPr lang="zh-CN" sz="1600" kern="100">
                          <a:effectLst/>
                        </a:rPr>
                        <a:t>角</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a:t>
                      </a:r>
                      <a:r>
                        <a:rPr lang="zh-CN" sz="1600" kern="100" dirty="0">
                          <a:effectLst/>
                        </a:rPr>
                        <a:t>倍书价</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13403768907</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6631849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3" grpId="0"/>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dirty="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15" name="矩形 14"/>
          <p:cNvSpPr/>
          <p:nvPr/>
        </p:nvSpPr>
        <p:spPr>
          <a:xfrm>
            <a:off x="4710853" y="1952625"/>
            <a:ext cx="2456122" cy="430887"/>
          </a:xfrm>
          <a:prstGeom prst="rect">
            <a:avLst/>
          </a:prstGeom>
        </p:spPr>
        <p:txBody>
          <a:bodyPr wrap="none">
            <a:spAutoFit/>
          </a:bodyPr>
          <a:lstStyle/>
          <a:p>
            <a:r>
              <a:rPr lang="zh-CN" altLang="zh-CN" sz="2200" dirty="0"/>
              <a:t>表</a:t>
            </a:r>
            <a:r>
              <a:rPr lang="en-US" altLang="zh-CN" sz="2200" dirty="0"/>
              <a:t>1-24 </a:t>
            </a:r>
            <a:r>
              <a:rPr lang="zh-CN" altLang="zh-CN" sz="2200" dirty="0"/>
              <a:t>借阅信息表</a:t>
            </a:r>
            <a:endParaRPr lang="zh-CN" altLang="en-US" sz="2200" dirty="0"/>
          </a:p>
        </p:txBody>
      </p:sp>
      <p:graphicFrame>
        <p:nvGraphicFramePr>
          <p:cNvPr id="16" name="表格 15"/>
          <p:cNvGraphicFramePr>
            <a:graphicFrameLocks noGrp="1"/>
          </p:cNvGraphicFramePr>
          <p:nvPr>
            <p:extLst>
              <p:ext uri="{D42A27DB-BD31-4B8C-83A1-F6EECF244321}">
                <p14:modId xmlns:p14="http://schemas.microsoft.com/office/powerpoint/2010/main" val="748929921"/>
              </p:ext>
            </p:extLst>
          </p:nvPr>
        </p:nvGraphicFramePr>
        <p:xfrm>
          <a:off x="1035314" y="2484345"/>
          <a:ext cx="10448473" cy="1847113"/>
        </p:xfrm>
        <a:graphic>
          <a:graphicData uri="http://schemas.openxmlformats.org/drawingml/2006/table">
            <a:tbl>
              <a:tblPr firstRow="1" firstCol="1" bandRow="1">
                <a:tableStyleId>{5C22544A-7EE6-4342-B048-85BDC9FD1C3A}</a:tableStyleId>
              </a:tblPr>
              <a:tblGrid>
                <a:gridCol w="1362522"/>
                <a:gridCol w="3357505"/>
                <a:gridCol w="1344706"/>
                <a:gridCol w="1444604"/>
                <a:gridCol w="1579090"/>
                <a:gridCol w="1360046"/>
              </a:tblGrid>
              <a:tr h="263873">
                <a:tc>
                  <a:txBody>
                    <a:bodyPr/>
                    <a:lstStyle/>
                    <a:p>
                      <a:pPr algn="ctr">
                        <a:spcAft>
                          <a:spcPts val="0"/>
                        </a:spcAft>
                      </a:pPr>
                      <a:r>
                        <a:rPr lang="zh-CN" sz="1600" kern="100" dirty="0">
                          <a:effectLst/>
                        </a:rPr>
                        <a:t>图书编码</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图书名称</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读者编码</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借期</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还期</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是否归还</a:t>
                      </a:r>
                      <a:endParaRPr lang="zh-CN" sz="1600" kern="100">
                        <a:effectLst/>
                        <a:latin typeface="Times New Roman"/>
                        <a:ea typeface="宋体"/>
                      </a:endParaRPr>
                    </a:p>
                  </a:txBody>
                  <a:tcPr marL="68580" marR="68580" marT="0" marB="0" anchor="ctr"/>
                </a:tc>
              </a:tr>
              <a:tr h="263873">
                <a:tc>
                  <a:txBody>
                    <a:bodyPr/>
                    <a:lstStyle/>
                    <a:p>
                      <a:pPr algn="ctr">
                        <a:spcAft>
                          <a:spcPts val="0"/>
                        </a:spcAft>
                      </a:pPr>
                      <a:r>
                        <a:rPr lang="en-US" sz="1600" kern="100">
                          <a:effectLst/>
                        </a:rPr>
                        <a:t>00000001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Oracle</a:t>
                      </a:r>
                      <a:r>
                        <a:rPr lang="zh-CN" sz="1600" kern="100" dirty="0">
                          <a:effectLst/>
                        </a:rPr>
                        <a:t>数据库应用教程</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2014-04-15</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2014-04-22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263873">
                <a:tc>
                  <a:txBody>
                    <a:bodyPr/>
                    <a:lstStyle/>
                    <a:p>
                      <a:pPr algn="ctr">
                        <a:spcAft>
                          <a:spcPts val="0"/>
                        </a:spcAft>
                      </a:pPr>
                      <a:r>
                        <a:rPr lang="en-US" sz="1600" kern="100">
                          <a:effectLst/>
                        </a:rPr>
                        <a:t>00000002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Web</a:t>
                      </a:r>
                      <a:r>
                        <a:rPr lang="zh-CN" sz="1600" kern="100" dirty="0">
                          <a:effectLst/>
                        </a:rPr>
                        <a:t>应用程序开发教程</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00003</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2014-04-16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2014-04-23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527747">
                <a:tc>
                  <a:txBody>
                    <a:bodyPr/>
                    <a:lstStyle/>
                    <a:p>
                      <a:pPr algn="ctr">
                        <a:spcAft>
                          <a:spcPts val="0"/>
                        </a:spcAft>
                      </a:pPr>
                      <a:r>
                        <a:rPr lang="en-US" sz="1600" kern="100">
                          <a:effectLst/>
                        </a:rPr>
                        <a:t>00000003</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SQL Server2005</a:t>
                      </a:r>
                      <a:r>
                        <a:rPr lang="zh-CN" sz="1600" kern="100">
                          <a:effectLst/>
                        </a:rPr>
                        <a:t>数据库及应用</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2014-04-16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dirty="0">
                          <a:effectLst/>
                        </a:rPr>
                        <a:t>2014-04-23</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527747">
                <a:tc>
                  <a:txBody>
                    <a:bodyPr/>
                    <a:lstStyle/>
                    <a:p>
                      <a:pPr algn="ctr">
                        <a:spcAft>
                          <a:spcPts val="0"/>
                        </a:spcAft>
                      </a:pPr>
                      <a:r>
                        <a:rPr lang="en-US" sz="1600" kern="100">
                          <a:effectLst/>
                        </a:rPr>
                        <a:t>00000004</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Visual C#.NET</a:t>
                      </a:r>
                      <a:r>
                        <a:rPr lang="zh-CN" sz="1600" kern="100">
                          <a:effectLst/>
                        </a:rPr>
                        <a:t>面向对象程序设计教程</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00004</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2014-04-17</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2014-04-23</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dirty="0">
                          <a:effectLst/>
                        </a:rPr>
                        <a:t>否</a:t>
                      </a:r>
                      <a:endParaRPr lang="zh-CN" sz="1600" kern="100" dirty="0">
                        <a:effectLst/>
                        <a:latin typeface="Times New Roman"/>
                        <a:ea typeface="宋体"/>
                      </a:endParaRPr>
                    </a:p>
                  </a:txBody>
                  <a:tcPr marL="68580" marR="68580" marT="0" marB="0" anchor="ctr"/>
                </a:tc>
              </a:tr>
            </a:tbl>
          </a:graphicData>
        </a:graphic>
      </p:graphicFrame>
      <p:sp>
        <p:nvSpPr>
          <p:cNvPr id="17" name="矩形 16"/>
          <p:cNvSpPr/>
          <p:nvPr/>
        </p:nvSpPr>
        <p:spPr>
          <a:xfrm>
            <a:off x="4710853" y="4492241"/>
            <a:ext cx="2456122" cy="430887"/>
          </a:xfrm>
          <a:prstGeom prst="rect">
            <a:avLst/>
          </a:prstGeom>
        </p:spPr>
        <p:txBody>
          <a:bodyPr wrap="none">
            <a:spAutoFit/>
          </a:bodyPr>
          <a:lstStyle/>
          <a:p>
            <a:r>
              <a:rPr lang="zh-CN" altLang="zh-CN" sz="2200" dirty="0"/>
              <a:t>表</a:t>
            </a:r>
            <a:r>
              <a:rPr lang="en-US" altLang="zh-CN" sz="2200" dirty="0"/>
              <a:t>1-25 </a:t>
            </a:r>
            <a:r>
              <a:rPr lang="zh-CN" altLang="zh-CN" sz="2200" dirty="0"/>
              <a:t>罚款信息表</a:t>
            </a:r>
            <a:endParaRPr lang="zh-CN" altLang="en-US" sz="2200" dirty="0"/>
          </a:p>
        </p:txBody>
      </p:sp>
      <p:graphicFrame>
        <p:nvGraphicFramePr>
          <p:cNvPr id="18" name="表格 17"/>
          <p:cNvGraphicFramePr>
            <a:graphicFrameLocks noGrp="1"/>
          </p:cNvGraphicFramePr>
          <p:nvPr>
            <p:extLst>
              <p:ext uri="{D42A27DB-BD31-4B8C-83A1-F6EECF244321}">
                <p14:modId xmlns:p14="http://schemas.microsoft.com/office/powerpoint/2010/main" val="581807964"/>
              </p:ext>
            </p:extLst>
          </p:nvPr>
        </p:nvGraphicFramePr>
        <p:xfrm>
          <a:off x="1065920" y="5048538"/>
          <a:ext cx="10377527" cy="1177449"/>
        </p:xfrm>
        <a:graphic>
          <a:graphicData uri="http://schemas.openxmlformats.org/drawingml/2006/table">
            <a:tbl>
              <a:tblPr firstRow="1" firstCol="1" bandRow="1">
                <a:tableStyleId>{5C22544A-7EE6-4342-B048-85BDC9FD1C3A}</a:tableStyleId>
              </a:tblPr>
              <a:tblGrid>
                <a:gridCol w="1740461"/>
                <a:gridCol w="1533673"/>
                <a:gridCol w="1744153"/>
                <a:gridCol w="2086337"/>
                <a:gridCol w="1532442"/>
                <a:gridCol w="1740461"/>
              </a:tblGrid>
              <a:tr h="392483">
                <a:tc>
                  <a:txBody>
                    <a:bodyPr/>
                    <a:lstStyle/>
                    <a:p>
                      <a:pPr algn="ctr">
                        <a:spcAft>
                          <a:spcPts val="0"/>
                        </a:spcAft>
                      </a:pPr>
                      <a:r>
                        <a:rPr lang="zh-CN" sz="1600" kern="100" dirty="0">
                          <a:effectLst/>
                        </a:rPr>
                        <a:t>罚款编码</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读者编码</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姓名</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罚款原因</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罚款金额</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罚款日期</a:t>
                      </a:r>
                      <a:endParaRPr lang="zh-CN" sz="1600" kern="100">
                        <a:effectLst/>
                        <a:latin typeface="Times New Roman"/>
                        <a:ea typeface="宋体"/>
                      </a:endParaRPr>
                    </a:p>
                  </a:txBody>
                  <a:tcPr marL="68580" marR="68580" marT="0" marB="0"/>
                </a:tc>
              </a:tr>
              <a:tr h="392483">
                <a:tc>
                  <a:txBody>
                    <a:bodyPr/>
                    <a:lstStyle/>
                    <a:p>
                      <a:pPr algn="ctr">
                        <a:spcAft>
                          <a:spcPts val="0"/>
                        </a:spcAft>
                      </a:pPr>
                      <a:r>
                        <a:rPr lang="en-US" sz="1600" kern="100">
                          <a:effectLst/>
                        </a:rPr>
                        <a:t>20140424001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00001</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秦伊诺</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dirty="0">
                          <a:effectLst/>
                        </a:rPr>
                        <a:t>逾期</a:t>
                      </a:r>
                      <a:r>
                        <a:rPr lang="en-US" sz="1600" kern="100" dirty="0">
                          <a:effectLst/>
                        </a:rPr>
                        <a:t>2</a:t>
                      </a:r>
                      <a:r>
                        <a:rPr lang="zh-CN" sz="1600" kern="100" dirty="0">
                          <a:effectLst/>
                        </a:rPr>
                        <a:t>天还书</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0.4</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2014-04-24</a:t>
                      </a:r>
                      <a:endParaRPr lang="zh-CN" sz="1600" kern="100">
                        <a:effectLst/>
                        <a:latin typeface="Times New Roman"/>
                        <a:ea typeface="宋体"/>
                      </a:endParaRPr>
                    </a:p>
                  </a:txBody>
                  <a:tcPr marL="68580" marR="68580" marT="0" marB="0"/>
                </a:tc>
              </a:tr>
              <a:tr h="392483">
                <a:tc>
                  <a:txBody>
                    <a:bodyPr/>
                    <a:lstStyle/>
                    <a:p>
                      <a:pPr algn="ctr">
                        <a:spcAft>
                          <a:spcPts val="0"/>
                        </a:spcAft>
                      </a:pPr>
                      <a:r>
                        <a:rPr lang="en-US" sz="1600" kern="100">
                          <a:effectLst/>
                        </a:rPr>
                        <a:t>20140428001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00004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赵文婷</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丢失图书</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40</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2014-04-28</a:t>
                      </a:r>
                      <a:endParaRPr lang="zh-CN" sz="16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15169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15" grpId="0"/>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dirty="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2" name="矩形 1"/>
          <p:cNvSpPr/>
          <p:nvPr/>
        </p:nvSpPr>
        <p:spPr>
          <a:xfrm>
            <a:off x="722313" y="1996559"/>
            <a:ext cx="6495689" cy="461665"/>
          </a:xfrm>
          <a:prstGeom prst="rect">
            <a:avLst/>
          </a:prstGeom>
        </p:spPr>
        <p:txBody>
          <a:bodyPr wrap="none">
            <a:spAutoFit/>
          </a:bodyPr>
          <a:lstStyle/>
          <a:p>
            <a:r>
              <a:rPr lang="zh-CN" altLang="zh-CN" sz="2400" dirty="0"/>
              <a:t>步骤</a:t>
            </a:r>
            <a:r>
              <a:rPr lang="en-US" altLang="zh-CN" sz="2400" dirty="0"/>
              <a:t>6</a:t>
            </a:r>
            <a:r>
              <a:rPr lang="zh-CN" altLang="zh-CN" sz="2400" dirty="0"/>
              <a:t>：对转换后的关系模型进行规范化处理。</a:t>
            </a:r>
            <a:endParaRPr lang="zh-CN" altLang="en-US" sz="2400" dirty="0"/>
          </a:p>
        </p:txBody>
      </p:sp>
      <p:sp>
        <p:nvSpPr>
          <p:cNvPr id="6" name="矩形 5"/>
          <p:cNvSpPr/>
          <p:nvPr/>
        </p:nvSpPr>
        <p:spPr>
          <a:xfrm>
            <a:off x="4553225" y="2502158"/>
            <a:ext cx="2392001" cy="430887"/>
          </a:xfrm>
          <a:prstGeom prst="rect">
            <a:avLst/>
          </a:prstGeom>
        </p:spPr>
        <p:txBody>
          <a:bodyPr wrap="none">
            <a:spAutoFit/>
          </a:bodyPr>
          <a:lstStyle/>
          <a:p>
            <a:r>
              <a:rPr lang="zh-CN" altLang="zh-CN" sz="2200" dirty="0"/>
              <a:t>表</a:t>
            </a:r>
            <a:r>
              <a:rPr lang="en-US" altLang="zh-CN" sz="2200" dirty="0"/>
              <a:t>1-26</a:t>
            </a:r>
            <a:r>
              <a:rPr lang="zh-CN" altLang="zh-CN" sz="2200" dirty="0"/>
              <a:t>借阅信息表</a:t>
            </a:r>
            <a:endParaRPr lang="zh-CN" altLang="en-US" sz="2200" dirty="0"/>
          </a:p>
        </p:txBody>
      </p:sp>
      <p:graphicFrame>
        <p:nvGraphicFramePr>
          <p:cNvPr id="8" name="表格 7"/>
          <p:cNvGraphicFramePr>
            <a:graphicFrameLocks noGrp="1"/>
          </p:cNvGraphicFramePr>
          <p:nvPr>
            <p:extLst>
              <p:ext uri="{D42A27DB-BD31-4B8C-83A1-F6EECF244321}">
                <p14:modId xmlns:p14="http://schemas.microsoft.com/office/powerpoint/2010/main" val="2409167749"/>
              </p:ext>
            </p:extLst>
          </p:nvPr>
        </p:nvGraphicFramePr>
        <p:xfrm>
          <a:off x="722313" y="2933045"/>
          <a:ext cx="10815265" cy="1219200"/>
        </p:xfrm>
        <a:graphic>
          <a:graphicData uri="http://schemas.openxmlformats.org/drawingml/2006/table">
            <a:tbl>
              <a:tblPr firstRow="1" firstCol="1" bandRow="1">
                <a:tableStyleId>{5C22544A-7EE6-4342-B048-85BDC9FD1C3A}</a:tableStyleId>
              </a:tblPr>
              <a:tblGrid>
                <a:gridCol w="2163053"/>
                <a:gridCol w="2163053"/>
                <a:gridCol w="2163053"/>
                <a:gridCol w="2163053"/>
                <a:gridCol w="2163053"/>
              </a:tblGrid>
              <a:tr h="0">
                <a:tc>
                  <a:txBody>
                    <a:bodyPr/>
                    <a:lstStyle/>
                    <a:p>
                      <a:pPr algn="ctr">
                        <a:spcAft>
                          <a:spcPts val="0"/>
                        </a:spcAft>
                      </a:pPr>
                      <a:r>
                        <a:rPr lang="zh-CN" sz="1600" kern="100" dirty="0">
                          <a:effectLst/>
                        </a:rPr>
                        <a:t>图书编码</a:t>
                      </a:r>
                      <a:endParaRPr lang="zh-CN" sz="1600" kern="100" dirty="0">
                        <a:effectLst/>
                        <a:latin typeface="Times New Roman"/>
                        <a:ea typeface="宋体"/>
                      </a:endParaRPr>
                    </a:p>
                  </a:txBody>
                  <a:tcPr marL="68580" marR="68580" marT="0" marB="0" anchor="ctr"/>
                </a:tc>
                <a:tc>
                  <a:txBody>
                    <a:bodyPr/>
                    <a:lstStyle/>
                    <a:p>
                      <a:pPr algn="ctr">
                        <a:spcAft>
                          <a:spcPts val="0"/>
                        </a:spcAft>
                      </a:pPr>
                      <a:r>
                        <a:rPr lang="zh-CN" sz="1600" kern="100">
                          <a:effectLst/>
                        </a:rPr>
                        <a:t>读者编码</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借期</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还期</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是否归还</a:t>
                      </a:r>
                      <a:endParaRPr lang="zh-CN" sz="1600" kern="100">
                        <a:effectLst/>
                        <a:latin typeface="Times New Roman"/>
                        <a:ea typeface="宋体"/>
                      </a:endParaRPr>
                    </a:p>
                  </a:txBody>
                  <a:tcPr marL="68580" marR="68580" marT="0" marB="0" anchor="ctr"/>
                </a:tc>
              </a:tr>
              <a:tr h="0">
                <a:tc>
                  <a:txBody>
                    <a:bodyPr/>
                    <a:lstStyle/>
                    <a:p>
                      <a:pPr algn="ctr">
                        <a:spcAft>
                          <a:spcPts val="0"/>
                        </a:spcAft>
                      </a:pPr>
                      <a:r>
                        <a:rPr lang="en-US" sz="1600" kern="100">
                          <a:effectLst/>
                        </a:rPr>
                        <a:t>00000001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2014-04-15</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2014-04-22</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0">
                <a:tc>
                  <a:txBody>
                    <a:bodyPr/>
                    <a:lstStyle/>
                    <a:p>
                      <a:pPr algn="ctr">
                        <a:spcAft>
                          <a:spcPts val="0"/>
                        </a:spcAft>
                      </a:pPr>
                      <a:r>
                        <a:rPr lang="en-US" sz="1600" kern="100">
                          <a:effectLst/>
                        </a:rPr>
                        <a:t>00000002</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00003</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dirty="0">
                          <a:effectLst/>
                        </a:rPr>
                        <a:t>2014-04-16</a:t>
                      </a:r>
                      <a:endParaRPr lang="zh-CN" sz="1600" kern="100" dirty="0">
                        <a:effectLst/>
                        <a:latin typeface="Times New Roman"/>
                        <a:ea typeface="宋体"/>
                      </a:endParaRPr>
                    </a:p>
                  </a:txBody>
                  <a:tcPr marL="68580" marR="68580" marT="0" marB="0" anchor="ctr"/>
                </a:tc>
                <a:tc>
                  <a:txBody>
                    <a:bodyPr/>
                    <a:lstStyle/>
                    <a:p>
                      <a:pPr algn="ctr">
                        <a:spcAft>
                          <a:spcPts val="0"/>
                        </a:spcAft>
                      </a:pPr>
                      <a:r>
                        <a:rPr lang="en-US" sz="1600" kern="100">
                          <a:effectLst/>
                        </a:rPr>
                        <a:t>2014-04-23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0">
                <a:tc>
                  <a:txBody>
                    <a:bodyPr/>
                    <a:lstStyle/>
                    <a:p>
                      <a:pPr algn="ctr">
                        <a:spcAft>
                          <a:spcPts val="0"/>
                        </a:spcAft>
                      </a:pPr>
                      <a:r>
                        <a:rPr lang="en-US" sz="1600" kern="100">
                          <a:effectLst/>
                        </a:rPr>
                        <a:t>00000003</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2014-04-16</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2014-04-23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是</a:t>
                      </a:r>
                      <a:endParaRPr lang="zh-CN" sz="1600" kern="100">
                        <a:effectLst/>
                        <a:latin typeface="Times New Roman"/>
                        <a:ea typeface="宋体"/>
                      </a:endParaRPr>
                    </a:p>
                  </a:txBody>
                  <a:tcPr marL="68580" marR="68580" marT="0" marB="0" anchor="ctr"/>
                </a:tc>
              </a:tr>
              <a:tr h="0">
                <a:tc>
                  <a:txBody>
                    <a:bodyPr/>
                    <a:lstStyle/>
                    <a:p>
                      <a:pPr algn="ctr">
                        <a:spcAft>
                          <a:spcPts val="0"/>
                        </a:spcAft>
                      </a:pPr>
                      <a:r>
                        <a:rPr lang="en-US" sz="1600" kern="100">
                          <a:effectLst/>
                        </a:rPr>
                        <a:t>00000004</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00004</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2014-04-17</a:t>
                      </a:r>
                      <a:endParaRPr lang="zh-CN" sz="1600" kern="100">
                        <a:effectLst/>
                        <a:latin typeface="Times New Roman"/>
                        <a:ea typeface="宋体"/>
                      </a:endParaRPr>
                    </a:p>
                  </a:txBody>
                  <a:tcPr marL="68580" marR="68580" marT="0" marB="0" anchor="ctr"/>
                </a:tc>
                <a:tc>
                  <a:txBody>
                    <a:bodyPr/>
                    <a:lstStyle/>
                    <a:p>
                      <a:pPr algn="ctr">
                        <a:spcAft>
                          <a:spcPts val="0"/>
                        </a:spcAft>
                      </a:pPr>
                      <a:r>
                        <a:rPr lang="en-US" sz="1600" kern="100">
                          <a:effectLst/>
                        </a:rPr>
                        <a:t>2014-04-23</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dirty="0">
                          <a:effectLst/>
                        </a:rPr>
                        <a:t>否</a:t>
                      </a:r>
                      <a:endParaRPr lang="zh-CN" sz="1600" kern="100" dirty="0">
                        <a:effectLst/>
                        <a:latin typeface="Times New Roman"/>
                        <a:ea typeface="宋体"/>
                      </a:endParaRPr>
                    </a:p>
                  </a:txBody>
                  <a:tcPr marL="68580" marR="68580" marT="0" marB="0" anchor="ctr"/>
                </a:tc>
              </a:tr>
            </a:tbl>
          </a:graphicData>
        </a:graphic>
      </p:graphicFrame>
      <p:sp>
        <p:nvSpPr>
          <p:cNvPr id="9" name="矩形 8"/>
          <p:cNvSpPr/>
          <p:nvPr/>
        </p:nvSpPr>
        <p:spPr>
          <a:xfrm>
            <a:off x="4467313" y="4252864"/>
            <a:ext cx="2456122" cy="430887"/>
          </a:xfrm>
          <a:prstGeom prst="rect">
            <a:avLst/>
          </a:prstGeom>
        </p:spPr>
        <p:txBody>
          <a:bodyPr wrap="none">
            <a:spAutoFit/>
          </a:bodyPr>
          <a:lstStyle/>
          <a:p>
            <a:r>
              <a:rPr lang="zh-CN" altLang="zh-CN" sz="2200" dirty="0"/>
              <a:t>表</a:t>
            </a:r>
            <a:r>
              <a:rPr lang="en-US" altLang="zh-CN" sz="2200" dirty="0"/>
              <a:t>1-27 </a:t>
            </a:r>
            <a:r>
              <a:rPr lang="zh-CN" altLang="zh-CN" sz="2200" dirty="0"/>
              <a:t>罚款信息表</a:t>
            </a:r>
          </a:p>
        </p:txBody>
      </p:sp>
      <p:graphicFrame>
        <p:nvGraphicFramePr>
          <p:cNvPr id="10" name="表格 9"/>
          <p:cNvGraphicFramePr>
            <a:graphicFrameLocks noGrp="1"/>
          </p:cNvGraphicFramePr>
          <p:nvPr>
            <p:extLst>
              <p:ext uri="{D42A27DB-BD31-4B8C-83A1-F6EECF244321}">
                <p14:modId xmlns:p14="http://schemas.microsoft.com/office/powerpoint/2010/main" val="3415838874"/>
              </p:ext>
            </p:extLst>
          </p:nvPr>
        </p:nvGraphicFramePr>
        <p:xfrm>
          <a:off x="722313" y="4683751"/>
          <a:ext cx="10882500" cy="1501896"/>
        </p:xfrm>
        <a:graphic>
          <a:graphicData uri="http://schemas.openxmlformats.org/drawingml/2006/table">
            <a:tbl>
              <a:tblPr firstRow="1" firstCol="1" bandRow="1">
                <a:tableStyleId>{5C22544A-7EE6-4342-B048-85BDC9FD1C3A}</a:tableStyleId>
              </a:tblPr>
              <a:tblGrid>
                <a:gridCol w="2176500"/>
                <a:gridCol w="2176500"/>
                <a:gridCol w="2176500"/>
                <a:gridCol w="2176500"/>
                <a:gridCol w="2176500"/>
              </a:tblGrid>
              <a:tr h="500632">
                <a:tc>
                  <a:txBody>
                    <a:bodyPr/>
                    <a:lstStyle/>
                    <a:p>
                      <a:pPr algn="ctr">
                        <a:spcAft>
                          <a:spcPts val="0"/>
                        </a:spcAft>
                      </a:pPr>
                      <a:r>
                        <a:rPr lang="zh-CN" sz="1600" kern="100">
                          <a:effectLst/>
                        </a:rPr>
                        <a:t>罚款编码</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读者编码</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罚款原因</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罚款金额</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罚款日期</a:t>
                      </a:r>
                      <a:endParaRPr lang="zh-CN" sz="1600" kern="100">
                        <a:effectLst/>
                        <a:latin typeface="Times New Roman"/>
                        <a:ea typeface="宋体"/>
                      </a:endParaRPr>
                    </a:p>
                  </a:txBody>
                  <a:tcPr marL="68580" marR="68580" marT="0" marB="0"/>
                </a:tc>
              </a:tr>
              <a:tr h="500632">
                <a:tc>
                  <a:txBody>
                    <a:bodyPr/>
                    <a:lstStyle/>
                    <a:p>
                      <a:pPr algn="ctr">
                        <a:spcAft>
                          <a:spcPts val="0"/>
                        </a:spcAft>
                      </a:pPr>
                      <a:r>
                        <a:rPr lang="en-US" sz="1600" kern="100">
                          <a:effectLst/>
                        </a:rPr>
                        <a:t>20140424001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00001</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逾期</a:t>
                      </a:r>
                      <a:r>
                        <a:rPr lang="en-US" sz="1600" kern="100">
                          <a:effectLst/>
                        </a:rPr>
                        <a:t>2</a:t>
                      </a:r>
                      <a:r>
                        <a:rPr lang="zh-CN" sz="1600" kern="100">
                          <a:effectLst/>
                        </a:rPr>
                        <a:t>天还书</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0.4</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2014-04-24</a:t>
                      </a:r>
                      <a:endParaRPr lang="zh-CN" sz="1600" kern="100">
                        <a:effectLst/>
                        <a:latin typeface="Times New Roman"/>
                        <a:ea typeface="宋体"/>
                      </a:endParaRPr>
                    </a:p>
                  </a:txBody>
                  <a:tcPr marL="68580" marR="68580" marT="0" marB="0"/>
                </a:tc>
              </a:tr>
              <a:tr h="500632">
                <a:tc>
                  <a:txBody>
                    <a:bodyPr/>
                    <a:lstStyle/>
                    <a:p>
                      <a:pPr algn="ctr">
                        <a:spcAft>
                          <a:spcPts val="0"/>
                        </a:spcAft>
                      </a:pPr>
                      <a:r>
                        <a:rPr lang="en-US" sz="1600" kern="100">
                          <a:effectLst/>
                        </a:rPr>
                        <a:t>20140428001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00004</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丢失图书</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40</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2014-04-28</a:t>
                      </a:r>
                      <a:endParaRPr lang="zh-CN" sz="16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5425646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485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r>
              <a:rPr lang="zh-CN" altLang="zh-CN" sz="3200" dirty="0"/>
              <a:t>实训操作步骤：</a:t>
            </a:r>
          </a:p>
        </p:txBody>
      </p:sp>
      <p:sp>
        <p:nvSpPr>
          <p:cNvPr id="19" name="文本框 29"/>
          <p:cNvSpPr txBox="1"/>
          <p:nvPr/>
        </p:nvSpPr>
        <p:spPr>
          <a:xfrm>
            <a:off x="8189913" y="835025"/>
            <a:ext cx="2032000" cy="646113"/>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实训项目</a:t>
            </a:r>
          </a:p>
        </p:txBody>
      </p:sp>
      <p:sp>
        <p:nvSpPr>
          <p:cNvPr id="2" name="矩形 1"/>
          <p:cNvSpPr/>
          <p:nvPr/>
        </p:nvSpPr>
        <p:spPr>
          <a:xfrm>
            <a:off x="722313" y="1996559"/>
            <a:ext cx="11317287" cy="3342453"/>
          </a:xfrm>
          <a:prstGeom prst="rect">
            <a:avLst/>
          </a:prstGeom>
        </p:spPr>
        <p:txBody>
          <a:bodyPr wrap="square">
            <a:spAutoFit/>
          </a:bodyPr>
          <a:lstStyle/>
          <a:p>
            <a:pPr>
              <a:lnSpc>
                <a:spcPct val="120000"/>
              </a:lnSpc>
            </a:pPr>
            <a:r>
              <a:rPr lang="zh-CN" altLang="en-US" sz="2200" dirty="0"/>
              <a:t>步骤</a:t>
            </a:r>
            <a:r>
              <a:rPr lang="en-US" altLang="zh-CN" sz="2200" dirty="0"/>
              <a:t>7</a:t>
            </a:r>
            <a:r>
              <a:rPr lang="zh-CN" altLang="en-US" sz="2200" dirty="0"/>
              <a:t>：指出规范化后的各个关系的主关键字和外关键字。</a:t>
            </a:r>
          </a:p>
          <a:p>
            <a:pPr marL="342900" indent="-342900">
              <a:lnSpc>
                <a:spcPct val="120000"/>
              </a:lnSpc>
              <a:buFont typeface="Wingdings" pitchFamily="2" charset="2"/>
              <a:buChar char="Ø"/>
            </a:pPr>
            <a:r>
              <a:rPr lang="zh-CN" altLang="en-US" sz="2200" dirty="0"/>
              <a:t>表</a:t>
            </a:r>
            <a:r>
              <a:rPr lang="en-US" altLang="zh-CN" sz="2200" dirty="0"/>
              <a:t>1-22</a:t>
            </a:r>
            <a:r>
              <a:rPr lang="zh-CN" altLang="en-US" sz="2200" dirty="0"/>
              <a:t>图书信息表的主关键字是图书编码，该表无外关键字。</a:t>
            </a:r>
          </a:p>
          <a:p>
            <a:pPr marL="342900" indent="-342900">
              <a:lnSpc>
                <a:spcPct val="120000"/>
              </a:lnSpc>
              <a:buFont typeface="Wingdings" pitchFamily="2" charset="2"/>
              <a:buChar char="Ø"/>
            </a:pPr>
            <a:r>
              <a:rPr lang="zh-CN" altLang="en-US" sz="2200" dirty="0"/>
              <a:t>表</a:t>
            </a:r>
            <a:r>
              <a:rPr lang="en-US" altLang="zh-CN" sz="2200" dirty="0"/>
              <a:t>1-23</a:t>
            </a:r>
            <a:r>
              <a:rPr lang="zh-CN" altLang="en-US" sz="2200" dirty="0"/>
              <a:t>读者信息表的主关键字是读者编码，该表无外关键字。</a:t>
            </a:r>
          </a:p>
          <a:p>
            <a:pPr marL="342900" indent="-342900">
              <a:lnSpc>
                <a:spcPct val="120000"/>
              </a:lnSpc>
              <a:buFont typeface="Wingdings" pitchFamily="2" charset="2"/>
              <a:buChar char="Ø"/>
            </a:pPr>
            <a:r>
              <a:rPr lang="zh-CN" altLang="en-US" sz="2200" dirty="0"/>
              <a:t>表</a:t>
            </a:r>
            <a:r>
              <a:rPr lang="en-US" altLang="zh-CN" sz="2200" dirty="0"/>
              <a:t>1-26</a:t>
            </a:r>
            <a:r>
              <a:rPr lang="zh-CN" altLang="en-US" sz="2200" dirty="0"/>
              <a:t>借阅信息表的主关键字是（图书编码，读者编码</a:t>
            </a:r>
            <a:r>
              <a:rPr lang="zh-CN" altLang="en-US" sz="2200" dirty="0" smtClean="0"/>
              <a:t>），由于</a:t>
            </a:r>
            <a:r>
              <a:rPr lang="zh-CN" altLang="en-US" sz="2200" dirty="0"/>
              <a:t>图书编码是表</a:t>
            </a:r>
            <a:r>
              <a:rPr lang="en-US" altLang="zh-CN" sz="2200" dirty="0"/>
              <a:t>1-22</a:t>
            </a:r>
            <a:r>
              <a:rPr lang="zh-CN" altLang="en-US" sz="2200" dirty="0"/>
              <a:t>图书信息表的主关键字</a:t>
            </a:r>
            <a:r>
              <a:rPr lang="zh-CN" altLang="en-US" sz="2200" dirty="0" smtClean="0"/>
              <a:t>，读者</a:t>
            </a:r>
            <a:r>
              <a:rPr lang="zh-CN" altLang="en-US" sz="2200" dirty="0"/>
              <a:t>编码是表</a:t>
            </a:r>
            <a:r>
              <a:rPr lang="en-US" altLang="zh-CN" sz="2200" dirty="0"/>
              <a:t>1-23</a:t>
            </a:r>
            <a:r>
              <a:rPr lang="zh-CN" altLang="en-US" sz="2200" dirty="0"/>
              <a:t>读者信息表的主关键字</a:t>
            </a:r>
            <a:r>
              <a:rPr lang="zh-CN" altLang="en-US" sz="2200" dirty="0" smtClean="0"/>
              <a:t>，所以</a:t>
            </a:r>
            <a:r>
              <a:rPr lang="zh-CN" altLang="en-US" sz="2200" dirty="0"/>
              <a:t>图书编码和读者编码是该表的外关键字。</a:t>
            </a:r>
          </a:p>
          <a:p>
            <a:pPr marL="342900" indent="-342900">
              <a:lnSpc>
                <a:spcPct val="120000"/>
              </a:lnSpc>
              <a:buFont typeface="Wingdings" pitchFamily="2" charset="2"/>
              <a:buChar char="Ø"/>
            </a:pPr>
            <a:r>
              <a:rPr lang="zh-CN" altLang="en-US" sz="2200" dirty="0"/>
              <a:t>表</a:t>
            </a:r>
            <a:r>
              <a:rPr lang="en-US" altLang="zh-CN" sz="2200" dirty="0"/>
              <a:t>1-27</a:t>
            </a:r>
            <a:r>
              <a:rPr lang="zh-CN" altLang="en-US" sz="2200" dirty="0"/>
              <a:t>罚款信息表的主关键字是罚款编码</a:t>
            </a:r>
            <a:r>
              <a:rPr lang="zh-CN" altLang="en-US" sz="2200" dirty="0" smtClean="0"/>
              <a:t>，由于</a:t>
            </a:r>
            <a:r>
              <a:rPr lang="zh-CN" altLang="en-US" sz="2200" dirty="0"/>
              <a:t>读者编码是表</a:t>
            </a:r>
            <a:r>
              <a:rPr lang="en-US" altLang="zh-CN" sz="2200" dirty="0"/>
              <a:t>1-23</a:t>
            </a:r>
            <a:r>
              <a:rPr lang="zh-CN" altLang="en-US" sz="2200" dirty="0"/>
              <a:t>读者信息表的主关键字，所以读者编码是该表的外关键字。</a:t>
            </a:r>
          </a:p>
        </p:txBody>
      </p:sp>
    </p:spTree>
    <p:extLst>
      <p:ext uri="{BB962C8B-B14F-4D97-AF65-F5344CB8AC3E}">
        <p14:creationId xmlns:p14="http://schemas.microsoft.com/office/powerpoint/2010/main" val="1749213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500"/>
                                        <p:tgtEl>
                                          <p:spTgt spid="2">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fade">
                                      <p:cBhvr>
                                        <p:cTn id="3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 name="组合 19"/>
          <p:cNvGrpSpPr>
            <a:grpSpLocks/>
          </p:cNvGrpSpPr>
          <p:nvPr/>
        </p:nvGrpSpPr>
        <p:grpSpPr bwMode="auto">
          <a:xfrm>
            <a:off x="-4408488" y="4373563"/>
            <a:ext cx="20821651" cy="13465175"/>
            <a:chOff x="449693" y="-3468012"/>
            <a:chExt cx="20821278" cy="13464349"/>
          </a:xfrm>
        </p:grpSpPr>
        <p:sp>
          <p:nvSpPr>
            <p:cNvPr id="21" name="椭圆 20"/>
            <p:cNvSpPr/>
            <p:nvPr/>
          </p:nvSpPr>
          <p:spPr>
            <a:xfrm rot="4413707">
              <a:off x="8191283" y="-3110338"/>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22" name="椭圆 21"/>
            <p:cNvSpPr/>
            <p:nvPr/>
          </p:nvSpPr>
          <p:spPr>
            <a:xfrm rot="4413707">
              <a:off x="6425221" y="-3298444"/>
              <a:ext cx="13080198"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3" name="椭圆 22"/>
            <p:cNvSpPr/>
            <p:nvPr/>
          </p:nvSpPr>
          <p:spPr>
            <a:xfrm rot="4413707">
              <a:off x="4509936" y="-3383370"/>
              <a:ext cx="13078610" cy="13080766"/>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4" name="椭圆 23"/>
            <p:cNvSpPr/>
            <p:nvPr/>
          </p:nvSpPr>
          <p:spPr>
            <a:xfrm rot="4413707">
              <a:off x="2365263" y="-3467503"/>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5" name="椭圆 24"/>
            <p:cNvSpPr/>
            <p:nvPr/>
          </p:nvSpPr>
          <p:spPr>
            <a:xfrm rot="4413707">
              <a:off x="449184" y="-3083352"/>
              <a:ext cx="13080198" cy="13079179"/>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0" name="椭圆 9"/>
          <p:cNvSpPr/>
          <p:nvPr/>
        </p:nvSpPr>
        <p:spPr>
          <a:xfrm>
            <a:off x="3756025" y="1089025"/>
            <a:ext cx="4679950" cy="467995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dirty="0"/>
          </a:p>
        </p:txBody>
      </p:sp>
      <p:sp>
        <p:nvSpPr>
          <p:cNvPr id="11" name="文本框 10"/>
          <p:cNvSpPr txBox="1"/>
          <p:nvPr/>
        </p:nvSpPr>
        <p:spPr>
          <a:xfrm>
            <a:off x="4778375" y="2659063"/>
            <a:ext cx="2635250" cy="769937"/>
          </a:xfrm>
          <a:prstGeom prst="rect">
            <a:avLst/>
          </a:prstGeom>
          <a:noFill/>
        </p:spPr>
        <p:txBody>
          <a:bodyPr wrap="none">
            <a:spAutoFit/>
          </a:bodyPr>
          <a:lstStyle/>
          <a:p>
            <a:pPr fontAlgn="auto">
              <a:spcBef>
                <a:spcPts val="0"/>
              </a:spcBef>
              <a:spcAft>
                <a:spcPts val="0"/>
              </a:spcAft>
              <a:buFontTx/>
              <a:buNone/>
              <a:defRPr/>
            </a:pPr>
            <a:r>
              <a:rPr lang="en-US" altLang="zh-CN" sz="4400" b="1" dirty="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722313" y="1368425"/>
            <a:ext cx="2689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en-US" altLang="zh-CN" sz="3200" b="1" dirty="0" smtClean="0"/>
              <a:t>1.1.3</a:t>
            </a:r>
            <a:r>
              <a:rPr lang="zh-CN" altLang="en-US" sz="3200" b="1" dirty="0" smtClean="0"/>
              <a:t>任务实施</a:t>
            </a:r>
            <a:endParaRPr lang="zh-CN" altLang="zh-CN" sz="3200" b="1" dirty="0"/>
          </a:p>
        </p:txBody>
      </p:sp>
      <p:sp>
        <p:nvSpPr>
          <p:cNvPr id="19" name="文本框 29"/>
          <p:cNvSpPr txBox="1"/>
          <p:nvPr/>
        </p:nvSpPr>
        <p:spPr>
          <a:xfrm>
            <a:off x="8189913" y="835025"/>
            <a:ext cx="2031325" cy="646331"/>
          </a:xfrm>
          <a:prstGeom prst="rect">
            <a:avLst/>
          </a:prstGeom>
          <a:noFill/>
        </p:spPr>
        <p:txBody>
          <a:bodyPr wrap="none">
            <a:spAutoFit/>
          </a:bodyPr>
          <a:lstStyle/>
          <a:p>
            <a:pPr fontAlgn="auto">
              <a:spcBef>
                <a:spcPts val="0"/>
              </a:spcBef>
              <a:spcAft>
                <a:spcPts val="0"/>
              </a:spcAft>
              <a:buFontTx/>
              <a:buNone/>
              <a:defRPr/>
            </a:pP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需求分析</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a:spLocks noChangeArrowheads="1"/>
          </p:cNvSpPr>
          <p:nvPr/>
        </p:nvSpPr>
        <p:spPr bwMode="auto">
          <a:xfrm>
            <a:off x="722313" y="2008468"/>
            <a:ext cx="1053147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marL="457200" indent="-457200" eaLnBrk="1" hangingPunct="1">
              <a:buAutoNum type="arabicPeriod"/>
            </a:pPr>
            <a:r>
              <a:rPr lang="zh-CN" altLang="en-US" sz="2400" dirty="0" smtClean="0"/>
              <a:t>画</a:t>
            </a:r>
            <a:r>
              <a:rPr lang="zh-CN" altLang="en-US" sz="2400" dirty="0"/>
              <a:t>出“学生信息管理系统”的业务</a:t>
            </a:r>
            <a:r>
              <a:rPr lang="zh-CN" altLang="en-US" sz="2400" dirty="0" smtClean="0"/>
              <a:t>流程图</a:t>
            </a:r>
            <a:endParaRPr lang="en-US" altLang="zh-CN" sz="2400" dirty="0" smtClean="0"/>
          </a:p>
          <a:p>
            <a:pPr indent="0" eaLnBrk="1" hangingPunct="1"/>
            <a:endParaRPr lang="en-US" altLang="zh-CN" sz="2400" dirty="0" smtClean="0"/>
          </a:p>
          <a:p>
            <a:pPr indent="0" eaLnBrk="1" hangingPunct="1"/>
            <a:r>
              <a:rPr lang="zh-CN" altLang="en-US" sz="2400" dirty="0"/>
              <a:t>步骤</a:t>
            </a:r>
            <a:r>
              <a:rPr lang="en-US" altLang="zh-CN" sz="2400" dirty="0"/>
              <a:t>1</a:t>
            </a:r>
            <a:r>
              <a:rPr lang="zh-CN" altLang="en-US" sz="2400" dirty="0"/>
              <a:t>：启动</a:t>
            </a:r>
            <a:r>
              <a:rPr lang="en-US" altLang="zh-CN" sz="2400" dirty="0"/>
              <a:t>Microsoft Office Visio</a:t>
            </a:r>
            <a:r>
              <a:rPr lang="zh-CN" altLang="en-US" sz="2400" dirty="0"/>
              <a:t>，单击主菜单“文件”</a:t>
            </a:r>
            <a:r>
              <a:rPr lang="en-US" altLang="zh-CN" sz="2400" dirty="0"/>
              <a:t>|“</a:t>
            </a:r>
            <a:r>
              <a:rPr lang="zh-CN" altLang="en-US" sz="2400" dirty="0"/>
              <a:t>新建”</a:t>
            </a:r>
            <a:r>
              <a:rPr lang="en-US" altLang="zh-CN" sz="2400" dirty="0"/>
              <a:t>|“</a:t>
            </a:r>
            <a:r>
              <a:rPr lang="zh-CN" altLang="en-US" sz="2400" dirty="0"/>
              <a:t>流程图”</a:t>
            </a:r>
            <a:r>
              <a:rPr lang="en-US" altLang="zh-CN" sz="2400" dirty="0"/>
              <a:t>|“</a:t>
            </a:r>
            <a:r>
              <a:rPr lang="zh-CN" altLang="en-US" sz="2400" dirty="0"/>
              <a:t>基本流程图</a:t>
            </a:r>
            <a:r>
              <a:rPr lang="zh-CN" altLang="en-US" sz="2400" dirty="0" smtClean="0"/>
              <a:t>” 。</a:t>
            </a:r>
            <a:endParaRPr lang="en-US" altLang="zh-CN" sz="2400" dirty="0" smtClean="0"/>
          </a:p>
          <a:p>
            <a:pPr indent="0" eaLnBrk="1" hangingPunct="1"/>
            <a:endParaRPr lang="en-US" altLang="zh-CN" sz="2400" dirty="0" smtClean="0"/>
          </a:p>
          <a:p>
            <a:pPr indent="0" eaLnBrk="1" hangingPunct="1"/>
            <a:endParaRPr lang="zh-CN" altLang="en-US" sz="2400" dirty="0"/>
          </a:p>
          <a:p>
            <a:pPr indent="0" eaLnBrk="1" hangingPunct="1"/>
            <a:r>
              <a:rPr lang="zh-CN" altLang="en-US" sz="2400" dirty="0"/>
              <a:t>步骤</a:t>
            </a:r>
            <a:r>
              <a:rPr lang="en-US" altLang="zh-CN" sz="2400" dirty="0"/>
              <a:t>2</a:t>
            </a:r>
            <a:r>
              <a:rPr lang="zh-CN" altLang="en-US" sz="2400" dirty="0"/>
              <a:t>：在左边的“基本流程图形状”窗口上单击“进程”（矩形）标签，并将其拖动到绘图页上表示业务流程图的“活动”；还可以使用复制、粘贴的功能绘制相同的形状；选中要进行布局的形状，单击主菜单“形状”</a:t>
            </a:r>
            <a:r>
              <a:rPr lang="en-US" altLang="zh-CN" sz="2400" dirty="0"/>
              <a:t>|“</a:t>
            </a:r>
            <a:r>
              <a:rPr lang="zh-CN" altLang="en-US" sz="2400" dirty="0"/>
              <a:t>对齐形状”，进行形状的布局</a:t>
            </a:r>
            <a:r>
              <a:rPr lang="zh-CN" altLang="en-US" sz="2400" dirty="0" smtClean="0"/>
              <a:t>。</a:t>
            </a:r>
            <a:endParaRPr lang="en-US" altLang="zh-CN" sz="2400" dirty="0" smtClean="0"/>
          </a:p>
          <a:p>
            <a:pPr indent="0" eaLnBrk="1" hangingPunct="1"/>
            <a:endParaRPr lang="zh-CN" altLang="zh-CN" sz="2400" dirty="0"/>
          </a:p>
        </p:txBody>
      </p:sp>
      <p:sp>
        <p:nvSpPr>
          <p:cNvPr id="7" name="圆角矩形 6"/>
          <p:cNvSpPr/>
          <p:nvPr/>
        </p:nvSpPr>
        <p:spPr>
          <a:xfrm>
            <a:off x="9758529" y="341449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2" action="ppaction://hlinksldjump"/>
              </a:rPr>
              <a:t>操作图示</a:t>
            </a:r>
            <a:endParaRPr lang="zh-CN" altLang="en-US" b="1" dirty="0"/>
          </a:p>
        </p:txBody>
      </p:sp>
      <p:sp>
        <p:nvSpPr>
          <p:cNvPr id="8" name="圆角矩形 7"/>
          <p:cNvSpPr/>
          <p:nvPr/>
        </p:nvSpPr>
        <p:spPr>
          <a:xfrm>
            <a:off x="9798869" y="5451102"/>
            <a:ext cx="1355725" cy="538163"/>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buFont typeface="Arial" pitchFamily="34" charset="0"/>
              <a:buNone/>
              <a:defRPr/>
            </a:pPr>
            <a:r>
              <a:rPr lang="zh-CN" altLang="en-US" b="1" dirty="0">
                <a:hlinkClick r:id="rId3" action="ppaction://hlinksldjump"/>
              </a:rPr>
              <a:t>操作图示</a:t>
            </a:r>
            <a:endParaRPr lang="zh-CN" altLang="en-US" b="1" dirty="0"/>
          </a:p>
        </p:txBody>
      </p:sp>
    </p:spTree>
    <p:extLst>
      <p:ext uri="{BB962C8B-B14F-4D97-AF65-F5344CB8AC3E}">
        <p14:creationId xmlns:p14="http://schemas.microsoft.com/office/powerpoint/2010/main" val="11214220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500"/>
                            </p:stCondLst>
                            <p:childTnLst>
                              <p:par>
                                <p:cTn id="22" presetID="10" presetClass="entr" presetSubtype="0" fill="hold" grpId="1"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Effect transition="in" filter="fade">
                                      <p:cBhvr>
                                        <p:cTn id="29" dur="500"/>
                                        <p:tgtEl>
                                          <p:spTgt spid="6">
                                            <p:txEl>
                                              <p:pRg st="5" end="5"/>
                                            </p:txEl>
                                          </p:spTgt>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7" grpId="1"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5739" y="637238"/>
            <a:ext cx="8236790" cy="5517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472975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1754</TotalTime>
  <Pages>0</Pages>
  <Words>7976</Words>
  <Characters>0</Characters>
  <Application>Microsoft Office PowerPoint</Application>
  <PresentationFormat>自定义</PresentationFormat>
  <Lines>0</Lines>
  <Paragraphs>971</Paragraphs>
  <Slides>78</Slides>
  <Notes>1</Notes>
  <HiddenSlides>11</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78</vt:i4>
      </vt:variant>
    </vt:vector>
  </HeadingPairs>
  <TitlesOfParts>
    <vt:vector size="80" baseType="lpstr">
      <vt:lpstr>Office 主题</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微软用户</cp:lastModifiedBy>
  <cp:revision>90</cp:revision>
  <dcterms:created xsi:type="dcterms:W3CDTF">2016-03-29T09:34:52Z</dcterms:created>
  <dcterms:modified xsi:type="dcterms:W3CDTF">2016-12-18T02:37:02Z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