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4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6"/>
  </p:notesMasterIdLst>
  <p:sldIdLst>
    <p:sldId id="256" r:id="rId5"/>
    <p:sldId id="261" r:id="rId6"/>
    <p:sldId id="305" r:id="rId7"/>
    <p:sldId id="289" r:id="rId8"/>
    <p:sldId id="324" r:id="rId9"/>
    <p:sldId id="290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291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292" r:id="rId33"/>
    <p:sldId id="346" r:id="rId34"/>
    <p:sldId id="268" r:id="rId35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37F9"/>
    <a:srgbClr val="F2F2F2"/>
    <a:srgbClr val="858585"/>
    <a:srgbClr val="638EB1"/>
    <a:srgbClr val="595959"/>
    <a:srgbClr val="497193"/>
    <a:srgbClr val="33C6D6"/>
    <a:srgbClr val="0768AD"/>
    <a:srgbClr val="40404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/>
    <p:restoredTop sz="94660"/>
  </p:normalViewPr>
  <p:slideViewPr>
    <p:cSldViewPr snapToGrid="0">
      <p:cViewPr>
        <p:scale>
          <a:sx n="96" d="100"/>
          <a:sy n="96" d="100"/>
        </p:scale>
        <p:origin x="-2064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8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67E44B-1382-452E-9BCB-BD446962BE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1681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pPr lvl="0" algn="r"/>
              <a:t>2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78114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57C986-B800-4456-8C04-1DBD7612AC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2017/7/6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57C986-B800-4456-8C04-1DBD7612AC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2017/7/6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7F85D-1745-403B-AD96-B0E9E35E68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CE0793-DE3A-4BB9-B232-D629B54307B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6AF529-DA73-418F-A6E3-49F0D0044958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05C2EF-C7FE-43DD-B1FC-31A35FC0FB6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488" y="147638"/>
            <a:ext cx="66119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 rot="21591943">
            <a:off x="3276600" y="2403475"/>
            <a:ext cx="2751138" cy="1108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上课啦</a:t>
            </a:r>
          </a:p>
        </p:txBody>
      </p:sp>
      <p:sp>
        <p:nvSpPr>
          <p:cNvPr id="9" name="文本框 8"/>
          <p:cNvSpPr txBox="1"/>
          <p:nvPr/>
        </p:nvSpPr>
        <p:spPr>
          <a:xfrm rot="21592248">
            <a:off x="3225554" y="3463940"/>
            <a:ext cx="2811040" cy="27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POWERPOINT TEMPALTE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6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16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图</a:t>
            </a:r>
            <a:endParaRPr lang="zh-CN" altLang="zh-CN" sz="1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95739" y="1028558"/>
            <a:ext cx="7553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30315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sz="1600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 cstate="print"/>
          <a:srcRect l="59946" t="56990" r="16902" b="15920"/>
          <a:stretch>
            <a:fillRect/>
          </a:stretch>
        </p:blipFill>
        <p:spPr bwMode="auto">
          <a:xfrm>
            <a:off x="2027582" y="2514600"/>
            <a:ext cx="5943380" cy="37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1800" b="1" dirty="0" smtClean="0">
                <a:latin typeface="楷体" pitchFamily="49" charset="-122"/>
                <a:ea typeface="楷体" pitchFamily="49" charset="-122"/>
              </a:rPr>
              <a:t>权和网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85800" y="1028557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 cstate="print"/>
          <a:srcRect l="13859" t="30778" r="55568" b="44013"/>
          <a:stretch>
            <a:fillRect/>
          </a:stretch>
        </p:blipFill>
        <p:spPr bwMode="auto">
          <a:xfrm>
            <a:off x="1182756" y="2713383"/>
            <a:ext cx="7076661" cy="3160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1800" b="1" dirty="0" smtClean="0">
                <a:latin typeface="楷体" pitchFamily="49" charset="-122"/>
                <a:ea typeface="楷体" pitchFamily="49" charset="-122"/>
              </a:rPr>
              <a:t>邻接点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6226" y="1048435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834887" y="2672402"/>
            <a:ext cx="72555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在一个无向图中，若存在一条边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，则称节点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互为邻接点（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Adjacent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）。边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是节点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相关联的边，节点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是边（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）相关联的节点。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在一个有向图中，若存在一条边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&lt; 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&gt;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，则称节点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互为邻接点。边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&lt; 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&gt;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是节点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相关联的边，节点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是边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&lt;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,v</a:t>
            </a:r>
            <a:r>
              <a:rPr lang="en-US" altLang="zh-CN" baseline="-25000" dirty="0" err="1" smtClean="0">
                <a:latin typeface="楷体" pitchFamily="49" charset="-122"/>
                <a:ea typeface="楷体" pitchFamily="49" charset="-122"/>
              </a:rPr>
              <a:t>j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&gt;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相关联的节点。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1800" b="1" dirty="0" smtClean="0">
                <a:latin typeface="楷体" pitchFamily="49" charset="-122"/>
                <a:ea typeface="楷体" pitchFamily="49" charset="-122"/>
              </a:rPr>
              <a:t>节点和度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46043" y="1048436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 l="25272" t="54615" r="68858" b="40469"/>
          <a:stretch>
            <a:fillRect/>
          </a:stretch>
        </p:blipFill>
        <p:spPr bwMode="auto">
          <a:xfrm>
            <a:off x="1848678" y="2773018"/>
            <a:ext cx="4850296" cy="22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路径与回路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6409" y="1018618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3" cstate="print"/>
          <a:srcRect l="33152" t="53177" r="31956" b="13612"/>
          <a:stretch>
            <a:fillRect/>
          </a:stretch>
        </p:blipFill>
        <p:spPr bwMode="auto">
          <a:xfrm>
            <a:off x="1192696" y="2643809"/>
            <a:ext cx="6650807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连通、连通图和连通分量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6226" y="1038497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3" cstate="print"/>
          <a:srcRect l="28967" t="46756" r="27500" b="29766"/>
          <a:stretch>
            <a:fillRect/>
          </a:stretch>
        </p:blipFill>
        <p:spPr bwMode="auto">
          <a:xfrm>
            <a:off x="735497" y="2961860"/>
            <a:ext cx="7961243" cy="232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强连通图和强连通分量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6286" y="988801"/>
            <a:ext cx="7553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3" cstate="print"/>
          <a:srcRect l="28859" t="44448" r="29728" b="22642"/>
          <a:stretch>
            <a:fillRect/>
          </a:stretch>
        </p:blipFill>
        <p:spPr bwMode="auto">
          <a:xfrm>
            <a:off x="636105" y="2494722"/>
            <a:ext cx="7573617" cy="326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6.3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图的存储结构及算法实现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2158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【学习任务】了解无向图、有向图和带权图的邻接矩阵和邻接表的存储方式，掌握每种方式的具体思路，及不同表达方式之间的联系。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6.3.1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邻接矩阵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43000" y="2618817"/>
            <a:ext cx="6470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】用邻接矩阵表示下图中节点间的关系。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182756" y="3178651"/>
            <a:ext cx="70468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实例分析：用邻接矩阵表示图，很容易判断两个节点之间是否有边，并容易求出各个节点的度。对于无向图，邻接矩阵的第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行或第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列的非零元素正好是第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的度；对于有向图，邻接矩阵的第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行的非零的个数正好是第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的出度；第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列的非零元素的个数正好是第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个节点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的入度。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6.3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图的存储结构及算法实现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2158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【学习任务】了解无向图、有向图和带权图的邻接矩阵和邻接表的存储方式，掌握每种方式的具体思路，及不同表达方式之间的联系。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6.3.2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邻接表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02635" y="2618817"/>
            <a:ext cx="64703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6.2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】用邻接表表示下图中节点间的关系</a:t>
            </a:r>
            <a:endParaRPr lang="zh-CN" altLang="zh-CN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252330" y="3168712"/>
            <a:ext cx="70468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实例分析：用邻接表表示图，表结点包括邻接点域（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adjvex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）、链域（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nextarc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）和数据域（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info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个成员。邻接表域指示与结点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i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邻接的点在图中的位置；链域指示下一条边或弧的结点；数据域存储与边相关的信息，如权值等。图中的每个点用表结点表示，表结点中都对应与该节点相关的一条边。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6.4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遍历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484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【学习任务】理解图的遍历的方法，掌握图的遍历的算法及程序实现。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heavy" dirty="0" smtClean="0">
                <a:latin typeface="楷体" pitchFamily="49" charset="-122"/>
                <a:ea typeface="楷体" pitchFamily="49" charset="-122"/>
              </a:rPr>
              <a:t>6.4.1  </a:t>
            </a:r>
            <a:r>
              <a:rPr lang="zh-CN" altLang="zh-CN" b="1" u="heavy" dirty="0" smtClean="0">
                <a:latin typeface="楷体" pitchFamily="49" charset="-122"/>
                <a:ea typeface="楷体" pitchFamily="49" charset="-122"/>
              </a:rPr>
              <a:t>深度优先搜索</a:t>
            </a:r>
            <a:endParaRPr lang="zh-CN" altLang="zh-CN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43608" y="2880477"/>
            <a:ext cx="70468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算法定义：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DFS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类似于树的先序遍历，是树的先序遍历的推广。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DFS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在访问图中某一起始顶点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后，由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出发，访问它的任一邻接顶点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z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；再从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z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出发，访问与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z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邻接但还没有访问过的顶点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；然后再从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出发，进行类似的访问，如此进行下去，直至到达所有的邻接顶点都被访问过的顶点为止。接着，退回一步，退到前一次访问过的顶点，看是否还有其它没有被访问的邻接顶点。如果有，则访问此顶点，之后再从此顶点出发，进行与前述类似的访问；如果没有，就再退回一步进行搜索。重复上述过程，直到连通图中所有顶点都被访问过为止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76"/>
          <p:cNvGrpSpPr/>
          <p:nvPr/>
        </p:nvGrpSpPr>
        <p:grpSpPr>
          <a:xfrm>
            <a:off x="393021" y="799916"/>
            <a:ext cx="5003924" cy="857555"/>
            <a:chOff x="2553958" y="533156"/>
            <a:chExt cx="4530004" cy="857348"/>
          </a:xfrm>
        </p:grpSpPr>
        <p:sp>
          <p:nvSpPr>
            <p:cNvPr id="2" name="圆角矩形 1"/>
            <p:cNvSpPr/>
            <p:nvPr/>
          </p:nvSpPr>
          <p:spPr>
            <a:xfrm>
              <a:off x="2553958" y="533156"/>
              <a:ext cx="4195065" cy="857348"/>
            </a:xfrm>
            <a:prstGeom prst="roundRect">
              <a:avLst>
                <a:gd name="adj" fmla="val 42279"/>
              </a:avLst>
            </a:prstGeom>
            <a:solidFill>
              <a:srgbClr val="49719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46" name="文本框 2"/>
            <p:cNvSpPr txBox="1"/>
            <p:nvPr/>
          </p:nvSpPr>
          <p:spPr>
            <a:xfrm>
              <a:off x="3144344" y="540063"/>
              <a:ext cx="1922736" cy="8308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模块</a:t>
              </a:r>
              <a:r>
                <a:rPr lang="en-US" altLang="zh-CN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48" name="文本框 228"/>
            <p:cNvSpPr txBox="1"/>
            <p:nvPr/>
          </p:nvSpPr>
          <p:spPr>
            <a:xfrm>
              <a:off x="4945519" y="543608"/>
              <a:ext cx="2138443" cy="830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4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endPara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3" name="组合 3"/>
          <p:cNvGrpSpPr/>
          <p:nvPr/>
        </p:nvGrpSpPr>
        <p:grpSpPr>
          <a:xfrm>
            <a:off x="3895725" y="2180778"/>
            <a:ext cx="4618038" cy="657225"/>
            <a:chOff x="1755728" y="2313715"/>
            <a:chExt cx="5268126" cy="748291"/>
          </a:xfrm>
        </p:grpSpPr>
        <p:sp>
          <p:nvSpPr>
            <p:cNvPr id="231" name="矩形 230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0" name="矩形 229">
              <a:hlinkClick r:id="rId3" action="ppaction://hlinksldjump"/>
            </p:cNvPr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2" name="矩形 231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43" name="文本框 234"/>
            <p:cNvSpPr txBox="1"/>
            <p:nvPr/>
          </p:nvSpPr>
          <p:spPr>
            <a:xfrm rot="21591943">
              <a:off x="3316366" y="2412065"/>
              <a:ext cx="3595271" cy="595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实例引入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44" name="文本框 235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4" name="组合 4"/>
          <p:cNvGrpSpPr/>
          <p:nvPr/>
        </p:nvGrpSpPr>
        <p:grpSpPr>
          <a:xfrm>
            <a:off x="0" y="3267075"/>
            <a:ext cx="4567238" cy="3590925"/>
            <a:chOff x="0" y="1296140"/>
            <a:chExt cx="7075503" cy="5561861"/>
          </a:xfrm>
        </p:grpSpPr>
        <p:sp>
          <p:nvSpPr>
            <p:cNvPr id="14" name="任意多边形 13"/>
            <p:cNvSpPr/>
            <p:nvPr/>
          </p:nvSpPr>
          <p:spPr>
            <a:xfrm>
              <a:off x="0" y="1682862"/>
              <a:ext cx="7075503" cy="5175139"/>
            </a:xfrm>
            <a:custGeom>
              <a:avLst/>
              <a:gdLst>
                <a:gd name="connsiteX0" fmla="*/ 1736233 w 7075503"/>
                <a:gd name="connsiteY0" fmla="*/ 0 h 5175139"/>
                <a:gd name="connsiteX1" fmla="*/ 7075503 w 7075503"/>
                <a:gd name="connsiteY1" fmla="*/ 5175139 h 5175139"/>
                <a:gd name="connsiteX2" fmla="*/ 0 w 7075503"/>
                <a:gd name="connsiteY2" fmla="*/ 5175139 h 5175139"/>
                <a:gd name="connsiteX3" fmla="*/ 0 w 7075503"/>
                <a:gd name="connsiteY3" fmla="*/ 845555 h 5175139"/>
                <a:gd name="connsiteX4" fmla="*/ 274816 w 7075503"/>
                <a:gd name="connsiteY4" fmla="*/ 640052 h 5175139"/>
                <a:gd name="connsiteX5" fmla="*/ 1652663 w 7075503"/>
                <a:gd name="connsiteY5" fmla="*/ 19288 h 51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5503" h="5175139">
                  <a:moveTo>
                    <a:pt x="1736233" y="0"/>
                  </a:moveTo>
                  <a:lnTo>
                    <a:pt x="7075503" y="5175139"/>
                  </a:lnTo>
                  <a:lnTo>
                    <a:pt x="0" y="5175139"/>
                  </a:lnTo>
                  <a:lnTo>
                    <a:pt x="0" y="845555"/>
                  </a:lnTo>
                  <a:lnTo>
                    <a:pt x="274816" y="640052"/>
                  </a:lnTo>
                  <a:cubicBezTo>
                    <a:pt x="689696" y="359764"/>
                    <a:pt x="1154314" y="147507"/>
                    <a:pt x="1652663" y="19288"/>
                  </a:cubicBezTo>
                  <a:close/>
                </a:path>
              </a:pathLst>
            </a:cu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267" name="组合 14"/>
            <p:cNvGrpSpPr/>
            <p:nvPr/>
          </p:nvGrpSpPr>
          <p:grpSpPr>
            <a:xfrm>
              <a:off x="143632" y="1296140"/>
              <a:ext cx="4685820" cy="4636347"/>
              <a:chOff x="6047282" y="226705"/>
              <a:chExt cx="5110162" cy="5124450"/>
            </a:xfrm>
          </p:grpSpPr>
          <p:sp>
            <p:nvSpPr>
              <p:cNvPr id="10330" name="Freeform 5"/>
              <p:cNvSpPr>
                <a:spLocks noEditPoints="1"/>
              </p:cNvSpPr>
              <p:nvPr/>
            </p:nvSpPr>
            <p:spPr>
              <a:xfrm>
                <a:off x="6429869" y="2422218"/>
                <a:ext cx="796925" cy="2833688"/>
              </a:xfrm>
              <a:custGeom>
                <a:avLst/>
                <a:gdLst/>
                <a:ahLst/>
                <a:cxnLst>
                  <a:cxn ang="0">
                    <a:pos x="398463" y="1966913"/>
                  </a:cxn>
                  <a:cxn ang="0">
                    <a:pos x="796925" y="46038"/>
                  </a:cxn>
                  <a:cxn ang="0">
                    <a:pos x="579438" y="0"/>
                  </a:cxn>
                  <a:cxn ang="0">
                    <a:pos x="398463" y="873125"/>
                  </a:cxn>
                  <a:cxn ang="0">
                    <a:pos x="398463" y="1285875"/>
                  </a:cxn>
                  <a:cxn ang="0">
                    <a:pos x="661988" y="19050"/>
                  </a:cxn>
                  <a:cxn ang="0">
                    <a:pos x="714375" y="30163"/>
                  </a:cxn>
                  <a:cxn ang="0">
                    <a:pos x="398463" y="1549400"/>
                  </a:cxn>
                  <a:cxn ang="0">
                    <a:pos x="398463" y="1966913"/>
                  </a:cxn>
                  <a:cxn ang="0">
                    <a:pos x="0" y="2789238"/>
                  </a:cxn>
                  <a:cxn ang="0">
                    <a:pos x="219075" y="2833688"/>
                  </a:cxn>
                  <a:cxn ang="0">
                    <a:pos x="398463" y="1966913"/>
                  </a:cxn>
                  <a:cxn ang="0">
                    <a:pos x="398463" y="1549400"/>
                  </a:cxn>
                  <a:cxn ang="0">
                    <a:pos x="136525" y="2819400"/>
                  </a:cxn>
                  <a:cxn ang="0">
                    <a:pos x="84138" y="2808288"/>
                  </a:cxn>
                  <a:cxn ang="0">
                    <a:pos x="398463" y="1285875"/>
                  </a:cxn>
                  <a:cxn ang="0">
                    <a:pos x="398463" y="873125"/>
                  </a:cxn>
                  <a:cxn ang="0">
                    <a:pos x="0" y="2789238"/>
                  </a:cxn>
                </a:cxnLst>
                <a:rect l="0" t="0" r="0" b="0"/>
                <a:pathLst>
                  <a:path w="502" h="1785">
                    <a:moveTo>
                      <a:pt x="251" y="1239"/>
                    </a:moveTo>
                    <a:lnTo>
                      <a:pt x="502" y="29"/>
                    </a:lnTo>
                    <a:lnTo>
                      <a:pt x="365" y="0"/>
                    </a:lnTo>
                    <a:lnTo>
                      <a:pt x="251" y="550"/>
                    </a:lnTo>
                    <a:lnTo>
                      <a:pt x="251" y="810"/>
                    </a:lnTo>
                    <a:lnTo>
                      <a:pt x="417" y="12"/>
                    </a:lnTo>
                    <a:lnTo>
                      <a:pt x="450" y="19"/>
                    </a:lnTo>
                    <a:lnTo>
                      <a:pt x="251" y="976"/>
                    </a:lnTo>
                    <a:lnTo>
                      <a:pt x="251" y="1239"/>
                    </a:lnTo>
                    <a:close/>
                    <a:moveTo>
                      <a:pt x="0" y="1757"/>
                    </a:moveTo>
                    <a:lnTo>
                      <a:pt x="138" y="1785"/>
                    </a:lnTo>
                    <a:lnTo>
                      <a:pt x="251" y="1239"/>
                    </a:lnTo>
                    <a:lnTo>
                      <a:pt x="251" y="976"/>
                    </a:lnTo>
                    <a:lnTo>
                      <a:pt x="86" y="1776"/>
                    </a:lnTo>
                    <a:lnTo>
                      <a:pt x="53" y="1769"/>
                    </a:lnTo>
                    <a:lnTo>
                      <a:pt x="251" y="810"/>
                    </a:lnTo>
                    <a:lnTo>
                      <a:pt x="251" y="550"/>
                    </a:lnTo>
                    <a:lnTo>
                      <a:pt x="0" y="17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1" name="Freeform 6"/>
              <p:cNvSpPr>
                <a:spLocks noEditPoints="1"/>
              </p:cNvSpPr>
              <p:nvPr/>
            </p:nvSpPr>
            <p:spPr>
              <a:xfrm>
                <a:off x="7291882" y="945843"/>
                <a:ext cx="2916237" cy="1344613"/>
              </a:xfrm>
              <a:custGeom>
                <a:avLst/>
                <a:gdLst/>
                <a:ahLst/>
                <a:cxnLst>
                  <a:cxn ang="0">
                    <a:pos x="2916237" y="206375"/>
                  </a:cxn>
                  <a:cxn ang="0">
                    <a:pos x="2832100" y="0"/>
                  </a:cxn>
                  <a:cxn ang="0">
                    <a:pos x="1457325" y="552450"/>
                  </a:cxn>
                  <a:cxn ang="0">
                    <a:pos x="1457325" y="646113"/>
                  </a:cxn>
                  <a:cxn ang="0">
                    <a:pos x="2862262" y="77788"/>
                  </a:cxn>
                  <a:cxn ang="0">
                    <a:pos x="2886075" y="127000"/>
                  </a:cxn>
                  <a:cxn ang="0">
                    <a:pos x="1457325" y="701675"/>
                  </a:cxn>
                  <a:cxn ang="0">
                    <a:pos x="1457325" y="792163"/>
                  </a:cxn>
                  <a:cxn ang="0">
                    <a:pos x="2916237" y="206375"/>
                  </a:cxn>
                  <a:cxn ang="0">
                    <a:pos x="1457325" y="552450"/>
                  </a:cxn>
                  <a:cxn ang="0">
                    <a:pos x="0" y="1138238"/>
                  </a:cxn>
                  <a:cxn ang="0">
                    <a:pos x="82550" y="1344613"/>
                  </a:cxn>
                  <a:cxn ang="0">
                    <a:pos x="1457325" y="792163"/>
                  </a:cxn>
                  <a:cxn ang="0">
                    <a:pos x="1457325" y="701675"/>
                  </a:cxn>
                  <a:cxn ang="0">
                    <a:pos x="52387" y="1266825"/>
                  </a:cxn>
                  <a:cxn ang="0">
                    <a:pos x="33337" y="1217613"/>
                  </a:cxn>
                  <a:cxn ang="0">
                    <a:pos x="1457325" y="646113"/>
                  </a:cxn>
                  <a:cxn ang="0">
                    <a:pos x="1457325" y="552450"/>
                  </a:cxn>
                </a:cxnLst>
                <a:rect l="0" t="0" r="0" b="0"/>
                <a:pathLst>
                  <a:path w="1837" h="847">
                    <a:moveTo>
                      <a:pt x="1837" y="130"/>
                    </a:moveTo>
                    <a:lnTo>
                      <a:pt x="1784" y="0"/>
                    </a:lnTo>
                    <a:lnTo>
                      <a:pt x="918" y="348"/>
                    </a:lnTo>
                    <a:lnTo>
                      <a:pt x="918" y="407"/>
                    </a:lnTo>
                    <a:lnTo>
                      <a:pt x="1803" y="49"/>
                    </a:lnTo>
                    <a:lnTo>
                      <a:pt x="1818" y="80"/>
                    </a:lnTo>
                    <a:lnTo>
                      <a:pt x="918" y="442"/>
                    </a:lnTo>
                    <a:lnTo>
                      <a:pt x="918" y="499"/>
                    </a:lnTo>
                    <a:lnTo>
                      <a:pt x="1837" y="130"/>
                    </a:lnTo>
                    <a:close/>
                    <a:moveTo>
                      <a:pt x="918" y="348"/>
                    </a:moveTo>
                    <a:lnTo>
                      <a:pt x="0" y="717"/>
                    </a:lnTo>
                    <a:lnTo>
                      <a:pt x="52" y="847"/>
                    </a:lnTo>
                    <a:lnTo>
                      <a:pt x="918" y="499"/>
                    </a:lnTo>
                    <a:lnTo>
                      <a:pt x="918" y="442"/>
                    </a:lnTo>
                    <a:lnTo>
                      <a:pt x="33" y="798"/>
                    </a:lnTo>
                    <a:lnTo>
                      <a:pt x="21" y="767"/>
                    </a:lnTo>
                    <a:lnTo>
                      <a:pt x="918" y="407"/>
                    </a:lnTo>
                    <a:lnTo>
                      <a:pt x="918" y="348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2" name="Oval 7"/>
              <p:cNvSpPr/>
              <p:nvPr/>
            </p:nvSpPr>
            <p:spPr>
              <a:xfrm>
                <a:off x="10293844" y="1193493"/>
                <a:ext cx="436562" cy="436563"/>
              </a:xfrm>
              <a:prstGeom prst="ellipse">
                <a:avLst/>
              </a:prstGeom>
              <a:solidFill>
                <a:srgbClr val="F8D27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3" name="Oval 8"/>
              <p:cNvSpPr/>
              <p:nvPr/>
            </p:nvSpPr>
            <p:spPr>
              <a:xfrm>
                <a:off x="9785844" y="250518"/>
                <a:ext cx="139700" cy="138113"/>
              </a:xfrm>
              <a:prstGeom prst="ellipse">
                <a:avLst/>
              </a:prstGeom>
              <a:solidFill>
                <a:srgbClr val="FFFDFA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4" name="Freeform 9"/>
              <p:cNvSpPr/>
              <p:nvPr/>
            </p:nvSpPr>
            <p:spPr>
              <a:xfrm>
                <a:off x="9669957" y="226705"/>
                <a:ext cx="1487487" cy="1590675"/>
              </a:xfrm>
              <a:custGeom>
                <a:avLst/>
                <a:gdLst/>
                <a:ahLst/>
                <a:cxnLst>
                  <a:cxn ang="0">
                    <a:pos x="184058" y="94012"/>
                  </a:cxn>
                  <a:cxn ang="0">
                    <a:pos x="405678" y="0"/>
                  </a:cxn>
                  <a:cxn ang="0">
                    <a:pos x="691156" y="353483"/>
                  </a:cxn>
                  <a:cxn ang="0">
                    <a:pos x="1487487" y="827301"/>
                  </a:cxn>
                  <a:cxn ang="0">
                    <a:pos x="841407" y="1184545"/>
                  </a:cxn>
                  <a:cxn ang="0">
                    <a:pos x="225377" y="1590675"/>
                  </a:cxn>
                  <a:cxn ang="0">
                    <a:pos x="180301" y="665602"/>
                  </a:cxn>
                  <a:cxn ang="0">
                    <a:pos x="0" y="244430"/>
                  </a:cxn>
                  <a:cxn ang="0">
                    <a:pos x="184058" y="94012"/>
                  </a:cxn>
                </a:cxnLst>
                <a:rect l="0" t="0" r="0" b="0"/>
                <a:pathLst>
                  <a:path w="396" h="423">
                    <a:moveTo>
                      <a:pt x="49" y="25"/>
                    </a:moveTo>
                    <a:cubicBezTo>
                      <a:pt x="68" y="14"/>
                      <a:pt x="87" y="5"/>
                      <a:pt x="108" y="0"/>
                    </a:cubicBezTo>
                    <a:cubicBezTo>
                      <a:pt x="184" y="94"/>
                      <a:pt x="184" y="94"/>
                      <a:pt x="184" y="94"/>
                    </a:cubicBezTo>
                    <a:cubicBezTo>
                      <a:pt x="261" y="91"/>
                      <a:pt x="345" y="138"/>
                      <a:pt x="396" y="220"/>
                    </a:cubicBezTo>
                    <a:cubicBezTo>
                      <a:pt x="340" y="248"/>
                      <a:pt x="283" y="280"/>
                      <a:pt x="224" y="315"/>
                    </a:cubicBezTo>
                    <a:cubicBezTo>
                      <a:pt x="166" y="350"/>
                      <a:pt x="111" y="386"/>
                      <a:pt x="60" y="423"/>
                    </a:cubicBezTo>
                    <a:cubicBezTo>
                      <a:pt x="12" y="339"/>
                      <a:pt x="9" y="243"/>
                      <a:pt x="48" y="17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" y="49"/>
                      <a:pt x="31" y="36"/>
                      <a:pt x="49" y="25"/>
                    </a:cubicBezTo>
                    <a:close/>
                  </a:path>
                </a:pathLst>
              </a:custGeom>
              <a:solidFill>
                <a:srgbClr val="9B5C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5" name="Freeform 10"/>
              <p:cNvSpPr/>
              <p:nvPr/>
            </p:nvSpPr>
            <p:spPr>
              <a:xfrm>
                <a:off x="6899769" y="2001530"/>
                <a:ext cx="511175" cy="514350"/>
              </a:xfrm>
              <a:custGeom>
                <a:avLst/>
                <a:gdLst/>
                <a:ahLst/>
                <a:cxnLst>
                  <a:cxn ang="0">
                    <a:pos x="90207" y="93859"/>
                  </a:cxn>
                  <a:cxn ang="0">
                    <a:pos x="417209" y="90105"/>
                  </a:cxn>
                  <a:cxn ang="0">
                    <a:pos x="420968" y="420491"/>
                  </a:cxn>
                  <a:cxn ang="0">
                    <a:pos x="93966" y="424245"/>
                  </a:cxn>
                  <a:cxn ang="0">
                    <a:pos x="90207" y="93859"/>
                  </a:cxn>
                </a:cxnLst>
                <a:rect l="0" t="0" r="0" b="0"/>
                <a:pathLst>
                  <a:path w="136" h="137">
                    <a:moveTo>
                      <a:pt x="24" y="25"/>
                    </a:moveTo>
                    <a:cubicBezTo>
                      <a:pt x="48" y="0"/>
                      <a:pt x="87" y="0"/>
                      <a:pt x="111" y="24"/>
                    </a:cubicBezTo>
                    <a:cubicBezTo>
                      <a:pt x="136" y="48"/>
                      <a:pt x="136" y="87"/>
                      <a:pt x="112" y="112"/>
                    </a:cubicBezTo>
                    <a:cubicBezTo>
                      <a:pt x="88" y="136"/>
                      <a:pt x="49" y="137"/>
                      <a:pt x="25" y="113"/>
                    </a:cubicBezTo>
                    <a:cubicBezTo>
                      <a:pt x="0" y="89"/>
                      <a:pt x="0" y="49"/>
                      <a:pt x="24" y="25"/>
                    </a:cubicBez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6" name="Freeform 11"/>
              <p:cNvSpPr/>
              <p:nvPr/>
            </p:nvSpPr>
            <p:spPr>
              <a:xfrm>
                <a:off x="9816007" y="520393"/>
                <a:ext cx="546100" cy="373063"/>
              </a:xfrm>
              <a:custGeom>
                <a:avLst/>
                <a:gdLst/>
                <a:ahLst/>
                <a:cxnLst>
                  <a:cxn ang="0">
                    <a:pos x="0" y="297697"/>
                  </a:cxn>
                  <a:cxn ang="0">
                    <a:pos x="500906" y="0"/>
                  </a:cxn>
                  <a:cxn ang="0">
                    <a:pos x="546100" y="60293"/>
                  </a:cxn>
                  <a:cxn ang="0">
                    <a:pos x="33896" y="373063"/>
                  </a:cxn>
                  <a:cxn ang="0">
                    <a:pos x="0" y="297697"/>
                  </a:cxn>
                </a:cxnLst>
                <a:rect l="0" t="0" r="0" b="0"/>
                <a:pathLst>
                  <a:path w="145" h="99">
                    <a:moveTo>
                      <a:pt x="0" y="79"/>
                    </a:moveTo>
                    <a:cubicBezTo>
                      <a:pt x="25" y="43"/>
                      <a:pt x="88" y="7"/>
                      <a:pt x="133" y="0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03" y="18"/>
                      <a:pt x="26" y="62"/>
                      <a:pt x="9" y="99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FDF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7" name="Oval 12"/>
              <p:cNvSpPr/>
              <p:nvPr/>
            </p:nvSpPr>
            <p:spPr>
              <a:xfrm>
                <a:off x="6982319" y="2084080"/>
                <a:ext cx="346075" cy="346075"/>
              </a:xfrm>
              <a:prstGeom prst="ellipse">
                <a:avLst/>
              </a:prstGeom>
              <a:solidFill>
                <a:srgbClr val="A1BA8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38" name="Freeform 13"/>
              <p:cNvSpPr/>
              <p:nvPr/>
            </p:nvSpPr>
            <p:spPr>
              <a:xfrm>
                <a:off x="6047282" y="4798705"/>
                <a:ext cx="1108075" cy="552450"/>
              </a:xfrm>
              <a:custGeom>
                <a:avLst/>
                <a:gdLst/>
                <a:ahLst/>
                <a:cxnLst>
                  <a:cxn ang="0">
                    <a:pos x="555916" y="0"/>
                  </a:cxn>
                  <a:cxn ang="0">
                    <a:pos x="1108075" y="552450"/>
                  </a:cxn>
                  <a:cxn ang="0">
                    <a:pos x="1108075" y="552450"/>
                  </a:cxn>
                  <a:cxn ang="0">
                    <a:pos x="0" y="552450"/>
                  </a:cxn>
                  <a:cxn ang="0">
                    <a:pos x="0" y="552450"/>
                  </a:cxn>
                  <a:cxn ang="0">
                    <a:pos x="555916" y="0"/>
                  </a:cxn>
                </a:cxnLst>
                <a:rect l="0" t="0" r="0" b="0"/>
                <a:pathLst>
                  <a:path w="295" h="147">
                    <a:moveTo>
                      <a:pt x="148" y="0"/>
                    </a:moveTo>
                    <a:cubicBezTo>
                      <a:pt x="229" y="0"/>
                      <a:pt x="295" y="66"/>
                      <a:pt x="295" y="147"/>
                    </a:cubicBezTo>
                    <a:cubicBezTo>
                      <a:pt x="295" y="147"/>
                      <a:pt x="295" y="147"/>
                      <a:pt x="295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8" y="0"/>
                    </a:cubicBezTo>
                    <a:close/>
                  </a:path>
                </a:pathLst>
              </a:custGeom>
              <a:solidFill>
                <a:srgbClr val="9B5C2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68" name="任意多边形 24"/>
            <p:cNvSpPr/>
            <p:nvPr/>
          </p:nvSpPr>
          <p:spPr>
            <a:xfrm>
              <a:off x="1" y="5930900"/>
              <a:ext cx="6645363" cy="509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20942" y="0"/>
                </a:cxn>
                <a:cxn ang="0">
                  <a:pos x="6645363" y="509588"/>
                </a:cxn>
                <a:cxn ang="0">
                  <a:pos x="0" y="509588"/>
                </a:cxn>
              </a:cxnLst>
              <a:rect l="0" t="0" r="0" b="0"/>
              <a:pathLst>
                <a:path w="6645363" h="509588">
                  <a:moveTo>
                    <a:pt x="0" y="0"/>
                  </a:moveTo>
                  <a:lnTo>
                    <a:pt x="6120942" y="0"/>
                  </a:lnTo>
                  <a:lnTo>
                    <a:pt x="6645363" y="509588"/>
                  </a:lnTo>
                  <a:lnTo>
                    <a:pt x="0" y="50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69" name="组合 25"/>
            <p:cNvGrpSpPr/>
            <p:nvPr/>
          </p:nvGrpSpPr>
          <p:grpSpPr>
            <a:xfrm>
              <a:off x="1259590" y="5003188"/>
              <a:ext cx="460057" cy="929299"/>
              <a:chOff x="1643063" y="4076700"/>
              <a:chExt cx="874712" cy="1766888"/>
            </a:xfrm>
          </p:grpSpPr>
          <p:sp>
            <p:nvSpPr>
              <p:cNvPr id="10301" name="Freeform 21"/>
              <p:cNvSpPr/>
              <p:nvPr/>
            </p:nvSpPr>
            <p:spPr>
              <a:xfrm>
                <a:off x="1976438" y="4257675"/>
                <a:ext cx="536575" cy="1331913"/>
              </a:xfrm>
              <a:custGeom>
                <a:avLst/>
                <a:gdLst/>
                <a:ahLst/>
                <a:cxnLst>
                  <a:cxn ang="0">
                    <a:pos x="536575" y="19050"/>
                  </a:cxn>
                  <a:cxn ang="0">
                    <a:pos x="487363" y="0"/>
                  </a:cxn>
                  <a:cxn ang="0">
                    <a:pos x="0" y="1312863"/>
                  </a:cxn>
                  <a:cxn ang="0">
                    <a:pos x="53975" y="1331913"/>
                  </a:cxn>
                  <a:cxn ang="0">
                    <a:pos x="536575" y="19050"/>
                  </a:cxn>
                </a:cxnLst>
                <a:rect l="0" t="0" r="0" b="0"/>
                <a:pathLst>
                  <a:path w="338" h="839">
                    <a:moveTo>
                      <a:pt x="338" y="12"/>
                    </a:moveTo>
                    <a:lnTo>
                      <a:pt x="307" y="0"/>
                    </a:lnTo>
                    <a:lnTo>
                      <a:pt x="0" y="827"/>
                    </a:lnTo>
                    <a:lnTo>
                      <a:pt x="34" y="839"/>
                    </a:lnTo>
                    <a:lnTo>
                      <a:pt x="338" y="12"/>
                    </a:ln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2" name="Freeform 22"/>
              <p:cNvSpPr/>
              <p:nvPr/>
            </p:nvSpPr>
            <p:spPr>
              <a:xfrm>
                <a:off x="2463800" y="4186238"/>
                <a:ext cx="53975" cy="90488"/>
              </a:xfrm>
              <a:custGeom>
                <a:avLst/>
                <a:gdLst/>
                <a:ahLst/>
                <a:cxnLst>
                  <a:cxn ang="0">
                    <a:pos x="49213" y="90488"/>
                  </a:cxn>
                  <a:cxn ang="0">
                    <a:pos x="0" y="71438"/>
                  </a:cxn>
                  <a:cxn ang="0">
                    <a:pos x="53975" y="0"/>
                  </a:cxn>
                  <a:cxn ang="0">
                    <a:pos x="49213" y="90488"/>
                  </a:cxn>
                </a:cxnLst>
                <a:rect l="0" t="0" r="0" b="0"/>
                <a:pathLst>
                  <a:path w="34" h="57">
                    <a:moveTo>
                      <a:pt x="31" y="57"/>
                    </a:moveTo>
                    <a:lnTo>
                      <a:pt x="0" y="45"/>
                    </a:lnTo>
                    <a:lnTo>
                      <a:pt x="34" y="0"/>
                    </a:lnTo>
                    <a:lnTo>
                      <a:pt x="31" y="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3" name="Freeform 23"/>
              <p:cNvSpPr/>
              <p:nvPr/>
            </p:nvSpPr>
            <p:spPr>
              <a:xfrm>
                <a:off x="1812925" y="4156075"/>
                <a:ext cx="331788" cy="1381125"/>
              </a:xfrm>
              <a:custGeom>
                <a:avLst/>
                <a:gdLst/>
                <a:ahLst/>
                <a:cxnLst>
                  <a:cxn ang="0">
                    <a:pos x="0" y="11113"/>
                  </a:cxn>
                  <a:cxn ang="0">
                    <a:pos x="53975" y="0"/>
                  </a:cxn>
                  <a:cxn ang="0">
                    <a:pos x="331788" y="1370013"/>
                  </a:cxn>
                  <a:cxn ang="0">
                    <a:pos x="277813" y="1381125"/>
                  </a:cxn>
                  <a:cxn ang="0">
                    <a:pos x="0" y="11113"/>
                  </a:cxn>
                </a:cxnLst>
                <a:rect l="0" t="0" r="0" b="0"/>
                <a:pathLst>
                  <a:path w="209" h="870">
                    <a:moveTo>
                      <a:pt x="0" y="7"/>
                    </a:moveTo>
                    <a:lnTo>
                      <a:pt x="34" y="0"/>
                    </a:lnTo>
                    <a:lnTo>
                      <a:pt x="209" y="863"/>
                    </a:lnTo>
                    <a:lnTo>
                      <a:pt x="175" y="87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4" name="Freeform 24"/>
              <p:cNvSpPr/>
              <p:nvPr/>
            </p:nvSpPr>
            <p:spPr>
              <a:xfrm>
                <a:off x="1812925" y="4076700"/>
                <a:ext cx="53975" cy="90488"/>
              </a:xfrm>
              <a:custGeom>
                <a:avLst/>
                <a:gdLst/>
                <a:ahLst/>
                <a:cxnLst>
                  <a:cxn ang="0">
                    <a:pos x="0" y="90488"/>
                  </a:cxn>
                  <a:cxn ang="0">
                    <a:pos x="53975" y="79375"/>
                  </a:cxn>
                  <a:cxn ang="0">
                    <a:pos x="7938" y="0"/>
                  </a:cxn>
                  <a:cxn ang="0">
                    <a:pos x="0" y="90488"/>
                  </a:cxn>
                </a:cxnLst>
                <a:rect l="0" t="0" r="0" b="0"/>
                <a:pathLst>
                  <a:path w="34" h="57">
                    <a:moveTo>
                      <a:pt x="0" y="57"/>
                    </a:moveTo>
                    <a:lnTo>
                      <a:pt x="34" y="50"/>
                    </a:lnTo>
                    <a:lnTo>
                      <a:pt x="5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5" name="Freeform 25"/>
              <p:cNvSpPr/>
              <p:nvPr/>
            </p:nvSpPr>
            <p:spPr>
              <a:xfrm>
                <a:off x="2038350" y="4178300"/>
                <a:ext cx="379413" cy="1370013"/>
              </a:xfrm>
              <a:custGeom>
                <a:avLst/>
                <a:gdLst/>
                <a:ahLst/>
                <a:cxnLst>
                  <a:cxn ang="0">
                    <a:pos x="327025" y="0"/>
                  </a:cxn>
                  <a:cxn ang="0">
                    <a:pos x="379413" y="11113"/>
                  </a:cxn>
                  <a:cxn ang="0">
                    <a:pos x="52388" y="1370013"/>
                  </a:cxn>
                  <a:cxn ang="0">
                    <a:pos x="0" y="1358900"/>
                  </a:cxn>
                  <a:cxn ang="0">
                    <a:pos x="327025" y="0"/>
                  </a:cxn>
                </a:cxnLst>
                <a:rect l="0" t="0" r="0" b="0"/>
                <a:pathLst>
                  <a:path w="239" h="863">
                    <a:moveTo>
                      <a:pt x="206" y="0"/>
                    </a:moveTo>
                    <a:lnTo>
                      <a:pt x="239" y="7"/>
                    </a:lnTo>
                    <a:lnTo>
                      <a:pt x="33" y="863"/>
                    </a:lnTo>
                    <a:lnTo>
                      <a:pt x="0" y="856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A5B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6" name="Freeform 26"/>
              <p:cNvSpPr/>
              <p:nvPr/>
            </p:nvSpPr>
            <p:spPr>
              <a:xfrm>
                <a:off x="2365375" y="4098925"/>
                <a:ext cx="52388" cy="90488"/>
              </a:xfrm>
              <a:custGeom>
                <a:avLst/>
                <a:gdLst/>
                <a:ahLst/>
                <a:cxnLst>
                  <a:cxn ang="0">
                    <a:pos x="0" y="79375"/>
                  </a:cxn>
                  <a:cxn ang="0">
                    <a:pos x="52388" y="90488"/>
                  </a:cxn>
                  <a:cxn ang="0">
                    <a:pos x="44450" y="0"/>
                  </a:cxn>
                  <a:cxn ang="0">
                    <a:pos x="0" y="79375"/>
                  </a:cxn>
                </a:cxnLst>
                <a:rect l="0" t="0" r="0" b="0"/>
                <a:pathLst>
                  <a:path w="33" h="57">
                    <a:moveTo>
                      <a:pt x="0" y="50"/>
                    </a:moveTo>
                    <a:lnTo>
                      <a:pt x="33" y="57"/>
                    </a:lnTo>
                    <a:lnTo>
                      <a:pt x="28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9F2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7" name="Rectangle 27"/>
              <p:cNvSpPr/>
              <p:nvPr/>
            </p:nvSpPr>
            <p:spPr>
              <a:xfrm>
                <a:off x="2011363" y="4167188"/>
                <a:ext cx="174625" cy="1068388"/>
              </a:xfrm>
              <a:prstGeom prst="rect">
                <a:avLst/>
              </a:prstGeom>
              <a:solidFill>
                <a:srgbClr val="E9F2D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8" name="Rectangle 28"/>
              <p:cNvSpPr/>
              <p:nvPr/>
            </p:nvSpPr>
            <p:spPr>
              <a:xfrm>
                <a:off x="2011363" y="4222750"/>
                <a:ext cx="38100" cy="95567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9" name="Rectangle 29"/>
              <p:cNvSpPr/>
              <p:nvPr/>
            </p:nvSpPr>
            <p:spPr>
              <a:xfrm>
                <a:off x="2011363" y="425767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0" name="Rectangle 30"/>
              <p:cNvSpPr/>
              <p:nvPr/>
            </p:nvSpPr>
            <p:spPr>
              <a:xfrm>
                <a:off x="2011363" y="4325938"/>
                <a:ext cx="87313" cy="17463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1" name="Rectangle 31"/>
              <p:cNvSpPr/>
              <p:nvPr/>
            </p:nvSpPr>
            <p:spPr>
              <a:xfrm>
                <a:off x="2011363" y="4389438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2" name="Rectangle 32"/>
              <p:cNvSpPr/>
              <p:nvPr/>
            </p:nvSpPr>
            <p:spPr>
              <a:xfrm>
                <a:off x="2011363" y="4457700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3" name="Rectangle 33"/>
              <p:cNvSpPr/>
              <p:nvPr/>
            </p:nvSpPr>
            <p:spPr>
              <a:xfrm>
                <a:off x="2011363" y="4525963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4" name="Rectangle 34"/>
              <p:cNvSpPr/>
              <p:nvPr/>
            </p:nvSpPr>
            <p:spPr>
              <a:xfrm>
                <a:off x="2011363" y="4589463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5" name="Rectangle 35"/>
              <p:cNvSpPr/>
              <p:nvPr/>
            </p:nvSpPr>
            <p:spPr>
              <a:xfrm>
                <a:off x="2011363" y="465772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6" name="Rectangle 36"/>
              <p:cNvSpPr/>
              <p:nvPr/>
            </p:nvSpPr>
            <p:spPr>
              <a:xfrm>
                <a:off x="2011363" y="4725988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7" name="Rectangle 37"/>
              <p:cNvSpPr/>
              <p:nvPr/>
            </p:nvSpPr>
            <p:spPr>
              <a:xfrm>
                <a:off x="2011363" y="4789488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8" name="Rectangle 38"/>
              <p:cNvSpPr/>
              <p:nvPr/>
            </p:nvSpPr>
            <p:spPr>
              <a:xfrm>
                <a:off x="2011363" y="4857750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19" name="Rectangle 39"/>
              <p:cNvSpPr/>
              <p:nvPr/>
            </p:nvSpPr>
            <p:spPr>
              <a:xfrm>
                <a:off x="2011363" y="4926013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0" name="Rectangle 40"/>
              <p:cNvSpPr/>
              <p:nvPr/>
            </p:nvSpPr>
            <p:spPr>
              <a:xfrm>
                <a:off x="2011363" y="4989513"/>
                <a:ext cx="87313" cy="22225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1" name="Rectangle 41"/>
              <p:cNvSpPr/>
              <p:nvPr/>
            </p:nvSpPr>
            <p:spPr>
              <a:xfrm>
                <a:off x="2011363" y="5057775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2" name="Rectangle 42"/>
              <p:cNvSpPr/>
              <p:nvPr/>
            </p:nvSpPr>
            <p:spPr>
              <a:xfrm>
                <a:off x="2011363" y="5126038"/>
                <a:ext cx="87313" cy="19050"/>
              </a:xfrm>
              <a:prstGeom prst="rect">
                <a:avLst/>
              </a:prstGeom>
              <a:solidFill>
                <a:srgbClr val="FFCE5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3" name="Freeform 43"/>
              <p:cNvSpPr/>
              <p:nvPr/>
            </p:nvSpPr>
            <p:spPr>
              <a:xfrm>
                <a:off x="1874838" y="4827588"/>
                <a:ext cx="125413" cy="249238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125413" y="233363"/>
                  </a:cxn>
                  <a:cxn ang="0">
                    <a:pos x="82550" y="249238"/>
                  </a:cxn>
                  <a:cxn ang="0">
                    <a:pos x="0" y="109538"/>
                  </a:cxn>
                  <a:cxn ang="0">
                    <a:pos x="14288" y="0"/>
                  </a:cxn>
                </a:cxnLst>
                <a:rect l="0" t="0" r="0" b="0"/>
                <a:pathLst>
                  <a:path w="79" h="157">
                    <a:moveTo>
                      <a:pt x="9" y="0"/>
                    </a:moveTo>
                    <a:lnTo>
                      <a:pt x="79" y="147"/>
                    </a:lnTo>
                    <a:lnTo>
                      <a:pt x="52" y="157"/>
                    </a:lnTo>
                    <a:lnTo>
                      <a:pt x="0" y="6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E6E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4" name="Freeform 44"/>
              <p:cNvSpPr>
                <a:spLocks noEditPoints="1"/>
              </p:cNvSpPr>
              <p:nvPr/>
            </p:nvSpPr>
            <p:spPr>
              <a:xfrm>
                <a:off x="1643063" y="4597400"/>
                <a:ext cx="288925" cy="339725"/>
              </a:xfrm>
              <a:custGeom>
                <a:avLst/>
                <a:gdLst/>
                <a:ahLst/>
                <a:cxnLst>
                  <a:cxn ang="0">
                    <a:pos x="106446" y="7549"/>
                  </a:cxn>
                  <a:cxn ang="0">
                    <a:pos x="186281" y="98143"/>
                  </a:cxn>
                  <a:cxn ang="0">
                    <a:pos x="186281" y="98143"/>
                  </a:cxn>
                  <a:cxn ang="0">
                    <a:pos x="288925" y="320851"/>
                  </a:cxn>
                  <a:cxn ang="0">
                    <a:pos x="231900" y="339725"/>
                  </a:cxn>
                  <a:cxn ang="0">
                    <a:pos x="133058" y="275555"/>
                  </a:cxn>
                  <a:cxn ang="0">
                    <a:pos x="106446" y="271780"/>
                  </a:cxn>
                  <a:cxn ang="0">
                    <a:pos x="106446" y="237808"/>
                  </a:cxn>
                  <a:cxn ang="0">
                    <a:pos x="144463" y="234033"/>
                  </a:cxn>
                  <a:cxn ang="0">
                    <a:pos x="171074" y="117016"/>
                  </a:cxn>
                  <a:cxn ang="0">
                    <a:pos x="106446" y="33973"/>
                  </a:cxn>
                  <a:cxn ang="0">
                    <a:pos x="106446" y="7549"/>
                  </a:cxn>
                  <a:cxn ang="0">
                    <a:pos x="57025" y="7549"/>
                  </a:cxn>
                  <a:cxn ang="0">
                    <a:pos x="106446" y="7549"/>
                  </a:cxn>
                  <a:cxn ang="0">
                    <a:pos x="106446" y="33973"/>
                  </a:cxn>
                  <a:cxn ang="0">
                    <a:pos x="64628" y="26423"/>
                  </a:cxn>
                  <a:cxn ang="0">
                    <a:pos x="41818" y="162313"/>
                  </a:cxn>
                  <a:cxn ang="0">
                    <a:pos x="106446" y="237808"/>
                  </a:cxn>
                  <a:cxn ang="0">
                    <a:pos x="106446" y="271780"/>
                  </a:cxn>
                  <a:cxn ang="0">
                    <a:pos x="22810" y="169863"/>
                  </a:cxn>
                  <a:cxn ang="0">
                    <a:pos x="57025" y="7549"/>
                  </a:cxn>
                </a:cxnLst>
                <a:rect l="0" t="0" r="0" b="0"/>
                <a:pathLst>
                  <a:path w="76" h="90">
                    <a:moveTo>
                      <a:pt x="28" y="2"/>
                    </a:moveTo>
                    <a:cubicBezTo>
                      <a:pt x="36" y="6"/>
                      <a:pt x="44" y="14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49" y="72"/>
                      <a:pt x="46" y="74"/>
                      <a:pt x="35" y="73"/>
                    </a:cubicBezTo>
                    <a:cubicBezTo>
                      <a:pt x="33" y="73"/>
                      <a:pt x="30" y="73"/>
                      <a:pt x="28" y="7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31" y="64"/>
                      <a:pt x="35" y="64"/>
                      <a:pt x="38" y="62"/>
                    </a:cubicBezTo>
                    <a:cubicBezTo>
                      <a:pt x="47" y="59"/>
                      <a:pt x="51" y="47"/>
                      <a:pt x="45" y="31"/>
                    </a:cubicBezTo>
                    <a:cubicBezTo>
                      <a:pt x="41" y="20"/>
                      <a:pt x="35" y="12"/>
                      <a:pt x="28" y="9"/>
                    </a:cubicBezTo>
                    <a:lnTo>
                      <a:pt x="28" y="2"/>
                    </a:lnTo>
                    <a:close/>
                    <a:moveTo>
                      <a:pt x="15" y="2"/>
                    </a:moveTo>
                    <a:cubicBezTo>
                      <a:pt x="19" y="0"/>
                      <a:pt x="24" y="1"/>
                      <a:pt x="28" y="2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4" y="7"/>
                      <a:pt x="20" y="6"/>
                      <a:pt x="17" y="7"/>
                    </a:cubicBezTo>
                    <a:cubicBezTo>
                      <a:pt x="8" y="11"/>
                      <a:pt x="5" y="27"/>
                      <a:pt x="11" y="43"/>
                    </a:cubicBezTo>
                    <a:cubicBezTo>
                      <a:pt x="15" y="54"/>
                      <a:pt x="22" y="61"/>
                      <a:pt x="28" y="63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0" y="68"/>
                      <a:pt x="12" y="59"/>
                      <a:pt x="6" y="45"/>
                    </a:cubicBezTo>
                    <a:cubicBezTo>
                      <a:pt x="0" y="28"/>
                      <a:pt x="3" y="6"/>
                      <a:pt x="15" y="2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5" name="Freeform 45"/>
              <p:cNvSpPr/>
              <p:nvPr/>
            </p:nvSpPr>
            <p:spPr>
              <a:xfrm>
                <a:off x="1882775" y="4830763"/>
                <a:ext cx="117475" cy="2460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613" y="246063"/>
                  </a:cxn>
                  <a:cxn ang="0">
                    <a:pos x="117475" y="230188"/>
                  </a:cxn>
                  <a:cxn ang="0">
                    <a:pos x="82550" y="71438"/>
                  </a:cxn>
                  <a:cxn ang="0">
                    <a:pos x="0" y="0"/>
                  </a:cxn>
                </a:cxnLst>
                <a:rect l="0" t="0" r="0" b="0"/>
                <a:pathLst>
                  <a:path w="74" h="155">
                    <a:moveTo>
                      <a:pt x="0" y="0"/>
                    </a:moveTo>
                    <a:lnTo>
                      <a:pt x="47" y="155"/>
                    </a:lnTo>
                    <a:lnTo>
                      <a:pt x="74" y="145"/>
                    </a:lnTo>
                    <a:lnTo>
                      <a:pt x="52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6" name="Freeform 46"/>
              <p:cNvSpPr>
                <a:spLocks noEditPoints="1"/>
              </p:cNvSpPr>
              <p:nvPr/>
            </p:nvSpPr>
            <p:spPr>
              <a:xfrm>
                <a:off x="1812925" y="4532313"/>
                <a:ext cx="220663" cy="393700"/>
              </a:xfrm>
              <a:custGeom>
                <a:avLst/>
                <a:gdLst/>
                <a:ahLst/>
                <a:cxnLst>
                  <a:cxn ang="0">
                    <a:pos x="110332" y="386129"/>
                  </a:cxn>
                  <a:cxn ang="0">
                    <a:pos x="152181" y="370987"/>
                  </a:cxn>
                  <a:cxn ang="0">
                    <a:pos x="182618" y="257419"/>
                  </a:cxn>
                  <a:cxn ang="0">
                    <a:pos x="194031" y="105996"/>
                  </a:cxn>
                  <a:cxn ang="0">
                    <a:pos x="110332" y="7571"/>
                  </a:cxn>
                  <a:cxn ang="0">
                    <a:pos x="110332" y="30285"/>
                  </a:cxn>
                  <a:cxn ang="0">
                    <a:pos x="175009" y="113567"/>
                  </a:cxn>
                  <a:cxn ang="0">
                    <a:pos x="148377" y="234706"/>
                  </a:cxn>
                  <a:cxn ang="0">
                    <a:pos x="110332" y="234706"/>
                  </a:cxn>
                  <a:cxn ang="0">
                    <a:pos x="110332" y="386129"/>
                  </a:cxn>
                  <a:cxn ang="0">
                    <a:pos x="60873" y="3786"/>
                  </a:cxn>
                  <a:cxn ang="0">
                    <a:pos x="22827" y="158994"/>
                  </a:cxn>
                  <a:cxn ang="0">
                    <a:pos x="22827" y="158994"/>
                  </a:cxn>
                  <a:cxn ang="0">
                    <a:pos x="95113" y="393700"/>
                  </a:cxn>
                  <a:cxn ang="0">
                    <a:pos x="110332" y="386129"/>
                  </a:cxn>
                  <a:cxn ang="0">
                    <a:pos x="110332" y="234706"/>
                  </a:cxn>
                  <a:cxn ang="0">
                    <a:pos x="45654" y="162780"/>
                  </a:cxn>
                  <a:cxn ang="0">
                    <a:pos x="68482" y="26499"/>
                  </a:cxn>
                  <a:cxn ang="0">
                    <a:pos x="110332" y="30285"/>
                  </a:cxn>
                  <a:cxn ang="0">
                    <a:pos x="110332" y="7571"/>
                  </a:cxn>
                  <a:cxn ang="0">
                    <a:pos x="60873" y="3786"/>
                  </a:cxn>
                </a:cxnLst>
                <a:rect l="0" t="0" r="0" b="0"/>
                <a:pathLst>
                  <a:path w="58" h="104">
                    <a:moveTo>
                      <a:pt x="29" y="102"/>
                    </a:moveTo>
                    <a:cubicBezTo>
                      <a:pt x="40" y="98"/>
                      <a:pt x="40" y="98"/>
                      <a:pt x="40" y="98"/>
                    </a:cubicBezTo>
                    <a:cubicBezTo>
                      <a:pt x="37" y="76"/>
                      <a:pt x="40" y="76"/>
                      <a:pt x="48" y="68"/>
                    </a:cubicBezTo>
                    <a:cubicBezTo>
                      <a:pt x="56" y="60"/>
                      <a:pt x="58" y="46"/>
                      <a:pt x="51" y="28"/>
                    </a:cubicBezTo>
                    <a:cubicBezTo>
                      <a:pt x="47" y="16"/>
                      <a:pt x="38" y="6"/>
                      <a:pt x="29" y="2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6" y="12"/>
                      <a:pt x="42" y="20"/>
                      <a:pt x="46" y="30"/>
                    </a:cubicBezTo>
                    <a:cubicBezTo>
                      <a:pt x="52" y="46"/>
                      <a:pt x="48" y="58"/>
                      <a:pt x="39" y="62"/>
                    </a:cubicBezTo>
                    <a:cubicBezTo>
                      <a:pt x="36" y="63"/>
                      <a:pt x="32" y="63"/>
                      <a:pt x="29" y="62"/>
                    </a:cubicBezTo>
                    <a:lnTo>
                      <a:pt x="29" y="102"/>
                    </a:lnTo>
                    <a:close/>
                    <a:moveTo>
                      <a:pt x="16" y="1"/>
                    </a:moveTo>
                    <a:cubicBezTo>
                      <a:pt x="4" y="6"/>
                      <a:pt x="0" y="24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3" y="60"/>
                      <a:pt x="16" y="54"/>
                      <a:pt x="12" y="43"/>
                    </a:cubicBezTo>
                    <a:cubicBezTo>
                      <a:pt x="6" y="27"/>
                      <a:pt x="9" y="11"/>
                      <a:pt x="18" y="7"/>
                    </a:cubicBezTo>
                    <a:cubicBezTo>
                      <a:pt x="21" y="6"/>
                      <a:pt x="25" y="6"/>
                      <a:pt x="29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4" y="0"/>
                      <a:pt x="20" y="0"/>
                      <a:pt x="16" y="1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7" name="Freeform 47"/>
              <p:cNvSpPr/>
              <p:nvPr/>
            </p:nvSpPr>
            <p:spPr>
              <a:xfrm>
                <a:off x="1951038" y="5019675"/>
                <a:ext cx="25400" cy="26988"/>
              </a:xfrm>
              <a:custGeom>
                <a:avLst/>
                <a:gdLst/>
                <a:ahLst/>
                <a:cxnLst>
                  <a:cxn ang="0">
                    <a:pos x="7257" y="0"/>
                  </a:cxn>
                  <a:cxn ang="0">
                    <a:pos x="25400" y="7711"/>
                  </a:cxn>
                  <a:cxn ang="0">
                    <a:pos x="18143" y="26988"/>
                  </a:cxn>
                  <a:cxn ang="0">
                    <a:pos x="0" y="19277"/>
                  </a:cxn>
                  <a:cxn ang="0">
                    <a:pos x="7257" y="0"/>
                  </a:cxn>
                </a:cxnLst>
                <a:rect l="0" t="0" r="0" b="0"/>
                <a:pathLst>
                  <a:path w="7" h="7">
                    <a:moveTo>
                      <a:pt x="2" y="0"/>
                    </a:moveTo>
                    <a:cubicBezTo>
                      <a:pt x="4" y="0"/>
                      <a:pt x="6" y="1"/>
                      <a:pt x="7" y="2"/>
                    </a:cubicBezTo>
                    <a:cubicBezTo>
                      <a:pt x="7" y="4"/>
                      <a:pt x="6" y="6"/>
                      <a:pt x="5" y="7"/>
                    </a:cubicBezTo>
                    <a:cubicBezTo>
                      <a:pt x="3" y="7"/>
                      <a:pt x="1" y="6"/>
                      <a:pt x="0" y="5"/>
                    </a:cubicBezTo>
                    <a:cubicBezTo>
                      <a:pt x="0" y="3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E529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8" name="Freeform 48"/>
              <p:cNvSpPr/>
              <p:nvPr/>
            </p:nvSpPr>
            <p:spPr>
              <a:xfrm>
                <a:off x="1730375" y="4975225"/>
                <a:ext cx="722313" cy="868363"/>
              </a:xfrm>
              <a:custGeom>
                <a:avLst/>
                <a:gdLst/>
                <a:ahLst/>
                <a:cxnLst>
                  <a:cxn ang="0">
                    <a:pos x="79835" y="0"/>
                  </a:cxn>
                  <a:cxn ang="0">
                    <a:pos x="642478" y="0"/>
                  </a:cxn>
                  <a:cxn ang="0">
                    <a:pos x="722313" y="79285"/>
                  </a:cxn>
                  <a:cxn ang="0">
                    <a:pos x="722313" y="789078"/>
                  </a:cxn>
                  <a:cxn ang="0">
                    <a:pos x="642478" y="868363"/>
                  </a:cxn>
                  <a:cxn ang="0">
                    <a:pos x="79835" y="868363"/>
                  </a:cxn>
                  <a:cxn ang="0">
                    <a:pos x="0" y="789078"/>
                  </a:cxn>
                  <a:cxn ang="0">
                    <a:pos x="0" y="79285"/>
                  </a:cxn>
                  <a:cxn ang="0">
                    <a:pos x="79835" y="0"/>
                  </a:cxn>
                </a:cxnLst>
                <a:rect l="0" t="0" r="0" b="0"/>
                <a:pathLst>
                  <a:path w="190" h="230">
                    <a:moveTo>
                      <a:pt x="21" y="0"/>
                    </a:moveTo>
                    <a:cubicBezTo>
                      <a:pt x="169" y="0"/>
                      <a:pt x="169" y="0"/>
                      <a:pt x="169" y="0"/>
                    </a:cubicBezTo>
                    <a:cubicBezTo>
                      <a:pt x="181" y="0"/>
                      <a:pt x="190" y="9"/>
                      <a:pt x="190" y="21"/>
                    </a:cubicBezTo>
                    <a:cubicBezTo>
                      <a:pt x="190" y="209"/>
                      <a:pt x="190" y="209"/>
                      <a:pt x="190" y="209"/>
                    </a:cubicBezTo>
                    <a:cubicBezTo>
                      <a:pt x="190" y="221"/>
                      <a:pt x="181" y="230"/>
                      <a:pt x="169" y="230"/>
                    </a:cubicBezTo>
                    <a:cubicBezTo>
                      <a:pt x="21" y="230"/>
                      <a:pt x="21" y="230"/>
                      <a:pt x="21" y="230"/>
                    </a:cubicBezTo>
                    <a:cubicBezTo>
                      <a:pt x="10" y="230"/>
                      <a:pt x="0" y="221"/>
                      <a:pt x="0" y="20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4A5B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9" name="Freeform 49"/>
              <p:cNvSpPr>
                <a:spLocks noEditPoints="1"/>
              </p:cNvSpPr>
              <p:nvPr/>
            </p:nvSpPr>
            <p:spPr>
              <a:xfrm>
                <a:off x="1817688" y="5137150"/>
                <a:ext cx="547688" cy="542925"/>
              </a:xfrm>
              <a:custGeom>
                <a:avLst/>
                <a:gdLst/>
                <a:ahLst/>
                <a:cxnLst>
                  <a:cxn ang="0">
                    <a:pos x="399356" y="30163"/>
                  </a:cxn>
                  <a:cxn ang="0">
                    <a:pos x="547688" y="271463"/>
                  </a:cxn>
                  <a:cxn ang="0">
                    <a:pos x="399356" y="512763"/>
                  </a:cxn>
                  <a:cxn ang="0">
                    <a:pos x="399356" y="452438"/>
                  </a:cxn>
                  <a:cxn ang="0">
                    <a:pos x="399356" y="452438"/>
                  </a:cxn>
                  <a:cxn ang="0">
                    <a:pos x="399356" y="448667"/>
                  </a:cxn>
                  <a:cxn ang="0">
                    <a:pos x="399356" y="373261"/>
                  </a:cxn>
                  <a:cxn ang="0">
                    <a:pos x="437390" y="418505"/>
                  </a:cxn>
                  <a:cxn ang="0">
                    <a:pos x="494441" y="271463"/>
                  </a:cxn>
                  <a:cxn ang="0">
                    <a:pos x="399356" y="90488"/>
                  </a:cxn>
                  <a:cxn ang="0">
                    <a:pos x="399356" y="30163"/>
                  </a:cxn>
                  <a:cxn ang="0">
                    <a:pos x="273844" y="0"/>
                  </a:cxn>
                  <a:cxn ang="0">
                    <a:pos x="399356" y="30163"/>
                  </a:cxn>
                  <a:cxn ang="0">
                    <a:pos x="399356" y="90488"/>
                  </a:cxn>
                  <a:cxn ang="0">
                    <a:pos x="300468" y="56555"/>
                  </a:cxn>
                  <a:cxn ang="0">
                    <a:pos x="300468" y="271463"/>
                  </a:cxn>
                  <a:cxn ang="0">
                    <a:pos x="399356" y="373261"/>
                  </a:cxn>
                  <a:cxn ang="0">
                    <a:pos x="399356" y="448667"/>
                  </a:cxn>
                  <a:cxn ang="0">
                    <a:pos x="300468" y="346869"/>
                  </a:cxn>
                  <a:cxn ang="0">
                    <a:pos x="300468" y="490141"/>
                  </a:cxn>
                  <a:cxn ang="0">
                    <a:pos x="399356" y="452438"/>
                  </a:cxn>
                  <a:cxn ang="0">
                    <a:pos x="399356" y="512763"/>
                  </a:cxn>
                  <a:cxn ang="0">
                    <a:pos x="273844" y="542925"/>
                  </a:cxn>
                  <a:cxn ang="0">
                    <a:pos x="197776" y="531614"/>
                  </a:cxn>
                  <a:cxn ang="0">
                    <a:pos x="197776" y="475059"/>
                  </a:cxn>
                  <a:cxn ang="0">
                    <a:pos x="247220" y="490141"/>
                  </a:cxn>
                  <a:cxn ang="0">
                    <a:pos x="247220" y="346869"/>
                  </a:cxn>
                  <a:cxn ang="0">
                    <a:pos x="197776" y="399653"/>
                  </a:cxn>
                  <a:cxn ang="0">
                    <a:pos x="197776" y="324247"/>
                  </a:cxn>
                  <a:cxn ang="0">
                    <a:pos x="247220" y="271463"/>
                  </a:cxn>
                  <a:cxn ang="0">
                    <a:pos x="247220" y="56555"/>
                  </a:cxn>
                  <a:cxn ang="0">
                    <a:pos x="197776" y="67866"/>
                  </a:cxn>
                  <a:cxn ang="0">
                    <a:pos x="197776" y="11311"/>
                  </a:cxn>
                  <a:cxn ang="0">
                    <a:pos x="273844" y="0"/>
                  </a:cxn>
                  <a:cxn ang="0">
                    <a:pos x="197776" y="531614"/>
                  </a:cxn>
                  <a:cxn ang="0">
                    <a:pos x="0" y="271463"/>
                  </a:cxn>
                  <a:cxn ang="0">
                    <a:pos x="197776" y="11311"/>
                  </a:cxn>
                  <a:cxn ang="0">
                    <a:pos x="197776" y="67866"/>
                  </a:cxn>
                  <a:cxn ang="0">
                    <a:pos x="53247" y="271463"/>
                  </a:cxn>
                  <a:cxn ang="0">
                    <a:pos x="110298" y="418505"/>
                  </a:cxn>
                  <a:cxn ang="0">
                    <a:pos x="197776" y="324247"/>
                  </a:cxn>
                  <a:cxn ang="0">
                    <a:pos x="197776" y="399653"/>
                  </a:cxn>
                  <a:cxn ang="0">
                    <a:pos x="148332" y="452438"/>
                  </a:cxn>
                  <a:cxn ang="0">
                    <a:pos x="197776" y="475059"/>
                  </a:cxn>
                  <a:cxn ang="0">
                    <a:pos x="197776" y="531614"/>
                  </a:cxn>
                </a:cxnLst>
                <a:rect l="0" t="0" r="0" b="0"/>
                <a:pathLst>
                  <a:path w="144" h="144">
                    <a:moveTo>
                      <a:pt x="105" y="8"/>
                    </a:moveTo>
                    <a:cubicBezTo>
                      <a:pt x="128" y="20"/>
                      <a:pt x="144" y="44"/>
                      <a:pt x="144" y="72"/>
                    </a:cubicBezTo>
                    <a:cubicBezTo>
                      <a:pt x="144" y="100"/>
                      <a:pt x="128" y="124"/>
                      <a:pt x="105" y="13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19"/>
                      <a:pt x="105" y="119"/>
                      <a:pt x="105" y="11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15" y="111"/>
                      <a:pt x="115" y="111"/>
                      <a:pt x="115" y="111"/>
                    </a:cubicBezTo>
                    <a:cubicBezTo>
                      <a:pt x="124" y="100"/>
                      <a:pt x="130" y="87"/>
                      <a:pt x="130" y="72"/>
                    </a:cubicBezTo>
                    <a:cubicBezTo>
                      <a:pt x="130" y="52"/>
                      <a:pt x="120" y="34"/>
                      <a:pt x="105" y="24"/>
                    </a:cubicBezTo>
                    <a:lnTo>
                      <a:pt x="105" y="8"/>
                    </a:lnTo>
                    <a:close/>
                    <a:moveTo>
                      <a:pt x="72" y="0"/>
                    </a:moveTo>
                    <a:cubicBezTo>
                      <a:pt x="84" y="0"/>
                      <a:pt x="95" y="3"/>
                      <a:pt x="105" y="8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97" y="19"/>
                      <a:pt x="88" y="16"/>
                      <a:pt x="79" y="15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119"/>
                      <a:pt x="105" y="119"/>
                      <a:pt x="105" y="119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8" y="128"/>
                      <a:pt x="97" y="125"/>
                      <a:pt x="105" y="120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95" y="141"/>
                      <a:pt x="84" y="144"/>
                      <a:pt x="72" y="144"/>
                    </a:cubicBezTo>
                    <a:cubicBezTo>
                      <a:pt x="65" y="144"/>
                      <a:pt x="59" y="143"/>
                      <a:pt x="52" y="141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6" y="128"/>
                      <a:pt x="61" y="129"/>
                      <a:pt x="65" y="130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1" y="15"/>
                      <a:pt x="56" y="16"/>
                      <a:pt x="52" y="18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9" y="1"/>
                      <a:pt x="65" y="0"/>
                      <a:pt x="72" y="0"/>
                    </a:cubicBezTo>
                    <a:close/>
                    <a:moveTo>
                      <a:pt x="52" y="141"/>
                    </a:moveTo>
                    <a:cubicBezTo>
                      <a:pt x="22" y="132"/>
                      <a:pt x="0" y="105"/>
                      <a:pt x="0" y="72"/>
                    </a:cubicBezTo>
                    <a:cubicBezTo>
                      <a:pt x="0" y="39"/>
                      <a:pt x="22" y="12"/>
                      <a:pt x="52" y="3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30" y="26"/>
                      <a:pt x="14" y="47"/>
                      <a:pt x="14" y="72"/>
                    </a:cubicBezTo>
                    <a:cubicBezTo>
                      <a:pt x="14" y="87"/>
                      <a:pt x="20" y="100"/>
                      <a:pt x="29" y="111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39" y="120"/>
                      <a:pt x="39" y="120"/>
                      <a:pt x="39" y="120"/>
                    </a:cubicBezTo>
                    <a:cubicBezTo>
                      <a:pt x="43" y="122"/>
                      <a:pt x="48" y="125"/>
                      <a:pt x="52" y="126"/>
                    </a:cubicBezTo>
                    <a:lnTo>
                      <a:pt x="52" y="141"/>
                    </a:lnTo>
                    <a:close/>
                  </a:path>
                </a:pathLst>
              </a:custGeom>
              <a:solidFill>
                <a:srgbClr val="77879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70" name="组合 55"/>
            <p:cNvGrpSpPr/>
            <p:nvPr/>
          </p:nvGrpSpPr>
          <p:grpSpPr>
            <a:xfrm>
              <a:off x="2131078" y="3890159"/>
              <a:ext cx="2997517" cy="2066922"/>
              <a:chOff x="5211763" y="866776"/>
              <a:chExt cx="7219950" cy="4424363"/>
            </a:xfrm>
          </p:grpSpPr>
          <p:sp>
            <p:nvSpPr>
              <p:cNvPr id="10272" name="Freeform 53"/>
              <p:cNvSpPr/>
              <p:nvPr/>
            </p:nvSpPr>
            <p:spPr>
              <a:xfrm>
                <a:off x="7742238" y="4981576"/>
                <a:ext cx="4689475" cy="309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35537" y="0"/>
                  </a:cxn>
                  <a:cxn ang="0">
                    <a:pos x="4689475" y="154782"/>
                  </a:cxn>
                  <a:cxn ang="0">
                    <a:pos x="4689475" y="154782"/>
                  </a:cxn>
                  <a:cxn ang="0">
                    <a:pos x="4535537" y="309563"/>
                  </a:cxn>
                  <a:cxn ang="0">
                    <a:pos x="33791" y="309563"/>
                  </a:cxn>
                  <a:cxn ang="0">
                    <a:pos x="0" y="0"/>
                  </a:cxn>
                </a:cxnLst>
                <a:rect l="0" t="0" r="0" b="0"/>
                <a:pathLst>
                  <a:path w="1249" h="82">
                    <a:moveTo>
                      <a:pt x="0" y="0"/>
                    </a:moveTo>
                    <a:cubicBezTo>
                      <a:pt x="1208" y="0"/>
                      <a:pt x="1208" y="0"/>
                      <a:pt x="1208" y="0"/>
                    </a:cubicBezTo>
                    <a:cubicBezTo>
                      <a:pt x="1230" y="0"/>
                      <a:pt x="1249" y="19"/>
                      <a:pt x="1249" y="41"/>
                    </a:cubicBezTo>
                    <a:cubicBezTo>
                      <a:pt x="1249" y="41"/>
                      <a:pt x="1249" y="41"/>
                      <a:pt x="1249" y="41"/>
                    </a:cubicBezTo>
                    <a:cubicBezTo>
                      <a:pt x="1249" y="64"/>
                      <a:pt x="1230" y="82"/>
                      <a:pt x="1208" y="82"/>
                    </a:cubicBezTo>
                    <a:cubicBezTo>
                      <a:pt x="9" y="82"/>
                      <a:pt x="9" y="82"/>
                      <a:pt x="9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3" name="Freeform 54"/>
              <p:cNvSpPr/>
              <p:nvPr/>
            </p:nvSpPr>
            <p:spPr>
              <a:xfrm>
                <a:off x="7656513" y="4271963"/>
                <a:ext cx="2327275" cy="1019175"/>
              </a:xfrm>
              <a:custGeom>
                <a:avLst/>
                <a:gdLst/>
                <a:ahLst/>
                <a:cxnLst>
                  <a:cxn ang="0">
                    <a:pos x="563563" y="0"/>
                  </a:cxn>
                  <a:cxn ang="0">
                    <a:pos x="1763713" y="0"/>
                  </a:cxn>
                  <a:cxn ang="0">
                    <a:pos x="2327275" y="1019175"/>
                  </a:cxn>
                  <a:cxn ang="0">
                    <a:pos x="0" y="1019175"/>
                  </a:cxn>
                  <a:cxn ang="0">
                    <a:pos x="563563" y="0"/>
                  </a:cxn>
                </a:cxnLst>
                <a:rect l="0" t="0" r="0" b="0"/>
                <a:pathLst>
                  <a:path w="1466" h="642">
                    <a:moveTo>
                      <a:pt x="355" y="0"/>
                    </a:moveTo>
                    <a:lnTo>
                      <a:pt x="1111" y="0"/>
                    </a:lnTo>
                    <a:lnTo>
                      <a:pt x="1466" y="642"/>
                    </a:lnTo>
                    <a:lnTo>
                      <a:pt x="0" y="642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4E515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4" name="Freeform 55"/>
              <p:cNvSpPr/>
              <p:nvPr/>
            </p:nvSpPr>
            <p:spPr>
              <a:xfrm>
                <a:off x="5700713" y="866776"/>
                <a:ext cx="6243638" cy="3663950"/>
              </a:xfrm>
              <a:custGeom>
                <a:avLst/>
                <a:gdLst/>
                <a:ahLst/>
                <a:cxnLst>
                  <a:cxn ang="0">
                    <a:pos x="289092" y="0"/>
                  </a:cxn>
                  <a:cxn ang="0">
                    <a:pos x="5954546" y="0"/>
                  </a:cxn>
                  <a:cxn ang="0">
                    <a:pos x="6243638" y="289358"/>
                  </a:cxn>
                  <a:cxn ang="0">
                    <a:pos x="6243638" y="3370834"/>
                  </a:cxn>
                  <a:cxn ang="0">
                    <a:pos x="5954546" y="3663950"/>
                  </a:cxn>
                  <a:cxn ang="0">
                    <a:pos x="289092" y="3663950"/>
                  </a:cxn>
                  <a:cxn ang="0">
                    <a:pos x="0" y="3370834"/>
                  </a:cxn>
                  <a:cxn ang="0">
                    <a:pos x="0" y="289358"/>
                  </a:cxn>
                  <a:cxn ang="0">
                    <a:pos x="289092" y="0"/>
                  </a:cxn>
                </a:cxnLst>
                <a:rect l="0" t="0" r="0" b="0"/>
                <a:pathLst>
                  <a:path w="1663" h="975">
                    <a:moveTo>
                      <a:pt x="77" y="0"/>
                    </a:moveTo>
                    <a:cubicBezTo>
                      <a:pt x="1586" y="0"/>
                      <a:pt x="1586" y="0"/>
                      <a:pt x="1586" y="0"/>
                    </a:cubicBezTo>
                    <a:cubicBezTo>
                      <a:pt x="1628" y="0"/>
                      <a:pt x="1663" y="34"/>
                      <a:pt x="1663" y="77"/>
                    </a:cubicBezTo>
                    <a:cubicBezTo>
                      <a:pt x="1663" y="897"/>
                      <a:pt x="1663" y="897"/>
                      <a:pt x="1663" y="897"/>
                    </a:cubicBezTo>
                    <a:cubicBezTo>
                      <a:pt x="1663" y="940"/>
                      <a:pt x="1628" y="975"/>
                      <a:pt x="1586" y="975"/>
                    </a:cubicBezTo>
                    <a:cubicBezTo>
                      <a:pt x="77" y="975"/>
                      <a:pt x="77" y="975"/>
                      <a:pt x="77" y="975"/>
                    </a:cubicBezTo>
                    <a:cubicBezTo>
                      <a:pt x="35" y="975"/>
                      <a:pt x="0" y="940"/>
                      <a:pt x="0" y="89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4"/>
                      <a:pt x="35" y="0"/>
                      <a:pt x="77" y="0"/>
                    </a:cubicBezTo>
                    <a:close/>
                  </a:path>
                </a:pathLst>
              </a:custGeom>
              <a:solidFill>
                <a:srgbClr val="1D21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5" name="Freeform 56"/>
              <p:cNvSpPr/>
              <p:nvPr/>
            </p:nvSpPr>
            <p:spPr>
              <a:xfrm>
                <a:off x="7389813" y="993776"/>
                <a:ext cx="4554538" cy="3536950"/>
              </a:xfrm>
              <a:custGeom>
                <a:avLst/>
                <a:gdLst/>
                <a:ahLst/>
                <a:cxnLst>
                  <a:cxn ang="0">
                    <a:pos x="4554538" y="1612488"/>
                  </a:cxn>
                  <a:cxn ang="0">
                    <a:pos x="4554538" y="3243770"/>
                  </a:cxn>
                  <a:cxn ang="0">
                    <a:pos x="4265421" y="3536950"/>
                  </a:cxn>
                  <a:cxn ang="0">
                    <a:pos x="304137" y="3536950"/>
                  </a:cxn>
                  <a:cxn ang="0">
                    <a:pos x="0" y="763019"/>
                  </a:cxn>
                  <a:cxn ang="0">
                    <a:pos x="232796" y="41346"/>
                  </a:cxn>
                  <a:cxn ang="0">
                    <a:pos x="1261603" y="0"/>
                  </a:cxn>
                  <a:cxn ang="0">
                    <a:pos x="4554538" y="1612488"/>
                  </a:cxn>
                </a:cxnLst>
                <a:rect l="0" t="0" r="0" b="0"/>
                <a:pathLst>
                  <a:path w="1213" h="941">
                    <a:moveTo>
                      <a:pt x="1213" y="429"/>
                    </a:moveTo>
                    <a:cubicBezTo>
                      <a:pt x="1213" y="863"/>
                      <a:pt x="1213" y="863"/>
                      <a:pt x="1213" y="863"/>
                    </a:cubicBezTo>
                    <a:cubicBezTo>
                      <a:pt x="1213" y="906"/>
                      <a:pt x="1178" y="941"/>
                      <a:pt x="1136" y="941"/>
                    </a:cubicBezTo>
                    <a:cubicBezTo>
                      <a:pt x="81" y="941"/>
                      <a:pt x="81" y="941"/>
                      <a:pt x="81" y="941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336" y="0"/>
                      <a:pt x="336" y="0"/>
                      <a:pt x="336" y="0"/>
                    </a:cubicBezTo>
                    <a:lnTo>
                      <a:pt x="1213" y="429"/>
                    </a:lnTo>
                    <a:close/>
                  </a:path>
                </a:pathLst>
              </a:custGeom>
              <a:solidFill>
                <a:srgbClr val="2E33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6" name="Rectangle 57"/>
              <p:cNvSpPr/>
              <p:nvPr/>
            </p:nvSpPr>
            <p:spPr>
              <a:xfrm>
                <a:off x="5891213" y="1035051"/>
                <a:ext cx="5857875" cy="2978150"/>
              </a:xfrm>
              <a:prstGeom prst="rect">
                <a:avLst/>
              </a:prstGeom>
              <a:solidFill>
                <a:srgbClr val="234C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7" name="Oval 58"/>
              <p:cNvSpPr/>
              <p:nvPr/>
            </p:nvSpPr>
            <p:spPr>
              <a:xfrm>
                <a:off x="11553826" y="4233863"/>
                <a:ext cx="74613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8" name="Oval 59"/>
              <p:cNvSpPr/>
              <p:nvPr/>
            </p:nvSpPr>
            <p:spPr>
              <a:xfrm>
                <a:off x="11407776" y="4233863"/>
                <a:ext cx="74613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9" name="Oval 60"/>
              <p:cNvSpPr/>
              <p:nvPr/>
            </p:nvSpPr>
            <p:spPr>
              <a:xfrm>
                <a:off x="11260138" y="4233863"/>
                <a:ext cx="76200" cy="76200"/>
              </a:xfrm>
              <a:prstGeom prst="ellipse">
                <a:avLst/>
              </a:prstGeom>
              <a:solidFill>
                <a:srgbClr val="80828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80" name="Freeform 61"/>
              <p:cNvSpPr/>
              <p:nvPr/>
            </p:nvSpPr>
            <p:spPr>
              <a:xfrm>
                <a:off x="5211763" y="4981576"/>
                <a:ext cx="7219950" cy="309563"/>
              </a:xfrm>
              <a:custGeom>
                <a:avLst/>
                <a:gdLst/>
                <a:ahLst/>
                <a:cxnLst>
                  <a:cxn ang="0">
                    <a:pos x="153935" y="0"/>
                  </a:cxn>
                  <a:cxn ang="0">
                    <a:pos x="7066015" y="0"/>
                  </a:cxn>
                  <a:cxn ang="0">
                    <a:pos x="7219950" y="154782"/>
                  </a:cxn>
                  <a:cxn ang="0">
                    <a:pos x="7219950" y="154782"/>
                  </a:cxn>
                  <a:cxn ang="0">
                    <a:pos x="7066015" y="309563"/>
                  </a:cxn>
                  <a:cxn ang="0">
                    <a:pos x="153935" y="309563"/>
                  </a:cxn>
                  <a:cxn ang="0">
                    <a:pos x="0" y="154782"/>
                  </a:cxn>
                  <a:cxn ang="0">
                    <a:pos x="0" y="154782"/>
                  </a:cxn>
                  <a:cxn ang="0">
                    <a:pos x="153935" y="0"/>
                  </a:cxn>
                </a:cxnLst>
                <a:rect l="0" t="0" r="0" b="0"/>
                <a:pathLst>
                  <a:path w="1923" h="82">
                    <a:moveTo>
                      <a:pt x="41" y="0"/>
                    </a:moveTo>
                    <a:cubicBezTo>
                      <a:pt x="1882" y="0"/>
                      <a:pt x="1882" y="0"/>
                      <a:pt x="1882" y="0"/>
                    </a:cubicBezTo>
                    <a:cubicBezTo>
                      <a:pt x="1904" y="0"/>
                      <a:pt x="1923" y="19"/>
                      <a:pt x="1923" y="41"/>
                    </a:cubicBezTo>
                    <a:cubicBezTo>
                      <a:pt x="1923" y="41"/>
                      <a:pt x="1923" y="41"/>
                      <a:pt x="1923" y="41"/>
                    </a:cubicBezTo>
                    <a:cubicBezTo>
                      <a:pt x="1923" y="64"/>
                      <a:pt x="1904" y="82"/>
                      <a:pt x="1882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lose/>
                  </a:path>
                </a:pathLst>
              </a:custGeom>
              <a:solidFill>
                <a:srgbClr val="80828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1" name="Freeform 62"/>
              <p:cNvSpPr/>
              <p:nvPr/>
            </p:nvSpPr>
            <p:spPr>
              <a:xfrm>
                <a:off x="5211763" y="5137151"/>
                <a:ext cx="7219950" cy="153988"/>
              </a:xfrm>
              <a:custGeom>
                <a:avLst/>
                <a:gdLst/>
                <a:ahLst/>
                <a:cxnLst>
                  <a:cxn ang="0">
                    <a:pos x="7219950" y="0"/>
                  </a:cxn>
                  <a:cxn ang="0">
                    <a:pos x="7066015" y="153988"/>
                  </a:cxn>
                  <a:cxn ang="0">
                    <a:pos x="153935" y="153988"/>
                  </a:cxn>
                  <a:cxn ang="0">
                    <a:pos x="0" y="0"/>
                  </a:cxn>
                  <a:cxn ang="0">
                    <a:pos x="7219950" y="0"/>
                  </a:cxn>
                </a:cxnLst>
                <a:rect l="0" t="0" r="0" b="0"/>
                <a:pathLst>
                  <a:path w="1923" h="41">
                    <a:moveTo>
                      <a:pt x="1923" y="0"/>
                    </a:moveTo>
                    <a:cubicBezTo>
                      <a:pt x="1923" y="23"/>
                      <a:pt x="1904" y="41"/>
                      <a:pt x="1882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19" y="41"/>
                      <a:pt x="0" y="23"/>
                      <a:pt x="0" y="0"/>
                    </a:cubicBezTo>
                    <a:lnTo>
                      <a:pt x="1923" y="0"/>
                    </a:lnTo>
                    <a:close/>
                  </a:path>
                </a:pathLst>
              </a:custGeom>
              <a:solidFill>
                <a:srgbClr val="1D21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2" name="Freeform 63"/>
              <p:cNvSpPr/>
              <p:nvPr/>
            </p:nvSpPr>
            <p:spPr>
              <a:xfrm>
                <a:off x="7758113" y="5137151"/>
                <a:ext cx="4673600" cy="153988"/>
              </a:xfrm>
              <a:custGeom>
                <a:avLst/>
                <a:gdLst/>
                <a:ahLst/>
                <a:cxnLst>
                  <a:cxn ang="0">
                    <a:pos x="4673600" y="0"/>
                  </a:cxn>
                  <a:cxn ang="0">
                    <a:pos x="4519690" y="153988"/>
                  </a:cxn>
                  <a:cxn ang="0">
                    <a:pos x="18769" y="153988"/>
                  </a:cxn>
                  <a:cxn ang="0">
                    <a:pos x="0" y="0"/>
                  </a:cxn>
                  <a:cxn ang="0">
                    <a:pos x="4673600" y="0"/>
                  </a:cxn>
                </a:cxnLst>
                <a:rect l="0" t="0" r="0" b="0"/>
                <a:pathLst>
                  <a:path w="1245" h="41">
                    <a:moveTo>
                      <a:pt x="1245" y="0"/>
                    </a:moveTo>
                    <a:cubicBezTo>
                      <a:pt x="1245" y="23"/>
                      <a:pt x="1226" y="41"/>
                      <a:pt x="120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090A0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3" name="Freeform 64"/>
              <p:cNvSpPr>
                <a:spLocks noEditPoints="1"/>
              </p:cNvSpPr>
              <p:nvPr/>
            </p:nvSpPr>
            <p:spPr>
              <a:xfrm>
                <a:off x="7280276" y="3230563"/>
                <a:ext cx="2884488" cy="609600"/>
              </a:xfrm>
              <a:custGeom>
                <a:avLst/>
                <a:gdLst/>
                <a:ahLst/>
                <a:cxnLst>
                  <a:cxn ang="0">
                    <a:pos x="1956795" y="244593"/>
                  </a:cxn>
                  <a:cxn ang="0">
                    <a:pos x="2046935" y="410163"/>
                  </a:cxn>
                  <a:cxn ang="0">
                    <a:pos x="2061958" y="218252"/>
                  </a:cxn>
                  <a:cxn ang="0">
                    <a:pos x="2167122" y="199437"/>
                  </a:cxn>
                  <a:cxn ang="0">
                    <a:pos x="2261018" y="233304"/>
                  </a:cxn>
                  <a:cxn ang="0">
                    <a:pos x="2174634" y="413926"/>
                  </a:cxn>
                  <a:cxn ang="0">
                    <a:pos x="2268530" y="372533"/>
                  </a:cxn>
                  <a:cxn ang="0">
                    <a:pos x="2377449" y="252119"/>
                  </a:cxn>
                  <a:cxn ang="0">
                    <a:pos x="2448810" y="263407"/>
                  </a:cxn>
                  <a:cxn ang="0">
                    <a:pos x="2354914" y="440267"/>
                  </a:cxn>
                  <a:cxn ang="0">
                    <a:pos x="2185901" y="459081"/>
                  </a:cxn>
                  <a:cxn ang="0">
                    <a:pos x="1956795" y="489185"/>
                  </a:cxn>
                  <a:cxn ang="0">
                    <a:pos x="2798104" y="451556"/>
                  </a:cxn>
                  <a:cxn ang="0">
                    <a:pos x="2617823" y="432741"/>
                  </a:cxn>
                  <a:cxn ang="0">
                    <a:pos x="2538950" y="267170"/>
                  </a:cxn>
                  <a:cxn ang="0">
                    <a:pos x="2610311" y="323615"/>
                  </a:cxn>
                  <a:cxn ang="0">
                    <a:pos x="2501392" y="176859"/>
                  </a:cxn>
                  <a:cxn ang="0">
                    <a:pos x="2651626" y="150519"/>
                  </a:cxn>
                  <a:cxn ang="0">
                    <a:pos x="2666649" y="293511"/>
                  </a:cxn>
                  <a:cxn ang="0">
                    <a:pos x="2738010" y="233304"/>
                  </a:cxn>
                  <a:cxn ang="0">
                    <a:pos x="2813127" y="357481"/>
                  </a:cxn>
                  <a:cxn ang="0">
                    <a:pos x="2876976" y="368770"/>
                  </a:cxn>
                  <a:cxn ang="0">
                    <a:pos x="1922992" y="410163"/>
                  </a:cxn>
                  <a:cxn ang="0">
                    <a:pos x="1870410" y="413926"/>
                  </a:cxn>
                  <a:cxn ang="0">
                    <a:pos x="1877922" y="323615"/>
                  </a:cxn>
                  <a:cxn ang="0">
                    <a:pos x="1832852" y="259644"/>
                  </a:cxn>
                  <a:cxn ang="0">
                    <a:pos x="1780270" y="316089"/>
                  </a:cxn>
                  <a:cxn ang="0">
                    <a:pos x="1753979" y="387585"/>
                  </a:cxn>
                  <a:cxn ang="0">
                    <a:pos x="1663839" y="462844"/>
                  </a:cxn>
                  <a:cxn ang="0">
                    <a:pos x="1584966" y="346193"/>
                  </a:cxn>
                  <a:cxn ang="0">
                    <a:pos x="1434732" y="252119"/>
                  </a:cxn>
                  <a:cxn ang="0">
                    <a:pos x="1483558" y="278459"/>
                  </a:cxn>
                  <a:cxn ang="0">
                    <a:pos x="1551163" y="349956"/>
                  </a:cxn>
                  <a:cxn ang="0">
                    <a:pos x="1618769" y="297274"/>
                  </a:cxn>
                  <a:cxn ang="0">
                    <a:pos x="1697641" y="349956"/>
                  </a:cxn>
                  <a:cxn ang="0">
                    <a:pos x="991543" y="372533"/>
                  </a:cxn>
                  <a:cxn ang="0">
                    <a:pos x="1032857" y="391348"/>
                  </a:cxn>
                  <a:cxn ang="0">
                    <a:pos x="1153044" y="470370"/>
                  </a:cxn>
                  <a:cxn ang="0">
                    <a:pos x="1066660" y="255881"/>
                  </a:cxn>
                  <a:cxn ang="0">
                    <a:pos x="1141777" y="387585"/>
                  </a:cxn>
                  <a:cxn ang="0">
                    <a:pos x="1216893" y="312326"/>
                  </a:cxn>
                  <a:cxn ang="0">
                    <a:pos x="525818" y="267170"/>
                  </a:cxn>
                  <a:cxn ang="0">
                    <a:pos x="105164" y="477896"/>
                  </a:cxn>
                  <a:cxn ang="0">
                    <a:pos x="56338" y="60207"/>
                  </a:cxn>
                  <a:cxn ang="0">
                    <a:pos x="510795" y="116652"/>
                  </a:cxn>
                  <a:cxn ang="0">
                    <a:pos x="127699" y="206963"/>
                  </a:cxn>
                  <a:cxn ang="0">
                    <a:pos x="514551" y="248356"/>
                  </a:cxn>
                  <a:cxn ang="0">
                    <a:pos x="78873" y="402637"/>
                  </a:cxn>
                  <a:cxn ang="0">
                    <a:pos x="965252" y="274696"/>
                  </a:cxn>
                  <a:cxn ang="0">
                    <a:pos x="890135" y="387585"/>
                  </a:cxn>
                  <a:cxn ang="0">
                    <a:pos x="769948" y="199437"/>
                  </a:cxn>
                  <a:cxn ang="0">
                    <a:pos x="773704" y="594548"/>
                  </a:cxn>
                  <a:cxn ang="0">
                    <a:pos x="679808" y="372533"/>
                  </a:cxn>
                  <a:cxn ang="0">
                    <a:pos x="593423" y="402637"/>
                  </a:cxn>
                  <a:cxn ang="0">
                    <a:pos x="646005" y="353719"/>
                  </a:cxn>
                  <a:cxn ang="0">
                    <a:pos x="728634" y="391348"/>
                  </a:cxn>
                  <a:cxn ang="0">
                    <a:pos x="818774" y="252119"/>
                  </a:cxn>
                </a:cxnLst>
                <a:rect l="0" t="0" r="0" b="0"/>
                <a:pathLst>
                  <a:path w="768" h="162">
                    <a:moveTo>
                      <a:pt x="521" y="130"/>
                    </a:moveTo>
                    <a:cubicBezTo>
                      <a:pt x="521" y="121"/>
                      <a:pt x="521" y="121"/>
                      <a:pt x="521" y="121"/>
                    </a:cubicBezTo>
                    <a:cubicBezTo>
                      <a:pt x="522" y="121"/>
                      <a:pt x="523" y="120"/>
                      <a:pt x="523" y="119"/>
                    </a:cubicBezTo>
                    <a:cubicBezTo>
                      <a:pt x="525" y="117"/>
                      <a:pt x="526" y="114"/>
                      <a:pt x="527" y="111"/>
                    </a:cubicBezTo>
                    <a:cubicBezTo>
                      <a:pt x="529" y="107"/>
                      <a:pt x="530" y="103"/>
                      <a:pt x="530" y="99"/>
                    </a:cubicBezTo>
                    <a:cubicBezTo>
                      <a:pt x="531" y="95"/>
                      <a:pt x="531" y="91"/>
                      <a:pt x="530" y="87"/>
                    </a:cubicBezTo>
                    <a:cubicBezTo>
                      <a:pt x="530" y="84"/>
                      <a:pt x="530" y="82"/>
                      <a:pt x="529" y="80"/>
                    </a:cubicBezTo>
                    <a:cubicBezTo>
                      <a:pt x="528" y="77"/>
                      <a:pt x="527" y="76"/>
                      <a:pt x="525" y="76"/>
                    </a:cubicBezTo>
                    <a:cubicBezTo>
                      <a:pt x="524" y="76"/>
                      <a:pt x="523" y="76"/>
                      <a:pt x="521" y="77"/>
                    </a:cubicBezTo>
                    <a:cubicBezTo>
                      <a:pt x="521" y="65"/>
                      <a:pt x="521" y="65"/>
                      <a:pt x="521" y="65"/>
                    </a:cubicBezTo>
                    <a:cubicBezTo>
                      <a:pt x="523" y="65"/>
                      <a:pt x="524" y="65"/>
                      <a:pt x="525" y="65"/>
                    </a:cubicBezTo>
                    <a:cubicBezTo>
                      <a:pt x="527" y="66"/>
                      <a:pt x="529" y="67"/>
                      <a:pt x="530" y="68"/>
                    </a:cubicBezTo>
                    <a:cubicBezTo>
                      <a:pt x="532" y="70"/>
                      <a:pt x="533" y="71"/>
                      <a:pt x="534" y="73"/>
                    </a:cubicBezTo>
                    <a:cubicBezTo>
                      <a:pt x="535" y="71"/>
                      <a:pt x="536" y="71"/>
                      <a:pt x="538" y="71"/>
                    </a:cubicBezTo>
                    <a:cubicBezTo>
                      <a:pt x="540" y="71"/>
                      <a:pt x="541" y="71"/>
                      <a:pt x="543" y="71"/>
                    </a:cubicBezTo>
                    <a:cubicBezTo>
                      <a:pt x="544" y="72"/>
                      <a:pt x="546" y="73"/>
                      <a:pt x="547" y="74"/>
                    </a:cubicBezTo>
                    <a:cubicBezTo>
                      <a:pt x="548" y="76"/>
                      <a:pt x="548" y="77"/>
                      <a:pt x="548" y="79"/>
                    </a:cubicBezTo>
                    <a:cubicBezTo>
                      <a:pt x="547" y="82"/>
                      <a:pt x="547" y="85"/>
                      <a:pt x="546" y="89"/>
                    </a:cubicBezTo>
                    <a:cubicBezTo>
                      <a:pt x="546" y="92"/>
                      <a:pt x="545" y="96"/>
                      <a:pt x="545" y="99"/>
                    </a:cubicBezTo>
                    <a:cubicBezTo>
                      <a:pt x="545" y="103"/>
                      <a:pt x="545" y="106"/>
                      <a:pt x="545" y="109"/>
                    </a:cubicBezTo>
                    <a:cubicBezTo>
                      <a:pt x="546" y="111"/>
                      <a:pt x="547" y="112"/>
                      <a:pt x="548" y="112"/>
                    </a:cubicBezTo>
                    <a:cubicBezTo>
                      <a:pt x="549" y="112"/>
                      <a:pt x="550" y="111"/>
                      <a:pt x="551" y="109"/>
                    </a:cubicBezTo>
                    <a:cubicBezTo>
                      <a:pt x="552" y="107"/>
                      <a:pt x="553" y="104"/>
                      <a:pt x="554" y="101"/>
                    </a:cubicBezTo>
                    <a:cubicBezTo>
                      <a:pt x="556" y="98"/>
                      <a:pt x="557" y="95"/>
                      <a:pt x="558" y="93"/>
                    </a:cubicBezTo>
                    <a:cubicBezTo>
                      <a:pt x="558" y="90"/>
                      <a:pt x="559" y="88"/>
                      <a:pt x="559" y="86"/>
                    </a:cubicBezTo>
                    <a:cubicBezTo>
                      <a:pt x="560" y="83"/>
                      <a:pt x="560" y="79"/>
                      <a:pt x="560" y="75"/>
                    </a:cubicBezTo>
                    <a:cubicBezTo>
                      <a:pt x="561" y="70"/>
                      <a:pt x="561" y="66"/>
                      <a:pt x="561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4" y="62"/>
                      <a:pt x="552" y="61"/>
                      <a:pt x="551" y="61"/>
                    </a:cubicBezTo>
                    <a:cubicBezTo>
                      <a:pt x="550" y="60"/>
                      <a:pt x="549" y="59"/>
                      <a:pt x="549" y="58"/>
                    </a:cubicBezTo>
                    <a:cubicBezTo>
                      <a:pt x="549" y="57"/>
                      <a:pt x="550" y="56"/>
                      <a:pt x="551" y="55"/>
                    </a:cubicBezTo>
                    <a:cubicBezTo>
                      <a:pt x="552" y="54"/>
                      <a:pt x="554" y="54"/>
                      <a:pt x="556" y="54"/>
                    </a:cubicBezTo>
                    <a:cubicBezTo>
                      <a:pt x="562" y="54"/>
                      <a:pt x="562" y="54"/>
                      <a:pt x="562" y="54"/>
                    </a:cubicBezTo>
                    <a:cubicBezTo>
                      <a:pt x="562" y="53"/>
                      <a:pt x="562" y="52"/>
                      <a:pt x="562" y="51"/>
                    </a:cubicBezTo>
                    <a:cubicBezTo>
                      <a:pt x="562" y="50"/>
                      <a:pt x="562" y="49"/>
                      <a:pt x="562" y="49"/>
                    </a:cubicBezTo>
                    <a:cubicBezTo>
                      <a:pt x="562" y="45"/>
                      <a:pt x="563" y="43"/>
                      <a:pt x="565" y="42"/>
                    </a:cubicBezTo>
                    <a:cubicBezTo>
                      <a:pt x="567" y="40"/>
                      <a:pt x="569" y="40"/>
                      <a:pt x="571" y="40"/>
                    </a:cubicBezTo>
                    <a:cubicBezTo>
                      <a:pt x="573" y="40"/>
                      <a:pt x="575" y="41"/>
                      <a:pt x="576" y="42"/>
                    </a:cubicBezTo>
                    <a:cubicBezTo>
                      <a:pt x="578" y="43"/>
                      <a:pt x="578" y="45"/>
                      <a:pt x="578" y="48"/>
                    </a:cubicBezTo>
                    <a:cubicBezTo>
                      <a:pt x="577" y="53"/>
                      <a:pt x="577" y="53"/>
                      <a:pt x="577" y="53"/>
                    </a:cubicBezTo>
                    <a:cubicBezTo>
                      <a:pt x="582" y="53"/>
                      <a:pt x="582" y="53"/>
                      <a:pt x="582" y="53"/>
                    </a:cubicBezTo>
                    <a:cubicBezTo>
                      <a:pt x="583" y="53"/>
                      <a:pt x="584" y="53"/>
                      <a:pt x="585" y="53"/>
                    </a:cubicBezTo>
                    <a:cubicBezTo>
                      <a:pt x="585" y="51"/>
                      <a:pt x="586" y="49"/>
                      <a:pt x="588" y="47"/>
                    </a:cubicBezTo>
                    <a:cubicBezTo>
                      <a:pt x="591" y="45"/>
                      <a:pt x="594" y="44"/>
                      <a:pt x="598" y="43"/>
                    </a:cubicBezTo>
                    <a:cubicBezTo>
                      <a:pt x="602" y="42"/>
                      <a:pt x="606" y="42"/>
                      <a:pt x="609" y="44"/>
                    </a:cubicBezTo>
                    <a:cubicBezTo>
                      <a:pt x="612" y="45"/>
                      <a:pt x="614" y="47"/>
                      <a:pt x="615" y="50"/>
                    </a:cubicBezTo>
                    <a:cubicBezTo>
                      <a:pt x="615" y="52"/>
                      <a:pt x="615" y="53"/>
                      <a:pt x="614" y="55"/>
                    </a:cubicBezTo>
                    <a:cubicBezTo>
                      <a:pt x="613" y="56"/>
                      <a:pt x="612" y="57"/>
                      <a:pt x="611" y="58"/>
                    </a:cubicBezTo>
                    <a:cubicBezTo>
                      <a:pt x="610" y="59"/>
                      <a:pt x="608" y="60"/>
                      <a:pt x="607" y="61"/>
                    </a:cubicBezTo>
                    <a:cubicBezTo>
                      <a:pt x="605" y="61"/>
                      <a:pt x="603" y="62"/>
                      <a:pt x="602" y="62"/>
                    </a:cubicBezTo>
                    <a:cubicBezTo>
                      <a:pt x="598" y="63"/>
                      <a:pt x="595" y="62"/>
                      <a:pt x="591" y="61"/>
                    </a:cubicBezTo>
                    <a:cubicBezTo>
                      <a:pt x="590" y="61"/>
                      <a:pt x="589" y="60"/>
                      <a:pt x="588" y="60"/>
                    </a:cubicBezTo>
                    <a:cubicBezTo>
                      <a:pt x="588" y="60"/>
                      <a:pt x="588" y="60"/>
                      <a:pt x="588" y="60"/>
                    </a:cubicBezTo>
                    <a:cubicBezTo>
                      <a:pt x="586" y="61"/>
                      <a:pt x="585" y="61"/>
                      <a:pt x="582" y="61"/>
                    </a:cubicBezTo>
                    <a:cubicBezTo>
                      <a:pt x="576" y="61"/>
                      <a:pt x="576" y="61"/>
                      <a:pt x="576" y="61"/>
                    </a:cubicBezTo>
                    <a:cubicBezTo>
                      <a:pt x="576" y="66"/>
                      <a:pt x="575" y="72"/>
                      <a:pt x="575" y="78"/>
                    </a:cubicBezTo>
                    <a:cubicBezTo>
                      <a:pt x="574" y="84"/>
                      <a:pt x="574" y="90"/>
                      <a:pt x="574" y="95"/>
                    </a:cubicBezTo>
                    <a:cubicBezTo>
                      <a:pt x="574" y="101"/>
                      <a:pt x="574" y="105"/>
                      <a:pt x="574" y="109"/>
                    </a:cubicBezTo>
                    <a:cubicBezTo>
                      <a:pt x="574" y="112"/>
                      <a:pt x="575" y="114"/>
                      <a:pt x="576" y="114"/>
                    </a:cubicBezTo>
                    <a:cubicBezTo>
                      <a:pt x="577" y="114"/>
                      <a:pt x="578" y="113"/>
                      <a:pt x="579" y="110"/>
                    </a:cubicBezTo>
                    <a:cubicBezTo>
                      <a:pt x="581" y="108"/>
                      <a:pt x="582" y="105"/>
                      <a:pt x="584" y="102"/>
                    </a:cubicBezTo>
                    <a:cubicBezTo>
                      <a:pt x="585" y="98"/>
                      <a:pt x="587" y="95"/>
                      <a:pt x="588" y="92"/>
                    </a:cubicBezTo>
                    <a:cubicBezTo>
                      <a:pt x="589" y="89"/>
                      <a:pt x="590" y="87"/>
                      <a:pt x="590" y="86"/>
                    </a:cubicBezTo>
                    <a:cubicBezTo>
                      <a:pt x="591" y="84"/>
                      <a:pt x="591" y="81"/>
                      <a:pt x="591" y="79"/>
                    </a:cubicBezTo>
                    <a:cubicBezTo>
                      <a:pt x="591" y="76"/>
                      <a:pt x="591" y="73"/>
                      <a:pt x="593" y="72"/>
                    </a:cubicBezTo>
                    <a:cubicBezTo>
                      <a:pt x="595" y="71"/>
                      <a:pt x="597" y="70"/>
                      <a:pt x="599" y="71"/>
                    </a:cubicBezTo>
                    <a:cubicBezTo>
                      <a:pt x="601" y="71"/>
                      <a:pt x="603" y="72"/>
                      <a:pt x="604" y="73"/>
                    </a:cubicBezTo>
                    <a:cubicBezTo>
                      <a:pt x="606" y="75"/>
                      <a:pt x="607" y="77"/>
                      <a:pt x="606" y="79"/>
                    </a:cubicBezTo>
                    <a:cubicBezTo>
                      <a:pt x="606" y="82"/>
                      <a:pt x="605" y="85"/>
                      <a:pt x="605" y="89"/>
                    </a:cubicBezTo>
                    <a:cubicBezTo>
                      <a:pt x="604" y="92"/>
                      <a:pt x="604" y="96"/>
                      <a:pt x="604" y="99"/>
                    </a:cubicBezTo>
                    <a:cubicBezTo>
                      <a:pt x="604" y="103"/>
                      <a:pt x="604" y="106"/>
                      <a:pt x="604" y="109"/>
                    </a:cubicBezTo>
                    <a:cubicBezTo>
                      <a:pt x="604" y="111"/>
                      <a:pt x="605" y="112"/>
                      <a:pt x="606" y="112"/>
                    </a:cubicBezTo>
                    <a:cubicBezTo>
                      <a:pt x="607" y="112"/>
                      <a:pt x="608" y="111"/>
                      <a:pt x="609" y="109"/>
                    </a:cubicBezTo>
                    <a:cubicBezTo>
                      <a:pt x="611" y="107"/>
                      <a:pt x="612" y="104"/>
                      <a:pt x="613" y="101"/>
                    </a:cubicBezTo>
                    <a:cubicBezTo>
                      <a:pt x="614" y="98"/>
                      <a:pt x="615" y="95"/>
                      <a:pt x="616" y="93"/>
                    </a:cubicBezTo>
                    <a:cubicBezTo>
                      <a:pt x="617" y="90"/>
                      <a:pt x="617" y="88"/>
                      <a:pt x="618" y="87"/>
                    </a:cubicBezTo>
                    <a:cubicBezTo>
                      <a:pt x="618" y="83"/>
                      <a:pt x="618" y="79"/>
                      <a:pt x="618" y="74"/>
                    </a:cubicBezTo>
                    <a:cubicBezTo>
                      <a:pt x="619" y="72"/>
                      <a:pt x="620" y="70"/>
                      <a:pt x="621" y="69"/>
                    </a:cubicBezTo>
                    <a:cubicBezTo>
                      <a:pt x="623" y="68"/>
                      <a:pt x="625" y="67"/>
                      <a:pt x="627" y="67"/>
                    </a:cubicBezTo>
                    <a:cubicBezTo>
                      <a:pt x="630" y="66"/>
                      <a:pt x="631" y="66"/>
                      <a:pt x="633" y="67"/>
                    </a:cubicBezTo>
                    <a:cubicBezTo>
                      <a:pt x="635" y="67"/>
                      <a:pt x="635" y="68"/>
                      <a:pt x="635" y="70"/>
                    </a:cubicBezTo>
                    <a:cubicBezTo>
                      <a:pt x="634" y="74"/>
                      <a:pt x="634" y="78"/>
                      <a:pt x="634" y="82"/>
                    </a:cubicBezTo>
                    <a:cubicBezTo>
                      <a:pt x="634" y="87"/>
                      <a:pt x="634" y="91"/>
                      <a:pt x="635" y="95"/>
                    </a:cubicBezTo>
                    <a:cubicBezTo>
                      <a:pt x="635" y="99"/>
                      <a:pt x="636" y="102"/>
                      <a:pt x="637" y="105"/>
                    </a:cubicBezTo>
                    <a:cubicBezTo>
                      <a:pt x="638" y="108"/>
                      <a:pt x="640" y="109"/>
                      <a:pt x="641" y="109"/>
                    </a:cubicBezTo>
                    <a:cubicBezTo>
                      <a:pt x="642" y="109"/>
                      <a:pt x="643" y="108"/>
                      <a:pt x="644" y="104"/>
                    </a:cubicBezTo>
                    <a:cubicBezTo>
                      <a:pt x="646" y="101"/>
                      <a:pt x="647" y="98"/>
                      <a:pt x="648" y="94"/>
                    </a:cubicBezTo>
                    <a:cubicBezTo>
                      <a:pt x="648" y="90"/>
                      <a:pt x="649" y="86"/>
                      <a:pt x="650" y="82"/>
                    </a:cubicBezTo>
                    <a:cubicBezTo>
                      <a:pt x="650" y="78"/>
                      <a:pt x="651" y="75"/>
                      <a:pt x="651" y="73"/>
                    </a:cubicBezTo>
                    <a:cubicBezTo>
                      <a:pt x="651" y="72"/>
                      <a:pt x="651" y="71"/>
                      <a:pt x="652" y="70"/>
                    </a:cubicBezTo>
                    <a:cubicBezTo>
                      <a:pt x="653" y="70"/>
                      <a:pt x="654" y="69"/>
                      <a:pt x="655" y="69"/>
                    </a:cubicBezTo>
                    <a:cubicBezTo>
                      <a:pt x="657" y="69"/>
                      <a:pt x="658" y="70"/>
                      <a:pt x="658" y="70"/>
                    </a:cubicBezTo>
                    <a:cubicBezTo>
                      <a:pt x="659" y="71"/>
                      <a:pt x="660" y="72"/>
                      <a:pt x="660" y="73"/>
                    </a:cubicBezTo>
                    <a:cubicBezTo>
                      <a:pt x="659" y="74"/>
                      <a:pt x="659" y="76"/>
                      <a:pt x="659" y="79"/>
                    </a:cubicBezTo>
                    <a:cubicBezTo>
                      <a:pt x="659" y="81"/>
                      <a:pt x="658" y="84"/>
                      <a:pt x="658" y="88"/>
                    </a:cubicBezTo>
                    <a:cubicBezTo>
                      <a:pt x="657" y="91"/>
                      <a:pt x="656" y="95"/>
                      <a:pt x="655" y="99"/>
                    </a:cubicBezTo>
                    <a:cubicBezTo>
                      <a:pt x="654" y="103"/>
                      <a:pt x="652" y="106"/>
                      <a:pt x="651" y="109"/>
                    </a:cubicBezTo>
                    <a:cubicBezTo>
                      <a:pt x="649" y="113"/>
                      <a:pt x="647" y="115"/>
                      <a:pt x="645" y="117"/>
                    </a:cubicBezTo>
                    <a:cubicBezTo>
                      <a:pt x="642" y="119"/>
                      <a:pt x="640" y="121"/>
                      <a:pt x="637" y="121"/>
                    </a:cubicBezTo>
                    <a:cubicBezTo>
                      <a:pt x="633" y="121"/>
                      <a:pt x="629" y="120"/>
                      <a:pt x="627" y="117"/>
                    </a:cubicBezTo>
                    <a:cubicBezTo>
                      <a:pt x="624" y="114"/>
                      <a:pt x="622" y="111"/>
                      <a:pt x="621" y="106"/>
                    </a:cubicBezTo>
                    <a:cubicBezTo>
                      <a:pt x="620" y="106"/>
                      <a:pt x="620" y="105"/>
                      <a:pt x="620" y="104"/>
                    </a:cubicBezTo>
                    <a:cubicBezTo>
                      <a:pt x="619" y="106"/>
                      <a:pt x="619" y="107"/>
                      <a:pt x="618" y="108"/>
                    </a:cubicBezTo>
                    <a:cubicBezTo>
                      <a:pt x="617" y="111"/>
                      <a:pt x="615" y="114"/>
                      <a:pt x="614" y="116"/>
                    </a:cubicBezTo>
                    <a:cubicBezTo>
                      <a:pt x="612" y="119"/>
                      <a:pt x="610" y="120"/>
                      <a:pt x="608" y="122"/>
                    </a:cubicBezTo>
                    <a:cubicBezTo>
                      <a:pt x="606" y="123"/>
                      <a:pt x="603" y="123"/>
                      <a:pt x="601" y="123"/>
                    </a:cubicBezTo>
                    <a:cubicBezTo>
                      <a:pt x="597" y="121"/>
                      <a:pt x="594" y="119"/>
                      <a:pt x="593" y="116"/>
                    </a:cubicBezTo>
                    <a:cubicBezTo>
                      <a:pt x="592" y="114"/>
                      <a:pt x="591" y="112"/>
                      <a:pt x="590" y="109"/>
                    </a:cubicBezTo>
                    <a:cubicBezTo>
                      <a:pt x="590" y="110"/>
                      <a:pt x="590" y="111"/>
                      <a:pt x="589" y="111"/>
                    </a:cubicBezTo>
                    <a:cubicBezTo>
                      <a:pt x="587" y="115"/>
                      <a:pt x="585" y="119"/>
                      <a:pt x="582" y="122"/>
                    </a:cubicBezTo>
                    <a:cubicBezTo>
                      <a:pt x="579" y="125"/>
                      <a:pt x="575" y="127"/>
                      <a:pt x="571" y="127"/>
                    </a:cubicBezTo>
                    <a:cubicBezTo>
                      <a:pt x="569" y="127"/>
                      <a:pt x="566" y="126"/>
                      <a:pt x="565" y="124"/>
                    </a:cubicBezTo>
                    <a:cubicBezTo>
                      <a:pt x="563" y="122"/>
                      <a:pt x="562" y="119"/>
                      <a:pt x="561" y="115"/>
                    </a:cubicBezTo>
                    <a:cubicBezTo>
                      <a:pt x="560" y="113"/>
                      <a:pt x="560" y="111"/>
                      <a:pt x="560" y="108"/>
                    </a:cubicBezTo>
                    <a:cubicBezTo>
                      <a:pt x="558" y="111"/>
                      <a:pt x="557" y="114"/>
                      <a:pt x="555" y="116"/>
                    </a:cubicBezTo>
                    <a:cubicBezTo>
                      <a:pt x="553" y="119"/>
                      <a:pt x="551" y="120"/>
                      <a:pt x="549" y="122"/>
                    </a:cubicBezTo>
                    <a:cubicBezTo>
                      <a:pt x="547" y="123"/>
                      <a:pt x="545" y="123"/>
                      <a:pt x="542" y="123"/>
                    </a:cubicBezTo>
                    <a:cubicBezTo>
                      <a:pt x="538" y="121"/>
                      <a:pt x="535" y="119"/>
                      <a:pt x="533" y="115"/>
                    </a:cubicBezTo>
                    <a:cubicBezTo>
                      <a:pt x="532" y="119"/>
                      <a:pt x="531" y="122"/>
                      <a:pt x="529" y="124"/>
                    </a:cubicBezTo>
                    <a:cubicBezTo>
                      <a:pt x="527" y="127"/>
                      <a:pt x="524" y="129"/>
                      <a:pt x="521" y="130"/>
                    </a:cubicBezTo>
                    <a:close/>
                    <a:moveTo>
                      <a:pt x="765" y="148"/>
                    </a:moveTo>
                    <a:cubicBezTo>
                      <a:pt x="765" y="151"/>
                      <a:pt x="764" y="154"/>
                      <a:pt x="762" y="156"/>
                    </a:cubicBezTo>
                    <a:cubicBezTo>
                      <a:pt x="760" y="158"/>
                      <a:pt x="758" y="160"/>
                      <a:pt x="756" y="161"/>
                    </a:cubicBezTo>
                    <a:cubicBezTo>
                      <a:pt x="754" y="162"/>
                      <a:pt x="752" y="162"/>
                      <a:pt x="750" y="162"/>
                    </a:cubicBezTo>
                    <a:cubicBezTo>
                      <a:pt x="749" y="162"/>
                      <a:pt x="748" y="161"/>
                      <a:pt x="748" y="158"/>
                    </a:cubicBezTo>
                    <a:cubicBezTo>
                      <a:pt x="748" y="156"/>
                      <a:pt x="748" y="154"/>
                      <a:pt x="749" y="150"/>
                    </a:cubicBezTo>
                    <a:cubicBezTo>
                      <a:pt x="749" y="147"/>
                      <a:pt x="749" y="143"/>
                      <a:pt x="749" y="139"/>
                    </a:cubicBezTo>
                    <a:cubicBezTo>
                      <a:pt x="750" y="135"/>
                      <a:pt x="750" y="130"/>
                      <a:pt x="750" y="125"/>
                    </a:cubicBezTo>
                    <a:cubicBezTo>
                      <a:pt x="750" y="121"/>
                      <a:pt x="751" y="116"/>
                      <a:pt x="751" y="111"/>
                    </a:cubicBezTo>
                    <a:cubicBezTo>
                      <a:pt x="749" y="115"/>
                      <a:pt x="748" y="118"/>
                      <a:pt x="745" y="120"/>
                    </a:cubicBezTo>
                    <a:cubicBezTo>
                      <a:pt x="744" y="122"/>
                      <a:pt x="742" y="123"/>
                      <a:pt x="740" y="123"/>
                    </a:cubicBezTo>
                    <a:cubicBezTo>
                      <a:pt x="738" y="123"/>
                      <a:pt x="736" y="123"/>
                      <a:pt x="735" y="122"/>
                    </a:cubicBezTo>
                    <a:cubicBezTo>
                      <a:pt x="733" y="121"/>
                      <a:pt x="731" y="120"/>
                      <a:pt x="730" y="118"/>
                    </a:cubicBezTo>
                    <a:cubicBezTo>
                      <a:pt x="728" y="116"/>
                      <a:pt x="728" y="115"/>
                      <a:pt x="727" y="113"/>
                    </a:cubicBezTo>
                    <a:cubicBezTo>
                      <a:pt x="727" y="111"/>
                      <a:pt x="727" y="110"/>
                      <a:pt x="727" y="108"/>
                    </a:cubicBezTo>
                    <a:cubicBezTo>
                      <a:pt x="726" y="109"/>
                      <a:pt x="726" y="110"/>
                      <a:pt x="725" y="111"/>
                    </a:cubicBezTo>
                    <a:cubicBezTo>
                      <a:pt x="723" y="115"/>
                      <a:pt x="720" y="119"/>
                      <a:pt x="717" y="122"/>
                    </a:cubicBezTo>
                    <a:cubicBezTo>
                      <a:pt x="715" y="125"/>
                      <a:pt x="711" y="127"/>
                      <a:pt x="707" y="127"/>
                    </a:cubicBezTo>
                    <a:cubicBezTo>
                      <a:pt x="704" y="127"/>
                      <a:pt x="702" y="126"/>
                      <a:pt x="700" y="124"/>
                    </a:cubicBezTo>
                    <a:cubicBezTo>
                      <a:pt x="699" y="122"/>
                      <a:pt x="697" y="119"/>
                      <a:pt x="697" y="115"/>
                    </a:cubicBezTo>
                    <a:cubicBezTo>
                      <a:pt x="696" y="113"/>
                      <a:pt x="696" y="111"/>
                      <a:pt x="695" y="108"/>
                    </a:cubicBezTo>
                    <a:cubicBezTo>
                      <a:pt x="694" y="111"/>
                      <a:pt x="693" y="114"/>
                      <a:pt x="691" y="116"/>
                    </a:cubicBezTo>
                    <a:cubicBezTo>
                      <a:pt x="689" y="119"/>
                      <a:pt x="687" y="120"/>
                      <a:pt x="685" y="122"/>
                    </a:cubicBezTo>
                    <a:cubicBezTo>
                      <a:pt x="683" y="123"/>
                      <a:pt x="681" y="123"/>
                      <a:pt x="678" y="123"/>
                    </a:cubicBezTo>
                    <a:cubicBezTo>
                      <a:pt x="674" y="121"/>
                      <a:pt x="672" y="119"/>
                      <a:pt x="670" y="116"/>
                    </a:cubicBezTo>
                    <a:cubicBezTo>
                      <a:pt x="668" y="113"/>
                      <a:pt x="667" y="110"/>
                      <a:pt x="667" y="106"/>
                    </a:cubicBezTo>
                    <a:cubicBezTo>
                      <a:pt x="667" y="102"/>
                      <a:pt x="667" y="98"/>
                      <a:pt x="667" y="93"/>
                    </a:cubicBezTo>
                    <a:cubicBezTo>
                      <a:pt x="668" y="88"/>
                      <a:pt x="668" y="84"/>
                      <a:pt x="668" y="79"/>
                    </a:cubicBezTo>
                    <a:cubicBezTo>
                      <a:pt x="668" y="76"/>
                      <a:pt x="669" y="73"/>
                      <a:pt x="670" y="72"/>
                    </a:cubicBezTo>
                    <a:cubicBezTo>
                      <a:pt x="672" y="71"/>
                      <a:pt x="674" y="70"/>
                      <a:pt x="676" y="71"/>
                    </a:cubicBezTo>
                    <a:cubicBezTo>
                      <a:pt x="678" y="71"/>
                      <a:pt x="680" y="72"/>
                      <a:pt x="682" y="73"/>
                    </a:cubicBezTo>
                    <a:cubicBezTo>
                      <a:pt x="683" y="75"/>
                      <a:pt x="684" y="77"/>
                      <a:pt x="683" y="79"/>
                    </a:cubicBezTo>
                    <a:cubicBezTo>
                      <a:pt x="683" y="82"/>
                      <a:pt x="682" y="85"/>
                      <a:pt x="682" y="89"/>
                    </a:cubicBezTo>
                    <a:cubicBezTo>
                      <a:pt x="681" y="92"/>
                      <a:pt x="681" y="96"/>
                      <a:pt x="681" y="99"/>
                    </a:cubicBezTo>
                    <a:cubicBezTo>
                      <a:pt x="681" y="103"/>
                      <a:pt x="681" y="106"/>
                      <a:pt x="681" y="109"/>
                    </a:cubicBezTo>
                    <a:cubicBezTo>
                      <a:pt x="682" y="111"/>
                      <a:pt x="682" y="112"/>
                      <a:pt x="684" y="112"/>
                    </a:cubicBezTo>
                    <a:cubicBezTo>
                      <a:pt x="684" y="112"/>
                      <a:pt x="685" y="111"/>
                      <a:pt x="687" y="109"/>
                    </a:cubicBezTo>
                    <a:cubicBezTo>
                      <a:pt x="688" y="107"/>
                      <a:pt x="689" y="104"/>
                      <a:pt x="690" y="101"/>
                    </a:cubicBezTo>
                    <a:cubicBezTo>
                      <a:pt x="691" y="98"/>
                      <a:pt x="692" y="95"/>
                      <a:pt x="693" y="93"/>
                    </a:cubicBezTo>
                    <a:cubicBezTo>
                      <a:pt x="694" y="90"/>
                      <a:pt x="695" y="88"/>
                      <a:pt x="695" y="86"/>
                    </a:cubicBezTo>
                    <a:cubicBezTo>
                      <a:pt x="695" y="83"/>
                      <a:pt x="695" y="79"/>
                      <a:pt x="696" y="75"/>
                    </a:cubicBezTo>
                    <a:cubicBezTo>
                      <a:pt x="696" y="70"/>
                      <a:pt x="697" y="66"/>
                      <a:pt x="697" y="62"/>
                    </a:cubicBezTo>
                    <a:cubicBezTo>
                      <a:pt x="692" y="62"/>
                      <a:pt x="692" y="62"/>
                      <a:pt x="692" y="62"/>
                    </a:cubicBezTo>
                    <a:cubicBezTo>
                      <a:pt x="690" y="62"/>
                      <a:pt x="688" y="61"/>
                      <a:pt x="687" y="61"/>
                    </a:cubicBezTo>
                    <a:cubicBezTo>
                      <a:pt x="686" y="60"/>
                      <a:pt x="686" y="60"/>
                      <a:pt x="686" y="60"/>
                    </a:cubicBezTo>
                    <a:cubicBezTo>
                      <a:pt x="685" y="60"/>
                      <a:pt x="685" y="60"/>
                      <a:pt x="684" y="61"/>
                    </a:cubicBezTo>
                    <a:cubicBezTo>
                      <a:pt x="682" y="61"/>
                      <a:pt x="681" y="62"/>
                      <a:pt x="679" y="62"/>
                    </a:cubicBezTo>
                    <a:cubicBezTo>
                      <a:pt x="675" y="63"/>
                      <a:pt x="672" y="62"/>
                      <a:pt x="668" y="61"/>
                    </a:cubicBezTo>
                    <a:cubicBezTo>
                      <a:pt x="665" y="60"/>
                      <a:pt x="663" y="58"/>
                      <a:pt x="663" y="55"/>
                    </a:cubicBezTo>
                    <a:cubicBezTo>
                      <a:pt x="662" y="52"/>
                      <a:pt x="663" y="49"/>
                      <a:pt x="666" y="47"/>
                    </a:cubicBezTo>
                    <a:cubicBezTo>
                      <a:pt x="668" y="45"/>
                      <a:pt x="671" y="44"/>
                      <a:pt x="675" y="43"/>
                    </a:cubicBezTo>
                    <a:cubicBezTo>
                      <a:pt x="679" y="42"/>
                      <a:pt x="683" y="42"/>
                      <a:pt x="686" y="44"/>
                    </a:cubicBezTo>
                    <a:cubicBezTo>
                      <a:pt x="690" y="45"/>
                      <a:pt x="691" y="47"/>
                      <a:pt x="692" y="50"/>
                    </a:cubicBezTo>
                    <a:cubicBezTo>
                      <a:pt x="692" y="52"/>
                      <a:pt x="692" y="53"/>
                      <a:pt x="692" y="54"/>
                    </a:cubicBezTo>
                    <a:cubicBezTo>
                      <a:pt x="692" y="54"/>
                      <a:pt x="692" y="54"/>
                      <a:pt x="692" y="54"/>
                    </a:cubicBezTo>
                    <a:cubicBezTo>
                      <a:pt x="697" y="54"/>
                      <a:pt x="697" y="54"/>
                      <a:pt x="697" y="54"/>
                    </a:cubicBezTo>
                    <a:cubicBezTo>
                      <a:pt x="697" y="53"/>
                      <a:pt x="698" y="52"/>
                      <a:pt x="698" y="51"/>
                    </a:cubicBezTo>
                    <a:cubicBezTo>
                      <a:pt x="698" y="50"/>
                      <a:pt x="698" y="49"/>
                      <a:pt x="698" y="49"/>
                    </a:cubicBezTo>
                    <a:cubicBezTo>
                      <a:pt x="698" y="45"/>
                      <a:pt x="699" y="43"/>
                      <a:pt x="700" y="42"/>
                    </a:cubicBezTo>
                    <a:cubicBezTo>
                      <a:pt x="702" y="40"/>
                      <a:pt x="704" y="40"/>
                      <a:pt x="706" y="40"/>
                    </a:cubicBezTo>
                    <a:cubicBezTo>
                      <a:pt x="708" y="40"/>
                      <a:pt x="710" y="41"/>
                      <a:pt x="712" y="42"/>
                    </a:cubicBezTo>
                    <a:cubicBezTo>
                      <a:pt x="713" y="43"/>
                      <a:pt x="714" y="45"/>
                      <a:pt x="714" y="48"/>
                    </a:cubicBezTo>
                    <a:cubicBezTo>
                      <a:pt x="713" y="53"/>
                      <a:pt x="713" y="53"/>
                      <a:pt x="713" y="53"/>
                    </a:cubicBezTo>
                    <a:cubicBezTo>
                      <a:pt x="718" y="53"/>
                      <a:pt x="718" y="53"/>
                      <a:pt x="718" y="53"/>
                    </a:cubicBezTo>
                    <a:cubicBezTo>
                      <a:pt x="720" y="53"/>
                      <a:pt x="722" y="53"/>
                      <a:pt x="723" y="54"/>
                    </a:cubicBezTo>
                    <a:cubicBezTo>
                      <a:pt x="725" y="55"/>
                      <a:pt x="725" y="56"/>
                      <a:pt x="725" y="57"/>
                    </a:cubicBezTo>
                    <a:cubicBezTo>
                      <a:pt x="725" y="58"/>
                      <a:pt x="725" y="59"/>
                      <a:pt x="723" y="60"/>
                    </a:cubicBezTo>
                    <a:cubicBezTo>
                      <a:pt x="722" y="61"/>
                      <a:pt x="720" y="61"/>
                      <a:pt x="718" y="61"/>
                    </a:cubicBezTo>
                    <a:cubicBezTo>
                      <a:pt x="712" y="61"/>
                      <a:pt x="712" y="61"/>
                      <a:pt x="712" y="61"/>
                    </a:cubicBezTo>
                    <a:cubicBezTo>
                      <a:pt x="711" y="66"/>
                      <a:pt x="711" y="72"/>
                      <a:pt x="710" y="78"/>
                    </a:cubicBezTo>
                    <a:cubicBezTo>
                      <a:pt x="710" y="84"/>
                      <a:pt x="710" y="90"/>
                      <a:pt x="709" y="95"/>
                    </a:cubicBezTo>
                    <a:cubicBezTo>
                      <a:pt x="709" y="101"/>
                      <a:pt x="709" y="105"/>
                      <a:pt x="710" y="109"/>
                    </a:cubicBezTo>
                    <a:cubicBezTo>
                      <a:pt x="710" y="112"/>
                      <a:pt x="711" y="114"/>
                      <a:pt x="712" y="114"/>
                    </a:cubicBezTo>
                    <a:cubicBezTo>
                      <a:pt x="712" y="114"/>
                      <a:pt x="714" y="113"/>
                      <a:pt x="715" y="110"/>
                    </a:cubicBezTo>
                    <a:cubicBezTo>
                      <a:pt x="717" y="108"/>
                      <a:pt x="718" y="105"/>
                      <a:pt x="720" y="102"/>
                    </a:cubicBezTo>
                    <a:cubicBezTo>
                      <a:pt x="721" y="98"/>
                      <a:pt x="722" y="95"/>
                      <a:pt x="724" y="92"/>
                    </a:cubicBezTo>
                    <a:cubicBezTo>
                      <a:pt x="725" y="89"/>
                      <a:pt x="726" y="87"/>
                      <a:pt x="726" y="86"/>
                    </a:cubicBezTo>
                    <a:cubicBezTo>
                      <a:pt x="726" y="84"/>
                      <a:pt x="726" y="82"/>
                      <a:pt x="726" y="80"/>
                    </a:cubicBezTo>
                    <a:cubicBezTo>
                      <a:pt x="726" y="76"/>
                      <a:pt x="726" y="72"/>
                      <a:pt x="726" y="68"/>
                    </a:cubicBezTo>
                    <a:cubicBezTo>
                      <a:pt x="727" y="65"/>
                      <a:pt x="728" y="64"/>
                      <a:pt x="729" y="62"/>
                    </a:cubicBezTo>
                    <a:cubicBezTo>
                      <a:pt x="731" y="61"/>
                      <a:pt x="733" y="60"/>
                      <a:pt x="735" y="60"/>
                    </a:cubicBezTo>
                    <a:cubicBezTo>
                      <a:pt x="737" y="60"/>
                      <a:pt x="739" y="60"/>
                      <a:pt x="741" y="61"/>
                    </a:cubicBezTo>
                    <a:cubicBezTo>
                      <a:pt x="743" y="62"/>
                      <a:pt x="743" y="63"/>
                      <a:pt x="743" y="65"/>
                    </a:cubicBezTo>
                    <a:cubicBezTo>
                      <a:pt x="743" y="69"/>
                      <a:pt x="743" y="74"/>
                      <a:pt x="742" y="79"/>
                    </a:cubicBezTo>
                    <a:cubicBezTo>
                      <a:pt x="742" y="84"/>
                      <a:pt x="741" y="89"/>
                      <a:pt x="741" y="94"/>
                    </a:cubicBezTo>
                    <a:cubicBezTo>
                      <a:pt x="741" y="98"/>
                      <a:pt x="741" y="102"/>
                      <a:pt x="741" y="105"/>
                    </a:cubicBezTo>
                    <a:cubicBezTo>
                      <a:pt x="741" y="108"/>
                      <a:pt x="741" y="110"/>
                      <a:pt x="742" y="110"/>
                    </a:cubicBezTo>
                    <a:cubicBezTo>
                      <a:pt x="743" y="111"/>
                      <a:pt x="744" y="110"/>
                      <a:pt x="744" y="109"/>
                    </a:cubicBezTo>
                    <a:cubicBezTo>
                      <a:pt x="745" y="107"/>
                      <a:pt x="746" y="105"/>
                      <a:pt x="747" y="103"/>
                    </a:cubicBezTo>
                    <a:cubicBezTo>
                      <a:pt x="748" y="101"/>
                      <a:pt x="748" y="98"/>
                      <a:pt x="749" y="95"/>
                    </a:cubicBezTo>
                    <a:cubicBezTo>
                      <a:pt x="750" y="92"/>
                      <a:pt x="750" y="89"/>
                      <a:pt x="751" y="87"/>
                    </a:cubicBezTo>
                    <a:cubicBezTo>
                      <a:pt x="751" y="84"/>
                      <a:pt x="752" y="82"/>
                      <a:pt x="752" y="79"/>
                    </a:cubicBezTo>
                    <a:cubicBezTo>
                      <a:pt x="752" y="78"/>
                      <a:pt x="752" y="78"/>
                      <a:pt x="752" y="77"/>
                    </a:cubicBezTo>
                    <a:cubicBezTo>
                      <a:pt x="753" y="72"/>
                      <a:pt x="753" y="72"/>
                      <a:pt x="753" y="72"/>
                    </a:cubicBezTo>
                    <a:cubicBezTo>
                      <a:pt x="753" y="71"/>
                      <a:pt x="753" y="69"/>
                      <a:pt x="755" y="68"/>
                    </a:cubicBezTo>
                    <a:cubicBezTo>
                      <a:pt x="757" y="68"/>
                      <a:pt x="759" y="67"/>
                      <a:pt x="761" y="67"/>
                    </a:cubicBezTo>
                    <a:cubicBezTo>
                      <a:pt x="763" y="67"/>
                      <a:pt x="764" y="67"/>
                      <a:pt x="766" y="68"/>
                    </a:cubicBezTo>
                    <a:cubicBezTo>
                      <a:pt x="767" y="69"/>
                      <a:pt x="768" y="70"/>
                      <a:pt x="768" y="72"/>
                    </a:cubicBezTo>
                    <a:cubicBezTo>
                      <a:pt x="768" y="75"/>
                      <a:pt x="767" y="79"/>
                      <a:pt x="767" y="83"/>
                    </a:cubicBezTo>
                    <a:cubicBezTo>
                      <a:pt x="767" y="88"/>
                      <a:pt x="766" y="93"/>
                      <a:pt x="766" y="98"/>
                    </a:cubicBezTo>
                    <a:cubicBezTo>
                      <a:pt x="766" y="103"/>
                      <a:pt x="766" y="109"/>
                      <a:pt x="766" y="114"/>
                    </a:cubicBezTo>
                    <a:cubicBezTo>
                      <a:pt x="765" y="119"/>
                      <a:pt x="765" y="124"/>
                      <a:pt x="765" y="129"/>
                    </a:cubicBezTo>
                    <a:cubicBezTo>
                      <a:pt x="765" y="134"/>
                      <a:pt x="765" y="138"/>
                      <a:pt x="765" y="141"/>
                    </a:cubicBezTo>
                    <a:cubicBezTo>
                      <a:pt x="765" y="145"/>
                      <a:pt x="765" y="147"/>
                      <a:pt x="765" y="148"/>
                    </a:cubicBezTo>
                    <a:close/>
                    <a:moveTo>
                      <a:pt x="521" y="65"/>
                    </a:moveTo>
                    <a:cubicBezTo>
                      <a:pt x="521" y="77"/>
                      <a:pt x="521" y="77"/>
                      <a:pt x="521" y="77"/>
                    </a:cubicBezTo>
                    <a:cubicBezTo>
                      <a:pt x="521" y="77"/>
                      <a:pt x="520" y="78"/>
                      <a:pt x="519" y="78"/>
                    </a:cubicBezTo>
                    <a:cubicBezTo>
                      <a:pt x="518" y="80"/>
                      <a:pt x="516" y="83"/>
                      <a:pt x="515" y="86"/>
                    </a:cubicBezTo>
                    <a:cubicBezTo>
                      <a:pt x="514" y="90"/>
                      <a:pt x="513" y="93"/>
                      <a:pt x="513" y="97"/>
                    </a:cubicBezTo>
                    <a:cubicBezTo>
                      <a:pt x="512" y="101"/>
                      <a:pt x="512" y="105"/>
                      <a:pt x="512" y="109"/>
                    </a:cubicBezTo>
                    <a:cubicBezTo>
                      <a:pt x="512" y="112"/>
                      <a:pt x="513" y="115"/>
                      <a:pt x="514" y="118"/>
                    </a:cubicBezTo>
                    <a:cubicBezTo>
                      <a:pt x="515" y="120"/>
                      <a:pt x="516" y="122"/>
                      <a:pt x="518" y="122"/>
                    </a:cubicBezTo>
                    <a:cubicBezTo>
                      <a:pt x="519" y="122"/>
                      <a:pt x="520" y="122"/>
                      <a:pt x="521" y="121"/>
                    </a:cubicBezTo>
                    <a:cubicBezTo>
                      <a:pt x="521" y="130"/>
                      <a:pt x="521" y="130"/>
                      <a:pt x="521" y="130"/>
                    </a:cubicBezTo>
                    <a:cubicBezTo>
                      <a:pt x="521" y="130"/>
                      <a:pt x="521" y="130"/>
                      <a:pt x="521" y="130"/>
                    </a:cubicBezTo>
                    <a:cubicBezTo>
                      <a:pt x="518" y="131"/>
                      <a:pt x="516" y="132"/>
                      <a:pt x="513" y="131"/>
                    </a:cubicBezTo>
                    <a:cubicBezTo>
                      <a:pt x="509" y="130"/>
                      <a:pt x="506" y="127"/>
                      <a:pt x="504" y="123"/>
                    </a:cubicBezTo>
                    <a:cubicBezTo>
                      <a:pt x="501" y="120"/>
                      <a:pt x="500" y="115"/>
                      <a:pt x="499" y="110"/>
                    </a:cubicBezTo>
                    <a:cubicBezTo>
                      <a:pt x="499" y="109"/>
                      <a:pt x="499" y="109"/>
                      <a:pt x="499" y="109"/>
                    </a:cubicBezTo>
                    <a:cubicBezTo>
                      <a:pt x="498" y="109"/>
                      <a:pt x="498" y="110"/>
                      <a:pt x="498" y="110"/>
                    </a:cubicBezTo>
                    <a:cubicBezTo>
                      <a:pt x="496" y="113"/>
                      <a:pt x="494" y="116"/>
                      <a:pt x="491" y="119"/>
                    </a:cubicBezTo>
                    <a:cubicBezTo>
                      <a:pt x="488" y="122"/>
                      <a:pt x="485" y="124"/>
                      <a:pt x="482" y="126"/>
                    </a:cubicBezTo>
                    <a:cubicBezTo>
                      <a:pt x="479" y="127"/>
                      <a:pt x="477" y="128"/>
                      <a:pt x="474" y="12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5" y="119"/>
                      <a:pt x="477" y="119"/>
                      <a:pt x="478" y="118"/>
                    </a:cubicBezTo>
                    <a:cubicBezTo>
                      <a:pt x="480" y="117"/>
                      <a:pt x="482" y="115"/>
                      <a:pt x="484" y="113"/>
                    </a:cubicBezTo>
                    <a:cubicBezTo>
                      <a:pt x="486" y="111"/>
                      <a:pt x="488" y="109"/>
                      <a:pt x="490" y="106"/>
                    </a:cubicBezTo>
                    <a:cubicBezTo>
                      <a:pt x="492" y="103"/>
                      <a:pt x="493" y="100"/>
                      <a:pt x="495" y="98"/>
                    </a:cubicBezTo>
                    <a:cubicBezTo>
                      <a:pt x="496" y="95"/>
                      <a:pt x="497" y="93"/>
                      <a:pt x="498" y="91"/>
                    </a:cubicBezTo>
                    <a:cubicBezTo>
                      <a:pt x="499" y="88"/>
                      <a:pt x="500" y="87"/>
                      <a:pt x="500" y="86"/>
                    </a:cubicBezTo>
                    <a:cubicBezTo>
                      <a:pt x="500" y="86"/>
                      <a:pt x="500" y="85"/>
                      <a:pt x="500" y="85"/>
                    </a:cubicBezTo>
                    <a:cubicBezTo>
                      <a:pt x="501" y="83"/>
                      <a:pt x="502" y="81"/>
                      <a:pt x="503" y="78"/>
                    </a:cubicBezTo>
                    <a:cubicBezTo>
                      <a:pt x="505" y="74"/>
                      <a:pt x="508" y="70"/>
                      <a:pt x="512" y="68"/>
                    </a:cubicBezTo>
                    <a:cubicBezTo>
                      <a:pt x="515" y="66"/>
                      <a:pt x="518" y="65"/>
                      <a:pt x="521" y="65"/>
                    </a:cubicBezTo>
                    <a:close/>
                    <a:moveTo>
                      <a:pt x="474" y="93"/>
                    </a:moveTo>
                    <a:cubicBezTo>
                      <a:pt x="476" y="93"/>
                      <a:pt x="477" y="93"/>
                      <a:pt x="479" y="92"/>
                    </a:cubicBezTo>
                    <a:cubicBezTo>
                      <a:pt x="481" y="92"/>
                      <a:pt x="483" y="91"/>
                      <a:pt x="484" y="90"/>
                    </a:cubicBezTo>
                    <a:cubicBezTo>
                      <a:pt x="486" y="89"/>
                      <a:pt x="487" y="88"/>
                      <a:pt x="489" y="86"/>
                    </a:cubicBezTo>
                    <a:cubicBezTo>
                      <a:pt x="490" y="84"/>
                      <a:pt x="491" y="82"/>
                      <a:pt x="490" y="78"/>
                    </a:cubicBezTo>
                    <a:cubicBezTo>
                      <a:pt x="490" y="75"/>
                      <a:pt x="489" y="72"/>
                      <a:pt x="488" y="69"/>
                    </a:cubicBezTo>
                    <a:cubicBezTo>
                      <a:pt x="487" y="66"/>
                      <a:pt x="485" y="63"/>
                      <a:pt x="482" y="61"/>
                    </a:cubicBezTo>
                    <a:cubicBezTo>
                      <a:pt x="480" y="59"/>
                      <a:pt x="477" y="58"/>
                      <a:pt x="474" y="57"/>
                    </a:cubicBezTo>
                    <a:cubicBezTo>
                      <a:pt x="474" y="69"/>
                      <a:pt x="474" y="69"/>
                      <a:pt x="474" y="69"/>
                    </a:cubicBezTo>
                    <a:cubicBezTo>
                      <a:pt x="474" y="68"/>
                      <a:pt x="475" y="68"/>
                      <a:pt x="476" y="67"/>
                    </a:cubicBezTo>
                    <a:cubicBezTo>
                      <a:pt x="476" y="67"/>
                      <a:pt x="477" y="67"/>
                      <a:pt x="477" y="69"/>
                    </a:cubicBezTo>
                    <a:cubicBezTo>
                      <a:pt x="478" y="70"/>
                      <a:pt x="478" y="71"/>
                      <a:pt x="478" y="73"/>
                    </a:cubicBezTo>
                    <a:cubicBezTo>
                      <a:pt x="478" y="74"/>
                      <a:pt x="478" y="76"/>
                      <a:pt x="478" y="78"/>
                    </a:cubicBezTo>
                    <a:cubicBezTo>
                      <a:pt x="478" y="79"/>
                      <a:pt x="478" y="81"/>
                      <a:pt x="477" y="81"/>
                    </a:cubicBezTo>
                    <a:cubicBezTo>
                      <a:pt x="477" y="82"/>
                      <a:pt x="475" y="83"/>
                      <a:pt x="474" y="84"/>
                    </a:cubicBezTo>
                    <a:cubicBezTo>
                      <a:pt x="474" y="84"/>
                      <a:pt x="474" y="84"/>
                      <a:pt x="474" y="84"/>
                    </a:cubicBezTo>
                    <a:lnTo>
                      <a:pt x="474" y="93"/>
                    </a:lnTo>
                    <a:close/>
                    <a:moveTo>
                      <a:pt x="474" y="57"/>
                    </a:moveTo>
                    <a:cubicBezTo>
                      <a:pt x="474" y="69"/>
                      <a:pt x="474" y="69"/>
                      <a:pt x="474" y="69"/>
                    </a:cubicBezTo>
                    <a:cubicBezTo>
                      <a:pt x="473" y="70"/>
                      <a:pt x="473" y="71"/>
                      <a:pt x="472" y="73"/>
                    </a:cubicBezTo>
                    <a:cubicBezTo>
                      <a:pt x="471" y="76"/>
                      <a:pt x="470" y="80"/>
                      <a:pt x="469" y="84"/>
                    </a:cubicBezTo>
                    <a:cubicBezTo>
                      <a:pt x="471" y="84"/>
                      <a:pt x="472" y="84"/>
                      <a:pt x="474" y="84"/>
                    </a:cubicBezTo>
                    <a:cubicBezTo>
                      <a:pt x="474" y="93"/>
                      <a:pt x="474" y="93"/>
                      <a:pt x="474" y="93"/>
                    </a:cubicBezTo>
                    <a:cubicBezTo>
                      <a:pt x="474" y="93"/>
                      <a:pt x="473" y="94"/>
                      <a:pt x="473" y="94"/>
                    </a:cubicBezTo>
                    <a:cubicBezTo>
                      <a:pt x="471" y="94"/>
                      <a:pt x="469" y="94"/>
                      <a:pt x="468" y="94"/>
                    </a:cubicBezTo>
                    <a:cubicBezTo>
                      <a:pt x="467" y="97"/>
                      <a:pt x="467" y="100"/>
                      <a:pt x="467" y="103"/>
                    </a:cubicBezTo>
                    <a:cubicBezTo>
                      <a:pt x="467" y="106"/>
                      <a:pt x="467" y="108"/>
                      <a:pt x="467" y="110"/>
                    </a:cubicBezTo>
                    <a:cubicBezTo>
                      <a:pt x="468" y="113"/>
                      <a:pt x="468" y="115"/>
                      <a:pt x="469" y="116"/>
                    </a:cubicBezTo>
                    <a:cubicBezTo>
                      <a:pt x="470" y="118"/>
                      <a:pt x="471" y="119"/>
                      <a:pt x="472" y="119"/>
                    </a:cubicBezTo>
                    <a:cubicBezTo>
                      <a:pt x="473" y="119"/>
                      <a:pt x="473" y="119"/>
                      <a:pt x="474" y="119"/>
                    </a:cubicBezTo>
                    <a:cubicBezTo>
                      <a:pt x="474" y="129"/>
                      <a:pt x="474" y="129"/>
                      <a:pt x="474" y="129"/>
                    </a:cubicBezTo>
                    <a:cubicBezTo>
                      <a:pt x="473" y="129"/>
                      <a:pt x="472" y="129"/>
                      <a:pt x="471" y="129"/>
                    </a:cubicBezTo>
                    <a:cubicBezTo>
                      <a:pt x="465" y="129"/>
                      <a:pt x="462" y="127"/>
                      <a:pt x="459" y="123"/>
                    </a:cubicBezTo>
                    <a:cubicBezTo>
                      <a:pt x="456" y="120"/>
                      <a:pt x="454" y="116"/>
                      <a:pt x="453" y="111"/>
                    </a:cubicBezTo>
                    <a:cubicBezTo>
                      <a:pt x="452" y="113"/>
                      <a:pt x="451" y="115"/>
                      <a:pt x="449" y="117"/>
                    </a:cubicBezTo>
                    <a:cubicBezTo>
                      <a:pt x="448" y="119"/>
                      <a:pt x="445" y="122"/>
                      <a:pt x="443" y="123"/>
                    </a:cubicBezTo>
                    <a:cubicBezTo>
                      <a:pt x="441" y="125"/>
                      <a:pt x="438" y="125"/>
                      <a:pt x="435" y="125"/>
                    </a:cubicBezTo>
                    <a:cubicBezTo>
                      <a:pt x="432" y="125"/>
                      <a:pt x="429" y="124"/>
                      <a:pt x="428" y="121"/>
                    </a:cubicBezTo>
                    <a:cubicBezTo>
                      <a:pt x="426" y="118"/>
                      <a:pt x="425" y="115"/>
                      <a:pt x="425" y="111"/>
                    </a:cubicBezTo>
                    <a:cubicBezTo>
                      <a:pt x="424" y="107"/>
                      <a:pt x="424" y="102"/>
                      <a:pt x="425" y="98"/>
                    </a:cubicBezTo>
                    <a:cubicBezTo>
                      <a:pt x="426" y="93"/>
                      <a:pt x="426" y="89"/>
                      <a:pt x="428" y="86"/>
                    </a:cubicBezTo>
                    <a:cubicBezTo>
                      <a:pt x="427" y="86"/>
                      <a:pt x="426" y="86"/>
                      <a:pt x="425" y="86"/>
                    </a:cubicBezTo>
                    <a:cubicBezTo>
                      <a:pt x="425" y="86"/>
                      <a:pt x="424" y="86"/>
                      <a:pt x="423" y="86"/>
                    </a:cubicBezTo>
                    <a:cubicBezTo>
                      <a:pt x="423" y="86"/>
                      <a:pt x="423" y="86"/>
                      <a:pt x="423" y="86"/>
                    </a:cubicBezTo>
                    <a:cubicBezTo>
                      <a:pt x="423" y="87"/>
                      <a:pt x="423" y="87"/>
                      <a:pt x="423" y="87"/>
                    </a:cubicBezTo>
                    <a:cubicBezTo>
                      <a:pt x="423" y="88"/>
                      <a:pt x="422" y="90"/>
                      <a:pt x="422" y="92"/>
                    </a:cubicBezTo>
                    <a:cubicBezTo>
                      <a:pt x="421" y="94"/>
                      <a:pt x="420" y="97"/>
                      <a:pt x="419" y="99"/>
                    </a:cubicBezTo>
                    <a:cubicBezTo>
                      <a:pt x="417" y="102"/>
                      <a:pt x="416" y="105"/>
                      <a:pt x="414" y="108"/>
                    </a:cubicBezTo>
                    <a:cubicBezTo>
                      <a:pt x="412" y="111"/>
                      <a:pt x="410" y="113"/>
                      <a:pt x="408" y="116"/>
                    </a:cubicBezTo>
                    <a:cubicBezTo>
                      <a:pt x="405" y="118"/>
                      <a:pt x="402" y="120"/>
                      <a:pt x="399" y="122"/>
                    </a:cubicBezTo>
                    <a:cubicBezTo>
                      <a:pt x="396" y="123"/>
                      <a:pt x="393" y="124"/>
                      <a:pt x="389" y="124"/>
                    </a:cubicBezTo>
                    <a:cubicBezTo>
                      <a:pt x="384" y="123"/>
                      <a:pt x="380" y="122"/>
                      <a:pt x="377" y="119"/>
                    </a:cubicBezTo>
                    <a:cubicBezTo>
                      <a:pt x="374" y="116"/>
                      <a:pt x="372" y="112"/>
                      <a:pt x="371" y="107"/>
                    </a:cubicBezTo>
                    <a:cubicBezTo>
                      <a:pt x="370" y="103"/>
                      <a:pt x="370" y="98"/>
                      <a:pt x="371" y="93"/>
                    </a:cubicBezTo>
                    <a:cubicBezTo>
                      <a:pt x="372" y="88"/>
                      <a:pt x="373" y="83"/>
                      <a:pt x="375" y="79"/>
                    </a:cubicBezTo>
                    <a:cubicBezTo>
                      <a:pt x="377" y="74"/>
                      <a:pt x="379" y="70"/>
                      <a:pt x="382" y="67"/>
                    </a:cubicBezTo>
                    <a:cubicBezTo>
                      <a:pt x="385" y="65"/>
                      <a:pt x="388" y="63"/>
                      <a:pt x="391" y="63"/>
                    </a:cubicBezTo>
                    <a:cubicBezTo>
                      <a:pt x="397" y="63"/>
                      <a:pt x="400" y="65"/>
                      <a:pt x="403" y="70"/>
                    </a:cubicBezTo>
                    <a:cubicBezTo>
                      <a:pt x="406" y="75"/>
                      <a:pt x="407" y="80"/>
                      <a:pt x="406" y="87"/>
                    </a:cubicBezTo>
                    <a:cubicBezTo>
                      <a:pt x="406" y="89"/>
                      <a:pt x="405" y="92"/>
                      <a:pt x="404" y="93"/>
                    </a:cubicBezTo>
                    <a:cubicBezTo>
                      <a:pt x="402" y="95"/>
                      <a:pt x="400" y="96"/>
                      <a:pt x="399" y="97"/>
                    </a:cubicBezTo>
                    <a:cubicBezTo>
                      <a:pt x="397" y="98"/>
                      <a:pt x="396" y="98"/>
                      <a:pt x="395" y="97"/>
                    </a:cubicBezTo>
                    <a:cubicBezTo>
                      <a:pt x="393" y="97"/>
                      <a:pt x="393" y="96"/>
                      <a:pt x="393" y="94"/>
                    </a:cubicBezTo>
                    <a:cubicBezTo>
                      <a:pt x="393" y="93"/>
                      <a:pt x="394" y="91"/>
                      <a:pt x="394" y="89"/>
                    </a:cubicBezTo>
                    <a:cubicBezTo>
                      <a:pt x="395" y="86"/>
                      <a:pt x="395" y="84"/>
                      <a:pt x="395" y="81"/>
                    </a:cubicBezTo>
                    <a:cubicBezTo>
                      <a:pt x="395" y="78"/>
                      <a:pt x="395" y="76"/>
                      <a:pt x="395" y="74"/>
                    </a:cubicBezTo>
                    <a:cubicBezTo>
                      <a:pt x="395" y="72"/>
                      <a:pt x="395" y="72"/>
                      <a:pt x="394" y="72"/>
                    </a:cubicBezTo>
                    <a:cubicBezTo>
                      <a:pt x="393" y="72"/>
                      <a:pt x="392" y="73"/>
                      <a:pt x="391" y="75"/>
                    </a:cubicBezTo>
                    <a:cubicBezTo>
                      <a:pt x="390" y="77"/>
                      <a:pt x="389" y="79"/>
                      <a:pt x="388" y="82"/>
                    </a:cubicBezTo>
                    <a:cubicBezTo>
                      <a:pt x="387" y="85"/>
                      <a:pt x="387" y="88"/>
                      <a:pt x="386" y="92"/>
                    </a:cubicBezTo>
                    <a:cubicBezTo>
                      <a:pt x="385" y="95"/>
                      <a:pt x="385" y="98"/>
                      <a:pt x="385" y="102"/>
                    </a:cubicBezTo>
                    <a:cubicBezTo>
                      <a:pt x="385" y="105"/>
                      <a:pt x="385" y="107"/>
                      <a:pt x="386" y="110"/>
                    </a:cubicBezTo>
                    <a:cubicBezTo>
                      <a:pt x="387" y="112"/>
                      <a:pt x="388" y="113"/>
                      <a:pt x="390" y="114"/>
                    </a:cubicBezTo>
                    <a:cubicBezTo>
                      <a:pt x="394" y="115"/>
                      <a:pt x="397" y="114"/>
                      <a:pt x="400" y="112"/>
                    </a:cubicBezTo>
                    <a:cubicBezTo>
                      <a:pt x="403" y="109"/>
                      <a:pt x="405" y="107"/>
                      <a:pt x="407" y="103"/>
                    </a:cubicBezTo>
                    <a:cubicBezTo>
                      <a:pt x="410" y="100"/>
                      <a:pt x="412" y="96"/>
                      <a:pt x="413" y="93"/>
                    </a:cubicBezTo>
                    <a:cubicBezTo>
                      <a:pt x="414" y="91"/>
                      <a:pt x="415" y="89"/>
                      <a:pt x="415" y="88"/>
                    </a:cubicBezTo>
                    <a:cubicBezTo>
                      <a:pt x="415" y="88"/>
                      <a:pt x="415" y="87"/>
                      <a:pt x="416" y="87"/>
                    </a:cubicBezTo>
                    <a:cubicBezTo>
                      <a:pt x="417" y="83"/>
                      <a:pt x="417" y="83"/>
                      <a:pt x="417" y="83"/>
                    </a:cubicBezTo>
                    <a:cubicBezTo>
                      <a:pt x="416" y="82"/>
                      <a:pt x="415" y="81"/>
                      <a:pt x="415" y="79"/>
                    </a:cubicBezTo>
                    <a:cubicBezTo>
                      <a:pt x="415" y="77"/>
                      <a:pt x="415" y="76"/>
                      <a:pt x="416" y="74"/>
                    </a:cubicBezTo>
                    <a:cubicBezTo>
                      <a:pt x="416" y="73"/>
                      <a:pt x="417" y="71"/>
                      <a:pt x="419" y="70"/>
                    </a:cubicBezTo>
                    <a:cubicBezTo>
                      <a:pt x="420" y="69"/>
                      <a:pt x="421" y="69"/>
                      <a:pt x="423" y="69"/>
                    </a:cubicBezTo>
                    <a:cubicBezTo>
                      <a:pt x="426" y="69"/>
                      <a:pt x="428" y="70"/>
                      <a:pt x="428" y="72"/>
                    </a:cubicBezTo>
                    <a:cubicBezTo>
                      <a:pt x="428" y="74"/>
                      <a:pt x="428" y="77"/>
                      <a:pt x="427" y="79"/>
                    </a:cubicBezTo>
                    <a:cubicBezTo>
                      <a:pt x="428" y="80"/>
                      <a:pt x="429" y="80"/>
                      <a:pt x="431" y="79"/>
                    </a:cubicBezTo>
                    <a:cubicBezTo>
                      <a:pt x="433" y="79"/>
                      <a:pt x="435" y="79"/>
                      <a:pt x="436" y="79"/>
                    </a:cubicBezTo>
                    <a:cubicBezTo>
                      <a:pt x="438" y="79"/>
                      <a:pt x="439" y="79"/>
                      <a:pt x="440" y="80"/>
                    </a:cubicBezTo>
                    <a:cubicBezTo>
                      <a:pt x="442" y="81"/>
                      <a:pt x="442" y="82"/>
                      <a:pt x="441" y="85"/>
                    </a:cubicBezTo>
                    <a:cubicBezTo>
                      <a:pt x="441" y="87"/>
                      <a:pt x="440" y="90"/>
                      <a:pt x="439" y="94"/>
                    </a:cubicBezTo>
                    <a:cubicBezTo>
                      <a:pt x="439" y="97"/>
                      <a:pt x="438" y="101"/>
                      <a:pt x="438" y="104"/>
                    </a:cubicBezTo>
                    <a:cubicBezTo>
                      <a:pt x="438" y="107"/>
                      <a:pt x="438" y="110"/>
                      <a:pt x="438" y="112"/>
                    </a:cubicBezTo>
                    <a:cubicBezTo>
                      <a:pt x="438" y="114"/>
                      <a:pt x="439" y="115"/>
                      <a:pt x="440" y="115"/>
                    </a:cubicBezTo>
                    <a:cubicBezTo>
                      <a:pt x="441" y="115"/>
                      <a:pt x="442" y="114"/>
                      <a:pt x="444" y="112"/>
                    </a:cubicBezTo>
                    <a:cubicBezTo>
                      <a:pt x="445" y="109"/>
                      <a:pt x="446" y="106"/>
                      <a:pt x="448" y="103"/>
                    </a:cubicBezTo>
                    <a:cubicBezTo>
                      <a:pt x="449" y="100"/>
                      <a:pt x="450" y="97"/>
                      <a:pt x="452" y="93"/>
                    </a:cubicBezTo>
                    <a:cubicBezTo>
                      <a:pt x="452" y="91"/>
                      <a:pt x="453" y="89"/>
                      <a:pt x="453" y="88"/>
                    </a:cubicBezTo>
                    <a:cubicBezTo>
                      <a:pt x="454" y="84"/>
                      <a:pt x="455" y="80"/>
                      <a:pt x="456" y="76"/>
                    </a:cubicBezTo>
                    <a:cubicBezTo>
                      <a:pt x="458" y="71"/>
                      <a:pt x="461" y="66"/>
                      <a:pt x="463" y="63"/>
                    </a:cubicBezTo>
                    <a:cubicBezTo>
                      <a:pt x="466" y="59"/>
                      <a:pt x="470" y="57"/>
                      <a:pt x="473" y="57"/>
                    </a:cubicBezTo>
                    <a:cubicBezTo>
                      <a:pt x="473" y="57"/>
                      <a:pt x="474" y="57"/>
                      <a:pt x="474" y="57"/>
                    </a:cubicBezTo>
                    <a:close/>
                    <a:moveTo>
                      <a:pt x="258" y="117"/>
                    </a:move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60" y="108"/>
                      <a:pt x="261" y="107"/>
                      <a:pt x="262" y="106"/>
                    </a:cubicBezTo>
                    <a:cubicBezTo>
                      <a:pt x="263" y="104"/>
                      <a:pt x="264" y="102"/>
                      <a:pt x="264" y="99"/>
                    </a:cubicBezTo>
                    <a:cubicBezTo>
                      <a:pt x="265" y="97"/>
                      <a:pt x="265" y="94"/>
                      <a:pt x="265" y="91"/>
                    </a:cubicBezTo>
                    <a:cubicBezTo>
                      <a:pt x="265" y="88"/>
                      <a:pt x="264" y="85"/>
                      <a:pt x="264" y="82"/>
                    </a:cubicBezTo>
                    <a:cubicBezTo>
                      <a:pt x="263" y="80"/>
                      <a:pt x="262" y="77"/>
                      <a:pt x="261" y="75"/>
                    </a:cubicBezTo>
                    <a:cubicBezTo>
                      <a:pt x="260" y="74"/>
                      <a:pt x="259" y="73"/>
                      <a:pt x="258" y="73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63" y="65"/>
                      <a:pt x="267" y="67"/>
                      <a:pt x="270" y="69"/>
                    </a:cubicBezTo>
                    <a:cubicBezTo>
                      <a:pt x="273" y="72"/>
                      <a:pt x="275" y="75"/>
                      <a:pt x="276" y="79"/>
                    </a:cubicBezTo>
                    <a:cubicBezTo>
                      <a:pt x="278" y="83"/>
                      <a:pt x="278" y="87"/>
                      <a:pt x="278" y="92"/>
                    </a:cubicBezTo>
                    <a:cubicBezTo>
                      <a:pt x="278" y="96"/>
                      <a:pt x="277" y="100"/>
                      <a:pt x="275" y="104"/>
                    </a:cubicBezTo>
                    <a:cubicBezTo>
                      <a:pt x="273" y="108"/>
                      <a:pt x="271" y="111"/>
                      <a:pt x="267" y="114"/>
                    </a:cubicBezTo>
                    <a:cubicBezTo>
                      <a:pt x="265" y="116"/>
                      <a:pt x="261" y="117"/>
                      <a:pt x="258" y="117"/>
                    </a:cubicBezTo>
                    <a:close/>
                    <a:moveTo>
                      <a:pt x="322" y="148"/>
                    </a:moveTo>
                    <a:cubicBezTo>
                      <a:pt x="322" y="151"/>
                      <a:pt x="321" y="154"/>
                      <a:pt x="319" y="156"/>
                    </a:cubicBezTo>
                    <a:cubicBezTo>
                      <a:pt x="318" y="158"/>
                      <a:pt x="316" y="160"/>
                      <a:pt x="313" y="161"/>
                    </a:cubicBezTo>
                    <a:cubicBezTo>
                      <a:pt x="311" y="162"/>
                      <a:pt x="309" y="162"/>
                      <a:pt x="308" y="162"/>
                    </a:cubicBezTo>
                    <a:cubicBezTo>
                      <a:pt x="306" y="162"/>
                      <a:pt x="305" y="161"/>
                      <a:pt x="305" y="158"/>
                    </a:cubicBezTo>
                    <a:cubicBezTo>
                      <a:pt x="306" y="156"/>
                      <a:pt x="306" y="154"/>
                      <a:pt x="306" y="150"/>
                    </a:cubicBezTo>
                    <a:cubicBezTo>
                      <a:pt x="306" y="147"/>
                      <a:pt x="306" y="143"/>
                      <a:pt x="307" y="139"/>
                    </a:cubicBezTo>
                    <a:cubicBezTo>
                      <a:pt x="307" y="135"/>
                      <a:pt x="307" y="130"/>
                      <a:pt x="307" y="125"/>
                    </a:cubicBezTo>
                    <a:cubicBezTo>
                      <a:pt x="308" y="121"/>
                      <a:pt x="308" y="116"/>
                      <a:pt x="308" y="111"/>
                    </a:cubicBezTo>
                    <a:cubicBezTo>
                      <a:pt x="307" y="115"/>
                      <a:pt x="305" y="118"/>
                      <a:pt x="302" y="120"/>
                    </a:cubicBezTo>
                    <a:cubicBezTo>
                      <a:pt x="301" y="122"/>
                      <a:pt x="299" y="123"/>
                      <a:pt x="297" y="123"/>
                    </a:cubicBezTo>
                    <a:cubicBezTo>
                      <a:pt x="295" y="123"/>
                      <a:pt x="294" y="123"/>
                      <a:pt x="292" y="122"/>
                    </a:cubicBezTo>
                    <a:cubicBezTo>
                      <a:pt x="290" y="121"/>
                      <a:pt x="288" y="120"/>
                      <a:pt x="287" y="118"/>
                    </a:cubicBezTo>
                    <a:cubicBezTo>
                      <a:pt x="286" y="116"/>
                      <a:pt x="285" y="115"/>
                      <a:pt x="284" y="113"/>
                    </a:cubicBezTo>
                    <a:cubicBezTo>
                      <a:pt x="284" y="110"/>
                      <a:pt x="284" y="108"/>
                      <a:pt x="284" y="104"/>
                    </a:cubicBezTo>
                    <a:cubicBezTo>
                      <a:pt x="283" y="101"/>
                      <a:pt x="283" y="97"/>
                      <a:pt x="283" y="93"/>
                    </a:cubicBezTo>
                    <a:cubicBezTo>
                      <a:pt x="283" y="89"/>
                      <a:pt x="283" y="84"/>
                      <a:pt x="284" y="80"/>
                    </a:cubicBezTo>
                    <a:cubicBezTo>
                      <a:pt x="284" y="76"/>
                      <a:pt x="284" y="72"/>
                      <a:pt x="284" y="68"/>
                    </a:cubicBezTo>
                    <a:cubicBezTo>
                      <a:pt x="284" y="65"/>
                      <a:pt x="285" y="64"/>
                      <a:pt x="287" y="62"/>
                    </a:cubicBezTo>
                    <a:cubicBezTo>
                      <a:pt x="288" y="61"/>
                      <a:pt x="290" y="60"/>
                      <a:pt x="292" y="60"/>
                    </a:cubicBezTo>
                    <a:cubicBezTo>
                      <a:pt x="294" y="60"/>
                      <a:pt x="296" y="60"/>
                      <a:pt x="298" y="61"/>
                    </a:cubicBezTo>
                    <a:cubicBezTo>
                      <a:pt x="300" y="62"/>
                      <a:pt x="301" y="63"/>
                      <a:pt x="301" y="65"/>
                    </a:cubicBezTo>
                    <a:cubicBezTo>
                      <a:pt x="300" y="69"/>
                      <a:pt x="300" y="74"/>
                      <a:pt x="299" y="79"/>
                    </a:cubicBezTo>
                    <a:cubicBezTo>
                      <a:pt x="299" y="84"/>
                      <a:pt x="299" y="89"/>
                      <a:pt x="298" y="94"/>
                    </a:cubicBezTo>
                    <a:cubicBezTo>
                      <a:pt x="298" y="98"/>
                      <a:pt x="298" y="102"/>
                      <a:pt x="298" y="105"/>
                    </a:cubicBezTo>
                    <a:cubicBezTo>
                      <a:pt x="298" y="108"/>
                      <a:pt x="298" y="110"/>
                      <a:pt x="299" y="110"/>
                    </a:cubicBezTo>
                    <a:cubicBezTo>
                      <a:pt x="300" y="111"/>
                      <a:pt x="301" y="110"/>
                      <a:pt x="302" y="109"/>
                    </a:cubicBezTo>
                    <a:cubicBezTo>
                      <a:pt x="302" y="107"/>
                      <a:pt x="303" y="105"/>
                      <a:pt x="304" y="103"/>
                    </a:cubicBezTo>
                    <a:cubicBezTo>
                      <a:pt x="305" y="101"/>
                      <a:pt x="306" y="98"/>
                      <a:pt x="306" y="95"/>
                    </a:cubicBezTo>
                    <a:cubicBezTo>
                      <a:pt x="307" y="92"/>
                      <a:pt x="308" y="89"/>
                      <a:pt x="308" y="87"/>
                    </a:cubicBezTo>
                    <a:cubicBezTo>
                      <a:pt x="309" y="84"/>
                      <a:pt x="309" y="82"/>
                      <a:pt x="309" y="79"/>
                    </a:cubicBezTo>
                    <a:cubicBezTo>
                      <a:pt x="309" y="78"/>
                      <a:pt x="310" y="78"/>
                      <a:pt x="310" y="77"/>
                    </a:cubicBezTo>
                    <a:cubicBezTo>
                      <a:pt x="310" y="72"/>
                      <a:pt x="310" y="72"/>
                      <a:pt x="310" y="72"/>
                    </a:cubicBezTo>
                    <a:cubicBezTo>
                      <a:pt x="310" y="71"/>
                      <a:pt x="311" y="69"/>
                      <a:pt x="312" y="68"/>
                    </a:cubicBezTo>
                    <a:cubicBezTo>
                      <a:pt x="314" y="68"/>
                      <a:pt x="316" y="67"/>
                      <a:pt x="318" y="67"/>
                    </a:cubicBezTo>
                    <a:cubicBezTo>
                      <a:pt x="320" y="67"/>
                      <a:pt x="322" y="67"/>
                      <a:pt x="323" y="68"/>
                    </a:cubicBezTo>
                    <a:cubicBezTo>
                      <a:pt x="325" y="69"/>
                      <a:pt x="325" y="70"/>
                      <a:pt x="325" y="72"/>
                    </a:cubicBezTo>
                    <a:cubicBezTo>
                      <a:pt x="325" y="75"/>
                      <a:pt x="324" y="79"/>
                      <a:pt x="324" y="83"/>
                    </a:cubicBezTo>
                    <a:cubicBezTo>
                      <a:pt x="324" y="88"/>
                      <a:pt x="324" y="93"/>
                      <a:pt x="323" y="98"/>
                    </a:cubicBezTo>
                    <a:cubicBezTo>
                      <a:pt x="323" y="103"/>
                      <a:pt x="323" y="109"/>
                      <a:pt x="323" y="114"/>
                    </a:cubicBezTo>
                    <a:cubicBezTo>
                      <a:pt x="323" y="119"/>
                      <a:pt x="323" y="124"/>
                      <a:pt x="323" y="129"/>
                    </a:cubicBezTo>
                    <a:cubicBezTo>
                      <a:pt x="322" y="134"/>
                      <a:pt x="322" y="138"/>
                      <a:pt x="322" y="141"/>
                    </a:cubicBezTo>
                    <a:cubicBezTo>
                      <a:pt x="322" y="145"/>
                      <a:pt x="322" y="147"/>
                      <a:pt x="322" y="148"/>
                    </a:cubicBezTo>
                    <a:close/>
                    <a:moveTo>
                      <a:pt x="130" y="96"/>
                    </a:moveTo>
                    <a:cubicBezTo>
                      <a:pt x="132" y="94"/>
                      <a:pt x="133" y="92"/>
                      <a:pt x="134" y="89"/>
                    </a:cubicBezTo>
                    <a:cubicBezTo>
                      <a:pt x="134" y="86"/>
                      <a:pt x="135" y="83"/>
                      <a:pt x="136" y="81"/>
                    </a:cubicBezTo>
                    <a:cubicBezTo>
                      <a:pt x="136" y="78"/>
                      <a:pt x="137" y="76"/>
                      <a:pt x="137" y="74"/>
                    </a:cubicBezTo>
                    <a:cubicBezTo>
                      <a:pt x="138" y="72"/>
                      <a:pt x="139" y="71"/>
                      <a:pt x="140" y="71"/>
                    </a:cubicBezTo>
                    <a:cubicBezTo>
                      <a:pt x="142" y="71"/>
                      <a:pt x="143" y="72"/>
                      <a:pt x="144" y="73"/>
                    </a:cubicBezTo>
                    <a:cubicBezTo>
                      <a:pt x="145" y="74"/>
                      <a:pt x="146" y="76"/>
                      <a:pt x="147" y="77"/>
                    </a:cubicBezTo>
                    <a:cubicBezTo>
                      <a:pt x="148" y="79"/>
                      <a:pt x="148" y="81"/>
                      <a:pt x="149" y="83"/>
                    </a:cubicBezTo>
                    <a:cubicBezTo>
                      <a:pt x="149" y="85"/>
                      <a:pt x="149" y="87"/>
                      <a:pt x="149" y="88"/>
                    </a:cubicBezTo>
                    <a:cubicBezTo>
                      <a:pt x="149" y="96"/>
                      <a:pt x="147" y="103"/>
                      <a:pt x="141" y="109"/>
                    </a:cubicBezTo>
                    <a:cubicBezTo>
                      <a:pt x="136" y="114"/>
                      <a:pt x="130" y="119"/>
                      <a:pt x="122" y="123"/>
                    </a:cubicBezTo>
                    <a:cubicBezTo>
                      <a:pt x="114" y="127"/>
                      <a:pt x="105" y="130"/>
                      <a:pt x="96" y="132"/>
                    </a:cubicBezTo>
                    <a:cubicBezTo>
                      <a:pt x="86" y="133"/>
                      <a:pt x="78" y="134"/>
                      <a:pt x="69" y="134"/>
                    </a:cubicBezTo>
                    <a:cubicBezTo>
                      <a:pt x="63" y="134"/>
                      <a:pt x="57" y="134"/>
                      <a:pt x="49" y="133"/>
                    </a:cubicBezTo>
                    <a:cubicBezTo>
                      <a:pt x="42" y="132"/>
                      <a:pt x="34" y="130"/>
                      <a:pt x="28" y="127"/>
                    </a:cubicBezTo>
                    <a:cubicBezTo>
                      <a:pt x="21" y="125"/>
                      <a:pt x="15" y="121"/>
                      <a:pt x="11" y="116"/>
                    </a:cubicBezTo>
                    <a:cubicBezTo>
                      <a:pt x="6" y="111"/>
                      <a:pt x="4" y="104"/>
                      <a:pt x="4" y="96"/>
                    </a:cubicBezTo>
                    <a:cubicBezTo>
                      <a:pt x="4" y="89"/>
                      <a:pt x="6" y="83"/>
                      <a:pt x="11" y="79"/>
                    </a:cubicBezTo>
                    <a:cubicBezTo>
                      <a:pt x="15" y="75"/>
                      <a:pt x="21" y="71"/>
                      <a:pt x="27" y="68"/>
                    </a:cubicBezTo>
                    <a:cubicBezTo>
                      <a:pt x="24" y="67"/>
                      <a:pt x="20" y="66"/>
                      <a:pt x="17" y="65"/>
                    </a:cubicBezTo>
                    <a:cubicBezTo>
                      <a:pt x="14" y="63"/>
                      <a:pt x="11" y="61"/>
                      <a:pt x="8" y="59"/>
                    </a:cubicBezTo>
                    <a:cubicBezTo>
                      <a:pt x="6" y="57"/>
                      <a:pt x="4" y="54"/>
                      <a:pt x="2" y="51"/>
                    </a:cubicBezTo>
                    <a:cubicBezTo>
                      <a:pt x="1" y="48"/>
                      <a:pt x="0" y="45"/>
                      <a:pt x="0" y="41"/>
                    </a:cubicBezTo>
                    <a:cubicBezTo>
                      <a:pt x="0" y="35"/>
                      <a:pt x="1" y="31"/>
                      <a:pt x="4" y="27"/>
                    </a:cubicBezTo>
                    <a:cubicBezTo>
                      <a:pt x="7" y="23"/>
                      <a:pt x="11" y="19"/>
                      <a:pt x="15" y="16"/>
                    </a:cubicBezTo>
                    <a:cubicBezTo>
                      <a:pt x="20" y="13"/>
                      <a:pt x="25" y="11"/>
                      <a:pt x="30" y="9"/>
                    </a:cubicBezTo>
                    <a:cubicBezTo>
                      <a:pt x="36" y="7"/>
                      <a:pt x="42" y="5"/>
                      <a:pt x="48" y="4"/>
                    </a:cubicBezTo>
                    <a:cubicBezTo>
                      <a:pt x="54" y="2"/>
                      <a:pt x="59" y="2"/>
                      <a:pt x="65" y="1"/>
                    </a:cubicBezTo>
                    <a:cubicBezTo>
                      <a:pt x="70" y="1"/>
                      <a:pt x="75" y="0"/>
                      <a:pt x="79" y="0"/>
                    </a:cubicBezTo>
                    <a:cubicBezTo>
                      <a:pt x="86" y="0"/>
                      <a:pt x="93" y="1"/>
                      <a:pt x="101" y="2"/>
                    </a:cubicBezTo>
                    <a:cubicBezTo>
                      <a:pt x="109" y="4"/>
                      <a:pt x="117" y="5"/>
                      <a:pt x="123" y="8"/>
                    </a:cubicBezTo>
                    <a:cubicBezTo>
                      <a:pt x="130" y="10"/>
                      <a:pt x="136" y="13"/>
                      <a:pt x="141" y="17"/>
                    </a:cubicBezTo>
                    <a:cubicBezTo>
                      <a:pt x="145" y="20"/>
                      <a:pt x="147" y="24"/>
                      <a:pt x="147" y="29"/>
                    </a:cubicBezTo>
                    <a:cubicBezTo>
                      <a:pt x="147" y="31"/>
                      <a:pt x="146" y="32"/>
                      <a:pt x="144" y="32"/>
                    </a:cubicBezTo>
                    <a:cubicBezTo>
                      <a:pt x="142" y="32"/>
                      <a:pt x="140" y="32"/>
                      <a:pt x="136" y="31"/>
                    </a:cubicBezTo>
                    <a:cubicBezTo>
                      <a:pt x="133" y="30"/>
                      <a:pt x="130" y="29"/>
                      <a:pt x="127" y="28"/>
                    </a:cubicBezTo>
                    <a:cubicBezTo>
                      <a:pt x="123" y="26"/>
                      <a:pt x="120" y="25"/>
                      <a:pt x="117" y="25"/>
                    </a:cubicBezTo>
                    <a:cubicBezTo>
                      <a:pt x="110" y="23"/>
                      <a:pt x="103" y="21"/>
                      <a:pt x="97" y="20"/>
                    </a:cubicBezTo>
                    <a:cubicBezTo>
                      <a:pt x="90" y="19"/>
                      <a:pt x="83" y="18"/>
                      <a:pt x="76" y="18"/>
                    </a:cubicBezTo>
                    <a:cubicBezTo>
                      <a:pt x="71" y="18"/>
                      <a:pt x="65" y="19"/>
                      <a:pt x="58" y="20"/>
                    </a:cubicBezTo>
                    <a:cubicBezTo>
                      <a:pt x="51" y="21"/>
                      <a:pt x="45" y="22"/>
                      <a:pt x="39" y="24"/>
                    </a:cubicBezTo>
                    <a:cubicBezTo>
                      <a:pt x="33" y="26"/>
                      <a:pt x="28" y="28"/>
                      <a:pt x="23" y="31"/>
                    </a:cubicBezTo>
                    <a:cubicBezTo>
                      <a:pt x="19" y="34"/>
                      <a:pt x="17" y="37"/>
                      <a:pt x="17" y="41"/>
                    </a:cubicBezTo>
                    <a:cubicBezTo>
                      <a:pt x="17" y="45"/>
                      <a:pt x="19" y="48"/>
                      <a:pt x="22" y="50"/>
                    </a:cubicBezTo>
                    <a:cubicBezTo>
                      <a:pt x="25" y="52"/>
                      <a:pt x="29" y="54"/>
                      <a:pt x="34" y="55"/>
                    </a:cubicBezTo>
                    <a:cubicBezTo>
                      <a:pt x="38" y="56"/>
                      <a:pt x="44" y="57"/>
                      <a:pt x="51" y="57"/>
                    </a:cubicBezTo>
                    <a:cubicBezTo>
                      <a:pt x="57" y="57"/>
                      <a:pt x="64" y="58"/>
                      <a:pt x="71" y="58"/>
                    </a:cubicBezTo>
                    <a:cubicBezTo>
                      <a:pt x="78" y="58"/>
                      <a:pt x="85" y="57"/>
                      <a:pt x="92" y="57"/>
                    </a:cubicBezTo>
                    <a:cubicBezTo>
                      <a:pt x="99" y="57"/>
                      <a:pt x="106" y="57"/>
                      <a:pt x="112" y="57"/>
                    </a:cubicBezTo>
                    <a:cubicBezTo>
                      <a:pt x="118" y="57"/>
                      <a:pt x="123" y="58"/>
                      <a:pt x="128" y="59"/>
                    </a:cubicBezTo>
                    <a:cubicBezTo>
                      <a:pt x="133" y="60"/>
                      <a:pt x="136" y="61"/>
                      <a:pt x="138" y="63"/>
                    </a:cubicBezTo>
                    <a:cubicBezTo>
                      <a:pt x="138" y="62"/>
                      <a:pt x="138" y="62"/>
                      <a:pt x="138" y="62"/>
                    </a:cubicBezTo>
                    <a:cubicBezTo>
                      <a:pt x="139" y="63"/>
                      <a:pt x="140" y="63"/>
                      <a:pt x="140" y="64"/>
                    </a:cubicBezTo>
                    <a:cubicBezTo>
                      <a:pt x="140" y="64"/>
                      <a:pt x="140" y="65"/>
                      <a:pt x="139" y="65"/>
                    </a:cubicBezTo>
                    <a:cubicBezTo>
                      <a:pt x="139" y="66"/>
                      <a:pt x="138" y="66"/>
                      <a:pt x="137" y="66"/>
                    </a:cubicBezTo>
                    <a:cubicBezTo>
                      <a:pt x="136" y="67"/>
                      <a:pt x="135" y="67"/>
                      <a:pt x="135" y="67"/>
                    </a:cubicBezTo>
                    <a:cubicBezTo>
                      <a:pt x="125" y="68"/>
                      <a:pt x="115" y="69"/>
                      <a:pt x="107" y="69"/>
                    </a:cubicBezTo>
                    <a:cubicBezTo>
                      <a:pt x="98" y="69"/>
                      <a:pt x="90" y="69"/>
                      <a:pt x="84" y="70"/>
                    </a:cubicBezTo>
                    <a:cubicBezTo>
                      <a:pt x="77" y="70"/>
                      <a:pt x="71" y="70"/>
                      <a:pt x="66" y="70"/>
                    </a:cubicBezTo>
                    <a:cubicBezTo>
                      <a:pt x="61" y="71"/>
                      <a:pt x="57" y="71"/>
                      <a:pt x="53" y="72"/>
                    </a:cubicBezTo>
                    <a:cubicBezTo>
                      <a:pt x="49" y="73"/>
                      <a:pt x="45" y="74"/>
                      <a:pt x="40" y="76"/>
                    </a:cubicBezTo>
                    <a:cubicBezTo>
                      <a:pt x="36" y="77"/>
                      <a:pt x="32" y="79"/>
                      <a:pt x="28" y="81"/>
                    </a:cubicBezTo>
                    <a:cubicBezTo>
                      <a:pt x="25" y="82"/>
                      <a:pt x="22" y="84"/>
                      <a:pt x="20" y="87"/>
                    </a:cubicBezTo>
                    <a:cubicBezTo>
                      <a:pt x="17" y="89"/>
                      <a:pt x="16" y="92"/>
                      <a:pt x="16" y="95"/>
                    </a:cubicBezTo>
                    <a:cubicBezTo>
                      <a:pt x="16" y="100"/>
                      <a:pt x="18" y="104"/>
                      <a:pt x="21" y="107"/>
                    </a:cubicBezTo>
                    <a:cubicBezTo>
                      <a:pt x="24" y="110"/>
                      <a:pt x="28" y="113"/>
                      <a:pt x="33" y="114"/>
                    </a:cubicBezTo>
                    <a:cubicBezTo>
                      <a:pt x="37" y="116"/>
                      <a:pt x="42" y="117"/>
                      <a:pt x="47" y="118"/>
                    </a:cubicBezTo>
                    <a:cubicBezTo>
                      <a:pt x="52" y="118"/>
                      <a:pt x="57" y="119"/>
                      <a:pt x="61" y="119"/>
                    </a:cubicBezTo>
                    <a:cubicBezTo>
                      <a:pt x="66" y="119"/>
                      <a:pt x="72" y="118"/>
                      <a:pt x="78" y="118"/>
                    </a:cubicBezTo>
                    <a:cubicBezTo>
                      <a:pt x="84" y="117"/>
                      <a:pt x="91" y="116"/>
                      <a:pt x="97" y="115"/>
                    </a:cubicBezTo>
                    <a:cubicBezTo>
                      <a:pt x="104" y="113"/>
                      <a:pt x="110" y="111"/>
                      <a:pt x="116" y="108"/>
                    </a:cubicBezTo>
                    <a:cubicBezTo>
                      <a:pt x="122" y="105"/>
                      <a:pt x="127" y="101"/>
                      <a:pt x="130" y="96"/>
                    </a:cubicBezTo>
                    <a:close/>
                    <a:moveTo>
                      <a:pt x="258" y="65"/>
                    </a:moveTo>
                    <a:cubicBezTo>
                      <a:pt x="258" y="73"/>
                      <a:pt x="258" y="73"/>
                      <a:pt x="258" y="73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6" y="73"/>
                      <a:pt x="254" y="74"/>
                      <a:pt x="253" y="75"/>
                    </a:cubicBezTo>
                    <a:cubicBezTo>
                      <a:pt x="252" y="77"/>
                      <a:pt x="252" y="79"/>
                      <a:pt x="251" y="82"/>
                    </a:cubicBezTo>
                    <a:cubicBezTo>
                      <a:pt x="251" y="84"/>
                      <a:pt x="250" y="87"/>
                      <a:pt x="250" y="90"/>
                    </a:cubicBezTo>
                    <a:cubicBezTo>
                      <a:pt x="250" y="93"/>
                      <a:pt x="251" y="96"/>
                      <a:pt x="251" y="98"/>
                    </a:cubicBezTo>
                    <a:cubicBezTo>
                      <a:pt x="252" y="101"/>
                      <a:pt x="253" y="103"/>
                      <a:pt x="254" y="105"/>
                    </a:cubicBezTo>
                    <a:cubicBezTo>
                      <a:pt x="255" y="107"/>
                      <a:pt x="256" y="107"/>
                      <a:pt x="258" y="108"/>
                    </a:cubicBezTo>
                    <a:cubicBezTo>
                      <a:pt x="258" y="117"/>
                      <a:pt x="258" y="117"/>
                      <a:pt x="258" y="117"/>
                    </a:cubicBezTo>
                    <a:cubicBezTo>
                      <a:pt x="257" y="117"/>
                      <a:pt x="256" y="117"/>
                      <a:pt x="256" y="117"/>
                    </a:cubicBezTo>
                    <a:cubicBezTo>
                      <a:pt x="250" y="117"/>
                      <a:pt x="246" y="116"/>
                      <a:pt x="243" y="113"/>
                    </a:cubicBezTo>
                    <a:cubicBezTo>
                      <a:pt x="240" y="111"/>
                      <a:pt x="238" y="107"/>
                      <a:pt x="237" y="103"/>
                    </a:cubicBezTo>
                    <a:cubicBezTo>
                      <a:pt x="236" y="100"/>
                      <a:pt x="235" y="95"/>
                      <a:pt x="236" y="91"/>
                    </a:cubicBezTo>
                    <a:cubicBezTo>
                      <a:pt x="236" y="86"/>
                      <a:pt x="237" y="82"/>
                      <a:pt x="239" y="78"/>
                    </a:cubicBezTo>
                    <a:cubicBezTo>
                      <a:pt x="241" y="74"/>
                      <a:pt x="244" y="71"/>
                      <a:pt x="247" y="68"/>
                    </a:cubicBezTo>
                    <a:cubicBezTo>
                      <a:pt x="250" y="66"/>
                      <a:pt x="253" y="65"/>
                      <a:pt x="258" y="65"/>
                    </a:cubicBezTo>
                    <a:close/>
                    <a:moveTo>
                      <a:pt x="234" y="51"/>
                    </a:moveTo>
                    <a:cubicBezTo>
                      <a:pt x="234" y="54"/>
                      <a:pt x="232" y="56"/>
                      <a:pt x="229" y="58"/>
                    </a:cubicBezTo>
                    <a:cubicBezTo>
                      <a:pt x="226" y="59"/>
                      <a:pt x="222" y="60"/>
                      <a:pt x="219" y="60"/>
                    </a:cubicBezTo>
                    <a:cubicBezTo>
                      <a:pt x="217" y="60"/>
                      <a:pt x="215" y="59"/>
                      <a:pt x="213" y="59"/>
                    </a:cubicBezTo>
                    <a:cubicBezTo>
                      <a:pt x="211" y="58"/>
                      <a:pt x="210" y="58"/>
                      <a:pt x="209" y="57"/>
                    </a:cubicBezTo>
                    <a:cubicBezTo>
                      <a:pt x="207" y="56"/>
                      <a:pt x="206" y="55"/>
                      <a:pt x="205" y="53"/>
                    </a:cubicBezTo>
                    <a:cubicBezTo>
                      <a:pt x="204" y="52"/>
                      <a:pt x="204" y="51"/>
                      <a:pt x="204" y="49"/>
                    </a:cubicBezTo>
                    <a:cubicBezTo>
                      <a:pt x="204" y="46"/>
                      <a:pt x="206" y="44"/>
                      <a:pt x="209" y="42"/>
                    </a:cubicBezTo>
                    <a:cubicBezTo>
                      <a:pt x="212" y="41"/>
                      <a:pt x="215" y="40"/>
                      <a:pt x="219" y="40"/>
                    </a:cubicBezTo>
                    <a:cubicBezTo>
                      <a:pt x="223" y="40"/>
                      <a:pt x="227" y="42"/>
                      <a:pt x="230" y="43"/>
                    </a:cubicBezTo>
                    <a:cubicBezTo>
                      <a:pt x="233" y="45"/>
                      <a:pt x="234" y="48"/>
                      <a:pt x="234" y="51"/>
                    </a:cubicBezTo>
                    <a:close/>
                    <a:moveTo>
                      <a:pt x="223" y="151"/>
                    </a:moveTo>
                    <a:cubicBezTo>
                      <a:pt x="223" y="154"/>
                      <a:pt x="222" y="156"/>
                      <a:pt x="220" y="158"/>
                    </a:cubicBezTo>
                    <a:cubicBezTo>
                      <a:pt x="218" y="160"/>
                      <a:pt x="216" y="161"/>
                      <a:pt x="214" y="162"/>
                    </a:cubicBezTo>
                    <a:cubicBezTo>
                      <a:pt x="212" y="162"/>
                      <a:pt x="210" y="162"/>
                      <a:pt x="208" y="162"/>
                    </a:cubicBezTo>
                    <a:cubicBezTo>
                      <a:pt x="206" y="161"/>
                      <a:pt x="205" y="160"/>
                      <a:pt x="206" y="158"/>
                    </a:cubicBezTo>
                    <a:cubicBezTo>
                      <a:pt x="206" y="156"/>
                      <a:pt x="207" y="153"/>
                      <a:pt x="207" y="148"/>
                    </a:cubicBezTo>
                    <a:cubicBezTo>
                      <a:pt x="207" y="144"/>
                      <a:pt x="208" y="139"/>
                      <a:pt x="208" y="134"/>
                    </a:cubicBezTo>
                    <a:cubicBezTo>
                      <a:pt x="208" y="129"/>
                      <a:pt x="209" y="123"/>
                      <a:pt x="209" y="117"/>
                    </a:cubicBezTo>
                    <a:cubicBezTo>
                      <a:pt x="209" y="113"/>
                      <a:pt x="209" y="108"/>
                      <a:pt x="209" y="104"/>
                    </a:cubicBezTo>
                    <a:cubicBezTo>
                      <a:pt x="209" y="104"/>
                      <a:pt x="209" y="105"/>
                      <a:pt x="208" y="105"/>
                    </a:cubicBezTo>
                    <a:cubicBezTo>
                      <a:pt x="206" y="108"/>
                      <a:pt x="204" y="111"/>
                      <a:pt x="201" y="114"/>
                    </a:cubicBezTo>
                    <a:cubicBezTo>
                      <a:pt x="199" y="116"/>
                      <a:pt x="196" y="117"/>
                      <a:pt x="194" y="117"/>
                    </a:cubicBezTo>
                    <a:cubicBezTo>
                      <a:pt x="190" y="117"/>
                      <a:pt x="187" y="116"/>
                      <a:pt x="185" y="114"/>
                    </a:cubicBezTo>
                    <a:cubicBezTo>
                      <a:pt x="184" y="112"/>
                      <a:pt x="182" y="109"/>
                      <a:pt x="182" y="107"/>
                    </a:cubicBezTo>
                    <a:cubicBezTo>
                      <a:pt x="181" y="104"/>
                      <a:pt x="181" y="101"/>
                      <a:pt x="181" y="99"/>
                    </a:cubicBezTo>
                    <a:cubicBezTo>
                      <a:pt x="181" y="96"/>
                      <a:pt x="181" y="94"/>
                      <a:pt x="181" y="94"/>
                    </a:cubicBezTo>
                    <a:cubicBezTo>
                      <a:pt x="180" y="94"/>
                      <a:pt x="180" y="95"/>
                      <a:pt x="179" y="97"/>
                    </a:cubicBezTo>
                    <a:cubicBezTo>
                      <a:pt x="178" y="98"/>
                      <a:pt x="177" y="100"/>
                      <a:pt x="177" y="103"/>
                    </a:cubicBezTo>
                    <a:cubicBezTo>
                      <a:pt x="176" y="105"/>
                      <a:pt x="175" y="107"/>
                      <a:pt x="175" y="110"/>
                    </a:cubicBezTo>
                    <a:cubicBezTo>
                      <a:pt x="174" y="112"/>
                      <a:pt x="174" y="114"/>
                      <a:pt x="174" y="116"/>
                    </a:cubicBezTo>
                    <a:cubicBezTo>
                      <a:pt x="173" y="118"/>
                      <a:pt x="172" y="119"/>
                      <a:pt x="171" y="120"/>
                    </a:cubicBezTo>
                    <a:cubicBezTo>
                      <a:pt x="169" y="121"/>
                      <a:pt x="168" y="121"/>
                      <a:pt x="166" y="121"/>
                    </a:cubicBezTo>
                    <a:cubicBezTo>
                      <a:pt x="164" y="121"/>
                      <a:pt x="162" y="121"/>
                      <a:pt x="160" y="120"/>
                    </a:cubicBezTo>
                    <a:cubicBezTo>
                      <a:pt x="159" y="119"/>
                      <a:pt x="158" y="117"/>
                      <a:pt x="158" y="115"/>
                    </a:cubicBezTo>
                    <a:cubicBezTo>
                      <a:pt x="158" y="113"/>
                      <a:pt x="158" y="110"/>
                      <a:pt x="158" y="107"/>
                    </a:cubicBezTo>
                    <a:cubicBezTo>
                      <a:pt x="158" y="103"/>
                      <a:pt x="158" y="100"/>
                      <a:pt x="158" y="96"/>
                    </a:cubicBezTo>
                    <a:cubicBezTo>
                      <a:pt x="158" y="92"/>
                      <a:pt x="158" y="89"/>
                      <a:pt x="158" y="85"/>
                    </a:cubicBezTo>
                    <a:cubicBezTo>
                      <a:pt x="158" y="82"/>
                      <a:pt x="158" y="78"/>
                      <a:pt x="159" y="76"/>
                    </a:cubicBezTo>
                    <a:cubicBezTo>
                      <a:pt x="159" y="73"/>
                      <a:pt x="160" y="71"/>
                      <a:pt x="162" y="69"/>
                    </a:cubicBezTo>
                    <a:cubicBezTo>
                      <a:pt x="164" y="68"/>
                      <a:pt x="166" y="67"/>
                      <a:pt x="168" y="67"/>
                    </a:cubicBezTo>
                    <a:cubicBezTo>
                      <a:pt x="170" y="67"/>
                      <a:pt x="172" y="67"/>
                      <a:pt x="173" y="68"/>
                    </a:cubicBezTo>
                    <a:cubicBezTo>
                      <a:pt x="175" y="69"/>
                      <a:pt x="176" y="71"/>
                      <a:pt x="175" y="73"/>
                    </a:cubicBezTo>
                    <a:cubicBezTo>
                      <a:pt x="175" y="75"/>
                      <a:pt x="175" y="77"/>
                      <a:pt x="174" y="80"/>
                    </a:cubicBezTo>
                    <a:cubicBezTo>
                      <a:pt x="174" y="82"/>
                      <a:pt x="173" y="84"/>
                      <a:pt x="173" y="87"/>
                    </a:cubicBezTo>
                    <a:cubicBezTo>
                      <a:pt x="172" y="89"/>
                      <a:pt x="172" y="92"/>
                      <a:pt x="172" y="94"/>
                    </a:cubicBezTo>
                    <a:cubicBezTo>
                      <a:pt x="172" y="96"/>
                      <a:pt x="172" y="98"/>
                      <a:pt x="172" y="99"/>
                    </a:cubicBezTo>
                    <a:cubicBezTo>
                      <a:pt x="173" y="95"/>
                      <a:pt x="174" y="92"/>
                      <a:pt x="176" y="89"/>
                    </a:cubicBezTo>
                    <a:cubicBezTo>
                      <a:pt x="177" y="86"/>
                      <a:pt x="179" y="83"/>
                      <a:pt x="180" y="81"/>
                    </a:cubicBezTo>
                    <a:cubicBezTo>
                      <a:pt x="181" y="80"/>
                      <a:pt x="183" y="79"/>
                      <a:pt x="185" y="78"/>
                    </a:cubicBezTo>
                    <a:cubicBezTo>
                      <a:pt x="187" y="77"/>
                      <a:pt x="189" y="77"/>
                      <a:pt x="191" y="77"/>
                    </a:cubicBezTo>
                    <a:cubicBezTo>
                      <a:pt x="192" y="77"/>
                      <a:pt x="194" y="78"/>
                      <a:pt x="195" y="79"/>
                    </a:cubicBezTo>
                    <a:cubicBezTo>
                      <a:pt x="196" y="80"/>
                      <a:pt x="196" y="81"/>
                      <a:pt x="196" y="83"/>
                    </a:cubicBezTo>
                    <a:cubicBezTo>
                      <a:pt x="195" y="84"/>
                      <a:pt x="195" y="86"/>
                      <a:pt x="194" y="89"/>
                    </a:cubicBezTo>
                    <a:cubicBezTo>
                      <a:pt x="194" y="91"/>
                      <a:pt x="194" y="94"/>
                      <a:pt x="194" y="97"/>
                    </a:cubicBezTo>
                    <a:cubicBezTo>
                      <a:pt x="194" y="100"/>
                      <a:pt x="194" y="102"/>
                      <a:pt x="194" y="104"/>
                    </a:cubicBezTo>
                    <a:cubicBezTo>
                      <a:pt x="195" y="106"/>
                      <a:pt x="195" y="107"/>
                      <a:pt x="196" y="107"/>
                    </a:cubicBezTo>
                    <a:cubicBezTo>
                      <a:pt x="197" y="107"/>
                      <a:pt x="198" y="106"/>
                      <a:pt x="199" y="105"/>
                    </a:cubicBezTo>
                    <a:cubicBezTo>
                      <a:pt x="201" y="103"/>
                      <a:pt x="202" y="101"/>
                      <a:pt x="203" y="99"/>
                    </a:cubicBezTo>
                    <a:cubicBezTo>
                      <a:pt x="205" y="97"/>
                      <a:pt x="206" y="95"/>
                      <a:pt x="207" y="92"/>
                    </a:cubicBezTo>
                    <a:cubicBezTo>
                      <a:pt x="208" y="90"/>
                      <a:pt x="209" y="88"/>
                      <a:pt x="210" y="86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0" y="84"/>
                      <a:pt x="210" y="84"/>
                      <a:pt x="210" y="84"/>
                    </a:cubicBezTo>
                    <a:cubicBezTo>
                      <a:pt x="210" y="79"/>
                      <a:pt x="210" y="75"/>
                      <a:pt x="210" y="72"/>
                    </a:cubicBezTo>
                    <a:cubicBezTo>
                      <a:pt x="210" y="71"/>
                      <a:pt x="211" y="69"/>
                      <a:pt x="213" y="68"/>
                    </a:cubicBezTo>
                    <a:cubicBezTo>
                      <a:pt x="215" y="68"/>
                      <a:pt x="216" y="67"/>
                      <a:pt x="218" y="67"/>
                    </a:cubicBezTo>
                    <a:cubicBezTo>
                      <a:pt x="220" y="67"/>
                      <a:pt x="222" y="67"/>
                      <a:pt x="224" y="68"/>
                    </a:cubicBezTo>
                    <a:cubicBezTo>
                      <a:pt x="225" y="69"/>
                      <a:pt x="226" y="70"/>
                      <a:pt x="226" y="72"/>
                    </a:cubicBezTo>
                    <a:cubicBezTo>
                      <a:pt x="225" y="75"/>
                      <a:pt x="225" y="79"/>
                      <a:pt x="225" y="83"/>
                    </a:cubicBezTo>
                    <a:cubicBezTo>
                      <a:pt x="224" y="88"/>
                      <a:pt x="224" y="93"/>
                      <a:pt x="224" y="99"/>
                    </a:cubicBezTo>
                    <a:cubicBezTo>
                      <a:pt x="224" y="104"/>
                      <a:pt x="223" y="110"/>
                      <a:pt x="223" y="115"/>
                    </a:cubicBezTo>
                    <a:cubicBezTo>
                      <a:pt x="223" y="121"/>
                      <a:pt x="223" y="126"/>
                      <a:pt x="223" y="131"/>
                    </a:cubicBezTo>
                    <a:cubicBezTo>
                      <a:pt x="223" y="136"/>
                      <a:pt x="223" y="140"/>
                      <a:pt x="223" y="144"/>
                    </a:cubicBezTo>
                    <a:cubicBezTo>
                      <a:pt x="223" y="148"/>
                      <a:pt x="223" y="150"/>
                      <a:pt x="223" y="15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4" name="Freeform 65"/>
              <p:cNvSpPr/>
              <p:nvPr/>
            </p:nvSpPr>
            <p:spPr>
              <a:xfrm>
                <a:off x="10277476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1636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5081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3" y="17"/>
                      <a:pt x="22" y="20"/>
                      <a:pt x="19" y="21"/>
                    </a:cubicBezTo>
                    <a:cubicBezTo>
                      <a:pt x="16" y="23"/>
                      <a:pt x="14" y="23"/>
                      <a:pt x="11" y="22"/>
                    </a:cubicBezTo>
                    <a:cubicBezTo>
                      <a:pt x="8" y="22"/>
                      <a:pt x="5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6"/>
                      <a:pt x="2" y="4"/>
                      <a:pt x="4" y="2"/>
                    </a:cubicBezTo>
                    <a:cubicBezTo>
                      <a:pt x="7" y="1"/>
                      <a:pt x="9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5" name="Freeform 66"/>
              <p:cNvSpPr/>
              <p:nvPr/>
            </p:nvSpPr>
            <p:spPr>
              <a:xfrm>
                <a:off x="10415588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1636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5081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4" y="17"/>
                      <a:pt x="22" y="20"/>
                      <a:pt x="19" y="21"/>
                    </a:cubicBezTo>
                    <a:cubicBezTo>
                      <a:pt x="17" y="23"/>
                      <a:pt x="14" y="23"/>
                      <a:pt x="11" y="22"/>
                    </a:cubicBezTo>
                    <a:cubicBezTo>
                      <a:pt x="8" y="22"/>
                      <a:pt x="6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6"/>
                      <a:pt x="2" y="4"/>
                      <a:pt x="4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DF502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6" name="Freeform 67"/>
              <p:cNvSpPr/>
              <p:nvPr/>
            </p:nvSpPr>
            <p:spPr>
              <a:xfrm>
                <a:off x="10555288" y="3590926"/>
                <a:ext cx="90488" cy="87313"/>
              </a:xfrm>
              <a:custGeom>
                <a:avLst/>
                <a:gdLst/>
                <a:ahLst/>
                <a:cxnLst>
                  <a:cxn ang="0">
                    <a:pos x="90488" y="53147"/>
                  </a:cxn>
                  <a:cxn ang="0">
                    <a:pos x="75407" y="79721"/>
                  </a:cxn>
                  <a:cxn ang="0">
                    <a:pos x="41474" y="83517"/>
                  </a:cxn>
                  <a:cxn ang="0">
                    <a:pos x="11311" y="68332"/>
                  </a:cxn>
                  <a:cxn ang="0">
                    <a:pos x="0" y="37962"/>
                  </a:cxn>
                  <a:cxn ang="0">
                    <a:pos x="18852" y="7592"/>
                  </a:cxn>
                  <a:cxn ang="0">
                    <a:pos x="49014" y="3796"/>
                  </a:cxn>
                  <a:cxn ang="0">
                    <a:pos x="79177" y="18981"/>
                  </a:cxn>
                  <a:cxn ang="0">
                    <a:pos x="90488" y="53147"/>
                  </a:cxn>
                </a:cxnLst>
                <a:rect l="0" t="0" r="0" b="0"/>
                <a:pathLst>
                  <a:path w="24" h="23">
                    <a:moveTo>
                      <a:pt x="24" y="14"/>
                    </a:moveTo>
                    <a:cubicBezTo>
                      <a:pt x="24" y="17"/>
                      <a:pt x="22" y="20"/>
                      <a:pt x="20" y="21"/>
                    </a:cubicBezTo>
                    <a:cubicBezTo>
                      <a:pt x="17" y="23"/>
                      <a:pt x="14" y="23"/>
                      <a:pt x="11" y="22"/>
                    </a:cubicBezTo>
                    <a:cubicBezTo>
                      <a:pt x="8" y="22"/>
                      <a:pt x="6" y="20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1" y="6"/>
                      <a:pt x="2" y="4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6" y="1"/>
                      <a:pt x="19" y="3"/>
                      <a:pt x="21" y="5"/>
                    </a:cubicBezTo>
                    <a:cubicBezTo>
                      <a:pt x="23" y="8"/>
                      <a:pt x="24" y="11"/>
                      <a:pt x="24" y="14"/>
                    </a:cubicBezTo>
                    <a:close/>
                  </a:path>
                </a:pathLst>
              </a:custGeom>
              <a:solidFill>
                <a:srgbClr val="F8D27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7" name="Freeform 68"/>
              <p:cNvSpPr/>
              <p:nvPr/>
            </p:nvSpPr>
            <p:spPr>
              <a:xfrm>
                <a:off x="7926388" y="1978026"/>
                <a:ext cx="495300" cy="139700"/>
              </a:xfrm>
              <a:custGeom>
                <a:avLst/>
                <a:gdLst/>
                <a:ahLst/>
                <a:cxnLst>
                  <a:cxn ang="0">
                    <a:pos x="476539" y="90616"/>
                  </a:cxn>
                  <a:cxn ang="0">
                    <a:pos x="476539" y="120822"/>
                  </a:cxn>
                  <a:cxn ang="0">
                    <a:pos x="412750" y="139700"/>
                  </a:cxn>
                  <a:cxn ang="0">
                    <a:pos x="210127" y="90616"/>
                  </a:cxn>
                  <a:cxn ang="0">
                    <a:pos x="18761" y="49084"/>
                  </a:cxn>
                  <a:cxn ang="0">
                    <a:pos x="18761" y="18878"/>
                  </a:cxn>
                  <a:cxn ang="0">
                    <a:pos x="82550" y="0"/>
                  </a:cxn>
                  <a:cxn ang="0">
                    <a:pos x="285173" y="49084"/>
                  </a:cxn>
                  <a:cxn ang="0">
                    <a:pos x="476539" y="90616"/>
                  </a:cxn>
                </a:cxnLst>
                <a:rect l="0" t="0" r="0" b="0"/>
                <a:pathLst>
                  <a:path w="132" h="37">
                    <a:moveTo>
                      <a:pt x="127" y="24"/>
                    </a:moveTo>
                    <a:cubicBezTo>
                      <a:pt x="132" y="25"/>
                      <a:pt x="132" y="29"/>
                      <a:pt x="127" y="32"/>
                    </a:cubicBezTo>
                    <a:cubicBezTo>
                      <a:pt x="122" y="35"/>
                      <a:pt x="114" y="37"/>
                      <a:pt x="110" y="37"/>
                    </a:cubicBezTo>
                    <a:cubicBezTo>
                      <a:pt x="93" y="34"/>
                      <a:pt x="75" y="29"/>
                      <a:pt x="56" y="24"/>
                    </a:cubicBezTo>
                    <a:cubicBezTo>
                      <a:pt x="38" y="20"/>
                      <a:pt x="20" y="15"/>
                      <a:pt x="5" y="13"/>
                    </a:cubicBezTo>
                    <a:cubicBezTo>
                      <a:pt x="0" y="12"/>
                      <a:pt x="0" y="8"/>
                      <a:pt x="5" y="5"/>
                    </a:cubicBezTo>
                    <a:cubicBezTo>
                      <a:pt x="10" y="2"/>
                      <a:pt x="17" y="0"/>
                      <a:pt x="22" y="0"/>
                    </a:cubicBezTo>
                    <a:cubicBezTo>
                      <a:pt x="38" y="3"/>
                      <a:pt x="57" y="8"/>
                      <a:pt x="76" y="13"/>
                    </a:cubicBezTo>
                    <a:cubicBezTo>
                      <a:pt x="94" y="17"/>
                      <a:pt x="111" y="22"/>
                      <a:pt x="127" y="24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8" name="Freeform 69"/>
              <p:cNvSpPr/>
              <p:nvPr/>
            </p:nvSpPr>
            <p:spPr>
              <a:xfrm>
                <a:off x="7881938" y="2312988"/>
                <a:ext cx="498475" cy="79375"/>
              </a:xfrm>
              <a:custGeom>
                <a:avLst/>
                <a:gdLst/>
                <a:ahLst/>
                <a:cxnLst>
                  <a:cxn ang="0">
                    <a:pos x="475987" y="3780"/>
                  </a:cxn>
                  <a:cxn ang="0">
                    <a:pos x="483483" y="30238"/>
                  </a:cxn>
                  <a:cxn ang="0">
                    <a:pos x="423516" y="64256"/>
                  </a:cxn>
                  <a:cxn ang="0">
                    <a:pos x="221128" y="71815"/>
                  </a:cxn>
                  <a:cxn ang="0">
                    <a:pos x="22488" y="75595"/>
                  </a:cxn>
                  <a:cxn ang="0">
                    <a:pos x="14992" y="49137"/>
                  </a:cxn>
                  <a:cxn ang="0">
                    <a:pos x="74959" y="15119"/>
                  </a:cxn>
                  <a:cxn ang="0">
                    <a:pos x="277347" y="7560"/>
                  </a:cxn>
                  <a:cxn ang="0">
                    <a:pos x="475987" y="3780"/>
                  </a:cxn>
                </a:cxnLst>
                <a:rect l="0" t="0" r="0" b="0"/>
                <a:pathLst>
                  <a:path w="133" h="21">
                    <a:moveTo>
                      <a:pt x="127" y="1"/>
                    </a:moveTo>
                    <a:cubicBezTo>
                      <a:pt x="132" y="0"/>
                      <a:pt x="133" y="4"/>
                      <a:pt x="129" y="8"/>
                    </a:cubicBezTo>
                    <a:cubicBezTo>
                      <a:pt x="125" y="13"/>
                      <a:pt x="118" y="17"/>
                      <a:pt x="113" y="17"/>
                    </a:cubicBezTo>
                    <a:cubicBezTo>
                      <a:pt x="97" y="19"/>
                      <a:pt x="78" y="19"/>
                      <a:pt x="59" y="19"/>
                    </a:cubicBezTo>
                    <a:cubicBezTo>
                      <a:pt x="40" y="19"/>
                      <a:pt x="21" y="19"/>
                      <a:pt x="6" y="20"/>
                    </a:cubicBezTo>
                    <a:cubicBezTo>
                      <a:pt x="1" y="21"/>
                      <a:pt x="0" y="17"/>
                      <a:pt x="4" y="13"/>
                    </a:cubicBezTo>
                    <a:cubicBezTo>
                      <a:pt x="8" y="8"/>
                      <a:pt x="15" y="4"/>
                      <a:pt x="20" y="4"/>
                    </a:cubicBezTo>
                    <a:cubicBezTo>
                      <a:pt x="36" y="2"/>
                      <a:pt x="55" y="2"/>
                      <a:pt x="74" y="2"/>
                    </a:cubicBezTo>
                    <a:cubicBezTo>
                      <a:pt x="93" y="2"/>
                      <a:pt x="111" y="2"/>
                      <a:pt x="127" y="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9" name="Freeform 70"/>
              <p:cNvSpPr/>
              <p:nvPr/>
            </p:nvSpPr>
            <p:spPr>
              <a:xfrm>
                <a:off x="8520113" y="1914526"/>
                <a:ext cx="731838" cy="868363"/>
              </a:xfrm>
              <a:custGeom>
                <a:avLst/>
                <a:gdLst/>
                <a:ahLst/>
                <a:cxnLst>
                  <a:cxn ang="0">
                    <a:pos x="303994" y="800698"/>
                  </a:cxn>
                  <a:cxn ang="0">
                    <a:pos x="270217" y="857086"/>
                  </a:cxn>
                  <a:cxn ang="0">
                    <a:pos x="232687" y="845808"/>
                  </a:cxn>
                  <a:cxn ang="0">
                    <a:pos x="150121" y="691683"/>
                  </a:cxn>
                  <a:cxn ang="0">
                    <a:pos x="3753" y="357119"/>
                  </a:cxn>
                  <a:cxn ang="0">
                    <a:pos x="240193" y="30073"/>
                  </a:cxn>
                  <a:cxn ang="0">
                    <a:pos x="394067" y="0"/>
                  </a:cxn>
                  <a:cxn ang="0">
                    <a:pos x="544187" y="26314"/>
                  </a:cxn>
                  <a:cxn ang="0">
                    <a:pos x="724332" y="330805"/>
                  </a:cxn>
                  <a:cxn ang="0">
                    <a:pos x="570458" y="676646"/>
                  </a:cxn>
                  <a:cxn ang="0">
                    <a:pos x="506657" y="793180"/>
                  </a:cxn>
                  <a:cxn ang="0">
                    <a:pos x="472880" y="849567"/>
                  </a:cxn>
                  <a:cxn ang="0">
                    <a:pos x="439103" y="838290"/>
                  </a:cxn>
                  <a:cxn ang="0">
                    <a:pos x="540434" y="639055"/>
                  </a:cxn>
                  <a:cxn ang="0">
                    <a:pos x="653025" y="372156"/>
                  </a:cxn>
                  <a:cxn ang="0">
                    <a:pos x="491645" y="105256"/>
                  </a:cxn>
                  <a:cxn ang="0">
                    <a:pos x="356536" y="78942"/>
                  </a:cxn>
                  <a:cxn ang="0">
                    <a:pos x="221428" y="105256"/>
                  </a:cxn>
                  <a:cxn ang="0">
                    <a:pos x="75060" y="308250"/>
                  </a:cxn>
                  <a:cxn ang="0">
                    <a:pos x="213922" y="624018"/>
                  </a:cxn>
                  <a:cxn ang="0">
                    <a:pos x="303994" y="800698"/>
                  </a:cxn>
                </a:cxnLst>
                <a:rect l="0" t="0" r="0" b="0"/>
                <a:pathLst>
                  <a:path w="195" h="231">
                    <a:moveTo>
                      <a:pt x="81" y="213"/>
                    </a:moveTo>
                    <a:cubicBezTo>
                      <a:pt x="81" y="218"/>
                      <a:pt x="77" y="224"/>
                      <a:pt x="72" y="228"/>
                    </a:cubicBezTo>
                    <a:cubicBezTo>
                      <a:pt x="66" y="231"/>
                      <a:pt x="62" y="230"/>
                      <a:pt x="62" y="225"/>
                    </a:cubicBezTo>
                    <a:cubicBezTo>
                      <a:pt x="62" y="210"/>
                      <a:pt x="52" y="198"/>
                      <a:pt x="40" y="184"/>
                    </a:cubicBezTo>
                    <a:cubicBezTo>
                      <a:pt x="23" y="164"/>
                      <a:pt x="2" y="140"/>
                      <a:pt x="1" y="95"/>
                    </a:cubicBezTo>
                    <a:cubicBezTo>
                      <a:pt x="0" y="52"/>
                      <a:pt x="28" y="22"/>
                      <a:pt x="64" y="8"/>
                    </a:cubicBezTo>
                    <a:cubicBezTo>
                      <a:pt x="77" y="3"/>
                      <a:pt x="91" y="0"/>
                      <a:pt x="105" y="0"/>
                    </a:cubicBezTo>
                    <a:cubicBezTo>
                      <a:pt x="119" y="0"/>
                      <a:pt x="133" y="2"/>
                      <a:pt x="145" y="7"/>
                    </a:cubicBezTo>
                    <a:cubicBezTo>
                      <a:pt x="174" y="19"/>
                      <a:pt x="195" y="45"/>
                      <a:pt x="193" y="88"/>
                    </a:cubicBezTo>
                    <a:cubicBezTo>
                      <a:pt x="191" y="137"/>
                      <a:pt x="170" y="160"/>
                      <a:pt x="152" y="180"/>
                    </a:cubicBezTo>
                    <a:cubicBezTo>
                      <a:pt x="143" y="190"/>
                      <a:pt x="135" y="198"/>
                      <a:pt x="135" y="211"/>
                    </a:cubicBezTo>
                    <a:cubicBezTo>
                      <a:pt x="135" y="216"/>
                      <a:pt x="131" y="222"/>
                      <a:pt x="126" y="226"/>
                    </a:cubicBezTo>
                    <a:cubicBezTo>
                      <a:pt x="121" y="229"/>
                      <a:pt x="117" y="228"/>
                      <a:pt x="117" y="223"/>
                    </a:cubicBezTo>
                    <a:cubicBezTo>
                      <a:pt x="117" y="199"/>
                      <a:pt x="129" y="186"/>
                      <a:pt x="144" y="170"/>
                    </a:cubicBezTo>
                    <a:cubicBezTo>
                      <a:pt x="157" y="155"/>
                      <a:pt x="173" y="138"/>
                      <a:pt x="174" y="99"/>
                    </a:cubicBezTo>
                    <a:cubicBezTo>
                      <a:pt x="176" y="62"/>
                      <a:pt x="157" y="38"/>
                      <a:pt x="131" y="28"/>
                    </a:cubicBezTo>
                    <a:cubicBezTo>
                      <a:pt x="120" y="23"/>
                      <a:pt x="107" y="21"/>
                      <a:pt x="95" y="21"/>
                    </a:cubicBezTo>
                    <a:cubicBezTo>
                      <a:pt x="82" y="21"/>
                      <a:pt x="70" y="23"/>
                      <a:pt x="59" y="28"/>
                    </a:cubicBezTo>
                    <a:cubicBezTo>
                      <a:pt x="36" y="36"/>
                      <a:pt x="19" y="55"/>
                      <a:pt x="20" y="82"/>
                    </a:cubicBezTo>
                    <a:cubicBezTo>
                      <a:pt x="21" y="123"/>
                      <a:pt x="40" y="146"/>
                      <a:pt x="57" y="166"/>
                    </a:cubicBezTo>
                    <a:cubicBezTo>
                      <a:pt x="70" y="181"/>
                      <a:pt x="81" y="194"/>
                      <a:pt x="81" y="213"/>
                    </a:cubicBezTo>
                    <a:close/>
                  </a:path>
                </a:pathLst>
              </a:custGeom>
              <a:solidFill>
                <a:srgbClr val="FFCE5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0" name="Freeform 71"/>
              <p:cNvSpPr/>
              <p:nvPr/>
            </p:nvSpPr>
            <p:spPr>
              <a:xfrm>
                <a:off x="8696326" y="2798763"/>
                <a:ext cx="376238" cy="142875"/>
              </a:xfrm>
              <a:custGeom>
                <a:avLst/>
                <a:gdLst/>
                <a:ahLst/>
                <a:cxnLst>
                  <a:cxn ang="0">
                    <a:pos x="7525" y="56398"/>
                  </a:cxn>
                  <a:cxn ang="0">
                    <a:pos x="15050" y="22559"/>
                  </a:cxn>
                  <a:cxn ang="0">
                    <a:pos x="48911" y="3760"/>
                  </a:cxn>
                  <a:cxn ang="0">
                    <a:pos x="199406" y="63918"/>
                  </a:cxn>
                  <a:cxn ang="0">
                    <a:pos x="364951" y="86477"/>
                  </a:cxn>
                  <a:cxn ang="0">
                    <a:pos x="368713" y="116556"/>
                  </a:cxn>
                  <a:cxn ang="0">
                    <a:pos x="334852" y="142875"/>
                  </a:cxn>
                  <a:cxn ang="0">
                    <a:pos x="161782" y="120316"/>
                  </a:cxn>
                  <a:cxn ang="0">
                    <a:pos x="7525" y="56398"/>
                  </a:cxn>
                </a:cxnLst>
                <a:rect l="0" t="0" r="0" b="0"/>
                <a:pathLst>
                  <a:path w="100" h="38">
                    <a:moveTo>
                      <a:pt x="2" y="15"/>
                    </a:moveTo>
                    <a:cubicBezTo>
                      <a:pt x="0" y="14"/>
                      <a:pt x="1" y="10"/>
                      <a:pt x="4" y="6"/>
                    </a:cubicBezTo>
                    <a:cubicBezTo>
                      <a:pt x="7" y="2"/>
                      <a:pt x="11" y="0"/>
                      <a:pt x="13" y="1"/>
                    </a:cubicBezTo>
                    <a:cubicBezTo>
                      <a:pt x="22" y="7"/>
                      <a:pt x="36" y="13"/>
                      <a:pt x="53" y="17"/>
                    </a:cubicBezTo>
                    <a:cubicBezTo>
                      <a:pt x="67" y="21"/>
                      <a:pt x="82" y="23"/>
                      <a:pt x="97" y="23"/>
                    </a:cubicBezTo>
                    <a:cubicBezTo>
                      <a:pt x="100" y="23"/>
                      <a:pt x="100" y="26"/>
                      <a:pt x="98" y="31"/>
                    </a:cubicBezTo>
                    <a:cubicBezTo>
                      <a:pt x="96" y="35"/>
                      <a:pt x="92" y="38"/>
                      <a:pt x="89" y="38"/>
                    </a:cubicBezTo>
                    <a:cubicBezTo>
                      <a:pt x="74" y="38"/>
                      <a:pt x="58" y="35"/>
                      <a:pt x="43" y="32"/>
                    </a:cubicBezTo>
                    <a:cubicBezTo>
                      <a:pt x="27" y="27"/>
                      <a:pt x="12" y="21"/>
                      <a:pt x="2" y="15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1" name="Freeform 72"/>
              <p:cNvSpPr/>
              <p:nvPr/>
            </p:nvSpPr>
            <p:spPr>
              <a:xfrm>
                <a:off x="8726488" y="2906713"/>
                <a:ext cx="319088" cy="128588"/>
              </a:xfrm>
              <a:custGeom>
                <a:avLst/>
                <a:gdLst/>
                <a:ahLst/>
                <a:cxnLst>
                  <a:cxn ang="0">
                    <a:pos x="7508" y="60512"/>
                  </a:cxn>
                  <a:cxn ang="0">
                    <a:pos x="11262" y="22692"/>
                  </a:cxn>
                  <a:cxn ang="0">
                    <a:pos x="45048" y="7564"/>
                  </a:cxn>
                  <a:cxn ang="0">
                    <a:pos x="168929" y="52948"/>
                  </a:cxn>
                  <a:cxn ang="0">
                    <a:pos x="304072" y="75640"/>
                  </a:cxn>
                  <a:cxn ang="0">
                    <a:pos x="311580" y="102114"/>
                  </a:cxn>
                  <a:cxn ang="0">
                    <a:pos x="277794" y="128588"/>
                  </a:cxn>
                  <a:cxn ang="0">
                    <a:pos x="135143" y="109678"/>
                  </a:cxn>
                  <a:cxn ang="0">
                    <a:pos x="7508" y="60512"/>
                  </a:cxn>
                </a:cxnLst>
                <a:rect l="0" t="0" r="0" b="0"/>
                <a:pathLst>
                  <a:path w="85" h="34">
                    <a:moveTo>
                      <a:pt x="2" y="16"/>
                    </a:moveTo>
                    <a:cubicBezTo>
                      <a:pt x="0" y="14"/>
                      <a:pt x="0" y="10"/>
                      <a:pt x="3" y="6"/>
                    </a:cubicBezTo>
                    <a:cubicBezTo>
                      <a:pt x="6" y="2"/>
                      <a:pt x="10" y="0"/>
                      <a:pt x="12" y="2"/>
                    </a:cubicBezTo>
                    <a:cubicBezTo>
                      <a:pt x="20" y="6"/>
                      <a:pt x="32" y="11"/>
                      <a:pt x="45" y="14"/>
                    </a:cubicBezTo>
                    <a:cubicBezTo>
                      <a:pt x="57" y="17"/>
                      <a:pt x="70" y="20"/>
                      <a:pt x="81" y="20"/>
                    </a:cubicBezTo>
                    <a:cubicBezTo>
                      <a:pt x="84" y="20"/>
                      <a:pt x="85" y="23"/>
                      <a:pt x="83" y="27"/>
                    </a:cubicBezTo>
                    <a:cubicBezTo>
                      <a:pt x="81" y="31"/>
                      <a:pt x="77" y="34"/>
                      <a:pt x="74" y="34"/>
                    </a:cubicBezTo>
                    <a:cubicBezTo>
                      <a:pt x="61" y="34"/>
                      <a:pt x="48" y="32"/>
                      <a:pt x="36" y="29"/>
                    </a:cubicBezTo>
                    <a:cubicBezTo>
                      <a:pt x="22" y="26"/>
                      <a:pt x="10" y="20"/>
                      <a:pt x="2" y="16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2" name="Freeform 73"/>
              <p:cNvSpPr/>
              <p:nvPr/>
            </p:nvSpPr>
            <p:spPr>
              <a:xfrm>
                <a:off x="8756651" y="3038476"/>
                <a:ext cx="261938" cy="90488"/>
              </a:xfrm>
              <a:custGeom>
                <a:avLst/>
                <a:gdLst/>
                <a:ahLst/>
                <a:cxnLst>
                  <a:cxn ang="0">
                    <a:pos x="7484" y="56555"/>
                  </a:cxn>
                  <a:cxn ang="0">
                    <a:pos x="11226" y="22622"/>
                  </a:cxn>
                  <a:cxn ang="0">
                    <a:pos x="44904" y="3770"/>
                  </a:cxn>
                  <a:cxn ang="0">
                    <a:pos x="142195" y="30163"/>
                  </a:cxn>
                  <a:cxn ang="0">
                    <a:pos x="243228" y="26392"/>
                  </a:cxn>
                  <a:cxn ang="0">
                    <a:pos x="258196" y="49014"/>
                  </a:cxn>
                  <a:cxn ang="0">
                    <a:pos x="224518" y="79177"/>
                  </a:cxn>
                  <a:cxn ang="0">
                    <a:pos x="112259" y="86718"/>
                  </a:cxn>
                  <a:cxn ang="0">
                    <a:pos x="7484" y="56555"/>
                  </a:cxn>
                </a:cxnLst>
                <a:rect l="0" t="0" r="0" b="0"/>
                <a:pathLst>
                  <a:path w="70" h="24">
                    <a:moveTo>
                      <a:pt x="2" y="15"/>
                    </a:moveTo>
                    <a:cubicBezTo>
                      <a:pt x="0" y="14"/>
                      <a:pt x="0" y="10"/>
                      <a:pt x="3" y="6"/>
                    </a:cubicBezTo>
                    <a:cubicBezTo>
                      <a:pt x="6" y="2"/>
                      <a:pt x="10" y="0"/>
                      <a:pt x="12" y="1"/>
                    </a:cubicBezTo>
                    <a:cubicBezTo>
                      <a:pt x="18" y="4"/>
                      <a:pt x="28" y="7"/>
                      <a:pt x="38" y="8"/>
                    </a:cubicBezTo>
                    <a:cubicBezTo>
                      <a:pt x="47" y="9"/>
                      <a:pt x="57" y="9"/>
                      <a:pt x="65" y="7"/>
                    </a:cubicBezTo>
                    <a:cubicBezTo>
                      <a:pt x="69" y="6"/>
                      <a:pt x="70" y="9"/>
                      <a:pt x="69" y="13"/>
                    </a:cubicBezTo>
                    <a:cubicBezTo>
                      <a:pt x="67" y="17"/>
                      <a:pt x="63" y="21"/>
                      <a:pt x="60" y="21"/>
                    </a:cubicBezTo>
                    <a:cubicBezTo>
                      <a:pt x="50" y="23"/>
                      <a:pt x="40" y="24"/>
                      <a:pt x="30" y="23"/>
                    </a:cubicBezTo>
                    <a:cubicBezTo>
                      <a:pt x="19" y="21"/>
                      <a:pt x="9" y="18"/>
                      <a:pt x="2" y="15"/>
                    </a:cubicBezTo>
                    <a:close/>
                  </a:path>
                </a:pathLst>
              </a:custGeom>
              <a:solidFill>
                <a:srgbClr val="84B9C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3" name="Freeform 74"/>
              <p:cNvSpPr/>
              <p:nvPr/>
            </p:nvSpPr>
            <p:spPr>
              <a:xfrm>
                <a:off x="9331326" y="1892301"/>
                <a:ext cx="390525" cy="222250"/>
              </a:xfrm>
              <a:custGeom>
                <a:avLst/>
                <a:gdLst/>
                <a:ahLst/>
                <a:cxnLst>
                  <a:cxn ang="0">
                    <a:pos x="18775" y="214716"/>
                  </a:cxn>
                  <a:cxn ang="0">
                    <a:pos x="3755" y="195881"/>
                  </a:cxn>
                  <a:cxn ang="0">
                    <a:pos x="41306" y="146911"/>
                  </a:cxn>
                  <a:cxn ang="0">
                    <a:pos x="206528" y="75339"/>
                  </a:cxn>
                  <a:cxn ang="0">
                    <a:pos x="367995" y="7534"/>
                  </a:cxn>
                  <a:cxn ang="0">
                    <a:pos x="383015" y="26369"/>
                  </a:cxn>
                  <a:cxn ang="0">
                    <a:pos x="345464" y="75339"/>
                  </a:cxn>
                  <a:cxn ang="0">
                    <a:pos x="180242" y="146911"/>
                  </a:cxn>
                  <a:cxn ang="0">
                    <a:pos x="18775" y="214716"/>
                  </a:cxn>
                </a:cxnLst>
                <a:rect l="0" t="0" r="0" b="0"/>
                <a:pathLst>
                  <a:path w="104" h="59">
                    <a:moveTo>
                      <a:pt x="5" y="57"/>
                    </a:moveTo>
                    <a:cubicBezTo>
                      <a:pt x="1" y="59"/>
                      <a:pt x="0" y="57"/>
                      <a:pt x="1" y="52"/>
                    </a:cubicBezTo>
                    <a:cubicBezTo>
                      <a:pt x="3" y="47"/>
                      <a:pt x="7" y="41"/>
                      <a:pt x="11" y="39"/>
                    </a:cubicBezTo>
                    <a:cubicBezTo>
                      <a:pt x="24" y="33"/>
                      <a:pt x="40" y="26"/>
                      <a:pt x="55" y="20"/>
                    </a:cubicBezTo>
                    <a:cubicBezTo>
                      <a:pt x="71" y="14"/>
                      <a:pt x="86" y="8"/>
                      <a:pt x="98" y="2"/>
                    </a:cubicBezTo>
                    <a:cubicBezTo>
                      <a:pt x="102" y="0"/>
                      <a:pt x="104" y="2"/>
                      <a:pt x="102" y="7"/>
                    </a:cubicBezTo>
                    <a:cubicBezTo>
                      <a:pt x="100" y="12"/>
                      <a:pt x="96" y="18"/>
                      <a:pt x="92" y="20"/>
                    </a:cubicBezTo>
                    <a:cubicBezTo>
                      <a:pt x="79" y="26"/>
                      <a:pt x="64" y="32"/>
                      <a:pt x="48" y="39"/>
                    </a:cubicBezTo>
                    <a:cubicBezTo>
                      <a:pt x="33" y="45"/>
                      <a:pt x="18" y="51"/>
                      <a:pt x="5" y="57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4" name="Freeform 75"/>
              <p:cNvSpPr/>
              <p:nvPr/>
            </p:nvSpPr>
            <p:spPr>
              <a:xfrm>
                <a:off x="9337676" y="2276476"/>
                <a:ext cx="420688" cy="112713"/>
              </a:xfrm>
              <a:custGeom>
                <a:avLst/>
                <a:gdLst/>
                <a:ahLst/>
                <a:cxnLst>
                  <a:cxn ang="0">
                    <a:pos x="15025" y="112713"/>
                  </a:cxn>
                  <a:cxn ang="0">
                    <a:pos x="11268" y="82656"/>
                  </a:cxn>
                  <a:cxn ang="0">
                    <a:pos x="52586" y="45085"/>
                  </a:cxn>
                  <a:cxn ang="0">
                    <a:pos x="232881" y="22543"/>
                  </a:cxn>
                  <a:cxn ang="0">
                    <a:pos x="232881" y="22543"/>
                  </a:cxn>
                  <a:cxn ang="0">
                    <a:pos x="409420" y="0"/>
                  </a:cxn>
                  <a:cxn ang="0">
                    <a:pos x="413176" y="30057"/>
                  </a:cxn>
                  <a:cxn ang="0">
                    <a:pos x="368102" y="67628"/>
                  </a:cxn>
                  <a:cxn ang="0">
                    <a:pos x="191563" y="90170"/>
                  </a:cxn>
                  <a:cxn ang="0">
                    <a:pos x="191563" y="90170"/>
                  </a:cxn>
                  <a:cxn ang="0">
                    <a:pos x="191563" y="90170"/>
                  </a:cxn>
                  <a:cxn ang="0">
                    <a:pos x="15025" y="112713"/>
                  </a:cxn>
                </a:cxnLst>
                <a:rect l="0" t="0" r="0" b="0"/>
                <a:pathLst>
                  <a:path w="112" h="30">
                    <a:moveTo>
                      <a:pt x="4" y="30"/>
                    </a:moveTo>
                    <a:cubicBezTo>
                      <a:pt x="1" y="30"/>
                      <a:pt x="0" y="27"/>
                      <a:pt x="3" y="22"/>
                    </a:cubicBezTo>
                    <a:cubicBezTo>
                      <a:pt x="6" y="17"/>
                      <a:pt x="11" y="12"/>
                      <a:pt x="14" y="12"/>
                    </a:cubicBezTo>
                    <a:cubicBezTo>
                      <a:pt x="28" y="9"/>
                      <a:pt x="45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78" y="4"/>
                      <a:pt x="95" y="3"/>
                      <a:pt x="109" y="0"/>
                    </a:cubicBezTo>
                    <a:cubicBezTo>
                      <a:pt x="112" y="0"/>
                      <a:pt x="112" y="3"/>
                      <a:pt x="110" y="8"/>
                    </a:cubicBezTo>
                    <a:cubicBezTo>
                      <a:pt x="107" y="13"/>
                      <a:pt x="102" y="18"/>
                      <a:pt x="98" y="18"/>
                    </a:cubicBezTo>
                    <a:cubicBezTo>
                      <a:pt x="84" y="21"/>
                      <a:pt x="67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34" y="26"/>
                      <a:pt x="18" y="27"/>
                      <a:pt x="4" y="30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5" name="Freeform 76"/>
              <p:cNvSpPr/>
              <p:nvPr/>
            </p:nvSpPr>
            <p:spPr>
              <a:xfrm>
                <a:off x="9267826" y="2560638"/>
                <a:ext cx="344488" cy="114300"/>
              </a:xfrm>
              <a:custGeom>
                <a:avLst/>
                <a:gdLst/>
                <a:ahLst/>
                <a:cxnLst>
                  <a:cxn ang="0">
                    <a:pos x="7489" y="41910"/>
                  </a:cxn>
                  <a:cxn ang="0">
                    <a:pos x="14978" y="19050"/>
                  </a:cxn>
                  <a:cxn ang="0">
                    <a:pos x="56167" y="0"/>
                  </a:cxn>
                  <a:cxn ang="0">
                    <a:pos x="198455" y="38100"/>
                  </a:cxn>
                  <a:cxn ang="0">
                    <a:pos x="198455" y="38100"/>
                  </a:cxn>
                  <a:cxn ang="0">
                    <a:pos x="333255" y="72390"/>
                  </a:cxn>
                  <a:cxn ang="0">
                    <a:pos x="329510" y="95250"/>
                  </a:cxn>
                  <a:cxn ang="0">
                    <a:pos x="288321" y="110490"/>
                  </a:cxn>
                  <a:cxn ang="0">
                    <a:pos x="146033" y="76200"/>
                  </a:cxn>
                  <a:cxn ang="0">
                    <a:pos x="146033" y="76200"/>
                  </a:cxn>
                  <a:cxn ang="0">
                    <a:pos x="146033" y="76200"/>
                  </a:cxn>
                  <a:cxn ang="0">
                    <a:pos x="7489" y="41910"/>
                  </a:cxn>
                </a:cxnLst>
                <a:rect l="0" t="0" r="0" b="0"/>
                <a:pathLst>
                  <a:path w="92" h="30">
                    <a:moveTo>
                      <a:pt x="2" y="11"/>
                    </a:moveTo>
                    <a:cubicBezTo>
                      <a:pt x="0" y="11"/>
                      <a:pt x="0" y="8"/>
                      <a:pt x="4" y="5"/>
                    </a:cubicBezTo>
                    <a:cubicBezTo>
                      <a:pt x="7" y="2"/>
                      <a:pt x="12" y="0"/>
                      <a:pt x="15" y="0"/>
                    </a:cubicBezTo>
                    <a:cubicBezTo>
                      <a:pt x="27" y="2"/>
                      <a:pt x="40" y="6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65" y="13"/>
                      <a:pt x="78" y="17"/>
                      <a:pt x="89" y="19"/>
                    </a:cubicBezTo>
                    <a:cubicBezTo>
                      <a:pt x="92" y="19"/>
                      <a:pt x="91" y="22"/>
                      <a:pt x="88" y="25"/>
                    </a:cubicBezTo>
                    <a:cubicBezTo>
                      <a:pt x="84" y="28"/>
                      <a:pt x="79" y="30"/>
                      <a:pt x="77" y="29"/>
                    </a:cubicBezTo>
                    <a:cubicBezTo>
                      <a:pt x="65" y="27"/>
                      <a:pt x="52" y="24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26" y="17"/>
                      <a:pt x="14" y="13"/>
                      <a:pt x="2" y="1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6" name="Freeform 77"/>
              <p:cNvSpPr/>
              <p:nvPr/>
            </p:nvSpPr>
            <p:spPr>
              <a:xfrm>
                <a:off x="9224963" y="1546226"/>
                <a:ext cx="263525" cy="373063"/>
              </a:xfrm>
              <a:custGeom>
                <a:avLst/>
                <a:gdLst/>
                <a:ahLst/>
                <a:cxnLst>
                  <a:cxn ang="0">
                    <a:pos x="26353" y="361758"/>
                  </a:cxn>
                  <a:cxn ang="0">
                    <a:pos x="3765" y="350453"/>
                  </a:cxn>
                  <a:cxn ang="0">
                    <a:pos x="15059" y="290160"/>
                  </a:cxn>
                  <a:cxn ang="0">
                    <a:pos x="127998" y="146964"/>
                  </a:cxn>
                  <a:cxn ang="0">
                    <a:pos x="240937" y="11305"/>
                  </a:cxn>
                  <a:cxn ang="0">
                    <a:pos x="259760" y="22610"/>
                  </a:cxn>
                  <a:cxn ang="0">
                    <a:pos x="248466" y="82903"/>
                  </a:cxn>
                  <a:cxn ang="0">
                    <a:pos x="135527" y="222330"/>
                  </a:cxn>
                  <a:cxn ang="0">
                    <a:pos x="26353" y="361758"/>
                  </a:cxn>
                </a:cxnLst>
                <a:rect l="0" t="0" r="0" b="0"/>
                <a:pathLst>
                  <a:path w="70" h="99">
                    <a:moveTo>
                      <a:pt x="7" y="96"/>
                    </a:moveTo>
                    <a:cubicBezTo>
                      <a:pt x="5" y="99"/>
                      <a:pt x="2" y="98"/>
                      <a:pt x="1" y="93"/>
                    </a:cubicBezTo>
                    <a:cubicBezTo>
                      <a:pt x="0" y="88"/>
                      <a:pt x="2" y="81"/>
                      <a:pt x="4" y="77"/>
                    </a:cubicBezTo>
                    <a:cubicBezTo>
                      <a:pt x="12" y="65"/>
                      <a:pt x="23" y="52"/>
                      <a:pt x="34" y="39"/>
                    </a:cubicBezTo>
                    <a:cubicBezTo>
                      <a:pt x="45" y="27"/>
                      <a:pt x="56" y="15"/>
                      <a:pt x="64" y="3"/>
                    </a:cubicBezTo>
                    <a:cubicBezTo>
                      <a:pt x="66" y="0"/>
                      <a:pt x="69" y="1"/>
                      <a:pt x="69" y="6"/>
                    </a:cubicBezTo>
                    <a:cubicBezTo>
                      <a:pt x="70" y="11"/>
                      <a:pt x="69" y="18"/>
                      <a:pt x="66" y="22"/>
                    </a:cubicBezTo>
                    <a:cubicBezTo>
                      <a:pt x="58" y="34"/>
                      <a:pt x="47" y="46"/>
                      <a:pt x="36" y="59"/>
                    </a:cubicBezTo>
                    <a:cubicBezTo>
                      <a:pt x="26" y="72"/>
                      <a:pt x="15" y="84"/>
                      <a:pt x="7" y="96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7" name="Freeform 78"/>
              <p:cNvSpPr/>
              <p:nvPr/>
            </p:nvSpPr>
            <p:spPr>
              <a:xfrm>
                <a:off x="8974138" y="1408113"/>
                <a:ext cx="150813" cy="431800"/>
              </a:xfrm>
              <a:custGeom>
                <a:avLst/>
                <a:gdLst/>
                <a:ahLst/>
                <a:cxnLst>
                  <a:cxn ang="0">
                    <a:pos x="41474" y="416781"/>
                  </a:cxn>
                  <a:cxn ang="0">
                    <a:pos x="15081" y="413026"/>
                  </a:cxn>
                  <a:cxn ang="0">
                    <a:pos x="3770" y="356704"/>
                  </a:cxn>
                  <a:cxn ang="0">
                    <a:pos x="56555" y="180230"/>
                  </a:cxn>
                  <a:cxn ang="0">
                    <a:pos x="109339" y="15019"/>
                  </a:cxn>
                  <a:cxn ang="0">
                    <a:pos x="135732" y="15019"/>
                  </a:cxn>
                  <a:cxn ang="0">
                    <a:pos x="147043" y="75096"/>
                  </a:cxn>
                  <a:cxn ang="0">
                    <a:pos x="94258" y="247816"/>
                  </a:cxn>
                  <a:cxn ang="0">
                    <a:pos x="41474" y="416781"/>
                  </a:cxn>
                </a:cxnLst>
                <a:rect l="0" t="0" r="0" b="0"/>
                <a:pathLst>
                  <a:path w="40" h="115">
                    <a:moveTo>
                      <a:pt x="11" y="111"/>
                    </a:moveTo>
                    <a:cubicBezTo>
                      <a:pt x="10" y="115"/>
                      <a:pt x="7" y="115"/>
                      <a:pt x="4" y="110"/>
                    </a:cubicBezTo>
                    <a:cubicBezTo>
                      <a:pt x="2" y="106"/>
                      <a:pt x="0" y="99"/>
                      <a:pt x="1" y="95"/>
                    </a:cubicBezTo>
                    <a:cubicBezTo>
                      <a:pt x="5" y="80"/>
                      <a:pt x="10" y="64"/>
                      <a:pt x="15" y="48"/>
                    </a:cubicBezTo>
                    <a:cubicBezTo>
                      <a:pt x="21" y="33"/>
                      <a:pt x="26" y="17"/>
                      <a:pt x="29" y="4"/>
                    </a:cubicBezTo>
                    <a:cubicBezTo>
                      <a:pt x="30" y="0"/>
                      <a:pt x="33" y="0"/>
                      <a:pt x="36" y="4"/>
                    </a:cubicBezTo>
                    <a:cubicBezTo>
                      <a:pt x="38" y="9"/>
                      <a:pt x="40" y="16"/>
                      <a:pt x="39" y="20"/>
                    </a:cubicBezTo>
                    <a:cubicBezTo>
                      <a:pt x="35" y="34"/>
                      <a:pt x="30" y="50"/>
                      <a:pt x="25" y="66"/>
                    </a:cubicBezTo>
                    <a:cubicBezTo>
                      <a:pt x="19" y="82"/>
                      <a:pt x="14" y="97"/>
                      <a:pt x="11" y="11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8" name="Freeform 79"/>
              <p:cNvSpPr/>
              <p:nvPr/>
            </p:nvSpPr>
            <p:spPr>
              <a:xfrm>
                <a:off x="8640763" y="1430338"/>
                <a:ext cx="119063" cy="428625"/>
              </a:xfrm>
              <a:custGeom>
                <a:avLst/>
                <a:gdLst/>
                <a:ahLst/>
                <a:cxnLst>
                  <a:cxn ang="0">
                    <a:pos x="115342" y="409826"/>
                  </a:cxn>
                  <a:cxn ang="0">
                    <a:pos x="93018" y="417345"/>
                  </a:cxn>
                  <a:cxn ang="0">
                    <a:pos x="55811" y="372227"/>
                  </a:cxn>
                  <a:cxn ang="0">
                    <a:pos x="29766" y="191753"/>
                  </a:cxn>
                  <a:cxn ang="0">
                    <a:pos x="3721" y="18799"/>
                  </a:cxn>
                  <a:cxn ang="0">
                    <a:pos x="26045" y="11280"/>
                  </a:cxn>
                  <a:cxn ang="0">
                    <a:pos x="63252" y="56398"/>
                  </a:cxn>
                  <a:cxn ang="0">
                    <a:pos x="89297" y="236872"/>
                  </a:cxn>
                  <a:cxn ang="0">
                    <a:pos x="115342" y="409826"/>
                  </a:cxn>
                </a:cxnLst>
                <a:rect l="0" t="0" r="0" b="0"/>
                <a:pathLst>
                  <a:path w="32" h="114">
                    <a:moveTo>
                      <a:pt x="31" y="109"/>
                    </a:moveTo>
                    <a:cubicBezTo>
                      <a:pt x="32" y="113"/>
                      <a:pt x="29" y="114"/>
                      <a:pt x="25" y="111"/>
                    </a:cubicBezTo>
                    <a:cubicBezTo>
                      <a:pt x="21" y="109"/>
                      <a:pt x="16" y="103"/>
                      <a:pt x="15" y="99"/>
                    </a:cubicBezTo>
                    <a:cubicBezTo>
                      <a:pt x="12" y="85"/>
                      <a:pt x="10" y="68"/>
                      <a:pt x="8" y="51"/>
                    </a:cubicBezTo>
                    <a:cubicBezTo>
                      <a:pt x="6" y="35"/>
                      <a:pt x="4" y="18"/>
                      <a:pt x="1" y="5"/>
                    </a:cubicBezTo>
                    <a:cubicBezTo>
                      <a:pt x="0" y="1"/>
                      <a:pt x="3" y="0"/>
                      <a:pt x="7" y="3"/>
                    </a:cubicBezTo>
                    <a:cubicBezTo>
                      <a:pt x="12" y="5"/>
                      <a:pt x="16" y="11"/>
                      <a:pt x="17" y="15"/>
                    </a:cubicBezTo>
                    <a:cubicBezTo>
                      <a:pt x="20" y="29"/>
                      <a:pt x="22" y="46"/>
                      <a:pt x="24" y="63"/>
                    </a:cubicBezTo>
                    <a:cubicBezTo>
                      <a:pt x="26" y="79"/>
                      <a:pt x="28" y="95"/>
                      <a:pt x="31" y="109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9" name="Freeform 80"/>
              <p:cNvSpPr/>
              <p:nvPr/>
            </p:nvSpPr>
            <p:spPr>
              <a:xfrm>
                <a:off x="8231188" y="1598613"/>
                <a:ext cx="303213" cy="334963"/>
              </a:xfrm>
              <a:custGeom>
                <a:avLst/>
                <a:gdLst/>
                <a:ahLst/>
                <a:cxnLst>
                  <a:cxn ang="0">
                    <a:pos x="291983" y="316145"/>
                  </a:cxn>
                  <a:cxn ang="0">
                    <a:pos x="277009" y="334963"/>
                  </a:cxn>
                  <a:cxn ang="0">
                    <a:pos x="224602" y="308618"/>
                  </a:cxn>
                  <a:cxn ang="0">
                    <a:pos x="116044" y="161836"/>
                  </a:cxn>
                  <a:cxn ang="0">
                    <a:pos x="11230" y="18818"/>
                  </a:cxn>
                  <a:cxn ang="0">
                    <a:pos x="26204" y="3764"/>
                  </a:cxn>
                  <a:cxn ang="0">
                    <a:pos x="82354" y="26345"/>
                  </a:cxn>
                  <a:cxn ang="0">
                    <a:pos x="190912" y="173127"/>
                  </a:cxn>
                  <a:cxn ang="0">
                    <a:pos x="291983" y="316145"/>
                  </a:cxn>
                </a:cxnLst>
                <a:rect l="0" t="0" r="0" b="0"/>
                <a:pathLst>
                  <a:path w="81" h="89">
                    <a:moveTo>
                      <a:pt x="78" y="84"/>
                    </a:moveTo>
                    <a:cubicBezTo>
                      <a:pt x="81" y="87"/>
                      <a:pt x="79" y="89"/>
                      <a:pt x="74" y="89"/>
                    </a:cubicBezTo>
                    <a:cubicBezTo>
                      <a:pt x="69" y="88"/>
                      <a:pt x="62" y="85"/>
                      <a:pt x="60" y="82"/>
                    </a:cubicBezTo>
                    <a:cubicBezTo>
                      <a:pt x="50" y="71"/>
                      <a:pt x="41" y="57"/>
                      <a:pt x="31" y="43"/>
                    </a:cubicBezTo>
                    <a:cubicBezTo>
                      <a:pt x="21" y="30"/>
                      <a:pt x="12" y="16"/>
                      <a:pt x="3" y="5"/>
                    </a:cubicBezTo>
                    <a:cubicBezTo>
                      <a:pt x="0" y="2"/>
                      <a:pt x="2" y="0"/>
                      <a:pt x="7" y="1"/>
                    </a:cubicBezTo>
                    <a:cubicBezTo>
                      <a:pt x="13" y="1"/>
                      <a:pt x="19" y="4"/>
                      <a:pt x="22" y="7"/>
                    </a:cubicBezTo>
                    <a:cubicBezTo>
                      <a:pt x="31" y="18"/>
                      <a:pt x="41" y="32"/>
                      <a:pt x="51" y="46"/>
                    </a:cubicBezTo>
                    <a:cubicBezTo>
                      <a:pt x="60" y="60"/>
                      <a:pt x="69" y="73"/>
                      <a:pt x="78" y="84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0" name="Freeform 81"/>
              <p:cNvSpPr/>
              <p:nvPr/>
            </p:nvSpPr>
            <p:spPr>
              <a:xfrm>
                <a:off x="8110538" y="2609851"/>
                <a:ext cx="382588" cy="123825"/>
              </a:xfrm>
              <a:custGeom>
                <a:avLst/>
                <a:gdLst/>
                <a:ahLst/>
                <a:cxnLst>
                  <a:cxn ang="0">
                    <a:pos x="363834" y="3752"/>
                  </a:cxn>
                  <a:cxn ang="0">
                    <a:pos x="375086" y="22514"/>
                  </a:cxn>
                  <a:cxn ang="0">
                    <a:pos x="333827" y="56284"/>
                  </a:cxn>
                  <a:cxn ang="0">
                    <a:pos x="172540" y="90055"/>
                  </a:cxn>
                  <a:cxn ang="0">
                    <a:pos x="18754" y="120073"/>
                  </a:cxn>
                  <a:cxn ang="0">
                    <a:pos x="11253" y="97559"/>
                  </a:cxn>
                  <a:cxn ang="0">
                    <a:pos x="52512" y="63789"/>
                  </a:cxn>
                  <a:cxn ang="0">
                    <a:pos x="210048" y="33770"/>
                  </a:cxn>
                  <a:cxn ang="0">
                    <a:pos x="363834" y="3752"/>
                  </a:cxn>
                </a:cxnLst>
                <a:rect l="0" t="0" r="0" b="0"/>
                <a:pathLst>
                  <a:path w="102" h="33">
                    <a:moveTo>
                      <a:pt x="97" y="1"/>
                    </a:moveTo>
                    <a:cubicBezTo>
                      <a:pt x="101" y="0"/>
                      <a:pt x="102" y="2"/>
                      <a:pt x="100" y="6"/>
                    </a:cubicBezTo>
                    <a:cubicBezTo>
                      <a:pt x="97" y="10"/>
                      <a:pt x="92" y="14"/>
                      <a:pt x="89" y="15"/>
                    </a:cubicBezTo>
                    <a:cubicBezTo>
                      <a:pt x="76" y="19"/>
                      <a:pt x="61" y="21"/>
                      <a:pt x="46" y="24"/>
                    </a:cubicBezTo>
                    <a:cubicBezTo>
                      <a:pt x="32" y="26"/>
                      <a:pt x="17" y="28"/>
                      <a:pt x="5" y="32"/>
                    </a:cubicBezTo>
                    <a:cubicBezTo>
                      <a:pt x="1" y="33"/>
                      <a:pt x="0" y="30"/>
                      <a:pt x="3" y="26"/>
                    </a:cubicBezTo>
                    <a:cubicBezTo>
                      <a:pt x="5" y="22"/>
                      <a:pt x="10" y="18"/>
                      <a:pt x="14" y="17"/>
                    </a:cubicBezTo>
                    <a:cubicBezTo>
                      <a:pt x="26" y="14"/>
                      <a:pt x="41" y="11"/>
                      <a:pt x="56" y="9"/>
                    </a:cubicBezTo>
                    <a:cubicBezTo>
                      <a:pt x="71" y="6"/>
                      <a:pt x="85" y="4"/>
                      <a:pt x="97" y="1"/>
                    </a:cubicBezTo>
                    <a:close/>
                  </a:path>
                </a:pathLst>
              </a:custGeom>
              <a:solidFill>
                <a:srgbClr val="E2E2E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71" name="Freeform 82"/>
            <p:cNvSpPr/>
            <p:nvPr/>
          </p:nvSpPr>
          <p:spPr>
            <a:xfrm>
              <a:off x="3957638" y="3640138"/>
              <a:ext cx="52388" cy="90488"/>
            </a:xfrm>
            <a:custGeom>
              <a:avLst/>
              <a:gdLst/>
              <a:ahLst/>
              <a:cxnLst>
                <a:cxn ang="0">
                  <a:pos x="49213" y="90488"/>
                </a:cxn>
                <a:cxn ang="0">
                  <a:pos x="0" y="71438"/>
                </a:cxn>
                <a:cxn ang="0">
                  <a:pos x="52388" y="0"/>
                </a:cxn>
                <a:cxn ang="0">
                  <a:pos x="49213" y="90488"/>
                </a:cxn>
              </a:cxnLst>
              <a:rect l="0" t="0" r="0" b="0"/>
              <a:pathLst>
                <a:path w="33" h="57">
                  <a:moveTo>
                    <a:pt x="31" y="57"/>
                  </a:moveTo>
                  <a:lnTo>
                    <a:pt x="0" y="45"/>
                  </a:lnTo>
                  <a:lnTo>
                    <a:pt x="33" y="0"/>
                  </a:lnTo>
                  <a:lnTo>
                    <a:pt x="31" y="57"/>
                  </a:lnTo>
                  <a:close/>
                </a:path>
              </a:pathLst>
            </a:custGeom>
            <a:solidFill>
              <a:srgbClr val="E9F2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组合 87"/>
          <p:cNvGrpSpPr/>
          <p:nvPr/>
        </p:nvGrpSpPr>
        <p:grpSpPr>
          <a:xfrm>
            <a:off x="3895725" y="3055491"/>
            <a:ext cx="4618038" cy="657225"/>
            <a:chOff x="1755728" y="2313715"/>
            <a:chExt cx="5268126" cy="748291"/>
          </a:xfrm>
        </p:grpSpPr>
        <p:sp>
          <p:nvSpPr>
            <p:cNvPr id="89" name="矩形 88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4" name="文本框 92">
              <a:hlinkClick r:id="rId4" action="ppaction://hlinksldjump"/>
            </p:cNvPr>
            <p:cNvSpPr txBox="1"/>
            <p:nvPr/>
          </p:nvSpPr>
          <p:spPr>
            <a:xfrm rot="21591943">
              <a:off x="3316366" y="2411516"/>
              <a:ext cx="3595271" cy="596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图的</a:t>
              </a:r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</a:t>
              </a:r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辑结构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5" name="文本框 93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6" name="组合 94"/>
          <p:cNvGrpSpPr/>
          <p:nvPr/>
        </p:nvGrpSpPr>
        <p:grpSpPr>
          <a:xfrm>
            <a:off x="3895725" y="3925441"/>
            <a:ext cx="4618038" cy="655637"/>
            <a:chOff x="1755728" y="2313715"/>
            <a:chExt cx="5268126" cy="748291"/>
          </a:xfrm>
        </p:grpSpPr>
        <p:sp>
          <p:nvSpPr>
            <p:cNvPr id="96" name="矩形 95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58" name="文本框 99">
              <a:hlinkClick r:id="rId5" action="ppaction://hlinksldjump"/>
            </p:cNvPr>
            <p:cNvSpPr txBox="1"/>
            <p:nvPr/>
          </p:nvSpPr>
          <p:spPr>
            <a:xfrm rot="21591943">
              <a:off x="3316366" y="2480833"/>
              <a:ext cx="3595271" cy="456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0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图的存储结构及算法实现</a:t>
              </a:r>
              <a:endPara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9" name="文本框 100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101"/>
          <p:cNvGrpSpPr/>
          <p:nvPr/>
        </p:nvGrpSpPr>
        <p:grpSpPr>
          <a:xfrm>
            <a:off x="3895725" y="4800153"/>
            <a:ext cx="4754825" cy="655638"/>
            <a:chOff x="1755728" y="2313715"/>
            <a:chExt cx="5424169" cy="748291"/>
          </a:xfrm>
        </p:grpSpPr>
        <p:sp>
          <p:nvSpPr>
            <p:cNvPr id="103" name="矩形 102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52" name="文本框 106">
              <a:hlinkClick r:id="rId6" action="ppaction://hlinksldjump"/>
            </p:cNvPr>
            <p:cNvSpPr txBox="1"/>
            <p:nvPr/>
          </p:nvSpPr>
          <p:spPr>
            <a:xfrm rot="21591943">
              <a:off x="3316366" y="2420711"/>
              <a:ext cx="3863531" cy="597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图的遍历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文本框 107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1"/>
          <p:cNvGrpSpPr/>
          <p:nvPr/>
        </p:nvGrpSpPr>
        <p:grpSpPr>
          <a:xfrm>
            <a:off x="3888470" y="5634728"/>
            <a:ext cx="4754825" cy="655638"/>
            <a:chOff x="1755728" y="2313715"/>
            <a:chExt cx="5424169" cy="748291"/>
          </a:xfrm>
        </p:grpSpPr>
        <p:sp>
          <p:nvSpPr>
            <p:cNvPr id="110" name="矩形 109"/>
            <p:cNvSpPr/>
            <p:nvPr/>
          </p:nvSpPr>
          <p:spPr>
            <a:xfrm>
              <a:off x="3256570" y="2457094"/>
              <a:ext cx="3767284" cy="6049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3144344" y="2377225"/>
              <a:ext cx="3767284" cy="604911"/>
            </a:xfrm>
            <a:prstGeom prst="rect">
              <a:avLst/>
            </a:prstGeom>
            <a:pattFill prst="dotGrid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 rot="20890084">
              <a:off x="1963080" y="2457095"/>
              <a:ext cx="841741" cy="6049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755728" y="2351472"/>
              <a:ext cx="841741" cy="604911"/>
            </a:xfrm>
            <a:prstGeom prst="rect">
              <a:avLst/>
            </a:prstGeom>
            <a:solidFill>
              <a:srgbClr val="497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文本框 106">
              <a:hlinkClick r:id="rId7" action="ppaction://hlinksldjump"/>
            </p:cNvPr>
            <p:cNvSpPr txBox="1"/>
            <p:nvPr/>
          </p:nvSpPr>
          <p:spPr>
            <a:xfrm rot="21591943">
              <a:off x="3316366" y="2420712"/>
              <a:ext cx="3863531" cy="597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图的应用</a:t>
              </a:r>
              <a:endPara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07"/>
            <p:cNvSpPr txBox="1"/>
            <p:nvPr/>
          </p:nvSpPr>
          <p:spPr>
            <a:xfrm rot="-1110546">
              <a:off x="1963074" y="2313715"/>
              <a:ext cx="505061" cy="737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6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6.4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遍历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3350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【学习任务】理解图的遍历的方法，掌握图的遍历的算法及程序实现。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heavy" dirty="0" smtClean="0">
                <a:latin typeface="楷体" pitchFamily="49" charset="-122"/>
                <a:ea typeface="楷体" pitchFamily="49" charset="-122"/>
              </a:rPr>
              <a:t>6.4.1  </a:t>
            </a:r>
            <a:r>
              <a:rPr lang="zh-CN" altLang="zh-CN" b="1" u="heavy" dirty="0" smtClean="0">
                <a:latin typeface="楷体" pitchFamily="49" charset="-122"/>
                <a:ea typeface="楷体" pitchFamily="49" charset="-122"/>
              </a:rPr>
              <a:t>深度优先搜索</a:t>
            </a:r>
            <a:endParaRPr lang="zh-CN" altLang="zh-CN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02635" y="2618817"/>
            <a:ext cx="64703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6.3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】下面对图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6.18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的遍历过程来说明其遍历的执行过程，不妨讨论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dfs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）的执行过程，为描述清楚，用实箭头表示其搜索过程，用虚箭头表示其返回（回溯）过程，如图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6.19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所示。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6.4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遍历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2158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【学习任务】理解图的遍历的方法，掌握图的遍历的算法及程序实现。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heavy" dirty="0" smtClean="0">
                <a:latin typeface="楷体" pitchFamily="49" charset="-122"/>
                <a:ea typeface="楷体" pitchFamily="49" charset="-122"/>
              </a:rPr>
              <a:t>6.4.2  </a:t>
            </a:r>
            <a:r>
              <a:rPr lang="zh-CN" altLang="en-US" b="1" u="heavy" dirty="0" smtClean="0">
                <a:latin typeface="楷体" pitchFamily="49" charset="-122"/>
                <a:ea typeface="楷体" pitchFamily="49" charset="-122"/>
              </a:rPr>
              <a:t>广</a:t>
            </a:r>
            <a:r>
              <a:rPr lang="zh-CN" altLang="zh-CN" b="1" u="heavy" dirty="0" smtClean="0">
                <a:latin typeface="楷体" pitchFamily="49" charset="-122"/>
                <a:ea typeface="楷体" pitchFamily="49" charset="-122"/>
              </a:rPr>
              <a:t>度优先搜索</a:t>
            </a:r>
            <a:endParaRPr lang="zh-CN" altLang="zh-CN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02635" y="2618817"/>
            <a:ext cx="68281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算法定义：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BFS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遍历类似于树的按层次遍历的过程。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BFS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的表示法：设初始状态是图中所有顶点未曾被访问。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）从图中某个顶点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出发，访问此顶点；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）依次访问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的各个未曾访问的多个邻接点；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）分别从这些邻接点出发依次访问它们的邻接点，并使“先被访问的顶点的邻接点”先于“后被访问的顶点的邻接点”被访问，直至图中所有已被访问的顶点的邻接点都被访问到；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）若此时图中尚有顶点未被访问，则另选图中一个未曾被访问的顶点作起始点，重复（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）和（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）过程，直至图中所有顶点都被访问到为止。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也就是说，广度优先搜索遍历图的过程是以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为起始点，由近至远，依次访问和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有路径相通并且路径长度分别为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的顶点。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6.4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遍历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295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【学习任务】理解图的遍历的方法，掌握图的遍历的算法及程序实现。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3122" y="2136913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heavy" dirty="0" smtClean="0">
                <a:latin typeface="楷体" pitchFamily="49" charset="-122"/>
                <a:ea typeface="楷体" pitchFamily="49" charset="-122"/>
              </a:rPr>
              <a:t>6.4.2  </a:t>
            </a:r>
            <a:r>
              <a:rPr lang="zh-CN" altLang="en-US" b="1" u="heavy" dirty="0" smtClean="0">
                <a:latin typeface="楷体" pitchFamily="49" charset="-122"/>
                <a:ea typeface="楷体" pitchFamily="49" charset="-122"/>
              </a:rPr>
              <a:t>广</a:t>
            </a:r>
            <a:r>
              <a:rPr lang="zh-CN" altLang="zh-CN" b="1" u="heavy" dirty="0" smtClean="0">
                <a:latin typeface="楷体" pitchFamily="49" charset="-122"/>
                <a:ea typeface="楷体" pitchFamily="49" charset="-122"/>
              </a:rPr>
              <a:t>度优先搜索</a:t>
            </a:r>
            <a:endParaRPr lang="zh-CN" altLang="zh-CN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02634" y="2618817"/>
            <a:ext cx="67089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6.4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】下面对图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6.18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的遍历过程来说明广度优先遍历的执行过程，不妨讨论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dfs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）的执行过程，为描述清楚起见，用实箭头表示其搜索过程，用虚箭头表示其返回（回溯）过程。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6.5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3912" y="1258453"/>
            <a:ext cx="7215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【学习任务】利用图的遍历算法可以求解图的连通性问题，掌握生成树和最小生成树的基本概念。利用普里姆（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Prim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）算法和克鲁斯卡尔（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Kruskal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）算法、最短路径算法、及拓扑排序算法思想及算法实现方法。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13183" y="2574235"/>
            <a:ext cx="2383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heavy" dirty="0" smtClean="0">
                <a:latin typeface="楷体" pitchFamily="49" charset="-122"/>
                <a:ea typeface="楷体" pitchFamily="49" charset="-122"/>
              </a:rPr>
              <a:t>6.5.1  </a:t>
            </a:r>
            <a:r>
              <a:rPr lang="zh-CN" altLang="zh-CN" sz="2000" b="1" u="heavy" dirty="0" smtClean="0">
                <a:latin typeface="楷体" pitchFamily="49" charset="-122"/>
                <a:ea typeface="楷体" pitchFamily="49" charset="-122"/>
              </a:rPr>
              <a:t>最小生成树</a:t>
            </a:r>
            <a:endParaRPr lang="zh-CN" altLang="zh-CN" sz="2000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02634" y="3095896"/>
            <a:ext cx="69375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1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．普里姆（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Prim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）算法</a:t>
            </a: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定义：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Prim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算法是以每次加入节点的一个邻接边来建立最小生成树，直到找到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n-1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个边为止。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1063488" y="4130217"/>
            <a:ext cx="70965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例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6.5】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设有无向带权图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，利用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Prim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算法构造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G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的最小生成树。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实例分析：从顶点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V</a:t>
            </a:r>
            <a:r>
              <a:rPr kumimoji="0" lang="en-US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开始构造最小生成树，其构造过程及顶点集、边集的变化情况如下所述：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6.5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83366" y="1441174"/>
            <a:ext cx="2383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heavy" dirty="0" smtClean="0">
                <a:latin typeface="楷体" pitchFamily="49" charset="-122"/>
                <a:ea typeface="楷体" pitchFamily="49" charset="-122"/>
              </a:rPr>
              <a:t>6.5.1  </a:t>
            </a:r>
            <a:r>
              <a:rPr lang="zh-CN" altLang="zh-CN" sz="2000" b="1" u="heavy" dirty="0" smtClean="0">
                <a:latin typeface="楷体" pitchFamily="49" charset="-122"/>
                <a:ea typeface="楷体" pitchFamily="49" charset="-122"/>
              </a:rPr>
              <a:t>最小生成树</a:t>
            </a:r>
            <a:endParaRPr lang="zh-CN" altLang="zh-CN" sz="2000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82756" y="2280887"/>
            <a:ext cx="69375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克鲁斯卡尔（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Kruskal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）算法</a:t>
            </a:r>
            <a:endParaRPr lang="zh-CN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定义：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Kruskal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算法是按照图中边权值递增顺序构造最小生成树的。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1133062" y="3135655"/>
            <a:ext cx="70965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9875" rtl="0" eaLnBrk="1" hangingPunct="1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6.6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】采用【例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6.5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】的无向带权图，利用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Kruskal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算法构造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的最小生成树。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6.5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83366" y="1441174"/>
            <a:ext cx="2125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heavy" dirty="0" smtClean="0">
                <a:latin typeface="楷体" pitchFamily="49" charset="-122"/>
                <a:ea typeface="楷体" pitchFamily="49" charset="-122"/>
              </a:rPr>
              <a:t>6.5.2  </a:t>
            </a:r>
            <a:r>
              <a:rPr lang="zh-CN" altLang="zh-CN" sz="2000" b="1" u="heavy" dirty="0" smtClean="0">
                <a:latin typeface="楷体" pitchFamily="49" charset="-122"/>
                <a:ea typeface="楷体" pitchFamily="49" charset="-122"/>
              </a:rPr>
              <a:t>最短路径</a:t>
            </a:r>
            <a:endParaRPr lang="zh-CN" altLang="zh-CN" sz="2000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82756" y="2280887"/>
            <a:ext cx="69375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6.7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】下图所示为一个交通网的例图，邻接边上的权值表示城市间的距离。如何求城市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到各个城市的最短路径呢？请用</a:t>
            </a:r>
            <a:r>
              <a:rPr lang="en-US" altLang="zh-CN" dirty="0" err="1" smtClean="0">
                <a:latin typeface="楷体" pitchFamily="49" charset="-122"/>
                <a:ea typeface="楷体" pitchFamily="49" charset="-122"/>
              </a:rPr>
              <a:t>Dijkstra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算法说明如何求从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en-US" altLang="zh-CN" baseline="-25000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到其他各城市的最短距离。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6449" name="Picture 17"/>
          <p:cNvPicPr>
            <a:picLocks noChangeAspect="1" noChangeArrowheads="1"/>
          </p:cNvPicPr>
          <p:nvPr/>
        </p:nvPicPr>
        <p:blipFill>
          <a:blip r:embed="rId3" cstate="print"/>
          <a:srcRect l="23309" t="43213" r="30561" b="27837"/>
          <a:stretch>
            <a:fillRect/>
          </a:stretch>
        </p:blipFill>
        <p:spPr bwMode="auto">
          <a:xfrm>
            <a:off x="2266122" y="3498574"/>
            <a:ext cx="4552121" cy="271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6.5  </a:t>
            </a:r>
            <a:r>
              <a:rPr lang="zh-CN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图的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83366" y="1441174"/>
            <a:ext cx="2125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heavy" dirty="0" smtClean="0">
                <a:latin typeface="楷体" pitchFamily="49" charset="-122"/>
                <a:ea typeface="楷体" pitchFamily="49" charset="-122"/>
              </a:rPr>
              <a:t>6.5.3  </a:t>
            </a:r>
            <a:r>
              <a:rPr lang="zh-CN" altLang="en-US" sz="2000" b="1" u="heavy" dirty="0" smtClean="0">
                <a:latin typeface="楷体" pitchFamily="49" charset="-122"/>
                <a:ea typeface="楷体" pitchFamily="49" charset="-122"/>
              </a:rPr>
              <a:t>拓扑排序</a:t>
            </a:r>
            <a:endParaRPr lang="zh-CN" altLang="zh-CN" sz="2000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82756" y="2280887"/>
            <a:ext cx="69375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6.8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】计算机专业学生的学习就是一个工程，每一门课程的学习就是整个工程的一些活动。其中有些课程要求先修课程，有些则不要求。这样在有的课程之间有领先关系，有的课程可以并行地学习。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316042" y="1952247"/>
            <a:ext cx="1350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AOV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网络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3" cstate="print"/>
          <a:srcRect l="28098" t="39632" r="27935" b="25652"/>
          <a:stretch>
            <a:fillRect/>
          </a:stretch>
        </p:blipFill>
        <p:spPr bwMode="auto">
          <a:xfrm>
            <a:off x="566531" y="3250096"/>
            <a:ext cx="8040757" cy="343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6.6  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应用举例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83366" y="1441174"/>
            <a:ext cx="26420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heavy" dirty="0" smtClean="0">
                <a:latin typeface="楷体" pitchFamily="49" charset="-122"/>
                <a:ea typeface="楷体" pitchFamily="49" charset="-122"/>
              </a:rPr>
              <a:t>6.6.1  </a:t>
            </a:r>
            <a:r>
              <a:rPr lang="zh-CN" altLang="en-US" sz="2000" b="1" u="heavy" dirty="0" smtClean="0">
                <a:latin typeface="楷体" pitchFamily="49" charset="-122"/>
                <a:ea typeface="楷体" pitchFamily="49" charset="-122"/>
              </a:rPr>
              <a:t>教学计划安排</a:t>
            </a:r>
            <a:endParaRPr lang="zh-CN" altLang="zh-CN" sz="2000" b="1" u="heavy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182756" y="2280887"/>
            <a:ext cx="69375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【问题描述】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每个专业都要制定教学计划。确定每个专业的学习年限，每学年包括两个学期，每学期的时间长度和学分上限均相等，每个专业开设的课程都是确定的，而且课程在开设时间的安排必须满足先修关系。每门课程有哪些先修课程是确定的，可以有任意多门，也可以没有。每门课恰好占一个学期。请参照【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6.9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】设计一个教学计划安排程序。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73561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0264" y="431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6.6  </a:t>
            </a:r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应用举例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914400" y="1865689"/>
            <a:ext cx="184731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83366" y="1441174"/>
            <a:ext cx="26420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u="sng" dirty="0" smtClean="0">
                <a:latin typeface="楷体" pitchFamily="49" charset="-122"/>
                <a:ea typeface="楷体" pitchFamily="49" charset="-122"/>
              </a:rPr>
              <a:t>6.6.2  </a:t>
            </a:r>
            <a:r>
              <a:rPr lang="zh-CN" altLang="zh-CN" sz="2000" b="1" u="sng" dirty="0" smtClean="0">
                <a:latin typeface="楷体" pitchFamily="49" charset="-122"/>
                <a:ea typeface="楷体" pitchFamily="49" charset="-122"/>
              </a:rPr>
              <a:t>旅游购票方案</a:t>
            </a:r>
            <a:endParaRPr lang="zh-CN" altLang="zh-CN" sz="2000" b="1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182756" y="2280887"/>
            <a:ext cx="69375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【问题描述】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各城市间航班线路及其里程表如下表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6.3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所示，游客可以输入起始地点标号，根据起始地点，本系统计算出到各目的地的最短里程的购票方案。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166729" y="3394072"/>
            <a:ext cx="54466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表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6.3  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各城市之间铁路货运及其里程表（单位：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km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1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4626" name="Picture 138"/>
          <p:cNvPicPr>
            <a:picLocks noChangeAspect="1" noChangeArrowheads="1"/>
          </p:cNvPicPr>
          <p:nvPr/>
        </p:nvPicPr>
        <p:blipFill>
          <a:blip r:embed="rId3" cstate="print"/>
          <a:srcRect b="30240"/>
          <a:stretch>
            <a:fillRect/>
          </a:stretch>
        </p:blipFill>
        <p:spPr bwMode="auto">
          <a:xfrm>
            <a:off x="2235477" y="3905047"/>
            <a:ext cx="4778375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7" name="Picture 138"/>
          <p:cNvPicPr>
            <a:picLocks noChangeAspect="1" noChangeArrowheads="1"/>
          </p:cNvPicPr>
          <p:nvPr/>
        </p:nvPicPr>
        <p:blipFill>
          <a:blip r:embed="rId3" cstate="print"/>
          <a:srcRect t="68376"/>
          <a:stretch>
            <a:fillRect/>
          </a:stretch>
        </p:blipFill>
        <p:spPr bwMode="auto">
          <a:xfrm>
            <a:off x="2239065" y="5358851"/>
            <a:ext cx="47910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矩形 69"/>
          <p:cNvSpPr/>
          <p:nvPr/>
        </p:nvSpPr>
        <p:spPr>
          <a:xfrm>
            <a:off x="1192695" y="6052643"/>
            <a:ext cx="660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【算法思想】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根据数据结构中的最短路径来实现，找出最佳购票方案。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7079" y="1518817"/>
            <a:ext cx="83886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．图按不同的分类规则，分为无向图、有向图、完全图、连通图、强连通图、带权图（网）、稀疏图和稠密图等。在图的算法设计中，常用到邻接点、路径、回路、度、连通分量、生成树等。</a:t>
            </a: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．讲述了图的两种常用的存储表示方式：邻接矩阵和邻接表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3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、图的遍历算法是实现图的其他运算的基础，图的遍历方法有两种：深度优先搜索遍历和广度优先搜索遍历。深度优先搜索遍历类似于树的先序遍历，借助于栈结构来实现（递归）；广度优先搜索遍历类似于树的层次遍历，借助于队列结构来实现。两种遍历方法的不同之处仅仅在于对顶点访问的顺序不同，所以时间复杂度相同。当用邻接矩阵存储时，时间复杂度为均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O(n</a:t>
            </a:r>
            <a:r>
              <a:rPr lang="en-US" altLang="zh-CN" sz="2000" baseline="30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，用邻接表存储时，时间复杂度均为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</a:t>
            </a:r>
            <a:r>
              <a:rPr lang="en-US" altLang="zh-CN" sz="2000" dirty="0" err="1" smtClean="0">
                <a:latin typeface="楷体" pitchFamily="49" charset="-122"/>
                <a:ea typeface="楷体" pitchFamily="49" charset="-122"/>
              </a:rPr>
              <a:t>n+e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4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、图的很多算法与实际应用密切相关，比较常用的算法包括构造最小生成树算法、求解最短路径算法、拓扑排序和求解关键路径算法。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学习目的与要求</a:t>
            </a:r>
          </a:p>
        </p:txBody>
      </p:sp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487015" y="1834041"/>
            <a:ext cx="7822097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黑体" pitchFamily="49" charset="-122"/>
                <a:cs typeface="Times New Roman" pitchFamily="18" charset="0"/>
              </a:rPr>
              <a:t>重点：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掌握图的基本概念和存储结构，图的遍历及生成树和最小生成树。</a:t>
            </a:r>
            <a:endParaRPr lang="zh-CN" dirty="0" smtClean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黑体" pitchFamily="49" charset="-122"/>
                <a:cs typeface="Times New Roman" pitchFamily="18" charset="0"/>
              </a:rPr>
              <a:t>难点：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rtl="0">
              <a:lnSpc>
                <a:spcPct val="150000"/>
              </a:lnSpc>
              <a:buFontTx/>
              <a:buChar char="•"/>
            </a:pP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构造最小生成树的典型算法，最短路径及其算法，拓扑排序及其算法和</a:t>
            </a:r>
            <a:r>
              <a:rPr lang="en-US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AOE</a:t>
            </a:r>
            <a:r>
              <a:rPr lang="zh-CN" altLang="zh-CN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网和关键路径。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小结</a:t>
            </a:r>
            <a:endParaRPr lang="zh-CN" altLang="en-US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7079" y="1518817"/>
            <a:ext cx="838862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）构造最小生成树有普里姆算法和克鲁斯卡尔算法，两者都能达到同一目的。但前者算法思想的核心是归并点，时间复杂度是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O(n</a:t>
            </a:r>
            <a:r>
              <a:rPr lang="en-US" altLang="zh-CN" sz="2000" baseline="30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，适用于稠密图；后者是归并边，时间复杂度是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</a:t>
            </a:r>
            <a:r>
              <a:rPr lang="en-US" altLang="zh-CN" sz="2000" dirty="0" err="1" smtClean="0">
                <a:latin typeface="楷体" pitchFamily="49" charset="-122"/>
                <a:ea typeface="楷体" pitchFamily="49" charset="-122"/>
              </a:rPr>
              <a:t>eloge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，适用于稀疏网。</a:t>
            </a: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）最短路径算法：一种是迪杰斯特拉算法，求从某个源点到其余各顶点的最短路径，求解过程是按路径长度递增的次序产生最短路径，时间复杂度是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O(n</a:t>
            </a:r>
            <a:r>
              <a:rPr lang="en-US" altLang="zh-CN" sz="2000" baseline="30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。 </a:t>
            </a: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）拓扑排序是有向无环图的应用。拓扑排序是基于用顶点表示活动的有向图，即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AOV-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网。对于不存在环的有向图，图中所有顶点一定能够排成一个线性序列，即拓扑序列，拓扑序列是不唯一的。用邻接表表示图，拓扑排序的时间复杂度为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O(n + e)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488" y="147638"/>
            <a:ext cx="66119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 rot="21591943">
            <a:off x="2990850" y="2555875"/>
            <a:ext cx="3860800" cy="10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6564" name="组合 6"/>
          <p:cNvGrpSpPr/>
          <p:nvPr/>
        </p:nvGrpSpPr>
        <p:grpSpPr>
          <a:xfrm rot="-7752">
            <a:off x="3225800" y="3463925"/>
            <a:ext cx="2824163" cy="495300"/>
            <a:chOff x="1285588" y="3219444"/>
            <a:chExt cx="2823281" cy="495597"/>
          </a:xfrm>
        </p:grpSpPr>
        <p:sp>
          <p:nvSpPr>
            <p:cNvPr id="8" name="文本框 7"/>
            <p:cNvSpPr txBox="1"/>
            <p:nvPr/>
          </p:nvSpPr>
          <p:spPr>
            <a:xfrm>
              <a:off x="1311983" y="3438042"/>
              <a:ext cx="2796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85588" y="3219444"/>
              <a:ext cx="28101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实例引入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65921" y="1071555"/>
            <a:ext cx="7841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【实例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】在日常生活中，对象和对象之间的关系常常可以用包括点和线的示意图来表示。例如我国几个城市之间的铁路交通图，反应了这几个城市之间的铁路分布情况。其中，城市用点表示，点和点之间的连线代表了对应的两个城市之间的铁路线，如图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6-1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所示。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3" cstate="print"/>
          <a:srcRect l="38428" t="23099" r="30273" b="40613"/>
          <a:stretch>
            <a:fillRect/>
          </a:stretch>
        </p:blipFill>
        <p:spPr bwMode="auto">
          <a:xfrm>
            <a:off x="2653748" y="2246242"/>
            <a:ext cx="3906078" cy="347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矩形 79"/>
          <p:cNvSpPr/>
          <p:nvPr/>
        </p:nvSpPr>
        <p:spPr>
          <a:xfrm>
            <a:off x="3365271" y="5868265"/>
            <a:ext cx="2287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6.1  </a:t>
            </a:r>
            <a:r>
              <a:rPr lang="zh-CN" altLang="zh-CN" sz="1400" dirty="0" smtClean="0"/>
              <a:t>城市间的铁路线路图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32220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 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实例引入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65921" y="1071555"/>
            <a:ext cx="7841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【实例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】如图所示，是在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个球队之间安排比赛的情况。图中的点表示球队，而点和点之间的连线则表示了对应的两个球队要进行的比赛。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14966" y="4943926"/>
            <a:ext cx="2287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6.2  </a:t>
            </a:r>
            <a:r>
              <a:rPr lang="zh-CN" altLang="zh-CN" sz="1400" dirty="0" smtClean="0"/>
              <a:t>球队比赛安排示意图</a:t>
            </a:r>
            <a:endParaRPr lang="zh-CN" altLang="en-US" sz="1400" dirty="0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3" cstate="print"/>
          <a:srcRect l="17908" t="28291" r="55225" b="55621"/>
          <a:stretch>
            <a:fillRect/>
          </a:stretch>
        </p:blipFill>
        <p:spPr bwMode="auto">
          <a:xfrm>
            <a:off x="1898374" y="2007703"/>
            <a:ext cx="5534108" cy="25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图是由顶点集合（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vertex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）及顶点间的关系边（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Edges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）集合组成的一种数据结构，通常可使用符号表示为：</a:t>
            </a:r>
            <a:endParaRPr lang="en-US" altLang="zh-CN" sz="16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G=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E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buNone/>
            </a:pP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其中，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V={</a:t>
            </a:r>
            <a:r>
              <a:rPr lang="en-US" altLang="zh-CN" sz="1600" dirty="0" err="1" smtClean="0">
                <a:latin typeface="楷体" pitchFamily="49" charset="-122"/>
                <a:ea typeface="楷体" pitchFamily="49" charset="-122"/>
              </a:rPr>
              <a:t>x|x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∈某个数据对象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}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是顶点的有穷非空集合；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E={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|x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V}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E={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|x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V&amp;&amp;Path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}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是顶点之间关系的有穷集合，也叫做边（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edge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）集合。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Path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）表示从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的一条单向通路，它是有方向的。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6409" y="1018618"/>
            <a:ext cx="7553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6.2.1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图的定义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1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．有向图（</a:t>
            </a:r>
            <a:r>
              <a:rPr lang="en-US" altLang="zh-CN" sz="1800" dirty="0" smtClean="0">
                <a:latin typeface="楷体" pitchFamily="49" charset="-122"/>
                <a:ea typeface="楷体" pitchFamily="49" charset="-122"/>
              </a:rPr>
              <a:t>directed graph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）与无向图（</a:t>
            </a:r>
            <a:r>
              <a:rPr lang="en-US" altLang="zh-CN" sz="1800" dirty="0" smtClean="0">
                <a:latin typeface="楷体" pitchFamily="49" charset="-122"/>
                <a:ea typeface="楷体" pitchFamily="49" charset="-122"/>
              </a:rPr>
              <a:t>undirected graph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6956" y="1028557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4701" name="Picture 13"/>
          <p:cNvPicPr>
            <a:picLocks noChangeAspect="1" noChangeArrowheads="1"/>
          </p:cNvPicPr>
          <p:nvPr/>
        </p:nvPicPr>
        <p:blipFill>
          <a:blip r:embed="rId3" cstate="print"/>
          <a:srcRect l="14022" t="52257" r="54293" b="22960"/>
          <a:stretch>
            <a:fillRect/>
          </a:stretch>
        </p:blipFill>
        <p:spPr bwMode="auto">
          <a:xfrm>
            <a:off x="1729409" y="2683565"/>
            <a:ext cx="5794512" cy="24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．完全图</a:t>
            </a:r>
            <a:endParaRPr lang="zh-CN" altLang="zh-CN" sz="1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85800" y="1038497"/>
            <a:ext cx="7553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1492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3" cstate="print"/>
          <a:srcRect l="18044" t="56488" r="60380" b="24348"/>
          <a:stretch>
            <a:fillRect/>
          </a:stretch>
        </p:blipFill>
        <p:spPr bwMode="auto">
          <a:xfrm>
            <a:off x="2037522" y="2882348"/>
            <a:ext cx="5371294" cy="2584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7825"/>
            <a:ext cx="9144000" cy="493032"/>
          </a:xfrm>
          <a:prstGeom prst="rect">
            <a:avLst/>
          </a:prstGeom>
          <a:solidFill>
            <a:srgbClr val="497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28" y="51708"/>
            <a:ext cx="1403123" cy="819150"/>
            <a:chOff x="449263" y="-463550"/>
            <a:chExt cx="4000500" cy="2379663"/>
          </a:xfrm>
        </p:grpSpPr>
        <p:sp>
          <p:nvSpPr>
            <p:cNvPr id="14348" name="Rectangle 7"/>
            <p:cNvSpPr/>
            <p:nvPr/>
          </p:nvSpPr>
          <p:spPr>
            <a:xfrm>
              <a:off x="449263" y="1655763"/>
              <a:ext cx="4000500" cy="252413"/>
            </a:xfrm>
            <a:prstGeom prst="rect">
              <a:avLst/>
            </a:prstGeom>
            <a:solidFill>
              <a:srgbClr val="43592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Freeform 8"/>
            <p:cNvSpPr/>
            <p:nvPr/>
          </p:nvSpPr>
          <p:spPr>
            <a:xfrm>
              <a:off x="1633538" y="7938"/>
              <a:ext cx="555625" cy="1647825"/>
            </a:xfrm>
            <a:custGeom>
              <a:avLst/>
              <a:gdLst/>
              <a:ahLst/>
              <a:cxnLst>
                <a:cxn ang="0">
                  <a:pos x="184150" y="1647825"/>
                </a:cxn>
                <a:cxn ang="0">
                  <a:pos x="555625" y="1606550"/>
                </a:cxn>
                <a:cxn ang="0">
                  <a:pos x="371475" y="0"/>
                </a:cxn>
                <a:cxn ang="0">
                  <a:pos x="0" y="41275"/>
                </a:cxn>
                <a:cxn ang="0">
                  <a:pos x="184150" y="1647825"/>
                </a:cxn>
              </a:cxnLst>
              <a:rect l="0" t="0" r="0" b="0"/>
              <a:pathLst>
                <a:path w="350" h="1038">
                  <a:moveTo>
                    <a:pt x="116" y="1038"/>
                  </a:moveTo>
                  <a:lnTo>
                    <a:pt x="350" y="1012"/>
                  </a:lnTo>
                  <a:lnTo>
                    <a:pt x="234" y="0"/>
                  </a:lnTo>
                  <a:lnTo>
                    <a:pt x="0" y="26"/>
                  </a:lnTo>
                  <a:lnTo>
                    <a:pt x="116" y="1038"/>
                  </a:lnTo>
                  <a:close/>
                </a:path>
              </a:pathLst>
            </a:custGeom>
            <a:solidFill>
              <a:srgbClr val="4A5B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9"/>
            <p:cNvSpPr/>
            <p:nvPr/>
          </p:nvSpPr>
          <p:spPr>
            <a:xfrm>
              <a:off x="1724025" y="147638"/>
              <a:ext cx="258762" cy="334963"/>
            </a:xfrm>
            <a:custGeom>
              <a:avLst/>
              <a:gdLst/>
              <a:ahLst/>
              <a:cxnLst>
                <a:cxn ang="0">
                  <a:pos x="33337" y="334963"/>
                </a:cxn>
                <a:cxn ang="0">
                  <a:pos x="258762" y="307975"/>
                </a:cxn>
                <a:cxn ang="0">
                  <a:pos x="225425" y="0"/>
                </a:cxn>
                <a:cxn ang="0">
                  <a:pos x="0" y="25400"/>
                </a:cxn>
                <a:cxn ang="0">
                  <a:pos x="33337" y="334963"/>
                </a:cxn>
              </a:cxnLst>
              <a:rect l="0" t="0" r="0" b="0"/>
              <a:pathLst>
                <a:path w="163" h="211">
                  <a:moveTo>
                    <a:pt x="21" y="211"/>
                  </a:moveTo>
                  <a:lnTo>
                    <a:pt x="163" y="194"/>
                  </a:lnTo>
                  <a:lnTo>
                    <a:pt x="142" y="0"/>
                  </a:lnTo>
                  <a:lnTo>
                    <a:pt x="0" y="16"/>
                  </a:lnTo>
                  <a:lnTo>
                    <a:pt x="21" y="211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0"/>
            <p:cNvSpPr/>
            <p:nvPr/>
          </p:nvSpPr>
          <p:spPr>
            <a:xfrm>
              <a:off x="1768475" y="568325"/>
              <a:ext cx="195262" cy="979488"/>
            </a:xfrm>
            <a:custGeom>
              <a:avLst/>
              <a:gdLst/>
              <a:ahLst/>
              <a:cxnLst>
                <a:cxn ang="0">
                  <a:pos x="0" y="7938"/>
                </a:cxn>
                <a:cxn ang="0">
                  <a:pos x="87312" y="0"/>
                </a:cxn>
                <a:cxn ang="0">
                  <a:pos x="195262" y="968375"/>
                </a:cxn>
                <a:cxn ang="0">
                  <a:pos x="109537" y="979488"/>
                </a:cxn>
                <a:cxn ang="0">
                  <a:pos x="0" y="7938"/>
                </a:cxn>
              </a:cxnLst>
              <a:rect l="0" t="0" r="0" b="0"/>
              <a:pathLst>
                <a:path w="123" h="617">
                  <a:moveTo>
                    <a:pt x="0" y="5"/>
                  </a:moveTo>
                  <a:lnTo>
                    <a:pt x="55" y="0"/>
                  </a:lnTo>
                  <a:lnTo>
                    <a:pt x="123" y="610"/>
                  </a:lnTo>
                  <a:lnTo>
                    <a:pt x="69" y="61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1"/>
            <p:cNvSpPr/>
            <p:nvPr/>
          </p:nvSpPr>
          <p:spPr>
            <a:xfrm>
              <a:off x="1908175" y="549275"/>
              <a:ext cx="198437" cy="979488"/>
            </a:xfrm>
            <a:custGeom>
              <a:avLst/>
              <a:gdLst/>
              <a:ahLst/>
              <a:cxnLst>
                <a:cxn ang="0">
                  <a:pos x="0" y="11113"/>
                </a:cxn>
                <a:cxn ang="0">
                  <a:pos x="85725" y="0"/>
                </a:cxn>
                <a:cxn ang="0">
                  <a:pos x="198437" y="971550"/>
                </a:cxn>
                <a:cxn ang="0">
                  <a:pos x="109537" y="979488"/>
                </a:cxn>
                <a:cxn ang="0">
                  <a:pos x="0" y="11113"/>
                </a:cxn>
              </a:cxnLst>
              <a:rect l="0" t="0" r="0" b="0"/>
              <a:pathLst>
                <a:path w="125" h="617">
                  <a:moveTo>
                    <a:pt x="0" y="7"/>
                  </a:moveTo>
                  <a:lnTo>
                    <a:pt x="54" y="0"/>
                  </a:lnTo>
                  <a:lnTo>
                    <a:pt x="125" y="612"/>
                  </a:lnTo>
                  <a:lnTo>
                    <a:pt x="69" y="6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2"/>
            <p:cNvSpPr/>
            <p:nvPr/>
          </p:nvSpPr>
          <p:spPr>
            <a:xfrm>
              <a:off x="2039938" y="263525"/>
              <a:ext cx="439737" cy="1392238"/>
            </a:xfrm>
            <a:custGeom>
              <a:avLst/>
              <a:gdLst/>
              <a:ahLst/>
              <a:cxnLst>
                <a:cxn ang="0">
                  <a:pos x="153987" y="1392238"/>
                </a:cxn>
                <a:cxn ang="0">
                  <a:pos x="439737" y="1358900"/>
                </a:cxn>
                <a:cxn ang="0">
                  <a:pos x="285750" y="0"/>
                </a:cxn>
                <a:cxn ang="0">
                  <a:pos x="0" y="33338"/>
                </a:cxn>
                <a:cxn ang="0">
                  <a:pos x="153987" y="1392238"/>
                </a:cxn>
              </a:cxnLst>
              <a:rect l="0" t="0" r="0" b="0"/>
              <a:pathLst>
                <a:path w="277" h="877">
                  <a:moveTo>
                    <a:pt x="97" y="877"/>
                  </a:moveTo>
                  <a:lnTo>
                    <a:pt x="277" y="856"/>
                  </a:lnTo>
                  <a:lnTo>
                    <a:pt x="180" y="0"/>
                  </a:lnTo>
                  <a:lnTo>
                    <a:pt x="0" y="21"/>
                  </a:lnTo>
                  <a:lnTo>
                    <a:pt x="97" y="877"/>
                  </a:lnTo>
                  <a:close/>
                </a:path>
              </a:pathLst>
            </a:custGeom>
            <a:solidFill>
              <a:srgbClr val="F8D27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3"/>
            <p:cNvSpPr/>
            <p:nvPr/>
          </p:nvSpPr>
          <p:spPr>
            <a:xfrm>
              <a:off x="2141538" y="422275"/>
              <a:ext cx="165100" cy="466725"/>
            </a:xfrm>
            <a:custGeom>
              <a:avLst/>
              <a:gdLst/>
              <a:ahLst/>
              <a:cxnLst>
                <a:cxn ang="0">
                  <a:pos x="52388" y="466725"/>
                </a:cxn>
                <a:cxn ang="0">
                  <a:pos x="165100" y="450850"/>
                </a:cxn>
                <a:cxn ang="0">
                  <a:pos x="115888" y="0"/>
                </a:cxn>
                <a:cxn ang="0">
                  <a:pos x="0" y="14288"/>
                </a:cxn>
                <a:cxn ang="0">
                  <a:pos x="52388" y="466725"/>
                </a:cxn>
              </a:cxnLst>
              <a:rect l="0" t="0" r="0" b="0"/>
              <a:pathLst>
                <a:path w="104" h="294">
                  <a:moveTo>
                    <a:pt x="33" y="294"/>
                  </a:moveTo>
                  <a:lnTo>
                    <a:pt x="104" y="284"/>
                  </a:lnTo>
                  <a:lnTo>
                    <a:pt x="73" y="0"/>
                  </a:lnTo>
                  <a:lnTo>
                    <a:pt x="0" y="9"/>
                  </a:lnTo>
                  <a:lnTo>
                    <a:pt x="33" y="294"/>
                  </a:lnTo>
                  <a:close/>
                </a:path>
              </a:pathLst>
            </a:custGeom>
            <a:solidFill>
              <a:srgbClr val="DF50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Rectangle 14"/>
            <p:cNvSpPr/>
            <p:nvPr/>
          </p:nvSpPr>
          <p:spPr>
            <a:xfrm>
              <a:off x="704850" y="-82550"/>
              <a:ext cx="447675" cy="1738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Freeform 15"/>
            <p:cNvSpPr/>
            <p:nvPr/>
          </p:nvSpPr>
          <p:spPr>
            <a:xfrm>
              <a:off x="787400" y="13255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6"/>
            <p:cNvSpPr/>
            <p:nvPr/>
          </p:nvSpPr>
          <p:spPr>
            <a:xfrm>
              <a:off x="787400" y="1212850"/>
              <a:ext cx="282575" cy="179388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79388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3">
                  <a:moveTo>
                    <a:pt x="0" y="38"/>
                  </a:moveTo>
                  <a:lnTo>
                    <a:pt x="178" y="113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7"/>
            <p:cNvSpPr/>
            <p:nvPr/>
          </p:nvSpPr>
          <p:spPr>
            <a:xfrm>
              <a:off x="787400" y="10953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3825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8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8"/>
            <p:cNvSpPr/>
            <p:nvPr/>
          </p:nvSpPr>
          <p:spPr>
            <a:xfrm>
              <a:off x="787400" y="9826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9"/>
            <p:cNvSpPr/>
            <p:nvPr/>
          </p:nvSpPr>
          <p:spPr>
            <a:xfrm>
              <a:off x="787400" y="869950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20"/>
            <p:cNvSpPr/>
            <p:nvPr/>
          </p:nvSpPr>
          <p:spPr>
            <a:xfrm>
              <a:off x="787400" y="7524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>
              <a:off x="787400" y="6397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22"/>
            <p:cNvSpPr/>
            <p:nvPr/>
          </p:nvSpPr>
          <p:spPr>
            <a:xfrm>
              <a:off x="787400" y="523875"/>
              <a:ext cx="282575" cy="184150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4150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6">
                  <a:moveTo>
                    <a:pt x="0" y="38"/>
                  </a:moveTo>
                  <a:lnTo>
                    <a:pt x="178" y="116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3"/>
            <p:cNvSpPr/>
            <p:nvPr/>
          </p:nvSpPr>
          <p:spPr>
            <a:xfrm>
              <a:off x="787400" y="411163"/>
              <a:ext cx="282575" cy="179388"/>
            </a:xfrm>
            <a:custGeom>
              <a:avLst/>
              <a:gdLst/>
              <a:ahLst/>
              <a:cxnLst>
                <a:cxn ang="0">
                  <a:pos x="0" y="58738"/>
                </a:cxn>
                <a:cxn ang="0">
                  <a:pos x="282575" y="179388"/>
                </a:cxn>
                <a:cxn ang="0">
                  <a:pos x="282575" y="119063"/>
                </a:cxn>
                <a:cxn ang="0">
                  <a:pos x="0" y="0"/>
                </a:cxn>
                <a:cxn ang="0">
                  <a:pos x="0" y="58738"/>
                </a:cxn>
              </a:cxnLst>
              <a:rect l="0" t="0" r="0" b="0"/>
              <a:pathLst>
                <a:path w="178" h="113">
                  <a:moveTo>
                    <a:pt x="0" y="37"/>
                  </a:moveTo>
                  <a:lnTo>
                    <a:pt x="178" y="113"/>
                  </a:lnTo>
                  <a:lnTo>
                    <a:pt x="178" y="75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4"/>
            <p:cNvSpPr/>
            <p:nvPr/>
          </p:nvSpPr>
          <p:spPr>
            <a:xfrm>
              <a:off x="787400" y="2968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5"/>
            <p:cNvSpPr/>
            <p:nvPr/>
          </p:nvSpPr>
          <p:spPr>
            <a:xfrm>
              <a:off x="787400" y="180975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6"/>
            <p:cNvSpPr/>
            <p:nvPr/>
          </p:nvSpPr>
          <p:spPr>
            <a:xfrm>
              <a:off x="787400" y="68263"/>
              <a:ext cx="282575" cy="180975"/>
            </a:xfrm>
            <a:custGeom>
              <a:avLst/>
              <a:gdLst/>
              <a:ahLst/>
              <a:cxnLst>
                <a:cxn ang="0">
                  <a:pos x="0" y="60325"/>
                </a:cxn>
                <a:cxn ang="0">
                  <a:pos x="282575" y="180975"/>
                </a:cxn>
                <a:cxn ang="0">
                  <a:pos x="282575" y="120650"/>
                </a:cxn>
                <a:cxn ang="0">
                  <a:pos x="0" y="0"/>
                </a:cxn>
                <a:cxn ang="0">
                  <a:pos x="0" y="60325"/>
                </a:cxn>
              </a:cxnLst>
              <a:rect l="0" t="0" r="0" b="0"/>
              <a:pathLst>
                <a:path w="178" h="114">
                  <a:moveTo>
                    <a:pt x="0" y="38"/>
                  </a:moveTo>
                  <a:lnTo>
                    <a:pt x="178" y="114"/>
                  </a:lnTo>
                  <a:lnTo>
                    <a:pt x="178" y="76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6B86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Rectangle 27"/>
            <p:cNvSpPr/>
            <p:nvPr/>
          </p:nvSpPr>
          <p:spPr>
            <a:xfrm>
              <a:off x="1152525" y="285750"/>
              <a:ext cx="285750" cy="1370013"/>
            </a:xfrm>
            <a:prstGeom prst="rect">
              <a:avLst/>
            </a:prstGeom>
            <a:solidFill>
              <a:srgbClr val="F2E1C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Rectangle 28"/>
            <p:cNvSpPr/>
            <p:nvPr/>
          </p:nvSpPr>
          <p:spPr>
            <a:xfrm>
              <a:off x="1152525" y="285750"/>
              <a:ext cx="285750" cy="12858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Rectangle 29"/>
            <p:cNvSpPr/>
            <p:nvPr/>
          </p:nvSpPr>
          <p:spPr>
            <a:xfrm>
              <a:off x="1254125" y="469900"/>
              <a:ext cx="85725" cy="1100138"/>
            </a:xfrm>
            <a:prstGeom prst="rect">
              <a:avLst/>
            </a:prstGeom>
            <a:solidFill>
              <a:srgbClr val="4A5B6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Rectangle 30"/>
            <p:cNvSpPr/>
            <p:nvPr/>
          </p:nvSpPr>
          <p:spPr>
            <a:xfrm>
              <a:off x="1438275" y="-463550"/>
              <a:ext cx="187325" cy="2119313"/>
            </a:xfrm>
            <a:prstGeom prst="rect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Rectangle 31"/>
            <p:cNvSpPr/>
            <p:nvPr/>
          </p:nvSpPr>
          <p:spPr>
            <a:xfrm>
              <a:off x="1482725" y="-39528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2"/>
            <p:cNvSpPr/>
            <p:nvPr/>
          </p:nvSpPr>
          <p:spPr>
            <a:xfrm>
              <a:off x="1482725" y="-161925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Rectangle 33"/>
            <p:cNvSpPr/>
            <p:nvPr/>
          </p:nvSpPr>
          <p:spPr>
            <a:xfrm>
              <a:off x="1482725" y="71438"/>
              <a:ext cx="98425" cy="177800"/>
            </a:xfrm>
            <a:prstGeom prst="rect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34"/>
            <p:cNvSpPr/>
            <p:nvPr/>
          </p:nvSpPr>
          <p:spPr>
            <a:xfrm>
              <a:off x="3373438" y="1524000"/>
              <a:ext cx="257175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35"/>
            <p:cNvSpPr/>
            <p:nvPr/>
          </p:nvSpPr>
          <p:spPr>
            <a:xfrm>
              <a:off x="3656013" y="1524000"/>
              <a:ext cx="255587" cy="14763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36"/>
            <p:cNvSpPr/>
            <p:nvPr/>
          </p:nvSpPr>
          <p:spPr>
            <a:xfrm>
              <a:off x="3351213" y="519113"/>
              <a:ext cx="180975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37"/>
            <p:cNvSpPr/>
            <p:nvPr/>
          </p:nvSpPr>
          <p:spPr>
            <a:xfrm>
              <a:off x="3400425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38"/>
            <p:cNvSpPr/>
            <p:nvPr/>
          </p:nvSpPr>
          <p:spPr>
            <a:xfrm>
              <a:off x="3757613" y="519113"/>
              <a:ext cx="176212" cy="177800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Oval 39"/>
            <p:cNvSpPr/>
            <p:nvPr/>
          </p:nvSpPr>
          <p:spPr>
            <a:xfrm>
              <a:off x="3776663" y="573088"/>
              <a:ext cx="109537" cy="107950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Freeform 40"/>
            <p:cNvSpPr/>
            <p:nvPr/>
          </p:nvSpPr>
          <p:spPr>
            <a:xfrm>
              <a:off x="2374900" y="919163"/>
              <a:ext cx="1176337" cy="996950"/>
            </a:xfrm>
            <a:custGeom>
              <a:avLst/>
              <a:gdLst/>
              <a:ahLst/>
              <a:cxnLst>
                <a:cxn ang="0">
                  <a:pos x="1097413" y="304728"/>
                </a:cxn>
                <a:cxn ang="0">
                  <a:pos x="108990" y="549263"/>
                </a:cxn>
                <a:cxn ang="0">
                  <a:pos x="1097413" y="304728"/>
                </a:cxn>
              </a:cxnLst>
              <a:rect l="0" t="0" r="0" b="0"/>
              <a:pathLst>
                <a:path w="313" h="265">
                  <a:moveTo>
                    <a:pt x="292" y="81"/>
                  </a:moveTo>
                  <a:cubicBezTo>
                    <a:pt x="313" y="162"/>
                    <a:pt x="58" y="265"/>
                    <a:pt x="29" y="146"/>
                  </a:cubicBezTo>
                  <a:cubicBezTo>
                    <a:pt x="0" y="27"/>
                    <a:pt x="272" y="0"/>
                    <a:pt x="292" y="8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1"/>
            <p:cNvSpPr>
              <a:spLocks noEditPoints="1"/>
            </p:cNvSpPr>
            <p:nvPr/>
          </p:nvSpPr>
          <p:spPr>
            <a:xfrm>
              <a:off x="2501900" y="1087438"/>
              <a:ext cx="947737" cy="538163"/>
            </a:xfrm>
            <a:custGeom>
              <a:avLst/>
              <a:gdLst/>
              <a:ahLst/>
              <a:cxnLst>
                <a:cxn ang="0">
                  <a:pos x="876281" y="282253"/>
                </a:cxn>
                <a:cxn ang="0">
                  <a:pos x="876281" y="90321"/>
                </a:cxn>
                <a:cxn ang="0">
                  <a:pos x="876281" y="90321"/>
                </a:cxn>
                <a:cxn ang="0">
                  <a:pos x="876281" y="282253"/>
                </a:cxn>
                <a:cxn ang="0">
                  <a:pos x="823629" y="37634"/>
                </a:cxn>
                <a:cxn ang="0">
                  <a:pos x="831150" y="342467"/>
                </a:cxn>
                <a:cxn ang="0">
                  <a:pos x="774737" y="112901"/>
                </a:cxn>
                <a:cxn ang="0">
                  <a:pos x="774737" y="112901"/>
                </a:cxn>
                <a:cxn ang="0">
                  <a:pos x="718324" y="417735"/>
                </a:cxn>
                <a:cxn ang="0">
                  <a:pos x="733368" y="11290"/>
                </a:cxn>
                <a:cxn ang="0">
                  <a:pos x="759694" y="395155"/>
                </a:cxn>
                <a:cxn ang="0">
                  <a:pos x="673194" y="131718"/>
                </a:cxn>
                <a:cxn ang="0">
                  <a:pos x="673194" y="131718"/>
                </a:cxn>
                <a:cxn ang="0">
                  <a:pos x="613020" y="466659"/>
                </a:cxn>
                <a:cxn ang="0">
                  <a:pos x="639346" y="3763"/>
                </a:cxn>
                <a:cxn ang="0">
                  <a:pos x="650629" y="451605"/>
                </a:cxn>
                <a:cxn ang="0">
                  <a:pos x="575412" y="150535"/>
                </a:cxn>
                <a:cxn ang="0">
                  <a:pos x="575412" y="150535"/>
                </a:cxn>
                <a:cxn ang="0">
                  <a:pos x="511477" y="504293"/>
                </a:cxn>
                <a:cxn ang="0">
                  <a:pos x="541564" y="3763"/>
                </a:cxn>
                <a:cxn ang="0">
                  <a:pos x="549086" y="493002"/>
                </a:cxn>
                <a:cxn ang="0">
                  <a:pos x="473869" y="165589"/>
                </a:cxn>
                <a:cxn ang="0">
                  <a:pos x="473869" y="165589"/>
                </a:cxn>
                <a:cxn ang="0">
                  <a:pos x="409934" y="526873"/>
                </a:cxn>
                <a:cxn ang="0">
                  <a:pos x="443782" y="11290"/>
                </a:cxn>
                <a:cxn ang="0">
                  <a:pos x="443782" y="519346"/>
                </a:cxn>
                <a:cxn ang="0">
                  <a:pos x="376086" y="180642"/>
                </a:cxn>
                <a:cxn ang="0">
                  <a:pos x="376086" y="180642"/>
                </a:cxn>
                <a:cxn ang="0">
                  <a:pos x="308391" y="538163"/>
                </a:cxn>
                <a:cxn ang="0">
                  <a:pos x="342238" y="33870"/>
                </a:cxn>
                <a:cxn ang="0">
                  <a:pos x="345999" y="534400"/>
                </a:cxn>
                <a:cxn ang="0">
                  <a:pos x="274543" y="195696"/>
                </a:cxn>
                <a:cxn ang="0">
                  <a:pos x="274543" y="195696"/>
                </a:cxn>
                <a:cxn ang="0">
                  <a:pos x="214369" y="530636"/>
                </a:cxn>
                <a:cxn ang="0">
                  <a:pos x="236934" y="67741"/>
                </a:cxn>
                <a:cxn ang="0">
                  <a:pos x="248217" y="534400"/>
                </a:cxn>
                <a:cxn ang="0">
                  <a:pos x="176760" y="203222"/>
                </a:cxn>
                <a:cxn ang="0">
                  <a:pos x="176760" y="203222"/>
                </a:cxn>
                <a:cxn ang="0">
                  <a:pos x="124108" y="504293"/>
                </a:cxn>
                <a:cxn ang="0">
                  <a:pos x="131630" y="124191"/>
                </a:cxn>
                <a:cxn ang="0">
                  <a:pos x="154195" y="515583"/>
                </a:cxn>
                <a:cxn ang="0">
                  <a:pos x="78978" y="214513"/>
                </a:cxn>
                <a:cxn ang="0">
                  <a:pos x="78978" y="214513"/>
                </a:cxn>
                <a:cxn ang="0">
                  <a:pos x="41369" y="425262"/>
                </a:cxn>
                <a:cxn ang="0">
                  <a:pos x="78978" y="406445"/>
                </a:cxn>
                <a:cxn ang="0">
                  <a:pos x="78978" y="406445"/>
                </a:cxn>
              </a:cxnLst>
              <a:rect l="0" t="0" r="0" b="0"/>
              <a:pathLst>
                <a:path w="252" h="143">
                  <a:moveTo>
                    <a:pt x="249" y="38"/>
                  </a:moveTo>
                  <a:cubicBezTo>
                    <a:pt x="252" y="52"/>
                    <a:pt x="246" y="66"/>
                    <a:pt x="233" y="79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5" y="29"/>
                    <a:pt x="247" y="33"/>
                    <a:pt x="249" y="38"/>
                  </a:cubicBezTo>
                  <a:close/>
                  <a:moveTo>
                    <a:pt x="233" y="24"/>
                  </a:moveTo>
                  <a:cubicBezTo>
                    <a:pt x="233" y="17"/>
                    <a:pt x="233" y="17"/>
                    <a:pt x="233" y="17"/>
                  </a:cubicBezTo>
                  <a:cubicBezTo>
                    <a:pt x="234" y="18"/>
                    <a:pt x="234" y="18"/>
                    <a:pt x="234" y="18"/>
                  </a:cubicBezTo>
                  <a:lnTo>
                    <a:pt x="233" y="24"/>
                  </a:lnTo>
                  <a:close/>
                  <a:moveTo>
                    <a:pt x="233" y="79"/>
                  </a:moveTo>
                  <a:cubicBezTo>
                    <a:pt x="233" y="80"/>
                    <a:pt x="232" y="80"/>
                    <a:pt x="232" y="81"/>
                  </a:cubicBezTo>
                  <a:cubicBezTo>
                    <a:pt x="233" y="75"/>
                    <a:pt x="233" y="75"/>
                    <a:pt x="233" y="75"/>
                  </a:cubicBezTo>
                  <a:lnTo>
                    <a:pt x="233" y="79"/>
                  </a:lnTo>
                  <a:close/>
                  <a:moveTo>
                    <a:pt x="233" y="17"/>
                  </a:moveTo>
                  <a:cubicBezTo>
                    <a:pt x="229" y="15"/>
                    <a:pt x="224" y="12"/>
                    <a:pt x="219" y="1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11" y="98"/>
                    <a:pt x="216" y="95"/>
                    <a:pt x="221" y="91"/>
                  </a:cubicBezTo>
                  <a:cubicBezTo>
                    <a:pt x="233" y="24"/>
                    <a:pt x="233" y="24"/>
                    <a:pt x="233" y="24"/>
                  </a:cubicBezTo>
                  <a:lnTo>
                    <a:pt x="233" y="17"/>
                  </a:lnTo>
                  <a:close/>
                  <a:moveTo>
                    <a:pt x="206" y="30"/>
                  </a:move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09" y="7"/>
                    <a:pt x="210" y="7"/>
                  </a:cubicBezTo>
                  <a:lnTo>
                    <a:pt x="206" y="30"/>
                  </a:lnTo>
                  <a:close/>
                  <a:moveTo>
                    <a:pt x="206" y="6"/>
                  </a:moveTo>
                  <a:cubicBezTo>
                    <a:pt x="206" y="30"/>
                    <a:pt x="206" y="30"/>
                    <a:pt x="206" y="3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87" y="113"/>
                    <a:pt x="183" y="115"/>
                    <a:pt x="179" y="11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9" y="4"/>
                    <a:pt x="202" y="5"/>
                    <a:pt x="206" y="6"/>
                  </a:cubicBezTo>
                  <a:close/>
                  <a:moveTo>
                    <a:pt x="206" y="81"/>
                  </a:moveTo>
                  <a:cubicBezTo>
                    <a:pt x="202" y="105"/>
                    <a:pt x="202" y="105"/>
                    <a:pt x="202" y="105"/>
                  </a:cubicBezTo>
                  <a:cubicBezTo>
                    <a:pt x="203" y="104"/>
                    <a:pt x="205" y="103"/>
                    <a:pt x="206" y="102"/>
                  </a:cubicBezTo>
                  <a:lnTo>
                    <a:pt x="206" y="81"/>
                  </a:lnTo>
                  <a:close/>
                  <a:moveTo>
                    <a:pt x="179" y="35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4" y="2"/>
                    <a:pt x="182" y="1"/>
                    <a:pt x="179" y="1"/>
                  </a:cubicBezTo>
                  <a:lnTo>
                    <a:pt x="179" y="35"/>
                  </a:lnTo>
                  <a:close/>
                  <a:moveTo>
                    <a:pt x="179" y="1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60" y="126"/>
                    <a:pt x="156" y="127"/>
                    <a:pt x="153" y="128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3" y="1"/>
                    <a:pt x="176" y="1"/>
                    <a:pt x="179" y="1"/>
                  </a:cubicBezTo>
                  <a:close/>
                  <a:moveTo>
                    <a:pt x="179" y="86"/>
                  </a:moveTo>
                  <a:cubicBezTo>
                    <a:pt x="173" y="120"/>
                    <a:pt x="173" y="120"/>
                    <a:pt x="173" y="120"/>
                  </a:cubicBezTo>
                  <a:cubicBezTo>
                    <a:pt x="175" y="119"/>
                    <a:pt x="177" y="118"/>
                    <a:pt x="179" y="117"/>
                  </a:cubicBezTo>
                  <a:lnTo>
                    <a:pt x="179" y="86"/>
                  </a:lnTo>
                  <a:close/>
                  <a:moveTo>
                    <a:pt x="153" y="4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3" y="0"/>
                  </a:cubicBezTo>
                  <a:lnTo>
                    <a:pt x="153" y="40"/>
                  </a:lnTo>
                  <a:close/>
                  <a:moveTo>
                    <a:pt x="153" y="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2" y="135"/>
                    <a:pt x="129" y="136"/>
                    <a:pt x="126" y="136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7" y="1"/>
                    <a:pt x="150" y="0"/>
                    <a:pt x="153" y="0"/>
                  </a:cubicBezTo>
                  <a:close/>
                  <a:moveTo>
                    <a:pt x="153" y="91"/>
                  </a:moveTo>
                  <a:cubicBezTo>
                    <a:pt x="146" y="131"/>
                    <a:pt x="146" y="131"/>
                    <a:pt x="146" y="131"/>
                  </a:cubicBezTo>
                  <a:cubicBezTo>
                    <a:pt x="148" y="130"/>
                    <a:pt x="150" y="129"/>
                    <a:pt x="153" y="128"/>
                  </a:cubicBezTo>
                  <a:lnTo>
                    <a:pt x="153" y="91"/>
                  </a:lnTo>
                  <a:close/>
                  <a:moveTo>
                    <a:pt x="126" y="44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2" y="2"/>
                    <a:pt x="129" y="2"/>
                    <a:pt x="126" y="2"/>
                  </a:cubicBezTo>
                  <a:lnTo>
                    <a:pt x="126" y="44"/>
                  </a:lnTo>
                  <a:close/>
                  <a:moveTo>
                    <a:pt x="126" y="2"/>
                  </a:moveTo>
                  <a:cubicBezTo>
                    <a:pt x="126" y="44"/>
                    <a:pt x="126" y="44"/>
                    <a:pt x="126" y="44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6" y="141"/>
                    <a:pt x="103" y="141"/>
                    <a:pt x="100" y="141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0" y="3"/>
                    <a:pt x="123" y="3"/>
                    <a:pt x="126" y="2"/>
                  </a:cubicBezTo>
                  <a:close/>
                  <a:moveTo>
                    <a:pt x="126" y="95"/>
                  </a:moveTo>
                  <a:cubicBezTo>
                    <a:pt x="118" y="138"/>
                    <a:pt x="118" y="138"/>
                    <a:pt x="118" y="138"/>
                  </a:cubicBezTo>
                  <a:cubicBezTo>
                    <a:pt x="121" y="138"/>
                    <a:pt x="124" y="137"/>
                    <a:pt x="126" y="136"/>
                  </a:cubicBezTo>
                  <a:lnTo>
                    <a:pt x="126" y="95"/>
                  </a:lnTo>
                  <a:close/>
                  <a:moveTo>
                    <a:pt x="100" y="48"/>
                  </a:moveTo>
                  <a:cubicBezTo>
                    <a:pt x="108" y="5"/>
                    <a:pt x="108" y="5"/>
                    <a:pt x="108" y="5"/>
                  </a:cubicBezTo>
                  <a:cubicBezTo>
                    <a:pt x="105" y="6"/>
                    <a:pt x="102" y="6"/>
                    <a:pt x="100" y="7"/>
                  </a:cubicBezTo>
                  <a:lnTo>
                    <a:pt x="100" y="48"/>
                  </a:lnTo>
                  <a:close/>
                  <a:moveTo>
                    <a:pt x="100" y="7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79" y="143"/>
                    <a:pt x="76" y="143"/>
                    <a:pt x="73" y="14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4" y="8"/>
                    <a:pt x="97" y="7"/>
                    <a:pt x="100" y="7"/>
                  </a:cubicBezTo>
                  <a:close/>
                  <a:moveTo>
                    <a:pt x="100" y="99"/>
                  </a:moveTo>
                  <a:cubicBezTo>
                    <a:pt x="92" y="142"/>
                    <a:pt x="92" y="142"/>
                    <a:pt x="92" y="142"/>
                  </a:cubicBezTo>
                  <a:cubicBezTo>
                    <a:pt x="95" y="142"/>
                    <a:pt x="97" y="142"/>
                    <a:pt x="100" y="141"/>
                  </a:cubicBezTo>
                  <a:lnTo>
                    <a:pt x="100" y="99"/>
                  </a:lnTo>
                  <a:close/>
                  <a:moveTo>
                    <a:pt x="73" y="52"/>
                  </a:moveTo>
                  <a:cubicBezTo>
                    <a:pt x="81" y="12"/>
                    <a:pt x="81" y="12"/>
                    <a:pt x="81" y="12"/>
                  </a:cubicBezTo>
                  <a:cubicBezTo>
                    <a:pt x="78" y="13"/>
                    <a:pt x="76" y="13"/>
                    <a:pt x="73" y="14"/>
                  </a:cubicBezTo>
                  <a:lnTo>
                    <a:pt x="73" y="52"/>
                  </a:lnTo>
                  <a:close/>
                  <a:moveTo>
                    <a:pt x="73" y="14"/>
                  </a:moveTo>
                  <a:cubicBezTo>
                    <a:pt x="73" y="52"/>
                    <a:pt x="73" y="52"/>
                    <a:pt x="73" y="5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4" y="141"/>
                    <a:pt x="50" y="140"/>
                    <a:pt x="47" y="13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7" y="17"/>
                    <a:pt x="70" y="15"/>
                    <a:pt x="73" y="14"/>
                  </a:cubicBezTo>
                  <a:close/>
                  <a:moveTo>
                    <a:pt x="73" y="103"/>
                  </a:moveTo>
                  <a:cubicBezTo>
                    <a:pt x="66" y="142"/>
                    <a:pt x="66" y="142"/>
                    <a:pt x="66" y="142"/>
                  </a:cubicBezTo>
                  <a:cubicBezTo>
                    <a:pt x="69" y="143"/>
                    <a:pt x="71" y="143"/>
                    <a:pt x="73" y="143"/>
                  </a:cubicBezTo>
                  <a:lnTo>
                    <a:pt x="73" y="103"/>
                  </a:lnTo>
                  <a:close/>
                  <a:moveTo>
                    <a:pt x="47" y="54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1" y="24"/>
                    <a:pt x="49" y="25"/>
                    <a:pt x="47" y="26"/>
                  </a:cubicBezTo>
                  <a:lnTo>
                    <a:pt x="47" y="54"/>
                  </a:lnTo>
                  <a:close/>
                  <a:moveTo>
                    <a:pt x="47" y="26"/>
                  </a:moveTo>
                  <a:cubicBezTo>
                    <a:pt x="47" y="54"/>
                    <a:pt x="47" y="54"/>
                    <a:pt x="47" y="5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8" y="131"/>
                    <a:pt x="24" y="129"/>
                    <a:pt x="21" y="12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43" y="28"/>
                    <a:pt x="47" y="26"/>
                  </a:cubicBezTo>
                  <a:close/>
                  <a:moveTo>
                    <a:pt x="47" y="106"/>
                  </a:moveTo>
                  <a:cubicBezTo>
                    <a:pt x="41" y="137"/>
                    <a:pt x="41" y="137"/>
                    <a:pt x="41" y="137"/>
                  </a:cubicBezTo>
                  <a:cubicBezTo>
                    <a:pt x="43" y="138"/>
                    <a:pt x="45" y="139"/>
                    <a:pt x="47" y="139"/>
                  </a:cubicBezTo>
                  <a:lnTo>
                    <a:pt x="47" y="106"/>
                  </a:lnTo>
                  <a:close/>
                  <a:moveTo>
                    <a:pt x="21" y="57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2" y="44"/>
                    <a:pt x="21" y="45"/>
                  </a:cubicBezTo>
                  <a:lnTo>
                    <a:pt x="21" y="57"/>
                  </a:lnTo>
                  <a:close/>
                  <a:moveTo>
                    <a:pt x="21" y="4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8" y="109"/>
                    <a:pt x="6" y="104"/>
                    <a:pt x="5" y="98"/>
                  </a:cubicBezTo>
                  <a:cubicBezTo>
                    <a:pt x="0" y="77"/>
                    <a:pt x="7" y="59"/>
                    <a:pt x="21" y="45"/>
                  </a:cubicBezTo>
                  <a:close/>
                  <a:moveTo>
                    <a:pt x="21" y="108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9" y="124"/>
                    <a:pt x="20" y="125"/>
                    <a:pt x="21" y="126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2"/>
            <p:cNvSpPr/>
            <p:nvPr/>
          </p:nvSpPr>
          <p:spPr>
            <a:xfrm>
              <a:off x="2930525" y="606425"/>
              <a:ext cx="1425575" cy="993775"/>
            </a:xfrm>
            <a:custGeom>
              <a:avLst/>
              <a:gdLst/>
              <a:ahLst/>
              <a:cxnLst>
                <a:cxn ang="0">
                  <a:pos x="714668" y="0"/>
                </a:cxn>
                <a:cxn ang="0">
                  <a:pos x="714668" y="993775"/>
                </a:cxn>
                <a:cxn ang="0">
                  <a:pos x="714668" y="0"/>
                </a:cxn>
              </a:cxnLst>
              <a:rect l="0" t="0" r="0" b="0"/>
              <a:pathLst>
                <a:path w="379" h="264">
                  <a:moveTo>
                    <a:pt x="190" y="0"/>
                  </a:moveTo>
                  <a:cubicBezTo>
                    <a:pt x="322" y="0"/>
                    <a:pt x="379" y="264"/>
                    <a:pt x="190" y="264"/>
                  </a:cubicBezTo>
                  <a:cubicBezTo>
                    <a:pt x="0" y="264"/>
                    <a:pt x="58" y="0"/>
                    <a:pt x="190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3"/>
            <p:cNvSpPr/>
            <p:nvPr/>
          </p:nvSpPr>
          <p:spPr>
            <a:xfrm>
              <a:off x="2987675" y="644525"/>
              <a:ext cx="1311275" cy="917575"/>
            </a:xfrm>
            <a:custGeom>
              <a:avLst/>
              <a:gdLst/>
              <a:ahLst/>
              <a:cxnLst>
                <a:cxn ang="0">
                  <a:pos x="657516" y="0"/>
                </a:cxn>
                <a:cxn ang="0">
                  <a:pos x="657516" y="917575"/>
                </a:cxn>
                <a:cxn ang="0">
                  <a:pos x="657516" y="0"/>
                </a:cxn>
              </a:cxnLst>
              <a:rect l="0" t="0" r="0" b="0"/>
              <a:pathLst>
                <a:path w="349" h="244">
                  <a:moveTo>
                    <a:pt x="175" y="0"/>
                  </a:moveTo>
                  <a:cubicBezTo>
                    <a:pt x="296" y="0"/>
                    <a:pt x="349" y="244"/>
                    <a:pt x="175" y="244"/>
                  </a:cubicBezTo>
                  <a:cubicBezTo>
                    <a:pt x="0" y="244"/>
                    <a:pt x="53" y="0"/>
                    <a:pt x="175" y="0"/>
                  </a:cubicBezTo>
                  <a:close/>
                </a:path>
              </a:pathLst>
            </a:custGeom>
            <a:solidFill>
              <a:srgbClr val="9B5C2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44"/>
            <p:cNvSpPr/>
            <p:nvPr/>
          </p:nvSpPr>
          <p:spPr>
            <a:xfrm>
              <a:off x="3565525" y="941388"/>
              <a:ext cx="153987" cy="139700"/>
            </a:xfrm>
            <a:custGeom>
              <a:avLst/>
              <a:gdLst/>
              <a:ahLst/>
              <a:cxnLst>
                <a:cxn ang="0">
                  <a:pos x="56337" y="0"/>
                </a:cxn>
                <a:cxn ang="0">
                  <a:pos x="101406" y="0"/>
                </a:cxn>
                <a:cxn ang="0">
                  <a:pos x="150231" y="33981"/>
                </a:cxn>
                <a:cxn ang="0">
                  <a:pos x="93895" y="139700"/>
                </a:cxn>
                <a:cxn ang="0">
                  <a:pos x="63848" y="139700"/>
                </a:cxn>
                <a:cxn ang="0">
                  <a:pos x="3756" y="33981"/>
                </a:cxn>
                <a:cxn ang="0">
                  <a:pos x="56337" y="0"/>
                </a:cxn>
              </a:cxnLst>
              <a:rect l="0" t="0" r="0" b="0"/>
              <a:pathLst>
                <a:path w="41" h="37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1" y="4"/>
                    <a:pt x="40" y="9"/>
                  </a:cubicBezTo>
                  <a:cubicBezTo>
                    <a:pt x="37" y="18"/>
                    <a:pt x="36" y="37"/>
                    <a:pt x="25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5" y="37"/>
                    <a:pt x="4" y="18"/>
                    <a:pt x="1" y="9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FFF7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Rectangle 45"/>
            <p:cNvSpPr/>
            <p:nvPr/>
          </p:nvSpPr>
          <p:spPr>
            <a:xfrm>
              <a:off x="3636963" y="982663"/>
              <a:ext cx="11112" cy="109538"/>
            </a:xfrm>
            <a:prstGeom prst="rect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7" name="Oval 46"/>
            <p:cNvSpPr/>
            <p:nvPr/>
          </p:nvSpPr>
          <p:spPr>
            <a:xfrm>
              <a:off x="3487738" y="836613"/>
              <a:ext cx="314325" cy="165100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47"/>
            <p:cNvSpPr/>
            <p:nvPr/>
          </p:nvSpPr>
          <p:spPr>
            <a:xfrm>
              <a:off x="3524250" y="862013"/>
              <a:ext cx="241300" cy="112713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48"/>
            <p:cNvSpPr/>
            <p:nvPr/>
          </p:nvSpPr>
          <p:spPr>
            <a:xfrm>
              <a:off x="3573463" y="685800"/>
              <a:ext cx="49212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49"/>
            <p:cNvSpPr/>
            <p:nvPr/>
          </p:nvSpPr>
          <p:spPr>
            <a:xfrm>
              <a:off x="3667125" y="685800"/>
              <a:ext cx="46037" cy="14287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50"/>
            <p:cNvSpPr/>
            <p:nvPr/>
          </p:nvSpPr>
          <p:spPr>
            <a:xfrm>
              <a:off x="3562350" y="869950"/>
              <a:ext cx="161925" cy="68263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51"/>
            <p:cNvSpPr/>
            <p:nvPr/>
          </p:nvSpPr>
          <p:spPr>
            <a:xfrm>
              <a:off x="3433763" y="1122363"/>
              <a:ext cx="417512" cy="414338"/>
            </a:xfrm>
            <a:prstGeom prst="ellipse">
              <a:avLst/>
            </a:prstGeom>
            <a:solidFill>
              <a:srgbClr val="FFF7E8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Freeform 52"/>
            <p:cNvSpPr/>
            <p:nvPr/>
          </p:nvSpPr>
          <p:spPr>
            <a:xfrm>
              <a:off x="3630613" y="1177925"/>
              <a:ext cx="25400" cy="150813"/>
            </a:xfrm>
            <a:custGeom>
              <a:avLst/>
              <a:gdLst/>
              <a:ahLst/>
              <a:cxnLst>
                <a:cxn ang="0">
                  <a:pos x="14514" y="0"/>
                </a:cxn>
                <a:cxn ang="0">
                  <a:pos x="14514" y="0"/>
                </a:cxn>
                <a:cxn ang="0">
                  <a:pos x="25400" y="11311"/>
                </a:cxn>
                <a:cxn ang="0">
                  <a:pos x="25400" y="139502"/>
                </a:cxn>
                <a:cxn ang="0">
                  <a:pos x="14514" y="150813"/>
                </a:cxn>
                <a:cxn ang="0">
                  <a:pos x="14514" y="150813"/>
                </a:cxn>
                <a:cxn ang="0">
                  <a:pos x="0" y="139502"/>
                </a:cxn>
                <a:cxn ang="0">
                  <a:pos x="0" y="11311"/>
                </a:cxn>
                <a:cxn ang="0">
                  <a:pos x="14514" y="0"/>
                </a:cxn>
              </a:cxnLst>
              <a:rect l="0" t="0" r="0" b="0"/>
              <a:pathLst>
                <a:path w="7" h="4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9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53"/>
            <p:cNvSpPr/>
            <p:nvPr/>
          </p:nvSpPr>
          <p:spPr>
            <a:xfrm>
              <a:off x="3543300" y="1238250"/>
              <a:ext cx="104775" cy="95250"/>
            </a:xfrm>
            <a:custGeom>
              <a:avLst/>
              <a:gdLst/>
              <a:ahLst/>
              <a:cxnLst>
                <a:cxn ang="0">
                  <a:pos x="3742" y="3810"/>
                </a:cxn>
                <a:cxn ang="0">
                  <a:pos x="3742" y="3810"/>
                </a:cxn>
                <a:cxn ang="0">
                  <a:pos x="22452" y="3810"/>
                </a:cxn>
                <a:cxn ang="0">
                  <a:pos x="97291" y="72390"/>
                </a:cxn>
                <a:cxn ang="0">
                  <a:pos x="101033" y="91440"/>
                </a:cxn>
                <a:cxn ang="0">
                  <a:pos x="82323" y="91440"/>
                </a:cxn>
                <a:cxn ang="0">
                  <a:pos x="3742" y="22860"/>
                </a:cxn>
                <a:cxn ang="0">
                  <a:pos x="3742" y="3810"/>
                </a:cxn>
              </a:cxnLst>
              <a:rect l="0" t="0" r="0" b="0"/>
              <a:pathLst>
                <a:path w="28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21"/>
                    <a:pt x="28" y="23"/>
                    <a:pt x="27" y="24"/>
                  </a:cubicBezTo>
                  <a:cubicBezTo>
                    <a:pt x="25" y="25"/>
                    <a:pt x="23" y="25"/>
                    <a:pt x="2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3922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Oval 54"/>
            <p:cNvSpPr/>
            <p:nvPr/>
          </p:nvSpPr>
          <p:spPr>
            <a:xfrm>
              <a:off x="3630613" y="113665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55"/>
            <p:cNvSpPr/>
            <p:nvPr/>
          </p:nvSpPr>
          <p:spPr>
            <a:xfrm>
              <a:off x="3814763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56"/>
            <p:cNvSpPr/>
            <p:nvPr/>
          </p:nvSpPr>
          <p:spPr>
            <a:xfrm>
              <a:off x="3633788" y="1506538"/>
              <a:ext cx="25400" cy="25400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57"/>
            <p:cNvSpPr/>
            <p:nvPr/>
          </p:nvSpPr>
          <p:spPr>
            <a:xfrm>
              <a:off x="3449638" y="1320800"/>
              <a:ext cx="25400" cy="26988"/>
            </a:xfrm>
            <a:prstGeom prst="ellipse">
              <a:avLst/>
            </a:prstGeom>
            <a:solidFill>
              <a:srgbClr val="DF502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9" name="Oval 58"/>
            <p:cNvSpPr/>
            <p:nvPr/>
          </p:nvSpPr>
          <p:spPr>
            <a:xfrm>
              <a:off x="3611563" y="1298575"/>
              <a:ext cx="63500" cy="60325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0" name="Oval 59"/>
            <p:cNvSpPr/>
            <p:nvPr/>
          </p:nvSpPr>
          <p:spPr>
            <a:xfrm>
              <a:off x="3719513" y="1069975"/>
              <a:ext cx="219075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Oval 60"/>
            <p:cNvSpPr/>
            <p:nvPr/>
          </p:nvSpPr>
          <p:spPr>
            <a:xfrm>
              <a:off x="3754438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2" name="Oval 61"/>
            <p:cNvSpPr/>
            <p:nvPr/>
          </p:nvSpPr>
          <p:spPr>
            <a:xfrm>
              <a:off x="3348038" y="1069975"/>
              <a:ext cx="217487" cy="217488"/>
            </a:xfrm>
            <a:prstGeom prst="ellipse">
              <a:avLst/>
            </a:prstGeom>
            <a:solidFill>
              <a:srgbClr val="39221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3" name="Oval 62"/>
            <p:cNvSpPr/>
            <p:nvPr/>
          </p:nvSpPr>
          <p:spPr>
            <a:xfrm>
              <a:off x="3321050" y="1046163"/>
              <a:ext cx="214312" cy="214313"/>
            </a:xfrm>
            <a:prstGeom prst="ellipse">
              <a:avLst/>
            </a:prstGeom>
            <a:solidFill>
              <a:srgbClr val="9B5C29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0" name="文本框 59"/>
          <p:cNvSpPr txBox="1"/>
          <p:nvPr/>
        </p:nvSpPr>
        <p:spPr>
          <a:xfrm>
            <a:off x="1836963" y="414792"/>
            <a:ext cx="56869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图的逻辑结构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423865" y="1205946"/>
            <a:ext cx="8267700" cy="122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indent="-171450" defTabSz="685800" rtl="0" eaLnBrk="1" fontAlgn="auto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zh-CN" sz="2800" b="1" dirty="0" smtClean="0"/>
              <a:t>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内容占位符 64"/>
          <p:cNvSpPr>
            <a:spLocks noGrp="1"/>
          </p:cNvSpPr>
          <p:nvPr>
            <p:ph idx="1"/>
          </p:nvPr>
        </p:nvSpPr>
        <p:spPr>
          <a:xfrm>
            <a:off x="628650" y="20542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16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1600" b="1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稠密图和稀疏图</a:t>
            </a:r>
            <a:endParaRPr lang="zh-CN" altLang="zh-CN" sz="1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6408" y="1038497"/>
            <a:ext cx="7553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latin typeface="楷体" pitchFamily="49" charset="-122"/>
                <a:ea typeface="楷体" pitchFamily="49" charset="-122"/>
              </a:rPr>
              <a:t>【学习任务】理解图的定义，熟练掌握图的相关概念及基本运算。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6044" y="1530315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6.2.2  </a:t>
            </a:r>
            <a:r>
              <a:rPr kumimoji="0" lang="zh-CN" altLang="en-US" sz="1600" b="1" i="0" u="none" strike="noStrike" cap="none" normalizeH="0" baseline="0" dirty="0" smtClean="0" bmk="_Toc415848686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图的基本概念</a:t>
            </a:r>
            <a:r>
              <a:rPr kumimoji="0" lang="zh-CN" alt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7761" name="图片 147"/>
          <p:cNvPicPr>
            <a:picLocks noChangeAspect="1" noChangeArrowheads="1"/>
          </p:cNvPicPr>
          <p:nvPr/>
        </p:nvPicPr>
        <p:blipFill>
          <a:blip r:embed="rId3" cstate="print"/>
          <a:srcRect l="20197" t="28279" r="21555" b="38179"/>
          <a:stretch>
            <a:fillRect/>
          </a:stretch>
        </p:blipFill>
        <p:spPr bwMode="auto">
          <a:xfrm>
            <a:off x="2305878" y="2643808"/>
            <a:ext cx="4377736" cy="1938131"/>
          </a:xfrm>
          <a:prstGeom prst="rect">
            <a:avLst/>
          </a:prstGeom>
          <a:noFill/>
        </p:spPr>
      </p:pic>
      <p:sp>
        <p:nvSpPr>
          <p:cNvPr id="69" name="矩形 68"/>
          <p:cNvSpPr/>
          <p:nvPr/>
        </p:nvSpPr>
        <p:spPr>
          <a:xfrm>
            <a:off x="2405270" y="47855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rtl="0" eaLnBrk="1" hangingPunct="1"/>
            <a:r>
              <a:rPr lang="zh-CN" altLang="zh-CN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）稠密图                  （</a:t>
            </a:r>
            <a:r>
              <a:rPr lang="en-US" altLang="zh-CN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）稀疏图 </a:t>
            </a:r>
            <a:endParaRPr lang="zh-CN" altLang="en-US" sz="6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algn="ctr" rtl="0"/>
            <a:r>
              <a:rPr lang="zh-CN" altLang="en-US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图</a:t>
            </a:r>
            <a:r>
              <a:rPr lang="en-US" altLang="zh-CN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6.5  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稠密图和稀疏图</a:t>
            </a:r>
            <a:endParaRPr lang="zh-CN" altLang="en-US" sz="1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338.pptx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4022</Words>
  <Application>Microsoft Office PowerPoint</Application>
  <PresentationFormat>全屏显示(4:3)</PresentationFormat>
  <Paragraphs>200</Paragraphs>
  <Slides>31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Office 主题</vt:lpstr>
      <vt:lpstr>29_Office 主题</vt:lpstr>
      <vt:lpstr>38_Office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6338.pptx</dc:title>
  <dc:creator/>
  <cp:lastModifiedBy/>
  <cp:revision>1</cp:revision>
  <dcterms:created xsi:type="dcterms:W3CDTF">2017-05-09T00:33:01Z</dcterms:created>
  <dcterms:modified xsi:type="dcterms:W3CDTF">2017-07-06T07:40:41Z</dcterms:modified>
</cp:coreProperties>
</file>