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300" r:id="rId2"/>
    <p:sldId id="277" r:id="rId3"/>
    <p:sldId id="302" r:id="rId4"/>
    <p:sldId id="303" r:id="rId5"/>
    <p:sldId id="329" r:id="rId6"/>
    <p:sldId id="328" r:id="rId7"/>
    <p:sldId id="330" r:id="rId8"/>
    <p:sldId id="331" r:id="rId9"/>
    <p:sldId id="311" r:id="rId10"/>
    <p:sldId id="332" r:id="rId11"/>
    <p:sldId id="333" r:id="rId12"/>
    <p:sldId id="334" r:id="rId13"/>
    <p:sldId id="335" r:id="rId14"/>
    <p:sldId id="336" r:id="rId15"/>
    <p:sldId id="324" r:id="rId16"/>
    <p:sldId id="337" r:id="rId17"/>
    <p:sldId id="338" r:id="rId18"/>
    <p:sldId id="339" r:id="rId19"/>
    <p:sldId id="348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01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E5D"/>
    <a:srgbClr val="FFD28F"/>
    <a:srgbClr val="743A00"/>
    <a:srgbClr val="5F5F5F"/>
    <a:srgbClr val="EAEAEA"/>
    <a:srgbClr val="B2B2B2"/>
    <a:srgbClr val="DE8400"/>
    <a:srgbClr val="D40A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00" autoAdjust="0"/>
    <p:restoredTop sz="94660"/>
  </p:normalViewPr>
  <p:slideViewPr>
    <p:cSldViewPr>
      <p:cViewPr varScale="1">
        <p:scale>
          <a:sx n="65" d="100"/>
          <a:sy n="65" d="100"/>
        </p:scale>
        <p:origin x="-1704" y="-114"/>
      </p:cViewPr>
      <p:guideLst>
        <p:guide orient="horz" pos="206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7" name="矩形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2" name="矩形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矩形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6390" name="矩形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91" name="矩形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fld id="{736AED5F-78EF-48B1-97F3-3483E2053D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F7AA7-0B7B-412E-9AA6-35A39F4846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C00BD-1400-487A-90AB-C797022633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F0FE3-5D66-4CA9-91A7-EF2C45D22E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A3241-131F-4A36-96C9-6EAB40CF4E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E268-D602-4D54-9FAF-F256A5ECE6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7BED9-150C-40C4-9FB5-C6699D0D8B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93455-B37B-406D-8810-D898FA2647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29220-14F0-4D00-9145-5B0915B7F2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F55A3-B346-4902-9BEC-0CD9B26B6F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AD7CE-ED6E-43FF-8EDB-676D8DC585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D581A-5BE0-4FC5-8742-F11FF2E0AB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5B09EFD-8A51-4EA4-A064-9CFC100BEF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1" name="文本框 7"/>
          <p:cNvSpPr txBox="1">
            <a:spLocks noChangeArrowheads="1"/>
          </p:cNvSpPr>
          <p:nvPr userDrawn="1"/>
        </p:nvSpPr>
        <p:spPr bwMode="auto">
          <a:xfrm>
            <a:off x="5580063" y="188913"/>
            <a:ext cx="3382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</a:rPr>
              <a:t>第八章  汽车与经济</a:t>
            </a:r>
          </a:p>
        </p:txBody>
      </p:sp>
      <p:sp>
        <p:nvSpPr>
          <p:cNvPr id="1032" name="文本框 8"/>
          <p:cNvSpPr txBox="1">
            <a:spLocks noChangeArrowheads="1"/>
          </p:cNvSpPr>
          <p:nvPr userDrawn="1"/>
        </p:nvSpPr>
        <p:spPr bwMode="auto">
          <a:xfrm>
            <a:off x="755650" y="1052513"/>
            <a:ext cx="698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ncotech.com/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 descr="CollageGlobal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25" y="2819400"/>
            <a:ext cx="4349750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​​ 3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4000"/>
            <a:ext cx="7315200" cy="243840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汽车文化</a:t>
            </a:r>
            <a:endParaRPr lang="en-US" altLang="zh-CN" sz="48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认识汽车</a:t>
            </a:r>
            <a:endParaRPr lang="zh-CN" altLang="en-US" sz="3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​​ 5"/>
          <p:cNvSpPr/>
          <p:nvPr/>
        </p:nvSpPr>
        <p:spPr>
          <a:xfrm>
            <a:off x="-2241" y="6468960"/>
            <a:ext cx="9144000" cy="381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2058" name="矩形​​ 8"/>
          <p:cNvSpPr>
            <a:spLocks noChangeArrowheads="1"/>
          </p:cNvSpPr>
          <p:nvPr/>
        </p:nvSpPr>
        <p:spPr bwMode="auto">
          <a:xfrm>
            <a:off x="3276600" y="3429000"/>
            <a:ext cx="3048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主讲：方晓汾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2013</a:t>
            </a:r>
            <a:r>
              <a:rPr lang="zh-CN" altLang="en-US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年</a:t>
            </a:r>
            <a:r>
              <a:rPr lang="en-US" altLang="zh-CN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12</a:t>
            </a:r>
            <a:r>
              <a:rPr lang="zh-CN" altLang="en-US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月</a:t>
            </a:r>
          </a:p>
        </p:txBody>
      </p:sp>
      <p:pic>
        <p:nvPicPr>
          <p:cNvPr id="2059" name="图片 6" descr="http://www.72sc.com/png/UploadFiles_4404/200810/20081004121641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878263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大众收购乔治亚罗90%股份 包含其品牌专利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2996952"/>
            <a:ext cx="47625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汽车设计大师们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4509120"/>
            <a:ext cx="43396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大众汽车集团牵手乔治亚罗汽车设计公司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7890" name="Picture 2" descr="大众收购乔治亚罗90%股份 包含其品牌专利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47625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汽车设计大师们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78649"/>
            <a:ext cx="7848871" cy="5270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827584" y="6021288"/>
            <a:ext cx="38973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奥山清行</a:t>
            </a:r>
            <a:r>
              <a:rPr lang="en-US" altLang="zh-CN" dirty="0" smtClean="0"/>
              <a:t>(www.kenokuyama.jp)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71600" y="2420888"/>
            <a:ext cx="20249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latin typeface="Adobe 仿宋 Std R" pitchFamily="18" charset="-122"/>
                <a:ea typeface="Adobe 仿宋 Std R" pitchFamily="18" charset="-122"/>
              </a:rPr>
              <a:t>Pininfarina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公司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8915" name="Picture 3" descr="180152unkg09pkg0s01zc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005064"/>
            <a:ext cx="2119598" cy="15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汽车设计大师们</a:t>
            </a:r>
          </a:p>
        </p:txBody>
      </p:sp>
      <p:pic>
        <p:nvPicPr>
          <p:cNvPr id="39938" name="Picture 2" descr="20050514006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856488"/>
            <a:ext cx="6264696" cy="4698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2255594" y="5733256"/>
            <a:ext cx="464903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图</a:t>
            </a: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1.41</a:t>
            </a:r>
            <a:r>
              <a:rPr kumimoji="0" lang="zh-CN" alt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：奥山清行作品</a:t>
            </a: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</a:t>
            </a:r>
            <a:r>
              <a:rPr kumimoji="0" lang="zh-CN" alt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玛莎拉蒂</a:t>
            </a: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Birdcage 75th)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汽车设计大师们</a:t>
            </a:r>
          </a:p>
        </p:txBody>
      </p:sp>
      <p:pic>
        <p:nvPicPr>
          <p:cNvPr id="40961" name="Picture 1" descr="File:Bertone - Alfa Romeo Pandion (8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052736"/>
            <a:ext cx="6552728" cy="490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467544" y="6093296"/>
            <a:ext cx="8676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 smtClean="0">
                <a:latin typeface="Adobe 仿宋 Std R" pitchFamily="18" charset="-122"/>
                <a:ea typeface="Adobe 仿宋 Std R" pitchFamily="18" charset="-122"/>
              </a:rPr>
              <a:t>阿尔法</a:t>
            </a:r>
            <a:r>
              <a:rPr lang="en-US" altLang="zh-CN" sz="1800" dirty="0" smtClean="0">
                <a:latin typeface="Adobe 仿宋 Std R" pitchFamily="18" charset="-122"/>
                <a:ea typeface="Adobe 仿宋 Std R" pitchFamily="18" charset="-122"/>
              </a:rPr>
              <a:t>·</a:t>
            </a:r>
            <a:r>
              <a:rPr lang="zh-CN" altLang="en-US" sz="1800" dirty="0" smtClean="0">
                <a:latin typeface="Adobe 仿宋 Std R" pitchFamily="18" charset="-122"/>
                <a:ea typeface="Adobe 仿宋 Std R" pitchFamily="18" charset="-122"/>
              </a:rPr>
              <a:t>罗密欧</a:t>
            </a:r>
            <a:r>
              <a:rPr lang="en-US" altLang="zh-CN" sz="1800" dirty="0" smtClean="0">
                <a:latin typeface="Adobe 仿宋 Std R" pitchFamily="18" charset="-122"/>
                <a:ea typeface="Adobe 仿宋 Std R" pitchFamily="18" charset="-122"/>
              </a:rPr>
              <a:t>Alfa Romeo </a:t>
            </a:r>
            <a:r>
              <a:rPr lang="en-US" altLang="zh-CN" sz="1800" dirty="0" err="1" smtClean="0">
                <a:latin typeface="Adobe 仿宋 Std R" pitchFamily="18" charset="-122"/>
                <a:ea typeface="Adobe 仿宋 Std R" pitchFamily="18" charset="-122"/>
              </a:rPr>
              <a:t>Pandion</a:t>
            </a:r>
            <a:r>
              <a:rPr lang="en-US" altLang="zh-CN" sz="1800" dirty="0" smtClean="0">
                <a:latin typeface="Adobe 仿宋 Std R" pitchFamily="18" charset="-122"/>
                <a:ea typeface="Adobe 仿宋 Std R" pitchFamily="18" charset="-122"/>
              </a:rPr>
              <a:t> </a:t>
            </a:r>
            <a:r>
              <a:rPr lang="zh-CN" altLang="en-US" sz="1800" dirty="0" smtClean="0">
                <a:latin typeface="Adobe 仿宋 Std R" pitchFamily="18" charset="-122"/>
                <a:ea typeface="Adobe 仿宋 Std R" pitchFamily="18" charset="-122"/>
              </a:rPr>
              <a:t>概念车 </a:t>
            </a:r>
            <a:r>
              <a:rPr lang="en-US" altLang="zh-CN" sz="1800" dirty="0" smtClean="0">
                <a:latin typeface="Adobe 仿宋 Std R" pitchFamily="18" charset="-122"/>
                <a:ea typeface="Adobe 仿宋 Std R" pitchFamily="18" charset="-122"/>
              </a:rPr>
              <a:t>(2010 Geneva Motor Show)</a:t>
            </a:r>
            <a:endParaRPr lang="zh-CN" altLang="en-US" sz="1800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/>
          <a:srcRect l="5211" t="12276" r="7692" b="11327"/>
          <a:stretch>
            <a:fillRect/>
          </a:stretch>
        </p:blipFill>
        <p:spPr bwMode="auto">
          <a:xfrm>
            <a:off x="0" y="2636912"/>
            <a:ext cx="235612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汽车设计大师们</a:t>
            </a:r>
          </a:p>
        </p:txBody>
      </p:sp>
      <p:sp>
        <p:nvSpPr>
          <p:cNvPr id="11" name="矩形 10"/>
          <p:cNvSpPr/>
          <p:nvPr/>
        </p:nvSpPr>
        <p:spPr>
          <a:xfrm>
            <a:off x="2123728" y="5334307"/>
            <a:ext cx="4968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Adobe 仿宋 Std R" pitchFamily="18" charset="-122"/>
                <a:ea typeface="Adobe 仿宋 Std R" pitchFamily="18" charset="-122"/>
              </a:rPr>
              <a:t>观看视频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&lt;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汽车百年之汽车设计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&gt;</a:t>
            </a:r>
          </a:p>
          <a:p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思考什么是汽车设计？</a:t>
            </a:r>
            <a:endParaRPr lang="zh-CN" altLang="en-US" sz="2400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1986" name="Picture 2" descr="2009 Lamborghini Murcielago Roadster picture, exteri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875628"/>
            <a:ext cx="5904656" cy="4425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汽车设计企业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097722"/>
            <a:ext cx="303847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611560" y="4329970"/>
            <a:ext cx="2494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/>
              <a:t>Zagato</a:t>
            </a:r>
            <a:r>
              <a:rPr lang="en-US" altLang="zh-CN" dirty="0" smtClean="0"/>
              <a:t> Milano </a:t>
            </a:r>
            <a:r>
              <a:rPr lang="zh-CN" altLang="zh-CN" dirty="0" smtClean="0"/>
              <a:t>企业</a:t>
            </a:r>
            <a:endParaRPr lang="zh-CN" altLang="en-US" dirty="0"/>
          </a:p>
        </p:txBody>
      </p:sp>
      <p:pic>
        <p:nvPicPr>
          <p:cNvPr id="8194" name="Picture 2" descr="bmw6-20120527201205270831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737682"/>
            <a:ext cx="501967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851920" y="5147900"/>
            <a:ext cx="46805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图</a:t>
            </a:r>
            <a:r>
              <a:rPr kumimoji="0" lang="en-US" altLang="zh-CN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1.51</a:t>
            </a: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：宝马</a:t>
            </a:r>
            <a:r>
              <a:rPr kumimoji="0" lang="en-US" altLang="zh-CN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BMW</a:t>
            </a: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联合</a:t>
            </a:r>
            <a:r>
              <a:rPr kumimoji="0" lang="en-US" altLang="zh-CN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ZAGATO</a:t>
            </a:r>
            <a:r>
              <a: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设计作品</a:t>
            </a:r>
            <a:endParaRPr kumimoji="0" lang="zh-CN" alt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1196752"/>
            <a:ext cx="2736304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意大利设计</a:t>
            </a:r>
            <a:endParaRPr lang="zh-CN" altLang="en-US" sz="2400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汽车设计企业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5536" y="2060848"/>
            <a:ext cx="3600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上海同捷科技股份有限公司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 (www.tji.cn)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3010" name="Picture 2" descr="20088211521114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980728"/>
            <a:ext cx="470535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323528" y="2924944"/>
            <a:ext cx="38779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商务车瑞风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Refine 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三维造型设计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4581128"/>
            <a:ext cx="3851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阿尔特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(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中国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)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汽车技术有限公司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 (www.iat-auto.com)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5301208"/>
            <a:ext cx="699548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汽车设计企业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4034" name="Picture 2" descr="20095149458591"/>
          <p:cNvPicPr>
            <a:picLocks noChangeAspect="1" noChangeArrowheads="1"/>
          </p:cNvPicPr>
          <p:nvPr/>
        </p:nvPicPr>
        <p:blipFill>
          <a:blip r:embed="rId2" cstate="print"/>
          <a:srcRect t="8778" r="3609" b="9467"/>
          <a:stretch>
            <a:fillRect/>
          </a:stretch>
        </p:blipFill>
        <p:spPr bwMode="auto">
          <a:xfrm>
            <a:off x="2411760" y="836712"/>
            <a:ext cx="6552728" cy="5548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>
            <a:off x="0" y="2852936"/>
            <a:ext cx="3347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简式国际汽车设计有限公司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 (www.jasmin.com.cn)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汽车设计企业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5058" name="Picture 2" descr="2012510154204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764704"/>
            <a:ext cx="4176464" cy="5679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0" y="1546920"/>
            <a:ext cx="428396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952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芜湖佳景科技有限公司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(www.kaking.cn)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pPr marL="0" marR="0" lvl="0" indent="2952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北京长城华冠汽车技术开发有限公司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(www.kaking.cn)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pPr marL="0" marR="0" lvl="0" indent="2952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苏州奥杰汽车技术有限公司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(www.ch-auto.com)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pPr marL="0" marR="0" lvl="0" indent="2952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上海龙创汽车设计有限公司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(www.launchdesign.com.cn)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pPr marL="0" marR="0" lvl="0" indent="2952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上海双杰科技有限公司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(www.sjtc.com.cn)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  <a:p>
            <a:pPr marL="0" marR="0" lvl="0" indent="2952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上海合科科技有限公司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(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  <a:hlinkClick r:id="rId3"/>
              </a:rPr>
              <a:t>www.cncotech.com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)</a:t>
            </a:r>
          </a:p>
          <a:p>
            <a:pPr marL="0" marR="0" lvl="0" indent="2952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b="0" dirty="0" smtClean="0"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……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汽车设计企业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" name="Picture 2" descr="http://img.autonet.com.tw/news/img/2009/9/ba90901572.jpg"/>
          <p:cNvPicPr>
            <a:picLocks noChangeAspect="1" noChangeArrowheads="1"/>
          </p:cNvPicPr>
          <p:nvPr/>
        </p:nvPicPr>
        <p:blipFill>
          <a:blip r:embed="rId2" cstate="print"/>
          <a:srcRect l="16098" t="2686" r="20873" b="1964"/>
          <a:stretch>
            <a:fillRect/>
          </a:stretch>
        </p:blipFill>
        <p:spPr bwMode="auto">
          <a:xfrm>
            <a:off x="1331640" y="829511"/>
            <a:ext cx="6336704" cy="5623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3081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2" name="Line 2"/>
          <p:cNvSpPr>
            <a:spLocks noChangeShapeType="1"/>
          </p:cNvSpPr>
          <p:nvPr/>
        </p:nvSpPr>
        <p:spPr bwMode="black">
          <a:xfrm>
            <a:off x="2914130" y="510237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black">
          <a:xfrm>
            <a:off x="3491880" y="468507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任务四 汽车制造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black">
          <a:xfrm>
            <a:off x="2956992" y="23020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black">
          <a:xfrm>
            <a:off x="3642792" y="19210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引言：案例三 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Boxfish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 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black">
          <a:xfrm>
            <a:off x="3447530" y="29878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black">
          <a:xfrm>
            <a:off x="4099992" y="26068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活动一 汽车设计流程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black">
          <a:xfrm>
            <a:off x="3642792" y="3713312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black">
          <a:xfrm>
            <a:off x="4328592" y="3332312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活动二 汽车设计大师们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black">
          <a:xfrm>
            <a:off x="3447530" y="44356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black">
          <a:xfrm>
            <a:off x="4099992" y="40546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活动三 汽车设计企业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grpSp>
        <p:nvGrpSpPr>
          <p:cNvPr id="22" name="Group 94"/>
          <p:cNvGrpSpPr>
            <a:grpSpLocks/>
          </p:cNvGrpSpPr>
          <p:nvPr/>
        </p:nvGrpSpPr>
        <p:grpSpPr bwMode="auto">
          <a:xfrm>
            <a:off x="2776017" y="1921024"/>
            <a:ext cx="393700" cy="393700"/>
            <a:chOff x="2543" y="1006"/>
            <a:chExt cx="416" cy="416"/>
          </a:xfrm>
        </p:grpSpPr>
        <p:sp>
          <p:nvSpPr>
            <p:cNvPr id="23" name="Oval 52"/>
            <p:cNvSpPr>
              <a:spLocks noChangeArrowheads="1"/>
            </p:cNvSpPr>
            <p:nvPr/>
          </p:nvSpPr>
          <p:spPr bwMode="gray">
            <a:xfrm>
              <a:off x="254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24" name="Group 53"/>
            <p:cNvGrpSpPr>
              <a:grpSpLocks/>
            </p:cNvGrpSpPr>
            <p:nvPr/>
          </p:nvGrpSpPr>
          <p:grpSpPr bwMode="auto">
            <a:xfrm rot="-2288454">
              <a:off x="2578" y="1034"/>
              <a:ext cx="348" cy="356"/>
              <a:chOff x="887" y="2040"/>
              <a:chExt cx="433" cy="422"/>
            </a:xfrm>
          </p:grpSpPr>
          <p:pic>
            <p:nvPicPr>
              <p:cNvPr id="26" name="Picture 5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27" name="Oval 5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1">
                      <a:alpha val="75000"/>
                    </a:schemeClr>
                  </a:gs>
                  <a:gs pos="10000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28" name="Picture 5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25" name="Picture 5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257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9" name="Group 93"/>
          <p:cNvGrpSpPr>
            <a:grpSpLocks/>
          </p:cNvGrpSpPr>
          <p:nvPr/>
        </p:nvGrpSpPr>
        <p:grpSpPr bwMode="auto">
          <a:xfrm>
            <a:off x="3311005" y="2608412"/>
            <a:ext cx="393700" cy="393700"/>
            <a:chOff x="3071" y="1006"/>
            <a:chExt cx="416" cy="416"/>
          </a:xfrm>
        </p:grpSpPr>
        <p:sp>
          <p:nvSpPr>
            <p:cNvPr id="30" name="Oval 62"/>
            <p:cNvSpPr>
              <a:spLocks noChangeArrowheads="1"/>
            </p:cNvSpPr>
            <p:nvPr/>
          </p:nvSpPr>
          <p:spPr bwMode="gray">
            <a:xfrm>
              <a:off x="3071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1" name="Group 63"/>
            <p:cNvGrpSpPr>
              <a:grpSpLocks/>
            </p:cNvGrpSpPr>
            <p:nvPr/>
          </p:nvGrpSpPr>
          <p:grpSpPr bwMode="auto">
            <a:xfrm rot="-2288454">
              <a:off x="3106" y="1034"/>
              <a:ext cx="348" cy="356"/>
              <a:chOff x="887" y="2040"/>
              <a:chExt cx="433" cy="422"/>
            </a:xfrm>
          </p:grpSpPr>
          <p:pic>
            <p:nvPicPr>
              <p:cNvPr id="33" name="Picture 6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34" name="Oval 6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2">
                      <a:alpha val="75000"/>
                    </a:schemeClr>
                  </a:gs>
                  <a:gs pos="10000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35" name="Picture 6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2" name="Picture 86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098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6" name="Group 92"/>
          <p:cNvGrpSpPr>
            <a:grpSpLocks/>
          </p:cNvGrpSpPr>
          <p:nvPr/>
        </p:nvGrpSpPr>
        <p:grpSpPr bwMode="auto">
          <a:xfrm>
            <a:off x="3479280" y="3330724"/>
            <a:ext cx="393700" cy="393700"/>
            <a:chOff x="3647" y="1006"/>
            <a:chExt cx="416" cy="416"/>
          </a:xfrm>
        </p:grpSpPr>
        <p:sp>
          <p:nvSpPr>
            <p:cNvPr id="37" name="Oval 67"/>
            <p:cNvSpPr>
              <a:spLocks noChangeArrowheads="1"/>
            </p:cNvSpPr>
            <p:nvPr/>
          </p:nvSpPr>
          <p:spPr bwMode="gray">
            <a:xfrm>
              <a:off x="3647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8" name="Group 68"/>
            <p:cNvGrpSpPr>
              <a:grpSpLocks/>
            </p:cNvGrpSpPr>
            <p:nvPr/>
          </p:nvGrpSpPr>
          <p:grpSpPr bwMode="auto">
            <a:xfrm rot="-2288454">
              <a:off x="3682" y="1034"/>
              <a:ext cx="348" cy="356"/>
              <a:chOff x="887" y="2040"/>
              <a:chExt cx="433" cy="422"/>
            </a:xfrm>
          </p:grpSpPr>
          <p:pic>
            <p:nvPicPr>
              <p:cNvPr id="40" name="Picture 69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1" name="Oval 70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hlink">
                      <a:alpha val="75000"/>
                    </a:schemeClr>
                  </a:gs>
                  <a:gs pos="10000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2" name="Picture 71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9" name="Picture 8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676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43" name="Group 91"/>
          <p:cNvGrpSpPr>
            <a:grpSpLocks/>
          </p:cNvGrpSpPr>
          <p:nvPr/>
        </p:nvGrpSpPr>
        <p:grpSpPr bwMode="auto">
          <a:xfrm>
            <a:off x="3261792" y="4043512"/>
            <a:ext cx="393700" cy="393700"/>
            <a:chOff x="4213" y="1006"/>
            <a:chExt cx="416" cy="416"/>
          </a:xfrm>
        </p:grpSpPr>
        <p:sp>
          <p:nvSpPr>
            <p:cNvPr id="44" name="Oval 72"/>
            <p:cNvSpPr>
              <a:spLocks noChangeArrowheads="1"/>
            </p:cNvSpPr>
            <p:nvPr/>
          </p:nvSpPr>
          <p:spPr bwMode="gray">
            <a:xfrm>
              <a:off x="421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45" name="Group 73"/>
            <p:cNvGrpSpPr>
              <a:grpSpLocks/>
            </p:cNvGrpSpPr>
            <p:nvPr/>
          </p:nvGrpSpPr>
          <p:grpSpPr bwMode="auto">
            <a:xfrm rot="-2288454">
              <a:off x="4248" y="1034"/>
              <a:ext cx="348" cy="356"/>
              <a:chOff x="887" y="2040"/>
              <a:chExt cx="433" cy="422"/>
            </a:xfrm>
          </p:grpSpPr>
          <p:pic>
            <p:nvPicPr>
              <p:cNvPr id="47" name="Picture 7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8" name="Oval 7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folHlink">
                      <a:alpha val="75000"/>
                    </a:schemeClr>
                  </a:gs>
                  <a:gs pos="10000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9" name="Picture 7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46" name="Picture 88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24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0" name="Group 90"/>
          <p:cNvGrpSpPr>
            <a:grpSpLocks/>
          </p:cNvGrpSpPr>
          <p:nvPr/>
        </p:nvGrpSpPr>
        <p:grpSpPr bwMode="auto">
          <a:xfrm>
            <a:off x="2717280" y="4707087"/>
            <a:ext cx="393700" cy="393700"/>
            <a:chOff x="4803" y="1006"/>
            <a:chExt cx="416" cy="416"/>
          </a:xfrm>
        </p:grpSpPr>
        <p:sp>
          <p:nvSpPr>
            <p:cNvPr id="51" name="Oval 81"/>
            <p:cNvSpPr>
              <a:spLocks noChangeArrowheads="1"/>
            </p:cNvSpPr>
            <p:nvPr/>
          </p:nvSpPr>
          <p:spPr bwMode="gray">
            <a:xfrm>
              <a:off x="480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52" name="Group 82"/>
            <p:cNvGrpSpPr>
              <a:grpSpLocks/>
            </p:cNvGrpSpPr>
            <p:nvPr/>
          </p:nvGrpSpPr>
          <p:grpSpPr bwMode="auto">
            <a:xfrm rot="-2288454">
              <a:off x="4838" y="1034"/>
              <a:ext cx="348" cy="356"/>
              <a:chOff x="887" y="2040"/>
              <a:chExt cx="433" cy="422"/>
            </a:xfrm>
          </p:grpSpPr>
          <p:pic>
            <p:nvPicPr>
              <p:cNvPr id="54" name="Picture 8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55" name="Oval 84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solidFill>
                <a:srgbClr val="FB4F2D">
                  <a:alpha val="75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56" name="Picture 85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53" name="Picture 89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83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9" name="TextBox 58"/>
          <p:cNvSpPr txBox="1"/>
          <p:nvPr/>
        </p:nvSpPr>
        <p:spPr>
          <a:xfrm>
            <a:off x="2339752" y="0"/>
            <a:ext cx="4464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Adobe Gothic Std B" pitchFamily="34" charset="-128"/>
                <a:ea typeface="Adobe Gothic Std B" pitchFamily="34" charset="-128"/>
              </a:rPr>
              <a:t>Contents</a:t>
            </a:r>
            <a:endParaRPr lang="zh-CN" altLang="en-US" sz="4400" dirty="0">
              <a:latin typeface="Adobe Gothic Std B" pitchFamily="34" charset="-128"/>
            </a:endParaRPr>
          </a:p>
        </p:txBody>
      </p:sp>
      <p:pic>
        <p:nvPicPr>
          <p:cNvPr id="57" name="Picture 4" descr="http://www.52design.com/pic/20096/20096916525789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276872"/>
            <a:ext cx="2808312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任务四 汽车制造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4608512" cy="518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220072" y="1628800"/>
            <a:ext cx="36724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汽车制造企业正在从早先的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大规模生产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，按市场预测生产往按订单生产的敏捷制造方向发展。基于这样的理解，汽车行业企业必须在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成本、质量、市场快速响应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和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技术管理</a:t>
            </a:r>
            <a:r>
              <a:rPr kumimoji="0" 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这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4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个方面做到行业的前列，才能在激烈的市场竞争中立于不败之地。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任务四 汽车制造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9" name="Picture 1" descr="2007423233703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821649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2987824" y="5589240"/>
            <a:ext cx="30764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适应性汽车制造企业模型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任务四 汽车制造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053993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任务四 汽车制造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6866" name="il_fi" descr="bild-587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80728"/>
            <a:ext cx="7488832" cy="497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3347864" y="6021288"/>
            <a:ext cx="28408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图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1.61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：汽车焊接车间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任务四 汽车制造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91880" y="5949280"/>
            <a:ext cx="25506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各种零部件的热处理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3"/>
            <a:ext cx="7653114" cy="4696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任务四 汽车制造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91880" y="5589240"/>
            <a:ext cx="1762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涂装工艺流程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24744"/>
            <a:ext cx="8015436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任务四 汽车制造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9938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2376264" cy="196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611560" y="3645024"/>
            <a:ext cx="25779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图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1.65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：马车型汽车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544" y="980728"/>
            <a:ext cx="770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扩展阅读  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汽车美学演变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——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思考：未来的汽车会是什么样子呢？</a:t>
            </a:r>
            <a:endParaRPr lang="zh-CN" altLang="en-US" dirty="0"/>
          </a:p>
        </p:txBody>
      </p:sp>
      <p:pic>
        <p:nvPicPr>
          <p:cNvPr id="39939" name="Picture 3" descr="Img2691474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713971"/>
            <a:ext cx="2808312" cy="1881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>
            <a:off x="2958492" y="3645024"/>
            <a:ext cx="62488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美国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1915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年生产的福特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T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型车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/1929</a:t>
            </a: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年凯迪拉克车型</a:t>
            </a:r>
            <a:endParaRPr lang="en-US" altLang="zh-CN" dirty="0" smtClean="0">
              <a:latin typeface="Adobe 仿宋 Std R" pitchFamily="18" charset="-122"/>
              <a:ea typeface="Adobe 仿宋 Std R" pitchFamily="18" charset="-122"/>
            </a:endParaRPr>
          </a:p>
          <a:p>
            <a:pPr algn="ctr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箱型车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39940" name="Picture 4" descr="2009101316401476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772816"/>
            <a:ext cx="2328697" cy="1746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图片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221088"/>
            <a:ext cx="3659842" cy="1802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5977825"/>
            <a:ext cx="44999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图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1.69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：流线型汽车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  <p:pic>
        <p:nvPicPr>
          <p:cNvPr id="39943" name="图片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4293096"/>
            <a:ext cx="2588505" cy="159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5276851" y="5909210"/>
            <a:ext cx="21034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新型福待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V8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汽车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​​ 6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6629" name="组合 7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9" name="矩形​​ 8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26635" name="TextBox 9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26636" name="矩形​​ 10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26631" name="TextBox 1"/>
          <p:cNvSpPr txBox="1">
            <a:spLocks noChangeArrowheads="1"/>
          </p:cNvSpPr>
          <p:nvPr/>
        </p:nvSpPr>
        <p:spPr bwMode="auto">
          <a:xfrm>
            <a:off x="1866900" y="1340768"/>
            <a:ext cx="54102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dirty="0">
                <a:solidFill>
                  <a:srgbClr val="000000"/>
                </a:solidFill>
                <a:ea typeface="宋体" charset="-122"/>
              </a:rPr>
              <a:t> </a:t>
            </a:r>
            <a:endParaRPr lang="en-US" altLang="zh-CN" sz="5400" dirty="0">
              <a:solidFill>
                <a:srgbClr val="000000"/>
              </a:solidFill>
            </a:endParaRP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Q/A</a:t>
            </a: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Thank </a:t>
            </a:r>
            <a:r>
              <a:rPr lang="en-US" altLang="zh-CN" sz="5400" dirty="0">
                <a:solidFill>
                  <a:srgbClr val="000000"/>
                </a:solidFill>
              </a:rPr>
              <a:t>You!</a:t>
            </a:r>
          </a:p>
          <a:p>
            <a:pPr algn="ctr"/>
            <a:r>
              <a:rPr lang="en-US" altLang="zh-CN" sz="5400" dirty="0" err="1">
                <a:solidFill>
                  <a:srgbClr val="000000"/>
                </a:solidFill>
              </a:rPr>
              <a:t>Vielen</a:t>
            </a:r>
            <a:r>
              <a:rPr lang="en-US" altLang="zh-CN" sz="5400" dirty="0">
                <a:solidFill>
                  <a:srgbClr val="000000"/>
                </a:solidFill>
              </a:rPr>
              <a:t> </a:t>
            </a:r>
            <a:r>
              <a:rPr lang="en-US" altLang="zh-CN" sz="5400" dirty="0" err="1">
                <a:solidFill>
                  <a:srgbClr val="000000"/>
                </a:solidFill>
              </a:rPr>
              <a:t>Danke</a:t>
            </a:r>
            <a:r>
              <a:rPr lang="en-US" altLang="zh-CN" sz="5400" dirty="0">
                <a:solidFill>
                  <a:srgbClr val="000000"/>
                </a:solidFill>
              </a:rPr>
              <a:t>!</a:t>
            </a:r>
          </a:p>
          <a:p>
            <a:endParaRPr lang="en-US" altLang="zh-CN" dirty="0">
              <a:solidFill>
                <a:srgbClr val="000000"/>
              </a:solidFill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</a:rPr>
              <a:t>Email: </a:t>
            </a:r>
            <a:r>
              <a:rPr lang="en-US" altLang="zh-CN" dirty="0" smtClean="0">
                <a:solidFill>
                  <a:srgbClr val="000000"/>
                </a:solidFill>
              </a:rPr>
              <a:t>fangxiaofen1985@hotmail.com</a:t>
            </a:r>
            <a:endParaRPr lang="zh-CN" altLang="en-US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总结提升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onic_designs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25" y="692696"/>
            <a:ext cx="5095875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2339752" y="46365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案例三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3528" y="1628800"/>
            <a:ext cx="34563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戴姆勒</a:t>
            </a:r>
            <a:r>
              <a:rPr lang="en-US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·</a:t>
            </a:r>
            <a:r>
              <a:rPr lang="zh-CN" altLang="en-US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克莱斯勒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旗下的奔驰公司日前发布了采用生物工程技术的概念车“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Bionic Car”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。在车长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4240mm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的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4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座轿车上采用了类似箱鲀的形状和骨架结构，加强了结构强度、减轻了重量，并实现了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0.19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的</a:t>
            </a:r>
            <a:r>
              <a:rPr lang="en-US" altLang="zh-CN" sz="2400" dirty="0" err="1" smtClean="0">
                <a:latin typeface="Adobe 仿宋 Std R" pitchFamily="18" charset="-122"/>
                <a:ea typeface="Adobe 仿宋 Std R" pitchFamily="18" charset="-122"/>
              </a:rPr>
              <a:t>Cd</a:t>
            </a:r>
            <a:r>
              <a:rPr lang="zh-CN" altLang="en-US" sz="2400" dirty="0" smtClean="0">
                <a:latin typeface="Adobe 仿宋 Std R" pitchFamily="18" charset="-122"/>
                <a:ea typeface="Adobe 仿宋 Std R" pitchFamily="18" charset="-122"/>
              </a:rPr>
              <a:t>值。</a:t>
            </a:r>
            <a:endParaRPr lang="en-US" altLang="zh-CN" sz="2400" dirty="0" smtClean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案例三</a:t>
            </a:r>
          </a:p>
        </p:txBody>
      </p:sp>
      <p:pic>
        <p:nvPicPr>
          <p:cNvPr id="2050" name="Picture 2" descr="1023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836712"/>
            <a:ext cx="50958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1025b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573016"/>
            <a:ext cx="50958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683568" y="1916832"/>
            <a:ext cx="1733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/>
              <a:t>基本曲线确定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51520" y="4581128"/>
            <a:ext cx="30243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/>
              <a:t>采用箱鲀骨架的“</a:t>
            </a:r>
            <a:r>
              <a:rPr lang="en-US" altLang="zh-CN" dirty="0" smtClean="0"/>
              <a:t>Bionic Car</a:t>
            </a:r>
            <a:r>
              <a:rPr lang="zh-CN" altLang="zh-CN" dirty="0" smtClean="0"/>
              <a:t>”框架结构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汽车设计流程</a:t>
            </a:r>
          </a:p>
        </p:txBody>
      </p:sp>
      <p:pic>
        <p:nvPicPr>
          <p:cNvPr id="3073" name="Picture 1" descr="H:\ppt模板\149544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1628800"/>
            <a:ext cx="4973733" cy="3312368"/>
          </a:xfrm>
          <a:prstGeom prst="rect">
            <a:avLst/>
          </a:prstGeom>
          <a:noFill/>
        </p:spPr>
      </p:pic>
      <p:sp>
        <p:nvSpPr>
          <p:cNvPr id="9" name="AutoShape 23"/>
          <p:cNvSpPr>
            <a:spLocks noChangeArrowheads="1"/>
          </p:cNvSpPr>
          <p:nvPr/>
        </p:nvSpPr>
        <p:spPr bwMode="gray">
          <a:xfrm rot="16200000" flipV="1">
            <a:off x="1154386" y="1085974"/>
            <a:ext cx="1066800" cy="1576387"/>
          </a:xfrm>
          <a:prstGeom prst="chevron">
            <a:avLst>
              <a:gd name="adj" fmla="val 34597"/>
            </a:avLst>
          </a:prstGeom>
          <a:gradFill rotWithShape="1">
            <a:gsLst>
              <a:gs pos="0">
                <a:schemeClr val="hlink">
                  <a:gamma/>
                  <a:tint val="3529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76200" dir="162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1" name="AutoShape 24"/>
          <p:cNvSpPr>
            <a:spLocks noChangeArrowheads="1"/>
          </p:cNvSpPr>
          <p:nvPr/>
        </p:nvSpPr>
        <p:spPr bwMode="gray">
          <a:xfrm rot="16200000" flipV="1">
            <a:off x="1154386" y="1984499"/>
            <a:ext cx="1066800" cy="1576387"/>
          </a:xfrm>
          <a:prstGeom prst="chevron">
            <a:avLst>
              <a:gd name="adj" fmla="val 34597"/>
            </a:avLst>
          </a:prstGeom>
          <a:gradFill rotWithShape="1">
            <a:gsLst>
              <a:gs pos="0">
                <a:schemeClr val="folHlink">
                  <a:gamma/>
                  <a:tint val="35294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2" dir="t"/>
          </a:scene3d>
          <a:sp3d extrusionH="430200" prstMaterial="legacyPlastic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76200" dir="162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2" name="AutoShape 25"/>
          <p:cNvSpPr>
            <a:spLocks noChangeArrowheads="1"/>
          </p:cNvSpPr>
          <p:nvPr/>
        </p:nvSpPr>
        <p:spPr bwMode="gray">
          <a:xfrm rot="16200000" flipV="1">
            <a:off x="1154386" y="2895724"/>
            <a:ext cx="1066800" cy="1576387"/>
          </a:xfrm>
          <a:prstGeom prst="chevron">
            <a:avLst>
              <a:gd name="adj" fmla="val 34597"/>
            </a:avLst>
          </a:prstGeom>
          <a:gradFill rotWithShape="1">
            <a:gsLst>
              <a:gs pos="0">
                <a:schemeClr val="accent2">
                  <a:gamma/>
                  <a:tint val="35294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2" dir="t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76200" dir="162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3" name="AutoShape 26"/>
          <p:cNvSpPr>
            <a:spLocks noChangeArrowheads="1"/>
          </p:cNvSpPr>
          <p:nvPr/>
        </p:nvSpPr>
        <p:spPr bwMode="gray">
          <a:xfrm rot="16200000" flipV="1">
            <a:off x="1154386" y="3799011"/>
            <a:ext cx="1066800" cy="1576387"/>
          </a:xfrm>
          <a:prstGeom prst="chevron">
            <a:avLst>
              <a:gd name="adj" fmla="val 34597"/>
            </a:avLst>
          </a:prstGeom>
          <a:gradFill rotWithShape="1">
            <a:gsLst>
              <a:gs pos="0">
                <a:srgbClr val="E9E9E9"/>
              </a:gs>
              <a:gs pos="100000">
                <a:srgbClr val="C0C0C0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Bottom"/>
            <a:lightRig rig="legacyFlat2" dir="t"/>
          </a:scene3d>
          <a:sp3d extrusionH="430200" prstMaterial="legacyPlastic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" name="Text Box 27"/>
          <p:cNvSpPr txBox="1">
            <a:spLocks noChangeArrowheads="1"/>
          </p:cNvSpPr>
          <p:nvPr/>
        </p:nvSpPr>
        <p:spPr bwMode="gray">
          <a:xfrm>
            <a:off x="993254" y="1643980"/>
            <a:ext cx="13747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Adobe 仿宋 Std R" pitchFamily="18" charset="-122"/>
                <a:ea typeface="Adobe 仿宋 Std R" pitchFamily="18" charset="-122"/>
              </a:rPr>
              <a:t>整车检验</a:t>
            </a:r>
            <a:endParaRPr lang="ko-KR" altLang="en-US" b="1" dirty="0">
              <a:solidFill>
                <a:schemeClr val="accent6">
                  <a:lumMod val="75000"/>
                </a:schemeClr>
              </a:solidFill>
              <a:latin typeface="Adobe 仿宋 Std R" pitchFamily="18" charset="-122"/>
              <a:ea typeface="Gulim" pitchFamily="34" charset="-127"/>
            </a:endParaRPr>
          </a:p>
        </p:txBody>
      </p:sp>
      <p:sp>
        <p:nvSpPr>
          <p:cNvPr id="15" name="Text Box 28"/>
          <p:cNvSpPr txBox="1">
            <a:spLocks noChangeArrowheads="1"/>
          </p:cNvSpPr>
          <p:nvPr/>
        </p:nvSpPr>
        <p:spPr bwMode="gray">
          <a:xfrm>
            <a:off x="993254" y="2537743"/>
            <a:ext cx="13747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技术设计</a:t>
            </a:r>
            <a:endParaRPr lang="ko-KR" altLang="en-US" b="1" dirty="0">
              <a:latin typeface="Adobe 仿宋 Std R" pitchFamily="18" charset="-122"/>
              <a:ea typeface="Gulim" pitchFamily="34" charset="-127"/>
            </a:endParaRPr>
          </a:p>
        </p:txBody>
      </p:sp>
      <p:sp>
        <p:nvSpPr>
          <p:cNvPr id="16" name="Text Box 29"/>
          <p:cNvSpPr txBox="1">
            <a:spLocks noChangeArrowheads="1"/>
          </p:cNvSpPr>
          <p:nvPr/>
        </p:nvSpPr>
        <p:spPr bwMode="gray">
          <a:xfrm>
            <a:off x="993254" y="3456905"/>
            <a:ext cx="13747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dirty="0" smtClean="0">
                <a:latin typeface="Adobe 仿宋 Std R" pitchFamily="18" charset="-122"/>
                <a:ea typeface="Gulim" pitchFamily="34" charset="-127"/>
              </a:rPr>
              <a:t>初步设计</a:t>
            </a:r>
            <a:endParaRPr lang="ko-KR" altLang="en-US" b="1" dirty="0">
              <a:latin typeface="Adobe 仿宋 Std R" pitchFamily="18" charset="-122"/>
              <a:ea typeface="Gulim" pitchFamily="34" charset="-127"/>
            </a:endParaRPr>
          </a:p>
        </p:txBody>
      </p:sp>
      <p:sp>
        <p:nvSpPr>
          <p:cNvPr id="17" name="Text Box 30"/>
          <p:cNvSpPr txBox="1">
            <a:spLocks noChangeArrowheads="1"/>
          </p:cNvSpPr>
          <p:nvPr/>
        </p:nvSpPr>
        <p:spPr bwMode="gray">
          <a:xfrm>
            <a:off x="971600" y="4355812"/>
            <a:ext cx="13747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制订规划</a:t>
            </a:r>
            <a:endParaRPr lang="ko-KR" altLang="en-US" b="1" dirty="0">
              <a:latin typeface="Adobe 仿宋 Std R" pitchFamily="18" charset="-122"/>
              <a:ea typeface="Gulim" pitchFamily="34" charset="-127"/>
            </a:endParaRPr>
          </a:p>
        </p:txBody>
      </p:sp>
      <p:sp>
        <p:nvSpPr>
          <p:cNvPr id="18" name="虚尾箭头 17"/>
          <p:cNvSpPr/>
          <p:nvPr/>
        </p:nvSpPr>
        <p:spPr>
          <a:xfrm rot="16200000">
            <a:off x="1799692" y="2888940"/>
            <a:ext cx="2592288" cy="792088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汽车设计流程</a:t>
            </a:r>
          </a:p>
        </p:txBody>
      </p:sp>
      <p:pic>
        <p:nvPicPr>
          <p:cNvPr id="4099" name="Picture 3" descr="15142631DXjE_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908720"/>
            <a:ext cx="6768752" cy="5073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459820" y="5949280"/>
            <a:ext cx="23150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图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1.26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：设计草图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汽车设计流程</a:t>
            </a:r>
          </a:p>
        </p:txBody>
      </p:sp>
      <p:pic>
        <p:nvPicPr>
          <p:cNvPr id="35842" name="Picture 2" descr="兰博基尼Countach 跑车史上永恒的经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980728"/>
            <a:ext cx="9046005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877720" y="5833809"/>
            <a:ext cx="738856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图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1.28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：简洁而精确的设计图缔造了日后</a:t>
            </a:r>
            <a:r>
              <a:rPr kumimoji="0" lang="en-US" altLang="zh-CN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Countach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仿宋 Std R" pitchFamily="18" charset="-122"/>
                <a:ea typeface="Adobe 仿宋 Std R" pitchFamily="18" charset="-122"/>
                <a:cs typeface="Times New Roman" pitchFamily="18" charset="0"/>
              </a:rPr>
              <a:t>的完美造型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仿宋 Std R" pitchFamily="18" charset="-122"/>
              <a:ea typeface="Adobe 仿宋 Std R" pitchFamily="18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汽车设计流程</a:t>
            </a:r>
          </a:p>
        </p:txBody>
      </p:sp>
      <p:pic>
        <p:nvPicPr>
          <p:cNvPr id="36866" name=" 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8407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971600" y="5229200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图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1.29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：兰博基尼</a:t>
            </a:r>
            <a:r>
              <a:rPr lang="en-US" altLang="zh-CN" dirty="0" err="1" smtClean="0">
                <a:latin typeface="Adobe 仿宋 Std R" pitchFamily="18" charset="-122"/>
                <a:ea typeface="Adobe 仿宋 Std R" pitchFamily="18" charset="-122"/>
              </a:rPr>
              <a:t>Countach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(1988-1990,25</a:t>
            </a:r>
            <a:r>
              <a:rPr lang="en-US" altLang="zh-CN" baseline="30000" dirty="0" smtClean="0">
                <a:latin typeface="Adobe 仿宋 Std R" pitchFamily="18" charset="-122"/>
                <a:ea typeface="Adobe 仿宋 Std R" pitchFamily="18" charset="-122"/>
              </a:rPr>
              <a:t>th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 Anniversary)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汽车设计大师们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2373321" y="5417150"/>
            <a:ext cx="43973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图</a:t>
            </a:r>
            <a:r>
              <a:rPr lang="en-US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1.30</a:t>
            </a:r>
            <a:r>
              <a:rPr lang="zh-CN" altLang="en-US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：乔治亚罗设计的兰博基尼</a:t>
            </a:r>
            <a:r>
              <a:rPr lang="en-US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Gallardo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3313" name="Picture 1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52736"/>
            <a:ext cx="2812157" cy="4234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大众收购乔治亚罗90%股份 包含其品牌专利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556792"/>
            <a:ext cx="47625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1620</TotalTime>
  <Words>925</Words>
  <Application>Microsoft Office PowerPoint</Application>
  <PresentationFormat>全屏显示(4:3)</PresentationFormat>
  <Paragraphs>137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LXY</dc:creator>
  <cp:lastModifiedBy>方晓汾</cp:lastModifiedBy>
  <cp:revision>793</cp:revision>
  <dcterms:created xsi:type="dcterms:W3CDTF">2008-11-29T01:41:59Z</dcterms:created>
  <dcterms:modified xsi:type="dcterms:W3CDTF">2013-08-19T01:48:58Z</dcterms:modified>
</cp:coreProperties>
</file>