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191"/>
  </p:notesMasterIdLst>
  <p:sldIdLst>
    <p:sldId id="645" r:id="rId5"/>
    <p:sldId id="677" r:id="rId6"/>
    <p:sldId id="873" r:id="rId7"/>
    <p:sldId id="874" r:id="rId8"/>
    <p:sldId id="875" r:id="rId9"/>
    <p:sldId id="876" r:id="rId10"/>
    <p:sldId id="877" r:id="rId11"/>
    <p:sldId id="878" r:id="rId12"/>
    <p:sldId id="879" r:id="rId13"/>
    <p:sldId id="883" r:id="rId14"/>
    <p:sldId id="885" r:id="rId15"/>
    <p:sldId id="884" r:id="rId16"/>
    <p:sldId id="880" r:id="rId17"/>
    <p:sldId id="881" r:id="rId18"/>
    <p:sldId id="882" r:id="rId19"/>
    <p:sldId id="886" r:id="rId20"/>
    <p:sldId id="887" r:id="rId21"/>
    <p:sldId id="888" r:id="rId22"/>
    <p:sldId id="889" r:id="rId23"/>
    <p:sldId id="890" r:id="rId24"/>
    <p:sldId id="891" r:id="rId25"/>
    <p:sldId id="892" r:id="rId26"/>
    <p:sldId id="893" r:id="rId27"/>
    <p:sldId id="894" r:id="rId28"/>
    <p:sldId id="895" r:id="rId29"/>
    <p:sldId id="896" r:id="rId30"/>
    <p:sldId id="897" r:id="rId31"/>
    <p:sldId id="898" r:id="rId32"/>
    <p:sldId id="747" r:id="rId33"/>
    <p:sldId id="675" r:id="rId34"/>
    <p:sldId id="748" r:id="rId35"/>
    <p:sldId id="749" r:id="rId36"/>
    <p:sldId id="750" r:id="rId37"/>
    <p:sldId id="751" r:id="rId38"/>
    <p:sldId id="752" r:id="rId39"/>
    <p:sldId id="753" r:id="rId40"/>
    <p:sldId id="757" r:id="rId41"/>
    <p:sldId id="755" r:id="rId42"/>
    <p:sldId id="758" r:id="rId43"/>
    <p:sldId id="759" r:id="rId44"/>
    <p:sldId id="760" r:id="rId45"/>
    <p:sldId id="761" r:id="rId46"/>
    <p:sldId id="762" r:id="rId47"/>
    <p:sldId id="763" r:id="rId48"/>
    <p:sldId id="764" r:id="rId49"/>
    <p:sldId id="766" r:id="rId50"/>
    <p:sldId id="767" r:id="rId51"/>
    <p:sldId id="768" r:id="rId52"/>
    <p:sldId id="771" r:id="rId53"/>
    <p:sldId id="772" r:id="rId54"/>
    <p:sldId id="773" r:id="rId55"/>
    <p:sldId id="774" r:id="rId56"/>
    <p:sldId id="775" r:id="rId57"/>
    <p:sldId id="776" r:id="rId58"/>
    <p:sldId id="777" r:id="rId59"/>
    <p:sldId id="778" r:id="rId60"/>
    <p:sldId id="779" r:id="rId61"/>
    <p:sldId id="780" r:id="rId62"/>
    <p:sldId id="781" r:id="rId63"/>
    <p:sldId id="782" r:id="rId64"/>
    <p:sldId id="783" r:id="rId65"/>
    <p:sldId id="784" r:id="rId66"/>
    <p:sldId id="785" r:id="rId67"/>
    <p:sldId id="786" r:id="rId68"/>
    <p:sldId id="787" r:id="rId69"/>
    <p:sldId id="788" r:id="rId70"/>
    <p:sldId id="789" r:id="rId71"/>
    <p:sldId id="790" r:id="rId72"/>
    <p:sldId id="791" r:id="rId73"/>
    <p:sldId id="797" r:id="rId74"/>
    <p:sldId id="798" r:id="rId75"/>
    <p:sldId id="799" r:id="rId76"/>
    <p:sldId id="800" r:id="rId77"/>
    <p:sldId id="801" r:id="rId78"/>
    <p:sldId id="808" r:id="rId79"/>
    <p:sldId id="809" r:id="rId80"/>
    <p:sldId id="810" r:id="rId81"/>
    <p:sldId id="811" r:id="rId82"/>
    <p:sldId id="812" r:id="rId83"/>
    <p:sldId id="827" r:id="rId84"/>
    <p:sldId id="813" r:id="rId85"/>
    <p:sldId id="814" r:id="rId86"/>
    <p:sldId id="824" r:id="rId87"/>
    <p:sldId id="825" r:id="rId88"/>
    <p:sldId id="826" r:id="rId89"/>
    <p:sldId id="815" r:id="rId90"/>
    <p:sldId id="823" r:id="rId91"/>
    <p:sldId id="816" r:id="rId92"/>
    <p:sldId id="817" r:id="rId93"/>
    <p:sldId id="818" r:id="rId94"/>
    <p:sldId id="792" r:id="rId95"/>
    <p:sldId id="909" r:id="rId96"/>
    <p:sldId id="910" r:id="rId97"/>
    <p:sldId id="911" r:id="rId98"/>
    <p:sldId id="913" r:id="rId99"/>
    <p:sldId id="914" r:id="rId100"/>
    <p:sldId id="915" r:id="rId101"/>
    <p:sldId id="916" r:id="rId102"/>
    <p:sldId id="917" r:id="rId103"/>
    <p:sldId id="918" r:id="rId104"/>
    <p:sldId id="919" r:id="rId105"/>
    <p:sldId id="920" r:id="rId106"/>
    <p:sldId id="921" r:id="rId107"/>
    <p:sldId id="922" r:id="rId108"/>
    <p:sldId id="923" r:id="rId109"/>
    <p:sldId id="925" r:id="rId110"/>
    <p:sldId id="926" r:id="rId111"/>
    <p:sldId id="927" r:id="rId112"/>
    <p:sldId id="928" r:id="rId113"/>
    <p:sldId id="929" r:id="rId114"/>
    <p:sldId id="930" r:id="rId115"/>
    <p:sldId id="931" r:id="rId116"/>
    <p:sldId id="932" r:id="rId117"/>
    <p:sldId id="933" r:id="rId118"/>
    <p:sldId id="934" r:id="rId119"/>
    <p:sldId id="935" r:id="rId120"/>
    <p:sldId id="936" r:id="rId121"/>
    <p:sldId id="937" r:id="rId122"/>
    <p:sldId id="938" r:id="rId123"/>
    <p:sldId id="939" r:id="rId124"/>
    <p:sldId id="940" r:id="rId125"/>
    <p:sldId id="941" r:id="rId126"/>
    <p:sldId id="942" r:id="rId127"/>
    <p:sldId id="943" r:id="rId128"/>
    <p:sldId id="944" r:id="rId129"/>
    <p:sldId id="945" r:id="rId130"/>
    <p:sldId id="946" r:id="rId131"/>
    <p:sldId id="947" r:id="rId132"/>
    <p:sldId id="948" r:id="rId133"/>
    <p:sldId id="949" r:id="rId134"/>
    <p:sldId id="950" r:id="rId135"/>
    <p:sldId id="951" r:id="rId136"/>
    <p:sldId id="952" r:id="rId137"/>
    <p:sldId id="953" r:id="rId138"/>
    <p:sldId id="902" r:id="rId139"/>
    <p:sldId id="903" r:id="rId140"/>
    <p:sldId id="904" r:id="rId141"/>
    <p:sldId id="793" r:id="rId142"/>
    <p:sldId id="794" r:id="rId143"/>
    <p:sldId id="837" r:id="rId144"/>
    <p:sldId id="838" r:id="rId145"/>
    <p:sldId id="839" r:id="rId146"/>
    <p:sldId id="840" r:id="rId147"/>
    <p:sldId id="869" r:id="rId148"/>
    <p:sldId id="872" r:id="rId149"/>
    <p:sldId id="870" r:id="rId150"/>
    <p:sldId id="871" r:id="rId151"/>
    <p:sldId id="795" r:id="rId152"/>
    <p:sldId id="835" r:id="rId153"/>
    <p:sldId id="836" r:id="rId154"/>
    <p:sldId id="841" r:id="rId155"/>
    <p:sldId id="842" r:id="rId156"/>
    <p:sldId id="866" r:id="rId157"/>
    <p:sldId id="867" r:id="rId158"/>
    <p:sldId id="868" r:id="rId159"/>
    <p:sldId id="796" r:id="rId160"/>
    <p:sldId id="832" r:id="rId161"/>
    <p:sldId id="833" r:id="rId162"/>
    <p:sldId id="834" r:id="rId163"/>
    <p:sldId id="843" r:id="rId164"/>
    <p:sldId id="853" r:id="rId165"/>
    <p:sldId id="854" r:id="rId166"/>
    <p:sldId id="855" r:id="rId167"/>
    <p:sldId id="858" r:id="rId168"/>
    <p:sldId id="856" r:id="rId169"/>
    <p:sldId id="857" r:id="rId170"/>
    <p:sldId id="860" r:id="rId171"/>
    <p:sldId id="859" r:id="rId172"/>
    <p:sldId id="863" r:id="rId173"/>
    <p:sldId id="861" r:id="rId174"/>
    <p:sldId id="862" r:id="rId175"/>
    <p:sldId id="864" r:id="rId176"/>
    <p:sldId id="865" r:id="rId177"/>
    <p:sldId id="828" r:id="rId178"/>
    <p:sldId id="829" r:id="rId179"/>
    <p:sldId id="830" r:id="rId180"/>
    <p:sldId id="831" r:id="rId181"/>
    <p:sldId id="844" r:id="rId182"/>
    <p:sldId id="845" r:id="rId183"/>
    <p:sldId id="846" r:id="rId184"/>
    <p:sldId id="847" r:id="rId185"/>
    <p:sldId id="848" r:id="rId186"/>
    <p:sldId id="849" r:id="rId187"/>
    <p:sldId id="850" r:id="rId188"/>
    <p:sldId id="851" r:id="rId189"/>
    <p:sldId id="736" r:id="rId190"/>
  </p:sldIdLst>
  <p:sldSz cx="9144000" cy="6858000"/>
  <p:notesSz cx="6858000" cy="9144000"/>
  <p:defaultTextStyle>
    <a:defPPr>
      <a:defRPr lang="en-US"/>
    </a:defPPr>
    <a:lvl1pPr marL="0" lvl="0"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8F8F8"/>
    <a:srgbClr val="9933FF"/>
    <a:srgbClr val="009900"/>
    <a:srgbClr val="00CC00"/>
    <a:srgbClr val="CC0000"/>
    <a:srgbClr val="FF000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38" y="-102"/>
      </p:cViewPr>
      <p:guideLst>
        <p:guide orient="horz" pos="2150"/>
        <p:guide pos="2880"/>
      </p:guideLst>
    </p:cSldViewPr>
  </p:slide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4" Type="http://schemas.openxmlformats.org/officeDocument/2006/relationships/tableStyles" Target="tableStyles.xml"/><Relationship Id="rId193" Type="http://schemas.openxmlformats.org/officeDocument/2006/relationships/viewProps" Target="viewProps.xml"/><Relationship Id="rId192" Type="http://schemas.openxmlformats.org/officeDocument/2006/relationships/presProps" Target="presProps.xml"/><Relationship Id="rId191" Type="http://schemas.openxmlformats.org/officeDocument/2006/relationships/notesMaster" Target="notesMasters/notesMaster1.xml"/><Relationship Id="rId190" Type="http://schemas.openxmlformats.org/officeDocument/2006/relationships/slide" Target="slides/slide186.xml"/><Relationship Id="rId19" Type="http://schemas.openxmlformats.org/officeDocument/2006/relationships/slide" Target="slides/slide15.xml"/><Relationship Id="rId189" Type="http://schemas.openxmlformats.org/officeDocument/2006/relationships/slide" Target="slides/slide185.xml"/><Relationship Id="rId188" Type="http://schemas.openxmlformats.org/officeDocument/2006/relationships/slide" Target="slides/slide184.xml"/><Relationship Id="rId187" Type="http://schemas.openxmlformats.org/officeDocument/2006/relationships/slide" Target="slides/slide183.xml"/><Relationship Id="rId186" Type="http://schemas.openxmlformats.org/officeDocument/2006/relationships/slide" Target="slides/slide182.xml"/><Relationship Id="rId185" Type="http://schemas.openxmlformats.org/officeDocument/2006/relationships/slide" Target="slides/slide181.xml"/><Relationship Id="rId184" Type="http://schemas.openxmlformats.org/officeDocument/2006/relationships/slide" Target="slides/slide180.xml"/><Relationship Id="rId183" Type="http://schemas.openxmlformats.org/officeDocument/2006/relationships/slide" Target="slides/slide179.xml"/><Relationship Id="rId182" Type="http://schemas.openxmlformats.org/officeDocument/2006/relationships/slide" Target="slides/slide178.xml"/><Relationship Id="rId181" Type="http://schemas.openxmlformats.org/officeDocument/2006/relationships/slide" Target="slides/slide177.xml"/><Relationship Id="rId180" Type="http://schemas.openxmlformats.org/officeDocument/2006/relationships/slide" Target="slides/slide176.xml"/><Relationship Id="rId18" Type="http://schemas.openxmlformats.org/officeDocument/2006/relationships/slide" Target="slides/slide14.xml"/><Relationship Id="rId179" Type="http://schemas.openxmlformats.org/officeDocument/2006/relationships/slide" Target="slides/slide175.xml"/><Relationship Id="rId178" Type="http://schemas.openxmlformats.org/officeDocument/2006/relationships/slide" Target="slides/slide174.xml"/><Relationship Id="rId177" Type="http://schemas.openxmlformats.org/officeDocument/2006/relationships/slide" Target="slides/slide173.xml"/><Relationship Id="rId176" Type="http://schemas.openxmlformats.org/officeDocument/2006/relationships/slide" Target="slides/slide172.xml"/><Relationship Id="rId175" Type="http://schemas.openxmlformats.org/officeDocument/2006/relationships/slide" Target="slides/slide171.xml"/><Relationship Id="rId174" Type="http://schemas.openxmlformats.org/officeDocument/2006/relationships/slide" Target="slides/slide170.xml"/><Relationship Id="rId173" Type="http://schemas.openxmlformats.org/officeDocument/2006/relationships/slide" Target="slides/slide169.xml"/><Relationship Id="rId172" Type="http://schemas.openxmlformats.org/officeDocument/2006/relationships/slide" Target="slides/slide168.xml"/><Relationship Id="rId171" Type="http://schemas.openxmlformats.org/officeDocument/2006/relationships/slide" Target="slides/slide167.xml"/><Relationship Id="rId170" Type="http://schemas.openxmlformats.org/officeDocument/2006/relationships/slide" Target="slides/slide166.xml"/><Relationship Id="rId17" Type="http://schemas.openxmlformats.org/officeDocument/2006/relationships/slide" Target="slides/slide13.xml"/><Relationship Id="rId169" Type="http://schemas.openxmlformats.org/officeDocument/2006/relationships/slide" Target="slides/slide165.xml"/><Relationship Id="rId168" Type="http://schemas.openxmlformats.org/officeDocument/2006/relationships/slide" Target="slides/slide164.xml"/><Relationship Id="rId167" Type="http://schemas.openxmlformats.org/officeDocument/2006/relationships/slide" Target="slides/slide163.xml"/><Relationship Id="rId166" Type="http://schemas.openxmlformats.org/officeDocument/2006/relationships/slide" Target="slides/slide162.xml"/><Relationship Id="rId165" Type="http://schemas.openxmlformats.org/officeDocument/2006/relationships/slide" Target="slides/slide161.xml"/><Relationship Id="rId164" Type="http://schemas.openxmlformats.org/officeDocument/2006/relationships/slide" Target="slides/slide160.xml"/><Relationship Id="rId163" Type="http://schemas.openxmlformats.org/officeDocument/2006/relationships/slide" Target="slides/slide159.xml"/><Relationship Id="rId162" Type="http://schemas.openxmlformats.org/officeDocument/2006/relationships/slide" Target="slides/slide158.xml"/><Relationship Id="rId161" Type="http://schemas.openxmlformats.org/officeDocument/2006/relationships/slide" Target="slides/slide157.xml"/><Relationship Id="rId160" Type="http://schemas.openxmlformats.org/officeDocument/2006/relationships/slide" Target="slides/slide156.xml"/><Relationship Id="rId16" Type="http://schemas.openxmlformats.org/officeDocument/2006/relationships/slide" Target="slides/slide12.xml"/><Relationship Id="rId159" Type="http://schemas.openxmlformats.org/officeDocument/2006/relationships/slide" Target="slides/slide155.xml"/><Relationship Id="rId158" Type="http://schemas.openxmlformats.org/officeDocument/2006/relationships/slide" Target="slides/slide154.xml"/><Relationship Id="rId157" Type="http://schemas.openxmlformats.org/officeDocument/2006/relationships/slide" Target="slides/slide153.xml"/><Relationship Id="rId156" Type="http://schemas.openxmlformats.org/officeDocument/2006/relationships/slide" Target="slides/slide152.xml"/><Relationship Id="rId155" Type="http://schemas.openxmlformats.org/officeDocument/2006/relationships/slide" Target="slides/slide151.xml"/><Relationship Id="rId154" Type="http://schemas.openxmlformats.org/officeDocument/2006/relationships/slide" Target="slides/slide150.xml"/><Relationship Id="rId153" Type="http://schemas.openxmlformats.org/officeDocument/2006/relationships/slide" Target="slides/slide149.xml"/><Relationship Id="rId152" Type="http://schemas.openxmlformats.org/officeDocument/2006/relationships/slide" Target="slides/slide148.xml"/><Relationship Id="rId151" Type="http://schemas.openxmlformats.org/officeDocument/2006/relationships/slide" Target="slides/slide147.xml"/><Relationship Id="rId150" Type="http://schemas.openxmlformats.org/officeDocument/2006/relationships/slide" Target="slides/slide146.xml"/><Relationship Id="rId15" Type="http://schemas.openxmlformats.org/officeDocument/2006/relationships/slide" Target="slides/slide11.xml"/><Relationship Id="rId149" Type="http://schemas.openxmlformats.org/officeDocument/2006/relationships/slide" Target="slides/slide145.xml"/><Relationship Id="rId148" Type="http://schemas.openxmlformats.org/officeDocument/2006/relationships/slide" Target="slides/slide144.xml"/><Relationship Id="rId147" Type="http://schemas.openxmlformats.org/officeDocument/2006/relationships/slide" Target="slides/slide143.xml"/><Relationship Id="rId146" Type="http://schemas.openxmlformats.org/officeDocument/2006/relationships/slide" Target="slides/slide142.xml"/><Relationship Id="rId145" Type="http://schemas.openxmlformats.org/officeDocument/2006/relationships/slide" Target="slides/slide141.xml"/><Relationship Id="rId144" Type="http://schemas.openxmlformats.org/officeDocument/2006/relationships/slide" Target="slides/slide140.xml"/><Relationship Id="rId143" Type="http://schemas.openxmlformats.org/officeDocument/2006/relationships/slide" Target="slides/slide139.xml"/><Relationship Id="rId142" Type="http://schemas.openxmlformats.org/officeDocument/2006/relationships/slide" Target="slides/slide138.xml"/><Relationship Id="rId141" Type="http://schemas.openxmlformats.org/officeDocument/2006/relationships/slide" Target="slides/slide137.xml"/><Relationship Id="rId140" Type="http://schemas.openxmlformats.org/officeDocument/2006/relationships/slide" Target="slides/slide136.xml"/><Relationship Id="rId14" Type="http://schemas.openxmlformats.org/officeDocument/2006/relationships/slide" Target="slides/slide10.xml"/><Relationship Id="rId139" Type="http://schemas.openxmlformats.org/officeDocument/2006/relationships/slide" Target="slides/slide135.xml"/><Relationship Id="rId138" Type="http://schemas.openxmlformats.org/officeDocument/2006/relationships/slide" Target="slides/slide134.xml"/><Relationship Id="rId137" Type="http://schemas.openxmlformats.org/officeDocument/2006/relationships/slide" Target="slides/slide133.xml"/><Relationship Id="rId136" Type="http://schemas.openxmlformats.org/officeDocument/2006/relationships/slide" Target="slides/slide132.xml"/><Relationship Id="rId135" Type="http://schemas.openxmlformats.org/officeDocument/2006/relationships/slide" Target="slides/slide131.xml"/><Relationship Id="rId134" Type="http://schemas.openxmlformats.org/officeDocument/2006/relationships/slide" Target="slides/slide130.xml"/><Relationship Id="rId133" Type="http://schemas.openxmlformats.org/officeDocument/2006/relationships/slide" Target="slides/slide129.xml"/><Relationship Id="rId132" Type="http://schemas.openxmlformats.org/officeDocument/2006/relationships/slide" Target="slides/slide128.xml"/><Relationship Id="rId131" Type="http://schemas.openxmlformats.org/officeDocument/2006/relationships/slide" Target="slides/slide127.xml"/><Relationship Id="rId130" Type="http://schemas.openxmlformats.org/officeDocument/2006/relationships/slide" Target="slides/slide126.xml"/><Relationship Id="rId13" Type="http://schemas.openxmlformats.org/officeDocument/2006/relationships/slide" Target="slides/slide9.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2.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7.wmf"/></Relationships>
</file>

<file path=ppt/drawings/_rels/vmlDrawing15.vml.rels><?xml version="1.0" encoding="UTF-8" standalone="yes"?>
<Relationships xmlns="http://schemas.openxmlformats.org/package/2006/relationships"><Relationship Id="rId5" Type="http://schemas.openxmlformats.org/officeDocument/2006/relationships/image" Target="../media/image33.wmf"/><Relationship Id="rId4" Type="http://schemas.openxmlformats.org/officeDocument/2006/relationships/image" Target="../media/image32.wmf"/><Relationship Id="rId3" Type="http://schemas.openxmlformats.org/officeDocument/2006/relationships/image" Target="../media/image31.wmf"/><Relationship Id="rId2" Type="http://schemas.openxmlformats.org/officeDocument/2006/relationships/image" Target="../media/image30.wmf"/><Relationship Id="rId1" Type="http://schemas.openxmlformats.org/officeDocument/2006/relationships/image" Target="../media/image29.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42.wmf"/><Relationship Id="rId1" Type="http://schemas.openxmlformats.org/officeDocument/2006/relationships/image" Target="../media/image41.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60.wmf"/></Relationships>
</file>

<file path=ppt/drawings/_rels/vmlDrawing32.vml.rels><?xml version="1.0" encoding="UTF-8" standalone="yes"?>
<Relationships xmlns="http://schemas.openxmlformats.org/package/2006/relationships"><Relationship Id="rId6" Type="http://schemas.openxmlformats.org/officeDocument/2006/relationships/image" Target="../media/image66.wmf"/><Relationship Id="rId5" Type="http://schemas.openxmlformats.org/officeDocument/2006/relationships/image" Target="../media/image65.wmf"/><Relationship Id="rId4" Type="http://schemas.openxmlformats.org/officeDocument/2006/relationships/image" Target="../media/image64.wmf"/><Relationship Id="rId3" Type="http://schemas.openxmlformats.org/officeDocument/2006/relationships/image" Target="../media/image63.wmf"/><Relationship Id="rId2" Type="http://schemas.openxmlformats.org/officeDocument/2006/relationships/image" Target="../media/image62.wmf"/><Relationship Id="rId1" Type="http://schemas.openxmlformats.org/officeDocument/2006/relationships/image" Target="../media/image61.w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67.w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69.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70.wmf"/></Relationships>
</file>

<file path=ppt/drawings/_rels/vmlDrawing36.vml.rels><?xml version="1.0" encoding="UTF-8" standalone="yes"?>
<Relationships xmlns="http://schemas.openxmlformats.org/package/2006/relationships"><Relationship Id="rId7" Type="http://schemas.openxmlformats.org/officeDocument/2006/relationships/image" Target="../media/image79.wmf"/><Relationship Id="rId6" Type="http://schemas.openxmlformats.org/officeDocument/2006/relationships/image" Target="../media/image78.wmf"/><Relationship Id="rId5" Type="http://schemas.openxmlformats.org/officeDocument/2006/relationships/image" Target="../media/image77.wmf"/><Relationship Id="rId4" Type="http://schemas.openxmlformats.org/officeDocument/2006/relationships/image" Target="../media/image76.wmf"/><Relationship Id="rId3" Type="http://schemas.openxmlformats.org/officeDocument/2006/relationships/image" Target="../media/image75.wmf"/><Relationship Id="rId2" Type="http://schemas.openxmlformats.org/officeDocument/2006/relationships/image" Target="../media/image74.wmf"/><Relationship Id="rId1" Type="http://schemas.openxmlformats.org/officeDocument/2006/relationships/image" Target="../media/image73.w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83.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84.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8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84.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91.emf"/></Relationships>
</file>

<file path=ppt/drawings/_rels/vmlDrawing42.vml.rels><?xml version="1.0" encoding="UTF-8" standalone="yes"?>
<Relationships xmlns="http://schemas.openxmlformats.org/package/2006/relationships"><Relationship Id="rId3" Type="http://schemas.openxmlformats.org/officeDocument/2006/relationships/image" Target="../media/image116.wmf"/><Relationship Id="rId2" Type="http://schemas.openxmlformats.org/officeDocument/2006/relationships/image" Target="../media/image115.wmf"/><Relationship Id="rId1" Type="http://schemas.openxmlformats.org/officeDocument/2006/relationships/image" Target="../media/image114.wmf"/></Relationships>
</file>

<file path=ppt/drawings/_rels/vmlDrawing43.vml.rels><?xml version="1.0" encoding="UTF-8" standalone="yes"?>
<Relationships xmlns="http://schemas.openxmlformats.org/package/2006/relationships"><Relationship Id="rId3" Type="http://schemas.openxmlformats.org/officeDocument/2006/relationships/image" Target="../media/image119.wmf"/><Relationship Id="rId2" Type="http://schemas.openxmlformats.org/officeDocument/2006/relationships/image" Target="../media/image118.wmf"/><Relationship Id="rId1" Type="http://schemas.openxmlformats.org/officeDocument/2006/relationships/image" Target="../media/image117.wmf"/></Relationships>
</file>

<file path=ppt/drawings/_rels/vmlDrawing44.vml.rels><?xml version="1.0" encoding="UTF-8" standalone="yes"?>
<Relationships xmlns="http://schemas.openxmlformats.org/package/2006/relationships"><Relationship Id="rId3" Type="http://schemas.openxmlformats.org/officeDocument/2006/relationships/image" Target="../media/image122.wmf"/><Relationship Id="rId2" Type="http://schemas.openxmlformats.org/officeDocument/2006/relationships/image" Target="../media/image121.wmf"/><Relationship Id="rId1" Type="http://schemas.openxmlformats.org/officeDocument/2006/relationships/image" Target="../media/image120.wmf"/></Relationships>
</file>

<file path=ppt/drawings/_rels/vmlDrawing45.vml.rels><?xml version="1.0" encoding="UTF-8" standalone="yes"?>
<Relationships xmlns="http://schemas.openxmlformats.org/package/2006/relationships"><Relationship Id="rId6" Type="http://schemas.openxmlformats.org/officeDocument/2006/relationships/image" Target="../media/image128.wmf"/><Relationship Id="rId5" Type="http://schemas.openxmlformats.org/officeDocument/2006/relationships/image" Target="../media/image127.wmf"/><Relationship Id="rId4" Type="http://schemas.openxmlformats.org/officeDocument/2006/relationships/image" Target="../media/image126.wmf"/><Relationship Id="rId3" Type="http://schemas.openxmlformats.org/officeDocument/2006/relationships/image" Target="../media/image125.wmf"/><Relationship Id="rId2" Type="http://schemas.openxmlformats.org/officeDocument/2006/relationships/image" Target="../media/image124.wmf"/><Relationship Id="rId1" Type="http://schemas.openxmlformats.org/officeDocument/2006/relationships/image" Target="../media/image123.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7170" name="页眉占位符 7169"/>
          <p:cNvSpPr>
            <a:spLocks noGrp="1"/>
          </p:cNvSpPr>
          <p:nvPr>
            <p:ph type="hdr" sz="quarter"/>
          </p:nvPr>
        </p:nvSpPr>
        <p:spPr>
          <a:xfrm>
            <a:off x="0" y="0"/>
            <a:ext cx="2971800" cy="457200"/>
          </a:xfrm>
          <a:prstGeom prst="rect">
            <a:avLst/>
          </a:prstGeom>
          <a:noFill/>
          <a:ln w="9525">
            <a:noFill/>
          </a:ln>
        </p:spPr>
        <p:txBody>
          <a:bodyPr/>
          <a:p>
            <a:pPr lvl="0">
              <a:spcBef>
                <a:spcPct val="20000"/>
              </a:spcBef>
            </a:pPr>
            <a:endParaRPr lang="zh-CN" altLang="en-US" sz="1200" dirty="0">
              <a:latin typeface="Times New Roman" panose="02020603050405020304" pitchFamily="2" charset="0"/>
            </a:endParaRPr>
          </a:p>
        </p:txBody>
      </p:sp>
      <p:sp>
        <p:nvSpPr>
          <p:cNvPr id="7171" name="日期占位符 7170"/>
          <p:cNvSpPr>
            <a:spLocks noGrp="1"/>
          </p:cNvSpPr>
          <p:nvPr>
            <p:ph type="dt" idx="1"/>
          </p:nvPr>
        </p:nvSpPr>
        <p:spPr>
          <a:xfrm>
            <a:off x="3884613" y="0"/>
            <a:ext cx="2973387" cy="457200"/>
          </a:xfrm>
          <a:prstGeom prst="rect">
            <a:avLst/>
          </a:prstGeom>
          <a:noFill/>
          <a:ln w="9525">
            <a:noFill/>
          </a:ln>
        </p:spPr>
        <p:txBody>
          <a:bodyPr/>
          <a:p>
            <a:pPr lvl="0" algn="r">
              <a:spcBef>
                <a:spcPct val="20000"/>
              </a:spcBef>
            </a:pPr>
            <a:endParaRPr lang="zh-CN" altLang="en-US" sz="1200" dirty="0">
              <a:latin typeface="Times New Roman" panose="02020603050405020304" pitchFamily="2" charset="0"/>
            </a:endParaRPr>
          </a:p>
        </p:txBody>
      </p:sp>
      <p:sp>
        <p:nvSpPr>
          <p:cNvPr id="7172" name="幻灯片图像占位符 7171"/>
          <p:cNvSpPr>
            <a:spLocks noGrp="1"/>
          </p:cNvSpPr>
          <p:nvPr>
            <p:ph type="sldImg" idx="2"/>
          </p:nvPr>
        </p:nvSpPr>
        <p:spPr>
          <a:xfrm>
            <a:off x="911225" y="685800"/>
            <a:ext cx="5035550" cy="3429000"/>
          </a:xfrm>
          <a:prstGeom prst="rect">
            <a:avLst/>
          </a:prstGeom>
          <a:noFill/>
          <a:ln w="9525">
            <a:noFill/>
          </a:ln>
        </p:spPr>
      </p:sp>
      <p:sp>
        <p:nvSpPr>
          <p:cNvPr id="7173" name="文本占位符 7172"/>
          <p:cNvSpPr>
            <a:spLocks noGrp="1"/>
          </p:cNvSpPr>
          <p:nvPr>
            <p:ph type="body" sz="quarter" idx="3"/>
          </p:nvPr>
        </p:nvSpPr>
        <p:spPr>
          <a:xfrm>
            <a:off x="914400" y="4343400"/>
            <a:ext cx="5029200" cy="4114800"/>
          </a:xfrm>
          <a:prstGeom prst="rect">
            <a:avLst/>
          </a:prstGeom>
          <a:noFill/>
          <a:ln w="9525">
            <a:noFill/>
          </a:ln>
        </p:spPr>
        <p:txBody>
          <a:bodyPr anchor="ct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174" name="页脚占位符 7173"/>
          <p:cNvSpPr>
            <a:spLocks noGrp="1"/>
          </p:cNvSpPr>
          <p:nvPr>
            <p:ph type="ftr" sz="quarter" idx="4"/>
          </p:nvPr>
        </p:nvSpPr>
        <p:spPr>
          <a:xfrm>
            <a:off x="0" y="8686800"/>
            <a:ext cx="2971800" cy="457200"/>
          </a:xfrm>
          <a:prstGeom prst="rect">
            <a:avLst/>
          </a:prstGeom>
          <a:noFill/>
          <a:ln w="9525">
            <a:noFill/>
          </a:ln>
        </p:spPr>
        <p:txBody>
          <a:bodyPr anchor="b"/>
          <a:p>
            <a:pPr lvl="0">
              <a:spcBef>
                <a:spcPct val="20000"/>
              </a:spcBef>
            </a:pPr>
            <a:endParaRPr lang="zh-CN" altLang="en-US" sz="1200" dirty="0">
              <a:latin typeface="Times New Roman" panose="02020603050405020304" pitchFamily="2" charset="0"/>
            </a:endParaRPr>
          </a:p>
        </p:txBody>
      </p:sp>
      <p:sp>
        <p:nvSpPr>
          <p:cNvPr id="7175" name="灯片编号占位符 7174"/>
          <p:cNvSpPr>
            <a:spLocks noGrp="1"/>
          </p:cNvSpPr>
          <p:nvPr>
            <p:ph type="sldNum" sz="quarter" idx="5"/>
          </p:nvPr>
        </p:nvSpPr>
        <p:spPr>
          <a:xfrm>
            <a:off x="3884613" y="8686800"/>
            <a:ext cx="2973387" cy="457200"/>
          </a:xfrm>
          <a:prstGeom prst="rect">
            <a:avLst/>
          </a:prstGeom>
          <a:noFill/>
          <a:ln w="9525">
            <a:noFill/>
          </a:ln>
        </p:spPr>
        <p:txBody>
          <a:bodyPr anchor="b"/>
          <a:p>
            <a:pPr lvl="0" algn="r">
              <a:spcBef>
                <a:spcPct val="20000"/>
              </a:spcBef>
            </a:pPr>
            <a:fld id="{9A0DB2DC-4C9A-4742-B13C-FB6460FD3503}" type="slidenum">
              <a:rPr lang="zh-CN" altLang="en-US" sz="1200" dirty="0">
                <a:latin typeface="Times New Roman" panose="02020603050405020304" pitchFamily="2" charset="0"/>
              </a:rPr>
            </a:fld>
            <a:endParaRPr lang="zh-CN" altLang="en-US" sz="1200" dirty="0">
              <a:latin typeface="Times New Roman" panose="02020603050405020304" pitchFamily="2" charset="0"/>
            </a:endParaRPr>
          </a:p>
        </p:txBody>
      </p:sp>
    </p:spTree>
  </p:cSld>
  <p:clrMap bg1="lt1" tx1="dk1" bg2="lt2" tx2="dk2" accent1="accent1" accent2="accent2" accent3="accent3" accent4="accent4" accent5="accent5" accent6="accent6" hlink="hlink" folHlink="folHlink"/>
  <p:hf hdr="0" ftr="0" dt="0"/>
  <p:notesStyle>
    <a:lvl1pPr marL="0" lvl="0"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omic Sans MS" panose="030F0702030302020204" pitchFamily="2" charset="0"/>
        <a:ea typeface="宋体" panose="02010600030101010101" pitchFamily="2" charset="-122"/>
      </a:defRPr>
    </a:lvl1pPr>
    <a:lvl2pPr marL="457200" lvl="1"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omic Sans MS" panose="030F0702030302020204" pitchFamily="2" charset="0"/>
        <a:ea typeface="宋体" panose="02010600030101010101" pitchFamily="2" charset="-122"/>
      </a:defRPr>
    </a:lvl2pPr>
    <a:lvl3pPr marL="9144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omic Sans MS" panose="030F0702030302020204" pitchFamily="2" charset="0"/>
        <a:ea typeface="宋体" panose="02010600030101010101" pitchFamily="2" charset="-122"/>
      </a:defRPr>
    </a:lvl3pPr>
    <a:lvl4pPr marL="13716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omic Sans MS" panose="030F0702030302020204" pitchFamily="2" charset="0"/>
        <a:ea typeface="宋体" panose="02010600030101010101" pitchFamily="2" charset="-122"/>
      </a:defRPr>
    </a:lvl4pPr>
    <a:lvl5pPr marL="18288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omic Sans MS" panose="030F0702030302020204" pitchFamily="2"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omic Sans MS" panose="030F0702030302020204" pitchFamily="2"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omic Sans MS" panose="030F0702030302020204" pitchFamily="2"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omic Sans MS" panose="030F0702030302020204" pitchFamily="2"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omic Sans MS" panose="030F0702030302020204" pitchFamily="2"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grpSp>
        <p:nvGrpSpPr>
          <p:cNvPr id="2050" name="组合 2049"/>
          <p:cNvGrpSpPr/>
          <p:nvPr/>
        </p:nvGrpSpPr>
        <p:grpSpPr>
          <a:xfrm>
            <a:off x="0" y="927100"/>
            <a:ext cx="8991600" cy="4495800"/>
            <a:chOff x="0" y="0"/>
            <a:chExt cx="5664" cy="2832"/>
          </a:xfrm>
        </p:grpSpPr>
        <p:sp>
          <p:nvSpPr>
            <p:cNvPr id="2051" name="圆角矩形 2050"/>
            <p:cNvSpPr/>
            <p:nvPr userDrawn="1"/>
          </p:nvSpPr>
          <p:spPr>
            <a:xfrm>
              <a:off x="432" y="720"/>
              <a:ext cx="4656" cy="2112"/>
            </a:xfrm>
            <a:prstGeom prst="roundRect">
              <a:avLst>
                <a:gd name="adj" fmla="val 16667"/>
              </a:avLst>
            </a:prstGeom>
            <a:noFill/>
            <a:ln w="50800" cap="flat" cmpd="sng">
              <a:solidFill>
                <a:schemeClr val="bg2"/>
              </a:solidFill>
              <a:prstDash val="solid"/>
              <a:headEnd type="none" w="med" len="med"/>
              <a:tailEnd type="none" w="med" len="med"/>
            </a:ln>
          </p:spPr>
          <p:txBody>
            <a:bodyPr wrap="none" lIns="102403" tIns="51201" rIns="102403" bIns="51201" anchor="ctr"/>
            <a:p>
              <a:pPr lvl="0" algn="ctr" defTabSz="1025525"/>
              <a:endParaRPr lang="zh-CN" altLang="en-US" sz="2600" dirty="0">
                <a:latin typeface="Times New Roman" panose="02020603050405020304" pitchFamily="2" charset="0"/>
              </a:endParaRPr>
            </a:p>
          </p:txBody>
        </p:sp>
        <p:sp>
          <p:nvSpPr>
            <p:cNvPr id="2052" name="矩形 2051"/>
            <p:cNvSpPr/>
            <p:nvPr userDrawn="1"/>
          </p:nvSpPr>
          <p:spPr>
            <a:xfrm>
              <a:off x="144" y="0"/>
              <a:ext cx="4512" cy="624"/>
            </a:xfrm>
            <a:prstGeom prst="rect">
              <a:avLst/>
            </a:prstGeom>
            <a:solidFill>
              <a:schemeClr val="bg1"/>
            </a:solidFill>
            <a:ln w="57150" cap="flat" cmpd="sng">
              <a:solidFill>
                <a:schemeClr val="bg2"/>
              </a:solidFill>
              <a:prstDash val="solid"/>
              <a:miter/>
              <a:headEnd type="none" w="med" len="med"/>
              <a:tailEnd type="none" w="med" len="med"/>
            </a:ln>
          </p:spPr>
          <p:txBody>
            <a:bodyPr wrap="none" lIns="102403" tIns="51201" rIns="102403" bIns="51201" anchor="ctr"/>
            <a:p>
              <a:pPr lvl="0" algn="ctr" defTabSz="1025525"/>
              <a:endParaRPr lang="zh-CN" altLang="en-US" sz="2600" dirty="0">
                <a:latin typeface="Times New Roman" panose="02020603050405020304" pitchFamily="2" charset="0"/>
              </a:endParaRPr>
            </a:p>
          </p:txBody>
        </p:sp>
        <p:sp>
          <p:nvSpPr>
            <p:cNvPr id="2053" name="任意多边形 2052"/>
            <p:cNvSpPr/>
            <p:nvPr userDrawn="1"/>
          </p:nvSpPr>
          <p:spPr>
            <a:xfrm>
              <a:off x="0" y="288"/>
              <a:ext cx="5664" cy="1152"/>
            </a:xfrm>
            <a:custGeom>
              <a:avLst/>
              <a:gdLst>
                <a:gd name="A1" fmla="val 0"/>
                <a:gd name="A3" fmla="val 0"/>
                <a:gd name="G0" fmla="+- 1000 0 0"/>
                <a:gd name="G1" fmla="+- 1000 0 0"/>
                <a:gd name="G2" fmla="+- G0 0 G1"/>
                <a:gd name="G3" fmla="*/ G1 1 2"/>
                <a:gd name="G4" fmla="+- G0 0 G3"/>
                <a:gd name="txL" fmla="*/ 0 w 1000"/>
                <a:gd name="txT" fmla="*/ 0 h 1000"/>
              </a:gdLst>
              <a:ahLst/>
              <a:cxnLst/>
              <a:rect l="txL" t="txT" r="G4" b="G1"/>
              <a:pathLst>
                <a:path w="1000" h="1000">
                  <a:moveTo>
                    <a:pt x="0" y="0"/>
                  </a:moveTo>
                  <a:lnTo>
                    <a:pt x="500" y="0"/>
                  </a:lnTo>
                  <a:arcTo wR="500" hR="500" stAng="-5400000" swAng="10800000"/>
                  <a:lnTo>
                    <a:pt x="0" y="1000"/>
                  </a:lnTo>
                  <a:close/>
                </a:path>
              </a:pathLst>
            </a:custGeom>
            <a:solidFill>
              <a:schemeClr val="folHlink"/>
            </a:solidFill>
            <a:ln w="9525">
              <a:noFill/>
            </a:ln>
          </p:spPr>
          <p:txBody>
            <a:bodyPr lIns="102403" tIns="51201" rIns="102403" bIns="51201"/>
            <a:p>
              <a:pPr lvl="0" defTabSz="1025525"/>
              <a:endParaRPr lang="zh-CN" altLang="en-US" sz="2600" dirty="0">
                <a:latin typeface="Times New Roman" panose="02020603050405020304" pitchFamily="2" charset="0"/>
              </a:endParaRPr>
            </a:p>
          </p:txBody>
        </p:sp>
        <p:sp>
          <p:nvSpPr>
            <p:cNvPr id="2054" name="直接连接符 2053"/>
            <p:cNvSpPr/>
            <p:nvPr userDrawn="1"/>
          </p:nvSpPr>
          <p:spPr>
            <a:xfrm>
              <a:off x="0" y="1344"/>
              <a:ext cx="5232" cy="0"/>
            </a:xfrm>
            <a:prstGeom prst="line">
              <a:avLst/>
            </a:prstGeom>
            <a:ln w="50800" cap="flat" cmpd="sng">
              <a:solidFill>
                <a:schemeClr val="bg1"/>
              </a:solidFill>
              <a:prstDash val="solid"/>
              <a:headEnd type="none" w="med" len="med"/>
              <a:tailEnd type="none" w="med" len="med"/>
            </a:ln>
          </p:spPr>
        </p:sp>
      </p:grpSp>
      <p:sp>
        <p:nvSpPr>
          <p:cNvPr id="2055" name="标题 2054"/>
          <p:cNvSpPr>
            <a:spLocks noGrp="1"/>
          </p:cNvSpPr>
          <p:nvPr>
            <p:ph type="ctrTitle"/>
          </p:nvPr>
        </p:nvSpPr>
        <p:spPr>
          <a:xfrm>
            <a:off x="228600" y="1427163"/>
            <a:ext cx="8077200" cy="1611312"/>
          </a:xfrm>
          <a:prstGeom prst="rect">
            <a:avLst/>
          </a:prstGeom>
          <a:noFill/>
          <a:ln w="9525">
            <a:noFill/>
          </a:ln>
        </p:spPr>
        <p:txBody>
          <a:bodyPr lIns="102403" tIns="51201" rIns="102403" bIns="51201" anchor="ctr"/>
          <a:lstStyle>
            <a:lvl1pPr lvl="0">
              <a:defRPr sz="5100"/>
            </a:lvl1pPr>
          </a:lstStyle>
          <a:p>
            <a:pPr lvl="0"/>
            <a:r>
              <a:rPr lang="zh-CN" altLang="en-US"/>
              <a:t>单击此处编辑母版标题样式</a:t>
            </a:r>
            <a:endParaRPr lang="zh-CN" altLang="en-US"/>
          </a:p>
        </p:txBody>
      </p:sp>
      <p:sp>
        <p:nvSpPr>
          <p:cNvPr id="2056" name="副标题 2055"/>
          <p:cNvSpPr>
            <a:spLocks noGrp="1"/>
          </p:cNvSpPr>
          <p:nvPr>
            <p:ph type="subTitle" idx="1"/>
          </p:nvPr>
        </p:nvSpPr>
        <p:spPr>
          <a:xfrm>
            <a:off x="1066800" y="3441700"/>
            <a:ext cx="6629400" cy="1676400"/>
          </a:xfrm>
          <a:prstGeom prst="rect">
            <a:avLst/>
          </a:prstGeom>
          <a:noFill/>
          <a:ln w="9525">
            <a:noFill/>
          </a:ln>
        </p:spPr>
        <p:txBody>
          <a:bodyPr lIns="102403" tIns="51201" rIns="102403" bIns="51201" anchor="t"/>
          <a:lstStyle>
            <a:lvl1pPr marL="0" lvl="0" indent="0">
              <a:buNone/>
              <a:defRPr/>
            </a:lvl1pPr>
            <a:lvl2pPr marL="513080" lvl="1" indent="0" algn="ctr">
              <a:buNone/>
              <a:defRPr/>
            </a:lvl2pPr>
            <a:lvl3pPr marL="1025525" lvl="2" indent="0" algn="ctr">
              <a:buNone/>
              <a:defRPr/>
            </a:lvl3pPr>
            <a:lvl4pPr marL="1535430" lvl="3" indent="0" algn="ctr">
              <a:buNone/>
              <a:defRPr/>
            </a:lvl4pPr>
            <a:lvl5pPr marL="2047875" lvl="4" indent="0" algn="ctr">
              <a:buNone/>
              <a:defRPr/>
            </a:lvl5pPr>
          </a:lstStyle>
          <a:p>
            <a:pPr lvl="0"/>
            <a:r>
              <a:rPr lang="zh-CN" altLang="en-US"/>
              <a:t>单击此处编辑母版副标题样式</a:t>
            </a:r>
            <a:endParaRPr lang="zh-CN" altLang="en-US"/>
          </a:p>
        </p:txBody>
      </p:sp>
      <p:sp>
        <p:nvSpPr>
          <p:cNvPr id="2057" name="日期占位符 2056"/>
          <p:cNvSpPr>
            <a:spLocks noGrp="1"/>
          </p:cNvSpPr>
          <p:nvPr>
            <p:ph type="dt" sz="half" idx="2"/>
          </p:nvPr>
        </p:nvSpPr>
        <p:spPr>
          <a:xfrm>
            <a:off x="457200" y="6248400"/>
            <a:ext cx="2133600" cy="471488"/>
          </a:xfrm>
          <a:prstGeom prst="rect">
            <a:avLst/>
          </a:prstGeom>
          <a:noFill/>
          <a:ln w="9525">
            <a:noFill/>
          </a:ln>
        </p:spPr>
        <p:txBody>
          <a:bodyPr lIns="102403" tIns="51201" rIns="102403" bIns="51201" anchor="b"/>
          <a:lstStyle>
            <a:lvl1pPr>
              <a:defRPr sz="1300">
                <a:latin typeface="Arial" panose="020B0604020202020204" pitchFamily="34" charset="0"/>
              </a:defRPr>
            </a:lvl1pPr>
          </a:lstStyle>
          <a:p>
            <a:pPr defTabSz="1025525">
              <a:buClrTx/>
            </a:pPr>
            <a:endParaRPr lang="zh-CN" altLang="en-US" dirty="0">
              <a:latin typeface="Comic Sans MS" panose="030F0702030302020204" pitchFamily="2" charset="0"/>
            </a:endParaRPr>
          </a:p>
        </p:txBody>
      </p:sp>
      <p:sp>
        <p:nvSpPr>
          <p:cNvPr id="2058" name="页脚占位符 2057"/>
          <p:cNvSpPr>
            <a:spLocks noGrp="1"/>
          </p:cNvSpPr>
          <p:nvPr>
            <p:ph type="ftr" sz="quarter" idx="3"/>
          </p:nvPr>
        </p:nvSpPr>
        <p:spPr>
          <a:xfrm>
            <a:off x="3124200" y="6254750"/>
            <a:ext cx="2895600" cy="457200"/>
          </a:xfrm>
          <a:prstGeom prst="rect">
            <a:avLst/>
          </a:prstGeom>
          <a:noFill/>
          <a:ln w="9525">
            <a:noFill/>
          </a:ln>
        </p:spPr>
        <p:txBody>
          <a:bodyPr lIns="102403" tIns="51201" rIns="102403" bIns="51201" anchor="b"/>
          <a:lstStyle>
            <a:lvl1pPr algn="ctr">
              <a:defRPr sz="1300">
                <a:latin typeface="Arial" panose="020B0604020202020204" pitchFamily="34" charset="0"/>
              </a:defRPr>
            </a:lvl1pPr>
          </a:lstStyle>
          <a:p>
            <a:pPr defTabSz="1025525">
              <a:buClrTx/>
            </a:pPr>
            <a:endParaRPr lang="zh-CN" altLang="en-US" dirty="0"/>
          </a:p>
        </p:txBody>
      </p:sp>
      <p:sp>
        <p:nvSpPr>
          <p:cNvPr id="2059" name="灯片编号占位符 2058"/>
          <p:cNvSpPr>
            <a:spLocks noGrp="1"/>
          </p:cNvSpPr>
          <p:nvPr>
            <p:ph type="sldNum" sz="quarter" idx="4"/>
          </p:nvPr>
        </p:nvSpPr>
        <p:spPr>
          <a:xfrm>
            <a:off x="6553200" y="6248400"/>
            <a:ext cx="2133600" cy="471488"/>
          </a:xfrm>
          <a:prstGeom prst="rect">
            <a:avLst/>
          </a:prstGeom>
          <a:noFill/>
          <a:ln w="9525">
            <a:noFill/>
          </a:ln>
        </p:spPr>
        <p:txBody>
          <a:bodyPr lIns="102403" tIns="51201" rIns="102403" bIns="51201" anchor="b"/>
          <a:lstStyle>
            <a:lvl1pPr algn="r">
              <a:defRPr sz="1300">
                <a:latin typeface="Arial Black" panose="020B0A04020102020204" pitchFamily="2" charset="0"/>
              </a:defRPr>
            </a:lvl1pPr>
          </a:lstStyle>
          <a:p>
            <a:pPr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defTabSz="1025525">
              <a:buClrTx/>
            </a:pPr>
            <a:endParaRPr lang="zh-CN" altLang="en-US" dirty="0">
              <a:latin typeface="Comic Sans MS" panose="030F0702030302020204" pitchFamily="2" charset="0"/>
            </a:endParaRPr>
          </a:p>
        </p:txBody>
      </p:sp>
      <p:sp>
        <p:nvSpPr>
          <p:cNvPr id="5" name="页脚占位符 4"/>
          <p:cNvSpPr>
            <a:spLocks noGrp="1"/>
          </p:cNvSpPr>
          <p:nvPr>
            <p:ph type="ftr" sz="quarter" idx="11"/>
          </p:nvPr>
        </p:nvSpPr>
        <p:spPr/>
        <p:txBody>
          <a:bodyPr/>
          <a:lstStyle/>
          <a:p>
            <a:pPr lvl="0" defTabSz="1025525">
              <a:buClrTx/>
            </a:pPr>
            <a:endParaRPr lang="zh-CN" altLang="en-US" dirty="0"/>
          </a:p>
        </p:txBody>
      </p:sp>
      <p:sp>
        <p:nvSpPr>
          <p:cNvPr id="6" name="灯片编号占位符 5"/>
          <p:cNvSpPr>
            <a:spLocks noGrp="1"/>
          </p:cNvSpPr>
          <p:nvPr>
            <p:ph type="sldNum" sz="quarter" idx="12"/>
          </p:nvPr>
        </p:nvSpPr>
        <p:spPr/>
        <p:txBody>
          <a:bodyPr/>
          <a:lstStyle/>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49616" y="228600"/>
            <a:ext cx="2084784" cy="5791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95263" y="228600"/>
            <a:ext cx="6133496" cy="57912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defTabSz="1025525">
              <a:buClrTx/>
            </a:pPr>
            <a:endParaRPr lang="zh-CN" altLang="en-US" dirty="0">
              <a:latin typeface="Comic Sans MS" panose="030F0702030302020204" pitchFamily="2" charset="0"/>
            </a:endParaRPr>
          </a:p>
        </p:txBody>
      </p:sp>
      <p:sp>
        <p:nvSpPr>
          <p:cNvPr id="5" name="页脚占位符 4"/>
          <p:cNvSpPr>
            <a:spLocks noGrp="1"/>
          </p:cNvSpPr>
          <p:nvPr>
            <p:ph type="ftr" sz="quarter" idx="11"/>
          </p:nvPr>
        </p:nvSpPr>
        <p:spPr/>
        <p:txBody>
          <a:bodyPr/>
          <a:lstStyle/>
          <a:p>
            <a:pPr lvl="0" defTabSz="1025525">
              <a:buClrTx/>
            </a:pPr>
            <a:endParaRPr lang="zh-CN" altLang="en-US" dirty="0"/>
          </a:p>
        </p:txBody>
      </p:sp>
      <p:sp>
        <p:nvSpPr>
          <p:cNvPr id="6" name="灯片编号占位符 5"/>
          <p:cNvSpPr>
            <a:spLocks noGrp="1"/>
          </p:cNvSpPr>
          <p:nvPr>
            <p:ph type="sldNum" sz="quarter" idx="12"/>
          </p:nvPr>
        </p:nvSpPr>
        <p:spPr/>
        <p:txBody>
          <a:bodyPr/>
          <a:lstStyle/>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4098" name="标题 4097"/>
          <p:cNvSpPr/>
          <p:nvPr>
            <p:ph type="ctrTitle"/>
          </p:nvPr>
        </p:nvSpPr>
        <p:spPr>
          <a:xfrm>
            <a:off x="685800" y="2130425"/>
            <a:ext cx="7772400" cy="1470025"/>
          </a:xfrm>
          <a:prstGeom prst="rect">
            <a:avLst/>
          </a:prstGeom>
          <a:noFill/>
          <a:ln w="9525">
            <a:noFill/>
          </a:ln>
        </p:spPr>
        <p:txBody>
          <a:bodyPr lIns="96774" tIns="48387" rIns="96774" bIns="48387" anchor="ctr"/>
          <a:lstStyle>
            <a:lvl1pPr lvl="0">
              <a:defRPr/>
            </a:lvl1pPr>
          </a:lstStyle>
          <a:p>
            <a:pPr lvl="0"/>
            <a:r>
              <a:rPr lang="zh-CN" altLang="en-US"/>
              <a:t>单击此处编辑母版标题样式</a:t>
            </a:r>
            <a:endParaRPr lang="zh-CN" altLang="en-US"/>
          </a:p>
        </p:txBody>
      </p:sp>
      <p:sp>
        <p:nvSpPr>
          <p:cNvPr id="4099" name="副标题 4098"/>
          <p:cNvSpPr/>
          <p:nvPr>
            <p:ph type="subTitle" idx="1"/>
          </p:nvPr>
        </p:nvSpPr>
        <p:spPr>
          <a:xfrm>
            <a:off x="1371600" y="3862388"/>
            <a:ext cx="6400800" cy="1374775"/>
          </a:xfrm>
          <a:prstGeom prst="rect">
            <a:avLst/>
          </a:prstGeom>
          <a:noFill/>
          <a:ln w="9525">
            <a:noFill/>
          </a:ln>
        </p:spPr>
        <p:txBody>
          <a:bodyPr lIns="96774" tIns="48387" rIns="96774" bIns="48387" anchor="t"/>
          <a:lstStyle>
            <a:lvl1pPr marL="0" lvl="0" indent="0" algn="ctr">
              <a:buNone/>
              <a:defRPr/>
            </a:lvl1pPr>
            <a:lvl2pPr marL="484505" lvl="1" indent="0" algn="ctr">
              <a:buNone/>
              <a:defRPr/>
            </a:lvl2pPr>
            <a:lvl3pPr marL="968375" lvl="2" indent="0" algn="ctr">
              <a:buNone/>
              <a:defRPr/>
            </a:lvl3pPr>
            <a:lvl4pPr marL="1450975" lvl="3" indent="0" algn="ctr">
              <a:buNone/>
              <a:defRPr/>
            </a:lvl4pPr>
            <a:lvl5pPr marL="1935480" lvl="4" indent="0" algn="ctr">
              <a:buNone/>
              <a:defRPr/>
            </a:lvl5pPr>
          </a:lstStyle>
          <a:p>
            <a:pPr lvl="0"/>
            <a:r>
              <a:rPr lang="zh-CN" altLang="en-US"/>
              <a:t>单击此处编辑母版副标题样式</a:t>
            </a:r>
            <a:endParaRPr lang="zh-CN" altLang="en-US"/>
          </a:p>
        </p:txBody>
      </p:sp>
    </p:spTree>
  </p:cSld>
  <p:clrMapOvr>
    <a:masterClrMapping/>
  </p:clrMapOvr>
  <p:hf hdr="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defTabSz="1025525">
              <a:buClrTx/>
            </a:pPr>
            <a:endParaRPr lang="zh-CN" altLang="en-US" dirty="0">
              <a:latin typeface="Comic Sans MS" panose="030F0702030302020204" pitchFamily="2" charset="0"/>
            </a:endParaRPr>
          </a:p>
        </p:txBody>
      </p:sp>
      <p:sp>
        <p:nvSpPr>
          <p:cNvPr id="5" name="页脚占位符 4"/>
          <p:cNvSpPr>
            <a:spLocks noGrp="1"/>
          </p:cNvSpPr>
          <p:nvPr>
            <p:ph type="ftr" sz="quarter" idx="11"/>
          </p:nvPr>
        </p:nvSpPr>
        <p:spPr/>
        <p:txBody>
          <a:bodyPr/>
          <a:lstStyle/>
          <a:p>
            <a:pPr lvl="0" defTabSz="1025525">
              <a:buClrTx/>
            </a:pPr>
            <a:endParaRPr lang="zh-CN" altLang="en-US" dirty="0"/>
          </a:p>
        </p:txBody>
      </p:sp>
      <p:sp>
        <p:nvSpPr>
          <p:cNvPr id="6" name="灯片编号占位符 5"/>
          <p:cNvSpPr>
            <a:spLocks noGrp="1"/>
          </p:cNvSpPr>
          <p:nvPr>
            <p:ph type="sldNum" sz="quarter" idx="12"/>
          </p:nvPr>
        </p:nvSpPr>
        <p:spPr/>
        <p:txBody>
          <a:bodyPr/>
          <a:lstStyle/>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6146" name="标题 6145"/>
          <p:cNvSpPr/>
          <p:nvPr>
            <p:ph type="ctrTitle"/>
          </p:nvPr>
        </p:nvSpPr>
        <p:spPr>
          <a:xfrm>
            <a:off x="685800" y="2130425"/>
            <a:ext cx="7772400" cy="1470025"/>
          </a:xfrm>
          <a:prstGeom prst="rect">
            <a:avLst/>
          </a:prstGeom>
          <a:noFill/>
          <a:ln w="9525">
            <a:noFill/>
          </a:ln>
        </p:spPr>
        <p:txBody>
          <a:bodyPr lIns="96774" tIns="48387" rIns="96774" bIns="48387" anchor="ctr"/>
          <a:lstStyle>
            <a:lvl1pPr lvl="0">
              <a:defRPr/>
            </a:lvl1pPr>
          </a:lstStyle>
          <a:p>
            <a:pPr lvl="0"/>
            <a:r>
              <a:rPr lang="zh-CN" altLang="en-US"/>
              <a:t>单击此处编辑母版标题样式</a:t>
            </a:r>
            <a:endParaRPr lang="zh-CN" altLang="en-US"/>
          </a:p>
        </p:txBody>
      </p:sp>
      <p:sp>
        <p:nvSpPr>
          <p:cNvPr id="6147" name="副标题 6146"/>
          <p:cNvSpPr/>
          <p:nvPr>
            <p:ph type="subTitle" idx="1"/>
          </p:nvPr>
        </p:nvSpPr>
        <p:spPr>
          <a:xfrm>
            <a:off x="1371600" y="3862388"/>
            <a:ext cx="6400800" cy="1374775"/>
          </a:xfrm>
          <a:prstGeom prst="rect">
            <a:avLst/>
          </a:prstGeom>
          <a:noFill/>
          <a:ln w="9525">
            <a:noFill/>
          </a:ln>
        </p:spPr>
        <p:txBody>
          <a:bodyPr lIns="96774" tIns="48387" rIns="96774" bIns="48387" anchor="t"/>
          <a:lstStyle>
            <a:lvl1pPr marL="0" lvl="0" indent="0" algn="ctr">
              <a:buNone/>
              <a:defRPr/>
            </a:lvl1pPr>
            <a:lvl2pPr marL="484505" lvl="1" indent="0" algn="ctr">
              <a:buNone/>
              <a:defRPr/>
            </a:lvl2pPr>
            <a:lvl3pPr marL="968375" lvl="2" indent="0" algn="ctr">
              <a:buNone/>
              <a:defRPr/>
            </a:lvl3pPr>
            <a:lvl4pPr marL="1450975" lvl="3" indent="0" algn="ctr">
              <a:buNone/>
              <a:defRPr/>
            </a:lvl4pPr>
            <a:lvl5pPr marL="1935480" lvl="4" indent="0" algn="ctr">
              <a:buNone/>
              <a:defRPr/>
            </a:lvl5pPr>
          </a:lstStyle>
          <a:p>
            <a:pPr lvl="0"/>
            <a:r>
              <a:rPr lang="zh-CN" altLang="en-US"/>
              <a:t>单击此处编辑母版副标题样式</a:t>
            </a:r>
            <a:endParaRPr lang="zh-CN" altLang="en-US"/>
          </a:p>
        </p:txBody>
      </p:sp>
    </p:spTree>
  </p:cSld>
  <p:clrMapOvr>
    <a:masterClrMapping/>
  </p:clrMapOvr>
  <p:hf hdr="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defTabSz="1025525">
              <a:buClrTx/>
            </a:pPr>
            <a:endParaRPr lang="zh-CN" altLang="en-US" dirty="0">
              <a:latin typeface="Comic Sans MS" panose="030F0702030302020204" pitchFamily="2" charset="0"/>
            </a:endParaRPr>
          </a:p>
        </p:txBody>
      </p:sp>
      <p:sp>
        <p:nvSpPr>
          <p:cNvPr id="5" name="页脚占位符 4"/>
          <p:cNvSpPr>
            <a:spLocks noGrp="1"/>
          </p:cNvSpPr>
          <p:nvPr>
            <p:ph type="ftr" sz="quarter" idx="11"/>
          </p:nvPr>
        </p:nvSpPr>
        <p:spPr/>
        <p:txBody>
          <a:bodyPr/>
          <a:lstStyle/>
          <a:p>
            <a:pPr lvl="0" defTabSz="1025525">
              <a:buClrTx/>
            </a:pPr>
            <a:endParaRPr lang="zh-CN" altLang="en-US" dirty="0"/>
          </a:p>
        </p:txBody>
      </p:sp>
      <p:sp>
        <p:nvSpPr>
          <p:cNvPr id="6" name="灯片编号占位符 5"/>
          <p:cNvSpPr>
            <a:spLocks noGrp="1"/>
          </p:cNvSpPr>
          <p:nvPr>
            <p:ph type="sldNum" sz="quarter" idx="12"/>
          </p:nvPr>
        </p:nvSpPr>
        <p:spPr/>
        <p:txBody>
          <a:bodyPr/>
          <a:lstStyle/>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3883152" cy="44196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1248" y="1600200"/>
            <a:ext cx="3883152" cy="44196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defTabSz="1025525">
              <a:buClrTx/>
            </a:pPr>
            <a:endParaRPr lang="zh-CN" altLang="en-US" dirty="0">
              <a:latin typeface="Comic Sans MS" panose="030F0702030302020204" pitchFamily="2" charset="0"/>
            </a:endParaRPr>
          </a:p>
        </p:txBody>
      </p:sp>
      <p:sp>
        <p:nvSpPr>
          <p:cNvPr id="6" name="页脚占位符 5"/>
          <p:cNvSpPr>
            <a:spLocks noGrp="1"/>
          </p:cNvSpPr>
          <p:nvPr>
            <p:ph type="ftr" sz="quarter" idx="11"/>
          </p:nvPr>
        </p:nvSpPr>
        <p:spPr/>
        <p:txBody>
          <a:bodyPr/>
          <a:lstStyle/>
          <a:p>
            <a:pPr lvl="0" defTabSz="1025525">
              <a:buClrTx/>
            </a:pPr>
            <a:endParaRPr lang="zh-CN" altLang="en-US" dirty="0"/>
          </a:p>
        </p:txBody>
      </p:sp>
      <p:sp>
        <p:nvSpPr>
          <p:cNvPr id="7" name="灯片编号占位符 6"/>
          <p:cNvSpPr>
            <a:spLocks noGrp="1"/>
          </p:cNvSpPr>
          <p:nvPr>
            <p:ph type="sldNum" sz="quarter" idx="12"/>
          </p:nvPr>
        </p:nvSpPr>
        <p:spPr/>
        <p:txBody>
          <a:bodyPr/>
          <a:lstStyle/>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defTabSz="1025525">
              <a:buClrTx/>
            </a:pPr>
            <a:endParaRPr lang="zh-CN" altLang="en-US" dirty="0">
              <a:latin typeface="Comic Sans MS" panose="030F0702030302020204" pitchFamily="2" charset="0"/>
            </a:endParaRPr>
          </a:p>
        </p:txBody>
      </p:sp>
      <p:sp>
        <p:nvSpPr>
          <p:cNvPr id="8" name="页脚占位符 7"/>
          <p:cNvSpPr>
            <a:spLocks noGrp="1"/>
          </p:cNvSpPr>
          <p:nvPr>
            <p:ph type="ftr" sz="quarter" idx="11"/>
          </p:nvPr>
        </p:nvSpPr>
        <p:spPr/>
        <p:txBody>
          <a:bodyPr/>
          <a:lstStyle/>
          <a:p>
            <a:pPr lvl="0" defTabSz="1025525">
              <a:buClrTx/>
            </a:pPr>
            <a:endParaRPr lang="zh-CN" altLang="en-US" dirty="0"/>
          </a:p>
        </p:txBody>
      </p:sp>
      <p:sp>
        <p:nvSpPr>
          <p:cNvPr id="9" name="灯片编号占位符 8"/>
          <p:cNvSpPr>
            <a:spLocks noGrp="1"/>
          </p:cNvSpPr>
          <p:nvPr>
            <p:ph type="sldNum" sz="quarter" idx="12"/>
          </p:nvPr>
        </p:nvSpPr>
        <p:spPr/>
        <p:txBody>
          <a:bodyPr/>
          <a:lstStyle/>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defTabSz="1025525">
              <a:buClrTx/>
            </a:pPr>
            <a:endParaRPr lang="zh-CN" altLang="en-US" dirty="0">
              <a:latin typeface="Comic Sans MS" panose="030F0702030302020204" pitchFamily="2" charset="0"/>
            </a:endParaRPr>
          </a:p>
        </p:txBody>
      </p:sp>
      <p:sp>
        <p:nvSpPr>
          <p:cNvPr id="4" name="页脚占位符 3"/>
          <p:cNvSpPr>
            <a:spLocks noGrp="1"/>
          </p:cNvSpPr>
          <p:nvPr>
            <p:ph type="ftr" sz="quarter" idx="11"/>
          </p:nvPr>
        </p:nvSpPr>
        <p:spPr/>
        <p:txBody>
          <a:bodyPr/>
          <a:lstStyle/>
          <a:p>
            <a:pPr lvl="0" defTabSz="1025525">
              <a:buClrTx/>
            </a:pPr>
            <a:endParaRPr lang="zh-CN" altLang="en-US" dirty="0"/>
          </a:p>
        </p:txBody>
      </p:sp>
      <p:sp>
        <p:nvSpPr>
          <p:cNvPr id="5" name="灯片编号占位符 4"/>
          <p:cNvSpPr>
            <a:spLocks noGrp="1"/>
          </p:cNvSpPr>
          <p:nvPr>
            <p:ph type="sldNum" sz="quarter" idx="12"/>
          </p:nvPr>
        </p:nvSpPr>
        <p:spPr/>
        <p:txBody>
          <a:bodyPr/>
          <a:lstStyle/>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defTabSz="1025525">
              <a:buClrTx/>
            </a:pPr>
            <a:endParaRPr lang="zh-CN" altLang="en-US" dirty="0">
              <a:latin typeface="Comic Sans MS" panose="030F0702030302020204" pitchFamily="2" charset="0"/>
            </a:endParaRPr>
          </a:p>
        </p:txBody>
      </p:sp>
      <p:sp>
        <p:nvSpPr>
          <p:cNvPr id="3" name="页脚占位符 2"/>
          <p:cNvSpPr>
            <a:spLocks noGrp="1"/>
          </p:cNvSpPr>
          <p:nvPr>
            <p:ph type="ftr" sz="quarter" idx="11"/>
          </p:nvPr>
        </p:nvSpPr>
        <p:spPr/>
        <p:txBody>
          <a:bodyPr/>
          <a:lstStyle/>
          <a:p>
            <a:pPr lvl="0" defTabSz="1025525">
              <a:buClrTx/>
            </a:pPr>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defTabSz="1025525">
              <a:buClrTx/>
            </a:pPr>
            <a:endParaRPr lang="zh-CN" altLang="en-US" dirty="0">
              <a:latin typeface="Comic Sans MS" panose="030F0702030302020204" pitchFamily="2" charset="0"/>
            </a:endParaRPr>
          </a:p>
        </p:txBody>
      </p:sp>
      <p:sp>
        <p:nvSpPr>
          <p:cNvPr id="6" name="页脚占位符 5"/>
          <p:cNvSpPr>
            <a:spLocks noGrp="1"/>
          </p:cNvSpPr>
          <p:nvPr>
            <p:ph type="ftr" sz="quarter" idx="11"/>
          </p:nvPr>
        </p:nvSpPr>
        <p:spPr/>
        <p:txBody>
          <a:bodyPr/>
          <a:lstStyle/>
          <a:p>
            <a:pPr lvl="0" defTabSz="1025525">
              <a:buClrTx/>
            </a:pPr>
            <a:endParaRPr lang="zh-CN" altLang="en-US" dirty="0"/>
          </a:p>
        </p:txBody>
      </p:sp>
      <p:sp>
        <p:nvSpPr>
          <p:cNvPr id="7" name="灯片编号占位符 6"/>
          <p:cNvSpPr>
            <a:spLocks noGrp="1"/>
          </p:cNvSpPr>
          <p:nvPr>
            <p:ph type="sldNum" sz="quarter" idx="12"/>
          </p:nvPr>
        </p:nvSpPr>
        <p:spPr/>
        <p:txBody>
          <a:bodyPr/>
          <a:lstStyle/>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defTabSz="1025525">
              <a:buClrTx/>
            </a:pPr>
            <a:endParaRPr lang="zh-CN" altLang="en-US" dirty="0">
              <a:latin typeface="Comic Sans MS" panose="030F0702030302020204" pitchFamily="2" charset="0"/>
            </a:endParaRPr>
          </a:p>
        </p:txBody>
      </p:sp>
      <p:sp>
        <p:nvSpPr>
          <p:cNvPr id="6" name="页脚占位符 5"/>
          <p:cNvSpPr>
            <a:spLocks noGrp="1"/>
          </p:cNvSpPr>
          <p:nvPr>
            <p:ph type="ftr" sz="quarter" idx="11"/>
          </p:nvPr>
        </p:nvSpPr>
        <p:spPr/>
        <p:txBody>
          <a:bodyPr/>
          <a:lstStyle/>
          <a:p>
            <a:pPr lvl="0" defTabSz="1025525">
              <a:buClrTx/>
            </a:pPr>
            <a:endParaRPr lang="zh-CN" altLang="en-US" dirty="0"/>
          </a:p>
        </p:txBody>
      </p:sp>
      <p:sp>
        <p:nvSpPr>
          <p:cNvPr id="7" name="灯片编号占位符 6"/>
          <p:cNvSpPr>
            <a:spLocks noGrp="1"/>
          </p:cNvSpPr>
          <p:nvPr>
            <p:ph type="sldNum" sz="quarter" idx="12"/>
          </p:nvPr>
        </p:nvSpPr>
        <p:spPr/>
        <p:txBody>
          <a:bodyPr/>
          <a:lstStyle/>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2.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grpSp>
        <p:nvGrpSpPr>
          <p:cNvPr id="1026" name="组合 1025"/>
          <p:cNvGrpSpPr/>
          <p:nvPr/>
        </p:nvGrpSpPr>
        <p:grpSpPr>
          <a:xfrm>
            <a:off x="0" y="152400"/>
            <a:ext cx="8686800" cy="6096000"/>
            <a:chOff x="0" y="0"/>
            <a:chExt cx="5472" cy="3840"/>
          </a:xfrm>
        </p:grpSpPr>
        <p:sp>
          <p:nvSpPr>
            <p:cNvPr id="1027" name="圆角矩形 1026"/>
            <p:cNvSpPr/>
            <p:nvPr/>
          </p:nvSpPr>
          <p:spPr>
            <a:xfrm>
              <a:off x="240" y="240"/>
              <a:ext cx="5232" cy="3600"/>
            </a:xfrm>
            <a:prstGeom prst="roundRect">
              <a:avLst>
                <a:gd name="adj" fmla="val 13727"/>
              </a:avLst>
            </a:prstGeom>
            <a:noFill/>
            <a:ln w="50800" cap="flat" cmpd="sng">
              <a:solidFill>
                <a:schemeClr val="bg2"/>
              </a:solidFill>
              <a:prstDash val="solid"/>
              <a:headEnd type="none" w="med" len="med"/>
              <a:tailEnd type="none" w="med" len="med"/>
            </a:ln>
          </p:spPr>
          <p:txBody>
            <a:bodyPr wrap="none" lIns="102403" tIns="51201" rIns="102403" bIns="51201" anchor="ctr"/>
            <a:p>
              <a:pPr lvl="0" algn="ctr" defTabSz="1025525"/>
              <a:endParaRPr lang="zh-CN" altLang="en-US" sz="2600" dirty="0">
                <a:latin typeface="Times New Roman" panose="02020603050405020304" pitchFamily="2" charset="0"/>
              </a:endParaRPr>
            </a:p>
          </p:txBody>
        </p:sp>
        <p:sp>
          <p:nvSpPr>
            <p:cNvPr id="1028" name="任意多边形 1027"/>
            <p:cNvSpPr/>
            <p:nvPr/>
          </p:nvSpPr>
          <p:spPr>
            <a:xfrm>
              <a:off x="0" y="0"/>
              <a:ext cx="5376" cy="768"/>
            </a:xfrm>
            <a:custGeom>
              <a:avLst/>
              <a:gdLst>
                <a:gd name="A1" fmla="val 0"/>
                <a:gd name="A3" fmla="val 0"/>
                <a:gd name="G0" fmla="+- 1000 0 0"/>
                <a:gd name="G1" fmla="+- 1000 0 0"/>
                <a:gd name="G2" fmla="+- G0 0 G1"/>
                <a:gd name="G3" fmla="*/ G1 1 2"/>
                <a:gd name="G4" fmla="+- G0 0 G3"/>
                <a:gd name="txL" fmla="*/ 0 w 1000"/>
                <a:gd name="txT" fmla="*/ 0 h 1000"/>
              </a:gdLst>
              <a:ahLst/>
              <a:cxnLst/>
              <a:rect l="txL" t="txT" r="G4" b="G1"/>
              <a:pathLst>
                <a:path w="1000" h="1000">
                  <a:moveTo>
                    <a:pt x="0" y="0"/>
                  </a:moveTo>
                  <a:lnTo>
                    <a:pt x="500" y="0"/>
                  </a:lnTo>
                  <a:arcTo wR="500" hR="500" stAng="-5400000" swAng="10800000"/>
                  <a:lnTo>
                    <a:pt x="0" y="1000"/>
                  </a:lnTo>
                  <a:close/>
                </a:path>
              </a:pathLst>
            </a:custGeom>
            <a:solidFill>
              <a:schemeClr val="folHlink"/>
            </a:solidFill>
            <a:ln w="9525">
              <a:noFill/>
            </a:ln>
          </p:spPr>
          <p:txBody>
            <a:bodyPr lIns="102403" tIns="51201" rIns="102403" bIns="51201"/>
            <a:p>
              <a:pPr lvl="0" defTabSz="1025525"/>
              <a:endParaRPr lang="zh-CN" altLang="en-US" sz="2600" dirty="0">
                <a:latin typeface="Times New Roman" panose="02020603050405020304" pitchFamily="2" charset="0"/>
              </a:endParaRPr>
            </a:p>
          </p:txBody>
        </p:sp>
        <p:sp>
          <p:nvSpPr>
            <p:cNvPr id="1029" name="直接连接符 1028"/>
            <p:cNvSpPr/>
            <p:nvPr/>
          </p:nvSpPr>
          <p:spPr>
            <a:xfrm>
              <a:off x="0" y="672"/>
              <a:ext cx="5088" cy="0"/>
            </a:xfrm>
            <a:prstGeom prst="line">
              <a:avLst/>
            </a:prstGeom>
            <a:ln w="38100" cap="flat" cmpd="sng">
              <a:solidFill>
                <a:schemeClr val="bg1"/>
              </a:solidFill>
              <a:prstDash val="solid"/>
              <a:headEnd type="none" w="med" len="med"/>
              <a:tailEnd type="none" w="med" len="med"/>
            </a:ln>
          </p:spPr>
        </p:sp>
      </p:grpSp>
      <p:sp>
        <p:nvSpPr>
          <p:cNvPr id="1030" name="标题 1029"/>
          <p:cNvSpPr>
            <a:spLocks noGrp="1"/>
          </p:cNvSpPr>
          <p:nvPr>
            <p:ph type="title"/>
          </p:nvPr>
        </p:nvSpPr>
        <p:spPr>
          <a:xfrm>
            <a:off x="195263" y="228600"/>
            <a:ext cx="8015287" cy="914400"/>
          </a:xfrm>
          <a:prstGeom prst="rect">
            <a:avLst/>
          </a:prstGeom>
          <a:noFill/>
          <a:ln w="9525">
            <a:noFill/>
          </a:ln>
        </p:spPr>
        <p:txBody>
          <a:bodyPr lIns="102403" tIns="51201" rIns="102403" bIns="51201" anchor="ctr"/>
          <a:p>
            <a:pPr lvl="0"/>
            <a:r>
              <a:rPr lang="zh-CN" altLang="en-US"/>
              <a:t>单击此处编辑母版标题样式</a:t>
            </a:r>
            <a:endParaRPr lang="zh-CN" altLang="en-US"/>
          </a:p>
        </p:txBody>
      </p:sp>
      <p:sp>
        <p:nvSpPr>
          <p:cNvPr id="1031" name="文本占位符 1030"/>
          <p:cNvSpPr>
            <a:spLocks noGrp="1"/>
          </p:cNvSpPr>
          <p:nvPr>
            <p:ph type="body" idx="1"/>
          </p:nvPr>
        </p:nvSpPr>
        <p:spPr>
          <a:xfrm>
            <a:off x="609600" y="1600200"/>
            <a:ext cx="7924800" cy="4419600"/>
          </a:xfrm>
          <a:prstGeom prst="rect">
            <a:avLst/>
          </a:prstGeom>
          <a:noFill/>
          <a:ln w="9525">
            <a:noFill/>
          </a:ln>
        </p:spPr>
        <p:txBody>
          <a:bodyPr lIns="102403" tIns="51201" rIns="102403" bIns="51201"/>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32" name="日期占位符 1031"/>
          <p:cNvSpPr>
            <a:spLocks noGrp="1"/>
          </p:cNvSpPr>
          <p:nvPr>
            <p:ph type="dt" sz="half" idx="2"/>
          </p:nvPr>
        </p:nvSpPr>
        <p:spPr>
          <a:xfrm>
            <a:off x="457200" y="6248400"/>
            <a:ext cx="2133600" cy="457200"/>
          </a:xfrm>
          <a:prstGeom prst="rect">
            <a:avLst/>
          </a:prstGeom>
          <a:noFill/>
          <a:ln w="9525">
            <a:noFill/>
          </a:ln>
        </p:spPr>
        <p:txBody>
          <a:bodyPr lIns="102403" tIns="51201" rIns="102403" bIns="51201" anchor="b"/>
          <a:lstStyle>
            <a:lvl1pPr>
              <a:defRPr sz="1300">
                <a:latin typeface="Arial" panose="020B0604020202020204" pitchFamily="34" charset="0"/>
              </a:defRPr>
            </a:lvl1pPr>
          </a:lstStyle>
          <a:p>
            <a:pPr lvl="0" defTabSz="1025525">
              <a:buClrTx/>
            </a:pPr>
            <a:endParaRPr lang="zh-CN" altLang="en-US" dirty="0">
              <a:latin typeface="Comic Sans MS" panose="030F0702030302020204" pitchFamily="2" charset="0"/>
            </a:endParaRPr>
          </a:p>
        </p:txBody>
      </p:sp>
      <p:sp>
        <p:nvSpPr>
          <p:cNvPr id="1033" name="页脚占位符 1032"/>
          <p:cNvSpPr>
            <a:spLocks noGrp="1"/>
          </p:cNvSpPr>
          <p:nvPr>
            <p:ph type="ftr" sz="quarter" idx="3"/>
          </p:nvPr>
        </p:nvSpPr>
        <p:spPr>
          <a:xfrm>
            <a:off x="3124200" y="6248400"/>
            <a:ext cx="2895600" cy="457200"/>
          </a:xfrm>
          <a:prstGeom prst="rect">
            <a:avLst/>
          </a:prstGeom>
          <a:noFill/>
          <a:ln w="9525">
            <a:noFill/>
          </a:ln>
        </p:spPr>
        <p:txBody>
          <a:bodyPr lIns="102403" tIns="51201" rIns="102403" bIns="51201" anchor="b"/>
          <a:lstStyle>
            <a:lvl1pPr algn="ctr">
              <a:defRPr sz="1300">
                <a:latin typeface="Arial" panose="020B0604020202020204" pitchFamily="34" charset="0"/>
              </a:defRPr>
            </a:lvl1pPr>
          </a:lstStyle>
          <a:p>
            <a:pPr lvl="0" defTabSz="1025525">
              <a:buClrTx/>
            </a:pPr>
            <a:endParaRPr lang="zh-CN" altLang="en-US" dirty="0"/>
          </a:p>
        </p:txBody>
      </p:sp>
      <p:sp>
        <p:nvSpPr>
          <p:cNvPr id="1034" name="灯片编号占位符 1033"/>
          <p:cNvSpPr>
            <a:spLocks noGrp="1"/>
          </p:cNvSpPr>
          <p:nvPr>
            <p:ph type="sldNum" sz="quarter" idx="4"/>
          </p:nvPr>
        </p:nvSpPr>
        <p:spPr>
          <a:xfrm>
            <a:off x="6553200" y="6248400"/>
            <a:ext cx="2133600" cy="457200"/>
          </a:xfrm>
          <a:prstGeom prst="rect">
            <a:avLst/>
          </a:prstGeom>
          <a:noFill/>
          <a:ln w="9525">
            <a:noFill/>
          </a:ln>
        </p:spPr>
        <p:txBody>
          <a:bodyPr lIns="102403" tIns="51201" rIns="102403" bIns="51201" anchor="b"/>
          <a:lstStyle>
            <a:lvl1pPr algn="r">
              <a:defRPr sz="1300">
                <a:latin typeface="Arial Black" panose="020B0A04020102020204" pitchFamily="2" charset="0"/>
              </a:defRPr>
            </a:lvl1pPr>
          </a:lstStyle>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pull dir="rd"/>
  </p:transition>
  <p:hf hdr="0" ftr="0" dt="0"/>
  <p:txStyles>
    <p:titleStyle>
      <a:lvl1pPr marL="0" lvl="0" indent="0" algn="l" defTabSz="1025525" eaLnBrk="1" fontAlgn="base" latinLnBrk="0" hangingPunct="1">
        <a:lnSpc>
          <a:spcPct val="100000"/>
        </a:lnSpc>
        <a:spcBef>
          <a:spcPct val="0"/>
        </a:spcBef>
        <a:spcAft>
          <a:spcPct val="0"/>
        </a:spcAft>
        <a:buNone/>
        <a:defRPr sz="4600" b="0" i="0" u="none" kern="1200" baseline="0">
          <a:solidFill>
            <a:schemeClr val="tx2"/>
          </a:solidFill>
          <a:latin typeface="+mj-lt"/>
          <a:ea typeface="+mj-ea"/>
          <a:cs typeface="+mj-cs"/>
        </a:defRPr>
      </a:lvl1pPr>
    </p:titleStyle>
    <p:bodyStyle>
      <a:lvl1pPr marL="384175" lvl="0" indent="-384175" algn="l" defTabSz="1025525"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l"/>
        <a:defRPr sz="3600" b="0" i="0" u="none" kern="1200" baseline="0">
          <a:solidFill>
            <a:schemeClr val="tx1"/>
          </a:solidFill>
          <a:latin typeface="+mn-lt"/>
          <a:ea typeface="+mn-ea"/>
          <a:cs typeface="+mn-cs"/>
        </a:defRPr>
      </a:lvl1pPr>
      <a:lvl2pPr marL="831850" lvl="1" indent="-318770" algn="l" defTabSz="1025525" eaLnBrk="1" fontAlgn="base" latinLnBrk="0" hangingPunct="1">
        <a:lnSpc>
          <a:spcPct val="100000"/>
        </a:lnSpc>
        <a:spcBef>
          <a:spcPct val="20000"/>
        </a:spcBef>
        <a:spcAft>
          <a:spcPct val="0"/>
        </a:spcAft>
        <a:buClr>
          <a:schemeClr val="accent1"/>
        </a:buClr>
        <a:buSzPct val="70000"/>
        <a:buFont typeface="Wingdings" panose="05000000000000000000" pitchFamily="2" charset="2"/>
        <a:buChar char="l"/>
        <a:defRPr sz="3100" b="0" i="0" u="none" kern="1200" baseline="0">
          <a:solidFill>
            <a:schemeClr val="tx1"/>
          </a:solidFill>
          <a:latin typeface="+mn-lt"/>
          <a:ea typeface="+mn-ea"/>
          <a:cs typeface="+mn-cs"/>
        </a:defRPr>
      </a:lvl2pPr>
      <a:lvl3pPr marL="1279525" lvl="2" indent="-254000" algn="l" defTabSz="1025525"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l"/>
        <a:defRPr sz="2600" b="0" i="0" u="none" kern="1200" baseline="0">
          <a:solidFill>
            <a:schemeClr val="tx1"/>
          </a:solidFill>
          <a:latin typeface="+mn-lt"/>
          <a:ea typeface="+mn-ea"/>
          <a:cs typeface="+mn-cs"/>
        </a:defRPr>
      </a:lvl3pPr>
      <a:lvl4pPr marL="1793875" lvl="3" indent="-258445" algn="l" defTabSz="1025525"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l"/>
        <a:defRPr sz="2200" b="0" i="0" u="none" kern="1200" baseline="0">
          <a:solidFill>
            <a:schemeClr val="tx1"/>
          </a:solidFill>
          <a:latin typeface="+mn-lt"/>
          <a:ea typeface="+mn-ea"/>
          <a:cs typeface="+mn-cs"/>
        </a:defRPr>
      </a:lvl4pPr>
      <a:lvl5pPr marL="2305050" lvl="4" indent="-257175" algn="l" defTabSz="1025525" eaLnBrk="1" fontAlgn="base" latinLnBrk="0" hangingPunct="1">
        <a:lnSpc>
          <a:spcPct val="100000"/>
        </a:lnSpc>
        <a:spcBef>
          <a:spcPct val="20000"/>
        </a:spcBef>
        <a:spcAft>
          <a:spcPct val="0"/>
        </a:spcAft>
        <a:buClr>
          <a:schemeClr val="bg2"/>
        </a:buClr>
        <a:buSzPct val="40000"/>
        <a:buFont typeface="Wingdings" panose="05000000000000000000" pitchFamily="2" charset="2"/>
        <a:buChar char="l"/>
        <a:defRPr sz="2200" b="0" i="0" u="none" kern="1200" baseline="0">
          <a:solidFill>
            <a:schemeClr val="tx1"/>
          </a:solidFill>
          <a:latin typeface="+mn-lt"/>
          <a:ea typeface="+mn-ea"/>
          <a:cs typeface="+mn-cs"/>
        </a:defRPr>
      </a:lvl5pPr>
      <a:lvl6pPr marL="2514600" lvl="5" indent="-228600" algn="l" defTabSz="1025525" eaLnBrk="1" fontAlgn="base" latinLnBrk="0" hangingPunct="1">
        <a:lnSpc>
          <a:spcPct val="100000"/>
        </a:lnSpc>
        <a:spcBef>
          <a:spcPct val="20000"/>
        </a:spcBef>
        <a:spcAft>
          <a:spcPct val="0"/>
        </a:spcAft>
        <a:buClr>
          <a:schemeClr val="bg2"/>
        </a:buClr>
        <a:buSzPct val="40000"/>
        <a:buFont typeface="Wingdings" panose="05000000000000000000" pitchFamily="2" charset="2"/>
        <a:buChar char="l"/>
        <a:defRPr sz="2200" b="0" i="0" u="none" kern="1200" baseline="0">
          <a:solidFill>
            <a:schemeClr val="tx1"/>
          </a:solidFill>
          <a:latin typeface="+mn-lt"/>
          <a:ea typeface="+mn-ea"/>
          <a:cs typeface="+mn-cs"/>
        </a:defRPr>
      </a:lvl6pPr>
      <a:lvl7pPr marL="2971800" lvl="6" indent="-228600" algn="l" defTabSz="1025525" eaLnBrk="1" fontAlgn="base" latinLnBrk="0" hangingPunct="1">
        <a:lnSpc>
          <a:spcPct val="100000"/>
        </a:lnSpc>
        <a:spcBef>
          <a:spcPct val="20000"/>
        </a:spcBef>
        <a:spcAft>
          <a:spcPct val="0"/>
        </a:spcAft>
        <a:buClr>
          <a:schemeClr val="bg2"/>
        </a:buClr>
        <a:buSzPct val="40000"/>
        <a:buFont typeface="Wingdings" panose="05000000000000000000" pitchFamily="2" charset="2"/>
        <a:buChar char="l"/>
        <a:defRPr sz="2200" b="0" i="0" u="none" kern="1200" baseline="0">
          <a:solidFill>
            <a:schemeClr val="tx1"/>
          </a:solidFill>
          <a:latin typeface="+mn-lt"/>
          <a:ea typeface="+mn-ea"/>
          <a:cs typeface="+mn-cs"/>
        </a:defRPr>
      </a:lvl7pPr>
      <a:lvl8pPr marL="3429000" lvl="7" indent="-228600" algn="l" defTabSz="1025525" eaLnBrk="1" fontAlgn="base" latinLnBrk="0" hangingPunct="1">
        <a:lnSpc>
          <a:spcPct val="100000"/>
        </a:lnSpc>
        <a:spcBef>
          <a:spcPct val="20000"/>
        </a:spcBef>
        <a:spcAft>
          <a:spcPct val="0"/>
        </a:spcAft>
        <a:buClr>
          <a:schemeClr val="bg2"/>
        </a:buClr>
        <a:buSzPct val="40000"/>
        <a:buFont typeface="Wingdings" panose="05000000000000000000" pitchFamily="2" charset="2"/>
        <a:buChar char="l"/>
        <a:defRPr sz="2200" b="0" i="0" u="none" kern="1200" baseline="0">
          <a:solidFill>
            <a:schemeClr val="tx1"/>
          </a:solidFill>
          <a:latin typeface="+mn-lt"/>
          <a:ea typeface="+mn-ea"/>
          <a:cs typeface="+mn-cs"/>
        </a:defRPr>
      </a:lvl8pPr>
      <a:lvl9pPr marL="3886200" lvl="8" indent="-228600" algn="l" defTabSz="1025525" eaLnBrk="1" fontAlgn="base" latinLnBrk="0" hangingPunct="1">
        <a:lnSpc>
          <a:spcPct val="100000"/>
        </a:lnSpc>
        <a:spcBef>
          <a:spcPct val="20000"/>
        </a:spcBef>
        <a:spcAft>
          <a:spcPct val="0"/>
        </a:spcAft>
        <a:buClr>
          <a:schemeClr val="bg2"/>
        </a:buClr>
        <a:buSzPct val="40000"/>
        <a:buFont typeface="Wingdings" panose="05000000000000000000" pitchFamily="2" charset="2"/>
        <a:buChar char="l"/>
        <a:defRPr sz="22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3074" name="标题 3073"/>
          <p:cNvSpPr/>
          <p:nvPr>
            <p:ph type="title"/>
          </p:nvPr>
        </p:nvSpPr>
        <p:spPr>
          <a:xfrm>
            <a:off x="457200" y="274638"/>
            <a:ext cx="8229600" cy="1143000"/>
          </a:xfrm>
          <a:prstGeom prst="rect">
            <a:avLst/>
          </a:prstGeom>
          <a:noFill/>
          <a:ln w="9525">
            <a:noFill/>
          </a:ln>
        </p:spPr>
        <p:txBody>
          <a:bodyPr lIns="96774" tIns="48387" rIns="96774" bIns="48387" anchor="ctr"/>
          <a:p>
            <a:pPr lvl="0"/>
            <a:r>
              <a:rPr lang="zh-CN" altLang="en-US"/>
              <a:t>单击此处编辑母版标题样式</a:t>
            </a:r>
            <a:endParaRPr lang="zh-CN" altLang="en-US"/>
          </a:p>
        </p:txBody>
      </p:sp>
      <p:sp>
        <p:nvSpPr>
          <p:cNvPr id="3075" name="文本占位符 3074"/>
          <p:cNvSpPr/>
          <p:nvPr>
            <p:ph type="body" idx="1"/>
          </p:nvPr>
        </p:nvSpPr>
        <p:spPr>
          <a:xfrm>
            <a:off x="457200" y="1600200"/>
            <a:ext cx="8229600" cy="4525963"/>
          </a:xfrm>
          <a:prstGeom prst="rect">
            <a:avLst/>
          </a:prstGeom>
          <a:noFill/>
          <a:ln w="9525">
            <a:noFill/>
          </a:ln>
        </p:spPr>
        <p:txBody>
          <a:bodyPr lIns="96774" tIns="48387" rIns="96774" bIns="48387"/>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marL="0" lvl="0" indent="0" algn="ctr" defTabSz="968375" eaLnBrk="1" fontAlgn="base" latinLnBrk="0" hangingPunct="1">
        <a:lnSpc>
          <a:spcPct val="100000"/>
        </a:lnSpc>
        <a:spcBef>
          <a:spcPct val="0"/>
        </a:spcBef>
        <a:spcAft>
          <a:spcPct val="0"/>
        </a:spcAft>
        <a:buNone/>
        <a:defRPr sz="4600" b="0" i="0" u="none" kern="1200" baseline="0">
          <a:solidFill>
            <a:schemeClr val="tx2"/>
          </a:solidFill>
          <a:latin typeface="+mj-lt"/>
          <a:ea typeface="+mj-ea"/>
          <a:cs typeface="+mj-cs"/>
        </a:defRPr>
      </a:lvl1pPr>
    </p:titleStyle>
    <p:bodyStyle>
      <a:lvl1pPr marL="361950" lvl="0" indent="-361950" algn="l" defTabSz="968375" eaLnBrk="1" fontAlgn="base" latinLnBrk="0" hangingPunct="1">
        <a:lnSpc>
          <a:spcPct val="100000"/>
        </a:lnSpc>
        <a:spcBef>
          <a:spcPct val="20000"/>
        </a:spcBef>
        <a:spcAft>
          <a:spcPct val="0"/>
        </a:spcAft>
        <a:buChar char="•"/>
        <a:defRPr sz="3300" b="0" i="0" u="none" kern="1200" baseline="0">
          <a:solidFill>
            <a:schemeClr val="tx1"/>
          </a:solidFill>
          <a:latin typeface="+mn-lt"/>
          <a:ea typeface="+mn-ea"/>
          <a:cs typeface="+mn-cs"/>
        </a:defRPr>
      </a:lvl1pPr>
      <a:lvl2pPr marL="786130" lvl="1" indent="-301625" algn="l" defTabSz="968375" eaLnBrk="1" fontAlgn="base" latinLnBrk="0" hangingPunct="1">
        <a:lnSpc>
          <a:spcPct val="100000"/>
        </a:lnSpc>
        <a:spcBef>
          <a:spcPct val="20000"/>
        </a:spcBef>
        <a:spcAft>
          <a:spcPct val="0"/>
        </a:spcAft>
        <a:buChar char="–"/>
        <a:defRPr sz="2900" b="0" i="0" u="none" kern="1200" baseline="0">
          <a:solidFill>
            <a:schemeClr val="tx1"/>
          </a:solidFill>
          <a:latin typeface="+mn-lt"/>
          <a:ea typeface="+mn-ea"/>
          <a:cs typeface="+mn-cs"/>
        </a:defRPr>
      </a:lvl2pPr>
      <a:lvl3pPr marL="1209675" lvl="2" indent="-241300" algn="l" defTabSz="968375" eaLnBrk="1" fontAlgn="base" latinLnBrk="0" hangingPunct="1">
        <a:lnSpc>
          <a:spcPct val="100000"/>
        </a:lnSpc>
        <a:spcBef>
          <a:spcPct val="20000"/>
        </a:spcBef>
        <a:spcAft>
          <a:spcPct val="0"/>
        </a:spcAft>
        <a:buChar char="•"/>
        <a:defRPr sz="2500" b="0" i="0" u="none" kern="1200" baseline="0">
          <a:solidFill>
            <a:schemeClr val="tx1"/>
          </a:solidFill>
          <a:latin typeface="+mn-lt"/>
          <a:ea typeface="+mn-ea"/>
          <a:cs typeface="+mn-cs"/>
        </a:defRPr>
      </a:lvl3pPr>
      <a:lvl4pPr marL="1694180" lvl="3" indent="-243205" algn="l" defTabSz="968375" eaLnBrk="1" fontAlgn="base" latinLnBrk="0" hangingPunct="1">
        <a:lnSpc>
          <a:spcPct val="100000"/>
        </a:lnSpc>
        <a:spcBef>
          <a:spcPct val="20000"/>
        </a:spcBef>
        <a:spcAft>
          <a:spcPct val="0"/>
        </a:spcAft>
        <a:buChar char="–"/>
        <a:defRPr sz="2100" b="0" i="0" u="none" kern="1200" baseline="0">
          <a:solidFill>
            <a:schemeClr val="tx1"/>
          </a:solidFill>
          <a:latin typeface="+mn-lt"/>
          <a:ea typeface="+mn-ea"/>
          <a:cs typeface="+mn-cs"/>
        </a:defRPr>
      </a:lvl4pPr>
      <a:lvl5pPr marL="2178050" lvl="4" indent="-242570" algn="l" defTabSz="968375" eaLnBrk="1" fontAlgn="base" latinLnBrk="0" hangingPunct="1">
        <a:lnSpc>
          <a:spcPct val="100000"/>
        </a:lnSpc>
        <a:spcBef>
          <a:spcPct val="20000"/>
        </a:spcBef>
        <a:spcAft>
          <a:spcPct val="0"/>
        </a:spcAft>
        <a:buChar char="»"/>
        <a:defRPr sz="2100" b="0" i="0" u="none" kern="1200" baseline="0">
          <a:solidFill>
            <a:schemeClr val="tx1"/>
          </a:solidFill>
          <a:latin typeface="+mn-lt"/>
          <a:ea typeface="+mn-ea"/>
          <a:cs typeface="+mn-cs"/>
        </a:defRPr>
      </a:lvl5pPr>
      <a:lvl6pPr marL="2514600" lvl="5" indent="-228600" algn="l" defTabSz="968375" eaLnBrk="1" fontAlgn="base" latinLnBrk="0" hangingPunct="1">
        <a:lnSpc>
          <a:spcPct val="100000"/>
        </a:lnSpc>
        <a:spcBef>
          <a:spcPct val="20000"/>
        </a:spcBef>
        <a:spcAft>
          <a:spcPct val="0"/>
        </a:spcAft>
        <a:buChar char="»"/>
        <a:defRPr sz="2100" b="0" i="0" u="none" kern="1200" baseline="0">
          <a:solidFill>
            <a:schemeClr val="tx1"/>
          </a:solidFill>
          <a:latin typeface="+mn-lt"/>
          <a:ea typeface="+mn-ea"/>
          <a:cs typeface="+mn-cs"/>
        </a:defRPr>
      </a:lvl6pPr>
      <a:lvl7pPr marL="2971800" lvl="6" indent="-228600" algn="l" defTabSz="968375" eaLnBrk="1" fontAlgn="base" latinLnBrk="0" hangingPunct="1">
        <a:lnSpc>
          <a:spcPct val="100000"/>
        </a:lnSpc>
        <a:spcBef>
          <a:spcPct val="20000"/>
        </a:spcBef>
        <a:spcAft>
          <a:spcPct val="0"/>
        </a:spcAft>
        <a:buChar char="»"/>
        <a:defRPr sz="2100" b="0" i="0" u="none" kern="1200" baseline="0">
          <a:solidFill>
            <a:schemeClr val="tx1"/>
          </a:solidFill>
          <a:latin typeface="+mn-lt"/>
          <a:ea typeface="+mn-ea"/>
          <a:cs typeface="+mn-cs"/>
        </a:defRPr>
      </a:lvl7pPr>
      <a:lvl8pPr marL="3429000" lvl="7" indent="-228600" algn="l" defTabSz="968375" eaLnBrk="1" fontAlgn="base" latinLnBrk="0" hangingPunct="1">
        <a:lnSpc>
          <a:spcPct val="100000"/>
        </a:lnSpc>
        <a:spcBef>
          <a:spcPct val="20000"/>
        </a:spcBef>
        <a:spcAft>
          <a:spcPct val="0"/>
        </a:spcAft>
        <a:buChar char="»"/>
        <a:defRPr sz="2100" b="0" i="0" u="none" kern="1200" baseline="0">
          <a:solidFill>
            <a:schemeClr val="tx1"/>
          </a:solidFill>
          <a:latin typeface="+mn-lt"/>
          <a:ea typeface="+mn-ea"/>
          <a:cs typeface="+mn-cs"/>
        </a:defRPr>
      </a:lvl8pPr>
      <a:lvl9pPr marL="3886200" lvl="8" indent="-228600" algn="l" defTabSz="968375" eaLnBrk="1" fontAlgn="base" latinLnBrk="0" hangingPunct="1">
        <a:lnSpc>
          <a:spcPct val="100000"/>
        </a:lnSpc>
        <a:spcBef>
          <a:spcPct val="20000"/>
        </a:spcBef>
        <a:spcAft>
          <a:spcPct val="0"/>
        </a:spcAft>
        <a:buChar char="»"/>
        <a:defRPr sz="21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5122" name="标题 5121"/>
          <p:cNvSpPr/>
          <p:nvPr>
            <p:ph type="title"/>
          </p:nvPr>
        </p:nvSpPr>
        <p:spPr>
          <a:xfrm>
            <a:off x="457200" y="274638"/>
            <a:ext cx="8229600" cy="1143000"/>
          </a:xfrm>
          <a:prstGeom prst="rect">
            <a:avLst/>
          </a:prstGeom>
          <a:noFill/>
          <a:ln w="9525">
            <a:noFill/>
          </a:ln>
        </p:spPr>
        <p:txBody>
          <a:bodyPr lIns="96774" tIns="48387" rIns="96774" bIns="48387" anchor="ctr"/>
          <a:p>
            <a:pPr lvl="0"/>
            <a:r>
              <a:rPr lang="zh-CN" altLang="en-US"/>
              <a:t>单击此处编辑母版标题样式</a:t>
            </a:r>
            <a:endParaRPr lang="zh-CN" altLang="en-US"/>
          </a:p>
        </p:txBody>
      </p:sp>
      <p:sp>
        <p:nvSpPr>
          <p:cNvPr id="5123" name="文本占位符 5122"/>
          <p:cNvSpPr/>
          <p:nvPr>
            <p:ph type="body" idx="1"/>
          </p:nvPr>
        </p:nvSpPr>
        <p:spPr>
          <a:xfrm>
            <a:off x="457200" y="1600200"/>
            <a:ext cx="8229600" cy="4525963"/>
          </a:xfrm>
          <a:prstGeom prst="rect">
            <a:avLst/>
          </a:prstGeom>
          <a:noFill/>
          <a:ln w="9525">
            <a:noFill/>
          </a:ln>
        </p:spPr>
        <p:txBody>
          <a:bodyPr lIns="96774" tIns="48387" rIns="96774" bIns="48387"/>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p:txStyles>
    <p:titleStyle>
      <a:lvl1pPr marL="0" lvl="0" indent="0" algn="ctr" defTabSz="968375" eaLnBrk="1" fontAlgn="base" latinLnBrk="0" hangingPunct="1">
        <a:lnSpc>
          <a:spcPct val="100000"/>
        </a:lnSpc>
        <a:spcBef>
          <a:spcPct val="0"/>
        </a:spcBef>
        <a:spcAft>
          <a:spcPct val="0"/>
        </a:spcAft>
        <a:buNone/>
        <a:defRPr sz="4600" b="0" i="0" u="none" kern="1200" baseline="0">
          <a:solidFill>
            <a:schemeClr val="tx2"/>
          </a:solidFill>
          <a:latin typeface="+mj-lt"/>
          <a:ea typeface="+mj-ea"/>
          <a:cs typeface="+mj-cs"/>
        </a:defRPr>
      </a:lvl1pPr>
    </p:titleStyle>
    <p:bodyStyle>
      <a:lvl1pPr marL="361950" lvl="0" indent="-361950" algn="l" defTabSz="968375" eaLnBrk="1" fontAlgn="base" latinLnBrk="0" hangingPunct="1">
        <a:lnSpc>
          <a:spcPct val="100000"/>
        </a:lnSpc>
        <a:spcBef>
          <a:spcPct val="20000"/>
        </a:spcBef>
        <a:spcAft>
          <a:spcPct val="0"/>
        </a:spcAft>
        <a:buChar char="•"/>
        <a:defRPr sz="3300" b="0" i="0" u="none" kern="1200" baseline="0">
          <a:solidFill>
            <a:schemeClr val="tx1"/>
          </a:solidFill>
          <a:latin typeface="+mn-lt"/>
          <a:ea typeface="+mn-ea"/>
          <a:cs typeface="+mn-cs"/>
        </a:defRPr>
      </a:lvl1pPr>
      <a:lvl2pPr marL="786130" lvl="1" indent="-301625" algn="l" defTabSz="968375" eaLnBrk="1" fontAlgn="base" latinLnBrk="0" hangingPunct="1">
        <a:lnSpc>
          <a:spcPct val="100000"/>
        </a:lnSpc>
        <a:spcBef>
          <a:spcPct val="20000"/>
        </a:spcBef>
        <a:spcAft>
          <a:spcPct val="0"/>
        </a:spcAft>
        <a:buChar char="–"/>
        <a:defRPr sz="2900" b="0" i="0" u="none" kern="1200" baseline="0">
          <a:solidFill>
            <a:schemeClr val="tx1"/>
          </a:solidFill>
          <a:latin typeface="+mn-lt"/>
          <a:ea typeface="+mn-ea"/>
          <a:cs typeface="+mn-cs"/>
        </a:defRPr>
      </a:lvl2pPr>
      <a:lvl3pPr marL="1209675" lvl="2" indent="-241300" algn="l" defTabSz="968375" eaLnBrk="1" fontAlgn="base" latinLnBrk="0" hangingPunct="1">
        <a:lnSpc>
          <a:spcPct val="100000"/>
        </a:lnSpc>
        <a:spcBef>
          <a:spcPct val="20000"/>
        </a:spcBef>
        <a:spcAft>
          <a:spcPct val="0"/>
        </a:spcAft>
        <a:buChar char="•"/>
        <a:defRPr sz="2500" b="0" i="0" u="none" kern="1200" baseline="0">
          <a:solidFill>
            <a:schemeClr val="tx1"/>
          </a:solidFill>
          <a:latin typeface="+mn-lt"/>
          <a:ea typeface="+mn-ea"/>
          <a:cs typeface="+mn-cs"/>
        </a:defRPr>
      </a:lvl3pPr>
      <a:lvl4pPr marL="1694180" lvl="3" indent="-243205" algn="l" defTabSz="968375" eaLnBrk="1" fontAlgn="base" latinLnBrk="0" hangingPunct="1">
        <a:lnSpc>
          <a:spcPct val="100000"/>
        </a:lnSpc>
        <a:spcBef>
          <a:spcPct val="20000"/>
        </a:spcBef>
        <a:spcAft>
          <a:spcPct val="0"/>
        </a:spcAft>
        <a:buChar char="–"/>
        <a:defRPr sz="2100" b="0" i="0" u="none" kern="1200" baseline="0">
          <a:solidFill>
            <a:schemeClr val="tx1"/>
          </a:solidFill>
          <a:latin typeface="+mn-lt"/>
          <a:ea typeface="+mn-ea"/>
          <a:cs typeface="+mn-cs"/>
        </a:defRPr>
      </a:lvl4pPr>
      <a:lvl5pPr marL="2178050" lvl="4" indent="-242570" algn="l" defTabSz="968375" eaLnBrk="1" fontAlgn="base" latinLnBrk="0" hangingPunct="1">
        <a:lnSpc>
          <a:spcPct val="100000"/>
        </a:lnSpc>
        <a:spcBef>
          <a:spcPct val="20000"/>
        </a:spcBef>
        <a:spcAft>
          <a:spcPct val="0"/>
        </a:spcAft>
        <a:buChar char="»"/>
        <a:defRPr sz="2100" b="0" i="0" u="none" kern="1200" baseline="0">
          <a:solidFill>
            <a:schemeClr val="tx1"/>
          </a:solidFill>
          <a:latin typeface="+mn-lt"/>
          <a:ea typeface="+mn-ea"/>
          <a:cs typeface="+mn-cs"/>
        </a:defRPr>
      </a:lvl5pPr>
      <a:lvl6pPr marL="2514600" lvl="5" indent="-228600" algn="l" defTabSz="968375" eaLnBrk="1" fontAlgn="base" latinLnBrk="0" hangingPunct="1">
        <a:lnSpc>
          <a:spcPct val="100000"/>
        </a:lnSpc>
        <a:spcBef>
          <a:spcPct val="20000"/>
        </a:spcBef>
        <a:spcAft>
          <a:spcPct val="0"/>
        </a:spcAft>
        <a:buChar char="»"/>
        <a:defRPr sz="2100" b="0" i="0" u="none" kern="1200" baseline="0">
          <a:solidFill>
            <a:schemeClr val="tx1"/>
          </a:solidFill>
          <a:latin typeface="+mn-lt"/>
          <a:ea typeface="+mn-ea"/>
          <a:cs typeface="+mn-cs"/>
        </a:defRPr>
      </a:lvl6pPr>
      <a:lvl7pPr marL="2971800" lvl="6" indent="-228600" algn="l" defTabSz="968375" eaLnBrk="1" fontAlgn="base" latinLnBrk="0" hangingPunct="1">
        <a:lnSpc>
          <a:spcPct val="100000"/>
        </a:lnSpc>
        <a:spcBef>
          <a:spcPct val="20000"/>
        </a:spcBef>
        <a:spcAft>
          <a:spcPct val="0"/>
        </a:spcAft>
        <a:buChar char="»"/>
        <a:defRPr sz="2100" b="0" i="0" u="none" kern="1200" baseline="0">
          <a:solidFill>
            <a:schemeClr val="tx1"/>
          </a:solidFill>
          <a:latin typeface="+mn-lt"/>
          <a:ea typeface="+mn-ea"/>
          <a:cs typeface="+mn-cs"/>
        </a:defRPr>
      </a:lvl7pPr>
      <a:lvl8pPr marL="3429000" lvl="7" indent="-228600" algn="l" defTabSz="968375" eaLnBrk="1" fontAlgn="base" latinLnBrk="0" hangingPunct="1">
        <a:lnSpc>
          <a:spcPct val="100000"/>
        </a:lnSpc>
        <a:spcBef>
          <a:spcPct val="20000"/>
        </a:spcBef>
        <a:spcAft>
          <a:spcPct val="0"/>
        </a:spcAft>
        <a:buChar char="»"/>
        <a:defRPr sz="2100" b="0" i="0" u="none" kern="1200" baseline="0">
          <a:solidFill>
            <a:schemeClr val="tx1"/>
          </a:solidFill>
          <a:latin typeface="+mn-lt"/>
          <a:ea typeface="+mn-ea"/>
          <a:cs typeface="+mn-cs"/>
        </a:defRPr>
      </a:lvl8pPr>
      <a:lvl9pPr marL="3886200" lvl="8" indent="-228600" algn="l" defTabSz="968375" eaLnBrk="1" fontAlgn="base" latinLnBrk="0" hangingPunct="1">
        <a:lnSpc>
          <a:spcPct val="100000"/>
        </a:lnSpc>
        <a:spcBef>
          <a:spcPct val="20000"/>
        </a:spcBef>
        <a:spcAft>
          <a:spcPct val="0"/>
        </a:spcAft>
        <a:buChar char="»"/>
        <a:defRPr sz="21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2.png"/></Relationships>
</file>

<file path=ppt/slides/_rels/slide10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3.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4.png"/></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5.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6.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7.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8.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9.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4" Type="http://schemas.openxmlformats.org/officeDocument/2006/relationships/vmlDrawing" Target="../drawings/vmlDrawing31.vml"/><Relationship Id="rId3" Type="http://schemas.openxmlformats.org/officeDocument/2006/relationships/slideLayout" Target="../slideLayouts/slideLayout2.xml"/><Relationship Id="rId2" Type="http://schemas.openxmlformats.org/officeDocument/2006/relationships/image" Target="../media/image60.wmf"/><Relationship Id="rId1" Type="http://schemas.openxmlformats.org/officeDocument/2006/relationships/oleObject" Target="../embeddings/oleObject39.bin"/></Relationships>
</file>

<file path=ppt/slides/_rels/slide134.xml.rels><?xml version="1.0" encoding="UTF-8" standalone="yes"?>
<Relationships xmlns="http://schemas.openxmlformats.org/package/2006/relationships"><Relationship Id="rId9" Type="http://schemas.openxmlformats.org/officeDocument/2006/relationships/oleObject" Target="../embeddings/oleObject44.bin"/><Relationship Id="rId8" Type="http://schemas.openxmlformats.org/officeDocument/2006/relationships/image" Target="../media/image64.wmf"/><Relationship Id="rId7" Type="http://schemas.openxmlformats.org/officeDocument/2006/relationships/oleObject" Target="../embeddings/oleObject43.bin"/><Relationship Id="rId6" Type="http://schemas.openxmlformats.org/officeDocument/2006/relationships/image" Target="../media/image63.wmf"/><Relationship Id="rId5" Type="http://schemas.openxmlformats.org/officeDocument/2006/relationships/oleObject" Target="../embeddings/oleObject42.bin"/><Relationship Id="rId4" Type="http://schemas.openxmlformats.org/officeDocument/2006/relationships/image" Target="../media/image62.wmf"/><Relationship Id="rId3" Type="http://schemas.openxmlformats.org/officeDocument/2006/relationships/oleObject" Target="../embeddings/oleObject41.bin"/><Relationship Id="rId2" Type="http://schemas.openxmlformats.org/officeDocument/2006/relationships/image" Target="../media/image61.wmf"/><Relationship Id="rId14" Type="http://schemas.openxmlformats.org/officeDocument/2006/relationships/vmlDrawing" Target="../drawings/vmlDrawing32.vml"/><Relationship Id="rId13" Type="http://schemas.openxmlformats.org/officeDocument/2006/relationships/slideLayout" Target="../slideLayouts/slideLayout2.xml"/><Relationship Id="rId12" Type="http://schemas.openxmlformats.org/officeDocument/2006/relationships/image" Target="../media/image66.wmf"/><Relationship Id="rId11" Type="http://schemas.openxmlformats.org/officeDocument/2006/relationships/oleObject" Target="../embeddings/oleObject45.bin"/><Relationship Id="rId10" Type="http://schemas.openxmlformats.org/officeDocument/2006/relationships/image" Target="../media/image65.wmf"/><Relationship Id="rId1" Type="http://schemas.openxmlformats.org/officeDocument/2006/relationships/oleObject" Target="../embeddings/oleObject40.bin"/></Relationships>
</file>

<file path=ppt/slides/_rels/slide135.xml.rels><?xml version="1.0" encoding="UTF-8" standalone="yes"?>
<Relationships xmlns="http://schemas.openxmlformats.org/package/2006/relationships"><Relationship Id="rId4" Type="http://schemas.openxmlformats.org/officeDocument/2006/relationships/vmlDrawing" Target="../drawings/vmlDrawing33.vml"/><Relationship Id="rId3" Type="http://schemas.openxmlformats.org/officeDocument/2006/relationships/slideLayout" Target="../slideLayouts/slideLayout2.xml"/><Relationship Id="rId2" Type="http://schemas.openxmlformats.org/officeDocument/2006/relationships/image" Target="../media/image67.wmf"/><Relationship Id="rId1" Type="http://schemas.openxmlformats.org/officeDocument/2006/relationships/oleObject" Target="../embeddings/oleObject46.bin"/></Relationships>
</file>

<file path=ppt/slides/_rels/slide1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8.pn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4" Type="http://schemas.openxmlformats.org/officeDocument/2006/relationships/vmlDrawing" Target="../drawings/vmlDrawing34.vml"/><Relationship Id="rId3" Type="http://schemas.openxmlformats.org/officeDocument/2006/relationships/slideLayout" Target="../slideLayouts/slideLayout2.xml"/><Relationship Id="rId2" Type="http://schemas.openxmlformats.org/officeDocument/2006/relationships/image" Target="../media/image69.emf"/><Relationship Id="rId1" Type="http://schemas.openxmlformats.org/officeDocument/2006/relationships/oleObject" Target="../embeddings/oleObject47.bin"/></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4" Type="http://schemas.openxmlformats.org/officeDocument/2006/relationships/vmlDrawing" Target="../drawings/vmlDrawing35.vml"/><Relationship Id="rId3" Type="http://schemas.openxmlformats.org/officeDocument/2006/relationships/slideLayout" Target="../slideLayouts/slideLayout2.xml"/><Relationship Id="rId2" Type="http://schemas.openxmlformats.org/officeDocument/2006/relationships/image" Target="../media/image70.wmf"/><Relationship Id="rId1" Type="http://schemas.openxmlformats.org/officeDocument/2006/relationships/oleObject" Target="../embeddings/oleObject48.bin"/></Relationships>
</file>

<file path=ppt/slides/_rels/slide141.xml.rels><?xml version="1.0" encoding="UTF-8" standalone="yes"?>
<Relationships xmlns="http://schemas.openxmlformats.org/package/2006/relationships"><Relationship Id="rId9" Type="http://schemas.openxmlformats.org/officeDocument/2006/relationships/oleObject" Target="../embeddings/oleObject52.bin"/><Relationship Id="rId8" Type="http://schemas.openxmlformats.org/officeDocument/2006/relationships/image" Target="../media/image75.wmf"/><Relationship Id="rId7" Type="http://schemas.openxmlformats.org/officeDocument/2006/relationships/oleObject" Target="../embeddings/oleObject51.bin"/><Relationship Id="rId6" Type="http://schemas.openxmlformats.org/officeDocument/2006/relationships/image" Target="../media/image74.wmf"/><Relationship Id="rId5" Type="http://schemas.openxmlformats.org/officeDocument/2006/relationships/oleObject" Target="../embeddings/oleObject50.bin"/><Relationship Id="rId4" Type="http://schemas.openxmlformats.org/officeDocument/2006/relationships/image" Target="../media/image73.wmf"/><Relationship Id="rId3" Type="http://schemas.openxmlformats.org/officeDocument/2006/relationships/oleObject" Target="../embeddings/oleObject49.bin"/><Relationship Id="rId2" Type="http://schemas.openxmlformats.org/officeDocument/2006/relationships/image" Target="../media/image72.png"/><Relationship Id="rId18" Type="http://schemas.openxmlformats.org/officeDocument/2006/relationships/vmlDrawing" Target="../drawings/vmlDrawing36.vml"/><Relationship Id="rId17" Type="http://schemas.openxmlformats.org/officeDocument/2006/relationships/slideLayout" Target="../slideLayouts/slideLayout2.xml"/><Relationship Id="rId16" Type="http://schemas.openxmlformats.org/officeDocument/2006/relationships/image" Target="../media/image79.wmf"/><Relationship Id="rId15" Type="http://schemas.openxmlformats.org/officeDocument/2006/relationships/oleObject" Target="../embeddings/oleObject55.bin"/><Relationship Id="rId14" Type="http://schemas.openxmlformats.org/officeDocument/2006/relationships/image" Target="../media/image78.wmf"/><Relationship Id="rId13" Type="http://schemas.openxmlformats.org/officeDocument/2006/relationships/oleObject" Target="../embeddings/oleObject54.bin"/><Relationship Id="rId12" Type="http://schemas.openxmlformats.org/officeDocument/2006/relationships/image" Target="../media/image77.wmf"/><Relationship Id="rId11" Type="http://schemas.openxmlformats.org/officeDocument/2006/relationships/oleObject" Target="../embeddings/oleObject53.bin"/><Relationship Id="rId10" Type="http://schemas.openxmlformats.org/officeDocument/2006/relationships/image" Target="../media/image76.wmf"/><Relationship Id="rId1" Type="http://schemas.openxmlformats.org/officeDocument/2006/relationships/image" Target="../media/image71.png"/></Relationships>
</file>

<file path=ppt/slides/_rels/slide1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0.jpeg"/></Relationships>
</file>

<file path=ppt/slides/_rels/slide1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2.jpeg"/><Relationship Id="rId1" Type="http://schemas.openxmlformats.org/officeDocument/2006/relationships/image" Target="../media/image81.png"/></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4" Type="http://schemas.openxmlformats.org/officeDocument/2006/relationships/vmlDrawing" Target="../drawings/vmlDrawing37.vml"/><Relationship Id="rId3" Type="http://schemas.openxmlformats.org/officeDocument/2006/relationships/slideLayout" Target="../slideLayouts/slideLayout2.xml"/><Relationship Id="rId2" Type="http://schemas.openxmlformats.org/officeDocument/2006/relationships/image" Target="../media/image83.emf"/><Relationship Id="rId1" Type="http://schemas.openxmlformats.org/officeDocument/2006/relationships/oleObject" Target="../embeddings/oleObject56.bin"/></Relationships>
</file>

<file path=ppt/slides/_rels/slide147.xml.rels><?xml version="1.0" encoding="UTF-8" standalone="yes"?>
<Relationships xmlns="http://schemas.openxmlformats.org/package/2006/relationships"><Relationship Id="rId4" Type="http://schemas.openxmlformats.org/officeDocument/2006/relationships/vmlDrawing" Target="../drawings/vmlDrawing38.vml"/><Relationship Id="rId3" Type="http://schemas.openxmlformats.org/officeDocument/2006/relationships/slideLayout" Target="../slideLayouts/slideLayout2.xml"/><Relationship Id="rId2" Type="http://schemas.openxmlformats.org/officeDocument/2006/relationships/image" Target="../media/image84.emf"/><Relationship Id="rId1" Type="http://schemas.openxmlformats.org/officeDocument/2006/relationships/oleObject" Target="../embeddings/oleObject57.bin"/></Relationships>
</file>

<file path=ppt/slides/_rels/slide1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5.png"/></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file:///D:\Lee\Documents\AppData\Roaming\Microsoft\AppData\Roaming\Tencent\Users\549707570\QQ\WinTemp\RichOle\287QBR7%255b@IU%25609_TTI5~%257b2FG.jpg" TargetMode="External"/><Relationship Id="rId1" Type="http://schemas.openxmlformats.org/officeDocument/2006/relationships/image" Target="../media/image86.jpeg"/></Relationships>
</file>

<file path=ppt/slides/_rels/slide1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file:///D:\Lee\Documents\AppData\Roaming\Microsoft\AppData\Roaming\Tencent\Users\549707570\QQ\WinTemp\RichOle\W%2525_S7K5N%2525%255d@NU$R0218%2525G)V.jpg" TargetMode="External"/><Relationship Id="rId1" Type="http://schemas.openxmlformats.org/officeDocument/2006/relationships/image" Target="../media/image87.jpeg"/></Relationships>
</file>

<file path=ppt/slides/_rels/slide1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file:///D:\Lee\Documents\AppData\Roaming\Microsoft\AppData\Roaming\Tencent\Users\549707570\QQ\WinTemp\RichOle\9C_)LR5I45_HXIL97%2525P5V%25258.jpg" TargetMode="External"/><Relationship Id="rId1" Type="http://schemas.openxmlformats.org/officeDocument/2006/relationships/image" Target="../media/image88.jpeg"/></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4" Type="http://schemas.openxmlformats.org/officeDocument/2006/relationships/vmlDrawing" Target="../drawings/vmlDrawing39.vml"/><Relationship Id="rId3" Type="http://schemas.openxmlformats.org/officeDocument/2006/relationships/slideLayout" Target="../slideLayouts/slideLayout2.xml"/><Relationship Id="rId2" Type="http://schemas.openxmlformats.org/officeDocument/2006/relationships/image" Target="../media/image89.wmf"/><Relationship Id="rId1" Type="http://schemas.openxmlformats.org/officeDocument/2006/relationships/oleObject" Target="../embeddings/oleObject58.bin"/></Relationships>
</file>

<file path=ppt/slides/_rels/slide155.xml.rels><?xml version="1.0" encoding="UTF-8" standalone="yes"?>
<Relationships xmlns="http://schemas.openxmlformats.org/package/2006/relationships"><Relationship Id="rId4" Type="http://schemas.openxmlformats.org/officeDocument/2006/relationships/vmlDrawing" Target="../drawings/vmlDrawing40.vml"/><Relationship Id="rId3" Type="http://schemas.openxmlformats.org/officeDocument/2006/relationships/slideLayout" Target="../slideLayouts/slideLayout2.xml"/><Relationship Id="rId2" Type="http://schemas.openxmlformats.org/officeDocument/2006/relationships/image" Target="../media/image84.emf"/><Relationship Id="rId1" Type="http://schemas.openxmlformats.org/officeDocument/2006/relationships/oleObject" Target="../embeddings/oleObject59.bin"/></Relationships>
</file>

<file path=ppt/slides/_rels/slide1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0.png"/></Relationships>
</file>

<file path=ppt/slides/_rels/slide157.xml.rels><?xml version="1.0" encoding="UTF-8" standalone="yes"?>
<Relationships xmlns="http://schemas.openxmlformats.org/package/2006/relationships"><Relationship Id="rId4" Type="http://schemas.openxmlformats.org/officeDocument/2006/relationships/vmlDrawing" Target="../drawings/vmlDrawing41.vml"/><Relationship Id="rId3" Type="http://schemas.openxmlformats.org/officeDocument/2006/relationships/slideLayout" Target="../slideLayouts/slideLayout2.xml"/><Relationship Id="rId2" Type="http://schemas.openxmlformats.org/officeDocument/2006/relationships/image" Target="../media/image91.emf"/><Relationship Id="rId1" Type="http://schemas.openxmlformats.org/officeDocument/2006/relationships/oleObject" Target="../embeddings/oleObject60.bin"/></Relationships>
</file>

<file path=ppt/slides/_rels/slide1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2.png"/></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12.emf"/><Relationship Id="rId1" Type="http://schemas.openxmlformats.org/officeDocument/2006/relationships/oleObject" Target="../embeddings/oleObject1.bin"/></Relationships>
</file>

<file path=ppt/slides/_rels/slide1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3.png"/></Relationships>
</file>

<file path=ppt/slides/_rels/slide1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4.png"/></Relationships>
</file>

<file path=ppt/slides/_rels/slide1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5.png"/></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7.png"/><Relationship Id="rId1" Type="http://schemas.openxmlformats.org/officeDocument/2006/relationships/image" Target="../media/image96.png"/></Relationships>
</file>

<file path=ppt/slides/_rels/slide16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9.png"/><Relationship Id="rId1" Type="http://schemas.openxmlformats.org/officeDocument/2006/relationships/image" Target="../media/image98.png"/></Relationships>
</file>

<file path=ppt/slides/_rels/slide16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1.png"/><Relationship Id="rId1" Type="http://schemas.openxmlformats.org/officeDocument/2006/relationships/image" Target="../media/image100.png"/></Relationships>
</file>

<file path=ppt/slides/_rels/slide1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2.png"/></Relationships>
</file>

<file path=ppt/slides/_rels/slide16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4.png"/><Relationship Id="rId1" Type="http://schemas.openxmlformats.org/officeDocument/2006/relationships/image" Target="../media/image103.png"/></Relationships>
</file>

<file path=ppt/slides/_rels/slide1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7.png"/><Relationship Id="rId1" Type="http://schemas.openxmlformats.org/officeDocument/2006/relationships/image" Target="../media/image106.png"/></Relationships>
</file>

<file path=ppt/slides/_rels/slide17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image" Target="../media/image108.png"/></Relationships>
</file>

<file path=ppt/slides/_rels/slide17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1.png"/></Relationships>
</file>

<file path=ppt/slides/_rels/slide17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2.png"/></Relationships>
</file>

<file path=ppt/slides/_rels/slide17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3.png"/></Relationships>
</file>

<file path=ppt/slides/_rels/slide175.xml.rels><?xml version="1.0" encoding="UTF-8" standalone="yes"?>
<Relationships xmlns="http://schemas.openxmlformats.org/package/2006/relationships"><Relationship Id="rId8" Type="http://schemas.openxmlformats.org/officeDocument/2006/relationships/vmlDrawing" Target="../drawings/vmlDrawing42.vml"/><Relationship Id="rId7" Type="http://schemas.openxmlformats.org/officeDocument/2006/relationships/slideLayout" Target="../slideLayouts/slideLayout2.xml"/><Relationship Id="rId6" Type="http://schemas.openxmlformats.org/officeDocument/2006/relationships/image" Target="../media/image116.wmf"/><Relationship Id="rId5" Type="http://schemas.openxmlformats.org/officeDocument/2006/relationships/oleObject" Target="../embeddings/oleObject63.bin"/><Relationship Id="rId4" Type="http://schemas.openxmlformats.org/officeDocument/2006/relationships/image" Target="../media/image115.wmf"/><Relationship Id="rId3" Type="http://schemas.openxmlformats.org/officeDocument/2006/relationships/oleObject" Target="../embeddings/oleObject62.bin"/><Relationship Id="rId2" Type="http://schemas.openxmlformats.org/officeDocument/2006/relationships/image" Target="../media/image114.wmf"/><Relationship Id="rId1" Type="http://schemas.openxmlformats.org/officeDocument/2006/relationships/oleObject" Target="../embeddings/oleObject61.bin"/></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13.emf"/><Relationship Id="rId1" Type="http://schemas.openxmlformats.org/officeDocument/2006/relationships/oleObject" Target="../embeddings/oleObject2.bin"/></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8" Type="http://schemas.openxmlformats.org/officeDocument/2006/relationships/vmlDrawing" Target="../drawings/vmlDrawing43.vml"/><Relationship Id="rId7" Type="http://schemas.openxmlformats.org/officeDocument/2006/relationships/slideLayout" Target="../slideLayouts/slideLayout2.xml"/><Relationship Id="rId6" Type="http://schemas.openxmlformats.org/officeDocument/2006/relationships/image" Target="../media/image119.wmf"/><Relationship Id="rId5" Type="http://schemas.openxmlformats.org/officeDocument/2006/relationships/oleObject" Target="../embeddings/oleObject66.bin"/><Relationship Id="rId4" Type="http://schemas.openxmlformats.org/officeDocument/2006/relationships/image" Target="../media/image118.wmf"/><Relationship Id="rId3" Type="http://schemas.openxmlformats.org/officeDocument/2006/relationships/oleObject" Target="../embeddings/oleObject65.bin"/><Relationship Id="rId2" Type="http://schemas.openxmlformats.org/officeDocument/2006/relationships/image" Target="../media/image117.wmf"/><Relationship Id="rId1" Type="http://schemas.openxmlformats.org/officeDocument/2006/relationships/oleObject" Target="../embeddings/oleObject64.bin"/></Relationships>
</file>

<file path=ppt/slides/_rels/slide183.xml.rels><?xml version="1.0" encoding="UTF-8" standalone="yes"?>
<Relationships xmlns="http://schemas.openxmlformats.org/package/2006/relationships"><Relationship Id="rId8" Type="http://schemas.openxmlformats.org/officeDocument/2006/relationships/vmlDrawing" Target="../drawings/vmlDrawing44.vml"/><Relationship Id="rId7" Type="http://schemas.openxmlformats.org/officeDocument/2006/relationships/slideLayout" Target="../slideLayouts/slideLayout2.xml"/><Relationship Id="rId6" Type="http://schemas.openxmlformats.org/officeDocument/2006/relationships/image" Target="../media/image122.wmf"/><Relationship Id="rId5" Type="http://schemas.openxmlformats.org/officeDocument/2006/relationships/oleObject" Target="../embeddings/oleObject69.bin"/><Relationship Id="rId4" Type="http://schemas.openxmlformats.org/officeDocument/2006/relationships/image" Target="../media/image121.wmf"/><Relationship Id="rId3" Type="http://schemas.openxmlformats.org/officeDocument/2006/relationships/oleObject" Target="../embeddings/oleObject68.bin"/><Relationship Id="rId2" Type="http://schemas.openxmlformats.org/officeDocument/2006/relationships/image" Target="../media/image120.wmf"/><Relationship Id="rId1" Type="http://schemas.openxmlformats.org/officeDocument/2006/relationships/oleObject" Target="../embeddings/oleObject67.bin"/></Relationships>
</file>

<file path=ppt/slides/_rels/slide184.xml.rels><?xml version="1.0" encoding="UTF-8" standalone="yes"?>
<Relationships xmlns="http://schemas.openxmlformats.org/package/2006/relationships"><Relationship Id="rId9" Type="http://schemas.openxmlformats.org/officeDocument/2006/relationships/oleObject" Target="../embeddings/oleObject74.bin"/><Relationship Id="rId8" Type="http://schemas.openxmlformats.org/officeDocument/2006/relationships/image" Target="../media/image126.wmf"/><Relationship Id="rId7" Type="http://schemas.openxmlformats.org/officeDocument/2006/relationships/oleObject" Target="../embeddings/oleObject73.bin"/><Relationship Id="rId6" Type="http://schemas.openxmlformats.org/officeDocument/2006/relationships/image" Target="../media/image125.wmf"/><Relationship Id="rId5" Type="http://schemas.openxmlformats.org/officeDocument/2006/relationships/oleObject" Target="../embeddings/oleObject72.bin"/><Relationship Id="rId4" Type="http://schemas.openxmlformats.org/officeDocument/2006/relationships/image" Target="../media/image124.wmf"/><Relationship Id="rId3" Type="http://schemas.openxmlformats.org/officeDocument/2006/relationships/oleObject" Target="../embeddings/oleObject71.bin"/><Relationship Id="rId2" Type="http://schemas.openxmlformats.org/officeDocument/2006/relationships/image" Target="../media/image123.wmf"/><Relationship Id="rId14" Type="http://schemas.openxmlformats.org/officeDocument/2006/relationships/vmlDrawing" Target="../drawings/vmlDrawing45.vml"/><Relationship Id="rId13" Type="http://schemas.openxmlformats.org/officeDocument/2006/relationships/slideLayout" Target="../slideLayouts/slideLayout2.xml"/><Relationship Id="rId12" Type="http://schemas.openxmlformats.org/officeDocument/2006/relationships/image" Target="../media/image128.wmf"/><Relationship Id="rId11" Type="http://schemas.openxmlformats.org/officeDocument/2006/relationships/oleObject" Target="../embeddings/oleObject75.bin"/><Relationship Id="rId10" Type="http://schemas.openxmlformats.org/officeDocument/2006/relationships/image" Target="../media/image127.wmf"/><Relationship Id="rId1" Type="http://schemas.openxmlformats.org/officeDocument/2006/relationships/oleObject" Target="../embeddings/oleObject70.bin"/></Relationships>
</file>

<file path=ppt/slides/_rels/slide18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9.png"/></Relationships>
</file>

<file path=ppt/slides/_rels/slide186.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2.xml"/><Relationship Id="rId2" Type="http://schemas.openxmlformats.org/officeDocument/2006/relationships/image" Target="../media/image14.emf"/><Relationship Id="rId1" Type="http://schemas.openxmlformats.org/officeDocument/2006/relationships/oleObject" Target="../embeddings/oleObject3.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2.xml"/><Relationship Id="rId2" Type="http://schemas.openxmlformats.org/officeDocument/2006/relationships/image" Target="../media/image16.emf"/><Relationship Id="rId1" Type="http://schemas.openxmlformats.org/officeDocument/2006/relationships/oleObject" Target="../embeddings/oleObject4.bin"/></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4" Type="http://schemas.openxmlformats.org/officeDocument/2006/relationships/vmlDrawing" Target="../drawings/vmlDrawing5.vml"/><Relationship Id="rId3" Type="http://schemas.openxmlformats.org/officeDocument/2006/relationships/slideLayout" Target="../slideLayouts/slideLayout2.xml"/><Relationship Id="rId2" Type="http://schemas.openxmlformats.org/officeDocument/2006/relationships/image" Target="../media/image17.emf"/><Relationship Id="rId1" Type="http://schemas.openxmlformats.org/officeDocument/2006/relationships/oleObject" Target="../embeddings/oleObject5.bin"/></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4" Type="http://schemas.openxmlformats.org/officeDocument/2006/relationships/vmlDrawing" Target="../drawings/vmlDrawing6.vml"/><Relationship Id="rId3" Type="http://schemas.openxmlformats.org/officeDocument/2006/relationships/slideLayout" Target="../slideLayouts/slideLayout2.xml"/><Relationship Id="rId2" Type="http://schemas.openxmlformats.org/officeDocument/2006/relationships/image" Target="../media/image18.emf"/><Relationship Id="rId1" Type="http://schemas.openxmlformats.org/officeDocument/2006/relationships/oleObject" Target="../embeddings/oleObject6.bin"/></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4" Type="http://schemas.openxmlformats.org/officeDocument/2006/relationships/vmlDrawing" Target="../drawings/vmlDrawing7.vml"/><Relationship Id="rId3" Type="http://schemas.openxmlformats.org/officeDocument/2006/relationships/slideLayout" Target="../slideLayouts/slideLayout2.xml"/><Relationship Id="rId2" Type="http://schemas.openxmlformats.org/officeDocument/2006/relationships/image" Target="../media/image19.emf"/><Relationship Id="rId1" Type="http://schemas.openxmlformats.org/officeDocument/2006/relationships/oleObject" Target="../embeddings/oleObject7.bin"/></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4" Type="http://schemas.openxmlformats.org/officeDocument/2006/relationships/vmlDrawing" Target="../drawings/vmlDrawing8.vml"/><Relationship Id="rId3" Type="http://schemas.openxmlformats.org/officeDocument/2006/relationships/slideLayout" Target="../slideLayouts/slideLayout2.xml"/><Relationship Id="rId2" Type="http://schemas.openxmlformats.org/officeDocument/2006/relationships/image" Target="../media/image20.emf"/><Relationship Id="rId1" Type="http://schemas.openxmlformats.org/officeDocument/2006/relationships/oleObject" Target="../embeddings/oleObject8.bin"/></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4" Type="http://schemas.openxmlformats.org/officeDocument/2006/relationships/vmlDrawing" Target="../drawings/vmlDrawing9.vml"/><Relationship Id="rId3" Type="http://schemas.openxmlformats.org/officeDocument/2006/relationships/slideLayout" Target="../slideLayouts/slideLayout2.xml"/><Relationship Id="rId2" Type="http://schemas.openxmlformats.org/officeDocument/2006/relationships/image" Target="../media/image21.emf"/><Relationship Id="rId1" Type="http://schemas.openxmlformats.org/officeDocument/2006/relationships/oleObject" Target="../embeddings/oleObject9.bin"/></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50.xml.rels><?xml version="1.0" encoding="UTF-8" standalone="yes"?>
<Relationships xmlns="http://schemas.openxmlformats.org/package/2006/relationships"><Relationship Id="rId4" Type="http://schemas.openxmlformats.org/officeDocument/2006/relationships/vmlDrawing" Target="../drawings/vmlDrawing10.vml"/><Relationship Id="rId3" Type="http://schemas.openxmlformats.org/officeDocument/2006/relationships/slideLayout" Target="../slideLayouts/slideLayout2.xml"/><Relationship Id="rId2" Type="http://schemas.openxmlformats.org/officeDocument/2006/relationships/image" Target="../media/image22.wmf"/><Relationship Id="rId1" Type="http://schemas.openxmlformats.org/officeDocument/2006/relationships/oleObject" Target="../embeddings/oleObject10.bin"/></Relationships>
</file>

<file path=ppt/slides/_rels/slide51.xml.rels><?xml version="1.0" encoding="UTF-8" standalone="yes"?>
<Relationships xmlns="http://schemas.openxmlformats.org/package/2006/relationships"><Relationship Id="rId6" Type="http://schemas.openxmlformats.org/officeDocument/2006/relationships/vmlDrawing" Target="../drawings/vmlDrawing11.vml"/><Relationship Id="rId5" Type="http://schemas.openxmlformats.org/officeDocument/2006/relationships/slideLayout" Target="../slideLayouts/slideLayout2.xml"/><Relationship Id="rId4" Type="http://schemas.openxmlformats.org/officeDocument/2006/relationships/image" Target="../media/image23.wmf"/><Relationship Id="rId3" Type="http://schemas.openxmlformats.org/officeDocument/2006/relationships/oleObject" Target="../embeddings/oleObject12.bin"/><Relationship Id="rId2" Type="http://schemas.openxmlformats.org/officeDocument/2006/relationships/image" Target="../media/image22.wmf"/><Relationship Id="rId1" Type="http://schemas.openxmlformats.org/officeDocument/2006/relationships/oleObject" Target="../embeddings/oleObject11.bin"/></Relationships>
</file>

<file path=ppt/slides/_rels/slide52.xml.rels><?xml version="1.0" encoding="UTF-8" standalone="yes"?>
<Relationships xmlns="http://schemas.openxmlformats.org/package/2006/relationships"><Relationship Id="rId6" Type="http://schemas.openxmlformats.org/officeDocument/2006/relationships/vmlDrawing" Target="../drawings/vmlDrawing12.vml"/><Relationship Id="rId5" Type="http://schemas.openxmlformats.org/officeDocument/2006/relationships/slideLayout" Target="../slideLayouts/slideLayout2.xml"/><Relationship Id="rId4" Type="http://schemas.openxmlformats.org/officeDocument/2006/relationships/image" Target="../media/image25.wmf"/><Relationship Id="rId3" Type="http://schemas.openxmlformats.org/officeDocument/2006/relationships/oleObject" Target="../embeddings/oleObject14.bin"/><Relationship Id="rId2" Type="http://schemas.openxmlformats.org/officeDocument/2006/relationships/image" Target="../media/image24.wmf"/><Relationship Id="rId1" Type="http://schemas.openxmlformats.org/officeDocument/2006/relationships/oleObject" Target="../embeddings/oleObject13.bin"/></Relationships>
</file>

<file path=ppt/slides/_rels/slide53.xml.rels><?xml version="1.0" encoding="UTF-8" standalone="yes"?>
<Relationships xmlns="http://schemas.openxmlformats.org/package/2006/relationships"><Relationship Id="rId4" Type="http://schemas.openxmlformats.org/officeDocument/2006/relationships/vmlDrawing" Target="../drawings/vmlDrawing13.vml"/><Relationship Id="rId3" Type="http://schemas.openxmlformats.org/officeDocument/2006/relationships/slideLayout" Target="../slideLayouts/slideLayout2.xml"/><Relationship Id="rId2" Type="http://schemas.openxmlformats.org/officeDocument/2006/relationships/image" Target="../media/image26.wmf"/><Relationship Id="rId1" Type="http://schemas.openxmlformats.org/officeDocument/2006/relationships/oleObject" Target="../embeddings/oleObject15.bin"/></Relationships>
</file>

<file path=ppt/slides/_rels/slide54.xml.rels><?xml version="1.0" encoding="UTF-8" standalone="yes"?>
<Relationships xmlns="http://schemas.openxmlformats.org/package/2006/relationships"><Relationship Id="rId6" Type="http://schemas.openxmlformats.org/officeDocument/2006/relationships/vmlDrawing" Target="../drawings/vmlDrawing14.vml"/><Relationship Id="rId5" Type="http://schemas.openxmlformats.org/officeDocument/2006/relationships/slideLayout" Target="../slideLayouts/slideLayout2.xml"/><Relationship Id="rId4" Type="http://schemas.openxmlformats.org/officeDocument/2006/relationships/image" Target="../media/image28.wmf"/><Relationship Id="rId3" Type="http://schemas.openxmlformats.org/officeDocument/2006/relationships/oleObject" Target="../embeddings/oleObject17.bin"/><Relationship Id="rId2" Type="http://schemas.openxmlformats.org/officeDocument/2006/relationships/image" Target="../media/image27.wmf"/><Relationship Id="rId1" Type="http://schemas.openxmlformats.org/officeDocument/2006/relationships/oleObject" Target="../embeddings/oleObject16.bin"/></Relationships>
</file>

<file path=ppt/slides/_rels/slide55.xml.rels><?xml version="1.0" encoding="UTF-8" standalone="yes"?>
<Relationships xmlns="http://schemas.openxmlformats.org/package/2006/relationships"><Relationship Id="rId9" Type="http://schemas.openxmlformats.org/officeDocument/2006/relationships/oleObject" Target="../embeddings/oleObject22.bin"/><Relationship Id="rId8" Type="http://schemas.openxmlformats.org/officeDocument/2006/relationships/image" Target="../media/image32.wmf"/><Relationship Id="rId7" Type="http://schemas.openxmlformats.org/officeDocument/2006/relationships/oleObject" Target="../embeddings/oleObject21.bin"/><Relationship Id="rId6" Type="http://schemas.openxmlformats.org/officeDocument/2006/relationships/image" Target="../media/image31.wmf"/><Relationship Id="rId5" Type="http://schemas.openxmlformats.org/officeDocument/2006/relationships/oleObject" Target="../embeddings/oleObject20.bin"/><Relationship Id="rId4" Type="http://schemas.openxmlformats.org/officeDocument/2006/relationships/image" Target="../media/image30.wmf"/><Relationship Id="rId3" Type="http://schemas.openxmlformats.org/officeDocument/2006/relationships/oleObject" Target="../embeddings/oleObject19.bin"/><Relationship Id="rId2" Type="http://schemas.openxmlformats.org/officeDocument/2006/relationships/image" Target="../media/image29.wmf"/><Relationship Id="rId12" Type="http://schemas.openxmlformats.org/officeDocument/2006/relationships/vmlDrawing" Target="../drawings/vmlDrawing15.vml"/><Relationship Id="rId11" Type="http://schemas.openxmlformats.org/officeDocument/2006/relationships/slideLayout" Target="../slideLayouts/slideLayout2.xml"/><Relationship Id="rId10" Type="http://schemas.openxmlformats.org/officeDocument/2006/relationships/image" Target="../media/image33.wmf"/><Relationship Id="rId1" Type="http://schemas.openxmlformats.org/officeDocument/2006/relationships/oleObject" Target="../embeddings/oleObject18.bin"/></Relationships>
</file>

<file path=ppt/slides/_rels/slide56.xml.rels><?xml version="1.0" encoding="UTF-8" standalone="yes"?>
<Relationships xmlns="http://schemas.openxmlformats.org/package/2006/relationships"><Relationship Id="rId4" Type="http://schemas.openxmlformats.org/officeDocument/2006/relationships/vmlDrawing" Target="../drawings/vmlDrawing16.vml"/><Relationship Id="rId3" Type="http://schemas.openxmlformats.org/officeDocument/2006/relationships/slideLayout" Target="../slideLayouts/slideLayout2.xml"/><Relationship Id="rId2" Type="http://schemas.openxmlformats.org/officeDocument/2006/relationships/image" Target="../media/image34.emf"/><Relationship Id="rId1" Type="http://schemas.openxmlformats.org/officeDocument/2006/relationships/oleObject" Target="../embeddings/oleObject23.bin"/></Relationships>
</file>

<file path=ppt/slides/_rels/slide57.xml.rels><?xml version="1.0" encoding="UTF-8" standalone="yes"?>
<Relationships xmlns="http://schemas.openxmlformats.org/package/2006/relationships"><Relationship Id="rId4" Type="http://schemas.openxmlformats.org/officeDocument/2006/relationships/vmlDrawing" Target="../drawings/vmlDrawing17.vml"/><Relationship Id="rId3" Type="http://schemas.openxmlformats.org/officeDocument/2006/relationships/slideLayout" Target="../slideLayouts/slideLayout2.xml"/><Relationship Id="rId2" Type="http://schemas.openxmlformats.org/officeDocument/2006/relationships/image" Target="../media/image35.emf"/><Relationship Id="rId1" Type="http://schemas.openxmlformats.org/officeDocument/2006/relationships/oleObject" Target="../embeddings/oleObject24.bin"/></Relationships>
</file>

<file path=ppt/slides/_rels/slide58.xml.rels><?xml version="1.0" encoding="UTF-8" standalone="yes"?>
<Relationships xmlns="http://schemas.openxmlformats.org/package/2006/relationships"><Relationship Id="rId4" Type="http://schemas.openxmlformats.org/officeDocument/2006/relationships/vmlDrawing" Target="../drawings/vmlDrawing18.vml"/><Relationship Id="rId3" Type="http://schemas.openxmlformats.org/officeDocument/2006/relationships/slideLayout" Target="../slideLayouts/slideLayout2.xml"/><Relationship Id="rId2" Type="http://schemas.openxmlformats.org/officeDocument/2006/relationships/image" Target="../media/image36.emf"/><Relationship Id="rId1" Type="http://schemas.openxmlformats.org/officeDocument/2006/relationships/oleObject" Target="../embeddings/oleObject25.bin"/></Relationships>
</file>

<file path=ppt/slides/_rels/slide59.xml.rels><?xml version="1.0" encoding="UTF-8" standalone="yes"?>
<Relationships xmlns="http://schemas.openxmlformats.org/package/2006/relationships"><Relationship Id="rId4" Type="http://schemas.openxmlformats.org/officeDocument/2006/relationships/vmlDrawing" Target="../drawings/vmlDrawing19.vml"/><Relationship Id="rId3" Type="http://schemas.openxmlformats.org/officeDocument/2006/relationships/slideLayout" Target="../slideLayouts/slideLayout2.xml"/><Relationship Id="rId2" Type="http://schemas.openxmlformats.org/officeDocument/2006/relationships/image" Target="../media/image37.emf"/><Relationship Id="rId1" Type="http://schemas.openxmlformats.org/officeDocument/2006/relationships/oleObject" Target="../embeddings/oleObject26.bin"/></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0.xml.rels><?xml version="1.0" encoding="UTF-8" standalone="yes"?>
<Relationships xmlns="http://schemas.openxmlformats.org/package/2006/relationships"><Relationship Id="rId4" Type="http://schemas.openxmlformats.org/officeDocument/2006/relationships/vmlDrawing" Target="../drawings/vmlDrawing20.vml"/><Relationship Id="rId3" Type="http://schemas.openxmlformats.org/officeDocument/2006/relationships/slideLayout" Target="../slideLayouts/slideLayout2.xml"/><Relationship Id="rId2" Type="http://schemas.openxmlformats.org/officeDocument/2006/relationships/image" Target="../media/image38.emf"/><Relationship Id="rId1" Type="http://schemas.openxmlformats.org/officeDocument/2006/relationships/oleObject" Target="../embeddings/oleObject27.bin"/></Relationships>
</file>

<file path=ppt/slides/_rels/slide61.xml.rels><?xml version="1.0" encoding="UTF-8" standalone="yes"?>
<Relationships xmlns="http://schemas.openxmlformats.org/package/2006/relationships"><Relationship Id="rId4" Type="http://schemas.openxmlformats.org/officeDocument/2006/relationships/vmlDrawing" Target="../drawings/vmlDrawing21.vml"/><Relationship Id="rId3" Type="http://schemas.openxmlformats.org/officeDocument/2006/relationships/slideLayout" Target="../slideLayouts/slideLayout2.xml"/><Relationship Id="rId2" Type="http://schemas.openxmlformats.org/officeDocument/2006/relationships/image" Target="../media/image39.emf"/><Relationship Id="rId1" Type="http://schemas.openxmlformats.org/officeDocument/2006/relationships/oleObject" Target="../embeddings/oleObject28.bin"/></Relationships>
</file>

<file path=ppt/slides/_rels/slide62.xml.rels><?xml version="1.0" encoding="UTF-8" standalone="yes"?>
<Relationships xmlns="http://schemas.openxmlformats.org/package/2006/relationships"><Relationship Id="rId4" Type="http://schemas.openxmlformats.org/officeDocument/2006/relationships/vmlDrawing" Target="../drawings/vmlDrawing22.vml"/><Relationship Id="rId3" Type="http://schemas.openxmlformats.org/officeDocument/2006/relationships/slideLayout" Target="../slideLayouts/slideLayout2.xml"/><Relationship Id="rId2" Type="http://schemas.openxmlformats.org/officeDocument/2006/relationships/image" Target="../media/image40.emf"/><Relationship Id="rId1" Type="http://schemas.openxmlformats.org/officeDocument/2006/relationships/oleObject" Target="../embeddings/oleObject29.bin"/></Relationships>
</file>

<file path=ppt/slides/_rels/slide63.xml.rels><?xml version="1.0" encoding="UTF-8" standalone="yes"?>
<Relationships xmlns="http://schemas.openxmlformats.org/package/2006/relationships"><Relationship Id="rId6" Type="http://schemas.openxmlformats.org/officeDocument/2006/relationships/vmlDrawing" Target="../drawings/vmlDrawing23.vml"/><Relationship Id="rId5" Type="http://schemas.openxmlformats.org/officeDocument/2006/relationships/slideLayout" Target="../slideLayouts/slideLayout2.xml"/><Relationship Id="rId4" Type="http://schemas.openxmlformats.org/officeDocument/2006/relationships/image" Target="../media/image42.wmf"/><Relationship Id="rId3" Type="http://schemas.openxmlformats.org/officeDocument/2006/relationships/oleObject" Target="../embeddings/oleObject31.bin"/><Relationship Id="rId2" Type="http://schemas.openxmlformats.org/officeDocument/2006/relationships/image" Target="../media/image41.wmf"/><Relationship Id="rId1" Type="http://schemas.openxmlformats.org/officeDocument/2006/relationships/oleObject" Target="../embeddings/oleObject30.bin"/></Relationships>
</file>

<file path=ppt/slides/_rels/slide64.xml.rels><?xml version="1.0" encoding="UTF-8" standalone="yes"?>
<Relationships xmlns="http://schemas.openxmlformats.org/package/2006/relationships"><Relationship Id="rId4" Type="http://schemas.openxmlformats.org/officeDocument/2006/relationships/vmlDrawing" Target="../drawings/vmlDrawing24.vml"/><Relationship Id="rId3" Type="http://schemas.openxmlformats.org/officeDocument/2006/relationships/slideLayout" Target="../slideLayouts/slideLayout2.xml"/><Relationship Id="rId2" Type="http://schemas.openxmlformats.org/officeDocument/2006/relationships/image" Target="../media/image43.emf"/><Relationship Id="rId1" Type="http://schemas.openxmlformats.org/officeDocument/2006/relationships/oleObject" Target="../embeddings/oleObject32.bin"/></Relationships>
</file>

<file path=ppt/slides/_rels/slide65.xml.rels><?xml version="1.0" encoding="UTF-8" standalone="yes"?>
<Relationships xmlns="http://schemas.openxmlformats.org/package/2006/relationships"><Relationship Id="rId4" Type="http://schemas.openxmlformats.org/officeDocument/2006/relationships/vmlDrawing" Target="../drawings/vmlDrawing25.vml"/><Relationship Id="rId3" Type="http://schemas.openxmlformats.org/officeDocument/2006/relationships/slideLayout" Target="../slideLayouts/slideLayout2.xml"/><Relationship Id="rId2" Type="http://schemas.openxmlformats.org/officeDocument/2006/relationships/image" Target="../media/image44.emf"/><Relationship Id="rId1" Type="http://schemas.openxmlformats.org/officeDocument/2006/relationships/oleObject" Target="../embeddings/oleObject33.bin"/></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4" Type="http://schemas.openxmlformats.org/officeDocument/2006/relationships/vmlDrawing" Target="../drawings/vmlDrawing26.vml"/><Relationship Id="rId3" Type="http://schemas.openxmlformats.org/officeDocument/2006/relationships/slideLayout" Target="../slideLayouts/slideLayout2.xml"/><Relationship Id="rId2" Type="http://schemas.openxmlformats.org/officeDocument/2006/relationships/image" Target="../media/image45.emf"/><Relationship Id="rId1" Type="http://schemas.openxmlformats.org/officeDocument/2006/relationships/oleObject" Target="../embeddings/oleObject34.bin"/></Relationships>
</file>

<file path=ppt/slides/_rels/slide68.xml.rels><?xml version="1.0" encoding="UTF-8" standalone="yes"?>
<Relationships xmlns="http://schemas.openxmlformats.org/package/2006/relationships"><Relationship Id="rId4" Type="http://schemas.openxmlformats.org/officeDocument/2006/relationships/vmlDrawing" Target="../drawings/vmlDrawing27.vml"/><Relationship Id="rId3" Type="http://schemas.openxmlformats.org/officeDocument/2006/relationships/slideLayout" Target="../slideLayouts/slideLayout2.xml"/><Relationship Id="rId2" Type="http://schemas.openxmlformats.org/officeDocument/2006/relationships/image" Target="../media/image46.emf"/><Relationship Id="rId1" Type="http://schemas.openxmlformats.org/officeDocument/2006/relationships/oleObject" Target="../embeddings/oleObject35.bin"/></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jpe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emf"/></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4" Type="http://schemas.openxmlformats.org/officeDocument/2006/relationships/vmlDrawing" Target="../drawings/vmlDrawing28.vml"/><Relationship Id="rId3" Type="http://schemas.openxmlformats.org/officeDocument/2006/relationships/slideLayout" Target="../slideLayouts/slideLayout2.xml"/><Relationship Id="rId2" Type="http://schemas.openxmlformats.org/officeDocument/2006/relationships/image" Target="../media/image49.emf"/><Relationship Id="rId1" Type="http://schemas.openxmlformats.org/officeDocument/2006/relationships/oleObject" Target="../embeddings/oleObject36.bin"/></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90.xml.rels><?xml version="1.0" encoding="UTF-8" standalone="yes"?>
<Relationships xmlns="http://schemas.openxmlformats.org/package/2006/relationships"><Relationship Id="rId4" Type="http://schemas.openxmlformats.org/officeDocument/2006/relationships/vmlDrawing" Target="../drawings/vmlDrawing29.vml"/><Relationship Id="rId3" Type="http://schemas.openxmlformats.org/officeDocument/2006/relationships/slideLayout" Target="../slideLayouts/slideLayout2.xml"/><Relationship Id="rId2" Type="http://schemas.openxmlformats.org/officeDocument/2006/relationships/image" Target="../media/image50.emf"/><Relationship Id="rId1" Type="http://schemas.openxmlformats.org/officeDocument/2006/relationships/oleObject" Target="../embeddings/oleObject37.bin"/></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4" Type="http://schemas.openxmlformats.org/officeDocument/2006/relationships/vmlDrawing" Target="../drawings/vmlDrawing30.vml"/><Relationship Id="rId3" Type="http://schemas.openxmlformats.org/officeDocument/2006/relationships/slideLayout" Target="../slideLayouts/slideLayout2.xml"/><Relationship Id="rId2" Type="http://schemas.openxmlformats.org/officeDocument/2006/relationships/image" Target="../media/image51.emf"/><Relationship Id="rId1" Type="http://schemas.openxmlformats.org/officeDocument/2006/relationships/oleObject" Target="../embeddings/oleObject38.bin"/></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2"/>
          <p:cNvSpPr>
            <a:spLocks noGrp="1"/>
          </p:cNvSpPr>
          <p:nvPr>
            <p:ph type="ctrTitle"/>
          </p:nvPr>
        </p:nvSpPr>
        <p:spPr>
          <a:xfrm>
            <a:off x="539750" y="1054100"/>
            <a:ext cx="7570788" cy="1628775"/>
          </a:xfrm>
          <a:prstGeom prst="roundRect">
            <a:avLst>
              <a:gd name="adj" fmla="val 50000"/>
            </a:avLst>
          </a:prstGeom>
        </p:spPr>
        <p:txBody>
          <a:bodyPr vert="horz" wrap="square" lIns="96774" tIns="48387" rIns="96774" bIns="48387" anchor="ctr"/>
          <a:lstStyle>
            <a:lvl1pPr lvl="0">
              <a:defRPr/>
            </a:lvl1pPr>
          </a:lstStyle>
          <a:p>
            <a:pPr lvl="0" algn="ctr" eaLnBrk="1" hangingPunct="1"/>
            <a:r>
              <a:rPr lang="en-US" altLang="zh-CN" sz="5100" dirty="0">
                <a:solidFill>
                  <a:schemeClr val="tx1"/>
                </a:solidFill>
                <a:ea typeface="方正舒体" panose="02010601030101010101" pitchFamily="2" charset="-122"/>
              </a:rPr>
              <a:t> </a:t>
            </a:r>
            <a:r>
              <a:rPr lang="zh-CN" altLang="en-US" sz="6000" b="1" dirty="0">
                <a:solidFill>
                  <a:schemeClr val="accent6">
                    <a:lumMod val="75000"/>
                  </a:schemeClr>
                </a:solidFill>
              </a:rPr>
              <a:t>智能微电网技术与实验系统</a:t>
            </a:r>
            <a:endParaRPr lang="zh-CN" altLang="en-US" sz="6000" b="1" dirty="0">
              <a:solidFill>
                <a:schemeClr val="accent6">
                  <a:lumMod val="75000"/>
                </a:schemeClr>
              </a:solidFill>
            </a:endParaRPr>
          </a:p>
        </p:txBody>
      </p:sp>
      <p:sp>
        <p:nvSpPr>
          <p:cNvPr id="8195" name="Rectangle 3"/>
          <p:cNvSpPr>
            <a:spLocks noGrp="1"/>
          </p:cNvSpPr>
          <p:nvPr>
            <p:ph type="subTitle"/>
          </p:nvPr>
        </p:nvSpPr>
        <p:spPr>
          <a:xfrm>
            <a:off x="3354070" y="4912360"/>
            <a:ext cx="2436495" cy="1403350"/>
          </a:xfrm>
        </p:spPr>
        <p:txBody>
          <a:bodyPr vert="horz" wrap="square" lIns="96774" tIns="48387" rIns="96774" bIns="48387" anchor="b"/>
          <a:lstStyle>
            <a:lvl1pPr marL="0" lvl="0" indent="0" algn="ctr">
              <a:buNone/>
              <a:defRPr/>
            </a:lvl1pPr>
            <a:lvl2pPr marL="484505" lvl="1" indent="0" algn="ctr">
              <a:buNone/>
              <a:defRPr/>
            </a:lvl2pPr>
            <a:lvl3pPr marL="968375" lvl="2" indent="0" algn="ctr">
              <a:buNone/>
              <a:defRPr/>
            </a:lvl3pPr>
            <a:lvl4pPr marL="1450975" lvl="3" indent="0" algn="ctr">
              <a:buNone/>
              <a:defRPr/>
            </a:lvl4pPr>
            <a:lvl5pPr marL="1935480" lvl="4" indent="0" algn="ctr">
              <a:buNone/>
              <a:defRPr/>
            </a:lvl5pPr>
          </a:lstStyle>
          <a:p>
            <a:pPr lvl="0" algn="l" eaLnBrk="1" hangingPunct="1">
              <a:lnSpc>
                <a:spcPct val="100000"/>
              </a:lnSpc>
            </a:pPr>
            <a:r>
              <a:rPr lang="en-US" altLang="zh-CN" sz="2800" dirty="0">
                <a:solidFill>
                  <a:schemeClr val="tx2"/>
                </a:solidFill>
                <a:ea typeface="楷体_GB2312" pitchFamily="1" charset="-122"/>
              </a:rPr>
              <a:t>   </a:t>
            </a:r>
            <a:r>
              <a:rPr lang="zh-CN" altLang="en-US" sz="2800" dirty="0">
                <a:solidFill>
                  <a:schemeClr val="tx2"/>
                </a:solidFill>
                <a:ea typeface="楷体_GB2312" pitchFamily="1" charset="-122"/>
              </a:rPr>
              <a:t>电气工程</a:t>
            </a:r>
            <a:endParaRPr lang="zh-CN" altLang="en-US" sz="2800" dirty="0">
              <a:solidFill>
                <a:schemeClr val="tx2"/>
              </a:solidFill>
              <a:ea typeface="楷体_GB2312" pitchFamily="1" charset="-122"/>
            </a:endParaRPr>
          </a:p>
          <a:p>
            <a:pPr lvl="0" algn="l" eaLnBrk="1" hangingPunct="1">
              <a:lnSpc>
                <a:spcPct val="100000"/>
              </a:lnSpc>
            </a:pPr>
            <a:r>
              <a:rPr lang="zh-CN" altLang="en-US" sz="2800" dirty="0">
                <a:solidFill>
                  <a:schemeClr val="tx2"/>
                </a:solidFill>
                <a:ea typeface="楷体_GB2312" pitchFamily="1" charset="-122"/>
              </a:rPr>
              <a:t>       胡 平</a:t>
            </a:r>
            <a:endParaRPr lang="zh-CN" altLang="en-US" sz="2800" dirty="0">
              <a:solidFill>
                <a:schemeClr val="tx2"/>
              </a:solidFill>
              <a:ea typeface="楷体_GB2312" pitchFamily="1" charset="-122"/>
            </a:endParaRPr>
          </a:p>
          <a:p>
            <a:pPr lvl="0" algn="l" eaLnBrk="1" hangingPunct="1">
              <a:lnSpc>
                <a:spcPct val="100000"/>
              </a:lnSpc>
            </a:pPr>
            <a:r>
              <a:rPr lang="zh-CN" altLang="en-US" sz="1800" dirty="0">
                <a:solidFill>
                  <a:schemeClr val="tx2"/>
                </a:solidFill>
                <a:ea typeface="楷体_GB2312" pitchFamily="1" charset="-122"/>
              </a:rPr>
              <a:t>                                                                           </a:t>
            </a:r>
            <a:endParaRPr lang="zh-CN" altLang="en-US" sz="1800" dirty="0">
              <a:solidFill>
                <a:schemeClr val="tx2"/>
              </a:solidFill>
              <a:ea typeface="楷体_GB2312" pitchFamily="1" charset="-122"/>
            </a:endParaRPr>
          </a:p>
        </p:txBody>
      </p:sp>
      <p:pic>
        <p:nvPicPr>
          <p:cNvPr id="8196" name="Picture 5" descr="OOOPIC_vipvip_20080915142711b1e125e7fd7a1de512"/>
          <p:cNvPicPr>
            <a:picLocks noChangeAspect="1"/>
          </p:cNvPicPr>
          <p:nvPr/>
        </p:nvPicPr>
        <p:blipFill>
          <a:blip r:embed="rId1"/>
          <a:stretch>
            <a:fillRect/>
          </a:stretch>
        </p:blipFill>
        <p:spPr>
          <a:xfrm>
            <a:off x="6985000" y="5238750"/>
            <a:ext cx="2159000" cy="1619250"/>
          </a:xfrm>
          <a:prstGeom prst="rect">
            <a:avLst/>
          </a:prstGeom>
          <a:noFill/>
          <a:ln w="9525">
            <a:noFill/>
          </a:ln>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2.1 分布式发电的基本概念</a:t>
            </a:r>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
        <p:nvSpPr>
          <p:cNvPr id="556035" name="矩形 556034"/>
          <p:cNvSpPr/>
          <p:nvPr/>
        </p:nvSpPr>
        <p:spPr>
          <a:xfrm>
            <a:off x="537528" y="1470660"/>
            <a:ext cx="7488237" cy="460375"/>
          </a:xfrm>
          <a:prstGeom prst="rect">
            <a:avLst/>
          </a:prstGeom>
          <a:noFill/>
          <a:ln w="9525">
            <a:noFill/>
          </a:ln>
        </p:spPr>
        <p:txBody>
          <a:bodyPr anchor="ctr">
            <a:spAutoFit/>
          </a:bodyPr>
          <a:p>
            <a:r>
              <a:rPr lang="zh-CN" altLang="en-US" sz="2400" b="0" dirty="0">
                <a:latin typeface="隶书" panose="02010509060101010101" pitchFamily="49" charset="-122"/>
                <a:ea typeface="隶书" panose="02010509060101010101" pitchFamily="49" charset="-122"/>
              </a:rPr>
              <a:t>含有分布式电源的电力系统</a:t>
            </a:r>
            <a:endParaRPr lang="zh-CN" altLang="en-US" sz="2400" b="0" dirty="0">
              <a:latin typeface="隶书" panose="02010509060101010101" pitchFamily="49" charset="-122"/>
              <a:ea typeface="隶书" panose="02010509060101010101" pitchFamily="49" charset="-122"/>
            </a:endParaRPr>
          </a:p>
        </p:txBody>
      </p:sp>
      <p:pic>
        <p:nvPicPr>
          <p:cNvPr id="556037" name="图片 556036"/>
          <p:cNvPicPr>
            <a:picLocks noChangeAspect="1"/>
          </p:cNvPicPr>
          <p:nvPr/>
        </p:nvPicPr>
        <p:blipFill>
          <a:blip r:embed="rId1"/>
          <a:stretch>
            <a:fillRect/>
          </a:stretch>
        </p:blipFill>
        <p:spPr>
          <a:xfrm>
            <a:off x="609600" y="2011045"/>
            <a:ext cx="7498715" cy="3917315"/>
          </a:xfrm>
          <a:prstGeom prst="rect">
            <a:avLst/>
          </a:prstGeom>
          <a:noFill/>
          <a:ln w="9525">
            <a:noFill/>
          </a:ln>
        </p:spPr>
      </p:pic>
    </p:spTree>
  </p:cSld>
  <p:clrMapOvr>
    <a:masterClrMapping/>
  </p:clrMapOvr>
  <p:transition>
    <p:pull dir="rd"/>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400" dirty="0"/>
              <a:t>对光伏发电的实时运行信息和报警信息进行全面的监视，并对光伏发电进行多方面的统计和分析，实现对光伏发电的全方面掌控。光伏发电监控和统计如图</a:t>
            </a:r>
            <a:r>
              <a:rPr lang="en-US" altLang="zh-CN" sz="2400" dirty="0"/>
              <a:t>6-2</a:t>
            </a:r>
            <a:r>
              <a:rPr lang="zh-CN" altLang="zh-CN" sz="2400" dirty="0"/>
              <a:t>所示。</a:t>
            </a:r>
            <a:endParaRPr lang="zh-CN" altLang="zh-CN" sz="2400" dirty="0"/>
          </a:p>
          <a:p>
            <a:r>
              <a:rPr lang="zh-CN" altLang="zh-CN" sz="2400" dirty="0"/>
              <a:t>光伏发电监控主要提供发下功能：</a:t>
            </a:r>
            <a:endParaRPr lang="zh-CN" altLang="zh-CN" sz="2400" dirty="0"/>
          </a:p>
          <a:p>
            <a:pPr lvl="0"/>
            <a:r>
              <a:rPr lang="zh-CN" altLang="zh-CN" sz="2400" dirty="0"/>
              <a:t>实时显示光伏的当前发电总功率、日总发电量、累计总发电量、累计</a:t>
            </a:r>
            <a:r>
              <a:rPr lang="en-US" altLang="zh-CN" sz="2400" dirty="0"/>
              <a:t>CO2</a:t>
            </a:r>
            <a:r>
              <a:rPr lang="zh-CN" altLang="zh-CN" sz="2400" dirty="0"/>
              <a:t>总减排量以及实时发电功率曲线图，并能对整个光伏电站进行可视化的管理。</a:t>
            </a:r>
            <a:endParaRPr lang="zh-CN" altLang="zh-CN" sz="2400" dirty="0"/>
          </a:p>
          <a:p>
            <a:pPr lvl="0"/>
            <a:r>
              <a:rPr lang="zh-CN" altLang="zh-CN" sz="2400" dirty="0"/>
              <a:t>查看各光伏逆变器的运行参数，主要包括直流电压、直流电流、直流功率、交流电压、交流电流、频率、当前发电功率、功率因数、日发电量、累计发电量、累计</a:t>
            </a:r>
            <a:r>
              <a:rPr lang="en-US" altLang="zh-CN" sz="2400" dirty="0"/>
              <a:t>CO2</a:t>
            </a:r>
            <a:r>
              <a:rPr lang="zh-CN" altLang="zh-CN" sz="2400" dirty="0"/>
              <a:t>减排量、逆变器机内温度以及功率输出曲线图等。</a:t>
            </a:r>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
        <p:nvSpPr>
          <p:cNvPr id="5" name="标题 1"/>
          <p:cNvSpPr>
            <a:spLocks noGrp="1"/>
          </p:cNvSpPr>
          <p:nvPr>
            <p:ph type="title"/>
          </p:nvPr>
        </p:nvSpPr>
        <p:spPr>
          <a:xfrm>
            <a:off x="195263" y="228600"/>
            <a:ext cx="8841233" cy="914400"/>
          </a:xfrm>
        </p:spPr>
        <p:txBody>
          <a:bodyPr/>
          <a:lstStyle/>
          <a:p>
            <a:r>
              <a:rPr lang="en-US" altLang="zh-CN" sz="4400" b="1" dirty="0">
                <a:solidFill>
                  <a:schemeClr val="tx1"/>
                </a:solidFill>
                <a:ea typeface="幼圆" panose="02010509060101010101" pitchFamily="1" charset="-122"/>
              </a:rPr>
              <a:t>6.2.1</a:t>
            </a:r>
            <a:r>
              <a:rPr lang="zh-CN" altLang="zh-CN" sz="4400" b="1" dirty="0">
                <a:solidFill>
                  <a:schemeClr val="tx1"/>
                </a:solidFill>
                <a:ea typeface="幼圆" panose="02010509060101010101" pitchFamily="1" charset="-122"/>
              </a:rPr>
              <a:t>光伏发电监控</a:t>
            </a:r>
            <a:endParaRPr lang="zh-CN" altLang="zh-CN" sz="4400" b="1" dirty="0">
              <a:solidFill>
                <a:schemeClr val="tx1"/>
              </a:solidFill>
              <a:ea typeface="幼圆" panose="02010509060101010101" pitchFamily="1" charset="-122"/>
            </a:endParaRPr>
          </a:p>
        </p:txBody>
      </p:sp>
    </p:spTree>
  </p:cSld>
  <p:clrMapOvr>
    <a:masterClrMapping/>
  </p:clrMapOvr>
  <p:transition>
    <p:pull dir="rd"/>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400" dirty="0"/>
              <a:t>如果光伏电站是双轴跟踪类型，还可以监视其组件跟踪状态包括组件倾斜角度及跟踪装置运行状态。</a:t>
            </a:r>
            <a:endParaRPr lang="zh-CN" altLang="zh-CN" sz="2400" dirty="0"/>
          </a:p>
          <a:p>
            <a:pPr lvl="0"/>
            <a:r>
              <a:rPr lang="zh-CN" altLang="zh-CN" sz="2400" dirty="0"/>
              <a:t>监视逆变器的运行状态，采用声光报警方式提示设备出现故障，查看故障原因及故障时间，故障信息包括：电网电压过高、电网电压过低、电网频率过高、电网频率过低、直流电压过高、直流电压过低、逆变器过载、逆变器过热、逆变器短路、散热器过热、逆变器孤岛、通信失败等。</a:t>
            </a:r>
            <a:endParaRPr lang="zh-CN" altLang="zh-CN" sz="2400" dirty="0"/>
          </a:p>
          <a:p>
            <a:pPr lvl="0"/>
            <a:r>
              <a:rPr lang="zh-CN" altLang="zh-CN" sz="2400" dirty="0"/>
              <a:t>预测光伏发电的短期和超短期发电功率，为微电网能量优化调度提供依据。</a:t>
            </a:r>
            <a:endParaRPr lang="zh-CN" altLang="zh-CN" sz="2400" dirty="0"/>
          </a:p>
          <a:p>
            <a:pPr lvl="0"/>
            <a:r>
              <a:rPr lang="zh-CN" altLang="zh-CN" sz="2400" dirty="0"/>
              <a:t>调节光伏发电功率，控制光伏逆变器的启停。</a:t>
            </a:r>
            <a:endParaRPr lang="zh-CN" altLang="zh-CN" sz="2400" dirty="0"/>
          </a:p>
          <a:p>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
        <p:nvSpPr>
          <p:cNvPr id="5" name="标题 1"/>
          <p:cNvSpPr>
            <a:spLocks noGrp="1"/>
          </p:cNvSpPr>
          <p:nvPr>
            <p:ph type="title"/>
          </p:nvPr>
        </p:nvSpPr>
        <p:spPr>
          <a:xfrm>
            <a:off x="195263" y="228600"/>
            <a:ext cx="8841233" cy="914400"/>
          </a:xfrm>
        </p:spPr>
        <p:txBody>
          <a:bodyPr/>
          <a:lstStyle/>
          <a:p>
            <a:r>
              <a:rPr lang="en-US" altLang="zh-CN" sz="4400" b="1" dirty="0">
                <a:solidFill>
                  <a:schemeClr val="tx1"/>
                </a:solidFill>
                <a:ea typeface="幼圆" panose="02010509060101010101" pitchFamily="1" charset="-122"/>
              </a:rPr>
              <a:t>6.2.1</a:t>
            </a:r>
            <a:r>
              <a:rPr lang="zh-CN" altLang="zh-CN" sz="4400" b="1" dirty="0">
                <a:solidFill>
                  <a:schemeClr val="tx1"/>
                </a:solidFill>
                <a:ea typeface="幼圆" panose="02010509060101010101" pitchFamily="1" charset="-122"/>
              </a:rPr>
              <a:t>光伏发电监控</a:t>
            </a:r>
            <a:endParaRPr lang="zh-CN" altLang="zh-CN" sz="4400" b="1" dirty="0">
              <a:solidFill>
                <a:schemeClr val="tx1"/>
              </a:solidFill>
              <a:ea typeface="幼圆" panose="02010509060101010101" pitchFamily="1" charset="-122"/>
            </a:endParaRPr>
          </a:p>
        </p:txBody>
      </p:sp>
    </p:spTree>
  </p:cSld>
  <p:clrMapOvr>
    <a:masterClrMapping/>
  </p:clrMapOvr>
  <p:transition>
    <p:pull dir="rd"/>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400" b="1" dirty="0">
                <a:solidFill>
                  <a:schemeClr val="tx1"/>
                </a:solidFill>
                <a:ea typeface="幼圆" panose="02010509060101010101" pitchFamily="1" charset="-122"/>
              </a:rPr>
              <a:t>6.2.1</a:t>
            </a:r>
            <a:r>
              <a:rPr lang="zh-CN" altLang="zh-CN" sz="4400" b="1" dirty="0">
                <a:solidFill>
                  <a:schemeClr val="tx1"/>
                </a:solidFill>
                <a:ea typeface="幼圆" panose="02010509060101010101" pitchFamily="1" charset="-122"/>
              </a:rPr>
              <a:t>光伏发电监控</a:t>
            </a:r>
            <a:endParaRPr lang="zh-CN" altLang="en-US" sz="4400" b="1" dirty="0">
              <a:solidFill>
                <a:schemeClr val="tx1"/>
              </a:solidFill>
              <a:ea typeface="幼圆" panose="02010509060101010101" pitchFamily="1" charset="-122"/>
            </a:endParaRPr>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pic>
        <p:nvPicPr>
          <p:cNvPr id="296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45160" y="1557020"/>
            <a:ext cx="7660640" cy="402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2144621" y="5517232"/>
            <a:ext cx="4408579" cy="574581"/>
          </a:xfrm>
          <a:prstGeom prst="rect">
            <a:avLst/>
          </a:prstGeom>
        </p:spPr>
        <p:txBody>
          <a:bodyPr wrap="none">
            <a:spAutoFit/>
          </a:bodyPr>
          <a:lstStyle/>
          <a:p>
            <a:pPr algn="ctr">
              <a:lnSpc>
                <a:spcPct val="150000"/>
              </a:lnSpc>
              <a:spcAft>
                <a:spcPts val="0"/>
              </a:spcAft>
            </a:pPr>
            <a:r>
              <a:rPr lang="zh-CN" altLang="zh-CN" sz="2400" dirty="0">
                <a:latin typeface="+mn-lt"/>
                <a:ea typeface="+mn-ea"/>
              </a:rPr>
              <a:t>图6-2 微电网光伏发电监控界面</a:t>
            </a:r>
            <a:endParaRPr lang="zh-CN" altLang="zh-CN" sz="2400" dirty="0">
              <a:latin typeface="+mn-lt"/>
              <a:ea typeface="+mn-ea"/>
            </a:endParaRPr>
          </a:p>
        </p:txBody>
      </p:sp>
    </p:spTree>
  </p:cSld>
  <p:clrMapOvr>
    <a:masterClrMapping/>
  </p:clrMapOvr>
  <p:transition>
    <p:pull dir="rd"/>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340768"/>
            <a:ext cx="7924800" cy="4419600"/>
          </a:xfrm>
        </p:spPr>
        <p:txBody>
          <a:bodyPr/>
          <a:lstStyle/>
          <a:p>
            <a:r>
              <a:rPr lang="zh-CN" altLang="zh-CN" sz="2400" dirty="0"/>
              <a:t>对风力发电的实时运行信息、报警信息进行全面的监视，并对风力发电进行多方面的统计和分析，实现对风力发电的全方面掌控。风力发电监控和统计图如图</a:t>
            </a:r>
            <a:r>
              <a:rPr lang="en-US" altLang="zh-CN" sz="2400" dirty="0"/>
              <a:t>6-2</a:t>
            </a:r>
            <a:r>
              <a:rPr lang="zh-CN" altLang="zh-CN" sz="2400" dirty="0"/>
              <a:t>所示。</a:t>
            </a:r>
            <a:endParaRPr lang="zh-CN" altLang="zh-CN" sz="2400" dirty="0"/>
          </a:p>
          <a:p>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
        <p:nvSpPr>
          <p:cNvPr id="5" name="标题 1"/>
          <p:cNvSpPr>
            <a:spLocks noGrp="1"/>
          </p:cNvSpPr>
          <p:nvPr>
            <p:ph type="title"/>
          </p:nvPr>
        </p:nvSpPr>
        <p:spPr>
          <a:xfrm>
            <a:off x="195263" y="228600"/>
            <a:ext cx="8015287" cy="914400"/>
          </a:xfrm>
        </p:spPr>
        <p:txBody>
          <a:bodyPr/>
          <a:lstStyle/>
          <a:p>
            <a:r>
              <a:rPr lang="en-US" altLang="zh-CN" sz="4400" b="1" dirty="0">
                <a:solidFill>
                  <a:schemeClr val="tx1"/>
                </a:solidFill>
                <a:ea typeface="幼圆" panose="02010509060101010101" pitchFamily="1" charset="-122"/>
              </a:rPr>
              <a:t>6.2.2</a:t>
            </a:r>
            <a:r>
              <a:rPr lang="zh-CN" altLang="en-US" sz="4400" b="1" dirty="0">
                <a:solidFill>
                  <a:schemeClr val="tx1"/>
                </a:solidFill>
                <a:ea typeface="幼圆" panose="02010509060101010101" pitchFamily="1" charset="-122"/>
              </a:rPr>
              <a:t>风力</a:t>
            </a:r>
            <a:r>
              <a:rPr lang="zh-CN" altLang="zh-CN" sz="4400" b="1" dirty="0">
                <a:solidFill>
                  <a:schemeClr val="tx1"/>
                </a:solidFill>
                <a:ea typeface="幼圆" panose="02010509060101010101" pitchFamily="1" charset="-122"/>
              </a:rPr>
              <a:t>发电监控</a:t>
            </a:r>
            <a:endParaRPr lang="zh-CN" altLang="en-US" sz="4400" b="1" dirty="0">
              <a:solidFill>
                <a:schemeClr val="tx1"/>
              </a:solidFill>
              <a:ea typeface="幼圆" panose="02010509060101010101" pitchFamily="1" charset="-122"/>
            </a:endParaRPr>
          </a:p>
        </p:txBody>
      </p:sp>
      <p:pic>
        <p:nvPicPr>
          <p:cNvPr id="307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23664" y="2492896"/>
            <a:ext cx="7496672" cy="36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ll dir="rd"/>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400" dirty="0"/>
              <a:t>对储能电池和</a:t>
            </a:r>
            <a:r>
              <a:rPr lang="en-US" altLang="zh-CN" sz="2400" dirty="0"/>
              <a:t>PCS</a:t>
            </a:r>
            <a:r>
              <a:rPr lang="zh-CN" altLang="zh-CN" sz="2400" dirty="0"/>
              <a:t>的实时运行信息、报警信息进行全面的监视，并对储能进行多方面的统计和分析，实现对储能的全方面掌控。储能监控图如图</a:t>
            </a:r>
            <a:r>
              <a:rPr lang="en-US" altLang="zh-CN" sz="2400" dirty="0"/>
              <a:t>6-3</a:t>
            </a:r>
            <a:r>
              <a:rPr lang="zh-CN" altLang="zh-CN" sz="2400" dirty="0"/>
              <a:t>所示。</a:t>
            </a:r>
            <a:endParaRPr lang="zh-CN" altLang="zh-CN" sz="2400" dirty="0"/>
          </a:p>
          <a:p>
            <a:r>
              <a:rPr lang="zh-CN" altLang="zh-CN" sz="2400" dirty="0"/>
              <a:t>储能监控主要提供以下功能：</a:t>
            </a:r>
            <a:endParaRPr lang="zh-CN" altLang="zh-CN" sz="2400" dirty="0"/>
          </a:p>
          <a:p>
            <a:pPr lvl="0"/>
            <a:r>
              <a:rPr lang="zh-CN" altLang="zh-CN" sz="2400" dirty="0"/>
              <a:t>实时显示储能的当前可放电量、可充电量、最大放电功率、当前放电功率、可放电时间、总充电量、总放电量。</a:t>
            </a:r>
            <a:endParaRPr lang="zh-CN" altLang="zh-CN" sz="2400" dirty="0"/>
          </a:p>
          <a:p>
            <a:pPr lvl="0"/>
            <a:r>
              <a:rPr lang="zh-CN" altLang="zh-CN" sz="2400" dirty="0"/>
              <a:t>遥信：交直流双向变流器的运行状态、保护信息、告警信息。其中，保护信息包括低电压保护、过电压保护、缺相保护、低频保护、过频保护、过电流保护、器件异常保护、电池组异常工况保护、过温保护。</a:t>
            </a:r>
            <a:endParaRPr lang="zh-CN" altLang="zh-CN" sz="2400" dirty="0"/>
          </a:p>
          <a:p>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
        <p:nvSpPr>
          <p:cNvPr id="5" name="标题 1"/>
          <p:cNvSpPr>
            <a:spLocks noGrp="1"/>
          </p:cNvSpPr>
          <p:nvPr>
            <p:ph type="title"/>
          </p:nvPr>
        </p:nvSpPr>
        <p:spPr>
          <a:xfrm>
            <a:off x="195263" y="228600"/>
            <a:ext cx="8015287" cy="914400"/>
          </a:xfrm>
        </p:spPr>
        <p:txBody>
          <a:bodyPr/>
          <a:lstStyle/>
          <a:p>
            <a:r>
              <a:rPr lang="en-US" altLang="zh-CN" sz="4400" b="1" dirty="0">
                <a:solidFill>
                  <a:schemeClr val="tx1"/>
                </a:solidFill>
                <a:ea typeface="幼圆" panose="02010509060101010101" pitchFamily="1" charset="-122"/>
              </a:rPr>
              <a:t>6.2.3</a:t>
            </a:r>
            <a:r>
              <a:rPr lang="zh-CN" altLang="en-US" sz="4400" b="1" dirty="0">
                <a:solidFill>
                  <a:schemeClr val="tx1"/>
                </a:solidFill>
                <a:ea typeface="幼圆" panose="02010509060101010101" pitchFamily="1" charset="-122"/>
              </a:rPr>
              <a:t>储能</a:t>
            </a:r>
            <a:r>
              <a:rPr lang="zh-CN" altLang="zh-CN" sz="4400" b="1" dirty="0">
                <a:solidFill>
                  <a:schemeClr val="tx1"/>
                </a:solidFill>
                <a:ea typeface="幼圆" panose="02010509060101010101" pitchFamily="1" charset="-122"/>
              </a:rPr>
              <a:t>监控</a:t>
            </a:r>
            <a:endParaRPr lang="zh-CN" altLang="en-US" sz="4400" b="1" dirty="0">
              <a:solidFill>
                <a:schemeClr val="tx1"/>
              </a:solidFill>
              <a:ea typeface="幼圆" panose="02010509060101010101" pitchFamily="1" charset="-122"/>
            </a:endParaRPr>
          </a:p>
        </p:txBody>
      </p:sp>
    </p:spTree>
  </p:cSld>
  <p:clrMapOvr>
    <a:masterClrMapping/>
  </p:clrMapOvr>
  <p:transition>
    <p:pull dir="rd"/>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lnSpc>
                <a:spcPct val="160000"/>
              </a:lnSpc>
            </a:pPr>
            <a:r>
              <a:rPr lang="zh-CN" altLang="zh-CN" sz="2400" dirty="0"/>
              <a:t>遥测：交直流双向变流器的电池电压、电池充放电电流、交流电压、输入输出功率等。</a:t>
            </a:r>
            <a:endParaRPr lang="zh-CN" altLang="zh-CN" sz="2400" dirty="0"/>
          </a:p>
          <a:p>
            <a:pPr lvl="0">
              <a:lnSpc>
                <a:spcPct val="160000"/>
              </a:lnSpc>
            </a:pPr>
            <a:r>
              <a:rPr lang="zh-CN" altLang="zh-CN" sz="2400" dirty="0"/>
              <a:t>遥调：对电池充放电时间、充放电电流、电池保护电压进行遥调，实现远端对交直流双向变流器相关参数的调节。</a:t>
            </a:r>
            <a:endParaRPr lang="zh-CN" altLang="zh-CN" sz="2400" dirty="0"/>
          </a:p>
          <a:p>
            <a:pPr lvl="0">
              <a:lnSpc>
                <a:spcPct val="160000"/>
              </a:lnSpc>
            </a:pPr>
            <a:r>
              <a:rPr lang="zh-CN" altLang="zh-CN" sz="2400" dirty="0"/>
              <a:t>遥控：对交直流双向变流器进行远端遥控电池充电、电池放电。</a:t>
            </a:r>
            <a:endParaRPr lang="zh-CN" altLang="zh-CN" sz="2400" dirty="0"/>
          </a:p>
          <a:p>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
        <p:nvSpPr>
          <p:cNvPr id="5" name="标题 1"/>
          <p:cNvSpPr>
            <a:spLocks noGrp="1"/>
          </p:cNvSpPr>
          <p:nvPr>
            <p:ph type="title"/>
          </p:nvPr>
        </p:nvSpPr>
        <p:spPr>
          <a:xfrm>
            <a:off x="195263" y="228600"/>
            <a:ext cx="8015287" cy="914400"/>
          </a:xfrm>
        </p:spPr>
        <p:txBody>
          <a:bodyPr/>
          <a:lstStyle/>
          <a:p>
            <a:r>
              <a:rPr lang="en-US" altLang="zh-CN" sz="4400" b="1" dirty="0">
                <a:solidFill>
                  <a:schemeClr val="tx1"/>
                </a:solidFill>
                <a:ea typeface="幼圆" panose="02010509060101010101" pitchFamily="1" charset="-122"/>
              </a:rPr>
              <a:t>6.2.3</a:t>
            </a:r>
            <a:r>
              <a:rPr lang="zh-CN" altLang="en-US" sz="4400" b="1" dirty="0">
                <a:solidFill>
                  <a:schemeClr val="tx1"/>
                </a:solidFill>
                <a:ea typeface="幼圆" panose="02010509060101010101" pitchFamily="1" charset="-122"/>
              </a:rPr>
              <a:t>储能</a:t>
            </a:r>
            <a:r>
              <a:rPr lang="zh-CN" altLang="zh-CN" sz="4400" b="1" dirty="0">
                <a:solidFill>
                  <a:schemeClr val="tx1"/>
                </a:solidFill>
                <a:ea typeface="幼圆" panose="02010509060101010101" pitchFamily="1" charset="-122"/>
              </a:rPr>
              <a:t>监控</a:t>
            </a:r>
            <a:endParaRPr lang="zh-CN" altLang="en-US" sz="4400" b="1" dirty="0">
              <a:solidFill>
                <a:schemeClr val="tx1"/>
              </a:solidFill>
              <a:ea typeface="幼圆" panose="02010509060101010101" pitchFamily="1" charset="-122"/>
            </a:endParaRPr>
          </a:p>
        </p:txBody>
      </p:sp>
    </p:spTree>
  </p:cSld>
  <p:clrMapOvr>
    <a:masterClrMapping/>
  </p:clrMapOvr>
  <p:transition>
    <p:pull dir="rd"/>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pic>
        <p:nvPicPr>
          <p:cNvPr id="317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71550" y="1450340"/>
            <a:ext cx="7128510" cy="4427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标题 1"/>
          <p:cNvSpPr>
            <a:spLocks noGrp="1"/>
          </p:cNvSpPr>
          <p:nvPr>
            <p:ph type="title"/>
          </p:nvPr>
        </p:nvSpPr>
        <p:spPr>
          <a:xfrm>
            <a:off x="195263" y="228600"/>
            <a:ext cx="8015287" cy="914400"/>
          </a:xfrm>
        </p:spPr>
        <p:txBody>
          <a:bodyPr/>
          <a:lstStyle/>
          <a:p>
            <a:r>
              <a:rPr lang="en-US" altLang="zh-CN" sz="4400" b="1" dirty="0">
                <a:solidFill>
                  <a:schemeClr val="tx1"/>
                </a:solidFill>
                <a:ea typeface="幼圆" panose="02010509060101010101" pitchFamily="1" charset="-122"/>
              </a:rPr>
              <a:t>6.2.3</a:t>
            </a:r>
            <a:r>
              <a:rPr lang="zh-CN" altLang="en-US" sz="4400" b="1" dirty="0">
                <a:solidFill>
                  <a:schemeClr val="tx1"/>
                </a:solidFill>
                <a:ea typeface="幼圆" panose="02010509060101010101" pitchFamily="1" charset="-122"/>
              </a:rPr>
              <a:t>储能</a:t>
            </a:r>
            <a:r>
              <a:rPr lang="zh-CN" altLang="zh-CN" sz="4400" b="1" dirty="0">
                <a:solidFill>
                  <a:schemeClr val="tx1"/>
                </a:solidFill>
                <a:ea typeface="幼圆" panose="02010509060101010101" pitchFamily="1" charset="-122"/>
              </a:rPr>
              <a:t>监控</a:t>
            </a:r>
            <a:endParaRPr lang="zh-CN" altLang="en-US" sz="4400" b="1" dirty="0">
              <a:solidFill>
                <a:schemeClr val="tx1"/>
              </a:solidFill>
              <a:ea typeface="幼圆" panose="02010509060101010101" pitchFamily="1" charset="-122"/>
            </a:endParaRPr>
          </a:p>
        </p:txBody>
      </p:sp>
      <p:sp>
        <p:nvSpPr>
          <p:cNvPr id="5" name="矩形 4"/>
          <p:cNvSpPr/>
          <p:nvPr/>
        </p:nvSpPr>
        <p:spPr>
          <a:xfrm>
            <a:off x="2331707" y="5673819"/>
            <a:ext cx="4408579" cy="574581"/>
          </a:xfrm>
          <a:prstGeom prst="rect">
            <a:avLst/>
          </a:prstGeom>
        </p:spPr>
        <p:txBody>
          <a:bodyPr wrap="none">
            <a:spAutoFit/>
          </a:bodyPr>
          <a:lstStyle/>
          <a:p>
            <a:pPr algn="ctr">
              <a:lnSpc>
                <a:spcPct val="150000"/>
              </a:lnSpc>
              <a:spcAft>
                <a:spcPts val="0"/>
              </a:spcAft>
            </a:pPr>
            <a:r>
              <a:rPr lang="zh-CN" altLang="zh-CN" sz="2400" dirty="0">
                <a:latin typeface="+mn-lt"/>
                <a:ea typeface="+mn-ea"/>
              </a:rPr>
              <a:t>图6-3 微电网储能逆变监控界面</a:t>
            </a:r>
            <a:endParaRPr lang="zh-CN" altLang="zh-CN" sz="2400" dirty="0">
              <a:latin typeface="+mn-lt"/>
              <a:ea typeface="+mn-ea"/>
            </a:endParaRPr>
          </a:p>
        </p:txBody>
      </p:sp>
    </p:spTree>
  </p:cSld>
  <p:clrMapOvr>
    <a:masterClrMapping/>
  </p:clrMapOvr>
  <p:transition>
    <p:pull dir="rd"/>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pic>
        <p:nvPicPr>
          <p:cNvPr id="327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83568" y="1556792"/>
            <a:ext cx="7704856" cy="4032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2495950" y="5589240"/>
            <a:ext cx="4152099" cy="574581"/>
          </a:xfrm>
          <a:prstGeom prst="rect">
            <a:avLst/>
          </a:prstGeom>
        </p:spPr>
        <p:txBody>
          <a:bodyPr wrap="none">
            <a:spAutoFit/>
          </a:bodyPr>
          <a:lstStyle/>
          <a:p>
            <a:pPr algn="ctr">
              <a:lnSpc>
                <a:spcPct val="150000"/>
              </a:lnSpc>
              <a:spcAft>
                <a:spcPts val="0"/>
              </a:spcAft>
            </a:pPr>
            <a:r>
              <a:rPr lang="zh-CN" altLang="zh-CN" sz="2400" dirty="0">
                <a:latin typeface="+mn-lt"/>
                <a:ea typeface="+mn-ea"/>
              </a:rPr>
              <a:t>图6-4 储能BMS管理监控界面</a:t>
            </a:r>
            <a:endParaRPr lang="zh-CN" altLang="zh-CN" sz="2400" dirty="0">
              <a:latin typeface="+mn-lt"/>
              <a:ea typeface="+mn-ea"/>
            </a:endParaRPr>
          </a:p>
        </p:txBody>
      </p:sp>
      <p:sp>
        <p:nvSpPr>
          <p:cNvPr id="7" name="标题 1"/>
          <p:cNvSpPr>
            <a:spLocks noGrp="1"/>
          </p:cNvSpPr>
          <p:nvPr>
            <p:ph type="title"/>
          </p:nvPr>
        </p:nvSpPr>
        <p:spPr>
          <a:xfrm>
            <a:off x="195263" y="228600"/>
            <a:ext cx="8015287" cy="914400"/>
          </a:xfrm>
        </p:spPr>
        <p:txBody>
          <a:bodyPr/>
          <a:lstStyle/>
          <a:p>
            <a:r>
              <a:rPr lang="en-US" altLang="zh-CN" sz="4400" b="1" dirty="0">
                <a:solidFill>
                  <a:schemeClr val="tx1"/>
                </a:solidFill>
                <a:ea typeface="幼圆" panose="02010509060101010101" pitchFamily="1" charset="-122"/>
              </a:rPr>
              <a:t>6.2.3</a:t>
            </a:r>
            <a:r>
              <a:rPr lang="zh-CN" altLang="en-US" sz="4400" b="1" dirty="0">
                <a:solidFill>
                  <a:schemeClr val="tx1"/>
                </a:solidFill>
                <a:ea typeface="幼圆" panose="02010509060101010101" pitchFamily="1" charset="-122"/>
              </a:rPr>
              <a:t>储能</a:t>
            </a:r>
            <a:r>
              <a:rPr lang="zh-CN" altLang="zh-CN" sz="4400" b="1" dirty="0">
                <a:solidFill>
                  <a:schemeClr val="tx1"/>
                </a:solidFill>
                <a:ea typeface="幼圆" panose="02010509060101010101" pitchFamily="1" charset="-122"/>
              </a:rPr>
              <a:t>监控</a:t>
            </a:r>
            <a:endParaRPr lang="zh-CN" altLang="en-US" sz="4400" b="1" dirty="0">
              <a:solidFill>
                <a:schemeClr val="tx1"/>
              </a:solidFill>
              <a:ea typeface="幼圆" panose="02010509060101010101" pitchFamily="1" charset="-122"/>
            </a:endParaRPr>
          </a:p>
        </p:txBody>
      </p:sp>
    </p:spTree>
  </p:cSld>
  <p:clrMapOvr>
    <a:masterClrMapping/>
  </p:clrMapOvr>
  <p:transition>
    <p:pull dir="rd"/>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4837" y="1434170"/>
            <a:ext cx="7924800" cy="4541573"/>
          </a:xfrm>
        </p:spPr>
        <p:txBody>
          <a:bodyPr/>
          <a:lstStyle/>
          <a:p>
            <a:pPr>
              <a:lnSpc>
                <a:spcPct val="170000"/>
              </a:lnSpc>
            </a:pPr>
            <a:r>
              <a:rPr lang="zh-CN" altLang="zh-CN" sz="2400" dirty="0"/>
              <a:t>对负荷运行信息和报警信息进行全面监控，并对负荷进行多方面的统计分析，实现对负荷的全面监控，图</a:t>
            </a:r>
            <a:r>
              <a:rPr lang="en-US" altLang="zh-CN" sz="2400" dirty="0"/>
              <a:t>6-5</a:t>
            </a:r>
            <a:r>
              <a:rPr lang="zh-CN" altLang="zh-CN" sz="2400" dirty="0"/>
              <a:t>为微电网负荷监控图。</a:t>
            </a:r>
            <a:endParaRPr lang="en-US" altLang="zh-CN" sz="2400" dirty="0"/>
          </a:p>
          <a:p>
            <a:pPr>
              <a:lnSpc>
                <a:spcPct val="170000"/>
              </a:lnSpc>
            </a:pPr>
            <a:r>
              <a:rPr lang="zh-CN" altLang="zh-CN" sz="2400" dirty="0"/>
              <a:t>负荷监控主要功能如下：</a:t>
            </a:r>
            <a:endParaRPr lang="zh-CN" altLang="zh-CN" sz="2400" dirty="0"/>
          </a:p>
          <a:p>
            <a:pPr>
              <a:lnSpc>
                <a:spcPct val="170000"/>
              </a:lnSpc>
            </a:pPr>
            <a:r>
              <a:rPr lang="zh-CN" altLang="zh-CN" sz="2400" dirty="0"/>
              <a:t>监测负荷电压、电流、有功功率、无功功率、视在功率。</a:t>
            </a:r>
            <a:endParaRPr lang="zh-CN" altLang="zh-CN" sz="2400" dirty="0"/>
          </a:p>
          <a:p>
            <a:pPr>
              <a:lnSpc>
                <a:spcPct val="170000"/>
              </a:lnSpc>
            </a:pPr>
            <a:r>
              <a:rPr lang="zh-CN" altLang="zh-CN" sz="2400" dirty="0"/>
              <a:t>记录负荷最大功率及时间出</a:t>
            </a:r>
            <a:endParaRPr lang="zh-CN" altLang="zh-CN" sz="2400" dirty="0"/>
          </a:p>
          <a:p>
            <a:endParaRPr lang="zh-CN" altLang="zh-CN" sz="2400" dirty="0"/>
          </a:p>
          <a:p>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
        <p:nvSpPr>
          <p:cNvPr id="5" name="标题 1"/>
          <p:cNvSpPr>
            <a:spLocks noGrp="1"/>
          </p:cNvSpPr>
          <p:nvPr>
            <p:ph type="title"/>
          </p:nvPr>
        </p:nvSpPr>
        <p:spPr>
          <a:xfrm>
            <a:off x="195263" y="228600"/>
            <a:ext cx="8015287" cy="914400"/>
          </a:xfrm>
        </p:spPr>
        <p:txBody>
          <a:bodyPr/>
          <a:lstStyle/>
          <a:p>
            <a:r>
              <a:rPr lang="en-US" altLang="zh-CN" sz="4400" b="1" dirty="0">
                <a:solidFill>
                  <a:schemeClr val="tx1"/>
                </a:solidFill>
                <a:ea typeface="幼圆" panose="02010509060101010101" pitchFamily="1" charset="-122"/>
              </a:rPr>
              <a:t>6.2.4</a:t>
            </a:r>
            <a:r>
              <a:rPr lang="zh-CN" altLang="en-US" sz="4400" b="1" dirty="0">
                <a:solidFill>
                  <a:schemeClr val="tx1"/>
                </a:solidFill>
                <a:ea typeface="幼圆" panose="02010509060101010101" pitchFamily="1" charset="-122"/>
              </a:rPr>
              <a:t>负荷</a:t>
            </a:r>
            <a:r>
              <a:rPr lang="zh-CN" altLang="zh-CN" sz="4400" b="1" dirty="0">
                <a:solidFill>
                  <a:schemeClr val="tx1"/>
                </a:solidFill>
                <a:ea typeface="幼圆" panose="02010509060101010101" pitchFamily="1" charset="-122"/>
              </a:rPr>
              <a:t>监控</a:t>
            </a:r>
            <a:endParaRPr lang="zh-CN" altLang="en-US" sz="4400" b="1" dirty="0">
              <a:solidFill>
                <a:schemeClr val="tx1"/>
              </a:solidFill>
              <a:ea typeface="幼圆" panose="02010509060101010101" pitchFamily="1" charset="-122"/>
            </a:endParaRPr>
          </a:p>
        </p:txBody>
      </p:sp>
    </p:spTree>
  </p:cSld>
  <p:clrMapOvr>
    <a:masterClrMapping/>
  </p:clrMapOvr>
  <p:transition>
    <p:pull dir="rd"/>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pic>
        <p:nvPicPr>
          <p:cNvPr id="5" name="Picture 2"/>
          <p:cNvPicPr>
            <a:picLocks noGrp="1"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bwMode="auto">
          <a:xfrm>
            <a:off x="612677" y="1600200"/>
            <a:ext cx="7918645" cy="3917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2915816" y="5673819"/>
            <a:ext cx="3793026" cy="574581"/>
          </a:xfrm>
          <a:prstGeom prst="rect">
            <a:avLst/>
          </a:prstGeom>
        </p:spPr>
        <p:txBody>
          <a:bodyPr wrap="none">
            <a:spAutoFit/>
          </a:bodyPr>
          <a:lstStyle/>
          <a:p>
            <a:pPr algn="ctr">
              <a:lnSpc>
                <a:spcPct val="150000"/>
              </a:lnSpc>
              <a:spcAft>
                <a:spcPts val="0"/>
              </a:spcAft>
            </a:pPr>
            <a:r>
              <a:rPr lang="zh-CN" altLang="zh-CN" sz="2400" dirty="0">
                <a:latin typeface="+mn-lt"/>
                <a:ea typeface="+mn-ea"/>
              </a:rPr>
              <a:t>图6-5 微电网负荷监控界面</a:t>
            </a:r>
            <a:endParaRPr lang="zh-CN" altLang="zh-CN" sz="2400" dirty="0">
              <a:latin typeface="+mn-lt"/>
              <a:ea typeface="+mn-ea"/>
            </a:endParaRPr>
          </a:p>
        </p:txBody>
      </p:sp>
      <p:sp>
        <p:nvSpPr>
          <p:cNvPr id="7" name="标题 1"/>
          <p:cNvSpPr>
            <a:spLocks noGrp="1"/>
          </p:cNvSpPr>
          <p:nvPr>
            <p:ph type="title"/>
          </p:nvPr>
        </p:nvSpPr>
        <p:spPr>
          <a:xfrm>
            <a:off x="195263" y="228600"/>
            <a:ext cx="8015287" cy="914400"/>
          </a:xfrm>
        </p:spPr>
        <p:txBody>
          <a:bodyPr/>
          <a:lstStyle/>
          <a:p>
            <a:r>
              <a:rPr lang="en-US" altLang="zh-CN" sz="4400" b="1" dirty="0">
                <a:solidFill>
                  <a:schemeClr val="tx1"/>
                </a:solidFill>
                <a:ea typeface="幼圆" panose="02010509060101010101" pitchFamily="1" charset="-122"/>
              </a:rPr>
              <a:t>6.2.4</a:t>
            </a:r>
            <a:r>
              <a:rPr lang="zh-CN" altLang="en-US" sz="4400" b="1" dirty="0">
                <a:solidFill>
                  <a:schemeClr val="tx1"/>
                </a:solidFill>
                <a:ea typeface="幼圆" panose="02010509060101010101" pitchFamily="1" charset="-122"/>
              </a:rPr>
              <a:t>负荷</a:t>
            </a:r>
            <a:r>
              <a:rPr lang="zh-CN" altLang="zh-CN" sz="4400" b="1" dirty="0">
                <a:solidFill>
                  <a:schemeClr val="tx1"/>
                </a:solidFill>
                <a:ea typeface="幼圆" panose="02010509060101010101" pitchFamily="1" charset="-122"/>
              </a:rPr>
              <a:t>监控</a:t>
            </a:r>
            <a:endParaRPr lang="zh-CN" altLang="en-US" sz="4400" b="1" dirty="0">
              <a:solidFill>
                <a:schemeClr val="tx1"/>
              </a:solidFill>
              <a:ea typeface="幼圆" panose="02010509060101010101" pitchFamily="1" charset="-122"/>
            </a:endParaRPr>
          </a:p>
        </p:txBody>
      </p:sp>
    </p:spTree>
  </p:cSld>
  <p:clrMapOvr>
    <a:masterClrMapping/>
  </p:clrMapOvr>
  <p:transition>
    <p:pull dir="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2.1 分布式发电的基本概念</a:t>
            </a:r>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
        <p:nvSpPr>
          <p:cNvPr id="558086" name="文本占位符 558085"/>
          <p:cNvSpPr>
            <a:spLocks noGrp="1"/>
          </p:cNvSpPr>
          <p:nvPr>
            <p:ph type="body" idx="1"/>
          </p:nvPr>
        </p:nvSpPr>
        <p:spPr>
          <a:xfrm>
            <a:off x="457200" y="1412240"/>
            <a:ext cx="8229600" cy="4929188"/>
          </a:xfrm>
        </p:spPr>
        <p:txBody>
          <a:bodyPr/>
          <a:p>
            <a:pPr>
              <a:lnSpc>
                <a:spcPct val="80000"/>
              </a:lnSpc>
              <a:buNone/>
            </a:pPr>
            <a:r>
              <a:rPr lang="en-US" altLang="zh-CN" sz="1800" b="0" dirty="0">
                <a:solidFill>
                  <a:schemeClr val="accent2"/>
                </a:solidFill>
                <a:latin typeface="隶书" panose="02010509060101010101" pitchFamily="49" charset="-122"/>
                <a:ea typeface="隶书" panose="02010509060101010101" pitchFamily="49" charset="-122"/>
              </a:rPr>
              <a:t>  </a:t>
            </a:r>
            <a:r>
              <a:rPr lang="zh-CN" altLang="en-US" sz="2000" b="0" dirty="0">
                <a:solidFill>
                  <a:schemeClr val="tx1"/>
                </a:solidFill>
                <a:latin typeface="隶书" panose="02010509060101010101" pitchFamily="49" charset="-122"/>
                <a:ea typeface="隶书" panose="02010509060101010101" pitchFamily="49" charset="-122"/>
              </a:rPr>
              <a:t>分布式发电供能系统与常规电力系统并网运行，实现功率的双向交换，具有很多优势。</a:t>
            </a:r>
            <a:endParaRPr lang="zh-CN" altLang="en-US" sz="2000" b="0" dirty="0">
              <a:solidFill>
                <a:schemeClr val="tx1"/>
              </a:solidFill>
              <a:latin typeface="隶书" panose="02010509060101010101" pitchFamily="49" charset="-122"/>
              <a:ea typeface="隶书" panose="02010509060101010101" pitchFamily="49" charset="-122"/>
            </a:endParaRPr>
          </a:p>
          <a:p>
            <a:pPr>
              <a:lnSpc>
                <a:spcPct val="80000"/>
              </a:lnSpc>
            </a:pPr>
            <a:r>
              <a:rPr lang="zh-CN" altLang="en-US" sz="2000" b="0" dirty="0">
                <a:solidFill>
                  <a:schemeClr val="tx1"/>
                </a:solidFill>
                <a:latin typeface="隶书" panose="02010509060101010101" pitchFamily="49" charset="-122"/>
                <a:ea typeface="隶书" panose="02010509060101010101" pitchFamily="49" charset="-122"/>
              </a:rPr>
              <a:t>提高分布式发电系统供能质量，有助于可再生能源的高效利用。</a:t>
            </a:r>
            <a:endParaRPr lang="zh-CN" altLang="en-US" sz="2000" b="0" dirty="0">
              <a:solidFill>
                <a:schemeClr val="tx1"/>
              </a:solidFill>
              <a:latin typeface="隶书" panose="02010509060101010101" pitchFamily="49" charset="-122"/>
              <a:ea typeface="隶书" panose="02010509060101010101" pitchFamily="49" charset="-122"/>
            </a:endParaRPr>
          </a:p>
          <a:p>
            <a:pPr>
              <a:lnSpc>
                <a:spcPct val="80000"/>
              </a:lnSpc>
              <a:buNone/>
            </a:pPr>
            <a:endParaRPr lang="zh-CN" altLang="en-US" sz="2000" b="0" dirty="0">
              <a:solidFill>
                <a:schemeClr val="tx1"/>
              </a:solidFill>
              <a:latin typeface="隶书" panose="02010509060101010101" pitchFamily="49" charset="-122"/>
              <a:ea typeface="隶书" panose="02010509060101010101" pitchFamily="49" charset="-122"/>
            </a:endParaRPr>
          </a:p>
          <a:p>
            <a:pPr>
              <a:lnSpc>
                <a:spcPct val="80000"/>
              </a:lnSpc>
              <a:buNone/>
            </a:pPr>
            <a:endParaRPr lang="zh-CN" altLang="en-US" sz="2000" b="0" dirty="0">
              <a:solidFill>
                <a:schemeClr val="tx1"/>
              </a:solidFill>
              <a:latin typeface="隶书" panose="02010509060101010101" pitchFamily="49" charset="-122"/>
              <a:ea typeface="隶书" panose="02010509060101010101" pitchFamily="49" charset="-122"/>
            </a:endParaRPr>
          </a:p>
          <a:p>
            <a:pPr>
              <a:lnSpc>
                <a:spcPct val="80000"/>
              </a:lnSpc>
              <a:buNone/>
            </a:pPr>
            <a:endParaRPr lang="zh-CN" altLang="en-US" sz="2000" b="0" dirty="0">
              <a:solidFill>
                <a:schemeClr val="tx1"/>
              </a:solidFill>
              <a:latin typeface="隶书" panose="02010509060101010101" pitchFamily="49" charset="-122"/>
              <a:ea typeface="隶书" panose="02010509060101010101" pitchFamily="49" charset="-122"/>
            </a:endParaRPr>
          </a:p>
          <a:p>
            <a:pPr>
              <a:lnSpc>
                <a:spcPct val="80000"/>
              </a:lnSpc>
              <a:buNone/>
            </a:pPr>
            <a:endParaRPr lang="zh-CN" altLang="en-US" sz="2000" b="0" dirty="0">
              <a:solidFill>
                <a:schemeClr val="tx1"/>
              </a:solidFill>
              <a:latin typeface="隶书" panose="02010509060101010101" pitchFamily="49" charset="-122"/>
              <a:ea typeface="隶书" panose="02010509060101010101" pitchFamily="49" charset="-122"/>
            </a:endParaRPr>
          </a:p>
          <a:p>
            <a:pPr>
              <a:lnSpc>
                <a:spcPct val="80000"/>
              </a:lnSpc>
              <a:buNone/>
            </a:pPr>
            <a:endParaRPr lang="zh-CN" altLang="en-US" sz="2000" b="0" dirty="0">
              <a:solidFill>
                <a:schemeClr val="tx1"/>
              </a:solidFill>
              <a:latin typeface="隶书" panose="02010509060101010101" pitchFamily="49" charset="-122"/>
              <a:ea typeface="隶书" panose="02010509060101010101" pitchFamily="49" charset="-122"/>
            </a:endParaRPr>
          </a:p>
          <a:p>
            <a:pPr>
              <a:lnSpc>
                <a:spcPct val="80000"/>
              </a:lnSpc>
              <a:buNone/>
            </a:pPr>
            <a:endParaRPr lang="zh-CN" altLang="en-US" sz="2000" b="0" dirty="0">
              <a:solidFill>
                <a:schemeClr val="tx1"/>
              </a:solidFill>
              <a:latin typeface="隶书" panose="02010509060101010101" pitchFamily="49" charset="-122"/>
              <a:ea typeface="隶书" panose="02010509060101010101" pitchFamily="49" charset="-122"/>
            </a:endParaRPr>
          </a:p>
          <a:p>
            <a:pPr>
              <a:lnSpc>
                <a:spcPct val="80000"/>
              </a:lnSpc>
            </a:pPr>
            <a:r>
              <a:rPr lang="zh-CN" altLang="en-US" sz="2000" b="0" dirty="0">
                <a:solidFill>
                  <a:schemeClr val="tx1"/>
                </a:solidFill>
                <a:latin typeface="隶书" panose="02010509060101010101" pitchFamily="49" charset="-122"/>
                <a:ea typeface="隶书" panose="02010509060101010101" pitchFamily="49" charset="-122"/>
              </a:rPr>
              <a:t>有助于防止大面积停电，增强电网抵御自然灾害的能力。</a:t>
            </a:r>
            <a:endParaRPr lang="zh-CN" altLang="en-US" sz="2400" b="0" dirty="0">
              <a:solidFill>
                <a:schemeClr val="tx1"/>
              </a:solidFill>
              <a:latin typeface="隶书" panose="02010509060101010101" pitchFamily="49" charset="-122"/>
              <a:ea typeface="隶书" panose="02010509060101010101" pitchFamily="49" charset="-122"/>
            </a:endParaRPr>
          </a:p>
          <a:p>
            <a:pPr>
              <a:lnSpc>
                <a:spcPct val="80000"/>
              </a:lnSpc>
            </a:pPr>
            <a:endParaRPr lang="zh-CN" altLang="en-US" sz="2000" b="0" dirty="0">
              <a:solidFill>
                <a:schemeClr val="accent2"/>
              </a:solidFill>
              <a:latin typeface="隶书" panose="02010509060101010101" pitchFamily="49" charset="-122"/>
              <a:ea typeface="隶书" panose="02010509060101010101" pitchFamily="49" charset="-122"/>
            </a:endParaRPr>
          </a:p>
          <a:p>
            <a:pPr>
              <a:lnSpc>
                <a:spcPct val="80000"/>
              </a:lnSpc>
            </a:pPr>
            <a:endParaRPr lang="zh-CN" altLang="en-US" sz="2000" b="0" dirty="0">
              <a:solidFill>
                <a:schemeClr val="accent2"/>
              </a:solidFill>
              <a:latin typeface="隶书" panose="02010509060101010101" pitchFamily="49" charset="-122"/>
              <a:ea typeface="隶书" panose="02010509060101010101" pitchFamily="49" charset="-122"/>
            </a:endParaRPr>
          </a:p>
          <a:p>
            <a:pPr>
              <a:lnSpc>
                <a:spcPct val="80000"/>
              </a:lnSpc>
            </a:pPr>
            <a:endParaRPr lang="zh-CN" altLang="en-US" sz="2000" b="0" dirty="0">
              <a:solidFill>
                <a:schemeClr val="accent2"/>
              </a:solidFill>
              <a:latin typeface="隶书" panose="02010509060101010101" pitchFamily="49" charset="-122"/>
              <a:ea typeface="隶书" panose="02010509060101010101" pitchFamily="49" charset="-122"/>
            </a:endParaRPr>
          </a:p>
          <a:p>
            <a:pPr>
              <a:lnSpc>
                <a:spcPct val="80000"/>
              </a:lnSpc>
              <a:buNone/>
            </a:pPr>
            <a:r>
              <a:rPr lang="zh-CN" altLang="en-US" sz="2000" b="0" dirty="0">
                <a:solidFill>
                  <a:schemeClr val="accent2"/>
                </a:solidFill>
                <a:latin typeface="隶书" panose="02010509060101010101" pitchFamily="49" charset="-122"/>
                <a:ea typeface="隶书" panose="02010509060101010101" pitchFamily="49" charset="-122"/>
              </a:rPr>
              <a:t>  </a:t>
            </a:r>
            <a:endParaRPr lang="zh-CN" altLang="en-US" sz="2000" b="0" dirty="0">
              <a:solidFill>
                <a:schemeClr val="accent2"/>
              </a:solidFill>
              <a:latin typeface="隶书" panose="02010509060101010101" pitchFamily="49" charset="-122"/>
              <a:ea typeface="隶书" panose="02010509060101010101" pitchFamily="49" charset="-122"/>
            </a:endParaRPr>
          </a:p>
          <a:p>
            <a:pPr>
              <a:lnSpc>
                <a:spcPct val="80000"/>
              </a:lnSpc>
              <a:buNone/>
            </a:pPr>
            <a:endParaRPr lang="zh-CN" altLang="en-US" sz="2000" b="0" dirty="0">
              <a:solidFill>
                <a:schemeClr val="accent2"/>
              </a:solidFill>
              <a:latin typeface="隶书" panose="02010509060101010101" pitchFamily="49" charset="-122"/>
              <a:ea typeface="隶书" panose="02010509060101010101" pitchFamily="49" charset="-122"/>
            </a:endParaRPr>
          </a:p>
        </p:txBody>
      </p:sp>
      <p:pic>
        <p:nvPicPr>
          <p:cNvPr id="558087" name="图片 558086"/>
          <p:cNvPicPr>
            <a:picLocks noChangeAspect="1"/>
          </p:cNvPicPr>
          <p:nvPr/>
        </p:nvPicPr>
        <p:blipFill>
          <a:blip r:embed="rId1"/>
          <a:stretch>
            <a:fillRect/>
          </a:stretch>
        </p:blipFill>
        <p:spPr>
          <a:xfrm>
            <a:off x="2098675" y="2208530"/>
            <a:ext cx="3771900" cy="1874520"/>
          </a:xfrm>
          <a:prstGeom prst="rect">
            <a:avLst/>
          </a:prstGeom>
          <a:noFill/>
          <a:ln w="9525">
            <a:noFill/>
          </a:ln>
        </p:spPr>
      </p:pic>
      <p:pic>
        <p:nvPicPr>
          <p:cNvPr id="558088" name="图片 558087"/>
          <p:cNvPicPr>
            <a:picLocks noChangeAspect="1"/>
          </p:cNvPicPr>
          <p:nvPr/>
        </p:nvPicPr>
        <p:blipFill>
          <a:blip r:embed="rId2"/>
          <a:stretch>
            <a:fillRect/>
          </a:stretch>
        </p:blipFill>
        <p:spPr>
          <a:xfrm>
            <a:off x="1156335" y="4460240"/>
            <a:ext cx="5901690" cy="1635125"/>
          </a:xfrm>
          <a:prstGeom prst="rect">
            <a:avLst/>
          </a:prstGeom>
          <a:noFill/>
          <a:ln w="9525">
            <a:noFill/>
          </a:ln>
        </p:spPr>
      </p:pic>
    </p:spTree>
  </p:cSld>
  <p:clrMapOvr>
    <a:masterClrMapping/>
  </p:clrMapOvr>
  <p:transition>
    <p:pull dir="rd"/>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lnSpc>
                <a:spcPct val="150000"/>
              </a:lnSpc>
            </a:pPr>
            <a:r>
              <a:rPr lang="zh-CN" altLang="zh-CN" sz="2400" dirty="0"/>
              <a:t>监视微电网系统运行的综合信息，包括微电网系统频率、公共连接点的电压、配电交换功率，并实时统计微电网总发电出力、储能剩余容量、微电网总有功负荷、总无功负荷、敏感负荷总有功、可控负荷总有功、完全可切除负荷总有功，并监视微电网内部各断路器开关状态、各支路有功功率、各支路无功功率、各设备的报警等实时信息，完成整个微电网的实时监控和统计，如图</a:t>
            </a:r>
            <a:r>
              <a:rPr lang="en-US" altLang="zh-CN" sz="2400" dirty="0"/>
              <a:t>6-6</a:t>
            </a:r>
            <a:r>
              <a:rPr lang="zh-CN" altLang="zh-CN" sz="2400" dirty="0"/>
              <a:t>所示。</a:t>
            </a:r>
            <a:endParaRPr lang="zh-CN" altLang="zh-CN" sz="2400" dirty="0"/>
          </a:p>
          <a:p>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
        <p:nvSpPr>
          <p:cNvPr id="5" name="标题 1"/>
          <p:cNvSpPr>
            <a:spLocks noGrp="1"/>
          </p:cNvSpPr>
          <p:nvPr>
            <p:ph type="title"/>
          </p:nvPr>
        </p:nvSpPr>
        <p:spPr>
          <a:xfrm>
            <a:off x="195263" y="228600"/>
            <a:ext cx="8015287" cy="914400"/>
          </a:xfrm>
        </p:spPr>
        <p:txBody>
          <a:bodyPr/>
          <a:lstStyle/>
          <a:p>
            <a:r>
              <a:rPr lang="en-US" altLang="zh-CN" sz="4400" b="1" dirty="0">
                <a:solidFill>
                  <a:schemeClr val="tx1"/>
                </a:solidFill>
                <a:ea typeface="幼圆" panose="02010509060101010101" pitchFamily="1" charset="-122"/>
              </a:rPr>
              <a:t>6.2.5</a:t>
            </a:r>
            <a:r>
              <a:rPr lang="zh-CN" altLang="en-US" sz="4400" b="1" dirty="0">
                <a:solidFill>
                  <a:schemeClr val="tx1"/>
                </a:solidFill>
                <a:ea typeface="幼圆" panose="02010509060101010101" pitchFamily="1" charset="-122"/>
              </a:rPr>
              <a:t>微电网综合</a:t>
            </a:r>
            <a:r>
              <a:rPr lang="zh-CN" altLang="zh-CN" sz="4400" b="1" dirty="0">
                <a:solidFill>
                  <a:schemeClr val="tx1"/>
                </a:solidFill>
                <a:ea typeface="幼圆" panose="02010509060101010101" pitchFamily="1" charset="-122"/>
              </a:rPr>
              <a:t>监控</a:t>
            </a:r>
            <a:endParaRPr lang="zh-CN" altLang="en-US" sz="4400" b="1" dirty="0">
              <a:solidFill>
                <a:schemeClr val="tx1"/>
              </a:solidFill>
              <a:ea typeface="幼圆" panose="02010509060101010101" pitchFamily="1" charset="-122"/>
            </a:endParaRPr>
          </a:p>
        </p:txBody>
      </p:sp>
    </p:spTree>
  </p:cSld>
  <p:clrMapOvr>
    <a:masterClrMapping/>
  </p:clrMapOvr>
  <p:transition>
    <p:pull dir="rd"/>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
        <p:nvSpPr>
          <p:cNvPr id="5" name="标题 1"/>
          <p:cNvSpPr>
            <a:spLocks noGrp="1"/>
          </p:cNvSpPr>
          <p:nvPr>
            <p:ph type="title"/>
          </p:nvPr>
        </p:nvSpPr>
        <p:spPr>
          <a:xfrm>
            <a:off x="195263" y="228600"/>
            <a:ext cx="8015287" cy="914400"/>
          </a:xfrm>
        </p:spPr>
        <p:txBody>
          <a:bodyPr/>
          <a:lstStyle/>
          <a:p>
            <a:r>
              <a:rPr lang="en-US" altLang="zh-CN" sz="4400" b="1" dirty="0">
                <a:solidFill>
                  <a:schemeClr val="tx1"/>
                </a:solidFill>
                <a:ea typeface="幼圆" panose="02010509060101010101" pitchFamily="1" charset="-122"/>
              </a:rPr>
              <a:t>6.2.5</a:t>
            </a:r>
            <a:r>
              <a:rPr lang="zh-CN" altLang="en-US" sz="4400" b="1" dirty="0">
                <a:solidFill>
                  <a:schemeClr val="tx1"/>
                </a:solidFill>
                <a:ea typeface="幼圆" panose="02010509060101010101" pitchFamily="1" charset="-122"/>
              </a:rPr>
              <a:t>微电网综合</a:t>
            </a:r>
            <a:r>
              <a:rPr lang="zh-CN" altLang="zh-CN" sz="4400" b="1" dirty="0">
                <a:solidFill>
                  <a:schemeClr val="tx1"/>
                </a:solidFill>
                <a:ea typeface="幼圆" panose="02010509060101010101" pitchFamily="1" charset="-122"/>
              </a:rPr>
              <a:t>监控</a:t>
            </a:r>
            <a:endParaRPr lang="zh-CN" altLang="en-US" sz="4400" b="1" dirty="0">
              <a:solidFill>
                <a:schemeClr val="tx1"/>
              </a:solidFill>
              <a:ea typeface="幼圆" panose="02010509060101010101" pitchFamily="1" charset="-122"/>
            </a:endParaRPr>
          </a:p>
        </p:txBody>
      </p:sp>
      <p:pic>
        <p:nvPicPr>
          <p:cNvPr id="34818"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32586" y="1484784"/>
            <a:ext cx="7670998" cy="417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2843808" y="5735339"/>
            <a:ext cx="4100803" cy="461665"/>
          </a:xfrm>
          <a:prstGeom prst="rect">
            <a:avLst/>
          </a:prstGeom>
        </p:spPr>
        <p:txBody>
          <a:bodyPr wrap="none">
            <a:spAutoFit/>
          </a:bodyPr>
          <a:lstStyle/>
          <a:p>
            <a:r>
              <a:rPr lang="zh-CN" altLang="zh-CN" sz="2400" dirty="0">
                <a:latin typeface="+mn-lt"/>
                <a:ea typeface="+mn-ea"/>
              </a:rPr>
              <a:t>图6-6 微电网综合监控主界面</a:t>
            </a:r>
            <a:endParaRPr lang="zh-CN" altLang="en-US" sz="2400" dirty="0">
              <a:latin typeface="+mn-lt"/>
              <a:ea typeface="+mn-ea"/>
            </a:endParaRPr>
          </a:p>
        </p:txBody>
      </p:sp>
    </p:spTree>
  </p:cSld>
  <p:clrMapOvr>
    <a:masterClrMapping/>
  </p:clrMapOvr>
  <p:transition>
    <p:pull dir="rd"/>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400" b="1" dirty="0">
                <a:solidFill>
                  <a:schemeClr val="tx1"/>
                </a:solidFill>
                <a:ea typeface="幼圆" panose="02010509060101010101" pitchFamily="1" charset="-122"/>
              </a:rPr>
              <a:t>6.3 </a:t>
            </a:r>
            <a:r>
              <a:rPr lang="zh-CN" altLang="zh-CN" sz="4400" b="1" dirty="0">
                <a:solidFill>
                  <a:schemeClr val="tx1"/>
                </a:solidFill>
                <a:ea typeface="幼圆" panose="02010509060101010101" pitchFamily="1" charset="-122"/>
              </a:rPr>
              <a:t>微电网能量管理</a:t>
            </a:r>
            <a:endParaRPr lang="zh-CN" altLang="en-US" sz="4400" b="1" dirty="0">
              <a:solidFill>
                <a:schemeClr val="tx1"/>
              </a:solidFill>
              <a:ea typeface="幼圆" panose="02010509060101010101" pitchFamily="1" charset="-122"/>
            </a:endParaRPr>
          </a:p>
        </p:txBody>
      </p:sp>
      <p:sp>
        <p:nvSpPr>
          <p:cNvPr id="3" name="内容占位符 2"/>
          <p:cNvSpPr>
            <a:spLocks noGrp="1"/>
          </p:cNvSpPr>
          <p:nvPr>
            <p:ph idx="1"/>
          </p:nvPr>
        </p:nvSpPr>
        <p:spPr/>
        <p:txBody>
          <a:bodyPr/>
          <a:lstStyle/>
          <a:p>
            <a:r>
              <a:rPr lang="zh-CN" altLang="zh-CN" sz="2400" dirty="0"/>
              <a:t>智能微电网能量管理系统是一套由预测模块和调度模块组成的能量管理软件，其主要目的是根据负荷需求、天气因素、市场信息以及电网运行状态等，在满足运行条件以及储能等物理设备的电气特性等约束条件下，协调微电网系统内部分布式电源和负荷等模块的运行状态，优化微电源功率出力，以最经济的运行成本向用户提供满足质量的电能。智能微电网能量管理系统具有预测微电源出力、优化储能充放电、管理可控负荷、维持系统稳定、实现系统经济运行等功能。</a:t>
            </a:r>
            <a:endParaRPr lang="zh-CN" altLang="zh-CN" sz="2400" dirty="0"/>
          </a:p>
          <a:p>
            <a:r>
              <a:rPr lang="zh-CN" altLang="zh-CN" sz="2400" dirty="0"/>
              <a:t>能量管理系统是微电网的最上层管理系统，主要对微电网的分布发电单元设备的发电功率进行预测，</a:t>
            </a:r>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Tree>
  </p:cSld>
  <p:clrMapOvr>
    <a:masterClrMapping/>
  </p:clrMapOvr>
  <p:transition>
    <p:pull dir="rd"/>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400" dirty="0"/>
              <a:t>对微电网中能量按最优的原则进行分配，协同大电网和微电网之间的功率流动，如图</a:t>
            </a:r>
            <a:r>
              <a:rPr lang="en-US" altLang="zh-CN" sz="2400" dirty="0"/>
              <a:t>6-8 </a:t>
            </a:r>
            <a:r>
              <a:rPr lang="zh-CN" altLang="zh-CN" sz="2400" dirty="0"/>
              <a:t>能量管理系统流程图所示，其主要功能：</a:t>
            </a:r>
            <a:endParaRPr lang="zh-CN" altLang="zh-CN" sz="2400" dirty="0"/>
          </a:p>
          <a:p>
            <a:r>
              <a:rPr lang="zh-CN" altLang="zh-CN" sz="2400" dirty="0"/>
              <a:t>对微电网内的分布式电源、储能系统和负荷状态进行监控，并对各分布式发电单元及系统进行数据采集和数据分析。</a:t>
            </a:r>
            <a:endParaRPr lang="zh-CN" altLang="zh-CN" sz="2400" dirty="0"/>
          </a:p>
          <a:p>
            <a:r>
              <a:rPr lang="zh-CN" altLang="zh-CN" sz="2400" dirty="0"/>
              <a:t>基于数据分析结果生成实时调度运行曲线。</a:t>
            </a:r>
            <a:endParaRPr lang="zh-CN" altLang="zh-CN" sz="2400" dirty="0"/>
          </a:p>
          <a:p>
            <a:r>
              <a:rPr lang="zh-CN" altLang="zh-CN" sz="2400" dirty="0"/>
              <a:t>根据预测调度曲线，制定合理的功率分配曲线并下发给微网中央控制器。</a:t>
            </a:r>
            <a:endParaRPr lang="zh-CN" altLang="zh-CN" sz="2400" dirty="0"/>
          </a:p>
          <a:p>
            <a:r>
              <a:rPr lang="zh-CN" altLang="zh-CN" sz="2400" dirty="0"/>
              <a:t>所以能量管理系统部分主要包括：负荷控制、负荷预测和经济调度。</a:t>
            </a:r>
            <a:endParaRPr lang="zh-CN" altLang="en-US" sz="2400"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
        <p:nvSpPr>
          <p:cNvPr id="5" name="标题 1"/>
          <p:cNvSpPr>
            <a:spLocks noGrp="1"/>
          </p:cNvSpPr>
          <p:nvPr>
            <p:ph type="title"/>
          </p:nvPr>
        </p:nvSpPr>
        <p:spPr>
          <a:xfrm>
            <a:off x="195263" y="228600"/>
            <a:ext cx="8015287" cy="914400"/>
          </a:xfrm>
        </p:spPr>
        <p:txBody>
          <a:bodyPr/>
          <a:lstStyle/>
          <a:p>
            <a:r>
              <a:rPr lang="en-US" altLang="zh-CN" sz="4400" b="1" dirty="0">
                <a:solidFill>
                  <a:schemeClr val="tx1"/>
                </a:solidFill>
                <a:ea typeface="幼圆" panose="02010509060101010101" pitchFamily="1" charset="-122"/>
              </a:rPr>
              <a:t>6.3 </a:t>
            </a:r>
            <a:r>
              <a:rPr lang="zh-CN" altLang="zh-CN" sz="4400" b="1" dirty="0">
                <a:solidFill>
                  <a:schemeClr val="tx1"/>
                </a:solidFill>
                <a:ea typeface="幼圆" panose="02010509060101010101" pitchFamily="1" charset="-122"/>
              </a:rPr>
              <a:t>微电网能量管理</a:t>
            </a:r>
            <a:endParaRPr lang="zh-CN" altLang="en-US" sz="4400" b="1" dirty="0">
              <a:solidFill>
                <a:schemeClr val="tx1"/>
              </a:solidFill>
              <a:ea typeface="幼圆" panose="02010509060101010101" pitchFamily="1" charset="-122"/>
            </a:endParaRPr>
          </a:p>
        </p:txBody>
      </p:sp>
    </p:spTree>
  </p:cSld>
  <p:clrMapOvr>
    <a:masterClrMapping/>
  </p:clrMapOvr>
  <p:transition>
    <p:pull dir="rd"/>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
        <p:nvSpPr>
          <p:cNvPr id="6" name="Rectangle 4"/>
          <p:cNvSpPr>
            <a:spLocks noChangeArrowheads="1"/>
          </p:cNvSpPr>
          <p:nvPr/>
        </p:nvSpPr>
        <p:spPr bwMode="auto">
          <a:xfrm>
            <a:off x="-508" y="1700808"/>
            <a:ext cx="1715058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pic>
        <p:nvPicPr>
          <p:cNvPr id="35843"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79712" y="1700808"/>
            <a:ext cx="4573488" cy="3528392"/>
          </a:xfrm>
          <a:prstGeom prst="rect">
            <a:avLst/>
          </a:prstGeom>
          <a:noFill/>
          <a:extLst>
            <a:ext uri="{909E8E84-426E-40DD-AFC4-6F175D3DCCD1}">
              <a14:hiddenFill xmlns:a14="http://schemas.microsoft.com/office/drawing/2010/main">
                <a:solidFill>
                  <a:srgbClr val="FFFFFF"/>
                </a:solidFill>
              </a14:hiddenFill>
            </a:ext>
          </a:extLst>
        </p:spPr>
      </p:pic>
      <p:sp>
        <p:nvSpPr>
          <p:cNvPr id="9" name="标题 1"/>
          <p:cNvSpPr>
            <a:spLocks noGrp="1"/>
          </p:cNvSpPr>
          <p:nvPr>
            <p:ph type="title"/>
          </p:nvPr>
        </p:nvSpPr>
        <p:spPr>
          <a:xfrm>
            <a:off x="195263" y="228600"/>
            <a:ext cx="8015287" cy="914400"/>
          </a:xfrm>
        </p:spPr>
        <p:txBody>
          <a:bodyPr/>
          <a:lstStyle/>
          <a:p>
            <a:r>
              <a:rPr lang="en-US" altLang="zh-CN" sz="4400" b="1" dirty="0">
                <a:solidFill>
                  <a:schemeClr val="tx1"/>
                </a:solidFill>
                <a:ea typeface="幼圆" panose="02010509060101010101" pitchFamily="1" charset="-122"/>
              </a:rPr>
              <a:t>6.3 </a:t>
            </a:r>
            <a:r>
              <a:rPr lang="zh-CN" altLang="zh-CN" sz="4400" b="1" dirty="0">
                <a:solidFill>
                  <a:schemeClr val="tx1"/>
                </a:solidFill>
                <a:ea typeface="幼圆" panose="02010509060101010101" pitchFamily="1" charset="-122"/>
              </a:rPr>
              <a:t>微电网能量管理</a:t>
            </a:r>
            <a:endParaRPr lang="zh-CN" altLang="en-US" sz="4400" b="1" dirty="0">
              <a:solidFill>
                <a:schemeClr val="tx1"/>
              </a:solidFill>
              <a:ea typeface="幼圆" panose="02010509060101010101" pitchFamily="1" charset="-122"/>
            </a:endParaRPr>
          </a:p>
        </p:txBody>
      </p:sp>
      <p:sp>
        <p:nvSpPr>
          <p:cNvPr id="7" name="矩形 6"/>
          <p:cNvSpPr/>
          <p:nvPr/>
        </p:nvSpPr>
        <p:spPr>
          <a:xfrm>
            <a:off x="2483768" y="5589240"/>
            <a:ext cx="3793026" cy="461665"/>
          </a:xfrm>
          <a:prstGeom prst="rect">
            <a:avLst/>
          </a:prstGeom>
        </p:spPr>
        <p:txBody>
          <a:bodyPr wrap="none">
            <a:spAutoFit/>
          </a:bodyPr>
          <a:lstStyle/>
          <a:p>
            <a:pPr defTabSz="1025525">
              <a:spcBef>
                <a:spcPct val="20000"/>
              </a:spcBef>
              <a:buClr>
                <a:schemeClr val="hlink"/>
              </a:buClr>
              <a:buSzPct val="80000"/>
            </a:pPr>
            <a:r>
              <a:rPr lang="zh-CN" altLang="zh-CN" sz="2400" dirty="0">
                <a:latin typeface="+mn-lt"/>
                <a:ea typeface="+mn-ea"/>
              </a:rPr>
              <a:t>图</a:t>
            </a:r>
            <a:r>
              <a:rPr lang="en-US" altLang="zh-CN" sz="2400" dirty="0">
                <a:latin typeface="+mn-lt"/>
                <a:ea typeface="+mn-ea"/>
              </a:rPr>
              <a:t>6-8 </a:t>
            </a:r>
            <a:r>
              <a:rPr lang="zh-CN" altLang="zh-CN" sz="2400" dirty="0">
                <a:latin typeface="+mn-lt"/>
                <a:ea typeface="+mn-ea"/>
              </a:rPr>
              <a:t>能量管理系统流程图</a:t>
            </a:r>
            <a:endParaRPr lang="zh-CN" altLang="zh-CN" sz="2400" dirty="0">
              <a:latin typeface="+mn-lt"/>
              <a:ea typeface="+mn-ea"/>
            </a:endParaRPr>
          </a:p>
        </p:txBody>
      </p:sp>
    </p:spTree>
  </p:cSld>
  <p:clrMapOvr>
    <a:masterClrMapping/>
  </p:clrMapOvr>
  <p:transition>
    <p:pull dir="rd"/>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5263" y="228600"/>
            <a:ext cx="9201273" cy="914400"/>
          </a:xfrm>
        </p:spPr>
        <p:txBody>
          <a:bodyPr/>
          <a:lstStyle/>
          <a:p>
            <a:r>
              <a:rPr lang="en-US" altLang="zh-CN" sz="4400" b="1" dirty="0">
                <a:solidFill>
                  <a:schemeClr val="tx1"/>
                </a:solidFill>
                <a:ea typeface="幼圆" panose="02010509060101010101" pitchFamily="1" charset="-122"/>
              </a:rPr>
              <a:t>6.3.1</a:t>
            </a:r>
            <a:r>
              <a:rPr lang="zh-CN" altLang="zh-CN" sz="4400" b="1" dirty="0">
                <a:solidFill>
                  <a:schemeClr val="tx1"/>
                </a:solidFill>
                <a:ea typeface="幼圆" panose="02010509060101010101" pitchFamily="1" charset="-122"/>
              </a:rPr>
              <a:t>微电网能量管理系统功能特点</a:t>
            </a:r>
            <a:endParaRPr lang="zh-CN" altLang="en-US" sz="4400" b="1" dirty="0">
              <a:solidFill>
                <a:schemeClr val="tx1"/>
              </a:solidFill>
              <a:ea typeface="幼圆" panose="02010509060101010101" pitchFamily="1" charset="-122"/>
            </a:endParaRPr>
          </a:p>
        </p:txBody>
      </p:sp>
      <p:sp>
        <p:nvSpPr>
          <p:cNvPr id="3" name="内容占位符 2"/>
          <p:cNvSpPr>
            <a:spLocks noGrp="1"/>
          </p:cNvSpPr>
          <p:nvPr>
            <p:ph idx="1"/>
          </p:nvPr>
        </p:nvSpPr>
        <p:spPr/>
        <p:txBody>
          <a:bodyPr/>
          <a:lstStyle/>
          <a:p>
            <a:r>
              <a:rPr lang="zh-CN" altLang="zh-CN" dirty="0"/>
              <a:t> </a:t>
            </a:r>
            <a:r>
              <a:rPr lang="en-US" altLang="zh-CN" sz="2400" dirty="0"/>
              <a:t>a)</a:t>
            </a:r>
            <a:r>
              <a:rPr lang="zh-CN" altLang="zh-CN" sz="2400" dirty="0"/>
              <a:t>并网情况下，系统采用智能微电网运行费用为优化目标，实现微电网经济运行。</a:t>
            </a:r>
            <a:endParaRPr lang="zh-CN" altLang="zh-CN" sz="2400" dirty="0"/>
          </a:p>
          <a:p>
            <a:r>
              <a:rPr lang="en-US" altLang="zh-CN" sz="2400" dirty="0"/>
              <a:t> b)</a:t>
            </a:r>
            <a:r>
              <a:rPr lang="zh-CN" altLang="zh-CN" sz="2400" dirty="0"/>
              <a:t>离网情况下，调度优化考虑稳定性和运行费用为优化目标，实现微电网多目标经济调度运行。</a:t>
            </a:r>
            <a:endParaRPr lang="zh-CN" altLang="zh-CN" sz="2400" dirty="0"/>
          </a:p>
          <a:p>
            <a:r>
              <a:rPr lang="en-US" altLang="zh-CN" sz="2400" dirty="0"/>
              <a:t> c)</a:t>
            </a:r>
            <a:r>
              <a:rPr lang="zh-CN" altLang="zh-CN" sz="2400" dirty="0"/>
              <a:t>系统能对分布式发电和负荷用电实施长期和短期的预测，能灵活地满足上级电网调度部门的需求。</a:t>
            </a:r>
            <a:endParaRPr lang="zh-CN" altLang="zh-CN" sz="2400" dirty="0"/>
          </a:p>
          <a:p>
            <a:r>
              <a:rPr lang="en-US" altLang="zh-CN" sz="2400" dirty="0"/>
              <a:t> d)</a:t>
            </a:r>
            <a:r>
              <a:rPr lang="zh-CN" altLang="zh-CN" sz="2400" dirty="0"/>
              <a:t>预测模块对数据库的采集数据进行初步处理，能有效剔除采集数据的错误值，能有效提高预测精度。</a:t>
            </a:r>
            <a:endParaRPr lang="zh-CN" altLang="zh-CN" sz="2400" dirty="0"/>
          </a:p>
          <a:p>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Tree>
  </p:cSld>
  <p:clrMapOvr>
    <a:masterClrMapping/>
  </p:clrMapOvr>
  <p:transition>
    <p:pull dir="rd"/>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5263" y="228600"/>
            <a:ext cx="8948737" cy="914400"/>
          </a:xfrm>
        </p:spPr>
        <p:txBody>
          <a:bodyPr/>
          <a:lstStyle/>
          <a:p>
            <a:r>
              <a:rPr lang="en-US" altLang="zh-CN" sz="4400" b="1" dirty="0">
                <a:solidFill>
                  <a:schemeClr val="tx1"/>
                </a:solidFill>
                <a:ea typeface="幼圆" panose="02010509060101010101" pitchFamily="1" charset="-122"/>
              </a:rPr>
              <a:t>6.3.2</a:t>
            </a:r>
            <a:r>
              <a:rPr lang="zh-CN" altLang="zh-CN" sz="4400" b="1" dirty="0">
                <a:solidFill>
                  <a:schemeClr val="tx1"/>
                </a:solidFill>
                <a:ea typeface="幼圆" panose="02010509060101010101" pitchFamily="1" charset="-122"/>
              </a:rPr>
              <a:t>能量管理系统负荷控制功能</a:t>
            </a:r>
            <a:endParaRPr lang="zh-CN" altLang="en-US" sz="4400" b="1" dirty="0">
              <a:solidFill>
                <a:schemeClr val="tx1"/>
              </a:solidFill>
              <a:ea typeface="幼圆" panose="02010509060101010101" pitchFamily="1" charset="-122"/>
            </a:endParaRPr>
          </a:p>
        </p:txBody>
      </p:sp>
      <p:sp>
        <p:nvSpPr>
          <p:cNvPr id="3" name="内容占位符 2"/>
          <p:cNvSpPr>
            <a:spLocks noGrp="1"/>
          </p:cNvSpPr>
          <p:nvPr>
            <p:ph idx="1"/>
          </p:nvPr>
        </p:nvSpPr>
        <p:spPr/>
        <p:txBody>
          <a:bodyPr/>
          <a:lstStyle/>
          <a:p>
            <a:r>
              <a:rPr lang="zh-CN" altLang="zh-CN" sz="2400" dirty="0"/>
              <a:t>微电网能量管理的负荷控制功能主要包括：对微电源的管理、储能装置管理、负荷管理、断网与并网的控制功能等。各控制器经过通讯线路上传各自的状态信息，包括的公共并网点电网参数，各微电源输出特性参数，断路器通断状态，负荷的各种电量参数，经过能量管理系统的综合数据处理，制定微电源的投切、工作方式切换、功率输出等调节，断路器的通断等控制策略。然后把这些设定值与控制命令发送各调节装置，维持微电网的正常运行。具体功能大致为：</a:t>
            </a:r>
            <a:endParaRPr lang="zh-CN" altLang="zh-CN" sz="2400" dirty="0"/>
          </a:p>
          <a:p>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Tree>
  </p:cSld>
  <p:clrMapOvr>
    <a:masterClrMapping/>
  </p:clrMapOvr>
  <p:transition>
    <p:pull dir="rd"/>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sz="2400" dirty="0"/>
              <a:t>(1)</a:t>
            </a:r>
            <a:r>
              <a:rPr lang="zh-CN" altLang="zh-CN" sz="2400" dirty="0"/>
              <a:t>公共并网点：在联网运行模式下，将大电网电压、频率与微电网当前电压和频率做比较，分析是否同步，如果偏差超过允许范围将调节储能装置和光伏电池的功率输出，并同时将误差传输到能量管理系统计算无功功率补偿量，并把这个值传送给储能装置，命令储能装置发送无功，维持系统平衡。当监测到大电网出现电压扰动等电能质量问题或供电中断时，能量管理系统发出分闸指令，使隔离开关动作，此时微电网转入孤岛运行模式。</a:t>
            </a:r>
            <a:endParaRPr lang="zh-CN" altLang="zh-CN" sz="2400" dirty="0"/>
          </a:p>
          <a:p>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
        <p:nvSpPr>
          <p:cNvPr id="5" name="标题 1"/>
          <p:cNvSpPr>
            <a:spLocks noGrp="1"/>
          </p:cNvSpPr>
          <p:nvPr>
            <p:ph type="title"/>
          </p:nvPr>
        </p:nvSpPr>
        <p:spPr>
          <a:xfrm>
            <a:off x="195263" y="228600"/>
            <a:ext cx="8491537" cy="914400"/>
          </a:xfrm>
        </p:spPr>
        <p:txBody>
          <a:bodyPr/>
          <a:lstStyle/>
          <a:p>
            <a:r>
              <a:rPr lang="en-US" altLang="zh-CN" sz="4400" b="1" dirty="0">
                <a:solidFill>
                  <a:schemeClr val="tx1"/>
                </a:solidFill>
                <a:ea typeface="幼圆" panose="02010509060101010101" pitchFamily="1" charset="-122"/>
              </a:rPr>
              <a:t>6.3.2</a:t>
            </a:r>
            <a:r>
              <a:rPr lang="zh-CN" altLang="zh-CN" sz="4400" b="1" dirty="0">
                <a:solidFill>
                  <a:schemeClr val="tx1"/>
                </a:solidFill>
                <a:ea typeface="幼圆" panose="02010509060101010101" pitchFamily="1" charset="-122"/>
              </a:rPr>
              <a:t>能量管理系统负荷控制功能</a:t>
            </a:r>
            <a:endParaRPr lang="zh-CN" altLang="en-US" sz="4400" b="1" dirty="0">
              <a:solidFill>
                <a:schemeClr val="tx1"/>
              </a:solidFill>
              <a:ea typeface="幼圆" panose="02010509060101010101" pitchFamily="1" charset="-122"/>
            </a:endParaRPr>
          </a:p>
        </p:txBody>
      </p:sp>
    </p:spTree>
  </p:cSld>
  <p:clrMapOvr>
    <a:masterClrMapping/>
  </p:clrMapOvr>
  <p:transition>
    <p:pull dir="rd"/>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2431" y="1511824"/>
            <a:ext cx="7924800" cy="4419600"/>
          </a:xfrm>
        </p:spPr>
        <p:txBody>
          <a:bodyPr/>
          <a:lstStyle/>
          <a:p>
            <a:r>
              <a:rPr lang="en-US" altLang="zh-CN" sz="2400" dirty="0"/>
              <a:t>(2)</a:t>
            </a:r>
            <a:r>
              <a:rPr lang="zh-CN" altLang="zh-CN" sz="2400" dirty="0"/>
              <a:t>光伏电池功率电压控制器：上传光伏电池的工作方式（</a:t>
            </a:r>
            <a:r>
              <a:rPr lang="en-US" altLang="zh-CN" sz="2400" dirty="0"/>
              <a:t>MPPT/</a:t>
            </a:r>
            <a:r>
              <a:rPr lang="zh-CN" altLang="zh-CN" sz="2400" dirty="0"/>
              <a:t>定电压），输出电压、电流、频率，有功功率、无功功率等参数值。在联网运行模式下：能量管理系统控制其一直工作在</a:t>
            </a:r>
            <a:r>
              <a:rPr lang="en-US" altLang="zh-CN" sz="2400" dirty="0"/>
              <a:t>MPPT</a:t>
            </a:r>
            <a:r>
              <a:rPr lang="zh-CN" altLang="zh-CN" sz="2400" dirty="0"/>
              <a:t>方式下；在孤岛模式下：当光伏电池输出大于负荷消耗且蓄电池充满时并且储能装置充满时，控制光伏电池控制器改变运行方式，工作在定电压方式下，否则应一直保持工作在</a:t>
            </a:r>
            <a:r>
              <a:rPr lang="en-US" altLang="zh-CN" sz="2400" dirty="0"/>
              <a:t>MPPT</a:t>
            </a:r>
            <a:r>
              <a:rPr lang="zh-CN" altLang="zh-CN" sz="2400" dirty="0"/>
              <a:t>方式。当光伏电池输出为零时，控制光伏电池控制器停止运行。</a:t>
            </a:r>
            <a:r>
              <a:rPr lang="en-US" altLang="zh-CN" sz="2400" dirty="0"/>
              <a:t> (3)</a:t>
            </a:r>
            <a:r>
              <a:rPr lang="zh-CN" altLang="zh-CN" sz="2400" dirty="0"/>
              <a:t>储能装置（蓄电池）功率电压控制器：上传储能当前的工作方式、充放电的电压、电流，输出时有功功率、无功功率等参数值，荷电状态等，并根据负荷需求与负荷用电状况确定其充放电与工作方式。</a:t>
            </a:r>
            <a:endParaRPr lang="zh-CN" altLang="zh-CN" sz="2400" dirty="0"/>
          </a:p>
          <a:p>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
        <p:nvSpPr>
          <p:cNvPr id="5" name="标题 1"/>
          <p:cNvSpPr>
            <a:spLocks noGrp="1"/>
          </p:cNvSpPr>
          <p:nvPr>
            <p:ph type="title"/>
          </p:nvPr>
        </p:nvSpPr>
        <p:spPr>
          <a:xfrm>
            <a:off x="195263" y="228600"/>
            <a:ext cx="8339137" cy="914400"/>
          </a:xfrm>
        </p:spPr>
        <p:txBody>
          <a:bodyPr/>
          <a:lstStyle/>
          <a:p>
            <a:r>
              <a:rPr lang="en-US" altLang="zh-CN" sz="4400" b="1" dirty="0">
                <a:solidFill>
                  <a:schemeClr val="tx1"/>
                </a:solidFill>
                <a:ea typeface="幼圆" panose="02010509060101010101" pitchFamily="1" charset="-122"/>
              </a:rPr>
              <a:t>6.3.2</a:t>
            </a:r>
            <a:r>
              <a:rPr lang="zh-CN" altLang="zh-CN" sz="4400" b="1" dirty="0">
                <a:solidFill>
                  <a:schemeClr val="tx1"/>
                </a:solidFill>
                <a:ea typeface="幼圆" panose="02010509060101010101" pitchFamily="1" charset="-122"/>
              </a:rPr>
              <a:t>能量管理系统负荷控制功能</a:t>
            </a:r>
            <a:endParaRPr lang="zh-CN" altLang="en-US" sz="4400" b="1" dirty="0">
              <a:solidFill>
                <a:schemeClr val="tx1"/>
              </a:solidFill>
              <a:ea typeface="幼圆" panose="02010509060101010101" pitchFamily="1" charset="-122"/>
            </a:endParaRPr>
          </a:p>
        </p:txBody>
      </p:sp>
    </p:spTree>
  </p:cSld>
  <p:clrMapOvr>
    <a:masterClrMapping/>
  </p:clrMapOvr>
  <p:transition>
    <p:pull dir="rd"/>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400" dirty="0"/>
              <a:t>比如在联网运行模式时，能量管理系统当检测到储能装置未充满电时，蓄电池充电。若充满，则停止充电。孤岛模式时，蓄电池储能为零，光伏输出持续增加但小于负荷消耗时，蓄电池停止运行。光伏输出超过微电网负荷消耗，蓄电池未充满，此时控制蓄电池控制器工作在充电方式；当光伏输出小于负荷消耗时或光伏输出为零，能量管理系统检测到储能装置有储能，此时控制储能装置放电；当储能装置输出为零时，控制储能装置控制器停止运行。</a:t>
            </a:r>
            <a:r>
              <a:rPr lang="en-US" altLang="zh-CN" sz="2400" dirty="0"/>
              <a:t> (4)</a:t>
            </a:r>
            <a:r>
              <a:rPr lang="zh-CN" altLang="zh-CN" sz="2400" dirty="0"/>
              <a:t>微型燃气轮机功率电压控制器：上传微型燃气轮机的运行状况（是否投入运行、低位运行、高位运行、）工作方式、输出电压、电流、频率，有功功率、无功功率等参数值。</a:t>
            </a:r>
            <a:endParaRPr lang="zh-CN" altLang="zh-CN" sz="2400" dirty="0"/>
          </a:p>
          <a:p>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
        <p:nvSpPr>
          <p:cNvPr id="5" name="标题 1"/>
          <p:cNvSpPr>
            <a:spLocks noGrp="1"/>
          </p:cNvSpPr>
          <p:nvPr>
            <p:ph type="title"/>
          </p:nvPr>
        </p:nvSpPr>
        <p:spPr>
          <a:xfrm>
            <a:off x="195263" y="228600"/>
            <a:ext cx="8339137" cy="914400"/>
          </a:xfrm>
        </p:spPr>
        <p:txBody>
          <a:bodyPr/>
          <a:lstStyle/>
          <a:p>
            <a:r>
              <a:rPr lang="en-US" altLang="zh-CN" sz="4400" b="1" dirty="0">
                <a:solidFill>
                  <a:schemeClr val="tx1"/>
                </a:solidFill>
                <a:ea typeface="幼圆" panose="02010509060101010101" pitchFamily="1" charset="-122"/>
              </a:rPr>
              <a:t>6.3.2</a:t>
            </a:r>
            <a:r>
              <a:rPr lang="zh-CN" altLang="zh-CN" sz="4400" b="1" dirty="0">
                <a:solidFill>
                  <a:schemeClr val="tx1"/>
                </a:solidFill>
                <a:ea typeface="幼圆" panose="02010509060101010101" pitchFamily="1" charset="-122"/>
              </a:rPr>
              <a:t>能量管理系统负荷控制功能</a:t>
            </a:r>
            <a:endParaRPr lang="zh-CN" altLang="en-US" sz="4400" b="1" dirty="0">
              <a:solidFill>
                <a:schemeClr val="tx1"/>
              </a:solidFill>
              <a:ea typeface="幼圆" panose="02010509060101010101" pitchFamily="1" charset="-122"/>
            </a:endParaRPr>
          </a:p>
        </p:txBody>
      </p:sp>
    </p:spTree>
  </p:cSld>
  <p:clrMapOvr>
    <a:masterClrMapping/>
  </p:clrMapOvr>
  <p:transition>
    <p:pull dir="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2.1 分布式发电的基本概念</a:t>
            </a:r>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
        <p:nvSpPr>
          <p:cNvPr id="502788" name="矩形 502787"/>
          <p:cNvSpPr/>
          <p:nvPr/>
        </p:nvSpPr>
        <p:spPr>
          <a:xfrm>
            <a:off x="457200" y="1285558"/>
            <a:ext cx="8064500" cy="1845310"/>
          </a:xfrm>
          <a:prstGeom prst="rect">
            <a:avLst/>
          </a:prstGeom>
          <a:noFill/>
          <a:ln w="9525">
            <a:noFill/>
          </a:ln>
        </p:spPr>
        <p:txBody>
          <a:bodyPr anchor="ctr">
            <a:spAutoFit/>
          </a:bodyPr>
          <a:p>
            <a:pPr>
              <a:buClr>
                <a:schemeClr val="tx1"/>
              </a:buClr>
              <a:buFont typeface="Wingdings" panose="05000000000000000000" pitchFamily="2" charset="2"/>
              <a:buNone/>
            </a:pPr>
            <a:r>
              <a:rPr lang="zh-CN" altLang="en-US" sz="2400" b="0" dirty="0">
                <a:latin typeface="隶书" panose="02010509060101010101" pitchFamily="49" charset="-122"/>
                <a:ea typeface="隶书" panose="02010509060101010101" pitchFamily="49" charset="-122"/>
              </a:rPr>
              <a:t>几种常见的分布式电源</a:t>
            </a:r>
            <a:endParaRPr lang="zh-CN" altLang="en-US" b="0" dirty="0">
              <a:latin typeface="隶书" panose="02010509060101010101" pitchFamily="49" charset="-122"/>
              <a:ea typeface="隶书" panose="02010509060101010101" pitchFamily="49" charset="-122"/>
            </a:endParaRPr>
          </a:p>
          <a:p>
            <a:pPr>
              <a:buClr>
                <a:schemeClr val="tx1"/>
              </a:buClr>
              <a:buFont typeface="Wingdings" panose="05000000000000000000" pitchFamily="2" charset="2"/>
              <a:buNone/>
            </a:pPr>
            <a:endParaRPr lang="zh-CN" altLang="en-US" b="0" dirty="0">
              <a:latin typeface="隶书" panose="02010509060101010101" pitchFamily="49" charset="-122"/>
              <a:ea typeface="隶书" panose="02010509060101010101" pitchFamily="49" charset="-122"/>
            </a:endParaRPr>
          </a:p>
          <a:p>
            <a:pPr>
              <a:buClr>
                <a:schemeClr val="tx1"/>
              </a:buClr>
              <a:buFont typeface="Wingdings" panose="05000000000000000000" pitchFamily="2" charset="2"/>
              <a:buChar char="Ø"/>
            </a:pPr>
            <a:endParaRPr lang="zh-CN" altLang="en-US" b="0" dirty="0">
              <a:latin typeface="隶书" panose="02010509060101010101" pitchFamily="49" charset="-122"/>
              <a:ea typeface="隶书" panose="02010509060101010101" pitchFamily="49" charset="-122"/>
            </a:endParaRPr>
          </a:p>
          <a:p>
            <a:pPr>
              <a:buClr>
                <a:schemeClr val="tx1"/>
              </a:buClr>
              <a:buFont typeface="Wingdings" panose="05000000000000000000" pitchFamily="2" charset="2"/>
              <a:buChar char="Ø"/>
            </a:pPr>
            <a:endParaRPr lang="zh-CN" altLang="en-US" b="0" dirty="0">
              <a:latin typeface="隶书" panose="02010509060101010101" pitchFamily="49" charset="-122"/>
              <a:ea typeface="隶书" panose="02010509060101010101" pitchFamily="49" charset="-122"/>
            </a:endParaRPr>
          </a:p>
          <a:p>
            <a:pPr algn="ctr"/>
            <a:r>
              <a:rPr lang="zh-CN" altLang="en-US" b="0" dirty="0">
                <a:latin typeface="隶书" panose="02010509060101010101" pitchFamily="49" charset="-122"/>
                <a:ea typeface="隶书" panose="02010509060101010101" pitchFamily="49" charset="-122"/>
              </a:rPr>
              <a:t>  </a:t>
            </a:r>
            <a:endParaRPr lang="zh-CN" altLang="en-US" b="0" dirty="0">
              <a:latin typeface="隶书" panose="02010509060101010101" pitchFamily="49" charset="-122"/>
              <a:ea typeface="隶书" panose="02010509060101010101" pitchFamily="49" charset="-122"/>
            </a:endParaRPr>
          </a:p>
          <a:p>
            <a:pPr>
              <a:buClr>
                <a:schemeClr val="tx1"/>
              </a:buClr>
              <a:buFont typeface="Wingdings" panose="05000000000000000000" pitchFamily="2" charset="2"/>
              <a:buChar char="Ø"/>
            </a:pPr>
            <a:endParaRPr lang="zh-CN" altLang="en-US" b="0" dirty="0">
              <a:latin typeface="隶书" panose="02010509060101010101" pitchFamily="49" charset="-122"/>
              <a:ea typeface="隶书" panose="02010509060101010101" pitchFamily="49" charset="-122"/>
            </a:endParaRPr>
          </a:p>
        </p:txBody>
      </p:sp>
      <p:pic>
        <p:nvPicPr>
          <p:cNvPr id="502789" name="图片 502788"/>
          <p:cNvPicPr>
            <a:picLocks noChangeAspect="1"/>
          </p:cNvPicPr>
          <p:nvPr/>
        </p:nvPicPr>
        <p:blipFill>
          <a:blip r:embed="rId1"/>
          <a:stretch>
            <a:fillRect/>
          </a:stretch>
        </p:blipFill>
        <p:spPr>
          <a:xfrm>
            <a:off x="672465" y="1784350"/>
            <a:ext cx="7289165" cy="4189730"/>
          </a:xfrm>
          <a:prstGeom prst="rect">
            <a:avLst/>
          </a:prstGeom>
          <a:noFill/>
          <a:ln w="9525">
            <a:noFill/>
          </a:ln>
        </p:spPr>
      </p:pic>
    </p:spTree>
  </p:cSld>
  <p:clrMapOvr>
    <a:masterClrMapping/>
  </p:clrMapOvr>
  <p:transition>
    <p:pull dir="rd"/>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400" dirty="0"/>
              <a:t>在联网运行模式时，能量管理系统通知微型燃气轮机不投入运行；在孤岛模式时，当光伏输出超过微电网负荷消耗，能量管理系统控制微型燃气轮机工作在低输出运行模式；当负荷需求持续增加，光伏电池和蓄电池已不能满足负荷用电需求，微型燃气轮机则增加输出功率；当储能装置与光伏电池输出为零时，控制微型燃气轮机完全供电。</a:t>
            </a:r>
            <a:endParaRPr lang="en-US" altLang="zh-CN" sz="2400" dirty="0"/>
          </a:p>
          <a:p>
            <a:r>
              <a:rPr lang="en-US" altLang="zh-CN" sz="2400" dirty="0"/>
              <a:t>(5)</a:t>
            </a:r>
            <a:r>
              <a:rPr lang="zh-CN" altLang="zh-CN" sz="2400" dirty="0"/>
              <a:t>负荷参数控制：包括负荷的大小，电压、电流，频率，功率因数等。在联网模式是，确保所有负荷的正常供电；在孤岛模式时，首先将一般负荷切除，确保敏感负荷的供电。</a:t>
            </a:r>
            <a:endParaRPr lang="zh-CN" altLang="zh-CN" sz="2400" dirty="0"/>
          </a:p>
          <a:p>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
        <p:nvSpPr>
          <p:cNvPr id="5" name="标题 1"/>
          <p:cNvSpPr>
            <a:spLocks noGrp="1"/>
          </p:cNvSpPr>
          <p:nvPr>
            <p:ph type="title"/>
          </p:nvPr>
        </p:nvSpPr>
        <p:spPr>
          <a:xfrm>
            <a:off x="195263" y="228600"/>
            <a:ext cx="8553201" cy="914400"/>
          </a:xfrm>
        </p:spPr>
        <p:txBody>
          <a:bodyPr/>
          <a:lstStyle/>
          <a:p>
            <a:r>
              <a:rPr lang="en-US" altLang="zh-CN" sz="4400" b="1" dirty="0">
                <a:solidFill>
                  <a:schemeClr val="tx1"/>
                </a:solidFill>
                <a:ea typeface="幼圆" panose="02010509060101010101" pitchFamily="1" charset="-122"/>
              </a:rPr>
              <a:t>6.3.2</a:t>
            </a:r>
            <a:r>
              <a:rPr lang="zh-CN" altLang="zh-CN" sz="4400" b="1" dirty="0">
                <a:solidFill>
                  <a:schemeClr val="tx1"/>
                </a:solidFill>
                <a:ea typeface="幼圆" panose="02010509060101010101" pitchFamily="1" charset="-122"/>
              </a:rPr>
              <a:t>能量管理系统负荷控制功能</a:t>
            </a:r>
            <a:endParaRPr lang="zh-CN" altLang="en-US" sz="4400" b="1" dirty="0">
              <a:solidFill>
                <a:schemeClr val="tx1"/>
              </a:solidFill>
              <a:ea typeface="幼圆" panose="02010509060101010101" pitchFamily="1" charset="-122"/>
            </a:endParaRPr>
          </a:p>
        </p:txBody>
      </p:sp>
    </p:spTree>
  </p:cSld>
  <p:clrMapOvr>
    <a:masterClrMapping/>
  </p:clrMapOvr>
  <p:transition>
    <p:pull dir="rd"/>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400" dirty="0"/>
              <a:t>当储能装置与光伏电池输出均为零，且微型燃气轮机完全供电仍不能满足负荷需求时，应考虑将敏感负荷中供电优先级较低的负荷切除，命令所在支路的断路器断开以保证重要敏感负荷的供电。若系统存在两个或两个以上供电等级相同的较重要敏感负荷时，能量管理系统采集当前较敏感负荷的大小，并结合微电源的运行情况做出判断，若将较小负荷切除时，不会造成系统的电压频率降低，便可将较小负荷切除，若会出现电压、频率不稳定，须将较大负荷切除。当某负荷节点的电压超过允许范围时，根据无功补偿算法，制定无功补偿量，并把这个设定值传送送给调节电源，使其参与电压调节。</a:t>
            </a:r>
            <a:endParaRPr lang="zh-CN" altLang="zh-CN" sz="2400"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
        <p:nvSpPr>
          <p:cNvPr id="5" name="标题 1"/>
          <p:cNvSpPr>
            <a:spLocks noGrp="1"/>
          </p:cNvSpPr>
          <p:nvPr>
            <p:ph type="title"/>
          </p:nvPr>
        </p:nvSpPr>
        <p:spPr>
          <a:xfrm>
            <a:off x="195263" y="228600"/>
            <a:ext cx="8339137" cy="914400"/>
          </a:xfrm>
        </p:spPr>
        <p:txBody>
          <a:bodyPr/>
          <a:lstStyle/>
          <a:p>
            <a:r>
              <a:rPr lang="en-US" altLang="zh-CN" sz="4400" b="1" dirty="0">
                <a:solidFill>
                  <a:schemeClr val="tx1"/>
                </a:solidFill>
                <a:ea typeface="幼圆" panose="02010509060101010101" pitchFamily="1" charset="-122"/>
              </a:rPr>
              <a:t>6.3.2</a:t>
            </a:r>
            <a:r>
              <a:rPr lang="zh-CN" altLang="zh-CN" sz="4400" b="1" dirty="0">
                <a:solidFill>
                  <a:schemeClr val="tx1"/>
                </a:solidFill>
                <a:ea typeface="幼圆" panose="02010509060101010101" pitchFamily="1" charset="-122"/>
              </a:rPr>
              <a:t>能量管理系统负荷控制功能</a:t>
            </a:r>
            <a:endParaRPr lang="zh-CN" altLang="en-US" sz="4400" b="1" dirty="0">
              <a:solidFill>
                <a:schemeClr val="tx1"/>
              </a:solidFill>
              <a:ea typeface="幼圆" panose="02010509060101010101" pitchFamily="1" charset="-122"/>
            </a:endParaRPr>
          </a:p>
        </p:txBody>
      </p:sp>
    </p:spTree>
  </p:cSld>
  <p:clrMapOvr>
    <a:masterClrMapping/>
  </p:clrMapOvr>
  <p:transition>
    <p:pull dir="rd"/>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sz="2400" dirty="0"/>
              <a:t>(6)</a:t>
            </a:r>
            <a:r>
              <a:rPr lang="zh-CN" altLang="zh-CN" sz="2400" dirty="0"/>
              <a:t>各断路器的通断状况：在联网运行模式时，系统监视各断路器的通断，当某条支路或节点电压、电流过高时，迅速切断该支路或节点的断路器，并发送维修指令，通知维修人员快捷解除故障，保障负荷的正常供电；在孤岛模式时，隔离开关快速动作断开与大电网的连接，微电网进入孤岛运行模式。此时系统切断一般负荷的供电，确保敏感负荷的正常供电。当微电网供电仍不满足敏感负荷需求时，系统将敏感负荷中供电等级较低的较重要敏感负荷切除，确保重要敏感负荷的正常供电。</a:t>
            </a:r>
            <a:endParaRPr lang="zh-CN" altLang="zh-CN" sz="2400" dirty="0"/>
          </a:p>
          <a:p>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
        <p:nvSpPr>
          <p:cNvPr id="5" name="标题 1"/>
          <p:cNvSpPr>
            <a:spLocks noGrp="1"/>
          </p:cNvSpPr>
          <p:nvPr>
            <p:ph type="title"/>
          </p:nvPr>
        </p:nvSpPr>
        <p:spPr>
          <a:xfrm>
            <a:off x="195263" y="228600"/>
            <a:ext cx="8491537" cy="914400"/>
          </a:xfrm>
        </p:spPr>
        <p:txBody>
          <a:bodyPr/>
          <a:lstStyle/>
          <a:p>
            <a:r>
              <a:rPr lang="en-US" altLang="zh-CN" sz="4400" b="1" dirty="0">
                <a:solidFill>
                  <a:schemeClr val="tx1"/>
                </a:solidFill>
                <a:ea typeface="幼圆" panose="02010509060101010101" pitchFamily="1" charset="-122"/>
              </a:rPr>
              <a:t>6.3.2</a:t>
            </a:r>
            <a:r>
              <a:rPr lang="zh-CN" altLang="zh-CN" sz="4400" b="1" dirty="0">
                <a:solidFill>
                  <a:schemeClr val="tx1"/>
                </a:solidFill>
                <a:ea typeface="幼圆" panose="02010509060101010101" pitchFamily="1" charset="-122"/>
              </a:rPr>
              <a:t>能量管理系统负荷控制功能</a:t>
            </a:r>
            <a:endParaRPr lang="zh-CN" altLang="en-US" sz="4400" b="1" dirty="0">
              <a:solidFill>
                <a:schemeClr val="tx1"/>
              </a:solidFill>
              <a:ea typeface="幼圆" panose="02010509060101010101" pitchFamily="1" charset="-122"/>
            </a:endParaRPr>
          </a:p>
        </p:txBody>
      </p:sp>
    </p:spTree>
  </p:cSld>
  <p:clrMapOvr>
    <a:masterClrMapping/>
  </p:clrMapOvr>
  <p:transition>
    <p:pull dir="rd"/>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400" b="1" dirty="0">
                <a:solidFill>
                  <a:schemeClr val="tx1"/>
                </a:solidFill>
                <a:ea typeface="幼圆" panose="02010509060101010101" pitchFamily="1" charset="-122"/>
              </a:rPr>
              <a:t>6.3.3</a:t>
            </a:r>
            <a:r>
              <a:rPr lang="zh-CN" altLang="zh-CN" sz="4400" b="1" dirty="0">
                <a:solidFill>
                  <a:schemeClr val="tx1"/>
                </a:solidFill>
                <a:ea typeface="幼圆" panose="02010509060101010101" pitchFamily="1" charset="-122"/>
              </a:rPr>
              <a:t>能量管理系统的功率预测</a:t>
            </a:r>
            <a:endParaRPr lang="zh-CN" altLang="en-US" sz="4400" b="1" dirty="0">
              <a:solidFill>
                <a:schemeClr val="tx1"/>
              </a:solidFill>
              <a:ea typeface="幼圆" panose="02010509060101010101" pitchFamily="1" charset="-122"/>
            </a:endParaRPr>
          </a:p>
        </p:txBody>
      </p:sp>
      <p:sp>
        <p:nvSpPr>
          <p:cNvPr id="3" name="内容占位符 2"/>
          <p:cNvSpPr>
            <a:spLocks noGrp="1"/>
          </p:cNvSpPr>
          <p:nvPr>
            <p:ph idx="1"/>
          </p:nvPr>
        </p:nvSpPr>
        <p:spPr/>
        <p:txBody>
          <a:bodyPr/>
          <a:lstStyle/>
          <a:p>
            <a:r>
              <a:rPr lang="zh-CN" altLang="zh-CN" sz="2400" dirty="0"/>
              <a:t>分布式发电预测是微电网能量管理的一部分，用来预测分布式发电</a:t>
            </a:r>
            <a:r>
              <a:rPr lang="en-US" altLang="zh-CN" sz="2400" dirty="0"/>
              <a:t>(</a:t>
            </a:r>
            <a:r>
              <a:rPr lang="zh-CN" altLang="zh-CN" sz="2400" dirty="0"/>
              <a:t>风力发电、光伏发电</a:t>
            </a:r>
            <a:r>
              <a:rPr lang="en-US" altLang="zh-CN" sz="2400" dirty="0"/>
              <a:t>)</a:t>
            </a:r>
            <a:r>
              <a:rPr lang="zh-CN" altLang="zh-CN" sz="2400" dirty="0"/>
              <a:t>的短期和超短期发电功率，为能量优化调度提供依据；对充分利用分布式发电，获得更大的经济效益和社会效益，提高微电网运行的可靠性、经济性有重要作用。随着大规模光伏等新能源并网容量的不断快速增加，其功率出力的间歇性和随机性，使微电网具有较高的穿透率。微电网负荷低、波动性大，负荷的突变对系统冲击较大。对微电网系统的分布式发电单元发电量进行有效预测，能有效提高系统稳定性，减少备用设备，减少发电机的启停，降低储能电池的充放电次数。系统预测模块主要由数据单元、预测算法单元组成。</a:t>
            </a:r>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Tree>
  </p:cSld>
  <p:clrMapOvr>
    <a:masterClrMapping/>
  </p:clrMapOvr>
  <p:transition>
    <p:pull dir="rd"/>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50" y="1387015"/>
            <a:ext cx="7924800" cy="4419600"/>
          </a:xfrm>
        </p:spPr>
        <p:txBody>
          <a:bodyPr/>
          <a:lstStyle/>
          <a:p>
            <a:r>
              <a:rPr lang="zh-CN" altLang="zh-CN" sz="2400" dirty="0"/>
              <a:t>数据单元的主要功能是：对于数据库的采集数据进行初步处理，剔除错误值；预测算法单元起关键性作用，其主要功能是：由历史数据、预测数据和天气因素，代入预测算法，得到预测值。如图</a:t>
            </a:r>
            <a:r>
              <a:rPr lang="en-US" altLang="zh-CN" sz="2400" dirty="0"/>
              <a:t>6-9</a:t>
            </a:r>
            <a:r>
              <a:rPr lang="zh-CN" altLang="zh-CN" sz="2400" dirty="0"/>
              <a:t>所示。</a:t>
            </a:r>
            <a:endParaRPr lang="zh-CN" altLang="zh-CN" sz="2400" dirty="0"/>
          </a:p>
          <a:p>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
        <p:nvSpPr>
          <p:cNvPr id="5" name="标题 1"/>
          <p:cNvSpPr>
            <a:spLocks noGrp="1"/>
          </p:cNvSpPr>
          <p:nvPr>
            <p:ph type="title"/>
          </p:nvPr>
        </p:nvSpPr>
        <p:spPr>
          <a:xfrm>
            <a:off x="195263" y="228600"/>
            <a:ext cx="8015287" cy="914400"/>
          </a:xfrm>
        </p:spPr>
        <p:txBody>
          <a:bodyPr/>
          <a:lstStyle/>
          <a:p>
            <a:r>
              <a:rPr lang="en-US" altLang="zh-CN" sz="4400" b="1" dirty="0">
                <a:solidFill>
                  <a:schemeClr val="tx1"/>
                </a:solidFill>
                <a:ea typeface="幼圆" panose="02010509060101010101" pitchFamily="1" charset="-122"/>
              </a:rPr>
              <a:t>6.3.3</a:t>
            </a:r>
            <a:r>
              <a:rPr lang="zh-CN" altLang="zh-CN" sz="4400" b="1" dirty="0">
                <a:solidFill>
                  <a:schemeClr val="tx1"/>
                </a:solidFill>
                <a:ea typeface="幼圆" panose="02010509060101010101" pitchFamily="1" charset="-122"/>
              </a:rPr>
              <a:t>能量管理系统的功率预测</a:t>
            </a:r>
            <a:endParaRPr lang="zh-CN" altLang="en-US" sz="4400" b="1" dirty="0">
              <a:solidFill>
                <a:schemeClr val="tx1"/>
              </a:solidFill>
              <a:ea typeface="幼圆" panose="02010509060101010101" pitchFamily="1" charset="-122"/>
            </a:endParaRPr>
          </a:p>
        </p:txBody>
      </p:sp>
      <p:sp>
        <p:nvSpPr>
          <p:cNvPr id="6" name="Rectangle 2"/>
          <p:cNvSpPr>
            <a:spLocks noChangeArrowheads="1"/>
          </p:cNvSpPr>
          <p:nvPr/>
        </p:nvSpPr>
        <p:spPr bwMode="auto">
          <a:xfrm>
            <a:off x="-439737" y="134076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48129" name="Picture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23728" y="3140968"/>
            <a:ext cx="4429472" cy="2665647"/>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1907704" y="5654669"/>
            <a:ext cx="4177747" cy="574581"/>
          </a:xfrm>
          <a:prstGeom prst="rect">
            <a:avLst/>
          </a:prstGeom>
        </p:spPr>
        <p:txBody>
          <a:bodyPr wrap="none">
            <a:spAutoFit/>
          </a:bodyPr>
          <a:lstStyle/>
          <a:p>
            <a:pPr indent="990600" algn="just">
              <a:lnSpc>
                <a:spcPct val="150000"/>
              </a:lnSpc>
              <a:spcAft>
                <a:spcPts val="0"/>
              </a:spcAft>
            </a:pPr>
            <a:r>
              <a:rPr lang="zh-CN" altLang="zh-CN" sz="2400" dirty="0">
                <a:latin typeface="+mn-lt"/>
                <a:ea typeface="+mn-ea"/>
              </a:rPr>
              <a:t>图</a:t>
            </a:r>
            <a:r>
              <a:rPr lang="en-US" altLang="zh-CN" sz="2400" dirty="0">
                <a:latin typeface="+mn-lt"/>
                <a:ea typeface="+mn-ea"/>
              </a:rPr>
              <a:t>6-9 </a:t>
            </a:r>
            <a:r>
              <a:rPr lang="zh-CN" altLang="zh-CN" sz="2400" dirty="0">
                <a:latin typeface="+mn-lt"/>
                <a:ea typeface="+mn-ea"/>
              </a:rPr>
              <a:t>预测模块流程图</a:t>
            </a:r>
            <a:endParaRPr lang="zh-CN" altLang="zh-CN" sz="2400" dirty="0">
              <a:latin typeface="+mn-lt"/>
              <a:ea typeface="+mn-ea"/>
            </a:endParaRPr>
          </a:p>
        </p:txBody>
      </p:sp>
    </p:spTree>
  </p:cSld>
  <p:clrMapOvr>
    <a:masterClrMapping/>
  </p:clrMapOvr>
  <p:transition>
    <p:pull dir="rd"/>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400" dirty="0"/>
              <a:t>比如：能量管理系统中的光伏系统预测模块由光伏系统历史功率出力数据、光伏系统预测功率出力数据和天气因素（光照强度、温度），进行初步数据出力，剔除错误值，然后将数据代入预测算法，求出未来</a:t>
            </a:r>
            <a:r>
              <a:rPr lang="en-US" altLang="zh-CN" sz="2400" dirty="0"/>
              <a:t>1</a:t>
            </a:r>
            <a:r>
              <a:rPr lang="zh-CN" altLang="zh-CN" sz="2400" dirty="0"/>
              <a:t>小时的功率出力预测值，实现微电网的光伏系统功率预测。太阳辐射的逐日或逐时观测数据构成了随机性很强的时间序列，但太阳辐射序列的内部仍有某种确定性的规律，只有充分了解掌握太阳能光伏发电的特点、变化规律，才能建立符合实际情况的预测模型及方法。太阳辐射分为直接太阳辐射和散射太阳辐射。直接太阳辐射为太阳光通过大气到达地面的辐射；</a:t>
            </a:r>
            <a:endParaRPr lang="zh-CN" altLang="en-US" sz="2400"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
        <p:nvSpPr>
          <p:cNvPr id="5" name="标题 1"/>
          <p:cNvSpPr>
            <a:spLocks noGrp="1"/>
          </p:cNvSpPr>
          <p:nvPr>
            <p:ph type="title"/>
          </p:nvPr>
        </p:nvSpPr>
        <p:spPr>
          <a:xfrm>
            <a:off x="195263" y="228600"/>
            <a:ext cx="8015287" cy="914400"/>
          </a:xfrm>
        </p:spPr>
        <p:txBody>
          <a:bodyPr/>
          <a:lstStyle/>
          <a:p>
            <a:r>
              <a:rPr lang="en-US" altLang="zh-CN" sz="4400" b="1" dirty="0">
                <a:solidFill>
                  <a:schemeClr val="tx1"/>
                </a:solidFill>
                <a:ea typeface="幼圆" panose="02010509060101010101" pitchFamily="1" charset="-122"/>
              </a:rPr>
              <a:t>6.3.3</a:t>
            </a:r>
            <a:r>
              <a:rPr lang="zh-CN" altLang="zh-CN" sz="4400" b="1" dirty="0">
                <a:solidFill>
                  <a:schemeClr val="tx1"/>
                </a:solidFill>
                <a:ea typeface="幼圆" panose="02010509060101010101" pitchFamily="1" charset="-122"/>
              </a:rPr>
              <a:t>能量管理系统的功率预测</a:t>
            </a:r>
            <a:endParaRPr lang="zh-CN" altLang="en-US" sz="4400" b="1" dirty="0">
              <a:solidFill>
                <a:schemeClr val="tx1"/>
              </a:solidFill>
              <a:ea typeface="幼圆" panose="02010509060101010101" pitchFamily="1" charset="-122"/>
            </a:endParaRPr>
          </a:p>
        </p:txBody>
      </p:sp>
    </p:spTree>
  </p:cSld>
  <p:clrMapOvr>
    <a:masterClrMapping/>
  </p:clrMapOvr>
  <p:transition>
    <p:pull dir="rd"/>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400" dirty="0"/>
              <a:t>散射太阳辐射为被大气中的微尘、分子、水汽等吸收、反射和散射后， 到达地面的辐射。散射太阳辐射和直接太阳辐射之和称为总辐射。太阳总辐射强度的影响因素包括：太阳高度角、大气质量、大气透明度、海拔、纬度、坡度坡向、云层。太阳能光伏发电预测是根据太阳辐射原理，通过历史气象资料、光伏发电量资料、卫星云图资料等，运用回归模型、人工神经网络、卫星遥感技术、数值模拟等方法获得预测信息，包括太阳高度角、大气质量、大气透明度、海拔、纬度、坡度坡向、云层等要素，根据这些要素建立太阳辐射预报模型。</a:t>
            </a:r>
            <a:endParaRPr lang="zh-CN" altLang="zh-CN" sz="2400" dirty="0"/>
          </a:p>
          <a:p>
            <a:endParaRPr lang="zh-CN" altLang="en-US" sz="2400"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
        <p:nvSpPr>
          <p:cNvPr id="5" name="标题 1"/>
          <p:cNvSpPr>
            <a:spLocks noGrp="1"/>
          </p:cNvSpPr>
          <p:nvPr>
            <p:ph type="title"/>
          </p:nvPr>
        </p:nvSpPr>
        <p:spPr>
          <a:xfrm>
            <a:off x="195263" y="228600"/>
            <a:ext cx="8015287" cy="914400"/>
          </a:xfrm>
        </p:spPr>
        <p:txBody>
          <a:bodyPr/>
          <a:lstStyle/>
          <a:p>
            <a:r>
              <a:rPr lang="en-US" altLang="zh-CN" sz="4400" b="1" dirty="0">
                <a:solidFill>
                  <a:schemeClr val="tx1"/>
                </a:solidFill>
                <a:ea typeface="幼圆" panose="02010509060101010101" pitchFamily="1" charset="-122"/>
              </a:rPr>
              <a:t>6.3.3</a:t>
            </a:r>
            <a:r>
              <a:rPr lang="zh-CN" altLang="zh-CN" sz="4400" b="1" dirty="0">
                <a:solidFill>
                  <a:schemeClr val="tx1"/>
                </a:solidFill>
                <a:ea typeface="幼圆" panose="02010509060101010101" pitchFamily="1" charset="-122"/>
              </a:rPr>
              <a:t>能量管理系统的功率预测</a:t>
            </a:r>
            <a:endParaRPr lang="zh-CN" altLang="en-US" sz="4400" b="1" dirty="0">
              <a:solidFill>
                <a:schemeClr val="tx1"/>
              </a:solidFill>
              <a:ea typeface="幼圆" panose="02010509060101010101" pitchFamily="1" charset="-122"/>
            </a:endParaRPr>
          </a:p>
        </p:txBody>
      </p:sp>
    </p:spTree>
  </p:cSld>
  <p:clrMapOvr>
    <a:masterClrMapping/>
  </p:clrMapOvr>
  <p:transition>
    <p:pull dir="rd"/>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400" dirty="0"/>
              <a:t>从预测方式上光伏发电预测可分为直接预测和间接预测两类。前者直接对光伏电站的输出功率进行预测；后者又叫分步预测，首先对太阳辐射强度进行预测， 然后根据光伏发电系统发电模型得到输出功率。直接预测方式简洁方便，但直接预测模型需要从历史发电数据直接预测未来的发电功率，预测的准确性一方面决定于预测算法，另一方面决定于是否有大量准确的历史数据。分步预测方式包括太阳辐照强度预测和光伏发电系统功率模型两个过程，在每个过程中可灵活选择不同的方法，某种程度上克服了直接预测方式的局限性。</a:t>
            </a:r>
            <a:endParaRPr lang="zh-CN" altLang="zh-CN" sz="2400" dirty="0"/>
          </a:p>
          <a:p>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
        <p:nvSpPr>
          <p:cNvPr id="5" name="标题 1"/>
          <p:cNvSpPr>
            <a:spLocks noGrp="1"/>
          </p:cNvSpPr>
          <p:nvPr>
            <p:ph type="title"/>
          </p:nvPr>
        </p:nvSpPr>
        <p:spPr>
          <a:xfrm>
            <a:off x="195263" y="228600"/>
            <a:ext cx="8015287" cy="914400"/>
          </a:xfrm>
        </p:spPr>
        <p:txBody>
          <a:bodyPr/>
          <a:lstStyle/>
          <a:p>
            <a:r>
              <a:rPr lang="en-US" altLang="zh-CN" sz="4400" b="1" dirty="0">
                <a:solidFill>
                  <a:schemeClr val="tx1"/>
                </a:solidFill>
                <a:ea typeface="幼圆" panose="02010509060101010101" pitchFamily="1" charset="-122"/>
              </a:rPr>
              <a:t>6.3.3</a:t>
            </a:r>
            <a:r>
              <a:rPr lang="zh-CN" altLang="zh-CN" sz="4400" b="1" dirty="0">
                <a:solidFill>
                  <a:schemeClr val="tx1"/>
                </a:solidFill>
                <a:ea typeface="幼圆" panose="02010509060101010101" pitchFamily="1" charset="-122"/>
              </a:rPr>
              <a:t>能量管理系统的功率预测</a:t>
            </a:r>
            <a:endParaRPr lang="zh-CN" altLang="en-US" sz="4400" b="1" dirty="0">
              <a:solidFill>
                <a:schemeClr val="tx1"/>
              </a:solidFill>
              <a:ea typeface="幼圆" panose="02010509060101010101" pitchFamily="1" charset="-122"/>
            </a:endParaRPr>
          </a:p>
        </p:txBody>
      </p:sp>
    </p:spTree>
  </p:cSld>
  <p:clrMapOvr>
    <a:masterClrMapping/>
  </p:clrMapOvr>
  <p:transition>
    <p:pull dir="rd"/>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400" dirty="0"/>
              <a:t>从预测方法上来说，光伏功率预测包含统计方法和物理方法。统计方法的原理是统计分析历史数据，从而发现其内在规律并最终用于发电功率预测，可以直接预测输出功率，也可以预测太阳辐照强度；物理方法是在已知太阳辐射强度预测值的情况下，研究光能转化的物理过程，采用物理方程，考虑温度、寿命等影响因素，由预测的太阳辐射强度得到光伏系统发电功率预测值。</a:t>
            </a:r>
            <a:endParaRPr lang="zh-CN" altLang="zh-CN" sz="2400" dirty="0"/>
          </a:p>
          <a:p>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
        <p:nvSpPr>
          <p:cNvPr id="5" name="标题 1"/>
          <p:cNvSpPr>
            <a:spLocks noGrp="1"/>
          </p:cNvSpPr>
          <p:nvPr>
            <p:ph type="title"/>
          </p:nvPr>
        </p:nvSpPr>
        <p:spPr>
          <a:xfrm>
            <a:off x="195263" y="228600"/>
            <a:ext cx="8015287" cy="914400"/>
          </a:xfrm>
        </p:spPr>
        <p:txBody>
          <a:bodyPr/>
          <a:lstStyle/>
          <a:p>
            <a:r>
              <a:rPr lang="en-US" altLang="zh-CN" sz="4400" b="1" dirty="0">
                <a:solidFill>
                  <a:schemeClr val="tx1"/>
                </a:solidFill>
                <a:ea typeface="幼圆" panose="02010509060101010101" pitchFamily="1" charset="-122"/>
              </a:rPr>
              <a:t>6.3.3</a:t>
            </a:r>
            <a:r>
              <a:rPr lang="zh-CN" altLang="zh-CN" sz="4400" b="1" dirty="0">
                <a:solidFill>
                  <a:schemeClr val="tx1"/>
                </a:solidFill>
                <a:ea typeface="幼圆" panose="02010509060101010101" pitchFamily="1" charset="-122"/>
              </a:rPr>
              <a:t>能量管理系统的功率预测</a:t>
            </a:r>
            <a:endParaRPr lang="zh-CN" altLang="en-US" sz="4400" b="1" dirty="0">
              <a:solidFill>
                <a:schemeClr val="tx1"/>
              </a:solidFill>
              <a:ea typeface="幼圆" panose="02010509060101010101" pitchFamily="1" charset="-122"/>
            </a:endParaRPr>
          </a:p>
        </p:txBody>
      </p:sp>
    </p:spTree>
  </p:cSld>
  <p:clrMapOvr>
    <a:masterClrMapping/>
  </p:clrMapOvr>
  <p:transition>
    <p:pull dir="rd"/>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400" b="1" dirty="0">
                <a:solidFill>
                  <a:schemeClr val="tx1"/>
                </a:solidFill>
                <a:ea typeface="幼圆" panose="02010509060101010101" pitchFamily="1" charset="-122"/>
              </a:rPr>
              <a:t>6.3.4</a:t>
            </a:r>
            <a:r>
              <a:rPr lang="zh-CN" altLang="zh-CN" sz="4400" b="1" dirty="0">
                <a:solidFill>
                  <a:schemeClr val="tx1"/>
                </a:solidFill>
                <a:ea typeface="幼圆" panose="02010509060101010101" pitchFamily="1" charset="-122"/>
              </a:rPr>
              <a:t>能量管理系统负荷预测</a:t>
            </a:r>
            <a:endParaRPr lang="zh-CN" altLang="en-US" sz="4400" b="1" dirty="0">
              <a:solidFill>
                <a:schemeClr val="tx1"/>
              </a:solidFill>
              <a:ea typeface="幼圆" panose="02010509060101010101" pitchFamily="1" charset="-122"/>
            </a:endParaRPr>
          </a:p>
        </p:txBody>
      </p:sp>
      <p:sp>
        <p:nvSpPr>
          <p:cNvPr id="3" name="内容占位符 2"/>
          <p:cNvSpPr>
            <a:spLocks noGrp="1"/>
          </p:cNvSpPr>
          <p:nvPr>
            <p:ph idx="1"/>
          </p:nvPr>
        </p:nvSpPr>
        <p:spPr/>
        <p:txBody>
          <a:bodyPr/>
          <a:lstStyle/>
          <a:p>
            <a:r>
              <a:rPr lang="zh-CN" altLang="zh-CN" sz="2400" dirty="0"/>
              <a:t>负荷预测是微电网能量管理系统的重要组成部分之一。微电网负荷水平低、惯性小、波动性较大，因此对微电网进行负荷预测，能减少负荷系统突变对微电网系统的冲击，减少系统不平衡功率，提高系统的稳定性。同时，负荷预测预报未来电力负荷的情况，用于分析系统的用电需求，帮助通行人员及时了解系统未来的运行状态。它也是预测电力系统未来运行方式的重要依据。负荷预测对微电网的控制、 运行和计划都非常重要</a:t>
            </a:r>
            <a:r>
              <a:rPr lang="en-US" altLang="zh-CN" sz="2400" dirty="0"/>
              <a:t>, </a:t>
            </a:r>
            <a:r>
              <a:rPr lang="zh-CN" altLang="zh-CN" sz="2400" dirty="0"/>
              <a:t>既能提高预测精度既能增强微电网运行的安全性</a:t>
            </a:r>
            <a:r>
              <a:rPr lang="en-US" altLang="zh-CN" sz="2400" dirty="0"/>
              <a:t>, </a:t>
            </a:r>
            <a:r>
              <a:rPr lang="zh-CN" altLang="zh-CN" sz="2400" dirty="0"/>
              <a:t>又能改善微电网运行的经济性。</a:t>
            </a:r>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Tree>
  </p:cSld>
  <p:clrMapOvr>
    <a:masterClrMapping/>
  </p:clrMapOvr>
  <p:transition>
    <p:pull dir="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rPr>
              <a:t>2.2 </a:t>
            </a:r>
            <a:r>
              <a:rPr lang="zh-CN" altLang="en-US">
                <a:solidFill>
                  <a:schemeClr val="tx1"/>
                </a:solidFill>
                <a:sym typeface="+mn-ea"/>
              </a:rPr>
              <a:t>分布式发电技术</a:t>
            </a:r>
            <a:r>
              <a:rPr lang="zh-CN" altLang="en-US">
                <a:sym typeface="+mn-ea"/>
              </a:rPr>
              <a:t> </a:t>
            </a:r>
            <a:endParaRPr lang="zh-CN" altLang="en-US">
              <a:solidFill>
                <a:schemeClr val="tx1"/>
              </a:solidFill>
            </a:endParaRPr>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
        <p:nvSpPr>
          <p:cNvPr id="12291" name="文本框 12290"/>
          <p:cNvSpPr txBox="1"/>
          <p:nvPr/>
        </p:nvSpPr>
        <p:spPr>
          <a:xfrm>
            <a:off x="539750" y="1460500"/>
            <a:ext cx="8064500" cy="4216400"/>
          </a:xfrm>
          <a:prstGeom prst="rect">
            <a:avLst/>
          </a:prstGeom>
          <a:noFill/>
          <a:ln w="9525">
            <a:noFill/>
          </a:ln>
        </p:spPr>
        <p:txBody>
          <a:bodyPr anchor="t"/>
          <a:p>
            <a:pPr algn="just">
              <a:spcBef>
                <a:spcPct val="50000"/>
              </a:spcBef>
              <a:buClr>
                <a:schemeClr val="tx1"/>
              </a:buClr>
              <a:buFont typeface="Wingdings" panose="05000000000000000000" pitchFamily="2" charset="2"/>
              <a:buNone/>
            </a:pPr>
            <a:r>
              <a:rPr lang="zh-CN" altLang="en-US" dirty="0">
                <a:latin typeface="Arial" panose="020B0604020202020204" pitchFamily="34" charset="0"/>
                <a:ea typeface="楷体" panose="02010609060101010101" pitchFamily="1" charset="-122"/>
              </a:rPr>
              <a:t>　　</a:t>
            </a:r>
            <a:r>
              <a:rPr lang="zh-CN" altLang="en-US" sz="2000" dirty="0">
                <a:latin typeface="Arial" panose="020B0604020202020204" pitchFamily="34" charset="0"/>
                <a:ea typeface="楷体" panose="02010609060101010101" pitchFamily="1" charset="-122"/>
              </a:rPr>
              <a:t>①</a:t>
            </a:r>
            <a:r>
              <a:rPr lang="zh-CN" altLang="en-US" sz="2000" dirty="0">
                <a:solidFill>
                  <a:srgbClr val="FF0000"/>
                </a:solidFill>
                <a:latin typeface="Arial" panose="020B0604020202020204" pitchFamily="34" charset="0"/>
                <a:ea typeface="楷体" panose="02010609060101010101" pitchFamily="1" charset="-122"/>
              </a:rPr>
              <a:t>燃气轮机</a:t>
            </a:r>
            <a:r>
              <a:rPr lang="zh-CN" altLang="en-US" sz="2000" dirty="0">
                <a:latin typeface="Arial" panose="020B0604020202020204" pitchFamily="34" charset="0"/>
                <a:ea typeface="楷体" panose="02010609060101010101" pitchFamily="1" charset="-122"/>
              </a:rPr>
              <a:t>：燃气轮机是以连续流动的气体为工质带动叶轮高速旋转，将燃料的能量转变为有用功的内燃式动力机械，是一种旋转叶轮式热力发动机。燃气轮机的工作过程是，压气机(即压缩机)连续地从大气中吸入空气并将其压缩；压缩后的空气进入燃烧室，与喷入的燃料混合后燃烧，成为高温燃气，随即流入燃气涡轮中膨胀做功，推动涡轮叶轮带着压气机叶轮一起旋转；加热后的高温燃气的做功能力显著提高，因而燃气涡轮在带动压气机的同时，尚有余功作为燃气轮机的输出机械功。燃气轮机由静止起动时，需用起动机带着旋转，待加速到能独立运行后，起动机才脱开。</a:t>
            </a:r>
            <a:endParaRPr lang="zh-CN" altLang="en-US" sz="2000" dirty="0">
              <a:latin typeface="Arial" panose="020B0604020202020204" pitchFamily="34" charset="0"/>
              <a:ea typeface="楷体" panose="02010609060101010101" pitchFamily="1" charset="-122"/>
            </a:endParaRPr>
          </a:p>
          <a:p>
            <a:pPr algn="just">
              <a:spcBef>
                <a:spcPct val="50000"/>
              </a:spcBef>
              <a:buClr>
                <a:schemeClr val="tx1"/>
              </a:buClr>
              <a:buFont typeface="Wingdings" panose="05000000000000000000" pitchFamily="2" charset="2"/>
              <a:buNone/>
            </a:pPr>
            <a:r>
              <a:rPr lang="zh-CN" altLang="en-US" sz="2000" dirty="0">
                <a:latin typeface="Arial" panose="020B0604020202020204" pitchFamily="34" charset="0"/>
                <a:ea typeface="楷体" panose="02010609060101010101" pitchFamily="1" charset="-122"/>
              </a:rPr>
              <a:t>燃气轮机有轻型燃气轮机和重型燃气轮机两种类型。轻型燃气轮机为航空发动机的转型，有点事装机快、体积小、启动快、快速反应性能好、简单循环效率高，适合在电网中调峰、调节或应急备用。重型燃气轮机为工业型燃机，优点是运行可靠、排烟温度高、联合循环效率高，主要用于联合循环发电、热电联产。 　　</a:t>
            </a:r>
            <a:endParaRPr lang="zh-CN" altLang="en-US" sz="2000" dirty="0">
              <a:latin typeface="Arial" panose="020B0604020202020204" pitchFamily="34" charset="0"/>
              <a:ea typeface="楷体" panose="02010609060101010101" pitchFamily="1" charset="-122"/>
            </a:endParaRP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2291">
                                            <p:txEl>
                                              <p:charRg st="0" end="52"/>
                                            </p:txEl>
                                          </p:spTgt>
                                        </p:tgtEl>
                                        <p:attrNameLst>
                                          <p:attrName>style.visibility</p:attrName>
                                        </p:attrNameLst>
                                      </p:cBhvr>
                                      <p:to>
                                        <p:strVal val="visible"/>
                                      </p:to>
                                    </p:set>
                                    <p:animEffect transition="in" filter="wipe(up)">
                                      <p:cBhvr>
                                        <p:cTn id="7" dur="500"/>
                                        <p:tgtEl>
                                          <p:spTgt spid="12291">
                                            <p:txEl>
                                              <p:charRg st="0" end="52"/>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2291">
                                            <p:txEl>
                                              <p:pRg st="1" end="1"/>
                                            </p:txEl>
                                          </p:spTgt>
                                        </p:tgtEl>
                                        <p:attrNameLst>
                                          <p:attrName>style.visibility</p:attrName>
                                        </p:attrNameLst>
                                      </p:cBhvr>
                                      <p:to>
                                        <p:strVal val="visible"/>
                                      </p:to>
                                    </p:set>
                                    <p:animEffect transition="in" filter="wipe(up)">
                                      <p:cBhvr>
                                        <p:cTn id="10" dur="500"/>
                                        <p:tgtEl>
                                          <p:spTgt spid="1229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uiExpand="1" build="allAtOnce"/>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lnSpc>
                <a:spcPct val="200000"/>
              </a:lnSpc>
              <a:buNone/>
            </a:pPr>
            <a:r>
              <a:rPr lang="zh-CN" altLang="zh-CN" sz="2400" dirty="0"/>
              <a:t>能量管理系统中的负荷系统预测模块由负荷系统历史负荷值、负荷系统预测负荷值和天气因素（最高温度、平均温度、最低温度、最高湿度、平均湿度、最低湿度），代入预测算法，求出未来</a:t>
            </a:r>
            <a:r>
              <a:rPr lang="en-US" altLang="zh-CN" sz="2400" dirty="0"/>
              <a:t>1</a:t>
            </a:r>
            <a:r>
              <a:rPr lang="zh-CN" altLang="zh-CN" sz="2400" dirty="0"/>
              <a:t>分钟的负荷值，实现微电网的负荷系统负荷预测。</a:t>
            </a:r>
            <a:endParaRPr lang="zh-CN" altLang="zh-CN" sz="2400" dirty="0"/>
          </a:p>
          <a:p>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
        <p:nvSpPr>
          <p:cNvPr id="5" name="标题 1"/>
          <p:cNvSpPr>
            <a:spLocks noGrp="1"/>
          </p:cNvSpPr>
          <p:nvPr>
            <p:ph type="title"/>
          </p:nvPr>
        </p:nvSpPr>
        <p:spPr>
          <a:xfrm>
            <a:off x="195263" y="228600"/>
            <a:ext cx="8015287" cy="914400"/>
          </a:xfrm>
        </p:spPr>
        <p:txBody>
          <a:bodyPr/>
          <a:lstStyle/>
          <a:p>
            <a:r>
              <a:rPr lang="en-US" altLang="zh-CN" sz="4400" b="1" dirty="0">
                <a:solidFill>
                  <a:schemeClr val="tx1"/>
                </a:solidFill>
                <a:ea typeface="幼圆" panose="02010509060101010101" pitchFamily="1" charset="-122"/>
              </a:rPr>
              <a:t>6.3.4</a:t>
            </a:r>
            <a:r>
              <a:rPr lang="zh-CN" altLang="zh-CN" sz="4400" b="1" dirty="0">
                <a:solidFill>
                  <a:schemeClr val="tx1"/>
                </a:solidFill>
                <a:ea typeface="幼圆" panose="02010509060101010101" pitchFamily="1" charset="-122"/>
              </a:rPr>
              <a:t>能量管理系统负荷预测</a:t>
            </a:r>
            <a:endParaRPr lang="zh-CN" altLang="en-US" sz="4400" b="1" dirty="0">
              <a:solidFill>
                <a:schemeClr val="tx1"/>
              </a:solidFill>
              <a:ea typeface="幼圆" panose="02010509060101010101" pitchFamily="1" charset="-122"/>
            </a:endParaRPr>
          </a:p>
        </p:txBody>
      </p:sp>
    </p:spTree>
  </p:cSld>
  <p:clrMapOvr>
    <a:masterClrMapping/>
  </p:clrMapOvr>
  <p:transition>
    <p:pull dir="rd"/>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400" b="1" dirty="0">
                <a:solidFill>
                  <a:schemeClr val="tx1"/>
                </a:solidFill>
                <a:ea typeface="幼圆" panose="02010509060101010101" pitchFamily="1" charset="-122"/>
              </a:rPr>
              <a:t>6.3.5</a:t>
            </a:r>
            <a:r>
              <a:rPr lang="zh-CN" altLang="zh-CN" sz="4400" b="1" dirty="0">
                <a:solidFill>
                  <a:schemeClr val="tx1"/>
                </a:solidFill>
                <a:ea typeface="幼圆" panose="02010509060101010101" pitchFamily="1" charset="-122"/>
              </a:rPr>
              <a:t>各类预测方法对比</a:t>
            </a:r>
            <a:endParaRPr lang="zh-CN" altLang="en-US" sz="4400" b="1" dirty="0">
              <a:solidFill>
                <a:schemeClr val="tx1"/>
              </a:solidFill>
              <a:ea typeface="幼圆" panose="02010509060101010101" pitchFamily="1" charset="-122"/>
            </a:endParaRPr>
          </a:p>
        </p:txBody>
      </p:sp>
      <p:sp>
        <p:nvSpPr>
          <p:cNvPr id="3" name="内容占位符 2"/>
          <p:cNvSpPr>
            <a:spLocks noGrp="1"/>
          </p:cNvSpPr>
          <p:nvPr>
            <p:ph idx="1"/>
          </p:nvPr>
        </p:nvSpPr>
        <p:spPr/>
        <p:txBody>
          <a:bodyPr/>
          <a:lstStyle/>
          <a:p>
            <a:r>
              <a:rPr lang="en-US" altLang="zh-CN" sz="2400" dirty="0"/>
              <a:t>( 1) </a:t>
            </a:r>
            <a:r>
              <a:rPr lang="zh-CN" altLang="zh-CN" sz="2400" dirty="0"/>
              <a:t>在间接预测方法中，光照幅度预测模型的预测精度是影响间接预测方法预测效果的决定性因素。发电功率预测模型中，经验公式法因无需历史发电功率数据而广泛应用于新建成光伏电站，并且由简单物理模型逐步发展为复杂物理模型。统计学习模型由于结合光照幅度与历史发电功率等因素，预测效果一般优于其它预测方法，但建模条件较高。</a:t>
            </a:r>
            <a:endParaRPr lang="zh-CN" altLang="zh-CN" sz="2400" dirty="0"/>
          </a:p>
          <a:p>
            <a:r>
              <a:rPr lang="en-US" altLang="zh-CN" sz="2400" dirty="0"/>
              <a:t>( 2) </a:t>
            </a:r>
            <a:r>
              <a:rPr lang="zh-CN" altLang="zh-CN" sz="2400" dirty="0"/>
              <a:t>直接预测方法的总体预测精度一般低于间接预测方法，对变化天气状况下的适应性与间接预测方法相比较低，但由于直接预测方法无需预测光照幅度，建模简单、预测成本较低，因而也得到大量应用。</a:t>
            </a:r>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Tree>
  </p:cSld>
  <p:clrMapOvr>
    <a:masterClrMapping/>
  </p:clrMapOvr>
  <p:transition>
    <p:pull dir="rd"/>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400" dirty="0"/>
              <a:t>根据光伏电站的实际情况将单一预测模型组合形成的混合模型具有更好的适应性、容错性和预测效果，成为直接预测方法中一个重要研究方向。</a:t>
            </a:r>
            <a:endParaRPr lang="zh-CN" altLang="zh-CN" sz="2400" dirty="0"/>
          </a:p>
          <a:p>
            <a:r>
              <a:rPr lang="en-US" altLang="zh-CN" sz="2400" dirty="0"/>
              <a:t>( 3) </a:t>
            </a:r>
            <a:r>
              <a:rPr lang="zh-CN" altLang="zh-CN" sz="2400" dirty="0"/>
              <a:t>无论哪种预测方法，气象条件都是影响光伏发电短期预测效果的一个重要原因，划分天气类型、使用数值天气预报都可降低其对预测精度的影响。然而，目前在多云、阵雨等不稳定气象条件下的预测效果仍然不理想。季节变化相对具有一定规律可寻，一般通过利用地外辐照度、按季节建立子预测模型来补偿季节更替对预测的影响，并取得了较好的效果。</a:t>
            </a:r>
            <a:endParaRPr lang="zh-CN" altLang="zh-CN" sz="2400" dirty="0"/>
          </a:p>
          <a:p>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
        <p:nvSpPr>
          <p:cNvPr id="5" name="标题 1"/>
          <p:cNvSpPr>
            <a:spLocks noGrp="1"/>
          </p:cNvSpPr>
          <p:nvPr>
            <p:ph type="title"/>
          </p:nvPr>
        </p:nvSpPr>
        <p:spPr>
          <a:xfrm>
            <a:off x="195263" y="228600"/>
            <a:ext cx="8015287" cy="914400"/>
          </a:xfrm>
        </p:spPr>
        <p:txBody>
          <a:bodyPr/>
          <a:lstStyle/>
          <a:p>
            <a:r>
              <a:rPr lang="en-US" altLang="zh-CN" sz="4400" b="1" dirty="0">
                <a:solidFill>
                  <a:schemeClr val="tx1"/>
                </a:solidFill>
                <a:ea typeface="幼圆" panose="02010509060101010101" pitchFamily="1" charset="-122"/>
              </a:rPr>
              <a:t>6.3.5</a:t>
            </a:r>
            <a:r>
              <a:rPr lang="zh-CN" altLang="zh-CN" sz="4400" b="1" dirty="0">
                <a:solidFill>
                  <a:schemeClr val="tx1"/>
                </a:solidFill>
                <a:ea typeface="幼圆" panose="02010509060101010101" pitchFamily="1" charset="-122"/>
              </a:rPr>
              <a:t>各类预测方法对比</a:t>
            </a:r>
            <a:endParaRPr lang="zh-CN" altLang="en-US" sz="4400" b="1" dirty="0">
              <a:solidFill>
                <a:schemeClr val="tx1"/>
              </a:solidFill>
              <a:ea typeface="幼圆" panose="02010509060101010101" pitchFamily="1" charset="-122"/>
            </a:endParaRPr>
          </a:p>
        </p:txBody>
      </p:sp>
    </p:spTree>
  </p:cSld>
  <p:clrMapOvr>
    <a:masterClrMapping/>
  </p:clrMapOvr>
  <p:transition>
    <p:pull dir="rd"/>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400" b="1" dirty="0">
                <a:solidFill>
                  <a:schemeClr val="tx1"/>
                </a:solidFill>
                <a:ea typeface="幼圆" panose="02010509060101010101" pitchFamily="1" charset="-122"/>
              </a:rPr>
              <a:t>6.3.5</a:t>
            </a:r>
            <a:r>
              <a:rPr lang="zh-CN" altLang="zh-CN" sz="4400" b="1" dirty="0">
                <a:solidFill>
                  <a:schemeClr val="tx1"/>
                </a:solidFill>
                <a:ea typeface="幼圆" panose="02010509060101010101" pitchFamily="1" charset="-122"/>
              </a:rPr>
              <a:t>能源管理系统的经济调度</a:t>
            </a:r>
            <a:endParaRPr lang="zh-CN" altLang="en-US" sz="4400" b="1" dirty="0">
              <a:solidFill>
                <a:schemeClr val="tx1"/>
              </a:solidFill>
              <a:ea typeface="幼圆" panose="02010509060101010101" pitchFamily="1" charset="-122"/>
            </a:endParaRPr>
          </a:p>
        </p:txBody>
      </p:sp>
      <p:sp>
        <p:nvSpPr>
          <p:cNvPr id="3" name="内容占位符 2"/>
          <p:cNvSpPr>
            <a:spLocks noGrp="1"/>
          </p:cNvSpPr>
          <p:nvPr>
            <p:ph idx="1"/>
          </p:nvPr>
        </p:nvSpPr>
        <p:spPr>
          <a:xfrm>
            <a:off x="467544" y="1556792"/>
            <a:ext cx="7924800" cy="4419600"/>
          </a:xfrm>
        </p:spPr>
        <p:txBody>
          <a:bodyPr/>
          <a:lstStyle/>
          <a:p>
            <a:r>
              <a:rPr lang="zh-CN" altLang="zh-CN" sz="2400" dirty="0"/>
              <a:t>分布式能源系统经济调度是建立在系统满足各个分布式能源正常运行及负荷消纳的条件下，通过合理规划安排各个单位的出力计划并及时进行负荷调整，从而使得分布式能源系统的总运行费用最小，该模型是一个复杂的、非线性多目标优化问题，其经济运行主要考虑了经济成本、环境成本以及分布式能源的备用成本，而对于需求侧可调控资源的考虑主要体现在需求侧负荷约束中。</a:t>
            </a:r>
            <a:endParaRPr lang="zh-CN" altLang="zh-CN" sz="2400" dirty="0"/>
          </a:p>
          <a:p>
            <a:r>
              <a:rPr lang="zh-CN" altLang="zh-CN" sz="2400" dirty="0"/>
              <a:t>根据上述模型分析，分布式能源系统经济优化运行的成本函数为：</a:t>
            </a:r>
            <a:endParaRPr lang="zh-CN" altLang="zh-CN" sz="2400" dirty="0"/>
          </a:p>
          <a:p>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z="1200" smtClean="0"/>
            </a:fld>
            <a:endParaRPr lang="zh-CN" altLang="en-US" sz="1200" dirty="0">
              <a:latin typeface="Comic Sans MS" panose="030F0702030302020204" pitchFamily="2" charset="0"/>
            </a:endParaRPr>
          </a:p>
        </p:txBody>
      </p:sp>
      <p:graphicFrame>
        <p:nvGraphicFramePr>
          <p:cNvPr id="56" name="对象 55"/>
          <p:cNvGraphicFramePr>
            <a:graphicFrameLocks noChangeAspect="1"/>
          </p:cNvGraphicFramePr>
          <p:nvPr/>
        </p:nvGraphicFramePr>
        <p:xfrm>
          <a:off x="3079750" y="5072380"/>
          <a:ext cx="2116455" cy="444500"/>
        </p:xfrm>
        <a:graphic>
          <a:graphicData uri="http://schemas.openxmlformats.org/presentationml/2006/ole">
            <mc:AlternateContent xmlns:mc="http://schemas.openxmlformats.org/markup-compatibility/2006">
              <mc:Choice xmlns:v="urn:schemas-microsoft-com:vml" Requires="v">
                <p:oleObj spid="_x0000_s49209" name="" r:id="rId1" imgW="1371600" imgH="228600" progId="Equation.DSMT4">
                  <p:embed/>
                </p:oleObj>
              </mc:Choice>
              <mc:Fallback>
                <p:oleObj name="" r:id="rId1" imgW="1371600" imgH="228600" progId="Equation.DSMT4">
                  <p:embed/>
                  <p:pic>
                    <p:nvPicPr>
                      <p:cNvPr id="0" name="Object 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9750" y="5072380"/>
                        <a:ext cx="2116455" cy="444500"/>
                      </a:xfrm>
                      <a:prstGeom prst="rect">
                        <a:avLst/>
                      </a:prstGeom>
                      <a:noFill/>
                    </p:spPr>
                  </p:pic>
                </p:oleObj>
              </mc:Fallback>
            </mc:AlternateContent>
          </a:graphicData>
        </a:graphic>
      </p:graphicFrame>
      <p:sp>
        <p:nvSpPr>
          <p:cNvPr id="58" name="Rectangle 5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rd"/>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628800"/>
            <a:ext cx="7924800" cy="4419600"/>
          </a:xfrm>
        </p:spPr>
        <p:txBody>
          <a:bodyPr/>
          <a:lstStyle/>
          <a:p>
            <a:r>
              <a:rPr lang="zh-CN" altLang="en-US" sz="2400" dirty="0"/>
              <a:t>发电成本    为</a:t>
            </a:r>
            <a:endParaRPr lang="en-US" altLang="zh-CN" sz="2400" dirty="0"/>
          </a:p>
          <a:p>
            <a:endParaRPr lang="zh-CN" altLang="en-US" sz="2400"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smtClean="0"/>
            </a:fld>
            <a:endParaRPr lang="zh-CN" altLang="en-US" dirty="0">
              <a:latin typeface="Comic Sans MS" panose="030F0702030302020204" pitchFamily="2" charset="0"/>
            </a:endParaRPr>
          </a:p>
        </p:txBody>
      </p:sp>
      <p:sp>
        <p:nvSpPr>
          <p:cNvPr id="11"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12" name="对象 11"/>
          <p:cNvGraphicFramePr>
            <a:graphicFrameLocks noChangeAspect="1"/>
          </p:cNvGraphicFramePr>
          <p:nvPr/>
        </p:nvGraphicFramePr>
        <p:xfrm>
          <a:off x="2267744" y="1700808"/>
          <a:ext cx="504056" cy="322312"/>
        </p:xfrm>
        <a:graphic>
          <a:graphicData uri="http://schemas.openxmlformats.org/presentationml/2006/ole">
            <mc:AlternateContent xmlns:mc="http://schemas.openxmlformats.org/markup-compatibility/2006">
              <mc:Choice xmlns:v="urn:schemas-microsoft-com:vml" Requires="v">
                <p:oleObj spid="_x0000_s54287" name="" r:id="rId1" imgW="215900" imgH="228600" progId="Equation.DSMT4">
                  <p:embed/>
                </p:oleObj>
              </mc:Choice>
              <mc:Fallback>
                <p:oleObj name="" r:id="rId1" imgW="215900" imgH="228600" progId="Equation.DSMT4">
                  <p:embed/>
                  <p:pic>
                    <p:nvPicPr>
                      <p:cNvPr id="0" name="Object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1700808"/>
                        <a:ext cx="504056" cy="322312"/>
                      </a:xfrm>
                      <a:prstGeom prst="rect">
                        <a:avLst/>
                      </a:prstGeom>
                      <a:noFill/>
                    </p:spPr>
                  </p:pic>
                </p:oleObj>
              </mc:Fallback>
            </mc:AlternateContent>
          </a:graphicData>
        </a:graphic>
      </p:graphicFrame>
      <p:sp>
        <p:nvSpPr>
          <p:cNvPr id="13" name="Rectangle 10"/>
          <p:cNvSpPr>
            <a:spLocks noChangeArrowheads="1"/>
          </p:cNvSpPr>
          <p:nvPr/>
        </p:nvSpPr>
        <p:spPr bwMode="auto">
          <a:xfrm>
            <a:off x="539552" y="228320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14" name="对象 13"/>
          <p:cNvGraphicFramePr>
            <a:graphicFrameLocks noChangeAspect="1"/>
          </p:cNvGraphicFramePr>
          <p:nvPr/>
        </p:nvGraphicFramePr>
        <p:xfrm>
          <a:off x="1353185" y="2266950"/>
          <a:ext cx="5921375" cy="611505"/>
        </p:xfrm>
        <a:graphic>
          <a:graphicData uri="http://schemas.openxmlformats.org/presentationml/2006/ole">
            <mc:AlternateContent xmlns:mc="http://schemas.openxmlformats.org/markup-compatibility/2006">
              <mc:Choice xmlns:v="urn:schemas-microsoft-com:vml" Requires="v">
                <p:oleObj spid="_x0000_s54288" name="" r:id="rId3" imgW="4152900" imgH="444500" progId="Equation.DSMT4">
                  <p:embed/>
                </p:oleObj>
              </mc:Choice>
              <mc:Fallback>
                <p:oleObj name="" r:id="rId3" imgW="4152900" imgH="444500" progId="Equation.DSMT4">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3185" y="2266950"/>
                        <a:ext cx="5921375" cy="61150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标题 1"/>
          <p:cNvSpPr>
            <a:spLocks noGrp="1"/>
          </p:cNvSpPr>
          <p:nvPr>
            <p:ph type="title"/>
          </p:nvPr>
        </p:nvSpPr>
        <p:spPr>
          <a:xfrm>
            <a:off x="195263" y="228600"/>
            <a:ext cx="8015287" cy="914400"/>
          </a:xfrm>
        </p:spPr>
        <p:txBody>
          <a:bodyPr/>
          <a:lstStyle/>
          <a:p>
            <a:r>
              <a:rPr lang="en-US" altLang="zh-CN" sz="4400" b="1" dirty="0">
                <a:solidFill>
                  <a:schemeClr val="tx1"/>
                </a:solidFill>
                <a:ea typeface="幼圆" panose="02010509060101010101" pitchFamily="1" charset="-122"/>
              </a:rPr>
              <a:t>6.3.5</a:t>
            </a:r>
            <a:r>
              <a:rPr lang="zh-CN" altLang="zh-CN" sz="4400" b="1" dirty="0">
                <a:solidFill>
                  <a:schemeClr val="tx1"/>
                </a:solidFill>
                <a:ea typeface="幼圆" panose="02010509060101010101" pitchFamily="1" charset="-122"/>
              </a:rPr>
              <a:t>能源管理系统的经济调度</a:t>
            </a:r>
            <a:endParaRPr lang="zh-CN" altLang="en-US" sz="4400" b="1" dirty="0">
              <a:solidFill>
                <a:schemeClr val="tx1"/>
              </a:solidFill>
              <a:ea typeface="幼圆" panose="02010509060101010101" pitchFamily="1" charset="-122"/>
            </a:endParaRPr>
          </a:p>
        </p:txBody>
      </p:sp>
      <p:sp>
        <p:nvSpPr>
          <p:cNvPr id="5" name="文本框 4"/>
          <p:cNvSpPr txBox="1"/>
          <p:nvPr/>
        </p:nvSpPr>
        <p:spPr>
          <a:xfrm>
            <a:off x="751205" y="3103245"/>
            <a:ext cx="5080000" cy="460375"/>
          </a:xfrm>
          <a:prstGeom prst="rect">
            <a:avLst/>
          </a:prstGeom>
          <a:noFill/>
          <a:ln w="9525">
            <a:noFill/>
          </a:ln>
        </p:spPr>
        <p:txBody>
          <a:bodyPr>
            <a:spAutoFit/>
          </a:bodyPr>
          <a:p>
            <a:r>
              <a:rPr lang="en-US" altLang="zh-CN" sz="2400">
                <a:ea typeface="宋体" panose="02010600030101010101" pitchFamily="2" charset="-122"/>
              </a:rPr>
              <a:t> </a:t>
            </a:r>
            <a:r>
              <a:rPr lang="zh-CN" sz="2400">
                <a:ea typeface="宋体" panose="02010600030101010101" pitchFamily="2" charset="-122"/>
              </a:rPr>
              <a:t>环境成本    为：</a:t>
            </a:r>
            <a:endParaRPr lang="en-US" altLang="zh-CN" sz="2400">
              <a:ea typeface="宋体" panose="02010600030101010101" pitchFamily="2" charset="-122"/>
            </a:endParaRPr>
          </a:p>
        </p:txBody>
      </p:sp>
      <p:graphicFrame>
        <p:nvGraphicFramePr>
          <p:cNvPr id="2" name="对象 -2147482524"/>
          <p:cNvGraphicFramePr>
            <a:graphicFrameLocks noChangeAspect="1"/>
          </p:cNvGraphicFramePr>
          <p:nvPr/>
        </p:nvGraphicFramePr>
        <p:xfrm>
          <a:off x="2157730" y="3103245"/>
          <a:ext cx="396240" cy="344170"/>
        </p:xfrm>
        <a:graphic>
          <a:graphicData uri="http://schemas.openxmlformats.org/presentationml/2006/ole">
            <mc:AlternateContent xmlns:mc="http://schemas.openxmlformats.org/markup-compatibility/2006">
              <mc:Choice xmlns:v="urn:schemas-microsoft-com:vml" Requires="v">
                <p:oleObj spid="_x0000_s3076" name="" r:id="rId5" imgW="228600" imgH="228600" progId="Equation.DSMT4">
                  <p:embed/>
                </p:oleObj>
              </mc:Choice>
              <mc:Fallback>
                <p:oleObj name="" r:id="rId5" imgW="228600" imgH="228600" progId="Equation.DSMT4">
                  <p:embed/>
                  <p:pic>
                    <p:nvPicPr>
                      <p:cNvPr id="0" name="图片 3075"/>
                      <p:cNvPicPr/>
                      <p:nvPr/>
                    </p:nvPicPr>
                    <p:blipFill>
                      <a:blip r:embed="rId6"/>
                      <a:stretch>
                        <a:fillRect/>
                      </a:stretch>
                    </p:blipFill>
                    <p:spPr>
                      <a:xfrm>
                        <a:off x="2157730" y="3103245"/>
                        <a:ext cx="396240" cy="344170"/>
                      </a:xfrm>
                      <a:prstGeom prst="rect">
                        <a:avLst/>
                      </a:prstGeom>
                      <a:noFill/>
                      <a:ln w="38100">
                        <a:noFill/>
                        <a:miter/>
                      </a:ln>
                    </p:spPr>
                  </p:pic>
                </p:oleObj>
              </mc:Fallback>
            </mc:AlternateContent>
          </a:graphicData>
        </a:graphic>
      </p:graphicFrame>
      <p:graphicFrame>
        <p:nvGraphicFramePr>
          <p:cNvPr id="6" name="对象 -2147482523"/>
          <p:cNvGraphicFramePr>
            <a:graphicFrameLocks noChangeAspect="1"/>
          </p:cNvGraphicFramePr>
          <p:nvPr/>
        </p:nvGraphicFramePr>
        <p:xfrm>
          <a:off x="1353185" y="3563620"/>
          <a:ext cx="5600700" cy="746125"/>
        </p:xfrm>
        <a:graphic>
          <a:graphicData uri="http://schemas.openxmlformats.org/presentationml/2006/ole">
            <mc:AlternateContent xmlns:mc="http://schemas.openxmlformats.org/markup-compatibility/2006">
              <mc:Choice xmlns:v="urn:schemas-microsoft-com:vml" Requires="v">
                <p:oleObj spid="_x0000_s7" name="" r:id="rId7" imgW="2616200" imgH="444500" progId="Equation.DSMT4">
                  <p:embed/>
                </p:oleObj>
              </mc:Choice>
              <mc:Fallback>
                <p:oleObj name="" r:id="rId7" imgW="2616200" imgH="444500" progId="Equation.DSMT4">
                  <p:embed/>
                  <p:pic>
                    <p:nvPicPr>
                      <p:cNvPr id="0" name="图片 5"/>
                      <p:cNvPicPr/>
                      <p:nvPr/>
                    </p:nvPicPr>
                    <p:blipFill>
                      <a:blip r:embed="rId8"/>
                      <a:stretch>
                        <a:fillRect/>
                      </a:stretch>
                    </p:blipFill>
                    <p:spPr>
                      <a:xfrm>
                        <a:off x="1353185" y="3563620"/>
                        <a:ext cx="5600700" cy="746125"/>
                      </a:xfrm>
                      <a:prstGeom prst="rect">
                        <a:avLst/>
                      </a:prstGeom>
                      <a:noFill/>
                      <a:ln w="38100">
                        <a:noFill/>
                        <a:miter/>
                      </a:ln>
                    </p:spPr>
                  </p:pic>
                </p:oleObj>
              </mc:Fallback>
            </mc:AlternateContent>
          </a:graphicData>
        </a:graphic>
      </p:graphicFrame>
      <p:sp>
        <p:nvSpPr>
          <p:cNvPr id="8" name="文本框 7"/>
          <p:cNvSpPr txBox="1"/>
          <p:nvPr/>
        </p:nvSpPr>
        <p:spPr>
          <a:xfrm>
            <a:off x="751205" y="4531995"/>
            <a:ext cx="5080000" cy="460375"/>
          </a:xfrm>
          <a:prstGeom prst="rect">
            <a:avLst/>
          </a:prstGeom>
          <a:noFill/>
          <a:ln w="9525">
            <a:noFill/>
          </a:ln>
        </p:spPr>
        <p:txBody>
          <a:bodyPr>
            <a:spAutoFit/>
          </a:bodyPr>
          <a:p>
            <a:r>
              <a:rPr lang="zh-CN" sz="2400">
                <a:ea typeface="宋体" panose="02010600030101010101" pitchFamily="2" charset="-122"/>
              </a:rPr>
              <a:t>补偿费用    为：</a:t>
            </a:r>
            <a:endParaRPr lang="zh-CN" altLang="en-US" sz="2400">
              <a:ea typeface="宋体" panose="02010600030101010101" pitchFamily="2" charset="-122"/>
            </a:endParaRPr>
          </a:p>
        </p:txBody>
      </p:sp>
      <p:graphicFrame>
        <p:nvGraphicFramePr>
          <p:cNvPr id="9" name="对象 -2147482517"/>
          <p:cNvGraphicFramePr>
            <a:graphicFrameLocks noChangeAspect="1"/>
          </p:cNvGraphicFramePr>
          <p:nvPr/>
        </p:nvGraphicFramePr>
        <p:xfrm>
          <a:off x="2061845" y="4531995"/>
          <a:ext cx="321310" cy="344170"/>
        </p:xfrm>
        <a:graphic>
          <a:graphicData uri="http://schemas.openxmlformats.org/presentationml/2006/ole">
            <mc:AlternateContent xmlns:mc="http://schemas.openxmlformats.org/markup-compatibility/2006">
              <mc:Choice xmlns:v="urn:schemas-microsoft-com:vml" Requires="v">
                <p:oleObj spid="_x0000_s10" name="" r:id="rId9" imgW="203200" imgH="228600" progId="Equation.DSMT4">
                  <p:embed/>
                </p:oleObj>
              </mc:Choice>
              <mc:Fallback>
                <p:oleObj name="" r:id="rId9" imgW="203200" imgH="228600" progId="Equation.DSMT4">
                  <p:embed/>
                  <p:pic>
                    <p:nvPicPr>
                      <p:cNvPr id="0" name="图片 7"/>
                      <p:cNvPicPr/>
                      <p:nvPr/>
                    </p:nvPicPr>
                    <p:blipFill>
                      <a:blip r:embed="rId10"/>
                      <a:stretch>
                        <a:fillRect/>
                      </a:stretch>
                    </p:blipFill>
                    <p:spPr>
                      <a:xfrm>
                        <a:off x="2061845" y="4531995"/>
                        <a:ext cx="321310" cy="344170"/>
                      </a:xfrm>
                      <a:prstGeom prst="rect">
                        <a:avLst/>
                      </a:prstGeom>
                      <a:noFill/>
                      <a:ln w="38100">
                        <a:noFill/>
                        <a:miter/>
                      </a:ln>
                    </p:spPr>
                  </p:pic>
                </p:oleObj>
              </mc:Fallback>
            </mc:AlternateContent>
          </a:graphicData>
        </a:graphic>
      </p:graphicFrame>
      <p:graphicFrame>
        <p:nvGraphicFramePr>
          <p:cNvPr id="15" name="对象 -2147482492"/>
          <p:cNvGraphicFramePr>
            <a:graphicFrameLocks noChangeAspect="1"/>
          </p:cNvGraphicFramePr>
          <p:nvPr/>
        </p:nvGraphicFramePr>
        <p:xfrm>
          <a:off x="2267585" y="4992370"/>
          <a:ext cx="4434840" cy="758825"/>
        </p:xfrm>
        <a:graphic>
          <a:graphicData uri="http://schemas.openxmlformats.org/presentationml/2006/ole">
            <mc:AlternateContent xmlns:mc="http://schemas.openxmlformats.org/markup-compatibility/2006">
              <mc:Choice xmlns:v="urn:schemas-microsoft-com:vml" Requires="v">
                <p:oleObj spid="_x0000_s20" name="" r:id="rId11" imgW="2705100" imgH="444500" progId="Equation.DSMT4">
                  <p:embed/>
                </p:oleObj>
              </mc:Choice>
              <mc:Fallback>
                <p:oleObj name="" r:id="rId11" imgW="2705100" imgH="444500" progId="Equation.DSMT4">
                  <p:embed/>
                  <p:pic>
                    <p:nvPicPr>
                      <p:cNvPr id="0" name="图片 19"/>
                      <p:cNvPicPr/>
                      <p:nvPr/>
                    </p:nvPicPr>
                    <p:blipFill>
                      <a:blip r:embed="rId12"/>
                      <a:stretch>
                        <a:fillRect/>
                      </a:stretch>
                    </p:blipFill>
                    <p:spPr>
                      <a:xfrm>
                        <a:off x="2267585" y="4992370"/>
                        <a:ext cx="4434840" cy="758825"/>
                      </a:xfrm>
                      <a:prstGeom prst="rect">
                        <a:avLst/>
                      </a:prstGeom>
                      <a:noFill/>
                      <a:ln w="38100">
                        <a:noFill/>
                        <a:miter/>
                      </a:ln>
                    </p:spPr>
                  </p:pic>
                </p:oleObj>
              </mc:Fallback>
            </mc:AlternateContent>
          </a:graphicData>
        </a:graphic>
      </p:graphicFrame>
    </p:spTree>
  </p:cSld>
  <p:clrMapOvr>
    <a:masterClrMapping/>
  </p:clrMapOvr>
  <p:transition>
    <p:pull dir="rd"/>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b="1" dirty="0">
                <a:solidFill>
                  <a:schemeClr val="tx1"/>
                </a:solidFill>
                <a:ea typeface="幼圆" panose="02010509060101010101" pitchFamily="1" charset="-122"/>
                <a:sym typeface="+mn-ea"/>
              </a:rPr>
              <a:t>6.3.5</a:t>
            </a:r>
            <a:r>
              <a:rPr lang="zh-CN" altLang="zh-CN" b="1" dirty="0">
                <a:solidFill>
                  <a:schemeClr val="tx1"/>
                </a:solidFill>
                <a:ea typeface="幼圆" panose="02010509060101010101" pitchFamily="1" charset="-122"/>
                <a:sym typeface="+mn-ea"/>
              </a:rPr>
              <a:t>能源管理系统的经济调度</a:t>
            </a:r>
            <a:endParaRPr lang="zh-CN" altLang="en-US"/>
          </a:p>
        </p:txBody>
      </p:sp>
      <p:sp>
        <p:nvSpPr>
          <p:cNvPr id="3" name="内容占位符 2"/>
          <p:cNvSpPr>
            <a:spLocks noGrp="1"/>
          </p:cNvSpPr>
          <p:nvPr>
            <p:ph idx="1"/>
          </p:nvPr>
        </p:nvSpPr>
        <p:spPr/>
        <p:txBody>
          <a:bodyPr/>
          <a:p>
            <a:r>
              <a:rPr lang="zh-CN" altLang="en-US" sz="2000"/>
              <a:t>需求侧负荷约束：需求侧负荷主要分为固定负荷、随机负荷、可转移负荷。固定负荷为用户的最小负荷需求，可以根据历史值预测；随机负荷为用户临时需求负荷，具有不可预测性；可转移负荷为用户将负荷从某个时间段转移到此外时间段的负荷，具有可控制性，因此合理安排可转移负荷是分布式能源系统中需求侧管理的关键。</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对象 -2147482506"/>
          <p:cNvGraphicFramePr>
            <a:graphicFrameLocks noChangeAspect="1"/>
          </p:cNvGraphicFramePr>
          <p:nvPr/>
        </p:nvGraphicFramePr>
        <p:xfrm>
          <a:off x="2348865" y="3422015"/>
          <a:ext cx="4278630" cy="2061210"/>
        </p:xfrm>
        <a:graphic>
          <a:graphicData uri="http://schemas.openxmlformats.org/presentationml/2006/ole">
            <mc:AlternateContent xmlns:mc="http://schemas.openxmlformats.org/markup-compatibility/2006">
              <mc:Choice xmlns:v="urn:schemas-microsoft-com:vml" Requires="v">
                <p:oleObj spid="_x0000_s3076" name="" r:id="rId1" imgW="2349500" imgH="1371600" progId="Equation.DSMT4">
                  <p:embed/>
                </p:oleObj>
              </mc:Choice>
              <mc:Fallback>
                <p:oleObj name="" r:id="rId1" imgW="2349500" imgH="1371600" progId="Equation.DSMT4">
                  <p:embed/>
                  <p:pic>
                    <p:nvPicPr>
                      <p:cNvPr id="0" name="图片 3075"/>
                      <p:cNvPicPr/>
                      <p:nvPr/>
                    </p:nvPicPr>
                    <p:blipFill>
                      <a:blip r:embed="rId2"/>
                      <a:stretch>
                        <a:fillRect/>
                      </a:stretch>
                    </p:blipFill>
                    <p:spPr>
                      <a:xfrm>
                        <a:off x="2348865" y="3422015"/>
                        <a:ext cx="4278630" cy="2061210"/>
                      </a:xfrm>
                      <a:prstGeom prst="rect">
                        <a:avLst/>
                      </a:prstGeom>
                      <a:noFill/>
                      <a:ln w="38100">
                        <a:noFill/>
                        <a:miter/>
                      </a:ln>
                    </p:spPr>
                  </p:pic>
                </p:oleObj>
              </mc:Fallback>
            </mc:AlternateContent>
          </a:graphicData>
        </a:graphic>
      </p:graphicFrame>
    </p:spTree>
  </p:cSld>
  <p:clrMapOvr>
    <a:masterClrMapping/>
  </p:clrMapOvr>
  <p:transition>
    <p:pull dir="rd"/>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b="1" dirty="0">
                <a:solidFill>
                  <a:schemeClr val="tx1"/>
                </a:solidFill>
                <a:ea typeface="幼圆" panose="02010509060101010101" pitchFamily="1" charset="-122"/>
                <a:sym typeface="+mn-ea"/>
              </a:rPr>
              <a:t>6.3.5</a:t>
            </a:r>
            <a:r>
              <a:rPr lang="zh-CN" altLang="zh-CN" b="1" dirty="0">
                <a:solidFill>
                  <a:schemeClr val="tx1"/>
                </a:solidFill>
                <a:ea typeface="幼圆" panose="02010509060101010101" pitchFamily="1" charset="-122"/>
                <a:sym typeface="+mn-ea"/>
              </a:rPr>
              <a:t>能源管理系统的经济调度</a:t>
            </a:r>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pic>
        <p:nvPicPr>
          <p:cNvPr id="1073742890" name="内容占位符 1073742889"/>
          <p:cNvPicPr>
            <a:picLocks noRot="1" noChangeAspect="1"/>
          </p:cNvPicPr>
          <p:nvPr>
            <p:ph idx="1"/>
          </p:nvPr>
        </p:nvPicPr>
        <p:blipFill>
          <a:blip r:embed="rId1"/>
          <a:stretch>
            <a:fillRect/>
          </a:stretch>
        </p:blipFill>
        <p:spPr>
          <a:xfrm>
            <a:off x="687705" y="2485390"/>
            <a:ext cx="7064375" cy="3763010"/>
          </a:xfrm>
          <a:prstGeom prst="rect">
            <a:avLst/>
          </a:prstGeom>
          <a:noFill/>
          <a:ln w="9525">
            <a:noFill/>
          </a:ln>
        </p:spPr>
      </p:pic>
      <p:sp>
        <p:nvSpPr>
          <p:cNvPr id="116" name="文本框 115"/>
          <p:cNvSpPr txBox="1"/>
          <p:nvPr/>
        </p:nvSpPr>
        <p:spPr>
          <a:xfrm>
            <a:off x="624840" y="1470660"/>
            <a:ext cx="7809865" cy="1014730"/>
          </a:xfrm>
          <a:prstGeom prst="rect">
            <a:avLst/>
          </a:prstGeom>
          <a:noFill/>
          <a:ln w="9525">
            <a:noFill/>
          </a:ln>
        </p:spPr>
        <p:txBody>
          <a:bodyPr wrap="square">
            <a:spAutoFit/>
          </a:bodyPr>
          <a:p>
            <a:pPr indent="266700"/>
            <a:r>
              <a:rPr lang="zh-CN" sz="2000">
                <a:latin typeface="Times New Roman" panose="02020603050405020304" pitchFamily="2" charset="0"/>
                <a:ea typeface="宋体" panose="02010600030101010101" pitchFamily="2" charset="-122"/>
              </a:rPr>
              <a:t>当分布式能源参与需求侧负荷优化管理时，能有效的缩减系统总成本，充分发挥需求侧的</a:t>
            </a:r>
            <a:r>
              <a:rPr lang="en-US" sz="2000">
                <a:latin typeface="Times New Roman" panose="02020603050405020304" pitchFamily="2" charset="0"/>
              </a:rPr>
              <a:t>“</a:t>
            </a:r>
            <a:r>
              <a:rPr lang="zh-CN" sz="2000">
                <a:latin typeface="Times New Roman" panose="02020603050405020304" pitchFamily="2" charset="0"/>
                <a:ea typeface="宋体" panose="02010600030101010101" pitchFamily="2" charset="-122"/>
              </a:rPr>
              <a:t>削峰填谷</a:t>
            </a:r>
            <a:r>
              <a:rPr lang="en-US" sz="2000">
                <a:latin typeface="Times New Roman" panose="02020603050405020304" pitchFamily="2" charset="0"/>
              </a:rPr>
              <a:t>”</a:t>
            </a:r>
            <a:r>
              <a:rPr lang="zh-CN" sz="2000">
                <a:latin typeface="Times New Roman" panose="02020603050405020304" pitchFamily="2" charset="0"/>
                <a:ea typeface="宋体" panose="02010600030101010101" pitchFamily="2" charset="-122"/>
              </a:rPr>
              <a:t>作用</a:t>
            </a:r>
            <a:r>
              <a:rPr lang="en-US" sz="2000">
                <a:latin typeface="Times New Roman" panose="02020603050405020304" pitchFamily="2" charset="0"/>
              </a:rPr>
              <a:t>, </a:t>
            </a:r>
            <a:r>
              <a:rPr lang="zh-CN" sz="2000">
                <a:latin typeface="Times New Roman" panose="02020603050405020304" pitchFamily="2" charset="0"/>
                <a:ea typeface="宋体" panose="02010600030101010101" pitchFamily="2" charset="-122"/>
              </a:rPr>
              <a:t>同时能提高需求侧用户的满意度。其能量管理经济调度的具体优化过程如图</a:t>
            </a:r>
            <a:r>
              <a:rPr lang="en-US" sz="2000">
                <a:latin typeface="Times New Roman" panose="02020603050405020304" pitchFamily="2" charset="0"/>
                <a:cs typeface="Times New Roman" panose="02020603050405020304" pitchFamily="2" charset="0"/>
              </a:rPr>
              <a:t>6-10</a:t>
            </a:r>
            <a:r>
              <a:rPr lang="zh-CN" sz="2000">
                <a:latin typeface="Times New Roman" panose="02020603050405020304" pitchFamily="2" charset="0"/>
                <a:ea typeface="宋体" panose="02010600030101010101" pitchFamily="2" charset="-122"/>
              </a:rPr>
              <a:t>所示。</a:t>
            </a:r>
            <a:endParaRPr lang="zh-CN" altLang="en-US" sz="2000">
              <a:latin typeface="Times New Roman" panose="02020603050405020304" pitchFamily="2" charset="0"/>
              <a:ea typeface="宋体" panose="02010600030101010101" pitchFamily="2" charset="-122"/>
            </a:endParaRPr>
          </a:p>
        </p:txBody>
      </p:sp>
      <p:sp>
        <p:nvSpPr>
          <p:cNvPr id="5" name="文本框 4"/>
          <p:cNvSpPr txBox="1"/>
          <p:nvPr/>
        </p:nvSpPr>
        <p:spPr>
          <a:xfrm>
            <a:off x="2032000" y="6248400"/>
            <a:ext cx="5080000" cy="275590"/>
          </a:xfrm>
          <a:prstGeom prst="rect">
            <a:avLst/>
          </a:prstGeom>
          <a:noFill/>
          <a:ln w="9525">
            <a:noFill/>
          </a:ln>
        </p:spPr>
        <p:txBody>
          <a:bodyPr>
            <a:spAutoFit/>
          </a:bodyPr>
          <a:p>
            <a:pPr indent="838200"/>
            <a:r>
              <a:rPr lang="zh-CN" sz="1200">
                <a:solidFill>
                  <a:schemeClr val="tx1"/>
                </a:solidFill>
                <a:latin typeface="Times New Roman" panose="02020603050405020304" pitchFamily="2" charset="0"/>
                <a:ea typeface="宋体" panose="02010600030101010101" pitchFamily="2" charset="-122"/>
              </a:rPr>
              <a:t>图</a:t>
            </a:r>
            <a:r>
              <a:rPr lang="en-US" sz="1200">
                <a:solidFill>
                  <a:schemeClr val="tx1"/>
                </a:solidFill>
                <a:latin typeface="Times New Roman" panose="02020603050405020304" pitchFamily="2" charset="0"/>
                <a:cs typeface="Times New Roman" panose="02020603050405020304" pitchFamily="2" charset="0"/>
              </a:rPr>
              <a:t>6-10 </a:t>
            </a:r>
            <a:r>
              <a:rPr lang="zh-CN" sz="1200">
                <a:solidFill>
                  <a:schemeClr val="tx1"/>
                </a:solidFill>
                <a:latin typeface="Times New Roman" panose="02020603050405020304" pitchFamily="2" charset="0"/>
                <a:ea typeface="宋体" panose="02010600030101010101" pitchFamily="2" charset="-122"/>
              </a:rPr>
              <a:t>能量管理系统经济调度双侧协调优化过程</a:t>
            </a:r>
            <a:endParaRPr lang="zh-CN" altLang="en-US" sz="1200">
              <a:solidFill>
                <a:schemeClr val="tx1"/>
              </a:solidFill>
              <a:latin typeface="Times New Roman" panose="02020603050405020304" pitchFamily="2" charset="0"/>
              <a:ea typeface="宋体" panose="02010600030101010101" pitchFamily="2" charset="-122"/>
            </a:endParaRPr>
          </a:p>
        </p:txBody>
      </p:sp>
    </p:spTree>
  </p:cSld>
  <p:clrMapOvr>
    <a:masterClrMapping/>
  </p:clrMapOvr>
  <p:transition>
    <p:pull dir="rd"/>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b="1" dirty="0">
                <a:solidFill>
                  <a:schemeClr val="tx1"/>
                </a:solidFill>
                <a:ea typeface="幼圆" panose="02010509060101010101" pitchFamily="1" charset="-122"/>
                <a:sym typeface="+mn-ea"/>
              </a:rPr>
              <a:t>6.3.5</a:t>
            </a:r>
            <a:r>
              <a:rPr lang="zh-CN" altLang="zh-CN" b="1" dirty="0">
                <a:solidFill>
                  <a:schemeClr val="tx1"/>
                </a:solidFill>
                <a:ea typeface="幼圆" panose="02010509060101010101" pitchFamily="1" charset="-122"/>
                <a:sym typeface="+mn-ea"/>
              </a:rPr>
              <a:t>能源管理系统的经济调度</a:t>
            </a:r>
            <a:endParaRPr lang="zh-CN" altLang="en-US" b="1"/>
          </a:p>
        </p:txBody>
      </p:sp>
      <p:sp>
        <p:nvSpPr>
          <p:cNvPr id="3" name="内容占位符 2"/>
          <p:cNvSpPr>
            <a:spLocks noGrp="1"/>
          </p:cNvSpPr>
          <p:nvPr>
            <p:ph idx="1"/>
          </p:nvPr>
        </p:nvSpPr>
        <p:spPr/>
        <p:txBody>
          <a:bodyPr/>
          <a:p>
            <a:r>
              <a:rPr lang="en-US" altLang="zh-CN" sz="2400"/>
              <a:t>       </a:t>
            </a:r>
            <a:r>
              <a:rPr lang="zh-CN" altLang="en-US" sz="2400"/>
              <a:t>综上所述，微电网优化调度是一种非线性、多模型、多目标的复杂系统优化问题。传统电力系统的能量供需平衡是优化调度首先要解决的问题。而微电网能量平衡的基本任务是指在一定的控制策略下，使微电网中的各分布式电源及储能装置的输出功率满足微电网的负荷需求，保证微电网的安全稳定，实现微电网的经济优化运行。</a:t>
            </a:r>
            <a:endParaRPr lang="zh-CN" altLang="en-US" sz="2400"/>
          </a:p>
          <a:p>
            <a:r>
              <a:rPr lang="zh-CN" altLang="en-US" sz="2400"/>
              <a:t>       与传统的电网优化调度相比，微电网的优化调度模型更加复杂。首先，微电网能够为地区提高热（冷）/电负荷，因此，在考虑电功率平衡的同时，也要保证热（冷）负荷供需平衡。其次，微电网中分布式电源发电形式各异，其运行特性各不相同。</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000" b="1" dirty="0">
                <a:solidFill>
                  <a:srgbClr val="FFFF00"/>
                </a:solidFill>
                <a:effectLst>
                  <a:outerShdw blurRad="38100" dist="38100" dir="2700000">
                    <a:srgbClr val="C0C0C0"/>
                  </a:outerShdw>
                </a:effectLst>
                <a:ea typeface="楷体_GB2312" pitchFamily="1" charset="-122"/>
              </a:rPr>
              <a:t>第七章 分布式电源并网与控制</a:t>
            </a:r>
            <a:endParaRPr lang="zh-CN" altLang="en-US" sz="4400" b="1">
              <a:solidFill>
                <a:schemeClr val="tx1"/>
              </a:solidFill>
            </a:endParaRPr>
          </a:p>
        </p:txBody>
      </p:sp>
      <p:sp>
        <p:nvSpPr>
          <p:cNvPr id="3" name="内容占位符 2"/>
          <p:cNvSpPr>
            <a:spLocks noGrp="1"/>
          </p:cNvSpPr>
          <p:nvPr>
            <p:ph idx="1"/>
          </p:nvPr>
        </p:nvSpPr>
        <p:spPr>
          <a:xfrm>
            <a:off x="609600" y="1370965"/>
            <a:ext cx="7924800" cy="4876800"/>
          </a:xfrm>
        </p:spPr>
        <p:txBody>
          <a:bodyPr/>
          <a:p>
            <a:pPr>
              <a:lnSpc>
                <a:spcPct val="180000"/>
              </a:lnSpc>
            </a:pPr>
            <a:r>
              <a:rPr lang="zh-CN" altLang="en-US"/>
              <a:t>7.1 永磁同步风力并网发电</a:t>
            </a:r>
            <a:endParaRPr lang="zh-CN" altLang="en-US"/>
          </a:p>
          <a:p>
            <a:pPr>
              <a:lnSpc>
                <a:spcPct val="180000"/>
              </a:lnSpc>
            </a:pPr>
            <a:r>
              <a:rPr lang="zh-CN" altLang="en-US"/>
              <a:t>7.2 双馈异步风力并网发电</a:t>
            </a:r>
            <a:endParaRPr lang="zh-CN" altLang="en-US"/>
          </a:p>
          <a:p>
            <a:pPr>
              <a:lnSpc>
                <a:spcPct val="180000"/>
              </a:lnSpc>
            </a:pPr>
            <a:r>
              <a:rPr lang="zh-CN" altLang="en-US"/>
              <a:t>7.3 太阳能光伏并网发电</a:t>
            </a:r>
            <a:endParaRPr lang="zh-CN" altLang="en-US"/>
          </a:p>
          <a:p>
            <a:pPr>
              <a:lnSpc>
                <a:spcPct val="180000"/>
              </a:lnSpc>
            </a:pPr>
            <a:r>
              <a:rPr lang="zh-CN" altLang="en-US"/>
              <a:t>7.4 燃料电池并网发电</a:t>
            </a:r>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7.1 永磁同步风力并网发电</a:t>
            </a:r>
            <a:endParaRPr lang="zh-CN" altLang="en-US" sz="4000" dirty="0">
              <a:solidFill>
                <a:schemeClr val="tx1"/>
              </a:solidFill>
              <a:effectLst>
                <a:outerShdw blurRad="38100" dist="38100" dir="2700000">
                  <a:srgbClr val="C0C0C0"/>
                </a:outerShdw>
              </a:effectLst>
              <a:latin typeface="幼圆" panose="02010509060101010101" pitchFamily="1" charset="-122"/>
              <a:ea typeface="幼圆" panose="02010509060101010101" pitchFamily="1" charset="-122"/>
              <a:cs typeface="幼圆" panose="02010509060101010101" pitchFamily="1" charset="-122"/>
              <a:sym typeface="+mn-ea"/>
            </a:endParaRPr>
          </a:p>
        </p:txBody>
      </p:sp>
      <p:sp>
        <p:nvSpPr>
          <p:cNvPr id="3" name="内容占位符 2"/>
          <p:cNvSpPr>
            <a:spLocks noGrp="1"/>
          </p:cNvSpPr>
          <p:nvPr>
            <p:ph idx="1"/>
          </p:nvPr>
        </p:nvSpPr>
        <p:spPr/>
        <p:txBody>
          <a:bodyPr/>
          <a:p>
            <a:r>
              <a:rPr lang="zh-CN" altLang="en-US" sz="2000"/>
              <a:t>近年来，直驱式风力发电机组的应用日趋广泛，这种机组采用低速永磁同步发电机，省去了中间变速机构，由风力机直接驱动发电机运行。采用变桨距技术可以使桨叶和风电机组的受力情况大为改善，然而，要使变桨距技术的响应速度有效地跟随风速的变化是困难的。为了使机组转速能够快速跟随风速的变化，以便实现最佳叶尖速比控制，必须对发电机的转矩实施控制。图7-1所示为变速恒频控制的直驱式永磁同步发电机组原理图。</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对象 -2147482349"/>
          <p:cNvGraphicFramePr>
            <a:graphicFrameLocks noChangeAspect="1"/>
          </p:cNvGraphicFramePr>
          <p:nvPr/>
        </p:nvGraphicFramePr>
        <p:xfrm>
          <a:off x="775335" y="3802380"/>
          <a:ext cx="7263765" cy="2217420"/>
        </p:xfrm>
        <a:graphic>
          <a:graphicData uri="http://schemas.openxmlformats.org/presentationml/2006/ole">
            <mc:AlternateContent xmlns:mc="http://schemas.openxmlformats.org/markup-compatibility/2006">
              <mc:Choice xmlns:v="urn:schemas-microsoft-com:vml" Requires="v">
                <p:oleObj spid="_x0000_s3076" name="" r:id="rId1" imgW="5983605" imgH="1772920" progId="Visio.Drawing.11">
                  <p:embed/>
                </p:oleObj>
              </mc:Choice>
              <mc:Fallback>
                <p:oleObj name="" r:id="rId1" imgW="5983605" imgH="1772920" progId="Visio.Drawing.11">
                  <p:embed/>
                  <p:pic>
                    <p:nvPicPr>
                      <p:cNvPr id="0" name="图片 3075"/>
                      <p:cNvPicPr/>
                      <p:nvPr/>
                    </p:nvPicPr>
                    <p:blipFill>
                      <a:blip r:embed="rId2"/>
                      <a:stretch>
                        <a:fillRect/>
                      </a:stretch>
                    </p:blipFill>
                    <p:spPr>
                      <a:xfrm>
                        <a:off x="775335" y="3802380"/>
                        <a:ext cx="7263765" cy="2217420"/>
                      </a:xfrm>
                      <a:prstGeom prst="rect">
                        <a:avLst/>
                      </a:prstGeom>
                      <a:noFill/>
                      <a:ln w="38100">
                        <a:noFill/>
                        <a:miter/>
                      </a:ln>
                    </p:spPr>
                  </p:pic>
                </p:oleObj>
              </mc:Fallback>
            </mc:AlternateContent>
          </a:graphicData>
        </a:graphic>
      </p:graphicFrame>
      <p:sp>
        <p:nvSpPr>
          <p:cNvPr id="115" name="文本框 114"/>
          <p:cNvSpPr txBox="1"/>
          <p:nvPr/>
        </p:nvSpPr>
        <p:spPr>
          <a:xfrm>
            <a:off x="2210435" y="5901690"/>
            <a:ext cx="5080000" cy="275590"/>
          </a:xfrm>
          <a:prstGeom prst="rect">
            <a:avLst/>
          </a:prstGeom>
          <a:noFill/>
          <a:ln w="9525">
            <a:noFill/>
          </a:ln>
        </p:spPr>
        <p:txBody>
          <a:bodyPr>
            <a:spAutoFit/>
          </a:bodyPr>
          <a:p>
            <a:pPr indent="304800" algn="ctr"/>
            <a:r>
              <a:rPr lang="zh-CN" sz="1200">
                <a:latin typeface="Times New Roman" panose="02020603050405020304" pitchFamily="2" charset="0"/>
                <a:ea typeface="宋体" panose="02010600030101010101" pitchFamily="2" charset="-122"/>
              </a:rPr>
              <a:t>图</a:t>
            </a:r>
            <a:r>
              <a:rPr lang="en-US" sz="1200">
                <a:latin typeface="Times New Roman" panose="02020603050405020304" pitchFamily="2" charset="0"/>
                <a:ea typeface="宋体" panose="02010600030101010101" pitchFamily="2" charset="-122"/>
                <a:cs typeface="Times New Roman" panose="02020603050405020304" pitchFamily="2" charset="0"/>
              </a:rPr>
              <a:t>7.1-1 </a:t>
            </a:r>
            <a:r>
              <a:rPr lang="zh-CN" sz="1200">
                <a:latin typeface="Times New Roman" panose="02020603050405020304" pitchFamily="2" charset="0"/>
                <a:ea typeface="宋体" panose="02010600030101010101" pitchFamily="2" charset="-122"/>
              </a:rPr>
              <a:t>永磁同步风力发电系统主电路拓扑</a:t>
            </a:r>
            <a:endParaRPr lang="zh-CN" altLang="en-US"/>
          </a:p>
        </p:txBody>
      </p:sp>
    </p:spTree>
  </p:cSld>
  <p:clrMapOvr>
    <a:masterClrMapping/>
  </p:clrMapOvr>
  <p:transition>
    <p:pull dir="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2.2 分布式发电技术</a:t>
            </a:r>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
        <p:nvSpPr>
          <p:cNvPr id="12291" name="文本框 12290"/>
          <p:cNvSpPr txBox="1"/>
          <p:nvPr/>
        </p:nvSpPr>
        <p:spPr>
          <a:xfrm>
            <a:off x="539750" y="1701800"/>
            <a:ext cx="8064500" cy="4216400"/>
          </a:xfrm>
          <a:prstGeom prst="rect">
            <a:avLst/>
          </a:prstGeom>
          <a:noFill/>
          <a:ln w="9525">
            <a:noFill/>
          </a:ln>
        </p:spPr>
        <p:txBody>
          <a:bodyPr anchor="t"/>
          <a:p>
            <a:pPr algn="just">
              <a:spcBef>
                <a:spcPct val="50000"/>
              </a:spcBef>
              <a:buClr>
                <a:schemeClr val="tx1"/>
              </a:buClr>
              <a:buFont typeface="Wingdings" panose="05000000000000000000" pitchFamily="2" charset="2"/>
              <a:buNone/>
            </a:pPr>
            <a:r>
              <a:rPr lang="zh-CN" altLang="en-US" sz="2000" dirty="0">
                <a:latin typeface="Arial" panose="020B0604020202020204" pitchFamily="34" charset="0"/>
                <a:ea typeface="楷体" panose="02010609060101010101" pitchFamily="1" charset="-122"/>
              </a:rPr>
              <a:t>②</a:t>
            </a:r>
            <a:r>
              <a:rPr lang="zh-CN" altLang="en-US" sz="2000" dirty="0">
                <a:solidFill>
                  <a:srgbClr val="FF0000"/>
                </a:solidFill>
                <a:latin typeface="Arial" panose="020B0604020202020204" pitchFamily="34" charset="0"/>
                <a:ea typeface="楷体" panose="02010609060101010101" pitchFamily="1" charset="-122"/>
              </a:rPr>
              <a:t>内燃机</a:t>
            </a:r>
            <a:r>
              <a:rPr lang="zh-CN" altLang="en-US" sz="2000" dirty="0">
                <a:latin typeface="Arial" panose="020B0604020202020204" pitchFamily="34" charset="0"/>
                <a:ea typeface="楷体" panose="02010609060101010101" pitchFamily="1" charset="-122"/>
              </a:rPr>
              <a:t>：内燃机是通过在热功转换空间内部的燃烧过程将燃料中的化学能转变为热能，并通过一定的机构使之再转化为机械功的一种热力发动机。内燃机发电的工作原理是将燃料与压缩空气混合，点火燃烧，使其推动活塞做功，通过气缸连杆和曲轴驱动发电机发电。由于较低的初期投资，在容量低于5MW的发电系统，柴油发电机占据了主导地位。然而随着对排放的要求越来越高，天然气内燃机市场占有量不断提升，其性能也在逐步提高。在效率方面，相同跑量和转速条件下，柴油发电机有较高的压缩比，因而具有更高的发电效率。　　</a:t>
            </a:r>
            <a:endParaRPr lang="zh-CN" altLang="en-US" sz="2000" dirty="0">
              <a:latin typeface="Arial" panose="020B0604020202020204" pitchFamily="34" charset="0"/>
              <a:ea typeface="楷体" panose="02010609060101010101" pitchFamily="1" charset="-122"/>
            </a:endParaRPr>
          </a:p>
          <a:p>
            <a:pPr algn="just">
              <a:spcBef>
                <a:spcPct val="50000"/>
              </a:spcBef>
              <a:buClr>
                <a:schemeClr val="tx1"/>
              </a:buClr>
              <a:buFont typeface="Wingdings" panose="05000000000000000000" pitchFamily="2" charset="2"/>
              <a:buNone/>
            </a:pPr>
            <a:r>
              <a:rPr lang="zh-CN" altLang="en-US" sz="2000" dirty="0">
                <a:latin typeface="Arial" panose="020B0604020202020204" pitchFamily="34" charset="0"/>
                <a:ea typeface="楷体" panose="02010609060101010101" pitchFamily="1" charset="-122"/>
              </a:rPr>
              <a:t>③</a:t>
            </a:r>
            <a:r>
              <a:rPr lang="zh-CN" altLang="en-US" sz="2000" dirty="0">
                <a:solidFill>
                  <a:srgbClr val="FF0000"/>
                </a:solidFill>
                <a:latin typeface="Arial" panose="020B0604020202020204" pitchFamily="34" charset="0"/>
                <a:ea typeface="楷体" panose="02010609060101010101" pitchFamily="1" charset="-122"/>
              </a:rPr>
              <a:t>微燃机</a:t>
            </a:r>
            <a:r>
              <a:rPr lang="zh-CN" altLang="en-US" sz="2000" dirty="0">
                <a:latin typeface="Arial" panose="020B0604020202020204" pitchFamily="34" charset="0"/>
                <a:ea typeface="楷体" panose="02010609060101010101" pitchFamily="1" charset="-122"/>
              </a:rPr>
              <a:t>：微燃机是指发电功率在几百千瓦以内（通常为100～200kW以下），以天然气、甲烷、汽油、柴油为燃料的小功率燃气轮机。微燃机由径流式叶轮机械、单筒形燃烧室和回热器构成，可分为单轴型和分轴型两种。　　</a:t>
            </a:r>
            <a:endParaRPr lang="zh-CN" altLang="en-US" sz="2000" dirty="0">
              <a:latin typeface="Arial" panose="020B0604020202020204" pitchFamily="34" charset="0"/>
              <a:ea typeface="楷体" panose="02010609060101010101" pitchFamily="1" charset="-122"/>
            </a:endParaRP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2291">
                                            <p:txEl>
                                              <p:charRg st="0" end="52"/>
                                            </p:txEl>
                                          </p:spTgt>
                                        </p:tgtEl>
                                        <p:attrNameLst>
                                          <p:attrName>style.visibility</p:attrName>
                                        </p:attrNameLst>
                                      </p:cBhvr>
                                      <p:to>
                                        <p:strVal val="visible"/>
                                      </p:to>
                                    </p:set>
                                    <p:animEffect transition="in" filter="wipe(up)">
                                      <p:cBhvr>
                                        <p:cTn id="7" dur="500"/>
                                        <p:tgtEl>
                                          <p:spTgt spid="12291">
                                            <p:txEl>
                                              <p:charRg st="0" end="52"/>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2291">
                                            <p:txEl>
                                              <p:pRg st="1" end="1"/>
                                            </p:txEl>
                                          </p:spTgt>
                                        </p:tgtEl>
                                        <p:attrNameLst>
                                          <p:attrName>style.visibility</p:attrName>
                                        </p:attrNameLst>
                                      </p:cBhvr>
                                      <p:to>
                                        <p:strVal val="visible"/>
                                      </p:to>
                                    </p:set>
                                    <p:animEffect transition="in" filter="wipe(up)">
                                      <p:cBhvr>
                                        <p:cTn id="10" dur="500"/>
                                        <p:tgtEl>
                                          <p:spTgt spid="1229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uiExpand="1" build="allAtOnce"/>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7.1 永磁同步风力并网发电</a:t>
            </a:r>
            <a:endParaRPr lang="zh-CN" altLang="en-US" sz="4400">
              <a:solidFill>
                <a:schemeClr val="tx1"/>
              </a:solidFill>
              <a:sym typeface="+mn-ea"/>
            </a:endParaRPr>
          </a:p>
        </p:txBody>
      </p:sp>
      <p:sp>
        <p:nvSpPr>
          <p:cNvPr id="3" name="内容占位符 2"/>
          <p:cNvSpPr>
            <a:spLocks noGrp="1"/>
          </p:cNvSpPr>
          <p:nvPr>
            <p:ph idx="1"/>
          </p:nvPr>
        </p:nvSpPr>
        <p:spPr/>
        <p:txBody>
          <a:bodyPr/>
          <a:p>
            <a:r>
              <a:rPr lang="zh-CN" altLang="en-US" sz="2000"/>
              <a:t>永磁同步风力发电机的结构特点</a:t>
            </a:r>
            <a:endParaRPr lang="zh-CN" altLang="en-US" sz="2000"/>
          </a:p>
          <a:p>
            <a:pPr marL="0" indent="0">
              <a:buNone/>
            </a:pPr>
            <a:r>
              <a:rPr lang="zh-CN" altLang="en-US" sz="2000"/>
              <a:t>       永磁同步发电机的磁极结构大体上可分为表面式和内置式两种。所谓表面式磁极结构就是将加工好的永磁体贴附在转子铁芯表面，构成永磁磁极；而内置式磁极结构则是将永磁体置入转子铁芯内部事先开好的槽中，构成永磁磁极。低速永磁同步发电机普遍采用表面式磁极结构，从对电枢磁场影响的角度来看，与电励磁时的隐极式磁极结构相类似。</a:t>
            </a:r>
            <a:endParaRPr lang="zh-CN" altLang="en-US" sz="2000"/>
          </a:p>
          <a:p>
            <a:pPr marL="0" indent="0">
              <a:buNone/>
            </a:pPr>
            <a:r>
              <a:rPr lang="zh-CN" altLang="en-US" sz="2000"/>
              <a:t>      </a:t>
            </a:r>
            <a:endParaRPr lang="zh-CN" altLang="en-US" sz="2000"/>
          </a:p>
          <a:p>
            <a:pPr marL="0" indent="0">
              <a:buNone/>
            </a:pPr>
            <a:r>
              <a:rPr lang="zh-CN" altLang="en-US" sz="2000"/>
              <a:t>       由于低速永磁同步发电机的极数很多，而电枢圆周的尺寸有限，电枢的槽数受到了限制，因此，低速同步发电机常采用分数槽绕组，即其每极每相槽数</a:t>
            </a:r>
            <a:r>
              <a:rPr lang="en-US" altLang="zh-CN" sz="2000"/>
              <a:t>q</a:t>
            </a:r>
            <a:r>
              <a:rPr lang="zh-CN" altLang="en-US" sz="2000"/>
              <a:t>为:</a:t>
            </a:r>
            <a:endParaRPr lang="zh-CN" altLang="en-US" sz="2000"/>
          </a:p>
          <a:p>
            <a:pPr marL="0" indent="0">
              <a:buNone/>
            </a:pP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对象 -2147482347"/>
          <p:cNvGraphicFramePr>
            <a:graphicFrameLocks noChangeAspect="1"/>
          </p:cNvGraphicFramePr>
          <p:nvPr/>
        </p:nvGraphicFramePr>
        <p:xfrm>
          <a:off x="3125470" y="5147945"/>
          <a:ext cx="1725930" cy="730885"/>
        </p:xfrm>
        <a:graphic>
          <a:graphicData uri="http://schemas.openxmlformats.org/presentationml/2006/ole">
            <mc:AlternateContent xmlns:mc="http://schemas.openxmlformats.org/markup-compatibility/2006">
              <mc:Choice xmlns:v="urn:schemas-microsoft-com:vml" Requires="v">
                <p:oleObj spid="_x0000_s3076" name="" r:id="rId1" imgW="1054100" imgH="419100" progId="Equation.3">
                  <p:embed/>
                </p:oleObj>
              </mc:Choice>
              <mc:Fallback>
                <p:oleObj name="" r:id="rId1" imgW="1054100" imgH="419100" progId="Equation.3">
                  <p:embed/>
                  <p:pic>
                    <p:nvPicPr>
                      <p:cNvPr id="0" name="图片 3075"/>
                      <p:cNvPicPr/>
                      <p:nvPr/>
                    </p:nvPicPr>
                    <p:blipFill>
                      <a:blip r:embed="rId2"/>
                      <a:stretch>
                        <a:fillRect/>
                      </a:stretch>
                    </p:blipFill>
                    <p:spPr>
                      <a:xfrm>
                        <a:off x="3125470" y="5147945"/>
                        <a:ext cx="1725930" cy="730885"/>
                      </a:xfrm>
                      <a:prstGeom prst="rect">
                        <a:avLst/>
                      </a:prstGeom>
                      <a:noFill/>
                      <a:ln w="38100">
                        <a:noFill/>
                        <a:miter/>
                      </a:ln>
                    </p:spPr>
                  </p:pic>
                </p:oleObj>
              </mc:Fallback>
            </mc:AlternateContent>
          </a:graphicData>
        </a:graphic>
      </p:graphicFrame>
    </p:spTree>
  </p:cSld>
  <p:clrMapOvr>
    <a:masterClrMapping/>
  </p:clrMapOvr>
  <p:transition>
    <p:pull dir="rd"/>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7.1 永磁同步风力并网发电</a:t>
            </a:r>
            <a:endParaRPr lang="zh-CN" altLang="en-US" sz="4400">
              <a:solidFill>
                <a:schemeClr val="tx1"/>
              </a:solidFill>
              <a:sym typeface="+mn-ea"/>
            </a:endParaRPr>
          </a:p>
        </p:txBody>
      </p:sp>
      <p:sp>
        <p:nvSpPr>
          <p:cNvPr id="3" name="内容占位符 2"/>
          <p:cNvSpPr>
            <a:spLocks noGrp="1"/>
          </p:cNvSpPr>
          <p:nvPr>
            <p:ph idx="1"/>
          </p:nvPr>
        </p:nvSpPr>
        <p:spPr>
          <a:xfrm>
            <a:off x="609600" y="1370965"/>
            <a:ext cx="7924800" cy="4648835"/>
          </a:xfrm>
        </p:spPr>
        <p:txBody>
          <a:bodyPr/>
          <a:p>
            <a:r>
              <a:rPr lang="zh-CN" altLang="en-US" sz="2000"/>
              <a:t>同步发电机的运行原理与特性</a:t>
            </a:r>
            <a:endParaRPr lang="zh-CN" altLang="en-US" sz="2000"/>
          </a:p>
          <a:p>
            <a:pPr marL="0" indent="0">
              <a:buNone/>
            </a:pPr>
            <a:r>
              <a:rPr lang="zh-CN" altLang="en-US" sz="2000"/>
              <a:t>同步发电机的等效电路如图7.1-2所示，与之相对应的向量图如图7.1-3所示。这两图中: </a:t>
            </a:r>
            <a:r>
              <a:rPr lang="en-US" altLang="zh-CN" sz="2000"/>
              <a:t>m</a:t>
            </a:r>
            <a:r>
              <a:rPr lang="zh-CN" altLang="en-US" sz="2000"/>
              <a:t>为发电机的相数，一般为三相；  为励磁电动势，对永磁电机也称为永磁电动势，是由转子主磁场在电枢绕组中感应的电动势(V )；  为发电机输出相电压(V)；  为发电机的输出相电流(A ):       为同步电抗，它综合表征了同步发电机稳态运行时的电枢磁场效应(     )和电枢漏磁场效应(    )，且                   (Ω)；二为电枢绕组的每相电阻(Ω)。</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pic>
        <p:nvPicPr>
          <p:cNvPr id="308" name="图片 308"/>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539115" y="3993515"/>
            <a:ext cx="3381375" cy="2026285"/>
          </a:xfrm>
          <a:prstGeom prst="rect">
            <a:avLst/>
          </a:prstGeom>
          <a:noFill/>
          <a:ln>
            <a:noFill/>
          </a:ln>
        </p:spPr>
      </p:pic>
      <p:pic>
        <p:nvPicPr>
          <p:cNvPr id="309" name="图片 30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4829175" y="4078605"/>
            <a:ext cx="3381375" cy="1856105"/>
          </a:xfrm>
          <a:prstGeom prst="rect">
            <a:avLst/>
          </a:prstGeom>
          <a:noFill/>
          <a:ln>
            <a:noFill/>
          </a:ln>
        </p:spPr>
      </p:pic>
      <p:graphicFrame>
        <p:nvGraphicFramePr>
          <p:cNvPr id="5" name="对象 -2147482331"/>
          <p:cNvGraphicFramePr>
            <a:graphicFrameLocks noChangeAspect="1"/>
          </p:cNvGraphicFramePr>
          <p:nvPr/>
        </p:nvGraphicFramePr>
        <p:xfrm>
          <a:off x="6360160" y="2047240"/>
          <a:ext cx="403225" cy="316230"/>
        </p:xfrm>
        <a:graphic>
          <a:graphicData uri="http://schemas.openxmlformats.org/presentationml/2006/ole">
            <mc:AlternateContent xmlns:mc="http://schemas.openxmlformats.org/markup-compatibility/2006">
              <mc:Choice xmlns:v="urn:schemas-microsoft-com:vml" Requires="v">
                <p:oleObj spid="_x0000_s3076" name="" r:id="rId3" imgW="215900" imgH="279400" progId="Equation.3">
                  <p:embed/>
                </p:oleObj>
              </mc:Choice>
              <mc:Fallback>
                <p:oleObj name="" r:id="rId3" imgW="215900" imgH="279400" progId="Equation.3">
                  <p:embed/>
                  <p:pic>
                    <p:nvPicPr>
                      <p:cNvPr id="0" name="图片 3075"/>
                      <p:cNvPicPr/>
                      <p:nvPr/>
                    </p:nvPicPr>
                    <p:blipFill>
                      <a:blip r:embed="rId4"/>
                      <a:stretch>
                        <a:fillRect/>
                      </a:stretch>
                    </p:blipFill>
                    <p:spPr>
                      <a:xfrm>
                        <a:off x="6360160" y="2047240"/>
                        <a:ext cx="403225" cy="316230"/>
                      </a:xfrm>
                      <a:prstGeom prst="rect">
                        <a:avLst/>
                      </a:prstGeom>
                      <a:noFill/>
                      <a:ln w="38100">
                        <a:noFill/>
                        <a:miter/>
                      </a:ln>
                    </p:spPr>
                  </p:pic>
                </p:oleObj>
              </mc:Fallback>
            </mc:AlternateContent>
          </a:graphicData>
        </a:graphic>
      </p:graphicFrame>
      <p:graphicFrame>
        <p:nvGraphicFramePr>
          <p:cNvPr id="6" name="对象 -2147482330"/>
          <p:cNvGraphicFramePr>
            <a:graphicFrameLocks noChangeAspect="1"/>
          </p:cNvGraphicFramePr>
          <p:nvPr/>
        </p:nvGraphicFramePr>
        <p:xfrm>
          <a:off x="1999615" y="2642870"/>
          <a:ext cx="459740" cy="347980"/>
        </p:xfrm>
        <a:graphic>
          <a:graphicData uri="http://schemas.openxmlformats.org/presentationml/2006/ole">
            <mc:AlternateContent xmlns:mc="http://schemas.openxmlformats.org/markup-compatibility/2006">
              <mc:Choice xmlns:v="urn:schemas-microsoft-com:vml" Requires="v">
                <p:oleObj spid="_x0000_s7" name="" r:id="rId5" imgW="165100" imgH="279400" progId="Equation.3">
                  <p:embed/>
                </p:oleObj>
              </mc:Choice>
              <mc:Fallback>
                <p:oleObj name="" r:id="rId5" imgW="165100" imgH="279400" progId="Equation.3">
                  <p:embed/>
                  <p:pic>
                    <p:nvPicPr>
                      <p:cNvPr id="0" name="图片 5"/>
                      <p:cNvPicPr/>
                      <p:nvPr/>
                    </p:nvPicPr>
                    <p:blipFill>
                      <a:blip r:embed="rId6"/>
                      <a:stretch>
                        <a:fillRect/>
                      </a:stretch>
                    </p:blipFill>
                    <p:spPr>
                      <a:xfrm>
                        <a:off x="1999615" y="2642870"/>
                        <a:ext cx="459740" cy="347980"/>
                      </a:xfrm>
                      <a:prstGeom prst="rect">
                        <a:avLst/>
                      </a:prstGeom>
                      <a:noFill/>
                      <a:ln w="38100">
                        <a:noFill/>
                        <a:miter/>
                      </a:ln>
                    </p:spPr>
                  </p:pic>
                </p:oleObj>
              </mc:Fallback>
            </mc:AlternateContent>
          </a:graphicData>
        </a:graphic>
      </p:graphicFrame>
      <p:graphicFrame>
        <p:nvGraphicFramePr>
          <p:cNvPr id="8" name="对象 -2147482329"/>
          <p:cNvGraphicFramePr>
            <a:graphicFrameLocks noChangeAspect="1"/>
          </p:cNvGraphicFramePr>
          <p:nvPr/>
        </p:nvGraphicFramePr>
        <p:xfrm>
          <a:off x="5021580" y="2642235"/>
          <a:ext cx="361315" cy="348615"/>
        </p:xfrm>
        <a:graphic>
          <a:graphicData uri="http://schemas.openxmlformats.org/presentationml/2006/ole">
            <mc:AlternateContent xmlns:mc="http://schemas.openxmlformats.org/markup-compatibility/2006">
              <mc:Choice xmlns:v="urn:schemas-microsoft-com:vml" Requires="v">
                <p:oleObj spid="_x0000_s9" name="" r:id="rId7" imgW="127000" imgH="266065" progId="Equation.3">
                  <p:embed/>
                </p:oleObj>
              </mc:Choice>
              <mc:Fallback>
                <p:oleObj name="" r:id="rId7" imgW="127000" imgH="266065" progId="Equation.3">
                  <p:embed/>
                  <p:pic>
                    <p:nvPicPr>
                      <p:cNvPr id="0" name="图片 6"/>
                      <p:cNvPicPr/>
                      <p:nvPr/>
                    </p:nvPicPr>
                    <p:blipFill>
                      <a:blip r:embed="rId8"/>
                      <a:stretch>
                        <a:fillRect/>
                      </a:stretch>
                    </p:blipFill>
                    <p:spPr>
                      <a:xfrm>
                        <a:off x="5021580" y="2642235"/>
                        <a:ext cx="361315" cy="348615"/>
                      </a:xfrm>
                      <a:prstGeom prst="rect">
                        <a:avLst/>
                      </a:prstGeom>
                      <a:noFill/>
                      <a:ln w="38100">
                        <a:noFill/>
                        <a:miter/>
                      </a:ln>
                    </p:spPr>
                  </p:pic>
                </p:oleObj>
              </mc:Fallback>
            </mc:AlternateContent>
          </a:graphicData>
        </a:graphic>
      </p:graphicFrame>
      <p:graphicFrame>
        <p:nvGraphicFramePr>
          <p:cNvPr id="10" name="对象 -2147482328"/>
          <p:cNvGraphicFramePr>
            <a:graphicFrameLocks noChangeAspect="1"/>
          </p:cNvGraphicFramePr>
          <p:nvPr/>
        </p:nvGraphicFramePr>
        <p:xfrm>
          <a:off x="8320405" y="2724150"/>
          <a:ext cx="297815" cy="266700"/>
        </p:xfrm>
        <a:graphic>
          <a:graphicData uri="http://schemas.openxmlformats.org/presentationml/2006/ole">
            <mc:AlternateContent xmlns:mc="http://schemas.openxmlformats.org/markup-compatibility/2006">
              <mc:Choice xmlns:v="urn:schemas-microsoft-com:vml" Requires="v">
                <p:oleObj spid="_x0000_s11" name="" r:id="rId9" imgW="228600" imgH="228600" progId="Equation.3">
                  <p:embed/>
                </p:oleObj>
              </mc:Choice>
              <mc:Fallback>
                <p:oleObj name="" r:id="rId9" imgW="228600" imgH="228600" progId="Equation.3">
                  <p:embed/>
                  <p:pic>
                    <p:nvPicPr>
                      <p:cNvPr id="0" name="图片 7"/>
                      <p:cNvPicPr/>
                      <p:nvPr/>
                    </p:nvPicPr>
                    <p:blipFill>
                      <a:blip r:embed="rId10"/>
                      <a:stretch>
                        <a:fillRect/>
                      </a:stretch>
                    </p:blipFill>
                    <p:spPr>
                      <a:xfrm>
                        <a:off x="8320405" y="2724150"/>
                        <a:ext cx="297815" cy="266700"/>
                      </a:xfrm>
                      <a:prstGeom prst="rect">
                        <a:avLst/>
                      </a:prstGeom>
                      <a:noFill/>
                      <a:ln w="38100">
                        <a:noFill/>
                        <a:miter/>
                      </a:ln>
                    </p:spPr>
                  </p:pic>
                </p:oleObj>
              </mc:Fallback>
            </mc:AlternateContent>
          </a:graphicData>
        </a:graphic>
      </p:graphicFrame>
      <p:graphicFrame>
        <p:nvGraphicFramePr>
          <p:cNvPr id="12" name="对象 -2147482327"/>
          <p:cNvGraphicFramePr>
            <a:graphicFrameLocks noChangeAspect="1"/>
          </p:cNvGraphicFramePr>
          <p:nvPr/>
        </p:nvGraphicFramePr>
        <p:xfrm>
          <a:off x="810260" y="3336290"/>
          <a:ext cx="314960" cy="314960"/>
        </p:xfrm>
        <a:graphic>
          <a:graphicData uri="http://schemas.openxmlformats.org/presentationml/2006/ole">
            <mc:AlternateContent xmlns:mc="http://schemas.openxmlformats.org/markup-compatibility/2006">
              <mc:Choice xmlns:v="urn:schemas-microsoft-com:vml" Requires="v">
                <p:oleObj spid="_x0000_s13" name="" r:id="rId11" imgW="228600" imgH="228600" progId="Equation.3">
                  <p:embed/>
                </p:oleObj>
              </mc:Choice>
              <mc:Fallback>
                <p:oleObj name="" r:id="rId11" imgW="228600" imgH="228600" progId="Equation.3">
                  <p:embed/>
                  <p:pic>
                    <p:nvPicPr>
                      <p:cNvPr id="0" name="图片 8"/>
                      <p:cNvPicPr/>
                      <p:nvPr/>
                    </p:nvPicPr>
                    <p:blipFill>
                      <a:blip r:embed="rId12"/>
                      <a:stretch>
                        <a:fillRect/>
                      </a:stretch>
                    </p:blipFill>
                    <p:spPr>
                      <a:xfrm>
                        <a:off x="810260" y="3336290"/>
                        <a:ext cx="314960" cy="314960"/>
                      </a:xfrm>
                      <a:prstGeom prst="rect">
                        <a:avLst/>
                      </a:prstGeom>
                      <a:noFill/>
                      <a:ln w="38100">
                        <a:noFill/>
                        <a:miter/>
                      </a:ln>
                    </p:spPr>
                  </p:pic>
                </p:oleObj>
              </mc:Fallback>
            </mc:AlternateContent>
          </a:graphicData>
        </a:graphic>
      </p:graphicFrame>
      <p:graphicFrame>
        <p:nvGraphicFramePr>
          <p:cNvPr id="14" name="对象 -2147482326"/>
          <p:cNvGraphicFramePr>
            <a:graphicFrameLocks noChangeAspect="1"/>
          </p:cNvGraphicFramePr>
          <p:nvPr/>
        </p:nvGraphicFramePr>
        <p:xfrm>
          <a:off x="3321050" y="3336290"/>
          <a:ext cx="297180" cy="264160"/>
        </p:xfrm>
        <a:graphic>
          <a:graphicData uri="http://schemas.openxmlformats.org/presentationml/2006/ole">
            <mc:AlternateContent xmlns:mc="http://schemas.openxmlformats.org/markup-compatibility/2006">
              <mc:Choice xmlns:v="urn:schemas-microsoft-com:vml" Requires="v">
                <p:oleObj spid="_x0000_s15" name="" r:id="rId13" imgW="228600" imgH="228600" progId="Equation.3">
                  <p:embed/>
                </p:oleObj>
              </mc:Choice>
              <mc:Fallback>
                <p:oleObj name="" r:id="rId13" imgW="228600" imgH="228600" progId="Equation.3">
                  <p:embed/>
                  <p:pic>
                    <p:nvPicPr>
                      <p:cNvPr id="0" name="图片 9"/>
                      <p:cNvPicPr/>
                      <p:nvPr/>
                    </p:nvPicPr>
                    <p:blipFill>
                      <a:blip r:embed="rId14"/>
                      <a:stretch>
                        <a:fillRect/>
                      </a:stretch>
                    </p:blipFill>
                    <p:spPr>
                      <a:xfrm>
                        <a:off x="3321050" y="3336290"/>
                        <a:ext cx="297180" cy="264160"/>
                      </a:xfrm>
                      <a:prstGeom prst="rect">
                        <a:avLst/>
                      </a:prstGeom>
                      <a:noFill/>
                      <a:ln w="38100">
                        <a:noFill/>
                        <a:miter/>
                      </a:ln>
                    </p:spPr>
                  </p:pic>
                </p:oleObj>
              </mc:Fallback>
            </mc:AlternateContent>
          </a:graphicData>
        </a:graphic>
      </p:graphicFrame>
      <p:graphicFrame>
        <p:nvGraphicFramePr>
          <p:cNvPr id="16" name="对象 -2147482325"/>
          <p:cNvGraphicFramePr>
            <a:graphicFrameLocks noChangeAspect="1"/>
          </p:cNvGraphicFramePr>
          <p:nvPr/>
        </p:nvGraphicFramePr>
        <p:xfrm>
          <a:off x="4251325" y="3335655"/>
          <a:ext cx="1291590" cy="264795"/>
        </p:xfrm>
        <a:graphic>
          <a:graphicData uri="http://schemas.openxmlformats.org/presentationml/2006/ole">
            <mc:AlternateContent xmlns:mc="http://schemas.openxmlformats.org/markup-compatibility/2006">
              <mc:Choice xmlns:v="urn:schemas-microsoft-com:vml" Requires="v">
                <p:oleObj spid="_x0000_s17" name="" r:id="rId15" imgW="927100" imgH="228600" progId="Equation.3">
                  <p:embed/>
                </p:oleObj>
              </mc:Choice>
              <mc:Fallback>
                <p:oleObj name="" r:id="rId15" imgW="927100" imgH="228600" progId="Equation.3">
                  <p:embed/>
                  <p:pic>
                    <p:nvPicPr>
                      <p:cNvPr id="0" name="图片 10"/>
                      <p:cNvPicPr/>
                      <p:nvPr/>
                    </p:nvPicPr>
                    <p:blipFill>
                      <a:blip r:embed="rId16"/>
                      <a:stretch>
                        <a:fillRect/>
                      </a:stretch>
                    </p:blipFill>
                    <p:spPr>
                      <a:xfrm>
                        <a:off x="4251325" y="3335655"/>
                        <a:ext cx="1291590" cy="264795"/>
                      </a:xfrm>
                      <a:prstGeom prst="rect">
                        <a:avLst/>
                      </a:prstGeom>
                      <a:noFill/>
                      <a:ln w="38100">
                        <a:noFill/>
                        <a:miter/>
                      </a:ln>
                    </p:spPr>
                  </p:pic>
                </p:oleObj>
              </mc:Fallback>
            </mc:AlternateContent>
          </a:graphicData>
        </a:graphic>
      </p:graphicFrame>
      <p:sp>
        <p:nvSpPr>
          <p:cNvPr id="115" name="文本框 114"/>
          <p:cNvSpPr txBox="1"/>
          <p:nvPr/>
        </p:nvSpPr>
        <p:spPr>
          <a:xfrm>
            <a:off x="1125220" y="5934710"/>
            <a:ext cx="2569845" cy="275590"/>
          </a:xfrm>
          <a:prstGeom prst="rect">
            <a:avLst/>
          </a:prstGeom>
          <a:noFill/>
          <a:ln w="9525">
            <a:noFill/>
          </a:ln>
        </p:spPr>
        <p:txBody>
          <a:bodyPr wrap="square">
            <a:spAutoFit/>
          </a:bodyPr>
          <a:p>
            <a:r>
              <a:rPr sz="1200">
                <a:latin typeface="Times New Roman" panose="02020603050405020304" pitchFamily="2" charset="0"/>
                <a:ea typeface="宋体" panose="02010600030101010101" pitchFamily="2" charset="-122"/>
              </a:rPr>
              <a:t>图7.1-3 同步发电机的向量图</a:t>
            </a:r>
            <a:endParaRPr lang="zh-CN" altLang="en-US"/>
          </a:p>
        </p:txBody>
      </p:sp>
      <p:sp>
        <p:nvSpPr>
          <p:cNvPr id="18" name="文本框 17"/>
          <p:cNvSpPr txBox="1"/>
          <p:nvPr/>
        </p:nvSpPr>
        <p:spPr>
          <a:xfrm>
            <a:off x="5255895" y="5934710"/>
            <a:ext cx="2364740" cy="275590"/>
          </a:xfrm>
          <a:prstGeom prst="rect">
            <a:avLst/>
          </a:prstGeom>
          <a:noFill/>
          <a:ln w="9525">
            <a:noFill/>
          </a:ln>
        </p:spPr>
        <p:txBody>
          <a:bodyPr wrap="square">
            <a:spAutoFit/>
          </a:bodyPr>
          <a:p>
            <a:r>
              <a:rPr lang="zh-CN" sz="1200">
                <a:latin typeface="Times New Roman" panose="02020603050405020304" pitchFamily="2" charset="0"/>
                <a:ea typeface="宋体" panose="02010600030101010101" pitchFamily="2" charset="-122"/>
              </a:rPr>
              <a:t>图</a:t>
            </a:r>
            <a:r>
              <a:rPr lang="en-US" sz="1200">
                <a:latin typeface="Times New Roman" panose="02020603050405020304" pitchFamily="2" charset="0"/>
                <a:ea typeface="宋体" panose="02010600030101010101" pitchFamily="2" charset="-122"/>
                <a:cs typeface="Times New Roman" panose="02020603050405020304" pitchFamily="2" charset="0"/>
              </a:rPr>
              <a:t>7.1-3 </a:t>
            </a:r>
            <a:r>
              <a:rPr lang="zh-CN" sz="1200">
                <a:latin typeface="Times New Roman" panose="02020603050405020304" pitchFamily="2" charset="0"/>
                <a:ea typeface="宋体" panose="02010600030101010101" pitchFamily="2" charset="-122"/>
              </a:rPr>
              <a:t>同步发电机的向量图</a:t>
            </a:r>
            <a:endParaRPr lang="zh-CN" altLang="en-US"/>
          </a:p>
        </p:txBody>
      </p:sp>
    </p:spTree>
  </p:cSld>
  <p:clrMapOvr>
    <a:masterClrMapping/>
  </p:clrMapOvr>
  <p:transition>
    <p:pull dir="rd"/>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7.1 永磁同步风力并网发电</a:t>
            </a:r>
            <a:endParaRPr lang="zh-CN" altLang="en-US" sz="4400">
              <a:solidFill>
                <a:schemeClr val="tx1"/>
              </a:solidFill>
              <a:sym typeface="+mn-ea"/>
            </a:endParaRPr>
          </a:p>
        </p:txBody>
      </p:sp>
      <p:sp>
        <p:nvSpPr>
          <p:cNvPr id="3" name="内容占位符 2"/>
          <p:cNvSpPr>
            <a:spLocks noGrp="1"/>
          </p:cNvSpPr>
          <p:nvPr>
            <p:ph idx="1"/>
          </p:nvPr>
        </p:nvSpPr>
        <p:spPr>
          <a:xfrm>
            <a:off x="483870" y="1589405"/>
            <a:ext cx="4260215" cy="4419600"/>
          </a:xfrm>
        </p:spPr>
        <p:txBody>
          <a:bodyPr/>
          <a:p>
            <a:r>
              <a:rPr lang="zh-CN" altLang="en-US" sz="2000"/>
              <a:t>永磁同步风力发电机的数学模型</a:t>
            </a:r>
            <a:endParaRPr lang="zh-CN" altLang="en-US" sz="2000"/>
          </a:p>
          <a:p>
            <a:pPr marL="0" indent="0">
              <a:buNone/>
            </a:pPr>
            <a:r>
              <a:rPr lang="zh-CN" altLang="en-US" sz="2000"/>
              <a:t>      两极永磁同步电机的结构简图如图7.1-5所示。图中规定正电压生正电流，正电流产生正磁场，电势与磁链满足右手定则，且电流产生的磁场轴线与绕组轴线完全一致，定子三相绕组轴线空间逆时针排列，A相绕组轴线作为定子静止参考轴，转子永磁极产生的基波磁场方向为直轴d轴，超前直轴90°电角度的位置是交轴q轴。并且以转子直轴相对于定子A相绕组轴线作为转子位置角，即逆时针方向旋转为转速正方向。</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pic>
        <p:nvPicPr>
          <p:cNvPr id="327" name="图片 327" descr="7T}BIOIC7$)Z}7{@}AIL)ZH"/>
          <p:cNvPicPr>
            <a:picLocks noChangeAspect="1" noChangeArrowheads="1"/>
          </p:cNvPicPr>
          <p:nvPr/>
        </p:nvPicPr>
        <p:blipFill>
          <a:blip r:embed="rId1" cstate="print">
            <a:grayscl/>
            <a:extLst>
              <a:ext uri="{28A0092B-C50C-407E-A947-70E740481C1C}">
                <a14:useLocalDpi xmlns:a14="http://schemas.microsoft.com/office/drawing/2010/main" val="0"/>
              </a:ext>
            </a:extLst>
          </a:blip>
          <a:srcRect/>
          <a:stretch>
            <a:fillRect/>
          </a:stretch>
        </p:blipFill>
        <p:spPr>
          <a:xfrm>
            <a:off x="4744085" y="1589405"/>
            <a:ext cx="3818255" cy="3723005"/>
          </a:xfrm>
          <a:prstGeom prst="rect">
            <a:avLst/>
          </a:prstGeom>
          <a:noFill/>
          <a:ln>
            <a:noFill/>
          </a:ln>
        </p:spPr>
      </p:pic>
      <p:sp>
        <p:nvSpPr>
          <p:cNvPr id="115" name="文本框 114"/>
          <p:cNvSpPr txBox="1"/>
          <p:nvPr/>
        </p:nvSpPr>
        <p:spPr>
          <a:xfrm>
            <a:off x="4048125" y="5528310"/>
            <a:ext cx="5080000" cy="275590"/>
          </a:xfrm>
          <a:prstGeom prst="rect">
            <a:avLst/>
          </a:prstGeom>
          <a:noFill/>
          <a:ln w="9525">
            <a:noFill/>
          </a:ln>
        </p:spPr>
        <p:txBody>
          <a:bodyPr>
            <a:spAutoFit/>
          </a:bodyPr>
          <a:p>
            <a:pPr indent="304800" algn="ctr"/>
            <a:r>
              <a:rPr lang="zh-CN" sz="1200">
                <a:ea typeface="宋体" panose="02010600030101010101" pitchFamily="2" charset="-122"/>
              </a:rPr>
              <a:t>图</a:t>
            </a:r>
            <a:r>
              <a:rPr lang="zh-CN" sz="1200">
                <a:ea typeface="宋体" panose="02010600030101010101" pitchFamily="2" charset="-122"/>
                <a:cs typeface="黑体" panose="02010609060101010101" pitchFamily="1" charset="-122"/>
              </a:rPr>
              <a:t>7.1-5 两极永磁同步电机结构图</a:t>
            </a:r>
            <a:endParaRPr lang="zh-CN" altLang="en-US"/>
          </a:p>
        </p:txBody>
      </p:sp>
    </p:spTree>
  </p:cSld>
  <p:clrMapOvr>
    <a:masterClrMapping/>
  </p:clrMapOvr>
  <p:transition>
    <p:pull dir="rd"/>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7.1 永磁同步风力并网发电</a:t>
            </a:r>
            <a:endParaRPr lang="zh-CN" altLang="en-US" sz="4400">
              <a:solidFill>
                <a:schemeClr val="tx1"/>
              </a:solidFill>
              <a:sym typeface="+mn-ea"/>
            </a:endParaRPr>
          </a:p>
        </p:txBody>
      </p:sp>
      <p:sp>
        <p:nvSpPr>
          <p:cNvPr id="3" name="内容占位符 2"/>
          <p:cNvSpPr>
            <a:spLocks noGrp="1"/>
          </p:cNvSpPr>
          <p:nvPr>
            <p:ph idx="1"/>
          </p:nvPr>
        </p:nvSpPr>
        <p:spPr/>
        <p:txBody>
          <a:bodyPr/>
          <a:p>
            <a:r>
              <a:rPr lang="zh-CN" altLang="en-US" sz="2000"/>
              <a:t>永磁同步风力发电机输出特性</a:t>
            </a:r>
            <a:endParaRPr lang="zh-CN" altLang="en-US" sz="2000"/>
          </a:p>
          <a:p>
            <a:pPr marL="0" indent="0">
              <a:buNone/>
            </a:pPr>
            <a:r>
              <a:rPr lang="zh-CN" altLang="en-US" sz="2000"/>
              <a:t>不同风速下，风力机输出的机械功率、机械转矩、最佳功率和最佳转矩曲线如图7.1-7所示。图7.1-7(a)为风力机的功率–转速特性曲线；图7.1-7(b)为风力机的转矩–转速特性曲线，图7.1-7(b)中的转矩曲线为图7.1-7(a)中相应的功率曲线除以转速得到的，所以二者所表示的运行状态是一致的。</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pic>
        <p:nvPicPr>
          <p:cNvPr id="397" name="图片 39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505778" y="3743008"/>
            <a:ext cx="2902585" cy="1934845"/>
          </a:xfrm>
          <a:prstGeom prst="rect">
            <a:avLst/>
          </a:prstGeom>
          <a:noFill/>
          <a:ln>
            <a:noFill/>
          </a:ln>
        </p:spPr>
      </p:pic>
      <p:pic>
        <p:nvPicPr>
          <p:cNvPr id="398" name="图片 398" descr="捕获"/>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4661853" y="3412808"/>
            <a:ext cx="3306445" cy="2265045"/>
          </a:xfrm>
          <a:prstGeom prst="rect">
            <a:avLst/>
          </a:prstGeom>
          <a:noFill/>
          <a:ln>
            <a:noFill/>
          </a:ln>
        </p:spPr>
      </p:pic>
      <p:sp>
        <p:nvSpPr>
          <p:cNvPr id="115" name="文本框 114"/>
          <p:cNvSpPr txBox="1"/>
          <p:nvPr/>
        </p:nvSpPr>
        <p:spPr>
          <a:xfrm>
            <a:off x="1170940" y="5678170"/>
            <a:ext cx="1929765" cy="275590"/>
          </a:xfrm>
          <a:prstGeom prst="rect">
            <a:avLst/>
          </a:prstGeom>
          <a:noFill/>
          <a:ln w="9525">
            <a:noFill/>
          </a:ln>
        </p:spPr>
        <p:txBody>
          <a:bodyPr wrap="square">
            <a:spAutoFit/>
          </a:bodyPr>
          <a:p>
            <a:r>
              <a:rPr lang="zh-CN" sz="1200">
                <a:ea typeface="宋体" panose="02010600030101010101" pitchFamily="2" charset="-122"/>
                <a:cs typeface="Times New Roman" panose="02020603050405020304" pitchFamily="2" charset="0"/>
              </a:rPr>
              <a:t>(a)功率-转速关系曲线</a:t>
            </a:r>
            <a:endParaRPr lang="zh-CN" altLang="en-US"/>
          </a:p>
        </p:txBody>
      </p:sp>
      <p:sp>
        <p:nvSpPr>
          <p:cNvPr id="5" name="文本框 4"/>
          <p:cNvSpPr txBox="1"/>
          <p:nvPr/>
        </p:nvSpPr>
        <p:spPr>
          <a:xfrm>
            <a:off x="5067300" y="5678170"/>
            <a:ext cx="2821940" cy="275590"/>
          </a:xfrm>
          <a:prstGeom prst="rect">
            <a:avLst/>
          </a:prstGeom>
          <a:noFill/>
          <a:ln w="9525">
            <a:noFill/>
          </a:ln>
        </p:spPr>
        <p:txBody>
          <a:bodyPr wrap="square">
            <a:spAutoFit/>
          </a:bodyPr>
          <a:p>
            <a:pPr algn="ctr"/>
            <a:r>
              <a:rPr lang="zh-CN" sz="1200">
                <a:ea typeface="宋体" panose="02010600030101010101" pitchFamily="2" charset="-122"/>
                <a:cs typeface="Times New Roman" panose="02020603050405020304" pitchFamily="2" charset="0"/>
              </a:rPr>
              <a:t>(b)转矩-转速关系曲线</a:t>
            </a:r>
            <a:endParaRPr lang="zh-CN" altLang="en-US"/>
          </a:p>
        </p:txBody>
      </p:sp>
      <p:sp>
        <p:nvSpPr>
          <p:cNvPr id="6" name="文本框 5"/>
          <p:cNvSpPr txBox="1"/>
          <p:nvPr/>
        </p:nvSpPr>
        <p:spPr>
          <a:xfrm>
            <a:off x="2893060" y="5972810"/>
            <a:ext cx="3357245" cy="275590"/>
          </a:xfrm>
          <a:prstGeom prst="rect">
            <a:avLst/>
          </a:prstGeom>
          <a:noFill/>
          <a:ln w="9525">
            <a:noFill/>
          </a:ln>
        </p:spPr>
        <p:txBody>
          <a:bodyPr wrap="square">
            <a:spAutoFit/>
          </a:bodyPr>
          <a:p>
            <a:r>
              <a:rPr lang="zh-CN" sz="1200">
                <a:ea typeface="宋体" panose="02010600030101010101" pitchFamily="2" charset="-122"/>
              </a:rPr>
              <a:t>图</a:t>
            </a:r>
            <a:r>
              <a:rPr lang="zh-CN" sz="1200">
                <a:ea typeface="宋体" panose="02010600030101010101" pitchFamily="2" charset="-122"/>
                <a:cs typeface="Times New Roman" panose="02020603050405020304" pitchFamily="2" charset="0"/>
              </a:rPr>
              <a:t>7.1-7 风力机的输出特性曲线</a:t>
            </a:r>
            <a:endParaRPr lang="zh-CN" altLang="en-US"/>
          </a:p>
        </p:txBody>
      </p:sp>
    </p:spTree>
  </p:cSld>
  <p:clrMapOvr>
    <a:masterClrMapping/>
  </p:clrMapOvr>
  <p:transition>
    <p:pull dir="rd"/>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7.1 永磁同步风力并网发电</a:t>
            </a:r>
            <a:endParaRPr lang="zh-CN" altLang="en-US"/>
          </a:p>
        </p:txBody>
      </p:sp>
      <p:sp>
        <p:nvSpPr>
          <p:cNvPr id="3" name="内容占位符 2"/>
          <p:cNvSpPr>
            <a:spLocks noGrp="1"/>
          </p:cNvSpPr>
          <p:nvPr>
            <p:ph idx="1"/>
          </p:nvPr>
        </p:nvSpPr>
        <p:spPr/>
        <p:txBody>
          <a:bodyPr/>
          <a:p>
            <a:pPr>
              <a:lnSpc>
                <a:spcPct val="140000"/>
              </a:lnSpc>
            </a:pPr>
            <a:r>
              <a:rPr lang="zh-CN" altLang="en-US" sz="2000"/>
              <a:t>永磁同步风力并网变流器的控制原理</a:t>
            </a:r>
            <a:endParaRPr lang="zh-CN" altLang="en-US" sz="2000"/>
          </a:p>
          <a:p>
            <a:pPr marL="0" indent="0">
              <a:lnSpc>
                <a:spcPct val="140000"/>
              </a:lnSpc>
              <a:buNone/>
            </a:pPr>
            <a:r>
              <a:rPr lang="zh-CN" altLang="en-US" sz="2000"/>
              <a:t>1.双PWM变流器</a:t>
            </a:r>
            <a:endParaRPr lang="zh-CN" altLang="en-US" sz="2000"/>
          </a:p>
          <a:p>
            <a:pPr marL="0" indent="0">
              <a:lnSpc>
                <a:spcPct val="140000"/>
              </a:lnSpc>
              <a:buNone/>
            </a:pPr>
            <a:r>
              <a:rPr lang="zh-CN" altLang="en-US" sz="2000"/>
              <a:t>       类似于有刷双馈风力发电系统，连接发电机定子的PWM变换器称为机侧PWM变换器，连接电网的PWM变换器称为网侧PWM变换器。一般情况下机侧PWM变换器工作在整流状态（因此又称之为PWM整流器），网侧PWM变换器工作在逆变状态（因此又称之为PWM逆变器）。PMSG发出的电能经机侧PWM变换器转换为直流电，中间直流母线并联大电容起稳压和能量储存缓冲的作用，最后经过网侧PWM变换器转换为与电网同频的交流电馈入电网，机侧PWM变换器与网侧PWM变换器本体结构上完全相同。</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7.1 永磁同步风力并网发电</a:t>
            </a:r>
            <a:endParaRPr lang="zh-CN" altLang="en-US"/>
          </a:p>
        </p:txBody>
      </p:sp>
      <p:sp>
        <p:nvSpPr>
          <p:cNvPr id="3" name="内容占位符 2"/>
          <p:cNvSpPr>
            <a:spLocks noGrp="1"/>
          </p:cNvSpPr>
          <p:nvPr>
            <p:ph idx="1"/>
          </p:nvPr>
        </p:nvSpPr>
        <p:spPr/>
        <p:txBody>
          <a:bodyPr/>
          <a:p>
            <a:pPr>
              <a:lnSpc>
                <a:spcPct val="140000"/>
              </a:lnSpc>
            </a:pPr>
            <a:r>
              <a:rPr lang="zh-CN" altLang="en-US" sz="2400"/>
              <a:t>机侧PWM变换器加网侧PWM变换器优点：</a:t>
            </a:r>
            <a:endParaRPr lang="zh-CN" altLang="en-US" sz="2400"/>
          </a:p>
          <a:p>
            <a:pPr marL="0" indent="0">
              <a:lnSpc>
                <a:spcPct val="140000"/>
              </a:lnSpc>
              <a:buNone/>
            </a:pPr>
            <a:r>
              <a:rPr lang="zh-CN" altLang="en-US" sz="2400"/>
              <a:t>（1）整个系统谐波很少，既可以实现定子电流的正弦化（减小了发电机的功率波动，并且也只有这样才能够应用发电机定子电流来分析发电机故障）也可以实现网侧电流的正弦化。</a:t>
            </a:r>
            <a:endParaRPr lang="zh-CN" altLang="en-US" sz="2400"/>
          </a:p>
          <a:p>
            <a:pPr marL="0" indent="0">
              <a:lnSpc>
                <a:spcPct val="140000"/>
              </a:lnSpc>
              <a:buNone/>
            </a:pPr>
            <a:r>
              <a:rPr lang="zh-CN" altLang="en-US" sz="2400"/>
              <a:t>（2）控制非常灵活，既可以控制发电机电流也可以控制电网电流，可以灵活地选择直流母线电压、控制风能最大跟踪以及有功功率无功功率的控制。</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7.1 永磁同步风力并网发电</a:t>
            </a:r>
            <a:endParaRPr lang="zh-CN" altLang="en-US"/>
          </a:p>
        </p:txBody>
      </p:sp>
      <p:sp>
        <p:nvSpPr>
          <p:cNvPr id="3" name="内容占位符 2"/>
          <p:cNvSpPr>
            <a:spLocks noGrp="1"/>
          </p:cNvSpPr>
          <p:nvPr>
            <p:ph idx="1"/>
          </p:nvPr>
        </p:nvSpPr>
        <p:spPr/>
        <p:txBody>
          <a:bodyPr/>
          <a:p>
            <a:r>
              <a:rPr lang="zh-CN" altLang="en-US" sz="2000"/>
              <a:t>2.机侧变流器控制原理</a:t>
            </a:r>
            <a:endParaRPr lang="zh-CN" altLang="en-US" sz="2000"/>
          </a:p>
          <a:p>
            <a:pPr marL="0" indent="0">
              <a:buNone/>
            </a:pPr>
            <a:r>
              <a:rPr lang="zh-CN" altLang="en-US" sz="2000"/>
              <a:t>机侧变流器矢量控制算法如图7.1-8所示，采用功率外环，电流内环双闭环控制方式。</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对象 -2147482234"/>
          <p:cNvGraphicFramePr>
            <a:graphicFrameLocks noChangeAspect="1"/>
          </p:cNvGraphicFramePr>
          <p:nvPr/>
        </p:nvGraphicFramePr>
        <p:xfrm>
          <a:off x="690880" y="2649220"/>
          <a:ext cx="7164070" cy="3303905"/>
        </p:xfrm>
        <a:graphic>
          <a:graphicData uri="http://schemas.openxmlformats.org/presentationml/2006/ole">
            <mc:AlternateContent xmlns:mc="http://schemas.openxmlformats.org/markup-compatibility/2006">
              <mc:Choice xmlns:v="urn:schemas-microsoft-com:vml" Requires="v">
                <p:oleObj spid="_x0000_s3076" name="" r:id="rId1" imgW="4547870" imgH="2510790" progId="Visio.Drawing.11">
                  <p:embed/>
                </p:oleObj>
              </mc:Choice>
              <mc:Fallback>
                <p:oleObj name="" r:id="rId1" imgW="4547870" imgH="2510790" progId="Visio.Drawing.11">
                  <p:embed/>
                  <p:pic>
                    <p:nvPicPr>
                      <p:cNvPr id="0" name="图片 3075"/>
                      <p:cNvPicPr/>
                      <p:nvPr/>
                    </p:nvPicPr>
                    <p:blipFill>
                      <a:blip r:embed="rId2"/>
                      <a:stretch>
                        <a:fillRect/>
                      </a:stretch>
                    </p:blipFill>
                    <p:spPr>
                      <a:xfrm>
                        <a:off x="690880" y="2649220"/>
                        <a:ext cx="7164070" cy="3303905"/>
                      </a:xfrm>
                      <a:prstGeom prst="rect">
                        <a:avLst/>
                      </a:prstGeom>
                      <a:noFill/>
                      <a:ln w="38100">
                        <a:noFill/>
                        <a:miter/>
                      </a:ln>
                    </p:spPr>
                  </p:pic>
                </p:oleObj>
              </mc:Fallback>
            </mc:AlternateContent>
          </a:graphicData>
        </a:graphic>
      </p:graphicFrame>
      <p:sp>
        <p:nvSpPr>
          <p:cNvPr id="115" name="文本框 114"/>
          <p:cNvSpPr txBox="1"/>
          <p:nvPr/>
        </p:nvSpPr>
        <p:spPr>
          <a:xfrm>
            <a:off x="2032000" y="5953125"/>
            <a:ext cx="5080000" cy="275590"/>
          </a:xfrm>
          <a:prstGeom prst="rect">
            <a:avLst/>
          </a:prstGeom>
          <a:noFill/>
          <a:ln w="9525">
            <a:noFill/>
          </a:ln>
        </p:spPr>
        <p:txBody>
          <a:bodyPr>
            <a:spAutoFit/>
          </a:bodyPr>
          <a:p>
            <a:pPr algn="ctr"/>
            <a:r>
              <a:rPr lang="zh-CN" sz="1200">
                <a:solidFill>
                  <a:srgbClr val="000000"/>
                </a:solidFill>
                <a:latin typeface="Times New Roman" panose="02020603050405020304" pitchFamily="2" charset="0"/>
                <a:ea typeface="宋体" panose="02010600030101010101" pitchFamily="2" charset="-122"/>
              </a:rPr>
              <a:t>图</a:t>
            </a:r>
            <a:r>
              <a:rPr lang="en-US" sz="1200">
                <a:solidFill>
                  <a:srgbClr val="000000"/>
                </a:solidFill>
                <a:latin typeface="Times New Roman" panose="02020603050405020304" pitchFamily="2" charset="0"/>
                <a:cs typeface="Times New Roman" panose="02020603050405020304" pitchFamily="2" charset="0"/>
              </a:rPr>
              <a:t>7.1-8 </a:t>
            </a:r>
            <a:r>
              <a:rPr lang="zh-CN" sz="1200">
                <a:solidFill>
                  <a:srgbClr val="000000"/>
                </a:solidFill>
                <a:latin typeface="Times New Roman" panose="02020603050405020304" pitchFamily="2" charset="0"/>
                <a:ea typeface="宋体" panose="02010600030101010101" pitchFamily="2" charset="-122"/>
              </a:rPr>
              <a:t>机侧变流器矢量控制算法</a:t>
            </a:r>
            <a:endParaRPr lang="zh-CN" altLang="en-US"/>
          </a:p>
        </p:txBody>
      </p:sp>
    </p:spTree>
  </p:cSld>
  <p:clrMapOvr>
    <a:masterClrMapping/>
  </p:clrMapOvr>
  <p:transition>
    <p:pull dir="rd"/>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7.1 永磁同步风力并网发电</a:t>
            </a:r>
            <a:endParaRPr lang="zh-CN" altLang="en-US"/>
          </a:p>
        </p:txBody>
      </p:sp>
      <p:sp>
        <p:nvSpPr>
          <p:cNvPr id="3" name="内容占位符 2"/>
          <p:cNvSpPr>
            <a:spLocks noGrp="1"/>
          </p:cNvSpPr>
          <p:nvPr>
            <p:ph idx="1"/>
          </p:nvPr>
        </p:nvSpPr>
        <p:spPr/>
        <p:txBody>
          <a:bodyPr/>
          <a:p>
            <a:r>
              <a:rPr lang="zh-CN" altLang="en-US" sz="2000"/>
              <a:t>3.网侧变流器控制原理</a:t>
            </a:r>
            <a:endParaRPr lang="zh-CN" altLang="en-US" sz="2000"/>
          </a:p>
          <a:p>
            <a:pPr marL="0" indent="0">
              <a:buNone/>
            </a:pPr>
            <a:r>
              <a:rPr lang="zh-CN" altLang="en-US" sz="2000"/>
              <a:t>网侧变流器的控制原理如图7.1-9所示图。维持住直流母线电压恒定，可以保证电机发出的有功功率全部流入电网。电网侧变换器一方面控制直流链电压恒定，另一方面控制系统发出的无功。</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对象 -2147482233"/>
          <p:cNvGraphicFramePr>
            <a:graphicFrameLocks noChangeAspect="1"/>
          </p:cNvGraphicFramePr>
          <p:nvPr/>
        </p:nvGraphicFramePr>
        <p:xfrm>
          <a:off x="744220" y="3011170"/>
          <a:ext cx="7590155" cy="3007995"/>
        </p:xfrm>
        <a:graphic>
          <a:graphicData uri="http://schemas.openxmlformats.org/presentationml/2006/ole">
            <mc:AlternateContent xmlns:mc="http://schemas.openxmlformats.org/markup-compatibility/2006">
              <mc:Choice xmlns:v="urn:schemas-microsoft-com:vml" Requires="v">
                <p:oleObj spid="_x0000_s3076" name="" r:id="rId1" imgW="5552440" imgH="2583180" progId="Visio.Drawing.11">
                  <p:embed/>
                </p:oleObj>
              </mc:Choice>
              <mc:Fallback>
                <p:oleObj name="" r:id="rId1" imgW="5552440" imgH="2583180" progId="Visio.Drawing.11">
                  <p:embed/>
                  <p:pic>
                    <p:nvPicPr>
                      <p:cNvPr id="0" name="图片 3075"/>
                      <p:cNvPicPr/>
                      <p:nvPr/>
                    </p:nvPicPr>
                    <p:blipFill>
                      <a:blip r:embed="rId2"/>
                      <a:srcRect l="1688" t="5197"/>
                      <a:stretch>
                        <a:fillRect/>
                      </a:stretch>
                    </p:blipFill>
                    <p:spPr>
                      <a:xfrm>
                        <a:off x="744220" y="3011170"/>
                        <a:ext cx="7590155" cy="3007995"/>
                      </a:xfrm>
                      <a:prstGeom prst="rect">
                        <a:avLst/>
                      </a:prstGeom>
                      <a:noFill/>
                      <a:ln w="38100">
                        <a:noFill/>
                        <a:miter/>
                      </a:ln>
                    </p:spPr>
                  </p:pic>
                </p:oleObj>
              </mc:Fallback>
            </mc:AlternateContent>
          </a:graphicData>
        </a:graphic>
      </p:graphicFrame>
      <p:sp>
        <p:nvSpPr>
          <p:cNvPr id="115" name="文本框 114"/>
          <p:cNvSpPr txBox="1"/>
          <p:nvPr/>
        </p:nvSpPr>
        <p:spPr>
          <a:xfrm>
            <a:off x="1998980" y="6019165"/>
            <a:ext cx="5080000" cy="275590"/>
          </a:xfrm>
          <a:prstGeom prst="rect">
            <a:avLst/>
          </a:prstGeom>
          <a:noFill/>
          <a:ln w="9525">
            <a:noFill/>
          </a:ln>
        </p:spPr>
        <p:txBody>
          <a:bodyPr>
            <a:spAutoFit/>
          </a:bodyPr>
          <a:p>
            <a:pPr algn="ctr"/>
            <a:r>
              <a:rPr lang="zh-CN" sz="1200">
                <a:latin typeface="Times New Roman" panose="02020603050405020304" pitchFamily="2" charset="0"/>
                <a:ea typeface="宋体" panose="02010600030101010101" pitchFamily="2" charset="-122"/>
              </a:rPr>
              <a:t>图</a:t>
            </a:r>
            <a:r>
              <a:rPr lang="en-US" sz="1200">
                <a:latin typeface="Times New Roman" panose="02020603050405020304" pitchFamily="2" charset="0"/>
                <a:ea typeface="宋体" panose="02010600030101010101" pitchFamily="2" charset="-122"/>
                <a:cs typeface="Times New Roman" panose="02020603050405020304" pitchFamily="2" charset="0"/>
              </a:rPr>
              <a:t>7.1-9 </a:t>
            </a:r>
            <a:r>
              <a:rPr lang="zh-CN" sz="1200">
                <a:latin typeface="Times New Roman" panose="02020603050405020304" pitchFamily="2" charset="0"/>
                <a:ea typeface="宋体" panose="02010600030101010101" pitchFamily="2" charset="-122"/>
              </a:rPr>
              <a:t>网侧变流器矢量控制算法</a:t>
            </a:r>
            <a:endParaRPr lang="zh-CN" altLang="en-US"/>
          </a:p>
        </p:txBody>
      </p:sp>
    </p:spTree>
  </p:cSld>
  <p:clrMapOvr>
    <a:masterClrMapping/>
  </p:clrMapOvr>
  <p:transition>
    <p:pull dir="rd"/>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rPr>
              <a:t>7.2 双馈异步风力并网发电</a:t>
            </a:r>
            <a:endParaRPr lang="zh-CN" altLang="en-US" sz="4400">
              <a:solidFill>
                <a:schemeClr val="tx1"/>
              </a:solidFill>
            </a:endParaRPr>
          </a:p>
        </p:txBody>
      </p:sp>
      <p:sp>
        <p:nvSpPr>
          <p:cNvPr id="3" name="内容占位符 2"/>
          <p:cNvSpPr>
            <a:spLocks noGrp="1"/>
          </p:cNvSpPr>
          <p:nvPr>
            <p:ph idx="1"/>
          </p:nvPr>
        </p:nvSpPr>
        <p:spPr/>
        <p:txBody>
          <a:bodyPr/>
          <a:p>
            <a:pPr marL="0" indent="0">
              <a:buNone/>
            </a:pPr>
            <a:r>
              <a:rPr lang="zh-CN" altLang="en-US" sz="2000"/>
              <a:t>双馈风电机组（Double-fed）实质上是一种绕线式感应发电机，按转子的类型可分为无刷和有刷两种。无刷发电机即为鼠笼型发电机，其励磁控制较为困难，无法最大限度地实现风能转换，因此很少采用，有刷发电机即为通常意义上的双馈异步发电机，工作于变速恒频状态，可以较为容易的进行转矩-转速控制，应用范围广范。采用双馈感应发电机的变速恒频风电机组原理图如图7.1-1所示。</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pic>
        <p:nvPicPr>
          <p:cNvPr id="422" name="图片 42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609600" y="3582035"/>
            <a:ext cx="7771130" cy="2437765"/>
          </a:xfrm>
          <a:prstGeom prst="rect">
            <a:avLst/>
          </a:prstGeom>
          <a:noFill/>
          <a:ln>
            <a:noFill/>
          </a:ln>
        </p:spPr>
      </p:pic>
      <p:sp>
        <p:nvSpPr>
          <p:cNvPr id="115" name="文本框 114"/>
          <p:cNvSpPr txBox="1"/>
          <p:nvPr/>
        </p:nvSpPr>
        <p:spPr>
          <a:xfrm>
            <a:off x="2242185" y="5972810"/>
            <a:ext cx="5080000" cy="275590"/>
          </a:xfrm>
          <a:prstGeom prst="rect">
            <a:avLst/>
          </a:prstGeom>
          <a:noFill/>
          <a:ln w="9525">
            <a:noFill/>
          </a:ln>
        </p:spPr>
        <p:txBody>
          <a:bodyPr>
            <a:spAutoFit/>
          </a:bodyPr>
          <a:p>
            <a:pPr algn="ctr"/>
            <a:r>
              <a:rPr lang="zh-CN" sz="1200">
                <a:ea typeface="宋体" panose="02010600030101010101" pitchFamily="2" charset="-122"/>
              </a:rPr>
              <a:t>图</a:t>
            </a:r>
            <a:r>
              <a:rPr lang="zh-CN" sz="1200">
                <a:ea typeface="宋体" panose="02010600030101010101" pitchFamily="2" charset="-122"/>
                <a:cs typeface="黑体" panose="02010609060101010101" pitchFamily="1" charset="-122"/>
              </a:rPr>
              <a:t>7.2-1 双馈变速恒频感应发电机组原理图</a:t>
            </a:r>
            <a:endParaRPr lang="zh-CN" altLang="en-US"/>
          </a:p>
        </p:txBody>
      </p:sp>
    </p:spTree>
  </p:cSld>
  <p:clrMapOvr>
    <a:masterClrMapping/>
  </p:clrMapOvr>
  <p:transition>
    <p:pull dir="rd"/>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uFillTx/>
                <a:sym typeface="+mn-ea"/>
              </a:rPr>
              <a:t>7.2 双馈异步风力并网发电</a:t>
            </a:r>
            <a:endParaRPr lang="zh-CN" altLang="en-US" sz="4400">
              <a:solidFill>
                <a:schemeClr val="tx1"/>
              </a:solidFill>
              <a:uFillTx/>
              <a:sym typeface="+mn-ea"/>
            </a:endParaRPr>
          </a:p>
        </p:txBody>
      </p:sp>
      <p:sp>
        <p:nvSpPr>
          <p:cNvPr id="3" name="内容占位符 2"/>
          <p:cNvSpPr>
            <a:spLocks noGrp="1"/>
          </p:cNvSpPr>
          <p:nvPr>
            <p:ph idx="1"/>
          </p:nvPr>
        </p:nvSpPr>
        <p:spPr/>
        <p:txBody>
          <a:bodyPr/>
          <a:p>
            <a:r>
              <a:rPr lang="zh-CN" altLang="en-US" sz="2000"/>
              <a:t>双馈异步风力发电的结构特点</a:t>
            </a:r>
            <a:endParaRPr lang="zh-CN" altLang="en-US" sz="2000"/>
          </a:p>
          <a:p>
            <a:pPr marL="0" indent="0">
              <a:buNone/>
            </a:pPr>
            <a:r>
              <a:rPr lang="zh-CN" altLang="en-US" sz="2000"/>
              <a:t>      双馈(绕线转子)感应发电机的定子结构与笼型感应发电机基本相同，二者在结构上的主要差别表现在转子绕组的结构不同，前者为绕线型转子绕组，后者为笼型转子绕组。绕线型转子绕组的结构与定子绕组没有区别，也是用绝缘导线绕制成线圈后嵌入转子铁芯槽中，其相数和极数都与定子绕组相同。为了改善转子的动、静平衡，常采用波绕组，三相绕组大多采用Y型接法。</a:t>
            </a:r>
            <a:endParaRPr lang="zh-CN" altLang="en-US" sz="2000"/>
          </a:p>
          <a:p>
            <a:pPr marL="0" indent="0">
              <a:buNone/>
            </a:pPr>
            <a:r>
              <a:rPr lang="zh-CN" altLang="en-US" sz="2000"/>
              <a:t>       双馈型发电机的结构类似于绕线式异步电机，旋转电机的定子和转子均安放对称三相绕组，其定子与普通交流电机定子相似，电机定转子极数相同，它与普通异步电机的最大区别是其外加了连接在转子滑环与定子之间的Ⅳ象限变换器。通过调节变换器使转子绕组具有可调节频率的对称三相电源激励，电机的转速由定转子之间的转差频率确定，电机的气隙磁场一般是同步旋转的，因此它又具有类似同步电机的特性。</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2.2 分布式发电技术</a:t>
            </a:r>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
        <p:nvSpPr>
          <p:cNvPr id="12291" name="文本框 12290"/>
          <p:cNvSpPr txBox="1"/>
          <p:nvPr/>
        </p:nvSpPr>
        <p:spPr>
          <a:xfrm>
            <a:off x="539750" y="1444625"/>
            <a:ext cx="8064500" cy="4502150"/>
          </a:xfrm>
          <a:prstGeom prst="rect">
            <a:avLst/>
          </a:prstGeom>
          <a:noFill/>
          <a:ln w="9525">
            <a:noFill/>
          </a:ln>
        </p:spPr>
        <p:txBody>
          <a:bodyPr anchor="t"/>
          <a:p>
            <a:pPr algn="just">
              <a:spcBef>
                <a:spcPct val="50000"/>
              </a:spcBef>
              <a:buClr>
                <a:schemeClr val="tx1"/>
              </a:buClr>
              <a:buFont typeface="Wingdings" panose="05000000000000000000" pitchFamily="2" charset="2"/>
              <a:buNone/>
            </a:pPr>
            <a:r>
              <a:rPr lang="zh-CN" altLang="en-US" sz="2000" dirty="0">
                <a:latin typeface="Arial" panose="020B0604020202020204" pitchFamily="34" charset="0"/>
                <a:ea typeface="楷体" panose="02010609060101010101" pitchFamily="1" charset="-122"/>
              </a:rPr>
              <a:t>④</a:t>
            </a:r>
            <a:r>
              <a:rPr lang="zh-CN" altLang="en-US" sz="2000" dirty="0">
                <a:solidFill>
                  <a:srgbClr val="FF0000"/>
                </a:solidFill>
                <a:latin typeface="Arial" panose="020B0604020202020204" pitchFamily="34" charset="0"/>
                <a:ea typeface="楷体" panose="02010609060101010101" pitchFamily="1" charset="-122"/>
              </a:rPr>
              <a:t>热电联产与冷热电三联产</a:t>
            </a:r>
            <a:r>
              <a:rPr lang="zh-CN" altLang="en-US" sz="2000" dirty="0">
                <a:latin typeface="Arial" panose="020B0604020202020204" pitchFamily="34" charset="0"/>
                <a:ea typeface="楷体" panose="02010609060101010101" pitchFamily="1" charset="-122"/>
              </a:rPr>
              <a:t>：热电联产(Combined heat and Power，简写为CHP)是指热能与电能的联合生产。CHP系统已在能源密集工业如造纸、纸浆和石油等行业应用了一百多年，满足了这些行业对于蒸汽和电力的需求。生产电能的动力装置的排热与余热用于工业生产供热与冬季采暖，使不同品质的能量得到阶梯利用。燃煤热电联产为的能源利用率达到70%以上，而即便当今世界上最高效率的燃煤发电产厂，也只有50%的效率。为进一步提高能源利用效率，在热电联产的基础上，发展起来了通过锅炉产生的蒸汽在背压汽轮机或抽汽汽轮机发电的冷热电三联产技术，其排汽或抽汽，除满足各种热负荷外，还可做吸收式制冷机的工作蒸汽，生产 C冷水用于空调或工艺冷却，便于减少冷凝损失、降低煤耗、提高能源利用率。</a:t>
            </a:r>
            <a:endParaRPr lang="zh-CN" altLang="en-US" sz="2000" dirty="0">
              <a:latin typeface="Arial" panose="020B0604020202020204" pitchFamily="34" charset="0"/>
              <a:ea typeface="楷体" panose="02010609060101010101" pitchFamily="1" charset="-122"/>
            </a:endParaRP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2291">
                                            <p:txEl>
                                              <p:charRg st="0" end="52"/>
                                            </p:txEl>
                                          </p:spTgt>
                                        </p:tgtEl>
                                        <p:attrNameLst>
                                          <p:attrName>style.visibility</p:attrName>
                                        </p:attrNameLst>
                                      </p:cBhvr>
                                      <p:to>
                                        <p:strVal val="visible"/>
                                      </p:to>
                                    </p:set>
                                    <p:animEffect transition="in" filter="wipe(up)">
                                      <p:cBhvr>
                                        <p:cTn id="7" dur="500"/>
                                        <p:tgtEl>
                                          <p:spTgt spid="12291">
                                            <p:txEl>
                                              <p:charRg st="0" end="5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uiExpand="1" build="allAtOnce"/>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7.2 双馈异步风力并网发电</a:t>
            </a:r>
            <a:endParaRPr lang="zh-CN" altLang="en-US" sz="4400">
              <a:solidFill>
                <a:schemeClr val="tx1"/>
              </a:solidFill>
              <a:sym typeface="+mn-ea"/>
            </a:endParaRPr>
          </a:p>
        </p:txBody>
      </p:sp>
      <p:sp>
        <p:nvSpPr>
          <p:cNvPr id="3" name="内容占位符 2"/>
          <p:cNvSpPr>
            <a:spLocks noGrp="1"/>
          </p:cNvSpPr>
          <p:nvPr>
            <p:ph idx="1"/>
          </p:nvPr>
        </p:nvSpPr>
        <p:spPr>
          <a:xfrm>
            <a:off x="378460" y="1440180"/>
            <a:ext cx="2568575" cy="4419600"/>
          </a:xfrm>
        </p:spPr>
        <p:txBody>
          <a:bodyPr/>
          <a:p>
            <a:r>
              <a:rPr lang="zh-CN" altLang="en-US" sz="2000"/>
              <a:t>双馈异步发电机的VSCF控制原理</a:t>
            </a:r>
            <a:endParaRPr lang="zh-CN" altLang="en-US" sz="2000"/>
          </a:p>
          <a:p>
            <a:pPr marL="0" indent="0">
              <a:buNone/>
            </a:pPr>
            <a:r>
              <a:rPr lang="zh-CN" altLang="en-US" sz="2000"/>
              <a:t>      双馈风力变速恒频（VSCF）发电系统主电路拓扑示意图如图7.2-2所示，主要由叶片、增速齿轮箱、双馈发电机、转子侧变流器、电网侧变流器、基于DSP的控制器系统、计算机控制台、隔离变压器等几部分组成。</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pic>
        <p:nvPicPr>
          <p:cNvPr id="448" name="图片 448" descr="D:\Lee\Documents\AppData\Roaming\Microsoft\AppData\Roaming\Tencent\Users\549707570\QQ\WinTemp\RichOle\287QBR7[@IU`9_TTI5~{2FG.jpg"/>
          <p:cNvPicPr>
            <a:picLocks noChangeAspect="1" noChangeArrowheads="1"/>
          </p:cNvPicPr>
          <p:nvPr/>
        </p:nvPicPr>
        <p:blipFill>
          <a:blip r:embed="rId1" r:link="rId2" cstate="print">
            <a:extLst>
              <a:ext uri="{28A0092B-C50C-407E-A947-70E740481C1C}">
                <a14:useLocalDpi xmlns:a14="http://schemas.microsoft.com/office/drawing/2010/main" val="0"/>
              </a:ext>
            </a:extLst>
          </a:blip>
          <a:srcRect/>
          <a:stretch>
            <a:fillRect/>
          </a:stretch>
        </p:blipFill>
        <p:spPr>
          <a:xfrm>
            <a:off x="2947035" y="1365885"/>
            <a:ext cx="5396865" cy="4494530"/>
          </a:xfrm>
          <a:prstGeom prst="rect">
            <a:avLst/>
          </a:prstGeom>
          <a:noFill/>
          <a:ln>
            <a:noFill/>
          </a:ln>
        </p:spPr>
      </p:pic>
      <p:sp>
        <p:nvSpPr>
          <p:cNvPr id="115" name="文本框 114"/>
          <p:cNvSpPr txBox="1"/>
          <p:nvPr/>
        </p:nvSpPr>
        <p:spPr>
          <a:xfrm>
            <a:off x="2947035" y="5860415"/>
            <a:ext cx="5080000" cy="275590"/>
          </a:xfrm>
          <a:prstGeom prst="rect">
            <a:avLst/>
          </a:prstGeom>
          <a:noFill/>
          <a:ln w="9525">
            <a:noFill/>
          </a:ln>
        </p:spPr>
        <p:txBody>
          <a:bodyPr>
            <a:spAutoFit/>
          </a:bodyPr>
          <a:p>
            <a:pPr algn="ctr"/>
            <a:r>
              <a:rPr lang="zh-CN" sz="1200">
                <a:ea typeface="宋体" panose="02010600030101010101" pitchFamily="2" charset="-122"/>
              </a:rPr>
              <a:t>图</a:t>
            </a:r>
            <a:r>
              <a:rPr lang="zh-CN" sz="1200">
                <a:ea typeface="宋体" panose="02010600030101010101" pitchFamily="2" charset="-122"/>
                <a:cs typeface="黑体" panose="02010609060101010101" pitchFamily="1" charset="-122"/>
              </a:rPr>
              <a:t>7.2-2双馈风力发电系统主电路拓扑示意图</a:t>
            </a:r>
            <a:endParaRPr lang="zh-CN" altLang="en-US"/>
          </a:p>
        </p:txBody>
      </p:sp>
    </p:spTree>
  </p:cSld>
  <p:clrMapOvr>
    <a:masterClrMapping/>
  </p:clrMapOvr>
  <p:transition>
    <p:pull dir="rd"/>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7.2 双馈异步风力并网发电</a:t>
            </a:r>
            <a:endParaRPr lang="zh-CN" altLang="en-US" sz="4400">
              <a:solidFill>
                <a:schemeClr val="tx2"/>
              </a:solidFill>
              <a:uFillTx/>
            </a:endParaRPr>
          </a:p>
        </p:txBody>
      </p:sp>
      <p:sp>
        <p:nvSpPr>
          <p:cNvPr id="3" name="内容占位符 2"/>
          <p:cNvSpPr>
            <a:spLocks noGrp="1"/>
          </p:cNvSpPr>
          <p:nvPr>
            <p:ph idx="1"/>
          </p:nvPr>
        </p:nvSpPr>
        <p:spPr>
          <a:xfrm>
            <a:off x="609600" y="1600200"/>
            <a:ext cx="2853055" cy="4419600"/>
          </a:xfrm>
        </p:spPr>
        <p:txBody>
          <a:bodyPr/>
          <a:p>
            <a:r>
              <a:rPr lang="zh-CN" altLang="en-US" sz="2000"/>
              <a:t>不同风速模式下的转子绕组功率流向</a:t>
            </a:r>
            <a:endParaRPr lang="zh-CN" altLang="en-US" sz="2000"/>
          </a:p>
          <a:p>
            <a:pPr marL="0" indent="0">
              <a:buNone/>
            </a:pPr>
            <a:r>
              <a:rPr lang="zh-CN" altLang="en-US" sz="2000"/>
              <a:t>       馈发电机在低于和高于同步速不同运行方式下的输入输出功率关系，可用图7.2-3功率流向示意图表示。由于在低于和高于同步速不同运行方式下转子绕组的功率流向不同，因此需要采用双向变频器。</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pic>
        <p:nvPicPr>
          <p:cNvPr id="461" name="图片 461" descr="D:\Lee\Documents\AppData\Roaming\Microsoft\AppData\Roaming\Tencent\Users\549707570\QQ\WinTemp\RichOle\W%_S7K5N%]@NU$R0218%G)V.jpg"/>
          <p:cNvPicPr>
            <a:picLocks noChangeAspect="1" noChangeArrowheads="1"/>
          </p:cNvPicPr>
          <p:nvPr/>
        </p:nvPicPr>
        <p:blipFill>
          <a:blip r:embed="rId1" r:link="rId2" cstate="print">
            <a:extLst>
              <a:ext uri="{28A0092B-C50C-407E-A947-70E740481C1C}">
                <a14:useLocalDpi xmlns:a14="http://schemas.microsoft.com/office/drawing/2010/main" val="0"/>
              </a:ext>
            </a:extLst>
          </a:blip>
          <a:srcRect/>
          <a:stretch>
            <a:fillRect/>
          </a:stretch>
        </p:blipFill>
        <p:spPr>
          <a:xfrm>
            <a:off x="3462655" y="1357630"/>
            <a:ext cx="4867275" cy="4603115"/>
          </a:xfrm>
          <a:prstGeom prst="rect">
            <a:avLst/>
          </a:prstGeom>
          <a:noFill/>
          <a:ln>
            <a:noFill/>
          </a:ln>
        </p:spPr>
      </p:pic>
      <p:sp>
        <p:nvSpPr>
          <p:cNvPr id="115" name="文本框 114"/>
          <p:cNvSpPr txBox="1"/>
          <p:nvPr/>
        </p:nvSpPr>
        <p:spPr>
          <a:xfrm>
            <a:off x="3606800" y="5972810"/>
            <a:ext cx="5080000" cy="275590"/>
          </a:xfrm>
          <a:prstGeom prst="rect">
            <a:avLst/>
          </a:prstGeom>
          <a:noFill/>
          <a:ln w="9525">
            <a:noFill/>
          </a:ln>
        </p:spPr>
        <p:txBody>
          <a:bodyPr>
            <a:spAutoFit/>
          </a:bodyPr>
          <a:p>
            <a:pPr algn="ctr"/>
            <a:r>
              <a:rPr lang="zh-CN" sz="1200">
                <a:ea typeface="宋体" panose="02010600030101010101" pitchFamily="2" charset="-122"/>
              </a:rPr>
              <a:t>图</a:t>
            </a:r>
            <a:r>
              <a:rPr lang="zh-CN" sz="1200">
                <a:ea typeface="宋体" panose="02010600030101010101" pitchFamily="2" charset="-122"/>
                <a:cs typeface="黑体" panose="02010609060101010101" pitchFamily="1" charset="-122"/>
              </a:rPr>
              <a:t>7.2-3双馈风力发电的功率流向</a:t>
            </a:r>
            <a:endParaRPr lang="zh-CN" altLang="en-US"/>
          </a:p>
        </p:txBody>
      </p:sp>
    </p:spTree>
  </p:cSld>
  <p:clrMapOvr>
    <a:masterClrMapping/>
  </p:clrMapOvr>
  <p:transition>
    <p:pull dir="rd"/>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7.2 双馈异步风力并网发电</a:t>
            </a:r>
            <a:endParaRPr lang="zh-CN" altLang="en-US" sz="4400">
              <a:solidFill>
                <a:schemeClr val="tx1"/>
              </a:solidFill>
              <a:sym typeface="+mn-ea"/>
            </a:endParaRPr>
          </a:p>
        </p:txBody>
      </p:sp>
      <p:sp>
        <p:nvSpPr>
          <p:cNvPr id="3" name="内容占位符 2"/>
          <p:cNvSpPr>
            <a:spLocks noGrp="1"/>
          </p:cNvSpPr>
          <p:nvPr>
            <p:ph idx="1"/>
          </p:nvPr>
        </p:nvSpPr>
        <p:spPr>
          <a:xfrm>
            <a:off x="609600" y="1600200"/>
            <a:ext cx="3020695" cy="4419600"/>
          </a:xfrm>
        </p:spPr>
        <p:txBody>
          <a:bodyPr/>
          <a:p>
            <a:r>
              <a:rPr lang="zh-CN" altLang="en-US" sz="2000"/>
              <a:t>双馈电机励磁控制系统结构</a:t>
            </a:r>
            <a:endParaRPr lang="zh-CN" altLang="en-US" sz="2000"/>
          </a:p>
          <a:p>
            <a:pPr marL="0" indent="0">
              <a:buNone/>
            </a:pPr>
            <a:r>
              <a:rPr lang="zh-CN" altLang="en-US" sz="2000"/>
              <a:t>双馈发电机的VSCF控制模拟试验系统框图如图7.2-4所示。该系统由额定功率为3kW的绕线转子感应电机、4KW交流变频异步拖动电机、ABB变频器、IPM交直交双向变频器、光电编码器、电流及电压传感器、DSP2812、PC机及参数显示器等组成。 </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pic>
        <p:nvPicPr>
          <p:cNvPr id="462" name="图片 462" descr="D:\Lee\Documents\AppData\Roaming\Microsoft\AppData\Roaming\Tencent\Users\549707570\QQ\WinTemp\RichOle\9C_)LR5I45_HXIL97%P5V%8.jpg"/>
          <p:cNvPicPr>
            <a:picLocks noChangeAspect="1" noChangeArrowheads="1"/>
          </p:cNvPicPr>
          <p:nvPr/>
        </p:nvPicPr>
        <p:blipFill>
          <a:blip r:embed="rId1" r:link="rId2" cstate="print">
            <a:extLst>
              <a:ext uri="{28A0092B-C50C-407E-A947-70E740481C1C}">
                <a14:useLocalDpi xmlns:a14="http://schemas.microsoft.com/office/drawing/2010/main" val="0"/>
              </a:ext>
            </a:extLst>
          </a:blip>
          <a:srcRect/>
          <a:stretch>
            <a:fillRect/>
          </a:stretch>
        </p:blipFill>
        <p:spPr>
          <a:xfrm>
            <a:off x="3549015" y="1370965"/>
            <a:ext cx="4980305" cy="4575810"/>
          </a:xfrm>
          <a:prstGeom prst="rect">
            <a:avLst/>
          </a:prstGeom>
          <a:noFill/>
          <a:ln>
            <a:noFill/>
          </a:ln>
        </p:spPr>
      </p:pic>
      <p:sp>
        <p:nvSpPr>
          <p:cNvPr id="115" name="文本框 114"/>
          <p:cNvSpPr txBox="1"/>
          <p:nvPr/>
        </p:nvSpPr>
        <p:spPr>
          <a:xfrm>
            <a:off x="3323590" y="5946775"/>
            <a:ext cx="5080000" cy="275590"/>
          </a:xfrm>
          <a:prstGeom prst="rect">
            <a:avLst/>
          </a:prstGeom>
          <a:noFill/>
          <a:ln w="9525">
            <a:noFill/>
          </a:ln>
        </p:spPr>
        <p:txBody>
          <a:bodyPr>
            <a:spAutoFit/>
          </a:bodyPr>
          <a:p>
            <a:pPr algn="ctr"/>
            <a:r>
              <a:rPr lang="zh-CN" sz="1200">
                <a:ea typeface="宋体" panose="02010600030101010101" pitchFamily="2" charset="-122"/>
              </a:rPr>
              <a:t>图</a:t>
            </a:r>
            <a:r>
              <a:rPr lang="en-US" sz="1200">
                <a:latin typeface="宋体" panose="02010600030101010101" pitchFamily="2" charset="-122"/>
                <a:ea typeface="宋体" panose="02010600030101010101" pitchFamily="2" charset="-122"/>
                <a:cs typeface="黑体" panose="02010609060101010101" pitchFamily="1" charset="-122"/>
              </a:rPr>
              <a:t>7.2-4 </a:t>
            </a:r>
            <a:r>
              <a:rPr lang="zh-CN" sz="1050">
                <a:solidFill>
                  <a:srgbClr val="000000"/>
                </a:solidFill>
                <a:latin typeface="Times New Roman" panose="02020603050405020304" pitchFamily="2" charset="0"/>
                <a:ea typeface="宋体" panose="02010600030101010101" pitchFamily="2" charset="-122"/>
              </a:rPr>
              <a:t>双馈发电机的</a:t>
            </a:r>
            <a:r>
              <a:rPr lang="en-US" sz="1050">
                <a:solidFill>
                  <a:srgbClr val="000000"/>
                </a:solidFill>
                <a:latin typeface="Times New Roman" panose="02020603050405020304" pitchFamily="2" charset="0"/>
                <a:ea typeface="宋体" panose="02010600030101010101" pitchFamily="2" charset="-122"/>
              </a:rPr>
              <a:t>VSCF</a:t>
            </a:r>
            <a:r>
              <a:rPr lang="zh-CN" sz="1050">
                <a:solidFill>
                  <a:srgbClr val="000000"/>
                </a:solidFill>
                <a:latin typeface="Times New Roman" panose="02020603050405020304" pitchFamily="2" charset="0"/>
                <a:ea typeface="宋体" panose="02010600030101010101" pitchFamily="2" charset="-122"/>
              </a:rPr>
              <a:t>控制模拟试验系统框图</a:t>
            </a:r>
            <a:endParaRPr lang="zh-CN" altLang="en-US"/>
          </a:p>
        </p:txBody>
      </p:sp>
    </p:spTree>
  </p:cSld>
  <p:clrMapOvr>
    <a:masterClrMapping/>
  </p:clrMapOvr>
  <p:transition>
    <p:pull dir="rd"/>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7.2 双馈异步风力并网发电</a:t>
            </a:r>
            <a:endParaRPr lang="zh-CN" altLang="en-US"/>
          </a:p>
        </p:txBody>
      </p:sp>
      <p:sp>
        <p:nvSpPr>
          <p:cNvPr id="3" name="内容占位符 2"/>
          <p:cNvSpPr>
            <a:spLocks noGrp="1"/>
          </p:cNvSpPr>
          <p:nvPr>
            <p:ph idx="1"/>
          </p:nvPr>
        </p:nvSpPr>
        <p:spPr/>
        <p:txBody>
          <a:bodyPr/>
          <a:p>
            <a:r>
              <a:rPr lang="zh-CN" altLang="en-US" sz="2000"/>
              <a:t>双向变流器控制算法</a:t>
            </a:r>
            <a:endParaRPr lang="zh-CN" altLang="en-US" sz="2000"/>
          </a:p>
          <a:p>
            <a:pPr marL="0" indent="0">
              <a:lnSpc>
                <a:spcPct val="120000"/>
              </a:lnSpc>
              <a:buNone/>
            </a:pPr>
            <a:r>
              <a:rPr lang="zh-CN" altLang="en-US" sz="2000"/>
              <a:t>       双馈发电机的双向变流器根据工作状态的需要可以工作在整流状态或逆变状态，能量可以双向流动，定子侧电流、转子侧电流和网侧变流器侧电流的大小和功率因数都是可调的，双向变流器工作于四象限状态。在具体运行中，双向变流器根据控制算法的不同其功能也不同。机侧变流器采用矢量控制策略，通过在双馈电机的转子侧施加三相交流电进行励磁，调节励磁电流的幅值、频率实现发电系统的顺利并网和有功、无功输出控制，实现最大风能捕获。网侧变流器采用电网电压矢量定向，通过调节网侧的d、q轴电流，保持直流侧电压稳定，实现有功功率和无功功率的解耦控制，控制流向电网的无功功率，通常运行在单位功率因数状态，也可根据电网的需要提供一定的无功功率。</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7.2 双馈异步风力并网发电</a:t>
            </a:r>
            <a:endParaRPr lang="zh-CN" altLang="en-US"/>
          </a:p>
        </p:txBody>
      </p:sp>
      <p:sp>
        <p:nvSpPr>
          <p:cNvPr id="3" name="内容占位符 2"/>
          <p:cNvSpPr>
            <a:spLocks noGrp="1"/>
          </p:cNvSpPr>
          <p:nvPr>
            <p:ph idx="1"/>
          </p:nvPr>
        </p:nvSpPr>
        <p:spPr/>
        <p:txBody>
          <a:bodyPr/>
          <a:p>
            <a:pPr marL="0" indent="0">
              <a:buNone/>
            </a:pPr>
            <a:r>
              <a:rPr lang="zh-CN" altLang="en-US" sz="2000"/>
              <a:t>机侧变流器矢量控制算法如图7.2-5所示，其采用功率外环、电流内环双闭环控制方式。</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对象 -2147482194"/>
          <p:cNvGraphicFramePr>
            <a:graphicFrameLocks noChangeAspect="1"/>
          </p:cNvGraphicFramePr>
          <p:nvPr/>
        </p:nvGraphicFramePr>
        <p:xfrm>
          <a:off x="708660" y="2303145"/>
          <a:ext cx="7632700" cy="3716020"/>
        </p:xfrm>
        <a:graphic>
          <a:graphicData uri="http://schemas.openxmlformats.org/presentationml/2006/ole">
            <mc:AlternateContent xmlns:mc="http://schemas.openxmlformats.org/markup-compatibility/2006">
              <mc:Choice xmlns:v="urn:schemas-microsoft-com:vml" Requires="v">
                <p:oleObj spid="_x0000_s3076" name="" r:id="rId1" imgW="3160395" imgH="1812925" progId="Word.Picture.8">
                  <p:embed/>
                </p:oleObj>
              </mc:Choice>
              <mc:Fallback>
                <p:oleObj name="" r:id="rId1" imgW="3160395" imgH="1812925" progId="Word.Picture.8">
                  <p:embed/>
                  <p:pic>
                    <p:nvPicPr>
                      <p:cNvPr id="0" name="图片 3075"/>
                      <p:cNvPicPr/>
                      <p:nvPr/>
                    </p:nvPicPr>
                    <p:blipFill>
                      <a:blip r:embed="rId2"/>
                      <a:stretch>
                        <a:fillRect/>
                      </a:stretch>
                    </p:blipFill>
                    <p:spPr>
                      <a:xfrm>
                        <a:off x="708660" y="2303145"/>
                        <a:ext cx="7632700" cy="3716020"/>
                      </a:xfrm>
                      <a:prstGeom prst="rect">
                        <a:avLst/>
                      </a:prstGeom>
                      <a:noFill/>
                      <a:ln w="38100">
                        <a:noFill/>
                        <a:miter/>
                      </a:ln>
                    </p:spPr>
                  </p:pic>
                </p:oleObj>
              </mc:Fallback>
            </mc:AlternateContent>
          </a:graphicData>
        </a:graphic>
      </p:graphicFrame>
      <p:sp>
        <p:nvSpPr>
          <p:cNvPr id="115" name="文本框 114"/>
          <p:cNvSpPr txBox="1"/>
          <p:nvPr/>
        </p:nvSpPr>
        <p:spPr>
          <a:xfrm>
            <a:off x="2115820" y="6019800"/>
            <a:ext cx="5080000" cy="275590"/>
          </a:xfrm>
          <a:prstGeom prst="rect">
            <a:avLst/>
          </a:prstGeom>
          <a:noFill/>
          <a:ln w="9525">
            <a:noFill/>
          </a:ln>
        </p:spPr>
        <p:txBody>
          <a:bodyPr>
            <a:spAutoFit/>
          </a:bodyPr>
          <a:p>
            <a:pPr indent="266700" algn="ctr"/>
            <a:r>
              <a:rPr lang="zh-CN" sz="1200">
                <a:ea typeface="宋体" panose="02010600030101010101" pitchFamily="2" charset="-122"/>
              </a:rPr>
              <a:t>图</a:t>
            </a:r>
            <a:r>
              <a:rPr lang="zh-CN" sz="1200">
                <a:ea typeface="宋体" panose="02010600030101010101" pitchFamily="2" charset="-122"/>
                <a:cs typeface="黑体" panose="02010609060101010101" pitchFamily="1" charset="-122"/>
              </a:rPr>
              <a:t>7.2-5 机侧变流器矢量控制算法</a:t>
            </a:r>
            <a:endParaRPr lang="zh-CN" altLang="en-US"/>
          </a:p>
        </p:txBody>
      </p:sp>
    </p:spTree>
  </p:cSld>
  <p:clrMapOvr>
    <a:masterClrMapping/>
  </p:clrMapOvr>
  <p:transition>
    <p:pull dir="rd"/>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7.2 双馈异步风力并网发电</a:t>
            </a:r>
            <a:endParaRPr lang="zh-CN" altLang="en-US"/>
          </a:p>
        </p:txBody>
      </p:sp>
      <p:sp>
        <p:nvSpPr>
          <p:cNvPr id="3" name="内容占位符 2"/>
          <p:cNvSpPr>
            <a:spLocks noGrp="1"/>
          </p:cNvSpPr>
          <p:nvPr>
            <p:ph idx="1"/>
          </p:nvPr>
        </p:nvSpPr>
        <p:spPr/>
        <p:txBody>
          <a:bodyPr/>
          <a:p>
            <a:r>
              <a:rPr lang="zh-CN" altLang="en-US" sz="2000"/>
              <a:t>网侧变流器的控制算法如图7.2-6所示。维持住直流母线电压恒定，可以保证电机发出的有功功率全部流入电网。电网侧变流器一方面控制直流母线电压恒定，另一方面控制系统发出的无功功率。</a:t>
            </a:r>
            <a:endParaRPr lang="zh-CN" altLang="en-US" sz="2000"/>
          </a:p>
          <a:p>
            <a:pPr marL="0" indent="0">
              <a:buNone/>
            </a:pP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对象 -2147482193"/>
          <p:cNvGraphicFramePr>
            <a:graphicFrameLocks noChangeAspect="1"/>
          </p:cNvGraphicFramePr>
          <p:nvPr/>
        </p:nvGraphicFramePr>
        <p:xfrm>
          <a:off x="692150" y="2640330"/>
          <a:ext cx="7518400" cy="3379470"/>
        </p:xfrm>
        <a:graphic>
          <a:graphicData uri="http://schemas.openxmlformats.org/presentationml/2006/ole">
            <mc:AlternateContent xmlns:mc="http://schemas.openxmlformats.org/markup-compatibility/2006">
              <mc:Choice xmlns:v="urn:schemas-microsoft-com:vml" Requires="v">
                <p:oleObj spid="_x0000_s3076" name="" r:id="rId1" imgW="5552440" imgH="2583180" progId="Visio.Drawing.11">
                  <p:embed/>
                </p:oleObj>
              </mc:Choice>
              <mc:Fallback>
                <p:oleObj name="" r:id="rId1" imgW="5552440" imgH="2583180" progId="Visio.Drawing.11">
                  <p:embed/>
                  <p:pic>
                    <p:nvPicPr>
                      <p:cNvPr id="0" name="图片 3075"/>
                      <p:cNvPicPr/>
                      <p:nvPr/>
                    </p:nvPicPr>
                    <p:blipFill>
                      <a:blip r:embed="rId2"/>
                      <a:srcRect l="1688" t="5197"/>
                      <a:stretch>
                        <a:fillRect/>
                      </a:stretch>
                    </p:blipFill>
                    <p:spPr>
                      <a:xfrm>
                        <a:off x="692150" y="2640330"/>
                        <a:ext cx="7518400" cy="3379470"/>
                      </a:xfrm>
                      <a:prstGeom prst="rect">
                        <a:avLst/>
                      </a:prstGeom>
                      <a:noFill/>
                      <a:ln w="38100">
                        <a:noFill/>
                        <a:miter/>
                      </a:ln>
                    </p:spPr>
                  </p:pic>
                </p:oleObj>
              </mc:Fallback>
            </mc:AlternateContent>
          </a:graphicData>
        </a:graphic>
      </p:graphicFrame>
      <p:sp>
        <p:nvSpPr>
          <p:cNvPr id="115" name="文本框 114"/>
          <p:cNvSpPr txBox="1"/>
          <p:nvPr/>
        </p:nvSpPr>
        <p:spPr>
          <a:xfrm>
            <a:off x="2032000" y="6019800"/>
            <a:ext cx="5080000" cy="275590"/>
          </a:xfrm>
          <a:prstGeom prst="rect">
            <a:avLst/>
          </a:prstGeom>
          <a:noFill/>
          <a:ln w="9525">
            <a:noFill/>
          </a:ln>
        </p:spPr>
        <p:txBody>
          <a:bodyPr>
            <a:spAutoFit/>
          </a:bodyPr>
          <a:p>
            <a:pPr indent="266700" algn="ctr"/>
            <a:r>
              <a:rPr lang="zh-CN" sz="1200">
                <a:ea typeface="宋体" panose="02010600030101010101" pitchFamily="2" charset="-122"/>
              </a:rPr>
              <a:t>图</a:t>
            </a:r>
            <a:r>
              <a:rPr lang="zh-CN" sz="1200">
                <a:ea typeface="宋体" panose="02010600030101010101" pitchFamily="2" charset="-122"/>
                <a:cs typeface="黑体" panose="02010609060101010101" pitchFamily="1" charset="-122"/>
              </a:rPr>
              <a:t>7.2-6 网侧变流器矢量控制算法</a:t>
            </a:r>
            <a:endParaRPr lang="zh-CN" altLang="en-US"/>
          </a:p>
        </p:txBody>
      </p:sp>
    </p:spTree>
  </p:cSld>
  <p:clrMapOvr>
    <a:masterClrMapping/>
  </p:clrMapOvr>
  <p:transition>
    <p:pull dir="rd"/>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rPr>
              <a:t>7.3 太阳能光伏并网发电</a:t>
            </a:r>
            <a:endParaRPr lang="zh-CN" altLang="en-US" sz="4400">
              <a:solidFill>
                <a:schemeClr val="tx1"/>
              </a:solidFill>
            </a:endParaRPr>
          </a:p>
        </p:txBody>
      </p:sp>
      <p:sp>
        <p:nvSpPr>
          <p:cNvPr id="3" name="内容占位符 2"/>
          <p:cNvSpPr>
            <a:spLocks noGrp="1"/>
          </p:cNvSpPr>
          <p:nvPr>
            <p:ph idx="1"/>
          </p:nvPr>
        </p:nvSpPr>
        <p:spPr>
          <a:xfrm>
            <a:off x="609600" y="1371600"/>
            <a:ext cx="7924800" cy="4648200"/>
          </a:xfrm>
        </p:spPr>
        <p:txBody>
          <a:bodyPr/>
          <a:p>
            <a:r>
              <a:rPr lang="zh-CN" altLang="en-US" sz="2400"/>
              <a:t>光伏发电的基本原理</a:t>
            </a:r>
            <a:endParaRPr lang="zh-CN" altLang="en-US" sz="2400"/>
          </a:p>
          <a:p>
            <a:pPr marL="0" indent="0">
              <a:buNone/>
            </a:pPr>
            <a:r>
              <a:rPr lang="zh-CN" altLang="en-US" sz="2000"/>
              <a:t>太阳能光伏发电的基本原理是利用太阳能电池（一种类似于晶体二极管的半导体器件）的光生伏打效应直接把太阳的辐射能转变为电能，太阳能光伏发电的能量转换器就是太阳能电池，也叫光伏电池。当太阳光照射到由P、N型两种不同导电类型的同质半导体材料构成的太阳能电池上时，其中一部分光线被反射，一部分光线被吸收，还有一部分光线透过电池片。被吸收的光能激发被束缚的高能级状态下的电子，产生“电子—空穴”对，在PN结的内建电场作用下，电子、空穴相互运动（如图7.3-1所示）</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pic>
        <p:nvPicPr>
          <p:cNvPr id="482" name="图片 48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1909445" y="4263390"/>
            <a:ext cx="5399405" cy="1985645"/>
          </a:xfrm>
          <a:prstGeom prst="rect">
            <a:avLst/>
          </a:prstGeom>
          <a:noFill/>
          <a:ln>
            <a:noFill/>
          </a:ln>
        </p:spPr>
      </p:pic>
      <p:sp>
        <p:nvSpPr>
          <p:cNvPr id="115" name="文本框 114"/>
          <p:cNvSpPr txBox="1"/>
          <p:nvPr/>
        </p:nvSpPr>
        <p:spPr>
          <a:xfrm>
            <a:off x="1909445" y="6249035"/>
            <a:ext cx="5080000" cy="337185"/>
          </a:xfrm>
          <a:prstGeom prst="rect">
            <a:avLst/>
          </a:prstGeom>
          <a:noFill/>
          <a:ln w="9525">
            <a:noFill/>
          </a:ln>
        </p:spPr>
        <p:txBody>
          <a:bodyPr>
            <a:spAutoFit/>
          </a:bodyPr>
          <a:p>
            <a:pPr algn="ctr"/>
            <a:r>
              <a:rPr lang="zh-CN" sz="1600">
                <a:latin typeface="Times New Roman" panose="02020603050405020304" pitchFamily="2" charset="0"/>
                <a:ea typeface="宋体" panose="02010600030101010101" pitchFamily="2" charset="-122"/>
              </a:rPr>
              <a:t>图</a:t>
            </a:r>
            <a:r>
              <a:rPr lang="en-US" sz="1600">
                <a:latin typeface="Times New Roman" panose="02020603050405020304" pitchFamily="2" charset="0"/>
                <a:ea typeface="宋体" panose="02010600030101010101" pitchFamily="2" charset="-122"/>
                <a:cs typeface="Times New Roman" panose="02020603050405020304" pitchFamily="2" charset="0"/>
              </a:rPr>
              <a:t>7.3</a:t>
            </a:r>
            <a:r>
              <a:rPr lang="en-US" sz="1600">
                <a:latin typeface="宋体" panose="02010600030101010101" pitchFamily="2" charset="-122"/>
                <a:ea typeface="宋体" panose="02010600030101010101" pitchFamily="2" charset="-122"/>
                <a:cs typeface="黑体" panose="02010609060101010101" pitchFamily="1" charset="-122"/>
              </a:rPr>
              <a:t>-1</a:t>
            </a:r>
            <a:r>
              <a:rPr lang="en-US" sz="1600">
                <a:latin typeface="Times New Roman" panose="02020603050405020304" pitchFamily="2" charset="0"/>
                <a:ea typeface="宋体" panose="02010600030101010101" pitchFamily="2" charset="-122"/>
                <a:cs typeface="Times New Roman" panose="02020603050405020304" pitchFamily="2" charset="0"/>
              </a:rPr>
              <a:t> </a:t>
            </a:r>
            <a:r>
              <a:rPr lang="zh-CN" sz="1600">
                <a:latin typeface="Times New Roman" panose="02020603050405020304" pitchFamily="2" charset="0"/>
                <a:ea typeface="宋体" panose="02010600030101010101" pitchFamily="2" charset="-122"/>
              </a:rPr>
              <a:t>太阳能电池的工作原理</a:t>
            </a:r>
            <a:endParaRPr lang="zh-CN" altLang="en-US" sz="1600">
              <a:latin typeface="Times New Roman" panose="02020603050405020304" pitchFamily="2" charset="0"/>
              <a:ea typeface="宋体" panose="02010600030101010101" pitchFamily="2" charset="-122"/>
            </a:endParaRPr>
          </a:p>
        </p:txBody>
      </p:sp>
    </p:spTree>
  </p:cSld>
  <p:clrMapOvr>
    <a:masterClrMapping/>
  </p:clrMapOvr>
  <p:transition>
    <p:pull dir="rd"/>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7.3 太阳能光伏并网发电</a:t>
            </a:r>
            <a:endParaRPr lang="zh-CN" altLang="en-US" sz="4400">
              <a:solidFill>
                <a:schemeClr val="tx1"/>
              </a:solidFill>
              <a:sym typeface="+mn-ea"/>
            </a:endParaRPr>
          </a:p>
        </p:txBody>
      </p:sp>
      <p:sp>
        <p:nvSpPr>
          <p:cNvPr id="3" name="内容占位符 2"/>
          <p:cNvSpPr>
            <a:spLocks noGrp="1"/>
          </p:cNvSpPr>
          <p:nvPr>
            <p:ph idx="1"/>
          </p:nvPr>
        </p:nvSpPr>
        <p:spPr/>
        <p:txBody>
          <a:bodyPr/>
          <a:p>
            <a:r>
              <a:rPr lang="zh-CN" altLang="en-US" sz="2000"/>
              <a:t>太阳能光伏发电系统的第一个入口点是太阳能电池。如图7.3-2所示，由一片单晶硅片构成的太阳能电池称为单体（Cell）；多个太阳能电池单体组成的构件称为太阳能电池模块（Module）；多个太阳能电池模块构成的大型装置称为太阳能电池阵列（Array），阵列有公共的输出端，可直接向负荷供电。</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对象 -2147481878"/>
          <p:cNvGraphicFramePr>
            <a:graphicFrameLocks noChangeAspect="1"/>
          </p:cNvGraphicFramePr>
          <p:nvPr/>
        </p:nvGraphicFramePr>
        <p:xfrm>
          <a:off x="1098550" y="3286760"/>
          <a:ext cx="6768465" cy="2961640"/>
        </p:xfrm>
        <a:graphic>
          <a:graphicData uri="http://schemas.openxmlformats.org/presentationml/2006/ole">
            <mc:AlternateContent xmlns:mc="http://schemas.openxmlformats.org/markup-compatibility/2006">
              <mc:Choice xmlns:v="urn:schemas-microsoft-com:vml" Requires="v">
                <p:oleObj spid="_x0000_s3076" name="" r:id="rId1" imgW="6870700" imgH="2857500" progId="Visio.Drawing.11">
                  <p:embed/>
                </p:oleObj>
              </mc:Choice>
              <mc:Fallback>
                <p:oleObj name="" r:id="rId1" imgW="6870700" imgH="2857500" progId="Visio.Drawing.11">
                  <p:embed/>
                  <p:pic>
                    <p:nvPicPr>
                      <p:cNvPr id="0" name="图片 3075"/>
                      <p:cNvPicPr/>
                      <p:nvPr/>
                    </p:nvPicPr>
                    <p:blipFill>
                      <a:blip r:embed="rId2"/>
                      <a:stretch>
                        <a:fillRect/>
                      </a:stretch>
                    </p:blipFill>
                    <p:spPr>
                      <a:xfrm>
                        <a:off x="1098550" y="3286760"/>
                        <a:ext cx="6768465" cy="2961640"/>
                      </a:xfrm>
                      <a:prstGeom prst="rect">
                        <a:avLst/>
                      </a:prstGeom>
                      <a:noFill/>
                      <a:ln w="38100">
                        <a:noFill/>
                        <a:miter/>
                      </a:ln>
                    </p:spPr>
                  </p:pic>
                </p:oleObj>
              </mc:Fallback>
            </mc:AlternateContent>
          </a:graphicData>
        </a:graphic>
      </p:graphicFrame>
      <p:sp>
        <p:nvSpPr>
          <p:cNvPr id="115" name="文本框 114"/>
          <p:cNvSpPr txBox="1"/>
          <p:nvPr/>
        </p:nvSpPr>
        <p:spPr>
          <a:xfrm>
            <a:off x="1942465" y="6248400"/>
            <a:ext cx="5080000" cy="368300"/>
          </a:xfrm>
          <a:prstGeom prst="rect">
            <a:avLst/>
          </a:prstGeom>
          <a:noFill/>
          <a:ln w="9525">
            <a:noFill/>
          </a:ln>
        </p:spPr>
        <p:txBody>
          <a:bodyPr>
            <a:spAutoFit/>
          </a:bodyPr>
          <a:p>
            <a:pPr algn="ctr"/>
            <a:r>
              <a:rPr lang="zh-CN" sz="1800">
                <a:latin typeface="Times New Roman" panose="02020603050405020304" pitchFamily="2" charset="0"/>
                <a:ea typeface="宋体" panose="02010600030101010101" pitchFamily="2" charset="-122"/>
              </a:rPr>
              <a:t>图</a:t>
            </a:r>
            <a:r>
              <a:rPr lang="en-US" sz="1800">
                <a:latin typeface="Times New Roman" panose="02020603050405020304" pitchFamily="2" charset="0"/>
                <a:ea typeface="宋体" panose="02010600030101010101" pitchFamily="2" charset="-122"/>
                <a:cs typeface="Times New Roman" panose="02020603050405020304" pitchFamily="2" charset="0"/>
              </a:rPr>
              <a:t>7.3</a:t>
            </a:r>
            <a:r>
              <a:rPr lang="en-US" sz="1800">
                <a:latin typeface="宋体" panose="02010600030101010101" pitchFamily="2" charset="-122"/>
                <a:ea typeface="宋体" panose="02010600030101010101" pitchFamily="2" charset="-122"/>
                <a:cs typeface="黑体" panose="02010609060101010101" pitchFamily="1" charset="-122"/>
              </a:rPr>
              <a:t>-2 </a:t>
            </a:r>
            <a:r>
              <a:rPr lang="zh-CN" sz="1800">
                <a:latin typeface="Times New Roman" panose="02020603050405020304" pitchFamily="2" charset="0"/>
                <a:ea typeface="宋体" panose="02010600030101010101" pitchFamily="2" charset="-122"/>
              </a:rPr>
              <a:t>太阳能电池单体、模块或阵列</a:t>
            </a:r>
            <a:endParaRPr lang="zh-CN" altLang="en-US" sz="1800">
              <a:latin typeface="Times New Roman" panose="02020603050405020304" pitchFamily="2" charset="0"/>
              <a:ea typeface="宋体" panose="02010600030101010101" pitchFamily="2" charset="-122"/>
            </a:endParaRPr>
          </a:p>
        </p:txBody>
      </p:sp>
    </p:spTree>
  </p:cSld>
  <p:clrMapOvr>
    <a:masterClrMapping/>
  </p:clrMapOvr>
  <p:transition>
    <p:pull dir="rd"/>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7.3 太阳能光伏并网发电</a:t>
            </a:r>
            <a:endParaRPr lang="zh-CN" altLang="en-US" sz="4400">
              <a:solidFill>
                <a:schemeClr val="tx1"/>
              </a:solidFill>
              <a:sym typeface="+mn-ea"/>
            </a:endParaRPr>
          </a:p>
        </p:txBody>
      </p:sp>
      <p:sp>
        <p:nvSpPr>
          <p:cNvPr id="3" name="内容占位符 2"/>
          <p:cNvSpPr>
            <a:spLocks noGrp="1"/>
          </p:cNvSpPr>
          <p:nvPr>
            <p:ph idx="1"/>
          </p:nvPr>
        </p:nvSpPr>
        <p:spPr/>
        <p:txBody>
          <a:bodyPr/>
          <a:p>
            <a:r>
              <a:rPr lang="zh-CN" altLang="en-US" sz="2400"/>
              <a:t>光伏电池的数学模型</a:t>
            </a:r>
            <a:endParaRPr lang="zh-CN" altLang="en-US" sz="2400"/>
          </a:p>
          <a:p>
            <a:pPr marL="0" indent="0">
              <a:buNone/>
            </a:pPr>
            <a:r>
              <a:rPr lang="zh-CN" altLang="en-US" sz="2000">
                <a:sym typeface="+mn-ea"/>
              </a:rPr>
              <a:t>太阳能电池的模型有很多种，常见的一种如图7.3-3所示</a:t>
            </a:r>
            <a:endParaRPr lang="zh-CN" altLang="en-US" sz="2000">
              <a:sym typeface="+mn-ea"/>
            </a:endParaRPr>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pic>
        <p:nvPicPr>
          <p:cNvPr id="484" name="图片 48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1279208" y="2351088"/>
            <a:ext cx="5273675" cy="2009775"/>
          </a:xfrm>
          <a:prstGeom prst="rect">
            <a:avLst/>
          </a:prstGeom>
          <a:noFill/>
          <a:ln>
            <a:noFill/>
          </a:ln>
        </p:spPr>
      </p:pic>
      <p:sp>
        <p:nvSpPr>
          <p:cNvPr id="115" name="文本框 114"/>
          <p:cNvSpPr txBox="1"/>
          <p:nvPr/>
        </p:nvSpPr>
        <p:spPr>
          <a:xfrm>
            <a:off x="1663065" y="4361180"/>
            <a:ext cx="5080000" cy="306705"/>
          </a:xfrm>
          <a:prstGeom prst="rect">
            <a:avLst/>
          </a:prstGeom>
          <a:noFill/>
          <a:ln w="9525">
            <a:noFill/>
          </a:ln>
        </p:spPr>
        <p:txBody>
          <a:bodyPr>
            <a:spAutoFit/>
          </a:bodyPr>
          <a:p>
            <a:pPr algn="ctr"/>
            <a:r>
              <a:rPr lang="zh-CN" sz="1400">
                <a:latin typeface="Times New Roman" panose="02020603050405020304" pitchFamily="2" charset="0"/>
                <a:ea typeface="宋体" panose="02010600030101010101" pitchFamily="2" charset="-122"/>
              </a:rPr>
              <a:t>图</a:t>
            </a:r>
            <a:r>
              <a:rPr lang="en-US" sz="1400">
                <a:latin typeface="Times New Roman" panose="02020603050405020304" pitchFamily="2" charset="0"/>
                <a:ea typeface="宋体" panose="02010600030101010101" pitchFamily="2" charset="-122"/>
                <a:cs typeface="Times New Roman" panose="02020603050405020304" pitchFamily="2" charset="0"/>
              </a:rPr>
              <a:t>7.3</a:t>
            </a:r>
            <a:r>
              <a:rPr lang="en-US" sz="1400">
                <a:latin typeface="宋体" panose="02010600030101010101" pitchFamily="2" charset="-122"/>
                <a:ea typeface="宋体" panose="02010600030101010101" pitchFamily="2" charset="-122"/>
                <a:cs typeface="黑体" panose="02010609060101010101" pitchFamily="1" charset="-122"/>
              </a:rPr>
              <a:t>-3</a:t>
            </a:r>
            <a:r>
              <a:rPr lang="en-US" sz="1400">
                <a:latin typeface="Times New Roman" panose="02020603050405020304" pitchFamily="2" charset="0"/>
                <a:ea typeface="宋体" panose="02010600030101010101" pitchFamily="2" charset="-122"/>
                <a:cs typeface="Times New Roman" panose="02020603050405020304" pitchFamily="2" charset="0"/>
              </a:rPr>
              <a:t> </a:t>
            </a:r>
            <a:r>
              <a:rPr lang="zh-CN" sz="1400">
                <a:latin typeface="Times New Roman" panose="02020603050405020304" pitchFamily="2" charset="0"/>
                <a:ea typeface="宋体" panose="02010600030101010101" pitchFamily="2" charset="-122"/>
              </a:rPr>
              <a:t>单个太阳能</a:t>
            </a:r>
            <a:r>
              <a:rPr lang="zh-CN" sz="1400">
                <a:ea typeface="宋体" panose="02010600030101010101" pitchFamily="2" charset="-122"/>
              </a:rPr>
              <a:t>电池的数学模型</a:t>
            </a:r>
            <a:r>
              <a:rPr lang="zh-CN" sz="1400">
                <a:latin typeface="Times New Roman" panose="02020603050405020304" pitchFamily="2" charset="0"/>
                <a:ea typeface="宋体" panose="02010600030101010101" pitchFamily="2" charset="-122"/>
              </a:rPr>
              <a:t>示意图</a:t>
            </a:r>
            <a:endParaRPr lang="zh-CN" altLang="en-US" sz="1400">
              <a:latin typeface="Times New Roman" panose="02020603050405020304" pitchFamily="2" charset="0"/>
              <a:ea typeface="宋体" panose="02010600030101010101" pitchFamily="2" charset="-122"/>
            </a:endParaRPr>
          </a:p>
        </p:txBody>
      </p:sp>
      <p:sp>
        <p:nvSpPr>
          <p:cNvPr id="5" name="文本框 4"/>
          <p:cNvSpPr txBox="1"/>
          <p:nvPr/>
        </p:nvSpPr>
        <p:spPr>
          <a:xfrm>
            <a:off x="609600" y="4806315"/>
            <a:ext cx="7924800" cy="768350"/>
          </a:xfrm>
          <a:prstGeom prst="rect">
            <a:avLst/>
          </a:prstGeom>
          <a:noFill/>
          <a:ln w="9525">
            <a:noFill/>
          </a:ln>
        </p:spPr>
        <p:txBody>
          <a:bodyPr wrap="square">
            <a:spAutoFit/>
          </a:bodyPr>
          <a:p>
            <a:pPr>
              <a:lnSpc>
                <a:spcPct val="110000"/>
              </a:lnSpc>
            </a:pPr>
            <a:r>
              <a:rPr lang="zh-CN" sz="2000">
                <a:latin typeface="Times New Roman" panose="02020603050405020304" pitchFamily="2" charset="0"/>
                <a:ea typeface="宋体" panose="02010600030101010101" pitchFamily="2" charset="-122"/>
              </a:rPr>
              <a:t>图</a:t>
            </a:r>
            <a:r>
              <a:rPr lang="en-US" sz="2000">
                <a:latin typeface="Times New Roman" panose="02020603050405020304" pitchFamily="2" charset="0"/>
                <a:ea typeface="宋体" panose="02010600030101010101" pitchFamily="2" charset="-122"/>
                <a:cs typeface="Times New Roman" panose="02020603050405020304" pitchFamily="2" charset="0"/>
              </a:rPr>
              <a:t>7.3</a:t>
            </a:r>
            <a:r>
              <a:rPr lang="en-US" sz="2000">
                <a:latin typeface="宋体" panose="02010600030101010101" pitchFamily="2" charset="-122"/>
                <a:ea typeface="宋体" panose="02010600030101010101" pitchFamily="2" charset="-122"/>
                <a:cs typeface="黑体" panose="02010609060101010101" pitchFamily="1" charset="-122"/>
              </a:rPr>
              <a:t>-3</a:t>
            </a:r>
            <a:r>
              <a:rPr lang="zh-CN" sz="2000">
                <a:latin typeface="Times New Roman" panose="02020603050405020304" pitchFamily="2" charset="0"/>
                <a:ea typeface="宋体" panose="02010600030101010101" pitchFamily="2" charset="-122"/>
              </a:rPr>
              <a:t>所示</a:t>
            </a:r>
            <a:r>
              <a:rPr lang="zh-CN" sz="2000">
                <a:ea typeface="宋体" panose="02010600030101010101" pitchFamily="2" charset="-122"/>
              </a:rPr>
              <a:t>为单个</a:t>
            </a:r>
            <a:r>
              <a:rPr lang="zh-CN" sz="2000">
                <a:latin typeface="Times New Roman" panose="02020603050405020304" pitchFamily="2" charset="0"/>
                <a:ea typeface="宋体" panose="02010600030101010101" pitchFamily="2" charset="-122"/>
              </a:rPr>
              <a:t>太阳能</a:t>
            </a:r>
            <a:r>
              <a:rPr lang="zh-CN" sz="2000">
                <a:ea typeface="宋体" panose="02010600030101010101" pitchFamily="2" charset="-122"/>
              </a:rPr>
              <a:t>电池板的数学模型，</a:t>
            </a:r>
            <a:r>
              <a:rPr lang="zh-CN" sz="2000">
                <a:latin typeface="Times New Roman" panose="02020603050405020304" pitchFamily="2" charset="0"/>
                <a:ea typeface="宋体" panose="02010600030101010101" pitchFamily="2" charset="-122"/>
              </a:rPr>
              <a:t>其输出</a:t>
            </a:r>
            <a:r>
              <a:rPr lang="zh-CN" sz="2000">
                <a:ea typeface="宋体" panose="02010600030101010101" pitchFamily="2" charset="-122"/>
              </a:rPr>
              <a:t>电压一般为</a:t>
            </a:r>
            <a:r>
              <a:rPr lang="en-US" sz="2000">
                <a:latin typeface="Times New Roman" panose="02020603050405020304" pitchFamily="2" charset="0"/>
                <a:ea typeface="宋体" panose="02010600030101010101" pitchFamily="2" charset="-122"/>
                <a:cs typeface="Times New Roman" panose="02020603050405020304" pitchFamily="2" charset="0"/>
              </a:rPr>
              <a:t>0.5V~</a:t>
            </a:r>
            <a:r>
              <a:rPr lang="en-US" sz="2000">
                <a:latin typeface="Times New Roman" panose="02020603050405020304" pitchFamily="2" charset="0"/>
                <a:ea typeface="宋体" panose="02010600030101010101" pitchFamily="2" charset="-122"/>
              </a:rPr>
              <a:t>0.6V</a:t>
            </a:r>
            <a:r>
              <a:rPr lang="zh-CN" sz="2000">
                <a:latin typeface="Times New Roman" panose="02020603050405020304" pitchFamily="2" charset="0"/>
                <a:ea typeface="宋体" panose="02010600030101010101" pitchFamily="2" charset="-122"/>
              </a:rPr>
              <a:t>，</a:t>
            </a:r>
            <a:r>
              <a:rPr lang="zh-CN" sz="2000">
                <a:ea typeface="宋体" panose="02010600030101010101" pitchFamily="2" charset="-122"/>
              </a:rPr>
              <a:t>否则图中的二极管就会饱和导通。</a:t>
            </a:r>
            <a:endParaRPr lang="zh-CN" altLang="en-US" sz="2000">
              <a:ea typeface="宋体" panose="02010600030101010101" pitchFamily="2" charset="-122"/>
            </a:endParaRPr>
          </a:p>
        </p:txBody>
      </p:sp>
    </p:spTree>
  </p:cSld>
  <p:clrMapOvr>
    <a:masterClrMapping/>
  </p:clrMapOvr>
  <p:transition>
    <p:pull dir="rd"/>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7.3 太阳能光伏并网发电</a:t>
            </a:r>
            <a:endParaRPr lang="zh-CN" altLang="en-US" sz="4400">
              <a:solidFill>
                <a:schemeClr val="tx1"/>
              </a:solidFill>
              <a:sym typeface="+mn-ea"/>
            </a:endParaRPr>
          </a:p>
        </p:txBody>
      </p:sp>
      <p:sp>
        <p:nvSpPr>
          <p:cNvPr id="3" name="内容占位符 2"/>
          <p:cNvSpPr>
            <a:spLocks noGrp="1"/>
          </p:cNvSpPr>
          <p:nvPr>
            <p:ph idx="1"/>
          </p:nvPr>
        </p:nvSpPr>
        <p:spPr/>
        <p:txBody>
          <a:bodyPr/>
          <a:p>
            <a:pPr>
              <a:lnSpc>
                <a:spcPct val="130000"/>
              </a:lnSpc>
            </a:pPr>
            <a:r>
              <a:rPr lang="zh-CN" altLang="en-US" sz="2400"/>
              <a:t>光伏电池发电功率特性</a:t>
            </a:r>
            <a:endParaRPr lang="zh-CN" altLang="en-US" sz="2400"/>
          </a:p>
          <a:p>
            <a:pPr>
              <a:lnSpc>
                <a:spcPct val="130000"/>
              </a:lnSpc>
            </a:pPr>
            <a:r>
              <a:rPr lang="zh-CN" altLang="en-US" sz="2000"/>
              <a:t>1.太阳能电池的电流—电压特性</a:t>
            </a:r>
            <a:endParaRPr lang="zh-CN" altLang="en-US" sz="2000"/>
          </a:p>
          <a:p>
            <a:pPr marL="0" indent="0">
              <a:lnSpc>
                <a:spcPct val="130000"/>
              </a:lnSpc>
              <a:buNone/>
            </a:pPr>
            <a:r>
              <a:rPr lang="zh-CN" altLang="en-US" sz="2000"/>
              <a:t>太阳能电池把接收的光能转换成电能，其输出电流</a:t>
            </a:r>
            <a:r>
              <a:rPr lang="en-US" altLang="zh-CN" sz="2000"/>
              <a:t>I-V</a:t>
            </a:r>
            <a:r>
              <a:rPr lang="zh-CN" altLang="en-US" sz="2000"/>
              <a:t>电压的特性，即曲线如图7.3-4所示。在图中标注的各点在标准状态下具有以下含义。</a:t>
            </a:r>
            <a:endParaRPr lang="zh-CN" altLang="en-US" sz="2000"/>
          </a:p>
          <a:p>
            <a:pPr marL="0" indent="0">
              <a:lnSpc>
                <a:spcPct val="130000"/>
              </a:lnSpc>
              <a:buNone/>
            </a:pPr>
            <a:r>
              <a:rPr lang="zh-CN" altLang="en-US" sz="2000"/>
              <a:t>最大输出功率（</a:t>
            </a:r>
            <a:r>
              <a:rPr lang="en-US" altLang="zh-CN" sz="2000"/>
              <a:t>Pm</a:t>
            </a:r>
            <a:r>
              <a:rPr lang="zh-CN" altLang="en-US" sz="2000"/>
              <a:t>）：最大输出工作电压（</a:t>
            </a:r>
            <a:r>
              <a:rPr lang="en-US" altLang="zh-CN" sz="2000"/>
              <a:t>Vpm</a:t>
            </a:r>
            <a:r>
              <a:rPr lang="zh-CN" altLang="en-US" sz="2000"/>
              <a:t>）×最大输出工作电流（</a:t>
            </a:r>
            <a:r>
              <a:rPr lang="en-US" altLang="zh-CN" sz="2000"/>
              <a:t>Ipm</a:t>
            </a:r>
            <a:r>
              <a:rPr lang="zh-CN" altLang="en-US" sz="2000"/>
              <a:t>）。</a:t>
            </a:r>
            <a:endParaRPr lang="zh-CN" altLang="en-US" sz="2000"/>
          </a:p>
          <a:p>
            <a:pPr marL="0" indent="0">
              <a:lnSpc>
                <a:spcPct val="130000"/>
              </a:lnSpc>
              <a:buNone/>
            </a:pPr>
            <a:r>
              <a:rPr lang="zh-CN" altLang="en-US" sz="2000"/>
              <a:t>开路电压（</a:t>
            </a:r>
            <a:r>
              <a:rPr lang="en-US" altLang="zh-CN" sz="2000"/>
              <a:t>Voc</a:t>
            </a:r>
            <a:r>
              <a:rPr lang="zh-CN" altLang="en-US" sz="2000"/>
              <a:t>）：正负极间为开路状态时的电压。</a:t>
            </a:r>
            <a:endParaRPr lang="zh-CN" altLang="en-US" sz="2000"/>
          </a:p>
          <a:p>
            <a:pPr marL="0" indent="0">
              <a:lnSpc>
                <a:spcPct val="130000"/>
              </a:lnSpc>
              <a:buNone/>
            </a:pPr>
            <a:r>
              <a:rPr lang="zh-CN" altLang="en-US" sz="2000"/>
              <a:t>短路电流（</a:t>
            </a:r>
            <a:r>
              <a:rPr lang="en-US" altLang="zh-CN" sz="2000"/>
              <a:t>Isc</a:t>
            </a:r>
            <a:r>
              <a:rPr lang="zh-CN" altLang="en-US" sz="2000"/>
              <a:t>）：正负极间为短路状态时流过的电流。</a:t>
            </a:r>
            <a:endParaRPr lang="zh-CN" altLang="en-US" sz="2000"/>
          </a:p>
          <a:p>
            <a:pPr marL="0" indent="0">
              <a:lnSpc>
                <a:spcPct val="130000"/>
              </a:lnSpc>
              <a:buNone/>
            </a:pPr>
            <a:r>
              <a:rPr lang="zh-CN" altLang="en-US" sz="2000"/>
              <a:t>最大输出工作电压（</a:t>
            </a:r>
            <a:r>
              <a:rPr lang="en-US" altLang="zh-CN" sz="2000"/>
              <a:t>Vpm</a:t>
            </a:r>
            <a:r>
              <a:rPr lang="zh-CN" altLang="en-US" sz="2000"/>
              <a:t>）：输出功率最大时的工作电压。</a:t>
            </a:r>
            <a:endParaRPr lang="zh-CN" altLang="en-US" sz="2000"/>
          </a:p>
          <a:p>
            <a:pPr marL="0" indent="0">
              <a:lnSpc>
                <a:spcPct val="130000"/>
              </a:lnSpc>
              <a:buNone/>
            </a:pPr>
            <a:r>
              <a:rPr lang="zh-CN" altLang="en-US" sz="2000"/>
              <a:t>最大输出工作电流（</a:t>
            </a:r>
            <a:r>
              <a:rPr lang="en-US" altLang="zh-CN" sz="2000"/>
              <a:t>Ipm</a:t>
            </a:r>
            <a:r>
              <a:rPr lang="zh-CN" altLang="en-US" sz="2000"/>
              <a:t>）：输出功率最大时的工作电流。</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2.2 分布式发电技术</a:t>
            </a:r>
            <a:endParaRPr lang="zh-CN" altLang="en-US"/>
          </a:p>
        </p:txBody>
      </p:sp>
      <p:sp>
        <p:nvSpPr>
          <p:cNvPr id="3" name="内容占位符 2"/>
          <p:cNvSpPr>
            <a:spLocks noGrp="1"/>
          </p:cNvSpPr>
          <p:nvPr>
            <p:ph idx="1"/>
          </p:nvPr>
        </p:nvSpPr>
        <p:spPr/>
        <p:txBody>
          <a:bodyPr/>
          <a:p>
            <a:r>
              <a:rPr lang="zh-CN" altLang="en-US" sz="2400"/>
              <a:t>光伏（Photo-Voltaic，PV）发电技术</a:t>
            </a:r>
            <a:r>
              <a:rPr lang="zh-CN" altLang="en-US" sz="2000"/>
              <a:t> </a:t>
            </a:r>
            <a:endParaRPr lang="zh-CN" altLang="en-US" sz="2000"/>
          </a:p>
          <a:p>
            <a:pPr marL="0" indent="0">
              <a:buNone/>
            </a:pPr>
            <a:r>
              <a:rPr lang="zh-CN" altLang="en-US" sz="2000"/>
              <a:t>光伏发电具有不需燃料、环境友好、无转动部件、维护简单、维护费用低、由模块组成、可根据需要构成及扩大规模等突出优点，其应用范围十分广泛，如可用于太空航空器、通信系统、微波中继站、光伏水泵、边远地区的无电缺电区以及城市屋顶光伏发电等。光伏发电系统由光伏电池阵列、控制器、储能元件（蓄电池等）、直流-交流逆变器、配电设备和电缆等组成，如下图2-1所示。</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对象 -2147482624"/>
          <p:cNvGraphicFramePr>
            <a:graphicFrameLocks noChangeAspect="1"/>
          </p:cNvGraphicFramePr>
          <p:nvPr/>
        </p:nvGraphicFramePr>
        <p:xfrm>
          <a:off x="887095" y="3971290"/>
          <a:ext cx="7064375" cy="2048510"/>
        </p:xfrm>
        <a:graphic>
          <a:graphicData uri="http://schemas.openxmlformats.org/presentationml/2006/ole">
            <mc:AlternateContent xmlns:mc="http://schemas.openxmlformats.org/markup-compatibility/2006">
              <mc:Choice xmlns:v="urn:schemas-microsoft-com:vml" Requires="v">
                <p:oleObj spid="_x0000_s3076" name="" r:id="rId1" imgW="5943600" imgH="1435100" progId="Visio.Drawing.11">
                  <p:embed/>
                </p:oleObj>
              </mc:Choice>
              <mc:Fallback>
                <p:oleObj name="" r:id="rId1" imgW="5943600" imgH="1435100" progId="Visio.Drawing.11">
                  <p:embed/>
                  <p:pic>
                    <p:nvPicPr>
                      <p:cNvPr id="0" name="图片 3075"/>
                      <p:cNvPicPr/>
                      <p:nvPr/>
                    </p:nvPicPr>
                    <p:blipFill>
                      <a:blip r:embed="rId2"/>
                      <a:stretch>
                        <a:fillRect/>
                      </a:stretch>
                    </p:blipFill>
                    <p:spPr>
                      <a:xfrm>
                        <a:off x="887095" y="3971290"/>
                        <a:ext cx="7064375" cy="2048510"/>
                      </a:xfrm>
                      <a:prstGeom prst="rect">
                        <a:avLst/>
                      </a:prstGeom>
                      <a:noFill/>
                      <a:ln w="38100">
                        <a:noFill/>
                        <a:miter/>
                      </a:ln>
                    </p:spPr>
                  </p:pic>
                </p:oleObj>
              </mc:Fallback>
            </mc:AlternateContent>
          </a:graphicData>
        </a:graphic>
      </p:graphicFrame>
      <p:sp>
        <p:nvSpPr>
          <p:cNvPr id="115" name="文本框 114"/>
          <p:cNvSpPr txBox="1"/>
          <p:nvPr/>
        </p:nvSpPr>
        <p:spPr>
          <a:xfrm>
            <a:off x="2441575" y="5972810"/>
            <a:ext cx="5080000" cy="275590"/>
          </a:xfrm>
          <a:prstGeom prst="rect">
            <a:avLst/>
          </a:prstGeom>
          <a:noFill/>
          <a:ln w="9525">
            <a:noFill/>
          </a:ln>
        </p:spPr>
        <p:txBody>
          <a:bodyPr>
            <a:spAutoFit/>
          </a:bodyPr>
          <a:p>
            <a:pPr algn="ctr"/>
            <a:r>
              <a:rPr lang="zh-CN" sz="1200">
                <a:solidFill>
                  <a:srgbClr val="000000"/>
                </a:solidFill>
                <a:ea typeface="宋体" panose="02010600030101010101" pitchFamily="2" charset="-122"/>
              </a:rPr>
              <a:t>图</a:t>
            </a:r>
            <a:r>
              <a:rPr lang="en-US" sz="1200">
                <a:solidFill>
                  <a:srgbClr val="000000"/>
                </a:solidFill>
                <a:latin typeface="宋体" panose="02010600030101010101" pitchFamily="2" charset="-122"/>
              </a:rPr>
              <a:t>2-1 </a:t>
            </a:r>
            <a:r>
              <a:rPr lang="zh-CN" sz="1200">
                <a:solidFill>
                  <a:srgbClr val="000000"/>
                </a:solidFill>
                <a:ea typeface="宋体" panose="02010600030101010101" pitchFamily="2" charset="-122"/>
              </a:rPr>
              <a:t>光伏发电系统示意图</a:t>
            </a:r>
            <a:endParaRPr lang="zh-CN" altLang="en-US"/>
          </a:p>
        </p:txBody>
      </p:sp>
    </p:spTree>
  </p:cSld>
  <p:clrMapOvr>
    <a:masterClrMapping/>
  </p:clrMapOvr>
  <p:transition>
    <p:pull dir="rd"/>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7.3 太阳能光伏并网发电</a:t>
            </a:r>
            <a:endParaRPr lang="zh-CN" altLang="en-US" sz="4400">
              <a:solidFill>
                <a:schemeClr val="tx1"/>
              </a:solidFill>
              <a:sym typeface="+mn-ea"/>
            </a:endParaRPr>
          </a:p>
        </p:txBody>
      </p:sp>
      <p:sp>
        <p:nvSpPr>
          <p:cNvPr id="3" name="内容占位符 2"/>
          <p:cNvSpPr>
            <a:spLocks noGrp="1"/>
          </p:cNvSpPr>
          <p:nvPr>
            <p:ph idx="1"/>
          </p:nvPr>
        </p:nvSpPr>
        <p:spPr/>
        <p:txBody>
          <a:bodyPr/>
          <a:p>
            <a:pPr marL="0" indent="0">
              <a:buNone/>
            </a:pPr>
            <a:r>
              <a:rPr lang="zh-CN" altLang="en-US" sz="2400"/>
              <a:t>图7.3-4中的最佳工作点是得到最大输出功率时的工作点，此时的最大输出功率</a:t>
            </a:r>
            <a:r>
              <a:rPr lang="en-US" altLang="zh-CN" sz="2400"/>
              <a:t>Pm</a:t>
            </a:r>
            <a:r>
              <a:rPr lang="zh-CN" altLang="en-US" sz="2400"/>
              <a:t>是</a:t>
            </a:r>
            <a:r>
              <a:rPr lang="en-US" altLang="zh-CN" sz="2400"/>
              <a:t>Ipm</a:t>
            </a:r>
            <a:r>
              <a:rPr lang="zh-CN" altLang="en-US" sz="2400"/>
              <a:t>和</a:t>
            </a:r>
            <a:r>
              <a:rPr lang="en-US" altLang="zh-CN" sz="2400"/>
              <a:t>Vpm</a:t>
            </a:r>
            <a:r>
              <a:rPr lang="zh-CN" altLang="en-US" sz="2400"/>
              <a:t>的乘积。在实际的太阳能电池工作中，工作点与负载条件和光照条件有关，所以工作点偏离最佳工作点。</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pic>
        <p:nvPicPr>
          <p:cNvPr id="589" name="图片 58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2374265" y="3149600"/>
            <a:ext cx="4712970" cy="2766695"/>
          </a:xfrm>
          <a:prstGeom prst="rect">
            <a:avLst/>
          </a:prstGeom>
          <a:noFill/>
          <a:ln>
            <a:noFill/>
          </a:ln>
        </p:spPr>
      </p:pic>
      <p:sp>
        <p:nvSpPr>
          <p:cNvPr id="115" name="文本框 114"/>
          <p:cNvSpPr txBox="1"/>
          <p:nvPr/>
        </p:nvSpPr>
        <p:spPr>
          <a:xfrm>
            <a:off x="2483485" y="5775960"/>
            <a:ext cx="5080000" cy="306705"/>
          </a:xfrm>
          <a:prstGeom prst="rect">
            <a:avLst/>
          </a:prstGeom>
          <a:noFill/>
          <a:ln w="9525">
            <a:noFill/>
          </a:ln>
        </p:spPr>
        <p:txBody>
          <a:bodyPr>
            <a:spAutoFit/>
          </a:bodyPr>
          <a:p>
            <a:pPr algn="ctr"/>
            <a:r>
              <a:rPr lang="zh-CN" sz="1400">
                <a:latin typeface="Times New Roman" panose="02020603050405020304" pitchFamily="2" charset="0"/>
                <a:ea typeface="宋体" panose="02010600030101010101" pitchFamily="2" charset="-122"/>
              </a:rPr>
              <a:t>图</a:t>
            </a:r>
            <a:r>
              <a:rPr lang="en-US" sz="1400">
                <a:latin typeface="Times New Roman" panose="02020603050405020304" pitchFamily="2" charset="0"/>
                <a:ea typeface="宋体" panose="02010600030101010101" pitchFamily="2" charset="-122"/>
                <a:cs typeface="Times New Roman" panose="02020603050405020304" pitchFamily="2" charset="0"/>
              </a:rPr>
              <a:t>7.3</a:t>
            </a:r>
            <a:r>
              <a:rPr lang="en-US" sz="1400">
                <a:latin typeface="宋体" panose="02010600030101010101" pitchFamily="2" charset="-122"/>
                <a:ea typeface="宋体" panose="02010600030101010101" pitchFamily="2" charset="-122"/>
                <a:cs typeface="黑体" panose="02010609060101010101" pitchFamily="1" charset="-122"/>
              </a:rPr>
              <a:t>-4</a:t>
            </a:r>
            <a:r>
              <a:rPr lang="en-US" sz="1400">
                <a:latin typeface="Times New Roman" panose="02020603050405020304" pitchFamily="2" charset="0"/>
                <a:ea typeface="宋体" panose="02010600030101010101" pitchFamily="2" charset="-122"/>
                <a:cs typeface="Times New Roman" panose="02020603050405020304" pitchFamily="2" charset="0"/>
              </a:rPr>
              <a:t> </a:t>
            </a:r>
            <a:r>
              <a:rPr lang="zh-CN" sz="1400">
                <a:latin typeface="Times New Roman" panose="02020603050405020304" pitchFamily="2" charset="0"/>
                <a:ea typeface="宋体" panose="02010600030101010101" pitchFamily="2" charset="-122"/>
              </a:rPr>
              <a:t>太阳能</a:t>
            </a:r>
            <a:r>
              <a:rPr lang="zh-CN" sz="1400">
                <a:ea typeface="宋体" panose="02010600030101010101" pitchFamily="2" charset="-122"/>
              </a:rPr>
              <a:t>电池的电流</a:t>
            </a:r>
            <a:r>
              <a:rPr lang="en-US" sz="1400">
                <a:latin typeface="Times New Roman" panose="02020603050405020304" pitchFamily="2" charset="0"/>
                <a:ea typeface="宋体" panose="02010600030101010101" pitchFamily="2" charset="-122"/>
              </a:rPr>
              <a:t>—</a:t>
            </a:r>
            <a:r>
              <a:rPr lang="zh-CN" sz="1400">
                <a:latin typeface="Times New Roman" panose="02020603050405020304" pitchFamily="2" charset="0"/>
                <a:ea typeface="宋体" panose="02010600030101010101" pitchFamily="2" charset="-122"/>
              </a:rPr>
              <a:t>电压特性</a:t>
            </a:r>
            <a:endParaRPr lang="zh-CN" altLang="en-US" sz="1400">
              <a:latin typeface="Times New Roman" panose="02020603050405020304" pitchFamily="2" charset="0"/>
              <a:ea typeface="宋体" panose="02010600030101010101" pitchFamily="2" charset="-122"/>
            </a:endParaRPr>
          </a:p>
        </p:txBody>
      </p:sp>
    </p:spTree>
  </p:cSld>
  <p:clrMapOvr>
    <a:masterClrMapping/>
  </p:clrMapOvr>
  <p:transition>
    <p:pull dir="rd"/>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7.3 太阳能光伏并网发电</a:t>
            </a:r>
            <a:endParaRPr lang="zh-CN" altLang="en-US"/>
          </a:p>
        </p:txBody>
      </p:sp>
      <p:sp>
        <p:nvSpPr>
          <p:cNvPr id="3" name="内容占位符 2"/>
          <p:cNvSpPr>
            <a:spLocks noGrp="1"/>
          </p:cNvSpPr>
          <p:nvPr>
            <p:ph idx="1"/>
          </p:nvPr>
        </p:nvSpPr>
        <p:spPr>
          <a:xfrm>
            <a:off x="609600" y="1370965"/>
            <a:ext cx="1770380" cy="4648835"/>
          </a:xfrm>
        </p:spPr>
        <p:txBody>
          <a:bodyPr/>
          <a:p>
            <a:pPr>
              <a:lnSpc>
                <a:spcPct val="90000"/>
              </a:lnSpc>
            </a:pPr>
            <a:r>
              <a:rPr lang="zh-CN" altLang="en-US" sz="2000"/>
              <a:t>2.太阳能电池的温度和照度特性</a:t>
            </a:r>
            <a:endParaRPr lang="zh-CN" altLang="en-US" sz="2000"/>
          </a:p>
          <a:p>
            <a:pPr marL="0" indent="0">
              <a:lnSpc>
                <a:spcPct val="90000"/>
              </a:lnSpc>
              <a:buNone/>
            </a:pPr>
            <a:r>
              <a:rPr lang="zh-CN" altLang="en-US" sz="2000"/>
              <a:t>利用表7-1所示的光伏电池模型参数，对太阳能电池在不同环境温度和广度条件下的运行特性进行分析，得到的和曲线如图7.3-5所示。</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pic>
        <p:nvPicPr>
          <p:cNvPr id="40" name="图片 39"/>
          <p:cNvPicPr>
            <a:picLocks noChangeAspect="1"/>
          </p:cNvPicPr>
          <p:nvPr/>
        </p:nvPicPr>
        <p:blipFill>
          <a:blip r:embed="rId1"/>
          <a:stretch>
            <a:fillRect/>
          </a:stretch>
        </p:blipFill>
        <p:spPr>
          <a:xfrm>
            <a:off x="2449195" y="1264920"/>
            <a:ext cx="6013450" cy="4861560"/>
          </a:xfrm>
          <a:prstGeom prst="rect">
            <a:avLst/>
          </a:prstGeom>
        </p:spPr>
      </p:pic>
      <p:sp>
        <p:nvSpPr>
          <p:cNvPr id="115" name="文本框 114"/>
          <p:cNvSpPr txBox="1"/>
          <p:nvPr/>
        </p:nvSpPr>
        <p:spPr>
          <a:xfrm>
            <a:off x="3519170" y="6339205"/>
            <a:ext cx="5080000" cy="306705"/>
          </a:xfrm>
          <a:prstGeom prst="rect">
            <a:avLst/>
          </a:prstGeom>
          <a:noFill/>
          <a:ln w="9525">
            <a:noFill/>
          </a:ln>
        </p:spPr>
        <p:txBody>
          <a:bodyPr>
            <a:spAutoFit/>
          </a:bodyPr>
          <a:p>
            <a:r>
              <a:rPr lang="zh-CN" sz="1400">
                <a:latin typeface="Times New Roman" panose="02020603050405020304" pitchFamily="2" charset="0"/>
                <a:ea typeface="宋体" panose="02010600030101010101" pitchFamily="2" charset="-122"/>
              </a:rPr>
              <a:t>表</a:t>
            </a:r>
            <a:r>
              <a:rPr lang="en-US" sz="1400">
                <a:latin typeface="宋体" panose="02010600030101010101" pitchFamily="2" charset="-122"/>
                <a:ea typeface="宋体" panose="02010600030101010101" pitchFamily="2" charset="-122"/>
                <a:cs typeface="黑体" panose="02010609060101010101" pitchFamily="1" charset="-122"/>
              </a:rPr>
              <a:t>7-1 </a:t>
            </a:r>
            <a:r>
              <a:rPr lang="zh-CN" sz="1400">
                <a:latin typeface="Times New Roman" panose="02020603050405020304" pitchFamily="2" charset="0"/>
                <a:ea typeface="宋体" panose="02010600030101010101" pitchFamily="2" charset="-122"/>
              </a:rPr>
              <a:t>光伏</a:t>
            </a:r>
            <a:r>
              <a:rPr lang="zh-CN" sz="1400">
                <a:ea typeface="宋体" panose="02010600030101010101" pitchFamily="2" charset="-122"/>
              </a:rPr>
              <a:t>电池模型参数</a:t>
            </a:r>
            <a:endParaRPr lang="zh-CN" altLang="en-US" sz="1400">
              <a:ea typeface="宋体" panose="02010600030101010101" pitchFamily="2" charset="-122"/>
            </a:endParaRPr>
          </a:p>
        </p:txBody>
      </p:sp>
    </p:spTree>
  </p:cSld>
  <p:clrMapOvr>
    <a:masterClrMapping/>
  </p:clrMapOvr>
  <p:transition>
    <p:pull dir="rd"/>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7.3 太阳能光伏并网发电</a:t>
            </a:r>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pic>
        <p:nvPicPr>
          <p:cNvPr id="629" name="图片 629"/>
          <p:cNvPicPr>
            <a:picLocks noChangeAspect="1" noChangeArrowheads="1"/>
          </p:cNvPicPr>
          <p:nvPr>
            <p:ph idx="1"/>
          </p:nvPr>
        </p:nvPicPr>
        <p:blipFill>
          <a:blip r:embed="rId1" cstate="print">
            <a:extLst>
              <a:ext uri="{28A0092B-C50C-407E-A947-70E740481C1C}">
                <a14:useLocalDpi xmlns:a14="http://schemas.microsoft.com/office/drawing/2010/main" val="0"/>
              </a:ext>
            </a:extLst>
          </a:blip>
          <a:srcRect/>
          <a:stretch>
            <a:fillRect/>
          </a:stretch>
        </p:blipFill>
        <p:spPr>
          <a:xfrm>
            <a:off x="494030" y="1499235"/>
            <a:ext cx="8192770" cy="3809365"/>
          </a:xfrm>
          <a:prstGeom prst="rect">
            <a:avLst/>
          </a:prstGeom>
          <a:noFill/>
          <a:ln>
            <a:noFill/>
          </a:ln>
        </p:spPr>
      </p:pic>
      <p:sp>
        <p:nvSpPr>
          <p:cNvPr id="115" name="文本框 114"/>
          <p:cNvSpPr txBox="1"/>
          <p:nvPr/>
        </p:nvSpPr>
        <p:spPr>
          <a:xfrm>
            <a:off x="493395" y="5234305"/>
            <a:ext cx="7240905" cy="583565"/>
          </a:xfrm>
          <a:prstGeom prst="rect">
            <a:avLst/>
          </a:prstGeom>
          <a:noFill/>
          <a:ln w="9525">
            <a:noFill/>
          </a:ln>
        </p:spPr>
        <p:txBody>
          <a:bodyPr wrap="square">
            <a:spAutoFit/>
          </a:bodyPr>
          <a:p>
            <a:pPr indent="685800"/>
            <a:r>
              <a:rPr lang="zh-CN" sz="1600">
                <a:latin typeface="Times New Roman" panose="02020603050405020304" pitchFamily="2" charset="0"/>
                <a:ea typeface="宋体" panose="02010600030101010101" pitchFamily="2" charset="-122"/>
              </a:rPr>
              <a:t>（</a:t>
            </a:r>
            <a:r>
              <a:rPr lang="en-US" sz="1600">
                <a:latin typeface="Times New Roman" panose="02020603050405020304" pitchFamily="2" charset="0"/>
                <a:ea typeface="宋体" panose="02010600030101010101" pitchFamily="2" charset="-122"/>
                <a:cs typeface="Times New Roman" panose="02020603050405020304" pitchFamily="2" charset="0"/>
              </a:rPr>
              <a:t>a</a:t>
            </a:r>
            <a:r>
              <a:rPr lang="zh-CN" sz="1600">
                <a:ea typeface="宋体" panose="02010600030101010101" pitchFamily="2" charset="-122"/>
              </a:rPr>
              <a:t>）</a:t>
            </a:r>
            <a:r>
              <a:rPr lang="zh-CN" sz="1600">
                <a:latin typeface="Times New Roman" panose="02020603050405020304" pitchFamily="2" charset="0"/>
                <a:ea typeface="宋体" panose="02010600030101010101" pitchFamily="2" charset="-122"/>
              </a:rPr>
              <a:t>不同</a:t>
            </a:r>
            <a:r>
              <a:rPr lang="zh-CN" sz="1600">
                <a:ea typeface="宋体" panose="02010600030101010101" pitchFamily="2" charset="-122"/>
              </a:rPr>
              <a:t>光照</a:t>
            </a:r>
            <a:r>
              <a:rPr lang="zh-CN" sz="1600">
                <a:latin typeface="Times New Roman" panose="02020603050405020304" pitchFamily="2" charset="0"/>
                <a:ea typeface="宋体" panose="02010600030101010101" pitchFamily="2" charset="-122"/>
              </a:rPr>
              <a:t>强度</a:t>
            </a:r>
            <a:r>
              <a:rPr lang="en-US" sz="1600">
                <a:latin typeface="Times New Roman" panose="02020603050405020304" pitchFamily="2" charset="0"/>
                <a:ea typeface="宋体" panose="02010600030101010101" pitchFamily="2" charset="-122"/>
                <a:cs typeface="Times New Roman" panose="02020603050405020304" pitchFamily="2" charset="0"/>
              </a:rPr>
              <a:t>                                       </a:t>
            </a:r>
            <a:r>
              <a:rPr lang="zh-CN" sz="1600">
                <a:latin typeface="Times New Roman" panose="02020603050405020304" pitchFamily="2" charset="0"/>
                <a:ea typeface="宋体" panose="02010600030101010101" pitchFamily="2" charset="-122"/>
              </a:rPr>
              <a:t>（</a:t>
            </a:r>
            <a:r>
              <a:rPr lang="en-US" sz="1600">
                <a:latin typeface="Times New Roman" panose="02020603050405020304" pitchFamily="2" charset="0"/>
                <a:ea typeface="宋体" panose="02010600030101010101" pitchFamily="2" charset="-122"/>
              </a:rPr>
              <a:t>b</a:t>
            </a:r>
            <a:r>
              <a:rPr lang="zh-CN" sz="1600">
                <a:ea typeface="宋体" panose="02010600030101010101" pitchFamily="2" charset="-122"/>
              </a:rPr>
              <a:t>）</a:t>
            </a:r>
            <a:r>
              <a:rPr lang="zh-CN" sz="1600">
                <a:latin typeface="Times New Roman" panose="02020603050405020304" pitchFamily="2" charset="0"/>
                <a:ea typeface="宋体" panose="02010600030101010101" pitchFamily="2" charset="-122"/>
              </a:rPr>
              <a:t>不同环境温度                   图</a:t>
            </a:r>
            <a:r>
              <a:rPr lang="en-US" sz="1600">
                <a:latin typeface="Times New Roman" panose="02020603050405020304" pitchFamily="2" charset="0"/>
                <a:ea typeface="宋体" panose="02010600030101010101" pitchFamily="2" charset="-122"/>
                <a:cs typeface="Times New Roman" panose="02020603050405020304" pitchFamily="2" charset="0"/>
              </a:rPr>
              <a:t>7.3</a:t>
            </a:r>
            <a:r>
              <a:rPr lang="en-US" sz="1600">
                <a:latin typeface="宋体" panose="02010600030101010101" pitchFamily="2" charset="-122"/>
                <a:ea typeface="宋体" panose="02010600030101010101" pitchFamily="2" charset="-122"/>
                <a:cs typeface="黑体" panose="02010609060101010101" pitchFamily="1" charset="-122"/>
              </a:rPr>
              <a:t>-5</a:t>
            </a:r>
            <a:r>
              <a:rPr lang="en-US" sz="1600">
                <a:latin typeface="Times New Roman" panose="02020603050405020304" pitchFamily="2" charset="0"/>
                <a:ea typeface="宋体" panose="02010600030101010101" pitchFamily="2" charset="-122"/>
                <a:cs typeface="Times New Roman" panose="02020603050405020304" pitchFamily="2" charset="0"/>
              </a:rPr>
              <a:t> </a:t>
            </a:r>
            <a:r>
              <a:rPr lang="zh-CN" sz="1600">
                <a:latin typeface="Times New Roman" panose="02020603050405020304" pitchFamily="2" charset="0"/>
                <a:ea typeface="宋体" panose="02010600030101010101" pitchFamily="2" charset="-122"/>
              </a:rPr>
              <a:t>不同</a:t>
            </a:r>
            <a:r>
              <a:rPr lang="zh-CN" sz="1600">
                <a:ea typeface="宋体" panose="02010600030101010101" pitchFamily="2" charset="-122"/>
              </a:rPr>
              <a:t>光照强度和不同环境温度下的</a:t>
            </a:r>
            <a:r>
              <a:rPr lang="en-US" sz="1600">
                <a:latin typeface="Times New Roman" panose="02020603050405020304" pitchFamily="2" charset="0"/>
                <a:ea typeface="宋体" panose="02010600030101010101" pitchFamily="2" charset="-122"/>
                <a:cs typeface="Times New Roman" panose="02020603050405020304" pitchFamily="2" charset="0"/>
              </a:rPr>
              <a:t>I-V</a:t>
            </a:r>
            <a:r>
              <a:rPr lang="zh-CN" sz="1600">
                <a:latin typeface="Times New Roman" panose="02020603050405020304" pitchFamily="2" charset="0"/>
                <a:ea typeface="宋体" panose="02010600030101010101" pitchFamily="2" charset="-122"/>
              </a:rPr>
              <a:t>和</a:t>
            </a:r>
            <a:r>
              <a:rPr lang="en-US" sz="1600">
                <a:latin typeface="Times New Roman" panose="02020603050405020304" pitchFamily="2" charset="0"/>
                <a:ea typeface="宋体" panose="02010600030101010101" pitchFamily="2" charset="-122"/>
              </a:rPr>
              <a:t>P-V</a:t>
            </a:r>
            <a:r>
              <a:rPr lang="zh-CN" sz="1600">
                <a:latin typeface="Times New Roman" panose="02020603050405020304" pitchFamily="2" charset="0"/>
                <a:ea typeface="宋体" panose="02010600030101010101" pitchFamily="2" charset="-122"/>
              </a:rPr>
              <a:t>特性</a:t>
            </a:r>
            <a:endParaRPr lang="zh-CN" altLang="en-US" sz="1600">
              <a:latin typeface="Times New Roman" panose="02020603050405020304" pitchFamily="2" charset="0"/>
              <a:ea typeface="宋体" panose="02010600030101010101" pitchFamily="2" charset="-122"/>
            </a:endParaRPr>
          </a:p>
        </p:txBody>
      </p:sp>
    </p:spTree>
  </p:cSld>
  <p:clrMapOvr>
    <a:masterClrMapping/>
  </p:clrMapOvr>
  <p:transition>
    <p:pull dir="rd"/>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7.3 太阳能光伏并网发电</a:t>
            </a:r>
            <a:endParaRPr lang="zh-CN" altLang="en-US"/>
          </a:p>
        </p:txBody>
      </p:sp>
      <p:sp>
        <p:nvSpPr>
          <p:cNvPr id="3" name="内容占位符 2"/>
          <p:cNvSpPr>
            <a:spLocks noGrp="1"/>
          </p:cNvSpPr>
          <p:nvPr>
            <p:ph idx="1"/>
          </p:nvPr>
        </p:nvSpPr>
        <p:spPr>
          <a:xfrm>
            <a:off x="609600" y="1370965"/>
            <a:ext cx="7924800" cy="4648835"/>
          </a:xfrm>
        </p:spPr>
        <p:txBody>
          <a:bodyPr/>
          <a:p>
            <a:pPr marL="0" indent="0">
              <a:lnSpc>
                <a:spcPct val="140000"/>
              </a:lnSpc>
              <a:buNone/>
            </a:pPr>
            <a:r>
              <a:rPr lang="en-US" altLang="zh-CN" sz="2400"/>
              <a:t>3.</a:t>
            </a:r>
            <a:r>
              <a:rPr lang="zh-CN" altLang="en-US" sz="2400"/>
              <a:t>太阳能电池的分光感度特性</a:t>
            </a:r>
            <a:endParaRPr lang="zh-CN" altLang="en-US" sz="2400"/>
          </a:p>
          <a:p>
            <a:pPr marL="0" indent="0">
              <a:lnSpc>
                <a:spcPct val="140000"/>
              </a:lnSpc>
              <a:buNone/>
            </a:pPr>
            <a:r>
              <a:rPr lang="zh-CN" altLang="en-US" sz="2000"/>
              <a:t>对于太阳能电池来说，不同的光照射时产生的电能是不同的。例如，红色的光转化生成的电能与蓝色的光所生成的电能是不一样的。一般的光的颜色（波长）与所转换生成的电能的关系，即用分光感度特性来表示。</a:t>
            </a:r>
            <a:endParaRPr lang="zh-CN" altLang="en-US" sz="2000"/>
          </a:p>
          <a:p>
            <a:pPr marL="0" indent="0">
              <a:lnSpc>
                <a:spcPct val="140000"/>
              </a:lnSpc>
              <a:buNone/>
            </a:pPr>
            <a:r>
              <a:rPr lang="zh-CN" altLang="en-US" sz="2400"/>
              <a:t>4.光伏发电运行失配现象及机理</a:t>
            </a:r>
            <a:endParaRPr lang="zh-CN" altLang="en-US" sz="2400"/>
          </a:p>
          <a:p>
            <a:pPr marL="0" indent="0">
              <a:lnSpc>
                <a:spcPct val="140000"/>
              </a:lnSpc>
              <a:buNone/>
            </a:pPr>
            <a:r>
              <a:rPr lang="zh-CN" altLang="en-US" sz="2000"/>
              <a:t>光伏电池接受阳光光照产生能量的过程，有时会由于局部光照强度的减弱（树、云层或者建筑物的阻碍造成的阴影等）或者生产工艺的问题，造成模块中某个单体光伏电池的电流小于其他单体光伏电池的电流。</a:t>
            </a:r>
            <a:r>
              <a:rPr lang="en-US" altLang="zh-CN" sz="2000"/>
              <a:t>典型的失配现象。</a:t>
            </a:r>
            <a:endParaRPr lang="en-US" altLang="zh-CN" sz="2000"/>
          </a:p>
          <a:p>
            <a:pPr marL="0" indent="0">
              <a:lnSpc>
                <a:spcPct val="140000"/>
              </a:lnSpc>
              <a:buNone/>
            </a:pPr>
            <a:endParaRPr lang="en-US" altLang="zh-CN"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7.3 太阳能光伏并网发电</a:t>
            </a:r>
            <a:endParaRPr lang="zh-CN" altLang="en-US"/>
          </a:p>
        </p:txBody>
      </p:sp>
      <p:sp>
        <p:nvSpPr>
          <p:cNvPr id="3" name="内容占位符 2"/>
          <p:cNvSpPr>
            <a:spLocks noGrp="1"/>
          </p:cNvSpPr>
          <p:nvPr>
            <p:ph idx="1"/>
          </p:nvPr>
        </p:nvSpPr>
        <p:spPr>
          <a:xfrm>
            <a:off x="609600" y="1370965"/>
            <a:ext cx="7924800" cy="4648835"/>
          </a:xfrm>
        </p:spPr>
        <p:txBody>
          <a:bodyPr/>
          <a:p>
            <a:r>
              <a:rPr lang="zh-CN" altLang="en-US" sz="2000"/>
              <a:t>下面对两个特性曲线不一样的电池串联是否接有旁路二极管进行对比，如图7.3-8分析可知，当旁路二极管存在时，合成功率以及串联电池性能均得到改善。</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pic>
        <p:nvPicPr>
          <p:cNvPr id="630" name="图片 630"/>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1815465" y="2278380"/>
            <a:ext cx="5029200" cy="1658620"/>
          </a:xfrm>
          <a:prstGeom prst="rect">
            <a:avLst/>
          </a:prstGeom>
          <a:noFill/>
          <a:ln>
            <a:noFill/>
          </a:ln>
        </p:spPr>
      </p:pic>
      <p:pic>
        <p:nvPicPr>
          <p:cNvPr id="631" name="图片 63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2219960" y="4168140"/>
            <a:ext cx="4220845" cy="2107565"/>
          </a:xfrm>
          <a:prstGeom prst="rect">
            <a:avLst/>
          </a:prstGeom>
          <a:noFill/>
          <a:ln>
            <a:noFill/>
          </a:ln>
        </p:spPr>
      </p:pic>
      <p:sp>
        <p:nvSpPr>
          <p:cNvPr id="115" name="文本框 114"/>
          <p:cNvSpPr txBox="1"/>
          <p:nvPr/>
        </p:nvSpPr>
        <p:spPr>
          <a:xfrm>
            <a:off x="1895475" y="3892550"/>
            <a:ext cx="5080000" cy="275590"/>
          </a:xfrm>
          <a:prstGeom prst="rect">
            <a:avLst/>
          </a:prstGeom>
          <a:noFill/>
          <a:ln w="9525">
            <a:noFill/>
          </a:ln>
        </p:spPr>
        <p:txBody>
          <a:bodyPr>
            <a:spAutoFit/>
          </a:bodyPr>
          <a:p>
            <a:pPr algn="ctr"/>
            <a:r>
              <a:rPr lang="zh-CN" sz="1200">
                <a:latin typeface="Times New Roman" panose="02020603050405020304" pitchFamily="2" charset="0"/>
                <a:ea typeface="宋体" panose="02010600030101010101" pitchFamily="2" charset="-122"/>
              </a:rPr>
              <a:t>图</a:t>
            </a:r>
            <a:r>
              <a:rPr lang="en-US" sz="1200">
                <a:latin typeface="Times New Roman" panose="02020603050405020304" pitchFamily="2" charset="0"/>
                <a:ea typeface="宋体" panose="02010600030101010101" pitchFamily="2" charset="-122"/>
                <a:cs typeface="Times New Roman" panose="02020603050405020304" pitchFamily="2" charset="0"/>
              </a:rPr>
              <a:t>7.3</a:t>
            </a:r>
            <a:r>
              <a:rPr lang="en-US" sz="1200">
                <a:latin typeface="宋体" panose="02010600030101010101" pitchFamily="2" charset="-122"/>
                <a:ea typeface="宋体" panose="02010600030101010101" pitchFamily="2" charset="-122"/>
                <a:cs typeface="黑体" panose="02010609060101010101" pitchFamily="1" charset="-122"/>
              </a:rPr>
              <a:t>-6</a:t>
            </a:r>
            <a:r>
              <a:rPr lang="en-US" sz="1200">
                <a:latin typeface="Times New Roman" panose="02020603050405020304" pitchFamily="2" charset="0"/>
                <a:ea typeface="宋体" panose="02010600030101010101" pitchFamily="2" charset="-122"/>
                <a:cs typeface="Times New Roman" panose="02020603050405020304" pitchFamily="2" charset="0"/>
              </a:rPr>
              <a:t> </a:t>
            </a:r>
            <a:r>
              <a:rPr lang="zh-CN" sz="1200">
                <a:latin typeface="Times New Roman" panose="02020603050405020304" pitchFamily="2" charset="0"/>
                <a:ea typeface="宋体" panose="02010600030101010101" pitchFamily="2" charset="-122"/>
              </a:rPr>
              <a:t>光伏</a:t>
            </a:r>
            <a:r>
              <a:rPr lang="zh-CN" sz="1200">
                <a:ea typeface="宋体" panose="02010600030101010101" pitchFamily="2" charset="-122"/>
              </a:rPr>
              <a:t>电池串</a:t>
            </a:r>
            <a:r>
              <a:rPr lang="en-US" sz="1200">
                <a:latin typeface="Times New Roman" panose="02020603050405020304" pitchFamily="2" charset="0"/>
                <a:ea typeface="宋体" panose="02010600030101010101" pitchFamily="2" charset="-122"/>
                <a:cs typeface="Times New Roman" panose="02020603050405020304" pitchFamily="2" charset="0"/>
              </a:rPr>
              <a:t>/</a:t>
            </a:r>
            <a:r>
              <a:rPr lang="zh-CN" sz="1200">
                <a:latin typeface="Times New Roman" panose="02020603050405020304" pitchFamily="2" charset="0"/>
                <a:ea typeface="宋体" panose="02010600030101010101" pitchFamily="2" charset="-122"/>
              </a:rPr>
              <a:t>并联</a:t>
            </a:r>
            <a:r>
              <a:rPr lang="zh-CN" sz="1200">
                <a:ea typeface="宋体" panose="02010600030101010101" pitchFamily="2" charset="-122"/>
              </a:rPr>
              <a:t>输出特性</a:t>
            </a:r>
            <a:endParaRPr lang="zh-CN" altLang="en-US"/>
          </a:p>
        </p:txBody>
      </p:sp>
      <p:sp>
        <p:nvSpPr>
          <p:cNvPr id="5" name="文本框 4"/>
          <p:cNvSpPr txBox="1"/>
          <p:nvPr/>
        </p:nvSpPr>
        <p:spPr>
          <a:xfrm>
            <a:off x="2219960" y="6339205"/>
            <a:ext cx="5080000" cy="275590"/>
          </a:xfrm>
          <a:prstGeom prst="rect">
            <a:avLst/>
          </a:prstGeom>
          <a:noFill/>
          <a:ln w="9525">
            <a:noFill/>
          </a:ln>
        </p:spPr>
        <p:txBody>
          <a:bodyPr>
            <a:spAutoFit/>
          </a:bodyPr>
          <a:p>
            <a:pPr algn="ctr"/>
            <a:r>
              <a:rPr lang="zh-CN" sz="1200">
                <a:latin typeface="Times New Roman" panose="02020603050405020304" pitchFamily="2" charset="0"/>
                <a:ea typeface="宋体" panose="02010600030101010101" pitchFamily="2" charset="-122"/>
              </a:rPr>
              <a:t>图</a:t>
            </a:r>
            <a:r>
              <a:rPr lang="en-US" sz="1200">
                <a:latin typeface="Times New Roman" panose="02020603050405020304" pitchFamily="2" charset="0"/>
                <a:ea typeface="宋体" panose="02010600030101010101" pitchFamily="2" charset="-122"/>
                <a:cs typeface="Times New Roman" panose="02020603050405020304" pitchFamily="2" charset="0"/>
              </a:rPr>
              <a:t>7.3</a:t>
            </a:r>
            <a:r>
              <a:rPr lang="en-US" sz="1200">
                <a:latin typeface="宋体" panose="02010600030101010101" pitchFamily="2" charset="-122"/>
                <a:ea typeface="宋体" panose="02010600030101010101" pitchFamily="2" charset="-122"/>
                <a:cs typeface="黑体" panose="02010609060101010101" pitchFamily="1" charset="-122"/>
              </a:rPr>
              <a:t>-7</a:t>
            </a:r>
            <a:r>
              <a:rPr lang="en-US" sz="1200">
                <a:latin typeface="Times New Roman" panose="02020603050405020304" pitchFamily="2" charset="0"/>
                <a:ea typeface="宋体" panose="02010600030101010101" pitchFamily="2" charset="-122"/>
                <a:cs typeface="Times New Roman" panose="02020603050405020304" pitchFamily="2" charset="0"/>
              </a:rPr>
              <a:t> </a:t>
            </a:r>
            <a:r>
              <a:rPr lang="zh-CN" sz="1200">
                <a:latin typeface="Times New Roman" panose="02020603050405020304" pitchFamily="2" charset="0"/>
                <a:ea typeface="宋体" panose="02010600030101010101" pitchFamily="2" charset="-122"/>
              </a:rPr>
              <a:t>电池</a:t>
            </a:r>
            <a:r>
              <a:rPr lang="zh-CN" sz="1200">
                <a:ea typeface="宋体" panose="02010600030101010101" pitchFamily="2" charset="-122"/>
              </a:rPr>
              <a:t>被遮蔽的情况下对整个模块性能的影响</a:t>
            </a:r>
            <a:endParaRPr lang="zh-CN" altLang="en-US"/>
          </a:p>
        </p:txBody>
      </p:sp>
    </p:spTree>
  </p:cSld>
  <p:clrMapOvr>
    <a:masterClrMapping/>
  </p:clrMapOvr>
  <p:transition>
    <p:pull dir="rd"/>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7.3 太阳能光伏并网发电</a:t>
            </a:r>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pic>
        <p:nvPicPr>
          <p:cNvPr id="632" name="图片 632"/>
          <p:cNvPicPr>
            <a:picLocks noChangeAspect="1" noChangeArrowheads="1"/>
          </p:cNvPicPr>
          <p:nvPr>
            <p:ph idx="1"/>
          </p:nvPr>
        </p:nvPicPr>
        <p:blipFill>
          <a:blip r:embed="rId1" cstate="print">
            <a:extLst>
              <a:ext uri="{28A0092B-C50C-407E-A947-70E740481C1C}">
                <a14:useLocalDpi xmlns:a14="http://schemas.microsoft.com/office/drawing/2010/main" val="0"/>
              </a:ext>
            </a:extLst>
          </a:blip>
          <a:srcRect/>
          <a:stretch>
            <a:fillRect/>
          </a:stretch>
        </p:blipFill>
        <p:spPr>
          <a:xfrm>
            <a:off x="462280" y="1267460"/>
            <a:ext cx="7924800" cy="2063115"/>
          </a:xfrm>
          <a:prstGeom prst="rect">
            <a:avLst/>
          </a:prstGeom>
          <a:noFill/>
          <a:ln>
            <a:noFill/>
          </a:ln>
        </p:spPr>
      </p:pic>
      <p:sp>
        <p:nvSpPr>
          <p:cNvPr id="115" name="文本框 114"/>
          <p:cNvSpPr txBox="1"/>
          <p:nvPr/>
        </p:nvSpPr>
        <p:spPr>
          <a:xfrm>
            <a:off x="313690" y="3321050"/>
            <a:ext cx="7778750" cy="583565"/>
          </a:xfrm>
          <a:prstGeom prst="rect">
            <a:avLst/>
          </a:prstGeom>
          <a:noFill/>
          <a:ln w="9525">
            <a:noFill/>
          </a:ln>
        </p:spPr>
        <p:txBody>
          <a:bodyPr wrap="square">
            <a:spAutoFit/>
          </a:bodyPr>
          <a:p>
            <a:pPr algn="ctr"/>
            <a:r>
              <a:rPr lang="zh-CN" sz="1600">
                <a:latin typeface="Times New Roman" panose="02020603050405020304" pitchFamily="2" charset="0"/>
                <a:ea typeface="宋体" panose="02010600030101010101" pitchFamily="2" charset="-122"/>
              </a:rPr>
              <a:t>（</a:t>
            </a:r>
            <a:r>
              <a:rPr lang="en-US" sz="1600">
                <a:latin typeface="Times New Roman" panose="02020603050405020304" pitchFamily="2" charset="0"/>
                <a:ea typeface="宋体" panose="02010600030101010101" pitchFamily="2" charset="-122"/>
                <a:cs typeface="Times New Roman" panose="02020603050405020304" pitchFamily="2" charset="0"/>
              </a:rPr>
              <a:t>a</a:t>
            </a:r>
            <a:r>
              <a:rPr lang="zh-CN" sz="1600">
                <a:latin typeface="Times New Roman" panose="02020603050405020304" pitchFamily="2" charset="0"/>
                <a:ea typeface="宋体" panose="02010600030101010101" pitchFamily="2" charset="-122"/>
              </a:rPr>
              <a:t>）无二极管电池串联                                       （</a:t>
            </a:r>
            <a:r>
              <a:rPr lang="en-US" sz="1600">
                <a:latin typeface="Times New Roman" panose="02020603050405020304" pitchFamily="2" charset="0"/>
                <a:ea typeface="宋体" panose="02010600030101010101" pitchFamily="2" charset="-122"/>
              </a:rPr>
              <a:t>b</a:t>
            </a:r>
            <a:r>
              <a:rPr lang="zh-CN" sz="1600">
                <a:latin typeface="Times New Roman" panose="02020603050405020304" pitchFamily="2" charset="0"/>
                <a:ea typeface="宋体" panose="02010600030101010101" pitchFamily="2" charset="-122"/>
              </a:rPr>
              <a:t>）有二极管电池串联图</a:t>
            </a:r>
            <a:r>
              <a:rPr lang="en-US" sz="1600">
                <a:latin typeface="Times New Roman" panose="02020603050405020304" pitchFamily="2" charset="0"/>
                <a:ea typeface="宋体" panose="02010600030101010101" pitchFamily="2" charset="-122"/>
                <a:cs typeface="Times New Roman" panose="02020603050405020304" pitchFamily="2" charset="0"/>
              </a:rPr>
              <a:t>7.3</a:t>
            </a:r>
            <a:r>
              <a:rPr lang="en-US" sz="1600">
                <a:latin typeface="宋体" panose="02010600030101010101" pitchFamily="2" charset="-122"/>
                <a:ea typeface="宋体" panose="02010600030101010101" pitchFamily="2" charset="-122"/>
                <a:cs typeface="黑体" panose="02010609060101010101" pitchFamily="1" charset="-122"/>
              </a:rPr>
              <a:t>-8</a:t>
            </a:r>
            <a:r>
              <a:rPr lang="en-US" sz="1600">
                <a:latin typeface="Times New Roman" panose="02020603050405020304" pitchFamily="2" charset="0"/>
                <a:ea typeface="宋体" panose="02010600030101010101" pitchFamily="2" charset="-122"/>
                <a:cs typeface="Times New Roman" panose="02020603050405020304" pitchFamily="2" charset="0"/>
              </a:rPr>
              <a:t> </a:t>
            </a:r>
            <a:r>
              <a:rPr lang="zh-CN" sz="1600">
                <a:latin typeface="Times New Roman" panose="02020603050405020304" pitchFamily="2" charset="0"/>
                <a:ea typeface="宋体" panose="02010600030101010101" pitchFamily="2" charset="-122"/>
              </a:rPr>
              <a:t>不同</a:t>
            </a:r>
            <a:r>
              <a:rPr lang="zh-CN" sz="1600">
                <a:ea typeface="宋体" panose="02010600030101010101" pitchFamily="2" charset="-122"/>
              </a:rPr>
              <a:t>特性串联电池有无旁路二极管对比</a:t>
            </a:r>
            <a:endParaRPr lang="zh-CN" altLang="en-US" sz="1600">
              <a:ea typeface="宋体" panose="02010600030101010101" pitchFamily="2" charset="-122"/>
            </a:endParaRPr>
          </a:p>
        </p:txBody>
      </p:sp>
      <p:sp>
        <p:nvSpPr>
          <p:cNvPr id="5" name="文本框 4"/>
          <p:cNvSpPr txBox="1"/>
          <p:nvPr/>
        </p:nvSpPr>
        <p:spPr>
          <a:xfrm>
            <a:off x="511810" y="3830955"/>
            <a:ext cx="7825740" cy="1014730"/>
          </a:xfrm>
          <a:prstGeom prst="rect">
            <a:avLst/>
          </a:prstGeom>
          <a:noFill/>
          <a:ln w="9525">
            <a:noFill/>
          </a:ln>
        </p:spPr>
        <p:txBody>
          <a:bodyPr wrap="square">
            <a:spAutoFit/>
          </a:bodyPr>
          <a:p>
            <a:r>
              <a:rPr lang="zh-CN" sz="2000">
                <a:latin typeface="Times New Roman" panose="02020603050405020304" pitchFamily="2" charset="0"/>
                <a:ea typeface="宋体" panose="02010600030101010101" pitchFamily="2" charset="-122"/>
              </a:rPr>
              <a:t>此外</a:t>
            </a:r>
            <a:r>
              <a:rPr lang="zh-CN" sz="2000">
                <a:ea typeface="宋体" panose="02010600030101010101" pitchFamily="2" charset="-122"/>
              </a:rPr>
              <a:t>，每个串联支路在</a:t>
            </a:r>
            <a:r>
              <a:rPr lang="zh-CN" sz="2000">
                <a:latin typeface="Times New Roman" panose="02020603050405020304" pitchFamily="2" charset="0"/>
                <a:ea typeface="宋体" panose="02010600030101010101" pitchFamily="2" charset="-122"/>
              </a:rPr>
              <a:t>和</a:t>
            </a:r>
            <a:r>
              <a:rPr lang="zh-CN" sz="2000">
                <a:ea typeface="宋体" panose="02010600030101010101" pitchFamily="2" charset="-122"/>
              </a:rPr>
              <a:t>其他支路并联之前，需要先串联一个阻断二极管（</a:t>
            </a:r>
            <a:r>
              <a:rPr lang="zh-CN" sz="2000">
                <a:latin typeface="Times New Roman" panose="02020603050405020304" pitchFamily="2" charset="0"/>
                <a:ea typeface="宋体" panose="02010600030101010101" pitchFamily="2" charset="-122"/>
              </a:rPr>
              <a:t>如图</a:t>
            </a:r>
            <a:r>
              <a:rPr lang="en-US" sz="2000">
                <a:latin typeface="Times New Roman" panose="02020603050405020304" pitchFamily="2" charset="0"/>
                <a:ea typeface="宋体" panose="02010600030101010101" pitchFamily="2" charset="-122"/>
                <a:cs typeface="Times New Roman" panose="02020603050405020304" pitchFamily="2" charset="0"/>
              </a:rPr>
              <a:t>7.3</a:t>
            </a:r>
            <a:r>
              <a:rPr lang="en-US" sz="2000">
                <a:latin typeface="宋体" panose="02010600030101010101" pitchFamily="2" charset="-122"/>
                <a:ea typeface="宋体" panose="02010600030101010101" pitchFamily="2" charset="-122"/>
                <a:cs typeface="黑体" panose="02010609060101010101" pitchFamily="1" charset="-122"/>
              </a:rPr>
              <a:t>-9</a:t>
            </a:r>
            <a:r>
              <a:rPr lang="zh-CN" sz="2000">
                <a:latin typeface="Times New Roman" panose="02020603050405020304" pitchFamily="2" charset="0"/>
                <a:ea typeface="宋体" panose="02010600030101010101" pitchFamily="2" charset="-122"/>
              </a:rPr>
              <a:t>所示</a:t>
            </a:r>
            <a:r>
              <a:rPr lang="zh-CN" sz="2000">
                <a:ea typeface="宋体" panose="02010600030101010101" pitchFamily="2" charset="-122"/>
              </a:rPr>
              <a:t>）</a:t>
            </a:r>
            <a:r>
              <a:rPr lang="zh-CN" sz="2000">
                <a:latin typeface="Times New Roman" panose="02020603050405020304" pitchFamily="2" charset="0"/>
                <a:ea typeface="宋体" panose="02010600030101010101" pitchFamily="2" charset="-122"/>
              </a:rPr>
              <a:t>，</a:t>
            </a:r>
            <a:r>
              <a:rPr lang="zh-CN" sz="2000">
                <a:ea typeface="宋体" panose="02010600030101010101" pitchFamily="2" charset="-122"/>
              </a:rPr>
              <a:t>阻断二极管在正常模块输出电压高于</a:t>
            </a:r>
            <a:r>
              <a:rPr lang="zh-CN" sz="2000">
                <a:latin typeface="Times New Roman" panose="02020603050405020304" pitchFamily="2" charset="0"/>
                <a:ea typeface="宋体" panose="02010600030101010101" pitchFamily="2" charset="-122"/>
              </a:rPr>
              <a:t>受阴影</a:t>
            </a:r>
            <a:r>
              <a:rPr lang="zh-CN" sz="2000">
                <a:ea typeface="宋体" panose="02010600030101010101" pitchFamily="2" charset="-122"/>
              </a:rPr>
              <a:t>模块的最大</a:t>
            </a:r>
            <a:r>
              <a:rPr lang="zh-CN" sz="2000">
                <a:latin typeface="Times New Roman" panose="02020603050405020304" pitchFamily="2" charset="0"/>
                <a:ea typeface="宋体" panose="02010600030101010101" pitchFamily="2" charset="-122"/>
              </a:rPr>
              <a:t>输出</a:t>
            </a:r>
            <a:r>
              <a:rPr lang="zh-CN" sz="2000">
                <a:ea typeface="宋体" panose="02010600030101010101" pitchFamily="2" charset="-122"/>
              </a:rPr>
              <a:t>电压时发挥作用，</a:t>
            </a:r>
            <a:endParaRPr lang="zh-CN" altLang="en-US" sz="2000">
              <a:ea typeface="宋体" panose="02010600030101010101" pitchFamily="2" charset="-122"/>
            </a:endParaRPr>
          </a:p>
        </p:txBody>
      </p:sp>
      <p:pic>
        <p:nvPicPr>
          <p:cNvPr id="633" name="图片 63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4870768" y="4526915"/>
            <a:ext cx="2583815" cy="1626870"/>
          </a:xfrm>
          <a:prstGeom prst="rect">
            <a:avLst/>
          </a:prstGeom>
          <a:noFill/>
          <a:ln>
            <a:noFill/>
          </a:ln>
        </p:spPr>
      </p:pic>
      <p:sp>
        <p:nvSpPr>
          <p:cNvPr id="6" name="文本框 5"/>
          <p:cNvSpPr txBox="1"/>
          <p:nvPr/>
        </p:nvSpPr>
        <p:spPr>
          <a:xfrm>
            <a:off x="4709160" y="6248400"/>
            <a:ext cx="3977640" cy="275590"/>
          </a:xfrm>
          <a:prstGeom prst="rect">
            <a:avLst/>
          </a:prstGeom>
          <a:noFill/>
          <a:ln w="9525">
            <a:noFill/>
          </a:ln>
        </p:spPr>
        <p:txBody>
          <a:bodyPr wrap="square">
            <a:spAutoFit/>
          </a:bodyPr>
          <a:p>
            <a:r>
              <a:rPr lang="zh-CN" sz="1200">
                <a:latin typeface="Times New Roman" panose="02020603050405020304" pitchFamily="2" charset="0"/>
                <a:ea typeface="宋体" panose="02010600030101010101" pitchFamily="2" charset="-122"/>
              </a:rPr>
              <a:t>图</a:t>
            </a:r>
            <a:r>
              <a:rPr lang="en-US" sz="1200">
                <a:latin typeface="Times New Roman" panose="02020603050405020304" pitchFamily="2" charset="0"/>
                <a:ea typeface="宋体" panose="02010600030101010101" pitchFamily="2" charset="-122"/>
                <a:cs typeface="Times New Roman" panose="02020603050405020304" pitchFamily="2" charset="0"/>
              </a:rPr>
              <a:t>7.3</a:t>
            </a:r>
            <a:r>
              <a:rPr lang="en-US" sz="1200">
                <a:latin typeface="宋体" panose="02010600030101010101" pitchFamily="2" charset="-122"/>
                <a:ea typeface="宋体" panose="02010600030101010101" pitchFamily="2" charset="-122"/>
                <a:cs typeface="黑体" panose="02010609060101010101" pitchFamily="1" charset="-122"/>
              </a:rPr>
              <a:t>-9</a:t>
            </a:r>
            <a:r>
              <a:rPr lang="en-US" sz="1200">
                <a:latin typeface="Times New Roman" panose="02020603050405020304" pitchFamily="2" charset="0"/>
                <a:ea typeface="宋体" panose="02010600030101010101" pitchFamily="2" charset="-122"/>
                <a:cs typeface="Times New Roman" panose="02020603050405020304" pitchFamily="2" charset="0"/>
              </a:rPr>
              <a:t> </a:t>
            </a:r>
            <a:r>
              <a:rPr lang="zh-CN" sz="1200">
                <a:latin typeface="Times New Roman" panose="02020603050405020304" pitchFamily="2" charset="0"/>
                <a:ea typeface="宋体" panose="02010600030101010101" pitchFamily="2" charset="-122"/>
              </a:rPr>
              <a:t>添加</a:t>
            </a:r>
            <a:r>
              <a:rPr lang="zh-CN" sz="1200">
                <a:ea typeface="宋体" panose="02010600030101010101" pitchFamily="2" charset="-122"/>
              </a:rPr>
              <a:t>旁路二极管和阻断二极管后的电路图</a:t>
            </a:r>
            <a:endParaRPr lang="zh-CN" altLang="en-US"/>
          </a:p>
        </p:txBody>
      </p:sp>
    </p:spTree>
  </p:cSld>
  <p:clrMapOvr>
    <a:masterClrMapping/>
  </p:clrMapOvr>
  <p:transition>
    <p:pull dir="rd"/>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7.3 太阳能光伏并网发电</a:t>
            </a:r>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pic>
        <p:nvPicPr>
          <p:cNvPr id="634" name="图片 634"/>
          <p:cNvPicPr>
            <a:picLocks noChangeAspect="1" noChangeArrowheads="1"/>
          </p:cNvPicPr>
          <p:nvPr>
            <p:ph idx="1"/>
          </p:nvPr>
        </p:nvPicPr>
        <p:blipFill>
          <a:blip r:embed="rId1" cstate="print">
            <a:extLst>
              <a:ext uri="{28A0092B-C50C-407E-A947-70E740481C1C}">
                <a14:useLocalDpi xmlns:a14="http://schemas.microsoft.com/office/drawing/2010/main" val="0"/>
              </a:ext>
            </a:extLst>
          </a:blip>
          <a:srcRect/>
          <a:stretch>
            <a:fillRect/>
          </a:stretch>
        </p:blipFill>
        <p:spPr>
          <a:xfrm>
            <a:off x="1337310" y="2220595"/>
            <a:ext cx="6029325" cy="2202815"/>
          </a:xfrm>
          <a:prstGeom prst="rect">
            <a:avLst/>
          </a:prstGeom>
          <a:noFill/>
          <a:ln>
            <a:noFill/>
          </a:ln>
        </p:spPr>
      </p:pic>
      <p:pic>
        <p:nvPicPr>
          <p:cNvPr id="635" name="图片 63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1752283" y="4838065"/>
            <a:ext cx="5050155" cy="1339850"/>
          </a:xfrm>
          <a:prstGeom prst="rect">
            <a:avLst/>
          </a:prstGeom>
          <a:noFill/>
          <a:ln>
            <a:noFill/>
          </a:ln>
        </p:spPr>
      </p:pic>
      <p:sp>
        <p:nvSpPr>
          <p:cNvPr id="115" name="文本框 114"/>
          <p:cNvSpPr txBox="1"/>
          <p:nvPr/>
        </p:nvSpPr>
        <p:spPr>
          <a:xfrm>
            <a:off x="1811655" y="4562475"/>
            <a:ext cx="5080000" cy="275590"/>
          </a:xfrm>
          <a:prstGeom prst="rect">
            <a:avLst/>
          </a:prstGeom>
          <a:noFill/>
          <a:ln w="9525">
            <a:noFill/>
          </a:ln>
        </p:spPr>
        <p:txBody>
          <a:bodyPr>
            <a:spAutoFit/>
          </a:bodyPr>
          <a:p>
            <a:pPr algn="ctr"/>
            <a:r>
              <a:rPr lang="zh-CN" sz="1200">
                <a:latin typeface="Times New Roman" panose="02020603050405020304" pitchFamily="2" charset="0"/>
                <a:ea typeface="宋体" panose="02010600030101010101" pitchFamily="2" charset="-122"/>
              </a:rPr>
              <a:t>图</a:t>
            </a:r>
            <a:r>
              <a:rPr lang="en-US" sz="1200">
                <a:latin typeface="Times New Roman" panose="02020603050405020304" pitchFamily="2" charset="0"/>
                <a:ea typeface="宋体" panose="02010600030101010101" pitchFamily="2" charset="-122"/>
                <a:cs typeface="Times New Roman" panose="02020603050405020304" pitchFamily="2" charset="0"/>
              </a:rPr>
              <a:t>7.3</a:t>
            </a:r>
            <a:r>
              <a:rPr lang="en-US" sz="1200">
                <a:latin typeface="宋体" panose="02010600030101010101" pitchFamily="2" charset="-122"/>
                <a:ea typeface="宋体" panose="02010600030101010101" pitchFamily="2" charset="-122"/>
                <a:cs typeface="黑体" panose="02010609060101010101" pitchFamily="1" charset="-122"/>
              </a:rPr>
              <a:t>-10 </a:t>
            </a:r>
            <a:r>
              <a:rPr lang="zh-CN" sz="1200">
                <a:latin typeface="Times New Roman" panose="02020603050405020304" pitchFamily="2" charset="0"/>
                <a:ea typeface="宋体" panose="02010600030101010101" pitchFamily="2" charset="-122"/>
              </a:rPr>
              <a:t>二极管</a:t>
            </a:r>
            <a:r>
              <a:rPr lang="zh-CN" sz="1200">
                <a:ea typeface="宋体" panose="02010600030101010101" pitchFamily="2" charset="-122"/>
              </a:rPr>
              <a:t>与电池特性</a:t>
            </a:r>
            <a:r>
              <a:rPr lang="zh-CN" sz="1200">
                <a:latin typeface="Times New Roman" panose="02020603050405020304" pitchFamily="2" charset="0"/>
                <a:ea typeface="宋体" panose="02010600030101010101" pitchFamily="2" charset="-122"/>
              </a:rPr>
              <a:t>曲线</a:t>
            </a:r>
            <a:r>
              <a:rPr lang="zh-CN" sz="1200">
                <a:ea typeface="宋体" panose="02010600030101010101" pitchFamily="2" charset="-122"/>
              </a:rPr>
              <a:t>对比</a:t>
            </a:r>
            <a:endParaRPr lang="zh-CN" altLang="en-US"/>
          </a:p>
        </p:txBody>
      </p:sp>
      <p:sp>
        <p:nvSpPr>
          <p:cNvPr id="5" name="文本框 4"/>
          <p:cNvSpPr txBox="1"/>
          <p:nvPr/>
        </p:nvSpPr>
        <p:spPr>
          <a:xfrm>
            <a:off x="1811655" y="6248400"/>
            <a:ext cx="5080000" cy="275590"/>
          </a:xfrm>
          <a:prstGeom prst="rect">
            <a:avLst/>
          </a:prstGeom>
          <a:noFill/>
          <a:ln w="9525">
            <a:noFill/>
          </a:ln>
        </p:spPr>
        <p:txBody>
          <a:bodyPr>
            <a:spAutoFit/>
          </a:bodyPr>
          <a:p>
            <a:pPr algn="ctr"/>
            <a:r>
              <a:rPr lang="zh-CN" sz="1200">
                <a:latin typeface="Times New Roman" panose="02020603050405020304" pitchFamily="2" charset="0"/>
                <a:ea typeface="宋体" panose="02010600030101010101" pitchFamily="2" charset="-122"/>
              </a:rPr>
              <a:t>图</a:t>
            </a:r>
            <a:r>
              <a:rPr lang="en-US" sz="1200">
                <a:latin typeface="Times New Roman" panose="02020603050405020304" pitchFamily="2" charset="0"/>
                <a:ea typeface="宋体" panose="02010600030101010101" pitchFamily="2" charset="-122"/>
                <a:cs typeface="Times New Roman" panose="02020603050405020304" pitchFamily="2" charset="0"/>
              </a:rPr>
              <a:t>7.3</a:t>
            </a:r>
            <a:r>
              <a:rPr lang="en-US" sz="1200">
                <a:latin typeface="宋体" panose="02010600030101010101" pitchFamily="2" charset="-122"/>
                <a:ea typeface="宋体" panose="02010600030101010101" pitchFamily="2" charset="-122"/>
                <a:cs typeface="黑体" panose="02010609060101010101" pitchFamily="1" charset="-122"/>
              </a:rPr>
              <a:t>-11</a:t>
            </a:r>
            <a:r>
              <a:rPr lang="en-US" sz="1200">
                <a:latin typeface="Times New Roman" panose="02020603050405020304" pitchFamily="2" charset="0"/>
                <a:ea typeface="宋体" panose="02010600030101010101" pitchFamily="2" charset="-122"/>
                <a:cs typeface="Times New Roman" panose="02020603050405020304" pitchFamily="2" charset="0"/>
              </a:rPr>
              <a:t> </a:t>
            </a:r>
            <a:r>
              <a:rPr lang="zh-CN" sz="1200">
                <a:latin typeface="Times New Roman" panose="02020603050405020304" pitchFamily="2" charset="0"/>
                <a:ea typeface="宋体" panose="02010600030101010101" pitchFamily="2" charset="-122"/>
              </a:rPr>
              <a:t>添加</a:t>
            </a:r>
            <a:r>
              <a:rPr lang="zh-CN" sz="1200">
                <a:ea typeface="宋体" panose="02010600030101010101" pitchFamily="2" charset="-122"/>
              </a:rPr>
              <a:t>旁路二极管后的电路模型</a:t>
            </a:r>
            <a:endParaRPr lang="zh-CN" altLang="en-US"/>
          </a:p>
        </p:txBody>
      </p:sp>
      <p:sp>
        <p:nvSpPr>
          <p:cNvPr id="6" name="文本框 5"/>
          <p:cNvSpPr txBox="1"/>
          <p:nvPr/>
        </p:nvSpPr>
        <p:spPr>
          <a:xfrm>
            <a:off x="666115" y="1477010"/>
            <a:ext cx="7475220" cy="706755"/>
          </a:xfrm>
          <a:prstGeom prst="rect">
            <a:avLst/>
          </a:prstGeom>
          <a:noFill/>
          <a:ln w="9525">
            <a:noFill/>
          </a:ln>
        </p:spPr>
        <p:txBody>
          <a:bodyPr wrap="square">
            <a:spAutoFit/>
          </a:bodyPr>
          <a:p>
            <a:r>
              <a:rPr lang="zh-CN" sz="2000">
                <a:latin typeface="Times New Roman" panose="02020603050405020304" pitchFamily="2" charset="0"/>
                <a:ea typeface="宋体" panose="02010600030101010101" pitchFamily="2" charset="-122"/>
              </a:rPr>
              <a:t>添加</a:t>
            </a:r>
            <a:r>
              <a:rPr lang="zh-CN" sz="2000">
                <a:ea typeface="宋体" panose="02010600030101010101" pitchFamily="2" charset="-122"/>
              </a:rPr>
              <a:t>旁路二极管后的</a:t>
            </a:r>
            <a:r>
              <a:rPr lang="zh-CN" sz="2000">
                <a:latin typeface="Times New Roman" panose="02020603050405020304" pitchFamily="2" charset="0"/>
                <a:ea typeface="宋体" panose="02010600030101010101" pitchFamily="2" charset="-122"/>
              </a:rPr>
              <a:t>电路</a:t>
            </a:r>
            <a:r>
              <a:rPr lang="zh-CN" sz="2000">
                <a:ea typeface="宋体" panose="02010600030101010101" pitchFamily="2" charset="-122"/>
              </a:rPr>
              <a:t>模型如图</a:t>
            </a:r>
            <a:r>
              <a:rPr lang="en-US" sz="2000">
                <a:latin typeface="Times New Roman" panose="02020603050405020304" pitchFamily="2" charset="0"/>
                <a:ea typeface="宋体" panose="02010600030101010101" pitchFamily="2" charset="-122"/>
              </a:rPr>
              <a:t>7.3</a:t>
            </a:r>
            <a:r>
              <a:rPr lang="en-US" sz="2000">
                <a:latin typeface="宋体" panose="02010600030101010101" pitchFamily="2" charset="-122"/>
                <a:ea typeface="宋体" panose="02010600030101010101" pitchFamily="2" charset="-122"/>
                <a:cs typeface="黑体" panose="02010609060101010101" pitchFamily="1" charset="-122"/>
              </a:rPr>
              <a:t>-11</a:t>
            </a:r>
            <a:r>
              <a:rPr lang="zh-CN" sz="2000">
                <a:latin typeface="Times New Roman" panose="02020603050405020304" pitchFamily="2" charset="0"/>
                <a:ea typeface="宋体" panose="02010600030101010101" pitchFamily="2" charset="-122"/>
              </a:rPr>
              <a:t>所示</a:t>
            </a:r>
            <a:r>
              <a:rPr lang="zh-CN" sz="2000">
                <a:ea typeface="宋体" panose="02010600030101010101" pitchFamily="2" charset="-122"/>
              </a:rPr>
              <a:t>。旁路</a:t>
            </a:r>
            <a:r>
              <a:rPr lang="zh-CN" sz="2000">
                <a:latin typeface="Times New Roman" panose="02020603050405020304" pitchFamily="2" charset="0"/>
                <a:ea typeface="宋体" panose="02010600030101010101" pitchFamily="2" charset="-122"/>
              </a:rPr>
              <a:t>二极管</a:t>
            </a:r>
            <a:r>
              <a:rPr lang="zh-CN" sz="2000">
                <a:ea typeface="宋体" panose="02010600030101010101" pitchFamily="2" charset="-122"/>
              </a:rPr>
              <a:t>会在</a:t>
            </a:r>
            <a:r>
              <a:rPr lang="zh-CN" sz="2000">
                <a:latin typeface="Times New Roman" panose="02020603050405020304" pitchFamily="2" charset="0"/>
                <a:ea typeface="宋体" panose="02010600030101010101" pitchFamily="2" charset="-122"/>
              </a:rPr>
              <a:t>某个</a:t>
            </a:r>
            <a:r>
              <a:rPr lang="zh-CN" sz="2000">
                <a:ea typeface="宋体" panose="02010600030101010101" pitchFamily="2" charset="-122"/>
              </a:rPr>
              <a:t>串联模块</a:t>
            </a:r>
            <a:r>
              <a:rPr lang="zh-CN" sz="2000">
                <a:latin typeface="Times New Roman" panose="02020603050405020304" pitchFamily="2" charset="0"/>
                <a:ea typeface="宋体" panose="02010600030101010101" pitchFamily="2" charset="-122"/>
              </a:rPr>
              <a:t>受到</a:t>
            </a:r>
            <a:r>
              <a:rPr lang="zh-CN" sz="2000">
                <a:ea typeface="宋体" panose="02010600030101010101" pitchFamily="2" charset="-122"/>
              </a:rPr>
              <a:t>阴影的情况下</a:t>
            </a:r>
            <a:r>
              <a:rPr lang="zh-CN" sz="2000">
                <a:latin typeface="Times New Roman" panose="02020603050405020304" pitchFamily="2" charset="0"/>
                <a:ea typeface="宋体" panose="02010600030101010101" pitchFamily="2" charset="-122"/>
              </a:rPr>
              <a:t>产生</a:t>
            </a:r>
            <a:r>
              <a:rPr lang="zh-CN" sz="2000">
                <a:ea typeface="宋体" panose="02010600030101010101" pitchFamily="2" charset="-122"/>
              </a:rPr>
              <a:t>作用。</a:t>
            </a:r>
            <a:endParaRPr lang="zh-CN" altLang="en-US" sz="2000">
              <a:ea typeface="宋体" panose="02010600030101010101" pitchFamily="2" charset="-122"/>
            </a:endParaRPr>
          </a:p>
        </p:txBody>
      </p:sp>
    </p:spTree>
  </p:cSld>
  <p:clrMapOvr>
    <a:masterClrMapping/>
  </p:clrMapOvr>
  <p:transition>
    <p:pull dir="rd"/>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7.3 太阳能光伏并网发电</a:t>
            </a:r>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pic>
        <p:nvPicPr>
          <p:cNvPr id="636" name="图片 636"/>
          <p:cNvPicPr>
            <a:picLocks noChangeAspect="1" noChangeArrowheads="1"/>
          </p:cNvPicPr>
          <p:nvPr>
            <p:ph idx="1"/>
          </p:nvPr>
        </p:nvPicPr>
        <p:blipFill>
          <a:blip r:embed="rId1" cstate="print">
            <a:extLst>
              <a:ext uri="{28A0092B-C50C-407E-A947-70E740481C1C}">
                <a14:useLocalDpi xmlns:a14="http://schemas.microsoft.com/office/drawing/2010/main" val="0"/>
              </a:ext>
            </a:extLst>
          </a:blip>
          <a:srcRect/>
          <a:stretch>
            <a:fillRect/>
          </a:stretch>
        </p:blipFill>
        <p:spPr>
          <a:xfrm>
            <a:off x="609600" y="2185670"/>
            <a:ext cx="7924800" cy="4062730"/>
          </a:xfrm>
          <a:prstGeom prst="rect">
            <a:avLst/>
          </a:prstGeom>
          <a:noFill/>
          <a:ln>
            <a:noFill/>
          </a:ln>
        </p:spPr>
      </p:pic>
      <p:sp>
        <p:nvSpPr>
          <p:cNvPr id="115" name="文本框 114"/>
          <p:cNvSpPr txBox="1"/>
          <p:nvPr/>
        </p:nvSpPr>
        <p:spPr>
          <a:xfrm>
            <a:off x="1811655" y="6248400"/>
            <a:ext cx="5080000" cy="275590"/>
          </a:xfrm>
          <a:prstGeom prst="rect">
            <a:avLst/>
          </a:prstGeom>
          <a:noFill/>
          <a:ln w="9525">
            <a:noFill/>
          </a:ln>
        </p:spPr>
        <p:txBody>
          <a:bodyPr>
            <a:spAutoFit/>
          </a:bodyPr>
          <a:p>
            <a:pPr algn="ctr"/>
            <a:r>
              <a:rPr lang="zh-CN" sz="1050">
                <a:latin typeface="Times New Roman" panose="02020603050405020304" pitchFamily="2" charset="0"/>
                <a:ea typeface="宋体" panose="02010600030101010101" pitchFamily="2" charset="-122"/>
              </a:rPr>
              <a:t>图</a:t>
            </a:r>
            <a:r>
              <a:rPr lang="en-US" sz="1050">
                <a:latin typeface="Times New Roman" panose="02020603050405020304" pitchFamily="2" charset="0"/>
                <a:ea typeface="宋体" panose="02010600030101010101" pitchFamily="2" charset="-122"/>
                <a:cs typeface="Times New Roman" panose="02020603050405020304" pitchFamily="2" charset="0"/>
              </a:rPr>
              <a:t>7.3</a:t>
            </a:r>
            <a:r>
              <a:rPr lang="en-US" sz="1200">
                <a:latin typeface="宋体" panose="02010600030101010101" pitchFamily="2" charset="-122"/>
                <a:ea typeface="宋体" panose="02010600030101010101" pitchFamily="2" charset="-122"/>
                <a:cs typeface="黑体" panose="02010609060101010101" pitchFamily="1" charset="-122"/>
              </a:rPr>
              <a:t>-12</a:t>
            </a:r>
            <a:r>
              <a:rPr lang="zh-CN" sz="1050">
                <a:latin typeface="Times New Roman" panose="02020603050405020304" pitchFamily="2" charset="0"/>
                <a:ea typeface="宋体" panose="02010600030101010101" pitchFamily="2" charset="-122"/>
              </a:rPr>
              <a:t>不同</a:t>
            </a:r>
            <a:r>
              <a:rPr lang="zh-CN" sz="1050">
                <a:ea typeface="宋体" panose="02010600030101010101" pitchFamily="2" charset="-122"/>
              </a:rPr>
              <a:t>性能组件串联曲线合成</a:t>
            </a:r>
            <a:endParaRPr lang="zh-CN" altLang="en-US"/>
          </a:p>
        </p:txBody>
      </p:sp>
      <p:sp>
        <p:nvSpPr>
          <p:cNvPr id="5" name="文本框 4"/>
          <p:cNvSpPr txBox="1"/>
          <p:nvPr/>
        </p:nvSpPr>
        <p:spPr>
          <a:xfrm>
            <a:off x="499110" y="1423670"/>
            <a:ext cx="7711440" cy="1014730"/>
          </a:xfrm>
          <a:prstGeom prst="rect">
            <a:avLst/>
          </a:prstGeom>
          <a:noFill/>
          <a:ln w="9525">
            <a:noFill/>
          </a:ln>
        </p:spPr>
        <p:txBody>
          <a:bodyPr wrap="square">
            <a:spAutoFit/>
          </a:bodyPr>
          <a:p>
            <a:r>
              <a:rPr lang="zh-CN" sz="2000">
                <a:ea typeface="宋体" panose="02010600030101010101" pitchFamily="2" charset="-122"/>
              </a:rPr>
              <a:t>当两个性能不同的</a:t>
            </a:r>
            <a:r>
              <a:rPr lang="zh-CN" sz="2000">
                <a:latin typeface="Times New Roman" panose="02020603050405020304" pitchFamily="2" charset="0"/>
                <a:ea typeface="宋体" panose="02010600030101010101" pitchFamily="2" charset="-122"/>
              </a:rPr>
              <a:t>模块</a:t>
            </a:r>
            <a:r>
              <a:rPr lang="zh-CN" sz="2000">
                <a:ea typeface="宋体" panose="02010600030101010101" pitchFamily="2" charset="-122"/>
              </a:rPr>
              <a:t>串联到一起时，电压仍</a:t>
            </a:r>
            <a:r>
              <a:rPr lang="zh-CN" sz="2000">
                <a:latin typeface="Times New Roman" panose="02020603050405020304" pitchFamily="2" charset="0"/>
                <a:ea typeface="宋体" panose="02010600030101010101" pitchFamily="2" charset="-122"/>
              </a:rPr>
              <a:t>叠加</a:t>
            </a:r>
            <a:r>
              <a:rPr lang="zh-CN" sz="2000">
                <a:ea typeface="宋体" panose="02010600030101010101" pitchFamily="2" charset="-122"/>
              </a:rPr>
              <a:t>。但是</a:t>
            </a:r>
            <a:r>
              <a:rPr lang="zh-CN" sz="2000">
                <a:latin typeface="Times New Roman" panose="02020603050405020304" pitchFamily="2" charset="0"/>
                <a:ea typeface="宋体" panose="02010600030101010101" pitchFamily="2" charset="-122"/>
              </a:rPr>
              <a:t>电流</a:t>
            </a:r>
            <a:r>
              <a:rPr lang="zh-CN" sz="2000">
                <a:ea typeface="宋体" panose="02010600030101010101" pitchFamily="2" charset="-122"/>
              </a:rPr>
              <a:t>将被限制在略高于串联模块中电流较小的模块产生的电流值，如图</a:t>
            </a:r>
            <a:r>
              <a:rPr lang="en-US" sz="2000">
                <a:latin typeface="Times New Roman" panose="02020603050405020304" pitchFamily="2" charset="0"/>
                <a:ea typeface="宋体" panose="02010600030101010101" pitchFamily="2" charset="-122"/>
              </a:rPr>
              <a:t>7.3</a:t>
            </a:r>
            <a:r>
              <a:rPr lang="en-US" sz="2000">
                <a:latin typeface="宋体" panose="02010600030101010101" pitchFamily="2" charset="-122"/>
                <a:ea typeface="宋体" panose="02010600030101010101" pitchFamily="2" charset="-122"/>
                <a:cs typeface="黑体" panose="02010609060101010101" pitchFamily="1" charset="-122"/>
              </a:rPr>
              <a:t>-12</a:t>
            </a:r>
            <a:r>
              <a:rPr lang="zh-CN" sz="2000">
                <a:latin typeface="Times New Roman" panose="02020603050405020304" pitchFamily="2" charset="0"/>
                <a:ea typeface="宋体" panose="02010600030101010101" pitchFamily="2" charset="-122"/>
              </a:rPr>
              <a:t>所示</a:t>
            </a:r>
            <a:r>
              <a:rPr lang="zh-CN" sz="2000">
                <a:ea typeface="宋体" panose="02010600030101010101" pitchFamily="2" charset="-122"/>
              </a:rPr>
              <a:t>。</a:t>
            </a:r>
            <a:endParaRPr lang="zh-CN" altLang="en-US" sz="2000">
              <a:ea typeface="宋体" panose="02010600030101010101" pitchFamily="2" charset="-122"/>
            </a:endParaRPr>
          </a:p>
        </p:txBody>
      </p:sp>
    </p:spTree>
  </p:cSld>
  <p:clrMapOvr>
    <a:masterClrMapping/>
  </p:clrMapOvr>
  <p:transition>
    <p:pull dir="rd"/>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7.3 太阳能光伏并网发电</a:t>
            </a:r>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pic>
        <p:nvPicPr>
          <p:cNvPr id="637" name="图片 637"/>
          <p:cNvPicPr>
            <a:picLocks noChangeAspect="1" noChangeArrowheads="1"/>
          </p:cNvPicPr>
          <p:nvPr>
            <p:ph idx="1"/>
          </p:nvPr>
        </p:nvPicPr>
        <p:blipFill>
          <a:blip r:embed="rId1" cstate="print">
            <a:extLst>
              <a:ext uri="{28A0092B-C50C-407E-A947-70E740481C1C}">
                <a14:useLocalDpi xmlns:a14="http://schemas.microsoft.com/office/drawing/2010/main" val="0"/>
              </a:ext>
            </a:extLst>
          </a:blip>
          <a:srcRect/>
          <a:stretch>
            <a:fillRect/>
          </a:stretch>
        </p:blipFill>
        <p:spPr>
          <a:xfrm>
            <a:off x="431800" y="2272665"/>
            <a:ext cx="2747645" cy="2493645"/>
          </a:xfrm>
          <a:prstGeom prst="rect">
            <a:avLst/>
          </a:prstGeom>
          <a:noFill/>
          <a:ln>
            <a:noFill/>
          </a:ln>
        </p:spPr>
      </p:pic>
      <p:sp>
        <p:nvSpPr>
          <p:cNvPr id="115" name="文本框 114"/>
          <p:cNvSpPr txBox="1"/>
          <p:nvPr/>
        </p:nvSpPr>
        <p:spPr>
          <a:xfrm>
            <a:off x="431800" y="1394460"/>
            <a:ext cx="7852410" cy="1014730"/>
          </a:xfrm>
          <a:prstGeom prst="rect">
            <a:avLst/>
          </a:prstGeom>
          <a:noFill/>
          <a:ln w="9525">
            <a:noFill/>
          </a:ln>
        </p:spPr>
        <p:txBody>
          <a:bodyPr wrap="square">
            <a:spAutoFit/>
          </a:bodyPr>
          <a:p>
            <a:pPr indent="266700"/>
            <a:r>
              <a:rPr lang="zh-CN" sz="2000">
                <a:latin typeface="Times New Roman" panose="02020603050405020304" pitchFamily="2" charset="0"/>
                <a:ea typeface="宋体" panose="02010600030101010101" pitchFamily="2" charset="-122"/>
              </a:rPr>
              <a:t>添加</a:t>
            </a:r>
            <a:r>
              <a:rPr lang="zh-CN" sz="2000">
                <a:ea typeface="宋体" panose="02010600030101010101" pitchFamily="2" charset="-122"/>
              </a:rPr>
              <a:t>阻断二极管后的电路模型如图</a:t>
            </a:r>
            <a:r>
              <a:rPr lang="en-US" sz="2000">
                <a:latin typeface="Times New Roman" panose="02020603050405020304" pitchFamily="2" charset="0"/>
                <a:ea typeface="宋体" panose="02010600030101010101" pitchFamily="2" charset="-122"/>
              </a:rPr>
              <a:t>7.3</a:t>
            </a:r>
            <a:r>
              <a:rPr lang="en-US" sz="2000">
                <a:latin typeface="宋体" panose="02010600030101010101" pitchFamily="2" charset="-122"/>
                <a:ea typeface="宋体" panose="02010600030101010101" pitchFamily="2" charset="-122"/>
                <a:cs typeface="黑体" panose="02010609060101010101" pitchFamily="1" charset="-122"/>
              </a:rPr>
              <a:t>-13</a:t>
            </a:r>
            <a:r>
              <a:rPr lang="zh-CN" sz="2000">
                <a:latin typeface="Times New Roman" panose="02020603050405020304" pitchFamily="2" charset="0"/>
                <a:ea typeface="宋体" panose="02010600030101010101" pitchFamily="2" charset="-122"/>
              </a:rPr>
              <a:t>所示</a:t>
            </a:r>
            <a:r>
              <a:rPr lang="zh-CN" sz="2000">
                <a:ea typeface="宋体" panose="02010600030101010101" pitchFamily="2" charset="-122"/>
              </a:rPr>
              <a:t>。每个</a:t>
            </a:r>
            <a:r>
              <a:rPr lang="zh-CN" sz="2000">
                <a:latin typeface="Times New Roman" panose="02020603050405020304" pitchFamily="2" charset="0"/>
                <a:ea typeface="宋体" panose="02010600030101010101" pitchFamily="2" charset="-122"/>
              </a:rPr>
              <a:t>串联</a:t>
            </a:r>
            <a:r>
              <a:rPr lang="zh-CN" sz="2000">
                <a:ea typeface="宋体" panose="02010600030101010101" pitchFamily="2" charset="-122"/>
              </a:rPr>
              <a:t>支路在和其他支路并联之前，需要</a:t>
            </a:r>
            <a:r>
              <a:rPr lang="zh-CN" sz="2000">
                <a:latin typeface="Times New Roman" panose="02020603050405020304" pitchFamily="2" charset="0"/>
                <a:ea typeface="宋体" panose="02010600030101010101" pitchFamily="2" charset="-122"/>
              </a:rPr>
              <a:t>先</a:t>
            </a:r>
            <a:r>
              <a:rPr lang="zh-CN" sz="2000">
                <a:ea typeface="宋体" panose="02010600030101010101" pitchFamily="2" charset="-122"/>
              </a:rPr>
              <a:t>串联一个阻断二极管，以防止全模块输出电压过低时</a:t>
            </a:r>
            <a:r>
              <a:rPr lang="zh-CN" sz="2000">
                <a:latin typeface="Times New Roman" panose="02020603050405020304" pitchFamily="2" charset="0"/>
                <a:ea typeface="宋体" panose="02010600030101010101" pitchFamily="2" charset="-122"/>
              </a:rPr>
              <a:t>功率</a:t>
            </a:r>
            <a:r>
              <a:rPr lang="zh-CN" sz="2000">
                <a:ea typeface="宋体" panose="02010600030101010101" pitchFamily="2" charset="-122"/>
              </a:rPr>
              <a:t>倒送对太阳能模块造成损坏。</a:t>
            </a:r>
            <a:endParaRPr lang="zh-CN" altLang="en-US" sz="2000">
              <a:ea typeface="宋体" panose="02010600030101010101" pitchFamily="2" charset="-122"/>
            </a:endParaRPr>
          </a:p>
        </p:txBody>
      </p:sp>
      <p:sp>
        <p:nvSpPr>
          <p:cNvPr id="5" name="文本框 4"/>
          <p:cNvSpPr txBox="1"/>
          <p:nvPr/>
        </p:nvSpPr>
        <p:spPr>
          <a:xfrm>
            <a:off x="195580" y="4766310"/>
            <a:ext cx="3471545" cy="275590"/>
          </a:xfrm>
          <a:prstGeom prst="rect">
            <a:avLst/>
          </a:prstGeom>
          <a:noFill/>
          <a:ln w="9525">
            <a:noFill/>
          </a:ln>
        </p:spPr>
        <p:txBody>
          <a:bodyPr wrap="square">
            <a:spAutoFit/>
          </a:bodyPr>
          <a:p>
            <a:pPr algn="ctr"/>
            <a:r>
              <a:rPr lang="zh-CN" sz="1200">
                <a:latin typeface="Times New Roman" panose="02020603050405020304" pitchFamily="2" charset="0"/>
                <a:ea typeface="宋体" panose="02010600030101010101" pitchFamily="2" charset="-122"/>
              </a:rPr>
              <a:t>图</a:t>
            </a:r>
            <a:r>
              <a:rPr lang="en-US" sz="1200">
                <a:latin typeface="Times New Roman" panose="02020603050405020304" pitchFamily="2" charset="0"/>
                <a:ea typeface="宋体" panose="02010600030101010101" pitchFamily="2" charset="-122"/>
                <a:cs typeface="Times New Roman" panose="02020603050405020304" pitchFamily="2" charset="0"/>
              </a:rPr>
              <a:t>7.3</a:t>
            </a:r>
            <a:r>
              <a:rPr lang="en-US" sz="1200">
                <a:latin typeface="宋体" panose="02010600030101010101" pitchFamily="2" charset="-122"/>
                <a:ea typeface="宋体" panose="02010600030101010101" pitchFamily="2" charset="-122"/>
                <a:cs typeface="黑体" panose="02010609060101010101" pitchFamily="1" charset="-122"/>
              </a:rPr>
              <a:t>-13</a:t>
            </a:r>
            <a:r>
              <a:rPr lang="en-US" sz="1200">
                <a:latin typeface="Times New Roman" panose="02020603050405020304" pitchFamily="2" charset="0"/>
                <a:ea typeface="宋体" panose="02010600030101010101" pitchFamily="2" charset="-122"/>
                <a:cs typeface="Times New Roman" panose="02020603050405020304" pitchFamily="2" charset="0"/>
              </a:rPr>
              <a:t> </a:t>
            </a:r>
            <a:r>
              <a:rPr lang="zh-CN" sz="1200">
                <a:latin typeface="Times New Roman" panose="02020603050405020304" pitchFamily="2" charset="0"/>
                <a:ea typeface="宋体" panose="02010600030101010101" pitchFamily="2" charset="-122"/>
              </a:rPr>
              <a:t>添加</a:t>
            </a:r>
            <a:r>
              <a:rPr lang="zh-CN" sz="1200">
                <a:ea typeface="宋体" panose="02010600030101010101" pitchFamily="2" charset="-122"/>
              </a:rPr>
              <a:t>阻断二极管后的电路模型</a:t>
            </a:r>
            <a:endParaRPr lang="zh-CN" altLang="en-US"/>
          </a:p>
        </p:txBody>
      </p:sp>
      <p:pic>
        <p:nvPicPr>
          <p:cNvPr id="638" name="图片 63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3455670" y="2335530"/>
            <a:ext cx="5074285" cy="2706370"/>
          </a:xfrm>
          <a:prstGeom prst="rect">
            <a:avLst/>
          </a:prstGeom>
          <a:noFill/>
          <a:ln>
            <a:noFill/>
          </a:ln>
        </p:spPr>
      </p:pic>
      <p:sp>
        <p:nvSpPr>
          <p:cNvPr id="6" name="文本框 5"/>
          <p:cNvSpPr txBox="1"/>
          <p:nvPr/>
        </p:nvSpPr>
        <p:spPr>
          <a:xfrm>
            <a:off x="3827780" y="5041900"/>
            <a:ext cx="5080000" cy="275590"/>
          </a:xfrm>
          <a:prstGeom prst="rect">
            <a:avLst/>
          </a:prstGeom>
          <a:noFill/>
          <a:ln w="9525">
            <a:noFill/>
          </a:ln>
        </p:spPr>
        <p:txBody>
          <a:bodyPr>
            <a:spAutoFit/>
          </a:bodyPr>
          <a:p>
            <a:pPr algn="ctr"/>
            <a:r>
              <a:rPr lang="zh-CN" sz="1200">
                <a:latin typeface="Times New Roman" panose="02020603050405020304" pitchFamily="2" charset="0"/>
                <a:ea typeface="宋体" panose="02010600030101010101" pitchFamily="2" charset="-122"/>
              </a:rPr>
              <a:t>图</a:t>
            </a:r>
            <a:r>
              <a:rPr lang="en-US" sz="1200">
                <a:latin typeface="Times New Roman" panose="02020603050405020304" pitchFamily="2" charset="0"/>
                <a:ea typeface="宋体" panose="02010600030101010101" pitchFamily="2" charset="-122"/>
                <a:cs typeface="Times New Roman" panose="02020603050405020304" pitchFamily="2" charset="0"/>
              </a:rPr>
              <a:t>7.3</a:t>
            </a:r>
            <a:r>
              <a:rPr lang="en-US" sz="1200">
                <a:latin typeface="宋体" panose="02010600030101010101" pitchFamily="2" charset="-122"/>
                <a:ea typeface="宋体" panose="02010600030101010101" pitchFamily="2" charset="-122"/>
                <a:cs typeface="黑体" panose="02010609060101010101" pitchFamily="1" charset="-122"/>
              </a:rPr>
              <a:t>-14 </a:t>
            </a:r>
            <a:r>
              <a:rPr lang="zh-CN" sz="1200">
                <a:latin typeface="Times New Roman" panose="02020603050405020304" pitchFamily="2" charset="0"/>
                <a:ea typeface="宋体" panose="02010600030101010101" pitchFamily="2" charset="-122"/>
              </a:rPr>
              <a:t>不同</a:t>
            </a:r>
            <a:r>
              <a:rPr lang="zh-CN" sz="1200">
                <a:ea typeface="宋体" panose="02010600030101010101" pitchFamily="2" charset="-122"/>
              </a:rPr>
              <a:t>性能组件并联曲线合成</a:t>
            </a:r>
            <a:endParaRPr lang="zh-CN" altLang="en-US"/>
          </a:p>
        </p:txBody>
      </p:sp>
      <p:sp>
        <p:nvSpPr>
          <p:cNvPr id="7" name="文本框 6"/>
          <p:cNvSpPr txBox="1"/>
          <p:nvPr/>
        </p:nvSpPr>
        <p:spPr>
          <a:xfrm>
            <a:off x="614045" y="5317490"/>
            <a:ext cx="7778750" cy="1014730"/>
          </a:xfrm>
          <a:prstGeom prst="rect">
            <a:avLst/>
          </a:prstGeom>
          <a:noFill/>
          <a:ln w="9525">
            <a:noFill/>
          </a:ln>
        </p:spPr>
        <p:txBody>
          <a:bodyPr wrap="square">
            <a:spAutoFit/>
          </a:bodyPr>
          <a:p>
            <a:r>
              <a:rPr lang="zh-CN" sz="2000">
                <a:ea typeface="宋体" panose="02010600030101010101" pitchFamily="2" charset="-122"/>
              </a:rPr>
              <a:t>当</a:t>
            </a:r>
            <a:r>
              <a:rPr lang="zh-CN" sz="2000">
                <a:latin typeface="Times New Roman" panose="02020603050405020304" pitchFamily="2" charset="0"/>
                <a:ea typeface="宋体" panose="02010600030101010101" pitchFamily="2" charset="-122"/>
              </a:rPr>
              <a:t>两个</a:t>
            </a:r>
            <a:r>
              <a:rPr lang="zh-CN" sz="2000">
                <a:ea typeface="宋体" panose="02010600030101010101" pitchFamily="2" charset="-122"/>
              </a:rPr>
              <a:t>相同的模块并联到一起时，</a:t>
            </a:r>
            <a:r>
              <a:rPr lang="zh-CN" sz="2000">
                <a:latin typeface="Times New Roman" panose="02020603050405020304" pitchFamily="2" charset="0"/>
                <a:ea typeface="宋体" panose="02010600030101010101" pitchFamily="2" charset="-122"/>
              </a:rPr>
              <a:t>电压</a:t>
            </a:r>
            <a:r>
              <a:rPr lang="zh-CN" sz="2000">
                <a:ea typeface="宋体" panose="02010600030101010101" pitchFamily="2" charset="-122"/>
              </a:rPr>
              <a:t>保持不变，电流将加倍。然而</a:t>
            </a:r>
            <a:r>
              <a:rPr lang="zh-CN" sz="2000">
                <a:latin typeface="Times New Roman" panose="02020603050405020304" pitchFamily="2" charset="0"/>
                <a:ea typeface="宋体" panose="02010600030101010101" pitchFamily="2" charset="-122"/>
              </a:rPr>
              <a:t>，</a:t>
            </a:r>
            <a:r>
              <a:rPr lang="zh-CN" sz="2000">
                <a:ea typeface="宋体" panose="02010600030101010101" pitchFamily="2" charset="-122"/>
              </a:rPr>
              <a:t>当两个性能不同的模块</a:t>
            </a:r>
            <a:r>
              <a:rPr lang="zh-CN" sz="2000">
                <a:latin typeface="Times New Roman" panose="02020603050405020304" pitchFamily="2" charset="0"/>
                <a:ea typeface="宋体" panose="02010600030101010101" pitchFamily="2" charset="-122"/>
              </a:rPr>
              <a:t>并联</a:t>
            </a:r>
            <a:r>
              <a:rPr lang="zh-CN" sz="2000">
                <a:ea typeface="宋体" panose="02010600030101010101" pitchFamily="2" charset="-122"/>
              </a:rPr>
              <a:t>到一起时，电流将增加，但是电压知识两者的平均值，如图</a:t>
            </a:r>
            <a:r>
              <a:rPr lang="en-US" sz="2000">
                <a:latin typeface="Times New Roman" panose="02020603050405020304" pitchFamily="2" charset="0"/>
                <a:ea typeface="宋体" panose="02010600030101010101" pitchFamily="2" charset="-122"/>
              </a:rPr>
              <a:t>7.3</a:t>
            </a:r>
            <a:r>
              <a:rPr lang="en-US" sz="2000">
                <a:latin typeface="宋体" panose="02010600030101010101" pitchFamily="2" charset="-122"/>
                <a:ea typeface="宋体" panose="02010600030101010101" pitchFamily="2" charset="-122"/>
                <a:cs typeface="黑体" panose="02010609060101010101" pitchFamily="1" charset="-122"/>
              </a:rPr>
              <a:t>-14</a:t>
            </a:r>
            <a:r>
              <a:rPr lang="zh-CN" sz="2000">
                <a:latin typeface="Times New Roman" panose="02020603050405020304" pitchFamily="2" charset="0"/>
                <a:ea typeface="宋体" panose="02010600030101010101" pitchFamily="2" charset="-122"/>
              </a:rPr>
              <a:t>所示</a:t>
            </a:r>
            <a:r>
              <a:rPr lang="zh-CN" sz="2000">
                <a:ea typeface="宋体" panose="02010600030101010101" pitchFamily="2" charset="-122"/>
              </a:rPr>
              <a:t>。</a:t>
            </a:r>
            <a:endParaRPr lang="zh-CN" altLang="en-US" sz="2000">
              <a:ea typeface="宋体" panose="02010600030101010101" pitchFamily="2" charset="-122"/>
            </a:endParaRPr>
          </a:p>
        </p:txBody>
      </p:sp>
    </p:spTree>
  </p:cSld>
  <p:clrMapOvr>
    <a:masterClrMapping/>
  </p:clrMapOvr>
  <p:transition>
    <p:pull dir="rd"/>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7.3 太阳能光伏并网发电</a:t>
            </a:r>
            <a:endParaRPr lang="zh-CN" altLang="en-US"/>
          </a:p>
        </p:txBody>
      </p:sp>
      <p:sp>
        <p:nvSpPr>
          <p:cNvPr id="3" name="内容占位符 2"/>
          <p:cNvSpPr>
            <a:spLocks noGrp="1"/>
          </p:cNvSpPr>
          <p:nvPr>
            <p:ph idx="1"/>
          </p:nvPr>
        </p:nvSpPr>
        <p:spPr/>
        <p:txBody>
          <a:bodyPr/>
          <a:p>
            <a:r>
              <a:rPr lang="zh-CN" altLang="en-US" sz="2000"/>
              <a:t>光伏并网系统结构图</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pic>
        <p:nvPicPr>
          <p:cNvPr id="639" name="图片 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1406525" y="2151380"/>
            <a:ext cx="5900420" cy="3562985"/>
          </a:xfrm>
          <a:prstGeom prst="rect">
            <a:avLst/>
          </a:prstGeom>
          <a:noFill/>
          <a:ln>
            <a:noFill/>
          </a:ln>
        </p:spPr>
      </p:pic>
      <p:sp>
        <p:nvSpPr>
          <p:cNvPr id="115" name="文本框 114"/>
          <p:cNvSpPr txBox="1"/>
          <p:nvPr/>
        </p:nvSpPr>
        <p:spPr>
          <a:xfrm>
            <a:off x="3130550" y="5744210"/>
            <a:ext cx="5080000" cy="275590"/>
          </a:xfrm>
          <a:prstGeom prst="rect">
            <a:avLst/>
          </a:prstGeom>
          <a:noFill/>
          <a:ln w="9525">
            <a:noFill/>
          </a:ln>
        </p:spPr>
        <p:txBody>
          <a:bodyPr>
            <a:spAutoFit/>
          </a:bodyPr>
          <a:p>
            <a:r>
              <a:rPr lang="zh-CN" sz="1200">
                <a:latin typeface="Times New Roman" panose="02020603050405020304" pitchFamily="2" charset="0"/>
                <a:ea typeface="宋体" panose="02010600030101010101" pitchFamily="2" charset="-122"/>
              </a:rPr>
              <a:t>光伏并网系统结构图</a:t>
            </a:r>
            <a:endParaRPr lang="zh-CN" altLang="en-US"/>
          </a:p>
        </p:txBody>
      </p:sp>
    </p:spTree>
  </p:cSld>
  <p:clrMapOvr>
    <a:masterClrMapping/>
  </p:clrMapOvr>
  <p:transition>
    <p:pull dir="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2.2 分布式发电技术</a:t>
            </a:r>
            <a:endParaRPr lang="zh-CN" altLang="en-US"/>
          </a:p>
        </p:txBody>
      </p:sp>
      <p:sp>
        <p:nvSpPr>
          <p:cNvPr id="3" name="内容占位符 2"/>
          <p:cNvSpPr>
            <a:spLocks noGrp="1"/>
          </p:cNvSpPr>
          <p:nvPr>
            <p:ph idx="1"/>
          </p:nvPr>
        </p:nvSpPr>
        <p:spPr>
          <a:xfrm>
            <a:off x="609600" y="1371600"/>
            <a:ext cx="7924800" cy="4648200"/>
          </a:xfrm>
        </p:spPr>
        <p:txBody>
          <a:bodyPr/>
          <a:p>
            <a:r>
              <a:rPr lang="zh-CN" altLang="en-US" sz="2000"/>
              <a:t>燃料电池（Fuel Cell）发电技术</a:t>
            </a:r>
            <a:endParaRPr lang="zh-CN" altLang="en-US" sz="2000"/>
          </a:p>
          <a:p>
            <a:pPr marL="0" indent="0">
              <a:buNone/>
            </a:pPr>
            <a:r>
              <a:rPr lang="zh-CN" altLang="en-US" sz="2000"/>
              <a:t>燃料电池主要包括碱性燃料电池、质子交换膜燃料电池、磷酸燃料电池、融入碳酸盐燃料电池、固体氧化物燃料电池等。燃料电池的分类及特性参见下表：</a:t>
            </a:r>
            <a:endParaRPr lang="zh-CN" altLang="en-US" sz="2000"/>
          </a:p>
          <a:p>
            <a:pPr marL="0" indent="0">
              <a:buNone/>
            </a:pPr>
            <a:endParaRPr lang="zh-CN" altLang="en-US" sz="2000"/>
          </a:p>
        </p:txBody>
      </p:sp>
      <p:sp>
        <p:nvSpPr>
          <p:cNvPr id="4" name="灯片编号占位符 3"/>
          <p:cNvSpPr>
            <a:spLocks noGrp="1"/>
          </p:cNvSpPr>
          <p:nvPr>
            <p:ph type="sldNum" sz="quarter" idx="12"/>
          </p:nvPr>
        </p:nvSpPr>
        <p:spPr>
          <a:xfrm>
            <a:off x="6553200" y="6237605"/>
            <a:ext cx="2133600" cy="457200"/>
          </a:xfrm>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表格 4"/>
          <p:cNvGraphicFramePr/>
          <p:nvPr/>
        </p:nvGraphicFramePr>
        <p:xfrm>
          <a:off x="891540" y="2693035"/>
          <a:ext cx="7541260" cy="3061970"/>
        </p:xfrm>
        <a:graphic>
          <a:graphicData uri="http://schemas.openxmlformats.org/drawingml/2006/table">
            <a:tbl>
              <a:tblPr firstRow="1" bandRow="1">
                <a:tableStyleId>{5940675A-B579-460E-94D1-54222C63F5DA}</a:tableStyleId>
              </a:tblPr>
              <a:tblGrid>
                <a:gridCol w="1370330"/>
                <a:gridCol w="1214755"/>
                <a:gridCol w="1289685"/>
                <a:gridCol w="1144270"/>
                <a:gridCol w="1304925"/>
                <a:gridCol w="1217295"/>
              </a:tblGrid>
              <a:tr h="443230">
                <a:tc>
                  <a:txBody>
                    <a:bodyPr/>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电池类型</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碱性燃料电池</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质子交换膜燃料电池</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磷酸燃料电池</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熔融碳酸盐燃料电池</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固体氧化物燃料电池</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87730">
                <a:tc>
                  <a:txBody>
                    <a:bodyPr/>
                    <a:p>
                      <a:pPr algn="ctr">
                        <a:buNone/>
                      </a:pPr>
                      <a:endParaRPr 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a:buNone/>
                      </a:pPr>
                      <a:endParaRPr 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a:buNone/>
                      </a:pPr>
                      <a:endParaRPr 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英文名及简称</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a:buNone/>
                      </a:pPr>
                      <a:endParaRPr 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Alkaline Fuel (Cell) AFC </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Proton Exchange Membrane Fuel Cell (PEM) </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a:buNone/>
                      </a:pPr>
                      <a:endParaRPr 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Phosphoric Acid Fuel Cell (PAFC)</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a:buNone/>
                      </a:pPr>
                      <a:endParaRPr 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Molten Carbonate Fuel Cell (MCFC) </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a:buNone/>
                      </a:pPr>
                      <a:endParaRPr 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Solid Oxide Fuel Cell (SOFC)</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6070">
                <a:tc>
                  <a:txBody>
                    <a:bodyPr/>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电解质</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KOH</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质子交换膜PEM</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磷酸</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Li</a:t>
                      </a:r>
                      <a:r>
                        <a:rPr lang="en-US" sz="1200" baseline="-2500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CO</a:t>
                      </a:r>
                      <a:r>
                        <a:rPr lang="en-US" sz="1200" baseline="-25000">
                          <a:solidFill>
                            <a:srgbClr val="FF0000"/>
                          </a:solidFill>
                          <a:latin typeface="宋体" panose="02010600030101010101" pitchFamily="2" charset="-122"/>
                          <a:ea typeface="宋体" panose="02010600030101010101" pitchFamily="2" charset="-122"/>
                          <a:cs typeface="宋体" panose="02010600030101010101" pitchFamily="2" charset="-122"/>
                        </a:rPr>
                        <a:t>3</a:t>
                      </a: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-K2CO</a:t>
                      </a:r>
                      <a:r>
                        <a:rPr lang="en-US" sz="1200" baseline="-25000">
                          <a:solidFill>
                            <a:srgbClr val="FF0000"/>
                          </a:solidFill>
                          <a:latin typeface="宋体" panose="02010600030101010101" pitchFamily="2" charset="-122"/>
                          <a:ea typeface="宋体" panose="02010600030101010101" pitchFamily="2" charset="-122"/>
                          <a:cs typeface="宋体" panose="02010600030101010101" pitchFamily="2" charset="-122"/>
                        </a:rPr>
                        <a:t>3</a:t>
                      </a: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YSZ(氧化锆等)</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3365">
                <a:tc>
                  <a:txBody>
                    <a:bodyPr/>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电解质形态</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液体</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固体</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液体</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液体</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固体</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3230">
                <a:tc>
                  <a:txBody>
                    <a:bodyPr/>
                    <a:p>
                      <a:pPr algn="ctr">
                        <a:buNone/>
                      </a:pPr>
                      <a:endParaRPr 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燃料气体</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H</a:t>
                      </a:r>
                      <a:r>
                        <a:rPr lang="en-US" sz="1200" baseline="-25000">
                          <a:solidFill>
                            <a:srgbClr val="FF0000"/>
                          </a:solidFill>
                          <a:latin typeface="宋体" panose="02010600030101010101" pitchFamily="2" charset="-122"/>
                          <a:ea typeface="宋体" panose="02010600030101010101" pitchFamily="2" charset="-122"/>
                          <a:cs typeface="宋体" panose="02010600030101010101" pitchFamily="2" charset="-122"/>
                        </a:rPr>
                        <a:t>2</a:t>
                      </a:r>
                      <a:endParaRPr lang="en-US" altLang="en-US" sz="1200" baseline="-25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H</a:t>
                      </a:r>
                      <a:r>
                        <a:rPr lang="en-US" sz="1200" baseline="-25000">
                          <a:solidFill>
                            <a:srgbClr val="FF0000"/>
                          </a:solidFill>
                          <a:latin typeface="宋体" panose="02010600030101010101" pitchFamily="2" charset="-122"/>
                          <a:ea typeface="宋体" panose="02010600030101010101" pitchFamily="2" charset="-122"/>
                          <a:cs typeface="宋体" panose="02010600030101010101" pitchFamily="2" charset="-122"/>
                        </a:rPr>
                        <a:t>2</a:t>
                      </a:r>
                      <a:endParaRPr lang="en-US" altLang="en-US" sz="1200" baseline="-25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H</a:t>
                      </a:r>
                      <a:r>
                        <a:rPr lang="en-US" sz="1200" baseline="-2500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、天然气 </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H</a:t>
                      </a:r>
                      <a:r>
                        <a:rPr lang="en-US" sz="1200" baseline="-2500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、天然气、煤气</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H</a:t>
                      </a:r>
                      <a:r>
                        <a:rPr lang="en-US" sz="1200" baseline="-2500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、天然气、煤气</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0980">
                <a:tc>
                  <a:txBody>
                    <a:bodyPr/>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工作温度（℃）</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50～200</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60～80</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150～220</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650 </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900～1050</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7365">
                <a:tc>
                  <a:txBody>
                    <a:bodyPr/>
                    <a:p>
                      <a:pPr algn="ctr">
                        <a:buNone/>
                      </a:pPr>
                      <a:endParaRPr 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应用场合</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空间技术、机动车辆</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机动车辆，电站， 便携式电源</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机动车，轻便电源，发电</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发电</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solidFill>
                            <a:srgbClr val="000000"/>
                          </a:solidFill>
                          <a:latin typeface="宋体" panose="02010600030101010101" pitchFamily="2" charset="-122"/>
                          <a:ea typeface="宋体" panose="02010600030101010101" pitchFamily="2" charset="-122"/>
                          <a:cs typeface="宋体" panose="02010600030101010101" pitchFamily="2" charset="-122"/>
                        </a:rPr>
                        <a:t>发电</a:t>
                      </a:r>
                      <a:endParaRPr lang="en-US" altLang="en-US" sz="12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rd"/>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7.3 太阳能光伏并网发电</a:t>
            </a:r>
            <a:endParaRPr lang="zh-CN" altLang="en-US"/>
          </a:p>
        </p:txBody>
      </p:sp>
      <p:sp>
        <p:nvSpPr>
          <p:cNvPr id="3" name="内容占位符 2"/>
          <p:cNvSpPr>
            <a:spLocks noGrp="1"/>
          </p:cNvSpPr>
          <p:nvPr>
            <p:ph idx="1"/>
          </p:nvPr>
        </p:nvSpPr>
        <p:spPr/>
        <p:txBody>
          <a:bodyPr/>
          <a:p>
            <a:r>
              <a:rPr lang="zh-CN" altLang="en-US" sz="2000"/>
              <a:t>1.并网方式</a:t>
            </a:r>
            <a:endParaRPr lang="zh-CN" altLang="en-US" sz="2000"/>
          </a:p>
          <a:p>
            <a:r>
              <a:rPr lang="zh-CN" altLang="en-US" sz="2000"/>
              <a:t>(1)按照输入电源类型分类</a:t>
            </a:r>
            <a:endParaRPr lang="zh-CN" altLang="en-US" sz="2000"/>
          </a:p>
          <a:p>
            <a:pPr marL="0" indent="0">
              <a:buNone/>
            </a:pPr>
            <a:r>
              <a:rPr lang="zh-CN" altLang="en-US" sz="2000"/>
              <a:t>当前并网逆变器按照输入电源类型的不同，主要分为两大类：电流型逆变器和电压型逆变器。</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pic>
        <p:nvPicPr>
          <p:cNvPr id="640" name="图片 18"/>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797560" y="3060383"/>
            <a:ext cx="2339340" cy="1073785"/>
          </a:xfrm>
          <a:prstGeom prst="rect">
            <a:avLst/>
          </a:prstGeom>
          <a:noFill/>
          <a:ln>
            <a:noFill/>
          </a:ln>
        </p:spPr>
      </p:pic>
      <p:pic>
        <p:nvPicPr>
          <p:cNvPr id="641" name="图片 1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5246053" y="2955608"/>
            <a:ext cx="2243455" cy="1073785"/>
          </a:xfrm>
          <a:prstGeom prst="rect">
            <a:avLst/>
          </a:prstGeom>
          <a:noFill/>
          <a:ln>
            <a:noFill/>
          </a:ln>
        </p:spPr>
      </p:pic>
      <p:sp>
        <p:nvSpPr>
          <p:cNvPr id="115" name="文本框 114"/>
          <p:cNvSpPr txBox="1"/>
          <p:nvPr/>
        </p:nvSpPr>
        <p:spPr>
          <a:xfrm>
            <a:off x="-572770" y="4134485"/>
            <a:ext cx="5080000" cy="275590"/>
          </a:xfrm>
          <a:prstGeom prst="rect">
            <a:avLst/>
          </a:prstGeom>
          <a:noFill/>
          <a:ln w="9525">
            <a:noFill/>
          </a:ln>
        </p:spPr>
        <p:txBody>
          <a:bodyPr>
            <a:spAutoFit/>
          </a:bodyPr>
          <a:p>
            <a:pPr algn="ctr"/>
            <a:r>
              <a:rPr lang="zh-CN" sz="1200">
                <a:latin typeface="Times New Roman" panose="02020603050405020304" pitchFamily="2" charset="0"/>
                <a:ea typeface="宋体" panose="02010600030101010101" pitchFamily="2" charset="-122"/>
              </a:rPr>
              <a:t>（</a:t>
            </a:r>
            <a:r>
              <a:rPr lang="en-US" sz="1200">
                <a:latin typeface="Times New Roman" panose="02020603050405020304" pitchFamily="2" charset="0"/>
                <a:ea typeface="宋体" panose="02010600030101010101" pitchFamily="2" charset="-122"/>
              </a:rPr>
              <a:t>a</a:t>
            </a:r>
            <a:r>
              <a:rPr lang="zh-CN" sz="1200">
                <a:latin typeface="Times New Roman" panose="02020603050405020304" pitchFamily="2" charset="0"/>
                <a:ea typeface="宋体" panose="02010600030101010101" pitchFamily="2" charset="-122"/>
              </a:rPr>
              <a:t>）电流型</a:t>
            </a:r>
            <a:endParaRPr lang="zh-CN" altLang="en-US"/>
          </a:p>
        </p:txBody>
      </p:sp>
      <p:sp>
        <p:nvSpPr>
          <p:cNvPr id="5" name="文本框 4"/>
          <p:cNvSpPr txBox="1"/>
          <p:nvPr/>
        </p:nvSpPr>
        <p:spPr>
          <a:xfrm>
            <a:off x="3827780" y="4029710"/>
            <a:ext cx="5080000" cy="275590"/>
          </a:xfrm>
          <a:prstGeom prst="rect">
            <a:avLst/>
          </a:prstGeom>
          <a:noFill/>
          <a:ln w="9525">
            <a:noFill/>
          </a:ln>
        </p:spPr>
        <p:txBody>
          <a:bodyPr>
            <a:spAutoFit/>
          </a:bodyPr>
          <a:p>
            <a:pPr algn="ctr"/>
            <a:r>
              <a:rPr lang="zh-CN" sz="1200">
                <a:latin typeface="Times New Roman" panose="02020603050405020304" pitchFamily="2" charset="0"/>
                <a:ea typeface="宋体" panose="02010600030101010101" pitchFamily="2" charset="-122"/>
              </a:rPr>
              <a:t>（</a:t>
            </a:r>
            <a:r>
              <a:rPr lang="en-US" sz="1200">
                <a:latin typeface="Times New Roman" panose="02020603050405020304" pitchFamily="2" charset="0"/>
                <a:ea typeface="宋体" panose="02010600030101010101" pitchFamily="2" charset="-122"/>
              </a:rPr>
              <a:t>b</a:t>
            </a:r>
            <a:r>
              <a:rPr lang="zh-CN" sz="1200">
                <a:latin typeface="Times New Roman" panose="02020603050405020304" pitchFamily="2" charset="0"/>
                <a:ea typeface="宋体" panose="02010600030101010101" pitchFamily="2" charset="-122"/>
              </a:rPr>
              <a:t>）电压型</a:t>
            </a:r>
            <a:endParaRPr lang="zh-CN" altLang="en-US"/>
          </a:p>
        </p:txBody>
      </p:sp>
      <p:sp>
        <p:nvSpPr>
          <p:cNvPr id="6" name="文本框 5"/>
          <p:cNvSpPr txBox="1"/>
          <p:nvPr/>
        </p:nvSpPr>
        <p:spPr>
          <a:xfrm>
            <a:off x="1663065" y="4305300"/>
            <a:ext cx="5080000" cy="275590"/>
          </a:xfrm>
          <a:prstGeom prst="rect">
            <a:avLst/>
          </a:prstGeom>
          <a:noFill/>
          <a:ln w="9525">
            <a:noFill/>
          </a:ln>
        </p:spPr>
        <p:txBody>
          <a:bodyPr>
            <a:spAutoFit/>
          </a:bodyPr>
          <a:p>
            <a:pPr algn="ctr"/>
            <a:r>
              <a:rPr lang="zh-CN" sz="1200">
                <a:ea typeface="宋体" panose="02010600030101010101" pitchFamily="2" charset="-122"/>
              </a:rPr>
              <a:t>图</a:t>
            </a:r>
            <a:r>
              <a:rPr lang="en-US" sz="1200">
                <a:latin typeface="宋体" panose="02010600030101010101" pitchFamily="2" charset="-122"/>
                <a:ea typeface="宋体" panose="02010600030101010101" pitchFamily="2" charset="-122"/>
                <a:cs typeface="黑体" panose="02010609060101010101" pitchFamily="1" charset="-122"/>
              </a:rPr>
              <a:t>7.3-16</a:t>
            </a:r>
            <a:r>
              <a:rPr lang="en-US" sz="1200">
                <a:latin typeface="Times New Roman" panose="02020603050405020304" pitchFamily="2" charset="0"/>
                <a:ea typeface="宋体" panose="02010600030101010101" pitchFamily="2" charset="-122"/>
              </a:rPr>
              <a:t> </a:t>
            </a:r>
            <a:r>
              <a:rPr lang="zh-CN" sz="1200">
                <a:latin typeface="Times New Roman" panose="02020603050405020304" pitchFamily="2" charset="0"/>
                <a:ea typeface="宋体" panose="02010600030101010101" pitchFamily="2" charset="-122"/>
              </a:rPr>
              <a:t>并网逆变器结构图</a:t>
            </a:r>
            <a:endParaRPr lang="zh-CN" altLang="en-US"/>
          </a:p>
        </p:txBody>
      </p:sp>
      <p:sp>
        <p:nvSpPr>
          <p:cNvPr id="7" name="文本框 6"/>
          <p:cNvSpPr txBox="1"/>
          <p:nvPr/>
        </p:nvSpPr>
        <p:spPr>
          <a:xfrm>
            <a:off x="609600" y="4719955"/>
            <a:ext cx="7484110" cy="1322070"/>
          </a:xfrm>
          <a:prstGeom prst="rect">
            <a:avLst/>
          </a:prstGeom>
          <a:noFill/>
          <a:ln w="9525">
            <a:noFill/>
          </a:ln>
        </p:spPr>
        <p:txBody>
          <a:bodyPr wrap="square">
            <a:spAutoFit/>
          </a:bodyPr>
          <a:p>
            <a:r>
              <a:rPr lang="en-US" sz="2000">
                <a:latin typeface="Times New Roman" panose="02020603050405020304" pitchFamily="2" charset="0"/>
                <a:ea typeface="宋体" panose="02010600030101010101" pitchFamily="2" charset="-122"/>
              </a:rPr>
              <a:t>(2) </a:t>
            </a:r>
            <a:r>
              <a:rPr lang="zh-CN" sz="2000">
                <a:latin typeface="Times New Roman" panose="02020603050405020304" pitchFamily="2" charset="0"/>
                <a:ea typeface="宋体" panose="02010600030101010101" pitchFamily="2" charset="-122"/>
              </a:rPr>
              <a:t>按照拓扑结构分类</a:t>
            </a:r>
            <a:endParaRPr lang="zh-CN" sz="2000">
              <a:latin typeface="Times New Roman" panose="02020603050405020304" pitchFamily="2" charset="0"/>
              <a:ea typeface="宋体" panose="02010600030101010101" pitchFamily="2" charset="-122"/>
            </a:endParaRPr>
          </a:p>
          <a:p>
            <a:r>
              <a:rPr lang="zh-CN" altLang="en-US" sz="2000">
                <a:latin typeface="Times New Roman" panose="02020603050405020304" pitchFamily="2" charset="0"/>
                <a:ea typeface="宋体" panose="02010600030101010101" pitchFamily="2" charset="-122"/>
              </a:rPr>
              <a:t>每一种逆变器都有相应的拓扑结构，拓扑结构的不同将影响逆变器的效率和成本，因此选择合适的拓扑结构，对逆变器的设计来说起着十分重要的作用。</a:t>
            </a:r>
            <a:endParaRPr lang="zh-CN" altLang="en-US" sz="2000">
              <a:latin typeface="Times New Roman" panose="02020603050405020304" pitchFamily="2" charset="0"/>
              <a:ea typeface="宋体" panose="02010600030101010101" pitchFamily="2" charset="-122"/>
            </a:endParaRPr>
          </a:p>
        </p:txBody>
      </p:sp>
    </p:spTree>
  </p:cSld>
  <p:clrMapOvr>
    <a:masterClrMapping/>
  </p:clrMapOvr>
  <p:transition>
    <p:pull dir="rd"/>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7.3 太阳能光伏并网发电</a:t>
            </a:r>
            <a:endParaRPr lang="zh-CN" altLang="en-US"/>
          </a:p>
        </p:txBody>
      </p:sp>
      <p:sp>
        <p:nvSpPr>
          <p:cNvPr id="3" name="内容占位符 2"/>
          <p:cNvSpPr>
            <a:spLocks noGrp="1"/>
          </p:cNvSpPr>
          <p:nvPr>
            <p:ph idx="1"/>
          </p:nvPr>
        </p:nvSpPr>
        <p:spPr/>
        <p:txBody>
          <a:bodyPr/>
          <a:p>
            <a:r>
              <a:rPr lang="zh-CN" altLang="en-US" sz="2000"/>
              <a:t>根据逆变器是否含有变压器及变压器的类型，可以将光伏并网逆变器分为无变压器型、工频变压器型和高频变压器型。典型结构如图7.3-17所示。</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pic>
        <p:nvPicPr>
          <p:cNvPr id="642" name="图片 3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923290" y="2779395"/>
            <a:ext cx="3192145" cy="942340"/>
          </a:xfrm>
          <a:prstGeom prst="rect">
            <a:avLst/>
          </a:prstGeom>
          <a:noFill/>
          <a:ln>
            <a:noFill/>
          </a:ln>
        </p:spPr>
      </p:pic>
      <p:pic>
        <p:nvPicPr>
          <p:cNvPr id="643" name="图片 3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4861560" y="2779395"/>
            <a:ext cx="3348990" cy="941705"/>
          </a:xfrm>
          <a:prstGeom prst="rect">
            <a:avLst/>
          </a:prstGeom>
          <a:noFill/>
          <a:ln>
            <a:noFill/>
          </a:ln>
        </p:spPr>
      </p:pic>
      <p:pic>
        <p:nvPicPr>
          <p:cNvPr id="644" name="图片 3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2520950" y="4361180"/>
            <a:ext cx="4102100" cy="1247140"/>
          </a:xfrm>
          <a:prstGeom prst="rect">
            <a:avLst/>
          </a:prstGeom>
          <a:noFill/>
          <a:ln>
            <a:noFill/>
          </a:ln>
        </p:spPr>
      </p:pic>
      <p:sp>
        <p:nvSpPr>
          <p:cNvPr id="115" name="文本框 114"/>
          <p:cNvSpPr txBox="1"/>
          <p:nvPr/>
        </p:nvSpPr>
        <p:spPr>
          <a:xfrm>
            <a:off x="78740" y="3795395"/>
            <a:ext cx="5080000" cy="275590"/>
          </a:xfrm>
          <a:prstGeom prst="rect">
            <a:avLst/>
          </a:prstGeom>
          <a:noFill/>
          <a:ln w="9525">
            <a:noFill/>
          </a:ln>
        </p:spPr>
        <p:txBody>
          <a:bodyPr>
            <a:spAutoFit/>
          </a:bodyPr>
          <a:p>
            <a:pPr algn="ctr"/>
            <a:r>
              <a:rPr lang="zh-CN" sz="1200">
                <a:latin typeface="Times New Roman" panose="02020603050405020304" pitchFamily="2" charset="0"/>
                <a:ea typeface="宋体" panose="02010600030101010101" pitchFamily="2" charset="-122"/>
              </a:rPr>
              <a:t>（</a:t>
            </a:r>
            <a:r>
              <a:rPr lang="en-US" sz="1200">
                <a:latin typeface="Times New Roman" panose="02020603050405020304" pitchFamily="2" charset="0"/>
                <a:ea typeface="宋体" panose="02010600030101010101" pitchFamily="2" charset="-122"/>
              </a:rPr>
              <a:t>a</a:t>
            </a:r>
            <a:r>
              <a:rPr lang="zh-CN" sz="1200">
                <a:latin typeface="Times New Roman" panose="02020603050405020304" pitchFamily="2" charset="0"/>
                <a:ea typeface="宋体" panose="02010600030101010101" pitchFamily="2" charset="-122"/>
              </a:rPr>
              <a:t>）无变压器型</a:t>
            </a:r>
            <a:endParaRPr lang="zh-CN" altLang="en-US"/>
          </a:p>
        </p:txBody>
      </p:sp>
      <p:sp>
        <p:nvSpPr>
          <p:cNvPr id="5" name="文本框 4"/>
          <p:cNvSpPr txBox="1"/>
          <p:nvPr/>
        </p:nvSpPr>
        <p:spPr>
          <a:xfrm>
            <a:off x="3996055" y="3721735"/>
            <a:ext cx="5080000" cy="275590"/>
          </a:xfrm>
          <a:prstGeom prst="rect">
            <a:avLst/>
          </a:prstGeom>
          <a:noFill/>
          <a:ln w="9525">
            <a:noFill/>
          </a:ln>
        </p:spPr>
        <p:txBody>
          <a:bodyPr>
            <a:spAutoFit/>
          </a:bodyPr>
          <a:p>
            <a:pPr algn="ctr"/>
            <a:r>
              <a:rPr lang="zh-CN" sz="1200">
                <a:latin typeface="Times New Roman" panose="02020603050405020304" pitchFamily="2" charset="0"/>
                <a:ea typeface="宋体" panose="02010600030101010101" pitchFamily="2" charset="-122"/>
              </a:rPr>
              <a:t>（</a:t>
            </a:r>
            <a:r>
              <a:rPr lang="en-US" sz="1200">
                <a:latin typeface="Times New Roman" panose="02020603050405020304" pitchFamily="2" charset="0"/>
                <a:ea typeface="宋体" panose="02010600030101010101" pitchFamily="2" charset="-122"/>
              </a:rPr>
              <a:t>b</a:t>
            </a:r>
            <a:r>
              <a:rPr lang="zh-CN" sz="1200">
                <a:latin typeface="Times New Roman" panose="02020603050405020304" pitchFamily="2" charset="0"/>
                <a:ea typeface="宋体" panose="02010600030101010101" pitchFamily="2" charset="-122"/>
              </a:rPr>
              <a:t>）工频变压器型</a:t>
            </a:r>
            <a:endParaRPr lang="zh-CN" altLang="en-US"/>
          </a:p>
        </p:txBody>
      </p:sp>
      <p:sp>
        <p:nvSpPr>
          <p:cNvPr id="6" name="文本框 5"/>
          <p:cNvSpPr txBox="1"/>
          <p:nvPr/>
        </p:nvSpPr>
        <p:spPr>
          <a:xfrm>
            <a:off x="1916430" y="5608320"/>
            <a:ext cx="5080000" cy="275590"/>
          </a:xfrm>
          <a:prstGeom prst="rect">
            <a:avLst/>
          </a:prstGeom>
          <a:noFill/>
          <a:ln w="9525">
            <a:noFill/>
          </a:ln>
        </p:spPr>
        <p:txBody>
          <a:bodyPr>
            <a:spAutoFit/>
          </a:bodyPr>
          <a:p>
            <a:pPr algn="ctr"/>
            <a:r>
              <a:rPr lang="zh-CN" sz="1200">
                <a:latin typeface="Times New Roman" panose="02020603050405020304" pitchFamily="2" charset="0"/>
                <a:ea typeface="宋体" panose="02010600030101010101" pitchFamily="2" charset="-122"/>
              </a:rPr>
              <a:t>（</a:t>
            </a:r>
            <a:r>
              <a:rPr lang="en-US" sz="1200">
                <a:latin typeface="Times New Roman" panose="02020603050405020304" pitchFamily="2" charset="0"/>
                <a:ea typeface="宋体" panose="02010600030101010101" pitchFamily="2" charset="-122"/>
              </a:rPr>
              <a:t>c</a:t>
            </a:r>
            <a:r>
              <a:rPr lang="zh-CN" sz="1200">
                <a:latin typeface="Times New Roman" panose="02020603050405020304" pitchFamily="2" charset="0"/>
                <a:ea typeface="宋体" panose="02010600030101010101" pitchFamily="2" charset="-122"/>
              </a:rPr>
              <a:t>）高频变压器型</a:t>
            </a:r>
            <a:endParaRPr lang="zh-CN" altLang="en-US"/>
          </a:p>
        </p:txBody>
      </p:sp>
      <p:sp>
        <p:nvSpPr>
          <p:cNvPr id="7" name="文本框 6"/>
          <p:cNvSpPr txBox="1"/>
          <p:nvPr/>
        </p:nvSpPr>
        <p:spPr>
          <a:xfrm>
            <a:off x="2125980" y="5883910"/>
            <a:ext cx="5080000" cy="275590"/>
          </a:xfrm>
          <a:prstGeom prst="rect">
            <a:avLst/>
          </a:prstGeom>
          <a:noFill/>
          <a:ln w="9525">
            <a:noFill/>
          </a:ln>
        </p:spPr>
        <p:txBody>
          <a:bodyPr>
            <a:spAutoFit/>
          </a:bodyPr>
          <a:p>
            <a:pPr algn="ctr"/>
            <a:r>
              <a:rPr lang="zh-CN" sz="1200">
                <a:latin typeface="Times New Roman" panose="02020603050405020304" pitchFamily="2" charset="0"/>
                <a:ea typeface="宋体" panose="02010600030101010101" pitchFamily="2" charset="-122"/>
              </a:rPr>
              <a:t>图</a:t>
            </a:r>
            <a:r>
              <a:rPr lang="en-US" sz="1200">
                <a:latin typeface="Times New Roman" panose="02020603050405020304" pitchFamily="2" charset="0"/>
                <a:ea typeface="宋体" panose="02010600030101010101" pitchFamily="2" charset="-122"/>
                <a:cs typeface="Times New Roman" panose="02020603050405020304" pitchFamily="2" charset="0"/>
              </a:rPr>
              <a:t>7.3</a:t>
            </a:r>
            <a:r>
              <a:rPr lang="en-US" sz="1200">
                <a:latin typeface="宋体" panose="02010600030101010101" pitchFamily="2" charset="-122"/>
                <a:ea typeface="宋体" panose="02010600030101010101" pitchFamily="2" charset="-122"/>
                <a:cs typeface="黑体" panose="02010609060101010101" pitchFamily="1" charset="-122"/>
              </a:rPr>
              <a:t>-17</a:t>
            </a:r>
            <a:r>
              <a:rPr lang="zh-CN" sz="1200">
                <a:latin typeface="Times New Roman" panose="02020603050405020304" pitchFamily="2" charset="0"/>
                <a:ea typeface="宋体" panose="02010600030101010101" pitchFamily="2" charset="-122"/>
              </a:rPr>
              <a:t>光伏并网逆变器按变压器分类的典型结构</a:t>
            </a:r>
            <a:endParaRPr lang="zh-CN" altLang="en-US"/>
          </a:p>
        </p:txBody>
      </p:sp>
    </p:spTree>
  </p:cSld>
  <p:clrMapOvr>
    <a:masterClrMapping/>
  </p:clrMapOvr>
  <p:transition>
    <p:pull dir="rd"/>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7.3 太阳能光伏并网发电</a:t>
            </a:r>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pic>
        <p:nvPicPr>
          <p:cNvPr id="659" name="图片 36"/>
          <p:cNvPicPr>
            <a:picLocks noChangeAspect="1" noChangeArrowheads="1"/>
          </p:cNvPicPr>
          <p:nvPr>
            <p:ph idx="1"/>
          </p:nvPr>
        </p:nvPicPr>
        <p:blipFill>
          <a:blip r:embed="rId1" cstate="print">
            <a:extLst>
              <a:ext uri="{28A0092B-C50C-407E-A947-70E740481C1C}">
                <a14:useLocalDpi xmlns:a14="http://schemas.microsoft.com/office/drawing/2010/main" val="0"/>
              </a:ext>
            </a:extLst>
          </a:blip>
          <a:srcRect/>
          <a:stretch>
            <a:fillRect/>
          </a:stretch>
        </p:blipFill>
        <p:spPr>
          <a:xfrm>
            <a:off x="871220" y="2557780"/>
            <a:ext cx="7074535" cy="3238500"/>
          </a:xfrm>
          <a:prstGeom prst="rect">
            <a:avLst/>
          </a:prstGeom>
          <a:noFill/>
          <a:ln>
            <a:noFill/>
          </a:ln>
        </p:spPr>
      </p:pic>
      <p:sp>
        <p:nvSpPr>
          <p:cNvPr id="115" name="文本框 114"/>
          <p:cNvSpPr txBox="1"/>
          <p:nvPr/>
        </p:nvSpPr>
        <p:spPr>
          <a:xfrm>
            <a:off x="498475" y="1415415"/>
            <a:ext cx="7957185" cy="1014730"/>
          </a:xfrm>
          <a:prstGeom prst="rect">
            <a:avLst/>
          </a:prstGeom>
          <a:noFill/>
          <a:ln w="9525">
            <a:noFill/>
          </a:ln>
        </p:spPr>
        <p:txBody>
          <a:bodyPr wrap="square">
            <a:spAutoFit/>
          </a:bodyPr>
          <a:p>
            <a:r>
              <a:rPr lang="zh-CN" sz="2000">
                <a:latin typeface="Times New Roman" panose="02020603050405020304" pitchFamily="2" charset="0"/>
                <a:ea typeface="宋体" panose="02010600030101010101" pitchFamily="2" charset="-122"/>
              </a:rPr>
              <a:t>图</a:t>
            </a:r>
            <a:r>
              <a:rPr lang="en-US" sz="2000">
                <a:latin typeface="Times New Roman" panose="02020603050405020304" pitchFamily="2" charset="0"/>
                <a:ea typeface="宋体" panose="02010600030101010101" pitchFamily="2" charset="-122"/>
                <a:cs typeface="Times New Roman" panose="02020603050405020304" pitchFamily="2" charset="0"/>
              </a:rPr>
              <a:t>7.3</a:t>
            </a:r>
            <a:r>
              <a:rPr lang="en-US" sz="2000">
                <a:latin typeface="宋体" panose="02010600030101010101" pitchFamily="2" charset="-122"/>
                <a:ea typeface="宋体" panose="02010600030101010101" pitchFamily="2" charset="-122"/>
                <a:cs typeface="黑体" panose="02010609060101010101" pitchFamily="1" charset="-122"/>
              </a:rPr>
              <a:t>-18</a:t>
            </a:r>
            <a:r>
              <a:rPr lang="zh-CN" sz="2000">
                <a:latin typeface="Times New Roman" panose="02020603050405020304" pitchFamily="2" charset="0"/>
                <a:ea typeface="宋体" panose="02010600030101010101" pitchFamily="2" charset="-122"/>
              </a:rPr>
              <a:t>为一个单级式光伏并网系统的结构示意图。可以看到，基于逆变器并网的三相单级式光伏发电系统主要由光伏阵列、逆变器和交流电路</a:t>
            </a:r>
            <a:r>
              <a:rPr lang="en-US" sz="2000">
                <a:latin typeface="Times New Roman" panose="02020603050405020304" pitchFamily="2" charset="0"/>
                <a:ea typeface="宋体" panose="02010600030101010101" pitchFamily="2" charset="-122"/>
                <a:cs typeface="Times New Roman" panose="02020603050405020304" pitchFamily="2" charset="0"/>
              </a:rPr>
              <a:t>3</a:t>
            </a:r>
            <a:r>
              <a:rPr lang="zh-CN" sz="2000">
                <a:latin typeface="Times New Roman" panose="02020603050405020304" pitchFamily="2" charset="0"/>
                <a:ea typeface="宋体" panose="02010600030101010101" pitchFamily="2" charset="-122"/>
              </a:rPr>
              <a:t>部分组成</a:t>
            </a:r>
            <a:endParaRPr lang="zh-CN" altLang="en-US" sz="2000">
              <a:latin typeface="Times New Roman" panose="02020603050405020304" pitchFamily="2" charset="0"/>
              <a:ea typeface="宋体" panose="02010600030101010101" pitchFamily="2" charset="-122"/>
            </a:endParaRPr>
          </a:p>
        </p:txBody>
      </p:sp>
      <p:sp>
        <p:nvSpPr>
          <p:cNvPr id="5" name="文本框 4"/>
          <p:cNvSpPr txBox="1"/>
          <p:nvPr/>
        </p:nvSpPr>
        <p:spPr>
          <a:xfrm>
            <a:off x="2168525" y="5796280"/>
            <a:ext cx="5080000" cy="275590"/>
          </a:xfrm>
          <a:prstGeom prst="rect">
            <a:avLst/>
          </a:prstGeom>
          <a:noFill/>
          <a:ln w="9525">
            <a:noFill/>
          </a:ln>
        </p:spPr>
        <p:txBody>
          <a:bodyPr>
            <a:spAutoFit/>
          </a:bodyPr>
          <a:p>
            <a:pPr algn="ctr"/>
            <a:r>
              <a:rPr lang="zh-CN" sz="1200">
                <a:latin typeface="Times New Roman" panose="02020603050405020304" pitchFamily="2" charset="0"/>
                <a:ea typeface="宋体" panose="02010600030101010101" pitchFamily="2" charset="-122"/>
              </a:rPr>
              <a:t>图</a:t>
            </a:r>
            <a:r>
              <a:rPr lang="en-US" sz="1200">
                <a:latin typeface="Times New Roman" panose="02020603050405020304" pitchFamily="2" charset="0"/>
                <a:ea typeface="宋体" panose="02010600030101010101" pitchFamily="2" charset="-122"/>
                <a:cs typeface="Times New Roman" panose="02020603050405020304" pitchFamily="2" charset="0"/>
              </a:rPr>
              <a:t>7.3</a:t>
            </a:r>
            <a:r>
              <a:rPr lang="en-US" sz="1200">
                <a:latin typeface="宋体" panose="02010600030101010101" pitchFamily="2" charset="-122"/>
                <a:ea typeface="宋体" panose="02010600030101010101" pitchFamily="2" charset="-122"/>
                <a:cs typeface="黑体" panose="02010609060101010101" pitchFamily="1" charset="-122"/>
              </a:rPr>
              <a:t>-18</a:t>
            </a:r>
            <a:r>
              <a:rPr lang="zh-CN" sz="1200">
                <a:latin typeface="Times New Roman" panose="02020603050405020304" pitchFamily="2" charset="0"/>
                <a:ea typeface="宋体" panose="02010600030101010101" pitchFamily="2" charset="-122"/>
              </a:rPr>
              <a:t>单级式光伏并网系统</a:t>
            </a:r>
            <a:endParaRPr lang="zh-CN" altLang="en-US"/>
          </a:p>
        </p:txBody>
      </p:sp>
    </p:spTree>
  </p:cSld>
  <p:clrMapOvr>
    <a:masterClrMapping/>
  </p:clrMapOvr>
  <p:transition>
    <p:pull dir="rd"/>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7.3 太阳能光伏并网发电</a:t>
            </a:r>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pic>
        <p:nvPicPr>
          <p:cNvPr id="660" name="图片 37"/>
          <p:cNvPicPr>
            <a:picLocks noChangeAspect="1" noChangeArrowheads="1"/>
          </p:cNvPicPr>
          <p:nvPr>
            <p:ph idx="1"/>
          </p:nvPr>
        </p:nvPicPr>
        <p:blipFill>
          <a:blip r:embed="rId1" cstate="print">
            <a:extLst>
              <a:ext uri="{28A0092B-C50C-407E-A947-70E740481C1C}">
                <a14:useLocalDpi xmlns:a14="http://schemas.microsoft.com/office/drawing/2010/main" val="0"/>
              </a:ext>
            </a:extLst>
          </a:blip>
          <a:srcRect/>
          <a:stretch>
            <a:fillRect/>
          </a:stretch>
        </p:blipFill>
        <p:spPr>
          <a:xfrm>
            <a:off x="854710" y="1991360"/>
            <a:ext cx="6362700" cy="2292985"/>
          </a:xfrm>
          <a:prstGeom prst="rect">
            <a:avLst/>
          </a:prstGeom>
          <a:noFill/>
          <a:ln>
            <a:noFill/>
          </a:ln>
        </p:spPr>
      </p:pic>
      <p:sp>
        <p:nvSpPr>
          <p:cNvPr id="115" name="文本框 114"/>
          <p:cNvSpPr txBox="1"/>
          <p:nvPr/>
        </p:nvSpPr>
        <p:spPr>
          <a:xfrm>
            <a:off x="646430" y="1517015"/>
            <a:ext cx="6644640" cy="398780"/>
          </a:xfrm>
          <a:prstGeom prst="rect">
            <a:avLst/>
          </a:prstGeom>
          <a:noFill/>
          <a:ln w="9525">
            <a:noFill/>
          </a:ln>
        </p:spPr>
        <p:txBody>
          <a:bodyPr wrap="square">
            <a:spAutoFit/>
          </a:bodyPr>
          <a:p>
            <a:r>
              <a:rPr lang="zh-CN" sz="2000">
                <a:latin typeface="Times New Roman" panose="02020603050405020304" pitchFamily="2" charset="0"/>
                <a:ea typeface="宋体" panose="02010600030101010101" pitchFamily="2" charset="-122"/>
              </a:rPr>
              <a:t>图</a:t>
            </a:r>
            <a:r>
              <a:rPr lang="en-US" sz="2000">
                <a:latin typeface="Times New Roman" panose="02020603050405020304" pitchFamily="2" charset="0"/>
                <a:ea typeface="宋体" panose="02010600030101010101" pitchFamily="2" charset="-122"/>
                <a:cs typeface="Times New Roman" panose="02020603050405020304" pitchFamily="2" charset="0"/>
              </a:rPr>
              <a:t>7.3</a:t>
            </a:r>
            <a:r>
              <a:rPr lang="en-US" sz="2000">
                <a:latin typeface="宋体" panose="02010600030101010101" pitchFamily="2" charset="-122"/>
                <a:ea typeface="宋体" panose="02010600030101010101" pitchFamily="2" charset="-122"/>
                <a:cs typeface="黑体" panose="02010609060101010101" pitchFamily="1" charset="-122"/>
              </a:rPr>
              <a:t>-19</a:t>
            </a:r>
            <a:r>
              <a:rPr lang="zh-CN" sz="2000">
                <a:latin typeface="Times New Roman" panose="02020603050405020304" pitchFamily="2" charset="0"/>
                <a:ea typeface="宋体" panose="02010600030101010101" pitchFamily="2" charset="-122"/>
              </a:rPr>
              <a:t>所示是一种多级式拓扑的并网逆变器。</a:t>
            </a:r>
            <a:endParaRPr lang="zh-CN" altLang="en-US" sz="2000">
              <a:latin typeface="Times New Roman" panose="02020603050405020304" pitchFamily="2" charset="0"/>
              <a:ea typeface="宋体" panose="02010600030101010101" pitchFamily="2" charset="-122"/>
            </a:endParaRPr>
          </a:p>
        </p:txBody>
      </p:sp>
      <p:sp>
        <p:nvSpPr>
          <p:cNvPr id="5" name="文本框 4"/>
          <p:cNvSpPr txBox="1"/>
          <p:nvPr/>
        </p:nvSpPr>
        <p:spPr>
          <a:xfrm>
            <a:off x="572770" y="4284345"/>
            <a:ext cx="7894320" cy="1938020"/>
          </a:xfrm>
          <a:prstGeom prst="rect">
            <a:avLst/>
          </a:prstGeom>
          <a:noFill/>
          <a:ln w="9525">
            <a:noFill/>
          </a:ln>
        </p:spPr>
        <p:txBody>
          <a:bodyPr wrap="square">
            <a:spAutoFit/>
          </a:bodyPr>
          <a:p>
            <a:r>
              <a:rPr lang="zh-CN" sz="2000">
                <a:latin typeface="Times New Roman" panose="02020603050405020304" pitchFamily="2" charset="0"/>
                <a:ea typeface="宋体" panose="02010600030101010101" pitchFamily="2" charset="-122"/>
              </a:rPr>
              <a:t>第一级的</a:t>
            </a:r>
            <a:r>
              <a:rPr lang="en-US" sz="2000">
                <a:latin typeface="Times New Roman" panose="02020603050405020304" pitchFamily="2" charset="0"/>
                <a:ea typeface="宋体" panose="02010600030101010101" pitchFamily="2" charset="-122"/>
              </a:rPr>
              <a:t>Boost</a:t>
            </a:r>
            <a:r>
              <a:rPr lang="zh-CN" sz="2000">
                <a:latin typeface="Times New Roman" panose="02020603050405020304" pitchFamily="2" charset="0"/>
                <a:ea typeface="宋体" panose="02010600030101010101" pitchFamily="2" charset="-122"/>
              </a:rPr>
              <a:t>电路起升压作用，它将光伏电池输出电压升高到</a:t>
            </a:r>
            <a:r>
              <a:rPr lang="en-US" sz="2000">
                <a:latin typeface="Times New Roman" panose="02020603050405020304" pitchFamily="2" charset="0"/>
                <a:ea typeface="宋体" panose="02010600030101010101" pitchFamily="2" charset="-122"/>
              </a:rPr>
              <a:t>200V</a:t>
            </a:r>
            <a:r>
              <a:rPr lang="zh-CN" sz="2000">
                <a:latin typeface="Times New Roman" panose="02020603050405020304" pitchFamily="2" charset="0"/>
                <a:ea typeface="宋体" panose="02010600030101010101" pitchFamily="2" charset="-122"/>
              </a:rPr>
              <a:t>左右，同时还是先最大功率点跟踪。</a:t>
            </a:r>
            <a:r>
              <a:rPr lang="en-US" sz="2000">
                <a:latin typeface="Times New Roman" panose="02020603050405020304" pitchFamily="2" charset="0"/>
                <a:ea typeface="宋体" panose="02010600030101010101" pitchFamily="2" charset="-122"/>
              </a:rPr>
              <a:t>Boost</a:t>
            </a:r>
            <a:r>
              <a:rPr lang="zh-CN" sz="2000">
                <a:latin typeface="Times New Roman" panose="02020603050405020304" pitchFamily="2" charset="0"/>
                <a:ea typeface="宋体" panose="02010600030101010101" pitchFamily="2" charset="-122"/>
              </a:rPr>
              <a:t>电路中电感上还有一个绕组为辅助电源电路（</a:t>
            </a:r>
            <a:r>
              <a:rPr lang="en-US" sz="2000">
                <a:latin typeface="Times New Roman" panose="02020603050405020304" pitchFamily="2" charset="0"/>
                <a:ea typeface="宋体" panose="02010600030101010101" pitchFamily="2" charset="-122"/>
              </a:rPr>
              <a:t>Auxiliary Power Supply Unit</a:t>
            </a:r>
            <a:r>
              <a:rPr lang="zh-CN" sz="2000">
                <a:latin typeface="Times New Roman" panose="02020603050405020304" pitchFamily="2" charset="0"/>
                <a:ea typeface="宋体" panose="02010600030101010101" pitchFamily="2" charset="-122"/>
              </a:rPr>
              <a:t>，</a:t>
            </a:r>
            <a:r>
              <a:rPr lang="en-US" sz="2000">
                <a:latin typeface="Times New Roman" panose="02020603050405020304" pitchFamily="2" charset="0"/>
                <a:ea typeface="宋体" panose="02010600030101010101" pitchFamily="2" charset="-122"/>
              </a:rPr>
              <a:t>APSU</a:t>
            </a:r>
            <a:r>
              <a:rPr lang="zh-CN" sz="2000">
                <a:latin typeface="Times New Roman" panose="02020603050405020304" pitchFamily="2" charset="0"/>
                <a:ea typeface="宋体" panose="02010600030101010101" pitchFamily="2" charset="-122"/>
              </a:rPr>
              <a:t>）供电。第二级推挽电路控制输出电流波形为整流正弦波，同时也实现电网和光伏电池的电隔离。最后一级为</a:t>
            </a:r>
            <a:r>
              <a:rPr lang="en-US" sz="2000">
                <a:latin typeface="Times New Roman" panose="02020603050405020304" pitchFamily="2" charset="0"/>
                <a:ea typeface="宋体" panose="02010600030101010101" pitchFamily="2" charset="-122"/>
              </a:rPr>
              <a:t>100HZ</a:t>
            </a:r>
            <a:r>
              <a:rPr lang="zh-CN" sz="2000">
                <a:latin typeface="Times New Roman" panose="02020603050405020304" pitchFamily="2" charset="0"/>
                <a:ea typeface="宋体" panose="02010600030101010101" pitchFamily="2" charset="-122"/>
              </a:rPr>
              <a:t>逆变器，起换相作用。由于升压比较大，</a:t>
            </a:r>
            <a:r>
              <a:rPr lang="en-US" sz="2000">
                <a:latin typeface="Times New Roman" panose="02020603050405020304" pitchFamily="2" charset="0"/>
                <a:ea typeface="宋体" panose="02010600030101010101" pitchFamily="2" charset="-122"/>
              </a:rPr>
              <a:t>3</a:t>
            </a:r>
            <a:r>
              <a:rPr lang="zh-CN" sz="2000">
                <a:latin typeface="Times New Roman" panose="02020603050405020304" pitchFamily="2" charset="0"/>
                <a:ea typeface="宋体" panose="02010600030101010101" pitchFamily="2" charset="-122"/>
              </a:rPr>
              <a:t>个环节里第一环节的</a:t>
            </a:r>
            <a:r>
              <a:rPr lang="en-US" sz="2000">
                <a:latin typeface="Times New Roman" panose="02020603050405020304" pitchFamily="2" charset="0"/>
                <a:ea typeface="宋体" panose="02010600030101010101" pitchFamily="2" charset="-122"/>
              </a:rPr>
              <a:t>Boost</a:t>
            </a:r>
            <a:r>
              <a:rPr lang="zh-CN" sz="2000">
                <a:latin typeface="Times New Roman" panose="02020603050405020304" pitchFamily="2" charset="0"/>
                <a:ea typeface="宋体" panose="02010600030101010101" pitchFamily="2" charset="-122"/>
              </a:rPr>
              <a:t>电路是整个逆变器中损耗最大的部分，</a:t>
            </a:r>
            <a:endParaRPr lang="zh-CN" altLang="en-US" sz="2000">
              <a:latin typeface="Times New Roman" panose="02020603050405020304" pitchFamily="2" charset="0"/>
              <a:ea typeface="宋体" panose="02010600030101010101" pitchFamily="2" charset="-122"/>
            </a:endParaRPr>
          </a:p>
        </p:txBody>
      </p:sp>
    </p:spTree>
  </p:cSld>
  <p:clrMapOvr>
    <a:masterClrMapping/>
  </p:clrMapOvr>
  <p:transition>
    <p:pull dir="rd"/>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72" name="图片 67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4266565" y="1363345"/>
            <a:ext cx="4213225" cy="4549140"/>
          </a:xfrm>
          <a:prstGeom prst="rect">
            <a:avLst/>
          </a:prstGeom>
          <a:noFill/>
          <a:ln>
            <a:noFill/>
          </a:ln>
        </p:spPr>
      </p:pic>
      <p:sp>
        <p:nvSpPr>
          <p:cNvPr id="2" name="标题 1"/>
          <p:cNvSpPr>
            <a:spLocks noGrp="1"/>
          </p:cNvSpPr>
          <p:nvPr>
            <p:ph type="title"/>
          </p:nvPr>
        </p:nvSpPr>
        <p:spPr/>
        <p:txBody>
          <a:bodyPr/>
          <a:p>
            <a:r>
              <a:rPr lang="zh-CN" altLang="en-US" sz="4400">
                <a:solidFill>
                  <a:schemeClr val="tx1"/>
                </a:solidFill>
              </a:rPr>
              <a:t>7.4 燃料电池并网发电</a:t>
            </a:r>
            <a:endParaRPr lang="zh-CN" altLang="en-US" sz="4400">
              <a:solidFill>
                <a:schemeClr val="tx1"/>
              </a:solidFill>
            </a:endParaRPr>
          </a:p>
        </p:txBody>
      </p:sp>
      <p:sp>
        <p:nvSpPr>
          <p:cNvPr id="3" name="内容占位符 2"/>
          <p:cNvSpPr>
            <a:spLocks noGrp="1"/>
          </p:cNvSpPr>
          <p:nvPr>
            <p:ph idx="1"/>
          </p:nvPr>
        </p:nvSpPr>
        <p:spPr>
          <a:xfrm>
            <a:off x="609600" y="1363345"/>
            <a:ext cx="3471545" cy="4813935"/>
          </a:xfrm>
        </p:spPr>
        <p:txBody>
          <a:bodyPr/>
          <a:p>
            <a:r>
              <a:rPr lang="zh-CN" altLang="en-US" sz="2400"/>
              <a:t>燃料电池发电基本原理</a:t>
            </a:r>
            <a:endParaRPr lang="zh-CN" altLang="en-US" sz="2400"/>
          </a:p>
          <a:p>
            <a:pPr marL="0" indent="0">
              <a:buNone/>
            </a:pPr>
            <a:r>
              <a:rPr lang="zh-CN" altLang="en-US" sz="2000"/>
              <a:t>       燃料电池由一个负充电的电极(阳极)、一个正充电的电极(阴极)和一个电解质膜组成。图7.4-1所示为质子交换膜燃料电池示意图。氢在阳极氧化，氧在阴极减少。质子经电解质膜从阳极传送至阴极，电子经外部电路传送至阴极。在阴极，氧与质子和电子发生反应，形成水并产生热量。阳极和阴极都含有催化剂，以加速电化学过程。</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
        <p:nvSpPr>
          <p:cNvPr id="100" name="文本框 99"/>
          <p:cNvSpPr txBox="1"/>
          <p:nvPr/>
        </p:nvSpPr>
        <p:spPr>
          <a:xfrm>
            <a:off x="3833495" y="5912485"/>
            <a:ext cx="5080000" cy="306705"/>
          </a:xfrm>
          <a:prstGeom prst="rect">
            <a:avLst/>
          </a:prstGeom>
          <a:noFill/>
          <a:ln w="9525">
            <a:noFill/>
          </a:ln>
        </p:spPr>
        <p:txBody>
          <a:bodyPr>
            <a:spAutoFit/>
          </a:bodyPr>
          <a:p>
            <a:pPr algn="ctr"/>
            <a:r>
              <a:rPr lang="zh-CN" sz="1400">
                <a:latin typeface="Times New Roman" panose="02020603050405020304" pitchFamily="2" charset="0"/>
                <a:ea typeface="宋体" panose="02010600030101010101" pitchFamily="2" charset="-122"/>
              </a:rPr>
              <a:t>图</a:t>
            </a:r>
            <a:r>
              <a:rPr lang="en-US" sz="1400">
                <a:latin typeface="Times New Roman" panose="02020603050405020304" pitchFamily="2" charset="0"/>
                <a:ea typeface="宋体" panose="02010600030101010101" pitchFamily="2" charset="-122"/>
                <a:cs typeface="Times New Roman" panose="02020603050405020304" pitchFamily="2" charset="0"/>
              </a:rPr>
              <a:t>7.4</a:t>
            </a:r>
            <a:r>
              <a:rPr lang="en-US" sz="1400">
                <a:latin typeface="宋体" panose="02010600030101010101" pitchFamily="2" charset="-122"/>
                <a:ea typeface="宋体" panose="02010600030101010101" pitchFamily="2" charset="-122"/>
                <a:cs typeface="黑体" panose="02010609060101010101" pitchFamily="1" charset="-122"/>
              </a:rPr>
              <a:t>-1</a:t>
            </a:r>
            <a:r>
              <a:rPr lang="zh-CN" sz="1400">
                <a:latin typeface="Times New Roman" panose="02020603050405020304" pitchFamily="2" charset="0"/>
                <a:ea typeface="宋体" panose="02010600030101010101" pitchFamily="2" charset="-122"/>
              </a:rPr>
              <a:t>单个燃料电池示意图</a:t>
            </a:r>
            <a:endParaRPr lang="zh-CN" altLang="en-US" sz="1400">
              <a:latin typeface="Times New Roman" panose="02020603050405020304" pitchFamily="2" charset="0"/>
              <a:ea typeface="宋体" panose="02010600030101010101" pitchFamily="2" charset="-122"/>
            </a:endParaRPr>
          </a:p>
        </p:txBody>
      </p:sp>
    </p:spTree>
  </p:cSld>
  <p:clrMapOvr>
    <a:masterClrMapping/>
  </p:clrMapOvr>
  <p:transition>
    <p:pull dir="rd"/>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7.4 燃料电池并网发电</a:t>
            </a:r>
            <a:endParaRPr lang="zh-CN" altLang="en-US" sz="4400">
              <a:solidFill>
                <a:schemeClr val="tx1"/>
              </a:solidFill>
              <a:sym typeface="+mn-ea"/>
            </a:endParaRPr>
          </a:p>
        </p:txBody>
      </p:sp>
      <p:sp>
        <p:nvSpPr>
          <p:cNvPr id="3" name="内容占位符 2"/>
          <p:cNvSpPr>
            <a:spLocks noGrp="1"/>
          </p:cNvSpPr>
          <p:nvPr>
            <p:ph idx="1"/>
          </p:nvPr>
        </p:nvSpPr>
        <p:spPr>
          <a:xfrm>
            <a:off x="609600" y="1370965"/>
            <a:ext cx="7924800" cy="4648835"/>
          </a:xfrm>
        </p:spPr>
        <p:txBody>
          <a:bodyPr/>
          <a:p>
            <a:pPr marL="0" indent="0">
              <a:lnSpc>
                <a:spcPct val="160000"/>
              </a:lnSpc>
              <a:buNone/>
            </a:pPr>
            <a:r>
              <a:rPr lang="zh-CN" altLang="en-US" sz="2800"/>
              <a:t>它具有以下反应：</a:t>
            </a:r>
            <a:endParaRPr lang="zh-CN" altLang="en-US" sz="2800"/>
          </a:p>
          <a:p>
            <a:pPr marL="0" indent="0">
              <a:lnSpc>
                <a:spcPct val="160000"/>
              </a:lnSpc>
              <a:buNone/>
            </a:pPr>
            <a:r>
              <a:rPr lang="zh-CN" altLang="en-US" sz="2800"/>
              <a:t>阳极：</a:t>
            </a:r>
            <a:endParaRPr lang="zh-CN" altLang="en-US" sz="2800"/>
          </a:p>
          <a:p>
            <a:pPr marL="0" indent="0">
              <a:lnSpc>
                <a:spcPct val="160000"/>
              </a:lnSpc>
              <a:buNone/>
            </a:pPr>
            <a:r>
              <a:rPr lang="zh-CN" altLang="en-US" sz="2800"/>
              <a:t>阴极：</a:t>
            </a:r>
            <a:endParaRPr lang="zh-CN" altLang="en-US" sz="2800"/>
          </a:p>
          <a:p>
            <a:pPr marL="0" indent="0">
              <a:lnSpc>
                <a:spcPct val="160000"/>
              </a:lnSpc>
              <a:buNone/>
            </a:pPr>
            <a:r>
              <a:rPr lang="zh-CN" altLang="en-US" sz="2800"/>
              <a:t>总反应：</a:t>
            </a:r>
            <a:endParaRPr lang="zh-CN" altLang="en-US" sz="2800"/>
          </a:p>
          <a:p>
            <a:pPr marL="0" indent="0">
              <a:lnSpc>
                <a:spcPct val="160000"/>
              </a:lnSpc>
              <a:buNone/>
            </a:pPr>
            <a:r>
              <a:rPr lang="zh-CN" altLang="en-US" sz="2400"/>
              <a:t>反应物通过扩散和对流传送至含有催化剂的电极表面，在此之上发生电化学反应。</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对象 -2147482023"/>
          <p:cNvGraphicFramePr>
            <a:graphicFrameLocks noChangeAspect="1"/>
          </p:cNvGraphicFramePr>
          <p:nvPr/>
        </p:nvGraphicFramePr>
        <p:xfrm>
          <a:off x="1833245" y="2430145"/>
          <a:ext cx="2451735" cy="454025"/>
        </p:xfrm>
        <a:graphic>
          <a:graphicData uri="http://schemas.openxmlformats.org/presentationml/2006/ole">
            <mc:AlternateContent xmlns:mc="http://schemas.openxmlformats.org/markup-compatibility/2006">
              <mc:Choice xmlns:v="urn:schemas-microsoft-com:vml" Requires="v">
                <p:oleObj spid="_x0000_s3076" name="" r:id="rId1" imgW="1587500" imgH="228600" progId="Equation.3">
                  <p:embed/>
                </p:oleObj>
              </mc:Choice>
              <mc:Fallback>
                <p:oleObj name="" r:id="rId1" imgW="1587500" imgH="228600" progId="Equation.3">
                  <p:embed/>
                  <p:pic>
                    <p:nvPicPr>
                      <p:cNvPr id="0" name="图片 3075"/>
                      <p:cNvPicPr/>
                      <p:nvPr/>
                    </p:nvPicPr>
                    <p:blipFill>
                      <a:blip r:embed="rId2"/>
                      <a:stretch>
                        <a:fillRect/>
                      </a:stretch>
                    </p:blipFill>
                    <p:spPr>
                      <a:xfrm>
                        <a:off x="1833245" y="2430145"/>
                        <a:ext cx="2451735" cy="454025"/>
                      </a:xfrm>
                      <a:prstGeom prst="rect">
                        <a:avLst/>
                      </a:prstGeom>
                      <a:noFill/>
                      <a:ln w="38100">
                        <a:noFill/>
                        <a:miter/>
                      </a:ln>
                    </p:spPr>
                  </p:pic>
                </p:oleObj>
              </mc:Fallback>
            </mc:AlternateContent>
          </a:graphicData>
        </a:graphic>
      </p:graphicFrame>
      <p:graphicFrame>
        <p:nvGraphicFramePr>
          <p:cNvPr id="6" name="对象 -2147482022"/>
          <p:cNvGraphicFramePr>
            <a:graphicFrameLocks noChangeAspect="1"/>
          </p:cNvGraphicFramePr>
          <p:nvPr/>
        </p:nvGraphicFramePr>
        <p:xfrm>
          <a:off x="1833245" y="3070860"/>
          <a:ext cx="3462655" cy="716280"/>
        </p:xfrm>
        <a:graphic>
          <a:graphicData uri="http://schemas.openxmlformats.org/presentationml/2006/ole">
            <mc:AlternateContent xmlns:mc="http://schemas.openxmlformats.org/markup-compatibility/2006">
              <mc:Choice xmlns:v="urn:schemas-microsoft-com:vml" Requires="v">
                <p:oleObj spid="_x0000_s7" name="" r:id="rId3" imgW="2413000" imgH="393700" progId="Equation.3">
                  <p:embed/>
                </p:oleObj>
              </mc:Choice>
              <mc:Fallback>
                <p:oleObj name="" r:id="rId3" imgW="2413000" imgH="393700" progId="Equation.3">
                  <p:embed/>
                  <p:pic>
                    <p:nvPicPr>
                      <p:cNvPr id="0" name="图片 4"/>
                      <p:cNvPicPr/>
                      <p:nvPr/>
                    </p:nvPicPr>
                    <p:blipFill>
                      <a:blip r:embed="rId4"/>
                      <a:stretch>
                        <a:fillRect/>
                      </a:stretch>
                    </p:blipFill>
                    <p:spPr>
                      <a:xfrm>
                        <a:off x="1833245" y="3070860"/>
                        <a:ext cx="3462655" cy="716280"/>
                      </a:xfrm>
                      <a:prstGeom prst="rect">
                        <a:avLst/>
                      </a:prstGeom>
                      <a:noFill/>
                      <a:ln w="38100">
                        <a:noFill/>
                        <a:miter/>
                      </a:ln>
                    </p:spPr>
                  </p:pic>
                </p:oleObj>
              </mc:Fallback>
            </mc:AlternateContent>
          </a:graphicData>
        </a:graphic>
      </p:graphicFrame>
      <p:graphicFrame>
        <p:nvGraphicFramePr>
          <p:cNvPr id="8" name="对象 -2147482021"/>
          <p:cNvGraphicFramePr>
            <a:graphicFrameLocks noChangeAspect="1"/>
          </p:cNvGraphicFramePr>
          <p:nvPr/>
        </p:nvGraphicFramePr>
        <p:xfrm>
          <a:off x="1990725" y="3863975"/>
          <a:ext cx="4232910" cy="758825"/>
        </p:xfrm>
        <a:graphic>
          <a:graphicData uri="http://schemas.openxmlformats.org/presentationml/2006/ole">
            <mc:AlternateContent xmlns:mc="http://schemas.openxmlformats.org/markup-compatibility/2006">
              <mc:Choice xmlns:v="urn:schemas-microsoft-com:vml" Requires="v">
                <p:oleObj spid="_x0000_s9" name="" r:id="rId5" imgW="2654300" imgH="393700" progId="Equation.3">
                  <p:embed/>
                </p:oleObj>
              </mc:Choice>
              <mc:Fallback>
                <p:oleObj name="" r:id="rId5" imgW="2654300" imgH="393700" progId="Equation.3">
                  <p:embed/>
                  <p:pic>
                    <p:nvPicPr>
                      <p:cNvPr id="0" name="图片 5"/>
                      <p:cNvPicPr/>
                      <p:nvPr/>
                    </p:nvPicPr>
                    <p:blipFill>
                      <a:blip r:embed="rId6"/>
                      <a:stretch>
                        <a:fillRect/>
                      </a:stretch>
                    </p:blipFill>
                    <p:spPr>
                      <a:xfrm>
                        <a:off x="1990725" y="3863975"/>
                        <a:ext cx="4232910" cy="758825"/>
                      </a:xfrm>
                      <a:prstGeom prst="rect">
                        <a:avLst/>
                      </a:prstGeom>
                      <a:noFill/>
                      <a:ln w="38100">
                        <a:noFill/>
                        <a:miter/>
                      </a:ln>
                    </p:spPr>
                  </p:pic>
                </p:oleObj>
              </mc:Fallback>
            </mc:AlternateContent>
          </a:graphicData>
        </a:graphic>
      </p:graphicFrame>
    </p:spTree>
  </p:cSld>
  <p:clrMapOvr>
    <a:masterClrMapping/>
  </p:clrMapOvr>
  <p:transition>
    <p:pull dir="rd"/>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7.4 燃料电池并网发电</a:t>
            </a:r>
            <a:endParaRPr lang="zh-CN" altLang="en-US" sz="4400">
              <a:solidFill>
                <a:schemeClr val="tx1"/>
              </a:solidFill>
              <a:sym typeface="+mn-ea"/>
            </a:endParaRPr>
          </a:p>
        </p:txBody>
      </p:sp>
      <p:sp>
        <p:nvSpPr>
          <p:cNvPr id="3" name="内容占位符 2"/>
          <p:cNvSpPr>
            <a:spLocks noGrp="1"/>
          </p:cNvSpPr>
          <p:nvPr>
            <p:ph idx="1"/>
          </p:nvPr>
        </p:nvSpPr>
        <p:spPr/>
        <p:txBody>
          <a:bodyPr/>
          <a:p>
            <a:pPr>
              <a:lnSpc>
                <a:spcPct val="140000"/>
              </a:lnSpc>
            </a:pPr>
            <a:r>
              <a:rPr lang="zh-CN" altLang="en-US" sz="2800"/>
              <a:t>1.聚合物电解质膜燃料电池(PEMFC)</a:t>
            </a:r>
            <a:endParaRPr lang="zh-CN" altLang="en-US" sz="2400"/>
          </a:p>
          <a:p>
            <a:pPr marL="0" indent="0">
              <a:lnSpc>
                <a:spcPct val="140000"/>
              </a:lnSpc>
              <a:buNone/>
            </a:pPr>
            <a:r>
              <a:rPr lang="zh-CN" altLang="en-US" sz="2400"/>
              <a:t>       聚合物电解质膜燃料电池(也称为质子交换膜或PEM燃料电池)在提供高能量密度的同时，具有质量轻、成本低、体积小等特点。一个PEM燃料电池由一个负充电的电极(阳极)、一个正充电的电极(阴极)和一个电解质膜组成。氢在阳极氧化，氧在阴极还原。质子通过电解质膜从阳极传送到阴极，电子经外部电路负载传送。在阴极上，氧与质子和电子发生反应，产生水和热量。</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7.4 燃料电池并网发电</a:t>
            </a:r>
            <a:endParaRPr lang="zh-CN" altLang="en-US" sz="4400">
              <a:solidFill>
                <a:schemeClr val="tx1"/>
              </a:solidFill>
              <a:sym typeface="+mn-ea"/>
            </a:endParaRPr>
          </a:p>
        </p:txBody>
      </p:sp>
      <p:sp>
        <p:nvSpPr>
          <p:cNvPr id="3" name="内容占位符 2"/>
          <p:cNvSpPr>
            <a:spLocks noGrp="1"/>
          </p:cNvSpPr>
          <p:nvPr>
            <p:ph idx="1"/>
          </p:nvPr>
        </p:nvSpPr>
        <p:spPr/>
        <p:txBody>
          <a:bodyPr/>
          <a:p>
            <a:pPr>
              <a:lnSpc>
                <a:spcPct val="150000"/>
              </a:lnSpc>
            </a:pPr>
            <a:r>
              <a:rPr lang="zh-CN" altLang="en-US" sz="2400"/>
              <a:t>2.碱性燃料电池(AFC)</a:t>
            </a:r>
            <a:endParaRPr lang="zh-CN" altLang="en-US" sz="2400"/>
          </a:p>
          <a:p>
            <a:pPr marL="0" indent="0">
              <a:lnSpc>
                <a:spcPct val="150000"/>
              </a:lnSpc>
              <a:buNone/>
            </a:pPr>
            <a:r>
              <a:rPr lang="zh-CN" altLang="en-US" sz="2400"/>
              <a:t>       美国国家航空航天局(Nationa1 Aeronautics and Space Administration，NASA)已将碱性燃料电池(AFC)用于航天任务，发电效率高达70%。这些燃料电池的工作温度在室温至250℃之间，电解质为浸泡在槽中的碱性氢氧化钾水溶液(由于碱性电解质中阴极反应速度较快，意味着性能更高，因此这是它的一大优点)，AFC通常具有300W~5kW的输出。</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7.4 燃料电池并网发电</a:t>
            </a:r>
            <a:endParaRPr lang="zh-CN" altLang="en-US" sz="4400">
              <a:solidFill>
                <a:schemeClr val="tx1"/>
              </a:solidFill>
              <a:sym typeface="+mn-ea"/>
            </a:endParaRPr>
          </a:p>
        </p:txBody>
      </p:sp>
      <p:sp>
        <p:nvSpPr>
          <p:cNvPr id="3" name="内容占位符 2"/>
          <p:cNvSpPr>
            <a:spLocks noGrp="1"/>
          </p:cNvSpPr>
          <p:nvPr>
            <p:ph idx="1"/>
          </p:nvPr>
        </p:nvSpPr>
        <p:spPr>
          <a:xfrm>
            <a:off x="609600" y="1600200"/>
            <a:ext cx="7924800" cy="4419600"/>
          </a:xfrm>
        </p:spPr>
        <p:txBody>
          <a:bodyPr/>
          <a:p>
            <a:r>
              <a:rPr lang="zh-CN" altLang="en-US" sz="2000"/>
              <a:t>3.磷酸型燃料电池(PAFC)</a:t>
            </a:r>
            <a:endParaRPr lang="zh-CN" altLang="en-US" sz="2000"/>
          </a:p>
          <a:p>
            <a:pPr marL="0" indent="0">
              <a:buNone/>
            </a:pPr>
            <a:r>
              <a:rPr lang="zh-CN" altLang="en-US" sz="2000"/>
              <a:t>PAFC是一种非常高效的燃料电池，发电效率大于40%。PAFC产生的大约85%的蒸汽可用于共发电。PAFC的工作温度范围为150~220℃。在较低温度时， PAFC是一种不良的离子导体，阳极中铂的一氧化碳中毒现象会变得非常严重。</a:t>
            </a:r>
            <a:endParaRPr lang="zh-CN" altLang="en-US" sz="2400"/>
          </a:p>
          <a:p>
            <a:r>
              <a:rPr lang="zh-CN" altLang="en-US" sz="2000"/>
              <a:t>4.固体氧化物燃料电池(SOFC)</a:t>
            </a:r>
            <a:endParaRPr lang="zh-CN" altLang="en-US" sz="2000"/>
          </a:p>
          <a:p>
            <a:pPr marL="0" indent="0">
              <a:buNone/>
            </a:pPr>
            <a:r>
              <a:rPr lang="zh-CN" altLang="en-US" sz="2000"/>
              <a:t>固体氧化物燃料电池的化学成分是一种非多孔的固体电解质，如Y2O3稳定的ZrO2，其导电性基于氧离子。阳极通常由Co-ZrO2或Ni-ZrO2黏合剂制成，而阴极由添加了Sr的LaMnO3制成。现有3种主要配置形式来制造SOFC：管形配置、双极形配置和平面形配置。SOFC的工作温度可达1000℃，当电池输出高达100kW时，其发电效率可达60%~85% 。</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7.4 燃料电池并网发电</a:t>
            </a:r>
            <a:endParaRPr lang="zh-CN" altLang="en-US" sz="4400">
              <a:solidFill>
                <a:schemeClr val="tx1"/>
              </a:solidFill>
              <a:sym typeface="+mn-ea"/>
            </a:endParaRPr>
          </a:p>
        </p:txBody>
      </p:sp>
      <p:sp>
        <p:nvSpPr>
          <p:cNvPr id="3" name="内容占位符 2"/>
          <p:cNvSpPr>
            <a:spLocks noGrp="1"/>
          </p:cNvSpPr>
          <p:nvPr>
            <p:ph idx="1"/>
          </p:nvPr>
        </p:nvSpPr>
        <p:spPr/>
        <p:txBody>
          <a:bodyPr/>
          <a:p>
            <a:pPr>
              <a:lnSpc>
                <a:spcPct val="120000"/>
              </a:lnSpc>
            </a:pPr>
            <a:r>
              <a:rPr lang="zh-CN" altLang="en-US" sz="2000"/>
              <a:t>5.熔融碳酸盐型燃料电池(MCFC)</a:t>
            </a:r>
            <a:endParaRPr lang="zh-CN" altLang="en-US" sz="2000"/>
          </a:p>
          <a:p>
            <a:pPr marL="0" indent="0">
              <a:lnSpc>
                <a:spcPct val="120000"/>
              </a:lnSpc>
              <a:buNone/>
            </a:pPr>
            <a:r>
              <a:rPr lang="zh-CN" altLang="en-US" sz="2000"/>
              <a:t>熔融碳酸盐型燃料电池使用的电解质是一种碳酸锂、碳酸钠或碳酸钾的液体溶液，电极浸泡在其中。MCFC的发电效率高达60%~85%，工作温度大约为620~660℃。工作温度高是一大优势，原因是它能获得更高的效率，以及可以灵活地使用各种类型的燃料和廉价催化剂。</a:t>
            </a:r>
            <a:endParaRPr lang="zh-CN" altLang="en-US" sz="2000"/>
          </a:p>
          <a:p>
            <a:pPr>
              <a:lnSpc>
                <a:spcPct val="120000"/>
              </a:lnSpc>
            </a:pPr>
            <a:r>
              <a:rPr lang="zh-CN" altLang="en-US" sz="2000"/>
              <a:t>6.直接甲醇燃料电池(DMFC)</a:t>
            </a:r>
            <a:endParaRPr lang="zh-CN" altLang="en-US" sz="2000"/>
          </a:p>
          <a:p>
            <a:pPr marL="0" indent="0">
              <a:lnSpc>
                <a:spcPct val="120000"/>
              </a:lnSpc>
              <a:buNone/>
            </a:pPr>
            <a:r>
              <a:rPr lang="zh-CN" altLang="en-US" sz="2000"/>
              <a:t>直接甲醇燃料电池使用与PEM燃料电池相同的聚合物电解质膜。不过，DMFC的燃料为甲醇而非氢，甲醇作为燃料流过阳极，并分解为质子、电子和水。 甲醇的优点包括其广泛的可用性以及可轻易地从汽油或生物材料重整而来。虽然它的能量密度只有氢的1/5，但由于它是液态的，因此在250个大气压时，与氢相比，其单位体积的能量为氢的4倍。</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2.2 分布式发电技术</a:t>
            </a:r>
            <a:endParaRPr lang="zh-CN" altLang="en-US"/>
          </a:p>
        </p:txBody>
      </p:sp>
      <p:sp>
        <p:nvSpPr>
          <p:cNvPr id="3" name="内容占位符 2"/>
          <p:cNvSpPr>
            <a:spLocks noGrp="1"/>
          </p:cNvSpPr>
          <p:nvPr>
            <p:ph idx="1"/>
          </p:nvPr>
        </p:nvSpPr>
        <p:spPr/>
        <p:txBody>
          <a:bodyPr/>
          <a:p>
            <a:r>
              <a:rPr lang="zh-CN" altLang="en-US" sz="2000"/>
              <a:t>燃料电池发电技术在电动汽车等领域中有所应用，其基本流程如下图2-2所示。</a:t>
            </a:r>
            <a:endParaRPr lang="zh-CN" altLang="en-US" sz="2000"/>
          </a:p>
          <a:p>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对象 -2147482623"/>
          <p:cNvGraphicFramePr>
            <a:graphicFrameLocks noChangeAspect="1"/>
          </p:cNvGraphicFramePr>
          <p:nvPr/>
        </p:nvGraphicFramePr>
        <p:xfrm>
          <a:off x="700405" y="2435225"/>
          <a:ext cx="7985760" cy="1504950"/>
        </p:xfrm>
        <a:graphic>
          <a:graphicData uri="http://schemas.openxmlformats.org/presentationml/2006/ole">
            <mc:AlternateContent xmlns:mc="http://schemas.openxmlformats.org/markup-compatibility/2006">
              <mc:Choice xmlns:v="urn:schemas-microsoft-com:vml" Requires="v">
                <p:oleObj spid="_x0000_s3076" name="" r:id="rId1" imgW="8458200" imgH="1371600" progId="Visio.Drawing.11">
                  <p:embed/>
                </p:oleObj>
              </mc:Choice>
              <mc:Fallback>
                <p:oleObj name="" r:id="rId1" imgW="8458200" imgH="1371600" progId="Visio.Drawing.11">
                  <p:embed/>
                  <p:pic>
                    <p:nvPicPr>
                      <p:cNvPr id="0" name="图片 3075"/>
                      <p:cNvPicPr/>
                      <p:nvPr/>
                    </p:nvPicPr>
                    <p:blipFill>
                      <a:blip r:embed="rId2"/>
                      <a:stretch>
                        <a:fillRect/>
                      </a:stretch>
                    </p:blipFill>
                    <p:spPr>
                      <a:xfrm>
                        <a:off x="700405" y="2435225"/>
                        <a:ext cx="7985760" cy="1504950"/>
                      </a:xfrm>
                      <a:prstGeom prst="rect">
                        <a:avLst/>
                      </a:prstGeom>
                      <a:noFill/>
                      <a:ln w="38100">
                        <a:noFill/>
                        <a:miter/>
                      </a:ln>
                    </p:spPr>
                  </p:pic>
                </p:oleObj>
              </mc:Fallback>
            </mc:AlternateContent>
          </a:graphicData>
        </a:graphic>
      </p:graphicFrame>
      <p:sp>
        <p:nvSpPr>
          <p:cNvPr id="115" name="文本框 114"/>
          <p:cNvSpPr txBox="1"/>
          <p:nvPr/>
        </p:nvSpPr>
        <p:spPr>
          <a:xfrm>
            <a:off x="2032000" y="3940175"/>
            <a:ext cx="5080000" cy="275590"/>
          </a:xfrm>
          <a:prstGeom prst="rect">
            <a:avLst/>
          </a:prstGeom>
          <a:noFill/>
          <a:ln w="9525">
            <a:noFill/>
          </a:ln>
        </p:spPr>
        <p:txBody>
          <a:bodyPr>
            <a:spAutoFit/>
          </a:bodyPr>
          <a:p>
            <a:pPr algn="ctr"/>
            <a:r>
              <a:rPr lang="zh-CN" sz="1200">
                <a:solidFill>
                  <a:srgbClr val="000000"/>
                </a:solidFill>
                <a:ea typeface="宋体" panose="02010600030101010101" pitchFamily="2" charset="-122"/>
              </a:rPr>
              <a:t>图</a:t>
            </a:r>
            <a:r>
              <a:rPr lang="en-US" sz="1200">
                <a:solidFill>
                  <a:srgbClr val="000000"/>
                </a:solidFill>
                <a:latin typeface="宋体" panose="02010600030101010101" pitchFamily="2" charset="-122"/>
              </a:rPr>
              <a:t>2-2 </a:t>
            </a:r>
            <a:r>
              <a:rPr lang="zh-CN" sz="1200">
                <a:solidFill>
                  <a:srgbClr val="000000"/>
                </a:solidFill>
                <a:ea typeface="宋体" panose="02010600030101010101" pitchFamily="2" charset="-122"/>
              </a:rPr>
              <a:t>燃料电池发电的基本流程</a:t>
            </a:r>
            <a:endParaRPr lang="zh-CN" altLang="en-US"/>
          </a:p>
        </p:txBody>
      </p:sp>
      <p:sp>
        <p:nvSpPr>
          <p:cNvPr id="6" name="文本框 5"/>
          <p:cNvSpPr txBox="1"/>
          <p:nvPr/>
        </p:nvSpPr>
        <p:spPr>
          <a:xfrm>
            <a:off x="866140" y="4406900"/>
            <a:ext cx="7473950" cy="1014730"/>
          </a:xfrm>
          <a:prstGeom prst="rect">
            <a:avLst/>
          </a:prstGeom>
          <a:noFill/>
          <a:ln w="9525">
            <a:noFill/>
          </a:ln>
        </p:spPr>
        <p:txBody>
          <a:bodyPr wrap="square">
            <a:spAutoFit/>
          </a:bodyPr>
          <a:p>
            <a:pPr indent="304800"/>
            <a:r>
              <a:rPr lang="zh-CN" sz="2000">
                <a:solidFill>
                  <a:srgbClr val="000000"/>
                </a:solidFill>
                <a:ea typeface="宋体" panose="02010600030101010101" pitchFamily="2" charset="-122"/>
              </a:rPr>
              <a:t>这种静止型发电技术的发电效率与容量大小几乎无关，因此在小规模分布式发电的应用中有一定的优势，是一种很有前途的未来型发电技术。</a:t>
            </a:r>
            <a:endParaRPr lang="zh-CN" altLang="en-US" sz="2000">
              <a:solidFill>
                <a:srgbClr val="000000"/>
              </a:solidFill>
              <a:ea typeface="宋体" panose="02010600030101010101" pitchFamily="2" charset="-122"/>
            </a:endParaRPr>
          </a:p>
        </p:txBody>
      </p:sp>
    </p:spTree>
  </p:cSld>
  <p:clrMapOvr>
    <a:masterClrMapping/>
  </p:clrMapOvr>
  <p:transition>
    <p:pull dir="rd"/>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7.4 燃料电池并网发电</a:t>
            </a:r>
            <a:endParaRPr lang="zh-CN" altLang="en-US" sz="4400">
              <a:solidFill>
                <a:schemeClr val="tx1"/>
              </a:solidFill>
              <a:sym typeface="+mn-ea"/>
            </a:endParaRPr>
          </a:p>
        </p:txBody>
      </p:sp>
      <p:sp>
        <p:nvSpPr>
          <p:cNvPr id="3" name="内容占位符 2"/>
          <p:cNvSpPr>
            <a:spLocks noGrp="1"/>
          </p:cNvSpPr>
          <p:nvPr>
            <p:ph idx="1"/>
          </p:nvPr>
        </p:nvSpPr>
        <p:spPr>
          <a:xfrm>
            <a:off x="609600" y="1371600"/>
            <a:ext cx="7924800" cy="4648200"/>
          </a:xfrm>
        </p:spPr>
        <p:txBody>
          <a:bodyPr/>
          <a:p>
            <a:pPr>
              <a:lnSpc>
                <a:spcPct val="120000"/>
              </a:lnSpc>
            </a:pPr>
            <a:r>
              <a:rPr lang="zh-CN" altLang="en-US" sz="2400"/>
              <a:t>7.锌空气燃料电池(ZAFC)</a:t>
            </a:r>
            <a:endParaRPr lang="zh-CN" altLang="en-US" sz="2400"/>
          </a:p>
          <a:p>
            <a:pPr marL="0" indent="0">
              <a:lnSpc>
                <a:spcPct val="120000"/>
              </a:lnSpc>
              <a:buNone/>
            </a:pPr>
            <a:r>
              <a:rPr lang="zh-CN" altLang="en-US" sz="2400"/>
              <a:t>在锌空气燃料电池(ZAFC)中，有一个气体扩散电极(GDE)、一个电解质隔开的锌阳极以及某种形式的机械分隔器。</a:t>
            </a:r>
            <a:endParaRPr lang="zh-CN" altLang="en-US" sz="2400"/>
          </a:p>
          <a:p>
            <a:pPr>
              <a:lnSpc>
                <a:spcPct val="120000"/>
              </a:lnSpc>
            </a:pPr>
            <a:r>
              <a:rPr lang="zh-CN" altLang="en-US" sz="2400"/>
              <a:t>8.质子陶瓷燃料电池(PCFC)</a:t>
            </a:r>
            <a:endParaRPr lang="zh-CN" altLang="en-US" sz="2400"/>
          </a:p>
          <a:p>
            <a:pPr marL="0" indent="0">
              <a:lnSpc>
                <a:spcPct val="120000"/>
              </a:lnSpc>
              <a:buNone/>
            </a:pPr>
            <a:r>
              <a:rPr lang="zh-CN" altLang="en-US" sz="2400"/>
              <a:t>质子陶瓷燃料电池(PCFC)是一种新型的、基于陶瓷电解质材料的燃料电池，在高温下显示了很高的质子传导性。这种燃料电池与其他燃料电池有根本区别， 原因是它依赖于高温下氢离子（质子）对电解质的传导性，而这种高温比其他质子传导型燃料电池可能会遇到的工作温度要高得多。</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7.4 燃料电池并网发电</a:t>
            </a:r>
            <a:endParaRPr lang="zh-CN" altLang="en-US" sz="4400">
              <a:solidFill>
                <a:schemeClr val="tx1"/>
              </a:solidFill>
              <a:sym typeface="+mn-ea"/>
            </a:endParaRPr>
          </a:p>
        </p:txBody>
      </p:sp>
      <p:sp>
        <p:nvSpPr>
          <p:cNvPr id="3" name="内容占位符 2"/>
          <p:cNvSpPr>
            <a:spLocks noGrp="1"/>
          </p:cNvSpPr>
          <p:nvPr>
            <p:ph idx="1"/>
          </p:nvPr>
        </p:nvSpPr>
        <p:spPr/>
        <p:txBody>
          <a:bodyPr/>
          <a:p>
            <a:r>
              <a:rPr lang="zh-CN" altLang="en-US" sz="2400"/>
              <a:t>9.生物燃料电池(BFC)</a:t>
            </a:r>
            <a:endParaRPr lang="zh-CN" altLang="en-US" sz="2000"/>
          </a:p>
          <a:p>
            <a:pPr marL="0" indent="0">
              <a:lnSpc>
                <a:spcPct val="160000"/>
              </a:lnSpc>
              <a:buNone/>
            </a:pPr>
            <a:r>
              <a:rPr lang="zh-CN" altLang="en-US" sz="2000"/>
              <a:t>       生物燃料电池是一种可直接将生化能转化为电能的设备。在BFC中，存在基于碳水化合物的氧化还原反应，如使用微生物或生化酶作为催化剂的葡萄糖和甲醇。BFC的工作原理同其他燃料电池的主要区别在于生物质燃料电池的催化剂是微生物或生化酶，因此，催化剂无需贵金属，并且，其典型的工作条件为中等环境和室温。BFC工作在液体媒介中，具有低温和接近中性环境等优点。此类燃料电池可能的潜在应用包括：①开发新的、实用的低功率能源；②制造基于直接电极相互作用的特殊传感器；③电化学合成某些化学物质。</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7.4 燃料电池并网发电</a:t>
            </a:r>
            <a:endParaRPr lang="zh-CN" altLang="en-US" sz="4400">
              <a:solidFill>
                <a:schemeClr val="tx1"/>
              </a:solidFill>
              <a:sym typeface="+mn-ea"/>
            </a:endParaRPr>
          </a:p>
        </p:txBody>
      </p:sp>
      <p:sp>
        <p:nvSpPr>
          <p:cNvPr id="3" name="内容占位符 2"/>
          <p:cNvSpPr>
            <a:spLocks noGrp="1"/>
          </p:cNvSpPr>
          <p:nvPr>
            <p:ph idx="1"/>
          </p:nvPr>
        </p:nvSpPr>
        <p:spPr>
          <a:xfrm>
            <a:off x="609600" y="1370965"/>
            <a:ext cx="7924800" cy="4648835"/>
          </a:xfrm>
        </p:spPr>
        <p:txBody>
          <a:bodyPr/>
          <a:p>
            <a:r>
              <a:rPr lang="zh-CN" altLang="en-US" sz="2400"/>
              <a:t>PEMFC数学模型</a:t>
            </a:r>
            <a:endParaRPr lang="zh-CN" altLang="en-US" sz="2400"/>
          </a:p>
          <a:p>
            <a:pPr marL="0" indent="0">
              <a:buNone/>
            </a:pPr>
            <a:r>
              <a:rPr lang="zh-CN" altLang="en-US" sz="2000"/>
              <a:t>       根据PEMFC的电化学反应方程式，可以用许多方法来对PEMFC的性能进行建模。燃料电池电压可以定义为三项之和：热动力电勢、极化过电势和欧姆过电势。PEMFC（一种燃料电池）在反应生成液态水的情况下，其理想标准电势()为1.229V。</a:t>
            </a:r>
            <a:endParaRPr lang="zh-CN" altLang="en-US" sz="2000"/>
          </a:p>
          <a:p>
            <a:pPr marL="0" indent="0">
              <a:buNone/>
            </a:pPr>
            <a:r>
              <a:rPr lang="zh-CN" altLang="en-US" sz="2000"/>
              <a:t>       PEMFC运行时，考虑对反应气体进行饱和水汽增湿，增湿水的饱和蒸气压与电池温度T的关系表述如下：</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对象 -2147482015"/>
          <p:cNvGraphicFramePr>
            <a:graphicFrameLocks noChangeAspect="1"/>
          </p:cNvGraphicFramePr>
          <p:nvPr/>
        </p:nvGraphicFramePr>
        <p:xfrm>
          <a:off x="1332865" y="3766185"/>
          <a:ext cx="6071235" cy="417195"/>
        </p:xfrm>
        <a:graphic>
          <a:graphicData uri="http://schemas.openxmlformats.org/presentationml/2006/ole">
            <mc:AlternateContent xmlns:mc="http://schemas.openxmlformats.org/markup-compatibility/2006">
              <mc:Choice xmlns:v="urn:schemas-microsoft-com:vml" Requires="v">
                <p:oleObj spid="_x0000_s3076" name="" r:id="rId1" imgW="3987800" imgH="254000" progId="Equation.3">
                  <p:embed/>
                </p:oleObj>
              </mc:Choice>
              <mc:Fallback>
                <p:oleObj name="" r:id="rId1" imgW="3987800" imgH="254000" progId="Equation.3">
                  <p:embed/>
                  <p:pic>
                    <p:nvPicPr>
                      <p:cNvPr id="0" name="图片 3075"/>
                      <p:cNvPicPr/>
                      <p:nvPr/>
                    </p:nvPicPr>
                    <p:blipFill>
                      <a:blip r:embed="rId2"/>
                      <a:stretch>
                        <a:fillRect/>
                      </a:stretch>
                    </p:blipFill>
                    <p:spPr>
                      <a:xfrm>
                        <a:off x="1332865" y="3766185"/>
                        <a:ext cx="6071235" cy="417195"/>
                      </a:xfrm>
                      <a:prstGeom prst="rect">
                        <a:avLst/>
                      </a:prstGeom>
                      <a:noFill/>
                      <a:ln w="38100">
                        <a:noFill/>
                        <a:miter/>
                      </a:ln>
                    </p:spPr>
                  </p:pic>
                </p:oleObj>
              </mc:Fallback>
            </mc:AlternateContent>
          </a:graphicData>
        </a:graphic>
      </p:graphicFrame>
      <p:graphicFrame>
        <p:nvGraphicFramePr>
          <p:cNvPr id="6" name="对象 -2147482014"/>
          <p:cNvGraphicFramePr>
            <a:graphicFrameLocks noChangeAspect="1"/>
          </p:cNvGraphicFramePr>
          <p:nvPr/>
        </p:nvGraphicFramePr>
        <p:xfrm>
          <a:off x="2751455" y="4183380"/>
          <a:ext cx="3234690" cy="381000"/>
        </p:xfrm>
        <a:graphic>
          <a:graphicData uri="http://schemas.openxmlformats.org/presentationml/2006/ole">
            <mc:AlternateContent xmlns:mc="http://schemas.openxmlformats.org/markup-compatibility/2006">
              <mc:Choice xmlns:v="urn:schemas-microsoft-com:vml" Requires="v">
                <p:oleObj spid="_x0000_s7" name="" r:id="rId3" imgW="2108200" imgH="228600" progId="Equation.3">
                  <p:embed/>
                </p:oleObj>
              </mc:Choice>
              <mc:Fallback>
                <p:oleObj name="" r:id="rId3" imgW="2108200" imgH="228600" progId="Equation.3">
                  <p:embed/>
                  <p:pic>
                    <p:nvPicPr>
                      <p:cNvPr id="0" name="图片 4"/>
                      <p:cNvPicPr/>
                      <p:nvPr/>
                    </p:nvPicPr>
                    <p:blipFill>
                      <a:blip r:embed="rId4"/>
                      <a:stretch>
                        <a:fillRect/>
                      </a:stretch>
                    </p:blipFill>
                    <p:spPr>
                      <a:xfrm>
                        <a:off x="2751455" y="4183380"/>
                        <a:ext cx="3234690" cy="381000"/>
                      </a:xfrm>
                      <a:prstGeom prst="rect">
                        <a:avLst/>
                      </a:prstGeom>
                      <a:noFill/>
                      <a:ln w="38100">
                        <a:noFill/>
                        <a:miter/>
                      </a:ln>
                    </p:spPr>
                  </p:pic>
                </p:oleObj>
              </mc:Fallback>
            </mc:AlternateContent>
          </a:graphicData>
        </a:graphic>
      </p:graphicFrame>
      <p:sp>
        <p:nvSpPr>
          <p:cNvPr id="100" name="文本框 99"/>
          <p:cNvSpPr txBox="1"/>
          <p:nvPr/>
        </p:nvSpPr>
        <p:spPr>
          <a:xfrm>
            <a:off x="609600" y="4564380"/>
            <a:ext cx="5080000" cy="398780"/>
          </a:xfrm>
          <a:prstGeom prst="rect">
            <a:avLst/>
          </a:prstGeom>
          <a:noFill/>
          <a:ln w="9525">
            <a:noFill/>
          </a:ln>
        </p:spPr>
        <p:txBody>
          <a:bodyPr>
            <a:spAutoFit/>
          </a:bodyPr>
          <a:p>
            <a:r>
              <a:rPr lang="zh-CN" sz="2000">
                <a:latin typeface="Times New Roman" panose="02020603050405020304" pitchFamily="2" charset="0"/>
                <a:ea typeface="宋体" panose="02010600030101010101" pitchFamily="2" charset="-122"/>
              </a:rPr>
              <a:t>情况</a:t>
            </a:r>
            <a:r>
              <a:rPr lang="en-US" sz="2000">
                <a:latin typeface="Times New Roman" panose="02020603050405020304" pitchFamily="2" charset="0"/>
                <a:ea typeface="宋体" panose="02010600030101010101" pitchFamily="2" charset="-122"/>
                <a:cs typeface="Times New Roman" panose="02020603050405020304" pitchFamily="2" charset="0"/>
              </a:rPr>
              <a:t>1</a:t>
            </a:r>
            <a:r>
              <a:rPr lang="zh-CN" sz="2000">
                <a:latin typeface="Times New Roman" panose="02020603050405020304" pitchFamily="2" charset="0"/>
                <a:ea typeface="宋体" panose="02010600030101010101" pitchFamily="2" charset="-122"/>
              </a:rPr>
              <a:t>：反应气体为空气和氢气</a:t>
            </a:r>
            <a:endParaRPr lang="zh-CN" altLang="en-US" sz="2000">
              <a:latin typeface="Times New Roman" panose="02020603050405020304" pitchFamily="2" charset="0"/>
              <a:ea typeface="宋体" panose="02010600030101010101" pitchFamily="2" charset="-122"/>
            </a:endParaRPr>
          </a:p>
        </p:txBody>
      </p:sp>
      <p:graphicFrame>
        <p:nvGraphicFramePr>
          <p:cNvPr id="8" name="对象 -2147482013"/>
          <p:cNvGraphicFramePr>
            <a:graphicFrameLocks noChangeAspect="1"/>
          </p:cNvGraphicFramePr>
          <p:nvPr/>
        </p:nvGraphicFramePr>
        <p:xfrm>
          <a:off x="2977515" y="4874895"/>
          <a:ext cx="3766820" cy="682625"/>
        </p:xfrm>
        <a:graphic>
          <a:graphicData uri="http://schemas.openxmlformats.org/presentationml/2006/ole">
            <mc:AlternateContent xmlns:mc="http://schemas.openxmlformats.org/markup-compatibility/2006">
              <mc:Choice xmlns:v="urn:schemas-microsoft-com:vml" Requires="v">
                <p:oleObj spid="_x0000_s9" name="" r:id="rId5" imgW="2247900" imgH="368300" progId="Equation.3">
                  <p:embed/>
                </p:oleObj>
              </mc:Choice>
              <mc:Fallback>
                <p:oleObj name="" r:id="rId5" imgW="2247900" imgH="368300" progId="Equation.3">
                  <p:embed/>
                  <p:pic>
                    <p:nvPicPr>
                      <p:cNvPr id="0" name="图片 5"/>
                      <p:cNvPicPr/>
                      <p:nvPr/>
                    </p:nvPicPr>
                    <p:blipFill>
                      <a:blip r:embed="rId6"/>
                      <a:stretch>
                        <a:fillRect/>
                      </a:stretch>
                    </p:blipFill>
                    <p:spPr>
                      <a:xfrm>
                        <a:off x="2977515" y="4874895"/>
                        <a:ext cx="3766820" cy="682625"/>
                      </a:xfrm>
                      <a:prstGeom prst="rect">
                        <a:avLst/>
                      </a:prstGeom>
                      <a:noFill/>
                      <a:ln w="38100">
                        <a:noFill/>
                        <a:miter/>
                      </a:ln>
                    </p:spPr>
                  </p:pic>
                </p:oleObj>
              </mc:Fallback>
            </mc:AlternateContent>
          </a:graphicData>
        </a:graphic>
      </p:graphicFrame>
    </p:spTree>
  </p:cSld>
  <p:clrMapOvr>
    <a:masterClrMapping/>
  </p:clrMapOvr>
  <p:transition>
    <p:pull dir="rd"/>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7.4 燃料电池并网发电</a:t>
            </a:r>
            <a:endParaRPr lang="zh-CN" altLang="en-US" sz="4400">
              <a:solidFill>
                <a:schemeClr val="tx1"/>
              </a:solidFill>
              <a:sym typeface="+mn-ea"/>
            </a:endParaRPr>
          </a:p>
        </p:txBody>
      </p:sp>
      <p:sp>
        <p:nvSpPr>
          <p:cNvPr id="3" name="内容占位符 2"/>
          <p:cNvSpPr>
            <a:spLocks noGrp="1"/>
          </p:cNvSpPr>
          <p:nvPr>
            <p:ph idx="1"/>
          </p:nvPr>
        </p:nvSpPr>
        <p:spPr/>
        <p:txBody>
          <a:bodyPr/>
          <a:p>
            <a:r>
              <a:rPr lang="zh-CN" altLang="en-US" sz="2400"/>
              <a:t>情况2：反应气体为氧气和氢气</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对象 -2147481880"/>
          <p:cNvGraphicFramePr>
            <a:graphicFrameLocks noChangeAspect="1"/>
          </p:cNvGraphicFramePr>
          <p:nvPr/>
        </p:nvGraphicFramePr>
        <p:xfrm>
          <a:off x="2555240" y="2023110"/>
          <a:ext cx="3998595" cy="1487805"/>
        </p:xfrm>
        <a:graphic>
          <a:graphicData uri="http://schemas.openxmlformats.org/presentationml/2006/ole">
            <mc:AlternateContent xmlns:mc="http://schemas.openxmlformats.org/markup-compatibility/2006">
              <mc:Choice xmlns:v="urn:schemas-microsoft-com:vml" Requires="v">
                <p:oleObj spid="_x0000_s3076" name="" r:id="rId1" imgW="2184400" imgH="965200" progId="Equation.3">
                  <p:embed/>
                </p:oleObj>
              </mc:Choice>
              <mc:Fallback>
                <p:oleObj name="" r:id="rId1" imgW="2184400" imgH="965200" progId="Equation.3">
                  <p:embed/>
                  <p:pic>
                    <p:nvPicPr>
                      <p:cNvPr id="0" name="图片 3075"/>
                      <p:cNvPicPr/>
                      <p:nvPr/>
                    </p:nvPicPr>
                    <p:blipFill>
                      <a:blip r:embed="rId2"/>
                      <a:stretch>
                        <a:fillRect/>
                      </a:stretch>
                    </p:blipFill>
                    <p:spPr>
                      <a:xfrm>
                        <a:off x="2555240" y="2023110"/>
                        <a:ext cx="3998595" cy="1487805"/>
                      </a:xfrm>
                      <a:prstGeom prst="rect">
                        <a:avLst/>
                      </a:prstGeom>
                      <a:noFill/>
                      <a:ln w="38100">
                        <a:noFill/>
                        <a:miter/>
                      </a:ln>
                    </p:spPr>
                  </p:pic>
                </p:oleObj>
              </mc:Fallback>
            </mc:AlternateContent>
          </a:graphicData>
        </a:graphic>
      </p:graphicFrame>
      <p:sp>
        <p:nvSpPr>
          <p:cNvPr id="100" name="文本框 99"/>
          <p:cNvSpPr txBox="1"/>
          <p:nvPr/>
        </p:nvSpPr>
        <p:spPr>
          <a:xfrm>
            <a:off x="609600" y="3510915"/>
            <a:ext cx="5080000" cy="398780"/>
          </a:xfrm>
          <a:prstGeom prst="rect">
            <a:avLst/>
          </a:prstGeom>
          <a:noFill/>
          <a:ln w="9525">
            <a:noFill/>
          </a:ln>
        </p:spPr>
        <p:txBody>
          <a:bodyPr>
            <a:spAutoFit/>
          </a:bodyPr>
          <a:p>
            <a:r>
              <a:rPr lang="zh-CN" sz="2000">
                <a:latin typeface="Times New Roman" panose="02020603050405020304" pitchFamily="2" charset="0"/>
                <a:ea typeface="宋体" panose="02010600030101010101" pitchFamily="2" charset="-122"/>
              </a:rPr>
              <a:t>两种情况下：</a:t>
            </a:r>
            <a:endParaRPr lang="zh-CN" altLang="en-US" sz="2000">
              <a:latin typeface="Times New Roman" panose="02020603050405020304" pitchFamily="2" charset="0"/>
              <a:ea typeface="宋体" panose="02010600030101010101" pitchFamily="2" charset="-122"/>
            </a:endParaRPr>
          </a:p>
        </p:txBody>
      </p:sp>
      <p:graphicFrame>
        <p:nvGraphicFramePr>
          <p:cNvPr id="6" name="对象 -2147482011"/>
          <p:cNvGraphicFramePr>
            <a:graphicFrameLocks noChangeAspect="1"/>
          </p:cNvGraphicFramePr>
          <p:nvPr/>
        </p:nvGraphicFramePr>
        <p:xfrm>
          <a:off x="2555240" y="3909695"/>
          <a:ext cx="3999230" cy="1395095"/>
        </p:xfrm>
        <a:graphic>
          <a:graphicData uri="http://schemas.openxmlformats.org/presentationml/2006/ole">
            <mc:AlternateContent xmlns:mc="http://schemas.openxmlformats.org/markup-compatibility/2006">
              <mc:Choice xmlns:v="urn:schemas-microsoft-com:vml" Requires="v">
                <p:oleObj spid="_x0000_s7" name="" r:id="rId3" imgW="2603500" imgH="965200" progId="Equation.3">
                  <p:embed/>
                </p:oleObj>
              </mc:Choice>
              <mc:Fallback>
                <p:oleObj name="" r:id="rId3" imgW="2603500" imgH="965200" progId="Equation.3">
                  <p:embed/>
                  <p:pic>
                    <p:nvPicPr>
                      <p:cNvPr id="0" name="图片 4"/>
                      <p:cNvPicPr/>
                      <p:nvPr/>
                    </p:nvPicPr>
                    <p:blipFill>
                      <a:blip r:embed="rId4"/>
                      <a:stretch>
                        <a:fillRect/>
                      </a:stretch>
                    </p:blipFill>
                    <p:spPr>
                      <a:xfrm>
                        <a:off x="2555240" y="3909695"/>
                        <a:ext cx="3999230" cy="1395095"/>
                      </a:xfrm>
                      <a:prstGeom prst="rect">
                        <a:avLst/>
                      </a:prstGeom>
                      <a:noFill/>
                      <a:ln w="38100">
                        <a:noFill/>
                        <a:miter/>
                      </a:ln>
                    </p:spPr>
                  </p:pic>
                </p:oleObj>
              </mc:Fallback>
            </mc:AlternateContent>
          </a:graphicData>
        </a:graphic>
      </p:graphicFrame>
      <p:sp>
        <p:nvSpPr>
          <p:cNvPr id="25" name="文本框 24"/>
          <p:cNvSpPr txBox="1"/>
          <p:nvPr/>
        </p:nvSpPr>
        <p:spPr>
          <a:xfrm>
            <a:off x="609600" y="5225733"/>
            <a:ext cx="5080000" cy="398780"/>
          </a:xfrm>
          <a:prstGeom prst="rect">
            <a:avLst/>
          </a:prstGeom>
          <a:noFill/>
          <a:ln w="9525">
            <a:noFill/>
          </a:ln>
        </p:spPr>
        <p:txBody>
          <a:bodyPr>
            <a:spAutoFit/>
          </a:bodyPr>
          <a:p>
            <a:pPr indent="266700"/>
            <a:r>
              <a:rPr lang="zh-CN" sz="2000">
                <a:latin typeface="Times New Roman" panose="02020603050405020304" pitchFamily="2" charset="0"/>
                <a:ea typeface="宋体" panose="02010600030101010101" pitchFamily="2" charset="-122"/>
              </a:rPr>
              <a:t>热动力电势</a:t>
            </a:r>
            <a:endParaRPr lang="zh-CN" altLang="en-US" sz="2000">
              <a:latin typeface="Times New Roman" panose="02020603050405020304" pitchFamily="2" charset="0"/>
              <a:ea typeface="宋体" panose="02010600030101010101" pitchFamily="2" charset="-122"/>
            </a:endParaRPr>
          </a:p>
        </p:txBody>
      </p:sp>
      <p:sp>
        <p:nvSpPr>
          <p:cNvPr id="115" name="文本框 114"/>
          <p:cNvSpPr txBox="1"/>
          <p:nvPr/>
        </p:nvSpPr>
        <p:spPr>
          <a:xfrm>
            <a:off x="1951990" y="5226050"/>
            <a:ext cx="5240020" cy="398780"/>
          </a:xfrm>
          <a:prstGeom prst="rect">
            <a:avLst/>
          </a:prstGeom>
          <a:noFill/>
          <a:ln w="9525">
            <a:noFill/>
          </a:ln>
        </p:spPr>
        <p:txBody>
          <a:bodyPr wrap="square">
            <a:spAutoFit/>
          </a:bodyPr>
          <a:p>
            <a:pPr indent="266700"/>
            <a:r>
              <a:rPr lang="en-US" altLang="zh-CN" sz="2000">
                <a:latin typeface="Times New Roman" panose="02020603050405020304" pitchFamily="2" charset="0"/>
                <a:ea typeface="宋体" panose="02010600030101010101" pitchFamily="2" charset="-122"/>
              </a:rPr>
              <a:t>E</a:t>
            </a:r>
            <a:r>
              <a:rPr lang="zh-CN" sz="2000">
                <a:latin typeface="Times New Roman" panose="02020603050405020304" pitchFamily="2" charset="0"/>
                <a:ea typeface="宋体" panose="02010600030101010101" pitchFamily="2" charset="-122"/>
              </a:rPr>
              <a:t>可由</a:t>
            </a:r>
            <a:r>
              <a:rPr lang="en-US" sz="2000">
                <a:latin typeface="Times New Roman" panose="02020603050405020304" pitchFamily="2" charset="0"/>
                <a:cs typeface="Times New Roman" panose="02020603050405020304" pitchFamily="2" charset="0"/>
              </a:rPr>
              <a:t>Nemst</a:t>
            </a:r>
            <a:r>
              <a:rPr lang="zh-CN" sz="2000">
                <a:latin typeface="Times New Roman" panose="02020603050405020304" pitchFamily="2" charset="0"/>
                <a:ea typeface="宋体" panose="02010600030101010101" pitchFamily="2" charset="-122"/>
              </a:rPr>
              <a:t>方程的展开式定义为如下形式：</a:t>
            </a:r>
            <a:endParaRPr lang="zh-CN" altLang="en-US" sz="2000">
              <a:latin typeface="Times New Roman" panose="02020603050405020304" pitchFamily="2" charset="0"/>
              <a:ea typeface="宋体" panose="02010600030101010101" pitchFamily="2" charset="-122"/>
            </a:endParaRPr>
          </a:p>
        </p:txBody>
      </p:sp>
      <p:graphicFrame>
        <p:nvGraphicFramePr>
          <p:cNvPr id="8" name="对象 -2147481996"/>
          <p:cNvGraphicFramePr>
            <a:graphicFrameLocks noChangeAspect="1"/>
          </p:cNvGraphicFramePr>
          <p:nvPr/>
        </p:nvGraphicFramePr>
        <p:xfrm>
          <a:off x="815340" y="5693410"/>
          <a:ext cx="6807200" cy="486410"/>
        </p:xfrm>
        <a:graphic>
          <a:graphicData uri="http://schemas.openxmlformats.org/presentationml/2006/ole">
            <mc:AlternateContent xmlns:mc="http://schemas.openxmlformats.org/markup-compatibility/2006">
              <mc:Choice xmlns:v="urn:schemas-microsoft-com:vml" Requires="v">
                <p:oleObj spid="_x0000_s27" name="" r:id="rId5" imgW="4660900" imgH="254000" progId="Equation.3">
                  <p:embed/>
                </p:oleObj>
              </mc:Choice>
              <mc:Fallback>
                <p:oleObj name="" r:id="rId5" imgW="4660900" imgH="254000" progId="Equation.3">
                  <p:embed/>
                  <p:pic>
                    <p:nvPicPr>
                      <p:cNvPr id="0" name="图片 26"/>
                      <p:cNvPicPr/>
                      <p:nvPr/>
                    </p:nvPicPr>
                    <p:blipFill>
                      <a:blip r:embed="rId6"/>
                      <a:stretch>
                        <a:fillRect/>
                      </a:stretch>
                    </p:blipFill>
                    <p:spPr>
                      <a:xfrm>
                        <a:off x="815340" y="5693410"/>
                        <a:ext cx="6807200" cy="486410"/>
                      </a:xfrm>
                      <a:prstGeom prst="rect">
                        <a:avLst/>
                      </a:prstGeom>
                      <a:noFill/>
                      <a:ln w="38100">
                        <a:noFill/>
                        <a:miter/>
                      </a:ln>
                    </p:spPr>
                  </p:pic>
                </p:oleObj>
              </mc:Fallback>
            </mc:AlternateContent>
          </a:graphicData>
        </a:graphic>
      </p:graphicFrame>
    </p:spTree>
  </p:cSld>
  <p:clrMapOvr>
    <a:masterClrMapping/>
  </p:clrMapOvr>
  <p:transition>
    <p:pull dir="rd"/>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7.4 燃料电池并网发电</a:t>
            </a:r>
            <a:endParaRPr lang="zh-CN" altLang="en-US" sz="4400">
              <a:solidFill>
                <a:schemeClr val="tx1"/>
              </a:solidFill>
              <a:sym typeface="+mn-ea"/>
            </a:endParaRPr>
          </a:p>
        </p:txBody>
      </p:sp>
      <p:sp>
        <p:nvSpPr>
          <p:cNvPr id="3" name="内容占位符 2"/>
          <p:cNvSpPr>
            <a:spLocks noGrp="1"/>
          </p:cNvSpPr>
          <p:nvPr>
            <p:ph idx="1"/>
          </p:nvPr>
        </p:nvSpPr>
        <p:spPr/>
        <p:txBody>
          <a:bodyPr/>
          <a:p>
            <a:r>
              <a:rPr lang="zh-CN" altLang="en-US" sz="2000"/>
              <a:t>气液界面的溶解氧浓度（  ）可由Henry定律表示为：</a:t>
            </a:r>
            <a:endParaRPr lang="zh-CN" altLang="en-US" sz="2000"/>
          </a:p>
          <a:p>
            <a:pPr marL="0" indent="0">
              <a:buNone/>
            </a:pP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对象 -2147481995"/>
          <p:cNvGraphicFramePr>
            <a:graphicFrameLocks noChangeAspect="1"/>
          </p:cNvGraphicFramePr>
          <p:nvPr/>
        </p:nvGraphicFramePr>
        <p:xfrm>
          <a:off x="3818255" y="1693545"/>
          <a:ext cx="259715" cy="247015"/>
        </p:xfrm>
        <a:graphic>
          <a:graphicData uri="http://schemas.openxmlformats.org/presentationml/2006/ole">
            <mc:AlternateContent xmlns:mc="http://schemas.openxmlformats.org/markup-compatibility/2006">
              <mc:Choice xmlns:v="urn:schemas-microsoft-com:vml" Requires="v">
                <p:oleObj spid="_x0000_s3076" name="" r:id="rId1" imgW="254000" imgH="241300" progId="Equation.3">
                  <p:embed/>
                </p:oleObj>
              </mc:Choice>
              <mc:Fallback>
                <p:oleObj name="" r:id="rId1" imgW="254000" imgH="241300" progId="Equation.3">
                  <p:embed/>
                  <p:pic>
                    <p:nvPicPr>
                      <p:cNvPr id="0" name="图片 3075"/>
                      <p:cNvPicPr/>
                      <p:nvPr/>
                    </p:nvPicPr>
                    <p:blipFill>
                      <a:blip r:embed="rId2"/>
                      <a:stretch>
                        <a:fillRect/>
                      </a:stretch>
                    </p:blipFill>
                    <p:spPr>
                      <a:xfrm>
                        <a:off x="3818255" y="1693545"/>
                        <a:ext cx="259715" cy="247015"/>
                      </a:xfrm>
                      <a:prstGeom prst="rect">
                        <a:avLst/>
                      </a:prstGeom>
                      <a:noFill/>
                      <a:ln w="38100">
                        <a:noFill/>
                        <a:miter/>
                      </a:ln>
                    </p:spPr>
                  </p:pic>
                </p:oleObj>
              </mc:Fallback>
            </mc:AlternateContent>
          </a:graphicData>
        </a:graphic>
      </p:graphicFrame>
      <p:graphicFrame>
        <p:nvGraphicFramePr>
          <p:cNvPr id="6" name="对象 -2147481994"/>
          <p:cNvGraphicFramePr>
            <a:graphicFrameLocks noChangeAspect="1"/>
          </p:cNvGraphicFramePr>
          <p:nvPr/>
        </p:nvGraphicFramePr>
        <p:xfrm>
          <a:off x="2847975" y="2117725"/>
          <a:ext cx="2933065" cy="344170"/>
        </p:xfrm>
        <a:graphic>
          <a:graphicData uri="http://schemas.openxmlformats.org/presentationml/2006/ole">
            <mc:AlternateContent xmlns:mc="http://schemas.openxmlformats.org/markup-compatibility/2006">
              <mc:Choice xmlns:v="urn:schemas-microsoft-com:vml" Requires="v">
                <p:oleObj spid="_x0000_s7" name="" r:id="rId3" imgW="1943100" imgH="254000" progId="Equation.3">
                  <p:embed/>
                </p:oleObj>
              </mc:Choice>
              <mc:Fallback>
                <p:oleObj name="" r:id="rId3" imgW="1943100" imgH="254000" progId="Equation.3">
                  <p:embed/>
                  <p:pic>
                    <p:nvPicPr>
                      <p:cNvPr id="0" name="图片 4"/>
                      <p:cNvPicPr/>
                      <p:nvPr/>
                    </p:nvPicPr>
                    <p:blipFill>
                      <a:blip r:embed="rId4"/>
                      <a:stretch>
                        <a:fillRect/>
                      </a:stretch>
                    </p:blipFill>
                    <p:spPr>
                      <a:xfrm>
                        <a:off x="2847975" y="2117725"/>
                        <a:ext cx="2933065" cy="344170"/>
                      </a:xfrm>
                      <a:prstGeom prst="rect">
                        <a:avLst/>
                      </a:prstGeom>
                      <a:noFill/>
                      <a:ln w="38100">
                        <a:noFill/>
                        <a:miter/>
                      </a:ln>
                    </p:spPr>
                  </p:pic>
                </p:oleObj>
              </mc:Fallback>
            </mc:AlternateContent>
          </a:graphicData>
        </a:graphic>
      </p:graphicFrame>
      <p:sp>
        <p:nvSpPr>
          <p:cNvPr id="115" name="文本框 114"/>
          <p:cNvSpPr txBox="1"/>
          <p:nvPr/>
        </p:nvSpPr>
        <p:spPr>
          <a:xfrm>
            <a:off x="420370" y="2640330"/>
            <a:ext cx="8303895" cy="398780"/>
          </a:xfrm>
          <a:prstGeom prst="rect">
            <a:avLst/>
          </a:prstGeom>
          <a:noFill/>
          <a:ln w="9525">
            <a:noFill/>
          </a:ln>
        </p:spPr>
        <p:txBody>
          <a:bodyPr wrap="square">
            <a:spAutoFit/>
          </a:bodyPr>
          <a:p>
            <a:pPr marL="5715" indent="-5715"/>
            <a:r>
              <a:rPr lang="zh-CN" sz="2000">
                <a:ea typeface="宋体" panose="02010600030101010101" pitchFamily="2" charset="-122"/>
              </a:rPr>
              <a:t>由于极化和内阻导致的过电压参数方程可由经验分析获得，如下表示为</a:t>
            </a:r>
            <a:r>
              <a:rPr lang="en-US" sz="2000">
                <a:latin typeface="宋体" panose="02010600030101010101" pitchFamily="2" charset="-122"/>
              </a:rPr>
              <a:t>:</a:t>
            </a:r>
            <a:endParaRPr lang="en-US" altLang="en-US" sz="2000">
              <a:latin typeface="宋体" panose="02010600030101010101" pitchFamily="2" charset="-122"/>
            </a:endParaRPr>
          </a:p>
        </p:txBody>
      </p:sp>
      <p:graphicFrame>
        <p:nvGraphicFramePr>
          <p:cNvPr id="8" name="对象 -2147481879"/>
          <p:cNvGraphicFramePr>
            <a:graphicFrameLocks noChangeAspect="1"/>
          </p:cNvGraphicFramePr>
          <p:nvPr/>
        </p:nvGraphicFramePr>
        <p:xfrm>
          <a:off x="1349375" y="3039110"/>
          <a:ext cx="6194425" cy="378460"/>
        </p:xfrm>
        <a:graphic>
          <a:graphicData uri="http://schemas.openxmlformats.org/presentationml/2006/ole">
            <mc:AlternateContent xmlns:mc="http://schemas.openxmlformats.org/markup-compatibility/2006">
              <mc:Choice xmlns:v="urn:schemas-microsoft-com:vml" Requires="v">
                <p:oleObj spid="_x0000_s9" name="" r:id="rId5" imgW="4876800" imgH="254000" progId="Equation.3">
                  <p:embed/>
                </p:oleObj>
              </mc:Choice>
              <mc:Fallback>
                <p:oleObj name="" r:id="rId5" imgW="4876800" imgH="254000" progId="Equation.3">
                  <p:embed/>
                  <p:pic>
                    <p:nvPicPr>
                      <p:cNvPr id="0" name="图片 5"/>
                      <p:cNvPicPr/>
                      <p:nvPr/>
                    </p:nvPicPr>
                    <p:blipFill>
                      <a:blip r:embed="rId6"/>
                      <a:stretch>
                        <a:fillRect/>
                      </a:stretch>
                    </p:blipFill>
                    <p:spPr>
                      <a:xfrm>
                        <a:off x="1349375" y="3039110"/>
                        <a:ext cx="6194425" cy="378460"/>
                      </a:xfrm>
                      <a:prstGeom prst="rect">
                        <a:avLst/>
                      </a:prstGeom>
                      <a:noFill/>
                      <a:ln w="38100">
                        <a:noFill/>
                        <a:miter/>
                      </a:ln>
                    </p:spPr>
                  </p:pic>
                </p:oleObj>
              </mc:Fallback>
            </mc:AlternateContent>
          </a:graphicData>
        </a:graphic>
      </p:graphicFrame>
      <p:graphicFrame>
        <p:nvGraphicFramePr>
          <p:cNvPr id="10" name="对象 -2147481992"/>
          <p:cNvGraphicFramePr>
            <a:graphicFrameLocks noChangeAspect="1"/>
          </p:cNvGraphicFramePr>
          <p:nvPr/>
        </p:nvGraphicFramePr>
        <p:xfrm>
          <a:off x="2472055" y="3417570"/>
          <a:ext cx="4148455" cy="363220"/>
        </p:xfrm>
        <a:graphic>
          <a:graphicData uri="http://schemas.openxmlformats.org/presentationml/2006/ole">
            <mc:AlternateContent xmlns:mc="http://schemas.openxmlformats.org/markup-compatibility/2006">
              <mc:Choice xmlns:v="urn:schemas-microsoft-com:vml" Requires="v">
                <p:oleObj spid="_x0000_s11" name="" r:id="rId7" imgW="2628900" imgH="241300" progId="Equation.3">
                  <p:embed/>
                </p:oleObj>
              </mc:Choice>
              <mc:Fallback>
                <p:oleObj name="" r:id="rId7" imgW="2628900" imgH="241300" progId="Equation.3">
                  <p:embed/>
                  <p:pic>
                    <p:nvPicPr>
                      <p:cNvPr id="0" name="图片 6"/>
                      <p:cNvPicPr/>
                      <p:nvPr/>
                    </p:nvPicPr>
                    <p:blipFill>
                      <a:blip r:embed="rId8"/>
                      <a:stretch>
                        <a:fillRect/>
                      </a:stretch>
                    </p:blipFill>
                    <p:spPr>
                      <a:xfrm>
                        <a:off x="2472055" y="3417570"/>
                        <a:ext cx="4148455" cy="363220"/>
                      </a:xfrm>
                      <a:prstGeom prst="rect">
                        <a:avLst/>
                      </a:prstGeom>
                      <a:noFill/>
                      <a:ln w="38100">
                        <a:noFill/>
                        <a:miter/>
                      </a:ln>
                    </p:spPr>
                  </p:pic>
                </p:oleObj>
              </mc:Fallback>
            </mc:AlternateContent>
          </a:graphicData>
        </a:graphic>
      </p:graphicFrame>
      <p:sp>
        <p:nvSpPr>
          <p:cNvPr id="12" name="文本框 11"/>
          <p:cNvSpPr txBox="1"/>
          <p:nvPr/>
        </p:nvSpPr>
        <p:spPr>
          <a:xfrm>
            <a:off x="609600" y="3911600"/>
            <a:ext cx="5080000" cy="398780"/>
          </a:xfrm>
          <a:prstGeom prst="rect">
            <a:avLst/>
          </a:prstGeom>
          <a:noFill/>
          <a:ln w="9525">
            <a:noFill/>
          </a:ln>
        </p:spPr>
        <p:txBody>
          <a:bodyPr>
            <a:spAutoFit/>
          </a:bodyPr>
          <a:p>
            <a:r>
              <a:rPr lang="zh-CN" sz="2000">
                <a:latin typeface="Times New Roman" panose="02020603050405020304" pitchFamily="2" charset="0"/>
                <a:ea typeface="宋体" panose="02010600030101010101" pitchFamily="2" charset="-122"/>
              </a:rPr>
              <a:t>极化内阻由下式确定：</a:t>
            </a:r>
            <a:endParaRPr lang="zh-CN" altLang="en-US" sz="2000">
              <a:latin typeface="Times New Roman" panose="02020603050405020304" pitchFamily="2" charset="0"/>
              <a:ea typeface="宋体" panose="02010600030101010101" pitchFamily="2" charset="-122"/>
            </a:endParaRPr>
          </a:p>
        </p:txBody>
      </p:sp>
      <p:graphicFrame>
        <p:nvGraphicFramePr>
          <p:cNvPr id="13" name="对象 -2147481991"/>
          <p:cNvGraphicFramePr>
            <a:graphicFrameLocks noChangeAspect="1"/>
          </p:cNvGraphicFramePr>
          <p:nvPr/>
        </p:nvGraphicFramePr>
        <p:xfrm>
          <a:off x="3584575" y="4216400"/>
          <a:ext cx="1312545" cy="433070"/>
        </p:xfrm>
        <a:graphic>
          <a:graphicData uri="http://schemas.openxmlformats.org/presentationml/2006/ole">
            <mc:AlternateContent xmlns:mc="http://schemas.openxmlformats.org/markup-compatibility/2006">
              <mc:Choice xmlns:v="urn:schemas-microsoft-com:vml" Requires="v">
                <p:oleObj spid="_x0000_s14" name="" r:id="rId9" imgW="825500" imgH="228600" progId="Equation.3">
                  <p:embed/>
                </p:oleObj>
              </mc:Choice>
              <mc:Fallback>
                <p:oleObj name="" r:id="rId9" imgW="825500" imgH="228600" progId="Equation.3">
                  <p:embed/>
                  <p:pic>
                    <p:nvPicPr>
                      <p:cNvPr id="0" name="图片 8"/>
                      <p:cNvPicPr/>
                      <p:nvPr/>
                    </p:nvPicPr>
                    <p:blipFill>
                      <a:blip r:embed="rId10"/>
                      <a:stretch>
                        <a:fillRect/>
                      </a:stretch>
                    </p:blipFill>
                    <p:spPr>
                      <a:xfrm>
                        <a:off x="3584575" y="4216400"/>
                        <a:ext cx="1312545" cy="433070"/>
                      </a:xfrm>
                      <a:prstGeom prst="rect">
                        <a:avLst/>
                      </a:prstGeom>
                      <a:noFill/>
                      <a:ln w="38100">
                        <a:noFill/>
                        <a:miter/>
                      </a:ln>
                    </p:spPr>
                  </p:pic>
                </p:oleObj>
              </mc:Fallback>
            </mc:AlternateContent>
          </a:graphicData>
        </a:graphic>
      </p:graphicFrame>
      <p:sp>
        <p:nvSpPr>
          <p:cNvPr id="15" name="文本框 14"/>
          <p:cNvSpPr txBox="1"/>
          <p:nvPr/>
        </p:nvSpPr>
        <p:spPr>
          <a:xfrm>
            <a:off x="277495" y="4649470"/>
            <a:ext cx="8073390" cy="706755"/>
          </a:xfrm>
          <a:prstGeom prst="rect">
            <a:avLst/>
          </a:prstGeom>
          <a:noFill/>
          <a:ln w="9525">
            <a:noFill/>
          </a:ln>
        </p:spPr>
        <p:txBody>
          <a:bodyPr wrap="square">
            <a:spAutoFit/>
          </a:bodyPr>
          <a:p>
            <a:pPr indent="266700"/>
            <a:r>
              <a:rPr lang="zh-CN" sz="2000">
                <a:ea typeface="宋体" panose="02010600030101010101" pitchFamily="2" charset="-122"/>
              </a:rPr>
              <a:t>综合考虑热力特性、质量传递、动力特性和欧姆电阻作用下的电池输出电压可定义为</a:t>
            </a:r>
            <a:endParaRPr lang="zh-CN" altLang="en-US" sz="2000">
              <a:ea typeface="宋体" panose="02010600030101010101" pitchFamily="2" charset="-122"/>
            </a:endParaRPr>
          </a:p>
        </p:txBody>
      </p:sp>
      <p:graphicFrame>
        <p:nvGraphicFramePr>
          <p:cNvPr id="16" name="对象 -2147481990"/>
          <p:cNvGraphicFramePr>
            <a:graphicFrameLocks noChangeAspect="1"/>
          </p:cNvGraphicFramePr>
          <p:nvPr/>
        </p:nvGraphicFramePr>
        <p:xfrm>
          <a:off x="3159760" y="5272405"/>
          <a:ext cx="1886585" cy="424180"/>
        </p:xfrm>
        <a:graphic>
          <a:graphicData uri="http://schemas.openxmlformats.org/presentationml/2006/ole">
            <mc:AlternateContent xmlns:mc="http://schemas.openxmlformats.org/markup-compatibility/2006">
              <mc:Choice xmlns:v="urn:schemas-microsoft-com:vml" Requires="v">
                <p:oleObj spid="_x0000_s17" name="" r:id="rId11" imgW="1231265" imgH="228600" progId="Equation.3">
                  <p:embed/>
                </p:oleObj>
              </mc:Choice>
              <mc:Fallback>
                <p:oleObj name="" r:id="rId11" imgW="1231265" imgH="228600" progId="Equation.3">
                  <p:embed/>
                  <p:pic>
                    <p:nvPicPr>
                      <p:cNvPr id="0" name="图片 10"/>
                      <p:cNvPicPr/>
                      <p:nvPr/>
                    </p:nvPicPr>
                    <p:blipFill>
                      <a:blip r:embed="rId12"/>
                      <a:stretch>
                        <a:fillRect/>
                      </a:stretch>
                    </p:blipFill>
                    <p:spPr>
                      <a:xfrm>
                        <a:off x="3159760" y="5272405"/>
                        <a:ext cx="1886585" cy="424180"/>
                      </a:xfrm>
                      <a:prstGeom prst="rect">
                        <a:avLst/>
                      </a:prstGeom>
                      <a:noFill/>
                      <a:ln w="38100">
                        <a:noFill/>
                        <a:miter/>
                      </a:ln>
                    </p:spPr>
                  </p:pic>
                </p:oleObj>
              </mc:Fallback>
            </mc:AlternateContent>
          </a:graphicData>
        </a:graphic>
      </p:graphicFrame>
    </p:spTree>
  </p:cSld>
  <p:clrMapOvr>
    <a:masterClrMapping/>
  </p:clrMapOvr>
  <p:transition>
    <p:pull dir="rd"/>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7.4 燃料电池并网发电</a:t>
            </a:r>
            <a:endParaRPr lang="zh-CN" altLang="en-US" sz="4400">
              <a:solidFill>
                <a:schemeClr val="tx1"/>
              </a:solidFill>
              <a:sym typeface="+mn-ea"/>
            </a:endParaRPr>
          </a:p>
        </p:txBody>
      </p:sp>
      <p:sp>
        <p:nvSpPr>
          <p:cNvPr id="3" name="内容占位符 2"/>
          <p:cNvSpPr>
            <a:spLocks noGrp="1"/>
          </p:cNvSpPr>
          <p:nvPr>
            <p:ph idx="1"/>
          </p:nvPr>
        </p:nvSpPr>
        <p:spPr>
          <a:xfrm>
            <a:off x="609600" y="1370965"/>
            <a:ext cx="7924800" cy="4648835"/>
          </a:xfrm>
        </p:spPr>
        <p:txBody>
          <a:bodyPr/>
          <a:p>
            <a:r>
              <a:rPr lang="zh-CN" altLang="en-US" sz="2400"/>
              <a:t>PEMFC运行特性</a:t>
            </a:r>
            <a:endParaRPr lang="zh-CN" altLang="en-US" sz="2400"/>
          </a:p>
          <a:p>
            <a:pPr marL="0" indent="0">
              <a:buNone/>
            </a:pPr>
            <a:r>
              <a:rPr lang="zh-CN" altLang="en-US" sz="2000"/>
              <a:t>     由图7.4-4可见PEMFC的运行特性：PEMFC电堆输出电流增大时，输出电压减小，输出功率上升，电堆消耗功率也随着上升，电堆效率下降，电堆内阻减小，内阻功率损耗转变为热能， 电堆的运行温度升高。</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pic>
        <p:nvPicPr>
          <p:cNvPr id="743" name="图片 74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609600" y="3037205"/>
            <a:ext cx="7601585" cy="3129280"/>
          </a:xfrm>
          <a:prstGeom prst="rect">
            <a:avLst/>
          </a:prstGeom>
          <a:noFill/>
          <a:ln>
            <a:noFill/>
          </a:ln>
        </p:spPr>
      </p:pic>
      <p:sp>
        <p:nvSpPr>
          <p:cNvPr id="115" name="文本框 114"/>
          <p:cNvSpPr txBox="1"/>
          <p:nvPr/>
        </p:nvSpPr>
        <p:spPr>
          <a:xfrm>
            <a:off x="2032000" y="6248400"/>
            <a:ext cx="5080000" cy="337185"/>
          </a:xfrm>
          <a:prstGeom prst="rect">
            <a:avLst/>
          </a:prstGeom>
          <a:noFill/>
          <a:ln w="9525">
            <a:noFill/>
          </a:ln>
        </p:spPr>
        <p:txBody>
          <a:bodyPr>
            <a:spAutoFit/>
          </a:bodyPr>
          <a:p>
            <a:pPr indent="266700" algn="ctr"/>
            <a:r>
              <a:rPr lang="zh-CN" altLang="en-US" sz="1600">
                <a:sym typeface="+mn-ea"/>
              </a:rPr>
              <a:t>图7.4-4 </a:t>
            </a:r>
            <a:r>
              <a:rPr lang="zh-CN" sz="1600">
                <a:ea typeface="宋体" panose="02010600030101010101" pitchFamily="2" charset="-122"/>
              </a:rPr>
              <a:t>电流阶跃响应时，电堆响应曲线</a:t>
            </a:r>
            <a:endParaRPr lang="zh-CN" altLang="en-US" sz="1600">
              <a:ea typeface="宋体" panose="02010600030101010101" pitchFamily="2" charset="-122"/>
            </a:endParaRPr>
          </a:p>
        </p:txBody>
      </p:sp>
    </p:spTree>
  </p:cSld>
  <p:clrMapOvr>
    <a:masterClrMapping/>
  </p:clrMapOvr>
  <p:transition>
    <p:pull dir="rd"/>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ctrTitle"/>
          </p:nvPr>
        </p:nvSpPr>
        <p:spPr>
          <a:xfrm>
            <a:off x="684213" y="2276475"/>
            <a:ext cx="7570787" cy="1628775"/>
          </a:xfrm>
          <a:prstGeom prst="roundRect">
            <a:avLst>
              <a:gd name="adj" fmla="val 50000"/>
            </a:avLst>
          </a:prstGeom>
        </p:spPr>
        <p:txBody>
          <a:bodyPr vert="horz" wrap="square" lIns="96774" tIns="48387" rIns="96774" bIns="48387" anchor="ctr"/>
          <a:lstStyle>
            <a:lvl1pPr lvl="0">
              <a:defRPr/>
            </a:lvl1pPr>
          </a:lstStyle>
          <a:p>
            <a:pPr lvl="0" algn="ctr" eaLnBrk="1" hangingPunct="1"/>
            <a:r>
              <a:rPr lang="en-US" altLang="zh-CN" sz="8000" dirty="0">
                <a:solidFill>
                  <a:schemeClr val="tx1"/>
                </a:solidFill>
                <a:latin typeface="华文楷体" panose="02010600040101010101" charset="-122"/>
                <a:ea typeface="华文楷体" panose="02010600040101010101" charset="-122"/>
              </a:rPr>
              <a:t> </a:t>
            </a:r>
            <a:r>
              <a:rPr lang="zh-CN" altLang="en-US" sz="8000" dirty="0">
                <a:solidFill>
                  <a:schemeClr val="tx1"/>
                </a:solidFill>
                <a:latin typeface="华文楷体" panose="02010600040101010101" charset="-122"/>
                <a:ea typeface="华文行楷" panose="02010800040101010101" charset="-122"/>
              </a:rPr>
              <a:t>谢谢！</a:t>
            </a:r>
            <a:endParaRPr lang="zh-CN" altLang="en-US" sz="8000" dirty="0">
              <a:solidFill>
                <a:schemeClr val="tx1"/>
              </a:solidFill>
              <a:latin typeface="华文楷体" panose="02010600040101010101" charset="-122"/>
              <a:ea typeface="华文行楷" panose="02010800040101010101" charset="-122"/>
            </a:endParaRPr>
          </a:p>
        </p:txBody>
      </p:sp>
      <p:pic>
        <p:nvPicPr>
          <p:cNvPr id="39939" name="Picture 5" descr="OOOPIC_vipvip_20080915142711b1e125e7fd7a1de512"/>
          <p:cNvPicPr>
            <a:picLocks noChangeAspect="1"/>
          </p:cNvPicPr>
          <p:nvPr/>
        </p:nvPicPr>
        <p:blipFill>
          <a:blip r:embed="rId1"/>
          <a:stretch>
            <a:fillRect/>
          </a:stretch>
        </p:blipFill>
        <p:spPr>
          <a:xfrm>
            <a:off x="6985000" y="5238750"/>
            <a:ext cx="2159000" cy="1619250"/>
          </a:xfrm>
          <a:prstGeom prst="rect">
            <a:avLst/>
          </a:prstGeom>
          <a:noFill/>
          <a:ln w="9525">
            <a:noFill/>
          </a:ln>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2.2 分布式发电技术</a:t>
            </a:r>
            <a:endParaRPr lang="zh-CN" altLang="en-US"/>
          </a:p>
        </p:txBody>
      </p:sp>
      <p:sp>
        <p:nvSpPr>
          <p:cNvPr id="3" name="内容占位符 2"/>
          <p:cNvSpPr>
            <a:spLocks noGrp="1"/>
          </p:cNvSpPr>
          <p:nvPr>
            <p:ph idx="1"/>
          </p:nvPr>
        </p:nvSpPr>
        <p:spPr>
          <a:xfrm>
            <a:off x="609600" y="1370965"/>
            <a:ext cx="7924800" cy="4648835"/>
          </a:xfrm>
        </p:spPr>
        <p:txBody>
          <a:bodyPr/>
          <a:p>
            <a:pPr>
              <a:lnSpc>
                <a:spcPct val="90000"/>
              </a:lnSpc>
            </a:pPr>
            <a:r>
              <a:rPr lang="zh-CN" altLang="en-US" sz="2000"/>
              <a:t>生物质（Biomass）发电技术</a:t>
            </a:r>
            <a:endParaRPr lang="zh-CN" altLang="en-US" sz="2000"/>
          </a:p>
          <a:p>
            <a:pPr marL="0" indent="0">
              <a:lnSpc>
                <a:spcPct val="90000"/>
              </a:lnSpc>
              <a:buNone/>
            </a:pPr>
            <a:r>
              <a:rPr lang="zh-CN" altLang="en-US" sz="2000"/>
              <a:t>    生物质能发电有多种方式，其基本工艺流程为：生物质能→预处理→生物质能生产装置→动力机→发电机→发电。目前生物质能发电的主要包括直接燃烧发电、混合燃烧发电、气化发电、沼气发电、垃圾发电等五种形式。生物质发电系统装置主要包括：</a:t>
            </a:r>
            <a:endParaRPr lang="zh-CN" altLang="en-US" sz="2000"/>
          </a:p>
          <a:p>
            <a:pPr marL="0" indent="0">
              <a:lnSpc>
                <a:spcPct val="90000"/>
              </a:lnSpc>
              <a:buNone/>
            </a:pPr>
            <a:r>
              <a:rPr lang="zh-CN" altLang="en-US" sz="2000"/>
              <a:t>(1)能源转换装置。不同生物质发电工程的能源转换装置是不同的，如垃圾焚烧电站的转换装置为焚烧炉，沼气发电站的转换装置为沼气池或发酵罐。</a:t>
            </a:r>
            <a:endParaRPr lang="zh-CN" altLang="en-US" sz="2000"/>
          </a:p>
          <a:p>
            <a:pPr marL="0" indent="0">
              <a:lnSpc>
                <a:spcPct val="90000"/>
              </a:lnSpc>
              <a:buNone/>
            </a:pPr>
            <a:r>
              <a:rPr lang="zh-CN" altLang="en-US" sz="2000"/>
              <a:t>(2)原动机。如垃圾焚烧电站用汽轮机，沼气电站用内燃机等。</a:t>
            </a:r>
            <a:endParaRPr lang="zh-CN" altLang="en-US" sz="2000"/>
          </a:p>
          <a:p>
            <a:pPr marL="0" indent="0">
              <a:lnSpc>
                <a:spcPct val="90000"/>
              </a:lnSpc>
              <a:buNone/>
            </a:pPr>
            <a:r>
              <a:rPr lang="zh-CN" altLang="en-US" sz="2000"/>
              <a:t>(3)发电机。</a:t>
            </a:r>
            <a:endParaRPr lang="zh-CN" altLang="en-US" sz="2000"/>
          </a:p>
          <a:p>
            <a:pPr marL="0" indent="0">
              <a:lnSpc>
                <a:spcPct val="90000"/>
              </a:lnSpc>
              <a:buNone/>
            </a:pPr>
            <a:r>
              <a:rPr lang="zh-CN" altLang="en-US" sz="2000"/>
              <a:t>(4)其他附属设备。</a:t>
            </a:r>
            <a:endParaRPr lang="zh-CN" altLang="en-US" sz="2000"/>
          </a:p>
          <a:p>
            <a:pPr marL="0" indent="0">
              <a:lnSpc>
                <a:spcPct val="90000"/>
              </a:lnSpc>
              <a:buNone/>
            </a:pPr>
            <a:r>
              <a:rPr lang="zh-CN" altLang="en-US" sz="2000"/>
              <a:t>生物质发电的工艺流程图如图2-3所示。</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对象 -2147482622"/>
          <p:cNvGraphicFramePr>
            <a:graphicFrameLocks noChangeAspect="1"/>
          </p:cNvGraphicFramePr>
          <p:nvPr/>
        </p:nvGraphicFramePr>
        <p:xfrm>
          <a:off x="865505" y="5076190"/>
          <a:ext cx="6981825" cy="943610"/>
        </p:xfrm>
        <a:graphic>
          <a:graphicData uri="http://schemas.openxmlformats.org/presentationml/2006/ole">
            <mc:AlternateContent xmlns:mc="http://schemas.openxmlformats.org/markup-compatibility/2006">
              <mc:Choice xmlns:v="urn:schemas-microsoft-com:vml" Requires="v">
                <p:oleObj spid="_x0000_s3076" name="" r:id="rId1" imgW="8458200" imgH="1066800" progId="Visio.Drawing.11">
                  <p:embed/>
                </p:oleObj>
              </mc:Choice>
              <mc:Fallback>
                <p:oleObj name="" r:id="rId1" imgW="8458200" imgH="1066800" progId="Visio.Drawing.11">
                  <p:embed/>
                  <p:pic>
                    <p:nvPicPr>
                      <p:cNvPr id="0" name="图片 3075"/>
                      <p:cNvPicPr/>
                      <p:nvPr/>
                    </p:nvPicPr>
                    <p:blipFill>
                      <a:blip r:embed="rId2"/>
                      <a:stretch>
                        <a:fillRect/>
                      </a:stretch>
                    </p:blipFill>
                    <p:spPr>
                      <a:xfrm>
                        <a:off x="865505" y="5076190"/>
                        <a:ext cx="6981825" cy="943610"/>
                      </a:xfrm>
                      <a:prstGeom prst="rect">
                        <a:avLst/>
                      </a:prstGeom>
                      <a:noFill/>
                      <a:ln w="38100">
                        <a:noFill/>
                        <a:miter/>
                      </a:ln>
                    </p:spPr>
                  </p:pic>
                </p:oleObj>
              </mc:Fallback>
            </mc:AlternateContent>
          </a:graphicData>
        </a:graphic>
      </p:graphicFrame>
      <p:sp>
        <p:nvSpPr>
          <p:cNvPr id="115" name="文本框 114"/>
          <p:cNvSpPr txBox="1"/>
          <p:nvPr/>
        </p:nvSpPr>
        <p:spPr>
          <a:xfrm>
            <a:off x="2032000" y="6019800"/>
            <a:ext cx="5080000" cy="275590"/>
          </a:xfrm>
          <a:prstGeom prst="rect">
            <a:avLst/>
          </a:prstGeom>
          <a:noFill/>
          <a:ln w="9525">
            <a:noFill/>
          </a:ln>
        </p:spPr>
        <p:txBody>
          <a:bodyPr>
            <a:spAutoFit/>
          </a:bodyPr>
          <a:p>
            <a:pPr algn="ctr"/>
            <a:r>
              <a:rPr lang="zh-CN" sz="1200">
                <a:solidFill>
                  <a:srgbClr val="000000"/>
                </a:solidFill>
                <a:ea typeface="宋体" panose="02010600030101010101" pitchFamily="2" charset="-122"/>
              </a:rPr>
              <a:t>图</a:t>
            </a:r>
            <a:r>
              <a:rPr lang="zh-CN" sz="1200">
                <a:solidFill>
                  <a:srgbClr val="000000"/>
                </a:solidFill>
                <a:ea typeface="宋体" panose="02010600030101010101" pitchFamily="2" charset="-122"/>
                <a:cs typeface="Times New Roman" panose="02020603050405020304" pitchFamily="2" charset="0"/>
              </a:rPr>
              <a:t>2-3 生物质发电系统工艺流程图</a:t>
            </a:r>
            <a:endParaRPr lang="zh-CN" altLang="en-US"/>
          </a:p>
        </p:txBody>
      </p:sp>
    </p:spTree>
  </p:cSld>
  <p:clrMapOvr>
    <a:masterClrMapping/>
  </p:clrMapOvr>
  <p:transition>
    <p:pull dir="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标题 9217"/>
          <p:cNvSpPr>
            <a:spLocks noGrp="1"/>
          </p:cNvSpPr>
          <p:nvPr>
            <p:ph type="title"/>
          </p:nvPr>
        </p:nvSpPr>
        <p:spPr>
          <a:xfrm>
            <a:off x="530225" y="231775"/>
            <a:ext cx="6870700" cy="912813"/>
          </a:xfrm>
        </p:spPr>
        <p:txBody>
          <a:bodyPr lIns="102403" tIns="51201" rIns="102403" bIns="51201" anchor="ctr"/>
          <a:p>
            <a:pPr algn="l"/>
            <a:r>
              <a:rPr lang="zh-CN" altLang="en-US" sz="4000" b="1" dirty="0">
                <a:solidFill>
                  <a:srgbClr val="FFFF00"/>
                </a:solidFill>
                <a:effectLst>
                  <a:outerShdw blurRad="38100" dist="38100" dir="2700000">
                    <a:srgbClr val="C0C0C0"/>
                  </a:outerShdw>
                </a:effectLst>
                <a:ea typeface="楷体_GB2312" pitchFamily="1" charset="-122"/>
                <a:sym typeface="+mn-ea"/>
              </a:rPr>
              <a:t>智能微电网技术与实验系统</a:t>
            </a:r>
            <a:endParaRPr lang="zh-CN" altLang="en-US" sz="4000" b="1" dirty="0">
              <a:solidFill>
                <a:srgbClr val="FFFF00"/>
              </a:solidFill>
              <a:effectLst>
                <a:outerShdw blurRad="38100" dist="38100" dir="2700000">
                  <a:srgbClr val="C0C0C0"/>
                </a:outerShdw>
              </a:effectLst>
              <a:ea typeface="楷体_GB2312" pitchFamily="1" charset="-122"/>
              <a:sym typeface="+mn-ea"/>
            </a:endParaRPr>
          </a:p>
        </p:txBody>
      </p:sp>
      <p:sp>
        <p:nvSpPr>
          <p:cNvPr id="9219" name="文本框 9218"/>
          <p:cNvSpPr txBox="1"/>
          <p:nvPr/>
        </p:nvSpPr>
        <p:spPr>
          <a:xfrm>
            <a:off x="795020" y="1715135"/>
            <a:ext cx="7553325" cy="4105275"/>
          </a:xfrm>
          <a:prstGeom prst="rect">
            <a:avLst/>
          </a:prstGeom>
          <a:noFill/>
          <a:ln w="9525">
            <a:noFill/>
          </a:ln>
        </p:spPr>
        <p:txBody>
          <a:bodyPr/>
          <a:p>
            <a:pPr>
              <a:spcBef>
                <a:spcPct val="50000"/>
              </a:spcBef>
              <a:buClr>
                <a:schemeClr val="tx1"/>
              </a:buClr>
              <a:buFont typeface="Wingdings" panose="05000000000000000000" pitchFamily="2" charset="2"/>
              <a:buChar char="l"/>
            </a:pPr>
            <a:r>
              <a:rPr lang="zh-CN" altLang="en-US" sz="2800" dirty="0">
                <a:latin typeface="Comic Sans MS" panose="030F0702030302020204" pitchFamily="2" charset="0"/>
              </a:rPr>
              <a:t>第一章 概述</a:t>
            </a:r>
            <a:endParaRPr lang="zh-CN" altLang="en-US" sz="2800" dirty="0">
              <a:latin typeface="Comic Sans MS" panose="030F0702030302020204" pitchFamily="2" charset="0"/>
            </a:endParaRPr>
          </a:p>
          <a:p>
            <a:pPr>
              <a:spcBef>
                <a:spcPct val="50000"/>
              </a:spcBef>
              <a:buClr>
                <a:schemeClr val="tx1"/>
              </a:buClr>
              <a:buFont typeface="Wingdings" panose="05000000000000000000" pitchFamily="2" charset="2"/>
              <a:buChar char="l"/>
            </a:pPr>
            <a:r>
              <a:rPr lang="zh-CN" altLang="en-US" sz="2800" dirty="0">
                <a:latin typeface="Comic Sans MS" panose="030F0702030302020204" pitchFamily="2" charset="0"/>
              </a:rPr>
              <a:t>第二章 分布式发电</a:t>
            </a:r>
            <a:endParaRPr lang="zh-CN" altLang="en-US" sz="2800" dirty="0">
              <a:latin typeface="Comic Sans MS" panose="030F0702030302020204" pitchFamily="2" charset="0"/>
            </a:endParaRPr>
          </a:p>
          <a:p>
            <a:pPr>
              <a:spcBef>
                <a:spcPct val="50000"/>
              </a:spcBef>
              <a:buClr>
                <a:schemeClr val="tx1"/>
              </a:buClr>
              <a:buFont typeface="Wingdings" panose="05000000000000000000" pitchFamily="2" charset="2"/>
              <a:buChar char="l"/>
            </a:pPr>
            <a:r>
              <a:rPr lang="zh-CN" altLang="en-US" sz="2800" dirty="0">
                <a:latin typeface="Comic Sans MS" panose="030F0702030302020204" pitchFamily="2" charset="0"/>
              </a:rPr>
              <a:t>第三章 微电网结构与分类</a:t>
            </a:r>
            <a:endParaRPr lang="zh-CN" altLang="en-US" sz="2800" dirty="0">
              <a:latin typeface="Comic Sans MS" panose="030F0702030302020204" pitchFamily="2" charset="0"/>
            </a:endParaRPr>
          </a:p>
          <a:p>
            <a:pPr>
              <a:spcBef>
                <a:spcPct val="50000"/>
              </a:spcBef>
              <a:buClr>
                <a:schemeClr val="tx1"/>
              </a:buClr>
              <a:buFont typeface="Wingdings" panose="05000000000000000000" pitchFamily="2" charset="2"/>
              <a:buChar char="l"/>
            </a:pPr>
            <a:r>
              <a:rPr lang="zh-CN" altLang="en-US" sz="2800" dirty="0">
                <a:latin typeface="Comic Sans MS" panose="030F0702030302020204" pitchFamily="2" charset="0"/>
              </a:rPr>
              <a:t>第四章 微电网的运行与控制</a:t>
            </a:r>
            <a:endParaRPr lang="zh-CN" altLang="en-US" sz="2800" dirty="0">
              <a:latin typeface="Comic Sans MS" panose="030F0702030302020204" pitchFamily="2" charset="0"/>
            </a:endParaRPr>
          </a:p>
          <a:p>
            <a:pPr>
              <a:spcBef>
                <a:spcPct val="50000"/>
              </a:spcBef>
              <a:buClr>
                <a:schemeClr val="tx1"/>
              </a:buClr>
              <a:buFont typeface="Wingdings" panose="05000000000000000000" pitchFamily="2" charset="2"/>
              <a:buChar char="l"/>
            </a:pPr>
            <a:r>
              <a:rPr lang="zh-CN" altLang="en-US" sz="2800" dirty="0">
                <a:latin typeface="Comic Sans MS" panose="030F0702030302020204" pitchFamily="2" charset="0"/>
              </a:rPr>
              <a:t>第五章 微电网保护</a:t>
            </a:r>
            <a:endParaRPr lang="zh-CN" altLang="en-US" sz="2800" dirty="0">
              <a:latin typeface="Comic Sans MS" panose="030F0702030302020204" pitchFamily="2" charset="0"/>
            </a:endParaRPr>
          </a:p>
          <a:p>
            <a:pPr>
              <a:spcBef>
                <a:spcPct val="50000"/>
              </a:spcBef>
              <a:buClr>
                <a:schemeClr val="tx1"/>
              </a:buClr>
              <a:buFont typeface="Wingdings" panose="05000000000000000000" pitchFamily="2" charset="2"/>
              <a:buChar char="l"/>
            </a:pPr>
            <a:r>
              <a:rPr lang="zh-CN" altLang="en-US" sz="2800" dirty="0">
                <a:latin typeface="Comic Sans MS" panose="030F0702030302020204" pitchFamily="2" charset="0"/>
              </a:rPr>
              <a:t>第六章 微电网的监控与能量管理</a:t>
            </a:r>
            <a:endParaRPr lang="zh-CN" altLang="en-US" sz="2800" dirty="0">
              <a:latin typeface="Comic Sans MS" panose="030F0702030302020204" pitchFamily="2" charset="0"/>
            </a:endParaRPr>
          </a:p>
          <a:p>
            <a:pPr>
              <a:spcBef>
                <a:spcPct val="50000"/>
              </a:spcBef>
              <a:buClr>
                <a:schemeClr val="tx1"/>
              </a:buClr>
              <a:buFont typeface="Wingdings" panose="05000000000000000000" pitchFamily="2" charset="2"/>
              <a:buNone/>
            </a:pPr>
            <a:endParaRPr lang="zh-CN" altLang="en-US" sz="2800" dirty="0">
              <a:latin typeface="Comic Sans MS" panose="030F0702030302020204" pitchFamily="2" charset="0"/>
            </a:endParaRPr>
          </a:p>
        </p:txBody>
      </p:sp>
      <p:sp>
        <p:nvSpPr>
          <p:cNvPr id="2" name="灯片编号占位符 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withEffect">
                                  <p:stCondLst>
                                    <p:cond delay="0"/>
                                  </p:stCondLst>
                                  <p:childTnLst>
                                    <p:set>
                                      <p:cBhvr>
                                        <p:cTn id="6" dur="indefinite" fill="hold">
                                          <p:stCondLst>
                                            <p:cond delay="0"/>
                                          </p:stCondLst>
                                        </p:cTn>
                                        <p:tgtEl>
                                          <p:spTgt spid="9218"/>
                                        </p:tgtEl>
                                        <p:attrNameLst>
                                          <p:attrName>style.visibility</p:attrName>
                                        </p:attrNameLst>
                                      </p:cBhvr>
                                      <p:to>
                                        <p:strVal val="visible"/>
                                      </p:to>
                                    </p:set>
                                    <p:anim calcmode="lin" valueType="num">
                                      <p:cBhvr>
                                        <p:cTn id="7" dur="500" fill="hold"/>
                                        <p:tgtEl>
                                          <p:spTgt spid="9218"/>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9218"/>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9218"/>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9218"/>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9219">
                                            <p:txEl>
                                              <p:charRg st="0" end="7"/>
                                            </p:txEl>
                                          </p:spTgt>
                                        </p:tgtEl>
                                        <p:attrNameLst>
                                          <p:attrName>style.visibility</p:attrName>
                                        </p:attrNameLst>
                                      </p:cBhvr>
                                      <p:to>
                                        <p:strVal val="visible"/>
                                      </p:to>
                                    </p:set>
                                    <p:animEffect transition="in" filter="wipe(up)">
                                      <p:cBhvr>
                                        <p:cTn id="15" dur="500"/>
                                        <p:tgtEl>
                                          <p:spTgt spid="9219">
                                            <p:txEl>
                                              <p:charRg st="0" end="7"/>
                                            </p:txEl>
                                          </p:spTgt>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9219">
                                            <p:txEl>
                                              <p:charRg st="1" end="1"/>
                                            </p:txEl>
                                          </p:spTgt>
                                        </p:tgtEl>
                                        <p:attrNameLst>
                                          <p:attrName>style.visibility</p:attrName>
                                        </p:attrNameLst>
                                      </p:cBhvr>
                                      <p:to>
                                        <p:strVal val="visible"/>
                                      </p:to>
                                    </p:set>
                                    <p:animEffect transition="in" filter="wipe(up)">
                                      <p:cBhvr>
                                        <p:cTn id="18" dur="500"/>
                                        <p:tgtEl>
                                          <p:spTgt spid="9219">
                                            <p:txEl>
                                              <p:charRg st="1" end="1"/>
                                            </p:txEl>
                                          </p:spTgt>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9219">
                                            <p:txEl>
                                              <p:charRg st="17" end="28"/>
                                            </p:txEl>
                                          </p:spTgt>
                                        </p:tgtEl>
                                        <p:attrNameLst>
                                          <p:attrName>style.visibility</p:attrName>
                                        </p:attrNameLst>
                                      </p:cBhvr>
                                      <p:to>
                                        <p:strVal val="visible"/>
                                      </p:to>
                                    </p:set>
                                    <p:animEffect transition="in" filter="wipe(up)">
                                      <p:cBhvr>
                                        <p:cTn id="21" dur="500"/>
                                        <p:tgtEl>
                                          <p:spTgt spid="9219">
                                            <p:txEl>
                                              <p:charRg st="17" end="28"/>
                                            </p:txEl>
                                          </p:spTgt>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9219">
                                            <p:txEl>
                                              <p:charRg st="3" end="3"/>
                                            </p:txEl>
                                          </p:spTgt>
                                        </p:tgtEl>
                                        <p:attrNameLst>
                                          <p:attrName>style.visibility</p:attrName>
                                        </p:attrNameLst>
                                      </p:cBhvr>
                                      <p:to>
                                        <p:strVal val="visible"/>
                                      </p:to>
                                    </p:set>
                                    <p:animEffect transition="in" filter="wipe(up)">
                                      <p:cBhvr>
                                        <p:cTn id="24" dur="500"/>
                                        <p:tgtEl>
                                          <p:spTgt spid="9219">
                                            <p:txEl>
                                              <p:charRg st="3" end="3"/>
                                            </p:txEl>
                                          </p:spTgt>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9219">
                                            <p:txEl>
                                              <p:charRg st="39" end="49"/>
                                            </p:txEl>
                                          </p:spTgt>
                                        </p:tgtEl>
                                        <p:attrNameLst>
                                          <p:attrName>style.visibility</p:attrName>
                                        </p:attrNameLst>
                                      </p:cBhvr>
                                      <p:to>
                                        <p:strVal val="visible"/>
                                      </p:to>
                                    </p:set>
                                    <p:animEffect transition="in" filter="wipe(up)">
                                      <p:cBhvr>
                                        <p:cTn id="27" dur="500"/>
                                        <p:tgtEl>
                                          <p:spTgt spid="9219">
                                            <p:txEl>
                                              <p:charRg st="39" end="49"/>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9219">
                                            <p:txEl>
                                              <p:charRg st="5" end="5"/>
                                            </p:txEl>
                                          </p:spTgt>
                                        </p:tgtEl>
                                        <p:attrNameLst>
                                          <p:attrName>style.visibility</p:attrName>
                                        </p:attrNameLst>
                                      </p:cBhvr>
                                      <p:to>
                                        <p:strVal val="visible"/>
                                      </p:to>
                                    </p:set>
                                    <p:animEffect transition="in" filter="wipe(up)">
                                      <p:cBhvr>
                                        <p:cTn id="30" dur="500"/>
                                        <p:tgtEl>
                                          <p:spTgt spid="9219">
                                            <p:txEl>
                                              <p:char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9"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2.2 分布式发电技术</a:t>
            </a:r>
            <a:endParaRPr lang="zh-CN" altLang="en-US"/>
          </a:p>
        </p:txBody>
      </p:sp>
      <p:sp>
        <p:nvSpPr>
          <p:cNvPr id="3" name="内容占位符 2"/>
          <p:cNvSpPr>
            <a:spLocks noGrp="1"/>
          </p:cNvSpPr>
          <p:nvPr>
            <p:ph idx="1"/>
          </p:nvPr>
        </p:nvSpPr>
        <p:spPr/>
        <p:txBody>
          <a:bodyPr/>
          <a:p>
            <a:pPr>
              <a:lnSpc>
                <a:spcPct val="120000"/>
              </a:lnSpc>
            </a:pPr>
            <a:r>
              <a:rPr lang="zh-CN" altLang="en-US" sz="2000"/>
              <a:t>风力发电技术</a:t>
            </a:r>
            <a:r>
              <a:rPr lang="zh-CN" altLang="en-US"/>
              <a:t> </a:t>
            </a:r>
            <a:endParaRPr lang="zh-CN" altLang="en-US"/>
          </a:p>
          <a:p>
            <a:pPr marL="0" indent="0">
              <a:lnSpc>
                <a:spcPct val="120000"/>
              </a:lnSpc>
              <a:buNone/>
            </a:pPr>
            <a:r>
              <a:rPr lang="zh-CN" altLang="zh-CN" sz="2000">
                <a:latin typeface="Arial" panose="020B0604020202020204" pitchFamily="34" charset="0"/>
                <a:sym typeface="+mn-ea"/>
              </a:rPr>
              <a:t>风力发电主要是通过原动机(风力机)捕获风能，并将其转化为机械能，然后再由发电机将机械能转化为电能，最后并网运行。风力发电的原理，是利用风力带动风车叶片旋转，再透过增速机将旋转的速度提升，来促使发电机发电。风力发电机一般分为鼠笼式异步发电机、转差可调的绕线式异步发电机、双馈异步发电机、低速同步发电机等。按其并网方式将其分为二类：直接并网和通过逆变器并网。通过逆变器并网的风力发电机由于逆变器的自身特性，不可能承受电网短路电流，所以，通过逆变器并网的风机在系统发生故障时，将会迅速关断，使系统恢复到无DG的状态。</a:t>
            </a:r>
            <a:endParaRPr lang="zh-CN" altLang="en-US">
              <a:latin typeface="Arial" panose="020B0604020202020204" pitchFamily="34" charset="0"/>
            </a:endParaRPr>
          </a:p>
          <a:p>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2.3 分布式发电与并网技术</a:t>
            </a:r>
            <a:endParaRPr lang="zh-CN" altLang="en-US"/>
          </a:p>
        </p:txBody>
      </p:sp>
      <p:sp>
        <p:nvSpPr>
          <p:cNvPr id="3" name="内容占位符 2"/>
          <p:cNvSpPr>
            <a:spLocks noGrp="1"/>
          </p:cNvSpPr>
          <p:nvPr>
            <p:ph idx="1"/>
          </p:nvPr>
        </p:nvSpPr>
        <p:spPr>
          <a:xfrm>
            <a:off x="404495" y="1371600"/>
            <a:ext cx="8129905" cy="4876800"/>
          </a:xfrm>
        </p:spPr>
        <p:txBody>
          <a:bodyPr/>
          <a:p>
            <a:pPr>
              <a:lnSpc>
                <a:spcPct val="90000"/>
              </a:lnSpc>
            </a:pPr>
            <a:r>
              <a:rPr lang="zh-CN" altLang="en-US" sz="2400" b="1" dirty="0">
                <a:latin typeface="宋体" panose="02010600030101010101" pitchFamily="2" charset="-122"/>
                <a:ea typeface="宋体" panose="02010600030101010101" pitchFamily="2" charset="-122"/>
                <a:sym typeface="宋体" panose="02010600030101010101" pitchFamily="2" charset="-122"/>
              </a:rPr>
              <a:t>分布式发电接入配电网的基本要求 </a:t>
            </a:r>
            <a:endParaRPr lang="zh-CN" altLang="en-US" sz="2400" b="1" dirty="0">
              <a:latin typeface="宋体" panose="02010600030101010101" pitchFamily="2" charset="-122"/>
              <a:ea typeface="宋体" panose="02010600030101010101" pitchFamily="2" charset="-122"/>
              <a:sym typeface="宋体" panose="02010600030101010101" pitchFamily="2" charset="-122"/>
            </a:endParaRPr>
          </a:p>
          <a:p>
            <a:pPr marL="0" indent="0">
              <a:lnSpc>
                <a:spcPct val="90000"/>
              </a:lnSpc>
              <a:buNone/>
            </a:pPr>
            <a:r>
              <a:rPr lang="en-US" altLang="zh-CN" sz="2000">
                <a:solidFill>
                  <a:srgbClr val="000000"/>
                </a:solidFill>
                <a:latin typeface="宋体" panose="02010600030101010101" pitchFamily="2" charset="-122"/>
                <a:sym typeface="+mn-ea"/>
              </a:rPr>
              <a:t>(1) </a:t>
            </a:r>
            <a:r>
              <a:rPr lang="zh-CN" altLang="zh-CN" sz="2000">
                <a:solidFill>
                  <a:srgbClr val="000000"/>
                </a:solidFill>
                <a:latin typeface="Arial" panose="020B0604020202020204" pitchFamily="34" charset="0"/>
                <a:sym typeface="+mn-ea"/>
              </a:rPr>
              <a:t>与配电网并网时，可按系统能接受的恒定功率因素或恒定无功功率输出的方式运行。分布式发电本身允许采用自动电压调节器，但在运行电压调节时应遵循已有的相关标准和规程，不应造成在公共连接点（</a:t>
            </a:r>
            <a:r>
              <a:rPr lang="en-US" altLang="zh-CN" sz="2000">
                <a:solidFill>
                  <a:srgbClr val="000000"/>
                </a:solidFill>
                <a:latin typeface="宋体" panose="02010600030101010101" pitchFamily="2" charset="-122"/>
                <a:sym typeface="+mn-ea"/>
              </a:rPr>
              <a:t>Point of Common Coupling</a:t>
            </a:r>
            <a:r>
              <a:rPr lang="zh-CN" altLang="zh-CN" sz="2000">
                <a:solidFill>
                  <a:srgbClr val="000000"/>
                </a:solidFill>
                <a:latin typeface="Arial" panose="020B0604020202020204" pitchFamily="34" charset="0"/>
                <a:sym typeface="+mn-ea"/>
              </a:rPr>
              <a:t>，</a:t>
            </a:r>
            <a:r>
              <a:rPr lang="en-US" altLang="zh-CN" sz="2000">
                <a:solidFill>
                  <a:srgbClr val="000000"/>
                </a:solidFill>
                <a:latin typeface="宋体" panose="02010600030101010101" pitchFamily="2" charset="-122"/>
                <a:sym typeface="+mn-ea"/>
              </a:rPr>
              <a:t>PCC</a:t>
            </a:r>
            <a:r>
              <a:rPr lang="zh-CN" altLang="zh-CN" sz="2000">
                <a:solidFill>
                  <a:srgbClr val="000000"/>
                </a:solidFill>
                <a:latin typeface="Arial" panose="020B0604020202020204" pitchFamily="34" charset="0"/>
                <a:sym typeface="+mn-ea"/>
              </a:rPr>
              <a:t>）处的电压和频率频繁越限，更不应对所联配电网的正常运行造成危害。</a:t>
            </a:r>
            <a:endParaRPr lang="zh-CN" altLang="zh-CN" sz="2000">
              <a:solidFill>
                <a:srgbClr val="000000"/>
              </a:solidFill>
              <a:latin typeface="Arial" panose="020B0604020202020204" pitchFamily="34" charset="0"/>
              <a:sym typeface="+mn-ea"/>
            </a:endParaRPr>
          </a:p>
          <a:p>
            <a:pPr marL="0" indent="0">
              <a:lnSpc>
                <a:spcPct val="90000"/>
              </a:lnSpc>
              <a:buNone/>
            </a:pPr>
            <a:r>
              <a:rPr lang="zh-CN" altLang="en-US" sz="2000">
                <a:solidFill>
                  <a:srgbClr val="000000"/>
                </a:solidFill>
                <a:latin typeface="宋体" panose="02010600030101010101" pitchFamily="2" charset="-122"/>
                <a:sym typeface="+mn-ea"/>
              </a:rPr>
              <a:t>（</a:t>
            </a:r>
            <a:r>
              <a:rPr lang="en-US" altLang="zh-CN" sz="2000">
                <a:solidFill>
                  <a:srgbClr val="000000"/>
                </a:solidFill>
                <a:latin typeface="宋体" panose="02010600030101010101" pitchFamily="2" charset="-122"/>
                <a:sym typeface="+mn-ea"/>
              </a:rPr>
              <a:t>2</a:t>
            </a:r>
            <a:r>
              <a:rPr lang="zh-CN" altLang="en-US" sz="2000">
                <a:solidFill>
                  <a:srgbClr val="000000"/>
                </a:solidFill>
                <a:latin typeface="宋体" panose="02010600030101010101" pitchFamily="2" charset="-122"/>
                <a:sym typeface="+mn-ea"/>
              </a:rPr>
              <a:t>）</a:t>
            </a:r>
            <a:r>
              <a:rPr lang="en-US" altLang="zh-CN" sz="2000">
                <a:solidFill>
                  <a:srgbClr val="000000"/>
                </a:solidFill>
                <a:latin typeface="宋体" panose="02010600030101010101" pitchFamily="2" charset="-122"/>
                <a:sym typeface="+mn-ea"/>
              </a:rPr>
              <a:t> </a:t>
            </a:r>
            <a:r>
              <a:rPr lang="zh-CN" altLang="zh-CN" sz="2000">
                <a:solidFill>
                  <a:srgbClr val="000000"/>
                </a:solidFill>
                <a:latin typeface="Arial" panose="020B0604020202020204" pitchFamily="34" charset="0"/>
                <a:sym typeface="+mn-ea"/>
              </a:rPr>
              <a:t>采用同期或准同期装置与配电网并网时，不应造成电压过大的波动。</a:t>
            </a:r>
            <a:endParaRPr lang="zh-CN" altLang="en-US" sz="2000">
              <a:solidFill>
                <a:srgbClr val="000000"/>
              </a:solidFill>
              <a:latin typeface="Arial" panose="020B0604020202020204" pitchFamily="34" charset="0"/>
            </a:endParaRPr>
          </a:p>
          <a:p>
            <a:pPr marL="0" indent="0">
              <a:lnSpc>
                <a:spcPct val="90000"/>
              </a:lnSpc>
              <a:buNone/>
            </a:pPr>
            <a:r>
              <a:rPr lang="zh-CN" altLang="en-US" sz="2000">
                <a:solidFill>
                  <a:srgbClr val="000000"/>
                </a:solidFill>
                <a:latin typeface="宋体" panose="02010600030101010101" pitchFamily="2" charset="-122"/>
                <a:sym typeface="+mn-ea"/>
              </a:rPr>
              <a:t>（</a:t>
            </a:r>
            <a:r>
              <a:rPr lang="en-US" altLang="zh-CN" sz="2000">
                <a:solidFill>
                  <a:srgbClr val="000000"/>
                </a:solidFill>
                <a:latin typeface="宋体" panose="02010600030101010101" pitchFamily="2" charset="-122"/>
                <a:sym typeface="+mn-ea"/>
              </a:rPr>
              <a:t>3</a:t>
            </a:r>
            <a:r>
              <a:rPr lang="zh-CN" altLang="en-US" sz="2000">
                <a:solidFill>
                  <a:srgbClr val="000000"/>
                </a:solidFill>
                <a:latin typeface="宋体" panose="02010600030101010101" pitchFamily="2" charset="-122"/>
                <a:sym typeface="+mn-ea"/>
              </a:rPr>
              <a:t>）</a:t>
            </a:r>
            <a:r>
              <a:rPr lang="zh-CN" altLang="zh-CN" sz="2000">
                <a:solidFill>
                  <a:srgbClr val="000000"/>
                </a:solidFill>
                <a:latin typeface="Arial" panose="020B0604020202020204" pitchFamily="34" charset="0"/>
                <a:sym typeface="+mn-ea"/>
              </a:rPr>
              <a:t>分布式发电的接地方案及相应的保护应与配电网原有的方式相协调。</a:t>
            </a:r>
            <a:endParaRPr lang="zh-CN" altLang="en-US" sz="2000">
              <a:solidFill>
                <a:srgbClr val="000000"/>
              </a:solidFill>
              <a:latin typeface="Arial" panose="020B0604020202020204" pitchFamily="34" charset="0"/>
            </a:endParaRPr>
          </a:p>
          <a:p>
            <a:pPr marL="0" indent="0">
              <a:lnSpc>
                <a:spcPct val="90000"/>
              </a:lnSpc>
              <a:buNone/>
            </a:pPr>
            <a:r>
              <a:rPr lang="zh-CN" altLang="en-US" sz="2000">
                <a:solidFill>
                  <a:srgbClr val="000000"/>
                </a:solidFill>
                <a:latin typeface="宋体" panose="02010600030101010101" pitchFamily="2" charset="-122"/>
                <a:sym typeface="+mn-ea"/>
              </a:rPr>
              <a:t>(4)</a:t>
            </a:r>
            <a:r>
              <a:rPr lang="zh-CN" sz="2000">
                <a:solidFill>
                  <a:srgbClr val="000000"/>
                </a:solidFill>
                <a:latin typeface="Arial" panose="020B0604020202020204" pitchFamily="34" charset="0"/>
                <a:sym typeface="+mn-ea"/>
              </a:rPr>
              <a:t>容量达到一定大小（如几百KVA至1MVA）的分布式发电，应将其连接处的有功功率、无功功率的输出量和连接状态等方面的信息传给配电网的控制调度中心。</a:t>
            </a:r>
            <a:endParaRPr lang="zh-CN" sz="2000">
              <a:solidFill>
                <a:srgbClr val="000000"/>
              </a:solidFill>
              <a:latin typeface="Arial" panose="020B0604020202020204" pitchFamily="34" charset="0"/>
            </a:endParaRPr>
          </a:p>
          <a:p>
            <a:pPr marL="0" indent="0">
              <a:lnSpc>
                <a:spcPct val="90000"/>
              </a:lnSpc>
              <a:buNone/>
            </a:pPr>
            <a:r>
              <a:rPr lang="zh-CN" altLang="en-US" sz="2000">
                <a:solidFill>
                  <a:srgbClr val="000000"/>
                </a:solidFill>
                <a:latin typeface="宋体" panose="02010600030101010101" pitchFamily="2" charset="-122"/>
                <a:sym typeface="+mn-ea"/>
              </a:rPr>
              <a:t>(5)</a:t>
            </a:r>
            <a:r>
              <a:rPr lang="zh-CN" sz="2000">
                <a:solidFill>
                  <a:srgbClr val="000000"/>
                </a:solidFill>
                <a:latin typeface="Arial" panose="020B0604020202020204" pitchFamily="34" charset="0"/>
                <a:sym typeface="+mn-ea"/>
              </a:rPr>
              <a:t>分布式发电应配备继电器，以使其能检测何时应与电力系统解列，并在条件允许时以孤岛方式运行。</a:t>
            </a:r>
            <a:endParaRPr lang="zh-CN" sz="2000">
              <a:solidFill>
                <a:srgbClr val="000000"/>
              </a:solidFill>
              <a:latin typeface="Arial" panose="020B0604020202020204" pitchFamily="34" charset="0"/>
            </a:endParaRPr>
          </a:p>
          <a:p>
            <a:pPr marL="0" indent="0">
              <a:buNone/>
            </a:pPr>
            <a:r>
              <a:rPr lang="zh-CN" altLang="en-US" sz="2000">
                <a:solidFill>
                  <a:srgbClr val="000000"/>
                </a:solidFill>
                <a:latin typeface="宋体" panose="02010600030101010101" pitchFamily="2" charset="-122"/>
                <a:sym typeface="+mn-ea"/>
              </a:rPr>
              <a:t>(6)</a:t>
            </a:r>
            <a:r>
              <a:rPr lang="zh-CN" sz="2000">
                <a:solidFill>
                  <a:srgbClr val="000000"/>
                </a:solidFill>
                <a:latin typeface="Arial" panose="020B0604020202020204" pitchFamily="34" charset="0"/>
                <a:sym typeface="+mn-ea"/>
              </a:rPr>
              <a:t>与配电网间的隔离装置应该是安全式，以免设备检修时造成人员伤亡。</a:t>
            </a:r>
            <a:endParaRPr lang="zh-CN" sz="2000">
              <a:solidFill>
                <a:srgbClr val="000000"/>
              </a:solidFill>
              <a:latin typeface="Arial" panose="020B0604020202020204" pitchFamily="34" charset="0"/>
            </a:endParaRPr>
          </a:p>
          <a:p>
            <a:pPr marL="0" indent="0">
              <a:buNone/>
            </a:pPr>
            <a:endParaRPr lang="zh-CN" altLang="en-US" sz="2000" b="1" dirty="0">
              <a:solidFill>
                <a:srgbClr val="000000"/>
              </a:solidFill>
              <a:latin typeface="Arial" panose="020B0604020202020204" pitchFamily="34" charset="0"/>
              <a:ea typeface="宋体" panose="02010600030101010101" pitchFamily="2" charset="-122"/>
              <a:sym typeface="宋体" panose="02010600030101010101" pitchFamily="2" charset="-122"/>
            </a:endParaRPr>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2.3 分布式发电与并网技术</a:t>
            </a:r>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
        <p:nvSpPr>
          <p:cNvPr id="32770" name="文本框 20483"/>
          <p:cNvSpPr txBox="1"/>
          <p:nvPr/>
        </p:nvSpPr>
        <p:spPr>
          <a:xfrm>
            <a:off x="130175" y="1464310"/>
            <a:ext cx="8556625" cy="522288"/>
          </a:xfrm>
          <a:prstGeom prst="rect">
            <a:avLst/>
          </a:prstGeom>
          <a:noFill/>
          <a:ln w="9525">
            <a:noFill/>
          </a:ln>
        </p:spPr>
        <p:txBody>
          <a:bodyPr wrap="square" anchor="t">
            <a:spAutoFit/>
          </a:bodyPr>
          <a:p>
            <a:pPr indent="304800"/>
            <a:r>
              <a:rPr lang="zh-CN" altLang="en-US" sz="2800" b="1">
                <a:latin typeface="黑体" panose="02010609060101010101" pitchFamily="1" charset="-122"/>
                <a:ea typeface="黑体" panose="02010609060101010101" pitchFamily="1" charset="-122"/>
                <a:sym typeface="黑体" panose="02010609060101010101" pitchFamily="1" charset="-122"/>
              </a:rPr>
              <a:t>分布式发电相关的电能质量问题主要考虑以下方面：</a:t>
            </a:r>
            <a:endParaRPr lang="zh-CN" altLang="en-US" sz="2800" b="1">
              <a:latin typeface="黑体" panose="02010609060101010101" pitchFamily="1" charset="-122"/>
              <a:ea typeface="黑体" panose="02010609060101010101" pitchFamily="1" charset="-122"/>
              <a:sym typeface="黑体" panose="02010609060101010101" pitchFamily="1" charset="-122"/>
            </a:endParaRPr>
          </a:p>
        </p:txBody>
      </p:sp>
      <p:sp>
        <p:nvSpPr>
          <p:cNvPr id="32772" name="文本框 99"/>
          <p:cNvSpPr txBox="1"/>
          <p:nvPr/>
        </p:nvSpPr>
        <p:spPr>
          <a:xfrm>
            <a:off x="746125" y="2208213"/>
            <a:ext cx="5080000" cy="522287"/>
          </a:xfrm>
          <a:prstGeom prst="rect">
            <a:avLst/>
          </a:prstGeom>
          <a:noFill/>
          <a:ln w="9525">
            <a:noFill/>
          </a:ln>
        </p:spPr>
        <p:txBody>
          <a:bodyPr anchor="t">
            <a:spAutoFit/>
          </a:bodyPr>
          <a:p>
            <a:pPr marL="228600" indent="-228600"/>
            <a:r>
              <a:rPr lang="en-US" altLang="zh-CN" sz="2000">
                <a:solidFill>
                  <a:srgbClr val="000000"/>
                </a:solidFill>
                <a:latin typeface="宋体" panose="02010600030101010101" pitchFamily="2" charset="-122"/>
              </a:rPr>
              <a:t>● </a:t>
            </a:r>
            <a:r>
              <a:rPr lang="zh-CN" altLang="zh-CN" sz="2800">
                <a:solidFill>
                  <a:srgbClr val="000000"/>
                </a:solidFill>
                <a:latin typeface="Arial" panose="020B0604020202020204" pitchFamily="34" charset="0"/>
              </a:rPr>
              <a:t>供电的暂时中断</a:t>
            </a:r>
            <a:endParaRPr lang="zh-CN" altLang="en-US" sz="2800">
              <a:solidFill>
                <a:srgbClr val="000000"/>
              </a:solidFill>
              <a:latin typeface="Arial" panose="020B0604020202020204" pitchFamily="34" charset="0"/>
            </a:endParaRPr>
          </a:p>
        </p:txBody>
      </p:sp>
      <p:sp>
        <p:nvSpPr>
          <p:cNvPr id="32774" name="文本框 5"/>
          <p:cNvSpPr txBox="1"/>
          <p:nvPr/>
        </p:nvSpPr>
        <p:spPr>
          <a:xfrm>
            <a:off x="746125" y="2967038"/>
            <a:ext cx="5080000" cy="522287"/>
          </a:xfrm>
          <a:prstGeom prst="rect">
            <a:avLst/>
          </a:prstGeom>
          <a:noFill/>
          <a:ln w="9525">
            <a:noFill/>
          </a:ln>
        </p:spPr>
        <p:txBody>
          <a:bodyPr anchor="t">
            <a:spAutoFit/>
          </a:bodyPr>
          <a:p>
            <a:pPr marL="228600" indent="-228600"/>
            <a:r>
              <a:rPr lang="en-US" altLang="zh-CN" sz="2000">
                <a:solidFill>
                  <a:srgbClr val="000000"/>
                </a:solidFill>
                <a:latin typeface="宋体" panose="02010600030101010101" pitchFamily="2" charset="-122"/>
              </a:rPr>
              <a:t>● </a:t>
            </a:r>
            <a:r>
              <a:rPr lang="zh-CN" altLang="zh-CN" sz="2800">
                <a:solidFill>
                  <a:srgbClr val="000000"/>
                </a:solidFill>
                <a:latin typeface="Arial" panose="020B0604020202020204" pitchFamily="34" charset="0"/>
              </a:rPr>
              <a:t>电压调节</a:t>
            </a:r>
            <a:endParaRPr lang="zh-CN" altLang="zh-CN" sz="2800">
              <a:solidFill>
                <a:srgbClr val="000000"/>
              </a:solidFill>
              <a:latin typeface="Arial" panose="020B0604020202020204" pitchFamily="34" charset="0"/>
            </a:endParaRPr>
          </a:p>
        </p:txBody>
      </p:sp>
      <p:sp>
        <p:nvSpPr>
          <p:cNvPr id="32773" name="文本框 4"/>
          <p:cNvSpPr txBox="1"/>
          <p:nvPr/>
        </p:nvSpPr>
        <p:spPr>
          <a:xfrm>
            <a:off x="746125" y="3822700"/>
            <a:ext cx="5080000" cy="522288"/>
          </a:xfrm>
          <a:prstGeom prst="rect">
            <a:avLst/>
          </a:prstGeom>
          <a:noFill/>
          <a:ln w="9525">
            <a:noFill/>
          </a:ln>
        </p:spPr>
        <p:txBody>
          <a:bodyPr anchor="t">
            <a:spAutoFit/>
          </a:bodyPr>
          <a:p>
            <a:pPr marL="228600" indent="-228600"/>
            <a:r>
              <a:rPr lang="en-US" altLang="zh-CN" sz="2000">
                <a:solidFill>
                  <a:srgbClr val="000000"/>
                </a:solidFill>
                <a:latin typeface="宋体" panose="02010600030101010101" pitchFamily="2" charset="-122"/>
              </a:rPr>
              <a:t>● </a:t>
            </a:r>
            <a:r>
              <a:rPr lang="zh-CN" altLang="zh-CN" sz="2800">
                <a:solidFill>
                  <a:srgbClr val="000000"/>
                </a:solidFill>
                <a:latin typeface="Arial" panose="020B0604020202020204" pitchFamily="34" charset="0"/>
              </a:rPr>
              <a:t>谐波问题</a:t>
            </a:r>
            <a:endParaRPr lang="zh-CN" altLang="zh-CN" sz="2800">
              <a:solidFill>
                <a:srgbClr val="000000"/>
              </a:solidFill>
              <a:latin typeface="Arial" panose="020B0604020202020204" pitchFamily="34" charset="0"/>
            </a:endParaRPr>
          </a:p>
        </p:txBody>
      </p:sp>
      <p:sp>
        <p:nvSpPr>
          <p:cNvPr id="32775" name="文本框 6"/>
          <p:cNvSpPr txBox="1"/>
          <p:nvPr/>
        </p:nvSpPr>
        <p:spPr>
          <a:xfrm>
            <a:off x="746125" y="4686300"/>
            <a:ext cx="5080000" cy="522288"/>
          </a:xfrm>
          <a:prstGeom prst="rect">
            <a:avLst/>
          </a:prstGeom>
          <a:noFill/>
          <a:ln w="9525">
            <a:noFill/>
          </a:ln>
        </p:spPr>
        <p:txBody>
          <a:bodyPr anchor="t">
            <a:spAutoFit/>
          </a:bodyPr>
          <a:p>
            <a:pPr marL="228600" indent="-228600"/>
            <a:r>
              <a:rPr lang="en-US" altLang="zh-CN" sz="2000">
                <a:solidFill>
                  <a:srgbClr val="000000"/>
                </a:solidFill>
                <a:latin typeface="宋体" panose="02010600030101010101" pitchFamily="2" charset="-122"/>
              </a:rPr>
              <a:t>● </a:t>
            </a:r>
            <a:r>
              <a:rPr lang="zh-CN" altLang="zh-CN" sz="2800">
                <a:solidFill>
                  <a:srgbClr val="000000"/>
                </a:solidFill>
                <a:latin typeface="Arial" panose="020B0604020202020204" pitchFamily="34" charset="0"/>
              </a:rPr>
              <a:t>电压暂降</a:t>
            </a:r>
            <a:endParaRPr lang="zh-CN" altLang="zh-CN" sz="2800">
              <a:solidFill>
                <a:srgbClr val="000000"/>
              </a:solidFill>
              <a:latin typeface="Arial" panose="020B0604020202020204" pitchFamily="34" charset="0"/>
            </a:endParaRPr>
          </a:p>
        </p:txBody>
      </p:sp>
    </p:spTree>
  </p:cSld>
  <p:clrMapOvr>
    <a:masterClrMapping/>
  </p:clrMapOvr>
  <p:transition>
    <p:pull dir="r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2.3 分布式发电与并网技术</a:t>
            </a:r>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
        <p:nvSpPr>
          <p:cNvPr id="5" name="文本框 4"/>
          <p:cNvSpPr txBox="1"/>
          <p:nvPr/>
        </p:nvSpPr>
        <p:spPr>
          <a:xfrm>
            <a:off x="479425" y="1427480"/>
            <a:ext cx="5755640" cy="460375"/>
          </a:xfrm>
          <a:prstGeom prst="rect">
            <a:avLst/>
          </a:prstGeom>
          <a:noFill/>
        </p:spPr>
        <p:txBody>
          <a:bodyPr wrap="none" rtlCol="0" anchor="t">
            <a:spAutoFit/>
          </a:bodyPr>
          <a:p>
            <a:r>
              <a:rPr lang="zh-CN" altLang="en-US" sz="2400" b="1" dirty="0">
                <a:solidFill>
                  <a:schemeClr val="tx1"/>
                </a:solidFill>
                <a:effectLst>
                  <a:outerShdw blurRad="38100" dist="38100" dir="2700000">
                    <a:srgbClr val="C0C0C0"/>
                  </a:outerShdw>
                </a:effectLst>
                <a:latin typeface="+mj-ea"/>
                <a:ea typeface="+mj-ea"/>
                <a:sym typeface="+mn-ea"/>
              </a:rPr>
              <a:t>分布式发电并网运行时与电网的相互影响</a:t>
            </a:r>
            <a:r>
              <a:rPr lang="zh-CN" altLang="en-US" b="1" dirty="0">
                <a:solidFill>
                  <a:srgbClr val="FFFF00"/>
                </a:solidFill>
                <a:effectLst>
                  <a:outerShdw blurRad="38100" dist="38100" dir="2700000">
                    <a:srgbClr val="C0C0C0"/>
                  </a:outerShdw>
                </a:effectLst>
                <a:ea typeface="楷体_GB2312" pitchFamily="1" charset="-122"/>
                <a:sym typeface="+mn-ea"/>
              </a:rPr>
              <a:t> </a:t>
            </a:r>
            <a:endParaRPr lang="zh-CN" altLang="en-US"/>
          </a:p>
        </p:txBody>
      </p:sp>
      <p:sp>
        <p:nvSpPr>
          <p:cNvPr id="33795" name="文本框 99"/>
          <p:cNvSpPr txBox="1"/>
          <p:nvPr/>
        </p:nvSpPr>
        <p:spPr>
          <a:xfrm>
            <a:off x="545465" y="1977708"/>
            <a:ext cx="5080000" cy="522287"/>
          </a:xfrm>
          <a:prstGeom prst="rect">
            <a:avLst/>
          </a:prstGeom>
          <a:noFill/>
          <a:ln w="9525">
            <a:noFill/>
          </a:ln>
        </p:spPr>
        <p:txBody>
          <a:bodyPr anchor="t">
            <a:spAutoFit/>
          </a:bodyPr>
          <a:p>
            <a:pPr marL="228600" indent="-228600"/>
            <a:r>
              <a:rPr lang="en-US" altLang="zh-CN" sz="2000">
                <a:solidFill>
                  <a:srgbClr val="000000"/>
                </a:solidFill>
                <a:latin typeface="宋体" panose="02010600030101010101" pitchFamily="2" charset="-122"/>
              </a:rPr>
              <a:t>● </a:t>
            </a:r>
            <a:r>
              <a:rPr lang="zh-CN" altLang="zh-CN" sz="2800">
                <a:solidFill>
                  <a:srgbClr val="000000"/>
                </a:solidFill>
                <a:latin typeface="Arial" panose="020B0604020202020204" pitchFamily="34" charset="0"/>
                <a:ea typeface="宋体" panose="02010600030101010101" pitchFamily="2" charset="-122"/>
              </a:rPr>
              <a:t>对电能质量的影响</a:t>
            </a:r>
            <a:endParaRPr lang="zh-CN" altLang="zh-CN" sz="2800">
              <a:solidFill>
                <a:srgbClr val="000000"/>
              </a:solidFill>
              <a:latin typeface="Arial" panose="020B0604020202020204" pitchFamily="34" charset="0"/>
              <a:ea typeface="宋体" panose="02010600030101010101" pitchFamily="2" charset="-122"/>
            </a:endParaRPr>
          </a:p>
        </p:txBody>
      </p:sp>
      <p:sp>
        <p:nvSpPr>
          <p:cNvPr id="33797" name="文本框 5"/>
          <p:cNvSpPr txBox="1"/>
          <p:nvPr/>
        </p:nvSpPr>
        <p:spPr>
          <a:xfrm>
            <a:off x="545465" y="2520950"/>
            <a:ext cx="5080000" cy="522288"/>
          </a:xfrm>
          <a:prstGeom prst="rect">
            <a:avLst/>
          </a:prstGeom>
          <a:noFill/>
          <a:ln w="9525">
            <a:noFill/>
          </a:ln>
        </p:spPr>
        <p:txBody>
          <a:bodyPr anchor="t">
            <a:spAutoFit/>
          </a:bodyPr>
          <a:p>
            <a:pPr marL="228600" indent="-228600"/>
            <a:r>
              <a:rPr lang="en-US" altLang="zh-CN" sz="2000">
                <a:solidFill>
                  <a:srgbClr val="000000"/>
                </a:solidFill>
                <a:latin typeface="宋体" panose="02010600030101010101" pitchFamily="2" charset="-122"/>
              </a:rPr>
              <a:t>● </a:t>
            </a:r>
            <a:r>
              <a:rPr lang="zh-CN" altLang="zh-CN" sz="2800">
                <a:solidFill>
                  <a:srgbClr val="000000"/>
                </a:solidFill>
                <a:latin typeface="Arial" panose="020B0604020202020204" pitchFamily="34" charset="0"/>
                <a:ea typeface="宋体" panose="02010600030101010101" pitchFamily="2" charset="-122"/>
              </a:rPr>
              <a:t>对继电器保护的影响</a:t>
            </a:r>
            <a:endParaRPr lang="zh-CN" altLang="zh-CN" sz="2800">
              <a:solidFill>
                <a:srgbClr val="000000"/>
              </a:solidFill>
              <a:latin typeface="Arial" panose="020B0604020202020204" pitchFamily="34" charset="0"/>
              <a:ea typeface="宋体" panose="02010600030101010101" pitchFamily="2" charset="-122"/>
            </a:endParaRPr>
          </a:p>
        </p:txBody>
      </p:sp>
      <p:sp>
        <p:nvSpPr>
          <p:cNvPr id="33796" name="文本框 4"/>
          <p:cNvSpPr txBox="1"/>
          <p:nvPr/>
        </p:nvSpPr>
        <p:spPr>
          <a:xfrm>
            <a:off x="545465" y="3043238"/>
            <a:ext cx="5080000" cy="522287"/>
          </a:xfrm>
          <a:prstGeom prst="rect">
            <a:avLst/>
          </a:prstGeom>
          <a:noFill/>
          <a:ln w="9525">
            <a:noFill/>
          </a:ln>
        </p:spPr>
        <p:txBody>
          <a:bodyPr anchor="t">
            <a:spAutoFit/>
          </a:bodyPr>
          <a:p>
            <a:pPr marL="228600" indent="-228600"/>
            <a:r>
              <a:rPr lang="en-US" altLang="zh-CN" sz="2000">
                <a:solidFill>
                  <a:srgbClr val="000000"/>
                </a:solidFill>
                <a:latin typeface="宋体" panose="02010600030101010101" pitchFamily="2" charset="-122"/>
              </a:rPr>
              <a:t>● </a:t>
            </a:r>
            <a:r>
              <a:rPr lang="zh-CN" altLang="zh-CN" sz="2800">
                <a:solidFill>
                  <a:srgbClr val="000000"/>
                </a:solidFill>
                <a:latin typeface="Arial" panose="020B0604020202020204" pitchFamily="34" charset="0"/>
                <a:ea typeface="宋体" panose="02010600030101010101" pitchFamily="2" charset="-122"/>
              </a:rPr>
              <a:t>对配电网可靠性的影响</a:t>
            </a:r>
            <a:endParaRPr lang="zh-CN" altLang="zh-CN" sz="2800">
              <a:solidFill>
                <a:srgbClr val="000000"/>
              </a:solidFill>
              <a:latin typeface="Arial" panose="020B0604020202020204" pitchFamily="34" charset="0"/>
              <a:ea typeface="宋体" panose="02010600030101010101" pitchFamily="2" charset="-122"/>
            </a:endParaRPr>
          </a:p>
        </p:txBody>
      </p:sp>
      <p:sp>
        <p:nvSpPr>
          <p:cNvPr id="33798" name="文本框 6"/>
          <p:cNvSpPr txBox="1"/>
          <p:nvPr/>
        </p:nvSpPr>
        <p:spPr>
          <a:xfrm>
            <a:off x="545465" y="3565525"/>
            <a:ext cx="8099425" cy="520700"/>
          </a:xfrm>
          <a:prstGeom prst="rect">
            <a:avLst/>
          </a:prstGeom>
          <a:noFill/>
          <a:ln w="9525">
            <a:noFill/>
          </a:ln>
        </p:spPr>
        <p:txBody>
          <a:bodyPr wrap="square" anchor="t">
            <a:spAutoFit/>
          </a:bodyPr>
          <a:p>
            <a:pPr marL="228600" indent="-228600"/>
            <a:r>
              <a:rPr lang="en-US" altLang="zh-CN" sz="2000">
                <a:solidFill>
                  <a:srgbClr val="000000"/>
                </a:solidFill>
                <a:latin typeface="宋体" panose="02010600030101010101" pitchFamily="2" charset="-122"/>
              </a:rPr>
              <a:t>● </a:t>
            </a:r>
            <a:r>
              <a:rPr lang="zh-CN" altLang="zh-CN" sz="2800">
                <a:solidFill>
                  <a:srgbClr val="000000"/>
                </a:solidFill>
                <a:latin typeface="Arial" panose="020B0604020202020204" pitchFamily="34" charset="0"/>
                <a:ea typeface="宋体" panose="02010600030101010101" pitchFamily="2" charset="-122"/>
              </a:rPr>
              <a:t>对配电系统实时监视、控制和调度方面的影响</a:t>
            </a:r>
            <a:endParaRPr lang="zh-CN" altLang="zh-CN" sz="2800">
              <a:solidFill>
                <a:srgbClr val="000000"/>
              </a:solidFill>
              <a:latin typeface="Arial" panose="020B0604020202020204" pitchFamily="34" charset="0"/>
              <a:ea typeface="宋体" panose="02010600030101010101" pitchFamily="2" charset="-122"/>
            </a:endParaRPr>
          </a:p>
        </p:txBody>
      </p:sp>
      <p:sp>
        <p:nvSpPr>
          <p:cNvPr id="33799" name="文本框 2"/>
          <p:cNvSpPr txBox="1"/>
          <p:nvPr/>
        </p:nvSpPr>
        <p:spPr>
          <a:xfrm>
            <a:off x="608330" y="4085908"/>
            <a:ext cx="5080000" cy="952500"/>
          </a:xfrm>
          <a:prstGeom prst="rect">
            <a:avLst/>
          </a:prstGeom>
          <a:noFill/>
          <a:ln w="9525">
            <a:noFill/>
          </a:ln>
        </p:spPr>
        <p:txBody>
          <a:bodyPr anchor="t">
            <a:spAutoFit/>
          </a:bodyPr>
          <a:p>
            <a:pPr marL="228600" indent="-228600"/>
            <a:r>
              <a:rPr lang="en-US" altLang="zh-CN" sz="2000">
                <a:solidFill>
                  <a:srgbClr val="000000"/>
                </a:solidFill>
                <a:latin typeface="宋体" panose="02010600030101010101" pitchFamily="2" charset="-122"/>
              </a:rPr>
              <a:t>● </a:t>
            </a:r>
            <a:r>
              <a:rPr lang="zh-CN" altLang="zh-CN" sz="2800">
                <a:solidFill>
                  <a:srgbClr val="000000"/>
                </a:solidFill>
                <a:latin typeface="Arial" panose="020B0604020202020204" pitchFamily="34" charset="0"/>
                <a:ea typeface="宋体" panose="02010600030101010101" pitchFamily="2" charset="-122"/>
              </a:rPr>
              <a:t>孤岛运行问题</a:t>
            </a:r>
            <a:endParaRPr lang="zh-CN" altLang="zh-CN" sz="2800">
              <a:solidFill>
                <a:srgbClr val="000000"/>
              </a:solidFill>
              <a:latin typeface="Arial" panose="020B0604020202020204" pitchFamily="34" charset="0"/>
              <a:ea typeface="宋体" panose="02010600030101010101" pitchFamily="2" charset="-122"/>
            </a:endParaRPr>
          </a:p>
          <a:p>
            <a:pPr marL="228600" indent="-228600"/>
            <a:endParaRPr lang="zh-CN" altLang="zh-CN" sz="2800">
              <a:solidFill>
                <a:srgbClr val="000000"/>
              </a:solidFill>
              <a:latin typeface="Arial" panose="020B0604020202020204" pitchFamily="34" charset="0"/>
              <a:ea typeface="宋体" panose="02010600030101010101" pitchFamily="2" charset="-122"/>
            </a:endParaRPr>
          </a:p>
        </p:txBody>
      </p:sp>
      <p:sp>
        <p:nvSpPr>
          <p:cNvPr id="33800" name="文本框 3"/>
          <p:cNvSpPr txBox="1"/>
          <p:nvPr/>
        </p:nvSpPr>
        <p:spPr>
          <a:xfrm>
            <a:off x="608330" y="4579620"/>
            <a:ext cx="5080000" cy="522288"/>
          </a:xfrm>
          <a:prstGeom prst="rect">
            <a:avLst/>
          </a:prstGeom>
          <a:noFill/>
          <a:ln w="9525">
            <a:noFill/>
          </a:ln>
        </p:spPr>
        <p:txBody>
          <a:bodyPr anchor="t">
            <a:spAutoFit/>
          </a:bodyPr>
          <a:p>
            <a:pPr marL="228600" indent="-228600"/>
            <a:r>
              <a:rPr lang="en-US" altLang="zh-CN" sz="2000">
                <a:solidFill>
                  <a:srgbClr val="000000"/>
                </a:solidFill>
                <a:latin typeface="宋体" panose="02010600030101010101" pitchFamily="2" charset="-122"/>
              </a:rPr>
              <a:t>● </a:t>
            </a:r>
            <a:r>
              <a:rPr lang="zh-CN" altLang="zh-CN" sz="2800">
                <a:solidFill>
                  <a:srgbClr val="000000"/>
                </a:solidFill>
                <a:latin typeface="Arial" panose="020B0604020202020204" pitchFamily="34" charset="0"/>
                <a:ea typeface="宋体" panose="02010600030101010101" pitchFamily="2" charset="-122"/>
              </a:rPr>
              <a:t>其他方面影响</a:t>
            </a:r>
            <a:endParaRPr lang="zh-CN" altLang="zh-CN" sz="2800">
              <a:solidFill>
                <a:srgbClr val="000000"/>
              </a:solidFill>
              <a:latin typeface="Arial" panose="020B0604020202020204" pitchFamily="34" charset="0"/>
              <a:ea typeface="宋体" panose="02010600030101010101" pitchFamily="2" charset="-122"/>
            </a:endParaRPr>
          </a:p>
        </p:txBody>
      </p:sp>
      <p:sp>
        <p:nvSpPr>
          <p:cNvPr id="33801" name="文本框 7"/>
          <p:cNvSpPr txBox="1"/>
          <p:nvPr/>
        </p:nvSpPr>
        <p:spPr>
          <a:xfrm>
            <a:off x="379095" y="5217795"/>
            <a:ext cx="8307705" cy="368300"/>
          </a:xfrm>
          <a:prstGeom prst="rect">
            <a:avLst/>
          </a:prstGeom>
          <a:noFill/>
          <a:ln w="9525">
            <a:noFill/>
          </a:ln>
        </p:spPr>
        <p:txBody>
          <a:bodyPr wrap="square" anchor="t">
            <a:spAutoFit/>
          </a:bodyPr>
          <a:p>
            <a:pPr indent="266700"/>
            <a:r>
              <a:rPr lang="en-US" altLang="zh-CN" sz="1800">
                <a:latin typeface="宋体" panose="02010600030101010101" pitchFamily="2" charset="-122"/>
              </a:rPr>
              <a:t>(1) </a:t>
            </a:r>
            <a:r>
              <a:rPr lang="zh-CN" altLang="zh-CN" sz="1800">
                <a:latin typeface="Arial" panose="020B0604020202020204" pitchFamily="34" charset="0"/>
                <a:ea typeface="宋体" panose="02010600030101010101" pitchFamily="2" charset="-122"/>
              </a:rPr>
              <a:t>短路电流        （</a:t>
            </a:r>
            <a:r>
              <a:rPr lang="en-US" altLang="zh-CN" sz="1800">
                <a:latin typeface="Arial" panose="020B0604020202020204" pitchFamily="34" charset="0"/>
              </a:rPr>
              <a:t>2</a:t>
            </a:r>
            <a:r>
              <a:rPr lang="zh-CN" altLang="zh-CN" sz="1800">
                <a:latin typeface="Arial" panose="020B0604020202020204" pitchFamily="34" charset="0"/>
                <a:ea typeface="宋体" panose="02010600030101010101" pitchFamily="2" charset="-122"/>
              </a:rPr>
              <a:t>）铁磁谐振      (3)变压器的连接和接地      (4)调节配合 </a:t>
            </a:r>
            <a:r>
              <a:rPr lang="zh-CN" altLang="zh-CN" sz="1600">
                <a:latin typeface="Arial" panose="020B0604020202020204" pitchFamily="34" charset="0"/>
                <a:ea typeface="宋体" panose="02010600030101010101" pitchFamily="2" charset="-122"/>
              </a:rPr>
              <a:t> </a:t>
            </a:r>
            <a:endParaRPr lang="zh-CN" altLang="zh-CN" sz="1600">
              <a:latin typeface="Arial" panose="020B0604020202020204" pitchFamily="34" charset="0"/>
              <a:ea typeface="宋体" panose="02010600030101010101" pitchFamily="2" charset="-122"/>
            </a:endParaRPr>
          </a:p>
        </p:txBody>
      </p:sp>
    </p:spTree>
  </p:cSld>
  <p:clrMapOvr>
    <a:masterClrMapping/>
  </p:clrMapOvr>
  <p:transition>
    <p:pull dir="r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2.4 发展分布式发电的意义</a:t>
            </a:r>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
        <p:nvSpPr>
          <p:cNvPr id="34818" name="文本框 9218"/>
          <p:cNvSpPr txBox="1"/>
          <p:nvPr/>
        </p:nvSpPr>
        <p:spPr>
          <a:xfrm>
            <a:off x="524510" y="1476375"/>
            <a:ext cx="7804785" cy="4438015"/>
          </a:xfrm>
          <a:prstGeom prst="rect">
            <a:avLst/>
          </a:prstGeom>
          <a:noFill/>
          <a:ln w="9525">
            <a:noFill/>
          </a:ln>
        </p:spPr>
        <p:txBody>
          <a:bodyPr anchor="t"/>
          <a:p>
            <a:pPr>
              <a:lnSpc>
                <a:spcPct val="120000"/>
              </a:lnSpc>
              <a:spcBef>
                <a:spcPct val="50000"/>
              </a:spcBef>
              <a:buClr>
                <a:schemeClr val="tx1"/>
              </a:buClr>
              <a:buFont typeface="Wingdings" panose="05000000000000000000" pitchFamily="2" charset="2"/>
              <a:buChar char="l"/>
            </a:pPr>
            <a:r>
              <a:rPr lang="zh-CN" altLang="en-US" sz="2000" dirty="0">
                <a:latin typeface="Comic Sans MS" panose="030F0702030302020204" pitchFamily="2" charset="0"/>
                <a:ea typeface="宋体" panose="02010600030101010101" pitchFamily="2" charset="-122"/>
              </a:rPr>
              <a:t>提高经济效益和能源利用效率并减少对环境影响是对电力工业发展的一贯要求，而融合了互联网技术和信息技术的分布式发电，以其能源利用效率高，直接面向终端用户的优点，将电力工业的综合效益寻优由单变量函数变为了综合考虑分布式发电和传统大电网相协调的多变量函数的最优解，从而获得经济效益、环境效益等的进一步优化。</a:t>
            </a:r>
            <a:endParaRPr lang="zh-CN" altLang="en-US" sz="2000" dirty="0">
              <a:latin typeface="Comic Sans MS" panose="030F0702030302020204" pitchFamily="2" charset="0"/>
              <a:ea typeface="宋体" panose="02010600030101010101" pitchFamily="2" charset="-122"/>
            </a:endParaRPr>
          </a:p>
          <a:p>
            <a:pPr>
              <a:lnSpc>
                <a:spcPct val="120000"/>
              </a:lnSpc>
              <a:spcBef>
                <a:spcPct val="50000"/>
              </a:spcBef>
              <a:buClr>
                <a:schemeClr val="tx1"/>
              </a:buClr>
              <a:buFont typeface="Wingdings" panose="05000000000000000000" pitchFamily="2" charset="2"/>
              <a:buChar char="l"/>
            </a:pPr>
            <a:r>
              <a:rPr lang="zh-CN" altLang="en-US" sz="2000" b="1" dirty="0">
                <a:latin typeface="Comic Sans MS" panose="030F0702030302020204" pitchFamily="2" charset="0"/>
                <a:ea typeface="宋体" panose="02010600030101010101" pitchFamily="2" charset="-122"/>
              </a:rPr>
              <a:t>经济性：</a:t>
            </a:r>
            <a:r>
              <a:rPr lang="zh-CN" altLang="en-US" sz="2000" dirty="0">
                <a:latin typeface="Comic Sans MS" panose="030F0702030302020204" pitchFamily="2" charset="0"/>
                <a:ea typeface="宋体" panose="02010600030101010101" pitchFamily="2" charset="-122"/>
              </a:rPr>
              <a:t>有些分布式电源，如以天然气或沼气为燃料的内燃机等，发电后工质的余热可用来制热、制冷，实现能源的阶梯利用，从而提高利用效率（可达60%～90%）。此外，由于分布式发电的装置容量一般较小，其一次性投资的成本费用较低，建设周期短，投资风险小，投资回报率高。靠近用户侧安装能够实现就近供电、供热，因此可以降低网损（包括输电和配电网的网损以及热网的损耗）。 </a:t>
            </a:r>
            <a:endParaRPr lang="zh-CN" altLang="en-US" sz="2000" dirty="0">
              <a:latin typeface="Comic Sans MS" panose="030F0702030302020204" pitchFamily="2" charset="0"/>
              <a:ea typeface="宋体" panose="02010600030101010101" pitchFamily="2" charset="-122"/>
            </a:endParaRPr>
          </a:p>
        </p:txBody>
      </p:sp>
    </p:spTree>
  </p:cSld>
  <p:clrMapOvr>
    <a:masterClrMapping/>
  </p:clrMapOvr>
  <p:transition>
    <p:pull dir="r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2.4 发展分布式发电的意义</a:t>
            </a:r>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
        <p:nvSpPr>
          <p:cNvPr id="35842" name="文本框 9218"/>
          <p:cNvSpPr txBox="1"/>
          <p:nvPr/>
        </p:nvSpPr>
        <p:spPr>
          <a:xfrm>
            <a:off x="492125" y="1376363"/>
            <a:ext cx="7553325" cy="4105275"/>
          </a:xfrm>
          <a:prstGeom prst="rect">
            <a:avLst/>
          </a:prstGeom>
          <a:noFill/>
          <a:ln w="9525">
            <a:noFill/>
          </a:ln>
        </p:spPr>
        <p:txBody>
          <a:bodyPr anchor="t"/>
          <a:p>
            <a:pPr>
              <a:spcBef>
                <a:spcPct val="50000"/>
              </a:spcBef>
              <a:buClr>
                <a:schemeClr val="tx1"/>
              </a:buClr>
              <a:buFont typeface="Wingdings" panose="05000000000000000000" pitchFamily="2" charset="2"/>
              <a:buChar char="l"/>
            </a:pPr>
            <a:r>
              <a:rPr lang="zh-CN" altLang="en-US" sz="2000" b="1" dirty="0">
                <a:latin typeface="Comic Sans MS" panose="030F0702030302020204" pitchFamily="2" charset="0"/>
                <a:ea typeface="宋体" panose="02010600030101010101" pitchFamily="2" charset="-122"/>
              </a:rPr>
              <a:t>环保效益 ：</a:t>
            </a:r>
            <a:r>
              <a:rPr lang="zh-CN" altLang="en-US" sz="2000" dirty="0">
                <a:latin typeface="Comic Sans MS" panose="030F0702030302020204" pitchFamily="2" charset="0"/>
                <a:ea typeface="宋体" panose="02010600030101010101" pitchFamily="2" charset="-122"/>
              </a:rPr>
              <a:t>采用天然气作燃料或以氢能、太阳能、风能为能源，可减少有害物（NOx、SOx、CO2等）的排放总量，减轻环保压力。大量的就近供电减少了大容量、远距离、高电压输电线的建设，也减少了高压输电线的线路走廊和相应的征地面积，减少了对线路下树木的砍伐经济性：有些分布式电源，如以天然气或沼气为燃料的内燃机等，发电后工质的余热可用来制热、制冷，实现能源的阶梯利用，从而提高利用效率（可达60%～90%）。此外，由于分布式发电的装置容量一般较小，其一次性投资的成本费用较低，建设周期短，投资风险小，投资回报率高。靠近用户侧安装能够实现就近供电、供热，因此可以降低网损（包括输电和配电网的网损以及热网的损耗）。 </a:t>
            </a:r>
            <a:endParaRPr lang="zh-CN" altLang="en-US" sz="2000" dirty="0">
              <a:latin typeface="Comic Sans MS" panose="030F0702030302020204" pitchFamily="2" charset="0"/>
              <a:ea typeface="宋体" panose="02010600030101010101" pitchFamily="2" charset="-122"/>
            </a:endParaRPr>
          </a:p>
          <a:p>
            <a:pPr>
              <a:spcBef>
                <a:spcPct val="50000"/>
              </a:spcBef>
              <a:buClr>
                <a:schemeClr val="tx1"/>
              </a:buClr>
              <a:buFont typeface="Wingdings" panose="05000000000000000000" pitchFamily="2" charset="2"/>
              <a:buChar char="l"/>
            </a:pPr>
            <a:r>
              <a:rPr lang="zh-CN" altLang="en-US" sz="2000" b="1" dirty="0">
                <a:latin typeface="Comic Sans MS" panose="030F0702030302020204" pitchFamily="2" charset="0"/>
                <a:ea typeface="宋体" panose="02010600030101010101" pitchFamily="2" charset="-122"/>
              </a:rPr>
              <a:t>能源利用的多样性</a:t>
            </a:r>
            <a:r>
              <a:rPr lang="en-US" altLang="zh-CN" sz="2000" b="1" dirty="0">
                <a:latin typeface="Comic Sans MS" panose="030F0702030302020204" pitchFamily="2" charset="0"/>
              </a:rPr>
              <a:t>:</a:t>
            </a:r>
            <a:r>
              <a:rPr lang="zh-CN" altLang="en-US" sz="2000" b="1" dirty="0">
                <a:latin typeface="Comic Sans MS" panose="030F0702030302020204" pitchFamily="2" charset="0"/>
                <a:ea typeface="宋体" panose="02010600030101010101" pitchFamily="2" charset="-122"/>
              </a:rPr>
              <a:t> </a:t>
            </a:r>
            <a:r>
              <a:rPr lang="zh-CN" altLang="en-US" sz="2000" dirty="0">
                <a:latin typeface="Comic Sans MS" panose="030F0702030302020204" pitchFamily="2" charset="0"/>
                <a:ea typeface="宋体" panose="02010600030101010101" pitchFamily="2" charset="-122"/>
              </a:rPr>
              <a:t>由于分布式发电可利用多种能源，如洁净能源（天然气）、新能源（氢）和可再生能源（生物质能、风能和太阳能等），并同时为用户提供冷、热、电等多种能源应用方式，对节约能源具有重要意义。 </a:t>
            </a:r>
            <a:endParaRPr lang="zh-CN" altLang="en-US" sz="2000" dirty="0">
              <a:latin typeface="Comic Sans MS" panose="030F0702030302020204" pitchFamily="2" charset="0"/>
              <a:ea typeface="宋体" panose="02010600030101010101" pitchFamily="2" charset="-122"/>
            </a:endParaRPr>
          </a:p>
        </p:txBody>
      </p:sp>
    </p:spTree>
  </p:cSld>
  <p:clrMapOvr>
    <a:masterClrMapping/>
  </p:clrMapOvr>
  <p:transition>
    <p:pull dir="r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2.4 发展分布式发电的意义</a:t>
            </a:r>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
        <p:nvSpPr>
          <p:cNvPr id="36866" name="文本框 9218"/>
          <p:cNvSpPr txBox="1"/>
          <p:nvPr/>
        </p:nvSpPr>
        <p:spPr>
          <a:xfrm>
            <a:off x="479425" y="1390650"/>
            <a:ext cx="7580313" cy="4076700"/>
          </a:xfrm>
          <a:prstGeom prst="rect">
            <a:avLst/>
          </a:prstGeom>
          <a:noFill/>
          <a:ln w="9525">
            <a:noFill/>
          </a:ln>
        </p:spPr>
        <p:txBody>
          <a:bodyPr anchor="t"/>
          <a:p>
            <a:pPr>
              <a:spcBef>
                <a:spcPct val="50000"/>
              </a:spcBef>
              <a:buClr>
                <a:schemeClr val="tx1"/>
              </a:buClr>
              <a:buFont typeface="Wingdings" panose="05000000000000000000" pitchFamily="2" charset="2"/>
              <a:buChar char="l"/>
            </a:pPr>
            <a:r>
              <a:rPr lang="zh-CN" altLang="en-US" sz="2000" b="1" dirty="0">
                <a:latin typeface="Comic Sans MS" panose="030F0702030302020204" pitchFamily="2" charset="0"/>
                <a:ea typeface="宋体" panose="02010600030101010101" pitchFamily="2" charset="-122"/>
              </a:rPr>
              <a:t>调峰作用 </a:t>
            </a:r>
            <a:r>
              <a:rPr lang="en-US" altLang="zh-CN" sz="2000" b="1" dirty="0">
                <a:latin typeface="Comic Sans MS" panose="030F0702030302020204" pitchFamily="2" charset="0"/>
              </a:rPr>
              <a:t>:</a:t>
            </a:r>
            <a:r>
              <a:rPr lang="zh-CN" altLang="en-US" sz="2000" dirty="0">
                <a:latin typeface="Comic Sans MS" panose="030F0702030302020204" pitchFamily="2" charset="0"/>
                <a:ea typeface="宋体" panose="02010600030101010101" pitchFamily="2" charset="-122"/>
              </a:rPr>
              <a:t>夏季和冬季往往是电力负荷的高峰时期，此时如采用以天然气为燃料的燃气轮机等冷、热、电三联供系统，不但可解决冬、夏的供热和供冷的需要，同时能够提供电力，降低电力峰荷，起到调峰的作用。 </a:t>
            </a:r>
            <a:endParaRPr lang="zh-CN" altLang="en-US" sz="2000" dirty="0">
              <a:latin typeface="Comic Sans MS" panose="030F0702030302020204" pitchFamily="2" charset="0"/>
              <a:ea typeface="宋体" panose="02010600030101010101" pitchFamily="2" charset="-122"/>
            </a:endParaRPr>
          </a:p>
          <a:p>
            <a:pPr>
              <a:spcBef>
                <a:spcPct val="50000"/>
              </a:spcBef>
              <a:buClr>
                <a:schemeClr val="tx1"/>
              </a:buClr>
              <a:buFont typeface="Wingdings" panose="05000000000000000000" pitchFamily="2" charset="2"/>
              <a:buChar char="l"/>
            </a:pPr>
            <a:r>
              <a:rPr lang="zh-CN" altLang="en-US" sz="2000" b="1" dirty="0">
                <a:latin typeface="Comic Sans MS" panose="030F0702030302020204" pitchFamily="2" charset="0"/>
                <a:ea typeface="宋体" panose="02010600030101010101" pitchFamily="2" charset="-122"/>
              </a:rPr>
              <a:t>安全性和可靠性</a:t>
            </a:r>
            <a:r>
              <a:rPr lang="en-US" altLang="zh-CN" sz="2000" b="1" dirty="0">
                <a:latin typeface="Comic Sans MS" panose="030F0702030302020204" pitchFamily="2" charset="0"/>
              </a:rPr>
              <a:t>:</a:t>
            </a:r>
            <a:r>
              <a:rPr lang="zh-CN" altLang="en-US" sz="2000" dirty="0">
                <a:latin typeface="Comic Sans MS" panose="030F0702030302020204" pitchFamily="2" charset="0"/>
                <a:ea typeface="宋体" panose="02010600030101010101" pitchFamily="2" charset="-122"/>
              </a:rPr>
              <a:t>当大电网出现大面积停电事故时，具有特殊设计是分布式发电系统仍能保持正常运行。虽然有些分布式发电系统由于燃料供应问题（可能因泵站停电而使天然气供应中断）或辅机的供电问题，在大电网故障时也会暂时停止运行，但由于其系统比较简单，易于再启动，有利于电力系统在大面积停电后的黑启动，因此可提高供电的安全性和可靠性。</a:t>
            </a:r>
            <a:endParaRPr lang="zh-CN" altLang="en-US" sz="2000" dirty="0">
              <a:latin typeface="Comic Sans MS" panose="030F0702030302020204" pitchFamily="2" charset="0"/>
              <a:ea typeface="宋体" panose="02010600030101010101" pitchFamily="2" charset="-122"/>
            </a:endParaRPr>
          </a:p>
          <a:p>
            <a:pPr>
              <a:spcBef>
                <a:spcPct val="50000"/>
              </a:spcBef>
              <a:buClr>
                <a:schemeClr val="tx1"/>
              </a:buClr>
              <a:buFont typeface="Wingdings" panose="05000000000000000000" pitchFamily="2" charset="2"/>
              <a:buChar char="l"/>
            </a:pPr>
            <a:r>
              <a:rPr lang="zh-CN" altLang="en-US" sz="2000" b="1" dirty="0">
                <a:latin typeface="Comic Sans MS" panose="030F0702030302020204" pitchFamily="2" charset="0"/>
                <a:ea typeface="宋体" panose="02010600030101010101" pitchFamily="2" charset="-122"/>
              </a:rPr>
              <a:t>边远地区的供电</a:t>
            </a:r>
            <a:r>
              <a:rPr lang="en-US" altLang="zh-CN" sz="2000" b="1" dirty="0">
                <a:latin typeface="Comic Sans MS" panose="030F0702030302020204" pitchFamily="2" charset="0"/>
              </a:rPr>
              <a:t>:</a:t>
            </a:r>
            <a:r>
              <a:rPr lang="zh-CN" altLang="en-US" sz="2000" dirty="0">
                <a:latin typeface="Comic Sans MS" panose="030F0702030302020204" pitchFamily="2" charset="0"/>
                <a:ea typeface="宋体" panose="02010600030101010101" pitchFamily="2" charset="-122"/>
              </a:rPr>
              <a:t>许多边远及农村、海岛地区远离大电网，难以从大电网直接向其供电，采用光伏发电、小型风力发电和生物质能发电的独立发电系统是一种优选的方法。  </a:t>
            </a:r>
            <a:endParaRPr lang="zh-CN" altLang="en-US" sz="2000" dirty="0">
              <a:latin typeface="Comic Sans MS" panose="030F0702030302020204" pitchFamily="2" charset="0"/>
              <a:ea typeface="宋体" panose="02010600030101010101" pitchFamily="2" charset="-122"/>
            </a:endParaRPr>
          </a:p>
        </p:txBody>
      </p:sp>
    </p:spTree>
  </p:cSld>
  <p:clrMapOvr>
    <a:masterClrMapping/>
  </p:clrMapOvr>
  <p:transition>
    <p:pull dir="r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l"/>
            <a:r>
              <a:rPr lang="zh-CN" altLang="en-US" sz="3600">
                <a:solidFill>
                  <a:schemeClr val="tx1"/>
                </a:solidFill>
                <a:sym typeface="+mn-ea"/>
              </a:rPr>
              <a:t>2.5 分布式发电研发重点与应用前景</a:t>
            </a:r>
            <a:endParaRPr lang="zh-CN" altLang="en-US" sz="3600">
              <a:solidFill>
                <a:schemeClr val="tx1"/>
              </a:solidFill>
              <a:sym typeface="+mn-ea"/>
            </a:endParaRPr>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
        <p:nvSpPr>
          <p:cNvPr id="33795" name="文本框 33794"/>
          <p:cNvSpPr txBox="1"/>
          <p:nvPr/>
        </p:nvSpPr>
        <p:spPr>
          <a:xfrm>
            <a:off x="539750" y="1412875"/>
            <a:ext cx="7553325" cy="504825"/>
          </a:xfrm>
          <a:prstGeom prst="rect">
            <a:avLst/>
          </a:prstGeom>
          <a:noFill/>
          <a:ln w="9525">
            <a:noFill/>
          </a:ln>
        </p:spPr>
        <p:txBody>
          <a:bodyPr anchor="t"/>
          <a:p>
            <a:pPr>
              <a:spcBef>
                <a:spcPct val="50000"/>
              </a:spcBef>
              <a:buClr>
                <a:schemeClr val="tx1"/>
              </a:buClr>
              <a:buFont typeface="Wingdings" panose="05000000000000000000" pitchFamily="2" charset="2"/>
              <a:buNone/>
            </a:pPr>
            <a:r>
              <a:rPr lang="zh-CN" altLang="en-US" sz="2800" dirty="0">
                <a:latin typeface="Arial" panose="020B0604020202020204" pitchFamily="34" charset="0"/>
                <a:ea typeface="楷体" panose="02010609060101010101" pitchFamily="1" charset="-122"/>
              </a:rPr>
              <a:t>分布式发电技术的研究与开发的重点 </a:t>
            </a:r>
            <a:endParaRPr lang="zh-CN" altLang="en-US" sz="2800" dirty="0">
              <a:latin typeface="Arial" panose="020B0604020202020204" pitchFamily="34" charset="0"/>
              <a:ea typeface="楷体" panose="02010609060101010101" pitchFamily="1" charset="-122"/>
            </a:endParaRPr>
          </a:p>
        </p:txBody>
      </p:sp>
      <p:sp>
        <p:nvSpPr>
          <p:cNvPr id="33796" name="文本框 33795"/>
          <p:cNvSpPr txBox="1"/>
          <p:nvPr/>
        </p:nvSpPr>
        <p:spPr>
          <a:xfrm>
            <a:off x="539750" y="1917700"/>
            <a:ext cx="7921625" cy="4175125"/>
          </a:xfrm>
          <a:prstGeom prst="rect">
            <a:avLst/>
          </a:prstGeom>
          <a:noFill/>
          <a:ln w="9525">
            <a:noFill/>
          </a:ln>
        </p:spPr>
        <p:txBody>
          <a:bodyPr wrap="square" anchor="t"/>
          <a:p>
            <a:pPr>
              <a:spcBef>
                <a:spcPct val="50000"/>
              </a:spcBef>
              <a:buClr>
                <a:schemeClr val="tx1"/>
              </a:buClr>
              <a:buFont typeface="Wingdings" panose="05000000000000000000" pitchFamily="2" charset="2"/>
              <a:buNone/>
            </a:pPr>
            <a:r>
              <a:rPr lang="zh-CN" altLang="en-US" sz="2400" dirty="0">
                <a:solidFill>
                  <a:schemeClr val="tx1"/>
                </a:solidFill>
                <a:latin typeface="Arial" panose="020B0604020202020204" pitchFamily="34" charset="0"/>
                <a:ea typeface="楷体" panose="02010609060101010101" pitchFamily="1" charset="-122"/>
              </a:rPr>
              <a:t>分布式发电系统的数字模型和仿真技术研究。</a:t>
            </a:r>
            <a:endParaRPr lang="zh-CN" altLang="en-US" sz="2400" dirty="0">
              <a:solidFill>
                <a:schemeClr val="tx1"/>
              </a:solidFill>
              <a:latin typeface="Arial" panose="020B0604020202020204" pitchFamily="34" charset="0"/>
              <a:ea typeface="楷体" panose="02010609060101010101" pitchFamily="1" charset="-122"/>
            </a:endParaRPr>
          </a:p>
          <a:p>
            <a:pPr>
              <a:spcBef>
                <a:spcPct val="50000"/>
              </a:spcBef>
              <a:buClr>
                <a:schemeClr val="tx1"/>
              </a:buClr>
              <a:buFont typeface="Wingdings" panose="05000000000000000000" pitchFamily="2" charset="2"/>
              <a:buNone/>
            </a:pPr>
            <a:r>
              <a:rPr lang="zh-CN" altLang="en-US" sz="2400" dirty="0">
                <a:solidFill>
                  <a:schemeClr val="tx1"/>
                </a:solidFill>
                <a:latin typeface="Arial" panose="020B0604020202020204" pitchFamily="34" charset="0"/>
                <a:ea typeface="楷体" panose="02010609060101010101" pitchFamily="1" charset="-122"/>
              </a:rPr>
              <a:t>规划研究。</a:t>
            </a:r>
            <a:endParaRPr lang="zh-CN" altLang="en-US" sz="2400" dirty="0">
              <a:solidFill>
                <a:schemeClr val="tx1"/>
              </a:solidFill>
              <a:latin typeface="Arial" panose="020B0604020202020204" pitchFamily="34" charset="0"/>
              <a:ea typeface="楷体" panose="02010609060101010101" pitchFamily="1" charset="-122"/>
            </a:endParaRPr>
          </a:p>
          <a:p>
            <a:pPr>
              <a:spcBef>
                <a:spcPct val="50000"/>
              </a:spcBef>
              <a:buClr>
                <a:schemeClr val="tx1"/>
              </a:buClr>
              <a:buFont typeface="Wingdings" panose="05000000000000000000" pitchFamily="2" charset="2"/>
              <a:buNone/>
            </a:pPr>
            <a:r>
              <a:rPr lang="zh-CN" altLang="en-US" sz="2400" dirty="0">
                <a:solidFill>
                  <a:schemeClr val="tx1"/>
                </a:solidFill>
                <a:latin typeface="Arial" panose="020B0604020202020204" pitchFamily="34" charset="0"/>
                <a:ea typeface="楷体" panose="02010609060101010101" pitchFamily="1" charset="-122"/>
              </a:rPr>
              <a:t>控制和保护技术研究</a:t>
            </a:r>
            <a:endParaRPr lang="zh-CN" altLang="en-US" sz="2400" dirty="0">
              <a:solidFill>
                <a:schemeClr val="tx1"/>
              </a:solidFill>
              <a:latin typeface="Arial" panose="020B0604020202020204" pitchFamily="34" charset="0"/>
              <a:ea typeface="楷体" panose="02010609060101010101" pitchFamily="1" charset="-122"/>
            </a:endParaRPr>
          </a:p>
          <a:p>
            <a:pPr>
              <a:spcBef>
                <a:spcPct val="50000"/>
              </a:spcBef>
              <a:buClr>
                <a:schemeClr val="tx1"/>
              </a:buClr>
              <a:buFont typeface="Wingdings" panose="05000000000000000000" pitchFamily="2" charset="2"/>
              <a:buNone/>
            </a:pPr>
            <a:r>
              <a:rPr lang="zh-CN" altLang="en-US" sz="2400" dirty="0">
                <a:solidFill>
                  <a:schemeClr val="tx1"/>
                </a:solidFill>
                <a:latin typeface="Arial" panose="020B0604020202020204" pitchFamily="34" charset="0"/>
                <a:ea typeface="楷体" panose="02010609060101010101" pitchFamily="1" charset="-122"/>
              </a:rPr>
              <a:t>电力电子技术研究</a:t>
            </a:r>
            <a:endParaRPr lang="zh-CN" altLang="en-US" sz="2400" dirty="0">
              <a:solidFill>
                <a:schemeClr val="tx1"/>
              </a:solidFill>
              <a:latin typeface="Arial" panose="020B0604020202020204" pitchFamily="34" charset="0"/>
              <a:ea typeface="楷体" panose="02010609060101010101" pitchFamily="1" charset="-122"/>
            </a:endParaRPr>
          </a:p>
          <a:p>
            <a:pPr>
              <a:spcBef>
                <a:spcPct val="50000"/>
              </a:spcBef>
              <a:buClr>
                <a:schemeClr val="tx1"/>
              </a:buClr>
              <a:buFont typeface="Wingdings" panose="05000000000000000000" pitchFamily="2" charset="2"/>
              <a:buNone/>
            </a:pPr>
            <a:r>
              <a:rPr lang="zh-CN" altLang="en-US" sz="2400" dirty="0">
                <a:solidFill>
                  <a:schemeClr val="tx1"/>
                </a:solidFill>
                <a:latin typeface="Arial" panose="020B0604020202020204" pitchFamily="34" charset="0"/>
                <a:ea typeface="楷体" panose="02010609060101010101" pitchFamily="1" charset="-122"/>
              </a:rPr>
              <a:t>微电网技术研究。</a:t>
            </a:r>
            <a:endParaRPr lang="zh-CN" altLang="en-US" sz="2400" dirty="0">
              <a:solidFill>
                <a:schemeClr val="tx1"/>
              </a:solidFill>
              <a:latin typeface="Arial" panose="020B0604020202020204" pitchFamily="34" charset="0"/>
              <a:ea typeface="楷体" panose="02010609060101010101" pitchFamily="1" charset="-122"/>
            </a:endParaRPr>
          </a:p>
          <a:p>
            <a:pPr>
              <a:spcBef>
                <a:spcPct val="50000"/>
              </a:spcBef>
              <a:buClr>
                <a:schemeClr val="tx1"/>
              </a:buClr>
              <a:buFont typeface="Wingdings" panose="05000000000000000000" pitchFamily="2" charset="2"/>
              <a:buNone/>
            </a:pPr>
            <a:r>
              <a:rPr lang="zh-CN" altLang="en-US" sz="2400" dirty="0">
                <a:solidFill>
                  <a:schemeClr val="tx1"/>
                </a:solidFill>
                <a:latin typeface="Arial" panose="020B0604020202020204" pitchFamily="34" charset="0"/>
                <a:ea typeface="楷体" panose="02010609060101010101" pitchFamily="1" charset="-122"/>
              </a:rPr>
              <a:t>分布式电源并网规程和导则的研究与制定。</a:t>
            </a:r>
            <a:endParaRPr lang="zh-CN" altLang="en-US" sz="2400" dirty="0">
              <a:solidFill>
                <a:schemeClr val="tx1"/>
              </a:solidFill>
              <a:latin typeface="Arial" panose="020B0604020202020204" pitchFamily="34" charset="0"/>
              <a:ea typeface="楷体" panose="02010609060101010101" pitchFamily="1" charset="-122"/>
            </a:endParaRP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3795">
                                            <p:txEl>
                                              <p:charRg st="0" end="13"/>
                                            </p:txEl>
                                          </p:spTgt>
                                        </p:tgtEl>
                                        <p:attrNameLst>
                                          <p:attrName>style.visibility</p:attrName>
                                        </p:attrNameLst>
                                      </p:cBhvr>
                                      <p:to>
                                        <p:strVal val="visible"/>
                                      </p:to>
                                    </p:set>
                                    <p:animEffect transition="in" filter="wipe(up)">
                                      <p:cBhvr>
                                        <p:cTn id="7" dur="500"/>
                                        <p:tgtEl>
                                          <p:spTgt spid="33795">
                                            <p:txEl>
                                              <p:charRg st="0" end="13"/>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3796">
                                            <p:txEl>
                                              <p:pRg st="2" end="2"/>
                                            </p:txEl>
                                          </p:spTgt>
                                        </p:tgtEl>
                                        <p:attrNameLst>
                                          <p:attrName>style.visibility</p:attrName>
                                        </p:attrNameLst>
                                      </p:cBhvr>
                                      <p:to>
                                        <p:strVal val="visible"/>
                                      </p:to>
                                    </p:set>
                                    <p:animEffect transition="in" filter="wipe(up)">
                                      <p:cBhvr>
                                        <p:cTn id="10" dur="500"/>
                                        <p:tgtEl>
                                          <p:spTgt spid="33796">
                                            <p:txEl>
                                              <p:pRg st="2" end="2"/>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3796">
                                            <p:txEl>
                                              <p:pRg st="3" end="3"/>
                                            </p:txEl>
                                          </p:spTgt>
                                        </p:tgtEl>
                                        <p:attrNameLst>
                                          <p:attrName>style.visibility</p:attrName>
                                        </p:attrNameLst>
                                      </p:cBhvr>
                                      <p:to>
                                        <p:strVal val="visible"/>
                                      </p:to>
                                    </p:set>
                                    <p:animEffect transition="in" filter="wipe(up)">
                                      <p:cBhvr>
                                        <p:cTn id="13" dur="500"/>
                                        <p:tgtEl>
                                          <p:spTgt spid="33796">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3796">
                                            <p:txEl>
                                              <p:pRg st="4" end="4"/>
                                            </p:txEl>
                                          </p:spTgt>
                                        </p:tgtEl>
                                        <p:attrNameLst>
                                          <p:attrName>style.visibility</p:attrName>
                                        </p:attrNameLst>
                                      </p:cBhvr>
                                      <p:to>
                                        <p:strVal val="visible"/>
                                      </p:to>
                                    </p:set>
                                    <p:animEffect transition="in" filter="wipe(up)">
                                      <p:cBhvr>
                                        <p:cTn id="16" dur="500"/>
                                        <p:tgtEl>
                                          <p:spTgt spid="33796">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33796">
                                            <p:txEl>
                                              <p:pRg st="6" end="6"/>
                                            </p:txEl>
                                          </p:spTgt>
                                        </p:tgtEl>
                                        <p:attrNameLst>
                                          <p:attrName>style.visibility</p:attrName>
                                        </p:attrNameLst>
                                      </p:cBhvr>
                                      <p:to>
                                        <p:strVal val="visible"/>
                                      </p:to>
                                    </p:set>
                                    <p:animEffect transition="in" filter="wipe(up)">
                                      <p:cBhvr>
                                        <p:cTn id="21" dur="500"/>
                                        <p:tgtEl>
                                          <p:spTgt spid="3379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allAtOnce"/>
      <p:bldP spid="33796" grpId="0" build="allAtOnce"/>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3600">
                <a:solidFill>
                  <a:schemeClr val="tx1"/>
                </a:solidFill>
                <a:sym typeface="+mn-ea"/>
              </a:rPr>
              <a:t>2.5 分布式发电研发重点与应用前景</a:t>
            </a:r>
            <a:endParaRPr lang="zh-CN" altLang="en-US" sz="3600">
              <a:solidFill>
                <a:schemeClr val="tx1"/>
              </a:solidFill>
              <a:sym typeface="+mn-ea"/>
            </a:endParaRPr>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
        <p:nvSpPr>
          <p:cNvPr id="35843" name="文本框 35842"/>
          <p:cNvSpPr txBox="1"/>
          <p:nvPr/>
        </p:nvSpPr>
        <p:spPr>
          <a:xfrm>
            <a:off x="684530" y="1598930"/>
            <a:ext cx="7553325" cy="4679950"/>
          </a:xfrm>
          <a:prstGeom prst="rect">
            <a:avLst/>
          </a:prstGeom>
          <a:noFill/>
          <a:ln w="9525">
            <a:noFill/>
          </a:ln>
        </p:spPr>
        <p:txBody>
          <a:bodyPr anchor="t"/>
          <a:p>
            <a:pPr algn="just">
              <a:lnSpc>
                <a:spcPct val="130000"/>
              </a:lnSpc>
              <a:spcBef>
                <a:spcPct val="50000"/>
              </a:spcBef>
              <a:buClr>
                <a:schemeClr val="tx1"/>
              </a:buClr>
              <a:buFont typeface="Wingdings" panose="05000000000000000000" pitchFamily="2" charset="2"/>
              <a:buNone/>
            </a:pPr>
            <a:r>
              <a:rPr lang="zh-CN" altLang="en-US" sz="2400" dirty="0">
                <a:latin typeface="Comic Sans MS" panose="030F0702030302020204" pitchFamily="2" charset="0"/>
              </a:rPr>
              <a:t>　　</a:t>
            </a:r>
            <a:r>
              <a:rPr lang="zh-CN" altLang="en-US" sz="2400" dirty="0">
                <a:latin typeface="Arial" panose="020B0604020202020204" pitchFamily="34" charset="0"/>
              </a:rPr>
              <a:t>随着分布式发电技术水平的提高、各种分布式电源设备性能不断改进和效率不断提高，分布式发电的成本也在不断降低，应用范围也将不断扩大，可以覆盖到包括办公楼、宾馆、商店、饭店、住宅、学校、医院、福利院、疗养院、大学、体育馆等多种场所。目前，这种电源在我国仅占较小比例，但可以预计未来的若干年内，分布式电源不仅可以作为集中式发电的一种重要补充，而且将在能源综合利用上占有十分重要的地位。</a:t>
            </a:r>
            <a:endParaRPr lang="zh-CN" altLang="en-US" sz="2400" dirty="0">
              <a:latin typeface="Arial" panose="020B0604020202020204" pitchFamily="34" charset="0"/>
            </a:endParaRP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5843">
                                            <p:txEl>
                                              <p:charRg st="0" end="189"/>
                                            </p:txEl>
                                          </p:spTgt>
                                        </p:tgtEl>
                                        <p:attrNameLst>
                                          <p:attrName>style.visibility</p:attrName>
                                        </p:attrNameLst>
                                      </p:cBhvr>
                                      <p:to>
                                        <p:strVal val="visible"/>
                                      </p:to>
                                    </p:set>
                                    <p:animEffect transition="in" filter="wipe(up)">
                                      <p:cBhvr>
                                        <p:cTn id="7" dur="500"/>
                                        <p:tgtEl>
                                          <p:spTgt spid="35843">
                                            <p:txEl>
                                              <p:charRg st="0" end="18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allAtOnce"/>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b="1" dirty="0">
                <a:solidFill>
                  <a:srgbClr val="FFFF00"/>
                </a:solidFill>
                <a:effectLst>
                  <a:outerShdw blurRad="38100" dist="38100" dir="2700000">
                    <a:srgbClr val="C0C0C0"/>
                  </a:outerShdw>
                </a:effectLst>
                <a:ea typeface="楷体_GB2312" pitchFamily="1" charset="-122"/>
                <a:sym typeface="+mn-ea"/>
              </a:rPr>
              <a:t>第三章 微电网结构与分类</a:t>
            </a:r>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
        <p:nvSpPr>
          <p:cNvPr id="6" name="文本框 5"/>
          <p:cNvSpPr txBox="1"/>
          <p:nvPr/>
        </p:nvSpPr>
        <p:spPr>
          <a:xfrm>
            <a:off x="393700" y="1421130"/>
            <a:ext cx="8134350" cy="4161790"/>
          </a:xfrm>
          <a:prstGeom prst="rect">
            <a:avLst/>
          </a:prstGeom>
          <a:noFill/>
        </p:spPr>
        <p:txBody>
          <a:bodyPr wrap="square" rtlCol="0" anchor="t">
            <a:spAutoFit/>
          </a:bodyPr>
          <a:p>
            <a:pPr marL="0" indent="0">
              <a:lnSpc>
                <a:spcPct val="220000"/>
              </a:lnSpc>
              <a:buNone/>
            </a:pPr>
            <a:r>
              <a:rPr lang="en-US" altLang="zh-CN" sz="3600" b="1">
                <a:solidFill>
                  <a:schemeClr val="accent2">
                    <a:lumMod val="50000"/>
                  </a:schemeClr>
                </a:solidFill>
                <a:latin typeface="幼圆" panose="02010509060101010101" pitchFamily="1" charset="-122"/>
                <a:ea typeface="幼圆" panose="02010509060101010101" pitchFamily="1" charset="-122"/>
                <a:sym typeface="+mn-ea"/>
              </a:rPr>
              <a:t>3.1 微电网设备组成</a:t>
            </a:r>
            <a:endParaRPr lang="en-US" altLang="zh-CN" sz="5400" b="1">
              <a:solidFill>
                <a:schemeClr val="hlink"/>
              </a:solidFill>
              <a:latin typeface="幼圆" panose="02010509060101010101" pitchFamily="1" charset="-122"/>
              <a:ea typeface="幼圆" panose="02010509060101010101" pitchFamily="1" charset="-122"/>
            </a:endParaRPr>
          </a:p>
          <a:p>
            <a:pPr marL="0" indent="0">
              <a:lnSpc>
                <a:spcPct val="220000"/>
              </a:lnSpc>
              <a:buNone/>
            </a:pPr>
            <a:r>
              <a:rPr lang="en-US" altLang="zh-CN" sz="3600" b="1">
                <a:solidFill>
                  <a:schemeClr val="accent2">
                    <a:lumMod val="50000"/>
                  </a:schemeClr>
                </a:solidFill>
                <a:latin typeface="幼圆" panose="02010509060101010101" pitchFamily="1" charset="-122"/>
                <a:ea typeface="幼圆" panose="02010509060101010101" pitchFamily="1" charset="-122"/>
              </a:rPr>
              <a:t>3.2 微电网体系结构</a:t>
            </a:r>
            <a:endParaRPr lang="zh-CN" altLang="en-US" sz="5400" b="1">
              <a:solidFill>
                <a:schemeClr val="hlink"/>
              </a:solidFill>
              <a:latin typeface="幼圆" panose="02010509060101010101" pitchFamily="1" charset="-122"/>
              <a:ea typeface="幼圆" panose="02010509060101010101" pitchFamily="1" charset="-122"/>
            </a:endParaRPr>
          </a:p>
          <a:p>
            <a:pPr marL="0" indent="0">
              <a:lnSpc>
                <a:spcPct val="220000"/>
              </a:lnSpc>
              <a:buNone/>
            </a:pPr>
            <a:r>
              <a:rPr lang="en-US" altLang="zh-CN" sz="3600" b="1">
                <a:solidFill>
                  <a:schemeClr val="accent2">
                    <a:lumMod val="50000"/>
                  </a:schemeClr>
                </a:solidFill>
                <a:latin typeface="幼圆" panose="02010509060101010101" pitchFamily="1" charset="-122"/>
                <a:ea typeface="幼圆" panose="02010509060101010101" pitchFamily="1" charset="-122"/>
              </a:rPr>
              <a:t>3.3 微电网分类</a:t>
            </a:r>
            <a:endParaRPr lang="en-US" altLang="zh-CN" b="1">
              <a:solidFill>
                <a:schemeClr val="hlink"/>
              </a:solidFill>
              <a:latin typeface="幼圆" panose="02010509060101010101" pitchFamily="1" charset="-122"/>
              <a:ea typeface="幼圆" panose="02010509060101010101" pitchFamily="1" charset="-122"/>
            </a:endParaRPr>
          </a:p>
          <a:p>
            <a:pPr marL="0" indent="0">
              <a:lnSpc>
                <a:spcPct val="150000"/>
              </a:lnSpc>
              <a:buNone/>
            </a:pPr>
            <a:r>
              <a:rPr lang="en-US" altLang="zh-CN" b="1">
                <a:solidFill>
                  <a:schemeClr val="tx2"/>
                </a:solidFill>
                <a:latin typeface="幼圆" panose="02010509060101010101" pitchFamily="1" charset="-122"/>
                <a:ea typeface="幼圆" panose="02010509060101010101" pitchFamily="1" charset="-122"/>
                <a:sym typeface="+mn-ea"/>
              </a:rPr>
              <a:t>1.3 </a:t>
            </a:r>
            <a:r>
              <a:rPr lang="zh-CN" altLang="en-US" b="1" dirty="0">
                <a:solidFill>
                  <a:schemeClr val="tx2"/>
                </a:solidFill>
                <a:latin typeface="幼圆" panose="02010509060101010101" pitchFamily="1" charset="-122"/>
                <a:ea typeface="幼圆" panose="02010509060101010101" pitchFamily="1" charset="-122"/>
                <a:sym typeface="+mn-ea"/>
              </a:rPr>
              <a:t>微电网现状</a:t>
            </a:r>
            <a:endParaRPr lang="zh-CN" altLang="en-US"/>
          </a:p>
        </p:txBody>
      </p:sp>
    </p:spTree>
  </p:cSld>
  <p:clrMapOvr>
    <a:masterClrMapping/>
  </p:clrMapOvr>
  <p:transition>
    <p:pull dir="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000" b="1" dirty="0">
                <a:solidFill>
                  <a:srgbClr val="FFFF00"/>
                </a:solidFill>
                <a:effectLst>
                  <a:outerShdw blurRad="38100" dist="38100" dir="2700000">
                    <a:srgbClr val="C0C0C0"/>
                  </a:outerShdw>
                </a:effectLst>
                <a:ea typeface="楷体_GB2312" pitchFamily="1" charset="-122"/>
                <a:sym typeface="+mn-ea"/>
              </a:rPr>
              <a:t>第一章 概述</a:t>
            </a:r>
            <a:endParaRPr lang="zh-CN" altLang="en-US" sz="4000" b="1" dirty="0">
              <a:solidFill>
                <a:srgbClr val="FFFF00"/>
              </a:solidFill>
              <a:effectLst>
                <a:outerShdw blurRad="38100" dist="38100" dir="2700000">
                  <a:srgbClr val="C0C0C0"/>
                </a:outerShdw>
              </a:effectLst>
              <a:ea typeface="楷体_GB2312" pitchFamily="1" charset="-122"/>
            </a:endParaRPr>
          </a:p>
        </p:txBody>
      </p:sp>
      <p:sp>
        <p:nvSpPr>
          <p:cNvPr id="3" name="内容占位符 2"/>
          <p:cNvSpPr>
            <a:spLocks noGrp="1"/>
          </p:cNvSpPr>
          <p:nvPr>
            <p:ph idx="1"/>
          </p:nvPr>
        </p:nvSpPr>
        <p:spPr>
          <a:xfrm>
            <a:off x="609600" y="1452880"/>
            <a:ext cx="7924800" cy="4566920"/>
          </a:xfrm>
        </p:spPr>
        <p:txBody>
          <a:bodyPr/>
          <a:p>
            <a:pPr marL="0" indent="0">
              <a:buNone/>
            </a:pPr>
            <a:r>
              <a:rPr lang="en-US" altLang="zh-CN" dirty="0">
                <a:solidFill>
                  <a:schemeClr val="hlink"/>
                </a:solidFill>
                <a:latin typeface="华文新魏" panose="02010800040101010101" pitchFamily="2" charset="-122"/>
                <a:ea typeface="华文新魏" panose="02010800040101010101" pitchFamily="2" charset="-122"/>
                <a:sym typeface="+mn-ea"/>
              </a:rPr>
              <a:t>           </a:t>
            </a:r>
            <a:r>
              <a:rPr lang="en-US" altLang="zh-CN" dirty="0">
                <a:solidFill>
                  <a:schemeClr val="tx1"/>
                </a:solidFill>
                <a:latin typeface="华文新魏" panose="02010800040101010101" pitchFamily="2" charset="-122"/>
                <a:ea typeface="华文新魏" panose="02010800040101010101" pitchFamily="2" charset="-122"/>
                <a:sym typeface="+mn-ea"/>
              </a:rPr>
              <a:t>             </a:t>
            </a:r>
            <a:r>
              <a:rPr lang="zh-CN" altLang="en-GB" dirty="0">
                <a:solidFill>
                  <a:schemeClr val="tx1"/>
                </a:solidFill>
                <a:latin typeface="华文新魏" panose="02010800040101010101" pitchFamily="2" charset="-122"/>
                <a:ea typeface="华文新魏" panose="02010800040101010101" pitchFamily="2" charset="-122"/>
                <a:sym typeface="+mn-ea"/>
              </a:rPr>
              <a:t>微 网 定 义</a:t>
            </a:r>
            <a:endParaRPr lang="zh-CN" altLang="en-GB" dirty="0">
              <a:solidFill>
                <a:schemeClr val="tx1"/>
              </a:solidFill>
              <a:latin typeface="华文新魏" panose="02010800040101010101" pitchFamily="2" charset="-122"/>
              <a:ea typeface="华文新魏" panose="02010800040101010101" pitchFamily="2" charset="-122"/>
              <a:sym typeface="+mn-ea"/>
            </a:endParaRPr>
          </a:p>
          <a:p>
            <a:pPr marL="0" indent="0">
              <a:buNone/>
            </a:pPr>
            <a:r>
              <a:rPr lang="zh-CN" altLang="en-US" sz="2800" dirty="0">
                <a:solidFill>
                  <a:schemeClr val="tx1"/>
                </a:solidFill>
                <a:latin typeface="楷体_GB2312" pitchFamily="1" charset="-122"/>
                <a:ea typeface="楷体_GB2312" pitchFamily="1" charset="-122"/>
                <a:sym typeface="+mn-ea"/>
              </a:rPr>
              <a:t>    微网是以分布式发电技术为基础，以靠近分散型资源或用户的小型电站为主，结合终端用户电能质量管理和能源梯级利用技术形成的小型模块化、分散式的供能网络。微网是智能电网的重要组成部分，能实现内部电源和负荷的一体化运行，并通过和主电网的协调控制，可平滑接入主网或独立自治运行，充分满足用户对电能质量、供电可靠性和安全性的要求。 </a:t>
            </a:r>
            <a:endParaRPr lang="zh-CN" altLang="en-US" sz="2800" dirty="0">
              <a:solidFill>
                <a:schemeClr val="hlink"/>
              </a:solidFill>
              <a:latin typeface="楷体_GB2312" pitchFamily="1" charset="-122"/>
              <a:ea typeface="楷体_GB2312" pitchFamily="1" charset="-122"/>
            </a:endParaRPr>
          </a:p>
          <a:p>
            <a:endParaRPr lang="zh-CN" altLang="en-US" sz="2800" dirty="0">
              <a:solidFill>
                <a:schemeClr val="hlink"/>
              </a:solidFill>
              <a:latin typeface="楷体_GB2312" pitchFamily="1" charset="-122"/>
              <a:ea typeface="楷体_GB2312" pitchFamily="1" charset="-122"/>
            </a:endParaRPr>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0241"/>
          <p:cNvSpPr>
            <a:spLocks noGrp="1"/>
          </p:cNvSpPr>
          <p:nvPr>
            <p:ph type="title"/>
          </p:nvPr>
        </p:nvSpPr>
        <p:spPr>
          <a:xfrm>
            <a:off x="281305" y="231775"/>
            <a:ext cx="7487920" cy="913130"/>
          </a:xfrm>
        </p:spPr>
        <p:txBody>
          <a:bodyPr lIns="102403" tIns="51201" rIns="102403" bIns="51201" anchor="ctr"/>
          <a:p>
            <a:r>
              <a:rPr lang="en-US" altLang="zh-CN" sz="4000" b="1">
                <a:solidFill>
                  <a:schemeClr val="tx1"/>
                </a:solidFill>
                <a:latin typeface="幼圆" panose="02010509060101010101" pitchFamily="1" charset="-122"/>
                <a:ea typeface="幼圆" panose="02010509060101010101" pitchFamily="1" charset="-122"/>
                <a:sym typeface="+mn-ea"/>
              </a:rPr>
              <a:t>3.1 微电网设备组成</a:t>
            </a:r>
            <a:endParaRPr lang="en-US" altLang="zh-CN" sz="4000" b="1" dirty="0">
              <a:solidFill>
                <a:schemeClr val="tx1"/>
              </a:solidFill>
              <a:effectLst>
                <a:outerShdw blurRad="38100" dist="38100" dir="2700000">
                  <a:srgbClr val="C0C0C0"/>
                </a:outerShdw>
              </a:effectLst>
              <a:latin typeface="幼圆" panose="02010509060101010101" pitchFamily="1" charset="-122"/>
              <a:ea typeface="幼圆" panose="02010509060101010101" pitchFamily="1" charset="-122"/>
              <a:sym typeface="+mn-ea"/>
            </a:endParaRPr>
          </a:p>
        </p:txBody>
      </p:sp>
      <p:sp>
        <p:nvSpPr>
          <p:cNvPr id="10243" name="文本框 10242"/>
          <p:cNvSpPr txBox="1"/>
          <p:nvPr/>
        </p:nvSpPr>
        <p:spPr>
          <a:xfrm>
            <a:off x="539750" y="1391285"/>
            <a:ext cx="8137525" cy="4316730"/>
          </a:xfrm>
          <a:prstGeom prst="rect">
            <a:avLst/>
          </a:prstGeom>
          <a:noFill/>
          <a:ln w="9525">
            <a:noFill/>
          </a:ln>
        </p:spPr>
        <p:txBody>
          <a:bodyPr/>
          <a:p>
            <a:pPr algn="just">
              <a:spcBef>
                <a:spcPct val="50000"/>
              </a:spcBef>
              <a:buClr>
                <a:schemeClr val="tx1"/>
              </a:buClr>
              <a:buFont typeface="Wingdings" panose="05000000000000000000" pitchFamily="2" charset="2"/>
              <a:buNone/>
            </a:pPr>
            <a:r>
              <a:rPr lang="zh-CN" altLang="en-US" sz="2400" dirty="0">
                <a:latin typeface="Comic Sans MS" panose="030F0702030302020204" pitchFamily="2" charset="0"/>
              </a:rPr>
              <a:t>      </a:t>
            </a:r>
            <a:r>
              <a:rPr lang="zh-CN" altLang="en-US" sz="2400" dirty="0">
                <a:latin typeface="Times New Roman" panose="02020603050405020304" pitchFamily="2" charset="0"/>
              </a:rPr>
              <a:t> 微电网是指由分布式电源、用电负荷、配电设施、监控和保护装置等组成的中、小型发、配、用、输电力网系统（很多设计中还含有储能装置）。根据建设目的和现场环境不同，微网的形状结构可能各不相同，但是技术架构大体类似。微电网的基本组成包括以下几个部分：</a:t>
            </a:r>
            <a:endParaRPr lang="zh-CN" altLang="en-US" sz="2400" dirty="0">
              <a:latin typeface="Times New Roman" panose="02020603050405020304" pitchFamily="2" charset="0"/>
            </a:endParaRPr>
          </a:p>
          <a:p>
            <a:pPr algn="just">
              <a:spcBef>
                <a:spcPct val="50000"/>
              </a:spcBef>
              <a:buClr>
                <a:schemeClr val="tx1"/>
              </a:buClr>
              <a:buFont typeface="Wingdings" panose="05000000000000000000" pitchFamily="2" charset="2"/>
              <a:buNone/>
            </a:pPr>
            <a:r>
              <a:rPr lang="zh-CN" altLang="en-US" sz="2400" dirty="0">
                <a:latin typeface="Times New Roman" panose="02020603050405020304" pitchFamily="2" charset="0"/>
              </a:rPr>
              <a:t>（</a:t>
            </a:r>
            <a:r>
              <a:rPr lang="en-US" altLang="zh-CN" sz="2400" dirty="0">
                <a:latin typeface="Times New Roman" panose="02020603050405020304" pitchFamily="2" charset="0"/>
              </a:rPr>
              <a:t>1</a:t>
            </a:r>
            <a:r>
              <a:rPr lang="zh-CN" altLang="en-US" sz="2400" dirty="0">
                <a:latin typeface="Times New Roman" panose="02020603050405020304" pitchFamily="2" charset="0"/>
              </a:rPr>
              <a:t>）分布式电源</a:t>
            </a:r>
            <a:endParaRPr lang="zh-CN" altLang="en-US" sz="2400" dirty="0">
              <a:latin typeface="Times New Roman" panose="02020603050405020304" pitchFamily="2" charset="0"/>
            </a:endParaRPr>
          </a:p>
          <a:p>
            <a:pPr algn="just">
              <a:spcBef>
                <a:spcPct val="50000"/>
              </a:spcBef>
              <a:buClr>
                <a:schemeClr val="tx1"/>
              </a:buClr>
              <a:buFont typeface="Wingdings" panose="05000000000000000000" pitchFamily="2" charset="2"/>
              <a:buNone/>
            </a:pPr>
            <a:r>
              <a:rPr lang="zh-CN" altLang="en-US" sz="2400" dirty="0">
                <a:latin typeface="Times New Roman" panose="02020603050405020304" pitchFamily="2" charset="0"/>
              </a:rPr>
              <a:t>（</a:t>
            </a:r>
            <a:r>
              <a:rPr lang="en-US" altLang="zh-CN" sz="2400" dirty="0">
                <a:latin typeface="Times New Roman" panose="02020603050405020304" pitchFamily="2" charset="0"/>
              </a:rPr>
              <a:t>2</a:t>
            </a:r>
            <a:r>
              <a:rPr lang="zh-CN" altLang="en-US" sz="2400" dirty="0">
                <a:latin typeface="Times New Roman" panose="02020603050405020304" pitchFamily="2" charset="0"/>
              </a:rPr>
              <a:t>）储能装置</a:t>
            </a:r>
            <a:endParaRPr lang="zh-CN" altLang="en-US" sz="2400" dirty="0">
              <a:latin typeface="Times New Roman" panose="02020603050405020304" pitchFamily="2" charset="0"/>
            </a:endParaRPr>
          </a:p>
          <a:p>
            <a:pPr algn="just">
              <a:spcBef>
                <a:spcPct val="50000"/>
              </a:spcBef>
              <a:buClr>
                <a:schemeClr val="tx1"/>
              </a:buClr>
              <a:buFont typeface="Wingdings" panose="05000000000000000000" pitchFamily="2" charset="2"/>
              <a:buNone/>
            </a:pPr>
            <a:r>
              <a:rPr lang="zh-CN" altLang="en-US" sz="2400" dirty="0">
                <a:latin typeface="Times New Roman" panose="02020603050405020304" pitchFamily="2" charset="0"/>
              </a:rPr>
              <a:t>（</a:t>
            </a:r>
            <a:r>
              <a:rPr lang="en-US" altLang="zh-CN" sz="2400" dirty="0">
                <a:latin typeface="Times New Roman" panose="02020603050405020304" pitchFamily="2" charset="0"/>
              </a:rPr>
              <a:t>3</a:t>
            </a:r>
            <a:r>
              <a:rPr lang="zh-CN" altLang="en-US" sz="2400" dirty="0">
                <a:latin typeface="Times New Roman" panose="02020603050405020304" pitchFamily="2" charset="0"/>
              </a:rPr>
              <a:t>）用电负荷及设备</a:t>
            </a:r>
            <a:endParaRPr lang="zh-CN" altLang="en-US" sz="2400" dirty="0">
              <a:latin typeface="Times New Roman" panose="02020603050405020304" pitchFamily="2" charset="0"/>
            </a:endParaRPr>
          </a:p>
          <a:p>
            <a:pPr algn="just">
              <a:spcBef>
                <a:spcPct val="50000"/>
              </a:spcBef>
              <a:buClr>
                <a:schemeClr val="tx1"/>
              </a:buClr>
              <a:buFont typeface="Wingdings" panose="05000000000000000000" pitchFamily="2" charset="2"/>
              <a:buNone/>
            </a:pPr>
            <a:r>
              <a:rPr lang="zh-CN" altLang="en-US" sz="2400" dirty="0">
                <a:latin typeface="Times New Roman" panose="02020603050405020304" pitchFamily="2" charset="0"/>
              </a:rPr>
              <a:t>（</a:t>
            </a:r>
            <a:r>
              <a:rPr lang="en-US" altLang="zh-CN" sz="2400" dirty="0">
                <a:latin typeface="Times New Roman" panose="02020603050405020304" pitchFamily="2" charset="0"/>
              </a:rPr>
              <a:t>4</a:t>
            </a:r>
            <a:r>
              <a:rPr lang="zh-CN" altLang="en-US" sz="2400" dirty="0">
                <a:latin typeface="Times New Roman" panose="02020603050405020304" pitchFamily="2" charset="0"/>
              </a:rPr>
              <a:t>）控制装置及管理系统</a:t>
            </a:r>
            <a:endParaRPr lang="zh-CN" altLang="en-US" sz="2400" dirty="0">
              <a:latin typeface="Times New Roman" panose="02020603050405020304" pitchFamily="2" charset="0"/>
            </a:endParaRPr>
          </a:p>
        </p:txBody>
      </p:sp>
      <p:sp>
        <p:nvSpPr>
          <p:cNvPr id="2" name="灯片编号占位符 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withEffect">
                                  <p:stCondLst>
                                    <p:cond delay="0"/>
                                  </p:stCondLst>
                                  <p:childTnLst>
                                    <p:set>
                                      <p:cBhvr>
                                        <p:cTn id="6" dur="indefinite" fill="hold">
                                          <p:stCondLst>
                                            <p:cond delay="0"/>
                                          </p:stCondLst>
                                        </p:cTn>
                                        <p:tgtEl>
                                          <p:spTgt spid="10242"/>
                                        </p:tgtEl>
                                        <p:attrNameLst>
                                          <p:attrName>style.visibility</p:attrName>
                                        </p:attrNameLst>
                                      </p:cBhvr>
                                      <p:to>
                                        <p:strVal val="visible"/>
                                      </p:to>
                                    </p:set>
                                    <p:anim calcmode="lin" valueType="num">
                                      <p:cBhvr>
                                        <p:cTn id="7" dur="500" fill="hold"/>
                                        <p:tgtEl>
                                          <p:spTgt spid="1024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024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024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0242"/>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0243"/>
                                        </p:tgtEl>
                                        <p:attrNameLst>
                                          <p:attrName>style.visibility</p:attrName>
                                        </p:attrNameLst>
                                      </p:cBhvr>
                                      <p:to>
                                        <p:strVal val="visible"/>
                                      </p:to>
                                    </p:set>
                                    <p:anim calcmode="lin" valueType="num">
                                      <p:cBhvr additive="base">
                                        <p:cTn id="15" dur="500" fill="hold"/>
                                        <p:tgtEl>
                                          <p:spTgt spid="10243"/>
                                        </p:tgtEl>
                                        <p:attrNameLst>
                                          <p:attrName>ppt_x</p:attrName>
                                        </p:attrNameLst>
                                      </p:cBhvr>
                                      <p:tavLst>
                                        <p:tav tm="0">
                                          <p:val>
                                            <p:strVal val="#ppt_x"/>
                                          </p:val>
                                        </p:tav>
                                        <p:tav tm="100000">
                                          <p:val>
                                            <p:strVal val="#ppt_x"/>
                                          </p:val>
                                        </p:tav>
                                      </p:tavLst>
                                    </p:anim>
                                    <p:anim calcmode="lin" valueType="num">
                                      <p:cBhvr additive="base">
                                        <p:cTn id="16" dur="500" fill="hold"/>
                                        <p:tgtEl>
                                          <p:spTgt spid="102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0243" grpId="0" bldLvl="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000" b="1">
                <a:solidFill>
                  <a:schemeClr val="tx1"/>
                </a:solidFill>
                <a:latin typeface="幼圆" panose="02010509060101010101" pitchFamily="1" charset="-122"/>
                <a:ea typeface="幼圆" panose="02010509060101010101" pitchFamily="1" charset="-122"/>
                <a:sym typeface="+mn-ea"/>
              </a:rPr>
              <a:t>3.2 微电网体系结构</a:t>
            </a:r>
            <a:endParaRPr lang="en-US" altLang="zh-CN" sz="4000" b="1">
              <a:solidFill>
                <a:schemeClr val="tx1"/>
              </a:solidFill>
              <a:latin typeface="幼圆" panose="02010509060101010101" pitchFamily="1" charset="-122"/>
              <a:ea typeface="幼圆" panose="02010509060101010101" pitchFamily="1" charset="-122"/>
              <a:sym typeface="+mn-ea"/>
            </a:endParaRPr>
          </a:p>
        </p:txBody>
      </p:sp>
      <p:sp>
        <p:nvSpPr>
          <p:cNvPr id="3" name="内容占位符 2"/>
          <p:cNvSpPr>
            <a:spLocks noGrp="1"/>
          </p:cNvSpPr>
          <p:nvPr>
            <p:ph idx="1"/>
          </p:nvPr>
        </p:nvSpPr>
        <p:spPr>
          <a:xfrm>
            <a:off x="516890" y="1371600"/>
            <a:ext cx="8017510" cy="5152390"/>
          </a:xfrm>
        </p:spPr>
        <p:txBody>
          <a:bodyPr/>
          <a:p>
            <a:pPr marL="0" indent="0">
              <a:buNone/>
            </a:pPr>
            <a:r>
              <a:rPr lang="en-US" altLang="zh-CN" sz="2400"/>
              <a:t>     </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pic>
        <p:nvPicPr>
          <p:cNvPr id="13316" name="Picture 4"/>
          <p:cNvPicPr>
            <a:picLocks noGrp="1" noChangeAspect="1"/>
          </p:cNvPicPr>
          <p:nvPr>
            <p:ph sz="half" idx="2"/>
          </p:nvPr>
        </p:nvPicPr>
        <p:blipFill>
          <a:blip r:embed="rId1"/>
          <a:srcRect/>
          <a:stretch>
            <a:fillRect/>
          </a:stretch>
        </p:blipFill>
        <p:spPr>
          <a:xfrm>
            <a:off x="2954020" y="1371600"/>
            <a:ext cx="5580380" cy="4699635"/>
          </a:xfrm>
        </p:spPr>
      </p:pic>
      <p:sp>
        <p:nvSpPr>
          <p:cNvPr id="13317" name="Text Box 5"/>
          <p:cNvSpPr txBox="1"/>
          <p:nvPr/>
        </p:nvSpPr>
        <p:spPr>
          <a:xfrm>
            <a:off x="636270" y="1581785"/>
            <a:ext cx="1626870" cy="523875"/>
          </a:xfrm>
          <a:prstGeom prst="rect">
            <a:avLst/>
          </a:prstGeom>
          <a:noFill/>
          <a:ln w="9525">
            <a:noFill/>
          </a:ln>
        </p:spPr>
        <p:txBody>
          <a:bodyPr wrap="none" anchor="ctr">
            <a:spAutoFit/>
          </a:bodyPr>
          <a:p>
            <a:r>
              <a:rPr lang="zh-CN" altLang="x-none" sz="2800" dirty="0">
                <a:latin typeface="黑体" panose="02010609060101010101" pitchFamily="1" charset="-122"/>
                <a:ea typeface="黑体" panose="02010609060101010101" pitchFamily="1" charset="-122"/>
              </a:rPr>
              <a:t>硬件体系</a:t>
            </a:r>
            <a:endParaRPr lang="zh-CN" altLang="x-none" sz="2800" dirty="0">
              <a:latin typeface="黑体" panose="02010609060101010101" pitchFamily="1" charset="-122"/>
              <a:ea typeface="黑体" panose="02010609060101010101" pitchFamily="1" charset="-122"/>
            </a:endParaRPr>
          </a:p>
        </p:txBody>
      </p:sp>
      <p:sp>
        <p:nvSpPr>
          <p:cNvPr id="13315" name="Rectangle 3"/>
          <p:cNvSpPr>
            <a:spLocks noGrp="1"/>
          </p:cNvSpPr>
          <p:nvPr/>
        </p:nvSpPr>
        <p:spPr>
          <a:xfrm>
            <a:off x="791845" y="2164080"/>
            <a:ext cx="1944370" cy="3907155"/>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a:lstStyle>
          <a:p>
            <a:pPr>
              <a:buClr>
                <a:schemeClr val="tx1"/>
              </a:buClr>
              <a:buFont typeface="Wingdings" panose="05000000000000000000" pitchFamily="2" charset="2"/>
              <a:buChar char="Ø"/>
            </a:pPr>
            <a:r>
              <a:rPr lang="zh-CN" altLang="x-none" sz="2000" dirty="0">
                <a:latin typeface="华文楷体" panose="02010600040101010101" charset="-122"/>
                <a:ea typeface="华文楷体" panose="02010600040101010101" charset="-122"/>
              </a:rPr>
              <a:t>微电源</a:t>
            </a:r>
            <a:endParaRPr lang="zh-CN" altLang="x-none" sz="2000" dirty="0">
              <a:latin typeface="华文楷体" panose="02010600040101010101" charset="-122"/>
              <a:ea typeface="华文楷体" panose="02010600040101010101" charset="-122"/>
            </a:endParaRPr>
          </a:p>
          <a:p>
            <a:pPr>
              <a:buClr>
                <a:schemeClr val="tx1"/>
              </a:buClr>
              <a:buFont typeface="Wingdings" panose="05000000000000000000" pitchFamily="2" charset="2"/>
              <a:buChar char="Ø"/>
            </a:pPr>
            <a:r>
              <a:rPr lang="zh-CN" altLang="x-none" sz="2000" dirty="0">
                <a:latin typeface="华文楷体" panose="02010600040101010101" charset="-122"/>
                <a:ea typeface="华文楷体" panose="02010600040101010101" charset="-122"/>
              </a:rPr>
              <a:t>公共电网</a:t>
            </a:r>
            <a:r>
              <a:rPr lang="zh-CN" altLang="zh-CN" sz="2000" dirty="0">
                <a:latin typeface="华文楷体" panose="02010600040101010101" charset="-122"/>
                <a:ea typeface="华文楷体" panose="02010600040101010101" charset="-122"/>
              </a:rPr>
              <a:t>(</a:t>
            </a:r>
            <a:r>
              <a:rPr lang="zh-CN" altLang="x-none" sz="2000" dirty="0">
                <a:latin typeface="华文楷体" panose="02010600040101010101" charset="-122"/>
                <a:ea typeface="华文楷体" panose="02010600040101010101" charset="-122"/>
              </a:rPr>
              <a:t>可外接</a:t>
            </a:r>
            <a:r>
              <a:rPr lang="zh-CN" altLang="zh-CN" sz="2000" dirty="0">
                <a:latin typeface="华文楷体" panose="02010600040101010101" charset="-122"/>
                <a:ea typeface="华文楷体" panose="02010600040101010101" charset="-122"/>
              </a:rPr>
              <a:t>)</a:t>
            </a:r>
            <a:endParaRPr lang="zh-CN" altLang="zh-CN" sz="2000" dirty="0">
              <a:latin typeface="华文楷体" panose="02010600040101010101" charset="-122"/>
              <a:ea typeface="华文楷体" panose="02010600040101010101" charset="-122"/>
            </a:endParaRPr>
          </a:p>
          <a:p>
            <a:pPr>
              <a:buClr>
                <a:schemeClr val="tx1"/>
              </a:buClr>
              <a:buFont typeface="Wingdings" panose="05000000000000000000" pitchFamily="2" charset="2"/>
              <a:buChar char="Ø"/>
            </a:pPr>
            <a:r>
              <a:rPr lang="zh-CN" altLang="x-none" sz="2000" dirty="0">
                <a:latin typeface="华文楷体" panose="02010600040101010101" charset="-122"/>
                <a:ea typeface="华文楷体" panose="02010600040101010101" charset="-122"/>
              </a:rPr>
              <a:t>储能元件</a:t>
            </a:r>
            <a:endParaRPr lang="zh-CN" altLang="x-none" sz="2000" dirty="0">
              <a:latin typeface="华文楷体" panose="02010600040101010101" charset="-122"/>
              <a:ea typeface="华文楷体" panose="02010600040101010101" charset="-122"/>
            </a:endParaRPr>
          </a:p>
          <a:p>
            <a:pPr>
              <a:buClr>
                <a:schemeClr val="tx1"/>
              </a:buClr>
              <a:buFont typeface="Wingdings" panose="05000000000000000000" pitchFamily="2" charset="2"/>
              <a:buChar char="Ø"/>
            </a:pPr>
            <a:r>
              <a:rPr lang="zh-CN" altLang="x-none" sz="2000" dirty="0">
                <a:latin typeface="华文楷体" panose="02010600040101010101" charset="-122"/>
                <a:ea typeface="华文楷体" panose="02010600040101010101" charset="-122"/>
              </a:rPr>
              <a:t>开关</a:t>
            </a:r>
            <a:endParaRPr lang="zh-CN" altLang="x-none" sz="2000" dirty="0">
              <a:latin typeface="华文楷体" panose="02010600040101010101" charset="-122"/>
              <a:ea typeface="华文楷体" panose="02010600040101010101" charset="-122"/>
            </a:endParaRPr>
          </a:p>
          <a:p>
            <a:pPr>
              <a:buClr>
                <a:schemeClr val="tx1"/>
              </a:buClr>
              <a:buFont typeface="Wingdings" panose="05000000000000000000" pitchFamily="2" charset="2"/>
              <a:buChar char="Ø"/>
            </a:pPr>
            <a:r>
              <a:rPr lang="zh-CN" altLang="x-none" sz="2000" dirty="0">
                <a:latin typeface="华文楷体" panose="02010600040101010101" charset="-122"/>
                <a:ea typeface="华文楷体" panose="02010600040101010101" charset="-122"/>
              </a:rPr>
              <a:t>电力电子装置</a:t>
            </a:r>
            <a:endParaRPr lang="zh-CN" altLang="x-none" sz="2000" dirty="0">
              <a:latin typeface="华文楷体" panose="02010600040101010101" charset="-122"/>
              <a:ea typeface="华文楷体" panose="02010600040101010101" charset="-122"/>
            </a:endParaRPr>
          </a:p>
          <a:p>
            <a:pPr>
              <a:buClr>
                <a:schemeClr val="tx1"/>
              </a:buClr>
              <a:buFont typeface="Wingdings" panose="05000000000000000000" pitchFamily="2" charset="2"/>
              <a:buChar char="Ø"/>
            </a:pPr>
            <a:r>
              <a:rPr lang="zh-CN" altLang="x-none" sz="2000" dirty="0">
                <a:latin typeface="华文楷体" panose="02010600040101010101" charset="-122"/>
                <a:ea typeface="华文楷体" panose="02010600040101010101" charset="-122"/>
              </a:rPr>
              <a:t>通信设施</a:t>
            </a:r>
            <a:endParaRPr lang="zh-CN" altLang="x-none" sz="2000" dirty="0">
              <a:latin typeface="华文楷体" panose="02010600040101010101" charset="-122"/>
              <a:ea typeface="华文楷体" panose="02010600040101010101" charset="-122"/>
            </a:endParaRPr>
          </a:p>
          <a:p>
            <a:pPr>
              <a:buClr>
                <a:schemeClr val="tx1"/>
              </a:buClr>
              <a:buFont typeface="Wingdings" panose="05000000000000000000" pitchFamily="2" charset="2"/>
              <a:buChar char="Ø"/>
            </a:pPr>
            <a:r>
              <a:rPr lang="zh-CN" altLang="x-none" sz="2000" dirty="0">
                <a:latin typeface="华文楷体" panose="02010600040101010101" charset="-122"/>
                <a:ea typeface="华文楷体" panose="02010600040101010101" charset="-122"/>
              </a:rPr>
              <a:t>负荷</a:t>
            </a:r>
            <a:endParaRPr lang="zh-CN" altLang="x-none" sz="2000" dirty="0">
              <a:latin typeface="华文楷体" panose="02010600040101010101" charset="-122"/>
              <a:ea typeface="华文楷体" panose="02010600040101010101" charset="-122"/>
            </a:endParaRPr>
          </a:p>
          <a:p>
            <a:pPr>
              <a:buClr>
                <a:schemeClr val="tx1"/>
              </a:buClr>
              <a:buFont typeface="Wingdings" panose="05000000000000000000" pitchFamily="2" charset="2"/>
              <a:buChar char="Ø"/>
            </a:pPr>
            <a:endParaRPr lang="zh-CN" altLang="zh-CN" sz="2000" dirty="0">
              <a:latin typeface="楷体_GB2312" pitchFamily="1" charset="-122"/>
              <a:ea typeface="楷体_GB2312" pitchFamily="1" charset="-122"/>
            </a:endParaRP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diamond(in)">
                                      <p:cBhvr>
                                        <p:cTn id="7" dur="2000"/>
                                        <p:tgtEl>
                                          <p:spTgt spid="133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317"/>
                                        </p:tgtEl>
                                        <p:attrNameLst>
                                          <p:attrName>style.visibility</p:attrName>
                                        </p:attrNameLst>
                                      </p:cBhvr>
                                      <p:to>
                                        <p:strVal val="visible"/>
                                      </p:to>
                                    </p:set>
                                    <p:anim calcmode="lin" valueType="num">
                                      <p:cBhvr additive="base">
                                        <p:cTn id="12" dur="500" fill="hold"/>
                                        <p:tgtEl>
                                          <p:spTgt spid="13317"/>
                                        </p:tgtEl>
                                        <p:attrNameLst>
                                          <p:attrName>ppt_x</p:attrName>
                                        </p:attrNameLst>
                                      </p:cBhvr>
                                      <p:tavLst>
                                        <p:tav tm="0">
                                          <p:val>
                                            <p:strVal val="#ppt_x"/>
                                          </p:val>
                                        </p:tav>
                                        <p:tav tm="100000">
                                          <p:val>
                                            <p:strVal val="#ppt_x"/>
                                          </p:val>
                                        </p:tav>
                                      </p:tavLst>
                                    </p:anim>
                                    <p:anim calcmode="lin" valueType="num">
                                      <p:cBhvr additive="base">
                                        <p:cTn id="13" dur="500" fill="hold"/>
                                        <p:tgtEl>
                                          <p:spTgt spid="1331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315">
                                            <p:txEl>
                                              <p:charRg st="0" end="4"/>
                                            </p:txEl>
                                          </p:spTgt>
                                        </p:tgtEl>
                                        <p:attrNameLst>
                                          <p:attrName>style.visibility</p:attrName>
                                        </p:attrNameLst>
                                      </p:cBhvr>
                                      <p:to>
                                        <p:strVal val="visible"/>
                                      </p:to>
                                    </p:set>
                                    <p:anim calcmode="lin" valueType="num">
                                      <p:cBhvr additive="base">
                                        <p:cTn id="18" dur="500" fill="hold"/>
                                        <p:tgtEl>
                                          <p:spTgt spid="13315">
                                            <p:txEl>
                                              <p:charRg st="0" end="4"/>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3315">
                                            <p:txEl>
                                              <p:charRg st="0" end="4"/>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3315">
                                            <p:txEl>
                                              <p:charRg st="4" end="14"/>
                                            </p:txEl>
                                          </p:spTgt>
                                        </p:tgtEl>
                                        <p:attrNameLst>
                                          <p:attrName>style.visibility</p:attrName>
                                        </p:attrNameLst>
                                      </p:cBhvr>
                                      <p:to>
                                        <p:strVal val="visible"/>
                                      </p:to>
                                    </p:set>
                                    <p:anim calcmode="lin" valueType="num">
                                      <p:cBhvr additive="base">
                                        <p:cTn id="24" dur="500" fill="hold"/>
                                        <p:tgtEl>
                                          <p:spTgt spid="13315">
                                            <p:txEl>
                                              <p:charRg st="4" end="1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3315">
                                            <p:txEl>
                                              <p:charRg st="4" end="14"/>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3315">
                                            <p:txEl>
                                              <p:charRg st="14" end="19"/>
                                            </p:txEl>
                                          </p:spTgt>
                                        </p:tgtEl>
                                        <p:attrNameLst>
                                          <p:attrName>style.visibility</p:attrName>
                                        </p:attrNameLst>
                                      </p:cBhvr>
                                      <p:to>
                                        <p:strVal val="visible"/>
                                      </p:to>
                                    </p:set>
                                    <p:anim calcmode="lin" valueType="num">
                                      <p:cBhvr additive="base">
                                        <p:cTn id="30" dur="500" fill="hold"/>
                                        <p:tgtEl>
                                          <p:spTgt spid="13315">
                                            <p:txEl>
                                              <p:charRg st="14" end="19"/>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3315">
                                            <p:txEl>
                                              <p:charRg st="14" end="19"/>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3315">
                                            <p:txEl>
                                              <p:charRg st="19" end="22"/>
                                            </p:txEl>
                                          </p:spTgt>
                                        </p:tgtEl>
                                        <p:attrNameLst>
                                          <p:attrName>style.visibility</p:attrName>
                                        </p:attrNameLst>
                                      </p:cBhvr>
                                      <p:to>
                                        <p:strVal val="visible"/>
                                      </p:to>
                                    </p:set>
                                    <p:anim calcmode="lin" valueType="num">
                                      <p:cBhvr additive="base">
                                        <p:cTn id="36" dur="500" fill="hold"/>
                                        <p:tgtEl>
                                          <p:spTgt spid="13315">
                                            <p:txEl>
                                              <p:charRg st="19" end="22"/>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3315">
                                            <p:txEl>
                                              <p:charRg st="19" end="22"/>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3315">
                                            <p:txEl>
                                              <p:charRg st="22" end="29"/>
                                            </p:txEl>
                                          </p:spTgt>
                                        </p:tgtEl>
                                        <p:attrNameLst>
                                          <p:attrName>style.visibility</p:attrName>
                                        </p:attrNameLst>
                                      </p:cBhvr>
                                      <p:to>
                                        <p:strVal val="visible"/>
                                      </p:to>
                                    </p:set>
                                    <p:anim calcmode="lin" valueType="num">
                                      <p:cBhvr additive="base">
                                        <p:cTn id="42" dur="500" fill="hold"/>
                                        <p:tgtEl>
                                          <p:spTgt spid="13315">
                                            <p:txEl>
                                              <p:charRg st="22" end="29"/>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3315">
                                            <p:txEl>
                                              <p:charRg st="22" end="29"/>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3315">
                                            <p:txEl>
                                              <p:charRg st="29" end="34"/>
                                            </p:txEl>
                                          </p:spTgt>
                                        </p:tgtEl>
                                        <p:attrNameLst>
                                          <p:attrName>style.visibility</p:attrName>
                                        </p:attrNameLst>
                                      </p:cBhvr>
                                      <p:to>
                                        <p:strVal val="visible"/>
                                      </p:to>
                                    </p:set>
                                    <p:anim calcmode="lin" valueType="num">
                                      <p:cBhvr additive="base">
                                        <p:cTn id="48" dur="500" fill="hold"/>
                                        <p:tgtEl>
                                          <p:spTgt spid="13315">
                                            <p:txEl>
                                              <p:charRg st="29" end="34"/>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13315">
                                            <p:txEl>
                                              <p:charRg st="29" end="34"/>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3315">
                                            <p:txEl>
                                              <p:charRg st="34" end="37"/>
                                            </p:txEl>
                                          </p:spTgt>
                                        </p:tgtEl>
                                        <p:attrNameLst>
                                          <p:attrName>style.visibility</p:attrName>
                                        </p:attrNameLst>
                                      </p:cBhvr>
                                      <p:to>
                                        <p:strVal val="visible"/>
                                      </p:to>
                                    </p:set>
                                    <p:anim calcmode="lin" valueType="num">
                                      <p:cBhvr additive="base">
                                        <p:cTn id="54" dur="500" fill="hold"/>
                                        <p:tgtEl>
                                          <p:spTgt spid="13315">
                                            <p:txEl>
                                              <p:charRg st="34" end="37"/>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13315">
                                            <p:txEl>
                                              <p:charRg st="34" end="3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bldLvl="0"/>
      <p:bldP spid="13315"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000" b="1">
                <a:solidFill>
                  <a:schemeClr val="tx1"/>
                </a:solidFill>
                <a:latin typeface="幼圆" panose="02010509060101010101" pitchFamily="1" charset="-122"/>
                <a:ea typeface="幼圆" panose="02010509060101010101" pitchFamily="1" charset="-122"/>
                <a:sym typeface="+mn-ea"/>
              </a:rPr>
              <a:t>3.2 微电网体系结构</a:t>
            </a:r>
            <a:endParaRPr lang="en-US" altLang="zh-CN" sz="4000" b="1">
              <a:solidFill>
                <a:schemeClr val="tx1"/>
              </a:solidFill>
              <a:latin typeface="幼圆" panose="02010509060101010101" pitchFamily="1" charset="-122"/>
              <a:ea typeface="幼圆" panose="02010509060101010101" pitchFamily="1" charset="-122"/>
              <a:sym typeface="+mn-ea"/>
            </a:endParaRPr>
          </a:p>
        </p:txBody>
      </p:sp>
      <p:sp>
        <p:nvSpPr>
          <p:cNvPr id="3" name="内容占位符 2"/>
          <p:cNvSpPr>
            <a:spLocks noGrp="1"/>
          </p:cNvSpPr>
          <p:nvPr>
            <p:ph idx="1"/>
          </p:nvPr>
        </p:nvSpPr>
        <p:spPr>
          <a:xfrm>
            <a:off x="609600" y="1266190"/>
            <a:ext cx="7924800" cy="4753610"/>
          </a:xfrm>
        </p:spPr>
        <p:txBody>
          <a:bodyPr/>
          <a:p>
            <a:pPr marL="0" indent="0">
              <a:buNone/>
            </a:pPr>
            <a:r>
              <a:rPr lang="en-US" altLang="zh-CN"/>
              <a:t>    </a:t>
            </a:r>
            <a:r>
              <a:rPr lang="en-US" altLang="zh-CN" sz="2400"/>
              <a:t> </a:t>
            </a:r>
            <a:r>
              <a:rPr lang="zh-CN" altLang="en-US" sz="2400"/>
              <a:t>按照微电网系统不同的应用场合，我们将将微电网的体系架构分为四种：</a:t>
            </a:r>
            <a:endParaRPr lang="zh-CN" altLang="en-US" sz="2400"/>
          </a:p>
          <a:p>
            <a:pPr marL="0" indent="0">
              <a:buNone/>
            </a:pPr>
            <a:r>
              <a:rPr lang="zh-CN" altLang="en-US" sz="2400"/>
              <a:t>(1)单个设施级微电网，指所带负荷量小于2MW，应用于小型工业或商业建筑、大的居民楼以及医院等单幢建筑物的网络。</a:t>
            </a:r>
            <a:endParaRPr lang="zh-CN" altLang="en-US" sz="2400"/>
          </a:p>
          <a:p>
            <a:pPr marL="0" indent="0">
              <a:buNone/>
            </a:pPr>
            <a:r>
              <a:rPr lang="zh-CN" altLang="en-US" sz="2400"/>
              <a:t>(2)多个设施级微电网，指所带负荷量在2~5MW范围内，应用于包含多种建筑物、多样负荷类型的网络，如校园、军事基地、工业和商业综合区及居民区等。</a:t>
            </a:r>
            <a:endParaRPr lang="zh-CN" altLang="en-US" sz="2400"/>
          </a:p>
          <a:p>
            <a:pPr marL="0" indent="0">
              <a:buNone/>
            </a:pPr>
            <a:r>
              <a:rPr lang="zh-CN" altLang="en-US" sz="2400"/>
              <a:t>(3)馈线级微电网，容量在5~10MW范围内，它管理一条配电网母线内所有单元的运行。</a:t>
            </a:r>
            <a:endParaRPr lang="zh-CN" altLang="en-US" sz="2400"/>
          </a:p>
          <a:p>
            <a:pPr marL="0" indent="0">
              <a:buNone/>
            </a:pPr>
            <a:r>
              <a:rPr lang="zh-CN" altLang="en-US" sz="2400"/>
              <a:t>(4)变电站级微电网，容量在5~10MW范围内，管理连接到配电网变电站的所有发电和/或负荷单元的运行情况。</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000" b="1">
                <a:solidFill>
                  <a:schemeClr val="tx1"/>
                </a:solidFill>
                <a:latin typeface="幼圆" panose="02010509060101010101" pitchFamily="1" charset="-122"/>
                <a:ea typeface="幼圆" panose="02010509060101010101" pitchFamily="1" charset="-122"/>
                <a:sym typeface="+mn-ea"/>
              </a:rPr>
              <a:t>3.2 微电网体系结构</a:t>
            </a:r>
            <a:endParaRPr lang="en-US" altLang="zh-CN" sz="4000" b="1">
              <a:solidFill>
                <a:schemeClr val="tx1"/>
              </a:solidFill>
              <a:latin typeface="幼圆" panose="02010509060101010101" pitchFamily="1" charset="-122"/>
              <a:ea typeface="幼圆" panose="02010509060101010101" pitchFamily="1" charset="-122"/>
              <a:sym typeface="+mn-ea"/>
            </a:endParaRPr>
          </a:p>
        </p:txBody>
      </p:sp>
      <p:sp>
        <p:nvSpPr>
          <p:cNvPr id="3" name="内容占位符 2"/>
          <p:cNvSpPr>
            <a:spLocks noGrp="1"/>
          </p:cNvSpPr>
          <p:nvPr>
            <p:ph idx="1"/>
          </p:nvPr>
        </p:nvSpPr>
        <p:spPr/>
        <p:txBody>
          <a:bodyPr/>
          <a:p>
            <a:pPr marL="0" indent="0">
              <a:buNone/>
            </a:pPr>
            <a:r>
              <a:rPr lang="en-US" altLang="zh-CN" sz="2400"/>
              <a:t>       </a:t>
            </a:r>
            <a:r>
              <a:rPr lang="zh-CN" altLang="en-US" sz="2400"/>
              <a:t>按照微电网系统控制体系的设计及网络拓扑结构，我们将微电网结构分为三层，如图3-1所示。</a:t>
            </a:r>
            <a:endParaRPr lang="zh-CN" altLang="en-US" sz="2400"/>
          </a:p>
          <a:p>
            <a:pPr marL="0" indent="0">
              <a:buNone/>
            </a:pPr>
            <a:r>
              <a:rPr lang="zh-CN" altLang="en-US" sz="2400"/>
              <a:t>       最上层称作配电网调度层，从配电网的安全、经济运行的角度协调调度微电网，微电网接受上级配电网的调节控制命令。</a:t>
            </a:r>
            <a:endParaRPr lang="zh-CN" altLang="en-US" sz="2400"/>
          </a:p>
          <a:p>
            <a:pPr marL="0" indent="0">
              <a:buNone/>
            </a:pPr>
            <a:r>
              <a:rPr lang="zh-CN" altLang="en-US" sz="2400"/>
              <a:t>       中间层称作集中控制层，对DG发电功率和负荷需求进行预测，制订运行计划，根据采集电流、电压、功率等信息，对运行计划实时调整，控制各DG、负荷和储能装置的启停，保证微电网电压和频率稳定。</a:t>
            </a:r>
            <a:endParaRPr lang="zh-CN" altLang="en-US" sz="2400"/>
          </a:p>
          <a:p>
            <a:pPr marL="0" indent="0">
              <a:buNone/>
            </a:pPr>
            <a:r>
              <a:rPr lang="zh-CN" altLang="en-US" sz="2400"/>
              <a:t>       下层称作就地控制层，负责执行微电网各DG调节、储能充放电控制和负荷控制。</a:t>
            </a:r>
            <a:endParaRPr lang="zh-CN" altLang="en-US" sz="2400"/>
          </a:p>
          <a:p>
            <a:pPr marL="0" indent="0">
              <a:buNone/>
            </a:pP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000" b="1">
                <a:solidFill>
                  <a:schemeClr val="tx1"/>
                </a:solidFill>
                <a:latin typeface="幼圆" panose="02010509060101010101" pitchFamily="1" charset="-122"/>
                <a:ea typeface="幼圆" panose="02010509060101010101" pitchFamily="1" charset="-122"/>
                <a:sym typeface="+mn-ea"/>
              </a:rPr>
              <a:t>3.2 微电网体系结构</a:t>
            </a:r>
            <a:endParaRPr lang="en-US" altLang="zh-CN" sz="4000" b="1">
              <a:solidFill>
                <a:schemeClr val="tx1"/>
              </a:solidFill>
              <a:latin typeface="幼圆" panose="02010509060101010101" pitchFamily="1" charset="-122"/>
              <a:ea typeface="幼圆" panose="02010509060101010101" pitchFamily="1" charset="-122"/>
              <a:sym typeface="+mn-ea"/>
            </a:endParaRPr>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3" name="对象 -2147482621"/>
          <p:cNvGraphicFramePr>
            <a:graphicFrameLocks noChangeAspect="1"/>
          </p:cNvGraphicFramePr>
          <p:nvPr/>
        </p:nvGraphicFramePr>
        <p:xfrm>
          <a:off x="407035" y="1430020"/>
          <a:ext cx="8279130" cy="4359910"/>
        </p:xfrm>
        <a:graphic>
          <a:graphicData uri="http://schemas.openxmlformats.org/presentationml/2006/ole">
            <mc:AlternateContent xmlns:mc="http://schemas.openxmlformats.org/markup-compatibility/2006">
              <mc:Choice xmlns:v="urn:schemas-microsoft-com:vml" Requires="v">
                <p:oleObj spid="_x0000_s3076" name="" r:id="rId1" imgW="10160000" imgH="4305300" progId="Visio.Drawing.11">
                  <p:embed/>
                </p:oleObj>
              </mc:Choice>
              <mc:Fallback>
                <p:oleObj name="" r:id="rId1" imgW="10160000" imgH="4305300" progId="Visio.Drawing.11">
                  <p:embed/>
                  <p:pic>
                    <p:nvPicPr>
                      <p:cNvPr id="0" name="图片 3075"/>
                      <p:cNvPicPr/>
                      <p:nvPr/>
                    </p:nvPicPr>
                    <p:blipFill>
                      <a:blip r:embed="rId2"/>
                      <a:stretch>
                        <a:fillRect/>
                      </a:stretch>
                    </p:blipFill>
                    <p:spPr>
                      <a:xfrm>
                        <a:off x="407035" y="1430020"/>
                        <a:ext cx="8279130" cy="4359910"/>
                      </a:xfrm>
                      <a:prstGeom prst="rect">
                        <a:avLst/>
                      </a:prstGeom>
                      <a:noFill/>
                      <a:ln w="38100">
                        <a:noFill/>
                        <a:miter/>
                      </a:ln>
                    </p:spPr>
                  </p:pic>
                </p:oleObj>
              </mc:Fallback>
            </mc:AlternateContent>
          </a:graphicData>
        </a:graphic>
      </p:graphicFrame>
      <p:sp>
        <p:nvSpPr>
          <p:cNvPr id="100" name="文本框 99"/>
          <p:cNvSpPr txBox="1"/>
          <p:nvPr/>
        </p:nvSpPr>
        <p:spPr>
          <a:xfrm>
            <a:off x="2334895" y="5880100"/>
            <a:ext cx="5080000" cy="398780"/>
          </a:xfrm>
          <a:prstGeom prst="rect">
            <a:avLst/>
          </a:prstGeom>
          <a:noFill/>
          <a:ln w="9525">
            <a:noFill/>
          </a:ln>
        </p:spPr>
        <p:txBody>
          <a:bodyPr wrap="square">
            <a:spAutoFit/>
          </a:bodyPr>
          <a:p>
            <a:r>
              <a:rPr lang="zh-CN" sz="2000">
                <a:solidFill>
                  <a:schemeClr val="tx1"/>
                </a:solidFill>
                <a:ea typeface="宋体" panose="02010600030101010101" pitchFamily="2" charset="-122"/>
              </a:rPr>
              <a:t>图</a:t>
            </a:r>
            <a:r>
              <a:rPr lang="en-US" sz="2000">
                <a:solidFill>
                  <a:schemeClr val="tx1"/>
                </a:solidFill>
                <a:latin typeface="宋体" panose="02010600030101010101" pitchFamily="2" charset="-122"/>
              </a:rPr>
              <a:t>3-1 </a:t>
            </a:r>
            <a:r>
              <a:rPr lang="zh-CN" sz="2000">
                <a:solidFill>
                  <a:schemeClr val="tx1"/>
                </a:solidFill>
                <a:ea typeface="宋体" panose="02010600030101010101" pitchFamily="2" charset="-122"/>
              </a:rPr>
              <a:t>微电网三层控制方案结构</a:t>
            </a:r>
            <a:endParaRPr lang="zh-CN" altLang="en-US" sz="2000">
              <a:solidFill>
                <a:schemeClr val="tx1"/>
              </a:solidFill>
              <a:ea typeface="宋体" panose="02010600030101010101" pitchFamily="2" charset="-122"/>
            </a:endParaRPr>
          </a:p>
        </p:txBody>
      </p:sp>
    </p:spTree>
  </p:cSld>
  <p:clrMapOvr>
    <a:masterClrMapping/>
  </p:clrMapOvr>
  <p:transition>
    <p:pull dir="rd"/>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l"/>
            <a:r>
              <a:rPr lang="en-US" altLang="zh-CN" sz="4000" b="1">
                <a:solidFill>
                  <a:schemeClr val="tx1"/>
                </a:solidFill>
                <a:latin typeface="幼圆" panose="02010509060101010101" pitchFamily="1" charset="-122"/>
                <a:ea typeface="幼圆" panose="02010509060101010101" pitchFamily="1" charset="-122"/>
              </a:rPr>
              <a:t>3.3 微电网分类</a:t>
            </a:r>
            <a:endParaRPr lang="en-US" altLang="zh-CN" sz="4000" b="1">
              <a:solidFill>
                <a:schemeClr val="tx1"/>
              </a:solidFill>
              <a:latin typeface="幼圆" panose="02010509060101010101" pitchFamily="1" charset="-122"/>
              <a:ea typeface="幼圆" panose="02010509060101010101" pitchFamily="1" charset="-122"/>
            </a:endParaRPr>
          </a:p>
        </p:txBody>
      </p:sp>
      <p:sp>
        <p:nvSpPr>
          <p:cNvPr id="3" name="内容占位符 2"/>
          <p:cNvSpPr>
            <a:spLocks noGrp="1"/>
          </p:cNvSpPr>
          <p:nvPr>
            <p:ph idx="1"/>
          </p:nvPr>
        </p:nvSpPr>
        <p:spPr/>
        <p:txBody>
          <a:bodyPr/>
          <a:p>
            <a:pPr marL="0" indent="0">
              <a:buNone/>
            </a:pPr>
            <a:r>
              <a:rPr lang="en-US" altLang="zh-CN" sz="2800"/>
              <a:t>        </a:t>
            </a:r>
            <a:r>
              <a:rPr lang="zh-CN" altLang="en-US" sz="3200"/>
              <a:t>一般在微电网项目建设时，我们都是根据不同的建设容量、建设地点、接入电压等级、分布式电源种类，对微电网进行分类，但是因为这些参数都不固定，也没有具体的规范，所以分类也就没有统一标准，但是目前最科学的分类是按微电网系统中的用户及分布式发电的电流类型进行分类。所以我们就将微电网分为直流微电网、交流微电网和交直流混合微电网。</a:t>
            </a:r>
            <a:endParaRPr lang="zh-CN" altLang="en-US" sz="32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3.3 微电网分类</a:t>
            </a:r>
            <a:endParaRPr lang="en-US" altLang="zh-CN" sz="4400">
              <a:solidFill>
                <a:schemeClr val="tx1"/>
              </a:solidFill>
              <a:latin typeface="幼圆" panose="02010509060101010101" pitchFamily="1" charset="-122"/>
              <a:ea typeface="幼圆" panose="02010509060101010101" pitchFamily="1" charset="-122"/>
              <a:sym typeface="+mn-ea"/>
            </a:endParaRPr>
          </a:p>
        </p:txBody>
      </p:sp>
      <p:sp>
        <p:nvSpPr>
          <p:cNvPr id="3" name="内容占位符 2"/>
          <p:cNvSpPr>
            <a:spLocks noGrp="1"/>
          </p:cNvSpPr>
          <p:nvPr>
            <p:ph idx="1"/>
          </p:nvPr>
        </p:nvSpPr>
        <p:spPr>
          <a:xfrm>
            <a:off x="609600" y="1371600"/>
            <a:ext cx="7960360" cy="4876800"/>
          </a:xfrm>
        </p:spPr>
        <p:txBody>
          <a:bodyPr/>
          <a:p>
            <a:r>
              <a:rPr lang="zh-CN" altLang="en-US" sz="3200" b="1"/>
              <a:t>直流微电网</a:t>
            </a:r>
            <a:endParaRPr lang="zh-CN" altLang="en-US"/>
          </a:p>
          <a:p>
            <a:pPr marL="0" indent="0">
              <a:buNone/>
            </a:pPr>
            <a:r>
              <a:rPr lang="zh-CN" altLang="en-US" sz="2400"/>
              <a:t>       直流微电网的特征是系统中的DG、储能装置、负荷等均通过电力电子变换装 置连接至直流母线，直流母线再通过逆变装置连接至外部交流电网。典型结构如图3-2所示。</a:t>
            </a:r>
            <a:endParaRPr lang="zh-CN" altLang="en-US" sz="2400"/>
          </a:p>
          <a:p>
            <a:pPr marL="0" indent="0">
              <a:buNone/>
            </a:pP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对象 -2147482620"/>
          <p:cNvGraphicFramePr>
            <a:graphicFrameLocks noChangeAspect="1"/>
          </p:cNvGraphicFramePr>
          <p:nvPr/>
        </p:nvGraphicFramePr>
        <p:xfrm>
          <a:off x="450850" y="3109595"/>
          <a:ext cx="8277860" cy="3048000"/>
        </p:xfrm>
        <a:graphic>
          <a:graphicData uri="http://schemas.openxmlformats.org/presentationml/2006/ole">
            <mc:AlternateContent xmlns:mc="http://schemas.openxmlformats.org/markup-compatibility/2006">
              <mc:Choice xmlns:v="urn:schemas-microsoft-com:vml" Requires="v">
                <p:oleObj spid="_x0000_s6" name="" r:id="rId1" imgW="7708900" imgH="2882900" progId="Visio.Drawing.11">
                  <p:embed/>
                </p:oleObj>
              </mc:Choice>
              <mc:Fallback>
                <p:oleObj name="" r:id="rId1" imgW="7708900" imgH="2882900" progId="Visio.Drawing.11">
                  <p:embed/>
                  <p:pic>
                    <p:nvPicPr>
                      <p:cNvPr id="0" name="图片 3075"/>
                      <p:cNvPicPr/>
                      <p:nvPr/>
                    </p:nvPicPr>
                    <p:blipFill>
                      <a:blip r:embed="rId2"/>
                      <a:stretch>
                        <a:fillRect/>
                      </a:stretch>
                    </p:blipFill>
                    <p:spPr>
                      <a:xfrm>
                        <a:off x="450850" y="3109595"/>
                        <a:ext cx="8277860" cy="3048000"/>
                      </a:xfrm>
                      <a:prstGeom prst="rect">
                        <a:avLst/>
                      </a:prstGeom>
                      <a:noFill/>
                      <a:ln w="38100">
                        <a:noFill/>
                        <a:miter/>
                      </a:ln>
                    </p:spPr>
                  </p:pic>
                </p:oleObj>
              </mc:Fallback>
            </mc:AlternateContent>
          </a:graphicData>
        </a:graphic>
      </p:graphicFrame>
      <p:sp>
        <p:nvSpPr>
          <p:cNvPr id="100" name="文本框 99"/>
          <p:cNvSpPr txBox="1"/>
          <p:nvPr/>
        </p:nvSpPr>
        <p:spPr>
          <a:xfrm>
            <a:off x="2651125" y="6339205"/>
            <a:ext cx="5080000" cy="460375"/>
          </a:xfrm>
          <a:prstGeom prst="rect">
            <a:avLst/>
          </a:prstGeom>
          <a:noFill/>
          <a:ln w="9525">
            <a:noFill/>
          </a:ln>
        </p:spPr>
        <p:txBody>
          <a:bodyPr>
            <a:spAutoFit/>
          </a:bodyPr>
          <a:p>
            <a:r>
              <a:rPr lang="zh-CN" sz="2400">
                <a:solidFill>
                  <a:schemeClr val="tx1"/>
                </a:solidFill>
                <a:ea typeface="宋体" panose="02010600030101010101" pitchFamily="2" charset="-122"/>
              </a:rPr>
              <a:t>图</a:t>
            </a:r>
            <a:r>
              <a:rPr lang="en-US" sz="2400">
                <a:solidFill>
                  <a:schemeClr val="tx1"/>
                </a:solidFill>
                <a:latin typeface="宋体" panose="02010600030101010101" pitchFamily="2" charset="-122"/>
              </a:rPr>
              <a:t>3-2 </a:t>
            </a:r>
            <a:r>
              <a:rPr lang="zh-CN" sz="2400">
                <a:solidFill>
                  <a:schemeClr val="tx1"/>
                </a:solidFill>
                <a:ea typeface="宋体" panose="02010600030101010101" pitchFamily="2" charset="-122"/>
              </a:rPr>
              <a:t>直流微电网结构</a:t>
            </a:r>
            <a:endParaRPr lang="zh-CN" altLang="en-US" sz="2400">
              <a:solidFill>
                <a:schemeClr val="tx1"/>
              </a:solidFill>
              <a:ea typeface="宋体" panose="02010600030101010101" pitchFamily="2" charset="-122"/>
            </a:endParaRPr>
          </a:p>
        </p:txBody>
      </p:sp>
    </p:spTree>
  </p:cSld>
  <p:clrMapOvr>
    <a:masterClrMapping/>
  </p:clrMapOvr>
  <p:transition>
    <p:pull dir="rd"/>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3.3 微电网分类</a:t>
            </a:r>
            <a:endParaRPr lang="en-US" altLang="zh-CN" sz="4400">
              <a:solidFill>
                <a:schemeClr val="tx1"/>
              </a:solidFill>
              <a:latin typeface="幼圆" panose="02010509060101010101" pitchFamily="1" charset="-122"/>
              <a:ea typeface="幼圆" panose="02010509060101010101" pitchFamily="1" charset="-122"/>
              <a:sym typeface="+mn-ea"/>
            </a:endParaRPr>
          </a:p>
        </p:txBody>
      </p:sp>
      <p:sp>
        <p:nvSpPr>
          <p:cNvPr id="3" name="内容占位符 2"/>
          <p:cNvSpPr>
            <a:spLocks noGrp="1"/>
          </p:cNvSpPr>
          <p:nvPr>
            <p:ph idx="1"/>
          </p:nvPr>
        </p:nvSpPr>
        <p:spPr>
          <a:xfrm>
            <a:off x="609600" y="1376680"/>
            <a:ext cx="7924800" cy="4722495"/>
          </a:xfrm>
        </p:spPr>
        <p:txBody>
          <a:bodyPr/>
          <a:p>
            <a:pPr>
              <a:lnSpc>
                <a:spcPct val="100000"/>
              </a:lnSpc>
            </a:pPr>
            <a:r>
              <a:rPr lang="zh-CN" altLang="en-US" sz="2800" b="1">
                <a:sym typeface="+mn-ea"/>
              </a:rPr>
              <a:t>直流微电网的优点</a:t>
            </a:r>
            <a:r>
              <a:rPr lang="zh-CN" altLang="en-US" sz="2800">
                <a:sym typeface="+mn-ea"/>
              </a:rPr>
              <a:t>：</a:t>
            </a:r>
            <a:endParaRPr lang="zh-CN" altLang="en-US" sz="2800">
              <a:sym typeface="+mn-ea"/>
            </a:endParaRPr>
          </a:p>
          <a:p>
            <a:pPr marL="0" indent="0">
              <a:lnSpc>
                <a:spcPct val="100000"/>
              </a:lnSpc>
              <a:buNone/>
            </a:pPr>
            <a:r>
              <a:rPr lang="zh-CN" altLang="en-US" sz="2400">
                <a:sym typeface="+mn-ea"/>
              </a:rPr>
              <a:t>1)DG控制只取决于直流电压，无需考虑各DG之间的同步问题；</a:t>
            </a:r>
            <a:endParaRPr lang="zh-CN" altLang="en-US" sz="2400">
              <a:sym typeface="+mn-ea"/>
            </a:endParaRPr>
          </a:p>
          <a:p>
            <a:pPr marL="0" indent="0">
              <a:lnSpc>
                <a:spcPct val="100000"/>
              </a:lnSpc>
              <a:buNone/>
            </a:pPr>
            <a:r>
              <a:rPr lang="zh-CN" altLang="en-US" sz="2400">
                <a:sym typeface="+mn-ea"/>
              </a:rPr>
              <a:t>2)微电网的DG较易协同运行，在环流抑制上更具优势；</a:t>
            </a:r>
            <a:endParaRPr lang="zh-CN" altLang="en-US" sz="2400">
              <a:sym typeface="+mn-ea"/>
            </a:endParaRPr>
          </a:p>
          <a:p>
            <a:pPr marL="0" indent="0">
              <a:lnSpc>
                <a:spcPct val="100000"/>
              </a:lnSpc>
              <a:buNone/>
            </a:pPr>
            <a:r>
              <a:rPr lang="zh-CN" altLang="en-US" sz="2400">
                <a:sym typeface="+mn-ea"/>
              </a:rPr>
              <a:t>3)只有与主网连接处需要使用逆变器，系统成本和损耗大大降低，DG和负荷的波动由储能装置在直流侧补偿。</a:t>
            </a:r>
            <a:endParaRPr lang="zh-CN" altLang="en-US" sz="2800">
              <a:sym typeface="+mn-ea"/>
            </a:endParaRPr>
          </a:p>
          <a:p>
            <a:pPr>
              <a:lnSpc>
                <a:spcPct val="100000"/>
              </a:lnSpc>
            </a:pPr>
            <a:r>
              <a:rPr lang="zh-CN" altLang="en-US" sz="2800" b="1">
                <a:sym typeface="+mn-ea"/>
              </a:rPr>
              <a:t>直流微电网的缺点</a:t>
            </a:r>
            <a:r>
              <a:rPr lang="zh-CN" altLang="en-US" sz="2800">
                <a:sym typeface="+mn-ea"/>
              </a:rPr>
              <a:t>：</a:t>
            </a:r>
            <a:endParaRPr lang="zh-CN" altLang="en-US" sz="2800">
              <a:sym typeface="+mn-ea"/>
            </a:endParaRPr>
          </a:p>
          <a:p>
            <a:pPr marL="0" indent="0">
              <a:lnSpc>
                <a:spcPct val="100000"/>
              </a:lnSpc>
              <a:buNone/>
            </a:pPr>
            <a:r>
              <a:rPr lang="zh-CN" altLang="en-US" sz="2400">
                <a:sym typeface="+mn-ea"/>
              </a:rPr>
              <a:t>1)不能用变压器改变电压等级，换流站设备昂贵；</a:t>
            </a:r>
            <a:endParaRPr lang="zh-CN" altLang="en-US" sz="2400">
              <a:sym typeface="+mn-ea"/>
            </a:endParaRPr>
          </a:p>
          <a:p>
            <a:pPr marL="0" indent="0">
              <a:lnSpc>
                <a:spcPct val="100000"/>
              </a:lnSpc>
              <a:buNone/>
            </a:pPr>
            <a:r>
              <a:rPr lang="zh-CN" altLang="en-US" sz="2400">
                <a:sym typeface="+mn-ea"/>
              </a:rPr>
              <a:t>2)换流装置消耗大量无功功率，换流装置运行时在交流或直流 侧会产生谐波电流电压，换流装置几乎没有过载能力；</a:t>
            </a:r>
            <a:endParaRPr lang="zh-CN" altLang="en-US" sz="2400">
              <a:sym typeface="+mn-ea"/>
            </a:endParaRPr>
          </a:p>
          <a:p>
            <a:pPr marL="0" indent="0">
              <a:lnSpc>
                <a:spcPct val="100000"/>
              </a:lnSpc>
              <a:buNone/>
            </a:pPr>
            <a:r>
              <a:rPr lang="zh-CN" altLang="en-US" sz="2400">
                <a:sym typeface="+mn-ea"/>
              </a:rPr>
              <a:t>3)缺乏高压直流开关，直流系统无电流过零点，灭弧困难。</a:t>
            </a:r>
            <a:endParaRPr lang="zh-CN" altLang="en-US" sz="2400">
              <a:sym typeface="+mn-ea"/>
            </a:endParaRPr>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3.3 微电网分类</a:t>
            </a:r>
            <a:endParaRPr lang="en-US" altLang="zh-CN" sz="4400">
              <a:solidFill>
                <a:schemeClr val="tx1"/>
              </a:solidFill>
              <a:latin typeface="幼圆" panose="02010509060101010101" pitchFamily="1" charset="-122"/>
              <a:ea typeface="幼圆" panose="02010509060101010101" pitchFamily="1" charset="-122"/>
              <a:sym typeface="+mn-ea"/>
            </a:endParaRPr>
          </a:p>
        </p:txBody>
      </p:sp>
      <p:sp>
        <p:nvSpPr>
          <p:cNvPr id="3" name="内容占位符 2"/>
          <p:cNvSpPr>
            <a:spLocks noGrp="1"/>
          </p:cNvSpPr>
          <p:nvPr>
            <p:ph idx="1"/>
          </p:nvPr>
        </p:nvSpPr>
        <p:spPr>
          <a:xfrm>
            <a:off x="609600" y="1371600"/>
            <a:ext cx="8077200" cy="4876800"/>
          </a:xfrm>
        </p:spPr>
        <p:txBody>
          <a:bodyPr/>
          <a:p>
            <a:r>
              <a:rPr lang="zh-CN" altLang="en-US" sz="2800" b="1"/>
              <a:t>交流微电网</a:t>
            </a:r>
            <a:endParaRPr lang="zh-CN" altLang="en-US"/>
          </a:p>
          <a:p>
            <a:pPr marL="0" indent="0">
              <a:lnSpc>
                <a:spcPct val="90000"/>
              </a:lnSpc>
              <a:buNone/>
            </a:pPr>
            <a:r>
              <a:rPr lang="zh-CN" altLang="en-US" sz="2400"/>
              <a:t>       交流微电网是微电网的主要形式，典型结构如图3-3所示。交流微网中，DG、储能装置等均通过电力电子装置连接至交流母线，通过对公共联结点(PCC端口)处开关断路器的控制，可实现微电网并网运行与孤岛运行模式的转换。</a:t>
            </a:r>
            <a:endParaRPr lang="zh-CN" altLang="en-US" sz="2400"/>
          </a:p>
          <a:p>
            <a:pPr marL="0" indent="0">
              <a:buNone/>
            </a:pP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对象 -2147482492"/>
          <p:cNvGraphicFramePr>
            <a:graphicFrameLocks noChangeAspect="1"/>
          </p:cNvGraphicFramePr>
          <p:nvPr/>
        </p:nvGraphicFramePr>
        <p:xfrm>
          <a:off x="466725" y="3461385"/>
          <a:ext cx="7973695" cy="2787015"/>
        </p:xfrm>
        <a:graphic>
          <a:graphicData uri="http://schemas.openxmlformats.org/presentationml/2006/ole">
            <mc:AlternateContent xmlns:mc="http://schemas.openxmlformats.org/markup-compatibility/2006">
              <mc:Choice xmlns:v="urn:schemas-microsoft-com:vml" Requires="v">
                <p:oleObj spid="_x0000_s3076" name="" r:id="rId1" imgW="7378700" imgH="2755900" progId="Visio.Drawing.11">
                  <p:embed/>
                </p:oleObj>
              </mc:Choice>
              <mc:Fallback>
                <p:oleObj name="" r:id="rId1" imgW="7378700" imgH="2755900" progId="Visio.Drawing.11">
                  <p:embed/>
                  <p:pic>
                    <p:nvPicPr>
                      <p:cNvPr id="0" name="图片 3075"/>
                      <p:cNvPicPr/>
                      <p:nvPr/>
                    </p:nvPicPr>
                    <p:blipFill>
                      <a:blip r:embed="rId2"/>
                      <a:stretch>
                        <a:fillRect/>
                      </a:stretch>
                    </p:blipFill>
                    <p:spPr>
                      <a:xfrm>
                        <a:off x="466725" y="3461385"/>
                        <a:ext cx="7973695" cy="2787015"/>
                      </a:xfrm>
                      <a:prstGeom prst="rect">
                        <a:avLst/>
                      </a:prstGeom>
                      <a:noFill/>
                      <a:ln w="38100">
                        <a:noFill/>
                        <a:miter/>
                      </a:ln>
                    </p:spPr>
                  </p:pic>
                </p:oleObj>
              </mc:Fallback>
            </mc:AlternateContent>
          </a:graphicData>
        </a:graphic>
      </p:graphicFrame>
      <p:sp>
        <p:nvSpPr>
          <p:cNvPr id="100" name="文本框 99"/>
          <p:cNvSpPr txBox="1"/>
          <p:nvPr/>
        </p:nvSpPr>
        <p:spPr>
          <a:xfrm>
            <a:off x="2032000" y="6277610"/>
            <a:ext cx="5080000" cy="398780"/>
          </a:xfrm>
          <a:prstGeom prst="rect">
            <a:avLst/>
          </a:prstGeom>
          <a:noFill/>
          <a:ln w="9525">
            <a:noFill/>
          </a:ln>
        </p:spPr>
        <p:txBody>
          <a:bodyPr>
            <a:spAutoFit/>
          </a:bodyPr>
          <a:p>
            <a:pPr algn="ctr"/>
            <a:r>
              <a:rPr lang="zh-CN" sz="2000">
                <a:solidFill>
                  <a:schemeClr val="tx1"/>
                </a:solidFill>
                <a:ea typeface="宋体" panose="02010600030101010101" pitchFamily="2" charset="-122"/>
              </a:rPr>
              <a:t>图3-3 交流微电网结构</a:t>
            </a:r>
            <a:endParaRPr lang="zh-CN" altLang="en-US" sz="2000">
              <a:solidFill>
                <a:schemeClr val="tx1"/>
              </a:solidFill>
              <a:ea typeface="宋体" panose="02010600030101010101" pitchFamily="2" charset="-122"/>
            </a:endParaRPr>
          </a:p>
        </p:txBody>
      </p:sp>
    </p:spTree>
  </p:cSld>
  <p:clrMapOvr>
    <a:masterClrMapping/>
  </p:clrMapOvr>
  <p:transition>
    <p:pull dir="rd"/>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3.3 微电网分类</a:t>
            </a:r>
            <a:endParaRPr lang="en-US" altLang="zh-CN" sz="4400">
              <a:solidFill>
                <a:schemeClr val="tx1"/>
              </a:solidFill>
              <a:latin typeface="幼圆" panose="02010509060101010101" pitchFamily="1" charset="-122"/>
              <a:ea typeface="幼圆" panose="02010509060101010101" pitchFamily="1" charset="-122"/>
              <a:sym typeface="+mn-ea"/>
            </a:endParaRPr>
          </a:p>
        </p:txBody>
      </p:sp>
      <p:sp>
        <p:nvSpPr>
          <p:cNvPr id="3" name="内容占位符 2"/>
          <p:cNvSpPr>
            <a:spLocks noGrp="1"/>
          </p:cNvSpPr>
          <p:nvPr>
            <p:ph idx="1"/>
          </p:nvPr>
        </p:nvSpPr>
        <p:spPr/>
        <p:txBody>
          <a:bodyPr/>
          <a:p>
            <a:pPr>
              <a:lnSpc>
                <a:spcPct val="150000"/>
              </a:lnSpc>
            </a:pPr>
            <a:r>
              <a:rPr lang="zh-CN" altLang="en-US" sz="2800" b="1"/>
              <a:t>交流微电网的优点：</a:t>
            </a:r>
            <a:endParaRPr lang="zh-CN" altLang="en-US"/>
          </a:p>
          <a:p>
            <a:pPr marL="0" indent="0">
              <a:lnSpc>
                <a:spcPct val="150000"/>
              </a:lnSpc>
              <a:buNone/>
            </a:pPr>
            <a:r>
              <a:rPr lang="zh-CN" altLang="en-US" sz="2400"/>
              <a:t>1)交流微电网不需要采用昂贵的换流站，不存在换流时产生的谐波电流电压影响；</a:t>
            </a:r>
            <a:endParaRPr lang="zh-CN" altLang="en-US" sz="2400"/>
          </a:p>
          <a:p>
            <a:pPr marL="0" indent="0">
              <a:lnSpc>
                <a:spcPct val="150000"/>
              </a:lnSpc>
              <a:buNone/>
            </a:pPr>
            <a:r>
              <a:rPr lang="zh-CN" altLang="en-US" sz="2400"/>
              <a:t>2)存在电流自然过零点，灭弧容易。</a:t>
            </a:r>
            <a:endParaRPr lang="zh-CN" altLang="en-US"/>
          </a:p>
          <a:p>
            <a:pPr>
              <a:lnSpc>
                <a:spcPct val="150000"/>
              </a:lnSpc>
            </a:pPr>
            <a:r>
              <a:rPr lang="zh-CN" altLang="en-US" sz="2800" b="1"/>
              <a:t>交流微电网的缺点：</a:t>
            </a:r>
            <a:endParaRPr lang="zh-CN" altLang="en-US"/>
          </a:p>
          <a:p>
            <a:pPr marL="0" indent="0">
              <a:lnSpc>
                <a:spcPct val="150000"/>
              </a:lnSpc>
              <a:buNone/>
            </a:pPr>
            <a:r>
              <a:rPr lang="zh-CN" altLang="en-US" sz="2400"/>
              <a:t> 交流微网存在系统稳定问题，短路电流幅值具有随机性，有无功损耗和集肤效应等。</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000" b="1" dirty="0">
                <a:solidFill>
                  <a:srgbClr val="FFFF00"/>
                </a:solidFill>
                <a:effectLst>
                  <a:outerShdw blurRad="38100" dist="38100" dir="2700000">
                    <a:srgbClr val="C0C0C0"/>
                  </a:outerShdw>
                </a:effectLst>
                <a:ea typeface="楷体_GB2312" pitchFamily="1" charset="-122"/>
                <a:sym typeface="+mn-ea"/>
              </a:rPr>
              <a:t>第一章 概述</a:t>
            </a:r>
            <a:endParaRPr lang="zh-CN" altLang="en-US" sz="4000" b="1" dirty="0">
              <a:solidFill>
                <a:srgbClr val="FFFF00"/>
              </a:solidFill>
              <a:effectLst>
                <a:outerShdw blurRad="38100" dist="38100" dir="2700000">
                  <a:srgbClr val="C0C0C0"/>
                </a:outerShdw>
              </a:effectLst>
              <a:ea typeface="楷体_GB2312" pitchFamily="1" charset="-122"/>
              <a:sym typeface="+mn-ea"/>
            </a:endParaRPr>
          </a:p>
        </p:txBody>
      </p:sp>
      <p:sp>
        <p:nvSpPr>
          <p:cNvPr id="3" name="内容占位符 2"/>
          <p:cNvSpPr>
            <a:spLocks noGrp="1"/>
          </p:cNvSpPr>
          <p:nvPr>
            <p:ph idx="1"/>
          </p:nvPr>
        </p:nvSpPr>
        <p:spPr>
          <a:xfrm>
            <a:off x="609600" y="1371600"/>
            <a:ext cx="7924800" cy="4648200"/>
          </a:xfrm>
        </p:spPr>
        <p:txBody>
          <a:bodyPr/>
          <a:p>
            <a:pPr marL="0" indent="0">
              <a:buNone/>
            </a:pPr>
            <a:r>
              <a:rPr lang="en-US" altLang="zh-CN" dirty="0">
                <a:latin typeface="华文新魏" panose="02010800040101010101" pitchFamily="2" charset="-122"/>
                <a:ea typeface="华文新魏" panose="02010800040101010101" pitchFamily="2" charset="-122"/>
                <a:sym typeface="+mn-ea"/>
              </a:rPr>
              <a:t>               </a:t>
            </a:r>
            <a:r>
              <a:rPr lang="zh-CN" altLang="en-US" dirty="0">
                <a:latin typeface="华文新魏" panose="02010800040101010101" pitchFamily="2" charset="-122"/>
                <a:ea typeface="华文新魏" panose="02010800040101010101" pitchFamily="2" charset="-122"/>
                <a:sym typeface="+mn-ea"/>
              </a:rPr>
              <a:t>微电网基本结构</a:t>
            </a:r>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
        <p:nvSpPr>
          <p:cNvPr id="12303" name="Rectangle 3"/>
          <p:cNvSpPr/>
          <p:nvPr/>
        </p:nvSpPr>
        <p:spPr>
          <a:xfrm>
            <a:off x="473075" y="1915160"/>
            <a:ext cx="1709420" cy="2773045"/>
          </a:xfrm>
          <a:prstGeom prst="rect">
            <a:avLst/>
          </a:prstGeom>
          <a:noFill/>
          <a:ln w="38100" cap="flat" cmpd="sng">
            <a:solidFill>
              <a:srgbClr val="FF00FF"/>
            </a:solidFill>
            <a:prstDash val="solid"/>
            <a:miter/>
            <a:headEnd type="none" w="med" len="med"/>
            <a:tailEnd type="none" w="med" len="med"/>
          </a:ln>
        </p:spPr>
        <p:txBody>
          <a:bodyPr/>
          <a:p>
            <a:pPr>
              <a:lnSpc>
                <a:spcPct val="150000"/>
              </a:lnSpc>
              <a:spcBef>
                <a:spcPct val="50000"/>
              </a:spcBef>
              <a:buClr>
                <a:srgbClr val="003399"/>
              </a:buClr>
              <a:buFont typeface="Wingdings" panose="05000000000000000000" pitchFamily="2" charset="2"/>
              <a:buNone/>
            </a:pPr>
            <a:r>
              <a:rPr lang="zh-CN" altLang="en-US" sz="1200" dirty="0">
                <a:latin typeface="Tahoma" panose="020B0604030504040204" pitchFamily="34" charset="0"/>
                <a:ea typeface="华文细黑" panose="02010600040101010101" pitchFamily="2" charset="-122"/>
              </a:rPr>
              <a:t>燃汽轮机</a:t>
            </a:r>
            <a:endParaRPr lang="zh-CN" altLang="en-US" sz="1200" dirty="0">
              <a:latin typeface="Tahoma" panose="020B0604030504040204" pitchFamily="34" charset="0"/>
              <a:ea typeface="华文细黑" panose="02010600040101010101" pitchFamily="2" charset="-122"/>
            </a:endParaRPr>
          </a:p>
          <a:p>
            <a:pPr>
              <a:lnSpc>
                <a:spcPct val="150000"/>
              </a:lnSpc>
              <a:spcBef>
                <a:spcPct val="50000"/>
              </a:spcBef>
              <a:buClr>
                <a:srgbClr val="003399"/>
              </a:buClr>
              <a:buFont typeface="Wingdings" panose="05000000000000000000" pitchFamily="2" charset="2"/>
              <a:buNone/>
            </a:pPr>
            <a:r>
              <a:rPr lang="zh-CN" altLang="en-US" sz="1200" dirty="0">
                <a:latin typeface="Tahoma" panose="020B0604030504040204" pitchFamily="34" charset="0"/>
                <a:ea typeface="华文细黑" panose="02010600040101010101" pitchFamily="2" charset="-122"/>
              </a:rPr>
              <a:t>柴油发电机</a:t>
            </a:r>
            <a:endParaRPr lang="zh-CN" altLang="en-US" sz="1200" dirty="0">
              <a:latin typeface="Tahoma" panose="020B0604030504040204" pitchFamily="34" charset="0"/>
              <a:ea typeface="华文细黑" panose="02010600040101010101" pitchFamily="2" charset="-122"/>
            </a:endParaRPr>
          </a:p>
          <a:p>
            <a:pPr>
              <a:lnSpc>
                <a:spcPct val="150000"/>
              </a:lnSpc>
              <a:spcBef>
                <a:spcPct val="50000"/>
              </a:spcBef>
              <a:buClr>
                <a:srgbClr val="003399"/>
              </a:buClr>
              <a:buFont typeface="Wingdings" panose="05000000000000000000" pitchFamily="2" charset="2"/>
              <a:buNone/>
            </a:pPr>
            <a:r>
              <a:rPr lang="zh-CN" altLang="en-US" sz="1200" dirty="0">
                <a:latin typeface="Tahoma" panose="020B0604030504040204" pitchFamily="34" charset="0"/>
                <a:ea typeface="华文细黑" panose="02010600040101010101" pitchFamily="2" charset="-122"/>
              </a:rPr>
              <a:t>风力发电</a:t>
            </a:r>
            <a:endParaRPr lang="zh-CN" altLang="en-US" sz="1200" dirty="0">
              <a:latin typeface="Tahoma" panose="020B0604030504040204" pitchFamily="34" charset="0"/>
              <a:ea typeface="华文细黑" panose="02010600040101010101" pitchFamily="2" charset="-122"/>
            </a:endParaRPr>
          </a:p>
          <a:p>
            <a:pPr>
              <a:lnSpc>
                <a:spcPct val="150000"/>
              </a:lnSpc>
              <a:spcBef>
                <a:spcPct val="50000"/>
              </a:spcBef>
              <a:buClr>
                <a:srgbClr val="003399"/>
              </a:buClr>
              <a:buFont typeface="Wingdings" panose="05000000000000000000" pitchFamily="2" charset="2"/>
              <a:buNone/>
            </a:pPr>
            <a:r>
              <a:rPr lang="zh-CN" altLang="en-US" sz="1200" dirty="0">
                <a:latin typeface="Tahoma" panose="020B0604030504040204" pitchFamily="34" charset="0"/>
                <a:ea typeface="华文细黑" panose="02010600040101010101" pitchFamily="2" charset="-122"/>
              </a:rPr>
              <a:t>光伏发电</a:t>
            </a:r>
            <a:endParaRPr lang="zh-CN" altLang="en-US" sz="1200" dirty="0">
              <a:latin typeface="Tahoma" panose="020B0604030504040204" pitchFamily="34" charset="0"/>
              <a:ea typeface="华文细黑" panose="02010600040101010101" pitchFamily="2" charset="-122"/>
            </a:endParaRPr>
          </a:p>
          <a:p>
            <a:pPr>
              <a:lnSpc>
                <a:spcPct val="150000"/>
              </a:lnSpc>
              <a:spcBef>
                <a:spcPct val="50000"/>
              </a:spcBef>
              <a:buClr>
                <a:srgbClr val="003399"/>
              </a:buClr>
              <a:buFont typeface="Wingdings" panose="05000000000000000000" pitchFamily="2" charset="2"/>
              <a:buNone/>
            </a:pPr>
            <a:r>
              <a:rPr lang="zh-CN" altLang="en-US" sz="1200" dirty="0">
                <a:latin typeface="Tahoma" panose="020B0604030504040204" pitchFamily="34" charset="0"/>
                <a:ea typeface="华文细黑" panose="02010600040101010101" pitchFamily="2" charset="-122"/>
              </a:rPr>
              <a:t>沼气发电</a:t>
            </a:r>
            <a:endParaRPr lang="zh-CN" altLang="en-US" sz="1200" dirty="0">
              <a:latin typeface="Tahoma" panose="020B0604030504040204" pitchFamily="34" charset="0"/>
              <a:ea typeface="华文细黑" panose="02010600040101010101" pitchFamily="2" charset="-122"/>
            </a:endParaRPr>
          </a:p>
          <a:p>
            <a:pPr>
              <a:lnSpc>
                <a:spcPct val="150000"/>
              </a:lnSpc>
              <a:spcBef>
                <a:spcPct val="50000"/>
              </a:spcBef>
              <a:buClr>
                <a:srgbClr val="003399"/>
              </a:buClr>
              <a:buFont typeface="Wingdings" panose="05000000000000000000" pitchFamily="2" charset="2"/>
              <a:buNone/>
            </a:pPr>
            <a:r>
              <a:rPr lang="zh-CN" altLang="en-US" sz="1200" dirty="0">
                <a:latin typeface="Tahoma" panose="020B0604030504040204" pitchFamily="34" charset="0"/>
                <a:ea typeface="华文细黑" panose="02010600040101010101" pitchFamily="2" charset="-122"/>
              </a:rPr>
              <a:t>波浪能发电</a:t>
            </a:r>
            <a:endParaRPr lang="zh-CN" altLang="en-US" sz="1200" dirty="0">
              <a:latin typeface="Tahoma" panose="020B0604030504040204" pitchFamily="34" charset="0"/>
              <a:ea typeface="华文细黑" panose="02010600040101010101" pitchFamily="2" charset="-122"/>
            </a:endParaRPr>
          </a:p>
          <a:p>
            <a:pPr>
              <a:lnSpc>
                <a:spcPct val="150000"/>
              </a:lnSpc>
              <a:spcBef>
                <a:spcPct val="50000"/>
              </a:spcBef>
              <a:buClr>
                <a:srgbClr val="003399"/>
              </a:buClr>
              <a:buFont typeface="Wingdings" panose="05000000000000000000" pitchFamily="2" charset="2"/>
              <a:buNone/>
            </a:pPr>
            <a:r>
              <a:rPr lang="zh-CN" altLang="en-US" sz="1200" dirty="0">
                <a:latin typeface="Tahoma" panose="020B0604030504040204" pitchFamily="34" charset="0"/>
                <a:ea typeface="华文细黑" panose="02010600040101010101" pitchFamily="2" charset="-122"/>
              </a:rPr>
              <a:t>生物质能发电</a:t>
            </a:r>
            <a:endParaRPr lang="zh-CN" altLang="en-US" sz="1200" dirty="0">
              <a:latin typeface="Tahoma" panose="020B0604030504040204" pitchFamily="34" charset="0"/>
              <a:ea typeface="华文细黑" panose="02010600040101010101" pitchFamily="2" charset="-122"/>
            </a:endParaRPr>
          </a:p>
          <a:p>
            <a:pPr>
              <a:lnSpc>
                <a:spcPct val="80000"/>
              </a:lnSpc>
              <a:spcBef>
                <a:spcPct val="50000"/>
              </a:spcBef>
              <a:buClr>
                <a:srgbClr val="003399"/>
              </a:buClr>
              <a:buFont typeface="Wingdings" panose="05000000000000000000" pitchFamily="2" charset="2"/>
              <a:buNone/>
            </a:pPr>
            <a:endParaRPr lang="zh-CN" altLang="zh-CN" sz="1200" dirty="0">
              <a:latin typeface="Tahoma" panose="020B0604030504040204" pitchFamily="34" charset="0"/>
              <a:ea typeface="华文细黑" panose="02010600040101010101" pitchFamily="2" charset="-122"/>
            </a:endParaRPr>
          </a:p>
        </p:txBody>
      </p:sp>
      <p:sp>
        <p:nvSpPr>
          <p:cNvPr id="12300" name="Rectangle 3"/>
          <p:cNvSpPr/>
          <p:nvPr/>
        </p:nvSpPr>
        <p:spPr>
          <a:xfrm>
            <a:off x="2574290" y="1915160"/>
            <a:ext cx="1752600" cy="2773045"/>
          </a:xfrm>
          <a:prstGeom prst="rect">
            <a:avLst/>
          </a:prstGeom>
          <a:noFill/>
          <a:ln w="38100" cap="flat" cmpd="sng">
            <a:solidFill>
              <a:srgbClr val="FF00FF"/>
            </a:solidFill>
            <a:prstDash val="solid"/>
            <a:miter/>
            <a:headEnd type="none" w="med" len="med"/>
            <a:tailEnd type="none" w="med" len="med"/>
          </a:ln>
        </p:spPr>
        <p:txBody>
          <a:bodyPr/>
          <a:p>
            <a:pPr>
              <a:lnSpc>
                <a:spcPct val="150000"/>
              </a:lnSpc>
              <a:spcBef>
                <a:spcPct val="50000"/>
              </a:spcBef>
              <a:buClr>
                <a:srgbClr val="003399"/>
              </a:buClr>
              <a:buFont typeface="Wingdings" panose="05000000000000000000" pitchFamily="2" charset="2"/>
              <a:buNone/>
            </a:pPr>
            <a:r>
              <a:rPr lang="zh-CN" altLang="en-US" sz="1200" dirty="0">
                <a:latin typeface="Tahoma" panose="020B0604030504040204" pitchFamily="34" charset="0"/>
                <a:ea typeface="华文细黑" panose="02010600040101010101" pitchFamily="2" charset="-122"/>
              </a:rPr>
              <a:t>数据采集和监控系统（</a:t>
            </a:r>
            <a:r>
              <a:rPr lang="zh-CN" altLang="zh-CN" sz="1200" dirty="0">
                <a:latin typeface="Tahoma" panose="020B0604030504040204" pitchFamily="34" charset="0"/>
                <a:ea typeface="华文细黑" panose="02010600040101010101" pitchFamily="2" charset="-122"/>
              </a:rPr>
              <a:t>SCADA</a:t>
            </a:r>
            <a:r>
              <a:rPr lang="zh-CN" altLang="en-US" sz="1200" dirty="0">
                <a:latin typeface="Tahoma" panose="020B0604030504040204" pitchFamily="34" charset="0"/>
                <a:ea typeface="华文细黑" panose="02010600040101010101" pitchFamily="2" charset="-122"/>
              </a:rPr>
              <a:t>）</a:t>
            </a:r>
            <a:endParaRPr lang="zh-CN" altLang="en-US" sz="1200" dirty="0">
              <a:latin typeface="Tahoma" panose="020B0604030504040204" pitchFamily="34" charset="0"/>
              <a:ea typeface="华文细黑" panose="02010600040101010101" pitchFamily="2" charset="-122"/>
            </a:endParaRPr>
          </a:p>
          <a:p>
            <a:pPr>
              <a:lnSpc>
                <a:spcPct val="150000"/>
              </a:lnSpc>
              <a:spcBef>
                <a:spcPct val="50000"/>
              </a:spcBef>
              <a:buClr>
                <a:srgbClr val="003399"/>
              </a:buClr>
              <a:buFont typeface="Wingdings" panose="05000000000000000000" pitchFamily="2" charset="2"/>
              <a:buNone/>
            </a:pPr>
            <a:r>
              <a:rPr lang="zh-CN" altLang="en-US" sz="1200" dirty="0">
                <a:latin typeface="Tahoma" panose="020B0604030504040204" pitchFamily="34" charset="0"/>
                <a:ea typeface="华文细黑" panose="02010600040101010101" pitchFamily="2" charset="-122"/>
              </a:rPr>
              <a:t>自动发电控制（</a:t>
            </a:r>
            <a:r>
              <a:rPr lang="zh-CN" altLang="zh-CN" sz="1200" dirty="0">
                <a:latin typeface="Tahoma" panose="020B0604030504040204" pitchFamily="34" charset="0"/>
                <a:ea typeface="华文细黑" panose="02010600040101010101" pitchFamily="2" charset="-122"/>
              </a:rPr>
              <a:t>AGC</a:t>
            </a:r>
            <a:r>
              <a:rPr lang="zh-CN" altLang="en-US" sz="1200" dirty="0">
                <a:latin typeface="Tahoma" panose="020B0604030504040204" pitchFamily="34" charset="0"/>
                <a:ea typeface="华文细黑" panose="02010600040101010101" pitchFamily="2" charset="-122"/>
              </a:rPr>
              <a:t>）</a:t>
            </a:r>
            <a:endParaRPr lang="zh-CN" altLang="en-US" sz="1200" dirty="0">
              <a:latin typeface="Tahoma" panose="020B0604030504040204" pitchFamily="34" charset="0"/>
              <a:ea typeface="华文细黑" panose="02010600040101010101" pitchFamily="2" charset="-122"/>
            </a:endParaRPr>
          </a:p>
          <a:p>
            <a:pPr>
              <a:lnSpc>
                <a:spcPct val="150000"/>
              </a:lnSpc>
              <a:spcBef>
                <a:spcPct val="50000"/>
              </a:spcBef>
              <a:buClr>
                <a:srgbClr val="003399"/>
              </a:buClr>
              <a:buFont typeface="Wingdings" panose="05000000000000000000" pitchFamily="2" charset="2"/>
              <a:buNone/>
            </a:pPr>
            <a:r>
              <a:rPr lang="zh-CN" altLang="en-US" sz="1200" dirty="0">
                <a:latin typeface="Tahoma" panose="020B0604030504040204" pitchFamily="34" charset="0"/>
                <a:ea typeface="华文细黑" panose="02010600040101010101" pitchFamily="2" charset="-122"/>
              </a:rPr>
              <a:t>经济调动控制（</a:t>
            </a:r>
            <a:r>
              <a:rPr lang="zh-CN" altLang="zh-CN" sz="1200" dirty="0">
                <a:latin typeface="Tahoma" panose="020B0604030504040204" pitchFamily="34" charset="0"/>
                <a:ea typeface="华文细黑" panose="02010600040101010101" pitchFamily="2" charset="-122"/>
              </a:rPr>
              <a:t>EDC</a:t>
            </a:r>
            <a:r>
              <a:rPr lang="zh-CN" altLang="en-US" sz="1200" dirty="0">
                <a:latin typeface="Tahoma" panose="020B0604030504040204" pitchFamily="34" charset="0"/>
                <a:ea typeface="华文细黑" panose="02010600040101010101" pitchFamily="2" charset="-122"/>
              </a:rPr>
              <a:t>）</a:t>
            </a:r>
            <a:endParaRPr lang="zh-CN" altLang="en-US" sz="1200" dirty="0">
              <a:latin typeface="Tahoma" panose="020B0604030504040204" pitchFamily="34" charset="0"/>
              <a:ea typeface="华文细黑" panose="02010600040101010101" pitchFamily="2" charset="-122"/>
            </a:endParaRPr>
          </a:p>
          <a:p>
            <a:pPr>
              <a:lnSpc>
                <a:spcPct val="150000"/>
              </a:lnSpc>
              <a:spcBef>
                <a:spcPct val="50000"/>
              </a:spcBef>
              <a:buClr>
                <a:srgbClr val="003399"/>
              </a:buClr>
              <a:buFont typeface="Wingdings" panose="05000000000000000000" pitchFamily="2" charset="2"/>
              <a:buNone/>
            </a:pPr>
            <a:r>
              <a:rPr lang="zh-CN" altLang="en-US" sz="1200" dirty="0">
                <a:latin typeface="Tahoma" panose="020B0604030504040204" pitchFamily="34" charset="0"/>
                <a:ea typeface="华文细黑" panose="02010600040101010101" pitchFamily="2" charset="-122"/>
              </a:rPr>
              <a:t>电力系统状态故估计（</a:t>
            </a:r>
            <a:r>
              <a:rPr lang="zh-CN" altLang="zh-CN" sz="1200" dirty="0">
                <a:latin typeface="Tahoma" panose="020B0604030504040204" pitchFamily="34" charset="0"/>
                <a:ea typeface="华文细黑" panose="02010600040101010101" pitchFamily="2" charset="-122"/>
              </a:rPr>
              <a:t>State Estimator</a:t>
            </a:r>
            <a:r>
              <a:rPr lang="zh-CN" altLang="en-US" sz="1200" dirty="0">
                <a:latin typeface="Tahoma" panose="020B0604030504040204" pitchFamily="34" charset="0"/>
                <a:ea typeface="华文细黑" panose="02010600040101010101" pitchFamily="2" charset="-122"/>
              </a:rPr>
              <a:t>）</a:t>
            </a:r>
            <a:endParaRPr lang="zh-CN" altLang="en-US" sz="1200" dirty="0">
              <a:latin typeface="Tahoma" panose="020B0604030504040204" pitchFamily="34" charset="0"/>
              <a:ea typeface="华文细黑" panose="02010600040101010101" pitchFamily="2" charset="-122"/>
            </a:endParaRPr>
          </a:p>
          <a:p>
            <a:pPr>
              <a:lnSpc>
                <a:spcPct val="150000"/>
              </a:lnSpc>
              <a:spcBef>
                <a:spcPct val="50000"/>
              </a:spcBef>
              <a:buClr>
                <a:srgbClr val="003399"/>
              </a:buClr>
              <a:buFont typeface="Wingdings" panose="05000000000000000000" pitchFamily="2" charset="2"/>
              <a:buNone/>
            </a:pPr>
            <a:r>
              <a:rPr lang="zh-CN" altLang="en-US" sz="1200" dirty="0">
                <a:latin typeface="Tahoma" panose="020B0604030504040204" pitchFamily="34" charset="0"/>
                <a:ea typeface="华文细黑" panose="02010600040101010101" pitchFamily="2" charset="-122"/>
              </a:rPr>
              <a:t>安全分析（</a:t>
            </a:r>
            <a:r>
              <a:rPr lang="zh-CN" altLang="zh-CN" sz="1200" dirty="0">
                <a:latin typeface="Tahoma" panose="020B0604030504040204" pitchFamily="34" charset="0"/>
                <a:ea typeface="华文细黑" panose="02010600040101010101" pitchFamily="2" charset="-122"/>
              </a:rPr>
              <a:t>Security Analysis</a:t>
            </a:r>
            <a:r>
              <a:rPr lang="zh-CN" altLang="en-US" sz="1200" dirty="0">
                <a:latin typeface="Tahoma" panose="020B0604030504040204" pitchFamily="34" charset="0"/>
                <a:ea typeface="华文细黑" panose="02010600040101010101" pitchFamily="2" charset="-122"/>
              </a:rPr>
              <a:t>）</a:t>
            </a:r>
            <a:endParaRPr lang="zh-CN" altLang="en-US" sz="1200" dirty="0">
              <a:latin typeface="Tahoma" panose="020B0604030504040204" pitchFamily="34" charset="0"/>
              <a:ea typeface="华文细黑" panose="02010600040101010101" pitchFamily="2" charset="-122"/>
            </a:endParaRPr>
          </a:p>
          <a:p>
            <a:pPr>
              <a:lnSpc>
                <a:spcPct val="80000"/>
              </a:lnSpc>
              <a:spcBef>
                <a:spcPct val="50000"/>
              </a:spcBef>
              <a:buClr>
                <a:srgbClr val="003399"/>
              </a:buClr>
              <a:buFont typeface="Wingdings" panose="05000000000000000000" pitchFamily="2" charset="2"/>
              <a:buNone/>
            </a:pPr>
            <a:endParaRPr lang="zh-CN" altLang="zh-CN" sz="1200" dirty="0">
              <a:latin typeface="Tahoma" panose="020B0604030504040204" pitchFamily="34" charset="0"/>
              <a:ea typeface="华文细黑" panose="02010600040101010101" pitchFamily="2" charset="-122"/>
            </a:endParaRPr>
          </a:p>
        </p:txBody>
      </p:sp>
      <p:sp>
        <p:nvSpPr>
          <p:cNvPr id="12301" name="Rectangle 3"/>
          <p:cNvSpPr/>
          <p:nvPr/>
        </p:nvSpPr>
        <p:spPr>
          <a:xfrm>
            <a:off x="4752975" y="1937068"/>
            <a:ext cx="1800225" cy="2751137"/>
          </a:xfrm>
          <a:prstGeom prst="rect">
            <a:avLst/>
          </a:prstGeom>
          <a:noFill/>
          <a:ln w="38100" cap="flat" cmpd="sng">
            <a:solidFill>
              <a:srgbClr val="FF00FF"/>
            </a:solidFill>
            <a:prstDash val="solid"/>
            <a:miter/>
            <a:headEnd type="none" w="med" len="med"/>
            <a:tailEnd type="none" w="med" len="med"/>
          </a:ln>
        </p:spPr>
        <p:txBody>
          <a:bodyPr/>
          <a:p>
            <a:pPr>
              <a:lnSpc>
                <a:spcPct val="150000"/>
              </a:lnSpc>
              <a:spcBef>
                <a:spcPct val="50000"/>
              </a:spcBef>
              <a:buClr>
                <a:srgbClr val="003399"/>
              </a:buClr>
              <a:buFont typeface="Wingdings" panose="05000000000000000000" pitchFamily="2" charset="2"/>
              <a:buNone/>
            </a:pPr>
            <a:r>
              <a:rPr lang="zh-CN" altLang="en-US" sz="1200" dirty="0">
                <a:latin typeface="Tahoma" panose="020B0604030504040204" pitchFamily="34" charset="0"/>
                <a:ea typeface="华文细黑" panose="02010600040101010101" pitchFamily="2" charset="-122"/>
              </a:rPr>
              <a:t>数字化变电站</a:t>
            </a:r>
            <a:endParaRPr lang="zh-CN" altLang="en-US" sz="1200" dirty="0">
              <a:latin typeface="Tahoma" panose="020B0604030504040204" pitchFamily="34" charset="0"/>
              <a:ea typeface="华文细黑" panose="02010600040101010101" pitchFamily="2" charset="-122"/>
            </a:endParaRPr>
          </a:p>
          <a:p>
            <a:pPr>
              <a:lnSpc>
                <a:spcPct val="150000"/>
              </a:lnSpc>
              <a:spcBef>
                <a:spcPct val="50000"/>
              </a:spcBef>
              <a:buClr>
                <a:srgbClr val="003399"/>
              </a:buClr>
              <a:buFont typeface="Wingdings" panose="05000000000000000000" pitchFamily="2" charset="2"/>
              <a:buNone/>
            </a:pPr>
            <a:r>
              <a:rPr lang="zh-CN" altLang="en-US" sz="1200" dirty="0">
                <a:latin typeface="Tahoma" panose="020B0604030504040204" pitchFamily="34" charset="0"/>
                <a:ea typeface="华文细黑" panose="02010600040101010101" pitchFamily="2" charset="-122"/>
              </a:rPr>
              <a:t>智能继电保护系统</a:t>
            </a:r>
            <a:endParaRPr lang="zh-CN" altLang="en-US" sz="1200" dirty="0">
              <a:latin typeface="Tahoma" panose="020B0604030504040204" pitchFamily="34" charset="0"/>
              <a:ea typeface="华文细黑" panose="02010600040101010101" pitchFamily="2" charset="-122"/>
            </a:endParaRPr>
          </a:p>
          <a:p>
            <a:pPr>
              <a:lnSpc>
                <a:spcPct val="150000"/>
              </a:lnSpc>
              <a:spcBef>
                <a:spcPct val="50000"/>
              </a:spcBef>
              <a:buClr>
                <a:srgbClr val="003399"/>
              </a:buClr>
              <a:buFont typeface="Wingdings" panose="05000000000000000000" pitchFamily="2" charset="2"/>
              <a:buNone/>
            </a:pPr>
            <a:r>
              <a:rPr lang="zh-CN" altLang="en-US" sz="1200" dirty="0">
                <a:latin typeface="Tahoma" panose="020B0604030504040204" pitchFamily="34" charset="0"/>
                <a:ea typeface="华文细黑" panose="02010600040101010101" pitchFamily="2" charset="-122"/>
              </a:rPr>
              <a:t>电力线路在线监测系统</a:t>
            </a:r>
            <a:endParaRPr lang="zh-CN" altLang="en-US" sz="1200" dirty="0">
              <a:latin typeface="Tahoma" panose="020B0604030504040204" pitchFamily="34" charset="0"/>
              <a:ea typeface="华文细黑" panose="02010600040101010101" pitchFamily="2" charset="-122"/>
            </a:endParaRPr>
          </a:p>
          <a:p>
            <a:pPr>
              <a:lnSpc>
                <a:spcPct val="150000"/>
              </a:lnSpc>
              <a:spcBef>
                <a:spcPct val="50000"/>
              </a:spcBef>
              <a:buClr>
                <a:srgbClr val="003399"/>
              </a:buClr>
              <a:buFont typeface="Wingdings" panose="05000000000000000000" pitchFamily="2" charset="2"/>
              <a:buNone/>
            </a:pPr>
            <a:r>
              <a:rPr lang="zh-CN" altLang="en-US" sz="1200" dirty="0">
                <a:latin typeface="Tahoma" panose="020B0604030504040204" pitchFamily="34" charset="0"/>
                <a:ea typeface="华文细黑" panose="02010600040101010101" pitchFamily="2" charset="-122"/>
              </a:rPr>
              <a:t>电力故障实时报警系统</a:t>
            </a:r>
            <a:endParaRPr lang="zh-CN" altLang="en-US" sz="1200" dirty="0">
              <a:latin typeface="Tahoma" panose="020B0604030504040204" pitchFamily="34" charset="0"/>
              <a:ea typeface="华文细黑" panose="02010600040101010101" pitchFamily="2" charset="-122"/>
            </a:endParaRPr>
          </a:p>
          <a:p>
            <a:pPr>
              <a:lnSpc>
                <a:spcPct val="150000"/>
              </a:lnSpc>
              <a:spcBef>
                <a:spcPct val="50000"/>
              </a:spcBef>
              <a:buClr>
                <a:srgbClr val="003399"/>
              </a:buClr>
              <a:buFont typeface="Wingdings" panose="05000000000000000000" pitchFamily="2" charset="2"/>
              <a:buNone/>
            </a:pPr>
            <a:r>
              <a:rPr lang="zh-CN" altLang="en-US" sz="1200" dirty="0">
                <a:latin typeface="Tahoma" panose="020B0604030504040204" pitchFamily="34" charset="0"/>
                <a:ea typeface="华文细黑" panose="02010600040101010101" pitchFamily="2" charset="-122"/>
              </a:rPr>
              <a:t>智能调度系统</a:t>
            </a:r>
            <a:endParaRPr lang="zh-CN" altLang="en-US" sz="1200" dirty="0">
              <a:latin typeface="Tahoma" panose="020B0604030504040204" pitchFamily="34" charset="0"/>
              <a:ea typeface="华文细黑" panose="02010600040101010101" pitchFamily="2" charset="-122"/>
            </a:endParaRPr>
          </a:p>
          <a:p>
            <a:pPr>
              <a:lnSpc>
                <a:spcPct val="80000"/>
              </a:lnSpc>
              <a:spcBef>
                <a:spcPct val="50000"/>
              </a:spcBef>
              <a:buClr>
                <a:srgbClr val="003399"/>
              </a:buClr>
              <a:buFont typeface="Wingdings" panose="05000000000000000000" pitchFamily="2" charset="2"/>
              <a:buNone/>
            </a:pPr>
            <a:endParaRPr lang="zh-CN" altLang="zh-CN" sz="1200" dirty="0">
              <a:latin typeface="Tahoma" panose="020B0604030504040204" pitchFamily="34" charset="0"/>
              <a:ea typeface="华文细黑" panose="02010600040101010101" pitchFamily="2" charset="-122"/>
            </a:endParaRPr>
          </a:p>
        </p:txBody>
      </p:sp>
      <p:sp>
        <p:nvSpPr>
          <p:cNvPr id="12302" name="Rectangle 3"/>
          <p:cNvSpPr/>
          <p:nvPr/>
        </p:nvSpPr>
        <p:spPr>
          <a:xfrm>
            <a:off x="6814820" y="1934210"/>
            <a:ext cx="1718945" cy="2734945"/>
          </a:xfrm>
          <a:prstGeom prst="rect">
            <a:avLst/>
          </a:prstGeom>
          <a:noFill/>
          <a:ln w="38100" cap="flat" cmpd="sng">
            <a:solidFill>
              <a:srgbClr val="FF00FF"/>
            </a:solidFill>
            <a:prstDash val="solid"/>
            <a:miter/>
            <a:headEnd type="none" w="med" len="med"/>
            <a:tailEnd type="none" w="med" len="med"/>
          </a:ln>
        </p:spPr>
        <p:txBody>
          <a:bodyPr/>
          <a:p>
            <a:pPr>
              <a:lnSpc>
                <a:spcPct val="150000"/>
              </a:lnSpc>
              <a:spcBef>
                <a:spcPct val="50000"/>
              </a:spcBef>
              <a:buClr>
                <a:srgbClr val="003399"/>
              </a:buClr>
              <a:buFont typeface="Wingdings" panose="05000000000000000000" pitchFamily="2" charset="2"/>
              <a:buNone/>
            </a:pPr>
            <a:r>
              <a:rPr lang="zh-CN" altLang="en-US" sz="1200" dirty="0">
                <a:latin typeface="Tahoma" panose="020B0604030504040204" pitchFamily="34" charset="0"/>
                <a:ea typeface="华文细黑" panose="02010600040101010101" pitchFamily="2" charset="-122"/>
              </a:rPr>
              <a:t>智能电表</a:t>
            </a:r>
            <a:endParaRPr lang="zh-CN" altLang="en-US" sz="1200" dirty="0">
              <a:latin typeface="Tahoma" panose="020B0604030504040204" pitchFamily="34" charset="0"/>
              <a:ea typeface="华文细黑" panose="02010600040101010101" pitchFamily="2" charset="-122"/>
            </a:endParaRPr>
          </a:p>
          <a:p>
            <a:pPr>
              <a:lnSpc>
                <a:spcPct val="150000"/>
              </a:lnSpc>
              <a:spcBef>
                <a:spcPct val="50000"/>
              </a:spcBef>
              <a:buClr>
                <a:srgbClr val="003399"/>
              </a:buClr>
              <a:buFont typeface="Wingdings" panose="05000000000000000000" pitchFamily="2" charset="2"/>
              <a:buNone/>
            </a:pPr>
            <a:r>
              <a:rPr lang="zh-CN" altLang="en-US" sz="1200" dirty="0">
                <a:latin typeface="Tahoma" panose="020B0604030504040204" pitchFamily="34" charset="0"/>
                <a:ea typeface="华文细黑" panose="02010600040101010101" pitchFamily="2" charset="-122"/>
              </a:rPr>
              <a:t>远程抄表系统</a:t>
            </a:r>
            <a:endParaRPr lang="zh-CN" altLang="en-US" sz="1200" dirty="0">
              <a:latin typeface="Tahoma" panose="020B0604030504040204" pitchFamily="34" charset="0"/>
              <a:ea typeface="华文细黑" panose="02010600040101010101" pitchFamily="2" charset="-122"/>
            </a:endParaRPr>
          </a:p>
          <a:p>
            <a:pPr>
              <a:lnSpc>
                <a:spcPct val="150000"/>
              </a:lnSpc>
              <a:spcBef>
                <a:spcPct val="50000"/>
              </a:spcBef>
              <a:buClr>
                <a:srgbClr val="003399"/>
              </a:buClr>
              <a:buFont typeface="Wingdings" panose="05000000000000000000" pitchFamily="2" charset="2"/>
              <a:buNone/>
            </a:pPr>
            <a:r>
              <a:rPr lang="zh-CN" altLang="en-US" sz="1200" dirty="0">
                <a:latin typeface="Tahoma" panose="020B0604030504040204" pitchFamily="34" charset="0"/>
                <a:ea typeface="华文细黑" panose="02010600040101010101" pitchFamily="2" charset="-122"/>
              </a:rPr>
              <a:t>负荷监测系统</a:t>
            </a:r>
            <a:endParaRPr lang="zh-CN" altLang="en-US" sz="1200" dirty="0">
              <a:latin typeface="Tahoma" panose="020B0604030504040204" pitchFamily="34" charset="0"/>
              <a:ea typeface="华文细黑" panose="02010600040101010101" pitchFamily="2" charset="-122"/>
            </a:endParaRPr>
          </a:p>
          <a:p>
            <a:pPr>
              <a:lnSpc>
                <a:spcPct val="150000"/>
              </a:lnSpc>
              <a:spcBef>
                <a:spcPct val="50000"/>
              </a:spcBef>
              <a:buClr>
                <a:srgbClr val="003399"/>
              </a:buClr>
              <a:buFont typeface="Wingdings" panose="05000000000000000000" pitchFamily="2" charset="2"/>
              <a:buNone/>
            </a:pPr>
            <a:r>
              <a:rPr lang="zh-CN" altLang="en-US" sz="1200" dirty="0">
                <a:latin typeface="Tahoma" panose="020B0604030504040204" pitchFamily="34" charset="0"/>
                <a:ea typeface="华文细黑" panose="02010600040101010101" pitchFamily="2" charset="-122"/>
              </a:rPr>
              <a:t>无功补偿系统</a:t>
            </a:r>
            <a:endParaRPr lang="zh-CN" altLang="en-US" sz="1200" dirty="0">
              <a:latin typeface="Tahoma" panose="020B0604030504040204" pitchFamily="34" charset="0"/>
              <a:ea typeface="华文细黑" panose="02010600040101010101" pitchFamily="2" charset="-122"/>
            </a:endParaRPr>
          </a:p>
          <a:p>
            <a:pPr>
              <a:lnSpc>
                <a:spcPct val="80000"/>
              </a:lnSpc>
              <a:spcBef>
                <a:spcPct val="50000"/>
              </a:spcBef>
              <a:buClr>
                <a:srgbClr val="003399"/>
              </a:buClr>
              <a:buFont typeface="Wingdings" panose="05000000000000000000" pitchFamily="2" charset="2"/>
              <a:buNone/>
            </a:pPr>
            <a:endParaRPr lang="zh-CN" altLang="zh-CN" sz="1200" dirty="0">
              <a:latin typeface="Tahoma" panose="020B0604030504040204" pitchFamily="34" charset="0"/>
              <a:ea typeface="华文细黑" panose="02010600040101010101" pitchFamily="2" charset="-122"/>
            </a:endParaRPr>
          </a:p>
        </p:txBody>
      </p:sp>
      <p:sp>
        <p:nvSpPr>
          <p:cNvPr id="12292" name="AutoShape 5"/>
          <p:cNvSpPr/>
          <p:nvPr/>
        </p:nvSpPr>
        <p:spPr>
          <a:xfrm>
            <a:off x="614045" y="4923155"/>
            <a:ext cx="1568450" cy="642938"/>
          </a:xfrm>
          <a:prstGeom prst="cube">
            <a:avLst>
              <a:gd name="adj" fmla="val 3352"/>
            </a:avLst>
          </a:prstGeom>
          <a:gradFill rotWithShape="0">
            <a:gsLst>
              <a:gs pos="0">
                <a:srgbClr val="5E7565"/>
              </a:gs>
              <a:gs pos="50000">
                <a:srgbClr val="CDFFDD"/>
              </a:gs>
              <a:gs pos="100000">
                <a:srgbClr val="5E7565"/>
              </a:gs>
            </a:gsLst>
            <a:lin ang="5400000" scaled="1"/>
            <a:tileRect/>
          </a:gradFill>
          <a:ln w="9525">
            <a:noFill/>
          </a:ln>
        </p:spPr>
        <p:txBody>
          <a:bodyPr lIns="0" tIns="0" rIns="0" bIns="0" anchor="ctr"/>
          <a:p>
            <a:pPr>
              <a:lnSpc>
                <a:spcPct val="110000"/>
              </a:lnSpc>
            </a:pPr>
            <a:endParaRPr lang="zh-CN" altLang="en-US" sz="1400" dirty="0">
              <a:latin typeface="Times New Roman" panose="02020603050405020304" pitchFamily="2" charset="0"/>
            </a:endParaRPr>
          </a:p>
          <a:p>
            <a:pPr>
              <a:lnSpc>
                <a:spcPct val="110000"/>
              </a:lnSpc>
            </a:pPr>
            <a:r>
              <a:rPr lang="zh-CN" altLang="en-US" sz="2000" b="1" dirty="0">
                <a:solidFill>
                  <a:srgbClr val="0000FF"/>
                </a:solidFill>
                <a:latin typeface="黑体" panose="02010609060101010101" pitchFamily="1" charset="-122"/>
                <a:ea typeface="黑体" panose="02010609060101010101" pitchFamily="1" charset="-122"/>
                <a:sym typeface="Arial" panose="020B0604020202020204" pitchFamily="34" charset="0"/>
              </a:rPr>
              <a:t>分布式微能源</a:t>
            </a:r>
            <a:r>
              <a:rPr lang="zh-CN" altLang="en-US" sz="2000" b="1" dirty="0">
                <a:solidFill>
                  <a:schemeClr val="accent1"/>
                </a:solidFill>
                <a:latin typeface="黑体" panose="02010609060101010101" pitchFamily="1" charset="-122"/>
                <a:ea typeface="黑体" panose="02010609060101010101" pitchFamily="1" charset="-122"/>
                <a:sym typeface="Arial" panose="020B0604020202020204" pitchFamily="34" charset="0"/>
              </a:rPr>
              <a:t> </a:t>
            </a:r>
            <a:endParaRPr lang="zh-CN" altLang="en-US" sz="2000" dirty="0">
              <a:solidFill>
                <a:schemeClr val="accent1"/>
              </a:solidFill>
              <a:latin typeface="黑体" panose="02010609060101010101" pitchFamily="1" charset="-122"/>
              <a:ea typeface="黑体" panose="02010609060101010101" pitchFamily="1" charset="-122"/>
              <a:sym typeface="Arial" panose="020B0604020202020204" pitchFamily="34" charset="0"/>
            </a:endParaRPr>
          </a:p>
          <a:p>
            <a:endParaRPr lang="zh-CN" altLang="en-US" sz="1600" b="1" dirty="0">
              <a:latin typeface="Times New Roman" panose="02020603050405020304" pitchFamily="2" charset="0"/>
            </a:endParaRPr>
          </a:p>
        </p:txBody>
      </p:sp>
      <p:sp>
        <p:nvSpPr>
          <p:cNvPr id="12293" name="AutoShape 6"/>
          <p:cNvSpPr/>
          <p:nvPr/>
        </p:nvSpPr>
        <p:spPr>
          <a:xfrm>
            <a:off x="2458720" y="4923155"/>
            <a:ext cx="1868170" cy="622935"/>
          </a:xfrm>
          <a:prstGeom prst="cube">
            <a:avLst>
              <a:gd name="adj" fmla="val 3352"/>
            </a:avLst>
          </a:prstGeom>
          <a:gradFill rotWithShape="0">
            <a:gsLst>
              <a:gs pos="0">
                <a:srgbClr val="5E7565"/>
              </a:gs>
              <a:gs pos="50000">
                <a:srgbClr val="CDFFDD"/>
              </a:gs>
              <a:gs pos="100000">
                <a:srgbClr val="5E7565"/>
              </a:gs>
            </a:gsLst>
            <a:lin ang="5400000" scaled="1"/>
            <a:tileRect/>
          </a:gradFill>
          <a:ln w="9525">
            <a:noFill/>
          </a:ln>
        </p:spPr>
        <p:txBody>
          <a:bodyPr lIns="0" tIns="0" rIns="0" bIns="0" anchor="ctr"/>
          <a:p>
            <a:pPr>
              <a:lnSpc>
                <a:spcPct val="110000"/>
              </a:lnSpc>
            </a:pPr>
            <a:r>
              <a:rPr lang="en-US" altLang="zh-CN" sz="2000" b="1" dirty="0">
                <a:solidFill>
                  <a:srgbClr val="0000FF"/>
                </a:solidFill>
                <a:latin typeface="黑体" panose="02010609060101010101" pitchFamily="1" charset="-122"/>
                <a:ea typeface="黑体" panose="02010609060101010101" pitchFamily="1" charset="-122"/>
                <a:sym typeface="Arial" panose="020B0604020202020204" pitchFamily="34" charset="0"/>
              </a:rPr>
              <a:t> </a:t>
            </a:r>
            <a:r>
              <a:rPr lang="zh-CN" altLang="en-US" sz="2000" b="1" dirty="0">
                <a:solidFill>
                  <a:srgbClr val="0000FF"/>
                </a:solidFill>
                <a:latin typeface="黑体" panose="02010609060101010101" pitchFamily="1" charset="-122"/>
                <a:ea typeface="黑体" panose="02010609060101010101" pitchFamily="1" charset="-122"/>
                <a:sym typeface="Arial" panose="020B0604020202020204" pitchFamily="34" charset="0"/>
              </a:rPr>
              <a:t>能量管理系统</a:t>
            </a:r>
            <a:endParaRPr lang="zh-CN" altLang="en-US" sz="2000" b="1" dirty="0">
              <a:solidFill>
                <a:srgbClr val="0000FF"/>
              </a:solidFill>
              <a:latin typeface="黑体" panose="02010609060101010101" pitchFamily="1" charset="-122"/>
              <a:ea typeface="黑体" panose="02010609060101010101" pitchFamily="1" charset="-122"/>
              <a:sym typeface="Arial" panose="020B0604020202020204" pitchFamily="34" charset="0"/>
            </a:endParaRPr>
          </a:p>
        </p:txBody>
      </p:sp>
      <p:sp>
        <p:nvSpPr>
          <p:cNvPr id="12295" name="AutoShape 8"/>
          <p:cNvSpPr/>
          <p:nvPr/>
        </p:nvSpPr>
        <p:spPr>
          <a:xfrm>
            <a:off x="4710430" y="4923155"/>
            <a:ext cx="1885950" cy="601980"/>
          </a:xfrm>
          <a:prstGeom prst="cube">
            <a:avLst>
              <a:gd name="adj" fmla="val 3352"/>
            </a:avLst>
          </a:prstGeom>
          <a:gradFill rotWithShape="0">
            <a:gsLst>
              <a:gs pos="0">
                <a:srgbClr val="5E7565"/>
              </a:gs>
              <a:gs pos="50000">
                <a:srgbClr val="CDFFDD"/>
              </a:gs>
              <a:gs pos="100000">
                <a:srgbClr val="5E7565"/>
              </a:gs>
            </a:gsLst>
            <a:lin ang="5400000" scaled="1"/>
            <a:tileRect/>
          </a:gradFill>
          <a:ln w="9525">
            <a:noFill/>
          </a:ln>
        </p:spPr>
        <p:txBody>
          <a:bodyPr lIns="0" tIns="0" rIns="0" bIns="0" anchor="ctr"/>
          <a:p>
            <a:r>
              <a:rPr lang="en-US" altLang="zh-CN" sz="2000" b="1" dirty="0">
                <a:solidFill>
                  <a:srgbClr val="0000FF"/>
                </a:solidFill>
                <a:latin typeface="黑体" panose="02010609060101010101" pitchFamily="1" charset="-122"/>
                <a:ea typeface="黑体" panose="02010609060101010101" pitchFamily="1" charset="-122"/>
                <a:sym typeface="Arial" panose="020B0604020202020204" pitchFamily="34" charset="0"/>
              </a:rPr>
              <a:t>  </a:t>
            </a:r>
            <a:r>
              <a:rPr lang="zh-CN" altLang="en-US" sz="2000" b="1" dirty="0">
                <a:solidFill>
                  <a:srgbClr val="0000FF"/>
                </a:solidFill>
                <a:latin typeface="黑体" panose="02010609060101010101" pitchFamily="1" charset="-122"/>
                <a:ea typeface="黑体" panose="02010609060101010101" pitchFamily="1" charset="-122"/>
                <a:sym typeface="Arial" panose="020B0604020202020204" pitchFamily="34" charset="0"/>
              </a:rPr>
              <a:t>输配电系统</a:t>
            </a:r>
            <a:endParaRPr lang="zh-CN" altLang="en-US" sz="2000" b="1" dirty="0">
              <a:solidFill>
                <a:srgbClr val="0000FF"/>
              </a:solidFill>
              <a:latin typeface="黑体" panose="02010609060101010101" pitchFamily="1" charset="-122"/>
              <a:ea typeface="黑体" panose="02010609060101010101" pitchFamily="1" charset="-122"/>
              <a:sym typeface="Arial" panose="020B0604020202020204" pitchFamily="34" charset="0"/>
            </a:endParaRPr>
          </a:p>
        </p:txBody>
      </p:sp>
      <p:sp>
        <p:nvSpPr>
          <p:cNvPr id="12298" name="AutoShape 8"/>
          <p:cNvSpPr/>
          <p:nvPr/>
        </p:nvSpPr>
        <p:spPr>
          <a:xfrm>
            <a:off x="6883400" y="4912995"/>
            <a:ext cx="1650365" cy="642620"/>
          </a:xfrm>
          <a:prstGeom prst="cube">
            <a:avLst>
              <a:gd name="adj" fmla="val 3352"/>
            </a:avLst>
          </a:prstGeom>
          <a:gradFill rotWithShape="0">
            <a:gsLst>
              <a:gs pos="0">
                <a:srgbClr val="5E7565"/>
              </a:gs>
              <a:gs pos="50000">
                <a:srgbClr val="CDFFDD"/>
              </a:gs>
              <a:gs pos="100000">
                <a:srgbClr val="5E7565"/>
              </a:gs>
            </a:gsLst>
            <a:lin ang="5400000" scaled="1"/>
            <a:tileRect/>
          </a:gradFill>
          <a:ln w="9525">
            <a:noFill/>
          </a:ln>
        </p:spPr>
        <p:txBody>
          <a:bodyPr lIns="0" tIns="0" rIns="0" bIns="0" anchor="ctr"/>
          <a:p>
            <a:r>
              <a:rPr lang="en-US" altLang="zh-CN" sz="2000" b="1" dirty="0">
                <a:solidFill>
                  <a:schemeClr val="accent1"/>
                </a:solidFill>
                <a:latin typeface="黑体" panose="02010609060101010101" pitchFamily="1" charset="-122"/>
                <a:ea typeface="黑体" panose="02010609060101010101" pitchFamily="1" charset="-122"/>
                <a:sym typeface="Arial" panose="020B0604020202020204" pitchFamily="34" charset="0"/>
              </a:rPr>
              <a:t>  </a:t>
            </a:r>
            <a:r>
              <a:rPr lang="zh-CN" altLang="en-US" sz="2000" b="1" dirty="0">
                <a:solidFill>
                  <a:srgbClr val="0000FF"/>
                </a:solidFill>
                <a:latin typeface="黑体" panose="02010609060101010101" pitchFamily="1" charset="-122"/>
                <a:ea typeface="黑体" panose="02010609060101010101" pitchFamily="1" charset="-122"/>
                <a:sym typeface="Arial" panose="020B0604020202020204" pitchFamily="34" charset="0"/>
              </a:rPr>
              <a:t>用户负载</a:t>
            </a:r>
            <a:endParaRPr lang="zh-CN" altLang="en-US" sz="2000" b="1" dirty="0">
              <a:solidFill>
                <a:srgbClr val="0000FF"/>
              </a:solidFill>
              <a:latin typeface="黑体" panose="02010609060101010101" pitchFamily="1" charset="-122"/>
              <a:ea typeface="黑体" panose="02010609060101010101" pitchFamily="1" charset="-122"/>
              <a:sym typeface="Arial" panose="020B0604020202020204" pitchFamily="34" charset="0"/>
            </a:endParaRPr>
          </a:p>
        </p:txBody>
      </p:sp>
      <p:grpSp>
        <p:nvGrpSpPr>
          <p:cNvPr id="12290" name="Group 2"/>
          <p:cNvGrpSpPr/>
          <p:nvPr/>
        </p:nvGrpSpPr>
        <p:grpSpPr>
          <a:xfrm>
            <a:off x="1349058" y="5631180"/>
            <a:ext cx="620712" cy="577850"/>
            <a:chOff x="0" y="0"/>
            <a:chExt cx="391" cy="364"/>
          </a:xfrm>
        </p:grpSpPr>
        <p:pic>
          <p:nvPicPr>
            <p:cNvPr id="12305" name="AutoShape 3"/>
            <p:cNvPicPr/>
            <p:nvPr/>
          </p:nvPicPr>
          <p:blipFill>
            <a:blip r:embed="rId1"/>
            <a:stretch>
              <a:fillRect/>
            </a:stretch>
          </p:blipFill>
          <p:spPr>
            <a:xfrm>
              <a:off x="0" y="0"/>
              <a:ext cx="391" cy="364"/>
            </a:xfrm>
            <a:prstGeom prst="rect">
              <a:avLst/>
            </a:prstGeom>
            <a:noFill/>
            <a:ln w="9525">
              <a:noFill/>
            </a:ln>
          </p:spPr>
        </p:pic>
        <p:sp>
          <p:nvSpPr>
            <p:cNvPr id="12306" name="Text Box 4"/>
            <p:cNvSpPr txBox="1"/>
            <p:nvPr/>
          </p:nvSpPr>
          <p:spPr>
            <a:xfrm>
              <a:off x="98" y="3"/>
              <a:ext cx="193" cy="314"/>
            </a:xfrm>
            <a:prstGeom prst="rect">
              <a:avLst/>
            </a:prstGeom>
            <a:noFill/>
            <a:ln w="9525">
              <a:noFill/>
            </a:ln>
          </p:spPr>
          <p:txBody>
            <a:bodyPr vert="eaVert" lIns="0" tIns="0" rIns="0" bIns="0" anchor="ctr"/>
            <a:p>
              <a:pPr>
                <a:spcBef>
                  <a:spcPct val="50000"/>
                </a:spcBef>
              </a:pPr>
              <a:endParaRPr lang="zh-CN" altLang="zh-CN" sz="2000" b="1" dirty="0">
                <a:latin typeface="Arial" panose="020B0604020202020204" pitchFamily="34" charset="0"/>
              </a:endParaRPr>
            </a:p>
          </p:txBody>
        </p:sp>
      </p:grpSp>
      <p:grpSp>
        <p:nvGrpSpPr>
          <p:cNvPr id="7" name="Group 2"/>
          <p:cNvGrpSpPr/>
          <p:nvPr/>
        </p:nvGrpSpPr>
        <p:grpSpPr>
          <a:xfrm>
            <a:off x="2986723" y="5626100"/>
            <a:ext cx="620712" cy="577850"/>
            <a:chOff x="0" y="0"/>
            <a:chExt cx="391" cy="364"/>
          </a:xfrm>
        </p:grpSpPr>
        <p:pic>
          <p:nvPicPr>
            <p:cNvPr id="8" name="AutoShape 3"/>
            <p:cNvPicPr/>
            <p:nvPr/>
          </p:nvPicPr>
          <p:blipFill>
            <a:blip r:embed="rId1"/>
            <a:stretch>
              <a:fillRect/>
            </a:stretch>
          </p:blipFill>
          <p:spPr>
            <a:xfrm>
              <a:off x="0" y="0"/>
              <a:ext cx="391" cy="364"/>
            </a:xfrm>
            <a:prstGeom prst="rect">
              <a:avLst/>
            </a:prstGeom>
            <a:noFill/>
            <a:ln w="9525">
              <a:noFill/>
            </a:ln>
          </p:spPr>
        </p:pic>
        <p:sp>
          <p:nvSpPr>
            <p:cNvPr id="9" name="Text Box 4"/>
            <p:cNvSpPr txBox="1"/>
            <p:nvPr/>
          </p:nvSpPr>
          <p:spPr>
            <a:xfrm>
              <a:off x="98" y="3"/>
              <a:ext cx="193" cy="314"/>
            </a:xfrm>
            <a:prstGeom prst="rect">
              <a:avLst/>
            </a:prstGeom>
            <a:noFill/>
            <a:ln w="9525">
              <a:noFill/>
            </a:ln>
          </p:spPr>
          <p:txBody>
            <a:bodyPr vert="eaVert" lIns="0" tIns="0" rIns="0" bIns="0" anchor="ctr"/>
            <a:p>
              <a:pPr>
                <a:spcBef>
                  <a:spcPct val="50000"/>
                </a:spcBef>
              </a:pPr>
              <a:endParaRPr lang="zh-CN" altLang="zh-CN" sz="2000" b="1" dirty="0">
                <a:latin typeface="Arial" panose="020B0604020202020204" pitchFamily="34" charset="0"/>
              </a:endParaRPr>
            </a:p>
          </p:txBody>
        </p:sp>
      </p:grpSp>
      <p:grpSp>
        <p:nvGrpSpPr>
          <p:cNvPr id="10" name="Group 2"/>
          <p:cNvGrpSpPr/>
          <p:nvPr/>
        </p:nvGrpSpPr>
        <p:grpSpPr>
          <a:xfrm>
            <a:off x="5343843" y="5561330"/>
            <a:ext cx="620712" cy="577850"/>
            <a:chOff x="0" y="0"/>
            <a:chExt cx="391" cy="364"/>
          </a:xfrm>
        </p:grpSpPr>
        <p:pic>
          <p:nvPicPr>
            <p:cNvPr id="11" name="AutoShape 3"/>
            <p:cNvPicPr/>
            <p:nvPr/>
          </p:nvPicPr>
          <p:blipFill>
            <a:blip r:embed="rId1"/>
            <a:stretch>
              <a:fillRect/>
            </a:stretch>
          </p:blipFill>
          <p:spPr>
            <a:xfrm>
              <a:off x="0" y="0"/>
              <a:ext cx="391" cy="364"/>
            </a:xfrm>
            <a:prstGeom prst="rect">
              <a:avLst/>
            </a:prstGeom>
            <a:noFill/>
            <a:ln w="9525">
              <a:noFill/>
            </a:ln>
          </p:spPr>
        </p:pic>
        <p:sp>
          <p:nvSpPr>
            <p:cNvPr id="12" name="Text Box 4"/>
            <p:cNvSpPr txBox="1"/>
            <p:nvPr/>
          </p:nvSpPr>
          <p:spPr>
            <a:xfrm>
              <a:off x="98" y="3"/>
              <a:ext cx="193" cy="314"/>
            </a:xfrm>
            <a:prstGeom prst="rect">
              <a:avLst/>
            </a:prstGeom>
            <a:noFill/>
            <a:ln w="9525">
              <a:noFill/>
            </a:ln>
          </p:spPr>
          <p:txBody>
            <a:bodyPr vert="eaVert" lIns="0" tIns="0" rIns="0" bIns="0" anchor="ctr"/>
            <a:p>
              <a:pPr>
                <a:spcBef>
                  <a:spcPct val="50000"/>
                </a:spcBef>
              </a:pPr>
              <a:endParaRPr lang="zh-CN" altLang="zh-CN" sz="2000" b="1" dirty="0">
                <a:latin typeface="Arial" panose="020B0604020202020204" pitchFamily="34" charset="0"/>
              </a:endParaRPr>
            </a:p>
          </p:txBody>
        </p:sp>
      </p:grpSp>
      <p:grpSp>
        <p:nvGrpSpPr>
          <p:cNvPr id="13" name="Group 2"/>
          <p:cNvGrpSpPr/>
          <p:nvPr/>
        </p:nvGrpSpPr>
        <p:grpSpPr>
          <a:xfrm>
            <a:off x="7311073" y="5635625"/>
            <a:ext cx="620712" cy="577850"/>
            <a:chOff x="0" y="0"/>
            <a:chExt cx="391" cy="364"/>
          </a:xfrm>
        </p:grpSpPr>
        <p:pic>
          <p:nvPicPr>
            <p:cNvPr id="14" name="AutoShape 3"/>
            <p:cNvPicPr/>
            <p:nvPr/>
          </p:nvPicPr>
          <p:blipFill>
            <a:blip r:embed="rId1"/>
            <a:stretch>
              <a:fillRect/>
            </a:stretch>
          </p:blipFill>
          <p:spPr>
            <a:xfrm>
              <a:off x="0" y="0"/>
              <a:ext cx="391" cy="364"/>
            </a:xfrm>
            <a:prstGeom prst="rect">
              <a:avLst/>
            </a:prstGeom>
            <a:noFill/>
            <a:ln w="9525">
              <a:noFill/>
            </a:ln>
          </p:spPr>
        </p:pic>
        <p:sp>
          <p:nvSpPr>
            <p:cNvPr id="15" name="Text Box 4"/>
            <p:cNvSpPr txBox="1"/>
            <p:nvPr/>
          </p:nvSpPr>
          <p:spPr>
            <a:xfrm>
              <a:off x="98" y="3"/>
              <a:ext cx="193" cy="314"/>
            </a:xfrm>
            <a:prstGeom prst="rect">
              <a:avLst/>
            </a:prstGeom>
            <a:noFill/>
            <a:ln w="9525">
              <a:noFill/>
            </a:ln>
          </p:spPr>
          <p:txBody>
            <a:bodyPr vert="eaVert" lIns="0" tIns="0" rIns="0" bIns="0" anchor="ctr"/>
            <a:p>
              <a:pPr>
                <a:spcBef>
                  <a:spcPct val="50000"/>
                </a:spcBef>
              </a:pPr>
              <a:endParaRPr lang="zh-CN" altLang="zh-CN" sz="2000" b="1" dirty="0">
                <a:latin typeface="Arial" panose="020B0604020202020204" pitchFamily="34" charset="0"/>
              </a:endParaRPr>
            </a:p>
          </p:txBody>
        </p:sp>
      </p:grpSp>
      <p:sp>
        <p:nvSpPr>
          <p:cNvPr id="12294" name="AutoShape 7"/>
          <p:cNvSpPr/>
          <p:nvPr/>
        </p:nvSpPr>
        <p:spPr>
          <a:xfrm>
            <a:off x="1830070" y="6342380"/>
            <a:ext cx="4984750" cy="457200"/>
          </a:xfrm>
          <a:prstGeom prst="cube">
            <a:avLst>
              <a:gd name="adj" fmla="val 3352"/>
            </a:avLst>
          </a:prstGeom>
          <a:gradFill rotWithShape="0">
            <a:gsLst>
              <a:gs pos="0">
                <a:srgbClr val="5E7565"/>
              </a:gs>
              <a:gs pos="50000">
                <a:srgbClr val="CDFFDD"/>
              </a:gs>
              <a:gs pos="100000">
                <a:srgbClr val="5E7565"/>
              </a:gs>
            </a:gsLst>
            <a:lin ang="5400000" scaled="1"/>
            <a:tileRect/>
          </a:gradFill>
          <a:ln w="9525">
            <a:noFill/>
          </a:ln>
        </p:spPr>
        <p:txBody>
          <a:bodyPr lIns="0" tIns="0" rIns="0" bIns="0" anchor="ctr"/>
          <a:p>
            <a:endParaRPr lang="zh-CN" altLang="en-US" sz="2400" b="1" dirty="0">
              <a:solidFill>
                <a:schemeClr val="tx2"/>
              </a:solidFill>
              <a:latin typeface="Times New Roman" panose="02020603050405020304" pitchFamily="2" charset="0"/>
              <a:sym typeface="Arial" panose="020B0604020202020204" pitchFamily="34" charset="0"/>
            </a:endParaRPr>
          </a:p>
          <a:p>
            <a:r>
              <a:rPr lang="zh-CN" altLang="en-US" sz="2400" b="1" dirty="0">
                <a:solidFill>
                  <a:schemeClr val="accent1"/>
                </a:solidFill>
                <a:latin typeface="黑体" panose="02010609060101010101" pitchFamily="1" charset="-122"/>
                <a:ea typeface="黑体" panose="02010609060101010101" pitchFamily="1" charset="-122"/>
                <a:sym typeface="Arial" panose="020B0604020202020204" pitchFamily="34" charset="0"/>
              </a:rPr>
              <a:t>         </a:t>
            </a:r>
            <a:r>
              <a:rPr lang="zh-CN" altLang="en-US" sz="2400" b="1" dirty="0">
                <a:solidFill>
                  <a:srgbClr val="0000FF"/>
                </a:solidFill>
                <a:latin typeface="黑体" panose="02010609060101010101" pitchFamily="1" charset="-122"/>
                <a:ea typeface="黑体" panose="02010609060101010101" pitchFamily="1" charset="-122"/>
                <a:sym typeface="Arial" panose="020B0604020202020204" pitchFamily="34" charset="0"/>
              </a:rPr>
              <a:t>智能微电网</a:t>
            </a:r>
            <a:endParaRPr lang="zh-CN" altLang="en-US" sz="2400" b="1" dirty="0">
              <a:solidFill>
                <a:schemeClr val="accent1"/>
              </a:solidFill>
              <a:latin typeface="黑体" panose="02010609060101010101" pitchFamily="1" charset="-122"/>
              <a:ea typeface="黑体" panose="02010609060101010101" pitchFamily="1" charset="-122"/>
              <a:sym typeface="Arial" panose="020B0604020202020204" pitchFamily="34" charset="0"/>
            </a:endParaRPr>
          </a:p>
          <a:p>
            <a:r>
              <a:rPr lang="zh-CN" altLang="en-US" b="1" dirty="0">
                <a:latin typeface="Times New Roman" panose="02020603050405020304" pitchFamily="2" charset="0"/>
                <a:sym typeface="宋体" panose="02010600030101010101" pitchFamily="2" charset="-122"/>
              </a:rPr>
              <a:t>    </a:t>
            </a:r>
            <a:endParaRPr lang="zh-CN" altLang="en-US" b="1" dirty="0">
              <a:latin typeface="Times New Roman" panose="02020603050405020304" pitchFamily="2" charset="0"/>
            </a:endParaRPr>
          </a:p>
        </p:txBody>
      </p:sp>
    </p:spTree>
  </p:cSld>
  <p:clrMapOvr>
    <a:masterClrMapping/>
  </p:clrMapOvr>
  <p:transition>
    <p:pull dir="rd"/>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3.3 微电网分类</a:t>
            </a:r>
            <a:endParaRPr lang="en-US" altLang="zh-CN" sz="4400">
              <a:solidFill>
                <a:schemeClr val="tx1"/>
              </a:solidFill>
              <a:latin typeface="幼圆" panose="02010509060101010101" pitchFamily="1" charset="-122"/>
              <a:ea typeface="幼圆" panose="02010509060101010101" pitchFamily="1" charset="-122"/>
              <a:sym typeface="+mn-ea"/>
            </a:endParaRPr>
          </a:p>
        </p:txBody>
      </p:sp>
      <p:sp>
        <p:nvSpPr>
          <p:cNvPr id="3" name="内容占位符 2"/>
          <p:cNvSpPr>
            <a:spLocks noGrp="1"/>
          </p:cNvSpPr>
          <p:nvPr>
            <p:ph idx="1"/>
          </p:nvPr>
        </p:nvSpPr>
        <p:spPr>
          <a:xfrm>
            <a:off x="609600" y="1370965"/>
            <a:ext cx="7924800" cy="4648835"/>
          </a:xfrm>
        </p:spPr>
        <p:txBody>
          <a:bodyPr/>
          <a:p>
            <a:pPr>
              <a:lnSpc>
                <a:spcPct val="80000"/>
              </a:lnSpc>
            </a:pPr>
            <a:r>
              <a:rPr lang="zh-CN" altLang="en-US" sz="2800" b="1"/>
              <a:t>交直流混合微电网</a:t>
            </a:r>
            <a:endParaRPr lang="zh-CN" altLang="en-US" sz="2400"/>
          </a:p>
          <a:p>
            <a:pPr marL="0" indent="0">
              <a:lnSpc>
                <a:spcPct val="80000"/>
              </a:lnSpc>
              <a:buNone/>
            </a:pPr>
            <a:r>
              <a:rPr lang="zh-CN" altLang="en-US" sz="2400"/>
              <a:t>       交直流混合微电网是指采用交流母线和直流母线共同构成的微电网。图3-4所示为交直流混合微电网结构，含有交流母线及直流母线，可以直接给交流负荷及直流负荷供电。整体上看，交直流混合微电网是特殊电源接入交流母线，仍可以看作是交流微电网。</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对象 -2147482618"/>
          <p:cNvGraphicFramePr>
            <a:graphicFrameLocks noChangeAspect="1"/>
          </p:cNvGraphicFramePr>
          <p:nvPr/>
        </p:nvGraphicFramePr>
        <p:xfrm>
          <a:off x="504190" y="3284855"/>
          <a:ext cx="7887335" cy="2963545"/>
        </p:xfrm>
        <a:graphic>
          <a:graphicData uri="http://schemas.openxmlformats.org/presentationml/2006/ole">
            <mc:AlternateContent xmlns:mc="http://schemas.openxmlformats.org/markup-compatibility/2006">
              <mc:Choice xmlns:v="urn:schemas-microsoft-com:vml" Requires="v">
                <p:oleObj spid="_x0000_s3076" name="" r:id="rId1" imgW="8597900" imgH="3911600" progId="Visio.Drawing.11">
                  <p:embed/>
                </p:oleObj>
              </mc:Choice>
              <mc:Fallback>
                <p:oleObj name="" r:id="rId1" imgW="8597900" imgH="3911600" progId="Visio.Drawing.11">
                  <p:embed/>
                  <p:pic>
                    <p:nvPicPr>
                      <p:cNvPr id="0" name="图片 3075"/>
                      <p:cNvPicPr/>
                      <p:nvPr/>
                    </p:nvPicPr>
                    <p:blipFill>
                      <a:blip r:embed="rId2"/>
                      <a:stretch>
                        <a:fillRect/>
                      </a:stretch>
                    </p:blipFill>
                    <p:spPr>
                      <a:xfrm>
                        <a:off x="504190" y="3284855"/>
                        <a:ext cx="7887335" cy="2963545"/>
                      </a:xfrm>
                      <a:prstGeom prst="rect">
                        <a:avLst/>
                      </a:prstGeom>
                      <a:noFill/>
                      <a:ln w="38100">
                        <a:noFill/>
                        <a:miter/>
                      </a:ln>
                    </p:spPr>
                  </p:pic>
                </p:oleObj>
              </mc:Fallback>
            </mc:AlternateContent>
          </a:graphicData>
        </a:graphic>
      </p:graphicFrame>
      <p:sp>
        <p:nvSpPr>
          <p:cNvPr id="100" name="文本框 99"/>
          <p:cNvSpPr txBox="1"/>
          <p:nvPr/>
        </p:nvSpPr>
        <p:spPr>
          <a:xfrm>
            <a:off x="1908175" y="6248400"/>
            <a:ext cx="5080000" cy="398780"/>
          </a:xfrm>
          <a:prstGeom prst="rect">
            <a:avLst/>
          </a:prstGeom>
          <a:noFill/>
          <a:ln w="9525">
            <a:noFill/>
          </a:ln>
        </p:spPr>
        <p:txBody>
          <a:bodyPr>
            <a:spAutoFit/>
          </a:bodyPr>
          <a:p>
            <a:pPr indent="914400"/>
            <a:r>
              <a:rPr lang="zh-CN" sz="2000">
                <a:solidFill>
                  <a:schemeClr val="tx1"/>
                </a:solidFill>
                <a:ea typeface="宋体" panose="02010600030101010101" pitchFamily="2" charset="-122"/>
              </a:rPr>
              <a:t>图3-4 交直流混合微电网结构</a:t>
            </a:r>
            <a:endParaRPr lang="zh-CN" altLang="en-US" sz="2000">
              <a:solidFill>
                <a:schemeClr val="tx1"/>
              </a:solidFill>
              <a:ea typeface="宋体" panose="02010600030101010101" pitchFamily="2" charset="-122"/>
            </a:endParaRPr>
          </a:p>
        </p:txBody>
      </p:sp>
    </p:spTree>
  </p:cSld>
  <p:clrMapOvr>
    <a:masterClrMapping/>
  </p:clrMapOvr>
  <p:transition>
    <p:pull dir="rd"/>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3.3 微电网分类</a:t>
            </a:r>
            <a:endParaRPr lang="en-US" altLang="zh-CN" sz="4400">
              <a:solidFill>
                <a:schemeClr val="tx1"/>
              </a:solidFill>
              <a:latin typeface="幼圆" panose="02010509060101010101" pitchFamily="1" charset="-122"/>
              <a:ea typeface="幼圆" panose="02010509060101010101" pitchFamily="1" charset="-122"/>
              <a:sym typeface="+mn-ea"/>
            </a:endParaRPr>
          </a:p>
        </p:txBody>
      </p:sp>
      <p:sp>
        <p:nvSpPr>
          <p:cNvPr id="3" name="内容占位符 2"/>
          <p:cNvSpPr>
            <a:spLocks noGrp="1"/>
          </p:cNvSpPr>
          <p:nvPr>
            <p:ph idx="1"/>
          </p:nvPr>
        </p:nvSpPr>
        <p:spPr>
          <a:xfrm>
            <a:off x="609600" y="1429385"/>
            <a:ext cx="7924800" cy="4419600"/>
          </a:xfrm>
        </p:spPr>
        <p:txBody>
          <a:bodyPr/>
          <a:p>
            <a:pPr>
              <a:lnSpc>
                <a:spcPct val="130000"/>
              </a:lnSpc>
            </a:pPr>
            <a:r>
              <a:rPr lang="zh-CN" altLang="en-US" sz="2800" b="1"/>
              <a:t>交直流微电网的优点：</a:t>
            </a:r>
            <a:endParaRPr lang="zh-CN" altLang="en-US" sz="2400"/>
          </a:p>
          <a:p>
            <a:pPr marL="0" indent="0">
              <a:lnSpc>
                <a:spcPct val="130000"/>
              </a:lnSpc>
              <a:buNone/>
            </a:pPr>
            <a:r>
              <a:rPr lang="zh-CN" altLang="en-US" sz="2400"/>
              <a:t>1）分布式电源以交流、直流形式产生电能。</a:t>
            </a:r>
            <a:endParaRPr lang="zh-CN" altLang="en-US" sz="2400"/>
          </a:p>
          <a:p>
            <a:pPr marL="0" indent="0">
              <a:lnSpc>
                <a:spcPct val="130000"/>
              </a:lnSpc>
              <a:buNone/>
            </a:pPr>
            <a:r>
              <a:rPr lang="zh-CN" altLang="en-US" sz="2400"/>
              <a:t>2）电力储能以交流、直流形式产生电能。</a:t>
            </a:r>
            <a:endParaRPr lang="zh-CN" altLang="en-US" sz="2400"/>
          </a:p>
          <a:p>
            <a:pPr marL="0" indent="0">
              <a:lnSpc>
                <a:spcPct val="130000"/>
              </a:lnSpc>
              <a:buNone/>
            </a:pPr>
            <a:r>
              <a:rPr lang="zh-CN" altLang="en-US" sz="2400"/>
              <a:t>3）负荷类型多样，有交流和直流负荷。</a:t>
            </a:r>
            <a:endParaRPr lang="zh-CN" altLang="en-US" sz="2400"/>
          </a:p>
          <a:p>
            <a:pPr marL="0" indent="0">
              <a:lnSpc>
                <a:spcPct val="130000"/>
              </a:lnSpc>
              <a:buNone/>
            </a:pPr>
            <a:r>
              <a:rPr lang="zh-CN" altLang="en-US" sz="2400"/>
              <a:t>4）微网中的直流系统没有无功问题，损耗减少，电压易控。</a:t>
            </a:r>
            <a:endParaRPr lang="zh-CN" altLang="en-US" sz="2400"/>
          </a:p>
          <a:p>
            <a:pPr marL="0" indent="0">
              <a:lnSpc>
                <a:spcPct val="130000"/>
              </a:lnSpc>
              <a:buNone/>
            </a:pPr>
            <a:r>
              <a:rPr lang="en-US" altLang="zh-CN" sz="2400"/>
              <a:t>5</a:t>
            </a:r>
            <a:r>
              <a:rPr lang="zh-CN" altLang="en-US" sz="2400"/>
              <a:t>）交直流混合微电网结构简单，省略了许多变换环节，切换更容易，具有控制灵活、损耗较低，可靠性高等优点。</a:t>
            </a:r>
            <a:endParaRPr lang="zh-CN" altLang="en-US" sz="2400"/>
          </a:p>
          <a:p>
            <a:pPr marL="0" indent="0">
              <a:buNone/>
            </a:pPr>
            <a:endParaRPr lang="zh-CN" altLang="en-US"/>
          </a:p>
          <a:p>
            <a:endParaRPr lang="zh-CN" altLang="en-US"/>
          </a:p>
          <a:p>
            <a:endParaRPr lang="zh-CN" altLang="en-US"/>
          </a:p>
          <a:p>
            <a:endParaRPr lang="zh-CN" altLang="en-US"/>
          </a:p>
          <a:p>
            <a:endParaRPr lang="zh-CN" altLang="en-US"/>
          </a:p>
          <a:p>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l"/>
            <a:r>
              <a:rPr lang="zh-CN" altLang="en-US" sz="4400" b="1" dirty="0">
                <a:solidFill>
                  <a:srgbClr val="FFFF00"/>
                </a:solidFill>
                <a:effectLst>
                  <a:outerShdw blurRad="38100" dist="38100" dir="2700000">
                    <a:srgbClr val="C0C0C0"/>
                  </a:outerShdw>
                </a:effectLst>
                <a:ea typeface="楷体_GB2312" pitchFamily="1" charset="-122"/>
              </a:rPr>
              <a:t>第四章 微电网的运行与控制</a:t>
            </a:r>
            <a:endParaRPr lang="zh-CN" altLang="en-US" sz="4400" b="1" dirty="0">
              <a:solidFill>
                <a:srgbClr val="FFFF00"/>
              </a:solidFill>
              <a:effectLst>
                <a:outerShdw blurRad="38100" dist="38100" dir="2700000">
                  <a:srgbClr val="C0C0C0"/>
                </a:outerShdw>
              </a:effectLst>
              <a:ea typeface="楷体_GB2312" pitchFamily="1" charset="-122"/>
            </a:endParaRPr>
          </a:p>
        </p:txBody>
      </p:sp>
      <p:sp>
        <p:nvSpPr>
          <p:cNvPr id="3" name="内容占位符 2"/>
          <p:cNvSpPr>
            <a:spLocks noGrp="1"/>
          </p:cNvSpPr>
          <p:nvPr>
            <p:ph idx="1"/>
          </p:nvPr>
        </p:nvSpPr>
        <p:spPr/>
        <p:txBody>
          <a:bodyPr/>
          <a:p>
            <a:pPr marL="0" indent="0">
              <a:lnSpc>
                <a:spcPct val="210000"/>
              </a:lnSpc>
              <a:buNone/>
            </a:pPr>
            <a:r>
              <a:rPr lang="en-US" altLang="zh-CN" b="1">
                <a:solidFill>
                  <a:schemeClr val="accent2">
                    <a:lumMod val="50000"/>
                  </a:schemeClr>
                </a:solidFill>
                <a:latin typeface="幼圆" panose="02010509060101010101" pitchFamily="1" charset="-122"/>
                <a:ea typeface="幼圆" panose="02010509060101010101" pitchFamily="1" charset="-122"/>
              </a:rPr>
              <a:t>4.1 微电网的运行方式</a:t>
            </a:r>
            <a:endParaRPr lang="en-US" altLang="zh-CN" b="1">
              <a:solidFill>
                <a:schemeClr val="accent2">
                  <a:lumMod val="50000"/>
                </a:schemeClr>
              </a:solidFill>
              <a:latin typeface="幼圆" panose="02010509060101010101" pitchFamily="1" charset="-122"/>
              <a:ea typeface="幼圆" panose="02010509060101010101" pitchFamily="1" charset="-122"/>
            </a:endParaRPr>
          </a:p>
          <a:p>
            <a:pPr marL="0" indent="0">
              <a:lnSpc>
                <a:spcPct val="210000"/>
              </a:lnSpc>
              <a:buNone/>
            </a:pPr>
            <a:r>
              <a:rPr lang="en-US" altLang="zh-CN" b="1">
                <a:solidFill>
                  <a:schemeClr val="accent2">
                    <a:lumMod val="50000"/>
                  </a:schemeClr>
                </a:solidFill>
                <a:latin typeface="幼圆" panose="02010509060101010101" pitchFamily="1" charset="-122"/>
                <a:ea typeface="幼圆" panose="02010509060101010101" pitchFamily="1" charset="-122"/>
              </a:rPr>
              <a:t>4.2 微电网的控制技术</a:t>
            </a:r>
            <a:endParaRPr lang="en-US" altLang="zh-CN" b="1">
              <a:solidFill>
                <a:schemeClr val="accent2">
                  <a:lumMod val="50000"/>
                </a:schemeClr>
              </a:solidFill>
              <a:latin typeface="幼圆" panose="02010509060101010101" pitchFamily="1" charset="-122"/>
              <a:ea typeface="幼圆" panose="02010509060101010101" pitchFamily="1" charset="-122"/>
            </a:endParaRPr>
          </a:p>
          <a:p>
            <a:pPr marL="0" indent="0">
              <a:lnSpc>
                <a:spcPct val="210000"/>
              </a:lnSpc>
              <a:buNone/>
            </a:pPr>
            <a:r>
              <a:rPr lang="en-US" altLang="zh-CN" b="1">
                <a:solidFill>
                  <a:schemeClr val="accent2">
                    <a:lumMod val="50000"/>
                  </a:schemeClr>
                </a:solidFill>
                <a:latin typeface="幼圆" panose="02010509060101010101" pitchFamily="1" charset="-122"/>
                <a:ea typeface="幼圆" panose="02010509060101010101" pitchFamily="1" charset="-122"/>
              </a:rPr>
              <a:t>4.3 微电网控制模式</a:t>
            </a:r>
            <a:endParaRPr lang="zh-CN" altLang="en-US"/>
          </a:p>
          <a:p>
            <a:pPr marL="0" indent="0">
              <a:buNone/>
            </a:pPr>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b="1" dirty="0">
                <a:solidFill>
                  <a:srgbClr val="FFFF00"/>
                </a:solidFill>
                <a:effectLst>
                  <a:outerShdw blurRad="38100" dist="38100" dir="2700000">
                    <a:srgbClr val="C0C0C0"/>
                  </a:outerShdw>
                </a:effectLst>
                <a:ea typeface="楷体_GB2312" pitchFamily="1" charset="-122"/>
                <a:sym typeface="+mn-ea"/>
              </a:rPr>
              <a:t>第四章 微电网的运行与控制</a:t>
            </a:r>
            <a:endParaRPr lang="zh-CN" altLang="en-US" sz="4400" b="1" dirty="0">
              <a:solidFill>
                <a:srgbClr val="FFFF00"/>
              </a:solidFill>
              <a:effectLst>
                <a:outerShdw blurRad="38100" dist="38100" dir="2700000">
                  <a:srgbClr val="C0C0C0"/>
                </a:outerShdw>
              </a:effectLst>
              <a:ea typeface="楷体_GB2312" pitchFamily="1" charset="-122"/>
              <a:sym typeface="+mn-ea"/>
            </a:endParaRPr>
          </a:p>
        </p:txBody>
      </p:sp>
      <p:sp>
        <p:nvSpPr>
          <p:cNvPr id="3" name="内容占位符 2"/>
          <p:cNvSpPr>
            <a:spLocks noGrp="1"/>
          </p:cNvSpPr>
          <p:nvPr>
            <p:ph idx="1"/>
          </p:nvPr>
        </p:nvSpPr>
        <p:spPr>
          <a:xfrm>
            <a:off x="609600" y="1337310"/>
            <a:ext cx="7924800" cy="4419600"/>
          </a:xfrm>
        </p:spPr>
        <p:txBody>
          <a:bodyPr/>
          <a:p>
            <a:pPr marL="0" indent="0">
              <a:lnSpc>
                <a:spcPct val="120000"/>
              </a:lnSpc>
              <a:buNone/>
            </a:pPr>
            <a:r>
              <a:rPr lang="en-US" altLang="zh-CN" sz="2400"/>
              <a:t>       </a:t>
            </a:r>
            <a:r>
              <a:rPr lang="zh-CN" altLang="en-US" sz="2400"/>
              <a:t>微电网在实际运行中需要解决的关键问题之一就是控制问题。当微电网中的负荷或网络结构发生变化时，如何通过对微电网中各种分布式电源进行有效的协调控制，以保证微电网在不同运行模式下都能够满足负荷的电能质量要求，是微电网能否可靠运行的关键。微电网的控制应该做到分布式电源自身根据本地信息对电网中的信息作出自主反应，例如对于电压跌落、故障、停电等，其利用自身逆变器采集的信息自动转到独立运行状态，而不像传统方式一样由电网统一协调调度。这就要求微电网能够对本地信息作出快速反应。</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b="1" dirty="0">
                <a:solidFill>
                  <a:srgbClr val="FFFF00"/>
                </a:solidFill>
                <a:effectLst>
                  <a:outerShdw blurRad="38100" dist="38100" dir="2700000">
                    <a:srgbClr val="C0C0C0"/>
                  </a:outerShdw>
                </a:effectLst>
                <a:ea typeface="楷体_GB2312" pitchFamily="1" charset="-122"/>
                <a:sym typeface="+mn-ea"/>
              </a:rPr>
              <a:t>第四章 微电网的运行与控制</a:t>
            </a:r>
            <a:endParaRPr lang="zh-CN" altLang="en-US" sz="4400" b="1" dirty="0">
              <a:solidFill>
                <a:srgbClr val="FFFF00"/>
              </a:solidFill>
              <a:effectLst>
                <a:outerShdw blurRad="38100" dist="38100" dir="2700000">
                  <a:srgbClr val="C0C0C0"/>
                </a:outerShdw>
              </a:effectLst>
              <a:ea typeface="楷体_GB2312" pitchFamily="1" charset="-122"/>
              <a:sym typeface="+mn-ea"/>
            </a:endParaRPr>
          </a:p>
        </p:txBody>
      </p:sp>
      <p:sp>
        <p:nvSpPr>
          <p:cNvPr id="3" name="内容占位符 2"/>
          <p:cNvSpPr>
            <a:spLocks noGrp="1"/>
          </p:cNvSpPr>
          <p:nvPr>
            <p:ph idx="1"/>
          </p:nvPr>
        </p:nvSpPr>
        <p:spPr>
          <a:xfrm>
            <a:off x="609600" y="1371600"/>
            <a:ext cx="7924800" cy="4648200"/>
          </a:xfrm>
        </p:spPr>
        <p:txBody>
          <a:bodyPr/>
          <a:p>
            <a:pPr marL="0" indent="0">
              <a:lnSpc>
                <a:spcPct val="90000"/>
              </a:lnSpc>
              <a:buNone/>
            </a:pPr>
            <a:r>
              <a:rPr lang="zh-CN" altLang="en-US" sz="2400">
                <a:sym typeface="+mn-ea"/>
              </a:rPr>
              <a:t>因此，微电网的控制应当保证：</a:t>
            </a:r>
            <a:endParaRPr lang="zh-CN" altLang="en-US" sz="2400"/>
          </a:p>
          <a:p>
            <a:pPr marL="0" indent="0">
              <a:lnSpc>
                <a:spcPct val="90000"/>
              </a:lnSpc>
              <a:buNone/>
            </a:pPr>
            <a:r>
              <a:rPr lang="zh-CN" altLang="en-US" sz="2400">
                <a:sym typeface="+mn-ea"/>
              </a:rPr>
              <a:t>（1）新的微电源的接入不对现有系统造成影响</a:t>
            </a:r>
            <a:endParaRPr lang="zh-CN" altLang="en-US" sz="2400"/>
          </a:p>
          <a:p>
            <a:pPr marL="0" indent="0">
              <a:lnSpc>
                <a:spcPct val="90000"/>
              </a:lnSpc>
              <a:buNone/>
            </a:pPr>
            <a:r>
              <a:rPr lang="zh-CN" altLang="en-US" sz="2400">
                <a:sym typeface="+mn-ea"/>
              </a:rPr>
              <a:t>（2）能够自主的选择运行点</a:t>
            </a:r>
            <a:endParaRPr lang="zh-CN" altLang="en-US" sz="2400"/>
          </a:p>
          <a:p>
            <a:pPr marL="0" indent="0">
              <a:lnSpc>
                <a:spcPct val="90000"/>
              </a:lnSpc>
              <a:buNone/>
            </a:pPr>
            <a:r>
              <a:rPr lang="zh-CN" altLang="en-US" sz="2400">
                <a:sym typeface="+mn-ea"/>
              </a:rPr>
              <a:t>（3）能够快速平稳地在并网和孤岛两种状态之间转换</a:t>
            </a:r>
            <a:endParaRPr lang="zh-CN" altLang="en-US" sz="2400"/>
          </a:p>
          <a:p>
            <a:pPr marL="0" indent="0">
              <a:lnSpc>
                <a:spcPct val="90000"/>
              </a:lnSpc>
              <a:buNone/>
            </a:pPr>
            <a:r>
              <a:rPr lang="zh-CN" altLang="en-US" sz="2400">
                <a:sym typeface="+mn-ea"/>
              </a:rPr>
              <a:t>（4）能够对有功、无功可以根据动态负荷的要求进行独立的控制</a:t>
            </a:r>
            <a:endParaRPr lang="zh-CN" altLang="en-US" sz="2400"/>
          </a:p>
          <a:p>
            <a:pPr marL="0" indent="0">
              <a:lnSpc>
                <a:spcPct val="90000"/>
              </a:lnSpc>
              <a:buNone/>
            </a:pPr>
            <a:r>
              <a:rPr lang="zh-CN" altLang="en-US" sz="2400"/>
              <a:t>       针对微电网的特点，目前各专家学者已提出了几种较为有效的微电网控制策略，主要包括:基于下垂特性的电压频率控制、PQ控制、主从站控制、基于多代理技术的控制等。当然，微电网的运行控制策略与微电源类型、负荷特性和电能质量约束条件有关，不管采用哪种控制策略，微电网控制系统必须保证其在并网和孤岛两种运行模式下都能够稳定运行。</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rPr>
              <a:t>4.1 微电网运行方式</a:t>
            </a:r>
            <a:endParaRPr lang="en-US" altLang="zh-CN" sz="4400">
              <a:solidFill>
                <a:schemeClr val="tx1"/>
              </a:solidFill>
              <a:latin typeface="幼圆" panose="02010509060101010101" pitchFamily="1" charset="-122"/>
              <a:ea typeface="幼圆" panose="02010509060101010101" pitchFamily="1" charset="-122"/>
            </a:endParaRPr>
          </a:p>
        </p:txBody>
      </p:sp>
      <p:sp>
        <p:nvSpPr>
          <p:cNvPr id="3" name="内容占位符 2"/>
          <p:cNvSpPr>
            <a:spLocks noGrp="1"/>
          </p:cNvSpPr>
          <p:nvPr>
            <p:ph idx="1"/>
          </p:nvPr>
        </p:nvSpPr>
        <p:spPr>
          <a:xfrm>
            <a:off x="609600" y="1411605"/>
            <a:ext cx="7924800" cy="4836795"/>
          </a:xfrm>
        </p:spPr>
        <p:txBody>
          <a:bodyPr/>
          <a:p>
            <a:pPr>
              <a:lnSpc>
                <a:spcPct val="90000"/>
              </a:lnSpc>
            </a:pPr>
            <a:r>
              <a:rPr lang="zh-CN" altLang="en-US" sz="2400" b="1"/>
              <a:t>一般的微电网系统有三种运行方式。</a:t>
            </a:r>
            <a:endParaRPr lang="zh-CN" altLang="en-US" sz="2400" b="1"/>
          </a:p>
          <a:p>
            <a:pPr>
              <a:lnSpc>
                <a:spcPct val="90000"/>
              </a:lnSpc>
            </a:pPr>
            <a:r>
              <a:rPr lang="zh-CN" altLang="en-US" sz="2400">
                <a:sym typeface="+mn-ea"/>
              </a:rPr>
              <a:t>第一种为并网运行  </a:t>
            </a:r>
            <a:endParaRPr lang="zh-CN" altLang="en-US" sz="2400">
              <a:sym typeface="+mn-ea"/>
            </a:endParaRPr>
          </a:p>
          <a:p>
            <a:pPr marL="0" indent="0">
              <a:lnSpc>
                <a:spcPct val="90000"/>
              </a:lnSpc>
              <a:buNone/>
            </a:pPr>
            <a:r>
              <a:rPr lang="zh-CN" altLang="en-US" sz="2400">
                <a:sym typeface="+mn-ea"/>
              </a:rPr>
              <a:t>       并网运行控制是微电网在并网运行状态下对整个系统的综合控制和协调    </a:t>
            </a:r>
            <a:endParaRPr lang="zh-CN" altLang="en-US" sz="2400">
              <a:sym typeface="+mn-ea"/>
            </a:endParaRPr>
          </a:p>
          <a:p>
            <a:pPr>
              <a:lnSpc>
                <a:spcPct val="90000"/>
              </a:lnSpc>
            </a:pPr>
            <a:r>
              <a:rPr lang="zh-CN" altLang="en-US" sz="2400">
                <a:sym typeface="+mn-ea"/>
              </a:rPr>
              <a:t>第二种为孤岛运行</a:t>
            </a:r>
            <a:endParaRPr lang="zh-CN" altLang="en-US" sz="2400">
              <a:sym typeface="+mn-ea"/>
            </a:endParaRPr>
          </a:p>
          <a:p>
            <a:pPr marL="0" indent="0">
              <a:lnSpc>
                <a:spcPct val="90000"/>
              </a:lnSpc>
              <a:buNone/>
            </a:pPr>
            <a:r>
              <a:rPr lang="zh-CN" altLang="en-US" sz="2400">
                <a:sym typeface="+mn-ea"/>
              </a:rPr>
              <a:t>       孤岛运行控制是微电网在孤岛运行状态下，为了维持系统自身稳定运行对分布式电源的控制</a:t>
            </a:r>
            <a:endParaRPr lang="zh-CN" altLang="en-US" sz="2400">
              <a:sym typeface="+mn-ea"/>
            </a:endParaRPr>
          </a:p>
          <a:p>
            <a:pPr>
              <a:lnSpc>
                <a:spcPct val="90000"/>
              </a:lnSpc>
            </a:pPr>
            <a:r>
              <a:rPr lang="zh-CN" altLang="en-US" sz="2400">
                <a:sym typeface="+mn-ea"/>
              </a:rPr>
              <a:t>第三种为微电网并\离网切换运行</a:t>
            </a:r>
            <a:endParaRPr lang="zh-CN" altLang="en-US" sz="2400">
              <a:sym typeface="+mn-ea"/>
            </a:endParaRPr>
          </a:p>
          <a:p>
            <a:pPr marL="0" indent="0">
              <a:lnSpc>
                <a:spcPct val="90000"/>
              </a:lnSpc>
              <a:buNone/>
            </a:pPr>
            <a:r>
              <a:rPr lang="zh-CN" altLang="en-US" sz="2400">
                <a:sym typeface="+mn-ea"/>
              </a:rPr>
              <a:t>       由于主网故障或电能质量等原因，微电网需要快速与主配网断开，为了能快速检测出孤岛，国内外许多专家学者提出了多种孤岛检测方法，大体可分为两类：被动式孤岛检测和主动式孤岛检测。离网转并网控制流程图如图4-1所示。</a:t>
            </a:r>
            <a:endParaRPr lang="zh-CN" altLang="en-US" sz="2400">
              <a:sym typeface="+mn-ea"/>
            </a:endParaRPr>
          </a:p>
          <a:p>
            <a:pPr marL="0" indent="0">
              <a:lnSpc>
                <a:spcPct val="120000"/>
              </a:lnSpc>
              <a:buNone/>
            </a:pP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4.1 微电网运行方式</a:t>
            </a:r>
            <a:endParaRPr lang="en-US" altLang="zh-CN" sz="4400">
              <a:solidFill>
                <a:schemeClr val="tx1"/>
              </a:solidFill>
              <a:latin typeface="幼圆" panose="02010509060101010101" pitchFamily="1" charset="-122"/>
              <a:ea typeface="幼圆" panose="02010509060101010101" pitchFamily="1" charset="-122"/>
              <a:sym typeface="+mn-ea"/>
            </a:endParaRPr>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3" name="对象 -2147482617"/>
          <p:cNvGraphicFramePr>
            <a:graphicFrameLocks noChangeAspect="1"/>
          </p:cNvGraphicFramePr>
          <p:nvPr/>
        </p:nvGraphicFramePr>
        <p:xfrm>
          <a:off x="835660" y="1367155"/>
          <a:ext cx="6735445" cy="4881245"/>
        </p:xfrm>
        <a:graphic>
          <a:graphicData uri="http://schemas.openxmlformats.org/presentationml/2006/ole">
            <mc:AlternateContent xmlns:mc="http://schemas.openxmlformats.org/markup-compatibility/2006">
              <mc:Choice xmlns:v="urn:schemas-microsoft-com:vml" Requires="v">
                <p:oleObj spid="_x0000_s3076" name="" r:id="rId1" imgW="5829300" imgH="4876800" progId="Visio.Drawing.11">
                  <p:embed/>
                </p:oleObj>
              </mc:Choice>
              <mc:Fallback>
                <p:oleObj name="" r:id="rId1" imgW="5829300" imgH="4876800" progId="Visio.Drawing.11">
                  <p:embed/>
                  <p:pic>
                    <p:nvPicPr>
                      <p:cNvPr id="0" name="图片 3075"/>
                      <p:cNvPicPr/>
                      <p:nvPr/>
                    </p:nvPicPr>
                    <p:blipFill>
                      <a:blip r:embed="rId2"/>
                      <a:stretch>
                        <a:fillRect/>
                      </a:stretch>
                    </p:blipFill>
                    <p:spPr>
                      <a:xfrm>
                        <a:off x="835660" y="1367155"/>
                        <a:ext cx="6735445" cy="4881245"/>
                      </a:xfrm>
                      <a:prstGeom prst="rect">
                        <a:avLst/>
                      </a:prstGeom>
                      <a:noFill/>
                      <a:ln w="38100">
                        <a:noFill/>
                        <a:miter/>
                      </a:ln>
                    </p:spPr>
                  </p:pic>
                </p:oleObj>
              </mc:Fallback>
            </mc:AlternateContent>
          </a:graphicData>
        </a:graphic>
      </p:graphicFrame>
      <p:sp>
        <p:nvSpPr>
          <p:cNvPr id="100" name="文本框 99"/>
          <p:cNvSpPr txBox="1"/>
          <p:nvPr/>
        </p:nvSpPr>
        <p:spPr>
          <a:xfrm>
            <a:off x="992505" y="6248400"/>
            <a:ext cx="5013960" cy="398780"/>
          </a:xfrm>
          <a:prstGeom prst="rect">
            <a:avLst/>
          </a:prstGeom>
          <a:noFill/>
          <a:ln w="9525">
            <a:noFill/>
          </a:ln>
        </p:spPr>
        <p:txBody>
          <a:bodyPr wrap="square">
            <a:spAutoFit/>
          </a:bodyPr>
          <a:p>
            <a:pPr indent="1447800"/>
            <a:r>
              <a:rPr lang="zh-CN" sz="2000">
                <a:ea typeface="宋体" panose="02010600030101010101" pitchFamily="2" charset="-122"/>
              </a:rPr>
              <a:t>图4-1 离网转并网控制流程图</a:t>
            </a:r>
            <a:endParaRPr lang="zh-CN" altLang="en-US" sz="2000">
              <a:ea typeface="宋体" panose="02010600030101010101" pitchFamily="2" charset="-122"/>
            </a:endParaRPr>
          </a:p>
        </p:txBody>
      </p:sp>
    </p:spTree>
  </p:cSld>
  <p:clrMapOvr>
    <a:masterClrMapping/>
  </p:clrMapOvr>
  <p:transition>
    <p:pull dir="rd"/>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4.1 微电网运行方式</a:t>
            </a:r>
            <a:endParaRPr lang="en-US" altLang="zh-CN" sz="4400">
              <a:solidFill>
                <a:schemeClr val="tx1"/>
              </a:solidFill>
              <a:latin typeface="幼圆" panose="02010509060101010101" pitchFamily="1" charset="-122"/>
              <a:ea typeface="幼圆" panose="02010509060101010101" pitchFamily="1" charset="-122"/>
              <a:sym typeface="+mn-ea"/>
            </a:endParaRPr>
          </a:p>
        </p:txBody>
      </p:sp>
      <p:sp>
        <p:nvSpPr>
          <p:cNvPr id="3" name="内容占位符 2"/>
          <p:cNvSpPr>
            <a:spLocks noGrp="1"/>
          </p:cNvSpPr>
          <p:nvPr>
            <p:ph idx="1"/>
          </p:nvPr>
        </p:nvSpPr>
        <p:spPr>
          <a:xfrm>
            <a:off x="609600" y="1586865"/>
            <a:ext cx="7924800" cy="4419600"/>
          </a:xfrm>
        </p:spPr>
        <p:txBody>
          <a:bodyPr/>
          <a:p>
            <a:r>
              <a:rPr lang="zh-CN" altLang="en-US" sz="2800"/>
              <a:t>4.1.1 并网运行方式下微电网运行特性</a:t>
            </a:r>
            <a:endParaRPr lang="zh-CN" altLang="en-US" sz="2800" b="1"/>
          </a:p>
          <a:p>
            <a:pPr marL="0" indent="0">
              <a:lnSpc>
                <a:spcPct val="130000"/>
              </a:lnSpc>
              <a:buNone/>
            </a:pPr>
            <a:r>
              <a:rPr lang="zh-CN" altLang="en-US" sz="2400"/>
              <a:t>       微电网的运行可以通过与公共并网点PCC连接，这样就可以和大电网联接起来，当出现负载大于分布式发电提供的负荷时，大电网就可以来弥补。另一方面，当负载小于分布式发电提供的负荷时，多余的负荷就可以送到大电网中。在电网正常运转的情况下，它能够根据社会的实际用电情况来进行供电，保证人民生活的正常使用电源，减少了不必要的供电或供电不足引起的电能质量下降或者电网安全，从而取得了更大的经济实用价值。</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4.1 微电网运行方式</a:t>
            </a:r>
            <a:endParaRPr lang="en-US" altLang="zh-CN" sz="4400">
              <a:solidFill>
                <a:schemeClr val="tx1"/>
              </a:solidFill>
              <a:latin typeface="幼圆" panose="02010509060101010101" pitchFamily="1" charset="-122"/>
              <a:ea typeface="幼圆" panose="02010509060101010101" pitchFamily="1" charset="-122"/>
              <a:sym typeface="+mn-ea"/>
            </a:endParaRPr>
          </a:p>
        </p:txBody>
      </p:sp>
      <p:sp>
        <p:nvSpPr>
          <p:cNvPr id="3" name="内容占位符 2"/>
          <p:cNvSpPr>
            <a:spLocks noGrp="1"/>
          </p:cNvSpPr>
          <p:nvPr>
            <p:ph idx="1"/>
          </p:nvPr>
        </p:nvSpPr>
        <p:spPr>
          <a:xfrm>
            <a:off x="609600" y="1370965"/>
            <a:ext cx="7924800" cy="4876800"/>
          </a:xfrm>
        </p:spPr>
        <p:txBody>
          <a:bodyPr/>
          <a:p>
            <a:pPr>
              <a:lnSpc>
                <a:spcPct val="90000"/>
              </a:lnSpc>
            </a:pPr>
            <a:r>
              <a:rPr lang="zh-CN" altLang="en-US" sz="2800" b="1"/>
              <a:t>4.1.2 孤岛运行方式下的微电网运行特性</a:t>
            </a:r>
            <a:endParaRPr lang="zh-CN" altLang="en-US" sz="2400" b="1"/>
          </a:p>
          <a:p>
            <a:pPr marL="0" indent="0">
              <a:lnSpc>
                <a:spcPct val="140000"/>
              </a:lnSpc>
              <a:buNone/>
            </a:pPr>
            <a:r>
              <a:rPr lang="zh-CN" altLang="en-US" sz="2400"/>
              <a:t>       孤岛运行模式可以分为在计划内孤岛运行和计划外的孤岛运行。当大电网系统出现故障或者电能不符合用电质量和需求的时候，这个时候微电网从大电网分离开来，它的负载全部由分布式发电的负荷承担。此时对频率的控制具有很大的挑战。频率响应基于旋转体是大电网的频率控制的重要因素，要想有一个很稳定的系统，控制好频率是其中的一个重要条件。相比之下，微电网基本上是一个非常小或没有直接连接的转子的基于转换器的网络。</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4.2 微电网控制技术</a:t>
            </a:r>
            <a:endParaRPr lang="en-US" altLang="zh-CN" sz="4400">
              <a:solidFill>
                <a:schemeClr val="tx1"/>
              </a:solidFill>
              <a:latin typeface="幼圆" panose="02010509060101010101" pitchFamily="1" charset="-122"/>
              <a:ea typeface="幼圆" panose="02010509060101010101" pitchFamily="1" charset="-122"/>
              <a:sym typeface="+mn-ea"/>
            </a:endParaRPr>
          </a:p>
        </p:txBody>
      </p:sp>
      <p:sp>
        <p:nvSpPr>
          <p:cNvPr id="3" name="内容占位符 2"/>
          <p:cNvSpPr>
            <a:spLocks noGrp="1"/>
          </p:cNvSpPr>
          <p:nvPr>
            <p:ph idx="1"/>
          </p:nvPr>
        </p:nvSpPr>
        <p:spPr>
          <a:xfrm>
            <a:off x="609600" y="1318260"/>
            <a:ext cx="7924800" cy="5022215"/>
          </a:xfrm>
        </p:spPr>
        <p:txBody>
          <a:bodyPr/>
          <a:p>
            <a:pPr marL="0" indent="0">
              <a:lnSpc>
                <a:spcPct val="80000"/>
              </a:lnSpc>
              <a:buNone/>
            </a:pPr>
            <a:r>
              <a:rPr lang="en-US" altLang="zh-CN" sz="2800">
                <a:latin typeface="Times New Roman" panose="02020603050405020304" pitchFamily="2" charset="0"/>
                <a:cs typeface="Times New Roman" panose="02020603050405020304" pitchFamily="2" charset="0"/>
                <a:sym typeface="+mn-ea"/>
              </a:rPr>
              <a:t>4</a:t>
            </a:r>
            <a:r>
              <a:rPr lang="zh-CN" altLang="en-US" sz="2800">
                <a:latin typeface="Times New Roman" panose="02020603050405020304" pitchFamily="2" charset="0"/>
                <a:cs typeface="Times New Roman" panose="02020603050405020304" pitchFamily="2" charset="0"/>
                <a:sym typeface="+mn-ea"/>
              </a:rPr>
              <a:t>.2.1  恒功率(P/Q)控制</a:t>
            </a:r>
            <a:r>
              <a:rPr lang="en-US" altLang="zh-CN" sz="2400"/>
              <a:t>  </a:t>
            </a:r>
            <a:endParaRPr lang="en-US" altLang="zh-CN" sz="2400"/>
          </a:p>
          <a:p>
            <a:pPr marL="0" indent="0">
              <a:lnSpc>
                <a:spcPct val="80000"/>
              </a:lnSpc>
              <a:buNone/>
            </a:pPr>
            <a:r>
              <a:rPr lang="zh-CN" altLang="en-US" sz="2400"/>
              <a:t>       介绍恒功率控制之前，先介绍一下常用的三相桥式电压型逆变器。逆变器主要由DC/AC逆变电路和滤波电路组成。DC/AC逆变电路由6个带有反向并联二极管的开关器件组成，六个开关器件组成三个半桥，每个半桥上下桥臂互补导通，同一时刻均有三个开关器件导通，一个周期内，六个开关管一次导通，相位相差60°。经过滤波等适当处理，将直流电转换成所需要的交流电。</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Picture 278"/>
          <p:cNvGraphicFramePr>
            <a:graphicFrameLocks noChangeAspect="1"/>
          </p:cNvGraphicFramePr>
          <p:nvPr/>
        </p:nvGraphicFramePr>
        <p:xfrm>
          <a:off x="1412875" y="3717925"/>
          <a:ext cx="6171565" cy="2726690"/>
        </p:xfrm>
        <a:graphic>
          <a:graphicData uri="http://schemas.openxmlformats.org/presentationml/2006/ole">
            <mc:AlternateContent xmlns:mc="http://schemas.openxmlformats.org/markup-compatibility/2006">
              <mc:Choice xmlns:v="urn:schemas-microsoft-com:vml" Requires="v">
                <p:oleObj spid="_x0000_s3076" name="" r:id="rId1" imgW="5384800" imgH="2057400" progId="Visio.Drawing.11">
                  <p:embed/>
                </p:oleObj>
              </mc:Choice>
              <mc:Fallback>
                <p:oleObj name="" r:id="rId1" imgW="5384800" imgH="2057400" progId="Visio.Drawing.11">
                  <p:embed/>
                  <p:pic>
                    <p:nvPicPr>
                      <p:cNvPr id="0" name="图片 3075"/>
                      <p:cNvPicPr/>
                      <p:nvPr/>
                    </p:nvPicPr>
                    <p:blipFill>
                      <a:blip r:embed="rId2"/>
                      <a:stretch>
                        <a:fillRect/>
                      </a:stretch>
                    </p:blipFill>
                    <p:spPr>
                      <a:xfrm>
                        <a:off x="1412875" y="3717925"/>
                        <a:ext cx="6171565" cy="2726690"/>
                      </a:xfrm>
                      <a:prstGeom prst="rect">
                        <a:avLst/>
                      </a:prstGeom>
                      <a:noFill/>
                      <a:ln w="38100">
                        <a:noFill/>
                        <a:miter/>
                      </a:ln>
                    </p:spPr>
                  </p:pic>
                </p:oleObj>
              </mc:Fallback>
            </mc:AlternateContent>
          </a:graphicData>
        </a:graphic>
      </p:graphicFrame>
      <p:sp>
        <p:nvSpPr>
          <p:cNvPr id="100" name="文本框 99"/>
          <p:cNvSpPr txBox="1"/>
          <p:nvPr/>
        </p:nvSpPr>
        <p:spPr>
          <a:xfrm>
            <a:off x="2163445" y="6340475"/>
            <a:ext cx="5080000" cy="398780"/>
          </a:xfrm>
          <a:prstGeom prst="rect">
            <a:avLst/>
          </a:prstGeom>
          <a:noFill/>
          <a:ln w="9525">
            <a:noFill/>
          </a:ln>
        </p:spPr>
        <p:txBody>
          <a:bodyPr>
            <a:spAutoFit/>
          </a:bodyPr>
          <a:p>
            <a:pPr algn="ctr"/>
            <a:r>
              <a:rPr lang="zh-CN" sz="2000">
                <a:solidFill>
                  <a:schemeClr val="tx1"/>
                </a:solidFill>
                <a:latin typeface="宋体" panose="02010600030101010101" pitchFamily="2" charset="-122"/>
                <a:ea typeface="黑体" panose="02010609060101010101" pitchFamily="1" charset="-122"/>
              </a:rPr>
              <a:t>图</a:t>
            </a:r>
            <a:r>
              <a:rPr lang="en-US" sz="2000">
                <a:solidFill>
                  <a:schemeClr val="tx1"/>
                </a:solidFill>
                <a:latin typeface="宋体" panose="02010600030101010101" pitchFamily="2" charset="-122"/>
                <a:ea typeface="黑体" panose="02010609060101010101" pitchFamily="1" charset="-122"/>
              </a:rPr>
              <a:t>4-2 </a:t>
            </a:r>
            <a:r>
              <a:rPr lang="zh-CN" sz="2000">
                <a:solidFill>
                  <a:schemeClr val="tx1"/>
                </a:solidFill>
                <a:latin typeface="宋体" panose="02010600030101010101" pitchFamily="2" charset="-122"/>
                <a:ea typeface="黑体" panose="02010609060101010101" pitchFamily="1" charset="-122"/>
              </a:rPr>
              <a:t>三相桥式电压型逆变器</a:t>
            </a:r>
            <a:endParaRPr lang="zh-CN" altLang="en-US" sz="2000">
              <a:solidFill>
                <a:schemeClr val="tx1"/>
              </a:solidFill>
              <a:latin typeface="宋体" panose="02010600030101010101" pitchFamily="2" charset="-122"/>
              <a:ea typeface="黑体" panose="02010609060101010101" pitchFamily="1" charset="-122"/>
            </a:endParaRPr>
          </a:p>
        </p:txBody>
      </p:sp>
    </p:spTree>
  </p:cSld>
  <p:clrMapOvr>
    <a:masterClrMapping/>
  </p:clrMapOvr>
  <p:transition>
    <p:pull dir="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000" b="1" dirty="0">
                <a:solidFill>
                  <a:srgbClr val="FFFF00"/>
                </a:solidFill>
                <a:effectLst>
                  <a:outerShdw blurRad="38100" dist="38100" dir="2700000">
                    <a:srgbClr val="C0C0C0"/>
                  </a:outerShdw>
                </a:effectLst>
                <a:ea typeface="楷体_GB2312" pitchFamily="1" charset="-122"/>
                <a:sym typeface="+mn-ea"/>
              </a:rPr>
              <a:t>第一章 概述</a:t>
            </a:r>
            <a:endParaRPr lang="zh-CN" altLang="en-US" sz="4000" b="1" dirty="0">
              <a:solidFill>
                <a:srgbClr val="FFFF00"/>
              </a:solidFill>
              <a:effectLst>
                <a:outerShdw blurRad="38100" dist="38100" dir="2700000">
                  <a:srgbClr val="C0C0C0"/>
                </a:outerShdw>
              </a:effectLst>
              <a:ea typeface="楷体_GB2312" pitchFamily="1" charset="-122"/>
              <a:sym typeface="+mn-ea"/>
            </a:endParaRPr>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
        <p:nvSpPr>
          <p:cNvPr id="6" name="文本框 5"/>
          <p:cNvSpPr txBox="1"/>
          <p:nvPr/>
        </p:nvSpPr>
        <p:spPr>
          <a:xfrm>
            <a:off x="2967355" y="1449070"/>
            <a:ext cx="2621280" cy="460375"/>
          </a:xfrm>
          <a:prstGeom prst="rect">
            <a:avLst/>
          </a:prstGeom>
          <a:noFill/>
        </p:spPr>
        <p:txBody>
          <a:bodyPr wrap="none" rtlCol="0" anchor="t">
            <a:spAutoFit/>
          </a:bodyPr>
          <a:p>
            <a:r>
              <a:rPr lang="zh-CN" altLang="en-US" sz="2400" dirty="0">
                <a:latin typeface="黑体" panose="02010609060101010101" pitchFamily="1" charset="-122"/>
                <a:ea typeface="黑体" panose="02010609060101010101" pitchFamily="1" charset="-122"/>
                <a:sym typeface="+mn-ea"/>
              </a:rPr>
              <a:t>发展微电网的意义</a:t>
            </a:r>
            <a:endParaRPr lang="zh-CN" altLang="en-US" sz="2400" dirty="0">
              <a:latin typeface="黑体" panose="02010609060101010101" pitchFamily="1" charset="-122"/>
              <a:ea typeface="黑体" panose="02010609060101010101" pitchFamily="1" charset="-122"/>
              <a:sym typeface="+mn-ea"/>
            </a:endParaRPr>
          </a:p>
        </p:txBody>
      </p:sp>
      <p:pic>
        <p:nvPicPr>
          <p:cNvPr id="13315" name="Picture 4"/>
          <p:cNvPicPr>
            <a:picLocks noGrp="1" noChangeAspect="1"/>
          </p:cNvPicPr>
          <p:nvPr>
            <p:ph sz="half" idx="2"/>
          </p:nvPr>
        </p:nvPicPr>
        <p:blipFill>
          <a:blip r:embed="rId1"/>
          <a:srcRect/>
          <a:stretch>
            <a:fillRect/>
          </a:stretch>
        </p:blipFill>
        <p:spPr>
          <a:xfrm>
            <a:off x="558800" y="1909445"/>
            <a:ext cx="7768590" cy="4086225"/>
          </a:xfrm>
        </p:spPr>
      </p:pic>
    </p:spTree>
  </p:cSld>
  <p:clrMapOvr>
    <a:masterClrMapping/>
  </p:clrMapOvr>
  <p:transition>
    <p:pull dir="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4.2 微电网控制技术</a:t>
            </a:r>
            <a:endParaRPr lang="en-US" altLang="zh-CN" sz="4400">
              <a:solidFill>
                <a:schemeClr val="tx1"/>
              </a:solidFill>
              <a:latin typeface="幼圆" panose="02010509060101010101" pitchFamily="1" charset="-122"/>
              <a:ea typeface="幼圆" panose="02010509060101010101" pitchFamily="1" charset="-122"/>
              <a:sym typeface="+mn-ea"/>
            </a:endParaRPr>
          </a:p>
        </p:txBody>
      </p:sp>
      <p:sp>
        <p:nvSpPr>
          <p:cNvPr id="3" name="内容占位符 2"/>
          <p:cNvSpPr>
            <a:spLocks noGrp="1"/>
          </p:cNvSpPr>
          <p:nvPr>
            <p:ph idx="1"/>
          </p:nvPr>
        </p:nvSpPr>
        <p:spPr>
          <a:xfrm>
            <a:off x="609600" y="1370965"/>
            <a:ext cx="7924800" cy="4648835"/>
          </a:xfrm>
        </p:spPr>
        <p:txBody>
          <a:bodyPr/>
          <a:p>
            <a:pPr marL="0" indent="0">
              <a:lnSpc>
                <a:spcPct val="90000"/>
              </a:lnSpc>
              <a:buNone/>
            </a:pPr>
            <a:r>
              <a:rPr lang="en-US" altLang="zh-CN" sz="2400"/>
              <a:t>       </a:t>
            </a:r>
            <a:r>
              <a:rPr lang="zh-CN" altLang="en-US" sz="2400"/>
              <a:t>图4-2所示为一经典三项桥式逆变器，经过逆变器，直流信号被转换成三相交流信号，经过滤波处理，得到所需要的正弦交流信号，给负载和电网供电。</a:t>
            </a:r>
            <a:endParaRPr lang="zh-CN" altLang="en-US" sz="2400"/>
          </a:p>
          <a:p>
            <a:pPr marL="0" indent="0">
              <a:lnSpc>
                <a:spcPct val="90000"/>
              </a:lnSpc>
              <a:buNone/>
            </a:pPr>
            <a:r>
              <a:rPr lang="zh-CN" altLang="en-US" sz="2400"/>
              <a:t>      其中L1为滤波电感，C1为滤波电容，R1为滤波电阻，Z为负载，L2，R2为输送线路上的感抗和阻抗。U1为逆变器输出端的端电压，U2为负载端的端电压。I1、I2分别是滤波电感和滤波电容上的电流，而I3则是负载端和电网端电流之和。</a:t>
            </a:r>
            <a:endParaRPr lang="zh-CN" altLang="en-US" sz="2400"/>
          </a:p>
          <a:p>
            <a:pPr marL="0" indent="0">
              <a:lnSpc>
                <a:spcPct val="90000"/>
              </a:lnSpc>
              <a:buNone/>
            </a:pPr>
            <a:r>
              <a:rPr lang="zh-CN" altLang="en-US" sz="2400"/>
              <a:t>根据电感上电压和电容上电流列出方程：</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Picture 2"/>
          <p:cNvGraphicFramePr>
            <a:graphicFrameLocks noChangeAspect="1"/>
          </p:cNvGraphicFramePr>
          <p:nvPr/>
        </p:nvGraphicFramePr>
        <p:xfrm>
          <a:off x="3214370" y="4605655"/>
          <a:ext cx="2794635" cy="1643380"/>
        </p:xfrm>
        <a:graphic>
          <a:graphicData uri="http://schemas.openxmlformats.org/presentationml/2006/ole">
            <mc:AlternateContent xmlns:mc="http://schemas.openxmlformats.org/markup-compatibility/2006">
              <mc:Choice xmlns:v="urn:schemas-microsoft-com:vml" Requires="v">
                <p:oleObj spid="_x0000_s3076" name="" r:id="rId1" imgW="864235" imgH="813435" progId="Equation.DSMT4">
                  <p:embed/>
                </p:oleObj>
              </mc:Choice>
              <mc:Fallback>
                <p:oleObj name="" r:id="rId1" imgW="864235" imgH="813435" progId="Equation.DSMT4">
                  <p:embed/>
                  <p:pic>
                    <p:nvPicPr>
                      <p:cNvPr id="0" name="图片 3075"/>
                      <p:cNvPicPr/>
                      <p:nvPr/>
                    </p:nvPicPr>
                    <p:blipFill>
                      <a:blip r:embed="rId2"/>
                      <a:stretch>
                        <a:fillRect/>
                      </a:stretch>
                    </p:blipFill>
                    <p:spPr>
                      <a:xfrm>
                        <a:off x="3214370" y="4605655"/>
                        <a:ext cx="2794635" cy="1643380"/>
                      </a:xfrm>
                      <a:prstGeom prst="rect">
                        <a:avLst/>
                      </a:prstGeom>
                      <a:noFill/>
                      <a:ln w="38100">
                        <a:noFill/>
                        <a:miter/>
                      </a:ln>
                    </p:spPr>
                  </p:pic>
                </p:oleObj>
              </mc:Fallback>
            </mc:AlternateContent>
          </a:graphicData>
        </a:graphic>
      </p:graphicFrame>
    </p:spTree>
  </p:cSld>
  <p:clrMapOvr>
    <a:masterClrMapping/>
  </p:clrMapOvr>
  <p:transition>
    <p:pull dir="rd"/>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4.2 微电网控制技术</a:t>
            </a:r>
            <a:endParaRPr lang="zh-CN" altLang="en-US" sz="4400"/>
          </a:p>
        </p:txBody>
      </p:sp>
      <p:sp>
        <p:nvSpPr>
          <p:cNvPr id="3" name="内容占位符 2"/>
          <p:cNvSpPr>
            <a:spLocks noGrp="1"/>
          </p:cNvSpPr>
          <p:nvPr>
            <p:ph idx="1"/>
          </p:nvPr>
        </p:nvSpPr>
        <p:spPr>
          <a:xfrm>
            <a:off x="609600" y="1370965"/>
            <a:ext cx="7924800" cy="4648835"/>
          </a:xfrm>
        </p:spPr>
        <p:txBody>
          <a:bodyPr/>
          <a:p>
            <a:pPr marL="0" indent="0">
              <a:lnSpc>
                <a:spcPct val="90000"/>
              </a:lnSpc>
              <a:buNone/>
            </a:pPr>
            <a:r>
              <a:rPr lang="zh-CN" altLang="en-US" sz="2400">
                <a:sym typeface="+mn-ea"/>
              </a:rPr>
              <a:t>根据电感上电压和电容上电流列出方程：</a:t>
            </a:r>
            <a:endParaRPr lang="zh-CN" altLang="en-US">
              <a:sym typeface="+mn-ea"/>
            </a:endParaRPr>
          </a:p>
          <a:p>
            <a:pPr marL="0" indent="0">
              <a:lnSpc>
                <a:spcPct val="90000"/>
              </a:lnSpc>
              <a:buNone/>
            </a:pPr>
            <a:endParaRPr lang="zh-CN" altLang="en-US"/>
          </a:p>
          <a:p>
            <a:pPr marL="0" indent="0">
              <a:lnSpc>
                <a:spcPct val="90000"/>
              </a:lnSpc>
              <a:buNone/>
            </a:pPr>
            <a:endParaRPr lang="zh-CN" altLang="en-US"/>
          </a:p>
          <a:p>
            <a:pPr marL="0" indent="0">
              <a:lnSpc>
                <a:spcPct val="90000"/>
              </a:lnSpc>
              <a:buNone/>
            </a:pPr>
            <a:endParaRPr lang="zh-CN" altLang="en-US"/>
          </a:p>
          <a:p>
            <a:pPr marL="0" indent="0">
              <a:lnSpc>
                <a:spcPct val="90000"/>
              </a:lnSpc>
              <a:buNone/>
            </a:pPr>
            <a:r>
              <a:rPr lang="zh-CN" altLang="en-US" sz="2400"/>
              <a:t> 其中U1，U2，I1，I3均是三相交流矢量</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Picture 2"/>
          <p:cNvGraphicFramePr>
            <a:graphicFrameLocks noChangeAspect="1"/>
          </p:cNvGraphicFramePr>
          <p:nvPr/>
        </p:nvGraphicFramePr>
        <p:xfrm>
          <a:off x="2464435" y="1801495"/>
          <a:ext cx="3031490" cy="1734820"/>
        </p:xfrm>
        <a:graphic>
          <a:graphicData uri="http://schemas.openxmlformats.org/presentationml/2006/ole">
            <mc:AlternateContent xmlns:mc="http://schemas.openxmlformats.org/markup-compatibility/2006">
              <mc:Choice xmlns:v="urn:schemas-microsoft-com:vml" Requires="v">
                <p:oleObj spid="_x0000_s3076" name="" r:id="rId1" imgW="864235" imgH="813435" progId="Equation.DSMT4">
                  <p:embed/>
                </p:oleObj>
              </mc:Choice>
              <mc:Fallback>
                <p:oleObj name="" r:id="rId1" imgW="864235" imgH="813435" progId="Equation.DSMT4">
                  <p:embed/>
                  <p:pic>
                    <p:nvPicPr>
                      <p:cNvPr id="0" name="图片 3075"/>
                      <p:cNvPicPr/>
                      <p:nvPr/>
                    </p:nvPicPr>
                    <p:blipFill>
                      <a:blip r:embed="rId2"/>
                      <a:stretch>
                        <a:fillRect/>
                      </a:stretch>
                    </p:blipFill>
                    <p:spPr>
                      <a:xfrm>
                        <a:off x="2464435" y="1801495"/>
                        <a:ext cx="3031490" cy="1734820"/>
                      </a:xfrm>
                      <a:prstGeom prst="rect">
                        <a:avLst/>
                      </a:prstGeom>
                      <a:noFill/>
                      <a:ln w="38100">
                        <a:noFill/>
                        <a:miter/>
                      </a:ln>
                    </p:spPr>
                  </p:pic>
                </p:oleObj>
              </mc:Fallback>
            </mc:AlternateContent>
          </a:graphicData>
        </a:graphic>
      </p:graphicFrame>
      <p:graphicFrame>
        <p:nvGraphicFramePr>
          <p:cNvPr id="6" name="Picture 3"/>
          <p:cNvGraphicFramePr>
            <a:graphicFrameLocks noChangeAspect="1"/>
          </p:cNvGraphicFramePr>
          <p:nvPr/>
        </p:nvGraphicFramePr>
        <p:xfrm>
          <a:off x="2120265" y="4052570"/>
          <a:ext cx="4326255" cy="1634490"/>
        </p:xfrm>
        <a:graphic>
          <a:graphicData uri="http://schemas.openxmlformats.org/presentationml/2006/ole">
            <mc:AlternateContent xmlns:mc="http://schemas.openxmlformats.org/markup-compatibility/2006">
              <mc:Choice xmlns:v="urn:schemas-microsoft-com:vml" Requires="v">
                <p:oleObj spid="_x0000_s7" name="" r:id="rId3" imgW="2527300" imgH="711200" progId="Equation.DSMT4">
                  <p:embed/>
                </p:oleObj>
              </mc:Choice>
              <mc:Fallback>
                <p:oleObj name="" r:id="rId3" imgW="2527300" imgH="711200" progId="Equation.DSMT4">
                  <p:embed/>
                  <p:pic>
                    <p:nvPicPr>
                      <p:cNvPr id="0" name="图片 5"/>
                      <p:cNvPicPr/>
                      <p:nvPr/>
                    </p:nvPicPr>
                    <p:blipFill>
                      <a:blip r:embed="rId4"/>
                      <a:stretch>
                        <a:fillRect/>
                      </a:stretch>
                    </p:blipFill>
                    <p:spPr>
                      <a:xfrm>
                        <a:off x="2120265" y="4052570"/>
                        <a:ext cx="4326255" cy="1634490"/>
                      </a:xfrm>
                      <a:prstGeom prst="rect">
                        <a:avLst/>
                      </a:prstGeom>
                      <a:noFill/>
                      <a:ln w="38100">
                        <a:noFill/>
                        <a:miter/>
                      </a:ln>
                    </p:spPr>
                  </p:pic>
                </p:oleObj>
              </mc:Fallback>
            </mc:AlternateContent>
          </a:graphicData>
        </a:graphic>
      </p:graphicFrame>
    </p:spTree>
  </p:cSld>
  <p:clrMapOvr>
    <a:masterClrMapping/>
  </p:clrMapOvr>
  <p:transition>
    <p:pull dir="rd"/>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4.2 微电网控制技术</a:t>
            </a:r>
            <a:endParaRPr lang="zh-CN" altLang="en-US" sz="4400"/>
          </a:p>
        </p:txBody>
      </p:sp>
      <p:sp>
        <p:nvSpPr>
          <p:cNvPr id="3" name="内容占位符 2"/>
          <p:cNvSpPr>
            <a:spLocks noGrp="1"/>
          </p:cNvSpPr>
          <p:nvPr>
            <p:ph idx="1"/>
          </p:nvPr>
        </p:nvSpPr>
        <p:spPr>
          <a:xfrm>
            <a:off x="609600" y="1370965"/>
            <a:ext cx="7924800" cy="4648835"/>
          </a:xfrm>
        </p:spPr>
        <p:txBody>
          <a:bodyPr/>
          <a:p>
            <a:pPr marL="0" indent="0">
              <a:buNone/>
            </a:pPr>
            <a:r>
              <a:rPr lang="zh-CN" altLang="en-US" sz="2400"/>
              <a:t>将U1，U2，I1，I3带入式（4-1）中可得：</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Picture 4"/>
          <p:cNvGraphicFramePr>
            <a:graphicFrameLocks noChangeAspect="1"/>
          </p:cNvGraphicFramePr>
          <p:nvPr/>
        </p:nvGraphicFramePr>
        <p:xfrm>
          <a:off x="2257425" y="1809115"/>
          <a:ext cx="4296410" cy="2225675"/>
        </p:xfrm>
        <a:graphic>
          <a:graphicData uri="http://schemas.openxmlformats.org/presentationml/2006/ole">
            <mc:AlternateContent xmlns:mc="http://schemas.openxmlformats.org/markup-compatibility/2006">
              <mc:Choice xmlns:v="urn:schemas-microsoft-com:vml" Requires="v">
                <p:oleObj spid="_x0000_s3076" name="" r:id="rId1" imgW="1537335" imgH="1270635" progId="Equation.DSMT4">
                  <p:embed/>
                </p:oleObj>
              </mc:Choice>
              <mc:Fallback>
                <p:oleObj name="" r:id="rId1" imgW="1537335" imgH="1270635" progId="Equation.DSMT4">
                  <p:embed/>
                  <p:pic>
                    <p:nvPicPr>
                      <p:cNvPr id="0" name="图片 3075"/>
                      <p:cNvPicPr/>
                      <p:nvPr/>
                    </p:nvPicPr>
                    <p:blipFill>
                      <a:blip r:embed="rId2"/>
                      <a:stretch>
                        <a:fillRect/>
                      </a:stretch>
                    </p:blipFill>
                    <p:spPr>
                      <a:xfrm>
                        <a:off x="2257425" y="1809115"/>
                        <a:ext cx="4296410" cy="2225675"/>
                      </a:xfrm>
                      <a:prstGeom prst="rect">
                        <a:avLst/>
                      </a:prstGeom>
                      <a:noFill/>
                      <a:ln w="38100">
                        <a:noFill/>
                        <a:miter/>
                      </a:ln>
                    </p:spPr>
                  </p:pic>
                </p:oleObj>
              </mc:Fallback>
            </mc:AlternateContent>
          </a:graphicData>
        </a:graphic>
      </p:graphicFrame>
      <p:graphicFrame>
        <p:nvGraphicFramePr>
          <p:cNvPr id="6" name="对象 -2147482491"/>
          <p:cNvGraphicFramePr>
            <a:graphicFrameLocks noChangeAspect="1"/>
          </p:cNvGraphicFramePr>
          <p:nvPr/>
        </p:nvGraphicFramePr>
        <p:xfrm>
          <a:off x="2257425" y="4034790"/>
          <a:ext cx="4295140" cy="2213610"/>
        </p:xfrm>
        <a:graphic>
          <a:graphicData uri="http://schemas.openxmlformats.org/presentationml/2006/ole">
            <mc:AlternateContent xmlns:mc="http://schemas.openxmlformats.org/markup-compatibility/2006">
              <mc:Choice xmlns:v="urn:schemas-microsoft-com:vml" Requires="v">
                <p:oleObj spid="_x0000_s7" name="" r:id="rId3" imgW="1511935" imgH="1270635" progId="Equation.DSMT4">
                  <p:embed/>
                </p:oleObj>
              </mc:Choice>
              <mc:Fallback>
                <p:oleObj name="" r:id="rId3" imgW="1511935" imgH="1270635" progId="Equation.DSMT4">
                  <p:embed/>
                  <p:pic>
                    <p:nvPicPr>
                      <p:cNvPr id="0" name="图片 4"/>
                      <p:cNvPicPr/>
                      <p:nvPr/>
                    </p:nvPicPr>
                    <p:blipFill>
                      <a:blip r:embed="rId4"/>
                      <a:stretch>
                        <a:fillRect/>
                      </a:stretch>
                    </p:blipFill>
                    <p:spPr>
                      <a:xfrm>
                        <a:off x="2257425" y="4034790"/>
                        <a:ext cx="4295140" cy="2213610"/>
                      </a:xfrm>
                      <a:prstGeom prst="rect">
                        <a:avLst/>
                      </a:prstGeom>
                      <a:noFill/>
                      <a:ln w="38100">
                        <a:noFill/>
                        <a:miter/>
                      </a:ln>
                    </p:spPr>
                  </p:pic>
                </p:oleObj>
              </mc:Fallback>
            </mc:AlternateContent>
          </a:graphicData>
        </a:graphic>
      </p:graphicFrame>
    </p:spTree>
  </p:cSld>
  <p:clrMapOvr>
    <a:masterClrMapping/>
  </p:clrMapOvr>
  <p:transition>
    <p:pull dir="rd"/>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4.2 微电网控制技术</a:t>
            </a:r>
            <a:endParaRPr lang="zh-CN" altLang="en-US" sz="4400"/>
          </a:p>
        </p:txBody>
      </p:sp>
      <p:sp>
        <p:nvSpPr>
          <p:cNvPr id="3" name="内容占位符 2"/>
          <p:cNvSpPr>
            <a:spLocks noGrp="1"/>
          </p:cNvSpPr>
          <p:nvPr>
            <p:ph idx="1"/>
          </p:nvPr>
        </p:nvSpPr>
        <p:spPr/>
        <p:txBody>
          <a:bodyPr/>
          <a:p>
            <a:pPr marL="0" indent="0">
              <a:buNone/>
            </a:pPr>
            <a:r>
              <a:rPr lang="en-US" altLang="zh-CN" sz="2400"/>
              <a:t>       </a:t>
            </a:r>
            <a:r>
              <a:rPr lang="zh-CN" altLang="en-US" sz="2400"/>
              <a:t>三相逆变器在静止坐标系下的数学模型，有直观易懂等优点，但是数学模型中的各个交流信号均是时变的，控制起来比较复杂，所以一般是将三相静止坐标系下的数学模型转换为两相（d,q）旋转坐标系下进行控制，又称dq变换。</a:t>
            </a:r>
            <a:endParaRPr lang="zh-CN" altLang="en-US" sz="2400"/>
          </a:p>
          <a:p>
            <a:pPr marL="0" indent="0">
              <a:buNone/>
            </a:pPr>
            <a:r>
              <a:rPr lang="zh-CN" altLang="en-US" sz="2400"/>
              <a:t>dq变换公式为：</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对象 -2147482490"/>
          <p:cNvGraphicFramePr>
            <a:graphicFrameLocks noChangeAspect="1"/>
          </p:cNvGraphicFramePr>
          <p:nvPr/>
        </p:nvGraphicFramePr>
        <p:xfrm>
          <a:off x="1388110" y="3970655"/>
          <a:ext cx="6998970" cy="1877695"/>
        </p:xfrm>
        <a:graphic>
          <a:graphicData uri="http://schemas.openxmlformats.org/presentationml/2006/ole">
            <mc:AlternateContent xmlns:mc="http://schemas.openxmlformats.org/markup-compatibility/2006">
              <mc:Choice xmlns:v="urn:schemas-microsoft-com:vml" Requires="v">
                <p:oleObj spid="_x0000_s3076" name="" r:id="rId1" imgW="3213100" imgH="838200" progId="Equation.DSMT4">
                  <p:embed/>
                </p:oleObj>
              </mc:Choice>
              <mc:Fallback>
                <p:oleObj name="" r:id="rId1" imgW="3213100" imgH="838200" progId="Equation.DSMT4">
                  <p:embed/>
                  <p:pic>
                    <p:nvPicPr>
                      <p:cNvPr id="0" name="图片 3075"/>
                      <p:cNvPicPr/>
                      <p:nvPr/>
                    </p:nvPicPr>
                    <p:blipFill>
                      <a:blip r:embed="rId2"/>
                      <a:stretch>
                        <a:fillRect/>
                      </a:stretch>
                    </p:blipFill>
                    <p:spPr>
                      <a:xfrm>
                        <a:off x="1388110" y="3970655"/>
                        <a:ext cx="6998970" cy="1877695"/>
                      </a:xfrm>
                      <a:prstGeom prst="rect">
                        <a:avLst/>
                      </a:prstGeom>
                      <a:noFill/>
                      <a:ln w="38100">
                        <a:noFill/>
                        <a:miter/>
                      </a:ln>
                    </p:spPr>
                  </p:pic>
                </p:oleObj>
              </mc:Fallback>
            </mc:AlternateContent>
          </a:graphicData>
        </a:graphic>
      </p:graphicFrame>
    </p:spTree>
  </p:cSld>
  <p:clrMapOvr>
    <a:masterClrMapping/>
  </p:clrMapOvr>
  <p:transition>
    <p:pull dir="rd"/>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4.2 微电网控制技术</a:t>
            </a:r>
            <a:endParaRPr lang="zh-CN" altLang="en-US" sz="4400"/>
          </a:p>
        </p:txBody>
      </p:sp>
      <p:sp>
        <p:nvSpPr>
          <p:cNvPr id="3" name="内容占位符 2"/>
          <p:cNvSpPr>
            <a:spLocks noGrp="1"/>
          </p:cNvSpPr>
          <p:nvPr>
            <p:ph idx="1"/>
          </p:nvPr>
        </p:nvSpPr>
        <p:spPr/>
        <p:txBody>
          <a:bodyPr/>
          <a:p>
            <a:pPr marL="0" indent="0">
              <a:buNone/>
            </a:pPr>
            <a:r>
              <a:rPr lang="zh-CN" altLang="en-US"/>
              <a:t>经过dq变换后，可以得到：</a:t>
            </a:r>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Picture 7"/>
          <p:cNvGraphicFramePr>
            <a:graphicFrameLocks noChangeAspect="1"/>
          </p:cNvGraphicFramePr>
          <p:nvPr/>
        </p:nvGraphicFramePr>
        <p:xfrm>
          <a:off x="2720340" y="2418715"/>
          <a:ext cx="3070860" cy="1650365"/>
        </p:xfrm>
        <a:graphic>
          <a:graphicData uri="http://schemas.openxmlformats.org/presentationml/2006/ole">
            <mc:AlternateContent xmlns:mc="http://schemas.openxmlformats.org/markup-compatibility/2006">
              <mc:Choice xmlns:v="urn:schemas-microsoft-com:vml" Requires="v">
                <p:oleObj spid="_x0000_s3076" name="" r:id="rId1" imgW="1664335" imgH="864235" progId="Equation.DSMT4">
                  <p:embed/>
                </p:oleObj>
              </mc:Choice>
              <mc:Fallback>
                <p:oleObj name="" r:id="rId1" imgW="1664335" imgH="864235" progId="Equation.DSMT4">
                  <p:embed/>
                  <p:pic>
                    <p:nvPicPr>
                      <p:cNvPr id="0" name="图片 3075"/>
                      <p:cNvPicPr/>
                      <p:nvPr/>
                    </p:nvPicPr>
                    <p:blipFill>
                      <a:blip r:embed="rId2"/>
                      <a:stretch>
                        <a:fillRect/>
                      </a:stretch>
                    </p:blipFill>
                    <p:spPr>
                      <a:xfrm>
                        <a:off x="2720340" y="2418715"/>
                        <a:ext cx="3070860" cy="1650365"/>
                      </a:xfrm>
                      <a:prstGeom prst="rect">
                        <a:avLst/>
                      </a:prstGeom>
                      <a:noFill/>
                      <a:ln w="38100">
                        <a:noFill/>
                        <a:miter/>
                      </a:ln>
                    </p:spPr>
                  </p:pic>
                </p:oleObj>
              </mc:Fallback>
            </mc:AlternateContent>
          </a:graphicData>
        </a:graphic>
      </p:graphicFrame>
      <p:graphicFrame>
        <p:nvGraphicFramePr>
          <p:cNvPr id="6" name="对象 -2147482489"/>
          <p:cNvGraphicFramePr>
            <a:graphicFrameLocks noChangeAspect="1"/>
          </p:cNvGraphicFramePr>
          <p:nvPr/>
        </p:nvGraphicFramePr>
        <p:xfrm>
          <a:off x="2720340" y="4366260"/>
          <a:ext cx="3071495" cy="1653540"/>
        </p:xfrm>
        <a:graphic>
          <a:graphicData uri="http://schemas.openxmlformats.org/presentationml/2006/ole">
            <mc:AlternateContent xmlns:mc="http://schemas.openxmlformats.org/markup-compatibility/2006">
              <mc:Choice xmlns:v="urn:schemas-microsoft-com:vml" Requires="v">
                <p:oleObj spid="_x0000_s7" name="" r:id="rId3" imgW="1715135" imgH="864235" progId="Equation.DSMT4">
                  <p:embed/>
                </p:oleObj>
              </mc:Choice>
              <mc:Fallback>
                <p:oleObj name="" r:id="rId3" imgW="1715135" imgH="864235" progId="Equation.DSMT4">
                  <p:embed/>
                  <p:pic>
                    <p:nvPicPr>
                      <p:cNvPr id="0" name="图片 4"/>
                      <p:cNvPicPr/>
                      <p:nvPr/>
                    </p:nvPicPr>
                    <p:blipFill>
                      <a:blip r:embed="rId4"/>
                      <a:stretch>
                        <a:fillRect/>
                      </a:stretch>
                    </p:blipFill>
                    <p:spPr>
                      <a:xfrm>
                        <a:off x="2720340" y="4366260"/>
                        <a:ext cx="3071495" cy="1653540"/>
                      </a:xfrm>
                      <a:prstGeom prst="rect">
                        <a:avLst/>
                      </a:prstGeom>
                      <a:noFill/>
                      <a:ln w="38100">
                        <a:noFill/>
                        <a:miter/>
                      </a:ln>
                    </p:spPr>
                  </p:pic>
                </p:oleObj>
              </mc:Fallback>
            </mc:AlternateContent>
          </a:graphicData>
        </a:graphic>
      </p:graphicFrame>
    </p:spTree>
  </p:cSld>
  <p:clrMapOvr>
    <a:masterClrMapping/>
  </p:clrMapOvr>
  <p:transition>
    <p:pull dir="rd"/>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4.2 微电网控制技术</a:t>
            </a:r>
            <a:endParaRPr lang="zh-CN" altLang="en-US" sz="4400"/>
          </a:p>
        </p:txBody>
      </p:sp>
      <p:sp>
        <p:nvSpPr>
          <p:cNvPr id="3" name="内容占位符 2"/>
          <p:cNvSpPr>
            <a:spLocks noGrp="1"/>
          </p:cNvSpPr>
          <p:nvPr>
            <p:ph idx="1"/>
          </p:nvPr>
        </p:nvSpPr>
        <p:spPr>
          <a:xfrm>
            <a:off x="609600" y="1370965"/>
            <a:ext cx="7924800" cy="4648835"/>
          </a:xfrm>
        </p:spPr>
        <p:txBody>
          <a:bodyPr/>
          <a:p>
            <a:pPr marL="0" indent="0">
              <a:buNone/>
            </a:pPr>
            <a:r>
              <a:rPr lang="zh-CN" altLang="en-US" sz="2400"/>
              <a:t>在三相静止坐标系下，三相逆变器的输出功率为：</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Picture 9"/>
          <p:cNvGraphicFramePr>
            <a:graphicFrameLocks noChangeAspect="1"/>
          </p:cNvGraphicFramePr>
          <p:nvPr/>
        </p:nvGraphicFramePr>
        <p:xfrm>
          <a:off x="2296795" y="1822450"/>
          <a:ext cx="3637915" cy="370205"/>
        </p:xfrm>
        <a:graphic>
          <a:graphicData uri="http://schemas.openxmlformats.org/presentationml/2006/ole">
            <mc:AlternateContent xmlns:mc="http://schemas.openxmlformats.org/markup-compatibility/2006">
              <mc:Choice xmlns:v="urn:schemas-microsoft-com:vml" Requires="v">
                <p:oleObj spid="_x0000_s3076" name="" r:id="rId1" imgW="1588135" imgH="228600" progId="Equation.DSMT4">
                  <p:embed/>
                </p:oleObj>
              </mc:Choice>
              <mc:Fallback>
                <p:oleObj name="" r:id="rId1" imgW="1588135" imgH="228600" progId="Equation.DSMT4">
                  <p:embed/>
                  <p:pic>
                    <p:nvPicPr>
                      <p:cNvPr id="0" name="图片 3075"/>
                      <p:cNvPicPr/>
                      <p:nvPr/>
                    </p:nvPicPr>
                    <p:blipFill>
                      <a:blip r:embed="rId2"/>
                      <a:stretch>
                        <a:fillRect/>
                      </a:stretch>
                    </p:blipFill>
                    <p:spPr>
                      <a:xfrm>
                        <a:off x="2296795" y="1822450"/>
                        <a:ext cx="3637915" cy="370205"/>
                      </a:xfrm>
                      <a:prstGeom prst="rect">
                        <a:avLst/>
                      </a:prstGeom>
                      <a:noFill/>
                      <a:ln w="38100">
                        <a:noFill/>
                        <a:miter/>
                      </a:ln>
                    </p:spPr>
                  </p:pic>
                </p:oleObj>
              </mc:Fallback>
            </mc:AlternateContent>
          </a:graphicData>
        </a:graphic>
      </p:graphicFrame>
      <p:graphicFrame>
        <p:nvGraphicFramePr>
          <p:cNvPr id="6" name="Picture 10"/>
          <p:cNvGraphicFramePr>
            <a:graphicFrameLocks noChangeAspect="1"/>
          </p:cNvGraphicFramePr>
          <p:nvPr/>
        </p:nvGraphicFramePr>
        <p:xfrm>
          <a:off x="1057275" y="2085975"/>
          <a:ext cx="6292215" cy="658495"/>
        </p:xfrm>
        <a:graphic>
          <a:graphicData uri="http://schemas.openxmlformats.org/presentationml/2006/ole">
            <mc:AlternateContent xmlns:mc="http://schemas.openxmlformats.org/markup-compatibility/2006">
              <mc:Choice xmlns:v="urn:schemas-microsoft-com:vml" Requires="v">
                <p:oleObj spid="_x0000_s7" name="" r:id="rId3" imgW="3340100" imgH="431800" progId="Equation.DSMT4">
                  <p:embed/>
                </p:oleObj>
              </mc:Choice>
              <mc:Fallback>
                <p:oleObj name="" r:id="rId3" imgW="3340100" imgH="431800" progId="Equation.DSMT4">
                  <p:embed/>
                  <p:pic>
                    <p:nvPicPr>
                      <p:cNvPr id="0" name="图片 4"/>
                      <p:cNvPicPr/>
                      <p:nvPr/>
                    </p:nvPicPr>
                    <p:blipFill>
                      <a:blip r:embed="rId4"/>
                      <a:stretch>
                        <a:fillRect/>
                      </a:stretch>
                    </p:blipFill>
                    <p:spPr>
                      <a:xfrm>
                        <a:off x="1057275" y="2085975"/>
                        <a:ext cx="6292215" cy="658495"/>
                      </a:xfrm>
                      <a:prstGeom prst="rect">
                        <a:avLst/>
                      </a:prstGeom>
                      <a:noFill/>
                      <a:ln w="38100">
                        <a:noFill/>
                        <a:miter/>
                      </a:ln>
                    </p:spPr>
                  </p:pic>
                </p:oleObj>
              </mc:Fallback>
            </mc:AlternateContent>
          </a:graphicData>
        </a:graphic>
      </p:graphicFrame>
      <p:sp>
        <p:nvSpPr>
          <p:cNvPr id="100" name="文本框 99"/>
          <p:cNvSpPr txBox="1"/>
          <p:nvPr/>
        </p:nvSpPr>
        <p:spPr>
          <a:xfrm>
            <a:off x="426085" y="2666047"/>
            <a:ext cx="5080000" cy="460375"/>
          </a:xfrm>
          <a:prstGeom prst="rect">
            <a:avLst/>
          </a:prstGeom>
          <a:noFill/>
          <a:ln w="9525">
            <a:noFill/>
          </a:ln>
        </p:spPr>
        <p:txBody>
          <a:bodyPr>
            <a:spAutoFit/>
          </a:bodyPr>
          <a:p>
            <a:r>
              <a:rPr lang="zh-CN" sz="2400">
                <a:ea typeface="宋体" panose="02010600030101010101" pitchFamily="2" charset="-122"/>
              </a:rPr>
              <a:t>将其转换到两相转转坐标系下，得到：</a:t>
            </a:r>
            <a:endParaRPr lang="zh-CN" altLang="en-US" sz="2400">
              <a:ea typeface="宋体" panose="02010600030101010101" pitchFamily="2" charset="-122"/>
            </a:endParaRPr>
          </a:p>
        </p:txBody>
      </p:sp>
      <p:graphicFrame>
        <p:nvGraphicFramePr>
          <p:cNvPr id="8" name="Picture 11"/>
          <p:cNvGraphicFramePr>
            <a:graphicFrameLocks noChangeAspect="1"/>
          </p:cNvGraphicFramePr>
          <p:nvPr/>
        </p:nvGraphicFramePr>
        <p:xfrm>
          <a:off x="2296795" y="3041015"/>
          <a:ext cx="2517140" cy="445135"/>
        </p:xfrm>
        <a:graphic>
          <a:graphicData uri="http://schemas.openxmlformats.org/presentationml/2006/ole">
            <mc:AlternateContent xmlns:mc="http://schemas.openxmlformats.org/markup-compatibility/2006">
              <mc:Choice xmlns:v="urn:schemas-microsoft-com:vml" Requires="v">
                <p:oleObj spid="_x0000_s9" name="" r:id="rId5" imgW="1106170" imgH="241300" progId="Equation.DSMT4">
                  <p:embed/>
                </p:oleObj>
              </mc:Choice>
              <mc:Fallback>
                <p:oleObj name="" r:id="rId5" imgW="1106170" imgH="241300" progId="Equation.DSMT4">
                  <p:embed/>
                  <p:pic>
                    <p:nvPicPr>
                      <p:cNvPr id="0" name="图片 5"/>
                      <p:cNvPicPr/>
                      <p:nvPr/>
                    </p:nvPicPr>
                    <p:blipFill>
                      <a:blip r:embed="rId6"/>
                      <a:stretch>
                        <a:fillRect/>
                      </a:stretch>
                    </p:blipFill>
                    <p:spPr>
                      <a:xfrm>
                        <a:off x="2296795" y="3041015"/>
                        <a:ext cx="2517140" cy="445135"/>
                      </a:xfrm>
                      <a:prstGeom prst="rect">
                        <a:avLst/>
                      </a:prstGeom>
                      <a:noFill/>
                      <a:ln w="38100">
                        <a:noFill/>
                        <a:miter/>
                      </a:ln>
                    </p:spPr>
                  </p:pic>
                </p:oleObj>
              </mc:Fallback>
            </mc:AlternateContent>
          </a:graphicData>
        </a:graphic>
      </p:graphicFrame>
      <p:graphicFrame>
        <p:nvGraphicFramePr>
          <p:cNvPr id="10" name="Picture 12"/>
          <p:cNvGraphicFramePr>
            <a:graphicFrameLocks noChangeAspect="1"/>
          </p:cNvGraphicFramePr>
          <p:nvPr/>
        </p:nvGraphicFramePr>
        <p:xfrm>
          <a:off x="2296795" y="3481070"/>
          <a:ext cx="2517140" cy="428625"/>
        </p:xfrm>
        <a:graphic>
          <a:graphicData uri="http://schemas.openxmlformats.org/presentationml/2006/ole">
            <mc:AlternateContent xmlns:mc="http://schemas.openxmlformats.org/markup-compatibility/2006">
              <mc:Choice xmlns:v="urn:schemas-microsoft-com:vml" Requires="v">
                <p:oleObj spid="_x0000_s11" name="" r:id="rId7" imgW="1195070" imgH="241300" progId="Equation.DSMT4">
                  <p:embed/>
                </p:oleObj>
              </mc:Choice>
              <mc:Fallback>
                <p:oleObj name="" r:id="rId7" imgW="1195070" imgH="241300" progId="Equation.DSMT4">
                  <p:embed/>
                  <p:pic>
                    <p:nvPicPr>
                      <p:cNvPr id="0" name="图片 6"/>
                      <p:cNvPicPr/>
                      <p:nvPr/>
                    </p:nvPicPr>
                    <p:blipFill>
                      <a:blip r:embed="rId8"/>
                      <a:stretch>
                        <a:fillRect/>
                      </a:stretch>
                    </p:blipFill>
                    <p:spPr>
                      <a:xfrm>
                        <a:off x="2296795" y="3481070"/>
                        <a:ext cx="2517140" cy="428625"/>
                      </a:xfrm>
                      <a:prstGeom prst="rect">
                        <a:avLst/>
                      </a:prstGeom>
                      <a:noFill/>
                      <a:ln w="38100">
                        <a:noFill/>
                        <a:miter/>
                      </a:ln>
                    </p:spPr>
                  </p:pic>
                </p:oleObj>
              </mc:Fallback>
            </mc:AlternateContent>
          </a:graphicData>
        </a:graphic>
      </p:graphicFrame>
      <p:sp>
        <p:nvSpPr>
          <p:cNvPr id="12" name="文本框 11"/>
          <p:cNvSpPr txBox="1"/>
          <p:nvPr/>
        </p:nvSpPr>
        <p:spPr>
          <a:xfrm>
            <a:off x="-20955" y="3846830"/>
            <a:ext cx="8001000" cy="460375"/>
          </a:xfrm>
          <a:prstGeom prst="rect">
            <a:avLst/>
          </a:prstGeom>
          <a:noFill/>
          <a:ln w="9525">
            <a:noFill/>
          </a:ln>
        </p:spPr>
        <p:txBody>
          <a:bodyPr wrap="square">
            <a:spAutoFit/>
          </a:bodyPr>
          <a:p>
            <a:pPr indent="304800"/>
            <a:r>
              <a:rPr lang="zh-CN" sz="2400">
                <a:ea typeface="宋体" panose="02010600030101010101" pitchFamily="2" charset="-122"/>
              </a:rPr>
              <a:t>三相电压从三相静止坐标系转变到两相旋转坐标系</a:t>
            </a:r>
            <a:endParaRPr lang="zh-CN" altLang="en-US" sz="2400">
              <a:ea typeface="宋体" panose="02010600030101010101" pitchFamily="2" charset="-122"/>
            </a:endParaRPr>
          </a:p>
        </p:txBody>
      </p:sp>
      <p:graphicFrame>
        <p:nvGraphicFramePr>
          <p:cNvPr id="13" name="Picture 13"/>
          <p:cNvGraphicFramePr>
            <a:graphicFrameLocks noChangeAspect="1"/>
          </p:cNvGraphicFramePr>
          <p:nvPr/>
        </p:nvGraphicFramePr>
        <p:xfrm>
          <a:off x="1248410" y="4409440"/>
          <a:ext cx="6732270" cy="1729740"/>
        </p:xfrm>
        <a:graphic>
          <a:graphicData uri="http://schemas.openxmlformats.org/presentationml/2006/ole">
            <mc:AlternateContent xmlns:mc="http://schemas.openxmlformats.org/markup-compatibility/2006">
              <mc:Choice xmlns:v="urn:schemas-microsoft-com:vml" Requires="v">
                <p:oleObj spid="_x0000_s14" name="" r:id="rId9" imgW="3721100" imgH="838200" progId="Equation.DSMT4">
                  <p:embed/>
                </p:oleObj>
              </mc:Choice>
              <mc:Fallback>
                <p:oleObj name="" r:id="rId9" imgW="3721100" imgH="838200" progId="Equation.DSMT4">
                  <p:embed/>
                  <p:pic>
                    <p:nvPicPr>
                      <p:cNvPr id="0" name="图片 8"/>
                      <p:cNvPicPr/>
                      <p:nvPr/>
                    </p:nvPicPr>
                    <p:blipFill>
                      <a:blip r:embed="rId10"/>
                      <a:stretch>
                        <a:fillRect/>
                      </a:stretch>
                    </p:blipFill>
                    <p:spPr>
                      <a:xfrm>
                        <a:off x="1248410" y="4409440"/>
                        <a:ext cx="6732270" cy="1729740"/>
                      </a:xfrm>
                      <a:prstGeom prst="rect">
                        <a:avLst/>
                      </a:prstGeom>
                      <a:noFill/>
                      <a:ln w="38100">
                        <a:noFill/>
                        <a:miter/>
                      </a:ln>
                    </p:spPr>
                  </p:pic>
                </p:oleObj>
              </mc:Fallback>
            </mc:AlternateContent>
          </a:graphicData>
        </a:graphic>
      </p:graphicFrame>
    </p:spTree>
  </p:cSld>
  <p:clrMapOvr>
    <a:masterClrMapping/>
  </p:clrMapOvr>
  <p:transition>
    <p:pull dir="rd"/>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4.2 微电网控制技术</a:t>
            </a:r>
            <a:endParaRPr lang="zh-CN" altLang="en-US" sz="4400"/>
          </a:p>
        </p:txBody>
      </p:sp>
      <p:sp>
        <p:nvSpPr>
          <p:cNvPr id="3" name="内容占位符 2"/>
          <p:cNvSpPr>
            <a:spLocks noGrp="1"/>
          </p:cNvSpPr>
          <p:nvPr>
            <p:ph idx="1"/>
          </p:nvPr>
        </p:nvSpPr>
        <p:spPr>
          <a:xfrm>
            <a:off x="609600" y="1377315"/>
            <a:ext cx="7924800" cy="4261485"/>
          </a:xfrm>
        </p:spPr>
        <p:txBody>
          <a:bodyPr/>
          <a:p>
            <a:pPr marL="0" indent="0">
              <a:lnSpc>
                <a:spcPct val="80000"/>
              </a:lnSpc>
              <a:buNone/>
            </a:pPr>
            <a:r>
              <a:rPr lang="en-US" altLang="zh-CN" sz="2400"/>
              <a:t>       </a:t>
            </a:r>
            <a:r>
              <a:rPr lang="zh-CN" altLang="en-US" sz="2400"/>
              <a:t>由上式可知，通过三相静止坐标系转变到两相旋转坐标系下，把逆变器的输出功率控制，转变为对逆变器的输出电流控制，只要实现了对Id和Iq的跟踪控制，就可以实现功率控制。</a:t>
            </a:r>
            <a:endParaRPr lang="zh-CN" altLang="en-US" sz="2400"/>
          </a:p>
          <a:p>
            <a:pPr marL="0" indent="0">
              <a:lnSpc>
                <a:spcPct val="80000"/>
              </a:lnSpc>
              <a:buNone/>
            </a:pPr>
            <a:r>
              <a:rPr lang="zh-CN" altLang="en-US" sz="2400"/>
              <a:t>       恒功率控制一般运用在微电网主从控制或者并网控制模态下，整个微电网的电压和频率由电网或者其他单元支撑，所以控制功率这一目标就可以通过控制逆变器的输出电流来实现。所以需要设计一个电流闭环系统，实现对参考电流的实时跟踪。</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Picture 16"/>
          <p:cNvGraphicFramePr>
            <a:graphicFrameLocks noChangeAspect="1"/>
          </p:cNvGraphicFramePr>
          <p:nvPr/>
        </p:nvGraphicFramePr>
        <p:xfrm>
          <a:off x="1776730" y="3896360"/>
          <a:ext cx="5840095" cy="2443480"/>
        </p:xfrm>
        <a:graphic>
          <a:graphicData uri="http://schemas.openxmlformats.org/presentationml/2006/ole">
            <mc:AlternateContent xmlns:mc="http://schemas.openxmlformats.org/markup-compatibility/2006">
              <mc:Choice xmlns:v="urn:schemas-microsoft-com:vml" Requires="v">
                <p:oleObj spid="_x0000_s3076" name="" r:id="rId1" imgW="4165600" imgH="2133600" progId="Visio.Drawing.11">
                  <p:embed/>
                </p:oleObj>
              </mc:Choice>
              <mc:Fallback>
                <p:oleObj name="" r:id="rId1" imgW="4165600" imgH="2133600" progId="Visio.Drawing.11">
                  <p:embed/>
                  <p:pic>
                    <p:nvPicPr>
                      <p:cNvPr id="0" name="图片 3075"/>
                      <p:cNvPicPr/>
                      <p:nvPr/>
                    </p:nvPicPr>
                    <p:blipFill>
                      <a:blip r:embed="rId2"/>
                      <a:stretch>
                        <a:fillRect/>
                      </a:stretch>
                    </p:blipFill>
                    <p:spPr>
                      <a:xfrm>
                        <a:off x="1776730" y="3896360"/>
                        <a:ext cx="5840095" cy="2443480"/>
                      </a:xfrm>
                      <a:prstGeom prst="rect">
                        <a:avLst/>
                      </a:prstGeom>
                      <a:noFill/>
                      <a:ln w="38100">
                        <a:noFill/>
                        <a:miter/>
                      </a:ln>
                    </p:spPr>
                  </p:pic>
                </p:oleObj>
              </mc:Fallback>
            </mc:AlternateContent>
          </a:graphicData>
        </a:graphic>
      </p:graphicFrame>
      <p:sp>
        <p:nvSpPr>
          <p:cNvPr id="100" name="文本框 99"/>
          <p:cNvSpPr txBox="1"/>
          <p:nvPr/>
        </p:nvSpPr>
        <p:spPr>
          <a:xfrm>
            <a:off x="3032760" y="6339840"/>
            <a:ext cx="5080000" cy="398780"/>
          </a:xfrm>
          <a:prstGeom prst="rect">
            <a:avLst/>
          </a:prstGeom>
          <a:noFill/>
          <a:ln w="9525">
            <a:noFill/>
          </a:ln>
        </p:spPr>
        <p:txBody>
          <a:bodyPr>
            <a:spAutoFit/>
          </a:bodyPr>
          <a:p>
            <a:r>
              <a:rPr lang="zh-CN" sz="2000">
                <a:solidFill>
                  <a:schemeClr val="tx1"/>
                </a:solidFill>
                <a:ea typeface="宋体" panose="02010600030101010101" pitchFamily="2" charset="-122"/>
              </a:rPr>
              <a:t>图4-3 恒功率控制原理框图</a:t>
            </a:r>
            <a:endParaRPr lang="zh-CN" altLang="en-US" sz="2000">
              <a:solidFill>
                <a:schemeClr val="tx1"/>
              </a:solidFill>
              <a:ea typeface="宋体" panose="02010600030101010101" pitchFamily="2" charset="-122"/>
            </a:endParaRPr>
          </a:p>
        </p:txBody>
      </p:sp>
    </p:spTree>
  </p:cSld>
  <p:clrMapOvr>
    <a:masterClrMapping/>
  </p:clrMapOvr>
  <p:transition>
    <p:pull dir="rd"/>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4.2 微电网控制技术</a:t>
            </a:r>
            <a:endParaRPr lang="zh-CN" altLang="en-US" sz="4400"/>
          </a:p>
        </p:txBody>
      </p:sp>
      <p:sp>
        <p:nvSpPr>
          <p:cNvPr id="3" name="内容占位符 2"/>
          <p:cNvSpPr>
            <a:spLocks noGrp="1"/>
          </p:cNvSpPr>
          <p:nvPr>
            <p:ph idx="1"/>
          </p:nvPr>
        </p:nvSpPr>
        <p:spPr>
          <a:xfrm>
            <a:off x="609600" y="1371600"/>
            <a:ext cx="7924800" cy="4648200"/>
          </a:xfrm>
        </p:spPr>
        <p:txBody>
          <a:bodyPr/>
          <a:p>
            <a:pPr marL="0" indent="0">
              <a:lnSpc>
                <a:spcPct val="90000"/>
              </a:lnSpc>
              <a:buNone/>
            </a:pPr>
            <a:r>
              <a:rPr lang="en-US" altLang="zh-CN" sz="2400"/>
              <a:t>       </a:t>
            </a:r>
            <a:r>
              <a:rPr lang="zh-CN" altLang="en-US" sz="2400"/>
              <a:t>如图4-3所示，控制器主要包括锁相环、dq变换器、电流环控制以及SPWM控制。</a:t>
            </a:r>
            <a:endParaRPr lang="zh-CN" altLang="en-US" sz="2400"/>
          </a:p>
          <a:p>
            <a:pPr marL="0" indent="0">
              <a:lnSpc>
                <a:spcPct val="90000"/>
              </a:lnSpc>
              <a:buNone/>
            </a:pPr>
            <a:r>
              <a:rPr lang="en-US" altLang="zh-CN" sz="2400"/>
              <a:t>       </a:t>
            </a:r>
            <a:r>
              <a:rPr lang="zh-CN" altLang="en-US" sz="2400"/>
              <a:t>（</a:t>
            </a:r>
            <a:r>
              <a:rPr lang="en-US" altLang="zh-CN" sz="2400"/>
              <a:t>1</a:t>
            </a:r>
            <a:r>
              <a:rPr lang="zh-CN" altLang="en-US" sz="2400"/>
              <a:t>）</a:t>
            </a:r>
            <a:r>
              <a:rPr lang="en-US" altLang="zh-CN" sz="2400"/>
              <a:t>锁相环</a:t>
            </a:r>
            <a:endParaRPr lang="en-US" altLang="zh-CN" sz="2400"/>
          </a:p>
          <a:p>
            <a:pPr marL="0" indent="0">
              <a:lnSpc>
                <a:spcPct val="90000"/>
              </a:lnSpc>
              <a:buNone/>
            </a:pPr>
            <a:r>
              <a:rPr lang="en-US" altLang="zh-CN" sz="2400"/>
              <a:t>       </a:t>
            </a:r>
            <a:r>
              <a:rPr lang="en-US" altLang="zh-CN" sz="2400">
                <a:sym typeface="+mn-ea"/>
              </a:rPr>
              <a:t>锁相环</a:t>
            </a:r>
            <a:r>
              <a:rPr lang="en-US" altLang="zh-CN" sz="2400"/>
              <a:t>(简称PLL)本质上是一种反馈电路，它的作用是调节电路上的时钟，使其与另一外部时钟实现相位差同步。传统锁相环结构如图4-4所示，是由三个部分构成的：鉴相器环节（下面统称为PD）、环路滤波器（下面统称为LF)和压控振荡器（以下面统称为VCO),</a:t>
            </a:r>
            <a:endParaRPr lang="en-US" altLang="zh-CN"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Picture 17"/>
          <p:cNvGraphicFramePr>
            <a:graphicFrameLocks noChangeAspect="1"/>
          </p:cNvGraphicFramePr>
          <p:nvPr/>
        </p:nvGraphicFramePr>
        <p:xfrm>
          <a:off x="1416685" y="4298315"/>
          <a:ext cx="6468110" cy="1874520"/>
        </p:xfrm>
        <a:graphic>
          <a:graphicData uri="http://schemas.openxmlformats.org/presentationml/2006/ole">
            <mc:AlternateContent xmlns:mc="http://schemas.openxmlformats.org/markup-compatibility/2006">
              <mc:Choice xmlns:v="urn:schemas-microsoft-com:vml" Requires="v">
                <p:oleObj spid="_x0000_s3076" name="" r:id="rId1" imgW="8331200" imgH="1905000" progId="Visio.Drawing.11">
                  <p:embed/>
                </p:oleObj>
              </mc:Choice>
              <mc:Fallback>
                <p:oleObj name="" r:id="rId1" imgW="8331200" imgH="1905000" progId="Visio.Drawing.11">
                  <p:embed/>
                  <p:pic>
                    <p:nvPicPr>
                      <p:cNvPr id="0" name="图片 3075"/>
                      <p:cNvPicPr/>
                      <p:nvPr/>
                    </p:nvPicPr>
                    <p:blipFill>
                      <a:blip r:embed="rId2"/>
                      <a:stretch>
                        <a:fillRect/>
                      </a:stretch>
                    </p:blipFill>
                    <p:spPr>
                      <a:xfrm>
                        <a:off x="1416685" y="4298315"/>
                        <a:ext cx="6468110" cy="1874520"/>
                      </a:xfrm>
                      <a:prstGeom prst="rect">
                        <a:avLst/>
                      </a:prstGeom>
                      <a:noFill/>
                      <a:ln w="38100">
                        <a:noFill/>
                        <a:miter/>
                      </a:ln>
                    </p:spPr>
                  </p:pic>
                </p:oleObj>
              </mc:Fallback>
            </mc:AlternateContent>
          </a:graphicData>
        </a:graphic>
      </p:graphicFrame>
      <p:sp>
        <p:nvSpPr>
          <p:cNvPr id="100" name="文本框 99"/>
          <p:cNvSpPr txBox="1"/>
          <p:nvPr/>
        </p:nvSpPr>
        <p:spPr>
          <a:xfrm>
            <a:off x="2211070" y="6248400"/>
            <a:ext cx="5080000" cy="398780"/>
          </a:xfrm>
          <a:prstGeom prst="rect">
            <a:avLst/>
          </a:prstGeom>
          <a:noFill/>
          <a:ln w="9525">
            <a:noFill/>
          </a:ln>
        </p:spPr>
        <p:txBody>
          <a:bodyPr>
            <a:spAutoFit/>
          </a:bodyPr>
          <a:p>
            <a:pPr algn="ctr"/>
            <a:r>
              <a:rPr lang="zh-CN" sz="2000">
                <a:solidFill>
                  <a:schemeClr val="tx1"/>
                </a:solidFill>
                <a:ea typeface="宋体" panose="02010600030101010101" pitchFamily="2" charset="-122"/>
              </a:rPr>
              <a:t>图</a:t>
            </a:r>
            <a:r>
              <a:rPr lang="zh-CN" sz="2000">
                <a:solidFill>
                  <a:schemeClr val="tx1"/>
                </a:solidFill>
                <a:ea typeface="宋体" panose="02010600030101010101" pitchFamily="2" charset="-122"/>
                <a:cs typeface="Arial" panose="020B0604020202020204" pitchFamily="34" charset="0"/>
              </a:rPr>
              <a:t>4-4传统锁相环闭环系统</a:t>
            </a:r>
            <a:endParaRPr lang="zh-CN" altLang="en-US" sz="2000">
              <a:solidFill>
                <a:schemeClr val="tx1"/>
              </a:solidFill>
              <a:ea typeface="宋体" panose="02010600030101010101" pitchFamily="2" charset="-122"/>
              <a:cs typeface="Arial" panose="020B0604020202020204" pitchFamily="34" charset="0"/>
            </a:endParaRPr>
          </a:p>
        </p:txBody>
      </p:sp>
    </p:spTree>
  </p:cSld>
  <p:clrMapOvr>
    <a:masterClrMapping/>
  </p:clrMapOvr>
  <p:transition>
    <p:pull dir="rd"/>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4.2 微电网控制技术</a:t>
            </a:r>
            <a:endParaRPr lang="en-US" altLang="zh-CN" sz="4400">
              <a:solidFill>
                <a:schemeClr val="tx1"/>
              </a:solidFill>
              <a:latin typeface="幼圆" panose="02010509060101010101" pitchFamily="1" charset="-122"/>
              <a:ea typeface="幼圆" panose="02010509060101010101" pitchFamily="1" charset="-122"/>
              <a:sym typeface="+mn-ea"/>
            </a:endParaRPr>
          </a:p>
        </p:txBody>
      </p:sp>
      <p:sp>
        <p:nvSpPr>
          <p:cNvPr id="3" name="内容占位符 2"/>
          <p:cNvSpPr>
            <a:spLocks noGrp="1"/>
          </p:cNvSpPr>
          <p:nvPr>
            <p:ph idx="1"/>
          </p:nvPr>
        </p:nvSpPr>
        <p:spPr>
          <a:xfrm>
            <a:off x="609600" y="1371600"/>
            <a:ext cx="7924800" cy="4648200"/>
          </a:xfrm>
        </p:spPr>
        <p:txBody>
          <a:bodyPr/>
          <a:p>
            <a:pPr marL="0" indent="0">
              <a:buNone/>
            </a:pPr>
            <a:r>
              <a:rPr lang="zh-CN" altLang="en-US" sz="2800"/>
              <a:t>（2）SPWM控制</a:t>
            </a:r>
            <a:endParaRPr lang="zh-CN" altLang="en-US" sz="2400"/>
          </a:p>
          <a:p>
            <a:pPr marL="0" indent="0">
              <a:buNone/>
            </a:pPr>
            <a:r>
              <a:rPr lang="zh-CN" altLang="en-US" sz="2400"/>
              <a:t>       SPWM控制（又称正弦脉宽调制）技术的理论基础就是面积等效原理，就是将一些脉冲信号加到惯性环节上，这些脉冲信号形状不同但是脉冲的面积相同，由此产生的结果是与原信号一致的，即通过SPWM调节后的输出相应波形基本相同。</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Picture 38"/>
          <p:cNvGraphicFramePr>
            <a:graphicFrameLocks noChangeAspect="1"/>
          </p:cNvGraphicFramePr>
          <p:nvPr/>
        </p:nvGraphicFramePr>
        <p:xfrm>
          <a:off x="2395855" y="3319145"/>
          <a:ext cx="4970780" cy="2929255"/>
        </p:xfrm>
        <a:graphic>
          <a:graphicData uri="http://schemas.openxmlformats.org/presentationml/2006/ole">
            <mc:AlternateContent xmlns:mc="http://schemas.openxmlformats.org/markup-compatibility/2006">
              <mc:Choice xmlns:v="urn:schemas-microsoft-com:vml" Requires="v">
                <p:oleObj spid="_x0000_s3076" name="" r:id="rId1" imgW="4114800" imgH="3886200" progId="Visio.Drawing.11">
                  <p:embed/>
                </p:oleObj>
              </mc:Choice>
              <mc:Fallback>
                <p:oleObj name="" r:id="rId1" imgW="4114800" imgH="3886200" progId="Visio.Drawing.11">
                  <p:embed/>
                  <p:pic>
                    <p:nvPicPr>
                      <p:cNvPr id="0" name="图片 3075"/>
                      <p:cNvPicPr/>
                      <p:nvPr/>
                    </p:nvPicPr>
                    <p:blipFill>
                      <a:blip r:embed="rId2"/>
                      <a:stretch>
                        <a:fillRect/>
                      </a:stretch>
                    </p:blipFill>
                    <p:spPr>
                      <a:xfrm>
                        <a:off x="2395855" y="3319145"/>
                        <a:ext cx="4970780" cy="2929255"/>
                      </a:xfrm>
                      <a:prstGeom prst="rect">
                        <a:avLst/>
                      </a:prstGeom>
                      <a:noFill/>
                      <a:ln w="38100">
                        <a:noFill/>
                        <a:miter/>
                      </a:ln>
                    </p:spPr>
                  </p:pic>
                </p:oleObj>
              </mc:Fallback>
            </mc:AlternateContent>
          </a:graphicData>
        </a:graphic>
      </p:graphicFrame>
      <p:sp>
        <p:nvSpPr>
          <p:cNvPr id="100" name="文本框 99"/>
          <p:cNvSpPr txBox="1"/>
          <p:nvPr/>
        </p:nvSpPr>
        <p:spPr>
          <a:xfrm>
            <a:off x="2514600" y="6277610"/>
            <a:ext cx="5080000" cy="398780"/>
          </a:xfrm>
          <a:prstGeom prst="rect">
            <a:avLst/>
          </a:prstGeom>
          <a:noFill/>
          <a:ln w="9525">
            <a:noFill/>
          </a:ln>
        </p:spPr>
        <p:txBody>
          <a:bodyPr>
            <a:spAutoFit/>
          </a:bodyPr>
          <a:p>
            <a:pPr algn="ctr"/>
            <a:r>
              <a:rPr lang="zh-CN" sz="2000">
                <a:solidFill>
                  <a:schemeClr val="tx1"/>
                </a:solidFill>
                <a:ea typeface="宋体" panose="02010600030101010101" pitchFamily="2" charset="-122"/>
                <a:cs typeface="Arial" panose="020B0604020202020204" pitchFamily="34" charset="0"/>
              </a:rPr>
              <a:t>SPWM调制</a:t>
            </a:r>
            <a:endParaRPr lang="zh-CN" altLang="en-US" sz="2000">
              <a:solidFill>
                <a:schemeClr val="tx1"/>
              </a:solidFill>
              <a:ea typeface="宋体" panose="02010600030101010101" pitchFamily="2" charset="-122"/>
              <a:cs typeface="Arial" panose="020B0604020202020204" pitchFamily="34" charset="0"/>
            </a:endParaRPr>
          </a:p>
        </p:txBody>
      </p:sp>
    </p:spTree>
  </p:cSld>
  <p:clrMapOvr>
    <a:masterClrMapping/>
  </p:clrMapOvr>
  <p:transition>
    <p:pull dir="rd"/>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4.2 微电网控制技术</a:t>
            </a:r>
            <a:endParaRPr lang="zh-CN" altLang="en-US" sz="4400"/>
          </a:p>
        </p:txBody>
      </p:sp>
      <p:sp>
        <p:nvSpPr>
          <p:cNvPr id="3" name="内容占位符 2"/>
          <p:cNvSpPr>
            <a:spLocks noGrp="1"/>
          </p:cNvSpPr>
          <p:nvPr>
            <p:ph idx="1"/>
          </p:nvPr>
        </p:nvSpPr>
        <p:spPr>
          <a:xfrm>
            <a:off x="609600" y="1370965"/>
            <a:ext cx="7924800" cy="4648835"/>
          </a:xfrm>
        </p:spPr>
        <p:txBody>
          <a:bodyPr/>
          <a:p>
            <a:pPr marL="0" indent="0">
              <a:buNone/>
            </a:pPr>
            <a:r>
              <a:rPr lang="en-US" altLang="zh-CN" sz="2400"/>
              <a:t>       </a:t>
            </a:r>
            <a:r>
              <a:rPr lang="zh-CN" altLang="en-US" sz="2400"/>
              <a:t>SPWM控制技术根据信号极性的差异可以分为单极性SPWM调制和双极性SPWM调制。</a:t>
            </a:r>
            <a:endParaRPr lang="zh-CN" altLang="en-US" sz="2400"/>
          </a:p>
          <a:p>
            <a:pPr marL="0" indent="0">
              <a:buNone/>
            </a:pPr>
            <a:r>
              <a:rPr lang="zh-CN" altLang="en-US" sz="2400"/>
              <a:t>       单极性SPWM调制如图4-8所示，在一个周期内，上下桥臂中间点的输出电压只包括0、正电压或0、负电压。</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Picture 39"/>
          <p:cNvGraphicFramePr>
            <a:graphicFrameLocks noChangeAspect="1"/>
          </p:cNvGraphicFramePr>
          <p:nvPr/>
        </p:nvGraphicFramePr>
        <p:xfrm>
          <a:off x="2501900" y="2951480"/>
          <a:ext cx="4645025" cy="3296920"/>
        </p:xfrm>
        <a:graphic>
          <a:graphicData uri="http://schemas.openxmlformats.org/presentationml/2006/ole">
            <mc:AlternateContent xmlns:mc="http://schemas.openxmlformats.org/markup-compatibility/2006">
              <mc:Choice xmlns:v="urn:schemas-microsoft-com:vml" Requires="v">
                <p:oleObj spid="_x0000_s3076" name="" r:id="rId1" imgW="4114800" imgH="4152900" progId="Visio.Drawing.11">
                  <p:embed/>
                </p:oleObj>
              </mc:Choice>
              <mc:Fallback>
                <p:oleObj name="" r:id="rId1" imgW="4114800" imgH="4152900" progId="Visio.Drawing.11">
                  <p:embed/>
                  <p:pic>
                    <p:nvPicPr>
                      <p:cNvPr id="0" name="图片 3075"/>
                      <p:cNvPicPr/>
                      <p:nvPr/>
                    </p:nvPicPr>
                    <p:blipFill>
                      <a:blip r:embed="rId2"/>
                      <a:stretch>
                        <a:fillRect/>
                      </a:stretch>
                    </p:blipFill>
                    <p:spPr>
                      <a:xfrm>
                        <a:off x="2501900" y="2951480"/>
                        <a:ext cx="4645025" cy="3296920"/>
                      </a:xfrm>
                      <a:prstGeom prst="rect">
                        <a:avLst/>
                      </a:prstGeom>
                      <a:noFill/>
                      <a:ln w="38100">
                        <a:noFill/>
                        <a:miter/>
                      </a:ln>
                    </p:spPr>
                  </p:pic>
                </p:oleObj>
              </mc:Fallback>
            </mc:AlternateContent>
          </a:graphicData>
        </a:graphic>
      </p:graphicFrame>
      <p:sp>
        <p:nvSpPr>
          <p:cNvPr id="100" name="文本框 99"/>
          <p:cNvSpPr txBox="1"/>
          <p:nvPr/>
        </p:nvSpPr>
        <p:spPr>
          <a:xfrm>
            <a:off x="2189480" y="6248400"/>
            <a:ext cx="5080000" cy="398780"/>
          </a:xfrm>
          <a:prstGeom prst="rect">
            <a:avLst/>
          </a:prstGeom>
          <a:noFill/>
          <a:ln w="9525">
            <a:noFill/>
          </a:ln>
        </p:spPr>
        <p:txBody>
          <a:bodyPr>
            <a:spAutoFit/>
          </a:bodyPr>
          <a:p>
            <a:pPr algn="ctr"/>
            <a:r>
              <a:rPr lang="zh-CN" sz="2000">
                <a:solidFill>
                  <a:schemeClr val="tx1"/>
                </a:solidFill>
                <a:ea typeface="宋体" panose="02010600030101010101" pitchFamily="2" charset="-122"/>
              </a:rPr>
              <a:t>图</a:t>
            </a:r>
            <a:r>
              <a:rPr lang="zh-CN" sz="2000">
                <a:solidFill>
                  <a:schemeClr val="tx1"/>
                </a:solidFill>
                <a:ea typeface="宋体" panose="02010600030101010101" pitchFamily="2" charset="-122"/>
                <a:cs typeface="Arial" panose="020B0604020202020204" pitchFamily="34" charset="0"/>
              </a:rPr>
              <a:t>4-8单极性SPWM调制</a:t>
            </a:r>
            <a:endParaRPr lang="zh-CN" altLang="en-US" sz="2000">
              <a:solidFill>
                <a:schemeClr val="tx1"/>
              </a:solidFill>
              <a:ea typeface="宋体" panose="02010600030101010101" pitchFamily="2" charset="-122"/>
              <a:cs typeface="Arial" panose="020B0604020202020204" pitchFamily="34" charset="0"/>
            </a:endParaRPr>
          </a:p>
        </p:txBody>
      </p:sp>
    </p:spTree>
  </p:cSld>
  <p:clrMapOvr>
    <a:masterClrMapping/>
  </p:clrMapOvr>
  <p:transition>
    <p:pull dir="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000" b="1" dirty="0">
                <a:solidFill>
                  <a:srgbClr val="FFFF00"/>
                </a:solidFill>
                <a:effectLst>
                  <a:outerShdw blurRad="38100" dist="38100" dir="2700000">
                    <a:srgbClr val="C0C0C0"/>
                  </a:outerShdw>
                </a:effectLst>
                <a:ea typeface="楷体_GB2312" pitchFamily="1" charset="-122"/>
                <a:sym typeface="+mn-ea"/>
              </a:rPr>
              <a:t>第一章 概述</a:t>
            </a:r>
            <a:endParaRPr lang="zh-CN" altLang="en-US" sz="4000" b="1" dirty="0">
              <a:solidFill>
                <a:srgbClr val="FFFF00"/>
              </a:solidFill>
              <a:effectLst>
                <a:outerShdw blurRad="38100" dist="38100" dir="2700000">
                  <a:srgbClr val="C0C0C0"/>
                </a:outerShdw>
              </a:effectLst>
              <a:ea typeface="楷体_GB2312" pitchFamily="1" charset="-122"/>
              <a:sym typeface="+mn-ea"/>
            </a:endParaRPr>
          </a:p>
        </p:txBody>
      </p:sp>
      <p:sp>
        <p:nvSpPr>
          <p:cNvPr id="3" name="内容占位符 2"/>
          <p:cNvSpPr>
            <a:spLocks noGrp="1"/>
          </p:cNvSpPr>
          <p:nvPr>
            <p:ph idx="1"/>
          </p:nvPr>
        </p:nvSpPr>
        <p:spPr>
          <a:xfrm>
            <a:off x="609600" y="1371600"/>
            <a:ext cx="7924800" cy="4648200"/>
          </a:xfrm>
        </p:spPr>
        <p:txBody>
          <a:bodyPr/>
          <a:p>
            <a:pPr marL="0" indent="0">
              <a:buNone/>
            </a:pPr>
            <a:r>
              <a:rPr lang="en-US" altLang="zh-CN" sz="2400" kern="0" noProof="0" dirty="0">
                <a:latin typeface="黑体" panose="02010609060101010101" pitchFamily="1" charset="-122"/>
                <a:ea typeface="黑体" panose="02010609060101010101" pitchFamily="1" charset="-122"/>
                <a:cs typeface="+mj-cs"/>
                <a:sym typeface="+mn-ea"/>
              </a:rPr>
              <a:t>                   </a:t>
            </a:r>
            <a:r>
              <a:rPr lang="zh-CN" altLang="en-US" sz="2400" kern="0" noProof="0" dirty="0">
                <a:latin typeface="黑体" panose="02010609060101010101" pitchFamily="1" charset="-122"/>
                <a:ea typeface="黑体" panose="02010609060101010101" pitchFamily="1" charset="-122"/>
                <a:cs typeface="+mj-cs"/>
                <a:sym typeface="+mn-ea"/>
              </a:rPr>
              <a:t>市场化前景</a:t>
            </a:r>
            <a:endParaRPr lang="zh-CN" altLang="en-US" sz="2400" kern="0" noProof="0" dirty="0">
              <a:latin typeface="黑体" panose="02010609060101010101" pitchFamily="1" charset="-122"/>
              <a:ea typeface="黑体" panose="02010609060101010101" pitchFamily="1" charset="-122"/>
              <a:cs typeface="+mj-cs"/>
              <a:sym typeface="+mn-ea"/>
            </a:endParaRPr>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pic>
        <p:nvPicPr>
          <p:cNvPr id="14338" name="图示 3"/>
          <p:cNvPicPr/>
          <p:nvPr/>
        </p:nvPicPr>
        <p:blipFill>
          <a:blip r:embed="rId1"/>
          <a:stretch>
            <a:fillRect/>
          </a:stretch>
        </p:blipFill>
        <p:spPr>
          <a:xfrm>
            <a:off x="899160" y="1860550"/>
            <a:ext cx="6937375" cy="4031615"/>
          </a:xfrm>
          <a:prstGeom prst="rect">
            <a:avLst/>
          </a:prstGeom>
          <a:noFill/>
          <a:ln w="9525">
            <a:noFill/>
          </a:ln>
        </p:spPr>
      </p:pic>
    </p:spTree>
  </p:cSld>
  <p:clrMapOvr>
    <a:masterClrMapping/>
  </p:clrMapOvr>
  <p:transition>
    <p:pull dir="rd"/>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4.2 微电网控制技术</a:t>
            </a:r>
            <a:endParaRPr lang="zh-CN" altLang="en-US" sz="4400"/>
          </a:p>
        </p:txBody>
      </p:sp>
      <p:sp>
        <p:nvSpPr>
          <p:cNvPr id="3" name="内容占位符 2"/>
          <p:cNvSpPr>
            <a:spLocks noGrp="1"/>
          </p:cNvSpPr>
          <p:nvPr>
            <p:ph idx="1"/>
          </p:nvPr>
        </p:nvSpPr>
        <p:spPr>
          <a:xfrm>
            <a:off x="609600" y="1287145"/>
            <a:ext cx="7924800" cy="4732655"/>
          </a:xfrm>
        </p:spPr>
        <p:txBody>
          <a:bodyPr/>
          <a:p>
            <a:pPr marL="0" indent="0">
              <a:buNone/>
            </a:pPr>
            <a:r>
              <a:rPr lang="en-US" altLang="zh-CN"/>
              <a:t>    </a:t>
            </a:r>
            <a:r>
              <a:rPr lang="en-US" altLang="zh-CN" sz="2400"/>
              <a:t>   </a:t>
            </a:r>
            <a:r>
              <a:rPr lang="zh-CN" altLang="en-US" sz="2400"/>
              <a:t>而双极性SPWM调制如图4-9所示，在一个周期内，上下桥臂中间点的输出电压既包含正电压，也包含负电压。</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Picture 40"/>
          <p:cNvGraphicFramePr>
            <a:graphicFrameLocks noChangeAspect="1"/>
          </p:cNvGraphicFramePr>
          <p:nvPr/>
        </p:nvGraphicFramePr>
        <p:xfrm>
          <a:off x="2373630" y="2163445"/>
          <a:ext cx="4396740" cy="2531110"/>
        </p:xfrm>
        <a:graphic>
          <a:graphicData uri="http://schemas.openxmlformats.org/presentationml/2006/ole">
            <mc:AlternateContent xmlns:mc="http://schemas.openxmlformats.org/markup-compatibility/2006">
              <mc:Choice xmlns:v="urn:schemas-microsoft-com:vml" Requires="v">
                <p:oleObj spid="_x0000_s3076" name="" r:id="rId1" imgW="4089400" imgH="3124200" progId="Visio.Drawing.11">
                  <p:embed/>
                </p:oleObj>
              </mc:Choice>
              <mc:Fallback>
                <p:oleObj name="" r:id="rId1" imgW="4089400" imgH="3124200" progId="Visio.Drawing.11">
                  <p:embed/>
                  <p:pic>
                    <p:nvPicPr>
                      <p:cNvPr id="0" name="图片 3075"/>
                      <p:cNvPicPr/>
                      <p:nvPr/>
                    </p:nvPicPr>
                    <p:blipFill>
                      <a:blip r:embed="rId2"/>
                      <a:stretch>
                        <a:fillRect/>
                      </a:stretch>
                    </p:blipFill>
                    <p:spPr>
                      <a:xfrm>
                        <a:off x="2373630" y="2163445"/>
                        <a:ext cx="4396740" cy="2531110"/>
                      </a:xfrm>
                      <a:prstGeom prst="rect">
                        <a:avLst/>
                      </a:prstGeom>
                      <a:noFill/>
                      <a:ln w="38100">
                        <a:noFill/>
                        <a:miter/>
                      </a:ln>
                    </p:spPr>
                  </p:pic>
                </p:oleObj>
              </mc:Fallback>
            </mc:AlternateContent>
          </a:graphicData>
        </a:graphic>
      </p:graphicFrame>
      <p:sp>
        <p:nvSpPr>
          <p:cNvPr id="100" name="文本框 99"/>
          <p:cNvSpPr txBox="1"/>
          <p:nvPr/>
        </p:nvSpPr>
        <p:spPr>
          <a:xfrm>
            <a:off x="2091690" y="4549140"/>
            <a:ext cx="5080000" cy="368300"/>
          </a:xfrm>
          <a:prstGeom prst="rect">
            <a:avLst/>
          </a:prstGeom>
          <a:noFill/>
          <a:ln w="9525">
            <a:noFill/>
          </a:ln>
        </p:spPr>
        <p:txBody>
          <a:bodyPr>
            <a:spAutoFit/>
          </a:bodyPr>
          <a:p>
            <a:pPr algn="ctr"/>
            <a:r>
              <a:rPr lang="zh-CN" sz="1800">
                <a:ea typeface="宋体" panose="02010600030101010101" pitchFamily="2" charset="-122"/>
              </a:rPr>
              <a:t>图</a:t>
            </a:r>
            <a:r>
              <a:rPr lang="zh-CN" sz="1800">
                <a:ea typeface="宋体" panose="02010600030101010101" pitchFamily="2" charset="-122"/>
                <a:cs typeface="Arial" panose="020B0604020202020204" pitchFamily="34" charset="0"/>
              </a:rPr>
              <a:t>4-9双极性SPWM调制</a:t>
            </a:r>
            <a:endParaRPr lang="zh-CN" altLang="en-US" sz="1800">
              <a:ea typeface="宋体" panose="02010600030101010101" pitchFamily="2" charset="-122"/>
              <a:cs typeface="Arial" panose="020B0604020202020204" pitchFamily="34" charset="0"/>
            </a:endParaRPr>
          </a:p>
        </p:txBody>
      </p:sp>
      <p:sp>
        <p:nvSpPr>
          <p:cNvPr id="6" name="文本框 5"/>
          <p:cNvSpPr txBox="1"/>
          <p:nvPr/>
        </p:nvSpPr>
        <p:spPr>
          <a:xfrm>
            <a:off x="729615" y="4917440"/>
            <a:ext cx="7804150" cy="1419860"/>
          </a:xfrm>
          <a:prstGeom prst="rect">
            <a:avLst/>
          </a:prstGeom>
          <a:noFill/>
          <a:ln w="9525">
            <a:noFill/>
          </a:ln>
        </p:spPr>
        <p:txBody>
          <a:bodyPr wrap="square">
            <a:spAutoFit/>
          </a:bodyPr>
          <a:p>
            <a:pPr indent="304800">
              <a:lnSpc>
                <a:spcPct val="90000"/>
              </a:lnSpc>
            </a:pPr>
            <a:r>
              <a:rPr lang="zh-CN" sz="2400">
                <a:solidFill>
                  <a:schemeClr val="tx1"/>
                </a:solidFill>
                <a:ea typeface="宋体" panose="02010600030101010101" pitchFamily="2" charset="-122"/>
                <a:cs typeface="Arial" panose="020B0604020202020204" pitchFamily="34" charset="0"/>
              </a:rPr>
              <a:t>SPWM调制方法原理易懂、简单，算法成熟，适用范围广，可调节性强，频率恒定，输出电压中只包含高次谐波，所需滤波器结构简单，是现阶段应用最为广泛的逆变器控制技术。</a:t>
            </a:r>
            <a:endParaRPr lang="zh-CN" altLang="en-US" sz="2400">
              <a:solidFill>
                <a:schemeClr val="tx1"/>
              </a:solidFill>
              <a:ea typeface="宋体" panose="02010600030101010101" pitchFamily="2" charset="-122"/>
              <a:cs typeface="Arial" panose="020B0604020202020204" pitchFamily="34" charset="0"/>
            </a:endParaRPr>
          </a:p>
        </p:txBody>
      </p:sp>
    </p:spTree>
  </p:cSld>
  <p:clrMapOvr>
    <a:masterClrMapping/>
  </p:clrMapOvr>
  <p:transition>
    <p:pull dir="rd"/>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4.2 微电网控制技术</a:t>
            </a:r>
            <a:endParaRPr lang="zh-CN" altLang="en-US" sz="4400"/>
          </a:p>
        </p:txBody>
      </p:sp>
      <p:sp>
        <p:nvSpPr>
          <p:cNvPr id="3" name="内容占位符 2"/>
          <p:cNvSpPr>
            <a:spLocks noGrp="1"/>
          </p:cNvSpPr>
          <p:nvPr>
            <p:ph idx="1"/>
          </p:nvPr>
        </p:nvSpPr>
        <p:spPr>
          <a:xfrm>
            <a:off x="609600" y="1370965"/>
            <a:ext cx="7924800" cy="4648835"/>
          </a:xfrm>
        </p:spPr>
        <p:txBody>
          <a:bodyPr/>
          <a:p>
            <a:pPr marL="0" indent="0">
              <a:buNone/>
            </a:pPr>
            <a:r>
              <a:rPr lang="zh-CN" altLang="en-US" sz="2800"/>
              <a:t>（3）电流环</a:t>
            </a:r>
            <a:endParaRPr lang="zh-CN" altLang="en-US" sz="2800"/>
          </a:p>
          <a:p>
            <a:pPr marL="0" indent="0">
              <a:buNone/>
            </a:pPr>
            <a:r>
              <a:rPr lang="zh-CN" altLang="en-US" sz="2400"/>
              <a:t>       一般情况下P/Q控制应用在微电网的主从控制模式或者是并网模式下，在这几种控制模式中，微电网的电压和频率被钳制住，只需要控制调节逆变器的输出电流，就可以达到控制功率的效果，因此只需一个控制器，实现逆变器的输出电流时刻跟踪上给定电流。具体电流环控制框图如图4-10所示。</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Picture 41"/>
          <p:cNvGraphicFramePr>
            <a:graphicFrameLocks noChangeAspect="1"/>
          </p:cNvGraphicFramePr>
          <p:nvPr/>
        </p:nvGraphicFramePr>
        <p:xfrm>
          <a:off x="2526665" y="3759835"/>
          <a:ext cx="5160645" cy="2489200"/>
        </p:xfrm>
        <a:graphic>
          <a:graphicData uri="http://schemas.openxmlformats.org/presentationml/2006/ole">
            <mc:AlternateContent xmlns:mc="http://schemas.openxmlformats.org/markup-compatibility/2006">
              <mc:Choice xmlns:v="urn:schemas-microsoft-com:vml" Requires="v">
                <p:oleObj spid="_x0000_s3076" name="" r:id="rId1" imgW="6400800" imgH="3365500" progId="Visio.Drawing.11">
                  <p:embed/>
                </p:oleObj>
              </mc:Choice>
              <mc:Fallback>
                <p:oleObj name="" r:id="rId1" imgW="6400800" imgH="3365500" progId="Visio.Drawing.11">
                  <p:embed/>
                  <p:pic>
                    <p:nvPicPr>
                      <p:cNvPr id="0" name="图片 3075"/>
                      <p:cNvPicPr/>
                      <p:nvPr/>
                    </p:nvPicPr>
                    <p:blipFill>
                      <a:blip r:embed="rId2"/>
                      <a:stretch>
                        <a:fillRect/>
                      </a:stretch>
                    </p:blipFill>
                    <p:spPr>
                      <a:xfrm>
                        <a:off x="2526665" y="3759835"/>
                        <a:ext cx="5160645" cy="2489200"/>
                      </a:xfrm>
                      <a:prstGeom prst="rect">
                        <a:avLst/>
                      </a:prstGeom>
                      <a:noFill/>
                      <a:ln w="38100">
                        <a:noFill/>
                        <a:miter/>
                      </a:ln>
                    </p:spPr>
                  </p:pic>
                </p:oleObj>
              </mc:Fallback>
            </mc:AlternateContent>
          </a:graphicData>
        </a:graphic>
      </p:graphicFrame>
      <p:sp>
        <p:nvSpPr>
          <p:cNvPr id="100" name="文本框 99"/>
          <p:cNvSpPr txBox="1"/>
          <p:nvPr/>
        </p:nvSpPr>
        <p:spPr>
          <a:xfrm>
            <a:off x="2607310" y="6337300"/>
            <a:ext cx="5080000" cy="368300"/>
          </a:xfrm>
          <a:prstGeom prst="rect">
            <a:avLst/>
          </a:prstGeom>
          <a:noFill/>
          <a:ln w="9525">
            <a:noFill/>
          </a:ln>
        </p:spPr>
        <p:txBody>
          <a:bodyPr>
            <a:spAutoFit/>
          </a:bodyPr>
          <a:p>
            <a:pPr algn="ctr"/>
            <a:r>
              <a:rPr lang="zh-CN" sz="1800">
                <a:solidFill>
                  <a:schemeClr val="tx1"/>
                </a:solidFill>
                <a:ea typeface="宋体" panose="02010600030101010101" pitchFamily="2" charset="-122"/>
              </a:rPr>
              <a:t>图</a:t>
            </a:r>
            <a:r>
              <a:rPr lang="zh-CN" sz="1800">
                <a:solidFill>
                  <a:schemeClr val="tx1"/>
                </a:solidFill>
                <a:ea typeface="宋体" panose="02010600030101010101" pitchFamily="2" charset="-122"/>
                <a:cs typeface="Arial" panose="020B0604020202020204" pitchFamily="34" charset="0"/>
              </a:rPr>
              <a:t>4-10解耦控制</a:t>
            </a:r>
            <a:endParaRPr lang="zh-CN" altLang="en-US" sz="1800">
              <a:solidFill>
                <a:schemeClr val="tx1"/>
              </a:solidFill>
              <a:ea typeface="宋体" panose="02010600030101010101" pitchFamily="2" charset="-122"/>
              <a:cs typeface="Arial" panose="020B0604020202020204" pitchFamily="34" charset="0"/>
            </a:endParaRPr>
          </a:p>
        </p:txBody>
      </p:sp>
    </p:spTree>
  </p:cSld>
  <p:clrMapOvr>
    <a:masterClrMapping/>
  </p:clrMapOvr>
  <p:transition>
    <p:pull dir="rd"/>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4.2 微电网控制技术</a:t>
            </a:r>
            <a:endParaRPr lang="zh-CN" altLang="en-US" sz="4400"/>
          </a:p>
        </p:txBody>
      </p:sp>
      <p:sp>
        <p:nvSpPr>
          <p:cNvPr id="3" name="内容占位符 2"/>
          <p:cNvSpPr>
            <a:spLocks noGrp="1"/>
          </p:cNvSpPr>
          <p:nvPr>
            <p:ph idx="1"/>
          </p:nvPr>
        </p:nvSpPr>
        <p:spPr>
          <a:xfrm>
            <a:off x="337185" y="1371600"/>
            <a:ext cx="4335145" cy="4648200"/>
          </a:xfrm>
        </p:spPr>
        <p:txBody>
          <a:bodyPr/>
          <a:p>
            <a:pPr>
              <a:lnSpc>
                <a:spcPct val="130000"/>
              </a:lnSpc>
            </a:pPr>
            <a:r>
              <a:rPr lang="zh-CN" altLang="en-US" sz="2400"/>
              <a:t>4.2.2  恒压恒频（V/f）控制   </a:t>
            </a:r>
            <a:r>
              <a:rPr lang="zh-CN" altLang="en-US" sz="2000"/>
              <a:t>   </a:t>
            </a:r>
            <a:endParaRPr lang="zh-CN" altLang="en-US" sz="2000"/>
          </a:p>
          <a:p>
            <a:pPr marL="0" indent="0">
              <a:lnSpc>
                <a:spcPct val="130000"/>
              </a:lnSpc>
              <a:buNone/>
            </a:pPr>
            <a:r>
              <a:rPr lang="zh-CN" altLang="en-US" sz="2000"/>
              <a:t>       恒压恒频控制，顾名思义，这种控制方式的目标就是将分布式电源的电压和频率始终维持在一个固定水平。在微电网离网运行时，由于恒压恒频控制的这一特性，使用该控制模式的微电源一般被用作为主从控制模式下的微电网中的主控制单元，支撑起整个微电网的电压频率，使其他从控制单元可以正常运行。</a:t>
            </a:r>
            <a:endParaRPr lang="zh-CN" altLang="en-US" sz="2400"/>
          </a:p>
          <a:p>
            <a:pPr marL="0" indent="0">
              <a:lnSpc>
                <a:spcPct val="140000"/>
              </a:lnSpc>
              <a:buNone/>
            </a:pP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对象 -2147482574"/>
          <p:cNvGraphicFramePr>
            <a:graphicFrameLocks noChangeAspect="1"/>
          </p:cNvGraphicFramePr>
          <p:nvPr/>
        </p:nvGraphicFramePr>
        <p:xfrm>
          <a:off x="4672330" y="2104390"/>
          <a:ext cx="4097655" cy="3371850"/>
        </p:xfrm>
        <a:graphic>
          <a:graphicData uri="http://schemas.openxmlformats.org/presentationml/2006/ole">
            <mc:AlternateContent xmlns:mc="http://schemas.openxmlformats.org/markup-compatibility/2006">
              <mc:Choice xmlns:v="urn:schemas-microsoft-com:vml" Requires="v">
                <p:oleObj spid="_x0000_s3076" name="" r:id="rId1" imgW="4620895" imgH="2049145" progId="Visio.Drawing.15">
                  <p:embed/>
                </p:oleObj>
              </mc:Choice>
              <mc:Fallback>
                <p:oleObj name="" r:id="rId1" imgW="4620895" imgH="2049145" progId="Visio.Drawing.15">
                  <p:embed/>
                  <p:pic>
                    <p:nvPicPr>
                      <p:cNvPr id="0" name="图片 3075"/>
                      <p:cNvPicPr/>
                      <p:nvPr/>
                    </p:nvPicPr>
                    <p:blipFill>
                      <a:blip r:embed="rId2"/>
                      <a:stretch>
                        <a:fillRect/>
                      </a:stretch>
                    </p:blipFill>
                    <p:spPr>
                      <a:xfrm>
                        <a:off x="4672330" y="2104390"/>
                        <a:ext cx="4097655" cy="3371850"/>
                      </a:xfrm>
                      <a:prstGeom prst="rect">
                        <a:avLst/>
                      </a:prstGeom>
                      <a:noFill/>
                      <a:ln w="38100">
                        <a:noFill/>
                        <a:miter/>
                      </a:ln>
                    </p:spPr>
                  </p:pic>
                </p:oleObj>
              </mc:Fallback>
            </mc:AlternateContent>
          </a:graphicData>
        </a:graphic>
      </p:graphicFrame>
      <p:sp>
        <p:nvSpPr>
          <p:cNvPr id="6" name="文本框 5"/>
          <p:cNvSpPr txBox="1"/>
          <p:nvPr/>
        </p:nvSpPr>
        <p:spPr>
          <a:xfrm>
            <a:off x="4811395" y="1459230"/>
            <a:ext cx="3399155" cy="645160"/>
          </a:xfrm>
          <a:prstGeom prst="rect">
            <a:avLst/>
          </a:prstGeom>
          <a:noFill/>
        </p:spPr>
        <p:txBody>
          <a:bodyPr wrap="square" rtlCol="0" anchor="t">
            <a:spAutoFit/>
          </a:bodyPr>
          <a:p>
            <a:pPr>
              <a:buNone/>
            </a:pPr>
            <a:r>
              <a:rPr lang="zh-CN" altLang="en-US">
                <a:sym typeface="+mn-ea"/>
              </a:rPr>
              <a:t>根据原理分析，可得V/f控制算法流程，如图4-1</a:t>
            </a:r>
            <a:r>
              <a:rPr lang="en-US" altLang="zh-CN">
                <a:sym typeface="+mn-ea"/>
              </a:rPr>
              <a:t>1</a:t>
            </a:r>
            <a:r>
              <a:rPr lang="zh-CN" altLang="en-US">
                <a:sym typeface="+mn-ea"/>
              </a:rPr>
              <a:t>所示。</a:t>
            </a:r>
            <a:endParaRPr lang="zh-CN" altLang="en-US"/>
          </a:p>
        </p:txBody>
      </p:sp>
      <p:sp>
        <p:nvSpPr>
          <p:cNvPr id="100" name="文本框 99"/>
          <p:cNvSpPr txBox="1"/>
          <p:nvPr/>
        </p:nvSpPr>
        <p:spPr>
          <a:xfrm>
            <a:off x="4344670" y="5476240"/>
            <a:ext cx="5080000" cy="337185"/>
          </a:xfrm>
          <a:prstGeom prst="rect">
            <a:avLst/>
          </a:prstGeom>
          <a:noFill/>
          <a:ln w="9525">
            <a:noFill/>
          </a:ln>
        </p:spPr>
        <p:txBody>
          <a:bodyPr>
            <a:spAutoFit/>
          </a:bodyPr>
          <a:p>
            <a:pPr algn="ctr"/>
            <a:r>
              <a:rPr lang="zh-CN" sz="1600" b="1">
                <a:solidFill>
                  <a:schemeClr val="tx1"/>
                </a:solidFill>
                <a:ea typeface="黑体" panose="02010609060101010101" pitchFamily="1" charset="-122"/>
              </a:rPr>
              <a:t>图</a:t>
            </a:r>
            <a:r>
              <a:rPr lang="en-US" sz="1600" b="1">
                <a:solidFill>
                  <a:schemeClr val="tx1"/>
                </a:solidFill>
                <a:latin typeface="Times New Roman" panose="02020603050405020304" pitchFamily="2" charset="0"/>
                <a:ea typeface="黑体" panose="02010609060101010101" pitchFamily="1" charset="-122"/>
              </a:rPr>
              <a:t>4-11</a:t>
            </a:r>
            <a:r>
              <a:rPr lang="en-US" sz="1600" b="1">
                <a:solidFill>
                  <a:schemeClr val="tx1"/>
                </a:solidFill>
                <a:latin typeface="宋体" panose="02010600030101010101" pitchFamily="2" charset="-122"/>
                <a:ea typeface="黑体" panose="02010609060101010101" pitchFamily="1" charset="-122"/>
              </a:rPr>
              <a:t>  </a:t>
            </a:r>
            <a:r>
              <a:rPr lang="zh-CN" sz="1600" b="1">
                <a:solidFill>
                  <a:schemeClr val="tx1"/>
                </a:solidFill>
                <a:ea typeface="黑体" panose="02010609060101010101" pitchFamily="1" charset="-122"/>
              </a:rPr>
              <a:t>恒压恒频算法控制原理图</a:t>
            </a:r>
            <a:endParaRPr lang="zh-CN" altLang="en-US" sz="1600" b="1">
              <a:solidFill>
                <a:schemeClr val="tx1"/>
              </a:solidFill>
              <a:ea typeface="黑体" panose="02010609060101010101" pitchFamily="1" charset="-122"/>
            </a:endParaRPr>
          </a:p>
        </p:txBody>
      </p:sp>
    </p:spTree>
  </p:cSld>
  <p:clrMapOvr>
    <a:masterClrMapping/>
  </p:clrMapOvr>
  <p:transition>
    <p:pull dir="rd"/>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4.2 微电网控制技术</a:t>
            </a:r>
            <a:endParaRPr lang="en-US" altLang="zh-CN" sz="4400">
              <a:solidFill>
                <a:schemeClr val="tx1"/>
              </a:solidFill>
              <a:latin typeface="幼圆" panose="02010509060101010101" pitchFamily="1" charset="-122"/>
              <a:ea typeface="幼圆" panose="02010509060101010101" pitchFamily="1" charset="-122"/>
              <a:sym typeface="+mn-ea"/>
            </a:endParaRPr>
          </a:p>
        </p:txBody>
      </p:sp>
      <p:sp>
        <p:nvSpPr>
          <p:cNvPr id="3" name="内容占位符 2"/>
          <p:cNvSpPr>
            <a:spLocks noGrp="1"/>
          </p:cNvSpPr>
          <p:nvPr>
            <p:ph idx="1"/>
          </p:nvPr>
        </p:nvSpPr>
        <p:spPr>
          <a:xfrm>
            <a:off x="609600" y="1371600"/>
            <a:ext cx="7924800" cy="4648200"/>
          </a:xfrm>
        </p:spPr>
        <p:txBody>
          <a:bodyPr/>
          <a:p>
            <a:r>
              <a:rPr lang="zh-CN" altLang="en-US" sz="2800"/>
              <a:t>4.2.3 下垂控制(Droop）</a:t>
            </a:r>
            <a:endParaRPr lang="zh-CN" altLang="en-US" sz="2800"/>
          </a:p>
          <a:p>
            <a:pPr marL="0" indent="0">
              <a:buNone/>
            </a:pPr>
            <a:r>
              <a:rPr lang="zh-CN" altLang="en-US" sz="2400"/>
              <a:t>       所谓下垂控制，就是模拟大电网频率的一次调整，根据频率和有功功率、电压和无功功率之间的下垂曲线控制逆变器的输出。</a:t>
            </a:r>
            <a:endParaRPr lang="zh-CN" altLang="en-US" sz="2400"/>
          </a:p>
          <a:p>
            <a:pPr marL="0" indent="0">
              <a:buNone/>
            </a:pPr>
            <a:r>
              <a:rPr lang="zh-CN" altLang="en-US" sz="2400"/>
              <a:t>       在孤岛运行时，对等控制中的微电网各分布式电源均采用下垂控制，电压幅值和频率由所有微电源和负载根据下垂曲线来确定。</a:t>
            </a:r>
            <a:endParaRPr lang="zh-CN" altLang="en-US" sz="2400"/>
          </a:p>
          <a:p>
            <a:pPr marL="0" indent="0">
              <a:buNone/>
            </a:pPr>
            <a:r>
              <a:rPr lang="zh-CN" altLang="en-US" sz="2400"/>
              <a:t>       所以下垂控制技术的原理就是依据同步发电机的频率和有功、电压和无功的调节特性来对分布式电源并网逆变器的进行调节。其调控原理方程为：</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对象 -2147482488"/>
          <p:cNvGraphicFramePr>
            <a:graphicFrameLocks noChangeAspect="1"/>
          </p:cNvGraphicFramePr>
          <p:nvPr/>
        </p:nvGraphicFramePr>
        <p:xfrm>
          <a:off x="1662430" y="5424805"/>
          <a:ext cx="2805430" cy="594995"/>
        </p:xfrm>
        <a:graphic>
          <a:graphicData uri="http://schemas.openxmlformats.org/presentationml/2006/ole">
            <mc:AlternateContent xmlns:mc="http://schemas.openxmlformats.org/markup-compatibility/2006">
              <mc:Choice xmlns:v="urn:schemas-microsoft-com:vml" Requires="v">
                <p:oleObj spid="_x0000_s3076" name="" r:id="rId1" imgW="1218565" imgH="254000" progId="Equation.DSMT4">
                  <p:embed/>
                </p:oleObj>
              </mc:Choice>
              <mc:Fallback>
                <p:oleObj name="" r:id="rId1" imgW="1218565" imgH="254000" progId="Equation.DSMT4">
                  <p:embed/>
                  <p:pic>
                    <p:nvPicPr>
                      <p:cNvPr id="0" name="图片 3075"/>
                      <p:cNvPicPr/>
                      <p:nvPr/>
                    </p:nvPicPr>
                    <p:blipFill>
                      <a:blip r:embed="rId2"/>
                      <a:stretch>
                        <a:fillRect/>
                      </a:stretch>
                    </p:blipFill>
                    <p:spPr>
                      <a:xfrm>
                        <a:off x="1662430" y="5424805"/>
                        <a:ext cx="2805430" cy="594995"/>
                      </a:xfrm>
                      <a:prstGeom prst="rect">
                        <a:avLst/>
                      </a:prstGeom>
                      <a:noFill/>
                      <a:ln w="38100">
                        <a:noFill/>
                        <a:miter/>
                      </a:ln>
                    </p:spPr>
                  </p:pic>
                </p:oleObj>
              </mc:Fallback>
            </mc:AlternateContent>
          </a:graphicData>
        </a:graphic>
      </p:graphicFrame>
      <p:graphicFrame>
        <p:nvGraphicFramePr>
          <p:cNvPr id="6" name="对象 -2147482570"/>
          <p:cNvGraphicFramePr>
            <a:graphicFrameLocks noChangeAspect="1"/>
          </p:cNvGraphicFramePr>
          <p:nvPr/>
        </p:nvGraphicFramePr>
        <p:xfrm>
          <a:off x="5697220" y="5478780"/>
          <a:ext cx="2179320" cy="487680"/>
        </p:xfrm>
        <a:graphic>
          <a:graphicData uri="http://schemas.openxmlformats.org/presentationml/2006/ole">
            <mc:AlternateContent xmlns:mc="http://schemas.openxmlformats.org/markup-compatibility/2006">
              <mc:Choice xmlns:v="urn:schemas-microsoft-com:vml" Requires="v">
                <p:oleObj spid="_x0000_s7" name="" r:id="rId3" imgW="850900" imgH="228600" progId="Equation.DSMT4">
                  <p:embed/>
                </p:oleObj>
              </mc:Choice>
              <mc:Fallback>
                <p:oleObj name="" r:id="rId3" imgW="850900" imgH="228600" progId="Equation.DSMT4">
                  <p:embed/>
                  <p:pic>
                    <p:nvPicPr>
                      <p:cNvPr id="0" name="图片 4"/>
                      <p:cNvPicPr/>
                      <p:nvPr/>
                    </p:nvPicPr>
                    <p:blipFill>
                      <a:blip r:embed="rId4"/>
                      <a:stretch>
                        <a:fillRect/>
                      </a:stretch>
                    </p:blipFill>
                    <p:spPr>
                      <a:xfrm>
                        <a:off x="5697220" y="5478780"/>
                        <a:ext cx="2179320" cy="487680"/>
                      </a:xfrm>
                      <a:prstGeom prst="rect">
                        <a:avLst/>
                      </a:prstGeom>
                      <a:noFill/>
                      <a:ln w="38100">
                        <a:noFill/>
                        <a:miter/>
                      </a:ln>
                    </p:spPr>
                  </p:pic>
                </p:oleObj>
              </mc:Fallback>
            </mc:AlternateContent>
          </a:graphicData>
        </a:graphic>
      </p:graphicFrame>
    </p:spTree>
  </p:cSld>
  <p:clrMapOvr>
    <a:masterClrMapping/>
  </p:clrMapOvr>
  <p:transition>
    <p:pull dir="rd"/>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4.2 微电网控制技术</a:t>
            </a:r>
            <a:endParaRPr lang="en-US" altLang="zh-CN" sz="4400">
              <a:solidFill>
                <a:schemeClr val="tx1"/>
              </a:solidFill>
              <a:latin typeface="幼圆" panose="02010509060101010101" pitchFamily="1" charset="-122"/>
              <a:ea typeface="幼圆" panose="02010509060101010101" pitchFamily="1" charset="-122"/>
              <a:sym typeface="+mn-ea"/>
            </a:endParaRPr>
          </a:p>
        </p:txBody>
      </p:sp>
      <p:sp>
        <p:nvSpPr>
          <p:cNvPr id="3" name="内容占位符 2"/>
          <p:cNvSpPr>
            <a:spLocks noGrp="1"/>
          </p:cNvSpPr>
          <p:nvPr>
            <p:ph idx="1"/>
          </p:nvPr>
        </p:nvSpPr>
        <p:spPr/>
        <p:txBody>
          <a:bodyPr/>
          <a:p>
            <a:pPr marL="0" indent="0">
              <a:buNone/>
            </a:pPr>
            <a:r>
              <a:rPr lang="zh-CN" altLang="en-US" sz="2400"/>
              <a:t>式中，m为有功调节下垂系数；n为无功调节下垂系数；为额定角频率；Pn为额定有功功率；Un为系统中无功输出为零时的电压幅值；、为分布式电源有功和无功实际输出值。</a:t>
            </a:r>
            <a:endParaRPr lang="zh-CN" altLang="en-US" sz="2400"/>
          </a:p>
          <a:p>
            <a:pPr marL="0" indent="0">
              <a:buNone/>
            </a:pPr>
            <a:r>
              <a:rPr lang="zh-CN" altLang="en-US" sz="2400"/>
              <a:t>根据下垂系数由一个给定的量控制另一个参数跟踪至下垂曲线上对应的值称为下垂控制。下垂控制方法调控过程如图4-1</a:t>
            </a:r>
            <a:r>
              <a:rPr lang="en-US" altLang="zh-CN" sz="2400"/>
              <a:t>2</a:t>
            </a:r>
            <a:r>
              <a:rPr lang="zh-CN" altLang="en-US" sz="2400"/>
              <a:t>所示。</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对象 -2147482566"/>
          <p:cNvGraphicFramePr>
            <a:graphicFrameLocks noChangeAspect="1"/>
          </p:cNvGraphicFramePr>
          <p:nvPr/>
        </p:nvGraphicFramePr>
        <p:xfrm>
          <a:off x="2370455" y="3883025"/>
          <a:ext cx="5032375" cy="2366010"/>
        </p:xfrm>
        <a:graphic>
          <a:graphicData uri="http://schemas.openxmlformats.org/presentationml/2006/ole">
            <mc:AlternateContent xmlns:mc="http://schemas.openxmlformats.org/markup-compatibility/2006">
              <mc:Choice xmlns:v="urn:schemas-microsoft-com:vml" Requires="v">
                <p:oleObj spid="_x0000_s3076" name="" r:id="rId1" imgW="5102860" imgH="2139315" progId="Visio.Drawing.15">
                  <p:embed/>
                </p:oleObj>
              </mc:Choice>
              <mc:Fallback>
                <p:oleObj name="" r:id="rId1" imgW="5102860" imgH="2139315" progId="Visio.Drawing.15">
                  <p:embed/>
                  <p:pic>
                    <p:nvPicPr>
                      <p:cNvPr id="0" name="图片 3075"/>
                      <p:cNvPicPr/>
                      <p:nvPr/>
                    </p:nvPicPr>
                    <p:blipFill>
                      <a:blip r:embed="rId2"/>
                      <a:stretch>
                        <a:fillRect/>
                      </a:stretch>
                    </p:blipFill>
                    <p:spPr>
                      <a:xfrm>
                        <a:off x="2370455" y="3883025"/>
                        <a:ext cx="5032375" cy="2366010"/>
                      </a:xfrm>
                      <a:prstGeom prst="rect">
                        <a:avLst/>
                      </a:prstGeom>
                      <a:noFill/>
                      <a:ln w="38100">
                        <a:noFill/>
                        <a:miter/>
                      </a:ln>
                    </p:spPr>
                  </p:pic>
                </p:oleObj>
              </mc:Fallback>
            </mc:AlternateContent>
          </a:graphicData>
        </a:graphic>
      </p:graphicFrame>
      <p:sp>
        <p:nvSpPr>
          <p:cNvPr id="100" name="文本框 99"/>
          <p:cNvSpPr txBox="1"/>
          <p:nvPr/>
        </p:nvSpPr>
        <p:spPr>
          <a:xfrm>
            <a:off x="1654175" y="6269990"/>
            <a:ext cx="6266180" cy="460375"/>
          </a:xfrm>
          <a:prstGeom prst="rect">
            <a:avLst/>
          </a:prstGeom>
          <a:noFill/>
          <a:ln w="9525">
            <a:noFill/>
          </a:ln>
        </p:spPr>
        <p:txBody>
          <a:bodyPr wrap="square">
            <a:spAutoFit/>
          </a:bodyPr>
          <a:p>
            <a:pPr indent="803275"/>
            <a:r>
              <a:rPr lang="en-US" altLang="zh-CN" sz="1200" b="1">
                <a:solidFill>
                  <a:schemeClr val="tx1"/>
                </a:solidFill>
                <a:ea typeface="宋体" panose="02010600030101010101" pitchFamily="2" charset="-122"/>
              </a:rPr>
              <a:t>   </a:t>
            </a:r>
            <a:r>
              <a:rPr lang="zh-CN" sz="1200" b="1">
                <a:solidFill>
                  <a:schemeClr val="tx1"/>
                </a:solidFill>
                <a:ea typeface="宋体" panose="02010600030101010101" pitchFamily="2" charset="-122"/>
              </a:rPr>
              <a:t>（</a:t>
            </a:r>
            <a:r>
              <a:rPr lang="en-US" sz="1200" b="1">
                <a:solidFill>
                  <a:schemeClr val="tx1"/>
                </a:solidFill>
                <a:latin typeface="Times New Roman" panose="02020603050405020304" pitchFamily="2" charset="0"/>
              </a:rPr>
              <a:t>a</a:t>
            </a:r>
            <a:r>
              <a:rPr lang="zh-CN" sz="1200" b="1">
                <a:solidFill>
                  <a:schemeClr val="tx1"/>
                </a:solidFill>
                <a:ea typeface="宋体" panose="02010600030101010101" pitchFamily="2" charset="-122"/>
              </a:rPr>
              <a:t>）频率下垂特性</a:t>
            </a:r>
            <a:r>
              <a:rPr lang="en-US" sz="1200" b="1">
                <a:solidFill>
                  <a:schemeClr val="tx1"/>
                </a:solidFill>
                <a:latin typeface="Times New Roman" panose="02020603050405020304" pitchFamily="2" charset="0"/>
              </a:rPr>
              <a:t> </a:t>
            </a:r>
            <a:r>
              <a:rPr lang="en-US" sz="1200">
                <a:solidFill>
                  <a:schemeClr val="tx1"/>
                </a:solidFill>
                <a:latin typeface="Times New Roman" panose="02020603050405020304" pitchFamily="2" charset="0"/>
              </a:rPr>
              <a:t>                                              </a:t>
            </a:r>
            <a:r>
              <a:rPr lang="zh-CN" sz="1200" b="1">
                <a:solidFill>
                  <a:schemeClr val="tx1"/>
                </a:solidFill>
                <a:ea typeface="宋体" panose="02010600030101010101" pitchFamily="2" charset="-122"/>
              </a:rPr>
              <a:t>（</a:t>
            </a:r>
            <a:r>
              <a:rPr lang="en-US" sz="1200" b="1">
                <a:solidFill>
                  <a:schemeClr val="tx1"/>
                </a:solidFill>
                <a:latin typeface="Times New Roman" panose="02020603050405020304" pitchFamily="2" charset="0"/>
              </a:rPr>
              <a:t>b</a:t>
            </a:r>
            <a:r>
              <a:rPr lang="zh-CN" sz="1200" b="1">
                <a:solidFill>
                  <a:schemeClr val="tx1"/>
                </a:solidFill>
                <a:ea typeface="宋体" panose="02010600030101010101" pitchFamily="2" charset="-122"/>
              </a:rPr>
              <a:t>）电压下垂特性</a:t>
            </a:r>
            <a:r>
              <a:rPr lang="zh-CN" sz="1200" b="1">
                <a:solidFill>
                  <a:schemeClr val="tx1"/>
                </a:solidFill>
                <a:ea typeface="黑体" panose="02010609060101010101" pitchFamily="1" charset="-122"/>
              </a:rPr>
              <a:t>                                                              图</a:t>
            </a:r>
            <a:r>
              <a:rPr lang="en-US" sz="1200" b="1">
                <a:solidFill>
                  <a:schemeClr val="tx1"/>
                </a:solidFill>
                <a:latin typeface="Times New Roman" panose="02020603050405020304" pitchFamily="2" charset="0"/>
                <a:ea typeface="黑体" panose="02010609060101010101" pitchFamily="1" charset="-122"/>
              </a:rPr>
              <a:t>4-12</a:t>
            </a:r>
            <a:r>
              <a:rPr lang="en-US" sz="1200" b="1">
                <a:solidFill>
                  <a:schemeClr val="tx1"/>
                </a:solidFill>
                <a:latin typeface="宋体" panose="02010600030101010101" pitchFamily="2" charset="-122"/>
                <a:ea typeface="黑体" panose="02010609060101010101" pitchFamily="1" charset="-122"/>
              </a:rPr>
              <a:t> </a:t>
            </a:r>
            <a:r>
              <a:rPr lang="zh-CN" sz="1200" b="1">
                <a:solidFill>
                  <a:schemeClr val="tx1"/>
                </a:solidFill>
                <a:ea typeface="黑体" panose="02010609060101010101" pitchFamily="1" charset="-122"/>
              </a:rPr>
              <a:t>下垂控制曲线</a:t>
            </a:r>
            <a:endParaRPr lang="zh-CN" altLang="en-US" sz="1200" b="1">
              <a:solidFill>
                <a:schemeClr val="tx1"/>
              </a:solidFill>
              <a:ea typeface="黑体" panose="02010609060101010101" pitchFamily="1" charset="-122"/>
            </a:endParaRPr>
          </a:p>
        </p:txBody>
      </p:sp>
    </p:spTree>
  </p:cSld>
  <p:clrMapOvr>
    <a:masterClrMapping/>
  </p:clrMapOvr>
  <p:transition>
    <p:pull dir="rd"/>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4.2 微电网控制技术</a:t>
            </a:r>
            <a:endParaRPr lang="zh-CN" altLang="en-US" sz="4400"/>
          </a:p>
        </p:txBody>
      </p:sp>
      <p:sp>
        <p:nvSpPr>
          <p:cNvPr id="3" name="内容占位符 2"/>
          <p:cNvSpPr>
            <a:spLocks noGrp="1"/>
          </p:cNvSpPr>
          <p:nvPr>
            <p:ph idx="1"/>
          </p:nvPr>
        </p:nvSpPr>
        <p:spPr/>
        <p:txBody>
          <a:bodyPr/>
          <a:p>
            <a:pPr marL="0" indent="0">
              <a:buNone/>
            </a:pPr>
            <a:r>
              <a:rPr lang="en-US" altLang="zh-CN" sz="2400"/>
              <a:t>       </a:t>
            </a:r>
            <a:r>
              <a:rPr lang="zh-CN" altLang="en-US" sz="2400"/>
              <a:t>该控制方法借鉴了同步发电机的自下垂调节功能，其运算流程如图4-1</a:t>
            </a:r>
            <a:r>
              <a:rPr lang="en-US" altLang="zh-CN" sz="2400"/>
              <a:t>3</a:t>
            </a:r>
            <a:r>
              <a:rPr lang="zh-CN" altLang="en-US" sz="2400"/>
              <a:t>所示，首先通过采集并网侧电压、电流信号并进行功率计算，求得并网逆变器并网侧实际的有功、无功输出，通过下垂控制方程求得得到频率和电压的指令值，经过电压电流双闭环控制得到SPWM调制的输入信号，进而对分布式电源的输出进行调控。</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对象 -2147482565"/>
          <p:cNvGraphicFramePr>
            <a:graphicFrameLocks noChangeAspect="1"/>
          </p:cNvGraphicFramePr>
          <p:nvPr/>
        </p:nvGraphicFramePr>
        <p:xfrm>
          <a:off x="739775" y="3834765"/>
          <a:ext cx="7695565" cy="2350770"/>
        </p:xfrm>
        <a:graphic>
          <a:graphicData uri="http://schemas.openxmlformats.org/presentationml/2006/ole">
            <mc:AlternateContent xmlns:mc="http://schemas.openxmlformats.org/markup-compatibility/2006">
              <mc:Choice xmlns:v="urn:schemas-microsoft-com:vml" Requires="v">
                <p:oleObj spid="_x0000_s3076" name="" r:id="rId1" imgW="4604385" imgH="939165" progId="Visio.Drawing.15">
                  <p:embed/>
                </p:oleObj>
              </mc:Choice>
              <mc:Fallback>
                <p:oleObj name="" r:id="rId1" imgW="4604385" imgH="939165" progId="Visio.Drawing.15">
                  <p:embed/>
                  <p:pic>
                    <p:nvPicPr>
                      <p:cNvPr id="0" name="图片 3075"/>
                      <p:cNvPicPr/>
                      <p:nvPr/>
                    </p:nvPicPr>
                    <p:blipFill>
                      <a:blip r:embed="rId2"/>
                      <a:stretch>
                        <a:fillRect/>
                      </a:stretch>
                    </p:blipFill>
                    <p:spPr>
                      <a:xfrm>
                        <a:off x="739775" y="3834765"/>
                        <a:ext cx="7695565" cy="2350770"/>
                      </a:xfrm>
                      <a:prstGeom prst="rect">
                        <a:avLst/>
                      </a:prstGeom>
                      <a:noFill/>
                      <a:ln w="38100">
                        <a:noFill/>
                        <a:miter/>
                      </a:ln>
                    </p:spPr>
                  </p:pic>
                </p:oleObj>
              </mc:Fallback>
            </mc:AlternateContent>
          </a:graphicData>
        </a:graphic>
      </p:graphicFrame>
      <p:sp>
        <p:nvSpPr>
          <p:cNvPr id="100" name="文本框 99"/>
          <p:cNvSpPr txBox="1"/>
          <p:nvPr/>
        </p:nvSpPr>
        <p:spPr>
          <a:xfrm>
            <a:off x="1779905" y="6308090"/>
            <a:ext cx="5080000" cy="337185"/>
          </a:xfrm>
          <a:prstGeom prst="rect">
            <a:avLst/>
          </a:prstGeom>
          <a:noFill/>
          <a:ln w="9525">
            <a:noFill/>
          </a:ln>
        </p:spPr>
        <p:txBody>
          <a:bodyPr>
            <a:spAutoFit/>
          </a:bodyPr>
          <a:p>
            <a:pPr indent="1405890"/>
            <a:r>
              <a:rPr lang="zh-CN" sz="1600" b="1">
                <a:solidFill>
                  <a:schemeClr val="tx1"/>
                </a:solidFill>
                <a:ea typeface="黑体" panose="02010609060101010101" pitchFamily="1" charset="-122"/>
              </a:rPr>
              <a:t>图</a:t>
            </a:r>
            <a:r>
              <a:rPr lang="en-US" sz="1600" b="1">
                <a:solidFill>
                  <a:schemeClr val="tx1"/>
                </a:solidFill>
                <a:latin typeface="Times New Roman" panose="02020603050405020304" pitchFamily="2" charset="0"/>
                <a:ea typeface="黑体" panose="02010609060101010101" pitchFamily="1" charset="-122"/>
              </a:rPr>
              <a:t>4-13</a:t>
            </a:r>
            <a:r>
              <a:rPr lang="en-US" sz="1600" b="1">
                <a:solidFill>
                  <a:schemeClr val="tx1"/>
                </a:solidFill>
                <a:latin typeface="宋体" panose="02010600030101010101" pitchFamily="2" charset="-122"/>
                <a:ea typeface="黑体" panose="02010609060101010101" pitchFamily="1" charset="-122"/>
              </a:rPr>
              <a:t>  </a:t>
            </a:r>
            <a:r>
              <a:rPr lang="zh-CN" sz="1600" b="1">
                <a:solidFill>
                  <a:schemeClr val="tx1"/>
                </a:solidFill>
                <a:ea typeface="黑体" panose="02010609060101010101" pitchFamily="1" charset="-122"/>
              </a:rPr>
              <a:t>下垂控制算法流程图</a:t>
            </a:r>
            <a:endParaRPr lang="zh-CN" altLang="en-US" sz="1600" b="1">
              <a:solidFill>
                <a:schemeClr val="tx1"/>
              </a:solidFill>
              <a:ea typeface="黑体" panose="02010609060101010101" pitchFamily="1" charset="-122"/>
            </a:endParaRPr>
          </a:p>
        </p:txBody>
      </p:sp>
    </p:spTree>
  </p:cSld>
  <p:clrMapOvr>
    <a:masterClrMapping/>
  </p:clrMapOvr>
  <p:transition>
    <p:pull dir="rd"/>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l"/>
            <a:r>
              <a:rPr lang="en-US" altLang="zh-CN" sz="4400">
                <a:solidFill>
                  <a:schemeClr val="tx1"/>
                </a:solidFill>
                <a:latin typeface="幼圆" panose="02010509060101010101" pitchFamily="1" charset="-122"/>
                <a:ea typeface="幼圆" panose="02010509060101010101" pitchFamily="1" charset="-122"/>
              </a:rPr>
              <a:t>4.3 微电网控制模式</a:t>
            </a:r>
            <a:endParaRPr lang="en-US" altLang="zh-CN" sz="4400">
              <a:solidFill>
                <a:schemeClr val="tx1"/>
              </a:solidFill>
              <a:latin typeface="幼圆" panose="02010509060101010101" pitchFamily="1" charset="-122"/>
              <a:ea typeface="幼圆" panose="02010509060101010101" pitchFamily="1" charset="-122"/>
            </a:endParaRPr>
          </a:p>
        </p:txBody>
      </p:sp>
      <p:sp>
        <p:nvSpPr>
          <p:cNvPr id="3" name="内容占位符 2"/>
          <p:cNvSpPr>
            <a:spLocks noGrp="1"/>
          </p:cNvSpPr>
          <p:nvPr>
            <p:ph idx="1"/>
          </p:nvPr>
        </p:nvSpPr>
        <p:spPr>
          <a:xfrm>
            <a:off x="441325" y="1390015"/>
            <a:ext cx="7924800" cy="4419600"/>
          </a:xfrm>
        </p:spPr>
        <p:txBody>
          <a:bodyPr/>
          <a:p>
            <a:pPr marL="0" indent="0">
              <a:lnSpc>
                <a:spcPct val="90000"/>
              </a:lnSpc>
              <a:buNone/>
            </a:pPr>
            <a:r>
              <a:rPr lang="en-US" altLang="zh-CN" sz="2400"/>
              <a:t>       </a:t>
            </a:r>
            <a:r>
              <a:rPr lang="zh-CN" altLang="en-US" sz="2400"/>
              <a:t>上一节介绍了对单个微电源的控制方法，然而仅仅对微电源单独控制是无法维持微电网的稳定运行，因此需要在管理层面上对微电网进行控制。综合考虑各个分布式电源输出特性、微电网并网/离网运行模式特点，制定出稳定、高效、经济的微电网控制策略。目前主流的微电网控制策略有对等控制以及主从控制。</a:t>
            </a:r>
            <a:endParaRPr lang="zh-CN" altLang="en-US" sz="2400"/>
          </a:p>
          <a:p>
            <a:pPr marL="0" indent="0">
              <a:lnSpc>
                <a:spcPct val="90000"/>
              </a:lnSpc>
              <a:buNone/>
            </a:pPr>
            <a:r>
              <a:rPr lang="zh-CN" altLang="en-US" sz="2800"/>
              <a:t>4.3.1主从控制模式</a:t>
            </a:r>
            <a:endParaRPr lang="zh-CN" altLang="en-US" sz="2800"/>
          </a:p>
          <a:p>
            <a:pPr marL="0" indent="0">
              <a:lnSpc>
                <a:spcPct val="90000"/>
              </a:lnSpc>
              <a:buNone/>
            </a:pPr>
            <a:r>
              <a:rPr lang="zh-CN" altLang="en-US" sz="2400"/>
              <a:t>       主从控制模式，是根据各个分布式电源的自身情况不同，运用不同的控制策略，实现其不同的作用。微电网中，一个分布式电源作为主控制单元，来测量网侧的各种电气量，根据电网的运行状况进行相应的调节，而其他从控制单元通过通讯线路与主控制单元相连接，按照给定进行输出，使整个电网的负载和输出达到功率平衡。</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4.3 微电网控制模式</a:t>
            </a:r>
            <a:endParaRPr lang="en-US" altLang="zh-CN" sz="4400">
              <a:solidFill>
                <a:schemeClr val="tx1"/>
              </a:solidFill>
              <a:latin typeface="幼圆" panose="02010509060101010101" pitchFamily="1" charset="-122"/>
              <a:ea typeface="幼圆" panose="02010509060101010101" pitchFamily="1" charset="-122"/>
              <a:sym typeface="+mn-ea"/>
            </a:endParaRPr>
          </a:p>
        </p:txBody>
      </p:sp>
      <p:sp>
        <p:nvSpPr>
          <p:cNvPr id="3" name="内容占位符 2"/>
          <p:cNvSpPr>
            <a:spLocks noGrp="1"/>
          </p:cNvSpPr>
          <p:nvPr>
            <p:ph idx="1"/>
          </p:nvPr>
        </p:nvSpPr>
        <p:spPr/>
        <p:txBody>
          <a:bodyPr/>
          <a:p>
            <a:pPr marL="0" indent="0">
              <a:buNone/>
            </a:pPr>
            <a:r>
              <a:rPr lang="zh-CN" altLang="en-US" sz="2800"/>
              <a:t>主从控制微电网结构如图4-1</a:t>
            </a:r>
            <a:r>
              <a:rPr lang="en-US" altLang="zh-CN" sz="2800"/>
              <a:t>4</a:t>
            </a:r>
            <a:r>
              <a:rPr lang="zh-CN" altLang="en-US" sz="2800"/>
              <a:t>所示</a:t>
            </a:r>
            <a:endParaRPr lang="zh-CN" altLang="en-US" sz="28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对象 -2147482564"/>
          <p:cNvGraphicFramePr>
            <a:graphicFrameLocks noChangeAspect="1"/>
          </p:cNvGraphicFramePr>
          <p:nvPr/>
        </p:nvGraphicFramePr>
        <p:xfrm>
          <a:off x="776605" y="2124075"/>
          <a:ext cx="7138035" cy="4124960"/>
        </p:xfrm>
        <a:graphic>
          <a:graphicData uri="http://schemas.openxmlformats.org/presentationml/2006/ole">
            <mc:AlternateContent xmlns:mc="http://schemas.openxmlformats.org/markup-compatibility/2006">
              <mc:Choice xmlns:v="urn:schemas-microsoft-com:vml" Requires="v">
                <p:oleObj spid="_x0000_s3076" name="" r:id="rId1" imgW="9258300" imgH="4876800" progId="Visio.Drawing.11">
                  <p:embed/>
                </p:oleObj>
              </mc:Choice>
              <mc:Fallback>
                <p:oleObj name="" r:id="rId1" imgW="9258300" imgH="4876800" progId="Visio.Drawing.11">
                  <p:embed/>
                  <p:pic>
                    <p:nvPicPr>
                      <p:cNvPr id="0" name="图片 3075"/>
                      <p:cNvPicPr/>
                      <p:nvPr/>
                    </p:nvPicPr>
                    <p:blipFill>
                      <a:blip r:embed="rId2"/>
                      <a:stretch>
                        <a:fillRect/>
                      </a:stretch>
                    </p:blipFill>
                    <p:spPr>
                      <a:xfrm>
                        <a:off x="776605" y="2124075"/>
                        <a:ext cx="7138035" cy="4124960"/>
                      </a:xfrm>
                      <a:prstGeom prst="rect">
                        <a:avLst/>
                      </a:prstGeom>
                      <a:noFill/>
                      <a:ln w="38100">
                        <a:noFill/>
                        <a:miter/>
                      </a:ln>
                    </p:spPr>
                  </p:pic>
                </p:oleObj>
              </mc:Fallback>
            </mc:AlternateContent>
          </a:graphicData>
        </a:graphic>
      </p:graphicFrame>
      <p:sp>
        <p:nvSpPr>
          <p:cNvPr id="100" name="文本框 99"/>
          <p:cNvSpPr txBox="1"/>
          <p:nvPr/>
        </p:nvSpPr>
        <p:spPr>
          <a:xfrm>
            <a:off x="2420620" y="6350635"/>
            <a:ext cx="5080000" cy="337185"/>
          </a:xfrm>
          <a:prstGeom prst="rect">
            <a:avLst/>
          </a:prstGeom>
          <a:noFill/>
          <a:ln w="9525">
            <a:noFill/>
          </a:ln>
        </p:spPr>
        <p:txBody>
          <a:bodyPr>
            <a:spAutoFit/>
          </a:bodyPr>
          <a:p>
            <a:pPr algn="ctr"/>
            <a:r>
              <a:rPr lang="zh-CN" sz="1600">
                <a:solidFill>
                  <a:schemeClr val="tx1"/>
                </a:solidFill>
                <a:ea typeface="宋体" panose="02010600030101010101" pitchFamily="2" charset="-122"/>
              </a:rPr>
              <a:t>图</a:t>
            </a:r>
            <a:r>
              <a:rPr lang="en-US" sz="1600">
                <a:solidFill>
                  <a:schemeClr val="tx1"/>
                </a:solidFill>
                <a:latin typeface="宋体" panose="02010600030101010101" pitchFamily="2" charset="-122"/>
                <a:cs typeface="Arial" panose="020B0604020202020204" pitchFamily="34" charset="0"/>
              </a:rPr>
              <a:t>4-14</a:t>
            </a:r>
            <a:r>
              <a:rPr lang="en-US" sz="1600">
                <a:solidFill>
                  <a:schemeClr val="tx1"/>
                </a:solidFill>
                <a:latin typeface="Times New Roman" panose="02020603050405020304" pitchFamily="2" charset="0"/>
                <a:cs typeface="Arial" panose="020B0604020202020204" pitchFamily="34" charset="0"/>
              </a:rPr>
              <a:t> </a:t>
            </a:r>
            <a:r>
              <a:rPr lang="zh-CN" sz="1600">
                <a:solidFill>
                  <a:schemeClr val="tx1"/>
                </a:solidFill>
                <a:ea typeface="宋体" panose="02010600030101010101" pitchFamily="2" charset="-122"/>
              </a:rPr>
              <a:t>主从控制微网结构</a:t>
            </a:r>
            <a:endParaRPr lang="zh-CN" altLang="en-US" sz="1600">
              <a:solidFill>
                <a:schemeClr val="tx1"/>
              </a:solidFill>
              <a:ea typeface="宋体" panose="02010600030101010101" pitchFamily="2" charset="-122"/>
            </a:endParaRPr>
          </a:p>
        </p:txBody>
      </p:sp>
    </p:spTree>
  </p:cSld>
  <p:clrMapOvr>
    <a:masterClrMapping/>
  </p:clrMapOvr>
  <p:transition>
    <p:pull dir="rd"/>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400">
                <a:solidFill>
                  <a:schemeClr val="tx1"/>
                </a:solidFill>
                <a:latin typeface="幼圆" panose="02010509060101010101" pitchFamily="1" charset="-122"/>
                <a:ea typeface="幼圆" panose="02010509060101010101" pitchFamily="1" charset="-122"/>
                <a:sym typeface="+mn-ea"/>
              </a:rPr>
              <a:t>4.3 微电网控制模式</a:t>
            </a:r>
            <a:endParaRPr lang="zh-CN" altLang="en-US" sz="4400"/>
          </a:p>
        </p:txBody>
      </p:sp>
      <p:sp>
        <p:nvSpPr>
          <p:cNvPr id="3" name="内容占位符 2"/>
          <p:cNvSpPr>
            <a:spLocks noGrp="1"/>
          </p:cNvSpPr>
          <p:nvPr>
            <p:ph idx="1"/>
          </p:nvPr>
        </p:nvSpPr>
        <p:spPr>
          <a:xfrm>
            <a:off x="609600" y="1370965"/>
            <a:ext cx="7924800" cy="4878070"/>
          </a:xfrm>
        </p:spPr>
        <p:txBody>
          <a:bodyPr/>
          <a:p>
            <a:pPr marL="0" indent="0">
              <a:lnSpc>
                <a:spcPct val="90000"/>
              </a:lnSpc>
              <a:buNone/>
            </a:pPr>
            <a:r>
              <a:rPr lang="zh-CN" altLang="en-US" sz="2800"/>
              <a:t>4.3.2对等控制模式</a:t>
            </a:r>
            <a:endParaRPr lang="zh-CN" altLang="en-US" sz="2800"/>
          </a:p>
          <a:p>
            <a:pPr marL="0" indent="0">
              <a:lnSpc>
                <a:spcPct val="90000"/>
              </a:lnSpc>
              <a:buNone/>
            </a:pPr>
            <a:r>
              <a:rPr lang="zh-CN" altLang="en-US" sz="2400"/>
              <a:t>       对等控制模式，就是指在整个微电网系统中，各个分布式电源在控制上都有着相等的地位，不存在从属关系，每一个分布式电源都根据接入系统的电压和频率信息来进行控制。对等控制模式的微电网结构图如图4-1</a:t>
            </a:r>
            <a:r>
              <a:rPr lang="en-US" altLang="zh-CN" sz="2400"/>
              <a:t>5</a:t>
            </a:r>
            <a:r>
              <a:rPr lang="zh-CN" altLang="en-US" sz="2400"/>
              <a:t>所示。</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对象 -2147482563"/>
          <p:cNvGraphicFramePr>
            <a:graphicFrameLocks noChangeAspect="1"/>
          </p:cNvGraphicFramePr>
          <p:nvPr/>
        </p:nvGraphicFramePr>
        <p:xfrm>
          <a:off x="886460" y="3131185"/>
          <a:ext cx="7245350" cy="3053080"/>
        </p:xfrm>
        <a:graphic>
          <a:graphicData uri="http://schemas.openxmlformats.org/presentationml/2006/ole">
            <mc:AlternateContent xmlns:mc="http://schemas.openxmlformats.org/markup-compatibility/2006">
              <mc:Choice xmlns:v="urn:schemas-microsoft-com:vml" Requires="v">
                <p:oleObj spid="_x0000_s3076" name="" r:id="rId1" imgW="10375900" imgH="4508500" progId="Visio.Drawing.11">
                  <p:embed/>
                </p:oleObj>
              </mc:Choice>
              <mc:Fallback>
                <p:oleObj name="" r:id="rId1" imgW="10375900" imgH="4508500" progId="Visio.Drawing.11">
                  <p:embed/>
                  <p:pic>
                    <p:nvPicPr>
                      <p:cNvPr id="0" name="图片 3075"/>
                      <p:cNvPicPr/>
                      <p:nvPr/>
                    </p:nvPicPr>
                    <p:blipFill>
                      <a:blip r:embed="rId2"/>
                      <a:stretch>
                        <a:fillRect/>
                      </a:stretch>
                    </p:blipFill>
                    <p:spPr>
                      <a:xfrm>
                        <a:off x="886460" y="3131185"/>
                        <a:ext cx="7245350" cy="3053080"/>
                      </a:xfrm>
                      <a:prstGeom prst="rect">
                        <a:avLst/>
                      </a:prstGeom>
                      <a:noFill/>
                      <a:ln w="38100">
                        <a:noFill/>
                        <a:miter/>
                      </a:ln>
                    </p:spPr>
                  </p:pic>
                </p:oleObj>
              </mc:Fallback>
            </mc:AlternateContent>
          </a:graphicData>
        </a:graphic>
      </p:graphicFrame>
      <p:sp>
        <p:nvSpPr>
          <p:cNvPr id="100" name="文本框 99"/>
          <p:cNvSpPr txBox="1"/>
          <p:nvPr/>
        </p:nvSpPr>
        <p:spPr>
          <a:xfrm>
            <a:off x="1969135" y="6249035"/>
            <a:ext cx="5080000" cy="337185"/>
          </a:xfrm>
          <a:prstGeom prst="rect">
            <a:avLst/>
          </a:prstGeom>
          <a:noFill/>
          <a:ln w="9525">
            <a:noFill/>
          </a:ln>
        </p:spPr>
        <p:txBody>
          <a:bodyPr>
            <a:spAutoFit/>
          </a:bodyPr>
          <a:p>
            <a:pPr indent="1733550"/>
            <a:r>
              <a:rPr lang="zh-CN" sz="1600">
                <a:solidFill>
                  <a:schemeClr val="tx1"/>
                </a:solidFill>
                <a:ea typeface="宋体" panose="02010600030101010101" pitchFamily="2" charset="-122"/>
              </a:rPr>
              <a:t>图</a:t>
            </a:r>
            <a:r>
              <a:rPr lang="zh-CN" sz="1600">
                <a:solidFill>
                  <a:schemeClr val="tx1"/>
                </a:solidFill>
                <a:ea typeface="宋体" panose="02010600030101010101" pitchFamily="2" charset="-122"/>
                <a:cs typeface="Arial" panose="020B0604020202020204" pitchFamily="34" charset="0"/>
              </a:rPr>
              <a:t>4-1</a:t>
            </a:r>
            <a:r>
              <a:rPr lang="en-US" altLang="zh-CN" sz="1600">
                <a:solidFill>
                  <a:schemeClr val="tx1"/>
                </a:solidFill>
                <a:ea typeface="宋体" panose="02010600030101010101" pitchFamily="2" charset="-122"/>
                <a:cs typeface="Arial" panose="020B0604020202020204" pitchFamily="34" charset="0"/>
              </a:rPr>
              <a:t>5</a:t>
            </a:r>
            <a:r>
              <a:rPr lang="zh-CN" sz="1600">
                <a:solidFill>
                  <a:schemeClr val="tx1"/>
                </a:solidFill>
                <a:ea typeface="宋体" panose="02010600030101010101" pitchFamily="2" charset="-122"/>
                <a:cs typeface="Arial" panose="020B0604020202020204" pitchFamily="34" charset="0"/>
              </a:rPr>
              <a:t> 对等控制结构框图</a:t>
            </a:r>
            <a:endParaRPr lang="zh-CN" altLang="en-US" sz="1600">
              <a:solidFill>
                <a:schemeClr val="tx1"/>
              </a:solidFill>
              <a:ea typeface="宋体" panose="02010600030101010101" pitchFamily="2" charset="-122"/>
              <a:cs typeface="Arial" panose="020B0604020202020204" pitchFamily="34" charset="0"/>
            </a:endParaRPr>
          </a:p>
        </p:txBody>
      </p:sp>
    </p:spTree>
  </p:cSld>
  <p:clrMapOvr>
    <a:masterClrMapping/>
  </p:clrMapOvr>
  <p:transition>
    <p:pull dir="rd"/>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600" b="1" dirty="0">
                <a:solidFill>
                  <a:srgbClr val="FFFF00"/>
                </a:solidFill>
                <a:effectLst>
                  <a:outerShdw blurRad="38100" dist="38100" dir="2700000">
                    <a:srgbClr val="C0C0C0"/>
                  </a:outerShdw>
                </a:effectLst>
                <a:ea typeface="楷体_GB2312" pitchFamily="1" charset="-122"/>
                <a:sym typeface="+mn-ea"/>
              </a:rPr>
              <a:t>第五章 微电网保护</a:t>
            </a:r>
            <a:endParaRPr lang="en-US" altLang="zh-CN" sz="4400" b="1">
              <a:solidFill>
                <a:schemeClr val="tx1"/>
              </a:solidFill>
              <a:latin typeface="幼圆" panose="02010509060101010101" pitchFamily="1" charset="-122"/>
              <a:ea typeface="幼圆" panose="02010509060101010101" pitchFamily="1" charset="-122"/>
              <a:sym typeface="+mn-ea"/>
            </a:endParaRPr>
          </a:p>
        </p:txBody>
      </p:sp>
      <p:sp>
        <p:nvSpPr>
          <p:cNvPr id="3" name="内容占位符 2"/>
          <p:cNvSpPr>
            <a:spLocks noGrp="1"/>
          </p:cNvSpPr>
          <p:nvPr>
            <p:ph idx="1"/>
          </p:nvPr>
        </p:nvSpPr>
        <p:spPr>
          <a:xfrm>
            <a:off x="609600" y="1370965"/>
            <a:ext cx="7924800" cy="4648835"/>
          </a:xfrm>
        </p:spPr>
        <p:txBody>
          <a:bodyPr/>
          <a:p>
            <a:pPr>
              <a:lnSpc>
                <a:spcPct val="190000"/>
              </a:lnSpc>
            </a:pPr>
            <a:r>
              <a:rPr lang="zh-CN" altLang="en-US" sz="2800"/>
              <a:t>5.1在保护系统中的微电网运行模式选择</a:t>
            </a:r>
            <a:endParaRPr lang="zh-CN" altLang="en-US" sz="2800"/>
          </a:p>
          <a:p>
            <a:pPr>
              <a:lnSpc>
                <a:spcPct val="190000"/>
              </a:lnSpc>
            </a:pPr>
            <a:r>
              <a:rPr lang="zh-CN" altLang="en-US" sz="2800"/>
              <a:t>5.2 微电网运行保护策略</a:t>
            </a:r>
            <a:endParaRPr lang="zh-CN" altLang="en-US" sz="2800"/>
          </a:p>
          <a:p>
            <a:pPr>
              <a:lnSpc>
                <a:spcPct val="190000"/>
              </a:lnSpc>
            </a:pPr>
            <a:r>
              <a:rPr lang="zh-CN" altLang="en-US" sz="2800"/>
              <a:t>5.3 微电网并网保护配置</a:t>
            </a:r>
            <a:endParaRPr lang="zh-CN" altLang="en-US" sz="2800"/>
          </a:p>
          <a:p>
            <a:pPr>
              <a:lnSpc>
                <a:spcPct val="190000"/>
              </a:lnSpc>
            </a:pPr>
            <a:r>
              <a:rPr lang="zh-CN" altLang="en-US" sz="2800"/>
              <a:t>5.4并网保护的性能要求</a:t>
            </a:r>
            <a:endParaRPr lang="zh-CN" altLang="en-US" sz="2800"/>
          </a:p>
          <a:p>
            <a:pPr>
              <a:lnSpc>
                <a:spcPct val="190000"/>
              </a:lnSpc>
            </a:pPr>
            <a:r>
              <a:rPr lang="zh-CN" altLang="en-US" sz="2800"/>
              <a:t>5.5微电网保护方案</a:t>
            </a:r>
            <a:endParaRPr lang="zh-CN" altLang="en-US" sz="28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000" b="1" dirty="0">
                <a:solidFill>
                  <a:srgbClr val="FFFF00"/>
                </a:solidFill>
                <a:effectLst>
                  <a:outerShdw blurRad="38100" dist="38100" dir="2700000">
                    <a:srgbClr val="C0C0C0"/>
                  </a:outerShdw>
                </a:effectLst>
                <a:ea typeface="楷体_GB2312" pitchFamily="1" charset="-122"/>
                <a:sym typeface="+mn-ea"/>
              </a:rPr>
              <a:t>第一章 概述</a:t>
            </a:r>
            <a:endParaRPr lang="zh-CN" altLang="en-US" sz="4000" b="1" dirty="0">
              <a:solidFill>
                <a:srgbClr val="FFFF00"/>
              </a:solidFill>
              <a:effectLst>
                <a:outerShdw blurRad="38100" dist="38100" dir="2700000">
                  <a:srgbClr val="C0C0C0"/>
                </a:outerShdw>
              </a:effectLst>
              <a:ea typeface="楷体_GB2312" pitchFamily="1" charset="-122"/>
              <a:sym typeface="+mn-ea"/>
            </a:endParaRPr>
          </a:p>
        </p:txBody>
      </p:sp>
      <p:sp>
        <p:nvSpPr>
          <p:cNvPr id="3" name="内容占位符 2"/>
          <p:cNvSpPr>
            <a:spLocks noGrp="1"/>
          </p:cNvSpPr>
          <p:nvPr>
            <p:ph idx="1"/>
          </p:nvPr>
        </p:nvSpPr>
        <p:spPr/>
        <p:txBody>
          <a:bodyPr/>
          <a:p>
            <a:pPr marL="0" indent="0">
              <a:lnSpc>
                <a:spcPct val="140000"/>
              </a:lnSpc>
              <a:buNone/>
            </a:pPr>
            <a:r>
              <a:rPr lang="en-US" altLang="zh-CN" sz="2400" dirty="0">
                <a:latin typeface="Times New Roman" panose="02020603050405020304" pitchFamily="2" charset="0"/>
                <a:sym typeface="+mn-ea"/>
              </a:rPr>
              <a:t>        </a:t>
            </a:r>
            <a:r>
              <a:rPr lang="zh-CN" altLang="en-US" sz="2400" dirty="0">
                <a:latin typeface="Times New Roman" panose="02020603050405020304" pitchFamily="2" charset="0"/>
                <a:sym typeface="+mn-ea"/>
              </a:rPr>
              <a:t>微电网技术已取得了一定的理论和应用成果，但在诸如微电网的运行与控制、微电网电能质量、微电网保护以及微电网的接入标准等方面仍存在很多问题和不足。因此，进一步深入推进微电网技术的研究和开发应用必须发展微电网新技术，如大容量的多级混合微电网技术、智能微电网技术、微电网的多代理控制技术、面向整个微电网系统的各种仿真和应用工具软件及微电网多方向潮流交换的高智能型继电保护技术等。</a:t>
            </a:r>
            <a:endParaRPr lang="zh-CN" altLang="en-US" dirty="0">
              <a:latin typeface="Times New Roman" panose="02020603050405020304" pitchFamily="2" charset="0"/>
            </a:endParaRPr>
          </a:p>
          <a:p>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600" b="1" dirty="0">
                <a:solidFill>
                  <a:srgbClr val="FFFF00"/>
                </a:solidFill>
                <a:effectLst>
                  <a:outerShdw blurRad="38100" dist="38100" dir="2700000">
                    <a:srgbClr val="C0C0C0"/>
                  </a:outerShdw>
                </a:effectLst>
                <a:ea typeface="楷体_GB2312" pitchFamily="1" charset="-122"/>
                <a:sym typeface="+mn-ea"/>
              </a:rPr>
              <a:t>第五章 微电网保护</a:t>
            </a:r>
            <a:endParaRPr lang="en-US" altLang="zh-CN" sz="4400" b="1">
              <a:solidFill>
                <a:schemeClr val="tx1"/>
              </a:solidFill>
              <a:latin typeface="幼圆" panose="02010509060101010101" pitchFamily="1" charset="-122"/>
              <a:ea typeface="幼圆" panose="02010509060101010101" pitchFamily="1" charset="-122"/>
              <a:sym typeface="+mn-ea"/>
            </a:endParaRPr>
          </a:p>
        </p:txBody>
      </p:sp>
      <p:sp>
        <p:nvSpPr>
          <p:cNvPr id="3" name="内容占位符 2"/>
          <p:cNvSpPr>
            <a:spLocks noGrp="1"/>
          </p:cNvSpPr>
          <p:nvPr>
            <p:ph idx="1"/>
          </p:nvPr>
        </p:nvSpPr>
        <p:spPr/>
        <p:txBody>
          <a:bodyPr/>
          <a:p>
            <a:pPr marL="0" indent="0">
              <a:lnSpc>
                <a:spcPct val="190000"/>
              </a:lnSpc>
              <a:buNone/>
            </a:pPr>
            <a:r>
              <a:rPr lang="en-US" altLang="zh-CN" sz="2000" b="1">
                <a:solidFill>
                  <a:schemeClr val="tx1"/>
                </a:solidFill>
                <a:latin typeface="幼圆" panose="02010509060101010101" pitchFamily="1" charset="-122"/>
                <a:ea typeface="幼圆" panose="02010509060101010101" pitchFamily="1" charset="-122"/>
                <a:sym typeface="+mn-ea"/>
              </a:rPr>
              <a:t>    </a:t>
            </a:r>
            <a:r>
              <a:rPr lang="en-US" altLang="zh-CN" sz="2000">
                <a:solidFill>
                  <a:schemeClr val="tx1"/>
                </a:solidFill>
                <a:latin typeface="幼圆" panose="02010509060101010101" pitchFamily="1" charset="-122"/>
                <a:ea typeface="幼圆" panose="02010509060101010101" pitchFamily="1" charset="-122"/>
                <a:sym typeface="+mn-ea"/>
              </a:rPr>
              <a:t>微电网作为新兴的、高效环保的发电技术，近年来获得了迅速发展。然而，大量分布式发电的并网运行将深刻影响配电网络的结构及配电网中短路电流大小及分布，由此给配电网的运行、控制以及继电保护工作带来多方面的影响。微电网由于含有多种分布式电源，不同类型的分布式电源的特性也有所不同，微电网具有与传统电网不同的运行及故障特征，而且微电网运行模式切换时会导致线路的潮流和电压发生变化。大多数传统的配电网保护基于短路电流检测</a:t>
            </a:r>
            <a:r>
              <a:rPr lang="en-US" altLang="zh-CN" sz="2400">
                <a:solidFill>
                  <a:schemeClr val="tx1"/>
                </a:solidFill>
                <a:latin typeface="幼圆" panose="02010509060101010101" pitchFamily="1" charset="-122"/>
                <a:ea typeface="幼圆" panose="02010509060101010101" pitchFamily="1" charset="-122"/>
                <a:sym typeface="+mn-ea"/>
              </a:rPr>
              <a:t>。</a:t>
            </a:r>
            <a:endParaRPr lang="en-US" altLang="zh-CN" sz="2400" b="1">
              <a:solidFill>
                <a:schemeClr val="tx1"/>
              </a:solidFill>
              <a:latin typeface="幼圆" panose="02010509060101010101" pitchFamily="1" charset="-122"/>
              <a:ea typeface="幼圆" panose="02010509060101010101" pitchFamily="1" charset="-122"/>
              <a:sym typeface="+mn-ea"/>
            </a:endParaRPr>
          </a:p>
          <a:p>
            <a:endParaRPr lang="en-US" altLang="zh-CN" sz="2400" b="1">
              <a:solidFill>
                <a:schemeClr val="tx1"/>
              </a:solidFill>
              <a:latin typeface="幼圆" panose="02010509060101010101" pitchFamily="1" charset="-122"/>
              <a:ea typeface="幼圆" panose="02010509060101010101" pitchFamily="1" charset="-122"/>
              <a:sym typeface="+mn-ea"/>
            </a:endParaRPr>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600" b="1" dirty="0">
                <a:solidFill>
                  <a:srgbClr val="FFFF00"/>
                </a:solidFill>
                <a:effectLst>
                  <a:outerShdw blurRad="38100" dist="38100" dir="2700000">
                    <a:srgbClr val="C0C0C0"/>
                  </a:outerShdw>
                </a:effectLst>
                <a:ea typeface="楷体_GB2312" pitchFamily="1" charset="-122"/>
                <a:sym typeface="+mn-ea"/>
              </a:rPr>
              <a:t>第五章 微电网保护</a:t>
            </a:r>
            <a:endParaRPr lang="en-US" altLang="zh-CN" sz="4400" b="1">
              <a:solidFill>
                <a:schemeClr val="tx1"/>
              </a:solidFill>
              <a:latin typeface="幼圆" panose="02010509060101010101" pitchFamily="1" charset="-122"/>
              <a:ea typeface="幼圆" panose="02010509060101010101" pitchFamily="1" charset="-122"/>
              <a:sym typeface="+mn-ea"/>
            </a:endParaRPr>
          </a:p>
        </p:txBody>
      </p:sp>
      <p:sp>
        <p:nvSpPr>
          <p:cNvPr id="3" name="内容占位符 2"/>
          <p:cNvSpPr>
            <a:spLocks noGrp="1"/>
          </p:cNvSpPr>
          <p:nvPr>
            <p:ph idx="1"/>
          </p:nvPr>
        </p:nvSpPr>
        <p:spPr>
          <a:xfrm>
            <a:off x="609600" y="1340485"/>
            <a:ext cx="7924800" cy="5131435"/>
          </a:xfrm>
        </p:spPr>
        <p:txBody>
          <a:bodyPr/>
          <a:p>
            <a:pPr marL="0" indent="0">
              <a:lnSpc>
                <a:spcPct val="100000"/>
              </a:lnSpc>
              <a:buNone/>
            </a:pPr>
            <a:r>
              <a:rPr lang="en-US" altLang="zh-CN" sz="1800"/>
              <a:t>       </a:t>
            </a:r>
            <a:r>
              <a:rPr lang="zh-CN" altLang="en-US" sz="1800"/>
              <a:t>在微电网的许多运行场合，可能会出现与保护系统的选择性（对应错误的、不必要的跳闸）、灵敏性（对应未检测到的故障）和速动性（对应延迟跳闸）相关的问题。</a:t>
            </a:r>
            <a:endParaRPr lang="zh-CN" altLang="en-US" sz="1800"/>
          </a:p>
          <a:p>
            <a:pPr marL="0" indent="0">
              <a:lnSpc>
                <a:spcPct val="100000"/>
              </a:lnSpc>
              <a:buNone/>
            </a:pPr>
            <a:r>
              <a:rPr lang="zh-CN" altLang="en-US" sz="1800"/>
              <a:t>其主要问题可以概括如下：</a:t>
            </a:r>
            <a:endParaRPr lang="zh-CN" altLang="en-US" sz="2000"/>
          </a:p>
          <a:p>
            <a:pPr marL="0" indent="0">
              <a:lnSpc>
                <a:spcPct val="100000"/>
              </a:lnSpc>
              <a:buNone/>
            </a:pPr>
            <a:r>
              <a:rPr lang="zh-CN" altLang="en-US" sz="1800"/>
              <a:t>（1）短路电流大小和方向的变化，取决于是否有分布式电源接入。</a:t>
            </a:r>
            <a:endParaRPr lang="zh-CN" altLang="en-US" sz="1800"/>
          </a:p>
          <a:p>
            <a:pPr marL="0" indent="0">
              <a:lnSpc>
                <a:spcPct val="100000"/>
              </a:lnSpc>
              <a:buNone/>
            </a:pPr>
            <a:r>
              <a:rPr lang="zh-CN" altLang="en-US" sz="1800"/>
              <a:t>（2）在分布式电源接入处，故障检测灵敏度和快速性的降低</a:t>
            </a:r>
            <a:endParaRPr lang="zh-CN" altLang="en-US" sz="1800"/>
          </a:p>
          <a:p>
            <a:pPr marL="0" indent="0">
              <a:lnSpc>
                <a:spcPct val="100000"/>
              </a:lnSpc>
              <a:buNone/>
            </a:pPr>
            <a:r>
              <a:rPr lang="zh-CN" altLang="en-US" sz="1800"/>
              <a:t>（3）由于分布式电源对故障的贡献导致电网断路器因临近线路故障而产生不必要的跳闸。</a:t>
            </a:r>
            <a:endParaRPr lang="zh-CN" altLang="en-US" sz="1800"/>
          </a:p>
          <a:p>
            <a:pPr marL="0" indent="0">
              <a:lnSpc>
                <a:spcPct val="100000"/>
              </a:lnSpc>
              <a:buNone/>
            </a:pPr>
            <a:r>
              <a:rPr lang="zh-CN" altLang="en-US" sz="1800"/>
              <a:t>（4）增高的故障水平可能会超过开关设备目前的设计容量。</a:t>
            </a:r>
            <a:endParaRPr lang="zh-CN" altLang="en-US" sz="1800"/>
          </a:p>
          <a:p>
            <a:pPr marL="0" indent="0">
              <a:lnSpc>
                <a:spcPct val="100000"/>
              </a:lnSpc>
              <a:buNone/>
            </a:pPr>
            <a:r>
              <a:rPr lang="zh-CN" altLang="en-US" sz="1800"/>
              <a:t>（5）配电线断路器的自动重合闸和熔断器动作策略可能失效。</a:t>
            </a:r>
            <a:endParaRPr lang="zh-CN" altLang="en-US" sz="1800"/>
          </a:p>
          <a:p>
            <a:pPr marL="0" indent="0">
              <a:lnSpc>
                <a:spcPct val="100000"/>
              </a:lnSpc>
              <a:buNone/>
            </a:pPr>
            <a:r>
              <a:rPr lang="zh-CN" altLang="en-US" sz="1800"/>
              <a:t>（6）基于换流器的分布式电源对故障电流贡献的减少导致保护系统性能降低，尤其当微电网从公用电网断开的时候更明显。</a:t>
            </a:r>
            <a:endParaRPr lang="zh-CN" altLang="en-US" sz="1800"/>
          </a:p>
          <a:p>
            <a:pPr marL="0" indent="0">
              <a:lnSpc>
                <a:spcPct val="100000"/>
              </a:lnSpc>
              <a:buNone/>
            </a:pPr>
            <a:r>
              <a:rPr lang="zh-CN" altLang="en-US" sz="1800"/>
              <a:t>（7）馈线保护和电力公司在故障穿越的要求上存在矛盾，而许多分布式电源渗透率高的国家电网规程中对此有明确规定。</a:t>
            </a:r>
            <a:endParaRPr lang="zh-CN" altLang="en-US" sz="1800"/>
          </a:p>
          <a:p>
            <a:pPr marL="0" indent="0">
              <a:lnSpc>
                <a:spcPct val="100000"/>
              </a:lnSpc>
              <a:buNone/>
            </a:pPr>
            <a:r>
              <a:rPr lang="zh-CN" altLang="en-US" sz="1800"/>
              <a:t>       此外，微电网的保护还必须与微电网内的各种控制环节相结合，根据微电网的运行模式、控制策略及故障特性来制定微电网的保护策略。</a:t>
            </a:r>
            <a:endParaRPr lang="zh-CN" altLang="en-US" sz="18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562" descr="典型微电网的保护"/>
          <p:cNvPicPr>
            <a:picLocks noChangeAspect="1"/>
          </p:cNvPicPr>
          <p:nvPr/>
        </p:nvPicPr>
        <p:blipFill>
          <a:blip r:embed="rId1"/>
          <a:stretch>
            <a:fillRect/>
          </a:stretch>
        </p:blipFill>
        <p:spPr>
          <a:xfrm>
            <a:off x="1092200" y="2846070"/>
            <a:ext cx="6920230" cy="3321050"/>
          </a:xfrm>
          <a:prstGeom prst="rect">
            <a:avLst/>
          </a:prstGeom>
          <a:noFill/>
          <a:ln w="9525">
            <a:noFill/>
          </a:ln>
        </p:spPr>
      </p:pic>
      <p:sp>
        <p:nvSpPr>
          <p:cNvPr id="3" name="标题 2"/>
          <p:cNvSpPr>
            <a:spLocks noGrp="1"/>
          </p:cNvSpPr>
          <p:nvPr>
            <p:ph type="title"/>
          </p:nvPr>
        </p:nvSpPr>
        <p:spPr/>
        <p:txBody>
          <a:bodyPr/>
          <a:p>
            <a:r>
              <a:rPr lang="zh-CN" altLang="en-US" sz="3200">
                <a:solidFill>
                  <a:schemeClr val="tx1"/>
                </a:solidFill>
              </a:rPr>
              <a:t>5.1在保护系统中的微电网运行模式选择</a:t>
            </a:r>
            <a:endParaRPr lang="zh-CN" altLang="en-US" sz="3200">
              <a:solidFill>
                <a:schemeClr val="tx1"/>
              </a:solidFill>
            </a:endParaRPr>
          </a:p>
        </p:txBody>
      </p:sp>
      <p:sp>
        <p:nvSpPr>
          <p:cNvPr id="4" name="内容占位符 3"/>
          <p:cNvSpPr>
            <a:spLocks noGrp="1"/>
          </p:cNvSpPr>
          <p:nvPr>
            <p:ph idx="1"/>
          </p:nvPr>
        </p:nvSpPr>
        <p:spPr>
          <a:xfrm>
            <a:off x="609600" y="1339850"/>
            <a:ext cx="7924800" cy="4909185"/>
          </a:xfrm>
        </p:spPr>
        <p:txBody>
          <a:bodyPr/>
          <a:p>
            <a:pPr marL="0" indent="0">
              <a:buNone/>
            </a:pPr>
            <a:r>
              <a:rPr lang="en-US" altLang="zh-CN" sz="2000"/>
              <a:t>       </a:t>
            </a:r>
            <a:r>
              <a:rPr lang="zh-CN" altLang="en-US" sz="2000"/>
              <a:t>在微电网中，微电源有足够的容量满足当地所有负荷的需求，微电网可以采用与并网模式和离网模式两种模式运行。其运行原则是，正常情况下微电网采用并网模式运行。当主电网发生任何扰动时，其将无缝地断开与主电网在公共连接点（PCC）处的连接并继续作为电力孤岛运行。图5-1示出了典型的微电网网络保护系统。</a:t>
            </a:r>
            <a:endParaRPr lang="zh-CN" altLang="en-US" sz="2000"/>
          </a:p>
          <a:p>
            <a:pPr marL="0" indent="0">
              <a:buNone/>
            </a:pPr>
            <a:endParaRPr lang="zh-CN" altLang="en-US" sz="2000"/>
          </a:p>
        </p:txBody>
      </p:sp>
      <p:sp>
        <p:nvSpPr>
          <p:cNvPr id="5" name="灯片编号占位符 4"/>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
        <p:nvSpPr>
          <p:cNvPr id="100" name="文本框 99"/>
          <p:cNvSpPr txBox="1"/>
          <p:nvPr/>
        </p:nvSpPr>
        <p:spPr>
          <a:xfrm>
            <a:off x="1874520" y="6308090"/>
            <a:ext cx="5080000" cy="337185"/>
          </a:xfrm>
          <a:prstGeom prst="rect">
            <a:avLst/>
          </a:prstGeom>
          <a:noFill/>
          <a:ln w="9525">
            <a:noFill/>
          </a:ln>
        </p:spPr>
        <p:txBody>
          <a:bodyPr>
            <a:spAutoFit/>
          </a:bodyPr>
          <a:p>
            <a:pPr indent="266700" algn="ctr"/>
            <a:r>
              <a:rPr lang="zh-CN" sz="1600">
                <a:solidFill>
                  <a:schemeClr val="tx1"/>
                </a:solidFill>
                <a:ea typeface="宋体" panose="02010600030101010101" pitchFamily="2" charset="-122"/>
              </a:rPr>
              <a:t>图5-1 典型微电网的保护</a:t>
            </a:r>
            <a:endParaRPr lang="zh-CN" altLang="en-US" sz="1600">
              <a:solidFill>
                <a:schemeClr val="tx1"/>
              </a:solidFill>
              <a:ea typeface="宋体" panose="02010600030101010101" pitchFamily="2" charset="-122"/>
            </a:endParaRPr>
          </a:p>
        </p:txBody>
      </p:sp>
    </p:spTree>
  </p:cSld>
  <p:clrMapOvr>
    <a:masterClrMapping/>
  </p:clrMapOvr>
  <p:transition>
    <p:pull dir="rd"/>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95263" y="207645"/>
            <a:ext cx="8015287" cy="914400"/>
          </a:xfrm>
        </p:spPr>
        <p:txBody>
          <a:bodyPr/>
          <a:p>
            <a:r>
              <a:rPr lang="zh-CN" altLang="en-US" sz="3200">
                <a:solidFill>
                  <a:schemeClr val="tx1"/>
                </a:solidFill>
                <a:sym typeface="+mn-ea"/>
              </a:rPr>
              <a:t>5.1在保护系统中的微电网运行模式选择</a:t>
            </a:r>
            <a:endParaRPr lang="zh-CN" altLang="en-US" sz="3200">
              <a:solidFill>
                <a:schemeClr val="tx1"/>
              </a:solidFill>
              <a:sym typeface="+mn-ea"/>
            </a:endParaRPr>
          </a:p>
        </p:txBody>
      </p:sp>
      <p:sp>
        <p:nvSpPr>
          <p:cNvPr id="3" name="内容占位符 2"/>
          <p:cNvSpPr>
            <a:spLocks noGrp="1"/>
          </p:cNvSpPr>
          <p:nvPr>
            <p:ph idx="1"/>
          </p:nvPr>
        </p:nvSpPr>
        <p:spPr>
          <a:xfrm>
            <a:off x="609600" y="1371600"/>
            <a:ext cx="7924800" cy="4876800"/>
          </a:xfrm>
        </p:spPr>
        <p:txBody>
          <a:bodyPr/>
          <a:p>
            <a:pPr marL="0" indent="0">
              <a:lnSpc>
                <a:spcPct val="110000"/>
              </a:lnSpc>
              <a:buNone/>
            </a:pPr>
            <a:r>
              <a:rPr lang="en-US" altLang="zh-CN" sz="2000"/>
              <a:t>       </a:t>
            </a:r>
            <a:r>
              <a:rPr lang="zh-CN" altLang="en-US" sz="2000"/>
              <a:t>为确保微电网在发生意外事故期间稳定运行必需解决两个主要的保护问题，分别是：</a:t>
            </a:r>
            <a:endParaRPr lang="zh-CN" altLang="en-US" sz="2000"/>
          </a:p>
          <a:p>
            <a:pPr marL="0" indent="0">
              <a:lnSpc>
                <a:spcPct val="110000"/>
              </a:lnSpc>
              <a:buNone/>
            </a:pPr>
            <a:r>
              <a:rPr lang="zh-CN" altLang="en-US" sz="2000"/>
              <a:t>（1）确定在特定的意外事故情况下微电网什么时刻成为离网模式。</a:t>
            </a:r>
            <a:endParaRPr lang="zh-CN" altLang="en-US" sz="2000"/>
          </a:p>
          <a:p>
            <a:pPr marL="0" indent="0">
              <a:lnSpc>
                <a:spcPct val="110000"/>
              </a:lnSpc>
              <a:buNone/>
            </a:pPr>
            <a:r>
              <a:rPr lang="zh-CN" altLang="en-US" sz="2000"/>
              <a:t>（2）对离网运行模式下的微电网划分区段并提供充分的故障协调保护。</a:t>
            </a:r>
            <a:endParaRPr lang="zh-CN" altLang="en-US" sz="2000"/>
          </a:p>
          <a:p>
            <a:pPr marL="0" indent="0">
              <a:lnSpc>
                <a:spcPct val="110000"/>
              </a:lnSpc>
              <a:buNone/>
            </a:pPr>
            <a:r>
              <a:rPr lang="zh-CN" altLang="en-US" sz="2000"/>
              <a:t>       虽然微电网大部分的保护设备的特征和性能与目前配电网中的保护设备相同，但却因微电网中具有电力电子换流器系统而另有不同。原因如下：</a:t>
            </a:r>
            <a:endParaRPr lang="zh-CN" altLang="en-US" sz="2000"/>
          </a:p>
          <a:p>
            <a:pPr marL="0" indent="0">
              <a:lnSpc>
                <a:spcPct val="110000"/>
              </a:lnSpc>
              <a:buNone/>
            </a:pPr>
            <a:r>
              <a:rPr lang="zh-CN" altLang="en-US" sz="2000"/>
              <a:t>（1）换流器的特征可能与现有的传统保护设备不同。</a:t>
            </a:r>
            <a:endParaRPr lang="zh-CN" altLang="en-US" sz="2000"/>
          </a:p>
          <a:p>
            <a:pPr marL="0" indent="0">
              <a:lnSpc>
                <a:spcPct val="110000"/>
              </a:lnSpc>
              <a:buNone/>
            </a:pPr>
            <a:r>
              <a:rPr lang="zh-CN" altLang="en-US" sz="2000"/>
              <a:t>（2）不同设计方案的换流器会有不同的参数，因此没有任何统一的特性可以将换流器表征为一类设备。</a:t>
            </a:r>
            <a:endParaRPr lang="zh-CN" altLang="en-US" sz="2000"/>
          </a:p>
          <a:p>
            <a:pPr marL="0" indent="0">
              <a:lnSpc>
                <a:spcPct val="110000"/>
              </a:lnSpc>
              <a:buNone/>
            </a:pPr>
            <a:r>
              <a:rPr lang="zh-CN" altLang="en-US" sz="2000"/>
              <a:t>（3）在系统中，由于换流器的设计与用途不同，其基本特性会发生显著的变化。</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3200">
                <a:solidFill>
                  <a:schemeClr val="tx1"/>
                </a:solidFill>
                <a:sym typeface="+mn-ea"/>
              </a:rPr>
              <a:t>5.1在保护系统中的微电网运行模式选择</a:t>
            </a:r>
            <a:endParaRPr lang="zh-CN" altLang="en-US" sz="3200">
              <a:solidFill>
                <a:schemeClr val="tx1"/>
              </a:solidFill>
              <a:sym typeface="+mn-ea"/>
            </a:endParaRPr>
          </a:p>
        </p:txBody>
      </p:sp>
      <p:sp>
        <p:nvSpPr>
          <p:cNvPr id="3" name="内容占位符 2"/>
          <p:cNvSpPr>
            <a:spLocks noGrp="1"/>
          </p:cNvSpPr>
          <p:nvPr>
            <p:ph idx="1"/>
          </p:nvPr>
        </p:nvSpPr>
        <p:spPr>
          <a:xfrm>
            <a:off x="609600" y="1370965"/>
            <a:ext cx="7924800" cy="4878070"/>
          </a:xfrm>
        </p:spPr>
        <p:txBody>
          <a:bodyPr/>
          <a:p>
            <a:pPr marL="0" indent="0">
              <a:lnSpc>
                <a:spcPct val="90000"/>
              </a:lnSpc>
              <a:buNone/>
            </a:pPr>
            <a:r>
              <a:rPr lang="en-US" altLang="zh-CN" sz="2000"/>
              <a:t>   </a:t>
            </a:r>
            <a:r>
              <a:rPr lang="en-US" altLang="zh-CN" sz="2400"/>
              <a:t>    </a:t>
            </a:r>
            <a:r>
              <a:rPr lang="zh-CN" altLang="en-US" sz="2400"/>
              <a:t>对于离网模式下的微电网安全可靠运行，保护系统应确保做到以下几点：</a:t>
            </a:r>
            <a:endParaRPr lang="zh-CN" altLang="en-US" sz="2400"/>
          </a:p>
          <a:p>
            <a:pPr marL="0" indent="0">
              <a:lnSpc>
                <a:spcPct val="90000"/>
              </a:lnSpc>
              <a:buNone/>
            </a:pPr>
            <a:r>
              <a:rPr lang="zh-CN" altLang="en-US" sz="2400"/>
              <a:t>（1）独立运行的微电网要有合理的接地方式。</a:t>
            </a:r>
            <a:endParaRPr lang="zh-CN" altLang="en-US" sz="2400"/>
          </a:p>
          <a:p>
            <a:pPr marL="0" indent="0">
              <a:lnSpc>
                <a:spcPct val="90000"/>
              </a:lnSpc>
              <a:buNone/>
            </a:pPr>
            <a:r>
              <a:rPr lang="zh-CN" altLang="en-US" sz="2400"/>
              <a:t>（2）微电网中故障检测设备的运行必需服从于联网运行时的故障检测系统。</a:t>
            </a:r>
            <a:endParaRPr lang="zh-CN" altLang="en-US" sz="2400"/>
          </a:p>
          <a:p>
            <a:pPr marL="0" indent="0">
              <a:lnSpc>
                <a:spcPct val="90000"/>
              </a:lnSpc>
              <a:buNone/>
            </a:pPr>
            <a:r>
              <a:rPr lang="zh-CN" altLang="en-US" sz="2400"/>
              <a:t>（3）故障检测的一种方法是不依赖于故障电流和最大负荷电流之间的大比值，而是必须能够对进入孤岛模式后降低的电流水平作出响应。</a:t>
            </a:r>
            <a:endParaRPr lang="zh-CN" altLang="en-US" sz="2400"/>
          </a:p>
          <a:p>
            <a:pPr marL="0" indent="0">
              <a:lnSpc>
                <a:spcPct val="90000"/>
              </a:lnSpc>
              <a:buNone/>
            </a:pPr>
            <a:r>
              <a:rPr lang="zh-CN" altLang="en-US" sz="2400"/>
              <a:t>（4）如果有必要，任何现有的反孤岛方案都应检查和修改，以防止微电网运行不稳定或者因敏感的整定值引起不希望的微电源损失。</a:t>
            </a:r>
            <a:endParaRPr lang="zh-CN" altLang="en-US" sz="2400"/>
          </a:p>
          <a:p>
            <a:pPr marL="0" indent="0">
              <a:lnSpc>
                <a:spcPct val="90000"/>
              </a:lnSpc>
              <a:buNone/>
            </a:pPr>
            <a:r>
              <a:rPr lang="zh-CN" altLang="en-US" sz="2400"/>
              <a:t>（5）在微电网区域内，所制定的任何减载方案都必须密切协调配合。</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rPr>
              <a:t>5.2 微电网运行保护策略</a:t>
            </a:r>
            <a:endParaRPr lang="zh-CN" altLang="en-US" sz="4400">
              <a:solidFill>
                <a:schemeClr val="tx1"/>
              </a:solidFill>
            </a:endParaRPr>
          </a:p>
        </p:txBody>
      </p:sp>
      <p:sp>
        <p:nvSpPr>
          <p:cNvPr id="3" name="内容占位符 2"/>
          <p:cNvSpPr>
            <a:spLocks noGrp="1"/>
          </p:cNvSpPr>
          <p:nvPr>
            <p:ph idx="1"/>
          </p:nvPr>
        </p:nvSpPr>
        <p:spPr/>
        <p:txBody>
          <a:bodyPr/>
          <a:p>
            <a:pPr marL="0" indent="0">
              <a:lnSpc>
                <a:spcPct val="130000"/>
              </a:lnSpc>
              <a:buNone/>
            </a:pPr>
            <a:r>
              <a:rPr lang="en-US" altLang="zh-CN" sz="2000"/>
              <a:t>    </a:t>
            </a:r>
            <a:r>
              <a:rPr lang="en-US" altLang="zh-CN" sz="2400"/>
              <a:t>   </a:t>
            </a:r>
            <a:r>
              <a:rPr lang="zh-CN" altLang="en-US" sz="2400"/>
              <a:t>同大电网一样，微网内部发生故障时，通常不希望直接切掉电源，而是通过保护装置的选择性将故障部分切除，保障微网正常部分的稳定运行。微网除供电负荷外，还有一些其他的负荷，例如医院、军事设施以及一些重要的热负荷，因此更不能轻易切掉电源。故障按照微电网的运行方式可以分为联网运行方式下的故障和孤岛运行方式下的故障；按照故障类型可以分为线路故障，负荷故障，变压器故障；按照故障位置可以分为位于分布式电源下游的故障和位于分布式电源上游的故障。</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5.2 微电网运行保护策略</a:t>
            </a:r>
            <a:endParaRPr lang="zh-CN" altLang="en-US" sz="4400">
              <a:solidFill>
                <a:schemeClr val="tx1"/>
              </a:solidFill>
              <a:sym typeface="+mn-ea"/>
            </a:endParaRPr>
          </a:p>
        </p:txBody>
      </p:sp>
      <p:sp>
        <p:nvSpPr>
          <p:cNvPr id="3" name="内容占位符 2"/>
          <p:cNvSpPr>
            <a:spLocks noGrp="1"/>
          </p:cNvSpPr>
          <p:nvPr>
            <p:ph idx="1"/>
          </p:nvPr>
        </p:nvSpPr>
        <p:spPr>
          <a:xfrm>
            <a:off x="609600" y="1371600"/>
            <a:ext cx="7924800" cy="4648200"/>
          </a:xfrm>
        </p:spPr>
        <p:txBody>
          <a:bodyPr/>
          <a:p>
            <a:pPr>
              <a:lnSpc>
                <a:spcPct val="160000"/>
              </a:lnSpc>
            </a:pPr>
            <a:r>
              <a:rPr lang="zh-CN" altLang="en-US" sz="2800"/>
              <a:t>目前微电网系统主要的保护策略是：</a:t>
            </a:r>
            <a:endParaRPr lang="zh-CN" altLang="en-US" sz="2400"/>
          </a:p>
          <a:p>
            <a:pPr marL="0" indent="0">
              <a:lnSpc>
                <a:spcPct val="160000"/>
              </a:lnSpc>
              <a:buNone/>
            </a:pPr>
            <a:r>
              <a:rPr lang="zh-CN" altLang="en-US" sz="2400"/>
              <a:t>(1)如果配电网发生故障，将主动退出分布式发电单元，此时传统配电网的保护不受任何影响。</a:t>
            </a:r>
            <a:endParaRPr lang="zh-CN" altLang="en-US" sz="2400"/>
          </a:p>
          <a:p>
            <a:pPr marL="0" indent="0">
              <a:lnSpc>
                <a:spcPct val="160000"/>
              </a:lnSpc>
              <a:buNone/>
            </a:pPr>
            <a:r>
              <a:rPr lang="zh-CN" altLang="en-US" sz="2400"/>
              <a:t>(2)限制分布式发电的容量和接入位置，整个配电网不做任何调整。</a:t>
            </a:r>
            <a:endParaRPr lang="zh-CN" altLang="en-US" sz="2400"/>
          </a:p>
          <a:p>
            <a:pPr marL="0" indent="0">
              <a:lnSpc>
                <a:spcPct val="160000"/>
              </a:lnSpc>
              <a:buNone/>
            </a:pPr>
            <a:r>
              <a:rPr lang="en-US" altLang="zh-CN" sz="2400"/>
              <a:t>(3)</a:t>
            </a:r>
            <a:r>
              <a:rPr lang="zh-CN" altLang="en-US" sz="2400"/>
              <a:t>采用故障电流限制措施，如使用故障限流器或者电流保护器，使系统发生故障时分布式发电的影响最低。</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5.2 微电网运行保护策略</a:t>
            </a:r>
            <a:endParaRPr lang="zh-CN" altLang="en-US" sz="4400">
              <a:solidFill>
                <a:schemeClr val="tx1"/>
              </a:solidFill>
              <a:sym typeface="+mn-ea"/>
            </a:endParaRPr>
          </a:p>
        </p:txBody>
      </p:sp>
      <p:sp>
        <p:nvSpPr>
          <p:cNvPr id="3" name="内容占位符 2"/>
          <p:cNvSpPr>
            <a:spLocks noGrp="1"/>
          </p:cNvSpPr>
          <p:nvPr>
            <p:ph idx="1"/>
          </p:nvPr>
        </p:nvSpPr>
        <p:spPr>
          <a:xfrm>
            <a:off x="609600" y="1370965"/>
            <a:ext cx="7924800" cy="4876800"/>
          </a:xfrm>
        </p:spPr>
        <p:txBody>
          <a:bodyPr/>
          <a:p>
            <a:pPr marL="0" indent="0">
              <a:lnSpc>
                <a:spcPct val="140000"/>
              </a:lnSpc>
              <a:buNone/>
            </a:pPr>
            <a:r>
              <a:rPr lang="en-US" altLang="zh-CN" sz="2400"/>
              <a:t>       </a:t>
            </a:r>
            <a:r>
              <a:rPr lang="zh-CN" altLang="en-US" sz="2400"/>
              <a:t>在工程实际中，其实大多都是针对于多个微电网系统组成的配电网系统，其保护主要包括并网模式与孤岛模式下配网保护与孤岛保护，因为配电网系统接入分布式发电电源以后，改变了原有的网络结构，原系统的潮流分布和短路电流的大小随之改变，这些改变对过流保护的整定、配置和动作特性都有影响，而影响的大小取决于保护的位置、故障点和分布式发电电源的接入位置。此时在并网运行时，微电网系统内部若发生故障，微电网保护应可靠切除故障。</a:t>
            </a:r>
            <a:endParaRPr lang="en-US" altLang="zh-CN"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rPr>
              <a:t>5.3 微电网并网保护配置</a:t>
            </a:r>
            <a:endParaRPr lang="zh-CN" altLang="en-US" sz="4400">
              <a:solidFill>
                <a:schemeClr val="tx1"/>
              </a:solidFill>
            </a:endParaRPr>
          </a:p>
        </p:txBody>
      </p:sp>
      <p:sp>
        <p:nvSpPr>
          <p:cNvPr id="3" name="内容占位符 2"/>
          <p:cNvSpPr>
            <a:spLocks noGrp="1"/>
          </p:cNvSpPr>
          <p:nvPr>
            <p:ph idx="1"/>
          </p:nvPr>
        </p:nvSpPr>
        <p:spPr>
          <a:xfrm>
            <a:off x="609600" y="1370965"/>
            <a:ext cx="7924800" cy="4876800"/>
          </a:xfrm>
        </p:spPr>
        <p:txBody>
          <a:bodyPr/>
          <a:p>
            <a:pPr marL="0" indent="0">
              <a:lnSpc>
                <a:spcPct val="90000"/>
              </a:lnSpc>
              <a:buNone/>
            </a:pPr>
            <a:r>
              <a:rPr lang="en-US" altLang="zh-CN" sz="2400"/>
              <a:t>    </a:t>
            </a:r>
            <a:r>
              <a:rPr lang="en-US" altLang="zh-CN" sz="2000"/>
              <a:t>   </a:t>
            </a:r>
            <a:r>
              <a:rPr lang="zh-CN" altLang="en-US" sz="2000"/>
              <a:t>并网保护包括防孤岛保护、故障保护以及其他异常保护。由于微电网系统的接入，传统的配电网一次设备无法满足快速故障隔离要求，因此配电网系统的一次设备配置为：</a:t>
            </a:r>
            <a:endParaRPr lang="zh-CN" altLang="en-US" sz="2000"/>
          </a:p>
          <a:p>
            <a:pPr marL="0" indent="0">
              <a:lnSpc>
                <a:spcPct val="90000"/>
              </a:lnSpc>
              <a:buNone/>
            </a:pPr>
            <a:r>
              <a:rPr lang="zh-CN" altLang="en-US" sz="2000"/>
              <a:t>       (1) 对于直接接入到110kV及以上输电网络中的分布式电源，其并网联络线已配置了完善的保护系统，不需要专门的并网保护。因此上述并网保护主要针对接入35kV及以下电压等级的分布式电源。</a:t>
            </a:r>
            <a:endParaRPr lang="zh-CN" altLang="en-US" sz="2000"/>
          </a:p>
          <a:p>
            <a:pPr marL="0" indent="0">
              <a:lnSpc>
                <a:spcPct val="90000"/>
              </a:lnSpc>
              <a:buNone/>
            </a:pPr>
            <a:r>
              <a:rPr lang="en-US" altLang="zh-CN" sz="2000"/>
              <a:t>       (2) </a:t>
            </a:r>
            <a:r>
              <a:rPr lang="zh-CN" altLang="en-US" sz="2000"/>
              <a:t>并网保护既不同于分布式电源的发电机保护，也不同于配电网馈线保护，本质上是一种接口保护，所以并网保护与发电机保护、配电网馈线保护的保护配置方式要结合微电网系统的接入点综合考虑。</a:t>
            </a:r>
            <a:endParaRPr lang="zh-CN" altLang="en-US" sz="2000"/>
          </a:p>
          <a:p>
            <a:pPr marL="0" indent="0">
              <a:lnSpc>
                <a:spcPct val="90000"/>
              </a:lnSpc>
              <a:buNone/>
            </a:pPr>
            <a:r>
              <a:rPr lang="en-US" altLang="zh-CN" sz="2000"/>
              <a:t>       (3) </a:t>
            </a:r>
            <a:r>
              <a:rPr lang="zh-CN" altLang="en-US" sz="2000"/>
              <a:t>在标准IEEE 1547中，从反映系统侧故障、防孤岛以及电能质量等3个方面，给出了并网保护的核心功能要求。</a:t>
            </a:r>
            <a:endParaRPr lang="zh-CN" altLang="en-US" sz="2000"/>
          </a:p>
          <a:p>
            <a:pPr marL="0" indent="0">
              <a:lnSpc>
                <a:spcPct val="90000"/>
              </a:lnSpc>
              <a:buNone/>
            </a:pPr>
            <a:r>
              <a:rPr lang="en-US" altLang="zh-CN" sz="2000"/>
              <a:t>       (4)并网保护的相间故障检测可以采用过电流保护、低电压起动的过电流保护或者阻抗保护实现。</a:t>
            </a:r>
            <a:endParaRPr lang="en-US" altLang="zh-CN" sz="2000"/>
          </a:p>
          <a:p>
            <a:pPr marL="0" indent="0">
              <a:lnSpc>
                <a:spcPct val="90000"/>
              </a:lnSpc>
              <a:buNone/>
            </a:pPr>
            <a:r>
              <a:rPr lang="en-US" altLang="zh-CN" sz="2000"/>
              <a:t>       (5)有些微电网保护方案中按照信号来源是否有主动激励分为被动检测法、主动检测法和联跳方案。</a:t>
            </a:r>
            <a:endParaRPr lang="en-US" altLang="zh-CN"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rPr>
              <a:t>5.4并网保护的性能要求</a:t>
            </a:r>
            <a:endParaRPr lang="zh-CN" altLang="en-US" sz="4400">
              <a:solidFill>
                <a:schemeClr val="tx1"/>
              </a:solidFill>
            </a:endParaRPr>
          </a:p>
        </p:txBody>
      </p:sp>
      <p:sp>
        <p:nvSpPr>
          <p:cNvPr id="3" name="内容占位符 2"/>
          <p:cNvSpPr>
            <a:spLocks noGrp="1"/>
          </p:cNvSpPr>
          <p:nvPr>
            <p:ph idx="1"/>
          </p:nvPr>
        </p:nvSpPr>
        <p:spPr>
          <a:xfrm>
            <a:off x="609600" y="1371600"/>
            <a:ext cx="7924800" cy="4648200"/>
          </a:xfrm>
        </p:spPr>
        <p:txBody>
          <a:bodyPr/>
          <a:p>
            <a:pPr>
              <a:lnSpc>
                <a:spcPct val="150000"/>
              </a:lnSpc>
            </a:pPr>
            <a:r>
              <a:rPr lang="zh-CN" altLang="en-US" sz="2400"/>
              <a:t>5.4.1故障保护功能</a:t>
            </a:r>
            <a:endParaRPr lang="zh-CN" altLang="en-US" sz="2400"/>
          </a:p>
          <a:p>
            <a:pPr marL="0" indent="0">
              <a:lnSpc>
                <a:spcPct val="150000"/>
              </a:lnSpc>
              <a:buNone/>
            </a:pPr>
            <a:r>
              <a:rPr lang="zh-CN" altLang="en-US" sz="2400"/>
              <a:t>（1）可靠性要求</a:t>
            </a:r>
            <a:endParaRPr lang="zh-CN" altLang="en-US" sz="2800"/>
          </a:p>
          <a:p>
            <a:pPr marL="0" indent="0">
              <a:lnSpc>
                <a:spcPct val="150000"/>
              </a:lnSpc>
              <a:buNone/>
            </a:pPr>
            <a:r>
              <a:rPr lang="zh-CN" altLang="en-US" sz="2000"/>
              <a:t>       当配电网中分布式电源渗透率较高或分布式电源容量较大时，并网保护安全性的不足，会导致系统扰动时大量分布式电源脱网，从而严重影响配电网的稳定运行。</a:t>
            </a:r>
            <a:endParaRPr lang="zh-CN" altLang="en-US" sz="2800"/>
          </a:p>
          <a:p>
            <a:pPr marL="0" indent="0">
              <a:lnSpc>
                <a:spcPct val="150000"/>
              </a:lnSpc>
              <a:buNone/>
            </a:pPr>
            <a:r>
              <a:rPr lang="zh-CN" altLang="en-US" sz="2000"/>
              <a:t>       基于常规保护判据的并网保护难以兼顾可信赖性与安全性。目前可以采用两种解决方法。一种方法是改进并网保护原理，另一种方法是改造配电网保护，但是，由于传统配电网保护按照单向潮流配置，上述改造需要很大的建设与运维投入，需进行技术与经济的比较。</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000" b="1" dirty="0">
                <a:solidFill>
                  <a:srgbClr val="FFFF00"/>
                </a:solidFill>
                <a:effectLst>
                  <a:outerShdw blurRad="38100" dist="38100" dir="2700000">
                    <a:srgbClr val="C0C0C0"/>
                  </a:outerShdw>
                </a:effectLst>
                <a:ea typeface="楷体_GB2312" pitchFamily="1" charset="-122"/>
                <a:sym typeface="+mn-ea"/>
              </a:rPr>
              <a:t>第二章 分布式发电</a:t>
            </a:r>
            <a:endParaRPr lang="zh-CN" altLang="en-US" sz="4000" b="1" dirty="0">
              <a:solidFill>
                <a:srgbClr val="FFFF00"/>
              </a:solidFill>
              <a:effectLst>
                <a:outerShdw blurRad="38100" dist="38100" dir="2700000">
                  <a:srgbClr val="C0C0C0"/>
                </a:outerShdw>
              </a:effectLst>
              <a:ea typeface="楷体_GB2312" pitchFamily="1" charset="-122"/>
            </a:endParaRPr>
          </a:p>
        </p:txBody>
      </p:sp>
      <p:sp>
        <p:nvSpPr>
          <p:cNvPr id="3" name="内容占位符 2"/>
          <p:cNvSpPr>
            <a:spLocks noGrp="1"/>
          </p:cNvSpPr>
          <p:nvPr>
            <p:ph idx="1"/>
          </p:nvPr>
        </p:nvSpPr>
        <p:spPr/>
        <p:txBody>
          <a:bodyPr/>
          <a:p>
            <a:pPr>
              <a:lnSpc>
                <a:spcPct val="140000"/>
              </a:lnSpc>
            </a:pPr>
            <a:r>
              <a:rPr lang="zh-CN" altLang="en-US"/>
              <a:t>2.1 分布式发电的基本概念 </a:t>
            </a:r>
            <a:endParaRPr lang="zh-CN" altLang="en-US"/>
          </a:p>
          <a:p>
            <a:pPr>
              <a:lnSpc>
                <a:spcPct val="140000"/>
              </a:lnSpc>
            </a:pPr>
            <a:r>
              <a:rPr lang="zh-CN" altLang="en-US"/>
              <a:t>2.</a:t>
            </a:r>
            <a:r>
              <a:rPr lang="en-US" altLang="zh-CN"/>
              <a:t>2</a:t>
            </a:r>
            <a:r>
              <a:rPr lang="zh-CN" altLang="en-US"/>
              <a:t> 分布式发电技术 </a:t>
            </a:r>
            <a:endParaRPr lang="zh-CN" altLang="en-US"/>
          </a:p>
          <a:p>
            <a:pPr>
              <a:lnSpc>
                <a:spcPct val="140000"/>
              </a:lnSpc>
            </a:pPr>
            <a:r>
              <a:rPr lang="zh-CN" altLang="en-US"/>
              <a:t>2.</a:t>
            </a:r>
            <a:r>
              <a:rPr lang="en-US" altLang="zh-CN"/>
              <a:t>3</a:t>
            </a:r>
            <a:r>
              <a:rPr lang="zh-CN" altLang="en-US"/>
              <a:t> 分布式发电与并网技术 </a:t>
            </a:r>
            <a:endParaRPr lang="zh-CN" altLang="en-US"/>
          </a:p>
          <a:p>
            <a:pPr>
              <a:lnSpc>
                <a:spcPct val="140000"/>
              </a:lnSpc>
            </a:pPr>
            <a:r>
              <a:rPr lang="zh-CN" altLang="en-US"/>
              <a:t>2.4 发展分布式发电的意义</a:t>
            </a:r>
            <a:endParaRPr lang="zh-CN" altLang="en-US"/>
          </a:p>
          <a:p>
            <a:pPr>
              <a:lnSpc>
                <a:spcPct val="140000"/>
              </a:lnSpc>
            </a:pPr>
            <a:r>
              <a:rPr lang="zh-CN" altLang="en-US"/>
              <a:t>2.5 分布式发电研发重点与应用前景 </a:t>
            </a:r>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5.4并网保护的性能要求</a:t>
            </a:r>
            <a:endParaRPr lang="zh-CN" altLang="en-US" sz="4400"/>
          </a:p>
        </p:txBody>
      </p:sp>
      <p:sp>
        <p:nvSpPr>
          <p:cNvPr id="3" name="内容占位符 2"/>
          <p:cNvSpPr>
            <a:spLocks noGrp="1"/>
          </p:cNvSpPr>
          <p:nvPr>
            <p:ph idx="1"/>
          </p:nvPr>
        </p:nvSpPr>
        <p:spPr>
          <a:xfrm>
            <a:off x="609600" y="1370965"/>
            <a:ext cx="7924800" cy="4648835"/>
          </a:xfrm>
        </p:spPr>
        <p:txBody>
          <a:bodyPr/>
          <a:p>
            <a:pPr marL="0" indent="0">
              <a:buNone/>
            </a:pPr>
            <a:r>
              <a:rPr lang="zh-CN" altLang="en-US" sz="2400">
                <a:sym typeface="+mn-ea"/>
              </a:rPr>
              <a:t>（2）速动性要求</a:t>
            </a:r>
            <a:endParaRPr lang="zh-CN" altLang="en-US" sz="2400">
              <a:sym typeface="+mn-ea"/>
            </a:endParaRPr>
          </a:p>
          <a:p>
            <a:pPr marL="0" indent="0">
              <a:lnSpc>
                <a:spcPct val="150000"/>
              </a:lnSpc>
              <a:buNone/>
            </a:pPr>
            <a:r>
              <a:rPr lang="zh-CN" altLang="en-US" sz="2000">
                <a:sym typeface="+mn-ea"/>
              </a:rPr>
              <a:t>       很多国家开始要求分布式电源应具备故障穿越能力，主要指低电压穿越（LVRT）。LVRT能力的要求主要影响了并网保护故障检测中电压的整定值，以使在配电网发生故障或扰动后，公共耦合点处电压在跌落到一定的范围和时间间隔内，分布式电源可以不脱网。我国在新的并网规则中已经规定光伏发电站、风电场并网应具备LVRT功能，并在LVRT期间，应具有有功功率恢复和动态无功支撑能力。综合以上要求可见，并网保护的动作时间存在上下限约束。其动作时间下限取决于LVRT要求以及馈线保护和断路器的动作时间，而动作时间上限取决于馈线重合闸时间。</a:t>
            </a:r>
            <a:endParaRPr lang="zh-CN" altLang="en-US" sz="2000">
              <a:sym typeface="+mn-ea"/>
            </a:endParaRPr>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5.4并网保护的性能要求</a:t>
            </a:r>
            <a:endParaRPr lang="zh-CN" altLang="en-US" sz="4400"/>
          </a:p>
        </p:txBody>
      </p:sp>
      <p:sp>
        <p:nvSpPr>
          <p:cNvPr id="3" name="内容占位符 2"/>
          <p:cNvSpPr>
            <a:spLocks noGrp="1"/>
          </p:cNvSpPr>
          <p:nvPr>
            <p:ph idx="1"/>
          </p:nvPr>
        </p:nvSpPr>
        <p:spPr>
          <a:xfrm>
            <a:off x="609600" y="1370965"/>
            <a:ext cx="7924800" cy="4876800"/>
          </a:xfrm>
        </p:spPr>
        <p:txBody>
          <a:bodyPr/>
          <a:p>
            <a:r>
              <a:rPr lang="zh-CN" altLang="en-US" sz="2400"/>
              <a:t>5.4.2防孤岛保护功能</a:t>
            </a:r>
            <a:endParaRPr lang="zh-CN" altLang="en-US" sz="2400"/>
          </a:p>
          <a:p>
            <a:pPr marL="0" indent="0">
              <a:buNone/>
            </a:pPr>
            <a:r>
              <a:rPr lang="zh-CN" altLang="en-US" sz="2400"/>
              <a:t>（1）可靠性</a:t>
            </a:r>
            <a:endParaRPr lang="zh-CN" altLang="en-US" sz="2800"/>
          </a:p>
          <a:p>
            <a:pPr marL="0" indent="0">
              <a:buNone/>
            </a:pPr>
            <a:r>
              <a:rPr lang="zh-CN" altLang="en-US" sz="2000"/>
              <a:t>       在实际应用中，需要根据分布式电源渗透率的不同，在防孤岛保护的可信赖性与安全性之间做出折衷。例如，当分布式电源容量较小或分布式电源渗透率较低时，可以适当降低对安全性的要求，而将可信赖性放在首位，以确保人员、设备安全。反之，则要对防孤岛保护的安全性提出更高的要求，防止因孤岛检测过于灵敏而导致大量分布式电源脱网，损害系统安全性。</a:t>
            </a:r>
            <a:endParaRPr lang="zh-CN" altLang="en-US" sz="2000"/>
          </a:p>
          <a:p>
            <a:pPr marL="0" indent="0">
              <a:buNone/>
            </a:pPr>
            <a:r>
              <a:rPr lang="zh-CN" altLang="en-US" sz="2400"/>
              <a:t>（2）速动性</a:t>
            </a:r>
            <a:endParaRPr lang="zh-CN" altLang="en-US" sz="2400"/>
          </a:p>
          <a:p>
            <a:pPr marL="0" indent="0">
              <a:buNone/>
            </a:pPr>
            <a:r>
              <a:rPr lang="zh-CN" altLang="en-US" sz="2000"/>
              <a:t>       当配电网的功率不平衡度很低时，孤岛特征不明显，需要较长的检测时间。我国标准要求最长的孤岛检测时间为2s。但是，孤岛检测时间的增加势必会延长配电网重合闸的时间设置。如果经过校验发现孤岛检测时间不能满足重合闸要求，则应考虑配置联跳方案，或者为配电网馈线重合闸增配检同期功能，以作为孤岛检测失效的后备。</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rPr>
              <a:t>5.5微电网保护方案</a:t>
            </a:r>
            <a:endParaRPr lang="zh-CN" altLang="en-US" sz="4400">
              <a:solidFill>
                <a:schemeClr val="tx1"/>
              </a:solidFill>
            </a:endParaRPr>
          </a:p>
        </p:txBody>
      </p:sp>
      <p:sp>
        <p:nvSpPr>
          <p:cNvPr id="3" name="内容占位符 2"/>
          <p:cNvSpPr>
            <a:spLocks noGrp="1"/>
          </p:cNvSpPr>
          <p:nvPr>
            <p:ph idx="1"/>
          </p:nvPr>
        </p:nvSpPr>
        <p:spPr>
          <a:xfrm>
            <a:off x="609600" y="1370965"/>
            <a:ext cx="2875280" cy="4648835"/>
          </a:xfrm>
        </p:spPr>
        <p:txBody>
          <a:bodyPr/>
          <a:p>
            <a:r>
              <a:rPr lang="zh-CN" altLang="en-US" sz="2400"/>
              <a:t>5.5.1区域纵联保护方案</a:t>
            </a:r>
            <a:endParaRPr lang="zh-CN" altLang="en-US" sz="2800"/>
          </a:p>
          <a:p>
            <a:pPr marL="0" indent="0">
              <a:lnSpc>
                <a:spcPct val="130000"/>
              </a:lnSpc>
              <a:buNone/>
            </a:pPr>
            <a:r>
              <a:rPr lang="zh-CN" altLang="en-US" sz="2000"/>
              <a:t>       区域纵联保护系统的结构如图5-12所示，其中保护主机负责故障的判断和定位，从机负责向主机提供安装点处故障方向信息，根据本地检测的结果和主机信息，决定是否跳开相应的开关。</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pic>
        <p:nvPicPr>
          <p:cNvPr id="5" name="图片 -2147482561"/>
          <p:cNvPicPr>
            <a:picLocks noChangeAspect="1"/>
          </p:cNvPicPr>
          <p:nvPr/>
        </p:nvPicPr>
        <p:blipFill>
          <a:blip r:embed="rId1"/>
          <a:stretch>
            <a:fillRect/>
          </a:stretch>
        </p:blipFill>
        <p:spPr>
          <a:xfrm>
            <a:off x="3727450" y="1371600"/>
            <a:ext cx="4765675" cy="4344670"/>
          </a:xfrm>
          <a:prstGeom prst="rect">
            <a:avLst/>
          </a:prstGeom>
          <a:noFill/>
          <a:ln w="9525">
            <a:noFill/>
          </a:ln>
        </p:spPr>
      </p:pic>
      <p:sp>
        <p:nvSpPr>
          <p:cNvPr id="100" name="文本框 99"/>
          <p:cNvSpPr txBox="1"/>
          <p:nvPr/>
        </p:nvSpPr>
        <p:spPr>
          <a:xfrm>
            <a:off x="3727450" y="5813425"/>
            <a:ext cx="5080000" cy="337185"/>
          </a:xfrm>
          <a:prstGeom prst="rect">
            <a:avLst/>
          </a:prstGeom>
          <a:noFill/>
          <a:ln w="9525">
            <a:noFill/>
          </a:ln>
        </p:spPr>
        <p:txBody>
          <a:bodyPr>
            <a:spAutoFit/>
          </a:bodyPr>
          <a:p>
            <a:pPr indent="1219200"/>
            <a:r>
              <a:rPr lang="zh-CN" sz="1600">
                <a:solidFill>
                  <a:schemeClr val="tx1"/>
                </a:solidFill>
                <a:ea typeface="宋体" panose="02010600030101010101" pitchFamily="2" charset="-122"/>
              </a:rPr>
              <a:t>图5-12 变电站级区域纵联保护的结构</a:t>
            </a:r>
            <a:endParaRPr lang="zh-CN" altLang="en-US" sz="1600">
              <a:solidFill>
                <a:schemeClr val="tx1"/>
              </a:solidFill>
              <a:ea typeface="宋体" panose="02010600030101010101" pitchFamily="2" charset="-122"/>
            </a:endParaRPr>
          </a:p>
        </p:txBody>
      </p:sp>
    </p:spTree>
  </p:cSld>
  <p:clrMapOvr>
    <a:masterClrMapping/>
  </p:clrMapOvr>
  <p:transition>
    <p:pull dir="rd"/>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5.5微电网保护方案</a:t>
            </a:r>
            <a:endParaRPr lang="zh-CN" altLang="en-US" sz="4400">
              <a:solidFill>
                <a:schemeClr val="tx1"/>
              </a:solidFill>
              <a:sym typeface="+mn-ea"/>
            </a:endParaRPr>
          </a:p>
        </p:txBody>
      </p:sp>
      <p:sp>
        <p:nvSpPr>
          <p:cNvPr id="3" name="内容占位符 2"/>
          <p:cNvSpPr>
            <a:spLocks noGrp="1"/>
          </p:cNvSpPr>
          <p:nvPr>
            <p:ph idx="1"/>
          </p:nvPr>
        </p:nvSpPr>
        <p:spPr/>
        <p:txBody>
          <a:bodyPr/>
          <a:p>
            <a:pPr marL="0" indent="0">
              <a:lnSpc>
                <a:spcPct val="120000"/>
              </a:lnSpc>
              <a:buNone/>
            </a:pPr>
            <a:r>
              <a:rPr lang="en-US" altLang="zh-CN" sz="2000"/>
              <a:t>       </a:t>
            </a:r>
            <a:r>
              <a:rPr lang="zh-CN" altLang="en-US" sz="2000"/>
              <a:t>由于配电网的保护对动作时间的要求相对较低，为了简化算法和保护逻辑，将采用分层纵联比较的思路，保护的工作流程如下：</a:t>
            </a:r>
            <a:endParaRPr lang="zh-CN" altLang="en-US" sz="2000"/>
          </a:p>
          <a:p>
            <a:pPr marL="0" indent="0">
              <a:lnSpc>
                <a:spcPct val="120000"/>
              </a:lnSpc>
              <a:buNone/>
            </a:pPr>
            <a:r>
              <a:rPr lang="zh-CN" altLang="en-US" sz="2000"/>
              <a:t>(l)提取变电站各出线电流、变压器高低压侧电流和母线电压进行分析判断，根据分析结果判断系统是否发生故障。</a:t>
            </a:r>
            <a:endParaRPr lang="zh-CN" altLang="en-US" sz="2000"/>
          </a:p>
          <a:p>
            <a:pPr marL="0" indent="0">
              <a:lnSpc>
                <a:spcPct val="120000"/>
              </a:lnSpc>
              <a:buNone/>
            </a:pPr>
            <a:r>
              <a:rPr lang="zh-CN" altLang="en-US" sz="2000">
                <a:sym typeface="+mn-ea"/>
              </a:rPr>
              <a:t>(2)判断母线故障。</a:t>
            </a:r>
            <a:endParaRPr lang="zh-CN" altLang="en-US" sz="2000">
              <a:sym typeface="+mn-ea"/>
            </a:endParaRPr>
          </a:p>
          <a:p>
            <a:pPr marL="0" indent="0">
              <a:lnSpc>
                <a:spcPct val="120000"/>
              </a:lnSpc>
              <a:buNone/>
            </a:pPr>
            <a:r>
              <a:rPr lang="zh-CN" altLang="en-US" sz="2000">
                <a:sym typeface="+mn-ea"/>
              </a:rPr>
              <a:t>(3)若判断为某一馈线故障，保护主机通过分析本馈线上各保护从机处方向元件的动作状态，判断出故障所在的区段。</a:t>
            </a:r>
            <a:endParaRPr lang="zh-CN" altLang="en-US" sz="2000">
              <a:sym typeface="+mn-ea"/>
            </a:endParaRPr>
          </a:p>
          <a:p>
            <a:pPr marL="0" indent="0">
              <a:lnSpc>
                <a:spcPct val="120000"/>
              </a:lnSpc>
              <a:buNone/>
            </a:pPr>
            <a:r>
              <a:rPr lang="zh-CN" altLang="en-US" sz="2000">
                <a:sym typeface="+mn-ea"/>
              </a:rPr>
              <a:t>(4)在故障区段内的保护从发电机方向元件动作时，说明一定是该保护的下游发生了故障，主机向该保护从发电机发出允许跳闸的命令，仅将其下游的微电网或负荷与主网隔离，而电网的其他部分继续并网运行。</a:t>
            </a:r>
            <a:endParaRPr lang="zh-CN" altLang="en-US" sz="2000">
              <a:sym typeface="+mn-ea"/>
            </a:endParaRPr>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5.5微电网保护方案</a:t>
            </a:r>
            <a:endParaRPr lang="zh-CN" altLang="en-US" sz="4400"/>
          </a:p>
        </p:txBody>
      </p:sp>
      <p:sp>
        <p:nvSpPr>
          <p:cNvPr id="3" name="内容占位符 2"/>
          <p:cNvSpPr>
            <a:spLocks noGrp="1"/>
          </p:cNvSpPr>
          <p:nvPr>
            <p:ph idx="1"/>
          </p:nvPr>
        </p:nvSpPr>
        <p:spPr>
          <a:xfrm>
            <a:off x="609600" y="1371600"/>
            <a:ext cx="7924800" cy="4648200"/>
          </a:xfrm>
        </p:spPr>
        <p:txBody>
          <a:bodyPr/>
          <a:p>
            <a:pPr marL="0" indent="0">
              <a:buNone/>
            </a:pPr>
            <a:r>
              <a:rPr lang="en-US" altLang="zh-CN" sz="2000"/>
              <a:t>       </a:t>
            </a:r>
            <a:r>
              <a:rPr lang="zh-CN" altLang="en-US" sz="2000"/>
              <a:t>区域纵联保护方案尤其适合独立微电网的暂态故障保护控制。为了保证可靠性，集中控制层的区域差动保护采取双重化冗余配置。区域差动保护采用微电网三层体系结构，如图5-13所示。</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对象 -2147482560"/>
          <p:cNvGraphicFramePr>
            <a:graphicFrameLocks noChangeAspect="1"/>
          </p:cNvGraphicFramePr>
          <p:nvPr/>
        </p:nvGraphicFramePr>
        <p:xfrm>
          <a:off x="1036320" y="2367280"/>
          <a:ext cx="6790690" cy="3782695"/>
        </p:xfrm>
        <a:graphic>
          <a:graphicData uri="http://schemas.openxmlformats.org/presentationml/2006/ole">
            <mc:AlternateContent xmlns:mc="http://schemas.openxmlformats.org/markup-compatibility/2006">
              <mc:Choice xmlns:v="urn:schemas-microsoft-com:vml" Requires="v">
                <p:oleObj spid="_x0000_s3076" name="" r:id="rId1" imgW="9525000" imgH="5600700" progId="Visio.Drawing.11">
                  <p:embed/>
                </p:oleObj>
              </mc:Choice>
              <mc:Fallback>
                <p:oleObj name="" r:id="rId1" imgW="9525000" imgH="5600700" progId="Visio.Drawing.11">
                  <p:embed/>
                  <p:pic>
                    <p:nvPicPr>
                      <p:cNvPr id="0" name="图片 3075"/>
                      <p:cNvPicPr/>
                      <p:nvPr/>
                    </p:nvPicPr>
                    <p:blipFill>
                      <a:blip r:embed="rId2"/>
                      <a:stretch>
                        <a:fillRect/>
                      </a:stretch>
                    </p:blipFill>
                    <p:spPr>
                      <a:xfrm>
                        <a:off x="1036320" y="2367280"/>
                        <a:ext cx="6790690" cy="3782695"/>
                      </a:xfrm>
                      <a:prstGeom prst="rect">
                        <a:avLst/>
                      </a:prstGeom>
                      <a:noFill/>
                      <a:ln w="38100">
                        <a:noFill/>
                        <a:miter/>
                      </a:ln>
                    </p:spPr>
                  </p:pic>
                </p:oleObj>
              </mc:Fallback>
            </mc:AlternateContent>
          </a:graphicData>
        </a:graphic>
      </p:graphicFrame>
      <p:sp>
        <p:nvSpPr>
          <p:cNvPr id="100" name="文本框 99"/>
          <p:cNvSpPr txBox="1"/>
          <p:nvPr/>
        </p:nvSpPr>
        <p:spPr>
          <a:xfrm>
            <a:off x="2357755" y="6339205"/>
            <a:ext cx="5080000" cy="306705"/>
          </a:xfrm>
          <a:prstGeom prst="rect">
            <a:avLst/>
          </a:prstGeom>
          <a:noFill/>
          <a:ln w="9525">
            <a:noFill/>
          </a:ln>
        </p:spPr>
        <p:txBody>
          <a:bodyPr>
            <a:spAutoFit/>
          </a:bodyPr>
          <a:p>
            <a:pPr algn="ctr"/>
            <a:r>
              <a:rPr lang="zh-CN" sz="1400">
                <a:solidFill>
                  <a:schemeClr val="tx1"/>
                </a:solidFill>
                <a:ea typeface="宋体" panose="02010600030101010101" pitchFamily="2" charset="-122"/>
              </a:rPr>
              <a:t>图</a:t>
            </a:r>
            <a:r>
              <a:rPr lang="en-US" sz="1400">
                <a:solidFill>
                  <a:schemeClr val="tx1"/>
                </a:solidFill>
                <a:latin typeface="宋体" panose="02010600030101010101" pitchFamily="2" charset="-122"/>
              </a:rPr>
              <a:t>5-12 </a:t>
            </a:r>
            <a:r>
              <a:rPr lang="zh-CN" sz="1400">
                <a:solidFill>
                  <a:schemeClr val="tx1"/>
                </a:solidFill>
                <a:ea typeface="宋体" panose="02010600030101010101" pitchFamily="2" charset="-122"/>
              </a:rPr>
              <a:t>基于三层控制的集中式区域差动保护系统图</a:t>
            </a:r>
            <a:endParaRPr lang="zh-CN" altLang="en-US" sz="1400">
              <a:solidFill>
                <a:schemeClr val="tx1"/>
              </a:solidFill>
              <a:ea typeface="宋体" panose="02010600030101010101" pitchFamily="2" charset="-122"/>
            </a:endParaRPr>
          </a:p>
        </p:txBody>
      </p:sp>
    </p:spTree>
  </p:cSld>
  <p:clrMapOvr>
    <a:masterClrMapping/>
  </p:clrMapOvr>
  <p:transition>
    <p:pull dir="rd"/>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5.5微电网保护方案</a:t>
            </a:r>
            <a:endParaRPr lang="zh-CN" altLang="en-US" sz="4400"/>
          </a:p>
        </p:txBody>
      </p:sp>
      <p:sp>
        <p:nvSpPr>
          <p:cNvPr id="3" name="内容占位符 2"/>
          <p:cNvSpPr>
            <a:spLocks noGrp="1"/>
          </p:cNvSpPr>
          <p:nvPr>
            <p:ph idx="1"/>
          </p:nvPr>
        </p:nvSpPr>
        <p:spPr>
          <a:xfrm>
            <a:off x="609600" y="1371600"/>
            <a:ext cx="7924800" cy="4648200"/>
          </a:xfrm>
        </p:spPr>
        <p:txBody>
          <a:bodyPr/>
          <a:p>
            <a:pPr marL="0" indent="0">
              <a:lnSpc>
                <a:spcPct val="150000"/>
              </a:lnSpc>
              <a:buNone/>
            </a:pPr>
            <a:r>
              <a:rPr lang="en-US" altLang="zh-CN" sz="2400"/>
              <a:t>       </a:t>
            </a:r>
            <a:r>
              <a:rPr lang="zh-CN" altLang="en-US" sz="2400"/>
              <a:t>由于集中控制层的区域差动保护采集到主配电网系统各个节点的电流和状态信息，其本质是网络化的差动保护，能够快速实现故障自动定位和隔离。</a:t>
            </a:r>
            <a:endParaRPr lang="zh-CN" altLang="en-US" sz="2400"/>
          </a:p>
          <a:p>
            <a:pPr marL="0" indent="0">
              <a:lnSpc>
                <a:spcPct val="150000"/>
              </a:lnSpc>
              <a:buNone/>
            </a:pPr>
            <a:r>
              <a:rPr lang="zh-CN" altLang="en-US" sz="2400"/>
              <a:t>       区域差动保护采用双重化冗余配置，以防止区域差动保护因硬件故障退出运行导致全系统市区保护的情形发生。双套保护正常运行时均投入，任意一套保护因故障退出运行时闭锁其逻辑判别和跳闸开出，不影响另一套保护的安全运行。</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5.5微电网保护方案</a:t>
            </a:r>
            <a:endParaRPr lang="zh-CN" altLang="en-US" sz="4400">
              <a:solidFill>
                <a:schemeClr val="tx1"/>
              </a:solidFill>
              <a:sym typeface="+mn-ea"/>
            </a:endParaRPr>
          </a:p>
        </p:txBody>
      </p:sp>
      <p:sp>
        <p:nvSpPr>
          <p:cNvPr id="3" name="内容占位符 2"/>
          <p:cNvSpPr>
            <a:spLocks noGrp="1"/>
          </p:cNvSpPr>
          <p:nvPr>
            <p:ph idx="1"/>
          </p:nvPr>
        </p:nvSpPr>
        <p:spPr>
          <a:xfrm>
            <a:off x="609600" y="1371600"/>
            <a:ext cx="7924800" cy="4648200"/>
          </a:xfrm>
        </p:spPr>
        <p:txBody>
          <a:bodyPr/>
          <a:p>
            <a:pPr>
              <a:lnSpc>
                <a:spcPct val="120000"/>
              </a:lnSpc>
            </a:pPr>
            <a:r>
              <a:rPr lang="zh-CN" altLang="en-US" sz="2400"/>
              <a:t>5.5.2后备保护方案</a:t>
            </a:r>
            <a:endParaRPr lang="zh-CN" altLang="en-US" sz="2000"/>
          </a:p>
          <a:p>
            <a:pPr marL="0" indent="0">
              <a:lnSpc>
                <a:spcPct val="120000"/>
              </a:lnSpc>
              <a:buNone/>
            </a:pPr>
            <a:r>
              <a:rPr lang="zh-CN" altLang="en-US" sz="2000"/>
              <a:t>      10kV及以上主配电网配置有双套区域差动保护，其可靠性、速动性、灵敏性和选择性是有保证的，从“强化主保护、简化后备保护配置”的原则出发，主配电网可配置简单的带时限过流或距离保护、方向过流保护作为后备保护，由智能采集单元实现，防止因整个主网的网络通讯中断，集中式区域差动保护退出运行而导致的主配电网失去全部保护的情形发生。就地智能采集单元配置后备保护功能，线路就地采集单元配置距离保护或过流保护作为线路母线的后备保护。</a:t>
            </a:r>
            <a:endParaRPr lang="zh-CN" altLang="en-US" sz="2000"/>
          </a:p>
          <a:p>
            <a:pPr marL="0" indent="0">
              <a:lnSpc>
                <a:spcPct val="120000"/>
              </a:lnSpc>
              <a:buNone/>
            </a:pPr>
            <a:r>
              <a:rPr lang="zh-CN" altLang="en-US" sz="2000"/>
              <a:t>       变压器就地采集单元配置过流保护作为变压器的后备保护。配电升压变压器的高压侧配置定时限方向过流保护，作为变压器内部故障的后备保护，并对低压母线故障保证一定的灵敏性，方向指向电源点，电流值可整定的灵敏一些，用以切除0.4kV母线故障。</a:t>
            </a:r>
            <a:endParaRPr lang="zh-CN" altLang="en-US" sz="20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5.5微电网保护方案</a:t>
            </a:r>
            <a:endParaRPr lang="zh-CN" altLang="en-US" sz="4400">
              <a:solidFill>
                <a:schemeClr val="tx1"/>
              </a:solidFill>
              <a:sym typeface="+mn-ea"/>
            </a:endParaRPr>
          </a:p>
        </p:txBody>
      </p:sp>
      <p:sp>
        <p:nvSpPr>
          <p:cNvPr id="3" name="内容占位符 2"/>
          <p:cNvSpPr>
            <a:spLocks noGrp="1"/>
          </p:cNvSpPr>
          <p:nvPr>
            <p:ph idx="1"/>
          </p:nvPr>
        </p:nvSpPr>
        <p:spPr>
          <a:xfrm>
            <a:off x="609600" y="1370965"/>
            <a:ext cx="7924800" cy="4648835"/>
          </a:xfrm>
        </p:spPr>
        <p:txBody>
          <a:bodyPr/>
          <a:p>
            <a:pPr marL="0" indent="0">
              <a:lnSpc>
                <a:spcPct val="120000"/>
              </a:lnSpc>
              <a:buNone/>
            </a:pPr>
            <a:r>
              <a:rPr lang="en-US" altLang="zh-CN" sz="2000"/>
              <a:t>     </a:t>
            </a:r>
            <a:r>
              <a:rPr lang="en-US" altLang="zh-CN" sz="2400"/>
              <a:t>  </a:t>
            </a:r>
            <a:r>
              <a:rPr lang="zh-CN" altLang="en-US" sz="2400"/>
              <a:t>由于这种方式自身存在着一些问题，所以在对其进行保护时，还要谨慎的使用这种方法，原因如下：</a:t>
            </a:r>
            <a:endParaRPr lang="zh-CN" altLang="en-US" sz="2400"/>
          </a:p>
          <a:p>
            <a:pPr marL="0" indent="0">
              <a:lnSpc>
                <a:spcPct val="120000"/>
              </a:lnSpc>
              <a:buNone/>
            </a:pPr>
            <a:r>
              <a:rPr lang="zh-CN" altLang="en-US" sz="2400"/>
              <a:t>（1）由于在电网配电过程当中，电路的运输方式单一，当系统出现问题时，过流保护不能快速识别出具体的事故位置； </a:t>
            </a:r>
            <a:endParaRPr lang="zh-CN" altLang="en-US" sz="2400"/>
          </a:p>
          <a:p>
            <a:pPr marL="0" indent="0">
              <a:lnSpc>
                <a:spcPct val="120000"/>
              </a:lnSpc>
              <a:buNone/>
            </a:pPr>
            <a:r>
              <a:rPr lang="zh-CN" altLang="en-US" sz="2400"/>
              <a:t>（2）在组网之后，分布式电源的启动停止将会严重影响故障的短路电流。</a:t>
            </a:r>
            <a:endParaRPr lang="zh-CN" altLang="en-US" sz="2400"/>
          </a:p>
          <a:p>
            <a:pPr marL="0" indent="0">
              <a:lnSpc>
                <a:spcPct val="120000"/>
              </a:lnSpc>
              <a:buNone/>
            </a:pPr>
            <a:r>
              <a:rPr lang="zh-CN" altLang="en-US" sz="2400"/>
              <a:t>（3）由于过流保护可以同时适用于孤岛以及大电网，并且有着不同的电流差值，所以这种方法也缺少了一些适应性。</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5.5微电网保护方案</a:t>
            </a:r>
            <a:endParaRPr lang="zh-CN" altLang="en-US" sz="4400">
              <a:solidFill>
                <a:schemeClr val="tx1"/>
              </a:solidFill>
              <a:sym typeface="+mn-ea"/>
            </a:endParaRPr>
          </a:p>
        </p:txBody>
      </p:sp>
      <p:sp>
        <p:nvSpPr>
          <p:cNvPr id="3" name="内容占位符 2"/>
          <p:cNvSpPr>
            <a:spLocks noGrp="1"/>
          </p:cNvSpPr>
          <p:nvPr>
            <p:ph idx="1"/>
          </p:nvPr>
        </p:nvSpPr>
        <p:spPr>
          <a:xfrm>
            <a:off x="609600" y="1371600"/>
            <a:ext cx="7924800" cy="4648200"/>
          </a:xfrm>
        </p:spPr>
        <p:txBody>
          <a:bodyPr/>
          <a:p>
            <a:r>
              <a:rPr lang="zh-CN" altLang="en-US" sz="2800"/>
              <a:t>5.5.3公共连接点(PCC)的保护方案</a:t>
            </a:r>
            <a:endParaRPr lang="zh-CN" altLang="en-US" sz="2800"/>
          </a:p>
          <a:p>
            <a:pPr marL="0" indent="0">
              <a:lnSpc>
                <a:spcPct val="140000"/>
              </a:lnSpc>
              <a:buNone/>
            </a:pPr>
            <a:r>
              <a:rPr lang="zh-CN" altLang="en-US" sz="2400"/>
              <a:t>       公共连接点(PCC) 的保护方案主要配置有孤岛保护、过流保护、同期并网合闸。孤岛保护用于在并网运行时，检测配电网失电后快速跳开PCC的断路器，进入离网运行状态。过流保护用于在并网运行时，低压进线或低压母线故障跳开PCC的断路器。同期并网合闸用于在离网运行时，配电网电源恢复由离网运行状态自动转为并网运行状态。我国关于微电网的相关政策中有着详细的划定，微电网并网点在运行过程中应该遵循这些规则。</a:t>
            </a:r>
            <a:endParaRPr lang="zh-CN" altLang="en-US" sz="24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5.5微电网保护方案</a:t>
            </a:r>
            <a:endParaRPr lang="zh-CN" altLang="en-US" sz="4400">
              <a:solidFill>
                <a:schemeClr val="tx1"/>
              </a:solidFill>
              <a:sym typeface="+mn-ea"/>
            </a:endParaRPr>
          </a:p>
        </p:txBody>
      </p:sp>
      <p:sp>
        <p:nvSpPr>
          <p:cNvPr id="3" name="内容占位符 2"/>
          <p:cNvSpPr>
            <a:spLocks noGrp="1"/>
          </p:cNvSpPr>
          <p:nvPr>
            <p:ph idx="1"/>
          </p:nvPr>
        </p:nvSpPr>
        <p:spPr>
          <a:xfrm>
            <a:off x="609600" y="1370965"/>
            <a:ext cx="7924800" cy="4806950"/>
          </a:xfrm>
        </p:spPr>
        <p:txBody>
          <a:bodyPr/>
          <a:p>
            <a:pPr marL="0" indent="0">
              <a:lnSpc>
                <a:spcPct val="130000"/>
              </a:lnSpc>
              <a:buNone/>
            </a:pPr>
            <a:r>
              <a:rPr lang="en-US" altLang="zh-CN" sz="2800">
                <a:sym typeface="+mn-ea"/>
              </a:rPr>
              <a:t>     </a:t>
            </a:r>
            <a:r>
              <a:rPr lang="en-US" altLang="zh-CN" sz="2000">
                <a:sym typeface="+mn-ea"/>
              </a:rPr>
              <a:t>  </a:t>
            </a:r>
            <a:r>
              <a:rPr lang="zh-CN" altLang="en-US" sz="2000">
                <a:sym typeface="+mn-ea"/>
              </a:rPr>
              <a:t>根据相关规范可知，微电网内的新能源绝大多数能够在故障之后坚持并网至少0.15s。如果在0.15s内将故障隔离将大大提高它的稳定性，最新的微电网并网保护规范还规定：当电压压低于0.5pu时，最大分闸时间不大于0.1s；当电压小于0.85pu时，最大分闸时间不大于2s。所以据此得出公共并网点的保护配置原则是：</a:t>
            </a:r>
            <a:endParaRPr lang="zh-CN" altLang="en-US" sz="2000">
              <a:sym typeface="+mn-ea"/>
            </a:endParaRPr>
          </a:p>
          <a:p>
            <a:pPr marL="0" indent="0">
              <a:lnSpc>
                <a:spcPct val="130000"/>
              </a:lnSpc>
              <a:buNone/>
            </a:pPr>
            <a:r>
              <a:rPr lang="zh-CN" altLang="en-US" sz="2000">
                <a:sym typeface="+mn-ea"/>
              </a:rPr>
              <a:t>1）微电网内保护使用快速保护（例如光纤纵差保护和纵联方向保护）和后备保护（过流保护和低压保护）相配合的多级保护模式。 </a:t>
            </a:r>
            <a:endParaRPr lang="zh-CN" altLang="en-US" sz="2000">
              <a:sym typeface="+mn-ea"/>
            </a:endParaRPr>
          </a:p>
          <a:p>
            <a:pPr marL="0" indent="0">
              <a:lnSpc>
                <a:spcPct val="130000"/>
              </a:lnSpc>
              <a:buNone/>
            </a:pPr>
            <a:r>
              <a:rPr lang="zh-CN" altLang="en-US" sz="2000">
                <a:sym typeface="+mn-ea"/>
              </a:rPr>
              <a:t>2）它和主网之间的联络线使用光纤纵差等快速保护，确保主网故障快速切除，不影响其保护装置。 </a:t>
            </a:r>
            <a:endParaRPr lang="zh-CN" altLang="en-US" sz="2000">
              <a:sym typeface="+mn-ea"/>
            </a:endParaRPr>
          </a:p>
          <a:p>
            <a:pPr marL="0" indent="0">
              <a:lnSpc>
                <a:spcPct val="130000"/>
              </a:lnSpc>
              <a:buNone/>
            </a:pPr>
            <a:r>
              <a:rPr lang="zh-CN" altLang="en-US" sz="2000">
                <a:sym typeface="+mn-ea"/>
              </a:rPr>
              <a:t>3）并网点遵循有关分布式电网并网的具体要求，利用电压保护和频率保护实现主网和微电网的故障隔离。  </a:t>
            </a:r>
            <a:endParaRPr lang="zh-CN" altLang="en-US" sz="2000">
              <a:sym typeface="+mn-ea"/>
            </a:endParaRPr>
          </a:p>
          <a:p>
            <a:pPr marL="0" indent="0">
              <a:buNone/>
            </a:pPr>
            <a:endParaRPr lang="zh-CN" altLang="en-US" sz="2000">
              <a:sym typeface="+mn-ea"/>
            </a:endParaRPr>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800">
                <a:solidFill>
                  <a:schemeClr val="tx1"/>
                </a:solidFill>
                <a:sym typeface="+mn-ea"/>
              </a:rPr>
              <a:t>2.1 分布式发电的基本概念</a:t>
            </a:r>
            <a:r>
              <a:rPr lang="zh-CN" altLang="en-US">
                <a:sym typeface="+mn-ea"/>
              </a:rPr>
              <a:t> </a:t>
            </a:r>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
        <p:nvSpPr>
          <p:cNvPr id="136234" name="矩形 136233"/>
          <p:cNvSpPr/>
          <p:nvPr/>
        </p:nvSpPr>
        <p:spPr>
          <a:xfrm>
            <a:off x="611505" y="1356995"/>
            <a:ext cx="8064500" cy="1876425"/>
          </a:xfrm>
          <a:prstGeom prst="rect">
            <a:avLst/>
          </a:prstGeom>
          <a:noFill/>
          <a:ln w="9525">
            <a:noFill/>
          </a:ln>
        </p:spPr>
        <p:txBody>
          <a:bodyPr wrap="square" anchor="ctr">
            <a:spAutoFit/>
          </a:bodyPr>
          <a:p>
            <a:pPr>
              <a:buClr>
                <a:schemeClr val="tx1"/>
              </a:buClr>
              <a:buFont typeface="Wingdings" panose="05000000000000000000" pitchFamily="2" charset="2"/>
              <a:buChar char="Ø"/>
            </a:pPr>
            <a:r>
              <a:rPr lang="zh-CN" altLang="en-US" sz="2000" b="0" dirty="0">
                <a:latin typeface="隶书" panose="02010509060101010101" pitchFamily="49" charset="-122"/>
                <a:ea typeface="隶书" panose="02010509060101010101" pitchFamily="49" charset="-122"/>
              </a:rPr>
              <a:t>一般指发电容量较小</a:t>
            </a:r>
            <a:r>
              <a:rPr lang="en-US" altLang="zh-CN" sz="2000" b="0" dirty="0">
                <a:latin typeface="隶书" panose="02010509060101010101" pitchFamily="49" charset="-122"/>
                <a:ea typeface="隶书" panose="02010509060101010101" pitchFamily="49" charset="-122"/>
              </a:rPr>
              <a:t>(</a:t>
            </a:r>
            <a:r>
              <a:rPr lang="zh-CN" altLang="en-US" sz="2000" b="0" dirty="0">
                <a:latin typeface="隶书" panose="02010509060101010101" pitchFamily="49" charset="-122"/>
                <a:ea typeface="隶书" panose="02010509060101010101" pitchFamily="49" charset="-122"/>
              </a:rPr>
              <a:t>几十千瓦至一百兆瓦之间</a:t>
            </a:r>
            <a:r>
              <a:rPr lang="en-US" altLang="zh-CN" sz="2000" b="0" dirty="0">
                <a:latin typeface="隶书" panose="02010509060101010101" pitchFamily="49" charset="-122"/>
                <a:ea typeface="隶书" panose="02010509060101010101" pitchFamily="49" charset="-122"/>
              </a:rPr>
              <a:t>) </a:t>
            </a:r>
            <a:r>
              <a:rPr lang="zh-CN" altLang="en-US" sz="2000" b="0" dirty="0">
                <a:latin typeface="隶书" panose="02010509060101010101" pitchFamily="49" charset="-122"/>
                <a:ea typeface="隶书" panose="02010509060101010101" pitchFamily="49" charset="-122"/>
              </a:rPr>
              <a:t>、</a:t>
            </a:r>
            <a:endParaRPr lang="zh-CN" altLang="en-US" sz="2000" b="0" dirty="0">
              <a:latin typeface="隶书" panose="02010509060101010101" pitchFamily="49" charset="-122"/>
              <a:ea typeface="隶书" panose="02010509060101010101" pitchFamily="49" charset="-122"/>
            </a:endParaRPr>
          </a:p>
          <a:p>
            <a:pPr>
              <a:buClr>
                <a:schemeClr val="tx1"/>
              </a:buClr>
              <a:buFont typeface="Wingdings" panose="05000000000000000000" pitchFamily="2" charset="2"/>
              <a:buNone/>
            </a:pPr>
            <a:r>
              <a:rPr lang="zh-CN" altLang="en-US" sz="2000" b="0" dirty="0">
                <a:latin typeface="隶书" panose="02010509060101010101" pitchFamily="49" charset="-122"/>
                <a:ea typeface="隶书" panose="02010509060101010101" pitchFamily="49" charset="-122"/>
              </a:rPr>
              <a:t>  与配电网连接、分散在负载附近的发电形式。</a:t>
            </a:r>
            <a:endParaRPr lang="zh-CN" altLang="en-US" sz="2000" b="0" dirty="0">
              <a:latin typeface="隶书" panose="02010509060101010101" pitchFamily="49" charset="-122"/>
              <a:ea typeface="隶书" panose="02010509060101010101" pitchFamily="49" charset="-122"/>
            </a:endParaRPr>
          </a:p>
          <a:p>
            <a:pPr>
              <a:buClr>
                <a:schemeClr val="tx1"/>
              </a:buClr>
              <a:buFont typeface="Wingdings" panose="05000000000000000000" pitchFamily="2" charset="2"/>
              <a:buChar char="Ø"/>
            </a:pPr>
            <a:r>
              <a:rPr lang="zh-CN" altLang="en-US" sz="2000" b="0" dirty="0">
                <a:latin typeface="隶书" panose="02010509060101010101" pitchFamily="49" charset="-122"/>
                <a:ea typeface="隶书" panose="02010509060101010101" pitchFamily="49" charset="-122"/>
              </a:rPr>
              <a:t>在许多国家分布式发电一般不经规划或中央调度。</a:t>
            </a:r>
            <a:endParaRPr lang="zh-CN" altLang="en-US" sz="2000" b="0" dirty="0">
              <a:latin typeface="隶书" panose="02010509060101010101" pitchFamily="49" charset="-122"/>
              <a:ea typeface="隶书" panose="02010509060101010101" pitchFamily="49" charset="-122"/>
            </a:endParaRPr>
          </a:p>
          <a:p>
            <a:pPr>
              <a:buClr>
                <a:schemeClr val="tx1"/>
              </a:buClr>
              <a:buFont typeface="Wingdings" panose="05000000000000000000" pitchFamily="2" charset="2"/>
              <a:buChar char="Ø"/>
            </a:pPr>
            <a:r>
              <a:rPr lang="zh-CN" altLang="en-US" sz="2000" dirty="0">
                <a:latin typeface="隶书" panose="02010509060101010101" pitchFamily="49" charset="-122"/>
                <a:ea typeface="隶书" panose="02010509060101010101" pitchFamily="49" charset="-122"/>
                <a:sym typeface="+mn-ea"/>
              </a:rPr>
              <a:t>与远距离输电和大电网互联的电力系统相区别，称之为分布式发电。</a:t>
            </a:r>
            <a:endParaRPr lang="zh-CN" altLang="en-US" b="0" dirty="0">
              <a:latin typeface="隶书" panose="02010509060101010101" pitchFamily="49" charset="-122"/>
              <a:ea typeface="隶书" panose="02010509060101010101" pitchFamily="49" charset="-122"/>
            </a:endParaRPr>
          </a:p>
          <a:p>
            <a:pPr algn="ctr"/>
            <a:r>
              <a:rPr lang="zh-CN" altLang="en-US" b="0" dirty="0">
                <a:latin typeface="隶书" panose="02010509060101010101" pitchFamily="49" charset="-122"/>
                <a:ea typeface="隶书" panose="02010509060101010101" pitchFamily="49" charset="-122"/>
              </a:rPr>
              <a:t>  </a:t>
            </a:r>
            <a:endParaRPr lang="zh-CN" altLang="en-US" b="0" dirty="0">
              <a:latin typeface="隶书" panose="02010509060101010101" pitchFamily="49" charset="-122"/>
              <a:ea typeface="隶书" panose="02010509060101010101" pitchFamily="49" charset="-122"/>
            </a:endParaRPr>
          </a:p>
          <a:p>
            <a:pPr>
              <a:buClr>
                <a:schemeClr val="tx1"/>
              </a:buClr>
              <a:buFont typeface="Wingdings" panose="05000000000000000000" pitchFamily="2" charset="2"/>
              <a:buChar char="Ø"/>
            </a:pPr>
            <a:endParaRPr lang="zh-CN" altLang="en-US" b="0" dirty="0">
              <a:latin typeface="隶书" panose="02010509060101010101" pitchFamily="49" charset="-122"/>
              <a:ea typeface="隶书" panose="02010509060101010101" pitchFamily="49" charset="-122"/>
            </a:endParaRPr>
          </a:p>
        </p:txBody>
      </p:sp>
      <p:pic>
        <p:nvPicPr>
          <p:cNvPr id="501766" name="图片 501765"/>
          <p:cNvPicPr>
            <a:picLocks noChangeAspect="1"/>
          </p:cNvPicPr>
          <p:nvPr/>
        </p:nvPicPr>
        <p:blipFill>
          <a:blip r:embed="rId1"/>
          <a:stretch>
            <a:fillRect/>
          </a:stretch>
        </p:blipFill>
        <p:spPr>
          <a:xfrm>
            <a:off x="1012825" y="2580640"/>
            <a:ext cx="6678930" cy="3604895"/>
          </a:xfrm>
          <a:prstGeom prst="rect">
            <a:avLst/>
          </a:prstGeom>
          <a:noFill/>
          <a:ln w="9525">
            <a:noFill/>
          </a:ln>
        </p:spPr>
      </p:pic>
    </p:spTree>
  </p:cSld>
  <p:clrMapOvr>
    <a:masterClrMapping/>
  </p:clrMapOvr>
  <p:transition>
    <p:pull dir="rd"/>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solidFill>
                  <a:schemeClr val="tx1"/>
                </a:solidFill>
                <a:sym typeface="+mn-ea"/>
              </a:rPr>
              <a:t>5.5微电网保护方案</a:t>
            </a:r>
            <a:endParaRPr lang="zh-CN" altLang="en-US" sz="4400">
              <a:solidFill>
                <a:schemeClr val="tx1"/>
              </a:solidFill>
              <a:sym typeface="+mn-ea"/>
            </a:endParaRPr>
          </a:p>
        </p:txBody>
      </p:sp>
      <p:sp>
        <p:nvSpPr>
          <p:cNvPr id="3" name="内容占位符 2"/>
          <p:cNvSpPr>
            <a:spLocks noGrp="1"/>
          </p:cNvSpPr>
          <p:nvPr>
            <p:ph idx="1"/>
          </p:nvPr>
        </p:nvSpPr>
        <p:spPr>
          <a:xfrm>
            <a:off x="609600" y="1371600"/>
            <a:ext cx="7924800" cy="4648200"/>
          </a:xfrm>
        </p:spPr>
        <p:txBody>
          <a:bodyPr/>
          <a:p>
            <a:pPr marL="0" indent="0">
              <a:buNone/>
            </a:pPr>
            <a:r>
              <a:rPr lang="zh-CN" altLang="en-US" sz="2000">
                <a:sym typeface="+mn-ea"/>
              </a:rPr>
              <a:t>4）当主网产生阻滞时，其自身的特定体系经过远跳功能，可以自觉的关闭系统；主网供电恢复之后，由其运行控制器完成孤网到并网的模式转换，使其重新并网运行。 </a:t>
            </a:r>
            <a:endParaRPr lang="zh-CN" altLang="en-US" sz="2000">
              <a:sym typeface="+mn-ea"/>
            </a:endParaRPr>
          </a:p>
          <a:p>
            <a:pPr marL="0" indent="0">
              <a:buNone/>
            </a:pPr>
            <a:r>
              <a:rPr lang="zh-CN" altLang="en-US" sz="2000">
                <a:sym typeface="+mn-ea"/>
              </a:rPr>
              <a:t>5）为了保持其可靠运行，要求其内的分布式电源具有低电压穿越能力，并建议尽量采用具有零电压穿越能力的逆变器。孤岛保护电气量对孤岛效应检测时间限制要求，分别是t1=2s、t2=0.04s、t3=0.1s。</a:t>
            </a:r>
            <a:endParaRPr lang="zh-CN" altLang="en-US">
              <a:sym typeface="+mn-ea"/>
            </a:endParaRPr>
          </a:p>
          <a:p>
            <a:endParaRPr lang="zh-CN" altLang="en-US"/>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graphicFrame>
        <p:nvGraphicFramePr>
          <p:cNvPr id="5" name="对象 -2147482559"/>
          <p:cNvGraphicFramePr>
            <a:graphicFrameLocks noChangeAspect="1"/>
          </p:cNvGraphicFramePr>
          <p:nvPr/>
        </p:nvGraphicFramePr>
        <p:xfrm>
          <a:off x="1877695" y="3345815"/>
          <a:ext cx="5336540" cy="2903220"/>
        </p:xfrm>
        <a:graphic>
          <a:graphicData uri="http://schemas.openxmlformats.org/presentationml/2006/ole">
            <mc:AlternateContent xmlns:mc="http://schemas.openxmlformats.org/markup-compatibility/2006">
              <mc:Choice xmlns:v="urn:schemas-microsoft-com:vml" Requires="v">
                <p:oleObj spid="_x0000_s3076" name="" r:id="rId1" imgW="7264400" imgH="4152900" progId="Visio.Drawing.11">
                  <p:embed/>
                </p:oleObj>
              </mc:Choice>
              <mc:Fallback>
                <p:oleObj name="" r:id="rId1" imgW="7264400" imgH="4152900" progId="Visio.Drawing.11">
                  <p:embed/>
                  <p:pic>
                    <p:nvPicPr>
                      <p:cNvPr id="0" name="图片 3075"/>
                      <p:cNvPicPr/>
                      <p:nvPr/>
                    </p:nvPicPr>
                    <p:blipFill>
                      <a:blip r:embed="rId2"/>
                      <a:stretch>
                        <a:fillRect/>
                      </a:stretch>
                    </p:blipFill>
                    <p:spPr>
                      <a:xfrm>
                        <a:off x="1877695" y="3345815"/>
                        <a:ext cx="5336540" cy="2903220"/>
                      </a:xfrm>
                      <a:prstGeom prst="rect">
                        <a:avLst/>
                      </a:prstGeom>
                      <a:noFill/>
                      <a:ln w="38100">
                        <a:noFill/>
                        <a:miter/>
                      </a:ln>
                    </p:spPr>
                  </p:pic>
                </p:oleObj>
              </mc:Fallback>
            </mc:AlternateContent>
          </a:graphicData>
        </a:graphic>
      </p:graphicFrame>
      <p:sp>
        <p:nvSpPr>
          <p:cNvPr id="100" name="文本框 99"/>
          <p:cNvSpPr txBox="1"/>
          <p:nvPr/>
        </p:nvSpPr>
        <p:spPr>
          <a:xfrm>
            <a:off x="1663065" y="6248400"/>
            <a:ext cx="5080000" cy="368300"/>
          </a:xfrm>
          <a:prstGeom prst="rect">
            <a:avLst/>
          </a:prstGeom>
          <a:noFill/>
          <a:ln w="9525">
            <a:noFill/>
          </a:ln>
        </p:spPr>
        <p:txBody>
          <a:bodyPr>
            <a:spAutoFit/>
          </a:bodyPr>
          <a:p>
            <a:pPr algn="ctr"/>
            <a:r>
              <a:rPr lang="en-US" sz="1200">
                <a:solidFill>
                  <a:srgbClr val="FF0000"/>
                </a:solidFill>
                <a:latin typeface="宋体" panose="02010600030101010101" pitchFamily="2" charset="-122"/>
              </a:rPr>
              <a:t> </a:t>
            </a:r>
            <a:r>
              <a:rPr lang="zh-CN" sz="1800">
                <a:solidFill>
                  <a:schemeClr val="tx1"/>
                </a:solidFill>
                <a:ea typeface="宋体" panose="02010600030101010101" pitchFamily="2" charset="-122"/>
              </a:rPr>
              <a:t>PCC连接点的孤岛与保护逻辑图</a:t>
            </a:r>
            <a:endParaRPr lang="zh-CN" altLang="en-US" sz="1800">
              <a:solidFill>
                <a:schemeClr val="tx1"/>
              </a:solidFill>
              <a:ea typeface="宋体" panose="02010600030101010101" pitchFamily="2" charset="-122"/>
            </a:endParaRPr>
          </a:p>
        </p:txBody>
      </p:sp>
    </p:spTree>
  </p:cSld>
  <p:clrMapOvr>
    <a:masterClrMapping/>
  </p:clrMapOvr>
  <p:transition>
    <p:pull dir="rd"/>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000" b="1" dirty="0">
                <a:solidFill>
                  <a:srgbClr val="FFFF00"/>
                </a:solidFill>
                <a:effectLst>
                  <a:outerShdw blurRad="38100" dist="38100" dir="2700000">
                    <a:srgbClr val="C0C0C0"/>
                  </a:outerShdw>
                </a:effectLst>
                <a:ea typeface="楷体_GB2312" pitchFamily="1" charset="-122"/>
              </a:rPr>
              <a:t>第六章 微电网的监控与能量管理</a:t>
            </a:r>
            <a:endParaRPr lang="zh-CN" altLang="en-US" sz="4000" b="1" dirty="0">
              <a:solidFill>
                <a:srgbClr val="FFFF00"/>
              </a:solidFill>
              <a:effectLst>
                <a:outerShdw blurRad="38100" dist="38100" dir="2700000">
                  <a:srgbClr val="C0C0C0"/>
                </a:outerShdw>
              </a:effectLst>
              <a:ea typeface="楷体_GB2312" pitchFamily="1" charset="-122"/>
            </a:endParaRPr>
          </a:p>
        </p:txBody>
      </p:sp>
      <p:sp>
        <p:nvSpPr>
          <p:cNvPr id="3" name="内容占位符 2"/>
          <p:cNvSpPr>
            <a:spLocks noGrp="1"/>
          </p:cNvSpPr>
          <p:nvPr>
            <p:ph idx="1"/>
          </p:nvPr>
        </p:nvSpPr>
        <p:spPr>
          <a:xfrm>
            <a:off x="609600" y="1454150"/>
            <a:ext cx="7924800" cy="4565650"/>
          </a:xfrm>
        </p:spPr>
        <p:txBody>
          <a:bodyPr/>
          <a:p>
            <a:pPr>
              <a:lnSpc>
                <a:spcPct val="290000"/>
              </a:lnSpc>
            </a:pPr>
            <a:r>
              <a:rPr lang="zh-CN" altLang="en-US" sz="2800"/>
              <a:t>6.1 微电网的监控系统架构 </a:t>
            </a:r>
            <a:endParaRPr lang="zh-CN" altLang="en-US" sz="2800"/>
          </a:p>
          <a:p>
            <a:pPr>
              <a:lnSpc>
                <a:spcPct val="290000"/>
              </a:lnSpc>
            </a:pPr>
            <a:r>
              <a:rPr lang="zh-CN" altLang="en-US" sz="2800"/>
              <a:t>6.2 微电网监控系统组成</a:t>
            </a:r>
            <a:endParaRPr lang="zh-CN" altLang="en-US" sz="2800"/>
          </a:p>
          <a:p>
            <a:pPr>
              <a:lnSpc>
                <a:spcPct val="290000"/>
              </a:lnSpc>
            </a:pPr>
            <a:r>
              <a:rPr lang="zh-CN" altLang="en-US" sz="2800"/>
              <a:t>6.3 微电网能量管理</a:t>
            </a:r>
            <a:endParaRPr lang="zh-CN" altLang="en-US" sz="2800"/>
          </a:p>
        </p:txBody>
      </p:sp>
      <p:sp>
        <p:nvSpPr>
          <p:cNvPr id="4" name="灯片编号占位符 3"/>
          <p:cNvSpPr>
            <a:spLocks noGrp="1"/>
          </p:cNvSpPr>
          <p:nvPr>
            <p:ph type="sldNum" sz="quarter" idx="12"/>
          </p:nvPr>
        </p:nvSpPr>
        <p:spPr/>
        <p:txBody>
          <a:bodyPr/>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Tree>
  </p:cSld>
  <p:clrMapOvr>
    <a:masterClrMapping/>
  </p:clrMapOvr>
  <p:transition>
    <p:pull dir="rd"/>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400" dirty="0"/>
              <a:t>微电网监控与能量管理系统在微电网中处于核心地位，是对微电网执行测量、监视、控制、保护以及高级策略实现的控制系统。是实现需求侧管理以及现有能源的最大化利用的核心装置。微电网监控与能量管理系统采用分散式策略，包括三个部分：过程层、间隔层和监控层。网络结构按分层开放系统配置。通过对系统中的分布式发电电源点、储能装置、外部负荷进行优化控制，实现微电网系统的安全、稳定、经济运行，从而提高微电网系统中各种新能源的利用效率。</a:t>
            </a:r>
            <a:endParaRPr lang="zh-CN" altLang="zh-CN" sz="2400" dirty="0"/>
          </a:p>
          <a:p>
            <a:endParaRPr lang="zh-CN" altLang="en-US" sz="2400"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
        <p:nvSpPr>
          <p:cNvPr id="5" name="标题 1"/>
          <p:cNvSpPr>
            <a:spLocks noGrp="1"/>
          </p:cNvSpPr>
          <p:nvPr>
            <p:ph type="title"/>
          </p:nvPr>
        </p:nvSpPr>
        <p:spPr>
          <a:xfrm>
            <a:off x="195263" y="228600"/>
            <a:ext cx="8841233" cy="914400"/>
          </a:xfrm>
        </p:spPr>
        <p:txBody>
          <a:bodyPr/>
          <a:lstStyle/>
          <a:p>
            <a:r>
              <a:rPr lang="en-US" altLang="zh-CN" sz="4400" b="1" dirty="0">
                <a:solidFill>
                  <a:schemeClr val="tx1"/>
                </a:solidFill>
                <a:latin typeface="幼圆" panose="02010509060101010101" pitchFamily="1" charset="-122"/>
                <a:ea typeface="幼圆" panose="02010509060101010101" pitchFamily="1" charset="-122"/>
                <a:sym typeface="+mn-ea"/>
              </a:rPr>
              <a:t>第</a:t>
            </a:r>
            <a:r>
              <a:rPr lang="zh-CN" altLang="en-US" sz="4400" b="1" dirty="0">
                <a:solidFill>
                  <a:schemeClr val="tx1"/>
                </a:solidFill>
                <a:latin typeface="幼圆" panose="02010509060101010101" pitchFamily="1" charset="-122"/>
                <a:ea typeface="幼圆" panose="02010509060101010101" pitchFamily="1" charset="-122"/>
                <a:sym typeface="+mn-ea"/>
              </a:rPr>
              <a:t>六</a:t>
            </a:r>
            <a:r>
              <a:rPr lang="en-US" altLang="zh-CN" sz="4400" b="1" dirty="0">
                <a:solidFill>
                  <a:schemeClr val="tx1"/>
                </a:solidFill>
                <a:latin typeface="幼圆" panose="02010509060101010101" pitchFamily="1" charset="-122"/>
                <a:ea typeface="幼圆" panose="02010509060101010101" pitchFamily="1" charset="-122"/>
                <a:sym typeface="+mn-ea"/>
              </a:rPr>
              <a:t>章 </a:t>
            </a:r>
            <a:r>
              <a:rPr lang="zh-CN" altLang="zh-CN" sz="4400" b="1" dirty="0">
                <a:solidFill>
                  <a:schemeClr val="tx1"/>
                </a:solidFill>
                <a:ea typeface="幼圆" panose="02010509060101010101" pitchFamily="1" charset="-122"/>
              </a:rPr>
              <a:t>微电网的监控与能量</a:t>
            </a:r>
            <a:r>
              <a:rPr lang="zh-CN" altLang="en-US" sz="4400" b="1" dirty="0">
                <a:solidFill>
                  <a:schemeClr val="tx1"/>
                </a:solidFill>
                <a:ea typeface="幼圆" panose="02010509060101010101" pitchFamily="1" charset="-122"/>
              </a:rPr>
              <a:t>管理</a:t>
            </a:r>
            <a:endParaRPr lang="en-US" altLang="zh-CN" sz="4400" b="1" dirty="0">
              <a:solidFill>
                <a:schemeClr val="tx1"/>
              </a:solidFill>
              <a:ea typeface="幼圆" panose="02010509060101010101" pitchFamily="1" charset="-122"/>
              <a:sym typeface="+mn-ea"/>
            </a:endParaRPr>
          </a:p>
        </p:txBody>
      </p:sp>
    </p:spTree>
  </p:cSld>
  <p:clrMapOvr>
    <a:masterClrMapping/>
  </p:clrMapOvr>
  <p:transition>
    <p:pull dir="rd"/>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400" dirty="0"/>
              <a:t>微电网监控系统与本地保护控制、远程配电调度相互协调，通过隔离变压器、静态开关和大电网相连接。微电网中绝大部分的微电源都采用电力电子变换器和负载相连接，使其控制灵活。每个微电源出口处都配有断路器，同时具备功率和电压控制器，在能量管理系统的控制下，调整各自功率输出以调节馈线潮流。当监测到大电网出现电压扰动等电能质量问题或供电中断时，微电网转入孤岛运行模式，以保证微电网内重要敏感负荷的不间断供电，同时各微电源在能量管理系统的的控制下，调整功率输出，保证微电网正常运行。其主要功能介绍如下。</a:t>
            </a:r>
            <a:endParaRPr lang="zh-CN" altLang="zh-CN" sz="2400" dirty="0"/>
          </a:p>
          <a:p>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
        <p:nvSpPr>
          <p:cNvPr id="6" name="标题 1"/>
          <p:cNvSpPr>
            <a:spLocks noGrp="1"/>
          </p:cNvSpPr>
          <p:nvPr>
            <p:ph type="title"/>
          </p:nvPr>
        </p:nvSpPr>
        <p:spPr>
          <a:xfrm>
            <a:off x="195263" y="228600"/>
            <a:ext cx="8841233" cy="914400"/>
          </a:xfrm>
        </p:spPr>
        <p:txBody>
          <a:bodyPr/>
          <a:lstStyle/>
          <a:p>
            <a:r>
              <a:rPr lang="en-US" altLang="zh-CN" sz="4400" b="1" dirty="0">
                <a:solidFill>
                  <a:schemeClr val="tx1"/>
                </a:solidFill>
                <a:ea typeface="幼圆" panose="02010509060101010101" pitchFamily="1" charset="-122"/>
              </a:rPr>
              <a:t>6.1 </a:t>
            </a:r>
            <a:r>
              <a:rPr lang="zh-CN" altLang="zh-CN" sz="4400" b="1" dirty="0">
                <a:solidFill>
                  <a:schemeClr val="tx1"/>
                </a:solidFill>
                <a:ea typeface="幼圆" panose="02010509060101010101" pitchFamily="1" charset="-122"/>
              </a:rPr>
              <a:t>微电网的监控系统架构 </a:t>
            </a:r>
            <a:endParaRPr lang="zh-CN" altLang="zh-CN" sz="4400" b="1" dirty="0">
              <a:solidFill>
                <a:schemeClr val="tx1"/>
              </a:solidFill>
              <a:ea typeface="幼圆" panose="02010509060101010101" pitchFamily="1" charset="-122"/>
            </a:endParaRPr>
          </a:p>
        </p:txBody>
      </p:sp>
    </p:spTree>
  </p:cSld>
  <p:clrMapOvr>
    <a:masterClrMapping/>
  </p:clrMapOvr>
  <p:transition>
    <p:pull dir="rd"/>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zh-CN" sz="2000" dirty="0"/>
              <a:t>实时监控类：微电网内所有设备实时数据采集和处理、安全报警处理、事件顺序记录和事故追忆、画面显示和制表打印、人机接口。</a:t>
            </a:r>
            <a:r>
              <a:rPr lang="en-US" altLang="zh-CN" sz="2000" dirty="0"/>
              <a:t> </a:t>
            </a:r>
            <a:endParaRPr lang="zh-CN" altLang="zh-CN" sz="2400" dirty="0"/>
          </a:p>
          <a:p>
            <a:pPr lvl="0"/>
            <a:r>
              <a:rPr lang="zh-CN" altLang="zh-CN" sz="2000" dirty="0"/>
              <a:t>控制管理类：分布式电源点的控制、管理功能、在线统计计算、时钟同步、远动功能、与继电保护装置的通信、系统的自诊断和自恢复、维护功能、网络通讯功能、满足微电网实时性和数据存储要求、通讯协议解析，接收电网调度模块、包括微电网潮流</a:t>
            </a:r>
            <a:r>
              <a:rPr lang="en-US" altLang="zh-CN" sz="2000" dirty="0"/>
              <a:t>(</a:t>
            </a:r>
            <a:r>
              <a:rPr lang="zh-CN" altLang="zh-CN" sz="2000" dirty="0"/>
              <a:t>联络线潮流、</a:t>
            </a:r>
            <a:r>
              <a:rPr lang="en-US" altLang="zh-CN" sz="2000" dirty="0"/>
              <a:t>DG</a:t>
            </a:r>
            <a:r>
              <a:rPr lang="zh-CN" altLang="zh-CN" sz="2000" dirty="0"/>
              <a:t>节点潮流、负荷潮流等</a:t>
            </a:r>
            <a:r>
              <a:rPr lang="en-US" altLang="zh-CN" sz="2000" dirty="0"/>
              <a:t>)</a:t>
            </a:r>
            <a:r>
              <a:rPr lang="zh-CN" altLang="zh-CN" sz="2000" dirty="0"/>
              <a:t>、</a:t>
            </a:r>
            <a:r>
              <a:rPr lang="en-US" altLang="zh-CN" sz="2000" dirty="0"/>
              <a:t>DG</a:t>
            </a:r>
            <a:r>
              <a:rPr lang="zh-CN" altLang="zh-CN" sz="2000" dirty="0"/>
              <a:t>发电预测、</a:t>
            </a:r>
            <a:r>
              <a:rPr lang="en-US" altLang="zh-CN" sz="2000" dirty="0"/>
              <a:t>DG</a:t>
            </a:r>
            <a:r>
              <a:rPr lang="zh-CN" altLang="zh-CN" sz="2000" dirty="0"/>
              <a:t>发电控制及功率平衡控制等。</a:t>
            </a:r>
            <a:endParaRPr lang="zh-CN" altLang="zh-CN" sz="2400" dirty="0"/>
          </a:p>
          <a:p>
            <a:r>
              <a:rPr lang="zh-CN" altLang="zh-CN" sz="2000" dirty="0">
                <a:sym typeface="+mn-ea"/>
              </a:rPr>
              <a:t>智能分析分析类：通用数据库模块、微电网决策分析模块、能量管理多目标控制模块、微电网发电计划、功率预测、负荷预测等模块、微电网能源优化调度模块等。</a:t>
            </a:r>
            <a:endParaRPr lang="zh-CN" altLang="zh-CN" sz="2000" dirty="0">
              <a:sym typeface="+mn-ea"/>
            </a:endParaRPr>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
        <p:nvSpPr>
          <p:cNvPr id="9" name="标题 1"/>
          <p:cNvSpPr>
            <a:spLocks noGrp="1"/>
          </p:cNvSpPr>
          <p:nvPr>
            <p:ph type="title"/>
          </p:nvPr>
        </p:nvSpPr>
        <p:spPr>
          <a:xfrm>
            <a:off x="195263" y="228600"/>
            <a:ext cx="8841233" cy="914400"/>
          </a:xfrm>
        </p:spPr>
        <p:txBody>
          <a:bodyPr/>
          <a:lstStyle/>
          <a:p>
            <a:r>
              <a:rPr lang="en-US" altLang="zh-CN" sz="4400" b="1" dirty="0">
                <a:solidFill>
                  <a:schemeClr val="tx1"/>
                </a:solidFill>
                <a:ea typeface="幼圆" panose="02010509060101010101" pitchFamily="1" charset="-122"/>
              </a:rPr>
              <a:t>6.1 </a:t>
            </a:r>
            <a:r>
              <a:rPr lang="zh-CN" altLang="zh-CN" sz="4400" b="1" dirty="0">
                <a:solidFill>
                  <a:schemeClr val="tx1"/>
                </a:solidFill>
                <a:ea typeface="幼圆" panose="02010509060101010101" pitchFamily="1" charset="-122"/>
              </a:rPr>
              <a:t>微电网的监控系统架构 </a:t>
            </a:r>
            <a:endParaRPr lang="zh-CN" altLang="zh-CN" sz="4400" b="1" dirty="0">
              <a:solidFill>
                <a:schemeClr val="tx1"/>
              </a:solidFill>
              <a:ea typeface="幼圆" panose="02010509060101010101" pitchFamily="1" charset="-122"/>
            </a:endParaRPr>
          </a:p>
        </p:txBody>
      </p:sp>
    </p:spTree>
  </p:cSld>
  <p:clrMapOvr>
    <a:masterClrMapping/>
  </p:clrMapOvr>
  <p:transition>
    <p:pull dir="rd"/>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400" dirty="0"/>
              <a:t>一般情况下微电网监控与能量管理系统的特点是：</a:t>
            </a:r>
            <a:endParaRPr lang="zh-CN" altLang="zh-CN" sz="2400" dirty="0"/>
          </a:p>
          <a:p>
            <a:r>
              <a:rPr lang="en-US" altLang="zh-CN" sz="2400" dirty="0"/>
              <a:t>a) </a:t>
            </a:r>
            <a:r>
              <a:rPr lang="zh-CN" altLang="zh-CN" sz="2400" dirty="0"/>
              <a:t>监控系统具备并网和孤岛两种运行模式控制算法，并且可以控制两种运行模式间实现平滑切换。</a:t>
            </a:r>
            <a:endParaRPr lang="zh-CN" altLang="zh-CN" sz="2400" dirty="0"/>
          </a:p>
          <a:p>
            <a:r>
              <a:rPr lang="en-US" altLang="zh-CN" sz="2400" dirty="0"/>
              <a:t>b) </a:t>
            </a:r>
            <a:r>
              <a:rPr lang="zh-CN" altLang="zh-CN" sz="2400" dirty="0"/>
              <a:t>系统采用三层控制架构（能量管理及监控层，中央控制层和底层设备层），既能向上级电力调度中心上传微电网信息，又能接收调度下发的控制命令。</a:t>
            </a:r>
            <a:endParaRPr lang="zh-CN" altLang="zh-CN" sz="2400" dirty="0"/>
          </a:p>
          <a:p>
            <a:r>
              <a:rPr lang="en-US" altLang="zh-CN" sz="2400" dirty="0"/>
              <a:t>c) </a:t>
            </a:r>
            <a:r>
              <a:rPr lang="zh-CN" altLang="zh-CN" sz="2400" dirty="0"/>
              <a:t>系统可对负荷用电进行长期和短期的预测，通过预测分析实现对微电网系统的高级能量管理，使微电网能够安全经济运行。</a:t>
            </a:r>
            <a:endParaRPr lang="zh-CN" altLang="zh-CN" sz="2400" dirty="0"/>
          </a:p>
          <a:p>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
        <p:nvSpPr>
          <p:cNvPr id="5" name="标题 1"/>
          <p:cNvSpPr>
            <a:spLocks noGrp="1"/>
          </p:cNvSpPr>
          <p:nvPr>
            <p:ph type="title"/>
          </p:nvPr>
        </p:nvSpPr>
        <p:spPr>
          <a:xfrm>
            <a:off x="195263" y="228600"/>
            <a:ext cx="8841233" cy="914400"/>
          </a:xfrm>
        </p:spPr>
        <p:txBody>
          <a:bodyPr/>
          <a:lstStyle/>
          <a:p>
            <a:r>
              <a:rPr lang="en-US" altLang="zh-CN" sz="4400" b="1" dirty="0">
                <a:solidFill>
                  <a:schemeClr val="tx1"/>
                </a:solidFill>
                <a:ea typeface="幼圆" panose="02010509060101010101" pitchFamily="1" charset="-122"/>
              </a:rPr>
              <a:t>6.1 </a:t>
            </a:r>
            <a:r>
              <a:rPr lang="zh-CN" altLang="zh-CN" sz="4400" b="1" dirty="0">
                <a:solidFill>
                  <a:schemeClr val="tx1"/>
                </a:solidFill>
                <a:ea typeface="幼圆" panose="02010509060101010101" pitchFamily="1" charset="-122"/>
              </a:rPr>
              <a:t>微电网的监控系统架构 </a:t>
            </a:r>
            <a:endParaRPr lang="zh-CN" altLang="zh-CN" sz="4400" b="1" dirty="0">
              <a:solidFill>
                <a:schemeClr val="tx1"/>
              </a:solidFill>
              <a:ea typeface="幼圆" panose="02010509060101010101" pitchFamily="1" charset="-122"/>
            </a:endParaRPr>
          </a:p>
        </p:txBody>
      </p:sp>
    </p:spTree>
  </p:cSld>
  <p:clrMapOvr>
    <a:masterClrMapping/>
  </p:clrMapOvr>
  <p:transition>
    <p:pull dir="rd"/>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370965"/>
            <a:ext cx="7924800" cy="4648835"/>
          </a:xfrm>
        </p:spPr>
        <p:txBody>
          <a:bodyPr/>
          <a:lstStyle/>
          <a:p>
            <a:r>
              <a:rPr lang="en-US" altLang="zh-CN" sz="2000" dirty="0"/>
              <a:t>d) </a:t>
            </a:r>
            <a:r>
              <a:rPr lang="zh-CN" altLang="zh-CN" sz="2000" dirty="0"/>
              <a:t>系统支持</a:t>
            </a:r>
            <a:r>
              <a:rPr lang="en-US" altLang="zh-CN" sz="2000" dirty="0"/>
              <a:t>IEEE1588</a:t>
            </a:r>
            <a:r>
              <a:rPr lang="zh-CN" altLang="zh-CN" sz="2000" dirty="0"/>
              <a:t>微秒级精确时钟同步。</a:t>
            </a:r>
            <a:endParaRPr lang="zh-CN" altLang="zh-CN" sz="2000" dirty="0"/>
          </a:p>
          <a:p>
            <a:r>
              <a:rPr lang="en-US" altLang="zh-CN" sz="2000" dirty="0"/>
              <a:t>e) </a:t>
            </a:r>
            <a:r>
              <a:rPr lang="zh-CN" altLang="zh-CN" sz="2000" dirty="0"/>
              <a:t>支持</a:t>
            </a:r>
            <a:r>
              <a:rPr lang="en-US" altLang="zh-CN" sz="2000" dirty="0"/>
              <a:t>B/S</a:t>
            </a:r>
            <a:r>
              <a:rPr lang="zh-CN" altLang="zh-CN" sz="2000" dirty="0"/>
              <a:t>和</a:t>
            </a:r>
            <a:r>
              <a:rPr lang="en-US" altLang="zh-CN" sz="2000" dirty="0"/>
              <a:t>C/S</a:t>
            </a:r>
            <a:r>
              <a:rPr lang="zh-CN" altLang="zh-CN" sz="2000" dirty="0"/>
              <a:t>结构，支持多任务、多用户，前</a:t>
            </a:r>
            <a:r>
              <a:rPr lang="en-US" altLang="zh-CN" sz="2000" dirty="0"/>
              <a:t>/</a:t>
            </a:r>
            <a:r>
              <a:rPr lang="zh-CN" altLang="zh-CN" sz="2000" dirty="0"/>
              <a:t>后台实时处理。图</a:t>
            </a:r>
            <a:r>
              <a:rPr lang="en-US" altLang="zh-CN" sz="2000" dirty="0"/>
              <a:t>6-1</a:t>
            </a:r>
            <a:r>
              <a:rPr lang="zh-CN" altLang="zh-CN" sz="2000" dirty="0"/>
              <a:t>是微电网监控系统能量管理的软件功能架构图。</a:t>
            </a:r>
            <a:endParaRPr lang="zh-CN" altLang="zh-CN" sz="2400" dirty="0"/>
          </a:p>
          <a:p>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
        <p:nvSpPr>
          <p:cNvPr id="5" name="标题 1"/>
          <p:cNvSpPr>
            <a:spLocks noGrp="1"/>
          </p:cNvSpPr>
          <p:nvPr>
            <p:ph type="title"/>
          </p:nvPr>
        </p:nvSpPr>
        <p:spPr>
          <a:xfrm>
            <a:off x="195263" y="228600"/>
            <a:ext cx="8841233" cy="914400"/>
          </a:xfrm>
        </p:spPr>
        <p:txBody>
          <a:bodyPr/>
          <a:lstStyle/>
          <a:p>
            <a:r>
              <a:rPr lang="en-US" altLang="zh-CN" sz="4400" b="1" dirty="0">
                <a:solidFill>
                  <a:schemeClr val="tx1"/>
                </a:solidFill>
                <a:ea typeface="幼圆" panose="02010509060101010101" pitchFamily="1" charset="-122"/>
              </a:rPr>
              <a:t>6.1 </a:t>
            </a:r>
            <a:r>
              <a:rPr lang="zh-CN" altLang="zh-CN" sz="4400" b="1" dirty="0">
                <a:solidFill>
                  <a:schemeClr val="tx1"/>
                </a:solidFill>
                <a:ea typeface="幼圆" panose="02010509060101010101" pitchFamily="1" charset="-122"/>
              </a:rPr>
              <a:t>微电网的监控系统架构 </a:t>
            </a:r>
            <a:endParaRPr lang="zh-CN" altLang="zh-CN" sz="4400" b="1" dirty="0">
              <a:solidFill>
                <a:schemeClr val="tx1"/>
              </a:solidFill>
              <a:ea typeface="幼圆" panose="02010509060101010101" pitchFamily="1" charset="-122"/>
            </a:endParaRPr>
          </a:p>
        </p:txBody>
      </p:sp>
      <p:graphicFrame>
        <p:nvGraphicFramePr>
          <p:cNvPr id="9" name="对象 8"/>
          <p:cNvGraphicFramePr>
            <a:graphicFrameLocks noChangeAspect="1"/>
          </p:cNvGraphicFramePr>
          <p:nvPr/>
        </p:nvGraphicFramePr>
        <p:xfrm>
          <a:off x="1322705" y="2437765"/>
          <a:ext cx="5832475" cy="3810635"/>
        </p:xfrm>
        <a:graphic>
          <a:graphicData uri="http://schemas.openxmlformats.org/presentationml/2006/ole">
            <mc:AlternateContent xmlns:mc="http://schemas.openxmlformats.org/markup-compatibility/2006">
              <mc:Choice xmlns:v="urn:schemas-microsoft-com:vml" Requires="v">
                <p:oleObj spid="_x0000_s28679" name="" r:id="rId1" imgW="5105400" imgH="4165600" progId="Visio.Drawing.11">
                  <p:embed/>
                </p:oleObj>
              </mc:Choice>
              <mc:Fallback>
                <p:oleObj name="" r:id="rId1" imgW="5105400" imgH="4165600" progId="Visio.Drawing.11">
                  <p:embed/>
                  <p:pic>
                    <p:nvPicPr>
                      <p:cNvPr id="0" name="Object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2705" y="2437765"/>
                        <a:ext cx="5832475" cy="3810635"/>
                      </a:xfrm>
                      <a:prstGeom prst="rect">
                        <a:avLst/>
                      </a:prstGeom>
                      <a:noFill/>
                    </p:spPr>
                  </p:pic>
                </p:oleObj>
              </mc:Fallback>
            </mc:AlternateContent>
          </a:graphicData>
        </a:graphic>
      </p:graphicFrame>
      <p:sp>
        <p:nvSpPr>
          <p:cNvPr id="2" name="文本框 1"/>
          <p:cNvSpPr txBox="1"/>
          <p:nvPr/>
        </p:nvSpPr>
        <p:spPr>
          <a:xfrm>
            <a:off x="2255520" y="6198870"/>
            <a:ext cx="5116830" cy="506730"/>
          </a:xfrm>
          <a:prstGeom prst="rect">
            <a:avLst/>
          </a:prstGeom>
          <a:noFill/>
        </p:spPr>
        <p:txBody>
          <a:bodyPr wrap="none" rtlCol="0" anchor="t">
            <a:spAutoFit/>
          </a:bodyPr>
          <a:p>
            <a:pPr algn="ctr">
              <a:lnSpc>
                <a:spcPct val="150000"/>
              </a:lnSpc>
              <a:spcAft>
                <a:spcPts val="0"/>
              </a:spcAft>
            </a:pPr>
            <a:r>
              <a:rPr lang="zh-CN" altLang="zh-CN" kern="0" dirty="0">
                <a:latin typeface="Times New Roman" panose="02020603050405020304" pitchFamily="2" charset="0"/>
                <a:cs typeface="宋体" panose="02010600030101010101" pitchFamily="2" charset="-122"/>
                <a:sym typeface="+mn-ea"/>
              </a:rPr>
              <a:t>图6-1 微电网监控系统能量管理的软件功能架构图</a:t>
            </a:r>
            <a:endParaRPr lang="zh-CN" altLang="en-US"/>
          </a:p>
        </p:txBody>
      </p:sp>
    </p:spTree>
  </p:cSld>
  <p:clrMapOvr>
    <a:masterClrMapping/>
  </p:clrMapOvr>
  <p:transition>
    <p:pull dir="rd"/>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400" dirty="0"/>
              <a:t>微电网实时监控系统由微网中央控制器（</a:t>
            </a:r>
            <a:r>
              <a:rPr lang="en-US" altLang="zh-CN" sz="2400" dirty="0"/>
              <a:t>MGCC</a:t>
            </a:r>
            <a:r>
              <a:rPr lang="zh-CN" altLang="zh-CN" sz="2400" dirty="0"/>
              <a:t>）、能量管理系统及</a:t>
            </a:r>
            <a:r>
              <a:rPr lang="en-US" altLang="zh-CN" sz="2400" dirty="0"/>
              <a:t>SCADA</a:t>
            </a:r>
            <a:r>
              <a:rPr lang="zh-CN" altLang="zh-CN" sz="2400" dirty="0"/>
              <a:t>监控系统组成。包括</a:t>
            </a:r>
            <a:r>
              <a:rPr lang="en-US" altLang="zh-CN" sz="2400" dirty="0"/>
              <a:t>DG</a:t>
            </a:r>
            <a:r>
              <a:rPr lang="zh-CN" altLang="zh-CN" sz="2400" dirty="0"/>
              <a:t>、储能装置、负荷及控制装置等。其系统架构可以实现对光伏发电、风力发电、储能及负荷的监控，具体监控内容如下：</a:t>
            </a:r>
            <a:endParaRPr lang="zh-CN" altLang="zh-CN" sz="2400" dirty="0"/>
          </a:p>
          <a:p>
            <a:r>
              <a:rPr lang="en-US" altLang="zh-CN" sz="2400" dirty="0"/>
              <a:t>1</a:t>
            </a:r>
            <a:r>
              <a:rPr lang="zh-CN" altLang="zh-CN" sz="2400" dirty="0"/>
              <a:t>．微网中央控制器（</a:t>
            </a:r>
            <a:r>
              <a:rPr lang="en-US" altLang="zh-CN" sz="2400" dirty="0"/>
              <a:t>MGCC</a:t>
            </a:r>
            <a:r>
              <a:rPr lang="zh-CN" altLang="zh-CN" sz="2400" dirty="0"/>
              <a:t>）</a:t>
            </a:r>
            <a:endParaRPr lang="zh-CN" altLang="zh-CN" sz="2400" dirty="0"/>
          </a:p>
          <a:p>
            <a:r>
              <a:rPr lang="zh-CN" altLang="zh-CN" sz="2400" dirty="0"/>
              <a:t>微电网中央控制器主要对系统中分布式电源、储能、负载等底层设备及节点信息进行数据采集并按管理层策略做出实时控制，实现微网系统安全运行及经济利益的最优化，主要功能有：</a:t>
            </a:r>
            <a:endParaRPr lang="zh-CN" altLang="zh-CN" sz="2400" dirty="0"/>
          </a:p>
          <a:p>
            <a:r>
              <a:rPr lang="zh-CN" altLang="zh-CN" sz="2400" dirty="0"/>
              <a:t>对执行层的分布式电源、储能系统、负荷及节点进行数据采集、监控，分析及控制。</a:t>
            </a:r>
            <a:endParaRPr lang="zh-CN" altLang="zh-CN" sz="2400" dirty="0"/>
          </a:p>
          <a:p>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
        <p:nvSpPr>
          <p:cNvPr id="8" name="标题 1"/>
          <p:cNvSpPr>
            <a:spLocks noGrp="1"/>
          </p:cNvSpPr>
          <p:nvPr>
            <p:ph type="title"/>
          </p:nvPr>
        </p:nvSpPr>
        <p:spPr>
          <a:xfrm>
            <a:off x="195263" y="228600"/>
            <a:ext cx="8841233" cy="914400"/>
          </a:xfrm>
        </p:spPr>
        <p:txBody>
          <a:bodyPr/>
          <a:lstStyle/>
          <a:p>
            <a:r>
              <a:rPr lang="en-US" altLang="zh-CN" sz="4400" b="1" dirty="0">
                <a:solidFill>
                  <a:schemeClr val="tx1"/>
                </a:solidFill>
                <a:ea typeface="幼圆" panose="02010509060101010101" pitchFamily="1" charset="-122"/>
              </a:rPr>
              <a:t>6.2 </a:t>
            </a:r>
            <a:r>
              <a:rPr lang="zh-CN" altLang="zh-CN" sz="4400" b="1" dirty="0">
                <a:solidFill>
                  <a:schemeClr val="tx1"/>
                </a:solidFill>
                <a:ea typeface="幼圆" panose="02010509060101010101" pitchFamily="1" charset="-122"/>
              </a:rPr>
              <a:t>微电网监控系统组成</a:t>
            </a:r>
            <a:r>
              <a:rPr lang="en-US" altLang="zh-CN" sz="4400" b="1" dirty="0">
                <a:solidFill>
                  <a:schemeClr val="tx1"/>
                </a:solidFill>
                <a:ea typeface="幼圆" panose="02010509060101010101" pitchFamily="1" charset="-122"/>
              </a:rPr>
              <a:t> </a:t>
            </a:r>
            <a:endParaRPr lang="zh-CN" altLang="zh-CN" sz="4400" b="1" dirty="0">
              <a:solidFill>
                <a:schemeClr val="tx1"/>
              </a:solidFill>
              <a:ea typeface="幼圆" panose="02010509060101010101" pitchFamily="1" charset="-122"/>
            </a:endParaRPr>
          </a:p>
        </p:txBody>
      </p:sp>
    </p:spTree>
  </p:cSld>
  <p:clrMapOvr>
    <a:masterClrMapping/>
  </p:clrMapOvr>
  <p:transition>
    <p:pull dir="rd"/>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400" dirty="0"/>
              <a:t>可智能分析管理层下发的微网控制策略进行实时控制，确保微电网稳定运行。</a:t>
            </a:r>
            <a:endParaRPr lang="en-US" altLang="zh-CN" sz="2400" dirty="0"/>
          </a:p>
          <a:p>
            <a:r>
              <a:rPr lang="zh-CN" altLang="zh-CN" sz="2400" dirty="0"/>
              <a:t>可实现二次调频调压、预同步、并离网平滑切换、孤岛监测等算法。</a:t>
            </a:r>
            <a:endParaRPr lang="en-US" altLang="zh-CN" sz="2400" dirty="0"/>
          </a:p>
          <a:p>
            <a:r>
              <a:rPr lang="en-US" altLang="zh-CN" sz="2400" dirty="0"/>
              <a:t>MGCC</a:t>
            </a:r>
            <a:r>
              <a:rPr lang="zh-CN" altLang="zh-CN" sz="2400" dirty="0"/>
              <a:t>的实时控制包含开关量</a:t>
            </a:r>
            <a:r>
              <a:rPr lang="en-US" altLang="zh-CN" sz="2400" dirty="0"/>
              <a:t>/</a:t>
            </a:r>
            <a:r>
              <a:rPr lang="zh-CN" altLang="zh-CN" sz="2400" dirty="0"/>
              <a:t>模拟量控制、二次调频调压算法、预同步算法、并离网平滑切换算法、黑启动算法等微网控制策略。如果系统因扰动造成崩溃，则微电网不能从大电网脱离并进入孤岛模式，这时如果系统不能够在一个指定的时间内恢复，那么系统恢复的第一步就是本地黑启动。</a:t>
            </a:r>
            <a:endParaRPr lang="zh-CN" altLang="zh-CN" sz="2400" dirty="0"/>
          </a:p>
          <a:p>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
        <p:nvSpPr>
          <p:cNvPr id="5" name="标题 1"/>
          <p:cNvSpPr>
            <a:spLocks noGrp="1"/>
          </p:cNvSpPr>
          <p:nvPr>
            <p:ph type="title"/>
          </p:nvPr>
        </p:nvSpPr>
        <p:spPr>
          <a:xfrm>
            <a:off x="195263" y="228600"/>
            <a:ext cx="8841233" cy="914400"/>
          </a:xfrm>
        </p:spPr>
        <p:txBody>
          <a:bodyPr/>
          <a:lstStyle/>
          <a:p>
            <a:r>
              <a:rPr lang="en-US" altLang="zh-CN" sz="4400" b="1" dirty="0">
                <a:solidFill>
                  <a:schemeClr val="tx1"/>
                </a:solidFill>
                <a:ea typeface="幼圆" panose="02010509060101010101" pitchFamily="1" charset="-122"/>
              </a:rPr>
              <a:t>6.2 </a:t>
            </a:r>
            <a:r>
              <a:rPr lang="zh-CN" altLang="zh-CN" sz="4400" b="1" dirty="0">
                <a:solidFill>
                  <a:schemeClr val="tx1"/>
                </a:solidFill>
                <a:ea typeface="幼圆" panose="02010509060101010101" pitchFamily="1" charset="-122"/>
              </a:rPr>
              <a:t>微电网监控系统组成</a:t>
            </a:r>
            <a:r>
              <a:rPr lang="en-US" altLang="zh-CN" sz="4400" b="1" dirty="0">
                <a:solidFill>
                  <a:schemeClr val="tx1"/>
                </a:solidFill>
                <a:ea typeface="幼圆" panose="02010509060101010101" pitchFamily="1" charset="-122"/>
              </a:rPr>
              <a:t> </a:t>
            </a:r>
            <a:endParaRPr lang="zh-CN" altLang="zh-CN" sz="4400" b="1" dirty="0">
              <a:solidFill>
                <a:schemeClr val="tx1"/>
              </a:solidFill>
              <a:ea typeface="幼圆" panose="02010509060101010101" pitchFamily="1" charset="-122"/>
            </a:endParaRPr>
          </a:p>
        </p:txBody>
      </p:sp>
    </p:spTree>
  </p:cSld>
  <p:clrMapOvr>
    <a:masterClrMapping/>
  </p:clrMapOvr>
  <p:transition>
    <p:pull dir="rd"/>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lnSpc>
                <a:spcPct val="170000"/>
              </a:lnSpc>
            </a:pPr>
            <a:r>
              <a:rPr lang="en-US" altLang="zh-CN" sz="2400" dirty="0"/>
              <a:t>MGCC</a:t>
            </a:r>
            <a:r>
              <a:rPr lang="zh-CN" altLang="zh-CN" sz="2400" dirty="0"/>
              <a:t>的一个显著特色是具备黑启动及启动后重新并网功能。黑启动功能基于一组预先确定的规则，嵌入控制中心中。当主网发生故障时，微电网可能从主网断开连接，并接入尽可能多的分布式发电单元工作。重新接入主网过程中，需要谨慎考虑重合闸问题。黑启动功能有助于微电网在接入大量分布式发电时的安全稳定运行。</a:t>
            </a:r>
            <a:endParaRPr lang="zh-CN" altLang="zh-CN" sz="2400" dirty="0"/>
          </a:p>
          <a:p>
            <a:pPr>
              <a:lnSpc>
                <a:spcPct val="170000"/>
              </a:lnSpc>
            </a:pPr>
            <a:endParaRPr lang="zh-CN" altLang="en-US" dirty="0"/>
          </a:p>
        </p:txBody>
      </p:sp>
      <p:sp>
        <p:nvSpPr>
          <p:cNvPr id="4" name="灯片编号占位符 3"/>
          <p:cNvSpPr>
            <a:spLocks noGrp="1"/>
          </p:cNvSpPr>
          <p:nvPr>
            <p:ph type="sldNum" sz="quarter" idx="12"/>
          </p:nvPr>
        </p:nvSpPr>
        <p:spPr/>
        <p:txBody>
          <a:bodyPr/>
          <a:lstStyle/>
          <a:p>
            <a:pPr lvl="0" defTabSz="1025525">
              <a:buClrTx/>
            </a:pPr>
            <a:fld id="{9A0DB2DC-4C9A-4742-B13C-FB6460FD3503}" type="slidenum">
              <a:rPr lang="zh-CN" altLang="en-US" dirty="0"/>
            </a:fld>
            <a:endParaRPr lang="zh-CN" altLang="en-US" dirty="0">
              <a:latin typeface="Comic Sans MS" panose="030F0702030302020204" pitchFamily="2" charset="0"/>
            </a:endParaRPr>
          </a:p>
        </p:txBody>
      </p:sp>
      <p:sp>
        <p:nvSpPr>
          <p:cNvPr id="5" name="标题 1"/>
          <p:cNvSpPr>
            <a:spLocks noGrp="1"/>
          </p:cNvSpPr>
          <p:nvPr>
            <p:ph type="title"/>
          </p:nvPr>
        </p:nvSpPr>
        <p:spPr>
          <a:xfrm>
            <a:off x="195263" y="228600"/>
            <a:ext cx="8841233" cy="914400"/>
          </a:xfrm>
        </p:spPr>
        <p:txBody>
          <a:bodyPr/>
          <a:lstStyle/>
          <a:p>
            <a:r>
              <a:rPr lang="en-US" altLang="zh-CN" sz="4400" b="1" dirty="0">
                <a:solidFill>
                  <a:schemeClr val="tx1"/>
                </a:solidFill>
                <a:ea typeface="幼圆" panose="02010509060101010101" pitchFamily="1" charset="-122"/>
              </a:rPr>
              <a:t>6.2 </a:t>
            </a:r>
            <a:r>
              <a:rPr lang="zh-CN" altLang="zh-CN" sz="4400" b="1" dirty="0">
                <a:solidFill>
                  <a:schemeClr val="tx1"/>
                </a:solidFill>
                <a:ea typeface="幼圆" panose="02010509060101010101" pitchFamily="1" charset="-122"/>
              </a:rPr>
              <a:t>微电网监控系统组成</a:t>
            </a:r>
            <a:r>
              <a:rPr lang="en-US" altLang="zh-CN" sz="4400" b="1" dirty="0">
                <a:solidFill>
                  <a:schemeClr val="tx1"/>
                </a:solidFill>
                <a:ea typeface="幼圆" panose="02010509060101010101" pitchFamily="1" charset="-122"/>
              </a:rPr>
              <a:t> </a:t>
            </a:r>
            <a:endParaRPr lang="zh-CN" altLang="zh-CN" sz="4400" b="1" dirty="0">
              <a:solidFill>
                <a:schemeClr val="tx1"/>
              </a:solidFill>
              <a:ea typeface="幼圆" panose="02010509060101010101" pitchFamily="1" charset="-122"/>
            </a:endParaRPr>
          </a:p>
        </p:txBody>
      </p:sp>
    </p:spTree>
  </p:cSld>
  <p:clrMapOvr>
    <a:masterClrMapping/>
  </p:clrMapOvr>
  <p:transition>
    <p:pull dir="rd"/>
  </p:transition>
</p:sld>
</file>

<file path=ppt/theme/theme1.xml><?xml version="1.0" encoding="utf-8"?>
<a:theme xmlns:a="http://schemas.openxmlformats.org/drawingml/2006/main" name="Radial">
  <a:themeElements>
    <a:clrScheme name="">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989E5"/>
      </a:accent6>
      <a:hlink>
        <a:srgbClr val="996666"/>
      </a:hlink>
      <a:folHlink>
        <a:srgbClr val="6666CC"/>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989E5"/>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789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FFFFFF"/>
        </a:dk2>
        <a:lt2>
          <a:srgbClr val="CC6600"/>
        </a:lt2>
        <a:accent1>
          <a:srgbClr val="FF6600"/>
        </a:accent1>
        <a:accent2>
          <a:srgbClr val="33CCCC"/>
        </a:accent2>
        <a:accent3>
          <a:srgbClr val="C1AAAA"/>
        </a:accent3>
        <a:accent4>
          <a:srgbClr val="DCDCDC"/>
        </a:accent4>
        <a:accent5>
          <a:srgbClr val="FFB9AA"/>
        </a:accent5>
        <a:accent6>
          <a:srgbClr val="2DB7B7"/>
        </a:accent6>
        <a:hlink>
          <a:srgbClr val="99FF33"/>
        </a:hlink>
        <a:folHlink>
          <a:srgbClr val="CC3300"/>
        </a:folHlink>
      </a:clrScheme>
      <a:clrMap bg1="lt1" tx1="dk1" bg2="lt2" tx2="dk2" accent1="accent1" accent2="accent2" accent3="accent3" accent4="accent4" accent5="accent5" accent6="accent6" hlink="hlink" folHlink="folHlink"/>
    </a:extraClrScheme>
    <a:extraClrScheme>
      <a:clrScheme name="">
        <a:dk1>
          <a:srgbClr val="FFFFFF"/>
        </a:dk1>
        <a:lt1>
          <a:srgbClr val="431A01"/>
        </a:lt1>
        <a:dk2>
          <a:srgbClr val="FFFFFF"/>
        </a:dk2>
        <a:lt2>
          <a:srgbClr val="993300"/>
        </a:lt2>
        <a:accent1>
          <a:srgbClr val="FFCC00"/>
        </a:accent1>
        <a:accent2>
          <a:srgbClr val="FF9966"/>
        </a:accent2>
        <a:accent3>
          <a:srgbClr val="B0AAAA"/>
        </a:accent3>
        <a:accent4>
          <a:srgbClr val="DCDCDC"/>
        </a:accent4>
        <a:accent5>
          <a:srgbClr val="FFE2AA"/>
        </a:accent5>
        <a:accent6>
          <a:srgbClr val="E5895B"/>
        </a:accent6>
        <a:hlink>
          <a:srgbClr val="FF6600"/>
        </a:hlink>
        <a:folHlink>
          <a:srgbClr val="CC3300"/>
        </a:folHlink>
      </a:clrScheme>
      <a:clrMap bg1="lt1" tx1="dk1" bg2="lt2" tx2="dk2" accent1="accent1" accent2="accent2" accent3="accent3" accent4="accent4" accent5="accent5" accent6="accent6" hlink="hlink" folHlink="folHlink"/>
    </a:extraClrScheme>
    <a:extraClrScheme>
      <a:clrScheme name="">
        <a:dk1>
          <a:srgbClr val="FFFFFF"/>
        </a:dk1>
        <a:lt1>
          <a:srgbClr val="260000"/>
        </a:lt1>
        <a:dk2>
          <a:srgbClr val="FFFFFF"/>
        </a:dk2>
        <a:lt2>
          <a:srgbClr val="75878B"/>
        </a:lt2>
        <a:accent1>
          <a:srgbClr val="0099CC"/>
        </a:accent1>
        <a:accent2>
          <a:srgbClr val="FF3300"/>
        </a:accent2>
        <a:accent3>
          <a:srgbClr val="ABAAAA"/>
        </a:accent3>
        <a:accent4>
          <a:srgbClr val="DCDCDC"/>
        </a:accent4>
        <a:accent5>
          <a:srgbClr val="AACAE2"/>
        </a:accent5>
        <a:accent6>
          <a:srgbClr val="E52D00"/>
        </a:accent6>
        <a:hlink>
          <a:srgbClr val="FFCC00"/>
        </a:hlink>
        <a:folHlink>
          <a:srgbClr val="CC0000"/>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666699"/>
        </a:lt2>
        <a:accent1>
          <a:srgbClr val="9966FF"/>
        </a:accent1>
        <a:accent2>
          <a:srgbClr val="99CCFF"/>
        </a:accent2>
        <a:accent3>
          <a:srgbClr val="AAAAAA"/>
        </a:accent3>
        <a:accent4>
          <a:srgbClr val="DCDCDC"/>
        </a:accent4>
        <a:accent5>
          <a:srgbClr val="CAB9FF"/>
        </a:accent5>
        <a:accent6>
          <a:srgbClr val="89B7E5"/>
        </a:accent6>
        <a:hlink>
          <a:srgbClr val="FFFFCC"/>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2A2A40"/>
        </a:lt1>
        <a:dk2>
          <a:srgbClr val="FFFFFF"/>
        </a:dk2>
        <a:lt2>
          <a:srgbClr val="666699"/>
        </a:lt2>
        <a:accent1>
          <a:srgbClr val="006699"/>
        </a:accent1>
        <a:accent2>
          <a:srgbClr val="CC9900"/>
        </a:accent2>
        <a:accent3>
          <a:srgbClr val="ACACB0"/>
        </a:accent3>
        <a:accent4>
          <a:srgbClr val="DCDCDC"/>
        </a:accent4>
        <a:accent5>
          <a:srgbClr val="AAB9CA"/>
        </a:accent5>
        <a:accent6>
          <a:srgbClr val="B78900"/>
        </a:accent6>
        <a:hlink>
          <a:srgbClr val="CC6600"/>
        </a:hlink>
        <a:folHlink>
          <a:srgbClr val="6C948A"/>
        </a:folHlink>
      </a:clrScheme>
      <a:clrMap bg1="lt1" tx1="dk1" bg2="lt2" tx2="dk2" accent1="accent1" accent2="accent2" accent3="accent3" accent4="accent4" accent5="accent5" accent6="accent6" hlink="hlink" folHlink="folHlink"/>
    </a:extraClrScheme>
    <a:extraClrScheme>
      <a:clrScheme name="">
        <a:dk1>
          <a:srgbClr val="FFFFFF"/>
        </a:dk1>
        <a:lt1>
          <a:srgbClr val="2B335B"/>
        </a:lt1>
        <a:dk2>
          <a:srgbClr val="FFFFFF"/>
        </a:dk2>
        <a:lt2>
          <a:srgbClr val="BECBD8"/>
        </a:lt2>
        <a:accent1>
          <a:srgbClr val="0099CC"/>
        </a:accent1>
        <a:accent2>
          <a:srgbClr val="B5DBE3"/>
        </a:accent2>
        <a:accent3>
          <a:srgbClr val="ACADB6"/>
        </a:accent3>
        <a:accent4>
          <a:srgbClr val="DCDCDC"/>
        </a:accent4>
        <a:accent5>
          <a:srgbClr val="AACAE2"/>
        </a:accent5>
        <a:accent6>
          <a:srgbClr val="A2C4CB"/>
        </a:accent6>
        <a:hlink>
          <a:srgbClr val="FFCC00"/>
        </a:hlink>
        <a:folHlink>
          <a:srgbClr val="58648C"/>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FFFFFF"/>
        </a:dk2>
        <a:lt2>
          <a:srgbClr val="3333FF"/>
        </a:lt2>
        <a:accent1>
          <a:srgbClr val="339966"/>
        </a:accent1>
        <a:accent2>
          <a:srgbClr val="9999FF"/>
        </a:accent2>
        <a:accent3>
          <a:srgbClr val="AAAACA"/>
        </a:accent3>
        <a:accent4>
          <a:srgbClr val="DCDCDC"/>
        </a:accent4>
        <a:accent5>
          <a:srgbClr val="ADCAB9"/>
        </a:accent5>
        <a:accent6>
          <a:srgbClr val="8989E5"/>
        </a:accent6>
        <a:hlink>
          <a:srgbClr val="FFFF99"/>
        </a:hlink>
        <a:folHlink>
          <a:srgbClr val="17A0D1"/>
        </a:folHlink>
      </a:clrScheme>
      <a:clrMap bg1="lt1" tx1="dk1" bg2="lt2" tx2="dk2" accent1="accent1" accent2="accent2" accent3="accent3" accent4="accent4" accent5="accent5" accent6="accent6" hlink="hlink" folHlink="folHlink"/>
    </a:extraClrScheme>
    <a:extraClrScheme>
      <a:clrScheme name="">
        <a:dk1>
          <a:srgbClr val="FFFFFF"/>
        </a:dk1>
        <a:lt1>
          <a:srgbClr val="354418"/>
        </a:lt1>
        <a:dk2>
          <a:srgbClr val="FFFFFF"/>
        </a:dk2>
        <a:lt2>
          <a:srgbClr val="808000"/>
        </a:lt2>
        <a:accent1>
          <a:srgbClr val="60897C"/>
        </a:accent1>
        <a:accent2>
          <a:srgbClr val="99CC00"/>
        </a:accent2>
        <a:accent3>
          <a:srgbClr val="AEB0AA"/>
        </a:accent3>
        <a:accent4>
          <a:srgbClr val="DCDCDC"/>
        </a:accent4>
        <a:accent5>
          <a:srgbClr val="B7C4BF"/>
        </a:accent5>
        <a:accent6>
          <a:srgbClr val="89B700"/>
        </a:accent6>
        <a:hlink>
          <a:srgbClr val="CCCC00"/>
        </a:hlink>
        <a:folHlink>
          <a:srgbClr val="66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报告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报告模板_2">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Radial</Template>
  <TotalTime>0</TotalTime>
  <Words>35419</Words>
  <Application>WPS 演示</Application>
  <PresentationFormat>自定义</PresentationFormat>
  <Paragraphs>1786</Paragraphs>
  <Slides>186</Slides>
  <Notes>0</Notes>
  <HiddenSlides>0</HiddenSlides>
  <MMClips>0</MMClips>
  <ScaleCrop>false</ScaleCrop>
  <HeadingPairs>
    <vt:vector size="8" baseType="variant">
      <vt:variant>
        <vt:lpstr>已用的字体</vt:lpstr>
      </vt:variant>
      <vt:variant>
        <vt:i4>20</vt:i4>
      </vt:variant>
      <vt:variant>
        <vt:lpstr>主题</vt:lpstr>
      </vt:variant>
      <vt:variant>
        <vt:i4>3</vt:i4>
      </vt:variant>
      <vt:variant>
        <vt:lpstr>嵌入 OLE 服务器</vt:lpstr>
      </vt:variant>
      <vt:variant>
        <vt:i4>75</vt:i4>
      </vt:variant>
      <vt:variant>
        <vt:lpstr>幻灯片标题</vt:lpstr>
      </vt:variant>
      <vt:variant>
        <vt:i4>186</vt:i4>
      </vt:variant>
    </vt:vector>
  </HeadingPairs>
  <TitlesOfParts>
    <vt:vector size="284" baseType="lpstr">
      <vt:lpstr>Arial</vt:lpstr>
      <vt:lpstr>宋体</vt:lpstr>
      <vt:lpstr>Wingdings</vt:lpstr>
      <vt:lpstr>Times New Roman</vt:lpstr>
      <vt:lpstr>Comic Sans MS</vt:lpstr>
      <vt:lpstr>Arial Black</vt:lpstr>
      <vt:lpstr>方正舒体</vt:lpstr>
      <vt:lpstr>楷体_GB2312</vt:lpstr>
      <vt:lpstr>华文新魏</vt:lpstr>
      <vt:lpstr>Tahoma</vt:lpstr>
      <vt:lpstr>华文细黑</vt:lpstr>
      <vt:lpstr>黑体</vt:lpstr>
      <vt:lpstr>隶书</vt:lpstr>
      <vt:lpstr>新宋体</vt:lpstr>
      <vt:lpstr>微软雅黑</vt:lpstr>
      <vt:lpstr>Arial Unicode MS</vt:lpstr>
      <vt:lpstr>楷体</vt:lpstr>
      <vt:lpstr>幼圆</vt:lpstr>
      <vt:lpstr>华文楷体</vt:lpstr>
      <vt:lpstr>华文行楷</vt:lpstr>
      <vt:lpstr>Radial</vt:lpstr>
      <vt:lpstr>报告模板</vt:lpstr>
      <vt:lpstr>报告模板_2</vt:lpstr>
      <vt:lpstr>Visio.Drawing.11</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Visio.Drawing.11</vt:lpstr>
      <vt:lpstr>Equation.DSMT4</vt:lpstr>
      <vt:lpstr>Equation.DSMT4</vt:lpstr>
      <vt:lpstr>Equation.DSMT4</vt:lpstr>
      <vt:lpstr>Visio.Drawing.11</vt:lpstr>
      <vt:lpstr>Visio.Drawing.11</vt:lpstr>
      <vt:lpstr>Visio.Drawing.11</vt:lpstr>
      <vt:lpstr>Visio.Drawing.11</vt:lpstr>
      <vt:lpstr>Visio.Drawing.11</vt:lpstr>
      <vt:lpstr>Visio.Drawing.11</vt:lpstr>
      <vt:lpstr>Visio.Drawing.15</vt:lpstr>
      <vt:lpstr>Visio.Drawing.11</vt:lpstr>
      <vt:lpstr>Equation.DSMT4</vt:lpstr>
      <vt:lpstr>Equation.DSMT4</vt:lpstr>
      <vt:lpstr>Visio.Drawing.15</vt:lpstr>
      <vt:lpstr>Visio.Drawing.15</vt:lpstr>
      <vt:lpstr>Visio.Drawing.11</vt:lpstr>
      <vt:lpstr>Visio.Drawing.11</vt:lpstr>
      <vt:lpstr>Visio.Drawing.11</vt:lpstr>
      <vt:lpstr>Visio.Drawing.11</vt:lpstr>
      <vt:lpstr>Visio.Drawing.11</vt:lpstr>
      <vt:lpstr>Equation.DSMT4</vt:lpstr>
      <vt:lpstr>Visio.Drawing.11</vt:lpstr>
      <vt:lpstr>Equation.DSMT4</vt:lpstr>
      <vt:lpstr>Equation.DSMT4</vt:lpstr>
      <vt:lpstr>Equation.DSMT4</vt:lpstr>
      <vt:lpstr>Equation.DSMT4</vt:lpstr>
      <vt:lpstr>Equation.DSMT4</vt:lpstr>
      <vt:lpstr>Equation.DSMT4</vt:lpstr>
      <vt:lpstr>Equation.DSMT4</vt:lpstr>
      <vt:lpstr>Visio.Drawing.11</vt:lpstr>
      <vt:lpstr>Equation.3</vt:lpstr>
      <vt:lpstr>Equation.3</vt:lpstr>
      <vt:lpstr>Visio.Drawing.11</vt:lpstr>
      <vt:lpstr>Equation.3</vt:lpstr>
      <vt:lpstr>Equation.3</vt:lpstr>
      <vt:lpstr>Equation.3</vt:lpstr>
      <vt:lpstr>Equation.3</vt:lpstr>
      <vt:lpstr>Equation.3</vt:lpstr>
      <vt:lpstr>Equation.3</vt:lpstr>
      <vt:lpstr>Visio.Drawing.11</vt:lpstr>
      <vt:lpstr>Visio.Drawing.11</vt:lpstr>
      <vt:lpstr>Word.Picture.8</vt:lpstr>
      <vt:lpstr>Visio.Drawing.11</vt:lpstr>
      <vt:lpstr>Visio.Drawing.11</vt:lpstr>
      <vt:lpstr>Visio.Drawing.11</vt:lpstr>
      <vt:lpstr>Equation.3</vt:lpstr>
      <vt:lpstr>Equation.3</vt:lpstr>
      <vt:lpstr>Equation.3</vt:lpstr>
      <vt:lpstr>Equation.3</vt:lpstr>
      <vt:lpstr>Equation.3</vt:lpstr>
      <vt:lpstr>Equation.3</vt:lpstr>
      <vt:lpstr>Equation.3</vt:lpstr>
      <vt:lpstr>Equation.3</vt:lpstr>
      <vt:lpstr>Equation.3</vt:lpstr>
      <vt:lpstr>Visio.Drawing.11</vt:lpstr>
      <vt:lpstr>Equation.3</vt:lpstr>
      <vt:lpstr>Equation.3</vt:lpstr>
      <vt:lpstr>Equation.3</vt:lpstr>
      <vt:lpstr>Equation.3</vt:lpstr>
      <vt:lpstr>Equation.3</vt:lpstr>
      <vt:lpstr>Equation.3</vt:lpstr>
      <vt:lpstr>Visio.Drawing.11</vt:lpstr>
      <vt:lpstr>Visio.Drawing.11</vt:lpstr>
      <vt:lpstr> 智能微电网技术与实验系统</vt:lpstr>
      <vt:lpstr>智能微电网技术与实验系统</vt:lpstr>
      <vt:lpstr>第一章 概述</vt:lpstr>
      <vt:lpstr>第一章 概述</vt:lpstr>
      <vt:lpstr>第一章 概述</vt:lpstr>
      <vt:lpstr>第一章 概述</vt:lpstr>
      <vt:lpstr>第一章 概述</vt:lpstr>
      <vt:lpstr>第二章 分布式发电</vt:lpstr>
      <vt:lpstr>2.1 分布式发电的基本概念 </vt:lpstr>
      <vt:lpstr>2.1 分布式发电的基本概念</vt:lpstr>
      <vt:lpstr>2.1 分布式发电的基本概念</vt:lpstr>
      <vt:lpstr>2.1 分布式发电的基本概念</vt:lpstr>
      <vt:lpstr>2.2 分布式发电技术 </vt:lpstr>
      <vt:lpstr>2.2 分布式发电技术</vt:lpstr>
      <vt:lpstr>2.2 分布式发电技术</vt:lpstr>
      <vt:lpstr>2.2 分布式发电技术</vt:lpstr>
      <vt:lpstr>2.2 分布式发电技术</vt:lpstr>
      <vt:lpstr>2.2 分布式发电技术</vt:lpstr>
      <vt:lpstr>2.2 分布式发电技术</vt:lpstr>
      <vt:lpstr>2.2 分布式发电技术</vt:lpstr>
      <vt:lpstr>2.3 分布式发电与并网技术</vt:lpstr>
      <vt:lpstr>2.3 分布式发电与并网技术</vt:lpstr>
      <vt:lpstr>2.3 分布式发电与并网技术</vt:lpstr>
      <vt:lpstr>2.4 发展分布式发电的意义</vt:lpstr>
      <vt:lpstr>2.4 发展分布式发电的意义</vt:lpstr>
      <vt:lpstr>2.4 发展分布式发电的意义</vt:lpstr>
      <vt:lpstr>2.5 分布式发电研发重点与应用前景</vt:lpstr>
      <vt:lpstr>2.5 分布式发电研发重点与应用前景</vt:lpstr>
      <vt:lpstr>第三章 微电网结构与分类</vt:lpstr>
      <vt:lpstr>3.1 微电网设备组成</vt:lpstr>
      <vt:lpstr>3.2 微电网体系结构</vt:lpstr>
      <vt:lpstr>3.2 微电网体系结构</vt:lpstr>
      <vt:lpstr>3.2 微电网体系结构</vt:lpstr>
      <vt:lpstr>3.2 微电网体系结构</vt:lpstr>
      <vt:lpstr>3.3 微电网分类</vt:lpstr>
      <vt:lpstr>3.3 微电网分类</vt:lpstr>
      <vt:lpstr>3.3 微电网分类</vt:lpstr>
      <vt:lpstr>3.3 微电网分类</vt:lpstr>
      <vt:lpstr>3.3 微电网分类</vt:lpstr>
      <vt:lpstr>3.3 微电网分类</vt:lpstr>
      <vt:lpstr>3.3 微电网分类</vt:lpstr>
      <vt:lpstr>第四章 微电网的运行与控制</vt:lpstr>
      <vt:lpstr>第四章 微电网的运行与控制</vt:lpstr>
      <vt:lpstr>第四章 微电网的运行与控制</vt:lpstr>
      <vt:lpstr>4.1 微电网运行方式</vt:lpstr>
      <vt:lpstr>4.1 微电网运行方式</vt:lpstr>
      <vt:lpstr>4.1 微电网运行方式</vt:lpstr>
      <vt:lpstr>4.1 微电网运行方式</vt:lpstr>
      <vt:lpstr>4.2 微电网控制技术</vt:lpstr>
      <vt:lpstr>4.2 微电网控制技术</vt:lpstr>
      <vt:lpstr>4.2 微电网控制技术</vt:lpstr>
      <vt:lpstr>4.2 微电网控制技术</vt:lpstr>
      <vt:lpstr>4.2 微电网控制技术</vt:lpstr>
      <vt:lpstr>4.2 微电网控制技术</vt:lpstr>
      <vt:lpstr>4.2 微电网控制技术</vt:lpstr>
      <vt:lpstr>4.2 微电网控制技术</vt:lpstr>
      <vt:lpstr>4.2 微电网控制技术</vt:lpstr>
      <vt:lpstr>4.2 微电网控制技术</vt:lpstr>
      <vt:lpstr>4.2 微电网控制技术</vt:lpstr>
      <vt:lpstr>4.2 微电网控制技术</vt:lpstr>
      <vt:lpstr>4.2 微电网控制技术</vt:lpstr>
      <vt:lpstr>4.2 微电网控制技术</vt:lpstr>
      <vt:lpstr>4.2 微电网控制技术</vt:lpstr>
      <vt:lpstr>4.2 微电网控制技术</vt:lpstr>
      <vt:lpstr>4.2 微电网控制技术</vt:lpstr>
      <vt:lpstr>4.3 微电网控制模式</vt:lpstr>
      <vt:lpstr>4.3 微电网控制模式</vt:lpstr>
      <vt:lpstr>4.3 微电网控制模式</vt:lpstr>
      <vt:lpstr>第五章 微电网保护</vt:lpstr>
      <vt:lpstr>第五章 微电网保护</vt:lpstr>
      <vt:lpstr>第五章 微电网保护</vt:lpstr>
      <vt:lpstr>5.1在保护系统中的微电网运行模式选择</vt:lpstr>
      <vt:lpstr>5.1在保护系统中的微电网运行模式选择</vt:lpstr>
      <vt:lpstr>5.1在保护系统中的微电网运行模式选择</vt:lpstr>
      <vt:lpstr>5.2 微电网运行保护策略</vt:lpstr>
      <vt:lpstr>5.2 微电网运行保护策略</vt:lpstr>
      <vt:lpstr>5.2 微电网运行保护策略</vt:lpstr>
      <vt:lpstr>5.3 微电网并网保护配置</vt:lpstr>
      <vt:lpstr>5.4并网保护的性能要求</vt:lpstr>
      <vt:lpstr>5.4并网保护的性能要求</vt:lpstr>
      <vt:lpstr>5.4并网保护的性能要求</vt:lpstr>
      <vt:lpstr>5.5微电网保护方案</vt:lpstr>
      <vt:lpstr>5.5微电网保护方案</vt:lpstr>
      <vt:lpstr>5.5微电网保护方案</vt:lpstr>
      <vt:lpstr>5.5微电网保护方案</vt:lpstr>
      <vt:lpstr>5.5微电网保护方案</vt:lpstr>
      <vt:lpstr>5.5微电网保护方案</vt:lpstr>
      <vt:lpstr>5.5微电网保护方案</vt:lpstr>
      <vt:lpstr>5.5微电网保护方案</vt:lpstr>
      <vt:lpstr>5.5微电网保护方案</vt:lpstr>
      <vt:lpstr>第六章 微电网的监控与能量管理</vt:lpstr>
      <vt:lpstr>第六章 微电网的监控与能量管理</vt:lpstr>
      <vt:lpstr>6.1 微电网的监控系统架构 </vt:lpstr>
      <vt:lpstr>6.1 微电网的监控系统架构 </vt:lpstr>
      <vt:lpstr>6.1 微电网的监控系统架构 </vt:lpstr>
      <vt:lpstr>6.1 微电网的监控系统架构 </vt:lpstr>
      <vt:lpstr>6.2 微电网监控系统组成 </vt:lpstr>
      <vt:lpstr>6.2 微电网监控系统组成 </vt:lpstr>
      <vt:lpstr>6.2 微电网监控系统组成 </vt:lpstr>
      <vt:lpstr>6.2.1光伏发电监控</vt:lpstr>
      <vt:lpstr>6.2.1光伏发电监控</vt:lpstr>
      <vt:lpstr>6.2.1光伏发电监控</vt:lpstr>
      <vt:lpstr>6.2.2风力发电监控</vt:lpstr>
      <vt:lpstr>6.2.3储能监控</vt:lpstr>
      <vt:lpstr>6.2.3储能监控</vt:lpstr>
      <vt:lpstr>6.2.3储能监控</vt:lpstr>
      <vt:lpstr>6.2.3储能监控</vt:lpstr>
      <vt:lpstr>6.2.4负荷监控</vt:lpstr>
      <vt:lpstr>6.2.4负荷监控</vt:lpstr>
      <vt:lpstr>6.2.5微电网综合监控</vt:lpstr>
      <vt:lpstr>6.2.5微电网综合监控</vt:lpstr>
      <vt:lpstr>6.3 微电网能量管理</vt:lpstr>
      <vt:lpstr>6.3 微电网能量管理</vt:lpstr>
      <vt:lpstr>6.3 微电网能量管理</vt:lpstr>
      <vt:lpstr>6.3.1微电网能量管理系统功能特点</vt:lpstr>
      <vt:lpstr>6.3.2能量管理系统负荷控制功能</vt:lpstr>
      <vt:lpstr>6.3.2能量管理系统负荷控制功能</vt:lpstr>
      <vt:lpstr>6.3.2能量管理系统负荷控制功能</vt:lpstr>
      <vt:lpstr>6.3.2能量管理系统负荷控制功能</vt:lpstr>
      <vt:lpstr>6.3.2能量管理系统负荷控制功能</vt:lpstr>
      <vt:lpstr>6.3.2能量管理系统负荷控制功能</vt:lpstr>
      <vt:lpstr>6.3.2能量管理系统负荷控制功能</vt:lpstr>
      <vt:lpstr>6.3.3能量管理系统的功率预测</vt:lpstr>
      <vt:lpstr>6.3.3能量管理系统的功率预测</vt:lpstr>
      <vt:lpstr>6.3.3能量管理系统的功率预测</vt:lpstr>
      <vt:lpstr>6.3.3能量管理系统的功率预测</vt:lpstr>
      <vt:lpstr>6.3.3能量管理系统的功率预测</vt:lpstr>
      <vt:lpstr>6.3.3能量管理系统的功率预测</vt:lpstr>
      <vt:lpstr>6.3.4能量管理系统负荷预测</vt:lpstr>
      <vt:lpstr>6.3.4能量管理系统负荷预测</vt:lpstr>
      <vt:lpstr>6.3.5各类预测方法对比</vt:lpstr>
      <vt:lpstr>6.3.5各类预测方法对比</vt:lpstr>
      <vt:lpstr>6.3.5能源管理系统的经济调度</vt:lpstr>
      <vt:lpstr>6.3.5能源管理系统的经济调度</vt:lpstr>
      <vt:lpstr>6.3.5能源管理系统的经济调度</vt:lpstr>
      <vt:lpstr>6.3.5能源管理系统的经济调度</vt:lpstr>
      <vt:lpstr>6.3.5能源管理系统的经济调度</vt:lpstr>
      <vt:lpstr>第七章 分布式电源并网与控制</vt:lpstr>
      <vt:lpstr>7.1 永磁同步风力并网发电</vt:lpstr>
      <vt:lpstr>7.1 永磁同步风力并网发电</vt:lpstr>
      <vt:lpstr>7.1 永磁同步风力并网发电</vt:lpstr>
      <vt:lpstr>7.1 永磁同步风力并网发电</vt:lpstr>
      <vt:lpstr>7.1 永磁同步风力并网发电</vt:lpstr>
      <vt:lpstr>7.1 永磁同步风力并网发电</vt:lpstr>
      <vt:lpstr>7.1 永磁同步风力并网发电</vt:lpstr>
      <vt:lpstr>7.1 永磁同步风力并网发电</vt:lpstr>
      <vt:lpstr>7.1 永磁同步风力并网发电</vt:lpstr>
      <vt:lpstr>7.2 双馈异步风力并网发电</vt:lpstr>
      <vt:lpstr>7.2 双馈异步风力并网发电</vt:lpstr>
      <vt:lpstr>7.2 双馈异步风力并网发电</vt:lpstr>
      <vt:lpstr>7.2 双馈异步风力并网发电</vt:lpstr>
      <vt:lpstr>7.2 双馈异步风力并网发电</vt:lpstr>
      <vt:lpstr>7.2 双馈异步风力并网发电</vt:lpstr>
      <vt:lpstr>7.2 双馈异步风力并网发电</vt:lpstr>
      <vt:lpstr>7.2 双馈异步风力并网发电</vt:lpstr>
      <vt:lpstr>7.3 太阳能光伏并网发电</vt:lpstr>
      <vt:lpstr>7.3 太阳能光伏并网发电</vt:lpstr>
      <vt:lpstr>7.3 太阳能光伏并网发电</vt:lpstr>
      <vt:lpstr>7.3 太阳能光伏并网发电</vt:lpstr>
      <vt:lpstr>7.3 太阳能光伏并网发电</vt:lpstr>
      <vt:lpstr>7.3 太阳能光伏并网发电</vt:lpstr>
      <vt:lpstr>7.3 太阳能光伏并网发电</vt:lpstr>
      <vt:lpstr>7.3 太阳能光伏并网发电</vt:lpstr>
      <vt:lpstr>7.3 太阳能光伏并网发电</vt:lpstr>
      <vt:lpstr>7.3 太阳能光伏并网发电</vt:lpstr>
      <vt:lpstr>7.3 太阳能光伏并网发电</vt:lpstr>
      <vt:lpstr>7.3 太阳能光伏并网发电</vt:lpstr>
      <vt:lpstr>7.3 太阳能光伏并网发电</vt:lpstr>
      <vt:lpstr>7.3 太阳能光伏并网发电</vt:lpstr>
      <vt:lpstr>7.3 太阳能光伏并网发电</vt:lpstr>
      <vt:lpstr>7.3 太阳能光伏并网发电</vt:lpstr>
      <vt:lpstr>7.3 太阳能光伏并网发电</vt:lpstr>
      <vt:lpstr>7.3 太阳能光伏并网发电</vt:lpstr>
      <vt:lpstr>7.4 燃料电池并网发电</vt:lpstr>
      <vt:lpstr>7.4 燃料电池并网发电</vt:lpstr>
      <vt:lpstr>7.4 燃料电池并网发电</vt:lpstr>
      <vt:lpstr>7.4 燃料电池并网发电</vt:lpstr>
      <vt:lpstr>7.4 燃料电池并网发电</vt:lpstr>
      <vt:lpstr>7.4 燃料电池并网发电</vt:lpstr>
      <vt:lpstr>7.4 燃料电池并网发电</vt:lpstr>
      <vt:lpstr>7.4 燃料电池并网发电</vt:lpstr>
      <vt:lpstr>7.4 燃料电池并网发电</vt:lpstr>
      <vt:lpstr>7.4 燃料电池并网发电</vt:lpstr>
      <vt:lpstr>7.4 燃料电池并网发电</vt:lpstr>
      <vt:lpstr>7.4 燃料电池并网发电</vt:lpstr>
      <vt:lpstr> 谢谢！</vt:lpstr>
    </vt:vector>
  </TitlesOfParts>
  <Company>sist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基础知识</dc:title>
  <dc:creator>info</dc:creator>
  <cp:lastModifiedBy>我是这个祁</cp:lastModifiedBy>
  <cp:revision>1536</cp:revision>
  <dcterms:created xsi:type="dcterms:W3CDTF">2003-02-20T02:03:00Z</dcterms:created>
  <dcterms:modified xsi:type="dcterms:W3CDTF">2018-11-20T07:58:50Z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4</vt:r8>
  </property>
  <property fmtid="{D5CDD505-2E9C-101B-9397-08002B2CF9AE}" pid="3" name="KSOProductBuildVer">
    <vt:lpwstr>2052-10.1.0.7668</vt:lpwstr>
  </property>
</Properties>
</file>