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103"/>
  </p:notesMasterIdLst>
  <p:handoutMasterIdLst>
    <p:handoutMasterId r:id="rId104"/>
  </p:handoutMasterIdLst>
  <p:sldIdLst>
    <p:sldId id="373" r:id="rId2"/>
    <p:sldId id="257" r:id="rId3"/>
    <p:sldId id="366" r:id="rId4"/>
    <p:sldId id="256" r:id="rId5"/>
    <p:sldId id="258" r:id="rId6"/>
    <p:sldId id="259" r:id="rId7"/>
    <p:sldId id="260" r:id="rId8"/>
    <p:sldId id="261" r:id="rId9"/>
    <p:sldId id="263" r:id="rId10"/>
    <p:sldId id="264" r:id="rId11"/>
    <p:sldId id="265" r:id="rId12"/>
    <p:sldId id="266" r:id="rId13"/>
    <p:sldId id="267" r:id="rId14"/>
    <p:sldId id="268" r:id="rId15"/>
    <p:sldId id="269" r:id="rId16"/>
    <p:sldId id="270" r:id="rId17"/>
    <p:sldId id="271" r:id="rId18"/>
    <p:sldId id="272" r:id="rId19"/>
    <p:sldId id="273" r:id="rId20"/>
    <p:sldId id="276" r:id="rId21"/>
    <p:sldId id="274" r:id="rId22"/>
    <p:sldId id="278" r:id="rId23"/>
    <p:sldId id="279" r:id="rId24"/>
    <p:sldId id="280" r:id="rId25"/>
    <p:sldId id="281" r:id="rId26"/>
    <p:sldId id="282" r:id="rId27"/>
    <p:sldId id="283" r:id="rId28"/>
    <p:sldId id="275" r:id="rId29"/>
    <p:sldId id="284" r:id="rId30"/>
    <p:sldId id="285" r:id="rId31"/>
    <p:sldId id="286" r:id="rId32"/>
    <p:sldId id="287" r:id="rId33"/>
    <p:sldId id="288" r:id="rId34"/>
    <p:sldId id="289" r:id="rId35"/>
    <p:sldId id="290" r:id="rId36"/>
    <p:sldId id="291" r:id="rId37"/>
    <p:sldId id="292" r:id="rId38"/>
    <p:sldId id="297" r:id="rId39"/>
    <p:sldId id="293" r:id="rId40"/>
    <p:sldId id="294" r:id="rId41"/>
    <p:sldId id="295" r:id="rId42"/>
    <p:sldId id="296" r:id="rId43"/>
    <p:sldId id="298" r:id="rId44"/>
    <p:sldId id="299" r:id="rId45"/>
    <p:sldId id="300" r:id="rId46"/>
    <p:sldId id="301" r:id="rId47"/>
    <p:sldId id="302" r:id="rId48"/>
    <p:sldId id="303" r:id="rId49"/>
    <p:sldId id="304" r:id="rId50"/>
    <p:sldId id="305" r:id="rId51"/>
    <p:sldId id="308" r:id="rId52"/>
    <p:sldId id="309" r:id="rId53"/>
    <p:sldId id="310" r:id="rId54"/>
    <p:sldId id="311" r:id="rId55"/>
    <p:sldId id="312" r:id="rId56"/>
    <p:sldId id="313" r:id="rId57"/>
    <p:sldId id="314" r:id="rId58"/>
    <p:sldId id="315" r:id="rId59"/>
    <p:sldId id="317" r:id="rId60"/>
    <p:sldId id="316" r:id="rId61"/>
    <p:sldId id="318" r:id="rId62"/>
    <p:sldId id="319" r:id="rId63"/>
    <p:sldId id="321" r:id="rId64"/>
    <p:sldId id="322" r:id="rId65"/>
    <p:sldId id="323" r:id="rId66"/>
    <p:sldId id="324" r:id="rId67"/>
    <p:sldId id="367" r:id="rId68"/>
    <p:sldId id="325" r:id="rId69"/>
    <p:sldId id="327" r:id="rId70"/>
    <p:sldId id="368" r:id="rId71"/>
    <p:sldId id="328" r:id="rId72"/>
    <p:sldId id="369" r:id="rId73"/>
    <p:sldId id="370" r:id="rId74"/>
    <p:sldId id="371" r:id="rId75"/>
    <p:sldId id="372" r:id="rId76"/>
    <p:sldId id="339" r:id="rId77"/>
    <p:sldId id="340" r:id="rId78"/>
    <p:sldId id="341" r:id="rId79"/>
    <p:sldId id="342" r:id="rId80"/>
    <p:sldId id="344" r:id="rId81"/>
    <p:sldId id="365" r:id="rId82"/>
    <p:sldId id="345" r:id="rId83"/>
    <p:sldId id="346" r:id="rId84"/>
    <p:sldId id="347" r:id="rId85"/>
    <p:sldId id="348" r:id="rId86"/>
    <p:sldId id="351" r:id="rId87"/>
    <p:sldId id="352" r:id="rId88"/>
    <p:sldId id="353" r:id="rId89"/>
    <p:sldId id="354" r:id="rId90"/>
    <p:sldId id="355" r:id="rId91"/>
    <p:sldId id="349" r:id="rId92"/>
    <p:sldId id="350" r:id="rId93"/>
    <p:sldId id="356" r:id="rId94"/>
    <p:sldId id="357" r:id="rId95"/>
    <p:sldId id="358" r:id="rId96"/>
    <p:sldId id="359" r:id="rId97"/>
    <p:sldId id="360" r:id="rId98"/>
    <p:sldId id="361" r:id="rId99"/>
    <p:sldId id="362" r:id="rId100"/>
    <p:sldId id="363" r:id="rId101"/>
    <p:sldId id="364" r:id="rId10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DB295C"/>
    <a:srgbClr val="FF6600"/>
    <a:srgbClr val="6600FF"/>
    <a:srgbClr val="FF3300"/>
    <a:srgbClr val="FF7C80"/>
    <a:srgbClr val="FF66FF"/>
    <a:srgbClr val="FF33CC"/>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atin typeface="Arial" charset="0"/>
              </a:defRPr>
            </a:lvl1pPr>
          </a:lstStyle>
          <a:p>
            <a:pPr>
              <a:defRPr/>
            </a:pPr>
            <a:endParaRPr lang="en-US" altLang="zh-CN"/>
          </a:p>
        </p:txBody>
      </p:sp>
      <p:sp>
        <p:nvSpPr>
          <p:cNvPr id="3174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ltLang="zh-CN"/>
          </a:p>
        </p:txBody>
      </p:sp>
      <p:sp>
        <p:nvSpPr>
          <p:cNvPr id="3174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atin typeface="Arial" charset="0"/>
              </a:defRPr>
            </a:lvl1pPr>
          </a:lstStyle>
          <a:p>
            <a:pPr>
              <a:defRPr/>
            </a:pPr>
            <a:endParaRPr lang="en-US" altLang="zh-CN"/>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7EF34DED-6588-4683-92A2-D73F965A556D}" type="slidenum">
              <a:rPr lang="en-US" altLang="zh-CN"/>
              <a:pPr>
                <a:defRPr/>
              </a:pPr>
              <a:t>‹#›</a:t>
            </a:fld>
            <a:endParaRPr lang="en-US" altLang="zh-CN"/>
          </a:p>
        </p:txBody>
      </p:sp>
    </p:spTree>
    <p:extLst>
      <p:ext uri="{BB962C8B-B14F-4D97-AF65-F5344CB8AC3E}">
        <p14:creationId xmlns:p14="http://schemas.microsoft.com/office/powerpoint/2010/main" val="19647062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atin typeface="Arial" charset="0"/>
              </a:defRPr>
            </a:lvl1pPr>
          </a:lstStyle>
          <a:p>
            <a:pPr>
              <a:defRPr/>
            </a:pPr>
            <a:endParaRPr lang="en-US" altLang="zh-CN"/>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ltLang="zh-CN"/>
          </a:p>
        </p:txBody>
      </p:sp>
      <p:sp>
        <p:nvSpPr>
          <p:cNvPr id="1146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atin typeface="Arial" charset="0"/>
              </a:defRPr>
            </a:lvl1pPr>
          </a:lstStyle>
          <a:p>
            <a:pPr>
              <a:defRPr/>
            </a:pPr>
            <a:endParaRPr lang="en-US" altLang="zh-CN"/>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7A56ABBD-2163-44CC-BFDF-50074DEE37A6}" type="slidenum">
              <a:rPr lang="en-US" altLang="zh-CN"/>
              <a:pPr>
                <a:defRPr/>
              </a:pPr>
              <a:t>‹#›</a:t>
            </a:fld>
            <a:endParaRPr lang="en-US" altLang="zh-CN"/>
          </a:p>
        </p:txBody>
      </p:sp>
    </p:spTree>
    <p:extLst>
      <p:ext uri="{BB962C8B-B14F-4D97-AF65-F5344CB8AC3E}">
        <p14:creationId xmlns:p14="http://schemas.microsoft.com/office/powerpoint/2010/main" val="33898714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D7D9D853-ED9C-4B89-8C8C-E45249F43673}" type="slidenum">
              <a:rPr lang="en-US" altLang="zh-CN">
                <a:latin typeface="Arial" charset="0"/>
              </a:rPr>
              <a:pPr eaLnBrk="1" hangingPunct="1"/>
              <a:t>22</a:t>
            </a:fld>
            <a:endParaRPr lang="en-US" altLang="zh-CN">
              <a:latin typeface="Arial"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49C29AE8-6D09-415C-BE3F-8FA6FF8C788B}" type="slidenum">
              <a:rPr lang="en-US" altLang="zh-CN">
                <a:latin typeface="Arial" charset="0"/>
              </a:rPr>
              <a:pPr eaLnBrk="1" hangingPunct="1"/>
              <a:t>25</a:t>
            </a:fld>
            <a:endParaRPr lang="en-US" altLang="zh-CN">
              <a:latin typeface="Arial"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D5D057F-E320-415A-A1BB-621169B0EB0E}" type="slidenum">
              <a:rPr lang="en-US" altLang="zh-CN">
                <a:latin typeface="Arial" charset="0"/>
              </a:rPr>
              <a:pPr eaLnBrk="1" hangingPunct="1"/>
              <a:t>26</a:t>
            </a:fld>
            <a:endParaRPr lang="en-US" altLang="zh-CN">
              <a:latin typeface="Arial"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421F686F-C775-4F3A-9567-700BDC7AF664}" type="slidenum">
              <a:rPr lang="en-US" altLang="zh-CN">
                <a:latin typeface="Arial" charset="0"/>
              </a:rPr>
              <a:pPr eaLnBrk="1" hangingPunct="1"/>
              <a:t>27</a:t>
            </a:fld>
            <a:endParaRPr lang="en-US" altLang="zh-CN">
              <a:latin typeface="Arial"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 name="Group 6"/>
            <p:cNvGrpSpPr>
              <a:grpSpLocks/>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80"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p>
        </p:txBody>
      </p:sp>
      <p:sp>
        <p:nvSpPr>
          <p:cNvPr id="5838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429000" y="6248400"/>
            <a:ext cx="2895600" cy="457200"/>
          </a:xfrm>
        </p:spPr>
        <p:txBody>
          <a:bodyPr/>
          <a:lstStyle>
            <a:lvl1pPr>
              <a:defRPr smtClean="0">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6858000" y="6248400"/>
            <a:ext cx="1905000" cy="457200"/>
          </a:xfrm>
        </p:spPr>
        <p:txBody>
          <a:bodyPr/>
          <a:lstStyle>
            <a:lvl1pPr>
              <a:defRPr smtClean="0">
                <a:solidFill>
                  <a:schemeClr val="bg2"/>
                </a:solidFill>
              </a:defRPr>
            </a:lvl1pPr>
          </a:lstStyle>
          <a:p>
            <a:pPr>
              <a:defRPr/>
            </a:pPr>
            <a:fld id="{CBEE4EBE-2BF5-49D5-B640-4EEE21AD6F9F}" type="slidenum">
              <a:rPr lang="en-US" altLang="zh-CN"/>
              <a:pPr>
                <a:defRPr/>
              </a:pPr>
              <a:t>‹#›</a:t>
            </a:fld>
            <a:endParaRPr lang="en-US" altLang="zh-CN"/>
          </a:p>
        </p:txBody>
      </p:sp>
    </p:spTree>
    <p:extLst>
      <p:ext uri="{BB962C8B-B14F-4D97-AF65-F5344CB8AC3E}">
        <p14:creationId xmlns:p14="http://schemas.microsoft.com/office/powerpoint/2010/main" val="31920093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63080" y="1570044"/>
            <a:ext cx="8197850" cy="4535487"/>
          </a:xfrm>
        </p:spPr>
        <p:txBody>
          <a:bodyPr/>
          <a:lstStyle>
            <a:lvl1pPr marL="342900" indent="-342900">
              <a:defRPr lang="zh-CN" altLang="en-US" sz="2800" dirty="0" smtClean="0">
                <a:solidFill>
                  <a:schemeClr val="tx1"/>
                </a:solidFill>
                <a:latin typeface="+mn-lt"/>
                <a:ea typeface="+mn-ea"/>
                <a:cs typeface="+mn-cs"/>
              </a:defRPr>
            </a:lvl1pPr>
            <a:lvl2pPr marL="995362" indent="-457200">
              <a:defRPr lang="zh-CN" altLang="en-US" sz="2400" dirty="0" smtClean="0">
                <a:solidFill>
                  <a:schemeClr val="tx1"/>
                </a:solidFill>
                <a:latin typeface="+mn-lt"/>
                <a:ea typeface="+mn-ea"/>
              </a:defRPr>
            </a:lvl2pPr>
            <a:lvl3pPr marL="1331913" indent="-342900">
              <a:defRPr lang="zh-CN" altLang="en-US" sz="2200" dirty="0" smtClean="0">
                <a:solidFill>
                  <a:schemeClr val="tx1"/>
                </a:solidFill>
                <a:latin typeface="+mn-lt"/>
                <a:ea typeface="+mn-ea"/>
              </a:defRPr>
            </a:lvl3pPr>
            <a:lvl4pPr marL="1754188" indent="-342900">
              <a:defRPr lang="zh-CN" altLang="en-US" sz="2000" dirty="0" smtClean="0">
                <a:solidFill>
                  <a:schemeClr val="tx1"/>
                </a:solidFill>
                <a:latin typeface="+mn-lt"/>
                <a:ea typeface="+mn-ea"/>
              </a:defRPr>
            </a:lvl4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a:xfrm>
            <a:off x="2555874" y="6092825"/>
            <a:ext cx="4464397" cy="608013"/>
          </a:xfrm>
          <a:ln/>
        </p:spPr>
        <p:txBody>
          <a:bodyPr/>
          <a:lstStyle>
            <a:lvl1pPr>
              <a:defRPr/>
            </a:lvl1pPr>
          </a:lstStyle>
          <a:p>
            <a:pPr>
              <a:defRPr/>
            </a:pPr>
            <a:endParaRPr lang="en-US" altLang="zh-CN" dirty="0"/>
          </a:p>
        </p:txBody>
      </p:sp>
      <p:sp>
        <p:nvSpPr>
          <p:cNvPr id="6" name="Rectangle 13"/>
          <p:cNvSpPr>
            <a:spLocks noGrp="1" noChangeArrowheads="1"/>
          </p:cNvSpPr>
          <p:nvPr>
            <p:ph type="sldNum" sz="quarter" idx="12"/>
          </p:nvPr>
        </p:nvSpPr>
        <p:spPr>
          <a:ln/>
        </p:spPr>
        <p:txBody>
          <a:bodyPr/>
          <a:lstStyle>
            <a:lvl1pPr>
              <a:defRPr/>
            </a:lvl1pPr>
          </a:lstStyle>
          <a:p>
            <a:pPr>
              <a:defRPr/>
            </a:pPr>
            <a:fld id="{57270E4C-4E40-457C-ABAC-D71CEAC81BC9}" type="slidenum">
              <a:rPr lang="en-US" altLang="zh-CN"/>
              <a:pPr>
                <a:defRPr/>
              </a:pPr>
              <a:t>‹#›</a:t>
            </a:fld>
            <a:endParaRPr lang="en-US" altLang="zh-CN"/>
          </a:p>
        </p:txBody>
      </p:sp>
    </p:spTree>
    <p:extLst>
      <p:ext uri="{BB962C8B-B14F-4D97-AF65-F5344CB8AC3E}">
        <p14:creationId xmlns:p14="http://schemas.microsoft.com/office/powerpoint/2010/main" val="433127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slide" Target="../slides/slide3.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19175"/>
            <a:ext cx="482600" cy="3143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1027" name="Rectangle 3"/>
          <p:cNvSpPr>
            <a:spLocks noChangeArrowheads="1"/>
          </p:cNvSpPr>
          <p:nvPr/>
        </p:nvSpPr>
        <p:spPr bwMode="ltGray">
          <a:xfrm>
            <a:off x="755650" y="10604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1028" name="Rectangle 4"/>
          <p:cNvSpPr>
            <a:spLocks noChangeArrowheads="1"/>
          </p:cNvSpPr>
          <p:nvPr/>
        </p:nvSpPr>
        <p:spPr bwMode="ltGray">
          <a:xfrm>
            <a:off x="420688" y="1309688"/>
            <a:ext cx="358775" cy="35877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1029" name="Rectangle 6"/>
          <p:cNvSpPr>
            <a:spLocks noChangeArrowheads="1"/>
          </p:cNvSpPr>
          <p:nvPr/>
        </p:nvSpPr>
        <p:spPr bwMode="ltGray">
          <a:xfrm>
            <a:off x="63500" y="1173163"/>
            <a:ext cx="412750"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1030" name="Rectangle 7"/>
          <p:cNvSpPr>
            <a:spLocks noChangeArrowheads="1"/>
          </p:cNvSpPr>
          <p:nvPr/>
        </p:nvSpPr>
        <p:spPr bwMode="gray">
          <a:xfrm>
            <a:off x="573088" y="981075"/>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1031" name="Rectangle 8"/>
          <p:cNvSpPr>
            <a:spLocks noChangeArrowheads="1"/>
          </p:cNvSpPr>
          <p:nvPr/>
        </p:nvSpPr>
        <p:spPr bwMode="gray">
          <a:xfrm>
            <a:off x="468313" y="1417638"/>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1032" name="Rectangle 9"/>
          <p:cNvSpPr>
            <a:spLocks noGrp="1" noChangeArrowheads="1"/>
          </p:cNvSpPr>
          <p:nvPr>
            <p:ph type="title"/>
          </p:nvPr>
        </p:nvSpPr>
        <p:spPr bwMode="auto">
          <a:xfrm>
            <a:off x="827088" y="404813"/>
            <a:ext cx="7577137"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033" name="Rectangle 10"/>
          <p:cNvSpPr>
            <a:spLocks noGrp="1" noChangeArrowheads="1"/>
          </p:cNvSpPr>
          <p:nvPr>
            <p:ph type="body" idx="1"/>
          </p:nvPr>
        </p:nvSpPr>
        <p:spPr bwMode="auto">
          <a:xfrm>
            <a:off x="684213" y="1557338"/>
            <a:ext cx="8197850" cy="453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3"/>
            <a:r>
              <a:rPr lang="zh-CN" altLang="en-US" dirty="0" smtClean="0"/>
              <a:t>第五级</a:t>
            </a:r>
          </a:p>
        </p:txBody>
      </p:sp>
      <p:sp>
        <p:nvSpPr>
          <p:cNvPr id="57355" name="Rectangle 11"/>
          <p:cNvSpPr>
            <a:spLocks noGrp="1" noChangeArrowheads="1"/>
          </p:cNvSpPr>
          <p:nvPr>
            <p:ph type="dt" sz="half" idx="2"/>
          </p:nvPr>
        </p:nvSpPr>
        <p:spPr bwMode="auto">
          <a:xfrm>
            <a:off x="611188"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smtClean="0"/>
            </a:lvl1pPr>
          </a:lstStyle>
          <a:p>
            <a:pPr>
              <a:defRPr/>
            </a:pPr>
            <a:endParaRPr lang="en-US" altLang="zh-CN"/>
          </a:p>
        </p:txBody>
      </p:sp>
      <p:sp>
        <p:nvSpPr>
          <p:cNvPr id="57356" name="Rectangle 12"/>
          <p:cNvSpPr>
            <a:spLocks noGrp="1" noChangeArrowheads="1"/>
          </p:cNvSpPr>
          <p:nvPr>
            <p:ph type="ftr" sz="quarter" idx="3"/>
          </p:nvPr>
        </p:nvSpPr>
        <p:spPr bwMode="auto">
          <a:xfrm>
            <a:off x="2555875" y="6092825"/>
            <a:ext cx="4248150" cy="60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smtClean="0"/>
            </a:lvl1pPr>
          </a:lstStyle>
          <a:p>
            <a:pPr>
              <a:defRPr/>
            </a:pPr>
            <a:endParaRPr lang="en-US" altLang="zh-CN"/>
          </a:p>
        </p:txBody>
      </p:sp>
      <p:sp>
        <p:nvSpPr>
          <p:cNvPr id="57357" name="Rectangle 13"/>
          <p:cNvSpPr>
            <a:spLocks noGrp="1" noChangeArrowheads="1"/>
          </p:cNvSpPr>
          <p:nvPr>
            <p:ph type="sldNum" sz="quarter" idx="4"/>
          </p:nvPr>
        </p:nvSpPr>
        <p:spPr bwMode="auto">
          <a:xfrm>
            <a:off x="7019925"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smtClean="0"/>
            </a:lvl1pPr>
          </a:lstStyle>
          <a:p>
            <a:pPr>
              <a:defRPr/>
            </a:pPr>
            <a:fld id="{46AD33E6-D4E8-482C-BAAC-D7B6FDE25005}" type="slidenum">
              <a:rPr lang="en-US" altLang="zh-CN"/>
              <a:pPr>
                <a:defRPr/>
              </a:pPr>
              <a:t>‹#›</a:t>
            </a:fld>
            <a:endParaRPr lang="en-US" altLang="zh-CN"/>
          </a:p>
        </p:txBody>
      </p:sp>
      <p:sp>
        <p:nvSpPr>
          <p:cNvPr id="1037" name="Rectangle 14"/>
          <p:cNvSpPr>
            <a:spLocks noChangeArrowheads="1"/>
          </p:cNvSpPr>
          <p:nvPr/>
        </p:nvSpPr>
        <p:spPr bwMode="auto">
          <a:xfrm>
            <a:off x="7956550" y="188913"/>
            <a:ext cx="1187450"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latin typeface="Arial" charset="0"/>
            </a:endParaRPr>
          </a:p>
        </p:txBody>
      </p:sp>
      <p:pic>
        <p:nvPicPr>
          <p:cNvPr id="1038" name="Picture 15" descr="指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3350" y="76200"/>
            <a:ext cx="135255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9" name="AutoShape 16">
            <a:hlinkClick r:id="" action="ppaction://hlinkshowjump?jump=previousslide" highlightClick="1"/>
          </p:cNvPr>
          <p:cNvSpPr>
            <a:spLocks noChangeArrowheads="1"/>
          </p:cNvSpPr>
          <p:nvPr/>
        </p:nvSpPr>
        <p:spPr bwMode="auto">
          <a:xfrm>
            <a:off x="3716821" y="6207745"/>
            <a:ext cx="828000" cy="360000"/>
          </a:xfrm>
          <a:prstGeom prst="actionButtonBackPrevious">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FF9999"/>
            </a:solidFill>
          </a:ln>
          <a:extLst/>
        </p:spPr>
        <p:style>
          <a:lnRef idx="2">
            <a:schemeClr val="accent1"/>
          </a:lnRef>
          <a:fillRef idx="1">
            <a:schemeClr val="lt1"/>
          </a:fillRef>
          <a:effectRef idx="0">
            <a:schemeClr val="accent1"/>
          </a:effectRef>
          <a:fontRef idx="minor">
            <a:schemeClr val="dk1"/>
          </a:fontRef>
        </p:style>
        <p:txBody>
          <a:bodyPr wrap="none" anchor="ct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40" name="AutoShape 17">
            <a:hlinkClick r:id="" action="ppaction://hlinkshowjump?jump=nextslide" highlightClick="1"/>
          </p:cNvPr>
          <p:cNvSpPr>
            <a:spLocks noChangeArrowheads="1"/>
          </p:cNvSpPr>
          <p:nvPr/>
        </p:nvSpPr>
        <p:spPr bwMode="auto">
          <a:xfrm>
            <a:off x="4815371" y="6207745"/>
            <a:ext cx="828000" cy="360000"/>
          </a:xfrm>
          <a:prstGeom prst="actionButtonForwardNex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FF9999"/>
            </a:solidFill>
          </a:ln>
          <a:extLst/>
        </p:spPr>
        <p:style>
          <a:lnRef idx="2">
            <a:schemeClr val="accent1"/>
          </a:lnRef>
          <a:fillRef idx="1">
            <a:schemeClr val="lt1"/>
          </a:fillRef>
          <a:effectRef idx="0">
            <a:schemeClr val="accent1"/>
          </a:effectRef>
          <a:fontRef idx="minor">
            <a:schemeClr val="dk1"/>
          </a:fontRef>
        </p:style>
        <p:txBody>
          <a:bodyPr wrap="none" anchor="ctr"/>
          <a:lstStyle/>
          <a:p>
            <a:pPr algn="ctr"/>
            <a:endParaRPr lang="zh-CN" altLang="zh-CN"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41" name="AutoShape 18">
            <a:hlinkClick r:id="rId5" action="ppaction://hlinksldjump" highlightClick="1"/>
          </p:cNvPr>
          <p:cNvSpPr>
            <a:spLocks noChangeArrowheads="1"/>
          </p:cNvSpPr>
          <p:nvPr/>
        </p:nvSpPr>
        <p:spPr bwMode="auto">
          <a:xfrm>
            <a:off x="2618271" y="6207745"/>
            <a:ext cx="828000" cy="360000"/>
          </a:xfrm>
          <a:prstGeom prst="actionButtonBeginning">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FF9999"/>
            </a:solidFill>
          </a:ln>
          <a:extLst/>
        </p:spPr>
        <p:style>
          <a:lnRef idx="2">
            <a:schemeClr val="accent1"/>
          </a:lnRef>
          <a:fillRef idx="1">
            <a:schemeClr val="lt1"/>
          </a:fillRef>
          <a:effectRef idx="0">
            <a:schemeClr val="accent1"/>
          </a:effectRef>
          <a:fontRef idx="minor">
            <a:schemeClr val="dk1"/>
          </a:fontRef>
        </p:style>
        <p:txBody>
          <a:bodyPr wrap="none" anchor="ct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42" name="AutoShape 19">
            <a:hlinkClick r:id="" action="ppaction://hlinkshowjump?jump=lastslide" highlightClick="1"/>
          </p:cNvPr>
          <p:cNvSpPr>
            <a:spLocks noChangeArrowheads="1"/>
          </p:cNvSpPr>
          <p:nvPr/>
        </p:nvSpPr>
        <p:spPr bwMode="auto">
          <a:xfrm>
            <a:off x="5913921" y="6207745"/>
            <a:ext cx="828000" cy="360000"/>
          </a:xfrm>
          <a:prstGeom prst="actionButtonEn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FF9999"/>
            </a:solidFill>
          </a:ln>
          <a:extLst/>
        </p:spPr>
        <p:style>
          <a:lnRef idx="2">
            <a:schemeClr val="accent1"/>
          </a:lnRef>
          <a:fillRef idx="1">
            <a:schemeClr val="lt1"/>
          </a:fillRef>
          <a:effectRef idx="0">
            <a:schemeClr val="accent1"/>
          </a:effectRef>
          <a:fontRef idx="minor">
            <a:schemeClr val="dk1"/>
          </a:fontRef>
        </p:style>
        <p:txBody>
          <a:bodyPr wrap="none" anchor="ctr"/>
          <a:lstStyle/>
          <a:p>
            <a:endParaRPr lang="zh-CN" altLang="en-US"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 bg1="lt1" tx1="dk1" bg2="lt2" tx2="dk2" accent1="accent1" accent2="accent2" accent3="accent3" accent4="accent4" accent5="accent5" accent6="accent6" hlink="hlink" folHlink="folHlink"/>
  <p:sldLayoutIdLst>
    <p:sldLayoutId id="2147483700" r:id="rId1"/>
    <p:sldLayoutId id="2147483690" r:id="rId2"/>
  </p:sldLayoutIdLst>
  <p:timing>
    <p:tnLst>
      <p:par>
        <p:cTn id="1" dur="indefinite" restart="never" nodeType="tmRoot"/>
      </p:par>
    </p:tnLst>
  </p:timing>
  <p:hf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ahoma" pitchFamily="34" charset="0"/>
          <a:ea typeface="宋体" charset="-122"/>
        </a:defRPr>
      </a:lvl2pPr>
      <a:lvl3pPr algn="l" rtl="0" eaLnBrk="0" fontAlgn="base" hangingPunct="0">
        <a:spcBef>
          <a:spcPct val="0"/>
        </a:spcBef>
        <a:spcAft>
          <a:spcPct val="0"/>
        </a:spcAft>
        <a:defRPr sz="3600">
          <a:solidFill>
            <a:schemeClr val="tx2"/>
          </a:solidFill>
          <a:latin typeface="Tahoma" pitchFamily="34" charset="0"/>
          <a:ea typeface="宋体" charset="-122"/>
        </a:defRPr>
      </a:lvl3pPr>
      <a:lvl4pPr algn="l" rtl="0" eaLnBrk="0" fontAlgn="base" hangingPunct="0">
        <a:spcBef>
          <a:spcPct val="0"/>
        </a:spcBef>
        <a:spcAft>
          <a:spcPct val="0"/>
        </a:spcAft>
        <a:defRPr sz="3600">
          <a:solidFill>
            <a:schemeClr val="tx2"/>
          </a:solidFill>
          <a:latin typeface="Tahoma" pitchFamily="34" charset="0"/>
          <a:ea typeface="宋体" charset="-122"/>
        </a:defRPr>
      </a:lvl4pPr>
      <a:lvl5pPr algn="l" rtl="0" eaLnBrk="0" fontAlgn="base" hangingPunct="0">
        <a:spcBef>
          <a:spcPct val="0"/>
        </a:spcBef>
        <a:spcAft>
          <a:spcPct val="0"/>
        </a:spcAft>
        <a:defRPr sz="3600">
          <a:solidFill>
            <a:schemeClr val="tx2"/>
          </a:solidFill>
          <a:latin typeface="Tahoma" pitchFamily="34" charset="0"/>
          <a:ea typeface="宋体" charset="-122"/>
        </a:defRPr>
      </a:lvl5pPr>
      <a:lvl6pPr marL="457200" algn="l" rtl="0" fontAlgn="base">
        <a:spcBef>
          <a:spcPct val="0"/>
        </a:spcBef>
        <a:spcAft>
          <a:spcPct val="0"/>
        </a:spcAft>
        <a:defRPr sz="3600">
          <a:solidFill>
            <a:schemeClr val="tx2"/>
          </a:solidFill>
          <a:latin typeface="Tahoma" pitchFamily="34" charset="0"/>
          <a:ea typeface="宋体" charset="-122"/>
        </a:defRPr>
      </a:lvl6pPr>
      <a:lvl7pPr marL="914400" algn="l" rtl="0" fontAlgn="base">
        <a:spcBef>
          <a:spcPct val="0"/>
        </a:spcBef>
        <a:spcAft>
          <a:spcPct val="0"/>
        </a:spcAft>
        <a:defRPr sz="3600">
          <a:solidFill>
            <a:schemeClr val="tx2"/>
          </a:solidFill>
          <a:latin typeface="Tahoma" pitchFamily="34" charset="0"/>
          <a:ea typeface="宋体" charset="-122"/>
        </a:defRPr>
      </a:lvl7pPr>
      <a:lvl8pPr marL="1371600" algn="l" rtl="0" fontAlgn="base">
        <a:spcBef>
          <a:spcPct val="0"/>
        </a:spcBef>
        <a:spcAft>
          <a:spcPct val="0"/>
        </a:spcAft>
        <a:defRPr sz="3600">
          <a:solidFill>
            <a:schemeClr val="tx2"/>
          </a:solidFill>
          <a:latin typeface="Tahoma" pitchFamily="34" charset="0"/>
          <a:ea typeface="宋体" charset="-122"/>
        </a:defRPr>
      </a:lvl8pPr>
      <a:lvl9pPr marL="1828800" algn="l" rtl="0" fontAlgn="base">
        <a:spcBef>
          <a:spcPct val="0"/>
        </a:spcBef>
        <a:spcAft>
          <a:spcPct val="0"/>
        </a:spcAft>
        <a:defRPr sz="3600">
          <a:solidFill>
            <a:schemeClr val="tx2"/>
          </a:solidFill>
          <a:latin typeface="Tahoma" pitchFamily="34" charset="0"/>
          <a:ea typeface="宋体" charset="-122"/>
        </a:defRPr>
      </a:lvl9pPr>
    </p:titleStyle>
    <p:bodyStyle>
      <a:lvl1pPr marL="342900" indent="-342900" algn="l" rtl="0" eaLnBrk="0" fontAlgn="base" hangingPunct="0">
        <a:lnSpc>
          <a:spcPct val="120000"/>
        </a:lnSpc>
        <a:spcBef>
          <a:spcPct val="20000"/>
        </a:spcBef>
        <a:spcAft>
          <a:spcPct val="0"/>
        </a:spcAft>
        <a:buClr>
          <a:srgbClr val="FF3300"/>
        </a:buClr>
        <a:buSzPct val="80000"/>
        <a:buFont typeface="Wingdings" pitchFamily="2" charset="2"/>
        <a:buChar char="p"/>
        <a:defRPr sz="3200">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lr>
          <a:srgbClr val="FF0000"/>
        </a:buClr>
        <a:buSzPct val="75000"/>
        <a:buFont typeface="Wingdings" pitchFamily="2" charset="2"/>
        <a:buBlip>
          <a:blip r:embed="rId6"/>
        </a:buBlip>
        <a:defRPr sz="2800">
          <a:solidFill>
            <a:schemeClr val="tx1"/>
          </a:solidFill>
          <a:latin typeface="+mn-lt"/>
          <a:ea typeface="+mn-ea"/>
        </a:defRPr>
      </a:lvl2pPr>
      <a:lvl3pPr marL="1143000" indent="-228600" algn="l" rtl="0" eaLnBrk="0" fontAlgn="base" hangingPunct="0">
        <a:lnSpc>
          <a:spcPct val="120000"/>
        </a:lnSpc>
        <a:spcBef>
          <a:spcPct val="20000"/>
        </a:spcBef>
        <a:spcAft>
          <a:spcPct val="0"/>
        </a:spcAft>
        <a:buClr>
          <a:srgbClr val="FF9966"/>
        </a:buClr>
        <a:buSzPct val="70000"/>
        <a:buFont typeface="Wingdings" pitchFamily="2" charset="2"/>
        <a:buChar char="n"/>
        <a:defRPr sz="2400">
          <a:solidFill>
            <a:schemeClr val="tx1"/>
          </a:solidFill>
          <a:latin typeface="+mn-lt"/>
          <a:ea typeface="+mn-ea"/>
        </a:defRPr>
      </a:lvl3pPr>
      <a:lvl4pPr marL="1600200" indent="-228600" algn="l" rtl="0" eaLnBrk="0" fontAlgn="base" hangingPunct="0">
        <a:lnSpc>
          <a:spcPct val="120000"/>
        </a:lnSpc>
        <a:spcBef>
          <a:spcPct val="20000"/>
        </a:spcBef>
        <a:spcAft>
          <a:spcPct val="0"/>
        </a:spcAft>
        <a:buClr>
          <a:srgbClr val="FF33CC"/>
        </a:buClr>
        <a:buSzPct val="60000"/>
        <a:buFont typeface="Wingdings" pitchFamily="2" charset="2"/>
        <a:buChar char="u"/>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pku.edu.c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gdqy.edu.cn/"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pku.edu.c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baidu.com/" TargetMode="External"/><Relationship Id="rId2" Type="http://schemas.openxmlformats.org/officeDocument/2006/relationships/hyperlink" Target="http://www.edu.cn/"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80.xml"/><Relationship Id="rId5" Type="http://schemas.openxmlformats.org/officeDocument/2006/relationships/slide" Target="slide66.xml"/><Relationship Id="rId4" Type="http://schemas.openxmlformats.org/officeDocument/2006/relationships/slide" Target="slide5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pku.edu.cn/"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172.18.45.216:8080&#65292;&#23601;&#21487;&#27983;&#35272;"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ftp://172.18.45.216/"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file:///\\new" TargetMode="Externa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5.xml.rels><?xml version="1.0" encoding="UTF-8" standalone="yes"?>
<Relationships xmlns="http://schemas.openxmlformats.org/package/2006/relationships"><Relationship Id="rId2" Type="http://schemas.openxmlformats.org/officeDocument/2006/relationships/hyperlink" Target="file:///\\new"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slide" Target="slide93.xml"/><Relationship Id="rId1" Type="http://schemas.openxmlformats.org/officeDocument/2006/relationships/slideLayout" Target="../slideLayouts/slideLayout2.xml"/><Relationship Id="rId4" Type="http://schemas.openxmlformats.org/officeDocument/2006/relationships/slide" Target="slide9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edu.cn/" TargetMode="Externa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hyperlink" Target="http://www.edu.cn/" TargetMode="Externa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
            </a:r>
            <a:br>
              <a:rPr lang="zh-CN" altLang="en-US" dirty="0"/>
            </a:br>
            <a:r>
              <a:rPr lang="zh-CN" altLang="en-US" dirty="0"/>
              <a:t>计算机应用基础教程（第二版）（</a:t>
            </a:r>
            <a:r>
              <a:rPr lang="en-US" altLang="zh-CN" dirty="0"/>
              <a:t>Windows 7+Office 2010</a:t>
            </a:r>
            <a:r>
              <a:rPr lang="zh-CN" altLang="en-US" dirty="0"/>
              <a:t>）</a:t>
            </a:r>
            <a:endParaRPr lang="zh-CN" altLang="en-US" dirty="0"/>
          </a:p>
        </p:txBody>
      </p:sp>
      <p:sp>
        <p:nvSpPr>
          <p:cNvPr id="3" name="副标题 2"/>
          <p:cNvSpPr>
            <a:spLocks noGrp="1"/>
          </p:cNvSpPr>
          <p:nvPr>
            <p:ph type="subTitle" idx="1"/>
          </p:nvPr>
        </p:nvSpPr>
        <p:spPr/>
        <p:txBody>
          <a:bodyPr/>
          <a:lstStyle/>
          <a:p>
            <a:r>
              <a:rPr lang="zh-CN" altLang="en-US" sz="2000" dirty="0" smtClean="0">
                <a:solidFill>
                  <a:srgbClr val="6600FF"/>
                </a:solidFill>
              </a:rPr>
              <a:t>主编   贺秋芳 </a:t>
            </a:r>
            <a:r>
              <a:rPr lang="zh-CN" altLang="en-US" sz="2000" dirty="0">
                <a:solidFill>
                  <a:srgbClr val="6600FF"/>
                </a:solidFill>
              </a:rPr>
              <a:t>李久仲 汪</a:t>
            </a:r>
            <a:r>
              <a:rPr lang="zh-CN" altLang="en-US" sz="2000" dirty="0" smtClean="0">
                <a:solidFill>
                  <a:srgbClr val="6600FF"/>
                </a:solidFill>
              </a:rPr>
              <a:t>清明</a:t>
            </a:r>
            <a:endParaRPr lang="en-US" altLang="zh-CN" sz="2000" dirty="0" smtClean="0">
              <a:solidFill>
                <a:srgbClr val="6600FF"/>
              </a:solidFill>
            </a:endParaRPr>
          </a:p>
          <a:p>
            <a:endParaRPr lang="en-US" altLang="zh-CN" sz="2000" dirty="0">
              <a:solidFill>
                <a:srgbClr val="6600FF"/>
              </a:solidFill>
            </a:endParaRPr>
          </a:p>
          <a:p>
            <a:endParaRPr lang="en-US" altLang="zh-CN" sz="2000" dirty="0" smtClean="0">
              <a:solidFill>
                <a:srgbClr val="6600FF"/>
              </a:solidFill>
            </a:endParaRPr>
          </a:p>
          <a:p>
            <a:endParaRPr lang="en-US" altLang="zh-CN" sz="2000" dirty="0">
              <a:solidFill>
                <a:srgbClr val="6600FF"/>
              </a:solidFill>
            </a:endParaRPr>
          </a:p>
          <a:p>
            <a:pPr algn="r"/>
            <a:r>
              <a:rPr lang="zh-CN" altLang="en-US" sz="2000" dirty="0" smtClean="0">
                <a:solidFill>
                  <a:srgbClr val="6600FF"/>
                </a:solidFill>
              </a:rPr>
              <a:t>中国水利水电出版社</a:t>
            </a:r>
            <a:endParaRPr lang="zh-CN" altLang="en-US" sz="2000" dirty="0">
              <a:solidFill>
                <a:srgbClr val="6600FF"/>
              </a:solidFill>
            </a:endParaRPr>
          </a:p>
        </p:txBody>
      </p:sp>
    </p:spTree>
    <p:extLst>
      <p:ext uri="{BB962C8B-B14F-4D97-AF65-F5344CB8AC3E}">
        <p14:creationId xmlns:p14="http://schemas.microsoft.com/office/powerpoint/2010/main" val="4211362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1268" name="Rectangle 5"/>
          <p:cNvSpPr>
            <a:spLocks noGrp="1" noChangeArrowheads="1"/>
          </p:cNvSpPr>
          <p:nvPr>
            <p:ph type="body" idx="1"/>
          </p:nvPr>
        </p:nvSpPr>
        <p:spPr/>
        <p:txBody>
          <a:bodyPr/>
          <a:lstStyle/>
          <a:p>
            <a:pPr marL="538162" lvl="1" indent="0">
              <a:buNone/>
            </a:pPr>
            <a:r>
              <a:rPr lang="en-US" altLang="zh-CN" dirty="0" smtClean="0"/>
              <a:t>1</a:t>
            </a:r>
            <a:r>
              <a:rPr lang="zh-CN" altLang="en-US" dirty="0" smtClean="0"/>
              <a:t>．星形结构</a:t>
            </a:r>
          </a:p>
          <a:p>
            <a:pPr marL="989013" lvl="2" indent="0">
              <a:buNone/>
            </a:pPr>
            <a:r>
              <a:rPr lang="zh-CN" altLang="en-US" dirty="0" smtClean="0"/>
              <a:t>星形结构以中央节点为中心，网络中其他任何一个节点都只与中央节点直接相连。任何两个端点之间的通信都通过中央节点控制。中央节点的可靠性、吞吐能力直接影响到全网的运行，是全网的通信瓶颈。 </a:t>
            </a:r>
          </a:p>
          <a:p>
            <a:pPr marL="538162" lvl="1" indent="0">
              <a:buNone/>
            </a:pPr>
            <a:r>
              <a:rPr lang="en-US" altLang="zh-CN" dirty="0" smtClean="0"/>
              <a:t>2</a:t>
            </a:r>
            <a:r>
              <a:rPr lang="zh-CN" altLang="en-US" dirty="0" smtClean="0"/>
              <a:t>．总线形结构</a:t>
            </a:r>
          </a:p>
          <a:p>
            <a:pPr marL="874713" lvl="2" indent="0">
              <a:buNone/>
            </a:pPr>
            <a:r>
              <a:rPr lang="zh-CN" altLang="en-US" dirty="0" smtClean="0"/>
              <a:t>在总线形结构中，采用单一的信道作为传输介质，所有的站点通过专门的连接器连到这个公共的信道（总线）上。信息在总线上传输并能被任何一个结点所接收。总线成了所有结点的公共通道。</a:t>
            </a:r>
          </a:p>
          <a:p>
            <a:pPr lvl="1"/>
            <a:endParaRPr lang="zh-CN" altLang="en-US" dirty="0" smtClean="0"/>
          </a:p>
          <a:p>
            <a:pPr lvl="1"/>
            <a:endParaRPr lang="zh-CN" altLang="en-US" dirty="0" smtClean="0"/>
          </a:p>
          <a:p>
            <a:pPr lvl="2"/>
            <a:endParaRPr lang="zh-CN" altLang="en-US" dirty="0"/>
          </a:p>
        </p:txBody>
      </p:sp>
      <p:sp>
        <p:nvSpPr>
          <p:cNvPr id="11266"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F89E207A-BC02-47DE-8484-5B4BD4483321}" type="slidenum">
              <a:rPr lang="en-US" altLang="zh-CN" smtClean="0"/>
              <a:pPr/>
              <a:t>10</a:t>
            </a:fld>
            <a:endParaRPr lang="en-US" altLang="zh-CN"/>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326A8D6E-5A0D-496A-8793-882630D9C6DC}" type="slidenum">
              <a:rPr lang="en-US" altLang="zh-CN"/>
              <a:pPr eaLnBrk="1" hangingPunct="1"/>
              <a:t>100</a:t>
            </a:fld>
            <a:endParaRPr lang="en-US" altLang="zh-CN"/>
          </a:p>
        </p:txBody>
      </p:sp>
      <p:sp>
        <p:nvSpPr>
          <p:cNvPr id="112643" name="Rectangle 2"/>
          <p:cNvSpPr>
            <a:spLocks noGrp="1" noChangeArrowheads="1"/>
          </p:cNvSpPr>
          <p:nvPr>
            <p:ph type="title"/>
          </p:nvPr>
        </p:nvSpPr>
        <p:spPr/>
        <p:txBody>
          <a:bodyPr/>
          <a:lstStyle/>
          <a:p>
            <a:pPr eaLnBrk="1" hangingPunct="1"/>
            <a:endParaRPr lang="zh-CN" altLang="zh-CN" smtClean="0"/>
          </a:p>
        </p:txBody>
      </p:sp>
      <p:sp>
        <p:nvSpPr>
          <p:cNvPr id="112644"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r>
              <a:rPr lang="en-US" altLang="zh-CN"/>
              <a:t>⑥</a:t>
            </a:r>
            <a:r>
              <a:t>信息共享</a:t>
            </a:r>
          </a:p>
          <a:p>
            <a:pPr lvl="2" eaLnBrk="1" hangingPunct="1">
              <a:buFont typeface="Wingdings" pitchFamily="2" charset="2"/>
              <a:buNone/>
            </a:pPr>
            <a:r>
              <a:t>可以建立</a:t>
            </a:r>
            <a:r>
              <a:rPr lang="en-US" altLang="zh-CN"/>
              <a:t>FTP</a:t>
            </a:r>
            <a:r>
              <a:t>站点实现文件资源共享，具体方法参见本单元任务三中有关内容。还可通过设置共享属性的方法共享文件夹及硬件设置，具体操作详见第二单元的相关案例。</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386295BE-CD8D-4649-93BF-7447CB5EAC9B}" type="slidenum">
              <a:rPr lang="en-US" altLang="zh-CN"/>
              <a:pPr eaLnBrk="1" hangingPunct="1"/>
              <a:t>101</a:t>
            </a:fld>
            <a:endParaRPr lang="en-US" altLang="zh-CN"/>
          </a:p>
        </p:txBody>
      </p:sp>
      <p:sp>
        <p:nvSpPr>
          <p:cNvPr id="113667" name="Rectangle 2"/>
          <p:cNvSpPr>
            <a:spLocks noGrp="1" noChangeArrowheads="1"/>
          </p:cNvSpPr>
          <p:nvPr>
            <p:ph type="title"/>
          </p:nvPr>
        </p:nvSpPr>
        <p:spPr/>
        <p:txBody>
          <a:bodyPr/>
          <a:lstStyle/>
          <a:p>
            <a:pPr eaLnBrk="1" hangingPunct="1"/>
            <a:endParaRPr lang="zh-CN" altLang="zh-CN" smtClean="0"/>
          </a:p>
        </p:txBody>
      </p:sp>
      <p:sp>
        <p:nvSpPr>
          <p:cNvPr id="113668" name="Rectangle 3"/>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lang="en-US" altLang="zh-CN"/>
              <a:t>5</a:t>
            </a:r>
            <a:r>
              <a:t>．评价与总结</a:t>
            </a:r>
          </a:p>
          <a:p>
            <a:pPr lvl="2" eaLnBrk="1" hangingPunct="1">
              <a:buFont typeface="Wingdings" pitchFamily="2" charset="2"/>
              <a:buNone/>
            </a:pPr>
            <a:r>
              <a:t>根据学生课堂实践的情况进行点评、总结。</a:t>
            </a:r>
          </a:p>
          <a:p>
            <a:pPr lvl="2" eaLnBrk="1" hangingPunct="1">
              <a:buFont typeface="Wingdings" pitchFamily="2" charset="2"/>
              <a:buNone/>
            </a:pPr>
            <a:r>
              <a:rPr lang="en-US" altLang="zh-CN"/>
              <a:t>6</a:t>
            </a:r>
            <a:r>
              <a:t>．课外延伸</a:t>
            </a:r>
          </a:p>
          <a:p>
            <a:pPr lvl="2" eaLnBrk="1" hangingPunct="1">
              <a:buFont typeface="Wingdings" pitchFamily="2" charset="2"/>
              <a:buNone/>
            </a:pPr>
            <a:r>
              <a:t>（</a:t>
            </a:r>
            <a:r>
              <a:rPr lang="en-US" altLang="zh-CN"/>
              <a:t>1</a:t>
            </a:r>
            <a:r>
              <a:t>）课外练习</a:t>
            </a:r>
          </a:p>
          <a:p>
            <a:pPr lvl="2" eaLnBrk="1" hangingPunct="1">
              <a:buFont typeface="Wingdings" pitchFamily="2" charset="2"/>
              <a:buNone/>
            </a:pPr>
            <a:r>
              <a:t>①双绞线制作实践。</a:t>
            </a:r>
          </a:p>
          <a:p>
            <a:pPr lvl="2" eaLnBrk="1" hangingPunct="1">
              <a:buFont typeface="Wingdings" pitchFamily="2" charset="2"/>
              <a:buNone/>
            </a:pPr>
            <a:r>
              <a:t>②有条件的学校可进行局域网组网练习。</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2292" name="Rectangle 3"/>
          <p:cNvSpPr>
            <a:spLocks noGrp="1" noChangeArrowheads="1"/>
          </p:cNvSpPr>
          <p:nvPr>
            <p:ph type="body" idx="1"/>
          </p:nvPr>
        </p:nvSpPr>
        <p:spPr/>
        <p:txBody>
          <a:bodyPr/>
          <a:lstStyle/>
          <a:p>
            <a:pPr marL="538162" lvl="1" indent="0">
              <a:buNone/>
            </a:pPr>
            <a:r>
              <a:rPr lang="en-US" altLang="zh-CN" dirty="0" smtClean="0"/>
              <a:t>3</a:t>
            </a:r>
            <a:r>
              <a:rPr lang="zh-CN" altLang="en-US" dirty="0" smtClean="0"/>
              <a:t>．环形结构</a:t>
            </a:r>
          </a:p>
          <a:p>
            <a:pPr marL="538162" lvl="1" indent="0">
              <a:buNone/>
            </a:pPr>
            <a:r>
              <a:rPr lang="zh-CN" altLang="en-US" sz="2200" dirty="0" smtClean="0"/>
              <a:t>环形结构中，系统通过公共传输线路组成闭环连接，信息在环路中单向传送。</a:t>
            </a:r>
          </a:p>
          <a:p>
            <a:pPr marL="538162" lvl="1" indent="0">
              <a:buNone/>
            </a:pPr>
            <a:r>
              <a:rPr lang="zh-CN" altLang="en-US" sz="2200" dirty="0" smtClean="0"/>
              <a:t>环形网的优点是网上每个结点地位平等，每个结点能获得平行控制权，容易实现高速及长距离传送。其缺点是由于通信线路的自我闭合，扩充不方便，一旦环中某处出了故障，就会导致整个网络不能工作</a:t>
            </a:r>
            <a:r>
              <a:rPr lang="en-US" altLang="zh-CN" sz="2200" dirty="0" smtClean="0"/>
              <a:t>.</a:t>
            </a:r>
            <a:endParaRPr lang="zh-CN" altLang="en-US" sz="2200" dirty="0" smtClean="0"/>
          </a:p>
          <a:p>
            <a:pPr marL="538162" lvl="1" indent="0">
              <a:buNone/>
            </a:pPr>
            <a:r>
              <a:rPr lang="en-US" altLang="zh-CN" dirty="0" smtClean="0"/>
              <a:t>4</a:t>
            </a:r>
            <a:r>
              <a:rPr lang="zh-CN" altLang="en-US" dirty="0" smtClean="0"/>
              <a:t>．树形结构</a:t>
            </a:r>
          </a:p>
          <a:p>
            <a:pPr lvl="1"/>
            <a:endParaRPr lang="zh-CN" altLang="en-US" dirty="0" smtClean="0"/>
          </a:p>
          <a:p>
            <a:pPr lvl="1"/>
            <a:endParaRPr lang="zh-CN" altLang="en-US" dirty="0"/>
          </a:p>
        </p:txBody>
      </p:sp>
      <p:sp>
        <p:nvSpPr>
          <p:cNvPr id="12290"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0D5F5BDB-E77B-492F-A319-7747B332747E}" type="slidenum">
              <a:rPr lang="en-US" altLang="zh-CN" smtClean="0"/>
              <a:pPr/>
              <a:t>11</a:t>
            </a:fld>
            <a:endParaRPr lang="en-US" altLang="zh-CN"/>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3316" name="Rectangle 3"/>
          <p:cNvSpPr>
            <a:spLocks noGrp="1" noChangeArrowheads="1"/>
          </p:cNvSpPr>
          <p:nvPr>
            <p:ph type="body" idx="1"/>
          </p:nvPr>
        </p:nvSpPr>
        <p:spPr/>
        <p:txBody>
          <a:bodyPr/>
          <a:lstStyle/>
          <a:p>
            <a:pPr marL="538162" lvl="1" indent="0">
              <a:buNone/>
            </a:pPr>
            <a:r>
              <a:rPr lang="zh-CN" altLang="en-US" sz="2200" dirty="0" smtClean="0"/>
              <a:t>树形结构是从星形结构演变而来的，因此它具有与星形结构相似的特点。这种结构管理比较简单，管理软件也易于实现，是一种集中分层次的管理形式；但各结点之间信息难以流通，资源共享能力差。如图</a:t>
            </a:r>
            <a:r>
              <a:rPr lang="en-US" altLang="zh-CN" sz="2200" dirty="0" smtClean="0"/>
              <a:t>6-2</a:t>
            </a:r>
            <a:r>
              <a:rPr lang="zh-CN" altLang="en-US" sz="2200" dirty="0" smtClean="0"/>
              <a:t>（</a:t>
            </a:r>
            <a:r>
              <a:rPr lang="en-US" altLang="zh-CN" sz="2200" dirty="0" smtClean="0"/>
              <a:t>C</a:t>
            </a:r>
            <a:r>
              <a:rPr lang="zh-CN" altLang="en-US" sz="2200" dirty="0" smtClean="0"/>
              <a:t>）所示。</a:t>
            </a:r>
          </a:p>
          <a:p>
            <a:pPr marL="538162" lvl="1" indent="0">
              <a:buNone/>
            </a:pPr>
            <a:r>
              <a:rPr lang="en-US" altLang="zh-CN" dirty="0" smtClean="0"/>
              <a:t>5</a:t>
            </a:r>
            <a:r>
              <a:rPr lang="zh-CN" altLang="en-US" dirty="0" smtClean="0"/>
              <a:t>．网状形结构</a:t>
            </a:r>
            <a:endParaRPr lang="en-US" altLang="zh-CN" dirty="0" smtClean="0"/>
          </a:p>
          <a:p>
            <a:pPr marL="874713" lvl="2" indent="0">
              <a:buNone/>
            </a:pPr>
            <a:r>
              <a:rPr lang="zh-CN" altLang="zh-CN" dirty="0"/>
              <a:t>网状形结构网络中每一个结点都有多条路径与网络相连，即使一条线路出现故障，网络仍能正常工作，但必须进行路由选择。这种结构可靠性高，但网络控制和路由选择较为复杂，一般用于广域网。</a:t>
            </a:r>
          </a:p>
          <a:p>
            <a:pPr marL="874713" lvl="2" indent="0">
              <a:buNone/>
            </a:pPr>
            <a:endParaRPr lang="zh-CN" altLang="en-US" dirty="0" smtClean="0"/>
          </a:p>
          <a:p>
            <a:pPr lvl="1"/>
            <a:endParaRPr lang="zh-CN" altLang="en-US" dirty="0" smtClean="0"/>
          </a:p>
          <a:p>
            <a:pPr lvl="1"/>
            <a:endParaRPr lang="zh-CN" altLang="en-US" dirty="0" smtClean="0"/>
          </a:p>
          <a:p>
            <a:endParaRPr lang="zh-CN" altLang="en-US" dirty="0"/>
          </a:p>
        </p:txBody>
      </p:sp>
      <p:sp>
        <p:nvSpPr>
          <p:cNvPr id="13314"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7F7088E6-D63D-41BC-B75C-C6F36452C904}" type="slidenum">
              <a:rPr lang="en-US" altLang="zh-CN" smtClean="0"/>
              <a:pPr/>
              <a:t>12</a:t>
            </a:fld>
            <a:endParaRPr lang="en-US" altLang="zh-CN"/>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1FAF760-4649-443E-80A7-A5464E96C2D8}" type="slidenum">
              <a:rPr lang="en-US" altLang="zh-CN"/>
              <a:pPr eaLnBrk="1" hangingPunct="1"/>
              <a:t>13</a:t>
            </a:fld>
            <a:endParaRPr lang="en-US" altLang="zh-CN"/>
          </a:p>
        </p:txBody>
      </p:sp>
      <p:sp>
        <p:nvSpPr>
          <p:cNvPr id="14339" name="Rectangle 2"/>
          <p:cNvSpPr>
            <a:spLocks noGrp="1" noChangeArrowheads="1"/>
          </p:cNvSpPr>
          <p:nvPr>
            <p:ph type="title"/>
          </p:nvPr>
        </p:nvSpPr>
        <p:spPr/>
        <p:txBody>
          <a:bodyPr/>
          <a:lstStyle/>
          <a:p>
            <a:pPr eaLnBrk="1" hangingPunct="1"/>
            <a:endParaRPr lang="zh-CN" altLang="zh-CN" smtClean="0"/>
          </a:p>
        </p:txBody>
      </p:sp>
      <p:sp>
        <p:nvSpPr>
          <p:cNvPr id="14340" name="Rectangle 3"/>
          <p:cNvSpPr>
            <a:spLocks noGrp="1" noChangeArrowheads="1"/>
          </p:cNvSpPr>
          <p:nvPr>
            <p:ph type="body" idx="1"/>
          </p:nvPr>
        </p:nvSpPr>
        <p:spPr>
          <a:xfrm>
            <a:off x="763588" y="1570038"/>
            <a:ext cx="8197850" cy="4535487"/>
          </a:xfrm>
        </p:spPr>
        <p:txBody>
          <a:bodyPr/>
          <a:lstStyle/>
          <a:p>
            <a:pPr eaLnBrk="1" hangingPunct="1"/>
            <a:endParaRPr altLang="zh-CN"/>
          </a:p>
        </p:txBody>
      </p:sp>
      <p:pic>
        <p:nvPicPr>
          <p:cNvPr id="1434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628775"/>
            <a:ext cx="7848600" cy="42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5364" name="Rectangle 3"/>
          <p:cNvSpPr>
            <a:spLocks noGrp="1" noChangeArrowheads="1"/>
          </p:cNvSpPr>
          <p:nvPr>
            <p:ph type="body" idx="1"/>
          </p:nvPr>
        </p:nvSpPr>
        <p:spPr/>
        <p:txBody>
          <a:bodyPr/>
          <a:lstStyle/>
          <a:p>
            <a:pPr marL="0" indent="0">
              <a:buNone/>
            </a:pPr>
            <a:r>
              <a:rPr lang="zh-CN" altLang="en-US" dirty="0" smtClean="0"/>
              <a:t>（四）  </a:t>
            </a:r>
            <a:r>
              <a:rPr lang="en-US" altLang="zh-CN" dirty="0" smtClean="0"/>
              <a:t>Internet  </a:t>
            </a:r>
            <a:r>
              <a:rPr lang="zh-CN" altLang="en-US" dirty="0" smtClean="0"/>
              <a:t>概述</a:t>
            </a:r>
          </a:p>
          <a:p>
            <a:pPr marL="538162" lvl="1" indent="0">
              <a:buNone/>
            </a:pPr>
            <a:r>
              <a:rPr lang="en-US" altLang="zh-CN" dirty="0" smtClean="0"/>
              <a:t>1</a:t>
            </a:r>
            <a:r>
              <a:rPr lang="zh-CN" altLang="en-US" dirty="0" smtClean="0"/>
              <a:t>．</a:t>
            </a:r>
            <a:r>
              <a:rPr lang="en-US" altLang="zh-CN" dirty="0" smtClean="0"/>
              <a:t>Internet</a:t>
            </a:r>
            <a:r>
              <a:rPr lang="zh-CN" altLang="en-US" dirty="0" smtClean="0"/>
              <a:t>起源及我国</a:t>
            </a:r>
            <a:r>
              <a:rPr lang="en-US" altLang="zh-CN" dirty="0" smtClean="0"/>
              <a:t>Internet</a:t>
            </a:r>
            <a:r>
              <a:rPr lang="zh-CN" altLang="en-US" dirty="0" smtClean="0"/>
              <a:t>发展现状</a:t>
            </a:r>
          </a:p>
          <a:p>
            <a:pPr lvl="1"/>
            <a:r>
              <a:rPr lang="en-US" altLang="zh-CN" sz="2000" dirty="0" smtClean="0"/>
              <a:t>Internet </a:t>
            </a:r>
            <a:r>
              <a:rPr lang="zh-CN" altLang="en-US" sz="2000" dirty="0" smtClean="0"/>
              <a:t>起源于美国的</a:t>
            </a:r>
            <a:r>
              <a:rPr lang="en-US" altLang="zh-CN" sz="2000" dirty="0" err="1" smtClean="0">
                <a:solidFill>
                  <a:srgbClr val="FF0000"/>
                </a:solidFill>
              </a:rPr>
              <a:t>ARPAnet</a:t>
            </a:r>
            <a:r>
              <a:rPr lang="en-US" altLang="zh-CN" sz="2000" dirty="0" smtClean="0">
                <a:solidFill>
                  <a:srgbClr val="FF0000"/>
                </a:solidFill>
              </a:rPr>
              <a:t>(</a:t>
            </a:r>
            <a:r>
              <a:rPr lang="zh-CN" altLang="en-US" sz="2000" dirty="0" smtClean="0">
                <a:solidFill>
                  <a:srgbClr val="FF0000"/>
                </a:solidFill>
              </a:rPr>
              <a:t>阿帕网</a:t>
            </a:r>
            <a:r>
              <a:rPr lang="en-US" altLang="zh-CN" sz="2000" dirty="0" smtClean="0">
                <a:solidFill>
                  <a:srgbClr val="FF0000"/>
                </a:solidFill>
              </a:rPr>
              <a:t>)</a:t>
            </a:r>
            <a:r>
              <a:rPr lang="zh-CN" altLang="en-US" sz="2000" dirty="0" smtClean="0"/>
              <a:t>。</a:t>
            </a:r>
            <a:r>
              <a:rPr lang="en-US" altLang="zh-CN" sz="2000" dirty="0" smtClean="0"/>
              <a:t>1969</a:t>
            </a:r>
            <a:r>
              <a:rPr lang="zh-CN" altLang="en-US" sz="2000" dirty="0" smtClean="0"/>
              <a:t>年，美国国防部高级研究计划局</a:t>
            </a:r>
            <a:r>
              <a:rPr lang="en-US" altLang="zh-CN" sz="2000" dirty="0" err="1" smtClean="0"/>
              <a:t>ARPA</a:t>
            </a:r>
            <a:r>
              <a:rPr lang="en-US" altLang="zh-CN" sz="2000" dirty="0" smtClean="0"/>
              <a:t> (Advanced Research Project Agency)</a:t>
            </a:r>
            <a:r>
              <a:rPr lang="zh-CN" altLang="en-US" sz="2000" dirty="0" smtClean="0"/>
              <a:t>决定建立</a:t>
            </a:r>
            <a:r>
              <a:rPr lang="en-US" altLang="zh-CN" sz="2000" dirty="0" err="1" smtClean="0"/>
              <a:t>ARPAnet</a:t>
            </a:r>
            <a:r>
              <a:rPr lang="zh-CN" altLang="en-US" sz="2000" dirty="0" smtClean="0"/>
              <a:t>，把美国重要军事基地及研究中心的计算机用通信线路连接起来。首批连网的主机只有</a:t>
            </a:r>
            <a:r>
              <a:rPr lang="en-US" altLang="zh-CN" sz="2000" dirty="0" smtClean="0"/>
              <a:t>4</a:t>
            </a:r>
            <a:r>
              <a:rPr lang="zh-CN" altLang="en-US" sz="2000" dirty="0" smtClean="0"/>
              <a:t>台。</a:t>
            </a:r>
          </a:p>
          <a:p>
            <a:pPr lvl="1"/>
            <a:r>
              <a:rPr lang="en-US" altLang="zh-CN" sz="2000" dirty="0" smtClean="0"/>
              <a:t>Internet</a:t>
            </a:r>
            <a:r>
              <a:rPr lang="zh-CN" altLang="en-US" sz="2000" dirty="0" smtClean="0"/>
              <a:t>在中国起步较晚。</a:t>
            </a:r>
            <a:r>
              <a:rPr lang="en-US" altLang="zh-CN" sz="2000" dirty="0" smtClean="0"/>
              <a:t>1994</a:t>
            </a:r>
            <a:r>
              <a:rPr lang="zh-CN" altLang="en-US" sz="2000" dirty="0" smtClean="0"/>
              <a:t>年中国</a:t>
            </a:r>
            <a:r>
              <a:rPr lang="en-US" altLang="zh-CN" sz="2000" dirty="0" smtClean="0"/>
              <a:t>Internet</a:t>
            </a:r>
            <a:r>
              <a:rPr lang="zh-CN" altLang="en-US" sz="2000" dirty="0" smtClean="0"/>
              <a:t>只有一个国际出口，</a:t>
            </a:r>
            <a:r>
              <a:rPr lang="en-US" altLang="zh-CN" sz="2000" dirty="0" smtClean="0"/>
              <a:t>300</a:t>
            </a:r>
            <a:r>
              <a:rPr lang="zh-CN" altLang="en-US" sz="2000" dirty="0" smtClean="0"/>
              <a:t>多个入网用户，但到</a:t>
            </a:r>
            <a:r>
              <a:rPr lang="en-US" altLang="zh-CN" sz="2000" dirty="0" smtClean="0"/>
              <a:t>2013</a:t>
            </a:r>
            <a:r>
              <a:rPr lang="zh-CN" altLang="en-US" sz="2000" dirty="0" smtClean="0"/>
              <a:t>年</a:t>
            </a:r>
            <a:r>
              <a:rPr lang="en-US" altLang="zh-CN" sz="2000" dirty="0" smtClean="0"/>
              <a:t>12</a:t>
            </a:r>
            <a:r>
              <a:rPr lang="zh-CN" altLang="en-US" sz="2000" dirty="0" smtClean="0"/>
              <a:t>月，中国网民规模达</a:t>
            </a:r>
            <a:r>
              <a:rPr lang="en-US" altLang="zh-CN" sz="2000" dirty="0" smtClean="0"/>
              <a:t>6.18</a:t>
            </a:r>
            <a:r>
              <a:rPr lang="zh-CN" altLang="en-US" sz="2000" dirty="0" smtClean="0"/>
              <a:t>亿，互联网普及率为</a:t>
            </a:r>
            <a:r>
              <a:rPr lang="en-US" altLang="zh-CN" sz="2000" dirty="0" smtClean="0"/>
              <a:t>45.8%</a:t>
            </a:r>
            <a:r>
              <a:rPr lang="zh-CN" altLang="en-US" sz="2000" dirty="0" smtClean="0"/>
              <a:t>。</a:t>
            </a:r>
            <a:r>
              <a:rPr lang="zh-CN" altLang="zh-CN" sz="2000" dirty="0"/>
              <a:t>目前互联网已成为人们生活、工作、学习不可或缺的</a:t>
            </a:r>
            <a:r>
              <a:rPr lang="zh-CN" altLang="zh-CN" sz="2000" dirty="0" smtClean="0"/>
              <a:t>工具</a:t>
            </a:r>
            <a:r>
              <a:rPr lang="zh-CN" altLang="en-US" sz="2000" dirty="0" smtClean="0"/>
              <a:t>。</a:t>
            </a:r>
            <a:endParaRPr lang="zh-CN" altLang="en-US" sz="2000" dirty="0"/>
          </a:p>
        </p:txBody>
      </p:sp>
      <p:sp>
        <p:nvSpPr>
          <p:cNvPr id="15362"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DFEE0C0D-E681-46C9-AB37-3653266CA4BD}" type="slidenum">
              <a:rPr lang="en-US" altLang="zh-CN" smtClean="0"/>
              <a:pPr/>
              <a:t>14</a:t>
            </a:fld>
            <a:endParaRPr lang="en-US" altLang="zh-CN"/>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0B4BEED-9836-4094-9682-5DEAF3F80068}" type="slidenum">
              <a:rPr lang="en-US" altLang="zh-CN"/>
              <a:pPr eaLnBrk="1" hangingPunct="1"/>
              <a:t>15</a:t>
            </a:fld>
            <a:endParaRPr lang="en-US" altLang="zh-CN"/>
          </a:p>
        </p:txBody>
      </p:sp>
      <p:sp>
        <p:nvSpPr>
          <p:cNvPr id="16387" name="Rectangle 4"/>
          <p:cNvSpPr>
            <a:spLocks noGrp="1" noChangeArrowheads="1"/>
          </p:cNvSpPr>
          <p:nvPr>
            <p:ph type="title"/>
          </p:nvPr>
        </p:nvSpPr>
        <p:spPr/>
        <p:txBody>
          <a:bodyPr/>
          <a:lstStyle/>
          <a:p>
            <a:pPr eaLnBrk="1" hangingPunct="1"/>
            <a:endParaRPr lang="zh-CN" altLang="zh-CN" smtClean="0"/>
          </a:p>
        </p:txBody>
      </p:sp>
      <p:sp>
        <p:nvSpPr>
          <p:cNvPr id="16388" name="Rectangle 5"/>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lang="en-US" altLang="zh-CN"/>
              <a:t>2</a:t>
            </a:r>
            <a:r>
              <a:t>．</a:t>
            </a:r>
            <a:r>
              <a:rPr lang="en-US" altLang="zh-CN"/>
              <a:t>Internet </a:t>
            </a:r>
            <a:r>
              <a:t>提供的主要服务</a:t>
            </a:r>
          </a:p>
          <a:p>
            <a:pPr marL="993775" lvl="1" eaLnBrk="1" hangingPunct="1">
              <a:buFont typeface="Wingdings" pitchFamily="2" charset="2"/>
              <a:buNone/>
            </a:pPr>
            <a:r>
              <a:rPr lang="en-US" altLang="zh-CN"/>
              <a:t>Internet</a:t>
            </a:r>
            <a:r>
              <a:t>主要提供了以下几方面的服务：</a:t>
            </a:r>
          </a:p>
          <a:p>
            <a:pPr lvl="2" eaLnBrk="1" hangingPunct="1"/>
            <a:r>
              <a:rPr sz="2000"/>
              <a:t>电子邮件（</a:t>
            </a:r>
            <a:r>
              <a:rPr lang="en-US" altLang="zh-CN" sz="2000"/>
              <a:t>E</a:t>
            </a:r>
            <a:r>
              <a:rPr sz="2000"/>
              <a:t>－</a:t>
            </a:r>
            <a:r>
              <a:rPr lang="en-US" altLang="zh-CN" sz="2000"/>
              <a:t>mail</a:t>
            </a:r>
            <a:r>
              <a:rPr sz="2000"/>
              <a:t>）</a:t>
            </a:r>
          </a:p>
          <a:p>
            <a:pPr lvl="2" eaLnBrk="1" hangingPunct="1"/>
            <a:r>
              <a:rPr sz="2000"/>
              <a:t>文件传输（</a:t>
            </a:r>
            <a:r>
              <a:rPr lang="en-US" altLang="zh-CN" sz="2000"/>
              <a:t>FTP</a:t>
            </a:r>
            <a:r>
              <a:rPr sz="2000"/>
              <a:t>）：本地系统与网上远端站点之间的文件交换传递，传递方式分为上传和下载。 </a:t>
            </a:r>
          </a:p>
          <a:p>
            <a:pPr lvl="2" eaLnBrk="1" hangingPunct="1"/>
            <a:r>
              <a:rPr sz="2000" b="1"/>
              <a:t>信息浏览服务</a:t>
            </a:r>
            <a:r>
              <a:rPr sz="2000"/>
              <a:t>（</a:t>
            </a:r>
            <a:r>
              <a:rPr lang="en-US" altLang="zh-CN" sz="2000"/>
              <a:t>World Wide Web</a:t>
            </a:r>
            <a:r>
              <a:rPr sz="2000"/>
              <a:t>）：原意是</a:t>
            </a:r>
            <a:r>
              <a:rPr sz="2000">
                <a:latin typeface="Arial" charset="0"/>
              </a:rPr>
              <a:t>“</a:t>
            </a:r>
            <a:r>
              <a:rPr sz="2000"/>
              <a:t>遍及世界的蜘蛛网</a:t>
            </a:r>
            <a:r>
              <a:rPr sz="2000">
                <a:latin typeface="Arial" charset="0"/>
              </a:rPr>
              <a:t>”</a:t>
            </a:r>
            <a:r>
              <a:rPr sz="2000"/>
              <a:t>，被译成</a:t>
            </a:r>
            <a:r>
              <a:rPr sz="2000">
                <a:latin typeface="Arial" charset="0"/>
              </a:rPr>
              <a:t>“</a:t>
            </a:r>
            <a:r>
              <a:rPr sz="2000"/>
              <a:t>全球信息网</a:t>
            </a:r>
            <a:r>
              <a:rPr sz="2000">
                <a:latin typeface="Arial" charset="0"/>
              </a:rPr>
              <a:t>”</a:t>
            </a:r>
            <a:r>
              <a:rPr sz="2000"/>
              <a:t>或万维网，简称</a:t>
            </a:r>
            <a:r>
              <a:rPr lang="en-US" altLang="zh-CN" sz="2000"/>
              <a:t>WWW </a:t>
            </a:r>
            <a:r>
              <a:rPr sz="2000"/>
              <a:t>（</a:t>
            </a:r>
            <a:r>
              <a:rPr lang="en-US" altLang="zh-CN" sz="2000"/>
              <a:t>3W</a:t>
            </a:r>
            <a:r>
              <a:rPr sz="2000"/>
              <a:t>）或</a:t>
            </a:r>
            <a:r>
              <a:rPr lang="en-US" altLang="zh-CN" sz="2000"/>
              <a:t>Web </a:t>
            </a:r>
            <a:r>
              <a:rPr sz="2000"/>
              <a:t>。 </a:t>
            </a:r>
          </a:p>
          <a:p>
            <a:pPr lvl="2" eaLnBrk="1" hangingPunct="1"/>
            <a:r>
              <a:rPr sz="2000" b="1"/>
              <a:t>新闻组</a:t>
            </a:r>
            <a:r>
              <a:rPr sz="2000"/>
              <a:t>（</a:t>
            </a:r>
            <a:r>
              <a:rPr lang="en-US" altLang="zh-CN" sz="2000"/>
              <a:t>News Group</a:t>
            </a:r>
            <a:r>
              <a:rPr sz="2000"/>
              <a:t>）：新闻组是因特网提供的一项重要服务。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A67DA954-F679-410F-9462-F1E795C2DD88}" type="slidenum">
              <a:rPr lang="en-US" altLang="zh-CN"/>
              <a:pPr eaLnBrk="1" hangingPunct="1"/>
              <a:t>16</a:t>
            </a:fld>
            <a:endParaRPr lang="en-US" altLang="zh-CN"/>
          </a:p>
        </p:txBody>
      </p:sp>
      <p:sp>
        <p:nvSpPr>
          <p:cNvPr id="17411" name="Rectangle 2"/>
          <p:cNvSpPr>
            <a:spLocks noGrp="1" noChangeArrowheads="1"/>
          </p:cNvSpPr>
          <p:nvPr>
            <p:ph type="title"/>
          </p:nvPr>
        </p:nvSpPr>
        <p:spPr/>
        <p:txBody>
          <a:bodyPr/>
          <a:lstStyle/>
          <a:p>
            <a:pPr eaLnBrk="1" hangingPunct="1"/>
            <a:endParaRPr lang="zh-CN" altLang="zh-CN" smtClean="0"/>
          </a:p>
        </p:txBody>
      </p:sp>
      <p:sp>
        <p:nvSpPr>
          <p:cNvPr id="17412" name="Rectangle 3"/>
          <p:cNvSpPr>
            <a:spLocks noGrp="1" noChangeArrowheads="1"/>
          </p:cNvSpPr>
          <p:nvPr>
            <p:ph type="body" idx="1"/>
          </p:nvPr>
        </p:nvSpPr>
        <p:spPr>
          <a:xfrm>
            <a:off x="763588" y="1570038"/>
            <a:ext cx="8197850" cy="4535487"/>
          </a:xfrm>
        </p:spPr>
        <p:txBody>
          <a:bodyPr/>
          <a:lstStyle/>
          <a:p>
            <a:pPr lvl="2" eaLnBrk="1" hangingPunct="1"/>
            <a:r>
              <a:rPr b="1"/>
              <a:t>远程登录</a:t>
            </a:r>
            <a:r>
              <a:t>（</a:t>
            </a:r>
            <a:r>
              <a:rPr lang="en-US" altLang="zh-CN"/>
              <a:t>Telnet</a:t>
            </a:r>
            <a:r>
              <a:t>）：远程登录是在网络通讯协议</a:t>
            </a:r>
            <a:r>
              <a:rPr lang="en-US" altLang="zh-CN"/>
              <a:t>Telnet</a:t>
            </a:r>
            <a:r>
              <a:t>的支持下使本地计算机暂时成为远程计算机仿真终端的过程。要实现远程计算机上登录，必须事先成为该计算机系统的合法用户并拥有相应的帐号和口令。 </a:t>
            </a:r>
          </a:p>
          <a:p>
            <a:pPr lvl="2" eaLnBrk="1" hangingPunct="1">
              <a:buFont typeface="Wingdings" pitchFamily="2" charset="2"/>
              <a:buNone/>
            </a:pPr>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8436" name="Rectangle 7"/>
          <p:cNvSpPr>
            <a:spLocks noGrp="1" noChangeArrowheads="1"/>
          </p:cNvSpPr>
          <p:nvPr>
            <p:ph type="body" idx="1"/>
          </p:nvPr>
        </p:nvSpPr>
        <p:spPr/>
        <p:txBody>
          <a:bodyPr/>
          <a:lstStyle/>
          <a:p>
            <a:pPr marL="0" indent="0">
              <a:buNone/>
            </a:pPr>
            <a:r>
              <a:rPr lang="zh-CN" altLang="en-US" dirty="0" smtClean="0"/>
              <a:t>（五）  通信协议与</a:t>
            </a:r>
            <a:r>
              <a:rPr lang="en-US" altLang="zh-CN" dirty="0" smtClean="0"/>
              <a:t>IP</a:t>
            </a:r>
            <a:r>
              <a:rPr lang="zh-CN" altLang="en-US" dirty="0" smtClean="0"/>
              <a:t>地址</a:t>
            </a:r>
          </a:p>
          <a:p>
            <a:pPr lvl="1"/>
            <a:r>
              <a:rPr lang="zh-CN" altLang="en-US" sz="2000" dirty="0" smtClean="0"/>
              <a:t>网络协议：计算机通信双方在通信息时都遵守一定的约定和规则。这种为网络中的数据交换（通信）而建立的规则、标准或约定称为网络协议。 </a:t>
            </a:r>
          </a:p>
          <a:p>
            <a:pPr marL="538162" lvl="1" indent="0">
              <a:buNone/>
            </a:pPr>
            <a:r>
              <a:rPr lang="en-US" altLang="zh-CN" dirty="0" smtClean="0"/>
              <a:t>1</a:t>
            </a:r>
            <a:r>
              <a:rPr lang="zh-CN" altLang="en-US" dirty="0" smtClean="0"/>
              <a:t>．</a:t>
            </a:r>
            <a:r>
              <a:rPr lang="en-US" altLang="zh-CN" dirty="0" err="1" smtClean="0"/>
              <a:t>OSI</a:t>
            </a:r>
            <a:r>
              <a:rPr lang="zh-CN" altLang="en-US" dirty="0" smtClean="0"/>
              <a:t>参考模型</a:t>
            </a:r>
          </a:p>
          <a:p>
            <a:pPr lvl="1"/>
            <a:r>
              <a:rPr lang="zh-CN" altLang="en-US" sz="2000" dirty="0" smtClean="0"/>
              <a:t>国际标准化组织（</a:t>
            </a:r>
            <a:r>
              <a:rPr lang="en-US" altLang="zh-CN" sz="2000" dirty="0" smtClean="0"/>
              <a:t>ISO</a:t>
            </a:r>
            <a:r>
              <a:rPr lang="zh-CN" altLang="en-US" sz="2000" dirty="0" smtClean="0"/>
              <a:t>）制定了一套有关网络互连的世界标准</a:t>
            </a:r>
            <a:r>
              <a:rPr lang="en-US" altLang="zh-CN" sz="2000" dirty="0" smtClean="0"/>
              <a:t>—— </a:t>
            </a:r>
            <a:r>
              <a:rPr lang="en-US" altLang="zh-CN" sz="2000" dirty="0" err="1" smtClean="0"/>
              <a:t>OSI</a:t>
            </a:r>
            <a:r>
              <a:rPr lang="zh-CN" altLang="en-US" sz="2000" dirty="0" smtClean="0"/>
              <a:t>参考模型，即开放系统互连的体系结构</a:t>
            </a:r>
            <a:r>
              <a:rPr lang="en-US" altLang="zh-CN" sz="2000" dirty="0" smtClean="0"/>
              <a:t>(Open Systems Interconnection)</a:t>
            </a:r>
            <a:r>
              <a:rPr lang="zh-CN" altLang="en-US" sz="2000" dirty="0" smtClean="0"/>
              <a:t>简称</a:t>
            </a:r>
            <a:r>
              <a:rPr lang="en-US" altLang="zh-CN" sz="2000" dirty="0" err="1" smtClean="0"/>
              <a:t>OSI</a:t>
            </a:r>
            <a:r>
              <a:rPr lang="zh-CN" altLang="en-US" sz="2000" dirty="0" smtClean="0"/>
              <a:t>模型。所谓“开放”就是只要遵循</a:t>
            </a:r>
            <a:r>
              <a:rPr lang="en-US" altLang="zh-CN" sz="2000" dirty="0" err="1" smtClean="0"/>
              <a:t>OSI</a:t>
            </a:r>
            <a:r>
              <a:rPr lang="zh-CN" altLang="en-US" sz="2000" dirty="0" smtClean="0"/>
              <a:t>标准，一个系统可以与位于世界上任何地方的、也遵循</a:t>
            </a:r>
            <a:r>
              <a:rPr lang="en-US" altLang="zh-CN" sz="2000" dirty="0" err="1" smtClean="0"/>
              <a:t>OSI</a:t>
            </a:r>
            <a:r>
              <a:rPr lang="zh-CN" altLang="en-US" sz="2000" dirty="0" smtClean="0"/>
              <a:t>标准的其他任何系统进行连接。</a:t>
            </a:r>
            <a:endParaRPr lang="zh-CN" altLang="en-US" sz="2000" dirty="0"/>
          </a:p>
        </p:txBody>
      </p:sp>
      <p:sp>
        <p:nvSpPr>
          <p:cNvPr id="18434"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6B45412C-6549-4815-8AA8-6A37143FB71A}" type="slidenum">
              <a:rPr lang="en-US" altLang="zh-CN" smtClean="0"/>
              <a:pPr/>
              <a:t>17</a:t>
            </a:fld>
            <a:endParaRPr lang="en-US" altLang="zh-CN"/>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BF45CF70-14A1-4DBD-B0E1-9A5AF3740CF4}" type="slidenum">
              <a:rPr lang="en-US" altLang="zh-CN"/>
              <a:pPr eaLnBrk="1" hangingPunct="1"/>
              <a:t>18</a:t>
            </a:fld>
            <a:endParaRPr lang="en-US" altLang="zh-CN"/>
          </a:p>
        </p:txBody>
      </p:sp>
      <p:sp>
        <p:nvSpPr>
          <p:cNvPr id="19459" name="Rectangle 2"/>
          <p:cNvSpPr>
            <a:spLocks noGrp="1" noChangeArrowheads="1"/>
          </p:cNvSpPr>
          <p:nvPr>
            <p:ph type="title"/>
          </p:nvPr>
        </p:nvSpPr>
        <p:spPr/>
        <p:txBody>
          <a:bodyPr/>
          <a:lstStyle/>
          <a:p>
            <a:pPr eaLnBrk="1" hangingPunct="1"/>
            <a:endParaRPr lang="zh-CN" altLang="zh-CN" smtClean="0"/>
          </a:p>
        </p:txBody>
      </p:sp>
      <p:sp>
        <p:nvSpPr>
          <p:cNvPr id="19460" name="Rectangle 3"/>
          <p:cNvSpPr>
            <a:spLocks noGrp="1" noChangeArrowheads="1"/>
          </p:cNvSpPr>
          <p:nvPr>
            <p:ph type="body" idx="1"/>
          </p:nvPr>
        </p:nvSpPr>
        <p:spPr>
          <a:xfrm>
            <a:off x="763588" y="1570038"/>
            <a:ext cx="8197850" cy="4535487"/>
          </a:xfrm>
        </p:spPr>
        <p:txBody>
          <a:bodyPr/>
          <a:lstStyle/>
          <a:p>
            <a:pPr marL="993775" lvl="1" eaLnBrk="1" hangingPunct="1">
              <a:lnSpc>
                <a:spcPct val="130000"/>
              </a:lnSpc>
            </a:pPr>
            <a:r>
              <a:rPr lang="en-US" altLang="zh-CN"/>
              <a:t>OSI</a:t>
            </a:r>
            <a:r>
              <a:t>参考模型分为７层，从上到下七层协议分别是应用层、表示层、会话层、传输层、网络层、数据链路层、物理层。在这</a:t>
            </a:r>
            <a:r>
              <a:rPr lang="en-US" altLang="zh-CN"/>
              <a:t>7</a:t>
            </a:r>
            <a:r>
              <a:t>层体系结构中，每一层都建立在下一层的基础上，利用下一层服务来实现本层的功能，并为上一层提供服务。</a:t>
            </a:r>
            <a:r>
              <a:rPr lang="en-US" altLang="zh-CN"/>
              <a:t>7</a:t>
            </a:r>
            <a:r>
              <a:t>层协议如表</a:t>
            </a:r>
            <a:r>
              <a:rPr lang="en-US" altLang="zh-CN"/>
              <a:t>6-1</a:t>
            </a:r>
            <a:r>
              <a:t>所示。</a:t>
            </a:r>
          </a:p>
          <a:p>
            <a:pPr marL="993775" lvl="1" eaLnBrk="1" hangingPunct="1">
              <a:lnSpc>
                <a:spcPct val="130000"/>
              </a:lnSpc>
            </a:pPr>
            <a:endParaRPr lang="en-US" altLang="zh-CN"/>
          </a:p>
        </p:txBody>
      </p:sp>
      <p:pic>
        <p:nvPicPr>
          <p:cNvPr id="1946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4221163"/>
            <a:ext cx="4752975"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775E03A-C370-4178-BFCC-AB626F1C836B}" type="slidenum">
              <a:rPr lang="en-US" altLang="zh-CN"/>
              <a:pPr eaLnBrk="1" hangingPunct="1"/>
              <a:t>19</a:t>
            </a:fld>
            <a:endParaRPr lang="en-US" altLang="zh-CN"/>
          </a:p>
        </p:txBody>
      </p:sp>
      <p:sp>
        <p:nvSpPr>
          <p:cNvPr id="20483" name="Rectangle 2"/>
          <p:cNvSpPr>
            <a:spLocks noGrp="1" noChangeArrowheads="1"/>
          </p:cNvSpPr>
          <p:nvPr>
            <p:ph type="title"/>
          </p:nvPr>
        </p:nvSpPr>
        <p:spPr/>
        <p:txBody>
          <a:bodyPr/>
          <a:lstStyle/>
          <a:p>
            <a:pPr eaLnBrk="1" hangingPunct="1"/>
            <a:endParaRPr lang="zh-CN" altLang="zh-CN" smtClean="0"/>
          </a:p>
        </p:txBody>
      </p:sp>
      <p:sp>
        <p:nvSpPr>
          <p:cNvPr id="20484" name="Rectangle 3"/>
          <p:cNvSpPr>
            <a:spLocks noGrp="1" noChangeArrowheads="1"/>
          </p:cNvSpPr>
          <p:nvPr>
            <p:ph type="body" idx="1"/>
          </p:nvPr>
        </p:nvSpPr>
        <p:spPr>
          <a:xfrm>
            <a:off x="763588" y="1570038"/>
            <a:ext cx="8197850" cy="4535487"/>
          </a:xfrm>
        </p:spPr>
        <p:txBody>
          <a:bodyPr/>
          <a:lstStyle/>
          <a:p>
            <a:pPr marL="993775" lvl="1" algn="just" eaLnBrk="1" hangingPunct="1">
              <a:buFont typeface="Wingdings" pitchFamily="2" charset="2"/>
              <a:buNone/>
            </a:pPr>
            <a:r>
              <a:rPr lang="en-US" altLang="zh-CN"/>
              <a:t>2</a:t>
            </a:r>
            <a:r>
              <a:t>．</a:t>
            </a:r>
            <a:r>
              <a:rPr lang="en-US" altLang="zh-CN"/>
              <a:t>TCP/IP</a:t>
            </a:r>
            <a:r>
              <a:t>协议</a:t>
            </a:r>
          </a:p>
          <a:p>
            <a:pPr marL="993775" lvl="1" eaLnBrk="1" hangingPunct="1"/>
            <a:r>
              <a:rPr lang="en-US" altLang="zh-CN"/>
              <a:t>TCP/IP</a:t>
            </a:r>
            <a:r>
              <a:t>（</a:t>
            </a:r>
            <a:r>
              <a:rPr lang="en-US" altLang="zh-CN"/>
              <a:t>Transmission Control Protocol/Internet Protocol</a:t>
            </a:r>
            <a:r>
              <a:t>）是一种网际互联的通信协议，它是一组协议的总称，包括两个核心协议</a:t>
            </a:r>
            <a:r>
              <a:rPr lang="en-US" altLang="zh-CN"/>
              <a:t>TCP</a:t>
            </a:r>
            <a:r>
              <a:t>和</a:t>
            </a:r>
            <a:r>
              <a:rPr lang="en-US" altLang="zh-CN"/>
              <a:t>IP</a:t>
            </a:r>
            <a:r>
              <a:t>。</a:t>
            </a:r>
          </a:p>
          <a:p>
            <a:pPr marL="993775" lvl="1" eaLnBrk="1" hangingPunct="1"/>
            <a:r>
              <a:rPr lang="en-US" altLang="zh-CN"/>
              <a:t>IP </a:t>
            </a:r>
            <a:r>
              <a:t>称为网际互连协议，负责数据包从一个地方传送到另一个地方，但不能确保消息是否被对方接收。</a:t>
            </a:r>
          </a:p>
          <a:p>
            <a:pPr marL="993775" lvl="1" eaLnBrk="1" hangingPunct="1"/>
            <a:r>
              <a:rPr lang="en-US" altLang="zh-CN"/>
              <a:t>TCP </a:t>
            </a:r>
            <a:r>
              <a:t>协议称为传输控制协议，它负责提供可靠的通信服务，并对数据流量和传输拥塞等进行控制。</a:t>
            </a:r>
          </a:p>
          <a:p>
            <a:pPr eaLnBrk="1" hangingPunct="1"/>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algn="ctr" eaLnBrk="1" hangingPunct="1"/>
            <a:r>
              <a:rPr lang="zh-CN" altLang="en-US" sz="4000" b="1" smtClean="0"/>
              <a:t>第</a:t>
            </a:r>
            <a:r>
              <a:rPr lang="en-US" altLang="zh-CN" sz="4000" b="1" smtClean="0"/>
              <a:t>6</a:t>
            </a:r>
            <a:r>
              <a:rPr lang="zh-CN" altLang="en-US" sz="4000" b="1" smtClean="0"/>
              <a:t>单元</a:t>
            </a:r>
            <a:r>
              <a:rPr lang="zh-CN" altLang="en-US" b="1" smtClean="0"/>
              <a:t> </a:t>
            </a:r>
          </a:p>
        </p:txBody>
      </p:sp>
      <p:sp>
        <p:nvSpPr>
          <p:cNvPr id="3075" name="Rectangle 3"/>
          <p:cNvSpPr>
            <a:spLocks noGrp="1" noChangeArrowheads="1"/>
          </p:cNvSpPr>
          <p:nvPr>
            <p:ph type="subTitle" idx="1"/>
          </p:nvPr>
        </p:nvSpPr>
        <p:spPr/>
        <p:txBody>
          <a:bodyPr/>
          <a:lstStyle/>
          <a:p>
            <a:pPr eaLnBrk="1" hangingPunct="1"/>
            <a:r>
              <a:rPr lang="zh-CN" altLang="en-US" sz="3600" b="1" dirty="0" smtClean="0">
                <a:solidFill>
                  <a:schemeClr val="tx2"/>
                </a:solidFill>
              </a:rPr>
              <a:t>计算机网络基础</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4256BEC6-1F8D-48FC-BD83-CA7D23D289D2}" type="slidenum">
              <a:rPr lang="en-US" altLang="zh-CN"/>
              <a:pPr eaLnBrk="1" hangingPunct="1"/>
              <a:t>20</a:t>
            </a:fld>
            <a:endParaRPr lang="en-US" altLang="zh-CN"/>
          </a:p>
        </p:txBody>
      </p:sp>
      <p:sp>
        <p:nvSpPr>
          <p:cNvPr id="21507" name="Rectangle 2"/>
          <p:cNvSpPr>
            <a:spLocks noGrp="1" noChangeArrowheads="1"/>
          </p:cNvSpPr>
          <p:nvPr>
            <p:ph type="title"/>
          </p:nvPr>
        </p:nvSpPr>
        <p:spPr/>
        <p:txBody>
          <a:bodyPr/>
          <a:lstStyle/>
          <a:p>
            <a:pPr eaLnBrk="1" hangingPunct="1"/>
            <a:endParaRPr lang="zh-CN" altLang="zh-CN" smtClean="0"/>
          </a:p>
        </p:txBody>
      </p:sp>
      <p:sp>
        <p:nvSpPr>
          <p:cNvPr id="21508" name="Rectangle 3"/>
          <p:cNvSpPr>
            <a:spLocks noGrp="1" noChangeArrowheads="1"/>
          </p:cNvSpPr>
          <p:nvPr>
            <p:ph type="body" idx="1"/>
          </p:nvPr>
        </p:nvSpPr>
        <p:spPr>
          <a:xfrm>
            <a:off x="763588" y="1570038"/>
            <a:ext cx="8197850" cy="4535487"/>
          </a:xfrm>
        </p:spPr>
        <p:txBody>
          <a:bodyPr/>
          <a:lstStyle/>
          <a:p>
            <a:pPr marL="993775" lvl="1" algn="just" eaLnBrk="1" hangingPunct="1">
              <a:lnSpc>
                <a:spcPct val="140000"/>
              </a:lnSpc>
              <a:spcAft>
                <a:spcPct val="20000"/>
              </a:spcAft>
            </a:pPr>
            <a:r>
              <a:rPr lang="en-US" altLang="zh-CN">
                <a:latin typeface="Times New Roman" pitchFamily="18" charset="0"/>
              </a:rPr>
              <a:t>Internet </a:t>
            </a:r>
            <a:r>
              <a:rPr>
                <a:latin typeface="Times New Roman" pitchFamily="18" charset="0"/>
              </a:rPr>
              <a:t>上主要使用</a:t>
            </a:r>
            <a:r>
              <a:rPr lang="en-US" altLang="zh-CN">
                <a:latin typeface="Times New Roman" pitchFamily="18" charset="0"/>
              </a:rPr>
              <a:t>TCP/IP</a:t>
            </a:r>
            <a:r>
              <a:rPr>
                <a:latin typeface="Times New Roman" pitchFamily="18" charset="0"/>
              </a:rPr>
              <a:t>协议</a:t>
            </a:r>
          </a:p>
          <a:p>
            <a:pPr lvl="2" eaLnBrk="1" hangingPunct="1">
              <a:buFont typeface="Wingdings" pitchFamily="2" charset="2"/>
              <a:buNone/>
            </a:pPr>
            <a:r>
              <a:rPr lang="en-US" altLang="zh-CN">
                <a:latin typeface="宋体" charset="-122"/>
              </a:rPr>
              <a:t>TCP/IP</a:t>
            </a:r>
            <a:r>
              <a:rPr>
                <a:latin typeface="宋体" charset="-122"/>
              </a:rPr>
              <a:t>协议族中包括上百个互为关联的协议，不同功能的协议分布在不同的协议层， 几个常用协议为：</a:t>
            </a:r>
          </a:p>
          <a:p>
            <a:pPr lvl="2" eaLnBrk="1" hangingPunct="1"/>
            <a:r>
              <a:rPr kumimoji="1" lang="en-US" altLang="zh-CN"/>
              <a:t>Telnet</a:t>
            </a:r>
            <a:r>
              <a:rPr kumimoji="1"/>
              <a:t>：提供远程登录功能。</a:t>
            </a:r>
          </a:p>
          <a:p>
            <a:pPr lvl="2" eaLnBrk="1" hangingPunct="1"/>
            <a:r>
              <a:rPr kumimoji="1"/>
              <a:t>   </a:t>
            </a:r>
            <a:r>
              <a:rPr kumimoji="1" lang="en-US" altLang="zh-CN"/>
              <a:t>http: </a:t>
            </a:r>
            <a:r>
              <a:rPr kumimoji="1"/>
              <a:t>用于</a:t>
            </a:r>
            <a:r>
              <a:rPr kumimoji="1" lang="en-US" altLang="zh-CN"/>
              <a:t>WEB </a:t>
            </a:r>
            <a:r>
              <a:rPr kumimoji="1"/>
              <a:t>网页的访问</a:t>
            </a:r>
          </a:p>
          <a:p>
            <a:pPr lvl="2" eaLnBrk="1" hangingPunct="1"/>
            <a:r>
              <a:rPr kumimoji="1"/>
              <a:t>   </a:t>
            </a:r>
            <a:r>
              <a:rPr kumimoji="1" lang="en-US" altLang="zh-CN"/>
              <a:t>FTP</a:t>
            </a:r>
            <a:r>
              <a:rPr kumimoji="1"/>
              <a:t>：远程文件传输协议。</a:t>
            </a:r>
          </a:p>
          <a:p>
            <a:pPr lvl="2" eaLnBrk="1" hangingPunct="1"/>
            <a:r>
              <a:rPr kumimoji="1"/>
              <a:t>   </a:t>
            </a:r>
            <a:r>
              <a:rPr kumimoji="1" lang="en-US" altLang="zh-CN"/>
              <a:t>SMTP</a:t>
            </a:r>
            <a:r>
              <a:rPr kumimoji="1"/>
              <a:t>：简单邮件传输协议。</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D628671E-46B9-4AF9-A226-213696BB607D}" type="slidenum">
              <a:rPr lang="en-US" altLang="zh-CN"/>
              <a:pPr eaLnBrk="1" hangingPunct="1"/>
              <a:t>21</a:t>
            </a:fld>
            <a:endParaRPr lang="en-US" altLang="zh-CN"/>
          </a:p>
        </p:txBody>
      </p:sp>
      <p:sp>
        <p:nvSpPr>
          <p:cNvPr id="22531" name="Rectangle 2"/>
          <p:cNvSpPr>
            <a:spLocks noGrp="1" noChangeArrowheads="1"/>
          </p:cNvSpPr>
          <p:nvPr>
            <p:ph type="title"/>
          </p:nvPr>
        </p:nvSpPr>
        <p:spPr/>
        <p:txBody>
          <a:bodyPr/>
          <a:lstStyle/>
          <a:p>
            <a:pPr eaLnBrk="1" hangingPunct="1"/>
            <a:endParaRPr lang="zh-CN" altLang="zh-CN" smtClean="0"/>
          </a:p>
        </p:txBody>
      </p:sp>
      <p:sp>
        <p:nvSpPr>
          <p:cNvPr id="22532" name="Rectangle 3"/>
          <p:cNvSpPr>
            <a:spLocks noGrp="1" noChangeArrowheads="1"/>
          </p:cNvSpPr>
          <p:nvPr>
            <p:ph type="body" idx="1"/>
          </p:nvPr>
        </p:nvSpPr>
        <p:spPr>
          <a:xfrm>
            <a:off x="763588" y="1570038"/>
            <a:ext cx="8197850" cy="4535487"/>
          </a:xfrm>
        </p:spPr>
        <p:txBody>
          <a:bodyPr/>
          <a:lstStyle/>
          <a:p>
            <a:pPr marL="993775" lvl="1" algn="just" eaLnBrk="1" hangingPunct="1">
              <a:buFont typeface="Wingdings" pitchFamily="2" charset="2"/>
              <a:buNone/>
            </a:pPr>
            <a:r>
              <a:rPr lang="en-US" altLang="zh-CN"/>
              <a:t>3</a:t>
            </a:r>
            <a:r>
              <a:t>．</a:t>
            </a:r>
            <a:r>
              <a:rPr lang="en-US" altLang="zh-CN"/>
              <a:t>IP</a:t>
            </a:r>
            <a:r>
              <a:t>地址</a:t>
            </a:r>
          </a:p>
          <a:p>
            <a:pPr lvl="2" eaLnBrk="1" hangingPunct="1"/>
            <a:r>
              <a:rPr lang="en-US" altLang="zh-CN"/>
              <a:t>IP</a:t>
            </a:r>
            <a:r>
              <a:t>地址用</a:t>
            </a:r>
            <a:r>
              <a:rPr lang="en-US" altLang="zh-CN"/>
              <a:t>4</a:t>
            </a:r>
            <a:r>
              <a:t>个字节即由</a:t>
            </a:r>
            <a:r>
              <a:rPr lang="en-US" altLang="zh-CN"/>
              <a:t>32</a:t>
            </a:r>
            <a:r>
              <a:t>位二进制数组成。在实际应用中，将这</a:t>
            </a:r>
            <a:r>
              <a:rPr lang="en-US" altLang="zh-CN"/>
              <a:t>32</a:t>
            </a:r>
            <a:r>
              <a:t>位二进制数分成</a:t>
            </a:r>
            <a:r>
              <a:rPr lang="en-US" altLang="zh-CN"/>
              <a:t>4</a:t>
            </a:r>
            <a:r>
              <a:t>段，每段包含</a:t>
            </a:r>
            <a:r>
              <a:rPr lang="en-US" altLang="zh-CN"/>
              <a:t>8</a:t>
            </a:r>
            <a:r>
              <a:t>位二进制数。为了便于应用，将每段都转换为十进制数，段与段之间用圆点</a:t>
            </a:r>
            <a:r>
              <a:rPr>
                <a:latin typeface="Arial" charset="0"/>
              </a:rPr>
              <a:t>“</a:t>
            </a:r>
            <a:r>
              <a:rPr lang="en-US" altLang="zh-CN"/>
              <a:t>.</a:t>
            </a:r>
            <a:r>
              <a:rPr lang="en-US" altLang="zh-CN">
                <a:latin typeface="Arial" charset="0"/>
              </a:rPr>
              <a:t>”</a:t>
            </a:r>
            <a:r>
              <a:t>号隔开。如</a:t>
            </a:r>
            <a:r>
              <a:rPr lang="en-US" altLang="zh-CN"/>
              <a:t>172.16.17.01</a:t>
            </a:r>
            <a:r>
              <a:t>。每段数字范围在</a:t>
            </a:r>
            <a:r>
              <a:rPr lang="en-US" altLang="zh-CN"/>
              <a:t>0~255</a:t>
            </a:r>
            <a:r>
              <a:t>之间。</a:t>
            </a:r>
          </a:p>
          <a:p>
            <a:pPr lvl="2" eaLnBrk="1" hangingPunct="1">
              <a:spcAft>
                <a:spcPct val="30000"/>
              </a:spcAft>
            </a:pPr>
            <a:r>
              <a:rPr lang="en-US" altLang="zh-CN"/>
              <a:t>IP</a:t>
            </a:r>
            <a:r>
              <a:t>地址采用两级结构，通常分为网络</a:t>
            </a:r>
            <a:r>
              <a:rPr lang="en-US" altLang="zh-CN"/>
              <a:t>ID</a:t>
            </a:r>
            <a:r>
              <a:t>和主机</a:t>
            </a:r>
            <a:r>
              <a:rPr lang="en-US" altLang="zh-CN"/>
              <a:t>ID</a:t>
            </a:r>
            <a:r>
              <a:t>两部分。网络</a:t>
            </a:r>
            <a:r>
              <a:rPr lang="en-US" altLang="zh-CN"/>
              <a:t>ID</a:t>
            </a:r>
            <a:r>
              <a:t>可以标识一台主机所在的某一特定网络；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21F0989-724D-410F-803C-84B86B5688E2}" type="slidenum">
              <a:rPr lang="en-US" altLang="zh-CN"/>
              <a:pPr eaLnBrk="1" hangingPunct="1"/>
              <a:t>22</a:t>
            </a:fld>
            <a:endParaRPr lang="en-US" altLang="zh-CN"/>
          </a:p>
        </p:txBody>
      </p:sp>
      <p:sp>
        <p:nvSpPr>
          <p:cNvPr id="23555" name="Rectangle 4"/>
          <p:cNvSpPr>
            <a:spLocks noGrp="1" noChangeArrowheads="1"/>
          </p:cNvSpPr>
          <p:nvPr>
            <p:ph type="title"/>
          </p:nvPr>
        </p:nvSpPr>
        <p:spPr/>
        <p:txBody>
          <a:bodyPr/>
          <a:lstStyle/>
          <a:p>
            <a:pPr eaLnBrk="1" hangingPunct="1"/>
            <a:endParaRPr lang="zh-CN" altLang="zh-CN" smtClean="0"/>
          </a:p>
        </p:txBody>
      </p:sp>
      <p:sp>
        <p:nvSpPr>
          <p:cNvPr id="23556" name="Rectangle 5"/>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lang="en-US" altLang="zh-CN"/>
              <a:t>4</a:t>
            </a:r>
            <a:r>
              <a:t>．</a:t>
            </a:r>
            <a:r>
              <a:rPr lang="en-US" altLang="zh-CN"/>
              <a:t>IP</a:t>
            </a:r>
            <a:r>
              <a:t>地址分类（</a:t>
            </a:r>
            <a:r>
              <a:rPr lang="en-US" altLang="zh-CN"/>
              <a:t>A</a:t>
            </a:r>
            <a:r>
              <a:t>～</a:t>
            </a:r>
            <a:r>
              <a:rPr lang="en-US" altLang="zh-CN"/>
              <a:t>E</a:t>
            </a:r>
            <a:r>
              <a:t>）</a:t>
            </a:r>
            <a:r>
              <a:rPr lang="en-US" altLang="zh-CN"/>
              <a:t>,</a:t>
            </a:r>
            <a:r>
              <a:t>常用三类 </a:t>
            </a:r>
          </a:p>
          <a:p>
            <a:pPr marL="993775" lvl="1" eaLnBrk="1" hangingPunct="1"/>
            <a:endParaRPr lang="en-US" altLang="zh-CN"/>
          </a:p>
        </p:txBody>
      </p:sp>
      <p:graphicFrame>
        <p:nvGraphicFramePr>
          <p:cNvPr id="23557" name="Object 3"/>
          <p:cNvGraphicFramePr>
            <a:graphicFrameLocks noChangeAspect="1"/>
          </p:cNvGraphicFramePr>
          <p:nvPr/>
        </p:nvGraphicFramePr>
        <p:xfrm>
          <a:off x="755650" y="2205038"/>
          <a:ext cx="7920038" cy="3941762"/>
        </p:xfrm>
        <a:graphic>
          <a:graphicData uri="http://schemas.openxmlformats.org/presentationml/2006/ole">
            <mc:AlternateContent xmlns:mc="http://schemas.openxmlformats.org/markup-compatibility/2006">
              <mc:Choice xmlns:v="urn:schemas-microsoft-com:vml" Requires="v">
                <p:oleObj spid="_x0000_s23586" name="位图图像" r:id="rId4" imgW="5372850" imgH="2534004" progId="Paint.Picture">
                  <p:embed/>
                </p:oleObj>
              </mc:Choice>
              <mc:Fallback>
                <p:oleObj name="位图图像" r:id="rId4" imgW="5372850" imgH="2534004" progId="Paint.Picture">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2205038"/>
                        <a:ext cx="7920038" cy="3941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A52AA0E-09DD-4ABC-BD4B-C031AB4D1598}" type="slidenum">
              <a:rPr lang="en-US" altLang="zh-CN"/>
              <a:pPr eaLnBrk="1" hangingPunct="1"/>
              <a:t>23</a:t>
            </a:fld>
            <a:endParaRPr lang="en-US" altLang="zh-CN"/>
          </a:p>
        </p:txBody>
      </p:sp>
      <p:sp>
        <p:nvSpPr>
          <p:cNvPr id="24579" name="Rectangle 6"/>
          <p:cNvSpPr>
            <a:spLocks noGrp="1" noChangeArrowheads="1"/>
          </p:cNvSpPr>
          <p:nvPr>
            <p:ph type="title"/>
          </p:nvPr>
        </p:nvSpPr>
        <p:spPr/>
        <p:txBody>
          <a:bodyPr/>
          <a:lstStyle/>
          <a:p>
            <a:pPr eaLnBrk="1" hangingPunct="1"/>
            <a:endParaRPr lang="zh-CN" altLang="zh-CN" smtClean="0"/>
          </a:p>
        </p:txBody>
      </p:sp>
      <p:sp>
        <p:nvSpPr>
          <p:cNvPr id="24580" name="Rectangle 7"/>
          <p:cNvSpPr>
            <a:spLocks noGrp="1" noChangeArrowheads="1"/>
          </p:cNvSpPr>
          <p:nvPr>
            <p:ph type="body" idx="1"/>
          </p:nvPr>
        </p:nvSpPr>
        <p:spPr>
          <a:xfrm>
            <a:off x="946150" y="1484313"/>
            <a:ext cx="7947025" cy="4824412"/>
          </a:xfrm>
        </p:spPr>
        <p:txBody>
          <a:bodyPr/>
          <a:lstStyle/>
          <a:p>
            <a:pPr marL="993775" lvl="1" eaLnBrk="1" hangingPunct="1"/>
            <a:r>
              <a:rPr lang="en-US" altLang="zh-CN"/>
              <a:t>A</a:t>
            </a:r>
            <a:r>
              <a:t>类地址</a:t>
            </a:r>
            <a:r>
              <a:rPr lang="en-US" altLang="zh-CN"/>
              <a:t>:</a:t>
            </a:r>
            <a:r>
              <a:t>网络标识占</a:t>
            </a:r>
            <a:r>
              <a:rPr lang="en-US" altLang="zh-CN"/>
              <a:t>1</a:t>
            </a:r>
            <a:r>
              <a:t>个字节，第</a:t>
            </a:r>
            <a:r>
              <a:rPr lang="en-US" altLang="zh-CN"/>
              <a:t>1</a:t>
            </a:r>
            <a:r>
              <a:t>位为</a:t>
            </a:r>
            <a:r>
              <a:rPr>
                <a:latin typeface="Arial" charset="0"/>
              </a:rPr>
              <a:t>“</a:t>
            </a:r>
            <a:r>
              <a:rPr lang="en-US" altLang="zh-CN"/>
              <a:t>0</a:t>
            </a:r>
            <a:r>
              <a:rPr lang="en-US" altLang="zh-CN">
                <a:latin typeface="Arial" charset="0"/>
              </a:rPr>
              <a:t>”</a:t>
            </a:r>
            <a:r>
              <a:rPr lang="en-US" altLang="zh-CN"/>
              <a:t> </a:t>
            </a:r>
          </a:p>
          <a:p>
            <a:pPr lvl="2" eaLnBrk="1" hangingPunct="1"/>
            <a:endParaRPr lang="en-US" altLang="zh-CN"/>
          </a:p>
          <a:p>
            <a:pPr marL="993775" lvl="1" eaLnBrk="1" hangingPunct="1"/>
            <a:endParaRPr lang="en-US" altLang="zh-CN"/>
          </a:p>
          <a:p>
            <a:pPr marL="993775" lvl="1" eaLnBrk="1" hangingPunct="1"/>
            <a:r>
              <a:rPr lang="en-US" altLang="zh-CN"/>
              <a:t>B</a:t>
            </a:r>
            <a:r>
              <a:t>类地址</a:t>
            </a:r>
            <a:r>
              <a:rPr lang="en-US" altLang="zh-CN"/>
              <a:t>:</a:t>
            </a:r>
            <a:r>
              <a:t>网络标识占</a:t>
            </a:r>
            <a:r>
              <a:rPr lang="en-US" altLang="zh-CN"/>
              <a:t>2</a:t>
            </a:r>
            <a:r>
              <a:t>个字节，第</a:t>
            </a:r>
            <a:r>
              <a:rPr lang="en-US" altLang="zh-CN"/>
              <a:t>1</a:t>
            </a:r>
            <a:r>
              <a:t>，</a:t>
            </a:r>
            <a:r>
              <a:rPr lang="en-US" altLang="zh-CN"/>
              <a:t>2</a:t>
            </a:r>
            <a:r>
              <a:t>位为</a:t>
            </a:r>
            <a:r>
              <a:rPr>
                <a:latin typeface="Arial" charset="0"/>
              </a:rPr>
              <a:t>“</a:t>
            </a:r>
            <a:r>
              <a:rPr lang="en-US" altLang="zh-CN"/>
              <a:t>10</a:t>
            </a:r>
            <a:r>
              <a:rPr lang="en-US" altLang="zh-CN">
                <a:latin typeface="Arial" charset="0"/>
              </a:rPr>
              <a:t>”</a:t>
            </a:r>
            <a:r>
              <a:t>。</a:t>
            </a:r>
          </a:p>
          <a:p>
            <a:pPr lvl="2" eaLnBrk="1" hangingPunct="1"/>
            <a:endParaRPr/>
          </a:p>
          <a:p>
            <a:pPr marL="993775" lvl="1" eaLnBrk="1" hangingPunct="1"/>
            <a:endParaRPr/>
          </a:p>
          <a:p>
            <a:pPr marL="993775" lvl="1" eaLnBrk="1" hangingPunct="1"/>
            <a:r>
              <a:rPr lang="en-US" altLang="zh-CN"/>
              <a:t>C</a:t>
            </a:r>
            <a:r>
              <a:t>类地址</a:t>
            </a:r>
            <a:r>
              <a:rPr lang="en-US" altLang="zh-CN"/>
              <a:t>:</a:t>
            </a:r>
            <a:r>
              <a:t>网络标识占</a:t>
            </a:r>
            <a:r>
              <a:rPr lang="en-US" altLang="zh-CN"/>
              <a:t>3</a:t>
            </a:r>
            <a:r>
              <a:t>个字节，第</a:t>
            </a:r>
            <a:r>
              <a:rPr lang="en-US" altLang="zh-CN"/>
              <a:t>1</a:t>
            </a:r>
            <a:r>
              <a:t>，</a:t>
            </a:r>
            <a:r>
              <a:rPr lang="en-US" altLang="zh-CN"/>
              <a:t>2</a:t>
            </a:r>
            <a:r>
              <a:t>，</a:t>
            </a:r>
            <a:r>
              <a:rPr lang="en-US" altLang="zh-CN"/>
              <a:t>3</a:t>
            </a:r>
            <a:r>
              <a:t>位为</a:t>
            </a:r>
            <a:r>
              <a:rPr>
                <a:latin typeface="Arial" charset="0"/>
              </a:rPr>
              <a:t>“</a:t>
            </a:r>
            <a:r>
              <a:rPr lang="en-US" altLang="zh-CN"/>
              <a:t>110</a:t>
            </a:r>
            <a:r>
              <a:rPr lang="en-US" altLang="zh-CN">
                <a:latin typeface="Arial" charset="0"/>
              </a:rPr>
              <a:t>”</a:t>
            </a:r>
            <a:r>
              <a:rPr lang="en-US" altLang="zh-CN"/>
              <a:t>  </a:t>
            </a:r>
          </a:p>
        </p:txBody>
      </p:sp>
      <p:pic>
        <p:nvPicPr>
          <p:cNvPr id="24581"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2060575"/>
            <a:ext cx="5399088"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3500438"/>
            <a:ext cx="5399088"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613" y="5013325"/>
            <a:ext cx="5399087"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DB405C92-41BD-4F83-917D-93BD7E4B4AE9}" type="slidenum">
              <a:rPr lang="en-US" altLang="zh-CN"/>
              <a:pPr eaLnBrk="1" hangingPunct="1"/>
              <a:t>24</a:t>
            </a:fld>
            <a:endParaRPr lang="en-US" altLang="zh-CN"/>
          </a:p>
        </p:txBody>
      </p:sp>
      <p:sp>
        <p:nvSpPr>
          <p:cNvPr id="25603" name="Rectangle 2"/>
          <p:cNvSpPr>
            <a:spLocks noGrp="1" noChangeArrowheads="1"/>
          </p:cNvSpPr>
          <p:nvPr>
            <p:ph type="body" idx="1"/>
          </p:nvPr>
        </p:nvSpPr>
        <p:spPr>
          <a:xfrm>
            <a:off x="611188" y="1628775"/>
            <a:ext cx="8229600" cy="4530725"/>
          </a:xfrm>
        </p:spPr>
        <p:txBody>
          <a:bodyPr/>
          <a:lstStyle/>
          <a:p>
            <a:pPr marL="993775" lvl="1" eaLnBrk="1" hangingPunct="1">
              <a:buFont typeface="Wingdings" pitchFamily="2" charset="2"/>
              <a:buNone/>
            </a:pPr>
            <a:r>
              <a:t>从上面可以看出：</a:t>
            </a:r>
          </a:p>
          <a:p>
            <a:pPr marL="993775" lvl="1" eaLnBrk="1" hangingPunct="1"/>
            <a:r>
              <a:t>  </a:t>
            </a:r>
            <a:r>
              <a:rPr lang="en-US" altLang="zh-CN"/>
              <a:t>A</a:t>
            </a:r>
            <a:r>
              <a:t>类地址分配给少数规模很大的网络。</a:t>
            </a:r>
            <a:r>
              <a:rPr lang="en-US" altLang="zh-CN"/>
              <a:t>A</a:t>
            </a:r>
            <a:r>
              <a:t>类网络共有</a:t>
            </a:r>
            <a:r>
              <a:rPr lang="en-US" altLang="zh-CN"/>
              <a:t>126</a:t>
            </a:r>
            <a:r>
              <a:t>个，每个</a:t>
            </a:r>
            <a:r>
              <a:rPr lang="en-US" altLang="zh-CN"/>
              <a:t>A</a:t>
            </a:r>
            <a:r>
              <a:t>类网络最多容纳</a:t>
            </a:r>
            <a:r>
              <a:rPr lang="en-US" altLang="zh-CN"/>
              <a:t>2</a:t>
            </a:r>
            <a:r>
              <a:rPr lang="en-US" altLang="zh-CN" baseline="30000"/>
              <a:t>24</a:t>
            </a:r>
            <a:r>
              <a:rPr lang="en-US" altLang="zh-CN"/>
              <a:t>-2  </a:t>
            </a:r>
            <a:r>
              <a:t>台主机。</a:t>
            </a:r>
          </a:p>
          <a:p>
            <a:pPr marL="993775" lvl="1" eaLnBrk="1" hangingPunct="1"/>
            <a:r>
              <a:t> </a:t>
            </a:r>
            <a:r>
              <a:rPr lang="en-US" altLang="zh-CN"/>
              <a:t>B</a:t>
            </a:r>
            <a:r>
              <a:t>地址分配给中等规模的网络。</a:t>
            </a:r>
            <a:r>
              <a:rPr lang="en-US" altLang="zh-CN"/>
              <a:t>B</a:t>
            </a:r>
            <a:r>
              <a:t>类网络共有</a:t>
            </a:r>
            <a:r>
              <a:rPr lang="en-US" altLang="zh-CN"/>
              <a:t>16384</a:t>
            </a:r>
            <a:r>
              <a:t>个，每个</a:t>
            </a:r>
            <a:r>
              <a:rPr lang="en-US" altLang="zh-CN"/>
              <a:t>B</a:t>
            </a:r>
            <a:r>
              <a:t>类网络最多有 </a:t>
            </a:r>
            <a:r>
              <a:rPr lang="en-US" altLang="zh-CN"/>
              <a:t>2</a:t>
            </a:r>
            <a:r>
              <a:rPr lang="en-US" altLang="zh-CN" baseline="30000"/>
              <a:t>16</a:t>
            </a:r>
            <a:r>
              <a:rPr lang="en-US" altLang="zh-CN"/>
              <a:t>-2</a:t>
            </a:r>
            <a:r>
              <a:t>台主机。</a:t>
            </a:r>
          </a:p>
          <a:p>
            <a:pPr marL="993775" lvl="1" eaLnBrk="1" hangingPunct="1"/>
            <a:r>
              <a:t>  </a:t>
            </a:r>
            <a:r>
              <a:rPr lang="en-US" altLang="zh-CN"/>
              <a:t>C</a:t>
            </a:r>
            <a:r>
              <a:t>地址分配给小规模的网络。</a:t>
            </a:r>
            <a:r>
              <a:rPr lang="en-US" altLang="zh-CN"/>
              <a:t>C</a:t>
            </a:r>
            <a:r>
              <a:t>类网络共有</a:t>
            </a:r>
            <a:r>
              <a:rPr lang="en-US" altLang="zh-CN"/>
              <a:t>2097152</a:t>
            </a:r>
            <a:r>
              <a:t>个，每个</a:t>
            </a:r>
            <a:r>
              <a:rPr lang="en-US" altLang="zh-CN"/>
              <a:t>C</a:t>
            </a:r>
            <a:r>
              <a:t>类网络最多有 </a:t>
            </a:r>
            <a:r>
              <a:rPr lang="en-US" altLang="zh-CN"/>
              <a:t>2</a:t>
            </a:r>
            <a:r>
              <a:rPr lang="en-US" altLang="zh-CN" baseline="30000"/>
              <a:t>8</a:t>
            </a:r>
            <a:r>
              <a:rPr lang="en-US" altLang="zh-CN"/>
              <a:t>-2    </a:t>
            </a:r>
            <a:r>
              <a:t>台主机。</a:t>
            </a:r>
          </a:p>
          <a:p>
            <a:pPr marL="993775" lvl="1" eaLnBrk="1" hangingPunct="1">
              <a:buFont typeface="Wingdings" pitchFamily="2" charset="2"/>
              <a:buNone/>
            </a:pPr>
            <a:r>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A82E1592-E604-4209-BAF3-E41ADAD7282B}" type="slidenum">
              <a:rPr lang="en-US" altLang="zh-CN"/>
              <a:pPr eaLnBrk="1" hangingPunct="1"/>
              <a:t>25</a:t>
            </a:fld>
            <a:endParaRPr lang="en-US" altLang="zh-CN"/>
          </a:p>
        </p:txBody>
      </p:sp>
      <p:sp>
        <p:nvSpPr>
          <p:cNvPr id="26627" name="Rectangle 3"/>
          <p:cNvSpPr>
            <a:spLocks noGrp="1" noChangeArrowheads="1"/>
          </p:cNvSpPr>
          <p:nvPr>
            <p:ph type="title"/>
          </p:nvPr>
        </p:nvSpPr>
        <p:spPr/>
        <p:txBody>
          <a:bodyPr/>
          <a:lstStyle/>
          <a:p>
            <a:pPr eaLnBrk="1" hangingPunct="1"/>
            <a:endParaRPr lang="zh-CN" altLang="zh-CN" smtClean="0"/>
          </a:p>
        </p:txBody>
      </p:sp>
      <p:sp>
        <p:nvSpPr>
          <p:cNvPr id="26628" name="Rectangle 4"/>
          <p:cNvSpPr>
            <a:spLocks noGrp="1" noChangeArrowheads="1"/>
          </p:cNvSpPr>
          <p:nvPr>
            <p:ph type="body" idx="1"/>
          </p:nvPr>
        </p:nvSpPr>
        <p:spPr>
          <a:xfrm>
            <a:off x="763588" y="1570038"/>
            <a:ext cx="8197850" cy="4535487"/>
          </a:xfrm>
        </p:spPr>
        <p:txBody>
          <a:bodyPr/>
          <a:lstStyle/>
          <a:p>
            <a:pPr marL="993775" lvl="1" eaLnBrk="1" hangingPunct="1"/>
            <a:r>
              <a:t>课堂实践</a:t>
            </a:r>
          </a:p>
          <a:p>
            <a:pPr marL="993775" lvl="1" eaLnBrk="1" hangingPunct="1">
              <a:buFont typeface="Wingdings" pitchFamily="2" charset="2"/>
              <a:buNone/>
            </a:pPr>
            <a:r>
              <a:t> （</a:t>
            </a:r>
            <a:r>
              <a:rPr lang="en-US" altLang="zh-CN"/>
              <a:t>1</a:t>
            </a:r>
            <a:r>
              <a:t>）下列的数字串是否是合法的</a:t>
            </a:r>
            <a:r>
              <a:rPr lang="en-US" altLang="zh-CN"/>
              <a:t>IP</a:t>
            </a:r>
            <a:r>
              <a:t>地址，如果是合法的</a:t>
            </a:r>
            <a:r>
              <a:rPr lang="en-US" altLang="zh-CN"/>
              <a:t>IP</a:t>
            </a:r>
            <a:r>
              <a:t>地址，它们分别是哪一类的地址。</a:t>
            </a:r>
          </a:p>
          <a:p>
            <a:pPr lvl="2" eaLnBrk="1" hangingPunct="1">
              <a:buFont typeface="Wingdings" pitchFamily="2" charset="2"/>
              <a:buNone/>
            </a:pPr>
            <a:r>
              <a:rPr lang="en-US" altLang="zh-CN"/>
              <a:t>A. 172.266.10.10 	 B. 110.17.15.254</a:t>
            </a:r>
          </a:p>
          <a:p>
            <a:pPr lvl="2" eaLnBrk="1" hangingPunct="1">
              <a:buFont typeface="Wingdings" pitchFamily="2" charset="2"/>
              <a:buNone/>
            </a:pPr>
            <a:r>
              <a:rPr lang="en-US" altLang="zh-CN"/>
              <a:t>C. 128.192.18. 5 	 D. 205.10.10.105</a:t>
            </a:r>
          </a:p>
          <a:p>
            <a:pPr marL="993775" lvl="1" eaLnBrk="1" hangingPunct="1">
              <a:buFont typeface="Wingdings" pitchFamily="2" charset="2"/>
              <a:buNone/>
            </a:pPr>
            <a:r>
              <a:t>（</a:t>
            </a:r>
            <a:r>
              <a:rPr lang="en-US" altLang="zh-CN"/>
              <a:t>2</a:t>
            </a:r>
            <a:r>
              <a:t>）试计算</a:t>
            </a:r>
            <a:r>
              <a:rPr lang="en-US" altLang="zh-CN"/>
              <a:t>C</a:t>
            </a:r>
            <a:r>
              <a:t>类</a:t>
            </a:r>
            <a:r>
              <a:rPr lang="en-US" altLang="zh-CN"/>
              <a:t>IP</a:t>
            </a:r>
            <a:r>
              <a:t>地址所能支持最大的计算机的台数是多少？</a:t>
            </a:r>
          </a:p>
          <a:p>
            <a:pPr eaLnBrk="1" hangingPunct="1"/>
            <a:endParaRPr lang="en-US" altLang="zh-C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6EF9005C-A900-4829-8D32-2BC424FD5F15}" type="slidenum">
              <a:rPr lang="en-US" altLang="zh-CN"/>
              <a:pPr eaLnBrk="1" hangingPunct="1"/>
              <a:t>26</a:t>
            </a:fld>
            <a:endParaRPr lang="en-US" altLang="zh-CN"/>
          </a:p>
        </p:txBody>
      </p:sp>
      <p:sp>
        <p:nvSpPr>
          <p:cNvPr id="27651" name="Rectangle 4"/>
          <p:cNvSpPr>
            <a:spLocks noGrp="1" noChangeArrowheads="1"/>
          </p:cNvSpPr>
          <p:nvPr>
            <p:ph type="title"/>
          </p:nvPr>
        </p:nvSpPr>
        <p:spPr/>
        <p:txBody>
          <a:bodyPr/>
          <a:lstStyle/>
          <a:p>
            <a:pPr eaLnBrk="1" hangingPunct="1"/>
            <a:endParaRPr lang="zh-CN" altLang="zh-CN" smtClean="0"/>
          </a:p>
        </p:txBody>
      </p:sp>
      <p:sp>
        <p:nvSpPr>
          <p:cNvPr id="27652" name="Rectangle 5"/>
          <p:cNvSpPr>
            <a:spLocks noGrp="1" noChangeArrowheads="1"/>
          </p:cNvSpPr>
          <p:nvPr>
            <p:ph type="body" idx="1"/>
          </p:nvPr>
        </p:nvSpPr>
        <p:spPr>
          <a:xfrm>
            <a:off x="763588" y="1570038"/>
            <a:ext cx="8197850" cy="4535487"/>
          </a:xfrm>
        </p:spPr>
        <p:txBody>
          <a:bodyPr/>
          <a:lstStyle/>
          <a:p>
            <a:pPr eaLnBrk="1" hangingPunct="1">
              <a:buFont typeface="Wingdings" pitchFamily="2" charset="2"/>
              <a:buNone/>
            </a:pPr>
            <a:r>
              <a:rPr>
                <a:latin typeface="Times New Roman" pitchFamily="18" charset="0"/>
                <a:cs typeface="Times New Roman" pitchFamily="18" charset="0"/>
              </a:rPr>
              <a:t>（六）</a:t>
            </a:r>
            <a:r>
              <a:rPr>
                <a:latin typeface="宋体" charset="-122"/>
              </a:rPr>
              <a:t>域名与域名解析</a:t>
            </a:r>
            <a:endParaRPr/>
          </a:p>
          <a:p>
            <a:pPr marL="993775" lvl="1" eaLnBrk="1" hangingPunct="1">
              <a:buFont typeface="Wingdings" pitchFamily="2" charset="2"/>
              <a:buNone/>
            </a:pPr>
            <a:r>
              <a:rPr lang="en-US" altLang="zh-CN"/>
              <a:t>1</a:t>
            </a:r>
            <a:r>
              <a:t>．域名</a:t>
            </a:r>
          </a:p>
          <a:p>
            <a:pPr lvl="2" eaLnBrk="1" hangingPunct="1">
              <a:buFont typeface="Wingdings" pitchFamily="2" charset="2"/>
              <a:buNone/>
            </a:pPr>
            <a:r>
              <a:t>域名是</a:t>
            </a:r>
            <a:r>
              <a:rPr lang="en-US" altLang="zh-CN"/>
              <a:t>IP</a:t>
            </a:r>
            <a:r>
              <a:t>地址的一个的别名，记忆和交流。它是由代表一定意义的英文单词的缩写构成，如：</a:t>
            </a:r>
            <a:r>
              <a:rPr lang="en-US" altLang="zh-CN">
                <a:hlinkClick r:id="rId3"/>
              </a:rPr>
              <a:t>www.pku.edu.cn</a:t>
            </a:r>
            <a:r>
              <a:rPr lang="en-US" altLang="zh-CN"/>
              <a:t>  </a:t>
            </a:r>
            <a:r>
              <a:t>就是北京大学主机的域名。</a:t>
            </a:r>
          </a:p>
          <a:p>
            <a:pPr lvl="2" eaLnBrk="1" hangingPunct="1">
              <a:buFont typeface="Wingdings" pitchFamily="2" charset="2"/>
              <a:buNone/>
            </a:pPr>
            <a:r>
              <a:t> </a:t>
            </a:r>
            <a:r>
              <a:rPr lang="en-US" altLang="zh-CN">
                <a:hlinkClick r:id="rId4"/>
              </a:rPr>
              <a:t>www.gdqy.edu.cn</a:t>
            </a:r>
            <a:r>
              <a:rPr lang="en-US" altLang="zh-CN"/>
              <a:t>  </a:t>
            </a:r>
            <a:r>
              <a:t>表示广东轻院的</a:t>
            </a:r>
            <a:r>
              <a:rPr lang="en-US" altLang="zh-CN"/>
              <a:t>web </a:t>
            </a:r>
            <a:r>
              <a:t>服务器域名。</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B14E30A-9381-4226-B07A-E2840D0142A0}" type="slidenum">
              <a:rPr lang="en-US" altLang="zh-CN"/>
              <a:pPr eaLnBrk="1" hangingPunct="1"/>
              <a:t>27</a:t>
            </a:fld>
            <a:endParaRPr lang="en-US" altLang="zh-CN"/>
          </a:p>
        </p:txBody>
      </p:sp>
      <p:sp>
        <p:nvSpPr>
          <p:cNvPr id="28675" name="Rectangle 3"/>
          <p:cNvSpPr>
            <a:spLocks noGrp="1" noChangeArrowheads="1"/>
          </p:cNvSpPr>
          <p:nvPr>
            <p:ph type="title"/>
          </p:nvPr>
        </p:nvSpPr>
        <p:spPr/>
        <p:txBody>
          <a:bodyPr/>
          <a:lstStyle/>
          <a:p>
            <a:pPr eaLnBrk="1" hangingPunct="1"/>
            <a:endParaRPr lang="zh-CN" altLang="zh-CN" smtClean="0"/>
          </a:p>
        </p:txBody>
      </p:sp>
      <p:sp>
        <p:nvSpPr>
          <p:cNvPr id="28676" name="Rectangle 4"/>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lang="en-US" altLang="zh-CN"/>
              <a:t>2 .</a:t>
            </a:r>
            <a:r>
              <a:t>域名的组成</a:t>
            </a:r>
          </a:p>
          <a:p>
            <a:pPr lvl="2" eaLnBrk="1" hangingPunct="1"/>
            <a:r>
              <a:t>域名是由它所属的各级域的域名和分配给该主机的名字共同构成的。书写的时候，顶级域名放在最右面，各级域名之间用</a:t>
            </a:r>
            <a:r>
              <a:rPr>
                <a:latin typeface="Arial" charset="0"/>
              </a:rPr>
              <a:t>“</a:t>
            </a:r>
            <a:r>
              <a:rPr lang="en-US" altLang="zh-CN"/>
              <a:t>.</a:t>
            </a:r>
            <a:r>
              <a:rPr lang="en-US" altLang="zh-CN">
                <a:latin typeface="Arial" charset="0"/>
              </a:rPr>
              <a:t>”</a:t>
            </a:r>
            <a:r>
              <a:t>隔开。如</a:t>
            </a:r>
            <a:r>
              <a:rPr lang="en-US" altLang="zh-CN">
                <a:hlinkClick r:id="rId3"/>
              </a:rPr>
              <a:t>www.pku.edu.cn</a:t>
            </a:r>
            <a:r>
              <a:rPr lang="en-US" altLang="zh-CN"/>
              <a:t>  </a:t>
            </a:r>
            <a:r>
              <a:t>顶级域名为</a:t>
            </a:r>
            <a:r>
              <a:rPr lang="en-US" altLang="zh-CN"/>
              <a:t>cn</a:t>
            </a:r>
            <a:r>
              <a:t>表示中国，二级域名为</a:t>
            </a:r>
            <a:r>
              <a:rPr lang="en-US" altLang="zh-CN"/>
              <a:t>EDU </a:t>
            </a:r>
            <a:r>
              <a:t>表示组织的属性是教育，三级域名为</a:t>
            </a:r>
            <a:r>
              <a:rPr lang="en-US" altLang="zh-CN"/>
              <a:t>pku </a:t>
            </a:r>
            <a:r>
              <a:t>表示北京大学，</a:t>
            </a:r>
            <a:r>
              <a:rPr lang="en-US" altLang="zh-CN"/>
              <a:t>www </a:t>
            </a:r>
            <a:r>
              <a:t>表示主机名称（别名）。</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F00CC5A3-3C41-47D2-9627-9781E1724219}" type="slidenum">
              <a:rPr lang="en-US" altLang="zh-CN"/>
              <a:pPr eaLnBrk="1" hangingPunct="1"/>
              <a:t>28</a:t>
            </a:fld>
            <a:endParaRPr lang="en-US" altLang="zh-CN"/>
          </a:p>
        </p:txBody>
      </p:sp>
      <p:sp>
        <p:nvSpPr>
          <p:cNvPr id="29699" name="Rectangle 2"/>
          <p:cNvSpPr>
            <a:spLocks noGrp="1" noChangeArrowheads="1"/>
          </p:cNvSpPr>
          <p:nvPr>
            <p:ph type="title"/>
          </p:nvPr>
        </p:nvSpPr>
        <p:spPr/>
        <p:txBody>
          <a:bodyPr/>
          <a:lstStyle/>
          <a:p>
            <a:pPr eaLnBrk="1" hangingPunct="1"/>
            <a:endParaRPr lang="zh-CN" altLang="zh-CN" smtClean="0"/>
          </a:p>
        </p:txBody>
      </p:sp>
      <p:sp>
        <p:nvSpPr>
          <p:cNvPr id="29700" name="Rectangle 3"/>
          <p:cNvSpPr>
            <a:spLocks noGrp="1" noChangeArrowheads="1"/>
          </p:cNvSpPr>
          <p:nvPr>
            <p:ph type="body" idx="1"/>
          </p:nvPr>
        </p:nvSpPr>
        <p:spPr>
          <a:xfrm>
            <a:off x="763588" y="1570038"/>
            <a:ext cx="8197850" cy="4535487"/>
          </a:xfrm>
        </p:spPr>
        <p:txBody>
          <a:bodyPr/>
          <a:lstStyle/>
          <a:p>
            <a:pPr lvl="2" eaLnBrk="1" hangingPunct="1"/>
            <a:r>
              <a:rPr dirty="0"/>
              <a:t>顶级域名划分采用了两种模式：地理模式和组织模式如表</a:t>
            </a:r>
            <a:r>
              <a:rPr lang="en-US" altLang="zh-CN" dirty="0"/>
              <a:t>6-4</a:t>
            </a:r>
            <a:r>
              <a:rPr dirty="0"/>
              <a:t>和表</a:t>
            </a:r>
            <a:r>
              <a:rPr lang="en-US" altLang="zh-CN" dirty="0"/>
              <a:t>6-5</a:t>
            </a:r>
            <a:r>
              <a:rPr dirty="0"/>
              <a:t>所示。</a:t>
            </a:r>
          </a:p>
          <a:p>
            <a:pPr lvl="3" eaLnBrk="1" hangingPunct="1"/>
            <a:r>
              <a:rPr sz="2400" dirty="0"/>
              <a:t>在地理模式中，顶级域名表示国家或地区。如网址</a:t>
            </a:r>
            <a:r>
              <a:rPr lang="en-US" altLang="zh-CN" sz="2400" dirty="0" err="1">
                <a:hlinkClick r:id="rId2"/>
              </a:rPr>
              <a:t>www.edu.cn</a:t>
            </a:r>
            <a:r>
              <a:rPr sz="2400" dirty="0"/>
              <a:t>就是一个地理模式网址示例。</a:t>
            </a:r>
          </a:p>
          <a:p>
            <a:pPr lvl="3" eaLnBrk="1" hangingPunct="1"/>
            <a:r>
              <a:rPr sz="2400" dirty="0"/>
              <a:t>在组织模式中，顶级域名表示该网络的属性，如网址</a:t>
            </a:r>
            <a:r>
              <a:rPr lang="en-US" altLang="zh-CN" sz="2400" dirty="0" err="1" smtClean="0">
                <a:hlinkClick r:id="rId3"/>
              </a:rPr>
              <a:t>www.baidu.com</a:t>
            </a:r>
            <a:r>
              <a:rPr lang="en-US" altLang="zh-CN" sz="2400" dirty="0" smtClean="0"/>
              <a:t> </a:t>
            </a:r>
            <a:r>
              <a:rPr sz="2400" dirty="0"/>
              <a:t>就是采用组织模式的网址。</a:t>
            </a:r>
          </a:p>
          <a:p>
            <a:pPr lvl="3" eaLnBrk="1" hangingPunct="1">
              <a:buFont typeface="Wingdings" pitchFamily="2" charset="2"/>
              <a:buNone/>
            </a:pPr>
            <a:endParaRPr lang="en-US" altLang="zh-CN"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45C0583E-02CB-4FA5-9B7C-39B1C7FCA3EF}" type="slidenum">
              <a:rPr lang="en-US" altLang="zh-CN"/>
              <a:pPr eaLnBrk="1" hangingPunct="1"/>
              <a:t>29</a:t>
            </a:fld>
            <a:endParaRPr lang="en-US" altLang="zh-CN"/>
          </a:p>
        </p:txBody>
      </p:sp>
      <p:sp>
        <p:nvSpPr>
          <p:cNvPr id="30723" name="Rectangle 2"/>
          <p:cNvSpPr>
            <a:spLocks noGrp="1" noChangeArrowheads="1"/>
          </p:cNvSpPr>
          <p:nvPr>
            <p:ph type="title"/>
          </p:nvPr>
        </p:nvSpPr>
        <p:spPr/>
        <p:txBody>
          <a:bodyPr/>
          <a:lstStyle/>
          <a:p>
            <a:pPr eaLnBrk="1" hangingPunct="1"/>
            <a:endParaRPr lang="zh-CN" altLang="zh-CN" smtClean="0"/>
          </a:p>
        </p:txBody>
      </p:sp>
      <p:sp>
        <p:nvSpPr>
          <p:cNvPr id="30724" name="Rectangle 3"/>
          <p:cNvSpPr>
            <a:spLocks noGrp="1" noChangeArrowheads="1"/>
          </p:cNvSpPr>
          <p:nvPr>
            <p:ph type="body" idx="1"/>
          </p:nvPr>
        </p:nvSpPr>
        <p:spPr>
          <a:xfrm>
            <a:off x="763588" y="1570038"/>
            <a:ext cx="8197850" cy="4535487"/>
          </a:xfrm>
        </p:spPr>
        <p:txBody>
          <a:bodyPr/>
          <a:lstStyle/>
          <a:p>
            <a:pPr eaLnBrk="1" hangingPunct="1"/>
            <a:endParaRPr altLang="zh-CN"/>
          </a:p>
        </p:txBody>
      </p:sp>
      <p:pic>
        <p:nvPicPr>
          <p:cNvPr id="3072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628775"/>
            <a:ext cx="7993063"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2EAD05A-0BE3-4DDB-B904-94A2268813AD}" type="slidenum">
              <a:rPr lang="en-US" altLang="zh-CN"/>
              <a:pPr eaLnBrk="1" hangingPunct="1"/>
              <a:t>3</a:t>
            </a:fld>
            <a:endParaRPr lang="en-US" altLang="zh-CN"/>
          </a:p>
        </p:txBody>
      </p:sp>
      <p:sp>
        <p:nvSpPr>
          <p:cNvPr id="4099" name="Rectangle 2"/>
          <p:cNvSpPr>
            <a:spLocks noGrp="1" noChangeArrowheads="1"/>
          </p:cNvSpPr>
          <p:nvPr>
            <p:ph type="title"/>
          </p:nvPr>
        </p:nvSpPr>
        <p:spPr/>
        <p:txBody>
          <a:bodyPr/>
          <a:lstStyle/>
          <a:p>
            <a:pPr algn="ctr" eaLnBrk="1" hangingPunct="1"/>
            <a:r>
              <a:rPr lang="zh-CN" altLang="en-US" smtClean="0"/>
              <a:t>目录</a:t>
            </a:r>
          </a:p>
        </p:txBody>
      </p:sp>
      <p:sp>
        <p:nvSpPr>
          <p:cNvPr id="4100" name="Rectangle 3"/>
          <p:cNvSpPr>
            <a:spLocks noGrp="1" noChangeArrowheads="1"/>
          </p:cNvSpPr>
          <p:nvPr>
            <p:ph type="body" idx="1"/>
          </p:nvPr>
        </p:nvSpPr>
        <p:spPr>
          <a:xfrm>
            <a:off x="763588" y="1570038"/>
            <a:ext cx="8197850" cy="4535487"/>
          </a:xfrm>
        </p:spPr>
        <p:txBody>
          <a:bodyPr/>
          <a:lstStyle/>
          <a:p>
            <a:pPr eaLnBrk="1" hangingPunct="1">
              <a:buFont typeface="Wingdings" pitchFamily="2" charset="2"/>
              <a:buNone/>
            </a:pPr>
            <a:r>
              <a:rPr dirty="0">
                <a:hlinkClick r:id="rId2" action="ppaction://hlinksldjump"/>
              </a:rPr>
              <a:t>任务一  认识计算机网络</a:t>
            </a:r>
            <a:endParaRPr dirty="0"/>
          </a:p>
          <a:p>
            <a:pPr eaLnBrk="1" hangingPunct="1">
              <a:buFont typeface="Wingdings" pitchFamily="2" charset="2"/>
              <a:buNone/>
            </a:pPr>
            <a:r>
              <a:rPr dirty="0">
                <a:hlinkClick r:id="rId3" action="ppaction://hlinksldjump"/>
              </a:rPr>
              <a:t>案例</a:t>
            </a:r>
            <a:r>
              <a:rPr lang="en-US" altLang="zh-CN" dirty="0">
                <a:hlinkClick r:id="rId3" action="ppaction://hlinksldjump"/>
              </a:rPr>
              <a:t>1  </a:t>
            </a:r>
            <a:r>
              <a:rPr dirty="0">
                <a:hlinkClick r:id="rId3" action="ppaction://hlinksldjump"/>
              </a:rPr>
              <a:t>信息检索、下载技巧</a:t>
            </a:r>
            <a:endParaRPr dirty="0"/>
          </a:p>
          <a:p>
            <a:pPr eaLnBrk="1" hangingPunct="1">
              <a:buFont typeface="Wingdings" pitchFamily="2" charset="2"/>
              <a:buNone/>
            </a:pPr>
            <a:r>
              <a:rPr dirty="0">
                <a:hlinkClick r:id="rId4" action="ppaction://hlinksldjump"/>
              </a:rPr>
              <a:t>案例</a:t>
            </a:r>
            <a:r>
              <a:rPr lang="en-US" altLang="zh-CN" dirty="0">
                <a:hlinkClick r:id="rId4" action="ppaction://hlinksldjump"/>
              </a:rPr>
              <a:t>2  FTP</a:t>
            </a:r>
            <a:r>
              <a:rPr dirty="0">
                <a:hlinkClick r:id="rId4" action="ppaction://hlinksldjump"/>
              </a:rPr>
              <a:t>站点与</a:t>
            </a:r>
            <a:r>
              <a:rPr lang="en-US" altLang="zh-CN" dirty="0">
                <a:hlinkClick r:id="rId4" action="ppaction://hlinksldjump"/>
              </a:rPr>
              <a:t>Web</a:t>
            </a:r>
            <a:r>
              <a:rPr dirty="0">
                <a:hlinkClick r:id="rId4" action="ppaction://hlinksldjump"/>
              </a:rPr>
              <a:t>网站配置</a:t>
            </a:r>
            <a:endParaRPr dirty="0"/>
          </a:p>
          <a:p>
            <a:pPr eaLnBrk="1" hangingPunct="1">
              <a:buFont typeface="Wingdings" pitchFamily="2" charset="2"/>
              <a:buNone/>
            </a:pPr>
            <a:r>
              <a:rPr dirty="0">
                <a:hlinkClick r:id="rId5" action="ppaction://hlinksldjump"/>
              </a:rPr>
              <a:t>案例</a:t>
            </a:r>
            <a:r>
              <a:rPr lang="en-US" altLang="zh-CN" dirty="0">
                <a:hlinkClick r:id="rId5" action="ppaction://hlinksldjump"/>
              </a:rPr>
              <a:t>3  </a:t>
            </a:r>
            <a:r>
              <a:rPr dirty="0" smtClean="0">
                <a:hlinkClick r:id="rId5" action="ppaction://hlinksldjump"/>
              </a:rPr>
              <a:t>远程桌面连接与</a:t>
            </a:r>
            <a:r>
              <a:rPr lang="zh-CN" altLang="en-US" dirty="0" smtClean="0">
                <a:hlinkClick r:id="rId5" action="ppaction://hlinksldjump"/>
              </a:rPr>
              <a:t>资料共享</a:t>
            </a:r>
            <a:endParaRPr dirty="0"/>
          </a:p>
          <a:p>
            <a:pPr eaLnBrk="1" hangingPunct="1">
              <a:buFont typeface="Wingdings" pitchFamily="2" charset="2"/>
              <a:buNone/>
            </a:pPr>
            <a:r>
              <a:rPr dirty="0">
                <a:hlinkClick r:id="rId6" action="ppaction://hlinksldjump"/>
              </a:rPr>
              <a:t>案例</a:t>
            </a:r>
            <a:r>
              <a:rPr lang="en-US" altLang="zh-CN" dirty="0">
                <a:hlinkClick r:id="rId6" action="ppaction://hlinksldjump"/>
              </a:rPr>
              <a:t>4  </a:t>
            </a:r>
            <a:r>
              <a:rPr dirty="0">
                <a:hlinkClick r:id="rId6" action="ppaction://hlinksldjump"/>
              </a:rPr>
              <a:t>宿舍局域网的组建与配置</a:t>
            </a:r>
            <a:endParaRP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31748" name="Rectangle 5"/>
          <p:cNvSpPr>
            <a:spLocks noGrp="1" noChangeArrowheads="1"/>
          </p:cNvSpPr>
          <p:nvPr>
            <p:ph type="body" idx="1"/>
          </p:nvPr>
        </p:nvSpPr>
        <p:spPr>
          <a:xfrm>
            <a:off x="827584" y="1556792"/>
            <a:ext cx="8197850" cy="4535487"/>
          </a:xfrm>
        </p:spPr>
        <p:txBody>
          <a:bodyPr/>
          <a:lstStyle/>
          <a:p>
            <a:pPr marL="538162" lvl="1" indent="0">
              <a:buNone/>
            </a:pPr>
            <a:r>
              <a:rPr lang="en-US" altLang="zh-CN" dirty="0" smtClean="0"/>
              <a:t>2</a:t>
            </a:r>
            <a:r>
              <a:rPr lang="zh-CN" altLang="en-US" dirty="0" smtClean="0"/>
              <a:t>．域名解析</a:t>
            </a:r>
          </a:p>
          <a:p>
            <a:pPr marL="538162" lvl="1" indent="0">
              <a:buNone/>
            </a:pPr>
            <a:r>
              <a:rPr lang="zh-CN" altLang="en-US" dirty="0" smtClean="0"/>
              <a:t>      域名虽然便于理解、记忆和交流，但在</a:t>
            </a:r>
            <a:r>
              <a:rPr lang="en-US" altLang="zh-CN" dirty="0" smtClean="0"/>
              <a:t>Internet </a:t>
            </a:r>
            <a:r>
              <a:rPr lang="zh-CN" altLang="en-US" dirty="0" smtClean="0"/>
              <a:t>上是以</a:t>
            </a:r>
            <a:r>
              <a:rPr lang="en-US" altLang="zh-CN" dirty="0" smtClean="0"/>
              <a:t>IP</a:t>
            </a:r>
            <a:r>
              <a:rPr lang="zh-CN" altLang="en-US" dirty="0" smtClean="0"/>
              <a:t>地址而不是通过域名来识别某台计算机的。因此，要利用域名系统</a:t>
            </a:r>
            <a:r>
              <a:rPr lang="en-US" altLang="zh-CN" dirty="0" smtClean="0"/>
              <a:t>DNS</a:t>
            </a:r>
            <a:r>
              <a:rPr lang="zh-CN" altLang="en-US" dirty="0" smtClean="0"/>
              <a:t>（</a:t>
            </a:r>
            <a:r>
              <a:rPr lang="en-US" altLang="zh-CN" dirty="0" smtClean="0"/>
              <a:t>Domain Name System</a:t>
            </a:r>
            <a:r>
              <a:rPr lang="zh-CN" altLang="en-US" dirty="0" smtClean="0"/>
              <a:t>）服务器来完成从域名到</a:t>
            </a:r>
            <a:r>
              <a:rPr lang="en-US" altLang="zh-CN" dirty="0" smtClean="0"/>
              <a:t>IP</a:t>
            </a:r>
            <a:r>
              <a:rPr lang="zh-CN" altLang="en-US" dirty="0" smtClean="0"/>
              <a:t>地址的转换工作，这个过程称为域名解析。</a:t>
            </a:r>
          </a:p>
          <a:p>
            <a:pPr marL="538162" lvl="1" indent="0">
              <a:buNone/>
            </a:pPr>
            <a:endParaRPr lang="zh-CN" altLang="en-US" dirty="0"/>
          </a:p>
        </p:txBody>
      </p:sp>
      <p:sp>
        <p:nvSpPr>
          <p:cNvPr id="31746"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A6F29273-B9C2-464C-BB24-4759BAE54B01}" type="slidenum">
              <a:rPr lang="en-US" altLang="zh-CN" smtClean="0"/>
              <a:pPr/>
              <a:t>30</a:t>
            </a:fld>
            <a:endParaRPr lang="en-US" altLang="zh-CN"/>
          </a:p>
        </p:txBody>
      </p:sp>
      <p:sp>
        <p:nvSpPr>
          <p:cNvPr id="5" name="TextBox 4"/>
          <p:cNvSpPr txBox="1"/>
          <p:nvPr/>
        </p:nvSpPr>
        <p:spPr>
          <a:xfrm>
            <a:off x="1972094" y="4845542"/>
            <a:ext cx="1375770" cy="523220"/>
          </a:xfrm>
          <a:prstGeom prst="rect">
            <a:avLst/>
          </a:prstGeom>
          <a:noFill/>
        </p:spPr>
        <p:txBody>
          <a:bodyPr wrap="square" rtlCol="0">
            <a:spAutoFit/>
          </a:bodyPr>
          <a:lstStyle/>
          <a:p>
            <a:r>
              <a:rPr lang="zh-CN" altLang="en-US" sz="2800" b="1" dirty="0" smtClean="0"/>
              <a:t>域</a:t>
            </a:r>
            <a:r>
              <a:rPr lang="zh-CN" altLang="en-US" sz="2800" b="1" dirty="0"/>
              <a:t>名</a:t>
            </a:r>
          </a:p>
        </p:txBody>
      </p:sp>
      <p:sp>
        <p:nvSpPr>
          <p:cNvPr id="6" name="右箭头 5"/>
          <p:cNvSpPr/>
          <p:nvPr/>
        </p:nvSpPr>
        <p:spPr>
          <a:xfrm>
            <a:off x="3347864" y="4654376"/>
            <a:ext cx="2088232"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域名解析</a:t>
            </a:r>
            <a:endParaRPr lang="zh-CN" altLang="en-US" b="1" dirty="0">
              <a:solidFill>
                <a:srgbClr val="FF0000"/>
              </a:solidFill>
            </a:endParaRPr>
          </a:p>
        </p:txBody>
      </p:sp>
      <p:sp>
        <p:nvSpPr>
          <p:cNvPr id="7" name="TextBox 6"/>
          <p:cNvSpPr txBox="1"/>
          <p:nvPr/>
        </p:nvSpPr>
        <p:spPr>
          <a:xfrm>
            <a:off x="5580112" y="4801697"/>
            <a:ext cx="1512168" cy="523220"/>
          </a:xfrm>
          <a:prstGeom prst="rect">
            <a:avLst/>
          </a:prstGeom>
          <a:noFill/>
        </p:spPr>
        <p:txBody>
          <a:bodyPr wrap="square" rtlCol="0">
            <a:spAutoFit/>
          </a:bodyPr>
          <a:lstStyle/>
          <a:p>
            <a:r>
              <a:rPr lang="en-US" altLang="zh-CN" sz="2800" b="1" dirty="0"/>
              <a:t>IP</a:t>
            </a:r>
            <a:r>
              <a:rPr lang="zh-CN" altLang="en-US" sz="2800" b="1" dirty="0"/>
              <a:t>地址</a:t>
            </a:r>
          </a:p>
        </p:txBody>
      </p:sp>
      <p:sp>
        <p:nvSpPr>
          <p:cNvPr id="2" name="TextBox 1"/>
          <p:cNvSpPr txBox="1"/>
          <p:nvPr/>
        </p:nvSpPr>
        <p:spPr>
          <a:xfrm>
            <a:off x="3851920" y="4428106"/>
            <a:ext cx="1080120" cy="369332"/>
          </a:xfrm>
          <a:prstGeom prst="rect">
            <a:avLst/>
          </a:prstGeom>
          <a:noFill/>
        </p:spPr>
        <p:txBody>
          <a:bodyPr wrap="square" rtlCol="0">
            <a:spAutoFit/>
          </a:bodyPr>
          <a:lstStyle/>
          <a:p>
            <a:r>
              <a:rPr lang="en-US" altLang="zh-CN" b="1" dirty="0" smtClean="0">
                <a:solidFill>
                  <a:srgbClr val="FF0000"/>
                </a:solidFill>
              </a:rPr>
              <a:t>DNS</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B0681DFA-CE95-4E8B-8030-7A158E62CE17}" type="slidenum">
              <a:rPr lang="en-US" altLang="zh-CN"/>
              <a:pPr eaLnBrk="1" hangingPunct="1"/>
              <a:t>31</a:t>
            </a:fld>
            <a:endParaRPr lang="en-US" altLang="zh-CN"/>
          </a:p>
        </p:txBody>
      </p:sp>
      <p:sp>
        <p:nvSpPr>
          <p:cNvPr id="32771" name="Rectangle 2"/>
          <p:cNvSpPr>
            <a:spLocks noGrp="1" noChangeArrowheads="1"/>
          </p:cNvSpPr>
          <p:nvPr>
            <p:ph type="title"/>
          </p:nvPr>
        </p:nvSpPr>
        <p:spPr/>
        <p:txBody>
          <a:bodyPr/>
          <a:lstStyle/>
          <a:p>
            <a:pPr eaLnBrk="1" hangingPunct="1"/>
            <a:endParaRPr lang="zh-CN" altLang="zh-CN" smtClean="0"/>
          </a:p>
        </p:txBody>
      </p:sp>
      <p:sp>
        <p:nvSpPr>
          <p:cNvPr id="32772" name="Rectangle 3"/>
          <p:cNvSpPr>
            <a:spLocks noGrp="1" noChangeArrowheads="1"/>
          </p:cNvSpPr>
          <p:nvPr>
            <p:ph type="body" idx="1"/>
          </p:nvPr>
        </p:nvSpPr>
        <p:spPr>
          <a:xfrm>
            <a:off x="763588" y="1570038"/>
            <a:ext cx="8197850" cy="4535487"/>
          </a:xfrm>
        </p:spPr>
        <p:txBody>
          <a:bodyPr/>
          <a:lstStyle/>
          <a:p>
            <a:pPr marL="993775" lvl="1" eaLnBrk="1" hangingPunct="1"/>
            <a:r>
              <a:t>课堂实践：</a:t>
            </a:r>
          </a:p>
          <a:p>
            <a:pPr lvl="2" eaLnBrk="1" hangingPunct="1">
              <a:buFont typeface="Wingdings" pitchFamily="2" charset="2"/>
              <a:buNone/>
            </a:pPr>
            <a:r>
              <a:t>（</a:t>
            </a:r>
            <a:r>
              <a:rPr lang="en-US" altLang="zh-CN"/>
              <a:t>1</a:t>
            </a:r>
            <a:r>
              <a:t>）广东轻工职业技术学院的主页的网址为 </a:t>
            </a:r>
            <a:r>
              <a:rPr lang="en-US" altLang="zh-CN"/>
              <a:t>http://www.gdqy.edu.cn</a:t>
            </a:r>
            <a:r>
              <a:t>，它对应的</a:t>
            </a:r>
            <a:r>
              <a:rPr lang="en-US" altLang="zh-CN"/>
              <a:t>ip </a:t>
            </a:r>
            <a:r>
              <a:t>地址是多少？（提示：</a:t>
            </a:r>
            <a:r>
              <a:rPr lang="en-US" altLang="zh-CN"/>
              <a:t>ping www.gdqy.edu.cn</a:t>
            </a:r>
            <a:r>
              <a:t>）。</a:t>
            </a:r>
          </a:p>
          <a:p>
            <a:pPr lvl="2" eaLnBrk="1" hangingPunct="1">
              <a:buFont typeface="Wingdings" pitchFamily="2" charset="2"/>
              <a:buNone/>
            </a:pPr>
            <a:r>
              <a:t>（</a:t>
            </a:r>
            <a:r>
              <a:rPr lang="en-US" altLang="zh-CN"/>
              <a:t>2</a:t>
            </a:r>
            <a:r>
              <a:t>）查看你正在使用计算机的</a:t>
            </a:r>
            <a:r>
              <a:rPr lang="en-US" altLang="zh-CN"/>
              <a:t>DNS </a:t>
            </a:r>
            <a:r>
              <a:t>是多少？怎么查看？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75F410C-4A98-4E87-BAAC-8282E2097A2B}" type="slidenum">
              <a:rPr lang="en-US" altLang="zh-CN"/>
              <a:pPr eaLnBrk="1" hangingPunct="1"/>
              <a:t>32</a:t>
            </a:fld>
            <a:endParaRPr lang="en-US" altLang="zh-CN"/>
          </a:p>
        </p:txBody>
      </p:sp>
      <p:sp>
        <p:nvSpPr>
          <p:cNvPr id="33795" name="Rectangle 4"/>
          <p:cNvSpPr>
            <a:spLocks noGrp="1" noChangeArrowheads="1"/>
          </p:cNvSpPr>
          <p:nvPr>
            <p:ph type="title"/>
          </p:nvPr>
        </p:nvSpPr>
        <p:spPr/>
        <p:txBody>
          <a:bodyPr/>
          <a:lstStyle/>
          <a:p>
            <a:pPr eaLnBrk="1" hangingPunct="1"/>
            <a:endParaRPr lang="zh-CN" altLang="zh-CN" smtClean="0"/>
          </a:p>
        </p:txBody>
      </p:sp>
      <p:sp>
        <p:nvSpPr>
          <p:cNvPr id="33796" name="Rectangle 5"/>
          <p:cNvSpPr>
            <a:spLocks noGrp="1" noChangeArrowheads="1"/>
          </p:cNvSpPr>
          <p:nvPr>
            <p:ph type="body" idx="1"/>
          </p:nvPr>
        </p:nvSpPr>
        <p:spPr>
          <a:xfrm>
            <a:off x="763588" y="1570038"/>
            <a:ext cx="8197850" cy="4535487"/>
          </a:xfrm>
        </p:spPr>
        <p:txBody>
          <a:bodyPr/>
          <a:lstStyle/>
          <a:p>
            <a:pPr eaLnBrk="1" hangingPunct="1">
              <a:buFont typeface="Wingdings" pitchFamily="2" charset="2"/>
              <a:buNone/>
            </a:pPr>
            <a:r>
              <a:rPr dirty="0"/>
              <a:t>（七）</a:t>
            </a:r>
            <a:r>
              <a:rPr lang="en-US" altLang="zh-CN" dirty="0"/>
              <a:t>URL</a:t>
            </a:r>
            <a:r>
              <a:rPr dirty="0"/>
              <a:t>地址</a:t>
            </a:r>
          </a:p>
          <a:p>
            <a:pPr lvl="2" eaLnBrk="1" hangingPunct="1"/>
            <a:r>
              <a:rPr dirty="0">
                <a:solidFill>
                  <a:srgbClr val="FF0000"/>
                </a:solidFill>
              </a:rPr>
              <a:t>统一资源定位器</a:t>
            </a:r>
            <a:r>
              <a:rPr dirty="0"/>
              <a:t>（</a:t>
            </a:r>
            <a:r>
              <a:rPr lang="en-US" altLang="zh-CN" dirty="0">
                <a:solidFill>
                  <a:srgbClr val="FF0000"/>
                </a:solidFill>
              </a:rPr>
              <a:t>URL</a:t>
            </a:r>
            <a:r>
              <a:rPr dirty="0"/>
              <a:t>，</a:t>
            </a:r>
            <a:r>
              <a:rPr lang="en-US" altLang="zh-CN" dirty="0"/>
              <a:t>Uniform Resource Locator</a:t>
            </a:r>
            <a:r>
              <a:rPr dirty="0"/>
              <a:t>）就是通过提供资源位置的抽象标识符来对资源进行定位的。一个完整的</a:t>
            </a:r>
            <a:r>
              <a:rPr lang="en-US" altLang="zh-CN" dirty="0"/>
              <a:t>URL</a:t>
            </a:r>
            <a:r>
              <a:rPr dirty="0"/>
              <a:t>包括访问协议、域名（</a:t>
            </a:r>
            <a:r>
              <a:rPr lang="en-US" altLang="zh-CN" dirty="0"/>
              <a:t>IP</a:t>
            </a:r>
            <a:r>
              <a:rPr dirty="0"/>
              <a:t>地址）、路径和文件名。</a:t>
            </a:r>
            <a:r>
              <a:rPr lang="en-US" altLang="zh-CN" dirty="0"/>
              <a:t>URL</a:t>
            </a:r>
            <a:r>
              <a:rPr dirty="0"/>
              <a:t>也称</a:t>
            </a:r>
            <a:r>
              <a:rPr dirty="0">
                <a:latin typeface="Arial" charset="0"/>
              </a:rPr>
              <a:t>“</a:t>
            </a:r>
            <a:r>
              <a:rPr dirty="0"/>
              <a:t>网址</a:t>
            </a:r>
            <a:r>
              <a:rPr dirty="0">
                <a:latin typeface="Arial" charset="0"/>
              </a:rPr>
              <a:t>”</a:t>
            </a:r>
            <a:r>
              <a:rPr dirty="0"/>
              <a:t>。</a:t>
            </a:r>
          </a:p>
          <a:p>
            <a:pPr lvl="2" eaLnBrk="1" hangingPunct="1"/>
            <a:r>
              <a:rPr lang="en-US" altLang="zh-CN" dirty="0"/>
              <a:t>URL </a:t>
            </a:r>
            <a:r>
              <a:rPr dirty="0"/>
              <a:t>的一般格式为：</a:t>
            </a:r>
          </a:p>
          <a:p>
            <a:pPr lvl="3" eaLnBrk="1" hangingPunct="1"/>
            <a:r>
              <a:rPr dirty="0"/>
              <a:t>访问协议：</a:t>
            </a:r>
            <a:r>
              <a:rPr lang="en-US" altLang="zh-CN" dirty="0"/>
              <a:t>//&lt;</a:t>
            </a:r>
            <a:r>
              <a:rPr dirty="0"/>
              <a:t>域名</a:t>
            </a:r>
            <a:r>
              <a:rPr lang="en-US" altLang="zh-CN" dirty="0"/>
              <a:t>&gt;[</a:t>
            </a:r>
            <a:r>
              <a:rPr dirty="0"/>
              <a:t>：端口号</a:t>
            </a:r>
            <a:r>
              <a:rPr lang="en-US" altLang="zh-CN" dirty="0"/>
              <a:t>][/</a:t>
            </a:r>
            <a:r>
              <a:rPr dirty="0"/>
              <a:t>路径</a:t>
            </a:r>
            <a:r>
              <a:rPr lang="en-US" altLang="zh-CN" dirty="0"/>
              <a:t>/</a:t>
            </a:r>
            <a:r>
              <a:rPr dirty="0"/>
              <a:t>文件名</a:t>
            </a:r>
            <a:r>
              <a:rPr lang="en-US" altLang="zh-CN" dirty="0"/>
              <a:t>]</a:t>
            </a:r>
          </a:p>
          <a:p>
            <a:pPr lvl="3" eaLnBrk="1" hangingPunct="1"/>
            <a:r>
              <a:rPr dirty="0"/>
              <a:t>或：访问协议：</a:t>
            </a:r>
            <a:r>
              <a:rPr lang="en-US" altLang="zh-CN" dirty="0"/>
              <a:t>//&lt; IP</a:t>
            </a:r>
            <a:r>
              <a:rPr dirty="0"/>
              <a:t>地址</a:t>
            </a:r>
            <a:r>
              <a:rPr lang="en-US" altLang="zh-CN" dirty="0"/>
              <a:t>&gt;[</a:t>
            </a:r>
            <a:r>
              <a:rPr dirty="0"/>
              <a:t>：端口号</a:t>
            </a:r>
            <a:r>
              <a:rPr lang="en-US" altLang="zh-CN" dirty="0"/>
              <a:t>][/</a:t>
            </a:r>
            <a:r>
              <a:rPr dirty="0"/>
              <a:t>路径</a:t>
            </a:r>
            <a:r>
              <a:rPr lang="en-US" altLang="zh-CN" dirty="0"/>
              <a:t>/</a:t>
            </a:r>
            <a:r>
              <a:rPr dirty="0"/>
              <a:t>文件名</a:t>
            </a:r>
            <a:r>
              <a:rPr lang="en-US" altLang="zh-CN" dirty="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BF19438-7DE5-422D-BFF8-93BE6BD26E3C}" type="slidenum">
              <a:rPr lang="en-US" altLang="zh-CN"/>
              <a:pPr eaLnBrk="1" hangingPunct="1"/>
              <a:t>33</a:t>
            </a:fld>
            <a:endParaRPr lang="en-US" altLang="zh-CN"/>
          </a:p>
        </p:txBody>
      </p:sp>
      <p:sp>
        <p:nvSpPr>
          <p:cNvPr id="34819" name="Rectangle 2"/>
          <p:cNvSpPr>
            <a:spLocks noGrp="1" noChangeArrowheads="1"/>
          </p:cNvSpPr>
          <p:nvPr>
            <p:ph type="title"/>
          </p:nvPr>
        </p:nvSpPr>
        <p:spPr/>
        <p:txBody>
          <a:bodyPr/>
          <a:lstStyle/>
          <a:p>
            <a:pPr eaLnBrk="1" hangingPunct="1"/>
            <a:endParaRPr lang="zh-CN" altLang="zh-CN" smtClean="0"/>
          </a:p>
        </p:txBody>
      </p:sp>
      <p:sp>
        <p:nvSpPr>
          <p:cNvPr id="34820" name="Rectangle 3"/>
          <p:cNvSpPr>
            <a:spLocks noGrp="1" noChangeArrowheads="1"/>
          </p:cNvSpPr>
          <p:nvPr>
            <p:ph type="body" idx="1"/>
          </p:nvPr>
        </p:nvSpPr>
        <p:spPr>
          <a:xfrm>
            <a:off x="763588" y="1570038"/>
            <a:ext cx="8197850" cy="4535487"/>
          </a:xfrm>
        </p:spPr>
        <p:txBody>
          <a:bodyPr/>
          <a:lstStyle/>
          <a:p>
            <a:pPr lvl="2" algn="just" eaLnBrk="1" hangingPunct="1">
              <a:buNone/>
            </a:pPr>
            <a:r>
              <a:rPr dirty="0">
                <a:latin typeface="Times New Roman" pitchFamily="18" charset="0"/>
              </a:rPr>
              <a:t>如：</a:t>
            </a:r>
            <a:r>
              <a:rPr lang="en-US" altLang="zh-CN" dirty="0">
                <a:hlinkClick r:id="rId2"/>
              </a:rPr>
              <a:t>http://</a:t>
            </a:r>
            <a:r>
              <a:rPr lang="en-US" altLang="zh-CN" dirty="0" err="1" smtClean="0">
                <a:hlinkClick r:id="rId2"/>
              </a:rPr>
              <a:t>www.pku.edu.cn</a:t>
            </a:r>
            <a:r>
              <a:rPr lang="en-US" altLang="zh-CN" dirty="0" err="1"/>
              <a:t>:80</a:t>
            </a:r>
            <a:r>
              <a:rPr lang="en-US" altLang="zh-CN" dirty="0"/>
              <a:t>/</a:t>
            </a:r>
            <a:r>
              <a:rPr lang="en-US" altLang="zh-CN" dirty="0" err="1"/>
              <a:t>index.html</a:t>
            </a:r>
            <a:r>
              <a:rPr lang="en-US" altLang="zh-CN" dirty="0"/>
              <a:t> </a:t>
            </a:r>
            <a:r>
              <a:rPr dirty="0"/>
              <a:t>（北京大学主页）</a:t>
            </a:r>
          </a:p>
          <a:p>
            <a:pPr lvl="2" algn="just" eaLnBrk="1" hangingPunct="1">
              <a:buFont typeface="Wingdings" pitchFamily="2" charset="2"/>
              <a:buNone/>
            </a:pPr>
            <a:r>
              <a:rPr dirty="0"/>
              <a:t>省略为： </a:t>
            </a:r>
            <a:r>
              <a:rPr lang="en-US" altLang="zh-CN" dirty="0">
                <a:hlinkClick r:id="rId2"/>
              </a:rPr>
              <a:t>http://</a:t>
            </a:r>
            <a:r>
              <a:rPr lang="en-US" altLang="zh-CN" dirty="0" err="1">
                <a:hlinkClick r:id="rId2"/>
              </a:rPr>
              <a:t>www.pku.edu.cn</a:t>
            </a:r>
            <a:r>
              <a:rPr lang="en-US" altLang="zh-CN" dirty="0"/>
              <a:t>/</a:t>
            </a:r>
            <a:endParaRPr lang="en-US" altLang="zh-CN" dirty="0">
              <a:latin typeface="Times New Roman" pitchFamily="18" charset="0"/>
            </a:endParaRPr>
          </a:p>
          <a:p>
            <a:pPr lvl="2" algn="just" eaLnBrk="1" hangingPunct="1"/>
            <a:r>
              <a:rPr dirty="0">
                <a:latin typeface="Times New Roman" pitchFamily="18" charset="0"/>
              </a:rPr>
              <a:t>访问协议：指获取信息的通信协议。如</a:t>
            </a:r>
            <a:r>
              <a:rPr lang="en-US" altLang="zh-CN" dirty="0">
                <a:latin typeface="宋体" charset="-122"/>
              </a:rPr>
              <a:t>http </a:t>
            </a:r>
            <a:r>
              <a:rPr dirty="0">
                <a:latin typeface="Times New Roman" pitchFamily="18" charset="0"/>
              </a:rPr>
              <a:t>、</a:t>
            </a:r>
            <a:r>
              <a:rPr lang="en-US" altLang="zh-CN" dirty="0">
                <a:latin typeface="Times New Roman" pitchFamily="18" charset="0"/>
              </a:rPr>
              <a:t>FTP</a:t>
            </a:r>
            <a:r>
              <a:rPr dirty="0">
                <a:latin typeface="Times New Roman" pitchFamily="18" charset="0"/>
              </a:rPr>
              <a:t>协议等。注意，不同资源要用不同协议。</a:t>
            </a:r>
          </a:p>
          <a:p>
            <a:pPr lvl="2" algn="just" eaLnBrk="1" hangingPunct="1"/>
            <a:r>
              <a:rPr dirty="0">
                <a:latin typeface="Times New Roman" pitchFamily="18" charset="0"/>
              </a:rPr>
              <a:t>端口号：</a:t>
            </a:r>
            <a:r>
              <a:rPr lang="en-US" altLang="zh-CN" dirty="0">
                <a:latin typeface="宋体" charset="-122"/>
              </a:rPr>
              <a:t>http </a:t>
            </a:r>
            <a:r>
              <a:rPr dirty="0">
                <a:latin typeface="Times New Roman" pitchFamily="18" charset="0"/>
              </a:rPr>
              <a:t>协议、</a:t>
            </a:r>
            <a:r>
              <a:rPr lang="en-US" altLang="zh-CN" dirty="0">
                <a:latin typeface="宋体" charset="-122"/>
              </a:rPr>
              <a:t>ftp </a:t>
            </a:r>
            <a:r>
              <a:rPr dirty="0">
                <a:latin typeface="Times New Roman" pitchFamily="18" charset="0"/>
              </a:rPr>
              <a:t>协议默认端口号分别是</a:t>
            </a:r>
            <a:r>
              <a:rPr lang="en-US" altLang="zh-CN" dirty="0">
                <a:latin typeface="Times New Roman" pitchFamily="18" charset="0"/>
              </a:rPr>
              <a:t>80</a:t>
            </a:r>
            <a:r>
              <a:rPr dirty="0">
                <a:latin typeface="Times New Roman" pitchFamily="18" charset="0"/>
              </a:rPr>
              <a:t>和</a:t>
            </a:r>
            <a:r>
              <a:rPr lang="en-US" altLang="zh-CN" dirty="0">
                <a:latin typeface="宋体" charset="-122"/>
              </a:rPr>
              <a:t>21</a:t>
            </a:r>
            <a:r>
              <a:rPr dirty="0">
                <a:latin typeface="Times New Roman" pitchFamily="18" charset="0"/>
              </a:rPr>
              <a:t>。一般不需要修改和给出。</a:t>
            </a:r>
          </a:p>
          <a:p>
            <a:pPr lvl="2" algn="just" eaLnBrk="1" hangingPunct="1"/>
            <a:endParaRPr dirty="0">
              <a:latin typeface="Times New Roman" pitchFamily="18" charset="0"/>
            </a:endParaRPr>
          </a:p>
          <a:p>
            <a:pPr eaLnBrk="1" hangingPunct="1"/>
            <a:endParaRPr lang="en-US" altLang="zh-CN"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C76BC793-6120-43CC-AF23-0260396A3C4E}" type="slidenum">
              <a:rPr lang="en-US" altLang="zh-CN"/>
              <a:pPr eaLnBrk="1" hangingPunct="1"/>
              <a:t>34</a:t>
            </a:fld>
            <a:endParaRPr lang="en-US" altLang="zh-CN"/>
          </a:p>
        </p:txBody>
      </p:sp>
      <p:sp>
        <p:nvSpPr>
          <p:cNvPr id="35843" name="Rectangle 2"/>
          <p:cNvSpPr>
            <a:spLocks noGrp="1" noChangeArrowheads="1"/>
          </p:cNvSpPr>
          <p:nvPr>
            <p:ph type="title"/>
          </p:nvPr>
        </p:nvSpPr>
        <p:spPr/>
        <p:txBody>
          <a:bodyPr/>
          <a:lstStyle/>
          <a:p>
            <a:pPr eaLnBrk="1" hangingPunct="1"/>
            <a:endParaRPr lang="zh-CN" altLang="zh-CN" smtClean="0"/>
          </a:p>
        </p:txBody>
      </p:sp>
      <p:sp>
        <p:nvSpPr>
          <p:cNvPr id="35844" name="Rectangle 3"/>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b="1"/>
              <a:t>提示：</a:t>
            </a:r>
            <a:endParaRPr/>
          </a:p>
          <a:p>
            <a:pPr marL="993775" lvl="1" eaLnBrk="1" hangingPunct="1">
              <a:buFont typeface="Wingdings" pitchFamily="2" charset="2"/>
              <a:buNone/>
            </a:pPr>
            <a:r>
              <a:rPr lang="en-US" altLang="zh-CN"/>
              <a:t>http</a:t>
            </a:r>
            <a:r>
              <a:t>超级文本传输协议用于访问</a:t>
            </a:r>
            <a:r>
              <a:rPr lang="en-US" altLang="zh-CN"/>
              <a:t>Web</a:t>
            </a:r>
            <a:r>
              <a:t>网页；而</a:t>
            </a:r>
            <a:r>
              <a:rPr lang="en-US" altLang="zh-CN"/>
              <a:t>ftp</a:t>
            </a:r>
            <a:r>
              <a:t>文件传输协议用于文件传输，当文件上传或下载时用该协议。</a:t>
            </a:r>
          </a:p>
          <a:p>
            <a:pPr marL="993775" lvl="1" eaLnBrk="1" hangingPunct="1"/>
            <a:r>
              <a:t>课堂实践：</a:t>
            </a:r>
          </a:p>
          <a:p>
            <a:pPr lvl="2" eaLnBrk="1" hangingPunct="1">
              <a:buFont typeface="Wingdings" pitchFamily="2" charset="2"/>
              <a:buNone/>
            </a:pPr>
            <a:r>
              <a:rPr sz="2000"/>
              <a:t>（</a:t>
            </a:r>
            <a:r>
              <a:rPr lang="en-US" altLang="zh-CN" sz="2000"/>
              <a:t>1</a:t>
            </a:r>
            <a:r>
              <a:rPr sz="2000"/>
              <a:t>）用</a:t>
            </a:r>
            <a:r>
              <a:rPr lang="en-US" altLang="zh-CN" sz="2000"/>
              <a:t>Serv-U </a:t>
            </a:r>
            <a:r>
              <a:rPr sz="2000"/>
              <a:t>创建一个</a:t>
            </a:r>
            <a:r>
              <a:rPr lang="en-US" altLang="zh-CN" sz="2000"/>
              <a:t>FTP</a:t>
            </a:r>
            <a:r>
              <a:rPr sz="2000"/>
              <a:t>服务器，让学生体会</a:t>
            </a:r>
            <a:r>
              <a:rPr lang="en-US" altLang="zh-CN" sz="2000"/>
              <a:t>URL</a:t>
            </a:r>
            <a:r>
              <a:rPr sz="2000"/>
              <a:t>的使用方法及端口号的用法，修改端品为</a:t>
            </a:r>
            <a:r>
              <a:rPr lang="en-US" altLang="zh-CN" sz="2000"/>
              <a:t>2121 ,</a:t>
            </a:r>
            <a:r>
              <a:rPr sz="2000"/>
              <a:t>再次登录。</a:t>
            </a:r>
          </a:p>
          <a:p>
            <a:pPr lvl="2" eaLnBrk="1" hangingPunct="1">
              <a:buFont typeface="Wingdings" pitchFamily="2" charset="2"/>
              <a:buNone/>
            </a:pPr>
            <a:r>
              <a:rPr sz="2000"/>
              <a:t>（</a:t>
            </a:r>
            <a:r>
              <a:rPr lang="en-US" altLang="zh-CN" sz="2000"/>
              <a:t>2</a:t>
            </a:r>
            <a:r>
              <a:rPr sz="2000"/>
              <a:t>）应用</a:t>
            </a:r>
            <a:r>
              <a:rPr sz="2000">
                <a:latin typeface="Arial" charset="0"/>
              </a:rPr>
              <a:t>“</a:t>
            </a:r>
            <a:r>
              <a:rPr lang="en-US" altLang="zh-CN" sz="2000"/>
              <a:t>http</a:t>
            </a:r>
            <a:r>
              <a:rPr sz="2000"/>
              <a:t>：</a:t>
            </a:r>
            <a:r>
              <a:rPr lang="en-US" altLang="zh-CN" sz="2000"/>
              <a:t>//&lt;</a:t>
            </a:r>
            <a:r>
              <a:rPr sz="2000"/>
              <a:t>域名</a:t>
            </a:r>
            <a:r>
              <a:rPr lang="en-US" altLang="zh-CN" sz="2000"/>
              <a:t>&gt;[</a:t>
            </a:r>
            <a:r>
              <a:rPr sz="2000"/>
              <a:t>：端口号</a:t>
            </a:r>
            <a:r>
              <a:rPr lang="en-US" altLang="zh-CN" sz="2000"/>
              <a:t>][/</a:t>
            </a:r>
            <a:r>
              <a:rPr sz="2000"/>
              <a:t>路径</a:t>
            </a:r>
            <a:r>
              <a:rPr lang="en-US" altLang="zh-CN" sz="2000"/>
              <a:t>/</a:t>
            </a:r>
            <a:r>
              <a:rPr sz="2000"/>
              <a:t>文件名</a:t>
            </a:r>
            <a:r>
              <a:rPr lang="en-US" altLang="zh-CN" sz="2000"/>
              <a:t>]</a:t>
            </a:r>
            <a:r>
              <a:rPr lang="en-US" altLang="zh-CN" sz="2000">
                <a:latin typeface="Arial" charset="0"/>
              </a:rPr>
              <a:t>”</a:t>
            </a:r>
            <a:r>
              <a:rPr sz="2000"/>
              <a:t>及</a:t>
            </a:r>
            <a:r>
              <a:rPr sz="2000">
                <a:latin typeface="Arial" charset="0"/>
              </a:rPr>
              <a:t>“</a:t>
            </a:r>
            <a:r>
              <a:rPr lang="en-US" altLang="zh-CN" sz="2000"/>
              <a:t>http</a:t>
            </a:r>
            <a:r>
              <a:rPr sz="2000"/>
              <a:t>：</a:t>
            </a:r>
            <a:r>
              <a:rPr lang="en-US" altLang="zh-CN" sz="2000"/>
              <a:t>//&lt; IP</a:t>
            </a:r>
            <a:r>
              <a:rPr sz="2000"/>
              <a:t>地址</a:t>
            </a:r>
            <a:r>
              <a:rPr lang="en-US" altLang="zh-CN" sz="2000"/>
              <a:t>&gt;[</a:t>
            </a:r>
            <a:r>
              <a:rPr sz="2000"/>
              <a:t>：端口号</a:t>
            </a:r>
            <a:r>
              <a:rPr lang="en-US" altLang="zh-CN" sz="2000"/>
              <a:t>][/</a:t>
            </a:r>
            <a:r>
              <a:rPr sz="2000"/>
              <a:t>路径</a:t>
            </a:r>
            <a:r>
              <a:rPr lang="en-US" altLang="zh-CN" sz="2000"/>
              <a:t>/</a:t>
            </a:r>
            <a:r>
              <a:rPr sz="2000"/>
              <a:t>文件名</a:t>
            </a:r>
            <a:r>
              <a:rPr lang="en-US" altLang="zh-CN" sz="2000"/>
              <a:t>]</a:t>
            </a:r>
            <a:r>
              <a:rPr lang="en-US" altLang="zh-CN" sz="2000">
                <a:latin typeface="Arial" charset="0"/>
              </a:rPr>
              <a:t>”</a:t>
            </a:r>
            <a:r>
              <a:rPr sz="2000"/>
              <a:t>两种方法访问北京大学</a:t>
            </a:r>
            <a:r>
              <a:rPr lang="en-US" altLang="zh-CN" sz="2000"/>
              <a:t>Web</a:t>
            </a:r>
            <a:r>
              <a:rPr sz="2000"/>
              <a:t>网站的主页。</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r>
              <a:rPr lang="zh-CN" altLang="en-US" smtClean="0"/>
              <a:t>案例</a:t>
            </a:r>
            <a:r>
              <a:rPr lang="en-US" altLang="zh-CN" smtClean="0"/>
              <a:t>1  </a:t>
            </a:r>
            <a:r>
              <a:rPr lang="zh-CN" altLang="en-US" smtClean="0"/>
              <a:t>信息检索、下载技巧</a:t>
            </a:r>
          </a:p>
        </p:txBody>
      </p:sp>
      <p:sp>
        <p:nvSpPr>
          <p:cNvPr id="36868" name="Rectangle 3"/>
          <p:cNvSpPr>
            <a:spLocks noGrp="1" noChangeArrowheads="1"/>
          </p:cNvSpPr>
          <p:nvPr>
            <p:ph type="body" idx="1"/>
          </p:nvPr>
        </p:nvSpPr>
        <p:spPr/>
        <p:txBody>
          <a:bodyPr/>
          <a:lstStyle/>
          <a:p>
            <a:pPr marL="0" indent="0">
              <a:buNone/>
            </a:pPr>
            <a:r>
              <a:rPr lang="en-US" altLang="zh-CN" dirty="0" smtClean="0"/>
              <a:t>【</a:t>
            </a:r>
            <a:r>
              <a:rPr lang="zh-CN" altLang="en-US" dirty="0" smtClean="0"/>
              <a:t>场景描述</a:t>
            </a:r>
            <a:r>
              <a:rPr lang="en-US" altLang="zh-CN" dirty="0" smtClean="0"/>
              <a:t>】</a:t>
            </a:r>
          </a:p>
          <a:p>
            <a:pPr marL="538162" lvl="1" indent="0">
              <a:buNone/>
            </a:pPr>
            <a:r>
              <a:rPr lang="zh-CN" altLang="en-US" dirty="0" smtClean="0"/>
              <a:t>      王老师的邻居小张是某单位办公室秘书，因常写稿件，所以不时到网上搜索各种资料。但由于方法不当，常常搜索不到想要的东西，要么搜索出来的东西与主题差得太远，要么搜索出的列表太多，使人无法适从，效率太低。一天小王因为在网上搜不到自己所要的东西而发愁，于是向王老师求助，请王老师教他一些网络方面的使用技巧。王老师让他把使用网络过程中遇到的问题归纳一下，主要问题有以下几方面：</a:t>
            </a:r>
            <a:endParaRPr lang="zh-CN" altLang="en-US" dirty="0"/>
          </a:p>
        </p:txBody>
      </p:sp>
      <p:sp>
        <p:nvSpPr>
          <p:cNvPr id="36866"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5D3B2D01-3F21-4E9F-9D4A-7AE6802035FC}" type="slidenum">
              <a:rPr lang="en-US" altLang="zh-CN" smtClean="0"/>
              <a:pPr/>
              <a:t>35</a:t>
            </a:fld>
            <a:endParaRPr lang="en-US" altLang="zh-CN"/>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3409ED46-ACCE-4E58-AFF2-ECBC7ADA96F5}" type="slidenum">
              <a:rPr lang="en-US" altLang="zh-CN"/>
              <a:pPr eaLnBrk="1" hangingPunct="1"/>
              <a:t>36</a:t>
            </a:fld>
            <a:endParaRPr lang="en-US" altLang="zh-CN"/>
          </a:p>
        </p:txBody>
      </p:sp>
      <p:sp>
        <p:nvSpPr>
          <p:cNvPr id="37891" name="Rectangle 2"/>
          <p:cNvSpPr>
            <a:spLocks noGrp="1" noChangeArrowheads="1"/>
          </p:cNvSpPr>
          <p:nvPr>
            <p:ph type="title"/>
          </p:nvPr>
        </p:nvSpPr>
        <p:spPr/>
        <p:txBody>
          <a:bodyPr/>
          <a:lstStyle/>
          <a:p>
            <a:pPr eaLnBrk="1" hangingPunct="1"/>
            <a:endParaRPr lang="zh-CN" altLang="zh-CN" smtClean="0"/>
          </a:p>
        </p:txBody>
      </p:sp>
      <p:sp>
        <p:nvSpPr>
          <p:cNvPr id="37892" name="Rectangle 3"/>
          <p:cNvSpPr>
            <a:spLocks noGrp="1" noChangeArrowheads="1"/>
          </p:cNvSpPr>
          <p:nvPr>
            <p:ph type="body" idx="1"/>
          </p:nvPr>
        </p:nvSpPr>
        <p:spPr>
          <a:xfrm>
            <a:off x="763588" y="1570038"/>
            <a:ext cx="8197850" cy="4535487"/>
          </a:xfrm>
        </p:spPr>
        <p:txBody>
          <a:bodyPr/>
          <a:lstStyle/>
          <a:p>
            <a:pPr lvl="1" eaLnBrk="1" hangingPunct="1">
              <a:buFont typeface="Wingdings" pitchFamily="2" charset="2"/>
              <a:buNone/>
            </a:pPr>
            <a:r>
              <a:rPr dirty="0" smtClean="0"/>
              <a:t>（</a:t>
            </a:r>
            <a:r>
              <a:rPr lang="en-US" altLang="zh-CN" dirty="0" smtClean="0"/>
              <a:t>1</a:t>
            </a:r>
            <a:r>
              <a:rPr dirty="0" smtClean="0"/>
              <a:t>）如何保存网址，如何浏览历史网页；</a:t>
            </a:r>
          </a:p>
          <a:p>
            <a:pPr lvl="1" eaLnBrk="1" hangingPunct="1">
              <a:buFont typeface="Wingdings" pitchFamily="2" charset="2"/>
              <a:buNone/>
            </a:pPr>
            <a:r>
              <a:rPr dirty="0" smtClean="0"/>
              <a:t>（</a:t>
            </a:r>
            <a:r>
              <a:rPr lang="en-US" altLang="zh-CN" dirty="0" smtClean="0"/>
              <a:t>2</a:t>
            </a:r>
            <a:r>
              <a:rPr dirty="0" smtClean="0"/>
              <a:t>）网上搜索效率太低，有什么技巧能提高信息准确率；</a:t>
            </a:r>
          </a:p>
          <a:p>
            <a:pPr lvl="1" eaLnBrk="1" hangingPunct="1">
              <a:buFont typeface="Wingdings" pitchFamily="2" charset="2"/>
              <a:buNone/>
            </a:pPr>
            <a:r>
              <a:rPr dirty="0" smtClean="0"/>
              <a:t>（</a:t>
            </a:r>
            <a:r>
              <a:rPr lang="en-US" altLang="zh-CN" dirty="0" smtClean="0"/>
              <a:t>3</a:t>
            </a:r>
            <a:r>
              <a:rPr dirty="0" smtClean="0"/>
              <a:t>）如何搜索某一类型的文件？</a:t>
            </a:r>
          </a:p>
          <a:p>
            <a:pPr lvl="1" eaLnBrk="1" hangingPunct="1">
              <a:buFont typeface="Wingdings" pitchFamily="2" charset="2"/>
              <a:buNone/>
            </a:pPr>
            <a:r>
              <a:rPr dirty="0" smtClean="0"/>
              <a:t>（</a:t>
            </a:r>
            <a:r>
              <a:rPr lang="en-US" altLang="zh-CN" dirty="0" smtClean="0"/>
              <a:t>4</a:t>
            </a:r>
            <a:r>
              <a:rPr dirty="0" smtClean="0"/>
              <a:t>）有时下载一个稍大一点的文件费时太长，能否找一个下载的软件加速下载；</a:t>
            </a:r>
          </a:p>
          <a:p>
            <a:pPr lvl="1" eaLnBrk="1" hangingPunct="1">
              <a:buFont typeface="Wingdings" pitchFamily="2" charset="2"/>
              <a:buNone/>
            </a:pPr>
            <a:r>
              <a:rPr dirty="0" smtClean="0"/>
              <a:t>（</a:t>
            </a:r>
            <a:r>
              <a:rPr lang="en-US" altLang="zh-CN" dirty="0" smtClean="0"/>
              <a:t>5</a:t>
            </a:r>
            <a:r>
              <a:rPr dirty="0" smtClean="0"/>
              <a:t>）如何下载一个动画？</a:t>
            </a:r>
            <a:endParaRPr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38916" name="Rectangle 7"/>
          <p:cNvSpPr>
            <a:spLocks noGrp="1" noChangeArrowheads="1"/>
          </p:cNvSpPr>
          <p:nvPr>
            <p:ph type="body" idx="1"/>
          </p:nvPr>
        </p:nvSpPr>
        <p:spPr/>
        <p:txBody>
          <a:bodyPr/>
          <a:lstStyle/>
          <a:p>
            <a:pPr marL="538162" lvl="1" indent="0">
              <a:buNone/>
            </a:pPr>
            <a:r>
              <a:rPr lang="en-US" altLang="zh-CN" dirty="0" smtClean="0"/>
              <a:t>1</a:t>
            </a:r>
            <a:r>
              <a:rPr lang="zh-CN" altLang="en-US" dirty="0" smtClean="0"/>
              <a:t>．案例分析</a:t>
            </a:r>
          </a:p>
          <a:p>
            <a:pPr marL="538162" lvl="1" indent="0">
              <a:buNone/>
            </a:pPr>
            <a:r>
              <a:rPr lang="zh-CN" altLang="en-US" sz="2200" dirty="0" smtClean="0"/>
              <a:t>案例中前</a:t>
            </a:r>
            <a:r>
              <a:rPr lang="en-US" altLang="zh-CN" sz="2200" dirty="0" smtClean="0"/>
              <a:t>3</a:t>
            </a:r>
            <a:r>
              <a:rPr lang="zh-CN" altLang="en-US" sz="2200" dirty="0" smtClean="0"/>
              <a:t>个问题是网址收藏与信息搜索技巧问题，案例后两个问题实际上利用网络下载工具进行下载问题</a:t>
            </a:r>
            <a:r>
              <a:rPr lang="zh-CN" altLang="en-US" dirty="0" smtClean="0"/>
              <a:t>。</a:t>
            </a:r>
          </a:p>
          <a:p>
            <a:pPr marL="538162" lvl="1" indent="0">
              <a:buNone/>
            </a:pPr>
            <a:r>
              <a:rPr lang="en-US" altLang="zh-CN" dirty="0" smtClean="0"/>
              <a:t>2</a:t>
            </a:r>
            <a:r>
              <a:rPr lang="zh-CN" altLang="en-US" dirty="0" smtClean="0"/>
              <a:t>．相关知识点</a:t>
            </a:r>
          </a:p>
          <a:p>
            <a:pPr marL="538162" lvl="1" indent="0">
              <a:buNone/>
            </a:pPr>
            <a:r>
              <a:rPr lang="zh-CN" altLang="en-US" dirty="0" smtClean="0"/>
              <a:t>（</a:t>
            </a:r>
            <a:r>
              <a:rPr lang="en-US" altLang="zh-CN" dirty="0" smtClean="0"/>
              <a:t>1</a:t>
            </a:r>
            <a:r>
              <a:rPr lang="zh-CN" altLang="en-US" dirty="0" smtClean="0"/>
              <a:t>）网上信息浏览</a:t>
            </a:r>
          </a:p>
          <a:p>
            <a:pPr marL="989013" lvl="2" indent="0">
              <a:buNone/>
            </a:pPr>
            <a:r>
              <a:rPr lang="zh-CN" altLang="en-US" dirty="0" smtClean="0"/>
              <a:t>①网页浏览：直接输入网址</a:t>
            </a:r>
          </a:p>
          <a:p>
            <a:pPr marL="989013" lvl="2" indent="0">
              <a:buNone/>
            </a:pPr>
            <a:r>
              <a:rPr lang="zh-CN" altLang="en-US" dirty="0" smtClean="0"/>
              <a:t>②浏览历史</a:t>
            </a:r>
            <a:r>
              <a:rPr lang="en-US" altLang="zh-CN" dirty="0" smtClean="0"/>
              <a:t>Web</a:t>
            </a:r>
            <a:r>
              <a:rPr lang="zh-CN" altLang="en-US" dirty="0" smtClean="0"/>
              <a:t>页面：</a:t>
            </a:r>
          </a:p>
          <a:p>
            <a:pPr marL="538162" lvl="1" indent="0">
              <a:buNone/>
            </a:pPr>
            <a:r>
              <a:rPr lang="en-US" altLang="zh-CN" sz="1800" dirty="0" smtClean="0"/>
              <a:t>	 </a:t>
            </a:r>
            <a:r>
              <a:rPr lang="zh-CN" altLang="zh-CN" sz="1800" dirty="0" smtClean="0"/>
              <a:t>单击浏览器工具栏上的“收藏夹、源和历史记录”按钮，在浏览窗口右边弹出一个“历史记录”子窗格，在“历史记录”子窗格内，双击某文件夹内的网址，就可访问最近访问过的网页了，如图</a:t>
            </a:r>
            <a:r>
              <a:rPr lang="en-US" altLang="zh-CN" sz="1800" dirty="0" smtClean="0"/>
              <a:t>6-4</a:t>
            </a:r>
            <a:r>
              <a:rPr lang="zh-CN" altLang="zh-CN" sz="1800" dirty="0" smtClean="0"/>
              <a:t>所示。</a:t>
            </a:r>
          </a:p>
          <a:p>
            <a:pPr lvl="1"/>
            <a:endParaRPr lang="zh-CN" altLang="en-US" dirty="0"/>
          </a:p>
        </p:txBody>
      </p:sp>
      <p:sp>
        <p:nvSpPr>
          <p:cNvPr id="38914"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3BD2ACAE-8650-4B94-AAC7-12B728144A80}" type="slidenum">
              <a:rPr lang="en-US" altLang="zh-CN" smtClean="0"/>
              <a:pPr/>
              <a:t>37</a:t>
            </a:fld>
            <a:endParaRPr lang="en-US" altLang="zh-CN"/>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7DD80799-405C-417D-86CE-028BFE13A594}" type="slidenum">
              <a:rPr lang="en-US" altLang="zh-CN"/>
              <a:pPr eaLnBrk="1" hangingPunct="1"/>
              <a:t>38</a:t>
            </a:fld>
            <a:endParaRPr lang="en-US" altLang="zh-CN"/>
          </a:p>
        </p:txBody>
      </p:sp>
      <p:sp>
        <p:nvSpPr>
          <p:cNvPr id="39939" name="Rectangle 2"/>
          <p:cNvSpPr>
            <a:spLocks noGrp="1" noChangeArrowheads="1"/>
          </p:cNvSpPr>
          <p:nvPr>
            <p:ph type="title"/>
          </p:nvPr>
        </p:nvSpPr>
        <p:spPr/>
        <p:txBody>
          <a:bodyPr/>
          <a:lstStyle/>
          <a:p>
            <a:pPr eaLnBrk="1" hangingPunct="1"/>
            <a:endParaRPr lang="zh-CN" altLang="zh-CN" smtClean="0"/>
          </a:p>
        </p:txBody>
      </p:sp>
      <p:sp>
        <p:nvSpPr>
          <p:cNvPr id="39940" name="Rectangle 3"/>
          <p:cNvSpPr>
            <a:spLocks noGrp="1" noChangeArrowheads="1"/>
          </p:cNvSpPr>
          <p:nvPr>
            <p:ph type="body" idx="1"/>
          </p:nvPr>
        </p:nvSpPr>
        <p:spPr>
          <a:xfrm>
            <a:off x="763588" y="1570038"/>
            <a:ext cx="8197850" cy="4535487"/>
          </a:xfrm>
        </p:spPr>
        <p:txBody>
          <a:bodyPr/>
          <a:lstStyle/>
          <a:p>
            <a:pPr eaLnBrk="1" hangingPunct="1"/>
            <a:endParaRPr altLang="zh-CN" dirty="0"/>
          </a:p>
        </p:txBody>
      </p:sp>
      <p:pic>
        <p:nvPicPr>
          <p:cNvPr id="3994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527764"/>
            <a:ext cx="6768752" cy="4561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15014D19-A707-4C45-8799-F7F1F52A0B09}" type="slidenum">
              <a:rPr lang="en-US" altLang="zh-CN"/>
              <a:pPr eaLnBrk="1" hangingPunct="1"/>
              <a:t>39</a:t>
            </a:fld>
            <a:endParaRPr lang="en-US" altLang="zh-CN"/>
          </a:p>
        </p:txBody>
      </p:sp>
      <p:sp>
        <p:nvSpPr>
          <p:cNvPr id="40963" name="Rectangle 2"/>
          <p:cNvSpPr>
            <a:spLocks noGrp="1" noChangeArrowheads="1"/>
          </p:cNvSpPr>
          <p:nvPr>
            <p:ph type="title"/>
          </p:nvPr>
        </p:nvSpPr>
        <p:spPr/>
        <p:txBody>
          <a:bodyPr/>
          <a:lstStyle/>
          <a:p>
            <a:pPr eaLnBrk="1" hangingPunct="1"/>
            <a:endParaRPr lang="zh-CN" altLang="zh-CN" smtClean="0"/>
          </a:p>
        </p:txBody>
      </p:sp>
      <p:sp>
        <p:nvSpPr>
          <p:cNvPr id="40964"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r>
              <a:rPr lang="en-US" altLang="zh-CN" dirty="0"/>
              <a:t>③</a:t>
            </a:r>
            <a:r>
              <a:rPr dirty="0"/>
              <a:t>保存</a:t>
            </a:r>
            <a:r>
              <a:rPr lang="en-US" altLang="zh-CN" dirty="0"/>
              <a:t>Web</a:t>
            </a:r>
            <a:r>
              <a:rPr dirty="0"/>
              <a:t>页面</a:t>
            </a:r>
          </a:p>
          <a:p>
            <a:pPr lvl="2" eaLnBrk="1" hangingPunct="1">
              <a:buFont typeface="Wingdings" pitchFamily="2" charset="2"/>
              <a:buNone/>
            </a:pPr>
            <a:r>
              <a:rPr dirty="0"/>
              <a:t>单击</a:t>
            </a:r>
            <a:r>
              <a:rPr dirty="0">
                <a:latin typeface="Arial" charset="0"/>
              </a:rPr>
              <a:t>“</a:t>
            </a:r>
            <a:r>
              <a:rPr dirty="0"/>
              <a:t>文件→另存为</a:t>
            </a:r>
            <a:r>
              <a:rPr dirty="0">
                <a:latin typeface="Arial" charset="0"/>
              </a:rPr>
              <a:t>”</a:t>
            </a:r>
            <a:r>
              <a:rPr dirty="0"/>
              <a:t>命令，在弹出的</a:t>
            </a:r>
            <a:r>
              <a:rPr dirty="0">
                <a:latin typeface="Arial" charset="0"/>
              </a:rPr>
              <a:t>“</a:t>
            </a:r>
            <a:r>
              <a:rPr dirty="0"/>
              <a:t>另存为</a:t>
            </a:r>
            <a:r>
              <a:rPr dirty="0">
                <a:latin typeface="Arial" charset="0"/>
              </a:rPr>
              <a:t>”</a:t>
            </a:r>
            <a:r>
              <a:rPr dirty="0"/>
              <a:t>对话框中，选择存放位置及网页名称，单击</a:t>
            </a:r>
            <a:r>
              <a:rPr dirty="0">
                <a:latin typeface="Arial" charset="0"/>
              </a:rPr>
              <a:t>“</a:t>
            </a:r>
            <a:r>
              <a:rPr dirty="0"/>
              <a:t>确定</a:t>
            </a:r>
            <a:r>
              <a:rPr dirty="0">
                <a:latin typeface="Arial" charset="0"/>
              </a:rPr>
              <a:t>”</a:t>
            </a:r>
            <a:r>
              <a:rPr dirty="0"/>
              <a:t>按钮即可。</a:t>
            </a:r>
          </a:p>
          <a:p>
            <a:pPr lvl="2" eaLnBrk="1" hangingPunct="1">
              <a:buFont typeface="Wingdings" pitchFamily="2" charset="2"/>
              <a:buNone/>
            </a:pPr>
            <a:r>
              <a:rPr dirty="0"/>
              <a:t>④</a:t>
            </a:r>
            <a:r>
              <a:rPr lang="en-US" altLang="zh-CN" dirty="0"/>
              <a:t>IE</a:t>
            </a:r>
            <a:r>
              <a:rPr dirty="0"/>
              <a:t>浏览器的设置</a:t>
            </a:r>
          </a:p>
          <a:p>
            <a:pPr lvl="3" eaLnBrk="1" hangingPunct="1"/>
            <a:r>
              <a:rPr dirty="0"/>
              <a:t>设置</a:t>
            </a:r>
            <a:r>
              <a:rPr lang="en-US" altLang="zh-CN" dirty="0"/>
              <a:t>IE</a:t>
            </a:r>
            <a:r>
              <a:rPr dirty="0" smtClean="0"/>
              <a:t>浏览器的默认主页</a:t>
            </a:r>
            <a:endParaRPr lang="en-US" dirty="0" smtClean="0"/>
          </a:p>
          <a:p>
            <a:pPr lvl="3" eaLnBrk="1" hangingPunct="1"/>
            <a:r>
              <a:rPr lang="zh-CN" altLang="zh-CN" dirty="0"/>
              <a:t>右键单击桌面上“</a:t>
            </a:r>
            <a:r>
              <a:rPr lang="en-US" altLang="zh-CN" dirty="0"/>
              <a:t>Internet Explorer ”</a:t>
            </a:r>
            <a:r>
              <a:rPr lang="zh-CN" altLang="zh-CN" dirty="0"/>
              <a:t>图标“</a:t>
            </a:r>
            <a:r>
              <a:rPr lang="en-US" altLang="zh-CN" dirty="0"/>
              <a:t>e”</a:t>
            </a:r>
            <a:r>
              <a:rPr lang="zh-CN" altLang="zh-CN" dirty="0"/>
              <a:t>，单击快捷菜单中“属性”命令，打开“</a:t>
            </a:r>
            <a:r>
              <a:rPr lang="en-US" altLang="zh-CN" dirty="0"/>
              <a:t>Internet </a:t>
            </a:r>
            <a:r>
              <a:rPr lang="zh-CN" altLang="zh-CN" dirty="0"/>
              <a:t>属性”对话框如图</a:t>
            </a:r>
            <a:r>
              <a:rPr lang="en-US" altLang="zh-CN" dirty="0"/>
              <a:t>6-5</a:t>
            </a:r>
            <a:r>
              <a:rPr lang="zh-CN" altLang="zh-CN" dirty="0"/>
              <a:t>所示，在常规选项卡中的“主页”框的“地址”栏中输入默认站点，单击“确定”按钮即可。</a:t>
            </a:r>
          </a:p>
          <a:p>
            <a:pPr lvl="3" eaLnBrk="1" hangingPunct="1"/>
            <a:endParaRPr dirty="0"/>
          </a:p>
          <a:p>
            <a:pPr lvl="3" eaLnBrk="1" hangingPunct="1"/>
            <a:endParaRPr lang="en-US" altLang="zh-CN"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B640687-F139-4654-9436-A72E347A3CBF}" type="slidenum">
              <a:rPr lang="en-US" altLang="zh-CN"/>
              <a:pPr eaLnBrk="1" hangingPunct="1"/>
              <a:t>4</a:t>
            </a:fld>
            <a:endParaRPr lang="en-US" altLang="zh-CN"/>
          </a:p>
        </p:txBody>
      </p:sp>
      <p:sp>
        <p:nvSpPr>
          <p:cNvPr id="5123" name="Rectangle 4"/>
          <p:cNvSpPr>
            <a:spLocks noGrp="1" noChangeArrowheads="1"/>
          </p:cNvSpPr>
          <p:nvPr>
            <p:ph type="title"/>
          </p:nvPr>
        </p:nvSpPr>
        <p:spPr>
          <a:xfrm>
            <a:off x="827088" y="404813"/>
            <a:ext cx="7577137" cy="936625"/>
          </a:xfrm>
        </p:spPr>
        <p:txBody>
          <a:bodyPr/>
          <a:lstStyle/>
          <a:p>
            <a:pPr eaLnBrk="1" hangingPunct="1"/>
            <a:r>
              <a:rPr lang="zh-CN" altLang="en-US" smtClean="0"/>
              <a:t>任务一  认识计算机网络</a:t>
            </a:r>
          </a:p>
        </p:txBody>
      </p:sp>
      <p:sp>
        <p:nvSpPr>
          <p:cNvPr id="5124" name="Rectangle 5"/>
          <p:cNvSpPr>
            <a:spLocks noGrp="1" noChangeArrowheads="1"/>
          </p:cNvSpPr>
          <p:nvPr>
            <p:ph type="body" idx="1"/>
          </p:nvPr>
        </p:nvSpPr>
        <p:spPr>
          <a:xfrm>
            <a:off x="684213" y="1625600"/>
            <a:ext cx="8137525" cy="4360863"/>
          </a:xfrm>
        </p:spPr>
        <p:txBody>
          <a:bodyPr/>
          <a:lstStyle/>
          <a:p>
            <a:pPr algn="just" eaLnBrk="1" hangingPunct="1">
              <a:lnSpc>
                <a:spcPct val="80000"/>
              </a:lnSpc>
              <a:buFont typeface="Wingdings" pitchFamily="2" charset="2"/>
              <a:buNone/>
            </a:pPr>
            <a:r>
              <a:rPr dirty="0"/>
              <a:t>（一） 计算机网络概念及主要功能</a:t>
            </a:r>
          </a:p>
          <a:p>
            <a:pPr algn="just" eaLnBrk="1" hangingPunct="1">
              <a:lnSpc>
                <a:spcPct val="80000"/>
              </a:lnSpc>
              <a:buFont typeface="Wingdings" pitchFamily="2" charset="2"/>
              <a:buNone/>
            </a:pPr>
            <a:r>
              <a:rPr lang="en-US" altLang="zh-CN" dirty="0"/>
              <a:t>1</a:t>
            </a:r>
            <a:r>
              <a:rPr dirty="0"/>
              <a:t>．网络基本概念</a:t>
            </a:r>
          </a:p>
          <a:p>
            <a:pPr marL="993775" lvl="1" algn="just" eaLnBrk="1" hangingPunct="1">
              <a:lnSpc>
                <a:spcPct val="100000"/>
              </a:lnSpc>
              <a:buFont typeface="Wingdings" pitchFamily="2" charset="2"/>
              <a:buNone/>
            </a:pPr>
            <a:r>
              <a:rPr dirty="0"/>
              <a:t>利用通信线路和通信设备将分散在各地具有独立功能的计算机连接起来，在通信软件的支持下实现数据传输和资源共享的系统称为计算机网络。</a:t>
            </a:r>
          </a:p>
          <a:p>
            <a:pPr marL="993775" lvl="1" eaLnBrk="1" hangingPunct="1">
              <a:lnSpc>
                <a:spcPct val="100000"/>
              </a:lnSpc>
            </a:pPr>
            <a:r>
              <a:rPr dirty="0"/>
              <a:t>算机网络的主要功能：</a:t>
            </a:r>
          </a:p>
          <a:p>
            <a:pPr lvl="2" eaLnBrk="1" hangingPunct="1">
              <a:lnSpc>
                <a:spcPct val="100000"/>
              </a:lnSpc>
            </a:pPr>
            <a:r>
              <a:rPr sz="2000" dirty="0"/>
              <a:t>数据交换：这是网络是基本的功能，完成网络中各个节点之间的通讯。</a:t>
            </a:r>
          </a:p>
          <a:p>
            <a:pPr lvl="2" eaLnBrk="1" hangingPunct="1">
              <a:lnSpc>
                <a:spcPct val="100000"/>
              </a:lnSpc>
            </a:pPr>
            <a:r>
              <a:rPr sz="2000" dirty="0"/>
              <a:t>资源共享：包括硬件资源、软件资源和数据资源的共享。</a:t>
            </a:r>
          </a:p>
          <a:p>
            <a:pPr lvl="2" eaLnBrk="1" hangingPunct="1">
              <a:lnSpc>
                <a:spcPct val="100000"/>
              </a:lnSpc>
            </a:pPr>
            <a:r>
              <a:rPr sz="2000" dirty="0"/>
              <a:t>分布式处理：网络系统中多台计算机相互协作共同完成一个任务。</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039A1B6-1AAE-441C-8058-0C3945A4EE31}" type="slidenum">
              <a:rPr lang="en-US" altLang="zh-CN"/>
              <a:pPr eaLnBrk="1" hangingPunct="1"/>
              <a:t>40</a:t>
            </a:fld>
            <a:endParaRPr lang="en-US" altLang="zh-CN"/>
          </a:p>
        </p:txBody>
      </p:sp>
      <p:sp>
        <p:nvSpPr>
          <p:cNvPr id="41987" name="Rectangle 2"/>
          <p:cNvSpPr>
            <a:spLocks noGrp="1" noChangeArrowheads="1"/>
          </p:cNvSpPr>
          <p:nvPr>
            <p:ph type="title"/>
          </p:nvPr>
        </p:nvSpPr>
        <p:spPr/>
        <p:txBody>
          <a:bodyPr/>
          <a:lstStyle/>
          <a:p>
            <a:pPr eaLnBrk="1" hangingPunct="1"/>
            <a:endParaRPr lang="zh-CN" altLang="zh-CN" smtClean="0"/>
          </a:p>
        </p:txBody>
      </p:sp>
      <p:sp>
        <p:nvSpPr>
          <p:cNvPr id="41988" name="Rectangle 3"/>
          <p:cNvSpPr>
            <a:spLocks noGrp="1" noChangeArrowheads="1"/>
          </p:cNvSpPr>
          <p:nvPr>
            <p:ph type="body" idx="1"/>
          </p:nvPr>
        </p:nvSpPr>
        <p:spPr>
          <a:xfrm>
            <a:off x="763588" y="1570038"/>
            <a:ext cx="8197850" cy="4535487"/>
          </a:xfrm>
        </p:spPr>
        <p:txBody>
          <a:bodyPr/>
          <a:lstStyle/>
          <a:p>
            <a:pPr marL="1371600" lvl="2" indent="-457200" eaLnBrk="1" hangingPunct="1">
              <a:buFont typeface="Wingdings" pitchFamily="2" charset="2"/>
              <a:buNone/>
            </a:pPr>
            <a:r>
              <a:rPr lang="en-US" altLang="zh-CN" dirty="0"/>
              <a:t>⑤</a:t>
            </a:r>
            <a:r>
              <a:rPr dirty="0"/>
              <a:t>使用收藏夹</a:t>
            </a:r>
          </a:p>
          <a:p>
            <a:pPr marL="1330325" lvl="2" indent="-381000" eaLnBrk="1" hangingPunct="1"/>
            <a:r>
              <a:rPr dirty="0"/>
              <a:t>收藏网址</a:t>
            </a:r>
          </a:p>
          <a:p>
            <a:pPr marL="1371600" lvl="3" indent="0" eaLnBrk="1" hangingPunct="1">
              <a:buNone/>
            </a:pPr>
            <a:r>
              <a:rPr lang="zh-CN" altLang="zh-CN" dirty="0"/>
              <a:t>单击 “收藏夹→添加到收藏夹” 菜单命令，打开“添加收藏”对话框如图</a:t>
            </a:r>
            <a:r>
              <a:rPr lang="en-US" altLang="zh-CN" dirty="0"/>
              <a:t>6-6</a:t>
            </a:r>
            <a:r>
              <a:rPr lang="zh-CN" altLang="zh-CN" dirty="0"/>
              <a:t>所示。在“创建位置”列表中选择添加的文件夹</a:t>
            </a:r>
            <a:r>
              <a:rPr lang="zh-CN" altLang="zh-CN" dirty="0" smtClean="0"/>
              <a:t>，</a:t>
            </a:r>
            <a:r>
              <a:rPr lang="zh-CN" altLang="en-US" dirty="0" smtClean="0"/>
              <a:t>在“</a:t>
            </a:r>
            <a:r>
              <a:rPr lang="zh-CN" altLang="zh-CN" dirty="0" smtClean="0"/>
              <a:t>名称”</a:t>
            </a:r>
            <a:r>
              <a:rPr lang="zh-CN" altLang="zh-CN" dirty="0"/>
              <a:t>框中输入网址新名称或使用默认的名称，单击“确定”按钮。</a:t>
            </a:r>
            <a:r>
              <a:rPr dirty="0" smtClean="0"/>
              <a:t>整理收藏夹</a:t>
            </a:r>
            <a:endParaRPr lang="en-US" dirty="0" smtClean="0"/>
          </a:p>
          <a:p>
            <a:pPr marL="1330325" lvl="2" indent="-381000" eaLnBrk="1" hangingPunct="1"/>
            <a:r>
              <a:rPr lang="zh-CN" altLang="zh-CN" dirty="0"/>
              <a:t>整理收藏夹</a:t>
            </a:r>
          </a:p>
          <a:p>
            <a:pPr marL="1371600" lvl="3" indent="0" eaLnBrk="1" hangingPunct="1">
              <a:buNone/>
            </a:pPr>
            <a:r>
              <a:rPr lang="zh-CN" altLang="zh-CN" dirty="0"/>
              <a:t>单击“收藏夹→整理收藏夹”命令，弹出“整理收藏夹”对话框如图</a:t>
            </a:r>
            <a:r>
              <a:rPr lang="en-US" altLang="zh-CN" dirty="0"/>
              <a:t>6-7</a:t>
            </a:r>
            <a:r>
              <a:rPr lang="zh-CN" altLang="zh-CN" dirty="0"/>
              <a:t>所示，在该对话框中，可以创建文件夹，重命名、删除文件夹或网址，也可以将网址从一个文件夹移动到另一个文件夹</a:t>
            </a:r>
            <a:r>
              <a:rPr lang="zh-CN" altLang="zh-CN" dirty="0" smtClean="0"/>
              <a:t>内</a:t>
            </a:r>
            <a:r>
              <a:rPr lang="zh-CN" altLang="en-US" dirty="0" smtClean="0"/>
              <a:t>。</a:t>
            </a:r>
            <a:endParaRPr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67A3744B-C6DF-4ED6-B327-22F66BA8C32F}" type="slidenum">
              <a:rPr lang="en-US" altLang="zh-CN"/>
              <a:pPr eaLnBrk="1" hangingPunct="1"/>
              <a:t>41</a:t>
            </a:fld>
            <a:endParaRPr lang="en-US" altLang="zh-CN"/>
          </a:p>
        </p:txBody>
      </p:sp>
      <p:sp>
        <p:nvSpPr>
          <p:cNvPr id="43011" name="Rectangle 2"/>
          <p:cNvSpPr>
            <a:spLocks noGrp="1" noChangeArrowheads="1"/>
          </p:cNvSpPr>
          <p:nvPr>
            <p:ph type="title"/>
          </p:nvPr>
        </p:nvSpPr>
        <p:spPr/>
        <p:txBody>
          <a:bodyPr/>
          <a:lstStyle/>
          <a:p>
            <a:pPr eaLnBrk="1" hangingPunct="1"/>
            <a:endParaRPr lang="zh-CN" altLang="zh-CN" smtClean="0"/>
          </a:p>
        </p:txBody>
      </p:sp>
      <p:sp>
        <p:nvSpPr>
          <p:cNvPr id="43012" name="Rectangle 3"/>
          <p:cNvSpPr>
            <a:spLocks noGrp="1" noChangeArrowheads="1"/>
          </p:cNvSpPr>
          <p:nvPr>
            <p:ph type="body" idx="1"/>
          </p:nvPr>
        </p:nvSpPr>
        <p:spPr>
          <a:xfrm>
            <a:off x="763588" y="1570038"/>
            <a:ext cx="8197850" cy="4535487"/>
          </a:xfrm>
        </p:spPr>
        <p:txBody>
          <a:bodyPr/>
          <a:lstStyle/>
          <a:p>
            <a:pPr eaLnBrk="1" hangingPunct="1"/>
            <a:endParaRPr altLang="zh-CN" dirty="0"/>
          </a:p>
        </p:txBody>
      </p:sp>
      <p:pic>
        <p:nvPicPr>
          <p:cNvPr id="430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866" y="3284984"/>
            <a:ext cx="3744094"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020934"/>
            <a:ext cx="3752850"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0809338-0AF7-404F-B25A-8C54F744BBD4}" type="slidenum">
              <a:rPr lang="en-US" altLang="zh-CN"/>
              <a:pPr eaLnBrk="1" hangingPunct="1"/>
              <a:t>42</a:t>
            </a:fld>
            <a:endParaRPr lang="en-US" altLang="zh-CN"/>
          </a:p>
        </p:txBody>
      </p:sp>
      <p:sp>
        <p:nvSpPr>
          <p:cNvPr id="44035" name="Rectangle 5"/>
          <p:cNvSpPr>
            <a:spLocks noGrp="1" noChangeArrowheads="1"/>
          </p:cNvSpPr>
          <p:nvPr>
            <p:ph type="title"/>
          </p:nvPr>
        </p:nvSpPr>
        <p:spPr/>
        <p:txBody>
          <a:bodyPr/>
          <a:lstStyle/>
          <a:p>
            <a:pPr eaLnBrk="1" hangingPunct="1"/>
            <a:endParaRPr lang="zh-CN" altLang="zh-CN" smtClean="0"/>
          </a:p>
        </p:txBody>
      </p:sp>
      <p:sp>
        <p:nvSpPr>
          <p:cNvPr id="44036" name="Rectangle 6"/>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dirty="0"/>
              <a:t>（</a:t>
            </a:r>
            <a:r>
              <a:rPr lang="en-US" altLang="zh-CN" dirty="0"/>
              <a:t>2</a:t>
            </a:r>
            <a:r>
              <a:rPr dirty="0"/>
              <a:t>）信息检索</a:t>
            </a:r>
          </a:p>
          <a:p>
            <a:pPr lvl="2" eaLnBrk="1" hangingPunct="1">
              <a:buFont typeface="Wingdings" pitchFamily="2" charset="2"/>
              <a:buNone/>
            </a:pPr>
            <a:r>
              <a:rPr dirty="0"/>
              <a:t>①明确检索方向，进行初步检索</a:t>
            </a:r>
          </a:p>
          <a:p>
            <a:pPr lvl="2" eaLnBrk="1" hangingPunct="1">
              <a:buFont typeface="Wingdings" pitchFamily="2" charset="2"/>
              <a:buNone/>
            </a:pPr>
            <a:r>
              <a:rPr dirty="0"/>
              <a:t>分析要检索问题，明确检索方向，到相关的网站进行搜索。如在百度页面中，单击</a:t>
            </a:r>
            <a:r>
              <a:rPr dirty="0">
                <a:latin typeface="Arial" charset="0"/>
              </a:rPr>
              <a:t>“</a:t>
            </a:r>
            <a:r>
              <a:rPr dirty="0"/>
              <a:t>网站导航</a:t>
            </a:r>
            <a:r>
              <a:rPr dirty="0">
                <a:latin typeface="Arial" charset="0"/>
              </a:rPr>
              <a:t>”</a:t>
            </a:r>
            <a:r>
              <a:rPr dirty="0"/>
              <a:t>链接，进入</a:t>
            </a:r>
            <a:r>
              <a:rPr dirty="0">
                <a:latin typeface="Arial" charset="0"/>
              </a:rPr>
              <a:t>“</a:t>
            </a:r>
            <a:r>
              <a:rPr dirty="0"/>
              <a:t>百度网址大全</a:t>
            </a:r>
            <a:r>
              <a:rPr dirty="0">
                <a:latin typeface="Arial" charset="0"/>
              </a:rPr>
              <a:t>”</a:t>
            </a:r>
            <a:r>
              <a:rPr dirty="0"/>
              <a:t>（</a:t>
            </a:r>
            <a:r>
              <a:rPr lang="en-US" altLang="zh-CN" dirty="0"/>
              <a:t>http://</a:t>
            </a:r>
            <a:r>
              <a:rPr lang="en-US" altLang="zh-CN" dirty="0" err="1"/>
              <a:t>site.baudu.com</a:t>
            </a:r>
            <a:r>
              <a:rPr dirty="0"/>
              <a:t>）页面，在这里根据自己的实际需要，单击不同的栏目或链接。 </a:t>
            </a:r>
          </a:p>
          <a:p>
            <a:pPr marL="993775" lvl="1" eaLnBrk="1" hangingPunct="1"/>
            <a:endParaRPr lang="en-US" altLang="zh-CN"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3B4C96DB-95DE-4949-A68F-95792D8320DA}" type="slidenum">
              <a:rPr lang="en-US" altLang="zh-CN"/>
              <a:pPr eaLnBrk="1" hangingPunct="1"/>
              <a:t>43</a:t>
            </a:fld>
            <a:endParaRPr lang="en-US" altLang="zh-CN"/>
          </a:p>
        </p:txBody>
      </p:sp>
      <p:sp>
        <p:nvSpPr>
          <p:cNvPr id="45059" name="Rectangle 2"/>
          <p:cNvSpPr>
            <a:spLocks noGrp="1" noChangeArrowheads="1"/>
          </p:cNvSpPr>
          <p:nvPr>
            <p:ph type="title"/>
          </p:nvPr>
        </p:nvSpPr>
        <p:spPr/>
        <p:txBody>
          <a:bodyPr/>
          <a:lstStyle/>
          <a:p>
            <a:pPr eaLnBrk="1" hangingPunct="1"/>
            <a:endParaRPr lang="zh-CN" altLang="zh-CN" smtClean="0"/>
          </a:p>
        </p:txBody>
      </p:sp>
      <p:sp>
        <p:nvSpPr>
          <p:cNvPr id="45060" name="Rectangle 3"/>
          <p:cNvSpPr>
            <a:spLocks noGrp="1" noChangeArrowheads="1"/>
          </p:cNvSpPr>
          <p:nvPr>
            <p:ph type="body" idx="1"/>
          </p:nvPr>
        </p:nvSpPr>
        <p:spPr>
          <a:xfrm>
            <a:off x="763588" y="1570038"/>
            <a:ext cx="8197850" cy="4535487"/>
          </a:xfrm>
        </p:spPr>
        <p:txBody>
          <a:bodyPr/>
          <a:lstStyle/>
          <a:p>
            <a:pPr eaLnBrk="1" hangingPunct="1"/>
            <a:endParaRPr altLang="zh-CN"/>
          </a:p>
        </p:txBody>
      </p:sp>
      <p:pic>
        <p:nvPicPr>
          <p:cNvPr id="4506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484313"/>
            <a:ext cx="7632700"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39221E4C-9332-4852-8E49-191E9C078EB0}" type="slidenum">
              <a:rPr lang="en-US" altLang="zh-CN"/>
              <a:pPr eaLnBrk="1" hangingPunct="1"/>
              <a:t>44</a:t>
            </a:fld>
            <a:endParaRPr lang="en-US" altLang="zh-CN"/>
          </a:p>
        </p:txBody>
      </p:sp>
      <p:sp>
        <p:nvSpPr>
          <p:cNvPr id="46083" name="Rectangle 2"/>
          <p:cNvSpPr>
            <a:spLocks noGrp="1" noChangeArrowheads="1"/>
          </p:cNvSpPr>
          <p:nvPr>
            <p:ph type="title"/>
          </p:nvPr>
        </p:nvSpPr>
        <p:spPr/>
        <p:txBody>
          <a:bodyPr/>
          <a:lstStyle/>
          <a:p>
            <a:pPr eaLnBrk="1" hangingPunct="1"/>
            <a:endParaRPr lang="zh-CN" altLang="zh-CN" smtClean="0"/>
          </a:p>
        </p:txBody>
      </p:sp>
      <p:sp>
        <p:nvSpPr>
          <p:cNvPr id="46084"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r>
              <a:rPr lang="en-US" altLang="zh-CN" dirty="0"/>
              <a:t>②</a:t>
            </a:r>
            <a:r>
              <a:rPr dirty="0" smtClean="0"/>
              <a:t>高级搜索</a:t>
            </a:r>
            <a:endParaRPr lang="en-US" dirty="0" smtClean="0"/>
          </a:p>
          <a:p>
            <a:pPr lvl="2" eaLnBrk="1" hangingPunct="1"/>
            <a:r>
              <a:rPr lang="zh-CN" altLang="zh-CN" dirty="0" smtClean="0"/>
              <a:t>使用</a:t>
            </a:r>
            <a:r>
              <a:rPr lang="zh-CN" altLang="zh-CN" dirty="0"/>
              <a:t>意义相对准确的词或短语作为</a:t>
            </a:r>
            <a:r>
              <a:rPr lang="zh-CN" altLang="zh-CN" dirty="0" smtClean="0"/>
              <a:t>关键字</a:t>
            </a:r>
            <a:endParaRPr lang="en-US" altLang="zh-CN" dirty="0" smtClean="0"/>
          </a:p>
          <a:p>
            <a:pPr marL="989013" lvl="2" indent="0" eaLnBrk="1" hangingPunct="1">
              <a:buNone/>
            </a:pPr>
            <a:r>
              <a:rPr lang="zh-CN" altLang="zh-CN" sz="2000" dirty="0"/>
              <a:t>将关键字用英文双引号引起来，再进行搜索，搜索的结果将更加准确</a:t>
            </a:r>
            <a:endParaRPr lang="en-US" altLang="zh-CN" sz="2000" dirty="0"/>
          </a:p>
          <a:p>
            <a:pPr lvl="2" eaLnBrk="1" hangingPunct="1"/>
            <a:r>
              <a:rPr lang="zh-CN" altLang="zh-CN" dirty="0" smtClean="0"/>
              <a:t>使用</a:t>
            </a:r>
            <a:r>
              <a:rPr lang="zh-CN" altLang="zh-CN" dirty="0"/>
              <a:t>多个关键词搜索，关键词中间用“</a:t>
            </a:r>
            <a:r>
              <a:rPr lang="en-US" altLang="zh-CN" dirty="0"/>
              <a:t>+</a:t>
            </a:r>
            <a:r>
              <a:rPr lang="zh-CN" altLang="zh-CN" dirty="0"/>
              <a:t>”（ 或空格）、“</a:t>
            </a:r>
            <a:r>
              <a:rPr lang="en-US" altLang="zh-CN" dirty="0"/>
              <a:t>-</a:t>
            </a:r>
            <a:r>
              <a:rPr lang="zh-CN" altLang="zh-CN" dirty="0" smtClean="0"/>
              <a:t>”</a:t>
            </a:r>
            <a:r>
              <a:rPr lang="zh-CN" altLang="en-US" dirty="0" smtClean="0"/>
              <a:t>如：</a:t>
            </a:r>
            <a:endParaRPr lang="en-US" altLang="zh-CN" dirty="0" smtClean="0"/>
          </a:p>
          <a:p>
            <a:pPr marL="989013" lvl="2" indent="0" eaLnBrk="1" hangingPunct="1">
              <a:buNone/>
            </a:pPr>
            <a:r>
              <a:rPr lang="zh-CN" altLang="zh-CN" dirty="0"/>
              <a:t>“操作系统</a:t>
            </a:r>
            <a:r>
              <a:rPr lang="en-US" altLang="zh-CN" dirty="0"/>
              <a:t> + Windows  -Unix</a:t>
            </a:r>
            <a:r>
              <a:rPr lang="zh-CN" altLang="zh-CN" dirty="0"/>
              <a:t>”则表示搜索到的网页中不能出现</a:t>
            </a:r>
            <a:r>
              <a:rPr lang="en-US" altLang="zh-CN" dirty="0"/>
              <a:t>“Unix”</a:t>
            </a:r>
            <a:r>
              <a:rPr lang="zh-CN" altLang="zh-CN" dirty="0"/>
              <a:t>这个词。注意“</a:t>
            </a:r>
            <a:r>
              <a:rPr lang="en-US" altLang="zh-CN" dirty="0"/>
              <a:t>-</a:t>
            </a:r>
            <a:r>
              <a:rPr lang="zh-CN" altLang="zh-CN" dirty="0"/>
              <a:t>”前一定要有空格</a:t>
            </a:r>
            <a:r>
              <a:rPr lang="zh-CN" altLang="zh-CN" dirty="0" smtClean="0"/>
              <a:t>。</a:t>
            </a:r>
            <a:endParaRPr lang="en-US" altLang="zh-CN" dirty="0" smtClean="0"/>
          </a:p>
          <a:p>
            <a:pPr marL="652462" lvl="1" indent="0" eaLnBrk="1" hangingPunct="1">
              <a:buNone/>
            </a:pPr>
            <a:r>
              <a:rPr lang="zh-CN" altLang="zh-CN" dirty="0"/>
              <a:t>（</a:t>
            </a:r>
            <a:r>
              <a:rPr lang="en-US" altLang="zh-CN" dirty="0"/>
              <a:t>3</a:t>
            </a:r>
            <a:r>
              <a:rPr lang="zh-CN" altLang="zh-CN" dirty="0"/>
              <a:t>）搜索某一类型的文档</a:t>
            </a:r>
            <a:r>
              <a:rPr lang="zh-CN" altLang="zh-CN" dirty="0" smtClean="0"/>
              <a:t>信息</a:t>
            </a:r>
            <a:r>
              <a:rPr lang="zh-CN" altLang="en-US" dirty="0" smtClean="0"/>
              <a:t>：如：</a:t>
            </a:r>
            <a:endParaRPr lang="en-US" altLang="zh-CN" dirty="0" smtClean="0"/>
          </a:p>
          <a:p>
            <a:pPr marL="989013" lvl="2" indent="0" eaLnBrk="1" hangingPunct="1">
              <a:buNone/>
            </a:pPr>
            <a:r>
              <a:rPr lang="en-US" altLang="zh-CN" dirty="0" smtClean="0"/>
              <a:t>   </a:t>
            </a:r>
            <a:r>
              <a:rPr lang="zh-CN" altLang="en-US" dirty="0" smtClean="0"/>
              <a:t>关键字：</a:t>
            </a:r>
            <a:r>
              <a:rPr lang="zh-CN" altLang="zh-CN" dirty="0" smtClean="0"/>
              <a:t>资产负债表</a:t>
            </a:r>
            <a:r>
              <a:rPr lang="en-US" altLang="zh-CN" dirty="0" smtClean="0"/>
              <a:t> </a:t>
            </a:r>
            <a:r>
              <a:rPr lang="en-US" altLang="zh-CN" dirty="0"/>
              <a:t>filetype:doc</a:t>
            </a:r>
            <a:endParaRPr lang="zh-CN" altLang="zh-CN" dirty="0"/>
          </a:p>
          <a:p>
            <a:pPr marL="989013" lvl="2" indent="0" eaLnBrk="1" hangingPunct="1">
              <a:buNone/>
            </a:pPr>
            <a:endParaRPr lang="zh-CN" altLang="zh-CN" dirty="0"/>
          </a:p>
          <a:p>
            <a:pPr lvl="2" eaLnBrk="1" hangingPunct="1">
              <a:buFont typeface="Wingdings" pitchFamily="2" charset="2"/>
              <a:buNone/>
            </a:pPr>
            <a:endParaRPr dirty="0"/>
          </a:p>
          <a:p>
            <a:pPr lvl="2" eaLnBrk="1" hangingPunct="1"/>
            <a:endParaRPr dirty="0"/>
          </a:p>
          <a:p>
            <a:pPr marL="993775" lvl="1" eaLnBrk="1" hangingPunct="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7BD51B4F-4CC7-46A6-BCF6-532A67A90268}" type="slidenum">
              <a:rPr lang="en-US" altLang="zh-CN"/>
              <a:pPr eaLnBrk="1" hangingPunct="1"/>
              <a:t>45</a:t>
            </a:fld>
            <a:endParaRPr lang="en-US" altLang="zh-CN"/>
          </a:p>
        </p:txBody>
      </p:sp>
      <p:sp>
        <p:nvSpPr>
          <p:cNvPr id="47107" name="Rectangle 2"/>
          <p:cNvSpPr>
            <a:spLocks noGrp="1" noChangeArrowheads="1"/>
          </p:cNvSpPr>
          <p:nvPr>
            <p:ph type="title"/>
          </p:nvPr>
        </p:nvSpPr>
        <p:spPr/>
        <p:txBody>
          <a:bodyPr/>
          <a:lstStyle/>
          <a:p>
            <a:pPr eaLnBrk="1" hangingPunct="1"/>
            <a:endParaRPr lang="zh-CN" altLang="zh-CN" smtClean="0"/>
          </a:p>
        </p:txBody>
      </p:sp>
      <p:sp>
        <p:nvSpPr>
          <p:cNvPr id="47108" name="Rectangle 3"/>
          <p:cNvSpPr>
            <a:spLocks noGrp="1" noChangeArrowheads="1"/>
          </p:cNvSpPr>
          <p:nvPr>
            <p:ph type="body" idx="1"/>
          </p:nvPr>
        </p:nvSpPr>
        <p:spPr>
          <a:xfrm>
            <a:off x="763588" y="1570038"/>
            <a:ext cx="8197850" cy="4535487"/>
          </a:xfrm>
        </p:spPr>
        <p:txBody>
          <a:bodyPr/>
          <a:lstStyle/>
          <a:p>
            <a:pPr marL="993775" lvl="1" eaLnBrk="1" hangingPunct="1">
              <a:lnSpc>
                <a:spcPct val="100000"/>
              </a:lnSpc>
              <a:buFont typeface="Wingdings" pitchFamily="2" charset="2"/>
              <a:buNone/>
            </a:pPr>
            <a:r>
              <a:rPr dirty="0" smtClean="0"/>
              <a:t>（</a:t>
            </a:r>
            <a:r>
              <a:rPr lang="en-US" altLang="zh-CN" dirty="0" smtClean="0"/>
              <a:t>4</a:t>
            </a:r>
            <a:r>
              <a:rPr dirty="0" smtClean="0"/>
              <a:t>）</a:t>
            </a:r>
            <a:r>
              <a:rPr dirty="0"/>
              <a:t>文件下载</a:t>
            </a:r>
          </a:p>
          <a:p>
            <a:pPr lvl="2" eaLnBrk="1" hangingPunct="1">
              <a:lnSpc>
                <a:spcPct val="100000"/>
              </a:lnSpc>
              <a:buFont typeface="Wingdings" pitchFamily="2" charset="2"/>
              <a:buNone/>
            </a:pPr>
            <a:r>
              <a:rPr sz="2000" dirty="0"/>
              <a:t>①</a:t>
            </a:r>
            <a:r>
              <a:rPr lang="en-US" altLang="zh-CN" sz="2000" dirty="0"/>
              <a:t>http </a:t>
            </a:r>
            <a:r>
              <a:rPr sz="2000" dirty="0"/>
              <a:t>下载</a:t>
            </a:r>
          </a:p>
          <a:p>
            <a:pPr lvl="2" eaLnBrk="1" hangingPunct="1">
              <a:lnSpc>
                <a:spcPct val="100000"/>
              </a:lnSpc>
              <a:buFont typeface="Wingdings" pitchFamily="2" charset="2"/>
              <a:buNone/>
            </a:pPr>
            <a:r>
              <a:rPr sz="2000" dirty="0"/>
              <a:t>在搜索到要下载文件的下载地址后，右键单击下载地址，单击</a:t>
            </a:r>
            <a:r>
              <a:rPr sz="2000" dirty="0">
                <a:latin typeface="Arial" charset="0"/>
              </a:rPr>
              <a:t>“</a:t>
            </a:r>
            <a:r>
              <a:rPr sz="2000" dirty="0"/>
              <a:t>另存为</a:t>
            </a:r>
            <a:r>
              <a:rPr sz="2000" dirty="0">
                <a:latin typeface="Arial" charset="0"/>
              </a:rPr>
              <a:t>”</a:t>
            </a:r>
            <a:r>
              <a:rPr sz="2000" dirty="0"/>
              <a:t>命令即可下载文件到本地。这种下载不需要用户</a:t>
            </a:r>
            <a:r>
              <a:rPr lang="en-US" altLang="zh-CN" sz="2000" dirty="0"/>
              <a:t>ID </a:t>
            </a:r>
            <a:r>
              <a:rPr sz="2000" dirty="0"/>
              <a:t>和密码。</a:t>
            </a:r>
          </a:p>
          <a:p>
            <a:pPr lvl="2" eaLnBrk="1" hangingPunct="1">
              <a:lnSpc>
                <a:spcPct val="100000"/>
              </a:lnSpc>
              <a:buFont typeface="Wingdings" pitchFamily="2" charset="2"/>
              <a:buNone/>
            </a:pPr>
            <a:r>
              <a:rPr sz="2000" dirty="0"/>
              <a:t>②</a:t>
            </a:r>
            <a:r>
              <a:rPr lang="en-US" altLang="zh-CN" sz="2000" dirty="0"/>
              <a:t>FTP </a:t>
            </a:r>
            <a:r>
              <a:rPr sz="2000" dirty="0"/>
              <a:t>下载</a:t>
            </a:r>
          </a:p>
          <a:p>
            <a:pPr lvl="2" eaLnBrk="1" hangingPunct="1">
              <a:lnSpc>
                <a:spcPct val="100000"/>
              </a:lnSpc>
              <a:buFont typeface="Wingdings" pitchFamily="2" charset="2"/>
              <a:buNone/>
            </a:pPr>
            <a:r>
              <a:rPr sz="2000" dirty="0"/>
              <a:t>使用</a:t>
            </a:r>
            <a:r>
              <a:rPr lang="en-US" altLang="zh-CN" sz="2000" dirty="0"/>
              <a:t>FTP</a:t>
            </a:r>
            <a:r>
              <a:rPr sz="2000" dirty="0"/>
              <a:t>协议从</a:t>
            </a:r>
            <a:r>
              <a:rPr lang="en-US" altLang="zh-CN" sz="2000" dirty="0"/>
              <a:t>FTP </a:t>
            </a:r>
            <a:r>
              <a:rPr sz="2000" dirty="0"/>
              <a:t>站点下载文件。这种下载方式首先要登录</a:t>
            </a:r>
            <a:r>
              <a:rPr lang="en-US" altLang="zh-CN" sz="2000" dirty="0"/>
              <a:t>FTP</a:t>
            </a:r>
            <a:r>
              <a:rPr sz="2000" dirty="0"/>
              <a:t>站点（可能需要输入用户</a:t>
            </a:r>
            <a:r>
              <a:rPr lang="en-US" altLang="zh-CN" sz="2000" dirty="0"/>
              <a:t>ID </a:t>
            </a:r>
            <a:r>
              <a:rPr sz="2000" dirty="0"/>
              <a:t>和密码才能登录），然后直接将需要下载的文件从</a:t>
            </a:r>
            <a:r>
              <a:rPr lang="en-US" altLang="zh-CN" sz="2000" dirty="0"/>
              <a:t>FTP</a:t>
            </a:r>
            <a:r>
              <a:rPr sz="2000" dirty="0"/>
              <a:t>站点拖到本机上即可。</a:t>
            </a:r>
          </a:p>
          <a:p>
            <a:pPr lvl="2" eaLnBrk="1" hangingPunct="1">
              <a:lnSpc>
                <a:spcPct val="100000"/>
              </a:lnSpc>
              <a:buFont typeface="Wingdings" pitchFamily="2" charset="2"/>
              <a:buNone/>
            </a:pPr>
            <a:r>
              <a:rPr sz="2000" dirty="0"/>
              <a:t>③</a:t>
            </a:r>
            <a:r>
              <a:rPr lang="en-US" altLang="zh-CN" sz="2000" dirty="0" err="1"/>
              <a:t>P2P</a:t>
            </a:r>
            <a:r>
              <a:rPr sz="2000" dirty="0"/>
              <a:t>下载</a:t>
            </a:r>
          </a:p>
          <a:p>
            <a:pPr lvl="2" eaLnBrk="1" hangingPunct="1">
              <a:lnSpc>
                <a:spcPct val="100000"/>
              </a:lnSpc>
              <a:buFont typeface="Wingdings" pitchFamily="2" charset="2"/>
              <a:buNone/>
            </a:pPr>
            <a:r>
              <a:rPr lang="en-US" altLang="zh-CN" sz="2000" dirty="0" err="1"/>
              <a:t>P2P</a:t>
            </a:r>
            <a:r>
              <a:rPr sz="2000" dirty="0"/>
              <a:t>（</a:t>
            </a:r>
            <a:r>
              <a:rPr lang="en-US" altLang="zh-CN" sz="2000" dirty="0"/>
              <a:t>Point to point</a:t>
            </a:r>
            <a:r>
              <a:rPr sz="2000" dirty="0"/>
              <a:t>）点对点下载的意思，是在下载同时，自己的电脑还要继续做主机上传。使用</a:t>
            </a:r>
            <a:r>
              <a:rPr lang="en-US" altLang="zh-CN" sz="2000" dirty="0"/>
              <a:t>BT</a:t>
            </a:r>
            <a:r>
              <a:rPr sz="2000" dirty="0"/>
              <a:t>下载和电驴</a:t>
            </a:r>
            <a:r>
              <a:rPr lang="en-US" altLang="zh-CN" sz="2000" dirty="0" err="1"/>
              <a:t>eMule</a:t>
            </a:r>
            <a:r>
              <a:rPr lang="en-US" altLang="zh-CN" sz="2000" dirty="0"/>
              <a:t> </a:t>
            </a:r>
            <a:r>
              <a:rPr sz="2000" dirty="0"/>
              <a:t>下载都属于这种下载方式。</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C4CDD0F-39BF-4F05-A321-21DB6F494DC0}" type="slidenum">
              <a:rPr lang="en-US" altLang="zh-CN"/>
              <a:pPr eaLnBrk="1" hangingPunct="1"/>
              <a:t>46</a:t>
            </a:fld>
            <a:endParaRPr lang="en-US" altLang="zh-CN"/>
          </a:p>
        </p:txBody>
      </p:sp>
      <p:sp>
        <p:nvSpPr>
          <p:cNvPr id="48131" name="Rectangle 2"/>
          <p:cNvSpPr>
            <a:spLocks noGrp="1" noChangeArrowheads="1"/>
          </p:cNvSpPr>
          <p:nvPr>
            <p:ph type="title"/>
          </p:nvPr>
        </p:nvSpPr>
        <p:spPr/>
        <p:txBody>
          <a:bodyPr/>
          <a:lstStyle/>
          <a:p>
            <a:pPr eaLnBrk="1" hangingPunct="1"/>
            <a:endParaRPr lang="zh-CN" altLang="zh-CN" smtClean="0"/>
          </a:p>
        </p:txBody>
      </p:sp>
      <p:sp>
        <p:nvSpPr>
          <p:cNvPr id="48132" name="Rectangle 3"/>
          <p:cNvSpPr>
            <a:spLocks noGrp="1" noChangeArrowheads="1"/>
          </p:cNvSpPr>
          <p:nvPr>
            <p:ph type="body" idx="1"/>
          </p:nvPr>
        </p:nvSpPr>
        <p:spPr>
          <a:xfrm>
            <a:off x="763588" y="1570038"/>
            <a:ext cx="8197850" cy="4535487"/>
          </a:xfrm>
        </p:spPr>
        <p:txBody>
          <a:bodyPr/>
          <a:lstStyle/>
          <a:p>
            <a:pPr algn="just" eaLnBrk="1" hangingPunct="1">
              <a:buFont typeface="Wingdings" pitchFamily="2" charset="2"/>
              <a:buNone/>
            </a:pPr>
            <a:r>
              <a:rPr lang="en-US" altLang="zh-CN" dirty="0"/>
              <a:t>3</a:t>
            </a:r>
            <a:r>
              <a:rPr dirty="0"/>
              <a:t>．实现方法</a:t>
            </a:r>
          </a:p>
          <a:p>
            <a:pPr marL="538162" lvl="1" indent="0">
              <a:buNone/>
            </a:pPr>
            <a:r>
              <a:rPr lang="zh-CN" altLang="zh-CN" dirty="0"/>
              <a:t>（</a:t>
            </a:r>
            <a:r>
              <a:rPr lang="en-US" altLang="zh-CN" dirty="0"/>
              <a:t>1</a:t>
            </a:r>
            <a:r>
              <a:rPr lang="zh-CN" altLang="zh-CN" dirty="0"/>
              <a:t>）保存网址与浏览历史网页操作步骤：</a:t>
            </a:r>
          </a:p>
          <a:p>
            <a:pPr marL="874713" lvl="2" indent="0">
              <a:buNone/>
            </a:pPr>
            <a:r>
              <a:rPr lang="zh-CN" altLang="zh-CN" dirty="0"/>
              <a:t>①保存网址操作详见“相关知识点”部分（</a:t>
            </a:r>
            <a:r>
              <a:rPr lang="en-US" altLang="zh-CN" dirty="0"/>
              <a:t>1</a:t>
            </a:r>
            <a:r>
              <a:rPr lang="zh-CN" altLang="zh-CN" dirty="0"/>
              <a:t>）中⑤“收藏网址”操作。</a:t>
            </a:r>
          </a:p>
          <a:p>
            <a:pPr marL="874713" lvl="2" indent="0">
              <a:buNone/>
            </a:pPr>
            <a:r>
              <a:rPr lang="zh-CN" altLang="zh-CN" dirty="0"/>
              <a:t>②浏览历史网页操作详见“相关知识点”部分（</a:t>
            </a:r>
            <a:r>
              <a:rPr lang="en-US" altLang="zh-CN" dirty="0"/>
              <a:t>1</a:t>
            </a:r>
            <a:r>
              <a:rPr lang="zh-CN" altLang="zh-CN" dirty="0"/>
              <a:t>）中②“浏览历史</a:t>
            </a:r>
            <a:r>
              <a:rPr lang="en-US" altLang="zh-CN" dirty="0"/>
              <a:t>Web</a:t>
            </a:r>
            <a:r>
              <a:rPr lang="zh-CN" altLang="zh-CN" dirty="0"/>
              <a:t>页面”</a:t>
            </a:r>
          </a:p>
          <a:p>
            <a:pPr marL="874713" lvl="2" indent="0">
              <a:buNone/>
            </a:pPr>
            <a:r>
              <a:rPr lang="zh-CN" altLang="zh-CN" dirty="0"/>
              <a:t>相关内容</a:t>
            </a:r>
            <a:r>
              <a:rPr lang="zh-CN" altLang="zh-CN" dirty="0" smtClean="0"/>
              <a:t>。</a:t>
            </a:r>
            <a:endParaRPr lang="en-US" altLang="zh-CN" dirty="0" smtClean="0"/>
          </a:p>
          <a:p>
            <a:pPr marL="538162" lvl="1" indent="0">
              <a:buNone/>
            </a:pPr>
            <a:r>
              <a:rPr lang="zh-CN" altLang="zh-CN" dirty="0"/>
              <a:t>（</a:t>
            </a:r>
            <a:r>
              <a:rPr lang="en-US" altLang="zh-CN" dirty="0"/>
              <a:t>2</a:t>
            </a:r>
            <a:r>
              <a:rPr lang="zh-CN" altLang="zh-CN" dirty="0"/>
              <a:t>）信息的搜索技巧（以百度搜索为例）</a:t>
            </a:r>
          </a:p>
          <a:p>
            <a:pPr marL="538162" lvl="1" indent="0">
              <a:buNone/>
            </a:pPr>
            <a:r>
              <a:rPr lang="en-US" altLang="zh-CN" dirty="0" smtClean="0"/>
              <a:t>	</a:t>
            </a:r>
            <a:r>
              <a:rPr lang="zh-CN" altLang="zh-CN" dirty="0" smtClean="0"/>
              <a:t>①</a:t>
            </a:r>
            <a:r>
              <a:rPr lang="zh-CN" altLang="zh-CN" dirty="0"/>
              <a:t>使用意义相对准确的词或短语作为关键字</a:t>
            </a:r>
          </a:p>
          <a:p>
            <a:pPr marL="874713" lvl="2" indent="0">
              <a:buNone/>
            </a:pPr>
            <a:endParaRPr lang="zh-CN" altLang="zh-CN"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49156" name="Rectangle 3"/>
          <p:cNvSpPr>
            <a:spLocks noGrp="1" noChangeArrowheads="1"/>
          </p:cNvSpPr>
          <p:nvPr>
            <p:ph type="body" idx="1"/>
          </p:nvPr>
        </p:nvSpPr>
        <p:spPr/>
        <p:txBody>
          <a:bodyPr/>
          <a:lstStyle/>
          <a:p>
            <a:pPr lvl="2">
              <a:lnSpc>
                <a:spcPct val="140000"/>
              </a:lnSpc>
            </a:pPr>
            <a:r>
              <a:rPr lang="zh-CN" altLang="en-US" sz="2000" dirty="0" smtClean="0"/>
              <a:t>关键字用英文双引号引起来，再进行搜索，搜索的结果将更加准确，搜索的效率将大幅度提高。</a:t>
            </a:r>
          </a:p>
          <a:p>
            <a:pPr marL="989013" lvl="2" indent="0">
              <a:lnSpc>
                <a:spcPct val="140000"/>
              </a:lnSpc>
              <a:buNone/>
            </a:pPr>
            <a:r>
              <a:rPr lang="zh-CN" altLang="en-US" sz="2000" dirty="0" smtClean="0"/>
              <a:t>②使用多个关键词搜索，关键词中间用“</a:t>
            </a:r>
            <a:r>
              <a:rPr lang="en-US" altLang="zh-CN" sz="2000" dirty="0" smtClean="0"/>
              <a:t>+”</a:t>
            </a:r>
            <a:r>
              <a:rPr lang="zh-CN" altLang="en-US" sz="2000" dirty="0" smtClean="0"/>
              <a:t>（ 或空格）、“</a:t>
            </a:r>
            <a:r>
              <a:rPr lang="en-US" altLang="zh-CN" sz="2000" dirty="0" smtClean="0"/>
              <a:t>-”</a:t>
            </a:r>
          </a:p>
          <a:p>
            <a:pPr marL="989013" lvl="2" indent="0">
              <a:lnSpc>
                <a:spcPct val="140000"/>
              </a:lnSpc>
              <a:buNone/>
            </a:pPr>
            <a:r>
              <a:rPr lang="zh-CN" altLang="en-US" sz="2000" dirty="0" smtClean="0"/>
              <a:t>关键词中加入“</a:t>
            </a:r>
            <a:r>
              <a:rPr lang="en-US" altLang="zh-CN" sz="2000" dirty="0" smtClean="0"/>
              <a:t>+”</a:t>
            </a:r>
            <a:r>
              <a:rPr lang="zh-CN" altLang="en-US" sz="2000" dirty="0" smtClean="0"/>
              <a:t>或空格告诉搜索引擎这些关键词同时出现在搜索结果的网页中，“</a:t>
            </a:r>
            <a:r>
              <a:rPr lang="en-US" altLang="zh-CN" sz="2000" dirty="0" smtClean="0"/>
              <a:t>-”</a:t>
            </a:r>
            <a:r>
              <a:rPr lang="zh-CN" altLang="en-US" sz="2000" dirty="0" smtClean="0"/>
              <a:t>则告诉搜索引擎这个关键词不要出现在搜索结果的网页中。 </a:t>
            </a:r>
          </a:p>
          <a:p>
            <a:pPr lvl="2">
              <a:lnSpc>
                <a:spcPct val="140000"/>
              </a:lnSpc>
            </a:pPr>
            <a:r>
              <a:rPr lang="zh-CN" altLang="en-US" sz="2000" dirty="0" smtClean="0"/>
              <a:t>如：输入“操作系统 </a:t>
            </a:r>
            <a:r>
              <a:rPr lang="en-US" altLang="zh-CN" sz="2000" dirty="0" smtClean="0"/>
              <a:t>+ Windows  -Unix”</a:t>
            </a:r>
            <a:r>
              <a:rPr lang="zh-CN" altLang="en-US" sz="2000" dirty="0" smtClean="0"/>
              <a:t>则表示搜索到的网页中不能出现“</a:t>
            </a:r>
            <a:r>
              <a:rPr lang="en-US" altLang="zh-CN" sz="2000" dirty="0" smtClean="0"/>
              <a:t>Unix”</a:t>
            </a:r>
            <a:r>
              <a:rPr lang="zh-CN" altLang="en-US" sz="2000" dirty="0" smtClean="0"/>
              <a:t>这个词。注意“</a:t>
            </a:r>
            <a:r>
              <a:rPr lang="en-US" altLang="zh-CN" sz="2000" dirty="0" smtClean="0"/>
              <a:t>-”</a:t>
            </a:r>
            <a:r>
              <a:rPr lang="zh-CN" altLang="en-US" sz="2000" dirty="0" smtClean="0"/>
              <a:t>前一定要有空格。</a:t>
            </a:r>
            <a:endParaRPr lang="zh-CN" altLang="en-US" sz="2000" dirty="0"/>
          </a:p>
        </p:txBody>
      </p:sp>
      <p:sp>
        <p:nvSpPr>
          <p:cNvPr id="49154"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911BDD58-F63C-4861-85DC-9B9103F631B6}" type="slidenum">
              <a:rPr lang="en-US" altLang="zh-CN" smtClean="0"/>
              <a:pPr/>
              <a:t>47</a:t>
            </a:fld>
            <a:endParaRPr lang="en-US" altLang="zh-CN"/>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0180" name="Rectangle 3"/>
          <p:cNvSpPr>
            <a:spLocks noGrp="1" noChangeArrowheads="1"/>
          </p:cNvSpPr>
          <p:nvPr>
            <p:ph type="body" idx="1"/>
          </p:nvPr>
        </p:nvSpPr>
        <p:spPr/>
        <p:txBody>
          <a:bodyPr/>
          <a:lstStyle/>
          <a:p>
            <a:pPr marL="538162" lvl="1" indent="0">
              <a:buNone/>
            </a:pPr>
            <a:r>
              <a:rPr lang="zh-CN" altLang="en-US" dirty="0" smtClean="0"/>
              <a:t>③搜索结果至少包含多个关键字中的任意一个</a:t>
            </a:r>
          </a:p>
          <a:p>
            <a:pPr lvl="2"/>
            <a:r>
              <a:rPr lang="zh-CN" altLang="en-US" dirty="0" smtClean="0"/>
              <a:t>用大写的“</a:t>
            </a:r>
            <a:r>
              <a:rPr lang="en-US" altLang="zh-CN" dirty="0" smtClean="0"/>
              <a:t>OR”</a:t>
            </a:r>
            <a:r>
              <a:rPr lang="zh-CN" altLang="en-US" dirty="0" smtClean="0"/>
              <a:t>表示逻辑“或”操作。如搜索含有“电子政务”或“电子商务”网页，只需在搜索框中以“电子政务 </a:t>
            </a:r>
            <a:r>
              <a:rPr lang="en-US" altLang="zh-CN" dirty="0" smtClean="0"/>
              <a:t>OR </a:t>
            </a:r>
            <a:r>
              <a:rPr lang="zh-CN" altLang="en-US" dirty="0" smtClean="0"/>
              <a:t>电子商务”作为关键词进行搜索即可。</a:t>
            </a:r>
          </a:p>
          <a:p>
            <a:pPr marL="538162" lvl="1" indent="0">
              <a:buNone/>
            </a:pPr>
            <a:r>
              <a:rPr lang="zh-CN" altLang="en-US" dirty="0" smtClean="0"/>
              <a:t>④通过“</a:t>
            </a:r>
            <a:r>
              <a:rPr lang="en-US" altLang="zh-CN" dirty="0" smtClean="0"/>
              <a:t>site”</a:t>
            </a:r>
            <a:r>
              <a:rPr lang="zh-CN" altLang="en-US" dirty="0" smtClean="0"/>
              <a:t>把搜索限制在某网站内进行</a:t>
            </a:r>
          </a:p>
          <a:p>
            <a:pPr lvl="2"/>
            <a:r>
              <a:rPr lang="zh-CN" altLang="en-US" dirty="0" smtClean="0"/>
              <a:t>“</a:t>
            </a:r>
            <a:r>
              <a:rPr lang="en-US" altLang="zh-CN" dirty="0" smtClean="0"/>
              <a:t>site”</a:t>
            </a:r>
            <a:r>
              <a:rPr lang="zh-CN" altLang="en-US" dirty="0" smtClean="0"/>
              <a:t>表示搜索结果局限于某个具体网站或者网站频道。</a:t>
            </a:r>
            <a:r>
              <a:rPr lang="zh-CN" altLang="zh-CN" dirty="0" smtClean="0"/>
              <a:t>在</a:t>
            </a:r>
            <a:r>
              <a:rPr lang="zh-CN" altLang="zh-CN" dirty="0"/>
              <a:t>广东轻工职业技术学院（</a:t>
            </a:r>
            <a:r>
              <a:rPr lang="en-US" altLang="zh-CN" dirty="0"/>
              <a:t>gdqy.edu.cn</a:t>
            </a:r>
            <a:r>
              <a:rPr lang="zh-CN" altLang="zh-CN" dirty="0"/>
              <a:t>）网站上搜索关于刘境奇教授的的页面，只需百度的搜索关键字文本框中输入“刘境奇</a:t>
            </a:r>
            <a:r>
              <a:rPr lang="en-US" altLang="zh-CN" dirty="0"/>
              <a:t> site:gdqy.edu.cn</a:t>
            </a:r>
            <a:r>
              <a:rPr lang="zh-CN" altLang="zh-CN" dirty="0"/>
              <a:t>”进行搜索即可。</a:t>
            </a:r>
            <a:endParaRPr lang="zh-CN" altLang="en-US" dirty="0"/>
          </a:p>
        </p:txBody>
      </p:sp>
      <p:sp>
        <p:nvSpPr>
          <p:cNvPr id="50178"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C138B266-6610-4C4B-8519-889E86392A8B}" type="slidenum">
              <a:rPr lang="en-US" altLang="zh-CN" smtClean="0"/>
              <a:pPr/>
              <a:t>48</a:t>
            </a:fld>
            <a:endParaRPr lang="en-US" altLang="zh-CN"/>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A003C3A8-35AA-4439-B8E5-F26F868F6CF0}" type="slidenum">
              <a:rPr lang="en-US" altLang="zh-CN"/>
              <a:pPr eaLnBrk="1" hangingPunct="1"/>
              <a:t>49</a:t>
            </a:fld>
            <a:endParaRPr lang="en-US" altLang="zh-CN"/>
          </a:p>
        </p:txBody>
      </p:sp>
      <p:sp>
        <p:nvSpPr>
          <p:cNvPr id="51203" name="Rectangle 2"/>
          <p:cNvSpPr>
            <a:spLocks noGrp="1" noChangeArrowheads="1"/>
          </p:cNvSpPr>
          <p:nvPr>
            <p:ph type="title"/>
          </p:nvPr>
        </p:nvSpPr>
        <p:spPr/>
        <p:txBody>
          <a:bodyPr/>
          <a:lstStyle/>
          <a:p>
            <a:pPr eaLnBrk="1" hangingPunct="1"/>
            <a:endParaRPr lang="zh-CN" altLang="zh-CN" smtClean="0"/>
          </a:p>
        </p:txBody>
      </p:sp>
      <p:sp>
        <p:nvSpPr>
          <p:cNvPr id="51204" name="Rectangle 3"/>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dirty="0" smtClean="0"/>
              <a:t>（</a:t>
            </a:r>
            <a:r>
              <a:rPr lang="en-US" altLang="zh-CN" dirty="0"/>
              <a:t>3</a:t>
            </a:r>
            <a:r>
              <a:rPr dirty="0"/>
              <a:t>）搜索某一类型的文档信息</a:t>
            </a:r>
          </a:p>
          <a:p>
            <a:pPr lvl="2" eaLnBrk="1" hangingPunct="1">
              <a:buFont typeface="Wingdings" pitchFamily="2" charset="2"/>
              <a:buNone/>
            </a:pPr>
            <a:r>
              <a:rPr dirty="0">
                <a:latin typeface="Arial" charset="0"/>
              </a:rPr>
              <a:t>“</a:t>
            </a:r>
            <a:r>
              <a:rPr lang="en-US" altLang="zh-CN" dirty="0" err="1"/>
              <a:t>filetype</a:t>
            </a:r>
            <a:r>
              <a:rPr lang="en-US" altLang="zh-CN" dirty="0">
                <a:latin typeface="Arial" charset="0"/>
              </a:rPr>
              <a:t>”</a:t>
            </a:r>
            <a:r>
              <a:rPr dirty="0" smtClean="0"/>
              <a:t>是</a:t>
            </a:r>
            <a:r>
              <a:rPr lang="en-US" altLang="zh-CN" dirty="0" err="1" smtClean="0"/>
              <a:t>Baidu</a:t>
            </a:r>
            <a:r>
              <a:rPr dirty="0"/>
              <a:t>的非常强大实用的一个搜索功能 </a:t>
            </a:r>
            <a:r>
              <a:rPr dirty="0" smtClean="0"/>
              <a:t>，</a:t>
            </a:r>
            <a:r>
              <a:rPr lang="en-US" altLang="zh-CN" dirty="0" err="1" smtClean="0"/>
              <a:t>Baidu</a:t>
            </a:r>
            <a:r>
              <a:rPr dirty="0"/>
              <a:t>已经能检索微软的</a:t>
            </a:r>
            <a:r>
              <a:rPr lang="en-US" altLang="zh-CN" dirty="0"/>
              <a:t>Office</a:t>
            </a:r>
            <a:r>
              <a:rPr dirty="0"/>
              <a:t>文档如</a:t>
            </a:r>
            <a:r>
              <a:rPr lang="en-US" altLang="zh-CN" dirty="0"/>
              <a:t>.</a:t>
            </a:r>
            <a:r>
              <a:rPr lang="en-US" altLang="zh-CN" dirty="0" err="1"/>
              <a:t>xls</a:t>
            </a:r>
            <a:r>
              <a:rPr dirty="0"/>
              <a:t>、</a:t>
            </a:r>
            <a:r>
              <a:rPr lang="en-US" altLang="zh-CN" dirty="0"/>
              <a:t>.</a:t>
            </a:r>
            <a:r>
              <a:rPr lang="en-US" altLang="zh-CN" dirty="0" err="1"/>
              <a:t>ppt</a:t>
            </a:r>
            <a:r>
              <a:rPr dirty="0"/>
              <a:t>、</a:t>
            </a:r>
            <a:r>
              <a:rPr lang="en-US" altLang="zh-CN" dirty="0"/>
              <a:t>.doc</a:t>
            </a:r>
            <a:r>
              <a:rPr dirty="0"/>
              <a:t>、</a:t>
            </a:r>
            <a:r>
              <a:rPr lang="en-US" altLang="zh-CN" dirty="0"/>
              <a:t>Adobe</a:t>
            </a:r>
            <a:r>
              <a:rPr dirty="0"/>
              <a:t>的</a:t>
            </a:r>
            <a:r>
              <a:rPr lang="en-US" altLang="zh-CN" dirty="0"/>
              <a:t>.</a:t>
            </a:r>
            <a:r>
              <a:rPr lang="en-US" altLang="zh-CN" dirty="0" err="1"/>
              <a:t>pdf</a:t>
            </a:r>
            <a:r>
              <a:rPr dirty="0"/>
              <a:t>文档等</a:t>
            </a:r>
            <a:r>
              <a:rPr dirty="0" smtClean="0"/>
              <a:t>。</a:t>
            </a:r>
            <a:endParaRPr lang="en-US" dirty="0" smtClean="0"/>
          </a:p>
          <a:p>
            <a:pPr lvl="2" eaLnBrk="1" hangingPunct="1">
              <a:buNone/>
            </a:pPr>
            <a:r>
              <a:rPr lang="zh-CN" altLang="en-US" dirty="0" smtClean="0"/>
              <a:t>如：</a:t>
            </a:r>
            <a:r>
              <a:rPr lang="zh-CN" altLang="zh-CN" dirty="0"/>
              <a:t>例如，搜索几类资产负债表的</a:t>
            </a:r>
            <a:r>
              <a:rPr lang="en-US" altLang="zh-CN" dirty="0"/>
              <a:t>Office</a:t>
            </a:r>
            <a:r>
              <a:rPr lang="zh-CN" altLang="zh-CN" dirty="0"/>
              <a:t>文档。</a:t>
            </a:r>
          </a:p>
          <a:p>
            <a:pPr lvl="2"/>
            <a:r>
              <a:rPr lang="zh-CN" altLang="zh-CN" dirty="0"/>
              <a:t>关键字：资产负债表</a:t>
            </a:r>
            <a:r>
              <a:rPr lang="en-US" altLang="zh-CN" dirty="0"/>
              <a:t> filetype:doc    </a:t>
            </a:r>
            <a:r>
              <a:rPr lang="zh-CN" altLang="zh-CN" dirty="0"/>
              <a:t>或</a:t>
            </a:r>
          </a:p>
          <a:p>
            <a:pPr lvl="2"/>
            <a:r>
              <a:rPr lang="zh-CN" altLang="zh-CN" dirty="0"/>
              <a:t>关键字：资产负债表</a:t>
            </a:r>
            <a:r>
              <a:rPr lang="en-US" altLang="zh-CN" dirty="0"/>
              <a:t> filetype:xls     </a:t>
            </a:r>
            <a:r>
              <a:rPr lang="zh-CN" altLang="zh-CN" dirty="0"/>
              <a:t>或</a:t>
            </a:r>
          </a:p>
          <a:p>
            <a:pPr lvl="2" eaLnBrk="1" hangingPunct="1">
              <a:buNone/>
            </a:pPr>
            <a:endParaRP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6148" name="Rectangle 3"/>
          <p:cNvSpPr>
            <a:spLocks noGrp="1" noChangeArrowheads="1"/>
          </p:cNvSpPr>
          <p:nvPr>
            <p:ph type="body" idx="1"/>
          </p:nvPr>
        </p:nvSpPr>
        <p:spPr/>
        <p:txBody>
          <a:bodyPr/>
          <a:lstStyle/>
          <a:p>
            <a:pPr marL="0" indent="0">
              <a:buNone/>
            </a:pPr>
            <a:r>
              <a:rPr lang="zh-CN" altLang="en-US" dirty="0" smtClean="0"/>
              <a:t>（二） 计算机网络系统的组成及网络分类</a:t>
            </a:r>
          </a:p>
          <a:p>
            <a:pPr marL="0" indent="0">
              <a:buNone/>
            </a:pPr>
            <a:r>
              <a:rPr lang="en-US" altLang="zh-CN" dirty="0" smtClean="0"/>
              <a:t>1</a:t>
            </a:r>
            <a:r>
              <a:rPr lang="zh-CN" altLang="en-US" dirty="0" smtClean="0"/>
              <a:t>．计算机网络系统的组成</a:t>
            </a:r>
          </a:p>
          <a:p>
            <a:pPr marL="538162" lvl="1" indent="0">
              <a:spcBef>
                <a:spcPts val="0"/>
              </a:spcBef>
              <a:buNone/>
            </a:pPr>
            <a:r>
              <a:rPr lang="zh-CN" altLang="en-US" sz="2200" dirty="0" smtClean="0"/>
              <a:t>计算机网络在逻辑上可分为承担信息处理任务的</a:t>
            </a:r>
            <a:r>
              <a:rPr lang="zh-CN" altLang="en-US" sz="2200" dirty="0" smtClean="0">
                <a:solidFill>
                  <a:srgbClr val="FF0000"/>
                </a:solidFill>
              </a:rPr>
              <a:t>资源子网</a:t>
            </a:r>
            <a:r>
              <a:rPr lang="zh-CN" altLang="en-US" sz="2200" dirty="0" smtClean="0"/>
              <a:t>和负责信息传递的</a:t>
            </a:r>
            <a:r>
              <a:rPr lang="zh-CN" altLang="en-US" sz="2200" dirty="0" smtClean="0">
                <a:solidFill>
                  <a:srgbClr val="FF0000"/>
                </a:solidFill>
              </a:rPr>
              <a:t>通信子网</a:t>
            </a:r>
            <a:r>
              <a:rPr lang="zh-CN" altLang="en-US" sz="2200" dirty="0" smtClean="0"/>
              <a:t>两大部分。</a:t>
            </a:r>
          </a:p>
          <a:p>
            <a:pPr lvl="1">
              <a:spcBef>
                <a:spcPts val="0"/>
              </a:spcBef>
            </a:pPr>
            <a:r>
              <a:rPr lang="zh-CN" altLang="en-US" sz="2200" dirty="0" smtClean="0"/>
              <a:t>通信子网主要由通信控制处理机</a:t>
            </a:r>
            <a:r>
              <a:rPr lang="en-US" altLang="zh-CN" sz="2200" dirty="0" err="1" smtClean="0"/>
              <a:t>CCP</a:t>
            </a:r>
            <a:r>
              <a:rPr lang="zh-CN" altLang="en-US" sz="2200" dirty="0" smtClean="0"/>
              <a:t>及通信线路组成的传输网络，位于网络的内层，负责网络数据传输、转发等通信处理任务。</a:t>
            </a:r>
          </a:p>
          <a:p>
            <a:pPr lvl="1">
              <a:spcBef>
                <a:spcPts val="0"/>
              </a:spcBef>
            </a:pPr>
            <a:r>
              <a:rPr lang="zh-CN" altLang="en-US" sz="2200" dirty="0" smtClean="0"/>
              <a:t>资源子网位于网络的外围，提供各种网络资源和网络服务。资源子网主要由主计算机（</a:t>
            </a:r>
            <a:r>
              <a:rPr lang="en-US" altLang="zh-CN" sz="2200" dirty="0" smtClean="0"/>
              <a:t>Host</a:t>
            </a:r>
            <a:r>
              <a:rPr lang="zh-CN" altLang="en-US" sz="2200" dirty="0" smtClean="0"/>
              <a:t>）、终端</a:t>
            </a:r>
            <a:r>
              <a:rPr lang="en-US" altLang="zh-CN" sz="2200" dirty="0" smtClean="0"/>
              <a:t>T</a:t>
            </a:r>
            <a:r>
              <a:rPr lang="zh-CN" altLang="en-US" sz="2200" dirty="0" smtClean="0"/>
              <a:t>（</a:t>
            </a:r>
            <a:r>
              <a:rPr lang="en-US" altLang="zh-CN" sz="2200" dirty="0" smtClean="0"/>
              <a:t>Terminal</a:t>
            </a:r>
            <a:r>
              <a:rPr lang="zh-CN" altLang="en-US" sz="2200" dirty="0" smtClean="0"/>
              <a:t>）等硬件和网络数据库、应用程序等软件所构成。</a:t>
            </a:r>
            <a:endParaRPr lang="zh-CN" altLang="en-US" sz="2200" dirty="0"/>
          </a:p>
        </p:txBody>
      </p:sp>
      <p:sp>
        <p:nvSpPr>
          <p:cNvPr id="6146" name="灯片编号占位符 5"/>
          <p:cNvSpPr>
            <a:spLocks noGrp="1"/>
          </p:cNvSpPr>
          <p:nvPr>
            <p:ph type="sldNum" sz="quarter" idx="12"/>
          </p:nvPr>
        </p:nvSpPr>
        <p:spPr>
          <a:xfrm>
            <a:off x="7092280" y="6165304"/>
            <a:ext cx="1905000" cy="457200"/>
          </a:xfrm>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49C02C33-E23B-4893-B048-31BDFC66CCFE}" type="slidenum">
              <a:rPr lang="en-US" altLang="zh-CN" smtClean="0"/>
              <a:pPr/>
              <a:t>5</a:t>
            </a:fld>
            <a:endParaRPr lang="en-US" altLang="zh-CN"/>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AD070003-EDCE-4E7E-B250-04A61F3A8FCF}" type="slidenum">
              <a:rPr lang="en-US" altLang="zh-CN"/>
              <a:pPr eaLnBrk="1" hangingPunct="1"/>
              <a:t>50</a:t>
            </a:fld>
            <a:endParaRPr lang="en-US" altLang="zh-CN"/>
          </a:p>
        </p:txBody>
      </p:sp>
      <p:sp>
        <p:nvSpPr>
          <p:cNvPr id="52227" name="Rectangle 2"/>
          <p:cNvSpPr>
            <a:spLocks noGrp="1" noChangeArrowheads="1"/>
          </p:cNvSpPr>
          <p:nvPr>
            <p:ph type="title"/>
          </p:nvPr>
        </p:nvSpPr>
        <p:spPr/>
        <p:txBody>
          <a:bodyPr/>
          <a:lstStyle/>
          <a:p>
            <a:pPr eaLnBrk="1" hangingPunct="1"/>
            <a:endParaRPr lang="zh-CN" altLang="zh-CN" smtClean="0"/>
          </a:p>
        </p:txBody>
      </p:sp>
      <p:sp>
        <p:nvSpPr>
          <p:cNvPr id="52228" name="Rectangle 3"/>
          <p:cNvSpPr>
            <a:spLocks noGrp="1" noChangeArrowheads="1"/>
          </p:cNvSpPr>
          <p:nvPr>
            <p:ph type="body" idx="1"/>
          </p:nvPr>
        </p:nvSpPr>
        <p:spPr>
          <a:xfrm>
            <a:off x="763588" y="1570038"/>
            <a:ext cx="8197850" cy="4535487"/>
          </a:xfrm>
        </p:spPr>
        <p:txBody>
          <a:bodyPr/>
          <a:lstStyle/>
          <a:p>
            <a:pPr lvl="1" eaLnBrk="1" hangingPunct="1">
              <a:buFont typeface="Wingdings" pitchFamily="2" charset="2"/>
              <a:buNone/>
            </a:pPr>
            <a:r>
              <a:rPr dirty="0" smtClean="0"/>
              <a:t>（</a:t>
            </a:r>
            <a:r>
              <a:rPr lang="en-US" altLang="zh-CN" dirty="0"/>
              <a:t>4</a:t>
            </a:r>
            <a:r>
              <a:rPr dirty="0"/>
              <a:t>）</a:t>
            </a:r>
            <a:r>
              <a:rPr dirty="0" smtClean="0"/>
              <a:t>使用迅雷下载文件</a:t>
            </a:r>
            <a:endParaRPr lang="en-US" dirty="0" smtClean="0"/>
          </a:p>
          <a:p>
            <a:pPr lvl="1" eaLnBrk="1" hangingPunct="1">
              <a:buFont typeface="Wingdings" pitchFamily="2" charset="2"/>
              <a:buNone/>
            </a:pPr>
            <a:r>
              <a:rPr lang="zh-CN" altLang="en-US" dirty="0" smtClean="0"/>
              <a:t>  略</a:t>
            </a:r>
            <a:r>
              <a:rPr lang="zh-CN" altLang="en-US" dirty="0"/>
              <a:t>：</a:t>
            </a:r>
            <a:endParaRPr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1E1B3EE0-E6DE-4563-A56C-2794DD9D752F}" type="slidenum">
              <a:rPr lang="en-US" altLang="zh-CN"/>
              <a:pPr eaLnBrk="1" hangingPunct="1"/>
              <a:t>51</a:t>
            </a:fld>
            <a:endParaRPr lang="en-US" altLang="zh-CN"/>
          </a:p>
        </p:txBody>
      </p:sp>
      <p:sp>
        <p:nvSpPr>
          <p:cNvPr id="55299" name="Rectangle 2"/>
          <p:cNvSpPr>
            <a:spLocks noGrp="1" noChangeArrowheads="1"/>
          </p:cNvSpPr>
          <p:nvPr>
            <p:ph type="title"/>
          </p:nvPr>
        </p:nvSpPr>
        <p:spPr/>
        <p:txBody>
          <a:bodyPr/>
          <a:lstStyle/>
          <a:p>
            <a:pPr eaLnBrk="1" hangingPunct="1"/>
            <a:endParaRPr lang="zh-CN" altLang="zh-CN" smtClean="0"/>
          </a:p>
        </p:txBody>
      </p:sp>
      <p:sp>
        <p:nvSpPr>
          <p:cNvPr id="55300"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r>
              <a:rPr dirty="0"/>
              <a:t>（</a:t>
            </a:r>
            <a:r>
              <a:rPr lang="en-US" altLang="zh-CN" dirty="0"/>
              <a:t>5</a:t>
            </a:r>
            <a:r>
              <a:rPr dirty="0"/>
              <a:t>）动画下载</a:t>
            </a:r>
          </a:p>
          <a:p>
            <a:pPr lvl="2" eaLnBrk="1" hangingPunct="1">
              <a:buFont typeface="Wingdings" pitchFamily="2" charset="2"/>
              <a:buNone/>
            </a:pPr>
            <a:r>
              <a:rPr dirty="0"/>
              <a:t>通过查看脱机浏览文件方法下载</a:t>
            </a:r>
            <a:r>
              <a:rPr lang="en-US" altLang="zh-CN" dirty="0"/>
              <a:t>Flash</a:t>
            </a:r>
            <a:r>
              <a:rPr dirty="0"/>
              <a:t>动画</a:t>
            </a:r>
            <a:r>
              <a:rPr dirty="0" smtClean="0"/>
              <a:t>。</a:t>
            </a:r>
            <a:endParaRPr lang="en-US" dirty="0" smtClean="0"/>
          </a:p>
          <a:p>
            <a:pPr marL="0" indent="0">
              <a:buNone/>
            </a:pPr>
            <a:r>
              <a:rPr lang="en-US" altLang="zh-CN" sz="2200" dirty="0" smtClean="0"/>
              <a:t>        </a:t>
            </a:r>
            <a:r>
              <a:rPr lang="zh-CN" altLang="zh-CN" sz="2200" dirty="0" smtClean="0"/>
              <a:t>首先</a:t>
            </a:r>
            <a:r>
              <a:rPr lang="zh-CN" altLang="zh-CN" sz="2200" dirty="0"/>
              <a:t>清空</a:t>
            </a:r>
            <a:r>
              <a:rPr lang="en-US" altLang="zh-CN" sz="2200" dirty="0"/>
              <a:t>Internet</a:t>
            </a:r>
            <a:r>
              <a:rPr lang="zh-CN" altLang="zh-CN" sz="2200" dirty="0"/>
              <a:t>历史文件夹（</a:t>
            </a:r>
            <a:r>
              <a:rPr lang="en-US" altLang="zh-CN" sz="2200" dirty="0"/>
              <a:t>..\ Temporary Internet Files</a:t>
            </a:r>
            <a:r>
              <a:rPr lang="zh-CN" altLang="zh-CN" sz="2200" dirty="0"/>
              <a:t>）→用</a:t>
            </a:r>
            <a:r>
              <a:rPr lang="en-US" altLang="zh-CN" sz="2200" dirty="0"/>
              <a:t>IE</a:t>
            </a:r>
            <a:r>
              <a:rPr lang="zh-CN" altLang="zh-CN" sz="2200" dirty="0"/>
              <a:t>访问要下载的</a:t>
            </a:r>
            <a:r>
              <a:rPr lang="en-US" altLang="zh-CN" sz="2200" dirty="0"/>
              <a:t>Flash</a:t>
            </a:r>
            <a:r>
              <a:rPr lang="zh-CN" altLang="zh-CN" sz="2200" dirty="0"/>
              <a:t>动画网页→单击</a:t>
            </a:r>
            <a:r>
              <a:rPr lang="en-US" altLang="zh-CN" sz="2200" dirty="0"/>
              <a:t>“</a:t>
            </a:r>
            <a:r>
              <a:rPr lang="zh-CN" altLang="zh-CN" sz="2200" dirty="0"/>
              <a:t>工具</a:t>
            </a:r>
            <a:r>
              <a:rPr lang="en-US" altLang="zh-CN" sz="2200" dirty="0"/>
              <a:t>→Internet</a:t>
            </a:r>
            <a:r>
              <a:rPr lang="zh-CN" altLang="zh-CN" sz="2200" dirty="0"/>
              <a:t>选项</a:t>
            </a:r>
            <a:r>
              <a:rPr lang="en-US" altLang="zh-CN" sz="2200" dirty="0"/>
              <a:t>”</a:t>
            </a:r>
            <a:r>
              <a:rPr lang="zh-CN" altLang="zh-CN" sz="2200" dirty="0"/>
              <a:t>命令，单击“</a:t>
            </a:r>
            <a:r>
              <a:rPr lang="en-US" altLang="zh-CN" sz="2200" dirty="0"/>
              <a:t>Internet</a:t>
            </a:r>
            <a:r>
              <a:rPr lang="zh-CN" altLang="zh-CN" sz="2200" dirty="0"/>
              <a:t>选项”对话框</a:t>
            </a:r>
            <a:r>
              <a:rPr lang="en-US" altLang="zh-CN" sz="2200" dirty="0"/>
              <a:t>“</a:t>
            </a:r>
            <a:r>
              <a:rPr lang="zh-CN" altLang="zh-CN" sz="2200" dirty="0"/>
              <a:t>常规</a:t>
            </a:r>
            <a:r>
              <a:rPr lang="en-US" altLang="zh-CN" sz="2200" dirty="0"/>
              <a:t>”</a:t>
            </a:r>
            <a:r>
              <a:rPr lang="zh-CN" altLang="zh-CN" sz="2200" dirty="0"/>
              <a:t>选项卡中的</a:t>
            </a:r>
            <a:r>
              <a:rPr lang="en-US" altLang="zh-CN" sz="2200" dirty="0"/>
              <a:t>“</a:t>
            </a:r>
            <a:r>
              <a:rPr lang="zh-CN" altLang="zh-CN" sz="2200" dirty="0"/>
              <a:t>设置</a:t>
            </a:r>
            <a:r>
              <a:rPr lang="en-US" altLang="zh-CN" sz="2200" dirty="0"/>
              <a:t>”</a:t>
            </a:r>
            <a:r>
              <a:rPr lang="zh-CN" altLang="zh-CN" sz="2200" dirty="0"/>
              <a:t>按钮，单击“设置”对话框中的</a:t>
            </a:r>
            <a:r>
              <a:rPr lang="en-US" altLang="zh-CN" sz="2200" dirty="0"/>
              <a:t>“</a:t>
            </a:r>
            <a:r>
              <a:rPr lang="zh-CN" altLang="zh-CN" sz="2200" dirty="0"/>
              <a:t>查看文件</a:t>
            </a:r>
            <a:r>
              <a:rPr lang="en-US" altLang="zh-CN" sz="2200" dirty="0"/>
              <a:t>”</a:t>
            </a:r>
            <a:r>
              <a:rPr lang="zh-CN" altLang="zh-CN" sz="2200" dirty="0"/>
              <a:t>按钮，打开</a:t>
            </a:r>
            <a:r>
              <a:rPr lang="en-US" altLang="zh-CN" sz="2200" dirty="0"/>
              <a:t>Internet</a:t>
            </a:r>
            <a:r>
              <a:rPr lang="zh-CN" altLang="zh-CN" sz="2200" dirty="0"/>
              <a:t>临时文件夹→文件按“类型”排列（也可在搜索框输入</a:t>
            </a:r>
            <a:r>
              <a:rPr lang="en-US" altLang="zh-CN" sz="2200" dirty="0"/>
              <a:t>*.swf</a:t>
            </a:r>
            <a:r>
              <a:rPr lang="zh-CN" altLang="zh-CN" sz="2200" dirty="0"/>
              <a:t>，进行搜索），找到类型为</a:t>
            </a:r>
            <a:r>
              <a:rPr lang="en-US" altLang="zh-CN" sz="2200" dirty="0"/>
              <a:t>“Shockware Flash Object”</a:t>
            </a:r>
            <a:r>
              <a:rPr lang="zh-CN" altLang="zh-CN" sz="2200" dirty="0"/>
              <a:t>的文件，要保存的</a:t>
            </a:r>
            <a:r>
              <a:rPr lang="en-US" altLang="zh-CN" sz="2200" dirty="0"/>
              <a:t>Flash</a:t>
            </a:r>
            <a:r>
              <a:rPr lang="zh-CN" altLang="zh-CN" sz="2200" dirty="0"/>
              <a:t>文件就在这里</a:t>
            </a:r>
            <a:r>
              <a:rPr lang="en-US" altLang="zh-CN" sz="2200" dirty="0"/>
              <a:t>→</a:t>
            </a:r>
            <a:r>
              <a:rPr lang="zh-CN" altLang="zh-CN" sz="2200" dirty="0"/>
              <a:t>复制到其它地方即可。</a:t>
            </a:r>
            <a:r>
              <a:rPr lang="en-US" altLang="zh-CN" sz="2200" dirty="0"/>
              <a:t> </a:t>
            </a:r>
            <a:endParaRPr lang="zh-CN" altLang="zh-CN" sz="2200" dirty="0"/>
          </a:p>
          <a:p>
            <a:pPr marL="989013" lvl="2" indent="0" eaLnBrk="1" hangingPunct="1">
              <a:buNone/>
            </a:pPr>
            <a:r>
              <a:rPr dirty="0" smtClean="0"/>
              <a:t> </a:t>
            </a:r>
            <a:endParaRPr dirty="0"/>
          </a:p>
          <a:p>
            <a:pPr lvl="2" eaLnBrk="1" hangingPunct="1">
              <a:buFont typeface="Wingdings" pitchFamily="2" charset="2"/>
              <a:buNone/>
            </a:pPr>
            <a:endParaRPr dirty="0"/>
          </a:p>
          <a:p>
            <a:pPr lvl="2" eaLnBrk="1" hangingPunct="1">
              <a:buFont typeface="Wingdings" pitchFamily="2" charset="2"/>
              <a:buNone/>
            </a:pPr>
            <a:endParaRPr dirty="0"/>
          </a:p>
          <a:p>
            <a:pPr marL="993775" lvl="1" eaLnBrk="1" hangingPunct="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6825D373-2CEE-454B-B829-76AAF4485371}" type="slidenum">
              <a:rPr lang="en-US" altLang="zh-CN"/>
              <a:pPr eaLnBrk="1" hangingPunct="1"/>
              <a:t>52</a:t>
            </a:fld>
            <a:endParaRPr lang="en-US" altLang="zh-CN"/>
          </a:p>
        </p:txBody>
      </p:sp>
      <p:sp>
        <p:nvSpPr>
          <p:cNvPr id="56323" name="Rectangle 2"/>
          <p:cNvSpPr>
            <a:spLocks noGrp="1" noChangeArrowheads="1"/>
          </p:cNvSpPr>
          <p:nvPr>
            <p:ph type="title"/>
          </p:nvPr>
        </p:nvSpPr>
        <p:spPr/>
        <p:txBody>
          <a:bodyPr/>
          <a:lstStyle/>
          <a:p>
            <a:pPr eaLnBrk="1" hangingPunct="1"/>
            <a:endParaRPr lang="zh-CN" altLang="zh-CN" smtClean="0"/>
          </a:p>
        </p:txBody>
      </p:sp>
      <p:sp>
        <p:nvSpPr>
          <p:cNvPr id="56324" name="Rectangle 3"/>
          <p:cNvSpPr>
            <a:spLocks noGrp="1" noChangeArrowheads="1"/>
          </p:cNvSpPr>
          <p:nvPr>
            <p:ph type="body" idx="1"/>
          </p:nvPr>
        </p:nvSpPr>
        <p:spPr>
          <a:xfrm>
            <a:off x="763588" y="1570038"/>
            <a:ext cx="8197850" cy="4535487"/>
          </a:xfrm>
        </p:spPr>
        <p:txBody>
          <a:bodyPr/>
          <a:lstStyle/>
          <a:p>
            <a:pPr marL="993775" lvl="1" eaLnBrk="1" hangingPunct="1">
              <a:lnSpc>
                <a:spcPct val="110000"/>
              </a:lnSpc>
              <a:buFont typeface="Wingdings" pitchFamily="2" charset="2"/>
              <a:buNone/>
            </a:pPr>
            <a:r>
              <a:rPr lang="en-US" altLang="zh-CN"/>
              <a:t>4</a:t>
            </a:r>
            <a:r>
              <a:t>．课堂实践</a:t>
            </a:r>
          </a:p>
          <a:p>
            <a:pPr lvl="2" eaLnBrk="1" hangingPunct="1">
              <a:lnSpc>
                <a:spcPct val="110000"/>
              </a:lnSpc>
              <a:buFont typeface="Wingdings" pitchFamily="2" charset="2"/>
              <a:buNone/>
            </a:pPr>
            <a:r>
              <a:t>（</a:t>
            </a:r>
            <a:r>
              <a:rPr lang="en-US" altLang="zh-CN"/>
              <a:t>1</a:t>
            </a:r>
            <a:r>
              <a:t>）搜索迅雷软件，下载并安装。</a:t>
            </a:r>
          </a:p>
          <a:p>
            <a:pPr lvl="2" eaLnBrk="1" hangingPunct="1">
              <a:lnSpc>
                <a:spcPct val="110000"/>
              </a:lnSpc>
              <a:buFont typeface="Wingdings" pitchFamily="2" charset="2"/>
              <a:buNone/>
            </a:pPr>
            <a:r>
              <a:t>（</a:t>
            </a:r>
            <a:r>
              <a:rPr lang="en-US" altLang="zh-CN"/>
              <a:t>2</a:t>
            </a:r>
            <a:r>
              <a:t>）</a:t>
            </a:r>
            <a:r>
              <a:rPr lang="en-US" altLang="zh-CN"/>
              <a:t>PdfReader</a:t>
            </a:r>
            <a:r>
              <a:t>是一款阅读</a:t>
            </a:r>
            <a:r>
              <a:rPr lang="en-US" altLang="zh-CN"/>
              <a:t>Pdf</a:t>
            </a:r>
            <a:r>
              <a:t>文件和转换</a:t>
            </a:r>
            <a:r>
              <a:rPr lang="en-US" altLang="zh-CN"/>
              <a:t>Pdf</a:t>
            </a:r>
            <a:r>
              <a:t>文件的工具。能够将当前页面转换成图片，支持的格式有</a:t>
            </a:r>
            <a:r>
              <a:rPr lang="en-US" altLang="zh-CN"/>
              <a:t>Bmp</a:t>
            </a:r>
            <a:r>
              <a:t>、</a:t>
            </a:r>
            <a:r>
              <a:rPr lang="en-US" altLang="zh-CN"/>
              <a:t>Jpg</a:t>
            </a:r>
            <a:r>
              <a:t>、</a:t>
            </a:r>
            <a:r>
              <a:rPr lang="en-US" altLang="zh-CN"/>
              <a:t>Png</a:t>
            </a:r>
            <a:r>
              <a:t>、</a:t>
            </a:r>
            <a:r>
              <a:rPr lang="en-US" altLang="zh-CN"/>
              <a:t>Tif</a:t>
            </a:r>
            <a:r>
              <a:t>、</a:t>
            </a:r>
            <a:r>
              <a:rPr lang="en-US" altLang="zh-CN"/>
              <a:t>Gif</a:t>
            </a:r>
            <a:r>
              <a:t>、</a:t>
            </a:r>
            <a:r>
              <a:rPr lang="en-US" altLang="zh-CN"/>
              <a:t>Pcx</a:t>
            </a:r>
            <a:r>
              <a:t>。能够将页面转换成文本文件，支持目录功能。请搜索</a:t>
            </a:r>
            <a:r>
              <a:rPr lang="en-US" altLang="zh-CN"/>
              <a:t>PDF</a:t>
            </a:r>
            <a:r>
              <a:t>阅读器软件，使用迅雷下载并安装。</a:t>
            </a:r>
          </a:p>
          <a:p>
            <a:pPr lvl="2" eaLnBrk="1" hangingPunct="1">
              <a:lnSpc>
                <a:spcPct val="110000"/>
              </a:lnSpc>
              <a:buFont typeface="Wingdings" pitchFamily="2" charset="2"/>
              <a:buNone/>
            </a:pPr>
            <a:r>
              <a:t>（</a:t>
            </a:r>
            <a:r>
              <a:rPr lang="en-US" altLang="zh-CN"/>
              <a:t>3</a:t>
            </a:r>
            <a:r>
              <a:t>）利用搜索工具，搜索有关</a:t>
            </a:r>
            <a:r>
              <a:rPr>
                <a:latin typeface="Arial" charset="0"/>
              </a:rPr>
              <a:t>“</a:t>
            </a:r>
            <a:r>
              <a:t>路由器设置</a:t>
            </a:r>
            <a:r>
              <a:rPr>
                <a:latin typeface="Arial" charset="0"/>
              </a:rPr>
              <a:t>”</a:t>
            </a:r>
            <a:r>
              <a:t>方面的</a:t>
            </a:r>
            <a:r>
              <a:rPr lang="en-US" altLang="zh-CN"/>
              <a:t>pdf </a:t>
            </a:r>
            <a:r>
              <a:t>文档，并用</a:t>
            </a:r>
            <a:r>
              <a:rPr lang="en-US" altLang="zh-CN"/>
              <a:t>PdfReader</a:t>
            </a:r>
            <a:r>
              <a:t>浏览。</a:t>
            </a:r>
          </a:p>
          <a:p>
            <a:pPr lvl="2" eaLnBrk="1" hangingPunct="1">
              <a:lnSpc>
                <a:spcPct val="110000"/>
              </a:lnSpc>
              <a:buFont typeface="Wingdings" pitchFamily="2" charset="2"/>
              <a:buNone/>
            </a:pPr>
            <a:r>
              <a:t>（</a:t>
            </a:r>
            <a:r>
              <a:rPr lang="en-US" altLang="zh-CN"/>
              <a:t>4</a:t>
            </a:r>
            <a:r>
              <a:t>）下载</a:t>
            </a:r>
            <a:r>
              <a:rPr lang="en-US" altLang="zh-CN"/>
              <a:t>http:// 211.66.184.35</a:t>
            </a:r>
            <a:r>
              <a:t>网页上的</a:t>
            </a:r>
            <a:r>
              <a:rPr lang="en-US" altLang="zh-CN"/>
              <a:t>logo</a:t>
            </a:r>
            <a:r>
              <a:t>动画。</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24273C7-6BDC-4DB6-A505-9726557ECBAC}" type="slidenum">
              <a:rPr lang="en-US" altLang="zh-CN"/>
              <a:pPr eaLnBrk="1" hangingPunct="1"/>
              <a:t>53</a:t>
            </a:fld>
            <a:endParaRPr lang="en-US" altLang="zh-CN"/>
          </a:p>
        </p:txBody>
      </p:sp>
      <p:sp>
        <p:nvSpPr>
          <p:cNvPr id="57347" name="Rectangle 2"/>
          <p:cNvSpPr>
            <a:spLocks noGrp="1" noChangeArrowheads="1"/>
          </p:cNvSpPr>
          <p:nvPr>
            <p:ph type="title"/>
          </p:nvPr>
        </p:nvSpPr>
        <p:spPr/>
        <p:txBody>
          <a:bodyPr/>
          <a:lstStyle/>
          <a:p>
            <a:pPr eaLnBrk="1" hangingPunct="1"/>
            <a:endParaRPr lang="zh-CN" altLang="zh-CN" smtClean="0"/>
          </a:p>
        </p:txBody>
      </p:sp>
      <p:sp>
        <p:nvSpPr>
          <p:cNvPr id="57348" name="Rectangle 3"/>
          <p:cNvSpPr>
            <a:spLocks noGrp="1" noChangeArrowheads="1"/>
          </p:cNvSpPr>
          <p:nvPr>
            <p:ph type="body" idx="1"/>
          </p:nvPr>
        </p:nvSpPr>
        <p:spPr>
          <a:xfrm>
            <a:off x="763588" y="1570038"/>
            <a:ext cx="8197850" cy="4535487"/>
          </a:xfrm>
        </p:spPr>
        <p:txBody>
          <a:bodyPr/>
          <a:lstStyle/>
          <a:p>
            <a:pPr marL="993775" lvl="1" eaLnBrk="1" hangingPunct="1">
              <a:lnSpc>
                <a:spcPct val="110000"/>
              </a:lnSpc>
              <a:buFont typeface="Wingdings" pitchFamily="2" charset="2"/>
              <a:buNone/>
            </a:pPr>
            <a:r>
              <a:rPr lang="en-US" altLang="zh-CN" dirty="0"/>
              <a:t>5</a:t>
            </a:r>
            <a:r>
              <a:rPr dirty="0"/>
              <a:t>．评价与总结</a:t>
            </a:r>
          </a:p>
          <a:p>
            <a:pPr lvl="2" eaLnBrk="1" hangingPunct="1">
              <a:lnSpc>
                <a:spcPct val="110000"/>
              </a:lnSpc>
            </a:pPr>
            <a:r>
              <a:rPr dirty="0" smtClean="0"/>
              <a:t>总结</a:t>
            </a:r>
            <a:r>
              <a:rPr lang="en-US" dirty="0" err="1" smtClean="0"/>
              <a:t>baidu</a:t>
            </a:r>
            <a:r>
              <a:rPr dirty="0" smtClean="0"/>
              <a:t>的高级搜索技巧</a:t>
            </a:r>
            <a:r>
              <a:rPr dirty="0"/>
              <a:t>。</a:t>
            </a:r>
          </a:p>
          <a:p>
            <a:pPr lvl="2" eaLnBrk="1" hangingPunct="1">
              <a:lnSpc>
                <a:spcPct val="110000"/>
              </a:lnSpc>
            </a:pPr>
            <a:r>
              <a:rPr dirty="0"/>
              <a:t>总结文件下载的最常用方法。</a:t>
            </a:r>
          </a:p>
          <a:p>
            <a:pPr lvl="2" eaLnBrk="1" hangingPunct="1">
              <a:lnSpc>
                <a:spcPct val="110000"/>
              </a:lnSpc>
            </a:pPr>
            <a:r>
              <a:rPr dirty="0"/>
              <a:t>根据学生完成实践情况，适当加以点评、总结 </a:t>
            </a:r>
          </a:p>
          <a:p>
            <a:pPr marL="993775" lvl="1" eaLnBrk="1" hangingPunct="1">
              <a:lnSpc>
                <a:spcPct val="110000"/>
              </a:lnSpc>
              <a:buFont typeface="Wingdings" pitchFamily="2" charset="2"/>
              <a:buNone/>
            </a:pPr>
            <a:r>
              <a:rPr lang="en-US" altLang="zh-CN" dirty="0"/>
              <a:t>6</a:t>
            </a:r>
            <a:r>
              <a:rPr dirty="0"/>
              <a:t>．课外延伸</a:t>
            </a:r>
          </a:p>
          <a:p>
            <a:pPr lvl="2" eaLnBrk="1" hangingPunct="1">
              <a:lnSpc>
                <a:spcPct val="110000"/>
              </a:lnSpc>
              <a:buFont typeface="Wingdings" pitchFamily="2" charset="2"/>
              <a:buNone/>
            </a:pPr>
            <a:r>
              <a:rPr dirty="0"/>
              <a:t>①搜索、下载、安装</a:t>
            </a:r>
            <a:r>
              <a:rPr lang="en-US" altLang="zh-CN" dirty="0" err="1"/>
              <a:t>BitTorrent</a:t>
            </a:r>
            <a:r>
              <a:rPr lang="en-US" altLang="zh-CN" dirty="0"/>
              <a:t>(</a:t>
            </a:r>
            <a:r>
              <a:rPr dirty="0"/>
              <a:t>简称</a:t>
            </a:r>
            <a:r>
              <a:rPr lang="en-US" altLang="zh-CN" dirty="0"/>
              <a:t>BT</a:t>
            </a:r>
            <a:r>
              <a:rPr dirty="0"/>
              <a:t>，俗称</a:t>
            </a:r>
            <a:r>
              <a:rPr lang="en-US" altLang="zh-CN" dirty="0"/>
              <a:t>BT</a:t>
            </a:r>
            <a:r>
              <a:rPr dirty="0"/>
              <a:t>下载</a:t>
            </a:r>
            <a:r>
              <a:rPr lang="en-US" altLang="zh-CN" dirty="0"/>
              <a:t>)</a:t>
            </a:r>
            <a:r>
              <a:rPr dirty="0"/>
              <a:t>网络下载工具。</a:t>
            </a:r>
          </a:p>
          <a:p>
            <a:pPr lvl="2" eaLnBrk="1" hangingPunct="1">
              <a:lnSpc>
                <a:spcPct val="110000"/>
              </a:lnSpc>
              <a:buFont typeface="Wingdings" pitchFamily="2" charset="2"/>
              <a:buNone/>
            </a:pPr>
            <a:r>
              <a:rPr dirty="0"/>
              <a:t>②搜索</a:t>
            </a:r>
            <a:r>
              <a:rPr lang="en-US" altLang="zh-CN" dirty="0"/>
              <a:t>BT</a:t>
            </a:r>
            <a:r>
              <a:rPr dirty="0"/>
              <a:t>下载软件的使用方法、并用来</a:t>
            </a:r>
            <a:r>
              <a:rPr lang="en-US" altLang="zh-CN" dirty="0"/>
              <a:t>BT</a:t>
            </a:r>
            <a:r>
              <a:rPr dirty="0"/>
              <a:t>下载电驴</a:t>
            </a:r>
            <a:r>
              <a:rPr lang="en-US" altLang="zh-CN" dirty="0" err="1"/>
              <a:t>eMule</a:t>
            </a:r>
            <a:r>
              <a:rPr dirty="0"/>
              <a:t>网络下载软件。 </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lstStyle/>
          <a:p>
            <a:r>
              <a:rPr lang="zh-CN" altLang="en-US" smtClean="0"/>
              <a:t>案例</a:t>
            </a:r>
            <a:r>
              <a:rPr lang="en-US" altLang="zh-CN" smtClean="0"/>
              <a:t>2  FTP</a:t>
            </a:r>
            <a:r>
              <a:rPr lang="zh-CN" altLang="en-US" smtClean="0"/>
              <a:t>站点与</a:t>
            </a:r>
            <a:r>
              <a:rPr lang="en-US" altLang="zh-CN" smtClean="0"/>
              <a:t>Web</a:t>
            </a:r>
            <a:r>
              <a:rPr lang="zh-CN" altLang="en-US" smtClean="0"/>
              <a:t>网站配置</a:t>
            </a:r>
            <a:endParaRPr lang="zh-CN" altLang="en-US" dirty="0" smtClean="0"/>
          </a:p>
        </p:txBody>
      </p:sp>
      <p:sp>
        <p:nvSpPr>
          <p:cNvPr id="58372" name="Rectangle 3"/>
          <p:cNvSpPr>
            <a:spLocks noGrp="1" noChangeArrowheads="1"/>
          </p:cNvSpPr>
          <p:nvPr>
            <p:ph type="body" idx="1"/>
          </p:nvPr>
        </p:nvSpPr>
        <p:spPr/>
        <p:txBody>
          <a:bodyPr/>
          <a:lstStyle/>
          <a:p>
            <a:pPr marL="0" indent="0">
              <a:buNone/>
            </a:pPr>
            <a:r>
              <a:rPr lang="en-US" altLang="zh-CN" dirty="0" smtClean="0"/>
              <a:t>【</a:t>
            </a:r>
            <a:r>
              <a:rPr lang="zh-CN" altLang="en-US" dirty="0" smtClean="0"/>
              <a:t>场景描述</a:t>
            </a:r>
            <a:r>
              <a:rPr lang="en-US" altLang="zh-CN" dirty="0" smtClean="0"/>
              <a:t>】</a:t>
            </a:r>
          </a:p>
          <a:p>
            <a:pPr marL="538162" lvl="1" indent="0">
              <a:buNone/>
            </a:pPr>
            <a:r>
              <a:rPr lang="zh-CN" altLang="en-US" sz="2100" dirty="0" smtClean="0"/>
              <a:t>张宏伟是某班的学习委员，在老师和同学们之间起着信息沟通、传输桥梁的作用。经常需要将系里的通知、信息、老师要求传达给大家；有时需要将老师的各种教学资料共享出来，供同学们下载，有时需要为同学提供一个网上空间供同学们上传作业。小张打算在系里的计算机服务器上申请一个空间来实现他的想法。小张的想法如下：</a:t>
            </a:r>
          </a:p>
          <a:p>
            <a:pPr marL="538162" lvl="1" indent="0">
              <a:buNone/>
            </a:pPr>
            <a:r>
              <a:rPr lang="zh-CN" altLang="en-US" sz="2100" dirty="0" smtClean="0"/>
              <a:t>（</a:t>
            </a:r>
            <a:r>
              <a:rPr lang="en-US" altLang="zh-CN" sz="2100" dirty="0" smtClean="0"/>
              <a:t>1</a:t>
            </a:r>
            <a:r>
              <a:rPr lang="zh-CN" altLang="en-US" sz="2100" dirty="0" smtClean="0"/>
              <a:t>）将各种通知信息做成网页，发布出来供大家浏览，这样就方便了；</a:t>
            </a:r>
          </a:p>
          <a:p>
            <a:pPr marL="538162" lvl="1" indent="0">
              <a:buNone/>
            </a:pPr>
            <a:r>
              <a:rPr lang="zh-CN" altLang="en-US" sz="2100" dirty="0" smtClean="0"/>
              <a:t>（</a:t>
            </a:r>
            <a:r>
              <a:rPr lang="en-US" altLang="zh-CN" sz="2100" dirty="0" smtClean="0"/>
              <a:t>2</a:t>
            </a:r>
            <a:r>
              <a:rPr lang="zh-CN" altLang="en-US" sz="2100" dirty="0" smtClean="0"/>
              <a:t>）创建一个</a:t>
            </a:r>
            <a:r>
              <a:rPr lang="en-US" altLang="zh-CN" sz="2100" dirty="0" smtClean="0"/>
              <a:t>FTP </a:t>
            </a:r>
            <a:r>
              <a:rPr lang="zh-CN" altLang="en-US" sz="2100" dirty="0" smtClean="0"/>
              <a:t>站点，供同学们下载各种教学资料及同学上传作业之用。根据学习委员的要求，请帮助实现他的想法</a:t>
            </a:r>
            <a:r>
              <a:rPr lang="zh-CN" altLang="en-US" sz="2200" dirty="0" smtClean="0"/>
              <a:t>。</a:t>
            </a:r>
          </a:p>
          <a:p>
            <a:pPr lvl="1"/>
            <a:endParaRPr lang="zh-CN" altLang="en-US" dirty="0"/>
          </a:p>
        </p:txBody>
      </p:sp>
      <p:sp>
        <p:nvSpPr>
          <p:cNvPr id="58370"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13E22277-5FBF-42C9-88A0-69EB7C7CFEE4}" type="slidenum">
              <a:rPr lang="en-US" altLang="zh-CN" smtClean="0"/>
              <a:pPr/>
              <a:t>54</a:t>
            </a:fld>
            <a:endParaRPr lang="en-US" altLang="zh-CN"/>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7F35556D-986F-4E5B-9FAE-364E4E00DDD4}" type="slidenum">
              <a:rPr lang="en-US" altLang="zh-CN"/>
              <a:pPr eaLnBrk="1" hangingPunct="1"/>
              <a:t>55</a:t>
            </a:fld>
            <a:endParaRPr lang="en-US" altLang="zh-CN"/>
          </a:p>
        </p:txBody>
      </p:sp>
      <p:sp>
        <p:nvSpPr>
          <p:cNvPr id="59395" name="Rectangle 2"/>
          <p:cNvSpPr>
            <a:spLocks noGrp="1" noChangeArrowheads="1"/>
          </p:cNvSpPr>
          <p:nvPr>
            <p:ph type="title"/>
          </p:nvPr>
        </p:nvSpPr>
        <p:spPr/>
        <p:txBody>
          <a:bodyPr/>
          <a:lstStyle/>
          <a:p>
            <a:pPr eaLnBrk="1" hangingPunct="1"/>
            <a:endParaRPr lang="zh-CN" altLang="zh-CN" smtClean="0"/>
          </a:p>
        </p:txBody>
      </p:sp>
      <p:sp>
        <p:nvSpPr>
          <p:cNvPr id="59396" name="Rectangle 3"/>
          <p:cNvSpPr>
            <a:spLocks noGrp="1" noChangeArrowheads="1"/>
          </p:cNvSpPr>
          <p:nvPr>
            <p:ph type="body" idx="1"/>
          </p:nvPr>
        </p:nvSpPr>
        <p:spPr>
          <a:xfrm>
            <a:off x="763588" y="1570038"/>
            <a:ext cx="8197850" cy="4535487"/>
          </a:xfrm>
        </p:spPr>
        <p:txBody>
          <a:bodyPr/>
          <a:lstStyle/>
          <a:p>
            <a:pPr marL="993775" lvl="1" algn="just" eaLnBrk="1" hangingPunct="1">
              <a:buFont typeface="Wingdings" pitchFamily="2" charset="2"/>
              <a:buNone/>
            </a:pPr>
            <a:r>
              <a:rPr lang="en-US" altLang="zh-CN"/>
              <a:t>1</a:t>
            </a:r>
            <a:r>
              <a:t>．案例分析</a:t>
            </a:r>
          </a:p>
          <a:p>
            <a:pPr marL="993775" lvl="1" algn="just" eaLnBrk="1" hangingPunct="1">
              <a:buFont typeface="Wingdings" pitchFamily="2" charset="2"/>
              <a:buNone/>
            </a:pPr>
            <a:r>
              <a:t>     案例（</a:t>
            </a:r>
            <a:r>
              <a:rPr lang="en-US" altLang="zh-CN"/>
              <a:t>1</a:t>
            </a:r>
            <a:r>
              <a:t>）主要涉及网页制作及网页发布问题，网页制作可以用专门工具如网页三剑客</a:t>
            </a:r>
            <a:r>
              <a:rPr lang="en-US" altLang="zh-CN"/>
              <a:t>dreamweaver</a:t>
            </a:r>
            <a:r>
              <a:t>、</a:t>
            </a:r>
            <a:r>
              <a:rPr lang="en-US" altLang="zh-CN"/>
              <a:t>flash</a:t>
            </a:r>
            <a:r>
              <a:t>、</a:t>
            </a:r>
            <a:r>
              <a:rPr lang="en-US" altLang="zh-CN"/>
              <a:t>photoshop</a:t>
            </a:r>
            <a:r>
              <a:t>，也可以用</a:t>
            </a:r>
            <a:r>
              <a:rPr lang="en-US" altLang="zh-CN"/>
              <a:t>FrontPage </a:t>
            </a:r>
            <a:r>
              <a:t>等工具制作，其实用</a:t>
            </a:r>
            <a:r>
              <a:rPr lang="en-US" altLang="zh-CN"/>
              <a:t>word </a:t>
            </a:r>
            <a:r>
              <a:t>也可以做简单的网页，存盘时选择</a:t>
            </a:r>
            <a:r>
              <a:rPr>
                <a:latin typeface="Arial" charset="0"/>
              </a:rPr>
              <a:t>“</a:t>
            </a:r>
            <a:r>
              <a:t>网页</a:t>
            </a:r>
            <a:r>
              <a:rPr>
                <a:latin typeface="Arial" charset="0"/>
              </a:rPr>
              <a:t>”</a:t>
            </a:r>
            <a:r>
              <a:t>类型即可。发布网页可以用</a:t>
            </a:r>
            <a:r>
              <a:rPr lang="en-US" altLang="zh-CN"/>
              <a:t>Windows </a:t>
            </a:r>
            <a:r>
              <a:t>自带的组件</a:t>
            </a:r>
            <a:r>
              <a:rPr lang="en-US" altLang="zh-CN"/>
              <a:t>IIS </a:t>
            </a:r>
            <a:r>
              <a:t>创建一个网站然后连接上去即可。案例中（</a:t>
            </a:r>
            <a:r>
              <a:rPr lang="en-US" altLang="zh-CN"/>
              <a:t>2</a:t>
            </a:r>
            <a:r>
              <a:t>）涉及</a:t>
            </a:r>
            <a:r>
              <a:rPr lang="en-US" altLang="zh-CN"/>
              <a:t>FTP</a:t>
            </a:r>
            <a:r>
              <a:t>站点创建与配置问题，可以用组件</a:t>
            </a:r>
            <a:r>
              <a:rPr lang="en-US" altLang="zh-CN"/>
              <a:t>IIS</a:t>
            </a:r>
            <a:r>
              <a:t>实现，也可以用</a:t>
            </a:r>
            <a:r>
              <a:rPr lang="en-US" altLang="zh-CN"/>
              <a:t>sever_U</a:t>
            </a:r>
            <a:r>
              <a:t>软件实现。 </a:t>
            </a:r>
          </a:p>
          <a:p>
            <a:pPr marL="993775" lvl="1" eaLnBrk="1" hangingPunct="1"/>
            <a:endParaRPr lang="en-US" altLang="zh-CN"/>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60420" name="Rectangle 5"/>
          <p:cNvSpPr>
            <a:spLocks noGrp="1" noChangeArrowheads="1"/>
          </p:cNvSpPr>
          <p:nvPr>
            <p:ph type="body" idx="1"/>
          </p:nvPr>
        </p:nvSpPr>
        <p:spPr/>
        <p:txBody>
          <a:bodyPr/>
          <a:lstStyle/>
          <a:p>
            <a:pPr marL="538162" lvl="1" indent="0">
              <a:buNone/>
            </a:pPr>
            <a:r>
              <a:rPr lang="en-US" altLang="zh-CN" dirty="0" smtClean="0"/>
              <a:t>2</a:t>
            </a:r>
            <a:r>
              <a:rPr lang="zh-CN" altLang="en-US" dirty="0" smtClean="0"/>
              <a:t>．相关知识点</a:t>
            </a:r>
          </a:p>
          <a:p>
            <a:pPr marL="0" indent="0">
              <a:buNone/>
            </a:pPr>
            <a:r>
              <a:rPr lang="en-US" altLang="zh-CN" sz="2200" dirty="0" smtClean="0"/>
              <a:t>      Internet Information  Services</a:t>
            </a:r>
            <a:r>
              <a:rPr lang="zh-CN" altLang="en-US" sz="2200" dirty="0" smtClean="0"/>
              <a:t>（简称</a:t>
            </a:r>
            <a:r>
              <a:rPr lang="en-US" altLang="zh-CN" sz="2200" dirty="0" err="1" smtClean="0"/>
              <a:t>IIS</a:t>
            </a:r>
            <a:r>
              <a:rPr lang="zh-CN" altLang="en-US" sz="2200" dirty="0" smtClean="0"/>
              <a:t>）是</a:t>
            </a:r>
            <a:r>
              <a:rPr lang="en-US" altLang="zh-CN" sz="2200" dirty="0" smtClean="0"/>
              <a:t>Windows </a:t>
            </a:r>
            <a:r>
              <a:rPr lang="zh-CN" altLang="en-US" sz="2200" dirty="0" smtClean="0"/>
              <a:t>操作系统自带的组件，可以用来创建一个</a:t>
            </a:r>
            <a:r>
              <a:rPr lang="en-US" altLang="zh-CN" sz="2200" dirty="0" smtClean="0"/>
              <a:t>Web</a:t>
            </a:r>
            <a:r>
              <a:rPr lang="zh-CN" altLang="en-US" sz="2200" dirty="0" smtClean="0"/>
              <a:t>网站来发布网页，也可以用来创建一个</a:t>
            </a:r>
            <a:r>
              <a:rPr lang="en-US" altLang="zh-CN" sz="2200" dirty="0" smtClean="0"/>
              <a:t>FTP </a:t>
            </a:r>
            <a:r>
              <a:rPr lang="zh-CN" altLang="en-US" sz="2200" dirty="0" smtClean="0"/>
              <a:t>站点，用于上传下载。在默认的情况下，</a:t>
            </a:r>
            <a:r>
              <a:rPr lang="en-US" altLang="zh-CN" sz="2200" dirty="0" err="1" smtClean="0"/>
              <a:t>Win7</a:t>
            </a:r>
            <a:r>
              <a:rPr lang="en-US" altLang="zh-CN" sz="2200" dirty="0" smtClean="0"/>
              <a:t> </a:t>
            </a:r>
            <a:r>
              <a:rPr lang="zh-CN" altLang="en-US" sz="2200" dirty="0" smtClean="0"/>
              <a:t>是没有安装</a:t>
            </a:r>
            <a:r>
              <a:rPr lang="en-US" altLang="zh-CN" sz="2200" dirty="0" err="1" smtClean="0"/>
              <a:t>IIS</a:t>
            </a:r>
            <a:r>
              <a:rPr lang="en-US" altLang="zh-CN" sz="2200" dirty="0" smtClean="0"/>
              <a:t> </a:t>
            </a:r>
            <a:r>
              <a:rPr lang="zh-CN" altLang="en-US" sz="2200" dirty="0" smtClean="0"/>
              <a:t>组件的，必须先安装</a:t>
            </a:r>
            <a:r>
              <a:rPr lang="en-US" altLang="zh-CN" sz="2200" dirty="0" err="1" smtClean="0"/>
              <a:t>IIS</a:t>
            </a:r>
            <a:r>
              <a:rPr lang="en-US" altLang="zh-CN" sz="2200" dirty="0" smtClean="0"/>
              <a:t> </a:t>
            </a:r>
            <a:r>
              <a:rPr lang="zh-CN" altLang="en-US" sz="2200" dirty="0" smtClean="0"/>
              <a:t>组件</a:t>
            </a:r>
            <a:r>
              <a:rPr lang="zh-CN" altLang="en-US" dirty="0" smtClean="0"/>
              <a:t>。</a:t>
            </a:r>
            <a:endParaRPr lang="en-US" altLang="zh-CN" dirty="0" smtClean="0"/>
          </a:p>
          <a:p>
            <a:pPr marL="538162" lvl="1" indent="0">
              <a:buNone/>
            </a:pPr>
            <a:r>
              <a:rPr lang="en-US" altLang="zh-CN" b="1" dirty="0"/>
              <a:t>3</a:t>
            </a:r>
            <a:r>
              <a:rPr lang="zh-CN" altLang="zh-CN" b="1" dirty="0"/>
              <a:t>．实现方法</a:t>
            </a:r>
          </a:p>
          <a:p>
            <a:pPr marL="538162" lvl="1" indent="0">
              <a:buNone/>
            </a:pPr>
            <a:r>
              <a:rPr lang="zh-CN" altLang="zh-CN" sz="2200" dirty="0"/>
              <a:t>（</a:t>
            </a:r>
            <a:r>
              <a:rPr lang="en-US" altLang="zh-CN" sz="2200" dirty="0"/>
              <a:t>1</a:t>
            </a:r>
            <a:r>
              <a:rPr lang="zh-CN" altLang="zh-CN" sz="2200" dirty="0"/>
              <a:t>）网页的制、</a:t>
            </a:r>
            <a:r>
              <a:rPr lang="en-US" altLang="zh-CN" sz="2200" dirty="0"/>
              <a:t>Web</a:t>
            </a:r>
            <a:r>
              <a:rPr lang="zh-CN" altLang="zh-CN" sz="2200" dirty="0"/>
              <a:t>网站的创建与配置的操作步骤：</a:t>
            </a:r>
          </a:p>
          <a:p>
            <a:pPr marL="538162" lvl="1" indent="0">
              <a:buNone/>
            </a:pPr>
            <a:r>
              <a:rPr lang="zh-CN" altLang="zh-CN" sz="2200" dirty="0"/>
              <a:t>①用网页制作软件或</a:t>
            </a:r>
            <a:r>
              <a:rPr lang="en-US" altLang="zh-CN" sz="2200" dirty="0"/>
              <a:t>Office2010 </a:t>
            </a:r>
            <a:r>
              <a:rPr lang="zh-CN" altLang="zh-CN" sz="2200" dirty="0"/>
              <a:t>制作所需要的网页；</a:t>
            </a:r>
          </a:p>
          <a:p>
            <a:pPr marL="0" indent="0">
              <a:buNone/>
            </a:pPr>
            <a:endParaRPr lang="en-US" altLang="zh-CN" sz="2200" dirty="0" smtClean="0"/>
          </a:p>
          <a:p>
            <a:pPr marL="0" indent="0">
              <a:buNone/>
            </a:pPr>
            <a:endParaRPr lang="zh-CN" altLang="en-US" dirty="0"/>
          </a:p>
        </p:txBody>
      </p:sp>
      <p:sp>
        <p:nvSpPr>
          <p:cNvPr id="60418"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E7B8A76C-59E7-4669-BF86-ADD093C14439}" type="slidenum">
              <a:rPr lang="en-US" altLang="zh-CN" smtClean="0"/>
              <a:pPr/>
              <a:t>56</a:t>
            </a:fld>
            <a:endParaRPr lang="en-US" altLang="zh-CN"/>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B2CCC4D0-9F54-4EDD-9461-282277DE0CD3}" type="slidenum">
              <a:rPr lang="en-US" altLang="zh-CN"/>
              <a:pPr eaLnBrk="1" hangingPunct="1"/>
              <a:t>57</a:t>
            </a:fld>
            <a:endParaRPr lang="en-US" altLang="zh-CN"/>
          </a:p>
        </p:txBody>
      </p:sp>
      <p:sp>
        <p:nvSpPr>
          <p:cNvPr id="61443" name="Rectangle 2"/>
          <p:cNvSpPr>
            <a:spLocks noGrp="1" noChangeArrowheads="1"/>
          </p:cNvSpPr>
          <p:nvPr>
            <p:ph type="title"/>
          </p:nvPr>
        </p:nvSpPr>
        <p:spPr/>
        <p:txBody>
          <a:bodyPr/>
          <a:lstStyle/>
          <a:p>
            <a:pPr eaLnBrk="1" hangingPunct="1"/>
            <a:endParaRPr lang="zh-CN" altLang="zh-CN" smtClean="0"/>
          </a:p>
        </p:txBody>
      </p:sp>
      <p:sp>
        <p:nvSpPr>
          <p:cNvPr id="61444" name="Rectangle 3"/>
          <p:cNvSpPr>
            <a:spLocks noGrp="1" noChangeArrowheads="1"/>
          </p:cNvSpPr>
          <p:nvPr>
            <p:ph type="body" idx="1"/>
          </p:nvPr>
        </p:nvSpPr>
        <p:spPr>
          <a:xfrm>
            <a:off x="763588" y="1570038"/>
            <a:ext cx="8197850" cy="4535487"/>
          </a:xfrm>
        </p:spPr>
        <p:txBody>
          <a:bodyPr/>
          <a:lstStyle/>
          <a:p>
            <a:pPr marL="652462" lvl="1" indent="0">
              <a:buNone/>
            </a:pPr>
            <a:r>
              <a:rPr lang="zh-CN" altLang="zh-CN" dirty="0"/>
              <a:t>②安装</a:t>
            </a:r>
            <a:r>
              <a:rPr lang="en-US" altLang="zh-CN" dirty="0"/>
              <a:t>Internet Information  Services</a:t>
            </a:r>
            <a:endParaRPr lang="zh-CN" altLang="zh-CN" dirty="0"/>
          </a:p>
          <a:p>
            <a:pPr marL="652462" lvl="1" indent="0">
              <a:buNone/>
            </a:pPr>
            <a:r>
              <a:rPr lang="zh-CN" altLang="zh-CN" sz="2200" dirty="0"/>
              <a:t>在控制面板中，单击“程序和服务”按钮，在打开的窗口中单击“打开或关闭</a:t>
            </a:r>
            <a:r>
              <a:rPr lang="en-US" altLang="zh-CN" sz="2200" dirty="0"/>
              <a:t>Windows</a:t>
            </a:r>
            <a:r>
              <a:rPr lang="zh-CN" altLang="zh-CN" sz="2200" dirty="0"/>
              <a:t>功能”链接→打开</a:t>
            </a:r>
            <a:r>
              <a:rPr lang="en-US" altLang="zh-CN" sz="2200" dirty="0"/>
              <a:t>Windows</a:t>
            </a:r>
            <a:r>
              <a:rPr lang="zh-CN" altLang="zh-CN" sz="2200" dirty="0"/>
              <a:t>功能窗口→勾选</a:t>
            </a:r>
            <a:r>
              <a:rPr lang="en-US" altLang="zh-CN" sz="2200" dirty="0"/>
              <a:t>Internet </a:t>
            </a:r>
            <a:r>
              <a:rPr lang="zh-CN" altLang="zh-CN" sz="2200" dirty="0"/>
              <a:t>信息服务下的</a:t>
            </a:r>
            <a:r>
              <a:rPr lang="en-US" altLang="zh-CN" sz="2200" dirty="0"/>
              <a:t>FTP</a:t>
            </a:r>
            <a:r>
              <a:rPr lang="zh-CN" altLang="zh-CN" sz="2200" dirty="0"/>
              <a:t>服务器、</a:t>
            </a:r>
            <a:r>
              <a:rPr lang="en-US" altLang="zh-CN" sz="2200" dirty="0"/>
              <a:t>Web </a:t>
            </a:r>
            <a:r>
              <a:rPr lang="zh-CN" altLang="zh-CN" sz="2200" dirty="0"/>
              <a:t>管理工具、万维网服务以及“</a:t>
            </a:r>
            <a:r>
              <a:rPr lang="en-US" altLang="zh-CN" sz="2200" dirty="0"/>
              <a:t>Microsoft NET Framework 3.5.1 </a:t>
            </a:r>
            <a:r>
              <a:rPr lang="zh-CN" altLang="zh-CN" sz="2200" dirty="0"/>
              <a:t>下全部选项，如图</a:t>
            </a:r>
            <a:r>
              <a:rPr lang="en-US" altLang="zh-CN" sz="2200" dirty="0"/>
              <a:t>6-12</a:t>
            </a:r>
            <a:r>
              <a:rPr lang="zh-CN" altLang="zh-CN" sz="2200" dirty="0"/>
              <a:t>所示→确定。</a:t>
            </a:r>
          </a:p>
          <a:p>
            <a:pPr eaLnBrk="1" hangingPunct="1"/>
            <a:endParaRPr lang="en-US" altLang="zh-CN" dirty="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3201" y="3703080"/>
            <a:ext cx="2471595" cy="2534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ED2028F-9710-4F0E-B445-DE119D6354B3}" type="slidenum">
              <a:rPr lang="en-US" altLang="zh-CN"/>
              <a:pPr eaLnBrk="1" hangingPunct="1"/>
              <a:t>58</a:t>
            </a:fld>
            <a:endParaRPr lang="en-US" altLang="zh-CN"/>
          </a:p>
        </p:txBody>
      </p:sp>
      <p:sp>
        <p:nvSpPr>
          <p:cNvPr id="62467" name="Rectangle 2"/>
          <p:cNvSpPr>
            <a:spLocks noGrp="1" noChangeArrowheads="1"/>
          </p:cNvSpPr>
          <p:nvPr>
            <p:ph type="title"/>
          </p:nvPr>
        </p:nvSpPr>
        <p:spPr/>
        <p:txBody>
          <a:bodyPr/>
          <a:lstStyle/>
          <a:p>
            <a:pPr eaLnBrk="1" hangingPunct="1"/>
            <a:endParaRPr lang="zh-CN" altLang="zh-CN" smtClean="0"/>
          </a:p>
        </p:txBody>
      </p:sp>
      <p:pic>
        <p:nvPicPr>
          <p:cNvPr id="2560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628799"/>
            <a:ext cx="5976664" cy="4517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7E3356D-D0AD-4E4F-809C-2653946BB57C}" type="slidenum">
              <a:rPr lang="en-US" altLang="zh-CN"/>
              <a:pPr eaLnBrk="1" hangingPunct="1"/>
              <a:t>59</a:t>
            </a:fld>
            <a:endParaRPr lang="en-US" altLang="zh-CN"/>
          </a:p>
        </p:txBody>
      </p:sp>
      <p:sp>
        <p:nvSpPr>
          <p:cNvPr id="63491" name="Rectangle 2"/>
          <p:cNvSpPr>
            <a:spLocks noGrp="1" noChangeArrowheads="1"/>
          </p:cNvSpPr>
          <p:nvPr>
            <p:ph type="title"/>
          </p:nvPr>
        </p:nvSpPr>
        <p:spPr/>
        <p:txBody>
          <a:bodyPr/>
          <a:lstStyle/>
          <a:p>
            <a:pPr eaLnBrk="1" hangingPunct="1"/>
            <a:endParaRPr lang="zh-CN" altLang="zh-CN" smtClean="0"/>
          </a:p>
        </p:txBody>
      </p:sp>
      <p:sp>
        <p:nvSpPr>
          <p:cNvPr id="63492" name="Text Box 7"/>
          <p:cNvSpPr txBox="1">
            <a:spLocks noChangeArrowheads="1"/>
          </p:cNvSpPr>
          <p:nvPr/>
        </p:nvSpPr>
        <p:spPr bwMode="auto">
          <a:xfrm>
            <a:off x="3924300" y="5589588"/>
            <a:ext cx="23034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spcBef>
                <a:spcPct val="50000"/>
              </a:spcBef>
            </a:pPr>
            <a:r>
              <a:rPr lang="zh-CN" altLang="en-US" sz="1200"/>
              <a:t>图</a:t>
            </a:r>
            <a:r>
              <a:rPr lang="en-US" altLang="zh-CN" sz="1200"/>
              <a:t>6-13  </a:t>
            </a:r>
            <a:r>
              <a:rPr lang="zh-CN" altLang="en-US" sz="1200"/>
              <a:t>网站属性</a:t>
            </a:r>
            <a:r>
              <a:rPr lang="en-US" altLang="zh-CN" sz="1200"/>
              <a:t>_</a:t>
            </a:r>
            <a:r>
              <a:rPr lang="zh-CN" altLang="en-US" sz="1200"/>
              <a:t>主目录</a:t>
            </a:r>
          </a:p>
        </p:txBody>
      </p:sp>
      <p:sp>
        <p:nvSpPr>
          <p:cNvPr id="2" name="内容占位符 1"/>
          <p:cNvSpPr>
            <a:spLocks noGrp="1"/>
          </p:cNvSpPr>
          <p:nvPr>
            <p:ph idx="1"/>
          </p:nvPr>
        </p:nvSpPr>
        <p:spPr/>
        <p:txBody>
          <a:bodyPr/>
          <a:lstStyle/>
          <a:p>
            <a:endParaRPr lang="zh-CN" altLang="en-US"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0768" y="1512009"/>
            <a:ext cx="4557496"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C5183C3-DDA1-4DC7-920E-D300BE35E375}" type="slidenum">
              <a:rPr lang="en-US" altLang="zh-CN"/>
              <a:pPr eaLnBrk="1" hangingPunct="1"/>
              <a:t>6</a:t>
            </a:fld>
            <a:endParaRPr lang="en-US" altLang="zh-CN"/>
          </a:p>
        </p:txBody>
      </p:sp>
      <p:sp>
        <p:nvSpPr>
          <p:cNvPr id="7171" name="Rectangle 2"/>
          <p:cNvSpPr>
            <a:spLocks noGrp="1" noChangeArrowheads="1"/>
          </p:cNvSpPr>
          <p:nvPr>
            <p:ph type="title"/>
          </p:nvPr>
        </p:nvSpPr>
        <p:spPr/>
        <p:txBody>
          <a:bodyPr/>
          <a:lstStyle/>
          <a:p>
            <a:pPr eaLnBrk="1" hangingPunct="1"/>
            <a:endParaRPr lang="zh-CN" altLang="zh-CN" smtClean="0"/>
          </a:p>
        </p:txBody>
      </p:sp>
      <p:sp>
        <p:nvSpPr>
          <p:cNvPr id="7172" name="Rectangle 4"/>
          <p:cNvSpPr>
            <a:spLocks noGrp="1" noChangeArrowheads="1"/>
          </p:cNvSpPr>
          <p:nvPr>
            <p:ph type="body" idx="1"/>
          </p:nvPr>
        </p:nvSpPr>
        <p:spPr>
          <a:xfrm>
            <a:off x="763588" y="1570038"/>
            <a:ext cx="8197850" cy="4535487"/>
          </a:xfrm>
        </p:spPr>
        <p:txBody>
          <a:bodyPr/>
          <a:lstStyle/>
          <a:p>
            <a:pPr eaLnBrk="1" hangingPunct="1"/>
            <a:endParaRPr altLang="zh-CN"/>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00213"/>
            <a:ext cx="65532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9BBA3CC-786D-45E0-897B-D4F81BFB8BEA}" type="slidenum">
              <a:rPr lang="en-US" altLang="zh-CN"/>
              <a:pPr eaLnBrk="1" hangingPunct="1"/>
              <a:t>60</a:t>
            </a:fld>
            <a:endParaRPr lang="en-US" altLang="zh-CN"/>
          </a:p>
        </p:txBody>
      </p:sp>
      <p:sp>
        <p:nvSpPr>
          <p:cNvPr id="64515" name="Rectangle 2"/>
          <p:cNvSpPr>
            <a:spLocks noGrp="1" noChangeArrowheads="1"/>
          </p:cNvSpPr>
          <p:nvPr>
            <p:ph type="title"/>
          </p:nvPr>
        </p:nvSpPr>
        <p:spPr/>
        <p:txBody>
          <a:bodyPr/>
          <a:lstStyle/>
          <a:p>
            <a:pPr eaLnBrk="1" hangingPunct="1"/>
            <a:endParaRPr lang="zh-CN" altLang="zh-CN" smtClean="0"/>
          </a:p>
        </p:txBody>
      </p:sp>
      <p:sp>
        <p:nvSpPr>
          <p:cNvPr id="64516" name="Rectangle 3"/>
          <p:cNvSpPr>
            <a:spLocks noGrp="1" noChangeArrowheads="1"/>
          </p:cNvSpPr>
          <p:nvPr>
            <p:ph type="body" idx="1"/>
          </p:nvPr>
        </p:nvSpPr>
        <p:spPr>
          <a:xfrm>
            <a:off x="763588" y="1570038"/>
            <a:ext cx="8197850" cy="4535487"/>
          </a:xfrm>
        </p:spPr>
        <p:txBody>
          <a:bodyPr/>
          <a:lstStyle/>
          <a:p>
            <a:pPr marL="0" indent="0" eaLnBrk="1" hangingPunct="1">
              <a:buNone/>
            </a:pPr>
            <a:r>
              <a:rPr lang="en-US" altLang="zh-CN" sz="2400" dirty="0" smtClean="0"/>
              <a:t>      </a:t>
            </a:r>
            <a:r>
              <a:rPr lang="zh-CN" altLang="zh-CN" sz="2400" dirty="0" smtClean="0"/>
              <a:t>默认</a:t>
            </a:r>
            <a:r>
              <a:rPr lang="zh-CN" altLang="zh-CN" sz="2400" dirty="0"/>
              <a:t>的</a:t>
            </a:r>
            <a:r>
              <a:rPr lang="en-US" altLang="zh-CN" sz="2400" dirty="0"/>
              <a:t>Web </a:t>
            </a:r>
            <a:r>
              <a:rPr lang="zh-CN" altLang="zh-CN" sz="2400" dirty="0"/>
              <a:t>网站设置好后，从局域网中的任一台计算机上通过</a:t>
            </a:r>
            <a:r>
              <a:rPr lang="en-US" altLang="zh-CN" sz="2400" dirty="0"/>
              <a:t>IE</a:t>
            </a:r>
            <a:r>
              <a:rPr lang="zh-CN" altLang="zh-CN" sz="2400" dirty="0"/>
              <a:t>浏览器都可浏览</a:t>
            </a:r>
            <a:r>
              <a:rPr lang="en-US" altLang="zh-CN" sz="2400" dirty="0"/>
              <a:t>Web </a:t>
            </a:r>
            <a:r>
              <a:rPr lang="zh-CN" altLang="zh-CN" sz="2400" dirty="0"/>
              <a:t>服务器上的网页，如地址栏中输入</a:t>
            </a:r>
            <a:r>
              <a:rPr lang="en-US" altLang="zh-CN" sz="2400" u="sng" dirty="0">
                <a:hlinkClick r:id="rId2"/>
              </a:rPr>
              <a:t>http://172.18.45.216:8080，就可浏览</a:t>
            </a:r>
            <a:r>
              <a:rPr lang="en-US" altLang="zh-CN" sz="2400" dirty="0"/>
              <a:t> </a:t>
            </a:r>
            <a:r>
              <a:rPr lang="zh-CN" altLang="zh-CN" sz="2400" dirty="0"/>
              <a:t>刚创建网站上的网页了。</a:t>
            </a:r>
          </a:p>
          <a:p>
            <a:pPr eaLnBrk="1" hangingPunct="1"/>
            <a:endParaRPr altLang="zh-CN" b="1" dirty="0"/>
          </a:p>
        </p:txBody>
      </p:sp>
      <p:sp>
        <p:nvSpPr>
          <p:cNvPr id="64518" name="Text Box 5"/>
          <p:cNvSpPr txBox="1">
            <a:spLocks noChangeArrowheads="1"/>
          </p:cNvSpPr>
          <p:nvPr/>
        </p:nvSpPr>
        <p:spPr bwMode="auto">
          <a:xfrm>
            <a:off x="1042988" y="4724400"/>
            <a:ext cx="698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spcBef>
                <a:spcPct val="50000"/>
              </a:spcBef>
            </a:pPr>
            <a:r>
              <a:rPr lang="zh-CN" altLang="en-US" sz="2400" b="1" dirty="0"/>
              <a:t>说明</a:t>
            </a:r>
            <a:r>
              <a:rPr lang="zh-CN" altLang="en-US" sz="2400" dirty="0"/>
              <a:t>：本案例的演示用第</a:t>
            </a:r>
            <a:r>
              <a:rPr lang="en-US" altLang="zh-CN" sz="2400" dirty="0"/>
              <a:t>6</a:t>
            </a:r>
            <a:r>
              <a:rPr lang="zh-CN" altLang="en-US" sz="2400" dirty="0"/>
              <a:t>单元配套资料文件夹中的</a:t>
            </a:r>
            <a:r>
              <a:rPr lang="en-US" altLang="zh-CN" sz="2400" dirty="0" err="1"/>
              <a:t>Myweb</a:t>
            </a:r>
            <a:r>
              <a:rPr lang="zh-CN" altLang="en-US" sz="2400" dirty="0"/>
              <a:t>中的网页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56F9A9A-0388-4411-B40C-121D920A95F2}" type="slidenum">
              <a:rPr lang="en-US" altLang="zh-CN"/>
              <a:pPr eaLnBrk="1" hangingPunct="1"/>
              <a:t>61</a:t>
            </a:fld>
            <a:endParaRPr lang="en-US" altLang="zh-CN"/>
          </a:p>
        </p:txBody>
      </p:sp>
      <p:sp>
        <p:nvSpPr>
          <p:cNvPr id="65539" name="Rectangle 2"/>
          <p:cNvSpPr>
            <a:spLocks noGrp="1" noChangeArrowheads="1"/>
          </p:cNvSpPr>
          <p:nvPr>
            <p:ph type="title"/>
          </p:nvPr>
        </p:nvSpPr>
        <p:spPr/>
        <p:txBody>
          <a:bodyPr/>
          <a:lstStyle/>
          <a:p>
            <a:pPr eaLnBrk="1" hangingPunct="1"/>
            <a:endParaRPr lang="zh-CN" altLang="zh-CN" smtClean="0"/>
          </a:p>
        </p:txBody>
      </p:sp>
      <p:sp>
        <p:nvSpPr>
          <p:cNvPr id="65540" name="Rectangle 3"/>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dirty="0"/>
              <a:t>（</a:t>
            </a:r>
            <a:r>
              <a:rPr lang="en-US" altLang="zh-CN" dirty="0"/>
              <a:t>2</a:t>
            </a:r>
            <a:r>
              <a:rPr dirty="0"/>
              <a:t>）</a:t>
            </a:r>
            <a:r>
              <a:rPr lang="en-US" altLang="zh-CN" dirty="0"/>
              <a:t>FTP</a:t>
            </a:r>
            <a:r>
              <a:rPr dirty="0" smtClean="0"/>
              <a:t>站点创建与配置</a:t>
            </a:r>
            <a:endParaRPr lang="en-US" dirty="0" smtClean="0"/>
          </a:p>
          <a:p>
            <a:pPr marL="0" indent="0">
              <a:buNone/>
            </a:pPr>
            <a:r>
              <a:rPr lang="zh-CN" altLang="zh-CN" sz="2000" dirty="0"/>
              <a:t>①</a:t>
            </a:r>
            <a:r>
              <a:rPr lang="en-US" altLang="zh-CN" sz="2000" dirty="0"/>
              <a:t>FTP</a:t>
            </a:r>
            <a:r>
              <a:rPr lang="zh-CN" altLang="zh-CN" sz="2000" dirty="0"/>
              <a:t>站点创建与配置的操作步骤</a:t>
            </a:r>
          </a:p>
          <a:p>
            <a:pPr marL="0" indent="0">
              <a:buNone/>
            </a:pPr>
            <a:r>
              <a:rPr lang="en-US" altLang="zh-CN" sz="2000" dirty="0" smtClean="0"/>
              <a:t>     </a:t>
            </a:r>
            <a:r>
              <a:rPr lang="zh-CN" altLang="zh-CN" sz="2000" dirty="0" smtClean="0"/>
              <a:t>在</a:t>
            </a:r>
            <a:r>
              <a:rPr lang="zh-CN" altLang="zh-CN" sz="2000" dirty="0"/>
              <a:t>系计算机服务器上创建名为</a:t>
            </a:r>
            <a:r>
              <a:rPr lang="en-US" altLang="zh-CN" sz="2000" dirty="0"/>
              <a:t>ftp</a:t>
            </a:r>
            <a:r>
              <a:rPr lang="zh-CN" altLang="zh-CN" sz="2000" dirty="0"/>
              <a:t>的文件夹作为</a:t>
            </a:r>
            <a:r>
              <a:rPr lang="en-US" altLang="zh-CN" sz="2000" dirty="0"/>
              <a:t>FTP</a:t>
            </a:r>
            <a:r>
              <a:rPr lang="zh-CN" altLang="zh-CN" sz="2000" dirty="0"/>
              <a:t>站点的主目录→打开如图</a:t>
            </a:r>
            <a:r>
              <a:rPr lang="en-US" altLang="zh-CN" sz="2000" dirty="0"/>
              <a:t>6-13</a:t>
            </a:r>
            <a:r>
              <a:rPr lang="zh-CN" altLang="zh-CN" sz="2000" dirty="0"/>
              <a:t>所示“</a:t>
            </a:r>
            <a:r>
              <a:rPr lang="en-US" altLang="zh-CN" sz="2000" dirty="0"/>
              <a:t>Internet </a:t>
            </a:r>
            <a:r>
              <a:rPr lang="zh-CN" altLang="zh-CN" sz="2000" dirty="0"/>
              <a:t>信息服务”应用程序窗口→右键单击“网站”，在弹出的快捷菜单中单击“添加</a:t>
            </a:r>
            <a:r>
              <a:rPr lang="en-US" altLang="zh-CN" sz="2000" dirty="0"/>
              <a:t>FTP</a:t>
            </a:r>
            <a:r>
              <a:rPr lang="zh-CN" altLang="zh-CN" sz="2000" dirty="0"/>
              <a:t>站点”，弹出“站点信息”对话框，在该对话框中设置如下：</a:t>
            </a:r>
            <a:r>
              <a:rPr lang="en-US" altLang="zh-CN" sz="2000" dirty="0"/>
              <a:t>FTP</a:t>
            </a:r>
            <a:r>
              <a:rPr lang="zh-CN" altLang="zh-CN" sz="2000" dirty="0"/>
              <a:t>站点名称：如</a:t>
            </a:r>
            <a:r>
              <a:rPr lang="en-US" altLang="zh-CN" sz="2000" dirty="0"/>
              <a:t>Myftp</a:t>
            </a:r>
            <a:r>
              <a:rPr lang="zh-CN" altLang="zh-CN" sz="2000" dirty="0"/>
              <a:t>，物理路径：选择存放共享资源的文件夹如</a:t>
            </a:r>
            <a:r>
              <a:rPr lang="en-US" altLang="zh-CN" sz="2000" dirty="0"/>
              <a:t>D:\FTP</a:t>
            </a:r>
            <a:r>
              <a:rPr lang="zh-CN" altLang="zh-CN" sz="2000" dirty="0"/>
              <a:t>，</a:t>
            </a:r>
            <a:r>
              <a:rPr lang="en-US" altLang="zh-CN" sz="2000" dirty="0"/>
              <a:t>IP</a:t>
            </a:r>
            <a:r>
              <a:rPr lang="zh-CN" altLang="zh-CN" sz="2000" dirty="0"/>
              <a:t>地址：存放资源的本机网址如</a:t>
            </a:r>
            <a:r>
              <a:rPr lang="en-US" altLang="zh-CN" sz="2000" dirty="0"/>
              <a:t>172.18.45.216</a:t>
            </a:r>
            <a:r>
              <a:rPr lang="zh-CN" altLang="zh-CN" sz="2000" dirty="0"/>
              <a:t>，端口：改为：</a:t>
            </a:r>
            <a:r>
              <a:rPr lang="en-US" altLang="zh-CN" sz="2000" dirty="0"/>
              <a:t>2121</a:t>
            </a:r>
            <a:r>
              <a:rPr lang="zh-CN" altLang="zh-CN" sz="2000" dirty="0"/>
              <a:t>，勾选“立即启动</a:t>
            </a:r>
            <a:r>
              <a:rPr lang="en-US" altLang="zh-CN" sz="2000" dirty="0"/>
              <a:t>FTP</a:t>
            </a:r>
            <a:r>
              <a:rPr lang="zh-CN" altLang="zh-CN" sz="2000" dirty="0"/>
              <a:t>站点”选项，</a:t>
            </a:r>
            <a:r>
              <a:rPr lang="en-US" altLang="zh-CN" sz="2000" dirty="0"/>
              <a:t>SSL:</a:t>
            </a:r>
            <a:r>
              <a:rPr lang="zh-CN" altLang="zh-CN" sz="2000" dirty="0"/>
              <a:t>允许，设置如图</a:t>
            </a:r>
            <a:r>
              <a:rPr lang="en-US" altLang="zh-CN" sz="2000" dirty="0"/>
              <a:t>6-15</a:t>
            </a:r>
            <a:r>
              <a:rPr lang="zh-CN" altLang="zh-CN" sz="2000" dirty="0"/>
              <a:t>所示，下一步→“身份验证和授权信息”对话框设置：身份验证：勾选“基本”和“匿名”两项，授权组：选择允许访问站点的用户：如所有用户，权限：勾选“读取”选项，还可勾选“写入”选项，如图</a:t>
            </a:r>
            <a:r>
              <a:rPr lang="en-US" altLang="zh-CN" sz="2000" dirty="0"/>
              <a:t>6-16</a:t>
            </a:r>
            <a:r>
              <a:rPr lang="zh-CN" altLang="zh-CN" sz="2000" dirty="0"/>
              <a:t>所示→完成。</a:t>
            </a:r>
          </a:p>
          <a:p>
            <a:pPr marL="993775" lvl="1" eaLnBrk="1" hangingPunct="1">
              <a:buFont typeface="Wingdings" pitchFamily="2" charset="2"/>
              <a:buNone/>
            </a:pPr>
            <a:endParaRPr sz="20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E3668D2-DDC8-4D34-9D08-34E7E10A72AA}" type="slidenum">
              <a:rPr lang="en-US" altLang="zh-CN"/>
              <a:pPr eaLnBrk="1" hangingPunct="1"/>
              <a:t>62</a:t>
            </a:fld>
            <a:endParaRPr lang="en-US" altLang="zh-CN"/>
          </a:p>
        </p:txBody>
      </p:sp>
      <p:sp>
        <p:nvSpPr>
          <p:cNvPr id="66563" name="Rectangle 2"/>
          <p:cNvSpPr>
            <a:spLocks noGrp="1" noChangeArrowheads="1"/>
          </p:cNvSpPr>
          <p:nvPr>
            <p:ph type="title"/>
          </p:nvPr>
        </p:nvSpPr>
        <p:spPr/>
        <p:txBody>
          <a:bodyPr/>
          <a:lstStyle/>
          <a:p>
            <a:pPr eaLnBrk="1" hangingPunct="1"/>
            <a:endParaRPr lang="zh-CN" altLang="zh-CN" smtClean="0"/>
          </a:p>
        </p:txBody>
      </p:sp>
      <p:sp>
        <p:nvSpPr>
          <p:cNvPr id="66564" name="Rectangle 3"/>
          <p:cNvSpPr>
            <a:spLocks noGrp="1" noChangeArrowheads="1"/>
          </p:cNvSpPr>
          <p:nvPr>
            <p:ph type="body" idx="1"/>
          </p:nvPr>
        </p:nvSpPr>
        <p:spPr>
          <a:xfrm>
            <a:off x="763588" y="1570038"/>
            <a:ext cx="8197850" cy="4535487"/>
          </a:xfrm>
        </p:spPr>
        <p:txBody>
          <a:bodyPr/>
          <a:lstStyle/>
          <a:p>
            <a:pPr eaLnBrk="1" hangingPunct="1"/>
            <a:endParaRPr altLang="zh-CN"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584259"/>
            <a:ext cx="5161409" cy="4605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B8A0EC3-227D-4D17-AF4B-CE8FFDB16E8C}" type="slidenum">
              <a:rPr lang="en-US" altLang="zh-CN"/>
              <a:pPr eaLnBrk="1" hangingPunct="1"/>
              <a:t>63</a:t>
            </a:fld>
            <a:endParaRPr lang="en-US" altLang="zh-CN"/>
          </a:p>
        </p:txBody>
      </p:sp>
      <p:sp>
        <p:nvSpPr>
          <p:cNvPr id="68611" name="Rectangle 2"/>
          <p:cNvSpPr>
            <a:spLocks noGrp="1" noChangeArrowheads="1"/>
          </p:cNvSpPr>
          <p:nvPr>
            <p:ph type="title"/>
          </p:nvPr>
        </p:nvSpPr>
        <p:spPr/>
        <p:txBody>
          <a:bodyPr/>
          <a:lstStyle/>
          <a:p>
            <a:pPr eaLnBrk="1" hangingPunct="1"/>
            <a:endParaRPr lang="zh-CN" altLang="zh-CN" smtClean="0"/>
          </a:p>
        </p:txBody>
      </p:sp>
      <p:sp>
        <p:nvSpPr>
          <p:cNvPr id="68612" name="Rectangle 3"/>
          <p:cNvSpPr>
            <a:spLocks noGrp="1" noChangeArrowheads="1"/>
          </p:cNvSpPr>
          <p:nvPr>
            <p:ph type="body" idx="1"/>
          </p:nvPr>
        </p:nvSpPr>
        <p:spPr>
          <a:xfrm>
            <a:off x="763588" y="1570038"/>
            <a:ext cx="8197850" cy="4535487"/>
          </a:xfrm>
        </p:spPr>
        <p:txBody>
          <a:bodyPr/>
          <a:lstStyle/>
          <a:p>
            <a:pPr marL="0" indent="0">
              <a:buNone/>
            </a:pPr>
            <a:r>
              <a:rPr lang="zh-CN" altLang="zh-CN" sz="2400" dirty="0"/>
              <a:t>②文件的上传与下载</a:t>
            </a:r>
          </a:p>
          <a:p>
            <a:pPr marL="0" indent="0">
              <a:buNone/>
            </a:pPr>
            <a:r>
              <a:rPr lang="en-US" altLang="zh-CN" sz="2200" dirty="0" smtClean="0"/>
              <a:t>      FTP</a:t>
            </a:r>
            <a:r>
              <a:rPr lang="zh-CN" altLang="zh-CN" sz="2200" dirty="0"/>
              <a:t>站点配置完毕后，在</a:t>
            </a:r>
            <a:r>
              <a:rPr lang="en-US" altLang="zh-CN" sz="2200" dirty="0"/>
              <a:t>IE</a:t>
            </a:r>
            <a:r>
              <a:rPr lang="zh-CN" altLang="zh-CN" sz="2200" dirty="0"/>
              <a:t>浏览器的地址栏中输入</a:t>
            </a:r>
            <a:r>
              <a:rPr lang="en-US" altLang="zh-CN" sz="2200" dirty="0"/>
              <a:t>FTP</a:t>
            </a:r>
            <a:r>
              <a:rPr lang="zh-CN" altLang="zh-CN" sz="2200" dirty="0"/>
              <a:t>服务器的</a:t>
            </a:r>
            <a:r>
              <a:rPr lang="en-US" altLang="zh-CN" sz="2200" dirty="0"/>
              <a:t>IP</a:t>
            </a:r>
            <a:r>
              <a:rPr lang="zh-CN" altLang="zh-CN" sz="2200" dirty="0"/>
              <a:t>地址，如</a:t>
            </a:r>
            <a:r>
              <a:rPr lang="en-US" altLang="zh-CN" sz="2200" u="sng" dirty="0">
                <a:hlinkClick r:id="rId2"/>
              </a:rPr>
              <a:t>FTP://172.18.45.216</a:t>
            </a:r>
            <a:r>
              <a:rPr lang="en-US" altLang="zh-CN" sz="2200" dirty="0"/>
              <a:t>:2121/</a:t>
            </a:r>
            <a:r>
              <a:rPr lang="zh-CN" altLang="zh-CN" sz="2200" dirty="0"/>
              <a:t>就可登录到</a:t>
            </a:r>
            <a:r>
              <a:rPr lang="en-US" altLang="zh-CN" sz="2200" dirty="0"/>
              <a:t>FTP </a:t>
            </a:r>
            <a:r>
              <a:rPr lang="zh-CN" altLang="zh-CN" sz="2200" dirty="0"/>
              <a:t>文件服务器了。若不允许匿名登录，则在弹出“登录身份”对话框中，输入用户名及密码，即可登录</a:t>
            </a:r>
            <a:r>
              <a:rPr lang="en-US" altLang="zh-CN" sz="2200" dirty="0"/>
              <a:t>FTP</a:t>
            </a:r>
            <a:r>
              <a:rPr lang="zh-CN" altLang="zh-CN" sz="2200" dirty="0"/>
              <a:t>站点。若要将本地机上的文件上传到</a:t>
            </a:r>
            <a:r>
              <a:rPr lang="en-US" altLang="zh-CN" sz="2200" dirty="0"/>
              <a:t>FTP </a:t>
            </a:r>
            <a:r>
              <a:rPr lang="zh-CN" altLang="zh-CN" sz="2200" dirty="0"/>
              <a:t>站点，只需要将本地文件复制后，在</a:t>
            </a:r>
            <a:r>
              <a:rPr lang="en-US" altLang="zh-CN" sz="2200" dirty="0"/>
              <a:t>FTP</a:t>
            </a:r>
            <a:r>
              <a:rPr lang="zh-CN" altLang="zh-CN" sz="2200" dirty="0"/>
              <a:t>服务器窗口相应文件夹中进行粘贴即可。若需要从</a:t>
            </a:r>
            <a:r>
              <a:rPr lang="en-US" altLang="zh-CN" sz="2200" dirty="0"/>
              <a:t>FTP</a:t>
            </a:r>
            <a:r>
              <a:rPr lang="zh-CN" altLang="zh-CN" sz="2200" dirty="0"/>
              <a:t>服务器上下载文件，只需将选定的文件（文件夹）从</a:t>
            </a:r>
            <a:r>
              <a:rPr lang="en-US" altLang="zh-CN" sz="2200" dirty="0"/>
              <a:t>FTP</a:t>
            </a:r>
            <a:r>
              <a:rPr lang="zh-CN" altLang="zh-CN" sz="2200" dirty="0"/>
              <a:t>服务器复制到本地机上即可。</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DA80CC34-F0AB-4AF9-AF16-87419BAE5FE4}" type="slidenum">
              <a:rPr lang="en-US" altLang="zh-CN"/>
              <a:pPr eaLnBrk="1" hangingPunct="1"/>
              <a:t>64</a:t>
            </a:fld>
            <a:endParaRPr lang="en-US" altLang="zh-CN"/>
          </a:p>
        </p:txBody>
      </p:sp>
      <p:sp>
        <p:nvSpPr>
          <p:cNvPr id="69635" name="Rectangle 2"/>
          <p:cNvSpPr>
            <a:spLocks noGrp="1" noChangeArrowheads="1"/>
          </p:cNvSpPr>
          <p:nvPr>
            <p:ph type="title"/>
          </p:nvPr>
        </p:nvSpPr>
        <p:spPr/>
        <p:txBody>
          <a:bodyPr/>
          <a:lstStyle/>
          <a:p>
            <a:pPr eaLnBrk="1" hangingPunct="1"/>
            <a:endParaRPr lang="zh-CN" altLang="zh-CN" smtClean="0"/>
          </a:p>
        </p:txBody>
      </p:sp>
      <p:sp>
        <p:nvSpPr>
          <p:cNvPr id="69636" name="Rectangle 3"/>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b="1" dirty="0"/>
              <a:t>提示：</a:t>
            </a:r>
            <a:endParaRPr dirty="0"/>
          </a:p>
          <a:p>
            <a:pPr lvl="2" eaLnBrk="1" hangingPunct="1"/>
            <a:r>
              <a:rPr dirty="0"/>
              <a:t>如果机器上未安装</a:t>
            </a:r>
            <a:r>
              <a:rPr lang="en-US" altLang="zh-CN" dirty="0" err="1"/>
              <a:t>IIS</a:t>
            </a:r>
            <a:r>
              <a:rPr lang="en-US" altLang="zh-CN" dirty="0"/>
              <a:t> </a:t>
            </a:r>
            <a:r>
              <a:rPr dirty="0"/>
              <a:t>组件，用</a:t>
            </a:r>
            <a:r>
              <a:rPr lang="en-US" altLang="zh-CN" dirty="0"/>
              <a:t>Sever-U</a:t>
            </a:r>
            <a:r>
              <a:rPr dirty="0"/>
              <a:t>软件创建</a:t>
            </a:r>
            <a:r>
              <a:rPr lang="en-US" altLang="zh-CN" dirty="0"/>
              <a:t>FTP </a:t>
            </a:r>
            <a:r>
              <a:rPr dirty="0"/>
              <a:t>站点替换本部分的内容。</a:t>
            </a:r>
          </a:p>
          <a:p>
            <a:pPr marL="993775" lvl="1" eaLnBrk="1" hangingPunct="1">
              <a:buFont typeface="Wingdings" pitchFamily="2" charset="2"/>
              <a:buNone/>
            </a:pPr>
            <a:r>
              <a:rPr lang="en-US" altLang="zh-CN" dirty="0"/>
              <a:t>4</a:t>
            </a:r>
            <a:r>
              <a:rPr dirty="0"/>
              <a:t>．课堂实践</a:t>
            </a:r>
          </a:p>
          <a:p>
            <a:pPr lvl="2" eaLnBrk="1" hangingPunct="1">
              <a:buFont typeface="Wingdings" pitchFamily="2" charset="2"/>
              <a:buNone/>
            </a:pPr>
            <a:r>
              <a:rPr dirty="0"/>
              <a:t>（</a:t>
            </a:r>
            <a:r>
              <a:rPr lang="en-US" altLang="zh-CN" dirty="0"/>
              <a:t>1</a:t>
            </a:r>
            <a:r>
              <a:rPr dirty="0"/>
              <a:t>）打开第</a:t>
            </a:r>
            <a:r>
              <a:rPr lang="en-US" altLang="zh-CN" dirty="0"/>
              <a:t>6</a:t>
            </a:r>
            <a:r>
              <a:rPr dirty="0"/>
              <a:t>章配套资料文件夹中的</a:t>
            </a:r>
            <a:r>
              <a:rPr dirty="0">
                <a:latin typeface="Arial" charset="0"/>
              </a:rPr>
              <a:t>“</a:t>
            </a:r>
            <a:r>
              <a:rPr lang="en-US" altLang="zh-CN" dirty="0" err="1"/>
              <a:t>Myweb</a:t>
            </a:r>
            <a:r>
              <a:rPr lang="en-US" altLang="zh-CN" dirty="0">
                <a:latin typeface="Arial" charset="0"/>
              </a:rPr>
              <a:t>”</a:t>
            </a:r>
            <a:r>
              <a:rPr dirty="0"/>
              <a:t>网站文件夹，利用</a:t>
            </a:r>
            <a:r>
              <a:rPr lang="en-US" altLang="zh-CN" dirty="0" err="1"/>
              <a:t>IIS</a:t>
            </a:r>
            <a:r>
              <a:rPr dirty="0"/>
              <a:t>组件将网站发布到局域网络上，并在局域网的任一台计算机上浏览。</a:t>
            </a:r>
          </a:p>
          <a:p>
            <a:pPr lvl="2" eaLnBrk="1" hangingPunct="1">
              <a:buFont typeface="Wingdings" pitchFamily="2" charset="2"/>
              <a:buNone/>
            </a:pPr>
            <a:r>
              <a:rPr dirty="0"/>
              <a:t>（</a:t>
            </a:r>
            <a:r>
              <a:rPr lang="en-US" altLang="zh-CN" dirty="0"/>
              <a:t>2</a:t>
            </a:r>
            <a:r>
              <a:rPr dirty="0"/>
              <a:t>）利用</a:t>
            </a:r>
            <a:r>
              <a:rPr lang="en-US" altLang="zh-CN" dirty="0" err="1"/>
              <a:t>IIS</a:t>
            </a:r>
            <a:r>
              <a:rPr dirty="0"/>
              <a:t>组件在本地机上创建一个</a:t>
            </a:r>
            <a:r>
              <a:rPr lang="en-US" altLang="zh-CN" dirty="0"/>
              <a:t>FTP</a:t>
            </a:r>
            <a:r>
              <a:rPr dirty="0"/>
              <a:t>站点，将需要共享的文件或资料上传到其中供同学下载。</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D7CF7BAC-24B1-4940-B3B3-D2E30A3CD136}" type="slidenum">
              <a:rPr lang="en-US" altLang="zh-CN"/>
              <a:pPr eaLnBrk="1" hangingPunct="1"/>
              <a:t>65</a:t>
            </a:fld>
            <a:endParaRPr lang="en-US" altLang="zh-CN"/>
          </a:p>
        </p:txBody>
      </p:sp>
      <p:sp>
        <p:nvSpPr>
          <p:cNvPr id="70659" name="Rectangle 2"/>
          <p:cNvSpPr>
            <a:spLocks noGrp="1" noChangeArrowheads="1"/>
          </p:cNvSpPr>
          <p:nvPr>
            <p:ph type="title"/>
          </p:nvPr>
        </p:nvSpPr>
        <p:spPr/>
        <p:txBody>
          <a:bodyPr/>
          <a:lstStyle/>
          <a:p>
            <a:pPr eaLnBrk="1" hangingPunct="1"/>
            <a:endParaRPr lang="zh-CN" altLang="zh-CN" smtClean="0"/>
          </a:p>
        </p:txBody>
      </p:sp>
      <p:sp>
        <p:nvSpPr>
          <p:cNvPr id="70660" name="Rectangle 3"/>
          <p:cNvSpPr>
            <a:spLocks noGrp="1" noChangeArrowheads="1"/>
          </p:cNvSpPr>
          <p:nvPr>
            <p:ph type="body" idx="1"/>
          </p:nvPr>
        </p:nvSpPr>
        <p:spPr>
          <a:xfrm>
            <a:off x="763588" y="1570038"/>
            <a:ext cx="8197850" cy="4535487"/>
          </a:xfrm>
        </p:spPr>
        <p:txBody>
          <a:bodyPr/>
          <a:lstStyle/>
          <a:p>
            <a:pPr marL="993775" lvl="1" algn="just" eaLnBrk="1" hangingPunct="1">
              <a:buFont typeface="Wingdings" pitchFamily="2" charset="2"/>
              <a:buNone/>
            </a:pPr>
            <a:r>
              <a:rPr lang="en-US" altLang="zh-CN"/>
              <a:t>5</a:t>
            </a:r>
            <a:r>
              <a:t>．评价与总结</a:t>
            </a:r>
          </a:p>
          <a:p>
            <a:pPr marL="993775" lvl="1" eaLnBrk="1" hangingPunct="1">
              <a:buFont typeface="Wingdings" pitchFamily="2" charset="2"/>
              <a:buNone/>
            </a:pPr>
            <a:r>
              <a:rPr lang="en-US" altLang="zh-CN"/>
              <a:t>6</a:t>
            </a:r>
            <a:r>
              <a:t>．课外延伸</a:t>
            </a:r>
          </a:p>
          <a:p>
            <a:pPr lvl="2" eaLnBrk="1" hangingPunct="1">
              <a:buFont typeface="Wingdings" pitchFamily="2" charset="2"/>
              <a:buNone/>
            </a:pPr>
            <a:r>
              <a:t>（</a:t>
            </a:r>
            <a:r>
              <a:rPr lang="en-US" altLang="zh-CN"/>
              <a:t>1</a:t>
            </a:r>
            <a:r>
              <a:t>）课外练习</a:t>
            </a:r>
          </a:p>
          <a:p>
            <a:pPr lvl="2" eaLnBrk="1" hangingPunct="1">
              <a:buFont typeface="Wingdings" pitchFamily="2" charset="2"/>
              <a:buNone/>
            </a:pPr>
            <a:r>
              <a:t>①到广域网中申请一个免费空间，供发布网站之用或用于创建</a:t>
            </a:r>
            <a:r>
              <a:rPr lang="en-US" altLang="zh-CN"/>
              <a:t>FTP</a:t>
            </a:r>
            <a:r>
              <a:t>站点。</a:t>
            </a:r>
          </a:p>
          <a:p>
            <a:pPr lvl="2" eaLnBrk="1" hangingPunct="1">
              <a:buFont typeface="Wingdings" pitchFamily="2" charset="2"/>
              <a:buNone/>
            </a:pPr>
            <a:r>
              <a:t>②下载</a:t>
            </a:r>
            <a:r>
              <a:rPr lang="en-US" altLang="zh-CN"/>
              <a:t>Sever-U</a:t>
            </a:r>
            <a:r>
              <a:t>软件，利用该软件创建一个</a:t>
            </a:r>
            <a:r>
              <a:rPr lang="en-US" altLang="zh-CN"/>
              <a:t>FTP</a:t>
            </a:r>
            <a:r>
              <a:t>站点，并设置相应的权限，供同学们上传下载之用。</a:t>
            </a:r>
          </a:p>
          <a:p>
            <a:pPr eaLnBrk="1" hangingPunct="1">
              <a:buFont typeface="Wingdings" pitchFamily="2" charset="2"/>
              <a:buNone/>
            </a:pPr>
            <a:endParaRPr lang="en-US" altLang="zh-CN"/>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91A1A6A-61DB-42DB-B259-E4B1516612AF}" type="slidenum">
              <a:rPr lang="en-US" altLang="zh-CN"/>
              <a:pPr eaLnBrk="1" hangingPunct="1"/>
              <a:t>66</a:t>
            </a:fld>
            <a:endParaRPr lang="en-US" altLang="zh-CN"/>
          </a:p>
        </p:txBody>
      </p:sp>
      <p:sp>
        <p:nvSpPr>
          <p:cNvPr id="71683" name="Rectangle 2"/>
          <p:cNvSpPr>
            <a:spLocks noGrp="1" noChangeArrowheads="1"/>
          </p:cNvSpPr>
          <p:nvPr>
            <p:ph type="title"/>
          </p:nvPr>
        </p:nvSpPr>
        <p:spPr/>
        <p:txBody>
          <a:bodyPr/>
          <a:lstStyle/>
          <a:p>
            <a:r>
              <a:rPr lang="zh-CN" altLang="en-US" dirty="0" smtClean="0"/>
              <a:t>案例</a:t>
            </a:r>
            <a:r>
              <a:rPr lang="en-US" altLang="zh-CN" dirty="0" smtClean="0"/>
              <a:t>3</a:t>
            </a:r>
            <a:r>
              <a:rPr lang="en-US" altLang="zh-CN" b="1" dirty="0" smtClean="0"/>
              <a:t>  </a:t>
            </a:r>
            <a:r>
              <a:rPr lang="zh-CN" altLang="zh-CN" b="1" dirty="0"/>
              <a:t>远程桌面连接与资源共享</a:t>
            </a:r>
          </a:p>
        </p:txBody>
      </p:sp>
      <p:sp>
        <p:nvSpPr>
          <p:cNvPr id="71684" name="Rectangle 3"/>
          <p:cNvSpPr>
            <a:spLocks noGrp="1" noChangeArrowheads="1"/>
          </p:cNvSpPr>
          <p:nvPr>
            <p:ph type="body" idx="1"/>
          </p:nvPr>
        </p:nvSpPr>
        <p:spPr>
          <a:xfrm>
            <a:off x="763588" y="1570038"/>
            <a:ext cx="8197850" cy="4535487"/>
          </a:xfrm>
        </p:spPr>
        <p:txBody>
          <a:bodyPr/>
          <a:lstStyle/>
          <a:p>
            <a:pPr eaLnBrk="1" hangingPunct="1">
              <a:lnSpc>
                <a:spcPct val="110000"/>
              </a:lnSpc>
              <a:buFont typeface="Wingdings" pitchFamily="2" charset="2"/>
              <a:buNone/>
            </a:pPr>
            <a:r>
              <a:rPr lang="en-US" altLang="zh-CN" sz="2400" dirty="0"/>
              <a:t>【</a:t>
            </a:r>
            <a:r>
              <a:rPr sz="2400" dirty="0"/>
              <a:t>场景描述</a:t>
            </a:r>
            <a:r>
              <a:rPr lang="en-US" altLang="zh-CN" sz="2400" dirty="0"/>
              <a:t>】</a:t>
            </a:r>
          </a:p>
          <a:p>
            <a:pPr marL="0" indent="0">
              <a:buNone/>
            </a:pPr>
            <a:r>
              <a:rPr lang="en-US" altLang="zh-CN" sz="2400" dirty="0" smtClean="0"/>
              <a:t>       </a:t>
            </a:r>
            <a:r>
              <a:rPr lang="zh-CN" altLang="zh-CN" sz="2400" dirty="0" smtClean="0"/>
              <a:t>小</a:t>
            </a:r>
            <a:r>
              <a:rPr lang="zh-CN" altLang="zh-CN" sz="2400" dirty="0"/>
              <a:t>张是某公司的销售员，经常与各种客户通过电子邮件进行交流、传送各种产品信息等。而许多数据、信息文件都保存在家里电脑中。一天小张出车在外，突然需要访问家里电脑上的客户信息和销售资料，可他远在千里之外怎么才能访问家里的电脑呢，没办法只好向电脑高手王老师求助。还有就是大家在办公室里怎样实样局部的资料、打印机共享，而又不需要作复杂的操作。向王老师请教的问题如下：</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652462" lvl="1" indent="0">
              <a:buNone/>
            </a:pPr>
            <a:r>
              <a:rPr lang="zh-CN" altLang="zh-CN" dirty="0"/>
              <a:t>（</a:t>
            </a:r>
            <a:r>
              <a:rPr lang="en-US" altLang="zh-CN" dirty="0"/>
              <a:t>1</a:t>
            </a:r>
            <a:r>
              <a:rPr lang="zh-CN" altLang="zh-CN" dirty="0"/>
              <a:t>）经常出车在外，能否远程访问家里电脑上的数据、资料？</a:t>
            </a:r>
          </a:p>
          <a:p>
            <a:pPr marL="652462" lvl="1" indent="0">
              <a:buNone/>
            </a:pPr>
            <a:r>
              <a:rPr lang="zh-CN" altLang="zh-CN" dirty="0"/>
              <a:t>（</a:t>
            </a:r>
            <a:r>
              <a:rPr lang="en-US" altLang="zh-CN" dirty="0"/>
              <a:t>2</a:t>
            </a:r>
            <a:r>
              <a:rPr lang="zh-CN" altLang="zh-CN" dirty="0"/>
              <a:t>）怎样在办公室内实现打印机共享、资料的共享？</a:t>
            </a:r>
          </a:p>
          <a:p>
            <a:pPr marL="652462" lvl="1" indent="0">
              <a:buNone/>
            </a:pPr>
            <a:r>
              <a:rPr lang="zh-CN" altLang="zh-CN" dirty="0"/>
              <a:t>（</a:t>
            </a:r>
            <a:r>
              <a:rPr lang="en-US" altLang="zh-CN" dirty="0"/>
              <a:t>3</a:t>
            </a:r>
            <a:r>
              <a:rPr lang="zh-CN" altLang="zh-CN" dirty="0"/>
              <a:t>）平时上网必须遵守哪些规则？哪些事情不可做？</a:t>
            </a:r>
          </a:p>
          <a:p>
            <a:pPr marL="0" indent="0">
              <a:buNone/>
            </a:pPr>
            <a:endParaRPr lang="zh-CN" altLang="en-US" dirty="0"/>
          </a:p>
        </p:txBody>
      </p:sp>
      <p:sp>
        <p:nvSpPr>
          <p:cNvPr id="4" name="灯片编号占位符 3"/>
          <p:cNvSpPr>
            <a:spLocks noGrp="1"/>
          </p:cNvSpPr>
          <p:nvPr>
            <p:ph type="sldNum" sz="quarter" idx="12"/>
          </p:nvPr>
        </p:nvSpPr>
        <p:spPr/>
        <p:txBody>
          <a:bodyPr/>
          <a:lstStyle/>
          <a:p>
            <a:pPr>
              <a:defRPr/>
            </a:pPr>
            <a:fld id="{57270E4C-4E40-457C-ABAC-D71CEAC81BC9}" type="slidenum">
              <a:rPr lang="en-US" altLang="zh-CN" smtClean="0"/>
              <a:pPr>
                <a:defRPr/>
              </a:pPr>
              <a:t>67</a:t>
            </a:fld>
            <a:endParaRPr lang="en-US" altLang="zh-CN"/>
          </a:p>
        </p:txBody>
      </p:sp>
    </p:spTree>
    <p:extLst>
      <p:ext uri="{BB962C8B-B14F-4D97-AF65-F5344CB8AC3E}">
        <p14:creationId xmlns:p14="http://schemas.microsoft.com/office/powerpoint/2010/main" val="274213557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38ADBAF0-4BF4-4E1A-86F0-9BADEB463069}" type="slidenum">
              <a:rPr lang="en-US" altLang="zh-CN"/>
              <a:pPr eaLnBrk="1" hangingPunct="1"/>
              <a:t>68</a:t>
            </a:fld>
            <a:endParaRPr lang="en-US" altLang="zh-CN"/>
          </a:p>
        </p:txBody>
      </p:sp>
      <p:sp>
        <p:nvSpPr>
          <p:cNvPr id="72707" name="Rectangle 2"/>
          <p:cNvSpPr>
            <a:spLocks noGrp="1" noChangeArrowheads="1"/>
          </p:cNvSpPr>
          <p:nvPr>
            <p:ph type="title"/>
          </p:nvPr>
        </p:nvSpPr>
        <p:spPr/>
        <p:txBody>
          <a:bodyPr/>
          <a:lstStyle/>
          <a:p>
            <a:pPr eaLnBrk="1" hangingPunct="1"/>
            <a:endParaRPr lang="zh-CN" altLang="zh-CN" smtClean="0"/>
          </a:p>
        </p:txBody>
      </p:sp>
      <p:sp>
        <p:nvSpPr>
          <p:cNvPr id="72708" name="Rectangle 3"/>
          <p:cNvSpPr>
            <a:spLocks noGrp="1" noChangeArrowheads="1"/>
          </p:cNvSpPr>
          <p:nvPr>
            <p:ph type="body" idx="1"/>
          </p:nvPr>
        </p:nvSpPr>
        <p:spPr>
          <a:xfrm>
            <a:off x="763588" y="1570038"/>
            <a:ext cx="8197850" cy="4535487"/>
          </a:xfrm>
        </p:spPr>
        <p:txBody>
          <a:bodyPr/>
          <a:lstStyle/>
          <a:p>
            <a:pPr marL="993775" lvl="1" algn="just" eaLnBrk="1" hangingPunct="1">
              <a:buFont typeface="Wingdings" pitchFamily="2" charset="2"/>
              <a:buNone/>
            </a:pPr>
            <a:r>
              <a:rPr lang="en-US" altLang="zh-CN" dirty="0"/>
              <a:t>1</a:t>
            </a:r>
            <a:r>
              <a:rPr dirty="0"/>
              <a:t>．案例分析</a:t>
            </a:r>
          </a:p>
          <a:p>
            <a:pPr marL="993775" lvl="1" algn="just" eaLnBrk="1" hangingPunct="1">
              <a:buNone/>
            </a:pPr>
            <a:r>
              <a:rPr lang="en-US" altLang="zh-CN" dirty="0"/>
              <a:t>Windows Server 2003 </a:t>
            </a:r>
            <a:r>
              <a:rPr lang="zh-CN" altLang="zh-CN" dirty="0"/>
              <a:t>、</a:t>
            </a:r>
            <a:r>
              <a:rPr lang="en-US" altLang="zh-CN" dirty="0"/>
              <a:t>Window2010</a:t>
            </a:r>
            <a:r>
              <a:rPr lang="zh-CN" altLang="zh-CN" dirty="0"/>
              <a:t>等微软</a:t>
            </a:r>
            <a:r>
              <a:rPr lang="en-US" altLang="zh-CN" dirty="0"/>
              <a:t>Windows </a:t>
            </a:r>
            <a:r>
              <a:rPr lang="zh-CN" altLang="zh-CN" dirty="0"/>
              <a:t>系列操作系统自带有远程桌面连接功能，通过这个功能可实现远程访问某台主机。</a:t>
            </a:r>
          </a:p>
          <a:p>
            <a:pPr marL="993775" lvl="1" algn="just" eaLnBrk="1" hangingPunct="1">
              <a:buNone/>
            </a:pPr>
            <a:r>
              <a:rPr lang="en-US" altLang="zh-CN" dirty="0"/>
              <a:t>2</a:t>
            </a:r>
            <a:r>
              <a:rPr lang="zh-CN" altLang="zh-CN" dirty="0"/>
              <a:t>．相关知识点</a:t>
            </a:r>
          </a:p>
          <a:p>
            <a:pPr marL="993775" lvl="1" algn="just" eaLnBrk="1" hangingPunct="1">
              <a:buFont typeface="Wingdings" pitchFamily="2" charset="2"/>
              <a:buNone/>
            </a:pPr>
            <a:r>
              <a:rPr lang="en-US" dirty="0" smtClean="0"/>
              <a:t>    </a:t>
            </a:r>
            <a:r>
              <a:rPr lang="zh-CN" altLang="en-US" dirty="0" smtClean="0"/>
              <a:t>略</a:t>
            </a:r>
            <a:endParaRPr dirty="0"/>
          </a:p>
          <a:p>
            <a:pPr eaLnBrk="1" hangingPunct="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A0772FD-F8A3-4AEC-BB25-FAF5FE47C51A}" type="slidenum">
              <a:rPr lang="en-US" altLang="zh-CN"/>
              <a:pPr eaLnBrk="1" hangingPunct="1"/>
              <a:t>69</a:t>
            </a:fld>
            <a:endParaRPr lang="en-US" altLang="zh-CN"/>
          </a:p>
        </p:txBody>
      </p:sp>
      <p:sp>
        <p:nvSpPr>
          <p:cNvPr id="74755" name="Rectangle 2"/>
          <p:cNvSpPr>
            <a:spLocks noGrp="1" noChangeArrowheads="1"/>
          </p:cNvSpPr>
          <p:nvPr>
            <p:ph type="title"/>
          </p:nvPr>
        </p:nvSpPr>
        <p:spPr/>
        <p:txBody>
          <a:bodyPr/>
          <a:lstStyle/>
          <a:p>
            <a:pPr eaLnBrk="1" hangingPunct="1"/>
            <a:endParaRPr lang="zh-CN" altLang="zh-CN" smtClean="0"/>
          </a:p>
        </p:txBody>
      </p:sp>
      <p:sp>
        <p:nvSpPr>
          <p:cNvPr id="74756" name="Rectangle 3"/>
          <p:cNvSpPr>
            <a:spLocks noGrp="1" noChangeArrowheads="1"/>
          </p:cNvSpPr>
          <p:nvPr>
            <p:ph type="body" idx="1"/>
          </p:nvPr>
        </p:nvSpPr>
        <p:spPr>
          <a:xfrm>
            <a:off x="763588" y="1570038"/>
            <a:ext cx="8197850" cy="4535487"/>
          </a:xfrm>
        </p:spPr>
        <p:txBody>
          <a:bodyPr/>
          <a:lstStyle/>
          <a:p>
            <a:pPr marL="341313" algn="just" eaLnBrk="1" hangingPunct="1">
              <a:buFont typeface="Wingdings" pitchFamily="2" charset="2"/>
              <a:buNone/>
            </a:pPr>
            <a:r>
              <a:rPr lang="en-US" altLang="zh-CN" dirty="0"/>
              <a:t>3</a:t>
            </a:r>
            <a:r>
              <a:rPr dirty="0"/>
              <a:t>．</a:t>
            </a:r>
            <a:r>
              <a:rPr dirty="0" smtClean="0"/>
              <a:t>实现方法</a:t>
            </a:r>
            <a:endParaRPr lang="en-US" dirty="0"/>
          </a:p>
          <a:p>
            <a:pPr marL="993775" lvl="1" algn="just" eaLnBrk="1" hangingPunct="1">
              <a:buFont typeface="Wingdings" pitchFamily="2" charset="2"/>
              <a:buNone/>
            </a:pPr>
            <a:r>
              <a:rPr lang="zh-CN" altLang="en-US" dirty="0" smtClean="0"/>
              <a:t>（</a:t>
            </a:r>
            <a:r>
              <a:rPr lang="en-US" altLang="zh-CN" dirty="0" smtClean="0"/>
              <a:t>1</a:t>
            </a:r>
            <a:r>
              <a:rPr lang="zh-CN" altLang="zh-CN" dirty="0"/>
              <a:t>）通过远程桌面连接程序访问远程主机</a:t>
            </a:r>
          </a:p>
          <a:p>
            <a:pPr marL="538162" lvl="1" indent="0">
              <a:buNone/>
            </a:pPr>
            <a:r>
              <a:rPr lang="zh-CN" altLang="zh-CN" dirty="0"/>
              <a:t>①主机远程设置</a:t>
            </a:r>
          </a:p>
          <a:p>
            <a:pPr marL="538162" lvl="1" indent="0">
              <a:buNone/>
            </a:pPr>
            <a:r>
              <a:rPr lang="zh-CN" altLang="zh-CN" dirty="0"/>
              <a:t>要实现远程桌面连接，要求主机（如自己的计算机、办公室计算机等）不能关机，并且允许用户远程连接到此计算机，并给客户远程登录的权限。</a:t>
            </a:r>
          </a:p>
          <a:p>
            <a:pPr marL="993775" lvl="1" algn="just" eaLnBrk="1" hangingPunct="1">
              <a:buNone/>
            </a:pPr>
            <a:r>
              <a:rPr lang="en-US" dirty="0" smtClean="0"/>
              <a:t>	</a:t>
            </a:r>
          </a:p>
          <a:p>
            <a:pPr marL="993775" lvl="1" algn="just" eaLnBrk="1" hangingPunct="1">
              <a:buNone/>
            </a:pPr>
            <a:r>
              <a:rPr lang="zh-CN" altLang="zh-CN" dirty="0" smtClean="0"/>
              <a:t>操作</a:t>
            </a:r>
            <a:r>
              <a:rPr lang="zh-CN" altLang="zh-CN" dirty="0"/>
              <a:t>步骤：</a:t>
            </a:r>
          </a:p>
          <a:p>
            <a:pPr marL="341313" algn="just" eaLnBrk="1" hangingPunct="1">
              <a:buFont typeface="Wingdings" pitchFamily="2" charset="2"/>
              <a:buNone/>
            </a:pPr>
            <a:endParaRPr dirty="0"/>
          </a:p>
          <a:p>
            <a:pPr lvl="2" algn="just" eaLnBrk="1" hangingPunct="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8196" name="Rectangle 5"/>
          <p:cNvSpPr>
            <a:spLocks noGrp="1" noChangeArrowheads="1"/>
          </p:cNvSpPr>
          <p:nvPr>
            <p:ph type="body" idx="1"/>
          </p:nvPr>
        </p:nvSpPr>
        <p:spPr>
          <a:xfrm>
            <a:off x="611560" y="1570044"/>
            <a:ext cx="8349370" cy="4535487"/>
          </a:xfrm>
        </p:spPr>
        <p:txBody>
          <a:bodyPr/>
          <a:lstStyle/>
          <a:p>
            <a:pPr marL="538162" lvl="1" indent="0">
              <a:buNone/>
            </a:pPr>
            <a:r>
              <a:rPr lang="en-US" altLang="zh-CN" dirty="0" smtClean="0"/>
              <a:t>2</a:t>
            </a:r>
            <a:r>
              <a:rPr lang="zh-CN" altLang="en-US" dirty="0" smtClean="0"/>
              <a:t>．计算机网络的分类</a:t>
            </a:r>
          </a:p>
          <a:p>
            <a:pPr lvl="2"/>
            <a:r>
              <a:rPr lang="zh-CN" altLang="en-US" dirty="0" smtClean="0"/>
              <a:t>计算机网络可以从不同的角度进行分类。根据网络覆盖的地理范围来分，计算机网络分为局域网、城域网、广域网；按传输介质又可分为有线网络及无线网络。</a:t>
            </a:r>
          </a:p>
          <a:p>
            <a:pPr lvl="2"/>
            <a:r>
              <a:rPr lang="zh-CN" altLang="en-US" dirty="0" smtClean="0"/>
              <a:t>①按网络覆盖的地理范围对计算机网络进行分类</a:t>
            </a:r>
          </a:p>
          <a:p>
            <a:pPr lvl="2"/>
            <a:r>
              <a:rPr lang="zh-CN" altLang="en-US" dirty="0" smtClean="0">
                <a:solidFill>
                  <a:srgbClr val="FF0000"/>
                </a:solidFill>
              </a:rPr>
              <a:t>局域网</a:t>
            </a:r>
            <a:r>
              <a:rPr lang="en-US" altLang="zh-CN" dirty="0" smtClean="0">
                <a:solidFill>
                  <a:srgbClr val="FF0000"/>
                </a:solidFill>
              </a:rPr>
              <a:t>LAN</a:t>
            </a:r>
            <a:r>
              <a:rPr lang="zh-CN" altLang="en-US" dirty="0" smtClean="0"/>
              <a:t>（</a:t>
            </a:r>
            <a:r>
              <a:rPr lang="en-US" altLang="zh-CN" dirty="0" smtClean="0"/>
              <a:t>Local Area Network</a:t>
            </a:r>
            <a:r>
              <a:rPr lang="zh-CN" altLang="en-US" dirty="0" smtClean="0"/>
              <a:t>）</a:t>
            </a:r>
            <a:r>
              <a:rPr lang="en-US" altLang="zh-CN" dirty="0" smtClean="0"/>
              <a:t>,</a:t>
            </a:r>
            <a:r>
              <a:rPr lang="zh-CN" altLang="en-US" dirty="0" smtClean="0"/>
              <a:t>是指覆盖范围在几百米到几公里内建立的计算机网络。例如把一个实验室、一座楼、一个大院、一个单位或部门的多台计算机连接成一个计算机网络。局域网有较</a:t>
            </a:r>
            <a:r>
              <a:rPr lang="zh-CN" altLang="en-US" dirty="0" smtClean="0">
                <a:solidFill>
                  <a:srgbClr val="FF0000"/>
                </a:solidFill>
              </a:rPr>
              <a:t>高传输速率</a:t>
            </a:r>
            <a:r>
              <a:rPr lang="zh-CN" altLang="en-US" dirty="0" smtClean="0"/>
              <a:t>，</a:t>
            </a:r>
            <a:r>
              <a:rPr lang="zh-CN" altLang="en-US" dirty="0" smtClean="0">
                <a:solidFill>
                  <a:srgbClr val="FF0000"/>
                </a:solidFill>
              </a:rPr>
              <a:t>较低误码率</a:t>
            </a:r>
            <a:r>
              <a:rPr lang="zh-CN" altLang="en-US" dirty="0" smtClean="0"/>
              <a:t>。</a:t>
            </a:r>
            <a:endParaRPr lang="zh-CN" altLang="en-US" dirty="0"/>
          </a:p>
        </p:txBody>
      </p:sp>
      <p:sp>
        <p:nvSpPr>
          <p:cNvPr id="8194"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D9375A23-520C-47BD-93B5-121DA5E7C186}" type="slidenum">
              <a:rPr lang="en-US" altLang="zh-CN" smtClean="0"/>
              <a:pPr/>
              <a:t>7</a:t>
            </a:fld>
            <a:endParaRPr lang="en-US" altLang="zh-CN"/>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200" dirty="0" smtClean="0"/>
              <a:t>      </a:t>
            </a:r>
            <a:r>
              <a:rPr lang="zh-CN" altLang="zh-CN" sz="2200" dirty="0" smtClean="0"/>
              <a:t>右键单击“计算机”图标，打开系统窗口，如图</a:t>
            </a:r>
            <a:r>
              <a:rPr lang="en-US" altLang="zh-CN" sz="2200" dirty="0" smtClean="0"/>
              <a:t>6-17</a:t>
            </a:r>
            <a:r>
              <a:rPr lang="zh-CN" altLang="zh-CN" sz="2200" dirty="0" smtClean="0"/>
              <a:t>所示，单击“远程设置”链接，选择“仅允许运行使用网络级别身份验证的远程桌面计算机连接”选项，如图</a:t>
            </a:r>
            <a:r>
              <a:rPr lang="en-US" altLang="zh-CN" sz="2200" dirty="0" smtClean="0"/>
              <a:t>6-18</a:t>
            </a:r>
            <a:r>
              <a:rPr lang="zh-CN" altLang="zh-CN" sz="2200" dirty="0" smtClean="0"/>
              <a:t>所示。单击“选择用户”按钮，弹出“远程桌面用户”对话框，在该对话框里，添加允许远程连接的用户。</a:t>
            </a:r>
          </a:p>
          <a:p>
            <a:pPr lvl="1"/>
            <a:endParaRPr lang="zh-CN" altLang="en-US" sz="2200" dirty="0"/>
          </a:p>
        </p:txBody>
      </p:sp>
      <p:sp>
        <p:nvSpPr>
          <p:cNvPr id="4" name="灯片编号占位符 3"/>
          <p:cNvSpPr>
            <a:spLocks noGrp="1"/>
          </p:cNvSpPr>
          <p:nvPr>
            <p:ph type="sldNum" sz="quarter" idx="12"/>
          </p:nvPr>
        </p:nvSpPr>
        <p:spPr/>
        <p:txBody>
          <a:bodyPr/>
          <a:lstStyle/>
          <a:p>
            <a:pPr>
              <a:defRPr/>
            </a:pPr>
            <a:fld id="{57270E4C-4E40-457C-ABAC-D71CEAC81BC9}" type="slidenum">
              <a:rPr lang="en-US" altLang="zh-CN" smtClean="0"/>
              <a:pPr>
                <a:defRPr/>
              </a:pPr>
              <a:t>70</a:t>
            </a:fld>
            <a:endParaRPr lang="en-US" altLang="zh-CN"/>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632878"/>
            <a:ext cx="3312368" cy="2706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3177299"/>
            <a:ext cx="2695575"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26827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B9D28D23-849B-4396-8FC2-4C5D347B82B5}" type="slidenum">
              <a:rPr lang="en-US" altLang="zh-CN"/>
              <a:pPr eaLnBrk="1" hangingPunct="1"/>
              <a:t>71</a:t>
            </a:fld>
            <a:endParaRPr lang="en-US" altLang="zh-CN"/>
          </a:p>
        </p:txBody>
      </p:sp>
      <p:sp>
        <p:nvSpPr>
          <p:cNvPr id="75779" name="Rectangle 2"/>
          <p:cNvSpPr>
            <a:spLocks noGrp="1" noChangeArrowheads="1"/>
          </p:cNvSpPr>
          <p:nvPr>
            <p:ph type="title"/>
          </p:nvPr>
        </p:nvSpPr>
        <p:spPr/>
        <p:txBody>
          <a:bodyPr/>
          <a:lstStyle/>
          <a:p>
            <a:pPr eaLnBrk="1" hangingPunct="1"/>
            <a:endParaRPr lang="zh-CN" altLang="zh-CN" smtClean="0"/>
          </a:p>
        </p:txBody>
      </p:sp>
      <p:sp>
        <p:nvSpPr>
          <p:cNvPr id="75780" name="Rectangle 3"/>
          <p:cNvSpPr>
            <a:spLocks noGrp="1" noChangeArrowheads="1"/>
          </p:cNvSpPr>
          <p:nvPr>
            <p:ph type="body" idx="1"/>
          </p:nvPr>
        </p:nvSpPr>
        <p:spPr>
          <a:xfrm>
            <a:off x="763588" y="1570038"/>
            <a:ext cx="8197850" cy="4535487"/>
          </a:xfrm>
        </p:spPr>
        <p:txBody>
          <a:bodyPr/>
          <a:lstStyle/>
          <a:p>
            <a:pPr marL="0" indent="0">
              <a:buNone/>
            </a:pPr>
            <a:r>
              <a:rPr lang="zh-CN" altLang="zh-CN" sz="2400" dirty="0"/>
              <a:t>②实现从客户机上远程登录主机</a:t>
            </a:r>
          </a:p>
          <a:p>
            <a:pPr marL="0" indent="0">
              <a:buNone/>
            </a:pPr>
            <a:r>
              <a:rPr lang="en-US" altLang="zh-CN" sz="2400" dirty="0" smtClean="0"/>
              <a:t>      </a:t>
            </a:r>
            <a:r>
              <a:rPr lang="zh-CN" altLang="zh-CN" sz="2400" dirty="0" smtClean="0"/>
              <a:t>通过</a:t>
            </a:r>
            <a:r>
              <a:rPr lang="zh-CN" altLang="zh-CN" sz="2400" dirty="0"/>
              <a:t>“远程桌面连接”客户端连接程序实现从某台计算机连接到远程开着的主机上。操作步骤如下：</a:t>
            </a:r>
          </a:p>
          <a:p>
            <a:pPr marL="0" indent="0">
              <a:buNone/>
            </a:pPr>
            <a:r>
              <a:rPr lang="zh-CN" altLang="zh-CN" sz="2400" dirty="0"/>
              <a:t>单击“开始→所有程序→附件→远程桌面连接”命令，弹出如图</a:t>
            </a:r>
            <a:r>
              <a:rPr lang="en-US" altLang="zh-CN" sz="2400" dirty="0"/>
              <a:t>6-19</a:t>
            </a:r>
            <a:r>
              <a:rPr lang="zh-CN" altLang="zh-CN" sz="2400" dirty="0"/>
              <a:t>所示的对话框，单击“连接”按钮，然后输入用户名及密码后就可登录到远程计算机上去了，界面和运行环境与直接登录一模一样，如图</a:t>
            </a:r>
            <a:r>
              <a:rPr lang="en-US" altLang="zh-CN" sz="2400" dirty="0"/>
              <a:t>6-20</a:t>
            </a:r>
            <a:r>
              <a:rPr lang="zh-CN" altLang="zh-CN" sz="2400" dirty="0"/>
              <a:t>所示，这样就可以任意操作远程的主机了</a:t>
            </a:r>
            <a:r>
              <a:rPr lang="zh-CN" altLang="zh-CN" sz="2200" dirty="0"/>
              <a:t>。</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pPr>
              <a:defRPr/>
            </a:pPr>
            <a:fld id="{57270E4C-4E40-457C-ABAC-D71CEAC81BC9}" type="slidenum">
              <a:rPr lang="en-US" altLang="zh-CN" smtClean="0"/>
              <a:pPr>
                <a:defRPr/>
              </a:pPr>
              <a:t>72</a:t>
            </a:fld>
            <a:endParaRPr lang="en-US" altLang="zh-CN"/>
          </a:p>
        </p:txBody>
      </p:sp>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862626"/>
            <a:ext cx="3652754" cy="2366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2537000"/>
            <a:ext cx="3429000"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533318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200" dirty="0"/>
              <a:t>（</a:t>
            </a:r>
            <a:r>
              <a:rPr lang="en-US" altLang="zh-CN" sz="2200" dirty="0"/>
              <a:t>2</a:t>
            </a:r>
            <a:r>
              <a:rPr lang="zh-CN" altLang="zh-CN" sz="2200" dirty="0"/>
              <a:t>）安装网络打印机，文件资料共享实现方法</a:t>
            </a:r>
          </a:p>
          <a:p>
            <a:pPr marL="0" indent="0">
              <a:buNone/>
            </a:pPr>
            <a:r>
              <a:rPr lang="zh-CN" altLang="zh-CN" sz="2200" dirty="0"/>
              <a:t>①安装网络打印的步骤：</a:t>
            </a:r>
          </a:p>
          <a:p>
            <a:pPr marL="0" indent="0">
              <a:buNone/>
            </a:pPr>
            <a:r>
              <a:rPr lang="en-US" altLang="zh-CN" sz="2200" dirty="0"/>
              <a:t> </a:t>
            </a:r>
            <a:r>
              <a:rPr lang="en-US" altLang="zh-CN" sz="2200" dirty="0" smtClean="0"/>
              <a:t>   </a:t>
            </a:r>
            <a:r>
              <a:rPr lang="zh-CN" altLang="zh-CN" sz="2100" dirty="0" smtClean="0">
                <a:solidFill>
                  <a:srgbClr val="FF0000"/>
                </a:solidFill>
              </a:rPr>
              <a:t>共享</a:t>
            </a:r>
            <a:r>
              <a:rPr lang="zh-CN" altLang="zh-CN" sz="2100" dirty="0">
                <a:solidFill>
                  <a:srgbClr val="FF0000"/>
                </a:solidFill>
              </a:rPr>
              <a:t>打印机：</a:t>
            </a:r>
            <a:r>
              <a:rPr lang="zh-CN" altLang="zh-CN" sz="2100" dirty="0"/>
              <a:t>单击“开始→设备和打印机”命令，打开“设备和打印机”窗口→右键单击要共享的打印机，弹出打印机属性窗口，如图</a:t>
            </a:r>
            <a:r>
              <a:rPr lang="en-US" altLang="zh-CN" sz="2100" dirty="0"/>
              <a:t>6-21</a:t>
            </a:r>
            <a:r>
              <a:rPr lang="zh-CN" altLang="zh-CN" sz="2100" dirty="0"/>
              <a:t>所示→单击“共享”选项卡，勾选“共享这台打印机”选项，并在共享名框中输入共享打印机名称，确定</a:t>
            </a:r>
            <a:r>
              <a:rPr lang="zh-CN" altLang="zh-CN" sz="2100" dirty="0" smtClean="0"/>
              <a:t>。</a:t>
            </a:r>
            <a:endParaRPr lang="en-US" altLang="zh-CN" sz="2100" dirty="0" smtClean="0"/>
          </a:p>
          <a:p>
            <a:pPr marL="0" indent="0">
              <a:buNone/>
            </a:pPr>
            <a:r>
              <a:rPr lang="en-US" altLang="zh-CN" sz="2100" dirty="0">
                <a:solidFill>
                  <a:srgbClr val="FF0000"/>
                </a:solidFill>
              </a:rPr>
              <a:t> </a:t>
            </a:r>
            <a:r>
              <a:rPr lang="en-US" altLang="zh-CN" sz="2100" dirty="0" smtClean="0">
                <a:solidFill>
                  <a:srgbClr val="FF0000"/>
                </a:solidFill>
              </a:rPr>
              <a:t>    </a:t>
            </a:r>
            <a:r>
              <a:rPr lang="zh-CN" altLang="zh-CN" sz="2100" dirty="0" smtClean="0">
                <a:solidFill>
                  <a:srgbClr val="FF0000"/>
                </a:solidFill>
              </a:rPr>
              <a:t>安装</a:t>
            </a:r>
            <a:r>
              <a:rPr lang="zh-CN" altLang="zh-CN" sz="2100" dirty="0">
                <a:solidFill>
                  <a:srgbClr val="FF0000"/>
                </a:solidFill>
              </a:rPr>
              <a:t>网格打印机：</a:t>
            </a:r>
            <a:r>
              <a:rPr lang="zh-CN" altLang="zh-CN" sz="2100" dirty="0"/>
              <a:t>单击“添加打印机”按钮→在“添加打印机”对话框中，单击“添加网络、无线或</a:t>
            </a:r>
            <a:r>
              <a:rPr lang="en-US" altLang="zh-CN" sz="2100" dirty="0"/>
              <a:t>Bluetooth</a:t>
            </a:r>
            <a:r>
              <a:rPr lang="zh-CN" altLang="zh-CN" sz="2100" dirty="0"/>
              <a:t>打印机（</a:t>
            </a:r>
            <a:r>
              <a:rPr lang="en-US" altLang="zh-CN" sz="2100" dirty="0"/>
              <a:t>w</a:t>
            </a:r>
            <a:r>
              <a:rPr lang="zh-CN" altLang="zh-CN" sz="2100" dirty="0"/>
              <a:t>）</a:t>
            </a:r>
            <a:r>
              <a:rPr lang="en-US" altLang="zh-CN" sz="2100" dirty="0"/>
              <a:t>”</a:t>
            </a:r>
            <a:r>
              <a:rPr lang="zh-CN" altLang="zh-CN" sz="2100" dirty="0"/>
              <a:t>按钮→在“打印机名称”框中选择已共享的打印机→下一步，在打印机名称框中输入名称（可以默认）→下一步，完成，如图</a:t>
            </a:r>
            <a:r>
              <a:rPr lang="en-US" altLang="zh-CN" sz="2100" dirty="0"/>
              <a:t>6-22</a:t>
            </a:r>
            <a:r>
              <a:rPr lang="zh-CN" altLang="zh-CN" sz="2100" dirty="0"/>
              <a:t>所示。这样就可以用网络打印机打印资料了。</a:t>
            </a:r>
          </a:p>
          <a:p>
            <a:pPr marL="0" indent="0">
              <a:buNone/>
            </a:pPr>
            <a:endParaRPr lang="zh-CN" altLang="zh-CN" sz="2200" dirty="0"/>
          </a:p>
          <a:p>
            <a:endParaRPr lang="zh-CN" altLang="en-US" dirty="0"/>
          </a:p>
        </p:txBody>
      </p:sp>
      <p:sp>
        <p:nvSpPr>
          <p:cNvPr id="4" name="灯片编号占位符 3"/>
          <p:cNvSpPr>
            <a:spLocks noGrp="1"/>
          </p:cNvSpPr>
          <p:nvPr>
            <p:ph type="sldNum" sz="quarter" idx="12"/>
          </p:nvPr>
        </p:nvSpPr>
        <p:spPr/>
        <p:txBody>
          <a:bodyPr/>
          <a:lstStyle/>
          <a:p>
            <a:pPr>
              <a:defRPr/>
            </a:pPr>
            <a:fld id="{57270E4C-4E40-457C-ABAC-D71CEAC81BC9}" type="slidenum">
              <a:rPr lang="en-US" altLang="zh-CN" smtClean="0"/>
              <a:pPr>
                <a:defRPr/>
              </a:pPr>
              <a:t>73</a:t>
            </a:fld>
            <a:endParaRPr lang="en-US" altLang="zh-CN"/>
          </a:p>
        </p:txBody>
      </p:sp>
    </p:spTree>
    <p:extLst>
      <p:ext uri="{BB962C8B-B14F-4D97-AF65-F5344CB8AC3E}">
        <p14:creationId xmlns:p14="http://schemas.microsoft.com/office/powerpoint/2010/main" val="5235608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sz="2200" dirty="0" smtClean="0"/>
          </a:p>
          <a:p>
            <a:pPr marL="0" indent="0">
              <a:buNone/>
            </a:pPr>
            <a:r>
              <a:rPr lang="en-US" altLang="zh-CN" sz="2200" dirty="0"/>
              <a:t> </a:t>
            </a:r>
            <a:r>
              <a:rPr lang="en-US" altLang="zh-CN" sz="2200" dirty="0" smtClean="0"/>
              <a:t>     </a:t>
            </a:r>
            <a:r>
              <a:rPr lang="zh-CN" altLang="zh-CN" sz="2200" dirty="0" smtClean="0"/>
              <a:t>如果</a:t>
            </a:r>
            <a:r>
              <a:rPr lang="zh-CN" altLang="zh-CN" sz="2200" dirty="0"/>
              <a:t>想查看共享打印机，可以网络的共享资源中看到，假定本地计算机为</a:t>
            </a:r>
            <a:r>
              <a:rPr lang="en-US" altLang="zh-CN" sz="2200" dirty="0"/>
              <a:t>new</a:t>
            </a:r>
            <a:r>
              <a:rPr lang="zh-CN" altLang="zh-CN" sz="2200" dirty="0"/>
              <a:t>，只需输入网址</a:t>
            </a:r>
            <a:r>
              <a:rPr lang="en-US" altLang="zh-CN" sz="2200" u="sng" dirty="0">
                <a:hlinkClick r:id="rId2"/>
              </a:rPr>
              <a:t>\\new</a:t>
            </a:r>
            <a:r>
              <a:rPr lang="zh-CN" altLang="zh-CN" sz="2200" dirty="0"/>
              <a:t>即可看到共享打印机。</a:t>
            </a:r>
          </a:p>
          <a:p>
            <a:endParaRPr lang="en-US" altLang="zh-CN" dirty="0"/>
          </a:p>
          <a:p>
            <a:endParaRPr lang="zh-CN" altLang="en-US" dirty="0"/>
          </a:p>
        </p:txBody>
      </p:sp>
      <p:sp>
        <p:nvSpPr>
          <p:cNvPr id="4" name="灯片编号占位符 3"/>
          <p:cNvSpPr>
            <a:spLocks noGrp="1"/>
          </p:cNvSpPr>
          <p:nvPr>
            <p:ph type="sldNum" sz="quarter" idx="12"/>
          </p:nvPr>
        </p:nvSpPr>
        <p:spPr/>
        <p:txBody>
          <a:bodyPr/>
          <a:lstStyle/>
          <a:p>
            <a:pPr>
              <a:defRPr/>
            </a:pPr>
            <a:fld id="{57270E4C-4E40-457C-ABAC-D71CEAC81BC9}" type="slidenum">
              <a:rPr lang="en-US" altLang="zh-CN" smtClean="0"/>
              <a:pPr>
                <a:defRPr/>
              </a:pPr>
              <a:t>74</a:t>
            </a:fld>
            <a:endParaRPr lang="en-US" altLang="zh-CN"/>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1700808"/>
            <a:ext cx="3240360" cy="2940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1" y="1556792"/>
            <a:ext cx="3102113" cy="291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151323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②资料共享</a:t>
            </a:r>
          </a:p>
          <a:p>
            <a:pPr marL="538162" lvl="1" indent="0">
              <a:buNone/>
            </a:pPr>
            <a:r>
              <a:rPr lang="en-US" altLang="zh-CN" dirty="0" smtClean="0"/>
              <a:t>      </a:t>
            </a:r>
            <a:r>
              <a:rPr lang="zh-CN" altLang="zh-CN" dirty="0" smtClean="0"/>
              <a:t>首选</a:t>
            </a:r>
            <a:r>
              <a:rPr lang="zh-CN" altLang="zh-CN" dirty="0"/>
              <a:t>建立一个文件夹，然后将打算共享的资料复制到该文件夹中，然后将该文件夹设置为共享即可。</a:t>
            </a:r>
          </a:p>
          <a:p>
            <a:pPr marL="538162" lvl="1" indent="0">
              <a:buNone/>
            </a:pPr>
            <a:r>
              <a:rPr lang="zh-CN" altLang="zh-CN" dirty="0"/>
              <a:t>访问共享资源：如果想查看或访问共享资源，假定共享资料的计算机为</a:t>
            </a:r>
            <a:r>
              <a:rPr lang="en-US" altLang="zh-CN" dirty="0"/>
              <a:t>new</a:t>
            </a:r>
            <a:r>
              <a:rPr lang="zh-CN" altLang="zh-CN" dirty="0"/>
              <a:t>，只需输入网址</a:t>
            </a:r>
            <a:r>
              <a:rPr lang="en-US" altLang="zh-CN" u="sng" dirty="0">
                <a:hlinkClick r:id="rId2"/>
              </a:rPr>
              <a:t>\\new</a:t>
            </a:r>
            <a:r>
              <a:rPr lang="zh-CN" altLang="zh-CN" dirty="0"/>
              <a:t>，即可访问共享资料了。</a:t>
            </a:r>
          </a:p>
          <a:p>
            <a:endParaRPr lang="zh-CN" altLang="en-US" dirty="0"/>
          </a:p>
        </p:txBody>
      </p:sp>
      <p:sp>
        <p:nvSpPr>
          <p:cNvPr id="4" name="灯片编号占位符 3"/>
          <p:cNvSpPr>
            <a:spLocks noGrp="1"/>
          </p:cNvSpPr>
          <p:nvPr>
            <p:ph type="sldNum" sz="quarter" idx="12"/>
          </p:nvPr>
        </p:nvSpPr>
        <p:spPr/>
        <p:txBody>
          <a:bodyPr/>
          <a:lstStyle/>
          <a:p>
            <a:pPr>
              <a:defRPr/>
            </a:pPr>
            <a:fld id="{57270E4C-4E40-457C-ABAC-D71CEAC81BC9}" type="slidenum">
              <a:rPr lang="en-US" altLang="zh-CN" smtClean="0"/>
              <a:pPr>
                <a:defRPr/>
              </a:pPr>
              <a:t>75</a:t>
            </a:fld>
            <a:endParaRPr lang="en-US" altLang="zh-CN"/>
          </a:p>
        </p:txBody>
      </p:sp>
    </p:spTree>
    <p:extLst>
      <p:ext uri="{BB962C8B-B14F-4D97-AF65-F5344CB8AC3E}">
        <p14:creationId xmlns:p14="http://schemas.microsoft.com/office/powerpoint/2010/main" val="328014493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A63CBAA0-C354-4952-98E4-4E6C1490690C}" type="slidenum">
              <a:rPr lang="en-US" altLang="zh-CN"/>
              <a:pPr eaLnBrk="1" hangingPunct="1"/>
              <a:t>76</a:t>
            </a:fld>
            <a:endParaRPr lang="en-US" altLang="zh-CN"/>
          </a:p>
        </p:txBody>
      </p:sp>
      <p:sp>
        <p:nvSpPr>
          <p:cNvPr id="87043" name="Rectangle 2"/>
          <p:cNvSpPr>
            <a:spLocks noGrp="1" noChangeArrowheads="1"/>
          </p:cNvSpPr>
          <p:nvPr>
            <p:ph type="title"/>
          </p:nvPr>
        </p:nvSpPr>
        <p:spPr/>
        <p:txBody>
          <a:bodyPr/>
          <a:lstStyle/>
          <a:p>
            <a:pPr eaLnBrk="1" hangingPunct="1"/>
            <a:endParaRPr lang="zh-CN" altLang="zh-CN" smtClean="0"/>
          </a:p>
        </p:txBody>
      </p:sp>
      <p:sp>
        <p:nvSpPr>
          <p:cNvPr id="87044"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r>
              <a:rPr sz="2400" dirty="0"/>
              <a:t>（</a:t>
            </a:r>
            <a:r>
              <a:rPr lang="en-US" altLang="zh-CN" sz="2400" dirty="0"/>
              <a:t>3</a:t>
            </a:r>
            <a:r>
              <a:rPr sz="2400" dirty="0"/>
              <a:t>）</a:t>
            </a:r>
            <a:r>
              <a:rPr sz="2400" dirty="0" smtClean="0"/>
              <a:t>上网应遵守的网络德规范</a:t>
            </a:r>
            <a:endParaRPr lang="en-US" sz="2400" dirty="0" smtClean="0"/>
          </a:p>
          <a:p>
            <a:pPr lvl="2" eaLnBrk="1" hangingPunct="1">
              <a:buFont typeface="Wingdings" pitchFamily="2" charset="2"/>
              <a:buNone/>
            </a:pPr>
            <a:endParaRPr lang="en-US" dirty="0" smtClean="0"/>
          </a:p>
          <a:p>
            <a:pPr lvl="2" eaLnBrk="1" hangingPunct="1">
              <a:buFont typeface="Wingdings" pitchFamily="2" charset="2"/>
              <a:buNone/>
            </a:pPr>
            <a:r>
              <a:rPr dirty="0" smtClean="0"/>
              <a:t>①尊重知识产权</a:t>
            </a:r>
            <a:endParaRPr lang="en-US" dirty="0" smtClean="0"/>
          </a:p>
          <a:p>
            <a:pPr lvl="2"/>
            <a:r>
              <a:rPr lang="zh-CN" altLang="zh-CN" dirty="0"/>
              <a:t>应该使用正版软件，坚决抵制盗版，尊重软件作者的知识产权；</a:t>
            </a:r>
          </a:p>
          <a:p>
            <a:pPr lvl="2"/>
            <a:r>
              <a:rPr lang="zh-CN" altLang="zh-CN" dirty="0"/>
              <a:t>不对软件进行非法复制；</a:t>
            </a:r>
          </a:p>
          <a:p>
            <a:pPr lvl="2"/>
            <a:r>
              <a:rPr lang="zh-CN" altLang="zh-CN" dirty="0"/>
              <a:t>不要为了保护自己的软件资源而制造病毒保护程序；</a:t>
            </a:r>
          </a:p>
          <a:p>
            <a:pPr lvl="2"/>
            <a:r>
              <a:rPr lang="zh-CN" altLang="zh-CN" dirty="0"/>
              <a:t>不要擅自篡改他人计算机内的系统信息资源；</a:t>
            </a:r>
          </a:p>
          <a:p>
            <a:pPr lvl="5">
              <a:buFont typeface="Wingdings" pitchFamily="2" charset="2"/>
              <a:buNone/>
            </a:pPr>
            <a:endParaRPr dirty="0" smtClean="0"/>
          </a:p>
          <a:p>
            <a:pPr lvl="3" eaLnBrk="1" hangingPunct="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B6D0DC54-9F18-4CA8-B11D-0A85C0BE5115}" type="slidenum">
              <a:rPr lang="en-US" altLang="zh-CN"/>
              <a:pPr eaLnBrk="1" hangingPunct="1"/>
              <a:t>77</a:t>
            </a:fld>
            <a:endParaRPr lang="en-US" altLang="zh-CN"/>
          </a:p>
        </p:txBody>
      </p:sp>
      <p:sp>
        <p:nvSpPr>
          <p:cNvPr id="88067" name="Rectangle 2"/>
          <p:cNvSpPr>
            <a:spLocks noGrp="1" noChangeArrowheads="1"/>
          </p:cNvSpPr>
          <p:nvPr>
            <p:ph type="title"/>
          </p:nvPr>
        </p:nvSpPr>
        <p:spPr/>
        <p:txBody>
          <a:bodyPr/>
          <a:lstStyle/>
          <a:p>
            <a:pPr eaLnBrk="1" hangingPunct="1"/>
            <a:endParaRPr lang="zh-CN" altLang="zh-CN" smtClean="0"/>
          </a:p>
        </p:txBody>
      </p:sp>
      <p:sp>
        <p:nvSpPr>
          <p:cNvPr id="88068"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r>
              <a:rPr lang="en-US" altLang="zh-CN" dirty="0"/>
              <a:t>②</a:t>
            </a:r>
            <a:r>
              <a:rPr dirty="0"/>
              <a:t>尊重别人、尊重别人的隐私、保守秘密。</a:t>
            </a:r>
          </a:p>
          <a:p>
            <a:pPr lvl="2" eaLnBrk="1" hangingPunct="1"/>
            <a:r>
              <a:rPr dirty="0"/>
              <a:t>不应该利用计算机去干扰、伤害别人；</a:t>
            </a:r>
          </a:p>
          <a:p>
            <a:pPr lvl="2" eaLnBrk="1" hangingPunct="1"/>
            <a:r>
              <a:rPr dirty="0"/>
              <a:t>不能私自阅读他人的通讯文件（如电子邮件）；</a:t>
            </a:r>
          </a:p>
          <a:p>
            <a:pPr lvl="2" eaLnBrk="1" hangingPunct="1"/>
            <a:r>
              <a:rPr dirty="0"/>
              <a:t>不应该到他人的计算机里去窥探，不得蓄意破译别人口令；</a:t>
            </a:r>
          </a:p>
          <a:p>
            <a:pPr lvl="2" eaLnBrk="1" hangingPunct="1"/>
            <a:r>
              <a:rPr dirty="0"/>
              <a:t>不要蓄意破坏和损伤他人的计算机系统设备及资源。</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98C4A0FB-FCDC-4697-A294-C5091327ACA3}" type="slidenum">
              <a:rPr lang="en-US" altLang="zh-CN"/>
              <a:pPr eaLnBrk="1" hangingPunct="1"/>
              <a:t>78</a:t>
            </a:fld>
            <a:endParaRPr lang="en-US" altLang="zh-CN"/>
          </a:p>
        </p:txBody>
      </p:sp>
      <p:sp>
        <p:nvSpPr>
          <p:cNvPr id="89091" name="Rectangle 2"/>
          <p:cNvSpPr>
            <a:spLocks noGrp="1" noChangeArrowheads="1"/>
          </p:cNvSpPr>
          <p:nvPr>
            <p:ph type="title"/>
          </p:nvPr>
        </p:nvSpPr>
        <p:spPr/>
        <p:txBody>
          <a:bodyPr/>
          <a:lstStyle/>
          <a:p>
            <a:pPr eaLnBrk="1" hangingPunct="1"/>
            <a:endParaRPr lang="zh-CN" altLang="zh-CN" smtClean="0"/>
          </a:p>
        </p:txBody>
      </p:sp>
      <p:sp>
        <p:nvSpPr>
          <p:cNvPr id="89092" name="Rectangle 3"/>
          <p:cNvSpPr>
            <a:spLocks noGrp="1" noChangeArrowheads="1"/>
          </p:cNvSpPr>
          <p:nvPr>
            <p:ph type="body" idx="1"/>
          </p:nvPr>
        </p:nvSpPr>
        <p:spPr>
          <a:xfrm>
            <a:off x="763588" y="1570038"/>
            <a:ext cx="8197850" cy="4535487"/>
          </a:xfrm>
        </p:spPr>
        <p:txBody>
          <a:bodyPr/>
          <a:lstStyle/>
          <a:p>
            <a:pPr lvl="2" eaLnBrk="1" hangingPunct="1">
              <a:lnSpc>
                <a:spcPct val="100000"/>
              </a:lnSpc>
              <a:buFont typeface="Wingdings" pitchFamily="2" charset="2"/>
              <a:buNone/>
            </a:pPr>
            <a:r>
              <a:rPr lang="en-US" altLang="zh-CN" sz="2400" dirty="0"/>
              <a:t>③</a:t>
            </a:r>
            <a:r>
              <a:rPr sz="2400" dirty="0"/>
              <a:t>遵守国家法律、养成良好网络行为规范 </a:t>
            </a:r>
          </a:p>
          <a:p>
            <a:pPr lvl="2" eaLnBrk="1" hangingPunct="1">
              <a:lnSpc>
                <a:spcPct val="100000"/>
              </a:lnSpc>
            </a:pPr>
            <a:r>
              <a:rPr sz="2000" dirty="0" smtClean="0"/>
              <a:t>制造</a:t>
            </a:r>
            <a:r>
              <a:rPr sz="2000" dirty="0"/>
              <a:t>、传播各种计算机病毒；</a:t>
            </a:r>
          </a:p>
          <a:p>
            <a:pPr lvl="2" eaLnBrk="1" hangingPunct="1">
              <a:lnSpc>
                <a:spcPct val="100000"/>
              </a:lnSpc>
            </a:pPr>
            <a:r>
              <a:rPr sz="2000" dirty="0"/>
              <a:t>捏造或者歪曲事实，散布谣言，扰乱社会秩序；</a:t>
            </a:r>
          </a:p>
          <a:p>
            <a:pPr lvl="2" eaLnBrk="1" hangingPunct="1">
              <a:lnSpc>
                <a:spcPct val="100000"/>
              </a:lnSpc>
            </a:pPr>
            <a:r>
              <a:rPr sz="2000" dirty="0"/>
              <a:t>宣言封建迷信、淫秽、色情、赌博、暴力、凶杀、恐怖，教唆犯罪；</a:t>
            </a:r>
          </a:p>
          <a:p>
            <a:pPr lvl="2" eaLnBrk="1" hangingPunct="1">
              <a:lnSpc>
                <a:spcPct val="100000"/>
              </a:lnSpc>
            </a:pPr>
            <a:r>
              <a:rPr sz="2000" dirty="0"/>
              <a:t>煽动抗拒、破坏宪法和法律、行政法规实施；</a:t>
            </a:r>
          </a:p>
          <a:p>
            <a:pPr lvl="2" eaLnBrk="1" hangingPunct="1">
              <a:lnSpc>
                <a:spcPct val="100000"/>
              </a:lnSpc>
            </a:pPr>
            <a:r>
              <a:rPr sz="2000" dirty="0"/>
              <a:t>煽动分裂国家、破坏国家统一；</a:t>
            </a:r>
          </a:p>
          <a:p>
            <a:pPr lvl="2" eaLnBrk="1" hangingPunct="1">
              <a:lnSpc>
                <a:spcPct val="100000"/>
              </a:lnSpc>
            </a:pPr>
            <a:r>
              <a:rPr sz="2000" dirty="0"/>
              <a:t>公然侮辱他人或者捏造事实诽谤他人；</a:t>
            </a:r>
          </a:p>
          <a:p>
            <a:pPr lvl="2" eaLnBrk="1" hangingPunct="1">
              <a:lnSpc>
                <a:spcPct val="100000"/>
              </a:lnSpc>
            </a:pPr>
            <a:r>
              <a:rPr sz="2000" dirty="0"/>
              <a:t>损害国家机关信誉；</a:t>
            </a:r>
          </a:p>
          <a:p>
            <a:pPr lvl="2" eaLnBrk="1" hangingPunct="1">
              <a:lnSpc>
                <a:spcPct val="100000"/>
              </a:lnSpc>
            </a:pPr>
            <a:r>
              <a:rPr sz="2000" dirty="0"/>
              <a:t>窃取别人帐号、密码、财产、重大商业、军事及其它秘密信息；</a:t>
            </a:r>
          </a:p>
          <a:p>
            <a:pPr lvl="2" eaLnBrk="1" hangingPunct="1">
              <a:lnSpc>
                <a:spcPct val="100000"/>
              </a:lnSpc>
            </a:pPr>
            <a:r>
              <a:rPr sz="2000" dirty="0"/>
              <a:t>其他违反宪法和法律、行政法规。</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F4D7FB11-795C-427C-B1FF-90CCC797F062}" type="slidenum">
              <a:rPr lang="en-US" altLang="zh-CN"/>
              <a:pPr eaLnBrk="1" hangingPunct="1"/>
              <a:t>79</a:t>
            </a:fld>
            <a:endParaRPr lang="en-US" altLang="zh-CN"/>
          </a:p>
        </p:txBody>
      </p:sp>
      <p:sp>
        <p:nvSpPr>
          <p:cNvPr id="90115" name="Rectangle 2"/>
          <p:cNvSpPr>
            <a:spLocks noGrp="1" noChangeArrowheads="1"/>
          </p:cNvSpPr>
          <p:nvPr>
            <p:ph type="title"/>
          </p:nvPr>
        </p:nvSpPr>
        <p:spPr/>
        <p:txBody>
          <a:bodyPr/>
          <a:lstStyle/>
          <a:p>
            <a:pPr eaLnBrk="1" hangingPunct="1"/>
            <a:endParaRPr lang="zh-CN" altLang="zh-CN" smtClean="0"/>
          </a:p>
        </p:txBody>
      </p:sp>
      <p:sp>
        <p:nvSpPr>
          <p:cNvPr id="90116" name="Rectangle 3"/>
          <p:cNvSpPr>
            <a:spLocks noGrp="1" noChangeArrowheads="1"/>
          </p:cNvSpPr>
          <p:nvPr>
            <p:ph type="body" idx="1"/>
          </p:nvPr>
        </p:nvSpPr>
        <p:spPr>
          <a:xfrm>
            <a:off x="763588" y="1570038"/>
            <a:ext cx="8197850" cy="4535487"/>
          </a:xfrm>
        </p:spPr>
        <p:txBody>
          <a:bodyPr/>
          <a:lstStyle/>
          <a:p>
            <a:pPr marL="990600" lvl="1" indent="-533400" algn="just" eaLnBrk="1" hangingPunct="1">
              <a:buFont typeface="Wingdings" pitchFamily="2" charset="2"/>
              <a:buNone/>
            </a:pPr>
            <a:r>
              <a:rPr lang="en-US" altLang="zh-CN" dirty="0"/>
              <a:t>4</a:t>
            </a:r>
            <a:r>
              <a:rPr dirty="0"/>
              <a:t>．课堂实践</a:t>
            </a:r>
          </a:p>
          <a:p>
            <a:pPr marL="652462" lvl="1" indent="0">
              <a:buNone/>
            </a:pPr>
            <a:r>
              <a:rPr lang="zh-CN" altLang="zh-CN" sz="1800" dirty="0"/>
              <a:t>（</a:t>
            </a:r>
            <a:r>
              <a:rPr lang="en-US" altLang="zh-CN" sz="1800" dirty="0"/>
              <a:t>1</a:t>
            </a:r>
            <a:r>
              <a:rPr lang="zh-CN" altLang="zh-CN" sz="1800" dirty="0"/>
              <a:t>）让同桌同学安装一台打印机，并且共享，然后在本地计算机上安装共享打印机。</a:t>
            </a:r>
          </a:p>
          <a:p>
            <a:pPr marL="652462" lvl="1" indent="0">
              <a:buNone/>
            </a:pPr>
            <a:r>
              <a:rPr lang="zh-CN" altLang="zh-CN" sz="1800" dirty="0"/>
              <a:t>（</a:t>
            </a:r>
            <a:r>
              <a:rPr lang="en-US" altLang="zh-CN" sz="1800" dirty="0"/>
              <a:t>2</a:t>
            </a:r>
            <a:r>
              <a:rPr lang="zh-CN" altLang="zh-CN" sz="1800" dirty="0"/>
              <a:t>）相邻同学合作，利用远程桌面连接访问同桌的计算机。</a:t>
            </a:r>
          </a:p>
          <a:p>
            <a:pPr marL="990600" lvl="1" indent="-533400" algn="just" eaLnBrk="1" hangingPunct="1">
              <a:buFont typeface="Wingdings" pitchFamily="2" charset="2"/>
              <a:buNone/>
            </a:pPr>
            <a:r>
              <a:rPr lang="en-US" altLang="zh-CN" dirty="0" smtClean="0"/>
              <a:t>5</a:t>
            </a:r>
            <a:r>
              <a:rPr dirty="0"/>
              <a:t>．</a:t>
            </a:r>
            <a:r>
              <a:rPr dirty="0" smtClean="0"/>
              <a:t>评价与总结</a:t>
            </a:r>
            <a:endParaRPr lang="en-US" dirty="0" smtClean="0"/>
          </a:p>
          <a:p>
            <a:pPr marL="993775" lvl="1" algn="just" eaLnBrk="1" hangingPunct="1">
              <a:buNone/>
            </a:pPr>
            <a:r>
              <a:rPr lang="en-US" altLang="zh-CN" dirty="0"/>
              <a:t>6</a:t>
            </a:r>
            <a:r>
              <a:rPr lang="zh-CN" altLang="en-US" dirty="0"/>
              <a:t>．课外延伸</a:t>
            </a:r>
          </a:p>
          <a:p>
            <a:pPr lvl="2" algn="just" eaLnBrk="1" hangingPunct="1">
              <a:buNone/>
            </a:pPr>
            <a:r>
              <a:rPr lang="zh-CN" altLang="en-US" dirty="0"/>
              <a:t>（</a:t>
            </a:r>
            <a:r>
              <a:rPr lang="en-US" altLang="zh-CN" dirty="0"/>
              <a:t>1</a:t>
            </a:r>
            <a:r>
              <a:rPr lang="zh-CN" altLang="en-US" dirty="0"/>
              <a:t>）搜索其他国家制订了哪些网络法规及规范，我们应该怎么做。</a:t>
            </a:r>
          </a:p>
          <a:p>
            <a:pPr marL="990600" lvl="1" indent="-533400" algn="just" eaLnBrk="1" hangingPunct="1">
              <a:buFont typeface="Wingdings" pitchFamily="2" charset="2"/>
              <a:buNone/>
            </a:pPr>
            <a:endParaRP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BC060B8-31A1-4E25-9C1E-1F551746DFE4}" type="slidenum">
              <a:rPr lang="en-US" altLang="zh-CN"/>
              <a:pPr eaLnBrk="1" hangingPunct="1"/>
              <a:t>8</a:t>
            </a:fld>
            <a:endParaRPr lang="en-US" altLang="zh-CN"/>
          </a:p>
        </p:txBody>
      </p:sp>
      <p:sp>
        <p:nvSpPr>
          <p:cNvPr id="9219" name="Rectangle 2"/>
          <p:cNvSpPr>
            <a:spLocks noGrp="1" noChangeArrowheads="1"/>
          </p:cNvSpPr>
          <p:nvPr>
            <p:ph type="title"/>
          </p:nvPr>
        </p:nvSpPr>
        <p:spPr/>
        <p:txBody>
          <a:bodyPr/>
          <a:lstStyle/>
          <a:p>
            <a:pPr eaLnBrk="1" hangingPunct="1"/>
            <a:endParaRPr lang="zh-CN" altLang="zh-CN" smtClean="0"/>
          </a:p>
        </p:txBody>
      </p:sp>
      <p:sp>
        <p:nvSpPr>
          <p:cNvPr id="9220" name="Rectangle 3"/>
          <p:cNvSpPr>
            <a:spLocks noGrp="1" noChangeArrowheads="1"/>
          </p:cNvSpPr>
          <p:nvPr>
            <p:ph type="body" idx="1"/>
          </p:nvPr>
        </p:nvSpPr>
        <p:spPr>
          <a:xfrm>
            <a:off x="763588" y="1570038"/>
            <a:ext cx="8197850" cy="4535487"/>
          </a:xfrm>
        </p:spPr>
        <p:txBody>
          <a:bodyPr/>
          <a:lstStyle/>
          <a:p>
            <a:pPr lvl="2" eaLnBrk="1" hangingPunct="1"/>
            <a:r>
              <a:rPr dirty="0">
                <a:solidFill>
                  <a:srgbClr val="FF0000"/>
                </a:solidFill>
              </a:rPr>
              <a:t>城域网</a:t>
            </a:r>
            <a:r>
              <a:rPr lang="en-US" altLang="zh-CN" dirty="0">
                <a:solidFill>
                  <a:srgbClr val="FF0000"/>
                </a:solidFill>
              </a:rPr>
              <a:t>MAN</a:t>
            </a:r>
            <a:r>
              <a:rPr dirty="0"/>
              <a:t>（</a:t>
            </a:r>
            <a:r>
              <a:rPr lang="en-US" altLang="zh-CN" dirty="0"/>
              <a:t>Metropolitan Area Network</a:t>
            </a:r>
            <a:r>
              <a:rPr dirty="0"/>
              <a:t>）</a:t>
            </a:r>
            <a:r>
              <a:rPr lang="en-US" altLang="zh-CN" dirty="0"/>
              <a:t>,</a:t>
            </a:r>
            <a:r>
              <a:rPr dirty="0"/>
              <a:t>它指在一个城市范围内建立起来的计算机通讯网络，它将位于同一个城市的主机、各种服务器及局域网等互联起来。</a:t>
            </a:r>
          </a:p>
          <a:p>
            <a:pPr lvl="2" eaLnBrk="1" hangingPunct="1"/>
            <a:r>
              <a:rPr dirty="0">
                <a:solidFill>
                  <a:srgbClr val="FF0000"/>
                </a:solidFill>
              </a:rPr>
              <a:t>广域网</a:t>
            </a:r>
            <a:r>
              <a:rPr lang="en-US" altLang="zh-CN" dirty="0">
                <a:solidFill>
                  <a:srgbClr val="FF0000"/>
                </a:solidFill>
              </a:rPr>
              <a:t>WAN</a:t>
            </a:r>
            <a:r>
              <a:rPr dirty="0"/>
              <a:t>（</a:t>
            </a:r>
            <a:r>
              <a:rPr lang="en-US" altLang="zh-CN" dirty="0"/>
              <a:t>Wide Area Network</a:t>
            </a:r>
            <a:r>
              <a:rPr dirty="0"/>
              <a:t>）</a:t>
            </a:r>
            <a:r>
              <a:rPr lang="en-US" altLang="zh-CN" dirty="0"/>
              <a:t>, </a:t>
            </a:r>
            <a:r>
              <a:rPr dirty="0"/>
              <a:t>又称远程网，将位于不同城市的</a:t>
            </a:r>
            <a:r>
              <a:rPr lang="en-US" altLang="zh-CN" dirty="0"/>
              <a:t>LAN</a:t>
            </a:r>
            <a:r>
              <a:rPr dirty="0"/>
              <a:t>或</a:t>
            </a:r>
            <a:r>
              <a:rPr lang="en-US" altLang="zh-CN" dirty="0"/>
              <a:t>MAN</a:t>
            </a:r>
            <a:r>
              <a:rPr dirty="0"/>
              <a:t>网络互联组成的网络，地理范围通常在几十公里到几千公里不等。如</a:t>
            </a:r>
            <a:r>
              <a:rPr lang="en-US" altLang="zh-CN" dirty="0" err="1"/>
              <a:t>Chinanet</a:t>
            </a:r>
            <a:r>
              <a:rPr dirty="0"/>
              <a:t>网就是典型的广域网。由于距离相对较远，所以数据传输率较低，转输误码率也较高。</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5DACFC5D-AB01-41CF-9097-11332427DB1B}" type="slidenum">
              <a:rPr lang="en-US" altLang="zh-CN"/>
              <a:pPr eaLnBrk="1" hangingPunct="1"/>
              <a:t>80</a:t>
            </a:fld>
            <a:endParaRPr lang="en-US" altLang="zh-CN"/>
          </a:p>
        </p:txBody>
      </p:sp>
      <p:sp>
        <p:nvSpPr>
          <p:cNvPr id="92163" name="Rectangle 2"/>
          <p:cNvSpPr>
            <a:spLocks noGrp="1" noChangeArrowheads="1"/>
          </p:cNvSpPr>
          <p:nvPr>
            <p:ph type="title"/>
          </p:nvPr>
        </p:nvSpPr>
        <p:spPr/>
        <p:txBody>
          <a:bodyPr/>
          <a:lstStyle/>
          <a:p>
            <a:pPr eaLnBrk="1" hangingPunct="1"/>
            <a:r>
              <a:rPr lang="zh-CN" altLang="en-US" b="1" smtClean="0"/>
              <a:t>案例</a:t>
            </a:r>
            <a:r>
              <a:rPr lang="en-US" altLang="zh-CN" b="1" smtClean="0"/>
              <a:t>4  </a:t>
            </a:r>
            <a:r>
              <a:rPr lang="zh-CN" altLang="en-US" b="1" smtClean="0"/>
              <a:t>宿舍局域网的组建与配置</a:t>
            </a:r>
          </a:p>
        </p:txBody>
      </p:sp>
      <p:sp>
        <p:nvSpPr>
          <p:cNvPr id="92164" name="Rectangle 3"/>
          <p:cNvSpPr>
            <a:spLocks noGrp="1" noChangeArrowheads="1"/>
          </p:cNvSpPr>
          <p:nvPr>
            <p:ph type="body" idx="1"/>
          </p:nvPr>
        </p:nvSpPr>
        <p:spPr>
          <a:xfrm>
            <a:off x="763588" y="1570038"/>
            <a:ext cx="8197850" cy="4535487"/>
          </a:xfrm>
        </p:spPr>
        <p:txBody>
          <a:bodyPr/>
          <a:lstStyle/>
          <a:p>
            <a:pPr marL="0" indent="0">
              <a:buNone/>
            </a:pPr>
            <a:r>
              <a:rPr lang="en-US" altLang="zh-CN" sz="2200" dirty="0" smtClean="0"/>
              <a:t>       </a:t>
            </a:r>
            <a:r>
              <a:rPr lang="zh-CN" altLang="zh-CN" sz="2200" dirty="0" smtClean="0"/>
              <a:t>管理</a:t>
            </a:r>
            <a:r>
              <a:rPr lang="zh-CN" altLang="zh-CN" sz="2200" dirty="0"/>
              <a:t>系大一某宿舍的几位同学准备将他们的几台计算机连接起来，组成宿舍范围内的一个小型局域网，以便资源共享、相互交流和协作。可是他们对组网技术了解几乎是一片空白，只是在大学计算机基础课程学习了一点网络知识，这时只好向他们的计算机老师求助，老师让同学们将自己对要组建的局域网功能概括一下，要求如下：</a:t>
            </a:r>
          </a:p>
          <a:p>
            <a:pPr lvl="1"/>
            <a:r>
              <a:rPr lang="zh-CN" altLang="zh-CN" sz="2000" dirty="0"/>
              <a:t>在某宿舍范围内，大家能直接相互访问；</a:t>
            </a:r>
          </a:p>
          <a:p>
            <a:pPr lvl="1"/>
            <a:r>
              <a:rPr lang="zh-CN" altLang="zh-CN" sz="2000" dirty="0"/>
              <a:t>设备和组网成本应尽可能低；</a:t>
            </a:r>
          </a:p>
          <a:p>
            <a:pPr lvl="1"/>
            <a:r>
              <a:rPr lang="zh-CN" altLang="zh-CN" sz="2000" dirty="0"/>
              <a:t>大家都能通过有线或无线</a:t>
            </a:r>
            <a:r>
              <a:rPr lang="en-US" altLang="zh-CN" sz="2000" dirty="0"/>
              <a:t>Wifi</a:t>
            </a:r>
            <a:r>
              <a:rPr lang="zh-CN" altLang="zh-CN" sz="2000" dirty="0"/>
              <a:t>上网；</a:t>
            </a:r>
          </a:p>
          <a:p>
            <a:pPr lvl="1"/>
            <a:r>
              <a:rPr lang="zh-CN" altLang="zh-CN" sz="2000" dirty="0"/>
              <a:t>资源共享。</a:t>
            </a:r>
          </a:p>
          <a:p>
            <a:pPr marL="538162" lvl="1" indent="0">
              <a:buNone/>
            </a:pPr>
            <a:r>
              <a:rPr lang="zh-CN" altLang="zh-CN" sz="2000" dirty="0"/>
              <a:t>请根据同学们的要求，规划、组建一个小型局域网络。</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CA9FAA0B-D2A2-426B-8633-4581ED497A8E}" type="slidenum">
              <a:rPr lang="en-US" altLang="zh-CN"/>
              <a:pPr eaLnBrk="1" hangingPunct="1"/>
              <a:t>81</a:t>
            </a:fld>
            <a:endParaRPr lang="en-US" altLang="zh-CN"/>
          </a:p>
        </p:txBody>
      </p:sp>
      <p:sp>
        <p:nvSpPr>
          <p:cNvPr id="93187" name="Rectangle 2"/>
          <p:cNvSpPr>
            <a:spLocks noGrp="1" noChangeArrowheads="1"/>
          </p:cNvSpPr>
          <p:nvPr>
            <p:ph type="title"/>
          </p:nvPr>
        </p:nvSpPr>
        <p:spPr/>
        <p:txBody>
          <a:bodyPr/>
          <a:lstStyle/>
          <a:p>
            <a:pPr eaLnBrk="1" hangingPunct="1"/>
            <a:endParaRPr lang="zh-CN" altLang="zh-CN" smtClean="0"/>
          </a:p>
        </p:txBody>
      </p:sp>
      <p:sp>
        <p:nvSpPr>
          <p:cNvPr id="93188" name="Rectangle 3"/>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t>由于条件限制，本案例的重点是网络连接属性设置及网络工具</a:t>
            </a:r>
            <a:r>
              <a:rPr lang="en-US" altLang="zh-CN"/>
              <a:t>ipconfig</a:t>
            </a:r>
            <a:r>
              <a:t>及</a:t>
            </a:r>
            <a:r>
              <a:rPr lang="en-US" altLang="zh-CN"/>
              <a:t>ping </a:t>
            </a:r>
            <a:r>
              <a:t>的使用</a:t>
            </a:r>
          </a:p>
          <a:p>
            <a:pPr marL="993775" lvl="1" eaLnBrk="1" hangingPunct="1"/>
            <a:r>
              <a:t> </a:t>
            </a:r>
            <a:r>
              <a:rPr>
                <a:hlinkClick r:id="rId2" action="ppaction://hlinksldjump"/>
              </a:rPr>
              <a:t>网络连接属性设置</a:t>
            </a:r>
            <a:endParaRPr/>
          </a:p>
          <a:p>
            <a:pPr marL="993775" lvl="1" eaLnBrk="1" hangingPunct="1"/>
            <a:r>
              <a:rPr>
                <a:hlinkClick r:id="rId3" action="ppaction://hlinksldjump"/>
              </a:rPr>
              <a:t>网络配置查看命令（ </a:t>
            </a:r>
            <a:r>
              <a:rPr lang="en-US" altLang="zh-CN">
                <a:hlinkClick r:id="rId3" action="ppaction://hlinksldjump"/>
              </a:rPr>
              <a:t>ipconfig</a:t>
            </a:r>
            <a:r>
              <a:rPr>
                <a:hlinkClick r:id="rId3" action="ppaction://hlinksldjump"/>
              </a:rPr>
              <a:t>）</a:t>
            </a:r>
            <a:endParaRPr/>
          </a:p>
          <a:p>
            <a:pPr marL="993775" lvl="1" eaLnBrk="1" hangingPunct="1"/>
            <a:r>
              <a:rPr>
                <a:hlinkClick r:id="rId4" action="ppaction://hlinksldjump"/>
              </a:rPr>
              <a:t>网络连通测试工具（</a:t>
            </a:r>
            <a:r>
              <a:rPr lang="en-US" altLang="zh-CN">
                <a:hlinkClick r:id="rId4" action="ppaction://hlinksldjump"/>
              </a:rPr>
              <a:t>ping </a:t>
            </a:r>
            <a:r>
              <a:rPr>
                <a:hlinkClick r:id="rId4" action="ppaction://hlinksldjump"/>
              </a:rPr>
              <a:t>）</a:t>
            </a:r>
            <a:endParaRPr/>
          </a:p>
          <a:p>
            <a:pPr marL="993775" lvl="1" eaLnBrk="1" hangingPunct="1"/>
            <a:endParaRPr/>
          </a:p>
          <a:p>
            <a:pPr marL="993775" lvl="1" eaLnBrk="1" hangingPunct="1"/>
            <a:endParaRPr lang="en-US" altLang="zh-CN"/>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50E5D090-1656-4EBB-A887-307977D5B0BD}" type="slidenum">
              <a:rPr lang="en-US" altLang="zh-CN"/>
              <a:pPr eaLnBrk="1" hangingPunct="1"/>
              <a:t>82</a:t>
            </a:fld>
            <a:endParaRPr lang="en-US" altLang="zh-CN"/>
          </a:p>
        </p:txBody>
      </p:sp>
      <p:sp>
        <p:nvSpPr>
          <p:cNvPr id="94211" name="Rectangle 4"/>
          <p:cNvSpPr>
            <a:spLocks noGrp="1" noChangeArrowheads="1"/>
          </p:cNvSpPr>
          <p:nvPr>
            <p:ph type="title"/>
          </p:nvPr>
        </p:nvSpPr>
        <p:spPr/>
        <p:txBody>
          <a:bodyPr/>
          <a:lstStyle/>
          <a:p>
            <a:pPr eaLnBrk="1" hangingPunct="1"/>
            <a:endParaRPr lang="zh-CN" altLang="zh-CN" smtClean="0"/>
          </a:p>
        </p:txBody>
      </p:sp>
      <p:sp>
        <p:nvSpPr>
          <p:cNvPr id="94212" name="Rectangle 5"/>
          <p:cNvSpPr>
            <a:spLocks noGrp="1" noChangeArrowheads="1"/>
          </p:cNvSpPr>
          <p:nvPr>
            <p:ph type="body" idx="1"/>
          </p:nvPr>
        </p:nvSpPr>
        <p:spPr>
          <a:xfrm>
            <a:off x="763588" y="1570038"/>
            <a:ext cx="8197850" cy="4535487"/>
          </a:xfrm>
        </p:spPr>
        <p:txBody>
          <a:bodyPr/>
          <a:lstStyle/>
          <a:p>
            <a:pPr marL="993775" lvl="1" eaLnBrk="1" hangingPunct="1">
              <a:buFont typeface="Wingdings" pitchFamily="2" charset="2"/>
              <a:buNone/>
            </a:pPr>
            <a:r>
              <a:rPr lang="en-US" altLang="zh-CN" dirty="0"/>
              <a:t>1</a:t>
            </a:r>
            <a:r>
              <a:rPr dirty="0"/>
              <a:t>．案例分析</a:t>
            </a:r>
          </a:p>
          <a:p>
            <a:pPr marL="652462" lvl="1" indent="0">
              <a:lnSpc>
                <a:spcPct val="150000"/>
              </a:lnSpc>
              <a:buNone/>
            </a:pPr>
            <a:r>
              <a:rPr lang="en-US" altLang="zh-CN" sz="2200" dirty="0" smtClean="0"/>
              <a:t>      </a:t>
            </a:r>
            <a:r>
              <a:rPr lang="zh-CN" altLang="zh-CN" sz="2200" dirty="0" smtClean="0"/>
              <a:t>根据</a:t>
            </a:r>
            <a:r>
              <a:rPr lang="zh-CN" altLang="zh-CN" sz="2200" dirty="0"/>
              <a:t>同学们的组网要求，可以将宿舍内几台计算机组成一个小型的星型局域网。以微型无线（有线）宽带路由器（如</a:t>
            </a:r>
            <a:r>
              <a:rPr lang="en-US" altLang="zh-CN" sz="2200" dirty="0"/>
              <a:t>D-LinK</a:t>
            </a:r>
            <a:r>
              <a:rPr lang="zh-CN" altLang="zh-CN" sz="2200" dirty="0"/>
              <a:t>、</a:t>
            </a:r>
            <a:r>
              <a:rPr lang="en-US" altLang="zh-CN" sz="2200" dirty="0"/>
              <a:t>TOTO LINK </a:t>
            </a:r>
            <a:r>
              <a:rPr lang="zh-CN" altLang="zh-CN" sz="2200" dirty="0"/>
              <a:t>等）作为中心点，通过直通线将各个结点连接起来（无线通过</a:t>
            </a:r>
            <a:r>
              <a:rPr lang="en-US" altLang="zh-CN" sz="2200" dirty="0"/>
              <a:t>Wifi</a:t>
            </a:r>
            <a:r>
              <a:rPr lang="zh-CN" altLang="zh-CN" sz="2200" dirty="0"/>
              <a:t>连接），将从外面接入的网线插入到路由器的</a:t>
            </a:r>
            <a:r>
              <a:rPr lang="en-US" altLang="zh-CN" sz="2200" dirty="0"/>
              <a:t>WAN</a:t>
            </a:r>
            <a:r>
              <a:rPr lang="zh-CN" altLang="zh-CN" sz="2200" dirty="0"/>
              <a:t>口上，宿舍的各台主机通过网线接入到路由器的</a:t>
            </a:r>
            <a:r>
              <a:rPr lang="en-US" altLang="zh-CN" sz="2200" dirty="0"/>
              <a:t>LAN</a:t>
            </a:r>
            <a:r>
              <a:rPr lang="zh-CN" altLang="zh-CN" sz="2200" dirty="0"/>
              <a:t>口上，然后对路由器及每台主机的连接进行适当的配置，这样就可以上网了。</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95236" name="Rectangle 3"/>
          <p:cNvSpPr>
            <a:spLocks noGrp="1" noChangeArrowheads="1"/>
          </p:cNvSpPr>
          <p:nvPr>
            <p:ph type="body" idx="1"/>
          </p:nvPr>
        </p:nvSpPr>
        <p:spPr/>
        <p:txBody>
          <a:bodyPr/>
          <a:lstStyle/>
          <a:p>
            <a:pPr marL="538162" lvl="1" indent="0">
              <a:buNone/>
            </a:pPr>
            <a:r>
              <a:rPr lang="en-US" altLang="zh-CN" dirty="0" smtClean="0"/>
              <a:t>2</a:t>
            </a:r>
            <a:r>
              <a:rPr lang="zh-CN" altLang="en-US" dirty="0" smtClean="0"/>
              <a:t>．相关知识点</a:t>
            </a:r>
          </a:p>
          <a:p>
            <a:pPr marL="538162" lvl="1" indent="0">
              <a:buNone/>
            </a:pPr>
            <a:r>
              <a:rPr lang="zh-CN" altLang="en-US" dirty="0" smtClean="0"/>
              <a:t>①组建局域网络的条件</a:t>
            </a:r>
          </a:p>
          <a:p>
            <a:pPr marL="538162" lvl="1" indent="0">
              <a:lnSpc>
                <a:spcPct val="150000"/>
              </a:lnSpc>
              <a:buNone/>
            </a:pPr>
            <a:r>
              <a:rPr lang="zh-CN" altLang="en-US" dirty="0" smtClean="0"/>
              <a:t>要组成一个小型局域网，需要为每一台计算机购买一块网卡，购买用于网络连接的直通（或其他类型的网线）网线，购买一台作为公共连接点的交换机或路由器等。</a:t>
            </a:r>
          </a:p>
          <a:p>
            <a:pPr marL="538162" lvl="1" indent="0">
              <a:lnSpc>
                <a:spcPct val="150000"/>
              </a:lnSpc>
              <a:buNone/>
            </a:pPr>
            <a:endParaRPr lang="zh-CN" altLang="en-US" dirty="0"/>
          </a:p>
        </p:txBody>
      </p:sp>
      <p:sp>
        <p:nvSpPr>
          <p:cNvPr id="95234"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02CDBE9E-E656-498D-A07D-22572CBC76E8}" type="slidenum">
              <a:rPr lang="en-US" altLang="zh-CN" smtClean="0"/>
              <a:pPr/>
              <a:t>83</a:t>
            </a:fld>
            <a:endParaRPr lang="en-US" altLang="zh-CN"/>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96260" name="Rectangle 3"/>
          <p:cNvSpPr>
            <a:spLocks noGrp="1" noChangeArrowheads="1"/>
          </p:cNvSpPr>
          <p:nvPr>
            <p:ph type="body" idx="1"/>
          </p:nvPr>
        </p:nvSpPr>
        <p:spPr/>
        <p:txBody>
          <a:bodyPr/>
          <a:lstStyle/>
          <a:p>
            <a:pPr marL="652462" lvl="1" indent="0">
              <a:buNone/>
            </a:pPr>
            <a:r>
              <a:rPr lang="zh-CN" altLang="en-US" dirty="0" smtClean="0"/>
              <a:t>② </a:t>
            </a:r>
            <a:r>
              <a:rPr lang="en-US" altLang="zh-CN" dirty="0" err="1" smtClean="0"/>
              <a:t>DHCP</a:t>
            </a:r>
            <a:r>
              <a:rPr lang="zh-CN" altLang="en-US" dirty="0" smtClean="0"/>
              <a:t> 服务器</a:t>
            </a:r>
          </a:p>
          <a:p>
            <a:pPr marL="652462" lvl="1" indent="0">
              <a:lnSpc>
                <a:spcPct val="150000"/>
              </a:lnSpc>
              <a:buNone/>
            </a:pPr>
            <a:r>
              <a:rPr lang="zh-CN" altLang="en-US" dirty="0" smtClean="0"/>
              <a:t>每台上网的主机都要有一个</a:t>
            </a:r>
            <a:r>
              <a:rPr lang="en-US" altLang="zh-CN" dirty="0" smtClean="0"/>
              <a:t>IP</a:t>
            </a:r>
            <a:r>
              <a:rPr lang="zh-CN" altLang="en-US" dirty="0" smtClean="0"/>
              <a:t>地址，</a:t>
            </a:r>
            <a:r>
              <a:rPr lang="en-US" altLang="zh-CN" dirty="0" smtClean="0"/>
              <a:t>IP</a:t>
            </a:r>
            <a:r>
              <a:rPr lang="zh-CN" altLang="en-US" dirty="0" smtClean="0"/>
              <a:t>地址可以由网络管理员人工分配，但这种方法容易造成</a:t>
            </a:r>
            <a:r>
              <a:rPr lang="en-US" altLang="zh-CN" dirty="0" smtClean="0"/>
              <a:t>IP</a:t>
            </a:r>
            <a:r>
              <a:rPr lang="zh-CN" altLang="en-US" dirty="0" smtClean="0"/>
              <a:t>地址冲突，且工作量大。</a:t>
            </a:r>
            <a:r>
              <a:rPr lang="en-US" altLang="zh-CN" dirty="0" smtClean="0"/>
              <a:t>IP</a:t>
            </a:r>
            <a:r>
              <a:rPr lang="zh-CN" altLang="en-US" dirty="0" smtClean="0"/>
              <a:t>地址也可以由一台称为</a:t>
            </a:r>
            <a:r>
              <a:rPr lang="en-US" altLang="zh-CN" dirty="0" err="1" smtClean="0"/>
              <a:t>DHCP</a:t>
            </a:r>
            <a:r>
              <a:rPr lang="zh-CN" altLang="en-US" dirty="0" smtClean="0"/>
              <a:t>服务器的主机来进行动态自动分配，这样每次自动分配给每一台用户主机的</a:t>
            </a:r>
            <a:r>
              <a:rPr lang="en-US" altLang="zh-CN" dirty="0" smtClean="0"/>
              <a:t>IP</a:t>
            </a:r>
            <a:r>
              <a:rPr lang="zh-CN" altLang="en-US" dirty="0" smtClean="0"/>
              <a:t>地址可能是不一样的。</a:t>
            </a:r>
          </a:p>
          <a:p>
            <a:pPr marL="0" indent="0">
              <a:buNone/>
            </a:pPr>
            <a:endParaRPr lang="zh-CN" altLang="en-US" dirty="0"/>
          </a:p>
        </p:txBody>
      </p:sp>
      <p:sp>
        <p:nvSpPr>
          <p:cNvPr id="96258"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3B16B3DF-1826-4C4E-AFD9-05DF125DA478}" type="slidenum">
              <a:rPr lang="en-US" altLang="zh-CN" smtClean="0"/>
              <a:pPr/>
              <a:t>84</a:t>
            </a:fld>
            <a:endParaRPr lang="en-US" altLang="zh-CN"/>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E723568C-3A61-4A5E-8773-C2310C28D680}" type="slidenum">
              <a:rPr lang="en-US" altLang="zh-CN"/>
              <a:pPr eaLnBrk="1" hangingPunct="1"/>
              <a:t>85</a:t>
            </a:fld>
            <a:endParaRPr lang="en-US" altLang="zh-CN"/>
          </a:p>
        </p:txBody>
      </p:sp>
      <p:sp>
        <p:nvSpPr>
          <p:cNvPr id="97283" name="Rectangle 2"/>
          <p:cNvSpPr>
            <a:spLocks noGrp="1" noChangeArrowheads="1"/>
          </p:cNvSpPr>
          <p:nvPr>
            <p:ph type="title"/>
          </p:nvPr>
        </p:nvSpPr>
        <p:spPr/>
        <p:txBody>
          <a:bodyPr/>
          <a:lstStyle/>
          <a:p>
            <a:pPr eaLnBrk="1" hangingPunct="1"/>
            <a:endParaRPr lang="zh-CN" altLang="zh-CN" smtClean="0"/>
          </a:p>
        </p:txBody>
      </p:sp>
      <p:sp>
        <p:nvSpPr>
          <p:cNvPr id="97284" name="Rectangle 3"/>
          <p:cNvSpPr>
            <a:spLocks noGrp="1" noChangeArrowheads="1"/>
          </p:cNvSpPr>
          <p:nvPr>
            <p:ph type="body" idx="1"/>
          </p:nvPr>
        </p:nvSpPr>
        <p:spPr>
          <a:xfrm>
            <a:off x="763588" y="1570038"/>
            <a:ext cx="8197850" cy="4535487"/>
          </a:xfrm>
        </p:spPr>
        <p:txBody>
          <a:bodyPr/>
          <a:lstStyle/>
          <a:p>
            <a:pPr lvl="2" eaLnBrk="1" hangingPunct="1">
              <a:lnSpc>
                <a:spcPct val="110000"/>
              </a:lnSpc>
              <a:buFont typeface="Wingdings" pitchFamily="2" charset="2"/>
              <a:buNone/>
            </a:pPr>
            <a:r>
              <a:rPr lang="en-US" altLang="zh-CN" dirty="0"/>
              <a:t>③</a:t>
            </a:r>
            <a:r>
              <a:rPr dirty="0"/>
              <a:t>双绞线的制作方法</a:t>
            </a:r>
          </a:p>
          <a:p>
            <a:pPr lvl="2" eaLnBrk="1" hangingPunct="1">
              <a:lnSpc>
                <a:spcPct val="110000"/>
              </a:lnSpc>
              <a:buFont typeface="Wingdings" pitchFamily="2" charset="2"/>
              <a:buNone/>
            </a:pPr>
            <a:endParaRPr dirty="0"/>
          </a:p>
          <a:p>
            <a:pPr lvl="2" eaLnBrk="1" hangingPunct="1">
              <a:lnSpc>
                <a:spcPct val="110000"/>
              </a:lnSpc>
              <a:buFont typeface="Wingdings" pitchFamily="2" charset="2"/>
              <a:buNone/>
            </a:pPr>
            <a:endParaRPr dirty="0"/>
          </a:p>
          <a:p>
            <a:pPr lvl="2" eaLnBrk="1" hangingPunct="1">
              <a:lnSpc>
                <a:spcPct val="110000"/>
              </a:lnSpc>
              <a:buFont typeface="Wingdings" pitchFamily="2" charset="2"/>
              <a:buNone/>
            </a:pPr>
            <a:endParaRPr dirty="0"/>
          </a:p>
          <a:p>
            <a:pPr lvl="2" eaLnBrk="1" hangingPunct="1">
              <a:lnSpc>
                <a:spcPct val="110000"/>
              </a:lnSpc>
              <a:buFont typeface="Wingdings" pitchFamily="2" charset="2"/>
              <a:buNone/>
            </a:pPr>
            <a:endParaRPr dirty="0"/>
          </a:p>
          <a:p>
            <a:pPr lvl="2" eaLnBrk="1" hangingPunct="1">
              <a:lnSpc>
                <a:spcPct val="110000"/>
              </a:lnSpc>
              <a:buFont typeface="Wingdings" pitchFamily="2" charset="2"/>
              <a:buNone/>
            </a:pPr>
            <a:endParaRPr dirty="0"/>
          </a:p>
          <a:p>
            <a:pPr lvl="2" eaLnBrk="1" hangingPunct="1">
              <a:lnSpc>
                <a:spcPct val="110000"/>
              </a:lnSpc>
              <a:buFont typeface="Wingdings" pitchFamily="2" charset="2"/>
              <a:buNone/>
            </a:pPr>
            <a:endParaRPr dirty="0"/>
          </a:p>
          <a:p>
            <a:pPr lvl="2" eaLnBrk="1" hangingPunct="1">
              <a:lnSpc>
                <a:spcPct val="110000"/>
              </a:lnSpc>
              <a:buFont typeface="Wingdings" pitchFamily="2" charset="2"/>
              <a:buNone/>
            </a:pPr>
            <a:endParaRPr dirty="0"/>
          </a:p>
          <a:p>
            <a:pPr lvl="2" eaLnBrk="1" hangingPunct="1">
              <a:lnSpc>
                <a:spcPct val="110000"/>
              </a:lnSpc>
              <a:buFont typeface="Wingdings" pitchFamily="2" charset="2"/>
              <a:buNone/>
            </a:pPr>
            <a:endParaRPr lang="en-US" dirty="0" smtClean="0"/>
          </a:p>
          <a:p>
            <a:pPr lvl="2" eaLnBrk="1" hangingPunct="1">
              <a:lnSpc>
                <a:spcPct val="110000"/>
              </a:lnSpc>
              <a:buFont typeface="Wingdings" pitchFamily="2" charset="2"/>
              <a:buNone/>
            </a:pPr>
            <a:r>
              <a:rPr dirty="0" smtClean="0"/>
              <a:t>详细步骤请参考书</a:t>
            </a:r>
            <a:endParaRPr dirty="0"/>
          </a:p>
        </p:txBody>
      </p:sp>
      <p:pic>
        <p:nvPicPr>
          <p:cNvPr id="9728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2834" y="2132856"/>
            <a:ext cx="6335712" cy="320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D939E51-86B0-45C7-9207-198BF0ECB0ED}" type="slidenum">
              <a:rPr lang="en-US" altLang="zh-CN"/>
              <a:pPr eaLnBrk="1" hangingPunct="1"/>
              <a:t>86</a:t>
            </a:fld>
            <a:endParaRPr lang="en-US" altLang="zh-CN"/>
          </a:p>
        </p:txBody>
      </p:sp>
      <p:sp>
        <p:nvSpPr>
          <p:cNvPr id="98307" name="Rectangle 2"/>
          <p:cNvSpPr>
            <a:spLocks noGrp="1" noChangeArrowheads="1"/>
          </p:cNvSpPr>
          <p:nvPr>
            <p:ph type="title"/>
          </p:nvPr>
        </p:nvSpPr>
        <p:spPr/>
        <p:txBody>
          <a:bodyPr/>
          <a:lstStyle/>
          <a:p>
            <a:pPr eaLnBrk="1" hangingPunct="1"/>
            <a:endParaRPr lang="zh-CN" altLang="zh-CN" smtClean="0"/>
          </a:p>
        </p:txBody>
      </p:sp>
      <p:sp>
        <p:nvSpPr>
          <p:cNvPr id="98308" name="Rectangle 3"/>
          <p:cNvSpPr>
            <a:spLocks noGrp="1" noChangeArrowheads="1"/>
          </p:cNvSpPr>
          <p:nvPr>
            <p:ph type="body" idx="1"/>
          </p:nvPr>
        </p:nvSpPr>
        <p:spPr>
          <a:xfrm>
            <a:off x="763588" y="1570038"/>
            <a:ext cx="8197850" cy="4535487"/>
          </a:xfrm>
        </p:spPr>
        <p:txBody>
          <a:bodyPr/>
          <a:lstStyle/>
          <a:p>
            <a:pPr marL="993775" lvl="1" algn="just" eaLnBrk="1" hangingPunct="1">
              <a:buFont typeface="Wingdings" pitchFamily="2" charset="2"/>
              <a:buNone/>
            </a:pPr>
            <a:r>
              <a:rPr lang="en-US" altLang="zh-CN" dirty="0"/>
              <a:t>3</a:t>
            </a:r>
            <a:r>
              <a:rPr dirty="0"/>
              <a:t>．</a:t>
            </a:r>
            <a:r>
              <a:rPr dirty="0" smtClean="0"/>
              <a:t>实现方法</a:t>
            </a:r>
            <a:endParaRPr lang="en-US" dirty="0" smtClean="0"/>
          </a:p>
          <a:p>
            <a:pPr marL="0" indent="0">
              <a:buNone/>
            </a:pPr>
            <a:r>
              <a:rPr lang="zh-CN" altLang="zh-CN" sz="2000" dirty="0"/>
              <a:t>①主机与路由器的连接</a:t>
            </a:r>
          </a:p>
          <a:p>
            <a:pPr marL="0" indent="0">
              <a:buNone/>
            </a:pPr>
            <a:r>
              <a:rPr lang="en-US" altLang="zh-CN" sz="2200" dirty="0" smtClean="0"/>
              <a:t>      </a:t>
            </a:r>
            <a:r>
              <a:rPr lang="zh-CN" altLang="zh-CN" sz="2200" dirty="0" smtClean="0"/>
              <a:t>将</a:t>
            </a:r>
            <a:r>
              <a:rPr lang="zh-CN" altLang="zh-CN" sz="2200" dirty="0"/>
              <a:t>从校园网接入到宿舍的网线直接插入到路由器的</a:t>
            </a:r>
            <a:r>
              <a:rPr lang="en-US" altLang="zh-CN" sz="2200" dirty="0"/>
              <a:t>WAN </a:t>
            </a:r>
            <a:r>
              <a:rPr lang="zh-CN" altLang="zh-CN" sz="2200" dirty="0"/>
              <a:t>端口，用直通线将电脑与路由器的</a:t>
            </a:r>
            <a:r>
              <a:rPr lang="en-US" altLang="zh-CN" sz="2200" dirty="0"/>
              <a:t>LAN</a:t>
            </a:r>
            <a:r>
              <a:rPr lang="zh-CN" altLang="zh-CN" sz="2200" dirty="0"/>
              <a:t>端口相连接，接通路由器的电源及启动各台主机，若</a:t>
            </a:r>
            <a:r>
              <a:rPr lang="en-US" altLang="zh-CN" sz="2200" dirty="0"/>
              <a:t>WAN</a:t>
            </a:r>
            <a:r>
              <a:rPr lang="zh-CN" altLang="zh-CN" sz="2200" dirty="0"/>
              <a:t>口的指示灯及各</a:t>
            </a:r>
            <a:r>
              <a:rPr lang="en-US" altLang="zh-CN" sz="2200" dirty="0"/>
              <a:t> LAN </a:t>
            </a:r>
            <a:r>
              <a:rPr lang="zh-CN" altLang="zh-CN" sz="2200" dirty="0"/>
              <a:t>端口对应的指示灯亮，说明连接正确，否则连接可能有问题。</a:t>
            </a:r>
          </a:p>
          <a:p>
            <a:pPr marL="0" indent="0">
              <a:buNone/>
            </a:pPr>
            <a:r>
              <a:rPr lang="en-US" altLang="zh-CN" sz="2200" dirty="0" smtClean="0"/>
              <a:t>     </a:t>
            </a:r>
            <a:r>
              <a:rPr lang="zh-CN" altLang="zh-CN" sz="2200" dirty="0" smtClean="0"/>
              <a:t>若</a:t>
            </a:r>
            <a:r>
              <a:rPr lang="zh-CN" altLang="zh-CN" sz="2200" dirty="0"/>
              <a:t>家庭通过</a:t>
            </a:r>
            <a:r>
              <a:rPr lang="en-US" altLang="zh-CN" sz="2200" dirty="0"/>
              <a:t>ADSL /Cable Modem </a:t>
            </a:r>
            <a:r>
              <a:rPr lang="zh-CN" altLang="zh-CN" sz="2200" dirty="0"/>
              <a:t>上网，将直通线的一端插入</a:t>
            </a:r>
            <a:r>
              <a:rPr lang="en-US" altLang="zh-CN" sz="2200" dirty="0"/>
              <a:t>D-LINK DI-504</a:t>
            </a:r>
            <a:r>
              <a:rPr lang="zh-CN" altLang="zh-CN" sz="2200" dirty="0"/>
              <a:t>后面板上的</a:t>
            </a:r>
            <a:r>
              <a:rPr lang="en-US" altLang="zh-CN" sz="2200" dirty="0"/>
              <a:t>WAN</a:t>
            </a:r>
            <a:r>
              <a:rPr lang="zh-CN" altLang="zh-CN" sz="2200" dirty="0"/>
              <a:t>端口，另一端插入您</a:t>
            </a:r>
            <a:r>
              <a:rPr lang="en-US" altLang="zh-CN" sz="2200" dirty="0"/>
              <a:t>ADSL /Cable Modem</a:t>
            </a:r>
            <a:r>
              <a:rPr lang="zh-CN" altLang="zh-CN" sz="2200" dirty="0"/>
              <a:t>的端口上，用直通线将电脑与路由器的</a:t>
            </a:r>
            <a:r>
              <a:rPr lang="en-US" altLang="zh-CN" sz="2200" dirty="0"/>
              <a:t>LAN</a:t>
            </a:r>
            <a:r>
              <a:rPr lang="zh-CN" altLang="zh-CN" sz="2200" dirty="0"/>
              <a:t>端口相连接。局域网连接如图</a:t>
            </a:r>
            <a:r>
              <a:rPr lang="en-US" altLang="zh-CN" sz="2200" dirty="0"/>
              <a:t>6-24</a:t>
            </a:r>
            <a:r>
              <a:rPr lang="zh-CN" altLang="zh-CN" sz="2200" dirty="0"/>
              <a:t>所示</a:t>
            </a:r>
          </a:p>
          <a:p>
            <a:pPr marL="993775" lvl="1" algn="just" eaLnBrk="1" hangingPunct="1">
              <a:buFont typeface="Wingdings" pitchFamily="2" charset="2"/>
              <a:buNone/>
            </a:pPr>
            <a:endParaRPr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425C721-B3D5-4348-A42C-4E0063C389FD}" type="slidenum">
              <a:rPr lang="en-US" altLang="zh-CN"/>
              <a:pPr eaLnBrk="1" hangingPunct="1"/>
              <a:t>87</a:t>
            </a:fld>
            <a:endParaRPr lang="en-US" altLang="zh-CN"/>
          </a:p>
        </p:txBody>
      </p:sp>
      <p:sp>
        <p:nvSpPr>
          <p:cNvPr id="99331" name="Rectangle 2"/>
          <p:cNvSpPr>
            <a:spLocks noGrp="1" noChangeArrowheads="1"/>
          </p:cNvSpPr>
          <p:nvPr>
            <p:ph type="title"/>
          </p:nvPr>
        </p:nvSpPr>
        <p:spPr/>
        <p:txBody>
          <a:bodyPr/>
          <a:lstStyle/>
          <a:p>
            <a:pPr eaLnBrk="1" hangingPunct="1"/>
            <a:endParaRPr lang="zh-CN" altLang="zh-CN" smtClean="0"/>
          </a:p>
        </p:txBody>
      </p:sp>
      <p:sp>
        <p:nvSpPr>
          <p:cNvPr id="99332" name="Rectangle 3"/>
          <p:cNvSpPr>
            <a:spLocks noGrp="1" noChangeArrowheads="1"/>
          </p:cNvSpPr>
          <p:nvPr>
            <p:ph type="body" idx="1"/>
          </p:nvPr>
        </p:nvSpPr>
        <p:spPr>
          <a:xfrm>
            <a:off x="763588" y="1570038"/>
            <a:ext cx="8197850" cy="4535487"/>
          </a:xfrm>
        </p:spPr>
        <p:txBody>
          <a:bodyPr/>
          <a:lstStyle/>
          <a:p>
            <a:pPr eaLnBrk="1" hangingPunct="1"/>
            <a:endParaRPr altLang="zh-CN"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417" y="1772816"/>
            <a:ext cx="5040560" cy="3848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31AFC19-C154-46BB-B098-E2E0837F8E8C}" type="slidenum">
              <a:rPr lang="en-US" altLang="zh-CN"/>
              <a:pPr eaLnBrk="1" hangingPunct="1"/>
              <a:t>88</a:t>
            </a:fld>
            <a:endParaRPr lang="en-US" altLang="zh-CN"/>
          </a:p>
        </p:txBody>
      </p:sp>
      <p:sp>
        <p:nvSpPr>
          <p:cNvPr id="100355" name="Rectangle 2"/>
          <p:cNvSpPr>
            <a:spLocks noGrp="1" noChangeArrowheads="1"/>
          </p:cNvSpPr>
          <p:nvPr>
            <p:ph type="title"/>
          </p:nvPr>
        </p:nvSpPr>
        <p:spPr/>
        <p:txBody>
          <a:bodyPr/>
          <a:lstStyle/>
          <a:p>
            <a:pPr eaLnBrk="1" hangingPunct="1"/>
            <a:endParaRPr lang="zh-CN" altLang="zh-CN" smtClean="0"/>
          </a:p>
        </p:txBody>
      </p:sp>
      <p:sp>
        <p:nvSpPr>
          <p:cNvPr id="100356" name="Rectangle 3"/>
          <p:cNvSpPr>
            <a:spLocks noGrp="1" noChangeArrowheads="1"/>
          </p:cNvSpPr>
          <p:nvPr>
            <p:ph type="body" idx="1"/>
          </p:nvPr>
        </p:nvSpPr>
        <p:spPr>
          <a:xfrm>
            <a:off x="763588" y="1570038"/>
            <a:ext cx="8197850" cy="4535487"/>
          </a:xfrm>
        </p:spPr>
        <p:txBody>
          <a:bodyPr/>
          <a:lstStyle/>
          <a:p>
            <a:pPr marL="0" indent="0">
              <a:buNone/>
            </a:pPr>
            <a:r>
              <a:rPr lang="zh-CN" altLang="zh-CN" sz="2200" dirty="0"/>
              <a:t>②路由器设置</a:t>
            </a:r>
          </a:p>
          <a:p>
            <a:pPr marL="0" indent="0">
              <a:buNone/>
            </a:pPr>
            <a:r>
              <a:rPr lang="en-US" altLang="zh-CN" sz="2200" dirty="0" smtClean="0"/>
              <a:t>      </a:t>
            </a:r>
            <a:r>
              <a:rPr lang="zh-CN" altLang="zh-CN" sz="2200" dirty="0" smtClean="0"/>
              <a:t>下面</a:t>
            </a:r>
            <a:r>
              <a:rPr lang="zh-CN" altLang="zh-CN" sz="2200" dirty="0"/>
              <a:t>以</a:t>
            </a:r>
            <a:r>
              <a:rPr lang="en-US" altLang="zh-CN" sz="2200" dirty="0"/>
              <a:t>TOTO LINK  N300RU </a:t>
            </a:r>
            <a:r>
              <a:rPr lang="zh-CN" altLang="zh-CN" sz="2200" dirty="0"/>
              <a:t>无线路由器的配置为例说明路由器的设置方法，其它微型宽带路由器的配置大同小异，接照说明书进行设置即可。操作步骤如下：</a:t>
            </a:r>
          </a:p>
          <a:p>
            <a:pPr marL="538162" lvl="1" indent="0">
              <a:buNone/>
            </a:pPr>
            <a:r>
              <a:rPr lang="zh-CN" altLang="zh-CN" sz="2200" dirty="0"/>
              <a:t>在打开</a:t>
            </a:r>
            <a:r>
              <a:rPr lang="en-US" altLang="zh-CN" sz="2200" dirty="0"/>
              <a:t>IE</a:t>
            </a:r>
            <a:r>
              <a:rPr lang="zh-CN" altLang="zh-CN" sz="2200" dirty="0"/>
              <a:t>浏览器，在地址栏中键入</a:t>
            </a:r>
            <a:r>
              <a:rPr lang="en-US" altLang="zh-CN" sz="2200" dirty="0"/>
              <a:t>“http://192.168.0.1”</a:t>
            </a:r>
            <a:r>
              <a:rPr lang="zh-CN" altLang="zh-CN" sz="2200" dirty="0"/>
              <a:t>，弹出登录窗口，在用户名框中，输入“</a:t>
            </a:r>
            <a:r>
              <a:rPr lang="en-US" altLang="zh-CN" sz="2200" dirty="0"/>
              <a:t>admin</a:t>
            </a:r>
            <a:r>
              <a:rPr lang="zh-CN" altLang="zh-CN" sz="2200" dirty="0"/>
              <a:t>”，密码为</a:t>
            </a:r>
            <a:r>
              <a:rPr lang="en-US" altLang="zh-CN" sz="2200" dirty="0"/>
              <a:t>admin</a:t>
            </a:r>
            <a:r>
              <a:rPr lang="zh-CN" altLang="zh-CN" sz="2200" dirty="0"/>
              <a:t>（其它路由器看说明书），如图于</a:t>
            </a:r>
            <a:r>
              <a:rPr lang="en-US" altLang="zh-CN" sz="2200" dirty="0"/>
              <a:t>6-25</a:t>
            </a:r>
            <a:r>
              <a:rPr lang="zh-CN" altLang="zh-CN" sz="2200" dirty="0"/>
              <a:t>所示，单击“登录”按钮，进入</a:t>
            </a:r>
            <a:r>
              <a:rPr lang="en-US" altLang="zh-CN" sz="2200" dirty="0"/>
              <a:t>TOTOLINK </a:t>
            </a:r>
            <a:r>
              <a:rPr lang="zh-CN" altLang="zh-CN" sz="2200" dirty="0"/>
              <a:t>路由器一键设置页面，如图</a:t>
            </a:r>
            <a:r>
              <a:rPr lang="en-US" altLang="zh-CN" sz="2200" dirty="0"/>
              <a:t>6-26</a:t>
            </a:r>
            <a:r>
              <a:rPr lang="zh-CN" altLang="zh-CN" sz="2200" dirty="0"/>
              <a:t>所示。</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D15C9A6D-3933-4998-AC4C-2730F855650E}" type="slidenum">
              <a:rPr lang="en-US" altLang="zh-CN"/>
              <a:pPr eaLnBrk="1" hangingPunct="1"/>
              <a:t>89</a:t>
            </a:fld>
            <a:endParaRPr lang="en-US" altLang="zh-CN"/>
          </a:p>
        </p:txBody>
      </p:sp>
      <p:sp>
        <p:nvSpPr>
          <p:cNvPr id="101379" name="Rectangle 2"/>
          <p:cNvSpPr>
            <a:spLocks noGrp="1" noChangeArrowheads="1"/>
          </p:cNvSpPr>
          <p:nvPr>
            <p:ph type="title"/>
          </p:nvPr>
        </p:nvSpPr>
        <p:spPr/>
        <p:txBody>
          <a:bodyPr/>
          <a:lstStyle/>
          <a:p>
            <a:pPr eaLnBrk="1" hangingPunct="1"/>
            <a:endParaRPr lang="zh-CN" altLang="zh-CN" smtClean="0"/>
          </a:p>
        </p:txBody>
      </p:sp>
      <p:sp>
        <p:nvSpPr>
          <p:cNvPr id="101380" name="Rectangle 3"/>
          <p:cNvSpPr>
            <a:spLocks noGrp="1" noChangeArrowheads="1"/>
          </p:cNvSpPr>
          <p:nvPr>
            <p:ph type="body" idx="1"/>
          </p:nvPr>
        </p:nvSpPr>
        <p:spPr>
          <a:xfrm>
            <a:off x="763588" y="1570038"/>
            <a:ext cx="8197850" cy="4535487"/>
          </a:xfrm>
        </p:spPr>
        <p:txBody>
          <a:bodyPr/>
          <a:lstStyle/>
          <a:p>
            <a:pPr lvl="1"/>
            <a:r>
              <a:rPr lang="zh-CN" altLang="zh-CN" dirty="0"/>
              <a:t>广域网设置</a:t>
            </a:r>
          </a:p>
          <a:p>
            <a:pPr marL="538162" lvl="1" indent="0">
              <a:buNone/>
            </a:pPr>
            <a:r>
              <a:rPr lang="zh-CN" altLang="zh-CN" sz="2200" dirty="0"/>
              <a:t>单击“一键设置”，单击“应用”按钮。单击“网络设置”，单击“广域网设置”</a:t>
            </a:r>
            <a:r>
              <a:rPr lang="en-US" altLang="zh-CN" sz="2200" dirty="0"/>
              <a:t>:WAN</a:t>
            </a:r>
            <a:r>
              <a:rPr lang="zh-CN" altLang="zh-CN" sz="2200" dirty="0"/>
              <a:t>连接方式选择</a:t>
            </a:r>
            <a:r>
              <a:rPr lang="en-US" altLang="zh-CN" sz="2200" dirty="0"/>
              <a:t>DHCP</a:t>
            </a:r>
            <a:r>
              <a:rPr lang="zh-CN" altLang="zh-CN" sz="2200" dirty="0"/>
              <a:t>，</a:t>
            </a:r>
            <a:r>
              <a:rPr lang="en-US" altLang="zh-CN" sz="2200" dirty="0"/>
              <a:t>DNS</a:t>
            </a:r>
            <a:r>
              <a:rPr lang="zh-CN" altLang="zh-CN" sz="2200" dirty="0"/>
              <a:t>设置：</a:t>
            </a:r>
            <a:r>
              <a:rPr lang="en-US" altLang="zh-CN" sz="2200" dirty="0"/>
              <a:t>DNS</a:t>
            </a:r>
            <a:r>
              <a:rPr lang="zh-CN" altLang="zh-CN" sz="2200" dirty="0"/>
              <a:t>模式选择自动获取</a:t>
            </a:r>
            <a:r>
              <a:rPr lang="en-US" altLang="zh-CN" sz="2200" dirty="0"/>
              <a:t>DNS</a:t>
            </a:r>
            <a:r>
              <a:rPr lang="zh-CN" altLang="zh-CN" sz="2200" dirty="0"/>
              <a:t>，如果指定</a:t>
            </a:r>
            <a:r>
              <a:rPr lang="en-US" altLang="zh-CN" sz="2200" dirty="0"/>
              <a:t>DNS </a:t>
            </a:r>
            <a:r>
              <a:rPr lang="zh-CN" altLang="zh-CN" sz="2200" dirty="0"/>
              <a:t>，则选择手动设置</a:t>
            </a:r>
            <a:r>
              <a:rPr lang="en-US" altLang="zh-CN" sz="2200" dirty="0"/>
              <a:t>DNS </a:t>
            </a:r>
            <a:r>
              <a:rPr lang="zh-CN" altLang="zh-CN" sz="2200" dirty="0"/>
              <a:t>并输入首选</a:t>
            </a:r>
            <a:r>
              <a:rPr lang="en-US" altLang="zh-CN" sz="2200" dirty="0"/>
              <a:t>DNS </a:t>
            </a:r>
            <a:r>
              <a:rPr lang="zh-CN" altLang="zh-CN" sz="2200" dirty="0"/>
              <a:t>和备选</a:t>
            </a:r>
            <a:r>
              <a:rPr lang="en-US" altLang="zh-CN" sz="2200" dirty="0"/>
              <a:t>DNS </a:t>
            </a:r>
            <a:r>
              <a:rPr lang="zh-CN" altLang="zh-CN" sz="2200" dirty="0"/>
              <a:t>网址，如图</a:t>
            </a:r>
            <a:r>
              <a:rPr lang="en-US" altLang="zh-CN" sz="2200" dirty="0"/>
              <a:t>6-26</a:t>
            </a:r>
            <a:r>
              <a:rPr lang="zh-CN" altLang="zh-CN" sz="2200" dirty="0"/>
              <a:t>所示。</a:t>
            </a:r>
          </a:p>
          <a:p>
            <a:pPr lvl="1"/>
            <a:r>
              <a:rPr lang="zh-CN" altLang="zh-CN" dirty="0"/>
              <a:t>局域网设置：局域网设置如图</a:t>
            </a:r>
            <a:r>
              <a:rPr lang="en-US" altLang="zh-CN" dirty="0"/>
              <a:t>6-27</a:t>
            </a:r>
            <a:r>
              <a:rPr lang="zh-CN" altLang="zh-CN" dirty="0"/>
              <a:t>所示，</a:t>
            </a:r>
            <a:r>
              <a:rPr lang="en-US" altLang="zh-CN" dirty="0"/>
              <a:t>DHCP </a:t>
            </a:r>
            <a:r>
              <a:rPr lang="zh-CN" altLang="zh-CN" dirty="0"/>
              <a:t>服务器选择“启用”。</a:t>
            </a:r>
          </a:p>
          <a:p>
            <a:pPr eaLnBrk="1" hangingPunct="1"/>
            <a:endParaRPr altLang="zh-CN"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1FC094A3-5CFE-4EBB-816D-9E5A348E7842}" type="slidenum">
              <a:rPr lang="en-US" altLang="zh-CN"/>
              <a:pPr eaLnBrk="1" hangingPunct="1"/>
              <a:t>9</a:t>
            </a:fld>
            <a:endParaRPr lang="en-US" altLang="zh-CN"/>
          </a:p>
        </p:txBody>
      </p:sp>
      <p:sp>
        <p:nvSpPr>
          <p:cNvPr id="10243" name="Rectangle 2"/>
          <p:cNvSpPr>
            <a:spLocks noGrp="1" noChangeArrowheads="1"/>
          </p:cNvSpPr>
          <p:nvPr>
            <p:ph type="title"/>
          </p:nvPr>
        </p:nvSpPr>
        <p:spPr/>
        <p:txBody>
          <a:bodyPr/>
          <a:lstStyle/>
          <a:p>
            <a:pPr eaLnBrk="1" hangingPunct="1"/>
            <a:endParaRPr lang="zh-CN" altLang="zh-CN" smtClean="0"/>
          </a:p>
        </p:txBody>
      </p:sp>
      <p:sp>
        <p:nvSpPr>
          <p:cNvPr id="10244" name="Rectangle 3"/>
          <p:cNvSpPr>
            <a:spLocks noGrp="1" noChangeArrowheads="1"/>
          </p:cNvSpPr>
          <p:nvPr>
            <p:ph type="body" idx="1"/>
          </p:nvPr>
        </p:nvSpPr>
        <p:spPr>
          <a:xfrm>
            <a:off x="763588" y="1570038"/>
            <a:ext cx="8197850" cy="4535487"/>
          </a:xfrm>
        </p:spPr>
        <p:txBody>
          <a:bodyPr/>
          <a:lstStyle/>
          <a:p>
            <a:pPr algn="just" eaLnBrk="1" hangingPunct="1">
              <a:buFont typeface="Wingdings" pitchFamily="2" charset="2"/>
              <a:buNone/>
            </a:pPr>
            <a:r>
              <a:rPr dirty="0"/>
              <a:t>（三）  计算机网络的拓扑结构</a:t>
            </a:r>
          </a:p>
          <a:p>
            <a:pPr marL="993775" lvl="1" eaLnBrk="1" hangingPunct="1">
              <a:buFont typeface="Wingdings" pitchFamily="2" charset="2"/>
              <a:buNone/>
            </a:pPr>
            <a:r>
              <a:rPr dirty="0"/>
              <a:t>计算机网络的拓扑结构是指网络中各个节点相互连接的形式，在局域网中确切地讲就是服务器、工作站和电缆等的连接形式。</a:t>
            </a:r>
          </a:p>
          <a:p>
            <a:pPr marL="993775" lvl="1" eaLnBrk="1" hangingPunct="1"/>
            <a:r>
              <a:rPr dirty="0"/>
              <a:t>网络的拓扑结构有多种，常见的有</a:t>
            </a:r>
            <a:r>
              <a:rPr dirty="0">
                <a:solidFill>
                  <a:srgbClr val="FF0000"/>
                </a:solidFill>
              </a:rPr>
              <a:t>星形</a:t>
            </a:r>
            <a:r>
              <a:rPr dirty="0"/>
              <a:t>、</a:t>
            </a:r>
            <a:r>
              <a:rPr dirty="0">
                <a:solidFill>
                  <a:srgbClr val="FF0000"/>
                </a:solidFill>
              </a:rPr>
              <a:t>总线形、环形、树形、网状形</a:t>
            </a:r>
            <a:r>
              <a:rPr dirty="0"/>
              <a:t>等，如图</a:t>
            </a:r>
            <a:r>
              <a:rPr lang="en-US" altLang="zh-CN" dirty="0"/>
              <a:t>6-2</a:t>
            </a:r>
            <a:r>
              <a:rPr dirty="0"/>
              <a:t>所示。</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81AAD71C-B426-4936-8EC9-FB9E6EF70920}" type="slidenum">
              <a:rPr lang="en-US" altLang="zh-CN"/>
              <a:pPr eaLnBrk="1" hangingPunct="1"/>
              <a:t>90</a:t>
            </a:fld>
            <a:endParaRPr lang="en-US" altLang="zh-CN"/>
          </a:p>
        </p:txBody>
      </p:sp>
      <p:sp>
        <p:nvSpPr>
          <p:cNvPr id="102403" name="Rectangle 2"/>
          <p:cNvSpPr>
            <a:spLocks noGrp="1" noChangeArrowheads="1"/>
          </p:cNvSpPr>
          <p:nvPr>
            <p:ph type="title"/>
          </p:nvPr>
        </p:nvSpPr>
        <p:spPr/>
        <p:txBody>
          <a:bodyPr/>
          <a:lstStyle/>
          <a:p>
            <a:pPr eaLnBrk="1" hangingPunct="1"/>
            <a:endParaRPr lang="zh-CN" altLang="zh-CN" smtClean="0"/>
          </a:p>
        </p:txBody>
      </p:sp>
      <p:sp>
        <p:nvSpPr>
          <p:cNvPr id="102404" name="Rectangle 3"/>
          <p:cNvSpPr>
            <a:spLocks noGrp="1" noChangeArrowheads="1"/>
          </p:cNvSpPr>
          <p:nvPr>
            <p:ph type="body" idx="1"/>
          </p:nvPr>
        </p:nvSpPr>
        <p:spPr>
          <a:xfrm>
            <a:off x="763588" y="1570038"/>
            <a:ext cx="8197850" cy="4535487"/>
          </a:xfrm>
        </p:spPr>
        <p:txBody>
          <a:bodyPr/>
          <a:lstStyle/>
          <a:p>
            <a:pPr eaLnBrk="1" hangingPunct="1"/>
            <a:endParaRPr altLang="zh-CN"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330723"/>
            <a:ext cx="3312368"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2035448"/>
            <a:ext cx="4972050" cy="352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3B3448CD-7D0F-4EE2-8822-7D40C7174507}" type="slidenum">
              <a:rPr lang="en-US" altLang="zh-CN"/>
              <a:pPr eaLnBrk="1" hangingPunct="1"/>
              <a:t>91</a:t>
            </a:fld>
            <a:endParaRPr lang="en-US" altLang="zh-CN"/>
          </a:p>
        </p:txBody>
      </p:sp>
      <p:sp>
        <p:nvSpPr>
          <p:cNvPr id="103427" name="Rectangle 2"/>
          <p:cNvSpPr>
            <a:spLocks noGrp="1" noChangeArrowheads="1"/>
          </p:cNvSpPr>
          <p:nvPr>
            <p:ph type="title"/>
          </p:nvPr>
        </p:nvSpPr>
        <p:spPr/>
        <p:txBody>
          <a:bodyPr/>
          <a:lstStyle/>
          <a:p>
            <a:pPr eaLnBrk="1" hangingPunct="1"/>
            <a:endParaRPr lang="zh-CN" altLang="zh-CN" smtClean="0"/>
          </a:p>
        </p:txBody>
      </p:sp>
      <p:sp>
        <p:nvSpPr>
          <p:cNvPr id="103428" name="Rectangle 3"/>
          <p:cNvSpPr>
            <a:spLocks noGrp="1" noChangeArrowheads="1"/>
          </p:cNvSpPr>
          <p:nvPr>
            <p:ph type="body" idx="1"/>
          </p:nvPr>
        </p:nvSpPr>
        <p:spPr>
          <a:xfrm>
            <a:off x="763588" y="1570038"/>
            <a:ext cx="8197850" cy="4535487"/>
          </a:xfrm>
        </p:spPr>
        <p:txBody>
          <a:bodyPr/>
          <a:lstStyle/>
          <a:p>
            <a:pPr eaLnBrk="1" hangingPunct="1"/>
            <a:endParaRPr altLang="zh-CN"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680344"/>
            <a:ext cx="6379694"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04452" name="Rectangle 3"/>
          <p:cNvSpPr>
            <a:spLocks noGrp="1" noChangeArrowheads="1"/>
          </p:cNvSpPr>
          <p:nvPr>
            <p:ph type="body" idx="1"/>
          </p:nvPr>
        </p:nvSpPr>
        <p:spPr/>
        <p:txBody>
          <a:bodyPr/>
          <a:lstStyle/>
          <a:p>
            <a:pPr lvl="1"/>
            <a:r>
              <a:rPr lang="zh-CN" altLang="en-US" dirty="0" smtClean="0"/>
              <a:t>无线设置：</a:t>
            </a:r>
          </a:p>
          <a:p>
            <a:pPr marL="538162" lvl="1" indent="0">
              <a:buNone/>
            </a:pPr>
            <a:r>
              <a:rPr lang="zh-CN" altLang="en-US" sz="2200" dirty="0" smtClean="0">
                <a:solidFill>
                  <a:srgbClr val="FF0000"/>
                </a:solidFill>
              </a:rPr>
              <a:t>基础设置：</a:t>
            </a:r>
            <a:r>
              <a:rPr lang="zh-CN" altLang="en-US" sz="2200" dirty="0" smtClean="0"/>
              <a:t>无线开关，启用；网络标识符：给你的无线网络指定一个名称，如</a:t>
            </a:r>
            <a:r>
              <a:rPr lang="en-US" altLang="zh-CN" sz="2200" dirty="0" err="1" smtClean="0"/>
              <a:t>TOTOLINK_LI</a:t>
            </a:r>
            <a:r>
              <a:rPr lang="en-US" altLang="zh-CN" sz="2200" dirty="0" smtClean="0"/>
              <a:t> </a:t>
            </a:r>
            <a:r>
              <a:rPr lang="zh-CN" altLang="en-US" sz="2200" dirty="0" smtClean="0"/>
              <a:t>；加密方式：即无线上网是否需要密码，选择一种加密方式，如</a:t>
            </a:r>
            <a:r>
              <a:rPr lang="en-US" altLang="zh-CN" sz="2200" dirty="0" err="1" smtClean="0"/>
              <a:t>WPA2-PSK</a:t>
            </a:r>
            <a:r>
              <a:rPr lang="en-US" altLang="zh-CN" sz="2200" dirty="0" smtClean="0"/>
              <a:t> </a:t>
            </a:r>
            <a:r>
              <a:rPr lang="zh-CN" altLang="en-US" sz="2200" dirty="0" smtClean="0"/>
              <a:t>，密钥（密码），自定，单击“应用”按钮，如图</a:t>
            </a:r>
            <a:r>
              <a:rPr lang="en-US" altLang="zh-CN" sz="2200" dirty="0" smtClean="0"/>
              <a:t>6-28</a:t>
            </a:r>
            <a:r>
              <a:rPr lang="zh-CN" altLang="en-US" sz="2200" dirty="0" smtClean="0"/>
              <a:t>所示。</a:t>
            </a:r>
            <a:endParaRPr lang="en-US" altLang="zh-CN" sz="2200" dirty="0" smtClean="0"/>
          </a:p>
          <a:p>
            <a:pPr marL="538162" lvl="1" indent="0">
              <a:buNone/>
            </a:pPr>
            <a:endParaRPr lang="zh-CN" altLang="en-US" sz="2200" dirty="0" smtClean="0"/>
          </a:p>
          <a:p>
            <a:endParaRPr lang="zh-CN" altLang="en-US" sz="2200" dirty="0"/>
          </a:p>
        </p:txBody>
      </p:sp>
      <p:sp>
        <p:nvSpPr>
          <p:cNvPr id="104450" name="灯片编号占位符 5"/>
          <p:cNvSpPr>
            <a:spLocks noGrp="1"/>
          </p:cNvSpPr>
          <p:nvPr>
            <p:ph type="sldNum" sz="quarter" idx="12"/>
          </p:nvPr>
        </p:nvSpPr>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fld id="{A8477ABA-5EA6-4155-9F6A-D7868329C920}" type="slidenum">
              <a:rPr lang="en-US" altLang="zh-CN" smtClean="0"/>
              <a:pPr/>
              <a:t>92</a:t>
            </a:fld>
            <a:endParaRPr lang="en-US" altLang="zh-CN"/>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789040"/>
            <a:ext cx="6192688"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3697B50-FBE6-4F51-9EDA-D88F36333265}" type="slidenum">
              <a:rPr lang="en-US" altLang="zh-CN"/>
              <a:pPr eaLnBrk="1" hangingPunct="1"/>
              <a:t>93</a:t>
            </a:fld>
            <a:endParaRPr lang="en-US" altLang="zh-CN"/>
          </a:p>
        </p:txBody>
      </p:sp>
      <p:sp>
        <p:nvSpPr>
          <p:cNvPr id="105475" name="Rectangle 2"/>
          <p:cNvSpPr>
            <a:spLocks noGrp="1" noChangeArrowheads="1"/>
          </p:cNvSpPr>
          <p:nvPr>
            <p:ph type="title"/>
          </p:nvPr>
        </p:nvSpPr>
        <p:spPr/>
        <p:txBody>
          <a:bodyPr/>
          <a:lstStyle/>
          <a:p>
            <a:pPr eaLnBrk="1" hangingPunct="1"/>
            <a:endParaRPr lang="zh-CN" altLang="zh-CN" smtClean="0"/>
          </a:p>
        </p:txBody>
      </p:sp>
      <p:sp>
        <p:nvSpPr>
          <p:cNvPr id="105476" name="Rectangle 3"/>
          <p:cNvSpPr>
            <a:spLocks noGrp="1" noChangeArrowheads="1"/>
          </p:cNvSpPr>
          <p:nvPr>
            <p:ph type="body" idx="1"/>
          </p:nvPr>
        </p:nvSpPr>
        <p:spPr>
          <a:xfrm>
            <a:off x="763588" y="1570038"/>
            <a:ext cx="8197850" cy="4535487"/>
          </a:xfrm>
        </p:spPr>
        <p:txBody>
          <a:bodyPr/>
          <a:lstStyle/>
          <a:p>
            <a:pPr marL="0" indent="0">
              <a:buNone/>
            </a:pPr>
            <a:r>
              <a:rPr lang="zh-CN" altLang="zh-CN" sz="2400" dirty="0"/>
              <a:t>③主机的设置</a:t>
            </a:r>
          </a:p>
          <a:p>
            <a:pPr marL="0" lvl="0" indent="0">
              <a:buNone/>
            </a:pPr>
            <a:r>
              <a:rPr lang="en-US" altLang="zh-CN" sz="2400" dirty="0" smtClean="0"/>
              <a:t>     </a:t>
            </a:r>
            <a:r>
              <a:rPr lang="zh-CN" altLang="zh-CN" sz="2400" dirty="0" smtClean="0"/>
              <a:t>右键</a:t>
            </a:r>
            <a:r>
              <a:rPr lang="zh-CN" altLang="zh-CN" sz="2400" dirty="0"/>
              <a:t>单击“网络→属性”命令，打开“网络和共享中心”窗口，如图</a:t>
            </a:r>
            <a:r>
              <a:rPr lang="en-US" altLang="zh-CN" sz="2400" dirty="0"/>
              <a:t>6-29</a:t>
            </a:r>
            <a:r>
              <a:rPr lang="zh-CN" altLang="zh-CN" sz="2400" dirty="0"/>
              <a:t>所示→单击“更改适配器设置”链接→在网络连接窗口中，右键单击“无线网络连接”图标→单击快捷菜单中“属性”命令，打开“无线网络连接属性”对话框，如图</a:t>
            </a:r>
            <a:r>
              <a:rPr lang="en-US" altLang="zh-CN" sz="2400" dirty="0"/>
              <a:t>6-30</a:t>
            </a:r>
            <a:r>
              <a:rPr lang="zh-CN" altLang="zh-CN" sz="2400" dirty="0"/>
              <a:t>所示→双击“</a:t>
            </a:r>
            <a:r>
              <a:rPr lang="en-US" altLang="zh-CN" sz="2400" dirty="0"/>
              <a:t>Iinternet </a:t>
            </a:r>
            <a:r>
              <a:rPr lang="zh-CN" altLang="zh-CN" sz="2400" dirty="0"/>
              <a:t>协议版本</a:t>
            </a:r>
            <a:r>
              <a:rPr lang="en-US" altLang="zh-CN" sz="2400" dirty="0"/>
              <a:t>4</a:t>
            </a:r>
            <a:r>
              <a:rPr lang="zh-CN" altLang="zh-CN" sz="2400" dirty="0"/>
              <a:t>属性”</a:t>
            </a:r>
            <a:r>
              <a:rPr lang="en-US" altLang="zh-CN" sz="2400" dirty="0"/>
              <a:t>(TCP</a:t>
            </a:r>
            <a:r>
              <a:rPr lang="en-US" altLang="zh-CN" sz="2400" b="1" dirty="0"/>
              <a:t>/</a:t>
            </a:r>
            <a:r>
              <a:rPr lang="en-US" altLang="zh-CN" sz="2400" dirty="0"/>
              <a:t>IPV4)</a:t>
            </a:r>
            <a:r>
              <a:rPr lang="zh-CN" altLang="zh-CN" sz="2400" dirty="0"/>
              <a:t>→在弹出“</a:t>
            </a:r>
            <a:r>
              <a:rPr lang="en-US" altLang="zh-CN" sz="2400" dirty="0"/>
              <a:t>Internet </a:t>
            </a:r>
            <a:r>
              <a:rPr lang="zh-CN" altLang="zh-CN" sz="2400" dirty="0"/>
              <a:t>协议</a:t>
            </a:r>
            <a:r>
              <a:rPr lang="en-US" altLang="zh-CN" sz="2400" dirty="0"/>
              <a:t>4</a:t>
            </a:r>
            <a:r>
              <a:rPr lang="zh-CN" altLang="zh-CN" sz="2400" dirty="0"/>
              <a:t>属性”对话框中，选择“自动获取</a:t>
            </a:r>
            <a:r>
              <a:rPr lang="en-US" altLang="zh-CN" sz="2400" dirty="0"/>
              <a:t>IP</a:t>
            </a:r>
            <a:r>
              <a:rPr lang="zh-CN" altLang="zh-CN" sz="2400" dirty="0"/>
              <a:t>地址”和“自动获得</a:t>
            </a:r>
            <a:r>
              <a:rPr lang="en-US" altLang="zh-CN" sz="2400" dirty="0"/>
              <a:t>DNS</a:t>
            </a:r>
            <a:r>
              <a:rPr lang="zh-CN" altLang="zh-CN" sz="2400" dirty="0"/>
              <a:t>服务器地址”选项，如图</a:t>
            </a:r>
            <a:r>
              <a:rPr lang="en-US" altLang="zh-CN" sz="2400" dirty="0"/>
              <a:t>6-31</a:t>
            </a:r>
            <a:r>
              <a:rPr lang="zh-CN" altLang="zh-CN" sz="2400" dirty="0"/>
              <a:t>所示，确定→确定。</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C9A37E56-8B95-4E3F-8628-A1B119CAED64}" type="slidenum">
              <a:rPr lang="en-US" altLang="zh-CN"/>
              <a:pPr eaLnBrk="1" hangingPunct="1"/>
              <a:t>94</a:t>
            </a:fld>
            <a:endParaRPr lang="en-US" altLang="zh-CN"/>
          </a:p>
        </p:txBody>
      </p:sp>
      <p:sp>
        <p:nvSpPr>
          <p:cNvPr id="106499" name="Rectangle 2"/>
          <p:cNvSpPr>
            <a:spLocks noGrp="1" noChangeArrowheads="1"/>
          </p:cNvSpPr>
          <p:nvPr>
            <p:ph type="title"/>
          </p:nvPr>
        </p:nvSpPr>
        <p:spPr/>
        <p:txBody>
          <a:bodyPr/>
          <a:lstStyle/>
          <a:p>
            <a:pPr eaLnBrk="1" hangingPunct="1"/>
            <a:endParaRPr lang="zh-CN" altLang="zh-CN" smtClean="0"/>
          </a:p>
        </p:txBody>
      </p:sp>
      <p:sp>
        <p:nvSpPr>
          <p:cNvPr id="106500" name="Rectangle 3"/>
          <p:cNvSpPr>
            <a:spLocks noGrp="1" noChangeArrowheads="1"/>
          </p:cNvSpPr>
          <p:nvPr>
            <p:ph type="body" idx="1"/>
          </p:nvPr>
        </p:nvSpPr>
        <p:spPr>
          <a:xfrm>
            <a:off x="763588" y="1570038"/>
            <a:ext cx="8197850" cy="4535487"/>
          </a:xfrm>
        </p:spPr>
        <p:txBody>
          <a:bodyPr/>
          <a:lstStyle/>
          <a:p>
            <a:pPr eaLnBrk="1" hangingPunct="1"/>
            <a:endParaRPr altLang="zh-CN"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190" y="1844824"/>
            <a:ext cx="4352925"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1144" y="1931908"/>
            <a:ext cx="2617280" cy="3331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0B3D5352-805A-46FD-AEED-0F7C17A4914A}" type="slidenum">
              <a:rPr lang="en-US" altLang="zh-CN"/>
              <a:pPr eaLnBrk="1" hangingPunct="1"/>
              <a:t>95</a:t>
            </a:fld>
            <a:endParaRPr lang="en-US" altLang="zh-CN"/>
          </a:p>
        </p:txBody>
      </p:sp>
      <p:sp>
        <p:nvSpPr>
          <p:cNvPr id="107523" name="Rectangle 2"/>
          <p:cNvSpPr>
            <a:spLocks noGrp="1" noChangeArrowheads="1"/>
          </p:cNvSpPr>
          <p:nvPr>
            <p:ph type="title"/>
          </p:nvPr>
        </p:nvSpPr>
        <p:spPr/>
        <p:txBody>
          <a:bodyPr/>
          <a:lstStyle/>
          <a:p>
            <a:pPr eaLnBrk="1" hangingPunct="1"/>
            <a:endParaRPr lang="zh-CN" altLang="zh-CN" smtClean="0"/>
          </a:p>
        </p:txBody>
      </p:sp>
      <p:sp>
        <p:nvSpPr>
          <p:cNvPr id="107524" name="Rectangle 3"/>
          <p:cNvSpPr>
            <a:spLocks noGrp="1" noChangeArrowheads="1"/>
          </p:cNvSpPr>
          <p:nvPr>
            <p:ph type="body" idx="1"/>
          </p:nvPr>
        </p:nvSpPr>
        <p:spPr>
          <a:xfrm>
            <a:off x="763588" y="1570038"/>
            <a:ext cx="8197850" cy="4535487"/>
          </a:xfrm>
        </p:spPr>
        <p:txBody>
          <a:bodyPr/>
          <a:lstStyle/>
          <a:p>
            <a:pPr marL="652462" lvl="1" indent="0">
              <a:buNone/>
            </a:pPr>
            <a:r>
              <a:rPr lang="zh-CN" altLang="zh-CN" dirty="0"/>
              <a:t>④网络配置信息的查看工具</a:t>
            </a:r>
            <a:r>
              <a:rPr lang="en-US" altLang="zh-CN" dirty="0"/>
              <a:t>IPCONFIG</a:t>
            </a:r>
            <a:r>
              <a:rPr lang="zh-CN" altLang="zh-CN" dirty="0"/>
              <a:t>（</a:t>
            </a:r>
            <a:r>
              <a:rPr lang="en-US" altLang="zh-CN" dirty="0"/>
              <a:t>DOS</a:t>
            </a:r>
            <a:r>
              <a:rPr lang="zh-CN" altLang="zh-CN" dirty="0"/>
              <a:t>下）</a:t>
            </a:r>
          </a:p>
          <a:p>
            <a:pPr marL="652462" lvl="1" indent="0">
              <a:buNone/>
            </a:pPr>
            <a:r>
              <a:rPr lang="en-US" altLang="zh-CN" dirty="0">
                <a:solidFill>
                  <a:srgbClr val="FF0000"/>
                </a:solidFill>
              </a:rPr>
              <a:t>IPCONFIG</a:t>
            </a:r>
            <a:r>
              <a:rPr lang="zh-CN" altLang="zh-CN" dirty="0">
                <a:solidFill>
                  <a:srgbClr val="FF0000"/>
                </a:solidFill>
              </a:rPr>
              <a:t>命令</a:t>
            </a:r>
            <a:r>
              <a:rPr lang="zh-CN" altLang="zh-CN" dirty="0"/>
              <a:t>用于查看</a:t>
            </a:r>
            <a:r>
              <a:rPr lang="en-US" altLang="zh-CN" dirty="0"/>
              <a:t>IP </a:t>
            </a:r>
            <a:r>
              <a:rPr lang="zh-CN" altLang="zh-CN" dirty="0"/>
              <a:t>协议的具体配置信息，显示网卡的物理地址、主机</a:t>
            </a:r>
            <a:r>
              <a:rPr lang="en-US" altLang="zh-CN" dirty="0"/>
              <a:t>IP</a:t>
            </a:r>
            <a:r>
              <a:rPr lang="zh-CN" altLang="zh-CN" dirty="0"/>
              <a:t>地址、默认网关、</a:t>
            </a:r>
            <a:r>
              <a:rPr lang="en-US" altLang="zh-CN" dirty="0"/>
              <a:t>DNS</a:t>
            </a:r>
            <a:r>
              <a:rPr lang="zh-CN" altLang="zh-CN" dirty="0"/>
              <a:t>服务器网址、主机名等。</a:t>
            </a:r>
          </a:p>
          <a:p>
            <a:pPr marL="652462" lvl="1" indent="0">
              <a:buNone/>
            </a:pPr>
            <a:r>
              <a:rPr lang="zh-CN" altLang="zh-CN" dirty="0"/>
              <a:t>在“运行”对话框中，输入“</a:t>
            </a:r>
            <a:r>
              <a:rPr lang="en-US" altLang="zh-CN" dirty="0"/>
              <a:t>cmd </a:t>
            </a:r>
            <a:r>
              <a:rPr lang="zh-CN" altLang="zh-CN" dirty="0"/>
              <a:t>”命令，确定后即可进行</a:t>
            </a:r>
            <a:r>
              <a:rPr lang="en-US" altLang="zh-CN" dirty="0"/>
              <a:t>DOS </a:t>
            </a:r>
            <a:r>
              <a:rPr lang="zh-CN" altLang="zh-CN" dirty="0"/>
              <a:t>方式下。</a:t>
            </a:r>
          </a:p>
          <a:p>
            <a:pPr marL="652462" lvl="1" indent="0">
              <a:buNone/>
            </a:pPr>
            <a:r>
              <a:rPr lang="zh-CN" altLang="zh-CN" dirty="0"/>
              <a:t>命令：</a:t>
            </a:r>
            <a:r>
              <a:rPr lang="en-US" altLang="zh-CN" dirty="0"/>
              <a:t>ipconfig / ? </a:t>
            </a:r>
            <a:r>
              <a:rPr lang="zh-CN" altLang="zh-CN" dirty="0"/>
              <a:t>可显示帮助信息；</a:t>
            </a:r>
          </a:p>
          <a:p>
            <a:pPr marL="652462" lvl="1" indent="0">
              <a:buNone/>
            </a:pPr>
            <a:r>
              <a:rPr lang="zh-CN" altLang="zh-CN" dirty="0"/>
              <a:t>命令：</a:t>
            </a:r>
            <a:r>
              <a:rPr lang="en-US" altLang="zh-CN" dirty="0"/>
              <a:t>ipconfig /all </a:t>
            </a:r>
            <a:r>
              <a:rPr lang="zh-CN" altLang="zh-CN" dirty="0"/>
              <a:t>执行后显示各种信息如图</a:t>
            </a:r>
            <a:r>
              <a:rPr lang="en-US" altLang="zh-CN" dirty="0"/>
              <a:t>6-33</a:t>
            </a:r>
            <a:r>
              <a:rPr lang="zh-CN" altLang="zh-CN" dirty="0"/>
              <a:t>所示</a:t>
            </a:r>
          </a:p>
          <a:p>
            <a:pPr marL="993775" lvl="1" eaLnBrk="1" hangingPunct="1">
              <a:lnSpc>
                <a:spcPct val="110000"/>
              </a:lnSpc>
              <a:buFont typeface="Wingdings" pitchFamily="2" charset="2"/>
              <a:buNone/>
            </a:pPr>
            <a:endParaRPr sz="2000"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D60BADB9-63A9-4772-8E00-4E44634C3445}" type="slidenum">
              <a:rPr lang="en-US" altLang="zh-CN"/>
              <a:pPr eaLnBrk="1" hangingPunct="1"/>
              <a:t>96</a:t>
            </a:fld>
            <a:endParaRPr lang="en-US" altLang="zh-CN"/>
          </a:p>
        </p:txBody>
      </p:sp>
      <p:sp>
        <p:nvSpPr>
          <p:cNvPr id="108547" name="Rectangle 2"/>
          <p:cNvSpPr>
            <a:spLocks noGrp="1" noChangeArrowheads="1"/>
          </p:cNvSpPr>
          <p:nvPr>
            <p:ph type="title"/>
          </p:nvPr>
        </p:nvSpPr>
        <p:spPr/>
        <p:txBody>
          <a:bodyPr/>
          <a:lstStyle/>
          <a:p>
            <a:pPr eaLnBrk="1" hangingPunct="1"/>
            <a:endParaRPr lang="zh-CN" altLang="zh-CN" smtClean="0"/>
          </a:p>
        </p:txBody>
      </p:sp>
      <p:sp>
        <p:nvSpPr>
          <p:cNvPr id="108548"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endParaRPr dirty="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805" y="1556792"/>
            <a:ext cx="6336704"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5D92ABDC-F091-4291-8D75-E3C7D9D4099F}" type="slidenum">
              <a:rPr lang="en-US" altLang="zh-CN"/>
              <a:pPr eaLnBrk="1" hangingPunct="1"/>
              <a:t>97</a:t>
            </a:fld>
            <a:endParaRPr lang="en-US" altLang="zh-CN"/>
          </a:p>
        </p:txBody>
      </p:sp>
      <p:sp>
        <p:nvSpPr>
          <p:cNvPr id="109571" name="Rectangle 2"/>
          <p:cNvSpPr>
            <a:spLocks noGrp="1" noChangeArrowheads="1"/>
          </p:cNvSpPr>
          <p:nvPr>
            <p:ph type="title"/>
          </p:nvPr>
        </p:nvSpPr>
        <p:spPr/>
        <p:txBody>
          <a:bodyPr/>
          <a:lstStyle/>
          <a:p>
            <a:pPr eaLnBrk="1" hangingPunct="1"/>
            <a:endParaRPr lang="zh-CN" altLang="zh-CN" smtClean="0"/>
          </a:p>
        </p:txBody>
      </p:sp>
      <p:sp>
        <p:nvSpPr>
          <p:cNvPr id="109572" name="Rectangle 3"/>
          <p:cNvSpPr>
            <a:spLocks noGrp="1" noChangeArrowheads="1"/>
          </p:cNvSpPr>
          <p:nvPr>
            <p:ph type="body" idx="1"/>
          </p:nvPr>
        </p:nvSpPr>
        <p:spPr>
          <a:xfrm>
            <a:off x="763588" y="1570038"/>
            <a:ext cx="8197850" cy="4535487"/>
          </a:xfrm>
        </p:spPr>
        <p:txBody>
          <a:bodyPr/>
          <a:lstStyle/>
          <a:p>
            <a:pPr marL="538162" lvl="1" indent="0">
              <a:buNone/>
            </a:pPr>
            <a:r>
              <a:rPr lang="zh-CN" altLang="zh-CN" dirty="0"/>
              <a:t>⑤网络连通测试工具—</a:t>
            </a:r>
            <a:r>
              <a:rPr lang="en-US" altLang="zh-CN" dirty="0"/>
              <a:t>ping </a:t>
            </a:r>
            <a:r>
              <a:rPr lang="zh-CN" altLang="zh-CN" dirty="0"/>
              <a:t>命令</a:t>
            </a:r>
          </a:p>
          <a:p>
            <a:pPr marL="538162" lvl="1" indent="0">
              <a:buNone/>
            </a:pPr>
            <a:r>
              <a:rPr lang="en-US" altLang="zh-CN" dirty="0"/>
              <a:t>  </a:t>
            </a:r>
            <a:r>
              <a:rPr lang="zh-CN" altLang="zh-CN" dirty="0"/>
              <a:t>格式：</a:t>
            </a:r>
            <a:r>
              <a:rPr lang="en-US" altLang="zh-CN" dirty="0"/>
              <a:t>ping   IP</a:t>
            </a:r>
            <a:r>
              <a:rPr lang="zh-CN" altLang="zh-CN" dirty="0"/>
              <a:t>地址 或 域名</a:t>
            </a:r>
          </a:p>
          <a:p>
            <a:pPr marL="538162" lvl="1" indent="0">
              <a:buNone/>
            </a:pPr>
            <a:r>
              <a:rPr lang="en-US" altLang="zh-CN" dirty="0"/>
              <a:t>  Ping</a:t>
            </a:r>
            <a:r>
              <a:rPr lang="zh-CN" altLang="zh-CN" dirty="0"/>
              <a:t>命令是网络上利用“回响”功能测试对方主机是否能应答的测试工具。</a:t>
            </a:r>
          </a:p>
          <a:p>
            <a:pPr marL="538162" lvl="1" indent="0">
              <a:buNone/>
            </a:pPr>
            <a:r>
              <a:rPr lang="en-US" altLang="zh-CN" dirty="0"/>
              <a:t>  Ping  </a:t>
            </a:r>
            <a:r>
              <a:rPr lang="en-US" altLang="zh-CN" u="sng" dirty="0">
                <a:hlinkClick r:id="rId2"/>
              </a:rPr>
              <a:t>www.edu.cn</a:t>
            </a:r>
            <a:r>
              <a:rPr lang="en-US" altLang="zh-CN" dirty="0"/>
              <a:t>   </a:t>
            </a:r>
            <a:r>
              <a:rPr lang="zh-CN" altLang="zh-CN" dirty="0"/>
              <a:t>执行结果如图</a:t>
            </a:r>
            <a:r>
              <a:rPr lang="en-US" altLang="zh-CN" dirty="0"/>
              <a:t>6-34</a:t>
            </a:r>
            <a:r>
              <a:rPr lang="zh-CN" altLang="zh-CN" dirty="0"/>
              <a:t>所示，可以看出与网站连接是通的。</a:t>
            </a:r>
          </a:p>
          <a:p>
            <a:pPr eaLnBrk="1" hangingPunct="1"/>
            <a:endParaRPr altLang="zh-CN" dirty="0"/>
          </a:p>
        </p:txBody>
      </p:sp>
      <p:pic>
        <p:nvPicPr>
          <p:cNvPr id="6" name="图片 5" descr="图6-31 ping 命令"/>
          <p:cNvPicPr/>
          <p:nvPr/>
        </p:nvPicPr>
        <p:blipFill>
          <a:blip r:embed="rId3">
            <a:extLst>
              <a:ext uri="{28A0092B-C50C-407E-A947-70E740481C1C}">
                <a14:useLocalDpi xmlns:a14="http://schemas.microsoft.com/office/drawing/2010/main" val="0"/>
              </a:ext>
            </a:extLst>
          </a:blip>
          <a:srcRect/>
          <a:stretch>
            <a:fillRect/>
          </a:stretch>
        </p:blipFill>
        <p:spPr bwMode="auto">
          <a:xfrm>
            <a:off x="5220072" y="4077072"/>
            <a:ext cx="3168352" cy="2160240"/>
          </a:xfrm>
          <a:prstGeom prst="rect">
            <a:avLst/>
          </a:prstGeom>
          <a:noFill/>
          <a:ln>
            <a:noFill/>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C93A2189-5DAE-4E5E-8A0E-B6D08605CAED}" type="slidenum">
              <a:rPr lang="en-US" altLang="zh-CN"/>
              <a:pPr eaLnBrk="1" hangingPunct="1"/>
              <a:t>98</a:t>
            </a:fld>
            <a:endParaRPr lang="en-US" altLang="zh-CN"/>
          </a:p>
        </p:txBody>
      </p:sp>
      <p:sp>
        <p:nvSpPr>
          <p:cNvPr id="110595" name="Rectangle 2"/>
          <p:cNvSpPr>
            <a:spLocks noGrp="1" noChangeArrowheads="1"/>
          </p:cNvSpPr>
          <p:nvPr>
            <p:ph type="title"/>
          </p:nvPr>
        </p:nvSpPr>
        <p:spPr/>
        <p:txBody>
          <a:bodyPr/>
          <a:lstStyle/>
          <a:p>
            <a:pPr eaLnBrk="1" hangingPunct="1"/>
            <a:endParaRPr lang="zh-CN" altLang="zh-CN" smtClean="0"/>
          </a:p>
        </p:txBody>
      </p:sp>
      <p:sp>
        <p:nvSpPr>
          <p:cNvPr id="110596" name="Rectangle 3"/>
          <p:cNvSpPr>
            <a:spLocks noGrp="1" noChangeArrowheads="1"/>
          </p:cNvSpPr>
          <p:nvPr>
            <p:ph type="body" idx="1"/>
          </p:nvPr>
        </p:nvSpPr>
        <p:spPr>
          <a:xfrm>
            <a:off x="763588" y="1570038"/>
            <a:ext cx="8197850" cy="4535487"/>
          </a:xfrm>
        </p:spPr>
        <p:txBody>
          <a:bodyPr/>
          <a:lstStyle/>
          <a:p>
            <a:pPr lvl="2" eaLnBrk="1" hangingPunct="1">
              <a:buFont typeface="Wingdings" pitchFamily="2" charset="2"/>
              <a:buNone/>
            </a:pPr>
            <a:r>
              <a:rPr lang="en-US" altLang="zh-CN"/>
              <a:t>⑤</a:t>
            </a:r>
            <a:r>
              <a:t>网络连通测试工具</a:t>
            </a:r>
            <a:r>
              <a:rPr lang="en-US" altLang="zh-CN">
                <a:latin typeface="Arial" charset="0"/>
              </a:rPr>
              <a:t>—</a:t>
            </a:r>
            <a:r>
              <a:rPr lang="en-US" altLang="zh-CN"/>
              <a:t>ping </a:t>
            </a:r>
            <a:r>
              <a:t>命令</a:t>
            </a:r>
          </a:p>
          <a:p>
            <a:pPr lvl="3" eaLnBrk="1" hangingPunct="1"/>
            <a:r>
              <a:t>  格式：</a:t>
            </a:r>
            <a:r>
              <a:rPr lang="en-US" altLang="zh-CN"/>
              <a:t>ping   IP</a:t>
            </a:r>
            <a:r>
              <a:t>地址 或 域名</a:t>
            </a:r>
          </a:p>
          <a:p>
            <a:pPr lvl="3" eaLnBrk="1" hangingPunct="1"/>
            <a:r>
              <a:t>  </a:t>
            </a:r>
            <a:r>
              <a:rPr lang="en-US" altLang="zh-CN"/>
              <a:t>Ping</a:t>
            </a:r>
            <a:r>
              <a:t>命令是网络上利用</a:t>
            </a:r>
            <a:r>
              <a:rPr>
                <a:latin typeface="Arial" charset="0"/>
              </a:rPr>
              <a:t>“</a:t>
            </a:r>
            <a:r>
              <a:t>回响</a:t>
            </a:r>
            <a:r>
              <a:rPr>
                <a:latin typeface="Arial" charset="0"/>
              </a:rPr>
              <a:t>”</a:t>
            </a:r>
            <a:r>
              <a:t>功能测试对方主机是否能应答的测试工具。</a:t>
            </a:r>
          </a:p>
          <a:p>
            <a:pPr lvl="3" eaLnBrk="1" hangingPunct="1"/>
            <a:r>
              <a:t>  </a:t>
            </a:r>
            <a:r>
              <a:rPr lang="en-US" altLang="zh-CN"/>
              <a:t>Ping  </a:t>
            </a:r>
            <a:r>
              <a:rPr lang="en-US" altLang="zh-CN">
                <a:hlinkClick r:id="rId2"/>
              </a:rPr>
              <a:t>www.edu.cn</a:t>
            </a:r>
            <a:r>
              <a:rPr lang="en-US" altLang="zh-CN"/>
              <a:t>   </a:t>
            </a:r>
            <a:r>
              <a:t>执行结果如图</a:t>
            </a:r>
            <a:r>
              <a:rPr lang="en-US" altLang="zh-CN"/>
              <a:t>6-31</a:t>
            </a:r>
            <a:r>
              <a:t>所示，可以看出与网站连接是通的。</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灯片编号占位符 5"/>
          <p:cNvSpPr>
            <a:spLocks noGrp="1"/>
          </p:cNvSpPr>
          <p:nvPr>
            <p:ph type="sldNum" sz="quarter" idx="12"/>
          </p:nvPr>
        </p:nvSpPr>
        <p:spPr>
          <a:noFill/>
        </p:spPr>
        <p:txBody>
          <a:bodyPr/>
          <a:lstStyle>
            <a:lvl1pPr eaLnBrk="0" hangingPunct="0">
              <a:defRPr>
                <a:solidFill>
                  <a:schemeClr val="tx1"/>
                </a:solidFill>
                <a:latin typeface="Tahoma" pitchFamily="34" charset="0"/>
                <a:ea typeface="宋体" charset="-122"/>
              </a:defRPr>
            </a:lvl1pPr>
            <a:lvl2pPr marL="742950" indent="-285750" eaLnBrk="0" hangingPunct="0">
              <a:defRPr>
                <a:solidFill>
                  <a:schemeClr val="tx1"/>
                </a:solidFill>
                <a:latin typeface="Tahoma" pitchFamily="34" charset="0"/>
                <a:ea typeface="宋体" charset="-122"/>
              </a:defRPr>
            </a:lvl2pPr>
            <a:lvl3pPr marL="1143000" indent="-228600" eaLnBrk="0" hangingPunct="0">
              <a:defRPr>
                <a:solidFill>
                  <a:schemeClr val="tx1"/>
                </a:solidFill>
                <a:latin typeface="Tahoma" pitchFamily="34" charset="0"/>
                <a:ea typeface="宋体" charset="-122"/>
              </a:defRPr>
            </a:lvl3pPr>
            <a:lvl4pPr marL="1600200" indent="-228600" eaLnBrk="0" hangingPunct="0">
              <a:defRPr>
                <a:solidFill>
                  <a:schemeClr val="tx1"/>
                </a:solidFill>
                <a:latin typeface="Tahoma" pitchFamily="34" charset="0"/>
                <a:ea typeface="宋体" charset="-122"/>
              </a:defRPr>
            </a:lvl4pPr>
            <a:lvl5pPr marL="2057400" indent="-228600" eaLnBrk="0" hangingPunct="0">
              <a:defRPr>
                <a:solidFill>
                  <a:schemeClr val="tx1"/>
                </a:solidFill>
                <a:latin typeface="Tahoma" pitchFamily="34" charset="0"/>
                <a:ea typeface="宋体" charset="-122"/>
              </a:defRPr>
            </a:lvl5pPr>
            <a:lvl6pPr marL="2514600" indent="-228600" eaLnBrk="0" fontAlgn="base" hangingPunct="0">
              <a:spcBef>
                <a:spcPct val="0"/>
              </a:spcBef>
              <a:spcAft>
                <a:spcPct val="0"/>
              </a:spcAft>
              <a:defRPr>
                <a:solidFill>
                  <a:schemeClr val="tx1"/>
                </a:solidFill>
                <a:latin typeface="Tahoma" pitchFamily="34" charset="0"/>
                <a:ea typeface="宋体" charset="-122"/>
              </a:defRPr>
            </a:lvl6pPr>
            <a:lvl7pPr marL="2971800" indent="-228600" eaLnBrk="0" fontAlgn="base" hangingPunct="0">
              <a:spcBef>
                <a:spcPct val="0"/>
              </a:spcBef>
              <a:spcAft>
                <a:spcPct val="0"/>
              </a:spcAft>
              <a:defRPr>
                <a:solidFill>
                  <a:schemeClr val="tx1"/>
                </a:solidFill>
                <a:latin typeface="Tahoma" pitchFamily="34" charset="0"/>
                <a:ea typeface="宋体" charset="-122"/>
              </a:defRPr>
            </a:lvl7pPr>
            <a:lvl8pPr marL="3429000" indent="-228600" eaLnBrk="0" fontAlgn="base" hangingPunct="0">
              <a:spcBef>
                <a:spcPct val="0"/>
              </a:spcBef>
              <a:spcAft>
                <a:spcPct val="0"/>
              </a:spcAft>
              <a:defRPr>
                <a:solidFill>
                  <a:schemeClr val="tx1"/>
                </a:solidFill>
                <a:latin typeface="Tahoma" pitchFamily="34" charset="0"/>
                <a:ea typeface="宋体" charset="-122"/>
              </a:defRPr>
            </a:lvl8pPr>
            <a:lvl9pPr marL="3886200" indent="-228600" eaLnBrk="0" fontAlgn="base" hangingPunct="0">
              <a:spcBef>
                <a:spcPct val="0"/>
              </a:spcBef>
              <a:spcAft>
                <a:spcPct val="0"/>
              </a:spcAft>
              <a:defRPr>
                <a:solidFill>
                  <a:schemeClr val="tx1"/>
                </a:solidFill>
                <a:latin typeface="Tahoma" pitchFamily="34" charset="0"/>
                <a:ea typeface="宋体" charset="-122"/>
              </a:defRPr>
            </a:lvl9pPr>
          </a:lstStyle>
          <a:p>
            <a:pPr eaLnBrk="1" hangingPunct="1"/>
            <a:fld id="{2E9536F4-4C05-49A0-BAA8-D89390E77BA8}" type="slidenum">
              <a:rPr lang="en-US" altLang="zh-CN"/>
              <a:pPr eaLnBrk="1" hangingPunct="1"/>
              <a:t>99</a:t>
            </a:fld>
            <a:endParaRPr lang="en-US" altLang="zh-CN"/>
          </a:p>
        </p:txBody>
      </p:sp>
      <p:sp>
        <p:nvSpPr>
          <p:cNvPr id="111619" name="Rectangle 2"/>
          <p:cNvSpPr>
            <a:spLocks noGrp="1" noChangeArrowheads="1"/>
          </p:cNvSpPr>
          <p:nvPr>
            <p:ph type="title"/>
          </p:nvPr>
        </p:nvSpPr>
        <p:spPr/>
        <p:txBody>
          <a:bodyPr/>
          <a:lstStyle/>
          <a:p>
            <a:pPr eaLnBrk="1" hangingPunct="1"/>
            <a:endParaRPr lang="zh-CN" altLang="zh-CN" smtClean="0"/>
          </a:p>
        </p:txBody>
      </p:sp>
      <p:sp>
        <p:nvSpPr>
          <p:cNvPr id="111620" name="Rectangle 4"/>
          <p:cNvSpPr>
            <a:spLocks noGrp="1" noChangeArrowheads="1"/>
          </p:cNvSpPr>
          <p:nvPr>
            <p:ph type="body" idx="1"/>
          </p:nvPr>
        </p:nvSpPr>
        <p:spPr>
          <a:xfrm>
            <a:off x="763588" y="1570038"/>
            <a:ext cx="8197850" cy="4535487"/>
          </a:xfrm>
        </p:spPr>
        <p:txBody>
          <a:bodyPr/>
          <a:lstStyle/>
          <a:p>
            <a:pPr eaLnBrk="1" hangingPunct="1"/>
            <a:endParaRPr altLang="zh-CN"/>
          </a:p>
        </p:txBody>
      </p:sp>
      <p:pic>
        <p:nvPicPr>
          <p:cNvPr id="1116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773238"/>
            <a:ext cx="6048375" cy="401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课件模板">
  <a:themeElements>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课件模板">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课件模板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课件模板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课件模板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课件模板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课件模板</Template>
  <TotalTime>745</TotalTime>
  <Words>5706</Words>
  <Application>Microsoft Office PowerPoint</Application>
  <PresentationFormat>全屏显示(4:3)</PresentationFormat>
  <Paragraphs>472</Paragraphs>
  <Slides>101</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101</vt:i4>
      </vt:variant>
    </vt:vector>
  </HeadingPairs>
  <TitlesOfParts>
    <vt:vector size="103" baseType="lpstr">
      <vt:lpstr>课件模板</vt:lpstr>
      <vt:lpstr>位图图像</vt:lpstr>
      <vt:lpstr> 计算机应用基础教程（第二版）（Windows 7+Office 2010）</vt:lpstr>
      <vt:lpstr>第6单元 </vt:lpstr>
      <vt:lpstr>目录</vt:lpstr>
      <vt:lpstr>任务一  认识计算机网络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案例1  信息检索、下载技巧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案例2  FTP站点与Web网站配置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案例3  远程桌面连接与资源共享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案例4  宿舍局域网的组建与配置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qy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lijz</dc:creator>
  <cp:lastModifiedBy>微软用户</cp:lastModifiedBy>
  <cp:revision>69</cp:revision>
  <dcterms:created xsi:type="dcterms:W3CDTF">2011-01-30T04:20:24Z</dcterms:created>
  <dcterms:modified xsi:type="dcterms:W3CDTF">2015-04-15T06:41:55Z</dcterms:modified>
</cp:coreProperties>
</file>