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6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97F0D-9343-4EF5-8C8B-7D1F2851088F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9CFAA1-978B-4DB9-9530-B5641DF9D8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247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9CFAA1-978B-4DB9-9530-B5641DF9D81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71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&#31034;&#20363;&#25968;&#25454;&#24211;.accdb" TargetMode="External"/><Relationship Id="rId5" Type="http://schemas.openxmlformats.org/officeDocument/2006/relationships/hyperlink" Target="&#22270;&#34920;/&#22270;9.6.pptx" TargetMode="External"/><Relationship Id="rId4" Type="http://schemas.openxmlformats.org/officeDocument/2006/relationships/hyperlink" Target="&#22270;&#34920;/&#22270;9.5.pptx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&#31034;&#20363;&#25968;&#25454;&#24211;.accdb" TargetMode="External"/><Relationship Id="rId2" Type="http://schemas.openxmlformats.org/officeDocument/2006/relationships/hyperlink" Target="&#22270;&#34920;/&#22270;9.7.pptx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9.9.pptx" TargetMode="External"/><Relationship Id="rId2" Type="http://schemas.openxmlformats.org/officeDocument/2006/relationships/hyperlink" Target="&#22270;&#34920;/&#22270;9.8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31034;&#20363;&#25968;&#25454;&#24211;.accdb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9.11.pptx" TargetMode="External"/><Relationship Id="rId2" Type="http://schemas.openxmlformats.org/officeDocument/2006/relationships/hyperlink" Target="&#22270;&#34920;/&#22270;9.10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31034;&#20363;&#25968;&#25454;&#24211;.accdb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9.13.pptx" TargetMode="External"/><Relationship Id="rId2" Type="http://schemas.openxmlformats.org/officeDocument/2006/relationships/hyperlink" Target="&#22270;&#34920;/&#22270;9.12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31034;&#20363;&#25968;&#25454;&#24211;.accdb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9.15.pptx" TargetMode="External"/><Relationship Id="rId2" Type="http://schemas.openxmlformats.org/officeDocument/2006/relationships/hyperlink" Target="&#22270;&#34920;/&#22270;9.14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31034;&#20363;&#25968;&#25454;&#24211;.accdb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9.17.pptx" TargetMode="External"/><Relationship Id="rId2" Type="http://schemas.openxmlformats.org/officeDocument/2006/relationships/hyperlink" Target="&#22270;&#34920;/&#22270;9.16.pptx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&#31034;&#20363;&#25968;&#25454;&#24211;.accdb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9.19.pptx" TargetMode="External"/><Relationship Id="rId2" Type="http://schemas.openxmlformats.org/officeDocument/2006/relationships/hyperlink" Target="&#22270;&#34920;/&#22270;9.18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31034;&#20363;&#25968;&#25454;&#24211;.accdb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&#22270;&#34920;/&#22270;9.20.pptx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&#31034;&#20363;&#25968;&#25454;&#24211;.accdb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&#22270;&#34920;/&#22270;9.21.ppt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&#31034;&#20363;&#25968;&#25454;&#24211;.accdb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&#22270;&#34920;/&#22270;9.22.pptx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&#31034;&#20363;&#25968;&#25454;&#24211;.accdb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9.2.pptx" TargetMode="External"/><Relationship Id="rId2" Type="http://schemas.openxmlformats.org/officeDocument/2006/relationships/hyperlink" Target="&#22270;&#34920;/&#22270;9.1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31034;&#20363;&#25968;&#25454;&#24211;.accd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9.4.pptx" TargetMode="External"/><Relationship Id="rId2" Type="http://schemas.openxmlformats.org/officeDocument/2006/relationships/hyperlink" Target="&#22270;&#34920;/&#22270;9.3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31034;&#20363;&#25968;&#25454;&#24211;.accdb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400" dirty="0" smtClean="0"/>
              <a:t>Access</a:t>
            </a:r>
            <a:r>
              <a:rPr lang="zh-CN" altLang="en-US" sz="4400" dirty="0" smtClean="0"/>
              <a:t>基础教程（第四版）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长春师范大学计算机科学与技术学院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32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7</a:t>
            </a:r>
            <a:r>
              <a:rPr lang="zh-CN" altLang="zh-CN" sz="2400" dirty="0"/>
              <a:t>：窗体中有一名为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的命令按钮，其单击事件过程如下所示，试分析单击该命令按钮后消息框中的显示内容。</a:t>
            </a:r>
          </a:p>
          <a:p>
            <a:pPr marL="109728" indent="0">
              <a:buNone/>
            </a:pPr>
            <a:r>
              <a:rPr lang="en-US" altLang="zh-CN" sz="2400" dirty="0"/>
              <a:t>Private Sub Command1_Cllick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Dim M</a:t>
            </a:r>
            <a:r>
              <a:rPr lang="zh-CN" altLang="zh-CN" sz="2400" dirty="0"/>
              <a:t>（</a:t>
            </a:r>
            <a:r>
              <a:rPr lang="en-US" altLang="zh-CN" sz="2400" dirty="0"/>
              <a:t>10</a:t>
            </a:r>
            <a:r>
              <a:rPr lang="zh-CN" altLang="zh-CN" sz="2400" dirty="0"/>
              <a:t>）</a:t>
            </a:r>
            <a:r>
              <a:rPr lang="en-US" altLang="zh-CN" sz="2400" dirty="0"/>
              <a:t> As Integer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For k=1 to 10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	M</a:t>
            </a:r>
            <a:r>
              <a:rPr lang="zh-CN" altLang="zh-CN" sz="2400" dirty="0"/>
              <a:t>（</a:t>
            </a:r>
            <a:r>
              <a:rPr lang="en-US" altLang="zh-CN" sz="2400" dirty="0"/>
              <a:t>k</a:t>
            </a:r>
            <a:r>
              <a:rPr lang="zh-CN" altLang="zh-CN" sz="2400" dirty="0"/>
              <a:t>）</a:t>
            </a:r>
            <a:r>
              <a:rPr lang="en-US" altLang="zh-CN" sz="2400" dirty="0"/>
              <a:t>=12-k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Next k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x=6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 M</a:t>
            </a:r>
            <a:r>
              <a:rPr lang="zh-CN" altLang="zh-CN" sz="2400" dirty="0"/>
              <a:t>（</a:t>
            </a:r>
            <a:r>
              <a:rPr lang="en-US" altLang="zh-CN" sz="2400" dirty="0"/>
              <a:t>2+M</a:t>
            </a:r>
            <a:r>
              <a:rPr lang="zh-CN" altLang="zh-CN" sz="2400" dirty="0"/>
              <a:t>（</a:t>
            </a:r>
            <a:r>
              <a:rPr lang="en-US" altLang="zh-CN" sz="2400" dirty="0"/>
              <a:t>x</a:t>
            </a:r>
            <a:r>
              <a:rPr lang="zh-CN" altLang="zh-CN" sz="2400" dirty="0"/>
              <a:t>））</a:t>
            </a:r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en-US" sz="24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2080" y="3140968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For</a:t>
            </a:r>
            <a:r>
              <a:rPr lang="zh-CN" altLang="zh-CN" b="1" dirty="0"/>
              <a:t>循环语句和数组的集合应用，一维数组</a:t>
            </a:r>
            <a:r>
              <a:rPr lang="en-US" altLang="zh-CN" b="1" dirty="0"/>
              <a:t>M</a:t>
            </a:r>
            <a:r>
              <a:rPr lang="zh-CN" altLang="zh-CN" b="1" dirty="0"/>
              <a:t>的下限为</a:t>
            </a:r>
            <a:r>
              <a:rPr lang="en-US" altLang="zh-CN" b="1" dirty="0"/>
              <a:t>0</a:t>
            </a:r>
            <a:r>
              <a:rPr lang="zh-CN" altLang="zh-CN" b="1" dirty="0"/>
              <a:t>、上限为</a:t>
            </a:r>
            <a:r>
              <a:rPr lang="en-US" altLang="zh-CN" b="1" dirty="0"/>
              <a:t>10</a:t>
            </a:r>
            <a:r>
              <a:rPr lang="zh-CN" altLang="zh-CN" b="1" dirty="0"/>
              <a:t>，循环变量</a:t>
            </a:r>
            <a:r>
              <a:rPr lang="en-US" altLang="zh-CN" b="1" dirty="0"/>
              <a:t>k</a:t>
            </a:r>
            <a:r>
              <a:rPr lang="zh-CN" altLang="zh-CN" b="1" dirty="0"/>
              <a:t>的取值为</a:t>
            </a:r>
            <a:r>
              <a:rPr lang="en-US" altLang="zh-CN" b="1" dirty="0"/>
              <a:t>1</a:t>
            </a:r>
            <a:r>
              <a:rPr lang="zh-CN" altLang="zh-CN" b="1" dirty="0"/>
              <a:t>到</a:t>
            </a:r>
            <a:r>
              <a:rPr lang="en-US" altLang="zh-CN" b="1" dirty="0"/>
              <a:t>10</a:t>
            </a:r>
            <a:r>
              <a:rPr lang="zh-CN" altLang="zh-CN" b="1" dirty="0"/>
              <a:t>。</a:t>
            </a:r>
            <a:r>
              <a:rPr lang="en-US" altLang="zh-CN" b="1" dirty="0"/>
              <a:t>For</a:t>
            </a:r>
            <a:r>
              <a:rPr lang="zh-CN" altLang="zh-CN" b="1" dirty="0"/>
              <a:t>循环的作用在本例中是为数据</a:t>
            </a:r>
            <a:r>
              <a:rPr lang="en-US" altLang="zh-CN" b="1" dirty="0"/>
              <a:t>M</a:t>
            </a:r>
            <a:r>
              <a:rPr lang="zh-CN" altLang="zh-CN" b="1" dirty="0"/>
              <a:t>中的元素赋值，下标为</a:t>
            </a:r>
            <a:r>
              <a:rPr lang="en-US" altLang="zh-CN" b="1" dirty="0"/>
              <a:t>k</a:t>
            </a:r>
            <a:r>
              <a:rPr lang="zh-CN" altLang="zh-CN" b="1" dirty="0"/>
              <a:t>的元素其值为</a:t>
            </a:r>
            <a:r>
              <a:rPr lang="en-US" altLang="zh-CN" b="1" dirty="0"/>
              <a:t>12-k</a:t>
            </a:r>
            <a:r>
              <a:rPr lang="zh-CN" altLang="zh-CN" b="1" dirty="0"/>
              <a:t>，如：</a:t>
            </a:r>
            <a:r>
              <a:rPr lang="en-US" altLang="zh-CN" b="1" dirty="0"/>
              <a:t>M</a:t>
            </a:r>
            <a:r>
              <a:rPr lang="zh-CN" altLang="zh-CN" b="1" dirty="0"/>
              <a:t>（</a:t>
            </a:r>
            <a:r>
              <a:rPr lang="en-US" altLang="zh-CN" b="1" dirty="0"/>
              <a:t>1</a:t>
            </a:r>
            <a:r>
              <a:rPr lang="zh-CN" altLang="zh-CN" b="1" dirty="0"/>
              <a:t>）值为</a:t>
            </a:r>
            <a:r>
              <a:rPr lang="en-US" altLang="zh-CN" b="1" dirty="0"/>
              <a:t>11</a:t>
            </a:r>
            <a:r>
              <a:rPr lang="zh-CN" altLang="zh-CN" b="1" dirty="0"/>
              <a:t>，</a:t>
            </a:r>
            <a:r>
              <a:rPr lang="en-US" altLang="zh-CN" b="1" dirty="0"/>
              <a:t>M</a:t>
            </a:r>
            <a:r>
              <a:rPr lang="zh-CN" altLang="zh-CN" b="1" dirty="0"/>
              <a:t>（</a:t>
            </a:r>
            <a:r>
              <a:rPr lang="en-US" altLang="zh-CN" b="1" dirty="0"/>
              <a:t>10</a:t>
            </a:r>
            <a:r>
              <a:rPr lang="zh-CN" altLang="zh-CN" b="1" dirty="0"/>
              <a:t>）值为</a:t>
            </a:r>
            <a:r>
              <a:rPr lang="en-US" altLang="zh-CN" b="1" dirty="0"/>
              <a:t>2</a:t>
            </a:r>
            <a:r>
              <a:rPr lang="zh-CN" altLang="zh-CN" b="1" dirty="0"/>
              <a:t>。消息框中显示的消息为</a:t>
            </a:r>
            <a:r>
              <a:rPr lang="en-US" altLang="zh-CN" b="1" dirty="0"/>
              <a:t>M</a:t>
            </a:r>
            <a:r>
              <a:rPr lang="zh-CN" altLang="zh-CN" b="1" dirty="0"/>
              <a:t>（</a:t>
            </a:r>
            <a:r>
              <a:rPr lang="en-US" altLang="zh-CN" b="1" dirty="0"/>
              <a:t>2+M</a:t>
            </a:r>
            <a:r>
              <a:rPr lang="zh-CN" altLang="zh-CN" b="1" dirty="0"/>
              <a:t>（</a:t>
            </a:r>
            <a:r>
              <a:rPr lang="en-US" altLang="zh-CN" b="1" dirty="0"/>
              <a:t>x</a:t>
            </a:r>
            <a:r>
              <a:rPr lang="zh-CN" altLang="zh-CN" b="1" dirty="0"/>
              <a:t>）），首先要计算出</a:t>
            </a:r>
            <a:r>
              <a:rPr lang="en-US" altLang="zh-CN" b="1" dirty="0"/>
              <a:t>M</a:t>
            </a:r>
            <a:r>
              <a:rPr lang="zh-CN" altLang="zh-CN" b="1" dirty="0"/>
              <a:t>（</a:t>
            </a:r>
            <a:r>
              <a:rPr lang="en-US" altLang="zh-CN" b="1" dirty="0"/>
              <a:t>x</a:t>
            </a:r>
            <a:r>
              <a:rPr lang="zh-CN" altLang="zh-CN" b="1" dirty="0"/>
              <a:t>）的值，</a:t>
            </a:r>
            <a:r>
              <a:rPr lang="en-US" altLang="zh-CN" b="1" dirty="0"/>
              <a:t>x=6</a:t>
            </a:r>
            <a:r>
              <a:rPr lang="zh-CN" altLang="zh-CN" b="1" dirty="0"/>
              <a:t>，所以</a:t>
            </a:r>
            <a:r>
              <a:rPr lang="en-US" altLang="zh-CN" b="1" dirty="0"/>
              <a:t>M</a:t>
            </a:r>
            <a:r>
              <a:rPr lang="zh-CN" altLang="zh-CN" b="1" dirty="0"/>
              <a:t>（</a:t>
            </a:r>
            <a:r>
              <a:rPr lang="en-US" altLang="zh-CN" b="1" dirty="0"/>
              <a:t>x</a:t>
            </a:r>
            <a:r>
              <a:rPr lang="zh-CN" altLang="zh-CN" b="1" dirty="0"/>
              <a:t>）</a:t>
            </a:r>
            <a:r>
              <a:rPr lang="en-US" altLang="zh-CN" b="1" dirty="0"/>
              <a:t>=6</a:t>
            </a:r>
            <a:r>
              <a:rPr lang="zh-CN" altLang="zh-CN" b="1" dirty="0"/>
              <a:t>；因此</a:t>
            </a:r>
            <a:r>
              <a:rPr lang="en-US" altLang="zh-CN" b="1" dirty="0"/>
              <a:t>M</a:t>
            </a:r>
            <a:r>
              <a:rPr lang="zh-CN" altLang="zh-CN" b="1" dirty="0"/>
              <a:t>（</a:t>
            </a:r>
            <a:r>
              <a:rPr lang="en-US" altLang="zh-CN" b="1" dirty="0"/>
              <a:t>2+M</a:t>
            </a:r>
            <a:r>
              <a:rPr lang="zh-CN" altLang="zh-CN" b="1" dirty="0"/>
              <a:t>（</a:t>
            </a:r>
            <a:r>
              <a:rPr lang="en-US" altLang="zh-CN" b="1" dirty="0"/>
              <a:t>x</a:t>
            </a:r>
            <a:r>
              <a:rPr lang="zh-CN" altLang="zh-CN" b="1" dirty="0"/>
              <a:t>））实际上是</a:t>
            </a:r>
            <a:r>
              <a:rPr lang="en-US" altLang="zh-CN" b="1" dirty="0"/>
              <a:t>M</a:t>
            </a:r>
            <a:r>
              <a:rPr lang="zh-CN" altLang="zh-CN" b="1" dirty="0"/>
              <a:t>（</a:t>
            </a:r>
            <a:r>
              <a:rPr lang="en-US" altLang="zh-CN" b="1" dirty="0"/>
              <a:t>8</a:t>
            </a:r>
            <a:r>
              <a:rPr lang="zh-CN" altLang="zh-CN" b="1" dirty="0"/>
              <a:t>），所以最终消息框的显示结果为</a:t>
            </a:r>
            <a:r>
              <a:rPr lang="en-US" altLang="zh-CN" b="1" dirty="0"/>
              <a:t>4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6487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8</a:t>
            </a:r>
            <a:r>
              <a:rPr lang="zh-CN" altLang="zh-CN" sz="2400" dirty="0"/>
              <a:t>：试分析如下程序运行结束之后变量</a:t>
            </a:r>
            <a:r>
              <a:rPr lang="en-US" altLang="zh-CN" sz="2400" dirty="0"/>
              <a:t>K</a:t>
            </a:r>
            <a:r>
              <a:rPr lang="zh-CN" altLang="zh-CN" sz="2400" dirty="0"/>
              <a:t>的值。</a:t>
            </a:r>
          </a:p>
          <a:p>
            <a:pPr marL="109728" indent="0">
              <a:buNone/>
            </a:pPr>
            <a:r>
              <a:rPr lang="en-US" altLang="zh-CN" sz="2400" dirty="0"/>
              <a:t>Private Sub Fun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Dim J As Integer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J=10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Do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	J=J+3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Loop While J&lt;19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en-US" sz="24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2636912"/>
            <a:ext cx="44644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Do…Loop While</a:t>
            </a:r>
            <a:r>
              <a:rPr lang="zh-CN" altLang="zh-CN" b="1" dirty="0"/>
              <a:t>循环结构的应用，分析的重点在于条件式</a:t>
            </a:r>
            <a:r>
              <a:rPr lang="en-US" altLang="zh-CN" b="1" dirty="0"/>
              <a:t>J&lt;19</a:t>
            </a:r>
            <a:r>
              <a:rPr lang="zh-CN" altLang="zh-CN" b="1" dirty="0"/>
              <a:t>和其位置。当</a:t>
            </a:r>
            <a:r>
              <a:rPr lang="en-US" altLang="zh-CN" b="1" dirty="0"/>
              <a:t>J&lt;19</a:t>
            </a:r>
            <a:r>
              <a:rPr lang="zh-CN" altLang="zh-CN" b="1" dirty="0"/>
              <a:t>时执行循环体中的语句；另外需要注意的是条件式在</a:t>
            </a:r>
            <a:r>
              <a:rPr lang="en-US" altLang="zh-CN" b="1" dirty="0"/>
              <a:t>Loop</a:t>
            </a:r>
            <a:r>
              <a:rPr lang="zh-CN" altLang="zh-CN" b="1" dirty="0"/>
              <a:t>后，循环体至少要执行一次，它决定了是否回到循环体起始处。循环体中的语句为</a:t>
            </a:r>
            <a:r>
              <a:rPr lang="en-US" altLang="zh-CN" b="1" dirty="0"/>
              <a:t>J=J+3</a:t>
            </a:r>
            <a:r>
              <a:rPr lang="zh-CN" altLang="zh-CN" b="1" dirty="0"/>
              <a:t>，也就是说每执行一次循环</a:t>
            </a:r>
            <a:r>
              <a:rPr lang="en-US" altLang="zh-CN" b="1" dirty="0"/>
              <a:t>J</a:t>
            </a:r>
            <a:r>
              <a:rPr lang="zh-CN" altLang="zh-CN" b="1" dirty="0"/>
              <a:t>的值要加</a:t>
            </a:r>
            <a:r>
              <a:rPr lang="en-US" altLang="zh-CN" b="1" dirty="0"/>
              <a:t>3</a:t>
            </a:r>
            <a:r>
              <a:rPr lang="zh-CN" altLang="zh-CN" b="1" dirty="0"/>
              <a:t>。当执行两次循环体操作后</a:t>
            </a:r>
            <a:r>
              <a:rPr lang="en-US" altLang="zh-CN" b="1" dirty="0"/>
              <a:t>J=16</a:t>
            </a:r>
            <a:r>
              <a:rPr lang="zh-CN" altLang="zh-CN" b="1" dirty="0"/>
              <a:t>，仍然满足</a:t>
            </a:r>
            <a:r>
              <a:rPr lang="en-US" altLang="zh-CN" b="1" dirty="0"/>
              <a:t>J&lt;19</a:t>
            </a:r>
            <a:r>
              <a:rPr lang="zh-CN" altLang="zh-CN" b="1" dirty="0"/>
              <a:t>的条件，所以还要执行第三次循环；而当第三次循环结束后</a:t>
            </a:r>
            <a:r>
              <a:rPr lang="en-US" altLang="zh-CN" b="1" dirty="0"/>
              <a:t>J=19</a:t>
            </a:r>
            <a:r>
              <a:rPr lang="zh-CN" altLang="zh-CN" b="1" dirty="0"/>
              <a:t>，已经不满足</a:t>
            </a:r>
            <a:r>
              <a:rPr lang="en-US" altLang="zh-CN" b="1" dirty="0"/>
              <a:t>J&lt;19</a:t>
            </a:r>
            <a:r>
              <a:rPr lang="zh-CN" altLang="zh-CN" b="1" dirty="0"/>
              <a:t>的条件，所以循环终止。最终</a:t>
            </a:r>
            <a:r>
              <a:rPr lang="en-US" altLang="zh-CN" b="1" dirty="0"/>
              <a:t>J</a:t>
            </a:r>
            <a:r>
              <a:rPr lang="zh-CN" altLang="zh-CN" b="1" dirty="0"/>
              <a:t>的值为</a:t>
            </a:r>
            <a:r>
              <a:rPr lang="en-US" altLang="zh-CN" b="1" dirty="0"/>
              <a:t>19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9420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9</a:t>
            </a:r>
            <a:r>
              <a:rPr lang="zh-CN" altLang="zh-CN" sz="2400" dirty="0"/>
              <a:t>：试分析内层</a:t>
            </a:r>
            <a:r>
              <a:rPr lang="en-US" altLang="zh-CN" sz="2400" dirty="0"/>
              <a:t>n</a:t>
            </a:r>
            <a:r>
              <a:rPr lang="zh-CN" altLang="zh-CN" sz="2400" dirty="0"/>
              <a:t>循环的执行次数。</a:t>
            </a:r>
          </a:p>
          <a:p>
            <a:pPr marL="109728" indent="0">
              <a:buNone/>
            </a:pPr>
            <a:r>
              <a:rPr lang="en-US" altLang="zh-CN" sz="2400" dirty="0"/>
              <a:t>For m=0 To 7 Step 3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For n=m-2 To m+2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Next 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Next m</a:t>
            </a:r>
            <a:endParaRPr lang="zh-CN" altLang="en-US" sz="24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2996952"/>
            <a:ext cx="5040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For</a:t>
            </a:r>
            <a:r>
              <a:rPr lang="zh-CN" altLang="zh-CN" b="1" dirty="0"/>
              <a:t>循环的嵌套，分析的重点在于内层循环变量</a:t>
            </a:r>
            <a:r>
              <a:rPr lang="en-US" altLang="zh-CN" b="1" dirty="0"/>
              <a:t>n</a:t>
            </a:r>
            <a:r>
              <a:rPr lang="zh-CN" altLang="zh-CN" b="1" dirty="0"/>
              <a:t>的初始值和终止值。无论</a:t>
            </a:r>
            <a:r>
              <a:rPr lang="en-US" altLang="zh-CN" b="1" dirty="0"/>
              <a:t>m</a:t>
            </a:r>
            <a:r>
              <a:rPr lang="zh-CN" altLang="zh-CN" b="1" dirty="0"/>
              <a:t>的值为多少，内层循环变量</a:t>
            </a:r>
            <a:r>
              <a:rPr lang="en-US" altLang="zh-CN" b="1" dirty="0"/>
              <a:t>n</a:t>
            </a:r>
            <a:r>
              <a:rPr lang="zh-CN" altLang="zh-CN" b="1" dirty="0"/>
              <a:t>的值都只有五个</a:t>
            </a:r>
            <a:r>
              <a:rPr lang="en-US" altLang="zh-CN" b="1" dirty="0"/>
              <a:t>m-2</a:t>
            </a:r>
            <a:r>
              <a:rPr lang="zh-CN" altLang="zh-CN" b="1" dirty="0"/>
              <a:t>、</a:t>
            </a:r>
            <a:r>
              <a:rPr lang="en-US" altLang="zh-CN" b="1" dirty="0"/>
              <a:t>m-1</a:t>
            </a:r>
            <a:r>
              <a:rPr lang="zh-CN" altLang="zh-CN" b="1" dirty="0"/>
              <a:t>、</a:t>
            </a:r>
            <a:r>
              <a:rPr lang="en-US" altLang="zh-CN" b="1" dirty="0"/>
              <a:t>m</a:t>
            </a:r>
            <a:r>
              <a:rPr lang="zh-CN" altLang="zh-CN" b="1" dirty="0"/>
              <a:t>、</a:t>
            </a:r>
            <a:r>
              <a:rPr lang="en-US" altLang="zh-CN" b="1" dirty="0"/>
              <a:t>m+1</a:t>
            </a:r>
            <a:r>
              <a:rPr lang="zh-CN" altLang="zh-CN" b="1" dirty="0"/>
              <a:t>和</a:t>
            </a:r>
            <a:r>
              <a:rPr lang="en-US" altLang="zh-CN" b="1" dirty="0"/>
              <a:t>m+2</a:t>
            </a:r>
            <a:r>
              <a:rPr lang="zh-CN" altLang="zh-CN" b="1" dirty="0"/>
              <a:t>，也就是说每执行一次</a:t>
            </a:r>
            <a:r>
              <a:rPr lang="en-US" altLang="zh-CN" b="1" dirty="0"/>
              <a:t>m</a:t>
            </a:r>
            <a:r>
              <a:rPr lang="zh-CN" altLang="zh-CN" b="1" dirty="0"/>
              <a:t>循环就要执行五次</a:t>
            </a:r>
            <a:r>
              <a:rPr lang="en-US" altLang="zh-CN" b="1" dirty="0"/>
              <a:t>n</a:t>
            </a:r>
            <a:r>
              <a:rPr lang="zh-CN" altLang="zh-CN" b="1" dirty="0"/>
              <a:t>循环。而</a:t>
            </a:r>
            <a:r>
              <a:rPr lang="en-US" altLang="zh-CN" b="1" dirty="0"/>
              <a:t>m=0 To 7 Step 3</a:t>
            </a:r>
            <a:r>
              <a:rPr lang="zh-CN" altLang="zh-CN" b="1" dirty="0"/>
              <a:t>，外层</a:t>
            </a:r>
            <a:r>
              <a:rPr lang="en-US" altLang="zh-CN" b="1" dirty="0"/>
              <a:t>m</a:t>
            </a:r>
            <a:r>
              <a:rPr lang="zh-CN" altLang="zh-CN" b="1" dirty="0"/>
              <a:t>循环要执行</a:t>
            </a:r>
            <a:r>
              <a:rPr lang="en-US" altLang="zh-CN" b="1" dirty="0"/>
              <a:t>3</a:t>
            </a:r>
            <a:r>
              <a:rPr lang="zh-CN" altLang="zh-CN" b="1" dirty="0"/>
              <a:t>次，所以内层</a:t>
            </a:r>
            <a:r>
              <a:rPr lang="en-US" altLang="zh-CN" b="1" dirty="0"/>
              <a:t>n</a:t>
            </a:r>
            <a:r>
              <a:rPr lang="zh-CN" altLang="zh-CN" b="1" dirty="0"/>
              <a:t>循环的次数为</a:t>
            </a:r>
            <a:r>
              <a:rPr lang="en-US" altLang="zh-CN" b="1" dirty="0"/>
              <a:t>15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888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10</a:t>
            </a:r>
            <a:r>
              <a:rPr lang="zh-CN" altLang="zh-CN" sz="2400" dirty="0"/>
              <a:t>：试分析如下程序运行结束之后变量</a:t>
            </a:r>
            <a:r>
              <a:rPr lang="en-US" altLang="zh-CN" sz="2400" dirty="0"/>
              <a:t>K</a:t>
            </a:r>
            <a:r>
              <a:rPr lang="zh-CN" altLang="zh-CN" sz="2400" dirty="0"/>
              <a:t>的值。</a:t>
            </a:r>
          </a:p>
          <a:p>
            <a:pPr marL="109728" indent="0">
              <a:buNone/>
            </a:pPr>
            <a:r>
              <a:rPr lang="en-US" altLang="zh-CN" sz="2400" dirty="0"/>
              <a:t>K=0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For I=1 To 3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For J=1 To I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	K=K+J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Next J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Next I</a:t>
            </a:r>
            <a:endParaRPr lang="zh-CN" altLang="en-US" sz="24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2492896"/>
            <a:ext cx="41764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For</a:t>
            </a:r>
            <a:r>
              <a:rPr lang="zh-CN" altLang="zh-CN" b="1" dirty="0"/>
              <a:t>循环的嵌套，分析的重点在于内层</a:t>
            </a:r>
            <a:r>
              <a:rPr lang="en-US" altLang="zh-CN" b="1" dirty="0"/>
              <a:t>J</a:t>
            </a:r>
            <a:r>
              <a:rPr lang="zh-CN" altLang="zh-CN" b="1" dirty="0"/>
              <a:t>循环的终止值为</a:t>
            </a:r>
            <a:r>
              <a:rPr lang="en-US" altLang="zh-CN" b="1" dirty="0"/>
              <a:t>I</a:t>
            </a:r>
            <a:r>
              <a:rPr lang="zh-CN" altLang="zh-CN" b="1" dirty="0"/>
              <a:t>，由于外层循环变量</a:t>
            </a:r>
            <a:r>
              <a:rPr lang="en-US" altLang="zh-CN" b="1" dirty="0"/>
              <a:t>I</a:t>
            </a:r>
            <a:r>
              <a:rPr lang="zh-CN" altLang="zh-CN" b="1" dirty="0"/>
              <a:t>值的变化，使得内层</a:t>
            </a:r>
            <a:r>
              <a:rPr lang="en-US" altLang="zh-CN" b="1" dirty="0"/>
              <a:t>J</a:t>
            </a:r>
            <a:r>
              <a:rPr lang="zh-CN" altLang="zh-CN" b="1" dirty="0"/>
              <a:t>循环的次数是不固定。当</a:t>
            </a:r>
            <a:r>
              <a:rPr lang="en-US" altLang="zh-CN" b="1" dirty="0"/>
              <a:t>I=1</a:t>
            </a:r>
            <a:r>
              <a:rPr lang="zh-CN" altLang="zh-CN" b="1" dirty="0"/>
              <a:t>时，</a:t>
            </a:r>
            <a:r>
              <a:rPr lang="en-US" altLang="zh-CN" b="1" dirty="0"/>
              <a:t>J=1 To 1</a:t>
            </a:r>
            <a:r>
              <a:rPr lang="zh-CN" altLang="zh-CN" b="1" dirty="0"/>
              <a:t>，</a:t>
            </a:r>
            <a:r>
              <a:rPr lang="en-US" altLang="zh-CN" b="1" dirty="0"/>
              <a:t>K=K+1=1</a:t>
            </a:r>
            <a:r>
              <a:rPr lang="zh-CN" altLang="zh-CN" b="1" dirty="0"/>
              <a:t>；当</a:t>
            </a:r>
            <a:r>
              <a:rPr lang="en-US" altLang="zh-CN" b="1" dirty="0"/>
              <a:t>I=2</a:t>
            </a:r>
            <a:r>
              <a:rPr lang="zh-CN" altLang="zh-CN" b="1" dirty="0"/>
              <a:t>时，</a:t>
            </a:r>
            <a:r>
              <a:rPr lang="en-US" altLang="zh-CN" b="1" dirty="0"/>
              <a:t>J=1 To 2</a:t>
            </a:r>
            <a:r>
              <a:rPr lang="zh-CN" altLang="zh-CN" b="1" dirty="0"/>
              <a:t>，</a:t>
            </a:r>
            <a:r>
              <a:rPr lang="en-US" altLang="zh-CN" b="1" dirty="0"/>
              <a:t>K=K+1+2=4</a:t>
            </a:r>
            <a:r>
              <a:rPr lang="zh-CN" altLang="zh-CN" b="1" dirty="0"/>
              <a:t>；当</a:t>
            </a:r>
            <a:r>
              <a:rPr lang="en-US" altLang="zh-CN" b="1" dirty="0"/>
              <a:t>I=3</a:t>
            </a:r>
            <a:r>
              <a:rPr lang="zh-CN" altLang="zh-CN" b="1" dirty="0"/>
              <a:t>时，</a:t>
            </a:r>
            <a:r>
              <a:rPr lang="en-US" altLang="zh-CN" b="1" dirty="0"/>
              <a:t>J=1 To 3</a:t>
            </a:r>
            <a:r>
              <a:rPr lang="zh-CN" altLang="zh-CN" b="1" dirty="0"/>
              <a:t>，</a:t>
            </a:r>
            <a:r>
              <a:rPr lang="en-US" altLang="zh-CN" b="1" dirty="0"/>
              <a:t>K=K+1+2+3=10</a:t>
            </a:r>
            <a:r>
              <a:rPr lang="zh-CN" altLang="zh-CN" b="1" dirty="0"/>
              <a:t>。所以当程序运行结束之后</a:t>
            </a:r>
            <a:r>
              <a:rPr lang="en-US" altLang="zh-CN" b="1" dirty="0"/>
              <a:t>K</a:t>
            </a:r>
            <a:r>
              <a:rPr lang="zh-CN" altLang="zh-CN" b="1" dirty="0"/>
              <a:t>的值为</a:t>
            </a:r>
            <a:r>
              <a:rPr lang="en-US" altLang="zh-CN" b="1" dirty="0"/>
              <a:t>10</a:t>
            </a:r>
            <a:r>
              <a:rPr lang="zh-CN" altLang="zh-CN" b="1" dirty="0"/>
              <a:t>。（注意</a:t>
            </a:r>
            <a:r>
              <a:rPr lang="en-US" altLang="zh-CN" b="1" dirty="0"/>
              <a:t>K</a:t>
            </a:r>
            <a:r>
              <a:rPr lang="zh-CN" altLang="zh-CN" b="1" dirty="0"/>
              <a:t>值的累加过程）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2008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11</a:t>
            </a:r>
            <a:r>
              <a:rPr lang="zh-CN" altLang="zh-CN" sz="2400" dirty="0"/>
              <a:t>：试分析如下程序运行结束之后变量</a:t>
            </a:r>
            <a:r>
              <a:rPr lang="en-US" altLang="zh-CN" sz="2400" dirty="0"/>
              <a:t>x</a:t>
            </a:r>
            <a:r>
              <a:rPr lang="zh-CN" altLang="zh-CN" sz="2400" dirty="0"/>
              <a:t>的值。</a:t>
            </a:r>
          </a:p>
          <a:p>
            <a:pPr marL="109728" indent="0">
              <a:buNone/>
            </a:pPr>
            <a:r>
              <a:rPr lang="en-US" altLang="zh-CN" sz="2200" dirty="0"/>
              <a:t>x=1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y=1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z=1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For </a:t>
            </a:r>
            <a:r>
              <a:rPr lang="en-US" altLang="zh-CN" sz="2200" dirty="0"/>
              <a:t>k=1 To 3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If </a:t>
            </a:r>
            <a:r>
              <a:rPr lang="en-US" altLang="zh-CN" sz="2200" dirty="0"/>
              <a:t>j=1 Then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   x=</a:t>
            </a:r>
            <a:r>
              <a:rPr lang="en-US" altLang="zh-CN" sz="2200" dirty="0" err="1" smtClean="0"/>
              <a:t>x+y+z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Else </a:t>
            </a:r>
            <a:r>
              <a:rPr lang="en-US" altLang="zh-CN" sz="2200" dirty="0"/>
              <a:t>If j=2 Then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   x=2*x+2*y+2*z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Else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/>
              <a:t> </a:t>
            </a:r>
            <a:r>
              <a:rPr lang="en-US" altLang="zh-CN" sz="2200" dirty="0" smtClean="0"/>
              <a:t>   x=3*x+3*y+3*z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End </a:t>
            </a:r>
            <a:r>
              <a:rPr lang="en-US" altLang="zh-CN" sz="2200" dirty="0"/>
              <a:t>If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Next </a:t>
            </a:r>
            <a:r>
              <a:rPr lang="en-US" altLang="zh-CN" sz="2200" dirty="0"/>
              <a:t>k</a:t>
            </a:r>
            <a:endParaRPr lang="zh-CN" altLang="en-US" sz="22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2204864"/>
            <a:ext cx="40324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For</a:t>
            </a:r>
            <a:r>
              <a:rPr lang="zh-CN" altLang="zh-CN" b="1" dirty="0"/>
              <a:t>循环结构和块</a:t>
            </a:r>
            <a:r>
              <a:rPr lang="en-US" altLang="zh-CN" b="1" dirty="0"/>
              <a:t>If</a:t>
            </a:r>
            <a:r>
              <a:rPr lang="zh-CN" altLang="zh-CN" b="1" dirty="0"/>
              <a:t>语句的应用集合，分析的重点在于块</a:t>
            </a:r>
            <a:r>
              <a:rPr lang="en-US" altLang="zh-CN" b="1" dirty="0"/>
              <a:t>If</a:t>
            </a:r>
            <a:r>
              <a:rPr lang="zh-CN" altLang="zh-CN" b="1" dirty="0"/>
              <a:t>的选择分支，分支一为当</a:t>
            </a:r>
            <a:r>
              <a:rPr lang="en-US" altLang="zh-CN" b="1" dirty="0"/>
              <a:t>K=1</a:t>
            </a:r>
            <a:r>
              <a:rPr lang="zh-CN" altLang="zh-CN" b="1" dirty="0"/>
              <a:t>时，</a:t>
            </a:r>
            <a:r>
              <a:rPr lang="en-US" altLang="zh-CN" b="1" dirty="0"/>
              <a:t>x=</a:t>
            </a:r>
            <a:r>
              <a:rPr lang="en-US" altLang="zh-CN" b="1" dirty="0" err="1"/>
              <a:t>x+y+z</a:t>
            </a:r>
            <a:r>
              <a:rPr lang="zh-CN" altLang="zh-CN" b="1" dirty="0"/>
              <a:t>；分支二为当</a:t>
            </a:r>
            <a:r>
              <a:rPr lang="en-US" altLang="zh-CN" b="1" dirty="0"/>
              <a:t>K=2</a:t>
            </a:r>
            <a:r>
              <a:rPr lang="zh-CN" altLang="zh-CN" b="1" dirty="0"/>
              <a:t>时，</a:t>
            </a:r>
            <a:r>
              <a:rPr lang="en-US" altLang="zh-CN" b="1" dirty="0"/>
              <a:t>x=2*x+2*y+2*z</a:t>
            </a:r>
            <a:r>
              <a:rPr lang="zh-CN" altLang="zh-CN" b="1" dirty="0"/>
              <a:t>；分支三为当</a:t>
            </a:r>
            <a:r>
              <a:rPr lang="en-US" altLang="zh-CN" b="1" dirty="0"/>
              <a:t>K=3</a:t>
            </a:r>
            <a:r>
              <a:rPr lang="zh-CN" altLang="zh-CN" b="1" dirty="0"/>
              <a:t>时，</a:t>
            </a:r>
            <a:r>
              <a:rPr lang="en-US" altLang="zh-CN" b="1" dirty="0"/>
              <a:t>x=3*x+3*y+3*z</a:t>
            </a:r>
            <a:r>
              <a:rPr lang="zh-CN" altLang="zh-CN" b="1" dirty="0"/>
              <a:t>。与选择结构的例</a:t>
            </a:r>
            <a:r>
              <a:rPr lang="en-US" altLang="zh-CN" b="1" dirty="0"/>
              <a:t>3</a:t>
            </a:r>
            <a:r>
              <a:rPr lang="zh-CN" altLang="zh-CN" b="1" dirty="0"/>
              <a:t>相比较，本例中赋值语句右端的变化是在变量参与运算后才进行赋值的。</a:t>
            </a:r>
          </a:p>
          <a:p>
            <a:r>
              <a:rPr lang="zh-CN" altLang="zh-CN" b="1" dirty="0"/>
              <a:t>循环共执行</a:t>
            </a:r>
            <a:r>
              <a:rPr lang="en-US" altLang="zh-CN" b="1" dirty="0"/>
              <a:t>3</a:t>
            </a:r>
            <a:r>
              <a:rPr lang="zh-CN" altLang="zh-CN" b="1" dirty="0"/>
              <a:t>次，当</a:t>
            </a:r>
            <a:r>
              <a:rPr lang="en-US" altLang="zh-CN" b="1" dirty="0"/>
              <a:t>K=1</a:t>
            </a:r>
            <a:r>
              <a:rPr lang="zh-CN" altLang="zh-CN" b="1" dirty="0"/>
              <a:t>时，</a:t>
            </a:r>
            <a:r>
              <a:rPr lang="en-US" altLang="zh-CN" b="1" dirty="0"/>
              <a:t>x=1+1+1=3</a:t>
            </a:r>
            <a:r>
              <a:rPr lang="zh-CN" altLang="zh-CN" b="1" dirty="0"/>
              <a:t>；当</a:t>
            </a:r>
            <a:r>
              <a:rPr lang="en-US" altLang="zh-CN" b="1" dirty="0"/>
              <a:t>K=2</a:t>
            </a:r>
            <a:r>
              <a:rPr lang="zh-CN" altLang="zh-CN" b="1" dirty="0"/>
              <a:t>时，</a:t>
            </a:r>
            <a:r>
              <a:rPr lang="en-US" altLang="zh-CN" b="1" dirty="0"/>
              <a:t>x=2*3+2*1+2*1=10</a:t>
            </a:r>
            <a:r>
              <a:rPr lang="zh-CN" altLang="zh-CN" b="1" dirty="0"/>
              <a:t>；当</a:t>
            </a:r>
            <a:r>
              <a:rPr lang="en-US" altLang="zh-CN" b="1" dirty="0"/>
              <a:t>K=3</a:t>
            </a:r>
            <a:r>
              <a:rPr lang="zh-CN" altLang="zh-CN" b="1" dirty="0"/>
              <a:t>时，</a:t>
            </a:r>
            <a:r>
              <a:rPr lang="en-US" altLang="zh-CN" b="1" dirty="0"/>
              <a:t>x=3*10+3*1+3*1=36</a:t>
            </a:r>
            <a:r>
              <a:rPr lang="zh-CN" altLang="zh-CN" b="1" dirty="0"/>
              <a:t>。所以当程序运行结束之后</a:t>
            </a:r>
            <a:r>
              <a:rPr lang="en-US" altLang="zh-CN" b="1" dirty="0"/>
              <a:t>x</a:t>
            </a:r>
            <a:r>
              <a:rPr lang="zh-CN" altLang="zh-CN" b="1" dirty="0"/>
              <a:t>的值为</a:t>
            </a:r>
            <a:r>
              <a:rPr lang="en-US" altLang="zh-CN" b="1" dirty="0"/>
              <a:t>36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9791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12</a:t>
            </a:r>
            <a:r>
              <a:rPr lang="zh-CN" altLang="zh-CN" sz="2400" dirty="0"/>
              <a:t>：窗体中有一名为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的命令按钮，其单击事件过程如下所示，试分析单击该命令按钮后消息框中的显示内容。</a:t>
            </a:r>
          </a:p>
          <a:p>
            <a:pPr marL="109728" indent="0">
              <a:buNone/>
            </a:pPr>
            <a:r>
              <a:rPr lang="en-US" altLang="zh-CN" sz="2000" dirty="0"/>
              <a:t>Private sub Command1_Click</a:t>
            </a:r>
            <a:r>
              <a:rPr lang="zh-CN" altLang="zh-CN" sz="2000" dirty="0"/>
              <a:t>（）</a:t>
            </a:r>
          </a:p>
          <a:p>
            <a:pPr marL="109728" indent="0">
              <a:buNone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i=1 To 4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x=3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For </a:t>
            </a:r>
            <a:r>
              <a:rPr lang="en-US" altLang="zh-CN" sz="2000" dirty="0"/>
              <a:t>j=1 To 3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x=4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For </a:t>
            </a:r>
            <a:r>
              <a:rPr lang="en-US" altLang="zh-CN" sz="2000" dirty="0"/>
              <a:t>k=1 To 2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   x=x+5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Next </a:t>
            </a:r>
            <a:r>
              <a:rPr lang="en-US" altLang="zh-CN" sz="2000" dirty="0"/>
              <a:t>k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 smtClean="0"/>
              <a:t>    Next </a:t>
            </a:r>
            <a:r>
              <a:rPr lang="en-US" altLang="zh-CN" sz="2000" dirty="0"/>
              <a:t>j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 smtClean="0"/>
              <a:t>Next </a:t>
            </a:r>
            <a:r>
              <a:rPr lang="en-US" altLang="zh-CN" sz="2000" dirty="0"/>
              <a:t>i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 err="1" smtClean="0"/>
              <a:t>MsgBox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x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000" dirty="0"/>
              <a:t>End Sub</a:t>
            </a:r>
            <a:endParaRPr lang="zh-CN" altLang="en-US" sz="20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3212976"/>
            <a:ext cx="43924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For</a:t>
            </a:r>
            <a:r>
              <a:rPr lang="zh-CN" altLang="zh-CN" b="1" dirty="0"/>
              <a:t>循环的嵌套，分析的重点在于</a:t>
            </a:r>
            <a:r>
              <a:rPr lang="en-US" altLang="zh-CN" b="1" dirty="0"/>
              <a:t>i</a:t>
            </a:r>
            <a:r>
              <a:rPr lang="zh-CN" altLang="zh-CN" b="1" dirty="0"/>
              <a:t>循环中的赋值语句</a:t>
            </a:r>
            <a:r>
              <a:rPr lang="en-US" altLang="zh-CN" b="1" dirty="0"/>
              <a:t>x=3</a:t>
            </a:r>
            <a:r>
              <a:rPr lang="zh-CN" altLang="zh-CN" b="1" dirty="0"/>
              <a:t>和</a:t>
            </a:r>
            <a:r>
              <a:rPr lang="en-US" altLang="zh-CN" b="1" dirty="0"/>
              <a:t>j</a:t>
            </a:r>
            <a:r>
              <a:rPr lang="zh-CN" altLang="zh-CN" b="1" dirty="0"/>
              <a:t>循环中的赋值语句</a:t>
            </a:r>
            <a:r>
              <a:rPr lang="en-US" altLang="zh-CN" b="1" dirty="0"/>
              <a:t>x=4</a:t>
            </a:r>
            <a:r>
              <a:rPr lang="zh-CN" altLang="zh-CN" b="1" dirty="0"/>
              <a:t>。它们的位置决定了，只要进入</a:t>
            </a:r>
            <a:r>
              <a:rPr lang="en-US" altLang="zh-CN" b="1" dirty="0"/>
              <a:t>i</a:t>
            </a:r>
            <a:r>
              <a:rPr lang="zh-CN" altLang="zh-CN" b="1" dirty="0"/>
              <a:t>循环，那么</a:t>
            </a:r>
            <a:r>
              <a:rPr lang="en-US" altLang="zh-CN" b="1" dirty="0"/>
              <a:t>x</a:t>
            </a:r>
            <a:r>
              <a:rPr lang="zh-CN" altLang="zh-CN" b="1" dirty="0"/>
              <a:t>的值就为</a:t>
            </a:r>
            <a:r>
              <a:rPr lang="en-US" altLang="zh-CN" b="1" dirty="0"/>
              <a:t>3</a:t>
            </a:r>
            <a:r>
              <a:rPr lang="zh-CN" altLang="zh-CN" b="1" dirty="0"/>
              <a:t>；而进入</a:t>
            </a:r>
            <a:r>
              <a:rPr lang="en-US" altLang="zh-CN" b="1" dirty="0"/>
              <a:t>j</a:t>
            </a:r>
            <a:r>
              <a:rPr lang="zh-CN" altLang="zh-CN" b="1" dirty="0"/>
              <a:t>循环后，</a:t>
            </a:r>
            <a:r>
              <a:rPr lang="en-US" altLang="zh-CN" b="1" dirty="0"/>
              <a:t>x</a:t>
            </a:r>
            <a:r>
              <a:rPr lang="zh-CN" altLang="zh-CN" b="1" dirty="0"/>
              <a:t>又被重新赋值为</a:t>
            </a:r>
            <a:r>
              <a:rPr lang="en-US" altLang="zh-CN" b="1" dirty="0"/>
              <a:t>4</a:t>
            </a:r>
            <a:r>
              <a:rPr lang="zh-CN" altLang="zh-CN" b="1" dirty="0"/>
              <a:t>。所以最终的结果由以下语句决定：</a:t>
            </a:r>
          </a:p>
          <a:p>
            <a:r>
              <a:rPr lang="en-US" altLang="zh-CN" b="1" dirty="0"/>
              <a:t>x=4</a:t>
            </a:r>
            <a:endParaRPr lang="zh-CN" altLang="zh-CN" b="1" dirty="0"/>
          </a:p>
          <a:p>
            <a:r>
              <a:rPr lang="en-US" altLang="zh-CN" b="1" dirty="0" smtClean="0"/>
              <a:t>For </a:t>
            </a:r>
            <a:r>
              <a:rPr lang="en-US" altLang="zh-CN" b="1" dirty="0"/>
              <a:t>k=1 To 2</a:t>
            </a:r>
            <a:endParaRPr lang="zh-CN" altLang="zh-CN" b="1" dirty="0"/>
          </a:p>
          <a:p>
            <a:r>
              <a:rPr lang="en-US" altLang="zh-CN" b="1" dirty="0" smtClean="0"/>
              <a:t>     x=x+5</a:t>
            </a:r>
            <a:endParaRPr lang="zh-CN" altLang="zh-CN" b="1" dirty="0"/>
          </a:p>
          <a:p>
            <a:r>
              <a:rPr lang="en-US" altLang="zh-CN" b="1" dirty="0"/>
              <a:t>Next k</a:t>
            </a:r>
            <a:endParaRPr lang="zh-CN" altLang="zh-CN" b="1" dirty="0"/>
          </a:p>
          <a:p>
            <a:r>
              <a:rPr lang="zh-CN" altLang="zh-CN" b="1" dirty="0"/>
              <a:t>当程序运行结束之后，</a:t>
            </a:r>
            <a:r>
              <a:rPr lang="en-US" altLang="zh-CN" b="1" dirty="0"/>
              <a:t>x</a:t>
            </a:r>
            <a:r>
              <a:rPr lang="zh-CN" altLang="zh-CN" b="1" dirty="0"/>
              <a:t>的值为</a:t>
            </a:r>
            <a:r>
              <a:rPr lang="en-US" altLang="zh-CN" b="1" dirty="0"/>
              <a:t>14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7932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13</a:t>
            </a:r>
            <a:r>
              <a:rPr lang="zh-CN" altLang="zh-CN" sz="2400" dirty="0"/>
              <a:t>：试分析如下程序运行结束之后变量</a:t>
            </a:r>
            <a:r>
              <a:rPr lang="en-US" altLang="zh-CN" sz="2400" dirty="0"/>
              <a:t>k</a:t>
            </a:r>
            <a:r>
              <a:rPr lang="zh-CN" altLang="zh-CN" sz="2400" dirty="0"/>
              <a:t>的值。</a:t>
            </a:r>
          </a:p>
          <a:p>
            <a:pPr marL="109728" indent="0">
              <a:buNone/>
            </a:pPr>
            <a:r>
              <a:rPr lang="en-US" altLang="zh-CN" sz="2400" dirty="0"/>
              <a:t>Dim </a:t>
            </a:r>
            <a:r>
              <a:rPr lang="en-US" altLang="zh-CN" sz="2400" dirty="0" err="1"/>
              <a:t>i,j,k</a:t>
            </a:r>
            <a:r>
              <a:rPr lang="en-US" altLang="zh-CN" sz="2400" dirty="0"/>
              <a:t> As Integer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i=1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Do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smtClean="0"/>
              <a:t>    For j=1 To i Step 2</a:t>
            </a:r>
            <a:endParaRPr lang="zh-CN" altLang="zh-CN" sz="2400" dirty="0" smtClean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k=</a:t>
            </a:r>
            <a:r>
              <a:rPr lang="en-US" altLang="zh-CN" sz="2400" dirty="0" err="1" smtClean="0"/>
              <a:t>k+j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smtClean="0"/>
              <a:t>    Next </a:t>
            </a:r>
            <a:r>
              <a:rPr lang="en-US" altLang="zh-CN" sz="2400" dirty="0"/>
              <a:t>j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smtClean="0"/>
              <a:t>    i=i+2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Loop Until i&gt;8</a:t>
            </a:r>
            <a:endParaRPr lang="zh-CN" altLang="zh-CN" sz="2400" dirty="0"/>
          </a:p>
          <a:p>
            <a:pPr marL="109728" indent="0">
              <a:buNone/>
            </a:pPr>
            <a:endParaRPr lang="zh-CN" altLang="en-US" sz="20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2204864"/>
            <a:ext cx="39604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Do…Loop Until</a:t>
            </a:r>
            <a:r>
              <a:rPr lang="zh-CN" altLang="zh-CN" b="1" dirty="0"/>
              <a:t>循环结构和</a:t>
            </a:r>
            <a:r>
              <a:rPr lang="en-US" altLang="zh-CN" b="1" dirty="0"/>
              <a:t>For</a:t>
            </a:r>
            <a:r>
              <a:rPr lang="zh-CN" altLang="zh-CN" b="1" dirty="0"/>
              <a:t>循环的嵌套，分析的重点在于变量</a:t>
            </a:r>
            <a:r>
              <a:rPr lang="en-US" altLang="zh-CN" b="1" dirty="0"/>
              <a:t>i</a:t>
            </a:r>
            <a:r>
              <a:rPr lang="zh-CN" altLang="zh-CN" b="1" dirty="0"/>
              <a:t>值的变化过程，它即是</a:t>
            </a:r>
            <a:r>
              <a:rPr lang="en-US" altLang="zh-CN" b="1" dirty="0"/>
              <a:t>For</a:t>
            </a:r>
            <a:r>
              <a:rPr lang="zh-CN" altLang="zh-CN" b="1" dirty="0"/>
              <a:t>循环的终止值，又控制了</a:t>
            </a:r>
            <a:r>
              <a:rPr lang="en-US" altLang="zh-CN" b="1" dirty="0"/>
              <a:t>Do…Loop Until</a:t>
            </a:r>
            <a:r>
              <a:rPr lang="zh-CN" altLang="zh-CN" b="1" dirty="0"/>
              <a:t>循环的条件。</a:t>
            </a:r>
            <a:r>
              <a:rPr lang="en-US" altLang="zh-CN" b="1" dirty="0"/>
              <a:t>i</a:t>
            </a:r>
            <a:r>
              <a:rPr lang="zh-CN" altLang="zh-CN" b="1" dirty="0"/>
              <a:t>值的变化在</a:t>
            </a:r>
            <a:r>
              <a:rPr lang="en-US" altLang="zh-CN" b="1" dirty="0"/>
              <a:t>Do…Loop Until</a:t>
            </a:r>
            <a:r>
              <a:rPr lang="zh-CN" altLang="zh-CN" b="1" dirty="0"/>
              <a:t>循环中由</a:t>
            </a:r>
            <a:r>
              <a:rPr lang="en-US" altLang="zh-CN" b="1" dirty="0"/>
              <a:t>i=i+2</a:t>
            </a:r>
            <a:r>
              <a:rPr lang="zh-CN" altLang="zh-CN" b="1" dirty="0"/>
              <a:t>赋值语句来进行，当</a:t>
            </a:r>
            <a:r>
              <a:rPr lang="en-US" altLang="zh-CN" b="1" dirty="0"/>
              <a:t>i&gt;8</a:t>
            </a:r>
            <a:r>
              <a:rPr lang="zh-CN" altLang="zh-CN" b="1" dirty="0"/>
              <a:t>时程序运行结束，所以</a:t>
            </a:r>
            <a:r>
              <a:rPr lang="en-US" altLang="zh-CN" b="1" dirty="0"/>
              <a:t>i</a:t>
            </a:r>
            <a:r>
              <a:rPr lang="zh-CN" altLang="zh-CN" b="1" dirty="0"/>
              <a:t>可能的值为</a:t>
            </a:r>
            <a:r>
              <a:rPr lang="en-US" altLang="zh-CN" b="1" dirty="0"/>
              <a:t>1</a:t>
            </a:r>
            <a:r>
              <a:rPr lang="zh-CN" altLang="zh-CN" b="1" dirty="0"/>
              <a:t>、</a:t>
            </a:r>
            <a:r>
              <a:rPr lang="en-US" altLang="zh-CN" b="1" dirty="0"/>
              <a:t>3</a:t>
            </a:r>
            <a:r>
              <a:rPr lang="zh-CN" altLang="zh-CN" b="1" dirty="0"/>
              <a:t>、</a:t>
            </a:r>
            <a:r>
              <a:rPr lang="en-US" altLang="zh-CN" b="1" dirty="0"/>
              <a:t>5</a:t>
            </a:r>
            <a:r>
              <a:rPr lang="zh-CN" altLang="zh-CN" b="1" dirty="0"/>
              <a:t>、</a:t>
            </a:r>
            <a:r>
              <a:rPr lang="en-US" altLang="zh-CN" b="1" dirty="0"/>
              <a:t>7</a:t>
            </a:r>
            <a:r>
              <a:rPr lang="zh-CN" altLang="zh-CN" b="1" dirty="0"/>
              <a:t>。</a:t>
            </a:r>
            <a:r>
              <a:rPr lang="en-US" altLang="zh-CN" b="1" dirty="0"/>
              <a:t>For</a:t>
            </a:r>
            <a:r>
              <a:rPr lang="zh-CN" altLang="zh-CN" b="1" dirty="0"/>
              <a:t>循环中步长为</a:t>
            </a:r>
            <a:r>
              <a:rPr lang="en-US" altLang="zh-CN" b="1" dirty="0"/>
              <a:t>2</a:t>
            </a:r>
            <a:r>
              <a:rPr lang="zh-CN" altLang="zh-CN" b="1" dirty="0"/>
              <a:t>，当</a:t>
            </a:r>
            <a:r>
              <a:rPr lang="en-US" altLang="zh-CN" b="1" dirty="0"/>
              <a:t>i=1</a:t>
            </a:r>
            <a:r>
              <a:rPr lang="zh-CN" altLang="zh-CN" b="1" dirty="0"/>
              <a:t>时，</a:t>
            </a:r>
            <a:r>
              <a:rPr lang="en-US" altLang="zh-CN" b="1" dirty="0"/>
              <a:t>k=k+1=1</a:t>
            </a:r>
            <a:r>
              <a:rPr lang="zh-CN" altLang="zh-CN" b="1" dirty="0"/>
              <a:t>；当</a:t>
            </a:r>
            <a:r>
              <a:rPr lang="en-US" altLang="zh-CN" b="1" dirty="0"/>
              <a:t>i=3</a:t>
            </a:r>
            <a:r>
              <a:rPr lang="zh-CN" altLang="zh-CN" b="1" dirty="0"/>
              <a:t>时，</a:t>
            </a:r>
            <a:r>
              <a:rPr lang="en-US" altLang="zh-CN" b="1" dirty="0"/>
              <a:t>k=k+1+3=5</a:t>
            </a:r>
            <a:r>
              <a:rPr lang="zh-CN" altLang="zh-CN" b="1" dirty="0"/>
              <a:t>；当</a:t>
            </a:r>
            <a:r>
              <a:rPr lang="en-US" altLang="zh-CN" b="1" dirty="0"/>
              <a:t>i=5</a:t>
            </a:r>
            <a:r>
              <a:rPr lang="zh-CN" altLang="zh-CN" b="1" dirty="0"/>
              <a:t>时，</a:t>
            </a:r>
            <a:r>
              <a:rPr lang="en-US" altLang="zh-CN" b="1" dirty="0"/>
              <a:t>k=k+1+3+5=14</a:t>
            </a:r>
            <a:r>
              <a:rPr lang="zh-CN" altLang="zh-CN" b="1" dirty="0"/>
              <a:t>；当</a:t>
            </a:r>
            <a:r>
              <a:rPr lang="en-US" altLang="zh-CN" b="1" dirty="0"/>
              <a:t>i=7</a:t>
            </a:r>
            <a:r>
              <a:rPr lang="zh-CN" altLang="zh-CN" b="1" dirty="0"/>
              <a:t>时，</a:t>
            </a:r>
            <a:r>
              <a:rPr lang="en-US" altLang="zh-CN" b="1" dirty="0"/>
              <a:t>k=k+1+3+5+7=30</a:t>
            </a:r>
            <a:r>
              <a:rPr lang="zh-CN" altLang="zh-CN" b="1" dirty="0"/>
              <a:t>。当循环结束之后</a:t>
            </a:r>
            <a:r>
              <a:rPr lang="en-US" altLang="zh-CN" b="1" dirty="0"/>
              <a:t>k</a:t>
            </a:r>
            <a:r>
              <a:rPr lang="zh-CN" altLang="zh-CN" b="1" dirty="0"/>
              <a:t>的值为</a:t>
            </a:r>
            <a:r>
              <a:rPr lang="en-US" altLang="zh-CN" b="1" dirty="0"/>
              <a:t>30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8776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14</a:t>
            </a:r>
            <a:r>
              <a:rPr lang="zh-CN" altLang="zh-CN" sz="2400" dirty="0"/>
              <a:t>：试分析如下程序运行结束之后消息框中显示的内容</a:t>
            </a:r>
            <a:r>
              <a:rPr lang="en-US" altLang="zh-CN" sz="2400" dirty="0"/>
              <a:t>.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Dim str1,str2 As String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Dim I As Integer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str1=”</a:t>
            </a:r>
            <a:r>
              <a:rPr lang="en-US" altLang="zh-CN" sz="2400" dirty="0" err="1"/>
              <a:t>abcdef</a:t>
            </a:r>
            <a:r>
              <a:rPr lang="en-US" altLang="zh-CN" sz="2400" dirty="0"/>
              <a:t>”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For i=1 To Len(str1) Step 2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str2=</a:t>
            </a:r>
            <a:r>
              <a:rPr lang="en-US" altLang="zh-CN" sz="2400" dirty="0" err="1"/>
              <a:t>UCase</a:t>
            </a:r>
            <a:r>
              <a:rPr lang="en-US" altLang="zh-CN" sz="2400" dirty="0"/>
              <a:t>(Mid(str1,i,1))+str2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Next i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 str2</a:t>
            </a:r>
            <a:endParaRPr lang="zh-CN" altLang="zh-CN" sz="2400" dirty="0"/>
          </a:p>
          <a:p>
            <a:pPr marL="109728" indent="0">
              <a:buNone/>
            </a:pPr>
            <a:endParaRPr lang="zh-CN" altLang="en-US" sz="20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8128" y="4448214"/>
            <a:ext cx="63367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本例中使用了字符串函数</a:t>
            </a:r>
            <a:r>
              <a:rPr lang="en-US" altLang="zh-CN" b="1" dirty="0"/>
              <a:t>Len</a:t>
            </a:r>
            <a:r>
              <a:rPr lang="zh-CN" altLang="zh-CN" b="1" dirty="0"/>
              <a:t>（）、</a:t>
            </a:r>
            <a:r>
              <a:rPr lang="en-US" altLang="zh-CN" b="1" dirty="0"/>
              <a:t>Mid</a:t>
            </a:r>
            <a:r>
              <a:rPr lang="zh-CN" altLang="zh-CN" b="1" dirty="0"/>
              <a:t>（）和大小写转换函数</a:t>
            </a:r>
            <a:r>
              <a:rPr lang="en-US" altLang="zh-CN" b="1" dirty="0" err="1"/>
              <a:t>Ucase</a:t>
            </a:r>
            <a:r>
              <a:rPr lang="zh-CN" altLang="zh-CN" b="1" dirty="0"/>
              <a:t>（）。由于字符串</a:t>
            </a:r>
            <a:r>
              <a:rPr lang="en-US" altLang="zh-CN" b="1" dirty="0"/>
              <a:t>str1</a:t>
            </a:r>
            <a:r>
              <a:rPr lang="zh-CN" altLang="zh-CN" b="1" dirty="0"/>
              <a:t>的值不发生变化，所以</a:t>
            </a:r>
            <a:r>
              <a:rPr lang="en-US" altLang="zh-CN" b="1" dirty="0"/>
              <a:t>Len</a:t>
            </a:r>
            <a:r>
              <a:rPr lang="zh-CN" altLang="zh-CN" b="1" dirty="0"/>
              <a:t>（</a:t>
            </a:r>
            <a:r>
              <a:rPr lang="en-US" altLang="zh-CN" b="1" dirty="0"/>
              <a:t>str1</a:t>
            </a:r>
            <a:r>
              <a:rPr lang="zh-CN" altLang="zh-CN" b="1" dirty="0"/>
              <a:t>）的值固定为</a:t>
            </a:r>
            <a:r>
              <a:rPr lang="en-US" altLang="zh-CN" b="1" dirty="0"/>
              <a:t>6</a:t>
            </a:r>
            <a:r>
              <a:rPr lang="zh-CN" altLang="zh-CN" b="1" dirty="0"/>
              <a:t>。因此</a:t>
            </a:r>
            <a:r>
              <a:rPr lang="en-US" altLang="zh-CN" b="1" dirty="0"/>
              <a:t>For</a:t>
            </a:r>
            <a:r>
              <a:rPr lang="zh-CN" altLang="zh-CN" b="1" dirty="0"/>
              <a:t>循环变量</a:t>
            </a:r>
            <a:r>
              <a:rPr lang="en-US" altLang="zh-CN" b="1" dirty="0"/>
              <a:t>i</a:t>
            </a:r>
            <a:r>
              <a:rPr lang="zh-CN" altLang="zh-CN" b="1" dirty="0"/>
              <a:t>的取值为</a:t>
            </a:r>
            <a:r>
              <a:rPr lang="en-US" altLang="zh-CN" b="1" dirty="0"/>
              <a:t>1</a:t>
            </a:r>
            <a:r>
              <a:rPr lang="zh-CN" altLang="zh-CN" b="1" dirty="0"/>
              <a:t>、</a:t>
            </a:r>
            <a:r>
              <a:rPr lang="en-US" altLang="zh-CN" b="1" dirty="0"/>
              <a:t>3</a:t>
            </a:r>
            <a:r>
              <a:rPr lang="zh-CN" altLang="zh-CN" b="1" dirty="0"/>
              <a:t>和</a:t>
            </a:r>
            <a:r>
              <a:rPr lang="en-US" altLang="zh-CN" b="1" dirty="0"/>
              <a:t>5</a:t>
            </a:r>
            <a:r>
              <a:rPr lang="zh-CN" altLang="zh-CN" b="1" dirty="0"/>
              <a:t>（步长为</a:t>
            </a:r>
            <a:r>
              <a:rPr lang="en-US" altLang="zh-CN" b="1" dirty="0"/>
              <a:t>2</a:t>
            </a:r>
            <a:r>
              <a:rPr lang="zh-CN" altLang="zh-CN" b="1" dirty="0"/>
              <a:t>），</a:t>
            </a:r>
            <a:r>
              <a:rPr lang="en-US" altLang="zh-CN" b="1" dirty="0" err="1"/>
              <a:t>Ucase</a:t>
            </a:r>
            <a:r>
              <a:rPr lang="zh-CN" altLang="zh-CN" b="1" dirty="0"/>
              <a:t>（</a:t>
            </a:r>
            <a:r>
              <a:rPr lang="en-US" altLang="zh-CN" b="1" dirty="0"/>
              <a:t>Mid</a:t>
            </a:r>
            <a:r>
              <a:rPr lang="zh-CN" altLang="zh-CN" b="1" dirty="0"/>
              <a:t>（</a:t>
            </a:r>
            <a:r>
              <a:rPr lang="en-US" altLang="zh-CN" b="1" dirty="0"/>
              <a:t>str1,i,1</a:t>
            </a:r>
            <a:r>
              <a:rPr lang="zh-CN" altLang="zh-CN" b="1" dirty="0"/>
              <a:t>））实际上就是取</a:t>
            </a:r>
            <a:r>
              <a:rPr lang="en-US" altLang="zh-CN" b="1" dirty="0"/>
              <a:t>str1</a:t>
            </a:r>
            <a:r>
              <a:rPr lang="zh-CN" altLang="zh-CN" b="1" dirty="0"/>
              <a:t>中第</a:t>
            </a:r>
            <a:r>
              <a:rPr lang="en-US" altLang="zh-CN" b="1" dirty="0"/>
              <a:t>i</a:t>
            </a:r>
            <a:r>
              <a:rPr lang="zh-CN" altLang="zh-CN" b="1" dirty="0"/>
              <a:t>个字符然后再转换为大写字母，当</a:t>
            </a:r>
            <a:r>
              <a:rPr lang="en-US" altLang="zh-CN" b="1" dirty="0"/>
              <a:t>i=1</a:t>
            </a:r>
            <a:r>
              <a:rPr lang="zh-CN" altLang="zh-CN" b="1" dirty="0"/>
              <a:t>时，</a:t>
            </a:r>
            <a:r>
              <a:rPr lang="en-US" altLang="zh-CN" b="1" dirty="0"/>
              <a:t>str2=A</a:t>
            </a:r>
            <a:r>
              <a:rPr lang="zh-CN" altLang="zh-CN" b="1" dirty="0"/>
              <a:t>；当</a:t>
            </a:r>
            <a:r>
              <a:rPr lang="en-US" altLang="zh-CN" b="1" dirty="0"/>
              <a:t>i=3</a:t>
            </a:r>
            <a:r>
              <a:rPr lang="zh-CN" altLang="zh-CN" b="1" dirty="0"/>
              <a:t>时，</a:t>
            </a:r>
            <a:r>
              <a:rPr lang="en-US" altLang="zh-CN" b="1" dirty="0"/>
              <a:t>str2=CA</a:t>
            </a:r>
            <a:r>
              <a:rPr lang="zh-CN" altLang="zh-CN" b="1" dirty="0"/>
              <a:t>；当</a:t>
            </a:r>
            <a:r>
              <a:rPr lang="en-US" altLang="zh-CN" b="1" dirty="0"/>
              <a:t>i=5</a:t>
            </a:r>
            <a:r>
              <a:rPr lang="zh-CN" altLang="zh-CN" b="1" dirty="0"/>
              <a:t>时，</a:t>
            </a:r>
            <a:r>
              <a:rPr lang="en-US" altLang="zh-CN" b="1" dirty="0"/>
              <a:t>str2=ECA</a:t>
            </a:r>
            <a:r>
              <a:rPr lang="zh-CN" altLang="zh-CN" b="1" dirty="0"/>
              <a:t>。当程序运行结束之后，消息框中显示的内容为</a:t>
            </a:r>
            <a:r>
              <a:rPr lang="en-US" altLang="zh-CN" b="1" dirty="0"/>
              <a:t>ECA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6028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15</a:t>
            </a:r>
            <a:r>
              <a:rPr lang="zh-CN" altLang="zh-CN" sz="2400" dirty="0"/>
              <a:t>：窗体中有一名为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的命令按钮，其单击事件过程如下所示，试分析当单击该命令按钮后消息框中显示的内容。</a:t>
            </a:r>
          </a:p>
          <a:p>
            <a:pPr marL="109728" indent="0">
              <a:buNone/>
            </a:pPr>
            <a:r>
              <a:rPr lang="en-US" altLang="zh-CN" sz="2400" dirty="0"/>
              <a:t>Private Sub Command1_Click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 smtClean="0"/>
              <a:t>Dim a(10,10)</a:t>
            </a:r>
            <a:endParaRPr lang="zh-CN" altLang="zh-CN" sz="2400" dirty="0" smtClean="0"/>
          </a:p>
          <a:p>
            <a:pPr marL="109728" indent="0">
              <a:buNone/>
            </a:pPr>
            <a:r>
              <a:rPr lang="en-US" altLang="zh-CN" sz="2400" dirty="0" smtClean="0"/>
              <a:t>For </a:t>
            </a:r>
            <a:r>
              <a:rPr lang="en-US" altLang="zh-CN" sz="2400" dirty="0"/>
              <a:t>m=2 To 4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For </a:t>
            </a:r>
            <a:r>
              <a:rPr lang="en-US" altLang="zh-CN" sz="2400" dirty="0"/>
              <a:t>n=4 To 5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a(</a:t>
            </a:r>
            <a:r>
              <a:rPr lang="en-US" altLang="zh-CN" sz="2400" dirty="0" err="1" smtClean="0"/>
              <a:t>m,n</a:t>
            </a:r>
            <a:r>
              <a:rPr lang="en-US" altLang="zh-CN" sz="2400" dirty="0"/>
              <a:t>)=m*n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Next </a:t>
            </a:r>
            <a:r>
              <a:rPr lang="en-US" altLang="zh-CN" sz="2400" dirty="0"/>
              <a:t>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smtClean="0"/>
              <a:t>Next </a:t>
            </a:r>
            <a:r>
              <a:rPr lang="en-US" altLang="zh-CN" sz="2400" dirty="0"/>
              <a:t>m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err="1" smtClean="0"/>
              <a:t>MsgBox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a(2,5)+a(3,4)+a(4,5)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en-US" sz="24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3140968"/>
            <a:ext cx="37444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For</a:t>
            </a:r>
            <a:r>
              <a:rPr lang="zh-CN" altLang="zh-CN" b="1" dirty="0"/>
              <a:t>循环嵌套和二维数组的应用。</a:t>
            </a:r>
            <a:r>
              <a:rPr lang="en-US" altLang="zh-CN" b="1" dirty="0"/>
              <a:t>For</a:t>
            </a:r>
            <a:r>
              <a:rPr lang="zh-CN" altLang="zh-CN" b="1" dirty="0"/>
              <a:t>循环的作用在于为数组元素赋值</a:t>
            </a:r>
            <a:r>
              <a:rPr lang="en-US" altLang="zh-CN" b="1" dirty="0"/>
              <a:t>a</a:t>
            </a:r>
            <a:r>
              <a:rPr lang="zh-CN" altLang="zh-CN" b="1" dirty="0"/>
              <a:t>（</a:t>
            </a:r>
            <a:r>
              <a:rPr lang="en-US" altLang="zh-CN" b="1" dirty="0" err="1"/>
              <a:t>m,n</a:t>
            </a:r>
            <a:r>
              <a:rPr lang="zh-CN" altLang="zh-CN" b="1" dirty="0"/>
              <a:t>）</a:t>
            </a:r>
            <a:r>
              <a:rPr lang="en-US" altLang="zh-CN" b="1" dirty="0"/>
              <a:t>=m*n</a:t>
            </a:r>
            <a:r>
              <a:rPr lang="zh-CN" altLang="zh-CN" b="1" dirty="0"/>
              <a:t>，因此需要考虑的是循环过程中，数组元素</a:t>
            </a:r>
            <a:r>
              <a:rPr lang="en-US" altLang="zh-CN" b="1" dirty="0"/>
              <a:t>a(2,5)</a:t>
            </a:r>
            <a:r>
              <a:rPr lang="zh-CN" altLang="zh-CN" b="1" dirty="0"/>
              <a:t>、</a:t>
            </a:r>
            <a:r>
              <a:rPr lang="en-US" altLang="zh-CN" b="1" dirty="0"/>
              <a:t>a(3,4)</a:t>
            </a:r>
            <a:r>
              <a:rPr lang="zh-CN" altLang="zh-CN" b="1" dirty="0"/>
              <a:t>和</a:t>
            </a:r>
            <a:r>
              <a:rPr lang="en-US" altLang="zh-CN" b="1" dirty="0"/>
              <a:t>a(4,5)</a:t>
            </a:r>
            <a:r>
              <a:rPr lang="zh-CN" altLang="zh-CN" b="1" dirty="0"/>
              <a:t>是否已经赋值，由于</a:t>
            </a:r>
            <a:r>
              <a:rPr lang="en-US" altLang="zh-CN" b="1" dirty="0"/>
              <a:t>m</a:t>
            </a:r>
            <a:r>
              <a:rPr lang="zh-CN" altLang="zh-CN" b="1" dirty="0"/>
              <a:t>为</a:t>
            </a:r>
            <a:r>
              <a:rPr lang="en-US" altLang="zh-CN" b="1" dirty="0"/>
              <a:t>2~4</a:t>
            </a:r>
            <a:r>
              <a:rPr lang="zh-CN" altLang="zh-CN" b="1" dirty="0"/>
              <a:t>，</a:t>
            </a:r>
            <a:r>
              <a:rPr lang="en-US" altLang="zh-CN" b="1" dirty="0"/>
              <a:t>n</a:t>
            </a:r>
            <a:r>
              <a:rPr lang="zh-CN" altLang="zh-CN" b="1" dirty="0"/>
              <a:t>为</a:t>
            </a:r>
            <a:r>
              <a:rPr lang="en-US" altLang="zh-CN" b="1" dirty="0"/>
              <a:t>4~5</a:t>
            </a:r>
            <a:r>
              <a:rPr lang="zh-CN" altLang="zh-CN" b="1" dirty="0"/>
              <a:t>，三者都在范围内，所以</a:t>
            </a:r>
            <a:r>
              <a:rPr lang="en-US" altLang="zh-CN" b="1" dirty="0"/>
              <a:t>a(2,5)=10</a:t>
            </a:r>
            <a:r>
              <a:rPr lang="zh-CN" altLang="zh-CN" b="1" dirty="0"/>
              <a:t>、</a:t>
            </a:r>
            <a:r>
              <a:rPr lang="en-US" altLang="zh-CN" b="1" dirty="0"/>
              <a:t>a(3,4)=12</a:t>
            </a:r>
            <a:r>
              <a:rPr lang="zh-CN" altLang="zh-CN" b="1" dirty="0"/>
              <a:t>、</a:t>
            </a:r>
            <a:r>
              <a:rPr lang="en-US" altLang="zh-CN" b="1" dirty="0"/>
              <a:t>a(4,5)=20</a:t>
            </a:r>
            <a:r>
              <a:rPr lang="zh-CN" altLang="zh-CN" b="1" dirty="0"/>
              <a:t>，因此</a:t>
            </a:r>
            <a:r>
              <a:rPr lang="en-US" altLang="zh-CN" b="1" dirty="0"/>
              <a:t>a(2,5)+a(3,4)+a(4,5)=42</a:t>
            </a:r>
            <a:r>
              <a:rPr lang="zh-CN" altLang="zh-CN" b="1" dirty="0"/>
              <a:t>。当程序运行结束之后消息框中显示的内容为</a:t>
            </a:r>
            <a:r>
              <a:rPr lang="en-US" altLang="zh-CN" b="1" dirty="0"/>
              <a:t>42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4123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16</a:t>
            </a:r>
            <a:r>
              <a:rPr lang="zh-CN" altLang="zh-CN" sz="2400" dirty="0"/>
              <a:t>：计算</a:t>
            </a:r>
            <a:r>
              <a:rPr lang="en-US" altLang="zh-CN" sz="2400" dirty="0"/>
              <a:t> </a:t>
            </a:r>
            <a:endParaRPr lang="zh-CN" altLang="zh-CN" sz="2400" dirty="0"/>
          </a:p>
          <a:p>
            <a:pPr marL="109728" indent="612000">
              <a:buNone/>
            </a:pPr>
            <a:r>
              <a:rPr lang="zh-CN" altLang="zh-CN" sz="2400" dirty="0"/>
              <a:t>要求：在如</a:t>
            </a:r>
            <a:r>
              <a:rPr lang="zh-CN" altLang="zh-CN" sz="2400" dirty="0">
                <a:hlinkClick r:id="rId4" action="ppaction://hlinkpres?slideindex=1&amp;slidetitle="/>
              </a:rPr>
              <a:t>图</a:t>
            </a:r>
            <a:r>
              <a:rPr lang="en-US" altLang="zh-CN" sz="2400" dirty="0">
                <a:hlinkClick r:id="rId4" action="ppaction://hlinkpres?slideindex=1&amp;slidetitle="/>
              </a:rPr>
              <a:t>9.5</a:t>
            </a:r>
            <a:r>
              <a:rPr lang="zh-CN" altLang="zh-CN" sz="2400" dirty="0"/>
              <a:t>所示的“计算”窗体中有一名为</a:t>
            </a:r>
            <a:r>
              <a:rPr lang="en-US" altLang="zh-CN" sz="2400" dirty="0"/>
              <a:t>Text1</a:t>
            </a:r>
            <a:r>
              <a:rPr lang="zh-CN" altLang="zh-CN" sz="2400" dirty="0"/>
              <a:t>（关联标签为“请输入</a:t>
            </a:r>
            <a:r>
              <a:rPr lang="en-US" altLang="zh-CN" sz="2400" dirty="0"/>
              <a:t>N</a:t>
            </a:r>
            <a:r>
              <a:rPr lang="zh-CN" altLang="zh-CN" sz="2400" dirty="0"/>
              <a:t>值”）的文本框和一名为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（标题为“计算”）的命令按钮，在文本框中输入一个正整数，单击</a:t>
            </a:r>
            <a:r>
              <a:rPr lang="en-US" altLang="zh-CN" sz="2400" dirty="0"/>
              <a:t>Comman1</a:t>
            </a:r>
            <a:r>
              <a:rPr lang="zh-CN" altLang="zh-CN" sz="2400" dirty="0"/>
              <a:t>后在消息框中显示计算</a:t>
            </a:r>
            <a:r>
              <a:rPr lang="zh-CN" altLang="zh-CN" sz="2400" dirty="0" smtClean="0"/>
              <a:t>结果</a:t>
            </a:r>
            <a:r>
              <a:rPr lang="zh-CN" altLang="en-US" sz="2400" dirty="0" smtClean="0"/>
              <a:t>，如</a:t>
            </a:r>
            <a:r>
              <a:rPr lang="zh-CN" altLang="en-US" sz="2400" dirty="0" smtClean="0">
                <a:hlinkClick r:id="rId5" action="ppaction://hlinkpres?slideindex=1&amp;slidetitle="/>
              </a:rPr>
              <a:t>图</a:t>
            </a:r>
            <a:r>
              <a:rPr lang="en-US" altLang="zh-CN" sz="2400" dirty="0" smtClean="0">
                <a:hlinkClick r:id="rId5" action="ppaction://hlinkpres?slideindex=1&amp;slidetitle="/>
              </a:rPr>
              <a:t>9.6</a:t>
            </a:r>
            <a:r>
              <a:rPr lang="zh-CN" altLang="en-US" sz="2400" dirty="0" smtClean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解题思路：该表达式每一项均是一个求</a:t>
            </a:r>
            <a:r>
              <a:rPr lang="en-US" altLang="zh-CN" sz="2400" dirty="0"/>
              <a:t> </a:t>
            </a:r>
            <a:r>
              <a:rPr lang="zh-CN" altLang="zh-CN" sz="2400" dirty="0"/>
              <a:t>的多项式。每个多项式有相同的特点：从</a:t>
            </a:r>
            <a:r>
              <a:rPr lang="en-US" altLang="zh-CN" sz="2400" dirty="0"/>
              <a:t>1</a:t>
            </a:r>
            <a:r>
              <a:rPr lang="zh-CN" altLang="zh-CN" sz="2400" dirty="0"/>
              <a:t>不断除到某一个数。（或者理解为：分母都是从</a:t>
            </a:r>
            <a:r>
              <a:rPr lang="en-US" altLang="zh-CN" sz="2400" dirty="0"/>
              <a:t>1</a:t>
            </a:r>
            <a:r>
              <a:rPr lang="zh-CN" altLang="zh-CN" sz="2400" dirty="0"/>
              <a:t>一直累乘到某一个数）这样，表达式中的每一项就都可以通过一个相同的求值过程来完成。需要注意的是终止值是不断变化到</a:t>
            </a:r>
            <a:r>
              <a:rPr lang="en-US" altLang="zh-CN" sz="2400" dirty="0"/>
              <a:t>n</a:t>
            </a:r>
            <a:r>
              <a:rPr lang="zh-CN" altLang="zh-CN" sz="2400" dirty="0"/>
              <a:t>的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en-US" sz="2400" dirty="0" smtClean="0">
                <a:hlinkClick r:id="rId6" action="ppaction://hlinkfile"/>
              </a:rPr>
              <a:t>计算（见示例数据库）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267139"/>
              </p:ext>
            </p:extLst>
          </p:nvPr>
        </p:nvGraphicFramePr>
        <p:xfrm>
          <a:off x="2987824" y="1196752"/>
          <a:ext cx="2529061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公式" r:id="rId7" imgW="1371600" imgH="393700" progId="Equation.3">
                  <p:embed/>
                </p:oleObj>
              </mc:Choice>
              <mc:Fallback>
                <p:oleObj name="公式" r:id="rId7" imgW="13716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1196752"/>
                        <a:ext cx="2529061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140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altLang="zh-CN" sz="3200" b="1" dirty="0" smtClean="0"/>
              <a:t>9.1  </a:t>
            </a:r>
            <a:r>
              <a:rPr lang="zh-CN" altLang="zh-CN" sz="3200" b="1" dirty="0" smtClean="0"/>
              <a:t>程序</a:t>
            </a:r>
            <a:r>
              <a:rPr lang="zh-CN" altLang="zh-CN" sz="3200" b="1" dirty="0"/>
              <a:t>流程</a:t>
            </a:r>
            <a:r>
              <a:rPr lang="zh-CN" altLang="zh-CN" sz="3200" b="1" dirty="0" smtClean="0"/>
              <a:t>控制</a:t>
            </a:r>
            <a:endParaRPr lang="en-US" altLang="zh-CN" sz="3200" b="1" dirty="0" smtClean="0"/>
          </a:p>
          <a:p>
            <a:pPr marL="0" lvl="1" indent="0">
              <a:buNone/>
            </a:pPr>
            <a:r>
              <a:rPr lang="en-US" altLang="zh-CN" sz="3200" b="1" dirty="0" smtClean="0"/>
              <a:t>9.2  </a:t>
            </a:r>
            <a:r>
              <a:rPr lang="zh-CN" altLang="en-US" sz="3200" b="1" dirty="0" smtClean="0"/>
              <a:t>文件</a:t>
            </a:r>
            <a:endParaRPr lang="en-US" altLang="zh-CN" sz="3200" b="1" dirty="0" smtClean="0"/>
          </a:p>
          <a:p>
            <a:pPr marL="0" lvl="1" indent="0">
              <a:buNone/>
            </a:pPr>
            <a:r>
              <a:rPr lang="en-US" altLang="zh-CN" sz="3200" b="1" dirty="0" smtClean="0"/>
              <a:t>9.3  </a:t>
            </a:r>
            <a:r>
              <a:rPr lang="zh-CN" altLang="zh-CN" sz="3200" b="1" dirty="0" smtClean="0"/>
              <a:t>过程调用</a:t>
            </a:r>
            <a:endParaRPr lang="en-US" altLang="zh-CN" sz="3200" b="1" dirty="0" smtClean="0"/>
          </a:p>
          <a:p>
            <a:pPr marL="0" lvl="1" indent="0">
              <a:buNone/>
            </a:pPr>
            <a:r>
              <a:rPr lang="en-US" altLang="zh-CN" sz="3200" b="1" dirty="0" smtClean="0"/>
              <a:t>9.4  </a:t>
            </a:r>
            <a:r>
              <a:rPr lang="zh-CN" altLang="zh-CN" sz="3200" b="1" dirty="0" smtClean="0"/>
              <a:t>计时器</a:t>
            </a:r>
            <a:r>
              <a:rPr lang="en-US" altLang="zh-CN" sz="3200" b="1" dirty="0"/>
              <a:t>Timer </a:t>
            </a:r>
            <a:endParaRPr lang="en-US" altLang="zh-CN" sz="3200" b="1" dirty="0" smtClean="0"/>
          </a:p>
          <a:p>
            <a:pPr marL="0" lvl="1" indent="0">
              <a:buNone/>
            </a:pPr>
            <a:r>
              <a:rPr lang="en-US" altLang="zh-CN" sz="3200" b="1" dirty="0" smtClean="0"/>
              <a:t>9.5  ADO</a:t>
            </a:r>
            <a:r>
              <a:rPr lang="zh-CN" altLang="zh-CN" sz="3200" b="1" dirty="0"/>
              <a:t>数据库编程</a:t>
            </a:r>
            <a:r>
              <a:rPr lang="zh-CN" altLang="zh-CN" sz="3200" b="1" dirty="0" smtClean="0"/>
              <a:t>实例</a:t>
            </a:r>
            <a:endParaRPr lang="en-US" altLang="zh-CN" sz="3200" b="1" dirty="0" smtClean="0"/>
          </a:p>
          <a:p>
            <a:pPr marL="0" lvl="1" indent="0">
              <a:buNone/>
            </a:pPr>
            <a:endParaRPr lang="en-US" altLang="zh-CN" sz="3200" b="1" dirty="0" smtClean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VBA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应用实例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680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17</a:t>
            </a:r>
            <a:r>
              <a:rPr lang="zh-CN" altLang="zh-CN" sz="2400" dirty="0"/>
              <a:t>：在如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9.7</a:t>
            </a:r>
            <a:r>
              <a:rPr lang="zh-CN" altLang="zh-CN" sz="2400" dirty="0"/>
              <a:t>所示的“质数”窗体中有一标题为“筛选”的命令按钮（名称为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）和一名为</a:t>
            </a:r>
            <a:r>
              <a:rPr lang="en-US" altLang="zh-CN" sz="2400" dirty="0"/>
              <a:t>Label1</a:t>
            </a:r>
            <a:r>
              <a:rPr lang="zh-CN" altLang="zh-CN" sz="2400" dirty="0"/>
              <a:t>的标签控件。要求：单击“筛选”按钮后，在标签框中显示出</a:t>
            </a:r>
            <a:r>
              <a:rPr lang="en-US" altLang="zh-CN" sz="2400" dirty="0"/>
              <a:t>50</a:t>
            </a:r>
            <a:r>
              <a:rPr lang="zh-CN" altLang="zh-CN" sz="2400" dirty="0"/>
              <a:t>～</a:t>
            </a:r>
            <a:r>
              <a:rPr lang="en-US" altLang="zh-CN" sz="2400" dirty="0"/>
              <a:t>100</a:t>
            </a:r>
            <a:r>
              <a:rPr lang="zh-CN" altLang="zh-CN" sz="2400" dirty="0"/>
              <a:t>之间的所有质数。试用循环结构和</a:t>
            </a:r>
            <a:r>
              <a:rPr lang="en-US" altLang="zh-CN" sz="2400" dirty="0"/>
              <a:t>If…Then…Else…End If</a:t>
            </a:r>
            <a:r>
              <a:rPr lang="zh-CN" altLang="zh-CN" sz="2400" dirty="0"/>
              <a:t>选择结构实现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解题思路：首先，应该清楚怎样判断一个数是否是质数。作为质数，除了</a:t>
            </a:r>
            <a:r>
              <a:rPr lang="en-US" altLang="zh-CN" sz="2400" dirty="0"/>
              <a:t>1</a:t>
            </a:r>
            <a:r>
              <a:rPr lang="zh-CN" altLang="zh-CN" sz="2400" dirty="0"/>
              <a:t>和它本身之外，不能再被其他数整除。那么只需判断该数是否存在</a:t>
            </a:r>
            <a:r>
              <a:rPr lang="en-US" altLang="zh-CN" sz="2400" dirty="0"/>
              <a:t>1</a:t>
            </a:r>
            <a:r>
              <a:rPr lang="zh-CN" altLang="zh-CN" sz="2400" dirty="0"/>
              <a:t>和它本身之外的因子，如果存在，这两个因子必然是一个大于或等于该数的平方根，另一个小于或等于该数的平方根，并且这两个因子是成对出现的。所以只要找出其中较小的一个因子即可认为该数不是质数，否则，该数就是质数。然后，依次判断其他的数是否是</a:t>
            </a:r>
            <a:r>
              <a:rPr lang="zh-CN" altLang="zh-CN" sz="2400" dirty="0" smtClean="0"/>
              <a:t>质数。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en-US" sz="2400" dirty="0" smtClean="0">
                <a:hlinkClick r:id="rId3" action="ppaction://hlinkfile"/>
              </a:rPr>
              <a:t>质数（见示例数据库）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168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18</a:t>
            </a:r>
            <a:r>
              <a:rPr lang="zh-CN" altLang="zh-CN" sz="2400" dirty="0"/>
              <a:t>：试用</a:t>
            </a:r>
            <a:r>
              <a:rPr lang="en-US" altLang="zh-CN" sz="2400" dirty="0"/>
              <a:t>For</a:t>
            </a:r>
            <a:r>
              <a:rPr lang="zh-CN" altLang="zh-CN" sz="2400" dirty="0"/>
              <a:t>循环结构实现一个用“</a:t>
            </a:r>
            <a:r>
              <a:rPr lang="en-US" altLang="zh-CN" sz="2400" dirty="0"/>
              <a:t>*</a:t>
            </a:r>
            <a:r>
              <a:rPr lang="zh-CN" altLang="zh-CN" sz="2400" dirty="0"/>
              <a:t>”在消息框中打印矩形的程序。</a:t>
            </a:r>
          </a:p>
          <a:p>
            <a:pPr marL="109728" indent="612000">
              <a:buNone/>
            </a:pPr>
            <a:r>
              <a:rPr lang="zh-CN" altLang="zh-CN" sz="2400" dirty="0"/>
              <a:t>要求：在如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9.8</a:t>
            </a:r>
            <a:r>
              <a:rPr lang="zh-CN" altLang="zh-CN" sz="2400" dirty="0"/>
              <a:t>所示的“打印矩形”窗体中关联标签为“个数”（名称为</a:t>
            </a:r>
            <a:r>
              <a:rPr lang="en-US" altLang="zh-CN" sz="2400" dirty="0"/>
              <a:t>Text1</a:t>
            </a:r>
            <a:r>
              <a:rPr lang="zh-CN" altLang="zh-CN" sz="2400" dirty="0"/>
              <a:t>）的文本框内输入一个数字</a:t>
            </a:r>
            <a:r>
              <a:rPr lang="en-US" altLang="zh-CN" sz="2400" dirty="0"/>
              <a:t>N</a:t>
            </a:r>
            <a:r>
              <a:rPr lang="zh-CN" altLang="zh-CN" sz="2400" dirty="0"/>
              <a:t>，单击标题为“显示结果”（名称为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）的命令按钮后，在消息框中显示由“</a:t>
            </a:r>
            <a:r>
              <a:rPr lang="en-US" altLang="zh-CN" sz="2400" dirty="0"/>
              <a:t>*</a:t>
            </a:r>
            <a:r>
              <a:rPr lang="zh-CN" altLang="zh-CN" sz="2400" dirty="0"/>
              <a:t>”构成的</a:t>
            </a:r>
            <a:r>
              <a:rPr lang="en-US" altLang="zh-CN" sz="2400" dirty="0"/>
              <a:t>N</a:t>
            </a:r>
            <a:r>
              <a:rPr lang="zh-CN" altLang="zh-CN" sz="2400" dirty="0"/>
              <a:t>行</a:t>
            </a:r>
            <a:r>
              <a:rPr lang="en-US" altLang="zh-CN" sz="2400" dirty="0"/>
              <a:t>N</a:t>
            </a:r>
            <a:r>
              <a:rPr lang="zh-CN" altLang="zh-CN" sz="2400" dirty="0"/>
              <a:t>列</a:t>
            </a:r>
            <a:r>
              <a:rPr lang="zh-CN" altLang="zh-CN" sz="2400" dirty="0" smtClean="0"/>
              <a:t>矩形。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在文本框中输入</a:t>
            </a:r>
            <a:r>
              <a:rPr lang="zh-CN" altLang="zh-CN" sz="2400" dirty="0" smtClean="0"/>
              <a:t>“</a:t>
            </a:r>
            <a:r>
              <a:rPr lang="en-US" altLang="zh-CN" sz="2400" dirty="0" smtClean="0"/>
              <a:t>5</a:t>
            </a:r>
            <a:r>
              <a:rPr lang="zh-CN" altLang="zh-CN" sz="2400" dirty="0"/>
              <a:t>”，单击“显示结果”按钮后的结果如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9.9</a:t>
            </a:r>
            <a:r>
              <a:rPr lang="zh-CN" altLang="zh-CN" sz="2400" dirty="0"/>
              <a:t>所示。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解题思路：首先，应该考虑由“</a:t>
            </a:r>
            <a:r>
              <a:rPr lang="en-US" altLang="zh-CN" sz="2400" dirty="0"/>
              <a:t>*</a:t>
            </a:r>
            <a:r>
              <a:rPr lang="zh-CN" altLang="zh-CN" sz="2400" dirty="0"/>
              <a:t>”组成的矩形是由行和列构成的，行数和列数由用户输入的数字</a:t>
            </a:r>
            <a:r>
              <a:rPr lang="en-US" altLang="zh-CN" sz="2400" dirty="0"/>
              <a:t>N</a:t>
            </a:r>
            <a:r>
              <a:rPr lang="zh-CN" altLang="zh-CN" sz="2400" dirty="0"/>
              <a:t>（取值于文本框控件</a:t>
            </a:r>
            <a:r>
              <a:rPr lang="en-US" altLang="zh-CN" sz="2400" dirty="0"/>
              <a:t>Text1</a:t>
            </a:r>
            <a:r>
              <a:rPr lang="zh-CN" altLang="zh-CN" sz="2400" dirty="0"/>
              <a:t>）来决定，因此要用</a:t>
            </a:r>
            <a:r>
              <a:rPr lang="en-US" altLang="zh-CN" sz="2400" dirty="0"/>
              <a:t>For</a:t>
            </a:r>
            <a:r>
              <a:rPr lang="zh-CN" altLang="zh-CN" sz="2400" dirty="0"/>
              <a:t>循环的嵌套来实现，并且终止值都为</a:t>
            </a:r>
            <a:r>
              <a:rPr lang="en-US" altLang="zh-CN" sz="2400" dirty="0"/>
              <a:t>N</a:t>
            </a:r>
            <a:r>
              <a:rPr lang="zh-CN" altLang="zh-CN" sz="2400" dirty="0"/>
              <a:t>；其次，结果要在循环结束之后显示，因此在每行结束之后都要加上回车符</a:t>
            </a:r>
            <a:r>
              <a:rPr lang="en-US" altLang="zh-CN" sz="2400" dirty="0" err="1"/>
              <a:t>Chr</a:t>
            </a:r>
            <a:r>
              <a:rPr lang="zh-CN" altLang="zh-CN" sz="2400" dirty="0"/>
              <a:t>（</a:t>
            </a:r>
            <a:r>
              <a:rPr lang="en-US" altLang="zh-CN" sz="2400" dirty="0"/>
              <a:t>13</a:t>
            </a:r>
            <a:r>
              <a:rPr lang="zh-CN" altLang="zh-CN" sz="2400" dirty="0"/>
              <a:t>）和换行符</a:t>
            </a:r>
            <a:r>
              <a:rPr lang="en-US" altLang="zh-CN" sz="2400" dirty="0" err="1"/>
              <a:t>Chr</a:t>
            </a:r>
            <a:r>
              <a:rPr lang="zh-CN" altLang="zh-CN" sz="2400" dirty="0"/>
              <a:t>（</a:t>
            </a:r>
            <a:r>
              <a:rPr lang="en-US" altLang="zh-CN" sz="2400" dirty="0"/>
              <a:t>10</a:t>
            </a:r>
            <a:r>
              <a:rPr lang="zh-CN" altLang="zh-CN" sz="2400" dirty="0"/>
              <a:t>）</a:t>
            </a:r>
            <a:r>
              <a:rPr lang="zh-CN" altLang="zh-CN" sz="2400" dirty="0" smtClean="0"/>
              <a:t>。</a:t>
            </a:r>
            <a:r>
              <a:rPr lang="en-US" altLang="zh-CN" sz="2400" dirty="0" smtClean="0"/>
              <a:t>			</a:t>
            </a:r>
            <a:r>
              <a:rPr lang="zh-CN" altLang="en-US" sz="2400" dirty="0" smtClean="0">
                <a:hlinkClick r:id="rId4" action="ppaction://hlinkfile"/>
              </a:rPr>
              <a:t>打印矩形（见示例数据库）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565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19</a:t>
            </a:r>
            <a:r>
              <a:rPr lang="zh-CN" altLang="zh-CN" sz="2400" dirty="0"/>
              <a:t>：通过文件的应用破解</a:t>
            </a:r>
            <a:r>
              <a:rPr lang="en-US" altLang="zh-CN" sz="2400" dirty="0"/>
              <a:t>Access</a:t>
            </a:r>
            <a:r>
              <a:rPr lang="zh-CN" altLang="zh-CN" sz="2400" dirty="0"/>
              <a:t>密码。（声明：编写这段程序的目的仅仅是为了教学，让读者更加深刻地理解文件的应用）</a:t>
            </a:r>
          </a:p>
          <a:p>
            <a:pPr marL="109728" indent="612000">
              <a:buNone/>
            </a:pPr>
            <a:r>
              <a:rPr lang="zh-CN" altLang="zh-CN" sz="2400" dirty="0"/>
              <a:t>解题思路：</a:t>
            </a:r>
            <a:r>
              <a:rPr lang="en-US" altLang="zh-CN" sz="2400" dirty="0"/>
              <a:t>Access</a:t>
            </a:r>
            <a:r>
              <a:rPr lang="zh-CN" altLang="zh-CN" sz="2400" dirty="0"/>
              <a:t>在加密中引入了该文件的创建日期。所以，第一步，调整系统时间后新建一个</a:t>
            </a:r>
            <a:r>
              <a:rPr lang="en-US" altLang="zh-CN" sz="2400" dirty="0"/>
              <a:t>Access</a:t>
            </a:r>
            <a:r>
              <a:rPr lang="zh-CN" altLang="zh-CN" sz="2400" dirty="0"/>
              <a:t>文件，使得新建的文件和要破解密码的文件，在创建日期上是相同的。第二步，需要知道</a:t>
            </a:r>
            <a:r>
              <a:rPr lang="en-US" altLang="zh-CN" sz="2400" dirty="0"/>
              <a:t>Access</a:t>
            </a:r>
            <a:r>
              <a:rPr lang="zh-CN" altLang="zh-CN" sz="2400" dirty="0"/>
              <a:t>密码存放在文件的什么位置。对一个</a:t>
            </a:r>
            <a:r>
              <a:rPr lang="en-US" altLang="zh-CN" sz="2400" dirty="0"/>
              <a:t>Access</a:t>
            </a:r>
            <a:r>
              <a:rPr lang="zh-CN" altLang="zh-CN" sz="2400" dirty="0"/>
              <a:t>文件，它的密码存放的位置的偏移地址是</a:t>
            </a:r>
            <a:r>
              <a:rPr lang="en-US" altLang="zh-CN" sz="2400" dirty="0"/>
              <a:t>H43</a:t>
            </a:r>
            <a:r>
              <a:rPr lang="zh-CN" altLang="zh-CN" sz="2400" dirty="0"/>
              <a:t>。第三步，需要知道的是，</a:t>
            </a:r>
            <a:r>
              <a:rPr lang="en-US" altLang="zh-CN" sz="2400" dirty="0"/>
              <a:t>Access</a:t>
            </a:r>
            <a:r>
              <a:rPr lang="zh-CN" altLang="zh-CN" sz="2400" dirty="0"/>
              <a:t>文件的密码在存储中与实际输入的密码字符之间的关系是什么。实际上，</a:t>
            </a:r>
            <a:r>
              <a:rPr lang="en-US" altLang="zh-CN" sz="2400" dirty="0"/>
              <a:t>Access</a:t>
            </a:r>
            <a:r>
              <a:rPr lang="zh-CN" altLang="zh-CN" sz="2400" dirty="0"/>
              <a:t>密码在存储中是经过异或运算得到的。异或运算具有如下特点：如果</a:t>
            </a:r>
            <a:r>
              <a:rPr lang="en-US" altLang="zh-CN" sz="2400" dirty="0"/>
              <a:t>A </a:t>
            </a:r>
            <a:r>
              <a:rPr lang="en-US" altLang="zh-CN" sz="2400" dirty="0" err="1"/>
              <a:t>Xor</a:t>
            </a:r>
            <a:r>
              <a:rPr lang="en-US" altLang="zh-CN" sz="2400" dirty="0"/>
              <a:t> B = C</a:t>
            </a:r>
            <a:r>
              <a:rPr lang="zh-CN" altLang="zh-CN" sz="2400" dirty="0"/>
              <a:t>，那么</a:t>
            </a:r>
            <a:r>
              <a:rPr lang="en-US" altLang="zh-CN" sz="2400" dirty="0"/>
              <a:t>A </a:t>
            </a:r>
            <a:r>
              <a:rPr lang="en-US" altLang="zh-CN" sz="2400" dirty="0" err="1"/>
              <a:t>Xor</a:t>
            </a:r>
            <a:r>
              <a:rPr lang="en-US" altLang="zh-CN" sz="2400" dirty="0"/>
              <a:t> C = B </a:t>
            </a:r>
            <a:r>
              <a:rPr lang="zh-CN" altLang="zh-CN" sz="2400" dirty="0"/>
              <a:t>和</a:t>
            </a:r>
            <a:r>
              <a:rPr lang="en-US" altLang="zh-CN" sz="2400" dirty="0"/>
              <a:t>C </a:t>
            </a:r>
            <a:r>
              <a:rPr lang="en-US" altLang="zh-CN" sz="2400" dirty="0" err="1"/>
              <a:t>Xor</a:t>
            </a:r>
            <a:r>
              <a:rPr lang="en-US" altLang="zh-CN" sz="2400" dirty="0"/>
              <a:t> B = A</a:t>
            </a:r>
            <a:r>
              <a:rPr lang="zh-CN" altLang="zh-CN" sz="2400" dirty="0"/>
              <a:t>都成立。由上述已知条件，就不难编写该解密程序。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9.2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377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/>
              <a:t>Private Sub Command1_Click()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err="1"/>
              <a:t>Const</a:t>
            </a:r>
            <a:r>
              <a:rPr lang="en-US" altLang="zh-CN" sz="2400" dirty="0"/>
              <a:t> oft = &amp;H43      			</a:t>
            </a:r>
            <a:endParaRPr lang="en-US" altLang="zh-CN" sz="2400" dirty="0" smtClean="0"/>
          </a:p>
          <a:p>
            <a:pPr marL="109728" indent="0">
              <a:buNone/>
            </a:pPr>
            <a:r>
              <a:rPr lang="en-US" altLang="zh-CN" sz="2400" dirty="0" smtClean="0"/>
              <a:t>Dim </a:t>
            </a:r>
            <a:r>
              <a:rPr lang="en-US" altLang="zh-CN" sz="2400" dirty="0"/>
              <a:t>a(1 To 2) As Byte  	 		</a:t>
            </a:r>
            <a:endParaRPr lang="en-US" altLang="zh-CN" sz="2400" dirty="0" smtClean="0"/>
          </a:p>
          <a:p>
            <a:pPr marL="109728" indent="0">
              <a:buNone/>
            </a:pPr>
            <a:r>
              <a:rPr lang="en-US" altLang="zh-CN" sz="2400" dirty="0" smtClean="0"/>
              <a:t>Dim </a:t>
            </a:r>
            <a:r>
              <a:rPr lang="en-US" altLang="zh-CN" sz="2400" dirty="0"/>
              <a:t>b(1 To 2) As Byte   			</a:t>
            </a:r>
            <a:endParaRPr lang="en-US" altLang="zh-CN" sz="2400" dirty="0" smtClean="0"/>
          </a:p>
          <a:p>
            <a:pPr marL="109728" indent="0">
              <a:buNone/>
            </a:pPr>
            <a:r>
              <a:rPr lang="en-US" altLang="zh-CN" sz="2400" dirty="0" smtClean="0"/>
              <a:t>Dim </a:t>
            </a:r>
            <a:r>
              <a:rPr lang="en-US" altLang="zh-CN" sz="2400" dirty="0"/>
              <a:t>i As Integer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Dim password As String     		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Open "c:\wq.mdb" For Binary As #1  	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Open "c:\Q.mdb" For Binary As #</a:t>
            </a:r>
            <a:r>
              <a:rPr lang="en-US" altLang="zh-CN" sz="2400" dirty="0" smtClean="0"/>
              <a:t>2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Seek #1, oft             			</a:t>
            </a:r>
            <a:endParaRPr lang="en-US" altLang="zh-CN" sz="2400" dirty="0" smtClean="0"/>
          </a:p>
          <a:p>
            <a:pPr marL="109728" indent="0">
              <a:buNone/>
            </a:pPr>
            <a:r>
              <a:rPr lang="en-US" altLang="zh-CN" sz="2400" dirty="0" smtClean="0"/>
              <a:t>Seek </a:t>
            </a:r>
            <a:r>
              <a:rPr lang="en-US" altLang="zh-CN" sz="2400" dirty="0"/>
              <a:t>#2, oft             			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9.2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50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/>
              <a:t>For i = 1 To 20          			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Get #1, , a        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Get #2, , b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If (a(1) </a:t>
            </a:r>
            <a:r>
              <a:rPr lang="en-US" altLang="zh-CN" sz="2400" dirty="0" err="1"/>
              <a:t>Xor</a:t>
            </a:r>
            <a:r>
              <a:rPr lang="en-US" altLang="zh-CN" sz="2400" dirty="0"/>
              <a:t> b(1)) &lt;&gt; 0 Then password = password + </a:t>
            </a:r>
            <a:r>
              <a:rPr lang="en-US" altLang="zh-CN" sz="2400" dirty="0" err="1"/>
              <a:t>Chr</a:t>
            </a:r>
            <a:r>
              <a:rPr lang="en-US" altLang="zh-CN" sz="2400" dirty="0"/>
              <a:t>$(a(1) </a:t>
            </a:r>
            <a:r>
              <a:rPr lang="en-US" altLang="zh-CN" sz="2400" dirty="0" err="1"/>
              <a:t>Xor</a:t>
            </a:r>
            <a:r>
              <a:rPr lang="en-US" altLang="zh-CN" sz="2400" dirty="0"/>
              <a:t> b(1))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Next i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Close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Me.text1.SetFocus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Me.text1.Text = password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  <a:p>
            <a:pPr marL="109728" indent="612000">
              <a:buNone/>
            </a:pPr>
            <a:r>
              <a:rPr lang="zh-CN" altLang="zh-CN" sz="2400" dirty="0"/>
              <a:t>其中</a:t>
            </a:r>
            <a:r>
              <a:rPr lang="en-US" altLang="zh-CN" sz="2400" dirty="0"/>
              <a:t>Command1</a:t>
            </a:r>
            <a:r>
              <a:rPr lang="zh-CN" altLang="zh-CN" sz="2400" dirty="0"/>
              <a:t>和</a:t>
            </a:r>
            <a:r>
              <a:rPr lang="en-US" altLang="zh-CN" sz="2400" dirty="0"/>
              <a:t>Text1</a:t>
            </a:r>
            <a:r>
              <a:rPr lang="zh-CN" altLang="zh-CN" sz="2400" dirty="0"/>
              <a:t>为用户新建数据库文件</a:t>
            </a:r>
            <a:r>
              <a:rPr lang="en-US" altLang="zh-CN" sz="2400" dirty="0"/>
              <a:t>Q</a:t>
            </a:r>
            <a:r>
              <a:rPr lang="zh-CN" altLang="zh-CN" sz="2400" dirty="0"/>
              <a:t>中某窗体内的命令按钮控件和文本框控件的名称。</a:t>
            </a:r>
            <a:r>
              <a:rPr lang="en-US" altLang="zh-CN" sz="2400" dirty="0"/>
              <a:t>			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9.2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849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20</a:t>
            </a:r>
            <a:r>
              <a:rPr lang="zh-CN" altLang="zh-CN" sz="2400" dirty="0"/>
              <a:t>：在如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9.10</a:t>
            </a:r>
            <a:r>
              <a:rPr lang="zh-CN" altLang="zh-CN" sz="2400" dirty="0"/>
              <a:t>所示的窗体“过程调用</a:t>
            </a:r>
            <a:r>
              <a:rPr lang="en-US" altLang="zh-CN" sz="2400" dirty="0"/>
              <a:t>1</a:t>
            </a:r>
            <a:r>
              <a:rPr lang="zh-CN" altLang="zh-CN" sz="2400" dirty="0"/>
              <a:t>”中有一名为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的命令按钮（标题为“显示结果”）和一名为</a:t>
            </a:r>
            <a:r>
              <a:rPr lang="en-US" altLang="zh-CN" sz="2400" dirty="0"/>
              <a:t>Text1</a:t>
            </a:r>
            <a:r>
              <a:rPr lang="zh-CN" altLang="zh-CN" sz="2400" dirty="0"/>
              <a:t>文本框（标题为“显示结果”），命令按钮的单击事件过程如下所示，试分析单击</a:t>
            </a:r>
            <a:r>
              <a:rPr lang="en-US" altLang="zh-CN" sz="2400" dirty="0"/>
              <a:t>Command1</a:t>
            </a:r>
            <a:r>
              <a:rPr lang="zh-CN" altLang="zh-CN" sz="2400" dirty="0"/>
              <a:t>命令按钮后文本框</a:t>
            </a:r>
            <a:r>
              <a:rPr lang="en-US" altLang="zh-CN" sz="2400" dirty="0"/>
              <a:t>Text1</a:t>
            </a:r>
            <a:r>
              <a:rPr lang="zh-CN" altLang="zh-CN" sz="2400" dirty="0"/>
              <a:t>中的显示内容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本例是过程调用的应用，要求形参和实参的数据类型及数量一致。子过程</a:t>
            </a:r>
            <a:r>
              <a:rPr lang="en-US" altLang="zh-CN" sz="2400" dirty="0" err="1"/>
              <a:t>pl</a:t>
            </a:r>
            <a:r>
              <a:rPr lang="zh-CN" altLang="zh-CN" sz="2400" dirty="0"/>
              <a:t>定义了整型形参</a:t>
            </a:r>
            <a:r>
              <a:rPr lang="en-US" altLang="zh-CN" sz="2400" dirty="0"/>
              <a:t>a</a:t>
            </a:r>
            <a:r>
              <a:rPr lang="zh-CN" altLang="zh-CN" sz="2400" dirty="0"/>
              <a:t>、</a:t>
            </a:r>
            <a:r>
              <a:rPr lang="en-US" altLang="zh-CN" sz="2400" dirty="0"/>
              <a:t>b</a:t>
            </a:r>
            <a:r>
              <a:rPr lang="zh-CN" altLang="zh-CN" sz="2400" dirty="0"/>
              <a:t>和</a:t>
            </a:r>
            <a:r>
              <a:rPr lang="en-US" altLang="zh-CN" sz="2400" dirty="0"/>
              <a:t>c</a:t>
            </a:r>
            <a:r>
              <a:rPr lang="zh-CN" altLang="zh-CN" sz="2400" dirty="0"/>
              <a:t>，命令按钮</a:t>
            </a:r>
            <a:r>
              <a:rPr lang="en-US" altLang="zh-CN" sz="2400" dirty="0"/>
              <a:t>Command1</a:t>
            </a:r>
            <a:r>
              <a:rPr lang="zh-CN" altLang="zh-CN" sz="2400" dirty="0"/>
              <a:t>的单击事件过程中定义了整型实参</a:t>
            </a:r>
            <a:r>
              <a:rPr lang="en-US" altLang="zh-CN" sz="2400" dirty="0"/>
              <a:t>x</a:t>
            </a:r>
            <a:r>
              <a:rPr lang="zh-CN" altLang="zh-CN" sz="2400" dirty="0"/>
              <a:t>、</a:t>
            </a:r>
            <a:r>
              <a:rPr lang="en-US" altLang="zh-CN" sz="2400" dirty="0"/>
              <a:t>y</a:t>
            </a:r>
            <a:r>
              <a:rPr lang="zh-CN" altLang="zh-CN" sz="2400" dirty="0"/>
              <a:t>和</a:t>
            </a:r>
            <a:r>
              <a:rPr lang="en-US" altLang="zh-CN" sz="2400" dirty="0"/>
              <a:t>z</a:t>
            </a:r>
            <a:r>
              <a:rPr lang="zh-CN" altLang="zh-CN" sz="2400" dirty="0"/>
              <a:t>，也就是说</a:t>
            </a:r>
            <a:r>
              <a:rPr lang="en-US" altLang="zh-CN" sz="2400" dirty="0"/>
              <a:t>a</a:t>
            </a:r>
            <a:r>
              <a:rPr lang="zh-CN" altLang="zh-CN" sz="2400" dirty="0"/>
              <a:t>、</a:t>
            </a:r>
            <a:r>
              <a:rPr lang="en-US" altLang="zh-CN" sz="2400" dirty="0"/>
              <a:t>b</a:t>
            </a:r>
            <a:r>
              <a:rPr lang="zh-CN" altLang="zh-CN" sz="2400" dirty="0"/>
              <a:t>、</a:t>
            </a:r>
            <a:r>
              <a:rPr lang="en-US" altLang="zh-CN" sz="2400" dirty="0"/>
              <a:t>c</a:t>
            </a:r>
            <a:r>
              <a:rPr lang="zh-CN" altLang="zh-CN" sz="2400" dirty="0"/>
              <a:t>分别对应</a:t>
            </a:r>
            <a:r>
              <a:rPr lang="en-US" altLang="zh-CN" sz="2400" dirty="0"/>
              <a:t>x</a:t>
            </a:r>
            <a:r>
              <a:rPr lang="zh-CN" altLang="zh-CN" sz="2400" dirty="0"/>
              <a:t>、</a:t>
            </a:r>
            <a:r>
              <a:rPr lang="en-US" altLang="zh-CN" sz="2400" dirty="0"/>
              <a:t>y</a:t>
            </a:r>
            <a:r>
              <a:rPr lang="zh-CN" altLang="zh-CN" sz="2400" dirty="0"/>
              <a:t>、</a:t>
            </a:r>
            <a:r>
              <a:rPr lang="en-US" altLang="zh-CN" sz="2400" dirty="0"/>
              <a:t>z</a:t>
            </a:r>
            <a:r>
              <a:rPr lang="zh-CN" altLang="zh-CN" sz="2400" dirty="0"/>
              <a:t>。缺省的参数传递方式为</a:t>
            </a:r>
            <a:r>
              <a:rPr lang="en-US" altLang="zh-CN" sz="2400" dirty="0" err="1"/>
              <a:t>ByRef</a:t>
            </a:r>
            <a:r>
              <a:rPr lang="zh-CN" altLang="zh-CN" sz="2400" dirty="0"/>
              <a:t>，为“双向作用”，实参和形参可以互相影响。因此，单击</a:t>
            </a:r>
            <a:r>
              <a:rPr lang="en-US" altLang="zh-CN" sz="2400" dirty="0"/>
              <a:t>Command1</a:t>
            </a:r>
            <a:r>
              <a:rPr lang="zh-CN" altLang="zh-CN" sz="2400" dirty="0"/>
              <a:t>命令按钮后文本框</a:t>
            </a:r>
            <a:r>
              <a:rPr lang="en-US" altLang="zh-CN" sz="2400" dirty="0"/>
              <a:t>Text1</a:t>
            </a:r>
            <a:r>
              <a:rPr lang="zh-CN" altLang="zh-CN" sz="2400" dirty="0"/>
              <a:t>中的显示内容为</a:t>
            </a:r>
            <a:r>
              <a:rPr lang="en-US" altLang="zh-CN" sz="2400" dirty="0"/>
              <a:t>12</a:t>
            </a:r>
            <a:r>
              <a:rPr lang="zh-CN" altLang="zh-CN" sz="2400" dirty="0"/>
              <a:t>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9.11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r>
              <a:rPr lang="zh-CN" altLang="en-US" sz="2400" dirty="0" smtClean="0">
                <a:hlinkClick r:id="rId4" action="ppaction://hlinkfile"/>
              </a:rPr>
              <a:t>过程调用</a:t>
            </a:r>
            <a:r>
              <a:rPr lang="en-US" altLang="zh-CN" sz="2400" dirty="0">
                <a:hlinkClick r:id="rId4" action="ppaction://hlinkfile"/>
              </a:rPr>
              <a:t>1</a:t>
            </a:r>
            <a:r>
              <a:rPr lang="zh-CN" altLang="en-US" sz="2400" dirty="0">
                <a:hlinkClick r:id="rId4" action="ppaction://hlinkfile"/>
              </a:rPr>
              <a:t>（见示例数据库）</a:t>
            </a:r>
            <a:endParaRPr lang="en-US" altLang="zh-CN" sz="2400" dirty="0"/>
          </a:p>
          <a:p>
            <a:pPr marL="109728" indent="612000">
              <a:buNone/>
            </a:pPr>
            <a:endParaRPr lang="en-US" altLang="zh-CN" sz="24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972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 smtClean="0"/>
              <a:t>Private </a:t>
            </a:r>
            <a:r>
              <a:rPr lang="en-US" altLang="zh-CN" sz="2400" dirty="0"/>
              <a:t>Sub Command1_Click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Dim x As </a:t>
            </a:r>
            <a:r>
              <a:rPr lang="en-US" altLang="zh-CN" sz="2400" dirty="0" err="1"/>
              <a:t>Integer,y</a:t>
            </a:r>
            <a:r>
              <a:rPr lang="en-US" altLang="zh-CN" sz="2400" dirty="0"/>
              <a:t> As </a:t>
            </a:r>
            <a:r>
              <a:rPr lang="en-US" altLang="zh-CN" sz="2400" dirty="0" err="1"/>
              <a:t>Integer,z</a:t>
            </a:r>
            <a:r>
              <a:rPr lang="en-US" altLang="zh-CN" sz="2400" dirty="0"/>
              <a:t> As Integer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x=5:y=7:z=0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Me!Text1=””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Call p1(</a:t>
            </a:r>
            <a:r>
              <a:rPr lang="en-US" altLang="zh-CN" sz="2400" dirty="0" err="1"/>
              <a:t>x,y,z</a:t>
            </a:r>
            <a:r>
              <a:rPr lang="en-US" altLang="zh-CN" sz="2400" dirty="0"/>
              <a:t>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Me!Text1=z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Sub p1(a As </a:t>
            </a:r>
            <a:r>
              <a:rPr lang="en-US" altLang="zh-CN" sz="2400" dirty="0" err="1"/>
              <a:t>Integer,b</a:t>
            </a:r>
            <a:r>
              <a:rPr lang="en-US" altLang="zh-CN" sz="2400" dirty="0"/>
              <a:t> As </a:t>
            </a:r>
            <a:r>
              <a:rPr lang="en-US" altLang="zh-CN" sz="2400" dirty="0" err="1"/>
              <a:t>Integer,c</a:t>
            </a:r>
            <a:r>
              <a:rPr lang="en-US" altLang="zh-CN" sz="2400" dirty="0"/>
              <a:t> As Integer)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c=</a:t>
            </a:r>
            <a:r>
              <a:rPr lang="en-US" altLang="zh-CN" sz="2400" dirty="0" err="1"/>
              <a:t>a+b</a:t>
            </a:r>
            <a:endParaRPr lang="en-US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  <a:p>
            <a:pPr marL="109728" indent="612000">
              <a:buNone/>
            </a:pPr>
            <a:endParaRPr lang="en-US" altLang="zh-CN" sz="2400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22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21</a:t>
            </a:r>
            <a:r>
              <a:rPr lang="zh-CN" altLang="zh-CN" sz="2400" dirty="0"/>
              <a:t>：在如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9.12</a:t>
            </a:r>
            <a:r>
              <a:rPr lang="zh-CN" altLang="zh-CN" sz="2400" dirty="0"/>
              <a:t>所示的“过程调用</a:t>
            </a:r>
            <a:r>
              <a:rPr lang="en-US" altLang="zh-CN" sz="2400" dirty="0"/>
              <a:t>2</a:t>
            </a:r>
            <a:r>
              <a:rPr lang="zh-CN" altLang="zh-CN" sz="2400" dirty="0"/>
              <a:t>”窗体中有一名称为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（标题为“显示结果”）的命令按钮，其单击事件过程如下所示，试分析单击</a:t>
            </a:r>
            <a:r>
              <a:rPr lang="en-US" altLang="zh-CN" sz="2400" dirty="0"/>
              <a:t>Command1</a:t>
            </a:r>
            <a:r>
              <a:rPr lang="zh-CN" altLang="zh-CN" sz="2400" dirty="0"/>
              <a:t>命令按钮后消息框中的显示内容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本例是过程调用的应用，分析的重点在于参数的传递方式：</a:t>
            </a:r>
            <a:r>
              <a:rPr lang="en-US" altLang="zh-CN" sz="2400" dirty="0" err="1"/>
              <a:t>ByVal</a:t>
            </a:r>
            <a:r>
              <a:rPr lang="zh-CN" altLang="zh-CN" sz="2400" dirty="0"/>
              <a:t>为“单向作用”，形参的值不会影响实参。因此，调用前实参</a:t>
            </a:r>
            <a:r>
              <a:rPr lang="en-US" altLang="zh-CN" sz="2400" dirty="0"/>
              <a:t>i</a:t>
            </a:r>
            <a:r>
              <a:rPr lang="zh-CN" altLang="zh-CN" sz="2400" dirty="0"/>
              <a:t>的值为</a:t>
            </a:r>
            <a:r>
              <a:rPr lang="en-US" altLang="zh-CN" sz="2400" dirty="0"/>
              <a:t>3</a:t>
            </a:r>
            <a:r>
              <a:rPr lang="zh-CN" altLang="zh-CN" sz="2400" dirty="0"/>
              <a:t>，调用后实参</a:t>
            </a:r>
            <a:r>
              <a:rPr lang="en-US" altLang="zh-CN" sz="2400" dirty="0"/>
              <a:t>i</a:t>
            </a:r>
            <a:r>
              <a:rPr lang="zh-CN" altLang="zh-CN" sz="2400" dirty="0"/>
              <a:t>的值仍然为</a:t>
            </a:r>
            <a:r>
              <a:rPr lang="en-US" altLang="zh-CN" sz="2400" dirty="0"/>
              <a:t>3</a:t>
            </a:r>
            <a:r>
              <a:rPr lang="zh-CN" altLang="zh-CN" sz="2400" dirty="0"/>
              <a:t>，所以单击</a:t>
            </a:r>
            <a:r>
              <a:rPr lang="en-US" altLang="zh-CN" sz="2400" dirty="0"/>
              <a:t>Command1</a:t>
            </a:r>
            <a:r>
              <a:rPr lang="zh-CN" altLang="zh-CN" sz="2400" dirty="0"/>
              <a:t>命令按钮后消息框的显示内容为</a:t>
            </a:r>
            <a:r>
              <a:rPr lang="en-US" altLang="zh-CN" sz="2400" dirty="0"/>
              <a:t>3</a:t>
            </a:r>
            <a:r>
              <a:rPr lang="zh-CN" altLang="zh-CN" sz="2400" dirty="0"/>
              <a:t>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9.13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en-US" sz="2400" dirty="0" smtClean="0">
                <a:hlinkClick r:id="rId4" action="ppaction://hlinkfile"/>
              </a:rPr>
              <a:t>过程调用</a:t>
            </a:r>
            <a:r>
              <a:rPr lang="en-US" altLang="zh-CN" sz="2400" dirty="0" smtClean="0">
                <a:hlinkClick r:id="rId4" action="ppaction://hlinkfile"/>
              </a:rPr>
              <a:t>2</a:t>
            </a:r>
            <a:r>
              <a:rPr lang="zh-CN" altLang="en-US" sz="2400" dirty="0" smtClean="0">
                <a:hlinkClick r:id="rId4" action="ppaction://hlinkfile"/>
              </a:rPr>
              <a:t>（见示例数据库）</a:t>
            </a:r>
            <a:endParaRPr lang="en-US" altLang="zh-CN" sz="2400" dirty="0" smtClean="0"/>
          </a:p>
          <a:p>
            <a:pPr marL="109728" indent="612000">
              <a:buNone/>
            </a:pP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90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/>
              <a:t>Private Sub s</a:t>
            </a:r>
            <a:r>
              <a:rPr lang="zh-CN" altLang="zh-CN" sz="2400" dirty="0"/>
              <a:t>（</a:t>
            </a:r>
            <a:r>
              <a:rPr lang="en-US" altLang="zh-CN" sz="2400" dirty="0" err="1"/>
              <a:t>ByVal</a:t>
            </a:r>
            <a:r>
              <a:rPr lang="en-US" altLang="zh-CN" sz="2400" dirty="0"/>
              <a:t> p As Integer</a:t>
            </a:r>
            <a:r>
              <a:rPr lang="zh-CN" altLang="zh-CN" sz="2400" dirty="0"/>
              <a:t>）</a:t>
            </a:r>
          </a:p>
          <a:p>
            <a:pPr marL="109728" indent="0">
              <a:buNone/>
            </a:pPr>
            <a:r>
              <a:rPr lang="en-US" altLang="zh-CN" sz="2400" dirty="0"/>
              <a:t>	p=p*3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Private Sub Command1_Click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Dim I As Integer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i=3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s(i)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If i&gt;10 Then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i=i^3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End If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 i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159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22</a:t>
            </a:r>
            <a:r>
              <a:rPr lang="zh-CN" altLang="zh-CN" sz="2400" dirty="0"/>
              <a:t>：在如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9.14</a:t>
            </a:r>
            <a:r>
              <a:rPr lang="zh-CN" altLang="zh-CN" sz="2400" dirty="0"/>
              <a:t>所示的“过程调用</a:t>
            </a:r>
            <a:r>
              <a:rPr lang="en-US" altLang="zh-CN" sz="2400" dirty="0"/>
              <a:t>3</a:t>
            </a:r>
            <a:r>
              <a:rPr lang="zh-CN" altLang="zh-CN" sz="2400" dirty="0"/>
              <a:t>”窗体有一名称为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（标题为“显示结果”）的命令按钮，其单击事件过程如下所示，试分析单击</a:t>
            </a:r>
            <a:r>
              <a:rPr lang="en-US" altLang="zh-CN" sz="2400" dirty="0"/>
              <a:t>Command1</a:t>
            </a:r>
            <a:r>
              <a:rPr lang="zh-CN" altLang="zh-CN" sz="2400" dirty="0"/>
              <a:t>命令按钮后消息框中的显示内容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en-US" sz="2400" dirty="0"/>
              <a:t>本例是过程调用的应用，分析的重点在于变量</a:t>
            </a:r>
            <a:r>
              <a:rPr lang="en-US" altLang="zh-CN" sz="2400" dirty="0"/>
              <a:t>x</a:t>
            </a:r>
            <a:r>
              <a:rPr lang="zh-CN" altLang="en-US" sz="2400" dirty="0"/>
              <a:t>的作用域。</a:t>
            </a:r>
            <a:r>
              <a:rPr lang="en-US" altLang="zh-CN" sz="2400" dirty="0"/>
              <a:t>Public x As Integer</a:t>
            </a:r>
            <a:r>
              <a:rPr lang="zh-CN" altLang="en-US" sz="2400" dirty="0"/>
              <a:t>声明在所有过程之外的起始位置，作用域为模块范围，运行时在模块所包含的所有子过程和函数过程中可见；而子过程</a:t>
            </a:r>
            <a:r>
              <a:rPr lang="en-US" altLang="zh-CN" sz="2400" dirty="0"/>
              <a:t>s1</a:t>
            </a:r>
            <a:r>
              <a:rPr lang="zh-CN" altLang="en-US" sz="2400" dirty="0"/>
              <a:t>中的</a:t>
            </a:r>
            <a:r>
              <a:rPr lang="en-US" altLang="zh-CN" sz="2400" dirty="0"/>
              <a:t>Dim x As Integer</a:t>
            </a:r>
            <a:r>
              <a:rPr lang="zh-CN" altLang="en-US" sz="2400" dirty="0"/>
              <a:t>，定义在过程内部，其作用域为局部范围，只有执行该过程时才可见，并且其值不会传回。命令按钮的单击事件过程中调用了子过程</a:t>
            </a:r>
            <a:r>
              <a:rPr lang="en-US" altLang="zh-CN" sz="2400" dirty="0"/>
              <a:t>s1</a:t>
            </a:r>
            <a:r>
              <a:rPr lang="zh-CN" altLang="en-US" sz="2400" dirty="0"/>
              <a:t>和</a:t>
            </a:r>
            <a:r>
              <a:rPr lang="en-US" altLang="zh-CN" sz="2400" dirty="0"/>
              <a:t>s2</a:t>
            </a:r>
            <a:r>
              <a:rPr lang="zh-CN" altLang="en-US" sz="2400" dirty="0"/>
              <a:t>，实际上影响最终显示结果的只有</a:t>
            </a:r>
            <a:r>
              <a:rPr lang="en-US" altLang="zh-CN" sz="2400" dirty="0"/>
              <a:t>s2</a:t>
            </a:r>
            <a:r>
              <a:rPr lang="zh-CN" altLang="en-US" sz="2400" dirty="0"/>
              <a:t>，所以结果为</a:t>
            </a:r>
            <a:r>
              <a:rPr lang="en-US" altLang="zh-CN" sz="2400" dirty="0"/>
              <a:t>30</a:t>
            </a:r>
            <a:r>
              <a:rPr lang="zh-CN" altLang="en-US" sz="2400" dirty="0"/>
              <a:t>，结果如</a:t>
            </a:r>
            <a:r>
              <a:rPr lang="zh-CN" altLang="en-US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9.15</a:t>
            </a:r>
            <a:r>
              <a:rPr lang="zh-CN" altLang="en-US" sz="2400" dirty="0"/>
              <a:t>所示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			</a:t>
            </a:r>
            <a:r>
              <a:rPr lang="zh-CN" altLang="en-US" sz="2400" dirty="0" smtClean="0">
                <a:hlinkClick r:id="rId4" action="ppaction://hlinkfile"/>
              </a:rPr>
              <a:t>过程调用</a:t>
            </a:r>
            <a:r>
              <a:rPr lang="en-US" altLang="zh-CN" sz="2400" dirty="0" smtClean="0">
                <a:hlinkClick r:id="rId4" action="ppaction://hlinkfile"/>
              </a:rPr>
              <a:t>3</a:t>
            </a:r>
            <a:r>
              <a:rPr lang="zh-CN" altLang="en-US" sz="2400" dirty="0" smtClean="0">
                <a:hlinkClick r:id="rId4" action="ppaction://hlinkfile"/>
              </a:rPr>
              <a:t>（见示例数据库）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982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本章是对第</a:t>
            </a:r>
            <a:r>
              <a:rPr lang="en-US" altLang="zh-CN" sz="2400" dirty="0"/>
              <a:t>8</a:t>
            </a:r>
            <a:r>
              <a:rPr lang="zh-CN" altLang="zh-CN" sz="2400" dirty="0"/>
              <a:t>章所涉及到的部分基础内容在实际应用角度的延伸。把握</a:t>
            </a:r>
            <a:r>
              <a:rPr lang="en-US" altLang="zh-CN" sz="2400" dirty="0"/>
              <a:t>VBA</a:t>
            </a:r>
            <a:r>
              <a:rPr lang="zh-CN" altLang="zh-CN" sz="2400" dirty="0"/>
              <a:t>的语法结构和应用技巧与掌握高级语言的方法大体一致，最重要的一点就是具备程序的分析和设计能力，也就是说针对给定的程序我们要能够读懂其功能；而针对给定的应用问题我们要能够运用所掌握的知识予以实现。</a:t>
            </a:r>
          </a:p>
          <a:p>
            <a:pPr marL="109728" indent="612000">
              <a:buNone/>
            </a:pPr>
            <a:r>
              <a:rPr lang="zh-CN" altLang="zh-CN" sz="2400" dirty="0"/>
              <a:t>本章将</a:t>
            </a:r>
            <a:r>
              <a:rPr lang="en-US" altLang="zh-CN" sz="2400" dirty="0"/>
              <a:t>VBA</a:t>
            </a:r>
            <a:r>
              <a:rPr lang="zh-CN" altLang="zh-CN" sz="2400" dirty="0"/>
              <a:t>的应用问题分为了程序流程控制、文件、过程调用、计时器</a:t>
            </a:r>
            <a:r>
              <a:rPr lang="en-US" altLang="zh-CN" sz="2400" dirty="0"/>
              <a:t>Timer</a:t>
            </a:r>
            <a:r>
              <a:rPr lang="zh-CN" altLang="zh-CN" sz="2400" dirty="0"/>
              <a:t>和</a:t>
            </a:r>
            <a:r>
              <a:rPr lang="en-US" altLang="zh-CN" sz="2400" dirty="0"/>
              <a:t>ADO</a:t>
            </a:r>
            <a:r>
              <a:rPr lang="zh-CN" altLang="zh-CN" sz="2400" dirty="0"/>
              <a:t>数据库编程实例五个部分，从分析和设计两个方面针对具体的实例加以阐述，主要介绍分析的重点和设计的思路，希望能够对读者在</a:t>
            </a:r>
            <a:r>
              <a:rPr lang="en-US" altLang="zh-CN" sz="2400" dirty="0"/>
              <a:t>Access</a:t>
            </a:r>
            <a:r>
              <a:rPr lang="zh-CN" altLang="zh-CN" sz="2400" dirty="0"/>
              <a:t>数据库较为复杂的应用方面给予帮助。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VBA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应用实例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223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/>
              <a:t>Public x As Integer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Private Sub Command1_Click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x=10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Call s1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Call s2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 x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Private Sub s1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Dim x As Integer 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smtClean="0"/>
              <a:t>	x=x*2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</a:t>
            </a:r>
            <a:r>
              <a:rPr lang="en-US" altLang="zh-CN" sz="2400" dirty="0" smtClean="0"/>
              <a:t>Sub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67320" y="4399944"/>
            <a:ext cx="36091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indent="0">
              <a:buNone/>
            </a:pPr>
            <a:r>
              <a:rPr lang="en-US" altLang="zh-CN" sz="2400" dirty="0"/>
              <a:t>Private Sub s2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x=x*3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249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23</a:t>
            </a:r>
            <a:r>
              <a:rPr lang="zh-CN" altLang="zh-CN" sz="2400" dirty="0"/>
              <a:t>：求表达式</a:t>
            </a:r>
            <a:r>
              <a:rPr lang="en-US" altLang="zh-CN" sz="2400" dirty="0"/>
              <a:t>(1+2+3)+(1+2+3+4)+ </a:t>
            </a:r>
            <a:r>
              <a:rPr lang="zh-CN" altLang="zh-CN" sz="2400" dirty="0"/>
              <a:t>…</a:t>
            </a:r>
            <a:r>
              <a:rPr lang="en-US" altLang="zh-CN" sz="2400" dirty="0"/>
              <a:t> +(1+2+3+</a:t>
            </a:r>
            <a:r>
              <a:rPr lang="zh-CN" altLang="zh-CN" sz="2400" dirty="0"/>
              <a:t>…</a:t>
            </a:r>
            <a:r>
              <a:rPr lang="en-US" altLang="zh-CN" sz="2400" dirty="0"/>
              <a:t>+n)</a:t>
            </a:r>
            <a:r>
              <a:rPr lang="zh-CN" altLang="zh-CN" sz="2400" dirty="0"/>
              <a:t>之和。（</a:t>
            </a:r>
            <a:r>
              <a:rPr lang="en-US" altLang="zh-CN" sz="2400" dirty="0"/>
              <a:t>n</a:t>
            </a:r>
            <a:r>
              <a:rPr lang="zh-CN" altLang="zh-CN" sz="2400" dirty="0"/>
              <a:t>≥</a:t>
            </a:r>
            <a:r>
              <a:rPr lang="en-US" altLang="zh-CN" sz="2400" dirty="0"/>
              <a:t>4</a:t>
            </a:r>
            <a:r>
              <a:rPr lang="zh-CN" altLang="zh-CN" sz="2400" dirty="0"/>
              <a:t>）</a:t>
            </a:r>
          </a:p>
          <a:p>
            <a:pPr marL="109728" indent="612000">
              <a:buNone/>
            </a:pPr>
            <a:r>
              <a:rPr lang="zh-CN" altLang="zh-CN" sz="2400" dirty="0"/>
              <a:t>要求：编写一个计算</a:t>
            </a:r>
            <a:r>
              <a:rPr lang="en-US" altLang="zh-CN" sz="2400" dirty="0"/>
              <a:t>1+2+</a:t>
            </a:r>
            <a:r>
              <a:rPr lang="zh-CN" altLang="zh-CN" sz="2400" dirty="0"/>
              <a:t>…</a:t>
            </a:r>
            <a:r>
              <a:rPr lang="en-US" altLang="zh-CN" sz="2400" dirty="0"/>
              <a:t>+n</a:t>
            </a:r>
            <a:r>
              <a:rPr lang="zh-CN" altLang="zh-CN" sz="2400" dirty="0"/>
              <a:t>的子过程</a:t>
            </a:r>
            <a:r>
              <a:rPr lang="en-US" altLang="zh-CN" sz="2400" dirty="0"/>
              <a:t>a</a:t>
            </a:r>
            <a:r>
              <a:rPr lang="zh-CN" altLang="zh-CN" sz="2400" dirty="0"/>
              <a:t>，并在命令按钮</a:t>
            </a:r>
            <a:r>
              <a:rPr lang="en-US" altLang="zh-CN" sz="2400" dirty="0"/>
              <a:t>Command1</a:t>
            </a:r>
            <a:r>
              <a:rPr lang="zh-CN" altLang="zh-CN" sz="2400" dirty="0"/>
              <a:t>的单击事件过程中调用，根据用户输入的</a:t>
            </a:r>
            <a:r>
              <a:rPr lang="en-US" altLang="zh-CN" sz="2400" dirty="0"/>
              <a:t>n</a:t>
            </a:r>
            <a:r>
              <a:rPr lang="zh-CN" altLang="zh-CN" sz="2400" dirty="0"/>
              <a:t>值求解</a:t>
            </a:r>
            <a:r>
              <a:rPr lang="en-US" altLang="zh-CN" sz="2400" dirty="0"/>
              <a:t>(1+2+3)+(1+2+3+4)+ </a:t>
            </a:r>
            <a:r>
              <a:rPr lang="zh-CN" altLang="zh-CN" sz="2400" dirty="0"/>
              <a:t>…</a:t>
            </a:r>
            <a:r>
              <a:rPr lang="en-US" altLang="zh-CN" sz="2400" dirty="0"/>
              <a:t> +(1+2+3+</a:t>
            </a:r>
            <a:r>
              <a:rPr lang="zh-CN" altLang="zh-CN" sz="2400" dirty="0"/>
              <a:t>…</a:t>
            </a:r>
            <a:r>
              <a:rPr lang="en-US" altLang="zh-CN" sz="2400" dirty="0"/>
              <a:t>+n)</a:t>
            </a:r>
            <a:r>
              <a:rPr lang="zh-CN" altLang="zh-CN" sz="2400" dirty="0"/>
              <a:t>。</a:t>
            </a:r>
          </a:p>
          <a:p>
            <a:pPr marL="109728" indent="612000">
              <a:buNone/>
            </a:pPr>
            <a:r>
              <a:rPr lang="zh-CN" altLang="zh-CN" sz="2400" dirty="0"/>
              <a:t>说明：在如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9.16</a:t>
            </a:r>
            <a:r>
              <a:rPr lang="zh-CN" altLang="zh-CN" sz="2400" dirty="0"/>
              <a:t>所示的“计算结果”窗体中有一名为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（标题为“计算”）的命令按钮和名为</a:t>
            </a:r>
            <a:r>
              <a:rPr lang="en-US" altLang="zh-CN" sz="2400" dirty="0"/>
              <a:t>Text1</a:t>
            </a:r>
            <a:r>
              <a:rPr lang="zh-CN" altLang="zh-CN" sz="2400" dirty="0"/>
              <a:t>（关联标签为“请输入</a:t>
            </a:r>
            <a:r>
              <a:rPr lang="en-US" altLang="zh-CN" sz="2400" dirty="0"/>
              <a:t>N</a:t>
            </a:r>
            <a:r>
              <a:rPr lang="zh-CN" altLang="zh-CN" sz="2400" dirty="0"/>
              <a:t>值”）、</a:t>
            </a:r>
            <a:r>
              <a:rPr lang="en-US" altLang="zh-CN" sz="2400" dirty="0"/>
              <a:t>Text2</a:t>
            </a:r>
            <a:r>
              <a:rPr lang="zh-CN" altLang="zh-CN" sz="2400" dirty="0"/>
              <a:t>（关联标签为“结果”）的两个文本框控件，要求在</a:t>
            </a:r>
            <a:r>
              <a:rPr lang="en-US" altLang="zh-CN" sz="2400" dirty="0"/>
              <a:t>Text1</a:t>
            </a:r>
            <a:r>
              <a:rPr lang="zh-CN" altLang="zh-CN" sz="2400" dirty="0"/>
              <a:t>中输入</a:t>
            </a:r>
            <a:r>
              <a:rPr lang="en-US" altLang="zh-CN" sz="2400" dirty="0"/>
              <a:t>n</a:t>
            </a:r>
            <a:r>
              <a:rPr lang="zh-CN" altLang="zh-CN" sz="2400" dirty="0"/>
              <a:t>值，单击“计算”命令按钮后，在</a:t>
            </a:r>
            <a:r>
              <a:rPr lang="en-US" altLang="zh-CN" sz="2400" dirty="0"/>
              <a:t>Text2</a:t>
            </a:r>
            <a:r>
              <a:rPr lang="zh-CN" altLang="zh-CN" sz="2400" dirty="0"/>
              <a:t>中显示计算</a:t>
            </a:r>
            <a:r>
              <a:rPr lang="zh-CN" altLang="zh-CN" sz="2400" dirty="0" smtClean="0"/>
              <a:t>结果</a:t>
            </a:r>
            <a:r>
              <a:rPr lang="zh-CN" altLang="en-US" sz="2400" dirty="0" smtClean="0"/>
              <a:t>，如</a:t>
            </a:r>
            <a:r>
              <a:rPr lang="zh-CN" altLang="en-US" sz="2400" dirty="0" smtClean="0">
                <a:hlinkClick r:id="rId3" action="ppaction://hlinkpres?slideindex=1&amp;slidetitle="/>
              </a:rPr>
              <a:t>图</a:t>
            </a:r>
            <a:r>
              <a:rPr lang="en-US" altLang="zh-CN" sz="2400" dirty="0" smtClean="0">
                <a:hlinkClick r:id="rId3" action="ppaction://hlinkpres?slideindex=1&amp;slidetitle="/>
              </a:rPr>
              <a:t>9.17</a:t>
            </a:r>
            <a:r>
              <a:rPr lang="zh-CN" altLang="en-US" sz="2400" dirty="0" smtClean="0"/>
              <a:t>所示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426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解题思路：该表达式每一项均是一个完成累加求和的多项式。每个多项式有相同的特点：都是从</a:t>
            </a:r>
            <a:r>
              <a:rPr lang="en-US" altLang="zh-CN" sz="2400" dirty="0"/>
              <a:t>1</a:t>
            </a:r>
            <a:r>
              <a:rPr lang="zh-CN" altLang="zh-CN" sz="2400" dirty="0"/>
              <a:t>一直累加到某一个数。这样，表达式中的每一项就都可以通过一个相同的求值过程来完成。通过调用</a:t>
            </a:r>
            <a:r>
              <a:rPr lang="en-US" altLang="zh-CN" sz="2400" dirty="0"/>
              <a:t>Sub</a:t>
            </a:r>
            <a:r>
              <a:rPr lang="zh-CN" altLang="zh-CN" sz="2400" dirty="0"/>
              <a:t>子程序可以完成这一过程，当然终止值要考虑是不断变化到</a:t>
            </a:r>
            <a:r>
              <a:rPr lang="en-US" altLang="zh-CN" sz="2400" dirty="0"/>
              <a:t>n</a:t>
            </a:r>
            <a:r>
              <a:rPr lang="zh-CN" altLang="zh-CN" sz="2400" dirty="0"/>
              <a:t>的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>
                <a:hlinkClick r:id="rId2" action="ppaction://hlinkfile"/>
              </a:rPr>
              <a:t>计算</a:t>
            </a:r>
            <a:r>
              <a:rPr lang="zh-CN" altLang="zh-CN" sz="2400" dirty="0" smtClean="0">
                <a:hlinkClick r:id="rId2" action="ppaction://hlinkfile"/>
              </a:rPr>
              <a:t>结果</a:t>
            </a:r>
            <a:r>
              <a:rPr lang="zh-CN" altLang="en-US" sz="2400" dirty="0" smtClean="0">
                <a:hlinkClick r:id="rId2" action="ppaction://hlinkfile"/>
              </a:rPr>
              <a:t>（见示例数据库）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256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328"/>
            <a:ext cx="4834880" cy="452596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zh-CN" altLang="zh-CN" sz="2400" dirty="0"/>
              <a:t>主过程如下：</a:t>
            </a:r>
          </a:p>
          <a:p>
            <a:pPr marL="109728" indent="0">
              <a:buNone/>
            </a:pPr>
            <a:r>
              <a:rPr lang="en-US" altLang="zh-CN" sz="2400" dirty="0"/>
              <a:t>Private Sub Command1_Click()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Me.text1.SetFocus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n = Val(text1.Text)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For i = 3 To 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Call a(s, i) </a:t>
            </a:r>
            <a:endParaRPr lang="en-US" altLang="zh-CN" sz="2400" dirty="0" smtClean="0"/>
          </a:p>
          <a:p>
            <a:pPr marL="109728" indent="0">
              <a:buNone/>
            </a:pPr>
            <a:r>
              <a:rPr lang="en-US" altLang="zh-CN" sz="2400" dirty="0"/>
              <a:t>	sum = sum + s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Next i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Me.text2.SetFocus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Text2.Text = </a:t>
            </a:r>
            <a:r>
              <a:rPr lang="en-US" altLang="zh-CN" sz="2400" dirty="0" err="1"/>
              <a:t>LTrim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Str</a:t>
            </a:r>
            <a:r>
              <a:rPr lang="en-US" altLang="zh-CN" sz="2400" dirty="0"/>
              <a:t>(sum))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444480" y="1484784"/>
            <a:ext cx="3592016" cy="4525963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zh-CN" altLang="zh-CN" sz="2400" dirty="0"/>
              <a:t>子过程如下：</a:t>
            </a:r>
          </a:p>
          <a:p>
            <a:pPr marL="109728" indent="0">
              <a:buNone/>
            </a:pPr>
            <a:r>
              <a:rPr lang="en-US" altLang="zh-CN" sz="2400" dirty="0"/>
              <a:t>Private Sub a(s, n)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s = 0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For i = 1 To 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s = s + i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Next i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6333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24</a:t>
            </a:r>
            <a:r>
              <a:rPr lang="zh-CN" altLang="zh-CN" sz="2400" dirty="0"/>
              <a:t>：在如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9.18</a:t>
            </a:r>
            <a:r>
              <a:rPr lang="zh-CN" altLang="zh-CN" sz="2400" dirty="0"/>
              <a:t>所示的“判定奇偶数”窗体中有一个名为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（标题为“判定”）的命令按钮和一个名为</a:t>
            </a:r>
            <a:r>
              <a:rPr lang="en-US" altLang="zh-CN" sz="2400" dirty="0"/>
              <a:t>Text1</a:t>
            </a:r>
            <a:r>
              <a:rPr lang="zh-CN" altLang="zh-CN" sz="2400" dirty="0"/>
              <a:t>（关联标签为“请输入一个数字”）的文本框，且文本框的内容为空，要求：编写一个判定奇偶数的函数过程，并在命令按钮的单击事件过程中作为</a:t>
            </a:r>
            <a:r>
              <a:rPr lang="en-US" altLang="zh-CN" sz="2400" dirty="0" err="1"/>
              <a:t>IIf</a:t>
            </a:r>
            <a:r>
              <a:rPr lang="zh-CN" altLang="zh-CN" sz="2400" dirty="0"/>
              <a:t>函数的条件式引用，最终在消息框中显示判定</a:t>
            </a:r>
            <a:r>
              <a:rPr lang="zh-CN" altLang="zh-CN" sz="2400" dirty="0" smtClean="0"/>
              <a:t>结果</a:t>
            </a:r>
            <a:r>
              <a:rPr lang="zh-CN" altLang="en-US" sz="2400" dirty="0" smtClean="0"/>
              <a:t>，如</a:t>
            </a:r>
            <a:r>
              <a:rPr lang="zh-CN" altLang="en-US" sz="2400" dirty="0" smtClean="0">
                <a:hlinkClick r:id="rId3" action="ppaction://hlinkpres?slideindex=1&amp;slidetitle="/>
              </a:rPr>
              <a:t>图</a:t>
            </a:r>
            <a:r>
              <a:rPr lang="en-US" altLang="zh-CN" sz="2400" dirty="0" smtClean="0">
                <a:hlinkClick r:id="rId3" action="ppaction://hlinkpres?slideindex=1&amp;slidetitle="/>
              </a:rPr>
              <a:t>9.19</a:t>
            </a:r>
            <a:r>
              <a:rPr lang="zh-CN" altLang="en-US" sz="2400" dirty="0" smtClean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解题思路：奇偶数的判定可以通过求模（</a:t>
            </a:r>
            <a:r>
              <a:rPr lang="en-US" altLang="zh-CN" sz="2400" dirty="0"/>
              <a:t>Mod</a:t>
            </a:r>
            <a:r>
              <a:rPr lang="zh-CN" altLang="zh-CN" sz="2400" dirty="0"/>
              <a:t>）</a:t>
            </a:r>
            <a:r>
              <a:rPr lang="en-US" altLang="zh-CN" sz="2400" dirty="0"/>
              <a:t>2</a:t>
            </a:r>
            <a:r>
              <a:rPr lang="zh-CN" altLang="zh-CN" sz="2400" dirty="0"/>
              <a:t>来实现，结果为</a:t>
            </a:r>
            <a:r>
              <a:rPr lang="en-US" altLang="zh-CN" sz="2400" dirty="0"/>
              <a:t>0</a:t>
            </a:r>
            <a:r>
              <a:rPr lang="zh-CN" altLang="zh-CN" sz="2400" dirty="0"/>
              <a:t>是偶数，否则是奇数。</a:t>
            </a:r>
            <a:r>
              <a:rPr lang="en-US" altLang="zh-CN" sz="2400" dirty="0" err="1"/>
              <a:t>IIf</a:t>
            </a:r>
            <a:r>
              <a:rPr lang="zh-CN" altLang="zh-CN" sz="2400" dirty="0"/>
              <a:t>函数有三个参数，第一个参数为条件表达式，第二、三个参数是返回值，如果条件式为真返回第二个参数；条件式为假返回第三个参数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>
                <a:hlinkClick r:id="rId4" action="ppaction://hlinkfile"/>
              </a:rPr>
              <a:t>判定奇偶</a:t>
            </a:r>
            <a:r>
              <a:rPr lang="zh-CN" altLang="zh-CN" sz="2400" dirty="0" smtClean="0">
                <a:hlinkClick r:id="rId4" action="ppaction://hlinkfile"/>
              </a:rPr>
              <a:t>数</a:t>
            </a:r>
            <a:r>
              <a:rPr lang="zh-CN" altLang="en-US" sz="2400" dirty="0" smtClean="0">
                <a:hlinkClick r:id="rId4" action="ppaction://hlinkfile"/>
              </a:rPr>
              <a:t>（见示例数据库）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227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329"/>
            <a:ext cx="6707088" cy="3315824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zh-CN" altLang="zh-CN" sz="2400" dirty="0"/>
              <a:t>子函数如下：</a:t>
            </a:r>
          </a:p>
          <a:p>
            <a:pPr marL="109728" indent="0">
              <a:buNone/>
            </a:pPr>
            <a:r>
              <a:rPr lang="en-US" altLang="zh-CN" sz="2400" dirty="0"/>
              <a:t>Private Function f</a:t>
            </a:r>
            <a:r>
              <a:rPr lang="zh-CN" altLang="zh-CN" sz="2400" dirty="0"/>
              <a:t>（</a:t>
            </a:r>
            <a:r>
              <a:rPr lang="en-US" altLang="zh-CN" sz="2400" dirty="0"/>
              <a:t>x As Long</a:t>
            </a:r>
            <a:r>
              <a:rPr lang="zh-CN" altLang="zh-CN" sz="2400" dirty="0"/>
              <a:t>）</a:t>
            </a:r>
            <a:r>
              <a:rPr lang="en-US" altLang="zh-CN" sz="2400" dirty="0"/>
              <a:t> As Boolean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If </a:t>
            </a:r>
            <a:r>
              <a:rPr lang="en-US" altLang="zh-CN" sz="2400" dirty="0"/>
              <a:t>x Mod 2=0 Then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f=True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Else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f=False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End </a:t>
            </a:r>
            <a:r>
              <a:rPr lang="en-US" altLang="zh-CN" sz="2400" dirty="0"/>
              <a:t>If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Function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9.3  </a:t>
            </a:r>
            <a:r>
              <a:rPr lang="zh-CN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过程调用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3923928" y="3037344"/>
            <a:ext cx="5040560" cy="3315824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zh-CN" altLang="zh-CN" sz="2400" dirty="0"/>
              <a:t>主过程如下：</a:t>
            </a:r>
          </a:p>
          <a:p>
            <a:pPr marL="109728" indent="0">
              <a:buNone/>
            </a:pPr>
            <a:r>
              <a:rPr lang="en-US" altLang="zh-CN" sz="2400" dirty="0"/>
              <a:t>Private Sub Command1_Click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Dim </a:t>
            </a:r>
            <a:r>
              <a:rPr lang="en-US" altLang="zh-CN" sz="2400" dirty="0"/>
              <a:t>n As Long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n=Val</a:t>
            </a:r>
            <a:r>
              <a:rPr lang="zh-CN" altLang="zh-CN" sz="2400" dirty="0"/>
              <a:t>（</a:t>
            </a:r>
            <a:r>
              <a:rPr lang="en-US" altLang="zh-CN" sz="2400" dirty="0"/>
              <a:t>Me!text1</a:t>
            </a:r>
            <a:r>
              <a:rPr lang="zh-CN" altLang="zh-CN" sz="2400" dirty="0"/>
              <a:t>）</a:t>
            </a:r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p=</a:t>
            </a:r>
            <a:r>
              <a:rPr lang="en-US" altLang="zh-CN" sz="2400" dirty="0" err="1" smtClean="0"/>
              <a:t>IIf</a:t>
            </a:r>
            <a:r>
              <a:rPr lang="zh-CN" altLang="zh-CN" sz="2400" dirty="0"/>
              <a:t>（</a:t>
            </a:r>
            <a:r>
              <a:rPr lang="en-US" altLang="zh-CN" sz="2400" dirty="0"/>
              <a:t>f</a:t>
            </a:r>
            <a:r>
              <a:rPr lang="zh-CN" altLang="zh-CN" sz="2400" dirty="0"/>
              <a:t>（</a:t>
            </a:r>
            <a:r>
              <a:rPr lang="en-US" altLang="zh-CN" sz="2400" dirty="0"/>
              <a:t>n</a:t>
            </a:r>
            <a:r>
              <a:rPr lang="zh-CN" altLang="zh-CN" sz="2400" dirty="0"/>
              <a:t>）</a:t>
            </a:r>
            <a:r>
              <a:rPr lang="en-US" altLang="zh-CN" sz="2400" dirty="0"/>
              <a:t>,”</a:t>
            </a:r>
            <a:r>
              <a:rPr lang="zh-CN" altLang="zh-CN" sz="2400" dirty="0"/>
              <a:t>偶数</a:t>
            </a:r>
            <a:r>
              <a:rPr lang="en-US" altLang="zh-CN" sz="2400" dirty="0"/>
              <a:t>”,”</a:t>
            </a:r>
            <a:r>
              <a:rPr lang="zh-CN" altLang="zh-CN" sz="2400" dirty="0"/>
              <a:t>奇数</a:t>
            </a:r>
            <a:r>
              <a:rPr lang="en-US" altLang="zh-CN" sz="2400" dirty="0"/>
              <a:t>”</a:t>
            </a:r>
            <a:r>
              <a:rPr lang="zh-CN" altLang="zh-CN" sz="2400" dirty="0"/>
              <a:t>）</a:t>
            </a:r>
          </a:p>
          <a:p>
            <a:pPr marL="109728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</a:t>
            </a:r>
            <a:r>
              <a:rPr lang="en-US" altLang="zh-CN" sz="2400" dirty="0" err="1" smtClean="0"/>
              <a:t>MsgBox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n &amp; “</a:t>
            </a:r>
            <a:r>
              <a:rPr lang="zh-CN" altLang="zh-CN" sz="2400" dirty="0"/>
              <a:t>是</a:t>
            </a:r>
            <a:r>
              <a:rPr lang="en-US" altLang="zh-CN" sz="2400" dirty="0"/>
              <a:t>” &amp; p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5748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25</a:t>
            </a:r>
            <a:r>
              <a:rPr lang="zh-CN" altLang="zh-CN" sz="2400" dirty="0"/>
              <a:t>：试用窗体的计时器触发事件设计一个如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9.20</a:t>
            </a:r>
            <a:r>
              <a:rPr lang="zh-CN" altLang="zh-CN" sz="2400" dirty="0"/>
              <a:t>所示的登录窗体，要求：打开该窗体后输入用户名和密码，登录操作要求在</a:t>
            </a:r>
            <a:r>
              <a:rPr lang="en-US" altLang="zh-CN" sz="2400" dirty="0"/>
              <a:t>20</a:t>
            </a:r>
            <a:r>
              <a:rPr lang="zh-CN" altLang="zh-CN" sz="2400" dirty="0"/>
              <a:t>秒内完成（以单击“登录”命令按钮为截止时间），如果在</a:t>
            </a:r>
            <a:r>
              <a:rPr lang="en-US" altLang="zh-CN" sz="2400" dirty="0"/>
              <a:t>20</a:t>
            </a:r>
            <a:r>
              <a:rPr lang="zh-CN" altLang="zh-CN" sz="2400" dirty="0"/>
              <a:t>秒内没有完成登录操作则倒计时达到</a:t>
            </a:r>
            <a:r>
              <a:rPr lang="en-US" altLang="zh-CN" sz="2400" dirty="0"/>
              <a:t>0</a:t>
            </a:r>
            <a:r>
              <a:rPr lang="zh-CN" altLang="zh-CN" sz="2400" dirty="0"/>
              <a:t>秒时自动关闭登录窗体。</a:t>
            </a:r>
          </a:p>
          <a:p>
            <a:pPr marL="109728" indent="612000">
              <a:buNone/>
            </a:pPr>
            <a:r>
              <a:rPr lang="zh-CN" altLang="zh-CN" sz="2400" dirty="0"/>
              <a:t>说明：登录窗体中有名为</a:t>
            </a:r>
            <a:r>
              <a:rPr lang="en-US" altLang="zh-CN" sz="2400" dirty="0"/>
              <a:t>Text1</a:t>
            </a:r>
            <a:r>
              <a:rPr lang="zh-CN" altLang="zh-CN" sz="2400" dirty="0"/>
              <a:t>（关联标签为“用户名”）和</a:t>
            </a:r>
            <a:r>
              <a:rPr lang="en-US" altLang="zh-CN" sz="2400" dirty="0"/>
              <a:t>Text2</a:t>
            </a:r>
            <a:r>
              <a:rPr lang="zh-CN" altLang="zh-CN" sz="2400" dirty="0"/>
              <a:t>（关联标签为“密码”）的两个文本框，名为</a:t>
            </a:r>
            <a:r>
              <a:rPr lang="en-US" altLang="zh-CN" sz="2400" dirty="0"/>
              <a:t>Login</a:t>
            </a:r>
            <a:r>
              <a:rPr lang="zh-CN" altLang="zh-CN" sz="2400" dirty="0"/>
              <a:t>（标题为“登录”）的一个命令按钮，名为</a:t>
            </a:r>
            <a:r>
              <a:rPr lang="en-US" altLang="zh-CN" sz="2400" dirty="0"/>
              <a:t>Label1</a:t>
            </a:r>
            <a:r>
              <a:rPr lang="zh-CN" altLang="zh-CN" sz="2400" dirty="0"/>
              <a:t>（用来显示倒计时时间）的一个标签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9.4  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计时器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Timer</a:t>
            </a:r>
            <a:endParaRPr lang="zh-CN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43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解题思路：</a:t>
            </a:r>
            <a:r>
              <a:rPr lang="en-US" altLang="zh-CN" sz="2400" dirty="0"/>
              <a:t>VBA</a:t>
            </a:r>
            <a:r>
              <a:rPr lang="zh-CN" altLang="zh-CN" sz="2400" dirty="0"/>
              <a:t>中通过设置窗体的“计时器间隔”（</a:t>
            </a:r>
            <a:r>
              <a:rPr lang="en-US" altLang="zh-CN" sz="2400" dirty="0" err="1"/>
              <a:t>TimerInterval</a:t>
            </a:r>
            <a:r>
              <a:rPr lang="zh-CN" altLang="zh-CN" sz="2400" dirty="0"/>
              <a:t>）属性与添加“计时器触发”（</a:t>
            </a:r>
            <a:r>
              <a:rPr lang="en-US" altLang="zh-CN" sz="2400" dirty="0"/>
              <a:t>Timer</a:t>
            </a:r>
            <a:r>
              <a:rPr lang="zh-CN" altLang="zh-CN" sz="2400" dirty="0"/>
              <a:t>）事件来完成“定时”功能，“计时器间隔”属性值以毫秒为单位，</a:t>
            </a:r>
            <a:r>
              <a:rPr lang="en-US" altLang="zh-CN" sz="2400" dirty="0"/>
              <a:t>1000</a:t>
            </a:r>
            <a:r>
              <a:rPr lang="zh-CN" altLang="zh-CN" sz="2400" dirty="0"/>
              <a:t>表示间隔为</a:t>
            </a:r>
            <a:r>
              <a:rPr lang="en-US" altLang="zh-CN" sz="2400" dirty="0"/>
              <a:t>1</a:t>
            </a:r>
            <a:r>
              <a:rPr lang="zh-CN" altLang="zh-CN" sz="2400" dirty="0"/>
              <a:t>秒。另外，需要考虑定义一个逻辑变量，用它来控制当单击“登录”命令按钮后停止倒计时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 smtClean="0">
                <a:hlinkClick r:id="rId2" action="ppaction://hlinkfile"/>
              </a:rPr>
              <a:t>登录</a:t>
            </a:r>
            <a:r>
              <a:rPr lang="zh-CN" altLang="en-US" sz="2400" dirty="0" smtClean="0">
                <a:hlinkClick r:id="rId2" action="ppaction://hlinkfile"/>
              </a:rPr>
              <a:t>（见示例数据库）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9.4  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计时器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Timer</a:t>
            </a:r>
            <a:endParaRPr lang="zh-CN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450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328"/>
            <a:ext cx="4546848" cy="452596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200" dirty="0"/>
              <a:t>Dim flag As Boolean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Dim I As Integer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Private Sub </a:t>
            </a:r>
            <a:r>
              <a:rPr lang="en-US" altLang="zh-CN" sz="2200" dirty="0" err="1"/>
              <a:t>Form_Load</a:t>
            </a:r>
            <a:r>
              <a:rPr lang="zh-CN" altLang="zh-CN" sz="2200" dirty="0"/>
              <a:t>（）</a:t>
            </a:r>
          </a:p>
          <a:p>
            <a:pPr marL="109728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flag=True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</a:t>
            </a:r>
            <a:r>
              <a:rPr lang="en-US" altLang="zh-CN" sz="2200" dirty="0" err="1" smtClean="0"/>
              <a:t>Me.TimerInterval</a:t>
            </a:r>
            <a:r>
              <a:rPr lang="en-US" altLang="zh-CN" sz="2200" dirty="0" smtClean="0"/>
              <a:t>=1000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i=0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End </a:t>
            </a:r>
            <a:r>
              <a:rPr lang="en-US" altLang="zh-CN" sz="2200" dirty="0" smtClean="0"/>
              <a:t>Sub</a:t>
            </a:r>
          </a:p>
          <a:p>
            <a:pPr marL="109728" indent="0">
              <a:buNone/>
            </a:pPr>
            <a:r>
              <a:rPr lang="en-US" altLang="zh-CN" sz="2200" dirty="0"/>
              <a:t>Private Sub </a:t>
            </a:r>
            <a:r>
              <a:rPr lang="en-US" altLang="zh-CN" sz="2200" dirty="0" err="1"/>
              <a:t>Form_Timer</a:t>
            </a:r>
            <a:r>
              <a:rPr lang="zh-CN" altLang="zh-CN" sz="2200" dirty="0"/>
              <a:t>（）</a:t>
            </a:r>
          </a:p>
          <a:p>
            <a:pPr marL="109728" indent="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If </a:t>
            </a:r>
            <a:r>
              <a:rPr lang="en-US" altLang="zh-CN" sz="2200" dirty="0"/>
              <a:t>flag=True And i&lt;20 Then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Me!Label1.Caption=20-i</a:t>
            </a:r>
            <a:endParaRPr lang="zh-CN" altLang="zh-CN" sz="2200" dirty="0"/>
          </a:p>
          <a:p>
            <a:pPr marL="109728" indent="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i=i+1</a:t>
            </a:r>
          </a:p>
          <a:p>
            <a:pPr marL="109728" indent="0">
              <a:buNone/>
            </a:pPr>
            <a:endParaRPr lang="zh-CN" altLang="zh-CN" sz="22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9.4  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计时器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Timer</a:t>
            </a:r>
            <a:endParaRPr lang="zh-CN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143872" y="1484784"/>
            <a:ext cx="4546848" cy="4525963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None/>
            </a:pPr>
            <a:r>
              <a:rPr lang="en-US" altLang="zh-CN" sz="2400" dirty="0" smtClean="0"/>
              <a:t>    Else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 smtClean="0"/>
              <a:t>DoCmd.Close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smtClean="0"/>
              <a:t>    End </a:t>
            </a:r>
            <a:r>
              <a:rPr lang="en-US" altLang="zh-CN" sz="2400" dirty="0"/>
              <a:t>If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Private Sub </a:t>
            </a:r>
            <a:r>
              <a:rPr lang="en-US" altLang="zh-CN" sz="2400" dirty="0" err="1"/>
              <a:t>Login_Click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 smtClean="0"/>
              <a:t>    flag=false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smtClean="0"/>
              <a:t>    ‘</a:t>
            </a:r>
            <a:r>
              <a:rPr lang="zh-CN" altLang="zh-CN" sz="2400" dirty="0"/>
              <a:t>代码略</a:t>
            </a:r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val="62454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26</a:t>
            </a:r>
            <a:r>
              <a:rPr lang="zh-CN" altLang="zh-CN" sz="2400" dirty="0"/>
              <a:t>：试用</a:t>
            </a:r>
            <a:r>
              <a:rPr lang="en-US" altLang="zh-CN" sz="2400" dirty="0"/>
              <a:t>ADO</a:t>
            </a:r>
            <a:r>
              <a:rPr lang="zh-CN" altLang="zh-CN" sz="2400" dirty="0"/>
              <a:t>实现在表中添加记录的应用。</a:t>
            </a:r>
          </a:p>
          <a:p>
            <a:pPr marL="109728" indent="612000">
              <a:buNone/>
            </a:pPr>
            <a:r>
              <a:rPr lang="zh-CN" altLang="zh-CN" sz="2400" dirty="0"/>
              <a:t>要求：当前工程数据库中表“</a:t>
            </a:r>
            <a:r>
              <a:rPr lang="en-US" altLang="zh-CN" sz="2400" dirty="0"/>
              <a:t>Stud</a:t>
            </a:r>
            <a:r>
              <a:rPr lang="zh-CN" altLang="zh-CN" sz="2400" dirty="0"/>
              <a:t>”用来存储学生的基本信息，包括：学号、姓名、性别和院系，在如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9.21</a:t>
            </a:r>
            <a:r>
              <a:rPr lang="zh-CN" altLang="zh-CN" sz="2400" dirty="0"/>
              <a:t>所示的“学生</a:t>
            </a:r>
            <a:r>
              <a:rPr lang="en-US" altLang="zh-CN" sz="2400" dirty="0"/>
              <a:t>_</a:t>
            </a:r>
            <a:r>
              <a:rPr lang="zh-CN" altLang="zh-CN" sz="2400" dirty="0"/>
              <a:t>添加记录”窗体中有名为</a:t>
            </a:r>
            <a:r>
              <a:rPr lang="en-US" altLang="zh-CN" sz="2400" dirty="0" err="1"/>
              <a:t>tNo</a:t>
            </a:r>
            <a:r>
              <a:rPr lang="zh-CN" altLang="zh-CN" sz="2400" dirty="0"/>
              <a:t>、</a:t>
            </a:r>
            <a:r>
              <a:rPr lang="en-US" altLang="zh-CN" sz="2400" dirty="0" err="1"/>
              <a:t>tName</a:t>
            </a:r>
            <a:r>
              <a:rPr lang="zh-CN" altLang="zh-CN" sz="2400" dirty="0"/>
              <a:t>、</a:t>
            </a:r>
            <a:r>
              <a:rPr lang="en-US" altLang="zh-CN" sz="2400" dirty="0" err="1"/>
              <a:t>tSex</a:t>
            </a:r>
            <a:r>
              <a:rPr lang="zh-CN" altLang="zh-CN" sz="2400" dirty="0"/>
              <a:t>和</a:t>
            </a:r>
            <a:r>
              <a:rPr lang="en-US" altLang="zh-CN" sz="2400" dirty="0" err="1"/>
              <a:t>tDept</a:t>
            </a:r>
            <a:r>
              <a:rPr lang="zh-CN" altLang="zh-CN" sz="2400" dirty="0"/>
              <a:t>四个文本框分别与之相对应。当单击窗体中的“添加”命令按钮（名称为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）时，首先判断学号是否存在，如果不存在则向“</a:t>
            </a:r>
            <a:r>
              <a:rPr lang="en-US" altLang="zh-CN" sz="2400" dirty="0"/>
              <a:t>Stud</a:t>
            </a:r>
            <a:r>
              <a:rPr lang="zh-CN" altLang="zh-CN" sz="2400" dirty="0"/>
              <a:t>”表中添加学生记录；如果学号存在，则给出提示信息。</a:t>
            </a:r>
          </a:p>
          <a:p>
            <a:pPr marL="109728" indent="612000">
              <a:buNone/>
            </a:pP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 ADO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数据库编程实例</a:t>
            </a:r>
          </a:p>
        </p:txBody>
      </p:sp>
    </p:spTree>
    <p:extLst>
      <p:ext uri="{BB962C8B-B14F-4D97-AF65-F5344CB8AC3E}">
        <p14:creationId xmlns:p14="http://schemas.microsoft.com/office/powerpoint/2010/main" val="423306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09728" indent="0">
              <a:buNone/>
            </a:pPr>
            <a:r>
              <a:rPr lang="en-US" altLang="zh-CN" sz="3800" b="1" dirty="0"/>
              <a:t>9.1.1  </a:t>
            </a:r>
            <a:r>
              <a:rPr lang="zh-CN" altLang="zh-CN" sz="3800" b="1" dirty="0"/>
              <a:t>选择结构</a:t>
            </a:r>
          </a:p>
          <a:p>
            <a:pPr marL="109728" indent="612000">
              <a:buNone/>
            </a:pPr>
            <a:r>
              <a:rPr lang="zh-CN" altLang="zh-CN" sz="3800" dirty="0"/>
              <a:t>例</a:t>
            </a:r>
            <a:r>
              <a:rPr lang="en-US" altLang="zh-CN" sz="3800" dirty="0"/>
              <a:t>1</a:t>
            </a:r>
            <a:r>
              <a:rPr lang="zh-CN" altLang="zh-CN" sz="3800" dirty="0"/>
              <a:t>：窗体中有一名为</a:t>
            </a:r>
            <a:r>
              <a:rPr lang="en-US" altLang="zh-CN" sz="3800" dirty="0"/>
              <a:t>Command1</a:t>
            </a:r>
            <a:r>
              <a:rPr lang="zh-CN" altLang="zh-CN" sz="3800" dirty="0"/>
              <a:t>的命令按钮，其单击事件过程如下所示，试分析单击该命令按钮后消息框中的显示内容。</a:t>
            </a:r>
          </a:p>
          <a:p>
            <a:pPr marL="109728" indent="612000">
              <a:buNone/>
            </a:pPr>
            <a:r>
              <a:rPr lang="en-US" altLang="zh-CN" sz="2900" b="1" dirty="0"/>
              <a:t>Private Sub Command1_Click</a:t>
            </a:r>
            <a:r>
              <a:rPr lang="zh-CN" altLang="zh-CN" sz="2900" b="1" dirty="0"/>
              <a:t>（）</a:t>
            </a:r>
          </a:p>
          <a:p>
            <a:pPr marL="109728" indent="612000">
              <a:buNone/>
            </a:pPr>
            <a:r>
              <a:rPr lang="en-US" altLang="zh-CN" sz="2900" b="1" dirty="0"/>
              <a:t>a=75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If a&gt;60 Then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		k=1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Else If a&gt;70 Then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		k=2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Else If a&gt;80 Then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		k=3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Else If a&gt;90 Then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		k=4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End If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 err="1"/>
              <a:t>MsgBox</a:t>
            </a:r>
            <a:r>
              <a:rPr lang="en-US" altLang="zh-CN" sz="2900" b="1" dirty="0"/>
              <a:t> k</a:t>
            </a:r>
            <a:endParaRPr lang="zh-CN" altLang="zh-CN" sz="2900" b="1" dirty="0"/>
          </a:p>
          <a:p>
            <a:pPr marL="109728" indent="612000">
              <a:buNone/>
            </a:pPr>
            <a:r>
              <a:rPr lang="en-US" altLang="zh-CN" sz="2900" b="1" dirty="0"/>
              <a:t>End Sub</a:t>
            </a:r>
            <a:endParaRPr lang="zh-CN" altLang="en-US" sz="29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2996952"/>
            <a:ext cx="46085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本例是块</a:t>
            </a:r>
            <a:r>
              <a:rPr lang="en-US" altLang="zh-CN" b="1" dirty="0"/>
              <a:t>If</a:t>
            </a:r>
            <a:r>
              <a:rPr lang="zh-CN" altLang="zh-CN" b="1" dirty="0"/>
              <a:t>语句的应用，执行的过程是：按条件出现的顺序依次判断每一个条件，发现第一个成立的条件后，则立即执行与该条件相对应的语句组，然后跳出该条件语句，去执行</a:t>
            </a:r>
            <a:r>
              <a:rPr lang="en-US" altLang="zh-CN" b="1" dirty="0"/>
              <a:t>End If</a:t>
            </a:r>
            <a:r>
              <a:rPr lang="zh-CN" altLang="zh-CN" b="1" dirty="0"/>
              <a:t>后的第一条语句。因为</a:t>
            </a:r>
            <a:r>
              <a:rPr lang="en-US" altLang="zh-CN" b="1" dirty="0"/>
              <a:t>a=75</a:t>
            </a:r>
            <a:r>
              <a:rPr lang="zh-CN" altLang="zh-CN" b="1" dirty="0"/>
              <a:t>，满足</a:t>
            </a:r>
            <a:r>
              <a:rPr lang="en-US" altLang="zh-CN" b="1" dirty="0"/>
              <a:t>a&gt;60</a:t>
            </a:r>
            <a:r>
              <a:rPr lang="zh-CN" altLang="zh-CN" b="1" dirty="0"/>
              <a:t>的条件，所以</a:t>
            </a:r>
            <a:r>
              <a:rPr lang="en-US" altLang="zh-CN" b="1" dirty="0"/>
              <a:t>k=1</a:t>
            </a:r>
            <a:r>
              <a:rPr lang="zh-CN" altLang="zh-CN" b="1" dirty="0"/>
              <a:t>，</a:t>
            </a:r>
            <a:r>
              <a:rPr lang="en-US" altLang="zh-CN" b="1" dirty="0"/>
              <a:t>End If</a:t>
            </a:r>
            <a:r>
              <a:rPr lang="zh-CN" altLang="zh-CN" b="1" dirty="0"/>
              <a:t>后的第一条语句为</a:t>
            </a:r>
            <a:r>
              <a:rPr lang="en-US" altLang="zh-CN" b="1" dirty="0" err="1"/>
              <a:t>MsgBox</a:t>
            </a:r>
            <a:r>
              <a:rPr lang="en-US" altLang="zh-CN" b="1" dirty="0"/>
              <a:t> k</a:t>
            </a:r>
            <a:r>
              <a:rPr lang="zh-CN" altLang="zh-CN" b="1" dirty="0"/>
              <a:t>，所以消息框中显示的结果为</a:t>
            </a:r>
            <a:r>
              <a:rPr lang="en-US" altLang="zh-CN" b="1" dirty="0"/>
              <a:t>1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8592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解题思路：</a:t>
            </a:r>
            <a:r>
              <a:rPr lang="en-US" altLang="zh-CN" sz="2400" dirty="0"/>
              <a:t>ADO</a:t>
            </a:r>
            <a:r>
              <a:rPr lang="zh-CN" altLang="zh-CN" sz="2400" dirty="0"/>
              <a:t>是基于组件的数据库编程接口，包含了</a:t>
            </a:r>
            <a:r>
              <a:rPr lang="en-US" altLang="zh-CN" sz="2400" dirty="0"/>
              <a:t>Connection</a:t>
            </a:r>
            <a:r>
              <a:rPr lang="zh-CN" altLang="zh-CN" sz="2400" dirty="0"/>
              <a:t>、</a:t>
            </a:r>
            <a:r>
              <a:rPr lang="en-US" altLang="zh-CN" sz="2400" dirty="0"/>
              <a:t>Command</a:t>
            </a:r>
            <a:r>
              <a:rPr lang="zh-CN" altLang="zh-CN" sz="2400" dirty="0"/>
              <a:t>、</a:t>
            </a:r>
            <a:r>
              <a:rPr lang="en-US" altLang="zh-CN" sz="2400" dirty="0" err="1"/>
              <a:t>RecordSet</a:t>
            </a:r>
            <a:r>
              <a:rPr lang="zh-CN" altLang="zh-CN" sz="2400" dirty="0"/>
              <a:t>、</a:t>
            </a:r>
            <a:r>
              <a:rPr lang="en-US" altLang="zh-CN" sz="2400" dirty="0"/>
              <a:t>Field</a:t>
            </a:r>
            <a:r>
              <a:rPr lang="zh-CN" altLang="zh-CN" sz="2400" dirty="0"/>
              <a:t>和</a:t>
            </a:r>
            <a:r>
              <a:rPr lang="en-US" altLang="zh-CN" sz="2400" dirty="0"/>
              <a:t>Error</a:t>
            </a:r>
            <a:r>
              <a:rPr lang="zh-CN" altLang="zh-CN" sz="2400" dirty="0"/>
              <a:t>五个对象，执行</a:t>
            </a:r>
            <a:r>
              <a:rPr lang="en-US" altLang="zh-CN" sz="2400" dirty="0"/>
              <a:t>SQL</a:t>
            </a:r>
            <a:r>
              <a:rPr lang="zh-CN" altLang="zh-CN" sz="2400" dirty="0"/>
              <a:t>语句要用到</a:t>
            </a:r>
            <a:r>
              <a:rPr lang="en-US" altLang="zh-CN" sz="2400" dirty="0"/>
              <a:t>Connection</a:t>
            </a:r>
            <a:r>
              <a:rPr lang="zh-CN" altLang="zh-CN" sz="2400" dirty="0"/>
              <a:t>对象的</a:t>
            </a:r>
            <a:r>
              <a:rPr lang="en-US" altLang="zh-CN" sz="2400" dirty="0"/>
              <a:t>Execute</a:t>
            </a:r>
            <a:r>
              <a:rPr lang="zh-CN" altLang="zh-CN" sz="2400" dirty="0"/>
              <a:t>方法；获取记录集要用到</a:t>
            </a:r>
            <a:r>
              <a:rPr lang="en-US" altLang="zh-CN" sz="2400" dirty="0" err="1"/>
              <a:t>RecordSet</a:t>
            </a:r>
            <a:r>
              <a:rPr lang="zh-CN" altLang="zh-CN" sz="2400" dirty="0"/>
              <a:t>对象的</a:t>
            </a:r>
            <a:r>
              <a:rPr lang="en-US" altLang="zh-CN" sz="2400" dirty="0"/>
              <a:t>Open</a:t>
            </a:r>
            <a:r>
              <a:rPr lang="zh-CN" altLang="zh-CN" sz="2400" dirty="0"/>
              <a:t>方法。本例应先以用户输入的学号为条件使用</a:t>
            </a:r>
            <a:r>
              <a:rPr lang="en-US" altLang="zh-CN" sz="2400" dirty="0" err="1"/>
              <a:t>RecordSet</a:t>
            </a:r>
            <a:r>
              <a:rPr lang="zh-CN" altLang="zh-CN" sz="2400" dirty="0"/>
              <a:t>对象的</a:t>
            </a:r>
            <a:r>
              <a:rPr lang="en-US" altLang="zh-CN" sz="2400" dirty="0"/>
              <a:t>Open</a:t>
            </a:r>
            <a:r>
              <a:rPr lang="zh-CN" altLang="zh-CN" sz="2400" dirty="0"/>
              <a:t>方法在数据源表中查找相关记录，如果找到表示学号存在，给出错误提示；否则，使用</a:t>
            </a:r>
            <a:r>
              <a:rPr lang="en-US" altLang="zh-CN" sz="2400" dirty="0"/>
              <a:t>Connection</a:t>
            </a:r>
            <a:r>
              <a:rPr lang="zh-CN" altLang="zh-CN" sz="2400" dirty="0"/>
              <a:t>对象的</a:t>
            </a:r>
            <a:r>
              <a:rPr lang="en-US" altLang="zh-CN" sz="2400" dirty="0"/>
              <a:t>Execute</a:t>
            </a:r>
            <a:r>
              <a:rPr lang="zh-CN" altLang="zh-CN" sz="2400" dirty="0"/>
              <a:t>方法将用户输入的内容添加到</a:t>
            </a:r>
            <a:r>
              <a:rPr lang="en-US" altLang="zh-CN" sz="2400" dirty="0"/>
              <a:t>Stud</a:t>
            </a:r>
            <a:r>
              <a:rPr lang="zh-CN" altLang="zh-CN" sz="2400" dirty="0"/>
              <a:t>表中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>
                <a:hlinkClick r:id="rId2" action="ppaction://hlinkfile"/>
              </a:rPr>
              <a:t>学生</a:t>
            </a:r>
            <a:r>
              <a:rPr lang="en-US" altLang="zh-CN" sz="2400" dirty="0">
                <a:hlinkClick r:id="rId2" action="ppaction://hlinkfile"/>
              </a:rPr>
              <a:t>_</a:t>
            </a:r>
            <a:r>
              <a:rPr lang="zh-CN" altLang="zh-CN" sz="2400" dirty="0">
                <a:hlinkClick r:id="rId2" action="ppaction://hlinkfile"/>
              </a:rPr>
              <a:t>添加</a:t>
            </a:r>
            <a:r>
              <a:rPr lang="zh-CN" altLang="zh-CN" sz="2400" dirty="0" smtClean="0">
                <a:hlinkClick r:id="rId2" action="ppaction://hlinkfile"/>
              </a:rPr>
              <a:t>记录</a:t>
            </a:r>
            <a:r>
              <a:rPr lang="zh-CN" altLang="en-US" sz="2400" dirty="0" smtClean="0">
                <a:hlinkClick r:id="rId2" action="ppaction://hlinkfile"/>
              </a:rPr>
              <a:t>（见示例数据库）</a:t>
            </a:r>
            <a:endParaRPr lang="en-US" altLang="zh-CN" sz="2400" dirty="0" smtClean="0"/>
          </a:p>
          <a:p>
            <a:pPr marL="109728" indent="612000">
              <a:buNone/>
            </a:pP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 ADO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数据库编程实例</a:t>
            </a:r>
          </a:p>
        </p:txBody>
      </p:sp>
    </p:spTree>
    <p:extLst>
      <p:ext uri="{BB962C8B-B14F-4D97-AF65-F5344CB8AC3E}">
        <p14:creationId xmlns:p14="http://schemas.microsoft.com/office/powerpoint/2010/main" val="159546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/>
              <a:t>Private Sub Command1_Click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Dim </a:t>
            </a:r>
            <a:r>
              <a:rPr lang="en-US" altLang="zh-CN" sz="2400" dirty="0" err="1"/>
              <a:t>cn</a:t>
            </a:r>
            <a:r>
              <a:rPr lang="en-US" altLang="zh-CN" sz="2400" dirty="0"/>
              <a:t> As New </a:t>
            </a:r>
            <a:r>
              <a:rPr lang="en-US" altLang="zh-CN" sz="2400" dirty="0" err="1"/>
              <a:t>ADODB.Connection</a:t>
            </a:r>
            <a:r>
              <a:rPr lang="en-US" altLang="zh-CN" sz="2400" dirty="0"/>
              <a:t>			Dim </a:t>
            </a:r>
            <a:r>
              <a:rPr lang="en-US" altLang="zh-CN" sz="2400" dirty="0" err="1"/>
              <a:t>rs</a:t>
            </a:r>
            <a:r>
              <a:rPr lang="en-US" altLang="zh-CN" sz="2400" dirty="0"/>
              <a:t> As New </a:t>
            </a:r>
            <a:r>
              <a:rPr lang="en-US" altLang="zh-CN" sz="2400" dirty="0" err="1"/>
              <a:t>ADODB.RecordSet</a:t>
            </a:r>
            <a:r>
              <a:rPr lang="en-US" altLang="zh-CN" sz="2400" dirty="0"/>
              <a:t>			</a:t>
            </a:r>
            <a:r>
              <a:rPr lang="en-US" altLang="zh-CN" sz="2400" dirty="0" smtClean="0"/>
              <a:t>Dim </a:t>
            </a:r>
            <a:r>
              <a:rPr lang="en-US" altLang="zh-CN" sz="2400" dirty="0" err="1"/>
              <a:t>strSQL</a:t>
            </a:r>
            <a:r>
              <a:rPr lang="en-US" altLang="zh-CN" sz="2400" dirty="0"/>
              <a:t> As String				</a:t>
            </a:r>
            <a:endParaRPr lang="en-US" altLang="zh-CN" sz="2400" dirty="0" smtClean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smtClean="0"/>
              <a:t>Set </a:t>
            </a:r>
            <a:r>
              <a:rPr lang="en-US" altLang="zh-CN" sz="2400" dirty="0" err="1"/>
              <a:t>cn</a:t>
            </a:r>
            <a:r>
              <a:rPr lang="en-US" altLang="zh-CN" sz="2400" dirty="0"/>
              <a:t>=</a:t>
            </a:r>
            <a:r>
              <a:rPr lang="en-US" altLang="zh-CN" sz="2400" dirty="0" err="1"/>
              <a:t>CurrentProject.Connection</a:t>
            </a:r>
            <a:r>
              <a:rPr lang="en-US" altLang="zh-CN" sz="2400" dirty="0"/>
              <a:t>		</a:t>
            </a:r>
            <a:r>
              <a:rPr lang="en-US" altLang="zh-CN" sz="2000" dirty="0" err="1" smtClean="0"/>
              <a:t>strSQL</a:t>
            </a:r>
            <a:r>
              <a:rPr lang="en-US" altLang="zh-CN" sz="2000" dirty="0"/>
              <a:t>=”Select </a:t>
            </a:r>
            <a:r>
              <a:rPr lang="zh-CN" altLang="zh-CN" sz="2000" dirty="0"/>
              <a:t>学号</a:t>
            </a:r>
            <a:r>
              <a:rPr lang="en-US" altLang="zh-CN" sz="2000" dirty="0"/>
              <a:t> From Stud Where </a:t>
            </a:r>
            <a:r>
              <a:rPr lang="zh-CN" altLang="zh-CN" sz="2000" dirty="0"/>
              <a:t>学号</a:t>
            </a:r>
            <a:r>
              <a:rPr lang="en-US" altLang="zh-CN" sz="2000" dirty="0"/>
              <a:t>=’”+</a:t>
            </a:r>
            <a:r>
              <a:rPr lang="en-US" altLang="zh-CN" sz="2000" dirty="0" err="1"/>
              <a:t>tNo</a:t>
            </a:r>
            <a:r>
              <a:rPr lang="en-US" altLang="zh-CN" sz="2000" dirty="0"/>
              <a:t>+”’”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 smtClean="0"/>
              <a:t>rs.Open</a:t>
            </a:r>
            <a:r>
              <a:rPr lang="en-US" altLang="zh-CN" sz="2400" dirty="0" smtClean="0"/>
              <a:t> 	</a:t>
            </a:r>
            <a:r>
              <a:rPr lang="en-US" altLang="zh-CN" sz="2000" dirty="0" err="1" smtClean="0"/>
              <a:t>strSQL,cn,adOpenDynamic,adLockOptimistic,adCmdText</a:t>
            </a:r>
            <a:endParaRPr lang="zh-CN" altLang="zh-CN" sz="2000" dirty="0"/>
          </a:p>
          <a:p>
            <a:pPr marL="109728" indent="0">
              <a:buNone/>
            </a:pPr>
            <a:r>
              <a:rPr lang="en-US" altLang="zh-CN" sz="2400" dirty="0" smtClean="0"/>
              <a:t>	If </a:t>
            </a:r>
            <a:r>
              <a:rPr lang="en-US" altLang="zh-CN" sz="2400" dirty="0"/>
              <a:t>Not </a:t>
            </a:r>
            <a:r>
              <a:rPr lang="en-US" altLang="zh-CN" sz="2400" dirty="0" err="1"/>
              <a:t>rs.Eof</a:t>
            </a:r>
            <a:r>
              <a:rPr lang="en-US" altLang="zh-CN" sz="2400" dirty="0"/>
              <a:t> Then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	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 “</a:t>
            </a:r>
            <a:r>
              <a:rPr lang="zh-CN" altLang="zh-CN" sz="2400" dirty="0"/>
              <a:t>学号已存在，请重新输入！</a:t>
            </a:r>
            <a:r>
              <a:rPr lang="en-US" altLang="zh-CN" sz="2400" dirty="0"/>
              <a:t>”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Else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 ADO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数据库编程实例</a:t>
            </a:r>
          </a:p>
        </p:txBody>
      </p:sp>
    </p:spTree>
    <p:extLst>
      <p:ext uri="{BB962C8B-B14F-4D97-AF65-F5344CB8AC3E}">
        <p14:creationId xmlns:p14="http://schemas.microsoft.com/office/powerpoint/2010/main" val="243317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 smtClean="0"/>
              <a:t>	</a:t>
            </a:r>
            <a:r>
              <a:rPr lang="en-US" altLang="zh-CN" sz="2400" dirty="0" err="1" smtClean="0"/>
              <a:t>strSQL</a:t>
            </a:r>
            <a:r>
              <a:rPr lang="en-US" altLang="zh-CN" sz="2400" dirty="0"/>
              <a:t>=”Insert Into Stud(</a:t>
            </a:r>
            <a:r>
              <a:rPr lang="zh-CN" altLang="zh-CN" sz="2400" dirty="0"/>
              <a:t>学号</a:t>
            </a:r>
            <a:r>
              <a:rPr lang="en-US" altLang="zh-CN" sz="2400" dirty="0"/>
              <a:t>,</a:t>
            </a:r>
            <a:r>
              <a:rPr lang="zh-CN" altLang="zh-CN" sz="2400" dirty="0"/>
              <a:t>姓名</a:t>
            </a:r>
            <a:r>
              <a:rPr lang="en-US" altLang="zh-CN" sz="2400" dirty="0"/>
              <a:t>,</a:t>
            </a:r>
            <a:r>
              <a:rPr lang="zh-CN" altLang="zh-CN" sz="2400" dirty="0"/>
              <a:t>性别</a:t>
            </a:r>
            <a:r>
              <a:rPr lang="en-US" altLang="zh-CN" sz="2400" dirty="0"/>
              <a:t>,</a:t>
            </a:r>
            <a:r>
              <a:rPr lang="zh-CN" altLang="zh-CN" sz="2400" dirty="0"/>
              <a:t>院系</a:t>
            </a:r>
            <a:r>
              <a:rPr lang="en-US" altLang="zh-CN" sz="2400" dirty="0"/>
              <a:t>)”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 smtClean="0"/>
              <a:t>strSQL</a:t>
            </a:r>
            <a:r>
              <a:rPr lang="en-US" altLang="zh-CN" sz="2400" dirty="0" smtClean="0"/>
              <a:t>=</a:t>
            </a:r>
            <a:r>
              <a:rPr lang="en-US" altLang="zh-CN" sz="2400" dirty="0" err="1" smtClean="0"/>
              <a:t>strSQL</a:t>
            </a:r>
            <a:r>
              <a:rPr lang="en-US" altLang="zh-CN" sz="2400" dirty="0"/>
              <a:t>+”Values(“+</a:t>
            </a:r>
            <a:r>
              <a:rPr lang="en-US" altLang="zh-CN" sz="2400" dirty="0" err="1"/>
              <a:t>tNo</a:t>
            </a:r>
            <a:r>
              <a:rPr lang="en-US" altLang="zh-CN" sz="2400" dirty="0"/>
              <a:t>+”,”+</a:t>
            </a:r>
            <a:r>
              <a:rPr lang="en-US" altLang="zh-CN" sz="2400" dirty="0" err="1"/>
              <a:t>tName</a:t>
            </a:r>
            <a:r>
              <a:rPr lang="en-US" altLang="zh-CN" sz="2400" dirty="0"/>
              <a:t>+”,”+</a:t>
            </a:r>
            <a:r>
              <a:rPr lang="en-US" altLang="zh-CN" sz="2400" dirty="0" err="1"/>
              <a:t>tSex</a:t>
            </a:r>
            <a:r>
              <a:rPr lang="en-US" altLang="zh-CN" sz="2400" dirty="0"/>
              <a:t>+”,”+</a:t>
            </a:r>
            <a:r>
              <a:rPr lang="en-US" altLang="zh-CN" sz="2400" dirty="0" err="1"/>
              <a:t>tDept</a:t>
            </a:r>
            <a:r>
              <a:rPr lang="en-US" altLang="zh-CN" sz="2400" dirty="0"/>
              <a:t>+”)”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	</a:t>
            </a:r>
            <a:r>
              <a:rPr lang="en-US" altLang="zh-CN" sz="2400" dirty="0" err="1"/>
              <a:t>cn.Execute</a:t>
            </a:r>
            <a:r>
              <a:rPr lang="en-US" altLang="zh-CN" sz="2400" dirty="0"/>
              <a:t> </a:t>
            </a:r>
            <a:r>
              <a:rPr lang="en-US" altLang="zh-CN" sz="2400" dirty="0" err="1"/>
              <a:t>strSQL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	</a:t>
            </a:r>
            <a:r>
              <a:rPr lang="en-US" altLang="zh-CN" sz="2400" dirty="0" err="1"/>
              <a:t>MsgBox</a:t>
            </a:r>
            <a:r>
              <a:rPr lang="en-US" altLang="zh-CN" sz="2400" dirty="0"/>
              <a:t> “</a:t>
            </a:r>
            <a:r>
              <a:rPr lang="zh-CN" altLang="zh-CN" sz="2400" dirty="0"/>
              <a:t>添加成功，请继续！</a:t>
            </a:r>
            <a:r>
              <a:rPr lang="en-US" altLang="zh-CN" sz="2400" dirty="0"/>
              <a:t>”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End If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/>
              <a:t>rs.Close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/>
              <a:t>cn.Close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Set </a:t>
            </a:r>
            <a:r>
              <a:rPr lang="en-US" altLang="zh-CN" sz="2400" dirty="0" err="1"/>
              <a:t>rs</a:t>
            </a:r>
            <a:r>
              <a:rPr lang="en-US" altLang="zh-CN" sz="2400" dirty="0"/>
              <a:t>=Nothing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Set </a:t>
            </a:r>
            <a:r>
              <a:rPr lang="en-US" altLang="zh-CN" sz="2400" dirty="0" err="1"/>
              <a:t>cn</a:t>
            </a:r>
            <a:r>
              <a:rPr lang="en-US" altLang="zh-CN" sz="2400" dirty="0"/>
              <a:t>=Nothing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 ADO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数据库编程实例</a:t>
            </a:r>
          </a:p>
        </p:txBody>
      </p:sp>
    </p:spTree>
    <p:extLst>
      <p:ext uri="{BB962C8B-B14F-4D97-AF65-F5344CB8AC3E}">
        <p14:creationId xmlns:p14="http://schemas.microsoft.com/office/powerpoint/2010/main" val="47300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27</a:t>
            </a:r>
            <a:r>
              <a:rPr lang="zh-CN" altLang="zh-CN" sz="2400" dirty="0"/>
              <a:t>：试用</a:t>
            </a:r>
            <a:r>
              <a:rPr lang="en-US" altLang="zh-CN" sz="2400" dirty="0"/>
              <a:t>ADO</a:t>
            </a:r>
            <a:r>
              <a:rPr lang="zh-CN" altLang="zh-CN" sz="2400" dirty="0"/>
              <a:t>实现商品打折的应用。</a:t>
            </a:r>
          </a:p>
          <a:p>
            <a:pPr marL="109728" indent="612000">
              <a:buNone/>
            </a:pPr>
            <a:r>
              <a:rPr lang="zh-CN" altLang="zh-CN" sz="2400" dirty="0"/>
              <a:t>要求：当前工程数据库中表“商品”用来存储商品的基本信息，包括：商品编号、名称、规格和销售价格，在如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9.22</a:t>
            </a:r>
            <a:r>
              <a:rPr lang="zh-CN" altLang="zh-CN" sz="2400" dirty="0"/>
              <a:t>所示的“商品”窗体中有名为</a:t>
            </a:r>
            <a:r>
              <a:rPr lang="en-US" altLang="zh-CN" sz="2400" dirty="0" err="1"/>
              <a:t>tNo</a:t>
            </a:r>
            <a:r>
              <a:rPr lang="zh-CN" altLang="zh-CN" sz="2400" dirty="0"/>
              <a:t>、</a:t>
            </a:r>
            <a:r>
              <a:rPr lang="en-US" altLang="zh-CN" sz="2400" dirty="0" err="1"/>
              <a:t>tName</a:t>
            </a:r>
            <a:r>
              <a:rPr lang="zh-CN" altLang="zh-CN" sz="2400" dirty="0"/>
              <a:t>、</a:t>
            </a:r>
            <a:r>
              <a:rPr lang="en-US" altLang="zh-CN" sz="2400" dirty="0" err="1"/>
              <a:t>tType</a:t>
            </a:r>
            <a:r>
              <a:rPr lang="zh-CN" altLang="zh-CN" sz="2400" dirty="0"/>
              <a:t>和</a:t>
            </a:r>
            <a:r>
              <a:rPr lang="en-US" altLang="zh-CN" sz="2400" dirty="0" err="1"/>
              <a:t>tCost</a:t>
            </a:r>
            <a:r>
              <a:rPr lang="zh-CN" altLang="zh-CN" sz="2400" dirty="0"/>
              <a:t>四个文本框分别与之相对应。当在窗体中名为</a:t>
            </a:r>
            <a:r>
              <a:rPr lang="en-US" altLang="zh-CN" sz="2400" dirty="0"/>
              <a:t>Text1</a:t>
            </a:r>
            <a:r>
              <a:rPr lang="zh-CN" altLang="zh-CN" sz="2400" dirty="0"/>
              <a:t>（关联标签为“折扣”）的文本框中输入折扣（值为小数），单击“计算打折后价格”命令按钮（名称为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）后在窗体中显示商品打折后的价格。（注意：打折是对所有商品进行的，可通过导航按钮查看其它商品信息）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 ADO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数据库编程实例</a:t>
            </a:r>
          </a:p>
        </p:txBody>
      </p:sp>
    </p:spTree>
    <p:extLst>
      <p:ext uri="{BB962C8B-B14F-4D97-AF65-F5344CB8AC3E}">
        <p14:creationId xmlns:p14="http://schemas.microsoft.com/office/powerpoint/2010/main" val="342378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解题思路：</a:t>
            </a:r>
            <a:r>
              <a:rPr lang="en-US" altLang="zh-CN" sz="2400" dirty="0"/>
              <a:t>ADO</a:t>
            </a:r>
            <a:r>
              <a:rPr lang="zh-CN" altLang="zh-CN" sz="2400" dirty="0"/>
              <a:t>是基于组件的数据库编程接口，包含了</a:t>
            </a:r>
            <a:r>
              <a:rPr lang="en-US" altLang="zh-CN" sz="2400" dirty="0"/>
              <a:t>Connection</a:t>
            </a:r>
            <a:r>
              <a:rPr lang="zh-CN" altLang="zh-CN" sz="2400" dirty="0"/>
              <a:t>、</a:t>
            </a:r>
            <a:r>
              <a:rPr lang="en-US" altLang="zh-CN" sz="2400" dirty="0"/>
              <a:t>Command</a:t>
            </a:r>
            <a:r>
              <a:rPr lang="zh-CN" altLang="zh-CN" sz="2400" dirty="0"/>
              <a:t>、</a:t>
            </a:r>
            <a:r>
              <a:rPr lang="en-US" altLang="zh-CN" sz="2400" dirty="0" err="1"/>
              <a:t>RecordSet</a:t>
            </a:r>
            <a:r>
              <a:rPr lang="zh-CN" altLang="zh-CN" sz="2400" dirty="0"/>
              <a:t>、</a:t>
            </a:r>
            <a:r>
              <a:rPr lang="en-US" altLang="zh-CN" sz="2400" dirty="0"/>
              <a:t>Field</a:t>
            </a:r>
            <a:r>
              <a:rPr lang="zh-CN" altLang="zh-CN" sz="2400" dirty="0"/>
              <a:t>和</a:t>
            </a:r>
            <a:r>
              <a:rPr lang="en-US" altLang="zh-CN" sz="2400" dirty="0"/>
              <a:t>Error</a:t>
            </a:r>
            <a:r>
              <a:rPr lang="zh-CN" altLang="zh-CN" sz="2400" dirty="0"/>
              <a:t>五个对象，执行</a:t>
            </a:r>
            <a:r>
              <a:rPr lang="en-US" altLang="zh-CN" sz="2400" dirty="0"/>
              <a:t>SQL</a:t>
            </a:r>
            <a:r>
              <a:rPr lang="zh-CN" altLang="zh-CN" sz="2400" dirty="0"/>
              <a:t>语句要用到</a:t>
            </a:r>
            <a:r>
              <a:rPr lang="en-US" altLang="zh-CN" sz="2400" dirty="0"/>
              <a:t>Connection</a:t>
            </a:r>
            <a:r>
              <a:rPr lang="zh-CN" altLang="zh-CN" sz="2400" dirty="0"/>
              <a:t>对象的</a:t>
            </a:r>
            <a:r>
              <a:rPr lang="en-US" altLang="zh-CN" sz="2400" dirty="0"/>
              <a:t>Execute</a:t>
            </a:r>
            <a:r>
              <a:rPr lang="zh-CN" altLang="zh-CN" sz="2400" dirty="0"/>
              <a:t>方法；获取记录集要用到</a:t>
            </a:r>
            <a:r>
              <a:rPr lang="en-US" altLang="zh-CN" sz="2400" dirty="0" err="1"/>
              <a:t>RecordSet</a:t>
            </a:r>
            <a:r>
              <a:rPr lang="zh-CN" altLang="zh-CN" sz="2400" dirty="0"/>
              <a:t>对象的</a:t>
            </a:r>
            <a:r>
              <a:rPr lang="en-US" altLang="zh-CN" sz="2400" dirty="0"/>
              <a:t>Open</a:t>
            </a:r>
            <a:r>
              <a:rPr lang="zh-CN" altLang="zh-CN" sz="2400" dirty="0"/>
              <a:t>方法；操作字段数据信息要用到</a:t>
            </a:r>
            <a:r>
              <a:rPr lang="en-US" altLang="zh-CN" sz="2400" dirty="0"/>
              <a:t>Field</a:t>
            </a:r>
            <a:r>
              <a:rPr lang="zh-CN" altLang="zh-CN" sz="2400" dirty="0"/>
              <a:t>。本例应先使用</a:t>
            </a:r>
            <a:r>
              <a:rPr lang="en-US" altLang="zh-CN" sz="2400" dirty="0" err="1"/>
              <a:t>RecordSet</a:t>
            </a:r>
            <a:r>
              <a:rPr lang="zh-CN" altLang="zh-CN" sz="2400" dirty="0"/>
              <a:t>对象的</a:t>
            </a:r>
            <a:r>
              <a:rPr lang="en-US" altLang="zh-CN" sz="2400" dirty="0"/>
              <a:t>Open</a:t>
            </a:r>
            <a:r>
              <a:rPr lang="zh-CN" altLang="zh-CN" sz="2400" dirty="0"/>
              <a:t>方法在数据源表中获取所有商品记录；然后设置</a:t>
            </a:r>
            <a:r>
              <a:rPr lang="en-US" altLang="zh-CN" sz="2400" dirty="0"/>
              <a:t>Field</a:t>
            </a:r>
            <a:r>
              <a:rPr lang="zh-CN" altLang="zh-CN" sz="2400" dirty="0"/>
              <a:t>对象的值为“销售价格”；最后使用循环遍历整个记录集，并对每条记录的“销售价格”做调整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 smtClean="0">
                <a:hlinkClick r:id="rId2" action="ppaction://hlinkfile"/>
              </a:rPr>
              <a:t>商品</a:t>
            </a:r>
            <a:r>
              <a:rPr lang="zh-CN" altLang="en-US" sz="2400" dirty="0" smtClean="0">
                <a:hlinkClick r:id="rId2" action="ppaction://hlinkfile"/>
              </a:rPr>
              <a:t>（见示例数据库）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 ADO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数据库编程实例</a:t>
            </a:r>
          </a:p>
        </p:txBody>
      </p:sp>
    </p:spTree>
    <p:extLst>
      <p:ext uri="{BB962C8B-B14F-4D97-AF65-F5344CB8AC3E}">
        <p14:creationId xmlns:p14="http://schemas.microsoft.com/office/powerpoint/2010/main" val="352140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/>
              <a:t>Private Sub Command1_Click</a:t>
            </a:r>
            <a:r>
              <a:rPr lang="zh-CN" altLang="zh-CN" sz="2400" dirty="0"/>
              <a:t>（）</a:t>
            </a:r>
          </a:p>
          <a:p>
            <a:pPr marL="109728" indent="0">
              <a:buNone/>
            </a:pPr>
            <a:r>
              <a:rPr lang="en-US" altLang="zh-CN" sz="2400" dirty="0"/>
              <a:t>	Dim </a:t>
            </a:r>
            <a:r>
              <a:rPr lang="en-US" altLang="zh-CN" sz="2400" dirty="0" err="1"/>
              <a:t>cn</a:t>
            </a:r>
            <a:r>
              <a:rPr lang="en-US" altLang="zh-CN" sz="2400" dirty="0"/>
              <a:t> As New </a:t>
            </a:r>
            <a:r>
              <a:rPr lang="en-US" altLang="zh-CN" sz="2400" dirty="0" err="1"/>
              <a:t>ADODB.Connection</a:t>
            </a:r>
            <a:r>
              <a:rPr lang="en-US" altLang="zh-CN" sz="2400" dirty="0"/>
              <a:t>		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Dim </a:t>
            </a:r>
            <a:r>
              <a:rPr lang="en-US" altLang="zh-CN" sz="2400" dirty="0" err="1"/>
              <a:t>rs</a:t>
            </a:r>
            <a:r>
              <a:rPr lang="en-US" altLang="zh-CN" sz="2400" dirty="0"/>
              <a:t> As New </a:t>
            </a:r>
            <a:r>
              <a:rPr lang="en-US" altLang="zh-CN" sz="2400" dirty="0" err="1"/>
              <a:t>ADODB.RecordSet</a:t>
            </a:r>
            <a:r>
              <a:rPr lang="en-US" altLang="zh-CN" sz="2400" dirty="0"/>
              <a:t>		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Dim </a:t>
            </a:r>
            <a:r>
              <a:rPr lang="en-US" altLang="zh-CN" sz="2400" dirty="0" err="1"/>
              <a:t>fd</a:t>
            </a:r>
            <a:r>
              <a:rPr lang="en-US" altLang="zh-CN" sz="2400" dirty="0"/>
              <a:t> As </a:t>
            </a:r>
            <a:r>
              <a:rPr lang="en-US" altLang="zh-CN" sz="2400" dirty="0" err="1"/>
              <a:t>ADODB.Field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 smtClean="0"/>
              <a:t>	Dim </a:t>
            </a:r>
            <a:r>
              <a:rPr lang="en-US" altLang="zh-CN" sz="2400" dirty="0" err="1"/>
              <a:t>strSQL</a:t>
            </a:r>
            <a:r>
              <a:rPr lang="en-US" altLang="zh-CN" sz="2400" dirty="0"/>
              <a:t> As String					</a:t>
            </a:r>
            <a:r>
              <a:rPr lang="en-US" altLang="zh-CN" sz="2400" dirty="0" smtClean="0"/>
              <a:t>Set </a:t>
            </a:r>
            <a:r>
              <a:rPr lang="en-US" altLang="zh-CN" sz="2400" dirty="0" err="1"/>
              <a:t>cn</a:t>
            </a:r>
            <a:r>
              <a:rPr lang="en-US" altLang="zh-CN" sz="2400" dirty="0"/>
              <a:t>=</a:t>
            </a:r>
            <a:r>
              <a:rPr lang="en-US" altLang="zh-CN" sz="2400" dirty="0" err="1"/>
              <a:t>CurrentProject.Connection</a:t>
            </a:r>
            <a:r>
              <a:rPr lang="en-US" altLang="zh-CN" sz="2400" dirty="0"/>
              <a:t>			</a:t>
            </a:r>
            <a:r>
              <a:rPr lang="en-US" altLang="zh-CN" sz="2400" dirty="0" err="1" smtClean="0"/>
              <a:t>strSQL</a:t>
            </a:r>
            <a:r>
              <a:rPr lang="en-US" altLang="zh-CN" sz="2400" dirty="0"/>
              <a:t>=”Select </a:t>
            </a:r>
            <a:r>
              <a:rPr lang="zh-CN" altLang="zh-CN" sz="2400" dirty="0"/>
              <a:t>销售价格</a:t>
            </a:r>
            <a:r>
              <a:rPr lang="en-US" altLang="zh-CN" sz="2400" dirty="0"/>
              <a:t> From </a:t>
            </a:r>
            <a:r>
              <a:rPr lang="zh-CN" altLang="zh-CN" sz="2400" dirty="0"/>
              <a:t>商品</a:t>
            </a:r>
            <a:r>
              <a:rPr lang="en-US" altLang="zh-CN" sz="2400" dirty="0"/>
              <a:t>”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1700" dirty="0" err="1"/>
              <a:t>rs.Open</a:t>
            </a:r>
            <a:r>
              <a:rPr lang="en-US" altLang="zh-CN" sz="1700" dirty="0"/>
              <a:t> </a:t>
            </a:r>
            <a:r>
              <a:rPr lang="en-US" altLang="zh-CN" sz="1700" dirty="0" err="1"/>
              <a:t>strSQL,cn,adOpenDynamic,adLockOptimistic,adCmdText</a:t>
            </a:r>
            <a:endParaRPr lang="zh-CN" altLang="zh-CN" sz="1700" dirty="0"/>
          </a:p>
          <a:p>
            <a:pPr marL="109728" indent="0">
              <a:buNone/>
            </a:pPr>
            <a:r>
              <a:rPr lang="en-US" altLang="zh-CN" sz="2400" dirty="0"/>
              <a:t>	Set </a:t>
            </a:r>
            <a:r>
              <a:rPr lang="en-US" altLang="zh-CN" sz="2400" dirty="0" err="1"/>
              <a:t>fd</a:t>
            </a:r>
            <a:r>
              <a:rPr lang="en-US" altLang="zh-CN" sz="2400" dirty="0"/>
              <a:t>=</a:t>
            </a:r>
            <a:r>
              <a:rPr lang="en-US" altLang="zh-CN" sz="2400" dirty="0" err="1"/>
              <a:t>rs.Fields</a:t>
            </a:r>
            <a:r>
              <a:rPr lang="en-US" altLang="zh-CN" sz="2400" dirty="0"/>
              <a:t>(“</a:t>
            </a:r>
            <a:r>
              <a:rPr lang="zh-CN" altLang="zh-CN" sz="2400" dirty="0"/>
              <a:t>销售价格</a:t>
            </a:r>
            <a:r>
              <a:rPr lang="en-US" altLang="zh-CN" sz="2400" dirty="0"/>
              <a:t>”)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Do While Not </a:t>
            </a:r>
            <a:r>
              <a:rPr lang="en-US" altLang="zh-CN" sz="2400" dirty="0" err="1"/>
              <a:t>rs.Eof</a:t>
            </a:r>
            <a:r>
              <a:rPr lang="en-US" altLang="zh-CN" sz="2400" dirty="0"/>
              <a:t> 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	</a:t>
            </a:r>
            <a:r>
              <a:rPr lang="en-US" altLang="zh-CN" sz="2400" dirty="0" err="1"/>
              <a:t>fd</a:t>
            </a:r>
            <a:r>
              <a:rPr lang="en-US" altLang="zh-CN" sz="2400" dirty="0"/>
              <a:t>=</a:t>
            </a:r>
            <a:r>
              <a:rPr lang="en-US" altLang="zh-CN" sz="2400" dirty="0" err="1"/>
              <a:t>fd</a:t>
            </a:r>
            <a:r>
              <a:rPr lang="en-US" altLang="zh-CN" sz="2400" dirty="0"/>
              <a:t>*</a:t>
            </a:r>
            <a:r>
              <a:rPr lang="en-US" altLang="zh-CN" sz="2400" dirty="0" err="1"/>
              <a:t>val</a:t>
            </a:r>
            <a:r>
              <a:rPr lang="en-US" altLang="zh-CN" sz="2400" dirty="0"/>
              <a:t>(Me!Text1)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 ADO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数据库编程实例</a:t>
            </a:r>
          </a:p>
        </p:txBody>
      </p:sp>
    </p:spTree>
    <p:extLst>
      <p:ext uri="{BB962C8B-B14F-4D97-AF65-F5344CB8AC3E}">
        <p14:creationId xmlns:p14="http://schemas.microsoft.com/office/powerpoint/2010/main" val="214234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dirty="0" smtClean="0"/>
              <a:t>		</a:t>
            </a:r>
            <a:r>
              <a:rPr lang="en-US" altLang="zh-CN" sz="2400" dirty="0" err="1" smtClean="0"/>
              <a:t>rs.Update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	</a:t>
            </a:r>
            <a:r>
              <a:rPr lang="en-US" altLang="zh-CN" sz="2400" dirty="0" err="1"/>
              <a:t>rs.MoveNext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Loop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/>
              <a:t>rs.Close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/>
              <a:t>cn.Close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Set </a:t>
            </a:r>
            <a:r>
              <a:rPr lang="en-US" altLang="zh-CN" sz="2400" dirty="0" err="1"/>
              <a:t>rs</a:t>
            </a:r>
            <a:r>
              <a:rPr lang="en-US" altLang="zh-CN" sz="2400" dirty="0"/>
              <a:t>=Nothing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Set </a:t>
            </a:r>
            <a:r>
              <a:rPr lang="en-US" altLang="zh-CN" sz="2400" dirty="0" err="1"/>
              <a:t>cn</a:t>
            </a:r>
            <a:r>
              <a:rPr lang="en-US" altLang="zh-CN" sz="2400" dirty="0"/>
              <a:t>=Nothing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/>
              <a:t>Form.Refresh</a:t>
            </a:r>
            <a:endParaRPr lang="zh-CN" altLang="zh-CN" sz="2400" dirty="0"/>
          </a:p>
          <a:p>
            <a:pPr marL="109728" indent="0">
              <a:buNone/>
            </a:pPr>
            <a:r>
              <a:rPr lang="en-US" altLang="zh-CN" sz="2400" dirty="0"/>
              <a:t>End Sub</a:t>
            </a:r>
            <a:endParaRPr lang="zh-CN" altLang="zh-CN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9.5  ADO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数据库编程实例</a:t>
            </a:r>
          </a:p>
        </p:txBody>
      </p:sp>
    </p:spTree>
    <p:extLst>
      <p:ext uri="{BB962C8B-B14F-4D97-AF65-F5344CB8AC3E}">
        <p14:creationId xmlns:p14="http://schemas.microsoft.com/office/powerpoint/2010/main" val="285808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本章主要通过丰富的实例对</a:t>
            </a:r>
            <a:r>
              <a:rPr lang="en-US" altLang="zh-CN" sz="2400" dirty="0"/>
              <a:t>VBA</a:t>
            </a:r>
            <a:r>
              <a:rPr lang="zh-CN" altLang="zh-CN" sz="2400" dirty="0"/>
              <a:t>在应用过程中的难点和重点加以解释说明，针对给定问题详细地说明了程序分析的重点和程序设计的思路，这一点读者在今后学习和使用过程可以参考借鉴。通过实例分析和设计是熟练掌握</a:t>
            </a:r>
            <a:r>
              <a:rPr lang="en-US" altLang="zh-CN" sz="2400" dirty="0"/>
              <a:t>VBA</a:t>
            </a:r>
            <a:r>
              <a:rPr lang="zh-CN" altLang="zh-CN" sz="2400" dirty="0"/>
              <a:t>程序设计的一种方法，只有日常的不断积累才能够有助于我们实际应用水平的提高。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本章小结</a:t>
            </a:r>
          </a:p>
        </p:txBody>
      </p:sp>
    </p:spTree>
    <p:extLst>
      <p:ext uri="{BB962C8B-B14F-4D97-AF65-F5344CB8AC3E}">
        <p14:creationId xmlns:p14="http://schemas.microsoft.com/office/powerpoint/2010/main" val="64698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2</a:t>
            </a:r>
            <a:r>
              <a:rPr lang="zh-CN" altLang="zh-CN" sz="2400" dirty="0"/>
              <a:t>：窗体中有一名为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的命令按钮，其单击事件过程如下所示，试分析单击该命令按钮后消息框中的显示内容。</a:t>
            </a:r>
          </a:p>
          <a:p>
            <a:pPr marL="109728" indent="612000">
              <a:buNone/>
            </a:pPr>
            <a:r>
              <a:rPr lang="en-US" altLang="zh-CN" sz="2400" dirty="0"/>
              <a:t>Private Sub Command1_Click</a:t>
            </a:r>
            <a:r>
              <a:rPr lang="zh-CN" altLang="zh-CN" sz="2400" dirty="0"/>
              <a:t>（）</a:t>
            </a:r>
          </a:p>
          <a:p>
            <a:pPr marL="109728" indent="612000">
              <a:buNone/>
            </a:pPr>
            <a:r>
              <a:rPr lang="en-US" altLang="zh-CN" sz="2400" dirty="0"/>
              <a:t>A=75</a:t>
            </a:r>
            <a:endParaRPr lang="zh-CN" altLang="zh-CN" sz="2400" dirty="0"/>
          </a:p>
          <a:p>
            <a:pPr marL="109728" indent="612000">
              <a:buNone/>
            </a:pPr>
            <a:r>
              <a:rPr lang="en-US" altLang="zh-CN" sz="2400" dirty="0"/>
              <a:t>If A&gt;60 Then I=1</a:t>
            </a:r>
            <a:endParaRPr lang="zh-CN" altLang="zh-CN" sz="2400" dirty="0"/>
          </a:p>
          <a:p>
            <a:pPr marL="109728" indent="612000">
              <a:buNone/>
            </a:pPr>
            <a:r>
              <a:rPr lang="en-US" altLang="zh-CN" sz="2400" dirty="0"/>
              <a:t>If A&gt;70 Then I=2</a:t>
            </a:r>
            <a:endParaRPr lang="zh-CN" altLang="zh-CN" sz="2400" dirty="0"/>
          </a:p>
          <a:p>
            <a:pPr marL="109728" indent="612000">
              <a:buNone/>
            </a:pPr>
            <a:r>
              <a:rPr lang="en-US" altLang="zh-CN" sz="2400" dirty="0"/>
              <a:t>If A&gt;80 Then I=3</a:t>
            </a:r>
            <a:endParaRPr lang="zh-CN" altLang="zh-CN" sz="2400" dirty="0"/>
          </a:p>
          <a:p>
            <a:pPr marL="109728" indent="612000">
              <a:buNone/>
            </a:pPr>
            <a:r>
              <a:rPr lang="en-US" altLang="zh-CN" sz="2400" dirty="0"/>
              <a:t>If A&gt;90 Then I=4</a:t>
            </a:r>
            <a:endParaRPr lang="zh-CN" altLang="zh-CN" sz="2400" dirty="0"/>
          </a:p>
          <a:p>
            <a:pPr marL="109728" indent="612000">
              <a:buNone/>
            </a:pPr>
            <a:r>
              <a:rPr lang="en-US" altLang="zh-CN" sz="2400" dirty="0" err="1"/>
              <a:t>MsgBox</a:t>
            </a:r>
            <a:r>
              <a:rPr lang="en-US" altLang="zh-CN" sz="2400" dirty="0"/>
              <a:t> I</a:t>
            </a:r>
            <a:endParaRPr lang="zh-CN" altLang="zh-CN" sz="2400" dirty="0"/>
          </a:p>
          <a:p>
            <a:pPr marL="109728" indent="612000">
              <a:buNone/>
            </a:pPr>
            <a:r>
              <a:rPr lang="en-US" altLang="zh-CN" sz="2400" dirty="0"/>
              <a:t>End Sub</a:t>
            </a:r>
            <a:endParaRPr lang="zh-CN" altLang="en-US" sz="24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3212976"/>
            <a:ext cx="40324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本例是四个行</a:t>
            </a:r>
            <a:r>
              <a:rPr lang="en-US" altLang="zh-CN" b="1" dirty="0"/>
              <a:t>If</a:t>
            </a:r>
            <a:r>
              <a:rPr lang="zh-CN" altLang="zh-CN" b="1" dirty="0"/>
              <a:t>语句的顺序结构。与标准的</a:t>
            </a:r>
            <a:r>
              <a:rPr lang="en-US" altLang="zh-CN" b="1" dirty="0"/>
              <a:t>If…Then…End If</a:t>
            </a:r>
            <a:r>
              <a:rPr lang="zh-CN" altLang="zh-CN" b="1" dirty="0"/>
              <a:t>结构相比较，缺少了</a:t>
            </a:r>
            <a:r>
              <a:rPr lang="en-US" altLang="zh-CN" b="1" dirty="0"/>
              <a:t>End If</a:t>
            </a:r>
            <a:r>
              <a:rPr lang="zh-CN" altLang="zh-CN" b="1" dirty="0"/>
              <a:t>，但这在</a:t>
            </a:r>
            <a:r>
              <a:rPr lang="en-US" altLang="zh-CN" b="1" dirty="0"/>
              <a:t>VBA</a:t>
            </a:r>
            <a:r>
              <a:rPr lang="zh-CN" altLang="zh-CN" b="1" dirty="0"/>
              <a:t>中是允许的，所以判断的过程也应该是顺序的，执行过程应该是</a:t>
            </a:r>
            <a:r>
              <a:rPr lang="en-US" altLang="zh-CN" b="1" dirty="0"/>
              <a:t>A=75</a:t>
            </a:r>
            <a:r>
              <a:rPr lang="zh-CN" altLang="zh-CN" b="1" dirty="0"/>
              <a:t>，</a:t>
            </a:r>
            <a:r>
              <a:rPr lang="en-US" altLang="zh-CN" b="1" dirty="0"/>
              <a:t>A</a:t>
            </a:r>
            <a:r>
              <a:rPr lang="zh-CN" altLang="zh-CN" b="1" dirty="0"/>
              <a:t>大于</a:t>
            </a:r>
            <a:r>
              <a:rPr lang="en-US" altLang="zh-CN" b="1" dirty="0"/>
              <a:t>60</a:t>
            </a:r>
            <a:r>
              <a:rPr lang="zh-CN" altLang="zh-CN" b="1" dirty="0"/>
              <a:t>所以</a:t>
            </a:r>
            <a:r>
              <a:rPr lang="en-US" altLang="zh-CN" b="1" dirty="0"/>
              <a:t>I=1</a:t>
            </a:r>
            <a:r>
              <a:rPr lang="zh-CN" altLang="zh-CN" b="1" dirty="0"/>
              <a:t>；</a:t>
            </a:r>
            <a:r>
              <a:rPr lang="en-US" altLang="zh-CN" b="1" dirty="0"/>
              <a:t>A</a:t>
            </a:r>
            <a:r>
              <a:rPr lang="zh-CN" altLang="zh-CN" b="1" dirty="0"/>
              <a:t>大于</a:t>
            </a:r>
            <a:r>
              <a:rPr lang="en-US" altLang="zh-CN" b="1" dirty="0"/>
              <a:t>70</a:t>
            </a:r>
            <a:r>
              <a:rPr lang="zh-CN" altLang="zh-CN" b="1" dirty="0"/>
              <a:t>所以</a:t>
            </a:r>
            <a:r>
              <a:rPr lang="en-US" altLang="zh-CN" b="1" dirty="0"/>
              <a:t>I=2</a:t>
            </a:r>
            <a:r>
              <a:rPr lang="zh-CN" altLang="zh-CN" b="1" dirty="0"/>
              <a:t>；</a:t>
            </a:r>
            <a:r>
              <a:rPr lang="en-US" altLang="zh-CN" b="1" dirty="0"/>
              <a:t>A</a:t>
            </a:r>
            <a:r>
              <a:rPr lang="zh-CN" altLang="zh-CN" b="1" dirty="0"/>
              <a:t>不大于</a:t>
            </a:r>
            <a:r>
              <a:rPr lang="en-US" altLang="zh-CN" b="1" dirty="0"/>
              <a:t>80</a:t>
            </a:r>
            <a:r>
              <a:rPr lang="zh-CN" altLang="zh-CN" b="1" dirty="0"/>
              <a:t>，所以</a:t>
            </a:r>
            <a:r>
              <a:rPr lang="en-US" altLang="zh-CN" b="1" dirty="0"/>
              <a:t>I</a:t>
            </a:r>
            <a:r>
              <a:rPr lang="zh-CN" altLang="zh-CN" b="1" dirty="0"/>
              <a:t>值不发生变化；</a:t>
            </a:r>
            <a:r>
              <a:rPr lang="en-US" altLang="zh-CN" b="1" dirty="0"/>
              <a:t>A</a:t>
            </a:r>
            <a:r>
              <a:rPr lang="zh-CN" altLang="zh-CN" b="1" dirty="0"/>
              <a:t>值不大于</a:t>
            </a:r>
            <a:r>
              <a:rPr lang="en-US" altLang="zh-CN" b="1" dirty="0"/>
              <a:t>90</a:t>
            </a:r>
            <a:r>
              <a:rPr lang="zh-CN" altLang="zh-CN" b="1" dirty="0"/>
              <a:t>，所以</a:t>
            </a:r>
            <a:r>
              <a:rPr lang="en-US" altLang="zh-CN" b="1" dirty="0"/>
              <a:t>I</a:t>
            </a:r>
            <a:r>
              <a:rPr lang="zh-CN" altLang="zh-CN" b="1" dirty="0"/>
              <a:t>值不发生变化；最终消息框中显示的结果应为</a:t>
            </a:r>
            <a:r>
              <a:rPr lang="en-US" altLang="zh-CN" b="1" dirty="0"/>
              <a:t>I</a:t>
            </a:r>
            <a:r>
              <a:rPr lang="zh-CN" altLang="zh-CN" b="1" dirty="0"/>
              <a:t>的最后值</a:t>
            </a:r>
            <a:r>
              <a:rPr lang="en-US" altLang="zh-CN" b="1" dirty="0"/>
              <a:t>2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9042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200" dirty="0"/>
              <a:t>例</a:t>
            </a:r>
            <a:r>
              <a:rPr lang="en-US" altLang="zh-CN" sz="2200" dirty="0"/>
              <a:t>3</a:t>
            </a:r>
            <a:r>
              <a:rPr lang="zh-CN" altLang="zh-CN" sz="2200" dirty="0"/>
              <a:t>：分析如下窗体单击事件过程的显示结果。</a:t>
            </a:r>
          </a:p>
          <a:p>
            <a:pPr marL="109728" indent="612000">
              <a:buNone/>
            </a:pPr>
            <a:r>
              <a:rPr lang="en-US" altLang="zh-CN" sz="2200" dirty="0"/>
              <a:t>Private Sub </a:t>
            </a:r>
            <a:r>
              <a:rPr lang="en-US" altLang="zh-CN" sz="2200" dirty="0" err="1"/>
              <a:t>Form_Click</a:t>
            </a:r>
            <a:r>
              <a:rPr lang="zh-CN" altLang="zh-CN" sz="2200" dirty="0"/>
              <a:t>（）</a:t>
            </a:r>
          </a:p>
          <a:p>
            <a:pPr marL="109728" indent="61200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a=1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For </a:t>
            </a:r>
            <a:r>
              <a:rPr lang="en-US" altLang="zh-CN" sz="2200" dirty="0"/>
              <a:t>i=3 To 1 Step -1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/>
              <a:t>	Select Case i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 smtClean="0"/>
              <a:t>           Case </a:t>
            </a:r>
            <a:r>
              <a:rPr lang="en-US" altLang="zh-CN" sz="2200" dirty="0"/>
              <a:t>1,3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    a=a+1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  Case </a:t>
            </a:r>
            <a:r>
              <a:rPr lang="en-US" altLang="zh-CN" sz="2200" dirty="0"/>
              <a:t>2,4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    a=a+2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/>
              <a:t>	</a:t>
            </a:r>
            <a:r>
              <a:rPr lang="en-US" altLang="zh-CN" sz="2200" dirty="0" smtClean="0"/>
              <a:t>  End </a:t>
            </a:r>
            <a:r>
              <a:rPr lang="en-US" altLang="zh-CN" sz="2200" dirty="0"/>
              <a:t>Select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/>
              <a:t> </a:t>
            </a:r>
            <a:r>
              <a:rPr lang="en-US" altLang="zh-CN" sz="2200" dirty="0" smtClean="0"/>
              <a:t>   Next </a:t>
            </a:r>
            <a:r>
              <a:rPr lang="en-US" altLang="zh-CN" sz="2200" dirty="0"/>
              <a:t>i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 smtClean="0"/>
              <a:t>  </a:t>
            </a:r>
            <a:r>
              <a:rPr lang="en-US" altLang="zh-CN" sz="2200" dirty="0" err="1" smtClean="0"/>
              <a:t>MsgBox</a:t>
            </a:r>
            <a:r>
              <a:rPr lang="en-US" altLang="zh-CN" sz="2200" dirty="0" smtClean="0"/>
              <a:t> </a:t>
            </a:r>
            <a:r>
              <a:rPr lang="en-US" altLang="zh-CN" sz="2200" dirty="0"/>
              <a:t>a</a:t>
            </a:r>
            <a:endParaRPr lang="zh-CN" altLang="zh-CN" sz="2200" dirty="0"/>
          </a:p>
          <a:p>
            <a:pPr marL="109728" indent="612000">
              <a:buNone/>
            </a:pPr>
            <a:r>
              <a:rPr lang="en-US" altLang="zh-CN" sz="2200" dirty="0"/>
              <a:t>End Sub</a:t>
            </a:r>
            <a:endParaRPr lang="zh-CN" altLang="en-US" sz="22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2735600"/>
            <a:ext cx="40324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Select Case</a:t>
            </a:r>
            <a:r>
              <a:rPr lang="zh-CN" altLang="zh-CN" b="1" dirty="0"/>
              <a:t>选择结构和</a:t>
            </a:r>
            <a:r>
              <a:rPr lang="en-US" altLang="zh-CN" b="1" dirty="0"/>
              <a:t>For</a:t>
            </a:r>
            <a:r>
              <a:rPr lang="zh-CN" altLang="zh-CN" b="1" dirty="0"/>
              <a:t>循环结构的应用集合，分析的重点在于</a:t>
            </a:r>
            <a:r>
              <a:rPr lang="en-US" altLang="zh-CN" b="1" dirty="0"/>
              <a:t>Select Case</a:t>
            </a:r>
            <a:r>
              <a:rPr lang="zh-CN" altLang="zh-CN" b="1" dirty="0"/>
              <a:t>的选择分支，分支一</a:t>
            </a:r>
            <a:r>
              <a:rPr lang="en-US" altLang="zh-CN" b="1" dirty="0"/>
              <a:t>Case 1,3</a:t>
            </a:r>
            <a:r>
              <a:rPr lang="zh-CN" altLang="zh-CN" b="1" dirty="0"/>
              <a:t>，也就是说当</a:t>
            </a:r>
            <a:r>
              <a:rPr lang="en-US" altLang="zh-CN" b="1" dirty="0"/>
              <a:t>i</a:t>
            </a:r>
            <a:r>
              <a:rPr lang="zh-CN" altLang="zh-CN" b="1" dirty="0"/>
              <a:t>值为</a:t>
            </a:r>
            <a:r>
              <a:rPr lang="en-US" altLang="zh-CN" b="1" dirty="0"/>
              <a:t>1</a:t>
            </a:r>
            <a:r>
              <a:rPr lang="zh-CN" altLang="zh-CN" b="1" dirty="0"/>
              <a:t>或</a:t>
            </a:r>
            <a:r>
              <a:rPr lang="en-US" altLang="zh-CN" b="1" dirty="0"/>
              <a:t>3</a:t>
            </a:r>
            <a:r>
              <a:rPr lang="zh-CN" altLang="zh-CN" b="1" dirty="0"/>
              <a:t>时执行的操作为</a:t>
            </a:r>
            <a:r>
              <a:rPr lang="en-US" altLang="zh-CN" b="1" dirty="0"/>
              <a:t>a=a+1</a:t>
            </a:r>
            <a:r>
              <a:rPr lang="zh-CN" altLang="zh-CN" b="1" dirty="0"/>
              <a:t>；分支二</a:t>
            </a:r>
            <a:r>
              <a:rPr lang="en-US" altLang="zh-CN" b="1" dirty="0"/>
              <a:t>Case 2,4</a:t>
            </a:r>
            <a:r>
              <a:rPr lang="zh-CN" altLang="zh-CN" b="1" dirty="0"/>
              <a:t>，也就是说当</a:t>
            </a:r>
            <a:r>
              <a:rPr lang="en-US" altLang="zh-CN" b="1" dirty="0"/>
              <a:t>i</a:t>
            </a:r>
            <a:r>
              <a:rPr lang="zh-CN" altLang="zh-CN" b="1" dirty="0"/>
              <a:t>值为</a:t>
            </a:r>
            <a:r>
              <a:rPr lang="en-US" altLang="zh-CN" b="1" dirty="0"/>
              <a:t>2</a:t>
            </a:r>
            <a:r>
              <a:rPr lang="zh-CN" altLang="zh-CN" b="1" dirty="0"/>
              <a:t>或</a:t>
            </a:r>
            <a:r>
              <a:rPr lang="en-US" altLang="zh-CN" b="1" dirty="0"/>
              <a:t>4</a:t>
            </a:r>
            <a:r>
              <a:rPr lang="zh-CN" altLang="zh-CN" b="1" dirty="0"/>
              <a:t>时执行的操作为</a:t>
            </a:r>
            <a:r>
              <a:rPr lang="en-US" altLang="zh-CN" b="1" dirty="0"/>
              <a:t>a=a+2</a:t>
            </a:r>
            <a:r>
              <a:rPr lang="zh-CN" altLang="zh-CN" b="1" dirty="0"/>
              <a:t>。</a:t>
            </a:r>
            <a:r>
              <a:rPr lang="en-US" altLang="zh-CN" b="1" dirty="0"/>
              <a:t>a</a:t>
            </a:r>
            <a:r>
              <a:rPr lang="zh-CN" altLang="zh-CN" b="1" dirty="0"/>
              <a:t>的初值为</a:t>
            </a:r>
            <a:r>
              <a:rPr lang="en-US" altLang="zh-CN" b="1" dirty="0"/>
              <a:t>1</a:t>
            </a:r>
            <a:r>
              <a:rPr lang="zh-CN" altLang="zh-CN" b="1" dirty="0"/>
              <a:t>，循环变量</a:t>
            </a:r>
            <a:r>
              <a:rPr lang="en-US" altLang="zh-CN" b="1" dirty="0"/>
              <a:t>i</a:t>
            </a:r>
            <a:r>
              <a:rPr lang="zh-CN" altLang="zh-CN" b="1" dirty="0"/>
              <a:t>的变化过程是由</a:t>
            </a:r>
            <a:r>
              <a:rPr lang="en-US" altLang="zh-CN" b="1" dirty="0"/>
              <a:t>3</a:t>
            </a:r>
            <a:r>
              <a:rPr lang="zh-CN" altLang="zh-CN" b="1" dirty="0"/>
              <a:t>到</a:t>
            </a:r>
            <a:r>
              <a:rPr lang="en-US" altLang="zh-CN" b="1" dirty="0"/>
              <a:t>1</a:t>
            </a:r>
            <a:r>
              <a:rPr lang="zh-CN" altLang="zh-CN" b="1" dirty="0"/>
              <a:t>，那么在整个循环过程中，要执行两次</a:t>
            </a:r>
            <a:r>
              <a:rPr lang="en-US" altLang="zh-CN" b="1" dirty="0"/>
              <a:t>a=a+1</a:t>
            </a:r>
            <a:r>
              <a:rPr lang="zh-CN" altLang="zh-CN" b="1" dirty="0"/>
              <a:t>的操作和一次</a:t>
            </a:r>
            <a:r>
              <a:rPr lang="en-US" altLang="zh-CN" b="1" dirty="0"/>
              <a:t>a=a+2</a:t>
            </a:r>
            <a:r>
              <a:rPr lang="zh-CN" altLang="zh-CN" b="1" dirty="0"/>
              <a:t>的操作，所以最终消息框显示的结果为</a:t>
            </a:r>
            <a:r>
              <a:rPr lang="en-US" altLang="zh-CN" b="1" dirty="0"/>
              <a:t>5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1113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4</a:t>
            </a:r>
            <a:r>
              <a:rPr lang="zh-CN" altLang="zh-CN" sz="2400" dirty="0"/>
              <a:t>：试用</a:t>
            </a:r>
            <a:r>
              <a:rPr lang="en-US" altLang="zh-CN" sz="2400" dirty="0"/>
              <a:t>If…Then…End If</a:t>
            </a:r>
            <a:r>
              <a:rPr lang="zh-CN" altLang="zh-CN" sz="2400" dirty="0"/>
              <a:t>选择结构实现三个数由大到小的顺序排列。要求在如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9.1</a:t>
            </a:r>
            <a:r>
              <a:rPr lang="zh-CN" altLang="zh-CN" sz="2400" dirty="0"/>
              <a:t>所示的“排序”窗体中名为“</a:t>
            </a:r>
            <a:r>
              <a:rPr lang="en-US" altLang="zh-CN" sz="2400" dirty="0"/>
              <a:t>text1</a:t>
            </a:r>
            <a:r>
              <a:rPr lang="zh-CN" altLang="zh-CN" sz="2400" dirty="0"/>
              <a:t>”、“</a:t>
            </a:r>
            <a:r>
              <a:rPr lang="en-US" altLang="zh-CN" sz="2400" dirty="0"/>
              <a:t>text2</a:t>
            </a:r>
            <a:r>
              <a:rPr lang="zh-CN" altLang="zh-CN" sz="2400" dirty="0"/>
              <a:t>”和“</a:t>
            </a:r>
            <a:r>
              <a:rPr lang="en-US" altLang="zh-CN" sz="2400" dirty="0"/>
              <a:t>text3</a:t>
            </a:r>
            <a:r>
              <a:rPr lang="zh-CN" altLang="zh-CN" sz="2400" dirty="0"/>
              <a:t>”的三个文本框中输入三个数，单击“排序”（名为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）按钮后，三个数按由大到小的顺序排列；单击“重新输入”（名为</a:t>
            </a:r>
            <a:r>
              <a:rPr lang="en-US" altLang="zh-CN" sz="2400" dirty="0"/>
              <a:t>Command2</a:t>
            </a:r>
            <a:r>
              <a:rPr lang="zh-CN" altLang="zh-CN" sz="2400" dirty="0"/>
              <a:t>）按钮后，清空文本框，以便于重新输入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单击“排序”按钮后的结果如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9.2</a:t>
            </a:r>
            <a:r>
              <a:rPr lang="zh-CN" altLang="zh-CN" sz="2400" dirty="0"/>
              <a:t>所示。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解题思路：要想将三个数进行排序，首先要将这三个数中任意两个数进行比较，如果比较过程中较大数在较小数之前，则不需要改变它们的顺序，否则需要将两个数的位置进行交换。对于三个数排序要进行（</a:t>
            </a:r>
            <a:r>
              <a:rPr lang="en-US" altLang="zh-CN" sz="2400" dirty="0"/>
              <a:t>3</a:t>
            </a:r>
            <a:r>
              <a:rPr lang="zh-CN" altLang="zh-CN" sz="2400" dirty="0"/>
              <a:t>×</a:t>
            </a:r>
            <a:r>
              <a:rPr lang="en-US" altLang="zh-CN" sz="2400" dirty="0"/>
              <a:t>2</a:t>
            </a:r>
            <a:r>
              <a:rPr lang="zh-CN" altLang="zh-CN" sz="2400" dirty="0"/>
              <a:t>）</a:t>
            </a:r>
            <a:r>
              <a:rPr lang="en-US" altLang="zh-CN" sz="2400" dirty="0"/>
              <a:t>/</a:t>
            </a: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×</a:t>
            </a:r>
            <a:r>
              <a:rPr lang="en-US" altLang="zh-CN" sz="2400" dirty="0"/>
              <a:t>1</a:t>
            </a:r>
            <a:r>
              <a:rPr lang="zh-CN" altLang="zh-CN" sz="2400" dirty="0"/>
              <a:t>）次比较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en-US" sz="2400" dirty="0" smtClean="0">
                <a:hlinkClick r:id="rId4" action="ppaction://hlinkfile"/>
              </a:rPr>
              <a:t>排序（见示例数据库）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735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5</a:t>
            </a:r>
            <a:r>
              <a:rPr lang="zh-CN" altLang="zh-CN" sz="2400" dirty="0"/>
              <a:t>：试用</a:t>
            </a:r>
            <a:r>
              <a:rPr lang="en-US" altLang="zh-CN" sz="2400" dirty="0"/>
              <a:t>Select Case</a:t>
            </a:r>
            <a:r>
              <a:rPr lang="zh-CN" altLang="zh-CN" sz="2400" dirty="0"/>
              <a:t>选择结构实现一个收取货物运费的程序。要求：在固定两地之间，收取货物运费的原则是：</a:t>
            </a:r>
            <a:r>
              <a:rPr lang="en-US" altLang="zh-CN" sz="2400" dirty="0"/>
              <a:t>10</a:t>
            </a:r>
            <a:r>
              <a:rPr lang="zh-CN" altLang="zh-CN" sz="2400" dirty="0"/>
              <a:t>吨以内（不含</a:t>
            </a:r>
            <a:r>
              <a:rPr lang="en-US" altLang="zh-CN" sz="2400" dirty="0"/>
              <a:t>10</a:t>
            </a:r>
            <a:r>
              <a:rPr lang="zh-CN" altLang="zh-CN" sz="2400" dirty="0"/>
              <a:t>吨）的货物，每吨收取运费</a:t>
            </a:r>
            <a:r>
              <a:rPr lang="en-US" altLang="zh-CN" sz="2400" dirty="0"/>
              <a:t>100</a:t>
            </a:r>
            <a:r>
              <a:rPr lang="zh-CN" altLang="zh-CN" sz="2400" dirty="0"/>
              <a:t>元；</a:t>
            </a:r>
            <a:r>
              <a:rPr lang="en-US" altLang="zh-CN" sz="2400" dirty="0"/>
              <a:t>10</a:t>
            </a:r>
            <a:r>
              <a:rPr lang="zh-CN" altLang="zh-CN" sz="2400" dirty="0"/>
              <a:t>吨至</a:t>
            </a:r>
            <a:r>
              <a:rPr lang="en-US" altLang="zh-CN" sz="2400" dirty="0"/>
              <a:t>50</a:t>
            </a:r>
            <a:r>
              <a:rPr lang="zh-CN" altLang="zh-CN" sz="2400" dirty="0"/>
              <a:t>吨（不含</a:t>
            </a:r>
            <a:r>
              <a:rPr lang="en-US" altLang="zh-CN" sz="2400" dirty="0"/>
              <a:t>50</a:t>
            </a:r>
            <a:r>
              <a:rPr lang="zh-CN" altLang="zh-CN" sz="2400" dirty="0"/>
              <a:t>吨）的货物，每吨收取运费</a:t>
            </a:r>
            <a:r>
              <a:rPr lang="en-US" altLang="zh-CN" sz="2400" dirty="0"/>
              <a:t>70</a:t>
            </a:r>
            <a:r>
              <a:rPr lang="zh-CN" altLang="zh-CN" sz="2400" dirty="0"/>
              <a:t>元；</a:t>
            </a:r>
            <a:r>
              <a:rPr lang="en-US" altLang="zh-CN" sz="2400" dirty="0"/>
              <a:t>50</a:t>
            </a:r>
            <a:r>
              <a:rPr lang="zh-CN" altLang="zh-CN" sz="2400" dirty="0"/>
              <a:t>吨以上的货物，每吨收取运费</a:t>
            </a:r>
            <a:r>
              <a:rPr lang="en-US" altLang="zh-CN" sz="2400" dirty="0"/>
              <a:t>50</a:t>
            </a:r>
            <a:r>
              <a:rPr lang="zh-CN" altLang="zh-CN" sz="2400" dirty="0"/>
              <a:t>元。在如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9.3</a:t>
            </a:r>
            <a:r>
              <a:rPr lang="zh-CN" altLang="zh-CN" sz="2400" dirty="0"/>
              <a:t>所示的“计算运输费用”窗体中“</a:t>
            </a:r>
            <a:r>
              <a:rPr lang="en-US" altLang="zh-CN" sz="2400" dirty="0"/>
              <a:t>Weight</a:t>
            </a:r>
            <a:r>
              <a:rPr lang="zh-CN" altLang="zh-CN" sz="2400" dirty="0"/>
              <a:t>”文本框（关联标签为“货物重量”）内输入货物重量后，单击</a:t>
            </a:r>
            <a:r>
              <a:rPr lang="en-US" altLang="zh-CN" sz="2400" dirty="0"/>
              <a:t>Command1</a:t>
            </a:r>
            <a:r>
              <a:rPr lang="zh-CN" altLang="zh-CN" sz="2400" dirty="0"/>
              <a:t>（标题为“计算”）按钮，在“</a:t>
            </a:r>
            <a:r>
              <a:rPr lang="en-US" altLang="zh-CN" sz="2400" dirty="0"/>
              <a:t>Cost</a:t>
            </a:r>
            <a:r>
              <a:rPr lang="zh-CN" altLang="zh-CN" sz="2400" dirty="0"/>
              <a:t>”文本框（关联标签为“运输费用”）中显示出运输费</a:t>
            </a:r>
            <a:r>
              <a:rPr lang="zh-CN" altLang="zh-CN" sz="2400" dirty="0" smtClean="0"/>
              <a:t>用</a:t>
            </a:r>
            <a:r>
              <a:rPr lang="zh-CN" altLang="en-US" sz="2400" dirty="0" smtClean="0"/>
              <a:t>，如</a:t>
            </a:r>
            <a:r>
              <a:rPr lang="zh-CN" altLang="en-US" sz="2400" dirty="0" smtClean="0">
                <a:hlinkClick r:id="rId3" action="ppaction://hlinkpres?slideindex=1&amp;slidetitle="/>
              </a:rPr>
              <a:t>图</a:t>
            </a:r>
            <a:r>
              <a:rPr lang="en-US" altLang="zh-CN" sz="2400" dirty="0" smtClean="0">
                <a:hlinkClick r:id="rId3" action="ppaction://hlinkpres?slideindex=1&amp;slidetitle="/>
              </a:rPr>
              <a:t>9.4</a:t>
            </a:r>
            <a:r>
              <a:rPr lang="zh-CN" altLang="en-US" sz="2400" dirty="0" smtClean="0"/>
              <a:t>所示</a:t>
            </a:r>
            <a:r>
              <a:rPr lang="zh-CN" altLang="zh-CN" sz="2400" dirty="0" smtClean="0"/>
              <a:t>；</a:t>
            </a:r>
            <a:r>
              <a:rPr lang="zh-CN" altLang="zh-CN" sz="2400" dirty="0"/>
              <a:t>单击</a:t>
            </a:r>
            <a:r>
              <a:rPr lang="en-US" altLang="zh-CN" sz="2400" dirty="0"/>
              <a:t>Command2</a:t>
            </a:r>
            <a:r>
              <a:rPr lang="zh-CN" altLang="zh-CN" sz="2400" dirty="0"/>
              <a:t>（标题为“清除”）按钮，清空两个文本框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解题思路：这是一个最为简单的多路分支选择结构实例，只需要根据货物重量的不同，选择不同运费计算公式即可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en-US" sz="2400" dirty="0">
                <a:hlinkClick r:id="rId4" action="ppaction://hlinkfile"/>
              </a:rPr>
              <a:t>计算运输费</a:t>
            </a:r>
            <a:r>
              <a:rPr lang="zh-CN" altLang="en-US" sz="2400" dirty="0" smtClean="0">
                <a:hlinkClick r:id="rId4" action="ppaction://hlinkfile"/>
              </a:rPr>
              <a:t>用（见示例数据库）</a:t>
            </a:r>
            <a:endParaRPr lang="en-US" altLang="zh-CN" sz="2400" dirty="0" smtClean="0"/>
          </a:p>
          <a:p>
            <a:pPr marL="109728" indent="612000">
              <a:buNone/>
            </a:pP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824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>
              <a:buNone/>
            </a:pPr>
            <a:r>
              <a:rPr lang="en-US" altLang="zh-CN" sz="2400" b="1" dirty="0"/>
              <a:t>9.1.2  </a:t>
            </a:r>
            <a:r>
              <a:rPr lang="zh-CN" altLang="zh-CN" sz="2400" b="1" dirty="0"/>
              <a:t>循环结构</a:t>
            </a:r>
          </a:p>
          <a:p>
            <a:pPr marL="109728" indent="612000">
              <a:buNone/>
            </a:pPr>
            <a:r>
              <a:rPr lang="zh-CN" altLang="zh-CN" sz="2400" dirty="0"/>
              <a:t>例</a:t>
            </a:r>
            <a:r>
              <a:rPr lang="en-US" altLang="zh-CN" sz="2400" dirty="0"/>
              <a:t>6</a:t>
            </a:r>
            <a:r>
              <a:rPr lang="zh-CN" altLang="zh-CN" sz="2400" dirty="0"/>
              <a:t>：窗体中有一名为</a:t>
            </a:r>
            <a:r>
              <a:rPr lang="en-US" altLang="zh-CN" sz="2400" dirty="0"/>
              <a:t>Command1</a:t>
            </a:r>
            <a:r>
              <a:rPr lang="zh-CN" altLang="zh-CN" sz="2400" dirty="0"/>
              <a:t>的命令按钮，其单击事件过程如下所示，试分析单击该命令按钮后</a:t>
            </a:r>
            <a:r>
              <a:rPr lang="en-US" altLang="zh-CN" sz="2400" dirty="0"/>
              <a:t>sum</a:t>
            </a:r>
            <a:r>
              <a:rPr lang="zh-CN" altLang="zh-CN" sz="2400" dirty="0"/>
              <a:t>的值。</a:t>
            </a:r>
          </a:p>
          <a:p>
            <a:pPr marL="109728" indent="612000">
              <a:buNone/>
            </a:pPr>
            <a:r>
              <a:rPr lang="en-US" altLang="zh-CN" sz="2000" b="1" dirty="0"/>
              <a:t>Private Sub Command1_Click</a:t>
            </a:r>
            <a:r>
              <a:rPr lang="zh-CN" altLang="zh-CN" sz="2000" b="1" dirty="0"/>
              <a:t>（）</a:t>
            </a:r>
          </a:p>
          <a:p>
            <a:pPr marL="109728" indent="612000">
              <a:buNone/>
            </a:pPr>
            <a:r>
              <a:rPr lang="en-US" altLang="zh-CN" sz="2000" b="1" dirty="0"/>
              <a:t>Dim sum As </a:t>
            </a:r>
            <a:r>
              <a:rPr lang="en-US" altLang="zh-CN" sz="2000" b="1" dirty="0" err="1"/>
              <a:t>Double,j</a:t>
            </a:r>
            <a:r>
              <a:rPr lang="en-US" altLang="zh-CN" sz="2000" b="1" dirty="0"/>
              <a:t> As Double</a:t>
            </a:r>
            <a:endParaRPr lang="zh-CN" altLang="zh-CN" sz="2000" b="1" dirty="0"/>
          </a:p>
          <a:p>
            <a:pPr marL="109728" indent="612000">
              <a:buNone/>
            </a:pPr>
            <a:r>
              <a:rPr lang="en-US" altLang="zh-CN" sz="2000" b="1" dirty="0"/>
              <a:t>sum=0</a:t>
            </a:r>
            <a:endParaRPr lang="zh-CN" altLang="zh-CN" sz="2000" b="1" dirty="0"/>
          </a:p>
          <a:p>
            <a:pPr marL="109728" indent="612000">
              <a:buNone/>
            </a:pPr>
            <a:r>
              <a:rPr lang="en-US" altLang="zh-CN" sz="2000" b="1" dirty="0"/>
              <a:t>n=0</a:t>
            </a:r>
            <a:endParaRPr lang="zh-CN" altLang="zh-CN" sz="2000" b="1" dirty="0"/>
          </a:p>
          <a:p>
            <a:pPr marL="109728" indent="612000">
              <a:buNone/>
            </a:pPr>
            <a:r>
              <a:rPr lang="en-US" altLang="zh-CN" sz="2000" b="1" dirty="0"/>
              <a:t>For i=1 To 5</a:t>
            </a:r>
            <a:endParaRPr lang="zh-CN" altLang="zh-CN" sz="2000" b="1" dirty="0"/>
          </a:p>
          <a:p>
            <a:pPr marL="109728" indent="612000">
              <a:buNone/>
            </a:pPr>
            <a:r>
              <a:rPr lang="en-US" altLang="zh-CN" sz="2000" b="1" dirty="0"/>
              <a:t>	</a:t>
            </a:r>
            <a:r>
              <a:rPr lang="en-US" altLang="zh-CN" sz="2000" b="1" dirty="0"/>
              <a:t> </a:t>
            </a:r>
            <a:r>
              <a:rPr lang="en-US" altLang="zh-CN" sz="2000" b="1" dirty="0" smtClean="0"/>
              <a:t> j=n/i</a:t>
            </a:r>
            <a:endParaRPr lang="zh-CN" altLang="zh-CN" sz="2000" b="1" dirty="0"/>
          </a:p>
          <a:p>
            <a:pPr marL="109728" indent="612000">
              <a:buNone/>
            </a:pPr>
            <a:r>
              <a:rPr lang="en-US" altLang="zh-CN" sz="2000" b="1" dirty="0"/>
              <a:t>	</a:t>
            </a:r>
            <a:r>
              <a:rPr lang="en-US" altLang="zh-CN" sz="2000" b="1" dirty="0" smtClean="0"/>
              <a:t>  n=n+1</a:t>
            </a:r>
            <a:endParaRPr lang="zh-CN" altLang="zh-CN" sz="2000" b="1" dirty="0"/>
          </a:p>
          <a:p>
            <a:pPr marL="109728" indent="612000">
              <a:buNone/>
            </a:pPr>
            <a:r>
              <a:rPr lang="en-US" altLang="zh-CN" sz="2000" b="1" dirty="0"/>
              <a:t>	</a:t>
            </a:r>
            <a:r>
              <a:rPr lang="en-US" altLang="zh-CN" sz="2000" b="1" dirty="0" smtClean="0"/>
              <a:t>  sum=</a:t>
            </a:r>
            <a:r>
              <a:rPr lang="en-US" altLang="zh-CN" sz="2000" b="1" dirty="0" err="1" smtClean="0"/>
              <a:t>sum+j</a:t>
            </a:r>
            <a:endParaRPr lang="zh-CN" altLang="zh-CN" sz="2000" b="1" dirty="0"/>
          </a:p>
          <a:p>
            <a:pPr marL="109728" indent="612000">
              <a:buNone/>
            </a:pPr>
            <a:r>
              <a:rPr lang="en-US" altLang="zh-CN" sz="2000" b="1" dirty="0" smtClean="0"/>
              <a:t>Next </a:t>
            </a:r>
            <a:r>
              <a:rPr lang="en-US" altLang="zh-CN" sz="2000" b="1" dirty="0"/>
              <a:t>i</a:t>
            </a:r>
            <a:endParaRPr lang="zh-CN" altLang="zh-CN" sz="2000" b="1" dirty="0"/>
          </a:p>
          <a:p>
            <a:pPr marL="109728" indent="612000">
              <a:buNone/>
            </a:pPr>
            <a:r>
              <a:rPr lang="en-US" altLang="zh-CN" sz="2000" b="1" dirty="0"/>
              <a:t>End Sub</a:t>
            </a:r>
            <a:endParaRPr lang="zh-CN" altLang="en-US" sz="2000" b="1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9.1  </a:t>
            </a:r>
            <a:r>
              <a:rPr lang="zh-CN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程序流程控制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1960" y="3573016"/>
            <a:ext cx="45365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/>
              <a:t>本例是</a:t>
            </a:r>
            <a:r>
              <a:rPr lang="en-US" altLang="zh-CN" b="1" dirty="0"/>
              <a:t>For</a:t>
            </a:r>
            <a:r>
              <a:rPr lang="zh-CN" altLang="zh-CN" b="1" dirty="0"/>
              <a:t>循环语句的应用，循环变量</a:t>
            </a:r>
            <a:r>
              <a:rPr lang="en-US" altLang="zh-CN" b="1" dirty="0"/>
              <a:t>i</a:t>
            </a:r>
            <a:r>
              <a:rPr lang="zh-CN" altLang="zh-CN" b="1" dirty="0"/>
              <a:t>的取值为</a:t>
            </a:r>
            <a:r>
              <a:rPr lang="en-US" altLang="zh-CN" b="1" dirty="0"/>
              <a:t>1</a:t>
            </a:r>
            <a:r>
              <a:rPr lang="zh-CN" altLang="zh-CN" b="1" dirty="0"/>
              <a:t>到</a:t>
            </a:r>
            <a:r>
              <a:rPr lang="en-US" altLang="zh-CN" b="1" dirty="0"/>
              <a:t>5</a:t>
            </a:r>
            <a:r>
              <a:rPr lang="zh-CN" altLang="zh-CN" b="1" dirty="0"/>
              <a:t>。当</a:t>
            </a:r>
            <a:r>
              <a:rPr lang="en-US" altLang="zh-CN" b="1" dirty="0"/>
              <a:t>i</a:t>
            </a:r>
            <a:r>
              <a:rPr lang="zh-CN" altLang="zh-CN" b="1" dirty="0"/>
              <a:t>值为</a:t>
            </a:r>
            <a:r>
              <a:rPr lang="en-US" altLang="zh-CN" b="1" dirty="0"/>
              <a:t>1</a:t>
            </a:r>
            <a:r>
              <a:rPr lang="zh-CN" altLang="zh-CN" b="1" dirty="0"/>
              <a:t>时，</a:t>
            </a:r>
            <a:r>
              <a:rPr lang="en-US" altLang="zh-CN" b="1" dirty="0"/>
              <a:t>x</a:t>
            </a:r>
            <a:r>
              <a:rPr lang="zh-CN" altLang="zh-CN" b="1" dirty="0"/>
              <a:t>的值为</a:t>
            </a:r>
            <a:r>
              <a:rPr lang="en-US" altLang="zh-CN" b="1" dirty="0"/>
              <a:t>0</a:t>
            </a:r>
            <a:r>
              <a:rPr lang="zh-CN" altLang="zh-CN" b="1" dirty="0"/>
              <a:t>，</a:t>
            </a:r>
            <a:r>
              <a:rPr lang="en-US" altLang="zh-CN" b="1" dirty="0"/>
              <a:t>n</a:t>
            </a:r>
            <a:r>
              <a:rPr lang="zh-CN" altLang="zh-CN" b="1" dirty="0"/>
              <a:t>值</a:t>
            </a:r>
            <a:r>
              <a:rPr lang="en-US" altLang="zh-CN" b="1" dirty="0"/>
              <a:t>1</a:t>
            </a:r>
            <a:r>
              <a:rPr lang="zh-CN" altLang="zh-CN" b="1" dirty="0"/>
              <a:t>，</a:t>
            </a:r>
            <a:r>
              <a:rPr lang="en-US" altLang="zh-CN" b="1" dirty="0"/>
              <a:t>sum</a:t>
            </a:r>
            <a:r>
              <a:rPr lang="zh-CN" altLang="zh-CN" b="1" dirty="0"/>
              <a:t>值为</a:t>
            </a:r>
            <a:r>
              <a:rPr lang="en-US" altLang="zh-CN" b="1" dirty="0"/>
              <a:t>0</a:t>
            </a:r>
            <a:r>
              <a:rPr lang="zh-CN" altLang="zh-CN" b="1" dirty="0"/>
              <a:t>（注意赋值语句的顺序结构）；当</a:t>
            </a:r>
            <a:r>
              <a:rPr lang="en-US" altLang="zh-CN" b="1" dirty="0"/>
              <a:t>i</a:t>
            </a:r>
            <a:r>
              <a:rPr lang="zh-CN" altLang="zh-CN" b="1" dirty="0"/>
              <a:t>值为</a:t>
            </a:r>
            <a:r>
              <a:rPr lang="en-US" altLang="zh-CN" b="1" dirty="0"/>
              <a:t>2</a:t>
            </a:r>
            <a:r>
              <a:rPr lang="zh-CN" altLang="zh-CN" b="1" dirty="0"/>
              <a:t>时，</a:t>
            </a:r>
            <a:r>
              <a:rPr lang="en-US" altLang="zh-CN" b="1" dirty="0"/>
              <a:t>x</a:t>
            </a:r>
            <a:r>
              <a:rPr lang="zh-CN" altLang="zh-CN" b="1" dirty="0"/>
              <a:t>值为</a:t>
            </a:r>
            <a:r>
              <a:rPr lang="en-US" altLang="zh-CN" b="1" dirty="0"/>
              <a:t>1/2</a:t>
            </a:r>
            <a:r>
              <a:rPr lang="zh-CN" altLang="zh-CN" b="1" dirty="0"/>
              <a:t>，</a:t>
            </a:r>
            <a:r>
              <a:rPr lang="en-US" altLang="zh-CN" b="1" dirty="0"/>
              <a:t>n</a:t>
            </a:r>
            <a:r>
              <a:rPr lang="zh-CN" altLang="zh-CN" b="1" dirty="0"/>
              <a:t>值为</a:t>
            </a:r>
            <a:r>
              <a:rPr lang="en-US" altLang="zh-CN" b="1" dirty="0"/>
              <a:t>2</a:t>
            </a:r>
            <a:r>
              <a:rPr lang="zh-CN" altLang="zh-CN" b="1" dirty="0"/>
              <a:t>，</a:t>
            </a:r>
            <a:r>
              <a:rPr lang="en-US" altLang="zh-CN" b="1" dirty="0"/>
              <a:t>sum</a:t>
            </a:r>
            <a:r>
              <a:rPr lang="zh-CN" altLang="zh-CN" b="1" dirty="0"/>
              <a:t>值为</a:t>
            </a:r>
            <a:r>
              <a:rPr lang="en-US" altLang="zh-CN" b="1" dirty="0"/>
              <a:t>1/2</a:t>
            </a:r>
            <a:r>
              <a:rPr lang="zh-CN" altLang="zh-CN" b="1" dirty="0"/>
              <a:t>；当</a:t>
            </a:r>
            <a:r>
              <a:rPr lang="en-US" altLang="zh-CN" b="1" dirty="0"/>
              <a:t>i</a:t>
            </a:r>
            <a:r>
              <a:rPr lang="zh-CN" altLang="zh-CN" b="1" dirty="0"/>
              <a:t>值为</a:t>
            </a:r>
            <a:r>
              <a:rPr lang="en-US" altLang="zh-CN" b="1" dirty="0"/>
              <a:t>3</a:t>
            </a:r>
            <a:r>
              <a:rPr lang="zh-CN" altLang="zh-CN" b="1" dirty="0"/>
              <a:t>时，</a:t>
            </a:r>
            <a:r>
              <a:rPr lang="en-US" altLang="zh-CN" b="1" dirty="0"/>
              <a:t>x</a:t>
            </a:r>
            <a:r>
              <a:rPr lang="zh-CN" altLang="zh-CN" b="1" dirty="0"/>
              <a:t>值为</a:t>
            </a:r>
            <a:r>
              <a:rPr lang="en-US" altLang="zh-CN" b="1" dirty="0"/>
              <a:t>2/3</a:t>
            </a:r>
            <a:r>
              <a:rPr lang="zh-CN" altLang="zh-CN" b="1" dirty="0"/>
              <a:t>，</a:t>
            </a:r>
            <a:r>
              <a:rPr lang="en-US" altLang="zh-CN" b="1" dirty="0"/>
              <a:t>n</a:t>
            </a:r>
            <a:r>
              <a:rPr lang="zh-CN" altLang="zh-CN" b="1" dirty="0"/>
              <a:t>值为</a:t>
            </a:r>
            <a:r>
              <a:rPr lang="en-US" altLang="zh-CN" b="1" dirty="0"/>
              <a:t>3</a:t>
            </a:r>
            <a:r>
              <a:rPr lang="zh-CN" altLang="zh-CN" b="1" dirty="0"/>
              <a:t>，</a:t>
            </a:r>
            <a:r>
              <a:rPr lang="en-US" altLang="zh-CN" b="1" dirty="0"/>
              <a:t>sum</a:t>
            </a:r>
            <a:r>
              <a:rPr lang="zh-CN" altLang="zh-CN" b="1" dirty="0"/>
              <a:t>值为</a:t>
            </a:r>
            <a:r>
              <a:rPr lang="en-US" altLang="zh-CN" b="1" dirty="0"/>
              <a:t>1/2+2/3</a:t>
            </a:r>
            <a:r>
              <a:rPr lang="zh-CN" altLang="zh-CN" b="1" dirty="0"/>
              <a:t>；以此类推，当循环结束之后</a:t>
            </a:r>
            <a:r>
              <a:rPr lang="en-US" altLang="zh-CN" b="1" dirty="0"/>
              <a:t>sum</a:t>
            </a:r>
            <a:r>
              <a:rPr lang="zh-CN" altLang="zh-CN" b="1" dirty="0"/>
              <a:t>的值为</a:t>
            </a:r>
            <a:r>
              <a:rPr lang="en-US" altLang="zh-CN" b="1" dirty="0"/>
              <a:t>1/2+2/3+3/4+4/5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3289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486</TotalTime>
  <Words>5151</Words>
  <Application>Microsoft Office PowerPoint</Application>
  <PresentationFormat>全屏显示(4:3)</PresentationFormat>
  <Paragraphs>398</Paragraphs>
  <Slides>47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9" baseType="lpstr">
      <vt:lpstr>聚合</vt:lpstr>
      <vt:lpstr>Microsoft 公式 3.0</vt:lpstr>
      <vt:lpstr>Access基础教程（第四版）</vt:lpstr>
      <vt:lpstr>第9章  VBA应用实例</vt:lpstr>
      <vt:lpstr>第9章  VBA应用实例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9.1  程序流程控制</vt:lpstr>
      <vt:lpstr>9.2  文件</vt:lpstr>
      <vt:lpstr>9.2  文件</vt:lpstr>
      <vt:lpstr>9.2  文件</vt:lpstr>
      <vt:lpstr>9.3  过程调用</vt:lpstr>
      <vt:lpstr>9.3  过程调用</vt:lpstr>
      <vt:lpstr>9.3  过程调用</vt:lpstr>
      <vt:lpstr>9.3  过程调用</vt:lpstr>
      <vt:lpstr>9.3  过程调用</vt:lpstr>
      <vt:lpstr>9.3  过程调用</vt:lpstr>
      <vt:lpstr>9.3  过程调用</vt:lpstr>
      <vt:lpstr>9.3  过程调用</vt:lpstr>
      <vt:lpstr>9.3  过程调用</vt:lpstr>
      <vt:lpstr>9.3  过程调用</vt:lpstr>
      <vt:lpstr>9.3  过程调用</vt:lpstr>
      <vt:lpstr>9.4  计时器Timer</vt:lpstr>
      <vt:lpstr>9.4  计时器Timer</vt:lpstr>
      <vt:lpstr>9.4  计时器Timer</vt:lpstr>
      <vt:lpstr>9.5  ADO数据库编程实例</vt:lpstr>
      <vt:lpstr>9.5  ADO数据库编程实例</vt:lpstr>
      <vt:lpstr>9.5  ADO数据库编程实例</vt:lpstr>
      <vt:lpstr>9.5  ADO数据库编程实例</vt:lpstr>
      <vt:lpstr>9.5  ADO数据库编程实例</vt:lpstr>
      <vt:lpstr>9.5  ADO数据库编程实例</vt:lpstr>
      <vt:lpstr>9.5  ADO数据库编程实例</vt:lpstr>
      <vt:lpstr>9.5  ADO数据库编程实例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Access基础教程（第四版）</dc:title>
  <cp:lastModifiedBy>USER</cp:lastModifiedBy>
  <cp:revision>160</cp:revision>
  <dcterms:modified xsi:type="dcterms:W3CDTF">2014-03-18T03:49:58Z</dcterms:modified>
</cp:coreProperties>
</file>