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3"/>
  </p:notesMasterIdLst>
  <p:handoutMasterIdLst>
    <p:handoutMasterId r:id="rId14"/>
  </p:handoutMasterIdLst>
  <p:sldIdLst>
    <p:sldId id="370" r:id="rId3"/>
    <p:sldId id="371" r:id="rId4"/>
    <p:sldId id="379" r:id="rId5"/>
    <p:sldId id="391" r:id="rId6"/>
    <p:sldId id="386" r:id="rId7"/>
    <p:sldId id="380" r:id="rId8"/>
    <p:sldId id="392" r:id="rId9"/>
    <p:sldId id="383" r:id="rId10"/>
    <p:sldId id="385" r:id="rId11"/>
    <p:sldId id="384" r:id="rId12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838">
          <p15:clr>
            <a:srgbClr val="A4A3A4"/>
          </p15:clr>
        </p15:guide>
        <p15:guide id="3" pos="3839">
          <p15:clr>
            <a:srgbClr val="A4A3A4"/>
          </p15:clr>
        </p15:guide>
        <p15:guide id="4" pos="7196">
          <p15:clr>
            <a:srgbClr val="A4A3A4"/>
          </p15:clr>
        </p15:guide>
        <p15:guide id="5" pos="5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768"/>
    <a:srgbClr val="38B1BF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11" autoAdjust="0"/>
    <p:restoredTop sz="94660"/>
  </p:normalViewPr>
  <p:slideViewPr>
    <p:cSldViewPr>
      <p:cViewPr varScale="1">
        <p:scale>
          <a:sx n="90" d="100"/>
          <a:sy n="90" d="100"/>
        </p:scale>
        <p:origin x="318" y="78"/>
      </p:cViewPr>
      <p:guideLst>
        <p:guide orient="horz" pos="2160"/>
        <p:guide orient="horz" pos="3838"/>
        <p:guide pos="3839"/>
        <p:guide pos="7196"/>
        <p:guide pos="57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3430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57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8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6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6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274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92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219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00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35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</a:p>
        </p:txBody>
      </p:sp>
      <p:sp>
        <p:nvSpPr>
          <p:cNvPr id="41" name="文本框 5"/>
          <p:cNvSpPr txBox="1"/>
          <p:nvPr/>
        </p:nvSpPr>
        <p:spPr>
          <a:xfrm>
            <a:off x="5078367" y="4785383"/>
            <a:ext cx="2031292" cy="461649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55584" y="3552761"/>
            <a:ext cx="9276865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 </a:t>
            </a:r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图层、模板的创建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2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理解图层的概念。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掌握模板创建的基本步骤，并完成模板的创建。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2" name="Picture 6" descr="属性定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325" y="2854944"/>
            <a:ext cx="4167080" cy="294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7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3074" name="Picture 2" descr="https://timgsa.baidu.com/timg?image&amp;quality=80&amp;size=b9999_10000&amp;sec=1532788959421&amp;di=6ec48e1bc99e6f845eb5104d0be54039&amp;imgtype=0&amp;src=http%3A%2F%2Fwww.eastbd.com%2Fuploads%2F170526%2F1_105316_1_l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917" y="1540862"/>
            <a:ext cx="5904656" cy="39265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pSp>
        <p:nvGrpSpPr>
          <p:cNvPr id="20" name="组合 19"/>
          <p:cNvGrpSpPr/>
          <p:nvPr/>
        </p:nvGrpSpPr>
        <p:grpSpPr>
          <a:xfrm>
            <a:off x="1872903" y="1540862"/>
            <a:ext cx="1865711" cy="4573916"/>
            <a:chOff x="10256838" y="1484313"/>
            <a:chExt cx="1163638" cy="2852737"/>
          </a:xfrm>
        </p:grpSpPr>
        <p:sp>
          <p:nvSpPr>
            <p:cNvPr id="21" name="Freeform 33"/>
            <p:cNvSpPr/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2"/>
            <p:cNvSpPr/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3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4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5"/>
            <p:cNvSpPr/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0"/>
            <p:cNvSpPr/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10277478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4"/>
            <p:cNvSpPr>
              <a:spLocks noEditPoints="1"/>
            </p:cNvSpPr>
            <p:nvPr/>
          </p:nvSpPr>
          <p:spPr bwMode="auto">
            <a:xfrm>
              <a:off x="10277475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7"/>
            <p:cNvSpPr/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8"/>
            <p:cNvSpPr/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9"/>
            <p:cNvSpPr/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0"/>
            <p:cNvSpPr/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1"/>
            <p:cNvSpPr/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405571" y="5734050"/>
            <a:ext cx="3425939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传统绘图方式</a:t>
            </a:r>
          </a:p>
        </p:txBody>
      </p:sp>
    </p:spTree>
    <p:extLst>
      <p:ext uri="{BB962C8B-B14F-4D97-AF65-F5344CB8AC3E}">
        <p14:creationId xmlns:p14="http://schemas.microsoft.com/office/powerpoint/2010/main" val="351352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47134" y="1090235"/>
            <a:ext cx="5400600" cy="3816424"/>
          </a:xfrm>
          <a:prstGeom prst="rect">
            <a:avLst/>
          </a:prstGeom>
          <a:solidFill>
            <a:srgbClr val="00B05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zh-CN" altLang="en-US" b="1" dirty="0"/>
              <a:t>墙体</a:t>
            </a:r>
          </a:p>
        </p:txBody>
      </p:sp>
      <p:sp>
        <p:nvSpPr>
          <p:cNvPr id="19" name="矩形 18"/>
          <p:cNvSpPr/>
          <p:nvPr/>
        </p:nvSpPr>
        <p:spPr>
          <a:xfrm>
            <a:off x="4655046" y="1845618"/>
            <a:ext cx="5400600" cy="3816424"/>
          </a:xfrm>
          <a:prstGeom prst="rect">
            <a:avLst/>
          </a:prstGeom>
          <a:solidFill>
            <a:srgbClr val="00B0F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zh-CN" altLang="en-US" b="1" dirty="0"/>
              <a:t>线缆</a:t>
            </a:r>
          </a:p>
        </p:txBody>
      </p:sp>
      <p:sp>
        <p:nvSpPr>
          <p:cNvPr id="20" name="矩形 19"/>
          <p:cNvSpPr/>
          <p:nvPr/>
        </p:nvSpPr>
        <p:spPr>
          <a:xfrm>
            <a:off x="3790950" y="2493690"/>
            <a:ext cx="5400600" cy="3816424"/>
          </a:xfrm>
          <a:prstGeom prst="rect">
            <a:avLst/>
          </a:prstGeom>
          <a:solidFill>
            <a:srgbClr val="FFC00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zh-CN" altLang="en-US" b="1" dirty="0"/>
              <a:t>接口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8" b="96484" l="8594" r="95898">
                        <a14:foregroundMark x1="33398" y1="5273" x2="33398" y2="5273"/>
                        <a14:foregroundMark x1="31055" y1="6445" x2="31055" y2="6445"/>
                        <a14:foregroundMark x1="38867" y1="5859" x2="38867" y2="5859"/>
                        <a14:foregroundMark x1="41406" y1="5078" x2="41406" y2="5078"/>
                        <a14:foregroundMark x1="42188" y1="4688" x2="42188" y2="4688"/>
                        <a14:foregroundMark x1="30273" y1="6055" x2="30273" y2="6055"/>
                        <a14:foregroundMark x1="31836" y1="4883" x2="31836" y2="4883"/>
                        <a14:foregroundMark x1="30664" y1="4883" x2="30664" y2="4883"/>
                        <a14:foregroundMark x1="59375" y1="29492" x2="59375" y2="29492"/>
                        <a14:foregroundMark x1="61719" y1="29102" x2="61719" y2="29102"/>
                        <a14:foregroundMark x1="52148" y1="27734" x2="52148" y2="27734"/>
                        <a14:foregroundMark x1="53906" y1="27734" x2="53906" y2="27734"/>
                        <a14:foregroundMark x1="54688" y1="27734" x2="54688" y2="27734"/>
                        <a14:foregroundMark x1="55273" y1="27930" x2="55273" y2="27930"/>
                        <a14:foregroundMark x1="40820" y1="7227" x2="40820" y2="7227"/>
                        <a14:backgroundMark x1="69727" y1="93750" x2="69727" y2="93750"/>
                        <a14:backgroundMark x1="69141" y1="93555" x2="69141" y2="93555"/>
                        <a14:backgroundMark x1="35938" y1="4297" x2="35938" y2="4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7" y="2998447"/>
            <a:ext cx="2879619" cy="2879619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>
          <a:xfrm>
            <a:off x="1354940" y="1736261"/>
            <a:ext cx="2283744" cy="1296144"/>
          </a:xfrm>
          <a:prstGeom prst="cloudCallout">
            <a:avLst>
              <a:gd name="adj1" fmla="val -51974"/>
              <a:gd name="adj2" fmla="val 566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    图层？</a:t>
            </a:r>
          </a:p>
        </p:txBody>
      </p:sp>
      <p:sp>
        <p:nvSpPr>
          <p:cNvPr id="29" name="矩形 28"/>
          <p:cNvSpPr/>
          <p:nvPr/>
        </p:nvSpPr>
        <p:spPr>
          <a:xfrm>
            <a:off x="4655046" y="1736261"/>
            <a:ext cx="5436000" cy="3916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r"/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完整的图形</a:t>
            </a:r>
          </a:p>
        </p:txBody>
      </p:sp>
    </p:spTree>
    <p:extLst>
      <p:ext uri="{BB962C8B-B14F-4D97-AF65-F5344CB8AC3E}">
        <p14:creationId xmlns:p14="http://schemas.microsoft.com/office/powerpoint/2010/main" val="197187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03 0.00717 -0.01289 0.02453 -0.01822 0.02778 C -0.02031 0.03264 -0.02343 0.03565 -0.02604 0.03981 C -0.02786 0.04259 -0.02955 0.04768 -0.03177 0.04907 C -0.03541 0.05555 -0.03945 0.06065 -0.04375 0.06574 C -0.04557 0.0706 -0.0444 0.06782 -0.04791 0.07407 C -0.04843 0.075 -0.04947 0.07685 -0.04947 0.07685 C -0.05065 0.08333 -0.04882 0.07569 -0.05208 0.08148 C -0.05247 0.08217 -0.05221 0.08356 -0.0526 0.08426 C -0.05377 0.0868 -0.05572 0.08981 -0.05729 0.09166 C -0.05794 0.09537 -0.05833 0.09699 -0.06041 0.09815 C -0.06276 0.10463 -0.06132 0.10301 -0.06406 0.10463 C -0.06471 0.10833 -0.06822 0.10995 -0.06718 0.11389 " pathEditMode="relative" ptsTypes="ffffffffffffA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1106E-6 C 0.00104 -0.00139 0.0043 -0.00509 0.00547 -0.00717 C 0.00703 -0.00995 0.00794 -0.01365 0.00977 -0.0162 C 0.01068 -0.01781 0.01211 -0.01805 0.01302 -0.0192 C 0.01563 -0.02661 0.01198 -0.01758 0.01745 -0.02429 C 0.02057 -0.028 0.02409 -0.03031 0.02735 -0.03447 C 0.02787 -0.03517 0.02826 -0.03586 0.02891 -0.03632 C 0.02943 -0.03656 0.03008 -0.03679 0.0306 -0.03748 C 0.03164 -0.03864 0.03386 -0.04141 0.03386 -0.04118 C 0.03503 -0.04489 0.03607 -0.04627 0.03828 -0.04743 C 0.04141 -0.05599 0.03711 -0.04604 0.04102 -0.0516 C 0.04154 -0.05229 0.04154 -0.05368 0.04206 -0.0546 C 0.04505 -0.05923 0.04974 -0.06525 0.05352 -0.06756 C 0.05443 -0.07034 0.05742 -0.07473 0.05899 -0.07566 C 0.05951 -0.07867 0.06185 -0.08399 0.06341 -0.08584 C 0.06485 -0.09 0.0668 -0.09232 0.0694 -0.09371 C 0.07084 -0.09648 0.07227 -0.09718 0.07383 -0.09972 " pathEditMode="relative" rAng="0" ptsTypes="ffffffffffffffffA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5" y="-4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9" grpId="0" animBg="1"/>
      <p:bldP spid="20" grpId="0" animBg="1"/>
      <p:bldP spid="20" grpId="1" animBg="1"/>
      <p:bldP spid="3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创建模板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新建一个无样板文件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2"/>
            <a:ext cx="7244427" cy="108111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584808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设置文字样式：选择大字体“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gbcbig.shx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；将高度设置为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，宽度因子为默认值</a:t>
            </a:r>
            <a:r>
              <a:rPr lang="en-US" altLang="zh-CN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8" name="直接箭头连接符 17"/>
          <p:cNvCxnSpPr/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6775" y="3653965"/>
            <a:ext cx="6558911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创建图层：依次新建“轮廓实线层”、“细线层”、“中心线层”、“缆线层”、“设备层”等常用层</a:t>
            </a:r>
          </a:p>
        </p:txBody>
      </p:sp>
    </p:spTree>
    <p:extLst>
      <p:ext uri="{BB962C8B-B14F-4D97-AF65-F5344CB8AC3E}">
        <p14:creationId xmlns:p14="http://schemas.microsoft.com/office/powerpoint/2010/main" val="108608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  <p:bldP spid="26" grpId="0" animBg="1"/>
          <p:bldP spid="29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  <p:bldP spid="26" grpId="0" animBg="1"/>
          <p:bldP spid="29" grpId="0" animBg="1"/>
          <p:bldP spid="3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创建模板</a:t>
            </a: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3812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设置标注样式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396345" y="5373012"/>
            <a:ext cx="7244427" cy="79308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858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保存模板为</a:t>
            </a:r>
            <a:r>
              <a:rPr lang="en-US" altLang="zh-CN" sz="1600" dirty="0" err="1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dwt</a:t>
            </a:r>
            <a:r>
              <a:rPr lang="zh-CN" altLang="en-US" sz="1600" dirty="0">
                <a:solidFill>
                  <a:srgbClr val="213200"/>
                </a:solidFill>
                <a:latin typeface="微软雅黑" pitchFamily="34" charset="-122"/>
                <a:ea typeface="微软雅黑" pitchFamily="34" charset="-122"/>
              </a:rPr>
              <a:t>格式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cxnSp>
        <p:nvCxnSpPr>
          <p:cNvPr id="18" name="直接箭头连接符 17"/>
          <p:cNvCxnSpPr/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3396345" y="3631516"/>
            <a:ext cx="7244427" cy="80639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4248291" y="3447880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6775" y="3941997"/>
            <a:ext cx="6558911" cy="412453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绘制图框及标题栏</a:t>
            </a:r>
          </a:p>
        </p:txBody>
      </p:sp>
    </p:spTree>
    <p:extLst>
      <p:ext uri="{BB962C8B-B14F-4D97-AF65-F5344CB8AC3E}">
        <p14:creationId xmlns:p14="http://schemas.microsoft.com/office/powerpoint/2010/main" val="261746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  <p:bldP spid="26" grpId="0" animBg="1"/>
          <p:bldP spid="29" grpId="0" animBg="1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32" grpId="0" animBg="1"/>
          <p:bldP spid="33" grpId="0" animBg="1"/>
          <p:bldP spid="34" grpId="0"/>
          <p:bldP spid="26" grpId="0" animBg="1"/>
          <p:bldP spid="29" grpId="0" animBg="1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DF0807E-98DE-472A-A69B-70A195963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488" y="2531134"/>
            <a:ext cx="1872208" cy="179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6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样板文件应为</a:t>
            </a:r>
            <a:r>
              <a:rPr lang="en-US" altLang="zh-CN" sz="1600" kern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dwt</a:t>
            </a: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/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样板文件中字体的大小，图框的大小应按工程制图标准设置。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096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3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3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181</Words>
  <Application>Microsoft Office PowerPoint</Application>
  <PresentationFormat>自定义</PresentationFormat>
  <Paragraphs>46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华文新魏</vt:lpstr>
      <vt:lpstr>宋体</vt:lpstr>
      <vt:lpstr>微软雅黑</vt:lpstr>
      <vt:lpstr>Arial</vt:lpstr>
      <vt:lpstr>Calibri</vt:lpstr>
      <vt:lpstr>Eras Bold ITC</vt:lpstr>
      <vt:lpstr>Impact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lastModifiedBy>Administrator</cp:lastModifiedBy>
  <cp:revision>295</cp:revision>
  <dcterms:created xsi:type="dcterms:W3CDTF">2015-04-23T03:04:00Z</dcterms:created>
  <dcterms:modified xsi:type="dcterms:W3CDTF">2018-08-20T08:10:02Z</dcterms:modified>
  <cp:category>https://shop114556147.taobao.com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