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notesSlides/notesSlide3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notesSlides/notesSlide37.xml" ContentType="application/vnd.openxmlformats-officedocument.presentationml.notes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bookmarkIdSeed="2">
  <p:sldMasterIdLst>
    <p:sldMasterId id="2147483648" r:id="rId1"/>
    <p:sldMasterId id="2147483660" r:id="rId2"/>
    <p:sldMasterId id="2147483672" r:id="rId3"/>
    <p:sldMasterId id="2147483684" r:id="rId4"/>
  </p:sldMasterIdLst>
  <p:notesMasterIdLst>
    <p:notesMasterId r:id="rId52"/>
  </p:notesMasterIdLst>
  <p:sldIdLst>
    <p:sldId id="256" r:id="rId5"/>
    <p:sldId id="261" r:id="rId6"/>
    <p:sldId id="305" r:id="rId7"/>
    <p:sldId id="289" r:id="rId8"/>
    <p:sldId id="290" r:id="rId9"/>
    <p:sldId id="291" r:id="rId10"/>
    <p:sldId id="325" r:id="rId11"/>
    <p:sldId id="326" r:id="rId12"/>
    <p:sldId id="327" r:id="rId13"/>
    <p:sldId id="328" r:id="rId14"/>
    <p:sldId id="329" r:id="rId15"/>
    <p:sldId id="332" r:id="rId16"/>
    <p:sldId id="331" r:id="rId17"/>
    <p:sldId id="330" r:id="rId18"/>
    <p:sldId id="333" r:id="rId19"/>
    <p:sldId id="334" r:id="rId20"/>
    <p:sldId id="335" r:id="rId21"/>
    <p:sldId id="336" r:id="rId22"/>
    <p:sldId id="337" r:id="rId23"/>
    <p:sldId id="338" r:id="rId24"/>
    <p:sldId id="339" r:id="rId25"/>
    <p:sldId id="341" r:id="rId26"/>
    <p:sldId id="342" r:id="rId27"/>
    <p:sldId id="343" r:id="rId28"/>
    <p:sldId id="344" r:id="rId29"/>
    <p:sldId id="345" r:id="rId30"/>
    <p:sldId id="346" r:id="rId31"/>
    <p:sldId id="347" r:id="rId32"/>
    <p:sldId id="348" r:id="rId33"/>
    <p:sldId id="349" r:id="rId34"/>
    <p:sldId id="350" r:id="rId35"/>
    <p:sldId id="351" r:id="rId36"/>
    <p:sldId id="352" r:id="rId37"/>
    <p:sldId id="353" r:id="rId38"/>
    <p:sldId id="354" r:id="rId39"/>
    <p:sldId id="355" r:id="rId40"/>
    <p:sldId id="356" r:id="rId41"/>
    <p:sldId id="357" r:id="rId42"/>
    <p:sldId id="358" r:id="rId43"/>
    <p:sldId id="359" r:id="rId44"/>
    <p:sldId id="360" r:id="rId45"/>
    <p:sldId id="361" r:id="rId46"/>
    <p:sldId id="362" r:id="rId47"/>
    <p:sldId id="363" r:id="rId48"/>
    <p:sldId id="364" r:id="rId49"/>
    <p:sldId id="365" r:id="rId50"/>
    <p:sldId id="268" r:id="rId51"/>
  </p:sldIdLst>
  <p:sldSz cx="9144000" cy="6858000" type="screen4x3"/>
  <p:notesSz cx="6858000" cy="9144000"/>
  <p:custDataLst>
    <p:tags r:id="rId53"/>
  </p:custDataLst>
  <p:defaultTextStyle>
    <a:defPPr>
      <a:defRPr lang="zh-CN"/>
    </a:defPPr>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37F9"/>
    <a:srgbClr val="F2F2F2"/>
    <a:srgbClr val="858585"/>
    <a:srgbClr val="638EB1"/>
    <a:srgbClr val="595959"/>
    <a:srgbClr val="497193"/>
    <a:srgbClr val="33C6D6"/>
    <a:srgbClr val="0768AD"/>
    <a:srgbClr val="40404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0"/>
    <p:restoredTop sz="94660"/>
  </p:normalViewPr>
  <p:slideViewPr>
    <p:cSldViewPr snapToGrid="0">
      <p:cViewPr>
        <p:scale>
          <a:sx n="78" d="100"/>
          <a:sy n="78" d="100"/>
        </p:scale>
        <p:origin x="-948" y="72"/>
      </p:cViewPr>
      <p:guideLst>
        <p:guide orient="horz" pos="2160"/>
        <p:guide pos="288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gs" Target="tags/tag1.xml"/><Relationship Id="rId58"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4467E44B-1382-452E-9BCB-BD446962BE81}"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2671681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10</a:t>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11</a:t>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12</a:t>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13</a:t>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14</a:t>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15</a:t>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16</a:t>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17</a:t>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18</a:t>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19</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a:solidFill>
              <a:srgbClr val="000000"/>
            </a:solidFill>
            <a:miter/>
          </a:ln>
        </p:spPr>
      </p:sp>
      <p:sp>
        <p:nvSpPr>
          <p:cNvPr id="1126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126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solidFill>
                  <a:srgbClr val="000000"/>
                </a:solidFill>
              </a:rPr>
              <a:pPr lvl="0" algn="r"/>
              <a:t>2</a:t>
            </a:fld>
            <a:endParaRPr lang="zh-CN" altLang="en-US" sz="1200"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20</a:t>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21</a:t>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22</a:t>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23</a:t>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24</a:t>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25</a:t>
            </a:fld>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26</a:t>
            </a:fld>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27</a:t>
            </a:fld>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28</a:t>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29</a:t>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a:t>
            </a:fld>
            <a:endParaRPr lang="zh-CN"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30</a:t>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31</a:t>
            </a:fld>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32</a:t>
            </a:fld>
            <a:endParaRPr lang="zh-CN"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33</a:t>
            </a:fld>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34</a:t>
            </a:fld>
            <a:endParaRPr lang="zh-CN"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35</a:t>
            </a:fld>
            <a:endParaRPr lang="zh-CN"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36</a:t>
            </a:fld>
            <a:endParaRPr lang="zh-CN"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37</a:t>
            </a:fld>
            <a:endParaRPr lang="zh-CN" altLang="en-US"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38</a:t>
            </a:fld>
            <a:endParaRPr lang="zh-CN" altLang="en-US" sz="12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39</a:t>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4</a:t>
            </a:fld>
            <a:endParaRPr lang="zh-CN" altLang="en-US" sz="120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40</a:t>
            </a:fld>
            <a:endParaRPr lang="zh-CN" altLang="en-US" sz="12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41</a:t>
            </a:fld>
            <a:endParaRPr lang="zh-CN" altLang="en-US" sz="12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42</a:t>
            </a:fld>
            <a:endParaRPr lang="zh-CN" altLang="en-US" sz="1200"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43</a:t>
            </a:fld>
            <a:endParaRPr lang="zh-CN" altLang="en-US" sz="120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44</a:t>
            </a:fld>
            <a:endParaRPr lang="zh-CN" altLang="en-US" sz="120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45</a:t>
            </a:fld>
            <a:endParaRPr lang="zh-CN" altLang="en-US" sz="1200"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46</a:t>
            </a:fld>
            <a:endParaRPr lang="zh-CN" altLang="en-US" sz="120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3278114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5</a:t>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6</a:t>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7</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8</a:t>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9</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2057C986-B800-4456-8C04-1DBD7612AC06}"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2017/7/10</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endParaRPr lang="en-US" altLang="x-none" dirty="0"/>
          </a:p>
        </p:txBody>
      </p:sp>
      <p:sp>
        <p:nvSpPr>
          <p:cNvPr id="1027" name="Text Placeholder 2"/>
          <p:cNvSpPr>
            <a:spLocks noGrp="1"/>
          </p:cNvSpPr>
          <p:nvPr>
            <p:ph type="body" idx="1"/>
          </p:nvPr>
        </p:nvSpPr>
        <p:spPr>
          <a:xfrm>
            <a:off x="628650" y="1825625"/>
            <a:ext cx="78867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x-none"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057C986-B800-4456-8C04-1DBD7612AC06}"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2017/7/10</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图片 3"/>
          <p:cNvPicPr>
            <a:picLocks noChangeAspect="1"/>
          </p:cNvPicPr>
          <p:nvPr/>
        </p:nvPicPr>
        <p:blipFill>
          <a:blip r:embed="rId3" cstate="print"/>
          <a:stretch>
            <a:fillRect/>
          </a:stretch>
        </p:blipFill>
        <p:spPr>
          <a:xfrm>
            <a:off x="1614488" y="147638"/>
            <a:ext cx="6611937" cy="6858000"/>
          </a:xfrm>
          <a:prstGeom prst="rect">
            <a:avLst/>
          </a:prstGeom>
          <a:noFill/>
          <a:ln w="9525">
            <a:noFill/>
          </a:ln>
        </p:spPr>
      </p:pic>
      <p:sp>
        <p:nvSpPr>
          <p:cNvPr id="6" name="文本框 5"/>
          <p:cNvSpPr txBox="1"/>
          <p:nvPr/>
        </p:nvSpPr>
        <p:spPr>
          <a:xfrm rot="21591943">
            <a:off x="3276600" y="2403475"/>
            <a:ext cx="2751138" cy="11080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上课啦</a:t>
            </a:r>
          </a:p>
        </p:txBody>
      </p:sp>
      <p:sp>
        <p:nvSpPr>
          <p:cNvPr id="9" name="文本框 8"/>
          <p:cNvSpPr txBox="1"/>
          <p:nvPr/>
        </p:nvSpPr>
        <p:spPr>
          <a:xfrm rot="21592248">
            <a:off x="3225554" y="3463940"/>
            <a:ext cx="2811040" cy="27683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THE POWERPOINT TEMPALTE</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 </a:t>
            </a:r>
            <a:r>
              <a:rPr lang="zh-CN" altLang="en-US" sz="2400" b="1" dirty="0" smtClean="0">
                <a:solidFill>
                  <a:schemeClr val="bg1"/>
                </a:solidFill>
                <a:latin typeface="微软雅黑" panose="020B0503020204020204" pitchFamily="34" charset="-122"/>
                <a:ea typeface="微软雅黑" panose="020B0503020204020204" pitchFamily="34" charset="-122"/>
              </a:rPr>
              <a:t>线性表</a:t>
            </a:r>
            <a:r>
              <a:rPr lang="zh-CN" altLang="en-US" sz="2400" b="1" dirty="0" smtClean="0">
                <a:solidFill>
                  <a:schemeClr val="bg1"/>
                </a:solidFill>
                <a:latin typeface="微软雅黑" panose="020B0503020204020204" pitchFamily="34" charset="-122"/>
                <a:ea typeface="微软雅黑" panose="020B0503020204020204" pitchFamily="34" charset="-122"/>
              </a:rPr>
              <a:t>的顺序存储结构及运算实现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0" name="矩形 99"/>
          <p:cNvSpPr/>
          <p:nvPr/>
        </p:nvSpPr>
        <p:spPr>
          <a:xfrm>
            <a:off x="417444" y="1082791"/>
            <a:ext cx="8398564" cy="923330"/>
          </a:xfrm>
          <a:prstGeom prst="rect">
            <a:avLst/>
          </a:prstGeom>
        </p:spPr>
        <p:txBody>
          <a:bodyPr wrap="square">
            <a:spAutoFit/>
          </a:bodyPr>
          <a:lstStyle/>
          <a:p>
            <a:r>
              <a:rPr lang="zh-CN" altLang="zh-CN" dirty="0" smtClean="0"/>
              <a:t>【</a:t>
            </a:r>
            <a:r>
              <a:rPr lang="zh-CN" altLang="zh-CN" b="1" dirty="0" smtClean="0"/>
              <a:t>学习任务</a:t>
            </a:r>
            <a:r>
              <a:rPr lang="zh-CN" altLang="zh-CN" dirty="0" smtClean="0"/>
              <a:t>】理解线性表在顺序存储结构下的特点，掌握顺序表的表示、相关算法及程序实现</a:t>
            </a:r>
          </a:p>
          <a:p>
            <a:endParaRPr lang="zh-CN" altLang="zh-CN" dirty="0"/>
          </a:p>
        </p:txBody>
      </p:sp>
      <p:sp>
        <p:nvSpPr>
          <p:cNvPr id="4097" name="Rectangle 1"/>
          <p:cNvSpPr>
            <a:spLocks noChangeArrowheads="1"/>
          </p:cNvSpPr>
          <p:nvPr/>
        </p:nvSpPr>
        <p:spPr bwMode="auto">
          <a:xfrm>
            <a:off x="397564" y="1998021"/>
            <a:ext cx="8607285"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b="1" dirty="0" smtClean="0"/>
              <a:t>定义：</a:t>
            </a:r>
            <a:r>
              <a:rPr lang="zh-CN" altLang="zh-CN" dirty="0" smtClean="0"/>
              <a:t>线性表的顺序存储是指把线性表的各个结点按逻辑次序依次存储在一组地址连续的存储单元里。用这种方法存储的线性表简称为顺序表。</a:t>
            </a:r>
            <a:endParaRPr lang="en-US" altLang="zh-CN" dirty="0" smtClean="0"/>
          </a:p>
          <a:p>
            <a:endParaRPr lang="zh-CN" altLang="zh-CN" dirty="0" smtClean="0"/>
          </a:p>
          <a:p>
            <a:r>
              <a:rPr lang="zh-CN" altLang="zh-CN" b="1" dirty="0" smtClean="0"/>
              <a:t>结点的存储地址：</a:t>
            </a:r>
            <a:r>
              <a:rPr lang="zh-CN" altLang="zh-CN" dirty="0" smtClean="0"/>
              <a:t>假设线性表中所有结点的类型相同，设表中每个结点占用</a:t>
            </a:r>
            <a:r>
              <a:rPr lang="en-US" altLang="zh-CN" dirty="0" smtClean="0"/>
              <a:t>L</a:t>
            </a:r>
            <a:r>
              <a:rPr lang="zh-CN" altLang="zh-CN" dirty="0" smtClean="0"/>
              <a:t>个存储单元，并以所占的第一个单元的存储地址作为该结点的存储地址。则线性表中第</a:t>
            </a:r>
            <a:r>
              <a:rPr lang="en-US" altLang="zh-CN" dirty="0" smtClean="0"/>
              <a:t>i+1</a:t>
            </a:r>
            <a:r>
              <a:rPr lang="zh-CN" altLang="zh-CN" dirty="0" smtClean="0"/>
              <a:t>个结点的存储地址</a:t>
            </a:r>
            <a:r>
              <a:rPr lang="en-US" altLang="zh-CN" dirty="0" smtClean="0"/>
              <a:t>LOC</a:t>
            </a:r>
            <a:r>
              <a:rPr lang="zh-CN" altLang="zh-CN" dirty="0" smtClean="0"/>
              <a:t>（</a:t>
            </a:r>
            <a:r>
              <a:rPr lang="en-US" altLang="zh-CN" dirty="0" smtClean="0"/>
              <a:t>a</a:t>
            </a:r>
            <a:r>
              <a:rPr lang="en-US" altLang="zh-CN" baseline="-25000" dirty="0" smtClean="0"/>
              <a:t>i+1</a:t>
            </a:r>
            <a:r>
              <a:rPr lang="zh-CN" altLang="zh-CN" dirty="0" smtClean="0"/>
              <a:t>）和第</a:t>
            </a:r>
            <a:r>
              <a:rPr lang="en-US" altLang="zh-CN" dirty="0" err="1" smtClean="0"/>
              <a:t>i</a:t>
            </a:r>
            <a:r>
              <a:rPr lang="zh-CN" altLang="zh-CN" dirty="0" smtClean="0"/>
              <a:t>个结点的存储地址</a:t>
            </a:r>
            <a:r>
              <a:rPr lang="en-US" altLang="zh-CN" dirty="0" smtClean="0"/>
              <a:t>LOC</a:t>
            </a:r>
            <a:r>
              <a:rPr lang="zh-CN" altLang="zh-CN" dirty="0" smtClean="0"/>
              <a:t>（</a:t>
            </a:r>
            <a:r>
              <a:rPr lang="en-US" altLang="zh-CN" dirty="0" err="1" smtClean="0"/>
              <a:t>a</a:t>
            </a:r>
            <a:r>
              <a:rPr lang="en-US" altLang="zh-CN" baseline="-25000" dirty="0" err="1" smtClean="0"/>
              <a:t>i</a:t>
            </a:r>
            <a:r>
              <a:rPr lang="zh-CN" altLang="zh-CN" dirty="0" smtClean="0"/>
              <a:t>）之间满足下列关系：</a:t>
            </a:r>
          </a:p>
          <a:p>
            <a:r>
              <a:rPr lang="en-US" altLang="zh-CN" dirty="0" smtClean="0"/>
              <a:t>                                                   LOC</a:t>
            </a:r>
            <a:r>
              <a:rPr lang="zh-CN" altLang="zh-CN" dirty="0" smtClean="0"/>
              <a:t>（</a:t>
            </a:r>
            <a:r>
              <a:rPr lang="en-US" altLang="zh-CN" dirty="0" smtClean="0"/>
              <a:t>a</a:t>
            </a:r>
            <a:r>
              <a:rPr lang="en-US" altLang="zh-CN" baseline="-25000" dirty="0" smtClean="0"/>
              <a:t>i+1</a:t>
            </a:r>
            <a:r>
              <a:rPr lang="zh-CN" altLang="zh-CN" dirty="0" smtClean="0"/>
              <a:t>）</a:t>
            </a:r>
            <a:r>
              <a:rPr lang="en-US" altLang="zh-CN" dirty="0" smtClean="0"/>
              <a:t>= LOC</a:t>
            </a:r>
            <a:r>
              <a:rPr lang="zh-CN" altLang="zh-CN" dirty="0" smtClean="0"/>
              <a:t>（</a:t>
            </a:r>
            <a:r>
              <a:rPr lang="en-US" altLang="zh-CN" dirty="0" err="1" smtClean="0"/>
              <a:t>a</a:t>
            </a:r>
            <a:r>
              <a:rPr lang="en-US" altLang="zh-CN" baseline="-25000" dirty="0" err="1" smtClean="0"/>
              <a:t>i</a:t>
            </a:r>
            <a:r>
              <a:rPr lang="zh-CN" altLang="zh-CN" dirty="0" smtClean="0"/>
              <a:t>）</a:t>
            </a:r>
            <a:r>
              <a:rPr lang="en-US" altLang="zh-CN" dirty="0" smtClean="0"/>
              <a:t>+L </a:t>
            </a:r>
            <a:endParaRPr lang="zh-CN" altLang="zh-CN" dirty="0" smtClean="0"/>
          </a:p>
          <a:p>
            <a:r>
              <a:rPr lang="zh-CN" altLang="zh-CN" dirty="0" smtClean="0"/>
              <a:t>一般来说，线性表的第</a:t>
            </a:r>
            <a:r>
              <a:rPr lang="en-US" altLang="zh-CN" dirty="0" err="1" smtClean="0"/>
              <a:t>i</a:t>
            </a:r>
            <a:r>
              <a:rPr lang="zh-CN" altLang="zh-CN" dirty="0" smtClean="0"/>
              <a:t>个数据元素</a:t>
            </a:r>
            <a:r>
              <a:rPr lang="en-US" altLang="zh-CN" dirty="0" err="1" smtClean="0"/>
              <a:t>a</a:t>
            </a:r>
            <a:r>
              <a:rPr lang="en-US" altLang="zh-CN" baseline="-25000" dirty="0" err="1" smtClean="0"/>
              <a:t>i</a:t>
            </a:r>
            <a:r>
              <a:rPr lang="zh-CN" altLang="zh-CN" dirty="0" smtClean="0"/>
              <a:t>的存储地址为：</a:t>
            </a:r>
          </a:p>
          <a:p>
            <a:r>
              <a:rPr lang="en-US" altLang="zh-CN" dirty="0" smtClean="0"/>
              <a:t>                                                  LOC</a:t>
            </a:r>
            <a:r>
              <a:rPr lang="zh-CN" altLang="zh-CN" dirty="0" smtClean="0"/>
              <a:t>（</a:t>
            </a:r>
            <a:r>
              <a:rPr lang="en-US" altLang="zh-CN" dirty="0" err="1" smtClean="0"/>
              <a:t>a</a:t>
            </a:r>
            <a:r>
              <a:rPr lang="en-US" altLang="zh-CN" baseline="-25000" dirty="0" err="1" smtClean="0"/>
              <a:t>i</a:t>
            </a:r>
            <a:r>
              <a:rPr lang="zh-CN" altLang="zh-CN" dirty="0" smtClean="0"/>
              <a:t>）</a:t>
            </a:r>
            <a:r>
              <a:rPr lang="en-US" altLang="zh-CN" dirty="0" smtClean="0"/>
              <a:t>= LOC</a:t>
            </a:r>
            <a:r>
              <a:rPr lang="zh-CN" altLang="zh-CN" dirty="0" smtClean="0"/>
              <a:t>（</a:t>
            </a:r>
            <a:r>
              <a:rPr lang="en-US" altLang="zh-CN" dirty="0" smtClean="0"/>
              <a:t>a</a:t>
            </a:r>
            <a:r>
              <a:rPr lang="en-US" altLang="zh-CN" baseline="-25000" dirty="0" smtClean="0"/>
              <a:t>1</a:t>
            </a:r>
            <a:r>
              <a:rPr lang="zh-CN" altLang="zh-CN" dirty="0" smtClean="0"/>
              <a:t>）</a:t>
            </a:r>
            <a:r>
              <a:rPr lang="en-US" altLang="zh-CN" dirty="0" smtClean="0"/>
              <a:t>+</a:t>
            </a:r>
            <a:r>
              <a:rPr lang="zh-CN" altLang="zh-CN" dirty="0" smtClean="0"/>
              <a:t>（</a:t>
            </a:r>
            <a:r>
              <a:rPr lang="en-US" altLang="zh-CN" dirty="0" smtClean="0"/>
              <a:t>i-1</a:t>
            </a:r>
            <a:r>
              <a:rPr lang="zh-CN" altLang="zh-CN" dirty="0" smtClean="0"/>
              <a:t>）</a:t>
            </a:r>
            <a:r>
              <a:rPr lang="en-US" altLang="zh-CN" dirty="0" smtClean="0"/>
              <a:t>*L </a:t>
            </a:r>
            <a:endParaRPr lang="zh-CN" altLang="zh-CN" dirty="0" smtClean="0"/>
          </a:p>
          <a:p>
            <a:r>
              <a:rPr lang="zh-CN" altLang="zh-CN" dirty="0" smtClean="0"/>
              <a:t>式中</a:t>
            </a:r>
            <a:r>
              <a:rPr lang="en-US" altLang="zh-CN" dirty="0" smtClean="0"/>
              <a:t>LOC</a:t>
            </a:r>
            <a:r>
              <a:rPr lang="zh-CN" altLang="zh-CN" dirty="0" smtClean="0"/>
              <a:t>（</a:t>
            </a:r>
            <a:r>
              <a:rPr lang="en-US" altLang="zh-CN" dirty="0" smtClean="0"/>
              <a:t>a</a:t>
            </a:r>
            <a:r>
              <a:rPr lang="en-US" altLang="zh-CN" baseline="-25000" dirty="0" smtClean="0"/>
              <a:t>1</a:t>
            </a:r>
            <a:r>
              <a:rPr lang="zh-CN" altLang="zh-CN" dirty="0" smtClean="0"/>
              <a:t>）是线性表第一个结点的存储地址，通常称作线性表的起始地址或基地址。</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a:t>
            </a:r>
            <a:r>
              <a:rPr lang="en-US" altLang="zh-CN" sz="2400" b="1" dirty="0" smtClean="0">
                <a:solidFill>
                  <a:schemeClr val="bg1"/>
                </a:solidFill>
                <a:latin typeface="微软雅黑" panose="020B0503020204020204" pitchFamily="34" charset="-122"/>
                <a:ea typeface="微软雅黑" panose="020B0503020204020204" pitchFamily="34" charset="-122"/>
              </a:rPr>
              <a:t>.1 </a:t>
            </a:r>
            <a:r>
              <a:rPr lang="en-US" altLang="zh-CN" sz="2400" b="1" dirty="0" smtClean="0">
                <a:solidFill>
                  <a:schemeClr val="bg1"/>
                </a:solidFill>
                <a:latin typeface="微软雅黑" panose="020B0503020204020204" pitchFamily="34" charset="-122"/>
                <a:ea typeface="微软雅黑" panose="020B0503020204020204" pitchFamily="34" charset="-122"/>
              </a:rPr>
              <a:t> </a:t>
            </a:r>
            <a:r>
              <a:rPr lang="zh-CN" altLang="en-US" sz="2400" b="1" dirty="0" smtClean="0">
                <a:solidFill>
                  <a:schemeClr val="bg1"/>
                </a:solidFill>
                <a:latin typeface="微软雅黑" panose="020B0503020204020204" pitchFamily="34" charset="-122"/>
                <a:ea typeface="微软雅黑" panose="020B0503020204020204" pitchFamily="34" charset="-122"/>
              </a:rPr>
              <a:t>顺序表的定义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4097" name="Rectangle 1"/>
          <p:cNvSpPr>
            <a:spLocks noChangeArrowheads="1"/>
          </p:cNvSpPr>
          <p:nvPr/>
        </p:nvSpPr>
        <p:spPr bwMode="auto">
          <a:xfrm>
            <a:off x="437323" y="993808"/>
            <a:ext cx="846813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1600" b="1" dirty="0" smtClean="0">
                <a:solidFill>
                  <a:srgbClr val="FF0000"/>
                </a:solidFill>
              </a:rPr>
              <a:t>顺序表的特点：</a:t>
            </a:r>
            <a:r>
              <a:rPr lang="zh-CN" altLang="zh-CN" sz="1600" dirty="0" smtClean="0"/>
              <a:t>以元素在计算机中的物理位置相邻来表示线性表中数据元素之间的逻辑关系，如图</a:t>
            </a:r>
            <a:r>
              <a:rPr lang="en-US" altLang="zh-CN" sz="1600" dirty="0" smtClean="0"/>
              <a:t>2.2</a:t>
            </a:r>
            <a:r>
              <a:rPr lang="zh-CN" altLang="zh-CN" sz="1600" dirty="0" smtClean="0"/>
              <a:t>所示。在顺序表中，每个结点</a:t>
            </a:r>
            <a:r>
              <a:rPr lang="en-US" altLang="zh-CN" sz="1600" dirty="0" smtClean="0"/>
              <a:t>a </a:t>
            </a:r>
            <a:r>
              <a:rPr lang="en-US" altLang="zh-CN" sz="1600" baseline="-25000" dirty="0" err="1" smtClean="0"/>
              <a:t>i</a:t>
            </a:r>
            <a:r>
              <a:rPr lang="en-US" altLang="zh-CN" sz="1600" baseline="-25000" dirty="0" smtClean="0"/>
              <a:t> </a:t>
            </a:r>
            <a:r>
              <a:rPr lang="zh-CN" altLang="zh-CN" sz="1600" dirty="0" smtClean="0"/>
              <a:t>的存储地址是该结点在表中的位置</a:t>
            </a:r>
            <a:r>
              <a:rPr lang="en-US" altLang="zh-CN" sz="1600" dirty="0" err="1" smtClean="0"/>
              <a:t>i</a:t>
            </a:r>
            <a:r>
              <a:rPr lang="zh-CN" altLang="zh-CN" sz="1600" dirty="0" smtClean="0"/>
              <a:t>的线性函数。只要知道基地址和每个结点的大小，就可在相同时间内求出任一结点的存储地址，从而实现对顺序表中数据元素的随机存取。</a:t>
            </a:r>
            <a:endParaRPr lang="zh-CN" altLang="zh-CN" sz="1600" dirty="0"/>
          </a:p>
        </p:txBody>
      </p:sp>
      <p:pic>
        <p:nvPicPr>
          <p:cNvPr id="72706" name="Picture 2"/>
          <p:cNvPicPr>
            <a:picLocks noChangeAspect="1" noChangeArrowheads="1"/>
          </p:cNvPicPr>
          <p:nvPr/>
        </p:nvPicPr>
        <p:blipFill>
          <a:blip r:embed="rId3" cstate="print"/>
          <a:srcRect/>
          <a:stretch>
            <a:fillRect/>
          </a:stretch>
        </p:blipFill>
        <p:spPr bwMode="auto">
          <a:xfrm>
            <a:off x="3420718" y="2610058"/>
            <a:ext cx="2362200" cy="2790825"/>
          </a:xfrm>
          <a:prstGeom prst="rect">
            <a:avLst/>
          </a:prstGeom>
          <a:noFill/>
          <a:ln w="9525">
            <a:noFill/>
            <a:miter lim="800000"/>
            <a:headEnd/>
            <a:tailEnd/>
          </a:ln>
        </p:spPr>
      </p:pic>
      <p:sp>
        <p:nvSpPr>
          <p:cNvPr id="68" name="矩形 67"/>
          <p:cNvSpPr/>
          <p:nvPr/>
        </p:nvSpPr>
        <p:spPr>
          <a:xfrm>
            <a:off x="775253" y="5550861"/>
            <a:ext cx="7653130" cy="369332"/>
          </a:xfrm>
          <a:prstGeom prst="rect">
            <a:avLst/>
          </a:prstGeom>
        </p:spPr>
        <p:txBody>
          <a:bodyPr wrap="square">
            <a:spAutoFit/>
          </a:bodyPr>
          <a:lstStyle/>
          <a:p>
            <a:r>
              <a:rPr lang="zh-CN" altLang="zh-CN" b="1" dirty="0" smtClean="0"/>
              <a:t>注意：顺序存储结构通常利用高级程序设计语言中的一维数组来表示。</a:t>
            </a:r>
            <a:endParaRPr lang="zh-CN" altLang="zh-CN" b="1"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2.3.1  </a:t>
            </a:r>
            <a:r>
              <a:rPr lang="zh-CN" altLang="en-US" sz="2400" b="1" dirty="0" smtClean="0">
                <a:solidFill>
                  <a:schemeClr val="bg1"/>
                </a:solidFill>
                <a:latin typeface="微软雅黑" panose="020B0503020204020204" pitchFamily="34" charset="-122"/>
                <a:ea typeface="微软雅黑" panose="020B0503020204020204" pitchFamily="34" charset="-122"/>
              </a:rPr>
              <a:t>顺序表的定义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097" name="Rectangle 1"/>
          <p:cNvSpPr>
            <a:spLocks noChangeArrowheads="1"/>
          </p:cNvSpPr>
          <p:nvPr/>
        </p:nvSpPr>
        <p:spPr bwMode="auto">
          <a:xfrm>
            <a:off x="427384" y="1117788"/>
            <a:ext cx="8468138"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1600" b="1" dirty="0" smtClean="0"/>
              <a:t>顺序表的类定义如下：</a:t>
            </a:r>
            <a:endParaRPr lang="zh-CN" altLang="zh-CN" sz="1600" b="1" dirty="0"/>
          </a:p>
        </p:txBody>
      </p:sp>
      <p:pic>
        <p:nvPicPr>
          <p:cNvPr id="80898" name="Picture 2"/>
          <p:cNvPicPr>
            <a:picLocks noChangeAspect="1" noChangeArrowheads="1"/>
          </p:cNvPicPr>
          <p:nvPr/>
        </p:nvPicPr>
        <p:blipFill>
          <a:blip r:embed="rId3" cstate="print"/>
          <a:srcRect/>
          <a:stretch>
            <a:fillRect/>
          </a:stretch>
        </p:blipFill>
        <p:spPr bwMode="auto">
          <a:xfrm>
            <a:off x="988942" y="1504121"/>
            <a:ext cx="4994413" cy="4308905"/>
          </a:xfrm>
          <a:prstGeom prst="rect">
            <a:avLst/>
          </a:prstGeom>
          <a:noFill/>
          <a:ln w="9525">
            <a:noFill/>
            <a:miter lim="800000"/>
            <a:headEnd/>
            <a:tailEnd/>
          </a:ln>
        </p:spPr>
      </p:pic>
      <p:sp>
        <p:nvSpPr>
          <p:cNvPr id="67" name="矩形 66"/>
          <p:cNvSpPr/>
          <p:nvPr/>
        </p:nvSpPr>
        <p:spPr>
          <a:xfrm>
            <a:off x="944217" y="5888791"/>
            <a:ext cx="7345018" cy="338554"/>
          </a:xfrm>
          <a:prstGeom prst="rect">
            <a:avLst/>
          </a:prstGeom>
        </p:spPr>
        <p:txBody>
          <a:bodyPr wrap="square">
            <a:spAutoFit/>
          </a:bodyPr>
          <a:lstStyle/>
          <a:p>
            <a:r>
              <a:rPr lang="zh-CN" altLang="zh-CN" sz="1600" b="1" dirty="0" smtClean="0"/>
              <a:t>说明：该类定义的是整型数组，在实际应用中，可根据具体情况而定。</a:t>
            </a:r>
            <a:endParaRPr lang="zh-CN" altLang="zh-CN" sz="1600" b="1"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 </a:t>
            </a:r>
            <a:r>
              <a:rPr lang="en-US" altLang="zh-CN" sz="2400" b="1" dirty="0" smtClean="0">
                <a:solidFill>
                  <a:schemeClr val="bg1"/>
                </a:solidFill>
                <a:latin typeface="微软雅黑" panose="020B0503020204020204" pitchFamily="34" charset="-122"/>
                <a:ea typeface="微软雅黑" panose="020B0503020204020204" pitchFamily="34" charset="-122"/>
              </a:rPr>
              <a:t>.2 </a:t>
            </a:r>
            <a:r>
              <a:rPr lang="zh-CN" altLang="zh-CN" sz="2400" b="1" dirty="0" smtClean="0">
                <a:solidFill>
                  <a:schemeClr val="bg1"/>
                </a:solidFill>
                <a:latin typeface="微软雅黑" panose="020B0503020204020204" pitchFamily="34" charset="-122"/>
                <a:ea typeface="微软雅黑" panose="020B0503020204020204" pitchFamily="34" charset="-122"/>
              </a:rPr>
              <a:t>顺序</a:t>
            </a:r>
            <a:r>
              <a:rPr lang="zh-CN" altLang="zh-CN" sz="2400" b="1" dirty="0" smtClean="0">
                <a:solidFill>
                  <a:schemeClr val="bg1"/>
                </a:solidFill>
                <a:latin typeface="微软雅黑" panose="020B0503020204020204" pitchFamily="34" charset="-122"/>
                <a:ea typeface="微软雅黑" panose="020B0503020204020204" pitchFamily="34" charset="-122"/>
              </a:rPr>
              <a:t>表的基本运算实现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4097" name="Rectangle 1"/>
          <p:cNvSpPr>
            <a:spLocks noChangeArrowheads="1"/>
          </p:cNvSpPr>
          <p:nvPr/>
        </p:nvSpPr>
        <p:spPr bwMode="auto">
          <a:xfrm>
            <a:off x="288235" y="1051491"/>
            <a:ext cx="8706677" cy="4603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b="1" dirty="0" smtClean="0">
                <a:solidFill>
                  <a:srgbClr val="FF0000"/>
                </a:solidFill>
              </a:rPr>
              <a:t>顺序表的基本操作</a:t>
            </a:r>
            <a:r>
              <a:rPr lang="zh-CN" altLang="en-US" b="1" dirty="0" smtClean="0">
                <a:solidFill>
                  <a:srgbClr val="FF0000"/>
                </a:solidFill>
              </a:rPr>
              <a:t>：</a:t>
            </a:r>
            <a:r>
              <a:rPr lang="zh-CN" altLang="zh-CN" dirty="0" smtClean="0"/>
              <a:t>初始化、求表长、取值、查找、插入、删除等。</a:t>
            </a:r>
            <a:endParaRPr lang="zh-CN" altLang="zh-CN" dirty="0"/>
          </a:p>
        </p:txBody>
      </p:sp>
      <p:sp>
        <p:nvSpPr>
          <p:cNvPr id="65" name="矩形 64"/>
          <p:cNvSpPr/>
          <p:nvPr/>
        </p:nvSpPr>
        <p:spPr>
          <a:xfrm>
            <a:off x="318051" y="1753250"/>
            <a:ext cx="8627165" cy="2308324"/>
          </a:xfrm>
          <a:prstGeom prst="rect">
            <a:avLst/>
          </a:prstGeom>
        </p:spPr>
        <p:txBody>
          <a:bodyPr wrap="square">
            <a:spAutoFit/>
          </a:bodyPr>
          <a:lstStyle/>
          <a:p>
            <a:r>
              <a:rPr lang="en-US" altLang="zh-CN" b="1" dirty="0" smtClean="0"/>
              <a:t>1</a:t>
            </a:r>
            <a:r>
              <a:rPr lang="zh-CN" altLang="zh-CN" b="1" dirty="0" smtClean="0"/>
              <a:t>．插入操作及程序实现</a:t>
            </a:r>
            <a:endParaRPr lang="en-US" altLang="zh-CN" b="1" dirty="0" smtClean="0"/>
          </a:p>
          <a:p>
            <a:endParaRPr lang="zh-CN" altLang="zh-CN" sz="1600" b="1" dirty="0" smtClean="0"/>
          </a:p>
          <a:p>
            <a:r>
              <a:rPr lang="zh-CN" altLang="zh-CN" b="1" dirty="0" smtClean="0"/>
              <a:t>（</a:t>
            </a:r>
            <a:r>
              <a:rPr lang="en-US" altLang="zh-CN" b="1" dirty="0" smtClean="0"/>
              <a:t>1</a:t>
            </a:r>
            <a:r>
              <a:rPr lang="zh-CN" altLang="zh-CN" b="1" dirty="0" smtClean="0"/>
              <a:t>）插入运算的逻辑描述</a:t>
            </a:r>
          </a:p>
          <a:p>
            <a:r>
              <a:rPr lang="en-US" altLang="zh-CN" dirty="0" smtClean="0"/>
              <a:t>         </a:t>
            </a:r>
            <a:r>
              <a:rPr lang="zh-CN" altLang="zh-CN" dirty="0" smtClean="0"/>
              <a:t>线性表的插入运算是指在表的第</a:t>
            </a:r>
            <a:r>
              <a:rPr lang="en-US" altLang="zh-CN" dirty="0" err="1" smtClean="0"/>
              <a:t>i</a:t>
            </a:r>
            <a:r>
              <a:rPr lang="zh-CN" altLang="zh-CN" dirty="0" smtClean="0"/>
              <a:t>（</a:t>
            </a:r>
            <a:r>
              <a:rPr lang="en-US" altLang="zh-CN" dirty="0" smtClean="0"/>
              <a:t>1≤i≤n+1</a:t>
            </a:r>
            <a:r>
              <a:rPr lang="zh-CN" altLang="zh-CN" dirty="0" smtClean="0"/>
              <a:t>）个位置上，插入一个新结点</a:t>
            </a:r>
            <a:r>
              <a:rPr lang="en-US" altLang="zh-CN" dirty="0" smtClean="0"/>
              <a:t>e</a:t>
            </a:r>
            <a:r>
              <a:rPr lang="zh-CN" altLang="zh-CN" dirty="0" smtClean="0"/>
              <a:t>，使长度为</a:t>
            </a:r>
            <a:r>
              <a:rPr lang="en-US" altLang="zh-CN" dirty="0" smtClean="0"/>
              <a:t>n</a:t>
            </a:r>
            <a:r>
              <a:rPr lang="zh-CN" altLang="zh-CN" dirty="0" smtClean="0"/>
              <a:t>的线性表：</a:t>
            </a:r>
          </a:p>
          <a:p>
            <a:r>
              <a:rPr lang="en-US" altLang="zh-CN" dirty="0" smtClean="0"/>
              <a:t>                                                     </a:t>
            </a:r>
            <a:r>
              <a:rPr lang="zh-CN" altLang="zh-CN" dirty="0" smtClean="0"/>
              <a:t>（</a:t>
            </a:r>
            <a:r>
              <a:rPr lang="en-US" altLang="zh-CN" dirty="0" smtClean="0"/>
              <a:t>a</a:t>
            </a:r>
            <a:r>
              <a:rPr lang="en-US" altLang="zh-CN" baseline="-25000" dirty="0" smtClean="0"/>
              <a:t>1</a:t>
            </a:r>
            <a:r>
              <a:rPr lang="zh-CN" altLang="zh-CN" dirty="0" smtClean="0"/>
              <a:t>，</a:t>
            </a:r>
            <a:r>
              <a:rPr lang="en-US" altLang="zh-CN" dirty="0" smtClean="0"/>
              <a:t>a</a:t>
            </a:r>
            <a:r>
              <a:rPr lang="en-US" altLang="zh-CN" baseline="-25000" dirty="0" smtClean="0"/>
              <a:t>2</a:t>
            </a:r>
            <a:r>
              <a:rPr lang="zh-CN" altLang="zh-CN" dirty="0" smtClean="0"/>
              <a:t>，…，</a:t>
            </a:r>
            <a:r>
              <a:rPr lang="en-US" altLang="zh-CN" dirty="0" err="1" smtClean="0"/>
              <a:t>a</a:t>
            </a:r>
            <a:r>
              <a:rPr lang="en-US" altLang="zh-CN" baseline="-25000" dirty="0" err="1" smtClean="0"/>
              <a:t>i</a:t>
            </a:r>
            <a:r>
              <a:rPr lang="zh-CN" altLang="zh-CN" dirty="0" smtClean="0"/>
              <a:t>，</a:t>
            </a:r>
            <a:r>
              <a:rPr lang="en-US" altLang="zh-CN" dirty="0" smtClean="0"/>
              <a:t>a</a:t>
            </a:r>
            <a:r>
              <a:rPr lang="en-US" altLang="zh-CN" baseline="-25000" dirty="0" smtClean="0"/>
              <a:t>i</a:t>
            </a:r>
            <a:r>
              <a:rPr lang="en-US" altLang="zh-CN" dirty="0" smtClean="0"/>
              <a:t>+1</a:t>
            </a:r>
            <a:r>
              <a:rPr lang="zh-CN" altLang="zh-CN" dirty="0" smtClean="0"/>
              <a:t>，…，</a:t>
            </a:r>
            <a:r>
              <a:rPr lang="en-US" altLang="zh-CN" dirty="0" smtClean="0"/>
              <a:t>a</a:t>
            </a:r>
            <a:r>
              <a:rPr lang="en-US" altLang="zh-CN" baseline="-25000" dirty="0" smtClean="0"/>
              <a:t>n</a:t>
            </a:r>
            <a:r>
              <a:rPr lang="zh-CN" altLang="zh-CN" dirty="0" smtClean="0"/>
              <a:t>）。</a:t>
            </a:r>
          </a:p>
          <a:p>
            <a:r>
              <a:rPr lang="zh-CN" altLang="zh-CN" dirty="0" smtClean="0"/>
              <a:t>变成长度为</a:t>
            </a:r>
            <a:r>
              <a:rPr lang="en-US" altLang="zh-CN" dirty="0" smtClean="0"/>
              <a:t>n+1</a:t>
            </a:r>
            <a:r>
              <a:rPr lang="zh-CN" altLang="zh-CN" dirty="0" smtClean="0"/>
              <a:t>的线性表：</a:t>
            </a:r>
          </a:p>
          <a:p>
            <a:r>
              <a:rPr lang="en-US" altLang="zh-CN" dirty="0" smtClean="0"/>
              <a:t>                                                    </a:t>
            </a:r>
            <a:r>
              <a:rPr lang="zh-CN" altLang="zh-CN" dirty="0" smtClean="0"/>
              <a:t>（</a:t>
            </a:r>
            <a:r>
              <a:rPr lang="en-US" altLang="zh-CN" dirty="0" smtClean="0"/>
              <a:t>a</a:t>
            </a:r>
            <a:r>
              <a:rPr lang="en-US" altLang="zh-CN" baseline="-25000" dirty="0" smtClean="0"/>
              <a:t>1</a:t>
            </a:r>
            <a:r>
              <a:rPr lang="zh-CN" altLang="zh-CN" dirty="0" smtClean="0"/>
              <a:t>，</a:t>
            </a:r>
            <a:r>
              <a:rPr lang="en-US" altLang="zh-CN" dirty="0" smtClean="0"/>
              <a:t>a</a:t>
            </a:r>
            <a:r>
              <a:rPr lang="en-US" altLang="zh-CN" baseline="-25000" dirty="0" smtClean="0"/>
              <a:t>2</a:t>
            </a:r>
            <a:r>
              <a:rPr lang="zh-CN" altLang="zh-CN" dirty="0" smtClean="0"/>
              <a:t>，…，</a:t>
            </a:r>
            <a:r>
              <a:rPr lang="en-US" altLang="zh-CN" dirty="0" err="1" smtClean="0"/>
              <a:t>a</a:t>
            </a:r>
            <a:r>
              <a:rPr lang="en-US" altLang="zh-CN" baseline="-25000" dirty="0" err="1" smtClean="0"/>
              <a:t>i</a:t>
            </a:r>
            <a:r>
              <a:rPr lang="zh-CN" altLang="zh-CN" dirty="0" smtClean="0"/>
              <a:t>，</a:t>
            </a:r>
            <a:r>
              <a:rPr lang="en-US" altLang="zh-CN" dirty="0" smtClean="0"/>
              <a:t>e</a:t>
            </a:r>
            <a:r>
              <a:rPr lang="zh-CN" altLang="zh-CN" dirty="0" smtClean="0"/>
              <a:t>，</a:t>
            </a:r>
            <a:r>
              <a:rPr lang="en-US" altLang="zh-CN" dirty="0" smtClean="0"/>
              <a:t>a</a:t>
            </a:r>
            <a:r>
              <a:rPr lang="en-US" altLang="zh-CN" baseline="-25000" dirty="0" smtClean="0"/>
              <a:t>i</a:t>
            </a:r>
            <a:r>
              <a:rPr lang="en-US" altLang="zh-CN" dirty="0" smtClean="0"/>
              <a:t>+1</a:t>
            </a:r>
            <a:r>
              <a:rPr lang="zh-CN" altLang="zh-CN" dirty="0" smtClean="0"/>
              <a:t>，…，</a:t>
            </a:r>
            <a:r>
              <a:rPr lang="en-US" altLang="zh-CN" dirty="0" smtClean="0"/>
              <a:t>a</a:t>
            </a:r>
            <a:r>
              <a:rPr lang="en-US" altLang="zh-CN" baseline="-25000" dirty="0" smtClean="0"/>
              <a:t>n</a:t>
            </a:r>
            <a:r>
              <a:rPr lang="zh-CN" altLang="zh-CN" dirty="0" smtClean="0"/>
              <a:t>）。</a:t>
            </a:r>
          </a:p>
        </p:txBody>
      </p:sp>
      <p:sp>
        <p:nvSpPr>
          <p:cNvPr id="67" name="矩形 66"/>
          <p:cNvSpPr/>
          <p:nvPr/>
        </p:nvSpPr>
        <p:spPr>
          <a:xfrm>
            <a:off x="318053" y="4232844"/>
            <a:ext cx="8517834" cy="1477328"/>
          </a:xfrm>
          <a:prstGeom prst="rect">
            <a:avLst/>
          </a:prstGeom>
        </p:spPr>
        <p:txBody>
          <a:bodyPr wrap="square">
            <a:spAutoFit/>
          </a:bodyPr>
          <a:lstStyle/>
          <a:p>
            <a:r>
              <a:rPr lang="zh-CN" altLang="zh-CN" b="1" dirty="0" smtClean="0"/>
              <a:t>（</a:t>
            </a:r>
            <a:r>
              <a:rPr lang="en-US" altLang="zh-CN" b="1" dirty="0" smtClean="0"/>
              <a:t>2</a:t>
            </a:r>
            <a:r>
              <a:rPr lang="zh-CN" altLang="zh-CN" b="1" dirty="0" smtClean="0"/>
              <a:t>）顺序表插入操作过程</a:t>
            </a:r>
          </a:p>
          <a:p>
            <a:r>
              <a:rPr lang="en-US" altLang="zh-CN" dirty="0" smtClean="0"/>
              <a:t>         </a:t>
            </a:r>
            <a:r>
              <a:rPr lang="zh-CN" altLang="zh-CN" dirty="0" smtClean="0"/>
              <a:t>在顺序表中，结点的物理顺序必须和结点的逻辑顺序保持一致，因此必须将表中位置为</a:t>
            </a:r>
            <a:r>
              <a:rPr lang="en-US" altLang="zh-CN" dirty="0" smtClean="0"/>
              <a:t>n </a:t>
            </a:r>
            <a:r>
              <a:rPr lang="zh-CN" altLang="zh-CN" dirty="0" smtClean="0"/>
              <a:t>，</a:t>
            </a:r>
            <a:r>
              <a:rPr lang="en-US" altLang="zh-CN" dirty="0" smtClean="0"/>
              <a:t>n-1</a:t>
            </a:r>
            <a:r>
              <a:rPr lang="zh-CN" altLang="zh-CN" dirty="0" smtClean="0"/>
              <a:t>，</a:t>
            </a:r>
            <a:r>
              <a:rPr lang="en-US" altLang="zh-CN" dirty="0" smtClean="0"/>
              <a:t>…</a:t>
            </a:r>
            <a:r>
              <a:rPr lang="zh-CN" altLang="zh-CN" dirty="0" smtClean="0"/>
              <a:t>，</a:t>
            </a:r>
            <a:r>
              <a:rPr lang="en-US" altLang="zh-CN" dirty="0" err="1" smtClean="0"/>
              <a:t>i</a:t>
            </a:r>
            <a:r>
              <a:rPr lang="zh-CN" altLang="zh-CN" dirty="0" smtClean="0"/>
              <a:t>上的结点，依次后移到位置</a:t>
            </a:r>
            <a:r>
              <a:rPr lang="en-US" altLang="zh-CN" dirty="0" smtClean="0"/>
              <a:t>n+1</a:t>
            </a:r>
            <a:r>
              <a:rPr lang="zh-CN" altLang="zh-CN" dirty="0" smtClean="0"/>
              <a:t>，</a:t>
            </a:r>
            <a:r>
              <a:rPr lang="en-US" altLang="zh-CN" dirty="0" smtClean="0"/>
              <a:t>n</a:t>
            </a:r>
            <a:r>
              <a:rPr lang="zh-CN" altLang="zh-CN" dirty="0" smtClean="0"/>
              <a:t>，</a:t>
            </a:r>
            <a:r>
              <a:rPr lang="en-US" altLang="zh-CN" dirty="0" smtClean="0"/>
              <a:t>…</a:t>
            </a:r>
            <a:r>
              <a:rPr lang="zh-CN" altLang="zh-CN" dirty="0" smtClean="0"/>
              <a:t>，</a:t>
            </a:r>
            <a:r>
              <a:rPr lang="en-US" altLang="zh-CN" dirty="0" smtClean="0"/>
              <a:t>i+1</a:t>
            </a:r>
            <a:r>
              <a:rPr lang="zh-CN" altLang="zh-CN" dirty="0" smtClean="0"/>
              <a:t>上，空出第</a:t>
            </a:r>
            <a:r>
              <a:rPr lang="en-US" altLang="zh-CN" dirty="0" err="1" smtClean="0"/>
              <a:t>i</a:t>
            </a:r>
            <a:r>
              <a:rPr lang="zh-CN" altLang="zh-CN" dirty="0" smtClean="0"/>
              <a:t>个位置，然后在该位置上插入新结点</a:t>
            </a:r>
            <a:r>
              <a:rPr lang="en-US" altLang="zh-CN" dirty="0" smtClean="0"/>
              <a:t>e</a:t>
            </a:r>
            <a:r>
              <a:rPr lang="zh-CN" altLang="zh-CN" dirty="0" smtClean="0"/>
              <a:t>。仅当插入位置</a:t>
            </a:r>
            <a:r>
              <a:rPr lang="en-US" altLang="zh-CN" dirty="0" err="1" smtClean="0"/>
              <a:t>i</a:t>
            </a:r>
            <a:r>
              <a:rPr lang="en-US" altLang="zh-CN" dirty="0" smtClean="0"/>
              <a:t>=n+1</a:t>
            </a:r>
            <a:r>
              <a:rPr lang="zh-CN" altLang="zh-CN" dirty="0" smtClean="0"/>
              <a:t>时，才无须移动结点，直接将</a:t>
            </a:r>
            <a:r>
              <a:rPr lang="en-US" altLang="zh-CN" dirty="0" smtClean="0"/>
              <a:t>e</a:t>
            </a:r>
            <a:r>
              <a:rPr lang="zh-CN" altLang="zh-CN" dirty="0" smtClean="0"/>
              <a:t>插入表的末尾。如图</a:t>
            </a:r>
            <a:r>
              <a:rPr lang="en-US" altLang="zh-CN" dirty="0" smtClean="0"/>
              <a:t>2.3</a:t>
            </a:r>
            <a:r>
              <a:rPr lang="zh-CN" altLang="zh-CN" dirty="0" smtClean="0"/>
              <a:t>所示。</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2.3 .2 </a:t>
            </a:r>
            <a:r>
              <a:rPr lang="zh-CN" altLang="zh-CN" sz="2400" b="1" dirty="0" smtClean="0">
                <a:solidFill>
                  <a:schemeClr val="bg1"/>
                </a:solidFill>
                <a:latin typeface="微软雅黑" panose="020B0503020204020204" pitchFamily="34" charset="-122"/>
                <a:ea typeface="微软雅黑" panose="020B0503020204020204" pitchFamily="34" charset="-122"/>
              </a:rPr>
              <a:t>顺序表的基本运算实现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pic>
        <p:nvPicPr>
          <p:cNvPr id="73730" name="Picture 2"/>
          <p:cNvPicPr>
            <a:picLocks noChangeAspect="1" noChangeArrowheads="1"/>
          </p:cNvPicPr>
          <p:nvPr/>
        </p:nvPicPr>
        <p:blipFill>
          <a:blip r:embed="rId3" cstate="print"/>
          <a:srcRect/>
          <a:stretch>
            <a:fillRect/>
          </a:stretch>
        </p:blipFill>
        <p:spPr bwMode="auto">
          <a:xfrm>
            <a:off x="2365513" y="1179081"/>
            <a:ext cx="4740965" cy="3173623"/>
          </a:xfrm>
          <a:prstGeom prst="rect">
            <a:avLst/>
          </a:prstGeom>
          <a:noFill/>
          <a:ln w="9525">
            <a:noFill/>
            <a:miter lim="800000"/>
            <a:headEnd/>
            <a:tailEnd/>
          </a:ln>
        </p:spPr>
      </p:pic>
      <p:sp>
        <p:nvSpPr>
          <p:cNvPr id="73731" name="Rectangle 3"/>
          <p:cNvSpPr>
            <a:spLocks noChangeArrowheads="1"/>
          </p:cNvSpPr>
          <p:nvPr/>
        </p:nvSpPr>
        <p:spPr bwMode="auto">
          <a:xfrm>
            <a:off x="188843" y="4521693"/>
            <a:ext cx="8756374" cy="11541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50000"/>
              </a:lnSpc>
              <a:spcBef>
                <a:spcPct val="0"/>
              </a:spcBef>
              <a:spcAft>
                <a:spcPct val="0"/>
              </a:spcAft>
              <a:buClrTx/>
              <a:buSzTx/>
              <a:buFontTx/>
              <a:buNone/>
              <a:tabLst/>
            </a:pPr>
            <a:r>
              <a:rPr kumimoji="0" lang="zh-CN" sz="1600" b="0" i="0" u="none" strike="noStrike" cap="none" normalizeH="0" baseline="0" dirty="0" smtClean="0">
                <a:ln>
                  <a:noFill/>
                </a:ln>
                <a:solidFill>
                  <a:schemeClr val="tx1"/>
                </a:solidFill>
                <a:effectLst/>
                <a:latin typeface="Arial" pitchFamily="34" charset="0"/>
                <a:ea typeface="黑体" pitchFamily="49" charset="-122"/>
                <a:cs typeface="Times New Roman" pitchFamily="18" charset="0"/>
              </a:rPr>
              <a:t>注意：</a:t>
            </a:r>
            <a:endParaRPr kumimoji="0" lang="zh-C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sz="1600"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由于数组空间大小在声明时确定，当</a:t>
            </a:r>
            <a:r>
              <a:rPr kumimoji="0" lang="en-US" altLang="zh-CN" sz="1600" b="0" i="0" u="none" strike="noStrike" cap="none" normalizeH="0" baseline="0" dirty="0" err="1" smtClean="0">
                <a:ln>
                  <a:noFill/>
                </a:ln>
                <a:solidFill>
                  <a:schemeClr val="tx1"/>
                </a:solidFill>
                <a:effectLst/>
                <a:latin typeface="Times New Roman" pitchFamily="18" charset="0"/>
                <a:ea typeface="楷体_GB2312"/>
                <a:cs typeface="Times New Roman" pitchFamily="18" charset="0"/>
              </a:rPr>
              <a:t>L.length≥data.length</a:t>
            </a:r>
            <a:r>
              <a:rPr kumimoji="0" lang="zh-CN" altLang="en-US" sz="1600"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时，表空间已满，不可再做插入操作。</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altLang="en-US" sz="1600"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当插入位置</a:t>
            </a:r>
            <a:r>
              <a:rPr kumimoji="0" lang="en-US" altLang="zh-CN" sz="1600" b="0" i="0" u="none" strike="noStrike" cap="none" normalizeH="0" baseline="0" dirty="0" err="1" smtClean="0">
                <a:ln>
                  <a:noFill/>
                </a:ln>
                <a:solidFill>
                  <a:schemeClr val="tx1"/>
                </a:solidFill>
                <a:effectLst/>
                <a:latin typeface="Times New Roman" pitchFamily="18" charset="0"/>
                <a:ea typeface="楷体_GB2312"/>
                <a:cs typeface="Times New Roman" pitchFamily="18" charset="0"/>
              </a:rPr>
              <a:t>i</a:t>
            </a:r>
            <a:r>
              <a:rPr kumimoji="0" lang="zh-CN" altLang="en-US" sz="1600"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的值</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600"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L.length+1</a:t>
            </a:r>
            <a:r>
              <a:rPr kumimoji="0" lang="zh-CN" altLang="en-US" sz="1600"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或</a:t>
            </a:r>
            <a:r>
              <a:rPr kumimoji="0" lang="en-US" altLang="zh-CN" sz="1600"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i</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600"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1</a:t>
            </a:r>
            <a:r>
              <a:rPr kumimoji="0" lang="zh-CN" altLang="en-US" sz="1600" b="0" i="0" u="none" strike="noStrike" cap="none" normalizeH="0" baseline="0" dirty="0" smtClean="0">
                <a:ln>
                  <a:noFill/>
                </a:ln>
                <a:solidFill>
                  <a:schemeClr val="tx1"/>
                </a:solidFill>
                <a:effectLst/>
                <a:latin typeface="Times New Roman" pitchFamily="18" charset="0"/>
                <a:ea typeface="楷体_GB2312"/>
                <a:cs typeface="Times New Roman" pitchFamily="18" charset="0"/>
              </a:rPr>
              <a:t>时为非法位置，不可做正常插入操作。</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2.3 .2 </a:t>
            </a:r>
            <a:r>
              <a:rPr lang="zh-CN" altLang="zh-CN" sz="2400" b="1" dirty="0" smtClean="0">
                <a:solidFill>
                  <a:schemeClr val="bg1"/>
                </a:solidFill>
                <a:latin typeface="微软雅黑" panose="020B0503020204020204" pitchFamily="34" charset="-122"/>
                <a:ea typeface="微软雅黑" panose="020B0503020204020204" pitchFamily="34" charset="-122"/>
              </a:rPr>
              <a:t>顺序表的基本运算实现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4" name="矩形 63"/>
          <p:cNvSpPr/>
          <p:nvPr/>
        </p:nvSpPr>
        <p:spPr>
          <a:xfrm>
            <a:off x="337930" y="1008679"/>
            <a:ext cx="8120270" cy="369332"/>
          </a:xfrm>
          <a:prstGeom prst="rect">
            <a:avLst/>
          </a:prstGeom>
        </p:spPr>
        <p:txBody>
          <a:bodyPr wrap="square">
            <a:spAutoFit/>
          </a:bodyPr>
          <a:lstStyle/>
          <a:p>
            <a:r>
              <a:rPr lang="zh-CN" altLang="zh-CN" b="1" dirty="0" smtClean="0"/>
              <a:t>（</a:t>
            </a:r>
            <a:r>
              <a:rPr lang="en-US" altLang="zh-CN" b="1" dirty="0" smtClean="0"/>
              <a:t>3</a:t>
            </a:r>
            <a:r>
              <a:rPr lang="zh-CN" altLang="zh-CN" b="1" dirty="0" smtClean="0"/>
              <a:t>）在整型顺序表的某位置上插入一个值为 </a:t>
            </a:r>
            <a:r>
              <a:rPr lang="en-US" altLang="zh-CN" b="1" dirty="0" smtClean="0"/>
              <a:t>e </a:t>
            </a:r>
            <a:r>
              <a:rPr lang="zh-CN" altLang="zh-CN" b="1" dirty="0" smtClean="0"/>
              <a:t>的整型元素。具体算法描述如下</a:t>
            </a:r>
            <a:endParaRPr lang="zh-CN" altLang="en-US" b="1" dirty="0"/>
          </a:p>
        </p:txBody>
      </p:sp>
      <p:sp>
        <p:nvSpPr>
          <p:cNvPr id="65" name="矩形 64"/>
          <p:cNvSpPr/>
          <p:nvPr/>
        </p:nvSpPr>
        <p:spPr>
          <a:xfrm>
            <a:off x="1456944" y="1319808"/>
            <a:ext cx="6528816" cy="5355312"/>
          </a:xfrm>
          <a:prstGeom prst="rect">
            <a:avLst/>
          </a:prstGeom>
        </p:spPr>
        <p:txBody>
          <a:bodyPr wrap="square">
            <a:spAutoFit/>
          </a:bodyPr>
          <a:lstStyle/>
          <a:p>
            <a:r>
              <a:rPr lang="en-US" altLang="zh-CN" b="1" dirty="0" smtClean="0"/>
              <a:t>public</a:t>
            </a:r>
            <a:r>
              <a:rPr lang="en-US" altLang="zh-CN" dirty="0" smtClean="0"/>
              <a:t> </a:t>
            </a:r>
            <a:r>
              <a:rPr lang="en-US" altLang="zh-CN" b="1" dirty="0" smtClean="0"/>
              <a:t>class</a:t>
            </a:r>
            <a:r>
              <a:rPr lang="en-US" altLang="zh-CN" dirty="0" smtClean="0"/>
              <a:t> </a:t>
            </a:r>
            <a:r>
              <a:rPr lang="en-US" altLang="zh-CN" dirty="0" err="1" smtClean="0"/>
              <a:t>LineList</a:t>
            </a:r>
            <a:r>
              <a:rPr lang="en-US" altLang="zh-CN" dirty="0" smtClean="0"/>
              <a:t> {</a:t>
            </a:r>
            <a:endParaRPr lang="zh-CN" altLang="zh-CN" dirty="0" smtClean="0"/>
          </a:p>
          <a:p>
            <a:r>
              <a:rPr lang="en-US" altLang="zh-CN" dirty="0" smtClean="0"/>
              <a:t>    ……</a:t>
            </a:r>
            <a:endParaRPr lang="zh-CN" altLang="zh-CN" dirty="0" smtClean="0"/>
          </a:p>
          <a:p>
            <a:r>
              <a:rPr lang="en-US" altLang="zh-CN" dirty="0" smtClean="0"/>
              <a:t>    </a:t>
            </a:r>
            <a:r>
              <a:rPr lang="en-US" altLang="zh-CN" b="1" dirty="0" smtClean="0"/>
              <a:t>public</a:t>
            </a:r>
            <a:r>
              <a:rPr lang="en-US" altLang="zh-CN" dirty="0" smtClean="0"/>
              <a:t> </a:t>
            </a:r>
            <a:r>
              <a:rPr lang="en-US" altLang="zh-CN" b="1" dirty="0" err="1" smtClean="0"/>
              <a:t>boolean</a:t>
            </a:r>
            <a:r>
              <a:rPr lang="en-US" altLang="zh-CN" dirty="0" smtClean="0"/>
              <a:t> insert(</a:t>
            </a:r>
            <a:r>
              <a:rPr lang="en-US" altLang="zh-CN" b="1" dirty="0" err="1" smtClean="0"/>
              <a:t>int</a:t>
            </a:r>
            <a:r>
              <a:rPr lang="en-US" altLang="zh-CN" dirty="0" smtClean="0"/>
              <a:t> </a:t>
            </a:r>
            <a:r>
              <a:rPr lang="en-US" altLang="zh-CN" dirty="0" err="1" smtClean="0"/>
              <a:t>i</a:t>
            </a:r>
            <a:r>
              <a:rPr lang="en-US" altLang="zh-CN" dirty="0" smtClean="0"/>
              <a:t>, </a:t>
            </a:r>
            <a:r>
              <a:rPr lang="en-US" altLang="zh-CN" b="1" dirty="0" err="1" smtClean="0"/>
              <a:t>int</a:t>
            </a:r>
            <a:r>
              <a:rPr lang="en-US" altLang="zh-CN" dirty="0" smtClean="0"/>
              <a:t> e) {</a:t>
            </a:r>
            <a:endParaRPr lang="zh-CN" altLang="zh-CN" dirty="0" smtClean="0"/>
          </a:p>
          <a:p>
            <a:r>
              <a:rPr lang="en-US" altLang="zh-CN" b="1" dirty="0" smtClean="0"/>
              <a:t> </a:t>
            </a:r>
            <a:r>
              <a:rPr lang="en-US" altLang="zh-CN" dirty="0" smtClean="0"/>
              <a:t>    </a:t>
            </a:r>
            <a:r>
              <a:rPr lang="en-US" altLang="zh-CN" b="1" dirty="0" smtClean="0"/>
              <a:t>   </a:t>
            </a:r>
            <a:r>
              <a:rPr lang="en-US" altLang="zh-CN" b="1" dirty="0" err="1" smtClean="0"/>
              <a:t>int</a:t>
            </a:r>
            <a:r>
              <a:rPr lang="en-US" altLang="zh-CN" dirty="0" smtClean="0"/>
              <a:t> j;</a:t>
            </a:r>
            <a:endParaRPr lang="zh-CN" altLang="zh-CN" dirty="0" smtClean="0"/>
          </a:p>
          <a:p>
            <a:r>
              <a:rPr lang="en-US" altLang="zh-CN" dirty="0" smtClean="0"/>
              <a:t>        </a:t>
            </a:r>
            <a:r>
              <a:rPr lang="en-US" altLang="zh-CN" b="1" dirty="0" smtClean="0"/>
              <a:t>if</a:t>
            </a:r>
            <a:r>
              <a:rPr lang="en-US" altLang="zh-CN" dirty="0" smtClean="0"/>
              <a:t> (length &gt;= </a:t>
            </a:r>
            <a:r>
              <a:rPr lang="en-US" altLang="zh-CN" dirty="0" err="1" smtClean="0"/>
              <a:t>data.length</a:t>
            </a:r>
            <a:r>
              <a:rPr lang="en-US" altLang="zh-CN" dirty="0" smtClean="0"/>
              <a:t>) { //</a:t>
            </a:r>
            <a:r>
              <a:rPr lang="zh-CN" altLang="zh-CN" dirty="0" smtClean="0"/>
              <a:t>表空间已经满</a:t>
            </a:r>
            <a:r>
              <a:rPr lang="en-US" altLang="zh-CN" dirty="0" smtClean="0"/>
              <a:t>,</a:t>
            </a:r>
            <a:r>
              <a:rPr lang="zh-CN" altLang="zh-CN" dirty="0" smtClean="0"/>
              <a:t>不能插入</a:t>
            </a:r>
          </a:p>
          <a:p>
            <a:r>
              <a:rPr lang="en-US" altLang="zh-CN" dirty="0" smtClean="0"/>
              <a:t>            </a:t>
            </a:r>
            <a:r>
              <a:rPr lang="en-US" altLang="zh-CN" dirty="0" err="1" smtClean="0"/>
              <a:t>System.</a:t>
            </a:r>
            <a:r>
              <a:rPr lang="en-US" altLang="zh-CN" i="1" dirty="0" err="1" smtClean="0"/>
              <a:t>out</a:t>
            </a:r>
            <a:r>
              <a:rPr lang="en-US" altLang="zh-CN" dirty="0" err="1" smtClean="0"/>
              <a:t>.println</a:t>
            </a:r>
            <a:r>
              <a:rPr lang="en-US" altLang="zh-CN" dirty="0" smtClean="0"/>
              <a:t>("The table is overflow.");</a:t>
            </a:r>
            <a:endParaRPr lang="zh-CN" altLang="zh-CN" dirty="0" smtClean="0"/>
          </a:p>
          <a:p>
            <a:r>
              <a:rPr lang="en-US" altLang="zh-CN" dirty="0" smtClean="0"/>
              <a:t>            </a:t>
            </a:r>
            <a:r>
              <a:rPr lang="en-US" altLang="zh-CN" b="1" dirty="0" smtClean="0"/>
              <a:t>return</a:t>
            </a:r>
            <a:r>
              <a:rPr lang="en-US" altLang="zh-CN" dirty="0" smtClean="0"/>
              <a:t> </a:t>
            </a:r>
            <a:r>
              <a:rPr lang="en-US" altLang="zh-CN" b="1" dirty="0" smtClean="0"/>
              <a:t>false</a:t>
            </a:r>
            <a:r>
              <a:rPr lang="en-US" altLang="zh-CN" dirty="0" smtClean="0"/>
              <a:t>;</a:t>
            </a:r>
            <a:endParaRPr lang="zh-CN" altLang="zh-CN" dirty="0" smtClean="0"/>
          </a:p>
          <a:p>
            <a:r>
              <a:rPr lang="en-US" altLang="zh-CN" dirty="0" smtClean="0"/>
              <a:t>        }</a:t>
            </a:r>
            <a:endParaRPr lang="zh-CN" altLang="zh-CN" dirty="0" smtClean="0"/>
          </a:p>
          <a:p>
            <a:r>
              <a:rPr lang="en-US" altLang="zh-CN" dirty="0" smtClean="0"/>
              <a:t>        </a:t>
            </a:r>
            <a:r>
              <a:rPr lang="en-US" altLang="zh-CN" b="1" dirty="0" smtClean="0"/>
              <a:t>if</a:t>
            </a:r>
            <a:r>
              <a:rPr lang="en-US" altLang="zh-CN" dirty="0" smtClean="0"/>
              <a:t> (</a:t>
            </a:r>
            <a:r>
              <a:rPr lang="en-US" altLang="zh-CN" dirty="0" err="1" smtClean="0"/>
              <a:t>i</a:t>
            </a:r>
            <a:r>
              <a:rPr lang="en-US" altLang="zh-CN" dirty="0" smtClean="0"/>
              <a:t> &lt; 1 || </a:t>
            </a:r>
            <a:r>
              <a:rPr lang="en-US" altLang="zh-CN" dirty="0" err="1" smtClean="0"/>
              <a:t>i</a:t>
            </a:r>
            <a:r>
              <a:rPr lang="en-US" altLang="zh-CN" dirty="0" smtClean="0"/>
              <a:t> &gt; length+1) { //</a:t>
            </a:r>
            <a:r>
              <a:rPr lang="zh-CN" altLang="zh-CN" dirty="0" smtClean="0"/>
              <a:t>插入位置是否正确</a:t>
            </a:r>
          </a:p>
          <a:p>
            <a:r>
              <a:rPr lang="en-US" altLang="zh-CN" dirty="0" smtClean="0"/>
              <a:t>            </a:t>
            </a:r>
            <a:r>
              <a:rPr lang="en-US" altLang="zh-CN" dirty="0" err="1" smtClean="0"/>
              <a:t>System.</a:t>
            </a:r>
            <a:r>
              <a:rPr lang="en-US" altLang="zh-CN" i="1" dirty="0" err="1" smtClean="0"/>
              <a:t>out</a:t>
            </a:r>
            <a:r>
              <a:rPr lang="en-US" altLang="zh-CN" dirty="0" err="1" smtClean="0"/>
              <a:t>.println</a:t>
            </a:r>
            <a:r>
              <a:rPr lang="en-US" altLang="zh-CN" dirty="0" smtClean="0"/>
              <a:t>("The position is mistake.");</a:t>
            </a:r>
            <a:endParaRPr lang="zh-CN" altLang="zh-CN" dirty="0" smtClean="0"/>
          </a:p>
          <a:p>
            <a:r>
              <a:rPr lang="en-US" altLang="zh-CN" dirty="0" smtClean="0"/>
              <a:t>            </a:t>
            </a:r>
            <a:r>
              <a:rPr lang="en-US" altLang="zh-CN" b="1" dirty="0" smtClean="0"/>
              <a:t>return</a:t>
            </a:r>
            <a:r>
              <a:rPr lang="en-US" altLang="zh-CN" dirty="0" smtClean="0"/>
              <a:t> </a:t>
            </a:r>
            <a:r>
              <a:rPr lang="en-US" altLang="zh-CN" b="1" dirty="0" smtClean="0"/>
              <a:t>false</a:t>
            </a:r>
            <a:r>
              <a:rPr lang="en-US" altLang="zh-CN" dirty="0" smtClean="0"/>
              <a:t>;</a:t>
            </a:r>
            <a:endParaRPr lang="zh-CN" altLang="zh-CN" dirty="0" smtClean="0"/>
          </a:p>
          <a:p>
            <a:r>
              <a:rPr lang="en-US" altLang="zh-CN" dirty="0" smtClean="0"/>
              <a:t>        }</a:t>
            </a:r>
            <a:endParaRPr lang="zh-CN" altLang="zh-CN" dirty="0" smtClean="0"/>
          </a:p>
          <a:p>
            <a:r>
              <a:rPr lang="en-US" altLang="zh-CN" dirty="0" smtClean="0"/>
              <a:t>        </a:t>
            </a:r>
            <a:r>
              <a:rPr lang="en-US" altLang="zh-CN" b="1" dirty="0" smtClean="0"/>
              <a:t>for</a:t>
            </a:r>
            <a:r>
              <a:rPr lang="en-US" altLang="zh-CN" dirty="0" smtClean="0"/>
              <a:t> (j = length - 1; j &gt;= </a:t>
            </a:r>
            <a:r>
              <a:rPr lang="en-US" altLang="zh-CN" dirty="0" err="1" smtClean="0"/>
              <a:t>i</a:t>
            </a:r>
            <a:r>
              <a:rPr lang="en-US" altLang="zh-CN" dirty="0" smtClean="0"/>
              <a:t>; j--)</a:t>
            </a:r>
            <a:endParaRPr lang="zh-CN" altLang="zh-CN" dirty="0" smtClean="0"/>
          </a:p>
          <a:p>
            <a:r>
              <a:rPr lang="en-US" altLang="zh-CN" dirty="0" smtClean="0"/>
              <a:t>           data[j + 1] = data[j];</a:t>
            </a:r>
            <a:endParaRPr lang="zh-CN" altLang="zh-CN" dirty="0" smtClean="0"/>
          </a:p>
          <a:p>
            <a:r>
              <a:rPr lang="en-US" altLang="zh-CN" dirty="0" smtClean="0"/>
              <a:t>        data[</a:t>
            </a:r>
            <a:r>
              <a:rPr lang="en-US" altLang="zh-CN" dirty="0" err="1" smtClean="0"/>
              <a:t>i</a:t>
            </a:r>
            <a:r>
              <a:rPr lang="en-US" altLang="zh-CN" dirty="0" smtClean="0"/>
              <a:t>] = e;</a:t>
            </a:r>
            <a:endParaRPr lang="zh-CN" altLang="zh-CN" dirty="0" smtClean="0"/>
          </a:p>
          <a:p>
            <a:r>
              <a:rPr lang="en-US" altLang="zh-CN" dirty="0" smtClean="0"/>
              <a:t>        length++;</a:t>
            </a:r>
            <a:endParaRPr lang="zh-CN" altLang="zh-CN" dirty="0" smtClean="0"/>
          </a:p>
          <a:p>
            <a:r>
              <a:rPr lang="en-US" altLang="zh-CN" b="1" dirty="0" smtClean="0"/>
              <a:t>  </a:t>
            </a:r>
            <a:r>
              <a:rPr lang="en-US" altLang="zh-CN" dirty="0" smtClean="0"/>
              <a:t>    </a:t>
            </a:r>
            <a:r>
              <a:rPr lang="en-US" altLang="zh-CN" b="1" dirty="0" smtClean="0"/>
              <a:t>  return</a:t>
            </a:r>
            <a:r>
              <a:rPr lang="en-US" altLang="zh-CN" dirty="0" smtClean="0"/>
              <a:t> </a:t>
            </a:r>
            <a:r>
              <a:rPr lang="en-US" altLang="zh-CN" b="1" dirty="0" smtClean="0"/>
              <a:t>true</a:t>
            </a:r>
            <a:r>
              <a:rPr lang="en-US" altLang="zh-CN" dirty="0" smtClean="0"/>
              <a:t>;</a:t>
            </a:r>
            <a:endParaRPr lang="zh-CN" altLang="zh-CN" dirty="0" smtClean="0"/>
          </a:p>
          <a:p>
            <a:r>
              <a:rPr lang="en-US" altLang="zh-CN" dirty="0" smtClean="0"/>
              <a:t>    }</a:t>
            </a:r>
            <a:endParaRPr lang="zh-CN" altLang="zh-CN" dirty="0" smtClean="0"/>
          </a:p>
          <a:p>
            <a:r>
              <a:rPr lang="en-US" altLang="zh-CN" dirty="0" smtClean="0"/>
              <a:t>}</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2.3 .2 </a:t>
            </a:r>
            <a:r>
              <a:rPr lang="zh-CN" altLang="zh-CN" sz="2400" b="1" dirty="0" smtClean="0">
                <a:solidFill>
                  <a:schemeClr val="bg1"/>
                </a:solidFill>
                <a:latin typeface="微软雅黑" panose="020B0503020204020204" pitchFamily="34" charset="-122"/>
                <a:ea typeface="微软雅黑" panose="020B0503020204020204" pitchFamily="34" charset="-122"/>
              </a:rPr>
              <a:t>顺序表的基本运算实现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4" name="矩形 63"/>
          <p:cNvSpPr/>
          <p:nvPr/>
        </p:nvSpPr>
        <p:spPr>
          <a:xfrm>
            <a:off x="337930" y="1008679"/>
            <a:ext cx="8120270" cy="369332"/>
          </a:xfrm>
          <a:prstGeom prst="rect">
            <a:avLst/>
          </a:prstGeom>
        </p:spPr>
        <p:txBody>
          <a:bodyPr wrap="square">
            <a:spAutoFit/>
          </a:bodyPr>
          <a:lstStyle/>
          <a:p>
            <a:r>
              <a:rPr lang="zh-CN" altLang="zh-CN" b="1" dirty="0" smtClean="0"/>
              <a:t>（</a:t>
            </a:r>
            <a:r>
              <a:rPr lang="en-US" altLang="zh-CN" b="1" dirty="0" smtClean="0"/>
              <a:t>4</a:t>
            </a:r>
            <a:r>
              <a:rPr lang="zh-CN" altLang="zh-CN" b="1" dirty="0" smtClean="0"/>
              <a:t>）算法时间复杂度</a:t>
            </a:r>
            <a:endParaRPr lang="zh-CN" altLang="zh-CN" b="1" dirty="0"/>
          </a:p>
        </p:txBody>
      </p:sp>
      <p:sp>
        <p:nvSpPr>
          <p:cNvPr id="69" name="矩形 68"/>
          <p:cNvSpPr/>
          <p:nvPr/>
        </p:nvSpPr>
        <p:spPr>
          <a:xfrm>
            <a:off x="318051" y="1753250"/>
            <a:ext cx="8825949" cy="3693319"/>
          </a:xfrm>
          <a:prstGeom prst="rect">
            <a:avLst/>
          </a:prstGeom>
        </p:spPr>
        <p:txBody>
          <a:bodyPr wrap="square">
            <a:spAutoFit/>
          </a:bodyPr>
          <a:lstStyle/>
          <a:p>
            <a:r>
              <a:rPr lang="en-US" altLang="zh-CN" dirty="0" smtClean="0"/>
              <a:t>         </a:t>
            </a:r>
            <a:r>
              <a:rPr lang="zh-CN" altLang="zh-CN" dirty="0" smtClean="0"/>
              <a:t>算法的时间主要花费在</a:t>
            </a:r>
            <a:r>
              <a:rPr lang="en-US" altLang="zh-CN" dirty="0" smtClean="0"/>
              <a:t>for</a:t>
            </a:r>
            <a:r>
              <a:rPr lang="zh-CN" altLang="zh-CN" dirty="0" smtClean="0"/>
              <a:t>循环中的结点后移语句上，该语句的执行次数是</a:t>
            </a:r>
            <a:r>
              <a:rPr lang="en-US" altLang="zh-CN" dirty="0" smtClean="0"/>
              <a:t>n-i+1</a:t>
            </a:r>
            <a:r>
              <a:rPr lang="zh-CN" altLang="zh-CN" dirty="0" smtClean="0"/>
              <a:t>。</a:t>
            </a:r>
          </a:p>
          <a:p>
            <a:r>
              <a:rPr lang="en-US" altLang="zh-CN" dirty="0" smtClean="0"/>
              <a:t>         </a:t>
            </a:r>
            <a:r>
              <a:rPr lang="zh-CN" altLang="zh-CN" dirty="0" smtClean="0"/>
              <a:t>当</a:t>
            </a:r>
            <a:r>
              <a:rPr lang="en-US" altLang="zh-CN" dirty="0" err="1" smtClean="0"/>
              <a:t>i</a:t>
            </a:r>
            <a:r>
              <a:rPr lang="en-US" altLang="zh-CN" dirty="0" smtClean="0"/>
              <a:t>=n+1</a:t>
            </a:r>
            <a:r>
              <a:rPr lang="zh-CN" altLang="zh-CN" dirty="0" smtClean="0"/>
              <a:t>：移动结点次数为</a:t>
            </a:r>
            <a:r>
              <a:rPr lang="en-US" altLang="zh-CN" dirty="0" smtClean="0"/>
              <a:t>0</a:t>
            </a:r>
            <a:r>
              <a:rPr lang="zh-CN" altLang="zh-CN" dirty="0" smtClean="0"/>
              <a:t>，即算法在最好情况下时间复杂度是</a:t>
            </a:r>
            <a:r>
              <a:rPr lang="en-US" altLang="zh-CN" dirty="0" smtClean="0"/>
              <a:t>O(1)</a:t>
            </a:r>
            <a:r>
              <a:rPr lang="zh-CN" altLang="zh-CN" dirty="0" smtClean="0"/>
              <a:t>。</a:t>
            </a:r>
          </a:p>
          <a:p>
            <a:r>
              <a:rPr lang="en-US" altLang="zh-CN" dirty="0" smtClean="0"/>
              <a:t>         </a:t>
            </a:r>
            <a:r>
              <a:rPr lang="zh-CN" altLang="zh-CN" dirty="0" smtClean="0"/>
              <a:t>当</a:t>
            </a:r>
            <a:r>
              <a:rPr lang="en-US" altLang="zh-CN" dirty="0" err="1" smtClean="0"/>
              <a:t>i</a:t>
            </a:r>
            <a:r>
              <a:rPr lang="en-US" altLang="zh-CN" dirty="0" smtClean="0"/>
              <a:t>=1</a:t>
            </a:r>
            <a:r>
              <a:rPr lang="zh-CN" altLang="zh-CN" dirty="0" smtClean="0"/>
              <a:t>：移动结点次数为</a:t>
            </a:r>
            <a:r>
              <a:rPr lang="en-US" altLang="zh-CN" dirty="0" smtClean="0"/>
              <a:t>n</a:t>
            </a:r>
            <a:r>
              <a:rPr lang="zh-CN" altLang="zh-CN" dirty="0" smtClean="0"/>
              <a:t>，即算法在最坏情况下时间复杂度是</a:t>
            </a:r>
            <a:r>
              <a:rPr lang="en-US" altLang="zh-CN" dirty="0" smtClean="0"/>
              <a:t>O(n)</a:t>
            </a:r>
            <a:r>
              <a:rPr lang="zh-CN" altLang="zh-CN" dirty="0" smtClean="0"/>
              <a:t>。</a:t>
            </a:r>
          </a:p>
          <a:p>
            <a:r>
              <a:rPr lang="en-US" altLang="zh-CN" dirty="0" smtClean="0"/>
              <a:t>         </a:t>
            </a:r>
            <a:r>
              <a:rPr lang="zh-CN" altLang="zh-CN" dirty="0" smtClean="0"/>
              <a:t>假设</a:t>
            </a:r>
            <a:r>
              <a:rPr lang="en-US" altLang="zh-CN" dirty="0" smtClean="0"/>
              <a:t>p</a:t>
            </a:r>
            <a:r>
              <a:rPr lang="en-US" altLang="zh-CN" baseline="-25000" dirty="0" smtClean="0"/>
              <a:t>i</a:t>
            </a:r>
            <a:r>
              <a:rPr lang="zh-CN" altLang="zh-CN" dirty="0" smtClean="0"/>
              <a:t>表示在表中第</a:t>
            </a:r>
            <a:r>
              <a:rPr lang="en-US" altLang="zh-CN" dirty="0" err="1" smtClean="0"/>
              <a:t>i</a:t>
            </a:r>
            <a:r>
              <a:rPr lang="zh-CN" altLang="zh-CN" dirty="0" smtClean="0"/>
              <a:t>个位置上插入一个结点的平均概率，则在长度为</a:t>
            </a:r>
            <a:r>
              <a:rPr lang="en-US" altLang="zh-CN" dirty="0" smtClean="0"/>
              <a:t>n</a:t>
            </a:r>
            <a:r>
              <a:rPr lang="zh-CN" altLang="zh-CN" dirty="0" smtClean="0"/>
              <a:t>的线性表中插入一个元素时需移动元素次数的平均值为：</a:t>
            </a:r>
            <a:endParaRPr lang="en-US" altLang="zh-CN" dirty="0" smtClean="0"/>
          </a:p>
          <a:p>
            <a:endParaRPr lang="en-US" altLang="zh-CN" dirty="0" smtClean="0"/>
          </a:p>
          <a:p>
            <a:endParaRPr lang="zh-CN" altLang="zh-CN" dirty="0" smtClean="0"/>
          </a:p>
          <a:p>
            <a:r>
              <a:rPr lang="en-US" altLang="zh-CN" dirty="0" smtClean="0"/>
              <a:t>        </a:t>
            </a:r>
            <a:r>
              <a:rPr lang="zh-CN" altLang="zh-CN" dirty="0" smtClean="0"/>
              <a:t>不失一般性，假设在表中任何合法位置（</a:t>
            </a:r>
            <a:r>
              <a:rPr lang="en-US" altLang="zh-CN" dirty="0" smtClean="0"/>
              <a:t>1≤i≤n+1</a:t>
            </a:r>
            <a:r>
              <a:rPr lang="zh-CN" altLang="zh-CN" dirty="0" smtClean="0"/>
              <a:t>）上的插入结点的机会是均等的，则</a:t>
            </a:r>
            <a:r>
              <a:rPr lang="en-US" altLang="zh-CN" dirty="0" smtClean="0"/>
              <a:t>P</a:t>
            </a:r>
            <a:r>
              <a:rPr lang="en-US" altLang="zh-CN" baseline="-25000" dirty="0" smtClean="0"/>
              <a:t>i</a:t>
            </a:r>
            <a:r>
              <a:rPr lang="en-US" altLang="zh-CN" dirty="0" smtClean="0"/>
              <a:t>=1/(n+1)</a:t>
            </a:r>
            <a:r>
              <a:rPr lang="zh-CN" altLang="zh-CN" dirty="0" smtClean="0"/>
              <a:t>因此，在等概率插入的情况下，</a:t>
            </a:r>
            <a:endParaRPr lang="en-US" altLang="zh-CN" dirty="0" smtClean="0"/>
          </a:p>
          <a:p>
            <a:endParaRPr lang="en-US" altLang="zh-CN" dirty="0" smtClean="0"/>
          </a:p>
          <a:p>
            <a:endParaRPr lang="en-US" altLang="zh-CN" dirty="0" smtClean="0"/>
          </a:p>
          <a:p>
            <a:endParaRPr lang="zh-CN" altLang="zh-CN" dirty="0" smtClean="0"/>
          </a:p>
          <a:p>
            <a:r>
              <a:rPr lang="en-US" altLang="zh-CN" dirty="0" smtClean="0"/>
              <a:t>        </a:t>
            </a:r>
            <a:r>
              <a:rPr lang="zh-CN" altLang="zh-CN" dirty="0" smtClean="0"/>
              <a:t>即在顺序表上进行插入运算，平均要移动一半结点，平均时间复杂度是</a:t>
            </a:r>
            <a:r>
              <a:rPr lang="en-US" altLang="zh-CN" i="1" dirty="0" smtClean="0"/>
              <a:t>O</a:t>
            </a:r>
            <a:r>
              <a:rPr lang="en-US" altLang="zh-CN" dirty="0" smtClean="0"/>
              <a:t>(n)</a:t>
            </a:r>
            <a:r>
              <a:rPr lang="zh-CN" altLang="zh-CN" dirty="0" smtClean="0"/>
              <a:t>。</a:t>
            </a:r>
            <a:endParaRPr lang="zh-CN" altLang="zh-CN" dirty="0"/>
          </a:p>
        </p:txBody>
      </p:sp>
      <p:pic>
        <p:nvPicPr>
          <p:cNvPr id="83974" name="Picture 8" descr="Image2"/>
          <p:cNvPicPr>
            <a:picLocks noChangeAspect="1" noChangeArrowheads="1"/>
          </p:cNvPicPr>
          <p:nvPr/>
        </p:nvPicPr>
        <p:blipFill>
          <a:blip r:embed="rId3" cstate="print"/>
          <a:srcRect/>
          <a:stretch>
            <a:fillRect/>
          </a:stretch>
        </p:blipFill>
        <p:spPr bwMode="auto">
          <a:xfrm>
            <a:off x="4055165" y="3230217"/>
            <a:ext cx="1223963" cy="341313"/>
          </a:xfrm>
          <a:prstGeom prst="rect">
            <a:avLst/>
          </a:prstGeom>
          <a:noFill/>
          <a:ln w="9525">
            <a:noFill/>
            <a:miter lim="800000"/>
            <a:headEnd/>
            <a:tailEnd/>
          </a:ln>
        </p:spPr>
      </p:pic>
      <p:pic>
        <p:nvPicPr>
          <p:cNvPr id="83975" name="Picture 9" descr="Image3"/>
          <p:cNvPicPr>
            <a:picLocks noChangeAspect="1" noChangeArrowheads="1"/>
          </p:cNvPicPr>
          <p:nvPr/>
        </p:nvPicPr>
        <p:blipFill>
          <a:blip r:embed="rId4" cstate="print"/>
          <a:srcRect/>
          <a:stretch>
            <a:fillRect/>
          </a:stretch>
        </p:blipFill>
        <p:spPr bwMode="auto">
          <a:xfrm>
            <a:off x="3548269" y="4452731"/>
            <a:ext cx="1749425" cy="34131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2.3 .2 </a:t>
            </a:r>
            <a:r>
              <a:rPr lang="zh-CN" altLang="zh-CN" sz="2400" b="1" dirty="0" smtClean="0">
                <a:solidFill>
                  <a:schemeClr val="bg1"/>
                </a:solidFill>
                <a:latin typeface="微软雅黑" panose="020B0503020204020204" pitchFamily="34" charset="-122"/>
                <a:ea typeface="微软雅黑" panose="020B0503020204020204" pitchFamily="34" charset="-122"/>
              </a:rPr>
              <a:t>顺序表的基本运算实现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4097" name="Rectangle 1"/>
          <p:cNvSpPr>
            <a:spLocks noChangeArrowheads="1"/>
          </p:cNvSpPr>
          <p:nvPr/>
        </p:nvSpPr>
        <p:spPr bwMode="auto">
          <a:xfrm>
            <a:off x="288235" y="1051491"/>
            <a:ext cx="8706677" cy="4603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b="1" dirty="0" smtClean="0">
                <a:solidFill>
                  <a:srgbClr val="FF0000"/>
                </a:solidFill>
              </a:rPr>
              <a:t>顺序表的基本操作</a:t>
            </a:r>
            <a:r>
              <a:rPr lang="zh-CN" altLang="en-US" b="1" dirty="0" smtClean="0">
                <a:solidFill>
                  <a:srgbClr val="FF0000"/>
                </a:solidFill>
              </a:rPr>
              <a:t>：</a:t>
            </a:r>
            <a:r>
              <a:rPr lang="zh-CN" altLang="zh-CN" dirty="0" smtClean="0"/>
              <a:t>初始化、求表长、取值、查找、插入、删除等。</a:t>
            </a:r>
            <a:endParaRPr lang="zh-CN" altLang="zh-CN" dirty="0"/>
          </a:p>
        </p:txBody>
      </p:sp>
      <p:sp>
        <p:nvSpPr>
          <p:cNvPr id="65" name="矩形 64"/>
          <p:cNvSpPr/>
          <p:nvPr/>
        </p:nvSpPr>
        <p:spPr>
          <a:xfrm>
            <a:off x="318051" y="1753250"/>
            <a:ext cx="8627165" cy="2446824"/>
          </a:xfrm>
          <a:prstGeom prst="rect">
            <a:avLst/>
          </a:prstGeom>
        </p:spPr>
        <p:txBody>
          <a:bodyPr wrap="square">
            <a:spAutoFit/>
          </a:bodyPr>
          <a:lstStyle/>
          <a:p>
            <a:pPr>
              <a:lnSpc>
                <a:spcPct val="150000"/>
              </a:lnSpc>
            </a:pPr>
            <a:r>
              <a:rPr lang="en-US" altLang="zh-CN" b="1" dirty="0" smtClean="0"/>
              <a:t>2</a:t>
            </a:r>
            <a:r>
              <a:rPr lang="zh-CN" altLang="zh-CN" b="1" dirty="0" smtClean="0"/>
              <a:t>．删除操作及程序实现</a:t>
            </a:r>
          </a:p>
          <a:p>
            <a:r>
              <a:rPr lang="zh-CN" altLang="zh-CN" b="1" dirty="0" smtClean="0"/>
              <a:t>（</a:t>
            </a:r>
            <a:r>
              <a:rPr lang="en-US" altLang="zh-CN" b="1" dirty="0" smtClean="0"/>
              <a:t>1</a:t>
            </a:r>
            <a:r>
              <a:rPr lang="zh-CN" altLang="zh-CN" b="1" dirty="0" smtClean="0"/>
              <a:t>）删除运算的逻辑描述</a:t>
            </a:r>
          </a:p>
          <a:p>
            <a:pPr>
              <a:lnSpc>
                <a:spcPct val="150000"/>
              </a:lnSpc>
            </a:pPr>
            <a:r>
              <a:rPr lang="zh-CN" altLang="zh-CN" dirty="0" smtClean="0"/>
              <a:t>线性表的删除运算是指将表的第</a:t>
            </a:r>
            <a:r>
              <a:rPr lang="en-US" altLang="zh-CN" dirty="0" err="1" smtClean="0"/>
              <a:t>i</a:t>
            </a:r>
            <a:r>
              <a:rPr lang="zh-CN" altLang="zh-CN" dirty="0" smtClean="0"/>
              <a:t>（</a:t>
            </a:r>
            <a:r>
              <a:rPr lang="en-US" altLang="zh-CN" dirty="0" smtClean="0"/>
              <a:t>1</a:t>
            </a:r>
            <a:r>
              <a:rPr lang="zh-CN" altLang="zh-CN" dirty="0" smtClean="0"/>
              <a:t>≤</a:t>
            </a:r>
            <a:r>
              <a:rPr lang="en-US" altLang="zh-CN" dirty="0" err="1" smtClean="0"/>
              <a:t>i</a:t>
            </a:r>
            <a:r>
              <a:rPr lang="zh-CN" altLang="zh-CN" dirty="0" smtClean="0"/>
              <a:t>≤</a:t>
            </a:r>
            <a:r>
              <a:rPr lang="en-US" altLang="zh-CN" dirty="0" smtClean="0"/>
              <a:t>n</a:t>
            </a:r>
            <a:r>
              <a:rPr lang="zh-CN" altLang="zh-CN" dirty="0" smtClean="0"/>
              <a:t>）个结点删去，使长度为</a:t>
            </a:r>
            <a:r>
              <a:rPr lang="en-US" altLang="zh-CN" dirty="0" smtClean="0"/>
              <a:t>n</a:t>
            </a:r>
            <a:r>
              <a:rPr lang="zh-CN" altLang="zh-CN" dirty="0" smtClean="0"/>
              <a:t>的线性表</a:t>
            </a:r>
          </a:p>
          <a:p>
            <a:pPr>
              <a:lnSpc>
                <a:spcPct val="150000"/>
              </a:lnSpc>
            </a:pPr>
            <a:r>
              <a:rPr lang="en-US" altLang="zh-CN" dirty="0" smtClean="0"/>
              <a:t>                                    </a:t>
            </a:r>
            <a:r>
              <a:rPr lang="zh-CN" altLang="zh-CN" dirty="0" smtClean="0"/>
              <a:t>（</a:t>
            </a:r>
            <a:r>
              <a:rPr lang="en-US" altLang="zh-CN" dirty="0" smtClean="0"/>
              <a:t>a</a:t>
            </a:r>
            <a:r>
              <a:rPr lang="en-US" altLang="zh-CN" baseline="-25000" dirty="0" smtClean="0"/>
              <a:t>1</a:t>
            </a:r>
            <a:r>
              <a:rPr lang="zh-CN" altLang="zh-CN" dirty="0" smtClean="0"/>
              <a:t>，</a:t>
            </a:r>
            <a:r>
              <a:rPr lang="en-US" altLang="zh-CN" dirty="0" smtClean="0"/>
              <a:t>…</a:t>
            </a:r>
            <a:r>
              <a:rPr lang="zh-CN" altLang="zh-CN" dirty="0" smtClean="0"/>
              <a:t>，</a:t>
            </a:r>
            <a:r>
              <a:rPr lang="en-US" altLang="zh-CN" dirty="0" smtClean="0"/>
              <a:t>a</a:t>
            </a:r>
            <a:r>
              <a:rPr lang="en-US" altLang="zh-CN" baseline="-25000" dirty="0" smtClean="0"/>
              <a:t>i-1</a:t>
            </a:r>
            <a:r>
              <a:rPr lang="zh-CN" altLang="zh-CN" dirty="0" smtClean="0"/>
              <a:t>，</a:t>
            </a:r>
            <a:r>
              <a:rPr lang="en-US" altLang="zh-CN" dirty="0" err="1" smtClean="0"/>
              <a:t>a</a:t>
            </a:r>
            <a:r>
              <a:rPr lang="en-US" altLang="zh-CN" baseline="-25000" dirty="0" err="1" smtClean="0"/>
              <a:t>i</a:t>
            </a:r>
            <a:r>
              <a:rPr lang="zh-CN" altLang="zh-CN" dirty="0" smtClean="0"/>
              <a:t>，</a:t>
            </a:r>
            <a:r>
              <a:rPr lang="en-US" altLang="zh-CN" dirty="0" smtClean="0"/>
              <a:t>a</a:t>
            </a:r>
            <a:r>
              <a:rPr lang="en-US" altLang="zh-CN" baseline="-25000" dirty="0" smtClean="0"/>
              <a:t>i+1</a:t>
            </a:r>
            <a:r>
              <a:rPr lang="zh-CN" altLang="zh-CN" dirty="0" smtClean="0"/>
              <a:t>，</a:t>
            </a:r>
            <a:r>
              <a:rPr lang="en-US" altLang="zh-CN" dirty="0" smtClean="0"/>
              <a:t>…</a:t>
            </a:r>
            <a:r>
              <a:rPr lang="zh-CN" altLang="zh-CN" dirty="0" smtClean="0"/>
              <a:t>，</a:t>
            </a:r>
            <a:r>
              <a:rPr lang="en-US" altLang="zh-CN" dirty="0" smtClean="0"/>
              <a:t>a</a:t>
            </a:r>
            <a:r>
              <a:rPr lang="en-US" altLang="zh-CN" baseline="-25000" dirty="0" smtClean="0"/>
              <a:t>n</a:t>
            </a:r>
            <a:r>
              <a:rPr lang="zh-CN" altLang="zh-CN" dirty="0" smtClean="0"/>
              <a:t>）</a:t>
            </a:r>
          </a:p>
          <a:p>
            <a:pPr>
              <a:lnSpc>
                <a:spcPct val="150000"/>
              </a:lnSpc>
            </a:pPr>
            <a:r>
              <a:rPr lang="zh-CN" altLang="zh-CN" dirty="0" smtClean="0"/>
              <a:t>变成长度为</a:t>
            </a:r>
            <a:r>
              <a:rPr lang="en-US" altLang="zh-CN" dirty="0" smtClean="0"/>
              <a:t>n-1</a:t>
            </a:r>
            <a:r>
              <a:rPr lang="zh-CN" altLang="zh-CN" dirty="0" smtClean="0"/>
              <a:t>的线性表</a:t>
            </a:r>
          </a:p>
          <a:p>
            <a:pPr>
              <a:lnSpc>
                <a:spcPct val="150000"/>
              </a:lnSpc>
            </a:pPr>
            <a:r>
              <a:rPr lang="en-US" altLang="zh-CN" dirty="0" smtClean="0"/>
              <a:t>                                  </a:t>
            </a:r>
            <a:r>
              <a:rPr lang="zh-CN" altLang="zh-CN" dirty="0" smtClean="0"/>
              <a:t>（</a:t>
            </a:r>
            <a:r>
              <a:rPr lang="en-US" altLang="zh-CN" dirty="0" smtClean="0"/>
              <a:t>a</a:t>
            </a:r>
            <a:r>
              <a:rPr lang="en-US" altLang="zh-CN" baseline="-25000" dirty="0" smtClean="0"/>
              <a:t>1</a:t>
            </a:r>
            <a:r>
              <a:rPr lang="zh-CN" altLang="zh-CN" dirty="0" smtClean="0"/>
              <a:t>，</a:t>
            </a:r>
            <a:r>
              <a:rPr lang="en-US" altLang="zh-CN" dirty="0" smtClean="0"/>
              <a:t>…</a:t>
            </a:r>
            <a:r>
              <a:rPr lang="zh-CN" altLang="zh-CN" dirty="0" smtClean="0"/>
              <a:t>，</a:t>
            </a:r>
            <a:r>
              <a:rPr lang="en-US" altLang="zh-CN" dirty="0" smtClean="0"/>
              <a:t>a</a:t>
            </a:r>
            <a:r>
              <a:rPr lang="en-US" altLang="zh-CN" baseline="-25000" dirty="0" smtClean="0"/>
              <a:t>i-1</a:t>
            </a:r>
            <a:r>
              <a:rPr lang="zh-CN" altLang="zh-CN" dirty="0" smtClean="0"/>
              <a:t>，</a:t>
            </a:r>
            <a:r>
              <a:rPr lang="en-US" altLang="zh-CN" dirty="0" smtClean="0"/>
              <a:t>a</a:t>
            </a:r>
            <a:r>
              <a:rPr lang="en-US" altLang="zh-CN" baseline="-25000" dirty="0" smtClean="0"/>
              <a:t>i+1</a:t>
            </a:r>
            <a:r>
              <a:rPr lang="zh-CN" altLang="zh-CN" dirty="0" smtClean="0"/>
              <a:t>，</a:t>
            </a:r>
            <a:r>
              <a:rPr lang="en-US" altLang="zh-CN" dirty="0" smtClean="0"/>
              <a:t>…</a:t>
            </a:r>
            <a:r>
              <a:rPr lang="zh-CN" altLang="zh-CN" dirty="0" smtClean="0"/>
              <a:t>，</a:t>
            </a:r>
            <a:r>
              <a:rPr lang="en-US" altLang="zh-CN" dirty="0" smtClean="0"/>
              <a:t>a</a:t>
            </a:r>
            <a:r>
              <a:rPr lang="en-US" altLang="zh-CN" baseline="-25000" dirty="0" smtClean="0"/>
              <a:t>n</a:t>
            </a:r>
            <a:r>
              <a:rPr lang="zh-CN" altLang="zh-CN" dirty="0" smtClean="0"/>
              <a:t>）</a:t>
            </a:r>
            <a:endParaRPr lang="zh-CN" altLang="zh-CN" dirty="0"/>
          </a:p>
        </p:txBody>
      </p:sp>
      <p:sp>
        <p:nvSpPr>
          <p:cNvPr id="67" name="矩形 66"/>
          <p:cNvSpPr/>
          <p:nvPr/>
        </p:nvSpPr>
        <p:spPr>
          <a:xfrm>
            <a:off x="318053" y="4232844"/>
            <a:ext cx="8517834" cy="1477328"/>
          </a:xfrm>
          <a:prstGeom prst="rect">
            <a:avLst/>
          </a:prstGeom>
        </p:spPr>
        <p:txBody>
          <a:bodyPr wrap="square">
            <a:spAutoFit/>
          </a:bodyPr>
          <a:lstStyle/>
          <a:p>
            <a:r>
              <a:rPr lang="zh-CN" altLang="zh-CN" b="1" dirty="0" smtClean="0"/>
              <a:t>（</a:t>
            </a:r>
            <a:r>
              <a:rPr lang="en-US" altLang="zh-CN" b="1" dirty="0" smtClean="0"/>
              <a:t>2</a:t>
            </a:r>
            <a:r>
              <a:rPr lang="zh-CN" altLang="zh-CN" b="1" dirty="0" smtClean="0"/>
              <a:t>）顺序表插入操作过程</a:t>
            </a:r>
          </a:p>
          <a:p>
            <a:r>
              <a:rPr lang="en-US" altLang="zh-CN" dirty="0" smtClean="0"/>
              <a:t>         </a:t>
            </a:r>
            <a:r>
              <a:rPr lang="zh-CN" altLang="zh-CN" dirty="0" smtClean="0"/>
              <a:t>在顺序表中，结点的物理顺序必须和结点的逻辑顺序保持一致，因此必须将表中位置为</a:t>
            </a:r>
            <a:r>
              <a:rPr lang="en-US" altLang="zh-CN" dirty="0" smtClean="0"/>
              <a:t>n </a:t>
            </a:r>
            <a:r>
              <a:rPr lang="zh-CN" altLang="zh-CN" dirty="0" smtClean="0"/>
              <a:t>，</a:t>
            </a:r>
            <a:r>
              <a:rPr lang="en-US" altLang="zh-CN" dirty="0" smtClean="0"/>
              <a:t>n-1</a:t>
            </a:r>
            <a:r>
              <a:rPr lang="zh-CN" altLang="zh-CN" dirty="0" smtClean="0"/>
              <a:t>，</a:t>
            </a:r>
            <a:r>
              <a:rPr lang="en-US" altLang="zh-CN" dirty="0" smtClean="0"/>
              <a:t>…</a:t>
            </a:r>
            <a:r>
              <a:rPr lang="zh-CN" altLang="zh-CN" dirty="0" smtClean="0"/>
              <a:t>，</a:t>
            </a:r>
            <a:r>
              <a:rPr lang="en-US" altLang="zh-CN" dirty="0" err="1" smtClean="0"/>
              <a:t>i</a:t>
            </a:r>
            <a:r>
              <a:rPr lang="zh-CN" altLang="zh-CN" dirty="0" smtClean="0"/>
              <a:t>上的结点，依次后移到位置</a:t>
            </a:r>
            <a:r>
              <a:rPr lang="en-US" altLang="zh-CN" dirty="0" smtClean="0"/>
              <a:t>n+1</a:t>
            </a:r>
            <a:r>
              <a:rPr lang="zh-CN" altLang="zh-CN" dirty="0" smtClean="0"/>
              <a:t>，</a:t>
            </a:r>
            <a:r>
              <a:rPr lang="en-US" altLang="zh-CN" dirty="0" smtClean="0"/>
              <a:t>n</a:t>
            </a:r>
            <a:r>
              <a:rPr lang="zh-CN" altLang="zh-CN" dirty="0" smtClean="0"/>
              <a:t>，</a:t>
            </a:r>
            <a:r>
              <a:rPr lang="en-US" altLang="zh-CN" dirty="0" smtClean="0"/>
              <a:t>…</a:t>
            </a:r>
            <a:r>
              <a:rPr lang="zh-CN" altLang="zh-CN" dirty="0" smtClean="0"/>
              <a:t>，</a:t>
            </a:r>
            <a:r>
              <a:rPr lang="en-US" altLang="zh-CN" dirty="0" smtClean="0"/>
              <a:t>i+1</a:t>
            </a:r>
            <a:r>
              <a:rPr lang="zh-CN" altLang="zh-CN" dirty="0" smtClean="0"/>
              <a:t>上，空出第</a:t>
            </a:r>
            <a:r>
              <a:rPr lang="en-US" altLang="zh-CN" dirty="0" err="1" smtClean="0"/>
              <a:t>i</a:t>
            </a:r>
            <a:r>
              <a:rPr lang="zh-CN" altLang="zh-CN" dirty="0" smtClean="0"/>
              <a:t>个位置，然后在该位置上插入新结点</a:t>
            </a:r>
            <a:r>
              <a:rPr lang="en-US" altLang="zh-CN" dirty="0" smtClean="0"/>
              <a:t>e</a:t>
            </a:r>
            <a:r>
              <a:rPr lang="zh-CN" altLang="zh-CN" dirty="0" smtClean="0"/>
              <a:t>。仅当插入位置</a:t>
            </a:r>
            <a:r>
              <a:rPr lang="en-US" altLang="zh-CN" dirty="0" err="1" smtClean="0"/>
              <a:t>i</a:t>
            </a:r>
            <a:r>
              <a:rPr lang="en-US" altLang="zh-CN" dirty="0" smtClean="0"/>
              <a:t>=n+1</a:t>
            </a:r>
            <a:r>
              <a:rPr lang="zh-CN" altLang="zh-CN" dirty="0" smtClean="0"/>
              <a:t>时，才无须移动结点，直接将</a:t>
            </a:r>
            <a:r>
              <a:rPr lang="en-US" altLang="zh-CN" dirty="0" smtClean="0"/>
              <a:t>e</a:t>
            </a:r>
            <a:r>
              <a:rPr lang="zh-CN" altLang="zh-CN" dirty="0" smtClean="0"/>
              <a:t>插入表的末尾。如图</a:t>
            </a:r>
            <a:r>
              <a:rPr lang="en-US" altLang="zh-CN" dirty="0" smtClean="0"/>
              <a:t>2.3</a:t>
            </a:r>
            <a:r>
              <a:rPr lang="zh-CN" altLang="zh-CN" dirty="0" smtClean="0"/>
              <a:t>所示。</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2.3 .2 </a:t>
            </a:r>
            <a:r>
              <a:rPr lang="zh-CN" altLang="zh-CN" sz="2400" b="1" dirty="0" smtClean="0">
                <a:solidFill>
                  <a:schemeClr val="bg1"/>
                </a:solidFill>
                <a:latin typeface="微软雅黑" panose="020B0503020204020204" pitchFamily="34" charset="-122"/>
                <a:ea typeface="微软雅黑" panose="020B0503020204020204" pitchFamily="34" charset="-122"/>
              </a:rPr>
              <a:t>顺序表的基本运算实现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pic>
        <p:nvPicPr>
          <p:cNvPr id="1026" name="Picture 2"/>
          <p:cNvPicPr>
            <a:picLocks noChangeAspect="1" noChangeArrowheads="1"/>
          </p:cNvPicPr>
          <p:nvPr/>
        </p:nvPicPr>
        <p:blipFill>
          <a:blip r:embed="rId3" cstate="print"/>
          <a:srcRect r="10170"/>
          <a:stretch>
            <a:fillRect/>
          </a:stretch>
        </p:blipFill>
        <p:spPr bwMode="auto">
          <a:xfrm>
            <a:off x="1524000" y="1151170"/>
            <a:ext cx="6019799" cy="4035061"/>
          </a:xfrm>
          <a:prstGeom prst="rect">
            <a:avLst/>
          </a:prstGeom>
          <a:noFill/>
          <a:ln w="9525">
            <a:noFill/>
            <a:miter lim="800000"/>
            <a:headEnd/>
            <a:tailEnd/>
          </a:ln>
        </p:spPr>
      </p:pic>
      <p:sp>
        <p:nvSpPr>
          <p:cNvPr id="1027" name="Rectangle 3"/>
          <p:cNvSpPr>
            <a:spLocks noChangeArrowheads="1"/>
          </p:cNvSpPr>
          <p:nvPr/>
        </p:nvSpPr>
        <p:spPr bwMode="auto">
          <a:xfrm>
            <a:off x="411480" y="5067926"/>
            <a:ext cx="8341995"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lang="zh-CN" altLang="en-US" sz="1600" dirty="0" smtClean="0">
                <a:latin typeface="Arial" pitchFamily="34" charset="0"/>
                <a:ea typeface="黑体" pitchFamily="49" charset="-122"/>
                <a:cs typeface="Times New Roman" pitchFamily="18" charset="0"/>
              </a:rPr>
              <a:t>注意：</a:t>
            </a:r>
          </a:p>
          <a:p>
            <a:pPr indent="0" rtl="0" eaLnBrk="0" hangingPunct="0">
              <a:lnSpc>
                <a:spcPct val="150000"/>
              </a:lnSpc>
              <a:buFontTx/>
              <a:buChar char="•"/>
            </a:pPr>
            <a:r>
              <a:rPr lang="zh-CN" altLang="en-US" sz="1600" dirty="0" smtClean="0">
                <a:latin typeface="Arial" pitchFamily="34" charset="0"/>
                <a:ea typeface="黑体" pitchFamily="49" charset="-122"/>
                <a:cs typeface="Times New Roman" pitchFamily="18" charset="0"/>
              </a:rPr>
              <a:t>当</a:t>
            </a:r>
            <a:r>
              <a:rPr lang="en-US" altLang="zh-CN" sz="1600" dirty="0" smtClean="0">
                <a:latin typeface="Arial" pitchFamily="34" charset="0"/>
                <a:ea typeface="黑体" pitchFamily="49" charset="-122"/>
                <a:cs typeface="Times New Roman" pitchFamily="18" charset="0"/>
              </a:rPr>
              <a:t>L.length≤0</a:t>
            </a:r>
            <a:r>
              <a:rPr lang="zh-CN" altLang="en-US" sz="1600" dirty="0" smtClean="0">
                <a:latin typeface="Arial" pitchFamily="34" charset="0"/>
                <a:ea typeface="黑体" pitchFamily="49" charset="-122"/>
                <a:cs typeface="Times New Roman" pitchFamily="18" charset="0"/>
              </a:rPr>
              <a:t>时，表为空，不可做删除操作。</a:t>
            </a:r>
          </a:p>
          <a:p>
            <a:pPr indent="0" rtl="0" eaLnBrk="0" hangingPunct="0">
              <a:lnSpc>
                <a:spcPct val="150000"/>
              </a:lnSpc>
              <a:buFontTx/>
              <a:buChar char="•"/>
            </a:pPr>
            <a:r>
              <a:rPr lang="zh-CN" altLang="en-US" sz="1600" dirty="0" smtClean="0">
                <a:latin typeface="Arial" pitchFamily="34" charset="0"/>
                <a:ea typeface="黑体" pitchFamily="49" charset="-122"/>
                <a:cs typeface="Times New Roman" pitchFamily="18" charset="0"/>
              </a:rPr>
              <a:t>当要删除元素的位置</a:t>
            </a:r>
            <a:r>
              <a:rPr lang="en-US" altLang="zh-CN" sz="1600" dirty="0" err="1" smtClean="0">
                <a:latin typeface="Arial" pitchFamily="34" charset="0"/>
                <a:ea typeface="黑体" pitchFamily="49" charset="-122"/>
                <a:cs typeface="Times New Roman" pitchFamily="18" charset="0"/>
              </a:rPr>
              <a:t>i</a:t>
            </a:r>
            <a:r>
              <a:rPr lang="zh-CN" altLang="en-US" sz="1600" dirty="0" smtClean="0">
                <a:latin typeface="Arial" pitchFamily="34" charset="0"/>
                <a:ea typeface="黑体" pitchFamily="49" charset="-122"/>
                <a:cs typeface="Times New Roman" pitchFamily="18" charset="0"/>
              </a:rPr>
              <a:t>不在表长范围（即</a:t>
            </a:r>
            <a:r>
              <a:rPr lang="en-US" altLang="zh-CN" sz="1600" dirty="0" err="1" smtClean="0">
                <a:latin typeface="Arial" pitchFamily="34" charset="0"/>
                <a:ea typeface="黑体" pitchFamily="49" charset="-122"/>
                <a:cs typeface="Times New Roman" pitchFamily="18" charset="0"/>
              </a:rPr>
              <a:t>i</a:t>
            </a:r>
            <a:r>
              <a:rPr lang="zh-CN" altLang="en-US" sz="1600" dirty="0" smtClean="0">
                <a:latin typeface="Arial" pitchFamily="34" charset="0"/>
                <a:ea typeface="黑体" pitchFamily="49" charset="-122"/>
                <a:cs typeface="Times New Roman" pitchFamily="18" charset="0"/>
              </a:rPr>
              <a:t>＜</a:t>
            </a:r>
            <a:r>
              <a:rPr lang="en-US" altLang="zh-CN" sz="1600" dirty="0" smtClean="0">
                <a:latin typeface="Arial" pitchFamily="34" charset="0"/>
                <a:ea typeface="黑体" pitchFamily="49" charset="-122"/>
                <a:cs typeface="Times New Roman" pitchFamily="18" charset="0"/>
              </a:rPr>
              <a:t>1</a:t>
            </a:r>
            <a:r>
              <a:rPr lang="zh-CN" altLang="en-US" sz="1600" dirty="0" smtClean="0">
                <a:latin typeface="Arial" pitchFamily="34" charset="0"/>
                <a:ea typeface="黑体" pitchFamily="49" charset="-122"/>
                <a:cs typeface="Times New Roman" pitchFamily="18" charset="0"/>
              </a:rPr>
              <a:t>或</a:t>
            </a:r>
            <a:r>
              <a:rPr lang="en-US" altLang="zh-CN" sz="1600" dirty="0" err="1" smtClean="0">
                <a:latin typeface="Arial" pitchFamily="34" charset="0"/>
                <a:ea typeface="黑体" pitchFamily="49" charset="-122"/>
                <a:cs typeface="Times New Roman" pitchFamily="18" charset="0"/>
              </a:rPr>
              <a:t>i</a:t>
            </a:r>
            <a:r>
              <a:rPr lang="zh-CN" altLang="en-US" sz="1600" dirty="0" smtClean="0">
                <a:latin typeface="Arial" pitchFamily="34" charset="0"/>
                <a:ea typeface="黑体" pitchFamily="49" charset="-122"/>
                <a:cs typeface="Times New Roman" pitchFamily="18" charset="0"/>
              </a:rPr>
              <a:t>＞</a:t>
            </a:r>
            <a:r>
              <a:rPr lang="en-US" altLang="zh-CN" sz="1600" dirty="0" err="1" smtClean="0">
                <a:latin typeface="Arial" pitchFamily="34" charset="0"/>
                <a:ea typeface="黑体" pitchFamily="49" charset="-122"/>
                <a:cs typeface="Times New Roman" pitchFamily="18" charset="0"/>
              </a:rPr>
              <a:t>L.length</a:t>
            </a:r>
            <a:r>
              <a:rPr lang="zh-CN" altLang="en-US" sz="1600" dirty="0" smtClean="0">
                <a:latin typeface="Arial" pitchFamily="34" charset="0"/>
                <a:ea typeface="黑体" pitchFamily="49" charset="-122"/>
                <a:cs typeface="Times New Roman" pitchFamily="18" charset="0"/>
              </a:rPr>
              <a:t>）时，为非法位置，不能做正常的删除操作。</a:t>
            </a:r>
            <a:endParaRPr lang="zh-CN" altLang="en-US" sz="1600" dirty="0" smtClean="0">
              <a:latin typeface="Arial" pitchFamily="34" charset="0"/>
              <a:ea typeface="黑体" pitchFamily="49"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2.3 .2 </a:t>
            </a:r>
            <a:r>
              <a:rPr lang="zh-CN" altLang="zh-CN" sz="2400" b="1" dirty="0" smtClean="0">
                <a:solidFill>
                  <a:schemeClr val="bg1"/>
                </a:solidFill>
                <a:latin typeface="微软雅黑" panose="020B0503020204020204" pitchFamily="34" charset="-122"/>
                <a:ea typeface="微软雅黑" panose="020B0503020204020204" pitchFamily="34" charset="-122"/>
              </a:rPr>
              <a:t>顺序表的基本运算实现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27" name="Rectangle 3"/>
          <p:cNvSpPr>
            <a:spLocks noChangeArrowheads="1"/>
          </p:cNvSpPr>
          <p:nvPr/>
        </p:nvSpPr>
        <p:spPr bwMode="auto">
          <a:xfrm>
            <a:off x="563880" y="986553"/>
            <a:ext cx="8341995"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b="1" dirty="0" smtClean="0"/>
              <a:t>（</a:t>
            </a:r>
            <a:r>
              <a:rPr lang="en-US" altLang="zh-CN" b="1" dirty="0" smtClean="0"/>
              <a:t>3</a:t>
            </a:r>
            <a:r>
              <a:rPr lang="zh-CN" altLang="zh-CN" b="1" dirty="0" smtClean="0"/>
              <a:t>）在整型顺序表中删除某位置上的元素。具体算法描述如下：</a:t>
            </a:r>
          </a:p>
          <a:p>
            <a:r>
              <a:rPr lang="en-US" altLang="zh-CN" sz="1600" b="1" dirty="0" smtClean="0"/>
              <a:t>public</a:t>
            </a:r>
            <a:r>
              <a:rPr lang="en-US" altLang="zh-CN" sz="1600" dirty="0" smtClean="0"/>
              <a:t> </a:t>
            </a:r>
            <a:r>
              <a:rPr lang="en-US" altLang="zh-CN" sz="1600" b="1" dirty="0" smtClean="0"/>
              <a:t>class</a:t>
            </a:r>
            <a:r>
              <a:rPr lang="en-US" altLang="zh-CN" sz="1600" dirty="0" smtClean="0"/>
              <a:t> </a:t>
            </a:r>
            <a:r>
              <a:rPr lang="en-US" altLang="zh-CN" sz="1600" dirty="0" err="1" smtClean="0"/>
              <a:t>LineList</a:t>
            </a:r>
            <a:r>
              <a:rPr lang="en-US" altLang="zh-CN" sz="1600" dirty="0" smtClean="0"/>
              <a:t> {</a:t>
            </a:r>
            <a:endParaRPr lang="zh-CN" altLang="zh-CN" sz="1600" dirty="0" smtClean="0"/>
          </a:p>
          <a:p>
            <a:r>
              <a:rPr lang="en-US" altLang="zh-CN" sz="1600" dirty="0" smtClean="0"/>
              <a:t>    ……</a:t>
            </a:r>
            <a:endParaRPr lang="zh-CN" altLang="zh-CN" sz="1600" dirty="0" smtClean="0"/>
          </a:p>
          <a:p>
            <a:r>
              <a:rPr lang="en-US" altLang="zh-CN" sz="1600" dirty="0" smtClean="0"/>
              <a:t>    </a:t>
            </a:r>
            <a:r>
              <a:rPr lang="en-US" altLang="zh-CN" sz="1600" b="1" dirty="0" smtClean="0"/>
              <a:t>public</a:t>
            </a:r>
            <a:r>
              <a:rPr lang="en-US" altLang="zh-CN" sz="1600" dirty="0" smtClean="0"/>
              <a:t> </a:t>
            </a:r>
            <a:r>
              <a:rPr lang="en-US" altLang="zh-CN" sz="1600" b="1" dirty="0" err="1" smtClean="0"/>
              <a:t>boolean</a:t>
            </a:r>
            <a:r>
              <a:rPr lang="en-US" altLang="zh-CN" sz="1600" dirty="0" smtClean="0"/>
              <a:t> delete(</a:t>
            </a:r>
            <a:r>
              <a:rPr lang="en-US" altLang="zh-CN" sz="1600" b="1" dirty="0" err="1" smtClean="0"/>
              <a:t>int</a:t>
            </a:r>
            <a:r>
              <a:rPr lang="en-US" altLang="zh-CN" sz="1600" dirty="0" smtClean="0"/>
              <a:t> </a:t>
            </a:r>
            <a:r>
              <a:rPr lang="en-US" altLang="zh-CN" sz="1600" dirty="0" err="1" smtClean="0"/>
              <a:t>i</a:t>
            </a:r>
            <a:r>
              <a:rPr lang="en-US" altLang="zh-CN" sz="1600" dirty="0" smtClean="0"/>
              <a:t>){</a:t>
            </a:r>
            <a:endParaRPr lang="zh-CN" altLang="zh-CN" sz="1600" dirty="0" smtClean="0"/>
          </a:p>
          <a:p>
            <a:r>
              <a:rPr lang="en-US" altLang="zh-CN" sz="1600" dirty="0" smtClean="0"/>
              <a:t>        </a:t>
            </a:r>
            <a:r>
              <a:rPr lang="en-US" altLang="zh-CN" sz="1600" b="1" dirty="0" err="1" smtClean="0"/>
              <a:t>int</a:t>
            </a:r>
            <a:r>
              <a:rPr lang="en-US" altLang="zh-CN" sz="1600" dirty="0" smtClean="0"/>
              <a:t> j;</a:t>
            </a:r>
            <a:endParaRPr lang="zh-CN" altLang="zh-CN" sz="1600" dirty="0" smtClean="0"/>
          </a:p>
          <a:p>
            <a:r>
              <a:rPr lang="en-US" altLang="zh-CN" sz="1600" dirty="0" smtClean="0"/>
              <a:t>        </a:t>
            </a:r>
            <a:r>
              <a:rPr lang="en-US" altLang="zh-CN" sz="1600" b="1" dirty="0" smtClean="0"/>
              <a:t>if</a:t>
            </a:r>
            <a:r>
              <a:rPr lang="en-US" altLang="zh-CN" sz="1600" dirty="0" smtClean="0"/>
              <a:t>(length&lt;0){             //</a:t>
            </a:r>
            <a:r>
              <a:rPr lang="zh-CN" altLang="zh-CN" sz="1600" dirty="0" smtClean="0"/>
              <a:t>表为空</a:t>
            </a:r>
            <a:r>
              <a:rPr lang="en-US" altLang="zh-CN" sz="1600" dirty="0" smtClean="0"/>
              <a:t>,</a:t>
            </a:r>
            <a:r>
              <a:rPr lang="zh-CN" altLang="zh-CN" sz="1600" dirty="0" smtClean="0"/>
              <a:t>不能删除</a:t>
            </a:r>
          </a:p>
          <a:p>
            <a:r>
              <a:rPr lang="en-US" altLang="zh-CN" sz="1600" dirty="0" smtClean="0"/>
              <a:t>            </a:t>
            </a:r>
            <a:r>
              <a:rPr lang="en-US" altLang="zh-CN" sz="1600" dirty="0" err="1" smtClean="0"/>
              <a:t>System.</a:t>
            </a:r>
            <a:r>
              <a:rPr lang="en-US" altLang="zh-CN" sz="1600" i="1" dirty="0" err="1" smtClean="0"/>
              <a:t>out</a:t>
            </a:r>
            <a:r>
              <a:rPr lang="en-US" altLang="zh-CN" sz="1600" dirty="0" err="1" smtClean="0"/>
              <a:t>.println</a:t>
            </a:r>
            <a:r>
              <a:rPr lang="en-US" altLang="zh-CN" sz="1600" dirty="0" smtClean="0"/>
              <a:t>("The table is null");</a:t>
            </a:r>
            <a:endParaRPr lang="zh-CN" altLang="zh-CN" sz="1600" dirty="0" smtClean="0"/>
          </a:p>
          <a:p>
            <a:r>
              <a:rPr lang="en-US" altLang="zh-CN" sz="1600" dirty="0" smtClean="0"/>
              <a:t>            </a:t>
            </a:r>
            <a:r>
              <a:rPr lang="en-US" altLang="zh-CN" sz="1600" b="1" dirty="0" smtClean="0"/>
              <a:t>return</a:t>
            </a:r>
            <a:r>
              <a:rPr lang="en-US" altLang="zh-CN" sz="1600" dirty="0" smtClean="0"/>
              <a:t> </a:t>
            </a:r>
            <a:r>
              <a:rPr lang="en-US" altLang="zh-CN" sz="1600" b="1" dirty="0" smtClean="0"/>
              <a:t>false</a:t>
            </a:r>
            <a:r>
              <a:rPr lang="en-US" altLang="zh-CN" sz="1600" dirty="0" smtClean="0"/>
              <a:t>;</a:t>
            </a:r>
            <a:endParaRPr lang="zh-CN" altLang="zh-CN" sz="1600" dirty="0" smtClean="0"/>
          </a:p>
          <a:p>
            <a:r>
              <a:rPr lang="en-US" altLang="zh-CN" sz="1600" dirty="0" smtClean="0"/>
              <a:t>        }</a:t>
            </a:r>
            <a:endParaRPr lang="zh-CN" altLang="zh-CN" sz="1600" dirty="0" smtClean="0"/>
          </a:p>
          <a:p>
            <a:r>
              <a:rPr lang="en-US" altLang="zh-CN" sz="1600" dirty="0" smtClean="0"/>
              <a:t>        </a:t>
            </a:r>
            <a:r>
              <a:rPr lang="en-US" altLang="zh-CN" sz="1600" b="1" dirty="0" smtClean="0"/>
              <a:t>if</a:t>
            </a:r>
            <a:r>
              <a:rPr lang="en-US" altLang="zh-CN" sz="1600" dirty="0" smtClean="0"/>
              <a:t>(</a:t>
            </a:r>
            <a:r>
              <a:rPr lang="en-US" altLang="zh-CN" sz="1600" dirty="0" err="1" smtClean="0"/>
              <a:t>i</a:t>
            </a:r>
            <a:r>
              <a:rPr lang="en-US" altLang="zh-CN" sz="1600" dirty="0" smtClean="0"/>
              <a:t>&lt;1||</a:t>
            </a:r>
            <a:r>
              <a:rPr lang="en-US" altLang="zh-CN" sz="1600" dirty="0" err="1" smtClean="0"/>
              <a:t>i</a:t>
            </a:r>
            <a:r>
              <a:rPr lang="en-US" altLang="zh-CN" sz="1600" dirty="0" smtClean="0"/>
              <a:t>&gt;length){    //</a:t>
            </a:r>
            <a:r>
              <a:rPr lang="zh-CN" altLang="zh-CN" sz="1600" dirty="0" smtClean="0"/>
              <a:t>检查删除位置是否存在</a:t>
            </a:r>
          </a:p>
          <a:p>
            <a:r>
              <a:rPr lang="en-US" altLang="zh-CN" sz="1600" dirty="0" smtClean="0"/>
              <a:t>            </a:t>
            </a:r>
            <a:r>
              <a:rPr lang="en-US" altLang="zh-CN" sz="1600" dirty="0" err="1" smtClean="0"/>
              <a:t>System.</a:t>
            </a:r>
            <a:r>
              <a:rPr lang="en-US" altLang="zh-CN" sz="1600" i="1" dirty="0" err="1" smtClean="0"/>
              <a:t>out</a:t>
            </a:r>
            <a:r>
              <a:rPr lang="en-US" altLang="zh-CN" sz="1600" dirty="0" err="1" smtClean="0"/>
              <a:t>.println</a:t>
            </a:r>
            <a:r>
              <a:rPr lang="en-US" altLang="zh-CN" sz="1600" dirty="0" smtClean="0"/>
              <a:t>("The position is mistake.");</a:t>
            </a:r>
            <a:endParaRPr lang="zh-CN" altLang="zh-CN" sz="1600" dirty="0" smtClean="0"/>
          </a:p>
          <a:p>
            <a:r>
              <a:rPr lang="en-US" altLang="zh-CN" sz="1600" dirty="0" smtClean="0"/>
              <a:t>            </a:t>
            </a:r>
            <a:r>
              <a:rPr lang="en-US" altLang="zh-CN" sz="1600" b="1" dirty="0" smtClean="0"/>
              <a:t>return</a:t>
            </a:r>
            <a:r>
              <a:rPr lang="en-US" altLang="zh-CN" sz="1600" dirty="0" smtClean="0"/>
              <a:t> </a:t>
            </a:r>
            <a:r>
              <a:rPr lang="en-US" altLang="zh-CN" sz="1600" b="1" dirty="0" smtClean="0"/>
              <a:t>false</a:t>
            </a:r>
            <a:r>
              <a:rPr lang="en-US" altLang="zh-CN" sz="1600" dirty="0" smtClean="0"/>
              <a:t>;</a:t>
            </a:r>
            <a:endParaRPr lang="zh-CN" altLang="zh-CN" sz="1600" dirty="0" smtClean="0"/>
          </a:p>
          <a:p>
            <a:r>
              <a:rPr lang="en-US" altLang="zh-CN" sz="1600" dirty="0" smtClean="0"/>
              <a:t>        }</a:t>
            </a:r>
            <a:endParaRPr lang="zh-CN" altLang="zh-CN" sz="1600" dirty="0" smtClean="0"/>
          </a:p>
          <a:p>
            <a:r>
              <a:rPr lang="en-US" altLang="zh-CN" sz="1600" dirty="0" smtClean="0"/>
              <a:t>        </a:t>
            </a:r>
            <a:r>
              <a:rPr lang="en-US" altLang="zh-CN" sz="1600" b="1" dirty="0" smtClean="0"/>
              <a:t>for</a:t>
            </a:r>
            <a:r>
              <a:rPr lang="en-US" altLang="zh-CN" sz="1600" dirty="0" smtClean="0"/>
              <a:t>(j=</a:t>
            </a:r>
            <a:r>
              <a:rPr lang="en-US" altLang="zh-CN" sz="1600" dirty="0" err="1" smtClean="0"/>
              <a:t>i;j</a:t>
            </a:r>
            <a:r>
              <a:rPr lang="en-US" altLang="zh-CN" sz="1600" dirty="0" smtClean="0"/>
              <a:t>&lt;</a:t>
            </a:r>
            <a:r>
              <a:rPr lang="en-US" altLang="zh-CN" sz="1600" dirty="0" err="1" smtClean="0"/>
              <a:t>length;j</a:t>
            </a:r>
            <a:r>
              <a:rPr lang="en-US" altLang="zh-CN" sz="1600" dirty="0" smtClean="0"/>
              <a:t>++){</a:t>
            </a:r>
            <a:endParaRPr lang="zh-CN" altLang="zh-CN" sz="1600" dirty="0" smtClean="0"/>
          </a:p>
          <a:p>
            <a:r>
              <a:rPr lang="en-US" altLang="zh-CN" sz="1600" dirty="0" smtClean="0"/>
              <a:t>            data[j] = data[j+1];</a:t>
            </a:r>
            <a:endParaRPr lang="zh-CN" altLang="zh-CN" sz="1600" dirty="0" smtClean="0"/>
          </a:p>
          <a:p>
            <a:r>
              <a:rPr lang="en-US" altLang="zh-CN" sz="1600" dirty="0" smtClean="0"/>
              <a:t>            length --;</a:t>
            </a:r>
            <a:endParaRPr lang="zh-CN" altLang="zh-CN" sz="1600" dirty="0" smtClean="0"/>
          </a:p>
          <a:p>
            <a:r>
              <a:rPr lang="en-US" altLang="zh-CN" sz="1600" dirty="0" smtClean="0"/>
              <a:t>        }</a:t>
            </a:r>
            <a:endParaRPr lang="zh-CN" altLang="zh-CN" sz="1600" dirty="0" smtClean="0"/>
          </a:p>
          <a:p>
            <a:r>
              <a:rPr lang="en-US" altLang="zh-CN" sz="1600" dirty="0" smtClean="0"/>
              <a:t>        </a:t>
            </a:r>
            <a:r>
              <a:rPr lang="en-US" altLang="zh-CN" sz="1600" b="1" dirty="0" smtClean="0"/>
              <a:t>return</a:t>
            </a:r>
            <a:r>
              <a:rPr lang="en-US" altLang="zh-CN" sz="1600" dirty="0" smtClean="0"/>
              <a:t> </a:t>
            </a:r>
            <a:r>
              <a:rPr lang="en-US" altLang="zh-CN" sz="1600" b="1" dirty="0" smtClean="0"/>
              <a:t>true</a:t>
            </a:r>
            <a:r>
              <a:rPr lang="en-US" altLang="zh-CN" sz="1600" dirty="0" smtClean="0"/>
              <a:t>;</a:t>
            </a:r>
            <a:endParaRPr lang="zh-CN" altLang="zh-CN" sz="1600" dirty="0" smtClean="0"/>
          </a:p>
          <a:p>
            <a:r>
              <a:rPr lang="en-US" altLang="zh-CN" sz="1600" dirty="0" smtClean="0"/>
              <a:t>    }</a:t>
            </a:r>
            <a:endParaRPr lang="zh-CN" altLang="zh-CN" sz="1600" dirty="0" smtClean="0"/>
          </a:p>
          <a:p>
            <a:r>
              <a:rPr lang="en-US" altLang="zh-CN" sz="1600" dirty="0" smtClean="0"/>
              <a:t>}</a:t>
            </a:r>
            <a:endParaRPr lang="zh-CN" altLang="zh-CN" sz="1600"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42" name="组合 276"/>
          <p:cNvGrpSpPr/>
          <p:nvPr/>
        </p:nvGrpSpPr>
        <p:grpSpPr>
          <a:xfrm>
            <a:off x="393021" y="799916"/>
            <a:ext cx="5669844" cy="857555"/>
            <a:chOff x="2553958" y="533156"/>
            <a:chExt cx="4674694" cy="857348"/>
          </a:xfrm>
        </p:grpSpPr>
        <p:sp>
          <p:nvSpPr>
            <p:cNvPr id="2" name="圆角矩形 1"/>
            <p:cNvSpPr/>
            <p:nvPr/>
          </p:nvSpPr>
          <p:spPr>
            <a:xfrm>
              <a:off x="2553958" y="533156"/>
              <a:ext cx="4195065" cy="857348"/>
            </a:xfrm>
            <a:prstGeom prst="roundRect">
              <a:avLst>
                <a:gd name="adj" fmla="val 42279"/>
              </a:avLst>
            </a:prstGeom>
            <a:solidFill>
              <a:srgbClr val="4971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346" name="文本框 2"/>
            <p:cNvSpPr txBox="1"/>
            <p:nvPr/>
          </p:nvSpPr>
          <p:spPr>
            <a:xfrm>
              <a:off x="2805245" y="540063"/>
              <a:ext cx="1922736" cy="830801"/>
            </a:xfrm>
            <a:prstGeom prst="rect">
              <a:avLst/>
            </a:prstGeom>
            <a:noFill/>
            <a:ln w="9525">
              <a:noFill/>
            </a:ln>
          </p:spPr>
          <p:txBody>
            <a:bodyPr wrap="square">
              <a:spAutoFit/>
            </a:bodyPr>
            <a:lstStyle/>
            <a:p>
              <a:pPr lvl="0" eaLnBrk="1" hangingPunct="1"/>
              <a:r>
                <a:rPr lang="zh-CN" altLang="en-US" sz="4800" b="1" dirty="0" smtClean="0">
                  <a:solidFill>
                    <a:srgbClr val="FFFFFF"/>
                  </a:solidFill>
                  <a:latin typeface="微软雅黑" panose="020B0503020204020204" pitchFamily="34" charset="-122"/>
                  <a:ea typeface="微软雅黑" panose="020B0503020204020204" pitchFamily="34" charset="-122"/>
                </a:rPr>
                <a:t>模块</a:t>
              </a:r>
              <a:r>
                <a:rPr lang="en-US" altLang="zh-CN" sz="4800" b="1" dirty="0" smtClean="0">
                  <a:solidFill>
                    <a:srgbClr val="FFFFFF"/>
                  </a:solidFill>
                  <a:latin typeface="微软雅黑" panose="020B0503020204020204" pitchFamily="34" charset="-122"/>
                  <a:ea typeface="微软雅黑" panose="020B0503020204020204" pitchFamily="34" charset="-122"/>
                </a:rPr>
                <a:t>2</a:t>
              </a:r>
              <a:endParaRPr lang="zh-CN" altLang="en-US" sz="4800" b="1" dirty="0">
                <a:solidFill>
                  <a:srgbClr val="FFFFFF"/>
                </a:solidFill>
                <a:latin typeface="微软雅黑" panose="020B0503020204020204" pitchFamily="34" charset="-122"/>
                <a:ea typeface="微软雅黑" panose="020B0503020204020204" pitchFamily="34" charset="-122"/>
              </a:endParaRPr>
            </a:p>
          </p:txBody>
        </p:sp>
        <p:sp>
          <p:nvSpPr>
            <p:cNvPr id="10348" name="文本框 228"/>
            <p:cNvSpPr txBox="1"/>
            <p:nvPr/>
          </p:nvSpPr>
          <p:spPr>
            <a:xfrm>
              <a:off x="4658310" y="543608"/>
              <a:ext cx="2570342" cy="830796"/>
            </a:xfrm>
            <a:prstGeom prst="rect">
              <a:avLst/>
            </a:prstGeom>
            <a:noFill/>
            <a:ln w="9525">
              <a:noFill/>
            </a:ln>
          </p:spPr>
          <p:txBody>
            <a:bodyPr wrap="square">
              <a:spAutoFit/>
            </a:bodyPr>
            <a:lstStyle/>
            <a:p>
              <a:pPr lvl="0" eaLnBrk="1" hangingPunct="1"/>
              <a:r>
                <a:rPr lang="zh-CN" altLang="en-US" sz="4800" b="1" dirty="0" smtClean="0">
                  <a:solidFill>
                    <a:srgbClr val="FFFFFF"/>
                  </a:solidFill>
                  <a:latin typeface="微软雅黑" panose="020B0503020204020204" pitchFamily="34" charset="-122"/>
                  <a:ea typeface="微软雅黑" panose="020B0503020204020204" pitchFamily="34" charset="-122"/>
                </a:rPr>
                <a:t>线性表</a:t>
              </a:r>
              <a:endParaRPr lang="zh-CN" altLang="en-US" sz="4800" b="1" dirty="0">
                <a:solidFill>
                  <a:srgbClr val="FFFFFF"/>
                </a:solidFill>
                <a:latin typeface="微软雅黑" panose="020B0503020204020204" pitchFamily="34" charset="-122"/>
                <a:ea typeface="微软雅黑" panose="020B0503020204020204" pitchFamily="34" charset="-122"/>
              </a:endParaRPr>
            </a:p>
          </p:txBody>
        </p:sp>
      </p:grpSp>
      <p:grpSp>
        <p:nvGrpSpPr>
          <p:cNvPr id="10243" name="组合 3"/>
          <p:cNvGrpSpPr/>
          <p:nvPr/>
        </p:nvGrpSpPr>
        <p:grpSpPr>
          <a:xfrm>
            <a:off x="3895725" y="2180778"/>
            <a:ext cx="4618038" cy="657225"/>
            <a:chOff x="1755728" y="2313715"/>
            <a:chExt cx="5268126" cy="748291"/>
          </a:xfrm>
        </p:grpSpPr>
        <p:sp>
          <p:nvSpPr>
            <p:cNvPr id="231" name="矩形 230"/>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0" name="矩形 229"/>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3" name="矩形 232"/>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2" name="矩形 231"/>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343" name="文本框 234"/>
            <p:cNvSpPr txBox="1"/>
            <p:nvPr/>
          </p:nvSpPr>
          <p:spPr>
            <a:xfrm rot="21591943">
              <a:off x="3316366" y="2412065"/>
              <a:ext cx="3595271" cy="595718"/>
            </a:xfrm>
            <a:prstGeom prst="rect">
              <a:avLst/>
            </a:prstGeom>
            <a:noFill/>
            <a:ln w="9525">
              <a:noFill/>
            </a:ln>
          </p:spPr>
          <p:txBody>
            <a:bodyPr>
              <a:spAutoFit/>
            </a:bodyPr>
            <a:lstStyle/>
            <a:p>
              <a:pPr lvl="0" eaLnBrk="1" hangingPunct="1"/>
              <a:r>
                <a:rPr lang="zh-CN" altLang="en-US" sz="2800" b="1" dirty="0" smtClean="0">
                  <a:solidFill>
                    <a:srgbClr val="404040"/>
                  </a:solidFill>
                  <a:latin typeface="微软雅黑" panose="020B0503020204020204" pitchFamily="34" charset="-122"/>
                  <a:ea typeface="微软雅黑" panose="020B0503020204020204" pitchFamily="34" charset="-122"/>
                </a:rPr>
                <a:t>实例引入</a:t>
              </a:r>
              <a:endParaRPr lang="zh-CN" altLang="en-US" sz="2800" b="1" dirty="0">
                <a:solidFill>
                  <a:srgbClr val="404040"/>
                </a:solidFill>
                <a:latin typeface="微软雅黑" panose="020B0503020204020204" pitchFamily="34" charset="-122"/>
                <a:ea typeface="微软雅黑" panose="020B0503020204020204" pitchFamily="34" charset="-122"/>
              </a:endParaRPr>
            </a:p>
          </p:txBody>
        </p:sp>
        <p:sp>
          <p:nvSpPr>
            <p:cNvPr id="10344" name="文本框 235"/>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a:solidFill>
                    <a:srgbClr val="FFFFFF"/>
                  </a:solidFill>
                  <a:latin typeface="微软雅黑" panose="020B0503020204020204" pitchFamily="34" charset="-122"/>
                  <a:ea typeface="微软雅黑" panose="020B0503020204020204" pitchFamily="34" charset="-122"/>
                </a:rPr>
                <a:t>1</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0244" name="组合 4"/>
          <p:cNvGrpSpPr/>
          <p:nvPr/>
        </p:nvGrpSpPr>
        <p:grpSpPr>
          <a:xfrm>
            <a:off x="0" y="3267075"/>
            <a:ext cx="4567238" cy="3590925"/>
            <a:chOff x="0" y="1296140"/>
            <a:chExt cx="7075503" cy="5561861"/>
          </a:xfrm>
        </p:grpSpPr>
        <p:sp>
          <p:nvSpPr>
            <p:cNvPr id="14" name="任意多边形 13"/>
            <p:cNvSpPr/>
            <p:nvPr/>
          </p:nvSpPr>
          <p:spPr>
            <a:xfrm>
              <a:off x="0" y="1682862"/>
              <a:ext cx="7075503" cy="5175139"/>
            </a:xfrm>
            <a:custGeom>
              <a:avLst/>
              <a:gdLst>
                <a:gd name="connsiteX0" fmla="*/ 1736233 w 7075503"/>
                <a:gd name="connsiteY0" fmla="*/ 0 h 5175139"/>
                <a:gd name="connsiteX1" fmla="*/ 7075503 w 7075503"/>
                <a:gd name="connsiteY1" fmla="*/ 5175139 h 5175139"/>
                <a:gd name="connsiteX2" fmla="*/ 0 w 7075503"/>
                <a:gd name="connsiteY2" fmla="*/ 5175139 h 5175139"/>
                <a:gd name="connsiteX3" fmla="*/ 0 w 7075503"/>
                <a:gd name="connsiteY3" fmla="*/ 845555 h 5175139"/>
                <a:gd name="connsiteX4" fmla="*/ 274816 w 7075503"/>
                <a:gd name="connsiteY4" fmla="*/ 640052 h 5175139"/>
                <a:gd name="connsiteX5" fmla="*/ 1652663 w 7075503"/>
                <a:gd name="connsiteY5" fmla="*/ 19288 h 5175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5503" h="5175139">
                  <a:moveTo>
                    <a:pt x="1736233" y="0"/>
                  </a:moveTo>
                  <a:lnTo>
                    <a:pt x="7075503" y="5175139"/>
                  </a:lnTo>
                  <a:lnTo>
                    <a:pt x="0" y="5175139"/>
                  </a:lnTo>
                  <a:lnTo>
                    <a:pt x="0" y="845555"/>
                  </a:lnTo>
                  <a:lnTo>
                    <a:pt x="274816" y="640052"/>
                  </a:lnTo>
                  <a:cubicBezTo>
                    <a:pt x="689696" y="359764"/>
                    <a:pt x="1154314" y="147507"/>
                    <a:pt x="1652663" y="19288"/>
                  </a:cubicBezTo>
                  <a:close/>
                </a:path>
              </a:pathLst>
            </a:cu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0267" name="组合 14"/>
            <p:cNvGrpSpPr/>
            <p:nvPr/>
          </p:nvGrpSpPr>
          <p:grpSpPr>
            <a:xfrm>
              <a:off x="143632" y="1296140"/>
              <a:ext cx="4685820" cy="4636347"/>
              <a:chOff x="6047282" y="226705"/>
              <a:chExt cx="5110162" cy="5124450"/>
            </a:xfrm>
          </p:grpSpPr>
          <p:sp>
            <p:nvSpPr>
              <p:cNvPr id="10330" name="Freeform 5"/>
              <p:cNvSpPr>
                <a:spLocks noEditPoints="1"/>
              </p:cNvSpPr>
              <p:nvPr/>
            </p:nvSpPr>
            <p:spPr>
              <a:xfrm>
                <a:off x="6429869" y="2422218"/>
                <a:ext cx="796925" cy="2833688"/>
              </a:xfrm>
              <a:custGeom>
                <a:avLst/>
                <a:gdLst/>
                <a:ahLst/>
                <a:cxnLst>
                  <a:cxn ang="0">
                    <a:pos x="398463" y="1966913"/>
                  </a:cxn>
                  <a:cxn ang="0">
                    <a:pos x="796925" y="46038"/>
                  </a:cxn>
                  <a:cxn ang="0">
                    <a:pos x="579438" y="0"/>
                  </a:cxn>
                  <a:cxn ang="0">
                    <a:pos x="398463" y="873125"/>
                  </a:cxn>
                  <a:cxn ang="0">
                    <a:pos x="398463" y="1285875"/>
                  </a:cxn>
                  <a:cxn ang="0">
                    <a:pos x="661988" y="19050"/>
                  </a:cxn>
                  <a:cxn ang="0">
                    <a:pos x="714375" y="30163"/>
                  </a:cxn>
                  <a:cxn ang="0">
                    <a:pos x="398463" y="1549400"/>
                  </a:cxn>
                  <a:cxn ang="0">
                    <a:pos x="398463" y="1966913"/>
                  </a:cxn>
                  <a:cxn ang="0">
                    <a:pos x="0" y="2789238"/>
                  </a:cxn>
                  <a:cxn ang="0">
                    <a:pos x="219075" y="2833688"/>
                  </a:cxn>
                  <a:cxn ang="0">
                    <a:pos x="398463" y="1966913"/>
                  </a:cxn>
                  <a:cxn ang="0">
                    <a:pos x="398463" y="1549400"/>
                  </a:cxn>
                  <a:cxn ang="0">
                    <a:pos x="136525" y="2819400"/>
                  </a:cxn>
                  <a:cxn ang="0">
                    <a:pos x="84138" y="2808288"/>
                  </a:cxn>
                  <a:cxn ang="0">
                    <a:pos x="398463" y="1285875"/>
                  </a:cxn>
                  <a:cxn ang="0">
                    <a:pos x="398463" y="873125"/>
                  </a:cxn>
                  <a:cxn ang="0">
                    <a:pos x="0" y="2789238"/>
                  </a:cxn>
                </a:cxnLst>
                <a:rect l="0" t="0" r="0" b="0"/>
                <a:pathLst>
                  <a:path w="502" h="1785">
                    <a:moveTo>
                      <a:pt x="251" y="1239"/>
                    </a:moveTo>
                    <a:lnTo>
                      <a:pt x="502" y="29"/>
                    </a:lnTo>
                    <a:lnTo>
                      <a:pt x="365" y="0"/>
                    </a:lnTo>
                    <a:lnTo>
                      <a:pt x="251" y="550"/>
                    </a:lnTo>
                    <a:lnTo>
                      <a:pt x="251" y="810"/>
                    </a:lnTo>
                    <a:lnTo>
                      <a:pt x="417" y="12"/>
                    </a:lnTo>
                    <a:lnTo>
                      <a:pt x="450" y="19"/>
                    </a:lnTo>
                    <a:lnTo>
                      <a:pt x="251" y="976"/>
                    </a:lnTo>
                    <a:lnTo>
                      <a:pt x="251" y="1239"/>
                    </a:lnTo>
                    <a:close/>
                    <a:moveTo>
                      <a:pt x="0" y="1757"/>
                    </a:moveTo>
                    <a:lnTo>
                      <a:pt x="138" y="1785"/>
                    </a:lnTo>
                    <a:lnTo>
                      <a:pt x="251" y="1239"/>
                    </a:lnTo>
                    <a:lnTo>
                      <a:pt x="251" y="976"/>
                    </a:lnTo>
                    <a:lnTo>
                      <a:pt x="86" y="1776"/>
                    </a:lnTo>
                    <a:lnTo>
                      <a:pt x="53" y="1769"/>
                    </a:lnTo>
                    <a:lnTo>
                      <a:pt x="251" y="810"/>
                    </a:lnTo>
                    <a:lnTo>
                      <a:pt x="251" y="550"/>
                    </a:lnTo>
                    <a:lnTo>
                      <a:pt x="0" y="1757"/>
                    </a:lnTo>
                    <a:close/>
                  </a:path>
                </a:pathLst>
              </a:custGeom>
              <a:solidFill>
                <a:srgbClr val="E9F2DF">
                  <a:alpha val="100000"/>
                </a:srgbClr>
              </a:solidFill>
              <a:ln w="9525">
                <a:noFill/>
              </a:ln>
            </p:spPr>
            <p:txBody>
              <a:bodyPr/>
              <a:lstStyle/>
              <a:p>
                <a:endParaRPr lang="zh-CN" altLang="en-US"/>
              </a:p>
            </p:txBody>
          </p:sp>
          <p:sp>
            <p:nvSpPr>
              <p:cNvPr id="10331" name="Freeform 6"/>
              <p:cNvSpPr>
                <a:spLocks noEditPoints="1"/>
              </p:cNvSpPr>
              <p:nvPr/>
            </p:nvSpPr>
            <p:spPr>
              <a:xfrm>
                <a:off x="7291882" y="945843"/>
                <a:ext cx="2916237" cy="1344613"/>
              </a:xfrm>
              <a:custGeom>
                <a:avLst/>
                <a:gdLst/>
                <a:ahLst/>
                <a:cxnLst>
                  <a:cxn ang="0">
                    <a:pos x="2916237" y="206375"/>
                  </a:cxn>
                  <a:cxn ang="0">
                    <a:pos x="2832100" y="0"/>
                  </a:cxn>
                  <a:cxn ang="0">
                    <a:pos x="1457325" y="552450"/>
                  </a:cxn>
                  <a:cxn ang="0">
                    <a:pos x="1457325" y="646113"/>
                  </a:cxn>
                  <a:cxn ang="0">
                    <a:pos x="2862262" y="77788"/>
                  </a:cxn>
                  <a:cxn ang="0">
                    <a:pos x="2886075" y="127000"/>
                  </a:cxn>
                  <a:cxn ang="0">
                    <a:pos x="1457325" y="701675"/>
                  </a:cxn>
                  <a:cxn ang="0">
                    <a:pos x="1457325" y="792163"/>
                  </a:cxn>
                  <a:cxn ang="0">
                    <a:pos x="2916237" y="206375"/>
                  </a:cxn>
                  <a:cxn ang="0">
                    <a:pos x="1457325" y="552450"/>
                  </a:cxn>
                  <a:cxn ang="0">
                    <a:pos x="0" y="1138238"/>
                  </a:cxn>
                  <a:cxn ang="0">
                    <a:pos x="82550" y="1344613"/>
                  </a:cxn>
                  <a:cxn ang="0">
                    <a:pos x="1457325" y="792163"/>
                  </a:cxn>
                  <a:cxn ang="0">
                    <a:pos x="1457325" y="701675"/>
                  </a:cxn>
                  <a:cxn ang="0">
                    <a:pos x="52387" y="1266825"/>
                  </a:cxn>
                  <a:cxn ang="0">
                    <a:pos x="33337" y="1217613"/>
                  </a:cxn>
                  <a:cxn ang="0">
                    <a:pos x="1457325" y="646113"/>
                  </a:cxn>
                  <a:cxn ang="0">
                    <a:pos x="1457325" y="552450"/>
                  </a:cxn>
                </a:cxnLst>
                <a:rect l="0" t="0" r="0" b="0"/>
                <a:pathLst>
                  <a:path w="1837" h="847">
                    <a:moveTo>
                      <a:pt x="1837" y="130"/>
                    </a:moveTo>
                    <a:lnTo>
                      <a:pt x="1784" y="0"/>
                    </a:lnTo>
                    <a:lnTo>
                      <a:pt x="918" y="348"/>
                    </a:lnTo>
                    <a:lnTo>
                      <a:pt x="918" y="407"/>
                    </a:lnTo>
                    <a:lnTo>
                      <a:pt x="1803" y="49"/>
                    </a:lnTo>
                    <a:lnTo>
                      <a:pt x="1818" y="80"/>
                    </a:lnTo>
                    <a:lnTo>
                      <a:pt x="918" y="442"/>
                    </a:lnTo>
                    <a:lnTo>
                      <a:pt x="918" y="499"/>
                    </a:lnTo>
                    <a:lnTo>
                      <a:pt x="1837" y="130"/>
                    </a:lnTo>
                    <a:close/>
                    <a:moveTo>
                      <a:pt x="918" y="348"/>
                    </a:moveTo>
                    <a:lnTo>
                      <a:pt x="0" y="717"/>
                    </a:lnTo>
                    <a:lnTo>
                      <a:pt x="52" y="847"/>
                    </a:lnTo>
                    <a:lnTo>
                      <a:pt x="918" y="499"/>
                    </a:lnTo>
                    <a:lnTo>
                      <a:pt x="918" y="442"/>
                    </a:lnTo>
                    <a:lnTo>
                      <a:pt x="33" y="798"/>
                    </a:lnTo>
                    <a:lnTo>
                      <a:pt x="21" y="767"/>
                    </a:lnTo>
                    <a:lnTo>
                      <a:pt x="918" y="407"/>
                    </a:lnTo>
                    <a:lnTo>
                      <a:pt x="918" y="348"/>
                    </a:lnTo>
                    <a:close/>
                  </a:path>
                </a:pathLst>
              </a:custGeom>
              <a:solidFill>
                <a:srgbClr val="E9F2DF">
                  <a:alpha val="100000"/>
                </a:srgbClr>
              </a:solidFill>
              <a:ln w="9525">
                <a:noFill/>
              </a:ln>
            </p:spPr>
            <p:txBody>
              <a:bodyPr/>
              <a:lstStyle/>
              <a:p>
                <a:endParaRPr lang="zh-CN" altLang="en-US"/>
              </a:p>
            </p:txBody>
          </p:sp>
          <p:sp>
            <p:nvSpPr>
              <p:cNvPr id="10332" name="Oval 7"/>
              <p:cNvSpPr/>
              <p:nvPr/>
            </p:nvSpPr>
            <p:spPr>
              <a:xfrm>
                <a:off x="10293844" y="1193493"/>
                <a:ext cx="436562" cy="436563"/>
              </a:xfrm>
              <a:prstGeom prst="ellipse">
                <a:avLst/>
              </a:prstGeom>
              <a:solidFill>
                <a:srgbClr val="F8D27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3" name="Oval 8"/>
              <p:cNvSpPr/>
              <p:nvPr/>
            </p:nvSpPr>
            <p:spPr>
              <a:xfrm>
                <a:off x="9785844" y="250518"/>
                <a:ext cx="139700" cy="138113"/>
              </a:xfrm>
              <a:prstGeom prst="ellipse">
                <a:avLst/>
              </a:prstGeom>
              <a:solidFill>
                <a:srgbClr val="FFFDFA"/>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4" name="Freeform 9"/>
              <p:cNvSpPr/>
              <p:nvPr/>
            </p:nvSpPr>
            <p:spPr>
              <a:xfrm>
                <a:off x="9669957" y="226705"/>
                <a:ext cx="1487487" cy="1590675"/>
              </a:xfrm>
              <a:custGeom>
                <a:avLst/>
                <a:gdLst/>
                <a:ahLst/>
                <a:cxnLst>
                  <a:cxn ang="0">
                    <a:pos x="184058" y="94012"/>
                  </a:cxn>
                  <a:cxn ang="0">
                    <a:pos x="405678" y="0"/>
                  </a:cxn>
                  <a:cxn ang="0">
                    <a:pos x="691156" y="353483"/>
                  </a:cxn>
                  <a:cxn ang="0">
                    <a:pos x="1487487" y="827301"/>
                  </a:cxn>
                  <a:cxn ang="0">
                    <a:pos x="841407" y="1184545"/>
                  </a:cxn>
                  <a:cxn ang="0">
                    <a:pos x="225377" y="1590675"/>
                  </a:cxn>
                  <a:cxn ang="0">
                    <a:pos x="180301" y="665602"/>
                  </a:cxn>
                  <a:cxn ang="0">
                    <a:pos x="0" y="244430"/>
                  </a:cxn>
                  <a:cxn ang="0">
                    <a:pos x="184058" y="94012"/>
                  </a:cxn>
                </a:cxnLst>
                <a:rect l="0" t="0" r="0" b="0"/>
                <a:pathLst>
                  <a:path w="396" h="423">
                    <a:moveTo>
                      <a:pt x="49" y="25"/>
                    </a:moveTo>
                    <a:cubicBezTo>
                      <a:pt x="68" y="14"/>
                      <a:pt x="87" y="5"/>
                      <a:pt x="108" y="0"/>
                    </a:cubicBezTo>
                    <a:cubicBezTo>
                      <a:pt x="184" y="94"/>
                      <a:pt x="184" y="94"/>
                      <a:pt x="184" y="94"/>
                    </a:cubicBezTo>
                    <a:cubicBezTo>
                      <a:pt x="261" y="91"/>
                      <a:pt x="345" y="138"/>
                      <a:pt x="396" y="220"/>
                    </a:cubicBezTo>
                    <a:cubicBezTo>
                      <a:pt x="340" y="248"/>
                      <a:pt x="283" y="280"/>
                      <a:pt x="224" y="315"/>
                    </a:cubicBezTo>
                    <a:cubicBezTo>
                      <a:pt x="166" y="350"/>
                      <a:pt x="111" y="386"/>
                      <a:pt x="60" y="423"/>
                    </a:cubicBezTo>
                    <a:cubicBezTo>
                      <a:pt x="12" y="339"/>
                      <a:pt x="9" y="243"/>
                      <a:pt x="48" y="177"/>
                    </a:cubicBezTo>
                    <a:cubicBezTo>
                      <a:pt x="0" y="65"/>
                      <a:pt x="0" y="65"/>
                      <a:pt x="0" y="65"/>
                    </a:cubicBezTo>
                    <a:cubicBezTo>
                      <a:pt x="14" y="49"/>
                      <a:pt x="31" y="36"/>
                      <a:pt x="49" y="25"/>
                    </a:cubicBezTo>
                    <a:close/>
                  </a:path>
                </a:pathLst>
              </a:custGeom>
              <a:solidFill>
                <a:srgbClr val="9B5C29">
                  <a:alpha val="100000"/>
                </a:srgbClr>
              </a:solidFill>
              <a:ln w="9525">
                <a:noFill/>
              </a:ln>
            </p:spPr>
            <p:txBody>
              <a:bodyPr/>
              <a:lstStyle/>
              <a:p>
                <a:endParaRPr lang="zh-CN" altLang="en-US"/>
              </a:p>
            </p:txBody>
          </p:sp>
          <p:sp>
            <p:nvSpPr>
              <p:cNvPr id="10335" name="Freeform 10"/>
              <p:cNvSpPr/>
              <p:nvPr/>
            </p:nvSpPr>
            <p:spPr>
              <a:xfrm>
                <a:off x="6899769" y="2001530"/>
                <a:ext cx="511175" cy="514350"/>
              </a:xfrm>
              <a:custGeom>
                <a:avLst/>
                <a:gdLst/>
                <a:ahLst/>
                <a:cxnLst>
                  <a:cxn ang="0">
                    <a:pos x="90207" y="93859"/>
                  </a:cxn>
                  <a:cxn ang="0">
                    <a:pos x="417209" y="90105"/>
                  </a:cxn>
                  <a:cxn ang="0">
                    <a:pos x="420968" y="420491"/>
                  </a:cxn>
                  <a:cxn ang="0">
                    <a:pos x="93966" y="424245"/>
                  </a:cxn>
                  <a:cxn ang="0">
                    <a:pos x="90207" y="93859"/>
                  </a:cxn>
                </a:cxnLst>
                <a:rect l="0" t="0" r="0" b="0"/>
                <a:pathLst>
                  <a:path w="136" h="137">
                    <a:moveTo>
                      <a:pt x="24" y="25"/>
                    </a:moveTo>
                    <a:cubicBezTo>
                      <a:pt x="48" y="0"/>
                      <a:pt x="87" y="0"/>
                      <a:pt x="111" y="24"/>
                    </a:cubicBezTo>
                    <a:cubicBezTo>
                      <a:pt x="136" y="48"/>
                      <a:pt x="136" y="87"/>
                      <a:pt x="112" y="112"/>
                    </a:cubicBezTo>
                    <a:cubicBezTo>
                      <a:pt x="88" y="136"/>
                      <a:pt x="49" y="137"/>
                      <a:pt x="25" y="113"/>
                    </a:cubicBezTo>
                    <a:cubicBezTo>
                      <a:pt x="0" y="89"/>
                      <a:pt x="0" y="49"/>
                      <a:pt x="24" y="25"/>
                    </a:cubicBezTo>
                    <a:close/>
                  </a:path>
                </a:pathLst>
              </a:custGeom>
              <a:solidFill>
                <a:srgbClr val="DF5024">
                  <a:alpha val="100000"/>
                </a:srgbClr>
              </a:solidFill>
              <a:ln w="9525">
                <a:noFill/>
              </a:ln>
            </p:spPr>
            <p:txBody>
              <a:bodyPr/>
              <a:lstStyle/>
              <a:p>
                <a:endParaRPr lang="zh-CN" altLang="en-US"/>
              </a:p>
            </p:txBody>
          </p:sp>
          <p:sp>
            <p:nvSpPr>
              <p:cNvPr id="10336" name="Freeform 11"/>
              <p:cNvSpPr/>
              <p:nvPr/>
            </p:nvSpPr>
            <p:spPr>
              <a:xfrm>
                <a:off x="9816007" y="520393"/>
                <a:ext cx="546100" cy="373063"/>
              </a:xfrm>
              <a:custGeom>
                <a:avLst/>
                <a:gdLst/>
                <a:ahLst/>
                <a:cxnLst>
                  <a:cxn ang="0">
                    <a:pos x="0" y="297697"/>
                  </a:cxn>
                  <a:cxn ang="0">
                    <a:pos x="500906" y="0"/>
                  </a:cxn>
                  <a:cxn ang="0">
                    <a:pos x="546100" y="60293"/>
                  </a:cxn>
                  <a:cxn ang="0">
                    <a:pos x="33896" y="373063"/>
                  </a:cxn>
                  <a:cxn ang="0">
                    <a:pos x="0" y="297697"/>
                  </a:cxn>
                </a:cxnLst>
                <a:rect l="0" t="0" r="0" b="0"/>
                <a:pathLst>
                  <a:path w="145" h="99">
                    <a:moveTo>
                      <a:pt x="0" y="79"/>
                    </a:moveTo>
                    <a:cubicBezTo>
                      <a:pt x="25" y="43"/>
                      <a:pt x="88" y="7"/>
                      <a:pt x="133" y="0"/>
                    </a:cubicBezTo>
                    <a:cubicBezTo>
                      <a:pt x="145" y="16"/>
                      <a:pt x="145" y="16"/>
                      <a:pt x="145" y="16"/>
                    </a:cubicBezTo>
                    <a:cubicBezTo>
                      <a:pt x="103" y="18"/>
                      <a:pt x="26" y="62"/>
                      <a:pt x="9" y="99"/>
                    </a:cubicBezTo>
                    <a:lnTo>
                      <a:pt x="0" y="79"/>
                    </a:lnTo>
                    <a:close/>
                  </a:path>
                </a:pathLst>
              </a:custGeom>
              <a:solidFill>
                <a:srgbClr val="FFFDFA">
                  <a:alpha val="100000"/>
                </a:srgbClr>
              </a:solidFill>
              <a:ln w="9525">
                <a:noFill/>
              </a:ln>
            </p:spPr>
            <p:txBody>
              <a:bodyPr/>
              <a:lstStyle/>
              <a:p>
                <a:endParaRPr lang="zh-CN" altLang="en-US"/>
              </a:p>
            </p:txBody>
          </p:sp>
          <p:sp>
            <p:nvSpPr>
              <p:cNvPr id="10337" name="Oval 12"/>
              <p:cNvSpPr/>
              <p:nvPr/>
            </p:nvSpPr>
            <p:spPr>
              <a:xfrm>
                <a:off x="6982319" y="2084080"/>
                <a:ext cx="346075" cy="346075"/>
              </a:xfrm>
              <a:prstGeom prst="ellipse">
                <a:avLst/>
              </a:prstGeom>
              <a:solidFill>
                <a:srgbClr val="A1BA8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8" name="Freeform 13"/>
              <p:cNvSpPr/>
              <p:nvPr/>
            </p:nvSpPr>
            <p:spPr>
              <a:xfrm>
                <a:off x="6047282" y="4798705"/>
                <a:ext cx="1108075" cy="552450"/>
              </a:xfrm>
              <a:custGeom>
                <a:avLst/>
                <a:gdLst/>
                <a:ahLst/>
                <a:cxnLst>
                  <a:cxn ang="0">
                    <a:pos x="555916" y="0"/>
                  </a:cxn>
                  <a:cxn ang="0">
                    <a:pos x="1108075" y="552450"/>
                  </a:cxn>
                  <a:cxn ang="0">
                    <a:pos x="1108075" y="552450"/>
                  </a:cxn>
                  <a:cxn ang="0">
                    <a:pos x="0" y="552450"/>
                  </a:cxn>
                  <a:cxn ang="0">
                    <a:pos x="0" y="552450"/>
                  </a:cxn>
                  <a:cxn ang="0">
                    <a:pos x="555916" y="0"/>
                  </a:cxn>
                </a:cxnLst>
                <a:rect l="0" t="0" r="0" b="0"/>
                <a:pathLst>
                  <a:path w="295" h="147">
                    <a:moveTo>
                      <a:pt x="148" y="0"/>
                    </a:moveTo>
                    <a:cubicBezTo>
                      <a:pt x="229" y="0"/>
                      <a:pt x="295" y="66"/>
                      <a:pt x="295" y="147"/>
                    </a:cubicBezTo>
                    <a:cubicBezTo>
                      <a:pt x="295" y="147"/>
                      <a:pt x="295" y="147"/>
                      <a:pt x="295" y="147"/>
                    </a:cubicBezTo>
                    <a:cubicBezTo>
                      <a:pt x="0" y="147"/>
                      <a:pt x="0" y="147"/>
                      <a:pt x="0" y="147"/>
                    </a:cubicBezTo>
                    <a:cubicBezTo>
                      <a:pt x="0" y="147"/>
                      <a:pt x="0" y="147"/>
                      <a:pt x="0" y="147"/>
                    </a:cubicBezTo>
                    <a:cubicBezTo>
                      <a:pt x="0" y="66"/>
                      <a:pt x="66" y="0"/>
                      <a:pt x="148" y="0"/>
                    </a:cubicBezTo>
                    <a:close/>
                  </a:path>
                </a:pathLst>
              </a:custGeom>
              <a:solidFill>
                <a:srgbClr val="9B5C29">
                  <a:alpha val="100000"/>
                </a:srgbClr>
              </a:solidFill>
              <a:ln w="9525">
                <a:noFill/>
              </a:ln>
            </p:spPr>
            <p:txBody>
              <a:bodyPr/>
              <a:lstStyle/>
              <a:p>
                <a:endParaRPr lang="zh-CN" altLang="en-US"/>
              </a:p>
            </p:txBody>
          </p:sp>
        </p:grpSp>
        <p:sp>
          <p:nvSpPr>
            <p:cNvPr id="10268" name="任意多边形 24"/>
            <p:cNvSpPr/>
            <p:nvPr/>
          </p:nvSpPr>
          <p:spPr>
            <a:xfrm>
              <a:off x="1" y="5930900"/>
              <a:ext cx="6645363" cy="509588"/>
            </a:xfrm>
            <a:custGeom>
              <a:avLst/>
              <a:gdLst/>
              <a:ahLst/>
              <a:cxnLst>
                <a:cxn ang="0">
                  <a:pos x="0" y="0"/>
                </a:cxn>
                <a:cxn ang="0">
                  <a:pos x="6120942" y="0"/>
                </a:cxn>
                <a:cxn ang="0">
                  <a:pos x="6645363" y="509588"/>
                </a:cxn>
                <a:cxn ang="0">
                  <a:pos x="0" y="509588"/>
                </a:cxn>
              </a:cxnLst>
              <a:rect l="0" t="0" r="0" b="0"/>
              <a:pathLst>
                <a:path w="6645363" h="509588">
                  <a:moveTo>
                    <a:pt x="0" y="0"/>
                  </a:moveTo>
                  <a:lnTo>
                    <a:pt x="6120942" y="0"/>
                  </a:lnTo>
                  <a:lnTo>
                    <a:pt x="6645363" y="509588"/>
                  </a:lnTo>
                  <a:lnTo>
                    <a:pt x="0" y="509588"/>
                  </a:lnTo>
                  <a:lnTo>
                    <a:pt x="0" y="0"/>
                  </a:lnTo>
                  <a:close/>
                </a:path>
              </a:pathLst>
            </a:custGeom>
            <a:solidFill>
              <a:srgbClr val="3E3A3B">
                <a:alpha val="100000"/>
              </a:srgbClr>
            </a:solidFill>
            <a:ln w="9525">
              <a:noFill/>
            </a:ln>
          </p:spPr>
          <p:txBody>
            <a:bodyPr/>
            <a:lstStyle/>
            <a:p>
              <a:endParaRPr lang="zh-CN" altLang="en-US"/>
            </a:p>
          </p:txBody>
        </p:sp>
        <p:grpSp>
          <p:nvGrpSpPr>
            <p:cNvPr id="10269" name="组合 25"/>
            <p:cNvGrpSpPr/>
            <p:nvPr/>
          </p:nvGrpSpPr>
          <p:grpSpPr>
            <a:xfrm>
              <a:off x="1259590" y="5003188"/>
              <a:ext cx="460057" cy="929299"/>
              <a:chOff x="1643063" y="4076700"/>
              <a:chExt cx="874712" cy="1766888"/>
            </a:xfrm>
          </p:grpSpPr>
          <p:sp>
            <p:nvSpPr>
              <p:cNvPr id="10301" name="Freeform 21"/>
              <p:cNvSpPr/>
              <p:nvPr/>
            </p:nvSpPr>
            <p:spPr>
              <a:xfrm>
                <a:off x="1976438" y="4257675"/>
                <a:ext cx="536575" cy="1331913"/>
              </a:xfrm>
              <a:custGeom>
                <a:avLst/>
                <a:gdLst/>
                <a:ahLst/>
                <a:cxnLst>
                  <a:cxn ang="0">
                    <a:pos x="536575" y="19050"/>
                  </a:cxn>
                  <a:cxn ang="0">
                    <a:pos x="487363" y="0"/>
                  </a:cxn>
                  <a:cxn ang="0">
                    <a:pos x="0" y="1312863"/>
                  </a:cxn>
                  <a:cxn ang="0">
                    <a:pos x="53975" y="1331913"/>
                  </a:cxn>
                  <a:cxn ang="0">
                    <a:pos x="536575" y="19050"/>
                  </a:cxn>
                </a:cxnLst>
                <a:rect l="0" t="0" r="0" b="0"/>
                <a:pathLst>
                  <a:path w="338" h="839">
                    <a:moveTo>
                      <a:pt x="338" y="12"/>
                    </a:moveTo>
                    <a:lnTo>
                      <a:pt x="307" y="0"/>
                    </a:lnTo>
                    <a:lnTo>
                      <a:pt x="0" y="827"/>
                    </a:lnTo>
                    <a:lnTo>
                      <a:pt x="34" y="839"/>
                    </a:lnTo>
                    <a:lnTo>
                      <a:pt x="338" y="12"/>
                    </a:lnTo>
                    <a:close/>
                  </a:path>
                </a:pathLst>
              </a:custGeom>
              <a:solidFill>
                <a:srgbClr val="F8D271">
                  <a:alpha val="100000"/>
                </a:srgbClr>
              </a:solidFill>
              <a:ln w="9525">
                <a:noFill/>
              </a:ln>
            </p:spPr>
            <p:txBody>
              <a:bodyPr/>
              <a:lstStyle/>
              <a:p>
                <a:endParaRPr lang="zh-CN" altLang="en-US"/>
              </a:p>
            </p:txBody>
          </p:sp>
          <p:sp>
            <p:nvSpPr>
              <p:cNvPr id="10302" name="Freeform 22"/>
              <p:cNvSpPr/>
              <p:nvPr/>
            </p:nvSpPr>
            <p:spPr>
              <a:xfrm>
                <a:off x="2463800" y="4186238"/>
                <a:ext cx="53975" cy="90488"/>
              </a:xfrm>
              <a:custGeom>
                <a:avLst/>
                <a:gdLst/>
                <a:ahLst/>
                <a:cxnLst>
                  <a:cxn ang="0">
                    <a:pos x="49213" y="90488"/>
                  </a:cxn>
                  <a:cxn ang="0">
                    <a:pos x="0" y="71438"/>
                  </a:cxn>
                  <a:cxn ang="0">
                    <a:pos x="53975" y="0"/>
                  </a:cxn>
                  <a:cxn ang="0">
                    <a:pos x="49213" y="90488"/>
                  </a:cxn>
                </a:cxnLst>
                <a:rect l="0" t="0" r="0" b="0"/>
                <a:pathLst>
                  <a:path w="34" h="57">
                    <a:moveTo>
                      <a:pt x="31" y="57"/>
                    </a:moveTo>
                    <a:lnTo>
                      <a:pt x="0" y="45"/>
                    </a:lnTo>
                    <a:lnTo>
                      <a:pt x="34" y="0"/>
                    </a:lnTo>
                    <a:lnTo>
                      <a:pt x="31" y="57"/>
                    </a:lnTo>
                    <a:close/>
                  </a:path>
                </a:pathLst>
              </a:custGeom>
              <a:solidFill>
                <a:srgbClr val="E9F2DF">
                  <a:alpha val="100000"/>
                </a:srgbClr>
              </a:solidFill>
              <a:ln w="9525">
                <a:noFill/>
              </a:ln>
            </p:spPr>
            <p:txBody>
              <a:bodyPr/>
              <a:lstStyle/>
              <a:p>
                <a:endParaRPr lang="zh-CN" altLang="en-US"/>
              </a:p>
            </p:txBody>
          </p:sp>
          <p:sp>
            <p:nvSpPr>
              <p:cNvPr id="10303" name="Freeform 23"/>
              <p:cNvSpPr/>
              <p:nvPr/>
            </p:nvSpPr>
            <p:spPr>
              <a:xfrm>
                <a:off x="1812925" y="4156075"/>
                <a:ext cx="331788" cy="1381125"/>
              </a:xfrm>
              <a:custGeom>
                <a:avLst/>
                <a:gdLst/>
                <a:ahLst/>
                <a:cxnLst>
                  <a:cxn ang="0">
                    <a:pos x="0" y="11113"/>
                  </a:cxn>
                  <a:cxn ang="0">
                    <a:pos x="53975" y="0"/>
                  </a:cxn>
                  <a:cxn ang="0">
                    <a:pos x="331788" y="1370013"/>
                  </a:cxn>
                  <a:cxn ang="0">
                    <a:pos x="277813" y="1381125"/>
                  </a:cxn>
                  <a:cxn ang="0">
                    <a:pos x="0" y="11113"/>
                  </a:cxn>
                </a:cxnLst>
                <a:rect l="0" t="0" r="0" b="0"/>
                <a:pathLst>
                  <a:path w="209" h="870">
                    <a:moveTo>
                      <a:pt x="0" y="7"/>
                    </a:moveTo>
                    <a:lnTo>
                      <a:pt x="34" y="0"/>
                    </a:lnTo>
                    <a:lnTo>
                      <a:pt x="209" y="863"/>
                    </a:lnTo>
                    <a:lnTo>
                      <a:pt x="175" y="870"/>
                    </a:lnTo>
                    <a:lnTo>
                      <a:pt x="0" y="7"/>
                    </a:lnTo>
                    <a:close/>
                  </a:path>
                </a:pathLst>
              </a:custGeom>
              <a:solidFill>
                <a:srgbClr val="DF5024">
                  <a:alpha val="100000"/>
                </a:srgbClr>
              </a:solidFill>
              <a:ln w="9525">
                <a:noFill/>
              </a:ln>
            </p:spPr>
            <p:txBody>
              <a:bodyPr/>
              <a:lstStyle/>
              <a:p>
                <a:endParaRPr lang="zh-CN" altLang="en-US"/>
              </a:p>
            </p:txBody>
          </p:sp>
          <p:sp>
            <p:nvSpPr>
              <p:cNvPr id="10304" name="Freeform 24"/>
              <p:cNvSpPr/>
              <p:nvPr/>
            </p:nvSpPr>
            <p:spPr>
              <a:xfrm>
                <a:off x="1812925" y="4076700"/>
                <a:ext cx="53975" cy="90488"/>
              </a:xfrm>
              <a:custGeom>
                <a:avLst/>
                <a:gdLst/>
                <a:ahLst/>
                <a:cxnLst>
                  <a:cxn ang="0">
                    <a:pos x="0" y="90488"/>
                  </a:cxn>
                  <a:cxn ang="0">
                    <a:pos x="53975" y="79375"/>
                  </a:cxn>
                  <a:cxn ang="0">
                    <a:pos x="7938" y="0"/>
                  </a:cxn>
                  <a:cxn ang="0">
                    <a:pos x="0" y="90488"/>
                  </a:cxn>
                </a:cxnLst>
                <a:rect l="0" t="0" r="0" b="0"/>
                <a:pathLst>
                  <a:path w="34" h="57">
                    <a:moveTo>
                      <a:pt x="0" y="57"/>
                    </a:moveTo>
                    <a:lnTo>
                      <a:pt x="34" y="50"/>
                    </a:lnTo>
                    <a:lnTo>
                      <a:pt x="5" y="0"/>
                    </a:lnTo>
                    <a:lnTo>
                      <a:pt x="0" y="57"/>
                    </a:lnTo>
                    <a:close/>
                  </a:path>
                </a:pathLst>
              </a:custGeom>
              <a:solidFill>
                <a:srgbClr val="E9F2DF">
                  <a:alpha val="100000"/>
                </a:srgbClr>
              </a:solidFill>
              <a:ln w="9525">
                <a:noFill/>
              </a:ln>
            </p:spPr>
            <p:txBody>
              <a:bodyPr/>
              <a:lstStyle/>
              <a:p>
                <a:endParaRPr lang="zh-CN" altLang="en-US"/>
              </a:p>
            </p:txBody>
          </p:sp>
          <p:sp>
            <p:nvSpPr>
              <p:cNvPr id="10305" name="Freeform 25"/>
              <p:cNvSpPr/>
              <p:nvPr/>
            </p:nvSpPr>
            <p:spPr>
              <a:xfrm>
                <a:off x="2038350" y="4178300"/>
                <a:ext cx="379413" cy="1370013"/>
              </a:xfrm>
              <a:custGeom>
                <a:avLst/>
                <a:gdLst/>
                <a:ahLst/>
                <a:cxnLst>
                  <a:cxn ang="0">
                    <a:pos x="327025" y="0"/>
                  </a:cxn>
                  <a:cxn ang="0">
                    <a:pos x="379413" y="11113"/>
                  </a:cxn>
                  <a:cxn ang="0">
                    <a:pos x="52388" y="1370013"/>
                  </a:cxn>
                  <a:cxn ang="0">
                    <a:pos x="0" y="1358900"/>
                  </a:cxn>
                  <a:cxn ang="0">
                    <a:pos x="327025" y="0"/>
                  </a:cxn>
                </a:cxnLst>
                <a:rect l="0" t="0" r="0" b="0"/>
                <a:pathLst>
                  <a:path w="239" h="863">
                    <a:moveTo>
                      <a:pt x="206" y="0"/>
                    </a:moveTo>
                    <a:lnTo>
                      <a:pt x="239" y="7"/>
                    </a:lnTo>
                    <a:lnTo>
                      <a:pt x="33" y="863"/>
                    </a:lnTo>
                    <a:lnTo>
                      <a:pt x="0" y="856"/>
                    </a:lnTo>
                    <a:lnTo>
                      <a:pt x="206" y="0"/>
                    </a:lnTo>
                    <a:close/>
                  </a:path>
                </a:pathLst>
              </a:custGeom>
              <a:solidFill>
                <a:srgbClr val="4A5B66">
                  <a:alpha val="100000"/>
                </a:srgbClr>
              </a:solidFill>
              <a:ln w="9525">
                <a:noFill/>
              </a:ln>
            </p:spPr>
            <p:txBody>
              <a:bodyPr/>
              <a:lstStyle/>
              <a:p>
                <a:endParaRPr lang="zh-CN" altLang="en-US"/>
              </a:p>
            </p:txBody>
          </p:sp>
          <p:sp>
            <p:nvSpPr>
              <p:cNvPr id="10306" name="Freeform 26"/>
              <p:cNvSpPr/>
              <p:nvPr/>
            </p:nvSpPr>
            <p:spPr>
              <a:xfrm>
                <a:off x="2365375" y="4098925"/>
                <a:ext cx="52388" cy="90488"/>
              </a:xfrm>
              <a:custGeom>
                <a:avLst/>
                <a:gdLst/>
                <a:ahLst/>
                <a:cxnLst>
                  <a:cxn ang="0">
                    <a:pos x="0" y="79375"/>
                  </a:cxn>
                  <a:cxn ang="0">
                    <a:pos x="52388" y="90488"/>
                  </a:cxn>
                  <a:cxn ang="0">
                    <a:pos x="44450" y="0"/>
                  </a:cxn>
                  <a:cxn ang="0">
                    <a:pos x="0" y="79375"/>
                  </a:cxn>
                </a:cxnLst>
                <a:rect l="0" t="0" r="0" b="0"/>
                <a:pathLst>
                  <a:path w="33" h="57">
                    <a:moveTo>
                      <a:pt x="0" y="50"/>
                    </a:moveTo>
                    <a:lnTo>
                      <a:pt x="33" y="57"/>
                    </a:lnTo>
                    <a:lnTo>
                      <a:pt x="28" y="0"/>
                    </a:lnTo>
                    <a:lnTo>
                      <a:pt x="0" y="50"/>
                    </a:lnTo>
                    <a:close/>
                  </a:path>
                </a:pathLst>
              </a:custGeom>
              <a:solidFill>
                <a:srgbClr val="E9F2DF">
                  <a:alpha val="100000"/>
                </a:srgbClr>
              </a:solidFill>
              <a:ln w="9525">
                <a:noFill/>
              </a:ln>
            </p:spPr>
            <p:txBody>
              <a:bodyPr/>
              <a:lstStyle/>
              <a:p>
                <a:endParaRPr lang="zh-CN" altLang="en-US"/>
              </a:p>
            </p:txBody>
          </p:sp>
          <p:sp>
            <p:nvSpPr>
              <p:cNvPr id="10307" name="Rectangle 27"/>
              <p:cNvSpPr/>
              <p:nvPr/>
            </p:nvSpPr>
            <p:spPr>
              <a:xfrm>
                <a:off x="2011363" y="4167188"/>
                <a:ext cx="174625" cy="1068388"/>
              </a:xfrm>
              <a:prstGeom prst="rect">
                <a:avLst/>
              </a:prstGeom>
              <a:solidFill>
                <a:srgbClr val="E9F2DF"/>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08" name="Rectangle 28"/>
              <p:cNvSpPr/>
              <p:nvPr/>
            </p:nvSpPr>
            <p:spPr>
              <a:xfrm>
                <a:off x="2011363" y="4222750"/>
                <a:ext cx="38100" cy="95567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09" name="Rectangle 29"/>
              <p:cNvSpPr/>
              <p:nvPr/>
            </p:nvSpPr>
            <p:spPr>
              <a:xfrm>
                <a:off x="2011363" y="425767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0" name="Rectangle 30"/>
              <p:cNvSpPr/>
              <p:nvPr/>
            </p:nvSpPr>
            <p:spPr>
              <a:xfrm>
                <a:off x="2011363" y="4325938"/>
                <a:ext cx="87313" cy="17463"/>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1" name="Rectangle 31"/>
              <p:cNvSpPr/>
              <p:nvPr/>
            </p:nvSpPr>
            <p:spPr>
              <a:xfrm>
                <a:off x="2011363" y="4389438"/>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2" name="Rectangle 32"/>
              <p:cNvSpPr/>
              <p:nvPr/>
            </p:nvSpPr>
            <p:spPr>
              <a:xfrm>
                <a:off x="2011363" y="4457700"/>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3" name="Rectangle 33"/>
              <p:cNvSpPr/>
              <p:nvPr/>
            </p:nvSpPr>
            <p:spPr>
              <a:xfrm>
                <a:off x="2011363" y="4525963"/>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4" name="Rectangle 34"/>
              <p:cNvSpPr/>
              <p:nvPr/>
            </p:nvSpPr>
            <p:spPr>
              <a:xfrm>
                <a:off x="2011363" y="4589463"/>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5" name="Rectangle 35"/>
              <p:cNvSpPr/>
              <p:nvPr/>
            </p:nvSpPr>
            <p:spPr>
              <a:xfrm>
                <a:off x="2011363" y="465772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6" name="Rectangle 36"/>
              <p:cNvSpPr/>
              <p:nvPr/>
            </p:nvSpPr>
            <p:spPr>
              <a:xfrm>
                <a:off x="2011363" y="4725988"/>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7" name="Rectangle 37"/>
              <p:cNvSpPr/>
              <p:nvPr/>
            </p:nvSpPr>
            <p:spPr>
              <a:xfrm>
                <a:off x="2011363" y="4789488"/>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8" name="Rectangle 38"/>
              <p:cNvSpPr/>
              <p:nvPr/>
            </p:nvSpPr>
            <p:spPr>
              <a:xfrm>
                <a:off x="2011363" y="4857750"/>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9" name="Rectangle 39"/>
              <p:cNvSpPr/>
              <p:nvPr/>
            </p:nvSpPr>
            <p:spPr>
              <a:xfrm>
                <a:off x="2011363" y="4926013"/>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0" name="Rectangle 40"/>
              <p:cNvSpPr/>
              <p:nvPr/>
            </p:nvSpPr>
            <p:spPr>
              <a:xfrm>
                <a:off x="2011363" y="4989513"/>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1" name="Rectangle 41"/>
              <p:cNvSpPr/>
              <p:nvPr/>
            </p:nvSpPr>
            <p:spPr>
              <a:xfrm>
                <a:off x="2011363" y="505777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2" name="Rectangle 42"/>
              <p:cNvSpPr/>
              <p:nvPr/>
            </p:nvSpPr>
            <p:spPr>
              <a:xfrm>
                <a:off x="2011363" y="5126038"/>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3" name="Freeform 43"/>
              <p:cNvSpPr/>
              <p:nvPr/>
            </p:nvSpPr>
            <p:spPr>
              <a:xfrm>
                <a:off x="1874838" y="4827588"/>
                <a:ext cx="125413" cy="249238"/>
              </a:xfrm>
              <a:custGeom>
                <a:avLst/>
                <a:gdLst/>
                <a:ahLst/>
                <a:cxnLst>
                  <a:cxn ang="0">
                    <a:pos x="14288" y="0"/>
                  </a:cxn>
                  <a:cxn ang="0">
                    <a:pos x="125413" y="233363"/>
                  </a:cxn>
                  <a:cxn ang="0">
                    <a:pos x="82550" y="249238"/>
                  </a:cxn>
                  <a:cxn ang="0">
                    <a:pos x="0" y="109538"/>
                  </a:cxn>
                  <a:cxn ang="0">
                    <a:pos x="14288" y="0"/>
                  </a:cxn>
                </a:cxnLst>
                <a:rect l="0" t="0" r="0" b="0"/>
                <a:pathLst>
                  <a:path w="79" h="157">
                    <a:moveTo>
                      <a:pt x="9" y="0"/>
                    </a:moveTo>
                    <a:lnTo>
                      <a:pt x="79" y="147"/>
                    </a:lnTo>
                    <a:lnTo>
                      <a:pt x="52" y="157"/>
                    </a:lnTo>
                    <a:lnTo>
                      <a:pt x="0" y="69"/>
                    </a:lnTo>
                    <a:lnTo>
                      <a:pt x="9" y="0"/>
                    </a:lnTo>
                    <a:close/>
                  </a:path>
                </a:pathLst>
              </a:custGeom>
              <a:solidFill>
                <a:srgbClr val="E6E6E6">
                  <a:alpha val="100000"/>
                </a:srgbClr>
              </a:solidFill>
              <a:ln w="9525">
                <a:noFill/>
              </a:ln>
            </p:spPr>
            <p:txBody>
              <a:bodyPr/>
              <a:lstStyle/>
              <a:p>
                <a:endParaRPr lang="zh-CN" altLang="en-US"/>
              </a:p>
            </p:txBody>
          </p:sp>
          <p:sp>
            <p:nvSpPr>
              <p:cNvPr id="10324" name="Freeform 44"/>
              <p:cNvSpPr>
                <a:spLocks noEditPoints="1"/>
              </p:cNvSpPr>
              <p:nvPr/>
            </p:nvSpPr>
            <p:spPr>
              <a:xfrm>
                <a:off x="1643063" y="4597400"/>
                <a:ext cx="288925" cy="339725"/>
              </a:xfrm>
              <a:custGeom>
                <a:avLst/>
                <a:gdLst/>
                <a:ahLst/>
                <a:cxnLst>
                  <a:cxn ang="0">
                    <a:pos x="106446" y="7549"/>
                  </a:cxn>
                  <a:cxn ang="0">
                    <a:pos x="186281" y="98143"/>
                  </a:cxn>
                  <a:cxn ang="0">
                    <a:pos x="186281" y="98143"/>
                  </a:cxn>
                  <a:cxn ang="0">
                    <a:pos x="288925" y="320851"/>
                  </a:cxn>
                  <a:cxn ang="0">
                    <a:pos x="231900" y="339725"/>
                  </a:cxn>
                  <a:cxn ang="0">
                    <a:pos x="133058" y="275555"/>
                  </a:cxn>
                  <a:cxn ang="0">
                    <a:pos x="106446" y="271780"/>
                  </a:cxn>
                  <a:cxn ang="0">
                    <a:pos x="106446" y="237808"/>
                  </a:cxn>
                  <a:cxn ang="0">
                    <a:pos x="144463" y="234033"/>
                  </a:cxn>
                  <a:cxn ang="0">
                    <a:pos x="171074" y="117016"/>
                  </a:cxn>
                  <a:cxn ang="0">
                    <a:pos x="106446" y="33973"/>
                  </a:cxn>
                  <a:cxn ang="0">
                    <a:pos x="106446" y="7549"/>
                  </a:cxn>
                  <a:cxn ang="0">
                    <a:pos x="57025" y="7549"/>
                  </a:cxn>
                  <a:cxn ang="0">
                    <a:pos x="106446" y="7549"/>
                  </a:cxn>
                  <a:cxn ang="0">
                    <a:pos x="106446" y="33973"/>
                  </a:cxn>
                  <a:cxn ang="0">
                    <a:pos x="64628" y="26423"/>
                  </a:cxn>
                  <a:cxn ang="0">
                    <a:pos x="41818" y="162313"/>
                  </a:cxn>
                  <a:cxn ang="0">
                    <a:pos x="106446" y="237808"/>
                  </a:cxn>
                  <a:cxn ang="0">
                    <a:pos x="106446" y="271780"/>
                  </a:cxn>
                  <a:cxn ang="0">
                    <a:pos x="22810" y="169863"/>
                  </a:cxn>
                  <a:cxn ang="0">
                    <a:pos x="57025" y="7549"/>
                  </a:cxn>
                </a:cxnLst>
                <a:rect l="0" t="0" r="0" b="0"/>
                <a:pathLst>
                  <a:path w="76" h="90">
                    <a:moveTo>
                      <a:pt x="28" y="2"/>
                    </a:moveTo>
                    <a:cubicBezTo>
                      <a:pt x="36" y="6"/>
                      <a:pt x="44" y="14"/>
                      <a:pt x="49" y="26"/>
                    </a:cubicBezTo>
                    <a:cubicBezTo>
                      <a:pt x="49" y="26"/>
                      <a:pt x="49" y="26"/>
                      <a:pt x="49" y="26"/>
                    </a:cubicBezTo>
                    <a:cubicBezTo>
                      <a:pt x="76" y="85"/>
                      <a:pt x="76" y="85"/>
                      <a:pt x="76" y="85"/>
                    </a:cubicBezTo>
                    <a:cubicBezTo>
                      <a:pt x="61" y="90"/>
                      <a:pt x="61" y="90"/>
                      <a:pt x="61" y="90"/>
                    </a:cubicBezTo>
                    <a:cubicBezTo>
                      <a:pt x="49" y="72"/>
                      <a:pt x="46" y="74"/>
                      <a:pt x="35" y="73"/>
                    </a:cubicBezTo>
                    <a:cubicBezTo>
                      <a:pt x="33" y="73"/>
                      <a:pt x="30" y="73"/>
                      <a:pt x="28" y="72"/>
                    </a:cubicBezTo>
                    <a:cubicBezTo>
                      <a:pt x="28" y="63"/>
                      <a:pt x="28" y="63"/>
                      <a:pt x="28" y="63"/>
                    </a:cubicBezTo>
                    <a:cubicBezTo>
                      <a:pt x="31" y="64"/>
                      <a:pt x="35" y="64"/>
                      <a:pt x="38" y="62"/>
                    </a:cubicBezTo>
                    <a:cubicBezTo>
                      <a:pt x="47" y="59"/>
                      <a:pt x="51" y="47"/>
                      <a:pt x="45" y="31"/>
                    </a:cubicBezTo>
                    <a:cubicBezTo>
                      <a:pt x="41" y="20"/>
                      <a:pt x="35" y="12"/>
                      <a:pt x="28" y="9"/>
                    </a:cubicBezTo>
                    <a:lnTo>
                      <a:pt x="28" y="2"/>
                    </a:lnTo>
                    <a:close/>
                    <a:moveTo>
                      <a:pt x="15" y="2"/>
                    </a:moveTo>
                    <a:cubicBezTo>
                      <a:pt x="19" y="0"/>
                      <a:pt x="24" y="1"/>
                      <a:pt x="28" y="2"/>
                    </a:cubicBezTo>
                    <a:cubicBezTo>
                      <a:pt x="28" y="9"/>
                      <a:pt x="28" y="9"/>
                      <a:pt x="28" y="9"/>
                    </a:cubicBezTo>
                    <a:cubicBezTo>
                      <a:pt x="24" y="7"/>
                      <a:pt x="20" y="6"/>
                      <a:pt x="17" y="7"/>
                    </a:cubicBezTo>
                    <a:cubicBezTo>
                      <a:pt x="8" y="11"/>
                      <a:pt x="5" y="27"/>
                      <a:pt x="11" y="43"/>
                    </a:cubicBezTo>
                    <a:cubicBezTo>
                      <a:pt x="15" y="54"/>
                      <a:pt x="22" y="61"/>
                      <a:pt x="28" y="63"/>
                    </a:cubicBezTo>
                    <a:cubicBezTo>
                      <a:pt x="28" y="72"/>
                      <a:pt x="28" y="72"/>
                      <a:pt x="28" y="72"/>
                    </a:cubicBezTo>
                    <a:cubicBezTo>
                      <a:pt x="20" y="68"/>
                      <a:pt x="12" y="59"/>
                      <a:pt x="6" y="45"/>
                    </a:cubicBezTo>
                    <a:cubicBezTo>
                      <a:pt x="0" y="28"/>
                      <a:pt x="3" y="6"/>
                      <a:pt x="15" y="2"/>
                    </a:cubicBezTo>
                    <a:close/>
                  </a:path>
                </a:pathLst>
              </a:custGeom>
              <a:solidFill>
                <a:srgbClr val="F8D271">
                  <a:alpha val="100000"/>
                </a:srgbClr>
              </a:solidFill>
              <a:ln w="9525">
                <a:noFill/>
              </a:ln>
            </p:spPr>
            <p:txBody>
              <a:bodyPr/>
              <a:lstStyle/>
              <a:p>
                <a:endParaRPr lang="zh-CN" altLang="en-US"/>
              </a:p>
            </p:txBody>
          </p:sp>
          <p:sp>
            <p:nvSpPr>
              <p:cNvPr id="10325" name="Freeform 45"/>
              <p:cNvSpPr/>
              <p:nvPr/>
            </p:nvSpPr>
            <p:spPr>
              <a:xfrm>
                <a:off x="1882775" y="4830763"/>
                <a:ext cx="117475" cy="246063"/>
              </a:xfrm>
              <a:custGeom>
                <a:avLst/>
                <a:gdLst/>
                <a:ahLst/>
                <a:cxnLst>
                  <a:cxn ang="0">
                    <a:pos x="0" y="0"/>
                  </a:cxn>
                  <a:cxn ang="0">
                    <a:pos x="74613" y="246063"/>
                  </a:cxn>
                  <a:cxn ang="0">
                    <a:pos x="117475" y="230188"/>
                  </a:cxn>
                  <a:cxn ang="0">
                    <a:pos x="82550" y="71438"/>
                  </a:cxn>
                  <a:cxn ang="0">
                    <a:pos x="0" y="0"/>
                  </a:cxn>
                </a:cxnLst>
                <a:rect l="0" t="0" r="0" b="0"/>
                <a:pathLst>
                  <a:path w="74" h="155">
                    <a:moveTo>
                      <a:pt x="0" y="0"/>
                    </a:moveTo>
                    <a:lnTo>
                      <a:pt x="47" y="155"/>
                    </a:lnTo>
                    <a:lnTo>
                      <a:pt x="74" y="145"/>
                    </a:lnTo>
                    <a:lnTo>
                      <a:pt x="52" y="45"/>
                    </a:lnTo>
                    <a:lnTo>
                      <a:pt x="0" y="0"/>
                    </a:lnTo>
                    <a:close/>
                  </a:path>
                </a:pathLst>
              </a:custGeom>
              <a:solidFill>
                <a:srgbClr val="FFFFFF">
                  <a:alpha val="100000"/>
                </a:srgbClr>
              </a:solidFill>
              <a:ln w="9525">
                <a:noFill/>
              </a:ln>
            </p:spPr>
            <p:txBody>
              <a:bodyPr/>
              <a:lstStyle/>
              <a:p>
                <a:endParaRPr lang="zh-CN" altLang="en-US"/>
              </a:p>
            </p:txBody>
          </p:sp>
          <p:sp>
            <p:nvSpPr>
              <p:cNvPr id="10326" name="Freeform 46"/>
              <p:cNvSpPr>
                <a:spLocks noEditPoints="1"/>
              </p:cNvSpPr>
              <p:nvPr/>
            </p:nvSpPr>
            <p:spPr>
              <a:xfrm>
                <a:off x="1812925" y="4532313"/>
                <a:ext cx="220663" cy="393700"/>
              </a:xfrm>
              <a:custGeom>
                <a:avLst/>
                <a:gdLst/>
                <a:ahLst/>
                <a:cxnLst>
                  <a:cxn ang="0">
                    <a:pos x="110332" y="386129"/>
                  </a:cxn>
                  <a:cxn ang="0">
                    <a:pos x="152181" y="370987"/>
                  </a:cxn>
                  <a:cxn ang="0">
                    <a:pos x="182618" y="257419"/>
                  </a:cxn>
                  <a:cxn ang="0">
                    <a:pos x="194031" y="105996"/>
                  </a:cxn>
                  <a:cxn ang="0">
                    <a:pos x="110332" y="7571"/>
                  </a:cxn>
                  <a:cxn ang="0">
                    <a:pos x="110332" y="30285"/>
                  </a:cxn>
                  <a:cxn ang="0">
                    <a:pos x="175009" y="113567"/>
                  </a:cxn>
                  <a:cxn ang="0">
                    <a:pos x="148377" y="234706"/>
                  </a:cxn>
                  <a:cxn ang="0">
                    <a:pos x="110332" y="234706"/>
                  </a:cxn>
                  <a:cxn ang="0">
                    <a:pos x="110332" y="386129"/>
                  </a:cxn>
                  <a:cxn ang="0">
                    <a:pos x="60873" y="3786"/>
                  </a:cxn>
                  <a:cxn ang="0">
                    <a:pos x="22827" y="158994"/>
                  </a:cxn>
                  <a:cxn ang="0">
                    <a:pos x="22827" y="158994"/>
                  </a:cxn>
                  <a:cxn ang="0">
                    <a:pos x="95113" y="393700"/>
                  </a:cxn>
                  <a:cxn ang="0">
                    <a:pos x="110332" y="386129"/>
                  </a:cxn>
                  <a:cxn ang="0">
                    <a:pos x="110332" y="234706"/>
                  </a:cxn>
                  <a:cxn ang="0">
                    <a:pos x="45654" y="162780"/>
                  </a:cxn>
                  <a:cxn ang="0">
                    <a:pos x="68482" y="26499"/>
                  </a:cxn>
                  <a:cxn ang="0">
                    <a:pos x="110332" y="30285"/>
                  </a:cxn>
                  <a:cxn ang="0">
                    <a:pos x="110332" y="7571"/>
                  </a:cxn>
                  <a:cxn ang="0">
                    <a:pos x="60873" y="3786"/>
                  </a:cxn>
                </a:cxnLst>
                <a:rect l="0" t="0" r="0" b="0"/>
                <a:pathLst>
                  <a:path w="58" h="104">
                    <a:moveTo>
                      <a:pt x="29" y="102"/>
                    </a:moveTo>
                    <a:cubicBezTo>
                      <a:pt x="40" y="98"/>
                      <a:pt x="40" y="98"/>
                      <a:pt x="40" y="98"/>
                    </a:cubicBezTo>
                    <a:cubicBezTo>
                      <a:pt x="37" y="76"/>
                      <a:pt x="40" y="76"/>
                      <a:pt x="48" y="68"/>
                    </a:cubicBezTo>
                    <a:cubicBezTo>
                      <a:pt x="56" y="60"/>
                      <a:pt x="58" y="46"/>
                      <a:pt x="51" y="28"/>
                    </a:cubicBezTo>
                    <a:cubicBezTo>
                      <a:pt x="47" y="16"/>
                      <a:pt x="38" y="6"/>
                      <a:pt x="29" y="2"/>
                    </a:cubicBezTo>
                    <a:cubicBezTo>
                      <a:pt x="29" y="8"/>
                      <a:pt x="29" y="8"/>
                      <a:pt x="29" y="8"/>
                    </a:cubicBezTo>
                    <a:cubicBezTo>
                      <a:pt x="36" y="12"/>
                      <a:pt x="42" y="20"/>
                      <a:pt x="46" y="30"/>
                    </a:cubicBezTo>
                    <a:cubicBezTo>
                      <a:pt x="52" y="46"/>
                      <a:pt x="48" y="58"/>
                      <a:pt x="39" y="62"/>
                    </a:cubicBezTo>
                    <a:cubicBezTo>
                      <a:pt x="36" y="63"/>
                      <a:pt x="32" y="63"/>
                      <a:pt x="29" y="62"/>
                    </a:cubicBezTo>
                    <a:lnTo>
                      <a:pt x="29" y="102"/>
                    </a:lnTo>
                    <a:close/>
                    <a:moveTo>
                      <a:pt x="16" y="1"/>
                    </a:moveTo>
                    <a:cubicBezTo>
                      <a:pt x="4" y="6"/>
                      <a:pt x="0" y="24"/>
                      <a:pt x="6" y="42"/>
                    </a:cubicBezTo>
                    <a:cubicBezTo>
                      <a:pt x="6" y="42"/>
                      <a:pt x="6" y="42"/>
                      <a:pt x="6" y="42"/>
                    </a:cubicBezTo>
                    <a:cubicBezTo>
                      <a:pt x="25" y="104"/>
                      <a:pt x="25" y="104"/>
                      <a:pt x="25" y="104"/>
                    </a:cubicBezTo>
                    <a:cubicBezTo>
                      <a:pt x="29" y="102"/>
                      <a:pt x="29" y="102"/>
                      <a:pt x="29" y="102"/>
                    </a:cubicBezTo>
                    <a:cubicBezTo>
                      <a:pt x="29" y="62"/>
                      <a:pt x="29" y="62"/>
                      <a:pt x="29" y="62"/>
                    </a:cubicBezTo>
                    <a:cubicBezTo>
                      <a:pt x="23" y="60"/>
                      <a:pt x="16" y="54"/>
                      <a:pt x="12" y="43"/>
                    </a:cubicBezTo>
                    <a:cubicBezTo>
                      <a:pt x="6" y="27"/>
                      <a:pt x="9" y="11"/>
                      <a:pt x="18" y="7"/>
                    </a:cubicBezTo>
                    <a:cubicBezTo>
                      <a:pt x="21" y="6"/>
                      <a:pt x="25" y="6"/>
                      <a:pt x="29" y="8"/>
                    </a:cubicBezTo>
                    <a:cubicBezTo>
                      <a:pt x="29" y="2"/>
                      <a:pt x="29" y="2"/>
                      <a:pt x="29" y="2"/>
                    </a:cubicBezTo>
                    <a:cubicBezTo>
                      <a:pt x="24" y="0"/>
                      <a:pt x="20" y="0"/>
                      <a:pt x="16" y="1"/>
                    </a:cubicBezTo>
                    <a:close/>
                  </a:path>
                </a:pathLst>
              </a:custGeom>
              <a:solidFill>
                <a:srgbClr val="F8D271">
                  <a:alpha val="100000"/>
                </a:srgbClr>
              </a:solidFill>
              <a:ln w="9525">
                <a:noFill/>
              </a:ln>
            </p:spPr>
            <p:txBody>
              <a:bodyPr/>
              <a:lstStyle/>
              <a:p>
                <a:endParaRPr lang="zh-CN" altLang="en-US"/>
              </a:p>
            </p:txBody>
          </p:sp>
          <p:sp>
            <p:nvSpPr>
              <p:cNvPr id="10327" name="Freeform 47"/>
              <p:cNvSpPr/>
              <p:nvPr/>
            </p:nvSpPr>
            <p:spPr>
              <a:xfrm>
                <a:off x="1951038" y="5019675"/>
                <a:ext cx="25400" cy="26988"/>
              </a:xfrm>
              <a:custGeom>
                <a:avLst/>
                <a:gdLst/>
                <a:ahLst/>
                <a:cxnLst>
                  <a:cxn ang="0">
                    <a:pos x="7257" y="0"/>
                  </a:cxn>
                  <a:cxn ang="0">
                    <a:pos x="25400" y="7711"/>
                  </a:cxn>
                  <a:cxn ang="0">
                    <a:pos x="18143" y="26988"/>
                  </a:cxn>
                  <a:cxn ang="0">
                    <a:pos x="0" y="19277"/>
                  </a:cxn>
                  <a:cxn ang="0">
                    <a:pos x="7257" y="0"/>
                  </a:cxn>
                </a:cxnLst>
                <a:rect l="0" t="0" r="0" b="0"/>
                <a:pathLst>
                  <a:path w="7" h="7">
                    <a:moveTo>
                      <a:pt x="2" y="0"/>
                    </a:moveTo>
                    <a:cubicBezTo>
                      <a:pt x="4" y="0"/>
                      <a:pt x="6" y="1"/>
                      <a:pt x="7" y="2"/>
                    </a:cubicBezTo>
                    <a:cubicBezTo>
                      <a:pt x="7" y="4"/>
                      <a:pt x="6" y="6"/>
                      <a:pt x="5" y="7"/>
                    </a:cubicBezTo>
                    <a:cubicBezTo>
                      <a:pt x="3" y="7"/>
                      <a:pt x="1" y="6"/>
                      <a:pt x="0" y="5"/>
                    </a:cubicBezTo>
                    <a:cubicBezTo>
                      <a:pt x="0" y="3"/>
                      <a:pt x="1" y="1"/>
                      <a:pt x="2" y="0"/>
                    </a:cubicBezTo>
                    <a:close/>
                  </a:path>
                </a:pathLst>
              </a:custGeom>
              <a:solidFill>
                <a:srgbClr val="DE529A">
                  <a:alpha val="100000"/>
                </a:srgbClr>
              </a:solidFill>
              <a:ln w="9525">
                <a:noFill/>
              </a:ln>
            </p:spPr>
            <p:txBody>
              <a:bodyPr/>
              <a:lstStyle/>
              <a:p>
                <a:endParaRPr lang="zh-CN" altLang="en-US"/>
              </a:p>
            </p:txBody>
          </p:sp>
          <p:sp>
            <p:nvSpPr>
              <p:cNvPr id="10328" name="Freeform 48"/>
              <p:cNvSpPr/>
              <p:nvPr/>
            </p:nvSpPr>
            <p:spPr>
              <a:xfrm>
                <a:off x="1730375" y="4975225"/>
                <a:ext cx="722313" cy="868363"/>
              </a:xfrm>
              <a:custGeom>
                <a:avLst/>
                <a:gdLst/>
                <a:ahLst/>
                <a:cxnLst>
                  <a:cxn ang="0">
                    <a:pos x="79835" y="0"/>
                  </a:cxn>
                  <a:cxn ang="0">
                    <a:pos x="642478" y="0"/>
                  </a:cxn>
                  <a:cxn ang="0">
                    <a:pos x="722313" y="79285"/>
                  </a:cxn>
                  <a:cxn ang="0">
                    <a:pos x="722313" y="789078"/>
                  </a:cxn>
                  <a:cxn ang="0">
                    <a:pos x="642478" y="868363"/>
                  </a:cxn>
                  <a:cxn ang="0">
                    <a:pos x="79835" y="868363"/>
                  </a:cxn>
                  <a:cxn ang="0">
                    <a:pos x="0" y="789078"/>
                  </a:cxn>
                  <a:cxn ang="0">
                    <a:pos x="0" y="79285"/>
                  </a:cxn>
                  <a:cxn ang="0">
                    <a:pos x="79835" y="0"/>
                  </a:cxn>
                </a:cxnLst>
                <a:rect l="0" t="0" r="0" b="0"/>
                <a:pathLst>
                  <a:path w="190" h="230">
                    <a:moveTo>
                      <a:pt x="21" y="0"/>
                    </a:moveTo>
                    <a:cubicBezTo>
                      <a:pt x="169" y="0"/>
                      <a:pt x="169" y="0"/>
                      <a:pt x="169" y="0"/>
                    </a:cubicBezTo>
                    <a:cubicBezTo>
                      <a:pt x="181" y="0"/>
                      <a:pt x="190" y="9"/>
                      <a:pt x="190" y="21"/>
                    </a:cubicBezTo>
                    <a:cubicBezTo>
                      <a:pt x="190" y="209"/>
                      <a:pt x="190" y="209"/>
                      <a:pt x="190" y="209"/>
                    </a:cubicBezTo>
                    <a:cubicBezTo>
                      <a:pt x="190" y="221"/>
                      <a:pt x="181" y="230"/>
                      <a:pt x="169" y="230"/>
                    </a:cubicBezTo>
                    <a:cubicBezTo>
                      <a:pt x="21" y="230"/>
                      <a:pt x="21" y="230"/>
                      <a:pt x="21" y="230"/>
                    </a:cubicBezTo>
                    <a:cubicBezTo>
                      <a:pt x="10" y="230"/>
                      <a:pt x="0" y="221"/>
                      <a:pt x="0" y="209"/>
                    </a:cubicBezTo>
                    <a:cubicBezTo>
                      <a:pt x="0" y="21"/>
                      <a:pt x="0" y="21"/>
                      <a:pt x="0" y="21"/>
                    </a:cubicBezTo>
                    <a:cubicBezTo>
                      <a:pt x="0" y="9"/>
                      <a:pt x="10" y="0"/>
                      <a:pt x="21" y="0"/>
                    </a:cubicBezTo>
                    <a:close/>
                  </a:path>
                </a:pathLst>
              </a:custGeom>
              <a:solidFill>
                <a:srgbClr val="4A5B66">
                  <a:alpha val="100000"/>
                </a:srgbClr>
              </a:solidFill>
              <a:ln w="9525">
                <a:noFill/>
              </a:ln>
            </p:spPr>
            <p:txBody>
              <a:bodyPr/>
              <a:lstStyle/>
              <a:p>
                <a:endParaRPr lang="zh-CN" altLang="en-US"/>
              </a:p>
            </p:txBody>
          </p:sp>
          <p:sp>
            <p:nvSpPr>
              <p:cNvPr id="10329" name="Freeform 49"/>
              <p:cNvSpPr>
                <a:spLocks noEditPoints="1"/>
              </p:cNvSpPr>
              <p:nvPr/>
            </p:nvSpPr>
            <p:spPr>
              <a:xfrm>
                <a:off x="1817688" y="5137150"/>
                <a:ext cx="547688" cy="542925"/>
              </a:xfrm>
              <a:custGeom>
                <a:avLst/>
                <a:gdLst/>
                <a:ahLst/>
                <a:cxnLst>
                  <a:cxn ang="0">
                    <a:pos x="399356" y="30163"/>
                  </a:cxn>
                  <a:cxn ang="0">
                    <a:pos x="547688" y="271463"/>
                  </a:cxn>
                  <a:cxn ang="0">
                    <a:pos x="399356" y="512763"/>
                  </a:cxn>
                  <a:cxn ang="0">
                    <a:pos x="399356" y="452438"/>
                  </a:cxn>
                  <a:cxn ang="0">
                    <a:pos x="399356" y="452438"/>
                  </a:cxn>
                  <a:cxn ang="0">
                    <a:pos x="399356" y="448667"/>
                  </a:cxn>
                  <a:cxn ang="0">
                    <a:pos x="399356" y="373261"/>
                  </a:cxn>
                  <a:cxn ang="0">
                    <a:pos x="437390" y="418505"/>
                  </a:cxn>
                  <a:cxn ang="0">
                    <a:pos x="494441" y="271463"/>
                  </a:cxn>
                  <a:cxn ang="0">
                    <a:pos x="399356" y="90488"/>
                  </a:cxn>
                  <a:cxn ang="0">
                    <a:pos x="399356" y="30163"/>
                  </a:cxn>
                  <a:cxn ang="0">
                    <a:pos x="273844" y="0"/>
                  </a:cxn>
                  <a:cxn ang="0">
                    <a:pos x="399356" y="30163"/>
                  </a:cxn>
                  <a:cxn ang="0">
                    <a:pos x="399356" y="90488"/>
                  </a:cxn>
                  <a:cxn ang="0">
                    <a:pos x="300468" y="56555"/>
                  </a:cxn>
                  <a:cxn ang="0">
                    <a:pos x="300468" y="271463"/>
                  </a:cxn>
                  <a:cxn ang="0">
                    <a:pos x="399356" y="373261"/>
                  </a:cxn>
                  <a:cxn ang="0">
                    <a:pos x="399356" y="448667"/>
                  </a:cxn>
                  <a:cxn ang="0">
                    <a:pos x="300468" y="346869"/>
                  </a:cxn>
                  <a:cxn ang="0">
                    <a:pos x="300468" y="490141"/>
                  </a:cxn>
                  <a:cxn ang="0">
                    <a:pos x="399356" y="452438"/>
                  </a:cxn>
                  <a:cxn ang="0">
                    <a:pos x="399356" y="512763"/>
                  </a:cxn>
                  <a:cxn ang="0">
                    <a:pos x="273844" y="542925"/>
                  </a:cxn>
                  <a:cxn ang="0">
                    <a:pos x="197776" y="531614"/>
                  </a:cxn>
                  <a:cxn ang="0">
                    <a:pos x="197776" y="475059"/>
                  </a:cxn>
                  <a:cxn ang="0">
                    <a:pos x="247220" y="490141"/>
                  </a:cxn>
                  <a:cxn ang="0">
                    <a:pos x="247220" y="346869"/>
                  </a:cxn>
                  <a:cxn ang="0">
                    <a:pos x="197776" y="399653"/>
                  </a:cxn>
                  <a:cxn ang="0">
                    <a:pos x="197776" y="324247"/>
                  </a:cxn>
                  <a:cxn ang="0">
                    <a:pos x="247220" y="271463"/>
                  </a:cxn>
                  <a:cxn ang="0">
                    <a:pos x="247220" y="56555"/>
                  </a:cxn>
                  <a:cxn ang="0">
                    <a:pos x="197776" y="67866"/>
                  </a:cxn>
                  <a:cxn ang="0">
                    <a:pos x="197776" y="11311"/>
                  </a:cxn>
                  <a:cxn ang="0">
                    <a:pos x="273844" y="0"/>
                  </a:cxn>
                  <a:cxn ang="0">
                    <a:pos x="197776" y="531614"/>
                  </a:cxn>
                  <a:cxn ang="0">
                    <a:pos x="0" y="271463"/>
                  </a:cxn>
                  <a:cxn ang="0">
                    <a:pos x="197776" y="11311"/>
                  </a:cxn>
                  <a:cxn ang="0">
                    <a:pos x="197776" y="67866"/>
                  </a:cxn>
                  <a:cxn ang="0">
                    <a:pos x="53247" y="271463"/>
                  </a:cxn>
                  <a:cxn ang="0">
                    <a:pos x="110298" y="418505"/>
                  </a:cxn>
                  <a:cxn ang="0">
                    <a:pos x="197776" y="324247"/>
                  </a:cxn>
                  <a:cxn ang="0">
                    <a:pos x="197776" y="399653"/>
                  </a:cxn>
                  <a:cxn ang="0">
                    <a:pos x="148332" y="452438"/>
                  </a:cxn>
                  <a:cxn ang="0">
                    <a:pos x="197776" y="475059"/>
                  </a:cxn>
                  <a:cxn ang="0">
                    <a:pos x="197776" y="531614"/>
                  </a:cxn>
                </a:cxnLst>
                <a:rect l="0" t="0" r="0" b="0"/>
                <a:pathLst>
                  <a:path w="144" h="144">
                    <a:moveTo>
                      <a:pt x="105" y="8"/>
                    </a:moveTo>
                    <a:cubicBezTo>
                      <a:pt x="128" y="20"/>
                      <a:pt x="144" y="44"/>
                      <a:pt x="144" y="72"/>
                    </a:cubicBezTo>
                    <a:cubicBezTo>
                      <a:pt x="144" y="100"/>
                      <a:pt x="128" y="124"/>
                      <a:pt x="105" y="136"/>
                    </a:cubicBezTo>
                    <a:cubicBezTo>
                      <a:pt x="105" y="120"/>
                      <a:pt x="105" y="120"/>
                      <a:pt x="105" y="120"/>
                    </a:cubicBezTo>
                    <a:cubicBezTo>
                      <a:pt x="105" y="120"/>
                      <a:pt x="105" y="120"/>
                      <a:pt x="105" y="120"/>
                    </a:cubicBezTo>
                    <a:cubicBezTo>
                      <a:pt x="105" y="119"/>
                      <a:pt x="105" y="119"/>
                      <a:pt x="105" y="119"/>
                    </a:cubicBezTo>
                    <a:cubicBezTo>
                      <a:pt x="105" y="99"/>
                      <a:pt x="105" y="99"/>
                      <a:pt x="105" y="99"/>
                    </a:cubicBezTo>
                    <a:cubicBezTo>
                      <a:pt x="115" y="111"/>
                      <a:pt x="115" y="111"/>
                      <a:pt x="115" y="111"/>
                    </a:cubicBezTo>
                    <a:cubicBezTo>
                      <a:pt x="124" y="100"/>
                      <a:pt x="130" y="87"/>
                      <a:pt x="130" y="72"/>
                    </a:cubicBezTo>
                    <a:cubicBezTo>
                      <a:pt x="130" y="52"/>
                      <a:pt x="120" y="34"/>
                      <a:pt x="105" y="24"/>
                    </a:cubicBezTo>
                    <a:lnTo>
                      <a:pt x="105" y="8"/>
                    </a:lnTo>
                    <a:close/>
                    <a:moveTo>
                      <a:pt x="72" y="0"/>
                    </a:moveTo>
                    <a:cubicBezTo>
                      <a:pt x="84" y="0"/>
                      <a:pt x="95" y="3"/>
                      <a:pt x="105" y="8"/>
                    </a:cubicBezTo>
                    <a:cubicBezTo>
                      <a:pt x="105" y="24"/>
                      <a:pt x="105" y="24"/>
                      <a:pt x="105" y="24"/>
                    </a:cubicBezTo>
                    <a:cubicBezTo>
                      <a:pt x="97" y="19"/>
                      <a:pt x="88" y="16"/>
                      <a:pt x="79" y="15"/>
                    </a:cubicBezTo>
                    <a:cubicBezTo>
                      <a:pt x="79" y="72"/>
                      <a:pt x="79" y="72"/>
                      <a:pt x="79" y="72"/>
                    </a:cubicBezTo>
                    <a:cubicBezTo>
                      <a:pt x="105" y="99"/>
                      <a:pt x="105" y="99"/>
                      <a:pt x="105" y="99"/>
                    </a:cubicBezTo>
                    <a:cubicBezTo>
                      <a:pt x="105" y="119"/>
                      <a:pt x="105" y="119"/>
                      <a:pt x="105" y="119"/>
                    </a:cubicBezTo>
                    <a:cubicBezTo>
                      <a:pt x="79" y="92"/>
                      <a:pt x="79" y="92"/>
                      <a:pt x="79" y="92"/>
                    </a:cubicBezTo>
                    <a:cubicBezTo>
                      <a:pt x="79" y="130"/>
                      <a:pt x="79" y="130"/>
                      <a:pt x="79" y="130"/>
                    </a:cubicBezTo>
                    <a:cubicBezTo>
                      <a:pt x="88" y="128"/>
                      <a:pt x="97" y="125"/>
                      <a:pt x="105" y="120"/>
                    </a:cubicBezTo>
                    <a:cubicBezTo>
                      <a:pt x="105" y="136"/>
                      <a:pt x="105" y="136"/>
                      <a:pt x="105" y="136"/>
                    </a:cubicBezTo>
                    <a:cubicBezTo>
                      <a:pt x="95" y="141"/>
                      <a:pt x="84" y="144"/>
                      <a:pt x="72" y="144"/>
                    </a:cubicBezTo>
                    <a:cubicBezTo>
                      <a:pt x="65" y="144"/>
                      <a:pt x="59" y="143"/>
                      <a:pt x="52" y="141"/>
                    </a:cubicBezTo>
                    <a:cubicBezTo>
                      <a:pt x="52" y="126"/>
                      <a:pt x="52" y="126"/>
                      <a:pt x="52" y="126"/>
                    </a:cubicBezTo>
                    <a:cubicBezTo>
                      <a:pt x="56" y="128"/>
                      <a:pt x="61" y="129"/>
                      <a:pt x="65" y="130"/>
                    </a:cubicBezTo>
                    <a:cubicBezTo>
                      <a:pt x="65" y="92"/>
                      <a:pt x="65" y="92"/>
                      <a:pt x="65" y="92"/>
                    </a:cubicBezTo>
                    <a:cubicBezTo>
                      <a:pt x="52" y="106"/>
                      <a:pt x="52" y="106"/>
                      <a:pt x="52" y="106"/>
                    </a:cubicBezTo>
                    <a:cubicBezTo>
                      <a:pt x="52" y="86"/>
                      <a:pt x="52" y="86"/>
                      <a:pt x="52" y="86"/>
                    </a:cubicBezTo>
                    <a:cubicBezTo>
                      <a:pt x="65" y="72"/>
                      <a:pt x="65" y="72"/>
                      <a:pt x="65" y="72"/>
                    </a:cubicBezTo>
                    <a:cubicBezTo>
                      <a:pt x="65" y="15"/>
                      <a:pt x="65" y="15"/>
                      <a:pt x="65" y="15"/>
                    </a:cubicBezTo>
                    <a:cubicBezTo>
                      <a:pt x="61" y="15"/>
                      <a:pt x="56" y="16"/>
                      <a:pt x="52" y="18"/>
                    </a:cubicBezTo>
                    <a:cubicBezTo>
                      <a:pt x="52" y="3"/>
                      <a:pt x="52" y="3"/>
                      <a:pt x="52" y="3"/>
                    </a:cubicBezTo>
                    <a:cubicBezTo>
                      <a:pt x="59" y="1"/>
                      <a:pt x="65" y="0"/>
                      <a:pt x="72" y="0"/>
                    </a:cubicBezTo>
                    <a:close/>
                    <a:moveTo>
                      <a:pt x="52" y="141"/>
                    </a:moveTo>
                    <a:cubicBezTo>
                      <a:pt x="22" y="132"/>
                      <a:pt x="0" y="105"/>
                      <a:pt x="0" y="72"/>
                    </a:cubicBezTo>
                    <a:cubicBezTo>
                      <a:pt x="0" y="39"/>
                      <a:pt x="22" y="12"/>
                      <a:pt x="52" y="3"/>
                    </a:cubicBezTo>
                    <a:cubicBezTo>
                      <a:pt x="52" y="18"/>
                      <a:pt x="52" y="18"/>
                      <a:pt x="52" y="18"/>
                    </a:cubicBezTo>
                    <a:cubicBezTo>
                      <a:pt x="30" y="26"/>
                      <a:pt x="14" y="47"/>
                      <a:pt x="14" y="72"/>
                    </a:cubicBezTo>
                    <a:cubicBezTo>
                      <a:pt x="14" y="87"/>
                      <a:pt x="20" y="100"/>
                      <a:pt x="29" y="111"/>
                    </a:cubicBezTo>
                    <a:cubicBezTo>
                      <a:pt x="52" y="86"/>
                      <a:pt x="52" y="86"/>
                      <a:pt x="52" y="86"/>
                    </a:cubicBezTo>
                    <a:cubicBezTo>
                      <a:pt x="52" y="106"/>
                      <a:pt x="52" y="106"/>
                      <a:pt x="52" y="106"/>
                    </a:cubicBezTo>
                    <a:cubicBezTo>
                      <a:pt x="39" y="120"/>
                      <a:pt x="39" y="120"/>
                      <a:pt x="39" y="120"/>
                    </a:cubicBezTo>
                    <a:cubicBezTo>
                      <a:pt x="43" y="122"/>
                      <a:pt x="48" y="125"/>
                      <a:pt x="52" y="126"/>
                    </a:cubicBezTo>
                    <a:lnTo>
                      <a:pt x="52" y="141"/>
                    </a:lnTo>
                    <a:close/>
                  </a:path>
                </a:pathLst>
              </a:custGeom>
              <a:solidFill>
                <a:srgbClr val="778791">
                  <a:alpha val="100000"/>
                </a:srgbClr>
              </a:solidFill>
              <a:ln w="9525">
                <a:noFill/>
              </a:ln>
            </p:spPr>
            <p:txBody>
              <a:bodyPr/>
              <a:lstStyle/>
              <a:p>
                <a:endParaRPr lang="zh-CN" altLang="en-US"/>
              </a:p>
            </p:txBody>
          </p:sp>
        </p:grpSp>
        <p:grpSp>
          <p:nvGrpSpPr>
            <p:cNvPr id="10270" name="组合 55"/>
            <p:cNvGrpSpPr/>
            <p:nvPr/>
          </p:nvGrpSpPr>
          <p:grpSpPr>
            <a:xfrm>
              <a:off x="2131078" y="3890159"/>
              <a:ext cx="2997517" cy="2066922"/>
              <a:chOff x="5211763" y="866776"/>
              <a:chExt cx="7219950" cy="4424363"/>
            </a:xfrm>
          </p:grpSpPr>
          <p:sp>
            <p:nvSpPr>
              <p:cNvPr id="10272" name="Freeform 53"/>
              <p:cNvSpPr/>
              <p:nvPr/>
            </p:nvSpPr>
            <p:spPr>
              <a:xfrm>
                <a:off x="7742238" y="4981576"/>
                <a:ext cx="4689475" cy="309563"/>
              </a:xfrm>
              <a:custGeom>
                <a:avLst/>
                <a:gdLst/>
                <a:ahLst/>
                <a:cxnLst>
                  <a:cxn ang="0">
                    <a:pos x="0" y="0"/>
                  </a:cxn>
                  <a:cxn ang="0">
                    <a:pos x="4535537" y="0"/>
                  </a:cxn>
                  <a:cxn ang="0">
                    <a:pos x="4689475" y="154782"/>
                  </a:cxn>
                  <a:cxn ang="0">
                    <a:pos x="4689475" y="154782"/>
                  </a:cxn>
                  <a:cxn ang="0">
                    <a:pos x="4535537" y="309563"/>
                  </a:cxn>
                  <a:cxn ang="0">
                    <a:pos x="33791" y="309563"/>
                  </a:cxn>
                  <a:cxn ang="0">
                    <a:pos x="0" y="0"/>
                  </a:cxn>
                </a:cxnLst>
                <a:rect l="0" t="0" r="0" b="0"/>
                <a:pathLst>
                  <a:path w="1249" h="82">
                    <a:moveTo>
                      <a:pt x="0" y="0"/>
                    </a:moveTo>
                    <a:cubicBezTo>
                      <a:pt x="1208" y="0"/>
                      <a:pt x="1208" y="0"/>
                      <a:pt x="1208" y="0"/>
                    </a:cubicBezTo>
                    <a:cubicBezTo>
                      <a:pt x="1230" y="0"/>
                      <a:pt x="1249" y="19"/>
                      <a:pt x="1249" y="41"/>
                    </a:cubicBezTo>
                    <a:cubicBezTo>
                      <a:pt x="1249" y="41"/>
                      <a:pt x="1249" y="41"/>
                      <a:pt x="1249" y="41"/>
                    </a:cubicBezTo>
                    <a:cubicBezTo>
                      <a:pt x="1249" y="64"/>
                      <a:pt x="1230" y="82"/>
                      <a:pt x="1208" y="82"/>
                    </a:cubicBezTo>
                    <a:cubicBezTo>
                      <a:pt x="9" y="82"/>
                      <a:pt x="9" y="82"/>
                      <a:pt x="9" y="82"/>
                    </a:cubicBezTo>
                    <a:lnTo>
                      <a:pt x="0" y="0"/>
                    </a:lnTo>
                    <a:close/>
                  </a:path>
                </a:pathLst>
              </a:custGeom>
              <a:solidFill>
                <a:srgbClr val="595959">
                  <a:alpha val="100000"/>
                </a:srgbClr>
              </a:solidFill>
              <a:ln w="9525">
                <a:noFill/>
              </a:ln>
            </p:spPr>
            <p:txBody>
              <a:bodyPr/>
              <a:lstStyle/>
              <a:p>
                <a:endParaRPr lang="zh-CN" altLang="en-US"/>
              </a:p>
            </p:txBody>
          </p:sp>
          <p:sp>
            <p:nvSpPr>
              <p:cNvPr id="10273" name="Freeform 54"/>
              <p:cNvSpPr/>
              <p:nvPr/>
            </p:nvSpPr>
            <p:spPr>
              <a:xfrm>
                <a:off x="7656513" y="4271963"/>
                <a:ext cx="2327275" cy="1019175"/>
              </a:xfrm>
              <a:custGeom>
                <a:avLst/>
                <a:gdLst/>
                <a:ahLst/>
                <a:cxnLst>
                  <a:cxn ang="0">
                    <a:pos x="563563" y="0"/>
                  </a:cxn>
                  <a:cxn ang="0">
                    <a:pos x="1763713" y="0"/>
                  </a:cxn>
                  <a:cxn ang="0">
                    <a:pos x="2327275" y="1019175"/>
                  </a:cxn>
                  <a:cxn ang="0">
                    <a:pos x="0" y="1019175"/>
                  </a:cxn>
                  <a:cxn ang="0">
                    <a:pos x="563563" y="0"/>
                  </a:cxn>
                </a:cxnLst>
                <a:rect l="0" t="0" r="0" b="0"/>
                <a:pathLst>
                  <a:path w="1466" h="642">
                    <a:moveTo>
                      <a:pt x="355" y="0"/>
                    </a:moveTo>
                    <a:lnTo>
                      <a:pt x="1111" y="0"/>
                    </a:lnTo>
                    <a:lnTo>
                      <a:pt x="1466" y="642"/>
                    </a:lnTo>
                    <a:lnTo>
                      <a:pt x="0" y="642"/>
                    </a:lnTo>
                    <a:lnTo>
                      <a:pt x="355" y="0"/>
                    </a:lnTo>
                    <a:close/>
                  </a:path>
                </a:pathLst>
              </a:custGeom>
              <a:solidFill>
                <a:srgbClr val="4E5151">
                  <a:alpha val="100000"/>
                </a:srgbClr>
              </a:solidFill>
              <a:ln w="9525">
                <a:noFill/>
              </a:ln>
            </p:spPr>
            <p:txBody>
              <a:bodyPr/>
              <a:lstStyle/>
              <a:p>
                <a:endParaRPr lang="zh-CN" altLang="en-US"/>
              </a:p>
            </p:txBody>
          </p:sp>
          <p:sp>
            <p:nvSpPr>
              <p:cNvPr id="10274" name="Freeform 55"/>
              <p:cNvSpPr/>
              <p:nvPr/>
            </p:nvSpPr>
            <p:spPr>
              <a:xfrm>
                <a:off x="5700713" y="866776"/>
                <a:ext cx="6243638" cy="3663950"/>
              </a:xfrm>
              <a:custGeom>
                <a:avLst/>
                <a:gdLst/>
                <a:ahLst/>
                <a:cxnLst>
                  <a:cxn ang="0">
                    <a:pos x="289092" y="0"/>
                  </a:cxn>
                  <a:cxn ang="0">
                    <a:pos x="5954546" y="0"/>
                  </a:cxn>
                  <a:cxn ang="0">
                    <a:pos x="6243638" y="289358"/>
                  </a:cxn>
                  <a:cxn ang="0">
                    <a:pos x="6243638" y="3370834"/>
                  </a:cxn>
                  <a:cxn ang="0">
                    <a:pos x="5954546" y="3663950"/>
                  </a:cxn>
                  <a:cxn ang="0">
                    <a:pos x="289092" y="3663950"/>
                  </a:cxn>
                  <a:cxn ang="0">
                    <a:pos x="0" y="3370834"/>
                  </a:cxn>
                  <a:cxn ang="0">
                    <a:pos x="0" y="289358"/>
                  </a:cxn>
                  <a:cxn ang="0">
                    <a:pos x="289092" y="0"/>
                  </a:cxn>
                </a:cxnLst>
                <a:rect l="0" t="0" r="0" b="0"/>
                <a:pathLst>
                  <a:path w="1663" h="975">
                    <a:moveTo>
                      <a:pt x="77" y="0"/>
                    </a:moveTo>
                    <a:cubicBezTo>
                      <a:pt x="1586" y="0"/>
                      <a:pt x="1586" y="0"/>
                      <a:pt x="1586" y="0"/>
                    </a:cubicBezTo>
                    <a:cubicBezTo>
                      <a:pt x="1628" y="0"/>
                      <a:pt x="1663" y="34"/>
                      <a:pt x="1663" y="77"/>
                    </a:cubicBezTo>
                    <a:cubicBezTo>
                      <a:pt x="1663" y="897"/>
                      <a:pt x="1663" y="897"/>
                      <a:pt x="1663" y="897"/>
                    </a:cubicBezTo>
                    <a:cubicBezTo>
                      <a:pt x="1663" y="940"/>
                      <a:pt x="1628" y="975"/>
                      <a:pt x="1586" y="975"/>
                    </a:cubicBezTo>
                    <a:cubicBezTo>
                      <a:pt x="77" y="975"/>
                      <a:pt x="77" y="975"/>
                      <a:pt x="77" y="975"/>
                    </a:cubicBezTo>
                    <a:cubicBezTo>
                      <a:pt x="35" y="975"/>
                      <a:pt x="0" y="940"/>
                      <a:pt x="0" y="897"/>
                    </a:cubicBezTo>
                    <a:cubicBezTo>
                      <a:pt x="0" y="77"/>
                      <a:pt x="0" y="77"/>
                      <a:pt x="0" y="77"/>
                    </a:cubicBezTo>
                    <a:cubicBezTo>
                      <a:pt x="0" y="34"/>
                      <a:pt x="35" y="0"/>
                      <a:pt x="77" y="0"/>
                    </a:cubicBezTo>
                    <a:close/>
                  </a:path>
                </a:pathLst>
              </a:custGeom>
              <a:solidFill>
                <a:srgbClr val="1D2120">
                  <a:alpha val="100000"/>
                </a:srgbClr>
              </a:solidFill>
              <a:ln w="9525">
                <a:noFill/>
              </a:ln>
            </p:spPr>
            <p:txBody>
              <a:bodyPr/>
              <a:lstStyle/>
              <a:p>
                <a:endParaRPr lang="zh-CN" altLang="en-US"/>
              </a:p>
            </p:txBody>
          </p:sp>
          <p:sp>
            <p:nvSpPr>
              <p:cNvPr id="10275" name="Freeform 56"/>
              <p:cNvSpPr/>
              <p:nvPr/>
            </p:nvSpPr>
            <p:spPr>
              <a:xfrm>
                <a:off x="7389813" y="993776"/>
                <a:ext cx="4554538" cy="3536950"/>
              </a:xfrm>
              <a:custGeom>
                <a:avLst/>
                <a:gdLst/>
                <a:ahLst/>
                <a:cxnLst>
                  <a:cxn ang="0">
                    <a:pos x="4554538" y="1612488"/>
                  </a:cxn>
                  <a:cxn ang="0">
                    <a:pos x="4554538" y="3243770"/>
                  </a:cxn>
                  <a:cxn ang="0">
                    <a:pos x="4265421" y="3536950"/>
                  </a:cxn>
                  <a:cxn ang="0">
                    <a:pos x="304137" y="3536950"/>
                  </a:cxn>
                  <a:cxn ang="0">
                    <a:pos x="0" y="763019"/>
                  </a:cxn>
                  <a:cxn ang="0">
                    <a:pos x="232796" y="41346"/>
                  </a:cxn>
                  <a:cxn ang="0">
                    <a:pos x="1261603" y="0"/>
                  </a:cxn>
                  <a:cxn ang="0">
                    <a:pos x="4554538" y="1612488"/>
                  </a:cxn>
                </a:cxnLst>
                <a:rect l="0" t="0" r="0" b="0"/>
                <a:pathLst>
                  <a:path w="1213" h="941">
                    <a:moveTo>
                      <a:pt x="1213" y="429"/>
                    </a:moveTo>
                    <a:cubicBezTo>
                      <a:pt x="1213" y="863"/>
                      <a:pt x="1213" y="863"/>
                      <a:pt x="1213" y="863"/>
                    </a:cubicBezTo>
                    <a:cubicBezTo>
                      <a:pt x="1213" y="906"/>
                      <a:pt x="1178" y="941"/>
                      <a:pt x="1136" y="941"/>
                    </a:cubicBezTo>
                    <a:cubicBezTo>
                      <a:pt x="81" y="941"/>
                      <a:pt x="81" y="941"/>
                      <a:pt x="81" y="941"/>
                    </a:cubicBezTo>
                    <a:cubicBezTo>
                      <a:pt x="0" y="203"/>
                      <a:pt x="0" y="203"/>
                      <a:pt x="0" y="203"/>
                    </a:cubicBezTo>
                    <a:cubicBezTo>
                      <a:pt x="62" y="11"/>
                      <a:pt x="62" y="11"/>
                      <a:pt x="62" y="11"/>
                    </a:cubicBezTo>
                    <a:cubicBezTo>
                      <a:pt x="336" y="0"/>
                      <a:pt x="336" y="0"/>
                      <a:pt x="336" y="0"/>
                    </a:cubicBezTo>
                    <a:lnTo>
                      <a:pt x="1213" y="429"/>
                    </a:lnTo>
                    <a:close/>
                  </a:path>
                </a:pathLst>
              </a:custGeom>
              <a:solidFill>
                <a:srgbClr val="2E3332">
                  <a:alpha val="100000"/>
                </a:srgbClr>
              </a:solidFill>
              <a:ln w="9525">
                <a:noFill/>
              </a:ln>
            </p:spPr>
            <p:txBody>
              <a:bodyPr/>
              <a:lstStyle/>
              <a:p>
                <a:endParaRPr lang="zh-CN" altLang="en-US"/>
              </a:p>
            </p:txBody>
          </p:sp>
          <p:sp>
            <p:nvSpPr>
              <p:cNvPr id="10276" name="Rectangle 57"/>
              <p:cNvSpPr/>
              <p:nvPr/>
            </p:nvSpPr>
            <p:spPr>
              <a:xfrm>
                <a:off x="5891213" y="1035051"/>
                <a:ext cx="5857875" cy="2978150"/>
              </a:xfrm>
              <a:prstGeom prst="rect">
                <a:avLst/>
              </a:prstGeom>
              <a:solidFill>
                <a:srgbClr val="234C5E"/>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7" name="Oval 58"/>
              <p:cNvSpPr/>
              <p:nvPr/>
            </p:nvSpPr>
            <p:spPr>
              <a:xfrm>
                <a:off x="11553826" y="4233863"/>
                <a:ext cx="74613"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8" name="Oval 59"/>
              <p:cNvSpPr/>
              <p:nvPr/>
            </p:nvSpPr>
            <p:spPr>
              <a:xfrm>
                <a:off x="11407776" y="4233863"/>
                <a:ext cx="74613"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9" name="Oval 60"/>
              <p:cNvSpPr/>
              <p:nvPr/>
            </p:nvSpPr>
            <p:spPr>
              <a:xfrm>
                <a:off x="11260138" y="4233863"/>
                <a:ext cx="76200"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80" name="Freeform 61"/>
              <p:cNvSpPr/>
              <p:nvPr/>
            </p:nvSpPr>
            <p:spPr>
              <a:xfrm>
                <a:off x="5211763" y="4981576"/>
                <a:ext cx="7219950" cy="309563"/>
              </a:xfrm>
              <a:custGeom>
                <a:avLst/>
                <a:gdLst/>
                <a:ahLst/>
                <a:cxnLst>
                  <a:cxn ang="0">
                    <a:pos x="153935" y="0"/>
                  </a:cxn>
                  <a:cxn ang="0">
                    <a:pos x="7066015" y="0"/>
                  </a:cxn>
                  <a:cxn ang="0">
                    <a:pos x="7219950" y="154782"/>
                  </a:cxn>
                  <a:cxn ang="0">
                    <a:pos x="7219950" y="154782"/>
                  </a:cxn>
                  <a:cxn ang="0">
                    <a:pos x="7066015" y="309563"/>
                  </a:cxn>
                  <a:cxn ang="0">
                    <a:pos x="153935" y="309563"/>
                  </a:cxn>
                  <a:cxn ang="0">
                    <a:pos x="0" y="154782"/>
                  </a:cxn>
                  <a:cxn ang="0">
                    <a:pos x="0" y="154782"/>
                  </a:cxn>
                  <a:cxn ang="0">
                    <a:pos x="153935" y="0"/>
                  </a:cxn>
                </a:cxnLst>
                <a:rect l="0" t="0" r="0" b="0"/>
                <a:pathLst>
                  <a:path w="1923" h="82">
                    <a:moveTo>
                      <a:pt x="41" y="0"/>
                    </a:moveTo>
                    <a:cubicBezTo>
                      <a:pt x="1882" y="0"/>
                      <a:pt x="1882" y="0"/>
                      <a:pt x="1882" y="0"/>
                    </a:cubicBezTo>
                    <a:cubicBezTo>
                      <a:pt x="1904" y="0"/>
                      <a:pt x="1923" y="19"/>
                      <a:pt x="1923" y="41"/>
                    </a:cubicBezTo>
                    <a:cubicBezTo>
                      <a:pt x="1923" y="41"/>
                      <a:pt x="1923" y="41"/>
                      <a:pt x="1923" y="41"/>
                    </a:cubicBezTo>
                    <a:cubicBezTo>
                      <a:pt x="1923" y="64"/>
                      <a:pt x="1904" y="82"/>
                      <a:pt x="1882" y="82"/>
                    </a:cubicBezTo>
                    <a:cubicBezTo>
                      <a:pt x="41" y="82"/>
                      <a:pt x="41" y="82"/>
                      <a:pt x="41" y="82"/>
                    </a:cubicBezTo>
                    <a:cubicBezTo>
                      <a:pt x="19" y="82"/>
                      <a:pt x="0" y="64"/>
                      <a:pt x="0" y="41"/>
                    </a:cubicBezTo>
                    <a:cubicBezTo>
                      <a:pt x="0" y="41"/>
                      <a:pt x="0" y="41"/>
                      <a:pt x="0" y="41"/>
                    </a:cubicBezTo>
                    <a:cubicBezTo>
                      <a:pt x="0" y="19"/>
                      <a:pt x="19" y="0"/>
                      <a:pt x="41" y="0"/>
                    </a:cubicBezTo>
                    <a:close/>
                  </a:path>
                </a:pathLst>
              </a:custGeom>
              <a:solidFill>
                <a:srgbClr val="808281">
                  <a:alpha val="100000"/>
                </a:srgbClr>
              </a:solidFill>
              <a:ln w="9525">
                <a:noFill/>
              </a:ln>
            </p:spPr>
            <p:txBody>
              <a:bodyPr/>
              <a:lstStyle/>
              <a:p>
                <a:endParaRPr lang="zh-CN" altLang="en-US"/>
              </a:p>
            </p:txBody>
          </p:sp>
          <p:sp>
            <p:nvSpPr>
              <p:cNvPr id="10281" name="Freeform 62"/>
              <p:cNvSpPr/>
              <p:nvPr/>
            </p:nvSpPr>
            <p:spPr>
              <a:xfrm>
                <a:off x="5211763" y="5137151"/>
                <a:ext cx="7219950" cy="153988"/>
              </a:xfrm>
              <a:custGeom>
                <a:avLst/>
                <a:gdLst/>
                <a:ahLst/>
                <a:cxnLst>
                  <a:cxn ang="0">
                    <a:pos x="7219950" y="0"/>
                  </a:cxn>
                  <a:cxn ang="0">
                    <a:pos x="7066015" y="153988"/>
                  </a:cxn>
                  <a:cxn ang="0">
                    <a:pos x="153935" y="153988"/>
                  </a:cxn>
                  <a:cxn ang="0">
                    <a:pos x="0" y="0"/>
                  </a:cxn>
                  <a:cxn ang="0">
                    <a:pos x="7219950" y="0"/>
                  </a:cxn>
                </a:cxnLst>
                <a:rect l="0" t="0" r="0" b="0"/>
                <a:pathLst>
                  <a:path w="1923" h="41">
                    <a:moveTo>
                      <a:pt x="1923" y="0"/>
                    </a:moveTo>
                    <a:cubicBezTo>
                      <a:pt x="1923" y="23"/>
                      <a:pt x="1904" y="41"/>
                      <a:pt x="1882" y="41"/>
                    </a:cubicBezTo>
                    <a:cubicBezTo>
                      <a:pt x="41" y="41"/>
                      <a:pt x="41" y="41"/>
                      <a:pt x="41" y="41"/>
                    </a:cubicBezTo>
                    <a:cubicBezTo>
                      <a:pt x="19" y="41"/>
                      <a:pt x="0" y="23"/>
                      <a:pt x="0" y="0"/>
                    </a:cubicBezTo>
                    <a:lnTo>
                      <a:pt x="1923" y="0"/>
                    </a:lnTo>
                    <a:close/>
                  </a:path>
                </a:pathLst>
              </a:custGeom>
              <a:solidFill>
                <a:srgbClr val="1D2120">
                  <a:alpha val="100000"/>
                </a:srgbClr>
              </a:solidFill>
              <a:ln w="9525">
                <a:noFill/>
              </a:ln>
            </p:spPr>
            <p:txBody>
              <a:bodyPr/>
              <a:lstStyle/>
              <a:p>
                <a:endParaRPr lang="zh-CN" altLang="en-US"/>
              </a:p>
            </p:txBody>
          </p:sp>
          <p:sp>
            <p:nvSpPr>
              <p:cNvPr id="10282" name="Freeform 63"/>
              <p:cNvSpPr/>
              <p:nvPr/>
            </p:nvSpPr>
            <p:spPr>
              <a:xfrm>
                <a:off x="7758113" y="5137151"/>
                <a:ext cx="4673600" cy="153988"/>
              </a:xfrm>
              <a:custGeom>
                <a:avLst/>
                <a:gdLst/>
                <a:ahLst/>
                <a:cxnLst>
                  <a:cxn ang="0">
                    <a:pos x="4673600" y="0"/>
                  </a:cxn>
                  <a:cxn ang="0">
                    <a:pos x="4519690" y="153988"/>
                  </a:cxn>
                  <a:cxn ang="0">
                    <a:pos x="18769" y="153988"/>
                  </a:cxn>
                  <a:cxn ang="0">
                    <a:pos x="0" y="0"/>
                  </a:cxn>
                  <a:cxn ang="0">
                    <a:pos x="4673600" y="0"/>
                  </a:cxn>
                </a:cxnLst>
                <a:rect l="0" t="0" r="0" b="0"/>
                <a:pathLst>
                  <a:path w="1245" h="41">
                    <a:moveTo>
                      <a:pt x="1245" y="0"/>
                    </a:moveTo>
                    <a:cubicBezTo>
                      <a:pt x="1245" y="23"/>
                      <a:pt x="1226" y="41"/>
                      <a:pt x="1204" y="41"/>
                    </a:cubicBezTo>
                    <a:cubicBezTo>
                      <a:pt x="5" y="41"/>
                      <a:pt x="5" y="41"/>
                      <a:pt x="5" y="41"/>
                    </a:cubicBezTo>
                    <a:cubicBezTo>
                      <a:pt x="0" y="0"/>
                      <a:pt x="0" y="0"/>
                      <a:pt x="0" y="0"/>
                    </a:cubicBezTo>
                    <a:lnTo>
                      <a:pt x="1245" y="0"/>
                    </a:lnTo>
                    <a:close/>
                  </a:path>
                </a:pathLst>
              </a:custGeom>
              <a:solidFill>
                <a:srgbClr val="090A0A">
                  <a:alpha val="100000"/>
                </a:srgbClr>
              </a:solidFill>
              <a:ln w="9525">
                <a:noFill/>
              </a:ln>
            </p:spPr>
            <p:txBody>
              <a:bodyPr/>
              <a:lstStyle/>
              <a:p>
                <a:endParaRPr lang="zh-CN" altLang="en-US"/>
              </a:p>
            </p:txBody>
          </p:sp>
          <p:sp>
            <p:nvSpPr>
              <p:cNvPr id="10283" name="Freeform 64"/>
              <p:cNvSpPr>
                <a:spLocks noEditPoints="1"/>
              </p:cNvSpPr>
              <p:nvPr/>
            </p:nvSpPr>
            <p:spPr>
              <a:xfrm>
                <a:off x="7280276" y="3230563"/>
                <a:ext cx="2884488" cy="609600"/>
              </a:xfrm>
              <a:custGeom>
                <a:avLst/>
                <a:gdLst/>
                <a:ahLst/>
                <a:cxnLst>
                  <a:cxn ang="0">
                    <a:pos x="1956795" y="244593"/>
                  </a:cxn>
                  <a:cxn ang="0">
                    <a:pos x="2046935" y="410163"/>
                  </a:cxn>
                  <a:cxn ang="0">
                    <a:pos x="2061958" y="218252"/>
                  </a:cxn>
                  <a:cxn ang="0">
                    <a:pos x="2167122" y="199437"/>
                  </a:cxn>
                  <a:cxn ang="0">
                    <a:pos x="2261018" y="233304"/>
                  </a:cxn>
                  <a:cxn ang="0">
                    <a:pos x="2174634" y="413926"/>
                  </a:cxn>
                  <a:cxn ang="0">
                    <a:pos x="2268530" y="372533"/>
                  </a:cxn>
                  <a:cxn ang="0">
                    <a:pos x="2377449" y="252119"/>
                  </a:cxn>
                  <a:cxn ang="0">
                    <a:pos x="2448810" y="263407"/>
                  </a:cxn>
                  <a:cxn ang="0">
                    <a:pos x="2354914" y="440267"/>
                  </a:cxn>
                  <a:cxn ang="0">
                    <a:pos x="2185901" y="459081"/>
                  </a:cxn>
                  <a:cxn ang="0">
                    <a:pos x="1956795" y="489185"/>
                  </a:cxn>
                  <a:cxn ang="0">
                    <a:pos x="2798104" y="451556"/>
                  </a:cxn>
                  <a:cxn ang="0">
                    <a:pos x="2617823" y="432741"/>
                  </a:cxn>
                  <a:cxn ang="0">
                    <a:pos x="2538950" y="267170"/>
                  </a:cxn>
                  <a:cxn ang="0">
                    <a:pos x="2610311" y="323615"/>
                  </a:cxn>
                  <a:cxn ang="0">
                    <a:pos x="2501392" y="176859"/>
                  </a:cxn>
                  <a:cxn ang="0">
                    <a:pos x="2651626" y="150519"/>
                  </a:cxn>
                  <a:cxn ang="0">
                    <a:pos x="2666649" y="293511"/>
                  </a:cxn>
                  <a:cxn ang="0">
                    <a:pos x="2738010" y="233304"/>
                  </a:cxn>
                  <a:cxn ang="0">
                    <a:pos x="2813127" y="357481"/>
                  </a:cxn>
                  <a:cxn ang="0">
                    <a:pos x="2876976" y="368770"/>
                  </a:cxn>
                  <a:cxn ang="0">
                    <a:pos x="1922992" y="410163"/>
                  </a:cxn>
                  <a:cxn ang="0">
                    <a:pos x="1870410" y="413926"/>
                  </a:cxn>
                  <a:cxn ang="0">
                    <a:pos x="1877922" y="323615"/>
                  </a:cxn>
                  <a:cxn ang="0">
                    <a:pos x="1832852" y="259644"/>
                  </a:cxn>
                  <a:cxn ang="0">
                    <a:pos x="1780270" y="316089"/>
                  </a:cxn>
                  <a:cxn ang="0">
                    <a:pos x="1753979" y="387585"/>
                  </a:cxn>
                  <a:cxn ang="0">
                    <a:pos x="1663839" y="462844"/>
                  </a:cxn>
                  <a:cxn ang="0">
                    <a:pos x="1584966" y="346193"/>
                  </a:cxn>
                  <a:cxn ang="0">
                    <a:pos x="1434732" y="252119"/>
                  </a:cxn>
                  <a:cxn ang="0">
                    <a:pos x="1483558" y="278459"/>
                  </a:cxn>
                  <a:cxn ang="0">
                    <a:pos x="1551163" y="349956"/>
                  </a:cxn>
                  <a:cxn ang="0">
                    <a:pos x="1618769" y="297274"/>
                  </a:cxn>
                  <a:cxn ang="0">
                    <a:pos x="1697641" y="349956"/>
                  </a:cxn>
                  <a:cxn ang="0">
                    <a:pos x="991543" y="372533"/>
                  </a:cxn>
                  <a:cxn ang="0">
                    <a:pos x="1032857" y="391348"/>
                  </a:cxn>
                  <a:cxn ang="0">
                    <a:pos x="1153044" y="470370"/>
                  </a:cxn>
                  <a:cxn ang="0">
                    <a:pos x="1066660" y="255881"/>
                  </a:cxn>
                  <a:cxn ang="0">
                    <a:pos x="1141777" y="387585"/>
                  </a:cxn>
                  <a:cxn ang="0">
                    <a:pos x="1216893" y="312326"/>
                  </a:cxn>
                  <a:cxn ang="0">
                    <a:pos x="525818" y="267170"/>
                  </a:cxn>
                  <a:cxn ang="0">
                    <a:pos x="105164" y="477896"/>
                  </a:cxn>
                  <a:cxn ang="0">
                    <a:pos x="56338" y="60207"/>
                  </a:cxn>
                  <a:cxn ang="0">
                    <a:pos x="510795" y="116652"/>
                  </a:cxn>
                  <a:cxn ang="0">
                    <a:pos x="127699" y="206963"/>
                  </a:cxn>
                  <a:cxn ang="0">
                    <a:pos x="514551" y="248356"/>
                  </a:cxn>
                  <a:cxn ang="0">
                    <a:pos x="78873" y="402637"/>
                  </a:cxn>
                  <a:cxn ang="0">
                    <a:pos x="965252" y="274696"/>
                  </a:cxn>
                  <a:cxn ang="0">
                    <a:pos x="890135" y="387585"/>
                  </a:cxn>
                  <a:cxn ang="0">
                    <a:pos x="769948" y="199437"/>
                  </a:cxn>
                  <a:cxn ang="0">
                    <a:pos x="773704" y="594548"/>
                  </a:cxn>
                  <a:cxn ang="0">
                    <a:pos x="679808" y="372533"/>
                  </a:cxn>
                  <a:cxn ang="0">
                    <a:pos x="593423" y="402637"/>
                  </a:cxn>
                  <a:cxn ang="0">
                    <a:pos x="646005" y="353719"/>
                  </a:cxn>
                  <a:cxn ang="0">
                    <a:pos x="728634" y="391348"/>
                  </a:cxn>
                  <a:cxn ang="0">
                    <a:pos x="818774" y="252119"/>
                  </a:cxn>
                </a:cxnLst>
                <a:rect l="0" t="0" r="0" b="0"/>
                <a:pathLst>
                  <a:path w="768" h="162">
                    <a:moveTo>
                      <a:pt x="521" y="130"/>
                    </a:moveTo>
                    <a:cubicBezTo>
                      <a:pt x="521" y="121"/>
                      <a:pt x="521" y="121"/>
                      <a:pt x="521" y="121"/>
                    </a:cubicBezTo>
                    <a:cubicBezTo>
                      <a:pt x="522" y="121"/>
                      <a:pt x="523" y="120"/>
                      <a:pt x="523" y="119"/>
                    </a:cubicBezTo>
                    <a:cubicBezTo>
                      <a:pt x="525" y="117"/>
                      <a:pt x="526" y="114"/>
                      <a:pt x="527" y="111"/>
                    </a:cubicBezTo>
                    <a:cubicBezTo>
                      <a:pt x="529" y="107"/>
                      <a:pt x="530" y="103"/>
                      <a:pt x="530" y="99"/>
                    </a:cubicBezTo>
                    <a:cubicBezTo>
                      <a:pt x="531" y="95"/>
                      <a:pt x="531" y="91"/>
                      <a:pt x="530" y="87"/>
                    </a:cubicBezTo>
                    <a:cubicBezTo>
                      <a:pt x="530" y="84"/>
                      <a:pt x="530" y="82"/>
                      <a:pt x="529" y="80"/>
                    </a:cubicBezTo>
                    <a:cubicBezTo>
                      <a:pt x="528" y="77"/>
                      <a:pt x="527" y="76"/>
                      <a:pt x="525" y="76"/>
                    </a:cubicBezTo>
                    <a:cubicBezTo>
                      <a:pt x="524" y="76"/>
                      <a:pt x="523" y="76"/>
                      <a:pt x="521" y="77"/>
                    </a:cubicBezTo>
                    <a:cubicBezTo>
                      <a:pt x="521" y="65"/>
                      <a:pt x="521" y="65"/>
                      <a:pt x="521" y="65"/>
                    </a:cubicBezTo>
                    <a:cubicBezTo>
                      <a:pt x="523" y="65"/>
                      <a:pt x="524" y="65"/>
                      <a:pt x="525" y="65"/>
                    </a:cubicBezTo>
                    <a:cubicBezTo>
                      <a:pt x="527" y="66"/>
                      <a:pt x="529" y="67"/>
                      <a:pt x="530" y="68"/>
                    </a:cubicBezTo>
                    <a:cubicBezTo>
                      <a:pt x="532" y="70"/>
                      <a:pt x="533" y="71"/>
                      <a:pt x="534" y="73"/>
                    </a:cubicBezTo>
                    <a:cubicBezTo>
                      <a:pt x="535" y="71"/>
                      <a:pt x="536" y="71"/>
                      <a:pt x="538" y="71"/>
                    </a:cubicBezTo>
                    <a:cubicBezTo>
                      <a:pt x="540" y="71"/>
                      <a:pt x="541" y="71"/>
                      <a:pt x="543" y="71"/>
                    </a:cubicBezTo>
                    <a:cubicBezTo>
                      <a:pt x="544" y="72"/>
                      <a:pt x="546" y="73"/>
                      <a:pt x="547" y="74"/>
                    </a:cubicBezTo>
                    <a:cubicBezTo>
                      <a:pt x="548" y="76"/>
                      <a:pt x="548" y="77"/>
                      <a:pt x="548" y="79"/>
                    </a:cubicBezTo>
                    <a:cubicBezTo>
                      <a:pt x="547" y="82"/>
                      <a:pt x="547" y="85"/>
                      <a:pt x="546" y="89"/>
                    </a:cubicBezTo>
                    <a:cubicBezTo>
                      <a:pt x="546" y="92"/>
                      <a:pt x="545" y="96"/>
                      <a:pt x="545" y="99"/>
                    </a:cubicBezTo>
                    <a:cubicBezTo>
                      <a:pt x="545" y="103"/>
                      <a:pt x="545" y="106"/>
                      <a:pt x="545" y="109"/>
                    </a:cubicBezTo>
                    <a:cubicBezTo>
                      <a:pt x="546" y="111"/>
                      <a:pt x="547" y="112"/>
                      <a:pt x="548" y="112"/>
                    </a:cubicBezTo>
                    <a:cubicBezTo>
                      <a:pt x="549" y="112"/>
                      <a:pt x="550" y="111"/>
                      <a:pt x="551" y="109"/>
                    </a:cubicBezTo>
                    <a:cubicBezTo>
                      <a:pt x="552" y="107"/>
                      <a:pt x="553" y="104"/>
                      <a:pt x="554" y="101"/>
                    </a:cubicBezTo>
                    <a:cubicBezTo>
                      <a:pt x="556" y="98"/>
                      <a:pt x="557" y="95"/>
                      <a:pt x="558" y="93"/>
                    </a:cubicBezTo>
                    <a:cubicBezTo>
                      <a:pt x="558" y="90"/>
                      <a:pt x="559" y="88"/>
                      <a:pt x="559" y="86"/>
                    </a:cubicBezTo>
                    <a:cubicBezTo>
                      <a:pt x="560" y="83"/>
                      <a:pt x="560" y="79"/>
                      <a:pt x="560" y="75"/>
                    </a:cubicBezTo>
                    <a:cubicBezTo>
                      <a:pt x="561" y="70"/>
                      <a:pt x="561" y="66"/>
                      <a:pt x="561" y="62"/>
                    </a:cubicBezTo>
                    <a:cubicBezTo>
                      <a:pt x="556" y="62"/>
                      <a:pt x="556" y="62"/>
                      <a:pt x="556" y="62"/>
                    </a:cubicBezTo>
                    <a:cubicBezTo>
                      <a:pt x="554" y="62"/>
                      <a:pt x="552" y="61"/>
                      <a:pt x="551" y="61"/>
                    </a:cubicBezTo>
                    <a:cubicBezTo>
                      <a:pt x="550" y="60"/>
                      <a:pt x="549" y="59"/>
                      <a:pt x="549" y="58"/>
                    </a:cubicBezTo>
                    <a:cubicBezTo>
                      <a:pt x="549" y="57"/>
                      <a:pt x="550" y="56"/>
                      <a:pt x="551" y="55"/>
                    </a:cubicBezTo>
                    <a:cubicBezTo>
                      <a:pt x="552" y="54"/>
                      <a:pt x="554" y="54"/>
                      <a:pt x="556" y="54"/>
                    </a:cubicBezTo>
                    <a:cubicBezTo>
                      <a:pt x="562" y="54"/>
                      <a:pt x="562" y="54"/>
                      <a:pt x="562" y="54"/>
                    </a:cubicBezTo>
                    <a:cubicBezTo>
                      <a:pt x="562" y="53"/>
                      <a:pt x="562" y="52"/>
                      <a:pt x="562" y="51"/>
                    </a:cubicBezTo>
                    <a:cubicBezTo>
                      <a:pt x="562" y="50"/>
                      <a:pt x="562" y="49"/>
                      <a:pt x="562" y="49"/>
                    </a:cubicBezTo>
                    <a:cubicBezTo>
                      <a:pt x="562" y="45"/>
                      <a:pt x="563" y="43"/>
                      <a:pt x="565" y="42"/>
                    </a:cubicBezTo>
                    <a:cubicBezTo>
                      <a:pt x="567" y="40"/>
                      <a:pt x="569" y="40"/>
                      <a:pt x="571" y="40"/>
                    </a:cubicBezTo>
                    <a:cubicBezTo>
                      <a:pt x="573" y="40"/>
                      <a:pt x="575" y="41"/>
                      <a:pt x="576" y="42"/>
                    </a:cubicBezTo>
                    <a:cubicBezTo>
                      <a:pt x="578" y="43"/>
                      <a:pt x="578" y="45"/>
                      <a:pt x="578" y="48"/>
                    </a:cubicBezTo>
                    <a:cubicBezTo>
                      <a:pt x="577" y="53"/>
                      <a:pt x="577" y="53"/>
                      <a:pt x="577" y="53"/>
                    </a:cubicBezTo>
                    <a:cubicBezTo>
                      <a:pt x="582" y="53"/>
                      <a:pt x="582" y="53"/>
                      <a:pt x="582" y="53"/>
                    </a:cubicBezTo>
                    <a:cubicBezTo>
                      <a:pt x="583" y="53"/>
                      <a:pt x="584" y="53"/>
                      <a:pt x="585" y="53"/>
                    </a:cubicBezTo>
                    <a:cubicBezTo>
                      <a:pt x="585" y="51"/>
                      <a:pt x="586" y="49"/>
                      <a:pt x="588" y="47"/>
                    </a:cubicBezTo>
                    <a:cubicBezTo>
                      <a:pt x="591" y="45"/>
                      <a:pt x="594" y="44"/>
                      <a:pt x="598" y="43"/>
                    </a:cubicBezTo>
                    <a:cubicBezTo>
                      <a:pt x="602" y="42"/>
                      <a:pt x="606" y="42"/>
                      <a:pt x="609" y="44"/>
                    </a:cubicBezTo>
                    <a:cubicBezTo>
                      <a:pt x="612" y="45"/>
                      <a:pt x="614" y="47"/>
                      <a:pt x="615" y="50"/>
                    </a:cubicBezTo>
                    <a:cubicBezTo>
                      <a:pt x="615" y="52"/>
                      <a:pt x="615" y="53"/>
                      <a:pt x="614" y="55"/>
                    </a:cubicBezTo>
                    <a:cubicBezTo>
                      <a:pt x="613" y="56"/>
                      <a:pt x="612" y="57"/>
                      <a:pt x="611" y="58"/>
                    </a:cubicBezTo>
                    <a:cubicBezTo>
                      <a:pt x="610" y="59"/>
                      <a:pt x="608" y="60"/>
                      <a:pt x="607" y="61"/>
                    </a:cubicBezTo>
                    <a:cubicBezTo>
                      <a:pt x="605" y="61"/>
                      <a:pt x="603" y="62"/>
                      <a:pt x="602" y="62"/>
                    </a:cubicBezTo>
                    <a:cubicBezTo>
                      <a:pt x="598" y="63"/>
                      <a:pt x="595" y="62"/>
                      <a:pt x="591" y="61"/>
                    </a:cubicBezTo>
                    <a:cubicBezTo>
                      <a:pt x="590" y="61"/>
                      <a:pt x="589" y="60"/>
                      <a:pt x="588" y="60"/>
                    </a:cubicBezTo>
                    <a:cubicBezTo>
                      <a:pt x="588" y="60"/>
                      <a:pt x="588" y="60"/>
                      <a:pt x="588" y="60"/>
                    </a:cubicBezTo>
                    <a:cubicBezTo>
                      <a:pt x="586" y="61"/>
                      <a:pt x="585" y="61"/>
                      <a:pt x="582" y="61"/>
                    </a:cubicBezTo>
                    <a:cubicBezTo>
                      <a:pt x="576" y="61"/>
                      <a:pt x="576" y="61"/>
                      <a:pt x="576" y="61"/>
                    </a:cubicBezTo>
                    <a:cubicBezTo>
                      <a:pt x="576" y="66"/>
                      <a:pt x="575" y="72"/>
                      <a:pt x="575" y="78"/>
                    </a:cubicBezTo>
                    <a:cubicBezTo>
                      <a:pt x="574" y="84"/>
                      <a:pt x="574" y="90"/>
                      <a:pt x="574" y="95"/>
                    </a:cubicBezTo>
                    <a:cubicBezTo>
                      <a:pt x="574" y="101"/>
                      <a:pt x="574" y="105"/>
                      <a:pt x="574" y="109"/>
                    </a:cubicBezTo>
                    <a:cubicBezTo>
                      <a:pt x="574" y="112"/>
                      <a:pt x="575" y="114"/>
                      <a:pt x="576" y="114"/>
                    </a:cubicBezTo>
                    <a:cubicBezTo>
                      <a:pt x="577" y="114"/>
                      <a:pt x="578" y="113"/>
                      <a:pt x="579" y="110"/>
                    </a:cubicBezTo>
                    <a:cubicBezTo>
                      <a:pt x="581" y="108"/>
                      <a:pt x="582" y="105"/>
                      <a:pt x="584" y="102"/>
                    </a:cubicBezTo>
                    <a:cubicBezTo>
                      <a:pt x="585" y="98"/>
                      <a:pt x="587" y="95"/>
                      <a:pt x="588" y="92"/>
                    </a:cubicBezTo>
                    <a:cubicBezTo>
                      <a:pt x="589" y="89"/>
                      <a:pt x="590" y="87"/>
                      <a:pt x="590" y="86"/>
                    </a:cubicBezTo>
                    <a:cubicBezTo>
                      <a:pt x="591" y="84"/>
                      <a:pt x="591" y="81"/>
                      <a:pt x="591" y="79"/>
                    </a:cubicBezTo>
                    <a:cubicBezTo>
                      <a:pt x="591" y="76"/>
                      <a:pt x="591" y="73"/>
                      <a:pt x="593" y="72"/>
                    </a:cubicBezTo>
                    <a:cubicBezTo>
                      <a:pt x="595" y="71"/>
                      <a:pt x="597" y="70"/>
                      <a:pt x="599" y="71"/>
                    </a:cubicBezTo>
                    <a:cubicBezTo>
                      <a:pt x="601" y="71"/>
                      <a:pt x="603" y="72"/>
                      <a:pt x="604" y="73"/>
                    </a:cubicBezTo>
                    <a:cubicBezTo>
                      <a:pt x="606" y="75"/>
                      <a:pt x="607" y="77"/>
                      <a:pt x="606" y="79"/>
                    </a:cubicBezTo>
                    <a:cubicBezTo>
                      <a:pt x="606" y="82"/>
                      <a:pt x="605" y="85"/>
                      <a:pt x="605" y="89"/>
                    </a:cubicBezTo>
                    <a:cubicBezTo>
                      <a:pt x="604" y="92"/>
                      <a:pt x="604" y="96"/>
                      <a:pt x="604" y="99"/>
                    </a:cubicBezTo>
                    <a:cubicBezTo>
                      <a:pt x="604" y="103"/>
                      <a:pt x="604" y="106"/>
                      <a:pt x="604" y="109"/>
                    </a:cubicBezTo>
                    <a:cubicBezTo>
                      <a:pt x="604" y="111"/>
                      <a:pt x="605" y="112"/>
                      <a:pt x="606" y="112"/>
                    </a:cubicBezTo>
                    <a:cubicBezTo>
                      <a:pt x="607" y="112"/>
                      <a:pt x="608" y="111"/>
                      <a:pt x="609" y="109"/>
                    </a:cubicBezTo>
                    <a:cubicBezTo>
                      <a:pt x="611" y="107"/>
                      <a:pt x="612" y="104"/>
                      <a:pt x="613" y="101"/>
                    </a:cubicBezTo>
                    <a:cubicBezTo>
                      <a:pt x="614" y="98"/>
                      <a:pt x="615" y="95"/>
                      <a:pt x="616" y="93"/>
                    </a:cubicBezTo>
                    <a:cubicBezTo>
                      <a:pt x="617" y="90"/>
                      <a:pt x="617" y="88"/>
                      <a:pt x="618" y="87"/>
                    </a:cubicBezTo>
                    <a:cubicBezTo>
                      <a:pt x="618" y="83"/>
                      <a:pt x="618" y="79"/>
                      <a:pt x="618" y="74"/>
                    </a:cubicBezTo>
                    <a:cubicBezTo>
                      <a:pt x="619" y="72"/>
                      <a:pt x="620" y="70"/>
                      <a:pt x="621" y="69"/>
                    </a:cubicBezTo>
                    <a:cubicBezTo>
                      <a:pt x="623" y="68"/>
                      <a:pt x="625" y="67"/>
                      <a:pt x="627" y="67"/>
                    </a:cubicBezTo>
                    <a:cubicBezTo>
                      <a:pt x="630" y="66"/>
                      <a:pt x="631" y="66"/>
                      <a:pt x="633" y="67"/>
                    </a:cubicBezTo>
                    <a:cubicBezTo>
                      <a:pt x="635" y="67"/>
                      <a:pt x="635" y="68"/>
                      <a:pt x="635" y="70"/>
                    </a:cubicBezTo>
                    <a:cubicBezTo>
                      <a:pt x="634" y="74"/>
                      <a:pt x="634" y="78"/>
                      <a:pt x="634" y="82"/>
                    </a:cubicBezTo>
                    <a:cubicBezTo>
                      <a:pt x="634" y="87"/>
                      <a:pt x="634" y="91"/>
                      <a:pt x="635" y="95"/>
                    </a:cubicBezTo>
                    <a:cubicBezTo>
                      <a:pt x="635" y="99"/>
                      <a:pt x="636" y="102"/>
                      <a:pt x="637" y="105"/>
                    </a:cubicBezTo>
                    <a:cubicBezTo>
                      <a:pt x="638" y="108"/>
                      <a:pt x="640" y="109"/>
                      <a:pt x="641" y="109"/>
                    </a:cubicBezTo>
                    <a:cubicBezTo>
                      <a:pt x="642" y="109"/>
                      <a:pt x="643" y="108"/>
                      <a:pt x="644" y="104"/>
                    </a:cubicBezTo>
                    <a:cubicBezTo>
                      <a:pt x="646" y="101"/>
                      <a:pt x="647" y="98"/>
                      <a:pt x="648" y="94"/>
                    </a:cubicBezTo>
                    <a:cubicBezTo>
                      <a:pt x="648" y="90"/>
                      <a:pt x="649" y="86"/>
                      <a:pt x="650" y="82"/>
                    </a:cubicBezTo>
                    <a:cubicBezTo>
                      <a:pt x="650" y="78"/>
                      <a:pt x="651" y="75"/>
                      <a:pt x="651" y="73"/>
                    </a:cubicBezTo>
                    <a:cubicBezTo>
                      <a:pt x="651" y="72"/>
                      <a:pt x="651" y="71"/>
                      <a:pt x="652" y="70"/>
                    </a:cubicBezTo>
                    <a:cubicBezTo>
                      <a:pt x="653" y="70"/>
                      <a:pt x="654" y="69"/>
                      <a:pt x="655" y="69"/>
                    </a:cubicBezTo>
                    <a:cubicBezTo>
                      <a:pt x="657" y="69"/>
                      <a:pt x="658" y="70"/>
                      <a:pt x="658" y="70"/>
                    </a:cubicBezTo>
                    <a:cubicBezTo>
                      <a:pt x="659" y="71"/>
                      <a:pt x="660" y="72"/>
                      <a:pt x="660" y="73"/>
                    </a:cubicBezTo>
                    <a:cubicBezTo>
                      <a:pt x="659" y="74"/>
                      <a:pt x="659" y="76"/>
                      <a:pt x="659" y="79"/>
                    </a:cubicBezTo>
                    <a:cubicBezTo>
                      <a:pt x="659" y="81"/>
                      <a:pt x="658" y="84"/>
                      <a:pt x="658" y="88"/>
                    </a:cubicBezTo>
                    <a:cubicBezTo>
                      <a:pt x="657" y="91"/>
                      <a:pt x="656" y="95"/>
                      <a:pt x="655" y="99"/>
                    </a:cubicBezTo>
                    <a:cubicBezTo>
                      <a:pt x="654" y="103"/>
                      <a:pt x="652" y="106"/>
                      <a:pt x="651" y="109"/>
                    </a:cubicBezTo>
                    <a:cubicBezTo>
                      <a:pt x="649" y="113"/>
                      <a:pt x="647" y="115"/>
                      <a:pt x="645" y="117"/>
                    </a:cubicBezTo>
                    <a:cubicBezTo>
                      <a:pt x="642" y="119"/>
                      <a:pt x="640" y="121"/>
                      <a:pt x="637" y="121"/>
                    </a:cubicBezTo>
                    <a:cubicBezTo>
                      <a:pt x="633" y="121"/>
                      <a:pt x="629" y="120"/>
                      <a:pt x="627" y="117"/>
                    </a:cubicBezTo>
                    <a:cubicBezTo>
                      <a:pt x="624" y="114"/>
                      <a:pt x="622" y="111"/>
                      <a:pt x="621" y="106"/>
                    </a:cubicBezTo>
                    <a:cubicBezTo>
                      <a:pt x="620" y="106"/>
                      <a:pt x="620" y="105"/>
                      <a:pt x="620" y="104"/>
                    </a:cubicBezTo>
                    <a:cubicBezTo>
                      <a:pt x="619" y="106"/>
                      <a:pt x="619" y="107"/>
                      <a:pt x="618" y="108"/>
                    </a:cubicBezTo>
                    <a:cubicBezTo>
                      <a:pt x="617" y="111"/>
                      <a:pt x="615" y="114"/>
                      <a:pt x="614" y="116"/>
                    </a:cubicBezTo>
                    <a:cubicBezTo>
                      <a:pt x="612" y="119"/>
                      <a:pt x="610" y="120"/>
                      <a:pt x="608" y="122"/>
                    </a:cubicBezTo>
                    <a:cubicBezTo>
                      <a:pt x="606" y="123"/>
                      <a:pt x="603" y="123"/>
                      <a:pt x="601" y="123"/>
                    </a:cubicBezTo>
                    <a:cubicBezTo>
                      <a:pt x="597" y="121"/>
                      <a:pt x="594" y="119"/>
                      <a:pt x="593" y="116"/>
                    </a:cubicBezTo>
                    <a:cubicBezTo>
                      <a:pt x="592" y="114"/>
                      <a:pt x="591" y="112"/>
                      <a:pt x="590" y="109"/>
                    </a:cubicBezTo>
                    <a:cubicBezTo>
                      <a:pt x="590" y="110"/>
                      <a:pt x="590" y="111"/>
                      <a:pt x="589" y="111"/>
                    </a:cubicBezTo>
                    <a:cubicBezTo>
                      <a:pt x="587" y="115"/>
                      <a:pt x="585" y="119"/>
                      <a:pt x="582" y="122"/>
                    </a:cubicBezTo>
                    <a:cubicBezTo>
                      <a:pt x="579" y="125"/>
                      <a:pt x="575" y="127"/>
                      <a:pt x="571" y="127"/>
                    </a:cubicBezTo>
                    <a:cubicBezTo>
                      <a:pt x="569" y="127"/>
                      <a:pt x="566" y="126"/>
                      <a:pt x="565" y="124"/>
                    </a:cubicBezTo>
                    <a:cubicBezTo>
                      <a:pt x="563" y="122"/>
                      <a:pt x="562" y="119"/>
                      <a:pt x="561" y="115"/>
                    </a:cubicBezTo>
                    <a:cubicBezTo>
                      <a:pt x="560" y="113"/>
                      <a:pt x="560" y="111"/>
                      <a:pt x="560" y="108"/>
                    </a:cubicBezTo>
                    <a:cubicBezTo>
                      <a:pt x="558" y="111"/>
                      <a:pt x="557" y="114"/>
                      <a:pt x="555" y="116"/>
                    </a:cubicBezTo>
                    <a:cubicBezTo>
                      <a:pt x="553" y="119"/>
                      <a:pt x="551" y="120"/>
                      <a:pt x="549" y="122"/>
                    </a:cubicBezTo>
                    <a:cubicBezTo>
                      <a:pt x="547" y="123"/>
                      <a:pt x="545" y="123"/>
                      <a:pt x="542" y="123"/>
                    </a:cubicBezTo>
                    <a:cubicBezTo>
                      <a:pt x="538" y="121"/>
                      <a:pt x="535" y="119"/>
                      <a:pt x="533" y="115"/>
                    </a:cubicBezTo>
                    <a:cubicBezTo>
                      <a:pt x="532" y="119"/>
                      <a:pt x="531" y="122"/>
                      <a:pt x="529" y="124"/>
                    </a:cubicBezTo>
                    <a:cubicBezTo>
                      <a:pt x="527" y="127"/>
                      <a:pt x="524" y="129"/>
                      <a:pt x="521" y="130"/>
                    </a:cubicBezTo>
                    <a:close/>
                    <a:moveTo>
                      <a:pt x="765" y="148"/>
                    </a:moveTo>
                    <a:cubicBezTo>
                      <a:pt x="765" y="151"/>
                      <a:pt x="764" y="154"/>
                      <a:pt x="762" y="156"/>
                    </a:cubicBezTo>
                    <a:cubicBezTo>
                      <a:pt x="760" y="158"/>
                      <a:pt x="758" y="160"/>
                      <a:pt x="756" y="161"/>
                    </a:cubicBezTo>
                    <a:cubicBezTo>
                      <a:pt x="754" y="162"/>
                      <a:pt x="752" y="162"/>
                      <a:pt x="750" y="162"/>
                    </a:cubicBezTo>
                    <a:cubicBezTo>
                      <a:pt x="749" y="162"/>
                      <a:pt x="748" y="161"/>
                      <a:pt x="748" y="158"/>
                    </a:cubicBezTo>
                    <a:cubicBezTo>
                      <a:pt x="748" y="156"/>
                      <a:pt x="748" y="154"/>
                      <a:pt x="749" y="150"/>
                    </a:cubicBezTo>
                    <a:cubicBezTo>
                      <a:pt x="749" y="147"/>
                      <a:pt x="749" y="143"/>
                      <a:pt x="749" y="139"/>
                    </a:cubicBezTo>
                    <a:cubicBezTo>
                      <a:pt x="750" y="135"/>
                      <a:pt x="750" y="130"/>
                      <a:pt x="750" y="125"/>
                    </a:cubicBezTo>
                    <a:cubicBezTo>
                      <a:pt x="750" y="121"/>
                      <a:pt x="751" y="116"/>
                      <a:pt x="751" y="111"/>
                    </a:cubicBezTo>
                    <a:cubicBezTo>
                      <a:pt x="749" y="115"/>
                      <a:pt x="748" y="118"/>
                      <a:pt x="745" y="120"/>
                    </a:cubicBezTo>
                    <a:cubicBezTo>
                      <a:pt x="744" y="122"/>
                      <a:pt x="742" y="123"/>
                      <a:pt x="740" y="123"/>
                    </a:cubicBezTo>
                    <a:cubicBezTo>
                      <a:pt x="738" y="123"/>
                      <a:pt x="736" y="123"/>
                      <a:pt x="735" y="122"/>
                    </a:cubicBezTo>
                    <a:cubicBezTo>
                      <a:pt x="733" y="121"/>
                      <a:pt x="731" y="120"/>
                      <a:pt x="730" y="118"/>
                    </a:cubicBezTo>
                    <a:cubicBezTo>
                      <a:pt x="728" y="116"/>
                      <a:pt x="728" y="115"/>
                      <a:pt x="727" y="113"/>
                    </a:cubicBezTo>
                    <a:cubicBezTo>
                      <a:pt x="727" y="111"/>
                      <a:pt x="727" y="110"/>
                      <a:pt x="727" y="108"/>
                    </a:cubicBezTo>
                    <a:cubicBezTo>
                      <a:pt x="726" y="109"/>
                      <a:pt x="726" y="110"/>
                      <a:pt x="725" y="111"/>
                    </a:cubicBezTo>
                    <a:cubicBezTo>
                      <a:pt x="723" y="115"/>
                      <a:pt x="720" y="119"/>
                      <a:pt x="717" y="122"/>
                    </a:cubicBezTo>
                    <a:cubicBezTo>
                      <a:pt x="715" y="125"/>
                      <a:pt x="711" y="127"/>
                      <a:pt x="707" y="127"/>
                    </a:cubicBezTo>
                    <a:cubicBezTo>
                      <a:pt x="704" y="127"/>
                      <a:pt x="702" y="126"/>
                      <a:pt x="700" y="124"/>
                    </a:cubicBezTo>
                    <a:cubicBezTo>
                      <a:pt x="699" y="122"/>
                      <a:pt x="697" y="119"/>
                      <a:pt x="697" y="115"/>
                    </a:cubicBezTo>
                    <a:cubicBezTo>
                      <a:pt x="696" y="113"/>
                      <a:pt x="696" y="111"/>
                      <a:pt x="695" y="108"/>
                    </a:cubicBezTo>
                    <a:cubicBezTo>
                      <a:pt x="694" y="111"/>
                      <a:pt x="693" y="114"/>
                      <a:pt x="691" y="116"/>
                    </a:cubicBezTo>
                    <a:cubicBezTo>
                      <a:pt x="689" y="119"/>
                      <a:pt x="687" y="120"/>
                      <a:pt x="685" y="122"/>
                    </a:cubicBezTo>
                    <a:cubicBezTo>
                      <a:pt x="683" y="123"/>
                      <a:pt x="681" y="123"/>
                      <a:pt x="678" y="123"/>
                    </a:cubicBezTo>
                    <a:cubicBezTo>
                      <a:pt x="674" y="121"/>
                      <a:pt x="672" y="119"/>
                      <a:pt x="670" y="116"/>
                    </a:cubicBezTo>
                    <a:cubicBezTo>
                      <a:pt x="668" y="113"/>
                      <a:pt x="667" y="110"/>
                      <a:pt x="667" y="106"/>
                    </a:cubicBezTo>
                    <a:cubicBezTo>
                      <a:pt x="667" y="102"/>
                      <a:pt x="667" y="98"/>
                      <a:pt x="667" y="93"/>
                    </a:cubicBezTo>
                    <a:cubicBezTo>
                      <a:pt x="668" y="88"/>
                      <a:pt x="668" y="84"/>
                      <a:pt x="668" y="79"/>
                    </a:cubicBezTo>
                    <a:cubicBezTo>
                      <a:pt x="668" y="76"/>
                      <a:pt x="669" y="73"/>
                      <a:pt x="670" y="72"/>
                    </a:cubicBezTo>
                    <a:cubicBezTo>
                      <a:pt x="672" y="71"/>
                      <a:pt x="674" y="70"/>
                      <a:pt x="676" y="71"/>
                    </a:cubicBezTo>
                    <a:cubicBezTo>
                      <a:pt x="678" y="71"/>
                      <a:pt x="680" y="72"/>
                      <a:pt x="682" y="73"/>
                    </a:cubicBezTo>
                    <a:cubicBezTo>
                      <a:pt x="683" y="75"/>
                      <a:pt x="684" y="77"/>
                      <a:pt x="683" y="79"/>
                    </a:cubicBezTo>
                    <a:cubicBezTo>
                      <a:pt x="683" y="82"/>
                      <a:pt x="682" y="85"/>
                      <a:pt x="682" y="89"/>
                    </a:cubicBezTo>
                    <a:cubicBezTo>
                      <a:pt x="681" y="92"/>
                      <a:pt x="681" y="96"/>
                      <a:pt x="681" y="99"/>
                    </a:cubicBezTo>
                    <a:cubicBezTo>
                      <a:pt x="681" y="103"/>
                      <a:pt x="681" y="106"/>
                      <a:pt x="681" y="109"/>
                    </a:cubicBezTo>
                    <a:cubicBezTo>
                      <a:pt x="682" y="111"/>
                      <a:pt x="682" y="112"/>
                      <a:pt x="684" y="112"/>
                    </a:cubicBezTo>
                    <a:cubicBezTo>
                      <a:pt x="684" y="112"/>
                      <a:pt x="685" y="111"/>
                      <a:pt x="687" y="109"/>
                    </a:cubicBezTo>
                    <a:cubicBezTo>
                      <a:pt x="688" y="107"/>
                      <a:pt x="689" y="104"/>
                      <a:pt x="690" y="101"/>
                    </a:cubicBezTo>
                    <a:cubicBezTo>
                      <a:pt x="691" y="98"/>
                      <a:pt x="692" y="95"/>
                      <a:pt x="693" y="93"/>
                    </a:cubicBezTo>
                    <a:cubicBezTo>
                      <a:pt x="694" y="90"/>
                      <a:pt x="695" y="88"/>
                      <a:pt x="695" y="86"/>
                    </a:cubicBezTo>
                    <a:cubicBezTo>
                      <a:pt x="695" y="83"/>
                      <a:pt x="695" y="79"/>
                      <a:pt x="696" y="75"/>
                    </a:cubicBezTo>
                    <a:cubicBezTo>
                      <a:pt x="696" y="70"/>
                      <a:pt x="697" y="66"/>
                      <a:pt x="697" y="62"/>
                    </a:cubicBezTo>
                    <a:cubicBezTo>
                      <a:pt x="692" y="62"/>
                      <a:pt x="692" y="62"/>
                      <a:pt x="692" y="62"/>
                    </a:cubicBezTo>
                    <a:cubicBezTo>
                      <a:pt x="690" y="62"/>
                      <a:pt x="688" y="61"/>
                      <a:pt x="687" y="61"/>
                    </a:cubicBezTo>
                    <a:cubicBezTo>
                      <a:pt x="686" y="60"/>
                      <a:pt x="686" y="60"/>
                      <a:pt x="686" y="60"/>
                    </a:cubicBezTo>
                    <a:cubicBezTo>
                      <a:pt x="685" y="60"/>
                      <a:pt x="685" y="60"/>
                      <a:pt x="684" y="61"/>
                    </a:cubicBezTo>
                    <a:cubicBezTo>
                      <a:pt x="682" y="61"/>
                      <a:pt x="681" y="62"/>
                      <a:pt x="679" y="62"/>
                    </a:cubicBezTo>
                    <a:cubicBezTo>
                      <a:pt x="675" y="63"/>
                      <a:pt x="672" y="62"/>
                      <a:pt x="668" y="61"/>
                    </a:cubicBezTo>
                    <a:cubicBezTo>
                      <a:pt x="665" y="60"/>
                      <a:pt x="663" y="58"/>
                      <a:pt x="663" y="55"/>
                    </a:cubicBezTo>
                    <a:cubicBezTo>
                      <a:pt x="662" y="52"/>
                      <a:pt x="663" y="49"/>
                      <a:pt x="666" y="47"/>
                    </a:cubicBezTo>
                    <a:cubicBezTo>
                      <a:pt x="668" y="45"/>
                      <a:pt x="671" y="44"/>
                      <a:pt x="675" y="43"/>
                    </a:cubicBezTo>
                    <a:cubicBezTo>
                      <a:pt x="679" y="42"/>
                      <a:pt x="683" y="42"/>
                      <a:pt x="686" y="44"/>
                    </a:cubicBezTo>
                    <a:cubicBezTo>
                      <a:pt x="690" y="45"/>
                      <a:pt x="691" y="47"/>
                      <a:pt x="692" y="50"/>
                    </a:cubicBezTo>
                    <a:cubicBezTo>
                      <a:pt x="692" y="52"/>
                      <a:pt x="692" y="53"/>
                      <a:pt x="692" y="54"/>
                    </a:cubicBezTo>
                    <a:cubicBezTo>
                      <a:pt x="692" y="54"/>
                      <a:pt x="692" y="54"/>
                      <a:pt x="692" y="54"/>
                    </a:cubicBezTo>
                    <a:cubicBezTo>
                      <a:pt x="697" y="54"/>
                      <a:pt x="697" y="54"/>
                      <a:pt x="697" y="54"/>
                    </a:cubicBezTo>
                    <a:cubicBezTo>
                      <a:pt x="697" y="53"/>
                      <a:pt x="698" y="52"/>
                      <a:pt x="698" y="51"/>
                    </a:cubicBezTo>
                    <a:cubicBezTo>
                      <a:pt x="698" y="50"/>
                      <a:pt x="698" y="49"/>
                      <a:pt x="698" y="49"/>
                    </a:cubicBezTo>
                    <a:cubicBezTo>
                      <a:pt x="698" y="45"/>
                      <a:pt x="699" y="43"/>
                      <a:pt x="700" y="42"/>
                    </a:cubicBezTo>
                    <a:cubicBezTo>
                      <a:pt x="702" y="40"/>
                      <a:pt x="704" y="40"/>
                      <a:pt x="706" y="40"/>
                    </a:cubicBezTo>
                    <a:cubicBezTo>
                      <a:pt x="708" y="40"/>
                      <a:pt x="710" y="41"/>
                      <a:pt x="712" y="42"/>
                    </a:cubicBezTo>
                    <a:cubicBezTo>
                      <a:pt x="713" y="43"/>
                      <a:pt x="714" y="45"/>
                      <a:pt x="714" y="48"/>
                    </a:cubicBezTo>
                    <a:cubicBezTo>
                      <a:pt x="713" y="53"/>
                      <a:pt x="713" y="53"/>
                      <a:pt x="713" y="53"/>
                    </a:cubicBezTo>
                    <a:cubicBezTo>
                      <a:pt x="718" y="53"/>
                      <a:pt x="718" y="53"/>
                      <a:pt x="718" y="53"/>
                    </a:cubicBezTo>
                    <a:cubicBezTo>
                      <a:pt x="720" y="53"/>
                      <a:pt x="722" y="53"/>
                      <a:pt x="723" y="54"/>
                    </a:cubicBezTo>
                    <a:cubicBezTo>
                      <a:pt x="725" y="55"/>
                      <a:pt x="725" y="56"/>
                      <a:pt x="725" y="57"/>
                    </a:cubicBezTo>
                    <a:cubicBezTo>
                      <a:pt x="725" y="58"/>
                      <a:pt x="725" y="59"/>
                      <a:pt x="723" y="60"/>
                    </a:cubicBezTo>
                    <a:cubicBezTo>
                      <a:pt x="722" y="61"/>
                      <a:pt x="720" y="61"/>
                      <a:pt x="718" y="61"/>
                    </a:cubicBezTo>
                    <a:cubicBezTo>
                      <a:pt x="712" y="61"/>
                      <a:pt x="712" y="61"/>
                      <a:pt x="712" y="61"/>
                    </a:cubicBezTo>
                    <a:cubicBezTo>
                      <a:pt x="711" y="66"/>
                      <a:pt x="711" y="72"/>
                      <a:pt x="710" y="78"/>
                    </a:cubicBezTo>
                    <a:cubicBezTo>
                      <a:pt x="710" y="84"/>
                      <a:pt x="710" y="90"/>
                      <a:pt x="709" y="95"/>
                    </a:cubicBezTo>
                    <a:cubicBezTo>
                      <a:pt x="709" y="101"/>
                      <a:pt x="709" y="105"/>
                      <a:pt x="710" y="109"/>
                    </a:cubicBezTo>
                    <a:cubicBezTo>
                      <a:pt x="710" y="112"/>
                      <a:pt x="711" y="114"/>
                      <a:pt x="712" y="114"/>
                    </a:cubicBezTo>
                    <a:cubicBezTo>
                      <a:pt x="712" y="114"/>
                      <a:pt x="714" y="113"/>
                      <a:pt x="715" y="110"/>
                    </a:cubicBezTo>
                    <a:cubicBezTo>
                      <a:pt x="717" y="108"/>
                      <a:pt x="718" y="105"/>
                      <a:pt x="720" y="102"/>
                    </a:cubicBezTo>
                    <a:cubicBezTo>
                      <a:pt x="721" y="98"/>
                      <a:pt x="722" y="95"/>
                      <a:pt x="724" y="92"/>
                    </a:cubicBezTo>
                    <a:cubicBezTo>
                      <a:pt x="725" y="89"/>
                      <a:pt x="726" y="87"/>
                      <a:pt x="726" y="86"/>
                    </a:cubicBezTo>
                    <a:cubicBezTo>
                      <a:pt x="726" y="84"/>
                      <a:pt x="726" y="82"/>
                      <a:pt x="726" y="80"/>
                    </a:cubicBezTo>
                    <a:cubicBezTo>
                      <a:pt x="726" y="76"/>
                      <a:pt x="726" y="72"/>
                      <a:pt x="726" y="68"/>
                    </a:cubicBezTo>
                    <a:cubicBezTo>
                      <a:pt x="727" y="65"/>
                      <a:pt x="728" y="64"/>
                      <a:pt x="729" y="62"/>
                    </a:cubicBezTo>
                    <a:cubicBezTo>
                      <a:pt x="731" y="61"/>
                      <a:pt x="733" y="60"/>
                      <a:pt x="735" y="60"/>
                    </a:cubicBezTo>
                    <a:cubicBezTo>
                      <a:pt x="737" y="60"/>
                      <a:pt x="739" y="60"/>
                      <a:pt x="741" y="61"/>
                    </a:cubicBezTo>
                    <a:cubicBezTo>
                      <a:pt x="743" y="62"/>
                      <a:pt x="743" y="63"/>
                      <a:pt x="743" y="65"/>
                    </a:cubicBezTo>
                    <a:cubicBezTo>
                      <a:pt x="743" y="69"/>
                      <a:pt x="743" y="74"/>
                      <a:pt x="742" y="79"/>
                    </a:cubicBezTo>
                    <a:cubicBezTo>
                      <a:pt x="742" y="84"/>
                      <a:pt x="741" y="89"/>
                      <a:pt x="741" y="94"/>
                    </a:cubicBezTo>
                    <a:cubicBezTo>
                      <a:pt x="741" y="98"/>
                      <a:pt x="741" y="102"/>
                      <a:pt x="741" y="105"/>
                    </a:cubicBezTo>
                    <a:cubicBezTo>
                      <a:pt x="741" y="108"/>
                      <a:pt x="741" y="110"/>
                      <a:pt x="742" y="110"/>
                    </a:cubicBezTo>
                    <a:cubicBezTo>
                      <a:pt x="743" y="111"/>
                      <a:pt x="744" y="110"/>
                      <a:pt x="744" y="109"/>
                    </a:cubicBezTo>
                    <a:cubicBezTo>
                      <a:pt x="745" y="107"/>
                      <a:pt x="746" y="105"/>
                      <a:pt x="747" y="103"/>
                    </a:cubicBezTo>
                    <a:cubicBezTo>
                      <a:pt x="748" y="101"/>
                      <a:pt x="748" y="98"/>
                      <a:pt x="749" y="95"/>
                    </a:cubicBezTo>
                    <a:cubicBezTo>
                      <a:pt x="750" y="92"/>
                      <a:pt x="750" y="89"/>
                      <a:pt x="751" y="87"/>
                    </a:cubicBezTo>
                    <a:cubicBezTo>
                      <a:pt x="751" y="84"/>
                      <a:pt x="752" y="82"/>
                      <a:pt x="752" y="79"/>
                    </a:cubicBezTo>
                    <a:cubicBezTo>
                      <a:pt x="752" y="78"/>
                      <a:pt x="752" y="78"/>
                      <a:pt x="752" y="77"/>
                    </a:cubicBezTo>
                    <a:cubicBezTo>
                      <a:pt x="753" y="72"/>
                      <a:pt x="753" y="72"/>
                      <a:pt x="753" y="72"/>
                    </a:cubicBezTo>
                    <a:cubicBezTo>
                      <a:pt x="753" y="71"/>
                      <a:pt x="753" y="69"/>
                      <a:pt x="755" y="68"/>
                    </a:cubicBezTo>
                    <a:cubicBezTo>
                      <a:pt x="757" y="68"/>
                      <a:pt x="759" y="67"/>
                      <a:pt x="761" y="67"/>
                    </a:cubicBezTo>
                    <a:cubicBezTo>
                      <a:pt x="763" y="67"/>
                      <a:pt x="764" y="67"/>
                      <a:pt x="766" y="68"/>
                    </a:cubicBezTo>
                    <a:cubicBezTo>
                      <a:pt x="767" y="69"/>
                      <a:pt x="768" y="70"/>
                      <a:pt x="768" y="72"/>
                    </a:cubicBezTo>
                    <a:cubicBezTo>
                      <a:pt x="768" y="75"/>
                      <a:pt x="767" y="79"/>
                      <a:pt x="767" y="83"/>
                    </a:cubicBezTo>
                    <a:cubicBezTo>
                      <a:pt x="767" y="88"/>
                      <a:pt x="766" y="93"/>
                      <a:pt x="766" y="98"/>
                    </a:cubicBezTo>
                    <a:cubicBezTo>
                      <a:pt x="766" y="103"/>
                      <a:pt x="766" y="109"/>
                      <a:pt x="766" y="114"/>
                    </a:cubicBezTo>
                    <a:cubicBezTo>
                      <a:pt x="765" y="119"/>
                      <a:pt x="765" y="124"/>
                      <a:pt x="765" y="129"/>
                    </a:cubicBezTo>
                    <a:cubicBezTo>
                      <a:pt x="765" y="134"/>
                      <a:pt x="765" y="138"/>
                      <a:pt x="765" y="141"/>
                    </a:cubicBezTo>
                    <a:cubicBezTo>
                      <a:pt x="765" y="145"/>
                      <a:pt x="765" y="147"/>
                      <a:pt x="765" y="148"/>
                    </a:cubicBezTo>
                    <a:close/>
                    <a:moveTo>
                      <a:pt x="521" y="65"/>
                    </a:moveTo>
                    <a:cubicBezTo>
                      <a:pt x="521" y="77"/>
                      <a:pt x="521" y="77"/>
                      <a:pt x="521" y="77"/>
                    </a:cubicBezTo>
                    <a:cubicBezTo>
                      <a:pt x="521" y="77"/>
                      <a:pt x="520" y="78"/>
                      <a:pt x="519" y="78"/>
                    </a:cubicBezTo>
                    <a:cubicBezTo>
                      <a:pt x="518" y="80"/>
                      <a:pt x="516" y="83"/>
                      <a:pt x="515" y="86"/>
                    </a:cubicBezTo>
                    <a:cubicBezTo>
                      <a:pt x="514" y="90"/>
                      <a:pt x="513" y="93"/>
                      <a:pt x="513" y="97"/>
                    </a:cubicBezTo>
                    <a:cubicBezTo>
                      <a:pt x="512" y="101"/>
                      <a:pt x="512" y="105"/>
                      <a:pt x="512" y="109"/>
                    </a:cubicBezTo>
                    <a:cubicBezTo>
                      <a:pt x="512" y="112"/>
                      <a:pt x="513" y="115"/>
                      <a:pt x="514" y="118"/>
                    </a:cubicBezTo>
                    <a:cubicBezTo>
                      <a:pt x="515" y="120"/>
                      <a:pt x="516" y="122"/>
                      <a:pt x="518" y="122"/>
                    </a:cubicBezTo>
                    <a:cubicBezTo>
                      <a:pt x="519" y="122"/>
                      <a:pt x="520" y="122"/>
                      <a:pt x="521" y="121"/>
                    </a:cubicBezTo>
                    <a:cubicBezTo>
                      <a:pt x="521" y="130"/>
                      <a:pt x="521" y="130"/>
                      <a:pt x="521" y="130"/>
                    </a:cubicBezTo>
                    <a:cubicBezTo>
                      <a:pt x="521" y="130"/>
                      <a:pt x="521" y="130"/>
                      <a:pt x="521" y="130"/>
                    </a:cubicBezTo>
                    <a:cubicBezTo>
                      <a:pt x="518" y="131"/>
                      <a:pt x="516" y="132"/>
                      <a:pt x="513" y="131"/>
                    </a:cubicBezTo>
                    <a:cubicBezTo>
                      <a:pt x="509" y="130"/>
                      <a:pt x="506" y="127"/>
                      <a:pt x="504" y="123"/>
                    </a:cubicBezTo>
                    <a:cubicBezTo>
                      <a:pt x="501" y="120"/>
                      <a:pt x="500" y="115"/>
                      <a:pt x="499" y="110"/>
                    </a:cubicBezTo>
                    <a:cubicBezTo>
                      <a:pt x="499" y="109"/>
                      <a:pt x="499" y="109"/>
                      <a:pt x="499" y="109"/>
                    </a:cubicBezTo>
                    <a:cubicBezTo>
                      <a:pt x="498" y="109"/>
                      <a:pt x="498" y="110"/>
                      <a:pt x="498" y="110"/>
                    </a:cubicBezTo>
                    <a:cubicBezTo>
                      <a:pt x="496" y="113"/>
                      <a:pt x="494" y="116"/>
                      <a:pt x="491" y="119"/>
                    </a:cubicBezTo>
                    <a:cubicBezTo>
                      <a:pt x="488" y="122"/>
                      <a:pt x="485" y="124"/>
                      <a:pt x="482" y="126"/>
                    </a:cubicBezTo>
                    <a:cubicBezTo>
                      <a:pt x="479" y="127"/>
                      <a:pt x="477" y="128"/>
                      <a:pt x="474" y="129"/>
                    </a:cubicBezTo>
                    <a:cubicBezTo>
                      <a:pt x="474" y="119"/>
                      <a:pt x="474" y="119"/>
                      <a:pt x="474" y="119"/>
                    </a:cubicBezTo>
                    <a:cubicBezTo>
                      <a:pt x="475" y="119"/>
                      <a:pt x="477" y="119"/>
                      <a:pt x="478" y="118"/>
                    </a:cubicBezTo>
                    <a:cubicBezTo>
                      <a:pt x="480" y="117"/>
                      <a:pt x="482" y="115"/>
                      <a:pt x="484" y="113"/>
                    </a:cubicBezTo>
                    <a:cubicBezTo>
                      <a:pt x="486" y="111"/>
                      <a:pt x="488" y="109"/>
                      <a:pt x="490" y="106"/>
                    </a:cubicBezTo>
                    <a:cubicBezTo>
                      <a:pt x="492" y="103"/>
                      <a:pt x="493" y="100"/>
                      <a:pt x="495" y="98"/>
                    </a:cubicBezTo>
                    <a:cubicBezTo>
                      <a:pt x="496" y="95"/>
                      <a:pt x="497" y="93"/>
                      <a:pt x="498" y="91"/>
                    </a:cubicBezTo>
                    <a:cubicBezTo>
                      <a:pt x="499" y="88"/>
                      <a:pt x="500" y="87"/>
                      <a:pt x="500" y="86"/>
                    </a:cubicBezTo>
                    <a:cubicBezTo>
                      <a:pt x="500" y="86"/>
                      <a:pt x="500" y="85"/>
                      <a:pt x="500" y="85"/>
                    </a:cubicBezTo>
                    <a:cubicBezTo>
                      <a:pt x="501" y="83"/>
                      <a:pt x="502" y="81"/>
                      <a:pt x="503" y="78"/>
                    </a:cubicBezTo>
                    <a:cubicBezTo>
                      <a:pt x="505" y="74"/>
                      <a:pt x="508" y="70"/>
                      <a:pt x="512" y="68"/>
                    </a:cubicBezTo>
                    <a:cubicBezTo>
                      <a:pt x="515" y="66"/>
                      <a:pt x="518" y="65"/>
                      <a:pt x="521" y="65"/>
                    </a:cubicBezTo>
                    <a:close/>
                    <a:moveTo>
                      <a:pt x="474" y="93"/>
                    </a:moveTo>
                    <a:cubicBezTo>
                      <a:pt x="476" y="93"/>
                      <a:pt x="477" y="93"/>
                      <a:pt x="479" y="92"/>
                    </a:cubicBezTo>
                    <a:cubicBezTo>
                      <a:pt x="481" y="92"/>
                      <a:pt x="483" y="91"/>
                      <a:pt x="484" y="90"/>
                    </a:cubicBezTo>
                    <a:cubicBezTo>
                      <a:pt x="486" y="89"/>
                      <a:pt x="487" y="88"/>
                      <a:pt x="489" y="86"/>
                    </a:cubicBezTo>
                    <a:cubicBezTo>
                      <a:pt x="490" y="84"/>
                      <a:pt x="491" y="82"/>
                      <a:pt x="490" y="78"/>
                    </a:cubicBezTo>
                    <a:cubicBezTo>
                      <a:pt x="490" y="75"/>
                      <a:pt x="489" y="72"/>
                      <a:pt x="488" y="69"/>
                    </a:cubicBezTo>
                    <a:cubicBezTo>
                      <a:pt x="487" y="66"/>
                      <a:pt x="485" y="63"/>
                      <a:pt x="482" y="61"/>
                    </a:cubicBezTo>
                    <a:cubicBezTo>
                      <a:pt x="480" y="59"/>
                      <a:pt x="477" y="58"/>
                      <a:pt x="474" y="57"/>
                    </a:cubicBezTo>
                    <a:cubicBezTo>
                      <a:pt x="474" y="69"/>
                      <a:pt x="474" y="69"/>
                      <a:pt x="474" y="69"/>
                    </a:cubicBezTo>
                    <a:cubicBezTo>
                      <a:pt x="474" y="68"/>
                      <a:pt x="475" y="68"/>
                      <a:pt x="476" y="67"/>
                    </a:cubicBezTo>
                    <a:cubicBezTo>
                      <a:pt x="476" y="67"/>
                      <a:pt x="477" y="67"/>
                      <a:pt x="477" y="69"/>
                    </a:cubicBezTo>
                    <a:cubicBezTo>
                      <a:pt x="478" y="70"/>
                      <a:pt x="478" y="71"/>
                      <a:pt x="478" y="73"/>
                    </a:cubicBezTo>
                    <a:cubicBezTo>
                      <a:pt x="478" y="74"/>
                      <a:pt x="478" y="76"/>
                      <a:pt x="478" y="78"/>
                    </a:cubicBezTo>
                    <a:cubicBezTo>
                      <a:pt x="478" y="79"/>
                      <a:pt x="478" y="81"/>
                      <a:pt x="477" y="81"/>
                    </a:cubicBezTo>
                    <a:cubicBezTo>
                      <a:pt x="477" y="82"/>
                      <a:pt x="475" y="83"/>
                      <a:pt x="474" y="84"/>
                    </a:cubicBezTo>
                    <a:cubicBezTo>
                      <a:pt x="474" y="84"/>
                      <a:pt x="474" y="84"/>
                      <a:pt x="474" y="84"/>
                    </a:cubicBezTo>
                    <a:lnTo>
                      <a:pt x="474" y="93"/>
                    </a:lnTo>
                    <a:close/>
                    <a:moveTo>
                      <a:pt x="474" y="57"/>
                    </a:moveTo>
                    <a:cubicBezTo>
                      <a:pt x="474" y="69"/>
                      <a:pt x="474" y="69"/>
                      <a:pt x="474" y="69"/>
                    </a:cubicBezTo>
                    <a:cubicBezTo>
                      <a:pt x="473" y="70"/>
                      <a:pt x="473" y="71"/>
                      <a:pt x="472" y="73"/>
                    </a:cubicBezTo>
                    <a:cubicBezTo>
                      <a:pt x="471" y="76"/>
                      <a:pt x="470" y="80"/>
                      <a:pt x="469" y="84"/>
                    </a:cubicBezTo>
                    <a:cubicBezTo>
                      <a:pt x="471" y="84"/>
                      <a:pt x="472" y="84"/>
                      <a:pt x="474" y="84"/>
                    </a:cubicBezTo>
                    <a:cubicBezTo>
                      <a:pt x="474" y="93"/>
                      <a:pt x="474" y="93"/>
                      <a:pt x="474" y="93"/>
                    </a:cubicBezTo>
                    <a:cubicBezTo>
                      <a:pt x="474" y="93"/>
                      <a:pt x="473" y="94"/>
                      <a:pt x="473" y="94"/>
                    </a:cubicBezTo>
                    <a:cubicBezTo>
                      <a:pt x="471" y="94"/>
                      <a:pt x="469" y="94"/>
                      <a:pt x="468" y="94"/>
                    </a:cubicBezTo>
                    <a:cubicBezTo>
                      <a:pt x="467" y="97"/>
                      <a:pt x="467" y="100"/>
                      <a:pt x="467" y="103"/>
                    </a:cubicBezTo>
                    <a:cubicBezTo>
                      <a:pt x="467" y="106"/>
                      <a:pt x="467" y="108"/>
                      <a:pt x="467" y="110"/>
                    </a:cubicBezTo>
                    <a:cubicBezTo>
                      <a:pt x="468" y="113"/>
                      <a:pt x="468" y="115"/>
                      <a:pt x="469" y="116"/>
                    </a:cubicBezTo>
                    <a:cubicBezTo>
                      <a:pt x="470" y="118"/>
                      <a:pt x="471" y="119"/>
                      <a:pt x="472" y="119"/>
                    </a:cubicBezTo>
                    <a:cubicBezTo>
                      <a:pt x="473" y="119"/>
                      <a:pt x="473" y="119"/>
                      <a:pt x="474" y="119"/>
                    </a:cubicBezTo>
                    <a:cubicBezTo>
                      <a:pt x="474" y="129"/>
                      <a:pt x="474" y="129"/>
                      <a:pt x="474" y="129"/>
                    </a:cubicBezTo>
                    <a:cubicBezTo>
                      <a:pt x="473" y="129"/>
                      <a:pt x="472" y="129"/>
                      <a:pt x="471" y="129"/>
                    </a:cubicBezTo>
                    <a:cubicBezTo>
                      <a:pt x="465" y="129"/>
                      <a:pt x="462" y="127"/>
                      <a:pt x="459" y="123"/>
                    </a:cubicBezTo>
                    <a:cubicBezTo>
                      <a:pt x="456" y="120"/>
                      <a:pt x="454" y="116"/>
                      <a:pt x="453" y="111"/>
                    </a:cubicBezTo>
                    <a:cubicBezTo>
                      <a:pt x="452" y="113"/>
                      <a:pt x="451" y="115"/>
                      <a:pt x="449" y="117"/>
                    </a:cubicBezTo>
                    <a:cubicBezTo>
                      <a:pt x="448" y="119"/>
                      <a:pt x="445" y="122"/>
                      <a:pt x="443" y="123"/>
                    </a:cubicBezTo>
                    <a:cubicBezTo>
                      <a:pt x="441" y="125"/>
                      <a:pt x="438" y="125"/>
                      <a:pt x="435" y="125"/>
                    </a:cubicBezTo>
                    <a:cubicBezTo>
                      <a:pt x="432" y="125"/>
                      <a:pt x="429" y="124"/>
                      <a:pt x="428" y="121"/>
                    </a:cubicBezTo>
                    <a:cubicBezTo>
                      <a:pt x="426" y="118"/>
                      <a:pt x="425" y="115"/>
                      <a:pt x="425" y="111"/>
                    </a:cubicBezTo>
                    <a:cubicBezTo>
                      <a:pt x="424" y="107"/>
                      <a:pt x="424" y="102"/>
                      <a:pt x="425" y="98"/>
                    </a:cubicBezTo>
                    <a:cubicBezTo>
                      <a:pt x="426" y="93"/>
                      <a:pt x="426" y="89"/>
                      <a:pt x="428" y="86"/>
                    </a:cubicBezTo>
                    <a:cubicBezTo>
                      <a:pt x="427" y="86"/>
                      <a:pt x="426" y="86"/>
                      <a:pt x="425" y="86"/>
                    </a:cubicBezTo>
                    <a:cubicBezTo>
                      <a:pt x="425" y="86"/>
                      <a:pt x="424" y="86"/>
                      <a:pt x="423" y="86"/>
                    </a:cubicBezTo>
                    <a:cubicBezTo>
                      <a:pt x="423" y="86"/>
                      <a:pt x="423" y="86"/>
                      <a:pt x="423" y="86"/>
                    </a:cubicBezTo>
                    <a:cubicBezTo>
                      <a:pt x="423" y="87"/>
                      <a:pt x="423" y="87"/>
                      <a:pt x="423" y="87"/>
                    </a:cubicBezTo>
                    <a:cubicBezTo>
                      <a:pt x="423" y="88"/>
                      <a:pt x="422" y="90"/>
                      <a:pt x="422" y="92"/>
                    </a:cubicBezTo>
                    <a:cubicBezTo>
                      <a:pt x="421" y="94"/>
                      <a:pt x="420" y="97"/>
                      <a:pt x="419" y="99"/>
                    </a:cubicBezTo>
                    <a:cubicBezTo>
                      <a:pt x="417" y="102"/>
                      <a:pt x="416" y="105"/>
                      <a:pt x="414" y="108"/>
                    </a:cubicBezTo>
                    <a:cubicBezTo>
                      <a:pt x="412" y="111"/>
                      <a:pt x="410" y="113"/>
                      <a:pt x="408" y="116"/>
                    </a:cubicBezTo>
                    <a:cubicBezTo>
                      <a:pt x="405" y="118"/>
                      <a:pt x="402" y="120"/>
                      <a:pt x="399" y="122"/>
                    </a:cubicBezTo>
                    <a:cubicBezTo>
                      <a:pt x="396" y="123"/>
                      <a:pt x="393" y="124"/>
                      <a:pt x="389" y="124"/>
                    </a:cubicBezTo>
                    <a:cubicBezTo>
                      <a:pt x="384" y="123"/>
                      <a:pt x="380" y="122"/>
                      <a:pt x="377" y="119"/>
                    </a:cubicBezTo>
                    <a:cubicBezTo>
                      <a:pt x="374" y="116"/>
                      <a:pt x="372" y="112"/>
                      <a:pt x="371" y="107"/>
                    </a:cubicBezTo>
                    <a:cubicBezTo>
                      <a:pt x="370" y="103"/>
                      <a:pt x="370" y="98"/>
                      <a:pt x="371" y="93"/>
                    </a:cubicBezTo>
                    <a:cubicBezTo>
                      <a:pt x="372" y="88"/>
                      <a:pt x="373" y="83"/>
                      <a:pt x="375" y="79"/>
                    </a:cubicBezTo>
                    <a:cubicBezTo>
                      <a:pt x="377" y="74"/>
                      <a:pt x="379" y="70"/>
                      <a:pt x="382" y="67"/>
                    </a:cubicBezTo>
                    <a:cubicBezTo>
                      <a:pt x="385" y="65"/>
                      <a:pt x="388" y="63"/>
                      <a:pt x="391" y="63"/>
                    </a:cubicBezTo>
                    <a:cubicBezTo>
                      <a:pt x="397" y="63"/>
                      <a:pt x="400" y="65"/>
                      <a:pt x="403" y="70"/>
                    </a:cubicBezTo>
                    <a:cubicBezTo>
                      <a:pt x="406" y="75"/>
                      <a:pt x="407" y="80"/>
                      <a:pt x="406" y="87"/>
                    </a:cubicBezTo>
                    <a:cubicBezTo>
                      <a:pt x="406" y="89"/>
                      <a:pt x="405" y="92"/>
                      <a:pt x="404" y="93"/>
                    </a:cubicBezTo>
                    <a:cubicBezTo>
                      <a:pt x="402" y="95"/>
                      <a:pt x="400" y="96"/>
                      <a:pt x="399" y="97"/>
                    </a:cubicBezTo>
                    <a:cubicBezTo>
                      <a:pt x="397" y="98"/>
                      <a:pt x="396" y="98"/>
                      <a:pt x="395" y="97"/>
                    </a:cubicBezTo>
                    <a:cubicBezTo>
                      <a:pt x="393" y="97"/>
                      <a:pt x="393" y="96"/>
                      <a:pt x="393" y="94"/>
                    </a:cubicBezTo>
                    <a:cubicBezTo>
                      <a:pt x="393" y="93"/>
                      <a:pt x="394" y="91"/>
                      <a:pt x="394" y="89"/>
                    </a:cubicBezTo>
                    <a:cubicBezTo>
                      <a:pt x="395" y="86"/>
                      <a:pt x="395" y="84"/>
                      <a:pt x="395" y="81"/>
                    </a:cubicBezTo>
                    <a:cubicBezTo>
                      <a:pt x="395" y="78"/>
                      <a:pt x="395" y="76"/>
                      <a:pt x="395" y="74"/>
                    </a:cubicBezTo>
                    <a:cubicBezTo>
                      <a:pt x="395" y="72"/>
                      <a:pt x="395" y="72"/>
                      <a:pt x="394" y="72"/>
                    </a:cubicBezTo>
                    <a:cubicBezTo>
                      <a:pt x="393" y="72"/>
                      <a:pt x="392" y="73"/>
                      <a:pt x="391" y="75"/>
                    </a:cubicBezTo>
                    <a:cubicBezTo>
                      <a:pt x="390" y="77"/>
                      <a:pt x="389" y="79"/>
                      <a:pt x="388" y="82"/>
                    </a:cubicBezTo>
                    <a:cubicBezTo>
                      <a:pt x="387" y="85"/>
                      <a:pt x="387" y="88"/>
                      <a:pt x="386" y="92"/>
                    </a:cubicBezTo>
                    <a:cubicBezTo>
                      <a:pt x="385" y="95"/>
                      <a:pt x="385" y="98"/>
                      <a:pt x="385" y="102"/>
                    </a:cubicBezTo>
                    <a:cubicBezTo>
                      <a:pt x="385" y="105"/>
                      <a:pt x="385" y="107"/>
                      <a:pt x="386" y="110"/>
                    </a:cubicBezTo>
                    <a:cubicBezTo>
                      <a:pt x="387" y="112"/>
                      <a:pt x="388" y="113"/>
                      <a:pt x="390" y="114"/>
                    </a:cubicBezTo>
                    <a:cubicBezTo>
                      <a:pt x="394" y="115"/>
                      <a:pt x="397" y="114"/>
                      <a:pt x="400" y="112"/>
                    </a:cubicBezTo>
                    <a:cubicBezTo>
                      <a:pt x="403" y="109"/>
                      <a:pt x="405" y="107"/>
                      <a:pt x="407" y="103"/>
                    </a:cubicBezTo>
                    <a:cubicBezTo>
                      <a:pt x="410" y="100"/>
                      <a:pt x="412" y="96"/>
                      <a:pt x="413" y="93"/>
                    </a:cubicBezTo>
                    <a:cubicBezTo>
                      <a:pt x="414" y="91"/>
                      <a:pt x="415" y="89"/>
                      <a:pt x="415" y="88"/>
                    </a:cubicBezTo>
                    <a:cubicBezTo>
                      <a:pt x="415" y="88"/>
                      <a:pt x="415" y="87"/>
                      <a:pt x="416" y="87"/>
                    </a:cubicBezTo>
                    <a:cubicBezTo>
                      <a:pt x="417" y="83"/>
                      <a:pt x="417" y="83"/>
                      <a:pt x="417" y="83"/>
                    </a:cubicBezTo>
                    <a:cubicBezTo>
                      <a:pt x="416" y="82"/>
                      <a:pt x="415" y="81"/>
                      <a:pt x="415" y="79"/>
                    </a:cubicBezTo>
                    <a:cubicBezTo>
                      <a:pt x="415" y="77"/>
                      <a:pt x="415" y="76"/>
                      <a:pt x="416" y="74"/>
                    </a:cubicBezTo>
                    <a:cubicBezTo>
                      <a:pt x="416" y="73"/>
                      <a:pt x="417" y="71"/>
                      <a:pt x="419" y="70"/>
                    </a:cubicBezTo>
                    <a:cubicBezTo>
                      <a:pt x="420" y="69"/>
                      <a:pt x="421" y="69"/>
                      <a:pt x="423" y="69"/>
                    </a:cubicBezTo>
                    <a:cubicBezTo>
                      <a:pt x="426" y="69"/>
                      <a:pt x="428" y="70"/>
                      <a:pt x="428" y="72"/>
                    </a:cubicBezTo>
                    <a:cubicBezTo>
                      <a:pt x="428" y="74"/>
                      <a:pt x="428" y="77"/>
                      <a:pt x="427" y="79"/>
                    </a:cubicBezTo>
                    <a:cubicBezTo>
                      <a:pt x="428" y="80"/>
                      <a:pt x="429" y="80"/>
                      <a:pt x="431" y="79"/>
                    </a:cubicBezTo>
                    <a:cubicBezTo>
                      <a:pt x="433" y="79"/>
                      <a:pt x="435" y="79"/>
                      <a:pt x="436" y="79"/>
                    </a:cubicBezTo>
                    <a:cubicBezTo>
                      <a:pt x="438" y="79"/>
                      <a:pt x="439" y="79"/>
                      <a:pt x="440" y="80"/>
                    </a:cubicBezTo>
                    <a:cubicBezTo>
                      <a:pt x="442" y="81"/>
                      <a:pt x="442" y="82"/>
                      <a:pt x="441" y="85"/>
                    </a:cubicBezTo>
                    <a:cubicBezTo>
                      <a:pt x="441" y="87"/>
                      <a:pt x="440" y="90"/>
                      <a:pt x="439" y="94"/>
                    </a:cubicBezTo>
                    <a:cubicBezTo>
                      <a:pt x="439" y="97"/>
                      <a:pt x="438" y="101"/>
                      <a:pt x="438" y="104"/>
                    </a:cubicBezTo>
                    <a:cubicBezTo>
                      <a:pt x="438" y="107"/>
                      <a:pt x="438" y="110"/>
                      <a:pt x="438" y="112"/>
                    </a:cubicBezTo>
                    <a:cubicBezTo>
                      <a:pt x="438" y="114"/>
                      <a:pt x="439" y="115"/>
                      <a:pt x="440" y="115"/>
                    </a:cubicBezTo>
                    <a:cubicBezTo>
                      <a:pt x="441" y="115"/>
                      <a:pt x="442" y="114"/>
                      <a:pt x="444" y="112"/>
                    </a:cubicBezTo>
                    <a:cubicBezTo>
                      <a:pt x="445" y="109"/>
                      <a:pt x="446" y="106"/>
                      <a:pt x="448" y="103"/>
                    </a:cubicBezTo>
                    <a:cubicBezTo>
                      <a:pt x="449" y="100"/>
                      <a:pt x="450" y="97"/>
                      <a:pt x="452" y="93"/>
                    </a:cubicBezTo>
                    <a:cubicBezTo>
                      <a:pt x="452" y="91"/>
                      <a:pt x="453" y="89"/>
                      <a:pt x="453" y="88"/>
                    </a:cubicBezTo>
                    <a:cubicBezTo>
                      <a:pt x="454" y="84"/>
                      <a:pt x="455" y="80"/>
                      <a:pt x="456" y="76"/>
                    </a:cubicBezTo>
                    <a:cubicBezTo>
                      <a:pt x="458" y="71"/>
                      <a:pt x="461" y="66"/>
                      <a:pt x="463" y="63"/>
                    </a:cubicBezTo>
                    <a:cubicBezTo>
                      <a:pt x="466" y="59"/>
                      <a:pt x="470" y="57"/>
                      <a:pt x="473" y="57"/>
                    </a:cubicBezTo>
                    <a:cubicBezTo>
                      <a:pt x="473" y="57"/>
                      <a:pt x="474" y="57"/>
                      <a:pt x="474" y="57"/>
                    </a:cubicBezTo>
                    <a:close/>
                    <a:moveTo>
                      <a:pt x="258" y="117"/>
                    </a:moveTo>
                    <a:cubicBezTo>
                      <a:pt x="258" y="108"/>
                      <a:pt x="258" y="108"/>
                      <a:pt x="258" y="108"/>
                    </a:cubicBezTo>
                    <a:cubicBezTo>
                      <a:pt x="258" y="108"/>
                      <a:pt x="258" y="108"/>
                      <a:pt x="258" y="108"/>
                    </a:cubicBezTo>
                    <a:cubicBezTo>
                      <a:pt x="260" y="108"/>
                      <a:pt x="261" y="107"/>
                      <a:pt x="262" y="106"/>
                    </a:cubicBezTo>
                    <a:cubicBezTo>
                      <a:pt x="263" y="104"/>
                      <a:pt x="264" y="102"/>
                      <a:pt x="264" y="99"/>
                    </a:cubicBezTo>
                    <a:cubicBezTo>
                      <a:pt x="265" y="97"/>
                      <a:pt x="265" y="94"/>
                      <a:pt x="265" y="91"/>
                    </a:cubicBezTo>
                    <a:cubicBezTo>
                      <a:pt x="265" y="88"/>
                      <a:pt x="264" y="85"/>
                      <a:pt x="264" y="82"/>
                    </a:cubicBezTo>
                    <a:cubicBezTo>
                      <a:pt x="263" y="80"/>
                      <a:pt x="262" y="77"/>
                      <a:pt x="261" y="75"/>
                    </a:cubicBezTo>
                    <a:cubicBezTo>
                      <a:pt x="260" y="74"/>
                      <a:pt x="259" y="73"/>
                      <a:pt x="258" y="73"/>
                    </a:cubicBezTo>
                    <a:cubicBezTo>
                      <a:pt x="258" y="65"/>
                      <a:pt x="258" y="65"/>
                      <a:pt x="258" y="65"/>
                    </a:cubicBezTo>
                    <a:cubicBezTo>
                      <a:pt x="258" y="65"/>
                      <a:pt x="258" y="65"/>
                      <a:pt x="258" y="65"/>
                    </a:cubicBezTo>
                    <a:cubicBezTo>
                      <a:pt x="263" y="65"/>
                      <a:pt x="267" y="67"/>
                      <a:pt x="270" y="69"/>
                    </a:cubicBezTo>
                    <a:cubicBezTo>
                      <a:pt x="273" y="72"/>
                      <a:pt x="275" y="75"/>
                      <a:pt x="276" y="79"/>
                    </a:cubicBezTo>
                    <a:cubicBezTo>
                      <a:pt x="278" y="83"/>
                      <a:pt x="278" y="87"/>
                      <a:pt x="278" y="92"/>
                    </a:cubicBezTo>
                    <a:cubicBezTo>
                      <a:pt x="278" y="96"/>
                      <a:pt x="277" y="100"/>
                      <a:pt x="275" y="104"/>
                    </a:cubicBezTo>
                    <a:cubicBezTo>
                      <a:pt x="273" y="108"/>
                      <a:pt x="271" y="111"/>
                      <a:pt x="267" y="114"/>
                    </a:cubicBezTo>
                    <a:cubicBezTo>
                      <a:pt x="265" y="116"/>
                      <a:pt x="261" y="117"/>
                      <a:pt x="258" y="117"/>
                    </a:cubicBezTo>
                    <a:close/>
                    <a:moveTo>
                      <a:pt x="322" y="148"/>
                    </a:moveTo>
                    <a:cubicBezTo>
                      <a:pt x="322" y="151"/>
                      <a:pt x="321" y="154"/>
                      <a:pt x="319" y="156"/>
                    </a:cubicBezTo>
                    <a:cubicBezTo>
                      <a:pt x="318" y="158"/>
                      <a:pt x="316" y="160"/>
                      <a:pt x="313" y="161"/>
                    </a:cubicBezTo>
                    <a:cubicBezTo>
                      <a:pt x="311" y="162"/>
                      <a:pt x="309" y="162"/>
                      <a:pt x="308" y="162"/>
                    </a:cubicBezTo>
                    <a:cubicBezTo>
                      <a:pt x="306" y="162"/>
                      <a:pt x="305" y="161"/>
                      <a:pt x="305" y="158"/>
                    </a:cubicBezTo>
                    <a:cubicBezTo>
                      <a:pt x="306" y="156"/>
                      <a:pt x="306" y="154"/>
                      <a:pt x="306" y="150"/>
                    </a:cubicBezTo>
                    <a:cubicBezTo>
                      <a:pt x="306" y="147"/>
                      <a:pt x="306" y="143"/>
                      <a:pt x="307" y="139"/>
                    </a:cubicBezTo>
                    <a:cubicBezTo>
                      <a:pt x="307" y="135"/>
                      <a:pt x="307" y="130"/>
                      <a:pt x="307" y="125"/>
                    </a:cubicBezTo>
                    <a:cubicBezTo>
                      <a:pt x="308" y="121"/>
                      <a:pt x="308" y="116"/>
                      <a:pt x="308" y="111"/>
                    </a:cubicBezTo>
                    <a:cubicBezTo>
                      <a:pt x="307" y="115"/>
                      <a:pt x="305" y="118"/>
                      <a:pt x="302" y="120"/>
                    </a:cubicBezTo>
                    <a:cubicBezTo>
                      <a:pt x="301" y="122"/>
                      <a:pt x="299" y="123"/>
                      <a:pt x="297" y="123"/>
                    </a:cubicBezTo>
                    <a:cubicBezTo>
                      <a:pt x="295" y="123"/>
                      <a:pt x="294" y="123"/>
                      <a:pt x="292" y="122"/>
                    </a:cubicBezTo>
                    <a:cubicBezTo>
                      <a:pt x="290" y="121"/>
                      <a:pt x="288" y="120"/>
                      <a:pt x="287" y="118"/>
                    </a:cubicBezTo>
                    <a:cubicBezTo>
                      <a:pt x="286" y="116"/>
                      <a:pt x="285" y="115"/>
                      <a:pt x="284" y="113"/>
                    </a:cubicBezTo>
                    <a:cubicBezTo>
                      <a:pt x="284" y="110"/>
                      <a:pt x="284" y="108"/>
                      <a:pt x="284" y="104"/>
                    </a:cubicBezTo>
                    <a:cubicBezTo>
                      <a:pt x="283" y="101"/>
                      <a:pt x="283" y="97"/>
                      <a:pt x="283" y="93"/>
                    </a:cubicBezTo>
                    <a:cubicBezTo>
                      <a:pt x="283" y="89"/>
                      <a:pt x="283" y="84"/>
                      <a:pt x="284" y="80"/>
                    </a:cubicBezTo>
                    <a:cubicBezTo>
                      <a:pt x="284" y="76"/>
                      <a:pt x="284" y="72"/>
                      <a:pt x="284" y="68"/>
                    </a:cubicBezTo>
                    <a:cubicBezTo>
                      <a:pt x="284" y="65"/>
                      <a:pt x="285" y="64"/>
                      <a:pt x="287" y="62"/>
                    </a:cubicBezTo>
                    <a:cubicBezTo>
                      <a:pt x="288" y="61"/>
                      <a:pt x="290" y="60"/>
                      <a:pt x="292" y="60"/>
                    </a:cubicBezTo>
                    <a:cubicBezTo>
                      <a:pt x="294" y="60"/>
                      <a:pt x="296" y="60"/>
                      <a:pt x="298" y="61"/>
                    </a:cubicBezTo>
                    <a:cubicBezTo>
                      <a:pt x="300" y="62"/>
                      <a:pt x="301" y="63"/>
                      <a:pt x="301" y="65"/>
                    </a:cubicBezTo>
                    <a:cubicBezTo>
                      <a:pt x="300" y="69"/>
                      <a:pt x="300" y="74"/>
                      <a:pt x="299" y="79"/>
                    </a:cubicBezTo>
                    <a:cubicBezTo>
                      <a:pt x="299" y="84"/>
                      <a:pt x="299" y="89"/>
                      <a:pt x="298" y="94"/>
                    </a:cubicBezTo>
                    <a:cubicBezTo>
                      <a:pt x="298" y="98"/>
                      <a:pt x="298" y="102"/>
                      <a:pt x="298" y="105"/>
                    </a:cubicBezTo>
                    <a:cubicBezTo>
                      <a:pt x="298" y="108"/>
                      <a:pt x="298" y="110"/>
                      <a:pt x="299" y="110"/>
                    </a:cubicBezTo>
                    <a:cubicBezTo>
                      <a:pt x="300" y="111"/>
                      <a:pt x="301" y="110"/>
                      <a:pt x="302" y="109"/>
                    </a:cubicBezTo>
                    <a:cubicBezTo>
                      <a:pt x="302" y="107"/>
                      <a:pt x="303" y="105"/>
                      <a:pt x="304" y="103"/>
                    </a:cubicBezTo>
                    <a:cubicBezTo>
                      <a:pt x="305" y="101"/>
                      <a:pt x="306" y="98"/>
                      <a:pt x="306" y="95"/>
                    </a:cubicBezTo>
                    <a:cubicBezTo>
                      <a:pt x="307" y="92"/>
                      <a:pt x="308" y="89"/>
                      <a:pt x="308" y="87"/>
                    </a:cubicBezTo>
                    <a:cubicBezTo>
                      <a:pt x="309" y="84"/>
                      <a:pt x="309" y="82"/>
                      <a:pt x="309" y="79"/>
                    </a:cubicBezTo>
                    <a:cubicBezTo>
                      <a:pt x="309" y="78"/>
                      <a:pt x="310" y="78"/>
                      <a:pt x="310" y="77"/>
                    </a:cubicBezTo>
                    <a:cubicBezTo>
                      <a:pt x="310" y="72"/>
                      <a:pt x="310" y="72"/>
                      <a:pt x="310" y="72"/>
                    </a:cubicBezTo>
                    <a:cubicBezTo>
                      <a:pt x="310" y="71"/>
                      <a:pt x="311" y="69"/>
                      <a:pt x="312" y="68"/>
                    </a:cubicBezTo>
                    <a:cubicBezTo>
                      <a:pt x="314" y="68"/>
                      <a:pt x="316" y="67"/>
                      <a:pt x="318" y="67"/>
                    </a:cubicBezTo>
                    <a:cubicBezTo>
                      <a:pt x="320" y="67"/>
                      <a:pt x="322" y="67"/>
                      <a:pt x="323" y="68"/>
                    </a:cubicBezTo>
                    <a:cubicBezTo>
                      <a:pt x="325" y="69"/>
                      <a:pt x="325" y="70"/>
                      <a:pt x="325" y="72"/>
                    </a:cubicBezTo>
                    <a:cubicBezTo>
                      <a:pt x="325" y="75"/>
                      <a:pt x="324" y="79"/>
                      <a:pt x="324" y="83"/>
                    </a:cubicBezTo>
                    <a:cubicBezTo>
                      <a:pt x="324" y="88"/>
                      <a:pt x="324" y="93"/>
                      <a:pt x="323" y="98"/>
                    </a:cubicBezTo>
                    <a:cubicBezTo>
                      <a:pt x="323" y="103"/>
                      <a:pt x="323" y="109"/>
                      <a:pt x="323" y="114"/>
                    </a:cubicBezTo>
                    <a:cubicBezTo>
                      <a:pt x="323" y="119"/>
                      <a:pt x="323" y="124"/>
                      <a:pt x="323" y="129"/>
                    </a:cubicBezTo>
                    <a:cubicBezTo>
                      <a:pt x="322" y="134"/>
                      <a:pt x="322" y="138"/>
                      <a:pt x="322" y="141"/>
                    </a:cubicBezTo>
                    <a:cubicBezTo>
                      <a:pt x="322" y="145"/>
                      <a:pt x="322" y="147"/>
                      <a:pt x="322" y="148"/>
                    </a:cubicBezTo>
                    <a:close/>
                    <a:moveTo>
                      <a:pt x="130" y="96"/>
                    </a:moveTo>
                    <a:cubicBezTo>
                      <a:pt x="132" y="94"/>
                      <a:pt x="133" y="92"/>
                      <a:pt x="134" y="89"/>
                    </a:cubicBezTo>
                    <a:cubicBezTo>
                      <a:pt x="134" y="86"/>
                      <a:pt x="135" y="83"/>
                      <a:pt x="136" y="81"/>
                    </a:cubicBezTo>
                    <a:cubicBezTo>
                      <a:pt x="136" y="78"/>
                      <a:pt x="137" y="76"/>
                      <a:pt x="137" y="74"/>
                    </a:cubicBezTo>
                    <a:cubicBezTo>
                      <a:pt x="138" y="72"/>
                      <a:pt x="139" y="71"/>
                      <a:pt x="140" y="71"/>
                    </a:cubicBezTo>
                    <a:cubicBezTo>
                      <a:pt x="142" y="71"/>
                      <a:pt x="143" y="72"/>
                      <a:pt x="144" y="73"/>
                    </a:cubicBezTo>
                    <a:cubicBezTo>
                      <a:pt x="145" y="74"/>
                      <a:pt x="146" y="76"/>
                      <a:pt x="147" y="77"/>
                    </a:cubicBezTo>
                    <a:cubicBezTo>
                      <a:pt x="148" y="79"/>
                      <a:pt x="148" y="81"/>
                      <a:pt x="149" y="83"/>
                    </a:cubicBezTo>
                    <a:cubicBezTo>
                      <a:pt x="149" y="85"/>
                      <a:pt x="149" y="87"/>
                      <a:pt x="149" y="88"/>
                    </a:cubicBezTo>
                    <a:cubicBezTo>
                      <a:pt x="149" y="96"/>
                      <a:pt x="147" y="103"/>
                      <a:pt x="141" y="109"/>
                    </a:cubicBezTo>
                    <a:cubicBezTo>
                      <a:pt x="136" y="114"/>
                      <a:pt x="130" y="119"/>
                      <a:pt x="122" y="123"/>
                    </a:cubicBezTo>
                    <a:cubicBezTo>
                      <a:pt x="114" y="127"/>
                      <a:pt x="105" y="130"/>
                      <a:pt x="96" y="132"/>
                    </a:cubicBezTo>
                    <a:cubicBezTo>
                      <a:pt x="86" y="133"/>
                      <a:pt x="78" y="134"/>
                      <a:pt x="69" y="134"/>
                    </a:cubicBezTo>
                    <a:cubicBezTo>
                      <a:pt x="63" y="134"/>
                      <a:pt x="57" y="134"/>
                      <a:pt x="49" y="133"/>
                    </a:cubicBezTo>
                    <a:cubicBezTo>
                      <a:pt x="42" y="132"/>
                      <a:pt x="34" y="130"/>
                      <a:pt x="28" y="127"/>
                    </a:cubicBezTo>
                    <a:cubicBezTo>
                      <a:pt x="21" y="125"/>
                      <a:pt x="15" y="121"/>
                      <a:pt x="11" y="116"/>
                    </a:cubicBezTo>
                    <a:cubicBezTo>
                      <a:pt x="6" y="111"/>
                      <a:pt x="4" y="104"/>
                      <a:pt x="4" y="96"/>
                    </a:cubicBezTo>
                    <a:cubicBezTo>
                      <a:pt x="4" y="89"/>
                      <a:pt x="6" y="83"/>
                      <a:pt x="11" y="79"/>
                    </a:cubicBezTo>
                    <a:cubicBezTo>
                      <a:pt x="15" y="75"/>
                      <a:pt x="21" y="71"/>
                      <a:pt x="27" y="68"/>
                    </a:cubicBezTo>
                    <a:cubicBezTo>
                      <a:pt x="24" y="67"/>
                      <a:pt x="20" y="66"/>
                      <a:pt x="17" y="65"/>
                    </a:cubicBezTo>
                    <a:cubicBezTo>
                      <a:pt x="14" y="63"/>
                      <a:pt x="11" y="61"/>
                      <a:pt x="8" y="59"/>
                    </a:cubicBezTo>
                    <a:cubicBezTo>
                      <a:pt x="6" y="57"/>
                      <a:pt x="4" y="54"/>
                      <a:pt x="2" y="51"/>
                    </a:cubicBezTo>
                    <a:cubicBezTo>
                      <a:pt x="1" y="48"/>
                      <a:pt x="0" y="45"/>
                      <a:pt x="0" y="41"/>
                    </a:cubicBezTo>
                    <a:cubicBezTo>
                      <a:pt x="0" y="35"/>
                      <a:pt x="1" y="31"/>
                      <a:pt x="4" y="27"/>
                    </a:cubicBezTo>
                    <a:cubicBezTo>
                      <a:pt x="7" y="23"/>
                      <a:pt x="11" y="19"/>
                      <a:pt x="15" y="16"/>
                    </a:cubicBezTo>
                    <a:cubicBezTo>
                      <a:pt x="20" y="13"/>
                      <a:pt x="25" y="11"/>
                      <a:pt x="30" y="9"/>
                    </a:cubicBezTo>
                    <a:cubicBezTo>
                      <a:pt x="36" y="7"/>
                      <a:pt x="42" y="5"/>
                      <a:pt x="48" y="4"/>
                    </a:cubicBezTo>
                    <a:cubicBezTo>
                      <a:pt x="54" y="2"/>
                      <a:pt x="59" y="2"/>
                      <a:pt x="65" y="1"/>
                    </a:cubicBezTo>
                    <a:cubicBezTo>
                      <a:pt x="70" y="1"/>
                      <a:pt x="75" y="0"/>
                      <a:pt x="79" y="0"/>
                    </a:cubicBezTo>
                    <a:cubicBezTo>
                      <a:pt x="86" y="0"/>
                      <a:pt x="93" y="1"/>
                      <a:pt x="101" y="2"/>
                    </a:cubicBezTo>
                    <a:cubicBezTo>
                      <a:pt x="109" y="4"/>
                      <a:pt x="117" y="5"/>
                      <a:pt x="123" y="8"/>
                    </a:cubicBezTo>
                    <a:cubicBezTo>
                      <a:pt x="130" y="10"/>
                      <a:pt x="136" y="13"/>
                      <a:pt x="141" y="17"/>
                    </a:cubicBezTo>
                    <a:cubicBezTo>
                      <a:pt x="145" y="20"/>
                      <a:pt x="147" y="24"/>
                      <a:pt x="147" y="29"/>
                    </a:cubicBezTo>
                    <a:cubicBezTo>
                      <a:pt x="147" y="31"/>
                      <a:pt x="146" y="32"/>
                      <a:pt x="144" y="32"/>
                    </a:cubicBezTo>
                    <a:cubicBezTo>
                      <a:pt x="142" y="32"/>
                      <a:pt x="140" y="32"/>
                      <a:pt x="136" y="31"/>
                    </a:cubicBezTo>
                    <a:cubicBezTo>
                      <a:pt x="133" y="30"/>
                      <a:pt x="130" y="29"/>
                      <a:pt x="127" y="28"/>
                    </a:cubicBezTo>
                    <a:cubicBezTo>
                      <a:pt x="123" y="26"/>
                      <a:pt x="120" y="25"/>
                      <a:pt x="117" y="25"/>
                    </a:cubicBezTo>
                    <a:cubicBezTo>
                      <a:pt x="110" y="23"/>
                      <a:pt x="103" y="21"/>
                      <a:pt x="97" y="20"/>
                    </a:cubicBezTo>
                    <a:cubicBezTo>
                      <a:pt x="90" y="19"/>
                      <a:pt x="83" y="18"/>
                      <a:pt x="76" y="18"/>
                    </a:cubicBezTo>
                    <a:cubicBezTo>
                      <a:pt x="71" y="18"/>
                      <a:pt x="65" y="19"/>
                      <a:pt x="58" y="20"/>
                    </a:cubicBezTo>
                    <a:cubicBezTo>
                      <a:pt x="51" y="21"/>
                      <a:pt x="45" y="22"/>
                      <a:pt x="39" y="24"/>
                    </a:cubicBezTo>
                    <a:cubicBezTo>
                      <a:pt x="33" y="26"/>
                      <a:pt x="28" y="28"/>
                      <a:pt x="23" y="31"/>
                    </a:cubicBezTo>
                    <a:cubicBezTo>
                      <a:pt x="19" y="34"/>
                      <a:pt x="17" y="37"/>
                      <a:pt x="17" y="41"/>
                    </a:cubicBezTo>
                    <a:cubicBezTo>
                      <a:pt x="17" y="45"/>
                      <a:pt x="19" y="48"/>
                      <a:pt x="22" y="50"/>
                    </a:cubicBezTo>
                    <a:cubicBezTo>
                      <a:pt x="25" y="52"/>
                      <a:pt x="29" y="54"/>
                      <a:pt x="34" y="55"/>
                    </a:cubicBezTo>
                    <a:cubicBezTo>
                      <a:pt x="38" y="56"/>
                      <a:pt x="44" y="57"/>
                      <a:pt x="51" y="57"/>
                    </a:cubicBezTo>
                    <a:cubicBezTo>
                      <a:pt x="57" y="57"/>
                      <a:pt x="64" y="58"/>
                      <a:pt x="71" y="58"/>
                    </a:cubicBezTo>
                    <a:cubicBezTo>
                      <a:pt x="78" y="58"/>
                      <a:pt x="85" y="57"/>
                      <a:pt x="92" y="57"/>
                    </a:cubicBezTo>
                    <a:cubicBezTo>
                      <a:pt x="99" y="57"/>
                      <a:pt x="106" y="57"/>
                      <a:pt x="112" y="57"/>
                    </a:cubicBezTo>
                    <a:cubicBezTo>
                      <a:pt x="118" y="57"/>
                      <a:pt x="123" y="58"/>
                      <a:pt x="128" y="59"/>
                    </a:cubicBezTo>
                    <a:cubicBezTo>
                      <a:pt x="133" y="60"/>
                      <a:pt x="136" y="61"/>
                      <a:pt x="138" y="63"/>
                    </a:cubicBezTo>
                    <a:cubicBezTo>
                      <a:pt x="138" y="62"/>
                      <a:pt x="138" y="62"/>
                      <a:pt x="138" y="62"/>
                    </a:cubicBezTo>
                    <a:cubicBezTo>
                      <a:pt x="139" y="63"/>
                      <a:pt x="140" y="63"/>
                      <a:pt x="140" y="64"/>
                    </a:cubicBezTo>
                    <a:cubicBezTo>
                      <a:pt x="140" y="64"/>
                      <a:pt x="140" y="65"/>
                      <a:pt x="139" y="65"/>
                    </a:cubicBezTo>
                    <a:cubicBezTo>
                      <a:pt x="139" y="66"/>
                      <a:pt x="138" y="66"/>
                      <a:pt x="137" y="66"/>
                    </a:cubicBezTo>
                    <a:cubicBezTo>
                      <a:pt x="136" y="67"/>
                      <a:pt x="135" y="67"/>
                      <a:pt x="135" y="67"/>
                    </a:cubicBezTo>
                    <a:cubicBezTo>
                      <a:pt x="125" y="68"/>
                      <a:pt x="115" y="69"/>
                      <a:pt x="107" y="69"/>
                    </a:cubicBezTo>
                    <a:cubicBezTo>
                      <a:pt x="98" y="69"/>
                      <a:pt x="90" y="69"/>
                      <a:pt x="84" y="70"/>
                    </a:cubicBezTo>
                    <a:cubicBezTo>
                      <a:pt x="77" y="70"/>
                      <a:pt x="71" y="70"/>
                      <a:pt x="66" y="70"/>
                    </a:cubicBezTo>
                    <a:cubicBezTo>
                      <a:pt x="61" y="71"/>
                      <a:pt x="57" y="71"/>
                      <a:pt x="53" y="72"/>
                    </a:cubicBezTo>
                    <a:cubicBezTo>
                      <a:pt x="49" y="73"/>
                      <a:pt x="45" y="74"/>
                      <a:pt x="40" y="76"/>
                    </a:cubicBezTo>
                    <a:cubicBezTo>
                      <a:pt x="36" y="77"/>
                      <a:pt x="32" y="79"/>
                      <a:pt x="28" y="81"/>
                    </a:cubicBezTo>
                    <a:cubicBezTo>
                      <a:pt x="25" y="82"/>
                      <a:pt x="22" y="84"/>
                      <a:pt x="20" y="87"/>
                    </a:cubicBezTo>
                    <a:cubicBezTo>
                      <a:pt x="17" y="89"/>
                      <a:pt x="16" y="92"/>
                      <a:pt x="16" y="95"/>
                    </a:cubicBezTo>
                    <a:cubicBezTo>
                      <a:pt x="16" y="100"/>
                      <a:pt x="18" y="104"/>
                      <a:pt x="21" y="107"/>
                    </a:cubicBezTo>
                    <a:cubicBezTo>
                      <a:pt x="24" y="110"/>
                      <a:pt x="28" y="113"/>
                      <a:pt x="33" y="114"/>
                    </a:cubicBezTo>
                    <a:cubicBezTo>
                      <a:pt x="37" y="116"/>
                      <a:pt x="42" y="117"/>
                      <a:pt x="47" y="118"/>
                    </a:cubicBezTo>
                    <a:cubicBezTo>
                      <a:pt x="52" y="118"/>
                      <a:pt x="57" y="119"/>
                      <a:pt x="61" y="119"/>
                    </a:cubicBezTo>
                    <a:cubicBezTo>
                      <a:pt x="66" y="119"/>
                      <a:pt x="72" y="118"/>
                      <a:pt x="78" y="118"/>
                    </a:cubicBezTo>
                    <a:cubicBezTo>
                      <a:pt x="84" y="117"/>
                      <a:pt x="91" y="116"/>
                      <a:pt x="97" y="115"/>
                    </a:cubicBezTo>
                    <a:cubicBezTo>
                      <a:pt x="104" y="113"/>
                      <a:pt x="110" y="111"/>
                      <a:pt x="116" y="108"/>
                    </a:cubicBezTo>
                    <a:cubicBezTo>
                      <a:pt x="122" y="105"/>
                      <a:pt x="127" y="101"/>
                      <a:pt x="130" y="96"/>
                    </a:cubicBezTo>
                    <a:close/>
                    <a:moveTo>
                      <a:pt x="258" y="65"/>
                    </a:moveTo>
                    <a:cubicBezTo>
                      <a:pt x="258" y="73"/>
                      <a:pt x="258" y="73"/>
                      <a:pt x="258" y="73"/>
                    </a:cubicBezTo>
                    <a:cubicBezTo>
                      <a:pt x="257" y="73"/>
                      <a:pt x="257" y="73"/>
                      <a:pt x="257" y="73"/>
                    </a:cubicBezTo>
                    <a:cubicBezTo>
                      <a:pt x="256" y="73"/>
                      <a:pt x="254" y="74"/>
                      <a:pt x="253" y="75"/>
                    </a:cubicBezTo>
                    <a:cubicBezTo>
                      <a:pt x="252" y="77"/>
                      <a:pt x="252" y="79"/>
                      <a:pt x="251" y="82"/>
                    </a:cubicBezTo>
                    <a:cubicBezTo>
                      <a:pt x="251" y="84"/>
                      <a:pt x="250" y="87"/>
                      <a:pt x="250" y="90"/>
                    </a:cubicBezTo>
                    <a:cubicBezTo>
                      <a:pt x="250" y="93"/>
                      <a:pt x="251" y="96"/>
                      <a:pt x="251" y="98"/>
                    </a:cubicBezTo>
                    <a:cubicBezTo>
                      <a:pt x="252" y="101"/>
                      <a:pt x="253" y="103"/>
                      <a:pt x="254" y="105"/>
                    </a:cubicBezTo>
                    <a:cubicBezTo>
                      <a:pt x="255" y="107"/>
                      <a:pt x="256" y="107"/>
                      <a:pt x="258" y="108"/>
                    </a:cubicBezTo>
                    <a:cubicBezTo>
                      <a:pt x="258" y="117"/>
                      <a:pt x="258" y="117"/>
                      <a:pt x="258" y="117"/>
                    </a:cubicBezTo>
                    <a:cubicBezTo>
                      <a:pt x="257" y="117"/>
                      <a:pt x="256" y="117"/>
                      <a:pt x="256" y="117"/>
                    </a:cubicBezTo>
                    <a:cubicBezTo>
                      <a:pt x="250" y="117"/>
                      <a:pt x="246" y="116"/>
                      <a:pt x="243" y="113"/>
                    </a:cubicBezTo>
                    <a:cubicBezTo>
                      <a:pt x="240" y="111"/>
                      <a:pt x="238" y="107"/>
                      <a:pt x="237" y="103"/>
                    </a:cubicBezTo>
                    <a:cubicBezTo>
                      <a:pt x="236" y="100"/>
                      <a:pt x="235" y="95"/>
                      <a:pt x="236" y="91"/>
                    </a:cubicBezTo>
                    <a:cubicBezTo>
                      <a:pt x="236" y="86"/>
                      <a:pt x="237" y="82"/>
                      <a:pt x="239" y="78"/>
                    </a:cubicBezTo>
                    <a:cubicBezTo>
                      <a:pt x="241" y="74"/>
                      <a:pt x="244" y="71"/>
                      <a:pt x="247" y="68"/>
                    </a:cubicBezTo>
                    <a:cubicBezTo>
                      <a:pt x="250" y="66"/>
                      <a:pt x="253" y="65"/>
                      <a:pt x="258" y="65"/>
                    </a:cubicBezTo>
                    <a:close/>
                    <a:moveTo>
                      <a:pt x="234" y="51"/>
                    </a:moveTo>
                    <a:cubicBezTo>
                      <a:pt x="234" y="54"/>
                      <a:pt x="232" y="56"/>
                      <a:pt x="229" y="58"/>
                    </a:cubicBezTo>
                    <a:cubicBezTo>
                      <a:pt x="226" y="59"/>
                      <a:pt x="222" y="60"/>
                      <a:pt x="219" y="60"/>
                    </a:cubicBezTo>
                    <a:cubicBezTo>
                      <a:pt x="217" y="60"/>
                      <a:pt x="215" y="59"/>
                      <a:pt x="213" y="59"/>
                    </a:cubicBezTo>
                    <a:cubicBezTo>
                      <a:pt x="211" y="58"/>
                      <a:pt x="210" y="58"/>
                      <a:pt x="209" y="57"/>
                    </a:cubicBezTo>
                    <a:cubicBezTo>
                      <a:pt x="207" y="56"/>
                      <a:pt x="206" y="55"/>
                      <a:pt x="205" y="53"/>
                    </a:cubicBezTo>
                    <a:cubicBezTo>
                      <a:pt x="204" y="52"/>
                      <a:pt x="204" y="51"/>
                      <a:pt x="204" y="49"/>
                    </a:cubicBezTo>
                    <a:cubicBezTo>
                      <a:pt x="204" y="46"/>
                      <a:pt x="206" y="44"/>
                      <a:pt x="209" y="42"/>
                    </a:cubicBezTo>
                    <a:cubicBezTo>
                      <a:pt x="212" y="41"/>
                      <a:pt x="215" y="40"/>
                      <a:pt x="219" y="40"/>
                    </a:cubicBezTo>
                    <a:cubicBezTo>
                      <a:pt x="223" y="40"/>
                      <a:pt x="227" y="42"/>
                      <a:pt x="230" y="43"/>
                    </a:cubicBezTo>
                    <a:cubicBezTo>
                      <a:pt x="233" y="45"/>
                      <a:pt x="234" y="48"/>
                      <a:pt x="234" y="51"/>
                    </a:cubicBezTo>
                    <a:close/>
                    <a:moveTo>
                      <a:pt x="223" y="151"/>
                    </a:moveTo>
                    <a:cubicBezTo>
                      <a:pt x="223" y="154"/>
                      <a:pt x="222" y="156"/>
                      <a:pt x="220" y="158"/>
                    </a:cubicBezTo>
                    <a:cubicBezTo>
                      <a:pt x="218" y="160"/>
                      <a:pt x="216" y="161"/>
                      <a:pt x="214" y="162"/>
                    </a:cubicBezTo>
                    <a:cubicBezTo>
                      <a:pt x="212" y="162"/>
                      <a:pt x="210" y="162"/>
                      <a:pt x="208" y="162"/>
                    </a:cubicBezTo>
                    <a:cubicBezTo>
                      <a:pt x="206" y="161"/>
                      <a:pt x="205" y="160"/>
                      <a:pt x="206" y="158"/>
                    </a:cubicBezTo>
                    <a:cubicBezTo>
                      <a:pt x="206" y="156"/>
                      <a:pt x="207" y="153"/>
                      <a:pt x="207" y="148"/>
                    </a:cubicBezTo>
                    <a:cubicBezTo>
                      <a:pt x="207" y="144"/>
                      <a:pt x="208" y="139"/>
                      <a:pt x="208" y="134"/>
                    </a:cubicBezTo>
                    <a:cubicBezTo>
                      <a:pt x="208" y="129"/>
                      <a:pt x="209" y="123"/>
                      <a:pt x="209" y="117"/>
                    </a:cubicBezTo>
                    <a:cubicBezTo>
                      <a:pt x="209" y="113"/>
                      <a:pt x="209" y="108"/>
                      <a:pt x="209" y="104"/>
                    </a:cubicBezTo>
                    <a:cubicBezTo>
                      <a:pt x="209" y="104"/>
                      <a:pt x="209" y="105"/>
                      <a:pt x="208" y="105"/>
                    </a:cubicBezTo>
                    <a:cubicBezTo>
                      <a:pt x="206" y="108"/>
                      <a:pt x="204" y="111"/>
                      <a:pt x="201" y="114"/>
                    </a:cubicBezTo>
                    <a:cubicBezTo>
                      <a:pt x="199" y="116"/>
                      <a:pt x="196" y="117"/>
                      <a:pt x="194" y="117"/>
                    </a:cubicBezTo>
                    <a:cubicBezTo>
                      <a:pt x="190" y="117"/>
                      <a:pt x="187" y="116"/>
                      <a:pt x="185" y="114"/>
                    </a:cubicBezTo>
                    <a:cubicBezTo>
                      <a:pt x="184" y="112"/>
                      <a:pt x="182" y="109"/>
                      <a:pt x="182" y="107"/>
                    </a:cubicBezTo>
                    <a:cubicBezTo>
                      <a:pt x="181" y="104"/>
                      <a:pt x="181" y="101"/>
                      <a:pt x="181" y="99"/>
                    </a:cubicBezTo>
                    <a:cubicBezTo>
                      <a:pt x="181" y="96"/>
                      <a:pt x="181" y="94"/>
                      <a:pt x="181" y="94"/>
                    </a:cubicBezTo>
                    <a:cubicBezTo>
                      <a:pt x="180" y="94"/>
                      <a:pt x="180" y="95"/>
                      <a:pt x="179" y="97"/>
                    </a:cubicBezTo>
                    <a:cubicBezTo>
                      <a:pt x="178" y="98"/>
                      <a:pt x="177" y="100"/>
                      <a:pt x="177" y="103"/>
                    </a:cubicBezTo>
                    <a:cubicBezTo>
                      <a:pt x="176" y="105"/>
                      <a:pt x="175" y="107"/>
                      <a:pt x="175" y="110"/>
                    </a:cubicBezTo>
                    <a:cubicBezTo>
                      <a:pt x="174" y="112"/>
                      <a:pt x="174" y="114"/>
                      <a:pt x="174" y="116"/>
                    </a:cubicBezTo>
                    <a:cubicBezTo>
                      <a:pt x="173" y="118"/>
                      <a:pt x="172" y="119"/>
                      <a:pt x="171" y="120"/>
                    </a:cubicBezTo>
                    <a:cubicBezTo>
                      <a:pt x="169" y="121"/>
                      <a:pt x="168" y="121"/>
                      <a:pt x="166" y="121"/>
                    </a:cubicBezTo>
                    <a:cubicBezTo>
                      <a:pt x="164" y="121"/>
                      <a:pt x="162" y="121"/>
                      <a:pt x="160" y="120"/>
                    </a:cubicBezTo>
                    <a:cubicBezTo>
                      <a:pt x="159" y="119"/>
                      <a:pt x="158" y="117"/>
                      <a:pt x="158" y="115"/>
                    </a:cubicBezTo>
                    <a:cubicBezTo>
                      <a:pt x="158" y="113"/>
                      <a:pt x="158" y="110"/>
                      <a:pt x="158" y="107"/>
                    </a:cubicBezTo>
                    <a:cubicBezTo>
                      <a:pt x="158" y="103"/>
                      <a:pt x="158" y="100"/>
                      <a:pt x="158" y="96"/>
                    </a:cubicBezTo>
                    <a:cubicBezTo>
                      <a:pt x="158" y="92"/>
                      <a:pt x="158" y="89"/>
                      <a:pt x="158" y="85"/>
                    </a:cubicBezTo>
                    <a:cubicBezTo>
                      <a:pt x="158" y="82"/>
                      <a:pt x="158" y="78"/>
                      <a:pt x="159" y="76"/>
                    </a:cubicBezTo>
                    <a:cubicBezTo>
                      <a:pt x="159" y="73"/>
                      <a:pt x="160" y="71"/>
                      <a:pt x="162" y="69"/>
                    </a:cubicBezTo>
                    <a:cubicBezTo>
                      <a:pt x="164" y="68"/>
                      <a:pt x="166" y="67"/>
                      <a:pt x="168" y="67"/>
                    </a:cubicBezTo>
                    <a:cubicBezTo>
                      <a:pt x="170" y="67"/>
                      <a:pt x="172" y="67"/>
                      <a:pt x="173" y="68"/>
                    </a:cubicBezTo>
                    <a:cubicBezTo>
                      <a:pt x="175" y="69"/>
                      <a:pt x="176" y="71"/>
                      <a:pt x="175" y="73"/>
                    </a:cubicBezTo>
                    <a:cubicBezTo>
                      <a:pt x="175" y="75"/>
                      <a:pt x="175" y="77"/>
                      <a:pt x="174" y="80"/>
                    </a:cubicBezTo>
                    <a:cubicBezTo>
                      <a:pt x="174" y="82"/>
                      <a:pt x="173" y="84"/>
                      <a:pt x="173" y="87"/>
                    </a:cubicBezTo>
                    <a:cubicBezTo>
                      <a:pt x="172" y="89"/>
                      <a:pt x="172" y="92"/>
                      <a:pt x="172" y="94"/>
                    </a:cubicBezTo>
                    <a:cubicBezTo>
                      <a:pt x="172" y="96"/>
                      <a:pt x="172" y="98"/>
                      <a:pt x="172" y="99"/>
                    </a:cubicBezTo>
                    <a:cubicBezTo>
                      <a:pt x="173" y="95"/>
                      <a:pt x="174" y="92"/>
                      <a:pt x="176" y="89"/>
                    </a:cubicBezTo>
                    <a:cubicBezTo>
                      <a:pt x="177" y="86"/>
                      <a:pt x="179" y="83"/>
                      <a:pt x="180" y="81"/>
                    </a:cubicBezTo>
                    <a:cubicBezTo>
                      <a:pt x="181" y="80"/>
                      <a:pt x="183" y="79"/>
                      <a:pt x="185" y="78"/>
                    </a:cubicBezTo>
                    <a:cubicBezTo>
                      <a:pt x="187" y="77"/>
                      <a:pt x="189" y="77"/>
                      <a:pt x="191" y="77"/>
                    </a:cubicBezTo>
                    <a:cubicBezTo>
                      <a:pt x="192" y="77"/>
                      <a:pt x="194" y="78"/>
                      <a:pt x="195" y="79"/>
                    </a:cubicBezTo>
                    <a:cubicBezTo>
                      <a:pt x="196" y="80"/>
                      <a:pt x="196" y="81"/>
                      <a:pt x="196" y="83"/>
                    </a:cubicBezTo>
                    <a:cubicBezTo>
                      <a:pt x="195" y="84"/>
                      <a:pt x="195" y="86"/>
                      <a:pt x="194" y="89"/>
                    </a:cubicBezTo>
                    <a:cubicBezTo>
                      <a:pt x="194" y="91"/>
                      <a:pt x="194" y="94"/>
                      <a:pt x="194" y="97"/>
                    </a:cubicBezTo>
                    <a:cubicBezTo>
                      <a:pt x="194" y="100"/>
                      <a:pt x="194" y="102"/>
                      <a:pt x="194" y="104"/>
                    </a:cubicBezTo>
                    <a:cubicBezTo>
                      <a:pt x="195" y="106"/>
                      <a:pt x="195" y="107"/>
                      <a:pt x="196" y="107"/>
                    </a:cubicBezTo>
                    <a:cubicBezTo>
                      <a:pt x="197" y="107"/>
                      <a:pt x="198" y="106"/>
                      <a:pt x="199" y="105"/>
                    </a:cubicBezTo>
                    <a:cubicBezTo>
                      <a:pt x="201" y="103"/>
                      <a:pt x="202" y="101"/>
                      <a:pt x="203" y="99"/>
                    </a:cubicBezTo>
                    <a:cubicBezTo>
                      <a:pt x="205" y="97"/>
                      <a:pt x="206" y="95"/>
                      <a:pt x="207" y="92"/>
                    </a:cubicBezTo>
                    <a:cubicBezTo>
                      <a:pt x="208" y="90"/>
                      <a:pt x="209" y="88"/>
                      <a:pt x="210" y="86"/>
                    </a:cubicBezTo>
                    <a:cubicBezTo>
                      <a:pt x="210" y="85"/>
                      <a:pt x="210" y="85"/>
                      <a:pt x="210" y="85"/>
                    </a:cubicBezTo>
                    <a:cubicBezTo>
                      <a:pt x="210" y="84"/>
                      <a:pt x="210" y="84"/>
                      <a:pt x="210" y="84"/>
                    </a:cubicBezTo>
                    <a:cubicBezTo>
                      <a:pt x="210" y="79"/>
                      <a:pt x="210" y="75"/>
                      <a:pt x="210" y="72"/>
                    </a:cubicBezTo>
                    <a:cubicBezTo>
                      <a:pt x="210" y="71"/>
                      <a:pt x="211" y="69"/>
                      <a:pt x="213" y="68"/>
                    </a:cubicBezTo>
                    <a:cubicBezTo>
                      <a:pt x="215" y="68"/>
                      <a:pt x="216" y="67"/>
                      <a:pt x="218" y="67"/>
                    </a:cubicBezTo>
                    <a:cubicBezTo>
                      <a:pt x="220" y="67"/>
                      <a:pt x="222" y="67"/>
                      <a:pt x="224" y="68"/>
                    </a:cubicBezTo>
                    <a:cubicBezTo>
                      <a:pt x="225" y="69"/>
                      <a:pt x="226" y="70"/>
                      <a:pt x="226" y="72"/>
                    </a:cubicBezTo>
                    <a:cubicBezTo>
                      <a:pt x="225" y="75"/>
                      <a:pt x="225" y="79"/>
                      <a:pt x="225" y="83"/>
                    </a:cubicBezTo>
                    <a:cubicBezTo>
                      <a:pt x="224" y="88"/>
                      <a:pt x="224" y="93"/>
                      <a:pt x="224" y="99"/>
                    </a:cubicBezTo>
                    <a:cubicBezTo>
                      <a:pt x="224" y="104"/>
                      <a:pt x="223" y="110"/>
                      <a:pt x="223" y="115"/>
                    </a:cubicBezTo>
                    <a:cubicBezTo>
                      <a:pt x="223" y="121"/>
                      <a:pt x="223" y="126"/>
                      <a:pt x="223" y="131"/>
                    </a:cubicBezTo>
                    <a:cubicBezTo>
                      <a:pt x="223" y="136"/>
                      <a:pt x="223" y="140"/>
                      <a:pt x="223" y="144"/>
                    </a:cubicBezTo>
                    <a:cubicBezTo>
                      <a:pt x="223" y="148"/>
                      <a:pt x="223" y="150"/>
                      <a:pt x="223" y="151"/>
                    </a:cubicBezTo>
                    <a:close/>
                  </a:path>
                </a:pathLst>
              </a:custGeom>
              <a:solidFill>
                <a:srgbClr val="E2E2E2">
                  <a:alpha val="100000"/>
                </a:srgbClr>
              </a:solidFill>
              <a:ln w="9525">
                <a:noFill/>
              </a:ln>
            </p:spPr>
            <p:txBody>
              <a:bodyPr/>
              <a:lstStyle/>
              <a:p>
                <a:endParaRPr lang="zh-CN" altLang="en-US"/>
              </a:p>
            </p:txBody>
          </p:sp>
          <p:sp>
            <p:nvSpPr>
              <p:cNvPr id="10284" name="Freeform 65"/>
              <p:cNvSpPr/>
              <p:nvPr/>
            </p:nvSpPr>
            <p:spPr>
              <a:xfrm>
                <a:off x="10277476" y="3590926"/>
                <a:ext cx="90488" cy="87313"/>
              </a:xfrm>
              <a:custGeom>
                <a:avLst/>
                <a:gdLst/>
                <a:ahLst/>
                <a:cxnLst>
                  <a:cxn ang="0">
                    <a:pos x="90488" y="53147"/>
                  </a:cxn>
                  <a:cxn ang="0">
                    <a:pos x="71636" y="79721"/>
                  </a:cxn>
                  <a:cxn ang="0">
                    <a:pos x="41474" y="83517"/>
                  </a:cxn>
                  <a:cxn ang="0">
                    <a:pos x="11311" y="68332"/>
                  </a:cxn>
                  <a:cxn ang="0">
                    <a:pos x="0" y="37962"/>
                  </a:cxn>
                  <a:cxn ang="0">
                    <a:pos x="15081" y="7592"/>
                  </a:cxn>
                  <a:cxn ang="0">
                    <a:pos x="49014" y="3796"/>
                  </a:cxn>
                  <a:cxn ang="0">
                    <a:pos x="79177" y="18981"/>
                  </a:cxn>
                  <a:cxn ang="0">
                    <a:pos x="90488" y="53147"/>
                  </a:cxn>
                </a:cxnLst>
                <a:rect l="0" t="0" r="0" b="0"/>
                <a:pathLst>
                  <a:path w="24" h="23">
                    <a:moveTo>
                      <a:pt x="24" y="14"/>
                    </a:moveTo>
                    <a:cubicBezTo>
                      <a:pt x="23" y="17"/>
                      <a:pt x="22" y="20"/>
                      <a:pt x="19" y="21"/>
                    </a:cubicBezTo>
                    <a:cubicBezTo>
                      <a:pt x="16" y="23"/>
                      <a:pt x="14" y="23"/>
                      <a:pt x="11" y="22"/>
                    </a:cubicBezTo>
                    <a:cubicBezTo>
                      <a:pt x="8" y="22"/>
                      <a:pt x="5" y="20"/>
                      <a:pt x="3" y="18"/>
                    </a:cubicBezTo>
                    <a:cubicBezTo>
                      <a:pt x="1" y="16"/>
                      <a:pt x="0" y="13"/>
                      <a:pt x="0" y="10"/>
                    </a:cubicBezTo>
                    <a:cubicBezTo>
                      <a:pt x="0" y="6"/>
                      <a:pt x="2" y="4"/>
                      <a:pt x="4" y="2"/>
                    </a:cubicBezTo>
                    <a:cubicBezTo>
                      <a:pt x="7" y="1"/>
                      <a:pt x="9" y="0"/>
                      <a:pt x="13" y="1"/>
                    </a:cubicBezTo>
                    <a:cubicBezTo>
                      <a:pt x="16" y="1"/>
                      <a:pt x="19" y="3"/>
                      <a:pt x="21" y="5"/>
                    </a:cubicBezTo>
                    <a:cubicBezTo>
                      <a:pt x="23" y="8"/>
                      <a:pt x="24" y="11"/>
                      <a:pt x="24" y="14"/>
                    </a:cubicBezTo>
                    <a:close/>
                  </a:path>
                </a:pathLst>
              </a:custGeom>
              <a:solidFill>
                <a:srgbClr val="84B9CF">
                  <a:alpha val="100000"/>
                </a:srgbClr>
              </a:solidFill>
              <a:ln w="9525">
                <a:noFill/>
              </a:ln>
            </p:spPr>
            <p:txBody>
              <a:bodyPr/>
              <a:lstStyle/>
              <a:p>
                <a:endParaRPr lang="zh-CN" altLang="en-US"/>
              </a:p>
            </p:txBody>
          </p:sp>
          <p:sp>
            <p:nvSpPr>
              <p:cNvPr id="10285" name="Freeform 66"/>
              <p:cNvSpPr/>
              <p:nvPr/>
            </p:nvSpPr>
            <p:spPr>
              <a:xfrm>
                <a:off x="10415588" y="3590926"/>
                <a:ext cx="90488" cy="87313"/>
              </a:xfrm>
              <a:custGeom>
                <a:avLst/>
                <a:gdLst/>
                <a:ahLst/>
                <a:cxnLst>
                  <a:cxn ang="0">
                    <a:pos x="90488" y="53147"/>
                  </a:cxn>
                  <a:cxn ang="0">
                    <a:pos x="71636" y="79721"/>
                  </a:cxn>
                  <a:cxn ang="0">
                    <a:pos x="41474" y="83517"/>
                  </a:cxn>
                  <a:cxn ang="0">
                    <a:pos x="11311" y="68332"/>
                  </a:cxn>
                  <a:cxn ang="0">
                    <a:pos x="0" y="37962"/>
                  </a:cxn>
                  <a:cxn ang="0">
                    <a:pos x="15081" y="7592"/>
                  </a:cxn>
                  <a:cxn ang="0">
                    <a:pos x="49014" y="3796"/>
                  </a:cxn>
                  <a:cxn ang="0">
                    <a:pos x="79177" y="18981"/>
                  </a:cxn>
                  <a:cxn ang="0">
                    <a:pos x="90488" y="53147"/>
                  </a:cxn>
                </a:cxnLst>
                <a:rect l="0" t="0" r="0" b="0"/>
                <a:pathLst>
                  <a:path w="24" h="23">
                    <a:moveTo>
                      <a:pt x="24" y="14"/>
                    </a:moveTo>
                    <a:cubicBezTo>
                      <a:pt x="24" y="17"/>
                      <a:pt x="22" y="20"/>
                      <a:pt x="19" y="21"/>
                    </a:cubicBezTo>
                    <a:cubicBezTo>
                      <a:pt x="17" y="23"/>
                      <a:pt x="14" y="23"/>
                      <a:pt x="11" y="22"/>
                    </a:cubicBezTo>
                    <a:cubicBezTo>
                      <a:pt x="8" y="22"/>
                      <a:pt x="6" y="20"/>
                      <a:pt x="3" y="18"/>
                    </a:cubicBezTo>
                    <a:cubicBezTo>
                      <a:pt x="1" y="16"/>
                      <a:pt x="0" y="13"/>
                      <a:pt x="0" y="10"/>
                    </a:cubicBezTo>
                    <a:cubicBezTo>
                      <a:pt x="0" y="6"/>
                      <a:pt x="2" y="4"/>
                      <a:pt x="4" y="2"/>
                    </a:cubicBezTo>
                    <a:cubicBezTo>
                      <a:pt x="7" y="1"/>
                      <a:pt x="10" y="0"/>
                      <a:pt x="13" y="1"/>
                    </a:cubicBezTo>
                    <a:cubicBezTo>
                      <a:pt x="16" y="1"/>
                      <a:pt x="19" y="3"/>
                      <a:pt x="21" y="5"/>
                    </a:cubicBezTo>
                    <a:cubicBezTo>
                      <a:pt x="23" y="8"/>
                      <a:pt x="24" y="11"/>
                      <a:pt x="24" y="14"/>
                    </a:cubicBezTo>
                    <a:close/>
                  </a:path>
                </a:pathLst>
              </a:custGeom>
              <a:solidFill>
                <a:srgbClr val="DF5024">
                  <a:alpha val="100000"/>
                </a:srgbClr>
              </a:solidFill>
              <a:ln w="9525">
                <a:noFill/>
              </a:ln>
            </p:spPr>
            <p:txBody>
              <a:bodyPr/>
              <a:lstStyle/>
              <a:p>
                <a:endParaRPr lang="zh-CN" altLang="en-US"/>
              </a:p>
            </p:txBody>
          </p:sp>
          <p:sp>
            <p:nvSpPr>
              <p:cNvPr id="10286" name="Freeform 67"/>
              <p:cNvSpPr/>
              <p:nvPr/>
            </p:nvSpPr>
            <p:spPr>
              <a:xfrm>
                <a:off x="10555288" y="3590926"/>
                <a:ext cx="90488" cy="87313"/>
              </a:xfrm>
              <a:custGeom>
                <a:avLst/>
                <a:gdLst/>
                <a:ahLst/>
                <a:cxnLst>
                  <a:cxn ang="0">
                    <a:pos x="90488" y="53147"/>
                  </a:cxn>
                  <a:cxn ang="0">
                    <a:pos x="75407" y="79721"/>
                  </a:cxn>
                  <a:cxn ang="0">
                    <a:pos x="41474" y="83517"/>
                  </a:cxn>
                  <a:cxn ang="0">
                    <a:pos x="11311" y="68332"/>
                  </a:cxn>
                  <a:cxn ang="0">
                    <a:pos x="0" y="37962"/>
                  </a:cxn>
                  <a:cxn ang="0">
                    <a:pos x="18852" y="7592"/>
                  </a:cxn>
                  <a:cxn ang="0">
                    <a:pos x="49014" y="3796"/>
                  </a:cxn>
                  <a:cxn ang="0">
                    <a:pos x="79177" y="18981"/>
                  </a:cxn>
                  <a:cxn ang="0">
                    <a:pos x="90488" y="53147"/>
                  </a:cxn>
                </a:cxnLst>
                <a:rect l="0" t="0" r="0" b="0"/>
                <a:pathLst>
                  <a:path w="24" h="23">
                    <a:moveTo>
                      <a:pt x="24" y="14"/>
                    </a:moveTo>
                    <a:cubicBezTo>
                      <a:pt x="24" y="17"/>
                      <a:pt x="22" y="20"/>
                      <a:pt x="20" y="21"/>
                    </a:cubicBezTo>
                    <a:cubicBezTo>
                      <a:pt x="17" y="23"/>
                      <a:pt x="14" y="23"/>
                      <a:pt x="11" y="22"/>
                    </a:cubicBezTo>
                    <a:cubicBezTo>
                      <a:pt x="8" y="22"/>
                      <a:pt x="6" y="20"/>
                      <a:pt x="3" y="18"/>
                    </a:cubicBezTo>
                    <a:cubicBezTo>
                      <a:pt x="1" y="16"/>
                      <a:pt x="0" y="13"/>
                      <a:pt x="0" y="10"/>
                    </a:cubicBezTo>
                    <a:cubicBezTo>
                      <a:pt x="1" y="6"/>
                      <a:pt x="2" y="4"/>
                      <a:pt x="5" y="2"/>
                    </a:cubicBezTo>
                    <a:cubicBezTo>
                      <a:pt x="7" y="1"/>
                      <a:pt x="10" y="0"/>
                      <a:pt x="13" y="1"/>
                    </a:cubicBezTo>
                    <a:cubicBezTo>
                      <a:pt x="16" y="1"/>
                      <a:pt x="19" y="3"/>
                      <a:pt x="21" y="5"/>
                    </a:cubicBezTo>
                    <a:cubicBezTo>
                      <a:pt x="23" y="8"/>
                      <a:pt x="24" y="11"/>
                      <a:pt x="24" y="14"/>
                    </a:cubicBezTo>
                    <a:close/>
                  </a:path>
                </a:pathLst>
              </a:custGeom>
              <a:solidFill>
                <a:srgbClr val="F8D271">
                  <a:alpha val="100000"/>
                </a:srgbClr>
              </a:solidFill>
              <a:ln w="9525">
                <a:noFill/>
              </a:ln>
            </p:spPr>
            <p:txBody>
              <a:bodyPr/>
              <a:lstStyle/>
              <a:p>
                <a:endParaRPr lang="zh-CN" altLang="en-US"/>
              </a:p>
            </p:txBody>
          </p:sp>
          <p:sp>
            <p:nvSpPr>
              <p:cNvPr id="10287" name="Freeform 68"/>
              <p:cNvSpPr/>
              <p:nvPr/>
            </p:nvSpPr>
            <p:spPr>
              <a:xfrm>
                <a:off x="7926388" y="1978026"/>
                <a:ext cx="495300" cy="139700"/>
              </a:xfrm>
              <a:custGeom>
                <a:avLst/>
                <a:gdLst/>
                <a:ahLst/>
                <a:cxnLst>
                  <a:cxn ang="0">
                    <a:pos x="476539" y="90616"/>
                  </a:cxn>
                  <a:cxn ang="0">
                    <a:pos x="476539" y="120822"/>
                  </a:cxn>
                  <a:cxn ang="0">
                    <a:pos x="412750" y="139700"/>
                  </a:cxn>
                  <a:cxn ang="0">
                    <a:pos x="210127" y="90616"/>
                  </a:cxn>
                  <a:cxn ang="0">
                    <a:pos x="18761" y="49084"/>
                  </a:cxn>
                  <a:cxn ang="0">
                    <a:pos x="18761" y="18878"/>
                  </a:cxn>
                  <a:cxn ang="0">
                    <a:pos x="82550" y="0"/>
                  </a:cxn>
                  <a:cxn ang="0">
                    <a:pos x="285173" y="49084"/>
                  </a:cxn>
                  <a:cxn ang="0">
                    <a:pos x="476539" y="90616"/>
                  </a:cxn>
                </a:cxnLst>
                <a:rect l="0" t="0" r="0" b="0"/>
                <a:pathLst>
                  <a:path w="132" h="37">
                    <a:moveTo>
                      <a:pt x="127" y="24"/>
                    </a:moveTo>
                    <a:cubicBezTo>
                      <a:pt x="132" y="25"/>
                      <a:pt x="132" y="29"/>
                      <a:pt x="127" y="32"/>
                    </a:cubicBezTo>
                    <a:cubicBezTo>
                      <a:pt x="122" y="35"/>
                      <a:pt x="114" y="37"/>
                      <a:pt x="110" y="37"/>
                    </a:cubicBezTo>
                    <a:cubicBezTo>
                      <a:pt x="93" y="34"/>
                      <a:pt x="75" y="29"/>
                      <a:pt x="56" y="24"/>
                    </a:cubicBezTo>
                    <a:cubicBezTo>
                      <a:pt x="38" y="20"/>
                      <a:pt x="20" y="15"/>
                      <a:pt x="5" y="13"/>
                    </a:cubicBezTo>
                    <a:cubicBezTo>
                      <a:pt x="0" y="12"/>
                      <a:pt x="0" y="8"/>
                      <a:pt x="5" y="5"/>
                    </a:cubicBezTo>
                    <a:cubicBezTo>
                      <a:pt x="10" y="2"/>
                      <a:pt x="17" y="0"/>
                      <a:pt x="22" y="0"/>
                    </a:cubicBezTo>
                    <a:cubicBezTo>
                      <a:pt x="38" y="3"/>
                      <a:pt x="57" y="8"/>
                      <a:pt x="76" y="13"/>
                    </a:cubicBezTo>
                    <a:cubicBezTo>
                      <a:pt x="94" y="17"/>
                      <a:pt x="111" y="22"/>
                      <a:pt x="127" y="24"/>
                    </a:cubicBezTo>
                    <a:close/>
                  </a:path>
                </a:pathLst>
              </a:custGeom>
              <a:solidFill>
                <a:srgbClr val="E2E2E2">
                  <a:alpha val="100000"/>
                </a:srgbClr>
              </a:solidFill>
              <a:ln w="9525">
                <a:noFill/>
              </a:ln>
            </p:spPr>
            <p:txBody>
              <a:bodyPr/>
              <a:lstStyle/>
              <a:p>
                <a:endParaRPr lang="zh-CN" altLang="en-US"/>
              </a:p>
            </p:txBody>
          </p:sp>
          <p:sp>
            <p:nvSpPr>
              <p:cNvPr id="10288" name="Freeform 69"/>
              <p:cNvSpPr/>
              <p:nvPr/>
            </p:nvSpPr>
            <p:spPr>
              <a:xfrm>
                <a:off x="7881938" y="2312988"/>
                <a:ext cx="498475" cy="79375"/>
              </a:xfrm>
              <a:custGeom>
                <a:avLst/>
                <a:gdLst/>
                <a:ahLst/>
                <a:cxnLst>
                  <a:cxn ang="0">
                    <a:pos x="475987" y="3780"/>
                  </a:cxn>
                  <a:cxn ang="0">
                    <a:pos x="483483" y="30238"/>
                  </a:cxn>
                  <a:cxn ang="0">
                    <a:pos x="423516" y="64256"/>
                  </a:cxn>
                  <a:cxn ang="0">
                    <a:pos x="221128" y="71815"/>
                  </a:cxn>
                  <a:cxn ang="0">
                    <a:pos x="22488" y="75595"/>
                  </a:cxn>
                  <a:cxn ang="0">
                    <a:pos x="14992" y="49137"/>
                  </a:cxn>
                  <a:cxn ang="0">
                    <a:pos x="74959" y="15119"/>
                  </a:cxn>
                  <a:cxn ang="0">
                    <a:pos x="277347" y="7560"/>
                  </a:cxn>
                  <a:cxn ang="0">
                    <a:pos x="475987" y="3780"/>
                  </a:cxn>
                </a:cxnLst>
                <a:rect l="0" t="0" r="0" b="0"/>
                <a:pathLst>
                  <a:path w="133" h="21">
                    <a:moveTo>
                      <a:pt x="127" y="1"/>
                    </a:moveTo>
                    <a:cubicBezTo>
                      <a:pt x="132" y="0"/>
                      <a:pt x="133" y="4"/>
                      <a:pt x="129" y="8"/>
                    </a:cubicBezTo>
                    <a:cubicBezTo>
                      <a:pt x="125" y="13"/>
                      <a:pt x="118" y="17"/>
                      <a:pt x="113" y="17"/>
                    </a:cubicBezTo>
                    <a:cubicBezTo>
                      <a:pt x="97" y="19"/>
                      <a:pt x="78" y="19"/>
                      <a:pt x="59" y="19"/>
                    </a:cubicBezTo>
                    <a:cubicBezTo>
                      <a:pt x="40" y="19"/>
                      <a:pt x="21" y="19"/>
                      <a:pt x="6" y="20"/>
                    </a:cubicBezTo>
                    <a:cubicBezTo>
                      <a:pt x="1" y="21"/>
                      <a:pt x="0" y="17"/>
                      <a:pt x="4" y="13"/>
                    </a:cubicBezTo>
                    <a:cubicBezTo>
                      <a:pt x="8" y="8"/>
                      <a:pt x="15" y="4"/>
                      <a:pt x="20" y="4"/>
                    </a:cubicBezTo>
                    <a:cubicBezTo>
                      <a:pt x="36" y="2"/>
                      <a:pt x="55" y="2"/>
                      <a:pt x="74" y="2"/>
                    </a:cubicBezTo>
                    <a:cubicBezTo>
                      <a:pt x="93" y="2"/>
                      <a:pt x="111" y="2"/>
                      <a:pt x="127" y="1"/>
                    </a:cubicBezTo>
                    <a:close/>
                  </a:path>
                </a:pathLst>
              </a:custGeom>
              <a:solidFill>
                <a:srgbClr val="E2E2E2">
                  <a:alpha val="100000"/>
                </a:srgbClr>
              </a:solidFill>
              <a:ln w="9525">
                <a:noFill/>
              </a:ln>
            </p:spPr>
            <p:txBody>
              <a:bodyPr/>
              <a:lstStyle/>
              <a:p>
                <a:endParaRPr lang="zh-CN" altLang="en-US"/>
              </a:p>
            </p:txBody>
          </p:sp>
          <p:sp>
            <p:nvSpPr>
              <p:cNvPr id="10289" name="Freeform 70"/>
              <p:cNvSpPr/>
              <p:nvPr/>
            </p:nvSpPr>
            <p:spPr>
              <a:xfrm>
                <a:off x="8520113" y="1914526"/>
                <a:ext cx="731838" cy="868363"/>
              </a:xfrm>
              <a:custGeom>
                <a:avLst/>
                <a:gdLst/>
                <a:ahLst/>
                <a:cxnLst>
                  <a:cxn ang="0">
                    <a:pos x="303994" y="800698"/>
                  </a:cxn>
                  <a:cxn ang="0">
                    <a:pos x="270217" y="857086"/>
                  </a:cxn>
                  <a:cxn ang="0">
                    <a:pos x="232687" y="845808"/>
                  </a:cxn>
                  <a:cxn ang="0">
                    <a:pos x="150121" y="691683"/>
                  </a:cxn>
                  <a:cxn ang="0">
                    <a:pos x="3753" y="357119"/>
                  </a:cxn>
                  <a:cxn ang="0">
                    <a:pos x="240193" y="30073"/>
                  </a:cxn>
                  <a:cxn ang="0">
                    <a:pos x="394067" y="0"/>
                  </a:cxn>
                  <a:cxn ang="0">
                    <a:pos x="544187" y="26314"/>
                  </a:cxn>
                  <a:cxn ang="0">
                    <a:pos x="724332" y="330805"/>
                  </a:cxn>
                  <a:cxn ang="0">
                    <a:pos x="570458" y="676646"/>
                  </a:cxn>
                  <a:cxn ang="0">
                    <a:pos x="506657" y="793180"/>
                  </a:cxn>
                  <a:cxn ang="0">
                    <a:pos x="472880" y="849567"/>
                  </a:cxn>
                  <a:cxn ang="0">
                    <a:pos x="439103" y="838290"/>
                  </a:cxn>
                  <a:cxn ang="0">
                    <a:pos x="540434" y="639055"/>
                  </a:cxn>
                  <a:cxn ang="0">
                    <a:pos x="653025" y="372156"/>
                  </a:cxn>
                  <a:cxn ang="0">
                    <a:pos x="491645" y="105256"/>
                  </a:cxn>
                  <a:cxn ang="0">
                    <a:pos x="356536" y="78942"/>
                  </a:cxn>
                  <a:cxn ang="0">
                    <a:pos x="221428" y="105256"/>
                  </a:cxn>
                  <a:cxn ang="0">
                    <a:pos x="75060" y="308250"/>
                  </a:cxn>
                  <a:cxn ang="0">
                    <a:pos x="213922" y="624018"/>
                  </a:cxn>
                  <a:cxn ang="0">
                    <a:pos x="303994" y="800698"/>
                  </a:cxn>
                </a:cxnLst>
                <a:rect l="0" t="0" r="0" b="0"/>
                <a:pathLst>
                  <a:path w="195" h="231">
                    <a:moveTo>
                      <a:pt x="81" y="213"/>
                    </a:moveTo>
                    <a:cubicBezTo>
                      <a:pt x="81" y="218"/>
                      <a:pt x="77" y="224"/>
                      <a:pt x="72" y="228"/>
                    </a:cubicBezTo>
                    <a:cubicBezTo>
                      <a:pt x="66" y="231"/>
                      <a:pt x="62" y="230"/>
                      <a:pt x="62" y="225"/>
                    </a:cubicBezTo>
                    <a:cubicBezTo>
                      <a:pt x="62" y="210"/>
                      <a:pt x="52" y="198"/>
                      <a:pt x="40" y="184"/>
                    </a:cubicBezTo>
                    <a:cubicBezTo>
                      <a:pt x="23" y="164"/>
                      <a:pt x="2" y="140"/>
                      <a:pt x="1" y="95"/>
                    </a:cubicBezTo>
                    <a:cubicBezTo>
                      <a:pt x="0" y="52"/>
                      <a:pt x="28" y="22"/>
                      <a:pt x="64" y="8"/>
                    </a:cubicBezTo>
                    <a:cubicBezTo>
                      <a:pt x="77" y="3"/>
                      <a:pt x="91" y="0"/>
                      <a:pt x="105" y="0"/>
                    </a:cubicBezTo>
                    <a:cubicBezTo>
                      <a:pt x="119" y="0"/>
                      <a:pt x="133" y="2"/>
                      <a:pt x="145" y="7"/>
                    </a:cubicBezTo>
                    <a:cubicBezTo>
                      <a:pt x="174" y="19"/>
                      <a:pt x="195" y="45"/>
                      <a:pt x="193" y="88"/>
                    </a:cubicBezTo>
                    <a:cubicBezTo>
                      <a:pt x="191" y="137"/>
                      <a:pt x="170" y="160"/>
                      <a:pt x="152" y="180"/>
                    </a:cubicBezTo>
                    <a:cubicBezTo>
                      <a:pt x="143" y="190"/>
                      <a:pt x="135" y="198"/>
                      <a:pt x="135" y="211"/>
                    </a:cubicBezTo>
                    <a:cubicBezTo>
                      <a:pt x="135" y="216"/>
                      <a:pt x="131" y="222"/>
                      <a:pt x="126" y="226"/>
                    </a:cubicBezTo>
                    <a:cubicBezTo>
                      <a:pt x="121" y="229"/>
                      <a:pt x="117" y="228"/>
                      <a:pt x="117" y="223"/>
                    </a:cubicBezTo>
                    <a:cubicBezTo>
                      <a:pt x="117" y="199"/>
                      <a:pt x="129" y="186"/>
                      <a:pt x="144" y="170"/>
                    </a:cubicBezTo>
                    <a:cubicBezTo>
                      <a:pt x="157" y="155"/>
                      <a:pt x="173" y="138"/>
                      <a:pt x="174" y="99"/>
                    </a:cubicBezTo>
                    <a:cubicBezTo>
                      <a:pt x="176" y="62"/>
                      <a:pt x="157" y="38"/>
                      <a:pt x="131" y="28"/>
                    </a:cubicBezTo>
                    <a:cubicBezTo>
                      <a:pt x="120" y="23"/>
                      <a:pt x="107" y="21"/>
                      <a:pt x="95" y="21"/>
                    </a:cubicBezTo>
                    <a:cubicBezTo>
                      <a:pt x="82" y="21"/>
                      <a:pt x="70" y="23"/>
                      <a:pt x="59" y="28"/>
                    </a:cubicBezTo>
                    <a:cubicBezTo>
                      <a:pt x="36" y="36"/>
                      <a:pt x="19" y="55"/>
                      <a:pt x="20" y="82"/>
                    </a:cubicBezTo>
                    <a:cubicBezTo>
                      <a:pt x="21" y="123"/>
                      <a:pt x="40" y="146"/>
                      <a:pt x="57" y="166"/>
                    </a:cubicBezTo>
                    <a:cubicBezTo>
                      <a:pt x="70" y="181"/>
                      <a:pt x="81" y="194"/>
                      <a:pt x="81" y="213"/>
                    </a:cubicBezTo>
                    <a:close/>
                  </a:path>
                </a:pathLst>
              </a:custGeom>
              <a:solidFill>
                <a:srgbClr val="FFCE5C">
                  <a:alpha val="100000"/>
                </a:srgbClr>
              </a:solidFill>
              <a:ln w="9525">
                <a:noFill/>
              </a:ln>
            </p:spPr>
            <p:txBody>
              <a:bodyPr/>
              <a:lstStyle/>
              <a:p>
                <a:endParaRPr lang="zh-CN" altLang="en-US"/>
              </a:p>
            </p:txBody>
          </p:sp>
          <p:sp>
            <p:nvSpPr>
              <p:cNvPr id="10290" name="Freeform 71"/>
              <p:cNvSpPr/>
              <p:nvPr/>
            </p:nvSpPr>
            <p:spPr>
              <a:xfrm>
                <a:off x="8696326" y="2798763"/>
                <a:ext cx="376238" cy="142875"/>
              </a:xfrm>
              <a:custGeom>
                <a:avLst/>
                <a:gdLst/>
                <a:ahLst/>
                <a:cxnLst>
                  <a:cxn ang="0">
                    <a:pos x="7525" y="56398"/>
                  </a:cxn>
                  <a:cxn ang="0">
                    <a:pos x="15050" y="22559"/>
                  </a:cxn>
                  <a:cxn ang="0">
                    <a:pos x="48911" y="3760"/>
                  </a:cxn>
                  <a:cxn ang="0">
                    <a:pos x="199406" y="63918"/>
                  </a:cxn>
                  <a:cxn ang="0">
                    <a:pos x="364951" y="86477"/>
                  </a:cxn>
                  <a:cxn ang="0">
                    <a:pos x="368713" y="116556"/>
                  </a:cxn>
                  <a:cxn ang="0">
                    <a:pos x="334852" y="142875"/>
                  </a:cxn>
                  <a:cxn ang="0">
                    <a:pos x="161782" y="120316"/>
                  </a:cxn>
                  <a:cxn ang="0">
                    <a:pos x="7525" y="56398"/>
                  </a:cxn>
                </a:cxnLst>
                <a:rect l="0" t="0" r="0" b="0"/>
                <a:pathLst>
                  <a:path w="100" h="38">
                    <a:moveTo>
                      <a:pt x="2" y="15"/>
                    </a:moveTo>
                    <a:cubicBezTo>
                      <a:pt x="0" y="14"/>
                      <a:pt x="1" y="10"/>
                      <a:pt x="4" y="6"/>
                    </a:cubicBezTo>
                    <a:cubicBezTo>
                      <a:pt x="7" y="2"/>
                      <a:pt x="11" y="0"/>
                      <a:pt x="13" y="1"/>
                    </a:cubicBezTo>
                    <a:cubicBezTo>
                      <a:pt x="22" y="7"/>
                      <a:pt x="36" y="13"/>
                      <a:pt x="53" y="17"/>
                    </a:cubicBezTo>
                    <a:cubicBezTo>
                      <a:pt x="67" y="21"/>
                      <a:pt x="82" y="23"/>
                      <a:pt x="97" y="23"/>
                    </a:cubicBezTo>
                    <a:cubicBezTo>
                      <a:pt x="100" y="23"/>
                      <a:pt x="100" y="26"/>
                      <a:pt x="98" y="31"/>
                    </a:cubicBezTo>
                    <a:cubicBezTo>
                      <a:pt x="96" y="35"/>
                      <a:pt x="92" y="38"/>
                      <a:pt x="89" y="38"/>
                    </a:cubicBezTo>
                    <a:cubicBezTo>
                      <a:pt x="74" y="38"/>
                      <a:pt x="58" y="35"/>
                      <a:pt x="43" y="32"/>
                    </a:cubicBezTo>
                    <a:cubicBezTo>
                      <a:pt x="27" y="27"/>
                      <a:pt x="12" y="21"/>
                      <a:pt x="2" y="15"/>
                    </a:cubicBezTo>
                    <a:close/>
                  </a:path>
                </a:pathLst>
              </a:custGeom>
              <a:solidFill>
                <a:srgbClr val="84B9CF">
                  <a:alpha val="100000"/>
                </a:srgbClr>
              </a:solidFill>
              <a:ln w="9525">
                <a:noFill/>
              </a:ln>
            </p:spPr>
            <p:txBody>
              <a:bodyPr/>
              <a:lstStyle/>
              <a:p>
                <a:endParaRPr lang="zh-CN" altLang="en-US"/>
              </a:p>
            </p:txBody>
          </p:sp>
          <p:sp>
            <p:nvSpPr>
              <p:cNvPr id="10291" name="Freeform 72"/>
              <p:cNvSpPr/>
              <p:nvPr/>
            </p:nvSpPr>
            <p:spPr>
              <a:xfrm>
                <a:off x="8726488" y="2906713"/>
                <a:ext cx="319088" cy="128588"/>
              </a:xfrm>
              <a:custGeom>
                <a:avLst/>
                <a:gdLst/>
                <a:ahLst/>
                <a:cxnLst>
                  <a:cxn ang="0">
                    <a:pos x="7508" y="60512"/>
                  </a:cxn>
                  <a:cxn ang="0">
                    <a:pos x="11262" y="22692"/>
                  </a:cxn>
                  <a:cxn ang="0">
                    <a:pos x="45048" y="7564"/>
                  </a:cxn>
                  <a:cxn ang="0">
                    <a:pos x="168929" y="52948"/>
                  </a:cxn>
                  <a:cxn ang="0">
                    <a:pos x="304072" y="75640"/>
                  </a:cxn>
                  <a:cxn ang="0">
                    <a:pos x="311580" y="102114"/>
                  </a:cxn>
                  <a:cxn ang="0">
                    <a:pos x="277794" y="128588"/>
                  </a:cxn>
                  <a:cxn ang="0">
                    <a:pos x="135143" y="109678"/>
                  </a:cxn>
                  <a:cxn ang="0">
                    <a:pos x="7508" y="60512"/>
                  </a:cxn>
                </a:cxnLst>
                <a:rect l="0" t="0" r="0" b="0"/>
                <a:pathLst>
                  <a:path w="85" h="34">
                    <a:moveTo>
                      <a:pt x="2" y="16"/>
                    </a:moveTo>
                    <a:cubicBezTo>
                      <a:pt x="0" y="14"/>
                      <a:pt x="0" y="10"/>
                      <a:pt x="3" y="6"/>
                    </a:cubicBezTo>
                    <a:cubicBezTo>
                      <a:pt x="6" y="2"/>
                      <a:pt x="10" y="0"/>
                      <a:pt x="12" y="2"/>
                    </a:cubicBezTo>
                    <a:cubicBezTo>
                      <a:pt x="20" y="6"/>
                      <a:pt x="32" y="11"/>
                      <a:pt x="45" y="14"/>
                    </a:cubicBezTo>
                    <a:cubicBezTo>
                      <a:pt x="57" y="17"/>
                      <a:pt x="70" y="20"/>
                      <a:pt x="81" y="20"/>
                    </a:cubicBezTo>
                    <a:cubicBezTo>
                      <a:pt x="84" y="20"/>
                      <a:pt x="85" y="23"/>
                      <a:pt x="83" y="27"/>
                    </a:cubicBezTo>
                    <a:cubicBezTo>
                      <a:pt x="81" y="31"/>
                      <a:pt x="77" y="34"/>
                      <a:pt x="74" y="34"/>
                    </a:cubicBezTo>
                    <a:cubicBezTo>
                      <a:pt x="61" y="34"/>
                      <a:pt x="48" y="32"/>
                      <a:pt x="36" y="29"/>
                    </a:cubicBezTo>
                    <a:cubicBezTo>
                      <a:pt x="22" y="26"/>
                      <a:pt x="10" y="20"/>
                      <a:pt x="2" y="16"/>
                    </a:cubicBezTo>
                    <a:close/>
                  </a:path>
                </a:pathLst>
              </a:custGeom>
              <a:solidFill>
                <a:srgbClr val="84B9CF">
                  <a:alpha val="100000"/>
                </a:srgbClr>
              </a:solidFill>
              <a:ln w="9525">
                <a:noFill/>
              </a:ln>
            </p:spPr>
            <p:txBody>
              <a:bodyPr/>
              <a:lstStyle/>
              <a:p>
                <a:endParaRPr lang="zh-CN" altLang="en-US"/>
              </a:p>
            </p:txBody>
          </p:sp>
          <p:sp>
            <p:nvSpPr>
              <p:cNvPr id="10292" name="Freeform 73"/>
              <p:cNvSpPr/>
              <p:nvPr/>
            </p:nvSpPr>
            <p:spPr>
              <a:xfrm>
                <a:off x="8756651" y="3038476"/>
                <a:ext cx="261938" cy="90488"/>
              </a:xfrm>
              <a:custGeom>
                <a:avLst/>
                <a:gdLst/>
                <a:ahLst/>
                <a:cxnLst>
                  <a:cxn ang="0">
                    <a:pos x="7484" y="56555"/>
                  </a:cxn>
                  <a:cxn ang="0">
                    <a:pos x="11226" y="22622"/>
                  </a:cxn>
                  <a:cxn ang="0">
                    <a:pos x="44904" y="3770"/>
                  </a:cxn>
                  <a:cxn ang="0">
                    <a:pos x="142195" y="30163"/>
                  </a:cxn>
                  <a:cxn ang="0">
                    <a:pos x="243228" y="26392"/>
                  </a:cxn>
                  <a:cxn ang="0">
                    <a:pos x="258196" y="49014"/>
                  </a:cxn>
                  <a:cxn ang="0">
                    <a:pos x="224518" y="79177"/>
                  </a:cxn>
                  <a:cxn ang="0">
                    <a:pos x="112259" y="86718"/>
                  </a:cxn>
                  <a:cxn ang="0">
                    <a:pos x="7484" y="56555"/>
                  </a:cxn>
                </a:cxnLst>
                <a:rect l="0" t="0" r="0" b="0"/>
                <a:pathLst>
                  <a:path w="70" h="24">
                    <a:moveTo>
                      <a:pt x="2" y="15"/>
                    </a:moveTo>
                    <a:cubicBezTo>
                      <a:pt x="0" y="14"/>
                      <a:pt x="0" y="10"/>
                      <a:pt x="3" y="6"/>
                    </a:cubicBezTo>
                    <a:cubicBezTo>
                      <a:pt x="6" y="2"/>
                      <a:pt x="10" y="0"/>
                      <a:pt x="12" y="1"/>
                    </a:cubicBezTo>
                    <a:cubicBezTo>
                      <a:pt x="18" y="4"/>
                      <a:pt x="28" y="7"/>
                      <a:pt x="38" y="8"/>
                    </a:cubicBezTo>
                    <a:cubicBezTo>
                      <a:pt x="47" y="9"/>
                      <a:pt x="57" y="9"/>
                      <a:pt x="65" y="7"/>
                    </a:cubicBezTo>
                    <a:cubicBezTo>
                      <a:pt x="69" y="6"/>
                      <a:pt x="70" y="9"/>
                      <a:pt x="69" y="13"/>
                    </a:cubicBezTo>
                    <a:cubicBezTo>
                      <a:pt x="67" y="17"/>
                      <a:pt x="63" y="21"/>
                      <a:pt x="60" y="21"/>
                    </a:cubicBezTo>
                    <a:cubicBezTo>
                      <a:pt x="50" y="23"/>
                      <a:pt x="40" y="24"/>
                      <a:pt x="30" y="23"/>
                    </a:cubicBezTo>
                    <a:cubicBezTo>
                      <a:pt x="19" y="21"/>
                      <a:pt x="9" y="18"/>
                      <a:pt x="2" y="15"/>
                    </a:cubicBezTo>
                    <a:close/>
                  </a:path>
                </a:pathLst>
              </a:custGeom>
              <a:solidFill>
                <a:srgbClr val="84B9CF">
                  <a:alpha val="100000"/>
                </a:srgbClr>
              </a:solidFill>
              <a:ln w="9525">
                <a:noFill/>
              </a:ln>
            </p:spPr>
            <p:txBody>
              <a:bodyPr/>
              <a:lstStyle/>
              <a:p>
                <a:endParaRPr lang="zh-CN" altLang="en-US"/>
              </a:p>
            </p:txBody>
          </p:sp>
          <p:sp>
            <p:nvSpPr>
              <p:cNvPr id="10293" name="Freeform 74"/>
              <p:cNvSpPr/>
              <p:nvPr/>
            </p:nvSpPr>
            <p:spPr>
              <a:xfrm>
                <a:off x="9331326" y="1892301"/>
                <a:ext cx="390525" cy="222250"/>
              </a:xfrm>
              <a:custGeom>
                <a:avLst/>
                <a:gdLst/>
                <a:ahLst/>
                <a:cxnLst>
                  <a:cxn ang="0">
                    <a:pos x="18775" y="214716"/>
                  </a:cxn>
                  <a:cxn ang="0">
                    <a:pos x="3755" y="195881"/>
                  </a:cxn>
                  <a:cxn ang="0">
                    <a:pos x="41306" y="146911"/>
                  </a:cxn>
                  <a:cxn ang="0">
                    <a:pos x="206528" y="75339"/>
                  </a:cxn>
                  <a:cxn ang="0">
                    <a:pos x="367995" y="7534"/>
                  </a:cxn>
                  <a:cxn ang="0">
                    <a:pos x="383015" y="26369"/>
                  </a:cxn>
                  <a:cxn ang="0">
                    <a:pos x="345464" y="75339"/>
                  </a:cxn>
                  <a:cxn ang="0">
                    <a:pos x="180242" y="146911"/>
                  </a:cxn>
                  <a:cxn ang="0">
                    <a:pos x="18775" y="214716"/>
                  </a:cxn>
                </a:cxnLst>
                <a:rect l="0" t="0" r="0" b="0"/>
                <a:pathLst>
                  <a:path w="104" h="59">
                    <a:moveTo>
                      <a:pt x="5" y="57"/>
                    </a:moveTo>
                    <a:cubicBezTo>
                      <a:pt x="1" y="59"/>
                      <a:pt x="0" y="57"/>
                      <a:pt x="1" y="52"/>
                    </a:cubicBezTo>
                    <a:cubicBezTo>
                      <a:pt x="3" y="47"/>
                      <a:pt x="7" y="41"/>
                      <a:pt x="11" y="39"/>
                    </a:cubicBezTo>
                    <a:cubicBezTo>
                      <a:pt x="24" y="33"/>
                      <a:pt x="40" y="26"/>
                      <a:pt x="55" y="20"/>
                    </a:cubicBezTo>
                    <a:cubicBezTo>
                      <a:pt x="71" y="14"/>
                      <a:pt x="86" y="8"/>
                      <a:pt x="98" y="2"/>
                    </a:cubicBezTo>
                    <a:cubicBezTo>
                      <a:pt x="102" y="0"/>
                      <a:pt x="104" y="2"/>
                      <a:pt x="102" y="7"/>
                    </a:cubicBezTo>
                    <a:cubicBezTo>
                      <a:pt x="100" y="12"/>
                      <a:pt x="96" y="18"/>
                      <a:pt x="92" y="20"/>
                    </a:cubicBezTo>
                    <a:cubicBezTo>
                      <a:pt x="79" y="26"/>
                      <a:pt x="64" y="32"/>
                      <a:pt x="48" y="39"/>
                    </a:cubicBezTo>
                    <a:cubicBezTo>
                      <a:pt x="33" y="45"/>
                      <a:pt x="18" y="51"/>
                      <a:pt x="5" y="57"/>
                    </a:cubicBezTo>
                    <a:close/>
                  </a:path>
                </a:pathLst>
              </a:custGeom>
              <a:solidFill>
                <a:srgbClr val="E2E2E2">
                  <a:alpha val="100000"/>
                </a:srgbClr>
              </a:solidFill>
              <a:ln w="9525">
                <a:noFill/>
              </a:ln>
            </p:spPr>
            <p:txBody>
              <a:bodyPr/>
              <a:lstStyle/>
              <a:p>
                <a:endParaRPr lang="zh-CN" altLang="en-US"/>
              </a:p>
            </p:txBody>
          </p:sp>
          <p:sp>
            <p:nvSpPr>
              <p:cNvPr id="10294" name="Freeform 75"/>
              <p:cNvSpPr/>
              <p:nvPr/>
            </p:nvSpPr>
            <p:spPr>
              <a:xfrm>
                <a:off x="9337676" y="2276476"/>
                <a:ext cx="420688" cy="112713"/>
              </a:xfrm>
              <a:custGeom>
                <a:avLst/>
                <a:gdLst/>
                <a:ahLst/>
                <a:cxnLst>
                  <a:cxn ang="0">
                    <a:pos x="15025" y="112713"/>
                  </a:cxn>
                  <a:cxn ang="0">
                    <a:pos x="11268" y="82656"/>
                  </a:cxn>
                  <a:cxn ang="0">
                    <a:pos x="52586" y="45085"/>
                  </a:cxn>
                  <a:cxn ang="0">
                    <a:pos x="232881" y="22543"/>
                  </a:cxn>
                  <a:cxn ang="0">
                    <a:pos x="232881" y="22543"/>
                  </a:cxn>
                  <a:cxn ang="0">
                    <a:pos x="409420" y="0"/>
                  </a:cxn>
                  <a:cxn ang="0">
                    <a:pos x="413176" y="30057"/>
                  </a:cxn>
                  <a:cxn ang="0">
                    <a:pos x="368102" y="67628"/>
                  </a:cxn>
                  <a:cxn ang="0">
                    <a:pos x="191563" y="90170"/>
                  </a:cxn>
                  <a:cxn ang="0">
                    <a:pos x="191563" y="90170"/>
                  </a:cxn>
                  <a:cxn ang="0">
                    <a:pos x="191563" y="90170"/>
                  </a:cxn>
                  <a:cxn ang="0">
                    <a:pos x="15025" y="112713"/>
                  </a:cxn>
                </a:cxnLst>
                <a:rect l="0" t="0" r="0" b="0"/>
                <a:pathLst>
                  <a:path w="112" h="30">
                    <a:moveTo>
                      <a:pt x="4" y="30"/>
                    </a:moveTo>
                    <a:cubicBezTo>
                      <a:pt x="1" y="30"/>
                      <a:pt x="0" y="27"/>
                      <a:pt x="3" y="22"/>
                    </a:cubicBezTo>
                    <a:cubicBezTo>
                      <a:pt x="6" y="17"/>
                      <a:pt x="11" y="12"/>
                      <a:pt x="14" y="12"/>
                    </a:cubicBezTo>
                    <a:cubicBezTo>
                      <a:pt x="28" y="9"/>
                      <a:pt x="45" y="7"/>
                      <a:pt x="62" y="6"/>
                    </a:cubicBezTo>
                    <a:cubicBezTo>
                      <a:pt x="62" y="6"/>
                      <a:pt x="62" y="6"/>
                      <a:pt x="62" y="6"/>
                    </a:cubicBezTo>
                    <a:cubicBezTo>
                      <a:pt x="78" y="4"/>
                      <a:pt x="95" y="3"/>
                      <a:pt x="109" y="0"/>
                    </a:cubicBezTo>
                    <a:cubicBezTo>
                      <a:pt x="112" y="0"/>
                      <a:pt x="112" y="3"/>
                      <a:pt x="110" y="8"/>
                    </a:cubicBezTo>
                    <a:cubicBezTo>
                      <a:pt x="107" y="13"/>
                      <a:pt x="102" y="18"/>
                      <a:pt x="98" y="18"/>
                    </a:cubicBezTo>
                    <a:cubicBezTo>
                      <a:pt x="84" y="21"/>
                      <a:pt x="67" y="23"/>
                      <a:pt x="51" y="24"/>
                    </a:cubicBezTo>
                    <a:cubicBezTo>
                      <a:pt x="51" y="24"/>
                      <a:pt x="51" y="24"/>
                      <a:pt x="51" y="24"/>
                    </a:cubicBezTo>
                    <a:cubicBezTo>
                      <a:pt x="51" y="24"/>
                      <a:pt x="51" y="24"/>
                      <a:pt x="51" y="24"/>
                    </a:cubicBezTo>
                    <a:cubicBezTo>
                      <a:pt x="34" y="26"/>
                      <a:pt x="18" y="27"/>
                      <a:pt x="4" y="30"/>
                    </a:cubicBezTo>
                    <a:close/>
                  </a:path>
                </a:pathLst>
              </a:custGeom>
              <a:solidFill>
                <a:srgbClr val="E2E2E2">
                  <a:alpha val="100000"/>
                </a:srgbClr>
              </a:solidFill>
              <a:ln w="9525">
                <a:noFill/>
              </a:ln>
            </p:spPr>
            <p:txBody>
              <a:bodyPr/>
              <a:lstStyle/>
              <a:p>
                <a:endParaRPr lang="zh-CN" altLang="en-US"/>
              </a:p>
            </p:txBody>
          </p:sp>
          <p:sp>
            <p:nvSpPr>
              <p:cNvPr id="10295" name="Freeform 76"/>
              <p:cNvSpPr/>
              <p:nvPr/>
            </p:nvSpPr>
            <p:spPr>
              <a:xfrm>
                <a:off x="9267826" y="2560638"/>
                <a:ext cx="344488" cy="114300"/>
              </a:xfrm>
              <a:custGeom>
                <a:avLst/>
                <a:gdLst/>
                <a:ahLst/>
                <a:cxnLst>
                  <a:cxn ang="0">
                    <a:pos x="7489" y="41910"/>
                  </a:cxn>
                  <a:cxn ang="0">
                    <a:pos x="14978" y="19050"/>
                  </a:cxn>
                  <a:cxn ang="0">
                    <a:pos x="56167" y="0"/>
                  </a:cxn>
                  <a:cxn ang="0">
                    <a:pos x="198455" y="38100"/>
                  </a:cxn>
                  <a:cxn ang="0">
                    <a:pos x="198455" y="38100"/>
                  </a:cxn>
                  <a:cxn ang="0">
                    <a:pos x="333255" y="72390"/>
                  </a:cxn>
                  <a:cxn ang="0">
                    <a:pos x="329510" y="95250"/>
                  </a:cxn>
                  <a:cxn ang="0">
                    <a:pos x="288321" y="110490"/>
                  </a:cxn>
                  <a:cxn ang="0">
                    <a:pos x="146033" y="76200"/>
                  </a:cxn>
                  <a:cxn ang="0">
                    <a:pos x="146033" y="76200"/>
                  </a:cxn>
                  <a:cxn ang="0">
                    <a:pos x="146033" y="76200"/>
                  </a:cxn>
                  <a:cxn ang="0">
                    <a:pos x="7489" y="41910"/>
                  </a:cxn>
                </a:cxnLst>
                <a:rect l="0" t="0" r="0" b="0"/>
                <a:pathLst>
                  <a:path w="92" h="30">
                    <a:moveTo>
                      <a:pt x="2" y="11"/>
                    </a:moveTo>
                    <a:cubicBezTo>
                      <a:pt x="0" y="11"/>
                      <a:pt x="0" y="8"/>
                      <a:pt x="4" y="5"/>
                    </a:cubicBezTo>
                    <a:cubicBezTo>
                      <a:pt x="7" y="2"/>
                      <a:pt x="12" y="0"/>
                      <a:pt x="15" y="0"/>
                    </a:cubicBezTo>
                    <a:cubicBezTo>
                      <a:pt x="27" y="2"/>
                      <a:pt x="40" y="6"/>
                      <a:pt x="53" y="10"/>
                    </a:cubicBezTo>
                    <a:cubicBezTo>
                      <a:pt x="53" y="10"/>
                      <a:pt x="53" y="10"/>
                      <a:pt x="53" y="10"/>
                    </a:cubicBezTo>
                    <a:cubicBezTo>
                      <a:pt x="65" y="13"/>
                      <a:pt x="78" y="17"/>
                      <a:pt x="89" y="19"/>
                    </a:cubicBezTo>
                    <a:cubicBezTo>
                      <a:pt x="92" y="19"/>
                      <a:pt x="91" y="22"/>
                      <a:pt x="88" y="25"/>
                    </a:cubicBezTo>
                    <a:cubicBezTo>
                      <a:pt x="84" y="28"/>
                      <a:pt x="79" y="30"/>
                      <a:pt x="77" y="29"/>
                    </a:cubicBezTo>
                    <a:cubicBezTo>
                      <a:pt x="65" y="27"/>
                      <a:pt x="52" y="24"/>
                      <a:pt x="39" y="20"/>
                    </a:cubicBezTo>
                    <a:cubicBezTo>
                      <a:pt x="39" y="20"/>
                      <a:pt x="39" y="20"/>
                      <a:pt x="39" y="20"/>
                    </a:cubicBezTo>
                    <a:cubicBezTo>
                      <a:pt x="39" y="20"/>
                      <a:pt x="39" y="20"/>
                      <a:pt x="39" y="20"/>
                    </a:cubicBezTo>
                    <a:cubicBezTo>
                      <a:pt x="26" y="17"/>
                      <a:pt x="14" y="13"/>
                      <a:pt x="2" y="11"/>
                    </a:cubicBezTo>
                    <a:close/>
                  </a:path>
                </a:pathLst>
              </a:custGeom>
              <a:solidFill>
                <a:srgbClr val="E2E2E2">
                  <a:alpha val="100000"/>
                </a:srgbClr>
              </a:solidFill>
              <a:ln w="9525">
                <a:noFill/>
              </a:ln>
            </p:spPr>
            <p:txBody>
              <a:bodyPr/>
              <a:lstStyle/>
              <a:p>
                <a:endParaRPr lang="zh-CN" altLang="en-US"/>
              </a:p>
            </p:txBody>
          </p:sp>
          <p:sp>
            <p:nvSpPr>
              <p:cNvPr id="10296" name="Freeform 77"/>
              <p:cNvSpPr/>
              <p:nvPr/>
            </p:nvSpPr>
            <p:spPr>
              <a:xfrm>
                <a:off x="9224963" y="1546226"/>
                <a:ext cx="263525" cy="373063"/>
              </a:xfrm>
              <a:custGeom>
                <a:avLst/>
                <a:gdLst/>
                <a:ahLst/>
                <a:cxnLst>
                  <a:cxn ang="0">
                    <a:pos x="26353" y="361758"/>
                  </a:cxn>
                  <a:cxn ang="0">
                    <a:pos x="3765" y="350453"/>
                  </a:cxn>
                  <a:cxn ang="0">
                    <a:pos x="15059" y="290160"/>
                  </a:cxn>
                  <a:cxn ang="0">
                    <a:pos x="127998" y="146964"/>
                  </a:cxn>
                  <a:cxn ang="0">
                    <a:pos x="240937" y="11305"/>
                  </a:cxn>
                  <a:cxn ang="0">
                    <a:pos x="259760" y="22610"/>
                  </a:cxn>
                  <a:cxn ang="0">
                    <a:pos x="248466" y="82903"/>
                  </a:cxn>
                  <a:cxn ang="0">
                    <a:pos x="135527" y="222330"/>
                  </a:cxn>
                  <a:cxn ang="0">
                    <a:pos x="26353" y="361758"/>
                  </a:cxn>
                </a:cxnLst>
                <a:rect l="0" t="0" r="0" b="0"/>
                <a:pathLst>
                  <a:path w="70" h="99">
                    <a:moveTo>
                      <a:pt x="7" y="96"/>
                    </a:moveTo>
                    <a:cubicBezTo>
                      <a:pt x="5" y="99"/>
                      <a:pt x="2" y="98"/>
                      <a:pt x="1" y="93"/>
                    </a:cubicBezTo>
                    <a:cubicBezTo>
                      <a:pt x="0" y="88"/>
                      <a:pt x="2" y="81"/>
                      <a:pt x="4" y="77"/>
                    </a:cubicBezTo>
                    <a:cubicBezTo>
                      <a:pt x="12" y="65"/>
                      <a:pt x="23" y="52"/>
                      <a:pt x="34" y="39"/>
                    </a:cubicBezTo>
                    <a:cubicBezTo>
                      <a:pt x="45" y="27"/>
                      <a:pt x="56" y="15"/>
                      <a:pt x="64" y="3"/>
                    </a:cubicBezTo>
                    <a:cubicBezTo>
                      <a:pt x="66" y="0"/>
                      <a:pt x="69" y="1"/>
                      <a:pt x="69" y="6"/>
                    </a:cubicBezTo>
                    <a:cubicBezTo>
                      <a:pt x="70" y="11"/>
                      <a:pt x="69" y="18"/>
                      <a:pt x="66" y="22"/>
                    </a:cubicBezTo>
                    <a:cubicBezTo>
                      <a:pt x="58" y="34"/>
                      <a:pt x="47" y="46"/>
                      <a:pt x="36" y="59"/>
                    </a:cubicBezTo>
                    <a:cubicBezTo>
                      <a:pt x="26" y="72"/>
                      <a:pt x="15" y="84"/>
                      <a:pt x="7" y="96"/>
                    </a:cubicBezTo>
                    <a:close/>
                  </a:path>
                </a:pathLst>
              </a:custGeom>
              <a:solidFill>
                <a:srgbClr val="E2E2E2">
                  <a:alpha val="100000"/>
                </a:srgbClr>
              </a:solidFill>
              <a:ln w="9525">
                <a:noFill/>
              </a:ln>
            </p:spPr>
            <p:txBody>
              <a:bodyPr/>
              <a:lstStyle/>
              <a:p>
                <a:endParaRPr lang="zh-CN" altLang="en-US"/>
              </a:p>
            </p:txBody>
          </p:sp>
          <p:sp>
            <p:nvSpPr>
              <p:cNvPr id="10297" name="Freeform 78"/>
              <p:cNvSpPr/>
              <p:nvPr/>
            </p:nvSpPr>
            <p:spPr>
              <a:xfrm>
                <a:off x="8974138" y="1408113"/>
                <a:ext cx="150813" cy="431800"/>
              </a:xfrm>
              <a:custGeom>
                <a:avLst/>
                <a:gdLst/>
                <a:ahLst/>
                <a:cxnLst>
                  <a:cxn ang="0">
                    <a:pos x="41474" y="416781"/>
                  </a:cxn>
                  <a:cxn ang="0">
                    <a:pos x="15081" y="413026"/>
                  </a:cxn>
                  <a:cxn ang="0">
                    <a:pos x="3770" y="356704"/>
                  </a:cxn>
                  <a:cxn ang="0">
                    <a:pos x="56555" y="180230"/>
                  </a:cxn>
                  <a:cxn ang="0">
                    <a:pos x="109339" y="15019"/>
                  </a:cxn>
                  <a:cxn ang="0">
                    <a:pos x="135732" y="15019"/>
                  </a:cxn>
                  <a:cxn ang="0">
                    <a:pos x="147043" y="75096"/>
                  </a:cxn>
                  <a:cxn ang="0">
                    <a:pos x="94258" y="247816"/>
                  </a:cxn>
                  <a:cxn ang="0">
                    <a:pos x="41474" y="416781"/>
                  </a:cxn>
                </a:cxnLst>
                <a:rect l="0" t="0" r="0" b="0"/>
                <a:pathLst>
                  <a:path w="40" h="115">
                    <a:moveTo>
                      <a:pt x="11" y="111"/>
                    </a:moveTo>
                    <a:cubicBezTo>
                      <a:pt x="10" y="115"/>
                      <a:pt x="7" y="115"/>
                      <a:pt x="4" y="110"/>
                    </a:cubicBezTo>
                    <a:cubicBezTo>
                      <a:pt x="2" y="106"/>
                      <a:pt x="0" y="99"/>
                      <a:pt x="1" y="95"/>
                    </a:cubicBezTo>
                    <a:cubicBezTo>
                      <a:pt x="5" y="80"/>
                      <a:pt x="10" y="64"/>
                      <a:pt x="15" y="48"/>
                    </a:cubicBezTo>
                    <a:cubicBezTo>
                      <a:pt x="21" y="33"/>
                      <a:pt x="26" y="17"/>
                      <a:pt x="29" y="4"/>
                    </a:cubicBezTo>
                    <a:cubicBezTo>
                      <a:pt x="30" y="0"/>
                      <a:pt x="33" y="0"/>
                      <a:pt x="36" y="4"/>
                    </a:cubicBezTo>
                    <a:cubicBezTo>
                      <a:pt x="38" y="9"/>
                      <a:pt x="40" y="16"/>
                      <a:pt x="39" y="20"/>
                    </a:cubicBezTo>
                    <a:cubicBezTo>
                      <a:pt x="35" y="34"/>
                      <a:pt x="30" y="50"/>
                      <a:pt x="25" y="66"/>
                    </a:cubicBezTo>
                    <a:cubicBezTo>
                      <a:pt x="19" y="82"/>
                      <a:pt x="14" y="97"/>
                      <a:pt x="11" y="111"/>
                    </a:cubicBezTo>
                    <a:close/>
                  </a:path>
                </a:pathLst>
              </a:custGeom>
              <a:solidFill>
                <a:srgbClr val="E2E2E2">
                  <a:alpha val="100000"/>
                </a:srgbClr>
              </a:solidFill>
              <a:ln w="9525">
                <a:noFill/>
              </a:ln>
            </p:spPr>
            <p:txBody>
              <a:bodyPr/>
              <a:lstStyle/>
              <a:p>
                <a:endParaRPr lang="zh-CN" altLang="en-US"/>
              </a:p>
            </p:txBody>
          </p:sp>
          <p:sp>
            <p:nvSpPr>
              <p:cNvPr id="10298" name="Freeform 79"/>
              <p:cNvSpPr/>
              <p:nvPr/>
            </p:nvSpPr>
            <p:spPr>
              <a:xfrm>
                <a:off x="8640763" y="1430338"/>
                <a:ext cx="119063" cy="428625"/>
              </a:xfrm>
              <a:custGeom>
                <a:avLst/>
                <a:gdLst/>
                <a:ahLst/>
                <a:cxnLst>
                  <a:cxn ang="0">
                    <a:pos x="115342" y="409826"/>
                  </a:cxn>
                  <a:cxn ang="0">
                    <a:pos x="93018" y="417345"/>
                  </a:cxn>
                  <a:cxn ang="0">
                    <a:pos x="55811" y="372227"/>
                  </a:cxn>
                  <a:cxn ang="0">
                    <a:pos x="29766" y="191753"/>
                  </a:cxn>
                  <a:cxn ang="0">
                    <a:pos x="3721" y="18799"/>
                  </a:cxn>
                  <a:cxn ang="0">
                    <a:pos x="26045" y="11280"/>
                  </a:cxn>
                  <a:cxn ang="0">
                    <a:pos x="63252" y="56398"/>
                  </a:cxn>
                  <a:cxn ang="0">
                    <a:pos x="89297" y="236872"/>
                  </a:cxn>
                  <a:cxn ang="0">
                    <a:pos x="115342" y="409826"/>
                  </a:cxn>
                </a:cxnLst>
                <a:rect l="0" t="0" r="0" b="0"/>
                <a:pathLst>
                  <a:path w="32" h="114">
                    <a:moveTo>
                      <a:pt x="31" y="109"/>
                    </a:moveTo>
                    <a:cubicBezTo>
                      <a:pt x="32" y="113"/>
                      <a:pt x="29" y="114"/>
                      <a:pt x="25" y="111"/>
                    </a:cubicBezTo>
                    <a:cubicBezTo>
                      <a:pt x="21" y="109"/>
                      <a:pt x="16" y="103"/>
                      <a:pt x="15" y="99"/>
                    </a:cubicBezTo>
                    <a:cubicBezTo>
                      <a:pt x="12" y="85"/>
                      <a:pt x="10" y="68"/>
                      <a:pt x="8" y="51"/>
                    </a:cubicBezTo>
                    <a:cubicBezTo>
                      <a:pt x="6" y="35"/>
                      <a:pt x="4" y="18"/>
                      <a:pt x="1" y="5"/>
                    </a:cubicBezTo>
                    <a:cubicBezTo>
                      <a:pt x="0" y="1"/>
                      <a:pt x="3" y="0"/>
                      <a:pt x="7" y="3"/>
                    </a:cubicBezTo>
                    <a:cubicBezTo>
                      <a:pt x="12" y="5"/>
                      <a:pt x="16" y="11"/>
                      <a:pt x="17" y="15"/>
                    </a:cubicBezTo>
                    <a:cubicBezTo>
                      <a:pt x="20" y="29"/>
                      <a:pt x="22" y="46"/>
                      <a:pt x="24" y="63"/>
                    </a:cubicBezTo>
                    <a:cubicBezTo>
                      <a:pt x="26" y="79"/>
                      <a:pt x="28" y="95"/>
                      <a:pt x="31" y="109"/>
                    </a:cubicBezTo>
                    <a:close/>
                  </a:path>
                </a:pathLst>
              </a:custGeom>
              <a:solidFill>
                <a:srgbClr val="E2E2E2">
                  <a:alpha val="100000"/>
                </a:srgbClr>
              </a:solidFill>
              <a:ln w="9525">
                <a:noFill/>
              </a:ln>
            </p:spPr>
            <p:txBody>
              <a:bodyPr/>
              <a:lstStyle/>
              <a:p>
                <a:endParaRPr lang="zh-CN" altLang="en-US"/>
              </a:p>
            </p:txBody>
          </p:sp>
          <p:sp>
            <p:nvSpPr>
              <p:cNvPr id="10299" name="Freeform 80"/>
              <p:cNvSpPr/>
              <p:nvPr/>
            </p:nvSpPr>
            <p:spPr>
              <a:xfrm>
                <a:off x="8231188" y="1598613"/>
                <a:ext cx="303213" cy="334963"/>
              </a:xfrm>
              <a:custGeom>
                <a:avLst/>
                <a:gdLst/>
                <a:ahLst/>
                <a:cxnLst>
                  <a:cxn ang="0">
                    <a:pos x="291983" y="316145"/>
                  </a:cxn>
                  <a:cxn ang="0">
                    <a:pos x="277009" y="334963"/>
                  </a:cxn>
                  <a:cxn ang="0">
                    <a:pos x="224602" y="308618"/>
                  </a:cxn>
                  <a:cxn ang="0">
                    <a:pos x="116044" y="161836"/>
                  </a:cxn>
                  <a:cxn ang="0">
                    <a:pos x="11230" y="18818"/>
                  </a:cxn>
                  <a:cxn ang="0">
                    <a:pos x="26204" y="3764"/>
                  </a:cxn>
                  <a:cxn ang="0">
                    <a:pos x="82354" y="26345"/>
                  </a:cxn>
                  <a:cxn ang="0">
                    <a:pos x="190912" y="173127"/>
                  </a:cxn>
                  <a:cxn ang="0">
                    <a:pos x="291983" y="316145"/>
                  </a:cxn>
                </a:cxnLst>
                <a:rect l="0" t="0" r="0" b="0"/>
                <a:pathLst>
                  <a:path w="81" h="89">
                    <a:moveTo>
                      <a:pt x="78" y="84"/>
                    </a:moveTo>
                    <a:cubicBezTo>
                      <a:pt x="81" y="87"/>
                      <a:pt x="79" y="89"/>
                      <a:pt x="74" y="89"/>
                    </a:cubicBezTo>
                    <a:cubicBezTo>
                      <a:pt x="69" y="88"/>
                      <a:pt x="62" y="85"/>
                      <a:pt x="60" y="82"/>
                    </a:cubicBezTo>
                    <a:cubicBezTo>
                      <a:pt x="50" y="71"/>
                      <a:pt x="41" y="57"/>
                      <a:pt x="31" y="43"/>
                    </a:cubicBezTo>
                    <a:cubicBezTo>
                      <a:pt x="21" y="30"/>
                      <a:pt x="12" y="16"/>
                      <a:pt x="3" y="5"/>
                    </a:cubicBezTo>
                    <a:cubicBezTo>
                      <a:pt x="0" y="2"/>
                      <a:pt x="2" y="0"/>
                      <a:pt x="7" y="1"/>
                    </a:cubicBezTo>
                    <a:cubicBezTo>
                      <a:pt x="13" y="1"/>
                      <a:pt x="19" y="4"/>
                      <a:pt x="22" y="7"/>
                    </a:cubicBezTo>
                    <a:cubicBezTo>
                      <a:pt x="31" y="18"/>
                      <a:pt x="41" y="32"/>
                      <a:pt x="51" y="46"/>
                    </a:cubicBezTo>
                    <a:cubicBezTo>
                      <a:pt x="60" y="60"/>
                      <a:pt x="69" y="73"/>
                      <a:pt x="78" y="84"/>
                    </a:cubicBezTo>
                    <a:close/>
                  </a:path>
                </a:pathLst>
              </a:custGeom>
              <a:solidFill>
                <a:srgbClr val="E2E2E2">
                  <a:alpha val="100000"/>
                </a:srgbClr>
              </a:solidFill>
              <a:ln w="9525">
                <a:noFill/>
              </a:ln>
            </p:spPr>
            <p:txBody>
              <a:bodyPr/>
              <a:lstStyle/>
              <a:p>
                <a:endParaRPr lang="zh-CN" altLang="en-US"/>
              </a:p>
            </p:txBody>
          </p:sp>
          <p:sp>
            <p:nvSpPr>
              <p:cNvPr id="10300" name="Freeform 81"/>
              <p:cNvSpPr/>
              <p:nvPr/>
            </p:nvSpPr>
            <p:spPr>
              <a:xfrm>
                <a:off x="8110538" y="2609851"/>
                <a:ext cx="382588" cy="123825"/>
              </a:xfrm>
              <a:custGeom>
                <a:avLst/>
                <a:gdLst/>
                <a:ahLst/>
                <a:cxnLst>
                  <a:cxn ang="0">
                    <a:pos x="363834" y="3752"/>
                  </a:cxn>
                  <a:cxn ang="0">
                    <a:pos x="375086" y="22514"/>
                  </a:cxn>
                  <a:cxn ang="0">
                    <a:pos x="333827" y="56284"/>
                  </a:cxn>
                  <a:cxn ang="0">
                    <a:pos x="172540" y="90055"/>
                  </a:cxn>
                  <a:cxn ang="0">
                    <a:pos x="18754" y="120073"/>
                  </a:cxn>
                  <a:cxn ang="0">
                    <a:pos x="11253" y="97559"/>
                  </a:cxn>
                  <a:cxn ang="0">
                    <a:pos x="52512" y="63789"/>
                  </a:cxn>
                  <a:cxn ang="0">
                    <a:pos x="210048" y="33770"/>
                  </a:cxn>
                  <a:cxn ang="0">
                    <a:pos x="363834" y="3752"/>
                  </a:cxn>
                </a:cxnLst>
                <a:rect l="0" t="0" r="0" b="0"/>
                <a:pathLst>
                  <a:path w="102" h="33">
                    <a:moveTo>
                      <a:pt x="97" y="1"/>
                    </a:moveTo>
                    <a:cubicBezTo>
                      <a:pt x="101" y="0"/>
                      <a:pt x="102" y="2"/>
                      <a:pt x="100" y="6"/>
                    </a:cubicBezTo>
                    <a:cubicBezTo>
                      <a:pt x="97" y="10"/>
                      <a:pt x="92" y="14"/>
                      <a:pt x="89" y="15"/>
                    </a:cubicBezTo>
                    <a:cubicBezTo>
                      <a:pt x="76" y="19"/>
                      <a:pt x="61" y="21"/>
                      <a:pt x="46" y="24"/>
                    </a:cubicBezTo>
                    <a:cubicBezTo>
                      <a:pt x="32" y="26"/>
                      <a:pt x="17" y="28"/>
                      <a:pt x="5" y="32"/>
                    </a:cubicBezTo>
                    <a:cubicBezTo>
                      <a:pt x="1" y="33"/>
                      <a:pt x="0" y="30"/>
                      <a:pt x="3" y="26"/>
                    </a:cubicBezTo>
                    <a:cubicBezTo>
                      <a:pt x="5" y="22"/>
                      <a:pt x="10" y="18"/>
                      <a:pt x="14" y="17"/>
                    </a:cubicBezTo>
                    <a:cubicBezTo>
                      <a:pt x="26" y="14"/>
                      <a:pt x="41" y="11"/>
                      <a:pt x="56" y="9"/>
                    </a:cubicBezTo>
                    <a:cubicBezTo>
                      <a:pt x="71" y="6"/>
                      <a:pt x="85" y="4"/>
                      <a:pt x="97" y="1"/>
                    </a:cubicBezTo>
                    <a:close/>
                  </a:path>
                </a:pathLst>
              </a:custGeom>
              <a:solidFill>
                <a:srgbClr val="E2E2E2">
                  <a:alpha val="100000"/>
                </a:srgbClr>
              </a:solidFill>
              <a:ln w="9525">
                <a:noFill/>
              </a:ln>
            </p:spPr>
            <p:txBody>
              <a:bodyPr/>
              <a:lstStyle/>
              <a:p>
                <a:endParaRPr lang="zh-CN" altLang="en-US"/>
              </a:p>
            </p:txBody>
          </p:sp>
        </p:grpSp>
        <p:sp>
          <p:nvSpPr>
            <p:cNvPr id="10271" name="Freeform 82"/>
            <p:cNvSpPr/>
            <p:nvPr/>
          </p:nvSpPr>
          <p:spPr>
            <a:xfrm>
              <a:off x="3957638" y="3640138"/>
              <a:ext cx="52388" cy="90488"/>
            </a:xfrm>
            <a:custGeom>
              <a:avLst/>
              <a:gdLst/>
              <a:ahLst/>
              <a:cxnLst>
                <a:cxn ang="0">
                  <a:pos x="49213" y="90488"/>
                </a:cxn>
                <a:cxn ang="0">
                  <a:pos x="0" y="71438"/>
                </a:cxn>
                <a:cxn ang="0">
                  <a:pos x="52388" y="0"/>
                </a:cxn>
                <a:cxn ang="0">
                  <a:pos x="49213" y="90488"/>
                </a:cxn>
              </a:cxnLst>
              <a:rect l="0" t="0" r="0" b="0"/>
              <a:pathLst>
                <a:path w="33" h="57">
                  <a:moveTo>
                    <a:pt x="31" y="57"/>
                  </a:moveTo>
                  <a:lnTo>
                    <a:pt x="0" y="45"/>
                  </a:lnTo>
                  <a:lnTo>
                    <a:pt x="33" y="0"/>
                  </a:lnTo>
                  <a:lnTo>
                    <a:pt x="31" y="57"/>
                  </a:lnTo>
                  <a:close/>
                </a:path>
              </a:pathLst>
            </a:custGeom>
            <a:solidFill>
              <a:srgbClr val="E9F2DF">
                <a:alpha val="100000"/>
              </a:srgbClr>
            </a:solidFill>
            <a:ln w="9525">
              <a:noFill/>
            </a:ln>
          </p:spPr>
          <p:txBody>
            <a:bodyPr/>
            <a:lstStyle/>
            <a:p>
              <a:endParaRPr lang="zh-CN" altLang="en-US"/>
            </a:p>
          </p:txBody>
        </p:sp>
      </p:grpSp>
      <p:grpSp>
        <p:nvGrpSpPr>
          <p:cNvPr id="10245" name="组合 87"/>
          <p:cNvGrpSpPr/>
          <p:nvPr/>
        </p:nvGrpSpPr>
        <p:grpSpPr>
          <a:xfrm>
            <a:off x="3895725" y="3055491"/>
            <a:ext cx="4618038" cy="657225"/>
            <a:chOff x="1755728" y="2313715"/>
            <a:chExt cx="5268126" cy="748291"/>
          </a:xfrm>
        </p:grpSpPr>
        <p:sp>
          <p:nvSpPr>
            <p:cNvPr id="89" name="矩形 88"/>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0" name="矩形 89"/>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1" name="矩形 90"/>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2" name="矩形 91"/>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264" name="文本框 92"/>
            <p:cNvSpPr txBox="1"/>
            <p:nvPr/>
          </p:nvSpPr>
          <p:spPr>
            <a:xfrm rot="21591943">
              <a:off x="3316366" y="2411516"/>
              <a:ext cx="3595271" cy="596816"/>
            </a:xfrm>
            <a:prstGeom prst="rect">
              <a:avLst/>
            </a:prstGeom>
            <a:noFill/>
            <a:ln w="9525">
              <a:noFill/>
            </a:ln>
          </p:spPr>
          <p:txBody>
            <a:bodyPr>
              <a:spAutoFit/>
            </a:bodyPr>
            <a:lstStyle/>
            <a:p>
              <a:pPr lvl="0" eaLnBrk="1" hangingPunct="1"/>
              <a:r>
                <a:rPr lang="zh-CN" altLang="en-US" sz="2800" b="1" dirty="0" smtClean="0">
                  <a:solidFill>
                    <a:srgbClr val="404040"/>
                  </a:solidFill>
                  <a:latin typeface="微软雅黑" panose="020B0503020204020204" pitchFamily="34" charset="-122"/>
                  <a:ea typeface="微软雅黑" panose="020B0503020204020204" pitchFamily="34" charset="-122"/>
                </a:rPr>
                <a:t>逻辑结构</a:t>
              </a:r>
              <a:endParaRPr lang="zh-CN" altLang="en-US" sz="2800" b="1" dirty="0">
                <a:solidFill>
                  <a:srgbClr val="404040"/>
                </a:solidFill>
                <a:latin typeface="微软雅黑" panose="020B0503020204020204" pitchFamily="34" charset="-122"/>
                <a:ea typeface="微软雅黑" panose="020B0503020204020204" pitchFamily="34" charset="-122"/>
              </a:endParaRPr>
            </a:p>
          </p:txBody>
        </p:sp>
        <p:sp>
          <p:nvSpPr>
            <p:cNvPr id="10265" name="文本框 93"/>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a:solidFill>
                    <a:srgbClr val="FFFFFF"/>
                  </a:solidFill>
                  <a:latin typeface="微软雅黑" panose="020B0503020204020204" pitchFamily="34" charset="-122"/>
                  <a:ea typeface="微软雅黑" panose="020B0503020204020204" pitchFamily="34" charset="-122"/>
                </a:rPr>
                <a:t>2</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0246" name="组合 94"/>
          <p:cNvGrpSpPr/>
          <p:nvPr/>
        </p:nvGrpSpPr>
        <p:grpSpPr>
          <a:xfrm>
            <a:off x="3895725" y="3925441"/>
            <a:ext cx="4618038" cy="655637"/>
            <a:chOff x="1755728" y="2313715"/>
            <a:chExt cx="5268126" cy="748291"/>
          </a:xfrm>
        </p:grpSpPr>
        <p:sp>
          <p:nvSpPr>
            <p:cNvPr id="96" name="矩形 95"/>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7" name="矩形 96"/>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8" name="矩形 97"/>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9" name="矩形 98"/>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258" name="文本框 99"/>
            <p:cNvSpPr txBox="1"/>
            <p:nvPr/>
          </p:nvSpPr>
          <p:spPr>
            <a:xfrm rot="21591943">
              <a:off x="3316366" y="2410753"/>
              <a:ext cx="3595271" cy="596816"/>
            </a:xfrm>
            <a:prstGeom prst="rect">
              <a:avLst/>
            </a:prstGeom>
            <a:noFill/>
            <a:ln w="9525">
              <a:noFill/>
            </a:ln>
          </p:spPr>
          <p:txBody>
            <a:bodyPr>
              <a:spAutoFit/>
            </a:bodyPr>
            <a:lstStyle/>
            <a:p>
              <a:pPr lvl="0" eaLnBrk="1" hangingPunct="1"/>
              <a:r>
                <a:rPr lang="zh-CN" altLang="en-US" sz="2800" b="1" dirty="0" smtClean="0">
                  <a:solidFill>
                    <a:srgbClr val="404040"/>
                  </a:solidFill>
                  <a:latin typeface="微软雅黑" panose="020B0503020204020204" pitchFamily="34" charset="-122"/>
                  <a:ea typeface="微软雅黑" panose="020B0503020204020204" pitchFamily="34" charset="-122"/>
                </a:rPr>
                <a:t>顺序存储结构</a:t>
              </a:r>
              <a:endParaRPr lang="zh-CN" altLang="en-US" sz="2800" b="1" dirty="0">
                <a:solidFill>
                  <a:srgbClr val="404040"/>
                </a:solidFill>
                <a:latin typeface="微软雅黑" panose="020B0503020204020204" pitchFamily="34" charset="-122"/>
                <a:ea typeface="微软雅黑" panose="020B0503020204020204" pitchFamily="34" charset="-122"/>
              </a:endParaRPr>
            </a:p>
          </p:txBody>
        </p:sp>
        <p:sp>
          <p:nvSpPr>
            <p:cNvPr id="10259" name="文本框 100"/>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a:solidFill>
                    <a:srgbClr val="FFFFFF"/>
                  </a:solidFill>
                  <a:latin typeface="微软雅黑" panose="020B0503020204020204" pitchFamily="34" charset="-122"/>
                  <a:ea typeface="微软雅黑" panose="020B0503020204020204" pitchFamily="34" charset="-122"/>
                </a:rPr>
                <a:t>3</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0247" name="组合 101"/>
          <p:cNvGrpSpPr/>
          <p:nvPr/>
        </p:nvGrpSpPr>
        <p:grpSpPr>
          <a:xfrm>
            <a:off x="3895725" y="4800153"/>
            <a:ext cx="4754825" cy="655638"/>
            <a:chOff x="1755728" y="2313715"/>
            <a:chExt cx="5424169" cy="748291"/>
          </a:xfrm>
        </p:grpSpPr>
        <p:sp>
          <p:nvSpPr>
            <p:cNvPr id="103" name="矩形 102"/>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4" name="矩形 103"/>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5" name="矩形 104"/>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6" name="矩形 105"/>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252" name="文本框 106"/>
            <p:cNvSpPr txBox="1"/>
            <p:nvPr/>
          </p:nvSpPr>
          <p:spPr>
            <a:xfrm rot="21591943">
              <a:off x="3316366" y="2420711"/>
              <a:ext cx="3863531" cy="597160"/>
            </a:xfrm>
            <a:prstGeom prst="rect">
              <a:avLst/>
            </a:prstGeom>
            <a:noFill/>
            <a:ln w="9525">
              <a:noFill/>
            </a:ln>
          </p:spPr>
          <p:txBody>
            <a:bodyPr wrap="square">
              <a:spAutoFit/>
            </a:bodyPr>
            <a:lstStyle/>
            <a:p>
              <a:pPr lvl="0" eaLnBrk="1" hangingPunct="1"/>
              <a:r>
                <a:rPr lang="zh-CN" altLang="en-US" sz="2800" b="1" dirty="0" smtClean="0">
                  <a:solidFill>
                    <a:srgbClr val="404040"/>
                  </a:solidFill>
                  <a:latin typeface="微软雅黑" panose="020B0503020204020204" pitchFamily="34" charset="-122"/>
                  <a:ea typeface="微软雅黑" panose="020B0503020204020204" pitchFamily="34" charset="-122"/>
                </a:rPr>
                <a:t>链式存储结构</a:t>
              </a:r>
              <a:endParaRPr lang="zh-CN" altLang="en-US" sz="2800" b="1" dirty="0">
                <a:solidFill>
                  <a:srgbClr val="404040"/>
                </a:solidFill>
                <a:latin typeface="微软雅黑" panose="020B0503020204020204" pitchFamily="34" charset="-122"/>
                <a:ea typeface="微软雅黑" panose="020B0503020204020204" pitchFamily="34" charset="-122"/>
              </a:endParaRPr>
            </a:p>
          </p:txBody>
        </p:sp>
        <p:sp>
          <p:nvSpPr>
            <p:cNvPr id="10253" name="文本框 107"/>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a:solidFill>
                    <a:srgbClr val="FFFFFF"/>
                  </a:solidFill>
                  <a:latin typeface="微软雅黑" panose="020B0503020204020204" pitchFamily="34" charset="-122"/>
                  <a:ea typeface="微软雅黑" panose="020B0503020204020204" pitchFamily="34" charset="-122"/>
                </a:rPr>
                <a:t>4</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09" name="组合 101"/>
          <p:cNvGrpSpPr/>
          <p:nvPr/>
        </p:nvGrpSpPr>
        <p:grpSpPr>
          <a:xfrm>
            <a:off x="3888470" y="5634728"/>
            <a:ext cx="4754825" cy="655638"/>
            <a:chOff x="1755728" y="2313715"/>
            <a:chExt cx="5424169" cy="748291"/>
          </a:xfrm>
        </p:grpSpPr>
        <p:sp>
          <p:nvSpPr>
            <p:cNvPr id="110" name="矩形 109"/>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11" name="矩形 110"/>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12" name="矩形 111"/>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13" name="矩形 112"/>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14" name="文本框 106"/>
            <p:cNvSpPr txBox="1"/>
            <p:nvPr/>
          </p:nvSpPr>
          <p:spPr>
            <a:xfrm rot="21591943">
              <a:off x="3316366" y="2420711"/>
              <a:ext cx="3863531" cy="597160"/>
            </a:xfrm>
            <a:prstGeom prst="rect">
              <a:avLst/>
            </a:prstGeom>
            <a:noFill/>
            <a:ln w="9525">
              <a:noFill/>
            </a:ln>
          </p:spPr>
          <p:txBody>
            <a:bodyPr wrap="square">
              <a:spAutoFit/>
            </a:bodyPr>
            <a:lstStyle/>
            <a:p>
              <a:pPr lvl="0" eaLnBrk="1" hangingPunct="1"/>
              <a:r>
                <a:rPr lang="zh-CN" altLang="en-US" sz="2800" b="1" dirty="0" smtClean="0">
                  <a:solidFill>
                    <a:srgbClr val="404040"/>
                  </a:solidFill>
                  <a:latin typeface="微软雅黑" panose="020B0503020204020204" pitchFamily="34" charset="-122"/>
                  <a:ea typeface="微软雅黑" panose="020B0503020204020204" pitchFamily="34" charset="-122"/>
                </a:rPr>
                <a:t>应用举例</a:t>
              </a:r>
              <a:endParaRPr lang="zh-CN" altLang="en-US" sz="2800" b="1" dirty="0">
                <a:solidFill>
                  <a:srgbClr val="404040"/>
                </a:solidFill>
                <a:latin typeface="微软雅黑" panose="020B0503020204020204" pitchFamily="34" charset="-122"/>
                <a:ea typeface="微软雅黑" panose="020B0503020204020204" pitchFamily="34" charset="-122"/>
              </a:endParaRPr>
            </a:p>
          </p:txBody>
        </p:sp>
        <p:sp>
          <p:nvSpPr>
            <p:cNvPr id="115" name="文本框 107"/>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5</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2.3 .2 </a:t>
            </a:r>
            <a:r>
              <a:rPr lang="zh-CN" altLang="zh-CN" sz="2400" b="1" dirty="0" smtClean="0">
                <a:solidFill>
                  <a:schemeClr val="bg1"/>
                </a:solidFill>
                <a:latin typeface="微软雅黑" panose="020B0503020204020204" pitchFamily="34" charset="-122"/>
                <a:ea typeface="微软雅黑" panose="020B0503020204020204" pitchFamily="34" charset="-122"/>
              </a:rPr>
              <a:t>顺序表的基本运算实现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27" name="Rectangle 3"/>
          <p:cNvSpPr>
            <a:spLocks noChangeArrowheads="1"/>
          </p:cNvSpPr>
          <p:nvPr/>
        </p:nvSpPr>
        <p:spPr bwMode="auto">
          <a:xfrm>
            <a:off x="234696" y="1121208"/>
            <a:ext cx="8580120" cy="49013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500"/>
              </a:lnSpc>
            </a:pPr>
            <a:r>
              <a:rPr lang="zh-CN" altLang="zh-CN" b="1" dirty="0" smtClean="0"/>
              <a:t>（</a:t>
            </a:r>
            <a:r>
              <a:rPr lang="en-US" altLang="zh-CN" b="1" dirty="0" smtClean="0"/>
              <a:t>4</a:t>
            </a:r>
            <a:r>
              <a:rPr lang="zh-CN" altLang="zh-CN" b="1" dirty="0" smtClean="0"/>
              <a:t>）算法时间复杂</a:t>
            </a:r>
            <a:r>
              <a:rPr lang="zh-CN" altLang="zh-CN" b="1" dirty="0" smtClean="0"/>
              <a:t>度</a:t>
            </a:r>
            <a:endParaRPr lang="en-US" altLang="zh-CN" b="1" dirty="0" smtClean="0"/>
          </a:p>
          <a:p>
            <a:pPr>
              <a:lnSpc>
                <a:spcPts val="2500"/>
              </a:lnSpc>
            </a:pPr>
            <a:endParaRPr lang="zh-CN" altLang="zh-CN" b="1" dirty="0" smtClean="0"/>
          </a:p>
          <a:p>
            <a:pPr>
              <a:lnSpc>
                <a:spcPts val="2500"/>
              </a:lnSpc>
            </a:pPr>
            <a:r>
              <a:rPr lang="en-US" altLang="zh-CN" dirty="0" smtClean="0"/>
              <a:t>       </a:t>
            </a:r>
            <a:r>
              <a:rPr lang="zh-CN" altLang="zh-CN" dirty="0" smtClean="0"/>
              <a:t>算法</a:t>
            </a:r>
            <a:r>
              <a:rPr lang="zh-CN" altLang="zh-CN" dirty="0" smtClean="0"/>
              <a:t>的时间主要花费在</a:t>
            </a:r>
            <a:r>
              <a:rPr lang="en-US" altLang="zh-CN" dirty="0" smtClean="0"/>
              <a:t>for</a:t>
            </a:r>
            <a:r>
              <a:rPr lang="zh-CN" altLang="zh-CN" dirty="0" smtClean="0"/>
              <a:t>循环中的结点前移语句上，该语句的执行次数是</a:t>
            </a:r>
            <a:r>
              <a:rPr lang="en-US" altLang="zh-CN" dirty="0" smtClean="0"/>
              <a:t>n-</a:t>
            </a:r>
            <a:r>
              <a:rPr lang="en-US" altLang="zh-CN" dirty="0" err="1" smtClean="0"/>
              <a:t>i</a:t>
            </a:r>
            <a:r>
              <a:rPr lang="zh-CN" altLang="zh-CN" dirty="0" smtClean="0"/>
              <a:t>。</a:t>
            </a:r>
          </a:p>
          <a:p>
            <a:pPr>
              <a:lnSpc>
                <a:spcPts val="2500"/>
              </a:lnSpc>
            </a:pPr>
            <a:r>
              <a:rPr lang="en-US" altLang="zh-CN" dirty="0" smtClean="0"/>
              <a:t>         </a:t>
            </a:r>
            <a:r>
              <a:rPr lang="en-US" altLang="zh-CN" dirty="0" err="1" smtClean="0"/>
              <a:t>i</a:t>
            </a:r>
            <a:r>
              <a:rPr lang="en-US" altLang="zh-CN" dirty="0" smtClean="0"/>
              <a:t>=n</a:t>
            </a:r>
            <a:r>
              <a:rPr lang="zh-CN" altLang="zh-CN" dirty="0" smtClean="0"/>
              <a:t>时，结点的移动次数为</a:t>
            </a:r>
            <a:r>
              <a:rPr lang="en-US" altLang="zh-CN" dirty="0" smtClean="0"/>
              <a:t>0</a:t>
            </a:r>
            <a:r>
              <a:rPr lang="zh-CN" altLang="zh-CN" dirty="0" smtClean="0"/>
              <a:t>，即为</a:t>
            </a:r>
            <a:r>
              <a:rPr lang="en-US" altLang="zh-CN" dirty="0" smtClean="0"/>
              <a:t>O(1)</a:t>
            </a:r>
            <a:r>
              <a:rPr lang="zh-CN" altLang="zh-CN" dirty="0" smtClean="0"/>
              <a:t>。</a:t>
            </a:r>
          </a:p>
          <a:p>
            <a:pPr>
              <a:lnSpc>
                <a:spcPts val="2500"/>
              </a:lnSpc>
            </a:pPr>
            <a:r>
              <a:rPr lang="en-US" altLang="zh-CN" dirty="0" smtClean="0"/>
              <a:t>         </a:t>
            </a:r>
            <a:r>
              <a:rPr lang="en-US" altLang="zh-CN" dirty="0" err="1" smtClean="0"/>
              <a:t>i</a:t>
            </a:r>
            <a:r>
              <a:rPr lang="en-US" altLang="zh-CN" dirty="0" smtClean="0"/>
              <a:t>=1</a:t>
            </a:r>
            <a:r>
              <a:rPr lang="zh-CN" altLang="zh-CN" dirty="0" smtClean="0"/>
              <a:t>时，结点的移动次数为</a:t>
            </a:r>
            <a:r>
              <a:rPr lang="en-US" altLang="zh-CN" dirty="0" smtClean="0"/>
              <a:t>n-1</a:t>
            </a:r>
            <a:r>
              <a:rPr lang="zh-CN" altLang="zh-CN" dirty="0" smtClean="0"/>
              <a:t>，算法时间复杂度分别是</a:t>
            </a:r>
            <a:r>
              <a:rPr lang="en-US" altLang="zh-CN" dirty="0" smtClean="0"/>
              <a:t>O(n)</a:t>
            </a:r>
            <a:r>
              <a:rPr lang="zh-CN" altLang="zh-CN" dirty="0" smtClean="0"/>
              <a:t>。</a:t>
            </a:r>
          </a:p>
          <a:p>
            <a:pPr>
              <a:lnSpc>
                <a:spcPts val="2500"/>
              </a:lnSpc>
            </a:pPr>
            <a:r>
              <a:rPr lang="en-US" altLang="zh-CN" dirty="0" smtClean="0"/>
              <a:t>        </a:t>
            </a:r>
            <a:r>
              <a:rPr lang="zh-CN" altLang="zh-CN" dirty="0" smtClean="0"/>
              <a:t>假设</a:t>
            </a:r>
            <a:r>
              <a:rPr lang="en-US" altLang="zh-CN" dirty="0" smtClean="0"/>
              <a:t>pi</a:t>
            </a:r>
            <a:r>
              <a:rPr lang="zh-CN" altLang="zh-CN" dirty="0" smtClean="0"/>
              <a:t>表示在表中第</a:t>
            </a:r>
            <a:r>
              <a:rPr lang="en-US" altLang="zh-CN" dirty="0" err="1" smtClean="0"/>
              <a:t>i</a:t>
            </a:r>
            <a:r>
              <a:rPr lang="zh-CN" altLang="zh-CN" dirty="0" smtClean="0"/>
              <a:t>个位置上删除一个结点的平均概率，则在长度为</a:t>
            </a:r>
            <a:r>
              <a:rPr lang="en-US" altLang="zh-CN" dirty="0" smtClean="0"/>
              <a:t>n</a:t>
            </a:r>
            <a:r>
              <a:rPr lang="zh-CN" altLang="zh-CN" dirty="0" smtClean="0"/>
              <a:t>的线性表中删除一个元素时需移动元素次数的平均值为</a:t>
            </a:r>
            <a:r>
              <a:rPr lang="zh-CN" altLang="zh-CN" dirty="0" smtClean="0"/>
              <a:t>：</a:t>
            </a:r>
            <a:endParaRPr lang="en-US" altLang="zh-CN" dirty="0" smtClean="0"/>
          </a:p>
          <a:p>
            <a:pPr>
              <a:lnSpc>
                <a:spcPts val="2500"/>
              </a:lnSpc>
            </a:pPr>
            <a:endParaRPr lang="en-US" altLang="zh-CN" dirty="0" smtClean="0"/>
          </a:p>
          <a:p>
            <a:pPr>
              <a:lnSpc>
                <a:spcPts val="2500"/>
              </a:lnSpc>
            </a:pPr>
            <a:endParaRPr lang="zh-CN" altLang="zh-CN" dirty="0" smtClean="0"/>
          </a:p>
          <a:p>
            <a:pPr>
              <a:lnSpc>
                <a:spcPts val="2500"/>
              </a:lnSpc>
            </a:pPr>
            <a:r>
              <a:rPr lang="en-US" altLang="zh-CN" dirty="0" smtClean="0"/>
              <a:t>         </a:t>
            </a:r>
            <a:r>
              <a:rPr lang="zh-CN" altLang="zh-CN" dirty="0" smtClean="0"/>
              <a:t>不</a:t>
            </a:r>
            <a:r>
              <a:rPr lang="zh-CN" altLang="zh-CN" dirty="0" smtClean="0"/>
              <a:t>失一般性，假设在表中任何合法位置（</a:t>
            </a:r>
            <a:r>
              <a:rPr lang="en-US" altLang="zh-CN" dirty="0" smtClean="0"/>
              <a:t>1</a:t>
            </a:r>
            <a:r>
              <a:rPr lang="zh-CN" altLang="zh-CN" dirty="0" smtClean="0"/>
              <a:t>≤</a:t>
            </a:r>
            <a:r>
              <a:rPr lang="en-US" altLang="zh-CN" dirty="0" err="1" smtClean="0"/>
              <a:t>i</a:t>
            </a:r>
            <a:r>
              <a:rPr lang="zh-CN" altLang="zh-CN" dirty="0" smtClean="0"/>
              <a:t>≤</a:t>
            </a:r>
            <a:r>
              <a:rPr lang="en-US" altLang="zh-CN" dirty="0" smtClean="0"/>
              <a:t>n</a:t>
            </a:r>
            <a:r>
              <a:rPr lang="zh-CN" altLang="zh-CN" dirty="0" smtClean="0"/>
              <a:t>）上的删除结点的机会是均等的，则</a:t>
            </a:r>
            <a:r>
              <a:rPr lang="en-US" altLang="zh-CN" dirty="0" smtClean="0"/>
              <a:t>Pi=1/n</a:t>
            </a:r>
            <a:r>
              <a:rPr lang="zh-CN" altLang="zh-CN" dirty="0" smtClean="0"/>
              <a:t>因此，在等概率插入的情况下</a:t>
            </a:r>
            <a:r>
              <a:rPr lang="zh-CN" altLang="zh-CN" dirty="0" smtClean="0"/>
              <a:t>，</a:t>
            </a:r>
            <a:endParaRPr lang="en-US" altLang="zh-CN" dirty="0" smtClean="0"/>
          </a:p>
          <a:p>
            <a:pPr>
              <a:lnSpc>
                <a:spcPts val="2500"/>
              </a:lnSpc>
            </a:pPr>
            <a:endParaRPr lang="en-US" altLang="zh-CN" dirty="0" smtClean="0"/>
          </a:p>
          <a:p>
            <a:pPr>
              <a:lnSpc>
                <a:spcPts val="2500"/>
              </a:lnSpc>
            </a:pPr>
            <a:endParaRPr lang="zh-CN" altLang="zh-CN" dirty="0" smtClean="0"/>
          </a:p>
          <a:p>
            <a:pPr>
              <a:lnSpc>
                <a:spcPts val="2500"/>
              </a:lnSpc>
            </a:pPr>
            <a:r>
              <a:rPr lang="en-US" altLang="zh-CN" dirty="0" smtClean="0"/>
              <a:t>          </a:t>
            </a:r>
            <a:r>
              <a:rPr lang="zh-CN" altLang="zh-CN" dirty="0" smtClean="0"/>
              <a:t>即</a:t>
            </a:r>
            <a:r>
              <a:rPr lang="zh-CN" altLang="zh-CN" dirty="0" smtClean="0"/>
              <a:t>在顺序表上做删除运算，平均要移动表中约一半的结点，平均时间复杂度也是</a:t>
            </a:r>
            <a:r>
              <a:rPr lang="en-US" altLang="zh-CN" dirty="0" smtClean="0"/>
              <a:t>O(n)</a:t>
            </a:r>
            <a:r>
              <a:rPr lang="zh-CN" altLang="zh-CN" dirty="0" smtClean="0"/>
              <a:t>。</a:t>
            </a:r>
          </a:p>
        </p:txBody>
      </p:sp>
      <p:pic>
        <p:nvPicPr>
          <p:cNvPr id="91138" name="Picture 11" descr="Image4"/>
          <p:cNvPicPr>
            <a:picLocks noChangeAspect="1" noChangeArrowheads="1"/>
          </p:cNvPicPr>
          <p:nvPr/>
        </p:nvPicPr>
        <p:blipFill>
          <a:blip r:embed="rId3" cstate="print"/>
          <a:srcRect/>
          <a:stretch>
            <a:fillRect/>
          </a:stretch>
        </p:blipFill>
        <p:spPr bwMode="auto">
          <a:xfrm>
            <a:off x="3852672" y="3255264"/>
            <a:ext cx="1650365" cy="525780"/>
          </a:xfrm>
          <a:prstGeom prst="rect">
            <a:avLst/>
          </a:prstGeom>
          <a:noFill/>
          <a:ln w="9525">
            <a:noFill/>
            <a:miter lim="800000"/>
            <a:headEnd/>
            <a:tailEnd/>
          </a:ln>
        </p:spPr>
      </p:pic>
      <p:pic>
        <p:nvPicPr>
          <p:cNvPr id="91139" name="Picture 12" descr="Image5"/>
          <p:cNvPicPr>
            <a:picLocks noChangeAspect="1" noChangeArrowheads="1"/>
          </p:cNvPicPr>
          <p:nvPr/>
        </p:nvPicPr>
        <p:blipFill>
          <a:blip r:embed="rId4" cstate="print"/>
          <a:srcRect/>
          <a:stretch>
            <a:fillRect/>
          </a:stretch>
        </p:blipFill>
        <p:spPr bwMode="auto">
          <a:xfrm>
            <a:off x="3681984" y="4407040"/>
            <a:ext cx="2572512" cy="53224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2.3.3 </a:t>
            </a:r>
            <a:r>
              <a:rPr lang="zh-CN" altLang="en-US" sz="2400" b="1" dirty="0" smtClean="0">
                <a:solidFill>
                  <a:schemeClr val="bg1"/>
                </a:solidFill>
                <a:latin typeface="微软雅黑" panose="020B0503020204020204" pitchFamily="34" charset="-122"/>
                <a:ea typeface="微软雅黑" panose="020B0503020204020204" pitchFamily="34" charset="-122"/>
              </a:rPr>
              <a:t>顺序</a:t>
            </a:r>
            <a:r>
              <a:rPr lang="zh-CN" altLang="en-US" sz="2400" b="1" dirty="0" smtClean="0">
                <a:solidFill>
                  <a:schemeClr val="bg1"/>
                </a:solidFill>
                <a:latin typeface="微软雅黑" panose="020B0503020204020204" pitchFamily="34" charset="-122"/>
                <a:ea typeface="微软雅黑" panose="020B0503020204020204" pitchFamily="34" charset="-122"/>
              </a:rPr>
              <a:t>表</a:t>
            </a:r>
            <a:r>
              <a:rPr lang="zh-CN" altLang="zh-CN" sz="2400" b="1" dirty="0" smtClean="0">
                <a:solidFill>
                  <a:schemeClr val="bg1"/>
                </a:solidFill>
                <a:latin typeface="微软雅黑" panose="020B0503020204020204" pitchFamily="34" charset="-122"/>
                <a:ea typeface="微软雅黑" panose="020B0503020204020204" pitchFamily="34" charset="-122"/>
              </a:rPr>
              <a:t>在</a:t>
            </a:r>
            <a:r>
              <a:rPr lang="en-US" altLang="zh-CN" sz="2400" b="1" dirty="0" smtClean="0">
                <a:solidFill>
                  <a:schemeClr val="bg1"/>
                </a:solidFill>
                <a:latin typeface="微软雅黑" panose="020B0503020204020204" pitchFamily="34" charset="-122"/>
                <a:ea typeface="微软雅黑" panose="020B0503020204020204" pitchFamily="34" charset="-122"/>
              </a:rPr>
              <a:t>Java</a:t>
            </a:r>
            <a:r>
              <a:rPr lang="zh-CN" altLang="zh-CN" sz="2400" b="1" dirty="0" smtClean="0">
                <a:solidFill>
                  <a:schemeClr val="bg1"/>
                </a:solidFill>
                <a:latin typeface="微软雅黑" panose="020B0503020204020204" pitchFamily="34" charset="-122"/>
                <a:ea typeface="微软雅黑" panose="020B0503020204020204" pitchFamily="34" charset="-122"/>
              </a:rPr>
              <a:t>类库中的</a:t>
            </a:r>
            <a:r>
              <a:rPr lang="zh-CN" altLang="zh-CN" sz="2400" b="1" dirty="0" smtClean="0">
                <a:solidFill>
                  <a:schemeClr val="bg1"/>
                </a:solidFill>
                <a:latin typeface="微软雅黑" panose="020B0503020204020204" pitchFamily="34" charset="-122"/>
                <a:ea typeface="微软雅黑" panose="020B0503020204020204" pitchFamily="34" charset="-122"/>
              </a:rPr>
              <a:t>实现</a:t>
            </a:r>
            <a:r>
              <a:rPr lang="en-US" altLang="zh-CN" sz="2400" b="1" dirty="0" smtClean="0">
                <a:solidFill>
                  <a:schemeClr val="bg1"/>
                </a:solidFill>
                <a:latin typeface="微软雅黑" panose="020B0503020204020204" pitchFamily="34" charset="-122"/>
                <a:ea typeface="微软雅黑" panose="020B0503020204020204" pitchFamily="34" charset="-122"/>
              </a:rPr>
              <a:t>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27" name="Rectangle 3"/>
          <p:cNvSpPr>
            <a:spLocks noChangeArrowheads="1"/>
          </p:cNvSpPr>
          <p:nvPr/>
        </p:nvSpPr>
        <p:spPr bwMode="auto">
          <a:xfrm>
            <a:off x="222504" y="1019385"/>
            <a:ext cx="8580120" cy="54463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dirty="0" smtClean="0"/>
              <a:t>Java</a:t>
            </a:r>
            <a:r>
              <a:rPr lang="zh-CN" altLang="zh-CN" dirty="0" smtClean="0"/>
              <a:t>类库中的</a:t>
            </a:r>
            <a:r>
              <a:rPr lang="en-US" altLang="zh-CN" dirty="0" err="1" smtClean="0"/>
              <a:t>java.util.ArrayList</a:t>
            </a:r>
            <a:r>
              <a:rPr lang="zh-CN" altLang="zh-CN" dirty="0" smtClean="0"/>
              <a:t>类实现了顺序表的功能，顺序表的基本运算都可以通过该类提供的成员方法实现，具体如下： </a:t>
            </a:r>
          </a:p>
          <a:p>
            <a:pPr>
              <a:lnSpc>
                <a:spcPct val="150000"/>
              </a:lnSpc>
            </a:pPr>
            <a:r>
              <a:rPr lang="en-US" altLang="zh-CN" b="1" dirty="0" smtClean="0"/>
              <a:t>1)</a:t>
            </a:r>
            <a:r>
              <a:rPr lang="zh-CN" altLang="zh-CN" b="1" dirty="0" smtClean="0"/>
              <a:t>构造方法</a:t>
            </a:r>
          </a:p>
          <a:p>
            <a:pPr>
              <a:lnSpc>
                <a:spcPct val="150000"/>
              </a:lnSpc>
              <a:buFont typeface="Arial" pitchFamily="34" charset="0"/>
              <a:buChar char="•"/>
            </a:pPr>
            <a:r>
              <a:rPr lang="en-US" altLang="zh-CN" dirty="0" smtClean="0"/>
              <a:t>public </a:t>
            </a:r>
            <a:r>
              <a:rPr lang="en-US" altLang="zh-CN" dirty="0" err="1" smtClean="0"/>
              <a:t>ArrayList</a:t>
            </a:r>
            <a:r>
              <a:rPr lang="en-US" altLang="zh-CN" dirty="0" smtClean="0"/>
              <a:t>( ) //</a:t>
            </a:r>
            <a:r>
              <a:rPr lang="zh-CN" altLang="zh-CN" dirty="0" smtClean="0"/>
              <a:t>默认的构造方法，构造一个初始容量为</a:t>
            </a:r>
            <a:r>
              <a:rPr lang="en-US" altLang="zh-CN" dirty="0" smtClean="0"/>
              <a:t>10</a:t>
            </a:r>
            <a:r>
              <a:rPr lang="zh-CN" altLang="zh-CN" dirty="0" smtClean="0"/>
              <a:t>的空列表 </a:t>
            </a:r>
          </a:p>
          <a:p>
            <a:pPr>
              <a:lnSpc>
                <a:spcPct val="150000"/>
              </a:lnSpc>
              <a:buFont typeface="Arial" pitchFamily="34" charset="0"/>
              <a:buChar char="•"/>
            </a:pPr>
            <a:r>
              <a:rPr lang="en-US" altLang="zh-CN" dirty="0" smtClean="0"/>
              <a:t>public </a:t>
            </a:r>
            <a:r>
              <a:rPr lang="en-US" altLang="zh-CN" dirty="0" err="1" smtClean="0"/>
              <a:t>ArrayList</a:t>
            </a:r>
            <a:r>
              <a:rPr lang="en-US" altLang="zh-CN" dirty="0" smtClean="0"/>
              <a:t>(</a:t>
            </a:r>
            <a:r>
              <a:rPr lang="en-US" altLang="zh-CN" dirty="0" err="1" smtClean="0"/>
              <a:t>int</a:t>
            </a:r>
            <a:r>
              <a:rPr lang="en-US" altLang="zh-CN" dirty="0" smtClean="0"/>
              <a:t> </a:t>
            </a:r>
            <a:r>
              <a:rPr lang="en-US" altLang="zh-CN" dirty="0" err="1" smtClean="0"/>
              <a:t>initialCapacity</a:t>
            </a:r>
            <a:r>
              <a:rPr lang="en-US" altLang="zh-CN" dirty="0" smtClean="0"/>
              <a:t>) //</a:t>
            </a:r>
            <a:r>
              <a:rPr lang="zh-CN" altLang="zh-CN" dirty="0" smtClean="0"/>
              <a:t>构造一个具有指定初始容量的空列表</a:t>
            </a:r>
          </a:p>
          <a:p>
            <a:pPr>
              <a:lnSpc>
                <a:spcPct val="150000"/>
              </a:lnSpc>
            </a:pPr>
            <a:r>
              <a:rPr lang="en-US" altLang="zh-CN" b="1" dirty="0" smtClean="0"/>
              <a:t>2)</a:t>
            </a:r>
            <a:r>
              <a:rPr lang="zh-CN" altLang="zh-CN" b="1" dirty="0" smtClean="0"/>
              <a:t>常用成员方法</a:t>
            </a:r>
          </a:p>
          <a:p>
            <a:pPr>
              <a:lnSpc>
                <a:spcPct val="150000"/>
              </a:lnSpc>
              <a:buFont typeface="Arial" pitchFamily="34" charset="0"/>
              <a:buChar char="•"/>
            </a:pPr>
            <a:r>
              <a:rPr lang="en-US" altLang="zh-CN" dirty="0" smtClean="0"/>
              <a:t>public </a:t>
            </a:r>
            <a:r>
              <a:rPr lang="en-US" altLang="zh-CN" dirty="0" err="1" smtClean="0"/>
              <a:t>boolean</a:t>
            </a:r>
            <a:r>
              <a:rPr lang="en-US" altLang="zh-CN" dirty="0" smtClean="0"/>
              <a:t> add(Object </a:t>
            </a:r>
            <a:r>
              <a:rPr lang="en-US" altLang="zh-CN" dirty="0" err="1" smtClean="0"/>
              <a:t>obj</a:t>
            </a:r>
            <a:r>
              <a:rPr lang="en-US" altLang="zh-CN" dirty="0" smtClean="0"/>
              <a:t>) //</a:t>
            </a:r>
            <a:r>
              <a:rPr lang="zh-CN" altLang="zh-CN" dirty="0" smtClean="0"/>
              <a:t>将指定的元素添加到此列表的尾部</a:t>
            </a:r>
          </a:p>
          <a:p>
            <a:pPr>
              <a:lnSpc>
                <a:spcPct val="150000"/>
              </a:lnSpc>
              <a:buFont typeface="Arial" pitchFamily="34" charset="0"/>
              <a:buChar char="•"/>
            </a:pPr>
            <a:r>
              <a:rPr lang="en-US" altLang="zh-CN" dirty="0" smtClean="0"/>
              <a:t>public void add(</a:t>
            </a:r>
            <a:r>
              <a:rPr lang="en-US" altLang="zh-CN" dirty="0" err="1" smtClean="0"/>
              <a:t>int</a:t>
            </a:r>
            <a:r>
              <a:rPr lang="en-US" altLang="zh-CN" dirty="0" smtClean="0"/>
              <a:t> </a:t>
            </a:r>
            <a:r>
              <a:rPr lang="en-US" altLang="zh-CN" dirty="0" err="1" smtClean="0"/>
              <a:t>index,Object</a:t>
            </a:r>
            <a:r>
              <a:rPr lang="en-US" altLang="zh-CN" dirty="0" smtClean="0"/>
              <a:t> </a:t>
            </a:r>
            <a:r>
              <a:rPr lang="en-US" altLang="zh-CN" dirty="0" err="1" smtClean="0"/>
              <a:t>obj</a:t>
            </a:r>
            <a:r>
              <a:rPr lang="en-US" altLang="zh-CN" dirty="0" smtClean="0"/>
              <a:t>) //</a:t>
            </a:r>
            <a:r>
              <a:rPr lang="zh-CN" altLang="zh-CN" dirty="0" smtClean="0"/>
              <a:t>将指定元素插入到此列表中的指定位置。此时，</a:t>
            </a:r>
            <a:r>
              <a:rPr lang="en-US" altLang="zh-CN" dirty="0" smtClean="0"/>
              <a:t>index</a:t>
            </a:r>
            <a:r>
              <a:rPr lang="zh-CN" altLang="zh-CN" dirty="0" smtClean="0"/>
              <a:t>位置开始处的所有元素逐个向右移动一个位置</a:t>
            </a:r>
          </a:p>
          <a:p>
            <a:pPr>
              <a:lnSpc>
                <a:spcPct val="150000"/>
              </a:lnSpc>
              <a:buFont typeface="Arial" pitchFamily="34" charset="0"/>
              <a:buChar char="•"/>
            </a:pPr>
            <a:r>
              <a:rPr lang="en-US" altLang="zh-CN" dirty="0" smtClean="0"/>
              <a:t>public </a:t>
            </a:r>
            <a:r>
              <a:rPr lang="en-US" altLang="zh-CN" dirty="0" err="1" smtClean="0"/>
              <a:t>boolean</a:t>
            </a:r>
            <a:r>
              <a:rPr lang="en-US" altLang="zh-CN" dirty="0" smtClean="0"/>
              <a:t> remove(Object </a:t>
            </a:r>
            <a:r>
              <a:rPr lang="en-US" altLang="zh-CN" dirty="0" err="1" smtClean="0"/>
              <a:t>obj</a:t>
            </a:r>
            <a:r>
              <a:rPr lang="en-US" altLang="zh-CN" dirty="0" smtClean="0"/>
              <a:t>) //</a:t>
            </a:r>
            <a:r>
              <a:rPr lang="zh-CN" altLang="zh-CN" dirty="0" smtClean="0"/>
              <a:t>删除此列表中首次出现的指定元素，如果此列表包含指定的元素，则返回</a:t>
            </a:r>
            <a:r>
              <a:rPr lang="en-US" altLang="zh-CN" dirty="0" smtClean="0"/>
              <a:t>true</a:t>
            </a:r>
            <a:endParaRPr lang="zh-CN" altLang="zh-CN" dirty="0" smtClean="0"/>
          </a:p>
          <a:p>
            <a:pPr>
              <a:lnSpc>
                <a:spcPct val="150000"/>
              </a:lnSpc>
              <a:buFont typeface="Arial" pitchFamily="34" charset="0"/>
              <a:buChar char="•"/>
            </a:pPr>
            <a:r>
              <a:rPr lang="en-US" altLang="zh-CN" dirty="0" smtClean="0"/>
              <a:t>public Object remove(</a:t>
            </a:r>
            <a:r>
              <a:rPr lang="en-US" altLang="zh-CN" dirty="0" err="1" smtClean="0"/>
              <a:t>int</a:t>
            </a:r>
            <a:r>
              <a:rPr lang="en-US" altLang="zh-CN" dirty="0" smtClean="0"/>
              <a:t> index) //</a:t>
            </a:r>
            <a:r>
              <a:rPr lang="zh-CN" altLang="zh-CN" dirty="0" smtClean="0"/>
              <a:t>删除指定位置的元素，向左移动所有后续元素（将其索引减</a:t>
            </a:r>
            <a:r>
              <a:rPr lang="en-US" altLang="zh-CN" dirty="0" smtClean="0"/>
              <a:t>1</a:t>
            </a:r>
            <a:r>
              <a:rPr lang="zh-CN" altLang="zh-CN" dirty="0" smtClean="0"/>
              <a:t>）</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2.3.3 </a:t>
            </a:r>
            <a:r>
              <a:rPr lang="zh-CN" altLang="en-US" sz="2400" b="1" dirty="0" smtClean="0">
                <a:solidFill>
                  <a:schemeClr val="bg1"/>
                </a:solidFill>
                <a:latin typeface="微软雅黑" panose="020B0503020204020204" pitchFamily="34" charset="-122"/>
                <a:ea typeface="微软雅黑" panose="020B0503020204020204" pitchFamily="34" charset="-122"/>
              </a:rPr>
              <a:t>顺序</a:t>
            </a:r>
            <a:r>
              <a:rPr lang="zh-CN" altLang="en-US" sz="2400" b="1" dirty="0" smtClean="0">
                <a:solidFill>
                  <a:schemeClr val="bg1"/>
                </a:solidFill>
                <a:latin typeface="微软雅黑" panose="020B0503020204020204" pitchFamily="34" charset="-122"/>
                <a:ea typeface="微软雅黑" panose="020B0503020204020204" pitchFamily="34" charset="-122"/>
              </a:rPr>
              <a:t>表</a:t>
            </a:r>
            <a:r>
              <a:rPr lang="zh-CN" altLang="zh-CN" sz="2400" b="1" dirty="0" smtClean="0">
                <a:solidFill>
                  <a:schemeClr val="bg1"/>
                </a:solidFill>
                <a:latin typeface="微软雅黑" panose="020B0503020204020204" pitchFamily="34" charset="-122"/>
                <a:ea typeface="微软雅黑" panose="020B0503020204020204" pitchFamily="34" charset="-122"/>
              </a:rPr>
              <a:t>在</a:t>
            </a:r>
            <a:r>
              <a:rPr lang="en-US" altLang="zh-CN" sz="2400" b="1" dirty="0" smtClean="0">
                <a:solidFill>
                  <a:schemeClr val="bg1"/>
                </a:solidFill>
                <a:latin typeface="微软雅黑" panose="020B0503020204020204" pitchFamily="34" charset="-122"/>
                <a:ea typeface="微软雅黑" panose="020B0503020204020204" pitchFamily="34" charset="-122"/>
              </a:rPr>
              <a:t>Java</a:t>
            </a:r>
            <a:r>
              <a:rPr lang="zh-CN" altLang="zh-CN" sz="2400" b="1" dirty="0" smtClean="0">
                <a:solidFill>
                  <a:schemeClr val="bg1"/>
                </a:solidFill>
                <a:latin typeface="微软雅黑" panose="020B0503020204020204" pitchFamily="34" charset="-122"/>
                <a:ea typeface="微软雅黑" panose="020B0503020204020204" pitchFamily="34" charset="-122"/>
              </a:rPr>
              <a:t>类库中的</a:t>
            </a:r>
            <a:r>
              <a:rPr lang="zh-CN" altLang="zh-CN" sz="2400" b="1" dirty="0" smtClean="0">
                <a:solidFill>
                  <a:schemeClr val="bg1"/>
                </a:solidFill>
                <a:latin typeface="微软雅黑" panose="020B0503020204020204" pitchFamily="34" charset="-122"/>
                <a:ea typeface="微软雅黑" panose="020B0503020204020204" pitchFamily="34" charset="-122"/>
              </a:rPr>
              <a:t>实现</a:t>
            </a:r>
            <a:r>
              <a:rPr lang="en-US" altLang="zh-CN" sz="2400" b="1" dirty="0" smtClean="0">
                <a:solidFill>
                  <a:schemeClr val="bg1"/>
                </a:solidFill>
                <a:latin typeface="微软雅黑" panose="020B0503020204020204" pitchFamily="34" charset="-122"/>
                <a:ea typeface="微软雅黑" panose="020B0503020204020204" pitchFamily="34" charset="-122"/>
              </a:rPr>
              <a:t>2</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27" name="Rectangle 3"/>
          <p:cNvSpPr>
            <a:spLocks noChangeArrowheads="1"/>
          </p:cNvSpPr>
          <p:nvPr/>
        </p:nvSpPr>
        <p:spPr bwMode="auto">
          <a:xfrm>
            <a:off x="222504" y="1199563"/>
            <a:ext cx="8580120" cy="50860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800"/>
              </a:lnSpc>
              <a:buFont typeface="Arial" pitchFamily="34" charset="0"/>
              <a:buChar char="•"/>
            </a:pPr>
            <a:r>
              <a:rPr lang="en-US" altLang="zh-CN" dirty="0" smtClean="0"/>
              <a:t>public void </a:t>
            </a:r>
            <a:r>
              <a:rPr lang="en-US" altLang="zh-CN" dirty="0" err="1" smtClean="0"/>
              <a:t>removeRange</a:t>
            </a:r>
            <a:r>
              <a:rPr lang="en-US" altLang="zh-CN" dirty="0" smtClean="0"/>
              <a:t>(</a:t>
            </a:r>
            <a:r>
              <a:rPr lang="en-US" altLang="zh-CN" dirty="0" err="1" smtClean="0"/>
              <a:t>int</a:t>
            </a:r>
            <a:r>
              <a:rPr lang="en-US" altLang="zh-CN" dirty="0" smtClean="0"/>
              <a:t> </a:t>
            </a:r>
            <a:r>
              <a:rPr lang="en-US" altLang="zh-CN" dirty="0" err="1" smtClean="0"/>
              <a:t>fromIndex</a:t>
            </a:r>
            <a:r>
              <a:rPr lang="zh-CN" altLang="zh-CN" dirty="0" smtClean="0"/>
              <a:t>，</a:t>
            </a:r>
            <a:r>
              <a:rPr lang="en-US" altLang="zh-CN" dirty="0" err="1" smtClean="0"/>
              <a:t>int</a:t>
            </a:r>
            <a:r>
              <a:rPr lang="en-US" altLang="zh-CN" dirty="0" smtClean="0"/>
              <a:t> </a:t>
            </a:r>
            <a:r>
              <a:rPr lang="en-US" altLang="zh-CN" dirty="0" err="1" smtClean="0"/>
              <a:t>toIndex</a:t>
            </a:r>
            <a:r>
              <a:rPr lang="en-US" altLang="zh-CN" dirty="0" smtClean="0"/>
              <a:t>)  //</a:t>
            </a:r>
            <a:r>
              <a:rPr lang="zh-CN" altLang="zh-CN" dirty="0" smtClean="0"/>
              <a:t>删除列表中索引在</a:t>
            </a:r>
            <a:r>
              <a:rPr lang="en-US" altLang="zh-CN" dirty="0" err="1" smtClean="0"/>
              <a:t>fromIndex</a:t>
            </a:r>
            <a:r>
              <a:rPr lang="zh-CN" altLang="zh-CN" dirty="0" smtClean="0"/>
              <a:t>（包括）和</a:t>
            </a:r>
            <a:r>
              <a:rPr lang="en-US" altLang="zh-CN" dirty="0" err="1" smtClean="0"/>
              <a:t>toIndex</a:t>
            </a:r>
            <a:r>
              <a:rPr lang="zh-CN" altLang="zh-CN" dirty="0" smtClean="0"/>
              <a:t>（不包括）之间的所有元素</a:t>
            </a:r>
          </a:p>
          <a:p>
            <a:pPr>
              <a:lnSpc>
                <a:spcPts val="2800"/>
              </a:lnSpc>
              <a:buFont typeface="Arial" pitchFamily="34" charset="0"/>
              <a:buChar char="•"/>
            </a:pPr>
            <a:r>
              <a:rPr lang="en-US" altLang="zh-CN" dirty="0" smtClean="0"/>
              <a:t>public void clear( ) //</a:t>
            </a:r>
            <a:r>
              <a:rPr lang="zh-CN" altLang="zh-CN" dirty="0" smtClean="0"/>
              <a:t>删除此列表中的所有元素</a:t>
            </a:r>
          </a:p>
          <a:p>
            <a:pPr>
              <a:lnSpc>
                <a:spcPts val="2800"/>
              </a:lnSpc>
              <a:buFont typeface="Arial" pitchFamily="34" charset="0"/>
              <a:buChar char="•"/>
            </a:pPr>
            <a:r>
              <a:rPr lang="en-US" altLang="zh-CN" dirty="0" smtClean="0"/>
              <a:t>public </a:t>
            </a:r>
            <a:r>
              <a:rPr lang="en-US" altLang="zh-CN" dirty="0" err="1" smtClean="0"/>
              <a:t>int</a:t>
            </a:r>
            <a:r>
              <a:rPr lang="en-US" altLang="zh-CN" dirty="0" smtClean="0"/>
              <a:t> size( ) //</a:t>
            </a:r>
            <a:r>
              <a:rPr lang="zh-CN" altLang="zh-CN" dirty="0" smtClean="0"/>
              <a:t>返回此列表中的元素个数</a:t>
            </a:r>
          </a:p>
          <a:p>
            <a:pPr>
              <a:lnSpc>
                <a:spcPts val="2800"/>
              </a:lnSpc>
              <a:buFont typeface="Arial" pitchFamily="34" charset="0"/>
              <a:buChar char="•"/>
            </a:pPr>
            <a:r>
              <a:rPr lang="en-US" altLang="zh-CN" dirty="0" smtClean="0"/>
              <a:t>public </a:t>
            </a:r>
            <a:r>
              <a:rPr lang="en-US" altLang="zh-CN" dirty="0" err="1" smtClean="0"/>
              <a:t>boolean</a:t>
            </a:r>
            <a:r>
              <a:rPr lang="en-US" altLang="zh-CN" dirty="0" smtClean="0"/>
              <a:t> </a:t>
            </a:r>
            <a:r>
              <a:rPr lang="en-US" altLang="zh-CN" dirty="0" err="1" smtClean="0"/>
              <a:t>isEmpty</a:t>
            </a:r>
            <a:r>
              <a:rPr lang="en-US" altLang="zh-CN" dirty="0" smtClean="0"/>
              <a:t>( ) //</a:t>
            </a:r>
            <a:r>
              <a:rPr lang="zh-CN" altLang="zh-CN" dirty="0" smtClean="0"/>
              <a:t>如果此列表中没有元素，则返回</a:t>
            </a:r>
            <a:r>
              <a:rPr lang="en-US" altLang="zh-CN" dirty="0" smtClean="0"/>
              <a:t>true</a:t>
            </a:r>
            <a:endParaRPr lang="zh-CN" altLang="zh-CN" dirty="0" smtClean="0"/>
          </a:p>
          <a:p>
            <a:pPr>
              <a:lnSpc>
                <a:spcPts val="2800"/>
              </a:lnSpc>
              <a:buFont typeface="Arial" pitchFamily="34" charset="0"/>
              <a:buChar char="•"/>
            </a:pPr>
            <a:r>
              <a:rPr lang="en-US" altLang="zh-CN" dirty="0" smtClean="0"/>
              <a:t>public </a:t>
            </a:r>
            <a:r>
              <a:rPr lang="en-US" altLang="zh-CN" dirty="0" err="1" smtClean="0"/>
              <a:t>boolean</a:t>
            </a:r>
            <a:r>
              <a:rPr lang="en-US" altLang="zh-CN" dirty="0" smtClean="0"/>
              <a:t> contains(Object </a:t>
            </a:r>
            <a:r>
              <a:rPr lang="en-US" altLang="zh-CN" dirty="0" err="1" smtClean="0"/>
              <a:t>obj</a:t>
            </a:r>
            <a:r>
              <a:rPr lang="en-US" altLang="zh-CN" dirty="0" smtClean="0"/>
              <a:t>) //</a:t>
            </a:r>
            <a:r>
              <a:rPr lang="zh-CN" altLang="zh-CN" dirty="0" smtClean="0"/>
              <a:t>如果列表中包含指定的元素，则返回</a:t>
            </a:r>
            <a:r>
              <a:rPr lang="en-US" altLang="zh-CN" dirty="0" smtClean="0"/>
              <a:t>true</a:t>
            </a:r>
            <a:endParaRPr lang="zh-CN" altLang="zh-CN" dirty="0" smtClean="0"/>
          </a:p>
          <a:p>
            <a:pPr>
              <a:lnSpc>
                <a:spcPts val="2800"/>
              </a:lnSpc>
              <a:buFont typeface="Arial" pitchFamily="34" charset="0"/>
              <a:buChar char="•"/>
            </a:pPr>
            <a:r>
              <a:rPr lang="en-US" altLang="zh-CN" dirty="0" smtClean="0"/>
              <a:t>public </a:t>
            </a:r>
            <a:r>
              <a:rPr lang="en-US" altLang="zh-CN" dirty="0" err="1" smtClean="0"/>
              <a:t>int</a:t>
            </a:r>
            <a:r>
              <a:rPr lang="en-US" altLang="zh-CN" dirty="0" smtClean="0"/>
              <a:t> </a:t>
            </a:r>
            <a:r>
              <a:rPr lang="en-US" altLang="zh-CN" dirty="0" err="1" smtClean="0"/>
              <a:t>indexOf</a:t>
            </a:r>
            <a:r>
              <a:rPr lang="en-US" altLang="zh-CN" dirty="0" smtClean="0"/>
              <a:t>(Object </a:t>
            </a:r>
            <a:r>
              <a:rPr lang="en-US" altLang="zh-CN" dirty="0" err="1" smtClean="0"/>
              <a:t>obj</a:t>
            </a:r>
            <a:r>
              <a:rPr lang="en-US" altLang="zh-CN" dirty="0" smtClean="0"/>
              <a:t>) //</a:t>
            </a:r>
            <a:r>
              <a:rPr lang="zh-CN" altLang="zh-CN" dirty="0" smtClean="0"/>
              <a:t>返回此列表中第一次出现的指定元素的索引，如果列表不包含该元素，则返回</a:t>
            </a:r>
            <a:r>
              <a:rPr lang="en-US" altLang="zh-CN" dirty="0" smtClean="0"/>
              <a:t>-1</a:t>
            </a:r>
            <a:endParaRPr lang="zh-CN" altLang="zh-CN" dirty="0" smtClean="0"/>
          </a:p>
          <a:p>
            <a:pPr>
              <a:lnSpc>
                <a:spcPts val="2800"/>
              </a:lnSpc>
              <a:buFont typeface="Arial" pitchFamily="34" charset="0"/>
              <a:buChar char="•"/>
            </a:pPr>
            <a:r>
              <a:rPr lang="en-US" altLang="zh-CN" dirty="0" smtClean="0"/>
              <a:t>public </a:t>
            </a:r>
            <a:r>
              <a:rPr lang="en-US" altLang="zh-CN" dirty="0" err="1" smtClean="0"/>
              <a:t>int</a:t>
            </a:r>
            <a:r>
              <a:rPr lang="en-US" altLang="zh-CN" dirty="0" smtClean="0"/>
              <a:t> </a:t>
            </a:r>
            <a:r>
              <a:rPr lang="en-US" altLang="zh-CN" dirty="0" err="1" smtClean="0"/>
              <a:t>lastIndexOf</a:t>
            </a:r>
            <a:r>
              <a:rPr lang="en-US" altLang="zh-CN" dirty="0" smtClean="0"/>
              <a:t>(Object </a:t>
            </a:r>
            <a:r>
              <a:rPr lang="en-US" altLang="zh-CN" dirty="0" err="1" smtClean="0"/>
              <a:t>obj</a:t>
            </a:r>
            <a:r>
              <a:rPr lang="en-US" altLang="zh-CN" dirty="0" smtClean="0"/>
              <a:t>) //</a:t>
            </a:r>
            <a:r>
              <a:rPr lang="zh-CN" altLang="zh-CN" dirty="0" smtClean="0"/>
              <a:t>返回此列表中最后出现的指定元素的索引，如果列表不包含该元素，则返回</a:t>
            </a:r>
            <a:r>
              <a:rPr lang="en-US" altLang="zh-CN" dirty="0" smtClean="0"/>
              <a:t>-1</a:t>
            </a:r>
            <a:endParaRPr lang="zh-CN" altLang="zh-CN" dirty="0" smtClean="0"/>
          </a:p>
          <a:p>
            <a:pPr>
              <a:lnSpc>
                <a:spcPts val="2800"/>
              </a:lnSpc>
              <a:buFont typeface="Arial" pitchFamily="34" charset="0"/>
              <a:buChar char="•"/>
            </a:pPr>
            <a:r>
              <a:rPr lang="en-US" altLang="zh-CN" dirty="0" smtClean="0"/>
              <a:t>public Object get(</a:t>
            </a:r>
            <a:r>
              <a:rPr lang="en-US" altLang="zh-CN" dirty="0" err="1" smtClean="0"/>
              <a:t>int</a:t>
            </a:r>
            <a:r>
              <a:rPr lang="en-US" altLang="zh-CN" dirty="0" smtClean="0"/>
              <a:t> index) //</a:t>
            </a:r>
            <a:r>
              <a:rPr lang="zh-CN" altLang="zh-CN" dirty="0" smtClean="0"/>
              <a:t>获取指定位置的元素</a:t>
            </a:r>
          </a:p>
          <a:p>
            <a:pPr>
              <a:lnSpc>
                <a:spcPts val="2800"/>
              </a:lnSpc>
              <a:buFont typeface="Arial" pitchFamily="34" charset="0"/>
              <a:buChar char="•"/>
            </a:pPr>
            <a:r>
              <a:rPr lang="en-US" altLang="zh-CN" dirty="0" smtClean="0"/>
              <a:t>public Object set(</a:t>
            </a:r>
            <a:r>
              <a:rPr lang="en-US" altLang="zh-CN" dirty="0" err="1" smtClean="0"/>
              <a:t>int</a:t>
            </a:r>
            <a:r>
              <a:rPr lang="en-US" altLang="zh-CN" dirty="0" smtClean="0"/>
              <a:t> index</a:t>
            </a:r>
            <a:r>
              <a:rPr lang="zh-CN" altLang="zh-CN" dirty="0" smtClean="0"/>
              <a:t>，</a:t>
            </a:r>
            <a:r>
              <a:rPr lang="en-US" altLang="zh-CN" dirty="0" smtClean="0"/>
              <a:t>Object </a:t>
            </a:r>
            <a:r>
              <a:rPr lang="en-US" altLang="zh-CN" dirty="0" err="1" smtClean="0"/>
              <a:t>obj</a:t>
            </a:r>
            <a:r>
              <a:rPr lang="en-US" altLang="zh-CN" dirty="0" smtClean="0"/>
              <a:t>) //</a:t>
            </a:r>
            <a:r>
              <a:rPr lang="zh-CN" altLang="zh-CN" dirty="0" smtClean="0"/>
              <a:t>用指定的元素替代此列表中指定位置上的元素</a:t>
            </a:r>
          </a:p>
          <a:p>
            <a:pPr>
              <a:lnSpc>
                <a:spcPts val="2800"/>
              </a:lnSpc>
              <a:buFont typeface="Arial" pitchFamily="34" charset="0"/>
              <a:buChar char="•"/>
            </a:pPr>
            <a:r>
              <a:rPr lang="en-US" altLang="zh-CN" dirty="0" smtClean="0"/>
              <a:t>public Object[] </a:t>
            </a:r>
            <a:r>
              <a:rPr lang="en-US" altLang="zh-CN" dirty="0" err="1" smtClean="0"/>
              <a:t>toArray</a:t>
            </a:r>
            <a:r>
              <a:rPr lang="en-US" altLang="zh-CN" dirty="0" smtClean="0"/>
              <a:t>() //</a:t>
            </a:r>
            <a:r>
              <a:rPr lang="zh-CN" altLang="zh-CN" dirty="0" smtClean="0"/>
              <a:t>把此列表中的元素复制到一个新的数组中</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 </a:t>
            </a:r>
            <a:r>
              <a:rPr lang="zh-CN" altLang="zh-CN" sz="2400" b="1" dirty="0" smtClean="0">
                <a:solidFill>
                  <a:schemeClr val="bg1"/>
                </a:solidFill>
                <a:latin typeface="微软雅黑" panose="020B0503020204020204" pitchFamily="34" charset="-122"/>
                <a:ea typeface="微软雅黑" panose="020B0503020204020204" pitchFamily="34" charset="-122"/>
              </a:rPr>
              <a:t>线性表</a:t>
            </a:r>
            <a:r>
              <a:rPr lang="zh-CN" altLang="zh-CN" sz="2400" b="1" dirty="0" smtClean="0">
                <a:solidFill>
                  <a:schemeClr val="bg1"/>
                </a:solidFill>
                <a:latin typeface="微软雅黑" panose="020B0503020204020204" pitchFamily="34" charset="-122"/>
                <a:ea typeface="微软雅黑" panose="020B0503020204020204" pitchFamily="34" charset="-122"/>
              </a:rPr>
              <a:t>的链式存储结构及运算</a:t>
            </a:r>
            <a:r>
              <a:rPr lang="zh-CN" altLang="zh-CN" sz="2400" b="1" dirty="0" smtClean="0">
                <a:solidFill>
                  <a:schemeClr val="bg1"/>
                </a:solidFill>
                <a:latin typeface="微软雅黑" panose="020B0503020204020204" pitchFamily="34" charset="-122"/>
                <a:ea typeface="微软雅黑" panose="020B0503020204020204" pitchFamily="34" charset="-122"/>
              </a:rPr>
              <a:t>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27" name="Rectangle 3"/>
          <p:cNvSpPr>
            <a:spLocks noChangeArrowheads="1"/>
          </p:cNvSpPr>
          <p:nvPr/>
        </p:nvSpPr>
        <p:spPr bwMode="auto">
          <a:xfrm>
            <a:off x="222504" y="866227"/>
            <a:ext cx="8580120" cy="875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dirty="0" smtClean="0"/>
              <a:t>【学习任务】</a:t>
            </a:r>
            <a:endParaRPr lang="en-US" altLang="zh-CN" dirty="0" smtClean="0"/>
          </a:p>
          <a:p>
            <a:pPr>
              <a:lnSpc>
                <a:spcPct val="150000"/>
              </a:lnSpc>
            </a:pPr>
            <a:r>
              <a:rPr lang="en-US" altLang="zh-CN" dirty="0" smtClean="0"/>
              <a:t> </a:t>
            </a:r>
            <a:r>
              <a:rPr lang="en-US" altLang="zh-CN" dirty="0" smtClean="0"/>
              <a:t>  </a:t>
            </a:r>
            <a:r>
              <a:rPr lang="zh-CN" altLang="zh-CN" dirty="0" smtClean="0"/>
              <a:t>理解</a:t>
            </a:r>
            <a:r>
              <a:rPr lang="zh-CN" altLang="zh-CN" dirty="0" smtClean="0"/>
              <a:t>线性表在链式存储结构下的特点，掌握链表的表示、相关算法及程序实现</a:t>
            </a:r>
            <a:endParaRPr lang="zh-CN" altLang="zh-CN" dirty="0"/>
          </a:p>
        </p:txBody>
      </p:sp>
      <p:sp>
        <p:nvSpPr>
          <p:cNvPr id="63" name="矩形 62"/>
          <p:cNvSpPr/>
          <p:nvPr/>
        </p:nvSpPr>
        <p:spPr>
          <a:xfrm>
            <a:off x="396240" y="4002685"/>
            <a:ext cx="8260080" cy="1338828"/>
          </a:xfrm>
          <a:prstGeom prst="rect">
            <a:avLst/>
          </a:prstGeom>
        </p:spPr>
        <p:txBody>
          <a:bodyPr wrap="square">
            <a:spAutoFit/>
          </a:bodyPr>
          <a:lstStyle/>
          <a:p>
            <a:pPr>
              <a:lnSpc>
                <a:spcPct val="150000"/>
              </a:lnSpc>
            </a:pPr>
            <a:r>
              <a:rPr lang="en-US" altLang="zh-CN" dirty="0" smtClean="0"/>
              <a:t>          </a:t>
            </a:r>
            <a:r>
              <a:rPr lang="zh-CN" altLang="zh-CN" dirty="0" smtClean="0"/>
              <a:t>线性表</a:t>
            </a:r>
            <a:r>
              <a:rPr lang="zh-CN" altLang="zh-CN" dirty="0" smtClean="0"/>
              <a:t>的链式存储结构是指用一组任意的存储单元（可以连续，也可以不连续）存储线性表的数据元素。用链式存储的线性表简称为链表（</a:t>
            </a:r>
            <a:r>
              <a:rPr lang="en-US" altLang="zh-CN" dirty="0" smtClean="0"/>
              <a:t>Linked List</a:t>
            </a:r>
            <a:r>
              <a:rPr lang="zh-CN" altLang="zh-CN" dirty="0" smtClean="0"/>
              <a:t>）。根据链表结点的不同结构，链表分为单链表、循环链表和双链表</a:t>
            </a:r>
            <a:endParaRPr lang="zh-CN" altLang="en-US" dirty="0"/>
          </a:p>
        </p:txBody>
      </p:sp>
      <p:sp>
        <p:nvSpPr>
          <p:cNvPr id="64" name="矩形 63"/>
          <p:cNvSpPr/>
          <p:nvPr/>
        </p:nvSpPr>
        <p:spPr>
          <a:xfrm>
            <a:off x="445008" y="5564231"/>
            <a:ext cx="8272272" cy="923330"/>
          </a:xfrm>
          <a:prstGeom prst="rect">
            <a:avLst/>
          </a:prstGeom>
        </p:spPr>
        <p:txBody>
          <a:bodyPr wrap="square">
            <a:spAutoFit/>
          </a:bodyPr>
          <a:lstStyle/>
          <a:p>
            <a:pPr>
              <a:lnSpc>
                <a:spcPct val="150000"/>
              </a:lnSpc>
            </a:pPr>
            <a:r>
              <a:rPr lang="en-US" altLang="zh-CN" dirty="0" smtClean="0"/>
              <a:t>         </a:t>
            </a:r>
            <a:r>
              <a:rPr lang="zh-CN" altLang="zh-CN" dirty="0" smtClean="0"/>
              <a:t>链式</a:t>
            </a:r>
            <a:r>
              <a:rPr lang="zh-CN" altLang="zh-CN" dirty="0" smtClean="0"/>
              <a:t>存储是最常用的存储方式之一，它不仅可用来表示线性表，而且可用来表示各种非线性的数据结构。</a:t>
            </a:r>
            <a:endParaRPr lang="zh-CN" altLang="zh-CN" dirty="0"/>
          </a:p>
        </p:txBody>
      </p:sp>
      <p:sp>
        <p:nvSpPr>
          <p:cNvPr id="65" name="矩形 64"/>
          <p:cNvSpPr/>
          <p:nvPr/>
        </p:nvSpPr>
        <p:spPr>
          <a:xfrm>
            <a:off x="426720" y="1777645"/>
            <a:ext cx="8485632" cy="2169825"/>
          </a:xfrm>
          <a:prstGeom prst="rect">
            <a:avLst/>
          </a:prstGeom>
        </p:spPr>
        <p:txBody>
          <a:bodyPr wrap="square">
            <a:spAutoFit/>
          </a:bodyPr>
          <a:lstStyle/>
          <a:p>
            <a:pPr>
              <a:lnSpc>
                <a:spcPct val="150000"/>
              </a:lnSpc>
            </a:pPr>
            <a:r>
              <a:rPr lang="zh-CN" altLang="en-US" dirty="0" smtClean="0"/>
              <a:t> </a:t>
            </a:r>
            <a:r>
              <a:rPr lang="zh-CN" altLang="en-US" dirty="0" smtClean="0"/>
              <a:t>       </a:t>
            </a:r>
            <a:r>
              <a:rPr lang="zh-CN" altLang="zh-CN" dirty="0" smtClean="0"/>
              <a:t>线性表</a:t>
            </a:r>
            <a:r>
              <a:rPr lang="zh-CN" altLang="zh-CN" dirty="0" smtClean="0"/>
              <a:t>的顺序存储结构的特点是逻辑关系上相邻的两个元素在物理位置上也相邻，因此，可以随机地、快速地存取表中任一元素。然而，顺序存储结构在插入和删除运算中可能需要大量移动元素，而且在程序编译前就规定好数组元素的多少</a:t>
            </a:r>
            <a:r>
              <a:rPr lang="en-US" altLang="zh-CN" dirty="0" smtClean="0"/>
              <a:t>(</a:t>
            </a:r>
            <a:r>
              <a:rPr lang="zh-CN" altLang="zh-CN" dirty="0" smtClean="0"/>
              <a:t>即数组长度</a:t>
            </a:r>
            <a:r>
              <a:rPr lang="en-US" altLang="zh-CN" dirty="0" smtClean="0"/>
              <a:t>)</a:t>
            </a:r>
            <a:r>
              <a:rPr lang="zh-CN" altLang="zh-CN" dirty="0" smtClean="0"/>
              <a:t>，事先难估计，多了造成浪费存储空间，少了不够用。为了解决顺序表遇到的这些困难，本节将讨论线性表的另外一种存储结构——链式存储结构。</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2.4.1 </a:t>
            </a:r>
            <a:r>
              <a:rPr lang="zh-CN" altLang="en-US" sz="2400" b="1" dirty="0" smtClean="0">
                <a:solidFill>
                  <a:schemeClr val="bg1"/>
                </a:solidFill>
                <a:latin typeface="微软雅黑" panose="020B0503020204020204" pitchFamily="34" charset="-122"/>
                <a:ea typeface="微软雅黑" panose="020B0503020204020204" pitchFamily="34" charset="-122"/>
              </a:rPr>
              <a:t>单链表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27" name="Rectangle 3"/>
          <p:cNvSpPr>
            <a:spLocks noChangeArrowheads="1"/>
          </p:cNvSpPr>
          <p:nvPr/>
        </p:nvSpPr>
        <p:spPr bwMode="auto">
          <a:xfrm>
            <a:off x="222504" y="1073977"/>
            <a:ext cx="8580120" cy="4603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b="1" dirty="0" smtClean="0"/>
              <a:t>单链表的存储结构</a:t>
            </a:r>
            <a:endParaRPr lang="zh-CN" altLang="zh-CN" b="1" dirty="0"/>
          </a:p>
        </p:txBody>
      </p:sp>
      <p:sp>
        <p:nvSpPr>
          <p:cNvPr id="65" name="矩形 64"/>
          <p:cNvSpPr/>
          <p:nvPr/>
        </p:nvSpPr>
        <p:spPr>
          <a:xfrm>
            <a:off x="426720" y="1777645"/>
            <a:ext cx="8485632" cy="3831818"/>
          </a:xfrm>
          <a:prstGeom prst="rect">
            <a:avLst/>
          </a:prstGeom>
        </p:spPr>
        <p:txBody>
          <a:bodyPr wrap="square">
            <a:spAutoFit/>
          </a:bodyPr>
          <a:lstStyle/>
          <a:p>
            <a:pPr>
              <a:lnSpc>
                <a:spcPct val="150000"/>
              </a:lnSpc>
            </a:pPr>
            <a:r>
              <a:rPr lang="zh-CN" altLang="zh-CN" dirty="0" smtClean="0"/>
              <a:t>单链表的结点结构如</a:t>
            </a:r>
            <a:r>
              <a:rPr lang="zh-CN" altLang="zh-CN" dirty="0" smtClean="0"/>
              <a:t>图所</a:t>
            </a:r>
            <a:r>
              <a:rPr lang="zh-CN" altLang="zh-CN" dirty="0" smtClean="0"/>
              <a:t>示</a:t>
            </a:r>
            <a:r>
              <a:rPr lang="zh-CN" altLang="zh-CN" dirty="0" smtClean="0"/>
              <a:t>。</a:t>
            </a: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endParaRPr lang="zh-CN" altLang="zh-CN" dirty="0" smtClean="0"/>
          </a:p>
          <a:p>
            <a:pPr>
              <a:lnSpc>
                <a:spcPct val="150000"/>
              </a:lnSpc>
            </a:pPr>
            <a:r>
              <a:rPr lang="en-US" altLang="zh-CN" dirty="0" smtClean="0"/>
              <a:t> </a:t>
            </a:r>
            <a:r>
              <a:rPr lang="en-US" altLang="zh-CN" dirty="0" smtClean="0"/>
              <a:t>data</a:t>
            </a:r>
            <a:r>
              <a:rPr lang="zh-CN" altLang="zh-CN" dirty="0" smtClean="0"/>
              <a:t>域——存放结点值的数据域。</a:t>
            </a:r>
          </a:p>
          <a:p>
            <a:pPr>
              <a:lnSpc>
                <a:spcPct val="150000"/>
              </a:lnSpc>
            </a:pPr>
            <a:r>
              <a:rPr lang="en-US" altLang="zh-CN" dirty="0" smtClean="0"/>
              <a:t>next</a:t>
            </a:r>
            <a:r>
              <a:rPr lang="zh-CN" altLang="zh-CN" dirty="0" smtClean="0"/>
              <a:t>域——存放结点的直接后继的地址（位置）的指针域（链域）。</a:t>
            </a:r>
          </a:p>
          <a:p>
            <a:pPr>
              <a:lnSpc>
                <a:spcPct val="150000"/>
              </a:lnSpc>
            </a:pPr>
            <a:r>
              <a:rPr lang="zh-CN" altLang="zh-CN" dirty="0" smtClean="0"/>
              <a:t>单链表中每个结点的存储地址是存放在其前趋结点</a:t>
            </a:r>
            <a:r>
              <a:rPr lang="en-US" altLang="zh-CN" dirty="0" smtClean="0"/>
              <a:t>next</a:t>
            </a:r>
            <a:r>
              <a:rPr lang="zh-CN" altLang="zh-CN" dirty="0" smtClean="0"/>
              <a:t>域中，而开始结点无前趋，故应设头指针</a:t>
            </a:r>
            <a:r>
              <a:rPr lang="en-US" altLang="zh-CN" dirty="0" smtClean="0"/>
              <a:t>head</a:t>
            </a:r>
            <a:r>
              <a:rPr lang="zh-CN" altLang="zh-CN" dirty="0" smtClean="0"/>
              <a:t>指向开始结点。终端结点无后继，故指针域为空，用∧或</a:t>
            </a:r>
            <a:r>
              <a:rPr lang="en-US" altLang="zh-CN" dirty="0" smtClean="0"/>
              <a:t>null</a:t>
            </a:r>
            <a:r>
              <a:rPr lang="zh-CN" altLang="zh-CN" dirty="0" smtClean="0"/>
              <a:t>表示。</a:t>
            </a:r>
            <a:endParaRPr lang="zh-CN" altLang="en-US" dirty="0"/>
          </a:p>
        </p:txBody>
      </p:sp>
      <p:pic>
        <p:nvPicPr>
          <p:cNvPr id="92162" name="Picture 2"/>
          <p:cNvPicPr>
            <a:picLocks noChangeAspect="1" noChangeArrowheads="1"/>
          </p:cNvPicPr>
          <p:nvPr/>
        </p:nvPicPr>
        <p:blipFill>
          <a:blip r:embed="rId3" cstate="print"/>
          <a:srcRect/>
          <a:stretch>
            <a:fillRect/>
          </a:stretch>
        </p:blipFill>
        <p:spPr bwMode="auto">
          <a:xfrm>
            <a:off x="2663951" y="2323718"/>
            <a:ext cx="4565063" cy="91935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2.4.1 </a:t>
            </a:r>
            <a:r>
              <a:rPr lang="zh-CN" altLang="en-US" sz="2400" b="1" dirty="0" smtClean="0">
                <a:solidFill>
                  <a:schemeClr val="bg1"/>
                </a:solidFill>
                <a:latin typeface="微软雅黑" panose="020B0503020204020204" pitchFamily="34" charset="-122"/>
                <a:ea typeface="微软雅黑" panose="020B0503020204020204" pitchFamily="34" charset="-122"/>
              </a:rPr>
              <a:t>单链表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27" name="Rectangle 3"/>
          <p:cNvSpPr>
            <a:spLocks noChangeArrowheads="1"/>
          </p:cNvSpPr>
          <p:nvPr/>
        </p:nvSpPr>
        <p:spPr bwMode="auto">
          <a:xfrm>
            <a:off x="246888" y="973198"/>
            <a:ext cx="858012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b="1" dirty="0" smtClean="0"/>
              <a:t>单链表的类定义如下：</a:t>
            </a:r>
          </a:p>
        </p:txBody>
      </p:sp>
      <p:sp>
        <p:nvSpPr>
          <p:cNvPr id="65" name="矩形 64"/>
          <p:cNvSpPr/>
          <p:nvPr/>
        </p:nvSpPr>
        <p:spPr>
          <a:xfrm>
            <a:off x="256032" y="1286649"/>
            <a:ext cx="8485632" cy="5632311"/>
          </a:xfrm>
          <a:prstGeom prst="rect">
            <a:avLst/>
          </a:prstGeom>
        </p:spPr>
        <p:txBody>
          <a:bodyPr wrap="square">
            <a:spAutoFit/>
          </a:bodyPr>
          <a:lstStyle/>
          <a:p>
            <a:r>
              <a:rPr lang="en-US" altLang="zh-CN" b="1" dirty="0" smtClean="0"/>
              <a:t>public</a:t>
            </a:r>
            <a:r>
              <a:rPr lang="en-US" altLang="zh-CN" dirty="0" smtClean="0"/>
              <a:t> </a:t>
            </a:r>
            <a:r>
              <a:rPr lang="en-US" altLang="zh-CN" b="1" dirty="0" smtClean="0"/>
              <a:t>class</a:t>
            </a:r>
            <a:r>
              <a:rPr lang="en-US" altLang="zh-CN" dirty="0" smtClean="0"/>
              <a:t> </a:t>
            </a:r>
            <a:r>
              <a:rPr lang="en-US" altLang="zh-CN" dirty="0" err="1" smtClean="0"/>
              <a:t>LinkedList</a:t>
            </a:r>
            <a:r>
              <a:rPr lang="en-US" altLang="zh-CN" dirty="0" smtClean="0"/>
              <a:t> {</a:t>
            </a:r>
            <a:endParaRPr lang="zh-CN" altLang="zh-CN" dirty="0" smtClean="0"/>
          </a:p>
          <a:p>
            <a:r>
              <a:rPr lang="en-US" altLang="zh-CN" dirty="0" smtClean="0"/>
              <a:t>    </a:t>
            </a:r>
            <a:r>
              <a:rPr lang="en-US" altLang="zh-CN" b="1" dirty="0" smtClean="0"/>
              <a:t>private</a:t>
            </a:r>
            <a:r>
              <a:rPr lang="en-US" altLang="zh-CN" dirty="0" smtClean="0"/>
              <a:t> </a:t>
            </a:r>
            <a:r>
              <a:rPr lang="en-US" altLang="zh-CN" b="1" dirty="0" err="1" smtClean="0"/>
              <a:t>int</a:t>
            </a:r>
            <a:r>
              <a:rPr lang="en-US" altLang="zh-CN" dirty="0" smtClean="0"/>
              <a:t> data; //</a:t>
            </a:r>
            <a:r>
              <a:rPr lang="zh-CN" altLang="zh-CN" dirty="0" smtClean="0"/>
              <a:t>数据域，可根据实际情况修改</a:t>
            </a:r>
          </a:p>
          <a:p>
            <a:r>
              <a:rPr lang="en-US" altLang="zh-CN" dirty="0" smtClean="0"/>
              <a:t>    </a:t>
            </a:r>
            <a:r>
              <a:rPr lang="en-US" altLang="zh-CN" b="1" dirty="0" smtClean="0"/>
              <a:t>private</a:t>
            </a:r>
            <a:r>
              <a:rPr lang="en-US" altLang="zh-CN" dirty="0" smtClean="0"/>
              <a:t> </a:t>
            </a:r>
            <a:r>
              <a:rPr lang="en-US" altLang="zh-CN" dirty="0" err="1" smtClean="0"/>
              <a:t>LinkedList</a:t>
            </a:r>
            <a:r>
              <a:rPr lang="en-US" altLang="zh-CN" dirty="0" smtClean="0"/>
              <a:t> next; //</a:t>
            </a:r>
            <a:r>
              <a:rPr lang="zh-CN" altLang="zh-CN" dirty="0" smtClean="0"/>
              <a:t>指针域，存放当前元素直接后继元素的地址</a:t>
            </a:r>
          </a:p>
          <a:p>
            <a:r>
              <a:rPr lang="en-US" altLang="zh-CN" dirty="0" smtClean="0"/>
              <a:t>    </a:t>
            </a:r>
            <a:r>
              <a:rPr lang="en-US" altLang="zh-CN" b="1" dirty="0" smtClean="0"/>
              <a:t>private</a:t>
            </a:r>
            <a:r>
              <a:rPr lang="en-US" altLang="zh-CN" dirty="0" smtClean="0"/>
              <a:t> </a:t>
            </a:r>
            <a:r>
              <a:rPr lang="en-US" altLang="zh-CN" dirty="0" err="1" smtClean="0"/>
              <a:t>LinkedList</a:t>
            </a:r>
            <a:r>
              <a:rPr lang="en-US" altLang="zh-CN" dirty="0" smtClean="0"/>
              <a:t> head; //</a:t>
            </a:r>
            <a:r>
              <a:rPr lang="zh-CN" altLang="zh-CN" dirty="0" smtClean="0"/>
              <a:t>链表头指针</a:t>
            </a:r>
          </a:p>
          <a:p>
            <a:r>
              <a:rPr lang="en-US" altLang="zh-CN" dirty="0" smtClean="0"/>
              <a:t>    </a:t>
            </a:r>
            <a:r>
              <a:rPr lang="en-US" altLang="zh-CN" b="1" dirty="0" smtClean="0"/>
              <a:t>public</a:t>
            </a:r>
            <a:r>
              <a:rPr lang="en-US" altLang="zh-CN" dirty="0" smtClean="0"/>
              <a:t> </a:t>
            </a:r>
            <a:r>
              <a:rPr lang="en-US" altLang="zh-CN" dirty="0" err="1" smtClean="0"/>
              <a:t>LinkedList</a:t>
            </a:r>
            <a:r>
              <a:rPr lang="en-US" altLang="zh-CN" dirty="0" smtClean="0"/>
              <a:t>() { //</a:t>
            </a:r>
            <a:r>
              <a:rPr lang="zh-CN" altLang="zh-CN" dirty="0" smtClean="0"/>
              <a:t>构造方法</a:t>
            </a:r>
          </a:p>
          <a:p>
            <a:r>
              <a:rPr lang="en-US" altLang="zh-CN" dirty="0" smtClean="0"/>
              <a:t>    }</a:t>
            </a:r>
            <a:endParaRPr lang="zh-CN" altLang="zh-CN" dirty="0" smtClean="0"/>
          </a:p>
          <a:p>
            <a:r>
              <a:rPr lang="en-US" altLang="zh-CN" dirty="0" smtClean="0"/>
              <a:t>    //</a:t>
            </a:r>
            <a:r>
              <a:rPr lang="zh-CN" altLang="zh-CN" dirty="0" smtClean="0"/>
              <a:t>成员方法</a:t>
            </a:r>
          </a:p>
          <a:p>
            <a:r>
              <a:rPr lang="en-US" altLang="zh-CN" b="1" dirty="0" smtClean="0"/>
              <a:t>    public</a:t>
            </a:r>
            <a:r>
              <a:rPr lang="en-US" altLang="zh-CN" dirty="0" smtClean="0"/>
              <a:t> </a:t>
            </a:r>
            <a:r>
              <a:rPr lang="en-US" altLang="zh-CN" b="1" dirty="0" err="1" smtClean="0"/>
              <a:t>int</a:t>
            </a:r>
            <a:r>
              <a:rPr lang="en-US" altLang="zh-CN" dirty="0" smtClean="0"/>
              <a:t> </a:t>
            </a:r>
            <a:r>
              <a:rPr lang="en-US" altLang="zh-CN" dirty="0" err="1" smtClean="0"/>
              <a:t>getData</a:t>
            </a:r>
            <a:r>
              <a:rPr lang="en-US" altLang="zh-CN" dirty="0" smtClean="0"/>
              <a:t>() {</a:t>
            </a:r>
            <a:endParaRPr lang="zh-CN" altLang="zh-CN" dirty="0" smtClean="0"/>
          </a:p>
          <a:p>
            <a:r>
              <a:rPr lang="en-US" altLang="zh-CN" dirty="0" smtClean="0"/>
              <a:t>        </a:t>
            </a:r>
            <a:r>
              <a:rPr lang="en-US" altLang="zh-CN" b="1" dirty="0" smtClean="0"/>
              <a:t>return</a:t>
            </a:r>
            <a:r>
              <a:rPr lang="en-US" altLang="zh-CN" dirty="0" smtClean="0"/>
              <a:t> data;</a:t>
            </a:r>
            <a:endParaRPr lang="zh-CN" altLang="zh-CN" dirty="0" smtClean="0"/>
          </a:p>
          <a:p>
            <a:r>
              <a:rPr lang="en-US" altLang="zh-CN" dirty="0" smtClean="0"/>
              <a:t>    }</a:t>
            </a:r>
            <a:endParaRPr lang="zh-CN" altLang="zh-CN" dirty="0" smtClean="0"/>
          </a:p>
          <a:p>
            <a:r>
              <a:rPr lang="en-US" altLang="zh-CN" dirty="0" smtClean="0"/>
              <a:t>    </a:t>
            </a:r>
            <a:r>
              <a:rPr lang="en-US" altLang="zh-CN" b="1" dirty="0" smtClean="0"/>
              <a:t>public</a:t>
            </a:r>
            <a:r>
              <a:rPr lang="en-US" altLang="zh-CN" dirty="0" smtClean="0"/>
              <a:t> </a:t>
            </a:r>
            <a:r>
              <a:rPr lang="en-US" altLang="zh-CN" b="1" dirty="0" smtClean="0"/>
              <a:t>void</a:t>
            </a:r>
            <a:r>
              <a:rPr lang="en-US" altLang="zh-CN" dirty="0" smtClean="0"/>
              <a:t> </a:t>
            </a:r>
            <a:r>
              <a:rPr lang="en-US" altLang="zh-CN" dirty="0" err="1" smtClean="0"/>
              <a:t>setData</a:t>
            </a:r>
            <a:r>
              <a:rPr lang="en-US" altLang="zh-CN" dirty="0" smtClean="0"/>
              <a:t>(</a:t>
            </a:r>
            <a:r>
              <a:rPr lang="en-US" altLang="zh-CN" b="1" dirty="0" err="1" smtClean="0"/>
              <a:t>int</a:t>
            </a:r>
            <a:r>
              <a:rPr lang="en-US" altLang="zh-CN" dirty="0" smtClean="0"/>
              <a:t> data) {</a:t>
            </a:r>
            <a:endParaRPr lang="zh-CN" altLang="zh-CN" dirty="0" smtClean="0"/>
          </a:p>
          <a:p>
            <a:r>
              <a:rPr lang="en-US" altLang="zh-CN" dirty="0" smtClean="0"/>
              <a:t>        </a:t>
            </a:r>
            <a:r>
              <a:rPr lang="en-US" altLang="zh-CN" b="1" dirty="0" err="1" smtClean="0"/>
              <a:t>this</a:t>
            </a:r>
            <a:r>
              <a:rPr lang="en-US" altLang="zh-CN" dirty="0" err="1" smtClean="0"/>
              <a:t>.data</a:t>
            </a:r>
            <a:r>
              <a:rPr lang="en-US" altLang="zh-CN" dirty="0" smtClean="0"/>
              <a:t> = data;</a:t>
            </a:r>
            <a:endParaRPr lang="zh-CN" altLang="zh-CN" dirty="0" smtClean="0"/>
          </a:p>
          <a:p>
            <a:r>
              <a:rPr lang="en-US" altLang="zh-CN" dirty="0" smtClean="0"/>
              <a:t>    }</a:t>
            </a:r>
            <a:endParaRPr lang="zh-CN" altLang="zh-CN" dirty="0" smtClean="0"/>
          </a:p>
          <a:p>
            <a:r>
              <a:rPr lang="en-US" altLang="zh-CN" b="1" dirty="0" smtClean="0"/>
              <a:t>    public</a:t>
            </a:r>
            <a:r>
              <a:rPr lang="en-US" altLang="zh-CN" dirty="0" smtClean="0"/>
              <a:t> </a:t>
            </a:r>
            <a:r>
              <a:rPr lang="en-US" altLang="zh-CN" dirty="0" err="1" smtClean="0"/>
              <a:t>LinkedList</a:t>
            </a:r>
            <a:r>
              <a:rPr lang="en-US" altLang="zh-CN" dirty="0" smtClean="0"/>
              <a:t> </a:t>
            </a:r>
            <a:r>
              <a:rPr lang="en-US" altLang="zh-CN" dirty="0" err="1" smtClean="0"/>
              <a:t>getNext</a:t>
            </a:r>
            <a:r>
              <a:rPr lang="en-US" altLang="zh-CN" dirty="0" smtClean="0"/>
              <a:t>() {</a:t>
            </a:r>
            <a:endParaRPr lang="zh-CN" altLang="zh-CN" dirty="0" smtClean="0"/>
          </a:p>
          <a:p>
            <a:r>
              <a:rPr lang="en-US" altLang="zh-CN" dirty="0" smtClean="0"/>
              <a:t>        </a:t>
            </a:r>
            <a:r>
              <a:rPr lang="en-US" altLang="zh-CN" b="1" dirty="0" smtClean="0"/>
              <a:t>return</a:t>
            </a:r>
            <a:r>
              <a:rPr lang="en-US" altLang="zh-CN" dirty="0" smtClean="0"/>
              <a:t> next;</a:t>
            </a:r>
            <a:endParaRPr lang="zh-CN" altLang="zh-CN" dirty="0" smtClean="0"/>
          </a:p>
          <a:p>
            <a:r>
              <a:rPr lang="en-US" altLang="zh-CN" dirty="0" smtClean="0"/>
              <a:t>    }</a:t>
            </a:r>
            <a:endParaRPr lang="zh-CN" altLang="zh-CN" dirty="0" smtClean="0"/>
          </a:p>
          <a:p>
            <a:r>
              <a:rPr lang="en-US" altLang="zh-CN" dirty="0" smtClean="0"/>
              <a:t>    </a:t>
            </a:r>
            <a:r>
              <a:rPr lang="en-US" altLang="zh-CN" b="1" dirty="0" smtClean="0"/>
              <a:t>public</a:t>
            </a:r>
            <a:r>
              <a:rPr lang="en-US" altLang="zh-CN" dirty="0" smtClean="0"/>
              <a:t> </a:t>
            </a:r>
            <a:r>
              <a:rPr lang="en-US" altLang="zh-CN" b="1" dirty="0" smtClean="0"/>
              <a:t>void</a:t>
            </a:r>
            <a:r>
              <a:rPr lang="en-US" altLang="zh-CN" dirty="0" smtClean="0"/>
              <a:t> </a:t>
            </a:r>
            <a:r>
              <a:rPr lang="en-US" altLang="zh-CN" dirty="0" err="1" smtClean="0"/>
              <a:t>setNext</a:t>
            </a:r>
            <a:r>
              <a:rPr lang="en-US" altLang="zh-CN" dirty="0" smtClean="0"/>
              <a:t>(</a:t>
            </a:r>
            <a:r>
              <a:rPr lang="en-US" altLang="zh-CN" dirty="0" err="1" smtClean="0"/>
              <a:t>LinkedList</a:t>
            </a:r>
            <a:r>
              <a:rPr lang="en-US" altLang="zh-CN" dirty="0" smtClean="0"/>
              <a:t> next) {</a:t>
            </a:r>
            <a:endParaRPr lang="zh-CN" altLang="zh-CN" dirty="0" smtClean="0"/>
          </a:p>
          <a:p>
            <a:r>
              <a:rPr lang="en-US" altLang="zh-CN" dirty="0" smtClean="0"/>
              <a:t>        </a:t>
            </a:r>
            <a:r>
              <a:rPr lang="en-US" altLang="zh-CN" b="1" dirty="0" err="1" smtClean="0"/>
              <a:t>this</a:t>
            </a:r>
            <a:r>
              <a:rPr lang="en-US" altLang="zh-CN" dirty="0" err="1" smtClean="0"/>
              <a:t>.next</a:t>
            </a:r>
            <a:r>
              <a:rPr lang="en-US" altLang="zh-CN" dirty="0" smtClean="0"/>
              <a:t> = next;</a:t>
            </a:r>
            <a:endParaRPr lang="zh-CN" altLang="zh-CN" dirty="0" smtClean="0"/>
          </a:p>
          <a:p>
            <a:r>
              <a:rPr lang="en-US" altLang="zh-CN" dirty="0" smtClean="0"/>
              <a:t>    }</a:t>
            </a:r>
            <a:endParaRPr lang="zh-CN" altLang="zh-CN" dirty="0" smtClean="0"/>
          </a:p>
          <a:p>
            <a:r>
              <a:rPr lang="en-US" altLang="zh-CN" dirty="0" smtClean="0"/>
              <a:t>}</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2.4.1 </a:t>
            </a:r>
            <a:r>
              <a:rPr lang="zh-CN" altLang="en-US" sz="2400" b="1" dirty="0" smtClean="0">
                <a:solidFill>
                  <a:schemeClr val="bg1"/>
                </a:solidFill>
                <a:latin typeface="微软雅黑" panose="020B0503020204020204" pitchFamily="34" charset="-122"/>
                <a:ea typeface="微软雅黑" panose="020B0503020204020204" pitchFamily="34" charset="-122"/>
              </a:rPr>
              <a:t>单链表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27" name="Rectangle 3"/>
          <p:cNvSpPr>
            <a:spLocks noChangeArrowheads="1"/>
          </p:cNvSpPr>
          <p:nvPr/>
        </p:nvSpPr>
        <p:spPr bwMode="auto">
          <a:xfrm>
            <a:off x="246888" y="973198"/>
            <a:ext cx="858012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b="1" dirty="0" smtClean="0"/>
              <a:t>【例</a:t>
            </a:r>
            <a:r>
              <a:rPr lang="en-US" altLang="zh-CN" b="1" dirty="0" smtClean="0"/>
              <a:t>2.5</a:t>
            </a:r>
            <a:r>
              <a:rPr lang="zh-CN" altLang="zh-CN" b="1" dirty="0" smtClean="0"/>
              <a:t>】线性表（</a:t>
            </a:r>
            <a:r>
              <a:rPr lang="en-US" altLang="zh-CN" b="1" dirty="0" smtClean="0"/>
              <a:t>a</a:t>
            </a:r>
            <a:r>
              <a:rPr lang="en-US" altLang="zh-CN" b="1" baseline="-25000" dirty="0" smtClean="0"/>
              <a:t>1</a:t>
            </a:r>
            <a:r>
              <a:rPr lang="zh-CN" altLang="zh-CN" b="1" dirty="0" smtClean="0"/>
              <a:t>，</a:t>
            </a:r>
            <a:r>
              <a:rPr lang="en-US" altLang="zh-CN" b="1" dirty="0" smtClean="0"/>
              <a:t>a</a:t>
            </a:r>
            <a:r>
              <a:rPr lang="en-US" altLang="zh-CN" b="1" baseline="-25000" dirty="0" smtClean="0"/>
              <a:t>2</a:t>
            </a:r>
            <a:r>
              <a:rPr lang="zh-CN" altLang="zh-CN" b="1" dirty="0" smtClean="0"/>
              <a:t>，</a:t>
            </a:r>
            <a:r>
              <a:rPr lang="en-US" altLang="zh-CN" b="1" dirty="0" smtClean="0"/>
              <a:t>a</a:t>
            </a:r>
            <a:r>
              <a:rPr lang="en-US" altLang="zh-CN" b="1" baseline="-25000" dirty="0" smtClean="0"/>
              <a:t>3</a:t>
            </a:r>
            <a:r>
              <a:rPr lang="zh-CN" altLang="zh-CN" b="1" dirty="0" smtClean="0"/>
              <a:t>，</a:t>
            </a:r>
            <a:r>
              <a:rPr lang="en-US" altLang="zh-CN" b="1" dirty="0" smtClean="0"/>
              <a:t>a</a:t>
            </a:r>
            <a:r>
              <a:rPr lang="en-US" altLang="zh-CN" b="1" baseline="-25000" dirty="0" smtClean="0"/>
              <a:t>4</a:t>
            </a:r>
            <a:r>
              <a:rPr lang="zh-CN" altLang="zh-CN" b="1" dirty="0" smtClean="0"/>
              <a:t>，</a:t>
            </a:r>
            <a:r>
              <a:rPr lang="en-US" altLang="zh-CN" b="1" dirty="0" smtClean="0"/>
              <a:t>a</a:t>
            </a:r>
            <a:r>
              <a:rPr lang="en-US" altLang="zh-CN" b="1" baseline="-25000" dirty="0" smtClean="0"/>
              <a:t>5</a:t>
            </a:r>
            <a:r>
              <a:rPr lang="zh-CN" altLang="zh-CN" b="1" dirty="0" smtClean="0"/>
              <a:t>，</a:t>
            </a:r>
            <a:r>
              <a:rPr lang="en-US" altLang="zh-CN" b="1" dirty="0" smtClean="0"/>
              <a:t>a</a:t>
            </a:r>
            <a:r>
              <a:rPr lang="en-US" altLang="zh-CN" b="1" baseline="-25000" dirty="0" smtClean="0"/>
              <a:t>6</a:t>
            </a:r>
            <a:r>
              <a:rPr lang="zh-CN" altLang="zh-CN" b="1" dirty="0" smtClean="0"/>
              <a:t>）的单链表存储结构</a:t>
            </a:r>
            <a:r>
              <a:rPr lang="zh-CN" altLang="zh-CN" b="1" dirty="0" smtClean="0"/>
              <a:t>示意图</a:t>
            </a:r>
            <a:endParaRPr lang="zh-CN" altLang="zh-CN" b="1" dirty="0" smtClean="0"/>
          </a:p>
        </p:txBody>
      </p:sp>
      <p:pic>
        <p:nvPicPr>
          <p:cNvPr id="93186" name="Picture 2"/>
          <p:cNvPicPr>
            <a:picLocks noChangeAspect="1" noChangeArrowheads="1"/>
          </p:cNvPicPr>
          <p:nvPr/>
        </p:nvPicPr>
        <p:blipFill>
          <a:blip r:embed="rId3" cstate="print"/>
          <a:srcRect/>
          <a:stretch>
            <a:fillRect/>
          </a:stretch>
        </p:blipFill>
        <p:spPr bwMode="auto">
          <a:xfrm>
            <a:off x="2738246" y="1434846"/>
            <a:ext cx="3845433" cy="480148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2.4.1 </a:t>
            </a:r>
            <a:r>
              <a:rPr lang="zh-CN" altLang="en-US" sz="2400" b="1" dirty="0" smtClean="0">
                <a:solidFill>
                  <a:schemeClr val="bg1"/>
                </a:solidFill>
                <a:latin typeface="微软雅黑" panose="020B0503020204020204" pitchFamily="34" charset="-122"/>
                <a:ea typeface="微软雅黑" panose="020B0503020204020204" pitchFamily="34" charset="-122"/>
              </a:rPr>
              <a:t>单链表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207264" y="994041"/>
            <a:ext cx="8485632" cy="1338828"/>
          </a:xfrm>
          <a:prstGeom prst="rect">
            <a:avLst/>
          </a:prstGeom>
        </p:spPr>
        <p:txBody>
          <a:bodyPr wrap="square">
            <a:spAutoFit/>
          </a:bodyPr>
          <a:lstStyle/>
          <a:p>
            <a:pPr>
              <a:lnSpc>
                <a:spcPct val="150000"/>
              </a:lnSpc>
            </a:pPr>
            <a:r>
              <a:rPr lang="en-US" altLang="zh-CN" dirty="0" smtClean="0"/>
              <a:t>         </a:t>
            </a:r>
            <a:r>
              <a:rPr lang="zh-CN" altLang="zh-CN" dirty="0" smtClean="0"/>
              <a:t>由于</a:t>
            </a:r>
            <a:r>
              <a:rPr lang="zh-CN" altLang="zh-CN" dirty="0" smtClean="0"/>
              <a:t>我们常常只注重结点间的逻辑顺序，不关心每个结点的实际位置，可以用箭头来表示链域中的指针，线性表（</a:t>
            </a:r>
            <a:r>
              <a:rPr lang="en-US" altLang="zh-CN" dirty="0" smtClean="0"/>
              <a:t>a</a:t>
            </a:r>
            <a:r>
              <a:rPr lang="en-US" altLang="zh-CN" baseline="-25000" dirty="0" smtClean="0"/>
              <a:t>1</a:t>
            </a:r>
            <a:r>
              <a:rPr lang="zh-CN" altLang="zh-CN" dirty="0" smtClean="0"/>
              <a:t>，</a:t>
            </a:r>
            <a:r>
              <a:rPr lang="en-US" altLang="zh-CN" dirty="0" smtClean="0"/>
              <a:t>a</a:t>
            </a:r>
            <a:r>
              <a:rPr lang="en-US" altLang="zh-CN" baseline="-25000" dirty="0" smtClean="0"/>
              <a:t>2</a:t>
            </a:r>
            <a:r>
              <a:rPr lang="zh-CN" altLang="zh-CN" dirty="0" smtClean="0"/>
              <a:t>，</a:t>
            </a:r>
            <a:r>
              <a:rPr lang="en-US" altLang="zh-CN" dirty="0" smtClean="0"/>
              <a:t>a</a:t>
            </a:r>
            <a:r>
              <a:rPr lang="en-US" altLang="zh-CN" baseline="-25000" dirty="0" smtClean="0"/>
              <a:t>3</a:t>
            </a:r>
            <a:r>
              <a:rPr lang="zh-CN" altLang="zh-CN" dirty="0" smtClean="0"/>
              <a:t>，</a:t>
            </a:r>
            <a:r>
              <a:rPr lang="en-US" altLang="zh-CN" dirty="0" smtClean="0"/>
              <a:t>a</a:t>
            </a:r>
            <a:r>
              <a:rPr lang="en-US" altLang="zh-CN" baseline="-25000" dirty="0" smtClean="0"/>
              <a:t>4</a:t>
            </a:r>
            <a:r>
              <a:rPr lang="zh-CN" altLang="zh-CN" dirty="0" smtClean="0"/>
              <a:t>，</a:t>
            </a:r>
            <a:r>
              <a:rPr lang="en-US" altLang="zh-CN" dirty="0" smtClean="0"/>
              <a:t>a</a:t>
            </a:r>
            <a:r>
              <a:rPr lang="en-US" altLang="zh-CN" baseline="-25000" dirty="0" smtClean="0"/>
              <a:t>5</a:t>
            </a:r>
            <a:r>
              <a:rPr lang="zh-CN" altLang="zh-CN" dirty="0" smtClean="0"/>
              <a:t>，</a:t>
            </a:r>
            <a:r>
              <a:rPr lang="en-US" altLang="zh-CN" dirty="0" smtClean="0"/>
              <a:t>a</a:t>
            </a:r>
            <a:r>
              <a:rPr lang="en-US" altLang="zh-CN" baseline="-25000" dirty="0" smtClean="0"/>
              <a:t>6</a:t>
            </a:r>
            <a:r>
              <a:rPr lang="zh-CN" altLang="zh-CN" dirty="0" smtClean="0"/>
              <a:t>）的单链表就可以表示为图</a:t>
            </a:r>
            <a:r>
              <a:rPr lang="en-US" altLang="zh-CN" dirty="0" smtClean="0"/>
              <a:t>2.7</a:t>
            </a:r>
            <a:r>
              <a:rPr lang="zh-CN" altLang="zh-CN" dirty="0" smtClean="0"/>
              <a:t>形式。</a:t>
            </a:r>
            <a:endParaRPr lang="zh-CN" altLang="zh-CN" dirty="0"/>
          </a:p>
        </p:txBody>
      </p:sp>
      <p:pic>
        <p:nvPicPr>
          <p:cNvPr id="94210" name="Picture 2"/>
          <p:cNvPicPr>
            <a:picLocks noChangeAspect="1" noChangeArrowheads="1"/>
          </p:cNvPicPr>
          <p:nvPr/>
        </p:nvPicPr>
        <p:blipFill>
          <a:blip r:embed="rId3" cstate="print"/>
          <a:srcRect/>
          <a:stretch>
            <a:fillRect/>
          </a:stretch>
        </p:blipFill>
        <p:spPr bwMode="auto">
          <a:xfrm>
            <a:off x="1039559" y="2542794"/>
            <a:ext cx="6966134" cy="1163574"/>
          </a:xfrm>
          <a:prstGeom prst="rect">
            <a:avLst/>
          </a:prstGeom>
          <a:noFill/>
          <a:ln w="9525">
            <a:noFill/>
            <a:miter lim="800000"/>
            <a:headEnd/>
            <a:tailEnd/>
          </a:ln>
        </p:spPr>
      </p:pic>
      <p:sp>
        <p:nvSpPr>
          <p:cNvPr id="67" name="矩形 66"/>
          <p:cNvSpPr/>
          <p:nvPr/>
        </p:nvSpPr>
        <p:spPr>
          <a:xfrm>
            <a:off x="249936" y="4365129"/>
            <a:ext cx="8485632" cy="1291379"/>
          </a:xfrm>
          <a:prstGeom prst="rect">
            <a:avLst/>
          </a:prstGeom>
        </p:spPr>
        <p:txBody>
          <a:bodyPr wrap="square">
            <a:spAutoFit/>
          </a:bodyPr>
          <a:lstStyle/>
          <a:p>
            <a:pPr>
              <a:lnSpc>
                <a:spcPct val="150000"/>
              </a:lnSpc>
            </a:pPr>
            <a:r>
              <a:rPr lang="en-US" altLang="zh-CN" dirty="0" smtClean="0"/>
              <a:t>         </a:t>
            </a:r>
            <a:r>
              <a:rPr lang="zh-CN" altLang="zh-CN" dirty="0" smtClean="0"/>
              <a:t>不同</a:t>
            </a:r>
            <a:r>
              <a:rPr lang="zh-CN" altLang="zh-CN" dirty="0" smtClean="0"/>
              <a:t>的程序设计语言实现指针的方法不同，在</a:t>
            </a:r>
            <a:r>
              <a:rPr lang="en-US" altLang="zh-CN" dirty="0" smtClean="0"/>
              <a:t>Java</a:t>
            </a:r>
            <a:r>
              <a:rPr lang="zh-CN" altLang="zh-CN" dirty="0" smtClean="0"/>
              <a:t>中，使用“对象引用”来实现指针，同时，</a:t>
            </a:r>
            <a:r>
              <a:rPr lang="en-US" altLang="zh-CN" dirty="0" smtClean="0"/>
              <a:t>Java</a:t>
            </a:r>
            <a:r>
              <a:rPr lang="zh-CN" altLang="zh-CN" dirty="0" smtClean="0"/>
              <a:t>语言提出了利用</a:t>
            </a:r>
            <a:r>
              <a:rPr lang="en-US" altLang="zh-CN" dirty="0" err="1" smtClean="0"/>
              <a:t>java.util.LinkedList</a:t>
            </a:r>
            <a:r>
              <a:rPr lang="zh-CN" altLang="zh-CN" dirty="0" smtClean="0"/>
              <a:t>的类库提供的链表类供编程者使用，用户可以通过该类库简单地实现指针操作。</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2.4.1 </a:t>
            </a:r>
            <a:r>
              <a:rPr lang="zh-CN" altLang="en-US" sz="2400" b="1" dirty="0" smtClean="0">
                <a:solidFill>
                  <a:schemeClr val="bg1"/>
                </a:solidFill>
                <a:latin typeface="微软雅黑" panose="020B0503020204020204" pitchFamily="34" charset="-122"/>
                <a:ea typeface="微软雅黑" panose="020B0503020204020204" pitchFamily="34" charset="-122"/>
              </a:rPr>
              <a:t>单链表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207264" y="994041"/>
            <a:ext cx="8485632" cy="923330"/>
          </a:xfrm>
          <a:prstGeom prst="rect">
            <a:avLst/>
          </a:prstGeom>
        </p:spPr>
        <p:txBody>
          <a:bodyPr wrap="square">
            <a:spAutoFit/>
          </a:bodyPr>
          <a:lstStyle/>
          <a:p>
            <a:pPr>
              <a:lnSpc>
                <a:spcPct val="150000"/>
              </a:lnSpc>
            </a:pPr>
            <a:r>
              <a:rPr lang="zh-CN" altLang="zh-CN" b="1" dirty="0" smtClean="0"/>
              <a:t>单</a:t>
            </a:r>
            <a:r>
              <a:rPr lang="zh-CN" altLang="zh-CN" b="1" dirty="0" smtClean="0"/>
              <a:t>链表的基本运算</a:t>
            </a:r>
          </a:p>
          <a:p>
            <a:pPr>
              <a:lnSpc>
                <a:spcPct val="150000"/>
              </a:lnSpc>
            </a:pPr>
            <a:endParaRPr lang="zh-CN" altLang="zh-CN" dirty="0"/>
          </a:p>
        </p:txBody>
      </p:sp>
      <p:sp>
        <p:nvSpPr>
          <p:cNvPr id="67" name="矩形 66"/>
          <p:cNvSpPr/>
          <p:nvPr/>
        </p:nvSpPr>
        <p:spPr>
          <a:xfrm>
            <a:off x="201168" y="1609737"/>
            <a:ext cx="8485632" cy="2126864"/>
          </a:xfrm>
          <a:prstGeom prst="rect">
            <a:avLst/>
          </a:prstGeom>
        </p:spPr>
        <p:txBody>
          <a:bodyPr wrap="square">
            <a:spAutoFit/>
          </a:bodyPr>
          <a:lstStyle/>
          <a:p>
            <a:pPr>
              <a:lnSpc>
                <a:spcPct val="150000"/>
              </a:lnSpc>
            </a:pPr>
            <a:r>
              <a:rPr lang="zh-CN" altLang="en-US" dirty="0" smtClean="0"/>
              <a:t>（</a:t>
            </a:r>
            <a:r>
              <a:rPr lang="en-US" altLang="zh-CN" dirty="0" smtClean="0"/>
              <a:t>1</a:t>
            </a:r>
            <a:r>
              <a:rPr lang="zh-CN" altLang="zh-CN" dirty="0" smtClean="0"/>
              <a:t>）插入运算</a:t>
            </a:r>
          </a:p>
          <a:p>
            <a:pPr>
              <a:lnSpc>
                <a:spcPct val="150000"/>
              </a:lnSpc>
            </a:pPr>
            <a:r>
              <a:rPr lang="en-US" altLang="zh-CN" dirty="0" smtClean="0"/>
              <a:t>     </a:t>
            </a:r>
            <a:r>
              <a:rPr lang="zh-CN" altLang="zh-CN" dirty="0" smtClean="0"/>
              <a:t>算法分析</a:t>
            </a:r>
            <a:endParaRPr lang="zh-CN" altLang="zh-CN" dirty="0" smtClean="0"/>
          </a:p>
          <a:p>
            <a:pPr>
              <a:lnSpc>
                <a:spcPct val="150000"/>
              </a:lnSpc>
            </a:pPr>
            <a:r>
              <a:rPr lang="en-US" altLang="zh-CN" dirty="0" smtClean="0"/>
              <a:t>     </a:t>
            </a:r>
            <a:r>
              <a:rPr lang="zh-CN" altLang="zh-CN" dirty="0" smtClean="0"/>
              <a:t>插入</a:t>
            </a:r>
            <a:r>
              <a:rPr lang="zh-CN" altLang="zh-CN" dirty="0" smtClean="0"/>
              <a:t>运算是将值为</a:t>
            </a:r>
            <a:r>
              <a:rPr lang="en-US" altLang="zh-CN" dirty="0" smtClean="0"/>
              <a:t>e</a:t>
            </a:r>
            <a:r>
              <a:rPr lang="zh-CN" altLang="zh-CN" dirty="0" smtClean="0"/>
              <a:t>的新结点插入到表的第</a:t>
            </a:r>
            <a:r>
              <a:rPr lang="en-US" altLang="zh-CN" dirty="0" err="1" smtClean="0"/>
              <a:t>i</a:t>
            </a:r>
            <a:r>
              <a:rPr lang="zh-CN" altLang="zh-CN" dirty="0" smtClean="0"/>
              <a:t>个位置上，即插入到</a:t>
            </a:r>
            <a:r>
              <a:rPr lang="en-US" altLang="zh-CN" dirty="0" smtClean="0"/>
              <a:t>a</a:t>
            </a:r>
            <a:r>
              <a:rPr lang="en-US" altLang="zh-CN" baseline="-25000" dirty="0" smtClean="0"/>
              <a:t>i-1</a:t>
            </a:r>
            <a:r>
              <a:rPr lang="zh-CN" altLang="zh-CN" dirty="0" smtClean="0"/>
              <a:t>与</a:t>
            </a:r>
            <a:r>
              <a:rPr lang="en-US" altLang="zh-CN" dirty="0" err="1" smtClean="0"/>
              <a:t>a</a:t>
            </a:r>
            <a:r>
              <a:rPr lang="en-US" altLang="zh-CN" baseline="-25000" dirty="0" err="1" smtClean="0"/>
              <a:t>i</a:t>
            </a:r>
            <a:r>
              <a:rPr lang="zh-CN" altLang="zh-CN" dirty="0" smtClean="0"/>
              <a:t>之间。</a:t>
            </a:r>
          </a:p>
          <a:p>
            <a:pPr>
              <a:lnSpc>
                <a:spcPct val="150000"/>
              </a:lnSpc>
            </a:pPr>
            <a:r>
              <a:rPr lang="zh-CN" altLang="zh-CN" dirty="0" smtClean="0"/>
              <a:t>具体操作如</a:t>
            </a:r>
            <a:r>
              <a:rPr lang="zh-CN" altLang="zh-CN" dirty="0" smtClean="0"/>
              <a:t>图所</a:t>
            </a:r>
            <a:r>
              <a:rPr lang="zh-CN" altLang="zh-CN" dirty="0" smtClean="0"/>
              <a:t>示。</a:t>
            </a:r>
          </a:p>
          <a:p>
            <a:pPr>
              <a:lnSpc>
                <a:spcPct val="150000"/>
              </a:lnSpc>
            </a:pPr>
            <a:endParaRPr lang="zh-CN" altLang="zh-CN" dirty="0"/>
          </a:p>
        </p:txBody>
      </p:sp>
      <p:pic>
        <p:nvPicPr>
          <p:cNvPr id="95234" name="Picture 2"/>
          <p:cNvPicPr>
            <a:picLocks noChangeAspect="1" noChangeArrowheads="1"/>
          </p:cNvPicPr>
          <p:nvPr/>
        </p:nvPicPr>
        <p:blipFill>
          <a:blip r:embed="rId3" cstate="print"/>
          <a:srcRect/>
          <a:stretch>
            <a:fillRect/>
          </a:stretch>
        </p:blipFill>
        <p:spPr bwMode="auto">
          <a:xfrm>
            <a:off x="1418273" y="3342894"/>
            <a:ext cx="5819775" cy="21717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2.4.1 </a:t>
            </a:r>
            <a:r>
              <a:rPr lang="zh-CN" altLang="en-US" sz="2400" b="1" dirty="0" smtClean="0">
                <a:solidFill>
                  <a:schemeClr val="bg1"/>
                </a:solidFill>
                <a:latin typeface="微软雅黑" panose="020B0503020204020204" pitchFamily="34" charset="-122"/>
                <a:ea typeface="微软雅黑" panose="020B0503020204020204" pitchFamily="34" charset="-122"/>
              </a:rPr>
              <a:t>单链表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7" name="矩形 66"/>
          <p:cNvSpPr/>
          <p:nvPr/>
        </p:nvSpPr>
        <p:spPr>
          <a:xfrm>
            <a:off x="201168" y="975753"/>
            <a:ext cx="8485632" cy="5000728"/>
          </a:xfrm>
          <a:prstGeom prst="rect">
            <a:avLst/>
          </a:prstGeom>
        </p:spPr>
        <p:txBody>
          <a:bodyPr wrap="square">
            <a:spAutoFit/>
          </a:bodyPr>
          <a:lstStyle/>
          <a:p>
            <a:pPr>
              <a:lnSpc>
                <a:spcPct val="200000"/>
              </a:lnSpc>
            </a:pPr>
            <a:r>
              <a:rPr lang="zh-CN" altLang="zh-CN" sz="2400" b="1" dirty="0" smtClean="0"/>
              <a:t>具体步骤：</a:t>
            </a:r>
          </a:p>
          <a:p>
            <a:pPr>
              <a:lnSpc>
                <a:spcPct val="200000"/>
              </a:lnSpc>
            </a:pPr>
            <a:r>
              <a:rPr lang="zh-CN" altLang="zh-CN" sz="2400" dirty="0" smtClean="0"/>
              <a:t>①找到</a:t>
            </a:r>
            <a:r>
              <a:rPr lang="en-US" altLang="zh-CN" sz="2400" dirty="0" smtClean="0"/>
              <a:t>a</a:t>
            </a:r>
            <a:r>
              <a:rPr lang="en-US" altLang="zh-CN" sz="2400" baseline="-25000" dirty="0" smtClean="0"/>
              <a:t>i-1</a:t>
            </a:r>
            <a:r>
              <a:rPr lang="zh-CN" altLang="zh-CN" sz="2400" dirty="0" smtClean="0"/>
              <a:t>存储位置</a:t>
            </a:r>
            <a:r>
              <a:rPr lang="en-US" altLang="zh-CN" sz="2400" dirty="0" smtClean="0"/>
              <a:t>p</a:t>
            </a:r>
            <a:endParaRPr lang="zh-CN" altLang="zh-CN" sz="2400" dirty="0" smtClean="0"/>
          </a:p>
          <a:p>
            <a:pPr>
              <a:lnSpc>
                <a:spcPct val="200000"/>
              </a:lnSpc>
            </a:pPr>
            <a:r>
              <a:rPr lang="zh-CN" altLang="zh-CN" sz="2400" dirty="0" smtClean="0"/>
              <a:t>②创建一个新结点对象</a:t>
            </a:r>
            <a:r>
              <a:rPr lang="en-US" altLang="zh-CN" sz="2400" dirty="0" smtClean="0"/>
              <a:t>s</a:t>
            </a:r>
            <a:endParaRPr lang="zh-CN" altLang="zh-CN" sz="2400" dirty="0" smtClean="0"/>
          </a:p>
          <a:p>
            <a:pPr>
              <a:lnSpc>
                <a:spcPct val="200000"/>
              </a:lnSpc>
            </a:pPr>
            <a:r>
              <a:rPr lang="zh-CN" altLang="zh-CN" sz="2400" dirty="0" smtClean="0"/>
              <a:t>③将值</a:t>
            </a:r>
            <a:r>
              <a:rPr lang="en-US" altLang="zh-CN" sz="2400" dirty="0" smtClean="0"/>
              <a:t>e</a:t>
            </a:r>
            <a:r>
              <a:rPr lang="zh-CN" altLang="zh-CN" sz="2400" dirty="0" smtClean="0"/>
              <a:t>赋值给新结点</a:t>
            </a:r>
            <a:r>
              <a:rPr lang="en-US" altLang="zh-CN" sz="2400" dirty="0" smtClean="0"/>
              <a:t>s</a:t>
            </a:r>
            <a:r>
              <a:rPr lang="zh-CN" altLang="zh-CN" sz="2400" dirty="0" smtClean="0"/>
              <a:t>的数据域</a:t>
            </a:r>
          </a:p>
          <a:p>
            <a:pPr>
              <a:lnSpc>
                <a:spcPct val="200000"/>
              </a:lnSpc>
            </a:pPr>
            <a:r>
              <a:rPr lang="zh-CN" altLang="zh-CN" sz="2400" dirty="0" smtClean="0"/>
              <a:t>④新结点</a:t>
            </a:r>
            <a:r>
              <a:rPr lang="en-US" altLang="zh-CN" sz="2400" dirty="0" smtClean="0"/>
              <a:t>s</a:t>
            </a:r>
            <a:r>
              <a:rPr lang="zh-CN" altLang="zh-CN" sz="2400" dirty="0" smtClean="0"/>
              <a:t>的指针域指向结点</a:t>
            </a:r>
            <a:r>
              <a:rPr lang="en-US" altLang="zh-CN" sz="2400" dirty="0" err="1" smtClean="0"/>
              <a:t>a</a:t>
            </a:r>
            <a:r>
              <a:rPr lang="en-US" altLang="zh-CN" sz="2400" baseline="-25000" dirty="0" err="1" smtClean="0"/>
              <a:t>i</a:t>
            </a:r>
            <a:endParaRPr lang="zh-CN" altLang="zh-CN" sz="2400" dirty="0" smtClean="0"/>
          </a:p>
          <a:p>
            <a:pPr>
              <a:lnSpc>
                <a:spcPct val="200000"/>
              </a:lnSpc>
            </a:pPr>
            <a:r>
              <a:rPr lang="zh-CN" altLang="zh-CN" sz="2400" dirty="0" smtClean="0"/>
              <a:t>⑤修改结点</a:t>
            </a:r>
            <a:r>
              <a:rPr lang="en-US" altLang="zh-CN" sz="2400" dirty="0" smtClean="0"/>
              <a:t>a</a:t>
            </a:r>
            <a:r>
              <a:rPr lang="en-US" altLang="zh-CN" sz="2400" baseline="-25000" dirty="0" smtClean="0"/>
              <a:t>i-1</a:t>
            </a:r>
            <a:r>
              <a:rPr lang="zh-CN" altLang="zh-CN" sz="2400" dirty="0" smtClean="0"/>
              <a:t>的指针域</a:t>
            </a:r>
            <a:r>
              <a:rPr lang="en-US" altLang="zh-CN" sz="2400" dirty="0" smtClean="0"/>
              <a:t>,</a:t>
            </a:r>
            <a:r>
              <a:rPr lang="zh-CN" altLang="zh-CN" sz="2400" dirty="0" smtClean="0"/>
              <a:t>使其指向新结点</a:t>
            </a:r>
            <a:r>
              <a:rPr lang="en-US" altLang="zh-CN" sz="2400" dirty="0" smtClean="0"/>
              <a:t>s</a:t>
            </a:r>
            <a:endParaRPr lang="zh-CN" altLang="zh-CN" sz="2400" dirty="0" smtClean="0"/>
          </a:p>
          <a:p>
            <a:pPr>
              <a:lnSpc>
                <a:spcPct val="200000"/>
              </a:lnSpc>
            </a:pP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r>
              <a:rPr lang="zh-CN" altLang="zh-CN" sz="2400" b="1" dirty="0" smtClean="0">
                <a:solidFill>
                  <a:schemeClr val="bg1"/>
                </a:solidFill>
                <a:latin typeface="微软雅黑" panose="020B0503020204020204" pitchFamily="34" charset="-122"/>
                <a:ea typeface="微软雅黑" panose="020B0503020204020204" pitchFamily="34" charset="-122"/>
              </a:rPr>
              <a:t>学习目的与要求</a:t>
            </a:r>
          </a:p>
        </p:txBody>
      </p:sp>
      <p:sp>
        <p:nvSpPr>
          <p:cNvPr id="139265" name="Rectangle 1"/>
          <p:cNvSpPr>
            <a:spLocks noChangeArrowheads="1"/>
          </p:cNvSpPr>
          <p:nvPr/>
        </p:nvSpPr>
        <p:spPr bwMode="auto">
          <a:xfrm>
            <a:off x="487015" y="1626292"/>
            <a:ext cx="7822097"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200000"/>
              </a:lnSpc>
              <a:spcBef>
                <a:spcPct val="0"/>
              </a:spcBef>
              <a:spcAft>
                <a:spcPct val="0"/>
              </a:spcAft>
              <a:buClrTx/>
              <a:buSzTx/>
              <a:buFontTx/>
              <a:buNone/>
              <a:tabLst/>
            </a:pPr>
            <a:r>
              <a:rPr kumimoji="0" lang="zh-CN" sz="2800" b="0" i="0" u="none" strike="noStrike" cap="none" normalizeH="0" baseline="0" dirty="0" smtClean="0">
                <a:ln>
                  <a:noFill/>
                </a:ln>
                <a:solidFill>
                  <a:srgbClr val="C00000"/>
                </a:solidFill>
                <a:effectLst/>
                <a:latin typeface="Arial" pitchFamily="34" charset="0"/>
                <a:ea typeface="黑体" pitchFamily="49" charset="-122"/>
                <a:cs typeface="Times New Roman" pitchFamily="18" charset="0"/>
              </a:rPr>
              <a:t>重点：</a:t>
            </a:r>
            <a:endParaRPr kumimoji="0" lang="zh-CN" sz="2800" b="0"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a:p>
            <a:pPr rtl="0">
              <a:lnSpc>
                <a:spcPct val="200000"/>
              </a:lnSpc>
              <a:buFontTx/>
              <a:buChar char="•"/>
            </a:pPr>
            <a:r>
              <a:rPr lang="zh-CN" altLang="zh-CN" sz="2000" dirty="0" smtClean="0">
                <a:latin typeface="Times New Roman" pitchFamily="18" charset="0"/>
                <a:ea typeface="楷体_GB2312"/>
                <a:cs typeface="Times New Roman" pitchFamily="18" charset="0"/>
              </a:rPr>
              <a:t>掌握顺序表和链表的逻辑描述和存储实现</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9875" algn="l" defTabSz="914400" rtl="0" eaLnBrk="0" fontAlgn="base" latinLnBrk="0" hangingPunct="0">
              <a:lnSpc>
                <a:spcPct val="200000"/>
              </a:lnSpc>
              <a:spcBef>
                <a:spcPct val="0"/>
              </a:spcBef>
              <a:spcAft>
                <a:spcPct val="0"/>
              </a:spcAft>
              <a:buClrTx/>
              <a:buSzTx/>
              <a:buFontTx/>
              <a:buNone/>
              <a:tabLst/>
            </a:pPr>
            <a:r>
              <a:rPr kumimoji="0" lang="zh-CN" sz="2800" b="0" i="0" u="none" strike="noStrike" cap="none" normalizeH="0" baseline="0" dirty="0" smtClean="0">
                <a:ln>
                  <a:noFill/>
                </a:ln>
                <a:solidFill>
                  <a:srgbClr val="C00000"/>
                </a:solidFill>
                <a:effectLst/>
                <a:latin typeface="Arial" pitchFamily="34" charset="0"/>
                <a:ea typeface="黑体" pitchFamily="49" charset="-122"/>
                <a:cs typeface="Times New Roman" pitchFamily="18" charset="0"/>
              </a:rPr>
              <a:t>难点：</a:t>
            </a:r>
            <a:endParaRPr kumimoji="0" lang="zh-CN" sz="2800" b="0"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a:p>
            <a:pPr>
              <a:lnSpc>
                <a:spcPct val="200000"/>
              </a:lnSpc>
              <a:buFont typeface="Arial" pitchFamily="34" charset="0"/>
              <a:buChar char="•"/>
            </a:pPr>
            <a:r>
              <a:rPr lang="zh-CN" altLang="zh-CN" sz="2000" dirty="0" smtClean="0">
                <a:latin typeface="Times New Roman" pitchFamily="18" charset="0"/>
                <a:ea typeface="楷体_GB2312"/>
                <a:cs typeface="Times New Roman" pitchFamily="18" charset="0"/>
              </a:rPr>
              <a:t>顺序表和单链表的实现和应用</a:t>
            </a: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2.4.1 </a:t>
            </a:r>
            <a:r>
              <a:rPr lang="zh-CN" altLang="en-US" sz="2400" b="1" dirty="0" smtClean="0">
                <a:solidFill>
                  <a:schemeClr val="bg1"/>
                </a:solidFill>
                <a:latin typeface="微软雅黑" panose="020B0503020204020204" pitchFamily="34" charset="-122"/>
                <a:ea typeface="微软雅黑" panose="020B0503020204020204" pitchFamily="34" charset="-122"/>
              </a:rPr>
              <a:t>单链表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7" name="矩形 66"/>
          <p:cNvSpPr/>
          <p:nvPr/>
        </p:nvSpPr>
        <p:spPr>
          <a:xfrm>
            <a:off x="201168" y="975753"/>
            <a:ext cx="8485632" cy="5632311"/>
          </a:xfrm>
          <a:prstGeom prst="rect">
            <a:avLst/>
          </a:prstGeom>
        </p:spPr>
        <p:txBody>
          <a:bodyPr wrap="square">
            <a:spAutoFit/>
          </a:bodyPr>
          <a:lstStyle/>
          <a:p>
            <a:r>
              <a:rPr lang="zh-CN" altLang="zh-CN" b="1" dirty="0" smtClean="0"/>
              <a:t>算法</a:t>
            </a:r>
            <a:r>
              <a:rPr lang="zh-CN" altLang="zh-CN" b="1" dirty="0" smtClean="0"/>
              <a:t>实现</a:t>
            </a:r>
            <a:r>
              <a:rPr lang="zh-CN" altLang="en-US" b="1" dirty="0" smtClean="0"/>
              <a:t>：</a:t>
            </a:r>
            <a:endParaRPr lang="zh-CN" altLang="zh-CN" b="1" dirty="0" smtClean="0"/>
          </a:p>
          <a:p>
            <a:r>
              <a:rPr lang="en-US" altLang="zh-CN" b="1" dirty="0" smtClean="0"/>
              <a:t>public</a:t>
            </a:r>
            <a:r>
              <a:rPr lang="en-US" altLang="zh-CN" dirty="0" smtClean="0"/>
              <a:t> </a:t>
            </a:r>
            <a:r>
              <a:rPr lang="en-US" altLang="zh-CN" b="1" dirty="0" smtClean="0"/>
              <a:t>class</a:t>
            </a:r>
            <a:r>
              <a:rPr lang="en-US" altLang="zh-CN" dirty="0" smtClean="0"/>
              <a:t> </a:t>
            </a:r>
            <a:r>
              <a:rPr lang="en-US" altLang="zh-CN" dirty="0" err="1" smtClean="0"/>
              <a:t>LinkedList</a:t>
            </a:r>
            <a:r>
              <a:rPr lang="en-US" altLang="zh-CN" dirty="0" smtClean="0"/>
              <a:t> {</a:t>
            </a:r>
            <a:endParaRPr lang="zh-CN" altLang="zh-CN" dirty="0" smtClean="0"/>
          </a:p>
          <a:p>
            <a:r>
              <a:rPr lang="en-US" altLang="zh-CN" dirty="0" smtClean="0"/>
              <a:t>    ……</a:t>
            </a:r>
            <a:endParaRPr lang="zh-CN" altLang="zh-CN" dirty="0" smtClean="0"/>
          </a:p>
          <a:p>
            <a:r>
              <a:rPr lang="en-US" altLang="zh-CN" dirty="0" smtClean="0"/>
              <a:t>    </a:t>
            </a:r>
            <a:r>
              <a:rPr lang="en-US" altLang="zh-CN" dirty="0" err="1" smtClean="0"/>
              <a:t>boolean</a:t>
            </a:r>
            <a:r>
              <a:rPr lang="en-US" altLang="zh-CN" dirty="0" smtClean="0"/>
              <a:t> insert ( </a:t>
            </a:r>
            <a:r>
              <a:rPr lang="en-US" altLang="zh-CN" dirty="0" err="1" smtClean="0"/>
              <a:t>LinkedList</a:t>
            </a:r>
            <a:r>
              <a:rPr lang="en-US" altLang="zh-CN" dirty="0" smtClean="0"/>
              <a:t> </a:t>
            </a:r>
            <a:r>
              <a:rPr lang="en-US" altLang="zh-CN" dirty="0" err="1" smtClean="0"/>
              <a:t>newNode</a:t>
            </a:r>
            <a:r>
              <a:rPr lang="en-US" altLang="zh-CN" dirty="0" smtClean="0"/>
              <a:t>, </a:t>
            </a:r>
            <a:r>
              <a:rPr lang="en-US" altLang="zh-CN" b="1" dirty="0" err="1" smtClean="0"/>
              <a:t>int</a:t>
            </a:r>
            <a:r>
              <a:rPr lang="en-US" altLang="zh-CN" dirty="0" smtClean="0"/>
              <a:t> </a:t>
            </a:r>
            <a:r>
              <a:rPr lang="en-US" altLang="zh-CN" dirty="0" err="1" smtClean="0"/>
              <a:t>i</a:t>
            </a:r>
            <a:r>
              <a:rPr lang="en-US" altLang="zh-CN" dirty="0" smtClean="0"/>
              <a:t> ) {</a:t>
            </a:r>
            <a:endParaRPr lang="zh-CN" altLang="zh-CN" dirty="0" smtClean="0"/>
          </a:p>
          <a:p>
            <a:r>
              <a:rPr lang="en-US" altLang="zh-CN" dirty="0" smtClean="0"/>
              <a:t>    //</a:t>
            </a:r>
            <a:r>
              <a:rPr lang="zh-CN" altLang="zh-CN" dirty="0" smtClean="0"/>
              <a:t>在带头结点链表第 </a:t>
            </a:r>
            <a:r>
              <a:rPr lang="en-US" altLang="zh-CN" dirty="0" err="1" smtClean="0"/>
              <a:t>i</a:t>
            </a:r>
            <a:r>
              <a:rPr lang="en-US" altLang="zh-CN" dirty="0" smtClean="0"/>
              <a:t> </a:t>
            </a:r>
            <a:r>
              <a:rPr lang="zh-CN" altLang="zh-CN" dirty="0" smtClean="0"/>
              <a:t>个结点处插入新元素 </a:t>
            </a:r>
            <a:r>
              <a:rPr lang="en-US" altLang="zh-CN" dirty="0" err="1" smtClean="0"/>
              <a:t>newNode</a:t>
            </a:r>
            <a:r>
              <a:rPr lang="en-US" altLang="zh-CN" dirty="0" smtClean="0"/>
              <a:t> </a:t>
            </a:r>
            <a:endParaRPr lang="zh-CN" altLang="zh-CN" dirty="0" smtClean="0"/>
          </a:p>
          <a:p>
            <a:r>
              <a:rPr lang="en-US" altLang="zh-CN" dirty="0" smtClean="0"/>
              <a:t>        </a:t>
            </a:r>
            <a:r>
              <a:rPr lang="en-US" altLang="zh-CN" dirty="0" err="1" smtClean="0"/>
              <a:t>LinkedList</a:t>
            </a:r>
            <a:r>
              <a:rPr lang="en-US" altLang="zh-CN" dirty="0" smtClean="0"/>
              <a:t> p = head;   </a:t>
            </a:r>
            <a:endParaRPr lang="zh-CN" altLang="zh-CN" dirty="0" smtClean="0"/>
          </a:p>
          <a:p>
            <a:r>
              <a:rPr lang="en-US" altLang="zh-CN" dirty="0" smtClean="0"/>
              <a:t>        </a:t>
            </a:r>
            <a:r>
              <a:rPr lang="en-US" altLang="zh-CN" b="1" dirty="0" err="1" smtClean="0"/>
              <a:t>int</a:t>
            </a:r>
            <a:r>
              <a:rPr lang="en-US" altLang="zh-CN" dirty="0" smtClean="0"/>
              <a:t> k = 0;</a:t>
            </a:r>
            <a:endParaRPr lang="zh-CN" altLang="zh-CN" dirty="0" smtClean="0"/>
          </a:p>
          <a:p>
            <a:r>
              <a:rPr lang="en-US" altLang="zh-CN" dirty="0" smtClean="0"/>
              <a:t>        </a:t>
            </a:r>
            <a:r>
              <a:rPr lang="en-US" altLang="zh-CN" b="1" dirty="0" smtClean="0"/>
              <a:t>while</a:t>
            </a:r>
            <a:r>
              <a:rPr lang="en-US" altLang="zh-CN" dirty="0" smtClean="0"/>
              <a:t> ( p != </a:t>
            </a:r>
            <a:r>
              <a:rPr lang="en-US" altLang="zh-CN" b="1" dirty="0" smtClean="0"/>
              <a:t>null</a:t>
            </a:r>
            <a:r>
              <a:rPr lang="en-US" altLang="zh-CN" dirty="0" smtClean="0"/>
              <a:t> &amp;&amp; k &lt; </a:t>
            </a:r>
            <a:r>
              <a:rPr lang="en-US" altLang="zh-CN" dirty="0" err="1" smtClean="0"/>
              <a:t>i</a:t>
            </a:r>
            <a:r>
              <a:rPr lang="en-US" altLang="zh-CN" dirty="0" smtClean="0"/>
              <a:t> -1  ) {  //</a:t>
            </a:r>
            <a:r>
              <a:rPr lang="zh-CN" altLang="zh-CN" dirty="0" smtClean="0"/>
              <a:t>找第 </a:t>
            </a:r>
            <a:r>
              <a:rPr lang="en-US" altLang="zh-CN" dirty="0" smtClean="0"/>
              <a:t>i-1</a:t>
            </a:r>
            <a:r>
              <a:rPr lang="zh-CN" altLang="zh-CN" dirty="0" smtClean="0"/>
              <a:t>个结点 </a:t>
            </a:r>
          </a:p>
          <a:p>
            <a:r>
              <a:rPr lang="en-US" altLang="zh-CN" dirty="0" smtClean="0"/>
              <a:t>            p = </a:t>
            </a:r>
            <a:r>
              <a:rPr lang="en-US" altLang="zh-CN" dirty="0" err="1" smtClean="0"/>
              <a:t>p.next</a:t>
            </a:r>
            <a:r>
              <a:rPr lang="en-US" altLang="zh-CN" dirty="0" smtClean="0"/>
              <a:t>; </a:t>
            </a:r>
            <a:endParaRPr lang="zh-CN" altLang="zh-CN" dirty="0" smtClean="0"/>
          </a:p>
          <a:p>
            <a:r>
              <a:rPr lang="en-US" altLang="zh-CN" dirty="0" smtClean="0"/>
              <a:t>            k++; </a:t>
            </a:r>
            <a:endParaRPr lang="zh-CN" altLang="zh-CN" dirty="0" smtClean="0"/>
          </a:p>
          <a:p>
            <a:r>
              <a:rPr lang="en-US" altLang="zh-CN" dirty="0" smtClean="0"/>
              <a:t>        }      </a:t>
            </a:r>
            <a:endParaRPr lang="zh-CN" altLang="zh-CN" dirty="0" smtClean="0"/>
          </a:p>
          <a:p>
            <a:r>
              <a:rPr lang="en-US" altLang="zh-CN" dirty="0" smtClean="0"/>
              <a:t>        </a:t>
            </a:r>
            <a:r>
              <a:rPr lang="en-US" altLang="zh-CN" b="1" dirty="0" smtClean="0"/>
              <a:t>if</a:t>
            </a:r>
            <a:r>
              <a:rPr lang="en-US" altLang="zh-CN" dirty="0" smtClean="0"/>
              <a:t> ( p == </a:t>
            </a:r>
            <a:r>
              <a:rPr lang="en-US" altLang="zh-CN" b="1" dirty="0" smtClean="0"/>
              <a:t>null</a:t>
            </a:r>
            <a:r>
              <a:rPr lang="en-US" altLang="zh-CN" dirty="0" smtClean="0"/>
              <a:t>) {	</a:t>
            </a:r>
            <a:endParaRPr lang="zh-CN" altLang="zh-CN" dirty="0" smtClean="0"/>
          </a:p>
          <a:p>
            <a:r>
              <a:rPr lang="en-US" altLang="zh-CN" dirty="0" smtClean="0"/>
              <a:t>            </a:t>
            </a:r>
            <a:r>
              <a:rPr lang="en-US" altLang="zh-CN" dirty="0" err="1" smtClean="0"/>
              <a:t>System.</a:t>
            </a:r>
            <a:r>
              <a:rPr lang="en-US" altLang="zh-CN" i="1" dirty="0" err="1" smtClean="0"/>
              <a:t>out</a:t>
            </a:r>
            <a:r>
              <a:rPr lang="en-US" altLang="zh-CN" dirty="0" err="1" smtClean="0"/>
              <a:t>.println</a:t>
            </a:r>
            <a:r>
              <a:rPr lang="en-US" altLang="zh-CN" dirty="0" smtClean="0"/>
              <a:t> ( "</a:t>
            </a:r>
            <a:r>
              <a:rPr lang="zh-CN" altLang="zh-CN" dirty="0" smtClean="0"/>
              <a:t>无效的插入位置</a:t>
            </a:r>
            <a:r>
              <a:rPr lang="en-US" altLang="zh-CN" dirty="0" smtClean="0"/>
              <a:t>!\n" ); //</a:t>
            </a:r>
            <a:r>
              <a:rPr lang="zh-CN" altLang="zh-CN" dirty="0" smtClean="0"/>
              <a:t>终止插入</a:t>
            </a:r>
          </a:p>
          <a:p>
            <a:r>
              <a:rPr lang="en-US" altLang="zh-CN" dirty="0" smtClean="0"/>
              <a:t>            return false;</a:t>
            </a:r>
            <a:endParaRPr lang="zh-CN" altLang="zh-CN" dirty="0" smtClean="0"/>
          </a:p>
          <a:p>
            <a:r>
              <a:rPr lang="en-US" altLang="zh-CN" dirty="0" smtClean="0"/>
              <a:t>        }</a:t>
            </a:r>
            <a:endParaRPr lang="zh-CN" altLang="zh-CN" dirty="0" smtClean="0"/>
          </a:p>
          <a:p>
            <a:r>
              <a:rPr lang="en-US" altLang="zh-CN" dirty="0" smtClean="0"/>
              <a:t>        </a:t>
            </a:r>
            <a:r>
              <a:rPr lang="en-US" altLang="zh-CN" dirty="0" err="1" smtClean="0"/>
              <a:t>newNode.next</a:t>
            </a:r>
            <a:r>
              <a:rPr lang="en-US" altLang="zh-CN" dirty="0" smtClean="0"/>
              <a:t>= </a:t>
            </a:r>
            <a:r>
              <a:rPr lang="en-US" altLang="zh-CN" dirty="0" err="1" smtClean="0"/>
              <a:t>p.next</a:t>
            </a:r>
            <a:r>
              <a:rPr lang="en-US" altLang="zh-CN" dirty="0" smtClean="0"/>
              <a:t>;</a:t>
            </a:r>
            <a:endParaRPr lang="zh-CN" altLang="zh-CN" dirty="0" smtClean="0"/>
          </a:p>
          <a:p>
            <a:r>
              <a:rPr lang="en-US" altLang="zh-CN" dirty="0" smtClean="0"/>
              <a:t>        </a:t>
            </a:r>
            <a:r>
              <a:rPr lang="en-US" altLang="zh-CN" dirty="0" err="1" smtClean="0"/>
              <a:t>p.next</a:t>
            </a:r>
            <a:r>
              <a:rPr lang="en-US" altLang="zh-CN" dirty="0" smtClean="0"/>
              <a:t> = </a:t>
            </a:r>
            <a:r>
              <a:rPr lang="en-US" altLang="zh-CN" dirty="0" err="1" smtClean="0"/>
              <a:t>newNode</a:t>
            </a:r>
            <a:r>
              <a:rPr lang="en-US" altLang="zh-CN" dirty="0" smtClean="0"/>
              <a:t>;</a:t>
            </a:r>
            <a:endParaRPr lang="zh-CN" altLang="zh-CN" dirty="0" smtClean="0"/>
          </a:p>
          <a:p>
            <a:r>
              <a:rPr lang="en-US" altLang="zh-CN" dirty="0" smtClean="0"/>
              <a:t>        return true; </a:t>
            </a:r>
            <a:endParaRPr lang="zh-CN" altLang="zh-CN" dirty="0" smtClean="0"/>
          </a:p>
          <a:p>
            <a:r>
              <a:rPr lang="en-US" altLang="zh-CN" dirty="0" smtClean="0"/>
              <a:t>    }</a:t>
            </a:r>
            <a:endParaRPr lang="zh-CN" altLang="zh-CN" dirty="0" smtClean="0"/>
          </a:p>
          <a:p>
            <a:r>
              <a:rPr lang="en-US" altLang="zh-CN" dirty="0" smtClean="0"/>
              <a:t>}</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2.4.1 </a:t>
            </a:r>
            <a:r>
              <a:rPr lang="zh-CN" altLang="en-US" sz="2400" b="1" dirty="0" smtClean="0">
                <a:solidFill>
                  <a:schemeClr val="bg1"/>
                </a:solidFill>
                <a:latin typeface="微软雅黑" panose="020B0503020204020204" pitchFamily="34" charset="-122"/>
                <a:ea typeface="微软雅黑" panose="020B0503020204020204" pitchFamily="34" charset="-122"/>
              </a:rPr>
              <a:t>单链表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7" name="矩形 66"/>
          <p:cNvSpPr/>
          <p:nvPr/>
        </p:nvSpPr>
        <p:spPr>
          <a:xfrm>
            <a:off x="201168" y="975753"/>
            <a:ext cx="8485632" cy="1152880"/>
          </a:xfrm>
          <a:prstGeom prst="rect">
            <a:avLst/>
          </a:prstGeom>
        </p:spPr>
        <p:txBody>
          <a:bodyPr wrap="square">
            <a:spAutoFit/>
          </a:bodyPr>
          <a:lstStyle/>
          <a:p>
            <a:r>
              <a:rPr lang="zh-CN" altLang="zh-CN" b="1" dirty="0" smtClean="0"/>
              <a:t>（</a:t>
            </a:r>
            <a:r>
              <a:rPr lang="en-US" altLang="zh-CN" b="1" dirty="0" smtClean="0"/>
              <a:t>2</a:t>
            </a:r>
            <a:r>
              <a:rPr lang="zh-CN" altLang="zh-CN" b="1" dirty="0" smtClean="0"/>
              <a:t>）删除运算</a:t>
            </a:r>
          </a:p>
          <a:p>
            <a:pPr>
              <a:lnSpc>
                <a:spcPct val="150000"/>
              </a:lnSpc>
            </a:pPr>
            <a:r>
              <a:rPr lang="en-US" altLang="zh-CN" dirty="0" smtClean="0"/>
              <a:t>       </a:t>
            </a:r>
            <a:r>
              <a:rPr lang="zh-CN" altLang="zh-CN" b="1" dirty="0" smtClean="0"/>
              <a:t>算法分析</a:t>
            </a:r>
            <a:endParaRPr lang="zh-CN" altLang="zh-CN" b="1" dirty="0" smtClean="0"/>
          </a:p>
          <a:p>
            <a:pPr>
              <a:lnSpc>
                <a:spcPct val="150000"/>
              </a:lnSpc>
            </a:pPr>
            <a:r>
              <a:rPr lang="en-US" altLang="zh-CN" dirty="0" smtClean="0"/>
              <a:t>       </a:t>
            </a:r>
            <a:r>
              <a:rPr lang="zh-CN" altLang="zh-CN" dirty="0" smtClean="0"/>
              <a:t>删除</a:t>
            </a:r>
            <a:r>
              <a:rPr lang="zh-CN" altLang="zh-CN" dirty="0" smtClean="0"/>
              <a:t>运算是将表的第</a:t>
            </a:r>
            <a:r>
              <a:rPr lang="en-US" altLang="zh-CN" dirty="0" err="1" smtClean="0"/>
              <a:t>i</a:t>
            </a:r>
            <a:r>
              <a:rPr lang="zh-CN" altLang="zh-CN" dirty="0" smtClean="0"/>
              <a:t>个结点删去。具体操作如图</a:t>
            </a:r>
            <a:r>
              <a:rPr lang="en-US" altLang="zh-CN" dirty="0" smtClean="0"/>
              <a:t>2.9</a:t>
            </a:r>
            <a:r>
              <a:rPr lang="zh-CN" altLang="zh-CN" dirty="0" smtClean="0"/>
              <a:t>所示。</a:t>
            </a:r>
            <a:endParaRPr lang="zh-CN" altLang="zh-CN" dirty="0"/>
          </a:p>
        </p:txBody>
      </p:sp>
      <p:pic>
        <p:nvPicPr>
          <p:cNvPr id="96258" name="Picture 2"/>
          <p:cNvPicPr>
            <a:picLocks noChangeAspect="1" noChangeArrowheads="1"/>
          </p:cNvPicPr>
          <p:nvPr/>
        </p:nvPicPr>
        <p:blipFill>
          <a:blip r:embed="rId3" cstate="print"/>
          <a:srcRect/>
          <a:stretch>
            <a:fillRect/>
          </a:stretch>
        </p:blipFill>
        <p:spPr bwMode="auto">
          <a:xfrm>
            <a:off x="1334453" y="2485454"/>
            <a:ext cx="5743575" cy="1228725"/>
          </a:xfrm>
          <a:prstGeom prst="rect">
            <a:avLst/>
          </a:prstGeom>
          <a:noFill/>
          <a:ln w="9525">
            <a:noFill/>
            <a:miter lim="800000"/>
            <a:headEnd/>
            <a:tailEnd/>
          </a:ln>
        </p:spPr>
      </p:pic>
      <p:sp>
        <p:nvSpPr>
          <p:cNvPr id="64" name="矩形 63"/>
          <p:cNvSpPr/>
          <p:nvPr/>
        </p:nvSpPr>
        <p:spPr>
          <a:xfrm>
            <a:off x="688848" y="4064615"/>
            <a:ext cx="4572000" cy="1672253"/>
          </a:xfrm>
          <a:prstGeom prst="rect">
            <a:avLst/>
          </a:prstGeom>
        </p:spPr>
        <p:txBody>
          <a:bodyPr>
            <a:spAutoFit/>
          </a:bodyPr>
          <a:lstStyle/>
          <a:p>
            <a:pPr>
              <a:lnSpc>
                <a:spcPct val="200000"/>
              </a:lnSpc>
            </a:pPr>
            <a:r>
              <a:rPr lang="zh-CN" altLang="zh-CN" b="1" dirty="0" smtClean="0"/>
              <a:t>具体步骤：</a:t>
            </a:r>
          </a:p>
          <a:p>
            <a:pPr>
              <a:lnSpc>
                <a:spcPct val="200000"/>
              </a:lnSpc>
            </a:pPr>
            <a:r>
              <a:rPr lang="zh-CN" altLang="zh-CN" dirty="0" smtClean="0"/>
              <a:t>①找到</a:t>
            </a:r>
            <a:r>
              <a:rPr lang="en-US" altLang="zh-CN" dirty="0" smtClean="0"/>
              <a:t>a</a:t>
            </a:r>
            <a:r>
              <a:rPr lang="en-US" altLang="zh-CN" baseline="-25000" dirty="0" smtClean="0"/>
              <a:t>i-1</a:t>
            </a:r>
            <a:r>
              <a:rPr lang="zh-CN" altLang="zh-CN" dirty="0" smtClean="0"/>
              <a:t>的存储位置</a:t>
            </a:r>
            <a:r>
              <a:rPr lang="en-US" altLang="zh-CN" dirty="0" smtClean="0"/>
              <a:t>p</a:t>
            </a:r>
            <a:endParaRPr lang="zh-CN" altLang="zh-CN" dirty="0" smtClean="0"/>
          </a:p>
          <a:p>
            <a:pPr>
              <a:lnSpc>
                <a:spcPct val="200000"/>
              </a:lnSpc>
            </a:pPr>
            <a:r>
              <a:rPr lang="zh-CN" altLang="zh-CN" dirty="0" smtClean="0"/>
              <a:t>②令</a:t>
            </a:r>
            <a:r>
              <a:rPr lang="en-US" altLang="zh-CN" dirty="0" err="1" smtClean="0"/>
              <a:t>p.next</a:t>
            </a:r>
            <a:r>
              <a:rPr lang="zh-CN" altLang="zh-CN" dirty="0" smtClean="0"/>
              <a:t>指向</a:t>
            </a:r>
            <a:r>
              <a:rPr lang="en-US" altLang="zh-CN" dirty="0" err="1" smtClean="0"/>
              <a:t>a</a:t>
            </a:r>
            <a:r>
              <a:rPr lang="en-US" altLang="zh-CN" baseline="-25000" dirty="0" err="1" smtClean="0"/>
              <a:t>i</a:t>
            </a:r>
            <a:r>
              <a:rPr lang="zh-CN" altLang="zh-CN" dirty="0" smtClean="0"/>
              <a:t>的直接后继结点</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2.4.1 </a:t>
            </a:r>
            <a:r>
              <a:rPr lang="zh-CN" altLang="en-US" sz="2400" b="1" dirty="0" smtClean="0">
                <a:solidFill>
                  <a:schemeClr val="bg1"/>
                </a:solidFill>
                <a:latin typeface="微软雅黑" panose="020B0503020204020204" pitchFamily="34" charset="-122"/>
                <a:ea typeface="微软雅黑" panose="020B0503020204020204" pitchFamily="34" charset="-122"/>
              </a:rPr>
              <a:t>单链表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7" name="矩形 66"/>
          <p:cNvSpPr/>
          <p:nvPr/>
        </p:nvSpPr>
        <p:spPr>
          <a:xfrm>
            <a:off x="195072" y="853439"/>
            <a:ext cx="8077200" cy="5909310"/>
          </a:xfrm>
          <a:prstGeom prst="rect">
            <a:avLst/>
          </a:prstGeom>
        </p:spPr>
        <p:txBody>
          <a:bodyPr wrap="square">
            <a:spAutoFit/>
          </a:bodyPr>
          <a:lstStyle/>
          <a:p>
            <a:r>
              <a:rPr lang="zh-CN" altLang="zh-CN" b="1" dirty="0" smtClean="0"/>
              <a:t>算法</a:t>
            </a:r>
            <a:r>
              <a:rPr lang="zh-CN" altLang="zh-CN" b="1" dirty="0" smtClean="0"/>
              <a:t>实现</a:t>
            </a:r>
            <a:r>
              <a:rPr lang="zh-CN" altLang="en-US" b="1" dirty="0" smtClean="0"/>
              <a:t>：</a:t>
            </a:r>
            <a:endParaRPr lang="zh-CN" altLang="zh-CN" b="1" dirty="0" smtClean="0"/>
          </a:p>
          <a:p>
            <a:r>
              <a:rPr lang="en-US" altLang="zh-CN" b="1" dirty="0" smtClean="0"/>
              <a:t>public</a:t>
            </a:r>
            <a:r>
              <a:rPr lang="en-US" altLang="zh-CN" dirty="0" smtClean="0"/>
              <a:t> </a:t>
            </a:r>
            <a:r>
              <a:rPr lang="en-US" altLang="zh-CN" b="1" dirty="0" smtClean="0"/>
              <a:t>class</a:t>
            </a:r>
            <a:r>
              <a:rPr lang="en-US" altLang="zh-CN" dirty="0" smtClean="0"/>
              <a:t> </a:t>
            </a:r>
            <a:r>
              <a:rPr lang="en-US" altLang="zh-CN" dirty="0" err="1" smtClean="0"/>
              <a:t>LinkedList</a:t>
            </a:r>
            <a:r>
              <a:rPr lang="en-US" altLang="zh-CN" dirty="0" smtClean="0"/>
              <a:t> {</a:t>
            </a:r>
            <a:endParaRPr lang="zh-CN" altLang="zh-CN" dirty="0" smtClean="0"/>
          </a:p>
          <a:p>
            <a:r>
              <a:rPr lang="en-US" altLang="zh-CN" dirty="0" smtClean="0"/>
              <a:t>   </a:t>
            </a:r>
            <a:r>
              <a:rPr lang="en-US" altLang="zh-CN" dirty="0" smtClean="0"/>
              <a:t> ……</a:t>
            </a:r>
            <a:endParaRPr lang="zh-CN" altLang="zh-CN" dirty="0" smtClean="0"/>
          </a:p>
          <a:p>
            <a:r>
              <a:rPr lang="en-US" altLang="zh-CN" dirty="0" smtClean="0"/>
              <a:t>    </a:t>
            </a:r>
            <a:r>
              <a:rPr lang="en-US" altLang="zh-CN" b="1" dirty="0" err="1" smtClean="0"/>
              <a:t>boolean</a:t>
            </a:r>
            <a:r>
              <a:rPr lang="en-US" altLang="zh-CN" dirty="0" smtClean="0"/>
              <a:t> delete(</a:t>
            </a:r>
            <a:r>
              <a:rPr lang="en-US" altLang="zh-CN" b="1" dirty="0" err="1" smtClean="0"/>
              <a:t>int</a:t>
            </a:r>
            <a:r>
              <a:rPr lang="en-US" altLang="zh-CN" dirty="0" smtClean="0"/>
              <a:t> </a:t>
            </a:r>
            <a:r>
              <a:rPr lang="en-US" altLang="zh-CN" dirty="0" err="1" smtClean="0"/>
              <a:t>i</a:t>
            </a:r>
            <a:r>
              <a:rPr lang="en-US" altLang="zh-CN" dirty="0" smtClean="0"/>
              <a:t>) {</a:t>
            </a:r>
            <a:endParaRPr lang="zh-CN" altLang="zh-CN" dirty="0" smtClean="0"/>
          </a:p>
          <a:p>
            <a:r>
              <a:rPr lang="en-US" altLang="zh-CN" dirty="0" smtClean="0"/>
              <a:t>        </a:t>
            </a:r>
            <a:r>
              <a:rPr lang="en-US" altLang="zh-CN" dirty="0" smtClean="0"/>
              <a:t>//</a:t>
            </a:r>
            <a:r>
              <a:rPr lang="zh-CN" altLang="zh-CN" dirty="0" smtClean="0"/>
              <a:t>在 带头结点链表中删除第 </a:t>
            </a:r>
            <a:r>
              <a:rPr lang="en-US" altLang="zh-CN" dirty="0" err="1" smtClean="0"/>
              <a:t>i</a:t>
            </a:r>
            <a:r>
              <a:rPr lang="en-US" altLang="zh-CN" dirty="0" smtClean="0"/>
              <a:t> </a:t>
            </a:r>
            <a:r>
              <a:rPr lang="zh-CN" altLang="zh-CN" dirty="0" smtClean="0"/>
              <a:t>个结点</a:t>
            </a:r>
          </a:p>
          <a:p>
            <a:r>
              <a:rPr lang="en-US" altLang="zh-CN" dirty="0" smtClean="0"/>
              <a:t>        </a:t>
            </a:r>
            <a:r>
              <a:rPr lang="en-US" altLang="zh-CN" dirty="0" err="1" smtClean="0"/>
              <a:t>LinkedList</a:t>
            </a:r>
            <a:r>
              <a:rPr lang="en-US" altLang="zh-CN" dirty="0" smtClean="0"/>
              <a:t> p, q;</a:t>
            </a:r>
            <a:endParaRPr lang="zh-CN" altLang="zh-CN" dirty="0" smtClean="0"/>
          </a:p>
          <a:p>
            <a:r>
              <a:rPr lang="en-US" altLang="zh-CN" dirty="0" smtClean="0"/>
              <a:t>        p = head;</a:t>
            </a:r>
            <a:endParaRPr lang="zh-CN" altLang="zh-CN" dirty="0" smtClean="0"/>
          </a:p>
          <a:p>
            <a:r>
              <a:rPr lang="en-US" altLang="zh-CN" dirty="0" smtClean="0"/>
              <a:t>        </a:t>
            </a:r>
            <a:r>
              <a:rPr lang="en-US" altLang="zh-CN" b="1" dirty="0" err="1" smtClean="0"/>
              <a:t>int</a:t>
            </a:r>
            <a:r>
              <a:rPr lang="en-US" altLang="zh-CN" dirty="0" smtClean="0"/>
              <a:t> k = 0;</a:t>
            </a:r>
            <a:endParaRPr lang="zh-CN" altLang="zh-CN" dirty="0" smtClean="0"/>
          </a:p>
          <a:p>
            <a:r>
              <a:rPr lang="en-US" altLang="zh-CN" dirty="0" smtClean="0"/>
              <a:t>        </a:t>
            </a:r>
            <a:r>
              <a:rPr lang="en-US" altLang="zh-CN" b="1" dirty="0" smtClean="0"/>
              <a:t>while</a:t>
            </a:r>
            <a:r>
              <a:rPr lang="en-US" altLang="zh-CN" dirty="0" smtClean="0"/>
              <a:t> (p != </a:t>
            </a:r>
            <a:r>
              <a:rPr lang="en-US" altLang="zh-CN" b="1" dirty="0" smtClean="0"/>
              <a:t>null</a:t>
            </a:r>
            <a:r>
              <a:rPr lang="en-US" altLang="zh-CN" dirty="0" smtClean="0"/>
              <a:t> &amp;&amp; k &lt; </a:t>
            </a:r>
            <a:r>
              <a:rPr lang="en-US" altLang="zh-CN" dirty="0" err="1" smtClean="0"/>
              <a:t>i</a:t>
            </a:r>
            <a:r>
              <a:rPr lang="en-US" altLang="zh-CN" dirty="0" smtClean="0"/>
              <a:t> - 1) {</a:t>
            </a:r>
            <a:endParaRPr lang="zh-CN" altLang="zh-CN" dirty="0" smtClean="0"/>
          </a:p>
          <a:p>
            <a:r>
              <a:rPr lang="en-US" altLang="zh-CN" dirty="0" smtClean="0"/>
              <a:t>            p = </a:t>
            </a:r>
            <a:r>
              <a:rPr lang="en-US" altLang="zh-CN" dirty="0" err="1" smtClean="0"/>
              <a:t>p.next</a:t>
            </a:r>
            <a:r>
              <a:rPr lang="en-US" altLang="zh-CN" dirty="0" smtClean="0"/>
              <a:t>;</a:t>
            </a:r>
            <a:endParaRPr lang="zh-CN" altLang="zh-CN" dirty="0" smtClean="0"/>
          </a:p>
          <a:p>
            <a:r>
              <a:rPr lang="en-US" altLang="zh-CN" dirty="0" smtClean="0"/>
              <a:t>            k++;</a:t>
            </a:r>
            <a:endParaRPr lang="zh-CN" altLang="zh-CN" dirty="0" smtClean="0"/>
          </a:p>
          <a:p>
            <a:r>
              <a:rPr lang="en-US" altLang="zh-CN" dirty="0" smtClean="0"/>
              <a:t>        } //</a:t>
            </a:r>
            <a:r>
              <a:rPr lang="zh-CN" altLang="zh-CN" dirty="0" smtClean="0"/>
              <a:t>找第 </a:t>
            </a:r>
            <a:r>
              <a:rPr lang="en-US" altLang="zh-CN" dirty="0" smtClean="0"/>
              <a:t>i-1</a:t>
            </a:r>
            <a:r>
              <a:rPr lang="zh-CN" altLang="zh-CN" dirty="0" smtClean="0"/>
              <a:t>个结点</a:t>
            </a:r>
          </a:p>
          <a:p>
            <a:r>
              <a:rPr lang="en-US" altLang="zh-CN" dirty="0" smtClean="0"/>
              <a:t>        </a:t>
            </a:r>
            <a:r>
              <a:rPr lang="en-US" altLang="zh-CN" b="1" dirty="0" smtClean="0"/>
              <a:t>if</a:t>
            </a:r>
            <a:r>
              <a:rPr lang="en-US" altLang="zh-CN" dirty="0" smtClean="0"/>
              <a:t> (p == </a:t>
            </a:r>
            <a:r>
              <a:rPr lang="en-US" altLang="zh-CN" b="1" dirty="0" smtClean="0"/>
              <a:t>null||</a:t>
            </a:r>
            <a:r>
              <a:rPr lang="en-US" altLang="zh-CN" dirty="0" smtClean="0"/>
              <a:t> </a:t>
            </a:r>
            <a:r>
              <a:rPr lang="en-US" altLang="zh-CN" dirty="0" err="1" smtClean="0"/>
              <a:t>p.next</a:t>
            </a:r>
            <a:r>
              <a:rPr lang="en-US" altLang="zh-CN" dirty="0" smtClean="0"/>
              <a:t>==</a:t>
            </a:r>
            <a:r>
              <a:rPr lang="en-US" altLang="zh-CN" b="1" dirty="0" smtClean="0"/>
              <a:t> null</a:t>
            </a:r>
            <a:r>
              <a:rPr lang="en-US" altLang="zh-CN" dirty="0" smtClean="0"/>
              <a:t>) {//</a:t>
            </a:r>
            <a:r>
              <a:rPr lang="en-US" altLang="zh-CN" dirty="0" err="1" smtClean="0"/>
              <a:t>i</a:t>
            </a:r>
            <a:r>
              <a:rPr lang="zh-CN" altLang="zh-CN" dirty="0" smtClean="0"/>
              <a:t>值不合理 </a:t>
            </a:r>
          </a:p>
          <a:p>
            <a:r>
              <a:rPr lang="en-US" altLang="zh-CN" dirty="0" smtClean="0"/>
              <a:t>            </a:t>
            </a:r>
            <a:r>
              <a:rPr lang="en-US" altLang="zh-CN" dirty="0" err="1" smtClean="0"/>
              <a:t>System.</a:t>
            </a:r>
            <a:r>
              <a:rPr lang="en-US" altLang="zh-CN" i="1" dirty="0" err="1" smtClean="0"/>
              <a:t>out</a:t>
            </a:r>
            <a:r>
              <a:rPr lang="en-US" altLang="zh-CN" dirty="0" err="1" smtClean="0"/>
              <a:t>.println</a:t>
            </a:r>
            <a:r>
              <a:rPr lang="en-US" altLang="zh-CN" dirty="0" smtClean="0"/>
              <a:t>("</a:t>
            </a:r>
            <a:r>
              <a:rPr lang="zh-CN" altLang="zh-CN" dirty="0" smtClean="0"/>
              <a:t>无效的删除位置</a:t>
            </a:r>
            <a:r>
              <a:rPr lang="en-US" altLang="zh-CN" dirty="0" smtClean="0"/>
              <a:t>!\n");</a:t>
            </a:r>
            <a:endParaRPr lang="zh-CN" altLang="zh-CN" dirty="0" smtClean="0"/>
          </a:p>
          <a:p>
            <a:r>
              <a:rPr lang="en-US" altLang="zh-CN" dirty="0" smtClean="0"/>
              <a:t>            </a:t>
            </a:r>
            <a:r>
              <a:rPr lang="en-US" altLang="zh-CN" b="1" dirty="0" smtClean="0"/>
              <a:t>return</a:t>
            </a:r>
            <a:r>
              <a:rPr lang="en-US" altLang="zh-CN" dirty="0" smtClean="0"/>
              <a:t> </a:t>
            </a:r>
            <a:r>
              <a:rPr lang="en-US" altLang="zh-CN" b="1" dirty="0" smtClean="0"/>
              <a:t>false</a:t>
            </a:r>
            <a:r>
              <a:rPr lang="en-US" altLang="zh-CN" dirty="0" smtClean="0"/>
              <a:t>;</a:t>
            </a:r>
            <a:endParaRPr lang="zh-CN" altLang="zh-CN" dirty="0" smtClean="0"/>
          </a:p>
          <a:p>
            <a:r>
              <a:rPr lang="en-US" altLang="zh-CN" dirty="0" smtClean="0"/>
              <a:t>        } </a:t>
            </a:r>
            <a:endParaRPr lang="zh-CN" altLang="zh-CN" dirty="0" smtClean="0"/>
          </a:p>
          <a:p>
            <a:r>
              <a:rPr lang="en-US" altLang="zh-CN" dirty="0" smtClean="0"/>
              <a:t>        </a:t>
            </a:r>
            <a:r>
              <a:rPr lang="en-US" altLang="zh-CN" b="1" dirty="0" smtClean="0"/>
              <a:t>else</a:t>
            </a:r>
            <a:r>
              <a:rPr lang="en-US" altLang="zh-CN" dirty="0" smtClean="0"/>
              <a:t> {     //</a:t>
            </a:r>
            <a:r>
              <a:rPr lang="zh-CN" altLang="zh-CN" dirty="0" smtClean="0"/>
              <a:t>删除元素 </a:t>
            </a:r>
          </a:p>
          <a:p>
            <a:r>
              <a:rPr lang="en-US" altLang="zh-CN" dirty="0" smtClean="0"/>
              <a:t>            q = </a:t>
            </a:r>
            <a:r>
              <a:rPr lang="en-US" altLang="zh-CN" dirty="0" err="1" smtClean="0"/>
              <a:t>p.next</a:t>
            </a:r>
            <a:r>
              <a:rPr lang="en-US" altLang="zh-CN" dirty="0" smtClean="0"/>
              <a:t>;</a:t>
            </a:r>
            <a:endParaRPr lang="zh-CN" altLang="zh-CN" dirty="0" smtClean="0"/>
          </a:p>
          <a:p>
            <a:r>
              <a:rPr lang="en-US" altLang="zh-CN" dirty="0" smtClean="0"/>
              <a:t>            </a:t>
            </a:r>
            <a:r>
              <a:rPr lang="en-US" altLang="zh-CN" dirty="0" err="1" smtClean="0"/>
              <a:t>p.next</a:t>
            </a:r>
            <a:r>
              <a:rPr lang="en-US" altLang="zh-CN" dirty="0" smtClean="0"/>
              <a:t> = </a:t>
            </a:r>
            <a:r>
              <a:rPr lang="en-US" altLang="zh-CN" dirty="0" err="1" smtClean="0"/>
              <a:t>q.next</a:t>
            </a:r>
            <a:r>
              <a:rPr lang="en-US" altLang="zh-CN" dirty="0" smtClean="0"/>
              <a:t>;</a:t>
            </a:r>
            <a:endParaRPr lang="zh-CN" altLang="zh-CN" dirty="0" smtClean="0"/>
          </a:p>
          <a:p>
            <a:r>
              <a:rPr lang="en-US" altLang="zh-CN" dirty="0" smtClean="0"/>
              <a:t>            </a:t>
            </a:r>
            <a:r>
              <a:rPr lang="en-US" altLang="zh-CN" b="1" dirty="0" smtClean="0"/>
              <a:t>return</a:t>
            </a:r>
            <a:r>
              <a:rPr lang="en-US" altLang="zh-CN" dirty="0" smtClean="0"/>
              <a:t> </a:t>
            </a:r>
            <a:r>
              <a:rPr lang="en-US" altLang="zh-CN" b="1" dirty="0" smtClean="0"/>
              <a:t>true</a:t>
            </a:r>
            <a:r>
              <a:rPr lang="en-US" altLang="zh-CN" dirty="0" smtClean="0"/>
              <a:t>;</a:t>
            </a:r>
            <a:endParaRPr lang="zh-CN" altLang="zh-CN" dirty="0" smtClean="0"/>
          </a:p>
          <a:p>
            <a:r>
              <a:rPr lang="en-US" altLang="zh-CN" dirty="0" smtClean="0"/>
              <a:t>        </a:t>
            </a:r>
            <a:r>
              <a:rPr lang="en-US" altLang="zh-CN" dirty="0" smtClean="0"/>
              <a:t>}  } </a:t>
            </a:r>
            <a:r>
              <a:rPr lang="zh-CN" altLang="en-US" dirty="0" smtClean="0"/>
              <a:t>｝</a:t>
            </a:r>
            <a:endParaRPr lang="zh-CN" altLang="zh-CN" dirty="0" smtClean="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2.4.2 </a:t>
            </a:r>
            <a:r>
              <a:rPr lang="zh-CN" altLang="en-US" sz="2400" b="1" dirty="0" smtClean="0">
                <a:solidFill>
                  <a:schemeClr val="bg1"/>
                </a:solidFill>
                <a:latin typeface="微软雅黑" panose="020B0503020204020204" pitchFamily="34" charset="-122"/>
                <a:ea typeface="微软雅黑" panose="020B0503020204020204" pitchFamily="34" charset="-122"/>
              </a:rPr>
              <a:t>双向链表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7" name="矩形 66"/>
          <p:cNvSpPr/>
          <p:nvPr/>
        </p:nvSpPr>
        <p:spPr>
          <a:xfrm>
            <a:off x="195072" y="853439"/>
            <a:ext cx="8692896" cy="2446824"/>
          </a:xfrm>
          <a:prstGeom prst="rect">
            <a:avLst/>
          </a:prstGeom>
        </p:spPr>
        <p:txBody>
          <a:bodyPr wrap="square">
            <a:spAutoFit/>
          </a:bodyPr>
          <a:lstStyle/>
          <a:p>
            <a:r>
              <a:rPr lang="en-US" altLang="zh-CN" b="1" dirty="0" smtClean="0"/>
              <a:t>1</a:t>
            </a:r>
            <a:r>
              <a:rPr lang="zh-CN" altLang="zh-CN" b="1" dirty="0" smtClean="0"/>
              <a:t>．双向链表的存储结构</a:t>
            </a:r>
          </a:p>
          <a:p>
            <a:pPr>
              <a:lnSpc>
                <a:spcPct val="150000"/>
              </a:lnSpc>
            </a:pPr>
            <a:r>
              <a:rPr lang="en-US" altLang="zh-CN" dirty="0" smtClean="0"/>
              <a:t>         </a:t>
            </a:r>
            <a:r>
              <a:rPr lang="zh-CN" altLang="zh-CN" dirty="0" smtClean="0"/>
              <a:t>在</a:t>
            </a:r>
            <a:r>
              <a:rPr lang="zh-CN" altLang="zh-CN" dirty="0" smtClean="0"/>
              <a:t>单链表中，从任何一个结点可以找到它的后继结点，但是寻找它的前趋结点，就需要从表头开始顺序查找。我们可用双向链表来克服单链表的这种缺点，在双向链表中，每一个结点除了数据域外，还包含两个指针域，一个指针（next）指向该结点的后继结点，另一个指针（prior）指向它的前驱结点。</a:t>
            </a:r>
          </a:p>
          <a:p>
            <a:pPr>
              <a:lnSpc>
                <a:spcPct val="150000"/>
              </a:lnSpc>
            </a:pPr>
            <a:r>
              <a:rPr lang="zh-CN" altLang="zh-CN" dirty="0" smtClean="0"/>
              <a:t>双向链表结点结构及一般表示法</a:t>
            </a:r>
            <a:r>
              <a:rPr lang="zh-CN" altLang="zh-CN" dirty="0" smtClean="0"/>
              <a:t>如</a:t>
            </a:r>
            <a:r>
              <a:rPr lang="zh-CN" altLang="en-US" dirty="0" smtClean="0"/>
              <a:t>下图</a:t>
            </a:r>
            <a:r>
              <a:rPr lang="zh-CN" altLang="zh-CN" dirty="0" smtClean="0"/>
              <a:t>所</a:t>
            </a:r>
            <a:r>
              <a:rPr lang="zh-CN" altLang="zh-CN" dirty="0" smtClean="0"/>
              <a:t>示。</a:t>
            </a:r>
            <a:endParaRPr lang="zh-CN" altLang="zh-CN" dirty="0"/>
          </a:p>
        </p:txBody>
      </p:sp>
      <p:pic>
        <p:nvPicPr>
          <p:cNvPr id="97282" name="Picture 2"/>
          <p:cNvPicPr>
            <a:picLocks noChangeAspect="1" noChangeArrowheads="1"/>
          </p:cNvPicPr>
          <p:nvPr/>
        </p:nvPicPr>
        <p:blipFill>
          <a:blip r:embed="rId3" cstate="print"/>
          <a:srcRect t="2941" r="2362"/>
          <a:stretch>
            <a:fillRect/>
          </a:stretch>
        </p:blipFill>
        <p:spPr bwMode="auto">
          <a:xfrm>
            <a:off x="1479995" y="3547872"/>
            <a:ext cx="6126841" cy="234086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2.4.2 </a:t>
            </a:r>
            <a:r>
              <a:rPr lang="zh-CN" altLang="en-US" sz="2400" b="1" dirty="0" smtClean="0">
                <a:solidFill>
                  <a:schemeClr val="bg1"/>
                </a:solidFill>
                <a:latin typeface="微软雅黑" panose="020B0503020204020204" pitchFamily="34" charset="-122"/>
                <a:ea typeface="微软雅黑" panose="020B0503020204020204" pitchFamily="34" charset="-122"/>
              </a:rPr>
              <a:t>双向链表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7" name="矩形 66"/>
          <p:cNvSpPr/>
          <p:nvPr/>
        </p:nvSpPr>
        <p:spPr>
          <a:xfrm>
            <a:off x="195072" y="853439"/>
            <a:ext cx="8692896" cy="5770811"/>
          </a:xfrm>
          <a:prstGeom prst="rect">
            <a:avLst/>
          </a:prstGeom>
        </p:spPr>
        <p:txBody>
          <a:bodyPr wrap="square">
            <a:spAutoFit/>
          </a:bodyPr>
          <a:lstStyle/>
          <a:p>
            <a:r>
              <a:rPr lang="zh-CN" altLang="zh-CN" dirty="0" smtClean="0"/>
              <a:t>双链表的类定义如下：</a:t>
            </a:r>
          </a:p>
          <a:p>
            <a:r>
              <a:rPr lang="en-US" altLang="zh-CN" sz="1300" b="1" dirty="0" smtClean="0"/>
              <a:t>public</a:t>
            </a:r>
            <a:r>
              <a:rPr lang="en-US" altLang="zh-CN" sz="1300" dirty="0" smtClean="0"/>
              <a:t> </a:t>
            </a:r>
            <a:r>
              <a:rPr lang="en-US" altLang="zh-CN" sz="1300" b="1" dirty="0" smtClean="0"/>
              <a:t>class</a:t>
            </a:r>
            <a:r>
              <a:rPr lang="en-US" altLang="zh-CN" sz="1300" dirty="0" smtClean="0"/>
              <a:t> </a:t>
            </a:r>
            <a:r>
              <a:rPr lang="en-US" altLang="zh-CN" sz="1300" dirty="0" err="1" smtClean="0"/>
              <a:t>DbLinkedList</a:t>
            </a:r>
            <a:r>
              <a:rPr lang="en-US" altLang="zh-CN" sz="1300" dirty="0" smtClean="0"/>
              <a:t> {</a:t>
            </a:r>
            <a:endParaRPr lang="zh-CN" altLang="zh-CN" sz="1300" dirty="0" smtClean="0"/>
          </a:p>
          <a:p>
            <a:r>
              <a:rPr lang="en-US" altLang="zh-CN" sz="1300" dirty="0" smtClean="0"/>
              <a:t>    </a:t>
            </a:r>
            <a:r>
              <a:rPr lang="en-US" altLang="zh-CN" sz="1300" b="1" dirty="0" smtClean="0"/>
              <a:t>private</a:t>
            </a:r>
            <a:r>
              <a:rPr lang="en-US" altLang="zh-CN" sz="1300" dirty="0" smtClean="0"/>
              <a:t> </a:t>
            </a:r>
            <a:r>
              <a:rPr lang="en-US" altLang="zh-CN" sz="1300" b="1" dirty="0" err="1" smtClean="0"/>
              <a:t>int</a:t>
            </a:r>
            <a:r>
              <a:rPr lang="en-US" altLang="zh-CN" sz="1300" dirty="0" smtClean="0"/>
              <a:t> data; //</a:t>
            </a:r>
            <a:r>
              <a:rPr lang="zh-CN" altLang="zh-CN" sz="1300" dirty="0" smtClean="0"/>
              <a:t>数据域，可根据实际情况修改</a:t>
            </a:r>
          </a:p>
          <a:p>
            <a:r>
              <a:rPr lang="en-US" altLang="zh-CN" sz="1300" dirty="0" smtClean="0"/>
              <a:t>    </a:t>
            </a:r>
            <a:r>
              <a:rPr lang="en-US" altLang="zh-CN" sz="1300" b="1" dirty="0" smtClean="0"/>
              <a:t>private</a:t>
            </a:r>
            <a:r>
              <a:rPr lang="en-US" altLang="zh-CN" sz="1300" dirty="0" smtClean="0"/>
              <a:t> </a:t>
            </a:r>
            <a:r>
              <a:rPr lang="en-US" altLang="zh-CN" sz="1300" dirty="0" err="1" smtClean="0"/>
              <a:t>DbLinkedList</a:t>
            </a:r>
            <a:r>
              <a:rPr lang="en-US" altLang="zh-CN" sz="1300" dirty="0" smtClean="0"/>
              <a:t> prior; //</a:t>
            </a:r>
            <a:r>
              <a:rPr lang="zh-CN" altLang="zh-CN" sz="1300" dirty="0" smtClean="0"/>
              <a:t>指针域，存放当前元素直接前驱元素的地址</a:t>
            </a:r>
          </a:p>
          <a:p>
            <a:r>
              <a:rPr lang="en-US" altLang="zh-CN" sz="1300" dirty="0" smtClean="0"/>
              <a:t>    </a:t>
            </a:r>
            <a:r>
              <a:rPr lang="en-US" altLang="zh-CN" sz="1300" b="1" dirty="0" smtClean="0"/>
              <a:t>private</a:t>
            </a:r>
            <a:r>
              <a:rPr lang="en-US" altLang="zh-CN" sz="1300" dirty="0" smtClean="0"/>
              <a:t> </a:t>
            </a:r>
            <a:r>
              <a:rPr lang="en-US" altLang="zh-CN" sz="1300" dirty="0" err="1" smtClean="0"/>
              <a:t>DbLinkedList</a:t>
            </a:r>
            <a:r>
              <a:rPr lang="en-US" altLang="zh-CN" sz="1300" dirty="0" smtClean="0"/>
              <a:t> next; //</a:t>
            </a:r>
            <a:r>
              <a:rPr lang="zh-CN" altLang="zh-CN" sz="1300" dirty="0" smtClean="0"/>
              <a:t>指针域，存放当前元素直接后继元素的地址</a:t>
            </a:r>
          </a:p>
          <a:p>
            <a:r>
              <a:rPr lang="en-US" altLang="zh-CN" sz="1300" b="1" dirty="0" smtClean="0"/>
              <a:t>        private</a:t>
            </a:r>
            <a:r>
              <a:rPr lang="en-US" altLang="zh-CN" sz="1300" dirty="0" smtClean="0"/>
              <a:t> </a:t>
            </a:r>
            <a:r>
              <a:rPr lang="en-US" altLang="zh-CN" sz="1300" dirty="0" err="1" smtClean="0"/>
              <a:t>DbLinkedList</a:t>
            </a:r>
            <a:r>
              <a:rPr lang="en-US" altLang="zh-CN" sz="1300" dirty="0" smtClean="0"/>
              <a:t> head; //</a:t>
            </a:r>
            <a:r>
              <a:rPr lang="zh-CN" altLang="zh-CN" sz="1300" dirty="0" smtClean="0"/>
              <a:t>链表头指针</a:t>
            </a:r>
          </a:p>
          <a:p>
            <a:r>
              <a:rPr lang="en-US" altLang="zh-CN" sz="1300" dirty="0" smtClean="0"/>
              <a:t>    </a:t>
            </a:r>
            <a:r>
              <a:rPr lang="en-US" altLang="zh-CN" sz="1300" b="1" dirty="0" smtClean="0"/>
              <a:t>public</a:t>
            </a:r>
            <a:r>
              <a:rPr lang="en-US" altLang="zh-CN" sz="1300" dirty="0" smtClean="0"/>
              <a:t> </a:t>
            </a:r>
            <a:r>
              <a:rPr lang="en-US" altLang="zh-CN" sz="1300" dirty="0" err="1" smtClean="0"/>
              <a:t>DbLinkedList</a:t>
            </a:r>
            <a:r>
              <a:rPr lang="en-US" altLang="zh-CN" sz="1300" dirty="0" smtClean="0"/>
              <a:t> () { //</a:t>
            </a:r>
            <a:r>
              <a:rPr lang="zh-CN" altLang="zh-CN" sz="1300" dirty="0" smtClean="0"/>
              <a:t>构造方法</a:t>
            </a:r>
          </a:p>
          <a:p>
            <a:r>
              <a:rPr lang="en-US" altLang="zh-CN" sz="1300" dirty="0" smtClean="0"/>
              <a:t>    }</a:t>
            </a:r>
            <a:endParaRPr lang="zh-CN" altLang="zh-CN" sz="1300" dirty="0" smtClean="0"/>
          </a:p>
          <a:p>
            <a:r>
              <a:rPr lang="en-US" altLang="zh-CN" sz="1300" dirty="0" smtClean="0"/>
              <a:t>    //</a:t>
            </a:r>
            <a:r>
              <a:rPr lang="zh-CN" altLang="zh-CN" sz="1300" dirty="0" smtClean="0"/>
              <a:t>成员方法</a:t>
            </a:r>
          </a:p>
          <a:p>
            <a:r>
              <a:rPr lang="en-US" altLang="zh-CN" sz="1300" dirty="0" smtClean="0"/>
              <a:t>    </a:t>
            </a:r>
            <a:r>
              <a:rPr lang="en-US" altLang="zh-CN" sz="1300" b="1" dirty="0" smtClean="0"/>
              <a:t>public</a:t>
            </a:r>
            <a:r>
              <a:rPr lang="en-US" altLang="zh-CN" sz="1300" dirty="0" smtClean="0"/>
              <a:t> </a:t>
            </a:r>
            <a:r>
              <a:rPr lang="en-US" altLang="zh-CN" sz="1300" b="1" dirty="0" err="1" smtClean="0"/>
              <a:t>int</a:t>
            </a:r>
            <a:r>
              <a:rPr lang="en-US" altLang="zh-CN" sz="1300" dirty="0" smtClean="0"/>
              <a:t> </a:t>
            </a:r>
            <a:r>
              <a:rPr lang="en-US" altLang="zh-CN" sz="1300" dirty="0" err="1" smtClean="0"/>
              <a:t>getData</a:t>
            </a:r>
            <a:r>
              <a:rPr lang="en-US" altLang="zh-CN" sz="1300" dirty="0" smtClean="0"/>
              <a:t>() {</a:t>
            </a:r>
            <a:endParaRPr lang="zh-CN" altLang="zh-CN" sz="1300" dirty="0" smtClean="0"/>
          </a:p>
          <a:p>
            <a:r>
              <a:rPr lang="en-US" altLang="zh-CN" sz="1300" dirty="0" smtClean="0"/>
              <a:t>        </a:t>
            </a:r>
            <a:r>
              <a:rPr lang="en-US" altLang="zh-CN" sz="1300" b="1" dirty="0" smtClean="0"/>
              <a:t>return</a:t>
            </a:r>
            <a:r>
              <a:rPr lang="en-US" altLang="zh-CN" sz="1300" dirty="0" smtClean="0"/>
              <a:t> data;</a:t>
            </a:r>
            <a:endParaRPr lang="zh-CN" altLang="zh-CN" sz="1300" dirty="0" smtClean="0"/>
          </a:p>
          <a:p>
            <a:r>
              <a:rPr lang="en-US" altLang="zh-CN" sz="1300" dirty="0" smtClean="0"/>
              <a:t>    }</a:t>
            </a:r>
            <a:endParaRPr lang="zh-CN" altLang="zh-CN" sz="1300" dirty="0" smtClean="0"/>
          </a:p>
          <a:p>
            <a:r>
              <a:rPr lang="en-US" altLang="zh-CN" sz="1300" dirty="0" smtClean="0"/>
              <a:t>    </a:t>
            </a:r>
            <a:r>
              <a:rPr lang="en-US" altLang="zh-CN" sz="1300" b="1" dirty="0" smtClean="0"/>
              <a:t>public</a:t>
            </a:r>
            <a:r>
              <a:rPr lang="en-US" altLang="zh-CN" sz="1300" dirty="0" smtClean="0"/>
              <a:t> </a:t>
            </a:r>
            <a:r>
              <a:rPr lang="en-US" altLang="zh-CN" sz="1300" b="1" dirty="0" smtClean="0"/>
              <a:t>void</a:t>
            </a:r>
            <a:r>
              <a:rPr lang="en-US" altLang="zh-CN" sz="1300" dirty="0" smtClean="0"/>
              <a:t> </a:t>
            </a:r>
            <a:r>
              <a:rPr lang="en-US" altLang="zh-CN" sz="1300" dirty="0" err="1" smtClean="0"/>
              <a:t>setData</a:t>
            </a:r>
            <a:r>
              <a:rPr lang="en-US" altLang="zh-CN" sz="1300" dirty="0" smtClean="0"/>
              <a:t>(</a:t>
            </a:r>
            <a:r>
              <a:rPr lang="en-US" altLang="zh-CN" sz="1300" b="1" dirty="0" err="1" smtClean="0"/>
              <a:t>int</a:t>
            </a:r>
            <a:r>
              <a:rPr lang="en-US" altLang="zh-CN" sz="1300" dirty="0" smtClean="0"/>
              <a:t> data) {</a:t>
            </a:r>
            <a:endParaRPr lang="zh-CN" altLang="zh-CN" sz="1300" dirty="0" smtClean="0"/>
          </a:p>
          <a:p>
            <a:r>
              <a:rPr lang="en-US" altLang="zh-CN" sz="1300" dirty="0" smtClean="0"/>
              <a:t>        </a:t>
            </a:r>
            <a:r>
              <a:rPr lang="en-US" altLang="zh-CN" sz="1300" b="1" dirty="0" err="1" smtClean="0"/>
              <a:t>this</a:t>
            </a:r>
            <a:r>
              <a:rPr lang="en-US" altLang="zh-CN" sz="1300" dirty="0" err="1" smtClean="0"/>
              <a:t>.data</a:t>
            </a:r>
            <a:r>
              <a:rPr lang="en-US" altLang="zh-CN" sz="1300" dirty="0" smtClean="0"/>
              <a:t> = data;</a:t>
            </a:r>
            <a:endParaRPr lang="zh-CN" altLang="zh-CN" sz="1300" dirty="0" smtClean="0"/>
          </a:p>
          <a:p>
            <a:r>
              <a:rPr lang="en-US" altLang="zh-CN" sz="1300" dirty="0" smtClean="0"/>
              <a:t>    }</a:t>
            </a:r>
            <a:endParaRPr lang="zh-CN" altLang="zh-CN" sz="1300" dirty="0" smtClean="0"/>
          </a:p>
          <a:p>
            <a:r>
              <a:rPr lang="en-US" altLang="zh-CN" sz="1300" dirty="0" smtClean="0"/>
              <a:t>    </a:t>
            </a:r>
            <a:r>
              <a:rPr lang="en-US" altLang="zh-CN" sz="1300" b="1" dirty="0" smtClean="0"/>
              <a:t>public</a:t>
            </a:r>
            <a:r>
              <a:rPr lang="en-US" altLang="zh-CN" sz="1300" dirty="0" smtClean="0"/>
              <a:t> </a:t>
            </a:r>
            <a:r>
              <a:rPr lang="en-US" altLang="zh-CN" sz="1300" dirty="0" err="1" smtClean="0"/>
              <a:t>DbLinkedList</a:t>
            </a:r>
            <a:r>
              <a:rPr lang="en-US" altLang="zh-CN" sz="1300" dirty="0" smtClean="0"/>
              <a:t> </a:t>
            </a:r>
            <a:r>
              <a:rPr lang="en-US" altLang="zh-CN" sz="1300" dirty="0" err="1" smtClean="0"/>
              <a:t>getPrior</a:t>
            </a:r>
            <a:r>
              <a:rPr lang="en-US" altLang="zh-CN" sz="1300" dirty="0" smtClean="0"/>
              <a:t> () {</a:t>
            </a:r>
            <a:endParaRPr lang="zh-CN" altLang="zh-CN" sz="1300" dirty="0" smtClean="0"/>
          </a:p>
          <a:p>
            <a:r>
              <a:rPr lang="en-US" altLang="zh-CN" sz="1300" dirty="0" smtClean="0"/>
              <a:t>        </a:t>
            </a:r>
            <a:r>
              <a:rPr lang="en-US" altLang="zh-CN" sz="1300" b="1" dirty="0" smtClean="0"/>
              <a:t>return</a:t>
            </a:r>
            <a:r>
              <a:rPr lang="en-US" altLang="zh-CN" sz="1300" dirty="0" smtClean="0"/>
              <a:t> prior;</a:t>
            </a:r>
            <a:endParaRPr lang="zh-CN" altLang="zh-CN" sz="1300" dirty="0" smtClean="0"/>
          </a:p>
          <a:p>
            <a:r>
              <a:rPr lang="en-US" altLang="zh-CN" sz="1300" dirty="0" smtClean="0"/>
              <a:t>    }</a:t>
            </a:r>
            <a:endParaRPr lang="zh-CN" altLang="zh-CN" sz="1300" dirty="0" smtClean="0"/>
          </a:p>
          <a:p>
            <a:r>
              <a:rPr lang="en-US" altLang="zh-CN" sz="1300" dirty="0" smtClean="0"/>
              <a:t>    </a:t>
            </a:r>
            <a:r>
              <a:rPr lang="en-US" altLang="zh-CN" sz="1300" b="1" dirty="0" smtClean="0"/>
              <a:t>public</a:t>
            </a:r>
            <a:r>
              <a:rPr lang="en-US" altLang="zh-CN" sz="1300" dirty="0" smtClean="0"/>
              <a:t> </a:t>
            </a:r>
            <a:r>
              <a:rPr lang="en-US" altLang="zh-CN" sz="1300" b="1" dirty="0" smtClean="0"/>
              <a:t>void</a:t>
            </a:r>
            <a:r>
              <a:rPr lang="en-US" altLang="zh-CN" sz="1300" dirty="0" smtClean="0"/>
              <a:t> </a:t>
            </a:r>
            <a:r>
              <a:rPr lang="en-US" altLang="zh-CN" sz="1300" dirty="0" err="1" smtClean="0"/>
              <a:t>setPrior</a:t>
            </a:r>
            <a:r>
              <a:rPr lang="en-US" altLang="zh-CN" sz="1300" dirty="0" smtClean="0"/>
              <a:t> (</a:t>
            </a:r>
            <a:r>
              <a:rPr lang="en-US" altLang="zh-CN" sz="1300" dirty="0" err="1" smtClean="0"/>
              <a:t>DbLinkedList</a:t>
            </a:r>
            <a:r>
              <a:rPr lang="en-US" altLang="zh-CN" sz="1300" dirty="0" smtClean="0"/>
              <a:t> prior) {</a:t>
            </a:r>
            <a:endParaRPr lang="zh-CN" altLang="zh-CN" sz="1300" dirty="0" smtClean="0"/>
          </a:p>
          <a:p>
            <a:r>
              <a:rPr lang="en-US" altLang="zh-CN" sz="1300" dirty="0" smtClean="0"/>
              <a:t>        </a:t>
            </a:r>
            <a:r>
              <a:rPr lang="en-US" altLang="zh-CN" sz="1300" b="1" dirty="0" smtClean="0"/>
              <a:t>this</a:t>
            </a:r>
            <a:r>
              <a:rPr lang="en-US" altLang="zh-CN" sz="1300" dirty="0" smtClean="0"/>
              <a:t>. prior = prior;</a:t>
            </a:r>
            <a:endParaRPr lang="zh-CN" altLang="zh-CN" sz="1300" dirty="0" smtClean="0"/>
          </a:p>
          <a:p>
            <a:r>
              <a:rPr lang="en-US" altLang="zh-CN" sz="1300" dirty="0" smtClean="0"/>
              <a:t>    }</a:t>
            </a:r>
            <a:endParaRPr lang="zh-CN" altLang="zh-CN" sz="1300" dirty="0" smtClean="0"/>
          </a:p>
          <a:p>
            <a:r>
              <a:rPr lang="en-US" altLang="zh-CN" sz="1300" dirty="0" smtClean="0"/>
              <a:t>    </a:t>
            </a:r>
            <a:r>
              <a:rPr lang="en-US" altLang="zh-CN" sz="1300" b="1" dirty="0" smtClean="0"/>
              <a:t>public</a:t>
            </a:r>
            <a:r>
              <a:rPr lang="en-US" altLang="zh-CN" sz="1300" dirty="0" smtClean="0"/>
              <a:t> </a:t>
            </a:r>
            <a:r>
              <a:rPr lang="en-US" altLang="zh-CN" sz="1300" dirty="0" err="1" smtClean="0"/>
              <a:t>DbLinkedList</a:t>
            </a:r>
            <a:r>
              <a:rPr lang="en-US" altLang="zh-CN" sz="1300" dirty="0" smtClean="0"/>
              <a:t> </a:t>
            </a:r>
            <a:r>
              <a:rPr lang="en-US" altLang="zh-CN" sz="1300" dirty="0" err="1" smtClean="0"/>
              <a:t>getNext</a:t>
            </a:r>
            <a:r>
              <a:rPr lang="en-US" altLang="zh-CN" sz="1300" dirty="0" smtClean="0"/>
              <a:t>() {</a:t>
            </a:r>
            <a:endParaRPr lang="zh-CN" altLang="zh-CN" sz="1300" dirty="0" smtClean="0"/>
          </a:p>
          <a:p>
            <a:r>
              <a:rPr lang="en-US" altLang="zh-CN" sz="1300" dirty="0" smtClean="0"/>
              <a:t>        </a:t>
            </a:r>
            <a:r>
              <a:rPr lang="en-US" altLang="zh-CN" sz="1300" b="1" dirty="0" smtClean="0"/>
              <a:t>return</a:t>
            </a:r>
            <a:r>
              <a:rPr lang="en-US" altLang="zh-CN" sz="1300" dirty="0" smtClean="0"/>
              <a:t> next;</a:t>
            </a:r>
            <a:endParaRPr lang="zh-CN" altLang="zh-CN" sz="1300" dirty="0" smtClean="0"/>
          </a:p>
          <a:p>
            <a:r>
              <a:rPr lang="en-US" altLang="zh-CN" sz="1300" dirty="0" smtClean="0"/>
              <a:t>    }</a:t>
            </a:r>
            <a:endParaRPr lang="zh-CN" altLang="zh-CN" sz="1300" dirty="0" smtClean="0"/>
          </a:p>
          <a:p>
            <a:r>
              <a:rPr lang="en-US" altLang="zh-CN" sz="1300" dirty="0" smtClean="0"/>
              <a:t>    </a:t>
            </a:r>
            <a:r>
              <a:rPr lang="en-US" altLang="zh-CN" sz="1300" b="1" dirty="0" smtClean="0"/>
              <a:t>public</a:t>
            </a:r>
            <a:r>
              <a:rPr lang="en-US" altLang="zh-CN" sz="1300" dirty="0" smtClean="0"/>
              <a:t> </a:t>
            </a:r>
            <a:r>
              <a:rPr lang="en-US" altLang="zh-CN" sz="1300" b="1" dirty="0" smtClean="0"/>
              <a:t>void</a:t>
            </a:r>
            <a:r>
              <a:rPr lang="en-US" altLang="zh-CN" sz="1300" dirty="0" smtClean="0"/>
              <a:t> </a:t>
            </a:r>
            <a:r>
              <a:rPr lang="en-US" altLang="zh-CN" sz="1300" dirty="0" err="1" smtClean="0"/>
              <a:t>setNext</a:t>
            </a:r>
            <a:r>
              <a:rPr lang="en-US" altLang="zh-CN" sz="1300" dirty="0" smtClean="0"/>
              <a:t>(</a:t>
            </a:r>
            <a:r>
              <a:rPr lang="en-US" altLang="zh-CN" sz="1300" dirty="0" err="1" smtClean="0"/>
              <a:t>DbLinkedList</a:t>
            </a:r>
            <a:r>
              <a:rPr lang="en-US" altLang="zh-CN" sz="1300" dirty="0" smtClean="0"/>
              <a:t> next) {</a:t>
            </a:r>
            <a:endParaRPr lang="zh-CN" altLang="zh-CN" sz="1300" dirty="0" smtClean="0"/>
          </a:p>
          <a:p>
            <a:r>
              <a:rPr lang="en-US" altLang="zh-CN" sz="1300" dirty="0" smtClean="0"/>
              <a:t>        </a:t>
            </a:r>
            <a:r>
              <a:rPr lang="en-US" altLang="zh-CN" sz="1300" b="1" dirty="0" err="1" smtClean="0"/>
              <a:t>this</a:t>
            </a:r>
            <a:r>
              <a:rPr lang="en-US" altLang="zh-CN" sz="1300" dirty="0" err="1" smtClean="0"/>
              <a:t>.next</a:t>
            </a:r>
            <a:r>
              <a:rPr lang="en-US" altLang="zh-CN" sz="1300" dirty="0" smtClean="0"/>
              <a:t> = next;</a:t>
            </a:r>
            <a:endParaRPr lang="zh-CN" altLang="zh-CN" sz="1300" dirty="0" smtClean="0"/>
          </a:p>
          <a:p>
            <a:r>
              <a:rPr lang="en-US" altLang="zh-CN" sz="1300" dirty="0" smtClean="0"/>
              <a:t>    }</a:t>
            </a:r>
            <a:endParaRPr lang="zh-CN" altLang="zh-CN" sz="1300" dirty="0" smtClean="0"/>
          </a:p>
          <a:p>
            <a:r>
              <a:rPr lang="en-US" altLang="zh-CN" sz="1300" dirty="0" smtClean="0"/>
              <a:t>}</a:t>
            </a:r>
            <a:endParaRPr lang="zh-CN" altLang="zh-CN" sz="1300"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2.4.2 </a:t>
            </a:r>
            <a:r>
              <a:rPr lang="zh-CN" altLang="en-US" sz="2400" b="1" dirty="0" smtClean="0">
                <a:solidFill>
                  <a:schemeClr val="bg1"/>
                </a:solidFill>
                <a:latin typeface="微软雅黑" panose="020B0503020204020204" pitchFamily="34" charset="-122"/>
                <a:ea typeface="微软雅黑" panose="020B0503020204020204" pitchFamily="34" charset="-122"/>
              </a:rPr>
              <a:t>双向链表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7" name="矩形 66"/>
          <p:cNvSpPr/>
          <p:nvPr/>
        </p:nvSpPr>
        <p:spPr>
          <a:xfrm>
            <a:off x="170688" y="1024127"/>
            <a:ext cx="8692896" cy="369332"/>
          </a:xfrm>
          <a:prstGeom prst="rect">
            <a:avLst/>
          </a:prstGeom>
        </p:spPr>
        <p:txBody>
          <a:bodyPr wrap="square">
            <a:spAutoFit/>
          </a:bodyPr>
          <a:lstStyle/>
          <a:p>
            <a:r>
              <a:rPr lang="zh-CN" altLang="zh-CN" b="1" dirty="0" smtClean="0"/>
              <a:t>双向链表的</a:t>
            </a:r>
            <a:r>
              <a:rPr lang="zh-CN" altLang="zh-CN" b="1" dirty="0" smtClean="0"/>
              <a:t>基本运算</a:t>
            </a:r>
            <a:endParaRPr lang="en-US" altLang="zh-CN" b="1" dirty="0" smtClean="0"/>
          </a:p>
        </p:txBody>
      </p:sp>
      <p:pic>
        <p:nvPicPr>
          <p:cNvPr id="98306" name="Picture 2"/>
          <p:cNvPicPr>
            <a:picLocks noChangeAspect="1" noChangeArrowheads="1"/>
          </p:cNvPicPr>
          <p:nvPr/>
        </p:nvPicPr>
        <p:blipFill>
          <a:blip r:embed="rId3" cstate="print"/>
          <a:srcRect/>
          <a:stretch>
            <a:fillRect/>
          </a:stretch>
        </p:blipFill>
        <p:spPr bwMode="auto">
          <a:xfrm>
            <a:off x="1438275" y="1826895"/>
            <a:ext cx="5657850" cy="344805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2.4.2 </a:t>
            </a:r>
            <a:r>
              <a:rPr lang="zh-CN" altLang="en-US" sz="2400" b="1" dirty="0" smtClean="0">
                <a:solidFill>
                  <a:schemeClr val="bg1"/>
                </a:solidFill>
                <a:latin typeface="微软雅黑" panose="020B0503020204020204" pitchFamily="34" charset="-122"/>
                <a:ea typeface="微软雅黑" panose="020B0503020204020204" pitchFamily="34" charset="-122"/>
              </a:rPr>
              <a:t>双向链表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170688" y="1026229"/>
            <a:ext cx="8692896" cy="5539978"/>
          </a:xfrm>
          <a:prstGeom prst="rect">
            <a:avLst/>
          </a:prstGeom>
        </p:spPr>
        <p:txBody>
          <a:bodyPr wrap="square">
            <a:spAutoFit/>
          </a:bodyPr>
          <a:lstStyle/>
          <a:p>
            <a:r>
              <a:rPr lang="zh-CN" altLang="zh-CN" b="1" dirty="0" smtClean="0"/>
              <a:t>（</a:t>
            </a:r>
            <a:r>
              <a:rPr lang="nb-NO" altLang="zh-CN" b="1" dirty="0" smtClean="0"/>
              <a:t>1</a:t>
            </a:r>
            <a:r>
              <a:rPr lang="zh-CN" altLang="zh-CN" b="1" dirty="0" smtClean="0"/>
              <a:t>）插入运算算法实现</a:t>
            </a:r>
          </a:p>
          <a:p>
            <a:r>
              <a:rPr lang="en-US" altLang="zh-CN" sz="1600" b="1" dirty="0" smtClean="0"/>
              <a:t>public</a:t>
            </a:r>
            <a:r>
              <a:rPr lang="en-US" altLang="zh-CN" sz="1600" dirty="0" smtClean="0"/>
              <a:t> </a:t>
            </a:r>
            <a:r>
              <a:rPr lang="en-US" altLang="zh-CN" sz="1600" b="1" dirty="0" smtClean="0"/>
              <a:t>class</a:t>
            </a:r>
            <a:r>
              <a:rPr lang="en-US" altLang="zh-CN" sz="1600" dirty="0" smtClean="0"/>
              <a:t> </a:t>
            </a:r>
            <a:r>
              <a:rPr lang="en-US" altLang="zh-CN" sz="1600" dirty="0" err="1" smtClean="0"/>
              <a:t>DbLinkedList</a:t>
            </a:r>
            <a:r>
              <a:rPr lang="en-US" altLang="zh-CN" sz="1600" dirty="0" smtClean="0"/>
              <a:t> {</a:t>
            </a:r>
            <a:endParaRPr lang="zh-CN" altLang="zh-CN" sz="1600" dirty="0" smtClean="0"/>
          </a:p>
          <a:p>
            <a:r>
              <a:rPr lang="en-US" altLang="zh-CN" sz="1600" dirty="0" smtClean="0"/>
              <a:t>    ……</a:t>
            </a:r>
            <a:endParaRPr lang="zh-CN" altLang="zh-CN" sz="1600" dirty="0" smtClean="0"/>
          </a:p>
          <a:p>
            <a:r>
              <a:rPr lang="en-US" altLang="zh-CN" sz="1600" dirty="0" smtClean="0"/>
              <a:t>    </a:t>
            </a:r>
            <a:r>
              <a:rPr lang="en-US" altLang="zh-CN" sz="1600" dirty="0" err="1" smtClean="0"/>
              <a:t>boolean</a:t>
            </a:r>
            <a:r>
              <a:rPr lang="en-US" altLang="zh-CN" sz="1600" dirty="0" smtClean="0"/>
              <a:t> insert (</a:t>
            </a:r>
            <a:r>
              <a:rPr lang="en-US" altLang="zh-CN" sz="1600" dirty="0" err="1" smtClean="0"/>
              <a:t>DbLinkedList</a:t>
            </a:r>
            <a:r>
              <a:rPr lang="en-US" altLang="zh-CN" sz="1600" dirty="0" smtClean="0"/>
              <a:t> </a:t>
            </a:r>
            <a:r>
              <a:rPr lang="en-US" altLang="zh-CN" sz="1600" dirty="0" err="1" smtClean="0"/>
              <a:t>newNode</a:t>
            </a:r>
            <a:r>
              <a:rPr lang="en-US" altLang="zh-CN" sz="1600" dirty="0" smtClean="0"/>
              <a:t>, </a:t>
            </a:r>
            <a:r>
              <a:rPr lang="en-US" altLang="zh-CN" sz="1600" b="1" dirty="0" err="1" smtClean="0"/>
              <a:t>int</a:t>
            </a:r>
            <a:r>
              <a:rPr lang="en-US" altLang="zh-CN" sz="1600" dirty="0" smtClean="0"/>
              <a:t> </a:t>
            </a:r>
            <a:r>
              <a:rPr lang="en-US" altLang="zh-CN" sz="1600" dirty="0" err="1" smtClean="0"/>
              <a:t>i</a:t>
            </a:r>
            <a:r>
              <a:rPr lang="en-US" altLang="zh-CN" sz="1600" dirty="0" smtClean="0"/>
              <a:t> ) {</a:t>
            </a:r>
            <a:endParaRPr lang="zh-CN" altLang="zh-CN" sz="1600" dirty="0" smtClean="0"/>
          </a:p>
          <a:p>
            <a:r>
              <a:rPr lang="en-US" altLang="zh-CN" sz="1600" dirty="0" smtClean="0"/>
              <a:t>    //</a:t>
            </a:r>
            <a:r>
              <a:rPr lang="zh-CN" altLang="zh-CN" sz="1600" dirty="0" smtClean="0"/>
              <a:t>在带头结点的双链表第 </a:t>
            </a:r>
            <a:r>
              <a:rPr lang="en-US" altLang="zh-CN" sz="1600" dirty="0" err="1" smtClean="0"/>
              <a:t>i</a:t>
            </a:r>
            <a:r>
              <a:rPr lang="en-US" altLang="zh-CN" sz="1600" dirty="0" smtClean="0"/>
              <a:t> </a:t>
            </a:r>
            <a:r>
              <a:rPr lang="zh-CN" altLang="zh-CN" sz="1600" dirty="0" smtClean="0"/>
              <a:t>个结点处插入新元素 </a:t>
            </a:r>
            <a:r>
              <a:rPr lang="en-US" altLang="zh-CN" sz="1600" dirty="0" err="1" smtClean="0"/>
              <a:t>newNode</a:t>
            </a:r>
            <a:r>
              <a:rPr lang="en-US" altLang="zh-CN" sz="1600" dirty="0" smtClean="0"/>
              <a:t> </a:t>
            </a:r>
            <a:endParaRPr lang="zh-CN" altLang="zh-CN" sz="1600" dirty="0" smtClean="0"/>
          </a:p>
          <a:p>
            <a:r>
              <a:rPr lang="en-US" altLang="zh-CN" sz="1600" dirty="0" smtClean="0"/>
              <a:t>        </a:t>
            </a:r>
            <a:r>
              <a:rPr lang="en-US" altLang="zh-CN" sz="1600" dirty="0" err="1" smtClean="0"/>
              <a:t>DbLinkedList</a:t>
            </a:r>
            <a:r>
              <a:rPr lang="en-US" altLang="zh-CN" sz="1600" dirty="0" smtClean="0"/>
              <a:t> p = head;   </a:t>
            </a:r>
            <a:endParaRPr lang="zh-CN" altLang="zh-CN" sz="1600" dirty="0" smtClean="0"/>
          </a:p>
          <a:p>
            <a:r>
              <a:rPr lang="en-US" altLang="zh-CN" sz="1600" dirty="0" smtClean="0"/>
              <a:t>        </a:t>
            </a:r>
            <a:r>
              <a:rPr lang="en-US" altLang="zh-CN" sz="1600" b="1" dirty="0" err="1" smtClean="0"/>
              <a:t>int</a:t>
            </a:r>
            <a:r>
              <a:rPr lang="en-US" altLang="zh-CN" sz="1600" dirty="0" smtClean="0"/>
              <a:t> k = 0;</a:t>
            </a:r>
            <a:endParaRPr lang="zh-CN" altLang="zh-CN" sz="1600" dirty="0" smtClean="0"/>
          </a:p>
          <a:p>
            <a:r>
              <a:rPr lang="en-US" altLang="zh-CN" sz="1600" dirty="0" smtClean="0"/>
              <a:t>        </a:t>
            </a:r>
            <a:r>
              <a:rPr lang="en-US" altLang="zh-CN" sz="1600" b="1" dirty="0" smtClean="0"/>
              <a:t>while</a:t>
            </a:r>
            <a:r>
              <a:rPr lang="en-US" altLang="zh-CN" sz="1600" dirty="0" smtClean="0"/>
              <a:t> ( p != </a:t>
            </a:r>
            <a:r>
              <a:rPr lang="en-US" altLang="zh-CN" sz="1600" b="1" dirty="0" smtClean="0"/>
              <a:t>null</a:t>
            </a:r>
            <a:r>
              <a:rPr lang="en-US" altLang="zh-CN" sz="1600" dirty="0" smtClean="0"/>
              <a:t> &amp;&amp; k &lt; </a:t>
            </a:r>
            <a:r>
              <a:rPr lang="en-US" altLang="zh-CN" sz="1600" dirty="0" err="1" smtClean="0"/>
              <a:t>i</a:t>
            </a:r>
            <a:r>
              <a:rPr lang="en-US" altLang="zh-CN" sz="1600" dirty="0" smtClean="0"/>
              <a:t> -1  ) {  //</a:t>
            </a:r>
            <a:r>
              <a:rPr lang="zh-CN" altLang="zh-CN" sz="1600" dirty="0" smtClean="0"/>
              <a:t>找第 </a:t>
            </a:r>
            <a:r>
              <a:rPr lang="en-US" altLang="zh-CN" sz="1600" dirty="0" smtClean="0"/>
              <a:t>i-1</a:t>
            </a:r>
            <a:r>
              <a:rPr lang="zh-CN" altLang="zh-CN" sz="1600" dirty="0" smtClean="0"/>
              <a:t>个结点 </a:t>
            </a:r>
          </a:p>
          <a:p>
            <a:r>
              <a:rPr lang="en-US" altLang="zh-CN" sz="1600" dirty="0" smtClean="0"/>
              <a:t>             p = </a:t>
            </a:r>
            <a:r>
              <a:rPr lang="en-US" altLang="zh-CN" sz="1600" dirty="0" err="1" smtClean="0"/>
              <a:t>p.next</a:t>
            </a:r>
            <a:r>
              <a:rPr lang="en-US" altLang="zh-CN" sz="1600" dirty="0" smtClean="0"/>
              <a:t>; </a:t>
            </a:r>
            <a:endParaRPr lang="zh-CN" altLang="zh-CN" sz="1600" dirty="0" smtClean="0"/>
          </a:p>
          <a:p>
            <a:r>
              <a:rPr lang="en-US" altLang="zh-CN" sz="1600" dirty="0" smtClean="0"/>
              <a:t>             k++; </a:t>
            </a:r>
            <a:endParaRPr lang="zh-CN" altLang="zh-CN" sz="1600" dirty="0" smtClean="0"/>
          </a:p>
          <a:p>
            <a:r>
              <a:rPr lang="en-US" altLang="zh-CN" sz="1600" dirty="0" smtClean="0"/>
              <a:t>        }      </a:t>
            </a:r>
            <a:endParaRPr lang="zh-CN" altLang="zh-CN" sz="1600" dirty="0" smtClean="0"/>
          </a:p>
          <a:p>
            <a:r>
              <a:rPr lang="en-US" altLang="zh-CN" sz="1600" dirty="0" smtClean="0"/>
              <a:t>        </a:t>
            </a:r>
            <a:r>
              <a:rPr lang="en-US" altLang="zh-CN" sz="1600" b="1" dirty="0" smtClean="0"/>
              <a:t>if</a:t>
            </a:r>
            <a:r>
              <a:rPr lang="en-US" altLang="zh-CN" sz="1600" dirty="0" smtClean="0"/>
              <a:t> ( p == </a:t>
            </a:r>
            <a:r>
              <a:rPr lang="en-US" altLang="zh-CN" sz="1600" b="1" dirty="0" smtClean="0"/>
              <a:t>null</a:t>
            </a:r>
            <a:r>
              <a:rPr lang="en-US" altLang="zh-CN" sz="1600" dirty="0" smtClean="0"/>
              <a:t>) {    </a:t>
            </a:r>
            <a:endParaRPr lang="zh-CN" altLang="zh-CN" sz="1600" dirty="0" smtClean="0"/>
          </a:p>
          <a:p>
            <a:r>
              <a:rPr lang="en-US" altLang="zh-CN" sz="1600" dirty="0" smtClean="0"/>
              <a:t>             </a:t>
            </a:r>
            <a:r>
              <a:rPr lang="en-US" altLang="zh-CN" sz="1600" dirty="0" err="1" smtClean="0"/>
              <a:t>System.</a:t>
            </a:r>
            <a:r>
              <a:rPr lang="en-US" altLang="zh-CN" sz="1600" i="1" dirty="0" err="1" smtClean="0"/>
              <a:t>out</a:t>
            </a:r>
            <a:r>
              <a:rPr lang="en-US" altLang="zh-CN" sz="1600" dirty="0" err="1" smtClean="0"/>
              <a:t>.println</a:t>
            </a:r>
            <a:r>
              <a:rPr lang="en-US" altLang="zh-CN" sz="1600" dirty="0" smtClean="0"/>
              <a:t> ( "</a:t>
            </a:r>
            <a:r>
              <a:rPr lang="zh-CN" altLang="zh-CN" sz="1600" dirty="0" smtClean="0"/>
              <a:t>无效的插入位置</a:t>
            </a:r>
            <a:r>
              <a:rPr lang="en-US" altLang="zh-CN" sz="1600" dirty="0" smtClean="0"/>
              <a:t>!\n" ); //</a:t>
            </a:r>
            <a:r>
              <a:rPr lang="zh-CN" altLang="zh-CN" sz="1600" dirty="0" smtClean="0"/>
              <a:t>终止插入</a:t>
            </a:r>
          </a:p>
          <a:p>
            <a:r>
              <a:rPr lang="en-US" altLang="zh-CN" sz="1600" dirty="0" smtClean="0"/>
              <a:t>             return false;</a:t>
            </a:r>
            <a:endParaRPr lang="zh-CN" altLang="zh-CN" sz="1600" dirty="0" smtClean="0"/>
          </a:p>
          <a:p>
            <a:r>
              <a:rPr lang="en-US" altLang="zh-CN" sz="1600" dirty="0" smtClean="0"/>
              <a:t>        }</a:t>
            </a:r>
            <a:endParaRPr lang="zh-CN" altLang="zh-CN" sz="1600" dirty="0" smtClean="0"/>
          </a:p>
          <a:p>
            <a:r>
              <a:rPr lang="en-US" altLang="zh-CN" sz="1600" dirty="0" smtClean="0"/>
              <a:t>        </a:t>
            </a:r>
            <a:r>
              <a:rPr lang="en-US" altLang="zh-CN" sz="1600" dirty="0" err="1" smtClean="0"/>
              <a:t>newNode.next</a:t>
            </a:r>
            <a:r>
              <a:rPr lang="en-US" altLang="zh-CN" sz="1600" dirty="0" smtClean="0"/>
              <a:t>= </a:t>
            </a:r>
            <a:r>
              <a:rPr lang="en-US" altLang="zh-CN" sz="1600" dirty="0" err="1" smtClean="0"/>
              <a:t>p.next</a:t>
            </a:r>
            <a:r>
              <a:rPr lang="en-US" altLang="zh-CN" sz="1600" dirty="0" smtClean="0"/>
              <a:t>;</a:t>
            </a:r>
            <a:endParaRPr lang="zh-CN" altLang="zh-CN" sz="1600" dirty="0" smtClean="0"/>
          </a:p>
          <a:p>
            <a:r>
              <a:rPr lang="en-US" altLang="zh-CN" sz="1600" dirty="0" smtClean="0"/>
              <a:t>        </a:t>
            </a:r>
            <a:r>
              <a:rPr lang="en-US" altLang="zh-CN" sz="1600" dirty="0" err="1" smtClean="0"/>
              <a:t>newNode</a:t>
            </a:r>
            <a:r>
              <a:rPr lang="en-US" altLang="zh-CN" sz="1600" dirty="0" smtClean="0"/>
              <a:t>. prior = p;</a:t>
            </a:r>
            <a:endParaRPr lang="zh-CN" altLang="zh-CN" sz="1600" dirty="0" smtClean="0"/>
          </a:p>
          <a:p>
            <a:r>
              <a:rPr lang="en-US" altLang="zh-CN" sz="1600" dirty="0" smtClean="0"/>
              <a:t>        </a:t>
            </a:r>
            <a:r>
              <a:rPr lang="en-US" altLang="zh-CN" sz="1600" dirty="0" err="1" smtClean="0"/>
              <a:t>p.next</a:t>
            </a:r>
            <a:r>
              <a:rPr lang="en-US" altLang="zh-CN" sz="1600" dirty="0" smtClean="0"/>
              <a:t>. prior = </a:t>
            </a:r>
            <a:r>
              <a:rPr lang="en-US" altLang="zh-CN" sz="1600" dirty="0" err="1" smtClean="0"/>
              <a:t>newNode</a:t>
            </a:r>
            <a:r>
              <a:rPr lang="en-US" altLang="zh-CN" sz="1600" dirty="0" smtClean="0"/>
              <a:t>;</a:t>
            </a:r>
            <a:endParaRPr lang="zh-CN" altLang="zh-CN" sz="1600" dirty="0" smtClean="0"/>
          </a:p>
          <a:p>
            <a:r>
              <a:rPr lang="en-US" altLang="zh-CN" sz="1600" dirty="0" smtClean="0"/>
              <a:t>        </a:t>
            </a:r>
            <a:r>
              <a:rPr lang="en-US" altLang="zh-CN" sz="1600" dirty="0" err="1" smtClean="0"/>
              <a:t>p.next</a:t>
            </a:r>
            <a:r>
              <a:rPr lang="en-US" altLang="zh-CN" sz="1600" dirty="0" smtClean="0"/>
              <a:t> = </a:t>
            </a:r>
            <a:r>
              <a:rPr lang="en-US" altLang="zh-CN" sz="1600" dirty="0" err="1" smtClean="0"/>
              <a:t>newNode</a:t>
            </a:r>
            <a:r>
              <a:rPr lang="en-US" altLang="zh-CN" sz="1600" dirty="0" smtClean="0"/>
              <a:t>;</a:t>
            </a:r>
            <a:endParaRPr lang="zh-CN" altLang="zh-CN" sz="1600" dirty="0" smtClean="0"/>
          </a:p>
          <a:p>
            <a:r>
              <a:rPr lang="en-US" altLang="zh-CN" sz="1600" dirty="0" smtClean="0"/>
              <a:t>        return true; </a:t>
            </a:r>
            <a:endParaRPr lang="zh-CN" altLang="zh-CN" sz="1600" dirty="0" smtClean="0"/>
          </a:p>
          <a:p>
            <a:r>
              <a:rPr lang="en-US" altLang="zh-CN" sz="1600" dirty="0" smtClean="0"/>
              <a:t>    }</a:t>
            </a:r>
            <a:endParaRPr lang="zh-CN" altLang="zh-CN" sz="1600" dirty="0" smtClean="0"/>
          </a:p>
          <a:p>
            <a:r>
              <a:rPr lang="en-US" altLang="zh-CN" sz="1600" dirty="0" smtClean="0"/>
              <a:t>}</a:t>
            </a:r>
            <a:endParaRPr lang="zh-CN" altLang="zh-CN" sz="1600"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2.4.2 </a:t>
            </a:r>
            <a:r>
              <a:rPr lang="zh-CN" altLang="en-US" sz="2400" b="1" dirty="0" smtClean="0">
                <a:solidFill>
                  <a:schemeClr val="bg1"/>
                </a:solidFill>
                <a:latin typeface="微软雅黑" panose="020B0503020204020204" pitchFamily="34" charset="-122"/>
                <a:ea typeface="微软雅黑" panose="020B0503020204020204" pitchFamily="34" charset="-122"/>
              </a:rPr>
              <a:t>双向链表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170688" y="1026229"/>
            <a:ext cx="8692896" cy="5786199"/>
          </a:xfrm>
          <a:prstGeom prst="rect">
            <a:avLst/>
          </a:prstGeom>
        </p:spPr>
        <p:txBody>
          <a:bodyPr wrap="square">
            <a:spAutoFit/>
          </a:bodyPr>
          <a:lstStyle/>
          <a:p>
            <a:r>
              <a:rPr lang="zh-CN" altLang="zh-CN" b="1" dirty="0" smtClean="0"/>
              <a:t>（</a:t>
            </a:r>
            <a:r>
              <a:rPr lang="nb-NO" altLang="zh-CN" b="1" dirty="0" smtClean="0"/>
              <a:t>2</a:t>
            </a:r>
            <a:r>
              <a:rPr lang="zh-CN" altLang="zh-CN" b="1" dirty="0" smtClean="0"/>
              <a:t>）删除运算算法实现</a:t>
            </a:r>
          </a:p>
          <a:p>
            <a:r>
              <a:rPr lang="en-US" altLang="zh-CN" sz="1600" b="1" dirty="0" smtClean="0"/>
              <a:t>public</a:t>
            </a:r>
            <a:r>
              <a:rPr lang="en-US" altLang="zh-CN" sz="1600" dirty="0" smtClean="0"/>
              <a:t> </a:t>
            </a:r>
            <a:r>
              <a:rPr lang="en-US" altLang="zh-CN" sz="1600" b="1" dirty="0" smtClean="0"/>
              <a:t>class</a:t>
            </a:r>
            <a:r>
              <a:rPr lang="en-US" altLang="zh-CN" sz="1600" dirty="0" smtClean="0"/>
              <a:t> </a:t>
            </a:r>
            <a:r>
              <a:rPr lang="en-US" altLang="zh-CN" sz="1600" dirty="0" err="1" smtClean="0"/>
              <a:t>DbLinkedList</a:t>
            </a:r>
            <a:r>
              <a:rPr lang="en-US" altLang="zh-CN" sz="1600" dirty="0" smtClean="0"/>
              <a:t> {</a:t>
            </a:r>
            <a:endParaRPr lang="zh-CN" altLang="zh-CN" sz="1600" dirty="0" smtClean="0"/>
          </a:p>
          <a:p>
            <a:r>
              <a:rPr lang="en-US" altLang="zh-CN" sz="1600" dirty="0" smtClean="0"/>
              <a:t>    ……</a:t>
            </a:r>
            <a:endParaRPr lang="zh-CN" altLang="zh-CN" sz="1600" dirty="0" smtClean="0"/>
          </a:p>
          <a:p>
            <a:r>
              <a:rPr lang="en-US" altLang="zh-CN" sz="1600" dirty="0" smtClean="0"/>
              <a:t>    </a:t>
            </a:r>
            <a:r>
              <a:rPr lang="en-US" altLang="zh-CN" sz="1600" b="1" dirty="0" err="1" smtClean="0"/>
              <a:t>boolean</a:t>
            </a:r>
            <a:r>
              <a:rPr lang="en-US" altLang="zh-CN" sz="1600" dirty="0" smtClean="0"/>
              <a:t> delete(</a:t>
            </a:r>
            <a:r>
              <a:rPr lang="en-US" altLang="zh-CN" sz="1600" b="1" dirty="0" err="1" smtClean="0"/>
              <a:t>int</a:t>
            </a:r>
            <a:r>
              <a:rPr lang="en-US" altLang="zh-CN" sz="1600" dirty="0" smtClean="0"/>
              <a:t> </a:t>
            </a:r>
            <a:r>
              <a:rPr lang="en-US" altLang="zh-CN" sz="1600" dirty="0" err="1" smtClean="0"/>
              <a:t>i</a:t>
            </a:r>
            <a:r>
              <a:rPr lang="en-US" altLang="zh-CN" sz="1600" dirty="0" smtClean="0"/>
              <a:t>) {</a:t>
            </a:r>
            <a:endParaRPr lang="zh-CN" altLang="zh-CN" sz="1600" dirty="0" smtClean="0"/>
          </a:p>
          <a:p>
            <a:r>
              <a:rPr lang="en-US" altLang="zh-CN" sz="1600" dirty="0" smtClean="0"/>
              <a:t>        //</a:t>
            </a:r>
            <a:r>
              <a:rPr lang="zh-CN" altLang="zh-CN" sz="1600" dirty="0" smtClean="0"/>
              <a:t>删除带头结点的双链表</a:t>
            </a:r>
            <a:r>
              <a:rPr lang="en-US" altLang="zh-CN" sz="1600" dirty="0" smtClean="0"/>
              <a:t>head</a:t>
            </a:r>
            <a:r>
              <a:rPr lang="zh-CN" altLang="zh-CN" sz="1600" dirty="0" smtClean="0"/>
              <a:t>上的第</a:t>
            </a:r>
            <a:r>
              <a:rPr lang="en-US" altLang="zh-CN" sz="1600" dirty="0" err="1" smtClean="0"/>
              <a:t>i</a:t>
            </a:r>
            <a:r>
              <a:rPr lang="zh-CN" altLang="zh-CN" sz="1600" dirty="0" smtClean="0"/>
              <a:t>个结点</a:t>
            </a:r>
          </a:p>
          <a:p>
            <a:r>
              <a:rPr lang="en-US" altLang="zh-CN" sz="1600" dirty="0" smtClean="0"/>
              <a:t>        </a:t>
            </a:r>
            <a:r>
              <a:rPr lang="en-US" altLang="zh-CN" sz="1600" dirty="0" err="1" smtClean="0"/>
              <a:t>DbLinkedList</a:t>
            </a:r>
            <a:r>
              <a:rPr lang="en-US" altLang="zh-CN" sz="1600" dirty="0" smtClean="0"/>
              <a:t> p;</a:t>
            </a:r>
            <a:endParaRPr lang="zh-CN" altLang="zh-CN" sz="1600" dirty="0" smtClean="0"/>
          </a:p>
          <a:p>
            <a:r>
              <a:rPr lang="en-US" altLang="zh-CN" sz="1600" dirty="0" smtClean="0"/>
              <a:t>        p = head;</a:t>
            </a:r>
            <a:endParaRPr lang="zh-CN" altLang="zh-CN" sz="1600" dirty="0" smtClean="0"/>
          </a:p>
          <a:p>
            <a:r>
              <a:rPr lang="en-US" altLang="zh-CN" sz="1600" dirty="0" smtClean="0"/>
              <a:t>        </a:t>
            </a:r>
            <a:r>
              <a:rPr lang="en-US" altLang="zh-CN" sz="1600" b="1" dirty="0" err="1" smtClean="0"/>
              <a:t>int</a:t>
            </a:r>
            <a:r>
              <a:rPr lang="en-US" altLang="zh-CN" sz="1600" dirty="0" smtClean="0"/>
              <a:t> k =0;</a:t>
            </a:r>
            <a:endParaRPr lang="zh-CN" altLang="zh-CN" sz="1600" dirty="0" smtClean="0"/>
          </a:p>
          <a:p>
            <a:r>
              <a:rPr lang="en-US" altLang="zh-CN" sz="1600" dirty="0" smtClean="0"/>
              <a:t>        </a:t>
            </a:r>
            <a:r>
              <a:rPr lang="en-US" altLang="zh-CN" sz="1600" b="1" dirty="0" smtClean="0"/>
              <a:t>while</a:t>
            </a:r>
            <a:r>
              <a:rPr lang="en-US" altLang="zh-CN" sz="1600" dirty="0" smtClean="0"/>
              <a:t> (p != </a:t>
            </a:r>
            <a:r>
              <a:rPr lang="en-US" altLang="zh-CN" sz="1600" b="1" dirty="0" smtClean="0"/>
              <a:t>null</a:t>
            </a:r>
            <a:r>
              <a:rPr lang="en-US" altLang="zh-CN" sz="1600" dirty="0" smtClean="0"/>
              <a:t> &amp;&amp; k &lt; </a:t>
            </a:r>
            <a:r>
              <a:rPr lang="en-US" altLang="zh-CN" sz="1600" dirty="0" err="1" smtClean="0"/>
              <a:t>i</a:t>
            </a:r>
            <a:r>
              <a:rPr lang="en-US" altLang="zh-CN" sz="1600" dirty="0" smtClean="0"/>
              <a:t>) {</a:t>
            </a:r>
            <a:endParaRPr lang="zh-CN" altLang="zh-CN" sz="1600" dirty="0" smtClean="0"/>
          </a:p>
          <a:p>
            <a:r>
              <a:rPr lang="en-US" altLang="zh-CN" sz="1600" dirty="0" smtClean="0"/>
              <a:t>            p = </a:t>
            </a:r>
            <a:r>
              <a:rPr lang="en-US" altLang="zh-CN" sz="1600" dirty="0" err="1" smtClean="0"/>
              <a:t>p.next</a:t>
            </a:r>
            <a:r>
              <a:rPr lang="en-US" altLang="zh-CN" sz="1600" dirty="0" smtClean="0"/>
              <a:t>;</a:t>
            </a:r>
            <a:endParaRPr lang="zh-CN" altLang="zh-CN" sz="1600" dirty="0" smtClean="0"/>
          </a:p>
          <a:p>
            <a:r>
              <a:rPr lang="en-US" altLang="zh-CN" sz="1600" dirty="0" smtClean="0"/>
              <a:t>            k++;</a:t>
            </a:r>
            <a:endParaRPr lang="zh-CN" altLang="zh-CN" sz="1600" dirty="0" smtClean="0"/>
          </a:p>
          <a:p>
            <a:r>
              <a:rPr lang="en-US" altLang="zh-CN" sz="1600" dirty="0" smtClean="0"/>
              <a:t>        } //</a:t>
            </a:r>
            <a:r>
              <a:rPr lang="zh-CN" altLang="zh-CN" sz="1600" dirty="0" smtClean="0"/>
              <a:t>找第 </a:t>
            </a:r>
            <a:r>
              <a:rPr lang="en-US" altLang="zh-CN" sz="1600" dirty="0" err="1" smtClean="0"/>
              <a:t>i</a:t>
            </a:r>
            <a:r>
              <a:rPr lang="zh-CN" altLang="zh-CN" sz="1600" dirty="0" smtClean="0"/>
              <a:t>个结点</a:t>
            </a:r>
          </a:p>
          <a:p>
            <a:r>
              <a:rPr lang="en-US" altLang="zh-CN" sz="1600" dirty="0" smtClean="0"/>
              <a:t>        </a:t>
            </a:r>
            <a:r>
              <a:rPr lang="en-US" altLang="zh-CN" sz="1600" b="1" dirty="0" smtClean="0"/>
              <a:t>if</a:t>
            </a:r>
            <a:r>
              <a:rPr lang="en-US" altLang="zh-CN" sz="1600" dirty="0" smtClean="0"/>
              <a:t> (p == </a:t>
            </a:r>
            <a:r>
              <a:rPr lang="en-US" altLang="zh-CN" sz="1600" b="1" dirty="0" smtClean="0"/>
              <a:t>null||</a:t>
            </a:r>
            <a:r>
              <a:rPr lang="en-US" altLang="zh-CN" sz="1600" dirty="0" smtClean="0"/>
              <a:t> </a:t>
            </a:r>
            <a:r>
              <a:rPr lang="en-US" altLang="zh-CN" sz="1600" dirty="0" err="1" smtClean="0"/>
              <a:t>p.next</a:t>
            </a:r>
            <a:r>
              <a:rPr lang="en-US" altLang="zh-CN" sz="1600" dirty="0" smtClean="0"/>
              <a:t>==</a:t>
            </a:r>
            <a:r>
              <a:rPr lang="en-US" altLang="zh-CN" sz="1600" b="1" dirty="0" smtClean="0"/>
              <a:t> null</a:t>
            </a:r>
            <a:r>
              <a:rPr lang="en-US" altLang="zh-CN" sz="1600" dirty="0" smtClean="0"/>
              <a:t>) {//</a:t>
            </a:r>
            <a:r>
              <a:rPr lang="en-US" altLang="zh-CN" sz="1600" dirty="0" err="1" smtClean="0"/>
              <a:t>i</a:t>
            </a:r>
            <a:r>
              <a:rPr lang="zh-CN" altLang="zh-CN" sz="1600" dirty="0" smtClean="0"/>
              <a:t>值不合理 </a:t>
            </a:r>
          </a:p>
          <a:p>
            <a:r>
              <a:rPr lang="en-US" altLang="zh-CN" sz="1600" dirty="0" smtClean="0"/>
              <a:t>            </a:t>
            </a:r>
            <a:r>
              <a:rPr lang="en-US" altLang="zh-CN" sz="1600" dirty="0" err="1" smtClean="0"/>
              <a:t>System.</a:t>
            </a:r>
            <a:r>
              <a:rPr lang="en-US" altLang="zh-CN" sz="1600" i="1" dirty="0" err="1" smtClean="0"/>
              <a:t>out</a:t>
            </a:r>
            <a:r>
              <a:rPr lang="en-US" altLang="zh-CN" sz="1600" dirty="0" err="1" smtClean="0"/>
              <a:t>.println</a:t>
            </a:r>
            <a:r>
              <a:rPr lang="en-US" altLang="zh-CN" sz="1600" dirty="0" smtClean="0"/>
              <a:t>("</a:t>
            </a:r>
            <a:r>
              <a:rPr lang="zh-CN" altLang="zh-CN" sz="1600" dirty="0" smtClean="0"/>
              <a:t>无效的删除位置</a:t>
            </a:r>
            <a:r>
              <a:rPr lang="en-US" altLang="zh-CN" sz="1600" dirty="0" smtClean="0"/>
              <a:t>!\n");</a:t>
            </a:r>
            <a:endParaRPr lang="zh-CN" altLang="zh-CN" sz="1600" dirty="0" smtClean="0"/>
          </a:p>
          <a:p>
            <a:r>
              <a:rPr lang="en-US" altLang="zh-CN" sz="1600" dirty="0" smtClean="0"/>
              <a:t>            </a:t>
            </a:r>
            <a:r>
              <a:rPr lang="en-US" altLang="zh-CN" sz="1600" b="1" dirty="0" smtClean="0"/>
              <a:t>return</a:t>
            </a:r>
            <a:r>
              <a:rPr lang="en-US" altLang="zh-CN" sz="1600" dirty="0" smtClean="0"/>
              <a:t> </a:t>
            </a:r>
            <a:r>
              <a:rPr lang="en-US" altLang="zh-CN" sz="1600" b="1" dirty="0" smtClean="0"/>
              <a:t>false</a:t>
            </a:r>
            <a:r>
              <a:rPr lang="en-US" altLang="zh-CN" sz="1600" dirty="0" smtClean="0"/>
              <a:t>;</a:t>
            </a:r>
            <a:endParaRPr lang="zh-CN" altLang="zh-CN" sz="1600" dirty="0" smtClean="0"/>
          </a:p>
          <a:p>
            <a:r>
              <a:rPr lang="en-US" altLang="zh-CN" sz="1600" dirty="0" smtClean="0"/>
              <a:t>        } </a:t>
            </a:r>
            <a:endParaRPr lang="zh-CN" altLang="zh-CN" sz="1600" dirty="0" smtClean="0"/>
          </a:p>
          <a:p>
            <a:r>
              <a:rPr lang="en-US" altLang="zh-CN" sz="1600" dirty="0" smtClean="0"/>
              <a:t>        </a:t>
            </a:r>
            <a:r>
              <a:rPr lang="en-US" altLang="zh-CN" sz="1600" b="1" dirty="0" smtClean="0"/>
              <a:t>else</a:t>
            </a:r>
            <a:r>
              <a:rPr lang="en-US" altLang="zh-CN" sz="1600" dirty="0" smtClean="0"/>
              <a:t> {     //</a:t>
            </a:r>
            <a:r>
              <a:rPr lang="zh-CN" altLang="zh-CN" sz="1600" dirty="0" smtClean="0"/>
              <a:t>删除元素 </a:t>
            </a:r>
          </a:p>
          <a:p>
            <a:r>
              <a:rPr lang="en-US" altLang="zh-CN" sz="1600" dirty="0" smtClean="0"/>
              <a:t>             </a:t>
            </a:r>
            <a:r>
              <a:rPr lang="en-US" altLang="zh-CN" sz="1600" dirty="0" err="1" smtClean="0"/>
              <a:t>p.next.prior</a:t>
            </a:r>
            <a:r>
              <a:rPr lang="en-US" altLang="zh-CN" sz="1600" dirty="0" smtClean="0"/>
              <a:t> = </a:t>
            </a:r>
            <a:r>
              <a:rPr lang="en-US" altLang="zh-CN" sz="1600" dirty="0" err="1" smtClean="0"/>
              <a:t>p.prior</a:t>
            </a:r>
            <a:r>
              <a:rPr lang="en-US" altLang="zh-CN" sz="1600" dirty="0" smtClean="0"/>
              <a:t>;</a:t>
            </a:r>
            <a:endParaRPr lang="zh-CN" altLang="zh-CN" sz="1600" dirty="0" smtClean="0"/>
          </a:p>
          <a:p>
            <a:r>
              <a:rPr lang="en-US" altLang="zh-CN" sz="1600" dirty="0" smtClean="0"/>
              <a:t>            </a:t>
            </a:r>
            <a:r>
              <a:rPr lang="en-US" altLang="zh-CN" sz="1600" dirty="0" err="1" smtClean="0"/>
              <a:t>p.prior.next</a:t>
            </a:r>
            <a:r>
              <a:rPr lang="en-US" altLang="zh-CN" sz="1600" dirty="0" smtClean="0"/>
              <a:t> = </a:t>
            </a:r>
            <a:r>
              <a:rPr lang="en-US" altLang="zh-CN" sz="1600" dirty="0" err="1" smtClean="0"/>
              <a:t>p.next</a:t>
            </a:r>
            <a:r>
              <a:rPr lang="en-US" altLang="zh-CN" sz="1600" dirty="0" smtClean="0"/>
              <a:t>;</a:t>
            </a:r>
            <a:endParaRPr lang="zh-CN" altLang="zh-CN" sz="1600" dirty="0" smtClean="0"/>
          </a:p>
          <a:p>
            <a:r>
              <a:rPr lang="en-US" altLang="zh-CN" sz="1600" dirty="0" smtClean="0"/>
              <a:t>            </a:t>
            </a:r>
            <a:r>
              <a:rPr lang="en-US" altLang="zh-CN" sz="1600" b="1" dirty="0" smtClean="0"/>
              <a:t>return</a:t>
            </a:r>
            <a:r>
              <a:rPr lang="en-US" altLang="zh-CN" sz="1600" dirty="0" smtClean="0"/>
              <a:t> </a:t>
            </a:r>
            <a:r>
              <a:rPr lang="en-US" altLang="zh-CN" sz="1600" b="1" dirty="0" smtClean="0"/>
              <a:t>true</a:t>
            </a:r>
            <a:r>
              <a:rPr lang="en-US" altLang="zh-CN" sz="1600" dirty="0" smtClean="0"/>
              <a:t>;</a:t>
            </a:r>
            <a:endParaRPr lang="zh-CN" altLang="zh-CN" sz="1600" dirty="0" smtClean="0"/>
          </a:p>
          <a:p>
            <a:r>
              <a:rPr lang="en-US" altLang="zh-CN" sz="1600" dirty="0" smtClean="0"/>
              <a:t>        }</a:t>
            </a:r>
            <a:endParaRPr lang="zh-CN" altLang="zh-CN" sz="1600" dirty="0" smtClean="0"/>
          </a:p>
          <a:p>
            <a:r>
              <a:rPr lang="en-US" altLang="zh-CN" sz="1600" dirty="0" smtClean="0"/>
              <a:t>    }</a:t>
            </a:r>
            <a:endParaRPr lang="zh-CN" altLang="zh-CN" sz="1600" dirty="0" smtClean="0"/>
          </a:p>
          <a:p>
            <a:r>
              <a:rPr lang="en-US" altLang="zh-CN" sz="1600" dirty="0" smtClean="0"/>
              <a:t>}</a:t>
            </a:r>
            <a:endParaRPr lang="zh-CN" altLang="zh-CN" sz="1600"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2.4.3 </a:t>
            </a:r>
            <a:r>
              <a:rPr lang="zh-CN" altLang="en-US" sz="2400" b="1" dirty="0" smtClean="0">
                <a:solidFill>
                  <a:schemeClr val="bg1"/>
                </a:solidFill>
                <a:latin typeface="微软雅黑" panose="020B0503020204020204" pitchFamily="34" charset="-122"/>
                <a:ea typeface="微软雅黑" panose="020B0503020204020204" pitchFamily="34" charset="-122"/>
              </a:rPr>
              <a:t>循环链表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170688" y="1026229"/>
            <a:ext cx="8692896" cy="1200329"/>
          </a:xfrm>
          <a:prstGeom prst="rect">
            <a:avLst/>
          </a:prstGeom>
        </p:spPr>
        <p:txBody>
          <a:bodyPr wrap="square">
            <a:spAutoFit/>
          </a:bodyPr>
          <a:lstStyle/>
          <a:p>
            <a:r>
              <a:rPr lang="en-US" altLang="zh-CN" b="1" dirty="0" smtClean="0"/>
              <a:t>1</a:t>
            </a:r>
            <a:r>
              <a:rPr lang="zh-CN" altLang="zh-CN" b="1" dirty="0" smtClean="0"/>
              <a:t>．单循环链表</a:t>
            </a:r>
          </a:p>
          <a:p>
            <a:pPr>
              <a:lnSpc>
                <a:spcPct val="150000"/>
              </a:lnSpc>
            </a:pPr>
            <a:r>
              <a:rPr lang="en-US" altLang="zh-CN" dirty="0" smtClean="0"/>
              <a:t>        </a:t>
            </a:r>
            <a:r>
              <a:rPr lang="zh-CN" altLang="zh-CN" dirty="0" smtClean="0"/>
              <a:t>在</a:t>
            </a:r>
            <a:r>
              <a:rPr lang="zh-CN" altLang="zh-CN" dirty="0" smtClean="0"/>
              <a:t>单链表中，将终端结点的指针域</a:t>
            </a:r>
            <a:r>
              <a:rPr lang="en-US" altLang="zh-CN" dirty="0" smtClean="0"/>
              <a:t>null</a:t>
            </a:r>
            <a:r>
              <a:rPr lang="zh-CN" altLang="zh-CN" dirty="0" smtClean="0"/>
              <a:t>改为指向表头结点或开始结点，使得链表头尾结点相连，就构成了单循环链表，</a:t>
            </a:r>
            <a:r>
              <a:rPr lang="zh-CN" altLang="zh-CN" dirty="0" smtClean="0"/>
              <a:t>如</a:t>
            </a:r>
            <a:r>
              <a:rPr lang="zh-CN" altLang="en-US" dirty="0" smtClean="0"/>
              <a:t>下图</a:t>
            </a:r>
            <a:r>
              <a:rPr lang="zh-CN" altLang="zh-CN" dirty="0" smtClean="0"/>
              <a:t>所</a:t>
            </a:r>
            <a:r>
              <a:rPr lang="zh-CN" altLang="zh-CN" dirty="0" smtClean="0"/>
              <a:t>示</a:t>
            </a:r>
            <a:r>
              <a:rPr lang="zh-CN" altLang="zh-CN" dirty="0" smtClean="0"/>
              <a:t>。</a:t>
            </a:r>
            <a:endParaRPr lang="zh-CN" altLang="zh-CN" dirty="0" smtClean="0"/>
          </a:p>
        </p:txBody>
      </p:sp>
      <p:pic>
        <p:nvPicPr>
          <p:cNvPr id="128002" name="Picture 2"/>
          <p:cNvPicPr>
            <a:picLocks noChangeAspect="1" noChangeArrowheads="1"/>
          </p:cNvPicPr>
          <p:nvPr/>
        </p:nvPicPr>
        <p:blipFill>
          <a:blip r:embed="rId3" cstate="print"/>
          <a:srcRect/>
          <a:stretch>
            <a:fillRect/>
          </a:stretch>
        </p:blipFill>
        <p:spPr bwMode="auto">
          <a:xfrm>
            <a:off x="1983867" y="2311908"/>
            <a:ext cx="5200650" cy="1600200"/>
          </a:xfrm>
          <a:prstGeom prst="rect">
            <a:avLst/>
          </a:prstGeom>
          <a:noFill/>
          <a:ln w="9525">
            <a:noFill/>
            <a:miter lim="800000"/>
            <a:headEnd/>
            <a:tailEnd/>
          </a:ln>
        </p:spPr>
      </p:pic>
      <p:sp>
        <p:nvSpPr>
          <p:cNvPr id="64" name="矩形 63"/>
          <p:cNvSpPr/>
          <p:nvPr/>
        </p:nvSpPr>
        <p:spPr>
          <a:xfrm>
            <a:off x="664464" y="4288459"/>
            <a:ext cx="5199888" cy="369332"/>
          </a:xfrm>
          <a:prstGeom prst="rect">
            <a:avLst/>
          </a:prstGeom>
        </p:spPr>
        <p:txBody>
          <a:bodyPr wrap="square">
            <a:spAutoFit/>
          </a:bodyPr>
          <a:lstStyle/>
          <a:p>
            <a:r>
              <a:rPr lang="zh-CN" altLang="zh-CN" dirty="0" smtClean="0"/>
              <a:t>注意：判断空链表的条件是</a:t>
            </a:r>
            <a:r>
              <a:rPr lang="en-US" altLang="zh-CN" dirty="0" smtClean="0"/>
              <a:t>head==</a:t>
            </a:r>
            <a:r>
              <a:rPr lang="en-US" altLang="zh-CN" dirty="0" err="1" smtClean="0"/>
              <a:t>head.next</a:t>
            </a:r>
            <a:r>
              <a:rPr lang="en-US" altLang="zh-CN" dirty="0" smtClean="0"/>
              <a:t> ;</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2.4.3 </a:t>
            </a:r>
            <a:r>
              <a:rPr lang="zh-CN" altLang="en-US" sz="2400" b="1" dirty="0" smtClean="0">
                <a:solidFill>
                  <a:schemeClr val="bg1"/>
                </a:solidFill>
                <a:latin typeface="微软雅黑" panose="020B0503020204020204" pitchFamily="34" charset="-122"/>
                <a:ea typeface="微软雅黑" panose="020B0503020204020204" pitchFamily="34" charset="-122"/>
              </a:rPr>
              <a:t>循环链表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170688" y="1026229"/>
            <a:ext cx="8692896" cy="2169825"/>
          </a:xfrm>
          <a:prstGeom prst="rect">
            <a:avLst/>
          </a:prstGeom>
        </p:spPr>
        <p:txBody>
          <a:bodyPr wrap="square">
            <a:spAutoFit/>
          </a:bodyPr>
          <a:lstStyle/>
          <a:p>
            <a:pPr>
              <a:lnSpc>
                <a:spcPct val="150000"/>
              </a:lnSpc>
            </a:pPr>
            <a:r>
              <a:rPr lang="zh-CN" altLang="zh-CN" dirty="0" smtClean="0"/>
              <a:t>【例</a:t>
            </a:r>
            <a:r>
              <a:rPr lang="en-US" altLang="zh-CN" dirty="0" smtClean="0"/>
              <a:t>2.6</a:t>
            </a:r>
            <a:r>
              <a:rPr lang="zh-CN" altLang="zh-CN" dirty="0" smtClean="0"/>
              <a:t>】对两个单循环链表</a:t>
            </a:r>
            <a:r>
              <a:rPr lang="en-US" altLang="zh-CN" dirty="0" smtClean="0"/>
              <a:t>L1</a:t>
            </a:r>
            <a:r>
              <a:rPr lang="zh-CN" altLang="zh-CN" dirty="0" smtClean="0"/>
              <a:t>（</a:t>
            </a:r>
            <a:r>
              <a:rPr lang="en-US" altLang="zh-CN" dirty="0" smtClean="0"/>
              <a:t>a</a:t>
            </a:r>
            <a:r>
              <a:rPr lang="en-US" altLang="zh-CN" baseline="-25000" dirty="0" smtClean="0"/>
              <a:t>1</a:t>
            </a:r>
            <a:r>
              <a:rPr lang="zh-CN" altLang="zh-CN" dirty="0" smtClean="0"/>
              <a:t>，</a:t>
            </a:r>
            <a:r>
              <a:rPr lang="en-US" altLang="zh-CN" dirty="0" smtClean="0"/>
              <a:t>a</a:t>
            </a:r>
            <a:r>
              <a:rPr lang="en-US" altLang="zh-CN" baseline="-25000" dirty="0" smtClean="0"/>
              <a:t>2</a:t>
            </a:r>
            <a:r>
              <a:rPr lang="zh-CN" altLang="zh-CN" dirty="0" smtClean="0"/>
              <a:t>，</a:t>
            </a:r>
            <a:r>
              <a:rPr lang="en-US" altLang="zh-CN" dirty="0" smtClean="0"/>
              <a:t>…</a:t>
            </a:r>
            <a:r>
              <a:rPr lang="zh-CN" altLang="zh-CN" dirty="0" smtClean="0"/>
              <a:t>，</a:t>
            </a:r>
            <a:r>
              <a:rPr lang="en-US" altLang="zh-CN" dirty="0" smtClean="0"/>
              <a:t>a</a:t>
            </a:r>
            <a:r>
              <a:rPr lang="en-US" altLang="zh-CN" baseline="-25000" dirty="0" smtClean="0"/>
              <a:t>n</a:t>
            </a:r>
            <a:r>
              <a:rPr lang="zh-CN" altLang="zh-CN" dirty="0" smtClean="0"/>
              <a:t>）和</a:t>
            </a:r>
            <a:r>
              <a:rPr lang="en-US" altLang="zh-CN" dirty="0" smtClean="0"/>
              <a:t>L2</a:t>
            </a:r>
            <a:r>
              <a:rPr lang="zh-CN" altLang="zh-CN" dirty="0" smtClean="0"/>
              <a:t>（</a:t>
            </a:r>
            <a:r>
              <a:rPr lang="en-US" altLang="zh-CN" dirty="0" smtClean="0"/>
              <a:t>b</a:t>
            </a:r>
            <a:r>
              <a:rPr lang="en-US" altLang="zh-CN" baseline="-25000" dirty="0" smtClean="0"/>
              <a:t>1</a:t>
            </a:r>
            <a:r>
              <a:rPr lang="zh-CN" altLang="zh-CN" dirty="0" smtClean="0"/>
              <a:t>，</a:t>
            </a:r>
            <a:r>
              <a:rPr lang="en-US" altLang="zh-CN" dirty="0" smtClean="0"/>
              <a:t>b</a:t>
            </a:r>
            <a:r>
              <a:rPr lang="en-US" altLang="zh-CN" baseline="-25000" dirty="0" smtClean="0"/>
              <a:t>2</a:t>
            </a:r>
            <a:r>
              <a:rPr lang="zh-CN" altLang="zh-CN" dirty="0" smtClean="0"/>
              <a:t>，</a:t>
            </a:r>
            <a:r>
              <a:rPr lang="en-US" altLang="zh-CN" dirty="0" smtClean="0"/>
              <a:t>…</a:t>
            </a:r>
            <a:r>
              <a:rPr lang="zh-CN" altLang="zh-CN" dirty="0" smtClean="0"/>
              <a:t>，</a:t>
            </a:r>
            <a:r>
              <a:rPr lang="en-US" altLang="zh-CN" dirty="0" err="1" smtClean="0"/>
              <a:t>b</a:t>
            </a:r>
            <a:r>
              <a:rPr lang="en-US" altLang="zh-CN" baseline="-25000" dirty="0" err="1" smtClean="0"/>
              <a:t>n</a:t>
            </a:r>
            <a:r>
              <a:rPr lang="zh-CN" altLang="zh-CN" dirty="0" smtClean="0"/>
              <a:t>）进行合并。</a:t>
            </a:r>
          </a:p>
          <a:p>
            <a:pPr>
              <a:lnSpc>
                <a:spcPct val="150000"/>
              </a:lnSpc>
            </a:pPr>
            <a:r>
              <a:rPr lang="en-US" altLang="zh-CN" dirty="0" smtClean="0"/>
              <a:t>          </a:t>
            </a:r>
            <a:r>
              <a:rPr lang="zh-CN" altLang="zh-CN" dirty="0" smtClean="0"/>
              <a:t>分析</a:t>
            </a:r>
            <a:r>
              <a:rPr lang="zh-CN" altLang="zh-CN" dirty="0" smtClean="0"/>
              <a:t>：若在单链表或头指针表示的单循环表上做这种链接操作，都需要遍历第一个链表，找到结点</a:t>
            </a:r>
            <a:r>
              <a:rPr lang="en-US" altLang="zh-CN" dirty="0" smtClean="0"/>
              <a:t>a</a:t>
            </a:r>
            <a:r>
              <a:rPr lang="en-US" altLang="zh-CN" baseline="-25000" dirty="0" smtClean="0"/>
              <a:t>n</a:t>
            </a:r>
            <a:r>
              <a:rPr lang="zh-CN" altLang="zh-CN" dirty="0" smtClean="0"/>
              <a:t>，然后将结点</a:t>
            </a:r>
            <a:r>
              <a:rPr lang="en-US" altLang="zh-CN" dirty="0" smtClean="0"/>
              <a:t>b</a:t>
            </a:r>
            <a:r>
              <a:rPr lang="en-US" altLang="zh-CN" baseline="-25000" dirty="0" smtClean="0"/>
              <a:t>1</a:t>
            </a:r>
            <a:r>
              <a:rPr lang="zh-CN" altLang="zh-CN" dirty="0" smtClean="0"/>
              <a:t>链到</a:t>
            </a:r>
            <a:r>
              <a:rPr lang="en-US" altLang="zh-CN" dirty="0" smtClean="0"/>
              <a:t>a</a:t>
            </a:r>
            <a:r>
              <a:rPr lang="en-US" altLang="zh-CN" baseline="-25000" dirty="0" smtClean="0"/>
              <a:t>n</a:t>
            </a:r>
            <a:r>
              <a:rPr lang="zh-CN" altLang="zh-CN" dirty="0" smtClean="0"/>
              <a:t>的后面，其执行时间是</a:t>
            </a:r>
            <a:r>
              <a:rPr lang="en-US" altLang="zh-CN" dirty="0" smtClean="0"/>
              <a:t>O(n)</a:t>
            </a:r>
            <a:r>
              <a:rPr lang="zh-CN" altLang="zh-CN" dirty="0" smtClean="0"/>
              <a:t>。若在尾指针表示的单循环链表上实现，则只需修改指针，无须遍历，其执行时间是</a:t>
            </a:r>
            <a:r>
              <a:rPr lang="en-US" altLang="zh-CN" dirty="0" smtClean="0"/>
              <a:t>O(1)</a:t>
            </a:r>
            <a:r>
              <a:rPr lang="zh-CN" altLang="zh-CN" dirty="0" smtClean="0"/>
              <a:t>。链接操作如图</a:t>
            </a:r>
            <a:r>
              <a:rPr lang="en-US" altLang="zh-CN" dirty="0" smtClean="0"/>
              <a:t>2.15</a:t>
            </a:r>
            <a:r>
              <a:rPr lang="zh-CN" altLang="zh-CN" dirty="0" smtClean="0"/>
              <a:t>所示。</a:t>
            </a:r>
            <a:endParaRPr lang="zh-CN" altLang="zh-CN" dirty="0"/>
          </a:p>
        </p:txBody>
      </p:sp>
      <p:pic>
        <p:nvPicPr>
          <p:cNvPr id="129026" name="Picture 2"/>
          <p:cNvPicPr>
            <a:picLocks noChangeAspect="1" noChangeArrowheads="1"/>
          </p:cNvPicPr>
          <p:nvPr/>
        </p:nvPicPr>
        <p:blipFill>
          <a:blip r:embed="rId3" cstate="print"/>
          <a:srcRect/>
          <a:stretch>
            <a:fillRect/>
          </a:stretch>
        </p:blipFill>
        <p:spPr bwMode="auto">
          <a:xfrm>
            <a:off x="1265301" y="3371088"/>
            <a:ext cx="6686550" cy="22860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线性结构</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4151245"/>
          </a:xfrm>
          <a:prstGeom prst="rect">
            <a:avLst/>
          </a:prstGeom>
        </p:spPr>
        <p:txBody>
          <a:bodyPr vert="horz" lIns="91440" tIns="45720" rIns="91440" bIns="45720" rtlCol="0">
            <a:normAutofit/>
          </a:bodyPr>
          <a:lstStyle/>
          <a:p>
            <a:r>
              <a:rPr lang="zh-CN" altLang="zh-CN" sz="2400" b="1" dirty="0" smtClean="0">
                <a:solidFill>
                  <a:srgbClr val="FF0000"/>
                </a:solidFill>
              </a:rPr>
              <a:t>线性结构的特点：</a:t>
            </a:r>
            <a:endParaRPr lang="en-US" altLang="zh-CN" sz="2400" b="1" dirty="0" smtClean="0">
              <a:solidFill>
                <a:srgbClr val="FF0000"/>
              </a:solidFill>
            </a:endParaRPr>
          </a:p>
          <a:p>
            <a:endParaRPr lang="en-US" altLang="zh-CN" sz="2400" b="1" dirty="0" smtClean="0">
              <a:solidFill>
                <a:srgbClr val="FF0000"/>
              </a:solidFill>
            </a:endParaRPr>
          </a:p>
          <a:p>
            <a:pPr>
              <a:lnSpc>
                <a:spcPct val="150000"/>
              </a:lnSpc>
            </a:pPr>
            <a:r>
              <a:rPr lang="en-US" altLang="zh-CN" sz="2400" b="1" dirty="0" smtClean="0">
                <a:solidFill>
                  <a:srgbClr val="FF0000"/>
                </a:solidFill>
              </a:rPr>
              <a:t>         </a:t>
            </a:r>
            <a:r>
              <a:rPr lang="zh-CN" altLang="zh-CN" sz="2000" dirty="0" smtClean="0"/>
              <a:t>在数据元素的非空有限集中，数据元素是有序的，排在某个数据元素</a:t>
            </a:r>
            <a:r>
              <a:rPr lang="en-US" altLang="zh-CN" sz="2000" dirty="0" smtClean="0"/>
              <a:t>b</a:t>
            </a:r>
            <a:r>
              <a:rPr lang="zh-CN" altLang="zh-CN" sz="2000" dirty="0" smtClean="0"/>
              <a:t>之前的数据元素</a:t>
            </a:r>
            <a:r>
              <a:rPr lang="en-US" altLang="zh-CN" sz="2000" dirty="0" smtClean="0"/>
              <a:t>a</a:t>
            </a:r>
            <a:r>
              <a:rPr lang="zh-CN" altLang="zh-CN" sz="2000" dirty="0" smtClean="0"/>
              <a:t>称为</a:t>
            </a:r>
            <a:r>
              <a:rPr lang="en-US" altLang="zh-CN" sz="2000" dirty="0" smtClean="0"/>
              <a:t>b</a:t>
            </a:r>
            <a:r>
              <a:rPr lang="zh-CN" altLang="zh-CN" sz="2000" dirty="0" smtClean="0"/>
              <a:t>的</a:t>
            </a:r>
            <a:r>
              <a:rPr lang="zh-CN" altLang="zh-CN" sz="2000" b="1" dirty="0" smtClean="0">
                <a:solidFill>
                  <a:srgbClr val="4037F9"/>
                </a:solidFill>
              </a:rPr>
              <a:t>直接前驱</a:t>
            </a:r>
            <a:r>
              <a:rPr lang="zh-CN" altLang="zh-CN" sz="2000" dirty="0" smtClean="0"/>
              <a:t>，而数据元素</a:t>
            </a:r>
            <a:r>
              <a:rPr lang="en-US" altLang="zh-CN" sz="2000" dirty="0" smtClean="0"/>
              <a:t>b</a:t>
            </a:r>
            <a:r>
              <a:rPr lang="zh-CN" altLang="zh-CN" sz="2000" dirty="0" smtClean="0"/>
              <a:t>称为</a:t>
            </a:r>
            <a:r>
              <a:rPr lang="en-US" altLang="zh-CN" sz="2000" dirty="0" smtClean="0"/>
              <a:t>a</a:t>
            </a:r>
            <a:r>
              <a:rPr lang="zh-CN" altLang="zh-CN" sz="2000" dirty="0" smtClean="0"/>
              <a:t>的</a:t>
            </a:r>
            <a:r>
              <a:rPr lang="zh-CN" altLang="zh-CN" sz="2000" b="1" dirty="0" smtClean="0">
                <a:solidFill>
                  <a:srgbClr val="4037F9"/>
                </a:solidFill>
              </a:rPr>
              <a:t>直接后继</a:t>
            </a:r>
            <a:r>
              <a:rPr lang="zh-CN" altLang="zh-CN" sz="2000" dirty="0" smtClean="0"/>
              <a:t>。且具有如下特点：</a:t>
            </a:r>
          </a:p>
          <a:p>
            <a:pPr>
              <a:lnSpc>
                <a:spcPct val="150000"/>
              </a:lnSpc>
            </a:pPr>
            <a:r>
              <a:rPr lang="zh-CN" altLang="zh-CN" sz="2000" dirty="0" smtClean="0"/>
              <a:t>（</a:t>
            </a:r>
            <a:r>
              <a:rPr lang="en-US" altLang="zh-CN" sz="2000" dirty="0" smtClean="0"/>
              <a:t>1</a:t>
            </a:r>
            <a:r>
              <a:rPr lang="zh-CN" altLang="zh-CN" sz="2000" dirty="0" smtClean="0"/>
              <a:t>）存在唯一的一个被称为“第一个”的数据元素。</a:t>
            </a:r>
          </a:p>
          <a:p>
            <a:pPr>
              <a:lnSpc>
                <a:spcPct val="150000"/>
              </a:lnSpc>
            </a:pPr>
            <a:r>
              <a:rPr lang="zh-CN" altLang="zh-CN" sz="2000" dirty="0" smtClean="0"/>
              <a:t>（</a:t>
            </a:r>
            <a:r>
              <a:rPr lang="en-US" altLang="zh-CN" sz="2000" dirty="0" smtClean="0"/>
              <a:t>2</a:t>
            </a:r>
            <a:r>
              <a:rPr lang="zh-CN" altLang="zh-CN" sz="2000" dirty="0" smtClean="0"/>
              <a:t>）存在唯一的一个被称为“最后一个”的数据元素。</a:t>
            </a:r>
          </a:p>
          <a:p>
            <a:pPr>
              <a:lnSpc>
                <a:spcPct val="150000"/>
              </a:lnSpc>
            </a:pPr>
            <a:r>
              <a:rPr lang="zh-CN" altLang="zh-CN" sz="2000" dirty="0" smtClean="0"/>
              <a:t>（</a:t>
            </a:r>
            <a:r>
              <a:rPr lang="en-US" altLang="zh-CN" sz="2000" dirty="0" smtClean="0"/>
              <a:t>3</a:t>
            </a:r>
            <a:r>
              <a:rPr lang="zh-CN" altLang="zh-CN" sz="2000" dirty="0" smtClean="0"/>
              <a:t>）除第一个之外，集合中的每个数据元素均只有一个直接前驱。</a:t>
            </a:r>
          </a:p>
          <a:p>
            <a:pPr>
              <a:lnSpc>
                <a:spcPct val="150000"/>
              </a:lnSpc>
            </a:pPr>
            <a:r>
              <a:rPr lang="zh-CN" altLang="zh-CN" sz="2000" dirty="0" smtClean="0"/>
              <a:t>（</a:t>
            </a:r>
            <a:r>
              <a:rPr lang="en-US" altLang="zh-CN" sz="2000" dirty="0" smtClean="0"/>
              <a:t>4</a:t>
            </a:r>
            <a:r>
              <a:rPr lang="zh-CN" altLang="zh-CN" sz="2000" dirty="0" smtClean="0"/>
              <a:t>）除最后一个之外，集合中的每个数据元素均只有一个直接后继。</a:t>
            </a:r>
            <a:endParaRPr lang="zh-CN" altLang="zh-CN" sz="2000"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2.4.3 </a:t>
            </a:r>
            <a:r>
              <a:rPr lang="zh-CN" altLang="en-US" sz="2400" b="1" dirty="0" smtClean="0">
                <a:solidFill>
                  <a:schemeClr val="bg1"/>
                </a:solidFill>
                <a:latin typeface="微软雅黑" panose="020B0503020204020204" pitchFamily="34" charset="-122"/>
                <a:ea typeface="微软雅黑" panose="020B0503020204020204" pitchFamily="34" charset="-122"/>
              </a:rPr>
              <a:t>循环</a:t>
            </a:r>
            <a:r>
              <a:rPr lang="zh-CN" altLang="en-US" sz="2400" b="1" dirty="0" smtClean="0">
                <a:solidFill>
                  <a:schemeClr val="bg1"/>
                </a:solidFill>
                <a:latin typeface="微软雅黑" panose="020B0503020204020204" pitchFamily="34" charset="-122"/>
                <a:ea typeface="微软雅黑" panose="020B0503020204020204" pitchFamily="34" charset="-122"/>
              </a:rPr>
              <a:t>链表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170688" y="1026229"/>
            <a:ext cx="8692896" cy="923330"/>
          </a:xfrm>
          <a:prstGeom prst="rect">
            <a:avLst/>
          </a:prstGeom>
        </p:spPr>
        <p:txBody>
          <a:bodyPr wrap="square">
            <a:spAutoFit/>
          </a:bodyPr>
          <a:lstStyle/>
          <a:p>
            <a:pPr>
              <a:lnSpc>
                <a:spcPct val="150000"/>
              </a:lnSpc>
            </a:pPr>
            <a:r>
              <a:rPr lang="en-US" altLang="zh-CN" dirty="0" smtClean="0"/>
              <a:t>         </a:t>
            </a:r>
            <a:r>
              <a:rPr lang="zh-CN" altLang="zh-CN" dirty="0" smtClean="0"/>
              <a:t>与</a:t>
            </a:r>
            <a:r>
              <a:rPr lang="zh-CN" altLang="zh-CN" dirty="0" smtClean="0"/>
              <a:t>单循环链表类似，对双链表也可以利用头、尾结点的前驱、后继指针域链接成头尾相接的形式，称为</a:t>
            </a:r>
            <a:r>
              <a:rPr lang="zh-CN" altLang="zh-CN" b="1" dirty="0" smtClean="0"/>
              <a:t>双循环链表</a:t>
            </a:r>
            <a:r>
              <a:rPr lang="zh-CN" altLang="zh-CN" dirty="0" smtClean="0"/>
              <a:t>。如图</a:t>
            </a:r>
            <a:r>
              <a:rPr lang="en-US" altLang="zh-CN" dirty="0" smtClean="0"/>
              <a:t>2.16</a:t>
            </a:r>
            <a:r>
              <a:rPr lang="zh-CN" altLang="zh-CN" dirty="0" smtClean="0"/>
              <a:t>所示。</a:t>
            </a:r>
            <a:endParaRPr lang="zh-CN" altLang="zh-CN" dirty="0"/>
          </a:p>
        </p:txBody>
      </p:sp>
      <p:pic>
        <p:nvPicPr>
          <p:cNvPr id="130050" name="Picture 2"/>
          <p:cNvPicPr>
            <a:picLocks noChangeAspect="1" noChangeArrowheads="1"/>
          </p:cNvPicPr>
          <p:nvPr/>
        </p:nvPicPr>
        <p:blipFill>
          <a:blip r:embed="rId3" cstate="print"/>
          <a:srcRect/>
          <a:stretch>
            <a:fillRect/>
          </a:stretch>
        </p:blipFill>
        <p:spPr bwMode="auto">
          <a:xfrm>
            <a:off x="465011" y="2219135"/>
            <a:ext cx="7814689" cy="320630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2.4.4 </a:t>
            </a:r>
            <a:r>
              <a:rPr lang="zh-CN" altLang="zh-CN" sz="2400" b="1" dirty="0" smtClean="0">
                <a:solidFill>
                  <a:schemeClr val="bg1"/>
                </a:solidFill>
                <a:latin typeface="微软雅黑" panose="020B0503020204020204" pitchFamily="34" charset="-122"/>
                <a:ea typeface="微软雅黑" panose="020B0503020204020204" pitchFamily="34" charset="-122"/>
              </a:rPr>
              <a:t>链表</a:t>
            </a:r>
            <a:r>
              <a:rPr lang="zh-CN" altLang="zh-CN" sz="2400" b="1" dirty="0" smtClean="0">
                <a:solidFill>
                  <a:schemeClr val="bg1"/>
                </a:solidFill>
                <a:latin typeface="微软雅黑" panose="020B0503020204020204" pitchFamily="34" charset="-122"/>
                <a:ea typeface="微软雅黑" panose="020B0503020204020204" pitchFamily="34" charset="-122"/>
              </a:rPr>
              <a:t>在</a:t>
            </a:r>
            <a:r>
              <a:rPr lang="en-US" altLang="zh-CN" sz="2400" b="1" dirty="0" smtClean="0">
                <a:solidFill>
                  <a:schemeClr val="bg1"/>
                </a:solidFill>
                <a:latin typeface="微软雅黑" panose="020B0503020204020204" pitchFamily="34" charset="-122"/>
                <a:ea typeface="微软雅黑" panose="020B0503020204020204" pitchFamily="34" charset="-122"/>
              </a:rPr>
              <a:t>Java</a:t>
            </a:r>
            <a:r>
              <a:rPr lang="zh-CN" altLang="zh-CN" sz="2400" b="1" dirty="0" smtClean="0">
                <a:solidFill>
                  <a:schemeClr val="bg1"/>
                </a:solidFill>
                <a:latin typeface="微软雅黑" panose="020B0503020204020204" pitchFamily="34" charset="-122"/>
                <a:ea typeface="微软雅黑" panose="020B0503020204020204" pitchFamily="34" charset="-122"/>
              </a:rPr>
              <a:t>类库中的</a:t>
            </a:r>
            <a:r>
              <a:rPr lang="zh-CN" altLang="zh-CN" sz="2400" b="1" dirty="0" smtClean="0">
                <a:solidFill>
                  <a:schemeClr val="bg1"/>
                </a:solidFill>
                <a:latin typeface="微软雅黑" panose="020B0503020204020204" pitchFamily="34" charset="-122"/>
                <a:ea typeface="微软雅黑" panose="020B0503020204020204" pitchFamily="34" charset="-122"/>
              </a:rPr>
              <a:t>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219456" y="1014037"/>
            <a:ext cx="8692896" cy="5035353"/>
          </a:xfrm>
          <a:prstGeom prst="rect">
            <a:avLst/>
          </a:prstGeom>
        </p:spPr>
        <p:txBody>
          <a:bodyPr wrap="square">
            <a:spAutoFit/>
          </a:bodyPr>
          <a:lstStyle/>
          <a:p>
            <a:pPr>
              <a:lnSpc>
                <a:spcPct val="150000"/>
              </a:lnSpc>
            </a:pPr>
            <a:r>
              <a:rPr lang="en-US" altLang="zh-CN" dirty="0" smtClean="0"/>
              <a:t>         </a:t>
            </a:r>
            <a:r>
              <a:rPr lang="en-US" altLang="zh-CN" dirty="0" smtClean="0"/>
              <a:t>Java</a:t>
            </a:r>
            <a:r>
              <a:rPr lang="zh-CN" altLang="zh-CN" dirty="0" smtClean="0"/>
              <a:t>类库中的</a:t>
            </a:r>
            <a:r>
              <a:rPr lang="en-US" altLang="zh-CN" dirty="0" err="1" smtClean="0"/>
              <a:t>java.util.LinkedList</a:t>
            </a:r>
            <a:r>
              <a:rPr lang="zh-CN" altLang="zh-CN" dirty="0" smtClean="0"/>
              <a:t>类实现了链表的功能，链表的基本运算都可以用该类的成员方法实现，具体如下：</a:t>
            </a:r>
          </a:p>
          <a:p>
            <a:pPr>
              <a:lnSpc>
                <a:spcPct val="150000"/>
              </a:lnSpc>
            </a:pPr>
            <a:r>
              <a:rPr lang="en-US" altLang="zh-CN" dirty="0" smtClean="0"/>
              <a:t>1</a:t>
            </a:r>
            <a:r>
              <a:rPr lang="zh-CN" altLang="zh-CN" dirty="0" smtClean="0"/>
              <a:t>）构造方法</a:t>
            </a:r>
          </a:p>
          <a:p>
            <a:pPr>
              <a:lnSpc>
                <a:spcPct val="150000"/>
              </a:lnSpc>
            </a:pPr>
            <a:r>
              <a:rPr lang="en-US" altLang="zh-CN" dirty="0" smtClean="0"/>
              <a:t>public </a:t>
            </a:r>
            <a:r>
              <a:rPr lang="en-US" altLang="zh-CN" dirty="0" err="1" smtClean="0"/>
              <a:t>LinkedList</a:t>
            </a:r>
            <a:r>
              <a:rPr lang="en-US" altLang="zh-CN" dirty="0" smtClean="0"/>
              <a:t>() //</a:t>
            </a:r>
            <a:r>
              <a:rPr lang="zh-CN" altLang="zh-CN" dirty="0" smtClean="0"/>
              <a:t>用来创建一个单链表对象</a:t>
            </a:r>
          </a:p>
          <a:p>
            <a:pPr>
              <a:lnSpc>
                <a:spcPct val="150000"/>
              </a:lnSpc>
            </a:pPr>
            <a:r>
              <a:rPr lang="en-US" altLang="zh-CN" dirty="0" smtClean="0"/>
              <a:t>2</a:t>
            </a:r>
            <a:r>
              <a:rPr lang="zh-CN" altLang="zh-CN" dirty="0" smtClean="0"/>
              <a:t>）常用成员方法</a:t>
            </a:r>
          </a:p>
          <a:p>
            <a:pPr>
              <a:lnSpc>
                <a:spcPct val="150000"/>
              </a:lnSpc>
              <a:buFont typeface="Arial" pitchFamily="34" charset="0"/>
              <a:buChar char="•"/>
            </a:pPr>
            <a:r>
              <a:rPr lang="en-US" altLang="zh-CN" dirty="0" smtClean="0"/>
              <a:t>public </a:t>
            </a:r>
            <a:r>
              <a:rPr lang="en-US" altLang="zh-CN" dirty="0" err="1" smtClean="0"/>
              <a:t>boolean</a:t>
            </a:r>
            <a:r>
              <a:rPr lang="en-US" altLang="zh-CN" dirty="0" smtClean="0"/>
              <a:t> add(Object </a:t>
            </a:r>
            <a:r>
              <a:rPr lang="en-US" altLang="zh-CN" dirty="0" err="1" smtClean="0"/>
              <a:t>obj</a:t>
            </a:r>
            <a:r>
              <a:rPr lang="en-US" altLang="zh-CN" dirty="0" smtClean="0"/>
              <a:t>)//</a:t>
            </a:r>
            <a:r>
              <a:rPr lang="zh-CN" altLang="zh-CN" dirty="0" smtClean="0"/>
              <a:t>在表尾添加一个元素</a:t>
            </a:r>
          </a:p>
          <a:p>
            <a:pPr>
              <a:lnSpc>
                <a:spcPct val="150000"/>
              </a:lnSpc>
              <a:buFont typeface="Arial" pitchFamily="34" charset="0"/>
              <a:buChar char="•"/>
            </a:pPr>
            <a:r>
              <a:rPr lang="en-US" altLang="zh-CN" dirty="0" smtClean="0"/>
              <a:t>public </a:t>
            </a:r>
            <a:r>
              <a:rPr lang="en-US" altLang="zh-CN" dirty="0" err="1" smtClean="0"/>
              <a:t>boolean</a:t>
            </a:r>
            <a:r>
              <a:rPr lang="en-US" altLang="zh-CN" dirty="0" smtClean="0"/>
              <a:t> add(</a:t>
            </a:r>
            <a:r>
              <a:rPr lang="en-US" altLang="zh-CN" dirty="0" err="1" smtClean="0"/>
              <a:t>int</a:t>
            </a:r>
            <a:r>
              <a:rPr lang="en-US" altLang="zh-CN" dirty="0" smtClean="0"/>
              <a:t> </a:t>
            </a:r>
            <a:r>
              <a:rPr lang="en-US" altLang="zh-CN" dirty="0" err="1" smtClean="0"/>
              <a:t>index,Object</a:t>
            </a:r>
            <a:r>
              <a:rPr lang="en-US" altLang="zh-CN" dirty="0" smtClean="0"/>
              <a:t> </a:t>
            </a:r>
            <a:r>
              <a:rPr lang="en-US" altLang="zh-CN" dirty="0" err="1" smtClean="0"/>
              <a:t>obj</a:t>
            </a:r>
            <a:r>
              <a:rPr lang="en-US" altLang="zh-CN" dirty="0" smtClean="0"/>
              <a:t>)//</a:t>
            </a:r>
            <a:r>
              <a:rPr lang="zh-CN" altLang="zh-CN" dirty="0" smtClean="0"/>
              <a:t>在此列表中指定的位置插入指定的元素</a:t>
            </a:r>
          </a:p>
          <a:p>
            <a:pPr>
              <a:lnSpc>
                <a:spcPct val="150000"/>
              </a:lnSpc>
              <a:buFont typeface="Arial" pitchFamily="34" charset="0"/>
              <a:buChar char="•"/>
            </a:pPr>
            <a:r>
              <a:rPr lang="en-US" altLang="zh-CN" dirty="0" smtClean="0"/>
              <a:t>public </a:t>
            </a:r>
            <a:r>
              <a:rPr lang="en-US" altLang="zh-CN" dirty="0" err="1" smtClean="0"/>
              <a:t>boolean</a:t>
            </a:r>
            <a:r>
              <a:rPr lang="en-US" altLang="zh-CN" dirty="0" smtClean="0"/>
              <a:t> </a:t>
            </a:r>
            <a:r>
              <a:rPr lang="en-US" altLang="zh-CN" dirty="0" err="1" smtClean="0"/>
              <a:t>addFirst</a:t>
            </a:r>
            <a:r>
              <a:rPr lang="en-US" altLang="zh-CN" dirty="0" smtClean="0"/>
              <a:t>(Object </a:t>
            </a:r>
            <a:r>
              <a:rPr lang="en-US" altLang="zh-CN" dirty="0" err="1" smtClean="0"/>
              <a:t>obj</a:t>
            </a:r>
            <a:r>
              <a:rPr lang="en-US" altLang="zh-CN" dirty="0" smtClean="0"/>
              <a:t>)//</a:t>
            </a:r>
            <a:r>
              <a:rPr lang="zh-CN" altLang="zh-CN" dirty="0" smtClean="0"/>
              <a:t>在表头添加一个元素</a:t>
            </a:r>
          </a:p>
          <a:p>
            <a:pPr>
              <a:lnSpc>
                <a:spcPct val="150000"/>
              </a:lnSpc>
              <a:buFont typeface="Arial" pitchFamily="34" charset="0"/>
              <a:buChar char="•"/>
            </a:pPr>
            <a:r>
              <a:rPr lang="en-US" altLang="zh-CN" dirty="0" smtClean="0"/>
              <a:t>public </a:t>
            </a:r>
            <a:r>
              <a:rPr lang="en-US" altLang="zh-CN" dirty="0" err="1" smtClean="0"/>
              <a:t>boolean</a:t>
            </a:r>
            <a:r>
              <a:rPr lang="en-US" altLang="zh-CN" dirty="0" smtClean="0"/>
              <a:t> </a:t>
            </a:r>
            <a:r>
              <a:rPr lang="en-US" altLang="zh-CN" dirty="0" err="1" smtClean="0"/>
              <a:t>addLast</a:t>
            </a:r>
            <a:r>
              <a:rPr lang="en-US" altLang="zh-CN" dirty="0" smtClean="0"/>
              <a:t>(Object </a:t>
            </a:r>
            <a:r>
              <a:rPr lang="en-US" altLang="zh-CN" dirty="0" err="1" smtClean="0"/>
              <a:t>obj</a:t>
            </a:r>
            <a:r>
              <a:rPr lang="en-US" altLang="zh-CN" dirty="0" smtClean="0"/>
              <a:t>)//</a:t>
            </a:r>
            <a:r>
              <a:rPr lang="zh-CN" altLang="zh-CN" dirty="0" smtClean="0"/>
              <a:t>在表尾添加一个元素</a:t>
            </a:r>
          </a:p>
          <a:p>
            <a:pPr>
              <a:lnSpc>
                <a:spcPct val="150000"/>
              </a:lnSpc>
              <a:buFont typeface="Arial" pitchFamily="34" charset="0"/>
              <a:buChar char="•"/>
            </a:pPr>
            <a:r>
              <a:rPr lang="en-US" altLang="zh-CN" dirty="0" smtClean="0"/>
              <a:t>public </a:t>
            </a:r>
            <a:r>
              <a:rPr lang="en-US" altLang="zh-CN" dirty="0" err="1" smtClean="0"/>
              <a:t>boolean</a:t>
            </a:r>
            <a:r>
              <a:rPr lang="en-US" altLang="zh-CN" dirty="0" smtClean="0"/>
              <a:t> remove(Object </a:t>
            </a:r>
            <a:r>
              <a:rPr lang="en-US" altLang="zh-CN" dirty="0" err="1" smtClean="0"/>
              <a:t>obj</a:t>
            </a:r>
            <a:r>
              <a:rPr lang="en-US" altLang="zh-CN" dirty="0" smtClean="0"/>
              <a:t>)//</a:t>
            </a:r>
            <a:r>
              <a:rPr lang="zh-CN" altLang="zh-CN" dirty="0" smtClean="0"/>
              <a:t>从此列表中删除首次出现的指定元素 </a:t>
            </a:r>
          </a:p>
          <a:p>
            <a:pPr>
              <a:lnSpc>
                <a:spcPct val="150000"/>
              </a:lnSpc>
              <a:buFont typeface="Arial" pitchFamily="34" charset="0"/>
              <a:buChar char="•"/>
            </a:pPr>
            <a:r>
              <a:rPr lang="en-US" altLang="zh-CN" dirty="0" smtClean="0"/>
              <a:t>public Object </a:t>
            </a:r>
            <a:r>
              <a:rPr lang="en-US" altLang="zh-CN" dirty="0" err="1" smtClean="0"/>
              <a:t>removeFisrt</a:t>
            </a:r>
            <a:r>
              <a:rPr lang="en-US" altLang="zh-CN" dirty="0" smtClean="0"/>
              <a:t>()//</a:t>
            </a:r>
            <a:r>
              <a:rPr lang="zh-CN" altLang="zh-CN" dirty="0" smtClean="0"/>
              <a:t>删除并返回表头元素</a:t>
            </a:r>
          </a:p>
          <a:p>
            <a:pPr>
              <a:lnSpc>
                <a:spcPct val="150000"/>
              </a:lnSpc>
            </a:pP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2.4.4 </a:t>
            </a:r>
            <a:r>
              <a:rPr lang="zh-CN" altLang="zh-CN" sz="2400" b="1" dirty="0" smtClean="0">
                <a:solidFill>
                  <a:schemeClr val="bg1"/>
                </a:solidFill>
                <a:latin typeface="微软雅黑" panose="020B0503020204020204" pitchFamily="34" charset="-122"/>
                <a:ea typeface="微软雅黑" panose="020B0503020204020204" pitchFamily="34" charset="-122"/>
              </a:rPr>
              <a:t>链表</a:t>
            </a:r>
            <a:r>
              <a:rPr lang="zh-CN" altLang="zh-CN" sz="2400" b="1" dirty="0" smtClean="0">
                <a:solidFill>
                  <a:schemeClr val="bg1"/>
                </a:solidFill>
                <a:latin typeface="微软雅黑" panose="020B0503020204020204" pitchFamily="34" charset="-122"/>
                <a:ea typeface="微软雅黑" panose="020B0503020204020204" pitchFamily="34" charset="-122"/>
              </a:rPr>
              <a:t>在</a:t>
            </a:r>
            <a:r>
              <a:rPr lang="en-US" altLang="zh-CN" sz="2400" b="1" dirty="0" smtClean="0">
                <a:solidFill>
                  <a:schemeClr val="bg1"/>
                </a:solidFill>
                <a:latin typeface="微软雅黑" panose="020B0503020204020204" pitchFamily="34" charset="-122"/>
                <a:ea typeface="微软雅黑" panose="020B0503020204020204" pitchFamily="34" charset="-122"/>
              </a:rPr>
              <a:t>Java</a:t>
            </a:r>
            <a:r>
              <a:rPr lang="zh-CN" altLang="zh-CN" sz="2400" b="1" dirty="0" smtClean="0">
                <a:solidFill>
                  <a:schemeClr val="bg1"/>
                </a:solidFill>
                <a:latin typeface="微软雅黑" panose="020B0503020204020204" pitchFamily="34" charset="-122"/>
                <a:ea typeface="微软雅黑" panose="020B0503020204020204" pitchFamily="34" charset="-122"/>
              </a:rPr>
              <a:t>类库中的</a:t>
            </a:r>
            <a:r>
              <a:rPr lang="zh-CN" altLang="zh-CN" sz="2400" b="1" dirty="0" smtClean="0">
                <a:solidFill>
                  <a:schemeClr val="bg1"/>
                </a:solidFill>
                <a:latin typeface="微软雅黑" panose="020B0503020204020204" pitchFamily="34" charset="-122"/>
                <a:ea typeface="微软雅黑" panose="020B0503020204020204" pitchFamily="34" charset="-122"/>
              </a:rPr>
              <a:t>实现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219456" y="1014037"/>
            <a:ext cx="8692896" cy="5866350"/>
          </a:xfrm>
          <a:prstGeom prst="rect">
            <a:avLst/>
          </a:prstGeom>
        </p:spPr>
        <p:txBody>
          <a:bodyPr wrap="square">
            <a:spAutoFit/>
          </a:bodyPr>
          <a:lstStyle/>
          <a:p>
            <a:pPr>
              <a:lnSpc>
                <a:spcPct val="150000"/>
              </a:lnSpc>
              <a:buFont typeface="Arial" pitchFamily="34" charset="0"/>
              <a:buChar char="•"/>
            </a:pPr>
            <a:r>
              <a:rPr lang="en-US" altLang="zh-CN" dirty="0" smtClean="0"/>
              <a:t> </a:t>
            </a:r>
            <a:r>
              <a:rPr lang="en-US" altLang="zh-CN" dirty="0" smtClean="0"/>
              <a:t>public Object </a:t>
            </a:r>
            <a:r>
              <a:rPr lang="en-US" altLang="zh-CN" dirty="0" err="1" smtClean="0"/>
              <a:t>removeLast</a:t>
            </a:r>
            <a:r>
              <a:rPr lang="en-US" altLang="zh-CN" dirty="0" smtClean="0"/>
              <a:t>()//</a:t>
            </a:r>
            <a:r>
              <a:rPr lang="zh-CN" altLang="zh-CN" dirty="0" smtClean="0"/>
              <a:t>删除并返回表尾元素</a:t>
            </a:r>
          </a:p>
          <a:p>
            <a:pPr>
              <a:lnSpc>
                <a:spcPct val="150000"/>
              </a:lnSpc>
              <a:buFont typeface="Arial" pitchFamily="34" charset="0"/>
              <a:buChar char="•"/>
            </a:pPr>
            <a:r>
              <a:rPr lang="en-US" altLang="zh-CN" dirty="0" smtClean="0"/>
              <a:t>public Object remove (</a:t>
            </a:r>
            <a:r>
              <a:rPr lang="en-US" altLang="zh-CN" dirty="0" err="1" smtClean="0"/>
              <a:t>int</a:t>
            </a:r>
            <a:r>
              <a:rPr lang="en-US" altLang="zh-CN" dirty="0" smtClean="0"/>
              <a:t> index)//</a:t>
            </a:r>
            <a:r>
              <a:rPr lang="zh-CN" altLang="zh-CN" dirty="0" smtClean="0"/>
              <a:t>删除此列表中指定位置处的元素</a:t>
            </a:r>
          </a:p>
          <a:p>
            <a:pPr>
              <a:lnSpc>
                <a:spcPct val="150000"/>
              </a:lnSpc>
              <a:buFont typeface="Arial" pitchFamily="34" charset="0"/>
              <a:buChar char="•"/>
            </a:pPr>
            <a:r>
              <a:rPr lang="en-US" altLang="zh-CN" dirty="0" smtClean="0"/>
              <a:t>public </a:t>
            </a:r>
            <a:r>
              <a:rPr lang="en-US" altLang="zh-CN" dirty="0" err="1" smtClean="0"/>
              <a:t>int</a:t>
            </a:r>
            <a:r>
              <a:rPr lang="en-US" altLang="zh-CN" dirty="0" smtClean="0"/>
              <a:t> size()//</a:t>
            </a:r>
            <a:r>
              <a:rPr lang="zh-CN" altLang="zh-CN" dirty="0" smtClean="0"/>
              <a:t>获取此列表中元素个数</a:t>
            </a:r>
          </a:p>
          <a:p>
            <a:pPr>
              <a:lnSpc>
                <a:spcPct val="150000"/>
              </a:lnSpc>
              <a:buFont typeface="Arial" pitchFamily="34" charset="0"/>
              <a:buChar char="•"/>
            </a:pPr>
            <a:r>
              <a:rPr lang="en-US" altLang="zh-CN" dirty="0" smtClean="0"/>
              <a:t>public Object get(</a:t>
            </a:r>
            <a:r>
              <a:rPr lang="en-US" altLang="zh-CN" dirty="0" err="1" smtClean="0"/>
              <a:t>int</a:t>
            </a:r>
            <a:r>
              <a:rPr lang="en-US" altLang="zh-CN" dirty="0" smtClean="0"/>
              <a:t> index)//</a:t>
            </a:r>
            <a:r>
              <a:rPr lang="zh-CN" altLang="zh-CN" dirty="0" smtClean="0"/>
              <a:t>获取指定位置的元素</a:t>
            </a:r>
          </a:p>
          <a:p>
            <a:pPr>
              <a:lnSpc>
                <a:spcPct val="150000"/>
              </a:lnSpc>
              <a:buFont typeface="Arial" pitchFamily="34" charset="0"/>
              <a:buChar char="•"/>
            </a:pPr>
            <a:r>
              <a:rPr lang="en-US" altLang="zh-CN" dirty="0" smtClean="0"/>
              <a:t>public Object </a:t>
            </a:r>
            <a:r>
              <a:rPr lang="en-US" altLang="zh-CN" dirty="0" err="1" smtClean="0"/>
              <a:t>getFirst</a:t>
            </a:r>
            <a:r>
              <a:rPr lang="en-US" altLang="zh-CN" dirty="0" smtClean="0"/>
              <a:t>()//</a:t>
            </a:r>
            <a:r>
              <a:rPr lang="zh-CN" altLang="zh-CN" dirty="0" smtClean="0"/>
              <a:t>获取表头元素</a:t>
            </a:r>
          </a:p>
          <a:p>
            <a:pPr>
              <a:lnSpc>
                <a:spcPct val="150000"/>
              </a:lnSpc>
              <a:buFont typeface="Arial" pitchFamily="34" charset="0"/>
              <a:buChar char="•"/>
            </a:pPr>
            <a:r>
              <a:rPr lang="en-US" altLang="zh-CN" dirty="0" smtClean="0"/>
              <a:t>public Object </a:t>
            </a:r>
            <a:r>
              <a:rPr lang="en-US" altLang="zh-CN" dirty="0" err="1" smtClean="0"/>
              <a:t>getLast</a:t>
            </a:r>
            <a:r>
              <a:rPr lang="en-US" altLang="zh-CN" dirty="0" smtClean="0"/>
              <a:t>()//</a:t>
            </a:r>
            <a:r>
              <a:rPr lang="zh-CN" altLang="zh-CN" dirty="0" smtClean="0"/>
              <a:t>获取表尾元素</a:t>
            </a:r>
          </a:p>
          <a:p>
            <a:pPr>
              <a:lnSpc>
                <a:spcPct val="150000"/>
              </a:lnSpc>
              <a:buFont typeface="Arial" pitchFamily="34" charset="0"/>
              <a:buChar char="•"/>
            </a:pPr>
            <a:r>
              <a:rPr lang="en-US" altLang="zh-CN" dirty="0" smtClean="0"/>
              <a:t>public Object set(</a:t>
            </a:r>
            <a:r>
              <a:rPr lang="en-US" altLang="zh-CN" dirty="0" err="1" smtClean="0"/>
              <a:t>int</a:t>
            </a:r>
            <a:r>
              <a:rPr lang="en-US" altLang="zh-CN" dirty="0" smtClean="0"/>
              <a:t> index</a:t>
            </a:r>
            <a:r>
              <a:rPr lang="zh-CN" altLang="zh-CN" dirty="0" smtClean="0"/>
              <a:t>，</a:t>
            </a:r>
            <a:r>
              <a:rPr lang="en-US" altLang="zh-CN" dirty="0" smtClean="0"/>
              <a:t>Object </a:t>
            </a:r>
            <a:r>
              <a:rPr lang="en-US" altLang="zh-CN" dirty="0" err="1" smtClean="0"/>
              <a:t>obj</a:t>
            </a:r>
            <a:r>
              <a:rPr lang="en-US" altLang="zh-CN" dirty="0" smtClean="0"/>
              <a:t>)//</a:t>
            </a:r>
            <a:r>
              <a:rPr lang="zh-CN" altLang="zh-CN" dirty="0" smtClean="0"/>
              <a:t>将此列表中指定位置的元素替换为指定的元素</a:t>
            </a:r>
          </a:p>
          <a:p>
            <a:pPr>
              <a:lnSpc>
                <a:spcPct val="150000"/>
              </a:lnSpc>
              <a:buFont typeface="Arial" pitchFamily="34" charset="0"/>
              <a:buChar char="•"/>
            </a:pPr>
            <a:r>
              <a:rPr lang="en-US" altLang="zh-CN" dirty="0" smtClean="0"/>
              <a:t>public </a:t>
            </a:r>
            <a:r>
              <a:rPr lang="en-US" altLang="zh-CN" dirty="0" err="1" smtClean="0"/>
              <a:t>boolean</a:t>
            </a:r>
            <a:r>
              <a:rPr lang="en-US" altLang="zh-CN" dirty="0" smtClean="0"/>
              <a:t> contains(Object </a:t>
            </a:r>
            <a:r>
              <a:rPr lang="en-US" altLang="zh-CN" dirty="0" err="1" smtClean="0"/>
              <a:t>obj</a:t>
            </a:r>
            <a:r>
              <a:rPr lang="en-US" altLang="zh-CN" dirty="0" smtClean="0"/>
              <a:t>) //</a:t>
            </a:r>
            <a:r>
              <a:rPr lang="zh-CN" altLang="zh-CN" dirty="0" smtClean="0"/>
              <a:t>如果列表中包含指定的元素，则返回</a:t>
            </a:r>
            <a:r>
              <a:rPr lang="en-US" altLang="zh-CN" dirty="0" smtClean="0"/>
              <a:t>true</a:t>
            </a:r>
            <a:endParaRPr lang="zh-CN" altLang="zh-CN" dirty="0" smtClean="0"/>
          </a:p>
          <a:p>
            <a:pPr>
              <a:lnSpc>
                <a:spcPct val="150000"/>
              </a:lnSpc>
              <a:buFont typeface="Arial" pitchFamily="34" charset="0"/>
              <a:buChar char="•"/>
            </a:pPr>
            <a:r>
              <a:rPr lang="en-US" altLang="zh-CN" dirty="0" smtClean="0"/>
              <a:t>public void clear() //</a:t>
            </a:r>
            <a:r>
              <a:rPr lang="zh-CN" altLang="zh-CN" dirty="0" smtClean="0"/>
              <a:t>删除此列表中的所有元素</a:t>
            </a:r>
          </a:p>
          <a:p>
            <a:pPr>
              <a:lnSpc>
                <a:spcPct val="150000"/>
              </a:lnSpc>
              <a:buFont typeface="Arial" pitchFamily="34" charset="0"/>
              <a:buChar char="•"/>
            </a:pPr>
            <a:r>
              <a:rPr lang="en-US" altLang="zh-CN" dirty="0" smtClean="0"/>
              <a:t>public </a:t>
            </a:r>
            <a:r>
              <a:rPr lang="en-US" altLang="zh-CN" dirty="0" err="1" smtClean="0"/>
              <a:t>int</a:t>
            </a:r>
            <a:r>
              <a:rPr lang="en-US" altLang="zh-CN" dirty="0" smtClean="0"/>
              <a:t> </a:t>
            </a:r>
            <a:r>
              <a:rPr lang="en-US" altLang="zh-CN" dirty="0" err="1" smtClean="0"/>
              <a:t>indexOf</a:t>
            </a:r>
            <a:r>
              <a:rPr lang="en-US" altLang="zh-CN" dirty="0" smtClean="0"/>
              <a:t>(Object </a:t>
            </a:r>
            <a:r>
              <a:rPr lang="en-US" altLang="zh-CN" dirty="0" err="1" smtClean="0"/>
              <a:t>obj</a:t>
            </a:r>
            <a:r>
              <a:rPr lang="en-US" altLang="zh-CN" dirty="0" smtClean="0"/>
              <a:t>) //</a:t>
            </a:r>
            <a:r>
              <a:rPr lang="zh-CN" altLang="zh-CN" dirty="0" smtClean="0"/>
              <a:t>获取某个元素的位置</a:t>
            </a:r>
          </a:p>
          <a:p>
            <a:pPr>
              <a:lnSpc>
                <a:spcPct val="150000"/>
              </a:lnSpc>
              <a:buFont typeface="Arial" pitchFamily="34" charset="0"/>
              <a:buChar char="•"/>
            </a:pPr>
            <a:r>
              <a:rPr lang="en-US" altLang="zh-CN" dirty="0" smtClean="0"/>
              <a:t>public </a:t>
            </a:r>
            <a:r>
              <a:rPr lang="en-US" altLang="zh-CN" dirty="0" err="1" smtClean="0"/>
              <a:t>int</a:t>
            </a:r>
            <a:r>
              <a:rPr lang="en-US" altLang="zh-CN" dirty="0" smtClean="0"/>
              <a:t> </a:t>
            </a:r>
            <a:r>
              <a:rPr lang="en-US" altLang="zh-CN" dirty="0" err="1" smtClean="0"/>
              <a:t>lastIndexOf</a:t>
            </a:r>
            <a:r>
              <a:rPr lang="en-US" altLang="zh-CN" dirty="0" smtClean="0"/>
              <a:t>(Object </a:t>
            </a:r>
            <a:r>
              <a:rPr lang="en-US" altLang="zh-CN" dirty="0" err="1" smtClean="0"/>
              <a:t>obj</a:t>
            </a:r>
            <a:r>
              <a:rPr lang="en-US" altLang="zh-CN" dirty="0" smtClean="0"/>
              <a:t>) //</a:t>
            </a:r>
            <a:r>
              <a:rPr lang="zh-CN" altLang="zh-CN" dirty="0" smtClean="0"/>
              <a:t>返回此列表中最后出现的指定元素的索引，如果列表不包含该元素，则返回</a:t>
            </a:r>
            <a:r>
              <a:rPr lang="en-US" altLang="zh-CN" dirty="0" smtClean="0"/>
              <a:t>-1</a:t>
            </a:r>
            <a:endParaRPr lang="zh-CN" altLang="zh-CN" dirty="0" smtClean="0"/>
          </a:p>
          <a:p>
            <a:pPr>
              <a:lnSpc>
                <a:spcPct val="150000"/>
              </a:lnSpc>
            </a:pP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2.5  </a:t>
            </a:r>
            <a:r>
              <a:rPr lang="zh-CN" altLang="zh-CN" sz="2400" b="1" dirty="0" smtClean="0">
                <a:solidFill>
                  <a:schemeClr val="bg1"/>
                </a:solidFill>
                <a:latin typeface="微软雅黑" panose="020B0503020204020204" pitchFamily="34" charset="-122"/>
                <a:ea typeface="微软雅黑" panose="020B0503020204020204" pitchFamily="34" charset="-122"/>
              </a:rPr>
              <a:t>应用举例</a:t>
            </a: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219456" y="1014037"/>
            <a:ext cx="8692896" cy="5078313"/>
          </a:xfrm>
          <a:prstGeom prst="rect">
            <a:avLst/>
          </a:prstGeom>
        </p:spPr>
        <p:txBody>
          <a:bodyPr wrap="square">
            <a:spAutoFit/>
          </a:bodyPr>
          <a:lstStyle/>
          <a:p>
            <a:pPr>
              <a:lnSpc>
                <a:spcPct val="200000"/>
              </a:lnSpc>
            </a:pPr>
            <a:r>
              <a:rPr lang="en-US" altLang="zh-CN" b="1" u="heavy" dirty="0" smtClean="0"/>
              <a:t>2.5.1  </a:t>
            </a:r>
            <a:r>
              <a:rPr lang="zh-CN" altLang="zh-CN" b="1" u="heavy" dirty="0" smtClean="0"/>
              <a:t>使用顺序表实现 教师电话管理系统</a:t>
            </a:r>
          </a:p>
          <a:p>
            <a:pPr>
              <a:lnSpc>
                <a:spcPct val="200000"/>
              </a:lnSpc>
            </a:pPr>
            <a:r>
              <a:rPr lang="zh-CN" altLang="zh-CN" dirty="0" smtClean="0"/>
              <a:t>【问题描述】</a:t>
            </a:r>
          </a:p>
          <a:p>
            <a:pPr>
              <a:lnSpc>
                <a:spcPct val="200000"/>
              </a:lnSpc>
            </a:pPr>
            <a:r>
              <a:rPr lang="en-US" altLang="zh-CN" dirty="0" smtClean="0"/>
              <a:t>         </a:t>
            </a:r>
            <a:r>
              <a:rPr lang="zh-CN" altLang="zh-CN" dirty="0" smtClean="0"/>
              <a:t>编程</a:t>
            </a:r>
            <a:r>
              <a:rPr lang="zh-CN" altLang="zh-CN" dirty="0" smtClean="0"/>
              <a:t>实现对教师电话信息的管理，要求可以对教师电话信息记录进行添加、删除、查询、浏览等操作，并采用顺序存储结构存储数据。</a:t>
            </a:r>
          </a:p>
          <a:p>
            <a:pPr>
              <a:lnSpc>
                <a:spcPct val="200000"/>
              </a:lnSpc>
            </a:pPr>
            <a:r>
              <a:rPr lang="zh-CN" altLang="zh-CN" dirty="0" smtClean="0"/>
              <a:t>【算法思想】</a:t>
            </a:r>
          </a:p>
          <a:p>
            <a:pPr>
              <a:lnSpc>
                <a:spcPct val="200000"/>
              </a:lnSpc>
            </a:pPr>
            <a:r>
              <a:rPr lang="en-US" altLang="zh-CN" dirty="0" smtClean="0"/>
              <a:t>         </a:t>
            </a:r>
            <a:r>
              <a:rPr lang="zh-CN" altLang="zh-CN" dirty="0" smtClean="0"/>
              <a:t>教师</a:t>
            </a:r>
            <a:r>
              <a:rPr lang="zh-CN" altLang="zh-CN" dirty="0" smtClean="0"/>
              <a:t>电话信息表是一个线性表 ，应建立一个顺序表存储教师电话信息，使用数组来实现。</a:t>
            </a:r>
          </a:p>
          <a:p>
            <a:pPr>
              <a:lnSpc>
                <a:spcPct val="200000"/>
              </a:lnSpc>
            </a:pPr>
            <a:r>
              <a:rPr lang="en-US" altLang="zh-CN" dirty="0" smtClean="0"/>
              <a:t>         </a:t>
            </a:r>
            <a:r>
              <a:rPr lang="zh-CN" altLang="zh-CN" dirty="0" smtClean="0"/>
              <a:t>数据</a:t>
            </a:r>
            <a:r>
              <a:rPr lang="zh-CN" altLang="zh-CN" dirty="0" smtClean="0"/>
              <a:t>元素是一条记录，不是整数、实数等基本数据类型，因此，应定义一个类，表示数据元素类型。</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2.5  </a:t>
            </a:r>
            <a:r>
              <a:rPr lang="zh-CN" altLang="zh-CN" sz="2400" b="1" dirty="0" smtClean="0">
                <a:solidFill>
                  <a:schemeClr val="bg1"/>
                </a:solidFill>
                <a:latin typeface="微软雅黑" panose="020B0503020204020204" pitchFamily="34" charset="-122"/>
                <a:ea typeface="微软雅黑" panose="020B0503020204020204" pitchFamily="34" charset="-122"/>
              </a:rPr>
              <a:t>应用举例</a:t>
            </a: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219456" y="1014037"/>
            <a:ext cx="8692896" cy="5078313"/>
          </a:xfrm>
          <a:prstGeom prst="rect">
            <a:avLst/>
          </a:prstGeom>
        </p:spPr>
        <p:txBody>
          <a:bodyPr wrap="square">
            <a:spAutoFit/>
          </a:bodyPr>
          <a:lstStyle/>
          <a:p>
            <a:pPr>
              <a:lnSpc>
                <a:spcPct val="200000"/>
              </a:lnSpc>
            </a:pPr>
            <a:r>
              <a:rPr lang="en-US" altLang="zh-CN" b="1" u="heavy" dirty="0" smtClean="0"/>
              <a:t>2.5.2  </a:t>
            </a:r>
            <a:r>
              <a:rPr lang="zh-CN" altLang="zh-CN" b="1" u="heavy" dirty="0" smtClean="0"/>
              <a:t>使用链表实现 教师电话管理系统</a:t>
            </a:r>
          </a:p>
          <a:p>
            <a:pPr>
              <a:lnSpc>
                <a:spcPct val="200000"/>
              </a:lnSpc>
            </a:pPr>
            <a:r>
              <a:rPr lang="zh-CN" altLang="zh-CN" dirty="0" smtClean="0"/>
              <a:t>【问题描述】</a:t>
            </a:r>
          </a:p>
          <a:p>
            <a:pPr>
              <a:lnSpc>
                <a:spcPct val="200000"/>
              </a:lnSpc>
            </a:pPr>
            <a:r>
              <a:rPr lang="en-US" altLang="zh-CN" dirty="0" smtClean="0"/>
              <a:t>         </a:t>
            </a:r>
            <a:r>
              <a:rPr lang="zh-CN" altLang="zh-CN" dirty="0" smtClean="0"/>
              <a:t>编程</a:t>
            </a:r>
            <a:r>
              <a:rPr lang="zh-CN" altLang="zh-CN" dirty="0" smtClean="0"/>
              <a:t>实现对教师电话信息的管理，要求可以对教师电话信息记录进行添加、删除、查询、浏览等操作，并采用链式存储结构存储数据。</a:t>
            </a:r>
          </a:p>
          <a:p>
            <a:pPr>
              <a:lnSpc>
                <a:spcPct val="200000"/>
              </a:lnSpc>
            </a:pPr>
            <a:r>
              <a:rPr lang="zh-CN" altLang="zh-CN" dirty="0" smtClean="0"/>
              <a:t>【算法思想】</a:t>
            </a:r>
          </a:p>
          <a:p>
            <a:pPr>
              <a:lnSpc>
                <a:spcPct val="200000"/>
              </a:lnSpc>
            </a:pPr>
            <a:r>
              <a:rPr lang="en-US" altLang="zh-CN" dirty="0" smtClean="0"/>
              <a:t>       </a:t>
            </a:r>
            <a:r>
              <a:rPr lang="zh-CN" altLang="zh-CN" dirty="0" smtClean="0"/>
              <a:t>教师</a:t>
            </a:r>
            <a:r>
              <a:rPr lang="zh-CN" altLang="zh-CN" dirty="0" smtClean="0"/>
              <a:t>电话信息表是一个线性表 ，如果采用链式存储结构存储数据，就要建立一个链表，链表中的结点是教师电话信息记录。</a:t>
            </a:r>
          </a:p>
          <a:p>
            <a:pPr>
              <a:lnSpc>
                <a:spcPct val="200000"/>
              </a:lnSpc>
            </a:pPr>
            <a:r>
              <a:rPr lang="en-US" altLang="zh-CN" dirty="0" smtClean="0"/>
              <a:t>        </a:t>
            </a:r>
            <a:r>
              <a:rPr lang="zh-CN" altLang="zh-CN" dirty="0" smtClean="0"/>
              <a:t>数据</a:t>
            </a:r>
            <a:r>
              <a:rPr lang="zh-CN" altLang="zh-CN" dirty="0" smtClean="0"/>
              <a:t>元素是一条记录，不是整数、实数等基本数据类型，因此，应定义一个类，表示数据元素类型。</a:t>
            </a:r>
            <a:endParaRPr lang="zh-CN" altLang="zh-CN"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2.6  </a:t>
            </a:r>
            <a:r>
              <a:rPr lang="zh-CN" altLang="en-US" sz="2400" b="1" dirty="0" smtClean="0">
                <a:solidFill>
                  <a:schemeClr val="bg1"/>
                </a:solidFill>
                <a:latin typeface="微软雅黑" panose="020B0503020204020204" pitchFamily="34" charset="-122"/>
                <a:ea typeface="微软雅黑" panose="020B0503020204020204" pitchFamily="34" charset="-122"/>
              </a:rPr>
              <a:t>小结</a:t>
            </a:r>
            <a:endParaRPr lang="zh-CN" altLang="zh-CN" sz="2400" b="1" dirty="0" smtClean="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219456" y="1014037"/>
            <a:ext cx="8692896" cy="5078313"/>
          </a:xfrm>
          <a:prstGeom prst="rect">
            <a:avLst/>
          </a:prstGeom>
        </p:spPr>
        <p:txBody>
          <a:bodyPr wrap="square">
            <a:spAutoFit/>
          </a:bodyPr>
          <a:lstStyle/>
          <a:p>
            <a:pPr>
              <a:lnSpc>
                <a:spcPct val="150000"/>
              </a:lnSpc>
            </a:pPr>
            <a:r>
              <a:rPr lang="zh-CN" altLang="zh-CN" dirty="0" smtClean="0"/>
              <a:t>本模块介绍了线性表的逻辑结构及它的两种存储结构：</a:t>
            </a:r>
            <a:r>
              <a:rPr lang="zh-CN" altLang="zh-CN" b="1" dirty="0" smtClean="0"/>
              <a:t>顺序表和链表。</a:t>
            </a:r>
            <a:r>
              <a:rPr lang="zh-CN" altLang="zh-CN" dirty="0" smtClean="0"/>
              <a:t>通过对它们的讨论可知顺序存储有三个优点：</a:t>
            </a:r>
          </a:p>
          <a:p>
            <a:pPr>
              <a:lnSpc>
                <a:spcPct val="150000"/>
              </a:lnSpc>
            </a:pPr>
            <a:r>
              <a:rPr lang="zh-CN" altLang="zh-CN" dirty="0" smtClean="0"/>
              <a:t>（</a:t>
            </a:r>
            <a:r>
              <a:rPr lang="en-US" altLang="zh-CN" dirty="0" smtClean="0"/>
              <a:t>1</a:t>
            </a:r>
            <a:r>
              <a:rPr lang="zh-CN" altLang="zh-CN" dirty="0" smtClean="0"/>
              <a:t>）方法简单，各种高级语言中都有数组，容易实现。</a:t>
            </a:r>
          </a:p>
          <a:p>
            <a:pPr>
              <a:lnSpc>
                <a:spcPct val="150000"/>
              </a:lnSpc>
            </a:pPr>
            <a:r>
              <a:rPr lang="zh-CN" altLang="zh-CN" dirty="0" smtClean="0"/>
              <a:t>（</a:t>
            </a:r>
            <a:r>
              <a:rPr lang="en-US" altLang="zh-CN" dirty="0" smtClean="0"/>
              <a:t>2</a:t>
            </a:r>
            <a:r>
              <a:rPr lang="zh-CN" altLang="zh-CN" dirty="0" smtClean="0"/>
              <a:t>）不用为表示结点间的逻辑关系而增加额外的存储开销。</a:t>
            </a:r>
          </a:p>
          <a:p>
            <a:pPr>
              <a:lnSpc>
                <a:spcPct val="150000"/>
              </a:lnSpc>
            </a:pPr>
            <a:r>
              <a:rPr lang="zh-CN" altLang="zh-CN" dirty="0" smtClean="0"/>
              <a:t>（</a:t>
            </a:r>
            <a:r>
              <a:rPr lang="en-US" altLang="zh-CN" dirty="0" smtClean="0"/>
              <a:t>3</a:t>
            </a:r>
            <a:r>
              <a:rPr lang="zh-CN" altLang="zh-CN" dirty="0" smtClean="0"/>
              <a:t>）顺序表具有按元素序号随机访问的特点。</a:t>
            </a:r>
          </a:p>
          <a:p>
            <a:pPr>
              <a:lnSpc>
                <a:spcPct val="150000"/>
              </a:lnSpc>
            </a:pPr>
            <a:r>
              <a:rPr lang="zh-CN" altLang="zh-CN" dirty="0" smtClean="0"/>
              <a:t>但它也有两个缺点：</a:t>
            </a:r>
          </a:p>
          <a:p>
            <a:pPr>
              <a:lnSpc>
                <a:spcPct val="150000"/>
              </a:lnSpc>
            </a:pPr>
            <a:r>
              <a:rPr lang="zh-CN" altLang="zh-CN" dirty="0" smtClean="0"/>
              <a:t>（</a:t>
            </a:r>
            <a:r>
              <a:rPr lang="en-US" altLang="zh-CN" dirty="0" smtClean="0"/>
              <a:t>1</a:t>
            </a:r>
            <a:r>
              <a:rPr lang="zh-CN" altLang="zh-CN" dirty="0" smtClean="0"/>
              <a:t>）在顺序表中做插入删除操作时，平均移动大约表中一般的元素，因此对</a:t>
            </a:r>
            <a:r>
              <a:rPr lang="en-US" altLang="zh-CN" dirty="0" smtClean="0"/>
              <a:t>n</a:t>
            </a:r>
            <a:r>
              <a:rPr lang="zh-CN" altLang="zh-CN" dirty="0" smtClean="0"/>
              <a:t>较大的顺序表效率低。</a:t>
            </a:r>
          </a:p>
          <a:p>
            <a:pPr>
              <a:lnSpc>
                <a:spcPct val="150000"/>
              </a:lnSpc>
            </a:pPr>
            <a:r>
              <a:rPr lang="zh-CN" altLang="zh-CN" dirty="0" smtClean="0"/>
              <a:t>（</a:t>
            </a:r>
            <a:r>
              <a:rPr lang="en-US" altLang="zh-CN" dirty="0" smtClean="0"/>
              <a:t>2</a:t>
            </a:r>
            <a:r>
              <a:rPr lang="zh-CN" altLang="zh-CN" dirty="0" smtClean="0"/>
              <a:t>）需要预先分派足够大的存储空间，估计过大，可能会导致顺序表后部大量闲置；预先分配过小，又会造成溢出</a:t>
            </a:r>
            <a:r>
              <a:rPr lang="zh-CN" altLang="zh-CN" dirty="0" smtClean="0"/>
              <a:t>。</a:t>
            </a:r>
            <a:endParaRPr lang="en-US" altLang="zh-CN" dirty="0" smtClean="0"/>
          </a:p>
          <a:p>
            <a:pPr>
              <a:lnSpc>
                <a:spcPct val="150000"/>
              </a:lnSpc>
            </a:pPr>
            <a:endParaRPr lang="en-US" altLang="zh-CN" dirty="0" smtClean="0"/>
          </a:p>
          <a:p>
            <a:pPr>
              <a:lnSpc>
                <a:spcPct val="150000"/>
              </a:lnSpc>
            </a:pPr>
            <a:r>
              <a:rPr lang="zh-CN" altLang="zh-CN" b="1" dirty="0" smtClean="0"/>
              <a:t>链表</a:t>
            </a:r>
            <a:r>
              <a:rPr lang="zh-CN" altLang="zh-CN" b="1" dirty="0" smtClean="0"/>
              <a:t>的优缺点恰好与顺序表相反</a:t>
            </a:r>
            <a:endParaRPr lang="zh-CN" altLang="zh-CN" b="1"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2.6  </a:t>
            </a:r>
            <a:r>
              <a:rPr lang="zh-CN" altLang="en-US" sz="2400" b="1" dirty="0" smtClean="0">
                <a:solidFill>
                  <a:schemeClr val="bg1"/>
                </a:solidFill>
                <a:latin typeface="微软雅黑" panose="020B0503020204020204" pitchFamily="34" charset="-122"/>
                <a:ea typeface="微软雅黑" panose="020B0503020204020204" pitchFamily="34" charset="-122"/>
              </a:rPr>
              <a:t>小结</a:t>
            </a:r>
            <a:endParaRPr lang="zh-CN" altLang="zh-CN" sz="2400" b="1" dirty="0" smtClean="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65" name="矩形 64"/>
          <p:cNvSpPr/>
          <p:nvPr/>
        </p:nvSpPr>
        <p:spPr>
          <a:xfrm>
            <a:off x="219456" y="1014037"/>
            <a:ext cx="8692896" cy="5078313"/>
          </a:xfrm>
          <a:prstGeom prst="rect">
            <a:avLst/>
          </a:prstGeom>
        </p:spPr>
        <p:txBody>
          <a:bodyPr wrap="square">
            <a:spAutoFit/>
          </a:bodyPr>
          <a:lstStyle/>
          <a:p>
            <a:pPr>
              <a:lnSpc>
                <a:spcPct val="150000"/>
              </a:lnSpc>
            </a:pPr>
            <a:r>
              <a:rPr lang="zh-CN" altLang="zh-CN" dirty="0" smtClean="0"/>
              <a:t>本模块介绍了线性表的逻辑结构及它的两种存储结构：</a:t>
            </a:r>
            <a:r>
              <a:rPr lang="zh-CN" altLang="zh-CN" b="1" dirty="0" smtClean="0"/>
              <a:t>顺序表和链表。</a:t>
            </a:r>
            <a:r>
              <a:rPr lang="zh-CN" altLang="zh-CN" dirty="0" smtClean="0"/>
              <a:t>通过对它们的讨论可知顺序存储有三个优点：</a:t>
            </a:r>
          </a:p>
          <a:p>
            <a:pPr>
              <a:lnSpc>
                <a:spcPct val="150000"/>
              </a:lnSpc>
            </a:pPr>
            <a:r>
              <a:rPr lang="zh-CN" altLang="zh-CN" dirty="0" smtClean="0"/>
              <a:t>（</a:t>
            </a:r>
            <a:r>
              <a:rPr lang="en-US" altLang="zh-CN" dirty="0" smtClean="0"/>
              <a:t>1</a:t>
            </a:r>
            <a:r>
              <a:rPr lang="zh-CN" altLang="zh-CN" dirty="0" smtClean="0"/>
              <a:t>）方法简单，各种高级语言中都有数组，容易实现。</a:t>
            </a:r>
          </a:p>
          <a:p>
            <a:pPr>
              <a:lnSpc>
                <a:spcPct val="150000"/>
              </a:lnSpc>
            </a:pPr>
            <a:r>
              <a:rPr lang="zh-CN" altLang="zh-CN" dirty="0" smtClean="0"/>
              <a:t>（</a:t>
            </a:r>
            <a:r>
              <a:rPr lang="en-US" altLang="zh-CN" dirty="0" smtClean="0"/>
              <a:t>2</a:t>
            </a:r>
            <a:r>
              <a:rPr lang="zh-CN" altLang="zh-CN" dirty="0" smtClean="0"/>
              <a:t>）不用为表示结点间的逻辑关系而增加额外的存储开销。</a:t>
            </a:r>
          </a:p>
          <a:p>
            <a:pPr>
              <a:lnSpc>
                <a:spcPct val="150000"/>
              </a:lnSpc>
            </a:pPr>
            <a:r>
              <a:rPr lang="zh-CN" altLang="zh-CN" dirty="0" smtClean="0"/>
              <a:t>（</a:t>
            </a:r>
            <a:r>
              <a:rPr lang="en-US" altLang="zh-CN" dirty="0" smtClean="0"/>
              <a:t>3</a:t>
            </a:r>
            <a:r>
              <a:rPr lang="zh-CN" altLang="zh-CN" dirty="0" smtClean="0"/>
              <a:t>）顺序表具有按元素序号随机访问的特点。</a:t>
            </a:r>
          </a:p>
          <a:p>
            <a:pPr>
              <a:lnSpc>
                <a:spcPct val="150000"/>
              </a:lnSpc>
            </a:pPr>
            <a:r>
              <a:rPr lang="zh-CN" altLang="zh-CN" dirty="0" smtClean="0"/>
              <a:t>但它也有两个缺点：</a:t>
            </a:r>
          </a:p>
          <a:p>
            <a:pPr>
              <a:lnSpc>
                <a:spcPct val="150000"/>
              </a:lnSpc>
            </a:pPr>
            <a:r>
              <a:rPr lang="zh-CN" altLang="zh-CN" dirty="0" smtClean="0"/>
              <a:t>（</a:t>
            </a:r>
            <a:r>
              <a:rPr lang="en-US" altLang="zh-CN" dirty="0" smtClean="0"/>
              <a:t>1</a:t>
            </a:r>
            <a:r>
              <a:rPr lang="zh-CN" altLang="zh-CN" dirty="0" smtClean="0"/>
              <a:t>）在顺序表中做插入删除操作时，平均移动大约表中一般的元素，因此对</a:t>
            </a:r>
            <a:r>
              <a:rPr lang="en-US" altLang="zh-CN" dirty="0" smtClean="0"/>
              <a:t>n</a:t>
            </a:r>
            <a:r>
              <a:rPr lang="zh-CN" altLang="zh-CN" dirty="0" smtClean="0"/>
              <a:t>较大的顺序表效率低。</a:t>
            </a:r>
          </a:p>
          <a:p>
            <a:pPr>
              <a:lnSpc>
                <a:spcPct val="150000"/>
              </a:lnSpc>
            </a:pPr>
            <a:r>
              <a:rPr lang="zh-CN" altLang="zh-CN" dirty="0" smtClean="0"/>
              <a:t>（</a:t>
            </a:r>
            <a:r>
              <a:rPr lang="en-US" altLang="zh-CN" dirty="0" smtClean="0"/>
              <a:t>2</a:t>
            </a:r>
            <a:r>
              <a:rPr lang="zh-CN" altLang="zh-CN" dirty="0" smtClean="0"/>
              <a:t>）需要预先分派足够大的存储空间，估计过大，可能会导致顺序表后部大量闲置；预先分配过小，又会造成溢出</a:t>
            </a:r>
            <a:r>
              <a:rPr lang="zh-CN" altLang="zh-CN" dirty="0" smtClean="0"/>
              <a:t>。</a:t>
            </a:r>
            <a:endParaRPr lang="en-US" altLang="zh-CN" dirty="0" smtClean="0"/>
          </a:p>
          <a:p>
            <a:pPr>
              <a:lnSpc>
                <a:spcPct val="150000"/>
              </a:lnSpc>
            </a:pPr>
            <a:endParaRPr lang="en-US" altLang="zh-CN" dirty="0" smtClean="0"/>
          </a:p>
          <a:p>
            <a:pPr>
              <a:lnSpc>
                <a:spcPct val="150000"/>
              </a:lnSpc>
            </a:pPr>
            <a:r>
              <a:rPr lang="zh-CN" altLang="zh-CN" b="1" dirty="0" smtClean="0"/>
              <a:t>链表</a:t>
            </a:r>
            <a:r>
              <a:rPr lang="zh-CN" altLang="zh-CN" b="1" dirty="0" smtClean="0"/>
              <a:t>的优缺点恰好与顺序表相反</a:t>
            </a:r>
            <a:endParaRPr lang="zh-CN" altLang="zh-CN" b="1"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图片 3"/>
          <p:cNvPicPr>
            <a:picLocks noChangeAspect="1"/>
          </p:cNvPicPr>
          <p:nvPr/>
        </p:nvPicPr>
        <p:blipFill>
          <a:blip r:embed="rId3" cstate="print"/>
          <a:stretch>
            <a:fillRect/>
          </a:stretch>
        </p:blipFill>
        <p:spPr>
          <a:xfrm>
            <a:off x="1614488" y="147638"/>
            <a:ext cx="6611937" cy="6858000"/>
          </a:xfrm>
          <a:prstGeom prst="rect">
            <a:avLst/>
          </a:prstGeom>
          <a:noFill/>
          <a:ln w="9525">
            <a:noFill/>
          </a:ln>
        </p:spPr>
      </p:pic>
      <p:sp>
        <p:nvSpPr>
          <p:cNvPr id="6" name="文本框 5"/>
          <p:cNvSpPr txBox="1"/>
          <p:nvPr/>
        </p:nvSpPr>
        <p:spPr>
          <a:xfrm rot="21591943">
            <a:off x="2990850" y="2555875"/>
            <a:ext cx="3860800" cy="10160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THANKS</a:t>
            </a:r>
            <a:endParaRPr kumimoji="0" lang="zh-CN" altLang="en-US" sz="6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66564" name="组合 6"/>
          <p:cNvGrpSpPr/>
          <p:nvPr/>
        </p:nvGrpSpPr>
        <p:grpSpPr>
          <a:xfrm rot="-7752">
            <a:off x="3225800" y="3463925"/>
            <a:ext cx="2824163" cy="495300"/>
            <a:chOff x="1285588" y="3219444"/>
            <a:chExt cx="2823281" cy="495597"/>
          </a:xfrm>
        </p:grpSpPr>
        <p:sp>
          <p:nvSpPr>
            <p:cNvPr id="8" name="文本框 7"/>
            <p:cNvSpPr txBox="1"/>
            <p:nvPr/>
          </p:nvSpPr>
          <p:spPr>
            <a:xfrm>
              <a:off x="1311983" y="3438042"/>
              <a:ext cx="2796886"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8"/>
            <p:cNvSpPr txBox="1"/>
            <p:nvPr/>
          </p:nvSpPr>
          <p:spPr>
            <a:xfrm>
              <a:off x="1285588" y="3219444"/>
              <a:ext cx="2810162"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2.1 </a:t>
            </a:r>
            <a:r>
              <a:rPr lang="zh-CN" altLang="en-US" sz="2400" b="1" dirty="0" smtClean="0">
                <a:solidFill>
                  <a:schemeClr val="bg1"/>
                </a:solidFill>
                <a:latin typeface="微软雅黑" panose="020B0503020204020204" pitchFamily="34" charset="-122"/>
                <a:ea typeface="微软雅黑" panose="020B0503020204020204" pitchFamily="34" charset="-122"/>
              </a:rPr>
              <a:t>实例引入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5" name="内容占位符 64"/>
          <p:cNvSpPr>
            <a:spLocks noGrp="1"/>
          </p:cNvSpPr>
          <p:nvPr>
            <p:ph idx="1"/>
          </p:nvPr>
        </p:nvSpPr>
        <p:spPr>
          <a:xfrm>
            <a:off x="648528" y="1497632"/>
            <a:ext cx="7886700" cy="3968888"/>
          </a:xfrm>
        </p:spPr>
        <p:txBody>
          <a:bodyPr>
            <a:normAutofit/>
          </a:bodyPr>
          <a:lstStyle/>
          <a:p>
            <a:pPr>
              <a:lnSpc>
                <a:spcPct val="170000"/>
              </a:lnSpc>
              <a:buNone/>
            </a:pPr>
            <a:r>
              <a:rPr lang="zh-CN" altLang="zh-CN" b="1" dirty="0" smtClean="0">
                <a:solidFill>
                  <a:srgbClr val="4037F9"/>
                </a:solidFill>
              </a:rPr>
              <a:t>【实例</a:t>
            </a:r>
            <a:r>
              <a:rPr lang="en-US" altLang="zh-CN" b="1" dirty="0" smtClean="0">
                <a:solidFill>
                  <a:srgbClr val="4037F9"/>
                </a:solidFill>
              </a:rPr>
              <a:t>1</a:t>
            </a:r>
            <a:r>
              <a:rPr lang="zh-CN" altLang="zh-CN" b="1" dirty="0" smtClean="0">
                <a:solidFill>
                  <a:srgbClr val="4037F9"/>
                </a:solidFill>
              </a:rPr>
              <a:t>】</a:t>
            </a:r>
            <a:r>
              <a:rPr lang="zh-CN" altLang="zh-CN" dirty="0" smtClean="0"/>
              <a:t>银行办理业务时顾客的队列、</a:t>
            </a:r>
            <a:r>
              <a:rPr lang="en-US" altLang="zh-CN" dirty="0" smtClean="0"/>
              <a:t>26</a:t>
            </a:r>
            <a:r>
              <a:rPr lang="zh-CN" altLang="zh-CN" dirty="0" smtClean="0"/>
              <a:t>个英文字母表、班级同学的点名册、</a:t>
            </a:r>
            <a:r>
              <a:rPr lang="en-US" altLang="zh-CN" dirty="0" smtClean="0"/>
              <a:t>12</a:t>
            </a:r>
            <a:r>
              <a:rPr lang="zh-CN" altLang="zh-CN" dirty="0" smtClean="0"/>
              <a:t>生肖列表等都是线性结构。</a:t>
            </a:r>
            <a:endParaRPr lang="en-US" altLang="zh-CN" dirty="0" smtClean="0"/>
          </a:p>
          <a:p>
            <a:pPr>
              <a:lnSpc>
                <a:spcPct val="170000"/>
              </a:lnSpc>
              <a:buNone/>
            </a:pPr>
            <a:endParaRPr lang="en-US" altLang="zh-CN" dirty="0" smtClean="0"/>
          </a:p>
          <a:p>
            <a:pPr>
              <a:lnSpc>
                <a:spcPct val="170000"/>
              </a:lnSpc>
              <a:buNone/>
            </a:pPr>
            <a:r>
              <a:rPr lang="zh-CN" altLang="zh-CN" b="1" dirty="0" smtClean="0">
                <a:solidFill>
                  <a:srgbClr val="4037F9"/>
                </a:solidFill>
              </a:rPr>
              <a:t>【实例</a:t>
            </a:r>
            <a:r>
              <a:rPr lang="en-US" altLang="zh-CN" b="1" dirty="0" smtClean="0">
                <a:solidFill>
                  <a:srgbClr val="4037F9"/>
                </a:solidFill>
              </a:rPr>
              <a:t>2</a:t>
            </a:r>
            <a:r>
              <a:rPr lang="zh-CN" altLang="zh-CN" b="1" dirty="0" smtClean="0">
                <a:solidFill>
                  <a:srgbClr val="4037F9"/>
                </a:solidFill>
              </a:rPr>
              <a:t>】</a:t>
            </a:r>
            <a:r>
              <a:rPr lang="zh-CN" altLang="zh-CN" dirty="0" smtClean="0"/>
              <a:t>某学校成立了移动互联社团，今天招募社团人员，假设我们是社团负责记录报名信息的人员，我们需要做什么呢？</a:t>
            </a:r>
          </a:p>
          <a:p>
            <a:pPr>
              <a:buNone/>
            </a:pP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2.2 </a:t>
            </a:r>
            <a:r>
              <a:rPr lang="zh-CN" altLang="en-US" sz="2400" b="1" dirty="0" smtClean="0">
                <a:solidFill>
                  <a:schemeClr val="bg1"/>
                </a:solidFill>
                <a:latin typeface="微软雅黑" panose="020B0503020204020204" pitchFamily="34" charset="-122"/>
                <a:ea typeface="微软雅黑" panose="020B0503020204020204" pitchFamily="34" charset="-122"/>
              </a:rPr>
              <a:t>线性表的逻辑结构</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fontScale="92500"/>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r>
              <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rPr>
              <a:t>定义：</a:t>
            </a:r>
            <a:endParaRPr kumimoji="0" lang="en-US" altLang="zh-CN"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r>
              <a:rPr lang="en-US" altLang="zh-CN" sz="2800" b="1" dirty="0" smtClean="0">
                <a:solidFill>
                  <a:srgbClr val="000066"/>
                </a:solidFill>
                <a:latin typeface="+mn-lt"/>
                <a:ea typeface="楷体_GB2312" pitchFamily="49" charset="-122"/>
                <a:cs typeface="+mn-cs"/>
              </a:rPr>
              <a:t>   </a:t>
            </a:r>
            <a:r>
              <a:rPr kumimoji="0" lang="zh-CN" altLang="en-US" sz="3300" b="1" i="0" u="none" strike="noStrike" kern="1200" cap="none" spc="0" normalizeH="0" baseline="0" noProof="0" dirty="0" smtClean="0">
                <a:ln>
                  <a:noFill/>
                </a:ln>
                <a:solidFill>
                  <a:schemeClr val="tx1"/>
                </a:solidFill>
                <a:effectLst>
                  <a:outerShdw blurRad="38100" dist="38100" dir="2700000" algn="tl">
                    <a:srgbClr val="FFFFFF"/>
                  </a:outerShdw>
                </a:effectLst>
                <a:uLnTx/>
                <a:uFillTx/>
                <a:latin typeface="+mn-lt"/>
                <a:ea typeface="仿宋_GB2312" pitchFamily="49" charset="-122"/>
                <a:cs typeface="+mn-cs"/>
              </a:rPr>
              <a:t> </a:t>
            </a:r>
            <a:r>
              <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rPr>
              <a:t>具有相同数据类型的</a:t>
            </a:r>
            <a:r>
              <a:rPr kumimoji="0" lang="zh-CN" altLang="en-US" sz="3300" b="1" i="0" u="none" strike="noStrike" kern="1200" cap="none" spc="0" normalizeH="0" baseline="0" noProof="0" dirty="0" smtClean="0">
                <a:ln>
                  <a:noFill/>
                </a:ln>
                <a:solidFill>
                  <a:schemeClr val="tx1"/>
                </a:solidFill>
                <a:effectLst>
                  <a:outerShdw blurRad="38100" dist="38100" dir="2700000" algn="tl">
                    <a:srgbClr val="FFFFFF"/>
                  </a:outerShdw>
                </a:effectLst>
                <a:uLnTx/>
                <a:uFillTx/>
                <a:latin typeface="+mn-lt"/>
                <a:ea typeface="仿宋_GB2312" pitchFamily="49" charset="-122"/>
                <a:cs typeface="+mn-cs"/>
              </a:rPr>
              <a:t> </a:t>
            </a:r>
            <a:r>
              <a:rPr kumimoji="0" lang="en-US" altLang="zh-CN"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rPr>
              <a:t>n</a:t>
            </a:r>
            <a:r>
              <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rPr>
              <a:t>（</a:t>
            </a:r>
            <a:r>
              <a:rPr kumimoji="0" lang="zh-CN" altLang="en-US" sz="2400" b="1" i="0" u="none" strike="noStrike" kern="1200" cap="none" spc="0" normalizeH="0" baseline="0" noProof="0" dirty="0" smtClean="0">
                <a:ln>
                  <a:noFill/>
                </a:ln>
                <a:solidFill>
                  <a:srgbClr val="FF0000"/>
                </a:solidFill>
                <a:effectLst/>
                <a:uLnTx/>
                <a:uFillTx/>
                <a:latin typeface="+mn-lt"/>
                <a:ea typeface="+mn-ea"/>
                <a:cs typeface="+mn-cs"/>
                <a:sym typeface="Symbol" pitchFamily="18" charset="2"/>
              </a:rPr>
              <a:t>≥</a:t>
            </a:r>
            <a:r>
              <a:rPr kumimoji="0" lang="en-US" altLang="zh-CN" sz="2400" b="1" i="0" u="none" strike="noStrike" kern="1200" cap="none" spc="0" normalizeH="0" baseline="0" noProof="0" dirty="0" smtClean="0">
                <a:ln>
                  <a:noFill/>
                </a:ln>
                <a:solidFill>
                  <a:srgbClr val="FF0000"/>
                </a:solidFill>
                <a:effectLst/>
                <a:uLnTx/>
                <a:uFillTx/>
                <a:latin typeface="楷体_GB2312" pitchFamily="49" charset="-122"/>
                <a:ea typeface="楷体_GB2312" pitchFamily="49" charset="-122"/>
                <a:cs typeface="+mn-cs"/>
                <a:sym typeface="Symbol" pitchFamily="18" charset="2"/>
              </a:rPr>
              <a:t>0</a:t>
            </a:r>
            <a:r>
              <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sym typeface="Symbol" pitchFamily="18" charset="2"/>
              </a:rPr>
              <a:t>）</a:t>
            </a:r>
            <a:r>
              <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rPr>
              <a:t>个数据元素的有限序（</a:t>
            </a:r>
            <a:r>
              <a:rPr kumimoji="0" lang="zh-CN" altLang="en-US" sz="2400" b="1" i="0" u="none" strike="noStrike" kern="1200" cap="none" spc="0" normalizeH="0" baseline="0" noProof="0" dirty="0" smtClean="0">
                <a:ln>
                  <a:noFill/>
                </a:ln>
                <a:solidFill>
                  <a:srgbClr val="FF0000"/>
                </a:solidFill>
                <a:effectLst/>
                <a:uLnTx/>
                <a:uFillTx/>
                <a:latin typeface="楷体_GB2312" pitchFamily="49" charset="-122"/>
                <a:ea typeface="楷体_GB2312" pitchFamily="49" charset="-122"/>
                <a:cs typeface="+mn-cs"/>
              </a:rPr>
              <a:t>次序</a:t>
            </a:r>
            <a:r>
              <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rPr>
              <a:t>）列。</a:t>
            </a:r>
          </a:p>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r>
              <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rPr>
              <a:t>  记作</a:t>
            </a:r>
            <a:r>
              <a:rPr kumimoji="0" lang="zh-CN" altLang="en-US" sz="3300" b="1" i="0" u="none" strike="noStrike" kern="1200" cap="none" spc="0" normalizeH="0" baseline="0" noProof="0" dirty="0" smtClean="0">
                <a:ln>
                  <a:noFill/>
                </a:ln>
                <a:solidFill>
                  <a:srgbClr val="C80000"/>
                </a:solidFill>
                <a:effectLst/>
                <a:uLnTx/>
                <a:uFillTx/>
                <a:latin typeface="+mn-lt"/>
                <a:ea typeface="仿宋_GB2312" pitchFamily="49" charset="-122"/>
                <a:cs typeface="+mn-cs"/>
              </a:rPr>
              <a:t>（</a:t>
            </a:r>
            <a:r>
              <a:rPr kumimoji="0" lang="en-US" altLang="zh-CN" sz="3300" b="1" i="1" u="none" strike="noStrike" kern="1200" cap="none" spc="0" normalizeH="0" baseline="0" noProof="0" dirty="0" smtClean="0">
                <a:ln>
                  <a:noFill/>
                </a:ln>
                <a:solidFill>
                  <a:srgbClr val="C80000"/>
                </a:solidFill>
                <a:effectLst/>
                <a:uLnTx/>
                <a:uFillTx/>
                <a:latin typeface="+mn-lt"/>
                <a:ea typeface="仿宋_GB2312" pitchFamily="49" charset="-122"/>
                <a:cs typeface="+mn-cs"/>
              </a:rPr>
              <a:t>a</a:t>
            </a:r>
            <a:r>
              <a:rPr kumimoji="0" lang="en-US" altLang="zh-CN" sz="3300" b="1" i="0" u="none" strike="noStrike" kern="1200" cap="none" spc="0" normalizeH="0" baseline="-25000" noProof="0" dirty="0" smtClean="0">
                <a:ln>
                  <a:noFill/>
                </a:ln>
                <a:solidFill>
                  <a:srgbClr val="C80000"/>
                </a:solidFill>
                <a:effectLst/>
                <a:uLnTx/>
                <a:uFillTx/>
                <a:latin typeface="+mn-lt"/>
                <a:ea typeface="仿宋_GB2312" pitchFamily="49" charset="-122"/>
                <a:cs typeface="+mn-cs"/>
              </a:rPr>
              <a:t>1</a:t>
            </a:r>
            <a:r>
              <a:rPr kumimoji="0" lang="en-US" altLang="zh-CN" sz="3300" b="1" i="0" u="none" strike="noStrike" kern="1200" cap="none" spc="0" normalizeH="0" baseline="0" noProof="0" dirty="0" smtClean="0">
                <a:ln>
                  <a:noFill/>
                </a:ln>
                <a:solidFill>
                  <a:srgbClr val="C80000"/>
                </a:solidFill>
                <a:effectLst/>
                <a:uLnTx/>
                <a:uFillTx/>
                <a:latin typeface="+mn-lt"/>
                <a:ea typeface="仿宋_GB2312" pitchFamily="49" charset="-122"/>
                <a:cs typeface="+mn-cs"/>
              </a:rPr>
              <a:t>, </a:t>
            </a:r>
            <a:r>
              <a:rPr kumimoji="0" lang="en-US" altLang="zh-CN" sz="3300" b="1" i="1" u="none" strike="noStrike" kern="1200" cap="none" spc="0" normalizeH="0" baseline="0" noProof="0" dirty="0" smtClean="0">
                <a:ln>
                  <a:noFill/>
                </a:ln>
                <a:solidFill>
                  <a:srgbClr val="C80000"/>
                </a:solidFill>
                <a:effectLst/>
                <a:uLnTx/>
                <a:uFillTx/>
                <a:latin typeface="+mn-lt"/>
                <a:ea typeface="仿宋_GB2312" pitchFamily="49" charset="-122"/>
                <a:cs typeface="+mn-cs"/>
              </a:rPr>
              <a:t>a</a:t>
            </a:r>
            <a:r>
              <a:rPr kumimoji="0" lang="en-US" altLang="zh-CN" sz="3300" b="1" i="0" u="none" strike="noStrike" kern="1200" cap="none" spc="0" normalizeH="0" baseline="-25000" noProof="0" dirty="0" smtClean="0">
                <a:ln>
                  <a:noFill/>
                </a:ln>
                <a:solidFill>
                  <a:srgbClr val="C80000"/>
                </a:solidFill>
                <a:effectLst/>
                <a:uLnTx/>
                <a:uFillTx/>
                <a:latin typeface="+mn-lt"/>
                <a:ea typeface="仿宋_GB2312" pitchFamily="49" charset="-122"/>
                <a:cs typeface="+mn-cs"/>
              </a:rPr>
              <a:t>2 </a:t>
            </a:r>
            <a:r>
              <a:rPr kumimoji="0" lang="en-US" altLang="zh-CN" sz="3300" b="1" i="0" u="none" strike="noStrike" kern="1200" cap="none" spc="0" normalizeH="0" baseline="0" noProof="0" dirty="0" smtClean="0">
                <a:ln>
                  <a:noFill/>
                </a:ln>
                <a:solidFill>
                  <a:srgbClr val="C80000"/>
                </a:solidFill>
                <a:effectLst/>
                <a:uLnTx/>
                <a:uFillTx/>
                <a:latin typeface="+mn-lt"/>
                <a:ea typeface="仿宋_GB2312" pitchFamily="49" charset="-122"/>
                <a:cs typeface="+mn-cs"/>
              </a:rPr>
              <a:t>, …</a:t>
            </a:r>
            <a:r>
              <a:rPr kumimoji="0" lang="en-US" altLang="zh-CN" sz="3300" b="1" i="1" u="none" strike="noStrike" kern="1200" cap="none" spc="0" normalizeH="0" baseline="0" noProof="0" dirty="0" smtClean="0">
                <a:ln>
                  <a:noFill/>
                </a:ln>
                <a:solidFill>
                  <a:srgbClr val="C80000"/>
                </a:solidFill>
                <a:effectLst/>
                <a:uLnTx/>
                <a:uFillTx/>
                <a:latin typeface="+mn-lt"/>
                <a:ea typeface="仿宋_GB2312" pitchFamily="49" charset="-122"/>
                <a:cs typeface="+mn-cs"/>
              </a:rPr>
              <a:t>a</a:t>
            </a:r>
            <a:r>
              <a:rPr kumimoji="0" lang="en-US" altLang="zh-CN" sz="3300" b="1" i="1" u="none" strike="noStrike" kern="1200" cap="none" spc="0" normalizeH="0" baseline="-25000" noProof="0" dirty="0" smtClean="0">
                <a:ln>
                  <a:noFill/>
                </a:ln>
                <a:solidFill>
                  <a:srgbClr val="C80000"/>
                </a:solidFill>
                <a:effectLst/>
                <a:uLnTx/>
                <a:uFillTx/>
                <a:latin typeface="+mn-lt"/>
                <a:ea typeface="仿宋_GB2312" pitchFamily="49" charset="-122"/>
                <a:cs typeface="+mn-cs"/>
              </a:rPr>
              <a:t>i-1</a:t>
            </a:r>
            <a:r>
              <a:rPr kumimoji="0" lang="en-US" altLang="zh-CN" sz="3300" b="1" i="0" u="none" strike="noStrike" kern="1200" cap="none" spc="0" normalizeH="0" baseline="0" noProof="0" dirty="0" smtClean="0">
                <a:ln>
                  <a:noFill/>
                </a:ln>
                <a:solidFill>
                  <a:srgbClr val="C80000"/>
                </a:solidFill>
                <a:effectLst/>
                <a:uLnTx/>
                <a:uFillTx/>
                <a:latin typeface="+mn-lt"/>
                <a:ea typeface="仿宋_GB2312" pitchFamily="49" charset="-122"/>
                <a:cs typeface="+mn-cs"/>
              </a:rPr>
              <a:t>, </a:t>
            </a:r>
            <a:r>
              <a:rPr kumimoji="0" lang="en-US" altLang="zh-CN" sz="3300" b="1" i="1" u="none" strike="noStrike" kern="1200" cap="none" spc="0" normalizeH="0" baseline="0" noProof="0" dirty="0" err="1" smtClean="0">
                <a:ln>
                  <a:noFill/>
                </a:ln>
                <a:solidFill>
                  <a:srgbClr val="C80000"/>
                </a:solidFill>
                <a:effectLst/>
                <a:uLnTx/>
                <a:uFillTx/>
                <a:latin typeface="+mn-lt"/>
                <a:ea typeface="仿宋_GB2312" pitchFamily="49" charset="-122"/>
                <a:cs typeface="+mn-cs"/>
              </a:rPr>
              <a:t>a</a:t>
            </a:r>
            <a:r>
              <a:rPr kumimoji="0" lang="en-US" altLang="zh-CN" sz="3300" b="1" i="1" u="none" strike="noStrike" kern="1200" cap="none" spc="0" normalizeH="0" baseline="-25000" noProof="0" dirty="0" err="1" smtClean="0">
                <a:ln>
                  <a:noFill/>
                </a:ln>
                <a:solidFill>
                  <a:srgbClr val="C80000"/>
                </a:solidFill>
                <a:effectLst/>
                <a:uLnTx/>
                <a:uFillTx/>
                <a:latin typeface="+mn-lt"/>
                <a:ea typeface="仿宋_GB2312" pitchFamily="49" charset="-122"/>
                <a:cs typeface="+mn-cs"/>
              </a:rPr>
              <a:t>i</a:t>
            </a:r>
            <a:r>
              <a:rPr kumimoji="0" lang="en-US" altLang="zh-CN" sz="3300" b="1" i="0" u="none" strike="noStrike" kern="1200" cap="none" spc="0" normalizeH="0" baseline="0" noProof="0" dirty="0" smtClean="0">
                <a:ln>
                  <a:noFill/>
                </a:ln>
                <a:solidFill>
                  <a:srgbClr val="C80000"/>
                </a:solidFill>
                <a:effectLst/>
                <a:uLnTx/>
                <a:uFillTx/>
                <a:latin typeface="+mn-lt"/>
                <a:ea typeface="仿宋_GB2312" pitchFamily="49" charset="-122"/>
                <a:cs typeface="+mn-cs"/>
              </a:rPr>
              <a:t>, </a:t>
            </a:r>
            <a:r>
              <a:rPr kumimoji="0" lang="en-US" altLang="zh-CN" sz="3300" b="1" i="1" u="none" strike="noStrike" kern="1200" cap="none" spc="0" normalizeH="0" baseline="0" noProof="0" dirty="0" smtClean="0">
                <a:ln>
                  <a:noFill/>
                </a:ln>
                <a:solidFill>
                  <a:srgbClr val="C80000"/>
                </a:solidFill>
                <a:effectLst/>
                <a:uLnTx/>
                <a:uFillTx/>
                <a:latin typeface="+mn-lt"/>
                <a:ea typeface="仿宋_GB2312" pitchFamily="49" charset="-122"/>
                <a:cs typeface="+mn-cs"/>
              </a:rPr>
              <a:t>a</a:t>
            </a:r>
            <a:r>
              <a:rPr kumimoji="0" lang="en-US" altLang="zh-CN" sz="3300" b="1" i="1" u="none" strike="noStrike" kern="1200" cap="none" spc="0" normalizeH="0" baseline="-25000" noProof="0" dirty="0" smtClean="0">
                <a:ln>
                  <a:noFill/>
                </a:ln>
                <a:solidFill>
                  <a:srgbClr val="C80000"/>
                </a:solidFill>
                <a:effectLst/>
                <a:uLnTx/>
                <a:uFillTx/>
                <a:latin typeface="+mn-lt"/>
                <a:ea typeface="仿宋_GB2312" pitchFamily="49" charset="-122"/>
                <a:cs typeface="+mn-cs"/>
              </a:rPr>
              <a:t>i+</a:t>
            </a:r>
            <a:r>
              <a:rPr kumimoji="0" lang="en-US" altLang="zh-CN" sz="3300" b="1" i="0" u="none" strike="noStrike" kern="1200" cap="none" spc="0" normalizeH="0" baseline="-25000" noProof="0" dirty="0" smtClean="0">
                <a:ln>
                  <a:noFill/>
                </a:ln>
                <a:solidFill>
                  <a:srgbClr val="C80000"/>
                </a:solidFill>
                <a:effectLst/>
                <a:uLnTx/>
                <a:uFillTx/>
                <a:latin typeface="+mn-lt"/>
                <a:ea typeface="仿宋_GB2312" pitchFamily="49" charset="-122"/>
                <a:cs typeface="+mn-cs"/>
              </a:rPr>
              <a:t>1</a:t>
            </a:r>
            <a:r>
              <a:rPr kumimoji="0" lang="en-US" altLang="zh-CN" sz="3300" b="1" i="0" u="none" strike="noStrike" kern="1200" cap="none" spc="0" normalizeH="0" baseline="0" noProof="0" dirty="0" smtClean="0">
                <a:ln>
                  <a:noFill/>
                </a:ln>
                <a:solidFill>
                  <a:srgbClr val="C80000"/>
                </a:solidFill>
                <a:effectLst/>
                <a:uLnTx/>
                <a:uFillTx/>
                <a:latin typeface="+mn-lt"/>
                <a:ea typeface="仿宋_GB2312" pitchFamily="49" charset="-122"/>
                <a:cs typeface="+mn-cs"/>
              </a:rPr>
              <a:t>,…, </a:t>
            </a:r>
            <a:r>
              <a:rPr kumimoji="0" lang="en-US" altLang="zh-CN" sz="3300" b="1" i="1" u="none" strike="noStrike" kern="1200" cap="none" spc="0" normalizeH="0" baseline="0" noProof="0" dirty="0" smtClean="0">
                <a:ln>
                  <a:noFill/>
                </a:ln>
                <a:solidFill>
                  <a:srgbClr val="C80000"/>
                </a:solidFill>
                <a:effectLst/>
                <a:uLnTx/>
                <a:uFillTx/>
                <a:latin typeface="+mn-lt"/>
                <a:ea typeface="仿宋_GB2312" pitchFamily="49" charset="-122"/>
                <a:cs typeface="+mn-cs"/>
              </a:rPr>
              <a:t>a</a:t>
            </a:r>
            <a:r>
              <a:rPr kumimoji="0" lang="en-US" altLang="zh-CN" sz="3300" b="1" i="1" u="none" strike="noStrike" kern="1200" cap="none" spc="0" normalizeH="0" baseline="-25000" noProof="0" dirty="0" smtClean="0">
                <a:ln>
                  <a:noFill/>
                </a:ln>
                <a:solidFill>
                  <a:srgbClr val="C80000"/>
                </a:solidFill>
                <a:effectLst/>
                <a:uLnTx/>
                <a:uFillTx/>
                <a:latin typeface="+mn-lt"/>
                <a:ea typeface="仿宋_GB2312" pitchFamily="49" charset="-122"/>
                <a:cs typeface="+mn-cs"/>
              </a:rPr>
              <a:t>n</a:t>
            </a:r>
            <a:r>
              <a:rPr kumimoji="0" lang="zh-CN" altLang="en-US" sz="3300" b="1" i="0" u="none" strike="noStrike" kern="1200" cap="none" spc="0" normalizeH="0" baseline="0" noProof="0" dirty="0" smtClean="0">
                <a:ln>
                  <a:noFill/>
                </a:ln>
                <a:solidFill>
                  <a:srgbClr val="C80000"/>
                </a:solidFill>
                <a:effectLst/>
                <a:uLnTx/>
                <a:uFillTx/>
                <a:latin typeface="+mn-lt"/>
                <a:ea typeface="仿宋_GB2312" pitchFamily="49" charset="-122"/>
                <a:cs typeface="+mn-cs"/>
              </a:rPr>
              <a:t>）</a:t>
            </a:r>
          </a:p>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r>
              <a:rPr kumimoji="0" lang="zh-CN" altLang="en-US" sz="3300" b="1" i="0" u="none" strike="noStrike" kern="1200" cap="none" spc="0" normalizeH="0" baseline="0" noProof="0" dirty="0" smtClean="0">
                <a:ln>
                  <a:noFill/>
                </a:ln>
                <a:solidFill>
                  <a:schemeClr val="tx1"/>
                </a:solidFill>
                <a:effectLst>
                  <a:outerShdw blurRad="38100" dist="38100" dir="2700000" algn="tl">
                    <a:srgbClr val="FFFFFF"/>
                  </a:outerShdw>
                </a:effectLst>
                <a:uLnTx/>
                <a:uFillTx/>
                <a:latin typeface="+mn-lt"/>
                <a:ea typeface="仿宋_GB2312" pitchFamily="49" charset="-122"/>
                <a:cs typeface="+mn-cs"/>
              </a:rPr>
              <a:t>   </a:t>
            </a:r>
            <a:r>
              <a:rPr kumimoji="0" lang="zh-CN" altLang="en-US" sz="2400" b="1" i="0" u="none" strike="noStrike" kern="1200" cap="none" spc="0" normalizeH="0" baseline="0" noProof="0" dirty="0" smtClean="0">
                <a:ln>
                  <a:noFill/>
                </a:ln>
                <a:solidFill>
                  <a:srgbClr val="000066"/>
                </a:solidFill>
                <a:effectLst/>
                <a:uLnTx/>
                <a:uFillTx/>
                <a:latin typeface="+mn-lt"/>
                <a:ea typeface="楷体_GB2312" pitchFamily="49" charset="-122"/>
                <a:cs typeface="+mn-cs"/>
              </a:rPr>
              <a:t>其中</a:t>
            </a:r>
            <a:r>
              <a:rPr kumimoji="0" lang="en-US" altLang="zh-CN" sz="2400" b="1" i="0" u="none" strike="noStrike" kern="1200" cap="none" spc="0" normalizeH="0" baseline="0" noProof="0" dirty="0" smtClean="0">
                <a:ln>
                  <a:noFill/>
                </a:ln>
                <a:solidFill>
                  <a:srgbClr val="000066"/>
                </a:solidFill>
                <a:effectLst/>
                <a:uLnTx/>
                <a:uFillTx/>
                <a:latin typeface="+mn-lt"/>
                <a:ea typeface="楷体_GB2312" pitchFamily="49" charset="-122"/>
                <a:cs typeface="+mn-cs"/>
              </a:rPr>
              <a:t>, </a:t>
            </a:r>
            <a:r>
              <a:rPr kumimoji="0" lang="en-US" altLang="zh-CN" sz="3300" b="1" i="1" u="none" strike="noStrike" kern="1200" cap="none" spc="0" normalizeH="0" baseline="0" noProof="0" dirty="0" err="1" smtClean="0">
                <a:ln>
                  <a:noFill/>
                </a:ln>
                <a:solidFill>
                  <a:srgbClr val="CC0000"/>
                </a:solidFill>
                <a:effectLst/>
                <a:uLnTx/>
                <a:uFillTx/>
                <a:latin typeface="+mn-lt"/>
                <a:ea typeface="仿宋_GB2312" pitchFamily="49" charset="-122"/>
                <a:cs typeface="+mn-cs"/>
              </a:rPr>
              <a:t>a</a:t>
            </a:r>
            <a:r>
              <a:rPr kumimoji="0" lang="en-US" altLang="zh-CN" sz="3300" b="1" i="1" u="none" strike="noStrike" kern="1200" cap="none" spc="0" normalizeH="0" baseline="-25000" noProof="0" dirty="0" err="1" smtClean="0">
                <a:ln>
                  <a:noFill/>
                </a:ln>
                <a:solidFill>
                  <a:srgbClr val="CC0000"/>
                </a:solidFill>
                <a:effectLst/>
                <a:uLnTx/>
                <a:uFillTx/>
                <a:latin typeface="+mn-lt"/>
                <a:ea typeface="仿宋_GB2312" pitchFamily="49" charset="-122"/>
                <a:cs typeface="+mn-cs"/>
              </a:rPr>
              <a:t>i</a:t>
            </a:r>
            <a:r>
              <a:rPr kumimoji="0" lang="en-US" altLang="zh-CN" sz="2400" b="1" i="0" u="none" strike="noStrike" kern="1200" cap="none" spc="0" normalizeH="0" baseline="-25000" noProof="0" dirty="0" smtClean="0">
                <a:ln>
                  <a:noFill/>
                </a:ln>
                <a:solidFill>
                  <a:srgbClr val="000066"/>
                </a:solidFill>
                <a:effectLst/>
                <a:uLnTx/>
                <a:uFillTx/>
                <a:latin typeface="+mn-lt"/>
                <a:ea typeface="楷体_GB2312" pitchFamily="49" charset="-122"/>
                <a:cs typeface="+mn-cs"/>
              </a:rPr>
              <a:t> </a:t>
            </a:r>
            <a:r>
              <a:rPr kumimoji="0" lang="zh-CN" altLang="zh-CN" sz="2400" b="1" i="0" u="none" strike="noStrike" kern="1200" cap="none" spc="0" normalizeH="0" baseline="0" noProof="0" dirty="0" smtClean="0">
                <a:ln>
                  <a:noFill/>
                </a:ln>
                <a:solidFill>
                  <a:srgbClr val="000066"/>
                </a:solidFill>
                <a:effectLst/>
                <a:uLnTx/>
                <a:uFillTx/>
                <a:latin typeface="+mn-lt"/>
                <a:ea typeface="楷体_GB2312" pitchFamily="49" charset="-122"/>
                <a:cs typeface="+mn-cs"/>
              </a:rPr>
              <a:t>是表中数据元素，</a:t>
            </a:r>
            <a:r>
              <a:rPr kumimoji="0" lang="en-US" altLang="zh-CN" sz="2400" b="1" i="0" u="none" strike="noStrike" kern="1200" cap="none" spc="0" normalizeH="0" baseline="0" noProof="0" dirty="0" smtClean="0">
                <a:ln>
                  <a:noFill/>
                </a:ln>
                <a:solidFill>
                  <a:srgbClr val="CC0000"/>
                </a:solidFill>
                <a:effectLst/>
                <a:uLnTx/>
                <a:uFillTx/>
                <a:latin typeface="+mn-lt"/>
                <a:ea typeface="楷体_GB2312" pitchFamily="49" charset="-122"/>
                <a:cs typeface="+mn-cs"/>
              </a:rPr>
              <a:t>n </a:t>
            </a:r>
            <a:r>
              <a:rPr kumimoji="0" lang="zh-CN" altLang="zh-CN" sz="2400" b="1" i="0" u="none" strike="noStrike" kern="1200" cap="none" spc="0" normalizeH="0" baseline="0" noProof="0" dirty="0" smtClean="0">
                <a:ln>
                  <a:noFill/>
                </a:ln>
                <a:solidFill>
                  <a:srgbClr val="000066"/>
                </a:solidFill>
                <a:effectLst/>
                <a:uLnTx/>
                <a:uFillTx/>
                <a:latin typeface="+mn-lt"/>
                <a:ea typeface="楷体_GB2312" pitchFamily="49" charset="-122"/>
                <a:cs typeface="+mn-cs"/>
              </a:rPr>
              <a:t>是表长度</a:t>
            </a:r>
            <a:r>
              <a:rPr kumimoji="0" lang="zh-CN" altLang="en-US" sz="2400" b="1" i="0" u="none" strike="noStrike" kern="1200" cap="none" spc="0" normalizeH="0" baseline="0" noProof="0" dirty="0" smtClean="0">
                <a:ln>
                  <a:noFill/>
                </a:ln>
                <a:solidFill>
                  <a:srgbClr val="000066"/>
                </a:solidFill>
                <a:effectLst/>
                <a:uLnTx/>
                <a:uFillTx/>
                <a:latin typeface="+mn-lt"/>
                <a:ea typeface="楷体_GB2312" pitchFamily="49" charset="-122"/>
                <a:cs typeface="+mn-cs"/>
              </a:rPr>
              <a:t>，</a:t>
            </a:r>
          </a:p>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r>
              <a:rPr kumimoji="0" lang="zh-CN" altLang="en-US" sz="2400" b="1" i="0" u="none" strike="noStrike" kern="1200" cap="none" spc="0" normalizeH="0" baseline="0" noProof="0" dirty="0" smtClean="0">
                <a:ln>
                  <a:noFill/>
                </a:ln>
                <a:solidFill>
                  <a:srgbClr val="000066"/>
                </a:solidFill>
                <a:effectLst/>
                <a:uLnTx/>
                <a:uFillTx/>
                <a:latin typeface="+mn-lt"/>
                <a:ea typeface="楷体_GB2312" pitchFamily="49" charset="-122"/>
                <a:cs typeface="+mn-cs"/>
              </a:rPr>
              <a:t>              </a:t>
            </a:r>
            <a:r>
              <a:rPr kumimoji="0" lang="zh-CN" altLang="en-US" sz="3300" b="1" i="1" u="none" strike="noStrike" kern="1200" cap="none" spc="0" normalizeH="0" baseline="0" noProof="0" dirty="0" smtClean="0">
                <a:ln>
                  <a:noFill/>
                </a:ln>
                <a:solidFill>
                  <a:srgbClr val="CC0000"/>
                </a:solidFill>
                <a:effectLst/>
                <a:uLnTx/>
                <a:uFillTx/>
                <a:latin typeface="+mn-lt"/>
                <a:ea typeface="仿宋_GB2312" pitchFamily="49" charset="-122"/>
                <a:cs typeface="+mn-cs"/>
              </a:rPr>
              <a:t> </a:t>
            </a:r>
            <a:r>
              <a:rPr kumimoji="0" lang="en-US" altLang="zh-CN" sz="3300" b="1" i="1" u="none" strike="noStrike" kern="1200" cap="none" spc="0" normalizeH="0" baseline="0" noProof="0" dirty="0" err="1" smtClean="0">
                <a:ln>
                  <a:noFill/>
                </a:ln>
                <a:solidFill>
                  <a:srgbClr val="CC0000"/>
                </a:solidFill>
                <a:effectLst/>
                <a:uLnTx/>
                <a:uFillTx/>
                <a:latin typeface="+mn-lt"/>
                <a:ea typeface="仿宋_GB2312" pitchFamily="49" charset="-122"/>
                <a:cs typeface="+mn-cs"/>
              </a:rPr>
              <a:t>i</a:t>
            </a:r>
            <a:r>
              <a:rPr kumimoji="0" lang="zh-CN" altLang="en-US" sz="2400" b="1" i="0" u="none" strike="noStrike" kern="1200" cap="none" spc="0" normalizeH="0" baseline="0" noProof="0" dirty="0" smtClean="0">
                <a:ln>
                  <a:noFill/>
                </a:ln>
                <a:solidFill>
                  <a:srgbClr val="000066"/>
                </a:solidFill>
                <a:effectLst/>
                <a:uLnTx/>
                <a:uFillTx/>
                <a:latin typeface="+mn-lt"/>
                <a:ea typeface="楷体_GB2312" pitchFamily="49" charset="-122"/>
                <a:cs typeface="+mn-cs"/>
              </a:rPr>
              <a:t>为数据元素</a:t>
            </a:r>
            <a:r>
              <a:rPr kumimoji="0" lang="en-US" altLang="zh-CN" sz="3300" b="1" i="1" u="none" strike="noStrike" kern="1200" cap="none" spc="0" normalizeH="0" baseline="0" noProof="0" dirty="0" err="1" smtClean="0">
                <a:ln>
                  <a:noFill/>
                </a:ln>
                <a:solidFill>
                  <a:srgbClr val="CC0000"/>
                </a:solidFill>
                <a:effectLst/>
                <a:uLnTx/>
                <a:uFillTx/>
                <a:latin typeface="+mn-lt"/>
                <a:ea typeface="仿宋_GB2312" pitchFamily="49" charset="-122"/>
                <a:cs typeface="+mn-cs"/>
              </a:rPr>
              <a:t>a</a:t>
            </a:r>
            <a:r>
              <a:rPr kumimoji="0" lang="en-US" altLang="zh-CN" sz="3300" b="1" i="1" u="none" strike="noStrike" kern="1200" cap="none" spc="0" normalizeH="0" baseline="-25000" noProof="0" dirty="0" err="1" smtClean="0">
                <a:ln>
                  <a:noFill/>
                </a:ln>
                <a:solidFill>
                  <a:srgbClr val="CC0000"/>
                </a:solidFill>
                <a:effectLst/>
                <a:uLnTx/>
                <a:uFillTx/>
                <a:latin typeface="+mn-lt"/>
                <a:ea typeface="仿宋_GB2312" pitchFamily="49" charset="-122"/>
                <a:cs typeface="+mn-cs"/>
              </a:rPr>
              <a:t>i</a:t>
            </a:r>
            <a:r>
              <a:rPr kumimoji="0" lang="en-US" altLang="zh-CN" sz="2400" b="1" i="0" u="none" strike="noStrike" kern="1200" cap="none" spc="0" normalizeH="0" baseline="-25000" noProof="0" dirty="0" smtClean="0">
                <a:ln>
                  <a:noFill/>
                </a:ln>
                <a:solidFill>
                  <a:srgbClr val="000066"/>
                </a:solidFill>
                <a:effectLst/>
                <a:uLnTx/>
                <a:uFillTx/>
                <a:latin typeface="+mn-lt"/>
                <a:ea typeface="楷体_GB2312" pitchFamily="49" charset="-122"/>
                <a:cs typeface="+mn-cs"/>
              </a:rPr>
              <a:t> </a:t>
            </a:r>
            <a:r>
              <a:rPr kumimoji="0" lang="zh-CN" altLang="en-US" sz="2400" b="1" i="0" u="none" strike="noStrike" kern="1200" cap="none" spc="0" normalizeH="0" baseline="0" noProof="0" dirty="0" smtClean="0">
                <a:ln>
                  <a:noFill/>
                </a:ln>
                <a:solidFill>
                  <a:srgbClr val="000066"/>
                </a:solidFill>
                <a:effectLst/>
                <a:uLnTx/>
                <a:uFillTx/>
                <a:latin typeface="+mn-lt"/>
                <a:ea typeface="楷体_GB2312" pitchFamily="49" charset="-122"/>
                <a:cs typeface="+mn-cs"/>
              </a:rPr>
              <a:t>在线性表中的位序。</a:t>
            </a:r>
          </a:p>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pic>
        <p:nvPicPr>
          <p:cNvPr id="1026" name="Picture 2"/>
          <p:cNvPicPr>
            <a:picLocks noChangeAspect="1" noChangeArrowheads="1"/>
          </p:cNvPicPr>
          <p:nvPr/>
        </p:nvPicPr>
        <p:blipFill>
          <a:blip r:embed="rId3" cstate="print"/>
          <a:srcRect b="33946"/>
          <a:stretch>
            <a:fillRect/>
          </a:stretch>
        </p:blipFill>
        <p:spPr bwMode="auto">
          <a:xfrm>
            <a:off x="952914" y="3567112"/>
            <a:ext cx="5781516" cy="676897"/>
          </a:xfrm>
          <a:prstGeom prst="rect">
            <a:avLst/>
          </a:prstGeom>
          <a:noFill/>
          <a:ln w="9525">
            <a:noFill/>
            <a:miter lim="800000"/>
            <a:headEnd/>
            <a:tailEnd/>
          </a:ln>
        </p:spPr>
      </p:pic>
      <p:sp>
        <p:nvSpPr>
          <p:cNvPr id="100" name="矩形 99"/>
          <p:cNvSpPr/>
          <p:nvPr/>
        </p:nvSpPr>
        <p:spPr>
          <a:xfrm>
            <a:off x="318053" y="4521730"/>
            <a:ext cx="8398564" cy="1338828"/>
          </a:xfrm>
          <a:prstGeom prst="rect">
            <a:avLst/>
          </a:prstGeom>
        </p:spPr>
        <p:txBody>
          <a:bodyPr wrap="square">
            <a:spAutoFit/>
          </a:bodyPr>
          <a:lstStyle/>
          <a:p>
            <a:pPr>
              <a:lnSpc>
                <a:spcPct val="150000"/>
              </a:lnSpc>
            </a:pPr>
            <a:r>
              <a:rPr lang="zh-CN" altLang="zh-CN" dirty="0" smtClean="0"/>
              <a:t>【例</a:t>
            </a:r>
            <a:r>
              <a:rPr lang="en-US" altLang="zh-CN" dirty="0" smtClean="0"/>
              <a:t>2.1</a:t>
            </a:r>
            <a:r>
              <a:rPr lang="zh-CN" altLang="zh-CN" dirty="0" smtClean="0"/>
              <a:t>】某班前五名学生语文成绩（</a:t>
            </a:r>
            <a:r>
              <a:rPr lang="en-US" altLang="zh-CN" dirty="0" smtClean="0"/>
              <a:t>99</a:t>
            </a:r>
            <a:r>
              <a:rPr lang="zh-CN" altLang="zh-CN" dirty="0" smtClean="0"/>
              <a:t>，</a:t>
            </a:r>
            <a:r>
              <a:rPr lang="en-US" altLang="zh-CN" dirty="0" smtClean="0"/>
              <a:t>98</a:t>
            </a:r>
            <a:r>
              <a:rPr lang="zh-CN" altLang="zh-CN" dirty="0" smtClean="0"/>
              <a:t>，</a:t>
            </a:r>
            <a:r>
              <a:rPr lang="en-US" altLang="zh-CN" dirty="0" smtClean="0"/>
              <a:t>97</a:t>
            </a:r>
            <a:r>
              <a:rPr lang="zh-CN" altLang="zh-CN" dirty="0" smtClean="0"/>
              <a:t>，</a:t>
            </a:r>
            <a:r>
              <a:rPr lang="en-US" altLang="zh-CN" dirty="0" smtClean="0"/>
              <a:t>95</a:t>
            </a:r>
            <a:r>
              <a:rPr lang="zh-CN" altLang="zh-CN" dirty="0" smtClean="0"/>
              <a:t>，</a:t>
            </a:r>
            <a:r>
              <a:rPr lang="en-US" altLang="zh-CN" dirty="0" smtClean="0"/>
              <a:t>90</a:t>
            </a:r>
            <a:r>
              <a:rPr lang="zh-CN" altLang="zh-CN" dirty="0" smtClean="0"/>
              <a:t>）是线性表，表中每个数字是一个结点。</a:t>
            </a:r>
          </a:p>
          <a:p>
            <a:pPr>
              <a:lnSpc>
                <a:spcPct val="150000"/>
              </a:lnSpc>
            </a:pPr>
            <a:r>
              <a:rPr lang="zh-CN" altLang="zh-CN" dirty="0" smtClean="0"/>
              <a:t>【例</a:t>
            </a:r>
            <a:r>
              <a:rPr lang="en-US" altLang="zh-CN" dirty="0" smtClean="0"/>
              <a:t>2.2</a:t>
            </a:r>
            <a:r>
              <a:rPr lang="zh-CN" altLang="zh-CN" dirty="0" smtClean="0"/>
              <a:t>】一年四季（春，夏，秋，冬）是一个线性表，表中的结点是一个字符。</a:t>
            </a: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2.2 </a:t>
            </a:r>
            <a:r>
              <a:rPr lang="zh-CN" altLang="en-US" sz="2400" b="1" dirty="0" smtClean="0">
                <a:solidFill>
                  <a:schemeClr val="bg1"/>
                </a:solidFill>
                <a:latin typeface="微软雅黑" panose="020B0503020204020204" pitchFamily="34" charset="-122"/>
                <a:ea typeface="微软雅黑" panose="020B0503020204020204" pitchFamily="34" charset="-122"/>
              </a:rPr>
              <a:t>线性表的逻辑结构</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0" name="矩形 99"/>
          <p:cNvSpPr/>
          <p:nvPr/>
        </p:nvSpPr>
        <p:spPr>
          <a:xfrm>
            <a:off x="417444" y="1082791"/>
            <a:ext cx="8398564" cy="923330"/>
          </a:xfrm>
          <a:prstGeom prst="rect">
            <a:avLst/>
          </a:prstGeom>
        </p:spPr>
        <p:txBody>
          <a:bodyPr wrap="square">
            <a:spAutoFit/>
          </a:bodyPr>
          <a:lstStyle/>
          <a:p>
            <a:pPr>
              <a:lnSpc>
                <a:spcPct val="150000"/>
              </a:lnSpc>
            </a:pPr>
            <a:r>
              <a:rPr lang="zh-CN" altLang="zh-CN" dirty="0" smtClean="0"/>
              <a:t>【例</a:t>
            </a:r>
            <a:r>
              <a:rPr lang="en-US" altLang="zh-CN" dirty="0" smtClean="0"/>
              <a:t>2.3</a:t>
            </a:r>
            <a:r>
              <a:rPr lang="zh-CN" altLang="zh-CN" dirty="0" smtClean="0"/>
              <a:t>】学生成绩表是一个线性表，表中每一行（一条记录）是一个结点。一条记录是由学号、姓名、性别、数学成绩和语文成绩</a:t>
            </a:r>
            <a:r>
              <a:rPr lang="en-US" altLang="zh-CN" dirty="0" smtClean="0"/>
              <a:t>5</a:t>
            </a:r>
            <a:r>
              <a:rPr lang="zh-CN" altLang="zh-CN" dirty="0" smtClean="0"/>
              <a:t>个数据项组成。</a:t>
            </a:r>
            <a:endParaRPr lang="zh-CN" altLang="zh-CN" dirty="0"/>
          </a:p>
        </p:txBody>
      </p:sp>
      <p:pic>
        <p:nvPicPr>
          <p:cNvPr id="3073" name="Picture 1"/>
          <p:cNvPicPr>
            <a:picLocks noChangeAspect="1" noChangeArrowheads="1"/>
          </p:cNvPicPr>
          <p:nvPr/>
        </p:nvPicPr>
        <p:blipFill>
          <a:blip r:embed="rId3" cstate="print"/>
          <a:srcRect/>
          <a:stretch>
            <a:fillRect/>
          </a:stretch>
        </p:blipFill>
        <p:spPr bwMode="auto">
          <a:xfrm>
            <a:off x="1331844" y="1948104"/>
            <a:ext cx="6469131" cy="1474684"/>
          </a:xfrm>
          <a:prstGeom prst="rect">
            <a:avLst/>
          </a:prstGeom>
          <a:noFill/>
          <a:ln w="9525">
            <a:noFill/>
            <a:miter lim="800000"/>
            <a:headEnd/>
            <a:tailEnd/>
          </a:ln>
        </p:spPr>
      </p:pic>
      <p:sp>
        <p:nvSpPr>
          <p:cNvPr id="67" name="Rectangle 3"/>
          <p:cNvSpPr txBox="1">
            <a:spLocks noChangeArrowheads="1"/>
          </p:cNvSpPr>
          <p:nvPr/>
        </p:nvSpPr>
        <p:spPr>
          <a:xfrm>
            <a:off x="343728" y="3627645"/>
            <a:ext cx="8521976" cy="2902363"/>
          </a:xfrm>
          <a:prstGeom prst="rect">
            <a:avLst/>
          </a:prstGeom>
        </p:spPr>
        <p:txBody>
          <a:bodyPr vert="horz" lIns="91440" tIns="45720" rIns="91440" bIns="45720" rtlCol="0">
            <a:normAutofit fontScale="85000" lnSpcReduction="20000"/>
          </a:bodyPr>
          <a:lstStyle/>
          <a:p>
            <a:pPr eaLnBrk="1" hangingPunct="1">
              <a:lnSpc>
                <a:spcPct val="170000"/>
              </a:lnSpc>
              <a:buClr>
                <a:srgbClr val="FF7C80"/>
              </a:buClr>
              <a:buSzPct val="50000"/>
              <a:defRPr/>
            </a:pPr>
            <a:r>
              <a:rPr lang="zh-CN" altLang="en-US" sz="2100" b="1" dirty="0" smtClean="0">
                <a:solidFill>
                  <a:srgbClr val="7030A0"/>
                </a:solidFill>
                <a:ea typeface="楷体_GB2312" pitchFamily="49" charset="-122"/>
              </a:rPr>
              <a:t>线性表的特点</a:t>
            </a:r>
            <a:r>
              <a:rPr lang="en-US" altLang="zh-CN" sz="2100" b="1" dirty="0" smtClean="0">
                <a:solidFill>
                  <a:srgbClr val="7030A0"/>
                </a:solidFill>
                <a:ea typeface="楷体_GB2312" pitchFamily="49" charset="-122"/>
              </a:rPr>
              <a:t>: </a:t>
            </a:r>
          </a:p>
          <a:p>
            <a:pPr eaLnBrk="1" hangingPunct="1">
              <a:lnSpc>
                <a:spcPct val="170000"/>
              </a:lnSpc>
              <a:buClr>
                <a:srgbClr val="FF7C80"/>
              </a:buClr>
              <a:buSzPct val="50000"/>
              <a:buFont typeface="Wingdings" pitchFamily="2" charset="2"/>
              <a:buChar char="n"/>
              <a:defRPr/>
            </a:pPr>
            <a:r>
              <a:rPr lang="zh-CN" altLang="en-US" sz="2100" b="1" dirty="0" smtClean="0">
                <a:latin typeface="楷体_GB2312" pitchFamily="49" charset="-122"/>
                <a:ea typeface="楷体_GB2312" pitchFamily="49" charset="-122"/>
              </a:rPr>
              <a:t>同一线性表中元素具有相同特性。</a:t>
            </a:r>
            <a:r>
              <a:rPr lang="zh-CN" altLang="en-US" b="1" dirty="0" smtClean="0">
                <a:solidFill>
                  <a:srgbClr val="3333CC"/>
                </a:solidFill>
                <a:latin typeface="Tahoma" pitchFamily="34" charset="0"/>
              </a:rPr>
              <a:t>在</a:t>
            </a:r>
            <a:r>
              <a:rPr lang="en-US" altLang="zh-CN" b="1" dirty="0" smtClean="0">
                <a:solidFill>
                  <a:srgbClr val="3333CC"/>
                </a:solidFill>
                <a:latin typeface="Tahoma" pitchFamily="34" charset="0"/>
              </a:rPr>
              <a:t>Java</a:t>
            </a:r>
            <a:r>
              <a:rPr lang="zh-CN" altLang="en-US" b="1" dirty="0" smtClean="0">
                <a:solidFill>
                  <a:srgbClr val="3333CC"/>
                </a:solidFill>
                <a:latin typeface="Tahoma" pitchFamily="34" charset="0"/>
              </a:rPr>
              <a:t>中，可以用类定义数据元素的数据类型。</a:t>
            </a:r>
            <a:endParaRPr lang="zh-CN" altLang="en-US" sz="2100" b="1" baseline="-25000" dirty="0" smtClean="0">
              <a:latin typeface="楷体_GB2312" pitchFamily="49" charset="-122"/>
              <a:ea typeface="楷体_GB2312" pitchFamily="49" charset="-122"/>
            </a:endParaRPr>
          </a:p>
          <a:p>
            <a:pPr eaLnBrk="1" hangingPunct="1">
              <a:lnSpc>
                <a:spcPct val="170000"/>
              </a:lnSpc>
              <a:buClr>
                <a:srgbClr val="FF7C80"/>
              </a:buClr>
              <a:buSzPct val="50000"/>
              <a:buFont typeface="Wingdings" pitchFamily="2" charset="2"/>
              <a:buChar char="n"/>
              <a:defRPr/>
            </a:pPr>
            <a:r>
              <a:rPr lang="zh-CN" altLang="en-US" sz="2100" b="1" dirty="0" smtClean="0">
                <a:latin typeface="楷体_GB2312" pitchFamily="49" charset="-122"/>
                <a:ea typeface="楷体_GB2312" pitchFamily="49" charset="-122"/>
              </a:rPr>
              <a:t>相邻数据元素之间存在顺序关系。</a:t>
            </a:r>
          </a:p>
          <a:p>
            <a:pPr eaLnBrk="1" hangingPunct="1">
              <a:lnSpc>
                <a:spcPct val="170000"/>
              </a:lnSpc>
              <a:buClr>
                <a:srgbClr val="FF7C80"/>
              </a:buClr>
              <a:buSzPct val="50000"/>
              <a:buFont typeface="Wingdings" pitchFamily="2" charset="2"/>
              <a:buChar char="n"/>
              <a:defRPr/>
            </a:pPr>
            <a:r>
              <a:rPr lang="zh-CN" altLang="en-US" sz="2100" b="1" dirty="0" smtClean="0">
                <a:latin typeface="楷体_GB2312" pitchFamily="49" charset="-122"/>
                <a:ea typeface="楷体_GB2312" pitchFamily="49" charset="-122"/>
              </a:rPr>
              <a:t>除第一个元素外，其他每一个元素有且仅有一个直接前趋。</a:t>
            </a:r>
          </a:p>
          <a:p>
            <a:pPr eaLnBrk="1" hangingPunct="1">
              <a:lnSpc>
                <a:spcPct val="170000"/>
              </a:lnSpc>
              <a:buClr>
                <a:srgbClr val="FF7C80"/>
              </a:buClr>
              <a:buSzPct val="50000"/>
              <a:buFont typeface="Wingdings" pitchFamily="2" charset="2"/>
              <a:buChar char="n"/>
              <a:defRPr/>
            </a:pPr>
            <a:r>
              <a:rPr lang="zh-CN" altLang="en-US" sz="2100" b="1" dirty="0" smtClean="0">
                <a:latin typeface="楷体_GB2312" pitchFamily="49" charset="-122"/>
                <a:ea typeface="楷体_GB2312" pitchFamily="49" charset="-122"/>
              </a:rPr>
              <a:t>除最后一个元素外，其他每一个元素有且仅有一个直接后继。</a:t>
            </a:r>
            <a:endParaRPr lang="en-US" altLang="zh-CN" sz="2100" b="1" dirty="0" smtClean="0">
              <a:latin typeface="楷体_GB2312" pitchFamily="49" charset="-122"/>
              <a:ea typeface="楷体_GB2312" pitchFamily="49" charset="-122"/>
            </a:endParaRPr>
          </a:p>
          <a:p>
            <a:pPr eaLnBrk="1" hangingPunct="1">
              <a:buClr>
                <a:srgbClr val="FF7C80"/>
              </a:buClr>
              <a:buSzPct val="50000"/>
              <a:defRPr/>
            </a:pPr>
            <a:r>
              <a:rPr lang="zh-CN" altLang="en-US" sz="2100" b="1" dirty="0" smtClean="0">
                <a:solidFill>
                  <a:srgbClr val="000066"/>
                </a:solidFill>
                <a:ea typeface="楷体_GB2312" pitchFamily="49" charset="-122"/>
              </a:rPr>
              <a:t>          </a:t>
            </a:r>
            <a:endParaRPr lang="en-US" altLang="zh-CN" sz="2100" b="1" dirty="0" smtClean="0">
              <a:solidFill>
                <a:srgbClr val="000066"/>
              </a:solidFill>
              <a:ea typeface="楷体_GB2312" pitchFamily="49" charset="-122"/>
            </a:endParaRPr>
          </a:p>
          <a:p>
            <a:pPr eaLnBrk="1" hangingPunct="1">
              <a:lnSpc>
                <a:spcPct val="170000"/>
              </a:lnSpc>
              <a:buClr>
                <a:srgbClr val="FF7C80"/>
              </a:buClr>
              <a:buSzPct val="50000"/>
              <a:defRPr/>
            </a:pPr>
            <a:r>
              <a:rPr lang="en-US" altLang="zh-CN" sz="2100" b="1" dirty="0" smtClean="0">
                <a:solidFill>
                  <a:srgbClr val="000066"/>
                </a:solidFill>
                <a:ea typeface="楷体_GB2312" pitchFamily="49" charset="-122"/>
              </a:rPr>
              <a:t>                                             </a:t>
            </a:r>
            <a:r>
              <a:rPr lang="zh-CN" altLang="en-US" sz="2100" b="1" dirty="0" smtClean="0">
                <a:solidFill>
                  <a:srgbClr val="C00000"/>
                </a:solidFill>
                <a:ea typeface="楷体_GB2312" pitchFamily="49" charset="-122"/>
              </a:rPr>
              <a:t>线性表的逻辑结构是线性结构</a:t>
            </a:r>
          </a:p>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2.2.2 </a:t>
            </a:r>
            <a:r>
              <a:rPr lang="zh-CN" altLang="en-US" sz="2400" b="1" dirty="0" smtClean="0">
                <a:solidFill>
                  <a:schemeClr val="bg1"/>
                </a:solidFill>
                <a:latin typeface="微软雅黑" panose="020B0503020204020204" pitchFamily="34" charset="-122"/>
                <a:ea typeface="微软雅黑" panose="020B0503020204020204" pitchFamily="34" charset="-122"/>
              </a:rPr>
              <a:t>线性表</a:t>
            </a:r>
            <a:r>
              <a:rPr lang="zh-CN" altLang="en-US" sz="2400" b="1" dirty="0" smtClean="0">
                <a:solidFill>
                  <a:schemeClr val="bg1"/>
                </a:solidFill>
                <a:latin typeface="微软雅黑" panose="020B0503020204020204" pitchFamily="34" charset="-122"/>
                <a:ea typeface="微软雅黑" panose="020B0503020204020204" pitchFamily="34" charset="-122"/>
              </a:rPr>
              <a:t>的基本运算</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0" name="矩形 99"/>
          <p:cNvSpPr/>
          <p:nvPr/>
        </p:nvSpPr>
        <p:spPr>
          <a:xfrm>
            <a:off x="417444" y="1082791"/>
            <a:ext cx="8398564" cy="4247317"/>
          </a:xfrm>
          <a:prstGeom prst="rect">
            <a:avLst/>
          </a:prstGeom>
        </p:spPr>
        <p:txBody>
          <a:bodyPr wrap="square">
            <a:spAutoFit/>
          </a:bodyPr>
          <a:lstStyle/>
          <a:p>
            <a:pPr>
              <a:lnSpc>
                <a:spcPct val="150000"/>
              </a:lnSpc>
            </a:pPr>
            <a:r>
              <a:rPr lang="zh-CN" altLang="zh-CN" dirty="0" smtClean="0"/>
              <a:t>（</a:t>
            </a:r>
            <a:r>
              <a:rPr lang="en-US" altLang="zh-CN" dirty="0" smtClean="0"/>
              <a:t>1</a:t>
            </a:r>
            <a:r>
              <a:rPr lang="zh-CN" altLang="zh-CN" dirty="0" smtClean="0"/>
              <a:t>）初始化</a:t>
            </a:r>
            <a:r>
              <a:rPr lang="en-US" altLang="zh-CN" dirty="0" err="1" smtClean="0"/>
              <a:t>initList</a:t>
            </a:r>
            <a:r>
              <a:rPr lang="zh-CN" altLang="zh-CN" dirty="0" smtClean="0"/>
              <a:t>（</a:t>
            </a:r>
            <a:r>
              <a:rPr lang="en-US" altLang="zh-CN" dirty="0" smtClean="0"/>
              <a:t>L</a:t>
            </a:r>
            <a:r>
              <a:rPr lang="zh-CN" altLang="zh-CN" dirty="0" smtClean="0"/>
              <a:t>）：构造一个空的线性表</a:t>
            </a:r>
            <a:r>
              <a:rPr lang="en-US" altLang="zh-CN" dirty="0" smtClean="0"/>
              <a:t>L</a:t>
            </a:r>
            <a:r>
              <a:rPr lang="zh-CN" altLang="zh-CN" dirty="0" smtClean="0"/>
              <a:t>，即表的初始化。</a:t>
            </a:r>
          </a:p>
          <a:p>
            <a:pPr>
              <a:lnSpc>
                <a:spcPct val="150000"/>
              </a:lnSpc>
            </a:pPr>
            <a:r>
              <a:rPr lang="zh-CN" altLang="zh-CN" dirty="0" smtClean="0"/>
              <a:t>（</a:t>
            </a:r>
            <a:r>
              <a:rPr lang="en-US" altLang="zh-CN" dirty="0" smtClean="0"/>
              <a:t>2</a:t>
            </a:r>
            <a:r>
              <a:rPr lang="zh-CN" altLang="zh-CN" dirty="0" smtClean="0"/>
              <a:t>）求表长</a:t>
            </a:r>
            <a:r>
              <a:rPr lang="en-US" altLang="zh-CN" dirty="0" err="1" smtClean="0"/>
              <a:t>listLength</a:t>
            </a:r>
            <a:r>
              <a:rPr lang="zh-CN" altLang="zh-CN" dirty="0" smtClean="0"/>
              <a:t>（</a:t>
            </a:r>
            <a:r>
              <a:rPr lang="en-US" altLang="zh-CN" dirty="0" smtClean="0"/>
              <a:t>L</a:t>
            </a:r>
            <a:r>
              <a:rPr lang="zh-CN" altLang="zh-CN" dirty="0" smtClean="0"/>
              <a:t>）：求线性表</a:t>
            </a:r>
            <a:r>
              <a:rPr lang="en-US" altLang="zh-CN" dirty="0" smtClean="0"/>
              <a:t>L</a:t>
            </a:r>
            <a:r>
              <a:rPr lang="zh-CN" altLang="zh-CN" dirty="0" smtClean="0"/>
              <a:t>中的结点个数。</a:t>
            </a:r>
          </a:p>
          <a:p>
            <a:pPr>
              <a:lnSpc>
                <a:spcPct val="150000"/>
              </a:lnSpc>
            </a:pPr>
            <a:r>
              <a:rPr lang="zh-CN" altLang="zh-CN" dirty="0" smtClean="0"/>
              <a:t>（</a:t>
            </a:r>
            <a:r>
              <a:rPr lang="en-US" altLang="zh-CN" dirty="0" smtClean="0"/>
              <a:t>3</a:t>
            </a:r>
            <a:r>
              <a:rPr lang="zh-CN" altLang="zh-CN" dirty="0" smtClean="0"/>
              <a:t>）取值</a:t>
            </a:r>
            <a:r>
              <a:rPr lang="en-US" altLang="zh-CN" dirty="0" err="1" smtClean="0"/>
              <a:t>getNode</a:t>
            </a:r>
            <a:r>
              <a:rPr lang="zh-CN" altLang="zh-CN" dirty="0" smtClean="0"/>
              <a:t>（</a:t>
            </a:r>
            <a:r>
              <a:rPr lang="en-US" altLang="zh-CN" dirty="0" smtClean="0"/>
              <a:t>L, </a:t>
            </a:r>
            <a:r>
              <a:rPr lang="en-US" altLang="zh-CN" dirty="0" err="1" smtClean="0"/>
              <a:t>i</a:t>
            </a:r>
            <a:r>
              <a:rPr lang="zh-CN" altLang="zh-CN" dirty="0" smtClean="0"/>
              <a:t>）：取线性表</a:t>
            </a:r>
            <a:r>
              <a:rPr lang="en-US" altLang="zh-CN" dirty="0" smtClean="0"/>
              <a:t>L</a:t>
            </a:r>
            <a:r>
              <a:rPr lang="zh-CN" altLang="zh-CN" dirty="0" smtClean="0"/>
              <a:t>中的第</a:t>
            </a:r>
            <a:r>
              <a:rPr lang="en-US" altLang="zh-CN" dirty="0" err="1" smtClean="0"/>
              <a:t>i</a:t>
            </a:r>
            <a:r>
              <a:rPr lang="zh-CN" altLang="zh-CN" dirty="0" smtClean="0"/>
              <a:t>个结点（</a:t>
            </a:r>
            <a:r>
              <a:rPr lang="en-US" altLang="zh-CN" dirty="0" smtClean="0"/>
              <a:t>1</a:t>
            </a:r>
            <a:r>
              <a:rPr lang="zh-CN" altLang="zh-CN" dirty="0" smtClean="0"/>
              <a:t>≤</a:t>
            </a:r>
            <a:r>
              <a:rPr lang="en-US" altLang="zh-CN" dirty="0" err="1" smtClean="0"/>
              <a:t>i</a:t>
            </a:r>
            <a:r>
              <a:rPr lang="zh-CN" altLang="zh-CN" dirty="0" smtClean="0"/>
              <a:t>≤</a:t>
            </a:r>
            <a:r>
              <a:rPr lang="en-US" altLang="zh-CN" dirty="0" err="1" smtClean="0"/>
              <a:t>ListLength</a:t>
            </a:r>
            <a:r>
              <a:rPr lang="zh-CN" altLang="zh-CN" dirty="0" smtClean="0"/>
              <a:t>（</a:t>
            </a:r>
            <a:r>
              <a:rPr lang="en-US" altLang="zh-CN" dirty="0" smtClean="0"/>
              <a:t>L</a:t>
            </a:r>
            <a:r>
              <a:rPr lang="zh-CN" altLang="zh-CN" dirty="0" smtClean="0"/>
              <a:t>））。</a:t>
            </a:r>
          </a:p>
          <a:p>
            <a:pPr>
              <a:lnSpc>
                <a:spcPct val="150000"/>
              </a:lnSpc>
            </a:pPr>
            <a:r>
              <a:rPr lang="zh-CN" altLang="zh-CN" dirty="0" smtClean="0"/>
              <a:t>（</a:t>
            </a:r>
            <a:r>
              <a:rPr lang="en-US" altLang="zh-CN" dirty="0" smtClean="0"/>
              <a:t>4</a:t>
            </a:r>
            <a:r>
              <a:rPr lang="zh-CN" altLang="zh-CN" dirty="0" smtClean="0"/>
              <a:t>）定位</a:t>
            </a:r>
            <a:r>
              <a:rPr lang="en-US" altLang="zh-CN" dirty="0" err="1" smtClean="0"/>
              <a:t>locateNode</a:t>
            </a:r>
            <a:r>
              <a:rPr lang="zh-CN" altLang="zh-CN" dirty="0" smtClean="0"/>
              <a:t>（</a:t>
            </a:r>
            <a:r>
              <a:rPr lang="en-US" altLang="zh-CN" dirty="0" smtClean="0"/>
              <a:t>L, e</a:t>
            </a:r>
            <a:r>
              <a:rPr lang="zh-CN" altLang="zh-CN" dirty="0" smtClean="0"/>
              <a:t>）：在线性表</a:t>
            </a:r>
            <a:r>
              <a:rPr lang="en-US" altLang="zh-CN" dirty="0" smtClean="0"/>
              <a:t>L</a:t>
            </a:r>
            <a:r>
              <a:rPr lang="zh-CN" altLang="zh-CN" dirty="0" smtClean="0"/>
              <a:t>中查找值为</a:t>
            </a:r>
            <a:r>
              <a:rPr lang="en-US" altLang="zh-CN" dirty="0" smtClean="0"/>
              <a:t>e</a:t>
            </a:r>
            <a:r>
              <a:rPr lang="zh-CN" altLang="zh-CN" dirty="0" smtClean="0"/>
              <a:t>的结点，并返回该结点在线性表</a:t>
            </a:r>
            <a:r>
              <a:rPr lang="en-US" altLang="zh-CN" dirty="0" smtClean="0"/>
              <a:t>L</a:t>
            </a:r>
            <a:r>
              <a:rPr lang="zh-CN" altLang="zh-CN" dirty="0" smtClean="0"/>
              <a:t>中的位序。若线性表</a:t>
            </a:r>
            <a:r>
              <a:rPr lang="en-US" altLang="zh-CN" dirty="0" smtClean="0"/>
              <a:t>L</a:t>
            </a:r>
            <a:r>
              <a:rPr lang="zh-CN" altLang="zh-CN" dirty="0" smtClean="0"/>
              <a:t>中有多个结点的值和</a:t>
            </a:r>
            <a:r>
              <a:rPr lang="en-US" altLang="zh-CN" dirty="0" smtClean="0"/>
              <a:t>e </a:t>
            </a:r>
            <a:r>
              <a:rPr lang="zh-CN" altLang="zh-CN" dirty="0" smtClean="0"/>
              <a:t>相同，则返回首次找到的结点的位序；若线性表</a:t>
            </a:r>
            <a:r>
              <a:rPr lang="en-US" altLang="zh-CN" dirty="0" smtClean="0"/>
              <a:t>L</a:t>
            </a:r>
            <a:r>
              <a:rPr lang="zh-CN" altLang="zh-CN" dirty="0" smtClean="0"/>
              <a:t>中没有结点的值为</a:t>
            </a:r>
            <a:r>
              <a:rPr lang="en-US" altLang="zh-CN" dirty="0" smtClean="0"/>
              <a:t>e </a:t>
            </a:r>
            <a:r>
              <a:rPr lang="zh-CN" altLang="zh-CN" dirty="0" smtClean="0"/>
              <a:t>，则返回</a:t>
            </a:r>
            <a:r>
              <a:rPr lang="en-US" altLang="zh-CN" dirty="0" smtClean="0"/>
              <a:t>0</a:t>
            </a:r>
            <a:r>
              <a:rPr lang="zh-CN" altLang="zh-CN" dirty="0" smtClean="0"/>
              <a:t>，表示查找失败。</a:t>
            </a:r>
          </a:p>
          <a:p>
            <a:pPr>
              <a:lnSpc>
                <a:spcPct val="150000"/>
              </a:lnSpc>
            </a:pPr>
            <a:r>
              <a:rPr lang="zh-CN" altLang="zh-CN" dirty="0" smtClean="0"/>
              <a:t>（</a:t>
            </a:r>
            <a:r>
              <a:rPr lang="en-US" altLang="zh-CN" dirty="0" smtClean="0"/>
              <a:t>5</a:t>
            </a:r>
            <a:r>
              <a:rPr lang="zh-CN" altLang="zh-CN" dirty="0" smtClean="0"/>
              <a:t>）插入</a:t>
            </a:r>
            <a:r>
              <a:rPr lang="en-US" altLang="zh-CN" dirty="0" smtClean="0"/>
              <a:t>insert</a:t>
            </a:r>
            <a:r>
              <a:rPr lang="zh-CN" altLang="zh-CN" dirty="0" smtClean="0"/>
              <a:t>（</a:t>
            </a:r>
            <a:r>
              <a:rPr lang="en-US" altLang="zh-CN" dirty="0" smtClean="0"/>
              <a:t>L, e</a:t>
            </a:r>
            <a:r>
              <a:rPr lang="zh-CN" altLang="zh-CN" dirty="0" smtClean="0"/>
              <a:t>，</a:t>
            </a:r>
            <a:r>
              <a:rPr lang="en-US" altLang="zh-CN" dirty="0" err="1" smtClean="0"/>
              <a:t>i</a:t>
            </a:r>
            <a:r>
              <a:rPr lang="zh-CN" altLang="zh-CN" dirty="0" smtClean="0"/>
              <a:t>）：在线性表</a:t>
            </a:r>
            <a:r>
              <a:rPr lang="en-US" altLang="zh-CN" dirty="0" smtClean="0"/>
              <a:t>L</a:t>
            </a:r>
            <a:r>
              <a:rPr lang="zh-CN" altLang="zh-CN" dirty="0" smtClean="0"/>
              <a:t>的第</a:t>
            </a:r>
            <a:r>
              <a:rPr lang="en-US" altLang="zh-CN" dirty="0" err="1" smtClean="0"/>
              <a:t>i</a:t>
            </a:r>
            <a:r>
              <a:rPr lang="zh-CN" altLang="zh-CN" dirty="0" smtClean="0"/>
              <a:t>个元素之前插入新的元素</a:t>
            </a:r>
            <a:r>
              <a:rPr lang="en-US" altLang="zh-CN" dirty="0" smtClean="0"/>
              <a:t>e</a:t>
            </a:r>
            <a:r>
              <a:rPr lang="zh-CN" altLang="zh-CN" dirty="0" smtClean="0"/>
              <a:t>，线性表</a:t>
            </a:r>
            <a:r>
              <a:rPr lang="en-US" altLang="zh-CN" dirty="0" smtClean="0"/>
              <a:t>L</a:t>
            </a:r>
            <a:r>
              <a:rPr lang="zh-CN" altLang="zh-CN" dirty="0" smtClean="0"/>
              <a:t>的长度增</a:t>
            </a:r>
            <a:r>
              <a:rPr lang="en-US" altLang="zh-CN" dirty="0" smtClean="0"/>
              <a:t>1</a:t>
            </a:r>
            <a:r>
              <a:rPr lang="zh-CN" altLang="zh-CN" dirty="0" smtClean="0"/>
              <a:t>。</a:t>
            </a:r>
          </a:p>
          <a:p>
            <a:pPr>
              <a:lnSpc>
                <a:spcPct val="150000"/>
              </a:lnSpc>
            </a:pPr>
            <a:r>
              <a:rPr lang="zh-CN" altLang="zh-CN" dirty="0" smtClean="0"/>
              <a:t>（</a:t>
            </a:r>
            <a:r>
              <a:rPr lang="en-US" altLang="zh-CN" dirty="0" smtClean="0"/>
              <a:t>6</a:t>
            </a:r>
            <a:r>
              <a:rPr lang="zh-CN" altLang="zh-CN" dirty="0" smtClean="0"/>
              <a:t>）删除</a:t>
            </a:r>
            <a:r>
              <a:rPr lang="en-US" altLang="zh-CN" dirty="0" smtClean="0"/>
              <a:t>delete</a:t>
            </a:r>
            <a:r>
              <a:rPr lang="zh-CN" altLang="zh-CN" dirty="0" smtClean="0"/>
              <a:t>（</a:t>
            </a:r>
            <a:r>
              <a:rPr lang="en-US" altLang="zh-CN" dirty="0" smtClean="0"/>
              <a:t>L, </a:t>
            </a:r>
            <a:r>
              <a:rPr lang="en-US" altLang="zh-CN" dirty="0" err="1" smtClean="0"/>
              <a:t>i</a:t>
            </a:r>
            <a:r>
              <a:rPr lang="zh-CN" altLang="zh-CN" dirty="0" smtClean="0"/>
              <a:t>）： 删除线性表</a:t>
            </a:r>
            <a:r>
              <a:rPr lang="en-US" altLang="zh-CN" dirty="0" smtClean="0"/>
              <a:t>L</a:t>
            </a:r>
            <a:r>
              <a:rPr lang="zh-CN" altLang="zh-CN" dirty="0" smtClean="0"/>
              <a:t>的第</a:t>
            </a:r>
            <a:r>
              <a:rPr lang="en-US" altLang="zh-CN" dirty="0" err="1" smtClean="0"/>
              <a:t>i</a:t>
            </a:r>
            <a:r>
              <a:rPr lang="zh-CN" altLang="zh-CN" dirty="0" smtClean="0"/>
              <a:t>个结点，表</a:t>
            </a:r>
            <a:r>
              <a:rPr lang="en-US" altLang="zh-CN" dirty="0" smtClean="0"/>
              <a:t>L</a:t>
            </a:r>
            <a:r>
              <a:rPr lang="zh-CN" altLang="zh-CN" dirty="0" smtClean="0"/>
              <a:t>的长度减</a:t>
            </a:r>
            <a:r>
              <a:rPr lang="en-US" altLang="zh-CN" dirty="0" smtClean="0"/>
              <a:t>1</a:t>
            </a:r>
            <a:r>
              <a:rPr lang="zh-CN" altLang="zh-CN" dirty="0" smtClean="0"/>
              <a:t>。</a:t>
            </a:r>
          </a:p>
          <a:p>
            <a:pPr>
              <a:lnSpc>
                <a:spcPct val="150000"/>
              </a:lnSpc>
            </a:pPr>
            <a:r>
              <a:rPr lang="en-US" altLang="zh-CN" b="1" dirty="0" smtClean="0"/>
              <a:t>    </a:t>
            </a:r>
            <a:r>
              <a:rPr lang="zh-CN" altLang="zh-CN" b="1" dirty="0" smtClean="0">
                <a:solidFill>
                  <a:srgbClr val="C00000"/>
                </a:solidFill>
              </a:rPr>
              <a:t>对于实际问题中涉及的其它更为复杂的运算，可以用基本运算的组合来实现。</a:t>
            </a:r>
            <a:endParaRPr lang="zh-CN" altLang="zh-CN" b="1" dirty="0">
              <a:solidFill>
                <a:srgbClr val="C00000"/>
              </a:solidFill>
            </a:endParaRPr>
          </a:p>
        </p:txBody>
      </p:sp>
      <p:sp>
        <p:nvSpPr>
          <p:cNvPr id="65" name="Rectangle 4"/>
          <p:cNvSpPr>
            <a:spLocks noChangeArrowheads="1"/>
          </p:cNvSpPr>
          <p:nvPr/>
        </p:nvSpPr>
        <p:spPr bwMode="auto">
          <a:xfrm>
            <a:off x="594761" y="5445125"/>
            <a:ext cx="8320087" cy="457200"/>
          </a:xfrm>
          <a:prstGeom prst="rect">
            <a:avLst/>
          </a:prstGeom>
          <a:noFill/>
          <a:ln w="9525">
            <a:noFill/>
            <a:miter lim="800000"/>
            <a:headEnd/>
            <a:tailEnd/>
          </a:ln>
        </p:spPr>
        <p:txBody>
          <a:bodyPr wrap="none" anchor="ctr">
            <a:spAutoFit/>
          </a:bodyPr>
          <a:lstStyle/>
          <a:p>
            <a:pPr algn="l"/>
            <a:r>
              <a:rPr lang="zh-CN" altLang="en-US" b="1" dirty="0">
                <a:solidFill>
                  <a:srgbClr val="3333CC"/>
                </a:solidFill>
                <a:latin typeface="Tahoma" pitchFamily="34" charset="0"/>
              </a:rPr>
              <a:t>在</a:t>
            </a:r>
            <a:r>
              <a:rPr lang="en-US" altLang="zh-CN" b="1" dirty="0">
                <a:solidFill>
                  <a:srgbClr val="3333CC"/>
                </a:solidFill>
                <a:latin typeface="Tahoma" pitchFamily="34" charset="0"/>
              </a:rPr>
              <a:t>Java</a:t>
            </a:r>
            <a:r>
              <a:rPr lang="zh-CN" altLang="en-US" b="1" dirty="0">
                <a:solidFill>
                  <a:srgbClr val="3333CC"/>
                </a:solidFill>
                <a:latin typeface="Tahoma" pitchFamily="34" charset="0"/>
              </a:rPr>
              <a:t>中，可以用接口或抽象类来定义线性表的操作集合。 </a:t>
            </a: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57947"/>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2.2.2 </a:t>
            </a:r>
            <a:r>
              <a:rPr lang="zh-CN" altLang="en-US" sz="2400" b="1" dirty="0" smtClean="0">
                <a:solidFill>
                  <a:schemeClr val="bg1"/>
                </a:solidFill>
                <a:latin typeface="微软雅黑" panose="020B0503020204020204" pitchFamily="34" charset="-122"/>
                <a:ea typeface="微软雅黑" panose="020B0503020204020204" pitchFamily="34" charset="-122"/>
              </a:rPr>
              <a:t>线性表</a:t>
            </a:r>
            <a:r>
              <a:rPr lang="zh-CN" altLang="en-US" sz="2400" b="1" dirty="0" smtClean="0">
                <a:solidFill>
                  <a:schemeClr val="bg1"/>
                </a:solidFill>
                <a:latin typeface="微软雅黑" panose="020B0503020204020204" pitchFamily="34" charset="-122"/>
                <a:ea typeface="微软雅黑" panose="020B0503020204020204" pitchFamily="34" charset="-122"/>
              </a:rPr>
              <a:t>的基本运算</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6" name="Rectangle 3"/>
          <p:cNvSpPr txBox="1">
            <a:spLocks noChangeArrowheads="1"/>
          </p:cNvSpPr>
          <p:nvPr/>
        </p:nvSpPr>
        <p:spPr>
          <a:xfrm>
            <a:off x="323850" y="1043472"/>
            <a:ext cx="8223802" cy="2634008"/>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
                <a:srgbClr val="FF7C80"/>
              </a:buClr>
              <a:buSzPct val="50000"/>
              <a:buFont typeface="Wingdings" pitchFamily="2" charset="2"/>
              <a:buNone/>
              <a:tabLst/>
              <a:defRPr/>
            </a:pPr>
            <a:endParaRPr kumimoji="0" lang="zh-CN" altLang="en-US" sz="2800" b="1" i="0" u="none" strike="noStrike" kern="1200" cap="none" spc="0" normalizeH="0" baseline="0" noProof="0" dirty="0" smtClean="0">
              <a:ln>
                <a:noFill/>
              </a:ln>
              <a:solidFill>
                <a:srgbClr val="000066"/>
              </a:solidFill>
              <a:effectLst/>
              <a:uLnTx/>
              <a:uFillTx/>
              <a:latin typeface="+mn-lt"/>
              <a:ea typeface="楷体_GB2312" pitchFamily="49" charset="-122"/>
              <a:cs typeface="+mn-cs"/>
            </a:endParaRPr>
          </a:p>
          <a:p>
            <a:pPr marL="171450" marR="0" lvl="0" indent="-171450" algn="l" defTabSz="685800" rtl="0" eaLnBrk="1" fontAlgn="auto" latinLnBrk="0" hangingPunct="1">
              <a:lnSpc>
                <a:spcPct val="90000"/>
              </a:lnSpc>
              <a:spcBef>
                <a:spcPts val="750"/>
              </a:spcBef>
              <a:spcAft>
                <a:spcPts val="0"/>
              </a:spcAft>
              <a:buClr>
                <a:srgbClr val="FF7C80"/>
              </a:buClr>
              <a:buSzPct val="50000"/>
              <a:tabLst/>
              <a:defRPr/>
            </a:pPr>
            <a:endParaRPr kumimoji="0" lang="zh-CN" altLang="en-US" sz="2400" b="1" i="0" u="none" strike="noStrike" kern="1200" cap="none" spc="0" normalizeH="0" baseline="0" noProof="0" dirty="0" smtClean="0">
              <a:ln>
                <a:noFill/>
              </a:ln>
              <a:solidFill>
                <a:srgbClr val="6D1A80"/>
              </a:solidFill>
              <a:effectLst/>
              <a:uLnTx/>
              <a:uFillTx/>
              <a:latin typeface="楷体_GB2312" pitchFamily="49" charset="-122"/>
              <a:ea typeface="楷体_GB2312" pitchFamily="49" charset="-122"/>
              <a:cs typeface="+mn-cs"/>
            </a:endParaRPr>
          </a:p>
        </p:txBody>
      </p:sp>
      <p:sp>
        <p:nvSpPr>
          <p:cNvPr id="100" name="矩形 99"/>
          <p:cNvSpPr/>
          <p:nvPr/>
        </p:nvSpPr>
        <p:spPr>
          <a:xfrm>
            <a:off x="417444" y="1082791"/>
            <a:ext cx="8398564" cy="646331"/>
          </a:xfrm>
          <a:prstGeom prst="rect">
            <a:avLst/>
          </a:prstGeom>
        </p:spPr>
        <p:txBody>
          <a:bodyPr wrap="square">
            <a:spAutoFit/>
          </a:bodyPr>
          <a:lstStyle/>
          <a:p>
            <a:r>
              <a:rPr lang="zh-CN" altLang="zh-CN" dirty="0" smtClean="0"/>
              <a:t>【例</a:t>
            </a:r>
            <a:r>
              <a:rPr lang="en-US" altLang="zh-CN" dirty="0" smtClean="0"/>
              <a:t>2.4</a:t>
            </a:r>
            <a:r>
              <a:rPr lang="zh-CN" altLang="zh-CN" dirty="0" smtClean="0"/>
              <a:t>】写出两个集合的归并算法。</a:t>
            </a:r>
            <a:endParaRPr lang="en-US" altLang="zh-CN" dirty="0" smtClean="0"/>
          </a:p>
          <a:p>
            <a:endParaRPr lang="zh-CN" altLang="zh-CN" dirty="0"/>
          </a:p>
        </p:txBody>
      </p:sp>
      <p:sp>
        <p:nvSpPr>
          <p:cNvPr id="4097" name="Rectangle 1"/>
          <p:cNvSpPr>
            <a:spLocks noChangeArrowheads="1"/>
          </p:cNvSpPr>
          <p:nvPr/>
        </p:nvSpPr>
        <p:spPr bwMode="auto">
          <a:xfrm>
            <a:off x="516836" y="1518349"/>
            <a:ext cx="7921488"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lang="en-US" altLang="zh-CN" dirty="0" smtClean="0"/>
              <a:t>   </a:t>
            </a:r>
            <a:r>
              <a:rPr lang="zh-CN" altLang="zh-CN" dirty="0" smtClean="0"/>
              <a:t>分析：设两个集合</a:t>
            </a:r>
            <a:r>
              <a:rPr lang="en-US" altLang="zh-CN" dirty="0" smtClean="0"/>
              <a:t>A</a:t>
            </a:r>
            <a:r>
              <a:rPr lang="zh-CN" altLang="en-US" dirty="0" smtClean="0"/>
              <a:t>和</a:t>
            </a:r>
            <a:r>
              <a:rPr lang="en-US" altLang="zh-CN" dirty="0" smtClean="0"/>
              <a:t>B</a:t>
            </a:r>
            <a:r>
              <a:rPr lang="zh-CN" altLang="en-US" dirty="0" smtClean="0"/>
              <a:t>分别由两个线性表</a:t>
            </a:r>
            <a:r>
              <a:rPr lang="en-US" altLang="zh-CN" dirty="0" smtClean="0"/>
              <a:t>LA</a:t>
            </a:r>
            <a:r>
              <a:rPr lang="zh-CN" altLang="en-US" dirty="0" smtClean="0"/>
              <a:t>和</a:t>
            </a:r>
            <a:r>
              <a:rPr lang="en-US" altLang="zh-CN" dirty="0" smtClean="0"/>
              <a:t>LB</a:t>
            </a:r>
            <a:r>
              <a:rPr lang="zh-CN" altLang="en-US" dirty="0" smtClean="0"/>
              <a:t>表示，要求将</a:t>
            </a:r>
            <a:r>
              <a:rPr lang="en-US" altLang="zh-CN" dirty="0" smtClean="0"/>
              <a:t>LB</a:t>
            </a:r>
            <a:r>
              <a:rPr lang="zh-CN" altLang="en-US" dirty="0" smtClean="0"/>
              <a:t>中存在但在</a:t>
            </a:r>
            <a:r>
              <a:rPr lang="en-US" altLang="zh-CN" dirty="0" smtClean="0"/>
              <a:t>LA</a:t>
            </a:r>
            <a:r>
              <a:rPr lang="zh-CN" altLang="en-US" dirty="0" smtClean="0"/>
              <a:t>中不存在的数据元素插入到表</a:t>
            </a:r>
            <a:r>
              <a:rPr lang="en-US" altLang="zh-CN" dirty="0" smtClean="0"/>
              <a:t>LA</a:t>
            </a:r>
            <a:r>
              <a:rPr lang="zh-CN" altLang="en-US" dirty="0" smtClean="0"/>
              <a:t>中。</a:t>
            </a:r>
          </a:p>
          <a:p>
            <a:pPr marL="0" marR="0" lvl="0" indent="269875" algn="l" defTabSz="914400" rtl="0" eaLnBrk="0" fontAlgn="base" latinLnBrk="0" hangingPunct="0">
              <a:lnSpc>
                <a:spcPct val="100000"/>
              </a:lnSpc>
              <a:spcBef>
                <a:spcPct val="0"/>
              </a:spcBef>
              <a:spcAft>
                <a:spcPct val="0"/>
              </a:spcAft>
              <a:buClrTx/>
              <a:buSzTx/>
              <a:buFontTx/>
              <a:buNone/>
              <a:tabLst/>
            </a:pPr>
            <a:r>
              <a:rPr lang="zh-CN" altLang="en-US" dirty="0" smtClean="0"/>
              <a:t>算法思想：</a:t>
            </a:r>
          </a:p>
          <a:p>
            <a:pPr marL="0" marR="0" lvl="0" indent="269875" algn="l" defTabSz="914400" rtl="0" eaLnBrk="0" fontAlgn="base" latinLnBrk="0" hangingPunct="0">
              <a:lnSpc>
                <a:spcPct val="100000"/>
              </a:lnSpc>
              <a:spcBef>
                <a:spcPct val="0"/>
              </a:spcBef>
              <a:spcAft>
                <a:spcPct val="0"/>
              </a:spcAft>
              <a:buClrTx/>
              <a:buSzTx/>
              <a:buFontTx/>
              <a:buNone/>
              <a:tabLst/>
            </a:pPr>
            <a:r>
              <a:rPr lang="zh-CN" altLang="en-US" dirty="0" smtClean="0"/>
              <a:t>（</a:t>
            </a:r>
            <a:r>
              <a:rPr lang="en-US" altLang="zh-CN" dirty="0" smtClean="0"/>
              <a:t>1</a:t>
            </a:r>
            <a:r>
              <a:rPr lang="zh-CN" altLang="en-US" dirty="0" smtClean="0"/>
              <a:t>）依次从</a:t>
            </a:r>
            <a:r>
              <a:rPr lang="en-US" altLang="zh-CN" dirty="0" smtClean="0"/>
              <a:t>LB</a:t>
            </a:r>
            <a:r>
              <a:rPr lang="zh-CN" altLang="en-US" dirty="0" smtClean="0"/>
              <a:t>中取出一个数据元素；     </a:t>
            </a:r>
            <a:r>
              <a:rPr lang="en-US" altLang="zh-CN" dirty="0" smtClean="0"/>
              <a:t>// </a:t>
            </a:r>
            <a:r>
              <a:rPr lang="zh-CN" altLang="en-US" dirty="0" smtClean="0"/>
              <a:t>使用</a:t>
            </a:r>
            <a:r>
              <a:rPr lang="en-US" altLang="zh-CN" dirty="0" err="1" smtClean="0"/>
              <a:t>getNode</a:t>
            </a:r>
            <a:r>
              <a:rPr lang="zh-CN" altLang="en-US" dirty="0" smtClean="0"/>
              <a:t>（</a:t>
            </a:r>
            <a:r>
              <a:rPr lang="en-US" altLang="zh-CN" dirty="0" smtClean="0"/>
              <a:t>L, </a:t>
            </a:r>
            <a:r>
              <a:rPr lang="en-US" altLang="zh-CN" dirty="0" err="1" smtClean="0"/>
              <a:t>i</a:t>
            </a:r>
            <a:r>
              <a:rPr lang="zh-CN" altLang="en-US" dirty="0" smtClean="0"/>
              <a:t>）</a:t>
            </a:r>
          </a:p>
          <a:p>
            <a:pPr marL="0" marR="0" lvl="0" indent="269875" algn="l" defTabSz="914400" rtl="0" eaLnBrk="0" fontAlgn="base" latinLnBrk="0" hangingPunct="0">
              <a:lnSpc>
                <a:spcPct val="100000"/>
              </a:lnSpc>
              <a:spcBef>
                <a:spcPct val="0"/>
              </a:spcBef>
              <a:spcAft>
                <a:spcPct val="0"/>
              </a:spcAft>
              <a:buClrTx/>
              <a:buSzTx/>
              <a:buFontTx/>
              <a:buNone/>
              <a:tabLst/>
            </a:pPr>
            <a:r>
              <a:rPr lang="zh-CN" altLang="en-US" dirty="0" smtClean="0"/>
              <a:t>（</a:t>
            </a:r>
            <a:r>
              <a:rPr lang="en-US" altLang="zh-CN" dirty="0" smtClean="0"/>
              <a:t>2</a:t>
            </a:r>
            <a:r>
              <a:rPr lang="zh-CN" altLang="en-US" dirty="0" smtClean="0"/>
              <a:t>）判断该数据元素在</a:t>
            </a:r>
            <a:r>
              <a:rPr lang="en-US" altLang="zh-CN" dirty="0" smtClean="0"/>
              <a:t>LA</a:t>
            </a:r>
            <a:r>
              <a:rPr lang="zh-CN" altLang="en-US" dirty="0" smtClean="0"/>
              <a:t>中是否存在；   </a:t>
            </a:r>
            <a:r>
              <a:rPr lang="en-US" altLang="zh-CN" dirty="0" smtClean="0"/>
              <a:t>// </a:t>
            </a:r>
            <a:r>
              <a:rPr lang="zh-CN" altLang="en-US" dirty="0" smtClean="0"/>
              <a:t>使用</a:t>
            </a:r>
            <a:r>
              <a:rPr lang="en-US" altLang="zh-CN" dirty="0" err="1" smtClean="0"/>
              <a:t>locateNode</a:t>
            </a:r>
            <a:r>
              <a:rPr lang="zh-CN" altLang="en-US" dirty="0" smtClean="0"/>
              <a:t>（</a:t>
            </a:r>
            <a:r>
              <a:rPr lang="en-US" altLang="zh-CN" dirty="0" smtClean="0"/>
              <a:t>L, e</a:t>
            </a:r>
            <a:r>
              <a:rPr lang="zh-CN" altLang="en-US" dirty="0" smtClean="0"/>
              <a:t>）</a:t>
            </a:r>
          </a:p>
          <a:p>
            <a:pPr marL="0" marR="0" lvl="0" indent="269875" algn="l" defTabSz="914400" rtl="0" eaLnBrk="0" fontAlgn="base" latinLnBrk="0" hangingPunct="0">
              <a:lnSpc>
                <a:spcPct val="100000"/>
              </a:lnSpc>
              <a:spcBef>
                <a:spcPct val="0"/>
              </a:spcBef>
              <a:spcAft>
                <a:spcPct val="0"/>
              </a:spcAft>
              <a:buClrTx/>
              <a:buSzTx/>
              <a:buFontTx/>
              <a:buNone/>
              <a:tabLst/>
            </a:pPr>
            <a:r>
              <a:rPr lang="zh-CN" altLang="en-US" dirty="0" smtClean="0"/>
              <a:t>（</a:t>
            </a:r>
            <a:r>
              <a:rPr lang="en-US" altLang="zh-CN" dirty="0" smtClean="0"/>
              <a:t>3</a:t>
            </a:r>
            <a:r>
              <a:rPr lang="zh-CN" altLang="en-US" dirty="0" smtClean="0"/>
              <a:t>）若不存在，则插入到</a:t>
            </a:r>
            <a:r>
              <a:rPr lang="en-US" altLang="zh-CN" dirty="0" smtClean="0"/>
              <a:t>LA</a:t>
            </a:r>
            <a:r>
              <a:rPr lang="zh-CN" altLang="en-US" dirty="0" smtClean="0"/>
              <a:t>中。         </a:t>
            </a:r>
            <a:r>
              <a:rPr lang="en-US" altLang="zh-CN" dirty="0" smtClean="0"/>
              <a:t>// </a:t>
            </a:r>
            <a:r>
              <a:rPr lang="zh-CN" altLang="en-US" dirty="0" smtClean="0"/>
              <a:t>使用</a:t>
            </a:r>
            <a:r>
              <a:rPr lang="en-US" altLang="zh-CN" dirty="0" smtClean="0"/>
              <a:t>insert</a:t>
            </a:r>
            <a:r>
              <a:rPr lang="zh-CN" altLang="en-US" dirty="0" smtClean="0"/>
              <a:t>（</a:t>
            </a:r>
            <a:r>
              <a:rPr lang="en-US" altLang="zh-CN" dirty="0" smtClean="0"/>
              <a:t>L, e</a:t>
            </a:r>
            <a:r>
              <a:rPr lang="zh-CN" altLang="en-US" dirty="0" smtClean="0"/>
              <a:t>，</a:t>
            </a:r>
            <a:r>
              <a:rPr lang="en-US" altLang="zh-CN" dirty="0" err="1" smtClean="0"/>
              <a:t>i</a:t>
            </a:r>
            <a:r>
              <a:rPr lang="zh-CN" altLang="en-US" dirty="0" smtClean="0"/>
              <a:t>）</a:t>
            </a:r>
          </a:p>
          <a:p>
            <a:pPr marL="0" marR="0" lvl="0" indent="269875" algn="l" defTabSz="914400" rtl="0" eaLnBrk="0" fontAlgn="base" latinLnBrk="0" hangingPunct="0">
              <a:lnSpc>
                <a:spcPct val="100000"/>
              </a:lnSpc>
              <a:spcBef>
                <a:spcPct val="0"/>
              </a:spcBef>
              <a:spcAft>
                <a:spcPct val="0"/>
              </a:spcAft>
              <a:buClrTx/>
              <a:buSzTx/>
              <a:buFontTx/>
              <a:buNone/>
              <a:tabLst/>
            </a:pPr>
            <a:r>
              <a:rPr lang="zh-CN" altLang="en-US" dirty="0" smtClean="0"/>
              <a:t>算法实现：  </a:t>
            </a:r>
          </a:p>
        </p:txBody>
      </p:sp>
      <p:pic>
        <p:nvPicPr>
          <p:cNvPr id="4098" name="Picture 2"/>
          <p:cNvPicPr>
            <a:picLocks noChangeAspect="1" noChangeArrowheads="1"/>
          </p:cNvPicPr>
          <p:nvPr/>
        </p:nvPicPr>
        <p:blipFill>
          <a:blip r:embed="rId3" cstate="print"/>
          <a:srcRect/>
          <a:stretch>
            <a:fillRect/>
          </a:stretch>
        </p:blipFill>
        <p:spPr bwMode="auto">
          <a:xfrm>
            <a:off x="1247155" y="3578709"/>
            <a:ext cx="7083173" cy="2106474"/>
          </a:xfrm>
          <a:prstGeom prst="rect">
            <a:avLst/>
          </a:prstGeom>
          <a:noFill/>
          <a:ln w="9525">
            <a:noFill/>
            <a:miter lim="800000"/>
            <a:headEnd/>
            <a:tailEnd/>
          </a:ln>
        </p:spPr>
      </p:pic>
      <p:sp>
        <p:nvSpPr>
          <p:cNvPr id="67" name="矩形 66"/>
          <p:cNvSpPr/>
          <p:nvPr/>
        </p:nvSpPr>
        <p:spPr>
          <a:xfrm>
            <a:off x="596347" y="5890088"/>
            <a:ext cx="7981122" cy="646331"/>
          </a:xfrm>
          <a:prstGeom prst="rect">
            <a:avLst/>
          </a:prstGeom>
        </p:spPr>
        <p:txBody>
          <a:bodyPr wrap="square">
            <a:spAutoFit/>
          </a:bodyPr>
          <a:lstStyle/>
          <a:p>
            <a:r>
              <a:rPr lang="en-US" altLang="zh-CN" dirty="0" smtClean="0"/>
              <a:t>        </a:t>
            </a:r>
            <a:r>
              <a:rPr lang="zh-CN" altLang="zh-CN" b="1" dirty="0" smtClean="0">
                <a:solidFill>
                  <a:srgbClr val="FF0000"/>
                </a:solidFill>
              </a:rPr>
              <a:t>上述归并算法是利用基本操作完成的，那么每一种基本操作如何实现？这要涉及存储结构，只有确定了存储结构才能实现基本算法。</a:t>
            </a:r>
            <a:endParaRPr lang="zh-CN" altLang="zh-CN" b="1"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38.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9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38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5449</Words>
  <Application>Microsoft Office PowerPoint</Application>
  <PresentationFormat>全屏显示(4:3)</PresentationFormat>
  <Paragraphs>499</Paragraphs>
  <Slides>47</Slides>
  <Notes>47</Notes>
  <HiddenSlides>0</HiddenSlides>
  <MMClips>0</MMClips>
  <ScaleCrop>false</ScaleCrop>
  <HeadingPairs>
    <vt:vector size="4" baseType="variant">
      <vt:variant>
        <vt:lpstr>主题</vt:lpstr>
      </vt:variant>
      <vt:variant>
        <vt:i4>4</vt:i4>
      </vt:variant>
      <vt:variant>
        <vt:lpstr>幻灯片标题</vt:lpstr>
      </vt:variant>
      <vt:variant>
        <vt:i4>47</vt:i4>
      </vt:variant>
    </vt:vector>
  </HeadingPairs>
  <TitlesOfParts>
    <vt:vector size="51" baseType="lpstr">
      <vt:lpstr>Office 主题</vt:lpstr>
      <vt:lpstr>29_Office 主题</vt:lpstr>
      <vt:lpstr>38_Office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6338.pptx</dc:title>
  <dc:creator/>
  <cp:lastModifiedBy/>
  <cp:revision>1</cp:revision>
  <dcterms:created xsi:type="dcterms:W3CDTF">2017-05-09T00:33:01Z</dcterms:created>
  <dcterms:modified xsi:type="dcterms:W3CDTF">2017-07-10T08:09:18Z</dcterms:modified>
</cp:coreProperties>
</file>