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39"/>
  </p:notesMasterIdLst>
  <p:sldIdLst>
    <p:sldId id="256" r:id="rId2"/>
    <p:sldId id="261" r:id="rId3"/>
    <p:sldId id="258" r:id="rId4"/>
    <p:sldId id="262" r:id="rId5"/>
    <p:sldId id="263" r:id="rId6"/>
    <p:sldId id="264" r:id="rId7"/>
    <p:sldId id="269" r:id="rId8"/>
    <p:sldId id="265" r:id="rId9"/>
    <p:sldId id="364" r:id="rId10"/>
    <p:sldId id="365" r:id="rId11"/>
    <p:sldId id="366" r:id="rId12"/>
    <p:sldId id="367" r:id="rId13"/>
    <p:sldId id="368" r:id="rId14"/>
    <p:sldId id="369" r:id="rId15"/>
    <p:sldId id="370" r:id="rId16"/>
    <p:sldId id="371" r:id="rId17"/>
    <p:sldId id="373" r:id="rId18"/>
    <p:sldId id="372" r:id="rId19"/>
    <p:sldId id="267" r:id="rId20"/>
    <p:sldId id="363" r:id="rId21"/>
    <p:sldId id="259" r:id="rId22"/>
    <p:sldId id="299" r:id="rId23"/>
    <p:sldId id="300" r:id="rId24"/>
    <p:sldId id="301" r:id="rId25"/>
    <p:sldId id="307" r:id="rId26"/>
    <p:sldId id="374" r:id="rId27"/>
    <p:sldId id="375" r:id="rId28"/>
    <p:sldId id="308" r:id="rId29"/>
    <p:sldId id="260" r:id="rId30"/>
    <p:sldId id="302" r:id="rId31"/>
    <p:sldId id="303" r:id="rId32"/>
    <p:sldId id="304" r:id="rId33"/>
    <p:sldId id="306" r:id="rId34"/>
    <p:sldId id="376" r:id="rId35"/>
    <p:sldId id="377" r:id="rId36"/>
    <p:sldId id="309" r:id="rId37"/>
    <p:sldId id="311" r:id="rId3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5" d="100"/>
          <a:sy n="105" d="100"/>
        </p:scale>
        <p:origin x="-14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9BD7FA3-61A5-4F5B-B43D-62C69FA66C9E}" type="datetimeFigureOut">
              <a:rPr lang="zh-CN" altLang="en-US" smtClean="0"/>
              <a:pPr/>
              <a:t>2015-12-15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3FE333A-409F-4F08-AB00-190BDDBF3B51}" type="slidenum">
              <a:rPr lang="zh-CN" altLang="en-US" smtClean="0"/>
              <a:pPr/>
              <a:t>‹#›</a:t>
            </a:fld>
            <a:endParaRPr lang="zh-CN" altLang="en-US"/>
          </a:p>
        </p:txBody>
      </p:sp>
    </p:spTree>
    <p:extLst>
      <p:ext uri="{BB962C8B-B14F-4D97-AF65-F5344CB8AC3E}">
        <p14:creationId xmlns:p14="http://schemas.microsoft.com/office/powerpoint/2010/main" val="12003980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CC2B8D1-3CFA-4EE0-93DE-B7EF3494AD40}"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CC2B8D1-3CFA-4EE0-93DE-B7EF3494AD40}"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CC2B8D1-3CFA-4EE0-93DE-B7EF3494AD40}" type="slidenum">
              <a:rPr lang="zh-CN" altLang="en-US" smtClean="0"/>
              <a:pPr/>
              <a:t>‹#›</a:t>
            </a:fld>
            <a:endParaRPr lang="zh-CN" alt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CC2B8D1-3CFA-4EE0-93DE-B7EF3494AD40}" type="slidenum">
              <a:rPr lang="zh-CN" altLang="en-US" smtClean="0"/>
              <a:pPr/>
              <a:t>‹#›</a:t>
            </a:fld>
            <a:endParaRPr lang="zh-CN" altLang="en-US"/>
          </a:p>
        </p:txBody>
      </p:sp>
      <p:sp>
        <p:nvSpPr>
          <p:cNvPr id="7" name="Title 6"/>
          <p:cNvSpPr>
            <a:spLocks noGrp="1"/>
          </p:cNvSpPr>
          <p:nvPr>
            <p:ph type="title"/>
          </p:nvPr>
        </p:nvSpPr>
        <p:spPr/>
        <p:txBody>
          <a:bodyPr/>
          <a:lstStyle/>
          <a:p>
            <a:r>
              <a:rPr lang="zh-CN" altLang="en-US" smtClean="0"/>
              <a:t>单击此处编辑母版标题样式</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CC2B8D1-3CFA-4EE0-93DE-B7EF3494AD40}"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5" name="Date Placeholder 4"/>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CC2B8D1-3CFA-4EE0-93DE-B7EF3494AD40}" type="slidenum">
              <a:rPr lang="zh-CN" altLang="en-US" smtClean="0"/>
              <a:pPr/>
              <a:t>‹#›</a:t>
            </a:fld>
            <a:endParaRPr lang="zh-CN" altLang="en-US"/>
          </a:p>
        </p:txBody>
      </p:sp>
      <p:sp>
        <p:nvSpPr>
          <p:cNvPr id="9" name="Content Placeholder 8"/>
          <p:cNvSpPr>
            <a:spLocks noGrp="1"/>
          </p:cNvSpPr>
          <p:nvPr>
            <p:ph sz="quarter" idx="13"/>
          </p:nvPr>
        </p:nvSpPr>
        <p:spPr>
          <a:xfrm>
            <a:off x="676655"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CC2B8D1-3CFA-4EE0-93DE-B7EF3494AD40}"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CC2B8D1-3CFA-4EE0-93DE-B7EF3494AD40}"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CC2B8D1-3CFA-4EE0-93DE-B7EF3494AD40}"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CC2B8D1-3CFA-4EE0-93DE-B7EF3494AD40}" type="slidenum">
              <a:rPr lang="zh-CN" altLang="en-US" smtClean="0"/>
              <a:pPr/>
              <a:t>‹#›</a:t>
            </a:fld>
            <a:endParaRPr lang="zh-CN" alt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CC2B8D1-3CFA-4EE0-93DE-B7EF3494AD40}" type="slidenum">
              <a:rPr lang="zh-CN" altLang="en-US" smtClean="0"/>
              <a:pPr/>
              <a:t>‹#›</a:t>
            </a:fld>
            <a:endParaRPr lang="zh-CN" alt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C0525F04-15BA-461C-824E-CE7B460BE8B4}" type="datetimeFigureOut">
              <a:rPr lang="zh-CN" altLang="en-US" smtClean="0"/>
              <a:pPr/>
              <a:t>2015-12-15</a:t>
            </a:fld>
            <a:endParaRPr lang="zh-CN" alt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zh-CN" altLang="en-US"/>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DCC2B8D1-3CFA-4EE0-93DE-B7EF3494AD40}" type="slidenum">
              <a:rPr lang="zh-CN" altLang="en-US" smtClean="0"/>
              <a:pPr/>
              <a:t>‹#›</a:t>
            </a:fld>
            <a:endParaRPr lang="zh-CN" alt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第四单元  管理数据库表中数据</a:t>
            </a: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552" y="796062"/>
            <a:ext cx="7056784" cy="369332"/>
          </a:xfrm>
          <a:prstGeom prst="rect">
            <a:avLst/>
          </a:prstGeom>
        </p:spPr>
        <p:txBody>
          <a:bodyPr wrap="square">
            <a:spAutoFit/>
          </a:bodyPr>
          <a:lstStyle/>
          <a:p>
            <a:r>
              <a:rPr lang="zh-CN" altLang="zh-CN" dirty="0"/>
              <a:t>【例</a:t>
            </a:r>
            <a:r>
              <a:rPr lang="en-US" altLang="zh-CN" dirty="0"/>
              <a:t>4-1</a:t>
            </a:r>
            <a:r>
              <a:rPr lang="zh-CN" altLang="zh-CN" dirty="0"/>
              <a:t>】在“专业”表中添加记录，具体数据如</a:t>
            </a:r>
            <a:r>
              <a:rPr lang="zh-CN" altLang="zh-CN" dirty="0" smtClean="0"/>
              <a:t>表所</a:t>
            </a:r>
            <a:r>
              <a:rPr lang="zh-CN" altLang="zh-CN" dirty="0"/>
              <a:t>示。</a:t>
            </a:r>
          </a:p>
        </p:txBody>
      </p:sp>
      <p:graphicFrame>
        <p:nvGraphicFramePr>
          <p:cNvPr id="3" name="表格 2"/>
          <p:cNvGraphicFramePr>
            <a:graphicFrameLocks noGrp="1"/>
          </p:cNvGraphicFramePr>
          <p:nvPr>
            <p:extLst>
              <p:ext uri="{D42A27DB-BD31-4B8C-83A1-F6EECF244321}">
                <p14:modId xmlns:p14="http://schemas.microsoft.com/office/powerpoint/2010/main" val="715571815"/>
              </p:ext>
            </p:extLst>
          </p:nvPr>
        </p:nvGraphicFramePr>
        <p:xfrm>
          <a:off x="755576" y="1168016"/>
          <a:ext cx="7704856" cy="1662166"/>
        </p:xfrm>
        <a:graphic>
          <a:graphicData uri="http://schemas.openxmlformats.org/drawingml/2006/table">
            <a:tbl>
              <a:tblPr firstRow="1" firstCol="1" bandRow="1">
                <a:tableStyleId>{5C22544A-7EE6-4342-B048-85BDC9FD1C3A}</a:tableStyleId>
              </a:tblPr>
              <a:tblGrid>
                <a:gridCol w="1512168"/>
                <a:gridCol w="1944216"/>
                <a:gridCol w="2736304"/>
                <a:gridCol w="1512168"/>
              </a:tblGrid>
              <a:tr h="429057">
                <a:tc>
                  <a:txBody>
                    <a:bodyPr/>
                    <a:lstStyle/>
                    <a:p>
                      <a:pPr indent="269875" algn="ctr">
                        <a:lnSpc>
                          <a:spcPts val="1560"/>
                        </a:lnSpc>
                        <a:spcAft>
                          <a:spcPts val="0"/>
                        </a:spcAft>
                      </a:pPr>
                      <a:r>
                        <a:rPr lang="zh-CN" sz="1800" kern="100" dirty="0">
                          <a:effectLst/>
                        </a:rPr>
                        <a:t>专业代码</a:t>
                      </a:r>
                      <a:endParaRPr lang="zh-CN" sz="1800" kern="100" dirty="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800" kern="100">
                          <a:effectLst/>
                        </a:rPr>
                        <a:t>专业名称</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800" kern="100">
                          <a:effectLst/>
                        </a:rPr>
                        <a:t>描述</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800" kern="100">
                          <a:effectLst/>
                        </a:rPr>
                        <a:t>状态</a:t>
                      </a:r>
                      <a:endParaRPr lang="zh-CN" sz="1800" kern="100">
                        <a:effectLst/>
                        <a:latin typeface="Times New Roman"/>
                        <a:ea typeface="宋体"/>
                      </a:endParaRPr>
                    </a:p>
                  </a:txBody>
                  <a:tcPr marL="68580" marR="68580" marT="0" marB="0" anchor="ctr"/>
                </a:tc>
              </a:tr>
              <a:tr h="363031">
                <a:tc>
                  <a:txBody>
                    <a:bodyPr/>
                    <a:lstStyle/>
                    <a:p>
                      <a:pPr indent="269875" algn="ctr">
                        <a:lnSpc>
                          <a:spcPts val="1560"/>
                        </a:lnSpc>
                        <a:spcAft>
                          <a:spcPts val="0"/>
                        </a:spcAft>
                      </a:pPr>
                      <a:r>
                        <a:rPr lang="en-US" sz="1800" kern="100">
                          <a:effectLst/>
                        </a:rPr>
                        <a:t>1</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800" kern="100">
                          <a:effectLst/>
                        </a:rPr>
                        <a:t>软件技术</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800" kern="100">
                          <a:effectLst/>
                        </a:rPr>
                        <a:t>软件开发相关</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1</a:t>
                      </a:r>
                      <a:endParaRPr lang="zh-CN" sz="1800" kern="100">
                        <a:effectLst/>
                        <a:latin typeface="Times New Roman"/>
                        <a:ea typeface="宋体"/>
                      </a:endParaRPr>
                    </a:p>
                  </a:txBody>
                  <a:tcPr marL="68580" marR="68580" marT="0" marB="0" anchor="ctr"/>
                </a:tc>
              </a:tr>
              <a:tr h="294014">
                <a:tc>
                  <a:txBody>
                    <a:bodyPr/>
                    <a:lstStyle/>
                    <a:p>
                      <a:pPr indent="269875" algn="ctr">
                        <a:lnSpc>
                          <a:spcPts val="1560"/>
                        </a:lnSpc>
                        <a:spcAft>
                          <a:spcPts val="0"/>
                        </a:spcAft>
                      </a:pPr>
                      <a:r>
                        <a:rPr lang="en-US" sz="1800" kern="100">
                          <a:effectLst/>
                        </a:rPr>
                        <a:t>2</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800" kern="100">
                          <a:effectLst/>
                        </a:rPr>
                        <a:t>网络技术</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800" kern="100" dirty="0">
                          <a:effectLst/>
                        </a:rPr>
                        <a:t>通信、网络安全相关</a:t>
                      </a:r>
                      <a:endParaRPr lang="zh-CN" sz="1800" kern="100" dirty="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dirty="0">
                          <a:effectLst/>
                        </a:rPr>
                        <a:t>1</a:t>
                      </a:r>
                      <a:endParaRPr lang="zh-CN" sz="1800" kern="100" dirty="0">
                        <a:effectLst/>
                        <a:latin typeface="Times New Roman"/>
                        <a:ea typeface="宋体"/>
                      </a:endParaRPr>
                    </a:p>
                  </a:txBody>
                  <a:tcPr marL="68580" marR="68580" marT="0" marB="0" anchor="ctr"/>
                </a:tc>
              </a:tr>
              <a:tr h="360040">
                <a:tc>
                  <a:txBody>
                    <a:bodyPr/>
                    <a:lstStyle/>
                    <a:p>
                      <a:pPr indent="269875" algn="ctr">
                        <a:lnSpc>
                          <a:spcPts val="1560"/>
                        </a:lnSpc>
                        <a:spcAft>
                          <a:spcPts val="0"/>
                        </a:spcAft>
                      </a:pPr>
                      <a:r>
                        <a:rPr lang="en-US" sz="1800" kern="100">
                          <a:effectLst/>
                        </a:rPr>
                        <a:t>3</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800" kern="100" dirty="0">
                          <a:effectLst/>
                        </a:rPr>
                        <a:t>硬件技术</a:t>
                      </a:r>
                      <a:endParaRPr lang="zh-CN" sz="1800" kern="100" dirty="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800" kern="100">
                          <a:effectLst/>
                        </a:rPr>
                        <a:t>单片机、嵌入式相关</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1</a:t>
                      </a:r>
                      <a:endParaRPr lang="zh-CN" sz="1800" kern="100">
                        <a:effectLst/>
                        <a:latin typeface="Times New Roman"/>
                        <a:ea typeface="宋体"/>
                      </a:endParaRPr>
                    </a:p>
                  </a:txBody>
                  <a:tcPr marL="68580" marR="68580" marT="0" marB="0" anchor="ctr"/>
                </a:tc>
              </a:tr>
              <a:tr h="216024">
                <a:tc>
                  <a:txBody>
                    <a:bodyPr/>
                    <a:lstStyle/>
                    <a:p>
                      <a:pPr indent="269875" algn="ctr">
                        <a:lnSpc>
                          <a:spcPts val="1560"/>
                        </a:lnSpc>
                        <a:spcAft>
                          <a:spcPts val="0"/>
                        </a:spcAft>
                      </a:pPr>
                      <a:r>
                        <a:rPr lang="en-US" sz="1800" kern="100">
                          <a:effectLst/>
                        </a:rPr>
                        <a:t>4</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800" kern="100">
                          <a:effectLst/>
                        </a:rPr>
                        <a:t>信息管理技术</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 </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dirty="0">
                          <a:effectLst/>
                        </a:rPr>
                        <a:t>1</a:t>
                      </a:r>
                      <a:endParaRPr lang="zh-CN" sz="1800" kern="100" dirty="0">
                        <a:effectLst/>
                        <a:latin typeface="Times New Roman"/>
                        <a:ea typeface="宋体"/>
                      </a:endParaRPr>
                    </a:p>
                  </a:txBody>
                  <a:tcPr marL="68580" marR="68580" marT="0" marB="0" anchor="ctr"/>
                </a:tc>
              </a:tr>
            </a:tbl>
          </a:graphicData>
        </a:graphic>
      </p:graphicFrame>
      <p:graphicFrame>
        <p:nvGraphicFramePr>
          <p:cNvPr id="4" name="表格 3"/>
          <p:cNvGraphicFramePr>
            <a:graphicFrameLocks noGrp="1"/>
          </p:cNvGraphicFramePr>
          <p:nvPr>
            <p:extLst>
              <p:ext uri="{D42A27DB-BD31-4B8C-83A1-F6EECF244321}">
                <p14:modId xmlns:p14="http://schemas.microsoft.com/office/powerpoint/2010/main" val="673197999"/>
              </p:ext>
            </p:extLst>
          </p:nvPr>
        </p:nvGraphicFramePr>
        <p:xfrm>
          <a:off x="251521" y="3140968"/>
          <a:ext cx="5256584" cy="2873795"/>
        </p:xfrm>
        <a:graphic>
          <a:graphicData uri="http://schemas.openxmlformats.org/drawingml/2006/table">
            <a:tbl>
              <a:tblPr>
                <a:tableStyleId>{5C22544A-7EE6-4342-B048-85BDC9FD1C3A}</a:tableStyleId>
              </a:tblPr>
              <a:tblGrid>
                <a:gridCol w="5256584"/>
              </a:tblGrid>
              <a:tr h="2873795">
                <a:tc>
                  <a:txBody>
                    <a:bodyPr/>
                    <a:lstStyle/>
                    <a:p>
                      <a:pPr indent="269875" algn="just">
                        <a:lnSpc>
                          <a:spcPts val="1560"/>
                        </a:lnSpc>
                        <a:spcAft>
                          <a:spcPts val="0"/>
                        </a:spcAft>
                      </a:pPr>
                      <a:r>
                        <a:rPr lang="en-US" sz="1800" kern="100" dirty="0">
                          <a:effectLst/>
                        </a:rPr>
                        <a:t>INSERT INTO </a:t>
                      </a:r>
                      <a:r>
                        <a:rPr lang="zh-CN" sz="1800" kern="100" dirty="0" smtClean="0">
                          <a:effectLst/>
                        </a:rPr>
                        <a:t>专业</a:t>
                      </a:r>
                    </a:p>
                    <a:p>
                      <a:pPr indent="269875" algn="just">
                        <a:lnSpc>
                          <a:spcPts val="1560"/>
                        </a:lnSpc>
                        <a:spcAft>
                          <a:spcPts val="0"/>
                        </a:spcAft>
                      </a:pPr>
                      <a:r>
                        <a:rPr lang="en-US" sz="1800" kern="100" dirty="0" smtClean="0">
                          <a:effectLst/>
                        </a:rPr>
                        <a:t>VALUES(1,'</a:t>
                      </a:r>
                      <a:r>
                        <a:rPr lang="zh-CN" sz="1800" kern="100" dirty="0" smtClean="0">
                          <a:effectLst/>
                        </a:rPr>
                        <a:t>软件技术</a:t>
                      </a:r>
                      <a:r>
                        <a:rPr lang="en-US" sz="1800" kern="100" dirty="0" smtClean="0">
                          <a:effectLst/>
                        </a:rPr>
                        <a:t>','</a:t>
                      </a:r>
                      <a:r>
                        <a:rPr lang="zh-CN" sz="1800" kern="100" dirty="0" smtClean="0">
                          <a:effectLst/>
                        </a:rPr>
                        <a:t>软件开发相关</a:t>
                      </a:r>
                      <a:r>
                        <a:rPr lang="en-US" sz="1800" kern="100" dirty="0" smtClean="0">
                          <a:effectLst/>
                        </a:rPr>
                        <a:t>','1')</a:t>
                      </a:r>
                      <a:endParaRPr lang="zh-CN" sz="1800" kern="100" dirty="0" smtClean="0">
                        <a:effectLst/>
                      </a:endParaRPr>
                    </a:p>
                    <a:p>
                      <a:pPr indent="269875" algn="just">
                        <a:lnSpc>
                          <a:spcPts val="1560"/>
                        </a:lnSpc>
                        <a:spcAft>
                          <a:spcPts val="0"/>
                        </a:spcAft>
                      </a:pPr>
                      <a:r>
                        <a:rPr lang="en-US" sz="1800" kern="100" dirty="0">
                          <a:effectLst/>
                        </a:rPr>
                        <a:t> </a:t>
                      </a:r>
                      <a:endParaRPr lang="en-US" sz="1800" kern="100" dirty="0" smtClean="0">
                        <a:effectLst/>
                      </a:endParaRPr>
                    </a:p>
                    <a:p>
                      <a:pPr indent="269875" algn="just">
                        <a:lnSpc>
                          <a:spcPts val="1560"/>
                        </a:lnSpc>
                        <a:spcAft>
                          <a:spcPts val="0"/>
                        </a:spcAft>
                      </a:pPr>
                      <a:r>
                        <a:rPr lang="en-US" sz="1800" kern="100" dirty="0" smtClean="0">
                          <a:effectLst/>
                        </a:rPr>
                        <a:t>INSERT </a:t>
                      </a:r>
                      <a:r>
                        <a:rPr lang="en-US" sz="1800" kern="100" dirty="0">
                          <a:effectLst/>
                        </a:rPr>
                        <a:t>INTO </a:t>
                      </a:r>
                      <a:r>
                        <a:rPr lang="zh-CN" sz="1800" kern="100" dirty="0">
                          <a:effectLst/>
                        </a:rPr>
                        <a:t>专业</a:t>
                      </a:r>
                      <a:r>
                        <a:rPr lang="en-US" sz="1800" kern="100" dirty="0">
                          <a:effectLst/>
                        </a:rPr>
                        <a:t>(</a:t>
                      </a:r>
                      <a:r>
                        <a:rPr lang="zh-CN" sz="1800" kern="100" dirty="0">
                          <a:effectLst/>
                        </a:rPr>
                        <a:t>专业代码</a:t>
                      </a:r>
                      <a:r>
                        <a:rPr lang="en-US" sz="1800" kern="100" dirty="0">
                          <a:effectLst/>
                        </a:rPr>
                        <a:t>,</a:t>
                      </a:r>
                      <a:r>
                        <a:rPr lang="zh-CN" sz="1800" kern="100" dirty="0">
                          <a:effectLst/>
                        </a:rPr>
                        <a:t>专业名称</a:t>
                      </a:r>
                      <a:r>
                        <a:rPr lang="en-US" sz="1800" kern="100" dirty="0">
                          <a:effectLst/>
                        </a:rPr>
                        <a:t>,</a:t>
                      </a:r>
                      <a:r>
                        <a:rPr lang="zh-CN" sz="1800" kern="100" dirty="0">
                          <a:effectLst/>
                        </a:rPr>
                        <a:t>描述</a:t>
                      </a:r>
                      <a:r>
                        <a:rPr lang="en-US" sz="1800" kern="100" dirty="0">
                          <a:effectLst/>
                        </a:rPr>
                        <a:t>,</a:t>
                      </a:r>
                      <a:r>
                        <a:rPr lang="zh-CN" sz="1800" kern="100" dirty="0">
                          <a:effectLst/>
                        </a:rPr>
                        <a:t>状态</a:t>
                      </a:r>
                      <a:r>
                        <a:rPr lang="en-US" sz="1800" kern="100" dirty="0">
                          <a:effectLst/>
                        </a:rPr>
                        <a:t>)</a:t>
                      </a:r>
                      <a:endParaRPr lang="zh-CN" sz="1800" kern="100" dirty="0">
                        <a:effectLst/>
                      </a:endParaRPr>
                    </a:p>
                    <a:p>
                      <a:pPr indent="269875" algn="just">
                        <a:lnSpc>
                          <a:spcPts val="1560"/>
                        </a:lnSpc>
                        <a:spcAft>
                          <a:spcPts val="0"/>
                        </a:spcAft>
                      </a:pPr>
                      <a:r>
                        <a:rPr lang="en-US" sz="1800" kern="100" dirty="0">
                          <a:effectLst/>
                        </a:rPr>
                        <a:t>VALUES(2,'</a:t>
                      </a:r>
                      <a:r>
                        <a:rPr lang="zh-CN" sz="1800" kern="100" dirty="0">
                          <a:effectLst/>
                        </a:rPr>
                        <a:t>网络技术</a:t>
                      </a:r>
                      <a:r>
                        <a:rPr lang="en-US" sz="1800" kern="100" dirty="0">
                          <a:effectLst/>
                        </a:rPr>
                        <a:t>','</a:t>
                      </a:r>
                      <a:r>
                        <a:rPr lang="zh-CN" sz="1800" kern="100" dirty="0">
                          <a:effectLst/>
                        </a:rPr>
                        <a:t>通信、网络安全相关</a:t>
                      </a:r>
                      <a:r>
                        <a:rPr lang="en-US" sz="1800" kern="100" dirty="0">
                          <a:effectLst/>
                        </a:rPr>
                        <a:t>','1')</a:t>
                      </a:r>
                      <a:endParaRPr lang="zh-CN" sz="1800" kern="100" dirty="0">
                        <a:effectLst/>
                      </a:endParaRPr>
                    </a:p>
                    <a:p>
                      <a:pPr indent="269875" algn="just">
                        <a:lnSpc>
                          <a:spcPts val="1560"/>
                        </a:lnSpc>
                        <a:spcAft>
                          <a:spcPts val="0"/>
                        </a:spcAft>
                      </a:pPr>
                      <a:r>
                        <a:rPr lang="en-US" sz="1800" kern="100" dirty="0">
                          <a:effectLst/>
                        </a:rPr>
                        <a:t> </a:t>
                      </a:r>
                      <a:endParaRPr lang="zh-CN" sz="1800" kern="100" dirty="0">
                        <a:effectLst/>
                      </a:endParaRPr>
                    </a:p>
                    <a:p>
                      <a:pPr indent="269875" algn="just">
                        <a:lnSpc>
                          <a:spcPts val="1560"/>
                        </a:lnSpc>
                        <a:spcAft>
                          <a:spcPts val="0"/>
                        </a:spcAft>
                      </a:pPr>
                      <a:r>
                        <a:rPr lang="en-US" sz="1800" kern="100" dirty="0">
                          <a:effectLst/>
                        </a:rPr>
                        <a:t>INSERT INTO </a:t>
                      </a:r>
                      <a:r>
                        <a:rPr lang="zh-CN" sz="1800" kern="100" dirty="0">
                          <a:effectLst/>
                        </a:rPr>
                        <a:t>专业</a:t>
                      </a:r>
                      <a:r>
                        <a:rPr lang="en-US" sz="1800" kern="100" dirty="0">
                          <a:effectLst/>
                        </a:rPr>
                        <a:t>(</a:t>
                      </a:r>
                      <a:r>
                        <a:rPr lang="zh-CN" sz="1800" kern="100" dirty="0">
                          <a:effectLst/>
                        </a:rPr>
                        <a:t>专业名称</a:t>
                      </a:r>
                      <a:r>
                        <a:rPr lang="en-US" sz="1800" kern="100" dirty="0">
                          <a:effectLst/>
                        </a:rPr>
                        <a:t>,</a:t>
                      </a:r>
                      <a:r>
                        <a:rPr lang="zh-CN" sz="1800" kern="100" dirty="0">
                          <a:effectLst/>
                        </a:rPr>
                        <a:t>描述</a:t>
                      </a:r>
                      <a:r>
                        <a:rPr lang="en-US" sz="1800" kern="100" dirty="0">
                          <a:effectLst/>
                        </a:rPr>
                        <a:t>,</a:t>
                      </a:r>
                      <a:r>
                        <a:rPr lang="zh-CN" sz="1800" kern="100" dirty="0">
                          <a:effectLst/>
                        </a:rPr>
                        <a:t>专业代码</a:t>
                      </a:r>
                      <a:r>
                        <a:rPr lang="en-US" sz="1800" kern="100" dirty="0">
                          <a:effectLst/>
                        </a:rPr>
                        <a:t>,</a:t>
                      </a:r>
                      <a:r>
                        <a:rPr lang="zh-CN" sz="1800" kern="100" dirty="0">
                          <a:effectLst/>
                        </a:rPr>
                        <a:t>状态</a:t>
                      </a:r>
                      <a:r>
                        <a:rPr lang="en-US" sz="1800" kern="100" dirty="0">
                          <a:effectLst/>
                        </a:rPr>
                        <a:t>)</a:t>
                      </a:r>
                      <a:endParaRPr lang="zh-CN" sz="1800" kern="100" dirty="0">
                        <a:effectLst/>
                      </a:endParaRPr>
                    </a:p>
                    <a:p>
                      <a:pPr indent="269875" algn="just">
                        <a:lnSpc>
                          <a:spcPts val="1560"/>
                        </a:lnSpc>
                        <a:spcAft>
                          <a:spcPts val="0"/>
                        </a:spcAft>
                      </a:pPr>
                      <a:r>
                        <a:rPr lang="en-US" sz="1800" kern="100" dirty="0">
                          <a:effectLst/>
                        </a:rPr>
                        <a:t>VALUES('</a:t>
                      </a:r>
                      <a:r>
                        <a:rPr lang="zh-CN" sz="1800" kern="100" dirty="0">
                          <a:effectLst/>
                        </a:rPr>
                        <a:t>硬件技术</a:t>
                      </a:r>
                      <a:r>
                        <a:rPr lang="en-US" sz="1800" kern="100" dirty="0">
                          <a:effectLst/>
                        </a:rPr>
                        <a:t>','</a:t>
                      </a:r>
                      <a:r>
                        <a:rPr lang="zh-CN" sz="1800" kern="100" dirty="0">
                          <a:effectLst/>
                        </a:rPr>
                        <a:t>单片机、嵌入式相关</a:t>
                      </a:r>
                      <a:r>
                        <a:rPr lang="en-US" sz="1800" kern="100" dirty="0">
                          <a:effectLst/>
                        </a:rPr>
                        <a:t>',3,'1')</a:t>
                      </a:r>
                      <a:endParaRPr lang="zh-CN" sz="1800" kern="100" dirty="0">
                        <a:effectLst/>
                      </a:endParaRPr>
                    </a:p>
                    <a:p>
                      <a:pPr indent="269875" algn="just">
                        <a:lnSpc>
                          <a:spcPts val="1560"/>
                        </a:lnSpc>
                        <a:spcAft>
                          <a:spcPts val="0"/>
                        </a:spcAft>
                      </a:pPr>
                      <a:r>
                        <a:rPr lang="en-US" sz="1800" kern="100" dirty="0">
                          <a:effectLst/>
                        </a:rPr>
                        <a:t> </a:t>
                      </a:r>
                      <a:endParaRPr lang="zh-CN" sz="1800" kern="100" dirty="0">
                        <a:effectLst/>
                      </a:endParaRPr>
                    </a:p>
                    <a:p>
                      <a:pPr indent="269875" algn="just">
                        <a:lnSpc>
                          <a:spcPts val="1560"/>
                        </a:lnSpc>
                        <a:spcAft>
                          <a:spcPts val="0"/>
                        </a:spcAft>
                      </a:pPr>
                      <a:r>
                        <a:rPr lang="en-US" sz="1800" kern="100" dirty="0">
                          <a:effectLst/>
                        </a:rPr>
                        <a:t>INSERT INTO </a:t>
                      </a:r>
                      <a:r>
                        <a:rPr lang="zh-CN" sz="1800" kern="100" dirty="0">
                          <a:effectLst/>
                        </a:rPr>
                        <a:t>专业</a:t>
                      </a:r>
                      <a:r>
                        <a:rPr lang="en-US" sz="1800" kern="100" dirty="0">
                          <a:effectLst/>
                        </a:rPr>
                        <a:t>(</a:t>
                      </a:r>
                      <a:r>
                        <a:rPr lang="zh-CN" sz="1800" kern="100" dirty="0">
                          <a:effectLst/>
                        </a:rPr>
                        <a:t>专业名称</a:t>
                      </a:r>
                      <a:r>
                        <a:rPr lang="en-US" sz="1800" kern="100" dirty="0">
                          <a:effectLst/>
                        </a:rPr>
                        <a:t>,</a:t>
                      </a:r>
                      <a:r>
                        <a:rPr lang="zh-CN" sz="1800" kern="100" dirty="0">
                          <a:effectLst/>
                        </a:rPr>
                        <a:t>专业代码</a:t>
                      </a:r>
                      <a:r>
                        <a:rPr lang="en-US" sz="1800" kern="100" dirty="0">
                          <a:effectLst/>
                        </a:rPr>
                        <a:t>,</a:t>
                      </a:r>
                      <a:r>
                        <a:rPr lang="zh-CN" sz="1800" kern="100" dirty="0">
                          <a:effectLst/>
                        </a:rPr>
                        <a:t>状态</a:t>
                      </a:r>
                      <a:r>
                        <a:rPr lang="en-US" sz="1800" kern="100" dirty="0">
                          <a:effectLst/>
                        </a:rPr>
                        <a:t>)</a:t>
                      </a:r>
                      <a:endParaRPr lang="zh-CN" sz="1800" kern="100" dirty="0">
                        <a:effectLst/>
                      </a:endParaRPr>
                    </a:p>
                    <a:p>
                      <a:pPr indent="269875" algn="just">
                        <a:lnSpc>
                          <a:spcPts val="1560"/>
                        </a:lnSpc>
                        <a:spcAft>
                          <a:spcPts val="0"/>
                        </a:spcAft>
                      </a:pPr>
                      <a:r>
                        <a:rPr lang="en-US" sz="1800" kern="100" dirty="0">
                          <a:effectLst/>
                        </a:rPr>
                        <a:t>VALUES('</a:t>
                      </a:r>
                      <a:r>
                        <a:rPr lang="zh-CN" sz="1800" kern="100" dirty="0">
                          <a:effectLst/>
                        </a:rPr>
                        <a:t>信息管理技术</a:t>
                      </a:r>
                      <a:r>
                        <a:rPr lang="en-US" sz="1800" kern="100" dirty="0">
                          <a:effectLst/>
                        </a:rPr>
                        <a:t>',4,'1')</a:t>
                      </a:r>
                      <a:endParaRPr lang="zh-CN" sz="1800" kern="100" dirty="0">
                        <a:effectLst/>
                        <a:latin typeface="Times New Roman"/>
                        <a:ea typeface="宋体"/>
                      </a:endParaRPr>
                    </a:p>
                  </a:txBody>
                  <a:tcPr marL="68580" marR="68580" marT="0" marB="0"/>
                </a:tc>
              </a:tr>
            </a:tbl>
          </a:graphicData>
        </a:graphic>
      </p:graphicFrame>
      <p:sp>
        <p:nvSpPr>
          <p:cNvPr id="6" name="矩形 5"/>
          <p:cNvSpPr/>
          <p:nvPr/>
        </p:nvSpPr>
        <p:spPr>
          <a:xfrm>
            <a:off x="5508104" y="2862905"/>
            <a:ext cx="3528393" cy="4031873"/>
          </a:xfrm>
          <a:prstGeom prst="rect">
            <a:avLst/>
          </a:prstGeom>
        </p:spPr>
        <p:txBody>
          <a:bodyPr wrap="square">
            <a:spAutoFit/>
          </a:bodyPr>
          <a:lstStyle/>
          <a:p>
            <a:r>
              <a:rPr lang="zh-CN" altLang="zh-CN" sz="1600" dirty="0"/>
              <a:t>说明：</a:t>
            </a:r>
          </a:p>
          <a:p>
            <a:pPr marL="285750" lvl="0" indent="-285750">
              <a:buFont typeface="Wingdings" pitchFamily="2" charset="2"/>
              <a:buChar char="l"/>
            </a:pPr>
            <a:r>
              <a:rPr lang="zh-CN" altLang="zh-CN" sz="1600" dirty="0"/>
              <a:t>专业代码为“</a:t>
            </a:r>
            <a:r>
              <a:rPr lang="en-US" altLang="zh-CN" sz="1600" dirty="0"/>
              <a:t>1</a:t>
            </a:r>
            <a:r>
              <a:rPr lang="zh-CN" altLang="zh-CN" sz="1600" dirty="0"/>
              <a:t>”的记录的添加省略了“列名的列表”参数，</a:t>
            </a:r>
            <a:r>
              <a:rPr lang="en-US" altLang="zh-CN" sz="1600" dirty="0"/>
              <a:t>VALUES</a:t>
            </a:r>
            <a:r>
              <a:rPr lang="zh-CN" altLang="zh-CN" sz="1600" dirty="0"/>
              <a:t>值的顺序和表中字段的顺序一致；</a:t>
            </a:r>
          </a:p>
          <a:p>
            <a:pPr marL="285750" lvl="0" indent="-285750">
              <a:buFont typeface="Wingdings" pitchFamily="2" charset="2"/>
              <a:buChar char="l"/>
            </a:pPr>
            <a:r>
              <a:rPr lang="zh-CN" altLang="zh-CN" sz="1600" dirty="0"/>
              <a:t>专业代码为“</a:t>
            </a:r>
            <a:r>
              <a:rPr lang="en-US" altLang="zh-CN" sz="1600" dirty="0"/>
              <a:t>2</a:t>
            </a:r>
            <a:r>
              <a:rPr lang="zh-CN" altLang="zh-CN" sz="1600" dirty="0"/>
              <a:t>”和“</a:t>
            </a:r>
            <a:r>
              <a:rPr lang="en-US" altLang="zh-CN" sz="1600" dirty="0"/>
              <a:t>3</a:t>
            </a:r>
            <a:r>
              <a:rPr lang="zh-CN" altLang="zh-CN" sz="1600" dirty="0"/>
              <a:t>”的记录的添加指定了“列名的列表”参数，</a:t>
            </a:r>
            <a:r>
              <a:rPr lang="en-US" altLang="zh-CN" sz="1600" dirty="0"/>
              <a:t>VALUES</a:t>
            </a:r>
            <a:r>
              <a:rPr lang="zh-CN" altLang="zh-CN" sz="1600" dirty="0"/>
              <a:t>值的顺序和指定的“列名的列表”参数的顺序一致；</a:t>
            </a:r>
          </a:p>
          <a:p>
            <a:pPr marL="285750" indent="-285750">
              <a:buFont typeface="Wingdings" pitchFamily="2" charset="2"/>
              <a:buChar char="l"/>
            </a:pPr>
            <a:r>
              <a:rPr lang="zh-CN" altLang="zh-CN" sz="1600" dirty="0"/>
              <a:t>专业代码为“</a:t>
            </a:r>
            <a:r>
              <a:rPr lang="en-US" altLang="zh-CN" sz="1600" dirty="0"/>
              <a:t>4</a:t>
            </a:r>
            <a:r>
              <a:rPr lang="zh-CN" altLang="zh-CN" sz="1600" dirty="0"/>
              <a:t>”的记录的添加，“描述”字段为空，在“列名的列表”参数中不指定“描述”字段，</a:t>
            </a:r>
            <a:r>
              <a:rPr lang="en-US" altLang="zh-CN" sz="1600" dirty="0"/>
              <a:t>VALUES</a:t>
            </a:r>
            <a:r>
              <a:rPr lang="zh-CN" altLang="zh-CN" sz="1600" dirty="0"/>
              <a:t>值中也没有此字段对应的值，</a:t>
            </a:r>
            <a:r>
              <a:rPr lang="en-US" altLang="zh-CN" sz="1600" dirty="0"/>
              <a:t>VALUES</a:t>
            </a:r>
            <a:r>
              <a:rPr lang="zh-CN" altLang="zh-CN" sz="1600" dirty="0"/>
              <a:t>值中的个数、顺序和数据类型与“列名的列表”参数一致。</a:t>
            </a:r>
            <a:endParaRPr lang="zh-CN" altLang="en-US" sz="1600" dirty="0"/>
          </a:p>
        </p:txBody>
      </p:sp>
    </p:spTree>
    <p:extLst>
      <p:ext uri="{BB962C8B-B14F-4D97-AF65-F5344CB8AC3E}">
        <p14:creationId xmlns:p14="http://schemas.microsoft.com/office/powerpoint/2010/main" val="561199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980728"/>
            <a:ext cx="8208912" cy="369332"/>
          </a:xfrm>
          <a:prstGeom prst="rect">
            <a:avLst/>
          </a:prstGeom>
        </p:spPr>
        <p:txBody>
          <a:bodyPr wrap="square">
            <a:spAutoFit/>
          </a:bodyPr>
          <a:lstStyle/>
          <a:p>
            <a:r>
              <a:rPr lang="zh-CN" altLang="zh-CN" dirty="0"/>
              <a:t>【例</a:t>
            </a:r>
            <a:r>
              <a:rPr lang="en-US" altLang="zh-CN" dirty="0"/>
              <a:t>4-2</a:t>
            </a:r>
            <a:r>
              <a:rPr lang="zh-CN" altLang="zh-CN" dirty="0"/>
              <a:t>】在“班级”表中添加记录，具体数据如</a:t>
            </a:r>
            <a:r>
              <a:rPr lang="zh-CN" altLang="zh-CN" dirty="0" smtClean="0"/>
              <a:t>表所</a:t>
            </a:r>
            <a:r>
              <a:rPr lang="zh-CN" altLang="zh-CN" dirty="0"/>
              <a:t>示。</a:t>
            </a:r>
          </a:p>
        </p:txBody>
      </p:sp>
      <p:graphicFrame>
        <p:nvGraphicFramePr>
          <p:cNvPr id="3" name="表格 2"/>
          <p:cNvGraphicFramePr>
            <a:graphicFrameLocks noGrp="1"/>
          </p:cNvGraphicFramePr>
          <p:nvPr>
            <p:extLst>
              <p:ext uri="{D42A27DB-BD31-4B8C-83A1-F6EECF244321}">
                <p14:modId xmlns:p14="http://schemas.microsoft.com/office/powerpoint/2010/main" val="3800345866"/>
              </p:ext>
            </p:extLst>
          </p:nvPr>
        </p:nvGraphicFramePr>
        <p:xfrm>
          <a:off x="791580" y="1350060"/>
          <a:ext cx="7416824" cy="1828800"/>
        </p:xfrm>
        <a:graphic>
          <a:graphicData uri="http://schemas.openxmlformats.org/drawingml/2006/table">
            <a:tbl>
              <a:tblPr firstRow="1" firstCol="1" bandRow="1">
                <a:tableStyleId>{5C22544A-7EE6-4342-B048-85BDC9FD1C3A}</a:tableStyleId>
              </a:tblPr>
              <a:tblGrid>
                <a:gridCol w="1223467"/>
                <a:gridCol w="1440829"/>
                <a:gridCol w="1008111"/>
                <a:gridCol w="1223467"/>
                <a:gridCol w="1224470"/>
                <a:gridCol w="1296480"/>
              </a:tblGrid>
              <a:tr h="0">
                <a:tc>
                  <a:txBody>
                    <a:bodyPr/>
                    <a:lstStyle/>
                    <a:p>
                      <a:pPr indent="269875" algn="ctr">
                        <a:lnSpc>
                          <a:spcPts val="1560"/>
                        </a:lnSpc>
                        <a:spcAft>
                          <a:spcPts val="0"/>
                        </a:spcAft>
                      </a:pPr>
                      <a:r>
                        <a:rPr lang="zh-CN" sz="1600" kern="100" dirty="0">
                          <a:effectLst/>
                        </a:rPr>
                        <a:t>班级代码</a:t>
                      </a:r>
                      <a:endParaRPr lang="zh-CN" sz="1600" kern="100" dirty="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班级名称</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专业代码</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所属年级</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班主任</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描述</a:t>
                      </a:r>
                      <a:endParaRPr lang="zh-CN" sz="1600" kern="100">
                        <a:effectLst/>
                        <a:latin typeface="Times New Roman"/>
                        <a:ea typeface="宋体"/>
                      </a:endParaRPr>
                    </a:p>
                  </a:txBody>
                  <a:tcPr marL="68580" marR="68580" marT="0" marB="0" anchor="ctr"/>
                </a:tc>
              </a:tr>
              <a:tr h="0">
                <a:tc>
                  <a:txBody>
                    <a:bodyPr/>
                    <a:lstStyle/>
                    <a:p>
                      <a:pPr indent="269875" algn="ctr">
                        <a:lnSpc>
                          <a:spcPts val="1560"/>
                        </a:lnSpc>
                        <a:spcAft>
                          <a:spcPts val="0"/>
                        </a:spcAft>
                      </a:pPr>
                      <a:r>
                        <a:rPr lang="en-US" sz="1600" kern="100">
                          <a:effectLst/>
                        </a:rPr>
                        <a:t>1</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计算机</a:t>
                      </a:r>
                      <a:r>
                        <a:rPr lang="en-US" sz="1600" kern="100">
                          <a:effectLst/>
                        </a:rPr>
                        <a:t>1201</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600" kern="100" dirty="0">
                          <a:effectLst/>
                        </a:rPr>
                        <a:t>1</a:t>
                      </a:r>
                      <a:endParaRPr lang="zh-CN" sz="1600" kern="100" dirty="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600" kern="100">
                          <a:effectLst/>
                        </a:rPr>
                        <a:t>2012</a:t>
                      </a:r>
                      <a:r>
                        <a:rPr lang="zh-CN" sz="1600" kern="100">
                          <a:effectLst/>
                        </a:rPr>
                        <a:t>级</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李秋</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软件开发</a:t>
                      </a:r>
                      <a:endParaRPr lang="zh-CN" sz="1600" kern="100">
                        <a:effectLst/>
                        <a:latin typeface="Times New Roman"/>
                        <a:ea typeface="宋体"/>
                      </a:endParaRPr>
                    </a:p>
                  </a:txBody>
                  <a:tcPr marL="68580" marR="68580" marT="0" marB="0" anchor="ctr"/>
                </a:tc>
              </a:tr>
              <a:tr h="0">
                <a:tc>
                  <a:txBody>
                    <a:bodyPr/>
                    <a:lstStyle/>
                    <a:p>
                      <a:pPr indent="269875" algn="ctr">
                        <a:lnSpc>
                          <a:spcPts val="1560"/>
                        </a:lnSpc>
                        <a:spcAft>
                          <a:spcPts val="0"/>
                        </a:spcAft>
                      </a:pPr>
                      <a:r>
                        <a:rPr lang="en-US" sz="1600" kern="100">
                          <a:effectLst/>
                        </a:rPr>
                        <a:t>2</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计算机</a:t>
                      </a:r>
                      <a:r>
                        <a:rPr lang="en-US" sz="1600" kern="100">
                          <a:effectLst/>
                        </a:rPr>
                        <a:t>1202</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600" kern="100">
                          <a:effectLst/>
                        </a:rPr>
                        <a:t>2</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600" kern="100">
                          <a:effectLst/>
                        </a:rPr>
                        <a:t>2012</a:t>
                      </a:r>
                      <a:r>
                        <a:rPr lang="zh-CN" sz="1600" kern="100">
                          <a:effectLst/>
                        </a:rPr>
                        <a:t>级</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罗莉</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网络安全</a:t>
                      </a:r>
                      <a:endParaRPr lang="zh-CN" sz="1600" kern="100">
                        <a:effectLst/>
                        <a:latin typeface="Times New Roman"/>
                        <a:ea typeface="宋体"/>
                      </a:endParaRPr>
                    </a:p>
                  </a:txBody>
                  <a:tcPr marL="68580" marR="68580" marT="0" marB="0" anchor="ctr"/>
                </a:tc>
              </a:tr>
              <a:tr h="0">
                <a:tc>
                  <a:txBody>
                    <a:bodyPr/>
                    <a:lstStyle/>
                    <a:p>
                      <a:pPr indent="269875" algn="ctr">
                        <a:lnSpc>
                          <a:spcPts val="1560"/>
                        </a:lnSpc>
                        <a:spcAft>
                          <a:spcPts val="0"/>
                        </a:spcAft>
                      </a:pPr>
                      <a:r>
                        <a:rPr lang="en-US" sz="1600" kern="100">
                          <a:effectLst/>
                        </a:rPr>
                        <a:t>3</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计算机</a:t>
                      </a:r>
                      <a:r>
                        <a:rPr lang="en-US" sz="1600" kern="100">
                          <a:effectLst/>
                        </a:rPr>
                        <a:t>1301</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600" kern="100">
                          <a:effectLst/>
                        </a:rPr>
                        <a:t>1</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600" kern="100">
                          <a:effectLst/>
                        </a:rPr>
                        <a:t>2013</a:t>
                      </a:r>
                      <a:r>
                        <a:rPr lang="zh-CN" sz="1600" kern="100">
                          <a:effectLst/>
                        </a:rPr>
                        <a:t>级</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刘亚</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软件开发</a:t>
                      </a:r>
                      <a:endParaRPr lang="zh-CN" sz="1600" kern="100">
                        <a:effectLst/>
                        <a:latin typeface="Times New Roman"/>
                        <a:ea typeface="宋体"/>
                      </a:endParaRPr>
                    </a:p>
                  </a:txBody>
                  <a:tcPr marL="68580" marR="68580" marT="0" marB="0" anchor="ctr"/>
                </a:tc>
              </a:tr>
              <a:tr h="93345">
                <a:tc>
                  <a:txBody>
                    <a:bodyPr/>
                    <a:lstStyle/>
                    <a:p>
                      <a:pPr indent="269875" algn="ctr">
                        <a:lnSpc>
                          <a:spcPts val="1560"/>
                        </a:lnSpc>
                        <a:spcAft>
                          <a:spcPts val="0"/>
                        </a:spcAft>
                      </a:pPr>
                      <a:r>
                        <a:rPr lang="en-US" sz="1600" kern="100">
                          <a:effectLst/>
                        </a:rPr>
                        <a:t>4</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计算机</a:t>
                      </a:r>
                      <a:r>
                        <a:rPr lang="en-US" sz="1600" kern="100">
                          <a:effectLst/>
                        </a:rPr>
                        <a:t>1302</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600" kern="100">
                          <a:effectLst/>
                        </a:rPr>
                        <a:t>2</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600" kern="100">
                          <a:effectLst/>
                        </a:rPr>
                        <a:t>2013</a:t>
                      </a:r>
                      <a:r>
                        <a:rPr lang="zh-CN" sz="1600" kern="100">
                          <a:effectLst/>
                        </a:rPr>
                        <a:t>级</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罗莉</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网络安全</a:t>
                      </a:r>
                      <a:endParaRPr lang="zh-CN" sz="1600" kern="100">
                        <a:effectLst/>
                        <a:latin typeface="Times New Roman"/>
                        <a:ea typeface="宋体"/>
                      </a:endParaRPr>
                    </a:p>
                  </a:txBody>
                  <a:tcPr marL="68580" marR="68580" marT="0" marB="0" anchor="ctr"/>
                </a:tc>
              </a:tr>
              <a:tr h="93345">
                <a:tc>
                  <a:txBody>
                    <a:bodyPr/>
                    <a:lstStyle/>
                    <a:p>
                      <a:pPr indent="269875" algn="ctr">
                        <a:lnSpc>
                          <a:spcPts val="1560"/>
                        </a:lnSpc>
                        <a:spcAft>
                          <a:spcPts val="0"/>
                        </a:spcAft>
                      </a:pPr>
                      <a:r>
                        <a:rPr lang="en-US" sz="1600" kern="100">
                          <a:effectLst/>
                        </a:rPr>
                        <a:t>5</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计算机</a:t>
                      </a:r>
                      <a:r>
                        <a:rPr lang="en-US" sz="1600" kern="100">
                          <a:effectLst/>
                        </a:rPr>
                        <a:t>1303</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600" kern="100">
                          <a:effectLst/>
                        </a:rPr>
                        <a:t>3</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600" kern="100">
                          <a:effectLst/>
                        </a:rPr>
                        <a:t>2013</a:t>
                      </a:r>
                      <a:r>
                        <a:rPr lang="zh-CN" sz="1600" kern="100">
                          <a:effectLst/>
                        </a:rPr>
                        <a:t>级</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刘伟</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嵌入式</a:t>
                      </a:r>
                      <a:endParaRPr lang="zh-CN" sz="1600" kern="100">
                        <a:effectLst/>
                        <a:latin typeface="Times New Roman"/>
                        <a:ea typeface="宋体"/>
                      </a:endParaRPr>
                    </a:p>
                  </a:txBody>
                  <a:tcPr marL="68580" marR="68580" marT="0" marB="0" anchor="ctr"/>
                </a:tc>
              </a:tr>
              <a:tr h="93345">
                <a:tc>
                  <a:txBody>
                    <a:bodyPr/>
                    <a:lstStyle/>
                    <a:p>
                      <a:pPr indent="269875" algn="ctr">
                        <a:lnSpc>
                          <a:spcPts val="1560"/>
                        </a:lnSpc>
                        <a:spcAft>
                          <a:spcPts val="0"/>
                        </a:spcAft>
                      </a:pPr>
                      <a:r>
                        <a:rPr lang="en-US" sz="1600" kern="100">
                          <a:effectLst/>
                        </a:rPr>
                        <a:t>6</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计算机</a:t>
                      </a:r>
                      <a:r>
                        <a:rPr lang="en-US" sz="1600" kern="100">
                          <a:effectLst/>
                        </a:rPr>
                        <a:t>1401</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600" kern="100">
                          <a:effectLst/>
                        </a:rPr>
                        <a:t>3</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600" kern="100">
                          <a:effectLst/>
                        </a:rPr>
                        <a:t>2014</a:t>
                      </a:r>
                      <a:r>
                        <a:rPr lang="zh-CN" sz="1600" kern="100">
                          <a:effectLst/>
                        </a:rPr>
                        <a:t>级</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刘伟</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嵌入式</a:t>
                      </a:r>
                      <a:endParaRPr lang="zh-CN" sz="1600" kern="100">
                        <a:effectLst/>
                        <a:latin typeface="Times New Roman"/>
                        <a:ea typeface="宋体"/>
                      </a:endParaRPr>
                    </a:p>
                  </a:txBody>
                  <a:tcPr marL="68580" marR="68580" marT="0" marB="0" anchor="ctr"/>
                </a:tc>
              </a:tr>
              <a:tr h="93345">
                <a:tc>
                  <a:txBody>
                    <a:bodyPr/>
                    <a:lstStyle/>
                    <a:p>
                      <a:pPr indent="269875" algn="ctr">
                        <a:lnSpc>
                          <a:spcPts val="1560"/>
                        </a:lnSpc>
                        <a:spcAft>
                          <a:spcPts val="0"/>
                        </a:spcAft>
                      </a:pPr>
                      <a:r>
                        <a:rPr lang="en-US" sz="1600" kern="100">
                          <a:effectLst/>
                        </a:rPr>
                        <a:t>7</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计算机</a:t>
                      </a:r>
                      <a:r>
                        <a:rPr lang="en-US" sz="1600" kern="100">
                          <a:effectLst/>
                        </a:rPr>
                        <a:t>1402</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600" kern="100" dirty="0">
                          <a:effectLst/>
                        </a:rPr>
                        <a:t>4</a:t>
                      </a:r>
                      <a:endParaRPr lang="zh-CN" sz="1600" kern="100" dirty="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600" kern="100">
                          <a:effectLst/>
                        </a:rPr>
                        <a:t>2014</a:t>
                      </a:r>
                      <a:r>
                        <a:rPr lang="zh-CN" sz="1600" kern="100">
                          <a:effectLst/>
                        </a:rPr>
                        <a:t>级</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罗莉</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dirty="0">
                          <a:effectLst/>
                        </a:rPr>
                        <a:t>信息管理</a:t>
                      </a:r>
                      <a:endParaRPr lang="zh-CN" sz="1600" kern="100" dirty="0">
                        <a:effectLst/>
                        <a:latin typeface="Times New Roman"/>
                        <a:ea typeface="宋体"/>
                      </a:endParaRPr>
                    </a:p>
                  </a:txBody>
                  <a:tcPr marL="68580" marR="68580" marT="0" marB="0" anchor="ctr"/>
                </a:tc>
              </a:tr>
            </a:tbl>
          </a:graphicData>
        </a:graphic>
      </p:graphicFrame>
      <p:graphicFrame>
        <p:nvGraphicFramePr>
          <p:cNvPr id="4" name="表格 3"/>
          <p:cNvGraphicFramePr>
            <a:graphicFrameLocks noGrp="1"/>
          </p:cNvGraphicFramePr>
          <p:nvPr>
            <p:extLst>
              <p:ext uri="{D42A27DB-BD31-4B8C-83A1-F6EECF244321}">
                <p14:modId xmlns:p14="http://schemas.microsoft.com/office/powerpoint/2010/main" val="3736605876"/>
              </p:ext>
            </p:extLst>
          </p:nvPr>
        </p:nvGraphicFramePr>
        <p:xfrm>
          <a:off x="611560" y="3356992"/>
          <a:ext cx="7488832" cy="2880320"/>
        </p:xfrm>
        <a:graphic>
          <a:graphicData uri="http://schemas.openxmlformats.org/drawingml/2006/table">
            <a:tbl>
              <a:tblPr>
                <a:tableStyleId>{5C22544A-7EE6-4342-B048-85BDC9FD1C3A}</a:tableStyleId>
              </a:tblPr>
              <a:tblGrid>
                <a:gridCol w="7488832"/>
              </a:tblGrid>
              <a:tr h="2880320">
                <a:tc>
                  <a:txBody>
                    <a:bodyPr/>
                    <a:lstStyle/>
                    <a:p>
                      <a:pPr indent="269875" algn="just">
                        <a:lnSpc>
                          <a:spcPts val="1560"/>
                        </a:lnSpc>
                        <a:spcAft>
                          <a:spcPts val="0"/>
                        </a:spcAft>
                      </a:pPr>
                      <a:r>
                        <a:rPr lang="en-US" sz="1800" kern="100" dirty="0">
                          <a:effectLst/>
                        </a:rPr>
                        <a:t>INSERT INTO </a:t>
                      </a:r>
                      <a:r>
                        <a:rPr lang="zh-CN" sz="1800" kern="100" dirty="0">
                          <a:effectLst/>
                        </a:rPr>
                        <a:t>班级</a:t>
                      </a:r>
                    </a:p>
                    <a:p>
                      <a:pPr indent="269875" algn="just">
                        <a:lnSpc>
                          <a:spcPts val="1560"/>
                        </a:lnSpc>
                        <a:spcAft>
                          <a:spcPts val="0"/>
                        </a:spcAft>
                      </a:pPr>
                      <a:r>
                        <a:rPr lang="en-US" sz="1800" kern="100" dirty="0">
                          <a:effectLst/>
                        </a:rPr>
                        <a:t>VALUES(1,'</a:t>
                      </a:r>
                      <a:r>
                        <a:rPr lang="zh-CN" sz="1800" kern="100" dirty="0">
                          <a:effectLst/>
                        </a:rPr>
                        <a:t>计算机</a:t>
                      </a:r>
                      <a:r>
                        <a:rPr lang="en-US" sz="1800" kern="100" dirty="0">
                          <a:effectLst/>
                        </a:rPr>
                        <a:t>',1,'2012</a:t>
                      </a:r>
                      <a:r>
                        <a:rPr lang="zh-CN" sz="1800" kern="100" dirty="0">
                          <a:effectLst/>
                        </a:rPr>
                        <a:t>级</a:t>
                      </a:r>
                      <a:r>
                        <a:rPr lang="en-US" sz="1800" kern="100" dirty="0">
                          <a:effectLst/>
                        </a:rPr>
                        <a:t>','</a:t>
                      </a:r>
                      <a:r>
                        <a:rPr lang="zh-CN" sz="1800" kern="100" dirty="0">
                          <a:effectLst/>
                        </a:rPr>
                        <a:t>李秋</a:t>
                      </a:r>
                      <a:r>
                        <a:rPr lang="en-US" sz="1800" kern="100" dirty="0">
                          <a:effectLst/>
                        </a:rPr>
                        <a:t>','</a:t>
                      </a:r>
                      <a:r>
                        <a:rPr lang="zh-CN" sz="1800" kern="100" dirty="0">
                          <a:effectLst/>
                        </a:rPr>
                        <a:t>软件开发</a:t>
                      </a:r>
                      <a:r>
                        <a:rPr lang="en-US" sz="1800" kern="100" dirty="0" smtClean="0">
                          <a:effectLst/>
                        </a:rPr>
                        <a:t>')</a:t>
                      </a:r>
                      <a:endParaRPr lang="zh-CN" sz="1800" kern="100" dirty="0" smtClean="0">
                        <a:effectLst/>
                      </a:endParaRPr>
                    </a:p>
                    <a:p>
                      <a:pPr indent="269875" algn="just">
                        <a:lnSpc>
                          <a:spcPts val="1560"/>
                        </a:lnSpc>
                        <a:spcAft>
                          <a:spcPts val="0"/>
                        </a:spcAft>
                      </a:pPr>
                      <a:r>
                        <a:rPr lang="en-US" sz="1800" kern="100" dirty="0" smtClean="0">
                          <a:effectLst/>
                        </a:rPr>
                        <a:t>INSERT INTO </a:t>
                      </a:r>
                      <a:r>
                        <a:rPr lang="zh-CN" sz="1800" kern="100" dirty="0" smtClean="0">
                          <a:effectLst/>
                        </a:rPr>
                        <a:t>班级</a:t>
                      </a:r>
                    </a:p>
                    <a:p>
                      <a:pPr indent="269875" algn="just">
                        <a:lnSpc>
                          <a:spcPts val="1560"/>
                        </a:lnSpc>
                        <a:spcAft>
                          <a:spcPts val="0"/>
                        </a:spcAft>
                      </a:pPr>
                      <a:r>
                        <a:rPr lang="en-US" sz="1800" kern="100" dirty="0" smtClean="0">
                          <a:effectLst/>
                        </a:rPr>
                        <a:t>VALUES(2</a:t>
                      </a:r>
                      <a:r>
                        <a:rPr lang="en-US" sz="1800" kern="100" dirty="0">
                          <a:effectLst/>
                        </a:rPr>
                        <a:t>,'</a:t>
                      </a:r>
                      <a:r>
                        <a:rPr lang="zh-CN" sz="1800" kern="100" dirty="0">
                          <a:effectLst/>
                        </a:rPr>
                        <a:t>计算机</a:t>
                      </a:r>
                      <a:r>
                        <a:rPr lang="en-US" sz="1800" kern="100" dirty="0">
                          <a:effectLst/>
                        </a:rPr>
                        <a:t>',2,'2012</a:t>
                      </a:r>
                      <a:r>
                        <a:rPr lang="zh-CN" sz="1800" kern="100" dirty="0">
                          <a:effectLst/>
                        </a:rPr>
                        <a:t>级</a:t>
                      </a:r>
                      <a:r>
                        <a:rPr lang="en-US" sz="1800" kern="100" dirty="0">
                          <a:effectLst/>
                        </a:rPr>
                        <a:t>','</a:t>
                      </a:r>
                      <a:r>
                        <a:rPr lang="zh-CN" sz="1800" kern="100" dirty="0">
                          <a:effectLst/>
                        </a:rPr>
                        <a:t>罗莉</a:t>
                      </a:r>
                      <a:r>
                        <a:rPr lang="en-US" sz="1800" kern="100" dirty="0">
                          <a:effectLst/>
                        </a:rPr>
                        <a:t>','</a:t>
                      </a:r>
                      <a:r>
                        <a:rPr lang="zh-CN" sz="1800" kern="100" dirty="0">
                          <a:effectLst/>
                        </a:rPr>
                        <a:t>网络安全</a:t>
                      </a:r>
                      <a:r>
                        <a:rPr lang="en-US" sz="1800" kern="100" dirty="0" smtClean="0">
                          <a:effectLst/>
                        </a:rPr>
                        <a:t>')</a:t>
                      </a:r>
                      <a:r>
                        <a:rPr lang="en-US" sz="1800" kern="100" dirty="0">
                          <a:effectLst/>
                        </a:rPr>
                        <a:t> </a:t>
                      </a:r>
                      <a:endParaRPr lang="zh-CN" sz="1800" kern="100" dirty="0">
                        <a:effectLst/>
                      </a:endParaRPr>
                    </a:p>
                    <a:p>
                      <a:pPr indent="269875" algn="just">
                        <a:lnSpc>
                          <a:spcPts val="1560"/>
                        </a:lnSpc>
                        <a:spcAft>
                          <a:spcPts val="0"/>
                        </a:spcAft>
                      </a:pPr>
                      <a:r>
                        <a:rPr lang="en-US" sz="1800" kern="100" dirty="0">
                          <a:effectLst/>
                        </a:rPr>
                        <a:t>INSERT INTO </a:t>
                      </a:r>
                      <a:r>
                        <a:rPr lang="zh-CN" sz="1800" kern="100" dirty="0">
                          <a:effectLst/>
                        </a:rPr>
                        <a:t>班级</a:t>
                      </a:r>
                    </a:p>
                    <a:p>
                      <a:pPr indent="269875" algn="just">
                        <a:lnSpc>
                          <a:spcPts val="1560"/>
                        </a:lnSpc>
                        <a:spcAft>
                          <a:spcPts val="0"/>
                        </a:spcAft>
                      </a:pPr>
                      <a:r>
                        <a:rPr lang="en-US" sz="1800" kern="100" dirty="0">
                          <a:effectLst/>
                        </a:rPr>
                        <a:t>VALUES(3,'</a:t>
                      </a:r>
                      <a:r>
                        <a:rPr lang="zh-CN" sz="1800" kern="100" dirty="0">
                          <a:effectLst/>
                        </a:rPr>
                        <a:t>计算机</a:t>
                      </a:r>
                      <a:r>
                        <a:rPr lang="en-US" sz="1800" kern="100" dirty="0">
                          <a:effectLst/>
                        </a:rPr>
                        <a:t>',1,'2013</a:t>
                      </a:r>
                      <a:r>
                        <a:rPr lang="zh-CN" sz="1800" kern="100" dirty="0">
                          <a:effectLst/>
                        </a:rPr>
                        <a:t>级</a:t>
                      </a:r>
                      <a:r>
                        <a:rPr lang="en-US" sz="1800" kern="100" dirty="0">
                          <a:effectLst/>
                        </a:rPr>
                        <a:t>','</a:t>
                      </a:r>
                      <a:r>
                        <a:rPr lang="zh-CN" sz="1800" kern="100" dirty="0">
                          <a:effectLst/>
                        </a:rPr>
                        <a:t>刘亚</a:t>
                      </a:r>
                      <a:r>
                        <a:rPr lang="en-US" sz="1800" kern="100" dirty="0">
                          <a:effectLst/>
                        </a:rPr>
                        <a:t>','</a:t>
                      </a:r>
                      <a:r>
                        <a:rPr lang="zh-CN" sz="1800" kern="100" dirty="0">
                          <a:effectLst/>
                        </a:rPr>
                        <a:t>软件开发</a:t>
                      </a:r>
                      <a:r>
                        <a:rPr lang="en-US" sz="1800" kern="100" dirty="0" smtClean="0">
                          <a:effectLst/>
                        </a:rPr>
                        <a:t>')</a:t>
                      </a:r>
                      <a:r>
                        <a:rPr lang="en-US" sz="1800" kern="100" dirty="0">
                          <a:effectLst/>
                        </a:rPr>
                        <a:t> </a:t>
                      </a:r>
                      <a:endParaRPr lang="zh-CN" sz="1800" kern="100" dirty="0">
                        <a:effectLst/>
                      </a:endParaRPr>
                    </a:p>
                    <a:p>
                      <a:pPr indent="269875" algn="just">
                        <a:lnSpc>
                          <a:spcPts val="1560"/>
                        </a:lnSpc>
                        <a:spcAft>
                          <a:spcPts val="0"/>
                        </a:spcAft>
                      </a:pPr>
                      <a:r>
                        <a:rPr lang="en-US" sz="1800" kern="100" dirty="0">
                          <a:effectLst/>
                        </a:rPr>
                        <a:t>INSERT INTO </a:t>
                      </a:r>
                      <a:r>
                        <a:rPr lang="zh-CN" sz="1800" kern="100" dirty="0">
                          <a:effectLst/>
                        </a:rPr>
                        <a:t>班级</a:t>
                      </a:r>
                    </a:p>
                    <a:p>
                      <a:pPr indent="269875" algn="just">
                        <a:lnSpc>
                          <a:spcPts val="1560"/>
                        </a:lnSpc>
                        <a:spcAft>
                          <a:spcPts val="0"/>
                        </a:spcAft>
                      </a:pPr>
                      <a:r>
                        <a:rPr lang="en-US" sz="1800" kern="100" dirty="0">
                          <a:effectLst/>
                        </a:rPr>
                        <a:t>VALUES(3,'</a:t>
                      </a:r>
                      <a:r>
                        <a:rPr lang="zh-CN" sz="1800" kern="100" dirty="0">
                          <a:effectLst/>
                        </a:rPr>
                        <a:t>计算机</a:t>
                      </a:r>
                      <a:r>
                        <a:rPr lang="en-US" sz="1800" kern="100" dirty="0">
                          <a:effectLst/>
                        </a:rPr>
                        <a:t>',2,'2013</a:t>
                      </a:r>
                      <a:r>
                        <a:rPr lang="zh-CN" sz="1800" kern="100" dirty="0">
                          <a:effectLst/>
                        </a:rPr>
                        <a:t>级</a:t>
                      </a:r>
                      <a:r>
                        <a:rPr lang="en-US" sz="1800" kern="100" dirty="0">
                          <a:effectLst/>
                        </a:rPr>
                        <a:t>','</a:t>
                      </a:r>
                      <a:r>
                        <a:rPr lang="zh-CN" sz="1800" kern="100" dirty="0">
                          <a:effectLst/>
                        </a:rPr>
                        <a:t>罗莉</a:t>
                      </a:r>
                      <a:r>
                        <a:rPr lang="en-US" sz="1800" kern="100" dirty="0">
                          <a:effectLst/>
                        </a:rPr>
                        <a:t>','</a:t>
                      </a:r>
                      <a:r>
                        <a:rPr lang="zh-CN" sz="1800" kern="100" dirty="0">
                          <a:effectLst/>
                        </a:rPr>
                        <a:t>网络安全</a:t>
                      </a:r>
                      <a:r>
                        <a:rPr lang="en-US" sz="1800" kern="100" dirty="0" smtClean="0">
                          <a:effectLst/>
                        </a:rPr>
                        <a:t>')</a:t>
                      </a:r>
                      <a:r>
                        <a:rPr lang="en-US" sz="1800" kern="100" dirty="0">
                          <a:effectLst/>
                        </a:rPr>
                        <a:t> </a:t>
                      </a:r>
                      <a:endParaRPr lang="zh-CN" sz="1800" kern="100" dirty="0">
                        <a:effectLst/>
                      </a:endParaRPr>
                    </a:p>
                    <a:p>
                      <a:pPr indent="269875" algn="just">
                        <a:lnSpc>
                          <a:spcPts val="1560"/>
                        </a:lnSpc>
                        <a:spcAft>
                          <a:spcPts val="0"/>
                        </a:spcAft>
                      </a:pPr>
                      <a:r>
                        <a:rPr lang="en-US" sz="1800" kern="100" dirty="0">
                          <a:effectLst/>
                        </a:rPr>
                        <a:t>INSERT INTO </a:t>
                      </a:r>
                      <a:r>
                        <a:rPr lang="zh-CN" sz="1800" kern="100" dirty="0">
                          <a:effectLst/>
                        </a:rPr>
                        <a:t>班级</a:t>
                      </a:r>
                    </a:p>
                    <a:p>
                      <a:pPr indent="269875" algn="just">
                        <a:lnSpc>
                          <a:spcPts val="1560"/>
                        </a:lnSpc>
                        <a:spcAft>
                          <a:spcPts val="0"/>
                        </a:spcAft>
                      </a:pPr>
                      <a:r>
                        <a:rPr lang="en-US" sz="1800" kern="100" dirty="0">
                          <a:effectLst/>
                        </a:rPr>
                        <a:t>VALUES(5,'</a:t>
                      </a:r>
                      <a:r>
                        <a:rPr lang="zh-CN" sz="1800" kern="100" dirty="0">
                          <a:effectLst/>
                        </a:rPr>
                        <a:t>计算机</a:t>
                      </a:r>
                      <a:r>
                        <a:rPr lang="en-US" sz="1800" kern="100" dirty="0">
                          <a:effectLst/>
                        </a:rPr>
                        <a:t>',3,'2013</a:t>
                      </a:r>
                      <a:r>
                        <a:rPr lang="zh-CN" sz="1800" kern="100" dirty="0">
                          <a:effectLst/>
                        </a:rPr>
                        <a:t>级</a:t>
                      </a:r>
                      <a:r>
                        <a:rPr lang="en-US" sz="1800" kern="100" dirty="0">
                          <a:effectLst/>
                        </a:rPr>
                        <a:t>','</a:t>
                      </a:r>
                      <a:r>
                        <a:rPr lang="zh-CN" sz="1800" kern="100" dirty="0">
                          <a:effectLst/>
                        </a:rPr>
                        <a:t>刘伟</a:t>
                      </a:r>
                      <a:r>
                        <a:rPr lang="en-US" sz="1800" kern="100" dirty="0">
                          <a:effectLst/>
                        </a:rPr>
                        <a:t>','</a:t>
                      </a:r>
                      <a:r>
                        <a:rPr lang="zh-CN" sz="1800" kern="100" dirty="0">
                          <a:effectLst/>
                        </a:rPr>
                        <a:t>嵌入式</a:t>
                      </a:r>
                      <a:r>
                        <a:rPr lang="en-US" sz="1800" kern="100" dirty="0" smtClean="0">
                          <a:effectLst/>
                        </a:rPr>
                        <a:t>')</a:t>
                      </a:r>
                      <a:r>
                        <a:rPr lang="en-US" sz="1800" kern="100" dirty="0">
                          <a:effectLst/>
                        </a:rPr>
                        <a:t> </a:t>
                      </a:r>
                      <a:endParaRPr lang="zh-CN" sz="1800" kern="100" dirty="0">
                        <a:effectLst/>
                      </a:endParaRPr>
                    </a:p>
                    <a:p>
                      <a:pPr indent="269875" algn="just">
                        <a:lnSpc>
                          <a:spcPts val="1560"/>
                        </a:lnSpc>
                        <a:spcAft>
                          <a:spcPts val="0"/>
                        </a:spcAft>
                      </a:pPr>
                      <a:r>
                        <a:rPr lang="en-US" sz="1800" kern="100" dirty="0">
                          <a:effectLst/>
                        </a:rPr>
                        <a:t>INSERT INTO </a:t>
                      </a:r>
                      <a:r>
                        <a:rPr lang="zh-CN" sz="1800" kern="100" dirty="0">
                          <a:effectLst/>
                        </a:rPr>
                        <a:t>班级</a:t>
                      </a:r>
                      <a:r>
                        <a:rPr lang="en-US" sz="1800" kern="100" dirty="0">
                          <a:effectLst/>
                        </a:rPr>
                        <a:t>(</a:t>
                      </a:r>
                      <a:r>
                        <a:rPr lang="zh-CN" sz="1800" kern="100" dirty="0">
                          <a:effectLst/>
                        </a:rPr>
                        <a:t>班主任</a:t>
                      </a:r>
                      <a:r>
                        <a:rPr lang="en-US" sz="1800" kern="100" dirty="0">
                          <a:effectLst/>
                        </a:rPr>
                        <a:t>,</a:t>
                      </a:r>
                      <a:r>
                        <a:rPr lang="zh-CN" sz="1800" kern="100" dirty="0">
                          <a:effectLst/>
                        </a:rPr>
                        <a:t>班级代码</a:t>
                      </a:r>
                      <a:r>
                        <a:rPr lang="en-US" sz="1800" kern="100" dirty="0">
                          <a:effectLst/>
                        </a:rPr>
                        <a:t>,</a:t>
                      </a:r>
                      <a:r>
                        <a:rPr lang="zh-CN" sz="1800" kern="100" dirty="0">
                          <a:effectLst/>
                        </a:rPr>
                        <a:t>班级名称</a:t>
                      </a:r>
                      <a:r>
                        <a:rPr lang="en-US" sz="1800" kern="100" dirty="0">
                          <a:effectLst/>
                        </a:rPr>
                        <a:t>,</a:t>
                      </a:r>
                      <a:r>
                        <a:rPr lang="zh-CN" sz="1800" kern="100" dirty="0">
                          <a:effectLst/>
                        </a:rPr>
                        <a:t>描述</a:t>
                      </a:r>
                      <a:r>
                        <a:rPr lang="en-US" sz="1800" kern="100" dirty="0">
                          <a:effectLst/>
                        </a:rPr>
                        <a:t>,</a:t>
                      </a:r>
                      <a:r>
                        <a:rPr lang="zh-CN" sz="1800" kern="100" dirty="0">
                          <a:effectLst/>
                        </a:rPr>
                        <a:t>专业代码</a:t>
                      </a:r>
                      <a:r>
                        <a:rPr lang="en-US" sz="1800" kern="100" dirty="0">
                          <a:effectLst/>
                        </a:rPr>
                        <a:t>,</a:t>
                      </a:r>
                      <a:r>
                        <a:rPr lang="zh-CN" sz="1800" kern="100" dirty="0">
                          <a:effectLst/>
                        </a:rPr>
                        <a:t>所属年级</a:t>
                      </a:r>
                      <a:r>
                        <a:rPr lang="en-US" sz="1800" kern="100" dirty="0">
                          <a:effectLst/>
                        </a:rPr>
                        <a:t>)</a:t>
                      </a:r>
                      <a:endParaRPr lang="zh-CN" sz="1800" kern="100" dirty="0">
                        <a:effectLst/>
                      </a:endParaRPr>
                    </a:p>
                    <a:p>
                      <a:pPr indent="269875" algn="just">
                        <a:lnSpc>
                          <a:spcPts val="1560"/>
                        </a:lnSpc>
                        <a:spcAft>
                          <a:spcPts val="0"/>
                        </a:spcAft>
                      </a:pPr>
                      <a:r>
                        <a:rPr lang="en-US" sz="1800" kern="100" dirty="0">
                          <a:effectLst/>
                        </a:rPr>
                        <a:t>VALUES('</a:t>
                      </a:r>
                      <a:r>
                        <a:rPr lang="zh-CN" sz="1800" kern="100" dirty="0">
                          <a:effectLst/>
                        </a:rPr>
                        <a:t>刘真</a:t>
                      </a:r>
                      <a:r>
                        <a:rPr lang="en-US" sz="1800" kern="100" dirty="0">
                          <a:effectLst/>
                        </a:rPr>
                        <a:t>',6,'</a:t>
                      </a:r>
                      <a:r>
                        <a:rPr lang="zh-CN" sz="1800" kern="100" dirty="0">
                          <a:effectLst/>
                        </a:rPr>
                        <a:t>计算机</a:t>
                      </a:r>
                      <a:r>
                        <a:rPr lang="en-US" sz="1800" kern="100" dirty="0">
                          <a:effectLst/>
                        </a:rPr>
                        <a:t>','</a:t>
                      </a:r>
                      <a:r>
                        <a:rPr lang="zh-CN" sz="1800" kern="100" dirty="0">
                          <a:effectLst/>
                        </a:rPr>
                        <a:t>嵌入式</a:t>
                      </a:r>
                      <a:r>
                        <a:rPr lang="en-US" sz="1800" kern="100" dirty="0">
                          <a:effectLst/>
                        </a:rPr>
                        <a:t>',3,'2014</a:t>
                      </a:r>
                      <a:r>
                        <a:rPr lang="zh-CN" sz="1800" kern="100" dirty="0">
                          <a:effectLst/>
                        </a:rPr>
                        <a:t>级</a:t>
                      </a:r>
                      <a:r>
                        <a:rPr lang="en-US" sz="1800" kern="100" dirty="0" smtClean="0">
                          <a:effectLst/>
                        </a:rPr>
                        <a:t>')</a:t>
                      </a:r>
                      <a:r>
                        <a:rPr lang="en-US" sz="1800" kern="100" dirty="0">
                          <a:effectLst/>
                        </a:rPr>
                        <a:t> </a:t>
                      </a:r>
                      <a:endParaRPr lang="zh-CN" sz="1800" kern="100" dirty="0">
                        <a:effectLst/>
                      </a:endParaRPr>
                    </a:p>
                    <a:p>
                      <a:pPr indent="269875" algn="just">
                        <a:lnSpc>
                          <a:spcPts val="1560"/>
                        </a:lnSpc>
                        <a:spcAft>
                          <a:spcPts val="0"/>
                        </a:spcAft>
                      </a:pPr>
                      <a:r>
                        <a:rPr lang="en-US" sz="1800" kern="100" dirty="0">
                          <a:effectLst/>
                        </a:rPr>
                        <a:t>INSERT INTO </a:t>
                      </a:r>
                      <a:r>
                        <a:rPr lang="zh-CN" sz="1800" kern="100" dirty="0">
                          <a:effectLst/>
                        </a:rPr>
                        <a:t>班级</a:t>
                      </a:r>
                      <a:r>
                        <a:rPr lang="en-US" sz="1800" kern="100" dirty="0">
                          <a:effectLst/>
                        </a:rPr>
                        <a:t>(</a:t>
                      </a:r>
                      <a:r>
                        <a:rPr lang="zh-CN" sz="1800" kern="100" dirty="0">
                          <a:effectLst/>
                        </a:rPr>
                        <a:t>班级代码</a:t>
                      </a:r>
                      <a:r>
                        <a:rPr lang="en-US" sz="1800" kern="100" dirty="0">
                          <a:effectLst/>
                        </a:rPr>
                        <a:t>,</a:t>
                      </a:r>
                      <a:r>
                        <a:rPr lang="zh-CN" sz="1800" kern="100" dirty="0">
                          <a:effectLst/>
                        </a:rPr>
                        <a:t>班级名称</a:t>
                      </a:r>
                      <a:r>
                        <a:rPr lang="en-US" sz="1800" kern="100" dirty="0">
                          <a:effectLst/>
                        </a:rPr>
                        <a:t>,</a:t>
                      </a:r>
                      <a:r>
                        <a:rPr lang="zh-CN" sz="1800" kern="100" dirty="0">
                          <a:effectLst/>
                        </a:rPr>
                        <a:t>专业代码</a:t>
                      </a:r>
                      <a:r>
                        <a:rPr lang="en-US" sz="1800" kern="100" dirty="0">
                          <a:effectLst/>
                        </a:rPr>
                        <a:t>,</a:t>
                      </a:r>
                      <a:r>
                        <a:rPr lang="zh-CN" sz="1800" kern="100" dirty="0">
                          <a:effectLst/>
                        </a:rPr>
                        <a:t>所属年级</a:t>
                      </a:r>
                      <a:r>
                        <a:rPr lang="en-US" sz="1800" kern="100" dirty="0">
                          <a:effectLst/>
                        </a:rPr>
                        <a:t>)</a:t>
                      </a:r>
                      <a:endParaRPr lang="zh-CN" sz="1800" kern="100" dirty="0">
                        <a:effectLst/>
                      </a:endParaRPr>
                    </a:p>
                    <a:p>
                      <a:pPr indent="269875" algn="just">
                        <a:lnSpc>
                          <a:spcPts val="1560"/>
                        </a:lnSpc>
                        <a:spcAft>
                          <a:spcPts val="0"/>
                        </a:spcAft>
                      </a:pPr>
                      <a:r>
                        <a:rPr lang="en-US" sz="1800" kern="100" dirty="0">
                          <a:effectLst/>
                        </a:rPr>
                        <a:t>VALUES(7,'</a:t>
                      </a:r>
                      <a:r>
                        <a:rPr lang="zh-CN" sz="1800" kern="100" dirty="0">
                          <a:effectLst/>
                        </a:rPr>
                        <a:t>计算机</a:t>
                      </a:r>
                      <a:r>
                        <a:rPr lang="en-US" sz="1800" kern="100" dirty="0">
                          <a:effectLst/>
                        </a:rPr>
                        <a:t>',4,'2014</a:t>
                      </a:r>
                      <a:r>
                        <a:rPr lang="zh-CN" sz="1800" kern="100" dirty="0">
                          <a:effectLst/>
                        </a:rPr>
                        <a:t>级</a:t>
                      </a:r>
                      <a:r>
                        <a:rPr lang="en-US" sz="1800" kern="100" dirty="0" smtClean="0">
                          <a:effectLst/>
                        </a:rPr>
                        <a:t>')</a:t>
                      </a:r>
                      <a:endParaRPr lang="zh-CN" sz="1800" kern="100" dirty="0">
                        <a:effectLst/>
                        <a:latin typeface="Times New Roman"/>
                        <a:ea typeface="宋体"/>
                      </a:endParaRPr>
                    </a:p>
                  </a:txBody>
                  <a:tcPr marL="55466" marR="55466" marT="0" marB="0"/>
                </a:tc>
              </a:tr>
            </a:tbl>
          </a:graphicData>
        </a:graphic>
      </p:graphicFrame>
    </p:spTree>
    <p:extLst>
      <p:ext uri="{BB962C8B-B14F-4D97-AF65-F5344CB8AC3E}">
        <p14:creationId xmlns:p14="http://schemas.microsoft.com/office/powerpoint/2010/main" val="42944486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443841"/>
            <a:ext cx="5958408" cy="3416320"/>
          </a:xfrm>
          <a:prstGeom prst="rect">
            <a:avLst/>
          </a:prstGeom>
        </p:spPr>
        <p:txBody>
          <a:bodyPr wrap="square">
            <a:spAutoFit/>
          </a:bodyPr>
          <a:lstStyle/>
          <a:p>
            <a:r>
              <a:rPr lang="zh-CN" altLang="zh-CN" dirty="0"/>
              <a:t>说明：</a:t>
            </a:r>
          </a:p>
          <a:p>
            <a:pPr marL="285750" lvl="0" indent="-285750">
              <a:buFont typeface="Wingdings" pitchFamily="2" charset="2"/>
              <a:buChar char="l"/>
            </a:pPr>
            <a:r>
              <a:rPr lang="zh-CN" altLang="zh-CN" dirty="0"/>
              <a:t>前</a:t>
            </a:r>
            <a:r>
              <a:rPr lang="en-US" altLang="zh-CN" dirty="0"/>
              <a:t>3</a:t>
            </a:r>
            <a:r>
              <a:rPr lang="zh-CN" altLang="zh-CN" dirty="0"/>
              <a:t>条记录和第</a:t>
            </a:r>
            <a:r>
              <a:rPr lang="en-US" altLang="zh-CN" dirty="0"/>
              <a:t>5</a:t>
            </a:r>
            <a:r>
              <a:rPr lang="zh-CN" altLang="zh-CN" dirty="0"/>
              <a:t>条记录省略了表中的字段列表，</a:t>
            </a:r>
            <a:r>
              <a:rPr lang="en-US" altLang="zh-CN" dirty="0"/>
              <a:t>VALUES</a:t>
            </a:r>
            <a:r>
              <a:rPr lang="zh-CN" altLang="zh-CN" dirty="0"/>
              <a:t>值的顺序和表中的顺序、个数、数据类型都一致；</a:t>
            </a:r>
          </a:p>
          <a:p>
            <a:pPr marL="285750" lvl="0" indent="-285750">
              <a:buFont typeface="Wingdings" pitchFamily="2" charset="2"/>
              <a:buChar char="l"/>
            </a:pPr>
            <a:r>
              <a:rPr lang="zh-CN" altLang="zh-CN" dirty="0"/>
              <a:t>第</a:t>
            </a:r>
            <a:r>
              <a:rPr lang="en-US" altLang="zh-CN" dirty="0"/>
              <a:t>4</a:t>
            </a:r>
            <a:r>
              <a:rPr lang="zh-CN" altLang="zh-CN" dirty="0"/>
              <a:t>条记录的“班级代码”字段和第</a:t>
            </a:r>
            <a:r>
              <a:rPr lang="en-US" altLang="zh-CN" dirty="0"/>
              <a:t>3</a:t>
            </a:r>
            <a:r>
              <a:rPr lang="zh-CN" altLang="zh-CN" dirty="0"/>
              <a:t>条记录的重复了，违反了主键约束，所以不能正确存储数据；</a:t>
            </a:r>
          </a:p>
          <a:p>
            <a:pPr marL="285750" lvl="0" indent="-285750">
              <a:buFont typeface="Wingdings" pitchFamily="2" charset="2"/>
              <a:buChar char="l"/>
            </a:pPr>
            <a:r>
              <a:rPr lang="zh-CN" altLang="zh-CN" dirty="0"/>
              <a:t>第</a:t>
            </a:r>
            <a:r>
              <a:rPr lang="en-US" altLang="zh-CN" dirty="0"/>
              <a:t>6</a:t>
            </a:r>
            <a:r>
              <a:rPr lang="zh-CN" altLang="zh-CN" dirty="0"/>
              <a:t>条和第</a:t>
            </a:r>
            <a:r>
              <a:rPr lang="en-US" altLang="zh-CN" dirty="0"/>
              <a:t>7</a:t>
            </a:r>
            <a:r>
              <a:rPr lang="zh-CN" altLang="zh-CN" dirty="0"/>
              <a:t>条记录指明了表中的字段列表，</a:t>
            </a:r>
            <a:r>
              <a:rPr lang="en-US" altLang="zh-CN" dirty="0"/>
              <a:t>VALUES</a:t>
            </a:r>
            <a:r>
              <a:rPr lang="zh-CN" altLang="zh-CN" dirty="0"/>
              <a:t>值的顺序和指定的顺序、个数、数据类型一致。</a:t>
            </a:r>
          </a:p>
          <a:p>
            <a:pPr marL="285750" lvl="0" indent="-285750">
              <a:buFont typeface="Wingdings" pitchFamily="2" charset="2"/>
              <a:buChar char="l"/>
            </a:pPr>
            <a:r>
              <a:rPr lang="zh-CN" altLang="zh-CN" dirty="0"/>
              <a:t>在第</a:t>
            </a:r>
            <a:r>
              <a:rPr lang="en-US" altLang="zh-CN" dirty="0"/>
              <a:t>7</a:t>
            </a:r>
            <a:r>
              <a:rPr lang="zh-CN" altLang="zh-CN" dirty="0"/>
              <a:t>条记录中，表中字段列表中省略了“描述”字段，“班主任”字段，存储的数据这两个字段的值也为空，可以通过更新记录的方式增加这两个字段的值，在后面介绍。</a:t>
            </a:r>
          </a:p>
        </p:txBody>
      </p:sp>
    </p:spTree>
    <p:extLst>
      <p:ext uri="{BB962C8B-B14F-4D97-AF65-F5344CB8AC3E}">
        <p14:creationId xmlns:p14="http://schemas.microsoft.com/office/powerpoint/2010/main" val="13621780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1052736"/>
            <a:ext cx="7560840" cy="369332"/>
          </a:xfrm>
          <a:prstGeom prst="rect">
            <a:avLst/>
          </a:prstGeom>
        </p:spPr>
        <p:txBody>
          <a:bodyPr wrap="square">
            <a:spAutoFit/>
          </a:bodyPr>
          <a:lstStyle/>
          <a:p>
            <a:r>
              <a:rPr lang="zh-CN" altLang="zh-CN" dirty="0"/>
              <a:t>【例</a:t>
            </a:r>
            <a:r>
              <a:rPr lang="en-US" altLang="zh-CN" dirty="0"/>
              <a:t>4-3</a:t>
            </a:r>
            <a:r>
              <a:rPr lang="zh-CN" altLang="zh-CN" dirty="0"/>
              <a:t>】在“学生”表中添加记录，具体数据如</a:t>
            </a:r>
            <a:r>
              <a:rPr lang="zh-CN" altLang="zh-CN" dirty="0" smtClean="0"/>
              <a:t>表所</a:t>
            </a:r>
            <a:r>
              <a:rPr lang="zh-CN" altLang="zh-CN" dirty="0"/>
              <a:t>示。</a:t>
            </a:r>
          </a:p>
        </p:txBody>
      </p:sp>
      <p:graphicFrame>
        <p:nvGraphicFramePr>
          <p:cNvPr id="3" name="表格 2"/>
          <p:cNvGraphicFramePr>
            <a:graphicFrameLocks noGrp="1"/>
          </p:cNvGraphicFramePr>
          <p:nvPr>
            <p:extLst>
              <p:ext uri="{D42A27DB-BD31-4B8C-83A1-F6EECF244321}">
                <p14:modId xmlns:p14="http://schemas.microsoft.com/office/powerpoint/2010/main" val="278499288"/>
              </p:ext>
            </p:extLst>
          </p:nvPr>
        </p:nvGraphicFramePr>
        <p:xfrm>
          <a:off x="179512" y="1700808"/>
          <a:ext cx="7354498" cy="2186026"/>
        </p:xfrm>
        <a:graphic>
          <a:graphicData uri="http://schemas.openxmlformats.org/drawingml/2006/table">
            <a:tbl>
              <a:tblPr firstRow="1" firstCol="1" bandRow="1">
                <a:tableStyleId>{5C22544A-7EE6-4342-B048-85BDC9FD1C3A}</a:tableStyleId>
              </a:tblPr>
              <a:tblGrid>
                <a:gridCol w="1129050"/>
                <a:gridCol w="1436972"/>
                <a:gridCol w="1334331"/>
                <a:gridCol w="1847535"/>
                <a:gridCol w="1606610"/>
              </a:tblGrid>
              <a:tr h="771653">
                <a:tc>
                  <a:txBody>
                    <a:bodyPr/>
                    <a:lstStyle/>
                    <a:p>
                      <a:pPr indent="269875" algn="ctr">
                        <a:lnSpc>
                          <a:spcPts val="1560"/>
                        </a:lnSpc>
                        <a:spcAft>
                          <a:spcPts val="0"/>
                        </a:spcAft>
                      </a:pPr>
                      <a:r>
                        <a:rPr lang="zh-CN" sz="1600" kern="100" dirty="0">
                          <a:effectLst/>
                        </a:rPr>
                        <a:t>学号</a:t>
                      </a:r>
                      <a:endParaRPr lang="zh-CN" sz="1600" kern="100" dirty="0">
                        <a:effectLst/>
                        <a:latin typeface="Times New Roman"/>
                        <a:ea typeface="宋体"/>
                      </a:endParaRPr>
                    </a:p>
                  </a:txBody>
                  <a:tcPr marL="32355" marR="32355" marT="0" marB="0" anchor="ctr"/>
                </a:tc>
                <a:tc>
                  <a:txBody>
                    <a:bodyPr/>
                    <a:lstStyle/>
                    <a:p>
                      <a:pPr indent="269875" algn="ctr">
                        <a:lnSpc>
                          <a:spcPts val="1560"/>
                        </a:lnSpc>
                        <a:spcAft>
                          <a:spcPts val="0"/>
                        </a:spcAft>
                      </a:pPr>
                      <a:r>
                        <a:rPr lang="zh-CN" sz="1600" kern="100">
                          <a:effectLst/>
                        </a:rPr>
                        <a:t>姓名</a:t>
                      </a:r>
                      <a:endParaRPr lang="zh-CN" sz="1600" kern="100">
                        <a:effectLst/>
                        <a:latin typeface="Times New Roman"/>
                        <a:ea typeface="宋体"/>
                      </a:endParaRPr>
                    </a:p>
                  </a:txBody>
                  <a:tcPr marL="32355" marR="32355" marT="0" marB="0" anchor="ctr"/>
                </a:tc>
                <a:tc>
                  <a:txBody>
                    <a:bodyPr/>
                    <a:lstStyle/>
                    <a:p>
                      <a:pPr indent="269875" algn="ctr">
                        <a:lnSpc>
                          <a:spcPts val="1560"/>
                        </a:lnSpc>
                        <a:spcAft>
                          <a:spcPts val="0"/>
                        </a:spcAft>
                      </a:pPr>
                      <a:r>
                        <a:rPr lang="zh-CN" sz="1600" kern="100" dirty="0">
                          <a:effectLst/>
                        </a:rPr>
                        <a:t>性别</a:t>
                      </a:r>
                      <a:endParaRPr lang="zh-CN" sz="1600" kern="100" dirty="0">
                        <a:effectLst/>
                        <a:latin typeface="Times New Roman"/>
                        <a:ea typeface="宋体"/>
                      </a:endParaRPr>
                    </a:p>
                  </a:txBody>
                  <a:tcPr marL="32355" marR="32355" marT="0" marB="0" anchor="ctr"/>
                </a:tc>
                <a:tc>
                  <a:txBody>
                    <a:bodyPr/>
                    <a:lstStyle/>
                    <a:p>
                      <a:pPr indent="269875" algn="ctr">
                        <a:lnSpc>
                          <a:spcPts val="1560"/>
                        </a:lnSpc>
                        <a:spcAft>
                          <a:spcPts val="0"/>
                        </a:spcAft>
                      </a:pPr>
                      <a:r>
                        <a:rPr lang="zh-CN" sz="1600" kern="100" dirty="0" smtClean="0">
                          <a:effectLst/>
                        </a:rPr>
                        <a:t>出生日期</a:t>
                      </a:r>
                      <a:endParaRPr lang="zh-CN" sz="1600" kern="100" dirty="0">
                        <a:effectLst/>
                        <a:latin typeface="Times New Roman"/>
                        <a:ea typeface="宋体"/>
                      </a:endParaRPr>
                    </a:p>
                  </a:txBody>
                  <a:tcPr marL="32355" marR="32355" marT="0" marB="0" anchor="ctr"/>
                </a:tc>
                <a:tc>
                  <a:txBody>
                    <a:bodyPr/>
                    <a:lstStyle/>
                    <a:p>
                      <a:pPr indent="269875" algn="ctr">
                        <a:lnSpc>
                          <a:spcPts val="1560"/>
                        </a:lnSpc>
                        <a:spcAft>
                          <a:spcPts val="0"/>
                        </a:spcAft>
                      </a:pPr>
                      <a:r>
                        <a:rPr lang="zh-CN" sz="1600" kern="100" dirty="0">
                          <a:effectLst/>
                        </a:rPr>
                        <a:t>个人</a:t>
                      </a:r>
                      <a:r>
                        <a:rPr lang="zh-CN" sz="1600" kern="100" dirty="0" smtClean="0">
                          <a:effectLst/>
                        </a:rPr>
                        <a:t>联系</a:t>
                      </a:r>
                      <a:r>
                        <a:rPr lang="zh-CN" sz="1600" kern="100" dirty="0">
                          <a:effectLst/>
                        </a:rPr>
                        <a:t>电话</a:t>
                      </a:r>
                      <a:endParaRPr lang="zh-CN" sz="1600" kern="100" dirty="0">
                        <a:effectLst/>
                        <a:latin typeface="Times New Roman"/>
                        <a:ea typeface="宋体"/>
                      </a:endParaRPr>
                    </a:p>
                  </a:txBody>
                  <a:tcPr marL="32355" marR="32355" marT="0" marB="0" anchor="ctr"/>
                </a:tc>
              </a:tr>
              <a:tr h="596499">
                <a:tc>
                  <a:txBody>
                    <a:bodyPr/>
                    <a:lstStyle/>
                    <a:p>
                      <a:pPr indent="269875" algn="just">
                        <a:lnSpc>
                          <a:spcPts val="1560"/>
                        </a:lnSpc>
                        <a:spcAft>
                          <a:spcPts val="0"/>
                        </a:spcAft>
                      </a:pPr>
                      <a:r>
                        <a:rPr lang="en-US" sz="1600" kern="100">
                          <a:effectLst/>
                        </a:rPr>
                        <a:t>1</a:t>
                      </a:r>
                      <a:endParaRPr lang="zh-CN" sz="1600" kern="100">
                        <a:effectLst/>
                        <a:latin typeface="Times New Roman"/>
                        <a:ea typeface="宋体"/>
                      </a:endParaRPr>
                    </a:p>
                  </a:txBody>
                  <a:tcPr marL="32355" marR="32355" marT="0" marB="0" anchor="ctr"/>
                </a:tc>
                <a:tc>
                  <a:txBody>
                    <a:bodyPr/>
                    <a:lstStyle/>
                    <a:p>
                      <a:pPr indent="269875" algn="just">
                        <a:lnSpc>
                          <a:spcPts val="1560"/>
                        </a:lnSpc>
                        <a:spcAft>
                          <a:spcPts val="0"/>
                        </a:spcAft>
                      </a:pPr>
                      <a:r>
                        <a:rPr lang="zh-CN" sz="1600" kern="100" dirty="0">
                          <a:effectLst/>
                        </a:rPr>
                        <a:t>王思旭</a:t>
                      </a:r>
                      <a:endParaRPr lang="zh-CN" sz="1600" kern="100" dirty="0">
                        <a:effectLst/>
                        <a:latin typeface="Times New Roman"/>
                        <a:ea typeface="宋体"/>
                      </a:endParaRPr>
                    </a:p>
                  </a:txBody>
                  <a:tcPr marL="32355" marR="32355" marT="0" marB="0" anchor="ctr"/>
                </a:tc>
                <a:tc>
                  <a:txBody>
                    <a:bodyPr/>
                    <a:lstStyle/>
                    <a:p>
                      <a:pPr indent="269875" algn="just">
                        <a:lnSpc>
                          <a:spcPts val="1560"/>
                        </a:lnSpc>
                        <a:spcAft>
                          <a:spcPts val="0"/>
                        </a:spcAft>
                      </a:pPr>
                      <a:r>
                        <a:rPr lang="zh-CN" sz="1600" kern="100">
                          <a:effectLst/>
                        </a:rPr>
                        <a:t>男</a:t>
                      </a:r>
                      <a:endParaRPr lang="zh-CN" sz="1600" kern="100">
                        <a:effectLst/>
                        <a:latin typeface="Times New Roman"/>
                        <a:ea typeface="宋体"/>
                      </a:endParaRPr>
                    </a:p>
                  </a:txBody>
                  <a:tcPr marL="32355" marR="32355" marT="0" marB="0" anchor="ctr"/>
                </a:tc>
                <a:tc>
                  <a:txBody>
                    <a:bodyPr/>
                    <a:lstStyle/>
                    <a:p>
                      <a:pPr indent="269875" algn="just">
                        <a:lnSpc>
                          <a:spcPts val="1560"/>
                        </a:lnSpc>
                        <a:spcAft>
                          <a:spcPts val="0"/>
                        </a:spcAft>
                      </a:pPr>
                      <a:r>
                        <a:rPr lang="en-US" sz="1600" kern="100">
                          <a:effectLst/>
                        </a:rPr>
                        <a:t>1993-03-15</a:t>
                      </a:r>
                      <a:endParaRPr lang="zh-CN" sz="1600" kern="100">
                        <a:effectLst/>
                        <a:latin typeface="Times New Roman"/>
                        <a:ea typeface="宋体"/>
                      </a:endParaRPr>
                    </a:p>
                  </a:txBody>
                  <a:tcPr marL="32355" marR="32355" marT="0" marB="0" anchor="ctr"/>
                </a:tc>
                <a:tc>
                  <a:txBody>
                    <a:bodyPr/>
                    <a:lstStyle/>
                    <a:p>
                      <a:pPr indent="269875" algn="just">
                        <a:lnSpc>
                          <a:spcPts val="1560"/>
                        </a:lnSpc>
                        <a:spcAft>
                          <a:spcPts val="0"/>
                        </a:spcAft>
                      </a:pPr>
                      <a:r>
                        <a:rPr lang="en-US" sz="1600" kern="100" dirty="0">
                          <a:effectLst/>
                        </a:rPr>
                        <a:t>13102315610</a:t>
                      </a:r>
                      <a:endParaRPr lang="zh-CN" sz="1600" kern="100" dirty="0">
                        <a:effectLst/>
                        <a:latin typeface="Times New Roman"/>
                        <a:ea typeface="宋体"/>
                      </a:endParaRPr>
                    </a:p>
                  </a:txBody>
                  <a:tcPr marL="32355" marR="32355" marT="0" marB="0" anchor="ctr"/>
                </a:tc>
              </a:tr>
              <a:tr h="432048">
                <a:tc>
                  <a:txBody>
                    <a:bodyPr/>
                    <a:lstStyle/>
                    <a:p>
                      <a:pPr indent="269875" algn="just">
                        <a:lnSpc>
                          <a:spcPts val="1560"/>
                        </a:lnSpc>
                        <a:spcAft>
                          <a:spcPts val="0"/>
                        </a:spcAft>
                      </a:pPr>
                      <a:r>
                        <a:rPr lang="en-US" sz="1600" kern="100">
                          <a:effectLst/>
                        </a:rPr>
                        <a:t>2</a:t>
                      </a:r>
                      <a:endParaRPr lang="zh-CN" sz="1600" kern="100">
                        <a:effectLst/>
                        <a:latin typeface="Times New Roman"/>
                        <a:ea typeface="宋体"/>
                      </a:endParaRPr>
                    </a:p>
                  </a:txBody>
                  <a:tcPr marL="32355" marR="32355" marT="0" marB="0" anchor="ctr"/>
                </a:tc>
                <a:tc>
                  <a:txBody>
                    <a:bodyPr/>
                    <a:lstStyle/>
                    <a:p>
                      <a:pPr indent="269875" algn="just">
                        <a:lnSpc>
                          <a:spcPts val="1560"/>
                        </a:lnSpc>
                        <a:spcAft>
                          <a:spcPts val="0"/>
                        </a:spcAft>
                      </a:pPr>
                      <a:r>
                        <a:rPr lang="zh-CN" sz="1600" kern="100">
                          <a:effectLst/>
                        </a:rPr>
                        <a:t>陈芳</a:t>
                      </a:r>
                      <a:endParaRPr lang="zh-CN" sz="1600" kern="100">
                        <a:effectLst/>
                        <a:latin typeface="Times New Roman"/>
                        <a:ea typeface="宋体"/>
                      </a:endParaRPr>
                    </a:p>
                  </a:txBody>
                  <a:tcPr marL="32355" marR="32355" marT="0" marB="0" anchor="ctr"/>
                </a:tc>
                <a:tc>
                  <a:txBody>
                    <a:bodyPr/>
                    <a:lstStyle/>
                    <a:p>
                      <a:pPr indent="269875" algn="just">
                        <a:lnSpc>
                          <a:spcPts val="1560"/>
                        </a:lnSpc>
                        <a:spcAft>
                          <a:spcPts val="0"/>
                        </a:spcAft>
                      </a:pPr>
                      <a:r>
                        <a:rPr lang="zh-CN" sz="1600" kern="100">
                          <a:effectLst/>
                        </a:rPr>
                        <a:t>女</a:t>
                      </a:r>
                      <a:endParaRPr lang="zh-CN" sz="1600" kern="100">
                        <a:effectLst/>
                        <a:latin typeface="Times New Roman"/>
                        <a:ea typeface="宋体"/>
                      </a:endParaRPr>
                    </a:p>
                  </a:txBody>
                  <a:tcPr marL="32355" marR="32355" marT="0" marB="0" anchor="ctr"/>
                </a:tc>
                <a:tc>
                  <a:txBody>
                    <a:bodyPr/>
                    <a:lstStyle/>
                    <a:p>
                      <a:pPr indent="269875" algn="just">
                        <a:lnSpc>
                          <a:spcPts val="1560"/>
                        </a:lnSpc>
                        <a:spcAft>
                          <a:spcPts val="0"/>
                        </a:spcAft>
                      </a:pPr>
                      <a:r>
                        <a:rPr lang="en-US" sz="1600" kern="100">
                          <a:effectLst/>
                        </a:rPr>
                        <a:t>1994-02-26</a:t>
                      </a:r>
                      <a:endParaRPr lang="zh-CN" sz="1600" kern="100">
                        <a:effectLst/>
                        <a:latin typeface="Times New Roman"/>
                        <a:ea typeface="宋体"/>
                      </a:endParaRPr>
                    </a:p>
                  </a:txBody>
                  <a:tcPr marL="32355" marR="32355" marT="0" marB="0" anchor="ctr"/>
                </a:tc>
                <a:tc>
                  <a:txBody>
                    <a:bodyPr/>
                    <a:lstStyle/>
                    <a:p>
                      <a:pPr indent="269875" algn="just">
                        <a:lnSpc>
                          <a:spcPts val="1560"/>
                        </a:lnSpc>
                        <a:spcAft>
                          <a:spcPts val="0"/>
                        </a:spcAft>
                      </a:pPr>
                      <a:r>
                        <a:rPr lang="en-US" altLang="zh-CN" sz="1600" kern="100" dirty="0" smtClean="0">
                          <a:effectLst/>
                        </a:rPr>
                        <a:t>13102315610</a:t>
                      </a:r>
                      <a:endParaRPr lang="zh-CN" altLang="zh-CN" sz="1600" kern="100" dirty="0">
                        <a:effectLst/>
                        <a:latin typeface="Times New Roman"/>
                        <a:ea typeface="宋体"/>
                      </a:endParaRPr>
                    </a:p>
                  </a:txBody>
                  <a:tcPr marL="32355" marR="32355" marT="0" marB="0" anchor="ctr"/>
                </a:tc>
              </a:tr>
              <a:tr h="385826">
                <a:tc>
                  <a:txBody>
                    <a:bodyPr/>
                    <a:lstStyle/>
                    <a:p>
                      <a:pPr indent="269875" algn="just">
                        <a:lnSpc>
                          <a:spcPts val="1560"/>
                        </a:lnSpc>
                        <a:spcAft>
                          <a:spcPts val="0"/>
                        </a:spcAft>
                      </a:pPr>
                      <a:r>
                        <a:rPr lang="en-US" sz="1600" kern="100">
                          <a:effectLst/>
                        </a:rPr>
                        <a:t>3</a:t>
                      </a:r>
                      <a:endParaRPr lang="zh-CN" sz="1600" kern="100">
                        <a:effectLst/>
                        <a:latin typeface="Times New Roman"/>
                        <a:ea typeface="宋体"/>
                      </a:endParaRPr>
                    </a:p>
                  </a:txBody>
                  <a:tcPr marL="32355" marR="32355" marT="0" marB="0" anchor="ctr"/>
                </a:tc>
                <a:tc>
                  <a:txBody>
                    <a:bodyPr/>
                    <a:lstStyle/>
                    <a:p>
                      <a:pPr indent="269875" algn="just">
                        <a:lnSpc>
                          <a:spcPts val="1560"/>
                        </a:lnSpc>
                        <a:spcAft>
                          <a:spcPts val="0"/>
                        </a:spcAft>
                      </a:pPr>
                      <a:r>
                        <a:rPr lang="zh-CN" sz="1600" kern="100">
                          <a:effectLst/>
                        </a:rPr>
                        <a:t>赵建</a:t>
                      </a:r>
                      <a:endParaRPr lang="zh-CN" sz="1600" kern="100">
                        <a:effectLst/>
                        <a:latin typeface="Times New Roman"/>
                        <a:ea typeface="宋体"/>
                      </a:endParaRPr>
                    </a:p>
                  </a:txBody>
                  <a:tcPr marL="32355" marR="32355" marT="0" marB="0" anchor="ctr"/>
                </a:tc>
                <a:tc>
                  <a:txBody>
                    <a:bodyPr/>
                    <a:lstStyle/>
                    <a:p>
                      <a:pPr indent="269875" algn="just">
                        <a:lnSpc>
                          <a:spcPts val="1560"/>
                        </a:lnSpc>
                        <a:spcAft>
                          <a:spcPts val="0"/>
                        </a:spcAft>
                      </a:pPr>
                      <a:r>
                        <a:rPr lang="zh-CN" sz="1600" kern="100">
                          <a:effectLst/>
                        </a:rPr>
                        <a:t>男</a:t>
                      </a:r>
                      <a:endParaRPr lang="zh-CN" sz="1600" kern="100">
                        <a:effectLst/>
                        <a:latin typeface="Times New Roman"/>
                        <a:ea typeface="宋体"/>
                      </a:endParaRPr>
                    </a:p>
                  </a:txBody>
                  <a:tcPr marL="32355" marR="32355" marT="0" marB="0" anchor="ctr"/>
                </a:tc>
                <a:tc>
                  <a:txBody>
                    <a:bodyPr/>
                    <a:lstStyle/>
                    <a:p>
                      <a:pPr indent="269875" algn="just">
                        <a:lnSpc>
                          <a:spcPts val="1560"/>
                        </a:lnSpc>
                        <a:spcAft>
                          <a:spcPts val="0"/>
                        </a:spcAft>
                      </a:pPr>
                      <a:r>
                        <a:rPr lang="en-US" sz="1600" kern="100">
                          <a:effectLst/>
                        </a:rPr>
                        <a:t>1992-12-01</a:t>
                      </a:r>
                      <a:endParaRPr lang="zh-CN" sz="1600" kern="100">
                        <a:effectLst/>
                        <a:latin typeface="Times New Roman"/>
                        <a:ea typeface="宋体"/>
                      </a:endParaRPr>
                    </a:p>
                  </a:txBody>
                  <a:tcPr marL="32355" marR="32355" marT="0" marB="0" anchor="ctr"/>
                </a:tc>
                <a:tc>
                  <a:txBody>
                    <a:bodyPr/>
                    <a:lstStyle/>
                    <a:p>
                      <a:pPr indent="269875" algn="just">
                        <a:lnSpc>
                          <a:spcPts val="1560"/>
                        </a:lnSpc>
                        <a:spcAft>
                          <a:spcPts val="0"/>
                        </a:spcAft>
                      </a:pPr>
                      <a:r>
                        <a:rPr lang="en-US" sz="1600" kern="100" dirty="0">
                          <a:effectLst/>
                        </a:rPr>
                        <a:t>13202315612</a:t>
                      </a:r>
                      <a:endParaRPr lang="zh-CN" sz="1600" kern="100" dirty="0">
                        <a:effectLst/>
                        <a:latin typeface="Times New Roman"/>
                        <a:ea typeface="宋体"/>
                      </a:endParaRPr>
                    </a:p>
                  </a:txBody>
                  <a:tcPr marL="32355" marR="32355" marT="0" marB="0" anchor="ctr"/>
                </a:tc>
              </a:tr>
            </a:tbl>
          </a:graphicData>
        </a:graphic>
      </p:graphicFrame>
      <p:sp>
        <p:nvSpPr>
          <p:cNvPr id="4" name="矩形 3"/>
          <p:cNvSpPr/>
          <p:nvPr/>
        </p:nvSpPr>
        <p:spPr>
          <a:xfrm>
            <a:off x="467544" y="4005064"/>
            <a:ext cx="4572000" cy="369332"/>
          </a:xfrm>
          <a:prstGeom prst="rect">
            <a:avLst/>
          </a:prstGeom>
        </p:spPr>
        <p:txBody>
          <a:bodyPr>
            <a:spAutoFit/>
          </a:bodyPr>
          <a:lstStyle/>
          <a:p>
            <a:r>
              <a:rPr lang="en-US" altLang="zh-CN" dirty="0" smtClean="0"/>
              <a:t>…………</a:t>
            </a:r>
            <a:endParaRPr lang="zh-CN" altLang="zh-CN" dirty="0"/>
          </a:p>
        </p:txBody>
      </p:sp>
      <p:sp>
        <p:nvSpPr>
          <p:cNvPr id="5" name="矩形 4"/>
          <p:cNvSpPr/>
          <p:nvPr/>
        </p:nvSpPr>
        <p:spPr>
          <a:xfrm rot="5400000">
            <a:off x="6723981" y="2771434"/>
            <a:ext cx="2467262" cy="369332"/>
          </a:xfrm>
          <a:prstGeom prst="rect">
            <a:avLst/>
          </a:prstGeom>
        </p:spPr>
        <p:txBody>
          <a:bodyPr wrap="square">
            <a:spAutoFit/>
          </a:bodyPr>
          <a:lstStyle/>
          <a:p>
            <a:r>
              <a:rPr lang="en-US" altLang="zh-CN" dirty="0" smtClean="0"/>
              <a:t>…………</a:t>
            </a:r>
            <a:r>
              <a:rPr lang="zh-CN" altLang="en-US" dirty="0" smtClean="0"/>
              <a:t>表格不完整</a:t>
            </a:r>
            <a:endParaRPr lang="zh-CN" altLang="zh-CN" dirty="0"/>
          </a:p>
        </p:txBody>
      </p:sp>
      <p:sp>
        <p:nvSpPr>
          <p:cNvPr id="6" name="矩形 5"/>
          <p:cNvSpPr/>
          <p:nvPr/>
        </p:nvSpPr>
        <p:spPr>
          <a:xfrm>
            <a:off x="755576" y="4374396"/>
            <a:ext cx="6840760" cy="1477328"/>
          </a:xfrm>
          <a:prstGeom prst="rect">
            <a:avLst/>
          </a:prstGeom>
        </p:spPr>
        <p:txBody>
          <a:bodyPr wrap="square">
            <a:spAutoFit/>
          </a:bodyPr>
          <a:lstStyle/>
          <a:p>
            <a:pPr lvl="0"/>
            <a:r>
              <a:rPr lang="zh-CN" altLang="zh-CN" dirty="0"/>
              <a:t>第</a:t>
            </a:r>
            <a:r>
              <a:rPr lang="en-US" altLang="zh-CN" dirty="0"/>
              <a:t>2</a:t>
            </a:r>
            <a:r>
              <a:rPr lang="zh-CN" altLang="zh-CN" dirty="0"/>
              <a:t>条记录和第</a:t>
            </a:r>
            <a:r>
              <a:rPr lang="en-US" altLang="zh-CN" dirty="0"/>
              <a:t>1</a:t>
            </a:r>
            <a:r>
              <a:rPr lang="zh-CN" altLang="zh-CN" dirty="0"/>
              <a:t>条记录的“个人联系电话”字段重复，违反了表中定义的唯一约束，不能正确保存第</a:t>
            </a:r>
            <a:r>
              <a:rPr lang="en-US" altLang="zh-CN" dirty="0"/>
              <a:t>2</a:t>
            </a:r>
            <a:r>
              <a:rPr lang="zh-CN" altLang="zh-CN" dirty="0"/>
              <a:t>条数据；</a:t>
            </a:r>
          </a:p>
          <a:p>
            <a:pPr lvl="0"/>
            <a:r>
              <a:rPr lang="zh-CN" altLang="zh-CN" dirty="0"/>
              <a:t>第</a:t>
            </a:r>
            <a:r>
              <a:rPr lang="en-US" altLang="zh-CN" dirty="0"/>
              <a:t>3</a:t>
            </a:r>
            <a:r>
              <a:rPr lang="zh-CN" altLang="zh-CN" dirty="0"/>
              <a:t>条记录的最后一个字段“班级编号”为外键，取值为</a:t>
            </a:r>
            <a:r>
              <a:rPr lang="en-US" altLang="zh-CN" dirty="0"/>
              <a:t>8</a:t>
            </a:r>
            <a:r>
              <a:rPr lang="zh-CN" altLang="zh-CN" dirty="0"/>
              <a:t>，参考引用“班级”表的“班级代码”字段，而“班级”表中没有班级代码为</a:t>
            </a:r>
            <a:r>
              <a:rPr lang="en-US" altLang="zh-CN" dirty="0"/>
              <a:t>8</a:t>
            </a:r>
            <a:r>
              <a:rPr lang="zh-CN" altLang="zh-CN" dirty="0"/>
              <a:t>的记录，所以违反了外键约束，记录也不能正确保存。</a:t>
            </a:r>
          </a:p>
        </p:txBody>
      </p:sp>
    </p:spTree>
    <p:extLst>
      <p:ext uri="{BB962C8B-B14F-4D97-AF65-F5344CB8AC3E}">
        <p14:creationId xmlns:p14="http://schemas.microsoft.com/office/powerpoint/2010/main" val="38831139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796062"/>
            <a:ext cx="7344816" cy="369332"/>
          </a:xfrm>
          <a:prstGeom prst="rect">
            <a:avLst/>
          </a:prstGeom>
        </p:spPr>
        <p:txBody>
          <a:bodyPr wrap="square">
            <a:spAutoFit/>
          </a:bodyPr>
          <a:lstStyle/>
          <a:p>
            <a:r>
              <a:rPr lang="zh-CN" altLang="zh-CN" dirty="0"/>
              <a:t>【例</a:t>
            </a:r>
            <a:r>
              <a:rPr lang="en-US" altLang="zh-CN" dirty="0"/>
              <a:t>4-4</a:t>
            </a:r>
            <a:r>
              <a:rPr lang="zh-CN" altLang="zh-CN" dirty="0"/>
              <a:t>】在“选课”表中添加记录，具体数据如</a:t>
            </a:r>
            <a:r>
              <a:rPr lang="zh-CN" altLang="zh-CN" dirty="0" smtClean="0"/>
              <a:t>表所</a:t>
            </a:r>
            <a:r>
              <a:rPr lang="zh-CN" altLang="zh-CN" dirty="0"/>
              <a:t>示。</a:t>
            </a:r>
            <a:endParaRPr lang="zh-CN" altLang="en-US" dirty="0"/>
          </a:p>
        </p:txBody>
      </p:sp>
      <p:graphicFrame>
        <p:nvGraphicFramePr>
          <p:cNvPr id="3" name="表格 2"/>
          <p:cNvGraphicFramePr>
            <a:graphicFrameLocks noGrp="1"/>
          </p:cNvGraphicFramePr>
          <p:nvPr>
            <p:extLst>
              <p:ext uri="{D42A27DB-BD31-4B8C-83A1-F6EECF244321}">
                <p14:modId xmlns:p14="http://schemas.microsoft.com/office/powerpoint/2010/main" val="639718560"/>
              </p:ext>
            </p:extLst>
          </p:nvPr>
        </p:nvGraphicFramePr>
        <p:xfrm>
          <a:off x="611560" y="1165394"/>
          <a:ext cx="6408712" cy="2855405"/>
        </p:xfrm>
        <a:graphic>
          <a:graphicData uri="http://schemas.openxmlformats.org/drawingml/2006/table">
            <a:tbl>
              <a:tblPr firstRow="1" firstCol="1" bandRow="1">
                <a:tableStyleId>{5C22544A-7EE6-4342-B048-85BDC9FD1C3A}</a:tableStyleId>
              </a:tblPr>
              <a:tblGrid>
                <a:gridCol w="2494826"/>
                <a:gridCol w="1393606"/>
                <a:gridCol w="2520280"/>
              </a:tblGrid>
              <a:tr h="144016">
                <a:tc>
                  <a:txBody>
                    <a:bodyPr/>
                    <a:lstStyle/>
                    <a:p>
                      <a:pPr indent="269875" algn="ctr">
                        <a:lnSpc>
                          <a:spcPts val="1560"/>
                        </a:lnSpc>
                        <a:spcAft>
                          <a:spcPts val="0"/>
                        </a:spcAft>
                      </a:pPr>
                      <a:r>
                        <a:rPr lang="zh-CN" sz="1800" kern="100">
                          <a:effectLst/>
                        </a:rPr>
                        <a:t>学号</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800" kern="100">
                          <a:effectLst/>
                        </a:rPr>
                        <a:t>课程编号</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800" kern="100">
                          <a:effectLst/>
                        </a:rPr>
                        <a:t>成绩</a:t>
                      </a:r>
                      <a:endParaRPr lang="zh-CN" sz="1800" kern="100">
                        <a:effectLst/>
                        <a:latin typeface="Times New Roman"/>
                        <a:ea typeface="宋体"/>
                      </a:endParaRPr>
                    </a:p>
                  </a:txBody>
                  <a:tcPr marL="68580" marR="68580" marT="0" marB="0" anchor="ctr"/>
                </a:tc>
              </a:tr>
              <a:tr h="0">
                <a:tc>
                  <a:txBody>
                    <a:bodyPr/>
                    <a:lstStyle/>
                    <a:p>
                      <a:pPr indent="269875" algn="ctr">
                        <a:lnSpc>
                          <a:spcPts val="1560"/>
                        </a:lnSpc>
                        <a:spcAft>
                          <a:spcPts val="0"/>
                        </a:spcAft>
                      </a:pPr>
                      <a:r>
                        <a:rPr lang="en-US" sz="1800" kern="100">
                          <a:effectLst/>
                        </a:rPr>
                        <a:t>1</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1</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90</a:t>
                      </a:r>
                      <a:endParaRPr lang="zh-CN" sz="1800" kern="100">
                        <a:effectLst/>
                        <a:latin typeface="Times New Roman"/>
                        <a:ea typeface="宋体"/>
                      </a:endParaRPr>
                    </a:p>
                  </a:txBody>
                  <a:tcPr marL="68580" marR="68580" marT="0" marB="0" anchor="ctr"/>
                </a:tc>
              </a:tr>
              <a:tr h="0">
                <a:tc>
                  <a:txBody>
                    <a:bodyPr/>
                    <a:lstStyle/>
                    <a:p>
                      <a:pPr indent="269875" algn="ctr">
                        <a:lnSpc>
                          <a:spcPts val="1560"/>
                        </a:lnSpc>
                        <a:spcAft>
                          <a:spcPts val="0"/>
                        </a:spcAft>
                      </a:pPr>
                      <a:r>
                        <a:rPr lang="en-US" sz="1800" kern="100">
                          <a:effectLst/>
                        </a:rPr>
                        <a:t>1</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2</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0</a:t>
                      </a:r>
                      <a:endParaRPr lang="zh-CN" sz="1800" kern="100">
                        <a:effectLst/>
                        <a:latin typeface="Times New Roman"/>
                        <a:ea typeface="宋体"/>
                      </a:endParaRPr>
                    </a:p>
                  </a:txBody>
                  <a:tcPr marL="68580" marR="68580" marT="0" marB="0" anchor="ctr"/>
                </a:tc>
              </a:tr>
              <a:tr h="0">
                <a:tc>
                  <a:txBody>
                    <a:bodyPr/>
                    <a:lstStyle/>
                    <a:p>
                      <a:pPr indent="269875" algn="ctr">
                        <a:lnSpc>
                          <a:spcPts val="1560"/>
                        </a:lnSpc>
                        <a:spcAft>
                          <a:spcPts val="0"/>
                        </a:spcAft>
                      </a:pPr>
                      <a:r>
                        <a:rPr lang="en-US" sz="1800" kern="100">
                          <a:effectLst/>
                        </a:rPr>
                        <a:t>8</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1</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0</a:t>
                      </a:r>
                      <a:endParaRPr lang="zh-CN" sz="1800" kern="100">
                        <a:effectLst/>
                        <a:latin typeface="Times New Roman"/>
                        <a:ea typeface="宋体"/>
                      </a:endParaRPr>
                    </a:p>
                  </a:txBody>
                  <a:tcPr marL="68580" marR="68580" marT="0" marB="0" anchor="ctr"/>
                </a:tc>
              </a:tr>
              <a:tr h="93345">
                <a:tc>
                  <a:txBody>
                    <a:bodyPr/>
                    <a:lstStyle/>
                    <a:p>
                      <a:pPr indent="269875" algn="ctr">
                        <a:lnSpc>
                          <a:spcPts val="1560"/>
                        </a:lnSpc>
                        <a:spcAft>
                          <a:spcPts val="0"/>
                        </a:spcAft>
                      </a:pPr>
                      <a:r>
                        <a:rPr lang="en-US" sz="1800" kern="100">
                          <a:effectLst/>
                        </a:rPr>
                        <a:t>8</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3</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 95</a:t>
                      </a:r>
                      <a:endParaRPr lang="zh-CN" sz="1800" kern="100">
                        <a:effectLst/>
                        <a:latin typeface="Times New Roman"/>
                        <a:ea typeface="宋体"/>
                      </a:endParaRPr>
                    </a:p>
                  </a:txBody>
                  <a:tcPr marL="68580" marR="68580" marT="0" marB="0" anchor="ctr"/>
                </a:tc>
              </a:tr>
              <a:tr h="93345">
                <a:tc>
                  <a:txBody>
                    <a:bodyPr/>
                    <a:lstStyle/>
                    <a:p>
                      <a:pPr indent="269875" algn="ctr">
                        <a:lnSpc>
                          <a:spcPts val="1560"/>
                        </a:lnSpc>
                        <a:spcAft>
                          <a:spcPts val="0"/>
                        </a:spcAft>
                      </a:pPr>
                      <a:r>
                        <a:rPr lang="en-US" sz="1800" kern="100">
                          <a:effectLst/>
                        </a:rPr>
                        <a:t>8</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4</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88</a:t>
                      </a:r>
                      <a:endParaRPr lang="zh-CN" sz="1800" kern="100">
                        <a:effectLst/>
                        <a:latin typeface="Times New Roman"/>
                        <a:ea typeface="宋体"/>
                      </a:endParaRPr>
                    </a:p>
                  </a:txBody>
                  <a:tcPr marL="68580" marR="68580" marT="0" marB="0" anchor="ctr"/>
                </a:tc>
              </a:tr>
              <a:tr h="93345">
                <a:tc>
                  <a:txBody>
                    <a:bodyPr/>
                    <a:lstStyle/>
                    <a:p>
                      <a:pPr indent="269875" algn="ctr">
                        <a:lnSpc>
                          <a:spcPts val="1560"/>
                        </a:lnSpc>
                        <a:spcAft>
                          <a:spcPts val="0"/>
                        </a:spcAft>
                      </a:pPr>
                      <a:r>
                        <a:rPr lang="en-US" sz="1800" kern="100">
                          <a:effectLst/>
                        </a:rPr>
                        <a:t>9</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1</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45 </a:t>
                      </a:r>
                      <a:endParaRPr lang="zh-CN" sz="1800" kern="100">
                        <a:effectLst/>
                        <a:latin typeface="Times New Roman"/>
                        <a:ea typeface="宋体"/>
                      </a:endParaRPr>
                    </a:p>
                  </a:txBody>
                  <a:tcPr marL="68580" marR="68580" marT="0" marB="0" anchor="ctr"/>
                </a:tc>
              </a:tr>
              <a:tr h="93345">
                <a:tc>
                  <a:txBody>
                    <a:bodyPr/>
                    <a:lstStyle/>
                    <a:p>
                      <a:pPr indent="269875" algn="ctr">
                        <a:lnSpc>
                          <a:spcPts val="1560"/>
                        </a:lnSpc>
                        <a:spcAft>
                          <a:spcPts val="0"/>
                        </a:spcAft>
                      </a:pPr>
                      <a:r>
                        <a:rPr lang="en-US" sz="1800" kern="100">
                          <a:effectLst/>
                        </a:rPr>
                        <a:t>9</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5</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82 </a:t>
                      </a:r>
                      <a:endParaRPr lang="zh-CN" sz="1800" kern="100">
                        <a:effectLst/>
                        <a:latin typeface="Times New Roman"/>
                        <a:ea typeface="宋体"/>
                      </a:endParaRPr>
                    </a:p>
                  </a:txBody>
                  <a:tcPr marL="68580" marR="68580" marT="0" marB="0" anchor="ctr"/>
                </a:tc>
              </a:tr>
              <a:tr h="93345">
                <a:tc>
                  <a:txBody>
                    <a:bodyPr/>
                    <a:lstStyle/>
                    <a:p>
                      <a:pPr indent="269875" algn="ctr">
                        <a:lnSpc>
                          <a:spcPts val="1560"/>
                        </a:lnSpc>
                        <a:spcAft>
                          <a:spcPts val="0"/>
                        </a:spcAft>
                      </a:pPr>
                      <a:r>
                        <a:rPr lang="en-US" sz="1800" kern="100">
                          <a:effectLst/>
                        </a:rPr>
                        <a:t>4</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5</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65</a:t>
                      </a:r>
                      <a:endParaRPr lang="zh-CN" sz="1800" kern="100">
                        <a:effectLst/>
                        <a:latin typeface="Times New Roman"/>
                        <a:ea typeface="宋体"/>
                      </a:endParaRPr>
                    </a:p>
                  </a:txBody>
                  <a:tcPr marL="68580" marR="68580" marT="0" marB="0" anchor="ctr"/>
                </a:tc>
              </a:tr>
              <a:tr h="93345">
                <a:tc>
                  <a:txBody>
                    <a:bodyPr/>
                    <a:lstStyle/>
                    <a:p>
                      <a:pPr indent="269875" algn="ctr">
                        <a:lnSpc>
                          <a:spcPts val="1560"/>
                        </a:lnSpc>
                        <a:spcAft>
                          <a:spcPts val="0"/>
                        </a:spcAft>
                      </a:pPr>
                      <a:r>
                        <a:rPr lang="en-US" sz="1800" kern="100">
                          <a:effectLst/>
                        </a:rPr>
                        <a:t>4</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4</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49</a:t>
                      </a:r>
                      <a:endParaRPr lang="zh-CN" sz="1800" kern="100">
                        <a:effectLst/>
                        <a:latin typeface="Times New Roman"/>
                        <a:ea typeface="宋体"/>
                      </a:endParaRPr>
                    </a:p>
                  </a:txBody>
                  <a:tcPr marL="68580" marR="68580" marT="0" marB="0" anchor="ctr"/>
                </a:tc>
              </a:tr>
              <a:tr h="93345">
                <a:tc>
                  <a:txBody>
                    <a:bodyPr/>
                    <a:lstStyle/>
                    <a:p>
                      <a:pPr indent="269875" algn="ctr">
                        <a:lnSpc>
                          <a:spcPts val="1560"/>
                        </a:lnSpc>
                        <a:spcAft>
                          <a:spcPts val="0"/>
                        </a:spcAft>
                      </a:pPr>
                      <a:r>
                        <a:rPr lang="en-US" sz="1800" kern="100">
                          <a:effectLst/>
                        </a:rPr>
                        <a:t>5</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1</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73</a:t>
                      </a:r>
                      <a:endParaRPr lang="zh-CN" sz="1800" kern="100">
                        <a:effectLst/>
                        <a:latin typeface="Times New Roman"/>
                        <a:ea typeface="宋体"/>
                      </a:endParaRPr>
                    </a:p>
                  </a:txBody>
                  <a:tcPr marL="68580" marR="68580" marT="0" marB="0" anchor="ctr"/>
                </a:tc>
              </a:tr>
              <a:tr h="93345">
                <a:tc>
                  <a:txBody>
                    <a:bodyPr/>
                    <a:lstStyle/>
                    <a:p>
                      <a:pPr indent="269875" algn="ctr">
                        <a:lnSpc>
                          <a:spcPts val="1560"/>
                        </a:lnSpc>
                        <a:spcAft>
                          <a:spcPts val="0"/>
                        </a:spcAft>
                      </a:pPr>
                      <a:r>
                        <a:rPr lang="en-US" sz="1800" kern="100">
                          <a:effectLst/>
                        </a:rPr>
                        <a:t>6</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2</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51</a:t>
                      </a:r>
                      <a:endParaRPr lang="zh-CN" sz="1800" kern="100">
                        <a:effectLst/>
                        <a:latin typeface="Times New Roman"/>
                        <a:ea typeface="宋体"/>
                      </a:endParaRPr>
                    </a:p>
                  </a:txBody>
                  <a:tcPr marL="68580" marR="68580" marT="0" marB="0" anchor="ctr"/>
                </a:tc>
              </a:tr>
              <a:tr h="93345">
                <a:tc>
                  <a:txBody>
                    <a:bodyPr/>
                    <a:lstStyle/>
                    <a:p>
                      <a:pPr indent="269875" algn="ctr">
                        <a:lnSpc>
                          <a:spcPts val="1560"/>
                        </a:lnSpc>
                        <a:spcAft>
                          <a:spcPts val="0"/>
                        </a:spcAft>
                      </a:pPr>
                      <a:r>
                        <a:rPr lang="en-US" sz="1800" kern="100">
                          <a:effectLst/>
                        </a:rPr>
                        <a:t>6</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3</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86</a:t>
                      </a:r>
                      <a:endParaRPr lang="zh-CN" sz="1800" kern="100">
                        <a:effectLst/>
                        <a:latin typeface="Times New Roman"/>
                        <a:ea typeface="宋体"/>
                      </a:endParaRPr>
                    </a:p>
                  </a:txBody>
                  <a:tcPr marL="68580" marR="68580" marT="0" marB="0" anchor="ctr"/>
                </a:tc>
              </a:tr>
              <a:tr h="93345">
                <a:tc>
                  <a:txBody>
                    <a:bodyPr/>
                    <a:lstStyle/>
                    <a:p>
                      <a:pPr indent="269875" algn="ctr">
                        <a:lnSpc>
                          <a:spcPts val="1560"/>
                        </a:lnSpc>
                        <a:spcAft>
                          <a:spcPts val="0"/>
                        </a:spcAft>
                      </a:pPr>
                      <a:r>
                        <a:rPr lang="en-US" sz="1800" kern="100">
                          <a:effectLst/>
                        </a:rPr>
                        <a:t>7</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2</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dirty="0">
                          <a:effectLst/>
                        </a:rPr>
                        <a:t>70</a:t>
                      </a:r>
                      <a:endParaRPr lang="zh-CN" sz="1800" kern="100" dirty="0">
                        <a:effectLst/>
                        <a:latin typeface="Times New Roman"/>
                        <a:ea typeface="宋体"/>
                      </a:endParaRPr>
                    </a:p>
                  </a:txBody>
                  <a:tcPr marL="68580" marR="68580" marT="0" marB="0" anchor="ctr"/>
                </a:tc>
              </a:tr>
            </a:tbl>
          </a:graphicData>
        </a:graphic>
      </p:graphicFrame>
      <p:graphicFrame>
        <p:nvGraphicFramePr>
          <p:cNvPr id="4" name="表格 3"/>
          <p:cNvGraphicFramePr>
            <a:graphicFrameLocks noGrp="1"/>
          </p:cNvGraphicFramePr>
          <p:nvPr>
            <p:extLst>
              <p:ext uri="{D42A27DB-BD31-4B8C-83A1-F6EECF244321}">
                <p14:modId xmlns:p14="http://schemas.microsoft.com/office/powerpoint/2010/main" val="1414618446"/>
              </p:ext>
            </p:extLst>
          </p:nvPr>
        </p:nvGraphicFramePr>
        <p:xfrm>
          <a:off x="539552" y="4077072"/>
          <a:ext cx="4536504" cy="2641600"/>
        </p:xfrm>
        <a:graphic>
          <a:graphicData uri="http://schemas.openxmlformats.org/drawingml/2006/table">
            <a:tbl>
              <a:tblPr>
                <a:tableStyleId>{5C22544A-7EE6-4342-B048-85BDC9FD1C3A}</a:tableStyleId>
              </a:tblPr>
              <a:tblGrid>
                <a:gridCol w="4536504"/>
              </a:tblGrid>
              <a:tr h="2637404">
                <a:tc>
                  <a:txBody>
                    <a:bodyPr/>
                    <a:lstStyle/>
                    <a:p>
                      <a:pPr indent="269875" algn="just">
                        <a:lnSpc>
                          <a:spcPts val="1560"/>
                        </a:lnSpc>
                        <a:spcAft>
                          <a:spcPts val="0"/>
                        </a:spcAft>
                      </a:pPr>
                      <a:r>
                        <a:rPr lang="en-US" sz="1800" kern="100" dirty="0">
                          <a:effectLst/>
                        </a:rPr>
                        <a:t>INSERT INTO </a:t>
                      </a:r>
                      <a:r>
                        <a:rPr lang="zh-CN" sz="1800" kern="100" dirty="0">
                          <a:effectLst/>
                        </a:rPr>
                        <a:t>选课</a:t>
                      </a:r>
                      <a:r>
                        <a:rPr lang="en-US" sz="1800" kern="100" dirty="0">
                          <a:effectLst/>
                        </a:rPr>
                        <a:t>  VALUES(1,1,90)</a:t>
                      </a:r>
                      <a:endParaRPr lang="zh-CN" sz="1800" kern="100" dirty="0">
                        <a:effectLst/>
                      </a:endParaRPr>
                    </a:p>
                    <a:p>
                      <a:pPr indent="269875" algn="just">
                        <a:lnSpc>
                          <a:spcPts val="1560"/>
                        </a:lnSpc>
                        <a:spcAft>
                          <a:spcPts val="0"/>
                        </a:spcAft>
                      </a:pPr>
                      <a:r>
                        <a:rPr lang="en-US" sz="1800" kern="100" dirty="0">
                          <a:effectLst/>
                        </a:rPr>
                        <a:t>INSERT INTO </a:t>
                      </a:r>
                      <a:r>
                        <a:rPr lang="zh-CN" sz="1800" kern="100" dirty="0">
                          <a:effectLst/>
                        </a:rPr>
                        <a:t>选课</a:t>
                      </a:r>
                      <a:r>
                        <a:rPr lang="en-US" sz="1800" kern="100" dirty="0">
                          <a:effectLst/>
                        </a:rPr>
                        <a:t>  VALUES(1,2,DEFAULT)  </a:t>
                      </a:r>
                      <a:endParaRPr lang="zh-CN" sz="1800" kern="100" dirty="0">
                        <a:effectLst/>
                      </a:endParaRPr>
                    </a:p>
                    <a:p>
                      <a:pPr indent="269875" algn="just">
                        <a:lnSpc>
                          <a:spcPts val="1560"/>
                        </a:lnSpc>
                        <a:spcAft>
                          <a:spcPts val="0"/>
                        </a:spcAft>
                      </a:pPr>
                      <a:r>
                        <a:rPr lang="en-US" sz="1800" kern="100" dirty="0">
                          <a:effectLst/>
                        </a:rPr>
                        <a:t>INSERT INTO </a:t>
                      </a:r>
                      <a:r>
                        <a:rPr lang="zh-CN" sz="1800" kern="100" dirty="0">
                          <a:effectLst/>
                        </a:rPr>
                        <a:t>选课</a:t>
                      </a:r>
                      <a:r>
                        <a:rPr lang="en-US" sz="1800" kern="100" dirty="0">
                          <a:effectLst/>
                        </a:rPr>
                        <a:t>  VALUES(8,1,DEFAULT)</a:t>
                      </a:r>
                      <a:endParaRPr lang="zh-CN" sz="1800" kern="100" dirty="0">
                        <a:effectLst/>
                      </a:endParaRPr>
                    </a:p>
                    <a:p>
                      <a:pPr indent="269875" algn="just">
                        <a:lnSpc>
                          <a:spcPts val="1560"/>
                        </a:lnSpc>
                        <a:spcAft>
                          <a:spcPts val="0"/>
                        </a:spcAft>
                      </a:pPr>
                      <a:r>
                        <a:rPr lang="en-US" sz="1800" kern="100" dirty="0">
                          <a:effectLst/>
                        </a:rPr>
                        <a:t>INSERT INTO </a:t>
                      </a:r>
                      <a:r>
                        <a:rPr lang="zh-CN" sz="1800" kern="100" dirty="0">
                          <a:effectLst/>
                        </a:rPr>
                        <a:t>选课</a:t>
                      </a:r>
                      <a:r>
                        <a:rPr lang="en-US" sz="1800" kern="100" dirty="0">
                          <a:effectLst/>
                        </a:rPr>
                        <a:t>  VALUES(8,3,95)</a:t>
                      </a:r>
                      <a:endParaRPr lang="zh-CN" sz="1800" kern="100" dirty="0">
                        <a:effectLst/>
                      </a:endParaRPr>
                    </a:p>
                    <a:p>
                      <a:pPr indent="269875" algn="just">
                        <a:lnSpc>
                          <a:spcPts val="1560"/>
                        </a:lnSpc>
                        <a:spcAft>
                          <a:spcPts val="0"/>
                        </a:spcAft>
                      </a:pPr>
                      <a:r>
                        <a:rPr lang="en-US" sz="1800" kern="100" dirty="0">
                          <a:effectLst/>
                        </a:rPr>
                        <a:t>INSERT INTO </a:t>
                      </a:r>
                      <a:r>
                        <a:rPr lang="zh-CN" sz="1800" kern="100" dirty="0">
                          <a:effectLst/>
                        </a:rPr>
                        <a:t>选课</a:t>
                      </a:r>
                      <a:r>
                        <a:rPr lang="en-US" sz="1800" kern="100" dirty="0">
                          <a:effectLst/>
                        </a:rPr>
                        <a:t>  VALUES(8,4,88)</a:t>
                      </a:r>
                      <a:endParaRPr lang="zh-CN" sz="1800" kern="100" dirty="0">
                        <a:effectLst/>
                      </a:endParaRPr>
                    </a:p>
                    <a:p>
                      <a:pPr indent="269875" algn="just">
                        <a:lnSpc>
                          <a:spcPts val="1560"/>
                        </a:lnSpc>
                        <a:spcAft>
                          <a:spcPts val="0"/>
                        </a:spcAft>
                      </a:pPr>
                      <a:r>
                        <a:rPr lang="en-US" sz="1800" kern="100" dirty="0">
                          <a:effectLst/>
                        </a:rPr>
                        <a:t>INSERT INTO </a:t>
                      </a:r>
                      <a:r>
                        <a:rPr lang="zh-CN" sz="1800" kern="100" dirty="0">
                          <a:effectLst/>
                        </a:rPr>
                        <a:t>选课</a:t>
                      </a:r>
                      <a:r>
                        <a:rPr lang="en-US" sz="1800" kern="100" dirty="0">
                          <a:effectLst/>
                        </a:rPr>
                        <a:t>  VALUES(9,1,45)</a:t>
                      </a:r>
                      <a:endParaRPr lang="zh-CN" sz="1800" kern="100" dirty="0">
                        <a:effectLst/>
                      </a:endParaRPr>
                    </a:p>
                    <a:p>
                      <a:pPr indent="269875" algn="just">
                        <a:lnSpc>
                          <a:spcPts val="1560"/>
                        </a:lnSpc>
                        <a:spcAft>
                          <a:spcPts val="0"/>
                        </a:spcAft>
                      </a:pPr>
                      <a:r>
                        <a:rPr lang="en-US" sz="1800" kern="100" dirty="0">
                          <a:effectLst/>
                        </a:rPr>
                        <a:t>INSERT INTO </a:t>
                      </a:r>
                      <a:r>
                        <a:rPr lang="zh-CN" sz="1800" kern="100" dirty="0">
                          <a:effectLst/>
                        </a:rPr>
                        <a:t>选课</a:t>
                      </a:r>
                      <a:r>
                        <a:rPr lang="en-US" sz="1800" kern="100" dirty="0">
                          <a:effectLst/>
                        </a:rPr>
                        <a:t>  VALUES(9,5,82)</a:t>
                      </a:r>
                      <a:endParaRPr lang="zh-CN" sz="1800" kern="100" dirty="0">
                        <a:effectLst/>
                      </a:endParaRPr>
                    </a:p>
                    <a:p>
                      <a:pPr indent="269875" algn="just">
                        <a:lnSpc>
                          <a:spcPts val="1560"/>
                        </a:lnSpc>
                        <a:spcAft>
                          <a:spcPts val="0"/>
                        </a:spcAft>
                      </a:pPr>
                      <a:r>
                        <a:rPr lang="en-US" sz="1800" kern="100" dirty="0">
                          <a:effectLst/>
                        </a:rPr>
                        <a:t>INSERT INTO </a:t>
                      </a:r>
                      <a:r>
                        <a:rPr lang="zh-CN" sz="1800" kern="100" dirty="0">
                          <a:effectLst/>
                        </a:rPr>
                        <a:t>选课</a:t>
                      </a:r>
                      <a:r>
                        <a:rPr lang="en-US" sz="1800" kern="100" dirty="0">
                          <a:effectLst/>
                        </a:rPr>
                        <a:t>  VALUES(4,5,65)</a:t>
                      </a:r>
                      <a:endParaRPr lang="zh-CN" sz="1800" kern="100" dirty="0">
                        <a:effectLst/>
                      </a:endParaRPr>
                    </a:p>
                    <a:p>
                      <a:pPr indent="269875" algn="just">
                        <a:lnSpc>
                          <a:spcPts val="1560"/>
                        </a:lnSpc>
                        <a:spcAft>
                          <a:spcPts val="0"/>
                        </a:spcAft>
                      </a:pPr>
                      <a:r>
                        <a:rPr lang="en-US" sz="1800" kern="100" dirty="0">
                          <a:effectLst/>
                        </a:rPr>
                        <a:t>INSERT INTO </a:t>
                      </a:r>
                      <a:r>
                        <a:rPr lang="zh-CN" sz="1800" kern="100" dirty="0">
                          <a:effectLst/>
                        </a:rPr>
                        <a:t>选课</a:t>
                      </a:r>
                      <a:r>
                        <a:rPr lang="en-US" sz="1800" kern="100" dirty="0">
                          <a:effectLst/>
                        </a:rPr>
                        <a:t>  VALUES(4,4,49)</a:t>
                      </a:r>
                      <a:endParaRPr lang="zh-CN" sz="1800" kern="100" dirty="0">
                        <a:effectLst/>
                      </a:endParaRPr>
                    </a:p>
                    <a:p>
                      <a:pPr indent="269875" algn="just">
                        <a:lnSpc>
                          <a:spcPts val="1560"/>
                        </a:lnSpc>
                        <a:spcAft>
                          <a:spcPts val="0"/>
                        </a:spcAft>
                      </a:pPr>
                      <a:r>
                        <a:rPr lang="en-US" sz="1800" kern="100" dirty="0">
                          <a:effectLst/>
                        </a:rPr>
                        <a:t>INSERT INTO </a:t>
                      </a:r>
                      <a:r>
                        <a:rPr lang="zh-CN" sz="1800" kern="100" dirty="0">
                          <a:effectLst/>
                        </a:rPr>
                        <a:t>选课</a:t>
                      </a:r>
                      <a:r>
                        <a:rPr lang="en-US" sz="1800" kern="100" dirty="0">
                          <a:effectLst/>
                        </a:rPr>
                        <a:t>  VALUES(5,1,73)</a:t>
                      </a:r>
                      <a:endParaRPr lang="zh-CN" sz="1800" kern="100" dirty="0">
                        <a:effectLst/>
                      </a:endParaRPr>
                    </a:p>
                    <a:p>
                      <a:pPr indent="269875" algn="just">
                        <a:lnSpc>
                          <a:spcPts val="1560"/>
                        </a:lnSpc>
                        <a:spcAft>
                          <a:spcPts val="0"/>
                        </a:spcAft>
                      </a:pPr>
                      <a:r>
                        <a:rPr lang="en-US" sz="1800" kern="100" dirty="0">
                          <a:effectLst/>
                        </a:rPr>
                        <a:t>INSERT INTO </a:t>
                      </a:r>
                      <a:r>
                        <a:rPr lang="zh-CN" sz="1800" kern="100" dirty="0">
                          <a:effectLst/>
                        </a:rPr>
                        <a:t>选课</a:t>
                      </a:r>
                      <a:r>
                        <a:rPr lang="en-US" sz="1800" kern="100" dirty="0">
                          <a:effectLst/>
                        </a:rPr>
                        <a:t>  VALUES(6,2,51)</a:t>
                      </a:r>
                      <a:endParaRPr lang="zh-CN" sz="1800" kern="100" dirty="0">
                        <a:effectLst/>
                      </a:endParaRPr>
                    </a:p>
                    <a:p>
                      <a:pPr indent="269875" algn="just">
                        <a:lnSpc>
                          <a:spcPts val="1560"/>
                        </a:lnSpc>
                        <a:spcAft>
                          <a:spcPts val="0"/>
                        </a:spcAft>
                      </a:pPr>
                      <a:r>
                        <a:rPr lang="en-US" sz="1800" kern="100" dirty="0">
                          <a:effectLst/>
                        </a:rPr>
                        <a:t>INSERT INTO </a:t>
                      </a:r>
                      <a:r>
                        <a:rPr lang="zh-CN" sz="1800" kern="100" dirty="0">
                          <a:effectLst/>
                        </a:rPr>
                        <a:t>选课</a:t>
                      </a:r>
                      <a:r>
                        <a:rPr lang="en-US" sz="1800" kern="100" dirty="0">
                          <a:effectLst/>
                        </a:rPr>
                        <a:t>  VALUES(6,3,86)</a:t>
                      </a:r>
                      <a:endParaRPr lang="zh-CN" sz="1800" kern="100" dirty="0">
                        <a:effectLst/>
                      </a:endParaRPr>
                    </a:p>
                    <a:p>
                      <a:pPr indent="269875" algn="just">
                        <a:lnSpc>
                          <a:spcPts val="1560"/>
                        </a:lnSpc>
                        <a:spcAft>
                          <a:spcPts val="0"/>
                        </a:spcAft>
                      </a:pPr>
                      <a:r>
                        <a:rPr lang="en-US" sz="1800" kern="100" dirty="0">
                          <a:effectLst/>
                        </a:rPr>
                        <a:t>INSERT INTO </a:t>
                      </a:r>
                      <a:r>
                        <a:rPr lang="zh-CN" sz="1800" kern="100" dirty="0">
                          <a:effectLst/>
                        </a:rPr>
                        <a:t>选课</a:t>
                      </a:r>
                      <a:r>
                        <a:rPr lang="en-US" sz="1800" kern="100" dirty="0">
                          <a:effectLst/>
                        </a:rPr>
                        <a:t>  VALUES(7,2,70)</a:t>
                      </a:r>
                      <a:endParaRPr lang="zh-CN" sz="1800" kern="100" dirty="0">
                        <a:effectLst/>
                        <a:latin typeface="Times New Roman"/>
                        <a:ea typeface="宋体"/>
                      </a:endParaRPr>
                    </a:p>
                  </a:txBody>
                  <a:tcPr marL="68580" marR="68580" marT="0" marB="0"/>
                </a:tc>
              </a:tr>
            </a:tbl>
          </a:graphicData>
        </a:graphic>
      </p:graphicFrame>
      <p:sp>
        <p:nvSpPr>
          <p:cNvPr id="5" name="矩形 4"/>
          <p:cNvSpPr/>
          <p:nvPr/>
        </p:nvSpPr>
        <p:spPr>
          <a:xfrm>
            <a:off x="5436096" y="4424887"/>
            <a:ext cx="3384376" cy="1200329"/>
          </a:xfrm>
          <a:prstGeom prst="rect">
            <a:avLst/>
          </a:prstGeom>
        </p:spPr>
        <p:txBody>
          <a:bodyPr wrap="square">
            <a:spAutoFit/>
          </a:bodyPr>
          <a:lstStyle/>
          <a:p>
            <a:pPr lvl="0"/>
            <a:r>
              <a:rPr lang="zh-CN" altLang="zh-CN" dirty="0"/>
              <a:t>第</a:t>
            </a:r>
            <a:r>
              <a:rPr lang="en-US" altLang="zh-CN" dirty="0"/>
              <a:t>2</a:t>
            </a:r>
            <a:r>
              <a:rPr lang="zh-CN" altLang="zh-CN" dirty="0"/>
              <a:t>条和第</a:t>
            </a:r>
            <a:r>
              <a:rPr lang="en-US" altLang="zh-CN" dirty="0"/>
              <a:t>3</a:t>
            </a:r>
            <a:r>
              <a:rPr lang="zh-CN" altLang="zh-CN" dirty="0"/>
              <a:t>条记录，“成绩”字段取值为“</a:t>
            </a:r>
            <a:r>
              <a:rPr lang="en-US" altLang="zh-CN" dirty="0"/>
              <a:t>DEFAULT</a:t>
            </a:r>
            <a:r>
              <a:rPr lang="zh-CN" altLang="zh-CN" dirty="0"/>
              <a:t>”，存储的是在“选课”表中为“成绩”字段设置的默认值。</a:t>
            </a:r>
          </a:p>
        </p:txBody>
      </p:sp>
    </p:spTree>
    <p:extLst>
      <p:ext uri="{BB962C8B-B14F-4D97-AF65-F5344CB8AC3E}">
        <p14:creationId xmlns:p14="http://schemas.microsoft.com/office/powerpoint/2010/main" val="11633764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extLst>
              <p:ext uri="{D42A27DB-BD31-4B8C-83A1-F6EECF244321}">
                <p14:modId xmlns:p14="http://schemas.microsoft.com/office/powerpoint/2010/main" val="3543863186"/>
              </p:ext>
            </p:extLst>
          </p:nvPr>
        </p:nvGraphicFramePr>
        <p:xfrm>
          <a:off x="683568" y="1988840"/>
          <a:ext cx="5130165" cy="823405"/>
        </p:xfrm>
        <a:graphic>
          <a:graphicData uri="http://schemas.openxmlformats.org/drawingml/2006/table">
            <a:tbl>
              <a:tblPr>
                <a:tableStyleId>{5C22544A-7EE6-4342-B048-85BDC9FD1C3A}</a:tableStyleId>
              </a:tblPr>
              <a:tblGrid>
                <a:gridCol w="5130165"/>
              </a:tblGrid>
              <a:tr h="0">
                <a:tc>
                  <a:txBody>
                    <a:bodyPr/>
                    <a:lstStyle/>
                    <a:p>
                      <a:pPr indent="269875" algn="just">
                        <a:lnSpc>
                          <a:spcPts val="1560"/>
                        </a:lnSpc>
                        <a:spcAft>
                          <a:spcPts val="0"/>
                        </a:spcAft>
                      </a:pPr>
                      <a:r>
                        <a:rPr lang="en-US" sz="1800" kern="100" dirty="0">
                          <a:effectLst/>
                        </a:rPr>
                        <a:t>INSERT   </a:t>
                      </a:r>
                      <a:r>
                        <a:rPr lang="zh-CN" sz="1800" kern="100" dirty="0">
                          <a:effectLst/>
                        </a:rPr>
                        <a:t>表名</a:t>
                      </a:r>
                      <a:r>
                        <a:rPr lang="en-US" sz="1800" kern="100" dirty="0">
                          <a:effectLst/>
                        </a:rPr>
                        <a:t>1 </a:t>
                      </a:r>
                      <a:endParaRPr lang="zh-CN" sz="1800" kern="100" dirty="0">
                        <a:effectLst/>
                      </a:endParaRPr>
                    </a:p>
                    <a:p>
                      <a:pPr indent="269875" algn="just">
                        <a:lnSpc>
                          <a:spcPts val="1560"/>
                        </a:lnSpc>
                        <a:spcAft>
                          <a:spcPts val="0"/>
                        </a:spcAft>
                      </a:pPr>
                      <a:r>
                        <a:rPr lang="en-US" sz="1800" kern="100" dirty="0">
                          <a:effectLst/>
                        </a:rPr>
                        <a:t>SELECT  </a:t>
                      </a:r>
                      <a:r>
                        <a:rPr lang="zh-CN" sz="1800" kern="100" dirty="0">
                          <a:effectLst/>
                        </a:rPr>
                        <a:t>字段列表</a:t>
                      </a:r>
                    </a:p>
                    <a:p>
                      <a:pPr indent="269875" algn="just">
                        <a:lnSpc>
                          <a:spcPts val="1560"/>
                        </a:lnSpc>
                        <a:spcAft>
                          <a:spcPts val="0"/>
                        </a:spcAft>
                      </a:pPr>
                      <a:r>
                        <a:rPr lang="en-US" sz="1800" kern="100" dirty="0">
                          <a:effectLst/>
                        </a:rPr>
                        <a:t>FROM    </a:t>
                      </a:r>
                      <a:r>
                        <a:rPr lang="zh-CN" sz="1800" kern="100" dirty="0">
                          <a:effectLst/>
                        </a:rPr>
                        <a:t>表名</a:t>
                      </a:r>
                      <a:r>
                        <a:rPr lang="en-US" sz="1800" kern="100" dirty="0">
                          <a:effectLst/>
                        </a:rPr>
                        <a:t>2</a:t>
                      </a:r>
                      <a:endParaRPr lang="zh-CN" sz="1800" kern="100" dirty="0">
                        <a:effectLst/>
                      </a:endParaRPr>
                    </a:p>
                    <a:p>
                      <a:pPr indent="269875" algn="just">
                        <a:lnSpc>
                          <a:spcPts val="1560"/>
                        </a:lnSpc>
                        <a:spcAft>
                          <a:spcPts val="0"/>
                        </a:spcAft>
                      </a:pPr>
                      <a:r>
                        <a:rPr lang="en-US" sz="1800" kern="100" dirty="0">
                          <a:effectLst/>
                        </a:rPr>
                        <a:t>WHERE  </a:t>
                      </a:r>
                      <a:r>
                        <a:rPr lang="zh-CN" sz="1800" kern="100" dirty="0">
                          <a:effectLst/>
                        </a:rPr>
                        <a:t>条件表达式</a:t>
                      </a:r>
                      <a:endParaRPr lang="zh-CN" sz="1800" kern="100" dirty="0">
                        <a:effectLst/>
                        <a:latin typeface="Times New Roman"/>
                        <a:ea typeface="宋体"/>
                      </a:endParaRPr>
                    </a:p>
                  </a:txBody>
                  <a:tcPr marL="68580" marR="68580" marT="0" marB="0"/>
                </a:tc>
              </a:tr>
            </a:tbl>
          </a:graphicData>
        </a:graphic>
      </p:graphicFrame>
      <p:sp>
        <p:nvSpPr>
          <p:cNvPr id="3" name="标题 2"/>
          <p:cNvSpPr>
            <a:spLocks noGrp="1"/>
          </p:cNvSpPr>
          <p:nvPr>
            <p:ph type="title"/>
          </p:nvPr>
        </p:nvSpPr>
        <p:spPr>
          <a:xfrm>
            <a:off x="457200" y="338328"/>
            <a:ext cx="8229600" cy="1506496"/>
          </a:xfrm>
        </p:spPr>
        <p:txBody>
          <a:bodyPr>
            <a:normAutofit fontScale="90000"/>
          </a:bodyPr>
          <a:lstStyle/>
          <a:p>
            <a:pPr algn="l"/>
            <a:r>
              <a:rPr lang="zh-CN" altLang="en-US" dirty="0"/>
              <a:t>使用</a:t>
            </a:r>
            <a:r>
              <a:rPr lang="en-US" altLang="zh-CN" dirty="0"/>
              <a:t>INSERT INTO…SELECT</a:t>
            </a:r>
            <a:r>
              <a:rPr lang="zh-CN" altLang="en-US" dirty="0"/>
              <a:t>命令把已经</a:t>
            </a:r>
            <a:r>
              <a:rPr lang="zh-CN" altLang="en-US" dirty="0" smtClean="0"/>
              <a:t>存在表中数据存储</a:t>
            </a:r>
            <a:r>
              <a:rPr lang="zh-CN" altLang="en-US" dirty="0"/>
              <a:t>到另外一个</a:t>
            </a:r>
            <a:r>
              <a:rPr lang="zh-CN" altLang="en-US" dirty="0" smtClean="0"/>
              <a:t>表</a:t>
            </a:r>
            <a:endParaRPr lang="zh-CN" altLang="en-US" dirty="0"/>
          </a:p>
        </p:txBody>
      </p:sp>
      <p:sp>
        <p:nvSpPr>
          <p:cNvPr id="5" name="矩形 4"/>
          <p:cNvSpPr/>
          <p:nvPr/>
        </p:nvSpPr>
        <p:spPr>
          <a:xfrm>
            <a:off x="827584" y="3356992"/>
            <a:ext cx="4572000" cy="2031325"/>
          </a:xfrm>
          <a:prstGeom prst="rect">
            <a:avLst/>
          </a:prstGeom>
        </p:spPr>
        <p:txBody>
          <a:bodyPr>
            <a:spAutoFit/>
          </a:bodyPr>
          <a:lstStyle/>
          <a:p>
            <a:r>
              <a:rPr lang="zh-CN" altLang="zh-CN" dirty="0"/>
              <a:t>参数说明如下：</a:t>
            </a:r>
          </a:p>
          <a:p>
            <a:pPr lvl="0"/>
            <a:r>
              <a:rPr lang="zh-CN" altLang="zh-CN" dirty="0"/>
              <a:t>表名</a:t>
            </a:r>
            <a:r>
              <a:rPr lang="en-US" altLang="zh-CN" dirty="0"/>
              <a:t>1</a:t>
            </a:r>
            <a:r>
              <a:rPr lang="zh-CN" altLang="zh-CN" dirty="0"/>
              <a:t>：用于指定用来存储数据的表的名称。</a:t>
            </a:r>
          </a:p>
          <a:p>
            <a:pPr lvl="0"/>
            <a:r>
              <a:rPr lang="zh-CN" altLang="zh-CN" dirty="0"/>
              <a:t>字段列表：查询结果的字段的列表。</a:t>
            </a:r>
          </a:p>
          <a:p>
            <a:pPr lvl="0"/>
            <a:r>
              <a:rPr lang="zh-CN" altLang="zh-CN" dirty="0"/>
              <a:t>表名</a:t>
            </a:r>
            <a:r>
              <a:rPr lang="en-US" altLang="zh-CN" dirty="0"/>
              <a:t>2</a:t>
            </a:r>
            <a:r>
              <a:rPr lang="zh-CN" altLang="zh-CN" dirty="0"/>
              <a:t>：查询数据所在的源表。</a:t>
            </a:r>
          </a:p>
          <a:p>
            <a:pPr lvl="0"/>
            <a:r>
              <a:rPr lang="zh-CN" altLang="zh-CN" dirty="0"/>
              <a:t>条件表达式：查询结果限定行的条件。</a:t>
            </a:r>
          </a:p>
          <a:p>
            <a:r>
              <a:rPr lang="zh-CN" altLang="zh-CN" dirty="0"/>
              <a:t>注意：参数“字段列表”的数据类型、顺序、个数要和表名</a:t>
            </a:r>
            <a:r>
              <a:rPr lang="en-US" altLang="zh-CN" dirty="0"/>
              <a:t>1</a:t>
            </a:r>
            <a:r>
              <a:rPr lang="zh-CN" altLang="zh-CN" dirty="0"/>
              <a:t>中的字段的一致。</a:t>
            </a:r>
          </a:p>
        </p:txBody>
      </p:sp>
    </p:spTree>
    <p:extLst>
      <p:ext uri="{BB962C8B-B14F-4D97-AF65-F5344CB8AC3E}">
        <p14:creationId xmlns:p14="http://schemas.microsoft.com/office/powerpoint/2010/main" val="33774873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980728"/>
            <a:ext cx="8280920" cy="646331"/>
          </a:xfrm>
          <a:prstGeom prst="rect">
            <a:avLst/>
          </a:prstGeom>
        </p:spPr>
        <p:txBody>
          <a:bodyPr wrap="square">
            <a:spAutoFit/>
          </a:bodyPr>
          <a:lstStyle/>
          <a:p>
            <a:r>
              <a:rPr lang="zh-CN" altLang="zh-CN" dirty="0"/>
              <a:t>【例</a:t>
            </a:r>
            <a:r>
              <a:rPr lang="en-US" altLang="zh-CN" dirty="0"/>
              <a:t>4-5</a:t>
            </a:r>
            <a:r>
              <a:rPr lang="zh-CN" altLang="zh-CN" dirty="0"/>
              <a:t>】在“学生管理”数据库下创建表“学生备份”，表结构</a:t>
            </a:r>
            <a:r>
              <a:rPr lang="zh-CN" altLang="zh-CN" dirty="0" smtClean="0"/>
              <a:t>如表所</a:t>
            </a:r>
            <a:r>
              <a:rPr lang="zh-CN" altLang="zh-CN" dirty="0"/>
              <a:t>示，把“学生”表中女生的相关信息储存在“学生备份”表中。</a:t>
            </a:r>
          </a:p>
        </p:txBody>
      </p:sp>
      <p:graphicFrame>
        <p:nvGraphicFramePr>
          <p:cNvPr id="3" name="表格 2"/>
          <p:cNvGraphicFramePr>
            <a:graphicFrameLocks noGrp="1"/>
          </p:cNvGraphicFramePr>
          <p:nvPr>
            <p:extLst>
              <p:ext uri="{D42A27DB-BD31-4B8C-83A1-F6EECF244321}">
                <p14:modId xmlns:p14="http://schemas.microsoft.com/office/powerpoint/2010/main" val="461289446"/>
              </p:ext>
            </p:extLst>
          </p:nvPr>
        </p:nvGraphicFramePr>
        <p:xfrm>
          <a:off x="1043608" y="1988840"/>
          <a:ext cx="6480719" cy="1625600"/>
        </p:xfrm>
        <a:graphic>
          <a:graphicData uri="http://schemas.openxmlformats.org/drawingml/2006/table">
            <a:tbl>
              <a:tblPr firstRow="1" firstCol="1" bandRow="1">
                <a:tableStyleId>{5C22544A-7EE6-4342-B048-85BDC9FD1C3A}</a:tableStyleId>
              </a:tblPr>
              <a:tblGrid>
                <a:gridCol w="1619967"/>
                <a:gridCol w="1619967"/>
                <a:gridCol w="1619967"/>
                <a:gridCol w="1620818"/>
              </a:tblGrid>
              <a:tr h="0">
                <a:tc>
                  <a:txBody>
                    <a:bodyPr/>
                    <a:lstStyle/>
                    <a:p>
                      <a:pPr indent="269875" algn="ctr">
                        <a:lnSpc>
                          <a:spcPts val="1560"/>
                        </a:lnSpc>
                        <a:spcAft>
                          <a:spcPts val="0"/>
                        </a:spcAft>
                      </a:pPr>
                      <a:r>
                        <a:rPr lang="zh-CN" sz="1800" kern="100">
                          <a:effectLst/>
                        </a:rPr>
                        <a:t>字段名称</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800" kern="100">
                          <a:effectLst/>
                        </a:rPr>
                        <a:t>数据类型</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800" kern="100">
                          <a:effectLst/>
                        </a:rPr>
                        <a:t>是否允许</a:t>
                      </a:r>
                      <a:r>
                        <a:rPr lang="en-US" sz="1800" kern="100">
                          <a:effectLst/>
                        </a:rPr>
                        <a:t>NULL</a:t>
                      </a:r>
                      <a:r>
                        <a:rPr lang="zh-CN" sz="1800" kern="100">
                          <a:effectLst/>
                        </a:rPr>
                        <a:t>值</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800" kern="100">
                          <a:effectLst/>
                        </a:rPr>
                        <a:t>约束</a:t>
                      </a:r>
                      <a:endParaRPr lang="zh-CN" sz="1800" kern="100">
                        <a:effectLst/>
                        <a:latin typeface="Times New Roman"/>
                        <a:ea typeface="宋体"/>
                      </a:endParaRPr>
                    </a:p>
                  </a:txBody>
                  <a:tcPr marL="68580" marR="68580" marT="0" marB="0" anchor="ctr"/>
                </a:tc>
              </a:tr>
              <a:tr h="0">
                <a:tc>
                  <a:txBody>
                    <a:bodyPr/>
                    <a:lstStyle/>
                    <a:p>
                      <a:pPr indent="269875" algn="ctr">
                        <a:lnSpc>
                          <a:spcPts val="1560"/>
                        </a:lnSpc>
                        <a:spcAft>
                          <a:spcPts val="0"/>
                        </a:spcAft>
                      </a:pPr>
                      <a:r>
                        <a:rPr lang="zh-CN" sz="1800" kern="100">
                          <a:effectLst/>
                        </a:rPr>
                        <a:t>学号</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int</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800" kern="100">
                          <a:effectLst/>
                        </a:rPr>
                        <a:t>否</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800" kern="100">
                          <a:effectLst/>
                        </a:rPr>
                        <a:t>主键</a:t>
                      </a:r>
                      <a:endParaRPr lang="zh-CN" sz="1800" kern="100">
                        <a:effectLst/>
                        <a:latin typeface="Times New Roman"/>
                        <a:ea typeface="宋体"/>
                      </a:endParaRPr>
                    </a:p>
                  </a:txBody>
                  <a:tcPr marL="68580" marR="68580" marT="0" marB="0" anchor="ctr"/>
                </a:tc>
              </a:tr>
              <a:tr h="0">
                <a:tc>
                  <a:txBody>
                    <a:bodyPr/>
                    <a:lstStyle/>
                    <a:p>
                      <a:pPr indent="269875" algn="ctr">
                        <a:lnSpc>
                          <a:spcPts val="1560"/>
                        </a:lnSpc>
                        <a:spcAft>
                          <a:spcPts val="0"/>
                        </a:spcAft>
                      </a:pPr>
                      <a:r>
                        <a:rPr lang="zh-CN" sz="1800" kern="100">
                          <a:effectLst/>
                        </a:rPr>
                        <a:t>姓名</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varchar(50)</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800" kern="100">
                          <a:effectLst/>
                        </a:rPr>
                        <a:t>否</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 </a:t>
                      </a:r>
                      <a:endParaRPr lang="zh-CN" sz="1800" kern="100">
                        <a:effectLst/>
                        <a:latin typeface="Times New Roman"/>
                        <a:ea typeface="宋体"/>
                      </a:endParaRPr>
                    </a:p>
                  </a:txBody>
                  <a:tcPr marL="68580" marR="68580" marT="0" marB="0" anchor="ctr"/>
                </a:tc>
              </a:tr>
              <a:tr h="0">
                <a:tc>
                  <a:txBody>
                    <a:bodyPr/>
                    <a:lstStyle/>
                    <a:p>
                      <a:pPr indent="269875" algn="ctr">
                        <a:lnSpc>
                          <a:spcPts val="1560"/>
                        </a:lnSpc>
                        <a:spcAft>
                          <a:spcPts val="0"/>
                        </a:spcAft>
                      </a:pPr>
                      <a:r>
                        <a:rPr lang="zh-CN" sz="1800" kern="100">
                          <a:effectLst/>
                        </a:rPr>
                        <a:t>性别</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char(2)</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800" kern="100">
                          <a:effectLst/>
                        </a:rPr>
                        <a:t>否</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 </a:t>
                      </a:r>
                      <a:endParaRPr lang="zh-CN" sz="1800" kern="100">
                        <a:effectLst/>
                        <a:latin typeface="Times New Roman"/>
                        <a:ea typeface="宋体"/>
                      </a:endParaRPr>
                    </a:p>
                  </a:txBody>
                  <a:tcPr marL="68580" marR="68580" marT="0" marB="0" anchor="ctr"/>
                </a:tc>
              </a:tr>
              <a:tr h="0">
                <a:tc>
                  <a:txBody>
                    <a:bodyPr/>
                    <a:lstStyle/>
                    <a:p>
                      <a:pPr indent="269875" algn="ctr">
                        <a:lnSpc>
                          <a:spcPts val="1560"/>
                        </a:lnSpc>
                        <a:spcAft>
                          <a:spcPts val="0"/>
                        </a:spcAft>
                      </a:pPr>
                      <a:r>
                        <a:rPr lang="zh-CN" sz="1800" kern="100">
                          <a:effectLst/>
                        </a:rPr>
                        <a:t>出生日期</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datetime</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800" kern="100">
                          <a:effectLst/>
                        </a:rPr>
                        <a:t>是</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 </a:t>
                      </a:r>
                      <a:endParaRPr lang="zh-CN" sz="1800" kern="100">
                        <a:effectLst/>
                        <a:latin typeface="Times New Roman"/>
                        <a:ea typeface="宋体"/>
                      </a:endParaRPr>
                    </a:p>
                  </a:txBody>
                  <a:tcPr marL="68580" marR="68580" marT="0" marB="0" anchor="ctr"/>
                </a:tc>
              </a:tr>
              <a:tr h="0">
                <a:tc>
                  <a:txBody>
                    <a:bodyPr/>
                    <a:lstStyle/>
                    <a:p>
                      <a:pPr indent="269875" algn="ctr">
                        <a:lnSpc>
                          <a:spcPts val="1560"/>
                        </a:lnSpc>
                        <a:spcAft>
                          <a:spcPts val="0"/>
                        </a:spcAft>
                      </a:pPr>
                      <a:r>
                        <a:rPr lang="zh-CN" sz="1800" kern="100">
                          <a:effectLst/>
                        </a:rPr>
                        <a:t>个人联系电话</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char(11)</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800" kern="100">
                          <a:effectLst/>
                        </a:rPr>
                        <a:t>是</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800" kern="100" dirty="0">
                          <a:effectLst/>
                        </a:rPr>
                        <a:t>唯一约束</a:t>
                      </a:r>
                      <a:endParaRPr lang="zh-CN" sz="1800" kern="100" dirty="0">
                        <a:effectLst/>
                        <a:latin typeface="Times New Roman"/>
                        <a:ea typeface="宋体"/>
                      </a:endParaRPr>
                    </a:p>
                  </a:txBody>
                  <a:tcPr marL="68580" marR="68580" marT="0" marB="0" anchor="ctr"/>
                </a:tc>
              </a:tr>
            </a:tbl>
          </a:graphicData>
        </a:graphic>
      </p:graphicFrame>
      <p:graphicFrame>
        <p:nvGraphicFramePr>
          <p:cNvPr id="4" name="表格 3"/>
          <p:cNvGraphicFramePr>
            <a:graphicFrameLocks noGrp="1"/>
          </p:cNvGraphicFramePr>
          <p:nvPr>
            <p:extLst>
              <p:ext uri="{D42A27DB-BD31-4B8C-83A1-F6EECF244321}">
                <p14:modId xmlns:p14="http://schemas.microsoft.com/office/powerpoint/2010/main" val="3335023696"/>
              </p:ext>
            </p:extLst>
          </p:nvPr>
        </p:nvGraphicFramePr>
        <p:xfrm>
          <a:off x="3329608" y="3645024"/>
          <a:ext cx="4194720" cy="1625600"/>
        </p:xfrm>
        <a:graphic>
          <a:graphicData uri="http://schemas.openxmlformats.org/drawingml/2006/table">
            <a:tbl>
              <a:tblPr>
                <a:tableStyleId>{5C22544A-7EE6-4342-B048-85BDC9FD1C3A}</a:tableStyleId>
              </a:tblPr>
              <a:tblGrid>
                <a:gridCol w="4194720"/>
              </a:tblGrid>
              <a:tr h="0">
                <a:tc>
                  <a:txBody>
                    <a:bodyPr/>
                    <a:lstStyle/>
                    <a:p>
                      <a:pPr indent="269875" algn="just">
                        <a:lnSpc>
                          <a:spcPts val="1560"/>
                        </a:lnSpc>
                        <a:spcAft>
                          <a:spcPts val="0"/>
                        </a:spcAft>
                      </a:pPr>
                      <a:r>
                        <a:rPr lang="en-US" sz="1800" kern="100" dirty="0">
                          <a:effectLst/>
                        </a:rPr>
                        <a:t>CREATE TABLE </a:t>
                      </a:r>
                      <a:r>
                        <a:rPr lang="zh-CN" sz="1800" kern="100" dirty="0">
                          <a:effectLst/>
                        </a:rPr>
                        <a:t>学生备份</a:t>
                      </a:r>
                    </a:p>
                    <a:p>
                      <a:pPr indent="269875" algn="just">
                        <a:lnSpc>
                          <a:spcPts val="1560"/>
                        </a:lnSpc>
                        <a:spcAft>
                          <a:spcPts val="0"/>
                        </a:spcAft>
                      </a:pPr>
                      <a:r>
                        <a:rPr lang="en-US" sz="1800" kern="100" dirty="0">
                          <a:effectLst/>
                        </a:rPr>
                        <a:t>(</a:t>
                      </a:r>
                      <a:endParaRPr lang="zh-CN" sz="1800" kern="100" dirty="0">
                        <a:effectLst/>
                      </a:endParaRPr>
                    </a:p>
                    <a:p>
                      <a:pPr indent="269875" algn="just">
                        <a:lnSpc>
                          <a:spcPts val="1560"/>
                        </a:lnSpc>
                        <a:spcAft>
                          <a:spcPts val="0"/>
                        </a:spcAft>
                      </a:pPr>
                      <a:r>
                        <a:rPr lang="zh-CN" sz="1800" kern="100" dirty="0">
                          <a:effectLst/>
                        </a:rPr>
                        <a:t>学号</a:t>
                      </a:r>
                      <a:r>
                        <a:rPr lang="en-US" sz="1800" kern="100" dirty="0">
                          <a:effectLst/>
                        </a:rPr>
                        <a:t>          </a:t>
                      </a:r>
                      <a:r>
                        <a:rPr lang="en-US" sz="1800" kern="100" dirty="0" err="1">
                          <a:effectLst/>
                        </a:rPr>
                        <a:t>int</a:t>
                      </a:r>
                      <a:r>
                        <a:rPr lang="en-US" sz="1800" kern="100" dirty="0">
                          <a:effectLst/>
                        </a:rPr>
                        <a:t>  primary key,</a:t>
                      </a:r>
                      <a:endParaRPr lang="zh-CN" sz="1800" kern="100" dirty="0">
                        <a:effectLst/>
                      </a:endParaRPr>
                    </a:p>
                    <a:p>
                      <a:pPr indent="269875" algn="just">
                        <a:lnSpc>
                          <a:spcPts val="1560"/>
                        </a:lnSpc>
                        <a:spcAft>
                          <a:spcPts val="0"/>
                        </a:spcAft>
                      </a:pPr>
                      <a:r>
                        <a:rPr lang="zh-CN" sz="1800" kern="100" dirty="0">
                          <a:effectLst/>
                        </a:rPr>
                        <a:t>姓名</a:t>
                      </a:r>
                      <a:r>
                        <a:rPr lang="en-US" sz="1800" kern="100" dirty="0">
                          <a:effectLst/>
                        </a:rPr>
                        <a:t>          </a:t>
                      </a:r>
                      <a:r>
                        <a:rPr lang="en-US" sz="1800" kern="100" dirty="0" err="1">
                          <a:effectLst/>
                        </a:rPr>
                        <a:t>varchar</a:t>
                      </a:r>
                      <a:r>
                        <a:rPr lang="en-US" sz="1800" kern="100" dirty="0">
                          <a:effectLst/>
                        </a:rPr>
                        <a:t>(50) not null,</a:t>
                      </a:r>
                      <a:endParaRPr lang="zh-CN" sz="1800" kern="100" dirty="0">
                        <a:effectLst/>
                      </a:endParaRPr>
                    </a:p>
                    <a:p>
                      <a:pPr indent="269875" algn="just">
                        <a:lnSpc>
                          <a:spcPts val="1560"/>
                        </a:lnSpc>
                        <a:spcAft>
                          <a:spcPts val="0"/>
                        </a:spcAft>
                      </a:pPr>
                      <a:r>
                        <a:rPr lang="zh-CN" sz="1800" kern="100" dirty="0">
                          <a:effectLst/>
                        </a:rPr>
                        <a:t>性别</a:t>
                      </a:r>
                      <a:r>
                        <a:rPr lang="en-US" sz="1800" kern="100" dirty="0">
                          <a:effectLst/>
                        </a:rPr>
                        <a:t>          char(2) not null,</a:t>
                      </a:r>
                      <a:endParaRPr lang="zh-CN" sz="1800" kern="100" dirty="0">
                        <a:effectLst/>
                      </a:endParaRPr>
                    </a:p>
                    <a:p>
                      <a:pPr indent="269875" algn="just">
                        <a:lnSpc>
                          <a:spcPts val="1560"/>
                        </a:lnSpc>
                        <a:spcAft>
                          <a:spcPts val="0"/>
                        </a:spcAft>
                      </a:pPr>
                      <a:r>
                        <a:rPr lang="zh-CN" sz="1800" kern="100" dirty="0">
                          <a:effectLst/>
                        </a:rPr>
                        <a:t>出生日期</a:t>
                      </a:r>
                      <a:r>
                        <a:rPr lang="en-US" sz="1800" kern="100" dirty="0">
                          <a:effectLst/>
                        </a:rPr>
                        <a:t>      </a:t>
                      </a:r>
                      <a:r>
                        <a:rPr lang="en-US" sz="1800" kern="100" dirty="0" err="1">
                          <a:effectLst/>
                        </a:rPr>
                        <a:t>datetime</a:t>
                      </a:r>
                      <a:r>
                        <a:rPr lang="en-US" sz="1800" kern="100" dirty="0">
                          <a:effectLst/>
                        </a:rPr>
                        <a:t>,</a:t>
                      </a:r>
                      <a:endParaRPr lang="zh-CN" sz="1800" kern="100" dirty="0">
                        <a:effectLst/>
                      </a:endParaRPr>
                    </a:p>
                    <a:p>
                      <a:pPr indent="269875" algn="just">
                        <a:lnSpc>
                          <a:spcPts val="1560"/>
                        </a:lnSpc>
                        <a:spcAft>
                          <a:spcPts val="0"/>
                        </a:spcAft>
                      </a:pPr>
                      <a:r>
                        <a:rPr lang="zh-CN" sz="1800" kern="100" dirty="0">
                          <a:effectLst/>
                        </a:rPr>
                        <a:t>个人联系电话</a:t>
                      </a:r>
                      <a:r>
                        <a:rPr lang="en-US" sz="1800" kern="100" dirty="0">
                          <a:effectLst/>
                        </a:rPr>
                        <a:t>  char(11)  unique</a:t>
                      </a:r>
                      <a:endParaRPr lang="zh-CN" sz="1800" kern="100" dirty="0">
                        <a:effectLst/>
                      </a:endParaRPr>
                    </a:p>
                    <a:p>
                      <a:pPr indent="269875" algn="just">
                        <a:lnSpc>
                          <a:spcPts val="1560"/>
                        </a:lnSpc>
                        <a:spcAft>
                          <a:spcPts val="0"/>
                        </a:spcAft>
                      </a:pPr>
                      <a:r>
                        <a:rPr lang="en-US" sz="1800" kern="100" dirty="0">
                          <a:effectLst/>
                        </a:rPr>
                        <a:t>)</a:t>
                      </a:r>
                      <a:endParaRPr lang="zh-CN" sz="1800" kern="100" dirty="0">
                        <a:effectLst/>
                        <a:latin typeface="Times New Roman"/>
                        <a:ea typeface="宋体"/>
                      </a:endParaRPr>
                    </a:p>
                  </a:txBody>
                  <a:tcPr marL="68580" marR="68580" marT="0" marB="0"/>
                </a:tc>
              </a:tr>
            </a:tbl>
          </a:graphicData>
        </a:graphic>
      </p:graphicFrame>
      <p:graphicFrame>
        <p:nvGraphicFramePr>
          <p:cNvPr id="5" name="表格 4"/>
          <p:cNvGraphicFramePr>
            <a:graphicFrameLocks noGrp="1"/>
          </p:cNvGraphicFramePr>
          <p:nvPr>
            <p:extLst>
              <p:ext uri="{D42A27DB-BD31-4B8C-83A1-F6EECF244321}">
                <p14:modId xmlns:p14="http://schemas.microsoft.com/office/powerpoint/2010/main" val="2168664152"/>
              </p:ext>
            </p:extLst>
          </p:nvPr>
        </p:nvGraphicFramePr>
        <p:xfrm>
          <a:off x="2195736" y="5698563"/>
          <a:ext cx="5310844" cy="812800"/>
        </p:xfrm>
        <a:graphic>
          <a:graphicData uri="http://schemas.openxmlformats.org/drawingml/2006/table">
            <a:tbl>
              <a:tblPr>
                <a:tableStyleId>{5C22544A-7EE6-4342-B048-85BDC9FD1C3A}</a:tableStyleId>
              </a:tblPr>
              <a:tblGrid>
                <a:gridCol w="5310844"/>
              </a:tblGrid>
              <a:tr h="0">
                <a:tc>
                  <a:txBody>
                    <a:bodyPr/>
                    <a:lstStyle/>
                    <a:p>
                      <a:pPr indent="269875" algn="just">
                        <a:lnSpc>
                          <a:spcPts val="1560"/>
                        </a:lnSpc>
                        <a:spcAft>
                          <a:spcPts val="0"/>
                        </a:spcAft>
                      </a:pPr>
                      <a:r>
                        <a:rPr lang="en-US" sz="1800" kern="100" dirty="0">
                          <a:effectLst/>
                        </a:rPr>
                        <a:t>INSERT </a:t>
                      </a:r>
                      <a:r>
                        <a:rPr lang="zh-CN" sz="1800" kern="100" dirty="0">
                          <a:effectLst/>
                        </a:rPr>
                        <a:t>学生备份</a:t>
                      </a:r>
                    </a:p>
                    <a:p>
                      <a:pPr indent="269875" algn="just">
                        <a:lnSpc>
                          <a:spcPts val="1560"/>
                        </a:lnSpc>
                        <a:spcAft>
                          <a:spcPts val="0"/>
                        </a:spcAft>
                      </a:pPr>
                      <a:r>
                        <a:rPr lang="en-US" sz="1800" kern="100" dirty="0">
                          <a:effectLst/>
                        </a:rPr>
                        <a:t>SELECT </a:t>
                      </a:r>
                      <a:r>
                        <a:rPr lang="zh-CN" sz="1800" kern="100" dirty="0">
                          <a:effectLst/>
                        </a:rPr>
                        <a:t>学号</a:t>
                      </a:r>
                      <a:r>
                        <a:rPr lang="en-US" sz="1800" kern="100" dirty="0">
                          <a:effectLst/>
                        </a:rPr>
                        <a:t>,</a:t>
                      </a:r>
                      <a:r>
                        <a:rPr lang="zh-CN" sz="1800" kern="100" dirty="0">
                          <a:effectLst/>
                        </a:rPr>
                        <a:t>姓名</a:t>
                      </a:r>
                      <a:r>
                        <a:rPr lang="en-US" sz="1800" kern="100" dirty="0">
                          <a:effectLst/>
                        </a:rPr>
                        <a:t>,</a:t>
                      </a:r>
                      <a:r>
                        <a:rPr lang="zh-CN" sz="1800" kern="100" dirty="0">
                          <a:effectLst/>
                        </a:rPr>
                        <a:t>性别</a:t>
                      </a:r>
                      <a:r>
                        <a:rPr lang="en-US" sz="1800" kern="100" dirty="0">
                          <a:effectLst/>
                        </a:rPr>
                        <a:t>,</a:t>
                      </a:r>
                      <a:r>
                        <a:rPr lang="zh-CN" sz="1800" kern="100" dirty="0">
                          <a:effectLst/>
                        </a:rPr>
                        <a:t>出生日期</a:t>
                      </a:r>
                      <a:r>
                        <a:rPr lang="en-US" sz="1800" kern="100" dirty="0">
                          <a:effectLst/>
                        </a:rPr>
                        <a:t>,</a:t>
                      </a:r>
                      <a:r>
                        <a:rPr lang="zh-CN" sz="1800" kern="100" dirty="0">
                          <a:effectLst/>
                        </a:rPr>
                        <a:t>个人联系电话</a:t>
                      </a:r>
                    </a:p>
                    <a:p>
                      <a:pPr indent="269875" algn="just">
                        <a:lnSpc>
                          <a:spcPts val="1560"/>
                        </a:lnSpc>
                        <a:spcAft>
                          <a:spcPts val="0"/>
                        </a:spcAft>
                      </a:pPr>
                      <a:r>
                        <a:rPr lang="en-US" sz="1800" kern="100" dirty="0">
                          <a:effectLst/>
                        </a:rPr>
                        <a:t>FROM </a:t>
                      </a:r>
                      <a:r>
                        <a:rPr lang="zh-CN" sz="1800" kern="100" dirty="0">
                          <a:effectLst/>
                        </a:rPr>
                        <a:t>学生</a:t>
                      </a:r>
                    </a:p>
                    <a:p>
                      <a:pPr indent="269875" algn="just">
                        <a:lnSpc>
                          <a:spcPts val="1560"/>
                        </a:lnSpc>
                        <a:spcAft>
                          <a:spcPts val="0"/>
                        </a:spcAft>
                      </a:pPr>
                      <a:r>
                        <a:rPr lang="en-US" sz="1800" kern="100" dirty="0">
                          <a:effectLst/>
                        </a:rPr>
                        <a:t>WHERE </a:t>
                      </a:r>
                      <a:r>
                        <a:rPr lang="zh-CN" sz="1800" kern="100" dirty="0">
                          <a:effectLst/>
                        </a:rPr>
                        <a:t>性别</a:t>
                      </a:r>
                      <a:r>
                        <a:rPr lang="en-US" sz="1800" kern="100" dirty="0">
                          <a:effectLst/>
                        </a:rPr>
                        <a:t>='</a:t>
                      </a:r>
                      <a:r>
                        <a:rPr lang="zh-CN" sz="1800" kern="100" dirty="0">
                          <a:effectLst/>
                        </a:rPr>
                        <a:t>女</a:t>
                      </a:r>
                      <a:r>
                        <a:rPr lang="en-US" sz="1800" kern="100" dirty="0">
                          <a:effectLst/>
                        </a:rPr>
                        <a:t>'</a:t>
                      </a:r>
                      <a:endParaRPr lang="zh-CN" sz="1800" kern="100" dirty="0">
                        <a:effectLst/>
                        <a:latin typeface="Times New Roman"/>
                        <a:ea typeface="宋体"/>
                      </a:endParaRPr>
                    </a:p>
                  </a:txBody>
                  <a:tcPr marL="68580" marR="68580" marT="0" marB="0"/>
                </a:tc>
              </a:tr>
            </a:tbl>
          </a:graphicData>
        </a:graphic>
      </p:graphicFrame>
      <p:sp>
        <p:nvSpPr>
          <p:cNvPr id="6" name="矩形 5"/>
          <p:cNvSpPr/>
          <p:nvPr/>
        </p:nvSpPr>
        <p:spPr>
          <a:xfrm>
            <a:off x="1043608" y="3645024"/>
            <a:ext cx="4572000" cy="369332"/>
          </a:xfrm>
          <a:prstGeom prst="rect">
            <a:avLst/>
          </a:prstGeom>
        </p:spPr>
        <p:txBody>
          <a:bodyPr>
            <a:spAutoFit/>
          </a:bodyPr>
          <a:lstStyle/>
          <a:p>
            <a:r>
              <a:rPr lang="zh-CN" altLang="en-US" dirty="0" smtClean="0"/>
              <a:t>首先创建学生备份表</a:t>
            </a:r>
            <a:endParaRPr lang="zh-CN" altLang="en-US" dirty="0"/>
          </a:p>
        </p:txBody>
      </p:sp>
      <p:sp>
        <p:nvSpPr>
          <p:cNvPr id="7" name="矩形 6"/>
          <p:cNvSpPr/>
          <p:nvPr/>
        </p:nvSpPr>
        <p:spPr>
          <a:xfrm>
            <a:off x="971600" y="5301208"/>
            <a:ext cx="4572000" cy="369332"/>
          </a:xfrm>
          <a:prstGeom prst="rect">
            <a:avLst/>
          </a:prstGeom>
        </p:spPr>
        <p:txBody>
          <a:bodyPr>
            <a:spAutoFit/>
          </a:bodyPr>
          <a:lstStyle/>
          <a:p>
            <a:r>
              <a:rPr lang="zh-CN" altLang="en-US" dirty="0" smtClean="0"/>
              <a:t>把女生的相关信息存储在学生备份表</a:t>
            </a:r>
            <a:endParaRPr lang="zh-CN" altLang="en-US" dirty="0"/>
          </a:p>
        </p:txBody>
      </p:sp>
    </p:spTree>
    <p:extLst>
      <p:ext uri="{BB962C8B-B14F-4D97-AF65-F5344CB8AC3E}">
        <p14:creationId xmlns:p14="http://schemas.microsoft.com/office/powerpoint/2010/main" val="13300644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extLst>
              <p:ext uri="{D42A27DB-BD31-4B8C-83A1-F6EECF244321}">
                <p14:modId xmlns:p14="http://schemas.microsoft.com/office/powerpoint/2010/main" val="1599027048"/>
              </p:ext>
            </p:extLst>
          </p:nvPr>
        </p:nvGraphicFramePr>
        <p:xfrm>
          <a:off x="827584" y="2132856"/>
          <a:ext cx="7776864" cy="203200"/>
        </p:xfrm>
        <a:graphic>
          <a:graphicData uri="http://schemas.openxmlformats.org/drawingml/2006/table">
            <a:tbl>
              <a:tblPr>
                <a:tableStyleId>{5C22544A-7EE6-4342-B048-85BDC9FD1C3A}</a:tableStyleId>
              </a:tblPr>
              <a:tblGrid>
                <a:gridCol w="7776864"/>
              </a:tblGrid>
              <a:tr h="0">
                <a:tc>
                  <a:txBody>
                    <a:bodyPr/>
                    <a:lstStyle/>
                    <a:p>
                      <a:pPr indent="269875" algn="just">
                        <a:lnSpc>
                          <a:spcPts val="1560"/>
                        </a:lnSpc>
                        <a:spcAft>
                          <a:spcPts val="0"/>
                        </a:spcAft>
                      </a:pPr>
                      <a:r>
                        <a:rPr lang="en-US" sz="1800" kern="100" dirty="0">
                          <a:effectLst/>
                        </a:rPr>
                        <a:t>SELECT  </a:t>
                      </a:r>
                      <a:r>
                        <a:rPr lang="zh-CN" sz="1800" kern="100" dirty="0">
                          <a:effectLst/>
                        </a:rPr>
                        <a:t>字段列表  </a:t>
                      </a:r>
                      <a:r>
                        <a:rPr lang="en-US" sz="1800" kern="100" dirty="0">
                          <a:effectLst/>
                        </a:rPr>
                        <a:t>INTO </a:t>
                      </a:r>
                      <a:r>
                        <a:rPr lang="zh-CN" sz="1800" kern="100" dirty="0">
                          <a:effectLst/>
                        </a:rPr>
                        <a:t>新表名</a:t>
                      </a:r>
                      <a:r>
                        <a:rPr lang="en-US" sz="1800" kern="100" dirty="0">
                          <a:effectLst/>
                        </a:rPr>
                        <a:t> FROM  </a:t>
                      </a:r>
                      <a:r>
                        <a:rPr lang="zh-CN" sz="1800" kern="100" dirty="0">
                          <a:effectLst/>
                        </a:rPr>
                        <a:t>表名</a:t>
                      </a:r>
                      <a:r>
                        <a:rPr lang="en-US" sz="1800" kern="100" dirty="0">
                          <a:effectLst/>
                        </a:rPr>
                        <a:t>  WHERE  </a:t>
                      </a:r>
                      <a:r>
                        <a:rPr lang="zh-CN" sz="1800" kern="100" dirty="0">
                          <a:effectLst/>
                        </a:rPr>
                        <a:t>条件表达式</a:t>
                      </a:r>
                      <a:endParaRPr lang="zh-CN" sz="1800" kern="100" dirty="0">
                        <a:effectLst/>
                        <a:latin typeface="Times New Roman"/>
                        <a:ea typeface="宋体"/>
                      </a:endParaRPr>
                    </a:p>
                  </a:txBody>
                  <a:tcPr marL="68580" marR="68580" marT="0" marB="0"/>
                </a:tc>
              </a:tr>
            </a:tbl>
          </a:graphicData>
        </a:graphic>
      </p:graphicFrame>
      <p:sp>
        <p:nvSpPr>
          <p:cNvPr id="3" name="标题 2"/>
          <p:cNvSpPr>
            <a:spLocks noGrp="1"/>
          </p:cNvSpPr>
          <p:nvPr>
            <p:ph type="title"/>
          </p:nvPr>
        </p:nvSpPr>
        <p:spPr/>
        <p:txBody>
          <a:bodyPr>
            <a:normAutofit fontScale="90000"/>
          </a:bodyPr>
          <a:lstStyle/>
          <a:p>
            <a:r>
              <a:rPr lang="zh-CN" altLang="en-US" dirty="0"/>
              <a:t>使用</a:t>
            </a:r>
            <a:r>
              <a:rPr lang="en-US" altLang="zh-CN" dirty="0"/>
              <a:t>SELECT…INTO…</a:t>
            </a:r>
            <a:r>
              <a:rPr lang="zh-CN" altLang="en-US" dirty="0"/>
              <a:t>命令存储</a:t>
            </a:r>
            <a:r>
              <a:rPr lang="zh-CN" altLang="en-US" dirty="0" smtClean="0"/>
              <a:t>数据</a:t>
            </a:r>
            <a:endParaRPr lang="zh-CN" altLang="en-US" dirty="0"/>
          </a:p>
        </p:txBody>
      </p:sp>
      <p:sp>
        <p:nvSpPr>
          <p:cNvPr id="5" name="矩形 4"/>
          <p:cNvSpPr/>
          <p:nvPr/>
        </p:nvSpPr>
        <p:spPr>
          <a:xfrm>
            <a:off x="1331640" y="2708920"/>
            <a:ext cx="4572000" cy="2585323"/>
          </a:xfrm>
          <a:prstGeom prst="rect">
            <a:avLst/>
          </a:prstGeom>
        </p:spPr>
        <p:txBody>
          <a:bodyPr>
            <a:spAutoFit/>
          </a:bodyPr>
          <a:lstStyle/>
          <a:p>
            <a:r>
              <a:rPr lang="zh-CN" altLang="zh-CN" dirty="0"/>
              <a:t>参数说明如下：</a:t>
            </a:r>
          </a:p>
          <a:p>
            <a:pPr marL="285750" lvl="0" indent="-285750">
              <a:buFont typeface="Wingdings" pitchFamily="2" charset="2"/>
              <a:buChar char="l"/>
            </a:pPr>
            <a:r>
              <a:rPr lang="zh-CN" altLang="zh-CN" dirty="0"/>
              <a:t>表名：要查询的数据所在的表。</a:t>
            </a:r>
          </a:p>
          <a:p>
            <a:pPr marL="285750" lvl="0" indent="-285750">
              <a:buFont typeface="Wingdings" pitchFamily="2" charset="2"/>
              <a:buChar char="l"/>
            </a:pPr>
            <a:r>
              <a:rPr lang="zh-CN" altLang="zh-CN" dirty="0"/>
              <a:t>字段列表：参数“表名”包含的字段。</a:t>
            </a:r>
          </a:p>
          <a:p>
            <a:pPr marL="285750" lvl="0" indent="-285750">
              <a:buFont typeface="Wingdings" pitchFamily="2" charset="2"/>
              <a:buChar char="l"/>
            </a:pPr>
            <a:r>
              <a:rPr lang="zh-CN" altLang="zh-CN" dirty="0"/>
              <a:t>新表名：把查询出来的记录插入的新表。</a:t>
            </a:r>
          </a:p>
          <a:p>
            <a:pPr marL="285750" lvl="0" indent="-285750">
              <a:buFont typeface="Wingdings" pitchFamily="2" charset="2"/>
              <a:buChar char="l"/>
            </a:pPr>
            <a:r>
              <a:rPr lang="zh-CN" altLang="zh-CN" dirty="0"/>
              <a:t>条件表达式：行的限定条件。</a:t>
            </a:r>
          </a:p>
          <a:p>
            <a:r>
              <a:rPr lang="zh-CN" altLang="zh-CN" dirty="0"/>
              <a:t>注意：</a:t>
            </a:r>
            <a:r>
              <a:rPr lang="en-US" altLang="zh-CN" dirty="0"/>
              <a:t>SELECT…INTO…</a:t>
            </a:r>
            <a:r>
              <a:rPr lang="zh-CN" altLang="zh-CN" dirty="0"/>
              <a:t>语句的功能是从一个表中选择一些数据插入到新表中，这个新表是执行查询语句的时候创建的，查询语句执行之前是不能预先存在的。</a:t>
            </a:r>
          </a:p>
        </p:txBody>
      </p:sp>
    </p:spTree>
    <p:extLst>
      <p:ext uri="{BB962C8B-B14F-4D97-AF65-F5344CB8AC3E}">
        <p14:creationId xmlns:p14="http://schemas.microsoft.com/office/powerpoint/2010/main" val="18823613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1268760"/>
            <a:ext cx="7560840" cy="369332"/>
          </a:xfrm>
          <a:prstGeom prst="rect">
            <a:avLst/>
          </a:prstGeom>
        </p:spPr>
        <p:txBody>
          <a:bodyPr wrap="square">
            <a:spAutoFit/>
          </a:bodyPr>
          <a:lstStyle/>
          <a:p>
            <a:r>
              <a:rPr lang="zh-CN" altLang="zh-CN" dirty="0"/>
              <a:t>【例</a:t>
            </a:r>
            <a:r>
              <a:rPr lang="en-US" altLang="zh-CN" dirty="0"/>
              <a:t>4-6</a:t>
            </a:r>
            <a:r>
              <a:rPr lang="zh-CN" altLang="zh-CN" dirty="0"/>
              <a:t>】把“选课”表中成绩大于</a:t>
            </a:r>
            <a:r>
              <a:rPr lang="en-US" altLang="zh-CN" dirty="0"/>
              <a:t>70</a:t>
            </a:r>
            <a:r>
              <a:rPr lang="zh-CN" altLang="zh-CN" dirty="0"/>
              <a:t>的记录放入一个新表“选课</a:t>
            </a:r>
            <a:r>
              <a:rPr lang="en-US" altLang="zh-CN" dirty="0"/>
              <a:t>NEW</a:t>
            </a:r>
            <a:r>
              <a:rPr lang="zh-CN" altLang="zh-CN" dirty="0"/>
              <a:t>”。</a:t>
            </a:r>
          </a:p>
        </p:txBody>
      </p:sp>
      <p:graphicFrame>
        <p:nvGraphicFramePr>
          <p:cNvPr id="3" name="表格 2"/>
          <p:cNvGraphicFramePr>
            <a:graphicFrameLocks noGrp="1"/>
          </p:cNvGraphicFramePr>
          <p:nvPr>
            <p:extLst>
              <p:ext uri="{D42A27DB-BD31-4B8C-83A1-F6EECF244321}">
                <p14:modId xmlns:p14="http://schemas.microsoft.com/office/powerpoint/2010/main" val="679232436"/>
              </p:ext>
            </p:extLst>
          </p:nvPr>
        </p:nvGraphicFramePr>
        <p:xfrm>
          <a:off x="899592" y="2060848"/>
          <a:ext cx="5045710" cy="823405"/>
        </p:xfrm>
        <a:graphic>
          <a:graphicData uri="http://schemas.openxmlformats.org/drawingml/2006/table">
            <a:tbl>
              <a:tblPr>
                <a:tableStyleId>{5C22544A-7EE6-4342-B048-85BDC9FD1C3A}</a:tableStyleId>
              </a:tblPr>
              <a:tblGrid>
                <a:gridCol w="5045710"/>
              </a:tblGrid>
              <a:tr h="0">
                <a:tc>
                  <a:txBody>
                    <a:bodyPr/>
                    <a:lstStyle/>
                    <a:p>
                      <a:pPr indent="269875" algn="just">
                        <a:lnSpc>
                          <a:spcPts val="1560"/>
                        </a:lnSpc>
                        <a:spcAft>
                          <a:spcPts val="0"/>
                        </a:spcAft>
                      </a:pPr>
                      <a:r>
                        <a:rPr lang="en-US" sz="1800" kern="100" dirty="0">
                          <a:effectLst/>
                        </a:rPr>
                        <a:t>SELECT </a:t>
                      </a:r>
                      <a:r>
                        <a:rPr lang="zh-CN" sz="1800" kern="100" dirty="0">
                          <a:effectLst/>
                        </a:rPr>
                        <a:t>学号</a:t>
                      </a:r>
                      <a:r>
                        <a:rPr lang="en-US" sz="1800" kern="100" dirty="0">
                          <a:effectLst/>
                        </a:rPr>
                        <a:t>,</a:t>
                      </a:r>
                      <a:r>
                        <a:rPr lang="zh-CN" sz="1800" kern="100" dirty="0">
                          <a:effectLst/>
                        </a:rPr>
                        <a:t>课程编号</a:t>
                      </a:r>
                      <a:r>
                        <a:rPr lang="en-US" sz="1800" kern="100" dirty="0">
                          <a:effectLst/>
                        </a:rPr>
                        <a:t>,</a:t>
                      </a:r>
                      <a:r>
                        <a:rPr lang="zh-CN" sz="1800" kern="100" dirty="0">
                          <a:effectLst/>
                        </a:rPr>
                        <a:t>成绩</a:t>
                      </a:r>
                    </a:p>
                    <a:p>
                      <a:pPr indent="269875" algn="just">
                        <a:lnSpc>
                          <a:spcPts val="1560"/>
                        </a:lnSpc>
                        <a:spcAft>
                          <a:spcPts val="0"/>
                        </a:spcAft>
                      </a:pPr>
                      <a:r>
                        <a:rPr lang="en-US" sz="1800" kern="100" dirty="0">
                          <a:effectLst/>
                        </a:rPr>
                        <a:t>INTO  </a:t>
                      </a:r>
                      <a:r>
                        <a:rPr lang="zh-CN" sz="1800" kern="100" dirty="0">
                          <a:effectLst/>
                        </a:rPr>
                        <a:t>选课</a:t>
                      </a:r>
                      <a:r>
                        <a:rPr lang="en-US" sz="1800" kern="100" dirty="0">
                          <a:effectLst/>
                        </a:rPr>
                        <a:t>NEW</a:t>
                      </a:r>
                      <a:endParaRPr lang="zh-CN" sz="1800" kern="100" dirty="0">
                        <a:effectLst/>
                      </a:endParaRPr>
                    </a:p>
                    <a:p>
                      <a:pPr indent="269875" algn="just">
                        <a:lnSpc>
                          <a:spcPts val="1560"/>
                        </a:lnSpc>
                        <a:spcAft>
                          <a:spcPts val="0"/>
                        </a:spcAft>
                      </a:pPr>
                      <a:r>
                        <a:rPr lang="en-US" sz="1800" kern="100" dirty="0">
                          <a:effectLst/>
                        </a:rPr>
                        <a:t>FROM </a:t>
                      </a:r>
                      <a:r>
                        <a:rPr lang="zh-CN" sz="1800" kern="100" dirty="0">
                          <a:effectLst/>
                        </a:rPr>
                        <a:t>选课</a:t>
                      </a:r>
                    </a:p>
                    <a:p>
                      <a:pPr indent="269875" algn="just">
                        <a:lnSpc>
                          <a:spcPts val="1560"/>
                        </a:lnSpc>
                        <a:spcAft>
                          <a:spcPts val="0"/>
                        </a:spcAft>
                      </a:pPr>
                      <a:r>
                        <a:rPr lang="en-US" sz="1800" kern="100" dirty="0">
                          <a:effectLst/>
                        </a:rPr>
                        <a:t>WHERE </a:t>
                      </a:r>
                      <a:r>
                        <a:rPr lang="zh-CN" sz="1800" kern="100" dirty="0">
                          <a:effectLst/>
                        </a:rPr>
                        <a:t>成绩</a:t>
                      </a:r>
                      <a:r>
                        <a:rPr lang="en-US" sz="1800" kern="100" dirty="0">
                          <a:effectLst/>
                        </a:rPr>
                        <a:t>&gt;70</a:t>
                      </a:r>
                      <a:endParaRPr lang="zh-CN" sz="1800" kern="100" dirty="0">
                        <a:effectLst/>
                        <a:latin typeface="Times New Roman"/>
                        <a:ea typeface="宋体"/>
                      </a:endParaRPr>
                    </a:p>
                  </a:txBody>
                  <a:tcPr marL="68580" marR="68580" marT="0" marB="0"/>
                </a:tc>
              </a:tr>
            </a:tbl>
          </a:graphicData>
        </a:graphic>
      </p:graphicFrame>
      <p:sp>
        <p:nvSpPr>
          <p:cNvPr id="4" name="矩形 3"/>
          <p:cNvSpPr/>
          <p:nvPr/>
        </p:nvSpPr>
        <p:spPr>
          <a:xfrm>
            <a:off x="1115616" y="3452413"/>
            <a:ext cx="4572000" cy="923330"/>
          </a:xfrm>
          <a:prstGeom prst="rect">
            <a:avLst/>
          </a:prstGeom>
        </p:spPr>
        <p:txBody>
          <a:bodyPr>
            <a:spAutoFit/>
          </a:bodyPr>
          <a:lstStyle/>
          <a:p>
            <a:r>
              <a:rPr lang="zh-CN" altLang="zh-CN" dirty="0"/>
              <a:t>说明：在执行命令之前表“选课</a:t>
            </a:r>
            <a:r>
              <a:rPr lang="en-US" altLang="zh-CN" dirty="0"/>
              <a:t>NEW</a:t>
            </a:r>
            <a:r>
              <a:rPr lang="zh-CN" altLang="zh-CN" dirty="0"/>
              <a:t>”在数据库中是不存在的，“选课</a:t>
            </a:r>
            <a:r>
              <a:rPr lang="en-US" altLang="zh-CN" dirty="0"/>
              <a:t>NEW</a:t>
            </a:r>
            <a:r>
              <a:rPr lang="zh-CN" altLang="zh-CN" dirty="0"/>
              <a:t>”表的结构和</a:t>
            </a:r>
            <a:r>
              <a:rPr lang="en-US" altLang="zh-CN" dirty="0"/>
              <a:t>SELECT</a:t>
            </a:r>
            <a:r>
              <a:rPr lang="zh-CN" altLang="zh-CN" dirty="0"/>
              <a:t>后面的字段相同。</a:t>
            </a:r>
          </a:p>
        </p:txBody>
      </p:sp>
    </p:spTree>
    <p:extLst>
      <p:ext uri="{BB962C8B-B14F-4D97-AF65-F5344CB8AC3E}">
        <p14:creationId xmlns:p14="http://schemas.microsoft.com/office/powerpoint/2010/main" val="4682805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smtClean="0"/>
              <a:t>4.1.5 </a:t>
            </a:r>
            <a:r>
              <a:rPr lang="zh-CN" altLang="zh-CN" b="1" dirty="0" smtClean="0"/>
              <a:t>应用实践</a:t>
            </a:r>
            <a:endParaRPr lang="zh-CN" altLang="en-US" dirty="0"/>
          </a:p>
        </p:txBody>
      </p:sp>
      <p:sp>
        <p:nvSpPr>
          <p:cNvPr id="4" name="矩形 3"/>
          <p:cNvSpPr/>
          <p:nvPr/>
        </p:nvSpPr>
        <p:spPr>
          <a:xfrm>
            <a:off x="500034" y="1643050"/>
            <a:ext cx="8001056" cy="830997"/>
          </a:xfrm>
          <a:prstGeom prst="rect">
            <a:avLst/>
          </a:prstGeom>
        </p:spPr>
        <p:txBody>
          <a:bodyPr wrap="square">
            <a:spAutoFit/>
          </a:bodyPr>
          <a:lstStyle/>
          <a:p>
            <a:pPr marL="274320" indent="-274320">
              <a:spcBef>
                <a:spcPct val="20000"/>
              </a:spcBef>
              <a:buClr>
                <a:schemeClr val="accent1"/>
              </a:buClr>
              <a:buSzPct val="100000"/>
              <a:buFont typeface="Symbol" pitchFamily="18" charset="2"/>
              <a:buChar char=""/>
            </a:pPr>
            <a:r>
              <a:rPr lang="zh-CN" altLang="en-US" sz="2400" dirty="0" smtClean="0"/>
              <a:t>在销售数据库中的“账号”表中存储数据，具体数据如表</a:t>
            </a:r>
            <a:r>
              <a:rPr lang="zh-CN" altLang="en-US" sz="2400" dirty="0" smtClean="0">
                <a:solidFill>
                  <a:schemeClr val="tx2"/>
                </a:solidFill>
              </a:rPr>
              <a:t>所示。</a:t>
            </a:r>
          </a:p>
        </p:txBody>
      </p:sp>
      <p:graphicFrame>
        <p:nvGraphicFramePr>
          <p:cNvPr id="7" name="内容占位符 6"/>
          <p:cNvGraphicFramePr>
            <a:graphicFrameLocks noGrp="1"/>
          </p:cNvGraphicFramePr>
          <p:nvPr>
            <p:ph idx="1"/>
          </p:nvPr>
        </p:nvGraphicFramePr>
        <p:xfrm>
          <a:off x="1285853" y="2673351"/>
          <a:ext cx="5771318" cy="3452720"/>
        </p:xfrm>
        <a:graphic>
          <a:graphicData uri="http://schemas.openxmlformats.org/drawingml/2006/table">
            <a:tbl>
              <a:tblPr/>
              <a:tblGrid>
                <a:gridCol w="720862"/>
                <a:gridCol w="721599"/>
                <a:gridCol w="721599"/>
                <a:gridCol w="721599"/>
                <a:gridCol w="720862"/>
                <a:gridCol w="721599"/>
                <a:gridCol w="721599"/>
                <a:gridCol w="721599"/>
              </a:tblGrid>
              <a:tr h="406026">
                <a:tc>
                  <a:txBody>
                    <a:bodyPr/>
                    <a:lstStyle/>
                    <a:p>
                      <a:pPr indent="269875" algn="ctr">
                        <a:lnSpc>
                          <a:spcPts val="1560"/>
                        </a:lnSpc>
                        <a:spcAft>
                          <a:spcPts val="0"/>
                        </a:spcAft>
                      </a:pPr>
                      <a:r>
                        <a:rPr lang="zh-CN" sz="900" kern="100">
                          <a:latin typeface="Times New Roman"/>
                          <a:ea typeface="黑体"/>
                          <a:cs typeface="Times New Roman"/>
                        </a:rPr>
                        <a:t>用户</a:t>
                      </a:r>
                      <a:r>
                        <a:rPr lang="en-US" sz="900" kern="100">
                          <a:latin typeface="Times New Roman"/>
                          <a:ea typeface="黑体"/>
                          <a:cs typeface="Times New Roman"/>
                        </a:rPr>
                        <a:t>ID</a:t>
                      </a:r>
                      <a:endParaRPr lang="zh-CN" sz="1000" kern="100">
                        <a:latin typeface="Times New Roman"/>
                        <a:ea typeface="宋体"/>
                        <a:cs typeface="Times New Roman"/>
                      </a:endParaRPr>
                    </a:p>
                  </a:txBody>
                  <a:tcPr marL="68517" marR="68517"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900" kern="100">
                          <a:latin typeface="Times New Roman"/>
                          <a:ea typeface="黑体"/>
                          <a:cs typeface="Times New Roman"/>
                        </a:rPr>
                        <a:t>密码</a:t>
                      </a:r>
                      <a:endParaRPr lang="zh-CN" sz="1000" kern="100">
                        <a:latin typeface="Times New Roman"/>
                        <a:ea typeface="宋体"/>
                        <a:cs typeface="Times New Roman"/>
                      </a:endParaRPr>
                    </a:p>
                  </a:txBody>
                  <a:tcPr marL="68517" marR="685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900" kern="100">
                          <a:latin typeface="Times New Roman"/>
                          <a:ea typeface="黑体"/>
                          <a:cs typeface="Times New Roman"/>
                        </a:rPr>
                        <a:t>用户名</a:t>
                      </a:r>
                      <a:endParaRPr lang="zh-CN" sz="1000" kern="100">
                        <a:latin typeface="Times New Roman"/>
                        <a:ea typeface="宋体"/>
                        <a:cs typeface="Times New Roman"/>
                      </a:endParaRPr>
                    </a:p>
                  </a:txBody>
                  <a:tcPr marL="68517" marR="685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900" kern="100">
                          <a:latin typeface="Times New Roman"/>
                          <a:ea typeface="黑体"/>
                          <a:cs typeface="Times New Roman"/>
                        </a:rPr>
                        <a:t>邮件</a:t>
                      </a:r>
                      <a:endParaRPr lang="zh-CN" sz="1000" kern="100">
                        <a:latin typeface="Times New Roman"/>
                        <a:ea typeface="宋体"/>
                        <a:cs typeface="Times New Roman"/>
                      </a:endParaRPr>
                    </a:p>
                  </a:txBody>
                  <a:tcPr marL="68517" marR="685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900" kern="100">
                          <a:latin typeface="Times New Roman"/>
                          <a:ea typeface="黑体"/>
                          <a:cs typeface="Times New Roman"/>
                        </a:rPr>
                        <a:t>地址</a:t>
                      </a:r>
                      <a:endParaRPr lang="zh-CN" sz="1000" kern="100">
                        <a:latin typeface="Times New Roman"/>
                        <a:ea typeface="宋体"/>
                        <a:cs typeface="Times New Roman"/>
                      </a:endParaRPr>
                    </a:p>
                  </a:txBody>
                  <a:tcPr marL="68517" marR="685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900" kern="100">
                          <a:latin typeface="Times New Roman"/>
                          <a:ea typeface="黑体"/>
                          <a:cs typeface="Times New Roman"/>
                        </a:rPr>
                        <a:t>邮编</a:t>
                      </a:r>
                      <a:endParaRPr lang="zh-CN" sz="1000" kern="100">
                        <a:latin typeface="Times New Roman"/>
                        <a:ea typeface="宋体"/>
                        <a:cs typeface="Times New Roman"/>
                      </a:endParaRPr>
                    </a:p>
                  </a:txBody>
                  <a:tcPr marL="68517" marR="685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900" kern="100">
                          <a:latin typeface="Times New Roman"/>
                          <a:ea typeface="黑体"/>
                          <a:cs typeface="Times New Roman"/>
                        </a:rPr>
                        <a:t>电话</a:t>
                      </a:r>
                      <a:endParaRPr lang="zh-CN" sz="1000" kern="100">
                        <a:latin typeface="Times New Roman"/>
                        <a:ea typeface="宋体"/>
                        <a:cs typeface="Times New Roman"/>
                      </a:endParaRPr>
                    </a:p>
                  </a:txBody>
                  <a:tcPr marL="68517" marR="685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900" kern="100">
                          <a:latin typeface="Times New Roman"/>
                          <a:ea typeface="黑体"/>
                          <a:cs typeface="Times New Roman"/>
                        </a:rPr>
                        <a:t>状态</a:t>
                      </a:r>
                      <a:endParaRPr lang="zh-CN" sz="1000" kern="100">
                        <a:latin typeface="Times New Roman"/>
                        <a:ea typeface="宋体"/>
                        <a:cs typeface="Times New Roman"/>
                      </a:endParaRPr>
                    </a:p>
                  </a:txBody>
                  <a:tcPr marL="68517" marR="68517"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r>
              <a:tr h="609040">
                <a:tc>
                  <a:txBody>
                    <a:bodyPr/>
                    <a:lstStyle/>
                    <a:p>
                      <a:pPr indent="269875" algn="ctr">
                        <a:lnSpc>
                          <a:spcPts val="1560"/>
                        </a:lnSpc>
                        <a:spcAft>
                          <a:spcPts val="0"/>
                        </a:spcAft>
                      </a:pPr>
                      <a:r>
                        <a:rPr lang="en-US" sz="900" kern="100">
                          <a:latin typeface="Times New Roman"/>
                          <a:ea typeface="宋体"/>
                          <a:cs typeface="Times New Roman"/>
                        </a:rPr>
                        <a:t>1</a:t>
                      </a:r>
                      <a:endParaRPr lang="zh-CN" sz="1000" kern="100">
                        <a:latin typeface="Times New Roman"/>
                        <a:ea typeface="宋体"/>
                        <a:cs typeface="Times New Roman"/>
                      </a:endParaRPr>
                    </a:p>
                  </a:txBody>
                  <a:tcPr marL="68517" marR="68517"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900" kern="100">
                          <a:latin typeface="Times New Roman"/>
                          <a:ea typeface="宋体"/>
                          <a:cs typeface="Times New Roman"/>
                        </a:rPr>
                        <a:t>123456</a:t>
                      </a:r>
                      <a:endParaRPr lang="zh-CN" sz="1000" kern="100">
                        <a:latin typeface="Times New Roman"/>
                        <a:ea typeface="宋体"/>
                        <a:cs typeface="Times New Roman"/>
                      </a:endParaRPr>
                    </a:p>
                  </a:txBody>
                  <a:tcPr marL="68517" marR="685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900" kern="100">
                          <a:latin typeface="Times New Roman"/>
                          <a:ea typeface="宋体"/>
                          <a:cs typeface="Times New Roman"/>
                        </a:rPr>
                        <a:t>lanlan</a:t>
                      </a:r>
                      <a:endParaRPr lang="zh-CN" sz="1000" kern="100">
                        <a:latin typeface="Times New Roman"/>
                        <a:ea typeface="宋体"/>
                        <a:cs typeface="Times New Roman"/>
                      </a:endParaRPr>
                    </a:p>
                  </a:txBody>
                  <a:tcPr marL="68517" marR="685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900" kern="100">
                          <a:latin typeface="Times New Roman"/>
                          <a:ea typeface="宋体"/>
                          <a:cs typeface="Times New Roman"/>
                        </a:rPr>
                        <a:t>lanlan@163.com</a:t>
                      </a:r>
                      <a:endParaRPr lang="zh-CN" sz="1000" kern="100">
                        <a:latin typeface="Times New Roman"/>
                        <a:ea typeface="宋体"/>
                        <a:cs typeface="Times New Roman"/>
                      </a:endParaRPr>
                    </a:p>
                  </a:txBody>
                  <a:tcPr marL="68517" marR="685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900" kern="100">
                          <a:latin typeface="Times New Roman"/>
                          <a:ea typeface="宋体"/>
                          <a:cs typeface="Times New Roman"/>
                        </a:rPr>
                        <a:t>沙坪坝</a:t>
                      </a:r>
                      <a:endParaRPr lang="zh-CN" sz="1000" kern="100">
                        <a:latin typeface="Times New Roman"/>
                        <a:ea typeface="宋体"/>
                        <a:cs typeface="Times New Roman"/>
                      </a:endParaRPr>
                    </a:p>
                  </a:txBody>
                  <a:tcPr marL="68517" marR="685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900" kern="100">
                          <a:latin typeface="Times New Roman"/>
                          <a:ea typeface="宋体"/>
                          <a:cs typeface="Times New Roman"/>
                        </a:rPr>
                        <a:t>400000</a:t>
                      </a:r>
                      <a:endParaRPr lang="zh-CN" sz="1000" kern="100">
                        <a:latin typeface="Times New Roman"/>
                        <a:ea typeface="宋体"/>
                        <a:cs typeface="Times New Roman"/>
                      </a:endParaRPr>
                    </a:p>
                  </a:txBody>
                  <a:tcPr marL="68517" marR="685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900" kern="100">
                          <a:latin typeface="Times New Roman"/>
                          <a:ea typeface="宋体"/>
                          <a:cs typeface="Times New Roman"/>
                        </a:rPr>
                        <a:t>65231201</a:t>
                      </a:r>
                      <a:endParaRPr lang="zh-CN" sz="1000" kern="100">
                        <a:latin typeface="Times New Roman"/>
                        <a:ea typeface="宋体"/>
                        <a:cs typeface="Times New Roman"/>
                      </a:endParaRPr>
                    </a:p>
                  </a:txBody>
                  <a:tcPr marL="68517" marR="685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900" kern="100">
                          <a:latin typeface="Times New Roman"/>
                          <a:ea typeface="宋体"/>
                          <a:cs typeface="Times New Roman"/>
                        </a:rPr>
                        <a:t>启用</a:t>
                      </a:r>
                      <a:endParaRPr lang="zh-CN" sz="1000" kern="100">
                        <a:latin typeface="Times New Roman"/>
                        <a:ea typeface="宋体"/>
                        <a:cs typeface="Times New Roman"/>
                      </a:endParaRPr>
                    </a:p>
                  </a:txBody>
                  <a:tcPr marL="68517" marR="68517"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9040">
                <a:tc>
                  <a:txBody>
                    <a:bodyPr/>
                    <a:lstStyle/>
                    <a:p>
                      <a:pPr indent="269875" algn="ctr">
                        <a:lnSpc>
                          <a:spcPts val="1560"/>
                        </a:lnSpc>
                        <a:spcAft>
                          <a:spcPts val="0"/>
                        </a:spcAft>
                      </a:pPr>
                      <a:r>
                        <a:rPr lang="en-US" sz="900" kern="100">
                          <a:latin typeface="Times New Roman"/>
                          <a:ea typeface="宋体"/>
                          <a:cs typeface="Times New Roman"/>
                        </a:rPr>
                        <a:t>2</a:t>
                      </a:r>
                      <a:endParaRPr lang="zh-CN" sz="1000" kern="100">
                        <a:latin typeface="Times New Roman"/>
                        <a:ea typeface="宋体"/>
                        <a:cs typeface="Times New Roman"/>
                      </a:endParaRPr>
                    </a:p>
                  </a:txBody>
                  <a:tcPr marL="68517" marR="68517"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900" kern="100">
                          <a:latin typeface="Times New Roman"/>
                          <a:ea typeface="宋体"/>
                          <a:cs typeface="Times New Roman"/>
                        </a:rPr>
                        <a:t>123123</a:t>
                      </a:r>
                      <a:endParaRPr lang="zh-CN" sz="1000" kern="100">
                        <a:latin typeface="Times New Roman"/>
                        <a:ea typeface="宋体"/>
                        <a:cs typeface="Times New Roman"/>
                      </a:endParaRPr>
                    </a:p>
                  </a:txBody>
                  <a:tcPr marL="68517" marR="685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900" kern="100">
                          <a:latin typeface="Times New Roman"/>
                          <a:ea typeface="宋体"/>
                          <a:cs typeface="Times New Roman"/>
                        </a:rPr>
                        <a:t>wanwan</a:t>
                      </a:r>
                      <a:endParaRPr lang="zh-CN" sz="1000" kern="100">
                        <a:latin typeface="Times New Roman"/>
                        <a:ea typeface="宋体"/>
                        <a:cs typeface="Times New Roman"/>
                      </a:endParaRPr>
                    </a:p>
                  </a:txBody>
                  <a:tcPr marL="68517" marR="685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900" kern="100">
                          <a:latin typeface="Times New Roman"/>
                          <a:ea typeface="宋体"/>
                          <a:cs typeface="Times New Roman"/>
                        </a:rPr>
                        <a:t>wanwan@163.com</a:t>
                      </a:r>
                      <a:endParaRPr lang="zh-CN" sz="1000" kern="100">
                        <a:latin typeface="Times New Roman"/>
                        <a:ea typeface="宋体"/>
                        <a:cs typeface="Times New Roman"/>
                      </a:endParaRPr>
                    </a:p>
                  </a:txBody>
                  <a:tcPr marL="68517" marR="685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900" kern="100">
                          <a:latin typeface="Times New Roman"/>
                          <a:ea typeface="宋体"/>
                          <a:cs typeface="Times New Roman"/>
                        </a:rPr>
                        <a:t>渝中区</a:t>
                      </a:r>
                      <a:endParaRPr lang="zh-CN" sz="1000" kern="100">
                        <a:latin typeface="Times New Roman"/>
                        <a:ea typeface="宋体"/>
                        <a:cs typeface="Times New Roman"/>
                      </a:endParaRPr>
                    </a:p>
                  </a:txBody>
                  <a:tcPr marL="68517" marR="685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900" kern="100">
                          <a:latin typeface="Times New Roman"/>
                          <a:ea typeface="宋体"/>
                          <a:cs typeface="Times New Roman"/>
                        </a:rPr>
                        <a:t>400000</a:t>
                      </a:r>
                      <a:endParaRPr lang="zh-CN" sz="1000" kern="100">
                        <a:latin typeface="Times New Roman"/>
                        <a:ea typeface="宋体"/>
                        <a:cs typeface="Times New Roman"/>
                      </a:endParaRPr>
                    </a:p>
                  </a:txBody>
                  <a:tcPr marL="68517" marR="685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900" kern="100">
                          <a:latin typeface="Times New Roman"/>
                          <a:ea typeface="宋体"/>
                          <a:cs typeface="Times New Roman"/>
                        </a:rPr>
                        <a:t>63232101</a:t>
                      </a:r>
                      <a:endParaRPr lang="zh-CN" sz="1000" kern="100">
                        <a:latin typeface="Times New Roman"/>
                        <a:ea typeface="宋体"/>
                        <a:cs typeface="Times New Roman"/>
                      </a:endParaRPr>
                    </a:p>
                  </a:txBody>
                  <a:tcPr marL="68517" marR="685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900" kern="100">
                          <a:latin typeface="Times New Roman"/>
                          <a:ea typeface="宋体"/>
                          <a:cs typeface="Times New Roman"/>
                        </a:rPr>
                        <a:t>启用</a:t>
                      </a:r>
                      <a:endParaRPr lang="zh-CN" sz="1000" kern="100">
                        <a:latin typeface="Times New Roman"/>
                        <a:ea typeface="宋体"/>
                        <a:cs typeface="Times New Roman"/>
                      </a:endParaRPr>
                    </a:p>
                  </a:txBody>
                  <a:tcPr marL="68517" marR="68517"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9040">
                <a:tc>
                  <a:txBody>
                    <a:bodyPr/>
                    <a:lstStyle/>
                    <a:p>
                      <a:pPr indent="269875" algn="ctr">
                        <a:lnSpc>
                          <a:spcPts val="1560"/>
                        </a:lnSpc>
                        <a:spcAft>
                          <a:spcPts val="0"/>
                        </a:spcAft>
                      </a:pPr>
                      <a:r>
                        <a:rPr lang="en-US" sz="900" kern="100">
                          <a:latin typeface="Times New Roman"/>
                          <a:ea typeface="宋体"/>
                          <a:cs typeface="Times New Roman"/>
                        </a:rPr>
                        <a:t>3</a:t>
                      </a:r>
                      <a:endParaRPr lang="zh-CN" sz="1000" kern="100">
                        <a:latin typeface="Times New Roman"/>
                        <a:ea typeface="宋体"/>
                        <a:cs typeface="Times New Roman"/>
                      </a:endParaRPr>
                    </a:p>
                  </a:txBody>
                  <a:tcPr marL="68517" marR="68517"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900" kern="100">
                          <a:latin typeface="Times New Roman"/>
                          <a:ea typeface="宋体"/>
                          <a:cs typeface="Times New Roman"/>
                        </a:rPr>
                        <a:t>123321</a:t>
                      </a:r>
                      <a:endParaRPr lang="zh-CN" sz="1000" kern="100">
                        <a:latin typeface="Times New Roman"/>
                        <a:ea typeface="宋体"/>
                        <a:cs typeface="Times New Roman"/>
                      </a:endParaRPr>
                    </a:p>
                  </a:txBody>
                  <a:tcPr marL="68517" marR="685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900" kern="100">
                          <a:latin typeface="Times New Roman"/>
                          <a:ea typeface="宋体"/>
                          <a:cs typeface="Times New Roman"/>
                        </a:rPr>
                        <a:t>chenchen</a:t>
                      </a:r>
                      <a:endParaRPr lang="zh-CN" sz="1000" kern="100">
                        <a:latin typeface="Times New Roman"/>
                        <a:ea typeface="宋体"/>
                        <a:cs typeface="Times New Roman"/>
                      </a:endParaRPr>
                    </a:p>
                  </a:txBody>
                  <a:tcPr marL="68517" marR="685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900" kern="100">
                          <a:latin typeface="Times New Roman"/>
                          <a:ea typeface="宋体"/>
                          <a:cs typeface="Times New Roman"/>
                        </a:rPr>
                        <a:t>chenchen@163.com</a:t>
                      </a:r>
                      <a:endParaRPr lang="zh-CN" sz="1000" kern="100">
                        <a:latin typeface="Times New Roman"/>
                        <a:ea typeface="宋体"/>
                        <a:cs typeface="Times New Roman"/>
                      </a:endParaRPr>
                    </a:p>
                  </a:txBody>
                  <a:tcPr marL="68517" marR="685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900" kern="100">
                          <a:latin typeface="Times New Roman"/>
                          <a:ea typeface="宋体"/>
                          <a:cs typeface="Times New Roman"/>
                        </a:rPr>
                        <a:t>北碚区</a:t>
                      </a:r>
                      <a:endParaRPr lang="zh-CN" sz="1000" kern="100">
                        <a:latin typeface="Times New Roman"/>
                        <a:ea typeface="宋体"/>
                        <a:cs typeface="Times New Roman"/>
                      </a:endParaRPr>
                    </a:p>
                  </a:txBody>
                  <a:tcPr marL="68517" marR="685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900" kern="100">
                          <a:latin typeface="Times New Roman"/>
                          <a:ea typeface="宋体"/>
                          <a:cs typeface="Times New Roman"/>
                        </a:rPr>
                        <a:t>400700</a:t>
                      </a:r>
                      <a:endParaRPr lang="zh-CN" sz="1000" kern="100">
                        <a:latin typeface="Times New Roman"/>
                        <a:ea typeface="宋体"/>
                        <a:cs typeface="Times New Roman"/>
                      </a:endParaRPr>
                    </a:p>
                  </a:txBody>
                  <a:tcPr marL="68517" marR="685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900" kern="100">
                          <a:latin typeface="Times New Roman"/>
                          <a:ea typeface="宋体"/>
                          <a:cs typeface="Times New Roman"/>
                        </a:rPr>
                        <a:t>63332325</a:t>
                      </a:r>
                      <a:endParaRPr lang="zh-CN" sz="1000" kern="100">
                        <a:latin typeface="Times New Roman"/>
                        <a:ea typeface="宋体"/>
                        <a:cs typeface="Times New Roman"/>
                      </a:endParaRPr>
                    </a:p>
                  </a:txBody>
                  <a:tcPr marL="68517" marR="685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900" kern="100">
                          <a:latin typeface="Times New Roman"/>
                          <a:ea typeface="宋体"/>
                          <a:cs typeface="Times New Roman"/>
                        </a:rPr>
                        <a:t>启用</a:t>
                      </a:r>
                      <a:endParaRPr lang="zh-CN" sz="1000" kern="100">
                        <a:latin typeface="Times New Roman"/>
                        <a:ea typeface="宋体"/>
                        <a:cs typeface="Times New Roman"/>
                      </a:endParaRPr>
                    </a:p>
                  </a:txBody>
                  <a:tcPr marL="68517" marR="68517"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9040">
                <a:tc>
                  <a:txBody>
                    <a:bodyPr/>
                    <a:lstStyle/>
                    <a:p>
                      <a:pPr indent="269875" algn="ctr">
                        <a:lnSpc>
                          <a:spcPts val="1560"/>
                        </a:lnSpc>
                        <a:spcAft>
                          <a:spcPts val="0"/>
                        </a:spcAft>
                      </a:pPr>
                      <a:r>
                        <a:rPr lang="en-US" sz="900" kern="100">
                          <a:latin typeface="Times New Roman"/>
                          <a:ea typeface="宋体"/>
                          <a:cs typeface="Times New Roman"/>
                        </a:rPr>
                        <a:t>4</a:t>
                      </a:r>
                      <a:endParaRPr lang="zh-CN" sz="1000" kern="100">
                        <a:latin typeface="Times New Roman"/>
                        <a:ea typeface="宋体"/>
                        <a:cs typeface="Times New Roman"/>
                      </a:endParaRPr>
                    </a:p>
                  </a:txBody>
                  <a:tcPr marL="68517" marR="68517"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endParaRPr lang="en-US" sz="900" kern="100">
                        <a:latin typeface="Times New Roman"/>
                        <a:ea typeface="宋体"/>
                        <a:cs typeface="Times New Roman"/>
                      </a:endParaRPr>
                    </a:p>
                  </a:txBody>
                  <a:tcPr marL="68517" marR="685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900" kern="100">
                          <a:latin typeface="Times New Roman"/>
                          <a:ea typeface="宋体"/>
                          <a:cs typeface="Times New Roman"/>
                        </a:rPr>
                        <a:t>lanping</a:t>
                      </a:r>
                      <a:endParaRPr lang="zh-CN" sz="1000" kern="100">
                        <a:latin typeface="Times New Roman"/>
                        <a:ea typeface="宋体"/>
                        <a:cs typeface="Times New Roman"/>
                      </a:endParaRPr>
                    </a:p>
                  </a:txBody>
                  <a:tcPr marL="68517" marR="685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900" kern="100">
                          <a:latin typeface="Times New Roman"/>
                          <a:ea typeface="宋体"/>
                          <a:cs typeface="Times New Roman"/>
                        </a:rPr>
                        <a:t>lanping@163.com</a:t>
                      </a:r>
                      <a:endParaRPr lang="zh-CN" sz="1000" kern="100">
                        <a:latin typeface="Times New Roman"/>
                        <a:ea typeface="宋体"/>
                        <a:cs typeface="Times New Roman"/>
                      </a:endParaRPr>
                    </a:p>
                  </a:txBody>
                  <a:tcPr marL="68517" marR="685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900" kern="100">
                          <a:latin typeface="Times New Roman"/>
                          <a:ea typeface="宋体"/>
                          <a:cs typeface="Times New Roman"/>
                        </a:rPr>
                        <a:t>巴南区</a:t>
                      </a:r>
                      <a:endParaRPr lang="zh-CN" sz="1000" kern="100">
                        <a:latin typeface="Times New Roman"/>
                        <a:ea typeface="宋体"/>
                        <a:cs typeface="Times New Roman"/>
                      </a:endParaRPr>
                    </a:p>
                  </a:txBody>
                  <a:tcPr marL="68517" marR="685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900" kern="100">
                          <a:latin typeface="Times New Roman"/>
                          <a:ea typeface="宋体"/>
                          <a:cs typeface="Times New Roman"/>
                        </a:rPr>
                        <a:t>401320</a:t>
                      </a:r>
                      <a:endParaRPr lang="zh-CN" sz="1000" kern="100">
                        <a:latin typeface="Times New Roman"/>
                        <a:ea typeface="宋体"/>
                        <a:cs typeface="Times New Roman"/>
                      </a:endParaRPr>
                    </a:p>
                  </a:txBody>
                  <a:tcPr marL="68517" marR="685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900" kern="100">
                          <a:latin typeface="Times New Roman"/>
                          <a:ea typeface="宋体"/>
                          <a:cs typeface="Times New Roman"/>
                        </a:rPr>
                        <a:t>65896321</a:t>
                      </a:r>
                      <a:endParaRPr lang="zh-CN" sz="1000" kern="100">
                        <a:latin typeface="Times New Roman"/>
                        <a:ea typeface="宋体"/>
                        <a:cs typeface="Times New Roman"/>
                      </a:endParaRPr>
                    </a:p>
                  </a:txBody>
                  <a:tcPr marL="68517" marR="685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900" kern="100">
                          <a:latin typeface="Times New Roman"/>
                          <a:ea typeface="宋体"/>
                          <a:cs typeface="Times New Roman"/>
                        </a:rPr>
                        <a:t>启用</a:t>
                      </a:r>
                      <a:endParaRPr lang="zh-CN" sz="1000" kern="100">
                        <a:latin typeface="Times New Roman"/>
                        <a:ea typeface="宋体"/>
                        <a:cs typeface="Times New Roman"/>
                      </a:endParaRPr>
                    </a:p>
                  </a:txBody>
                  <a:tcPr marL="68517" marR="68517"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9040">
                <a:tc>
                  <a:txBody>
                    <a:bodyPr/>
                    <a:lstStyle/>
                    <a:p>
                      <a:pPr indent="269875" algn="ctr">
                        <a:lnSpc>
                          <a:spcPts val="1560"/>
                        </a:lnSpc>
                        <a:spcAft>
                          <a:spcPts val="0"/>
                        </a:spcAft>
                      </a:pPr>
                      <a:r>
                        <a:rPr lang="en-US" sz="900" kern="100">
                          <a:latin typeface="Times New Roman"/>
                          <a:ea typeface="宋体"/>
                          <a:cs typeface="Times New Roman"/>
                        </a:rPr>
                        <a:t>5</a:t>
                      </a:r>
                      <a:endParaRPr lang="zh-CN" sz="1000" kern="100">
                        <a:latin typeface="Times New Roman"/>
                        <a:ea typeface="宋体"/>
                        <a:cs typeface="Times New Roman"/>
                      </a:endParaRPr>
                    </a:p>
                  </a:txBody>
                  <a:tcPr marL="68517" marR="68517"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endParaRPr lang="en-US" sz="900" kern="100">
                        <a:latin typeface="Times New Roman"/>
                        <a:ea typeface="宋体"/>
                        <a:cs typeface="Times New Roman"/>
                      </a:endParaRPr>
                    </a:p>
                  </a:txBody>
                  <a:tcPr marL="68517" marR="685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900" kern="100">
                          <a:latin typeface="Times New Roman"/>
                          <a:ea typeface="宋体"/>
                          <a:cs typeface="Times New Roman"/>
                        </a:rPr>
                        <a:t>manlan</a:t>
                      </a:r>
                      <a:endParaRPr lang="zh-CN" sz="1000" kern="100">
                        <a:latin typeface="Times New Roman"/>
                        <a:ea typeface="宋体"/>
                        <a:cs typeface="Times New Roman"/>
                      </a:endParaRPr>
                    </a:p>
                  </a:txBody>
                  <a:tcPr marL="68517" marR="685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900" kern="100">
                          <a:latin typeface="Times New Roman"/>
                          <a:ea typeface="宋体"/>
                          <a:cs typeface="Times New Roman"/>
                        </a:rPr>
                        <a:t>manlan@163.com</a:t>
                      </a:r>
                      <a:endParaRPr lang="zh-CN" sz="1000" kern="100">
                        <a:latin typeface="Times New Roman"/>
                        <a:ea typeface="宋体"/>
                        <a:cs typeface="Times New Roman"/>
                      </a:endParaRPr>
                    </a:p>
                  </a:txBody>
                  <a:tcPr marL="68517" marR="685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900" kern="100">
                          <a:latin typeface="Times New Roman"/>
                          <a:ea typeface="宋体"/>
                          <a:cs typeface="Times New Roman"/>
                        </a:rPr>
                        <a:t>江北区</a:t>
                      </a:r>
                      <a:endParaRPr lang="zh-CN" sz="1000" kern="100">
                        <a:latin typeface="Times New Roman"/>
                        <a:ea typeface="宋体"/>
                        <a:cs typeface="Times New Roman"/>
                      </a:endParaRPr>
                    </a:p>
                  </a:txBody>
                  <a:tcPr marL="68517" marR="685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900" kern="100">
                          <a:latin typeface="Times New Roman"/>
                          <a:ea typeface="宋体"/>
                          <a:cs typeface="Times New Roman"/>
                        </a:rPr>
                        <a:t>400000</a:t>
                      </a:r>
                      <a:endParaRPr lang="zh-CN" sz="1000" kern="100">
                        <a:latin typeface="Times New Roman"/>
                        <a:ea typeface="宋体"/>
                        <a:cs typeface="Times New Roman"/>
                      </a:endParaRPr>
                    </a:p>
                  </a:txBody>
                  <a:tcPr marL="68517" marR="685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900" kern="100">
                          <a:latin typeface="Times New Roman"/>
                          <a:ea typeface="宋体"/>
                          <a:cs typeface="Times New Roman"/>
                        </a:rPr>
                        <a:t>63654120</a:t>
                      </a:r>
                      <a:endParaRPr lang="zh-CN" sz="1000" kern="100">
                        <a:latin typeface="Times New Roman"/>
                        <a:ea typeface="宋体"/>
                        <a:cs typeface="Times New Roman"/>
                      </a:endParaRPr>
                    </a:p>
                  </a:txBody>
                  <a:tcPr marL="68517" marR="685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900" kern="100" dirty="0">
                          <a:latin typeface="Times New Roman"/>
                          <a:ea typeface="宋体"/>
                          <a:cs typeface="Times New Roman"/>
                        </a:rPr>
                        <a:t>启用</a:t>
                      </a:r>
                      <a:endParaRPr lang="zh-CN" sz="1000" kern="100" dirty="0">
                        <a:latin typeface="Times New Roman"/>
                        <a:ea typeface="宋体"/>
                        <a:cs typeface="Times New Roman"/>
                      </a:endParaRPr>
                    </a:p>
                  </a:txBody>
                  <a:tcPr marL="68517" marR="68517"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b="1" dirty="0" smtClean="0"/>
              <a:t>任务</a:t>
            </a:r>
            <a:r>
              <a:rPr lang="en-US" altLang="en-US" b="1" dirty="0" smtClean="0"/>
              <a:t>4.1 </a:t>
            </a:r>
            <a:r>
              <a:rPr lang="zh-CN" altLang="en-US" b="1" dirty="0" smtClean="0"/>
              <a:t>存储数据</a:t>
            </a:r>
            <a:endParaRPr lang="en-US" altLang="zh-CN" b="1" dirty="0" smtClean="0"/>
          </a:p>
          <a:p>
            <a:r>
              <a:rPr lang="zh-CN" altLang="en-US" b="1" dirty="0" smtClean="0"/>
              <a:t>任务</a:t>
            </a:r>
            <a:r>
              <a:rPr lang="en-US" altLang="en-US" b="1" dirty="0" smtClean="0"/>
              <a:t>4.2</a:t>
            </a:r>
            <a:r>
              <a:rPr lang="zh-CN" altLang="en-US" b="1" dirty="0" smtClean="0"/>
              <a:t>更新数据</a:t>
            </a:r>
            <a:endParaRPr lang="en-US" altLang="zh-CN" b="1" dirty="0" smtClean="0"/>
          </a:p>
          <a:p>
            <a:r>
              <a:rPr lang="zh-CN" altLang="en-US" b="1" dirty="0" smtClean="0"/>
              <a:t>任务</a:t>
            </a:r>
            <a:r>
              <a:rPr lang="en-US" altLang="en-US" b="1" dirty="0" smtClean="0"/>
              <a:t>4.3 </a:t>
            </a:r>
            <a:r>
              <a:rPr lang="zh-CN" altLang="en-US" b="1" dirty="0" smtClean="0"/>
              <a:t>删除数据</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28596" y="1000108"/>
            <a:ext cx="8215370" cy="1200329"/>
          </a:xfrm>
          <a:prstGeom prst="rect">
            <a:avLst/>
          </a:prstGeom>
        </p:spPr>
        <p:txBody>
          <a:bodyPr wrap="square">
            <a:spAutoFit/>
          </a:bodyPr>
          <a:lstStyle/>
          <a:p>
            <a:r>
              <a:rPr lang="en-US" dirty="0" smtClean="0"/>
              <a:t>1</a:t>
            </a:r>
            <a:r>
              <a:rPr lang="zh-CN" altLang="en-US" dirty="0" smtClean="0"/>
              <a:t>．打开</a:t>
            </a:r>
            <a:r>
              <a:rPr lang="en-US" dirty="0" smtClean="0"/>
              <a:t>SQL Server Management Studio</a:t>
            </a:r>
            <a:r>
              <a:rPr lang="zh-CN" altLang="en-US" dirty="0" smtClean="0"/>
              <a:t>，单击“对象资源管理器”中的“数据库”文件夹下的数据库“销售”；</a:t>
            </a:r>
          </a:p>
          <a:p>
            <a:r>
              <a:rPr lang="en-US" dirty="0" smtClean="0"/>
              <a:t>2</a:t>
            </a:r>
            <a:r>
              <a:rPr lang="zh-CN" altLang="en-US" dirty="0" smtClean="0"/>
              <a:t>．单击工具栏上的“新建查询”命令，打开“查询编辑器”；</a:t>
            </a:r>
          </a:p>
          <a:p>
            <a:r>
              <a:rPr lang="en-US" dirty="0" smtClean="0"/>
              <a:t>3</a:t>
            </a:r>
            <a:r>
              <a:rPr lang="zh-CN" altLang="en-US" dirty="0" smtClean="0"/>
              <a:t>．在“查询编辑器”上输入以下代码：</a:t>
            </a:r>
            <a:endParaRPr lang="zh-CN" altLang="en-US" dirty="0"/>
          </a:p>
        </p:txBody>
      </p:sp>
      <p:graphicFrame>
        <p:nvGraphicFramePr>
          <p:cNvPr id="3" name="表格 2"/>
          <p:cNvGraphicFramePr>
            <a:graphicFrameLocks noGrp="1"/>
          </p:cNvGraphicFramePr>
          <p:nvPr/>
        </p:nvGraphicFramePr>
        <p:xfrm>
          <a:off x="357158" y="2214554"/>
          <a:ext cx="8501122" cy="3220720"/>
        </p:xfrm>
        <a:graphic>
          <a:graphicData uri="http://schemas.openxmlformats.org/drawingml/2006/table">
            <a:tbl>
              <a:tblPr/>
              <a:tblGrid>
                <a:gridCol w="8501122"/>
              </a:tblGrid>
              <a:tr h="0">
                <a:tc>
                  <a:txBody>
                    <a:bodyPr/>
                    <a:lstStyle/>
                    <a:p>
                      <a:pPr indent="269875" algn="just">
                        <a:lnSpc>
                          <a:spcPts val="1560"/>
                        </a:lnSpc>
                        <a:spcAft>
                          <a:spcPts val="0"/>
                        </a:spcAft>
                      </a:pPr>
                      <a:endParaRPr lang="en-US" sz="1600" kern="100" dirty="0" smtClean="0">
                        <a:latin typeface="Times New Roman"/>
                        <a:ea typeface="宋体"/>
                      </a:endParaRPr>
                    </a:p>
                    <a:p>
                      <a:r>
                        <a:rPr lang="en-US" sz="1800" kern="1200" dirty="0" smtClean="0">
                          <a:solidFill>
                            <a:schemeClr val="tx1"/>
                          </a:solidFill>
                          <a:latin typeface="+mn-lt"/>
                          <a:ea typeface="+mn-ea"/>
                          <a:cs typeface="+mn-cs"/>
                        </a:rPr>
                        <a:t>INSERT INTO </a:t>
                      </a:r>
                      <a:r>
                        <a:rPr lang="zh-CN" altLang="en-US" sz="1800" kern="1200" dirty="0" smtClean="0">
                          <a:solidFill>
                            <a:schemeClr val="tx1"/>
                          </a:solidFill>
                          <a:latin typeface="+mn-lt"/>
                          <a:ea typeface="+mn-ea"/>
                          <a:cs typeface="+mn-cs"/>
                        </a:rPr>
                        <a:t>账号</a:t>
                      </a:r>
                      <a:r>
                        <a:rPr lang="en-US" sz="1800" kern="1200" dirty="0" smtClean="0">
                          <a:solidFill>
                            <a:schemeClr val="tx1"/>
                          </a:solidFill>
                          <a:latin typeface="+mn-lt"/>
                          <a:ea typeface="+mn-ea"/>
                          <a:cs typeface="+mn-cs"/>
                        </a:rPr>
                        <a:t> </a:t>
                      </a:r>
                      <a:endParaRPr lang="zh-CN" altLang="en-US" sz="1800" kern="1200" dirty="0" smtClean="0">
                        <a:solidFill>
                          <a:schemeClr val="tx1"/>
                        </a:solidFill>
                        <a:latin typeface="+mn-lt"/>
                        <a:ea typeface="+mn-ea"/>
                        <a:cs typeface="+mn-cs"/>
                      </a:endParaRPr>
                    </a:p>
                    <a:p>
                      <a:r>
                        <a:rPr lang="en-US" sz="1800" kern="1200" dirty="0" smtClean="0">
                          <a:solidFill>
                            <a:schemeClr val="tx1"/>
                          </a:solidFill>
                          <a:latin typeface="+mn-lt"/>
                          <a:ea typeface="+mn-ea"/>
                          <a:cs typeface="+mn-cs"/>
                        </a:rPr>
                        <a:t>VALUES(1,'123456','lanlan','lanlan@163.com','</a:t>
                      </a:r>
                      <a:r>
                        <a:rPr lang="zh-CN" altLang="en-US" sz="1800" kern="1200" dirty="0" smtClean="0">
                          <a:solidFill>
                            <a:schemeClr val="tx1"/>
                          </a:solidFill>
                          <a:latin typeface="+mn-lt"/>
                          <a:ea typeface="+mn-ea"/>
                          <a:cs typeface="+mn-cs"/>
                        </a:rPr>
                        <a:t>沙坪坝</a:t>
                      </a:r>
                      <a:r>
                        <a:rPr lang="en-US" sz="1800" kern="1200" dirty="0" smtClean="0">
                          <a:solidFill>
                            <a:schemeClr val="tx1"/>
                          </a:solidFill>
                          <a:latin typeface="+mn-lt"/>
                          <a:ea typeface="+mn-ea"/>
                          <a:cs typeface="+mn-cs"/>
                        </a:rPr>
                        <a:t>','400000','65231201','</a:t>
                      </a:r>
                      <a:r>
                        <a:rPr lang="zh-CN" altLang="en-US" sz="1800" kern="1200" dirty="0" smtClean="0">
                          <a:solidFill>
                            <a:schemeClr val="tx1"/>
                          </a:solidFill>
                          <a:latin typeface="+mn-lt"/>
                          <a:ea typeface="+mn-ea"/>
                          <a:cs typeface="+mn-cs"/>
                        </a:rPr>
                        <a:t>启用</a:t>
                      </a:r>
                      <a:r>
                        <a:rPr lang="en-US" sz="1800" kern="1200" dirty="0" smtClean="0">
                          <a:solidFill>
                            <a:schemeClr val="tx1"/>
                          </a:solidFill>
                          <a:latin typeface="+mn-lt"/>
                          <a:ea typeface="+mn-ea"/>
                          <a:cs typeface="+mn-cs"/>
                        </a:rPr>
                        <a:t>')</a:t>
                      </a:r>
                      <a:endParaRPr lang="zh-CN" altLang="en-US" sz="1800" kern="1200" dirty="0" smtClean="0">
                        <a:solidFill>
                          <a:schemeClr val="tx1"/>
                        </a:solidFill>
                        <a:latin typeface="+mn-lt"/>
                        <a:ea typeface="+mn-ea"/>
                        <a:cs typeface="+mn-cs"/>
                      </a:endParaRPr>
                    </a:p>
                    <a:p>
                      <a:r>
                        <a:rPr lang="en-US" sz="1800" kern="1200" dirty="0" smtClean="0">
                          <a:solidFill>
                            <a:schemeClr val="tx1"/>
                          </a:solidFill>
                          <a:latin typeface="+mn-lt"/>
                          <a:ea typeface="+mn-ea"/>
                          <a:cs typeface="+mn-cs"/>
                        </a:rPr>
                        <a:t>INSERT INTO </a:t>
                      </a:r>
                      <a:r>
                        <a:rPr lang="zh-CN" altLang="en-US" sz="1800" kern="1200" dirty="0" smtClean="0">
                          <a:solidFill>
                            <a:schemeClr val="tx1"/>
                          </a:solidFill>
                          <a:latin typeface="+mn-lt"/>
                          <a:ea typeface="+mn-ea"/>
                          <a:cs typeface="+mn-cs"/>
                        </a:rPr>
                        <a:t>账号</a:t>
                      </a:r>
                      <a:r>
                        <a:rPr lang="en-US" sz="1800" kern="1200" dirty="0" smtClean="0">
                          <a:solidFill>
                            <a:schemeClr val="tx1"/>
                          </a:solidFill>
                          <a:latin typeface="+mn-lt"/>
                          <a:ea typeface="+mn-ea"/>
                          <a:cs typeface="+mn-cs"/>
                        </a:rPr>
                        <a:t> </a:t>
                      </a:r>
                      <a:endParaRPr lang="zh-CN" altLang="en-US" sz="1800" kern="1200" dirty="0" smtClean="0">
                        <a:solidFill>
                          <a:schemeClr val="tx1"/>
                        </a:solidFill>
                        <a:latin typeface="+mn-lt"/>
                        <a:ea typeface="+mn-ea"/>
                        <a:cs typeface="+mn-cs"/>
                      </a:endParaRPr>
                    </a:p>
                    <a:p>
                      <a:r>
                        <a:rPr lang="en-US" sz="1800" kern="1200" dirty="0" smtClean="0">
                          <a:solidFill>
                            <a:schemeClr val="tx1"/>
                          </a:solidFill>
                          <a:latin typeface="+mn-lt"/>
                          <a:ea typeface="+mn-ea"/>
                          <a:cs typeface="+mn-cs"/>
                        </a:rPr>
                        <a:t>VALUES(2,'123123','wanwan','wanwan@163.com','</a:t>
                      </a:r>
                      <a:r>
                        <a:rPr lang="zh-CN" altLang="en-US" sz="1800" kern="1200" dirty="0" smtClean="0">
                          <a:solidFill>
                            <a:schemeClr val="tx1"/>
                          </a:solidFill>
                          <a:latin typeface="+mn-lt"/>
                          <a:ea typeface="+mn-ea"/>
                          <a:cs typeface="+mn-cs"/>
                        </a:rPr>
                        <a:t>渝中区</a:t>
                      </a:r>
                      <a:r>
                        <a:rPr lang="en-US" sz="1800" kern="1200" dirty="0" smtClean="0">
                          <a:solidFill>
                            <a:schemeClr val="tx1"/>
                          </a:solidFill>
                          <a:latin typeface="+mn-lt"/>
                          <a:ea typeface="+mn-ea"/>
                          <a:cs typeface="+mn-cs"/>
                        </a:rPr>
                        <a:t>','400000','63232101','</a:t>
                      </a:r>
                      <a:r>
                        <a:rPr lang="zh-CN" altLang="en-US" sz="1800" kern="1200" dirty="0" smtClean="0">
                          <a:solidFill>
                            <a:schemeClr val="tx1"/>
                          </a:solidFill>
                          <a:latin typeface="+mn-lt"/>
                          <a:ea typeface="+mn-ea"/>
                          <a:cs typeface="+mn-cs"/>
                        </a:rPr>
                        <a:t>启用</a:t>
                      </a:r>
                      <a:r>
                        <a:rPr lang="en-US" sz="1800" kern="1200" dirty="0" smtClean="0">
                          <a:solidFill>
                            <a:schemeClr val="tx1"/>
                          </a:solidFill>
                          <a:latin typeface="+mn-lt"/>
                          <a:ea typeface="+mn-ea"/>
                          <a:cs typeface="+mn-cs"/>
                        </a:rPr>
                        <a:t>')</a:t>
                      </a:r>
                      <a:endParaRPr lang="zh-CN" altLang="en-US" sz="1800" kern="1200" dirty="0" smtClean="0">
                        <a:solidFill>
                          <a:schemeClr val="tx1"/>
                        </a:solidFill>
                        <a:latin typeface="+mn-lt"/>
                        <a:ea typeface="+mn-ea"/>
                        <a:cs typeface="+mn-cs"/>
                      </a:endParaRPr>
                    </a:p>
                    <a:p>
                      <a:r>
                        <a:rPr lang="en-US" sz="1800" kern="1200" dirty="0" smtClean="0">
                          <a:solidFill>
                            <a:schemeClr val="tx1"/>
                          </a:solidFill>
                          <a:latin typeface="+mn-lt"/>
                          <a:ea typeface="+mn-ea"/>
                          <a:cs typeface="+mn-cs"/>
                        </a:rPr>
                        <a:t>INSERT INTO </a:t>
                      </a:r>
                      <a:r>
                        <a:rPr lang="zh-CN" altLang="en-US" sz="1800" kern="1200" dirty="0" smtClean="0">
                          <a:solidFill>
                            <a:schemeClr val="tx1"/>
                          </a:solidFill>
                          <a:latin typeface="+mn-lt"/>
                          <a:ea typeface="+mn-ea"/>
                          <a:cs typeface="+mn-cs"/>
                        </a:rPr>
                        <a:t>账号</a:t>
                      </a:r>
                      <a:r>
                        <a:rPr lang="en-US" sz="1800" kern="1200" dirty="0" smtClean="0">
                          <a:solidFill>
                            <a:schemeClr val="tx1"/>
                          </a:solidFill>
                          <a:latin typeface="+mn-lt"/>
                          <a:ea typeface="+mn-ea"/>
                          <a:cs typeface="+mn-cs"/>
                        </a:rPr>
                        <a:t> </a:t>
                      </a:r>
                      <a:endParaRPr lang="zh-CN" altLang="en-US" sz="1800" kern="1200" dirty="0" smtClean="0">
                        <a:solidFill>
                          <a:schemeClr val="tx1"/>
                        </a:solidFill>
                        <a:latin typeface="+mn-lt"/>
                        <a:ea typeface="+mn-ea"/>
                        <a:cs typeface="+mn-cs"/>
                      </a:endParaRPr>
                    </a:p>
                    <a:p>
                      <a:r>
                        <a:rPr lang="en-US" sz="1800" kern="1200" dirty="0" smtClean="0">
                          <a:solidFill>
                            <a:schemeClr val="tx1"/>
                          </a:solidFill>
                          <a:latin typeface="+mn-lt"/>
                          <a:ea typeface="+mn-ea"/>
                          <a:cs typeface="+mn-cs"/>
                        </a:rPr>
                        <a:t>VALUES(3,'123321','chenchen','chenchen@163.com','</a:t>
                      </a:r>
                      <a:r>
                        <a:rPr lang="zh-CN" altLang="en-US" sz="1800" kern="1200" dirty="0" smtClean="0">
                          <a:solidFill>
                            <a:schemeClr val="tx1"/>
                          </a:solidFill>
                          <a:latin typeface="+mn-lt"/>
                          <a:ea typeface="+mn-ea"/>
                          <a:cs typeface="+mn-cs"/>
                        </a:rPr>
                        <a:t>北碚区</a:t>
                      </a:r>
                      <a:r>
                        <a:rPr lang="en-US" sz="1800" kern="1200" dirty="0" smtClean="0">
                          <a:solidFill>
                            <a:schemeClr val="tx1"/>
                          </a:solidFill>
                          <a:latin typeface="+mn-lt"/>
                          <a:ea typeface="+mn-ea"/>
                          <a:cs typeface="+mn-cs"/>
                        </a:rPr>
                        <a:t>','400700','63332325','</a:t>
                      </a:r>
                      <a:r>
                        <a:rPr lang="zh-CN" altLang="en-US" sz="1800" kern="1200" dirty="0" smtClean="0">
                          <a:solidFill>
                            <a:schemeClr val="tx1"/>
                          </a:solidFill>
                          <a:latin typeface="+mn-lt"/>
                          <a:ea typeface="+mn-ea"/>
                          <a:cs typeface="+mn-cs"/>
                        </a:rPr>
                        <a:t>启用</a:t>
                      </a:r>
                      <a:r>
                        <a:rPr lang="en-US" sz="1800" kern="1200" dirty="0" smtClean="0">
                          <a:solidFill>
                            <a:schemeClr val="tx1"/>
                          </a:solidFill>
                          <a:latin typeface="+mn-lt"/>
                          <a:ea typeface="+mn-ea"/>
                          <a:cs typeface="+mn-cs"/>
                        </a:rPr>
                        <a:t>')</a:t>
                      </a:r>
                      <a:endParaRPr lang="zh-CN" altLang="en-US" sz="1800" kern="1200" dirty="0" smtClean="0">
                        <a:solidFill>
                          <a:schemeClr val="tx1"/>
                        </a:solidFill>
                        <a:latin typeface="+mn-lt"/>
                        <a:ea typeface="+mn-ea"/>
                        <a:cs typeface="+mn-cs"/>
                      </a:endParaRPr>
                    </a:p>
                    <a:p>
                      <a:r>
                        <a:rPr lang="en-US" sz="1800" kern="1200" dirty="0" smtClean="0">
                          <a:solidFill>
                            <a:schemeClr val="tx1"/>
                          </a:solidFill>
                          <a:latin typeface="+mn-lt"/>
                          <a:ea typeface="+mn-ea"/>
                          <a:cs typeface="+mn-cs"/>
                        </a:rPr>
                        <a:t>INSERT INTO </a:t>
                      </a:r>
                      <a:r>
                        <a:rPr lang="zh-CN" altLang="en-US" sz="1800" kern="1200" dirty="0" smtClean="0">
                          <a:solidFill>
                            <a:schemeClr val="tx1"/>
                          </a:solidFill>
                          <a:latin typeface="+mn-lt"/>
                          <a:ea typeface="+mn-ea"/>
                          <a:cs typeface="+mn-cs"/>
                        </a:rPr>
                        <a:t>账号</a:t>
                      </a:r>
                      <a:r>
                        <a:rPr lang="en-US" sz="1800" kern="1200" dirty="0" smtClean="0">
                          <a:solidFill>
                            <a:schemeClr val="tx1"/>
                          </a:solidFill>
                          <a:latin typeface="+mn-lt"/>
                          <a:ea typeface="+mn-ea"/>
                          <a:cs typeface="+mn-cs"/>
                        </a:rPr>
                        <a:t> </a:t>
                      </a:r>
                      <a:endParaRPr lang="zh-CN" altLang="en-US" sz="1800" kern="1200" dirty="0" smtClean="0">
                        <a:solidFill>
                          <a:schemeClr val="tx1"/>
                        </a:solidFill>
                        <a:latin typeface="+mn-lt"/>
                        <a:ea typeface="+mn-ea"/>
                        <a:cs typeface="+mn-cs"/>
                      </a:endParaRPr>
                    </a:p>
                    <a:p>
                      <a:r>
                        <a:rPr lang="en-US" sz="1800" kern="1200" dirty="0" smtClean="0">
                          <a:solidFill>
                            <a:schemeClr val="tx1"/>
                          </a:solidFill>
                          <a:latin typeface="+mn-lt"/>
                          <a:ea typeface="+mn-ea"/>
                          <a:cs typeface="+mn-cs"/>
                        </a:rPr>
                        <a:t>VALUES(4,DEFAULT,'lanping','lanping@163.com','</a:t>
                      </a:r>
                      <a:r>
                        <a:rPr lang="zh-CN" altLang="en-US" sz="1800" kern="1200" dirty="0" smtClean="0">
                          <a:solidFill>
                            <a:schemeClr val="tx1"/>
                          </a:solidFill>
                          <a:latin typeface="+mn-lt"/>
                          <a:ea typeface="+mn-ea"/>
                          <a:cs typeface="+mn-cs"/>
                        </a:rPr>
                        <a:t>巴南区</a:t>
                      </a:r>
                      <a:r>
                        <a:rPr lang="en-US" sz="1800" kern="1200" dirty="0" smtClean="0">
                          <a:solidFill>
                            <a:schemeClr val="tx1"/>
                          </a:solidFill>
                          <a:latin typeface="+mn-lt"/>
                          <a:ea typeface="+mn-ea"/>
                          <a:cs typeface="+mn-cs"/>
                        </a:rPr>
                        <a:t>','401300','65896321','</a:t>
                      </a:r>
                      <a:r>
                        <a:rPr lang="zh-CN" altLang="en-US" sz="1800" kern="1200" dirty="0" smtClean="0">
                          <a:solidFill>
                            <a:schemeClr val="tx1"/>
                          </a:solidFill>
                          <a:latin typeface="+mn-lt"/>
                          <a:ea typeface="+mn-ea"/>
                          <a:cs typeface="+mn-cs"/>
                        </a:rPr>
                        <a:t>启用</a:t>
                      </a:r>
                      <a:r>
                        <a:rPr lang="en-US" sz="1800" kern="1200" dirty="0" smtClean="0">
                          <a:solidFill>
                            <a:schemeClr val="tx1"/>
                          </a:solidFill>
                          <a:latin typeface="+mn-lt"/>
                          <a:ea typeface="+mn-ea"/>
                          <a:cs typeface="+mn-cs"/>
                        </a:rPr>
                        <a:t>')</a:t>
                      </a:r>
                      <a:endParaRPr lang="zh-CN" altLang="en-US" sz="1800" kern="1200" dirty="0" smtClean="0">
                        <a:solidFill>
                          <a:schemeClr val="tx1"/>
                        </a:solidFill>
                        <a:latin typeface="+mn-lt"/>
                        <a:ea typeface="+mn-ea"/>
                        <a:cs typeface="+mn-cs"/>
                      </a:endParaRPr>
                    </a:p>
                    <a:p>
                      <a:r>
                        <a:rPr lang="en-US" sz="1800" kern="1200" dirty="0" smtClean="0">
                          <a:solidFill>
                            <a:schemeClr val="tx1"/>
                          </a:solidFill>
                          <a:latin typeface="+mn-lt"/>
                          <a:ea typeface="+mn-ea"/>
                          <a:cs typeface="+mn-cs"/>
                        </a:rPr>
                        <a:t>INSERT INTO </a:t>
                      </a:r>
                      <a:r>
                        <a:rPr lang="zh-CN" altLang="en-US" sz="1800" kern="1200" dirty="0" smtClean="0">
                          <a:solidFill>
                            <a:schemeClr val="tx1"/>
                          </a:solidFill>
                          <a:latin typeface="+mn-lt"/>
                          <a:ea typeface="+mn-ea"/>
                          <a:cs typeface="+mn-cs"/>
                        </a:rPr>
                        <a:t>账号</a:t>
                      </a:r>
                      <a:r>
                        <a:rPr lang="en-US" sz="1800" kern="1200" dirty="0" smtClean="0">
                          <a:solidFill>
                            <a:schemeClr val="tx1"/>
                          </a:solidFill>
                          <a:latin typeface="+mn-lt"/>
                          <a:ea typeface="+mn-ea"/>
                          <a:cs typeface="+mn-cs"/>
                        </a:rPr>
                        <a:t> </a:t>
                      </a:r>
                      <a:endParaRPr lang="zh-CN" altLang="en-US" sz="1800" kern="1200" dirty="0" smtClean="0">
                        <a:solidFill>
                          <a:schemeClr val="tx1"/>
                        </a:solidFill>
                        <a:latin typeface="+mn-lt"/>
                        <a:ea typeface="+mn-ea"/>
                        <a:cs typeface="+mn-cs"/>
                      </a:endParaRPr>
                    </a:p>
                    <a:p>
                      <a:r>
                        <a:rPr lang="en-US" sz="1800" kern="1200" dirty="0" smtClean="0">
                          <a:solidFill>
                            <a:schemeClr val="tx1"/>
                          </a:solidFill>
                          <a:latin typeface="+mn-lt"/>
                          <a:ea typeface="+mn-ea"/>
                          <a:cs typeface="+mn-cs"/>
                        </a:rPr>
                        <a:t>VALUES(5,DEFAULT,'manlan','manlan@163.com','</a:t>
                      </a:r>
                      <a:r>
                        <a:rPr lang="zh-CN" altLang="en-US" sz="1800" kern="1200" dirty="0" smtClean="0">
                          <a:solidFill>
                            <a:schemeClr val="tx1"/>
                          </a:solidFill>
                          <a:latin typeface="+mn-lt"/>
                          <a:ea typeface="+mn-ea"/>
                          <a:cs typeface="+mn-cs"/>
                        </a:rPr>
                        <a:t>江北区</a:t>
                      </a:r>
                      <a:r>
                        <a:rPr lang="en-US" sz="1800" kern="1200" dirty="0" smtClean="0">
                          <a:solidFill>
                            <a:schemeClr val="tx1"/>
                          </a:solidFill>
                          <a:latin typeface="+mn-lt"/>
                          <a:ea typeface="+mn-ea"/>
                          <a:cs typeface="+mn-cs"/>
                        </a:rPr>
                        <a:t>','400000','63654120','</a:t>
                      </a:r>
                      <a:r>
                        <a:rPr lang="zh-CN" altLang="en-US" sz="1800" kern="1200" dirty="0" smtClean="0">
                          <a:solidFill>
                            <a:schemeClr val="tx1"/>
                          </a:solidFill>
                          <a:latin typeface="+mn-lt"/>
                          <a:ea typeface="+mn-ea"/>
                          <a:cs typeface="+mn-cs"/>
                        </a:rPr>
                        <a:t>启用</a:t>
                      </a:r>
                      <a:r>
                        <a:rPr lang="en-US" sz="1800" kern="1200" dirty="0" smtClean="0">
                          <a:solidFill>
                            <a:schemeClr val="tx1"/>
                          </a:solidFill>
                          <a:latin typeface="+mn-lt"/>
                          <a:ea typeface="+mn-ea"/>
                          <a:cs typeface="+mn-cs"/>
                        </a:rPr>
                        <a:t>')</a:t>
                      </a:r>
                      <a:endParaRPr lang="zh-CN" sz="160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矩形 3"/>
          <p:cNvSpPr/>
          <p:nvPr/>
        </p:nvSpPr>
        <p:spPr>
          <a:xfrm>
            <a:off x="357158" y="5786454"/>
            <a:ext cx="6357982" cy="369332"/>
          </a:xfrm>
          <a:prstGeom prst="rect">
            <a:avLst/>
          </a:prstGeom>
        </p:spPr>
        <p:txBody>
          <a:bodyPr wrap="square">
            <a:spAutoFit/>
          </a:bodyPr>
          <a:lstStyle/>
          <a:p>
            <a:r>
              <a:rPr lang="en-US" dirty="0" smtClean="0"/>
              <a:t>4</a:t>
            </a:r>
            <a:r>
              <a:rPr lang="zh-CN" altLang="en-US" dirty="0" smtClean="0"/>
              <a:t>．单击工具栏上的</a:t>
            </a:r>
            <a:r>
              <a:rPr lang="en-US" altLang="zh-CN" dirty="0" smtClean="0"/>
              <a:t>【</a:t>
            </a:r>
            <a:r>
              <a:rPr lang="zh-CN" altLang="en-US" dirty="0" smtClean="0"/>
              <a:t>执行</a:t>
            </a:r>
            <a:r>
              <a:rPr lang="en-US" altLang="zh-CN" dirty="0" smtClean="0"/>
              <a:t>】</a:t>
            </a:r>
            <a:r>
              <a:rPr lang="zh-CN" altLang="en-US" dirty="0" smtClean="0"/>
              <a:t>按钮。</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b="1" dirty="0" smtClean="0"/>
              <a:t>4.2.1 </a:t>
            </a:r>
            <a:r>
              <a:rPr lang="zh-CN" altLang="zh-CN" b="1" dirty="0" smtClean="0"/>
              <a:t>情景描述</a:t>
            </a:r>
          </a:p>
          <a:p>
            <a:r>
              <a:rPr lang="en-US" altLang="zh-CN" b="1" dirty="0" smtClean="0"/>
              <a:t>4.2.2</a:t>
            </a:r>
            <a:r>
              <a:rPr lang="zh-CN" altLang="zh-CN" b="1" dirty="0" smtClean="0"/>
              <a:t>问题分析</a:t>
            </a:r>
          </a:p>
          <a:p>
            <a:r>
              <a:rPr lang="en-US" altLang="zh-CN" b="1" dirty="0" smtClean="0"/>
              <a:t>4.2.3 </a:t>
            </a:r>
            <a:r>
              <a:rPr lang="zh-CN" altLang="zh-CN" b="1" dirty="0" smtClean="0"/>
              <a:t>解决方案</a:t>
            </a:r>
          </a:p>
          <a:p>
            <a:r>
              <a:rPr lang="en-US" altLang="zh-CN" b="1" dirty="0" smtClean="0"/>
              <a:t>4.2.4 </a:t>
            </a:r>
            <a:r>
              <a:rPr lang="zh-CN" altLang="zh-CN" b="1" dirty="0" smtClean="0"/>
              <a:t>知识总结</a:t>
            </a:r>
          </a:p>
          <a:p>
            <a:r>
              <a:rPr lang="en-US" altLang="zh-CN" b="1" dirty="0" smtClean="0"/>
              <a:t>4.2.5 </a:t>
            </a:r>
            <a:r>
              <a:rPr lang="zh-CN" altLang="zh-CN" b="1" dirty="0" smtClean="0"/>
              <a:t>应用实践</a:t>
            </a:r>
          </a:p>
          <a:p>
            <a:endParaRPr lang="zh-CN" altLang="en-US" dirty="0"/>
          </a:p>
        </p:txBody>
      </p:sp>
      <p:sp>
        <p:nvSpPr>
          <p:cNvPr id="2" name="标题 1"/>
          <p:cNvSpPr>
            <a:spLocks noGrp="1"/>
          </p:cNvSpPr>
          <p:nvPr>
            <p:ph type="title"/>
          </p:nvPr>
        </p:nvSpPr>
        <p:spPr/>
        <p:txBody>
          <a:bodyPr>
            <a:normAutofit/>
          </a:bodyPr>
          <a:lstStyle/>
          <a:p>
            <a:r>
              <a:rPr lang="zh-CN" altLang="en-US" dirty="0" smtClean="0"/>
              <a:t>任务</a:t>
            </a:r>
            <a:r>
              <a:rPr lang="en-US" dirty="0" smtClean="0"/>
              <a:t>4.2 </a:t>
            </a:r>
            <a:r>
              <a:rPr lang="zh-CN" altLang="en-US" dirty="0" smtClean="0"/>
              <a:t>更新数据</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en-US" dirty="0" smtClean="0"/>
              <a:t>数据库维护人员发现有的课程信息有误，课程编号为</a:t>
            </a:r>
            <a:r>
              <a:rPr lang="en-US" dirty="0" smtClean="0"/>
              <a:t>6</a:t>
            </a:r>
            <a:r>
              <a:rPr lang="zh-CN" altLang="en-US" dirty="0" smtClean="0"/>
              <a:t>的记录，学分应该修改为</a:t>
            </a:r>
            <a:r>
              <a:rPr lang="en-US" dirty="0" smtClean="0"/>
              <a:t>4</a:t>
            </a:r>
            <a:r>
              <a:rPr lang="zh-CN" altLang="en-US" dirty="0" smtClean="0"/>
              <a:t>，开课学期为第四学期。因此需要对数据库内原有的数据进行更新来修改错误的记录。</a:t>
            </a:r>
            <a:endParaRPr lang="zh-CN" altLang="en-US" dirty="0"/>
          </a:p>
        </p:txBody>
      </p:sp>
      <p:sp>
        <p:nvSpPr>
          <p:cNvPr id="2" name="标题 1"/>
          <p:cNvSpPr>
            <a:spLocks noGrp="1"/>
          </p:cNvSpPr>
          <p:nvPr>
            <p:ph type="title"/>
          </p:nvPr>
        </p:nvSpPr>
        <p:spPr/>
        <p:txBody>
          <a:bodyPr>
            <a:normAutofit/>
          </a:bodyPr>
          <a:lstStyle/>
          <a:p>
            <a:r>
              <a:rPr lang="en-US" altLang="zh-CN" b="1" dirty="0" smtClean="0"/>
              <a:t>4.2.1 </a:t>
            </a:r>
            <a:r>
              <a:rPr lang="zh-CN" altLang="zh-CN" b="1" dirty="0" smtClean="0"/>
              <a:t>情景描述</a:t>
            </a:r>
            <a:endParaRPr lang="zh-CN" altLang="zh-CN" b="1"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en-US" dirty="0" smtClean="0"/>
              <a:t>为了解决上述问题，需要完成以下任务：</a:t>
            </a:r>
          </a:p>
          <a:p>
            <a:r>
              <a:rPr lang="en-US" dirty="0" smtClean="0"/>
              <a:t>1</a:t>
            </a:r>
            <a:r>
              <a:rPr lang="zh-CN" altLang="en-US" dirty="0" smtClean="0"/>
              <a:t>．写出更新记录的命令。</a:t>
            </a:r>
          </a:p>
          <a:p>
            <a:r>
              <a:rPr lang="en-US" dirty="0" smtClean="0"/>
              <a:t>2</a:t>
            </a:r>
            <a:r>
              <a:rPr lang="zh-CN" altLang="en-US" dirty="0" smtClean="0"/>
              <a:t>．在</a:t>
            </a:r>
            <a:r>
              <a:rPr lang="en-US" dirty="0" smtClean="0"/>
              <a:t>SQL Server2008</a:t>
            </a:r>
            <a:r>
              <a:rPr lang="zh-CN" altLang="en-US" dirty="0" smtClean="0"/>
              <a:t>上执行命令，验证更新后的记录。</a:t>
            </a:r>
            <a:endParaRPr lang="zh-CN" altLang="en-US" dirty="0"/>
          </a:p>
        </p:txBody>
      </p:sp>
      <p:sp>
        <p:nvSpPr>
          <p:cNvPr id="2" name="标题 1"/>
          <p:cNvSpPr>
            <a:spLocks noGrp="1"/>
          </p:cNvSpPr>
          <p:nvPr>
            <p:ph type="title"/>
          </p:nvPr>
        </p:nvSpPr>
        <p:spPr/>
        <p:txBody>
          <a:bodyPr>
            <a:normAutofit/>
          </a:bodyPr>
          <a:lstStyle/>
          <a:p>
            <a:r>
              <a:rPr lang="en-US" altLang="zh-CN" b="1" dirty="0" smtClean="0"/>
              <a:t>4.2.2</a:t>
            </a:r>
            <a:r>
              <a:rPr lang="zh-CN" altLang="zh-CN" b="1" dirty="0" smtClean="0"/>
              <a:t>问题分析</a:t>
            </a: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smtClean="0"/>
              <a:t>4.2.3 </a:t>
            </a:r>
            <a:r>
              <a:rPr lang="zh-CN" altLang="zh-CN" b="1" dirty="0" smtClean="0"/>
              <a:t>解决方案</a:t>
            </a:r>
            <a:endParaRPr lang="zh-CN" altLang="en-US" dirty="0"/>
          </a:p>
        </p:txBody>
      </p:sp>
      <p:sp>
        <p:nvSpPr>
          <p:cNvPr id="60417" name="Rectangle 1"/>
          <p:cNvSpPr>
            <a:spLocks noChangeArrowheads="1"/>
          </p:cNvSpPr>
          <p:nvPr/>
        </p:nvSpPr>
        <p:spPr bwMode="auto">
          <a:xfrm>
            <a:off x="357158" y="1857364"/>
            <a:ext cx="7429552" cy="14773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a:t>
            </a:r>
            <a:r>
              <a:rPr lang="en-US" dirty="0" smtClean="0"/>
              <a:t>1</a:t>
            </a:r>
            <a:r>
              <a:rPr lang="zh-CN" altLang="en-US" dirty="0" smtClean="0"/>
              <a:t>．打开</a:t>
            </a:r>
            <a:r>
              <a:rPr lang="en-US" dirty="0" smtClean="0"/>
              <a:t>SQL Server Management Studio</a:t>
            </a:r>
            <a:r>
              <a:rPr lang="zh-CN" altLang="en-US" dirty="0" smtClean="0"/>
              <a:t>，单击“对象资源管理器”中的“数据库”文件夹下的数据库“学生管理”；</a:t>
            </a:r>
          </a:p>
          <a:p>
            <a:r>
              <a:rPr lang="en-US" dirty="0" smtClean="0"/>
              <a:t>2</a:t>
            </a:r>
            <a:r>
              <a:rPr lang="zh-CN" altLang="en-US" dirty="0" smtClean="0"/>
              <a:t>．单击工具栏上的“新建查询”命令，打开“查询编辑器”；</a:t>
            </a:r>
          </a:p>
          <a:p>
            <a:r>
              <a:rPr lang="en-US" dirty="0" smtClean="0"/>
              <a:t>3</a:t>
            </a:r>
            <a:r>
              <a:rPr lang="zh-CN" altLang="en-US" dirty="0" smtClean="0"/>
              <a:t>．在“查询编辑器”上输入以下代码：</a:t>
            </a:r>
          </a:p>
          <a:p>
            <a:pPr marL="0" marR="0" lvl="0" indent="269875" algn="l" defTabSz="914400" rtl="0" eaLnBrk="1" fontAlgn="base" latinLnBrk="0" hangingPunct="1">
              <a:lnSpc>
                <a:spcPct val="100000"/>
              </a:lnSpc>
              <a:spcBef>
                <a:spcPct val="0"/>
              </a:spcBef>
              <a:spcAft>
                <a:spcPct val="0"/>
              </a:spcAft>
              <a:buClrTx/>
              <a:buSzTx/>
              <a:buFontTx/>
              <a:buNone/>
              <a:tabLst/>
            </a:pP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p:txBody>
      </p:sp>
      <p:graphicFrame>
        <p:nvGraphicFramePr>
          <p:cNvPr id="10" name="表格 9"/>
          <p:cNvGraphicFramePr>
            <a:graphicFrameLocks noGrp="1"/>
          </p:cNvGraphicFramePr>
          <p:nvPr/>
        </p:nvGraphicFramePr>
        <p:xfrm>
          <a:off x="500034" y="3071810"/>
          <a:ext cx="5072380" cy="822960"/>
        </p:xfrm>
        <a:graphic>
          <a:graphicData uri="http://schemas.openxmlformats.org/drawingml/2006/table">
            <a:tbl>
              <a:tblPr/>
              <a:tblGrid>
                <a:gridCol w="5072380"/>
              </a:tblGrid>
              <a:tr h="400368">
                <a:tc>
                  <a:txBody>
                    <a:bodyPr/>
                    <a:lstStyle/>
                    <a:p>
                      <a:r>
                        <a:rPr lang="en-US" sz="1800" kern="1200" dirty="0" smtClean="0">
                          <a:solidFill>
                            <a:schemeClr val="tx1"/>
                          </a:solidFill>
                          <a:latin typeface="+mn-lt"/>
                          <a:ea typeface="+mn-ea"/>
                          <a:cs typeface="+mn-cs"/>
                        </a:rPr>
                        <a:t>UPDATE </a:t>
                      </a:r>
                      <a:r>
                        <a:rPr lang="zh-CN" altLang="en-US" sz="1800" kern="1200" dirty="0" smtClean="0">
                          <a:solidFill>
                            <a:schemeClr val="tx1"/>
                          </a:solidFill>
                          <a:latin typeface="+mn-lt"/>
                          <a:ea typeface="+mn-ea"/>
                          <a:cs typeface="+mn-cs"/>
                        </a:rPr>
                        <a:t>课程</a:t>
                      </a:r>
                    </a:p>
                    <a:p>
                      <a:r>
                        <a:rPr lang="en-US" sz="1800" kern="1200" dirty="0" smtClean="0">
                          <a:solidFill>
                            <a:schemeClr val="tx1"/>
                          </a:solidFill>
                          <a:latin typeface="+mn-lt"/>
                          <a:ea typeface="+mn-ea"/>
                          <a:cs typeface="+mn-cs"/>
                        </a:rPr>
                        <a:t>SET     </a:t>
                      </a:r>
                      <a:r>
                        <a:rPr lang="zh-CN" altLang="en-US" sz="1800" kern="1200" dirty="0" smtClean="0">
                          <a:solidFill>
                            <a:schemeClr val="tx1"/>
                          </a:solidFill>
                          <a:latin typeface="+mn-lt"/>
                          <a:ea typeface="+mn-ea"/>
                          <a:cs typeface="+mn-cs"/>
                        </a:rPr>
                        <a:t>学分</a:t>
                      </a:r>
                      <a:r>
                        <a:rPr lang="en-US" sz="1800" kern="1200" dirty="0" smtClean="0">
                          <a:solidFill>
                            <a:schemeClr val="tx1"/>
                          </a:solidFill>
                          <a:latin typeface="+mn-lt"/>
                          <a:ea typeface="+mn-ea"/>
                          <a:cs typeface="+mn-cs"/>
                        </a:rPr>
                        <a:t>=4, </a:t>
                      </a:r>
                      <a:r>
                        <a:rPr lang="zh-CN" altLang="en-US" sz="1800" kern="1200" dirty="0" smtClean="0">
                          <a:solidFill>
                            <a:schemeClr val="tx1"/>
                          </a:solidFill>
                          <a:latin typeface="+mn-lt"/>
                          <a:ea typeface="+mn-ea"/>
                          <a:cs typeface="+mn-cs"/>
                        </a:rPr>
                        <a:t>开课学期</a:t>
                      </a:r>
                      <a:r>
                        <a:rPr lang="en-US" sz="1800" kern="1200" dirty="0" smtClean="0">
                          <a:solidFill>
                            <a:schemeClr val="tx1"/>
                          </a:solidFill>
                          <a:latin typeface="+mn-lt"/>
                          <a:ea typeface="+mn-ea"/>
                          <a:cs typeface="+mn-cs"/>
                        </a:rPr>
                        <a:t>='</a:t>
                      </a:r>
                      <a:r>
                        <a:rPr lang="zh-CN" altLang="en-US" sz="1800" kern="1200" dirty="0" smtClean="0">
                          <a:solidFill>
                            <a:schemeClr val="tx1"/>
                          </a:solidFill>
                          <a:latin typeface="+mn-lt"/>
                          <a:ea typeface="+mn-ea"/>
                          <a:cs typeface="+mn-cs"/>
                        </a:rPr>
                        <a:t>第四学期</a:t>
                      </a:r>
                      <a:r>
                        <a:rPr lang="en-US" sz="1800" kern="1200" dirty="0" smtClean="0">
                          <a:solidFill>
                            <a:schemeClr val="tx1"/>
                          </a:solidFill>
                          <a:latin typeface="+mn-lt"/>
                          <a:ea typeface="+mn-ea"/>
                          <a:cs typeface="+mn-cs"/>
                        </a:rPr>
                        <a:t>'</a:t>
                      </a:r>
                      <a:endParaRPr lang="zh-CN" altLang="en-US" sz="1800" kern="1200" dirty="0" smtClean="0">
                        <a:solidFill>
                          <a:schemeClr val="tx1"/>
                        </a:solidFill>
                        <a:latin typeface="+mn-lt"/>
                        <a:ea typeface="+mn-ea"/>
                        <a:cs typeface="+mn-cs"/>
                      </a:endParaRPr>
                    </a:p>
                    <a:p>
                      <a:r>
                        <a:rPr lang="en-US" sz="1800" kern="1200" dirty="0" smtClean="0">
                          <a:solidFill>
                            <a:schemeClr val="tx1"/>
                          </a:solidFill>
                          <a:latin typeface="+mn-lt"/>
                          <a:ea typeface="+mn-ea"/>
                          <a:cs typeface="+mn-cs"/>
                        </a:rPr>
                        <a:t>WHERE </a:t>
                      </a:r>
                      <a:r>
                        <a:rPr lang="zh-CN" altLang="en-US" sz="1800" kern="1200" dirty="0" smtClean="0">
                          <a:solidFill>
                            <a:schemeClr val="tx1"/>
                          </a:solidFill>
                          <a:latin typeface="+mn-lt"/>
                          <a:ea typeface="+mn-ea"/>
                          <a:cs typeface="+mn-cs"/>
                        </a:rPr>
                        <a:t>课程编号</a:t>
                      </a:r>
                      <a:r>
                        <a:rPr lang="en-US" sz="1800" kern="1200" dirty="0" smtClean="0">
                          <a:solidFill>
                            <a:schemeClr val="tx1"/>
                          </a:solidFill>
                          <a:latin typeface="+mn-lt"/>
                          <a:ea typeface="+mn-ea"/>
                          <a:cs typeface="+mn-cs"/>
                        </a:rPr>
                        <a:t>=6</a:t>
                      </a:r>
                      <a:endParaRPr lang="zh-CN" sz="18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9153" name="Rectangle 1"/>
          <p:cNvSpPr>
            <a:spLocks noChangeArrowheads="1"/>
          </p:cNvSpPr>
          <p:nvPr/>
        </p:nvSpPr>
        <p:spPr bwMode="auto">
          <a:xfrm>
            <a:off x="357158" y="4000504"/>
            <a:ext cx="7786742"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indent="269875" fontAlgn="base">
              <a:lnSpc>
                <a:spcPct val="100000"/>
              </a:lnSpc>
              <a:spcBef>
                <a:spcPct val="0"/>
              </a:spcBef>
              <a:spcAft>
                <a:spcPct val="0"/>
              </a:spcAft>
              <a:buClrTx/>
              <a:buSzTx/>
              <a:buFontTx/>
              <a:buNone/>
              <a:tabLst/>
            </a:pPr>
            <a:r>
              <a:rPr lang="en-US" altLang="zh-CN" dirty="0" smtClean="0"/>
              <a:t>4</a:t>
            </a:r>
            <a:r>
              <a:rPr lang="zh-CN" altLang="en-US" dirty="0" smtClean="0"/>
              <a:t>．单击工具栏上的</a:t>
            </a:r>
            <a:r>
              <a:rPr lang="en-US" altLang="zh-CN" dirty="0" smtClean="0"/>
              <a:t>【</a:t>
            </a:r>
            <a:r>
              <a:rPr lang="zh-CN" altLang="en-US" dirty="0" smtClean="0"/>
              <a:t>执行</a:t>
            </a:r>
            <a:r>
              <a:rPr lang="en-US" altLang="zh-CN" dirty="0" smtClean="0"/>
              <a:t>】</a:t>
            </a:r>
            <a:r>
              <a:rPr lang="zh-CN" altLang="en-US" dirty="0" smtClean="0"/>
              <a:t>按钮。</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62500" lnSpcReduction="20000"/>
          </a:bodyPr>
          <a:lstStyle/>
          <a:p>
            <a:r>
              <a:rPr lang="zh-CN" altLang="en-US" dirty="0" smtClean="0"/>
              <a:t>当学生、课程等表中需要维护的数据发生变化时，需要使用更新数据的命令修改表中的数据。使用</a:t>
            </a:r>
            <a:r>
              <a:rPr lang="en-US" dirty="0" smtClean="0"/>
              <a:t>UPDATE</a:t>
            </a:r>
            <a:r>
              <a:rPr lang="zh-CN" altLang="en-US" dirty="0" smtClean="0"/>
              <a:t>命令来更新数据的语法规则为：</a:t>
            </a:r>
          </a:p>
          <a:p>
            <a:r>
              <a:rPr lang="en-US" dirty="0" smtClean="0"/>
              <a:t>UPDATE   </a:t>
            </a:r>
            <a:r>
              <a:rPr lang="zh-CN" altLang="en-US" dirty="0" smtClean="0"/>
              <a:t>表名 </a:t>
            </a:r>
            <a:endParaRPr lang="en-US" altLang="zh-CN" dirty="0" smtClean="0"/>
          </a:p>
          <a:p>
            <a:pPr>
              <a:buNone/>
            </a:pPr>
            <a:r>
              <a:rPr lang="en-US" dirty="0" smtClean="0"/>
              <a:t>       SET       </a:t>
            </a:r>
            <a:r>
              <a:rPr lang="zh-CN" altLang="en-US" dirty="0" smtClean="0"/>
              <a:t>列名</a:t>
            </a:r>
            <a:r>
              <a:rPr lang="en-US" dirty="0" smtClean="0"/>
              <a:t>1=</a:t>
            </a:r>
            <a:r>
              <a:rPr lang="zh-CN" altLang="en-US" dirty="0" smtClean="0"/>
              <a:t>数据值</a:t>
            </a:r>
            <a:r>
              <a:rPr lang="en-US" dirty="0" smtClean="0"/>
              <a:t>1,</a:t>
            </a:r>
            <a:r>
              <a:rPr lang="zh-CN" altLang="en-US" dirty="0" smtClean="0"/>
              <a:t>列名</a:t>
            </a:r>
            <a:r>
              <a:rPr lang="en-US" dirty="0" smtClean="0"/>
              <a:t>2=</a:t>
            </a:r>
            <a:r>
              <a:rPr lang="zh-CN" altLang="en-US" dirty="0" smtClean="0"/>
              <a:t>数据值</a:t>
            </a:r>
            <a:r>
              <a:rPr lang="en-US" dirty="0" smtClean="0"/>
              <a:t>2,</a:t>
            </a:r>
            <a:r>
              <a:rPr lang="zh-CN" altLang="en-US" dirty="0" smtClean="0"/>
              <a:t>列名</a:t>
            </a:r>
            <a:r>
              <a:rPr lang="en-US" dirty="0" smtClean="0"/>
              <a:t>3=</a:t>
            </a:r>
            <a:r>
              <a:rPr lang="zh-CN" altLang="en-US" dirty="0" smtClean="0"/>
              <a:t>数据值</a:t>
            </a:r>
            <a:r>
              <a:rPr lang="en-US" dirty="0" smtClean="0"/>
              <a:t>3,…</a:t>
            </a:r>
            <a:endParaRPr lang="zh-CN" altLang="en-US" dirty="0" smtClean="0"/>
          </a:p>
          <a:p>
            <a:pPr>
              <a:buNone/>
            </a:pPr>
            <a:r>
              <a:rPr lang="en-US" dirty="0" smtClean="0"/>
              <a:t>       WHERE   </a:t>
            </a:r>
            <a:r>
              <a:rPr lang="zh-CN" altLang="en-US" dirty="0" smtClean="0"/>
              <a:t>条件表达式</a:t>
            </a:r>
          </a:p>
          <a:p>
            <a:r>
              <a:rPr lang="zh-CN" altLang="en-US" dirty="0" smtClean="0"/>
              <a:t>参数说明如下：</a:t>
            </a:r>
          </a:p>
          <a:p>
            <a:pPr lvl="1">
              <a:buFont typeface="Wingdings" pitchFamily="2" charset="2"/>
              <a:buChar char="ü"/>
            </a:pPr>
            <a:r>
              <a:rPr lang="zh-CN" altLang="en-US" dirty="0" smtClean="0"/>
              <a:t>表名：用于指定需要更新的表的名称。</a:t>
            </a:r>
          </a:p>
          <a:p>
            <a:pPr lvl="1">
              <a:buFont typeface="Wingdings" pitchFamily="2" charset="2"/>
              <a:buChar char="ü"/>
            </a:pPr>
            <a:r>
              <a:rPr lang="zh-CN" altLang="en-US" dirty="0" smtClean="0"/>
              <a:t>列名</a:t>
            </a:r>
            <a:r>
              <a:rPr lang="en-US" altLang="en-US" dirty="0" smtClean="0"/>
              <a:t>1</a:t>
            </a:r>
            <a:r>
              <a:rPr lang="zh-CN" altLang="en-US" dirty="0" smtClean="0"/>
              <a:t>：要更改数据的列的名称。</a:t>
            </a:r>
          </a:p>
          <a:p>
            <a:pPr lvl="1">
              <a:buFont typeface="Wingdings" pitchFamily="2" charset="2"/>
              <a:buChar char="ü"/>
            </a:pPr>
            <a:r>
              <a:rPr lang="zh-CN" altLang="en-US" dirty="0" smtClean="0"/>
              <a:t>数据值</a:t>
            </a:r>
            <a:r>
              <a:rPr lang="en-US" altLang="en-US" dirty="0" smtClean="0"/>
              <a:t>1</a:t>
            </a:r>
            <a:r>
              <a:rPr lang="zh-CN" altLang="en-US" dirty="0" smtClean="0"/>
              <a:t>：列更新后的新值，对列赋新值的表达式之间用逗号分隔。</a:t>
            </a:r>
          </a:p>
          <a:p>
            <a:pPr lvl="1">
              <a:buFont typeface="Wingdings" pitchFamily="2" charset="2"/>
              <a:buChar char="ü"/>
            </a:pPr>
            <a:r>
              <a:rPr lang="zh-CN" altLang="en-US" dirty="0" smtClean="0"/>
              <a:t>条件表达式：指定更新的记录的限定条件</a:t>
            </a:r>
          </a:p>
          <a:p>
            <a:r>
              <a:rPr lang="zh-CN" altLang="en-US" dirty="0" smtClean="0"/>
              <a:t>注意：</a:t>
            </a:r>
          </a:p>
          <a:p>
            <a:pPr lvl="1">
              <a:buFont typeface="Wingdings" pitchFamily="2" charset="2"/>
              <a:buChar char="ü"/>
            </a:pPr>
            <a:r>
              <a:rPr lang="zh-CN" altLang="en-US" dirty="0" smtClean="0"/>
              <a:t>（</a:t>
            </a:r>
            <a:r>
              <a:rPr lang="en-US" altLang="en-US" dirty="0" smtClean="0"/>
              <a:t>1</a:t>
            </a:r>
            <a:r>
              <a:rPr lang="zh-CN" altLang="en-US" dirty="0" smtClean="0"/>
              <a:t>）更新后的数据要和字段的数据类型保持一致。</a:t>
            </a:r>
          </a:p>
          <a:p>
            <a:pPr lvl="1">
              <a:buFont typeface="Wingdings" pitchFamily="2" charset="2"/>
              <a:buChar char="ü"/>
            </a:pPr>
            <a:r>
              <a:rPr lang="zh-CN" altLang="en-US" dirty="0" smtClean="0"/>
              <a:t>（</a:t>
            </a:r>
            <a:r>
              <a:rPr lang="en-US" altLang="en-US" dirty="0" smtClean="0"/>
              <a:t>2</a:t>
            </a:r>
            <a:r>
              <a:rPr lang="zh-CN" altLang="en-US" dirty="0" smtClean="0"/>
              <a:t>）更新后的数据不能违反表中创建的约束条件。</a:t>
            </a:r>
          </a:p>
          <a:p>
            <a:pPr lvl="1">
              <a:buFont typeface="Wingdings" pitchFamily="2" charset="2"/>
              <a:buChar char="ü"/>
            </a:pPr>
            <a:r>
              <a:rPr lang="zh-CN" altLang="en-US" dirty="0" smtClean="0"/>
              <a:t>（</a:t>
            </a:r>
            <a:r>
              <a:rPr lang="en-US" altLang="en-US" dirty="0" smtClean="0"/>
              <a:t>3</a:t>
            </a:r>
            <a:r>
              <a:rPr lang="zh-CN" altLang="en-US" dirty="0" smtClean="0"/>
              <a:t>）</a:t>
            </a:r>
            <a:r>
              <a:rPr lang="en-US" altLang="en-US" dirty="0" smtClean="0"/>
              <a:t>WHERE</a:t>
            </a:r>
            <a:r>
              <a:rPr lang="zh-CN" altLang="en-US" dirty="0" smtClean="0"/>
              <a:t>子句指定用于限制修改行的条件，如果省略，则</a:t>
            </a:r>
            <a:r>
              <a:rPr lang="en-US" altLang="en-US" dirty="0" smtClean="0"/>
              <a:t>UPDATE</a:t>
            </a:r>
            <a:r>
              <a:rPr lang="zh-CN" altLang="en-US" dirty="0" smtClean="0"/>
              <a:t>语句更新表中所有的行。</a:t>
            </a:r>
          </a:p>
          <a:p>
            <a:pPr marL="274320" lvl="1"/>
            <a:endParaRPr lang="en-US" altLang="zh-CN" dirty="0" smtClean="0"/>
          </a:p>
        </p:txBody>
      </p:sp>
      <p:sp>
        <p:nvSpPr>
          <p:cNvPr id="2" name="标题 1"/>
          <p:cNvSpPr>
            <a:spLocks noGrp="1"/>
          </p:cNvSpPr>
          <p:nvPr>
            <p:ph type="title"/>
          </p:nvPr>
        </p:nvSpPr>
        <p:spPr/>
        <p:txBody>
          <a:bodyPr>
            <a:normAutofit/>
          </a:bodyPr>
          <a:lstStyle/>
          <a:p>
            <a:r>
              <a:rPr lang="en-US" altLang="zh-CN" b="1" dirty="0" smtClean="0"/>
              <a:t>4.2.4 </a:t>
            </a:r>
            <a:r>
              <a:rPr lang="zh-CN" altLang="zh-CN" b="1" dirty="0" smtClean="0"/>
              <a:t>知识总结</a:t>
            </a: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3363233097"/>
              </p:ext>
            </p:extLst>
          </p:nvPr>
        </p:nvGraphicFramePr>
        <p:xfrm>
          <a:off x="1115616" y="2897992"/>
          <a:ext cx="5045710" cy="620205"/>
        </p:xfrm>
        <a:graphic>
          <a:graphicData uri="http://schemas.openxmlformats.org/drawingml/2006/table">
            <a:tbl>
              <a:tblPr>
                <a:tableStyleId>{5C22544A-7EE6-4342-B048-85BDC9FD1C3A}</a:tableStyleId>
              </a:tblPr>
              <a:tblGrid>
                <a:gridCol w="5045710"/>
              </a:tblGrid>
              <a:tr h="0">
                <a:tc>
                  <a:txBody>
                    <a:bodyPr/>
                    <a:lstStyle/>
                    <a:p>
                      <a:pPr indent="269875" algn="just">
                        <a:lnSpc>
                          <a:spcPts val="1560"/>
                        </a:lnSpc>
                        <a:spcAft>
                          <a:spcPts val="0"/>
                        </a:spcAft>
                      </a:pPr>
                      <a:r>
                        <a:rPr lang="en-US" sz="1800" kern="100" dirty="0">
                          <a:effectLst/>
                        </a:rPr>
                        <a:t>UPDATE </a:t>
                      </a:r>
                      <a:r>
                        <a:rPr lang="zh-CN" sz="1800" kern="100" dirty="0">
                          <a:effectLst/>
                        </a:rPr>
                        <a:t>班级</a:t>
                      </a:r>
                      <a:r>
                        <a:rPr lang="en-US" sz="1800" kern="100" dirty="0">
                          <a:effectLst/>
                        </a:rPr>
                        <a:t> </a:t>
                      </a:r>
                      <a:endParaRPr lang="zh-CN" sz="1800" kern="100" dirty="0">
                        <a:effectLst/>
                      </a:endParaRPr>
                    </a:p>
                    <a:p>
                      <a:pPr indent="269875" algn="just">
                        <a:lnSpc>
                          <a:spcPts val="1560"/>
                        </a:lnSpc>
                        <a:spcAft>
                          <a:spcPts val="0"/>
                        </a:spcAft>
                      </a:pPr>
                      <a:r>
                        <a:rPr lang="en-US" sz="1800" kern="100" dirty="0">
                          <a:effectLst/>
                        </a:rPr>
                        <a:t>SET </a:t>
                      </a:r>
                      <a:r>
                        <a:rPr lang="zh-CN" sz="1800" kern="100" dirty="0">
                          <a:effectLst/>
                        </a:rPr>
                        <a:t>班主任</a:t>
                      </a:r>
                      <a:r>
                        <a:rPr lang="en-US" sz="1800" kern="100" dirty="0">
                          <a:effectLst/>
                        </a:rPr>
                        <a:t>='</a:t>
                      </a:r>
                      <a:r>
                        <a:rPr lang="zh-CN" sz="1800" kern="100" dirty="0">
                          <a:effectLst/>
                        </a:rPr>
                        <a:t>刘伟</a:t>
                      </a:r>
                      <a:r>
                        <a:rPr lang="en-US" sz="1800" kern="100" dirty="0">
                          <a:effectLst/>
                        </a:rPr>
                        <a:t>'</a:t>
                      </a:r>
                      <a:endParaRPr lang="zh-CN" sz="1800" kern="100" dirty="0">
                        <a:effectLst/>
                      </a:endParaRPr>
                    </a:p>
                    <a:p>
                      <a:pPr indent="269875" algn="just">
                        <a:lnSpc>
                          <a:spcPts val="1560"/>
                        </a:lnSpc>
                        <a:spcAft>
                          <a:spcPts val="0"/>
                        </a:spcAft>
                      </a:pPr>
                      <a:r>
                        <a:rPr lang="en-US" sz="1800" kern="100" dirty="0">
                          <a:effectLst/>
                        </a:rPr>
                        <a:t>WHERE </a:t>
                      </a:r>
                      <a:r>
                        <a:rPr lang="zh-CN" sz="1800" kern="100" dirty="0">
                          <a:effectLst/>
                        </a:rPr>
                        <a:t>班级代码</a:t>
                      </a:r>
                      <a:r>
                        <a:rPr lang="en-US" sz="1800" kern="100" dirty="0">
                          <a:effectLst/>
                        </a:rPr>
                        <a:t>=6</a:t>
                      </a:r>
                      <a:endParaRPr lang="zh-CN" sz="1800" kern="100" dirty="0">
                        <a:effectLst/>
                        <a:latin typeface="Times New Roman"/>
                        <a:ea typeface="宋体"/>
                      </a:endParaRPr>
                    </a:p>
                  </a:txBody>
                  <a:tcPr marL="68580" marR="68580" marT="0" marB="0"/>
                </a:tc>
              </a:tr>
            </a:tbl>
          </a:graphicData>
        </a:graphic>
      </p:graphicFrame>
      <p:sp>
        <p:nvSpPr>
          <p:cNvPr id="3" name="Rectangle 1"/>
          <p:cNvSpPr>
            <a:spLocks noChangeArrowheads="1"/>
          </p:cNvSpPr>
          <p:nvPr/>
        </p:nvSpPr>
        <p:spPr bwMode="auto">
          <a:xfrm>
            <a:off x="611560" y="1420664"/>
            <a:ext cx="7488832"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zh-CN"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例</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4-7】“</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班级”表中，“班级代码”为</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6</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的记录的班主任字段改为“刘伟”。</a:t>
            </a: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）打开</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 Server Management Studio</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，在工具栏上单击“新建查询”按钮，打开</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编辑器，编写如下代码：</a:t>
            </a: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37295279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60" y="1213008"/>
            <a:ext cx="7488832" cy="1200329"/>
          </a:xfrm>
          <a:prstGeom prst="rect">
            <a:avLst/>
          </a:prstGeom>
        </p:spPr>
        <p:txBody>
          <a:bodyPr wrap="square">
            <a:spAutoFit/>
          </a:bodyPr>
          <a:lstStyle/>
          <a:p>
            <a:r>
              <a:rPr lang="zh-CN" altLang="zh-CN" dirty="0"/>
              <a:t>【例</a:t>
            </a:r>
            <a:r>
              <a:rPr lang="en-US" altLang="zh-CN" dirty="0"/>
              <a:t>4-8</a:t>
            </a:r>
            <a:r>
              <a:rPr lang="zh-CN" altLang="zh-CN" dirty="0"/>
              <a:t>】“课程”表中，“课程编号”为</a:t>
            </a:r>
            <a:r>
              <a:rPr lang="en-US" altLang="zh-CN" dirty="0"/>
              <a:t>1</a:t>
            </a:r>
            <a:r>
              <a:rPr lang="zh-CN" altLang="zh-CN" dirty="0"/>
              <a:t>的记录的课程性质改为“专修”。</a:t>
            </a:r>
          </a:p>
          <a:p>
            <a:r>
              <a:rPr lang="zh-CN" altLang="zh-CN" dirty="0"/>
              <a:t>（</a:t>
            </a:r>
            <a:r>
              <a:rPr lang="en-US" altLang="zh-CN" dirty="0"/>
              <a:t>1</a:t>
            </a:r>
            <a:r>
              <a:rPr lang="zh-CN" altLang="zh-CN" dirty="0"/>
              <a:t>）打开</a:t>
            </a:r>
            <a:r>
              <a:rPr lang="en-US" altLang="zh-CN" dirty="0"/>
              <a:t>SQL Server Management Studio</a:t>
            </a:r>
            <a:r>
              <a:rPr lang="zh-CN" altLang="zh-CN" dirty="0"/>
              <a:t>，在工具栏上单击“新建查询”按钮，打开</a:t>
            </a:r>
            <a:r>
              <a:rPr lang="en-US" altLang="zh-CN" dirty="0"/>
              <a:t>SQL</a:t>
            </a:r>
            <a:r>
              <a:rPr lang="zh-CN" altLang="zh-CN" dirty="0"/>
              <a:t>编辑器，编写如下代码：</a:t>
            </a:r>
          </a:p>
        </p:txBody>
      </p:sp>
      <p:graphicFrame>
        <p:nvGraphicFramePr>
          <p:cNvPr id="3" name="表格 2"/>
          <p:cNvGraphicFramePr>
            <a:graphicFrameLocks noGrp="1"/>
          </p:cNvGraphicFramePr>
          <p:nvPr>
            <p:extLst>
              <p:ext uri="{D42A27DB-BD31-4B8C-83A1-F6EECF244321}">
                <p14:modId xmlns:p14="http://schemas.microsoft.com/office/powerpoint/2010/main" val="520999310"/>
              </p:ext>
            </p:extLst>
          </p:nvPr>
        </p:nvGraphicFramePr>
        <p:xfrm>
          <a:off x="971600" y="2636912"/>
          <a:ext cx="5045710" cy="620205"/>
        </p:xfrm>
        <a:graphic>
          <a:graphicData uri="http://schemas.openxmlformats.org/drawingml/2006/table">
            <a:tbl>
              <a:tblPr>
                <a:tableStyleId>{5C22544A-7EE6-4342-B048-85BDC9FD1C3A}</a:tableStyleId>
              </a:tblPr>
              <a:tblGrid>
                <a:gridCol w="5045710"/>
              </a:tblGrid>
              <a:tr h="0">
                <a:tc>
                  <a:txBody>
                    <a:bodyPr/>
                    <a:lstStyle/>
                    <a:p>
                      <a:pPr indent="269875" algn="just">
                        <a:lnSpc>
                          <a:spcPts val="1560"/>
                        </a:lnSpc>
                        <a:spcAft>
                          <a:spcPts val="0"/>
                        </a:spcAft>
                      </a:pPr>
                      <a:r>
                        <a:rPr lang="en-US" sz="1800" kern="100" dirty="0">
                          <a:effectLst/>
                        </a:rPr>
                        <a:t>UPDATE </a:t>
                      </a:r>
                      <a:r>
                        <a:rPr lang="zh-CN" sz="1800" kern="100" dirty="0">
                          <a:effectLst/>
                        </a:rPr>
                        <a:t>课程</a:t>
                      </a:r>
                      <a:r>
                        <a:rPr lang="en-US" sz="1800" kern="100" dirty="0">
                          <a:effectLst/>
                        </a:rPr>
                        <a:t> </a:t>
                      </a:r>
                      <a:endParaRPr lang="zh-CN" sz="1800" kern="100" dirty="0">
                        <a:effectLst/>
                      </a:endParaRPr>
                    </a:p>
                    <a:p>
                      <a:pPr indent="269875" algn="just">
                        <a:lnSpc>
                          <a:spcPts val="1560"/>
                        </a:lnSpc>
                        <a:spcAft>
                          <a:spcPts val="0"/>
                        </a:spcAft>
                      </a:pPr>
                      <a:r>
                        <a:rPr lang="en-US" sz="1800" kern="100" dirty="0">
                          <a:effectLst/>
                        </a:rPr>
                        <a:t>SET </a:t>
                      </a:r>
                      <a:r>
                        <a:rPr lang="zh-CN" sz="1800" kern="100" dirty="0">
                          <a:effectLst/>
                        </a:rPr>
                        <a:t>课程性质</a:t>
                      </a:r>
                      <a:r>
                        <a:rPr lang="en-US" sz="1800" kern="100" dirty="0">
                          <a:effectLst/>
                        </a:rPr>
                        <a:t>='</a:t>
                      </a:r>
                      <a:r>
                        <a:rPr lang="zh-CN" sz="1800" kern="100" dirty="0">
                          <a:effectLst/>
                        </a:rPr>
                        <a:t>专修</a:t>
                      </a:r>
                      <a:r>
                        <a:rPr lang="en-US" sz="1800" kern="100" dirty="0">
                          <a:effectLst/>
                        </a:rPr>
                        <a:t>'</a:t>
                      </a:r>
                      <a:endParaRPr lang="zh-CN" sz="1800" kern="100" dirty="0">
                        <a:effectLst/>
                      </a:endParaRPr>
                    </a:p>
                    <a:p>
                      <a:pPr indent="269875" algn="just">
                        <a:lnSpc>
                          <a:spcPts val="1560"/>
                        </a:lnSpc>
                        <a:spcAft>
                          <a:spcPts val="0"/>
                        </a:spcAft>
                      </a:pPr>
                      <a:r>
                        <a:rPr lang="en-US" sz="1800" kern="100" dirty="0">
                          <a:effectLst/>
                        </a:rPr>
                        <a:t>WHERE </a:t>
                      </a:r>
                      <a:r>
                        <a:rPr lang="zh-CN" sz="1800" kern="100" dirty="0">
                          <a:effectLst/>
                        </a:rPr>
                        <a:t>课程编号</a:t>
                      </a:r>
                      <a:r>
                        <a:rPr lang="en-US" sz="1800" kern="100" dirty="0">
                          <a:effectLst/>
                        </a:rPr>
                        <a:t>=1</a:t>
                      </a:r>
                      <a:endParaRPr lang="zh-CN" sz="1800" kern="100" dirty="0">
                        <a:effectLst/>
                        <a:latin typeface="Times New Roman"/>
                        <a:ea typeface="宋体"/>
                      </a:endParaRPr>
                    </a:p>
                  </a:txBody>
                  <a:tcPr marL="68580" marR="68580" marT="0" marB="0"/>
                </a:tc>
              </a:tr>
            </a:tbl>
          </a:graphicData>
        </a:graphic>
      </p:graphicFrame>
      <p:sp>
        <p:nvSpPr>
          <p:cNvPr id="4" name="矩形 3"/>
          <p:cNvSpPr/>
          <p:nvPr/>
        </p:nvSpPr>
        <p:spPr>
          <a:xfrm>
            <a:off x="611560" y="3573016"/>
            <a:ext cx="7344816" cy="1200329"/>
          </a:xfrm>
          <a:prstGeom prst="rect">
            <a:avLst/>
          </a:prstGeom>
        </p:spPr>
        <p:txBody>
          <a:bodyPr wrap="square">
            <a:spAutoFit/>
          </a:bodyPr>
          <a:lstStyle/>
          <a:p>
            <a:r>
              <a:rPr lang="zh-CN" altLang="zh-CN" dirty="0"/>
              <a:t>（</a:t>
            </a:r>
            <a:r>
              <a:rPr lang="en-US" altLang="zh-CN" dirty="0"/>
              <a:t>2</a:t>
            </a:r>
            <a:r>
              <a:rPr lang="zh-CN" altLang="zh-CN" dirty="0"/>
              <a:t>）单击工具栏上的【执行】按钮，运行结果如图</a:t>
            </a:r>
            <a:r>
              <a:rPr lang="en-US" altLang="zh-CN" dirty="0"/>
              <a:t>4-11</a:t>
            </a:r>
            <a:r>
              <a:rPr lang="zh-CN" altLang="zh-CN" dirty="0"/>
              <a:t>，错误提示“消息</a:t>
            </a:r>
            <a:r>
              <a:rPr lang="en-US" altLang="zh-CN" dirty="0"/>
              <a:t>547</a:t>
            </a:r>
            <a:r>
              <a:rPr lang="zh-CN" altLang="zh-CN" dirty="0"/>
              <a:t>，级别</a:t>
            </a:r>
            <a:r>
              <a:rPr lang="en-US" altLang="zh-CN" dirty="0"/>
              <a:t>16</a:t>
            </a:r>
            <a:r>
              <a:rPr lang="zh-CN" altLang="zh-CN" dirty="0"/>
              <a:t>，状态</a:t>
            </a:r>
            <a:r>
              <a:rPr lang="en-US" altLang="zh-CN" dirty="0"/>
              <a:t>0</a:t>
            </a:r>
            <a:r>
              <a:rPr lang="zh-CN" altLang="zh-CN" dirty="0"/>
              <a:t>，第</a:t>
            </a:r>
            <a:r>
              <a:rPr lang="en-US" altLang="zh-CN" dirty="0"/>
              <a:t>1 </a:t>
            </a:r>
            <a:r>
              <a:rPr lang="zh-CN" altLang="zh-CN" dirty="0"/>
              <a:t>行 </a:t>
            </a:r>
            <a:r>
              <a:rPr lang="en-US" altLang="zh-CN" dirty="0"/>
              <a:t>UPDATE </a:t>
            </a:r>
            <a:r>
              <a:rPr lang="zh-CN" altLang="zh-CN" dirty="0"/>
              <a:t>语句与</a:t>
            </a:r>
            <a:r>
              <a:rPr lang="en-US" altLang="zh-CN" dirty="0"/>
              <a:t>CHECK </a:t>
            </a:r>
            <a:r>
              <a:rPr lang="zh-CN" altLang="zh-CN" dirty="0"/>
              <a:t>约束</a:t>
            </a:r>
            <a:r>
              <a:rPr lang="en-US" altLang="zh-CN" dirty="0"/>
              <a:t>"CK__</a:t>
            </a:r>
            <a:r>
              <a:rPr lang="zh-CN" altLang="zh-CN" dirty="0"/>
              <a:t>课程</a:t>
            </a:r>
            <a:r>
              <a:rPr lang="en-US" altLang="zh-CN" dirty="0"/>
              <a:t>__</a:t>
            </a:r>
            <a:r>
              <a:rPr lang="zh-CN" altLang="zh-CN" dirty="0"/>
              <a:t>课程性质</a:t>
            </a:r>
            <a:r>
              <a:rPr lang="en-US" altLang="zh-CN" dirty="0"/>
              <a:t>__3D5E1FD2"</a:t>
            </a:r>
            <a:r>
              <a:rPr lang="zh-CN" altLang="zh-CN" dirty="0"/>
              <a:t>冲突。该冲突发生于数据库</a:t>
            </a:r>
            <a:r>
              <a:rPr lang="en-US" altLang="zh-CN" dirty="0"/>
              <a:t>"</a:t>
            </a:r>
            <a:r>
              <a:rPr lang="zh-CN" altLang="zh-CN" dirty="0"/>
              <a:t>学生管理</a:t>
            </a:r>
            <a:r>
              <a:rPr lang="en-US" altLang="zh-CN" dirty="0"/>
              <a:t>"</a:t>
            </a:r>
            <a:r>
              <a:rPr lang="zh-CN" altLang="zh-CN" dirty="0"/>
              <a:t>，表</a:t>
            </a:r>
            <a:r>
              <a:rPr lang="en-US" altLang="zh-CN" dirty="0"/>
              <a:t>"</a:t>
            </a:r>
            <a:r>
              <a:rPr lang="en-US" altLang="zh-CN" dirty="0" err="1"/>
              <a:t>dbo</a:t>
            </a:r>
            <a:r>
              <a:rPr lang="en-US" altLang="zh-CN" dirty="0"/>
              <a:t>.</a:t>
            </a:r>
            <a:r>
              <a:rPr lang="zh-CN" altLang="zh-CN" dirty="0"/>
              <a:t>课程</a:t>
            </a:r>
            <a:r>
              <a:rPr lang="en-US" altLang="zh-CN" dirty="0"/>
              <a:t>", column '</a:t>
            </a:r>
            <a:r>
              <a:rPr lang="zh-CN" altLang="zh-CN" dirty="0"/>
              <a:t>课程性质</a:t>
            </a:r>
            <a:r>
              <a:rPr lang="en-US" altLang="zh-CN" dirty="0"/>
              <a:t>' </a:t>
            </a:r>
            <a:r>
              <a:rPr lang="zh-CN" altLang="zh-CN" dirty="0"/>
              <a:t>语句已终止”。</a:t>
            </a:r>
          </a:p>
        </p:txBody>
      </p:sp>
      <p:sp>
        <p:nvSpPr>
          <p:cNvPr id="5" name="矩形 4"/>
          <p:cNvSpPr/>
          <p:nvPr/>
        </p:nvSpPr>
        <p:spPr>
          <a:xfrm>
            <a:off x="1187624" y="5445224"/>
            <a:ext cx="7632848" cy="646331"/>
          </a:xfrm>
          <a:prstGeom prst="rect">
            <a:avLst/>
          </a:prstGeom>
        </p:spPr>
        <p:txBody>
          <a:bodyPr wrap="square">
            <a:spAutoFit/>
          </a:bodyPr>
          <a:lstStyle/>
          <a:p>
            <a:r>
              <a:rPr lang="zh-CN" altLang="en-US" dirty="0" smtClean="0"/>
              <a:t>注意</a:t>
            </a:r>
            <a:r>
              <a:rPr lang="zh-CN" altLang="zh-CN" dirty="0" smtClean="0"/>
              <a:t>：</a:t>
            </a:r>
            <a:r>
              <a:rPr lang="zh-CN" altLang="zh-CN" dirty="0"/>
              <a:t>更新后的数据不能违反表中的约束</a:t>
            </a:r>
            <a:r>
              <a:rPr lang="zh-CN" altLang="zh-CN" dirty="0" smtClean="0"/>
              <a:t>。</a:t>
            </a:r>
            <a:r>
              <a:rPr lang="zh-CN" altLang="en-US" dirty="0" smtClean="0"/>
              <a:t>在创建课程表的时候为课程性质字段设置了检查（</a:t>
            </a:r>
            <a:r>
              <a:rPr lang="en-US" altLang="zh-CN" dirty="0" smtClean="0"/>
              <a:t>check</a:t>
            </a:r>
            <a:r>
              <a:rPr lang="zh-CN" altLang="en-US" dirty="0" smtClean="0"/>
              <a:t>）约束，限定了其取值范围</a:t>
            </a:r>
            <a:endParaRPr lang="zh-CN" altLang="zh-CN" dirty="0"/>
          </a:p>
        </p:txBody>
      </p:sp>
    </p:spTree>
    <p:extLst>
      <p:ext uri="{BB962C8B-B14F-4D97-AF65-F5344CB8AC3E}">
        <p14:creationId xmlns:p14="http://schemas.microsoft.com/office/powerpoint/2010/main" val="682778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2000240"/>
            <a:ext cx="8286808" cy="1785950"/>
          </a:xfrm>
        </p:spPr>
        <p:txBody>
          <a:bodyPr>
            <a:normAutofit fontScale="85000" lnSpcReduction="20000"/>
          </a:bodyPr>
          <a:lstStyle/>
          <a:p>
            <a:r>
              <a:rPr lang="zh-CN" altLang="en-US" dirty="0" smtClean="0"/>
              <a:t>在销售数据库中的“账号”表中存储数据需要更改，用户</a:t>
            </a:r>
            <a:r>
              <a:rPr lang="en-US" dirty="0" smtClean="0"/>
              <a:t>ID</a:t>
            </a:r>
            <a:r>
              <a:rPr lang="zh-CN" altLang="en-US" dirty="0" smtClean="0"/>
              <a:t>为</a:t>
            </a:r>
            <a:r>
              <a:rPr lang="en-US" dirty="0" smtClean="0"/>
              <a:t>5</a:t>
            </a:r>
            <a:r>
              <a:rPr lang="zh-CN" altLang="en-US" dirty="0" smtClean="0"/>
              <a:t>的记录的状态改为“停用”。</a:t>
            </a:r>
            <a:r>
              <a:rPr lang="en-US" dirty="0" smtClean="0"/>
              <a:t> </a:t>
            </a:r>
            <a:endParaRPr lang="zh-CN" altLang="en-US" dirty="0" smtClean="0"/>
          </a:p>
          <a:p>
            <a:r>
              <a:rPr lang="en-US" dirty="0" smtClean="0"/>
              <a:t>1</a:t>
            </a:r>
            <a:r>
              <a:rPr lang="zh-CN" altLang="en-US" dirty="0" smtClean="0"/>
              <a:t>．打开</a:t>
            </a:r>
            <a:r>
              <a:rPr lang="en-US" dirty="0" smtClean="0"/>
              <a:t>SQL Server Management Studio</a:t>
            </a:r>
            <a:r>
              <a:rPr lang="zh-CN" altLang="en-US" dirty="0" smtClean="0"/>
              <a:t>，单击“对象资源管理器”中的“数据库”文件夹下的数据库“学生管理”；</a:t>
            </a:r>
          </a:p>
          <a:p>
            <a:r>
              <a:rPr lang="en-US" dirty="0" smtClean="0"/>
              <a:t>2</a:t>
            </a:r>
            <a:r>
              <a:rPr lang="zh-CN" altLang="en-US" dirty="0" smtClean="0"/>
              <a:t>．单击工具栏上的“新建查询”命令，打开“查询编辑器”；</a:t>
            </a:r>
          </a:p>
          <a:p>
            <a:r>
              <a:rPr lang="en-US" dirty="0" smtClean="0"/>
              <a:t>3</a:t>
            </a:r>
            <a:r>
              <a:rPr lang="zh-CN" altLang="en-US" dirty="0" smtClean="0"/>
              <a:t>．在“查询编辑器”上输入以下代码：</a:t>
            </a:r>
            <a:endParaRPr lang="zh-CN" altLang="en-US" dirty="0"/>
          </a:p>
        </p:txBody>
      </p:sp>
      <p:sp>
        <p:nvSpPr>
          <p:cNvPr id="2" name="标题 1"/>
          <p:cNvSpPr>
            <a:spLocks noGrp="1"/>
          </p:cNvSpPr>
          <p:nvPr>
            <p:ph type="title"/>
          </p:nvPr>
        </p:nvSpPr>
        <p:spPr/>
        <p:txBody>
          <a:bodyPr>
            <a:normAutofit/>
          </a:bodyPr>
          <a:lstStyle/>
          <a:p>
            <a:r>
              <a:rPr lang="en-US" altLang="zh-CN" b="1" dirty="0" smtClean="0"/>
              <a:t>4.2.5 </a:t>
            </a:r>
            <a:r>
              <a:rPr lang="zh-CN" altLang="zh-CN" b="1" dirty="0" smtClean="0"/>
              <a:t>应用实践</a:t>
            </a:r>
            <a:endParaRPr lang="zh-CN" altLang="en-US" dirty="0"/>
          </a:p>
        </p:txBody>
      </p:sp>
      <p:graphicFrame>
        <p:nvGraphicFramePr>
          <p:cNvPr id="5" name="表格 4"/>
          <p:cNvGraphicFramePr>
            <a:graphicFrameLocks noGrp="1"/>
          </p:cNvGraphicFramePr>
          <p:nvPr/>
        </p:nvGraphicFramePr>
        <p:xfrm>
          <a:off x="1142976" y="3929066"/>
          <a:ext cx="5310505" cy="609600"/>
        </p:xfrm>
        <a:graphic>
          <a:graphicData uri="http://schemas.openxmlformats.org/drawingml/2006/table">
            <a:tbl>
              <a:tblPr/>
              <a:tblGrid>
                <a:gridCol w="5310505"/>
              </a:tblGrid>
              <a:tr h="0">
                <a:tc>
                  <a:txBody>
                    <a:bodyPr/>
                    <a:lstStyle/>
                    <a:p>
                      <a:pPr indent="269875" algn="just">
                        <a:lnSpc>
                          <a:spcPts val="1560"/>
                        </a:lnSpc>
                        <a:spcAft>
                          <a:spcPts val="0"/>
                        </a:spcAft>
                      </a:pPr>
                      <a:r>
                        <a:rPr lang="en-US" sz="1600" kern="100" dirty="0">
                          <a:latin typeface="Times New Roman"/>
                          <a:ea typeface="宋体"/>
                        </a:rPr>
                        <a:t>UPDATE </a:t>
                      </a:r>
                      <a:r>
                        <a:rPr lang="zh-CN" sz="1600" kern="100" dirty="0">
                          <a:latin typeface="Times New Roman"/>
                          <a:ea typeface="宋体"/>
                        </a:rPr>
                        <a:t>账号</a:t>
                      </a:r>
                    </a:p>
                    <a:p>
                      <a:pPr indent="269875" algn="just">
                        <a:lnSpc>
                          <a:spcPts val="1560"/>
                        </a:lnSpc>
                        <a:spcAft>
                          <a:spcPts val="0"/>
                        </a:spcAft>
                      </a:pPr>
                      <a:r>
                        <a:rPr lang="en-US" sz="1600" kern="100" dirty="0">
                          <a:latin typeface="Times New Roman"/>
                          <a:ea typeface="宋体"/>
                        </a:rPr>
                        <a:t>SET    </a:t>
                      </a:r>
                      <a:r>
                        <a:rPr lang="zh-CN" sz="1600" kern="100" dirty="0">
                          <a:latin typeface="Times New Roman"/>
                          <a:ea typeface="宋体"/>
                        </a:rPr>
                        <a:t>状态</a:t>
                      </a:r>
                      <a:r>
                        <a:rPr lang="en-US" sz="1600" kern="100" dirty="0">
                          <a:latin typeface="Times New Roman"/>
                          <a:ea typeface="宋体"/>
                        </a:rPr>
                        <a:t>='</a:t>
                      </a:r>
                      <a:r>
                        <a:rPr lang="zh-CN" sz="1600" kern="100" dirty="0">
                          <a:latin typeface="Times New Roman"/>
                          <a:ea typeface="宋体"/>
                        </a:rPr>
                        <a:t>停用</a:t>
                      </a:r>
                      <a:r>
                        <a:rPr lang="en-US" sz="1600" kern="100" dirty="0">
                          <a:latin typeface="Times New Roman"/>
                          <a:ea typeface="宋体"/>
                        </a:rPr>
                        <a:t>'</a:t>
                      </a:r>
                      <a:endParaRPr lang="zh-CN" sz="1600" kern="100" dirty="0">
                        <a:latin typeface="Times New Roman"/>
                        <a:ea typeface="宋体"/>
                      </a:endParaRPr>
                    </a:p>
                    <a:p>
                      <a:pPr indent="269875" algn="just">
                        <a:lnSpc>
                          <a:spcPts val="1560"/>
                        </a:lnSpc>
                        <a:spcAft>
                          <a:spcPts val="0"/>
                        </a:spcAft>
                      </a:pPr>
                      <a:r>
                        <a:rPr lang="en-US" sz="1600" kern="100" dirty="0">
                          <a:latin typeface="Times New Roman"/>
                          <a:ea typeface="宋体"/>
                        </a:rPr>
                        <a:t>WHERE  </a:t>
                      </a:r>
                      <a:r>
                        <a:rPr lang="zh-CN" sz="1600" kern="100" dirty="0">
                          <a:latin typeface="Times New Roman"/>
                          <a:ea typeface="宋体"/>
                        </a:rPr>
                        <a:t>用户</a:t>
                      </a:r>
                      <a:r>
                        <a:rPr lang="en-US" sz="1600" kern="100" dirty="0">
                          <a:latin typeface="Times New Roman"/>
                          <a:ea typeface="宋体"/>
                        </a:rPr>
                        <a:t>ID=5</a:t>
                      </a:r>
                      <a:endParaRPr lang="zh-CN" sz="160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矩形 5"/>
          <p:cNvSpPr/>
          <p:nvPr/>
        </p:nvSpPr>
        <p:spPr>
          <a:xfrm>
            <a:off x="857224" y="4714884"/>
            <a:ext cx="4572000" cy="369332"/>
          </a:xfrm>
          <a:prstGeom prst="rect">
            <a:avLst/>
          </a:prstGeom>
        </p:spPr>
        <p:txBody>
          <a:bodyPr>
            <a:spAutoFit/>
          </a:bodyPr>
          <a:lstStyle/>
          <a:p>
            <a:r>
              <a:rPr lang="en-US" dirty="0" smtClean="0"/>
              <a:t>4</a:t>
            </a:r>
            <a:r>
              <a:rPr lang="zh-CN" altLang="en-US" dirty="0" smtClean="0"/>
              <a:t>．单击工具栏上的</a:t>
            </a:r>
            <a:r>
              <a:rPr lang="en-US" altLang="zh-CN" dirty="0" smtClean="0"/>
              <a:t>【</a:t>
            </a:r>
            <a:r>
              <a:rPr lang="zh-CN" altLang="en-US" dirty="0" smtClean="0"/>
              <a:t>执行</a:t>
            </a:r>
            <a:r>
              <a:rPr lang="en-US" altLang="zh-CN" dirty="0" smtClean="0"/>
              <a:t>】</a:t>
            </a:r>
            <a:r>
              <a:rPr lang="zh-CN" altLang="en-US" dirty="0" smtClean="0"/>
              <a:t>按钮。</a:t>
            </a:r>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b="1" dirty="0" smtClean="0"/>
              <a:t>4.3.1 </a:t>
            </a:r>
            <a:r>
              <a:rPr lang="zh-CN" altLang="zh-CN" b="1" dirty="0" smtClean="0"/>
              <a:t>情景描述</a:t>
            </a:r>
          </a:p>
          <a:p>
            <a:r>
              <a:rPr lang="en-US" altLang="zh-CN" b="1" dirty="0" smtClean="0"/>
              <a:t>4.3.2</a:t>
            </a:r>
            <a:r>
              <a:rPr lang="zh-CN" altLang="zh-CN" b="1" dirty="0" smtClean="0"/>
              <a:t>问题分析</a:t>
            </a:r>
          </a:p>
          <a:p>
            <a:r>
              <a:rPr lang="en-US" altLang="zh-CN" b="1" dirty="0" smtClean="0"/>
              <a:t>4.3.3 </a:t>
            </a:r>
            <a:r>
              <a:rPr lang="zh-CN" altLang="zh-CN" b="1" dirty="0" smtClean="0"/>
              <a:t>解决方案</a:t>
            </a:r>
          </a:p>
          <a:p>
            <a:r>
              <a:rPr lang="en-US" altLang="zh-CN" b="1" dirty="0" smtClean="0"/>
              <a:t>4.3.4 </a:t>
            </a:r>
            <a:r>
              <a:rPr lang="zh-CN" altLang="zh-CN" b="1" dirty="0" smtClean="0"/>
              <a:t>知识总结</a:t>
            </a:r>
          </a:p>
          <a:p>
            <a:r>
              <a:rPr lang="en-US" altLang="zh-CN" b="1" dirty="0" smtClean="0"/>
              <a:t>4.3.5 </a:t>
            </a:r>
            <a:r>
              <a:rPr lang="zh-CN" altLang="zh-CN" b="1" dirty="0" smtClean="0"/>
              <a:t>应用实践</a:t>
            </a:r>
          </a:p>
          <a:p>
            <a:endParaRPr lang="zh-CN" altLang="en-US" dirty="0"/>
          </a:p>
        </p:txBody>
      </p:sp>
      <p:sp>
        <p:nvSpPr>
          <p:cNvPr id="2" name="标题 1"/>
          <p:cNvSpPr>
            <a:spLocks noGrp="1"/>
          </p:cNvSpPr>
          <p:nvPr>
            <p:ph type="title"/>
          </p:nvPr>
        </p:nvSpPr>
        <p:spPr/>
        <p:txBody>
          <a:bodyPr>
            <a:normAutofit/>
          </a:bodyPr>
          <a:lstStyle/>
          <a:p>
            <a:r>
              <a:rPr lang="zh-CN" altLang="en-US" dirty="0" smtClean="0"/>
              <a:t>任务</a:t>
            </a:r>
            <a:r>
              <a:rPr lang="en-US" dirty="0" smtClean="0"/>
              <a:t>4.3</a:t>
            </a:r>
            <a:r>
              <a:rPr lang="zh-CN" altLang="en-US" dirty="0" smtClean="0"/>
              <a:t>删除数据</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b="1" dirty="0" smtClean="0"/>
              <a:t>4.1.1 </a:t>
            </a:r>
            <a:r>
              <a:rPr lang="zh-CN" altLang="zh-CN" b="1" dirty="0"/>
              <a:t>情景描述</a:t>
            </a:r>
          </a:p>
          <a:p>
            <a:r>
              <a:rPr lang="en-US" altLang="zh-CN" b="1" dirty="0" smtClean="0"/>
              <a:t>4.1.2</a:t>
            </a:r>
            <a:r>
              <a:rPr lang="zh-CN" altLang="zh-CN" b="1" dirty="0"/>
              <a:t>问题分析</a:t>
            </a:r>
          </a:p>
          <a:p>
            <a:r>
              <a:rPr lang="en-US" altLang="zh-CN" b="1" dirty="0" smtClean="0"/>
              <a:t>4.1.3 </a:t>
            </a:r>
            <a:r>
              <a:rPr lang="zh-CN" altLang="zh-CN" b="1" dirty="0"/>
              <a:t>解决方案</a:t>
            </a:r>
          </a:p>
          <a:p>
            <a:r>
              <a:rPr lang="en-US" altLang="zh-CN" b="1" dirty="0" smtClean="0"/>
              <a:t>4.1.4 </a:t>
            </a:r>
            <a:r>
              <a:rPr lang="zh-CN" altLang="zh-CN" b="1" dirty="0"/>
              <a:t>知识总结</a:t>
            </a:r>
          </a:p>
          <a:p>
            <a:r>
              <a:rPr lang="en-US" altLang="zh-CN" b="1" dirty="0" smtClean="0"/>
              <a:t>4.1.5 </a:t>
            </a:r>
            <a:r>
              <a:rPr lang="zh-CN" altLang="zh-CN" b="1" dirty="0"/>
              <a:t>应用实践</a:t>
            </a:r>
          </a:p>
          <a:p>
            <a:endParaRPr lang="zh-CN" altLang="en-US" dirty="0"/>
          </a:p>
        </p:txBody>
      </p:sp>
      <p:sp>
        <p:nvSpPr>
          <p:cNvPr id="2" name="标题 1"/>
          <p:cNvSpPr>
            <a:spLocks noGrp="1"/>
          </p:cNvSpPr>
          <p:nvPr>
            <p:ph type="title"/>
          </p:nvPr>
        </p:nvSpPr>
        <p:spPr/>
        <p:txBody>
          <a:bodyPr>
            <a:normAutofit/>
          </a:bodyPr>
          <a:lstStyle/>
          <a:p>
            <a:r>
              <a:rPr lang="zh-CN" altLang="en-US" b="1" dirty="0" smtClean="0"/>
              <a:t>任务</a:t>
            </a:r>
            <a:r>
              <a:rPr lang="en-US" altLang="zh-CN" b="1" dirty="0" smtClean="0"/>
              <a:t>4.1 </a:t>
            </a:r>
            <a:r>
              <a:rPr lang="zh-CN" altLang="en-US" b="1" dirty="0" smtClean="0"/>
              <a:t>存储数据</a:t>
            </a:r>
            <a:endParaRPr lang="en-US" altLang="zh-CN" b="1" dirty="0" smtClean="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en-US" dirty="0" smtClean="0"/>
              <a:t>在数据库维护过程中，发现课程表中课程编号为</a:t>
            </a:r>
            <a:r>
              <a:rPr lang="en-US" dirty="0" smtClean="0"/>
              <a:t>5</a:t>
            </a:r>
            <a:r>
              <a:rPr lang="zh-CN" altLang="en-US" dirty="0" smtClean="0"/>
              <a:t>的课程不需要再开设了，则需要删除记录。</a:t>
            </a:r>
            <a:endParaRPr lang="zh-CN" altLang="en-US" dirty="0"/>
          </a:p>
        </p:txBody>
      </p:sp>
      <p:sp>
        <p:nvSpPr>
          <p:cNvPr id="2" name="标题 1"/>
          <p:cNvSpPr>
            <a:spLocks noGrp="1"/>
          </p:cNvSpPr>
          <p:nvPr>
            <p:ph type="title"/>
          </p:nvPr>
        </p:nvSpPr>
        <p:spPr/>
        <p:txBody>
          <a:bodyPr>
            <a:normAutofit/>
          </a:bodyPr>
          <a:lstStyle/>
          <a:p>
            <a:r>
              <a:rPr lang="en-US" altLang="zh-CN" b="1" dirty="0" smtClean="0"/>
              <a:t>4.3.1 </a:t>
            </a:r>
            <a:r>
              <a:rPr lang="zh-CN" altLang="zh-CN" b="1" dirty="0" smtClean="0"/>
              <a:t>情景描述</a:t>
            </a:r>
            <a:endParaRPr lang="zh-CN" altLang="zh-CN" b="1"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en-US" dirty="0" smtClean="0"/>
              <a:t>为了解决上述问题，需要完成以下任务：</a:t>
            </a:r>
          </a:p>
          <a:p>
            <a:r>
              <a:rPr lang="en-US" dirty="0" smtClean="0"/>
              <a:t>1</a:t>
            </a:r>
            <a:r>
              <a:rPr lang="zh-CN" altLang="en-US" dirty="0" smtClean="0"/>
              <a:t>．根据删除记录的命令，写出删除课程编号为</a:t>
            </a:r>
            <a:r>
              <a:rPr lang="en-US" dirty="0" smtClean="0"/>
              <a:t>5</a:t>
            </a:r>
            <a:r>
              <a:rPr lang="zh-CN" altLang="en-US" dirty="0" smtClean="0"/>
              <a:t>的记录。</a:t>
            </a:r>
          </a:p>
          <a:p>
            <a:r>
              <a:rPr lang="en-US" dirty="0" smtClean="0"/>
              <a:t>2</a:t>
            </a:r>
            <a:r>
              <a:rPr lang="zh-CN" altLang="en-US" dirty="0" smtClean="0"/>
              <a:t>．在</a:t>
            </a:r>
            <a:r>
              <a:rPr lang="en-US" dirty="0" smtClean="0"/>
              <a:t>SQL Server2008</a:t>
            </a:r>
            <a:r>
              <a:rPr lang="zh-CN" altLang="en-US" dirty="0" smtClean="0"/>
              <a:t>上执行，验证结果。</a:t>
            </a:r>
            <a:endParaRPr lang="zh-CN" altLang="en-US" dirty="0"/>
          </a:p>
        </p:txBody>
      </p:sp>
      <p:sp>
        <p:nvSpPr>
          <p:cNvPr id="2" name="标题 1"/>
          <p:cNvSpPr>
            <a:spLocks noGrp="1"/>
          </p:cNvSpPr>
          <p:nvPr>
            <p:ph type="title"/>
          </p:nvPr>
        </p:nvSpPr>
        <p:spPr/>
        <p:txBody>
          <a:bodyPr>
            <a:normAutofit/>
          </a:bodyPr>
          <a:lstStyle/>
          <a:p>
            <a:r>
              <a:rPr lang="en-US" altLang="zh-CN" b="1" dirty="0" smtClean="0"/>
              <a:t>4.3.2</a:t>
            </a:r>
            <a:r>
              <a:rPr lang="zh-CN" altLang="zh-CN" b="1" dirty="0" smtClean="0"/>
              <a:t>问题分析</a:t>
            </a:r>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1857364"/>
            <a:ext cx="7408333" cy="2610921"/>
          </a:xfrm>
        </p:spPr>
        <p:txBody>
          <a:bodyPr>
            <a:normAutofit/>
          </a:bodyPr>
          <a:lstStyle/>
          <a:p>
            <a:r>
              <a:rPr lang="en-US" dirty="0" smtClean="0"/>
              <a:t>1</a:t>
            </a:r>
            <a:r>
              <a:rPr lang="zh-CN" altLang="en-US" dirty="0" smtClean="0"/>
              <a:t>．打开</a:t>
            </a:r>
            <a:r>
              <a:rPr lang="en-US" dirty="0" smtClean="0"/>
              <a:t>SQL Server Management Studio</a:t>
            </a:r>
            <a:r>
              <a:rPr lang="zh-CN" altLang="en-US" dirty="0" smtClean="0"/>
              <a:t>，单击“对象资源管理器”中的“数据库”文件夹下的数据库“学生管理”；</a:t>
            </a:r>
          </a:p>
          <a:p>
            <a:r>
              <a:rPr lang="en-US" dirty="0" smtClean="0"/>
              <a:t>2</a:t>
            </a:r>
            <a:r>
              <a:rPr lang="zh-CN" altLang="en-US" dirty="0" smtClean="0"/>
              <a:t>．单击工具栏上的“新建查询”命令，打开“查询编辑器”；</a:t>
            </a:r>
          </a:p>
          <a:p>
            <a:r>
              <a:rPr lang="en-US" dirty="0" smtClean="0"/>
              <a:t>3</a:t>
            </a:r>
            <a:r>
              <a:rPr lang="zh-CN" altLang="en-US" dirty="0" smtClean="0"/>
              <a:t>．在“查询编辑器”上输入以下代码：</a:t>
            </a:r>
          </a:p>
          <a:p>
            <a:endParaRPr lang="zh-CN" altLang="en-US" dirty="0" smtClean="0"/>
          </a:p>
          <a:p>
            <a:endParaRPr lang="zh-CN" altLang="en-US" dirty="0"/>
          </a:p>
        </p:txBody>
      </p:sp>
      <p:sp>
        <p:nvSpPr>
          <p:cNvPr id="2" name="标题 1"/>
          <p:cNvSpPr>
            <a:spLocks noGrp="1"/>
          </p:cNvSpPr>
          <p:nvPr>
            <p:ph type="title"/>
          </p:nvPr>
        </p:nvSpPr>
        <p:spPr/>
        <p:txBody>
          <a:bodyPr>
            <a:normAutofit/>
          </a:bodyPr>
          <a:lstStyle/>
          <a:p>
            <a:r>
              <a:rPr lang="en-US" altLang="zh-CN" b="1" dirty="0" smtClean="0"/>
              <a:t>4.3.3 </a:t>
            </a:r>
            <a:r>
              <a:rPr lang="zh-CN" altLang="zh-CN" b="1" dirty="0" smtClean="0"/>
              <a:t>解决方案</a:t>
            </a:r>
            <a:endParaRPr lang="zh-CN" altLang="en-US" dirty="0"/>
          </a:p>
        </p:txBody>
      </p:sp>
      <p:graphicFrame>
        <p:nvGraphicFramePr>
          <p:cNvPr id="4" name="表格 3"/>
          <p:cNvGraphicFramePr>
            <a:graphicFrameLocks noGrp="1"/>
          </p:cNvGraphicFramePr>
          <p:nvPr/>
        </p:nvGraphicFramePr>
        <p:xfrm>
          <a:off x="1071538" y="4500570"/>
          <a:ext cx="5857916" cy="714380"/>
        </p:xfrm>
        <a:graphic>
          <a:graphicData uri="http://schemas.openxmlformats.org/drawingml/2006/table">
            <a:tbl>
              <a:tblPr/>
              <a:tblGrid>
                <a:gridCol w="5857916"/>
              </a:tblGrid>
              <a:tr h="714380">
                <a:tc>
                  <a:txBody>
                    <a:bodyPr/>
                    <a:lstStyle/>
                    <a:p>
                      <a:r>
                        <a:rPr lang="en-US" sz="1800" kern="1200" dirty="0" smtClean="0">
                          <a:solidFill>
                            <a:schemeClr val="tx1"/>
                          </a:solidFill>
                          <a:latin typeface="+mn-lt"/>
                          <a:ea typeface="+mn-ea"/>
                          <a:cs typeface="+mn-cs"/>
                        </a:rPr>
                        <a:t>DELETE  </a:t>
                      </a:r>
                      <a:r>
                        <a:rPr lang="zh-CN" altLang="en-US" sz="1800" kern="1200" dirty="0" smtClean="0">
                          <a:solidFill>
                            <a:schemeClr val="tx1"/>
                          </a:solidFill>
                          <a:latin typeface="+mn-lt"/>
                          <a:ea typeface="+mn-ea"/>
                          <a:cs typeface="+mn-cs"/>
                        </a:rPr>
                        <a:t>课程</a:t>
                      </a:r>
                    </a:p>
                    <a:p>
                      <a:r>
                        <a:rPr lang="en-US" sz="1800" kern="1200" dirty="0" smtClean="0">
                          <a:solidFill>
                            <a:schemeClr val="tx1"/>
                          </a:solidFill>
                          <a:latin typeface="+mn-lt"/>
                          <a:ea typeface="+mn-ea"/>
                          <a:cs typeface="+mn-cs"/>
                        </a:rPr>
                        <a:t>WHERE  </a:t>
                      </a:r>
                      <a:r>
                        <a:rPr lang="zh-CN" altLang="en-US" sz="1800" kern="1200" dirty="0" smtClean="0">
                          <a:solidFill>
                            <a:schemeClr val="tx1"/>
                          </a:solidFill>
                          <a:latin typeface="+mn-lt"/>
                          <a:ea typeface="+mn-ea"/>
                          <a:cs typeface="+mn-cs"/>
                        </a:rPr>
                        <a:t>课程编号</a:t>
                      </a:r>
                      <a:r>
                        <a:rPr lang="en-US" sz="1800" kern="1200" dirty="0" smtClean="0">
                          <a:solidFill>
                            <a:schemeClr val="tx1"/>
                          </a:solidFill>
                          <a:latin typeface="+mn-lt"/>
                          <a:ea typeface="+mn-ea"/>
                          <a:cs typeface="+mn-cs"/>
                        </a:rPr>
                        <a:t>=6</a:t>
                      </a:r>
                      <a:endParaRPr lang="zh-CN" altLang="en-US" sz="1800" dirty="0" smtClean="0"/>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矩形 4"/>
          <p:cNvSpPr/>
          <p:nvPr/>
        </p:nvSpPr>
        <p:spPr>
          <a:xfrm>
            <a:off x="571440" y="5572140"/>
            <a:ext cx="8358278" cy="461665"/>
          </a:xfrm>
          <a:prstGeom prst="rect">
            <a:avLst/>
          </a:prstGeom>
        </p:spPr>
        <p:txBody>
          <a:bodyPr wrap="square">
            <a:spAutoFit/>
          </a:bodyPr>
          <a:lstStyle/>
          <a:p>
            <a:pPr marL="274320" indent="-274320">
              <a:spcBef>
                <a:spcPct val="20000"/>
              </a:spcBef>
              <a:buClr>
                <a:schemeClr val="accent1"/>
              </a:buClr>
              <a:buSzPct val="100000"/>
              <a:buFont typeface="Symbol" pitchFamily="18" charset="2"/>
              <a:buChar char=""/>
            </a:pPr>
            <a:r>
              <a:rPr lang="en-US" sz="2400" dirty="0" smtClean="0">
                <a:solidFill>
                  <a:schemeClr val="tx2"/>
                </a:solidFill>
              </a:rPr>
              <a:t>4</a:t>
            </a:r>
            <a:r>
              <a:rPr lang="zh-CN" altLang="en-US" sz="2400" dirty="0" smtClean="0">
                <a:solidFill>
                  <a:schemeClr val="tx2"/>
                </a:solidFill>
              </a:rPr>
              <a:t>．单击工具栏上的</a:t>
            </a:r>
            <a:r>
              <a:rPr lang="en-US" altLang="zh-CN" sz="2400" dirty="0" smtClean="0">
                <a:solidFill>
                  <a:schemeClr val="tx2"/>
                </a:solidFill>
              </a:rPr>
              <a:t>【</a:t>
            </a:r>
            <a:r>
              <a:rPr lang="zh-CN" altLang="en-US" sz="2400" dirty="0" smtClean="0">
                <a:solidFill>
                  <a:schemeClr val="tx2"/>
                </a:solidFill>
              </a:rPr>
              <a:t>执行</a:t>
            </a:r>
            <a:r>
              <a:rPr lang="en-US" altLang="zh-CN" sz="2400" dirty="0" smtClean="0">
                <a:solidFill>
                  <a:schemeClr val="tx2"/>
                </a:solidFill>
              </a:rPr>
              <a:t>】</a:t>
            </a:r>
            <a:r>
              <a:rPr lang="zh-CN" altLang="en-US" sz="2400" dirty="0" smtClean="0">
                <a:solidFill>
                  <a:schemeClr val="tx2"/>
                </a:solidFill>
              </a:rPr>
              <a:t>按钮。</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smtClean="0"/>
              <a:t>4.3.4 </a:t>
            </a:r>
            <a:r>
              <a:rPr lang="zh-CN" altLang="zh-CN" b="1" dirty="0" smtClean="0"/>
              <a:t>知识总结</a:t>
            </a:r>
            <a:endParaRPr lang="zh-CN" altLang="en-US" dirty="0"/>
          </a:p>
        </p:txBody>
      </p:sp>
      <p:sp>
        <p:nvSpPr>
          <p:cNvPr id="4" name="内容占位符 3"/>
          <p:cNvSpPr>
            <a:spLocks noGrp="1"/>
          </p:cNvSpPr>
          <p:nvPr>
            <p:ph idx="1"/>
          </p:nvPr>
        </p:nvSpPr>
        <p:spPr>
          <a:xfrm>
            <a:off x="827584" y="1988840"/>
            <a:ext cx="7408333" cy="1329597"/>
          </a:xfrm>
        </p:spPr>
        <p:txBody>
          <a:bodyPr/>
          <a:lstStyle/>
          <a:p>
            <a:r>
              <a:rPr lang="zh-CN" altLang="zh-CN" dirty="0"/>
              <a:t>当表中的数据不再需要的时候，为了节约存储空间，需要删除数据，删除数据最小的单位是一行。</a:t>
            </a:r>
          </a:p>
          <a:p>
            <a:r>
              <a:rPr lang="zh-CN" altLang="zh-CN" dirty="0"/>
              <a:t>使用</a:t>
            </a:r>
            <a:r>
              <a:rPr lang="en-US" altLang="zh-CN" dirty="0"/>
              <a:t>DELETE</a:t>
            </a:r>
            <a:r>
              <a:rPr lang="zh-CN" altLang="zh-CN" dirty="0"/>
              <a:t>语句删除数据的语法规则为：</a:t>
            </a:r>
          </a:p>
          <a:p>
            <a:endParaRPr lang="zh-CN" altLang="en-US" dirty="0"/>
          </a:p>
        </p:txBody>
      </p:sp>
      <p:graphicFrame>
        <p:nvGraphicFramePr>
          <p:cNvPr id="3" name="表格 2"/>
          <p:cNvGraphicFramePr>
            <a:graphicFrameLocks noGrp="1"/>
          </p:cNvGraphicFramePr>
          <p:nvPr>
            <p:extLst>
              <p:ext uri="{D42A27DB-BD31-4B8C-83A1-F6EECF244321}">
                <p14:modId xmlns:p14="http://schemas.microsoft.com/office/powerpoint/2010/main" val="291054912"/>
              </p:ext>
            </p:extLst>
          </p:nvPr>
        </p:nvGraphicFramePr>
        <p:xfrm>
          <a:off x="1259632" y="3429000"/>
          <a:ext cx="5342890" cy="417005"/>
        </p:xfrm>
        <a:graphic>
          <a:graphicData uri="http://schemas.openxmlformats.org/drawingml/2006/table">
            <a:tbl>
              <a:tblPr>
                <a:tableStyleId>{5C22544A-7EE6-4342-B048-85BDC9FD1C3A}</a:tableStyleId>
              </a:tblPr>
              <a:tblGrid>
                <a:gridCol w="5342890"/>
              </a:tblGrid>
              <a:tr h="0">
                <a:tc>
                  <a:txBody>
                    <a:bodyPr/>
                    <a:lstStyle/>
                    <a:p>
                      <a:pPr indent="269875" algn="just">
                        <a:lnSpc>
                          <a:spcPts val="1560"/>
                        </a:lnSpc>
                        <a:spcAft>
                          <a:spcPts val="0"/>
                        </a:spcAft>
                      </a:pPr>
                      <a:r>
                        <a:rPr lang="en-US" sz="1800" kern="100" dirty="0">
                          <a:effectLst/>
                        </a:rPr>
                        <a:t>DELETE  </a:t>
                      </a:r>
                      <a:r>
                        <a:rPr lang="zh-CN" sz="1800" kern="100" dirty="0">
                          <a:effectLst/>
                        </a:rPr>
                        <a:t>表名</a:t>
                      </a:r>
                    </a:p>
                    <a:p>
                      <a:pPr indent="269875" algn="just">
                        <a:lnSpc>
                          <a:spcPts val="1560"/>
                        </a:lnSpc>
                        <a:spcAft>
                          <a:spcPts val="0"/>
                        </a:spcAft>
                      </a:pPr>
                      <a:r>
                        <a:rPr lang="en-US" sz="1800" kern="100" dirty="0">
                          <a:effectLst/>
                        </a:rPr>
                        <a:t>WHERE  </a:t>
                      </a:r>
                      <a:r>
                        <a:rPr lang="zh-CN" sz="1800" kern="100" dirty="0">
                          <a:effectLst/>
                        </a:rPr>
                        <a:t>条件表达式</a:t>
                      </a:r>
                      <a:endParaRPr lang="zh-CN" sz="1800" kern="100" dirty="0">
                        <a:effectLst/>
                        <a:latin typeface="Times New Roman"/>
                        <a:ea typeface="宋体"/>
                      </a:endParaRPr>
                    </a:p>
                  </a:txBody>
                  <a:tcPr marL="68580" marR="68580" marT="0" marB="0"/>
                </a:tc>
              </a:tr>
            </a:tbl>
          </a:graphicData>
        </a:graphic>
      </p:graphicFrame>
      <p:sp>
        <p:nvSpPr>
          <p:cNvPr id="5" name="矩形 4"/>
          <p:cNvSpPr/>
          <p:nvPr/>
        </p:nvSpPr>
        <p:spPr>
          <a:xfrm>
            <a:off x="1233074" y="4077072"/>
            <a:ext cx="6336704" cy="923330"/>
          </a:xfrm>
          <a:prstGeom prst="rect">
            <a:avLst/>
          </a:prstGeom>
        </p:spPr>
        <p:txBody>
          <a:bodyPr wrap="square">
            <a:spAutoFit/>
          </a:bodyPr>
          <a:lstStyle/>
          <a:p>
            <a:r>
              <a:rPr lang="zh-CN" altLang="zh-CN" dirty="0"/>
              <a:t>参数说明如下：</a:t>
            </a:r>
          </a:p>
          <a:p>
            <a:pPr marL="285750" lvl="0" indent="-285750">
              <a:buFont typeface="Wingdings" pitchFamily="2" charset="2"/>
              <a:buChar char="l"/>
            </a:pPr>
            <a:r>
              <a:rPr lang="zh-CN" altLang="zh-CN" dirty="0"/>
              <a:t>表名：用于指定要从其中删除行的表的名称。</a:t>
            </a:r>
          </a:p>
          <a:p>
            <a:pPr marL="285750" lvl="0" indent="-285750">
              <a:buFont typeface="Wingdings" pitchFamily="2" charset="2"/>
              <a:buChar char="l"/>
            </a:pPr>
            <a:r>
              <a:rPr lang="zh-CN" altLang="zh-CN" dirty="0"/>
              <a:t>条件表达式：指定删除记录的限定条件。</a:t>
            </a:r>
          </a:p>
        </p:txBody>
      </p:sp>
      <p:sp>
        <p:nvSpPr>
          <p:cNvPr id="6" name="矩形 5"/>
          <p:cNvSpPr/>
          <p:nvPr/>
        </p:nvSpPr>
        <p:spPr>
          <a:xfrm>
            <a:off x="1237224" y="5000402"/>
            <a:ext cx="7223208" cy="1754326"/>
          </a:xfrm>
          <a:prstGeom prst="rect">
            <a:avLst/>
          </a:prstGeom>
        </p:spPr>
        <p:txBody>
          <a:bodyPr wrap="square">
            <a:spAutoFit/>
          </a:bodyPr>
          <a:lstStyle/>
          <a:p>
            <a:r>
              <a:rPr lang="zh-CN" altLang="zh-CN" dirty="0"/>
              <a:t>注意：删除记录要确保没有被其它表引用。例如删除一个学生</a:t>
            </a:r>
            <a:r>
              <a:rPr lang="en-US" altLang="zh-CN" dirty="0"/>
              <a:t>A</a:t>
            </a:r>
            <a:r>
              <a:rPr lang="zh-CN" altLang="zh-CN" dirty="0"/>
              <a:t>的记录，要确保在选课表中没有此学生</a:t>
            </a:r>
            <a:r>
              <a:rPr lang="en-US" altLang="zh-CN" dirty="0"/>
              <a:t>A</a:t>
            </a:r>
            <a:r>
              <a:rPr lang="zh-CN" altLang="zh-CN" dirty="0"/>
              <a:t>的选课信息；否则，在选课表中还有学生</a:t>
            </a:r>
            <a:r>
              <a:rPr lang="en-US" altLang="zh-CN" dirty="0"/>
              <a:t>A</a:t>
            </a:r>
            <a:r>
              <a:rPr lang="zh-CN" altLang="zh-CN" dirty="0"/>
              <a:t>的选课记录，但是把学生</a:t>
            </a:r>
            <a:r>
              <a:rPr lang="en-US" altLang="zh-CN" dirty="0"/>
              <a:t>A</a:t>
            </a:r>
            <a:r>
              <a:rPr lang="zh-CN" altLang="zh-CN" dirty="0"/>
              <a:t>的信息从学生表中删除了，导致选课表中的学生</a:t>
            </a:r>
            <a:r>
              <a:rPr lang="en-US" altLang="zh-CN" dirty="0"/>
              <a:t>A</a:t>
            </a:r>
            <a:r>
              <a:rPr lang="zh-CN" altLang="zh-CN" dirty="0"/>
              <a:t>的选课记录成为废数据，因为已经不存在的学生是不能选课的。删除的顺序应该是：先在选课表中删除学生</a:t>
            </a:r>
            <a:r>
              <a:rPr lang="en-US" altLang="zh-CN" dirty="0"/>
              <a:t>A</a:t>
            </a:r>
            <a:r>
              <a:rPr lang="zh-CN" altLang="zh-CN" dirty="0"/>
              <a:t>的选课记录，再在学生表中删除学生</a:t>
            </a:r>
            <a:r>
              <a:rPr lang="en-US" altLang="zh-CN" dirty="0"/>
              <a:t>A</a:t>
            </a:r>
            <a:r>
              <a:rPr lang="zh-CN" altLang="zh-CN" dirty="0"/>
              <a:t>的信息。</a:t>
            </a:r>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67863806"/>
              </p:ext>
            </p:extLst>
          </p:nvPr>
        </p:nvGraphicFramePr>
        <p:xfrm>
          <a:off x="971600" y="2133106"/>
          <a:ext cx="5045710" cy="417005"/>
        </p:xfrm>
        <a:graphic>
          <a:graphicData uri="http://schemas.openxmlformats.org/drawingml/2006/table">
            <a:tbl>
              <a:tblPr>
                <a:tableStyleId>{5C22544A-7EE6-4342-B048-85BDC9FD1C3A}</a:tableStyleId>
              </a:tblPr>
              <a:tblGrid>
                <a:gridCol w="5045710"/>
              </a:tblGrid>
              <a:tr h="0">
                <a:tc>
                  <a:txBody>
                    <a:bodyPr/>
                    <a:lstStyle/>
                    <a:p>
                      <a:pPr indent="269875" algn="just">
                        <a:lnSpc>
                          <a:spcPts val="1560"/>
                        </a:lnSpc>
                        <a:spcAft>
                          <a:spcPts val="0"/>
                        </a:spcAft>
                      </a:pPr>
                      <a:r>
                        <a:rPr lang="en-US" sz="1800" kern="100" dirty="0">
                          <a:effectLst/>
                        </a:rPr>
                        <a:t>DELETE </a:t>
                      </a:r>
                      <a:r>
                        <a:rPr lang="en-US" sz="1800" kern="100" dirty="0" err="1">
                          <a:effectLst/>
                        </a:rPr>
                        <a:t>dbo</a:t>
                      </a:r>
                      <a:r>
                        <a:rPr lang="en-US" sz="1800" kern="100" dirty="0">
                          <a:effectLst/>
                        </a:rPr>
                        <a:t>.</a:t>
                      </a:r>
                      <a:r>
                        <a:rPr lang="zh-CN" sz="1800" kern="100" dirty="0">
                          <a:effectLst/>
                        </a:rPr>
                        <a:t>选课</a:t>
                      </a:r>
                    </a:p>
                    <a:p>
                      <a:pPr indent="269875" algn="just">
                        <a:lnSpc>
                          <a:spcPts val="1560"/>
                        </a:lnSpc>
                        <a:spcAft>
                          <a:spcPts val="0"/>
                        </a:spcAft>
                      </a:pPr>
                      <a:r>
                        <a:rPr lang="en-US" sz="1800" kern="100" dirty="0">
                          <a:effectLst/>
                        </a:rPr>
                        <a:t>WHERE  </a:t>
                      </a:r>
                      <a:r>
                        <a:rPr lang="zh-CN" sz="1800" kern="100" dirty="0">
                          <a:effectLst/>
                        </a:rPr>
                        <a:t>学号</a:t>
                      </a:r>
                      <a:r>
                        <a:rPr lang="en-US" sz="1800" kern="100" dirty="0">
                          <a:effectLst/>
                        </a:rPr>
                        <a:t>=1  AND </a:t>
                      </a:r>
                      <a:r>
                        <a:rPr lang="zh-CN" sz="1800" kern="100" dirty="0">
                          <a:effectLst/>
                        </a:rPr>
                        <a:t>课程编号</a:t>
                      </a:r>
                      <a:r>
                        <a:rPr lang="en-US" sz="1800" kern="100" dirty="0">
                          <a:effectLst/>
                        </a:rPr>
                        <a:t>=2 </a:t>
                      </a:r>
                      <a:endParaRPr lang="zh-CN" sz="1800" kern="100" dirty="0">
                        <a:effectLst/>
                        <a:latin typeface="Times New Roman"/>
                        <a:ea typeface="宋体"/>
                      </a:endParaRPr>
                    </a:p>
                  </a:txBody>
                  <a:tcPr marL="68580" marR="68580" marT="0" marB="0"/>
                </a:tc>
              </a:tr>
            </a:tbl>
          </a:graphicData>
        </a:graphic>
      </p:graphicFrame>
      <p:sp>
        <p:nvSpPr>
          <p:cNvPr id="3" name="Rectangle 1"/>
          <p:cNvSpPr>
            <a:spLocks noChangeArrowheads="1"/>
          </p:cNvSpPr>
          <p:nvPr/>
        </p:nvSpPr>
        <p:spPr bwMode="auto">
          <a:xfrm>
            <a:off x="323528" y="897196"/>
            <a:ext cx="8568952"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zh-CN"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例</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4-9】“</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选课”表中，删除学号为</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和课程编号为</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2</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的记录。</a:t>
            </a: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）打开</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 Server Management Studio</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，在工具栏上单击“新建查询”按钮，打开</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编辑器，编写如下代码：</a:t>
            </a: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248154478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1052736"/>
            <a:ext cx="7200800" cy="923330"/>
          </a:xfrm>
          <a:prstGeom prst="rect">
            <a:avLst/>
          </a:prstGeom>
        </p:spPr>
        <p:txBody>
          <a:bodyPr wrap="square">
            <a:spAutoFit/>
          </a:bodyPr>
          <a:lstStyle/>
          <a:p>
            <a:r>
              <a:rPr lang="zh-CN" altLang="zh-CN" dirty="0"/>
              <a:t>【例</a:t>
            </a:r>
            <a:r>
              <a:rPr lang="en-US" altLang="zh-CN" dirty="0"/>
              <a:t>4-10</a:t>
            </a:r>
            <a:r>
              <a:rPr lang="zh-CN" altLang="zh-CN" dirty="0"/>
              <a:t>】“学生”表中，删除学号为</a:t>
            </a:r>
            <a:r>
              <a:rPr lang="en-US" altLang="zh-CN" dirty="0"/>
              <a:t>6</a:t>
            </a:r>
            <a:r>
              <a:rPr lang="zh-CN" altLang="zh-CN" dirty="0"/>
              <a:t>的记录。</a:t>
            </a:r>
          </a:p>
          <a:p>
            <a:r>
              <a:rPr lang="zh-CN" altLang="zh-CN" dirty="0"/>
              <a:t>（</a:t>
            </a:r>
            <a:r>
              <a:rPr lang="en-US" altLang="zh-CN" dirty="0"/>
              <a:t>1</a:t>
            </a:r>
            <a:r>
              <a:rPr lang="zh-CN" altLang="zh-CN" dirty="0"/>
              <a:t>）打开</a:t>
            </a:r>
            <a:r>
              <a:rPr lang="en-US" altLang="zh-CN" dirty="0"/>
              <a:t>SQL Server Management Studio</a:t>
            </a:r>
            <a:r>
              <a:rPr lang="zh-CN" altLang="zh-CN" dirty="0"/>
              <a:t>，在工具栏上单击“新建查询”按钮，打开</a:t>
            </a:r>
            <a:r>
              <a:rPr lang="en-US" altLang="zh-CN" dirty="0"/>
              <a:t>SQL</a:t>
            </a:r>
            <a:r>
              <a:rPr lang="zh-CN" altLang="zh-CN" dirty="0"/>
              <a:t>编辑器，编写如下代码：</a:t>
            </a:r>
          </a:p>
        </p:txBody>
      </p:sp>
      <p:graphicFrame>
        <p:nvGraphicFramePr>
          <p:cNvPr id="3" name="表格 2"/>
          <p:cNvGraphicFramePr>
            <a:graphicFrameLocks noGrp="1"/>
          </p:cNvGraphicFramePr>
          <p:nvPr>
            <p:extLst>
              <p:ext uri="{D42A27DB-BD31-4B8C-83A1-F6EECF244321}">
                <p14:modId xmlns:p14="http://schemas.microsoft.com/office/powerpoint/2010/main" val="1241764056"/>
              </p:ext>
            </p:extLst>
          </p:nvPr>
        </p:nvGraphicFramePr>
        <p:xfrm>
          <a:off x="1043608" y="2276872"/>
          <a:ext cx="5045710" cy="417005"/>
        </p:xfrm>
        <a:graphic>
          <a:graphicData uri="http://schemas.openxmlformats.org/drawingml/2006/table">
            <a:tbl>
              <a:tblPr>
                <a:tableStyleId>{5C22544A-7EE6-4342-B048-85BDC9FD1C3A}</a:tableStyleId>
              </a:tblPr>
              <a:tblGrid>
                <a:gridCol w="5045710"/>
              </a:tblGrid>
              <a:tr h="0">
                <a:tc>
                  <a:txBody>
                    <a:bodyPr/>
                    <a:lstStyle/>
                    <a:p>
                      <a:pPr indent="269875" algn="just">
                        <a:lnSpc>
                          <a:spcPts val="1560"/>
                        </a:lnSpc>
                        <a:spcAft>
                          <a:spcPts val="0"/>
                        </a:spcAft>
                      </a:pPr>
                      <a:r>
                        <a:rPr lang="en-US" sz="1800" kern="100" dirty="0">
                          <a:effectLst/>
                        </a:rPr>
                        <a:t>DELETE </a:t>
                      </a:r>
                      <a:r>
                        <a:rPr lang="zh-CN" sz="1800" kern="100" dirty="0">
                          <a:effectLst/>
                        </a:rPr>
                        <a:t>学生</a:t>
                      </a:r>
                    </a:p>
                    <a:p>
                      <a:pPr indent="269875" algn="just">
                        <a:lnSpc>
                          <a:spcPts val="1560"/>
                        </a:lnSpc>
                        <a:spcAft>
                          <a:spcPts val="0"/>
                        </a:spcAft>
                      </a:pPr>
                      <a:r>
                        <a:rPr lang="en-US" sz="1800" kern="100" dirty="0">
                          <a:effectLst/>
                        </a:rPr>
                        <a:t>WHERE </a:t>
                      </a:r>
                      <a:r>
                        <a:rPr lang="zh-CN" sz="1800" kern="100" dirty="0">
                          <a:effectLst/>
                        </a:rPr>
                        <a:t>学号</a:t>
                      </a:r>
                      <a:r>
                        <a:rPr lang="en-US" sz="1800" kern="100" dirty="0">
                          <a:effectLst/>
                        </a:rPr>
                        <a:t>=6 </a:t>
                      </a:r>
                      <a:endParaRPr lang="zh-CN" sz="1800" kern="100" dirty="0">
                        <a:effectLst/>
                        <a:latin typeface="Times New Roman"/>
                        <a:ea typeface="宋体"/>
                      </a:endParaRPr>
                    </a:p>
                  </a:txBody>
                  <a:tcPr marL="68580" marR="68580" marT="0" marB="0"/>
                </a:tc>
              </a:tr>
            </a:tbl>
          </a:graphicData>
        </a:graphic>
      </p:graphicFrame>
      <p:sp>
        <p:nvSpPr>
          <p:cNvPr id="4" name="矩形 3"/>
          <p:cNvSpPr/>
          <p:nvPr/>
        </p:nvSpPr>
        <p:spPr>
          <a:xfrm>
            <a:off x="539552" y="2708920"/>
            <a:ext cx="7848872" cy="1200329"/>
          </a:xfrm>
          <a:prstGeom prst="rect">
            <a:avLst/>
          </a:prstGeom>
        </p:spPr>
        <p:txBody>
          <a:bodyPr wrap="square">
            <a:spAutoFit/>
          </a:bodyPr>
          <a:lstStyle/>
          <a:p>
            <a:r>
              <a:rPr lang="zh-CN" altLang="zh-CN" dirty="0"/>
              <a:t>（</a:t>
            </a:r>
            <a:r>
              <a:rPr lang="en-US" altLang="zh-CN" dirty="0"/>
              <a:t>2</a:t>
            </a:r>
            <a:r>
              <a:rPr lang="zh-CN" altLang="zh-CN" dirty="0"/>
              <a:t>）单击工具栏上的【执行】按钮，运行结果如图</a:t>
            </a:r>
            <a:r>
              <a:rPr lang="en-US" altLang="zh-CN" dirty="0"/>
              <a:t>4-15</a:t>
            </a:r>
            <a:r>
              <a:rPr lang="zh-CN" altLang="zh-CN" dirty="0"/>
              <a:t>，错误提示“消息</a:t>
            </a:r>
            <a:r>
              <a:rPr lang="en-US" altLang="zh-CN" dirty="0"/>
              <a:t>547</a:t>
            </a:r>
            <a:r>
              <a:rPr lang="zh-CN" altLang="zh-CN" dirty="0"/>
              <a:t>，级别</a:t>
            </a:r>
            <a:r>
              <a:rPr lang="en-US" altLang="zh-CN" dirty="0"/>
              <a:t>16</a:t>
            </a:r>
            <a:r>
              <a:rPr lang="zh-CN" altLang="zh-CN" dirty="0"/>
              <a:t>，状态</a:t>
            </a:r>
            <a:r>
              <a:rPr lang="en-US" altLang="zh-CN" dirty="0"/>
              <a:t>0</a:t>
            </a:r>
            <a:r>
              <a:rPr lang="zh-CN" altLang="zh-CN" dirty="0"/>
              <a:t>，第</a:t>
            </a:r>
            <a:r>
              <a:rPr lang="en-US" altLang="zh-CN" dirty="0"/>
              <a:t>1 </a:t>
            </a:r>
            <a:r>
              <a:rPr lang="zh-CN" altLang="zh-CN" dirty="0"/>
              <a:t>行</a:t>
            </a:r>
            <a:r>
              <a:rPr lang="en-US" altLang="zh-CN" dirty="0"/>
              <a:t>DELETE </a:t>
            </a:r>
            <a:r>
              <a:rPr lang="zh-CN" altLang="zh-CN" dirty="0"/>
              <a:t>语句与</a:t>
            </a:r>
            <a:r>
              <a:rPr lang="en-US" altLang="zh-CN" dirty="0"/>
              <a:t>REFERENCE </a:t>
            </a:r>
            <a:r>
              <a:rPr lang="zh-CN" altLang="zh-CN" dirty="0"/>
              <a:t>约束</a:t>
            </a:r>
            <a:r>
              <a:rPr lang="en-US" altLang="zh-CN" dirty="0"/>
              <a:t>"FK__</a:t>
            </a:r>
            <a:r>
              <a:rPr lang="zh-CN" altLang="zh-CN" dirty="0"/>
              <a:t>选课</a:t>
            </a:r>
            <a:r>
              <a:rPr lang="en-US" altLang="zh-CN" dirty="0"/>
              <a:t>__</a:t>
            </a:r>
            <a:r>
              <a:rPr lang="zh-CN" altLang="zh-CN" dirty="0"/>
              <a:t>学号</a:t>
            </a:r>
            <a:r>
              <a:rPr lang="en-US" altLang="zh-CN" dirty="0"/>
              <a:t>__33D4B598"</a:t>
            </a:r>
            <a:r>
              <a:rPr lang="zh-CN" altLang="zh-CN" dirty="0"/>
              <a:t>冲突。该冲突发生于数据库</a:t>
            </a:r>
            <a:r>
              <a:rPr lang="en-US" altLang="zh-CN" dirty="0"/>
              <a:t>"</a:t>
            </a:r>
            <a:r>
              <a:rPr lang="zh-CN" altLang="zh-CN" dirty="0"/>
              <a:t>学生管理</a:t>
            </a:r>
            <a:r>
              <a:rPr lang="en-US" altLang="zh-CN" dirty="0"/>
              <a:t>"</a:t>
            </a:r>
            <a:r>
              <a:rPr lang="zh-CN" altLang="zh-CN" dirty="0"/>
              <a:t>，表</a:t>
            </a:r>
            <a:r>
              <a:rPr lang="en-US" altLang="zh-CN" dirty="0"/>
              <a:t>"</a:t>
            </a:r>
            <a:r>
              <a:rPr lang="en-US" altLang="zh-CN" dirty="0" err="1"/>
              <a:t>dbo</a:t>
            </a:r>
            <a:r>
              <a:rPr lang="en-US" altLang="zh-CN" dirty="0"/>
              <a:t>.</a:t>
            </a:r>
            <a:r>
              <a:rPr lang="zh-CN" altLang="zh-CN" dirty="0"/>
              <a:t>选课</a:t>
            </a:r>
            <a:r>
              <a:rPr lang="en-US" altLang="zh-CN" dirty="0"/>
              <a:t>", column '</a:t>
            </a:r>
            <a:r>
              <a:rPr lang="zh-CN" altLang="zh-CN" dirty="0"/>
              <a:t>学号</a:t>
            </a:r>
            <a:r>
              <a:rPr lang="en-US" altLang="zh-CN" dirty="0"/>
              <a:t>' </a:t>
            </a:r>
            <a:r>
              <a:rPr lang="zh-CN" altLang="zh-CN" dirty="0"/>
              <a:t>语句已终止。”。</a:t>
            </a:r>
          </a:p>
        </p:txBody>
      </p:sp>
      <p:sp>
        <p:nvSpPr>
          <p:cNvPr id="5" name="矩形 4"/>
          <p:cNvSpPr/>
          <p:nvPr/>
        </p:nvSpPr>
        <p:spPr>
          <a:xfrm>
            <a:off x="755576" y="4437112"/>
            <a:ext cx="7056784" cy="923330"/>
          </a:xfrm>
          <a:prstGeom prst="rect">
            <a:avLst/>
          </a:prstGeom>
        </p:spPr>
        <p:txBody>
          <a:bodyPr wrap="square">
            <a:spAutoFit/>
          </a:bodyPr>
          <a:lstStyle/>
          <a:p>
            <a:r>
              <a:rPr lang="zh-CN" altLang="en-US" dirty="0" smtClean="0"/>
              <a:t>注意</a:t>
            </a:r>
            <a:r>
              <a:rPr lang="zh-CN" altLang="zh-CN" dirty="0" smtClean="0"/>
              <a:t>：</a:t>
            </a:r>
            <a:r>
              <a:rPr lang="zh-CN" altLang="zh-CN" dirty="0"/>
              <a:t>删除的数据不能被其他表引用，学号为</a:t>
            </a:r>
            <a:r>
              <a:rPr lang="en-US" altLang="zh-CN" dirty="0"/>
              <a:t>6</a:t>
            </a:r>
            <a:r>
              <a:rPr lang="zh-CN" altLang="zh-CN" dirty="0"/>
              <a:t>的记录在“选课”表中有选课记录，为了保护数据的完整性，不能删除此记录，删除的顺序应该是：先删除学号为</a:t>
            </a:r>
            <a:r>
              <a:rPr lang="en-US" altLang="zh-CN" dirty="0"/>
              <a:t>6</a:t>
            </a:r>
            <a:r>
              <a:rPr lang="zh-CN" altLang="zh-CN" dirty="0"/>
              <a:t>的选课记录，再删除学生的记录。</a:t>
            </a:r>
          </a:p>
        </p:txBody>
      </p:sp>
    </p:spTree>
    <p:extLst>
      <p:ext uri="{BB962C8B-B14F-4D97-AF65-F5344CB8AC3E}">
        <p14:creationId xmlns:p14="http://schemas.microsoft.com/office/powerpoint/2010/main" val="26091572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2143116"/>
            <a:ext cx="7408333" cy="2214578"/>
          </a:xfrm>
        </p:spPr>
        <p:txBody>
          <a:bodyPr>
            <a:normAutofit fontScale="85000" lnSpcReduction="10000"/>
          </a:bodyPr>
          <a:lstStyle/>
          <a:p>
            <a:r>
              <a:rPr lang="zh-CN" altLang="en-US" dirty="0" smtClean="0"/>
              <a:t>在销售数据库中的“账号”表中存储数据有的不需要了，就要删除记录，以节约存储空间，停用状态的记录不再需要了，用删除记录的命令把这些记录删除。</a:t>
            </a:r>
          </a:p>
          <a:p>
            <a:r>
              <a:rPr lang="en-US" dirty="0" smtClean="0"/>
              <a:t>1</a:t>
            </a:r>
            <a:r>
              <a:rPr lang="zh-CN" altLang="en-US" dirty="0" smtClean="0"/>
              <a:t>．打开</a:t>
            </a:r>
            <a:r>
              <a:rPr lang="en-US" dirty="0" smtClean="0"/>
              <a:t>SQL Server Management Studio</a:t>
            </a:r>
            <a:r>
              <a:rPr lang="zh-CN" altLang="en-US" dirty="0" smtClean="0"/>
              <a:t>，单击“对象资源管理器”中的“数据库”文件夹下的数据库“销售”；</a:t>
            </a:r>
          </a:p>
          <a:p>
            <a:r>
              <a:rPr lang="en-US" dirty="0" smtClean="0"/>
              <a:t>2</a:t>
            </a:r>
            <a:r>
              <a:rPr lang="zh-CN" altLang="en-US" dirty="0" smtClean="0"/>
              <a:t>．单击工具栏上的“新建查询”命令，打开“查询编辑器”；</a:t>
            </a:r>
          </a:p>
          <a:p>
            <a:r>
              <a:rPr lang="en-US" dirty="0" smtClean="0"/>
              <a:t>3</a:t>
            </a:r>
            <a:r>
              <a:rPr lang="zh-CN" altLang="en-US" dirty="0" smtClean="0"/>
              <a:t>．在“查询编辑器”上输入以下代码：</a:t>
            </a:r>
            <a:endParaRPr lang="zh-CN" altLang="en-US" dirty="0"/>
          </a:p>
        </p:txBody>
      </p:sp>
      <p:sp>
        <p:nvSpPr>
          <p:cNvPr id="2" name="标题 1"/>
          <p:cNvSpPr>
            <a:spLocks noGrp="1"/>
          </p:cNvSpPr>
          <p:nvPr>
            <p:ph type="title"/>
          </p:nvPr>
        </p:nvSpPr>
        <p:spPr/>
        <p:txBody>
          <a:bodyPr>
            <a:normAutofit/>
          </a:bodyPr>
          <a:lstStyle/>
          <a:p>
            <a:r>
              <a:rPr lang="en-US" altLang="zh-CN" b="1" dirty="0" smtClean="0"/>
              <a:t>4.3.5 </a:t>
            </a:r>
            <a:r>
              <a:rPr lang="zh-CN" altLang="zh-CN" b="1" dirty="0" smtClean="0"/>
              <a:t>应用实践</a:t>
            </a:r>
            <a:endParaRPr lang="zh-CN" altLang="en-US" dirty="0"/>
          </a:p>
        </p:txBody>
      </p:sp>
      <p:graphicFrame>
        <p:nvGraphicFramePr>
          <p:cNvPr id="4" name="表格 3"/>
          <p:cNvGraphicFramePr>
            <a:graphicFrameLocks noGrp="1"/>
          </p:cNvGraphicFramePr>
          <p:nvPr/>
        </p:nvGraphicFramePr>
        <p:xfrm>
          <a:off x="857224" y="4429132"/>
          <a:ext cx="5667375" cy="691516"/>
        </p:xfrm>
        <a:graphic>
          <a:graphicData uri="http://schemas.openxmlformats.org/drawingml/2006/table">
            <a:tbl>
              <a:tblPr/>
              <a:tblGrid>
                <a:gridCol w="5667375"/>
              </a:tblGrid>
              <a:tr h="691516">
                <a:tc>
                  <a:txBody>
                    <a:bodyPr/>
                    <a:lstStyle/>
                    <a:p>
                      <a:r>
                        <a:rPr lang="en-US" sz="1800" kern="1200" dirty="0" smtClean="0">
                          <a:solidFill>
                            <a:schemeClr val="tx1"/>
                          </a:solidFill>
                          <a:latin typeface="+mn-lt"/>
                          <a:ea typeface="+mn-ea"/>
                          <a:cs typeface="+mn-cs"/>
                        </a:rPr>
                        <a:t>DELETE </a:t>
                      </a:r>
                      <a:r>
                        <a:rPr lang="zh-CN" altLang="en-US" sz="1800" kern="1200" dirty="0" smtClean="0">
                          <a:solidFill>
                            <a:schemeClr val="tx1"/>
                          </a:solidFill>
                          <a:latin typeface="+mn-lt"/>
                          <a:ea typeface="+mn-ea"/>
                          <a:cs typeface="+mn-cs"/>
                        </a:rPr>
                        <a:t>账号</a:t>
                      </a:r>
                    </a:p>
                    <a:p>
                      <a:r>
                        <a:rPr lang="en-US" sz="1800" kern="1200" dirty="0" smtClean="0">
                          <a:solidFill>
                            <a:schemeClr val="tx1"/>
                          </a:solidFill>
                          <a:latin typeface="+mn-lt"/>
                          <a:ea typeface="+mn-ea"/>
                          <a:cs typeface="+mn-cs"/>
                        </a:rPr>
                        <a:t>WHERE </a:t>
                      </a:r>
                      <a:r>
                        <a:rPr lang="zh-CN" altLang="en-US" sz="1800" kern="1200" dirty="0" smtClean="0">
                          <a:solidFill>
                            <a:schemeClr val="tx1"/>
                          </a:solidFill>
                          <a:latin typeface="+mn-lt"/>
                          <a:ea typeface="+mn-ea"/>
                          <a:cs typeface="+mn-cs"/>
                        </a:rPr>
                        <a:t>状态</a:t>
                      </a:r>
                      <a:r>
                        <a:rPr lang="en-US" sz="1800" kern="1200" dirty="0" smtClean="0">
                          <a:solidFill>
                            <a:schemeClr val="tx1"/>
                          </a:solidFill>
                          <a:latin typeface="+mn-lt"/>
                          <a:ea typeface="+mn-ea"/>
                          <a:cs typeface="+mn-cs"/>
                        </a:rPr>
                        <a:t>='</a:t>
                      </a:r>
                      <a:r>
                        <a:rPr lang="zh-CN" altLang="en-US" sz="1800" kern="1200" dirty="0" smtClean="0">
                          <a:solidFill>
                            <a:schemeClr val="tx1"/>
                          </a:solidFill>
                          <a:latin typeface="+mn-lt"/>
                          <a:ea typeface="+mn-ea"/>
                          <a:cs typeface="+mn-cs"/>
                        </a:rPr>
                        <a:t>停用</a:t>
                      </a:r>
                      <a:r>
                        <a:rPr lang="en-US" sz="1800" kern="1200" dirty="0" smtClean="0">
                          <a:solidFill>
                            <a:schemeClr val="tx1"/>
                          </a:solidFill>
                          <a:latin typeface="+mn-lt"/>
                          <a:ea typeface="+mn-ea"/>
                          <a:cs typeface="+mn-cs"/>
                        </a:rPr>
                        <a:t>'</a:t>
                      </a:r>
                      <a:endParaRPr lang="zh-CN" sz="105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矩形 4"/>
          <p:cNvSpPr/>
          <p:nvPr/>
        </p:nvSpPr>
        <p:spPr>
          <a:xfrm>
            <a:off x="928662" y="5214950"/>
            <a:ext cx="6572296" cy="369332"/>
          </a:xfrm>
          <a:prstGeom prst="rect">
            <a:avLst/>
          </a:prstGeom>
        </p:spPr>
        <p:txBody>
          <a:bodyPr wrap="square">
            <a:spAutoFit/>
          </a:bodyPr>
          <a:lstStyle/>
          <a:p>
            <a:r>
              <a:rPr lang="en-US" dirty="0" smtClean="0"/>
              <a:t>3</a:t>
            </a:r>
            <a:r>
              <a:rPr lang="zh-CN" altLang="en-US" dirty="0" smtClean="0"/>
              <a:t>．单击工具栏上的</a:t>
            </a:r>
            <a:r>
              <a:rPr lang="en-US" altLang="zh-CN" dirty="0" smtClean="0"/>
              <a:t>【</a:t>
            </a:r>
            <a:r>
              <a:rPr lang="zh-CN" altLang="en-US" dirty="0" smtClean="0"/>
              <a:t>执行</a:t>
            </a:r>
            <a:r>
              <a:rPr lang="en-US" altLang="zh-CN" dirty="0" smtClean="0"/>
              <a:t>】</a:t>
            </a:r>
            <a:r>
              <a:rPr lang="zh-CN" altLang="en-US" dirty="0" smtClean="0"/>
              <a:t>按钮。</a:t>
            </a:r>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14282" y="1857364"/>
            <a:ext cx="8715436" cy="4643470"/>
          </a:xfrm>
        </p:spPr>
        <p:txBody>
          <a:bodyPr>
            <a:normAutofit/>
          </a:bodyPr>
          <a:lstStyle/>
          <a:p>
            <a:r>
              <a:rPr lang="en-US" dirty="0" smtClean="0"/>
              <a:t>1</a:t>
            </a:r>
            <a:r>
              <a:rPr lang="zh-CN" altLang="en-US" dirty="0" smtClean="0"/>
              <a:t>．向表中添加记录</a:t>
            </a:r>
            <a:r>
              <a:rPr lang="en-US" dirty="0" smtClean="0"/>
              <a:t>INSERT…VALUES</a:t>
            </a:r>
            <a:r>
              <a:rPr lang="zh-CN" altLang="en-US" dirty="0" smtClean="0"/>
              <a:t>命令。</a:t>
            </a:r>
          </a:p>
          <a:p>
            <a:r>
              <a:rPr lang="en-US" dirty="0" smtClean="0"/>
              <a:t>2</a:t>
            </a:r>
            <a:r>
              <a:rPr lang="zh-CN" altLang="en-US" dirty="0" smtClean="0"/>
              <a:t>．一次添加多条记录</a:t>
            </a:r>
            <a:r>
              <a:rPr lang="en-US" dirty="0" smtClean="0"/>
              <a:t>INSERT…SELECT</a:t>
            </a:r>
            <a:r>
              <a:rPr lang="zh-CN" altLang="en-US" dirty="0" smtClean="0"/>
              <a:t>命令。</a:t>
            </a:r>
          </a:p>
          <a:p>
            <a:r>
              <a:rPr lang="en-US" dirty="0" smtClean="0"/>
              <a:t>3</a:t>
            </a:r>
            <a:r>
              <a:rPr lang="zh-CN" altLang="en-US" dirty="0" smtClean="0"/>
              <a:t>．把查询结果存储在新表中的命令</a:t>
            </a:r>
            <a:r>
              <a:rPr lang="en-US" dirty="0" smtClean="0"/>
              <a:t>SELECT…INTO</a:t>
            </a:r>
            <a:r>
              <a:rPr lang="zh-CN" altLang="en-US" dirty="0" smtClean="0"/>
              <a:t>命令。</a:t>
            </a:r>
          </a:p>
          <a:p>
            <a:r>
              <a:rPr lang="en-US" dirty="0" smtClean="0"/>
              <a:t>4</a:t>
            </a:r>
            <a:r>
              <a:rPr lang="zh-CN" altLang="en-US" dirty="0" smtClean="0"/>
              <a:t>．</a:t>
            </a:r>
            <a:r>
              <a:rPr lang="en-US" dirty="0" smtClean="0"/>
              <a:t>UPDATE</a:t>
            </a:r>
            <a:r>
              <a:rPr lang="zh-CN" altLang="en-US" dirty="0" smtClean="0"/>
              <a:t>语句的用法。</a:t>
            </a:r>
          </a:p>
          <a:p>
            <a:r>
              <a:rPr lang="en-US" dirty="0" smtClean="0"/>
              <a:t>5</a:t>
            </a:r>
            <a:r>
              <a:rPr lang="zh-CN" altLang="en-US" dirty="0" smtClean="0"/>
              <a:t>．</a:t>
            </a:r>
            <a:r>
              <a:rPr lang="en-US" dirty="0" smtClean="0"/>
              <a:t>DELETE</a:t>
            </a:r>
            <a:r>
              <a:rPr lang="zh-CN" altLang="en-US" dirty="0" smtClean="0"/>
              <a:t>语句的用法。</a:t>
            </a:r>
          </a:p>
          <a:p>
            <a:endParaRPr lang="zh-CN" altLang="en-US" dirty="0"/>
          </a:p>
        </p:txBody>
      </p:sp>
      <p:sp>
        <p:nvSpPr>
          <p:cNvPr id="3" name="标题 2"/>
          <p:cNvSpPr>
            <a:spLocks noGrp="1"/>
          </p:cNvSpPr>
          <p:nvPr>
            <p:ph type="title"/>
          </p:nvPr>
        </p:nvSpPr>
        <p:spPr/>
        <p:txBody>
          <a:bodyPr/>
          <a:lstStyle/>
          <a:p>
            <a:r>
              <a:rPr lang="zh-CN" altLang="en-US" dirty="0" smtClean="0"/>
              <a:t>本章小结</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en-US" dirty="0" smtClean="0"/>
              <a:t>学生管理数据库用来存放具体数据的表创建好后，就可以在表中储存数据了。如果一张表建立好后没有任何数据，那它只是一个空的表结构，不能起到任何实际作用。学生管理系统数据库的开发人员，需要把课程有关信息添加到“课程”表中，添加了信息后，才可以根据应用系统的需要对课程信息进行操作。</a:t>
            </a:r>
            <a:endParaRPr lang="zh-CN" altLang="en-US" dirty="0"/>
          </a:p>
        </p:txBody>
      </p:sp>
      <p:sp>
        <p:nvSpPr>
          <p:cNvPr id="2" name="标题 1"/>
          <p:cNvSpPr>
            <a:spLocks noGrp="1"/>
          </p:cNvSpPr>
          <p:nvPr>
            <p:ph type="title"/>
          </p:nvPr>
        </p:nvSpPr>
        <p:spPr/>
        <p:txBody>
          <a:bodyPr>
            <a:normAutofit/>
          </a:bodyPr>
          <a:lstStyle/>
          <a:p>
            <a:r>
              <a:rPr lang="en-US" altLang="zh-CN" b="1" dirty="0" smtClean="0"/>
              <a:t>4.1.1 </a:t>
            </a:r>
            <a:r>
              <a:rPr lang="zh-CN" altLang="zh-CN" b="1" dirty="0" smtClean="0"/>
              <a:t>情景描述</a:t>
            </a:r>
            <a:endParaRPr lang="zh-CN" altLang="zh-CN" b="1"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1928802"/>
            <a:ext cx="8429684" cy="2214578"/>
          </a:xfrm>
        </p:spPr>
        <p:txBody>
          <a:bodyPr>
            <a:normAutofit/>
          </a:bodyPr>
          <a:lstStyle/>
          <a:p>
            <a:r>
              <a:rPr lang="zh-CN" altLang="en-US" dirty="0" smtClean="0"/>
              <a:t>为了完成任务，开发人员需要完成以下任务：</a:t>
            </a:r>
          </a:p>
          <a:p>
            <a:r>
              <a:rPr lang="en-US" dirty="0" smtClean="0"/>
              <a:t>1</a:t>
            </a:r>
            <a:r>
              <a:rPr lang="zh-CN" altLang="en-US" dirty="0" smtClean="0"/>
              <a:t>．根据“课程”表的结构，设计表的有关数据，如表</a:t>
            </a:r>
            <a:r>
              <a:rPr lang="en-US" dirty="0" smtClean="0"/>
              <a:t>4-1</a:t>
            </a:r>
            <a:r>
              <a:rPr lang="zh-CN" altLang="en-US" dirty="0" smtClean="0"/>
              <a:t>所示；</a:t>
            </a:r>
          </a:p>
          <a:p>
            <a:r>
              <a:rPr lang="en-US" dirty="0" smtClean="0"/>
              <a:t>2</a:t>
            </a:r>
            <a:r>
              <a:rPr lang="zh-CN" altLang="en-US" dirty="0" smtClean="0"/>
              <a:t>．使用插入数据的命令来完成记录的存储，并在</a:t>
            </a:r>
            <a:r>
              <a:rPr lang="en-US" dirty="0" smtClean="0"/>
              <a:t>SQL Server 2008</a:t>
            </a:r>
            <a:r>
              <a:rPr lang="zh-CN" altLang="en-US" dirty="0" smtClean="0"/>
              <a:t>上执行。</a:t>
            </a:r>
          </a:p>
          <a:p>
            <a:pPr>
              <a:buNone/>
            </a:pPr>
            <a:endParaRPr lang="zh-CN" altLang="en-US" dirty="0" smtClean="0"/>
          </a:p>
          <a:p>
            <a:endParaRPr lang="zh-CN" altLang="en-US" dirty="0" smtClean="0"/>
          </a:p>
          <a:p>
            <a:endParaRPr lang="zh-CN" altLang="en-US" dirty="0"/>
          </a:p>
        </p:txBody>
      </p:sp>
      <p:sp>
        <p:nvSpPr>
          <p:cNvPr id="2" name="标题 1"/>
          <p:cNvSpPr>
            <a:spLocks noGrp="1"/>
          </p:cNvSpPr>
          <p:nvPr>
            <p:ph type="title"/>
          </p:nvPr>
        </p:nvSpPr>
        <p:spPr/>
        <p:txBody>
          <a:bodyPr>
            <a:normAutofit/>
          </a:bodyPr>
          <a:lstStyle/>
          <a:p>
            <a:r>
              <a:rPr lang="en-US" altLang="zh-CN" b="1" dirty="0" smtClean="0"/>
              <a:t>4.1.2</a:t>
            </a:r>
            <a:r>
              <a:rPr lang="zh-CN" altLang="zh-CN" b="1" dirty="0" smtClean="0"/>
              <a:t>问题分析</a:t>
            </a:r>
            <a:endParaRPr lang="zh-CN" altLang="en-US" dirty="0"/>
          </a:p>
        </p:txBody>
      </p:sp>
      <p:graphicFrame>
        <p:nvGraphicFramePr>
          <p:cNvPr id="5" name="表格 4"/>
          <p:cNvGraphicFramePr>
            <a:graphicFrameLocks noGrp="1"/>
          </p:cNvGraphicFramePr>
          <p:nvPr/>
        </p:nvGraphicFramePr>
        <p:xfrm>
          <a:off x="2571736" y="3643314"/>
          <a:ext cx="6143669" cy="2641600"/>
        </p:xfrm>
        <a:graphic>
          <a:graphicData uri="http://schemas.openxmlformats.org/drawingml/2006/table">
            <a:tbl>
              <a:tblPr/>
              <a:tblGrid>
                <a:gridCol w="910203"/>
                <a:gridCol w="1250226"/>
                <a:gridCol w="914212"/>
                <a:gridCol w="681650"/>
                <a:gridCol w="976764"/>
                <a:gridCol w="1410614"/>
              </a:tblGrid>
              <a:tr h="0">
                <a:tc>
                  <a:txBody>
                    <a:bodyPr/>
                    <a:lstStyle/>
                    <a:p>
                      <a:pPr indent="269875" algn="ctr">
                        <a:lnSpc>
                          <a:spcPts val="1560"/>
                        </a:lnSpc>
                        <a:spcAft>
                          <a:spcPts val="0"/>
                        </a:spcAft>
                      </a:pPr>
                      <a:r>
                        <a:rPr lang="zh-CN" sz="900" kern="100">
                          <a:latin typeface="Times New Roman"/>
                          <a:ea typeface="宋体"/>
                          <a:cs typeface="Times New Roman"/>
                        </a:rPr>
                        <a:t>课程编号</a:t>
                      </a:r>
                      <a:endParaRPr lang="zh-CN" sz="105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900" kern="100">
                          <a:latin typeface="Times New Roman"/>
                          <a:ea typeface="宋体"/>
                          <a:cs typeface="Times New Roman"/>
                        </a:rPr>
                        <a:t>课程名称</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900" kern="100">
                          <a:latin typeface="Times New Roman"/>
                          <a:ea typeface="宋体"/>
                          <a:cs typeface="Times New Roman"/>
                        </a:rPr>
                        <a:t>课程性质</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900" kern="100">
                          <a:latin typeface="Times New Roman"/>
                          <a:ea typeface="宋体"/>
                          <a:cs typeface="Times New Roman"/>
                        </a:rPr>
                        <a:t>学分</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900" kern="100">
                          <a:latin typeface="Times New Roman"/>
                          <a:ea typeface="宋体"/>
                          <a:cs typeface="Times New Roman"/>
                        </a:rPr>
                        <a:t>开课学期</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900" kern="100">
                          <a:latin typeface="Times New Roman"/>
                          <a:ea typeface="宋体"/>
                          <a:cs typeface="Times New Roman"/>
                        </a:rPr>
                        <a:t>课程分类</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r>
              <a:tr h="0">
                <a:tc>
                  <a:txBody>
                    <a:bodyPr/>
                    <a:lstStyle/>
                    <a:p>
                      <a:pPr indent="269875" algn="ctr">
                        <a:lnSpc>
                          <a:spcPts val="1560"/>
                        </a:lnSpc>
                        <a:spcAft>
                          <a:spcPts val="0"/>
                        </a:spcAft>
                      </a:pPr>
                      <a:r>
                        <a:rPr lang="en-US" sz="900" kern="100">
                          <a:latin typeface="Times New Roman"/>
                          <a:ea typeface="宋体"/>
                          <a:cs typeface="Times New Roman"/>
                        </a:rPr>
                        <a:t>1</a:t>
                      </a:r>
                      <a:endParaRPr lang="zh-CN" sz="105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900" kern="100">
                          <a:latin typeface="Times New Roman"/>
                          <a:ea typeface="宋体"/>
                          <a:cs typeface="Times New Roman"/>
                        </a:rPr>
                        <a:t>数据结构</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900" kern="100">
                          <a:latin typeface="Times New Roman"/>
                          <a:ea typeface="宋体"/>
                          <a:cs typeface="Times New Roman"/>
                        </a:rPr>
                        <a:t>专业必修课</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900" kern="100">
                          <a:latin typeface="Times New Roman"/>
                          <a:ea typeface="宋体"/>
                          <a:cs typeface="Times New Roman"/>
                        </a:rPr>
                        <a:t>4</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900" kern="100">
                          <a:latin typeface="Times New Roman"/>
                          <a:ea typeface="宋体"/>
                          <a:cs typeface="Times New Roman"/>
                        </a:rPr>
                        <a:t>第三学期</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900" kern="100">
                          <a:latin typeface="Times New Roman"/>
                          <a:ea typeface="宋体"/>
                          <a:cs typeface="Times New Roman"/>
                        </a:rPr>
                        <a:t>专业拓展</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269875" algn="ctr">
                        <a:lnSpc>
                          <a:spcPts val="1560"/>
                        </a:lnSpc>
                        <a:spcAft>
                          <a:spcPts val="0"/>
                        </a:spcAft>
                      </a:pPr>
                      <a:r>
                        <a:rPr lang="en-US" sz="900" kern="100">
                          <a:latin typeface="Times New Roman"/>
                          <a:ea typeface="宋体"/>
                          <a:cs typeface="Times New Roman"/>
                        </a:rPr>
                        <a:t>2</a:t>
                      </a:r>
                      <a:endParaRPr lang="zh-CN" sz="105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900" kern="100">
                          <a:latin typeface="Times New Roman"/>
                          <a:ea typeface="宋体"/>
                          <a:cs typeface="Times New Roman"/>
                        </a:rPr>
                        <a:t>C</a:t>
                      </a:r>
                      <a:r>
                        <a:rPr lang="zh-CN" sz="900" kern="100">
                          <a:latin typeface="Times New Roman"/>
                          <a:ea typeface="宋体"/>
                          <a:cs typeface="Times New Roman"/>
                        </a:rPr>
                        <a:t>语言程序设计</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900" kern="100">
                          <a:latin typeface="Times New Roman"/>
                          <a:ea typeface="宋体"/>
                          <a:cs typeface="Times New Roman"/>
                        </a:rPr>
                        <a:t>专业必修课</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900" kern="100">
                          <a:latin typeface="Times New Roman"/>
                          <a:ea typeface="宋体"/>
                          <a:cs typeface="Times New Roman"/>
                        </a:rPr>
                        <a:t>5</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900" kern="100">
                          <a:latin typeface="Times New Roman"/>
                          <a:ea typeface="宋体"/>
                          <a:cs typeface="Times New Roman"/>
                        </a:rPr>
                        <a:t>第一学期</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900" kern="100">
                          <a:latin typeface="Times New Roman"/>
                          <a:ea typeface="宋体"/>
                          <a:cs typeface="Times New Roman"/>
                        </a:rPr>
                        <a:t>专业拓展</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269875" algn="ctr">
                        <a:lnSpc>
                          <a:spcPts val="1560"/>
                        </a:lnSpc>
                        <a:spcAft>
                          <a:spcPts val="0"/>
                        </a:spcAft>
                      </a:pPr>
                      <a:r>
                        <a:rPr lang="en-US" sz="900" kern="100">
                          <a:latin typeface="Times New Roman"/>
                          <a:ea typeface="宋体"/>
                          <a:cs typeface="Times New Roman"/>
                        </a:rPr>
                        <a:t>3</a:t>
                      </a:r>
                      <a:endParaRPr lang="zh-CN" sz="105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900" kern="100">
                          <a:latin typeface="Times New Roman"/>
                          <a:ea typeface="宋体"/>
                          <a:cs typeface="Times New Roman"/>
                        </a:rPr>
                        <a:t>公共英语</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900" kern="100">
                          <a:latin typeface="Times New Roman"/>
                          <a:ea typeface="宋体"/>
                          <a:cs typeface="Times New Roman"/>
                        </a:rPr>
                        <a:t>公共必修课</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900" kern="100">
                          <a:latin typeface="Times New Roman"/>
                          <a:ea typeface="宋体"/>
                          <a:cs typeface="Times New Roman"/>
                        </a:rPr>
                        <a:t>4</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900" kern="100">
                          <a:latin typeface="Times New Roman"/>
                          <a:ea typeface="宋体"/>
                          <a:cs typeface="Times New Roman"/>
                        </a:rPr>
                        <a:t>第一学期</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900" kern="100">
                          <a:latin typeface="Times New Roman"/>
                          <a:ea typeface="宋体"/>
                          <a:cs typeface="Times New Roman"/>
                        </a:rPr>
                        <a:t>素质拓展</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3345">
                <a:tc>
                  <a:txBody>
                    <a:bodyPr/>
                    <a:lstStyle/>
                    <a:p>
                      <a:pPr indent="269875" algn="ctr">
                        <a:lnSpc>
                          <a:spcPts val="1560"/>
                        </a:lnSpc>
                        <a:spcAft>
                          <a:spcPts val="0"/>
                        </a:spcAft>
                      </a:pPr>
                      <a:r>
                        <a:rPr lang="en-US" sz="900" kern="100">
                          <a:latin typeface="Times New Roman"/>
                          <a:ea typeface="宋体"/>
                          <a:cs typeface="Times New Roman"/>
                        </a:rPr>
                        <a:t>4</a:t>
                      </a:r>
                      <a:endParaRPr lang="zh-CN" sz="105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900" kern="100">
                          <a:latin typeface="Times New Roman"/>
                          <a:ea typeface="宋体"/>
                          <a:cs typeface="Times New Roman"/>
                        </a:rPr>
                        <a:t>软件工程</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900" kern="100">
                          <a:latin typeface="Times New Roman"/>
                          <a:ea typeface="宋体"/>
                          <a:cs typeface="Times New Roman"/>
                        </a:rPr>
                        <a:t>专业选修课</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900" kern="100">
                          <a:latin typeface="Times New Roman"/>
                          <a:ea typeface="宋体"/>
                          <a:cs typeface="Times New Roman"/>
                        </a:rPr>
                        <a:t>3</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900" kern="100">
                          <a:latin typeface="Times New Roman"/>
                          <a:ea typeface="宋体"/>
                          <a:cs typeface="Times New Roman"/>
                        </a:rPr>
                        <a:t>第二学期</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900" kern="100">
                          <a:latin typeface="Times New Roman"/>
                          <a:ea typeface="宋体"/>
                          <a:cs typeface="Times New Roman"/>
                        </a:rPr>
                        <a:t>专业拓展</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269875" algn="ctr">
                        <a:lnSpc>
                          <a:spcPts val="1560"/>
                        </a:lnSpc>
                        <a:spcAft>
                          <a:spcPts val="0"/>
                        </a:spcAft>
                      </a:pPr>
                      <a:r>
                        <a:rPr lang="en-US" sz="900" kern="100">
                          <a:latin typeface="Times New Roman"/>
                          <a:ea typeface="宋体"/>
                          <a:cs typeface="Times New Roman"/>
                        </a:rPr>
                        <a:t>5</a:t>
                      </a:r>
                      <a:endParaRPr lang="zh-CN" sz="105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900" kern="100">
                          <a:latin typeface="Times New Roman"/>
                          <a:ea typeface="宋体"/>
                          <a:cs typeface="Times New Roman"/>
                        </a:rPr>
                        <a:t>经济学</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900" kern="100">
                          <a:latin typeface="Times New Roman"/>
                          <a:ea typeface="宋体"/>
                          <a:cs typeface="Times New Roman"/>
                        </a:rPr>
                        <a:t>公共选修课</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900" kern="100">
                          <a:latin typeface="Times New Roman"/>
                          <a:ea typeface="宋体"/>
                          <a:cs typeface="Times New Roman"/>
                        </a:rPr>
                        <a:t>2</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900" kern="100">
                          <a:latin typeface="Times New Roman"/>
                          <a:ea typeface="宋体"/>
                          <a:cs typeface="Times New Roman"/>
                        </a:rPr>
                        <a:t>第四学期</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900" kern="100">
                          <a:latin typeface="Times New Roman"/>
                          <a:ea typeface="宋体"/>
                          <a:cs typeface="Times New Roman"/>
                        </a:rPr>
                        <a:t>技能拓展</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269875" algn="ctr">
                        <a:lnSpc>
                          <a:spcPts val="1560"/>
                        </a:lnSpc>
                        <a:spcAft>
                          <a:spcPts val="0"/>
                        </a:spcAft>
                      </a:pPr>
                      <a:r>
                        <a:rPr lang="en-US" sz="900" kern="100">
                          <a:latin typeface="Times New Roman"/>
                          <a:ea typeface="宋体"/>
                          <a:cs typeface="Times New Roman"/>
                        </a:rPr>
                        <a:t>6</a:t>
                      </a:r>
                      <a:endParaRPr lang="zh-CN" sz="105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900" kern="100">
                          <a:latin typeface="Times New Roman"/>
                          <a:ea typeface="宋体"/>
                          <a:cs typeface="Times New Roman"/>
                        </a:rPr>
                        <a:t>网页设计</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900" kern="100">
                          <a:latin typeface="Times New Roman"/>
                          <a:ea typeface="宋体"/>
                          <a:cs typeface="Times New Roman"/>
                        </a:rPr>
                        <a:t>专业必修课</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900" kern="100">
                          <a:latin typeface="Times New Roman"/>
                          <a:ea typeface="宋体"/>
                          <a:cs typeface="Times New Roman"/>
                        </a:rPr>
                        <a:t>3</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900" kern="100">
                          <a:latin typeface="Times New Roman"/>
                          <a:ea typeface="宋体"/>
                          <a:cs typeface="Times New Roman"/>
                        </a:rPr>
                        <a:t>第五学期</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900" kern="100" dirty="0">
                          <a:latin typeface="Times New Roman"/>
                          <a:ea typeface="宋体"/>
                          <a:cs typeface="Times New Roman"/>
                        </a:rPr>
                        <a:t>专业拓展</a:t>
                      </a:r>
                      <a:endParaRPr lang="zh-CN" sz="105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dirty="0" smtClean="0"/>
              <a:t>1</a:t>
            </a:r>
            <a:r>
              <a:rPr lang="zh-CN" altLang="en-US" dirty="0" smtClean="0"/>
              <a:t>．打开</a:t>
            </a:r>
            <a:r>
              <a:rPr lang="en-US" dirty="0" smtClean="0"/>
              <a:t>SQL Server Management Studio</a:t>
            </a:r>
            <a:r>
              <a:rPr lang="zh-CN" altLang="en-US" dirty="0" smtClean="0"/>
              <a:t>，单击“对象资源管理器”中的“数据库”文件夹下的数据库“学生管理”；</a:t>
            </a:r>
          </a:p>
          <a:p>
            <a:r>
              <a:rPr lang="en-US" dirty="0" smtClean="0"/>
              <a:t>2</a:t>
            </a:r>
            <a:r>
              <a:rPr lang="zh-CN" altLang="en-US" dirty="0" smtClean="0"/>
              <a:t>．单击工具栏上的“新建查询”命令，打开“查询编辑器”；</a:t>
            </a:r>
          </a:p>
          <a:p>
            <a:r>
              <a:rPr lang="en-US" dirty="0" smtClean="0"/>
              <a:t>3</a:t>
            </a:r>
            <a:r>
              <a:rPr lang="zh-CN" altLang="en-US" dirty="0" smtClean="0"/>
              <a:t>．在“查询编辑器”上输入以下代码：</a:t>
            </a:r>
          </a:p>
          <a:p>
            <a:endParaRPr lang="zh-CN" altLang="en-US" dirty="0"/>
          </a:p>
        </p:txBody>
      </p:sp>
      <p:sp>
        <p:nvSpPr>
          <p:cNvPr id="2" name="标题 1"/>
          <p:cNvSpPr>
            <a:spLocks noGrp="1"/>
          </p:cNvSpPr>
          <p:nvPr>
            <p:ph type="title"/>
          </p:nvPr>
        </p:nvSpPr>
        <p:spPr/>
        <p:txBody>
          <a:bodyPr>
            <a:normAutofit/>
          </a:bodyPr>
          <a:lstStyle/>
          <a:p>
            <a:r>
              <a:rPr lang="en-US" altLang="zh-CN" b="1" dirty="0" smtClean="0"/>
              <a:t>4.1.3 </a:t>
            </a:r>
            <a:r>
              <a:rPr lang="zh-CN" altLang="zh-CN" b="1" dirty="0" smtClean="0"/>
              <a:t>解决方案</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785786" y="857232"/>
          <a:ext cx="6643734" cy="5212080"/>
        </p:xfrm>
        <a:graphic>
          <a:graphicData uri="http://schemas.openxmlformats.org/drawingml/2006/table">
            <a:tbl>
              <a:tblPr/>
              <a:tblGrid>
                <a:gridCol w="6643734"/>
              </a:tblGrid>
              <a:tr h="2071702">
                <a:tc>
                  <a:txBody>
                    <a:bodyPr/>
                    <a:lstStyle/>
                    <a:p>
                      <a:r>
                        <a:rPr lang="en-US" sz="1800" kern="1200" dirty="0" smtClean="0">
                          <a:solidFill>
                            <a:schemeClr val="tx1"/>
                          </a:solidFill>
                          <a:latin typeface="+mn-lt"/>
                          <a:ea typeface="+mn-ea"/>
                          <a:cs typeface="+mn-cs"/>
                        </a:rPr>
                        <a:t> INSERT INTO </a:t>
                      </a:r>
                      <a:r>
                        <a:rPr lang="zh-CN" altLang="en-US" sz="1800" kern="1200" dirty="0" smtClean="0">
                          <a:solidFill>
                            <a:schemeClr val="tx1"/>
                          </a:solidFill>
                          <a:latin typeface="+mn-lt"/>
                          <a:ea typeface="+mn-ea"/>
                          <a:cs typeface="+mn-cs"/>
                        </a:rPr>
                        <a:t>课程</a:t>
                      </a:r>
                      <a:r>
                        <a:rPr lang="en-US" sz="1800" kern="1200" dirty="0" smtClean="0">
                          <a:solidFill>
                            <a:schemeClr val="tx1"/>
                          </a:solidFill>
                          <a:latin typeface="+mn-lt"/>
                          <a:ea typeface="+mn-ea"/>
                          <a:cs typeface="+mn-cs"/>
                        </a:rPr>
                        <a:t> </a:t>
                      </a:r>
                      <a:endParaRPr lang="zh-CN" altLang="en-US" sz="1800" kern="1200" dirty="0" smtClean="0">
                        <a:solidFill>
                          <a:schemeClr val="tx1"/>
                        </a:solidFill>
                        <a:latin typeface="+mn-lt"/>
                        <a:ea typeface="+mn-ea"/>
                        <a:cs typeface="+mn-cs"/>
                      </a:endParaRPr>
                    </a:p>
                    <a:p>
                      <a:r>
                        <a:rPr lang="en-US" sz="1800" kern="1200" dirty="0" smtClean="0">
                          <a:solidFill>
                            <a:schemeClr val="tx1"/>
                          </a:solidFill>
                          <a:latin typeface="+mn-lt"/>
                          <a:ea typeface="+mn-ea"/>
                          <a:cs typeface="+mn-cs"/>
                        </a:rPr>
                        <a:t>VALUES(1,'</a:t>
                      </a:r>
                      <a:r>
                        <a:rPr lang="zh-CN" altLang="en-US" sz="1800" kern="1200" dirty="0" smtClean="0">
                          <a:solidFill>
                            <a:schemeClr val="tx1"/>
                          </a:solidFill>
                          <a:latin typeface="+mn-lt"/>
                          <a:ea typeface="+mn-ea"/>
                          <a:cs typeface="+mn-cs"/>
                        </a:rPr>
                        <a:t>数据结构</a:t>
                      </a:r>
                      <a:r>
                        <a:rPr lang="en-US" sz="1800" kern="1200" dirty="0" smtClean="0">
                          <a:solidFill>
                            <a:schemeClr val="tx1"/>
                          </a:solidFill>
                          <a:latin typeface="+mn-lt"/>
                          <a:ea typeface="+mn-ea"/>
                          <a:cs typeface="+mn-cs"/>
                        </a:rPr>
                        <a:t>','</a:t>
                      </a:r>
                      <a:r>
                        <a:rPr lang="zh-CN" altLang="en-US" sz="1800" kern="1200" dirty="0" smtClean="0">
                          <a:solidFill>
                            <a:schemeClr val="tx1"/>
                          </a:solidFill>
                          <a:latin typeface="+mn-lt"/>
                          <a:ea typeface="+mn-ea"/>
                          <a:cs typeface="+mn-cs"/>
                        </a:rPr>
                        <a:t>专业必修课</a:t>
                      </a:r>
                      <a:r>
                        <a:rPr lang="en-US" sz="1800" kern="1200" dirty="0" smtClean="0">
                          <a:solidFill>
                            <a:schemeClr val="tx1"/>
                          </a:solidFill>
                          <a:latin typeface="+mn-lt"/>
                          <a:ea typeface="+mn-ea"/>
                          <a:cs typeface="+mn-cs"/>
                        </a:rPr>
                        <a:t>',4,'</a:t>
                      </a:r>
                      <a:r>
                        <a:rPr lang="zh-CN" altLang="en-US" sz="1800" kern="1200" dirty="0" smtClean="0">
                          <a:solidFill>
                            <a:schemeClr val="tx1"/>
                          </a:solidFill>
                          <a:latin typeface="+mn-lt"/>
                          <a:ea typeface="+mn-ea"/>
                          <a:cs typeface="+mn-cs"/>
                        </a:rPr>
                        <a:t>第三学期</a:t>
                      </a:r>
                      <a:r>
                        <a:rPr lang="en-US" sz="1800" kern="1200" dirty="0" smtClean="0">
                          <a:solidFill>
                            <a:schemeClr val="tx1"/>
                          </a:solidFill>
                          <a:latin typeface="+mn-lt"/>
                          <a:ea typeface="+mn-ea"/>
                          <a:cs typeface="+mn-cs"/>
                        </a:rPr>
                        <a:t>','</a:t>
                      </a:r>
                      <a:r>
                        <a:rPr lang="zh-CN" altLang="en-US" sz="1800" kern="1200" dirty="0" smtClean="0">
                          <a:solidFill>
                            <a:schemeClr val="tx1"/>
                          </a:solidFill>
                          <a:latin typeface="+mn-lt"/>
                          <a:ea typeface="+mn-ea"/>
                          <a:cs typeface="+mn-cs"/>
                        </a:rPr>
                        <a:t>专业拓展</a:t>
                      </a:r>
                      <a:r>
                        <a:rPr lang="en-US" sz="1800" kern="1200" dirty="0" smtClean="0">
                          <a:solidFill>
                            <a:schemeClr val="tx1"/>
                          </a:solidFill>
                          <a:latin typeface="+mn-lt"/>
                          <a:ea typeface="+mn-ea"/>
                          <a:cs typeface="+mn-cs"/>
                        </a:rPr>
                        <a:t>')</a:t>
                      </a:r>
                      <a:endParaRPr lang="zh-CN" altLang="en-US" sz="1800" kern="1200" dirty="0" smtClean="0">
                        <a:solidFill>
                          <a:schemeClr val="tx1"/>
                        </a:solidFill>
                        <a:latin typeface="+mn-lt"/>
                        <a:ea typeface="+mn-ea"/>
                        <a:cs typeface="+mn-cs"/>
                      </a:endParaRPr>
                    </a:p>
                    <a:p>
                      <a:r>
                        <a:rPr lang="en-US" sz="1800" kern="1200" dirty="0" smtClean="0">
                          <a:solidFill>
                            <a:schemeClr val="tx1"/>
                          </a:solidFill>
                          <a:latin typeface="+mn-lt"/>
                          <a:ea typeface="+mn-ea"/>
                          <a:cs typeface="+mn-cs"/>
                        </a:rPr>
                        <a:t> </a:t>
                      </a:r>
                      <a:endParaRPr lang="zh-CN" altLang="en-US" sz="1800" kern="1200" dirty="0" smtClean="0">
                        <a:solidFill>
                          <a:schemeClr val="tx1"/>
                        </a:solidFill>
                        <a:latin typeface="+mn-lt"/>
                        <a:ea typeface="+mn-ea"/>
                        <a:cs typeface="+mn-cs"/>
                      </a:endParaRPr>
                    </a:p>
                    <a:p>
                      <a:r>
                        <a:rPr lang="en-US" sz="1800" kern="1200" dirty="0" smtClean="0">
                          <a:solidFill>
                            <a:schemeClr val="tx1"/>
                          </a:solidFill>
                          <a:latin typeface="+mn-lt"/>
                          <a:ea typeface="+mn-ea"/>
                          <a:cs typeface="+mn-cs"/>
                        </a:rPr>
                        <a:t>INSERT INTO </a:t>
                      </a:r>
                      <a:r>
                        <a:rPr lang="zh-CN" altLang="en-US" sz="1800" kern="1200" dirty="0" smtClean="0">
                          <a:solidFill>
                            <a:schemeClr val="tx1"/>
                          </a:solidFill>
                          <a:latin typeface="+mn-lt"/>
                          <a:ea typeface="+mn-ea"/>
                          <a:cs typeface="+mn-cs"/>
                        </a:rPr>
                        <a:t>课程</a:t>
                      </a:r>
                    </a:p>
                    <a:p>
                      <a:r>
                        <a:rPr lang="en-US" sz="1800" kern="1200" dirty="0" smtClean="0">
                          <a:solidFill>
                            <a:schemeClr val="tx1"/>
                          </a:solidFill>
                          <a:latin typeface="+mn-lt"/>
                          <a:ea typeface="+mn-ea"/>
                          <a:cs typeface="+mn-cs"/>
                        </a:rPr>
                        <a:t>VALUES(2,'C</a:t>
                      </a:r>
                      <a:r>
                        <a:rPr lang="zh-CN" altLang="en-US" sz="1800" kern="1200" dirty="0" smtClean="0">
                          <a:solidFill>
                            <a:schemeClr val="tx1"/>
                          </a:solidFill>
                          <a:latin typeface="+mn-lt"/>
                          <a:ea typeface="+mn-ea"/>
                          <a:cs typeface="+mn-cs"/>
                        </a:rPr>
                        <a:t>语言程序设计</a:t>
                      </a:r>
                      <a:r>
                        <a:rPr lang="en-US" sz="1800" kern="1200" dirty="0" smtClean="0">
                          <a:solidFill>
                            <a:schemeClr val="tx1"/>
                          </a:solidFill>
                          <a:latin typeface="+mn-lt"/>
                          <a:ea typeface="+mn-ea"/>
                          <a:cs typeface="+mn-cs"/>
                        </a:rPr>
                        <a:t>','</a:t>
                      </a:r>
                      <a:r>
                        <a:rPr lang="zh-CN" altLang="en-US" sz="1800" kern="1200" dirty="0" smtClean="0">
                          <a:solidFill>
                            <a:schemeClr val="tx1"/>
                          </a:solidFill>
                          <a:latin typeface="+mn-lt"/>
                          <a:ea typeface="+mn-ea"/>
                          <a:cs typeface="+mn-cs"/>
                        </a:rPr>
                        <a:t>专业必修课</a:t>
                      </a:r>
                      <a:r>
                        <a:rPr lang="en-US" sz="1800" kern="1200" dirty="0" smtClean="0">
                          <a:solidFill>
                            <a:schemeClr val="tx1"/>
                          </a:solidFill>
                          <a:latin typeface="+mn-lt"/>
                          <a:ea typeface="+mn-ea"/>
                          <a:cs typeface="+mn-cs"/>
                        </a:rPr>
                        <a:t>',5,'</a:t>
                      </a:r>
                      <a:r>
                        <a:rPr lang="zh-CN" altLang="en-US" sz="1800" kern="1200" dirty="0" smtClean="0">
                          <a:solidFill>
                            <a:schemeClr val="tx1"/>
                          </a:solidFill>
                          <a:latin typeface="+mn-lt"/>
                          <a:ea typeface="+mn-ea"/>
                          <a:cs typeface="+mn-cs"/>
                        </a:rPr>
                        <a:t>第一学期</a:t>
                      </a:r>
                      <a:r>
                        <a:rPr lang="en-US" sz="1800" kern="1200" dirty="0" smtClean="0">
                          <a:solidFill>
                            <a:schemeClr val="tx1"/>
                          </a:solidFill>
                          <a:latin typeface="+mn-lt"/>
                          <a:ea typeface="+mn-ea"/>
                          <a:cs typeface="+mn-cs"/>
                        </a:rPr>
                        <a:t>','</a:t>
                      </a:r>
                      <a:r>
                        <a:rPr lang="zh-CN" altLang="en-US" sz="1800" kern="1200" dirty="0" smtClean="0">
                          <a:solidFill>
                            <a:schemeClr val="tx1"/>
                          </a:solidFill>
                          <a:latin typeface="+mn-lt"/>
                          <a:ea typeface="+mn-ea"/>
                          <a:cs typeface="+mn-cs"/>
                        </a:rPr>
                        <a:t>专业拓展</a:t>
                      </a:r>
                      <a:r>
                        <a:rPr lang="en-US" sz="1800" kern="1200" dirty="0" smtClean="0">
                          <a:solidFill>
                            <a:schemeClr val="tx1"/>
                          </a:solidFill>
                          <a:latin typeface="+mn-lt"/>
                          <a:ea typeface="+mn-ea"/>
                          <a:cs typeface="+mn-cs"/>
                        </a:rPr>
                        <a:t>')</a:t>
                      </a:r>
                      <a:endParaRPr lang="zh-CN" altLang="en-US" sz="1800" kern="1200" dirty="0" smtClean="0">
                        <a:solidFill>
                          <a:schemeClr val="tx1"/>
                        </a:solidFill>
                        <a:latin typeface="+mn-lt"/>
                        <a:ea typeface="+mn-ea"/>
                        <a:cs typeface="+mn-cs"/>
                      </a:endParaRPr>
                    </a:p>
                    <a:p>
                      <a:r>
                        <a:rPr lang="en-US" sz="1800" kern="1200" dirty="0" smtClean="0">
                          <a:solidFill>
                            <a:schemeClr val="tx1"/>
                          </a:solidFill>
                          <a:latin typeface="+mn-lt"/>
                          <a:ea typeface="+mn-ea"/>
                          <a:cs typeface="+mn-cs"/>
                        </a:rPr>
                        <a:t> </a:t>
                      </a:r>
                      <a:endParaRPr lang="zh-CN" altLang="en-US" sz="1800" kern="1200" dirty="0" smtClean="0">
                        <a:solidFill>
                          <a:schemeClr val="tx1"/>
                        </a:solidFill>
                        <a:latin typeface="+mn-lt"/>
                        <a:ea typeface="+mn-ea"/>
                        <a:cs typeface="+mn-cs"/>
                      </a:endParaRPr>
                    </a:p>
                    <a:p>
                      <a:r>
                        <a:rPr lang="en-US" sz="1800" kern="1200" dirty="0" smtClean="0">
                          <a:solidFill>
                            <a:schemeClr val="tx1"/>
                          </a:solidFill>
                          <a:latin typeface="+mn-lt"/>
                          <a:ea typeface="+mn-ea"/>
                          <a:cs typeface="+mn-cs"/>
                        </a:rPr>
                        <a:t>INSERT INTO </a:t>
                      </a:r>
                      <a:r>
                        <a:rPr lang="zh-CN" altLang="en-US" sz="1800" kern="1200" dirty="0" smtClean="0">
                          <a:solidFill>
                            <a:schemeClr val="tx1"/>
                          </a:solidFill>
                          <a:latin typeface="+mn-lt"/>
                          <a:ea typeface="+mn-ea"/>
                          <a:cs typeface="+mn-cs"/>
                        </a:rPr>
                        <a:t>课程</a:t>
                      </a:r>
                    </a:p>
                    <a:p>
                      <a:r>
                        <a:rPr lang="en-US" sz="1800" kern="1200" dirty="0" smtClean="0">
                          <a:solidFill>
                            <a:schemeClr val="tx1"/>
                          </a:solidFill>
                          <a:latin typeface="+mn-lt"/>
                          <a:ea typeface="+mn-ea"/>
                          <a:cs typeface="+mn-cs"/>
                        </a:rPr>
                        <a:t>VALUES(3,'</a:t>
                      </a:r>
                      <a:r>
                        <a:rPr lang="zh-CN" altLang="en-US" sz="1800" kern="1200" dirty="0" smtClean="0">
                          <a:solidFill>
                            <a:schemeClr val="tx1"/>
                          </a:solidFill>
                          <a:latin typeface="+mn-lt"/>
                          <a:ea typeface="+mn-ea"/>
                          <a:cs typeface="+mn-cs"/>
                        </a:rPr>
                        <a:t>公共英语</a:t>
                      </a:r>
                      <a:r>
                        <a:rPr lang="en-US" sz="1800" kern="1200" dirty="0" smtClean="0">
                          <a:solidFill>
                            <a:schemeClr val="tx1"/>
                          </a:solidFill>
                          <a:latin typeface="+mn-lt"/>
                          <a:ea typeface="+mn-ea"/>
                          <a:cs typeface="+mn-cs"/>
                        </a:rPr>
                        <a:t>','</a:t>
                      </a:r>
                      <a:r>
                        <a:rPr lang="zh-CN" altLang="en-US" sz="1800" kern="1200" dirty="0" smtClean="0">
                          <a:solidFill>
                            <a:schemeClr val="tx1"/>
                          </a:solidFill>
                          <a:latin typeface="+mn-lt"/>
                          <a:ea typeface="+mn-ea"/>
                          <a:cs typeface="+mn-cs"/>
                        </a:rPr>
                        <a:t>公共必修课</a:t>
                      </a:r>
                      <a:r>
                        <a:rPr lang="en-US" sz="1800" kern="1200" dirty="0" smtClean="0">
                          <a:solidFill>
                            <a:schemeClr val="tx1"/>
                          </a:solidFill>
                          <a:latin typeface="+mn-lt"/>
                          <a:ea typeface="+mn-ea"/>
                          <a:cs typeface="+mn-cs"/>
                        </a:rPr>
                        <a:t>',4,'</a:t>
                      </a:r>
                      <a:r>
                        <a:rPr lang="zh-CN" altLang="en-US" sz="1800" kern="1200" dirty="0" smtClean="0">
                          <a:solidFill>
                            <a:schemeClr val="tx1"/>
                          </a:solidFill>
                          <a:latin typeface="+mn-lt"/>
                          <a:ea typeface="+mn-ea"/>
                          <a:cs typeface="+mn-cs"/>
                        </a:rPr>
                        <a:t>第一学期</a:t>
                      </a:r>
                      <a:r>
                        <a:rPr lang="en-US" sz="1800" kern="1200" dirty="0" smtClean="0">
                          <a:solidFill>
                            <a:schemeClr val="tx1"/>
                          </a:solidFill>
                          <a:latin typeface="+mn-lt"/>
                          <a:ea typeface="+mn-ea"/>
                          <a:cs typeface="+mn-cs"/>
                        </a:rPr>
                        <a:t>','</a:t>
                      </a:r>
                      <a:r>
                        <a:rPr lang="zh-CN" altLang="en-US" sz="1800" kern="1200" dirty="0" smtClean="0">
                          <a:solidFill>
                            <a:schemeClr val="tx1"/>
                          </a:solidFill>
                          <a:latin typeface="+mn-lt"/>
                          <a:ea typeface="+mn-ea"/>
                          <a:cs typeface="+mn-cs"/>
                        </a:rPr>
                        <a:t>素质拓展</a:t>
                      </a:r>
                      <a:r>
                        <a:rPr lang="en-US" sz="1800" kern="1200" dirty="0" smtClean="0">
                          <a:solidFill>
                            <a:schemeClr val="tx1"/>
                          </a:solidFill>
                          <a:latin typeface="+mn-lt"/>
                          <a:ea typeface="+mn-ea"/>
                          <a:cs typeface="+mn-cs"/>
                        </a:rPr>
                        <a:t>')</a:t>
                      </a:r>
                      <a:endParaRPr lang="zh-CN" altLang="en-US" sz="1800" kern="1200" dirty="0" smtClean="0">
                        <a:solidFill>
                          <a:schemeClr val="tx1"/>
                        </a:solidFill>
                        <a:latin typeface="+mn-lt"/>
                        <a:ea typeface="+mn-ea"/>
                        <a:cs typeface="+mn-cs"/>
                      </a:endParaRPr>
                    </a:p>
                    <a:p>
                      <a:r>
                        <a:rPr lang="en-US" sz="1800" kern="1200" dirty="0" smtClean="0">
                          <a:solidFill>
                            <a:schemeClr val="tx1"/>
                          </a:solidFill>
                          <a:latin typeface="+mn-lt"/>
                          <a:ea typeface="+mn-ea"/>
                          <a:cs typeface="+mn-cs"/>
                        </a:rPr>
                        <a:t> </a:t>
                      </a:r>
                      <a:endParaRPr lang="zh-CN" altLang="en-US" sz="1800" kern="1200" dirty="0" smtClean="0">
                        <a:solidFill>
                          <a:schemeClr val="tx1"/>
                        </a:solidFill>
                        <a:latin typeface="+mn-lt"/>
                        <a:ea typeface="+mn-ea"/>
                        <a:cs typeface="+mn-cs"/>
                      </a:endParaRPr>
                    </a:p>
                    <a:p>
                      <a:r>
                        <a:rPr lang="en-US" sz="1800" kern="1200" dirty="0" smtClean="0">
                          <a:solidFill>
                            <a:schemeClr val="tx1"/>
                          </a:solidFill>
                          <a:latin typeface="+mn-lt"/>
                          <a:ea typeface="+mn-ea"/>
                          <a:cs typeface="+mn-cs"/>
                        </a:rPr>
                        <a:t>INSERT INTO </a:t>
                      </a:r>
                      <a:r>
                        <a:rPr lang="zh-CN" altLang="en-US" sz="1800" kern="1200" dirty="0" smtClean="0">
                          <a:solidFill>
                            <a:schemeClr val="tx1"/>
                          </a:solidFill>
                          <a:latin typeface="+mn-lt"/>
                          <a:ea typeface="+mn-ea"/>
                          <a:cs typeface="+mn-cs"/>
                        </a:rPr>
                        <a:t>课程</a:t>
                      </a:r>
                    </a:p>
                    <a:p>
                      <a:r>
                        <a:rPr lang="en-US" sz="1800" kern="1200" dirty="0" smtClean="0">
                          <a:solidFill>
                            <a:schemeClr val="tx1"/>
                          </a:solidFill>
                          <a:latin typeface="+mn-lt"/>
                          <a:ea typeface="+mn-ea"/>
                          <a:cs typeface="+mn-cs"/>
                        </a:rPr>
                        <a:t>VALUES(4,'</a:t>
                      </a:r>
                      <a:r>
                        <a:rPr lang="zh-CN" altLang="en-US" sz="1800" kern="1200" dirty="0" smtClean="0">
                          <a:solidFill>
                            <a:schemeClr val="tx1"/>
                          </a:solidFill>
                          <a:latin typeface="+mn-lt"/>
                          <a:ea typeface="+mn-ea"/>
                          <a:cs typeface="+mn-cs"/>
                        </a:rPr>
                        <a:t>软件工程</a:t>
                      </a:r>
                      <a:r>
                        <a:rPr lang="en-US" sz="1800" kern="1200" dirty="0" smtClean="0">
                          <a:solidFill>
                            <a:schemeClr val="tx1"/>
                          </a:solidFill>
                          <a:latin typeface="+mn-lt"/>
                          <a:ea typeface="+mn-ea"/>
                          <a:cs typeface="+mn-cs"/>
                        </a:rPr>
                        <a:t>','</a:t>
                      </a:r>
                      <a:r>
                        <a:rPr lang="zh-CN" altLang="en-US" sz="1800" kern="1200" dirty="0" smtClean="0">
                          <a:solidFill>
                            <a:schemeClr val="tx1"/>
                          </a:solidFill>
                          <a:latin typeface="+mn-lt"/>
                          <a:ea typeface="+mn-ea"/>
                          <a:cs typeface="+mn-cs"/>
                        </a:rPr>
                        <a:t>专业选修课</a:t>
                      </a:r>
                      <a:r>
                        <a:rPr lang="en-US" sz="1800" kern="1200" dirty="0" smtClean="0">
                          <a:solidFill>
                            <a:schemeClr val="tx1"/>
                          </a:solidFill>
                          <a:latin typeface="+mn-lt"/>
                          <a:ea typeface="+mn-ea"/>
                          <a:cs typeface="+mn-cs"/>
                        </a:rPr>
                        <a:t>',3,'</a:t>
                      </a:r>
                      <a:r>
                        <a:rPr lang="zh-CN" altLang="en-US" sz="1800" kern="1200" dirty="0" smtClean="0">
                          <a:solidFill>
                            <a:schemeClr val="tx1"/>
                          </a:solidFill>
                          <a:latin typeface="+mn-lt"/>
                          <a:ea typeface="+mn-ea"/>
                          <a:cs typeface="+mn-cs"/>
                        </a:rPr>
                        <a:t>第二学期</a:t>
                      </a:r>
                      <a:r>
                        <a:rPr lang="en-US" sz="1800" kern="1200" dirty="0" smtClean="0">
                          <a:solidFill>
                            <a:schemeClr val="tx1"/>
                          </a:solidFill>
                          <a:latin typeface="+mn-lt"/>
                          <a:ea typeface="+mn-ea"/>
                          <a:cs typeface="+mn-cs"/>
                        </a:rPr>
                        <a:t>','</a:t>
                      </a:r>
                      <a:r>
                        <a:rPr lang="zh-CN" altLang="en-US" sz="1800" kern="1200" dirty="0" smtClean="0">
                          <a:solidFill>
                            <a:schemeClr val="tx1"/>
                          </a:solidFill>
                          <a:latin typeface="+mn-lt"/>
                          <a:ea typeface="+mn-ea"/>
                          <a:cs typeface="+mn-cs"/>
                        </a:rPr>
                        <a:t>专业拓展</a:t>
                      </a:r>
                      <a:r>
                        <a:rPr lang="en-US" sz="1800" kern="1200" dirty="0" smtClean="0">
                          <a:solidFill>
                            <a:schemeClr val="tx1"/>
                          </a:solidFill>
                          <a:latin typeface="+mn-lt"/>
                          <a:ea typeface="+mn-ea"/>
                          <a:cs typeface="+mn-cs"/>
                        </a:rPr>
                        <a:t>')</a:t>
                      </a:r>
                      <a:endParaRPr lang="zh-CN" altLang="en-US" sz="1800" kern="1200" dirty="0" smtClean="0">
                        <a:solidFill>
                          <a:schemeClr val="tx1"/>
                        </a:solidFill>
                        <a:latin typeface="+mn-lt"/>
                        <a:ea typeface="+mn-ea"/>
                        <a:cs typeface="+mn-cs"/>
                      </a:endParaRPr>
                    </a:p>
                    <a:p>
                      <a:r>
                        <a:rPr lang="en-US" sz="1800" kern="1200" dirty="0" smtClean="0">
                          <a:solidFill>
                            <a:schemeClr val="tx1"/>
                          </a:solidFill>
                          <a:latin typeface="+mn-lt"/>
                          <a:ea typeface="+mn-ea"/>
                          <a:cs typeface="+mn-cs"/>
                        </a:rPr>
                        <a:t> </a:t>
                      </a:r>
                      <a:endParaRPr lang="zh-CN" altLang="en-US" sz="1800" kern="1200" dirty="0" smtClean="0">
                        <a:solidFill>
                          <a:schemeClr val="tx1"/>
                        </a:solidFill>
                        <a:latin typeface="+mn-lt"/>
                        <a:ea typeface="+mn-ea"/>
                        <a:cs typeface="+mn-cs"/>
                      </a:endParaRPr>
                    </a:p>
                    <a:p>
                      <a:r>
                        <a:rPr lang="en-US" sz="1800" kern="1200" dirty="0" smtClean="0">
                          <a:solidFill>
                            <a:schemeClr val="tx1"/>
                          </a:solidFill>
                          <a:latin typeface="+mn-lt"/>
                          <a:ea typeface="+mn-ea"/>
                          <a:cs typeface="+mn-cs"/>
                        </a:rPr>
                        <a:t>INSERT INTO </a:t>
                      </a:r>
                      <a:r>
                        <a:rPr lang="zh-CN" altLang="en-US" sz="1800" kern="1200" dirty="0" smtClean="0">
                          <a:solidFill>
                            <a:schemeClr val="tx1"/>
                          </a:solidFill>
                          <a:latin typeface="+mn-lt"/>
                          <a:ea typeface="+mn-ea"/>
                          <a:cs typeface="+mn-cs"/>
                        </a:rPr>
                        <a:t>课程</a:t>
                      </a:r>
                      <a:r>
                        <a:rPr lang="en-US" sz="1800" kern="1200" dirty="0" smtClean="0">
                          <a:solidFill>
                            <a:schemeClr val="tx1"/>
                          </a:solidFill>
                          <a:latin typeface="+mn-lt"/>
                          <a:ea typeface="+mn-ea"/>
                          <a:cs typeface="+mn-cs"/>
                        </a:rPr>
                        <a:t>(</a:t>
                      </a:r>
                      <a:r>
                        <a:rPr lang="zh-CN" altLang="en-US" sz="1800" kern="1200" dirty="0" smtClean="0">
                          <a:solidFill>
                            <a:schemeClr val="tx1"/>
                          </a:solidFill>
                          <a:latin typeface="+mn-lt"/>
                          <a:ea typeface="+mn-ea"/>
                          <a:cs typeface="+mn-cs"/>
                        </a:rPr>
                        <a:t>课程编号</a:t>
                      </a:r>
                      <a:r>
                        <a:rPr lang="en-US" sz="1800" kern="1200" dirty="0" smtClean="0">
                          <a:solidFill>
                            <a:schemeClr val="tx1"/>
                          </a:solidFill>
                          <a:latin typeface="+mn-lt"/>
                          <a:ea typeface="+mn-ea"/>
                          <a:cs typeface="+mn-cs"/>
                        </a:rPr>
                        <a:t>,</a:t>
                      </a:r>
                      <a:r>
                        <a:rPr lang="zh-CN" altLang="en-US" sz="1800" kern="1200" dirty="0" smtClean="0">
                          <a:solidFill>
                            <a:schemeClr val="tx1"/>
                          </a:solidFill>
                          <a:latin typeface="+mn-lt"/>
                          <a:ea typeface="+mn-ea"/>
                          <a:cs typeface="+mn-cs"/>
                        </a:rPr>
                        <a:t>课程名称</a:t>
                      </a:r>
                      <a:r>
                        <a:rPr lang="en-US" sz="1800" kern="1200" dirty="0" smtClean="0">
                          <a:solidFill>
                            <a:schemeClr val="tx1"/>
                          </a:solidFill>
                          <a:latin typeface="+mn-lt"/>
                          <a:ea typeface="+mn-ea"/>
                          <a:cs typeface="+mn-cs"/>
                        </a:rPr>
                        <a:t>,</a:t>
                      </a:r>
                      <a:r>
                        <a:rPr lang="zh-CN" altLang="en-US" sz="1800" kern="1200" dirty="0" smtClean="0">
                          <a:solidFill>
                            <a:schemeClr val="tx1"/>
                          </a:solidFill>
                          <a:latin typeface="+mn-lt"/>
                          <a:ea typeface="+mn-ea"/>
                          <a:cs typeface="+mn-cs"/>
                        </a:rPr>
                        <a:t>课程性质</a:t>
                      </a:r>
                      <a:r>
                        <a:rPr lang="en-US" sz="1800" kern="1200" dirty="0" smtClean="0">
                          <a:solidFill>
                            <a:schemeClr val="tx1"/>
                          </a:solidFill>
                          <a:latin typeface="+mn-lt"/>
                          <a:ea typeface="+mn-ea"/>
                          <a:cs typeface="+mn-cs"/>
                        </a:rPr>
                        <a:t>,</a:t>
                      </a:r>
                      <a:r>
                        <a:rPr lang="zh-CN" altLang="en-US" sz="1800" kern="1200" dirty="0" smtClean="0">
                          <a:solidFill>
                            <a:schemeClr val="tx1"/>
                          </a:solidFill>
                          <a:latin typeface="+mn-lt"/>
                          <a:ea typeface="+mn-ea"/>
                          <a:cs typeface="+mn-cs"/>
                        </a:rPr>
                        <a:t>课程分类</a:t>
                      </a:r>
                      <a:r>
                        <a:rPr lang="en-US" sz="1800" kern="1200" dirty="0" smtClean="0">
                          <a:solidFill>
                            <a:schemeClr val="tx1"/>
                          </a:solidFill>
                          <a:latin typeface="+mn-lt"/>
                          <a:ea typeface="+mn-ea"/>
                          <a:cs typeface="+mn-cs"/>
                        </a:rPr>
                        <a:t>,</a:t>
                      </a:r>
                      <a:r>
                        <a:rPr lang="zh-CN" altLang="en-US" sz="1800" kern="1200" dirty="0" smtClean="0">
                          <a:solidFill>
                            <a:schemeClr val="tx1"/>
                          </a:solidFill>
                          <a:latin typeface="+mn-lt"/>
                          <a:ea typeface="+mn-ea"/>
                          <a:cs typeface="+mn-cs"/>
                        </a:rPr>
                        <a:t>学分</a:t>
                      </a:r>
                      <a:r>
                        <a:rPr lang="en-US" sz="1800" kern="1200" dirty="0" smtClean="0">
                          <a:solidFill>
                            <a:schemeClr val="tx1"/>
                          </a:solidFill>
                          <a:latin typeface="+mn-lt"/>
                          <a:ea typeface="+mn-ea"/>
                          <a:cs typeface="+mn-cs"/>
                        </a:rPr>
                        <a:t>,</a:t>
                      </a:r>
                      <a:r>
                        <a:rPr lang="zh-CN" altLang="en-US" sz="1800" kern="1200" dirty="0" smtClean="0">
                          <a:solidFill>
                            <a:schemeClr val="tx1"/>
                          </a:solidFill>
                          <a:latin typeface="+mn-lt"/>
                          <a:ea typeface="+mn-ea"/>
                          <a:cs typeface="+mn-cs"/>
                        </a:rPr>
                        <a:t>开课学期</a:t>
                      </a:r>
                      <a:r>
                        <a:rPr lang="en-US" sz="1800" kern="1200" dirty="0" smtClean="0">
                          <a:solidFill>
                            <a:schemeClr val="tx1"/>
                          </a:solidFill>
                          <a:latin typeface="+mn-lt"/>
                          <a:ea typeface="+mn-ea"/>
                          <a:cs typeface="+mn-cs"/>
                        </a:rPr>
                        <a:t>) </a:t>
                      </a:r>
                      <a:endParaRPr lang="zh-CN" altLang="en-US" sz="1800" kern="1200" dirty="0" smtClean="0">
                        <a:solidFill>
                          <a:schemeClr val="tx1"/>
                        </a:solidFill>
                        <a:latin typeface="+mn-lt"/>
                        <a:ea typeface="+mn-ea"/>
                        <a:cs typeface="+mn-cs"/>
                      </a:endParaRPr>
                    </a:p>
                    <a:p>
                      <a:r>
                        <a:rPr lang="en-US" sz="1800" kern="1200" dirty="0" smtClean="0">
                          <a:solidFill>
                            <a:schemeClr val="tx1"/>
                          </a:solidFill>
                          <a:latin typeface="+mn-lt"/>
                          <a:ea typeface="+mn-ea"/>
                          <a:cs typeface="+mn-cs"/>
                        </a:rPr>
                        <a:t>VALUES(5,'</a:t>
                      </a:r>
                      <a:r>
                        <a:rPr lang="zh-CN" altLang="en-US" sz="1800" kern="1200" dirty="0" smtClean="0">
                          <a:solidFill>
                            <a:schemeClr val="tx1"/>
                          </a:solidFill>
                          <a:latin typeface="+mn-lt"/>
                          <a:ea typeface="+mn-ea"/>
                          <a:cs typeface="+mn-cs"/>
                        </a:rPr>
                        <a:t>经济学</a:t>
                      </a:r>
                      <a:r>
                        <a:rPr lang="en-US" sz="1800" kern="1200" dirty="0" smtClean="0">
                          <a:solidFill>
                            <a:schemeClr val="tx1"/>
                          </a:solidFill>
                          <a:latin typeface="+mn-lt"/>
                          <a:ea typeface="+mn-ea"/>
                          <a:cs typeface="+mn-cs"/>
                        </a:rPr>
                        <a:t>','</a:t>
                      </a:r>
                      <a:r>
                        <a:rPr lang="zh-CN" altLang="en-US" sz="1800" kern="1200" dirty="0" smtClean="0">
                          <a:solidFill>
                            <a:schemeClr val="tx1"/>
                          </a:solidFill>
                          <a:latin typeface="+mn-lt"/>
                          <a:ea typeface="+mn-ea"/>
                          <a:cs typeface="+mn-cs"/>
                        </a:rPr>
                        <a:t>公共选修课</a:t>
                      </a:r>
                      <a:r>
                        <a:rPr lang="en-US" sz="1800" kern="1200" dirty="0" smtClean="0">
                          <a:solidFill>
                            <a:schemeClr val="tx1"/>
                          </a:solidFill>
                          <a:latin typeface="+mn-lt"/>
                          <a:ea typeface="+mn-ea"/>
                          <a:cs typeface="+mn-cs"/>
                        </a:rPr>
                        <a:t>','</a:t>
                      </a:r>
                      <a:r>
                        <a:rPr lang="zh-CN" altLang="en-US" sz="1800" kern="1200" dirty="0" smtClean="0">
                          <a:solidFill>
                            <a:schemeClr val="tx1"/>
                          </a:solidFill>
                          <a:latin typeface="+mn-lt"/>
                          <a:ea typeface="+mn-ea"/>
                          <a:cs typeface="+mn-cs"/>
                        </a:rPr>
                        <a:t>技能拓展</a:t>
                      </a:r>
                      <a:r>
                        <a:rPr lang="en-US" sz="1800" kern="1200" dirty="0" smtClean="0">
                          <a:solidFill>
                            <a:schemeClr val="tx1"/>
                          </a:solidFill>
                          <a:latin typeface="+mn-lt"/>
                          <a:ea typeface="+mn-ea"/>
                          <a:cs typeface="+mn-cs"/>
                        </a:rPr>
                        <a:t>',2,'</a:t>
                      </a:r>
                      <a:r>
                        <a:rPr lang="zh-CN" altLang="en-US" sz="1800" kern="1200" dirty="0" smtClean="0">
                          <a:solidFill>
                            <a:schemeClr val="tx1"/>
                          </a:solidFill>
                          <a:latin typeface="+mn-lt"/>
                          <a:ea typeface="+mn-ea"/>
                          <a:cs typeface="+mn-cs"/>
                        </a:rPr>
                        <a:t>第四学期</a:t>
                      </a:r>
                      <a:r>
                        <a:rPr lang="en-US" sz="1800" kern="1200" dirty="0" smtClean="0">
                          <a:solidFill>
                            <a:schemeClr val="tx1"/>
                          </a:solidFill>
                          <a:latin typeface="+mn-lt"/>
                          <a:ea typeface="+mn-ea"/>
                          <a:cs typeface="+mn-cs"/>
                        </a:rPr>
                        <a:t>')</a:t>
                      </a:r>
                      <a:endParaRPr lang="zh-CN" altLang="en-US" sz="1800" kern="1200" dirty="0" smtClean="0">
                        <a:solidFill>
                          <a:schemeClr val="tx1"/>
                        </a:solidFill>
                        <a:latin typeface="+mn-lt"/>
                        <a:ea typeface="+mn-ea"/>
                        <a:cs typeface="+mn-cs"/>
                      </a:endParaRPr>
                    </a:p>
                    <a:p>
                      <a:r>
                        <a:rPr lang="en-US" sz="1800" kern="1200" dirty="0" smtClean="0">
                          <a:solidFill>
                            <a:schemeClr val="tx1"/>
                          </a:solidFill>
                          <a:latin typeface="+mn-lt"/>
                          <a:ea typeface="+mn-ea"/>
                          <a:cs typeface="+mn-cs"/>
                        </a:rPr>
                        <a:t> </a:t>
                      </a:r>
                      <a:endParaRPr lang="zh-CN" altLang="en-US" sz="1800" kern="1200" dirty="0" smtClean="0">
                        <a:solidFill>
                          <a:schemeClr val="tx1"/>
                        </a:solidFill>
                        <a:latin typeface="+mn-lt"/>
                        <a:ea typeface="+mn-ea"/>
                        <a:cs typeface="+mn-cs"/>
                      </a:endParaRPr>
                    </a:p>
                    <a:p>
                      <a:r>
                        <a:rPr lang="en-US" sz="1800" kern="1200" dirty="0" smtClean="0">
                          <a:solidFill>
                            <a:schemeClr val="tx1"/>
                          </a:solidFill>
                          <a:latin typeface="+mn-lt"/>
                          <a:ea typeface="+mn-ea"/>
                          <a:cs typeface="+mn-cs"/>
                        </a:rPr>
                        <a:t>INSERT INTO </a:t>
                      </a:r>
                      <a:r>
                        <a:rPr lang="zh-CN" altLang="en-US" sz="1800" kern="1200" dirty="0" smtClean="0">
                          <a:solidFill>
                            <a:schemeClr val="tx1"/>
                          </a:solidFill>
                          <a:latin typeface="+mn-lt"/>
                          <a:ea typeface="+mn-ea"/>
                          <a:cs typeface="+mn-cs"/>
                        </a:rPr>
                        <a:t>课程</a:t>
                      </a:r>
                      <a:r>
                        <a:rPr lang="en-US" sz="1800" kern="1200" dirty="0" smtClean="0">
                          <a:solidFill>
                            <a:schemeClr val="tx1"/>
                          </a:solidFill>
                          <a:latin typeface="+mn-lt"/>
                          <a:ea typeface="+mn-ea"/>
                          <a:cs typeface="+mn-cs"/>
                        </a:rPr>
                        <a:t>(</a:t>
                      </a:r>
                      <a:r>
                        <a:rPr lang="zh-CN" altLang="en-US" sz="1800" kern="1200" dirty="0" smtClean="0">
                          <a:solidFill>
                            <a:schemeClr val="tx1"/>
                          </a:solidFill>
                          <a:latin typeface="+mn-lt"/>
                          <a:ea typeface="+mn-ea"/>
                          <a:cs typeface="+mn-cs"/>
                        </a:rPr>
                        <a:t>课程编号</a:t>
                      </a:r>
                      <a:r>
                        <a:rPr lang="en-US" sz="1800" kern="1200" dirty="0" smtClean="0">
                          <a:solidFill>
                            <a:schemeClr val="tx1"/>
                          </a:solidFill>
                          <a:latin typeface="+mn-lt"/>
                          <a:ea typeface="+mn-ea"/>
                          <a:cs typeface="+mn-cs"/>
                        </a:rPr>
                        <a:t>,</a:t>
                      </a:r>
                      <a:r>
                        <a:rPr lang="zh-CN" altLang="en-US" sz="1800" kern="1200" dirty="0" smtClean="0">
                          <a:solidFill>
                            <a:schemeClr val="tx1"/>
                          </a:solidFill>
                          <a:latin typeface="+mn-lt"/>
                          <a:ea typeface="+mn-ea"/>
                          <a:cs typeface="+mn-cs"/>
                        </a:rPr>
                        <a:t>课程分类</a:t>
                      </a:r>
                      <a:r>
                        <a:rPr lang="en-US" sz="1800" kern="1200" dirty="0" smtClean="0">
                          <a:solidFill>
                            <a:schemeClr val="tx1"/>
                          </a:solidFill>
                          <a:latin typeface="+mn-lt"/>
                          <a:ea typeface="+mn-ea"/>
                          <a:cs typeface="+mn-cs"/>
                        </a:rPr>
                        <a:t>,</a:t>
                      </a:r>
                      <a:r>
                        <a:rPr lang="zh-CN" altLang="en-US" sz="1800" kern="1200" dirty="0" smtClean="0">
                          <a:solidFill>
                            <a:schemeClr val="tx1"/>
                          </a:solidFill>
                          <a:latin typeface="+mn-lt"/>
                          <a:ea typeface="+mn-ea"/>
                          <a:cs typeface="+mn-cs"/>
                        </a:rPr>
                        <a:t>课程名称</a:t>
                      </a:r>
                      <a:r>
                        <a:rPr lang="en-US" sz="1800" kern="1200" dirty="0" smtClean="0">
                          <a:solidFill>
                            <a:schemeClr val="tx1"/>
                          </a:solidFill>
                          <a:latin typeface="+mn-lt"/>
                          <a:ea typeface="+mn-ea"/>
                          <a:cs typeface="+mn-cs"/>
                        </a:rPr>
                        <a:t>,</a:t>
                      </a:r>
                      <a:r>
                        <a:rPr lang="zh-CN" altLang="en-US" sz="1800" kern="1200" dirty="0" smtClean="0">
                          <a:solidFill>
                            <a:schemeClr val="tx1"/>
                          </a:solidFill>
                          <a:latin typeface="+mn-lt"/>
                          <a:ea typeface="+mn-ea"/>
                          <a:cs typeface="+mn-cs"/>
                        </a:rPr>
                        <a:t>学分</a:t>
                      </a:r>
                      <a:r>
                        <a:rPr lang="en-US" sz="1800" kern="1200" dirty="0" smtClean="0">
                          <a:solidFill>
                            <a:schemeClr val="tx1"/>
                          </a:solidFill>
                          <a:latin typeface="+mn-lt"/>
                          <a:ea typeface="+mn-ea"/>
                          <a:cs typeface="+mn-cs"/>
                        </a:rPr>
                        <a:t>,</a:t>
                      </a:r>
                      <a:r>
                        <a:rPr lang="zh-CN" altLang="en-US" sz="1800" kern="1200" dirty="0" smtClean="0">
                          <a:solidFill>
                            <a:schemeClr val="tx1"/>
                          </a:solidFill>
                          <a:latin typeface="+mn-lt"/>
                          <a:ea typeface="+mn-ea"/>
                          <a:cs typeface="+mn-cs"/>
                        </a:rPr>
                        <a:t>开课学期</a:t>
                      </a:r>
                      <a:r>
                        <a:rPr lang="en-US" sz="1800" kern="1200" dirty="0" smtClean="0">
                          <a:solidFill>
                            <a:schemeClr val="tx1"/>
                          </a:solidFill>
                          <a:latin typeface="+mn-lt"/>
                          <a:ea typeface="+mn-ea"/>
                          <a:cs typeface="+mn-cs"/>
                        </a:rPr>
                        <a:t>,</a:t>
                      </a:r>
                      <a:r>
                        <a:rPr lang="zh-CN" altLang="en-US" sz="1800" kern="1200" dirty="0" smtClean="0">
                          <a:solidFill>
                            <a:schemeClr val="tx1"/>
                          </a:solidFill>
                          <a:latin typeface="+mn-lt"/>
                          <a:ea typeface="+mn-ea"/>
                          <a:cs typeface="+mn-cs"/>
                        </a:rPr>
                        <a:t>课程性质</a:t>
                      </a:r>
                      <a:r>
                        <a:rPr lang="en-US" sz="1800" kern="1200" dirty="0" smtClean="0">
                          <a:solidFill>
                            <a:schemeClr val="tx1"/>
                          </a:solidFill>
                          <a:latin typeface="+mn-lt"/>
                          <a:ea typeface="+mn-ea"/>
                          <a:cs typeface="+mn-cs"/>
                        </a:rPr>
                        <a:t>) </a:t>
                      </a:r>
                      <a:endParaRPr lang="zh-CN" altLang="en-US" sz="1800" kern="1200" dirty="0" smtClean="0">
                        <a:solidFill>
                          <a:schemeClr val="tx1"/>
                        </a:solidFill>
                        <a:latin typeface="+mn-lt"/>
                        <a:ea typeface="+mn-ea"/>
                        <a:cs typeface="+mn-cs"/>
                      </a:endParaRPr>
                    </a:p>
                    <a:p>
                      <a:r>
                        <a:rPr lang="en-US" sz="1800" kern="1200" dirty="0" smtClean="0">
                          <a:solidFill>
                            <a:schemeClr val="tx1"/>
                          </a:solidFill>
                          <a:latin typeface="+mn-lt"/>
                          <a:ea typeface="+mn-ea"/>
                          <a:cs typeface="+mn-cs"/>
                        </a:rPr>
                        <a:t>VALUES(6,'</a:t>
                      </a:r>
                      <a:r>
                        <a:rPr lang="zh-CN" altLang="en-US" sz="1800" kern="1200" dirty="0" smtClean="0">
                          <a:solidFill>
                            <a:schemeClr val="tx1"/>
                          </a:solidFill>
                          <a:latin typeface="+mn-lt"/>
                          <a:ea typeface="+mn-ea"/>
                          <a:cs typeface="+mn-cs"/>
                        </a:rPr>
                        <a:t>专业拓展</a:t>
                      </a:r>
                      <a:r>
                        <a:rPr lang="en-US" sz="1800" kern="1200" dirty="0" smtClean="0">
                          <a:solidFill>
                            <a:schemeClr val="tx1"/>
                          </a:solidFill>
                          <a:latin typeface="+mn-lt"/>
                          <a:ea typeface="+mn-ea"/>
                          <a:cs typeface="+mn-cs"/>
                        </a:rPr>
                        <a:t>','</a:t>
                      </a:r>
                      <a:r>
                        <a:rPr lang="zh-CN" altLang="en-US" sz="1800" kern="1200" dirty="0" smtClean="0">
                          <a:solidFill>
                            <a:schemeClr val="tx1"/>
                          </a:solidFill>
                          <a:latin typeface="+mn-lt"/>
                          <a:ea typeface="+mn-ea"/>
                          <a:cs typeface="+mn-cs"/>
                        </a:rPr>
                        <a:t>网页设计</a:t>
                      </a:r>
                      <a:r>
                        <a:rPr lang="en-US" sz="1800" kern="1200" dirty="0" smtClean="0">
                          <a:solidFill>
                            <a:schemeClr val="tx1"/>
                          </a:solidFill>
                          <a:latin typeface="+mn-lt"/>
                          <a:ea typeface="+mn-ea"/>
                          <a:cs typeface="+mn-cs"/>
                        </a:rPr>
                        <a:t>',4,'</a:t>
                      </a:r>
                      <a:r>
                        <a:rPr lang="zh-CN" altLang="en-US" sz="1800" kern="1200" dirty="0" smtClean="0">
                          <a:solidFill>
                            <a:schemeClr val="tx1"/>
                          </a:solidFill>
                          <a:latin typeface="+mn-lt"/>
                          <a:ea typeface="+mn-ea"/>
                          <a:cs typeface="+mn-cs"/>
                        </a:rPr>
                        <a:t>第五学期</a:t>
                      </a:r>
                      <a:r>
                        <a:rPr lang="en-US" sz="1800" kern="1200" dirty="0" smtClean="0">
                          <a:solidFill>
                            <a:schemeClr val="tx1"/>
                          </a:solidFill>
                          <a:latin typeface="+mn-lt"/>
                          <a:ea typeface="+mn-ea"/>
                          <a:cs typeface="+mn-cs"/>
                        </a:rPr>
                        <a:t>','</a:t>
                      </a:r>
                      <a:r>
                        <a:rPr lang="zh-CN" altLang="en-US" sz="1800" kern="1200" dirty="0" smtClean="0">
                          <a:solidFill>
                            <a:schemeClr val="tx1"/>
                          </a:solidFill>
                          <a:latin typeface="+mn-lt"/>
                          <a:ea typeface="+mn-ea"/>
                          <a:cs typeface="+mn-cs"/>
                        </a:rPr>
                        <a:t>专业必修课</a:t>
                      </a:r>
                      <a:r>
                        <a:rPr lang="en-US" sz="1800" kern="1200" dirty="0" smtClean="0">
                          <a:solidFill>
                            <a:schemeClr val="tx1"/>
                          </a:solidFill>
                          <a:latin typeface="+mn-lt"/>
                          <a:ea typeface="+mn-ea"/>
                          <a:cs typeface="+mn-cs"/>
                        </a:rPr>
                        <a:t>')</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矩形 4"/>
          <p:cNvSpPr/>
          <p:nvPr/>
        </p:nvSpPr>
        <p:spPr>
          <a:xfrm>
            <a:off x="785786" y="6215082"/>
            <a:ext cx="3770584" cy="369332"/>
          </a:xfrm>
          <a:prstGeom prst="rect">
            <a:avLst/>
          </a:prstGeom>
        </p:spPr>
        <p:txBody>
          <a:bodyPr wrap="none">
            <a:spAutoFit/>
          </a:bodyPr>
          <a:lstStyle/>
          <a:p>
            <a:r>
              <a:rPr lang="en-US" dirty="0" smtClean="0"/>
              <a:t>4</a:t>
            </a:r>
            <a:r>
              <a:rPr lang="zh-CN" altLang="en-US" dirty="0" smtClean="0"/>
              <a:t>．单击工具栏上的</a:t>
            </a:r>
            <a:r>
              <a:rPr lang="en-US" altLang="zh-CN" dirty="0" smtClean="0"/>
              <a:t>【</a:t>
            </a:r>
            <a:r>
              <a:rPr lang="zh-CN" altLang="en-US" dirty="0" smtClean="0"/>
              <a:t>执行</a:t>
            </a:r>
            <a:r>
              <a:rPr lang="en-US" altLang="zh-CN" dirty="0" smtClean="0"/>
              <a:t>】</a:t>
            </a:r>
            <a:r>
              <a:rPr lang="zh-CN" altLang="en-US" dirty="0" smtClean="0"/>
              <a:t>按钮。</a:t>
            </a: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en-US" dirty="0" smtClean="0"/>
              <a:t>使用</a:t>
            </a:r>
            <a:r>
              <a:rPr lang="en-US" dirty="0" smtClean="0"/>
              <a:t>INSERT INTO…VALUES</a:t>
            </a:r>
            <a:r>
              <a:rPr lang="zh-CN" altLang="en-US" dirty="0" smtClean="0"/>
              <a:t>命令存储数据</a:t>
            </a:r>
            <a:endParaRPr lang="en-US" altLang="zh-CN" dirty="0" smtClean="0"/>
          </a:p>
          <a:p>
            <a:r>
              <a:rPr lang="zh-CN" altLang="en-US" dirty="0" smtClean="0"/>
              <a:t>使用</a:t>
            </a:r>
            <a:r>
              <a:rPr lang="en-US" dirty="0" smtClean="0"/>
              <a:t>INSERT INTO…SELECT</a:t>
            </a:r>
            <a:r>
              <a:rPr lang="zh-CN" altLang="en-US" dirty="0" smtClean="0"/>
              <a:t>命令把已经存在的表中的数据，存储到另外一个表中</a:t>
            </a:r>
            <a:endParaRPr lang="en-US" altLang="zh-CN" dirty="0" smtClean="0"/>
          </a:p>
          <a:p>
            <a:r>
              <a:rPr lang="zh-CN" altLang="en-US" dirty="0" smtClean="0"/>
              <a:t>使用</a:t>
            </a:r>
            <a:r>
              <a:rPr lang="en-US" dirty="0" smtClean="0"/>
              <a:t>SELECT…INTO…</a:t>
            </a:r>
            <a:r>
              <a:rPr lang="zh-CN" altLang="en-US" dirty="0" smtClean="0"/>
              <a:t>命令存储数据</a:t>
            </a:r>
          </a:p>
        </p:txBody>
      </p:sp>
      <p:sp>
        <p:nvSpPr>
          <p:cNvPr id="2" name="标题 1"/>
          <p:cNvSpPr>
            <a:spLocks noGrp="1"/>
          </p:cNvSpPr>
          <p:nvPr>
            <p:ph type="title"/>
          </p:nvPr>
        </p:nvSpPr>
        <p:spPr/>
        <p:txBody>
          <a:bodyPr>
            <a:normAutofit/>
          </a:bodyPr>
          <a:lstStyle/>
          <a:p>
            <a:r>
              <a:rPr lang="en-US" altLang="zh-CN" b="1" dirty="0" smtClean="0"/>
              <a:t>4.1.4 </a:t>
            </a:r>
            <a:r>
              <a:rPr lang="zh-CN" altLang="zh-CN" b="1" dirty="0" smtClean="0"/>
              <a:t>知识总结</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extLst>
              <p:ext uri="{D42A27DB-BD31-4B8C-83A1-F6EECF244321}">
                <p14:modId xmlns:p14="http://schemas.microsoft.com/office/powerpoint/2010/main" val="1591431068"/>
              </p:ext>
            </p:extLst>
          </p:nvPr>
        </p:nvGraphicFramePr>
        <p:xfrm>
          <a:off x="323528" y="1700808"/>
          <a:ext cx="5342890" cy="792088"/>
        </p:xfrm>
        <a:graphic>
          <a:graphicData uri="http://schemas.openxmlformats.org/drawingml/2006/table">
            <a:tbl>
              <a:tblPr>
                <a:tableStyleId>{5C22544A-7EE6-4342-B048-85BDC9FD1C3A}</a:tableStyleId>
              </a:tblPr>
              <a:tblGrid>
                <a:gridCol w="5342890"/>
              </a:tblGrid>
              <a:tr h="792088">
                <a:tc>
                  <a:txBody>
                    <a:bodyPr/>
                    <a:lstStyle/>
                    <a:p>
                      <a:pPr indent="269875" algn="just">
                        <a:lnSpc>
                          <a:spcPts val="1560"/>
                        </a:lnSpc>
                        <a:spcAft>
                          <a:spcPts val="0"/>
                        </a:spcAft>
                      </a:pPr>
                      <a:endParaRPr lang="en-US" sz="1800" kern="100" dirty="0" smtClean="0">
                        <a:effectLst/>
                      </a:endParaRPr>
                    </a:p>
                    <a:p>
                      <a:pPr indent="269875" algn="just">
                        <a:lnSpc>
                          <a:spcPts val="1560"/>
                        </a:lnSpc>
                        <a:spcAft>
                          <a:spcPts val="0"/>
                        </a:spcAft>
                      </a:pPr>
                      <a:r>
                        <a:rPr lang="en-US" sz="1800" kern="100" dirty="0" smtClean="0">
                          <a:effectLst/>
                        </a:rPr>
                        <a:t>INSERT  </a:t>
                      </a:r>
                      <a:r>
                        <a:rPr lang="en-US" sz="1800" kern="100" dirty="0">
                          <a:effectLst/>
                        </a:rPr>
                        <a:t>INTO </a:t>
                      </a:r>
                      <a:r>
                        <a:rPr lang="zh-CN" sz="1800" kern="100" dirty="0">
                          <a:effectLst/>
                        </a:rPr>
                        <a:t>表名</a:t>
                      </a:r>
                      <a:r>
                        <a:rPr lang="en-US" sz="1800" kern="100" dirty="0">
                          <a:effectLst/>
                        </a:rPr>
                        <a:t> (</a:t>
                      </a:r>
                      <a:r>
                        <a:rPr lang="zh-CN" sz="1800" kern="100" dirty="0">
                          <a:effectLst/>
                        </a:rPr>
                        <a:t>列名的列表</a:t>
                      </a:r>
                      <a:r>
                        <a:rPr lang="en-US" sz="1800" kern="100" dirty="0">
                          <a:effectLst/>
                        </a:rPr>
                        <a:t>) </a:t>
                      </a:r>
                      <a:endParaRPr lang="zh-CN" sz="1800" kern="100" dirty="0">
                        <a:effectLst/>
                      </a:endParaRPr>
                    </a:p>
                    <a:p>
                      <a:pPr indent="269875" algn="just">
                        <a:lnSpc>
                          <a:spcPts val="1560"/>
                        </a:lnSpc>
                        <a:spcAft>
                          <a:spcPts val="0"/>
                        </a:spcAft>
                      </a:pPr>
                      <a:r>
                        <a:rPr lang="en-US" sz="1800" kern="100" dirty="0">
                          <a:effectLst/>
                        </a:rPr>
                        <a:t>VALUES  ( </a:t>
                      </a:r>
                      <a:r>
                        <a:rPr lang="zh-CN" sz="1800" kern="100" dirty="0">
                          <a:effectLst/>
                        </a:rPr>
                        <a:t>表达式的列表</a:t>
                      </a:r>
                      <a:r>
                        <a:rPr lang="en-US" sz="1800" kern="100" dirty="0">
                          <a:effectLst/>
                        </a:rPr>
                        <a:t> )</a:t>
                      </a:r>
                      <a:endParaRPr lang="zh-CN" sz="1800" kern="100" dirty="0">
                        <a:effectLst/>
                        <a:latin typeface="Times New Roman"/>
                        <a:ea typeface="宋体"/>
                      </a:endParaRPr>
                    </a:p>
                  </a:txBody>
                  <a:tcPr marL="68580" marR="68580" marT="0" marB="0"/>
                </a:tc>
              </a:tr>
            </a:tbl>
          </a:graphicData>
        </a:graphic>
      </p:graphicFrame>
      <p:sp>
        <p:nvSpPr>
          <p:cNvPr id="3" name="标题 2"/>
          <p:cNvSpPr>
            <a:spLocks noGrp="1"/>
          </p:cNvSpPr>
          <p:nvPr>
            <p:ph type="title"/>
          </p:nvPr>
        </p:nvSpPr>
        <p:spPr/>
        <p:txBody>
          <a:bodyPr>
            <a:normAutofit fontScale="90000"/>
          </a:bodyPr>
          <a:lstStyle/>
          <a:p>
            <a:pPr algn="l"/>
            <a:r>
              <a:rPr lang="zh-CN" altLang="en-US" dirty="0"/>
              <a:t>使用</a:t>
            </a:r>
            <a:r>
              <a:rPr lang="en-US" altLang="zh-CN" dirty="0"/>
              <a:t>INSERT INTO…VALUES</a:t>
            </a:r>
            <a:r>
              <a:rPr lang="zh-CN" altLang="en-US" dirty="0"/>
              <a:t>命令存储</a:t>
            </a:r>
            <a:r>
              <a:rPr lang="zh-CN" altLang="en-US" dirty="0" smtClean="0"/>
              <a:t>数据</a:t>
            </a:r>
            <a:endParaRPr lang="zh-CN" altLang="en-US" dirty="0"/>
          </a:p>
        </p:txBody>
      </p:sp>
      <p:sp>
        <p:nvSpPr>
          <p:cNvPr id="5" name="Rectangle 1"/>
          <p:cNvSpPr>
            <a:spLocks noChangeArrowheads="1"/>
          </p:cNvSpPr>
          <p:nvPr/>
        </p:nvSpPr>
        <p:spPr bwMode="auto">
          <a:xfrm>
            <a:off x="310373" y="2499070"/>
            <a:ext cx="8136904" cy="4247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参数说明如下：</a:t>
            </a:r>
            <a:endParaRPr kumimoji="0" lang="zh-CN"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表名：用于指定用来存储数据的表的名称。</a:t>
            </a:r>
            <a:endParaRPr kumimoji="0" lang="zh-CN"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列名的列表：要在其中插入数据的表中的一列或多列的列表，多列之间用逗号分隔。参数如果省略，则表示表中的所有列都要插入数据。</a:t>
            </a:r>
            <a:endParaRPr kumimoji="0" lang="zh-CN"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表达式的列表：要插入的数据值的列表。</a:t>
            </a:r>
            <a:endParaRPr kumimoji="0" lang="zh-CN"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注意：</a:t>
            </a:r>
            <a:endParaRPr kumimoji="0" lang="zh-CN"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对于指定了参数“列名的列表”中的每个列，都必须有一个数据值与之相对应，表达式的顺序和指定的列名的顺序要一致；如果没有指定参数“列名的列表”，表达式的顺序与表中列的顺序一致，必须包含表中每列的值。即表达式列表的数量和表达式值的数据类型以及顺序必须与表中或列名的列表中的一致。</a:t>
            </a: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2</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）表中可以为空的字段在“列名的列表”参数中不必指出，那么在表达式中也可以不用输入对应的值。</a:t>
            </a: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3</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）关键字</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INTO</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可以省略。</a:t>
            </a: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4</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）存储的数据不能违反表中已经存在的约束。</a:t>
            </a: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46106499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波形">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波形">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波形">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320</TotalTime>
  <Words>3420</Words>
  <Application>Microsoft Office PowerPoint</Application>
  <PresentationFormat>全屏显示(4:3)</PresentationFormat>
  <Paragraphs>518</Paragraphs>
  <Slides>37</Slides>
  <Notes>0</Notes>
  <HiddenSlides>0</HiddenSlides>
  <MMClips>0</MMClips>
  <ScaleCrop>false</ScaleCrop>
  <HeadingPairs>
    <vt:vector size="4" baseType="variant">
      <vt:variant>
        <vt:lpstr>主题</vt:lpstr>
      </vt:variant>
      <vt:variant>
        <vt:i4>1</vt:i4>
      </vt:variant>
      <vt:variant>
        <vt:lpstr>幻灯片标题</vt:lpstr>
      </vt:variant>
      <vt:variant>
        <vt:i4>37</vt:i4>
      </vt:variant>
    </vt:vector>
  </HeadingPairs>
  <TitlesOfParts>
    <vt:vector size="38" baseType="lpstr">
      <vt:lpstr>波形</vt:lpstr>
      <vt:lpstr>第四单元  管理数据库表中数据</vt:lpstr>
      <vt:lpstr>PowerPoint 演示文稿</vt:lpstr>
      <vt:lpstr>任务4.1 存储数据</vt:lpstr>
      <vt:lpstr>4.1.1 情景描述</vt:lpstr>
      <vt:lpstr>4.1.2问题分析</vt:lpstr>
      <vt:lpstr>4.1.3 解决方案</vt:lpstr>
      <vt:lpstr>PowerPoint 演示文稿</vt:lpstr>
      <vt:lpstr>4.1.4 知识总结</vt:lpstr>
      <vt:lpstr>使用INSERT INTO…VALUES命令存储数据</vt:lpstr>
      <vt:lpstr>PowerPoint 演示文稿</vt:lpstr>
      <vt:lpstr>PowerPoint 演示文稿</vt:lpstr>
      <vt:lpstr>PowerPoint 演示文稿</vt:lpstr>
      <vt:lpstr>PowerPoint 演示文稿</vt:lpstr>
      <vt:lpstr>PowerPoint 演示文稿</vt:lpstr>
      <vt:lpstr>使用INSERT INTO…SELECT命令把已经存在表中数据存储到另外一个表</vt:lpstr>
      <vt:lpstr>PowerPoint 演示文稿</vt:lpstr>
      <vt:lpstr>使用SELECT…INTO…命令存储数据</vt:lpstr>
      <vt:lpstr>PowerPoint 演示文稿</vt:lpstr>
      <vt:lpstr>4.1.5 应用实践</vt:lpstr>
      <vt:lpstr>PowerPoint 演示文稿</vt:lpstr>
      <vt:lpstr>任务4.2 更新数据</vt:lpstr>
      <vt:lpstr>4.2.1 情景描述</vt:lpstr>
      <vt:lpstr>4.2.2问题分析</vt:lpstr>
      <vt:lpstr>4.2.3 解决方案</vt:lpstr>
      <vt:lpstr>4.2.4 知识总结</vt:lpstr>
      <vt:lpstr>PowerPoint 演示文稿</vt:lpstr>
      <vt:lpstr>PowerPoint 演示文稿</vt:lpstr>
      <vt:lpstr>4.2.5 应用实践</vt:lpstr>
      <vt:lpstr>任务4.3删除数据</vt:lpstr>
      <vt:lpstr>4.3.1 情景描述</vt:lpstr>
      <vt:lpstr>4.3.2问题分析</vt:lpstr>
      <vt:lpstr>4.3.3 解决方案</vt:lpstr>
      <vt:lpstr>4.3.4 知识总结</vt:lpstr>
      <vt:lpstr>PowerPoint 演示文稿</vt:lpstr>
      <vt:lpstr>PowerPoint 演示文稿</vt:lpstr>
      <vt:lpstr>4.3.5 应用实践</vt:lpstr>
      <vt:lpstr>本章小结</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分析与设计数据库</dc:title>
  <dc:creator>Administrator</dc:creator>
  <cp:lastModifiedBy>微软用户</cp:lastModifiedBy>
  <cp:revision>84</cp:revision>
  <dcterms:created xsi:type="dcterms:W3CDTF">2015-03-08T15:14:07Z</dcterms:created>
  <dcterms:modified xsi:type="dcterms:W3CDTF">2015-12-15T02:01:30Z</dcterms:modified>
</cp:coreProperties>
</file>