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51" r:id="rId1"/>
  </p:sldMasterIdLst>
  <p:notesMasterIdLst>
    <p:notesMasterId r:id="rId55"/>
  </p:notesMasterIdLst>
  <p:sldIdLst>
    <p:sldId id="2604" r:id="rId2"/>
    <p:sldId id="2676" r:id="rId3"/>
    <p:sldId id="2677" r:id="rId4"/>
    <p:sldId id="2689" r:id="rId5"/>
    <p:sldId id="2696" r:id="rId6"/>
    <p:sldId id="2697" r:id="rId7"/>
    <p:sldId id="2698" r:id="rId8"/>
    <p:sldId id="2699" r:id="rId9"/>
    <p:sldId id="2700" r:id="rId10"/>
    <p:sldId id="2701" r:id="rId11"/>
    <p:sldId id="2702" r:id="rId12"/>
    <p:sldId id="2703" r:id="rId13"/>
    <p:sldId id="2704" r:id="rId14"/>
    <p:sldId id="2705" r:id="rId15"/>
    <p:sldId id="2708" r:id="rId16"/>
    <p:sldId id="2709" r:id="rId17"/>
    <p:sldId id="2710" r:id="rId18"/>
    <p:sldId id="2711" r:id="rId19"/>
    <p:sldId id="2690" r:id="rId20"/>
    <p:sldId id="2712" r:id="rId21"/>
    <p:sldId id="2713" r:id="rId22"/>
    <p:sldId id="2714" r:id="rId23"/>
    <p:sldId id="2715" r:id="rId24"/>
    <p:sldId id="2692" r:id="rId25"/>
    <p:sldId id="2716" r:id="rId26"/>
    <p:sldId id="2717" r:id="rId27"/>
    <p:sldId id="2720" r:id="rId28"/>
    <p:sldId id="2718" r:id="rId29"/>
    <p:sldId id="2719" r:id="rId30"/>
    <p:sldId id="2724" r:id="rId31"/>
    <p:sldId id="2725" r:id="rId32"/>
    <p:sldId id="2726" r:id="rId33"/>
    <p:sldId id="2727" r:id="rId34"/>
    <p:sldId id="2728" r:id="rId35"/>
    <p:sldId id="2729" r:id="rId36"/>
    <p:sldId id="2730" r:id="rId37"/>
    <p:sldId id="2731" r:id="rId38"/>
    <p:sldId id="2732" r:id="rId39"/>
    <p:sldId id="2734" r:id="rId40"/>
    <p:sldId id="2733" r:id="rId41"/>
    <p:sldId id="2735" r:id="rId42"/>
    <p:sldId id="2736" r:id="rId43"/>
    <p:sldId id="2739" r:id="rId44"/>
    <p:sldId id="2737" r:id="rId45"/>
    <p:sldId id="2738" r:id="rId46"/>
    <p:sldId id="2740" r:id="rId47"/>
    <p:sldId id="2722" r:id="rId48"/>
    <p:sldId id="2694" r:id="rId49"/>
    <p:sldId id="2721" r:id="rId50"/>
    <p:sldId id="2741" r:id="rId51"/>
    <p:sldId id="2742" r:id="rId52"/>
    <p:sldId id="2743" r:id="rId53"/>
    <p:sldId id="2744" r:id="rId54"/>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77.png"/><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en-US" altLang="zh-CN"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Visual FoxPro</a:t>
            </a:r>
            <a:r>
              <a:rPr lang="zh-CN" altLang="en-US" sz="3600" b="1" kern="10" dirty="0" smtClean="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程序设计教程</a:t>
            </a:r>
            <a:endPar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4103" name="Rectangle 7"/>
          <p:cNvSpPr>
            <a:spLocks noChangeArrowheads="1"/>
          </p:cNvSpPr>
          <p:nvPr/>
        </p:nvSpPr>
        <p:spPr bwMode="auto">
          <a:xfrm>
            <a:off x="2627784" y="2420938"/>
            <a:ext cx="59828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3600" dirty="0">
                <a:ea typeface="黑体" pitchFamily="49" charset="-122"/>
              </a:rPr>
              <a:t> </a:t>
            </a:r>
            <a:r>
              <a:rPr lang="en-US" altLang="zh-CN" sz="3600" dirty="0">
                <a:ea typeface="黑体" pitchFamily="49" charset="-122"/>
              </a:rPr>
              <a:t>—</a:t>
            </a:r>
            <a:r>
              <a:rPr lang="en-US" altLang="zh-CN" sz="3600" dirty="0" smtClean="0">
                <a:ea typeface="黑体" pitchFamily="49" charset="-122"/>
              </a:rPr>
              <a:t>Win7+Visual FoxPro 6.0</a:t>
            </a:r>
            <a:endParaRPr lang="zh-CN" altLang="en-US" sz="3600" dirty="0">
              <a:solidFill>
                <a:schemeClr val="accent1"/>
              </a:solidFill>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4"/>
          <a:stretch>
            <a:fillRect/>
          </a:stretch>
        </p:blipFill>
        <p:spPr>
          <a:xfrm>
            <a:off x="-1260648" y="2924944"/>
            <a:ext cx="609600" cy="609600"/>
          </a:xfrm>
          <a:prstGeom prst="rect">
            <a:avLst/>
          </a:prstGeom>
        </p:spPr>
      </p:pic>
      <p:sp>
        <p:nvSpPr>
          <p:cNvPr id="11" name="十字星 17"/>
          <p:cNvSpPr>
            <a:spLocks noChangeArrowheads="1"/>
          </p:cNvSpPr>
          <p:nvPr/>
        </p:nvSpPr>
        <p:spPr bwMode="auto">
          <a:xfrm>
            <a:off x="1049544" y="1881188"/>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pic>
        <p:nvPicPr>
          <p:cNvPr id="13" name="Picture 2" descr="c:\users\ADMINI~1\appdata\roaming\360se6\USERDA~1\Temp\120017~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 y="2744102"/>
            <a:ext cx="2141964" cy="30237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istrator\appdata\roaming\360se6\User Data\temp\51702720f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776" y="3180282"/>
            <a:ext cx="2144016" cy="3024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c:\users\administrator\appdata\roaming\360se6\User Data\temp\51702719f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154" y="3616724"/>
            <a:ext cx="2137968" cy="30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mph" presetSubtype="2" repeatCount="indefinite" fill="hold" grpId="1" nodeType="withEffect">
                                  <p:stCondLst>
                                    <p:cond delay="0"/>
                                  </p:stCondLst>
                                  <p:childTnLst>
                                    <p:animClr clrSpc="rgb" dir="cw">
                                      <p:cBhvr>
                                        <p:cTn id="46" dur="2000" fill="hold"/>
                                        <p:tgtEl>
                                          <p:spTgt spid="11"/>
                                        </p:tgtEl>
                                        <p:attrNameLst>
                                          <p:attrName>fillcolor</p:attrName>
                                        </p:attrNameLst>
                                      </p:cBhvr>
                                      <p:to>
                                        <a:schemeClr val="accent2"/>
                                      </p:to>
                                    </p:animClr>
                                    <p:set>
                                      <p:cBhvr>
                                        <p:cTn id="47" dur="2000" fill="hold"/>
                                        <p:tgtEl>
                                          <p:spTgt spid="11"/>
                                        </p:tgtEl>
                                        <p:attrNameLst>
                                          <p:attrName>fill.type</p:attrName>
                                        </p:attrNameLst>
                                      </p:cBhvr>
                                      <p:to>
                                        <p:strVal val="solid"/>
                                      </p:to>
                                    </p:set>
                                    <p:set>
                                      <p:cBhvr>
                                        <p:cTn id="48" dur="2000" fill="hold"/>
                                        <p:tgtEl>
                                          <p:spTgt spid="11"/>
                                        </p:tgtEl>
                                        <p:attrNameLst>
                                          <p:attrName>fill.on</p:attrName>
                                        </p:attrNameLst>
                                      </p:cBhvr>
                                      <p:to>
                                        <p:strVal val="true"/>
                                      </p:to>
                                    </p:set>
                                  </p:childTnLst>
                                </p:cTn>
                              </p:par>
                              <p:par>
                                <p:cTn id="49" presetID="26" presetClass="path" presetSubtype="0" repeatCount="indefinite" accel="50000" decel="50000" fill="hold" grpId="3" nodeType="withEffect">
                                  <p:stCondLst>
                                    <p:cond delay="0"/>
                                  </p:stCondLst>
                                  <p:childTnLst>
                                    <p:animMotion origin="layout" path="M 0.20503 0.15148 C 0.20503 0.07447 0.17604 0.01179 0.14062 0.01179 C 0.09895 0.01179 0.08368 0.0814 0.07777 0.12326 L 0.07118 0.17946 C 0.06493 0.22132 0.04878 0.29093 0.00191 0.29093 C -0.0283 0.29093 -0.06268 0.22826 -0.06268 0.15148 C -0.06268 0.07447 -0.0283 0.01179 0.00191 0.01179 C 0.04878 0.01179 0.06493 0.0814 0.07118 0.12326 L 0.07777 0.17946 C 0.08368 0.22132 0.09895 0.29093 0.14062 0.29093 C 0.17604 0.29093 0.20503 0.22826 0.20503 0.15148 Z " pathEditMode="relative" rAng="0" ptsTypes="ffFffffFfff">
                                      <p:cBhvr>
                                        <p:cTn id="50" dur="2000" fill="hold"/>
                                        <p:tgtEl>
                                          <p:spTgt spid="11"/>
                                        </p:tgtEl>
                                        <p:attrNameLst>
                                          <p:attrName>ppt_x,ppt_y</p:attrName>
                                        </p:attrNameLst>
                                      </p:cBhvr>
                                      <p:rCtr x="-13385" y="-23"/>
                                    </p:animMotion>
                                  </p:childTnLst>
                                </p:cTn>
                              </p:par>
                              <p:par>
                                <p:cTn id="51" presetID="6" presetClass="emph" presetSubtype="0" repeatCount="indefinite" fill="hold" grpId="2" nodeType="withEffect">
                                  <p:stCondLst>
                                    <p:cond delay="0"/>
                                  </p:stCondLst>
                                  <p:childTnLst>
                                    <p:animScale>
                                      <p:cBhvr>
                                        <p:cTn id="52" dur="2000" fill="hold"/>
                                        <p:tgtEl>
                                          <p:spTgt spid="11"/>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1" grpId="0" bldLvl="0" animBg="1" autoUpdateAnimBg="0"/>
      <p:bldP spid="11" grpId="1" bldLvl="0" animBg="1" autoUpdateAnimBg="0"/>
      <p:bldP spid="11" grpId="2" bldLvl="0" animBg="1" autoUpdateAnimBg="0"/>
      <p:bldP spid="11" grpId="3"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495220"/>
            <a:ext cx="8997950" cy="1025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文本框</a:t>
            </a:r>
            <a:r>
              <a:rPr lang="zh-CN" altLang="en-US" sz="2100" dirty="0">
                <a:latin typeface="Arial" pitchFamily="34" charset="0"/>
                <a:ea typeface="黑体" pitchFamily="49" charset="-122"/>
              </a:rPr>
              <a:t>控件是一个基本控件，它既能显示信息又能接收用户输入的信息。利用文本框用户可以向表中的字段（备注型字段除外）或内存变量输入各种类型的数据或编辑数据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92046"/>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9.1.3  </a:t>
            </a:r>
            <a:r>
              <a:rPr lang="zh-CN" altLang="en-US" sz="2200" dirty="0">
                <a:ea typeface="黑体" pitchFamily="49" charset="-122"/>
              </a:rPr>
              <a:t>文本框控件（</a:t>
            </a:r>
            <a:r>
              <a:rPr lang="en-US" altLang="zh-CN" sz="2200" dirty="0">
                <a:ea typeface="黑体" pitchFamily="49" charset="-122"/>
              </a:rPr>
              <a:t>TEXTBOX</a:t>
            </a:r>
            <a:r>
              <a:rPr lang="zh-CN" altLang="en-US" sz="2200" dirty="0">
                <a:ea typeface="黑体" pitchFamily="49" charset="-122"/>
              </a:rPr>
              <a:t>）</a:t>
            </a:r>
          </a:p>
        </p:txBody>
      </p:sp>
      <p:sp>
        <p:nvSpPr>
          <p:cNvPr id="4" name="Rectangle 3"/>
          <p:cNvSpPr>
            <a:spLocks noChangeArrowheads="1"/>
          </p:cNvSpPr>
          <p:nvPr/>
        </p:nvSpPr>
        <p:spPr bwMode="auto">
          <a:xfrm>
            <a:off x="74613" y="2132856"/>
            <a:ext cx="3561283" cy="419259"/>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．文本框的属性</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1349488"/>
            <a:ext cx="5173360" cy="5311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4"/>
          <p:cNvSpPr>
            <a:spLocks noChangeArrowheads="1"/>
          </p:cNvSpPr>
          <p:nvPr/>
        </p:nvSpPr>
        <p:spPr bwMode="auto">
          <a:xfrm>
            <a:off x="74613" y="2759324"/>
            <a:ext cx="3561283" cy="13897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文本框</a:t>
            </a:r>
            <a:r>
              <a:rPr lang="zh-CN" altLang="en-US" sz="2100" dirty="0">
                <a:latin typeface="Arial" pitchFamily="34" charset="0"/>
                <a:ea typeface="黑体" pitchFamily="49" charset="-122"/>
              </a:rPr>
              <a:t>控件与其他控件有共同属性外，如</a:t>
            </a:r>
            <a:r>
              <a:rPr lang="en-US" altLang="zh-CN" sz="2100" dirty="0">
                <a:latin typeface="Arial" pitchFamily="34" charset="0"/>
                <a:ea typeface="黑体" pitchFamily="49" charset="-122"/>
              </a:rPr>
              <a:t>Top</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Left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Height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Width</a:t>
            </a:r>
            <a:r>
              <a:rPr lang="zh-CN" altLang="en-US" sz="2100" dirty="0">
                <a:latin typeface="Arial" pitchFamily="34" charset="0"/>
                <a:ea typeface="黑体" pitchFamily="49" charset="-122"/>
              </a:rPr>
              <a:t>等，还有其特殊的属性</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表</a:t>
            </a:r>
            <a:r>
              <a:rPr lang="en-US" altLang="zh-CN" sz="2100" dirty="0">
                <a:latin typeface="Arial" pitchFamily="34" charset="0"/>
                <a:ea typeface="黑体" pitchFamily="49" charset="-122"/>
              </a:rPr>
              <a:t>9-5</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165799" y="4293096"/>
            <a:ext cx="3188742" cy="369332"/>
          </a:xfrm>
          <a:prstGeom prst="rect">
            <a:avLst/>
          </a:prstGeom>
        </p:spPr>
        <p:txBody>
          <a:bodyPr wrap="square">
            <a:spAutoFit/>
          </a:bodyPr>
          <a:lstStyle/>
          <a:p>
            <a:pPr lvl="0"/>
            <a:r>
              <a:rPr lang="zh-CN" altLang="en-US" dirty="0" smtClean="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9-5  </a:t>
            </a:r>
            <a:r>
              <a:rPr lang="zh-CN" altLang="en-US" dirty="0">
                <a:solidFill>
                  <a:srgbClr val="FFFFFF"/>
                </a:solidFill>
                <a:latin typeface="Arial" pitchFamily="34" charset="0"/>
                <a:ea typeface="黑体" pitchFamily="49" charset="-122"/>
              </a:rPr>
              <a:t>文本框控件的常用属性</a:t>
            </a:r>
          </a:p>
        </p:txBody>
      </p:sp>
    </p:spTree>
    <p:extLst>
      <p:ext uri="{BB962C8B-B14F-4D97-AF65-F5344CB8AC3E}">
        <p14:creationId xmlns:p14="http://schemas.microsoft.com/office/powerpoint/2010/main" val="1385121067"/>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3883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：如果将控件的</a:t>
            </a:r>
            <a:r>
              <a:rPr lang="en-US" altLang="zh-CN" sz="2100" dirty="0" err="1">
                <a:latin typeface="Arial" pitchFamily="34" charset="0"/>
                <a:ea typeface="黑体" pitchFamily="49" charset="-122"/>
              </a:rPr>
              <a:t>ControlSource</a:t>
            </a:r>
            <a:r>
              <a:rPr lang="zh-CN" altLang="en-US" sz="2100" dirty="0">
                <a:latin typeface="Arial" pitchFamily="34" charset="0"/>
                <a:ea typeface="黑体" pitchFamily="49" charset="-122"/>
              </a:rPr>
              <a:t>属性设置为表的字段或内存变量，则该字段或内存变量的值在文本框中显示，用户对这个值的改变将写回到表中的字段或变量。移动记录指针将影响文本框的</a:t>
            </a:r>
            <a:r>
              <a:rPr lang="en-US" altLang="zh-CN" sz="2100" dirty="0">
                <a:latin typeface="Arial" pitchFamily="34" charset="0"/>
                <a:ea typeface="黑体" pitchFamily="49" charset="-122"/>
              </a:rPr>
              <a:t>Value</a:t>
            </a:r>
            <a:r>
              <a:rPr lang="zh-CN" altLang="en-US" sz="2100" dirty="0">
                <a:latin typeface="Arial" pitchFamily="34" charset="0"/>
                <a:ea typeface="黑体" pitchFamily="49" charset="-122"/>
              </a:rPr>
              <a:t>属性的</a:t>
            </a:r>
            <a:r>
              <a:rPr lang="zh-CN" altLang="en-US" sz="2100" dirty="0" smtClean="0">
                <a:latin typeface="Arial" pitchFamily="34" charset="0"/>
                <a:ea typeface="黑体" pitchFamily="49" charset="-122"/>
              </a:rPr>
              <a:t>值。</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文本框</a:t>
            </a:r>
            <a:r>
              <a:rPr lang="zh-CN" altLang="en-US" sz="2100" dirty="0">
                <a:latin typeface="Arial" pitchFamily="34" charset="0"/>
                <a:ea typeface="黑体" pitchFamily="49" charset="-122"/>
              </a:rPr>
              <a:t>控件属性的使用，其要点如下：</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Value</a:t>
            </a:r>
            <a:r>
              <a:rPr lang="zh-CN" altLang="en-US" sz="2100" dirty="0">
                <a:latin typeface="Arial" pitchFamily="34" charset="0"/>
                <a:ea typeface="黑体" pitchFamily="49" charset="-122"/>
              </a:rPr>
              <a:t>属性</a:t>
            </a:r>
          </a:p>
          <a:p>
            <a:r>
              <a:rPr lang="en-US" altLang="zh-CN" sz="2100" dirty="0" smtClean="0">
                <a:latin typeface="Arial" pitchFamily="34" charset="0"/>
                <a:ea typeface="黑体" pitchFamily="49" charset="-122"/>
              </a:rPr>
              <a:t>　　Value</a:t>
            </a:r>
            <a:r>
              <a:rPr lang="zh-CN" altLang="en-US" sz="2100" dirty="0">
                <a:latin typeface="Arial" pitchFamily="34" charset="0"/>
                <a:ea typeface="黑体" pitchFamily="49" charset="-122"/>
              </a:rPr>
              <a:t>属性用于指定文本框的值，并在文本框显示出来。例如，</a:t>
            </a:r>
            <a:r>
              <a:rPr lang="en-US" altLang="zh-CN" sz="2100" dirty="0">
                <a:latin typeface="Arial" pitchFamily="34" charset="0"/>
                <a:ea typeface="黑体" pitchFamily="49" charset="-122"/>
              </a:rPr>
              <a:t>ThisForm.Text1.Value="</a:t>
            </a:r>
            <a:r>
              <a:rPr lang="zh-CN" altLang="en-US" sz="2100" dirty="0">
                <a:latin typeface="Arial" pitchFamily="34" charset="0"/>
                <a:ea typeface="黑体" pitchFamily="49" charset="-122"/>
              </a:rPr>
              <a:t>计算机工程</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a:t>
            </a:r>
            <a:r>
              <a:rPr lang="en-US" altLang="zh-CN" sz="2100" dirty="0">
                <a:latin typeface="Arial" pitchFamily="34" charset="0"/>
                <a:ea typeface="黑体" pitchFamily="49" charset="-122"/>
              </a:rPr>
              <a:t>Value</a:t>
            </a:r>
            <a:r>
              <a:rPr lang="zh-CN" altLang="en-US" sz="2100" dirty="0">
                <a:latin typeface="Arial" pitchFamily="34" charset="0"/>
                <a:ea typeface="黑体" pitchFamily="49" charset="-122"/>
              </a:rPr>
              <a:t>值可以是字符型、数值型、日期型或逻辑型。要为文本框设置数据类型，用户既可以使用程序代码（命令）进行设置，或在“属性”窗口中设置，也可以在文本框的生成器对话框中设置。</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属性中设置</a:t>
            </a:r>
            <a:r>
              <a:rPr lang="zh-CN" altLang="en-US" sz="2100" dirty="0" smtClean="0">
                <a:latin typeface="Arial" pitchFamily="34" charset="0"/>
                <a:ea typeface="黑体" pitchFamily="49" charset="-122"/>
              </a:rPr>
              <a:t>：选中</a:t>
            </a:r>
            <a:r>
              <a:rPr lang="zh-CN" altLang="en-US" sz="2100" dirty="0">
                <a:latin typeface="Arial" pitchFamily="34" charset="0"/>
                <a:ea typeface="黑体" pitchFamily="49" charset="-122"/>
              </a:rPr>
              <a:t>一文本框，找到属性</a:t>
            </a:r>
            <a:r>
              <a:rPr lang="en-US" altLang="zh-CN" sz="2100" dirty="0">
                <a:latin typeface="Arial" pitchFamily="34" charset="0"/>
                <a:ea typeface="黑体" pitchFamily="49" charset="-122"/>
              </a:rPr>
              <a:t>Value</a:t>
            </a:r>
            <a:r>
              <a:rPr lang="zh-CN" altLang="en-US" sz="2100" dirty="0">
                <a:latin typeface="Arial" pitchFamily="34" charset="0"/>
                <a:ea typeface="黑体" pitchFamily="49" charset="-122"/>
              </a:rPr>
              <a:t>，在属性值编辑框处输入：</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，可将文本框数据类型改变为数值型、日期型和逻辑型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3920715" y="5721225"/>
            <a:ext cx="1864613" cy="369332"/>
          </a:xfrm>
          <a:prstGeom prst="rect">
            <a:avLst/>
          </a:prstGeom>
        </p:spPr>
        <p:txBody>
          <a:bodyPr wrap="non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9-4  </a:t>
            </a:r>
            <a:r>
              <a:rPr lang="zh-CN" altLang="en-US" dirty="0">
                <a:solidFill>
                  <a:srgbClr val="FFFFFF"/>
                </a:solidFill>
                <a:latin typeface="Arial" pitchFamily="34" charset="0"/>
                <a:ea typeface="黑体" pitchFamily="49" charset="-122"/>
              </a:rPr>
              <a:t>快捷菜单 </a:t>
            </a:r>
            <a:endParaRPr lang="zh-CN" altLang="en-US" dirty="0"/>
          </a:p>
        </p:txBody>
      </p:sp>
      <p:sp>
        <p:nvSpPr>
          <p:cNvPr id="5" name="矩形 4"/>
          <p:cNvSpPr/>
          <p:nvPr/>
        </p:nvSpPr>
        <p:spPr>
          <a:xfrm>
            <a:off x="5724128" y="6300028"/>
            <a:ext cx="336612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9-5  “</a:t>
            </a:r>
            <a:r>
              <a:rPr lang="zh-CN" altLang="en-US" dirty="0">
                <a:solidFill>
                  <a:srgbClr val="FFFFFF"/>
                </a:solidFill>
                <a:latin typeface="Arial" pitchFamily="34" charset="0"/>
                <a:ea typeface="黑体" pitchFamily="49" charset="-122"/>
              </a:rPr>
              <a:t>文本框生成器”对话框</a:t>
            </a:r>
            <a:endParaRPr lang="en-US" altLang="zh-CN" dirty="0">
              <a:solidFill>
                <a:srgbClr val="FFFFFF"/>
              </a:solidFill>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2" y="4210265"/>
            <a:ext cx="1057141" cy="144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4210265"/>
            <a:ext cx="2881795" cy="204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a:spLocks noChangeArrowheads="1"/>
          </p:cNvSpPr>
          <p:nvPr/>
        </p:nvSpPr>
        <p:spPr bwMode="auto">
          <a:xfrm>
            <a:off x="74613" y="4210265"/>
            <a:ext cx="3778154" cy="2027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“生成器”对话框中设置：方法是，选中一文本框，单击右键，在弹出如图</a:t>
            </a:r>
            <a:r>
              <a:rPr lang="en-US" altLang="zh-CN" sz="2100" dirty="0">
                <a:latin typeface="Arial" pitchFamily="34" charset="0"/>
                <a:ea typeface="黑体" pitchFamily="49" charset="-122"/>
              </a:rPr>
              <a:t>9-4</a:t>
            </a:r>
            <a:r>
              <a:rPr lang="zh-CN" altLang="en-US" sz="2100" dirty="0">
                <a:latin typeface="Arial" pitchFamily="34" charset="0"/>
                <a:ea typeface="黑体" pitchFamily="49" charset="-122"/>
              </a:rPr>
              <a:t>所示的快捷菜单中选择“生成器”命令，打开如图</a:t>
            </a:r>
            <a:r>
              <a:rPr lang="en-US" altLang="zh-CN" sz="2100" dirty="0">
                <a:latin typeface="Arial" pitchFamily="34" charset="0"/>
                <a:ea typeface="黑体" pitchFamily="49" charset="-122"/>
              </a:rPr>
              <a:t>9-5</a:t>
            </a:r>
            <a:r>
              <a:rPr lang="zh-CN" altLang="en-US" sz="2100" dirty="0">
                <a:latin typeface="Arial" pitchFamily="34" charset="0"/>
                <a:ea typeface="黑体" pitchFamily="49" charset="-122"/>
              </a:rPr>
              <a:t>所示的“文本框生成器”对话框。</a:t>
            </a:r>
          </a:p>
          <a:p>
            <a:r>
              <a:rPr lang="zh-CN" altLang="en-US" sz="2100" dirty="0">
                <a:latin typeface="Arial" pitchFamily="34" charset="0"/>
                <a:ea typeface="黑体" pitchFamily="49" charset="-122"/>
              </a:rPr>
              <a:t>      </a:t>
            </a:r>
          </a:p>
        </p:txBody>
      </p:sp>
    </p:spTree>
    <p:extLst>
      <p:ext uri="{BB962C8B-B14F-4D97-AF65-F5344CB8AC3E}">
        <p14:creationId xmlns:p14="http://schemas.microsoft.com/office/powerpoint/2010/main" val="395353281"/>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en-US" altLang="zh-CN" sz="2100" dirty="0" err="1">
                <a:latin typeface="Arial" pitchFamily="34" charset="0"/>
                <a:ea typeface="黑体" pitchFamily="49" charset="-122"/>
              </a:rPr>
              <a:t>InputMask</a:t>
            </a:r>
            <a:r>
              <a:rPr lang="zh-CN" altLang="en-US" sz="2100" dirty="0">
                <a:latin typeface="Arial" pitchFamily="34" charset="0"/>
                <a:ea typeface="黑体" pitchFamily="49" charset="-122"/>
              </a:rPr>
              <a:t>属性和</a:t>
            </a:r>
            <a:r>
              <a:rPr lang="en-US" altLang="zh-CN" sz="2100" dirty="0">
                <a:latin typeface="Arial" pitchFamily="34" charset="0"/>
                <a:ea typeface="黑体" pitchFamily="49" charset="-122"/>
              </a:rPr>
              <a:t>Format</a:t>
            </a:r>
            <a:r>
              <a:rPr lang="zh-CN" altLang="en-US" sz="2100" dirty="0">
                <a:latin typeface="Arial" pitchFamily="34" charset="0"/>
                <a:ea typeface="黑体" pitchFamily="49" charset="-122"/>
              </a:rPr>
              <a:t>属性</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InputMask</a:t>
            </a:r>
            <a:r>
              <a:rPr lang="zh-CN" altLang="en-US" sz="2100" dirty="0">
                <a:latin typeface="Arial" pitchFamily="34" charset="0"/>
                <a:ea typeface="黑体" pitchFamily="49" charset="-122"/>
              </a:rPr>
              <a:t>属性规定了在文本框中如何输入和显示数据</a:t>
            </a:r>
            <a:r>
              <a:rPr lang="zh-CN" altLang="en-US" sz="2100" dirty="0" smtClean="0">
                <a:latin typeface="Arial" pitchFamily="34" charset="0"/>
                <a:ea typeface="黑体" pitchFamily="49" charset="-122"/>
              </a:rPr>
              <a:t>。常用</a:t>
            </a:r>
            <a:r>
              <a:rPr lang="zh-CN" altLang="en-US" sz="2100" dirty="0">
                <a:latin typeface="Arial" pitchFamily="34" charset="0"/>
                <a:ea typeface="黑体" pitchFamily="49" charset="-122"/>
              </a:rPr>
              <a:t>的格式符及其功能请参考</a:t>
            </a:r>
            <a:r>
              <a:rPr lang="en-US" altLang="zh-CN" sz="2100" dirty="0">
                <a:latin typeface="Arial" pitchFamily="34" charset="0"/>
                <a:ea typeface="黑体" pitchFamily="49" charset="-122"/>
              </a:rPr>
              <a:t>3.3.2</a:t>
            </a:r>
            <a:r>
              <a:rPr lang="zh-CN" altLang="en-US" sz="2100" dirty="0">
                <a:latin typeface="Arial" pitchFamily="34" charset="0"/>
                <a:ea typeface="黑体" pitchFamily="49" charset="-122"/>
              </a:rPr>
              <a:t>节中的表</a:t>
            </a:r>
            <a:r>
              <a:rPr lang="en-US" altLang="zh-CN" sz="2100" dirty="0">
                <a:latin typeface="Arial" pitchFamily="34" charset="0"/>
                <a:ea typeface="黑体" pitchFamily="49" charset="-122"/>
              </a:rPr>
              <a:t>3-2</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Format</a:t>
            </a:r>
            <a:r>
              <a:rPr lang="zh-CN" altLang="en-US" sz="2100" dirty="0">
                <a:latin typeface="Arial" pitchFamily="34" charset="0"/>
                <a:ea typeface="黑体" pitchFamily="49" charset="-122"/>
              </a:rPr>
              <a:t>属性则指定了文本框中的数据输入的限制条件和显示时的格式。对于不同的控件，</a:t>
            </a:r>
            <a:r>
              <a:rPr lang="en-US" altLang="zh-CN" sz="2100" dirty="0">
                <a:latin typeface="Arial" pitchFamily="34" charset="0"/>
                <a:ea typeface="黑体" pitchFamily="49" charset="-122"/>
              </a:rPr>
              <a:t>Format</a:t>
            </a:r>
            <a:r>
              <a:rPr lang="zh-CN" altLang="en-US" sz="2100" dirty="0">
                <a:latin typeface="Arial" pitchFamily="34" charset="0"/>
                <a:ea typeface="黑体" pitchFamily="49" charset="-122"/>
              </a:rPr>
              <a:t>属性有不同的设置值，与</a:t>
            </a:r>
            <a:r>
              <a:rPr lang="en-US" altLang="zh-CN" sz="2100" dirty="0" err="1">
                <a:latin typeface="Arial" pitchFamily="34" charset="0"/>
                <a:ea typeface="黑体" pitchFamily="49" charset="-122"/>
              </a:rPr>
              <a:t>InputMask</a:t>
            </a:r>
            <a:r>
              <a:rPr lang="zh-CN" altLang="en-US" sz="2100" dirty="0">
                <a:latin typeface="Arial" pitchFamily="34" charset="0"/>
                <a:ea typeface="黑体" pitchFamily="49" charset="-122"/>
              </a:rPr>
              <a:t>属性不同的是，它的格式符用于控制控件整体的功能。在文本框中，该属性的设置值如表</a:t>
            </a:r>
            <a:r>
              <a:rPr lang="en-US" altLang="zh-CN" sz="2100" dirty="0">
                <a:latin typeface="Arial" pitchFamily="34" charset="0"/>
                <a:ea typeface="黑体" pitchFamily="49" charset="-122"/>
              </a:rPr>
              <a:t>9-6</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文本框与数据的绑定</a:t>
            </a:r>
          </a:p>
          <a:p>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了文本框的</a:t>
            </a:r>
            <a:r>
              <a:rPr lang="en-US" altLang="zh-CN" sz="2100" dirty="0" err="1">
                <a:latin typeface="Arial" pitchFamily="34" charset="0"/>
                <a:ea typeface="黑体" pitchFamily="49" charset="-122"/>
              </a:rPr>
              <a:t>ControlSource</a:t>
            </a:r>
            <a:r>
              <a:rPr lang="zh-CN" altLang="en-US" sz="2100" dirty="0">
                <a:latin typeface="Arial" pitchFamily="34" charset="0"/>
                <a:ea typeface="黑体" pitchFamily="49" charset="-122"/>
              </a:rPr>
              <a:t>属性，则显示在文本框中的值除保存在</a:t>
            </a:r>
            <a:r>
              <a:rPr lang="en-US" altLang="zh-CN" sz="2100" dirty="0">
                <a:latin typeface="Arial" pitchFamily="34" charset="0"/>
                <a:ea typeface="黑体" pitchFamily="49" charset="-122"/>
              </a:rPr>
              <a:t>Value</a:t>
            </a:r>
            <a:r>
              <a:rPr lang="zh-CN" altLang="en-US" sz="2100" dirty="0">
                <a:latin typeface="Arial" pitchFamily="34" charset="0"/>
                <a:ea typeface="黑体" pitchFamily="49" charset="-122"/>
              </a:rPr>
              <a:t>属性中外，同时也保存在</a:t>
            </a:r>
            <a:r>
              <a:rPr lang="en-US" altLang="zh-CN" sz="2100" dirty="0" err="1">
                <a:latin typeface="Arial" pitchFamily="34" charset="0"/>
                <a:ea typeface="黑体" pitchFamily="49" charset="-122"/>
              </a:rPr>
              <a:t>ControlSource</a:t>
            </a:r>
            <a:r>
              <a:rPr lang="zh-CN" altLang="en-US" sz="2100" dirty="0">
                <a:latin typeface="Arial" pitchFamily="34" charset="0"/>
                <a:ea typeface="黑体" pitchFamily="49" charset="-122"/>
              </a:rPr>
              <a:t>属性指定的变量或字段中</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矩形 3"/>
          <p:cNvSpPr/>
          <p:nvPr/>
        </p:nvSpPr>
        <p:spPr>
          <a:xfrm>
            <a:off x="110077" y="5120317"/>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9-6  Format</a:t>
            </a:r>
            <a:r>
              <a:rPr lang="zh-CN" altLang="en-US" dirty="0">
                <a:solidFill>
                  <a:srgbClr val="FFFFFF"/>
                </a:solidFill>
                <a:latin typeface="Arial" pitchFamily="34" charset="0"/>
                <a:ea typeface="黑体" pitchFamily="49" charset="-122"/>
              </a:rPr>
              <a:t>属性的格式符与功能说明</a:t>
            </a:r>
            <a:endParaRPr lang="en-US" altLang="zh-CN" dirty="0">
              <a:solidFill>
                <a:srgbClr val="FFFFFF"/>
              </a:solidFill>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3605842"/>
            <a:ext cx="6210300"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3232372"/>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3876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检验文本框的数据是否有效</a:t>
            </a:r>
          </a:p>
          <a:p>
            <a:r>
              <a:rPr lang="zh-CN" altLang="en-US" sz="2100" dirty="0" smtClean="0">
                <a:latin typeface="Arial" pitchFamily="34" charset="0"/>
                <a:ea typeface="黑体" pitchFamily="49" charset="-122"/>
              </a:rPr>
              <a:t>　　若要</a:t>
            </a:r>
            <a:r>
              <a:rPr lang="zh-CN" altLang="en-US" sz="2100" dirty="0">
                <a:latin typeface="Arial" pitchFamily="34" charset="0"/>
                <a:ea typeface="黑体" pitchFamily="49" charset="-122"/>
              </a:rPr>
              <a:t>检验文本框中的值，可在</a:t>
            </a:r>
            <a:r>
              <a:rPr lang="en-US" altLang="zh-CN" sz="2100" dirty="0">
                <a:latin typeface="Arial" pitchFamily="34" charset="0"/>
                <a:ea typeface="黑体" pitchFamily="49" charset="-122"/>
              </a:rPr>
              <a:t>Valid</a:t>
            </a:r>
            <a:r>
              <a:rPr lang="zh-CN" altLang="en-US" sz="2100" dirty="0">
                <a:latin typeface="Arial" pitchFamily="34" charset="0"/>
                <a:ea typeface="黑体" pitchFamily="49" charset="-122"/>
              </a:rPr>
              <a:t>事件方法程序中写入相应代码</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，设计一个用于输入学生的成绩的表单，如图</a:t>
            </a:r>
            <a:r>
              <a:rPr lang="en-US" altLang="zh-CN" sz="2100" dirty="0">
                <a:latin typeface="Arial" pitchFamily="34" charset="0"/>
                <a:ea typeface="黑体" pitchFamily="49" charset="-122"/>
              </a:rPr>
              <a:t>9-6</a:t>
            </a:r>
            <a:r>
              <a:rPr lang="zh-CN" altLang="en-US" sz="2100" dirty="0">
                <a:latin typeface="Arial" pitchFamily="34" charset="0"/>
                <a:ea typeface="黑体" pitchFamily="49" charset="-122"/>
              </a:rPr>
              <a:t>所示。规定其值在</a:t>
            </a:r>
            <a:r>
              <a:rPr lang="en-US" altLang="zh-CN" sz="2100" dirty="0">
                <a:latin typeface="Arial" pitchFamily="34" charset="0"/>
                <a:ea typeface="黑体" pitchFamily="49" charset="-122"/>
              </a:rPr>
              <a:t>0~100</a:t>
            </a:r>
            <a:r>
              <a:rPr lang="zh-CN" altLang="en-US" sz="2100" dirty="0">
                <a:latin typeface="Arial" pitchFamily="34" charset="0"/>
                <a:ea typeface="黑体" pitchFamily="49" charset="-122"/>
              </a:rPr>
              <a:t>之间，则通过文本框的</a:t>
            </a:r>
            <a:r>
              <a:rPr lang="en-US" altLang="zh-CN" sz="2100" dirty="0">
                <a:latin typeface="Arial" pitchFamily="34" charset="0"/>
                <a:ea typeface="黑体" pitchFamily="49" charset="-122"/>
              </a:rPr>
              <a:t>Valid</a:t>
            </a:r>
            <a:r>
              <a:rPr lang="zh-CN" altLang="en-US" sz="2100" dirty="0">
                <a:latin typeface="Arial" pitchFamily="34" charset="0"/>
                <a:ea typeface="黑体" pitchFamily="49" charset="-122"/>
              </a:rPr>
              <a:t>事件代码中包含下面的代码，可以检查输入值，以确保输入的分数是否有效</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If </a:t>
            </a:r>
            <a:r>
              <a:rPr lang="en-US" altLang="zh-CN" sz="2100" dirty="0">
                <a:latin typeface="Arial" pitchFamily="34" charset="0"/>
                <a:ea typeface="黑体" pitchFamily="49" charset="-122"/>
              </a:rPr>
              <a:t>Val(</a:t>
            </a:r>
            <a:r>
              <a:rPr lang="en-US" altLang="zh-CN" sz="2100" dirty="0" err="1">
                <a:latin typeface="Arial" pitchFamily="34" charset="0"/>
                <a:ea typeface="黑体" pitchFamily="49" charset="-122"/>
              </a:rPr>
              <a:t>This.Value</a:t>
            </a:r>
            <a:r>
              <a:rPr lang="en-US" altLang="zh-CN" sz="2100" dirty="0">
                <a:latin typeface="Arial" pitchFamily="34" charset="0"/>
                <a:ea typeface="黑体" pitchFamily="49" charset="-122"/>
              </a:rPr>
              <a:t>)&lt;0 Or Val(</a:t>
            </a:r>
            <a:r>
              <a:rPr lang="en-US" altLang="zh-CN" sz="2100" dirty="0" err="1">
                <a:latin typeface="Arial" pitchFamily="34" charset="0"/>
                <a:ea typeface="黑体" pitchFamily="49" charset="-122"/>
              </a:rPr>
              <a:t>This.Value</a:t>
            </a:r>
            <a:r>
              <a:rPr lang="en-US" altLang="zh-CN" sz="2100" dirty="0">
                <a:latin typeface="Arial" pitchFamily="34" charset="0"/>
                <a:ea typeface="黑体" pitchFamily="49" charset="-122"/>
              </a:rPr>
              <a:t>)&gt;100</a:t>
            </a: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Messagebox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输入的成绩无效，请重新输入！</a:t>
            </a:r>
            <a:r>
              <a:rPr lang="en-US" altLang="zh-CN" sz="2100" dirty="0">
                <a:latin typeface="Arial" pitchFamily="34" charset="0"/>
                <a:ea typeface="黑体" pitchFamily="49" charset="-122"/>
              </a:rPr>
              <a:t>",0+64)</a:t>
            </a: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This.value</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else</a:t>
            </a:r>
            <a:endParaRPr lang="en-US" altLang="zh-CN" sz="2100" dirty="0">
              <a:latin typeface="Arial" pitchFamily="34" charset="0"/>
              <a:ea typeface="黑体" pitchFamily="49" charset="-122"/>
            </a:endParaRPr>
          </a:p>
          <a:p>
            <a:r>
              <a:rPr lang="en-US" altLang="zh-CN" sz="2100" dirty="0">
                <a:latin typeface="Arial" pitchFamily="34" charset="0"/>
                <a:ea typeface="黑体" pitchFamily="49" charset="-122"/>
              </a:rPr>
              <a:t>	ThisForm.Label2.Caption="</a:t>
            </a:r>
            <a:r>
              <a:rPr lang="zh-CN" altLang="en-US" sz="2100" dirty="0">
                <a:latin typeface="Arial" pitchFamily="34" charset="0"/>
                <a:ea typeface="黑体" pitchFamily="49" charset="-122"/>
              </a:rPr>
              <a:t>该生所修课程成绩是：</a:t>
            </a:r>
            <a:r>
              <a:rPr lang="en-US" altLang="zh-CN" sz="2100" dirty="0">
                <a:latin typeface="Arial" pitchFamily="34" charset="0"/>
                <a:ea typeface="黑体" pitchFamily="49" charset="-122"/>
              </a:rPr>
              <a:t>"+trim(</a:t>
            </a:r>
            <a:r>
              <a:rPr lang="en-US" altLang="zh-CN" sz="2100" dirty="0" err="1">
                <a:latin typeface="Arial" pitchFamily="34" charset="0"/>
                <a:ea typeface="黑体" pitchFamily="49" charset="-122"/>
              </a:rPr>
              <a:t>This.Value</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Endif</a:t>
            </a:r>
            <a:endParaRPr lang="en-US" altLang="zh-CN" sz="2100" dirty="0">
              <a:latin typeface="Arial" pitchFamily="34" charset="0"/>
              <a:ea typeface="黑体" pitchFamily="49" charset="-122"/>
            </a:endParaRPr>
          </a:p>
        </p:txBody>
      </p:sp>
      <p:sp>
        <p:nvSpPr>
          <p:cNvPr id="4" name="矩形 3"/>
          <p:cNvSpPr/>
          <p:nvPr/>
        </p:nvSpPr>
        <p:spPr>
          <a:xfrm>
            <a:off x="3635896" y="6074009"/>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9-6  Valid</a:t>
            </a:r>
            <a:r>
              <a:rPr lang="zh-CN" altLang="en-US" dirty="0">
                <a:solidFill>
                  <a:srgbClr val="FFFFFF"/>
                </a:solidFill>
                <a:latin typeface="Arial" pitchFamily="34" charset="0"/>
                <a:ea typeface="黑体" pitchFamily="49" charset="-122"/>
              </a:rPr>
              <a:t>事件在表单中的使用</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3580606"/>
            <a:ext cx="2529528" cy="1436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4797152"/>
            <a:ext cx="2796463" cy="1436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74613" y="4149080"/>
            <a:ext cx="5217467"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⑸</a:t>
            </a:r>
            <a:r>
              <a:rPr lang="en-US" altLang="zh-CN" sz="2100" dirty="0" err="1">
                <a:latin typeface="Arial" pitchFamily="34" charset="0"/>
                <a:ea typeface="黑体" pitchFamily="49" charset="-122"/>
              </a:rPr>
              <a:t>PasswordChar</a:t>
            </a:r>
            <a:r>
              <a:rPr lang="zh-CN" altLang="en-US" sz="2100" dirty="0">
                <a:latin typeface="Arial" pitchFamily="34" charset="0"/>
                <a:ea typeface="黑体" pitchFamily="49" charset="-122"/>
              </a:rPr>
              <a:t>属性</a:t>
            </a:r>
          </a:p>
          <a:p>
            <a:r>
              <a:rPr lang="zh-CN" altLang="en-US"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PasswordChar</a:t>
            </a:r>
            <a:r>
              <a:rPr lang="zh-CN" altLang="en-US" sz="2100" dirty="0">
                <a:latin typeface="Arial" pitchFamily="34" charset="0"/>
                <a:ea typeface="黑体" pitchFamily="49" charset="-122"/>
              </a:rPr>
              <a:t>属性就是用来控件是否显示用户实际输入值的。如果把该属性设置为*号，则当输入密码时，则在屏幕上只显示*号字符，而实际值将保存在文本框的</a:t>
            </a:r>
            <a:r>
              <a:rPr lang="en-US" altLang="zh-CN" sz="2100" dirty="0">
                <a:latin typeface="Arial" pitchFamily="34" charset="0"/>
                <a:ea typeface="黑体" pitchFamily="49" charset="-122"/>
              </a:rPr>
              <a:t>Value</a:t>
            </a:r>
            <a:r>
              <a:rPr lang="zh-CN" altLang="en-US" sz="2100" dirty="0">
                <a:latin typeface="Arial" pitchFamily="34" charset="0"/>
                <a:ea typeface="黑体" pitchFamily="49" charset="-122"/>
              </a:rPr>
              <a:t>属性中</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064342631"/>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9-4】</a:t>
            </a:r>
            <a:r>
              <a:rPr lang="zh-CN" altLang="en-US" sz="2100" dirty="0">
                <a:latin typeface="Arial" pitchFamily="34" charset="0"/>
                <a:ea typeface="黑体" pitchFamily="49" charset="-122"/>
              </a:rPr>
              <a:t>设计一个如图</a:t>
            </a:r>
            <a:r>
              <a:rPr lang="en-US" altLang="zh-CN" sz="2100" dirty="0">
                <a:latin typeface="Arial" pitchFamily="34" charset="0"/>
                <a:ea typeface="黑体" pitchFamily="49" charset="-122"/>
              </a:rPr>
              <a:t>9-7(a)</a:t>
            </a:r>
            <a:r>
              <a:rPr lang="zh-CN" altLang="en-US" sz="2100" dirty="0">
                <a:latin typeface="Arial" pitchFamily="34" charset="0"/>
                <a:ea typeface="黑体" pitchFamily="49" charset="-122"/>
              </a:rPr>
              <a:t>所示的用户登录界面，程序运行时，先在两个文本框中分别输入用户名和口令，然后单击“确定”命令按钮执行上边的事件过程，弹出确认消息对话框并显示出用户名和口令，如图</a:t>
            </a:r>
            <a:r>
              <a:rPr lang="en-US" altLang="zh-CN" sz="2100" dirty="0">
                <a:latin typeface="Arial" pitchFamily="34" charset="0"/>
                <a:ea typeface="黑体" pitchFamily="49" charset="-122"/>
              </a:rPr>
              <a:t>9-7(b)</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P367</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0142" y="1360538"/>
            <a:ext cx="2312000" cy="12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6739" y="1613609"/>
            <a:ext cx="1873733" cy="9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74613" y="3212936"/>
            <a:ext cx="899795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对话框</a:t>
            </a:r>
            <a:r>
              <a:rPr lang="zh-CN" altLang="en-US" sz="2100" dirty="0">
                <a:latin typeface="Arial" pitchFamily="34" charset="0"/>
                <a:ea typeface="黑体" pitchFamily="49" charset="-122"/>
              </a:rPr>
              <a:t>是用户与应用程序之间交换信息的最佳途径</a:t>
            </a:r>
            <a:r>
              <a:rPr lang="zh-CN" altLang="en-US" sz="2100" dirty="0" smtClean="0">
                <a:latin typeface="Arial" pitchFamily="34" charset="0"/>
                <a:ea typeface="黑体" pitchFamily="49" charset="-122"/>
              </a:rPr>
              <a:t>之一，具有</a:t>
            </a:r>
            <a:r>
              <a:rPr lang="zh-CN" altLang="en-US" sz="2100" dirty="0">
                <a:latin typeface="Arial" pitchFamily="34" charset="0"/>
                <a:ea typeface="黑体" pitchFamily="49" charset="-122"/>
              </a:rPr>
              <a:t>操作简单及快速的特点。</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MessageBox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函数在对话框中显示信息，等待用户单击按钮，并返回一个整数以标明用户单击了哪个按钮，其语法格式为：</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a:t>
            </a:r>
            <a:r>
              <a:rPr lang="en-US" altLang="zh-CN" sz="2100" dirty="0" err="1">
                <a:solidFill>
                  <a:srgbClr val="FFFF00"/>
                </a:solidFill>
                <a:latin typeface="Arial" pitchFamily="34" charset="0"/>
                <a:ea typeface="黑体" pitchFamily="49" charset="-122"/>
              </a:rPr>
              <a:t>cMVarName</a:t>
            </a:r>
            <a:r>
              <a:rPr lang="en-US" altLang="zh-CN" sz="2100" dirty="0">
                <a:solidFill>
                  <a:srgbClr val="FFFF00"/>
                </a:solidFill>
                <a:latin typeface="Arial" pitchFamily="34" charset="0"/>
                <a:ea typeface="黑体" pitchFamily="49" charset="-122"/>
              </a:rPr>
              <a:t>] = MESSAGEBOX(</a:t>
            </a:r>
            <a:r>
              <a:rPr lang="en-US" altLang="zh-CN" sz="2100" dirty="0" err="1">
                <a:solidFill>
                  <a:srgbClr val="FFFF00"/>
                </a:solidFill>
                <a:latin typeface="Arial" pitchFamily="34" charset="0"/>
                <a:ea typeface="黑体" pitchFamily="49" charset="-122"/>
              </a:rPr>
              <a:t>cMessageText</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nDialogBoxType</a:t>
            </a:r>
            <a:r>
              <a:rPr lang="en-US" altLang="zh-CN" sz="2100" dirty="0">
                <a:solidFill>
                  <a:srgbClr val="FFFF00"/>
                </a:solidFill>
                <a:latin typeface="Arial" pitchFamily="34" charset="0"/>
                <a:ea typeface="黑体" pitchFamily="49" charset="-122"/>
              </a:rPr>
              <a:t> [, </a:t>
            </a:r>
            <a:r>
              <a:rPr lang="en-US" altLang="zh-CN" sz="2100" dirty="0" err="1">
                <a:solidFill>
                  <a:srgbClr val="FFFF00"/>
                </a:solidFill>
                <a:latin typeface="Arial" pitchFamily="34" charset="0"/>
                <a:ea typeface="黑体" pitchFamily="49" charset="-122"/>
              </a:rPr>
              <a:t>cTitleBarText</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①</a:t>
            </a:r>
            <a:r>
              <a:rPr lang="en-US" altLang="zh-CN" sz="2100" dirty="0" err="1">
                <a:latin typeface="Arial" pitchFamily="34" charset="0"/>
                <a:ea typeface="黑体" pitchFamily="49" charset="-122"/>
              </a:rPr>
              <a:t>cMessageText</a:t>
            </a:r>
            <a:r>
              <a:rPr lang="zh-CN" altLang="en-US" sz="2100" dirty="0">
                <a:latin typeface="Arial" pitchFamily="34" charset="0"/>
                <a:ea typeface="黑体" pitchFamily="49" charset="-122"/>
              </a:rPr>
              <a:t>：表示显示在对话框中的提示信息文本。</a:t>
            </a:r>
          </a:p>
          <a:p>
            <a:r>
              <a:rPr lang="zh-CN" altLang="en-US" sz="2100" dirty="0" smtClean="0">
                <a:latin typeface="Arial" pitchFamily="34" charset="0"/>
                <a:ea typeface="黑体" pitchFamily="49" charset="-122"/>
              </a:rPr>
              <a:t>　　②</a:t>
            </a:r>
            <a:r>
              <a:rPr lang="en-US" altLang="zh-CN" sz="2100" dirty="0" err="1">
                <a:latin typeface="Arial" pitchFamily="34" charset="0"/>
                <a:ea typeface="黑体" pitchFamily="49" charset="-122"/>
              </a:rPr>
              <a:t>nDialogBoxType</a:t>
            </a:r>
            <a:r>
              <a:rPr lang="zh-CN" altLang="en-US" sz="2100" dirty="0">
                <a:latin typeface="Arial" pitchFamily="34" charset="0"/>
                <a:ea typeface="黑体" pitchFamily="49" charset="-122"/>
              </a:rPr>
              <a:t>：指定因对话框功能要求的按钮和图标。一般有</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个参数，其取值和含义如表</a:t>
            </a:r>
            <a:r>
              <a:rPr lang="en-US" altLang="zh-CN" sz="2100" dirty="0">
                <a:latin typeface="Arial" pitchFamily="34" charset="0"/>
                <a:ea typeface="黑体" pitchFamily="49" charset="-122"/>
              </a:rPr>
              <a:t>9-5</a:t>
            </a:r>
            <a:r>
              <a:rPr lang="zh-CN" altLang="en-US" sz="2100" dirty="0">
                <a:latin typeface="Arial" pitchFamily="34" charset="0"/>
                <a:ea typeface="黑体" pitchFamily="49" charset="-122"/>
              </a:rPr>
              <a:t>所示，包括</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个表的内容，见表</a:t>
            </a:r>
            <a:r>
              <a:rPr lang="en-US" altLang="zh-CN" sz="2100" dirty="0">
                <a:latin typeface="Arial" pitchFamily="34" charset="0"/>
                <a:ea typeface="黑体" pitchFamily="49" charset="-122"/>
              </a:rPr>
              <a:t>9-7</a:t>
            </a:r>
            <a:r>
              <a:rPr lang="zh-CN" altLang="en-US" sz="2100" dirty="0">
                <a:latin typeface="Arial" pitchFamily="34" charset="0"/>
                <a:ea typeface="黑体" pitchFamily="49" charset="-122"/>
              </a:rPr>
              <a:t>、表</a:t>
            </a:r>
            <a:r>
              <a:rPr lang="en-US" altLang="zh-CN" sz="2100" dirty="0">
                <a:latin typeface="Arial" pitchFamily="34" charset="0"/>
                <a:ea typeface="黑体" pitchFamily="49" charset="-122"/>
              </a:rPr>
              <a:t>9-8</a:t>
            </a:r>
            <a:r>
              <a:rPr lang="zh-CN" altLang="en-US" sz="2100" dirty="0">
                <a:latin typeface="Arial" pitchFamily="34" charset="0"/>
                <a:ea typeface="黑体" pitchFamily="49" charset="-122"/>
              </a:rPr>
              <a:t>和表</a:t>
            </a:r>
            <a:r>
              <a:rPr lang="en-US" altLang="zh-CN" sz="2100" dirty="0">
                <a:latin typeface="Arial" pitchFamily="34" charset="0"/>
                <a:ea typeface="黑体" pitchFamily="49" charset="-122"/>
              </a:rPr>
              <a:t>9-9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矩形 2"/>
          <p:cNvSpPr/>
          <p:nvPr/>
        </p:nvSpPr>
        <p:spPr>
          <a:xfrm>
            <a:off x="4958592" y="2564904"/>
            <a:ext cx="530915" cy="369332"/>
          </a:xfrm>
          <a:prstGeom prst="rect">
            <a:avLst/>
          </a:prstGeom>
        </p:spPr>
        <p:txBody>
          <a:bodyPr wrap="none">
            <a:spAutoFit/>
          </a:bodyPr>
          <a:lstStyle/>
          <a:p>
            <a:r>
              <a:rPr lang="en-US" altLang="zh-CN" dirty="0">
                <a:solidFill>
                  <a:srgbClr val="FFFFFF"/>
                </a:solidFill>
                <a:latin typeface="Arial" pitchFamily="34" charset="0"/>
                <a:ea typeface="黑体" pitchFamily="49" charset="-122"/>
              </a:rPr>
              <a:t>(a) </a:t>
            </a:r>
            <a:endParaRPr lang="zh-CN" altLang="en-US" dirty="0"/>
          </a:p>
        </p:txBody>
      </p:sp>
      <p:sp>
        <p:nvSpPr>
          <p:cNvPr id="4" name="矩形 3"/>
          <p:cNvSpPr/>
          <p:nvPr/>
        </p:nvSpPr>
        <p:spPr>
          <a:xfrm>
            <a:off x="7633598" y="2564904"/>
            <a:ext cx="466794"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(b)</a:t>
            </a:r>
          </a:p>
        </p:txBody>
      </p:sp>
      <p:sp>
        <p:nvSpPr>
          <p:cNvPr id="6" name="矩形 5"/>
          <p:cNvSpPr/>
          <p:nvPr/>
        </p:nvSpPr>
        <p:spPr>
          <a:xfrm>
            <a:off x="352723" y="2204864"/>
            <a:ext cx="299514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9-7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9-4</a:t>
            </a:r>
            <a:r>
              <a:rPr lang="zh-CN" altLang="en-US" dirty="0">
                <a:solidFill>
                  <a:srgbClr val="FFFFFF"/>
                </a:solidFill>
                <a:latin typeface="Arial" pitchFamily="34" charset="0"/>
                <a:ea typeface="黑体" pitchFamily="49" charset="-122"/>
              </a:rPr>
              <a:t>表单运行示意图</a:t>
            </a:r>
          </a:p>
        </p:txBody>
      </p:sp>
      <p:sp>
        <p:nvSpPr>
          <p:cNvPr id="9" name="Rectangle 3"/>
          <p:cNvSpPr>
            <a:spLocks noChangeArrowheads="1"/>
          </p:cNvSpPr>
          <p:nvPr/>
        </p:nvSpPr>
        <p:spPr bwMode="auto">
          <a:xfrm>
            <a:off x="74613" y="2780928"/>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．对话框函数</a:t>
            </a:r>
            <a:r>
              <a:rPr lang="en-US" altLang="zh-CN" sz="2200" dirty="0" err="1">
                <a:ea typeface="黑体" pitchFamily="49" charset="-122"/>
              </a:rPr>
              <a:t>MessageBox</a:t>
            </a:r>
            <a:r>
              <a:rPr lang="en-US" altLang="zh-CN" sz="2200" dirty="0">
                <a:ea typeface="黑体" pitchFamily="49" charset="-122"/>
              </a:rPr>
              <a:t>()</a:t>
            </a:r>
            <a:r>
              <a:rPr lang="zh-CN" altLang="en-US" sz="2200" dirty="0">
                <a:ea typeface="黑体" pitchFamily="49" charset="-122"/>
              </a:rPr>
              <a:t>简介</a:t>
            </a:r>
          </a:p>
        </p:txBody>
      </p:sp>
    </p:spTree>
    <p:extLst>
      <p:ext uri="{BB962C8B-B14F-4D97-AF65-F5344CB8AC3E}">
        <p14:creationId xmlns:p14="http://schemas.microsoft.com/office/powerpoint/2010/main" val="653007144"/>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3068960"/>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上述</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种参数值可以相加以达到所需要的样式。如要求在对话框显示“是”、“否”、“取消”</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个按钮、对话框提示图标为感叹号“ ”图标，默认选择“是”按钮，则“数值型对话框类型”为：</a:t>
            </a:r>
            <a:r>
              <a:rPr lang="en-US" altLang="zh-CN" sz="2100" dirty="0">
                <a:latin typeface="Arial" pitchFamily="34" charset="0"/>
                <a:ea typeface="黑体" pitchFamily="49" charset="-122"/>
              </a:rPr>
              <a:t>3+48+0</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9-8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③</a:t>
            </a:r>
            <a:r>
              <a:rPr lang="en-US" altLang="zh-CN" sz="2100" dirty="0" err="1">
                <a:latin typeface="Arial" pitchFamily="34" charset="0"/>
                <a:ea typeface="黑体" pitchFamily="49" charset="-122"/>
              </a:rPr>
              <a:t>cTitleBarText</a:t>
            </a:r>
            <a:r>
              <a:rPr lang="zh-CN" altLang="en-US" sz="2100" dirty="0">
                <a:latin typeface="Arial" pitchFamily="34" charset="0"/>
                <a:ea typeface="黑体" pitchFamily="49" charset="-122"/>
              </a:rPr>
              <a:t>：指定对话框的标题。若缺少此项，系统给出默认的标题：</a:t>
            </a:r>
            <a:r>
              <a:rPr lang="en-US" altLang="zh-CN" sz="2100" dirty="0">
                <a:latin typeface="Arial" pitchFamily="34" charset="0"/>
                <a:ea typeface="黑体" pitchFamily="49" charset="-122"/>
              </a:rPr>
              <a:t>Microsoft Visual FoxPro</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下述</a:t>
            </a:r>
            <a:r>
              <a:rPr lang="zh-CN" altLang="en-US" sz="2100" dirty="0">
                <a:latin typeface="Arial" pitchFamily="34" charset="0"/>
                <a:ea typeface="黑体" pitchFamily="49" charset="-122"/>
              </a:rPr>
              <a:t>代码将显示如图</a:t>
            </a:r>
            <a:r>
              <a:rPr lang="en-US" altLang="zh-CN" sz="2100" dirty="0">
                <a:latin typeface="Arial" pitchFamily="34" charset="0"/>
                <a:ea typeface="黑体" pitchFamily="49" charset="-122"/>
              </a:rPr>
              <a:t>9-9</a:t>
            </a:r>
            <a:r>
              <a:rPr lang="zh-CN" altLang="en-US" sz="2100" dirty="0">
                <a:latin typeface="Arial" pitchFamily="34" charset="0"/>
                <a:ea typeface="黑体" pitchFamily="49" charset="-122"/>
              </a:rPr>
              <a:t>所示的对话框。</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en-US" altLang="zh-CN" sz="2100" dirty="0" err="1">
                <a:latin typeface="Arial" pitchFamily="34" charset="0"/>
                <a:ea typeface="黑体" pitchFamily="49" charset="-122"/>
              </a:rPr>
              <a:t>Messagebox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请确认输入的数据是否正确</a:t>
            </a:r>
            <a:r>
              <a:rPr lang="en-US" altLang="zh-CN" sz="2100" dirty="0">
                <a:latin typeface="Arial" pitchFamily="34" charset="0"/>
                <a:ea typeface="黑体" pitchFamily="49" charset="-122"/>
              </a:rPr>
              <a:t>!",3+48+256,"</a:t>
            </a:r>
            <a:r>
              <a:rPr lang="zh-CN" altLang="en-US" sz="2100" dirty="0">
                <a:latin typeface="Arial" pitchFamily="34" charset="0"/>
                <a:ea typeface="黑体" pitchFamily="49" charset="-122"/>
              </a:rPr>
              <a:t>数据检查</a:t>
            </a:r>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矩形 2"/>
          <p:cNvSpPr/>
          <p:nvPr/>
        </p:nvSpPr>
        <p:spPr>
          <a:xfrm>
            <a:off x="2195736" y="1997939"/>
            <a:ext cx="1800493"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9-7  </a:t>
            </a:r>
            <a:r>
              <a:rPr lang="zh-CN" altLang="en-US" dirty="0">
                <a:solidFill>
                  <a:srgbClr val="FFFFFF"/>
                </a:solidFill>
                <a:latin typeface="Arial" pitchFamily="34" charset="0"/>
                <a:ea typeface="黑体" pitchFamily="49" charset="-122"/>
              </a:rPr>
              <a:t>对话框按钮</a:t>
            </a:r>
          </a:p>
        </p:txBody>
      </p:sp>
      <p:sp>
        <p:nvSpPr>
          <p:cNvPr id="4" name="矩形 3"/>
          <p:cNvSpPr/>
          <p:nvPr/>
        </p:nvSpPr>
        <p:spPr>
          <a:xfrm>
            <a:off x="6028504" y="1628607"/>
            <a:ext cx="2286000" cy="369332"/>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9-8  </a:t>
            </a:r>
            <a:r>
              <a:rPr lang="zh-CN" altLang="en-US" dirty="0">
                <a:solidFill>
                  <a:srgbClr val="FFFFFF"/>
                </a:solidFill>
                <a:latin typeface="Arial" pitchFamily="34" charset="0"/>
                <a:ea typeface="黑体" pitchFamily="49" charset="-122"/>
              </a:rPr>
              <a:t>对话框图标    </a:t>
            </a:r>
          </a:p>
        </p:txBody>
      </p:sp>
      <p:sp>
        <p:nvSpPr>
          <p:cNvPr id="5" name="矩形 4"/>
          <p:cNvSpPr/>
          <p:nvPr/>
        </p:nvSpPr>
        <p:spPr>
          <a:xfrm>
            <a:off x="3586241" y="2592040"/>
            <a:ext cx="261367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9-9  </a:t>
            </a:r>
            <a:r>
              <a:rPr lang="zh-CN" altLang="en-US" dirty="0">
                <a:solidFill>
                  <a:srgbClr val="FFFFFF"/>
                </a:solidFill>
                <a:latin typeface="Arial" pitchFamily="34" charset="0"/>
                <a:ea typeface="黑体" pitchFamily="49" charset="-122"/>
              </a:rPr>
              <a:t>对话框默认按钮</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444" y="201439"/>
            <a:ext cx="555307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204487"/>
            <a:ext cx="1752600"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7104" y="1988840"/>
            <a:ext cx="1828800"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51520" y="5662989"/>
            <a:ext cx="1800200" cy="646331"/>
          </a:xfrm>
          <a:prstGeom prst="rect">
            <a:avLst/>
          </a:prstGeom>
        </p:spPr>
        <p:txBody>
          <a:bodyPr wrap="squar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9-8  </a:t>
            </a:r>
            <a:r>
              <a:rPr lang="zh-CN" altLang="zh-CN" dirty="0">
                <a:latin typeface="黑体" pitchFamily="49" charset="-122"/>
                <a:ea typeface="黑体" pitchFamily="49" charset="-122"/>
              </a:rPr>
              <a:t>对话框类型举例</a:t>
            </a:r>
            <a:r>
              <a:rPr lang="en-US" altLang="zh-CN" dirty="0">
                <a:latin typeface="黑体" pitchFamily="49" charset="-122"/>
                <a:ea typeface="黑体" pitchFamily="49" charset="-122"/>
              </a:rPr>
              <a:t>         </a:t>
            </a:r>
            <a:endParaRPr lang="zh-CN" altLang="en-US" dirty="0">
              <a:latin typeface="黑体" pitchFamily="49" charset="-122"/>
              <a:ea typeface="黑体" pitchFamily="49" charset="-122"/>
            </a:endParaRPr>
          </a:p>
        </p:txBody>
      </p:sp>
      <p:sp>
        <p:nvSpPr>
          <p:cNvPr id="7" name="矩形 6"/>
          <p:cNvSpPr/>
          <p:nvPr/>
        </p:nvSpPr>
        <p:spPr>
          <a:xfrm>
            <a:off x="4557552" y="5662989"/>
            <a:ext cx="2045144" cy="646331"/>
          </a:xfrm>
          <a:prstGeom prst="rect">
            <a:avLst/>
          </a:prstGeom>
        </p:spPr>
        <p:txBody>
          <a:bodyPr wrap="square">
            <a:spAutoFit/>
          </a:bodyPr>
          <a:lstStyle/>
          <a:p>
            <a:pPr lvl="0"/>
            <a:r>
              <a:rPr lang="zh-CN" altLang="zh-CN"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9-9  </a:t>
            </a:r>
            <a:r>
              <a:rPr lang="zh-CN" altLang="zh-CN" dirty="0">
                <a:solidFill>
                  <a:srgbClr val="FFFFFF"/>
                </a:solidFill>
                <a:latin typeface="黑体" pitchFamily="49" charset="-122"/>
                <a:ea typeface="黑体" pitchFamily="49" charset="-122"/>
              </a:rPr>
              <a:t>带标题文本的对话框类型</a:t>
            </a:r>
            <a:endParaRPr lang="zh-CN" altLang="en-US" dirty="0">
              <a:solidFill>
                <a:srgbClr val="FFFFFF"/>
              </a:solidFill>
              <a:latin typeface="黑体" pitchFamily="49" charset="-122"/>
              <a:ea typeface="黑体" pitchFamily="49" charset="-122"/>
            </a:endParaRP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5452931"/>
            <a:ext cx="2237266" cy="10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4208" y="5445224"/>
            <a:ext cx="2237266" cy="10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9351292"/>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5145459"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en-US" altLang="zh-CN" sz="2100" dirty="0" err="1" smtClean="0">
                <a:latin typeface="Arial" pitchFamily="34" charset="0"/>
                <a:ea typeface="黑体" pitchFamily="49" charset="-122"/>
              </a:rPr>
              <a:t>Messagebox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返回的值指明了在对话框中选择哪一个按钮，如表</a:t>
            </a:r>
            <a:r>
              <a:rPr lang="en-US" altLang="zh-CN" sz="2100" dirty="0">
                <a:latin typeface="Arial" pitchFamily="34" charset="0"/>
                <a:ea typeface="黑体" pitchFamily="49" charset="-122"/>
              </a:rPr>
              <a:t>9-10</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④</a:t>
            </a:r>
            <a:r>
              <a:rPr lang="en-US" altLang="zh-CN" sz="2100" dirty="0" err="1">
                <a:latin typeface="Arial" pitchFamily="34" charset="0"/>
                <a:ea typeface="黑体" pitchFamily="49" charset="-122"/>
              </a:rPr>
              <a:t>cMVarName</a:t>
            </a:r>
            <a:r>
              <a:rPr lang="zh-CN" altLang="en-US" sz="2100" dirty="0">
                <a:latin typeface="Arial" pitchFamily="34" charset="0"/>
                <a:ea typeface="黑体" pitchFamily="49" charset="-122"/>
              </a:rPr>
              <a:t>：变量名，省略了“变量名”，将忽略返回值</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矩形 2"/>
          <p:cNvSpPr/>
          <p:nvPr/>
        </p:nvSpPr>
        <p:spPr>
          <a:xfrm>
            <a:off x="3203848" y="1536610"/>
            <a:ext cx="243001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9-10  </a:t>
            </a:r>
            <a:r>
              <a:rPr lang="zh-CN" altLang="en-US" dirty="0" smtClean="0">
                <a:solidFill>
                  <a:srgbClr val="FFFFFF"/>
                </a:solidFill>
                <a:latin typeface="Arial" pitchFamily="34" charset="0"/>
                <a:ea typeface="黑体" pitchFamily="49" charset="-122"/>
              </a:rPr>
              <a:t>对话框返回值</a:t>
            </a:r>
            <a:endParaRPr lang="zh-CN" altLang="en-US" dirty="0">
              <a:solidFill>
                <a:srgbClr val="FFFFFF"/>
              </a:solidFill>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116632"/>
            <a:ext cx="2647950" cy="219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a:spLocks noChangeArrowheads="1"/>
          </p:cNvSpPr>
          <p:nvPr/>
        </p:nvSpPr>
        <p:spPr bwMode="auto">
          <a:xfrm>
            <a:off x="74613" y="2307382"/>
            <a:ext cx="8997950" cy="4520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文本框</a:t>
            </a:r>
            <a:r>
              <a:rPr lang="zh-CN" altLang="en-US" sz="2100" dirty="0">
                <a:latin typeface="Arial" pitchFamily="34" charset="0"/>
                <a:ea typeface="黑体" pitchFamily="49" charset="-122"/>
              </a:rPr>
              <a:t>支持</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事件，常用的事件还有：</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InteractiveChange</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用户通过键盘或用鼠标更改控件的值时，都会触发该事件。</a:t>
            </a:r>
          </a:p>
          <a:p>
            <a:r>
              <a:rPr lang="zh-CN" altLang="en-US" sz="2100" dirty="0" smtClean="0">
                <a:latin typeface="Arial" pitchFamily="34" charset="0"/>
                <a:ea typeface="黑体" pitchFamily="49" charset="-122"/>
              </a:rPr>
              <a:t>　　⑵</a:t>
            </a:r>
            <a:r>
              <a:rPr lang="en-US" altLang="zh-CN" sz="2100" dirty="0" err="1">
                <a:latin typeface="Arial" pitchFamily="34" charset="0"/>
                <a:ea typeface="黑体" pitchFamily="49" charset="-122"/>
              </a:rPr>
              <a:t>GotFocus</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文本框</a:t>
            </a:r>
            <a:r>
              <a:rPr lang="zh-CN" altLang="en-US" sz="2100" dirty="0">
                <a:latin typeface="Arial" pitchFamily="34" charset="0"/>
                <a:ea typeface="黑体" pitchFamily="49" charset="-122"/>
              </a:rPr>
              <a:t>对象通过用户操作或以代码方式得到焦点时，将会触发该事件。</a:t>
            </a:r>
          </a:p>
          <a:p>
            <a:r>
              <a:rPr lang="zh-CN" altLang="en-US" sz="2100" dirty="0" smtClean="0">
                <a:latin typeface="Arial" pitchFamily="34" charset="0"/>
                <a:ea typeface="黑体" pitchFamily="49" charset="-122"/>
              </a:rPr>
              <a:t>　　⑶</a:t>
            </a:r>
            <a:r>
              <a:rPr lang="en-US" altLang="zh-CN" sz="2100" dirty="0" err="1">
                <a:latin typeface="Arial" pitchFamily="34" charset="0"/>
                <a:ea typeface="黑体" pitchFamily="49" charset="-122"/>
              </a:rPr>
              <a:t>LostFocus</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文本框对象失去焦点时，将会触发该事件</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⑷</a:t>
            </a:r>
            <a:r>
              <a:rPr lang="en-US" altLang="zh-CN" sz="2100" dirty="0" err="1">
                <a:latin typeface="Arial" pitchFamily="34" charset="0"/>
                <a:ea typeface="黑体" pitchFamily="49" charset="-122"/>
              </a:rPr>
              <a:t>KeyPress</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用户按下并释放键时触发该事件</a:t>
            </a:r>
            <a:r>
              <a:rPr lang="zh-CN" altLang="en-US" sz="2100" dirty="0" smtClean="0">
                <a:latin typeface="Arial" pitchFamily="34" charset="0"/>
                <a:ea typeface="黑体" pitchFamily="49" charset="-122"/>
              </a:rPr>
              <a:t>，常用</a:t>
            </a:r>
            <a:r>
              <a:rPr lang="zh-CN" altLang="en-US" sz="2100" dirty="0">
                <a:latin typeface="Arial" pitchFamily="34" charset="0"/>
                <a:ea typeface="黑体" pitchFamily="49" charset="-122"/>
              </a:rPr>
              <a:t>于立即检验按键的有效性或对键入的字符进行格式编排。该事件的使用格式为：</a:t>
            </a:r>
          </a:p>
          <a:p>
            <a:r>
              <a:rPr lang="en-US" altLang="zh-CN" sz="2100" dirty="0" smtClean="0">
                <a:latin typeface="Arial" pitchFamily="34" charset="0"/>
                <a:ea typeface="黑体" pitchFamily="49" charset="-122"/>
              </a:rPr>
              <a:t>　　LPARAMETERS </a:t>
            </a:r>
            <a:r>
              <a:rPr lang="en-US" altLang="zh-CN" sz="2100" dirty="0" err="1">
                <a:latin typeface="Arial" pitchFamily="34" charset="0"/>
                <a:ea typeface="黑体" pitchFamily="49" charset="-122"/>
              </a:rPr>
              <a:t>nKeyCode,nShiftAltCtrl</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说明：</a:t>
            </a:r>
            <a:r>
              <a:rPr lang="en-US" altLang="zh-CN" sz="2100" dirty="0" err="1" smtClean="0">
                <a:latin typeface="Arial" pitchFamily="34" charset="0"/>
                <a:ea typeface="黑体" pitchFamily="49" charset="-122"/>
              </a:rPr>
              <a:t>nKeyCode</a:t>
            </a:r>
            <a:r>
              <a:rPr lang="zh-CN" altLang="en-US" sz="2100" dirty="0">
                <a:latin typeface="Arial" pitchFamily="34" charset="0"/>
                <a:ea typeface="黑体" pitchFamily="49" charset="-122"/>
              </a:rPr>
              <a:t>表示所按下键的</a:t>
            </a:r>
            <a:r>
              <a:rPr lang="en-US" altLang="zh-CN" sz="2100" dirty="0">
                <a:latin typeface="Arial" pitchFamily="34" charset="0"/>
                <a:ea typeface="黑体" pitchFamily="49" charset="-122"/>
              </a:rPr>
              <a:t>ASCII</a:t>
            </a:r>
            <a:r>
              <a:rPr lang="zh-CN" altLang="en-US" sz="2100" dirty="0">
                <a:latin typeface="Arial" pitchFamily="34" charset="0"/>
                <a:ea typeface="黑体" pitchFamily="49" charset="-122"/>
              </a:rPr>
              <a:t>码值，如按下“</a:t>
            </a:r>
            <a:r>
              <a:rPr lang="en-US" altLang="zh-CN" sz="2100" dirty="0">
                <a:latin typeface="Arial" pitchFamily="34" charset="0"/>
                <a:ea typeface="黑体" pitchFamily="49" charset="-122"/>
              </a:rPr>
              <a:t>Enter”</a:t>
            </a:r>
            <a:r>
              <a:rPr lang="zh-CN" altLang="en-US" sz="2100" dirty="0">
                <a:latin typeface="Arial" pitchFamily="34" charset="0"/>
                <a:ea typeface="黑体" pitchFamily="49" charset="-122"/>
              </a:rPr>
              <a:t>时，</a:t>
            </a:r>
            <a:r>
              <a:rPr lang="en-US" altLang="zh-CN" sz="2100" dirty="0" err="1">
                <a:latin typeface="Arial" pitchFamily="34" charset="0"/>
                <a:ea typeface="黑体" pitchFamily="49" charset="-122"/>
              </a:rPr>
              <a:t>nKeyCode</a:t>
            </a:r>
            <a:r>
              <a:rPr lang="zh-CN" altLang="en-US" sz="2100" dirty="0">
                <a:latin typeface="Arial" pitchFamily="34" charset="0"/>
                <a:ea typeface="黑体" pitchFamily="49" charset="-122"/>
              </a:rPr>
              <a:t>的值为</a:t>
            </a:r>
            <a:r>
              <a:rPr lang="en-US" altLang="zh-CN" sz="2100" dirty="0">
                <a:latin typeface="Arial" pitchFamily="34" charset="0"/>
                <a:ea typeface="黑体" pitchFamily="49" charset="-122"/>
              </a:rPr>
              <a:t>13</a:t>
            </a:r>
            <a:r>
              <a:rPr lang="zh-CN" altLang="en-US" sz="2100" dirty="0">
                <a:latin typeface="Arial" pitchFamily="34" charset="0"/>
                <a:ea typeface="黑体" pitchFamily="49" charset="-122"/>
              </a:rPr>
              <a:t>，表</a:t>
            </a:r>
            <a:r>
              <a:rPr lang="en-US" altLang="zh-CN" sz="2100" dirty="0">
                <a:latin typeface="Arial" pitchFamily="34" charset="0"/>
                <a:ea typeface="黑体" pitchFamily="49" charset="-122"/>
              </a:rPr>
              <a:t>9-11</a:t>
            </a:r>
            <a:r>
              <a:rPr lang="zh-CN" altLang="en-US" sz="2100" dirty="0">
                <a:latin typeface="Arial" pitchFamily="34" charset="0"/>
                <a:ea typeface="黑体" pitchFamily="49" charset="-122"/>
              </a:rPr>
              <a:t>列出了特殊键和组合的</a:t>
            </a:r>
            <a:r>
              <a:rPr lang="en-US" altLang="zh-CN" sz="2100" dirty="0">
                <a:latin typeface="Arial" pitchFamily="34" charset="0"/>
                <a:ea typeface="黑体" pitchFamily="49" charset="-122"/>
              </a:rPr>
              <a:t>ASCII</a:t>
            </a:r>
            <a:r>
              <a:rPr lang="zh-CN" altLang="en-US" sz="2100" dirty="0">
                <a:latin typeface="Arial" pitchFamily="34" charset="0"/>
                <a:ea typeface="黑体" pitchFamily="49" charset="-122"/>
              </a:rPr>
              <a:t>编码</a:t>
            </a:r>
            <a:r>
              <a:rPr lang="zh-CN" altLang="en-US" sz="2100" dirty="0" smtClean="0">
                <a:latin typeface="Arial" pitchFamily="34" charset="0"/>
                <a:ea typeface="黑体" pitchFamily="49" charset="-122"/>
              </a:rPr>
              <a:t>值，参见</a:t>
            </a:r>
            <a:r>
              <a:rPr lang="en-US" altLang="zh-CN" sz="2100" dirty="0" smtClean="0">
                <a:latin typeface="Arial" pitchFamily="34" charset="0"/>
                <a:ea typeface="黑体" pitchFamily="49" charset="-122"/>
              </a:rPr>
              <a:t>P369</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endParaRPr lang="en-US" altLang="zh-CN" sz="2100" dirty="0">
              <a:latin typeface="Arial" pitchFamily="34" charset="0"/>
              <a:ea typeface="黑体" pitchFamily="49" charset="-122"/>
            </a:endParaRPr>
          </a:p>
        </p:txBody>
      </p:sp>
      <p:sp>
        <p:nvSpPr>
          <p:cNvPr id="6" name="Rectangle 3"/>
          <p:cNvSpPr>
            <a:spLocks noChangeArrowheads="1"/>
          </p:cNvSpPr>
          <p:nvPr/>
        </p:nvSpPr>
        <p:spPr bwMode="auto">
          <a:xfrm>
            <a:off x="74613" y="184482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3</a:t>
            </a:r>
            <a:r>
              <a:rPr lang="zh-CN" altLang="en-US" sz="2200" dirty="0">
                <a:ea typeface="黑体" pitchFamily="49" charset="-122"/>
              </a:rPr>
              <a:t>．文本框的事件和方法</a:t>
            </a:r>
          </a:p>
        </p:txBody>
      </p:sp>
    </p:spTree>
    <p:extLst>
      <p:ext uri="{BB962C8B-B14F-4D97-AF65-F5344CB8AC3E}">
        <p14:creationId xmlns:p14="http://schemas.microsoft.com/office/powerpoint/2010/main" val="3221060442"/>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en-US" altLang="zh-CN" sz="2100" dirty="0" err="1" smtClean="0">
                <a:latin typeface="Arial" pitchFamily="34" charset="0"/>
                <a:ea typeface="黑体" pitchFamily="49" charset="-122"/>
              </a:rPr>
              <a:t>nShiftAltCtrl</a:t>
            </a:r>
            <a:r>
              <a:rPr lang="zh-CN" altLang="en-US" sz="2100" dirty="0">
                <a:latin typeface="Arial" pitchFamily="34" charset="0"/>
                <a:ea typeface="黑体" pitchFamily="49" charset="-122"/>
              </a:rPr>
              <a:t>参数表示按下的组合键（</a:t>
            </a:r>
            <a:r>
              <a:rPr lang="en-US" altLang="zh-CN" sz="2100" dirty="0">
                <a:latin typeface="Arial" pitchFamily="34" charset="0"/>
                <a:ea typeface="黑体" pitchFamily="49" charset="-122"/>
              </a:rPr>
              <a:t>Shift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Ctrl</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Alt</a:t>
            </a:r>
            <a:r>
              <a:rPr lang="zh-CN" altLang="en-US" sz="2100" dirty="0">
                <a:latin typeface="Arial" pitchFamily="34" charset="0"/>
                <a:ea typeface="黑体" pitchFamily="49" charset="-122"/>
              </a:rPr>
              <a:t>）的和值，如同时按下</a:t>
            </a:r>
            <a:r>
              <a:rPr lang="en-US" altLang="zh-CN" sz="2100" dirty="0">
                <a:latin typeface="Arial" pitchFamily="34" charset="0"/>
                <a:ea typeface="黑体" pitchFamily="49" charset="-122"/>
              </a:rPr>
              <a:t>Ctrl</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Alt</a:t>
            </a:r>
            <a:r>
              <a:rPr lang="zh-CN" altLang="en-US" sz="2100" dirty="0">
                <a:latin typeface="Arial" pitchFamily="34" charset="0"/>
                <a:ea typeface="黑体" pitchFamily="49" charset="-122"/>
              </a:rPr>
              <a:t>，其</a:t>
            </a:r>
            <a:r>
              <a:rPr lang="en-US" altLang="zh-CN" sz="2100" dirty="0" err="1">
                <a:latin typeface="Arial" pitchFamily="34" charset="0"/>
                <a:ea typeface="黑体" pitchFamily="49" charset="-122"/>
              </a:rPr>
              <a:t>nShiftAltCtrl</a:t>
            </a:r>
            <a:r>
              <a:rPr lang="zh-CN" altLang="en-US" sz="2100" dirty="0">
                <a:latin typeface="Arial" pitchFamily="34" charset="0"/>
                <a:ea typeface="黑体" pitchFamily="49" charset="-122"/>
              </a:rPr>
              <a:t>值为</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。表</a:t>
            </a:r>
            <a:r>
              <a:rPr lang="en-US" altLang="zh-CN" sz="2100" dirty="0">
                <a:latin typeface="Arial" pitchFamily="34" charset="0"/>
                <a:ea typeface="黑体" pitchFamily="49" charset="-122"/>
              </a:rPr>
              <a:t>9-12</a:t>
            </a:r>
            <a:r>
              <a:rPr lang="zh-CN" altLang="en-US" sz="2100" dirty="0">
                <a:latin typeface="Arial" pitchFamily="34" charset="0"/>
                <a:ea typeface="黑体" pitchFamily="49" charset="-122"/>
              </a:rPr>
              <a:t>列出了单独的组合键在</a:t>
            </a:r>
            <a:r>
              <a:rPr lang="en-US" altLang="zh-CN" sz="2100" dirty="0" err="1">
                <a:latin typeface="Arial" pitchFamily="34" charset="0"/>
                <a:ea typeface="黑体" pitchFamily="49" charset="-122"/>
              </a:rPr>
              <a:t>nShiftAltCtrl</a:t>
            </a:r>
            <a:r>
              <a:rPr lang="zh-CN" altLang="en-US" sz="2100" dirty="0">
                <a:latin typeface="Arial" pitchFamily="34" charset="0"/>
                <a:ea typeface="黑体" pitchFamily="49" charset="-122"/>
              </a:rPr>
              <a:t>中返回的</a:t>
            </a:r>
            <a:r>
              <a:rPr lang="zh-CN" altLang="en-US" sz="2100" dirty="0" smtClean="0">
                <a:latin typeface="Arial" pitchFamily="34" charset="0"/>
                <a:ea typeface="黑体" pitchFamily="49" charset="-122"/>
              </a:rPr>
              <a:t>值，参见</a:t>
            </a:r>
            <a:r>
              <a:rPr lang="en-US" altLang="zh-CN" sz="2100" dirty="0" smtClean="0">
                <a:latin typeface="Arial" pitchFamily="34" charset="0"/>
                <a:ea typeface="黑体" pitchFamily="49" charset="-122"/>
              </a:rPr>
              <a:t>P369</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注意：</a:t>
            </a:r>
          </a:p>
          <a:p>
            <a:r>
              <a:rPr lang="zh-CN" altLang="en-US" sz="2100" dirty="0" smtClean="0">
                <a:latin typeface="Arial" pitchFamily="34" charset="0"/>
                <a:ea typeface="黑体" pitchFamily="49" charset="-122"/>
              </a:rPr>
              <a:t>　　①在两种情况下，表单可接收</a:t>
            </a:r>
            <a:r>
              <a:rPr lang="en-US" altLang="zh-CN" sz="2100" dirty="0" err="1" smtClean="0">
                <a:latin typeface="Arial" pitchFamily="34" charset="0"/>
                <a:ea typeface="黑体" pitchFamily="49" charset="-122"/>
              </a:rPr>
              <a:t>KeyPress</a:t>
            </a:r>
            <a:r>
              <a:rPr lang="zh-CN" altLang="en-US" sz="2100" dirty="0" smtClean="0">
                <a:latin typeface="Arial" pitchFamily="34" charset="0"/>
                <a:ea typeface="黑体" pitchFamily="49" charset="-122"/>
              </a:rPr>
              <a:t>事件：</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表单中不包含控件，或表单的控件都不可见或未激活。</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表单的</a:t>
            </a:r>
            <a:r>
              <a:rPr lang="en-US" altLang="zh-CN" sz="2100" dirty="0" err="1" smtClean="0">
                <a:latin typeface="Arial" pitchFamily="34" charset="0"/>
                <a:ea typeface="黑体" pitchFamily="49" charset="-122"/>
              </a:rPr>
              <a:t>KeyPreview</a:t>
            </a:r>
            <a:r>
              <a:rPr lang="zh-CN" altLang="en-US" sz="2100" dirty="0" smtClean="0">
                <a:latin typeface="Arial" pitchFamily="34" charset="0"/>
                <a:ea typeface="黑体" pitchFamily="49" charset="-122"/>
              </a:rPr>
              <a:t>属性设置为“真”（</a:t>
            </a:r>
            <a:r>
              <a:rPr lang="en-US" altLang="zh-CN" sz="2100" dirty="0" smtClean="0">
                <a:latin typeface="Arial" pitchFamily="34" charset="0"/>
                <a:ea typeface="黑体" pitchFamily="49" charset="-122"/>
              </a:rPr>
              <a:t>.T.</a:t>
            </a:r>
            <a:r>
              <a:rPr lang="zh-CN" altLang="en-US" sz="2100" dirty="0" smtClean="0">
                <a:latin typeface="Arial" pitchFamily="34" charset="0"/>
                <a:ea typeface="黑体" pitchFamily="49" charset="-122"/>
              </a:rPr>
              <a:t>）。表单首先接收</a:t>
            </a:r>
            <a:r>
              <a:rPr lang="en-US" altLang="zh-CN" sz="2100" dirty="0" err="1" smtClean="0">
                <a:latin typeface="Arial" pitchFamily="34" charset="0"/>
                <a:ea typeface="黑体" pitchFamily="49" charset="-122"/>
              </a:rPr>
              <a:t>keypress</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事件，然后具有焦点的控件才接收此事件。</a:t>
            </a:r>
          </a:p>
          <a:p>
            <a:r>
              <a:rPr lang="zh-CN" altLang="en-US" sz="2100" dirty="0" smtClean="0">
                <a:latin typeface="Arial" pitchFamily="34" charset="0"/>
                <a:ea typeface="黑体" pitchFamily="49" charset="-122"/>
              </a:rPr>
              <a:t>　　②对任何与</a:t>
            </a:r>
            <a:r>
              <a:rPr lang="en-US" altLang="zh-CN" sz="2100" dirty="0" smtClean="0">
                <a:latin typeface="Arial" pitchFamily="34" charset="0"/>
                <a:ea typeface="黑体" pitchFamily="49" charset="-122"/>
              </a:rPr>
              <a:t>ALT</a:t>
            </a:r>
            <a:r>
              <a:rPr lang="zh-CN" altLang="en-US" sz="2100" dirty="0" smtClean="0">
                <a:latin typeface="Arial" pitchFamily="34" charset="0"/>
                <a:ea typeface="黑体" pitchFamily="49" charset="-122"/>
              </a:rPr>
              <a:t>键的组合键，不发生</a:t>
            </a:r>
            <a:r>
              <a:rPr lang="en-US" altLang="zh-CN" sz="2100" dirty="0" err="1" smtClean="0">
                <a:latin typeface="Arial" pitchFamily="34" charset="0"/>
                <a:ea typeface="黑体" pitchFamily="49" charset="-122"/>
              </a:rPr>
              <a:t>KeyPress</a:t>
            </a:r>
            <a:r>
              <a:rPr lang="zh-CN" altLang="en-US" sz="2100" dirty="0" smtClean="0">
                <a:latin typeface="Arial" pitchFamily="34" charset="0"/>
                <a:ea typeface="黑体" pitchFamily="49" charset="-122"/>
              </a:rPr>
              <a:t>事件。</a:t>
            </a:r>
          </a:p>
          <a:p>
            <a:r>
              <a:rPr lang="zh-CN" altLang="en-US" sz="2100" dirty="0" smtClean="0">
                <a:latin typeface="Arial" pitchFamily="34" charset="0"/>
                <a:ea typeface="黑体" pitchFamily="49" charset="-122"/>
              </a:rPr>
              <a:t>　　⑸</a:t>
            </a:r>
            <a:r>
              <a:rPr lang="en-US" altLang="zh-CN" sz="2100" dirty="0" smtClean="0">
                <a:latin typeface="Arial" pitchFamily="34" charset="0"/>
                <a:ea typeface="黑体" pitchFamily="49" charset="-122"/>
              </a:rPr>
              <a:t>Valid</a:t>
            </a:r>
            <a:r>
              <a:rPr lang="zh-CN" altLang="en-US" sz="2100" dirty="0" smtClean="0">
                <a:latin typeface="Arial" pitchFamily="34" charset="0"/>
                <a:ea typeface="黑体" pitchFamily="49" charset="-122"/>
              </a:rPr>
              <a:t>事件</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文本框失去焦点前触发该事件</a:t>
            </a:r>
            <a:r>
              <a:rPr lang="zh-CN" altLang="en-US" sz="2100" dirty="0" smtClean="0">
                <a:latin typeface="Arial" pitchFamily="34" charset="0"/>
                <a:ea typeface="黑体" pitchFamily="49" charset="-122"/>
              </a:rPr>
              <a:t>。用来</a:t>
            </a:r>
            <a:r>
              <a:rPr lang="zh-CN" altLang="en-US" sz="2100" dirty="0">
                <a:latin typeface="Arial" pitchFamily="34" charset="0"/>
                <a:ea typeface="黑体" pitchFamily="49" charset="-122"/>
              </a:rPr>
              <a:t>判别文本框中输入数据的合法性，也可用来根据文本框的数据读取其它信息。</a:t>
            </a:r>
          </a:p>
          <a:p>
            <a:r>
              <a:rPr lang="zh-CN" altLang="en-US" sz="2100" dirty="0" smtClean="0">
                <a:latin typeface="Arial" pitchFamily="34" charset="0"/>
                <a:ea typeface="黑体" pitchFamily="49" charset="-122"/>
              </a:rPr>
              <a:t>　　⑹</a:t>
            </a:r>
            <a:r>
              <a:rPr lang="en-US" altLang="zh-CN" sz="2100" dirty="0">
                <a:latin typeface="Arial" pitchFamily="34" charset="0"/>
                <a:ea typeface="黑体" pitchFamily="49" charset="-122"/>
              </a:rPr>
              <a:t>When</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控件</a:t>
            </a:r>
            <a:r>
              <a:rPr lang="zh-CN" altLang="en-US" sz="2100" dirty="0">
                <a:latin typeface="Arial" pitchFamily="34" charset="0"/>
                <a:ea typeface="黑体" pitchFamily="49" charset="-122"/>
              </a:rPr>
              <a:t>获得焦点前触发</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⑺</a:t>
            </a:r>
            <a:r>
              <a:rPr lang="en-US" altLang="zh-CN" sz="2100" dirty="0">
                <a:latin typeface="Arial" pitchFamily="34" charset="0"/>
                <a:ea typeface="黑体" pitchFamily="49" charset="-122"/>
              </a:rPr>
              <a:t>Refresh</a:t>
            </a:r>
            <a:r>
              <a:rPr lang="zh-CN" altLang="en-US" sz="2100" dirty="0">
                <a:latin typeface="Arial" pitchFamily="34" charset="0"/>
                <a:ea typeface="黑体" pitchFamily="49" charset="-122"/>
              </a:rPr>
              <a:t>方法</a:t>
            </a:r>
          </a:p>
          <a:p>
            <a:r>
              <a:rPr lang="en-US" altLang="zh-CN" sz="2100" dirty="0" smtClean="0">
                <a:latin typeface="Arial" pitchFamily="34" charset="0"/>
                <a:ea typeface="黑体" pitchFamily="49" charset="-122"/>
              </a:rPr>
              <a:t>　　Refresh</a:t>
            </a:r>
            <a:r>
              <a:rPr lang="zh-CN" altLang="en-US" sz="2100" dirty="0">
                <a:latin typeface="Arial" pitchFamily="34" charset="0"/>
                <a:ea typeface="黑体" pitchFamily="49" charset="-122"/>
              </a:rPr>
              <a:t>方法将重新绘制文本框并刷新其中的值。</a:t>
            </a:r>
          </a:p>
          <a:p>
            <a:r>
              <a:rPr lang="zh-CN" altLang="en-US" sz="2100" dirty="0" smtClean="0">
                <a:latin typeface="Arial" pitchFamily="34" charset="0"/>
                <a:ea typeface="黑体" pitchFamily="49" charset="-122"/>
              </a:rPr>
              <a:t>　　⑻</a:t>
            </a:r>
            <a:r>
              <a:rPr lang="en-US" altLang="zh-CN" sz="2100" dirty="0" err="1">
                <a:latin typeface="Arial" pitchFamily="34" charset="0"/>
                <a:ea typeface="黑体" pitchFamily="49" charset="-122"/>
              </a:rPr>
              <a:t>SetFocus</a:t>
            </a:r>
            <a:r>
              <a:rPr lang="zh-CN" altLang="en-US" sz="2100" dirty="0">
                <a:latin typeface="Arial" pitchFamily="34" charset="0"/>
                <a:ea typeface="黑体" pitchFamily="49" charset="-122"/>
              </a:rPr>
              <a:t>方法</a:t>
            </a:r>
          </a:p>
          <a:p>
            <a:r>
              <a:rPr lang="zh-CN" altLang="en-US" sz="2100" dirty="0" smtClean="0">
                <a:latin typeface="Arial" pitchFamily="34" charset="0"/>
                <a:ea typeface="黑体" pitchFamily="49" charset="-122"/>
              </a:rPr>
              <a:t>　　文本框</a:t>
            </a:r>
            <a:r>
              <a:rPr lang="zh-CN" altLang="en-US" sz="2100" dirty="0">
                <a:latin typeface="Arial" pitchFamily="34" charset="0"/>
                <a:ea typeface="黑体" pitchFamily="49" charset="-122"/>
              </a:rPr>
              <a:t>控件对象可重新获得焦点，即将文本框变成当前活动的对象</a:t>
            </a:r>
            <a:r>
              <a:rPr lang="zh-CN" altLang="en-US"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SetFocus</a:t>
            </a:r>
            <a:r>
              <a:rPr lang="zh-CN" altLang="en-US" sz="2100" dirty="0">
                <a:latin typeface="Arial" pitchFamily="34" charset="0"/>
                <a:ea typeface="黑体" pitchFamily="49" charset="-122"/>
              </a:rPr>
              <a:t>方法的使用格式如下：</a:t>
            </a:r>
          </a:p>
          <a:p>
            <a:r>
              <a:rPr lang="en-US" altLang="zh-CN" sz="2100" dirty="0" smtClean="0">
                <a:latin typeface="Arial" pitchFamily="34" charset="0"/>
                <a:ea typeface="黑体" pitchFamily="49" charset="-122"/>
              </a:rPr>
              <a:t>　　</a:t>
            </a:r>
            <a:r>
              <a:rPr lang="en-US" altLang="zh-CN" sz="2100" dirty="0" err="1" smtClean="0">
                <a:solidFill>
                  <a:srgbClr val="FFFF00"/>
                </a:solidFill>
                <a:latin typeface="Arial" pitchFamily="34" charset="0"/>
                <a:ea typeface="黑体" pitchFamily="49" charset="-122"/>
              </a:rPr>
              <a:t>Object.SetFocus</a:t>
            </a:r>
            <a:endParaRPr lang="en-US" altLang="zh-CN" sz="2100" dirty="0">
              <a:solidFill>
                <a:srgbClr val="FFFF00"/>
              </a:solidFill>
              <a:latin typeface="Arial" pitchFamily="34" charset="0"/>
              <a:ea typeface="黑体" pitchFamily="49" charset="-122"/>
            </a:endParaRPr>
          </a:p>
        </p:txBody>
      </p:sp>
    </p:spTree>
    <p:extLst>
      <p:ext uri="{BB962C8B-B14F-4D97-AF65-F5344CB8AC3E}">
        <p14:creationId xmlns:p14="http://schemas.microsoft.com/office/powerpoint/2010/main" val="2448816758"/>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9-5】  </a:t>
            </a:r>
            <a:r>
              <a:rPr lang="zh-CN" altLang="en-US" sz="2100" dirty="0">
                <a:latin typeface="Arial" pitchFamily="34" charset="0"/>
                <a:ea typeface="黑体" pitchFamily="49" charset="-122"/>
              </a:rPr>
              <a:t>设计一表单，如图</a:t>
            </a:r>
            <a:r>
              <a:rPr lang="en-US" altLang="zh-CN" sz="2100" dirty="0">
                <a:latin typeface="Arial" pitchFamily="34" charset="0"/>
                <a:ea typeface="黑体" pitchFamily="49" charset="-122"/>
              </a:rPr>
              <a:t>9-10</a:t>
            </a:r>
            <a:r>
              <a:rPr lang="zh-CN" altLang="en-US" sz="2100" dirty="0">
                <a:latin typeface="Arial" pitchFamily="34" charset="0"/>
                <a:ea typeface="黑体" pitchFamily="49" charset="-122"/>
              </a:rPr>
              <a:t>所示。其中左图为表单设计界面，右图为运行界面。表单功能是：当用户在上面输入文本时，系统可在下面的显示窗口中同步显示（以只读方式）其输入的文本</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P370</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9-6】  </a:t>
            </a:r>
            <a:r>
              <a:rPr lang="zh-CN" altLang="en-US" sz="2100" dirty="0">
                <a:latin typeface="Arial" pitchFamily="34" charset="0"/>
                <a:ea typeface="黑体" pitchFamily="49" charset="-122"/>
              </a:rPr>
              <a:t>设计一个表单，表单运行时能显示“学生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中的记录信息，如图</a:t>
            </a:r>
            <a:r>
              <a:rPr lang="en-US" altLang="zh-CN" sz="2100" dirty="0">
                <a:latin typeface="Arial" pitchFamily="34" charset="0"/>
                <a:ea typeface="黑体" pitchFamily="49" charset="-122"/>
              </a:rPr>
              <a:t>9-11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P370</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9-7】  </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9-12</a:t>
            </a:r>
            <a:r>
              <a:rPr lang="zh-CN" altLang="en-US" sz="2100" dirty="0">
                <a:latin typeface="Arial" pitchFamily="34" charset="0"/>
                <a:ea typeface="黑体" pitchFamily="49" charset="-122"/>
              </a:rPr>
              <a:t>所示，设计一个电话计费的表单界面。在“开始时间”文本框处单击鼠标，系统开始计时；单击“结束时间”文本框处，结束计时并给出通话时间；单击“应付金额”文本框处，系统计算出通话费用。假设每分钟通话费用为</a:t>
            </a:r>
            <a:r>
              <a:rPr lang="en-US" altLang="zh-CN" sz="2100" dirty="0">
                <a:latin typeface="Arial" pitchFamily="34" charset="0"/>
                <a:ea typeface="黑体" pitchFamily="49" charset="-122"/>
              </a:rPr>
              <a:t>0.20</a:t>
            </a:r>
            <a:r>
              <a:rPr lang="zh-CN" altLang="en-US" sz="2100" dirty="0">
                <a:latin typeface="Arial" pitchFamily="34" charset="0"/>
                <a:ea typeface="黑体" pitchFamily="49" charset="-122"/>
              </a:rPr>
              <a:t>元</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P371</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149080"/>
            <a:ext cx="2752942" cy="18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9735" y="4278922"/>
            <a:ext cx="2638125" cy="174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0683" y="4610762"/>
            <a:ext cx="3252027" cy="141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67543" y="6067653"/>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smtClean="0">
                <a:solidFill>
                  <a:srgbClr val="FFFFFF"/>
                </a:solidFill>
                <a:latin typeface="Arial" pitchFamily="34" charset="0"/>
                <a:ea typeface="黑体" pitchFamily="49" charset="-122"/>
              </a:rPr>
              <a:t>9-1  </a:t>
            </a:r>
            <a:r>
              <a:rPr lang="zh-CN" altLang="en-US" dirty="0">
                <a:solidFill>
                  <a:srgbClr val="FFFFFF"/>
                </a:solidFill>
                <a:latin typeface="Arial" pitchFamily="34" charset="0"/>
                <a:ea typeface="黑体" pitchFamily="49" charset="-122"/>
              </a:rPr>
              <a:t>例</a:t>
            </a:r>
            <a:r>
              <a:rPr lang="en-US" altLang="zh-CN" dirty="0" smtClean="0">
                <a:solidFill>
                  <a:srgbClr val="FFFFFF"/>
                </a:solidFill>
                <a:latin typeface="Arial" pitchFamily="34" charset="0"/>
                <a:ea typeface="黑体" pitchFamily="49" charset="-122"/>
              </a:rPr>
              <a:t>9-5</a:t>
            </a:r>
            <a:r>
              <a:rPr lang="zh-CN" altLang="en-US" dirty="0" smtClean="0">
                <a:solidFill>
                  <a:srgbClr val="FFFFFF"/>
                </a:solidFill>
                <a:latin typeface="Arial" pitchFamily="34" charset="0"/>
                <a:ea typeface="黑体" pitchFamily="49" charset="-122"/>
              </a:rPr>
              <a:t>表</a:t>
            </a:r>
            <a:r>
              <a:rPr lang="zh-CN" altLang="en-US" dirty="0">
                <a:solidFill>
                  <a:srgbClr val="FFFFFF"/>
                </a:solidFill>
                <a:latin typeface="Arial" pitchFamily="34" charset="0"/>
                <a:ea typeface="黑体" pitchFamily="49" charset="-122"/>
              </a:rPr>
              <a:t>单运行示意图</a:t>
            </a:r>
          </a:p>
        </p:txBody>
      </p:sp>
      <p:sp>
        <p:nvSpPr>
          <p:cNvPr id="7" name="矩形 6"/>
          <p:cNvSpPr/>
          <p:nvPr/>
        </p:nvSpPr>
        <p:spPr>
          <a:xfrm>
            <a:off x="3165797" y="6067653"/>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9-11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9-6</a:t>
            </a:r>
            <a:r>
              <a:rPr lang="zh-CN" altLang="en-US" dirty="0">
                <a:solidFill>
                  <a:srgbClr val="FFFFFF"/>
                </a:solidFill>
                <a:latin typeface="Arial" pitchFamily="34" charset="0"/>
                <a:ea typeface="黑体" pitchFamily="49" charset="-122"/>
              </a:rPr>
              <a:t>表单运行示意图</a:t>
            </a:r>
          </a:p>
        </p:txBody>
      </p:sp>
      <p:sp>
        <p:nvSpPr>
          <p:cNvPr id="8" name="矩形 7"/>
          <p:cNvSpPr/>
          <p:nvPr/>
        </p:nvSpPr>
        <p:spPr>
          <a:xfrm>
            <a:off x="6300191" y="6092940"/>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smtClean="0">
                <a:solidFill>
                  <a:srgbClr val="FFFFFF"/>
                </a:solidFill>
                <a:latin typeface="Arial" pitchFamily="34" charset="0"/>
                <a:ea typeface="黑体" pitchFamily="49" charset="-122"/>
              </a:rPr>
              <a:t>9-12  </a:t>
            </a:r>
            <a:r>
              <a:rPr lang="zh-CN" altLang="en-US" dirty="0">
                <a:solidFill>
                  <a:srgbClr val="FFFFFF"/>
                </a:solidFill>
                <a:latin typeface="Arial" pitchFamily="34" charset="0"/>
                <a:ea typeface="黑体" pitchFamily="49" charset="-122"/>
              </a:rPr>
              <a:t>例</a:t>
            </a:r>
            <a:r>
              <a:rPr lang="en-US" altLang="zh-CN" dirty="0" smtClean="0">
                <a:solidFill>
                  <a:srgbClr val="FFFFFF"/>
                </a:solidFill>
                <a:latin typeface="Arial" pitchFamily="34" charset="0"/>
                <a:ea typeface="黑体" pitchFamily="49" charset="-122"/>
              </a:rPr>
              <a:t>9-7</a:t>
            </a:r>
            <a:r>
              <a:rPr lang="zh-CN" altLang="en-US" dirty="0" smtClean="0">
                <a:solidFill>
                  <a:srgbClr val="FFFFFF"/>
                </a:solidFill>
                <a:latin typeface="Arial" pitchFamily="34" charset="0"/>
                <a:ea typeface="黑体" pitchFamily="49" charset="-122"/>
              </a:rPr>
              <a:t>表</a:t>
            </a:r>
            <a:r>
              <a:rPr lang="zh-CN" altLang="en-US" dirty="0">
                <a:solidFill>
                  <a:srgbClr val="FFFFFF"/>
                </a:solidFill>
                <a:latin typeface="Arial" pitchFamily="34" charset="0"/>
                <a:ea typeface="黑体" pitchFamily="49" charset="-122"/>
              </a:rPr>
              <a:t>单运行示意图</a:t>
            </a:r>
          </a:p>
        </p:txBody>
      </p:sp>
    </p:spTree>
    <p:extLst>
      <p:ext uri="{BB962C8B-B14F-4D97-AF65-F5344CB8AC3E}">
        <p14:creationId xmlns:p14="http://schemas.microsoft.com/office/powerpoint/2010/main" val="1916223016"/>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94743"/>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9.1.4  </a:t>
            </a:r>
            <a:r>
              <a:rPr lang="zh-CN" altLang="en-US" sz="2200" dirty="0">
                <a:ea typeface="黑体" pitchFamily="49" charset="-122"/>
              </a:rPr>
              <a:t>编辑框控件（</a:t>
            </a:r>
            <a:r>
              <a:rPr lang="en-US" altLang="zh-CN" sz="2200" dirty="0">
                <a:ea typeface="黑体" pitchFamily="49" charset="-122"/>
              </a:rPr>
              <a:t>EDITBOX</a:t>
            </a:r>
            <a:r>
              <a:rPr lang="zh-CN" altLang="en-US" sz="2200" dirty="0">
                <a:ea typeface="黑体" pitchFamily="49" charset="-122"/>
              </a:rPr>
              <a:t>）</a:t>
            </a:r>
          </a:p>
        </p:txBody>
      </p:sp>
      <p:sp>
        <p:nvSpPr>
          <p:cNvPr id="363524" name="Rectangle 4"/>
          <p:cNvSpPr>
            <a:spLocks noChangeArrowheads="1"/>
          </p:cNvSpPr>
          <p:nvPr/>
        </p:nvSpPr>
        <p:spPr bwMode="auto">
          <a:xfrm>
            <a:off x="74613" y="529998"/>
            <a:ext cx="8997950" cy="2610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编辑</a:t>
            </a:r>
            <a:r>
              <a:rPr lang="zh-CN" altLang="en-US" sz="2100" dirty="0">
                <a:latin typeface="Arial" pitchFamily="34" charset="0"/>
                <a:ea typeface="黑体" pitchFamily="49" charset="-122"/>
              </a:rPr>
              <a:t>框与文本框具有以下几点不同：</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编辑</a:t>
            </a:r>
            <a:r>
              <a:rPr lang="zh-CN" altLang="en-US" sz="2100" dirty="0">
                <a:latin typeface="Arial" pitchFamily="34" charset="0"/>
                <a:ea typeface="黑体" pitchFamily="49" charset="-122"/>
              </a:rPr>
              <a:t>框只能编辑字符型数据，而文本框除字符型数据外，还适用于数值、逻辑、日期或日期时间型数据。</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编辑</a:t>
            </a:r>
            <a:r>
              <a:rPr lang="zh-CN" altLang="en-US" sz="2100" dirty="0">
                <a:latin typeface="Arial" pitchFamily="34" charset="0"/>
                <a:ea typeface="黑体" pitchFamily="49" charset="-122"/>
              </a:rPr>
              <a:t>框则能输入多行文本，遇到回车符不会终止编辑框的输入。</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编辑</a:t>
            </a:r>
            <a:r>
              <a:rPr lang="zh-CN" altLang="en-US" sz="2100" dirty="0">
                <a:latin typeface="Arial" pitchFamily="34" charset="0"/>
                <a:ea typeface="黑体" pitchFamily="49" charset="-122"/>
              </a:rPr>
              <a:t>框可以和表中的备注型字段绑定在一起</a:t>
            </a:r>
            <a:r>
              <a:rPr lang="zh-CN" altLang="en-US" sz="2100" dirty="0" smtClean="0">
                <a:latin typeface="Arial" pitchFamily="34" charset="0"/>
                <a:ea typeface="黑体" pitchFamily="49" charset="-122"/>
              </a:rPr>
              <a:t>，文本框不能。</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④</a:t>
            </a:r>
            <a:r>
              <a:rPr lang="zh-CN" altLang="en-US" sz="2100" dirty="0" smtClean="0">
                <a:latin typeface="Arial" pitchFamily="34" charset="0"/>
                <a:ea typeface="黑体" pitchFamily="49" charset="-122"/>
              </a:rPr>
              <a:t>编辑</a:t>
            </a:r>
            <a:r>
              <a:rPr lang="zh-CN" altLang="en-US" sz="2100" dirty="0">
                <a:latin typeface="Arial" pitchFamily="34" charset="0"/>
                <a:ea typeface="黑体" pitchFamily="49" charset="-122"/>
              </a:rPr>
              <a:t>框有一个文本框所没有的属性</a:t>
            </a:r>
            <a:r>
              <a:rPr lang="en-US" altLang="zh-CN" sz="2100" dirty="0" err="1">
                <a:latin typeface="Arial" pitchFamily="34" charset="0"/>
                <a:ea typeface="黑体" pitchFamily="49" charset="-122"/>
              </a:rPr>
              <a:t>ScrollBars</a:t>
            </a:r>
            <a:r>
              <a:rPr lang="zh-CN" altLang="en-US" sz="2100" dirty="0">
                <a:latin typeface="Arial" pitchFamily="34" charset="0"/>
                <a:ea typeface="黑体" pitchFamily="49" charset="-122"/>
              </a:rPr>
              <a:t>，用来指定编辑框是否含有滚动条。当属性值为</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时没有滚动条，当属性值为</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时具有垂直滚动条；而文本框因只能输入一行数据，所以没有</a:t>
            </a:r>
            <a:r>
              <a:rPr lang="en-US" altLang="zh-CN" sz="2100" dirty="0" err="1">
                <a:latin typeface="Arial" pitchFamily="34" charset="0"/>
                <a:ea typeface="黑体" pitchFamily="49" charset="-122"/>
              </a:rPr>
              <a:t>ScrollBars</a:t>
            </a:r>
            <a:r>
              <a:rPr lang="zh-CN" altLang="en-US" sz="2100" dirty="0">
                <a:latin typeface="Arial" pitchFamily="34" charset="0"/>
                <a:ea typeface="黑体" pitchFamily="49" charset="-122"/>
              </a:rPr>
              <a:t>属性</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321297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．编辑框的属性</a:t>
            </a:r>
          </a:p>
        </p:txBody>
      </p:sp>
      <p:sp>
        <p:nvSpPr>
          <p:cNvPr id="6" name="Rectangle 4"/>
          <p:cNvSpPr>
            <a:spLocks noChangeArrowheads="1"/>
          </p:cNvSpPr>
          <p:nvPr/>
        </p:nvSpPr>
        <p:spPr bwMode="auto">
          <a:xfrm>
            <a:off x="74613" y="3644984"/>
            <a:ext cx="6369595" cy="2924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编辑</a:t>
            </a:r>
            <a:r>
              <a:rPr lang="zh-CN" altLang="en-US" sz="2100" dirty="0">
                <a:latin typeface="Arial" pitchFamily="34" charset="0"/>
                <a:ea typeface="黑体" pitchFamily="49" charset="-122"/>
              </a:rPr>
              <a:t>框</a:t>
            </a:r>
            <a:r>
              <a:rPr lang="zh-CN" altLang="en-US" sz="2100" dirty="0" smtClean="0">
                <a:latin typeface="Arial" pitchFamily="34" charset="0"/>
                <a:ea typeface="黑体" pitchFamily="49" charset="-122"/>
              </a:rPr>
              <a:t>控件和文本框控件基本相同，由于支持多行编辑，具有一个</a:t>
            </a:r>
            <a:r>
              <a:rPr lang="en-US" altLang="zh-CN" sz="2100" dirty="0" err="1" smtClean="0">
                <a:latin typeface="Arial" pitchFamily="34" charset="0"/>
                <a:ea typeface="黑体" pitchFamily="49" charset="-122"/>
              </a:rPr>
              <a:t>ScrollBar</a:t>
            </a:r>
            <a:r>
              <a:rPr lang="zh-CN" altLang="en-US" sz="2100" dirty="0" smtClean="0">
                <a:latin typeface="Arial" pitchFamily="34" charset="0"/>
                <a:ea typeface="黑体" pitchFamily="49" charset="-122"/>
              </a:rPr>
              <a:t>属性。表示编辑框可带有水平和垂直二个滚动条，其它参见</a:t>
            </a:r>
            <a:r>
              <a:rPr lang="en-US" altLang="zh-CN" sz="2100" dirty="0" smtClean="0">
                <a:latin typeface="Arial" pitchFamily="34" charset="0"/>
                <a:ea typeface="黑体" pitchFamily="49" charset="-122"/>
              </a:rPr>
              <a:t>P372</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a:latin typeface="Arial" pitchFamily="34" charset="0"/>
                <a:ea typeface="黑体" pitchFamily="49" charset="-122"/>
              </a:rPr>
              <a:t>　　</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9-8】  </a:t>
            </a:r>
            <a:r>
              <a:rPr lang="zh-CN" altLang="en-US" sz="2100" dirty="0">
                <a:latin typeface="Arial" pitchFamily="34" charset="0"/>
                <a:ea typeface="黑体" pitchFamily="49" charset="-122"/>
              </a:rPr>
              <a:t>设计一个表单，在表单中添加一编辑框，要求该编辑框与“学生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表中的备注字段“特长”相绑定，以便编辑备注型字段内容。当在编辑框中选定一段文本并单击文本框时，能在文本框中显示出编辑框中选定的文本，如图</a:t>
            </a:r>
            <a:r>
              <a:rPr lang="en-US" altLang="zh-CN" sz="2100" dirty="0">
                <a:latin typeface="Arial" pitchFamily="34" charset="0"/>
                <a:ea typeface="黑体" pitchFamily="49" charset="-122"/>
              </a:rPr>
              <a:t>9-13</a:t>
            </a:r>
            <a:r>
              <a:rPr lang="zh-CN" altLang="en-US" sz="2100" dirty="0">
                <a:latin typeface="Arial" pitchFamily="34" charset="0"/>
                <a:ea typeface="黑体" pitchFamily="49" charset="-122"/>
              </a:rPr>
              <a:t>所示。      </a:t>
            </a:r>
          </a:p>
          <a:p>
            <a:r>
              <a:rPr lang="zh-CN" altLang="en-US" sz="2100" dirty="0">
                <a:latin typeface="Arial" pitchFamily="34" charset="0"/>
                <a:ea typeface="黑体" pitchFamily="49" charset="-122"/>
              </a:rPr>
              <a:t>       设计步骤，参见</a:t>
            </a:r>
            <a:r>
              <a:rPr lang="en-US" altLang="zh-CN" sz="2100" dirty="0">
                <a:latin typeface="Arial" pitchFamily="34" charset="0"/>
                <a:ea typeface="黑体" pitchFamily="49" charset="-122"/>
              </a:rPr>
              <a:t>372</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4149079"/>
            <a:ext cx="2552169" cy="17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6588224" y="6011996"/>
            <a:ext cx="2419084" cy="369332"/>
          </a:xfrm>
          <a:prstGeom prst="rect">
            <a:avLst/>
          </a:prstGeom>
        </p:spPr>
        <p:txBody>
          <a:bodyPr wrap="square">
            <a:spAutoFit/>
          </a:bodyPr>
          <a:lstStyle/>
          <a:p>
            <a:pPr lvl="0"/>
            <a:r>
              <a:rPr lang="zh-CN" altLang="en-US" dirty="0" smtClean="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9-13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9-8</a:t>
            </a:r>
            <a:r>
              <a:rPr lang="zh-CN" altLang="en-US" dirty="0">
                <a:solidFill>
                  <a:srgbClr val="FFFFFF"/>
                </a:solidFill>
                <a:latin typeface="Arial" pitchFamily="34" charset="0"/>
                <a:ea typeface="黑体" pitchFamily="49" charset="-122"/>
              </a:rPr>
              <a:t>示意图</a:t>
            </a:r>
          </a:p>
        </p:txBody>
      </p:sp>
    </p:spTree>
    <p:extLst>
      <p:ext uri="{BB962C8B-B14F-4D97-AF65-F5344CB8AC3E}">
        <p14:creationId xmlns:p14="http://schemas.microsoft.com/office/powerpoint/2010/main" val="3881077527"/>
      </p:ext>
    </p:extLst>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980728"/>
            <a:ext cx="8997950" cy="738664"/>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4200" dirty="0" smtClean="0">
                <a:ea typeface="黑体" pitchFamily="49" charset="-122"/>
              </a:rPr>
              <a:t>第</a:t>
            </a:r>
            <a:r>
              <a:rPr lang="en-US" altLang="zh-CN" sz="4200" dirty="0" smtClean="0">
                <a:ea typeface="黑体" pitchFamily="49" charset="-122"/>
              </a:rPr>
              <a:t>9</a:t>
            </a:r>
            <a:r>
              <a:rPr lang="zh-CN" altLang="en-US" sz="4200" dirty="0" smtClean="0">
                <a:ea typeface="黑体" pitchFamily="49" charset="-122"/>
              </a:rPr>
              <a:t>章  表单控件、多重表单和表单集</a:t>
            </a:r>
            <a:endParaRPr lang="zh-CN" altLang="en-US" sz="4200" dirty="0">
              <a:ea typeface="黑体" pitchFamily="49" charset="-122"/>
            </a:endParaRPr>
          </a:p>
        </p:txBody>
      </p:sp>
      <p:sp>
        <p:nvSpPr>
          <p:cNvPr id="361475" name="Text Box 3"/>
          <p:cNvSpPr txBox="1">
            <a:spLocks noChangeArrowheads="1"/>
          </p:cNvSpPr>
          <p:nvPr/>
        </p:nvSpPr>
        <p:spPr bwMode="auto">
          <a:xfrm>
            <a:off x="104775" y="2150716"/>
            <a:ext cx="8997950" cy="4086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fontAlgn="ctr"/>
            <a:r>
              <a:rPr lang="zh-CN" altLang="zh-CN" sz="2400" dirty="0">
                <a:ea typeface="黑体" pitchFamily="49" charset="-122"/>
              </a:rPr>
              <a:t>本章学习目标</a:t>
            </a:r>
          </a:p>
          <a:p>
            <a:pPr marL="1085850" lvl="1" indent="-342900" fontAlgn="ctr">
              <a:buFont typeface="Wingdings" pitchFamily="2" charset="2"/>
              <a:buChar char="l"/>
            </a:pPr>
            <a:r>
              <a:rPr lang="zh-CN" altLang="zh-CN" sz="2400" dirty="0" smtClean="0">
                <a:ea typeface="黑体" pitchFamily="49" charset="-122"/>
              </a:rPr>
              <a:t>掌握</a:t>
            </a:r>
            <a:r>
              <a:rPr lang="zh-CN" altLang="zh-CN" sz="2400" dirty="0">
                <a:ea typeface="黑体" pitchFamily="49" charset="-122"/>
              </a:rPr>
              <a:t>命令按钮、标签、文本框、编辑框等基本控件的</a:t>
            </a:r>
            <a:r>
              <a:rPr lang="zh-CN" altLang="zh-CN" sz="2400" dirty="0" smtClean="0">
                <a:ea typeface="黑体" pitchFamily="49" charset="-122"/>
              </a:rPr>
              <a:t>使用</a:t>
            </a:r>
            <a:r>
              <a:rPr lang="zh-CN" altLang="en-US" sz="2400" dirty="0">
                <a:ea typeface="黑体" pitchFamily="49" charset="-122"/>
              </a:rPr>
              <a:t>方法</a:t>
            </a:r>
            <a:r>
              <a:rPr lang="zh-CN" altLang="zh-CN" sz="2400" dirty="0" smtClean="0">
                <a:ea typeface="黑体" pitchFamily="49" charset="-122"/>
              </a:rPr>
              <a:t>。</a:t>
            </a:r>
            <a:endParaRPr lang="zh-CN" altLang="zh-CN" sz="2400" dirty="0">
              <a:ea typeface="黑体" pitchFamily="49" charset="-122"/>
            </a:endParaRPr>
          </a:p>
          <a:p>
            <a:pPr marL="1085850" lvl="1" indent="-342900" fontAlgn="ctr">
              <a:buFont typeface="Wingdings" pitchFamily="2" charset="2"/>
              <a:buChar char="l"/>
            </a:pPr>
            <a:r>
              <a:rPr lang="zh-CN" altLang="zh-CN" sz="2400" dirty="0" smtClean="0">
                <a:ea typeface="黑体" pitchFamily="49" charset="-122"/>
              </a:rPr>
              <a:t>了解</a:t>
            </a:r>
            <a:r>
              <a:rPr lang="zh-CN" altLang="zh-CN" sz="2400" dirty="0">
                <a:ea typeface="黑体" pitchFamily="49" charset="-122"/>
              </a:rPr>
              <a:t>并掌握对话框函数</a:t>
            </a:r>
            <a:r>
              <a:rPr lang="en-US" altLang="zh-CN" sz="2400" dirty="0" err="1">
                <a:ea typeface="黑体" pitchFamily="49" charset="-122"/>
              </a:rPr>
              <a:t>MessageBox</a:t>
            </a:r>
            <a:r>
              <a:rPr lang="en-US" altLang="zh-CN" sz="2400" dirty="0">
                <a:ea typeface="黑体" pitchFamily="49" charset="-122"/>
              </a:rPr>
              <a:t>()</a:t>
            </a:r>
            <a:r>
              <a:rPr lang="zh-CN" altLang="zh-CN" sz="2400" dirty="0">
                <a:ea typeface="黑体" pitchFamily="49" charset="-122"/>
              </a:rPr>
              <a:t>的含义与用法。</a:t>
            </a:r>
          </a:p>
          <a:p>
            <a:pPr marL="1085850" lvl="1" indent="-342900" fontAlgn="ctr">
              <a:buFont typeface="Wingdings" pitchFamily="2" charset="2"/>
              <a:buChar char="l"/>
            </a:pPr>
            <a:r>
              <a:rPr lang="zh-CN" altLang="zh-CN" sz="2400" dirty="0" smtClean="0">
                <a:ea typeface="黑体" pitchFamily="49" charset="-122"/>
              </a:rPr>
              <a:t>了解</a:t>
            </a:r>
            <a:r>
              <a:rPr lang="zh-CN" altLang="zh-CN" sz="2400" dirty="0">
                <a:ea typeface="黑体" pitchFamily="49" charset="-122"/>
              </a:rPr>
              <a:t>和熟悉线条控件、形状控件</a:t>
            </a:r>
            <a:r>
              <a:rPr lang="zh-CN" altLang="zh-CN" sz="2400" dirty="0" smtClean="0">
                <a:ea typeface="黑体" pitchFamily="49" charset="-122"/>
              </a:rPr>
              <a:t>的用法</a:t>
            </a:r>
            <a:r>
              <a:rPr lang="zh-CN" altLang="zh-CN" sz="2400" dirty="0">
                <a:ea typeface="黑体" pitchFamily="49" charset="-122"/>
              </a:rPr>
              <a:t>。</a:t>
            </a:r>
          </a:p>
          <a:p>
            <a:pPr marL="1085850" lvl="1" indent="-342900" fontAlgn="ctr">
              <a:buFont typeface="Wingdings" pitchFamily="2" charset="2"/>
              <a:buChar char="l"/>
            </a:pPr>
            <a:r>
              <a:rPr lang="zh-CN" altLang="zh-CN" sz="2400" dirty="0" smtClean="0">
                <a:ea typeface="黑体" pitchFamily="49" charset="-122"/>
              </a:rPr>
              <a:t>掌握</a:t>
            </a:r>
            <a:r>
              <a:rPr lang="zh-CN" altLang="zh-CN" sz="2400" dirty="0">
                <a:ea typeface="黑体" pitchFamily="49" charset="-122"/>
              </a:rPr>
              <a:t>命令按钮组控件、选项按钮组控件、复选框控件和微调控件的使用方法。</a:t>
            </a:r>
          </a:p>
          <a:p>
            <a:pPr marL="1085850" lvl="1" indent="-342900" fontAlgn="ctr">
              <a:buFont typeface="Wingdings" pitchFamily="2" charset="2"/>
              <a:buChar char="l"/>
            </a:pPr>
            <a:r>
              <a:rPr lang="zh-CN" altLang="zh-CN" sz="2400" dirty="0" smtClean="0">
                <a:ea typeface="黑体" pitchFamily="49" charset="-122"/>
              </a:rPr>
              <a:t>掌握</a:t>
            </a:r>
            <a:r>
              <a:rPr lang="zh-CN" altLang="zh-CN" sz="2400" dirty="0">
                <a:ea typeface="黑体" pitchFamily="49" charset="-122"/>
              </a:rPr>
              <a:t>列表框、组合框、计时器、页框、表格、容器和</a:t>
            </a:r>
            <a:r>
              <a:rPr lang="en-US" altLang="zh-CN" sz="2400" dirty="0">
                <a:ea typeface="黑体" pitchFamily="49" charset="-122"/>
              </a:rPr>
              <a:t>ActiveX</a:t>
            </a:r>
            <a:r>
              <a:rPr lang="zh-CN" altLang="zh-CN" sz="2400" dirty="0">
                <a:ea typeface="黑体" pitchFamily="49" charset="-122"/>
              </a:rPr>
              <a:t>控件的使用方法。</a:t>
            </a:r>
          </a:p>
          <a:p>
            <a:pPr marL="1085850" lvl="1" indent="-342900" fontAlgn="ctr">
              <a:buFont typeface="Wingdings" pitchFamily="2" charset="2"/>
              <a:buChar char="l"/>
            </a:pPr>
            <a:r>
              <a:rPr lang="zh-CN" altLang="zh-CN" sz="2400" dirty="0" smtClean="0">
                <a:ea typeface="黑体" pitchFamily="49" charset="-122"/>
              </a:rPr>
              <a:t>了解</a:t>
            </a:r>
            <a:r>
              <a:rPr lang="zh-CN" altLang="zh-CN" sz="2400" dirty="0">
                <a:ea typeface="黑体" pitchFamily="49" charset="-122"/>
              </a:rPr>
              <a:t>表单集与多重表单的设计方法与使用。</a:t>
            </a:r>
          </a:p>
          <a:p>
            <a:pPr marL="1085850" lvl="1" indent="-342900" fontAlgn="ctr">
              <a:buFont typeface="Wingdings" pitchFamily="2" charset="2"/>
              <a:buChar char="l"/>
            </a:pPr>
            <a:r>
              <a:rPr lang="zh-CN" altLang="zh-CN" sz="2400" dirty="0" smtClean="0">
                <a:ea typeface="黑体" pitchFamily="49" charset="-122"/>
              </a:rPr>
              <a:t>掌握</a:t>
            </a:r>
            <a:r>
              <a:rPr lang="zh-CN" altLang="zh-CN" sz="2400" dirty="0">
                <a:ea typeface="黑体" pitchFamily="49" charset="-122"/>
              </a:rPr>
              <a:t>使用类设计器创建新类及类的应用。</a:t>
            </a:r>
          </a:p>
        </p:txBody>
      </p:sp>
    </p:spTree>
    <p:extLst>
      <p:ext uri="{BB962C8B-B14F-4D97-AF65-F5344CB8AC3E}">
        <p14:creationId xmlns:p14="http://schemas.microsoft.com/office/powerpoint/2010/main" val="3684077960"/>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02006"/>
            <a:ext cx="8997950" cy="13217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编辑</a:t>
            </a:r>
            <a:r>
              <a:rPr lang="zh-CN" altLang="en-US" sz="2100" dirty="0">
                <a:latin typeface="Arial" pitchFamily="34" charset="0"/>
                <a:ea typeface="黑体" pitchFamily="49" charset="-122"/>
              </a:rPr>
              <a:t>框常用的事件和方法与文本框相同，这里不再进行叙述。</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9-9】  </a:t>
            </a:r>
            <a:r>
              <a:rPr lang="zh-CN" altLang="en-US" sz="2100" dirty="0">
                <a:latin typeface="Arial" pitchFamily="34" charset="0"/>
                <a:ea typeface="黑体" pitchFamily="49" charset="-122"/>
              </a:rPr>
              <a:t>设计一个表单，功能是在表单上单击“打印”命令按钮，可以打印显示九九乘法表，如图</a:t>
            </a:r>
            <a:r>
              <a:rPr lang="en-US" altLang="zh-CN" sz="2100" dirty="0">
                <a:latin typeface="Arial" pitchFamily="34" charset="0"/>
                <a:ea typeface="黑体" pitchFamily="49" charset="-122"/>
              </a:rPr>
              <a:t>9-14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373</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4613" y="15604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．编辑框的事件和方法</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5893" y="1340768"/>
            <a:ext cx="3529176" cy="16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771800" y="2205494"/>
            <a:ext cx="2723823" cy="369332"/>
          </a:xfrm>
          <a:prstGeom prst="rect">
            <a:avLst/>
          </a:prstGeom>
        </p:spPr>
        <p:txBody>
          <a:bodyPr wrap="none">
            <a:spAutoFit/>
          </a:bodyPr>
          <a:lstStyle/>
          <a:p>
            <a:pPr fontAlgn="ctr"/>
            <a:r>
              <a:rPr lang="zh-CN" altLang="zh-CN" dirty="0">
                <a:latin typeface="Arial" pitchFamily="34" charset="0"/>
                <a:ea typeface="黑体" pitchFamily="49" charset="-122"/>
              </a:rPr>
              <a:t>图</a:t>
            </a:r>
            <a:r>
              <a:rPr lang="en-US" altLang="zh-CN" dirty="0">
                <a:latin typeface="Arial" pitchFamily="34" charset="0"/>
                <a:ea typeface="黑体" pitchFamily="49" charset="-122"/>
              </a:rPr>
              <a:t>9-14  </a:t>
            </a:r>
            <a:r>
              <a:rPr lang="zh-CN" altLang="zh-CN" dirty="0">
                <a:latin typeface="Arial" pitchFamily="34" charset="0"/>
                <a:ea typeface="黑体" pitchFamily="49" charset="-122"/>
              </a:rPr>
              <a:t>例</a:t>
            </a:r>
            <a:r>
              <a:rPr lang="en-US" altLang="zh-CN" dirty="0">
                <a:latin typeface="Arial" pitchFamily="34" charset="0"/>
                <a:ea typeface="黑体" pitchFamily="49" charset="-122"/>
              </a:rPr>
              <a:t>9-9</a:t>
            </a:r>
            <a:r>
              <a:rPr lang="zh-CN" altLang="zh-CN" dirty="0">
                <a:latin typeface="Arial" pitchFamily="34" charset="0"/>
                <a:ea typeface="黑体" pitchFamily="49" charset="-122"/>
              </a:rPr>
              <a:t>运行示意图</a:t>
            </a:r>
          </a:p>
        </p:txBody>
      </p:sp>
      <p:sp>
        <p:nvSpPr>
          <p:cNvPr id="7" name="Rectangle 4"/>
          <p:cNvSpPr>
            <a:spLocks noChangeArrowheads="1"/>
          </p:cNvSpPr>
          <p:nvPr/>
        </p:nvSpPr>
        <p:spPr bwMode="auto">
          <a:xfrm>
            <a:off x="74613" y="2996952"/>
            <a:ext cx="8997950" cy="682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线条</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Line</a:t>
            </a:r>
            <a:r>
              <a:rPr lang="zh-CN" altLang="en-US" sz="2100" dirty="0">
                <a:latin typeface="Arial" pitchFamily="34" charset="0"/>
                <a:ea typeface="黑体" pitchFamily="49" charset="-122"/>
              </a:rPr>
              <a:t>）控件用于在表单上画各种类型的线条，包括斜线、水平线和垂直直线</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4613" y="2564904"/>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9.1.5  </a:t>
            </a:r>
            <a:r>
              <a:rPr lang="zh-CN" altLang="en-US" sz="2200" dirty="0">
                <a:ea typeface="黑体" pitchFamily="49" charset="-122"/>
              </a:rPr>
              <a:t>线条控件（</a:t>
            </a:r>
            <a:r>
              <a:rPr lang="en-US" altLang="zh-CN" sz="2200" dirty="0">
                <a:ea typeface="黑体" pitchFamily="49" charset="-122"/>
              </a:rPr>
              <a:t>LINE</a:t>
            </a:r>
            <a:r>
              <a:rPr lang="zh-CN" altLang="en-US" sz="2200" dirty="0">
                <a:ea typeface="黑体" pitchFamily="49" charset="-122"/>
              </a:rPr>
              <a:t>）</a:t>
            </a:r>
          </a:p>
        </p:txBody>
      </p:sp>
      <p:sp>
        <p:nvSpPr>
          <p:cNvPr id="9" name="Rectangle 4"/>
          <p:cNvSpPr>
            <a:spLocks noChangeArrowheads="1"/>
          </p:cNvSpPr>
          <p:nvPr/>
        </p:nvSpPr>
        <p:spPr bwMode="auto">
          <a:xfrm>
            <a:off x="74613" y="4221088"/>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线条</a:t>
            </a:r>
            <a:r>
              <a:rPr lang="zh-CN" altLang="en-US" sz="2100" dirty="0">
                <a:latin typeface="Arial" pitchFamily="34" charset="0"/>
                <a:ea typeface="黑体" pitchFamily="49" charset="-122"/>
              </a:rPr>
              <a:t>的常用属性见表</a:t>
            </a:r>
            <a:r>
              <a:rPr lang="en-US" altLang="zh-CN" sz="2100" dirty="0">
                <a:latin typeface="Arial" pitchFamily="34" charset="0"/>
                <a:ea typeface="黑体" pitchFamily="49" charset="-122"/>
              </a:rPr>
              <a:t>9-14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0" name="Rectangle 3"/>
          <p:cNvSpPr>
            <a:spLocks noChangeArrowheads="1"/>
          </p:cNvSpPr>
          <p:nvPr/>
        </p:nvSpPr>
        <p:spPr bwMode="auto">
          <a:xfrm>
            <a:off x="74613" y="378908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．线条控件的属性</a:t>
            </a:r>
          </a:p>
        </p:txBody>
      </p:sp>
      <p:sp>
        <p:nvSpPr>
          <p:cNvPr id="6" name="矩形 5"/>
          <p:cNvSpPr/>
          <p:nvPr/>
        </p:nvSpPr>
        <p:spPr>
          <a:xfrm>
            <a:off x="98715" y="5517232"/>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9-14  </a:t>
            </a:r>
            <a:r>
              <a:rPr lang="zh-CN" altLang="en-US" dirty="0">
                <a:solidFill>
                  <a:srgbClr val="FFFFFF"/>
                </a:solidFill>
                <a:latin typeface="Arial" pitchFamily="34" charset="0"/>
                <a:ea typeface="黑体" pitchFamily="49" charset="-122"/>
              </a:rPr>
              <a:t>线条控件常用的属性及说明</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2964" y="4585185"/>
            <a:ext cx="5825317" cy="21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0266971"/>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02006"/>
            <a:ext cx="8997950" cy="666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线条</a:t>
            </a:r>
            <a:r>
              <a:rPr lang="zh-CN" altLang="en-US" sz="2100" dirty="0">
                <a:latin typeface="Arial" pitchFamily="34" charset="0"/>
                <a:ea typeface="黑体" pitchFamily="49" charset="-122"/>
              </a:rPr>
              <a:t>控件的主要事件有</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等，主要方法有</a:t>
            </a:r>
            <a:r>
              <a:rPr lang="en-US" altLang="zh-CN" sz="2100" dirty="0">
                <a:latin typeface="Arial" pitchFamily="34" charset="0"/>
                <a:ea typeface="黑体" pitchFamily="49" charset="-122"/>
              </a:rPr>
              <a:t>Drag</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Move</a:t>
            </a:r>
            <a:r>
              <a:rPr lang="zh-CN" altLang="en-US" sz="2100" dirty="0">
                <a:latin typeface="Arial" pitchFamily="34" charset="0"/>
                <a:ea typeface="黑体" pitchFamily="49" charset="-122"/>
              </a:rPr>
              <a:t>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5604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．线条控件的事件与方法</a:t>
            </a:r>
          </a:p>
        </p:txBody>
      </p:sp>
      <p:sp>
        <p:nvSpPr>
          <p:cNvPr id="4" name="Rectangle 3"/>
          <p:cNvSpPr>
            <a:spLocks noChangeArrowheads="1"/>
          </p:cNvSpPr>
          <p:nvPr/>
        </p:nvSpPr>
        <p:spPr bwMode="auto">
          <a:xfrm>
            <a:off x="74613" y="285297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smtClean="0">
                <a:ea typeface="黑体" pitchFamily="49" charset="-122"/>
              </a:rPr>
              <a:t>．</a:t>
            </a:r>
            <a:r>
              <a:rPr lang="zh-CN" altLang="en-US" sz="2400" dirty="0" smtClean="0">
                <a:latin typeface="Arial" pitchFamily="34" charset="0"/>
                <a:ea typeface="黑体" pitchFamily="49" charset="-122"/>
              </a:rPr>
              <a:t>形状</a:t>
            </a:r>
            <a:r>
              <a:rPr lang="zh-CN" altLang="en-US" sz="2200" dirty="0" smtClean="0">
                <a:ea typeface="黑体" pitchFamily="49" charset="-122"/>
              </a:rPr>
              <a:t>控件</a:t>
            </a:r>
            <a:r>
              <a:rPr lang="zh-CN" altLang="en-US" sz="2200" dirty="0">
                <a:ea typeface="黑体" pitchFamily="49" charset="-122"/>
              </a:rPr>
              <a:t>的属性</a:t>
            </a:r>
          </a:p>
        </p:txBody>
      </p:sp>
      <p:sp>
        <p:nvSpPr>
          <p:cNvPr id="5" name="Rectangle 3"/>
          <p:cNvSpPr>
            <a:spLocks noChangeArrowheads="1"/>
          </p:cNvSpPr>
          <p:nvPr/>
        </p:nvSpPr>
        <p:spPr bwMode="auto">
          <a:xfrm>
            <a:off x="74613" y="1340768"/>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9.1.6  </a:t>
            </a:r>
            <a:r>
              <a:rPr lang="zh-CN" altLang="en-US" sz="2200" dirty="0">
                <a:ea typeface="黑体" pitchFamily="49" charset="-122"/>
              </a:rPr>
              <a:t>形状控件（</a:t>
            </a:r>
            <a:r>
              <a:rPr lang="en-US" altLang="zh-CN" sz="2200" dirty="0">
                <a:ea typeface="黑体" pitchFamily="49" charset="-122"/>
              </a:rPr>
              <a:t>SHAPE</a:t>
            </a:r>
            <a:r>
              <a:rPr lang="zh-CN" altLang="en-US" sz="2200" dirty="0">
                <a:ea typeface="黑体" pitchFamily="49" charset="-122"/>
              </a:rPr>
              <a:t>）</a:t>
            </a:r>
          </a:p>
        </p:txBody>
      </p:sp>
      <p:sp>
        <p:nvSpPr>
          <p:cNvPr id="6" name="Rectangle 4"/>
          <p:cNvSpPr>
            <a:spLocks noChangeArrowheads="1"/>
          </p:cNvSpPr>
          <p:nvPr/>
        </p:nvSpPr>
        <p:spPr bwMode="auto">
          <a:xfrm>
            <a:off x="74613" y="1772816"/>
            <a:ext cx="8997950" cy="1003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形状</a:t>
            </a:r>
            <a:r>
              <a:rPr lang="zh-CN" altLang="en-US" sz="2100" dirty="0">
                <a:latin typeface="Arial" pitchFamily="34" charset="0"/>
                <a:ea typeface="黑体" pitchFamily="49" charset="-122"/>
              </a:rPr>
              <a:t>控件主要用于创建矩形、圆或椭圆形状的对象。形状控件是一种图形控件，不能直接对其进行修改，但可以通过形状的属性设置、事件程序的应用来修改形状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3356992"/>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与</a:t>
            </a:r>
            <a:r>
              <a:rPr lang="zh-CN" altLang="en-US" sz="2100" dirty="0">
                <a:latin typeface="Arial" pitchFamily="34" charset="0"/>
                <a:ea typeface="黑体" pitchFamily="49" charset="-122"/>
              </a:rPr>
              <a:t>线条类似，形状控件也有</a:t>
            </a:r>
            <a:r>
              <a:rPr lang="en-US" altLang="zh-CN" sz="2100" dirty="0" err="1">
                <a:latin typeface="Arial" pitchFamily="34" charset="0"/>
                <a:ea typeface="黑体" pitchFamily="49" charset="-122"/>
              </a:rPr>
              <a:t>BorderStyle</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BorderColor</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BorderWidth</a:t>
            </a:r>
            <a:r>
              <a:rPr lang="zh-CN" altLang="en-US" sz="2100" dirty="0">
                <a:latin typeface="Arial" pitchFamily="34" charset="0"/>
                <a:ea typeface="黑体" pitchFamily="49" charset="-122"/>
              </a:rPr>
              <a:t>等属性，其含义也一样，形状的大小由属性</a:t>
            </a:r>
            <a:r>
              <a:rPr lang="en-US" altLang="zh-CN" sz="2100" dirty="0">
                <a:latin typeface="Arial" pitchFamily="34" charset="0"/>
                <a:ea typeface="黑体" pitchFamily="49" charset="-122"/>
              </a:rPr>
              <a:t>Curvature</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Width</a:t>
            </a:r>
            <a:r>
              <a:rPr lang="zh-CN" altLang="en-US" sz="2100" dirty="0">
                <a:latin typeface="Arial" pitchFamily="34" charset="0"/>
                <a:ea typeface="黑体" pitchFamily="49" charset="-122"/>
              </a:rPr>
              <a:t>以及</a:t>
            </a:r>
            <a:r>
              <a:rPr lang="en-US" altLang="zh-CN" sz="2100" dirty="0">
                <a:latin typeface="Arial" pitchFamily="34" charset="0"/>
                <a:ea typeface="黑体" pitchFamily="49" charset="-122"/>
              </a:rPr>
              <a:t>Height</a:t>
            </a:r>
            <a:r>
              <a:rPr lang="zh-CN" altLang="en-US" sz="2100" dirty="0">
                <a:latin typeface="Arial" pitchFamily="34" charset="0"/>
                <a:ea typeface="黑体" pitchFamily="49" charset="-122"/>
              </a:rPr>
              <a:t>来决定；而形状的填充方案则由</a:t>
            </a:r>
            <a:r>
              <a:rPr lang="en-US" altLang="zh-CN" sz="2100" dirty="0" err="1">
                <a:latin typeface="Arial" pitchFamily="34" charset="0"/>
                <a:ea typeface="黑体" pitchFamily="49" charset="-122"/>
              </a:rPr>
              <a:t>FillStyle</a:t>
            </a:r>
            <a:r>
              <a:rPr lang="zh-CN" altLang="en-US" sz="2100" dirty="0">
                <a:latin typeface="Arial" pitchFamily="34" charset="0"/>
                <a:ea typeface="黑体" pitchFamily="49" charset="-122"/>
              </a:rPr>
              <a:t>属性来决定。形状常用属性如表</a:t>
            </a:r>
            <a:r>
              <a:rPr lang="en-US" altLang="zh-CN" sz="2100" dirty="0">
                <a:latin typeface="Arial" pitchFamily="34" charset="0"/>
                <a:ea typeface="黑体" pitchFamily="49" charset="-122"/>
              </a:rPr>
              <a:t>9-15</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矩形 7"/>
          <p:cNvSpPr/>
          <p:nvPr/>
        </p:nvSpPr>
        <p:spPr>
          <a:xfrm>
            <a:off x="74613" y="5373216"/>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9-16  </a:t>
            </a:r>
            <a:r>
              <a:rPr lang="zh-CN" altLang="en-US" dirty="0">
                <a:solidFill>
                  <a:srgbClr val="FFFFFF"/>
                </a:solidFill>
                <a:latin typeface="Arial" pitchFamily="34" charset="0"/>
                <a:ea typeface="黑体" pitchFamily="49" charset="-122"/>
              </a:rPr>
              <a:t>形状控件常用的属性及说明</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4464893"/>
            <a:ext cx="6057900"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2223106"/>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662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形状</a:t>
            </a:r>
            <a:r>
              <a:rPr lang="zh-CN" altLang="en-US" sz="2100" dirty="0">
                <a:latin typeface="Arial" pitchFamily="34" charset="0"/>
                <a:ea typeface="黑体" pitchFamily="49" charset="-122"/>
              </a:rPr>
              <a:t>控件的主要事件有</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等，主要方法有</a:t>
            </a:r>
            <a:r>
              <a:rPr lang="en-US" altLang="zh-CN" sz="2100" dirty="0">
                <a:latin typeface="Arial" pitchFamily="34" charset="0"/>
                <a:ea typeface="黑体" pitchFamily="49" charset="-122"/>
              </a:rPr>
              <a:t>Drag</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Move</a:t>
            </a:r>
            <a:r>
              <a:rPr lang="zh-CN" altLang="en-US" sz="2100" dirty="0">
                <a:latin typeface="Arial" pitchFamily="34" charset="0"/>
                <a:ea typeface="黑体" pitchFamily="49" charset="-122"/>
              </a:rPr>
              <a:t>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5604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．形状控件的事件与方法</a:t>
            </a:r>
          </a:p>
        </p:txBody>
      </p:sp>
      <p:sp>
        <p:nvSpPr>
          <p:cNvPr id="4" name="Rectangle 3"/>
          <p:cNvSpPr>
            <a:spLocks noChangeArrowheads="1"/>
          </p:cNvSpPr>
          <p:nvPr/>
        </p:nvSpPr>
        <p:spPr bwMode="auto">
          <a:xfrm>
            <a:off x="74613" y="1268760"/>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9.1.7  </a:t>
            </a:r>
            <a:r>
              <a:rPr lang="zh-CN" altLang="en-US" sz="2200" dirty="0">
                <a:ea typeface="黑体" pitchFamily="49" charset="-122"/>
              </a:rPr>
              <a:t>图像控件（</a:t>
            </a:r>
            <a:r>
              <a:rPr lang="en-US" altLang="zh-CN" sz="2200" dirty="0">
                <a:ea typeface="黑体" pitchFamily="49" charset="-122"/>
              </a:rPr>
              <a:t>IMAGE</a:t>
            </a:r>
            <a:r>
              <a:rPr lang="zh-CN" altLang="en-US" sz="2200" dirty="0">
                <a:ea typeface="黑体" pitchFamily="49" charset="-122"/>
              </a:rPr>
              <a:t>）</a:t>
            </a:r>
          </a:p>
        </p:txBody>
      </p:sp>
      <p:sp>
        <p:nvSpPr>
          <p:cNvPr id="5" name="Rectangle 3"/>
          <p:cNvSpPr>
            <a:spLocks noChangeArrowheads="1"/>
          </p:cNvSpPr>
          <p:nvPr/>
        </p:nvSpPr>
        <p:spPr bwMode="auto">
          <a:xfrm>
            <a:off x="74613" y="249289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．图像控件的属性</a:t>
            </a:r>
          </a:p>
        </p:txBody>
      </p:sp>
      <p:sp>
        <p:nvSpPr>
          <p:cNvPr id="6" name="Rectangle 4"/>
          <p:cNvSpPr>
            <a:spLocks noChangeArrowheads="1"/>
          </p:cNvSpPr>
          <p:nvPr/>
        </p:nvSpPr>
        <p:spPr bwMode="auto">
          <a:xfrm>
            <a:off x="74613" y="1772816"/>
            <a:ext cx="8997950" cy="685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图像</a:t>
            </a:r>
            <a:r>
              <a:rPr lang="zh-CN" altLang="en-US" sz="2100" dirty="0">
                <a:latin typeface="Arial" pitchFamily="34" charset="0"/>
                <a:ea typeface="黑体" pitchFamily="49" charset="-122"/>
              </a:rPr>
              <a:t>控件用于图像输出，只能显示而不能直接修改图像。通过图像控件的运用，可以使应用程序的界面显得更富有生机和活力</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2924944"/>
            <a:ext cx="899795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图像</a:t>
            </a:r>
            <a:r>
              <a:rPr lang="zh-CN" altLang="en-US" sz="2100" dirty="0">
                <a:latin typeface="Arial" pitchFamily="34" charset="0"/>
                <a:ea typeface="黑体" pitchFamily="49" charset="-122"/>
              </a:rPr>
              <a:t>控件允许在表单中添加</a:t>
            </a:r>
            <a:r>
              <a:rPr lang="en-US" altLang="zh-CN" sz="2100" dirty="0">
                <a:latin typeface="Arial" pitchFamily="34" charset="0"/>
                <a:ea typeface="黑体" pitchFamily="49" charset="-122"/>
              </a:rPr>
              <a:t>.bmp</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.gif</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.jpg</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ico</a:t>
            </a:r>
            <a:r>
              <a:rPr lang="zh-CN" altLang="en-US" sz="2100" dirty="0">
                <a:latin typeface="Arial" pitchFamily="34" charset="0"/>
                <a:ea typeface="黑体" pitchFamily="49" charset="-122"/>
              </a:rPr>
              <a:t>图像文件，常用的属性如表</a:t>
            </a:r>
            <a:r>
              <a:rPr lang="en-US" altLang="zh-CN" sz="2100" dirty="0">
                <a:latin typeface="Arial" pitchFamily="34" charset="0"/>
                <a:ea typeface="黑体" pitchFamily="49" charset="-122"/>
              </a:rPr>
              <a:t>9-16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矩形 7"/>
          <p:cNvSpPr/>
          <p:nvPr/>
        </p:nvSpPr>
        <p:spPr>
          <a:xfrm>
            <a:off x="241046" y="4342556"/>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9-16  </a:t>
            </a:r>
            <a:r>
              <a:rPr lang="zh-CN" altLang="en-US" dirty="0">
                <a:solidFill>
                  <a:srgbClr val="FFFFFF"/>
                </a:solidFill>
                <a:latin typeface="Arial" pitchFamily="34" charset="0"/>
                <a:ea typeface="黑体" pitchFamily="49" charset="-122"/>
              </a:rPr>
              <a:t>图像控件常用的属性及说明</a:t>
            </a:r>
          </a:p>
        </p:txBody>
      </p:sp>
      <p:sp>
        <p:nvSpPr>
          <p:cNvPr id="9" name="Rectangle 4"/>
          <p:cNvSpPr>
            <a:spLocks noChangeArrowheads="1"/>
          </p:cNvSpPr>
          <p:nvPr/>
        </p:nvSpPr>
        <p:spPr bwMode="auto">
          <a:xfrm>
            <a:off x="74613" y="6093296"/>
            <a:ext cx="899795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图像</a:t>
            </a:r>
            <a:r>
              <a:rPr lang="zh-CN" altLang="en-US" sz="2100" dirty="0">
                <a:latin typeface="Arial" pitchFamily="34" charset="0"/>
                <a:ea typeface="黑体" pitchFamily="49" charset="-122"/>
              </a:rPr>
              <a:t>控件与形状控件一样，其主要事件有</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等，主要方法有</a:t>
            </a:r>
            <a:r>
              <a:rPr lang="en-US" altLang="zh-CN" sz="2100" dirty="0">
                <a:latin typeface="Arial" pitchFamily="34" charset="0"/>
                <a:ea typeface="黑体" pitchFamily="49" charset="-122"/>
              </a:rPr>
              <a:t>Drag</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Move</a:t>
            </a:r>
            <a:r>
              <a:rPr lang="zh-CN" altLang="en-US" sz="2100" dirty="0">
                <a:latin typeface="Arial" pitchFamily="34" charset="0"/>
                <a:ea typeface="黑体" pitchFamily="49" charset="-122"/>
              </a:rPr>
              <a:t>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566948"/>
            <a:ext cx="6057900"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p:cNvSpPr>
            <a:spLocks noChangeArrowheads="1"/>
          </p:cNvSpPr>
          <p:nvPr/>
        </p:nvSpPr>
        <p:spPr bwMode="auto">
          <a:xfrm>
            <a:off x="74613" y="573329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．图像控件的事件与方法</a:t>
            </a:r>
          </a:p>
        </p:txBody>
      </p:sp>
    </p:spTree>
    <p:extLst>
      <p:ext uri="{BB962C8B-B14F-4D97-AF65-F5344CB8AC3E}">
        <p14:creationId xmlns:p14="http://schemas.microsoft.com/office/powerpoint/2010/main" val="3127930873"/>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40"/>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9-10】  </a:t>
            </a:r>
            <a:r>
              <a:rPr lang="zh-CN" altLang="en-US" sz="2100" dirty="0">
                <a:latin typeface="Arial" pitchFamily="34" charset="0"/>
                <a:ea typeface="黑体" pitchFamily="49" charset="-122"/>
              </a:rPr>
              <a:t>设计一个如图</a:t>
            </a:r>
            <a:r>
              <a:rPr lang="en-US" altLang="zh-CN" sz="2100" dirty="0">
                <a:latin typeface="Arial" pitchFamily="34" charset="0"/>
                <a:ea typeface="黑体" pitchFamily="49" charset="-122"/>
              </a:rPr>
              <a:t>9-15</a:t>
            </a:r>
            <a:r>
              <a:rPr lang="zh-CN" altLang="en-US" sz="2100" dirty="0">
                <a:latin typeface="Arial" pitchFamily="34" charset="0"/>
                <a:ea typeface="黑体" pitchFamily="49" charset="-122"/>
              </a:rPr>
              <a:t>所示的表单。表单中含有一个标签控件、一个形状控件、一个图像控件和</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个命令按钮控件。要求单击命令按钮“直角方形”、“圆角方形”和“圆形”按钮时，标签控件将显示直角方形、圆角方形和圆形字样，并且相应形状控件相应地改变形状；单击“图片</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、“图片</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和“图片</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等命令按钮时，可显示不同的图片。单击“退出”命令按钮则关闭并退出表单</a:t>
            </a:r>
            <a:r>
              <a:rPr lang="zh-CN" altLang="en-US" sz="2100" dirty="0" smtClean="0">
                <a:latin typeface="Arial" pitchFamily="34" charset="0"/>
                <a:ea typeface="黑体" pitchFamily="49" charset="-122"/>
              </a:rPr>
              <a:t>。　　</a:t>
            </a:r>
            <a:endParaRPr lang="en-US" altLang="zh-CN" sz="2100" dirty="0" smtClean="0">
              <a:latin typeface="Arial" pitchFamily="34" charset="0"/>
              <a:ea typeface="黑体" pitchFamily="49" charset="-122"/>
            </a:endParaRPr>
          </a:p>
          <a:p>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endParaRPr lang="en-US" altLang="zh-CN" sz="2100" dirty="0" smtClean="0">
              <a:latin typeface="Arial" pitchFamily="34" charset="0"/>
              <a:ea typeface="黑体" pitchFamily="49" charset="-122"/>
            </a:endParaRPr>
          </a:p>
          <a:p>
            <a:endParaRPr lang="en-US" altLang="zh-CN" sz="2100" dirty="0">
              <a:latin typeface="Arial" pitchFamily="34" charset="0"/>
              <a:ea typeface="黑体" pitchFamily="49" charset="-122"/>
            </a:endParaRPr>
          </a:p>
          <a:p>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设计步骤，参见</a:t>
            </a:r>
            <a:r>
              <a:rPr lang="en-US" altLang="zh-CN" sz="2100" dirty="0" smtClean="0">
                <a:latin typeface="Arial" pitchFamily="34" charset="0"/>
                <a:ea typeface="黑体" pitchFamily="49" charset="-122"/>
              </a:rPr>
              <a:t>P375</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线条、形状和图像只能在设计时设置，但设置好后无论在设计时还是在运行时都可改变其属性。</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若形状控件遮住了某一其他控件，则无论在设计时还是在运行时，对被遮控件击鼠标键均无效，此时应将形状控件置后，可使用格式菜单的置后（或布局工具栏的相应置后按钮）命令来设置。</a:t>
            </a:r>
          </a:p>
        </p:txBody>
      </p:sp>
      <p:sp>
        <p:nvSpPr>
          <p:cNvPr id="3" name="矩形 2"/>
          <p:cNvSpPr/>
          <p:nvPr/>
        </p:nvSpPr>
        <p:spPr>
          <a:xfrm>
            <a:off x="2843808" y="4005064"/>
            <a:ext cx="3600399"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9-15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9-9</a:t>
            </a:r>
            <a:r>
              <a:rPr lang="zh-CN" altLang="en-US" dirty="0">
                <a:solidFill>
                  <a:srgbClr val="FFFFFF"/>
                </a:solidFill>
                <a:latin typeface="Arial" pitchFamily="34" charset="0"/>
                <a:ea typeface="黑体" pitchFamily="49" charset="-122"/>
              </a:rPr>
              <a:t>表单的运行效果图</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6" y="2204864"/>
            <a:ext cx="2589701" cy="17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4" y="2204864"/>
            <a:ext cx="2589701" cy="17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9670287"/>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2" y="1051466"/>
            <a:ext cx="5793531"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9.2.1  </a:t>
            </a:r>
            <a:r>
              <a:rPr lang="zh-CN" altLang="en-US" sz="2200" dirty="0">
                <a:ea typeface="黑体" pitchFamily="49" charset="-122"/>
              </a:rPr>
              <a:t>命令按钮组控件（</a:t>
            </a:r>
            <a:r>
              <a:rPr lang="en-US" altLang="zh-CN" sz="2200" dirty="0">
                <a:ea typeface="黑体" pitchFamily="49" charset="-122"/>
              </a:rPr>
              <a:t>COMMANDGROUP</a:t>
            </a:r>
            <a:r>
              <a:rPr lang="zh-CN" altLang="en-US" sz="2200" dirty="0">
                <a:ea typeface="黑体" pitchFamily="49" charset="-122"/>
              </a:rPr>
              <a:t>）</a:t>
            </a:r>
          </a:p>
        </p:txBody>
      </p:sp>
      <p:sp>
        <p:nvSpPr>
          <p:cNvPr id="363523" name="Rectangle 3"/>
          <p:cNvSpPr>
            <a:spLocks noChangeArrowheads="1"/>
          </p:cNvSpPr>
          <p:nvPr/>
        </p:nvSpPr>
        <p:spPr bwMode="auto">
          <a:xfrm>
            <a:off x="74612" y="65088"/>
            <a:ext cx="5793531"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9.2  </a:t>
            </a:r>
            <a:r>
              <a:rPr lang="zh-CN" altLang="en-US" sz="2400" dirty="0">
                <a:latin typeface="黑体" pitchFamily="49" charset="-122"/>
                <a:ea typeface="黑体" pitchFamily="49" charset="-122"/>
              </a:rPr>
              <a:t>选择控件</a:t>
            </a:r>
          </a:p>
        </p:txBody>
      </p:sp>
      <p:sp>
        <p:nvSpPr>
          <p:cNvPr id="363524" name="Rectangle 4"/>
          <p:cNvSpPr>
            <a:spLocks noChangeArrowheads="1"/>
          </p:cNvSpPr>
          <p:nvPr/>
        </p:nvSpPr>
        <p:spPr bwMode="auto">
          <a:xfrm>
            <a:off x="74612" y="584740"/>
            <a:ext cx="8997950" cy="379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选择</a:t>
            </a:r>
            <a:r>
              <a:rPr lang="zh-CN" altLang="en-US" sz="2100" dirty="0">
                <a:latin typeface="Arial" pitchFamily="34" charset="0"/>
                <a:ea typeface="黑体" pitchFamily="49" charset="-122"/>
              </a:rPr>
              <a:t>的</a:t>
            </a:r>
            <a:r>
              <a:rPr lang="zh-CN" altLang="en-US" sz="2100" dirty="0" smtClean="0">
                <a:latin typeface="Arial" pitchFamily="34" charset="0"/>
                <a:ea typeface="黑体" pitchFamily="49" charset="-122"/>
              </a:rPr>
              <a:t>控件有命令</a:t>
            </a:r>
            <a:r>
              <a:rPr lang="zh-CN" altLang="en-US" sz="2100" dirty="0">
                <a:latin typeface="Arial" pitchFamily="34" charset="0"/>
                <a:ea typeface="黑体" pitchFamily="49" charset="-122"/>
              </a:rPr>
              <a:t>按钮组、选项按钮、复选框、微调器等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755576" y="5517232"/>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9-18  </a:t>
            </a:r>
            <a:r>
              <a:rPr lang="zh-CN" altLang="en-US" dirty="0">
                <a:solidFill>
                  <a:srgbClr val="FFFFFF"/>
                </a:solidFill>
                <a:latin typeface="Arial" pitchFamily="34" charset="0"/>
                <a:ea typeface="黑体" pitchFamily="49" charset="-122"/>
              </a:rPr>
              <a:t>命令按钮组常用的属性</a:t>
            </a:r>
          </a:p>
        </p:txBody>
      </p:sp>
      <p:sp>
        <p:nvSpPr>
          <p:cNvPr id="6" name="Rectangle 3"/>
          <p:cNvSpPr>
            <a:spLocks noChangeArrowheads="1"/>
          </p:cNvSpPr>
          <p:nvPr/>
        </p:nvSpPr>
        <p:spPr bwMode="auto">
          <a:xfrm>
            <a:off x="74613" y="3576096"/>
            <a:ext cx="2966964"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．命令按钮组的属性</a:t>
            </a:r>
          </a:p>
        </p:txBody>
      </p:sp>
      <p:sp>
        <p:nvSpPr>
          <p:cNvPr id="7" name="Rectangle 4"/>
          <p:cNvSpPr>
            <a:spLocks noChangeArrowheads="1"/>
          </p:cNvSpPr>
          <p:nvPr/>
        </p:nvSpPr>
        <p:spPr bwMode="auto">
          <a:xfrm>
            <a:off x="74612" y="4023746"/>
            <a:ext cx="2966965" cy="989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en-US" altLang="zh-CN" sz="2100" dirty="0">
                <a:latin typeface="Arial" pitchFamily="34" charset="0"/>
                <a:ea typeface="黑体" pitchFamily="49" charset="-122"/>
              </a:rPr>
              <a:t>9-18</a:t>
            </a:r>
            <a:r>
              <a:rPr lang="zh-CN" altLang="en-US" sz="2100" dirty="0">
                <a:latin typeface="Arial" pitchFamily="34" charset="0"/>
                <a:ea typeface="黑体" pitchFamily="49" charset="-122"/>
              </a:rPr>
              <a:t>给出了命令按钮组常用的各属性与说明</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4"/>
          <p:cNvSpPr>
            <a:spLocks noChangeArrowheads="1"/>
          </p:cNvSpPr>
          <p:nvPr/>
        </p:nvSpPr>
        <p:spPr bwMode="auto">
          <a:xfrm>
            <a:off x="74612" y="1499118"/>
            <a:ext cx="8997950" cy="1989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按钮组</a:t>
            </a:r>
            <a:r>
              <a:rPr lang="zh-CN" altLang="en-US" sz="2100" dirty="0" smtClean="0">
                <a:latin typeface="Arial" pitchFamily="34" charset="0"/>
                <a:ea typeface="黑体" pitchFamily="49" charset="-122"/>
              </a:rPr>
              <a:t>控件包含</a:t>
            </a:r>
            <a:r>
              <a:rPr lang="zh-CN" altLang="en-US" sz="2100" dirty="0">
                <a:latin typeface="Arial" pitchFamily="34" charset="0"/>
                <a:ea typeface="黑体" pitchFamily="49" charset="-122"/>
              </a:rPr>
              <a:t>若干个命令</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命令按钮组与组内的各命令按钮都有自己的属性、事件和方法程序，因而既可单独操作各命令按钮，也可对组控件进行整体操作。</a:t>
            </a:r>
          </a:p>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对命令按钮组内的各命令按钮分别进行编辑，可右击命令按钮组，在弹出的快捷菜单中选择“编辑”命令，这时命令按钮组被一淡绿色的边框所包围，然后再单击要编辑的命令按钮即可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3526938"/>
            <a:ext cx="5293922" cy="32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1077527"/>
      </p:ext>
    </p:extLst>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4281363" cy="2567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为命令按钮组设置常用属性</a:t>
            </a:r>
            <a:r>
              <a:rPr lang="zh-CN" altLang="en-US" sz="2100" dirty="0" smtClean="0">
                <a:latin typeface="Arial" pitchFamily="34" charset="0"/>
                <a:ea typeface="黑体" pitchFamily="49" charset="-122"/>
              </a:rPr>
              <a:t>，右</a:t>
            </a:r>
            <a:r>
              <a:rPr lang="zh-CN" altLang="en-US" sz="2100" dirty="0">
                <a:latin typeface="Arial" pitchFamily="34" charset="0"/>
                <a:ea typeface="黑体" pitchFamily="49" charset="-122"/>
              </a:rPr>
              <a:t>击命令按钮组，在弹出的快捷菜单中选择“生成器”命令，即可打开命令按钮组的“命令组生成器”对话框，如图</a:t>
            </a:r>
            <a:r>
              <a:rPr lang="en-US" altLang="zh-CN" sz="2100" dirty="0">
                <a:latin typeface="Arial" pitchFamily="34" charset="0"/>
                <a:ea typeface="黑体" pitchFamily="49" charset="-122"/>
              </a:rPr>
              <a:t>9-16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对话框包括：按钮</a:t>
            </a:r>
            <a:r>
              <a:rPr lang="zh-CN" altLang="en-US" sz="2100" dirty="0">
                <a:latin typeface="Arial" pitchFamily="34" charset="0"/>
                <a:ea typeface="黑体" pitchFamily="49" charset="-122"/>
              </a:rPr>
              <a:t>选项卡</a:t>
            </a:r>
            <a:r>
              <a:rPr lang="zh-CN" altLang="en-US" sz="2100" dirty="0" smtClean="0">
                <a:latin typeface="Arial" pitchFamily="34" charset="0"/>
                <a:ea typeface="黑体" pitchFamily="49" charset="-122"/>
              </a:rPr>
              <a:t>和布局</a:t>
            </a:r>
            <a:r>
              <a:rPr lang="zh-CN" altLang="en-US" sz="2100" dirty="0">
                <a:latin typeface="Arial" pitchFamily="34" charset="0"/>
                <a:ea typeface="黑体" pitchFamily="49" charset="-122"/>
              </a:rPr>
              <a:t>选项</a:t>
            </a:r>
            <a:r>
              <a:rPr lang="zh-CN" altLang="en-US" sz="2100" dirty="0" smtClean="0">
                <a:latin typeface="Arial" pitchFamily="34" charset="0"/>
                <a:ea typeface="黑体" pitchFamily="49" charset="-122"/>
              </a:rPr>
              <a:t>卡等两</a:t>
            </a:r>
            <a:r>
              <a:rPr lang="zh-CN" altLang="en-US" sz="2100" dirty="0">
                <a:latin typeface="Arial" pitchFamily="34" charset="0"/>
                <a:ea typeface="黑体" pitchFamily="49" charset="-122"/>
              </a:rPr>
              <a:t>个选项</a:t>
            </a:r>
            <a:r>
              <a:rPr lang="zh-CN" altLang="en-US" sz="2100" dirty="0" smtClean="0">
                <a:latin typeface="Arial" pitchFamily="34" charset="0"/>
                <a:ea typeface="黑体" pitchFamily="49" charset="-122"/>
              </a:rPr>
              <a:t>卡，如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9-17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4440926" y="2499268"/>
            <a:ext cx="1478869" cy="646331"/>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9-16  </a:t>
            </a:r>
            <a:r>
              <a:rPr lang="zh-CN" altLang="en-US" dirty="0">
                <a:solidFill>
                  <a:srgbClr val="FFFFFF"/>
                </a:solidFill>
                <a:latin typeface="Arial" pitchFamily="34" charset="0"/>
                <a:ea typeface="黑体" pitchFamily="49" charset="-122"/>
              </a:rPr>
              <a:t>命令组生成器 </a:t>
            </a:r>
            <a:endParaRPr lang="zh-CN" altLang="en-US" dirty="0"/>
          </a:p>
        </p:txBody>
      </p:sp>
      <p:sp>
        <p:nvSpPr>
          <p:cNvPr id="4" name="矩形 3"/>
          <p:cNvSpPr/>
          <p:nvPr/>
        </p:nvSpPr>
        <p:spPr>
          <a:xfrm>
            <a:off x="5364088" y="3321818"/>
            <a:ext cx="36004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9-17 </a:t>
            </a:r>
            <a:r>
              <a:rPr lang="zh-CN" altLang="en-US" dirty="0">
                <a:solidFill>
                  <a:srgbClr val="FFFFFF"/>
                </a:solidFill>
                <a:latin typeface="Arial" pitchFamily="34" charset="0"/>
                <a:ea typeface="黑体" pitchFamily="49" charset="-122"/>
              </a:rPr>
              <a:t>命令组生成器</a:t>
            </a:r>
            <a:r>
              <a:rPr lang="en-US" altLang="zh-CN" dirty="0">
                <a:solidFill>
                  <a:srgbClr val="FFFFFF"/>
                </a:solidFill>
                <a:latin typeface="Arial" pitchFamily="34" charset="0"/>
                <a:ea typeface="黑体" pitchFamily="49" charset="-122"/>
              </a:rPr>
              <a:t>-</a:t>
            </a:r>
            <a:r>
              <a:rPr lang="zh-CN" altLang="en-US" dirty="0">
                <a:solidFill>
                  <a:srgbClr val="FFFFFF"/>
                </a:solidFill>
                <a:latin typeface="Arial" pitchFamily="34" charset="0"/>
                <a:ea typeface="黑体" pitchFamily="49" charset="-122"/>
              </a:rPr>
              <a:t>布局选项卡</a:t>
            </a:r>
          </a:p>
        </p:txBody>
      </p:sp>
      <p:sp>
        <p:nvSpPr>
          <p:cNvPr id="5" name="Rectangle 3"/>
          <p:cNvSpPr>
            <a:spLocks noChangeArrowheads="1"/>
          </p:cNvSpPr>
          <p:nvPr/>
        </p:nvSpPr>
        <p:spPr bwMode="auto">
          <a:xfrm>
            <a:off x="74613" y="328498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．命令按钮组的事件</a:t>
            </a:r>
          </a:p>
        </p:txBody>
      </p:sp>
      <p:sp>
        <p:nvSpPr>
          <p:cNvPr id="6" name="Rectangle 4"/>
          <p:cNvSpPr>
            <a:spLocks noChangeArrowheads="1"/>
          </p:cNvSpPr>
          <p:nvPr/>
        </p:nvSpPr>
        <p:spPr bwMode="auto">
          <a:xfrm>
            <a:off x="74614" y="3717032"/>
            <a:ext cx="6009554" cy="2953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按钮组常用的事件有</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InterActiveChange</a:t>
            </a:r>
            <a:r>
              <a:rPr lang="zh-CN" altLang="en-US" sz="2100" dirty="0">
                <a:latin typeface="Arial" pitchFamily="34" charset="0"/>
                <a:ea typeface="黑体" pitchFamily="49" charset="-122"/>
              </a:rPr>
              <a:t>等。</a:t>
            </a:r>
          </a:p>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按钮组的</a:t>
            </a:r>
            <a:r>
              <a:rPr lang="en-US" altLang="zh-CN" sz="2100" dirty="0">
                <a:latin typeface="Arial" pitchFamily="34" charset="0"/>
                <a:ea typeface="黑体" pitchFamily="49" charset="-122"/>
              </a:rPr>
              <a:t>Value</a:t>
            </a:r>
            <a:r>
              <a:rPr lang="zh-CN" altLang="en-US" sz="2100" dirty="0">
                <a:latin typeface="Arial" pitchFamily="34" charset="0"/>
                <a:ea typeface="黑体" pitchFamily="49" charset="-122"/>
              </a:rPr>
              <a:t>属性指明单击哪个按钮。</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9-11】  </a:t>
            </a:r>
            <a:r>
              <a:rPr lang="zh-CN" altLang="en-US" sz="2100" dirty="0">
                <a:latin typeface="Arial" pitchFamily="34" charset="0"/>
                <a:ea typeface="黑体" pitchFamily="49" charset="-122"/>
              </a:rPr>
              <a:t>创建一表单</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表单添加有</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个命令按钮的按钮组</a:t>
            </a:r>
            <a:r>
              <a:rPr lang="en-US" altLang="zh-CN" sz="2100" dirty="0">
                <a:latin typeface="Arial" pitchFamily="34" charset="0"/>
                <a:ea typeface="黑体" pitchFamily="49" charset="-122"/>
              </a:rPr>
              <a:t>CommandGroup1</a:t>
            </a:r>
            <a:r>
              <a:rPr lang="zh-CN" altLang="en-US" sz="2100" dirty="0">
                <a:latin typeface="Arial" pitchFamily="34" charset="0"/>
                <a:ea typeface="黑体" pitchFamily="49" charset="-122"/>
              </a:rPr>
              <a:t>，来实现移动数据表中记录的功能，当记录指针移到文件头或文件末尾时提示用户已到记录头部或末尾。表单的运行界面如图</a:t>
            </a:r>
            <a:r>
              <a:rPr lang="en-US" altLang="zh-CN" sz="2100" dirty="0">
                <a:latin typeface="Arial" pitchFamily="34" charset="0"/>
                <a:ea typeface="黑体" pitchFamily="49" charset="-122"/>
              </a:rPr>
              <a:t>9-18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378</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260648"/>
            <a:ext cx="2839606" cy="2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8501" y="1196752"/>
            <a:ext cx="2839606" cy="2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760352" y="6324137"/>
            <a:ext cx="331236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9-18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9-11</a:t>
            </a:r>
            <a:r>
              <a:rPr lang="zh-CN" altLang="en-US" dirty="0">
                <a:solidFill>
                  <a:srgbClr val="FFFFFF"/>
                </a:solidFill>
                <a:latin typeface="Arial" pitchFamily="34" charset="0"/>
                <a:ea typeface="黑体" pitchFamily="49" charset="-122"/>
              </a:rPr>
              <a:t>表单运行示意图</a:t>
            </a: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9795" y="4473320"/>
            <a:ext cx="2993483" cy="18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9923556"/>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02006"/>
            <a:ext cx="8997950" cy="1007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选择</a:t>
            </a:r>
            <a:r>
              <a:rPr lang="zh-CN" altLang="en-US" sz="2100" dirty="0">
                <a:latin typeface="Arial" pitchFamily="34" charset="0"/>
                <a:ea typeface="黑体" pitchFamily="49" charset="-122"/>
              </a:rPr>
              <a:t>项按钮是一个包含选项按钮的容器，它通常包含若干个选项按钮，但用户只能从中选择一个，也可一个也不选。在表单中创建一个选项按钮组时，默认包含两个选项按钮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2"/>
          <p:cNvSpPr>
            <a:spLocks noChangeArrowheads="1"/>
          </p:cNvSpPr>
          <p:nvPr/>
        </p:nvSpPr>
        <p:spPr bwMode="auto">
          <a:xfrm>
            <a:off x="74612" y="188640"/>
            <a:ext cx="5793531"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9.2.2  </a:t>
            </a:r>
            <a:r>
              <a:rPr lang="zh-CN" altLang="en-US" sz="2200" dirty="0">
                <a:ea typeface="黑体" pitchFamily="49" charset="-122"/>
              </a:rPr>
              <a:t>选项按钮组控件（</a:t>
            </a:r>
            <a:r>
              <a:rPr lang="en-US" altLang="zh-CN" sz="2200" dirty="0">
                <a:ea typeface="黑体" pitchFamily="49" charset="-122"/>
              </a:rPr>
              <a:t>OPTIONGROUP</a:t>
            </a:r>
            <a:r>
              <a:rPr lang="zh-CN" altLang="en-US" sz="2200" dirty="0">
                <a:ea typeface="黑体" pitchFamily="49" charset="-122"/>
              </a:rPr>
              <a:t>）</a:t>
            </a:r>
          </a:p>
        </p:txBody>
      </p:sp>
      <p:sp>
        <p:nvSpPr>
          <p:cNvPr id="4" name="Rectangle 3"/>
          <p:cNvSpPr>
            <a:spLocks noChangeArrowheads="1"/>
          </p:cNvSpPr>
          <p:nvPr/>
        </p:nvSpPr>
        <p:spPr bwMode="auto">
          <a:xfrm>
            <a:off x="74613" y="1628800"/>
            <a:ext cx="5793530"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．命令按钮组的属性</a:t>
            </a:r>
          </a:p>
        </p:txBody>
      </p:sp>
      <p:sp>
        <p:nvSpPr>
          <p:cNvPr id="6" name="Rectangle 4"/>
          <p:cNvSpPr>
            <a:spLocks noChangeArrowheads="1"/>
          </p:cNvSpPr>
          <p:nvPr/>
        </p:nvSpPr>
        <p:spPr bwMode="auto">
          <a:xfrm>
            <a:off x="74613" y="2026472"/>
            <a:ext cx="2553171" cy="385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选项</a:t>
            </a:r>
            <a:r>
              <a:rPr lang="zh-CN" altLang="en-US" sz="2100" dirty="0">
                <a:latin typeface="Arial" pitchFamily="34" charset="0"/>
                <a:ea typeface="黑体" pitchFamily="49" charset="-122"/>
              </a:rPr>
              <a:t>按钮组的主要属性见表</a:t>
            </a:r>
            <a:r>
              <a:rPr lang="en-US" altLang="zh-CN" sz="2100" dirty="0">
                <a:latin typeface="Arial" pitchFamily="34" charset="0"/>
                <a:ea typeface="黑体" pitchFamily="49" charset="-122"/>
              </a:rPr>
              <a:t>9-19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矩形 6"/>
          <p:cNvSpPr/>
          <p:nvPr/>
        </p:nvSpPr>
        <p:spPr>
          <a:xfrm>
            <a:off x="557808" y="3573016"/>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9-19  </a:t>
            </a:r>
            <a:r>
              <a:rPr lang="zh-CN" altLang="en-US" dirty="0">
                <a:solidFill>
                  <a:srgbClr val="FFFFFF"/>
                </a:solidFill>
                <a:latin typeface="Arial" pitchFamily="34" charset="0"/>
                <a:ea typeface="黑体" pitchFamily="49" charset="-122"/>
              </a:rPr>
              <a:t>选项按钮组常见属性及其说明</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2680" y="1628800"/>
            <a:ext cx="6019800"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4"/>
          <p:cNvSpPr>
            <a:spLocks noChangeArrowheads="1"/>
          </p:cNvSpPr>
          <p:nvPr/>
        </p:nvSpPr>
        <p:spPr bwMode="auto">
          <a:xfrm>
            <a:off x="74613" y="4725144"/>
            <a:ext cx="8997950" cy="1967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：如果</a:t>
            </a:r>
            <a:r>
              <a:rPr lang="en-US" altLang="zh-CN" sz="2100" dirty="0" err="1">
                <a:latin typeface="Arial" pitchFamily="34" charset="0"/>
                <a:ea typeface="黑体" pitchFamily="49" charset="-122"/>
              </a:rPr>
              <a:t>ControlSource</a:t>
            </a:r>
            <a:r>
              <a:rPr lang="zh-CN" altLang="en-US" sz="2100" dirty="0">
                <a:latin typeface="Arial" pitchFamily="34" charset="0"/>
                <a:ea typeface="黑体" pitchFamily="49" charset="-122"/>
              </a:rPr>
              <a:t>是一个数值字段，根据按钮是否被选中，在字段中写入</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。如果</a:t>
            </a:r>
            <a:r>
              <a:rPr lang="en-US" altLang="zh-CN" sz="2100" dirty="0" err="1">
                <a:latin typeface="Arial" pitchFamily="34" charset="0"/>
                <a:ea typeface="黑体" pitchFamily="49" charset="-122"/>
              </a:rPr>
              <a:t>ControlSource</a:t>
            </a:r>
            <a:r>
              <a:rPr lang="zh-CN" altLang="en-US" sz="2100" dirty="0">
                <a:latin typeface="Arial" pitchFamily="34" charset="0"/>
                <a:ea typeface="黑体" pitchFamily="49" charset="-122"/>
              </a:rPr>
              <a:t>是逻辑型的，则根据按钮是否被选中，在字段中写入“真”</a:t>
            </a:r>
            <a:r>
              <a:rPr lang="en-US" altLang="zh-CN" sz="2100" dirty="0">
                <a:latin typeface="Arial" pitchFamily="34" charset="0"/>
                <a:ea typeface="黑体" pitchFamily="49" charset="-122"/>
              </a:rPr>
              <a:t>(.T.) </a:t>
            </a:r>
            <a:r>
              <a:rPr lang="zh-CN" altLang="en-US" sz="2100" dirty="0">
                <a:latin typeface="Arial" pitchFamily="34" charset="0"/>
                <a:ea typeface="黑体" pitchFamily="49" charset="-122"/>
              </a:rPr>
              <a:t>或“假”</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。如果记录指针在表中移动，则更新选项按钮的值，以反映字段中的新值。如果选项按钮的</a:t>
            </a:r>
            <a:r>
              <a:rPr lang="en-US" altLang="zh-CN" sz="2100" dirty="0" err="1">
                <a:latin typeface="Arial" pitchFamily="34" charset="0"/>
                <a:ea typeface="黑体" pitchFamily="49" charset="-122"/>
              </a:rPr>
              <a:t>OptionGroup</a:t>
            </a:r>
            <a:r>
              <a:rPr lang="zh-CN" altLang="en-US" sz="2100" dirty="0">
                <a:latin typeface="Arial" pitchFamily="34" charset="0"/>
                <a:ea typeface="黑体" pitchFamily="49" charset="-122"/>
              </a:rPr>
              <a:t>控件（不是选项按钮本身）的</a:t>
            </a:r>
            <a:r>
              <a:rPr lang="en-US" altLang="zh-CN" sz="2100" dirty="0" err="1">
                <a:latin typeface="Arial" pitchFamily="34" charset="0"/>
                <a:ea typeface="黑体" pitchFamily="49" charset="-122"/>
              </a:rPr>
              <a:t>ControlSource</a:t>
            </a:r>
            <a:r>
              <a:rPr lang="zh-CN" altLang="en-US" sz="2100" dirty="0">
                <a:latin typeface="Arial" pitchFamily="34" charset="0"/>
                <a:ea typeface="黑体" pitchFamily="49" charset="-122"/>
              </a:rPr>
              <a:t>是一个字符型字段，当选择该选项按钮时，选项按钮的标题就保存在字段中</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055739479"/>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5721523"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选项</a:t>
            </a:r>
            <a:r>
              <a:rPr lang="zh-CN" altLang="en-US" sz="2100" dirty="0">
                <a:latin typeface="Arial" pitchFamily="34" charset="0"/>
                <a:ea typeface="黑体" pitchFamily="49" charset="-122"/>
              </a:rPr>
              <a:t>按钮组常见事件有</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InterActiveChange</a:t>
            </a:r>
            <a:r>
              <a:rPr lang="zh-CN" altLang="en-US" sz="2100" dirty="0">
                <a:latin typeface="Arial" pitchFamily="34" charset="0"/>
                <a:ea typeface="黑体" pitchFamily="49" charset="-122"/>
              </a:rPr>
              <a:t>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9-12】  </a:t>
            </a:r>
            <a:r>
              <a:rPr lang="zh-CN" altLang="en-US" sz="2100" dirty="0">
                <a:latin typeface="Arial" pitchFamily="34" charset="0"/>
                <a:ea typeface="黑体" pitchFamily="49" charset="-122"/>
              </a:rPr>
              <a:t>设计一表单</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单在运行时，用户能通过表单上颜色选项组来改变编辑框文本颜色，运行效果如图</a:t>
            </a:r>
            <a:r>
              <a:rPr lang="en-US" altLang="zh-CN" sz="2100" dirty="0">
                <a:latin typeface="Arial" pitchFamily="34" charset="0"/>
                <a:ea typeface="黑体" pitchFamily="49" charset="-122"/>
              </a:rPr>
              <a:t>9-19</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380</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smtClean="0">
                <a:ea typeface="黑体" pitchFamily="49" charset="-122"/>
              </a:rPr>
              <a:t>．选项按钮</a:t>
            </a:r>
            <a:r>
              <a:rPr lang="zh-CN" altLang="en-US" sz="2200" dirty="0">
                <a:ea typeface="黑体" pitchFamily="49" charset="-122"/>
              </a:rPr>
              <a:t>组的事件</a:t>
            </a:r>
          </a:p>
        </p:txBody>
      </p:sp>
      <p:sp>
        <p:nvSpPr>
          <p:cNvPr id="4" name="矩形 3"/>
          <p:cNvSpPr/>
          <p:nvPr/>
        </p:nvSpPr>
        <p:spPr>
          <a:xfrm>
            <a:off x="5652120" y="2132695"/>
            <a:ext cx="341284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9-19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9-12</a:t>
            </a:r>
            <a:r>
              <a:rPr lang="zh-CN" altLang="en-US" dirty="0">
                <a:solidFill>
                  <a:srgbClr val="FFFFFF"/>
                </a:solidFill>
                <a:latin typeface="Arial" pitchFamily="34" charset="0"/>
                <a:ea typeface="黑体" pitchFamily="49" charset="-122"/>
              </a:rPr>
              <a:t>表单运行效果图</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6472" y="548680"/>
            <a:ext cx="3281760" cy="15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74613" y="3068960"/>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复选框</a:t>
            </a:r>
            <a:r>
              <a:rPr lang="zh-CN" altLang="en-US" sz="2100" dirty="0">
                <a:latin typeface="Arial" pitchFamily="34" charset="0"/>
                <a:ea typeface="黑体" pitchFamily="49" charset="-122"/>
              </a:rPr>
              <a:t>控件主要用来反映某些条件成立与否，即让用户指定一个逻辑状态：“真”（</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）或“假”（</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）。复选框是一个可与数据相结合的控件，可通过设置</a:t>
            </a:r>
            <a:r>
              <a:rPr lang="en-US" altLang="zh-CN" sz="2100" dirty="0" err="1">
                <a:latin typeface="Arial" pitchFamily="34" charset="0"/>
                <a:ea typeface="黑体" pitchFamily="49" charset="-122"/>
              </a:rPr>
              <a:t>ControlSource</a:t>
            </a:r>
            <a:r>
              <a:rPr lang="zh-CN" altLang="en-US" sz="2100" dirty="0">
                <a:latin typeface="Arial" pitchFamily="34" charset="0"/>
                <a:ea typeface="黑体" pitchFamily="49" charset="-122"/>
              </a:rPr>
              <a:t>属性来维护变量、数值或逻辑型</a:t>
            </a:r>
            <a:r>
              <a:rPr lang="zh-CN" altLang="en-US" sz="2100" dirty="0" smtClean="0">
                <a:latin typeface="Arial" pitchFamily="34" charset="0"/>
                <a:ea typeface="黑体" pitchFamily="49" charset="-122"/>
              </a:rPr>
              <a:t>字段。</a:t>
            </a:r>
            <a:endParaRPr lang="zh-CN" altLang="en-US" sz="2100" dirty="0">
              <a:latin typeface="Arial" pitchFamily="34" charset="0"/>
              <a:ea typeface="黑体" pitchFamily="49" charset="-122"/>
            </a:endParaRPr>
          </a:p>
        </p:txBody>
      </p:sp>
      <p:sp>
        <p:nvSpPr>
          <p:cNvPr id="8" name="Rectangle 2"/>
          <p:cNvSpPr>
            <a:spLocks noChangeArrowheads="1"/>
          </p:cNvSpPr>
          <p:nvPr/>
        </p:nvSpPr>
        <p:spPr bwMode="auto">
          <a:xfrm>
            <a:off x="74613" y="2636912"/>
            <a:ext cx="4498976"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9.2.3  </a:t>
            </a:r>
            <a:r>
              <a:rPr lang="zh-CN" altLang="en-US" sz="2200" dirty="0">
                <a:ea typeface="黑体" pitchFamily="49" charset="-122"/>
              </a:rPr>
              <a:t>复选框控件（</a:t>
            </a:r>
            <a:r>
              <a:rPr lang="en-US" altLang="zh-CN" sz="2200" dirty="0">
                <a:ea typeface="黑体" pitchFamily="49" charset="-122"/>
              </a:rPr>
              <a:t>CHECKBOX</a:t>
            </a:r>
            <a:r>
              <a:rPr lang="zh-CN" altLang="en-US" sz="2200" dirty="0">
                <a:ea typeface="黑体" pitchFamily="49" charset="-122"/>
              </a:rPr>
              <a:t>）</a:t>
            </a:r>
          </a:p>
        </p:txBody>
      </p:sp>
      <p:sp>
        <p:nvSpPr>
          <p:cNvPr id="5" name="矩形 4"/>
          <p:cNvSpPr/>
          <p:nvPr/>
        </p:nvSpPr>
        <p:spPr>
          <a:xfrm>
            <a:off x="172119" y="5923138"/>
            <a:ext cx="329426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9-20  </a:t>
            </a:r>
            <a:r>
              <a:rPr lang="zh-CN" altLang="en-US" dirty="0">
                <a:solidFill>
                  <a:srgbClr val="FFFFFF"/>
                </a:solidFill>
                <a:latin typeface="Arial" pitchFamily="34" charset="0"/>
                <a:ea typeface="黑体" pitchFamily="49" charset="-122"/>
              </a:rPr>
              <a:t>复选框控件常见的属性</a:t>
            </a:r>
          </a:p>
        </p:txBody>
      </p:sp>
      <p:sp>
        <p:nvSpPr>
          <p:cNvPr id="10" name="Rectangle 3"/>
          <p:cNvSpPr>
            <a:spLocks noChangeArrowheads="1"/>
          </p:cNvSpPr>
          <p:nvPr/>
        </p:nvSpPr>
        <p:spPr bwMode="auto">
          <a:xfrm>
            <a:off x="74613" y="414908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．复选框的属性</a:t>
            </a:r>
          </a:p>
        </p:txBody>
      </p:sp>
      <p:sp>
        <p:nvSpPr>
          <p:cNvPr id="11" name="Rectangle 4"/>
          <p:cNvSpPr>
            <a:spLocks noChangeArrowheads="1"/>
          </p:cNvSpPr>
          <p:nvPr/>
        </p:nvSpPr>
        <p:spPr bwMode="auto">
          <a:xfrm>
            <a:off x="74613" y="4581128"/>
            <a:ext cx="3489275" cy="722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复选框</a:t>
            </a:r>
            <a:r>
              <a:rPr lang="zh-CN" altLang="en-US" sz="2100" dirty="0">
                <a:latin typeface="Arial" pitchFamily="34" charset="0"/>
                <a:ea typeface="黑体" pitchFamily="49" charset="-122"/>
              </a:rPr>
              <a:t>的主要属性如表</a:t>
            </a:r>
            <a:r>
              <a:rPr lang="en-US" altLang="zh-CN" sz="2100" dirty="0">
                <a:latin typeface="Arial" pitchFamily="34" charset="0"/>
                <a:ea typeface="黑体" pitchFamily="49" charset="-122"/>
              </a:rPr>
              <a:t>9-20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5" y="4149080"/>
            <a:ext cx="5054441" cy="26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9770489"/>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5577507" cy="1316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主要事件有</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RightClick</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InterActiveChange</a:t>
            </a:r>
            <a:r>
              <a:rPr lang="zh-CN" altLang="en-US" sz="2100" dirty="0">
                <a:latin typeface="Arial" pitchFamily="34" charset="0"/>
                <a:ea typeface="黑体" pitchFamily="49" charset="-122"/>
              </a:rPr>
              <a:t>等。</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9-13】  </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【9-12】</a:t>
            </a:r>
            <a:r>
              <a:rPr lang="zh-CN" altLang="en-US" sz="2100" dirty="0">
                <a:latin typeface="Arial" pitchFamily="34" charset="0"/>
                <a:ea typeface="黑体" pitchFamily="49" charset="-122"/>
              </a:rPr>
              <a:t>的基础上，添加一复选框，表单运行时，用户能通过表单上复选框按钮来确定文本框中显示的字形。如图</a:t>
            </a:r>
            <a:r>
              <a:rPr lang="en-US" altLang="zh-CN" sz="2100" dirty="0">
                <a:latin typeface="Arial" pitchFamily="34" charset="0"/>
                <a:ea typeface="黑体" pitchFamily="49" charset="-122"/>
              </a:rPr>
              <a:t>9-21</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P382</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smtClean="0">
                <a:ea typeface="黑体" pitchFamily="49" charset="-122"/>
              </a:rPr>
              <a:t>．复选框的</a:t>
            </a:r>
            <a:r>
              <a:rPr lang="zh-CN" altLang="en-US" sz="2200" dirty="0">
                <a:ea typeface="黑体" pitchFamily="49" charset="-122"/>
              </a:rPr>
              <a:t>事件</a:t>
            </a:r>
          </a:p>
        </p:txBody>
      </p:sp>
      <p:sp>
        <p:nvSpPr>
          <p:cNvPr id="6" name="Rectangle 4"/>
          <p:cNvSpPr>
            <a:spLocks noChangeArrowheads="1"/>
          </p:cNvSpPr>
          <p:nvPr/>
        </p:nvSpPr>
        <p:spPr bwMode="auto">
          <a:xfrm>
            <a:off x="74612" y="3356992"/>
            <a:ext cx="3504061" cy="17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微调</a:t>
            </a:r>
            <a:r>
              <a:rPr lang="zh-CN" altLang="en-US" sz="2100" dirty="0">
                <a:latin typeface="Arial" pitchFamily="34" charset="0"/>
                <a:ea typeface="黑体" pitchFamily="49" charset="-122"/>
              </a:rPr>
              <a:t>控件允许用户从键盘上输入数据到控件中，此外还允许用户通过微调控件右侧的向上或向下箭头来增加或减少控件的数值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2"/>
          <p:cNvSpPr>
            <a:spLocks noChangeArrowheads="1"/>
          </p:cNvSpPr>
          <p:nvPr/>
        </p:nvSpPr>
        <p:spPr bwMode="auto">
          <a:xfrm>
            <a:off x="74613" y="2924984"/>
            <a:ext cx="4498976"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9.2.4  </a:t>
            </a:r>
            <a:r>
              <a:rPr lang="zh-CN" altLang="en-US" sz="2200" dirty="0">
                <a:ea typeface="黑体" pitchFamily="49" charset="-122"/>
              </a:rPr>
              <a:t>微调控件（</a:t>
            </a:r>
            <a:r>
              <a:rPr lang="en-US" altLang="zh-CN" sz="2200" dirty="0">
                <a:ea typeface="黑体" pitchFamily="49" charset="-122"/>
              </a:rPr>
              <a:t>SPINNER</a:t>
            </a:r>
            <a:r>
              <a:rPr lang="zh-CN" altLang="en-US" sz="2200" dirty="0">
                <a:ea typeface="黑体" pitchFamily="49" charset="-122"/>
              </a:rPr>
              <a: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584880"/>
            <a:ext cx="3245617" cy="17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578376" y="2411596"/>
            <a:ext cx="3416320" cy="369332"/>
          </a:xfrm>
          <a:prstGeom prst="rect">
            <a:avLst/>
          </a:prstGeom>
        </p:spPr>
        <p:txBody>
          <a:bodyPr wrap="none">
            <a:spAutoFit/>
          </a:bodyPr>
          <a:lstStyle/>
          <a:p>
            <a:pPr fontAlgn="ctr"/>
            <a:r>
              <a:rPr lang="zh-CN" altLang="zh-CN" dirty="0">
                <a:latin typeface="黑体" pitchFamily="49" charset="-122"/>
                <a:ea typeface="黑体" pitchFamily="49" charset="-122"/>
              </a:rPr>
              <a:t>图</a:t>
            </a:r>
            <a:r>
              <a:rPr lang="en-US" altLang="zh-CN" dirty="0">
                <a:latin typeface="黑体" pitchFamily="49" charset="-122"/>
                <a:ea typeface="黑体" pitchFamily="49" charset="-122"/>
              </a:rPr>
              <a:t>9-21  </a:t>
            </a:r>
            <a:r>
              <a:rPr lang="zh-CN" altLang="zh-CN" dirty="0">
                <a:latin typeface="黑体" pitchFamily="49" charset="-122"/>
                <a:ea typeface="黑体" pitchFamily="49" charset="-122"/>
              </a:rPr>
              <a:t>例</a:t>
            </a:r>
            <a:r>
              <a:rPr lang="en-US" altLang="zh-CN" dirty="0">
                <a:latin typeface="黑体" pitchFamily="49" charset="-122"/>
                <a:ea typeface="黑体" pitchFamily="49" charset="-122"/>
              </a:rPr>
              <a:t>9-13</a:t>
            </a:r>
            <a:r>
              <a:rPr lang="zh-CN" altLang="zh-CN" dirty="0">
                <a:latin typeface="黑体" pitchFamily="49" charset="-122"/>
                <a:ea typeface="黑体" pitchFamily="49" charset="-122"/>
              </a:rPr>
              <a:t>表单运行效果图</a:t>
            </a:r>
          </a:p>
        </p:txBody>
      </p:sp>
      <p:sp>
        <p:nvSpPr>
          <p:cNvPr id="10" name="Rectangle 3"/>
          <p:cNvSpPr>
            <a:spLocks noChangeArrowheads="1"/>
          </p:cNvSpPr>
          <p:nvPr/>
        </p:nvSpPr>
        <p:spPr bwMode="auto">
          <a:xfrm>
            <a:off x="74613" y="501317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．微调控件的属性</a:t>
            </a:r>
          </a:p>
        </p:txBody>
      </p:sp>
      <p:sp>
        <p:nvSpPr>
          <p:cNvPr id="11" name="Rectangle 4"/>
          <p:cNvSpPr>
            <a:spLocks noChangeArrowheads="1"/>
          </p:cNvSpPr>
          <p:nvPr/>
        </p:nvSpPr>
        <p:spPr bwMode="auto">
          <a:xfrm>
            <a:off x="74613" y="5445224"/>
            <a:ext cx="3504060" cy="383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微调</a:t>
            </a:r>
            <a:r>
              <a:rPr lang="zh-CN" altLang="en-US" sz="2100" dirty="0">
                <a:latin typeface="Arial" pitchFamily="34" charset="0"/>
                <a:ea typeface="黑体" pitchFamily="49" charset="-122"/>
              </a:rPr>
              <a:t>控件常见的属性如表</a:t>
            </a:r>
            <a:r>
              <a:rPr lang="en-US" altLang="zh-CN" sz="2100" dirty="0">
                <a:latin typeface="Arial" pitchFamily="34" charset="0"/>
                <a:ea typeface="黑体" pitchFamily="49" charset="-122"/>
              </a:rPr>
              <a:t>9-21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矩形 8"/>
          <p:cNvSpPr/>
          <p:nvPr/>
        </p:nvSpPr>
        <p:spPr>
          <a:xfrm>
            <a:off x="971600" y="6167045"/>
            <a:ext cx="2790056"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9-21  </a:t>
            </a:r>
            <a:r>
              <a:rPr lang="zh-CN" altLang="en-US" dirty="0">
                <a:solidFill>
                  <a:srgbClr val="FFFFFF"/>
                </a:solidFill>
                <a:latin typeface="Arial" pitchFamily="34" charset="0"/>
                <a:ea typeface="黑体" pitchFamily="49" charset="-122"/>
              </a:rPr>
              <a:t>微调控件的常用属性及其说明</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8674" y="3356992"/>
            <a:ext cx="5457822" cy="34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4880465"/>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9"/>
            <a:ext cx="8997950" cy="1647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微调</a:t>
            </a:r>
            <a:r>
              <a:rPr lang="zh-CN" altLang="en-US" sz="2100" dirty="0">
                <a:latin typeface="Arial" pitchFamily="34" charset="0"/>
                <a:ea typeface="黑体" pitchFamily="49" charset="-122"/>
              </a:rPr>
              <a:t>控件</a:t>
            </a:r>
            <a:r>
              <a:rPr lang="zh-CN" altLang="en-US" sz="2100" dirty="0" smtClean="0">
                <a:latin typeface="Arial" pitchFamily="34" charset="0"/>
                <a:ea typeface="黑体" pitchFamily="49" charset="-122"/>
              </a:rPr>
              <a:t>有</a:t>
            </a:r>
            <a:r>
              <a:rPr lang="en-US" altLang="zh-CN" sz="2100" dirty="0" err="1" smtClean="0">
                <a:latin typeface="Arial" pitchFamily="34" charset="0"/>
                <a:ea typeface="黑体" pitchFamily="49" charset="-122"/>
              </a:rPr>
              <a:t>DownClick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UpClick</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InteractiveChange</a:t>
            </a:r>
            <a:r>
              <a:rPr lang="zh-CN" altLang="en-US" sz="2100" dirty="0">
                <a:latin typeface="Arial" pitchFamily="34" charset="0"/>
                <a:ea typeface="黑体" pitchFamily="49" charset="-122"/>
              </a:rPr>
              <a:t>事件</a:t>
            </a:r>
            <a:r>
              <a:rPr lang="zh-CN" altLang="en-US" sz="2100" dirty="0" smtClean="0">
                <a:latin typeface="Arial" pitchFamily="34" charset="0"/>
                <a:ea typeface="黑体" pitchFamily="49" charset="-122"/>
              </a:rPr>
              <a:t>。其中，</a:t>
            </a:r>
            <a:endParaRPr lang="zh-CN" altLang="en-US" sz="2100" dirty="0">
              <a:latin typeface="Arial" pitchFamily="34" charset="0"/>
              <a:ea typeface="黑体" pitchFamily="49" charset="-122"/>
            </a:endParaRPr>
          </a:p>
          <a:p>
            <a:r>
              <a:rPr lang="en-US" altLang="zh-CN" sz="2100" dirty="0" err="1">
                <a:latin typeface="Arial" pitchFamily="34" charset="0"/>
                <a:ea typeface="黑体" pitchFamily="49" charset="-122"/>
              </a:rPr>
              <a:t>DownClick</a:t>
            </a:r>
            <a:r>
              <a:rPr lang="zh-CN" altLang="en-US" sz="2100" dirty="0">
                <a:latin typeface="Arial" pitchFamily="34" charset="0"/>
                <a:ea typeface="黑体" pitchFamily="49" charset="-122"/>
              </a:rPr>
              <a:t>事件的发生是在按下微调控件的向下箭头所引起的触发事件</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UpClick</a:t>
            </a:r>
            <a:r>
              <a:rPr lang="zh-CN" altLang="en-US" sz="2100" dirty="0">
                <a:latin typeface="Arial" pitchFamily="34" charset="0"/>
                <a:ea typeface="黑体" pitchFamily="49" charset="-122"/>
              </a:rPr>
              <a:t>事件是按下微调控件的向上箭头所引起的触发事件；</a:t>
            </a:r>
            <a:r>
              <a:rPr lang="en-US" altLang="zh-CN" sz="2100" dirty="0" err="1">
                <a:latin typeface="Arial" pitchFamily="34" charset="0"/>
                <a:ea typeface="黑体" pitchFamily="49" charset="-122"/>
              </a:rPr>
              <a:t>InteractiveChange</a:t>
            </a:r>
            <a:r>
              <a:rPr lang="zh-CN" altLang="en-US" sz="2100" dirty="0">
                <a:latin typeface="Arial" pitchFamily="34" charset="0"/>
                <a:ea typeface="黑体" pitchFamily="49" charset="-122"/>
              </a:rPr>
              <a:t>事件发生在当用户使用键盘或鼠标更改微调控件的值时所触发的事件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4613" y="18864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．微调控件的事件</a:t>
            </a:r>
          </a:p>
        </p:txBody>
      </p:sp>
      <p:sp>
        <p:nvSpPr>
          <p:cNvPr id="6" name="矩形 5"/>
          <p:cNvSpPr/>
          <p:nvPr/>
        </p:nvSpPr>
        <p:spPr>
          <a:xfrm>
            <a:off x="6262082" y="3496457"/>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9-22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9-14</a:t>
            </a:r>
            <a:r>
              <a:rPr lang="zh-CN" altLang="en-US" dirty="0">
                <a:solidFill>
                  <a:srgbClr val="FFFFFF"/>
                </a:solidFill>
                <a:latin typeface="Arial" pitchFamily="34" charset="0"/>
                <a:ea typeface="黑体" pitchFamily="49" charset="-122"/>
              </a:rPr>
              <a:t>表单运行效果图</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45" y="2092457"/>
            <a:ext cx="2929875" cy="14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a:spLocks noChangeArrowheads="1"/>
          </p:cNvSpPr>
          <p:nvPr/>
        </p:nvSpPr>
        <p:spPr bwMode="auto">
          <a:xfrm>
            <a:off x="74613" y="2267713"/>
            <a:ext cx="5721523" cy="1341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9-14】  </a:t>
            </a:r>
            <a:r>
              <a:rPr lang="zh-CN" altLang="en-US" sz="2100" dirty="0">
                <a:latin typeface="Arial" pitchFamily="34" charset="0"/>
                <a:ea typeface="黑体" pitchFamily="49" charset="-122"/>
              </a:rPr>
              <a:t>创建一表单</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单的功能可实现通过微调控件的值来改变文本框的值，其运行结果如图</a:t>
            </a:r>
            <a:r>
              <a:rPr lang="en-US" altLang="zh-CN" sz="2100" dirty="0">
                <a:latin typeface="Arial" pitchFamily="34" charset="0"/>
                <a:ea typeface="黑体" pitchFamily="49" charset="-122"/>
              </a:rPr>
              <a:t>9-22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384</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4"/>
          <p:cNvSpPr>
            <a:spLocks noChangeArrowheads="1"/>
          </p:cNvSpPr>
          <p:nvPr/>
        </p:nvSpPr>
        <p:spPr bwMode="auto">
          <a:xfrm>
            <a:off x="74613" y="4356209"/>
            <a:ext cx="8997950" cy="688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表单设计中，能提供较为复杂功能和作用的控件有列表框、组合框、计时器、页框、表格、容器和</a:t>
            </a:r>
            <a:r>
              <a:rPr lang="en-US" altLang="zh-CN" sz="2100" dirty="0">
                <a:latin typeface="Arial" pitchFamily="34" charset="0"/>
                <a:ea typeface="黑体" pitchFamily="49" charset="-122"/>
              </a:rPr>
              <a:t>Active</a:t>
            </a:r>
            <a:r>
              <a:rPr lang="zh-CN" altLang="en-US" sz="2100" dirty="0">
                <a:latin typeface="Arial" pitchFamily="34" charset="0"/>
                <a:ea typeface="黑体" pitchFamily="49" charset="-122"/>
              </a:rPr>
              <a:t>等控件</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9" name="Rectangle 3"/>
          <p:cNvSpPr>
            <a:spLocks noChangeArrowheads="1"/>
          </p:cNvSpPr>
          <p:nvPr/>
        </p:nvSpPr>
        <p:spPr bwMode="auto">
          <a:xfrm>
            <a:off x="74613" y="3861097"/>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ctr" hangingPunct="1">
              <a:lnSpc>
                <a:spcPts val="2600"/>
              </a:lnSpc>
            </a:pPr>
            <a:r>
              <a:rPr lang="en-US" altLang="zh-CN" sz="2400" dirty="0">
                <a:latin typeface="黑体" pitchFamily="49" charset="-122"/>
                <a:ea typeface="黑体" pitchFamily="49" charset="-122"/>
              </a:rPr>
              <a:t>9.3  </a:t>
            </a:r>
            <a:r>
              <a:rPr lang="zh-CN" altLang="en-US" sz="2400" dirty="0">
                <a:latin typeface="黑体" pitchFamily="49" charset="-122"/>
                <a:ea typeface="黑体" pitchFamily="49" charset="-122"/>
              </a:rPr>
              <a:t>复杂控件</a:t>
            </a:r>
          </a:p>
        </p:txBody>
      </p:sp>
      <p:sp>
        <p:nvSpPr>
          <p:cNvPr id="10" name="Rectangle 4"/>
          <p:cNvSpPr>
            <a:spLocks noChangeArrowheads="1"/>
          </p:cNvSpPr>
          <p:nvPr/>
        </p:nvSpPr>
        <p:spPr bwMode="auto">
          <a:xfrm>
            <a:off x="74613" y="5107812"/>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9.3.1  </a:t>
            </a:r>
            <a:r>
              <a:rPr lang="zh-CN" altLang="en-US" sz="2200" dirty="0">
                <a:ea typeface="黑体" pitchFamily="49" charset="-122"/>
              </a:rPr>
              <a:t>列表框控件（</a:t>
            </a:r>
            <a:r>
              <a:rPr lang="en-US" altLang="zh-CN" sz="2200" dirty="0">
                <a:ea typeface="黑体" pitchFamily="49" charset="-122"/>
              </a:rPr>
              <a:t>LISTBOX</a:t>
            </a:r>
            <a:r>
              <a:rPr lang="zh-CN" altLang="en-US" sz="2200" dirty="0">
                <a:ea typeface="黑体" pitchFamily="49" charset="-122"/>
              </a:rPr>
              <a:t>）</a:t>
            </a:r>
          </a:p>
        </p:txBody>
      </p:sp>
      <p:sp>
        <p:nvSpPr>
          <p:cNvPr id="11" name="Rectangle 4"/>
          <p:cNvSpPr>
            <a:spLocks noChangeArrowheads="1"/>
          </p:cNvSpPr>
          <p:nvPr/>
        </p:nvSpPr>
        <p:spPr bwMode="auto">
          <a:xfrm>
            <a:off x="74613" y="5530925"/>
            <a:ext cx="8997950" cy="994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为了</a:t>
            </a:r>
            <a:r>
              <a:rPr lang="zh-CN" altLang="en-US" sz="2100" dirty="0">
                <a:latin typeface="Arial" pitchFamily="34" charset="0"/>
                <a:ea typeface="黑体" pitchFamily="49" charset="-122"/>
              </a:rPr>
              <a:t>保证数据库中不会存储错误的数据，最简单的方法是提供一组预先设定的值让用户选择，列表框就具有这一功能的控件。在列表框中一次可以选择一项，也可以选择多项</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386931447"/>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9.1  </a:t>
            </a:r>
            <a:r>
              <a:rPr lang="zh-CN" altLang="en-US" sz="2400" dirty="0">
                <a:ea typeface="黑体" pitchFamily="49" charset="-122"/>
              </a:rPr>
              <a:t>基本控件</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 action="ppaction://noaction"/>
              </a:rPr>
              <a:t>9.</a:t>
            </a:r>
            <a:r>
              <a:rPr lang="zh-CN" altLang="en-US" sz="2400" dirty="0" smtClean="0">
                <a:ea typeface="黑体" pitchFamily="49" charset="-122"/>
                <a:hlinkClick r:id="" action="ppaction://noaction"/>
              </a:rPr>
              <a:t>2</a:t>
            </a:r>
            <a:r>
              <a:rPr lang="zh-CN" altLang="en-US" sz="2400" dirty="0" smtClean="0">
                <a:ea typeface="黑体" pitchFamily="49" charset="-122"/>
              </a:rPr>
              <a:t>  选择</a:t>
            </a:r>
            <a:r>
              <a:rPr lang="zh-CN" altLang="en-US" sz="2400" dirty="0">
                <a:ea typeface="黑体" pitchFamily="49" charset="-122"/>
              </a:rPr>
              <a:t>控件</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rId2" action="ppaction://hlinksldjump"/>
              </a:rPr>
              <a:t>9.</a:t>
            </a:r>
            <a:r>
              <a:rPr lang="zh-CN" altLang="en-US" sz="2400" dirty="0" smtClean="0">
                <a:ea typeface="黑体" pitchFamily="49" charset="-122"/>
                <a:hlinkClick r:id="rId2" action="ppaction://hlinksldjump"/>
              </a:rPr>
              <a:t>3</a:t>
            </a:r>
            <a:r>
              <a:rPr lang="zh-CN" altLang="en-US" sz="2400" dirty="0" smtClean="0">
                <a:ea typeface="黑体" pitchFamily="49" charset="-122"/>
              </a:rPr>
              <a:t>  复杂</a:t>
            </a:r>
            <a:r>
              <a:rPr lang="zh-CN" altLang="en-US" sz="2400" dirty="0">
                <a:ea typeface="黑体" pitchFamily="49" charset="-122"/>
              </a:rPr>
              <a:t>控件</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a:ea typeface="黑体" pitchFamily="49" charset="-122"/>
              </a:rPr>
              <a:t>9.4  </a:t>
            </a:r>
            <a:r>
              <a:rPr lang="zh-CN" altLang="en-US" sz="2400" dirty="0">
                <a:ea typeface="黑体" pitchFamily="49" charset="-122"/>
              </a:rPr>
              <a:t>表单集与多重表单</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62503" name="AutoShape 7"/>
          <p:cNvSpPr>
            <a:spLocks noChangeArrowheads="1"/>
          </p:cNvSpPr>
          <p:nvPr/>
        </p:nvSpPr>
        <p:spPr bwMode="auto">
          <a:xfrm>
            <a:off x="2266950" y="2921000"/>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rPr>
              <a:t>9.5  </a:t>
            </a:r>
            <a:r>
              <a:rPr lang="zh-CN" altLang="en-US" sz="2400" dirty="0">
                <a:ea typeface="黑体" pitchFamily="49" charset="-122"/>
              </a:rPr>
              <a:t>用户自定义类*</a:t>
            </a:r>
          </a:p>
        </p:txBody>
      </p:sp>
    </p:spTree>
    <p:extLst>
      <p:ext uri="{BB962C8B-B14F-4D97-AF65-F5344CB8AC3E}">
        <p14:creationId xmlns:p14="http://schemas.microsoft.com/office/powerpoint/2010/main" val="1086873915"/>
      </p:ext>
    </p:ext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20688"/>
            <a:ext cx="3057227"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列表框</a:t>
            </a:r>
            <a:r>
              <a:rPr lang="zh-CN" altLang="en-US" sz="2100" dirty="0">
                <a:latin typeface="Arial" pitchFamily="34" charset="0"/>
                <a:ea typeface="黑体" pitchFamily="49" charset="-122"/>
              </a:rPr>
              <a:t>控件常用的属性如表</a:t>
            </a:r>
            <a:r>
              <a:rPr lang="en-US" altLang="zh-CN" sz="2100" dirty="0">
                <a:latin typeface="Arial" pitchFamily="34" charset="0"/>
                <a:ea typeface="黑体" pitchFamily="49" charset="-122"/>
              </a:rPr>
              <a:t>9-22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111696" y="18864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．列表框控件的属性</a:t>
            </a:r>
          </a:p>
        </p:txBody>
      </p:sp>
      <p:sp>
        <p:nvSpPr>
          <p:cNvPr id="4" name="矩形 3"/>
          <p:cNvSpPr/>
          <p:nvPr/>
        </p:nvSpPr>
        <p:spPr>
          <a:xfrm>
            <a:off x="460226" y="3727204"/>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9-22  </a:t>
            </a:r>
            <a:r>
              <a:rPr lang="zh-CN" altLang="en-US" dirty="0">
                <a:solidFill>
                  <a:srgbClr val="FFFFFF"/>
                </a:solidFill>
                <a:latin typeface="Arial" pitchFamily="34" charset="0"/>
                <a:ea typeface="黑体" pitchFamily="49" charset="-122"/>
              </a:rPr>
              <a:t>列表框常用属性</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8069" y="655392"/>
            <a:ext cx="6248400" cy="614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6531003"/>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2" y="116633"/>
            <a:ext cx="2769195" cy="3600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RowSourceType</a:t>
            </a:r>
            <a:r>
              <a:rPr lang="zh-CN" altLang="en-US" sz="2100" dirty="0">
                <a:latin typeface="Arial" pitchFamily="34" charset="0"/>
                <a:ea typeface="黑体" pitchFamily="49" charset="-122"/>
              </a:rPr>
              <a:t>属性用于控制列表框数据来源的类型</a:t>
            </a:r>
            <a:r>
              <a:rPr lang="zh-CN" altLang="en-US" sz="2100" dirty="0" smtClean="0">
                <a:latin typeface="Arial" pitchFamily="34" charset="0"/>
                <a:ea typeface="黑体" pitchFamily="49" charset="-122"/>
              </a:rPr>
              <a:t>，该</a:t>
            </a:r>
            <a:r>
              <a:rPr lang="zh-CN" altLang="en-US" sz="2100" dirty="0">
                <a:latin typeface="Arial" pitchFamily="34" charset="0"/>
                <a:ea typeface="黑体" pitchFamily="49" charset="-122"/>
              </a:rPr>
              <a:t>属性的取值有</a:t>
            </a:r>
            <a:r>
              <a:rPr lang="en-US" altLang="zh-CN" sz="2100" dirty="0">
                <a:latin typeface="Arial" pitchFamily="34" charset="0"/>
                <a:ea typeface="黑体" pitchFamily="49" charset="-122"/>
              </a:rPr>
              <a:t>9</a:t>
            </a:r>
            <a:r>
              <a:rPr lang="zh-CN" altLang="en-US" sz="2100" dirty="0">
                <a:latin typeface="Arial" pitchFamily="34" charset="0"/>
                <a:ea typeface="黑体" pitchFamily="49" charset="-122"/>
              </a:rPr>
              <a:t>种类型，分别为</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无、</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值、</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别名、</a:t>
            </a:r>
            <a:r>
              <a:rPr lang="en-US" altLang="zh-CN" sz="2100" dirty="0">
                <a:latin typeface="Arial" pitchFamily="34" charset="0"/>
                <a:ea typeface="黑体" pitchFamily="49" charset="-122"/>
              </a:rPr>
              <a:t>3-SQL</a:t>
            </a:r>
            <a:r>
              <a:rPr lang="zh-CN" altLang="en-US" sz="2100" dirty="0">
                <a:latin typeface="Arial" pitchFamily="34" charset="0"/>
                <a:ea typeface="黑体" pitchFamily="49" charset="-122"/>
              </a:rPr>
              <a:t>语句、</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查询（</a:t>
            </a:r>
            <a:r>
              <a:rPr lang="en-US" altLang="zh-CN" sz="2100" dirty="0">
                <a:latin typeface="Arial" pitchFamily="34" charset="0"/>
                <a:ea typeface="黑体" pitchFamily="49" charset="-122"/>
              </a:rPr>
              <a:t>QPR</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数组、</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字段、</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文件、</a:t>
            </a:r>
            <a:r>
              <a:rPr lang="en-US" altLang="zh-CN" sz="2100" dirty="0">
                <a:latin typeface="Arial" pitchFamily="34" charset="0"/>
                <a:ea typeface="黑体" pitchFamily="49" charset="-122"/>
              </a:rPr>
              <a:t>8-</a:t>
            </a:r>
            <a:r>
              <a:rPr lang="zh-CN" altLang="en-US" sz="2100" dirty="0">
                <a:latin typeface="Arial" pitchFamily="34" charset="0"/>
                <a:ea typeface="黑体" pitchFamily="49" charset="-122"/>
              </a:rPr>
              <a:t>结构和</a:t>
            </a:r>
            <a:r>
              <a:rPr lang="en-US" altLang="zh-CN" sz="2100" dirty="0">
                <a:latin typeface="Arial" pitchFamily="34" charset="0"/>
                <a:ea typeface="黑体" pitchFamily="49" charset="-122"/>
              </a:rPr>
              <a:t>9-</a:t>
            </a:r>
            <a:r>
              <a:rPr lang="zh-CN" altLang="en-US" sz="2100" dirty="0">
                <a:latin typeface="Arial" pitchFamily="34" charset="0"/>
                <a:ea typeface="黑体" pitchFamily="49" charset="-122"/>
              </a:rPr>
              <a:t>弹出式菜单，其含义见表</a:t>
            </a:r>
            <a:r>
              <a:rPr lang="en-US" altLang="zh-CN" sz="2100" dirty="0">
                <a:latin typeface="Arial" pitchFamily="34" charset="0"/>
                <a:ea typeface="黑体" pitchFamily="49" charset="-122"/>
              </a:rPr>
              <a:t>9-23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矩形 3"/>
          <p:cNvSpPr/>
          <p:nvPr/>
        </p:nvSpPr>
        <p:spPr>
          <a:xfrm>
            <a:off x="316209" y="4653136"/>
            <a:ext cx="2286000" cy="923330"/>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9-23  </a:t>
            </a:r>
            <a:r>
              <a:rPr lang="en-US" altLang="zh-CN" dirty="0" err="1">
                <a:solidFill>
                  <a:srgbClr val="FFFFFF"/>
                </a:solidFill>
                <a:latin typeface="Arial" pitchFamily="34" charset="0"/>
                <a:ea typeface="黑体" pitchFamily="49" charset="-122"/>
              </a:rPr>
              <a:t>RowSourceType</a:t>
            </a:r>
            <a:r>
              <a:rPr lang="zh-CN" altLang="en-US" dirty="0">
                <a:solidFill>
                  <a:srgbClr val="FFFFFF"/>
                </a:solidFill>
                <a:latin typeface="Arial" pitchFamily="34" charset="0"/>
                <a:ea typeface="黑体" pitchFamily="49" charset="-122"/>
              </a:rPr>
              <a:t>属性值含义</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0963" y="404664"/>
            <a:ext cx="6343650" cy="572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9906456"/>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3789027"/>
            <a:ext cx="8997950"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列表框</a:t>
            </a:r>
            <a:r>
              <a:rPr lang="zh-CN" altLang="en-US" sz="2100" dirty="0">
                <a:latin typeface="Arial" pitchFamily="34" charset="0"/>
                <a:ea typeface="黑体" pitchFamily="49" charset="-122"/>
              </a:rPr>
              <a:t>常见的事件有</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InterActiveChange</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GotFocus</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LostFocus</a:t>
            </a:r>
            <a:r>
              <a:rPr lang="zh-CN" altLang="en-US" sz="2100" dirty="0">
                <a:latin typeface="Arial" pitchFamily="34" charset="0"/>
                <a:ea typeface="黑体" pitchFamily="49" charset="-122"/>
              </a:rPr>
              <a:t>，但大多数程序编写</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事件过程或</a:t>
            </a:r>
            <a:r>
              <a:rPr lang="en-US" altLang="zh-CN" sz="2100" dirty="0" err="1">
                <a:latin typeface="Arial" pitchFamily="34" charset="0"/>
                <a:ea typeface="黑体" pitchFamily="49" charset="-122"/>
              </a:rPr>
              <a:t>InterActiveChange</a:t>
            </a:r>
            <a:r>
              <a:rPr lang="zh-CN" altLang="en-US" sz="2100" dirty="0">
                <a:latin typeface="Arial" pitchFamily="34" charset="0"/>
                <a:ea typeface="黑体" pitchFamily="49" charset="-122"/>
              </a:rPr>
              <a:t>事件过程</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矩形 2"/>
          <p:cNvSpPr/>
          <p:nvPr/>
        </p:nvSpPr>
        <p:spPr>
          <a:xfrm>
            <a:off x="125760" y="1120285"/>
            <a:ext cx="2286000" cy="923330"/>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9-23  </a:t>
            </a:r>
            <a:r>
              <a:rPr lang="en-US" altLang="zh-CN" dirty="0" err="1">
                <a:solidFill>
                  <a:srgbClr val="FFFFFF"/>
                </a:solidFill>
                <a:latin typeface="Arial" pitchFamily="34" charset="0"/>
                <a:ea typeface="黑体" pitchFamily="49" charset="-122"/>
              </a:rPr>
              <a:t>RowSourceType</a:t>
            </a:r>
            <a:r>
              <a:rPr lang="zh-CN" altLang="en-US" dirty="0">
                <a:solidFill>
                  <a:srgbClr val="FFFFFF"/>
                </a:solidFill>
                <a:latin typeface="Arial" pitchFamily="34" charset="0"/>
                <a:ea typeface="黑体" pitchFamily="49" charset="-122"/>
              </a:rPr>
              <a:t>属性值</a:t>
            </a:r>
            <a:r>
              <a:rPr lang="zh-CN" altLang="en-US" dirty="0" smtClean="0">
                <a:solidFill>
                  <a:srgbClr val="FFFFFF"/>
                </a:solidFill>
                <a:latin typeface="Arial" pitchFamily="34" charset="0"/>
                <a:ea typeface="黑体" pitchFamily="49" charset="-122"/>
              </a:rPr>
              <a:t>含义（续）</a:t>
            </a:r>
            <a:endParaRPr lang="zh-CN" altLang="en-US" dirty="0">
              <a:solidFill>
                <a:srgbClr val="FFFFFF"/>
              </a:solidFill>
              <a:latin typeface="Arial" pitchFamily="34" charset="0"/>
              <a:ea typeface="黑体" pitchFamily="49" charset="-122"/>
            </a:endParaRP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32655"/>
            <a:ext cx="6343650"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3"/>
          <p:cNvSpPr>
            <a:spLocks noChangeArrowheads="1"/>
          </p:cNvSpPr>
          <p:nvPr/>
        </p:nvSpPr>
        <p:spPr bwMode="auto">
          <a:xfrm>
            <a:off x="74613" y="335699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．列表框常用的事件</a:t>
            </a:r>
          </a:p>
        </p:txBody>
      </p:sp>
      <p:sp>
        <p:nvSpPr>
          <p:cNvPr id="6" name="Rectangle 4"/>
          <p:cNvSpPr>
            <a:spLocks noChangeArrowheads="1"/>
          </p:cNvSpPr>
          <p:nvPr/>
        </p:nvSpPr>
        <p:spPr bwMode="auto">
          <a:xfrm>
            <a:off x="74613" y="5301208"/>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列表框</a:t>
            </a:r>
            <a:r>
              <a:rPr lang="zh-CN" altLang="en-US" sz="2100" dirty="0">
                <a:latin typeface="Arial" pitchFamily="34" charset="0"/>
                <a:ea typeface="黑体" pitchFamily="49" charset="-122"/>
              </a:rPr>
              <a:t>常见的方法有</a:t>
            </a:r>
            <a:r>
              <a:rPr lang="en-US" altLang="zh-CN" sz="2100" dirty="0" err="1">
                <a:latin typeface="Arial" pitchFamily="34" charset="0"/>
                <a:ea typeface="黑体" pitchFamily="49" charset="-122"/>
              </a:rPr>
              <a:t>AddListItem</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AddItem</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RemoveItem</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Clear</a:t>
            </a:r>
            <a:r>
              <a:rPr lang="zh-CN" altLang="en-US" sz="2100" dirty="0">
                <a:latin typeface="Arial" pitchFamily="34" charset="0"/>
                <a:ea typeface="黑体" pitchFamily="49" charset="-122"/>
              </a:rPr>
              <a:t>。其含义分别是在列表框中添加一个列表项、清除一个列表项和清除列表框所有的项</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7" name="Rectangle 3"/>
          <p:cNvSpPr>
            <a:spLocks noChangeArrowheads="1"/>
          </p:cNvSpPr>
          <p:nvPr/>
        </p:nvSpPr>
        <p:spPr bwMode="auto">
          <a:xfrm>
            <a:off x="74613" y="4869173"/>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3</a:t>
            </a:r>
            <a:r>
              <a:rPr lang="zh-CN" altLang="en-US" sz="2200" dirty="0">
                <a:ea typeface="黑体" pitchFamily="49" charset="-122"/>
              </a:rPr>
              <a:t>．列表框常用的方法</a:t>
            </a:r>
          </a:p>
        </p:txBody>
      </p:sp>
    </p:spTree>
    <p:extLst>
      <p:ext uri="{BB962C8B-B14F-4D97-AF65-F5344CB8AC3E}">
        <p14:creationId xmlns:p14="http://schemas.microsoft.com/office/powerpoint/2010/main" val="2000948574"/>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3"/>
            <a:ext cx="8997950" cy="4608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a:latin typeface="Arial" pitchFamily="34" charset="0"/>
                <a:ea typeface="黑体" pitchFamily="49" charset="-122"/>
              </a:rPr>
              <a:t>　</a:t>
            </a:r>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①</a:t>
            </a:r>
            <a:r>
              <a:rPr lang="en-US" altLang="zh-CN" sz="2000" dirty="0" err="1" smtClean="0">
                <a:latin typeface="Arial" pitchFamily="34" charset="0"/>
                <a:ea typeface="黑体" pitchFamily="49" charset="-122"/>
              </a:rPr>
              <a:t>AddListItem</a:t>
            </a:r>
            <a:r>
              <a:rPr lang="en-US" altLang="zh-CN" sz="2000" dirty="0" smtClean="0">
                <a:latin typeface="Arial" pitchFamily="34" charset="0"/>
                <a:ea typeface="黑体" pitchFamily="49" charset="-122"/>
              </a:rPr>
              <a:t>/</a:t>
            </a:r>
            <a:r>
              <a:rPr lang="en-US" altLang="zh-CN" sz="2000" dirty="0" err="1" smtClean="0">
                <a:latin typeface="Arial" pitchFamily="34" charset="0"/>
                <a:ea typeface="黑体" pitchFamily="49" charset="-122"/>
              </a:rPr>
              <a:t>AddItem</a:t>
            </a:r>
            <a:r>
              <a:rPr lang="zh-CN" altLang="en-US" sz="2000" dirty="0">
                <a:latin typeface="Arial" pitchFamily="34" charset="0"/>
                <a:ea typeface="黑体" pitchFamily="49" charset="-122"/>
              </a:rPr>
              <a:t>方法：向列表框添加一个新项目</a:t>
            </a:r>
            <a:r>
              <a:rPr lang="zh-CN" altLang="en-US" sz="2000" dirty="0" smtClean="0">
                <a:latin typeface="Arial" pitchFamily="34" charset="0"/>
                <a:ea typeface="黑体" pitchFamily="49" charset="-122"/>
              </a:rPr>
              <a:t>，格式</a:t>
            </a:r>
            <a:r>
              <a:rPr lang="zh-CN" altLang="en-US" sz="2000" dirty="0">
                <a:latin typeface="Arial" pitchFamily="34" charset="0"/>
                <a:ea typeface="黑体" pitchFamily="49" charset="-122"/>
              </a:rPr>
              <a:t>是：</a:t>
            </a:r>
          </a:p>
          <a:p>
            <a:r>
              <a:rPr lang="en-US" altLang="zh-CN" sz="2000" dirty="0" smtClean="0">
                <a:latin typeface="Arial" pitchFamily="34" charset="0"/>
                <a:ea typeface="黑体" pitchFamily="49" charset="-122"/>
              </a:rPr>
              <a:t>　　</a:t>
            </a:r>
            <a:r>
              <a:rPr lang="en-US" altLang="zh-CN" sz="2000" dirty="0" err="1" smtClean="0">
                <a:solidFill>
                  <a:srgbClr val="FFFF00"/>
                </a:solidFill>
                <a:latin typeface="Arial" pitchFamily="34" charset="0"/>
                <a:ea typeface="黑体" pitchFamily="49" charset="-122"/>
              </a:rPr>
              <a:t>Object.AddListItem</a:t>
            </a:r>
            <a:r>
              <a:rPr lang="en-US" altLang="zh-CN" sz="2000" dirty="0" smtClean="0">
                <a:solidFill>
                  <a:srgbClr val="FFFF00"/>
                </a:solidFill>
                <a:latin typeface="Arial" pitchFamily="34" charset="0"/>
                <a:ea typeface="黑体" pitchFamily="49" charset="-122"/>
              </a:rPr>
              <a:t>/</a:t>
            </a:r>
            <a:r>
              <a:rPr lang="en-US" altLang="zh-CN" sz="2000" dirty="0" err="1" smtClean="0">
                <a:solidFill>
                  <a:srgbClr val="FFFF00"/>
                </a:solidFill>
                <a:latin typeface="Arial" pitchFamily="34" charset="0"/>
                <a:ea typeface="黑体" pitchFamily="49" charset="-122"/>
              </a:rPr>
              <a:t>AddItem</a:t>
            </a:r>
            <a:r>
              <a:rPr lang="en-US" altLang="zh-CN" sz="2000" dirty="0" smtClean="0">
                <a:solidFill>
                  <a:srgbClr val="FFFF00"/>
                </a:solidFill>
                <a:latin typeface="Arial" pitchFamily="34" charset="0"/>
                <a:ea typeface="黑体" pitchFamily="49" charset="-122"/>
              </a:rPr>
              <a:t>(</a:t>
            </a:r>
            <a:r>
              <a:rPr lang="en-US" altLang="zh-CN" sz="2000" dirty="0" err="1" smtClean="0">
                <a:solidFill>
                  <a:srgbClr val="FFFF00"/>
                </a:solidFill>
                <a:latin typeface="Arial" pitchFamily="34" charset="0"/>
                <a:ea typeface="黑体" pitchFamily="49" charset="-122"/>
              </a:rPr>
              <a:t>cItem</a:t>
            </a:r>
            <a:r>
              <a:rPr lang="en-US" altLang="zh-CN" sz="2000" dirty="0">
                <a:solidFill>
                  <a:srgbClr val="FFFF00"/>
                </a:solidFill>
                <a:latin typeface="Arial" pitchFamily="34" charset="0"/>
                <a:ea typeface="黑体" pitchFamily="49" charset="-122"/>
              </a:rPr>
              <a:t>[,</a:t>
            </a:r>
            <a:r>
              <a:rPr lang="en-US" altLang="zh-CN" sz="2000" dirty="0" err="1">
                <a:solidFill>
                  <a:srgbClr val="FFFF00"/>
                </a:solidFill>
                <a:latin typeface="Arial" pitchFamily="34" charset="0"/>
                <a:ea typeface="黑体" pitchFamily="49" charset="-122"/>
              </a:rPr>
              <a:t>nIndex</a:t>
            </a:r>
            <a:r>
              <a:rPr lang="en-US" altLang="zh-CN" sz="2000" dirty="0">
                <a:solidFill>
                  <a:srgbClr val="FFFF00"/>
                </a:solidFill>
                <a:latin typeface="Arial" pitchFamily="34" charset="0"/>
                <a:ea typeface="黑体" pitchFamily="49" charset="-122"/>
              </a:rPr>
              <a:t>] [,</a:t>
            </a:r>
            <a:r>
              <a:rPr lang="en-US" altLang="zh-CN" sz="2000" dirty="0" err="1">
                <a:solidFill>
                  <a:srgbClr val="FFFF00"/>
                </a:solidFill>
                <a:latin typeface="Arial" pitchFamily="34" charset="0"/>
                <a:ea typeface="黑体" pitchFamily="49" charset="-122"/>
              </a:rPr>
              <a:t>nColumn</a:t>
            </a:r>
            <a:r>
              <a:rPr lang="en-US" altLang="zh-CN" sz="2000" dirty="0">
                <a:solidFill>
                  <a:srgbClr val="FFFF00"/>
                </a:solidFill>
                <a:latin typeface="Arial" pitchFamily="34" charset="0"/>
                <a:ea typeface="黑体" pitchFamily="49" charset="-122"/>
              </a:rPr>
              <a:t>])</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r>
              <a:rPr lang="en-US" altLang="zh-CN" sz="2000" dirty="0" err="1">
                <a:latin typeface="Arial" pitchFamily="34" charset="0"/>
                <a:ea typeface="黑体" pitchFamily="49" charset="-122"/>
              </a:rPr>
              <a:t>cItem</a:t>
            </a:r>
            <a:r>
              <a:rPr lang="zh-CN" altLang="en-US" sz="2000" dirty="0">
                <a:latin typeface="Arial" pitchFamily="34" charset="0"/>
                <a:ea typeface="黑体" pitchFamily="49" charset="-122"/>
              </a:rPr>
              <a:t>为添加到控件中的字符串表达式；</a:t>
            </a:r>
            <a:r>
              <a:rPr lang="en-US" altLang="zh-CN" sz="2000" dirty="0" err="1">
                <a:latin typeface="Arial" pitchFamily="34" charset="0"/>
                <a:ea typeface="黑体" pitchFamily="49" charset="-122"/>
              </a:rPr>
              <a:t>nIndex</a:t>
            </a:r>
            <a:r>
              <a:rPr lang="zh-CN" altLang="en-US" sz="2000" dirty="0">
                <a:latin typeface="Arial" pitchFamily="34" charset="0"/>
                <a:ea typeface="黑体" pitchFamily="49" charset="-122"/>
              </a:rPr>
              <a:t>指定控件中放置数据项的</a:t>
            </a:r>
            <a:r>
              <a:rPr lang="zh-CN" altLang="en-US" sz="2000" dirty="0" smtClean="0">
                <a:latin typeface="Arial" pitchFamily="34" charset="0"/>
                <a:ea typeface="黑体" pitchFamily="49" charset="-122"/>
              </a:rPr>
              <a:t>位置</a:t>
            </a:r>
            <a:r>
              <a:rPr lang="zh-CN" altLang="en-US" sz="2000" dirty="0">
                <a:latin typeface="Arial" pitchFamily="34" charset="0"/>
                <a:ea typeface="黑体" pitchFamily="49" charset="-122"/>
              </a:rPr>
              <a:t>，</a:t>
            </a:r>
            <a:r>
              <a:rPr lang="zh-CN" altLang="en-US" sz="2000" dirty="0" smtClean="0">
                <a:latin typeface="Arial" pitchFamily="34" charset="0"/>
                <a:ea typeface="黑体" pitchFamily="49" charset="-122"/>
              </a:rPr>
              <a:t>如果</a:t>
            </a:r>
            <a:r>
              <a:rPr lang="zh-CN" altLang="en-US" sz="2000" dirty="0">
                <a:latin typeface="Arial" pitchFamily="34" charset="0"/>
                <a:ea typeface="黑体" pitchFamily="49" charset="-122"/>
              </a:rPr>
              <a:t>指定的</a:t>
            </a:r>
            <a:r>
              <a:rPr lang="en-US" altLang="zh-CN" sz="2000" dirty="0" err="1">
                <a:latin typeface="Arial" pitchFamily="34" charset="0"/>
                <a:ea typeface="黑体" pitchFamily="49" charset="-122"/>
              </a:rPr>
              <a:t>nIndex</a:t>
            </a:r>
            <a:r>
              <a:rPr lang="zh-CN" altLang="en-US" sz="2000" dirty="0">
                <a:latin typeface="Arial" pitchFamily="34" charset="0"/>
                <a:ea typeface="黑体" pitchFamily="49" charset="-122"/>
              </a:rPr>
              <a:t>已存在，数据项将插入到这个位置，在这个数据项后面的其他所有数据项在列表框的列表区中向下移一个位置；</a:t>
            </a:r>
            <a:r>
              <a:rPr lang="en-US" altLang="zh-CN" sz="2000" dirty="0" err="1">
                <a:latin typeface="Arial" pitchFamily="34" charset="0"/>
                <a:ea typeface="黑体" pitchFamily="49" charset="-122"/>
              </a:rPr>
              <a:t>nColumn</a:t>
            </a:r>
            <a:r>
              <a:rPr lang="zh-CN" altLang="en-US" sz="2000" dirty="0">
                <a:latin typeface="Arial" pitchFamily="34" charset="0"/>
                <a:ea typeface="黑体" pitchFamily="49" charset="-122"/>
              </a:rPr>
              <a:t>指定控件的列，新数据项加入到此列中，默认值为</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使用</a:t>
            </a:r>
            <a:r>
              <a:rPr lang="en-US" altLang="zh-CN" sz="2000" dirty="0" err="1">
                <a:latin typeface="Arial" pitchFamily="34" charset="0"/>
                <a:ea typeface="黑体" pitchFamily="49" charset="-122"/>
              </a:rPr>
              <a:t>AddItem</a:t>
            </a:r>
            <a:r>
              <a:rPr lang="zh-CN" altLang="en-US" sz="2000" dirty="0">
                <a:latin typeface="Arial" pitchFamily="34" charset="0"/>
                <a:ea typeface="黑体" pitchFamily="49" charset="-122"/>
              </a:rPr>
              <a:t>方法时，系统将根据</a:t>
            </a:r>
            <a:r>
              <a:rPr lang="en-US" altLang="zh-CN" sz="2000" dirty="0">
                <a:latin typeface="Arial" pitchFamily="34" charset="0"/>
                <a:ea typeface="黑体" pitchFamily="49" charset="-122"/>
              </a:rPr>
              <a:t>Sorted</a:t>
            </a:r>
            <a:r>
              <a:rPr lang="zh-CN" altLang="en-US" sz="2000" dirty="0">
                <a:latin typeface="Arial" pitchFamily="34" charset="0"/>
                <a:ea typeface="黑体" pitchFamily="49" charset="-122"/>
              </a:rPr>
              <a:t>属性的设置，是否将列表框中条目按照字典顺序显示。</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②</a:t>
            </a:r>
            <a:r>
              <a:rPr lang="en-US" altLang="zh-CN" sz="2000" dirty="0" err="1" smtClean="0">
                <a:latin typeface="Arial" pitchFamily="34" charset="0"/>
                <a:ea typeface="黑体" pitchFamily="49" charset="-122"/>
              </a:rPr>
              <a:t>RemoveItem</a:t>
            </a:r>
            <a:r>
              <a:rPr lang="zh-CN" altLang="en-US" sz="2000" dirty="0">
                <a:latin typeface="Arial" pitchFamily="34" charset="0"/>
                <a:ea typeface="黑体" pitchFamily="49" charset="-122"/>
              </a:rPr>
              <a:t>方法：从列表框中移去一项，使用格式是：</a:t>
            </a:r>
          </a:p>
          <a:p>
            <a:r>
              <a:rPr lang="en-US" altLang="zh-CN" sz="2000" dirty="0" smtClean="0">
                <a:latin typeface="Arial" pitchFamily="34" charset="0"/>
                <a:ea typeface="黑体" pitchFamily="49" charset="-122"/>
              </a:rPr>
              <a:t>　　</a:t>
            </a:r>
            <a:r>
              <a:rPr lang="en-US" altLang="zh-CN" sz="2000" dirty="0" err="1" smtClean="0">
                <a:solidFill>
                  <a:srgbClr val="FFFF00"/>
                </a:solidFill>
                <a:latin typeface="Arial" pitchFamily="34" charset="0"/>
                <a:ea typeface="黑体" pitchFamily="49" charset="-122"/>
              </a:rPr>
              <a:t>Object.RemoveItem</a:t>
            </a:r>
            <a:r>
              <a:rPr lang="en-US" altLang="zh-CN" sz="2000" dirty="0" smtClean="0">
                <a:solidFill>
                  <a:srgbClr val="FFFF00"/>
                </a:solidFill>
                <a:latin typeface="Arial" pitchFamily="34" charset="0"/>
                <a:ea typeface="黑体" pitchFamily="49" charset="-122"/>
              </a:rPr>
              <a:t>(</a:t>
            </a:r>
            <a:r>
              <a:rPr lang="en-US" altLang="zh-CN" sz="2000" dirty="0" err="1" smtClean="0">
                <a:solidFill>
                  <a:srgbClr val="FFFF00"/>
                </a:solidFill>
                <a:latin typeface="Arial" pitchFamily="34" charset="0"/>
                <a:ea typeface="黑体" pitchFamily="49" charset="-122"/>
              </a:rPr>
              <a:t>nIndex</a:t>
            </a:r>
            <a:r>
              <a:rPr lang="en-US" altLang="zh-CN" sz="2000" dirty="0">
                <a:solidFill>
                  <a:srgbClr val="FFFF00"/>
                </a:solidFill>
                <a:latin typeface="Arial" pitchFamily="34" charset="0"/>
                <a:ea typeface="黑体" pitchFamily="49" charset="-122"/>
              </a:rPr>
              <a:t>)</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r>
              <a:rPr lang="en-US" altLang="zh-CN" sz="2000" dirty="0" err="1">
                <a:latin typeface="Arial" pitchFamily="34" charset="0"/>
                <a:ea typeface="黑体" pitchFamily="49" charset="-122"/>
              </a:rPr>
              <a:t>nIndex</a:t>
            </a:r>
            <a:r>
              <a:rPr lang="zh-CN" altLang="en-US" sz="2000" dirty="0">
                <a:latin typeface="Arial" pitchFamily="34" charset="0"/>
                <a:ea typeface="黑体" pitchFamily="49" charset="-122"/>
              </a:rPr>
              <a:t>指定一个整数，它对应于被移去项在控件中的显示顺序，</a:t>
            </a:r>
            <a:r>
              <a:rPr lang="en-US" altLang="zh-CN" sz="2000" dirty="0" err="1">
                <a:latin typeface="Arial" pitchFamily="34" charset="0"/>
                <a:ea typeface="黑体" pitchFamily="49" charset="-122"/>
              </a:rPr>
              <a:t>nIndex</a:t>
            </a:r>
            <a:r>
              <a:rPr lang="zh-CN" altLang="en-US" sz="2000" dirty="0">
                <a:latin typeface="Arial" pitchFamily="34" charset="0"/>
                <a:ea typeface="黑体" pitchFamily="49" charset="-122"/>
              </a:rPr>
              <a:t>常用</a:t>
            </a:r>
            <a:r>
              <a:rPr lang="en-US" altLang="zh-CN" sz="2000" dirty="0" err="1">
                <a:latin typeface="Arial" pitchFamily="34" charset="0"/>
                <a:ea typeface="黑体" pitchFamily="49" charset="-122"/>
              </a:rPr>
              <a:t>ListIndex</a:t>
            </a:r>
            <a:r>
              <a:rPr lang="zh-CN" altLang="en-US" sz="2000" dirty="0">
                <a:latin typeface="Arial" pitchFamily="34" charset="0"/>
                <a:ea typeface="黑体" pitchFamily="49" charset="-122"/>
              </a:rPr>
              <a:t>属性值来替代指定的整数。</a:t>
            </a:r>
          </a:p>
          <a:p>
            <a:r>
              <a:rPr lang="en-US" altLang="zh-CN" sz="2000" dirty="0" smtClean="0">
                <a:latin typeface="Arial" pitchFamily="34" charset="0"/>
                <a:ea typeface="黑体" pitchFamily="49" charset="-122"/>
              </a:rPr>
              <a:t>　　③Clear</a:t>
            </a:r>
            <a:r>
              <a:rPr lang="zh-CN" altLang="en-US" sz="2000" dirty="0">
                <a:latin typeface="Arial" pitchFamily="34" charset="0"/>
                <a:ea typeface="黑体" pitchFamily="49" charset="-122"/>
              </a:rPr>
              <a:t>方法：清除列表框控件的内容，该方法使用格式为：</a:t>
            </a:r>
          </a:p>
          <a:p>
            <a:r>
              <a:rPr lang="en-US" altLang="zh-CN" sz="2000" dirty="0" smtClean="0">
                <a:latin typeface="Arial" pitchFamily="34" charset="0"/>
                <a:ea typeface="黑体" pitchFamily="49" charset="-122"/>
              </a:rPr>
              <a:t>　　</a:t>
            </a:r>
            <a:r>
              <a:rPr lang="en-US" altLang="zh-CN" sz="2000" dirty="0" err="1" smtClean="0">
                <a:solidFill>
                  <a:srgbClr val="FFFF00"/>
                </a:solidFill>
                <a:latin typeface="Arial" pitchFamily="34" charset="0"/>
                <a:ea typeface="黑体" pitchFamily="49" charset="-122"/>
              </a:rPr>
              <a:t>Object.Clear</a:t>
            </a:r>
            <a:endParaRPr lang="en-US" altLang="zh-CN" sz="2000" dirty="0">
              <a:solidFill>
                <a:srgbClr val="FFFF00"/>
              </a:solidFill>
              <a:latin typeface="Arial" pitchFamily="34" charset="0"/>
              <a:ea typeface="黑体" pitchFamily="49" charset="-122"/>
            </a:endParaRPr>
          </a:p>
          <a:p>
            <a:r>
              <a:rPr lang="zh-CN" altLang="en-US" sz="2000" dirty="0" smtClean="0">
                <a:latin typeface="Arial" pitchFamily="34" charset="0"/>
                <a:ea typeface="黑体" pitchFamily="49" charset="-122"/>
              </a:rPr>
              <a:t>　　说明：使</a:t>
            </a:r>
            <a:r>
              <a:rPr lang="en-US" altLang="zh-CN" sz="2000" dirty="0">
                <a:latin typeface="Arial" pitchFamily="34" charset="0"/>
                <a:ea typeface="黑体" pitchFamily="49" charset="-122"/>
              </a:rPr>
              <a:t>Clear</a:t>
            </a:r>
            <a:r>
              <a:rPr lang="zh-CN" altLang="en-US" sz="2000" dirty="0">
                <a:latin typeface="Arial" pitchFamily="34" charset="0"/>
                <a:ea typeface="黑体" pitchFamily="49" charset="-122"/>
              </a:rPr>
              <a:t>方法程序有效</a:t>
            </a:r>
            <a:r>
              <a:rPr lang="zh-CN" altLang="en-US" sz="2000" dirty="0" smtClean="0">
                <a:latin typeface="Arial" pitchFamily="34" charset="0"/>
                <a:ea typeface="黑体" pitchFamily="49" charset="-122"/>
              </a:rPr>
              <a:t>，须</a:t>
            </a:r>
            <a:r>
              <a:rPr lang="zh-CN" altLang="en-US" sz="2000" dirty="0">
                <a:latin typeface="Arial" pitchFamily="34" charset="0"/>
                <a:ea typeface="黑体" pitchFamily="49" charset="-122"/>
              </a:rPr>
              <a:t>将</a:t>
            </a:r>
            <a:r>
              <a:rPr lang="en-US" altLang="zh-CN" sz="2000" dirty="0" err="1">
                <a:latin typeface="Arial" pitchFamily="34" charset="0"/>
                <a:ea typeface="黑体" pitchFamily="49" charset="-122"/>
              </a:rPr>
              <a:t>RowSourceType</a:t>
            </a:r>
            <a:r>
              <a:rPr lang="zh-CN" altLang="en-US" sz="2000" dirty="0" smtClean="0">
                <a:latin typeface="Arial" pitchFamily="34" charset="0"/>
                <a:ea typeface="黑体" pitchFamily="49" charset="-122"/>
              </a:rPr>
              <a:t>属性置</a:t>
            </a:r>
            <a:r>
              <a:rPr lang="zh-CN" altLang="en-US" sz="2000" dirty="0">
                <a:latin typeface="Arial" pitchFamily="34" charset="0"/>
                <a:ea typeface="黑体" pitchFamily="49" charset="-122"/>
              </a:rPr>
              <a:t>为</a:t>
            </a:r>
            <a:r>
              <a:rPr lang="en-US" altLang="zh-CN" sz="2000" dirty="0">
                <a:latin typeface="Arial" pitchFamily="34" charset="0"/>
                <a:ea typeface="黑体" pitchFamily="49" charset="-122"/>
              </a:rPr>
              <a:t>0</a:t>
            </a:r>
            <a:r>
              <a:rPr lang="zh-CN" altLang="en-US" sz="2000" dirty="0">
                <a:latin typeface="Arial" pitchFamily="34" charset="0"/>
                <a:ea typeface="黑体" pitchFamily="49" charset="-122"/>
              </a:rPr>
              <a:t>（无</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
        <p:nvSpPr>
          <p:cNvPr id="4" name="矩形 3"/>
          <p:cNvSpPr/>
          <p:nvPr/>
        </p:nvSpPr>
        <p:spPr>
          <a:xfrm>
            <a:off x="5508104" y="6381328"/>
            <a:ext cx="331236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9-23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9-15</a:t>
            </a:r>
            <a:r>
              <a:rPr lang="zh-CN" altLang="en-US" dirty="0">
                <a:solidFill>
                  <a:srgbClr val="FFFFFF"/>
                </a:solidFill>
                <a:latin typeface="Arial" pitchFamily="34" charset="0"/>
                <a:ea typeface="黑体" pitchFamily="49" charset="-122"/>
              </a:rPr>
              <a:t>表单运行效果图</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4667" y="4790089"/>
            <a:ext cx="3135828" cy="16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4613" y="4797152"/>
            <a:ext cx="5649515"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9-15】  </a:t>
            </a:r>
            <a:r>
              <a:rPr lang="zh-CN" altLang="en-US" sz="2000" dirty="0">
                <a:latin typeface="Arial" pitchFamily="34" charset="0"/>
                <a:ea typeface="黑体" pitchFamily="49" charset="-122"/>
              </a:rPr>
              <a:t>设计一个表单表单上含有</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个标签控件</a:t>
            </a:r>
            <a:r>
              <a:rPr lang="en-US" altLang="zh-CN" sz="2000" dirty="0">
                <a:latin typeface="Arial" pitchFamily="34" charset="0"/>
                <a:ea typeface="黑体" pitchFamily="49" charset="-122"/>
              </a:rPr>
              <a:t>Label1~Label3</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个列表框</a:t>
            </a:r>
            <a:r>
              <a:rPr lang="en-US" altLang="zh-CN" sz="2000" dirty="0">
                <a:latin typeface="Arial" pitchFamily="34" charset="0"/>
                <a:ea typeface="黑体" pitchFamily="49" charset="-122"/>
              </a:rPr>
              <a:t>List1~List3</a:t>
            </a:r>
            <a:r>
              <a:rPr lang="zh-CN" altLang="en-US" sz="2000" dirty="0">
                <a:latin typeface="Arial" pitchFamily="34" charset="0"/>
                <a:ea typeface="黑体" pitchFamily="49" charset="-122"/>
              </a:rPr>
              <a:t>，要求运行时添加用于选择数据表的表名和列表条目，双击“数据库表”列表项可移去该</a:t>
            </a:r>
            <a:r>
              <a:rPr lang="zh-CN" altLang="en-US" sz="2000" dirty="0" smtClean="0">
                <a:latin typeface="Arial" pitchFamily="34" charset="0"/>
                <a:ea typeface="黑体" pitchFamily="49" charset="-122"/>
              </a:rPr>
              <a:t>项目，</a:t>
            </a:r>
            <a:r>
              <a:rPr lang="zh-CN" altLang="en-US" sz="2000" dirty="0">
                <a:latin typeface="Arial" pitchFamily="34" charset="0"/>
                <a:ea typeface="黑体" pitchFamily="49" charset="-122"/>
              </a:rPr>
              <a:t>其运行效果如图</a:t>
            </a:r>
            <a:r>
              <a:rPr lang="en-US" altLang="zh-CN" sz="2000" dirty="0">
                <a:latin typeface="Arial" pitchFamily="34" charset="0"/>
                <a:ea typeface="黑体" pitchFamily="49" charset="-122"/>
              </a:rPr>
              <a:t>9-23</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设计步骤，参见</a:t>
            </a:r>
            <a:r>
              <a:rPr lang="en-US" altLang="zh-CN" sz="2000" dirty="0" smtClean="0">
                <a:latin typeface="Arial" pitchFamily="34" charset="0"/>
                <a:ea typeface="黑体" pitchFamily="49" charset="-122"/>
              </a:rPr>
              <a:t>P387</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Tree>
    <p:extLst>
      <p:ext uri="{BB962C8B-B14F-4D97-AF65-F5344CB8AC3E}">
        <p14:creationId xmlns:p14="http://schemas.microsoft.com/office/powerpoint/2010/main" val="1330151043"/>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1645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组合</a:t>
            </a:r>
            <a:r>
              <a:rPr lang="zh-CN" altLang="en-US" sz="2100" dirty="0">
                <a:latin typeface="Arial" pitchFamily="34" charset="0"/>
                <a:ea typeface="黑体" pitchFamily="49" charset="-122"/>
              </a:rPr>
              <a:t>框控件实际上是文本框和列表框功能的组合。由前面的知识可知，用户可以使用文本框输入数据，在列表框中用户只能从给定的条目中选择；而组合框则兼有两者功能。</a:t>
            </a:r>
          </a:p>
          <a:p>
            <a:r>
              <a:rPr lang="zh-CN" altLang="en-US" sz="2100" dirty="0">
                <a:latin typeface="Arial" pitchFamily="34" charset="0"/>
                <a:ea typeface="黑体" pitchFamily="49" charset="-122"/>
              </a:rPr>
              <a:t>有两种类型的组合框，一种下拉组合框，另一种是下拉列表框，两者可通过</a:t>
            </a:r>
            <a:r>
              <a:rPr lang="en-US" altLang="zh-CN" sz="2100" dirty="0">
                <a:latin typeface="Arial" pitchFamily="34" charset="0"/>
                <a:ea typeface="黑体" pitchFamily="49" charset="-122"/>
              </a:rPr>
              <a:t>Style</a:t>
            </a:r>
            <a:r>
              <a:rPr lang="zh-CN" altLang="en-US" sz="2100" dirty="0">
                <a:latin typeface="Arial" pitchFamily="34" charset="0"/>
                <a:ea typeface="黑体" pitchFamily="49" charset="-122"/>
              </a:rPr>
              <a:t>属性进行设置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4"/>
          <p:cNvSpPr>
            <a:spLocks noChangeArrowheads="1"/>
          </p:cNvSpPr>
          <p:nvPr/>
        </p:nvSpPr>
        <p:spPr bwMode="auto">
          <a:xfrm>
            <a:off x="74613" y="116632"/>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9.3.2  </a:t>
            </a:r>
            <a:r>
              <a:rPr lang="zh-CN" altLang="en-US" sz="2200" dirty="0">
                <a:ea typeface="黑体" pitchFamily="49" charset="-122"/>
              </a:rPr>
              <a:t>组合框控件（</a:t>
            </a:r>
            <a:r>
              <a:rPr lang="en-US" altLang="zh-CN" sz="2200" dirty="0">
                <a:ea typeface="黑体" pitchFamily="49" charset="-122"/>
              </a:rPr>
              <a:t>COMBOBOX</a:t>
            </a:r>
            <a:r>
              <a:rPr lang="zh-CN" altLang="en-US" sz="2200" dirty="0">
                <a:ea typeface="黑体" pitchFamily="49" charset="-122"/>
              </a:rPr>
              <a:t>）</a:t>
            </a:r>
          </a:p>
        </p:txBody>
      </p:sp>
      <p:sp>
        <p:nvSpPr>
          <p:cNvPr id="4" name="Rectangle 3"/>
          <p:cNvSpPr>
            <a:spLocks noChangeArrowheads="1"/>
          </p:cNvSpPr>
          <p:nvPr/>
        </p:nvSpPr>
        <p:spPr bwMode="auto">
          <a:xfrm>
            <a:off x="74613" y="227691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．组合框的属性</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8346" y="3623256"/>
            <a:ext cx="6595350" cy="19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4"/>
          <p:cNvSpPr>
            <a:spLocks noChangeArrowheads="1"/>
          </p:cNvSpPr>
          <p:nvPr/>
        </p:nvSpPr>
        <p:spPr bwMode="auto">
          <a:xfrm>
            <a:off x="74613" y="2708920"/>
            <a:ext cx="8997950" cy="687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列表框</a:t>
            </a:r>
            <a:r>
              <a:rPr lang="zh-CN" altLang="en-US" sz="2100" dirty="0">
                <a:latin typeface="Arial" pitchFamily="34" charset="0"/>
                <a:ea typeface="黑体" pitchFamily="49" charset="-122"/>
              </a:rPr>
              <a:t>属性和方法大部分也适用于组合框，但组合框没有</a:t>
            </a:r>
            <a:r>
              <a:rPr lang="en-US" altLang="zh-CN" sz="2100" dirty="0" err="1">
                <a:latin typeface="Arial" pitchFamily="34" charset="0"/>
                <a:ea typeface="黑体" pitchFamily="49" charset="-122"/>
              </a:rPr>
              <a:t>MultiSelect</a:t>
            </a:r>
            <a:r>
              <a:rPr lang="zh-CN" altLang="en-US" sz="2100" dirty="0">
                <a:latin typeface="Arial" pitchFamily="34" charset="0"/>
                <a:ea typeface="黑体" pitchFamily="49" charset="-122"/>
              </a:rPr>
              <a:t>属性，即不能多重选择</a:t>
            </a:r>
            <a:r>
              <a:rPr lang="zh-CN" altLang="en-US" sz="2100" dirty="0" smtClean="0">
                <a:latin typeface="Arial" pitchFamily="34" charset="0"/>
                <a:ea typeface="黑体" pitchFamily="49" charset="-122"/>
              </a:rPr>
              <a:t>。组合</a:t>
            </a:r>
            <a:r>
              <a:rPr lang="zh-CN" altLang="en-US" sz="2100" dirty="0">
                <a:latin typeface="Arial" pitchFamily="34" charset="0"/>
                <a:ea typeface="黑体" pitchFamily="49" charset="-122"/>
              </a:rPr>
              <a:t>框的几个不同属性如表</a:t>
            </a:r>
            <a:r>
              <a:rPr lang="en-US" altLang="zh-CN" sz="2100" dirty="0">
                <a:latin typeface="Arial" pitchFamily="34" charset="0"/>
                <a:ea typeface="黑体" pitchFamily="49" charset="-122"/>
              </a:rPr>
              <a:t>9-25</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107504" y="4272091"/>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9-25  </a:t>
            </a:r>
            <a:r>
              <a:rPr lang="zh-CN" altLang="en-US" dirty="0">
                <a:solidFill>
                  <a:srgbClr val="FFFFFF"/>
                </a:solidFill>
                <a:latin typeface="Arial" pitchFamily="34" charset="0"/>
                <a:ea typeface="黑体" pitchFamily="49" charset="-122"/>
              </a:rPr>
              <a:t>组合框的常见属性及说明</a:t>
            </a:r>
          </a:p>
        </p:txBody>
      </p:sp>
      <p:sp>
        <p:nvSpPr>
          <p:cNvPr id="9" name="Rectangle 4"/>
          <p:cNvSpPr>
            <a:spLocks noChangeArrowheads="1"/>
          </p:cNvSpPr>
          <p:nvPr/>
        </p:nvSpPr>
        <p:spPr bwMode="auto">
          <a:xfrm>
            <a:off x="74613" y="5733256"/>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组合</a:t>
            </a:r>
            <a:r>
              <a:rPr lang="zh-CN" altLang="en-US" sz="2100" dirty="0">
                <a:latin typeface="Arial" pitchFamily="34" charset="0"/>
                <a:ea typeface="黑体" pitchFamily="49" charset="-122"/>
              </a:rPr>
              <a:t>框与列表框的主要区别在于，列表框总是显示所有的条目，而组合框通常只显示一个条目，待用户单击它的向下箭头 后，才显示下拉列表框中的条目，所以组合框比列表框可以节省表单区域空间</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012678641"/>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3239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组合框控件不仅能响应一般的</a:t>
            </a:r>
            <a:r>
              <a:rPr lang="en-US" altLang="zh-CN" sz="2100" dirty="0" smtClean="0">
                <a:latin typeface="Arial" pitchFamily="34" charset="0"/>
                <a:ea typeface="黑体" pitchFamily="49" charset="-122"/>
              </a:rPr>
              <a:t>Click</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DbClick</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InterActiveChange</a:t>
            </a:r>
            <a:r>
              <a:rPr lang="zh-CN" altLang="en-US" sz="2100" dirty="0" smtClean="0">
                <a:latin typeface="Arial" pitchFamily="34" charset="0"/>
                <a:ea typeface="黑体" pitchFamily="49" charset="-122"/>
              </a:rPr>
              <a:t>事件，还能响应</a:t>
            </a:r>
            <a:r>
              <a:rPr lang="en-US" altLang="zh-CN" sz="2100" dirty="0" err="1" smtClean="0">
                <a:latin typeface="Arial" pitchFamily="34" charset="0"/>
                <a:ea typeface="黑体" pitchFamily="49" charset="-122"/>
              </a:rPr>
              <a:t>DropDown</a:t>
            </a:r>
            <a:r>
              <a:rPr lang="zh-CN" altLang="en-US" sz="2100" dirty="0" smtClean="0">
                <a:latin typeface="Arial" pitchFamily="34" charset="0"/>
                <a:ea typeface="黑体" pitchFamily="49" charset="-122"/>
              </a:rPr>
              <a:t>事件，该事件在单击下拉箭头键以后即将下拉其列表部分时发生。</a:t>
            </a:r>
          </a:p>
          <a:p>
            <a:r>
              <a:rPr lang="zh-CN" altLang="en-US" sz="2100" dirty="0" smtClean="0">
                <a:latin typeface="Arial" pitchFamily="34" charset="0"/>
                <a:ea typeface="黑体" pitchFamily="49" charset="-122"/>
              </a:rPr>
              <a:t>       组合框控件常用的方法有</a:t>
            </a:r>
            <a:r>
              <a:rPr lang="en-US" altLang="zh-CN" sz="2100" dirty="0" err="1" smtClean="0">
                <a:latin typeface="Arial" pitchFamily="34" charset="0"/>
                <a:ea typeface="黑体" pitchFamily="49" charset="-122"/>
              </a:rPr>
              <a:t>AddItem</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AddListItem</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RemoveItem</a:t>
            </a:r>
            <a:r>
              <a:rPr lang="zh-CN" altLang="en-US" sz="2100" dirty="0" smtClean="0">
                <a:latin typeface="Arial" pitchFamily="34" charset="0"/>
                <a:ea typeface="黑体" pitchFamily="49" charset="-122"/>
              </a:rPr>
              <a:t>和</a:t>
            </a:r>
            <a:r>
              <a:rPr lang="en-US" altLang="zh-CN" sz="2100" dirty="0" err="1" smtClean="0">
                <a:latin typeface="Arial" pitchFamily="34" charset="0"/>
                <a:ea typeface="黑体" pitchFamily="49" charset="-122"/>
              </a:rPr>
              <a:t>Requery</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AddItem</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AddListItem</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RemoveItem</a:t>
            </a:r>
            <a:r>
              <a:rPr lang="zh-CN" altLang="en-US" sz="2100" dirty="0" smtClean="0">
                <a:latin typeface="Arial" pitchFamily="34" charset="0"/>
                <a:ea typeface="黑体" pitchFamily="49" charset="-122"/>
              </a:rPr>
              <a:t>方法的使用格式和列表框相同。而</a:t>
            </a:r>
            <a:r>
              <a:rPr lang="en-US" altLang="zh-CN" sz="2100" dirty="0" err="1" smtClean="0">
                <a:latin typeface="Arial" pitchFamily="34" charset="0"/>
                <a:ea typeface="黑体" pitchFamily="49" charset="-122"/>
              </a:rPr>
              <a:t>Requery</a:t>
            </a:r>
            <a:r>
              <a:rPr lang="zh-CN" altLang="en-US" sz="2100" dirty="0" smtClean="0">
                <a:latin typeface="Arial" pitchFamily="34" charset="0"/>
                <a:ea typeface="黑体" pitchFamily="49" charset="-122"/>
              </a:rPr>
              <a:t>方法（也可用于列表框）的使用格式为：</a:t>
            </a:r>
          </a:p>
          <a:p>
            <a:r>
              <a:rPr lang="zh-CN" altLang="en-US" sz="2100" dirty="0" smtClean="0">
                <a:latin typeface="Arial" pitchFamily="34" charset="0"/>
                <a:ea typeface="黑体" pitchFamily="49" charset="-122"/>
              </a:rPr>
              <a:t>       </a:t>
            </a:r>
            <a:r>
              <a:rPr lang="zh-CN" altLang="en-US" sz="2100" dirty="0" smtClean="0">
                <a:solidFill>
                  <a:srgbClr val="FFFF00"/>
                </a:solidFill>
                <a:latin typeface="Arial" pitchFamily="34" charset="0"/>
                <a:ea typeface="黑体" pitchFamily="49" charset="-122"/>
              </a:rPr>
              <a:t>组合框</a:t>
            </a:r>
            <a:r>
              <a:rPr lang="en-US" altLang="zh-CN" sz="2100" dirty="0" smtClean="0">
                <a:solidFill>
                  <a:srgbClr val="FFFF00"/>
                </a:solidFill>
                <a:latin typeface="Arial" pitchFamily="34" charset="0"/>
                <a:ea typeface="黑体" pitchFamily="49" charset="-122"/>
              </a:rPr>
              <a:t>.</a:t>
            </a:r>
            <a:r>
              <a:rPr lang="en-US" altLang="zh-CN" sz="2100" dirty="0" err="1" smtClean="0">
                <a:solidFill>
                  <a:srgbClr val="FFFF00"/>
                </a:solidFill>
                <a:latin typeface="Arial" pitchFamily="34" charset="0"/>
                <a:ea typeface="黑体" pitchFamily="49" charset="-122"/>
              </a:rPr>
              <a:t>Requery</a:t>
            </a:r>
            <a:endParaRPr lang="en-US" altLang="zh-CN" sz="2100" dirty="0" smtClean="0">
              <a:solidFill>
                <a:srgbClr val="FFFF00"/>
              </a:solidFill>
              <a:latin typeface="Arial" pitchFamily="34" charset="0"/>
              <a:ea typeface="黑体" pitchFamily="49" charset="-122"/>
            </a:endParaRPr>
          </a:p>
          <a:p>
            <a:r>
              <a:rPr lang="zh-CN" altLang="en-US" sz="2100" dirty="0" smtClean="0">
                <a:latin typeface="Arial" pitchFamily="34" charset="0"/>
                <a:ea typeface="黑体" pitchFamily="49" charset="-122"/>
              </a:rPr>
              <a:t>       功能是重新查询列表框控件所建立的行源。使用</a:t>
            </a:r>
            <a:r>
              <a:rPr lang="en-US" altLang="zh-CN" sz="2100" dirty="0" err="1" smtClean="0">
                <a:latin typeface="Arial" pitchFamily="34" charset="0"/>
                <a:ea typeface="黑体" pitchFamily="49" charset="-122"/>
              </a:rPr>
              <a:t>Requery</a:t>
            </a:r>
            <a:r>
              <a:rPr lang="zh-CN" altLang="en-US" sz="2100" dirty="0" smtClean="0">
                <a:latin typeface="Arial" pitchFamily="34" charset="0"/>
                <a:ea typeface="黑体" pitchFamily="49" charset="-122"/>
              </a:rPr>
              <a:t>方法可以确保控件中包含最新的数据。</a:t>
            </a:r>
            <a:r>
              <a:rPr lang="en-US" altLang="zh-CN" sz="2100" dirty="0" err="1" smtClean="0">
                <a:latin typeface="Arial" pitchFamily="34" charset="0"/>
                <a:ea typeface="黑体" pitchFamily="49" charset="-122"/>
              </a:rPr>
              <a:t>Requery</a:t>
            </a:r>
            <a:r>
              <a:rPr lang="zh-CN" altLang="en-US" sz="2100" dirty="0" smtClean="0">
                <a:latin typeface="Arial" pitchFamily="34" charset="0"/>
                <a:ea typeface="黑体" pitchFamily="49" charset="-122"/>
              </a:rPr>
              <a:t>方法重新查询</a:t>
            </a:r>
            <a:r>
              <a:rPr lang="en-US" altLang="zh-CN" sz="2100" dirty="0" err="1" smtClean="0">
                <a:latin typeface="Arial" pitchFamily="34" charset="0"/>
                <a:ea typeface="黑体" pitchFamily="49" charset="-122"/>
              </a:rPr>
              <a:t>RowSource</a:t>
            </a:r>
            <a:r>
              <a:rPr lang="zh-CN" altLang="en-US" sz="2100" dirty="0" smtClean="0">
                <a:latin typeface="Arial" pitchFamily="34" charset="0"/>
                <a:ea typeface="黑体" pitchFamily="49" charset="-122"/>
              </a:rPr>
              <a:t>属性，并且使用新的值更新列表。</a:t>
            </a:r>
          </a:p>
        </p:txBody>
      </p:sp>
      <p:sp>
        <p:nvSpPr>
          <p:cNvPr id="3" name="Rectangle 3"/>
          <p:cNvSpPr>
            <a:spLocks noChangeArrowheads="1"/>
          </p:cNvSpPr>
          <p:nvPr/>
        </p:nvSpPr>
        <p:spPr bwMode="auto">
          <a:xfrm>
            <a:off x="111696"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．组合框的事件与方法</a:t>
            </a:r>
          </a:p>
        </p:txBody>
      </p:sp>
      <p:sp>
        <p:nvSpPr>
          <p:cNvPr id="4" name="矩形 3"/>
          <p:cNvSpPr/>
          <p:nvPr/>
        </p:nvSpPr>
        <p:spPr>
          <a:xfrm>
            <a:off x="6278033" y="6056357"/>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9-24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9-16</a:t>
            </a:r>
            <a:r>
              <a:rPr lang="zh-CN" altLang="en-US" dirty="0">
                <a:solidFill>
                  <a:srgbClr val="FFFFFF"/>
                </a:solidFill>
                <a:latin typeface="Arial" pitchFamily="34" charset="0"/>
                <a:ea typeface="黑体" pitchFamily="49" charset="-122"/>
              </a:rPr>
              <a:t>表单运行效果图</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36" y="3896357"/>
            <a:ext cx="3105794"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4613" y="3876645"/>
            <a:ext cx="5577507" cy="2000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9-16】  </a:t>
            </a:r>
            <a:r>
              <a:rPr lang="zh-CN" altLang="en-US" sz="2100" dirty="0" smtClean="0">
                <a:latin typeface="Arial" pitchFamily="34" charset="0"/>
                <a:ea typeface="黑体" pitchFamily="49" charset="-122"/>
              </a:rPr>
              <a:t>设计一个修改“课程”表中课时数的表单，要求列表框中显示“课程号”、“课程名称”和“课时数”；用组合框的选项来替换“课程”表中相应的课时数。运行效果如图</a:t>
            </a:r>
            <a:r>
              <a:rPr lang="en-US" altLang="zh-CN" sz="2100" dirty="0" smtClean="0">
                <a:latin typeface="Arial" pitchFamily="34" charset="0"/>
                <a:ea typeface="黑体" pitchFamily="49" charset="-122"/>
              </a:rPr>
              <a:t>9-24</a:t>
            </a:r>
            <a:r>
              <a:rPr lang="zh-CN" altLang="en-US" sz="2100" dirty="0" smtClean="0">
                <a:latin typeface="Arial" pitchFamily="34" charset="0"/>
                <a:ea typeface="黑体" pitchFamily="49" charset="-122"/>
              </a:rPr>
              <a:t>所示。 </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P388</a:t>
            </a:r>
            <a:r>
              <a:rPr lang="zh-CN" altLang="en-US" sz="2100" dirty="0" smtClean="0">
                <a:latin typeface="Arial" pitchFamily="34" charset="0"/>
                <a:ea typeface="黑体" pitchFamily="49" charset="-122"/>
              </a:rPr>
              <a:t>。</a:t>
            </a:r>
          </a:p>
        </p:txBody>
      </p:sp>
    </p:spTree>
    <p:extLst>
      <p:ext uri="{BB962C8B-B14F-4D97-AF65-F5344CB8AC3E}">
        <p14:creationId xmlns:p14="http://schemas.microsoft.com/office/powerpoint/2010/main" val="356623498"/>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9-17】  </a:t>
            </a:r>
            <a:r>
              <a:rPr lang="zh-CN" altLang="en-US" sz="2100" dirty="0" smtClean="0">
                <a:latin typeface="Arial" pitchFamily="34" charset="0"/>
                <a:ea typeface="黑体" pitchFamily="49" charset="-122"/>
              </a:rPr>
              <a:t>如图</a:t>
            </a:r>
            <a:r>
              <a:rPr lang="en-US" altLang="zh-CN" sz="2100" dirty="0" smtClean="0">
                <a:latin typeface="Arial" pitchFamily="34" charset="0"/>
                <a:ea typeface="黑体" pitchFamily="49" charset="-122"/>
              </a:rPr>
              <a:t>9-25</a:t>
            </a:r>
            <a:r>
              <a:rPr lang="zh-CN" altLang="en-US" sz="2100" dirty="0" smtClean="0">
                <a:latin typeface="Arial" pitchFamily="34" charset="0"/>
                <a:ea typeface="黑体" pitchFamily="49" charset="-122"/>
              </a:rPr>
              <a:t>所示，创建一表单，添加一个组合框，实现一个简单的查询。运行表单时，选择并单击组合框中某选项（或在组合框中直接输入学生名字并按回车键），表单显示相应学生的情况。</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P389</a:t>
            </a:r>
            <a:r>
              <a:rPr lang="zh-CN" altLang="en-US" sz="2100" dirty="0" smtClean="0">
                <a:latin typeface="Arial" pitchFamily="34" charset="0"/>
                <a:ea typeface="黑体" pitchFamily="49" charset="-122"/>
              </a:rPr>
              <a:t>。</a:t>
            </a:r>
          </a:p>
          <a:p>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9-18】  </a:t>
            </a:r>
            <a:r>
              <a:rPr lang="zh-CN" altLang="en-US" sz="2100" dirty="0" smtClean="0">
                <a:latin typeface="Arial" pitchFamily="34" charset="0"/>
                <a:ea typeface="黑体" pitchFamily="49" charset="-122"/>
              </a:rPr>
              <a:t>如图</a:t>
            </a:r>
            <a:r>
              <a:rPr lang="en-US" altLang="zh-CN" sz="2100" dirty="0" smtClean="0">
                <a:latin typeface="Arial" pitchFamily="34" charset="0"/>
                <a:ea typeface="黑体" pitchFamily="49" charset="-122"/>
              </a:rPr>
              <a:t>9-26</a:t>
            </a:r>
            <a:r>
              <a:rPr lang="zh-CN" altLang="en-US" sz="2100" dirty="0" smtClean="0">
                <a:latin typeface="Arial" pitchFamily="34" charset="0"/>
                <a:ea typeface="黑体" pitchFamily="49" charset="-122"/>
              </a:rPr>
              <a:t>所示，在文本框中输入数据，按回车添加到下拉组合框中，在列表中选定项目，单击鼠标右键可移去选定项。 </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P390</a:t>
            </a:r>
            <a:r>
              <a:rPr lang="zh-CN" altLang="en-US" sz="2100" dirty="0" smtClean="0">
                <a:latin typeface="Arial" pitchFamily="34" charset="0"/>
                <a:ea typeface="黑体" pitchFamily="49" charset="-122"/>
              </a:rPr>
              <a:t>。</a:t>
            </a:r>
          </a:p>
        </p:txBody>
      </p:sp>
      <p:sp>
        <p:nvSpPr>
          <p:cNvPr id="3" name="Rectangle 4"/>
          <p:cNvSpPr>
            <a:spLocks noChangeArrowheads="1"/>
          </p:cNvSpPr>
          <p:nvPr/>
        </p:nvSpPr>
        <p:spPr bwMode="auto">
          <a:xfrm>
            <a:off x="74613" y="5649115"/>
            <a:ext cx="8997950" cy="1020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计时器控件只是在设计表单时才显示出来，而在表单运行时是不可见的，所以无论把计时器放在表单的什么地方，都不会影响表单的界面。计时器能周期性地产生</a:t>
            </a:r>
            <a:r>
              <a:rPr lang="en-US" altLang="zh-CN" sz="2100" dirty="0" smtClean="0">
                <a:latin typeface="Arial" pitchFamily="34" charset="0"/>
                <a:ea typeface="黑体" pitchFamily="49" charset="-122"/>
              </a:rPr>
              <a:t>Timer</a:t>
            </a:r>
            <a:r>
              <a:rPr lang="zh-CN" altLang="en-US" sz="2100" dirty="0" smtClean="0">
                <a:latin typeface="Arial" pitchFamily="34" charset="0"/>
                <a:ea typeface="黑体" pitchFamily="49" charset="-122"/>
              </a:rPr>
              <a:t>事件，可用来处理反复发生的动作。</a:t>
            </a:r>
          </a:p>
        </p:txBody>
      </p:sp>
      <p:sp>
        <p:nvSpPr>
          <p:cNvPr id="4" name="矩形 3"/>
          <p:cNvSpPr/>
          <p:nvPr/>
        </p:nvSpPr>
        <p:spPr>
          <a:xfrm>
            <a:off x="6300192" y="4583415"/>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9-26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9-18</a:t>
            </a:r>
            <a:r>
              <a:rPr lang="zh-CN" altLang="en-US" dirty="0">
                <a:solidFill>
                  <a:srgbClr val="FFFFFF"/>
                </a:solidFill>
                <a:latin typeface="Arial" pitchFamily="34" charset="0"/>
                <a:ea typeface="黑体" pitchFamily="49" charset="-122"/>
              </a:rPr>
              <a:t>表单运行示意图</a:t>
            </a:r>
          </a:p>
        </p:txBody>
      </p:sp>
      <p:sp>
        <p:nvSpPr>
          <p:cNvPr id="5" name="矩形 4"/>
          <p:cNvSpPr/>
          <p:nvPr/>
        </p:nvSpPr>
        <p:spPr>
          <a:xfrm>
            <a:off x="251520" y="3702749"/>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9-25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9-17</a:t>
            </a:r>
            <a:r>
              <a:rPr lang="zh-CN" altLang="en-US" dirty="0">
                <a:solidFill>
                  <a:srgbClr val="FFFFFF"/>
                </a:solidFill>
                <a:latin typeface="Arial" pitchFamily="34" charset="0"/>
                <a:ea typeface="黑体" pitchFamily="49" charset="-122"/>
              </a:rPr>
              <a:t>表单的运行效果</a:t>
            </a:r>
          </a:p>
        </p:txBody>
      </p:sp>
      <p:sp>
        <p:nvSpPr>
          <p:cNvPr id="6" name="Rectangle 4"/>
          <p:cNvSpPr>
            <a:spLocks noChangeArrowheads="1"/>
          </p:cNvSpPr>
          <p:nvPr/>
        </p:nvSpPr>
        <p:spPr bwMode="auto">
          <a:xfrm>
            <a:off x="74613" y="4797152"/>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9.3.3  </a:t>
            </a:r>
            <a:r>
              <a:rPr lang="zh-CN" altLang="en-US" sz="2200" dirty="0">
                <a:ea typeface="黑体" pitchFamily="49" charset="-122"/>
              </a:rPr>
              <a:t>计时器控件（</a:t>
            </a:r>
            <a:r>
              <a:rPr lang="en-US" altLang="zh-CN" sz="2200" dirty="0">
                <a:ea typeface="黑体" pitchFamily="49" charset="-122"/>
              </a:rPr>
              <a:t>Timer</a:t>
            </a:r>
            <a:r>
              <a:rPr lang="zh-CN" altLang="en-US" sz="2200" dirty="0">
                <a:ea typeface="黑体" pitchFamily="49" charset="-122"/>
              </a:rPr>
              <a:t>）</a:t>
            </a:r>
          </a:p>
        </p:txBody>
      </p:sp>
      <p:sp>
        <p:nvSpPr>
          <p:cNvPr id="7" name="Rectangle 3"/>
          <p:cNvSpPr>
            <a:spLocks noChangeArrowheads="1"/>
          </p:cNvSpPr>
          <p:nvPr/>
        </p:nvSpPr>
        <p:spPr bwMode="auto">
          <a:xfrm>
            <a:off x="74613" y="5253071"/>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．计时器控件</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390" y="2564904"/>
            <a:ext cx="3292310" cy="2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59" y="2564904"/>
            <a:ext cx="2683172" cy="2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0854717"/>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48680"/>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计时器常用的属性见表</a:t>
            </a:r>
            <a:r>
              <a:rPr lang="en-US" altLang="zh-CN" sz="2100" dirty="0" smtClean="0">
                <a:latin typeface="Arial" pitchFamily="34" charset="0"/>
                <a:ea typeface="黑体" pitchFamily="49" charset="-122"/>
              </a:rPr>
              <a:t>9-27</a:t>
            </a:r>
            <a:r>
              <a:rPr lang="zh-CN" altLang="en-US" sz="2100" dirty="0" smtClean="0">
                <a:latin typeface="Arial" pitchFamily="34" charset="0"/>
                <a:ea typeface="黑体" pitchFamily="49" charset="-122"/>
              </a:rPr>
              <a:t>所示。</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．计时器的属性</a:t>
            </a:r>
          </a:p>
        </p:txBody>
      </p:sp>
      <p:sp>
        <p:nvSpPr>
          <p:cNvPr id="4" name="矩形 3"/>
          <p:cNvSpPr/>
          <p:nvPr/>
        </p:nvSpPr>
        <p:spPr>
          <a:xfrm>
            <a:off x="6012160" y="262389"/>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9-27  </a:t>
            </a:r>
            <a:r>
              <a:rPr lang="zh-CN" altLang="en-US" dirty="0">
                <a:solidFill>
                  <a:srgbClr val="FFFFFF"/>
                </a:solidFill>
                <a:latin typeface="Arial" pitchFamily="34" charset="0"/>
                <a:ea typeface="黑体" pitchFamily="49" charset="-122"/>
              </a:rPr>
              <a:t>计时器控件的常见属性及其说明</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4296" y="946592"/>
            <a:ext cx="617220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4"/>
          <p:cNvSpPr>
            <a:spLocks noChangeArrowheads="1"/>
          </p:cNvSpPr>
          <p:nvPr/>
        </p:nvSpPr>
        <p:spPr bwMode="auto">
          <a:xfrm>
            <a:off x="74613" y="2492896"/>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计时器使用的要点如下：</a:t>
            </a:r>
          </a:p>
          <a:p>
            <a:r>
              <a:rPr lang="zh-CN" altLang="en-US" sz="2100" dirty="0" smtClean="0">
                <a:latin typeface="Arial" pitchFamily="34" charset="0"/>
                <a:ea typeface="黑体" pitchFamily="49" charset="-122"/>
              </a:rPr>
              <a:t>       ⑴计时器每当计时间隔一到时就会产生一个</a:t>
            </a:r>
            <a:r>
              <a:rPr lang="en-US" altLang="zh-CN" sz="2100" dirty="0" smtClean="0">
                <a:latin typeface="Arial" pitchFamily="34" charset="0"/>
                <a:ea typeface="黑体" pitchFamily="49" charset="-122"/>
              </a:rPr>
              <a:t>Timer</a:t>
            </a:r>
            <a:r>
              <a:rPr lang="zh-CN" altLang="en-US" sz="2100" dirty="0" smtClean="0">
                <a:latin typeface="Arial" pitchFamily="34" charset="0"/>
                <a:ea typeface="黑体" pitchFamily="49" charset="-122"/>
              </a:rPr>
              <a:t>事件，因此需将执行的代码编写在</a:t>
            </a:r>
            <a:r>
              <a:rPr lang="en-US" altLang="zh-CN" sz="2100" dirty="0" smtClean="0">
                <a:latin typeface="Arial" pitchFamily="34" charset="0"/>
                <a:ea typeface="黑体" pitchFamily="49" charset="-122"/>
              </a:rPr>
              <a:t>Timer</a:t>
            </a:r>
            <a:r>
              <a:rPr lang="zh-CN" altLang="en-US" sz="2100" dirty="0" smtClean="0">
                <a:latin typeface="Arial" pitchFamily="34" charset="0"/>
                <a:ea typeface="黑体" pitchFamily="49" charset="-122"/>
              </a:rPr>
              <a:t>事件中。</a:t>
            </a:r>
          </a:p>
          <a:p>
            <a:r>
              <a:rPr lang="zh-CN" altLang="en-US" sz="2100" dirty="0" smtClean="0">
                <a:latin typeface="Arial" pitchFamily="34" charset="0"/>
                <a:ea typeface="黑体" pitchFamily="49" charset="-122"/>
              </a:rPr>
              <a:t>       ⑵定时间隔通过</a:t>
            </a:r>
            <a:r>
              <a:rPr lang="en-US" altLang="zh-CN" sz="2100" dirty="0" smtClean="0">
                <a:latin typeface="Arial" pitchFamily="34" charset="0"/>
                <a:ea typeface="黑体" pitchFamily="49" charset="-122"/>
              </a:rPr>
              <a:t>Interval</a:t>
            </a:r>
            <a:r>
              <a:rPr lang="zh-CN" altLang="en-US" sz="2100" dirty="0" smtClean="0">
                <a:latin typeface="Arial" pitchFamily="34" charset="0"/>
                <a:ea typeface="黑体" pitchFamily="49" charset="-122"/>
              </a:rPr>
              <a:t>属性设置，定时单位为毫秒。</a:t>
            </a:r>
          </a:p>
          <a:p>
            <a:r>
              <a:rPr lang="zh-CN" altLang="en-US" sz="2100" dirty="0" smtClean="0">
                <a:latin typeface="Arial" pitchFamily="34" charset="0"/>
                <a:ea typeface="黑体" pitchFamily="49" charset="-122"/>
              </a:rPr>
              <a:t>       ⑶启动计时器工作通过</a:t>
            </a:r>
            <a:r>
              <a:rPr lang="en-US" altLang="zh-CN" sz="2100" dirty="0" smtClean="0">
                <a:latin typeface="Arial" pitchFamily="34" charset="0"/>
                <a:ea typeface="黑体" pitchFamily="49" charset="-122"/>
              </a:rPr>
              <a:t>Enabled</a:t>
            </a:r>
            <a:r>
              <a:rPr lang="zh-CN" altLang="en-US" sz="2100" dirty="0" smtClean="0">
                <a:latin typeface="Arial" pitchFamily="34" charset="0"/>
                <a:ea typeface="黑体" pitchFamily="49" charset="-122"/>
              </a:rPr>
              <a:t>属性设置，如果希望计时器在加载表单时就开始工作，需将</a:t>
            </a:r>
            <a:r>
              <a:rPr lang="en-US" altLang="zh-CN" sz="2100" dirty="0" smtClean="0">
                <a:latin typeface="Arial" pitchFamily="34" charset="0"/>
                <a:ea typeface="黑体" pitchFamily="49" charset="-122"/>
              </a:rPr>
              <a:t>Enabled</a:t>
            </a:r>
            <a:r>
              <a:rPr lang="zh-CN" altLang="en-US" sz="2100" dirty="0" smtClean="0">
                <a:latin typeface="Arial" pitchFamily="34" charset="0"/>
                <a:ea typeface="黑体" pitchFamily="49" charset="-122"/>
              </a:rPr>
              <a:t>属性设计为</a:t>
            </a:r>
            <a:r>
              <a:rPr lang="en-US" altLang="zh-CN" sz="2100" dirty="0" smtClean="0">
                <a:latin typeface="Arial" pitchFamily="34" charset="0"/>
                <a:ea typeface="黑体" pitchFamily="49" charset="-122"/>
              </a:rPr>
              <a:t>.T.</a:t>
            </a:r>
            <a:r>
              <a:rPr lang="zh-CN" altLang="en-US" sz="2100" dirty="0" smtClean="0">
                <a:latin typeface="Arial" pitchFamily="34" charset="0"/>
                <a:ea typeface="黑体" pitchFamily="49" charset="-122"/>
              </a:rPr>
              <a:t>；否则为</a:t>
            </a:r>
            <a:r>
              <a:rPr lang="en-US" altLang="zh-CN" sz="2100" dirty="0" smtClean="0">
                <a:latin typeface="Arial" pitchFamily="34" charset="0"/>
                <a:ea typeface="黑体" pitchFamily="49" charset="-122"/>
              </a:rPr>
              <a:t>.F.</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7" name="Rectangle 4"/>
          <p:cNvSpPr>
            <a:spLocks noChangeArrowheads="1"/>
          </p:cNvSpPr>
          <p:nvPr/>
        </p:nvSpPr>
        <p:spPr bwMode="auto">
          <a:xfrm>
            <a:off x="74613" y="4824536"/>
            <a:ext cx="8997950" cy="1916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有</a:t>
            </a:r>
            <a:r>
              <a:rPr lang="en-US" altLang="zh-CN" sz="2100" dirty="0" smtClean="0">
                <a:latin typeface="Arial" pitchFamily="34" charset="0"/>
                <a:ea typeface="黑体" pitchFamily="49" charset="-122"/>
              </a:rPr>
              <a:t>Reset</a:t>
            </a:r>
            <a:r>
              <a:rPr lang="zh-CN" altLang="en-US" sz="2100" dirty="0" smtClean="0">
                <a:latin typeface="Arial" pitchFamily="34" charset="0"/>
                <a:ea typeface="黑体" pitchFamily="49" charset="-122"/>
              </a:rPr>
              <a:t>和</a:t>
            </a:r>
            <a:r>
              <a:rPr lang="en-US" altLang="zh-CN" sz="2100" dirty="0" smtClean="0">
                <a:latin typeface="Arial" pitchFamily="34" charset="0"/>
                <a:ea typeface="黑体" pitchFamily="49" charset="-122"/>
              </a:rPr>
              <a:t>Timer</a:t>
            </a:r>
            <a:r>
              <a:rPr lang="zh-CN" altLang="en-US" sz="2100" dirty="0" smtClean="0">
                <a:latin typeface="Arial" pitchFamily="34" charset="0"/>
                <a:ea typeface="黑体" pitchFamily="49" charset="-122"/>
              </a:rPr>
              <a:t>事件。</a:t>
            </a:r>
            <a:r>
              <a:rPr lang="en-US" altLang="zh-CN" sz="2100" dirty="0" smtClean="0">
                <a:latin typeface="Arial" pitchFamily="34" charset="0"/>
                <a:ea typeface="黑体" pitchFamily="49" charset="-122"/>
              </a:rPr>
              <a:t>Reset</a:t>
            </a:r>
            <a:r>
              <a:rPr lang="zh-CN" altLang="en-US" sz="2100" dirty="0" smtClean="0">
                <a:latin typeface="Arial" pitchFamily="34" charset="0"/>
                <a:ea typeface="黑体" pitchFamily="49" charset="-122"/>
              </a:rPr>
              <a:t>事件是重置计时器控件从</a:t>
            </a:r>
            <a:r>
              <a:rPr lang="en-US" altLang="zh-CN" sz="2100" dirty="0" smtClean="0">
                <a:latin typeface="Arial" pitchFamily="34" charset="0"/>
                <a:ea typeface="黑体" pitchFamily="49" charset="-122"/>
              </a:rPr>
              <a:t>0</a:t>
            </a:r>
            <a:r>
              <a:rPr lang="zh-CN" altLang="en-US" sz="2100" dirty="0" smtClean="0">
                <a:latin typeface="Arial" pitchFamily="34" charset="0"/>
                <a:ea typeface="黑体" pitchFamily="49" charset="-122"/>
              </a:rPr>
              <a:t>开始时间时所触发的事件，</a:t>
            </a:r>
            <a:r>
              <a:rPr lang="en-US" altLang="zh-CN" sz="2100" dirty="0" smtClean="0">
                <a:latin typeface="Arial" pitchFamily="34" charset="0"/>
                <a:ea typeface="黑体" pitchFamily="49" charset="-122"/>
              </a:rPr>
              <a:t>Timer</a:t>
            </a:r>
            <a:r>
              <a:rPr lang="zh-CN" altLang="en-US" sz="2100" dirty="0" smtClean="0">
                <a:latin typeface="Arial" pitchFamily="34" charset="0"/>
                <a:ea typeface="黑体" pitchFamily="49" charset="-122"/>
              </a:rPr>
              <a:t>事件是计时器在间隔</a:t>
            </a:r>
            <a:r>
              <a:rPr lang="en-US" altLang="zh-CN" sz="2100" dirty="0" smtClean="0">
                <a:latin typeface="Arial" pitchFamily="34" charset="0"/>
                <a:ea typeface="黑体" pitchFamily="49" charset="-122"/>
              </a:rPr>
              <a:t>Interval</a:t>
            </a:r>
            <a:r>
              <a:rPr lang="zh-CN" altLang="en-US" sz="2100" dirty="0" smtClean="0">
                <a:latin typeface="Arial" pitchFamily="34" charset="0"/>
                <a:ea typeface="黑体" pitchFamily="49" charset="-122"/>
              </a:rPr>
              <a:t>时间后所触发的事件。</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9-19】  </a:t>
            </a:r>
            <a:r>
              <a:rPr lang="zh-CN" altLang="en-US" sz="2100" dirty="0" smtClean="0">
                <a:latin typeface="Arial" pitchFamily="34" charset="0"/>
                <a:ea typeface="黑体" pitchFamily="49" charset="-122"/>
              </a:rPr>
              <a:t>设计一表单，通过计时器控制上面的动态字符串在表单窗口内逐渐变大（在大到表单无法容纳时，又会缩小到原来的大小），下面的字符串从左到右滚动，在滚动到表单右侧边框时，再返回原来的原始位置继续向右滚动，运行界面如图</a:t>
            </a:r>
            <a:r>
              <a:rPr lang="en-US" altLang="zh-CN" sz="2100" dirty="0" smtClean="0">
                <a:latin typeface="Arial" pitchFamily="34" charset="0"/>
                <a:ea typeface="黑体" pitchFamily="49" charset="-122"/>
              </a:rPr>
              <a:t>9-27</a:t>
            </a:r>
            <a:r>
              <a:rPr lang="zh-CN" altLang="en-US" sz="2100" dirty="0" smtClean="0">
                <a:latin typeface="Arial" pitchFamily="34" charset="0"/>
                <a:ea typeface="黑体" pitchFamily="49" charset="-122"/>
              </a:rPr>
              <a:t>所示。设计步骤，参见</a:t>
            </a:r>
            <a:r>
              <a:rPr lang="en-US" altLang="zh-CN" sz="2100" dirty="0" smtClean="0">
                <a:latin typeface="Arial" pitchFamily="34" charset="0"/>
                <a:ea typeface="黑体" pitchFamily="49" charset="-122"/>
              </a:rPr>
              <a:t>P391</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8" name="Rectangle 3"/>
          <p:cNvSpPr>
            <a:spLocks noChangeArrowheads="1"/>
          </p:cNvSpPr>
          <p:nvPr/>
        </p:nvSpPr>
        <p:spPr bwMode="auto">
          <a:xfrm>
            <a:off x="74613" y="450916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3</a:t>
            </a:r>
            <a:r>
              <a:rPr lang="zh-CN" altLang="en-US" sz="2200" dirty="0">
                <a:ea typeface="黑体" pitchFamily="49" charset="-122"/>
              </a:rPr>
              <a:t>．计时器的事件</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908720"/>
            <a:ext cx="19526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96458" y="1988840"/>
            <a:ext cx="2575342" cy="646331"/>
          </a:xfrm>
          <a:prstGeom prst="rect">
            <a:avLst/>
          </a:prstGeom>
        </p:spPr>
        <p:txBody>
          <a:bodyPr wrap="squar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9-27  </a:t>
            </a:r>
            <a:r>
              <a:rPr lang="zh-CN" altLang="zh-CN" dirty="0">
                <a:latin typeface="黑体" pitchFamily="49" charset="-122"/>
                <a:ea typeface="黑体" pitchFamily="49" charset="-122"/>
              </a:rPr>
              <a:t>例</a:t>
            </a:r>
            <a:r>
              <a:rPr lang="en-US" altLang="zh-CN" dirty="0">
                <a:latin typeface="黑体" pitchFamily="49" charset="-122"/>
                <a:ea typeface="黑体" pitchFamily="49" charset="-122"/>
              </a:rPr>
              <a:t>9-19</a:t>
            </a:r>
            <a:r>
              <a:rPr lang="zh-CN" altLang="zh-CN" dirty="0">
                <a:latin typeface="黑体" pitchFamily="49" charset="-122"/>
                <a:ea typeface="黑体" pitchFamily="49" charset="-122"/>
              </a:rPr>
              <a:t>表单运行效果图</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3085190983"/>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980728"/>
            <a:ext cx="2249487"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页框是个包含页面（</a:t>
            </a:r>
            <a:r>
              <a:rPr lang="en-US" altLang="zh-CN" sz="2100" dirty="0" smtClean="0">
                <a:latin typeface="Arial" pitchFamily="34" charset="0"/>
                <a:ea typeface="黑体" pitchFamily="49" charset="-122"/>
              </a:rPr>
              <a:t>Page</a:t>
            </a:r>
            <a:r>
              <a:rPr lang="zh-CN" altLang="en-US" sz="2100" dirty="0" smtClean="0">
                <a:latin typeface="Arial" pitchFamily="34" charset="0"/>
                <a:ea typeface="黑体" pitchFamily="49" charset="-122"/>
              </a:rPr>
              <a:t>）的容器，页面中又可包含各类控件，页框又称为选项卡或选页卡。主要属性如表</a:t>
            </a:r>
            <a:r>
              <a:rPr lang="en-US" altLang="zh-CN" sz="2100" dirty="0" smtClean="0">
                <a:latin typeface="Arial" pitchFamily="34" charset="0"/>
                <a:ea typeface="黑体" pitchFamily="49" charset="-122"/>
              </a:rPr>
              <a:t>9-28</a:t>
            </a:r>
            <a:r>
              <a:rPr lang="zh-CN" altLang="en-US" sz="2100" dirty="0" smtClean="0">
                <a:latin typeface="Arial" pitchFamily="34" charset="0"/>
                <a:ea typeface="黑体" pitchFamily="49" charset="-122"/>
              </a:rPr>
              <a:t>所示。</a:t>
            </a:r>
          </a:p>
        </p:txBody>
      </p:sp>
      <p:sp>
        <p:nvSpPr>
          <p:cNvPr id="3" name="Rectangle 3"/>
          <p:cNvSpPr>
            <a:spLocks noChangeArrowheads="1"/>
          </p:cNvSpPr>
          <p:nvPr/>
        </p:nvSpPr>
        <p:spPr bwMode="auto">
          <a:xfrm>
            <a:off x="74613" y="116632"/>
            <a:ext cx="4498975"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9.3.4  </a:t>
            </a:r>
            <a:r>
              <a:rPr lang="zh-CN" altLang="en-US" sz="2200" dirty="0">
                <a:ea typeface="黑体" pitchFamily="49" charset="-122"/>
              </a:rPr>
              <a:t>页框控件（</a:t>
            </a:r>
            <a:r>
              <a:rPr lang="en-US" altLang="zh-CN" sz="2200" dirty="0">
                <a:ea typeface="黑体" pitchFamily="49" charset="-122"/>
              </a:rPr>
              <a:t>PAGEFRAME</a:t>
            </a:r>
            <a:r>
              <a:rPr lang="zh-CN" altLang="en-US" sz="2200" dirty="0">
                <a:ea typeface="黑体" pitchFamily="49" charset="-122"/>
              </a:rPr>
              <a:t>）</a:t>
            </a:r>
          </a:p>
        </p:txBody>
      </p:sp>
      <p:sp>
        <p:nvSpPr>
          <p:cNvPr id="4" name="Rectangle 3"/>
          <p:cNvSpPr>
            <a:spLocks noChangeArrowheads="1"/>
          </p:cNvSpPr>
          <p:nvPr/>
        </p:nvSpPr>
        <p:spPr bwMode="auto">
          <a:xfrm>
            <a:off x="74613" y="54868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．页框控件</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956599"/>
            <a:ext cx="6248400"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4"/>
          <p:cNvSpPr>
            <a:spLocks noChangeArrowheads="1"/>
          </p:cNvSpPr>
          <p:nvPr/>
        </p:nvSpPr>
        <p:spPr bwMode="auto">
          <a:xfrm>
            <a:off x="74613" y="5800099"/>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页框控件也支持</a:t>
            </a:r>
            <a:r>
              <a:rPr lang="en-US" altLang="zh-CN" sz="2100" dirty="0" smtClean="0">
                <a:latin typeface="Arial" pitchFamily="34" charset="0"/>
                <a:ea typeface="黑体" pitchFamily="49" charset="-122"/>
              </a:rPr>
              <a:t>Click</a:t>
            </a:r>
            <a:r>
              <a:rPr lang="zh-CN" altLang="en-US" sz="2100" dirty="0" smtClean="0">
                <a:latin typeface="Arial" pitchFamily="34" charset="0"/>
                <a:ea typeface="黑体" pitchFamily="49" charset="-122"/>
              </a:rPr>
              <a:t>等事件过程，但一般不编写该事件代码。支持</a:t>
            </a:r>
            <a:r>
              <a:rPr lang="en-US" altLang="zh-CN" sz="2100" dirty="0" smtClean="0">
                <a:latin typeface="Arial" pitchFamily="34" charset="0"/>
                <a:ea typeface="黑体" pitchFamily="49" charset="-122"/>
              </a:rPr>
              <a:t>Activate</a:t>
            </a:r>
            <a:r>
              <a:rPr lang="zh-CN" altLang="en-US" sz="2100" dirty="0" smtClean="0">
                <a:latin typeface="Arial" pitchFamily="34" charset="0"/>
                <a:ea typeface="黑体" pitchFamily="49" charset="-122"/>
              </a:rPr>
              <a:t>事件，该事件当表单集、表单或页面对象被激活时，或者显示工具栏对象时发生。</a:t>
            </a:r>
          </a:p>
        </p:txBody>
      </p:sp>
      <p:sp>
        <p:nvSpPr>
          <p:cNvPr id="11" name="Rectangle 3"/>
          <p:cNvSpPr>
            <a:spLocks noChangeArrowheads="1"/>
          </p:cNvSpPr>
          <p:nvPr/>
        </p:nvSpPr>
        <p:spPr bwMode="auto">
          <a:xfrm>
            <a:off x="74613" y="544526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．页框控件的事件</a:t>
            </a:r>
          </a:p>
        </p:txBody>
      </p:sp>
      <p:sp>
        <p:nvSpPr>
          <p:cNvPr id="6" name="矩形 5"/>
          <p:cNvSpPr/>
          <p:nvPr/>
        </p:nvSpPr>
        <p:spPr>
          <a:xfrm>
            <a:off x="96409" y="4077072"/>
            <a:ext cx="2286001"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9-28  </a:t>
            </a:r>
            <a:r>
              <a:rPr lang="zh-CN" altLang="en-US" dirty="0">
                <a:solidFill>
                  <a:srgbClr val="FFFFFF"/>
                </a:solidFill>
                <a:latin typeface="Arial" pitchFamily="34" charset="0"/>
                <a:ea typeface="黑体" pitchFamily="49" charset="-122"/>
              </a:rPr>
              <a:t>页框控件的常用属性及说明</a:t>
            </a:r>
          </a:p>
        </p:txBody>
      </p:sp>
    </p:spTree>
    <p:extLst>
      <p:ext uri="{BB962C8B-B14F-4D97-AF65-F5344CB8AC3E}">
        <p14:creationId xmlns:p14="http://schemas.microsoft.com/office/powerpoint/2010/main" val="449468311"/>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9-20】  </a:t>
            </a:r>
            <a:r>
              <a:rPr lang="zh-CN" altLang="en-US" sz="2100" dirty="0" smtClean="0">
                <a:latin typeface="Arial" pitchFamily="34" charset="0"/>
                <a:ea typeface="黑体" pitchFamily="49" charset="-122"/>
              </a:rPr>
              <a:t>设计一表单，表单上有三个页面的页框，如图</a:t>
            </a:r>
            <a:r>
              <a:rPr lang="en-US" altLang="zh-CN" sz="2100" dirty="0" smtClean="0">
                <a:latin typeface="Arial" pitchFamily="34" charset="0"/>
                <a:ea typeface="黑体" pitchFamily="49" charset="-122"/>
              </a:rPr>
              <a:t>9-28</a:t>
            </a:r>
            <a:r>
              <a:rPr lang="zh-CN" altLang="en-US" sz="2100" dirty="0" smtClean="0">
                <a:latin typeface="Arial" pitchFamily="34" charset="0"/>
                <a:ea typeface="黑体" pitchFamily="49" charset="-122"/>
              </a:rPr>
              <a:t>所示。第一页面和第二页面可通过文本框维护数据库，第三页面通过表格显示和维护数据库。表单以文件名</a:t>
            </a:r>
            <a:r>
              <a:rPr lang="en-US" altLang="zh-CN" sz="2100" dirty="0" smtClean="0">
                <a:latin typeface="Arial" pitchFamily="34" charset="0"/>
                <a:ea typeface="黑体" pitchFamily="49" charset="-122"/>
              </a:rPr>
              <a:t>Ex09-20.SCX</a:t>
            </a:r>
            <a:r>
              <a:rPr lang="zh-CN" altLang="en-US" sz="2100" dirty="0" smtClean="0">
                <a:latin typeface="Arial" pitchFamily="34" charset="0"/>
                <a:ea typeface="黑体" pitchFamily="49" charset="-122"/>
              </a:rPr>
              <a:t>进行保存。</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P392</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矩形 2"/>
          <p:cNvSpPr/>
          <p:nvPr/>
        </p:nvSpPr>
        <p:spPr>
          <a:xfrm>
            <a:off x="2836027" y="3779630"/>
            <a:ext cx="347512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9-28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9-20</a:t>
            </a:r>
            <a:r>
              <a:rPr lang="zh-CN" altLang="en-US" dirty="0">
                <a:solidFill>
                  <a:srgbClr val="FFFFFF"/>
                </a:solidFill>
                <a:latin typeface="Arial" pitchFamily="34" charset="0"/>
                <a:ea typeface="黑体" pitchFamily="49" charset="-122"/>
              </a:rPr>
              <a:t>表单运行效果图</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28800"/>
            <a:ext cx="2429534" cy="16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0128" y="1628800"/>
            <a:ext cx="2444000" cy="16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0898" y="1628800"/>
            <a:ext cx="2429534" cy="16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887051" y="3408061"/>
            <a:ext cx="1685077" cy="369332"/>
          </a:xfrm>
          <a:prstGeom prst="rect">
            <a:avLst/>
          </a:prstGeom>
        </p:spPr>
        <p:txBody>
          <a:bodyPr wrap="none">
            <a:spAutoFit/>
          </a:bodyPr>
          <a:lstStyle/>
          <a:p>
            <a:r>
              <a:rPr lang="en-US" altLang="zh-CN" dirty="0">
                <a:solidFill>
                  <a:srgbClr val="FFFFFF"/>
                </a:solidFill>
                <a:latin typeface="Arial" pitchFamily="34" charset="0"/>
                <a:ea typeface="黑体" pitchFamily="49" charset="-122"/>
              </a:rPr>
              <a:t>(a)</a:t>
            </a:r>
            <a:r>
              <a:rPr lang="zh-CN" altLang="en-US" dirty="0">
                <a:solidFill>
                  <a:srgbClr val="FFFFFF"/>
                </a:solidFill>
                <a:latin typeface="Arial" pitchFamily="34" charset="0"/>
                <a:ea typeface="黑体" pitchFamily="49" charset="-122"/>
              </a:rPr>
              <a:t>第一个页面 </a:t>
            </a:r>
            <a:endParaRPr lang="zh-CN" altLang="en-US" dirty="0"/>
          </a:p>
        </p:txBody>
      </p:sp>
      <p:sp>
        <p:nvSpPr>
          <p:cNvPr id="8" name="矩形 7"/>
          <p:cNvSpPr/>
          <p:nvPr/>
        </p:nvSpPr>
        <p:spPr>
          <a:xfrm>
            <a:off x="3659589" y="3408061"/>
            <a:ext cx="1685077" cy="369332"/>
          </a:xfrm>
          <a:prstGeom prst="rect">
            <a:avLst/>
          </a:prstGeom>
        </p:spPr>
        <p:txBody>
          <a:bodyPr wrap="none">
            <a:spAutoFit/>
          </a:bodyPr>
          <a:lstStyle/>
          <a:p>
            <a:r>
              <a:rPr lang="en-US" altLang="zh-CN" dirty="0">
                <a:solidFill>
                  <a:srgbClr val="FFFFFF"/>
                </a:solidFill>
                <a:latin typeface="Arial" pitchFamily="34" charset="0"/>
                <a:ea typeface="黑体" pitchFamily="49" charset="-122"/>
              </a:rPr>
              <a:t>(b)</a:t>
            </a:r>
            <a:r>
              <a:rPr lang="zh-CN" altLang="en-US" dirty="0">
                <a:solidFill>
                  <a:srgbClr val="FFFFFF"/>
                </a:solidFill>
                <a:latin typeface="Arial" pitchFamily="34" charset="0"/>
                <a:ea typeface="黑体" pitchFamily="49" charset="-122"/>
              </a:rPr>
              <a:t>第二个页面 </a:t>
            </a:r>
            <a:endParaRPr lang="zh-CN" altLang="en-US" dirty="0"/>
          </a:p>
        </p:txBody>
      </p:sp>
      <p:sp>
        <p:nvSpPr>
          <p:cNvPr id="9" name="矩形 8"/>
          <p:cNvSpPr/>
          <p:nvPr/>
        </p:nvSpPr>
        <p:spPr>
          <a:xfrm>
            <a:off x="6660232" y="3408061"/>
            <a:ext cx="1608133"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(c)</a:t>
            </a:r>
            <a:r>
              <a:rPr lang="zh-CN" altLang="en-US" dirty="0">
                <a:solidFill>
                  <a:srgbClr val="FFFFFF"/>
                </a:solidFill>
                <a:latin typeface="Arial" pitchFamily="34" charset="0"/>
                <a:ea typeface="黑体" pitchFamily="49" charset="-122"/>
              </a:rPr>
              <a:t>第三个页面</a:t>
            </a:r>
          </a:p>
        </p:txBody>
      </p:sp>
      <p:sp>
        <p:nvSpPr>
          <p:cNvPr id="10" name="Rectangle 4"/>
          <p:cNvSpPr>
            <a:spLocks noChangeArrowheads="1"/>
          </p:cNvSpPr>
          <p:nvPr/>
        </p:nvSpPr>
        <p:spPr bwMode="auto">
          <a:xfrm>
            <a:off x="74613" y="5013176"/>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表格控件不是表，它作为容器，可包含列控件（</a:t>
            </a:r>
            <a:r>
              <a:rPr lang="en-US" altLang="zh-CN" sz="2100" dirty="0" smtClean="0">
                <a:latin typeface="Arial" pitchFamily="34" charset="0"/>
                <a:ea typeface="黑体" pitchFamily="49" charset="-122"/>
              </a:rPr>
              <a:t>Column</a:t>
            </a:r>
            <a:r>
              <a:rPr lang="zh-CN" altLang="en-US" sz="2100" dirty="0" smtClean="0">
                <a:latin typeface="Arial" pitchFamily="34" charset="0"/>
                <a:ea typeface="黑体" pitchFamily="49" charset="-122"/>
              </a:rPr>
              <a:t>）；而列又可包含列标题</a:t>
            </a:r>
            <a:r>
              <a:rPr lang="en-US" altLang="zh-CN" sz="2100" dirty="0" smtClean="0">
                <a:latin typeface="Arial" pitchFamily="34" charset="0"/>
                <a:ea typeface="黑体" pitchFamily="49" charset="-122"/>
              </a:rPr>
              <a:t>Header</a:t>
            </a:r>
            <a:r>
              <a:rPr lang="zh-CN" altLang="en-US" sz="2100" dirty="0" smtClean="0">
                <a:latin typeface="Arial" pitchFamily="34" charset="0"/>
                <a:ea typeface="黑体" pitchFamily="49" charset="-122"/>
              </a:rPr>
              <a:t>控件和文本框</a:t>
            </a:r>
            <a:r>
              <a:rPr lang="en-US" altLang="zh-CN" sz="2100" dirty="0" smtClean="0">
                <a:latin typeface="Arial" pitchFamily="34" charset="0"/>
                <a:ea typeface="黑体" pitchFamily="49" charset="-122"/>
              </a:rPr>
              <a:t>Text</a:t>
            </a:r>
            <a:r>
              <a:rPr lang="zh-CN" altLang="en-US" sz="2100" dirty="0" smtClean="0">
                <a:latin typeface="Arial" pitchFamily="34" charset="0"/>
                <a:ea typeface="黑体" pitchFamily="49" charset="-122"/>
              </a:rPr>
              <a:t>控件。这些都是控件，都有自己的属性、事件和方法程序。这样表格控件就形成了一种层次结构。利用这种层次结构，可以灵活地控制表格单元，对表或视图中的数据进行显示编辑处理。</a:t>
            </a:r>
            <a:endParaRPr lang="en-US" altLang="zh-CN" sz="2100" dirty="0">
              <a:latin typeface="Arial" pitchFamily="34" charset="0"/>
              <a:ea typeface="黑体" pitchFamily="49" charset="-122"/>
            </a:endParaRPr>
          </a:p>
        </p:txBody>
      </p:sp>
      <p:sp>
        <p:nvSpPr>
          <p:cNvPr id="11" name="Rectangle 3"/>
          <p:cNvSpPr>
            <a:spLocks noChangeArrowheads="1"/>
          </p:cNvSpPr>
          <p:nvPr/>
        </p:nvSpPr>
        <p:spPr bwMode="auto">
          <a:xfrm>
            <a:off x="111696" y="4149080"/>
            <a:ext cx="4964360"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smtClean="0">
                <a:ea typeface="黑体" pitchFamily="49" charset="-122"/>
              </a:rPr>
              <a:t>9.3.5  </a:t>
            </a:r>
            <a:r>
              <a:rPr lang="zh-CN" altLang="en-US" sz="2200" dirty="0" smtClean="0">
                <a:ea typeface="黑体" pitchFamily="49" charset="-122"/>
              </a:rPr>
              <a:t>表格</a:t>
            </a:r>
            <a:r>
              <a:rPr lang="zh-CN" altLang="en-US" sz="2200" dirty="0">
                <a:ea typeface="黑体" pitchFamily="49" charset="-122"/>
              </a:rPr>
              <a:t>控件（</a:t>
            </a:r>
            <a:r>
              <a:rPr lang="en-US" altLang="zh-CN" sz="2200" dirty="0">
                <a:ea typeface="黑体" pitchFamily="49" charset="-122"/>
              </a:rPr>
              <a:t>GRID</a:t>
            </a:r>
            <a:r>
              <a:rPr lang="zh-CN" altLang="en-US" sz="2200" dirty="0" smtClean="0">
                <a:ea typeface="黑体" pitchFamily="49" charset="-122"/>
              </a:rPr>
              <a:t>）</a:t>
            </a:r>
            <a:endParaRPr lang="zh-CN" altLang="en-US" sz="2200" dirty="0">
              <a:ea typeface="黑体" pitchFamily="49" charset="-122"/>
            </a:endParaRPr>
          </a:p>
        </p:txBody>
      </p:sp>
      <p:sp>
        <p:nvSpPr>
          <p:cNvPr id="12" name="Rectangle 3"/>
          <p:cNvSpPr>
            <a:spLocks noChangeArrowheads="1"/>
          </p:cNvSpPr>
          <p:nvPr/>
        </p:nvSpPr>
        <p:spPr bwMode="auto">
          <a:xfrm>
            <a:off x="74613" y="4581128"/>
            <a:ext cx="4964360"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．表格控件</a:t>
            </a:r>
          </a:p>
        </p:txBody>
      </p:sp>
    </p:spTree>
    <p:extLst>
      <p:ext uri="{BB962C8B-B14F-4D97-AF65-F5344CB8AC3E}">
        <p14:creationId xmlns:p14="http://schemas.microsoft.com/office/powerpoint/2010/main" val="1859323752"/>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3789913"/>
            <a:ext cx="5760640"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9.1.1  </a:t>
            </a:r>
            <a:r>
              <a:rPr lang="zh-CN" altLang="en-US" sz="2200" dirty="0">
                <a:ea typeface="黑体" pitchFamily="49" charset="-122"/>
              </a:rPr>
              <a:t>命令按钮控件（</a:t>
            </a:r>
            <a:r>
              <a:rPr lang="en-US" altLang="zh-CN" sz="2200" dirty="0">
                <a:ea typeface="黑体" pitchFamily="49" charset="-122"/>
              </a:rPr>
              <a:t>COMMANDBUTTON</a:t>
            </a:r>
            <a:r>
              <a:rPr lang="zh-CN" altLang="en-US" sz="2200" dirty="0">
                <a:ea typeface="黑体" pitchFamily="49" charset="-122"/>
              </a:rPr>
              <a:t>）</a:t>
            </a:r>
          </a:p>
        </p:txBody>
      </p:sp>
      <p:sp>
        <p:nvSpPr>
          <p:cNvPr id="363523" name="Rectangle 3"/>
          <p:cNvSpPr>
            <a:spLocks noChangeArrowheads="1"/>
          </p:cNvSpPr>
          <p:nvPr/>
        </p:nvSpPr>
        <p:spPr bwMode="auto">
          <a:xfrm>
            <a:off x="74613" y="2524346"/>
            <a:ext cx="5760640"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9.1  </a:t>
            </a:r>
            <a:r>
              <a:rPr lang="zh-CN" altLang="en-US" sz="2400" dirty="0">
                <a:latin typeface="黑体" pitchFamily="49" charset="-122"/>
                <a:ea typeface="黑体" pitchFamily="49" charset="-122"/>
              </a:rPr>
              <a:t>基本控件</a:t>
            </a:r>
          </a:p>
        </p:txBody>
      </p:sp>
      <p:sp>
        <p:nvSpPr>
          <p:cNvPr id="363524" name="Rectangle 4"/>
          <p:cNvSpPr>
            <a:spLocks noChangeArrowheads="1"/>
          </p:cNvSpPr>
          <p:nvPr/>
        </p:nvSpPr>
        <p:spPr bwMode="auto">
          <a:xfrm>
            <a:off x="74613" y="151276"/>
            <a:ext cx="8997950" cy="2302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单是应用系统的主要界面，是完成用户所需要任务的组织者。单一的表单界面不能完成用户复杂的工作要求。为此，程序开发者可以使用“表单控件”工具箱中的</a:t>
            </a:r>
            <a:r>
              <a:rPr lang="en-US" altLang="zh-CN" sz="2100" dirty="0">
                <a:latin typeface="Arial" pitchFamily="34" charset="0"/>
                <a:ea typeface="黑体" pitchFamily="49" charset="-122"/>
              </a:rPr>
              <a:t>25</a:t>
            </a:r>
            <a:r>
              <a:rPr lang="zh-CN" altLang="en-US" sz="2100" dirty="0">
                <a:latin typeface="Arial" pitchFamily="34" charset="0"/>
                <a:ea typeface="黑体" pitchFamily="49" charset="-122"/>
              </a:rPr>
              <a:t>个可视化的表单控件工具来构造表单。</a:t>
            </a:r>
          </a:p>
          <a:p>
            <a:r>
              <a:rPr lang="zh-CN" altLang="en-US" sz="2100" dirty="0" smtClean="0">
                <a:latin typeface="Arial" pitchFamily="34" charset="0"/>
                <a:ea typeface="黑体" pitchFamily="49" charset="-122"/>
              </a:rPr>
              <a:t>　　控件</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Control</a:t>
            </a:r>
            <a:r>
              <a:rPr lang="zh-CN" altLang="en-US" sz="2100" dirty="0">
                <a:latin typeface="Arial" pitchFamily="34" charset="0"/>
                <a:ea typeface="黑体" pitchFamily="49" charset="-122"/>
              </a:rPr>
              <a:t>）可以图形的形式出现，并能显示数据和响应用户或系统操作的对象</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，组成对话框的命令按钮、列表框、复选框、文本框、组合框等，就是表单中控件（对象）。这些控件从功能和作用的角度可以分为基本控件、选择控件和复杂控件</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5" name="Rectangle 4"/>
          <p:cNvSpPr>
            <a:spLocks noChangeArrowheads="1"/>
          </p:cNvSpPr>
          <p:nvPr/>
        </p:nvSpPr>
        <p:spPr bwMode="auto">
          <a:xfrm>
            <a:off x="74613" y="3026503"/>
            <a:ext cx="8997950" cy="693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基本</a:t>
            </a:r>
            <a:r>
              <a:rPr lang="zh-CN" altLang="en-US" sz="2100" dirty="0">
                <a:latin typeface="Arial" pitchFamily="34" charset="0"/>
                <a:ea typeface="黑体" pitchFamily="49" charset="-122"/>
              </a:rPr>
              <a:t>控件包括命令按钮、标签、文本框、编辑框、线条、形状和图像等</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类控件</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6" name="Rectangle 4"/>
          <p:cNvSpPr>
            <a:spLocks noChangeArrowheads="1"/>
          </p:cNvSpPr>
          <p:nvPr/>
        </p:nvSpPr>
        <p:spPr bwMode="auto">
          <a:xfrm>
            <a:off x="74613" y="4220070"/>
            <a:ext cx="8997950" cy="364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按钮常用于发布命令，其在“表单控件”工具栏上的图标为 </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7" name="Rectangle 4"/>
          <p:cNvSpPr>
            <a:spLocks noChangeArrowheads="1"/>
          </p:cNvSpPr>
          <p:nvPr/>
        </p:nvSpPr>
        <p:spPr bwMode="auto">
          <a:xfrm>
            <a:off x="74613" y="5085184"/>
            <a:ext cx="8997950" cy="162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按钮是最常用的控件之一，用于完成某一特定的操作。命令按钮最常设置的属性是</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，一般使用属性窗口设置该属性，以便修改命令按钮的标题。命令按钮最常用的事件是</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，在程序设计时，将单击某一命令按钮时所要实现的功能写成代码片段，形成一个</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事件过程。这样，当用户单击按钮后，程序就会调用</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事件过程，从而完成相应的操作</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8" name="Rectangle 3"/>
          <p:cNvSpPr>
            <a:spLocks noChangeArrowheads="1"/>
          </p:cNvSpPr>
          <p:nvPr/>
        </p:nvSpPr>
        <p:spPr bwMode="auto">
          <a:xfrm>
            <a:off x="74613" y="465502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．命令按钮概述</a:t>
            </a:r>
          </a:p>
        </p:txBody>
      </p:sp>
    </p:spTree>
    <p:extLst>
      <p:ext uri="{BB962C8B-B14F-4D97-AF65-F5344CB8AC3E}">
        <p14:creationId xmlns:p14="http://schemas.microsoft.com/office/powerpoint/2010/main" val="1687192713"/>
      </p:ext>
    </p:ext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2" y="548680"/>
            <a:ext cx="2474217" cy="1016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表格层次体现了表格的组成，如表</a:t>
            </a:r>
            <a:r>
              <a:rPr lang="en-US" altLang="zh-CN" sz="2100" dirty="0" smtClean="0">
                <a:latin typeface="Arial" pitchFamily="34" charset="0"/>
                <a:ea typeface="黑体" pitchFamily="49" charset="-122"/>
              </a:rPr>
              <a:t>9-29</a:t>
            </a:r>
            <a:r>
              <a:rPr lang="zh-CN" altLang="en-US" sz="2100" dirty="0" smtClean="0">
                <a:latin typeface="Arial" pitchFamily="34" charset="0"/>
                <a:ea typeface="黑体" pitchFamily="49" charset="-122"/>
              </a:rPr>
              <a:t>所示。</a:t>
            </a:r>
          </a:p>
        </p:txBody>
      </p:sp>
      <p:sp>
        <p:nvSpPr>
          <p:cNvPr id="4" name="Rectangle 3"/>
          <p:cNvSpPr>
            <a:spLocks noChangeArrowheads="1"/>
          </p:cNvSpPr>
          <p:nvPr/>
        </p:nvSpPr>
        <p:spPr bwMode="auto">
          <a:xfrm>
            <a:off x="74613" y="292494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3</a:t>
            </a:r>
            <a:r>
              <a:rPr lang="zh-CN" altLang="en-US" sz="2200" dirty="0">
                <a:ea typeface="黑体" pitchFamily="49" charset="-122"/>
              </a:rPr>
              <a:t>．表格的属性</a:t>
            </a:r>
          </a:p>
        </p:txBody>
      </p:sp>
      <p:sp>
        <p:nvSpPr>
          <p:cNvPr id="5"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．表格的组成</a:t>
            </a:r>
          </a:p>
        </p:txBody>
      </p:sp>
      <p:sp>
        <p:nvSpPr>
          <p:cNvPr id="6" name="矩形 5"/>
          <p:cNvSpPr/>
          <p:nvPr/>
        </p:nvSpPr>
        <p:spPr>
          <a:xfrm>
            <a:off x="89909" y="5381580"/>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9-30  </a:t>
            </a:r>
            <a:r>
              <a:rPr lang="zh-CN" altLang="en-US" dirty="0">
                <a:solidFill>
                  <a:srgbClr val="FFFFFF"/>
                </a:solidFill>
                <a:latin typeface="Arial" pitchFamily="34" charset="0"/>
                <a:ea typeface="黑体" pitchFamily="49" charset="-122"/>
              </a:rPr>
              <a:t>表格中各控件的常用属性与说明</a:t>
            </a:r>
          </a:p>
        </p:txBody>
      </p:sp>
      <p:sp>
        <p:nvSpPr>
          <p:cNvPr id="7" name="Rectangle 4"/>
          <p:cNvSpPr>
            <a:spLocks noChangeArrowheads="1"/>
          </p:cNvSpPr>
          <p:nvPr/>
        </p:nvSpPr>
        <p:spPr bwMode="auto">
          <a:xfrm>
            <a:off x="74612" y="3356993"/>
            <a:ext cx="2474217"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组成表格各控件的属性及其说明如表</a:t>
            </a:r>
            <a:r>
              <a:rPr lang="en-US" altLang="zh-CN" sz="2100" dirty="0" smtClean="0">
                <a:latin typeface="Arial" pitchFamily="34" charset="0"/>
                <a:ea typeface="黑体" pitchFamily="49" charset="-122"/>
              </a:rPr>
              <a:t>9-30</a:t>
            </a:r>
            <a:r>
              <a:rPr lang="zh-CN" altLang="en-US" sz="2100" dirty="0" smtClean="0">
                <a:latin typeface="Arial" pitchFamily="34" charset="0"/>
                <a:ea typeface="黑体" pitchFamily="49" charset="-122"/>
              </a:rPr>
              <a:t>所示。</a:t>
            </a:r>
            <a:endParaRPr lang="en-US" altLang="zh-CN" sz="2100" dirty="0" smtClean="0">
              <a:latin typeface="Arial" pitchFamily="34" charset="0"/>
              <a:ea typeface="黑体" pitchFamily="49" charset="-122"/>
            </a:endParaRPr>
          </a:p>
        </p:txBody>
      </p:sp>
      <p:sp>
        <p:nvSpPr>
          <p:cNvPr id="8" name="矩形 7"/>
          <p:cNvSpPr/>
          <p:nvPr/>
        </p:nvSpPr>
        <p:spPr>
          <a:xfrm>
            <a:off x="323527" y="1916832"/>
            <a:ext cx="1709937"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9-29  </a:t>
            </a:r>
            <a:r>
              <a:rPr lang="zh-CN" altLang="en-US" dirty="0">
                <a:solidFill>
                  <a:srgbClr val="FFFFFF"/>
                </a:solidFill>
                <a:latin typeface="Arial" pitchFamily="34" charset="0"/>
                <a:ea typeface="黑体" pitchFamily="49" charset="-122"/>
              </a:rPr>
              <a:t>表格的组成部分</a:t>
            </a:r>
            <a:endParaRPr lang="en-US" altLang="zh-CN" dirty="0">
              <a:solidFill>
                <a:srgbClr val="FFFFFF"/>
              </a:solidFill>
              <a:latin typeface="Arial" pitchFamily="34" charset="0"/>
              <a:ea typeface="黑体" pitchFamily="49"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8830" y="476672"/>
            <a:ext cx="634365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8830" y="2492896"/>
            <a:ext cx="6343650" cy="401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3620319"/>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2420928"/>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说明：如果</a:t>
            </a:r>
            <a:r>
              <a:rPr lang="en-US" altLang="zh-CN" sz="2100" dirty="0" err="1" smtClean="0">
                <a:latin typeface="Arial" pitchFamily="34" charset="0"/>
                <a:ea typeface="黑体" pitchFamily="49" charset="-122"/>
              </a:rPr>
              <a:t>ControlSource</a:t>
            </a:r>
            <a:r>
              <a:rPr lang="zh-CN" altLang="en-US" sz="2100" dirty="0" smtClean="0">
                <a:latin typeface="Arial" pitchFamily="34" charset="0"/>
                <a:ea typeface="黑体" pitchFamily="49" charset="-122"/>
              </a:rPr>
              <a:t>是表中的字段，当用户编辑列中的数值时，实际是在直接编辑字段中的值。要将整个表格和数据绑定，可设置表格的</a:t>
            </a:r>
            <a:r>
              <a:rPr lang="en-US" altLang="zh-CN" sz="2100" dirty="0" err="1" smtClean="0">
                <a:latin typeface="Arial" pitchFamily="34" charset="0"/>
                <a:ea typeface="黑体" pitchFamily="49" charset="-122"/>
              </a:rPr>
              <a:t>RecordSource</a:t>
            </a:r>
            <a:r>
              <a:rPr lang="zh-CN" altLang="en-US" sz="2100" dirty="0" smtClean="0">
                <a:latin typeface="Arial" pitchFamily="34" charset="0"/>
                <a:ea typeface="黑体" pitchFamily="49" charset="-122"/>
              </a:rPr>
              <a:t>属性。</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3501048"/>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4</a:t>
            </a:r>
            <a:r>
              <a:rPr lang="zh-CN" altLang="en-US" sz="2200" dirty="0">
                <a:ea typeface="黑体" pitchFamily="49" charset="-122"/>
              </a:rPr>
              <a:t>．表格使用要点</a:t>
            </a:r>
          </a:p>
        </p:txBody>
      </p:sp>
      <p:sp>
        <p:nvSpPr>
          <p:cNvPr id="4" name="矩形 3"/>
          <p:cNvSpPr/>
          <p:nvPr/>
        </p:nvSpPr>
        <p:spPr>
          <a:xfrm>
            <a:off x="141586" y="973335"/>
            <a:ext cx="2774229"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9-30  </a:t>
            </a:r>
            <a:r>
              <a:rPr lang="zh-CN" altLang="en-US" dirty="0">
                <a:solidFill>
                  <a:srgbClr val="FFFFFF"/>
                </a:solidFill>
                <a:latin typeface="Arial" pitchFamily="34" charset="0"/>
                <a:ea typeface="黑体" pitchFamily="49" charset="-122"/>
              </a:rPr>
              <a:t>表格中各控件的常用属性与</a:t>
            </a:r>
            <a:r>
              <a:rPr lang="zh-CN" altLang="en-US" dirty="0" smtClean="0">
                <a:solidFill>
                  <a:srgbClr val="FFFFFF"/>
                </a:solidFill>
                <a:latin typeface="Arial" pitchFamily="34" charset="0"/>
                <a:ea typeface="黑体" pitchFamily="49" charset="-122"/>
              </a:rPr>
              <a:t>说明（续）</a:t>
            </a:r>
            <a:endParaRPr lang="zh-CN" altLang="en-US" dirty="0">
              <a:solidFill>
                <a:srgbClr val="FFFFFF"/>
              </a:solidFill>
              <a:latin typeface="Arial" pitchFamily="34" charset="0"/>
              <a:ea typeface="黑体" pitchFamily="49" charset="-122"/>
            </a:endParaRP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8913" y="158364"/>
            <a:ext cx="634365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4"/>
          <p:cNvSpPr>
            <a:spLocks noChangeArrowheads="1"/>
          </p:cNvSpPr>
          <p:nvPr/>
        </p:nvSpPr>
        <p:spPr bwMode="auto">
          <a:xfrm>
            <a:off x="74613" y="3933056"/>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⑴和其他控件一样，可将表格控件添加到表单中，之后再在表单中把它调整为适当的位置和大小。</a:t>
            </a:r>
          </a:p>
          <a:p>
            <a:r>
              <a:rPr lang="zh-CN" altLang="en-US" sz="2100" dirty="0" smtClean="0">
                <a:latin typeface="Arial" pitchFamily="34" charset="0"/>
                <a:ea typeface="黑体" pitchFamily="49" charset="-122"/>
              </a:rPr>
              <a:t>　　⑵通过</a:t>
            </a:r>
            <a:r>
              <a:rPr lang="en-US" altLang="zh-CN" sz="2100" dirty="0" err="1" smtClean="0">
                <a:latin typeface="Arial" pitchFamily="34" charset="0"/>
                <a:ea typeface="黑体" pitchFamily="49" charset="-122"/>
              </a:rPr>
              <a:t>ColumnCount</a:t>
            </a:r>
            <a:r>
              <a:rPr lang="zh-CN" altLang="en-US" sz="2100" dirty="0" smtClean="0">
                <a:latin typeface="Arial" pitchFamily="34" charset="0"/>
                <a:ea typeface="黑体" pitchFamily="49" charset="-122"/>
              </a:rPr>
              <a:t>属性来设置表格列数，若为</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（默认值）表示运行时表格列数与其他链接的表的列数相同。</a:t>
            </a:r>
          </a:p>
          <a:p>
            <a:r>
              <a:rPr lang="zh-CN" altLang="en-US" sz="2100" dirty="0" smtClean="0">
                <a:latin typeface="Arial" pitchFamily="34" charset="0"/>
                <a:ea typeface="黑体" pitchFamily="49" charset="-122"/>
              </a:rPr>
              <a:t>　　⑶设计时可以改变表格列的宽度和高度。如调整宽度，可选择表格对象的列（这时表格周围被一个粗框围起），将鼠标指针置于表格列的标题之间，此时指针变成左右两个方向的箭头“ ”，拖动鼠标即可调节宽度；也可在属性窗口中通过设置</a:t>
            </a:r>
            <a:r>
              <a:rPr lang="en-US" altLang="zh-CN" sz="2100" dirty="0" smtClean="0">
                <a:latin typeface="Arial" pitchFamily="34" charset="0"/>
                <a:ea typeface="黑体" pitchFamily="49" charset="-122"/>
              </a:rPr>
              <a:t>Width</a:t>
            </a:r>
            <a:r>
              <a:rPr lang="zh-CN" altLang="en-US" sz="2100" dirty="0" smtClean="0">
                <a:latin typeface="Arial" pitchFamily="34" charset="0"/>
                <a:ea typeface="黑体" pitchFamily="49" charset="-122"/>
              </a:rPr>
              <a:t>和</a:t>
            </a:r>
            <a:r>
              <a:rPr lang="en-US" altLang="zh-CN" sz="2100" dirty="0" smtClean="0">
                <a:latin typeface="Arial" pitchFamily="34" charset="0"/>
                <a:ea typeface="黑体" pitchFamily="49" charset="-122"/>
              </a:rPr>
              <a:t>Height</a:t>
            </a:r>
            <a:r>
              <a:rPr lang="zh-CN" altLang="en-US" sz="2100" dirty="0" smtClean="0">
                <a:latin typeface="Arial" pitchFamily="34" charset="0"/>
                <a:ea typeface="黑体" pitchFamily="49" charset="-122"/>
              </a:rPr>
              <a:t>属性进行设置。</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85469749"/>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⑷可以为整个表格设置数据源，以便在表格中显示数据，也可为每个列单独设置数据源。具体操作如下：</a:t>
            </a:r>
          </a:p>
          <a:p>
            <a:r>
              <a:rPr lang="zh-CN" altLang="en-US" sz="2100" dirty="0" smtClean="0">
                <a:latin typeface="Arial" pitchFamily="34" charset="0"/>
                <a:ea typeface="黑体" pitchFamily="49" charset="-122"/>
              </a:rPr>
              <a:t>       ①为整个表格设置数据源，先通过</a:t>
            </a:r>
            <a:r>
              <a:rPr lang="en-US" altLang="zh-CN" sz="2100" dirty="0" err="1" smtClean="0">
                <a:latin typeface="Arial" pitchFamily="34" charset="0"/>
                <a:ea typeface="黑体" pitchFamily="49" charset="-122"/>
              </a:rPr>
              <a:t>RecordSourceType</a:t>
            </a:r>
            <a:r>
              <a:rPr lang="zh-CN" altLang="en-US" sz="2100" dirty="0" smtClean="0">
                <a:latin typeface="Arial" pitchFamily="34" charset="0"/>
                <a:ea typeface="黑体" pitchFamily="49" charset="-122"/>
              </a:rPr>
              <a:t>属性指定数据类型，可供选择的类型，有</a:t>
            </a:r>
            <a:r>
              <a:rPr lang="en-US" altLang="zh-CN" sz="2100" dirty="0" smtClean="0">
                <a:latin typeface="Arial" pitchFamily="34" charset="0"/>
                <a:ea typeface="黑体" pitchFamily="49" charset="-122"/>
              </a:rPr>
              <a:t>0-</a:t>
            </a:r>
            <a:r>
              <a:rPr lang="zh-CN" altLang="en-US" sz="2100" dirty="0" smtClean="0">
                <a:latin typeface="Arial" pitchFamily="34" charset="0"/>
                <a:ea typeface="黑体" pitchFamily="49" charset="-122"/>
              </a:rPr>
              <a:t>表、</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别名、</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提示、</a:t>
            </a:r>
            <a:r>
              <a:rPr lang="en-US" altLang="zh-CN" sz="2100" dirty="0" smtClean="0">
                <a:latin typeface="Arial" pitchFamily="34" charset="0"/>
                <a:ea typeface="黑体" pitchFamily="49" charset="-122"/>
              </a:rPr>
              <a:t>4-</a:t>
            </a:r>
            <a:r>
              <a:rPr lang="zh-CN" altLang="en-US" sz="2100" dirty="0" smtClean="0">
                <a:latin typeface="Arial" pitchFamily="34" charset="0"/>
                <a:ea typeface="黑体" pitchFamily="49" charset="-122"/>
              </a:rPr>
              <a:t>查询（</a:t>
            </a:r>
            <a:r>
              <a:rPr lang="en-US" altLang="zh-CN" sz="2100" dirty="0" smtClean="0">
                <a:latin typeface="Arial" pitchFamily="34" charset="0"/>
                <a:ea typeface="黑体" pitchFamily="49" charset="-122"/>
              </a:rPr>
              <a:t>.QPR</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5-SQL</a:t>
            </a:r>
            <a:r>
              <a:rPr lang="zh-CN" altLang="en-US" sz="2100" dirty="0" smtClean="0">
                <a:latin typeface="Arial" pitchFamily="34" charset="0"/>
                <a:ea typeface="黑体" pitchFamily="49" charset="-122"/>
              </a:rPr>
              <a:t>说明。然后通过</a:t>
            </a:r>
            <a:r>
              <a:rPr lang="en-US" altLang="zh-CN" sz="2100" dirty="0" err="1" smtClean="0">
                <a:latin typeface="Arial" pitchFamily="34" charset="0"/>
                <a:ea typeface="黑体" pitchFamily="49" charset="-122"/>
              </a:rPr>
              <a:t>RecordSourece</a:t>
            </a:r>
            <a:r>
              <a:rPr lang="zh-CN" altLang="en-US" sz="2100" dirty="0" smtClean="0">
                <a:latin typeface="Arial" pitchFamily="34" charset="0"/>
                <a:ea typeface="黑体" pitchFamily="49" charset="-122"/>
              </a:rPr>
              <a:t>属性指定表名、别名或查询文件（</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qpr</a:t>
            </a:r>
            <a:r>
              <a:rPr lang="zh-CN" altLang="en-US" sz="2100" dirty="0" smtClean="0">
                <a:latin typeface="Arial" pitchFamily="34" charset="0"/>
                <a:ea typeface="黑体" pitchFamily="49" charset="-122"/>
              </a:rPr>
              <a:t>）。如果</a:t>
            </a:r>
            <a:r>
              <a:rPr lang="en-US" altLang="zh-CN" sz="2100" dirty="0" err="1" smtClean="0">
                <a:latin typeface="Arial" pitchFamily="34" charset="0"/>
                <a:ea typeface="黑体" pitchFamily="49" charset="-122"/>
              </a:rPr>
              <a:t>RecordSourceType</a:t>
            </a:r>
            <a:r>
              <a:rPr lang="zh-CN" altLang="en-US" sz="2100" dirty="0" smtClean="0">
                <a:latin typeface="Arial" pitchFamily="34" charset="0"/>
                <a:ea typeface="黑体" pitchFamily="49" charset="-122"/>
              </a:rPr>
              <a:t>属性值为</a:t>
            </a:r>
            <a:r>
              <a:rPr lang="en-US" altLang="zh-CN" sz="2100" dirty="0" smtClean="0">
                <a:latin typeface="Arial" pitchFamily="34" charset="0"/>
                <a:ea typeface="黑体" pitchFamily="49" charset="-122"/>
              </a:rPr>
              <a:t>4</a:t>
            </a:r>
            <a:r>
              <a:rPr lang="zh-CN" altLang="en-US" sz="2100" dirty="0" smtClean="0">
                <a:latin typeface="Arial" pitchFamily="34" charset="0"/>
                <a:ea typeface="黑体" pitchFamily="49" charset="-122"/>
              </a:rPr>
              <a:t>，则</a:t>
            </a:r>
            <a:r>
              <a:rPr lang="en-US" altLang="zh-CN" sz="2100" dirty="0" err="1" smtClean="0">
                <a:latin typeface="Arial" pitchFamily="34" charset="0"/>
                <a:ea typeface="黑体" pitchFamily="49" charset="-122"/>
              </a:rPr>
              <a:t>RecordSourece</a:t>
            </a:r>
            <a:r>
              <a:rPr lang="zh-CN" altLang="en-US" sz="2100" dirty="0" smtClean="0">
                <a:latin typeface="Arial" pitchFamily="34" charset="0"/>
                <a:ea typeface="黑体" pitchFamily="49" charset="-122"/>
              </a:rPr>
              <a:t>属性值须设置为空串（””）。</a:t>
            </a:r>
          </a:p>
          <a:p>
            <a:r>
              <a:rPr lang="zh-CN" altLang="en-US" sz="2100" dirty="0" smtClean="0">
                <a:latin typeface="Arial" pitchFamily="34" charset="0"/>
                <a:ea typeface="黑体" pitchFamily="49" charset="-122"/>
              </a:rPr>
              <a:t>       ②利用</a:t>
            </a:r>
            <a:r>
              <a:rPr lang="en-US" altLang="zh-CN" sz="2100" dirty="0" err="1" smtClean="0">
                <a:latin typeface="Arial" pitchFamily="34" charset="0"/>
                <a:ea typeface="黑体" pitchFamily="49" charset="-122"/>
              </a:rPr>
              <a:t>ControlSource</a:t>
            </a:r>
            <a:r>
              <a:rPr lang="zh-CN" altLang="en-US" sz="2100" dirty="0" smtClean="0">
                <a:latin typeface="Arial" pitchFamily="34" charset="0"/>
                <a:ea typeface="黑体" pitchFamily="49" charset="-122"/>
              </a:rPr>
              <a:t>属性为某列指定数据源，键入要显示的表中的字段名，如学生</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姓名。</a:t>
            </a:r>
          </a:p>
          <a:p>
            <a:r>
              <a:rPr lang="zh-CN" altLang="en-US" sz="2100" dirty="0" smtClean="0">
                <a:latin typeface="Arial" pitchFamily="34" charset="0"/>
                <a:ea typeface="黑体" pitchFamily="49" charset="-122"/>
              </a:rPr>
              <a:t>       ③表格控件可以创建一对多的表单，如可以用一个文本框或组合框指定父表中的某个索引字段值，而利用表格控件显示子表中对应的多个记录，但事先应该在表单的数据环境中包含两个表并设置它们的一对多关系。</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4005064"/>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5</a:t>
            </a:r>
            <a:r>
              <a:rPr lang="zh-CN" altLang="en-US" sz="2200" dirty="0">
                <a:ea typeface="黑体" pitchFamily="49" charset="-122"/>
              </a:rPr>
              <a:t>．表格控件的事件和方法</a:t>
            </a:r>
          </a:p>
        </p:txBody>
      </p:sp>
      <p:sp>
        <p:nvSpPr>
          <p:cNvPr id="4" name="Rectangle 4"/>
          <p:cNvSpPr>
            <a:spLocks noChangeArrowheads="1"/>
          </p:cNvSpPr>
          <p:nvPr/>
        </p:nvSpPr>
        <p:spPr bwMode="auto">
          <a:xfrm>
            <a:off x="74613" y="4398533"/>
            <a:ext cx="5217467" cy="2054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表格有</a:t>
            </a:r>
            <a:r>
              <a:rPr lang="en-US" altLang="zh-CN" sz="2100" dirty="0" smtClean="0">
                <a:latin typeface="Arial" pitchFamily="34" charset="0"/>
                <a:ea typeface="黑体" pitchFamily="49" charset="-122"/>
              </a:rPr>
              <a:t>Click</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DbClick</a:t>
            </a:r>
            <a:r>
              <a:rPr lang="zh-CN" altLang="en-US" sz="2100" dirty="0" smtClean="0">
                <a:latin typeface="Arial" pitchFamily="34" charset="0"/>
                <a:ea typeface="黑体" pitchFamily="49" charset="-122"/>
              </a:rPr>
              <a:t>等事件，常见的方法有</a:t>
            </a:r>
            <a:r>
              <a:rPr lang="en-US" altLang="zh-CN" sz="2100" dirty="0" smtClean="0">
                <a:latin typeface="Arial" pitchFamily="34" charset="0"/>
                <a:ea typeface="黑体" pitchFamily="49" charset="-122"/>
              </a:rPr>
              <a:t>Refresh</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SetFocus</a:t>
            </a:r>
            <a:r>
              <a:rPr lang="zh-CN" altLang="en-US" sz="2100" dirty="0" smtClean="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9-21】  </a:t>
            </a:r>
            <a:r>
              <a:rPr lang="zh-CN" altLang="en-US" sz="2100" dirty="0" smtClean="0">
                <a:latin typeface="Arial" pitchFamily="34" charset="0"/>
                <a:ea typeface="黑体" pitchFamily="49" charset="-122"/>
              </a:rPr>
              <a:t>设计一个如图</a:t>
            </a:r>
            <a:r>
              <a:rPr lang="en-US" altLang="zh-CN" sz="2100" dirty="0" smtClean="0">
                <a:latin typeface="Arial" pitchFamily="34" charset="0"/>
                <a:ea typeface="黑体" pitchFamily="49" charset="-122"/>
              </a:rPr>
              <a:t>9-29</a:t>
            </a:r>
            <a:r>
              <a:rPr lang="zh-CN" altLang="en-US" sz="2100" dirty="0" smtClean="0">
                <a:latin typeface="Arial" pitchFamily="34" charset="0"/>
                <a:ea typeface="黑体" pitchFamily="49" charset="-122"/>
              </a:rPr>
              <a:t>所示的表单，要求在下拉列表框中选定一个学生，则在表格中显示该生的成绩。 </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P395</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5" name="矩形 4"/>
          <p:cNvSpPr/>
          <p:nvPr/>
        </p:nvSpPr>
        <p:spPr>
          <a:xfrm>
            <a:off x="5652120" y="6240236"/>
            <a:ext cx="293407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9-29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9-21</a:t>
            </a:r>
            <a:r>
              <a:rPr lang="zh-CN" altLang="en-US" dirty="0">
                <a:solidFill>
                  <a:srgbClr val="FFFFFF"/>
                </a:solidFill>
                <a:latin typeface="Arial" pitchFamily="34" charset="0"/>
                <a:ea typeface="黑体" pitchFamily="49" charset="-122"/>
              </a:rPr>
              <a:t>运行效果图</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4365104"/>
            <a:ext cx="3726000"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7618696"/>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2" y="116633"/>
            <a:ext cx="9000000"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9-22】  </a:t>
            </a:r>
            <a:r>
              <a:rPr lang="zh-CN" altLang="en-US" sz="2100" dirty="0">
                <a:latin typeface="Arial" pitchFamily="34" charset="0"/>
                <a:ea typeface="黑体" pitchFamily="49" charset="-122"/>
              </a:rPr>
              <a:t>试根据“学生</a:t>
            </a:r>
            <a:r>
              <a:rPr lang="en-US" altLang="zh-CN" sz="2100" dirty="0">
                <a:latin typeface="Arial" pitchFamily="34" charset="0"/>
                <a:ea typeface="黑体" pitchFamily="49" charset="-122"/>
              </a:rPr>
              <a:t>.DBF”</a:t>
            </a:r>
            <a:r>
              <a:rPr lang="zh-CN" altLang="en-US" sz="2100" dirty="0">
                <a:latin typeface="Arial" pitchFamily="34" charset="0"/>
                <a:ea typeface="黑体" pitchFamily="49" charset="-122"/>
              </a:rPr>
              <a:t>数据表，设计一查询表单，其功能可以通过选项按选择学号或姓名，在文本框中输入查询值，查询相关记录，表格控件中的数据随之改变，如图</a:t>
            </a:r>
            <a:r>
              <a:rPr lang="en-US" altLang="zh-CN" sz="2100" dirty="0">
                <a:latin typeface="Arial" pitchFamily="34" charset="0"/>
                <a:ea typeface="黑体" pitchFamily="49" charset="-122"/>
              </a:rPr>
              <a:t>9-30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操作步骤，参见</a:t>
            </a:r>
            <a:r>
              <a:rPr lang="en-US" altLang="zh-CN" sz="2100" dirty="0" smtClean="0">
                <a:latin typeface="Arial" pitchFamily="34" charset="0"/>
                <a:ea typeface="黑体" pitchFamily="49" charset="-122"/>
              </a:rPr>
              <a:t>P396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827584" y="2206179"/>
            <a:ext cx="2583006"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9-30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9-22</a:t>
            </a:r>
            <a:r>
              <a:rPr lang="zh-CN" altLang="en-US" dirty="0">
                <a:solidFill>
                  <a:srgbClr val="FFFFFF"/>
                </a:solidFill>
                <a:latin typeface="Arial" pitchFamily="34" charset="0"/>
                <a:ea typeface="黑体" pitchFamily="49" charset="-122"/>
              </a:rPr>
              <a:t>表单运行效果图</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7100" y="1412776"/>
            <a:ext cx="2706349" cy="17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0147" y="1412776"/>
            <a:ext cx="2706349" cy="17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4613" y="4077072"/>
            <a:ext cx="8997950" cy="1334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容器（</a:t>
            </a:r>
            <a:r>
              <a:rPr lang="en-US" altLang="zh-CN" sz="2100" dirty="0" smtClean="0">
                <a:latin typeface="Arial" pitchFamily="34" charset="0"/>
                <a:ea typeface="黑体" pitchFamily="49" charset="-122"/>
              </a:rPr>
              <a:t>Container</a:t>
            </a:r>
            <a:r>
              <a:rPr lang="zh-CN" altLang="en-US" sz="2100" dirty="0" smtClean="0">
                <a:latin typeface="Arial" pitchFamily="34" charset="0"/>
                <a:ea typeface="黑体" pitchFamily="49" charset="-122"/>
              </a:rPr>
              <a:t>）控件本身不具有数据结合特性，因此无法将光标停留在这些控件对象上，也不能用</a:t>
            </a:r>
            <a:r>
              <a:rPr lang="en-US" altLang="zh-CN" sz="2100" dirty="0" smtClean="0">
                <a:latin typeface="Arial" pitchFamily="34" charset="0"/>
                <a:ea typeface="黑体" pitchFamily="49" charset="-122"/>
              </a:rPr>
              <a:t>Tab</a:t>
            </a:r>
            <a:r>
              <a:rPr lang="zh-CN" altLang="en-US" sz="2100" dirty="0" smtClean="0">
                <a:latin typeface="Arial" pitchFamily="34" charset="0"/>
                <a:ea typeface="黑体" pitchFamily="49" charset="-122"/>
              </a:rPr>
              <a:t>键进行选择。</a:t>
            </a:r>
          </a:p>
          <a:p>
            <a:r>
              <a:rPr lang="zh-CN" altLang="en-US" sz="2100" dirty="0" smtClean="0">
                <a:latin typeface="Arial" pitchFamily="34" charset="0"/>
                <a:ea typeface="黑体" pitchFamily="49" charset="-122"/>
              </a:rPr>
              <a:t>       由于容器控件的封闭性，且外形具立体感，用户可用容器控件对程序界面进行修饰。</a:t>
            </a:r>
            <a:endParaRPr lang="en-US" altLang="zh-CN" sz="2100" dirty="0">
              <a:latin typeface="Arial" pitchFamily="34" charset="0"/>
              <a:ea typeface="黑体" pitchFamily="49" charset="-122"/>
            </a:endParaRPr>
          </a:p>
        </p:txBody>
      </p:sp>
      <p:sp>
        <p:nvSpPr>
          <p:cNvPr id="7" name="Rectangle 4"/>
          <p:cNvSpPr>
            <a:spLocks noChangeArrowheads="1"/>
          </p:cNvSpPr>
          <p:nvPr/>
        </p:nvSpPr>
        <p:spPr bwMode="auto">
          <a:xfrm>
            <a:off x="74613" y="3212976"/>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fr-FR" altLang="zh-CN" sz="2200" dirty="0">
                <a:ea typeface="黑体" pitchFamily="49" charset="-122"/>
              </a:rPr>
              <a:t>9.3.6  </a:t>
            </a:r>
            <a:r>
              <a:rPr lang="zh-CN" altLang="fr-FR" sz="2200" dirty="0">
                <a:ea typeface="黑体" pitchFamily="49" charset="-122"/>
              </a:rPr>
              <a:t>容器控件（</a:t>
            </a:r>
            <a:r>
              <a:rPr lang="fr-FR" altLang="zh-CN" sz="2200" dirty="0">
                <a:ea typeface="黑体" pitchFamily="49" charset="-122"/>
              </a:rPr>
              <a:t>CONTAINER</a:t>
            </a:r>
            <a:r>
              <a:rPr lang="zh-CN" altLang="fr-FR" sz="2200" dirty="0">
                <a:ea typeface="黑体" pitchFamily="49" charset="-122"/>
              </a:rPr>
              <a:t>）</a:t>
            </a:r>
          </a:p>
        </p:txBody>
      </p:sp>
      <p:sp>
        <p:nvSpPr>
          <p:cNvPr id="8" name="Rectangle 3"/>
          <p:cNvSpPr>
            <a:spLocks noChangeArrowheads="1"/>
          </p:cNvSpPr>
          <p:nvPr/>
        </p:nvSpPr>
        <p:spPr bwMode="auto">
          <a:xfrm>
            <a:off x="74613" y="366342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．容器控件</a:t>
            </a:r>
          </a:p>
        </p:txBody>
      </p:sp>
      <p:sp>
        <p:nvSpPr>
          <p:cNvPr id="9" name="Rectangle 3"/>
          <p:cNvSpPr>
            <a:spLocks noChangeArrowheads="1"/>
          </p:cNvSpPr>
          <p:nvPr/>
        </p:nvSpPr>
        <p:spPr bwMode="auto">
          <a:xfrm>
            <a:off x="74613" y="5450986"/>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．容器常用的属性</a:t>
            </a:r>
          </a:p>
        </p:txBody>
      </p:sp>
      <p:sp>
        <p:nvSpPr>
          <p:cNvPr id="10" name="Rectangle 4"/>
          <p:cNvSpPr>
            <a:spLocks noChangeArrowheads="1"/>
          </p:cNvSpPr>
          <p:nvPr/>
        </p:nvSpPr>
        <p:spPr bwMode="auto">
          <a:xfrm>
            <a:off x="74613" y="5854006"/>
            <a:ext cx="8997950" cy="67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容器控件最主要的作用是将表单中的对象归类。其主要属性及事件如表</a:t>
            </a:r>
            <a:r>
              <a:rPr lang="en-US" altLang="zh-CN" sz="2100" dirty="0" smtClean="0">
                <a:latin typeface="Arial" pitchFamily="34" charset="0"/>
                <a:ea typeface="黑体" pitchFamily="49" charset="-122"/>
              </a:rPr>
              <a:t>9-32</a:t>
            </a:r>
            <a:r>
              <a:rPr lang="zh-CN" altLang="en-US" sz="2100" dirty="0" smtClean="0">
                <a:latin typeface="Arial" pitchFamily="34" charset="0"/>
                <a:ea typeface="黑体" pitchFamily="49" charset="-122"/>
              </a:rPr>
              <a:t>所示。</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720281622"/>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8534" y="5427104"/>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9-31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9-23</a:t>
            </a:r>
            <a:r>
              <a:rPr lang="zh-CN" altLang="en-US" dirty="0">
                <a:solidFill>
                  <a:srgbClr val="FFFFFF"/>
                </a:solidFill>
                <a:latin typeface="Arial" pitchFamily="34" charset="0"/>
                <a:ea typeface="黑体" pitchFamily="49" charset="-122"/>
              </a:rPr>
              <a:t>表单运行效果图</a:t>
            </a:r>
          </a:p>
        </p:txBody>
      </p:sp>
      <p:sp>
        <p:nvSpPr>
          <p:cNvPr id="8" name="Rectangle 4"/>
          <p:cNvSpPr>
            <a:spLocks noChangeArrowheads="1"/>
          </p:cNvSpPr>
          <p:nvPr/>
        </p:nvSpPr>
        <p:spPr bwMode="auto">
          <a:xfrm>
            <a:off x="74613" y="3501008"/>
            <a:ext cx="5001443"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9-23】  </a:t>
            </a:r>
            <a:r>
              <a:rPr lang="zh-CN" altLang="en-US" sz="2100" dirty="0" smtClean="0">
                <a:latin typeface="Arial" pitchFamily="34" charset="0"/>
                <a:ea typeface="黑体" pitchFamily="49" charset="-122"/>
              </a:rPr>
              <a:t>如图</a:t>
            </a:r>
            <a:r>
              <a:rPr lang="en-US" altLang="zh-CN" sz="2100" dirty="0" smtClean="0">
                <a:latin typeface="Arial" pitchFamily="34" charset="0"/>
                <a:ea typeface="黑体" pitchFamily="49" charset="-122"/>
              </a:rPr>
              <a:t>9-31</a:t>
            </a:r>
            <a:r>
              <a:rPr lang="zh-CN" altLang="en-US" sz="2100" dirty="0" smtClean="0">
                <a:latin typeface="Arial" pitchFamily="34" charset="0"/>
                <a:ea typeface="黑体" pitchFamily="49" charset="-122"/>
              </a:rPr>
              <a:t>所示，试设计一个表单，在表单中用户可以输入一个华氏温度，然后单击转换命令按钮就转换得到相应的摄氏温度，而输入一个摄氏温度则可以得到其相应的华氏温度。</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P397</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9" name="矩形 8"/>
          <p:cNvSpPr/>
          <p:nvPr/>
        </p:nvSpPr>
        <p:spPr>
          <a:xfrm>
            <a:off x="3138641" y="188640"/>
            <a:ext cx="286989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9-32  </a:t>
            </a:r>
            <a:r>
              <a:rPr lang="zh-CN" altLang="en-US" dirty="0">
                <a:solidFill>
                  <a:srgbClr val="FFFFFF"/>
                </a:solidFill>
                <a:latin typeface="Arial" pitchFamily="34" charset="0"/>
                <a:ea typeface="黑体" pitchFamily="49" charset="-122"/>
              </a:rPr>
              <a:t>容器的主要属性</a:t>
            </a:r>
          </a:p>
        </p:txBody>
      </p:sp>
      <p:graphicFrame>
        <p:nvGraphicFramePr>
          <p:cNvPr id="10" name="表格 9"/>
          <p:cNvGraphicFramePr>
            <a:graphicFrameLocks noGrp="1"/>
          </p:cNvGraphicFramePr>
          <p:nvPr>
            <p:extLst>
              <p:ext uri="{D42A27DB-BD31-4B8C-83A1-F6EECF244321}">
                <p14:modId xmlns:p14="http://schemas.microsoft.com/office/powerpoint/2010/main" val="26602188"/>
              </p:ext>
            </p:extLst>
          </p:nvPr>
        </p:nvGraphicFramePr>
        <p:xfrm>
          <a:off x="1990852" y="620688"/>
          <a:ext cx="5317998" cy="2438400"/>
        </p:xfrm>
        <a:graphic>
          <a:graphicData uri="http://schemas.openxmlformats.org/drawingml/2006/table">
            <a:tbl>
              <a:tblPr/>
              <a:tblGrid>
                <a:gridCol w="1561338"/>
                <a:gridCol w="3756660"/>
              </a:tblGrid>
              <a:tr h="252095">
                <a:tc>
                  <a:txBody>
                    <a:bodyPr/>
                    <a:lstStyle/>
                    <a:p>
                      <a:pPr algn="just" fontAlgn="ctr">
                        <a:spcAft>
                          <a:spcPts val="0"/>
                        </a:spcAft>
                      </a:pPr>
                      <a:r>
                        <a:rPr lang="zh-CN" sz="2000" kern="100">
                          <a:effectLst/>
                          <a:latin typeface="Times New Roman"/>
                          <a:ea typeface="宋体"/>
                        </a:rPr>
                        <a:t>属性</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spcAft>
                          <a:spcPts val="0"/>
                        </a:spcAft>
                      </a:pPr>
                      <a:r>
                        <a:rPr lang="zh-CN" sz="2000" kern="100">
                          <a:effectLst/>
                          <a:latin typeface="Times New Roman"/>
                          <a:ea typeface="宋体"/>
                        </a:rPr>
                        <a:t>说明</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52095">
                <a:tc>
                  <a:txBody>
                    <a:bodyPr/>
                    <a:lstStyle/>
                    <a:p>
                      <a:pPr algn="just" fontAlgn="ctr">
                        <a:spcAft>
                          <a:spcPts val="0"/>
                        </a:spcAft>
                      </a:pPr>
                      <a:r>
                        <a:rPr lang="en-US" sz="2000" kern="100">
                          <a:effectLst/>
                          <a:latin typeface="Times New Roman"/>
                          <a:ea typeface="宋体"/>
                        </a:rPr>
                        <a:t>BackStyle</a:t>
                      </a:r>
                      <a:endParaRPr lang="zh-CN" sz="20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spcAft>
                          <a:spcPts val="0"/>
                        </a:spcAft>
                      </a:pPr>
                      <a:r>
                        <a:rPr lang="zh-CN" sz="2000" kern="100">
                          <a:effectLst/>
                          <a:latin typeface="Times New Roman"/>
                          <a:ea typeface="宋体"/>
                        </a:rPr>
                        <a:t>设置一个对象的背景是否透明。</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52095">
                <a:tc>
                  <a:txBody>
                    <a:bodyPr/>
                    <a:lstStyle/>
                    <a:p>
                      <a:pPr algn="just" fontAlgn="ctr">
                        <a:spcAft>
                          <a:spcPts val="0"/>
                        </a:spcAft>
                      </a:pPr>
                      <a:r>
                        <a:rPr lang="en-US" sz="2000" kern="100">
                          <a:effectLst/>
                          <a:latin typeface="Times New Roman"/>
                          <a:ea typeface="宋体"/>
                        </a:rPr>
                        <a:t>BorderColor</a:t>
                      </a:r>
                      <a:endParaRPr lang="zh-CN" sz="20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spcAft>
                          <a:spcPts val="0"/>
                        </a:spcAft>
                      </a:pPr>
                      <a:r>
                        <a:rPr lang="zh-CN" sz="2000" kern="100">
                          <a:effectLst/>
                          <a:latin typeface="Times New Roman"/>
                          <a:ea typeface="宋体"/>
                        </a:rPr>
                        <a:t>设定容器边框的颜色。</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52095">
                <a:tc>
                  <a:txBody>
                    <a:bodyPr/>
                    <a:lstStyle/>
                    <a:p>
                      <a:pPr algn="just" fontAlgn="ctr">
                        <a:spcAft>
                          <a:spcPts val="0"/>
                        </a:spcAft>
                      </a:pPr>
                      <a:r>
                        <a:rPr lang="en-US" sz="2000" kern="100">
                          <a:effectLst/>
                          <a:latin typeface="Times New Roman"/>
                          <a:ea typeface="宋体"/>
                        </a:rPr>
                        <a:t/>
                      </a:r>
                      <a:br>
                        <a:rPr lang="en-US" sz="2000" kern="100">
                          <a:effectLst/>
                          <a:latin typeface="Times New Roman"/>
                          <a:ea typeface="宋体"/>
                        </a:rPr>
                      </a:br>
                      <a:r>
                        <a:rPr lang="en-US" sz="2000" kern="100">
                          <a:effectLst/>
                          <a:latin typeface="Times New Roman"/>
                          <a:ea typeface="宋体"/>
                        </a:rPr>
                        <a:t>BorderWidth</a:t>
                      </a:r>
                      <a:endParaRPr lang="zh-CN" sz="20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spcAft>
                          <a:spcPts val="0"/>
                        </a:spcAft>
                      </a:pPr>
                      <a:r>
                        <a:rPr lang="zh-CN" sz="2000" kern="100">
                          <a:effectLst/>
                          <a:latin typeface="Times New Roman"/>
                          <a:ea typeface="宋体"/>
                        </a:rPr>
                        <a:t>设定容器边框的宽度。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52095">
                <a:tc>
                  <a:txBody>
                    <a:bodyPr/>
                    <a:lstStyle/>
                    <a:p>
                      <a:pPr algn="just" fontAlgn="ctr">
                        <a:spcAft>
                          <a:spcPts val="0"/>
                        </a:spcAft>
                      </a:pPr>
                      <a:r>
                        <a:rPr lang="en-US" sz="2000" kern="100">
                          <a:effectLst/>
                          <a:latin typeface="Times New Roman"/>
                          <a:ea typeface="宋体"/>
                        </a:rPr>
                        <a:t>Name</a:t>
                      </a:r>
                      <a:endParaRPr lang="zh-CN" sz="20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spcAft>
                          <a:spcPts val="0"/>
                        </a:spcAft>
                      </a:pPr>
                      <a:r>
                        <a:rPr lang="zh-CN" sz="2000" kern="100">
                          <a:effectLst/>
                          <a:latin typeface="Times New Roman"/>
                          <a:ea typeface="宋体"/>
                        </a:rPr>
                        <a:t>设置对象的名称。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52095">
                <a:tc>
                  <a:txBody>
                    <a:bodyPr/>
                    <a:lstStyle/>
                    <a:p>
                      <a:pPr algn="just" fontAlgn="ctr">
                        <a:spcAft>
                          <a:spcPts val="0"/>
                        </a:spcAft>
                      </a:pPr>
                      <a:r>
                        <a:rPr lang="en-US" sz="2000" kern="100">
                          <a:effectLst/>
                          <a:latin typeface="Times New Roman"/>
                          <a:ea typeface="宋体"/>
                        </a:rPr>
                        <a:t>SpecialEffect</a:t>
                      </a:r>
                      <a:endParaRPr lang="zh-CN" sz="20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spcAft>
                          <a:spcPts val="0"/>
                        </a:spcAft>
                      </a:pPr>
                      <a:r>
                        <a:rPr lang="zh-CN" sz="2000" kern="100">
                          <a:effectLst/>
                          <a:latin typeface="Times New Roman"/>
                          <a:ea typeface="宋体"/>
                        </a:rPr>
                        <a:t>设置容器的三维效果。</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52095">
                <a:tc>
                  <a:txBody>
                    <a:bodyPr/>
                    <a:lstStyle/>
                    <a:p>
                      <a:pPr algn="just" fontAlgn="ctr">
                        <a:spcAft>
                          <a:spcPts val="0"/>
                        </a:spcAft>
                      </a:pPr>
                      <a:r>
                        <a:rPr lang="en-US" sz="2000" kern="100">
                          <a:effectLst/>
                          <a:latin typeface="Times New Roman"/>
                          <a:ea typeface="宋体"/>
                        </a:rPr>
                        <a:t>Picture</a:t>
                      </a:r>
                      <a:endParaRPr lang="zh-CN" sz="20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spcAft>
                          <a:spcPts val="0"/>
                        </a:spcAft>
                      </a:pPr>
                      <a:r>
                        <a:rPr lang="zh-CN" sz="2000" kern="100" dirty="0">
                          <a:effectLst/>
                          <a:latin typeface="Times New Roman"/>
                          <a:ea typeface="宋体"/>
                        </a:rPr>
                        <a:t>设置容器要显示的图像文件。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78" y="3447104"/>
            <a:ext cx="3650625" cy="19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3586636"/>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74612" y="116632"/>
            <a:ext cx="6583934"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fr-FR" altLang="zh-CN" sz="2200" dirty="0">
                <a:ea typeface="黑体" pitchFamily="49" charset="-122"/>
              </a:rPr>
              <a:t>9.3.7  Activex</a:t>
            </a:r>
            <a:r>
              <a:rPr lang="zh-CN" altLang="en-US" sz="2200" dirty="0">
                <a:ea typeface="黑体" pitchFamily="49" charset="-122"/>
              </a:rPr>
              <a:t>控件</a:t>
            </a:r>
          </a:p>
        </p:txBody>
      </p:sp>
      <p:sp>
        <p:nvSpPr>
          <p:cNvPr id="4" name="Rectangle 3"/>
          <p:cNvSpPr>
            <a:spLocks noChangeArrowheads="1"/>
          </p:cNvSpPr>
          <p:nvPr/>
        </p:nvSpPr>
        <p:spPr bwMode="auto">
          <a:xfrm>
            <a:off x="74612" y="3501008"/>
            <a:ext cx="65446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．使用</a:t>
            </a:r>
            <a:r>
              <a:rPr lang="en-US" altLang="zh-CN" sz="2200" dirty="0" err="1">
                <a:ea typeface="黑体" pitchFamily="49" charset="-122"/>
              </a:rPr>
              <a:t>OleControl</a:t>
            </a:r>
            <a:r>
              <a:rPr lang="zh-CN" altLang="en-US" sz="2200" dirty="0">
                <a:ea typeface="黑体" pitchFamily="49" charset="-122"/>
              </a:rPr>
              <a:t>控件向表单添加</a:t>
            </a:r>
            <a:r>
              <a:rPr lang="en-US" altLang="zh-CN" sz="2200" dirty="0">
                <a:ea typeface="黑体" pitchFamily="49" charset="-122"/>
              </a:rPr>
              <a:t>OLE</a:t>
            </a:r>
            <a:r>
              <a:rPr lang="zh-CN" altLang="en-US" sz="2200" dirty="0">
                <a:ea typeface="黑体" pitchFamily="49" charset="-122"/>
              </a:rPr>
              <a:t>对象或控件</a:t>
            </a:r>
          </a:p>
        </p:txBody>
      </p:sp>
      <p:sp>
        <p:nvSpPr>
          <p:cNvPr id="6" name="Rectangle 4"/>
          <p:cNvSpPr>
            <a:spLocks noChangeArrowheads="1"/>
          </p:cNvSpPr>
          <p:nvPr/>
        </p:nvSpPr>
        <p:spPr bwMode="auto">
          <a:xfrm>
            <a:off x="74612" y="548680"/>
            <a:ext cx="8997950" cy="2930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表单控件工具栏中有两个</a:t>
            </a:r>
            <a:r>
              <a:rPr lang="en-US" altLang="zh-CN" sz="2100" dirty="0" smtClean="0">
                <a:latin typeface="Arial" pitchFamily="34" charset="0"/>
                <a:ea typeface="黑体" pitchFamily="49" charset="-122"/>
              </a:rPr>
              <a:t>ActiveX</a:t>
            </a:r>
            <a:r>
              <a:rPr lang="zh-CN" altLang="en-US" sz="2100" dirty="0" smtClean="0">
                <a:latin typeface="Arial" pitchFamily="34" charset="0"/>
                <a:ea typeface="黑体" pitchFamily="49" charset="-122"/>
              </a:rPr>
              <a:t>控件，分别称为</a:t>
            </a:r>
            <a:r>
              <a:rPr lang="en-US" altLang="zh-CN" sz="2100" dirty="0" err="1" smtClean="0">
                <a:latin typeface="Arial" pitchFamily="34" charset="0"/>
                <a:ea typeface="黑体" pitchFamily="49" charset="-122"/>
              </a:rPr>
              <a:t>OleControl</a:t>
            </a:r>
            <a:r>
              <a:rPr lang="zh-CN" altLang="en-US" sz="2100" dirty="0" smtClean="0">
                <a:latin typeface="Arial" pitchFamily="34" charset="0"/>
                <a:ea typeface="黑体" pitchFamily="49" charset="-122"/>
              </a:rPr>
              <a:t>控件和</a:t>
            </a:r>
            <a:r>
              <a:rPr lang="en-US" altLang="zh-CN" sz="2100" dirty="0" err="1" smtClean="0">
                <a:latin typeface="Arial" pitchFamily="34" charset="0"/>
                <a:ea typeface="黑体" pitchFamily="49" charset="-122"/>
              </a:rPr>
              <a:t>OleBoundControl</a:t>
            </a:r>
            <a:r>
              <a:rPr lang="zh-CN" altLang="en-US" sz="2100" dirty="0" smtClean="0">
                <a:latin typeface="Arial" pitchFamily="34" charset="0"/>
                <a:ea typeface="黑体" pitchFamily="49" charset="-122"/>
              </a:rPr>
              <a:t>控件。前者不能将</a:t>
            </a:r>
            <a:r>
              <a:rPr lang="en-US" altLang="zh-CN" sz="2100" dirty="0" smtClean="0">
                <a:latin typeface="Arial" pitchFamily="34" charset="0"/>
                <a:ea typeface="黑体" pitchFamily="49" charset="-122"/>
              </a:rPr>
              <a:t>OLE</a:t>
            </a:r>
            <a:r>
              <a:rPr lang="zh-CN" altLang="en-US" sz="2100" dirty="0" smtClean="0">
                <a:latin typeface="Arial" pitchFamily="34" charset="0"/>
                <a:ea typeface="黑体" pitchFamily="49" charset="-122"/>
              </a:rPr>
              <a:t>对象与表的通用字段相连接，故称为非绑定型控件；而后者可以将</a:t>
            </a:r>
            <a:r>
              <a:rPr lang="en-US" altLang="zh-CN" sz="2100" dirty="0" smtClean="0">
                <a:latin typeface="Arial" pitchFamily="34" charset="0"/>
                <a:ea typeface="黑体" pitchFamily="49" charset="-122"/>
              </a:rPr>
              <a:t>OLE</a:t>
            </a:r>
            <a:r>
              <a:rPr lang="zh-CN" altLang="en-US" sz="2100" dirty="0" smtClean="0">
                <a:latin typeface="Arial" pitchFamily="34" charset="0"/>
                <a:ea typeface="黑体" pitchFamily="49" charset="-122"/>
              </a:rPr>
              <a:t>对象绑定到数据表中的通用型字段上，故称为绑定型控件。如可以将</a:t>
            </a:r>
            <a:r>
              <a:rPr lang="en-US" altLang="zh-CN" sz="2100" dirty="0" smtClean="0">
                <a:latin typeface="Arial" pitchFamily="34" charset="0"/>
                <a:ea typeface="黑体" pitchFamily="49" charset="-122"/>
              </a:rPr>
              <a:t>Microsoft Excel</a:t>
            </a:r>
            <a:r>
              <a:rPr lang="zh-CN" altLang="en-US" sz="2100" dirty="0" smtClean="0">
                <a:latin typeface="Arial" pitchFamily="34" charset="0"/>
                <a:ea typeface="黑体" pitchFamily="49" charset="-122"/>
              </a:rPr>
              <a:t>电子表格或</a:t>
            </a:r>
            <a:r>
              <a:rPr lang="en-US" altLang="zh-CN" sz="2100" dirty="0" smtClean="0">
                <a:latin typeface="Arial" pitchFamily="34" charset="0"/>
                <a:ea typeface="黑体" pitchFamily="49" charset="-122"/>
              </a:rPr>
              <a:t>Word</a:t>
            </a:r>
            <a:r>
              <a:rPr lang="zh-CN" altLang="en-US" sz="2100" dirty="0" smtClean="0">
                <a:latin typeface="Arial" pitchFamily="34" charset="0"/>
                <a:ea typeface="黑体" pitchFamily="49" charset="-122"/>
              </a:rPr>
              <a:t>文档等嵌入或链接到表的通用型字段上进行显示。</a:t>
            </a:r>
          </a:p>
          <a:p>
            <a:r>
              <a:rPr lang="en-US" altLang="zh-CN" sz="2100" dirty="0" smtClean="0">
                <a:latin typeface="Arial" pitchFamily="34" charset="0"/>
                <a:ea typeface="黑体" pitchFamily="49" charset="-122"/>
              </a:rPr>
              <a:t>       Windows</a:t>
            </a:r>
            <a:r>
              <a:rPr lang="zh-CN" altLang="en-US" sz="2100" dirty="0" smtClean="0">
                <a:latin typeface="Arial" pitchFamily="34" charset="0"/>
                <a:ea typeface="黑体" pitchFamily="49" charset="-122"/>
              </a:rPr>
              <a:t>的</a:t>
            </a:r>
            <a:r>
              <a:rPr lang="en-US" altLang="zh-CN" sz="2100" dirty="0" smtClean="0">
                <a:latin typeface="Arial" pitchFamily="34" charset="0"/>
                <a:ea typeface="黑体" pitchFamily="49" charset="-122"/>
              </a:rPr>
              <a:t>System</a:t>
            </a:r>
            <a:r>
              <a:rPr lang="zh-CN" altLang="en-US" sz="2100" dirty="0" smtClean="0">
                <a:latin typeface="Arial" pitchFamily="34" charset="0"/>
                <a:ea typeface="黑体" pitchFamily="49" charset="-122"/>
              </a:rPr>
              <a:t>（或</a:t>
            </a:r>
            <a:r>
              <a:rPr lang="en-US" altLang="zh-CN" sz="2100" dirty="0" smtClean="0">
                <a:latin typeface="Arial" pitchFamily="34" charset="0"/>
                <a:ea typeface="黑体" pitchFamily="49" charset="-122"/>
              </a:rPr>
              <a:t>System32</a:t>
            </a:r>
            <a:r>
              <a:rPr lang="zh-CN" altLang="en-US" sz="2100" dirty="0" smtClean="0">
                <a:latin typeface="Arial" pitchFamily="34" charset="0"/>
                <a:ea typeface="黑体" pitchFamily="49" charset="-122"/>
              </a:rPr>
              <a:t>）文件夹下带有</a:t>
            </a:r>
            <a:r>
              <a:rPr lang="en-US" altLang="zh-CN" sz="2100" dirty="0" smtClean="0">
                <a:latin typeface="Arial" pitchFamily="34" charset="0"/>
                <a:ea typeface="黑体" pitchFamily="49" charset="-122"/>
              </a:rPr>
              <a:t>.</a:t>
            </a:r>
            <a:r>
              <a:rPr lang="en-US" altLang="zh-CN" sz="2100" dirty="0" err="1" smtClean="0">
                <a:latin typeface="Arial" pitchFamily="34" charset="0"/>
                <a:ea typeface="黑体" pitchFamily="49" charset="-122"/>
              </a:rPr>
              <a:t>ocx</a:t>
            </a:r>
            <a:r>
              <a:rPr lang="zh-CN" altLang="en-US" sz="2100" dirty="0" smtClean="0">
                <a:latin typeface="Arial" pitchFamily="34" charset="0"/>
                <a:ea typeface="黑体" pitchFamily="49" charset="-122"/>
              </a:rPr>
              <a:t>扩展名的文件都是</a:t>
            </a:r>
            <a:r>
              <a:rPr lang="en-US" altLang="zh-CN" sz="2100" dirty="0" smtClean="0">
                <a:latin typeface="Arial" pitchFamily="34" charset="0"/>
                <a:ea typeface="黑体" pitchFamily="49" charset="-122"/>
              </a:rPr>
              <a:t>ActiveX</a:t>
            </a:r>
            <a:r>
              <a:rPr lang="zh-CN" altLang="en-US" sz="2100" dirty="0" smtClean="0">
                <a:latin typeface="Arial" pitchFamily="34" charset="0"/>
                <a:ea typeface="黑体" pitchFamily="49" charset="-122"/>
              </a:rPr>
              <a:t>控件，可以把它们添加到表单控件工具栏中。利用</a:t>
            </a:r>
            <a:r>
              <a:rPr lang="en-US" altLang="zh-CN" sz="2100" dirty="0" smtClean="0">
                <a:latin typeface="Arial" pitchFamily="34" charset="0"/>
                <a:ea typeface="黑体" pitchFamily="49" charset="-122"/>
              </a:rPr>
              <a:t>ActiveX</a:t>
            </a:r>
            <a:r>
              <a:rPr lang="zh-CN" altLang="en-US" sz="2100" dirty="0" smtClean="0">
                <a:latin typeface="Arial" pitchFamily="34" charset="0"/>
                <a:ea typeface="黑体" pitchFamily="49" charset="-122"/>
              </a:rPr>
              <a:t>控件可以使用其他系统提供的数据，扩大数据的使用范围，增强</a:t>
            </a:r>
            <a:r>
              <a:rPr lang="en-US" altLang="zh-CN" sz="2100" dirty="0" smtClean="0">
                <a:latin typeface="Arial" pitchFamily="34" charset="0"/>
                <a:ea typeface="黑体" pitchFamily="49" charset="-122"/>
              </a:rPr>
              <a:t>Visual FoxPro</a:t>
            </a:r>
            <a:r>
              <a:rPr lang="zh-CN" altLang="en-US" sz="2100" dirty="0" smtClean="0">
                <a:latin typeface="Arial" pitchFamily="34" charset="0"/>
                <a:ea typeface="黑体" pitchFamily="49" charset="-122"/>
              </a:rPr>
              <a:t>的功能。</a:t>
            </a:r>
            <a:endParaRPr lang="en-US" altLang="zh-CN" sz="2100" dirty="0">
              <a:latin typeface="Arial" pitchFamily="34" charset="0"/>
              <a:ea typeface="黑体" pitchFamily="49" charset="-122"/>
            </a:endParaRPr>
          </a:p>
        </p:txBody>
      </p:sp>
      <p:sp>
        <p:nvSpPr>
          <p:cNvPr id="7" name="Rectangle 4"/>
          <p:cNvSpPr>
            <a:spLocks noChangeArrowheads="1"/>
          </p:cNvSpPr>
          <p:nvPr/>
        </p:nvSpPr>
        <p:spPr bwMode="auto">
          <a:xfrm>
            <a:off x="74612" y="4120052"/>
            <a:ext cx="4281364" cy="2081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选定</a:t>
            </a:r>
            <a:r>
              <a:rPr lang="en-US" altLang="zh-CN" sz="2100" dirty="0" err="1" smtClean="0">
                <a:latin typeface="Arial" pitchFamily="34" charset="0"/>
                <a:ea typeface="黑体" pitchFamily="49" charset="-122"/>
              </a:rPr>
              <a:t>OleControl</a:t>
            </a:r>
            <a:r>
              <a:rPr lang="zh-CN" altLang="en-US" sz="2100" dirty="0" smtClean="0">
                <a:latin typeface="Arial" pitchFamily="34" charset="0"/>
                <a:ea typeface="黑体" pitchFamily="49" charset="-122"/>
              </a:rPr>
              <a:t>控件向表单添加控件时，屏幕上将弹出一个如图</a:t>
            </a:r>
            <a:r>
              <a:rPr lang="en-US" altLang="zh-CN" sz="2100" dirty="0" smtClean="0">
                <a:latin typeface="Arial" pitchFamily="34" charset="0"/>
                <a:ea typeface="黑体" pitchFamily="49" charset="-122"/>
              </a:rPr>
              <a:t>9-32</a:t>
            </a:r>
            <a:r>
              <a:rPr lang="zh-CN" altLang="en-US" sz="2100" dirty="0" smtClean="0">
                <a:latin typeface="Arial" pitchFamily="34" charset="0"/>
                <a:ea typeface="黑体" pitchFamily="49" charset="-122"/>
              </a:rPr>
              <a:t>所示的插入对象对话框，其中的</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个选项按钮决定了是插入对象还是插入控件。下面介绍这</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个选项按钮的区别与功能。</a:t>
            </a:r>
          </a:p>
          <a:p>
            <a:r>
              <a:rPr lang="zh-CN" altLang="en-US" sz="2100" dirty="0" smtClean="0">
                <a:latin typeface="Arial" pitchFamily="34" charset="0"/>
                <a:ea typeface="黑体" pitchFamily="49" charset="-122"/>
              </a:rPr>
              <a:t> </a:t>
            </a:r>
          </a:p>
        </p:txBody>
      </p:sp>
      <p:sp>
        <p:nvSpPr>
          <p:cNvPr id="8" name="矩形 7"/>
          <p:cNvSpPr/>
          <p:nvPr/>
        </p:nvSpPr>
        <p:spPr>
          <a:xfrm>
            <a:off x="4792085" y="6268670"/>
            <a:ext cx="302433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9-32  “</a:t>
            </a:r>
            <a:r>
              <a:rPr lang="zh-CN" altLang="en-US" dirty="0">
                <a:solidFill>
                  <a:srgbClr val="FFFFFF"/>
                </a:solidFill>
                <a:latin typeface="Arial" pitchFamily="34" charset="0"/>
                <a:ea typeface="黑体" pitchFamily="49" charset="-122"/>
              </a:rPr>
              <a:t>插入对象”对话框</a:t>
            </a:r>
            <a:endParaRPr lang="en-US" altLang="zh-CN" dirty="0">
              <a:solidFill>
                <a:srgbClr val="FFFFFF"/>
              </a:solidFill>
              <a:latin typeface="Arial" pitchFamily="34" charset="0"/>
              <a:ea typeface="黑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4814" y="4005064"/>
            <a:ext cx="3809729" cy="21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7700917"/>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4613" y="2564944"/>
            <a:ext cx="5760640"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smtClean="0">
                <a:ea typeface="黑体" pitchFamily="49" charset="-122"/>
              </a:rPr>
              <a:t>2</a:t>
            </a:r>
            <a:r>
              <a:rPr lang="zh-CN" altLang="en-US" sz="2200" dirty="0">
                <a:ea typeface="黑体" pitchFamily="49" charset="-122"/>
              </a:rPr>
              <a:t>．使用</a:t>
            </a:r>
            <a:r>
              <a:rPr lang="en-US" altLang="zh-CN" sz="2200" dirty="0" err="1">
                <a:ea typeface="黑体" pitchFamily="49" charset="-122"/>
              </a:rPr>
              <a:t>OleBoundControl</a:t>
            </a:r>
            <a:r>
              <a:rPr lang="zh-CN" altLang="en-US" sz="2200" dirty="0">
                <a:ea typeface="黑体" pitchFamily="49" charset="-122"/>
              </a:rPr>
              <a:t>控件绑定通用型字段</a:t>
            </a:r>
          </a:p>
        </p:txBody>
      </p:sp>
      <p:sp>
        <p:nvSpPr>
          <p:cNvPr id="3" name="Rectangle 4"/>
          <p:cNvSpPr>
            <a:spLocks noChangeArrowheads="1"/>
          </p:cNvSpPr>
          <p:nvPr/>
        </p:nvSpPr>
        <p:spPr bwMode="auto">
          <a:xfrm>
            <a:off x="74613" y="188640"/>
            <a:ext cx="5433491"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9-24】  </a:t>
            </a:r>
            <a:r>
              <a:rPr lang="zh-CN" altLang="en-US" sz="2100" dirty="0" smtClean="0">
                <a:latin typeface="Arial" pitchFamily="34" charset="0"/>
                <a:ea typeface="黑体" pitchFamily="49" charset="-122"/>
              </a:rPr>
              <a:t>创建一表单，通过“上一天”和“下一天”按钮改变日历的日期值，表单运行效果如图</a:t>
            </a:r>
            <a:r>
              <a:rPr lang="en-US" altLang="zh-CN" sz="2100" dirty="0" smtClean="0">
                <a:latin typeface="Arial" pitchFamily="34" charset="0"/>
                <a:ea typeface="黑体" pitchFamily="49" charset="-122"/>
              </a:rPr>
              <a:t>9-34</a:t>
            </a:r>
            <a:r>
              <a:rPr lang="zh-CN" altLang="en-US" sz="2100" dirty="0" smtClean="0">
                <a:latin typeface="Arial" pitchFamily="34" charset="0"/>
                <a:ea typeface="黑体" pitchFamily="49" charset="-122"/>
              </a:rPr>
              <a:t>所示。</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P399</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Rectangle 4"/>
          <p:cNvSpPr>
            <a:spLocks noChangeArrowheads="1"/>
          </p:cNvSpPr>
          <p:nvPr/>
        </p:nvSpPr>
        <p:spPr bwMode="auto">
          <a:xfrm>
            <a:off x="74613" y="2996952"/>
            <a:ext cx="8997950" cy="1978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单击表单工具栏的</a:t>
            </a:r>
            <a:r>
              <a:rPr lang="en-US" altLang="zh-CN" sz="2100" dirty="0" smtClean="0">
                <a:latin typeface="Arial" pitchFamily="34" charset="0"/>
                <a:ea typeface="黑体" pitchFamily="49" charset="-122"/>
              </a:rPr>
              <a:t>ActiveX</a:t>
            </a:r>
            <a:r>
              <a:rPr lang="zh-CN" altLang="en-US" sz="2100" dirty="0" smtClean="0">
                <a:latin typeface="Arial" pitchFamily="34" charset="0"/>
                <a:ea typeface="黑体" pitchFamily="49" charset="-122"/>
              </a:rPr>
              <a:t>绑定控件，然后在表单上拖动到期望的大小，并将它的</a:t>
            </a:r>
            <a:r>
              <a:rPr lang="en-US" altLang="zh-CN" sz="2100" dirty="0" err="1" smtClean="0">
                <a:latin typeface="Arial" pitchFamily="34" charset="0"/>
                <a:ea typeface="黑体" pitchFamily="49" charset="-122"/>
              </a:rPr>
              <a:t>ControlSource</a:t>
            </a:r>
            <a:r>
              <a:rPr lang="zh-CN" altLang="en-US" sz="2100" dirty="0" smtClean="0">
                <a:latin typeface="Arial" pitchFamily="34" charset="0"/>
                <a:ea typeface="黑体" pitchFamily="49" charset="-122"/>
              </a:rPr>
              <a:t>属性和表中通用型字段绑定在一起，就可以用这个对象显示通用字段的内容。</a:t>
            </a:r>
          </a:p>
          <a:p>
            <a:r>
              <a:rPr lang="en-US" altLang="zh-CN" sz="2100" dirty="0" smtClean="0">
                <a:latin typeface="Arial" pitchFamily="34" charset="0"/>
                <a:ea typeface="黑体" pitchFamily="49" charset="-122"/>
              </a:rPr>
              <a:t>       </a:t>
            </a:r>
            <a:r>
              <a:rPr lang="en-US" altLang="zh-CN" sz="2100" dirty="0" err="1" smtClean="0">
                <a:latin typeface="Arial" pitchFamily="34" charset="0"/>
                <a:ea typeface="黑体" pitchFamily="49" charset="-122"/>
              </a:rPr>
              <a:t>OleBoundControl</a:t>
            </a:r>
            <a:r>
              <a:rPr lang="zh-CN" altLang="en-US" sz="2100" dirty="0" smtClean="0">
                <a:latin typeface="Arial" pitchFamily="34" charset="0"/>
                <a:ea typeface="黑体" pitchFamily="49" charset="-122"/>
              </a:rPr>
              <a:t>绑定型控件的主要属性有</a:t>
            </a:r>
            <a:r>
              <a:rPr lang="en-US" altLang="zh-CN" sz="2100" dirty="0" err="1" smtClean="0">
                <a:latin typeface="Arial" pitchFamily="34" charset="0"/>
                <a:ea typeface="黑体" pitchFamily="49" charset="-122"/>
              </a:rPr>
              <a:t>ControlSource</a:t>
            </a:r>
            <a:r>
              <a:rPr lang="zh-CN" altLang="en-US" sz="2100" dirty="0" smtClean="0">
                <a:latin typeface="Arial" pitchFamily="34" charset="0"/>
                <a:ea typeface="黑体" pitchFamily="49" charset="-122"/>
              </a:rPr>
              <a:t>属性，用于表中的通用型字段的控件结合；</a:t>
            </a:r>
            <a:r>
              <a:rPr lang="en-US" altLang="zh-CN" sz="2100" dirty="0" smtClean="0">
                <a:latin typeface="Arial" pitchFamily="34" charset="0"/>
                <a:ea typeface="黑体" pitchFamily="49" charset="-122"/>
              </a:rPr>
              <a:t>Sizeable</a:t>
            </a:r>
            <a:r>
              <a:rPr lang="zh-CN" altLang="en-US" sz="2100" dirty="0" smtClean="0">
                <a:latin typeface="Arial" pitchFamily="34" charset="0"/>
                <a:ea typeface="黑体" pitchFamily="49" charset="-122"/>
              </a:rPr>
              <a:t>属性，设置是否允许调整图像的大小；</a:t>
            </a:r>
            <a:r>
              <a:rPr lang="en-US" altLang="zh-CN" sz="2100" dirty="0" smtClean="0">
                <a:latin typeface="Arial" pitchFamily="34" charset="0"/>
                <a:ea typeface="黑体" pitchFamily="49" charset="-122"/>
              </a:rPr>
              <a:t>Stretch</a:t>
            </a:r>
            <a:r>
              <a:rPr lang="zh-CN" altLang="en-US" sz="2100" dirty="0" smtClean="0">
                <a:latin typeface="Arial" pitchFamily="34" charset="0"/>
                <a:ea typeface="黑体" pitchFamily="49" charset="-122"/>
              </a:rPr>
              <a:t>属性，指定如何对图像进行尺寸调整以放入一个控件。</a:t>
            </a:r>
            <a:endParaRPr lang="en-US" altLang="zh-CN" sz="2100" dirty="0">
              <a:latin typeface="Arial" pitchFamily="34" charset="0"/>
              <a:ea typeface="黑体" pitchFamily="49"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3457" y="185228"/>
            <a:ext cx="2907422" cy="2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726716" y="2231343"/>
            <a:ext cx="3300904"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9-34 </a:t>
            </a:r>
            <a:r>
              <a:rPr lang="zh-CN" altLang="zh-CN" dirty="0">
                <a:latin typeface="黑体" pitchFamily="49" charset="-122"/>
                <a:ea typeface="黑体" pitchFamily="49" charset="-122"/>
              </a:rPr>
              <a:t>例</a:t>
            </a:r>
            <a:r>
              <a:rPr lang="en-US" altLang="zh-CN" dirty="0">
                <a:latin typeface="黑体" pitchFamily="49" charset="-122"/>
                <a:ea typeface="黑体" pitchFamily="49" charset="-122"/>
              </a:rPr>
              <a:t>9-24</a:t>
            </a:r>
            <a:r>
              <a:rPr lang="zh-CN" altLang="zh-CN" dirty="0">
                <a:latin typeface="黑体" pitchFamily="49" charset="-122"/>
                <a:ea typeface="黑体" pitchFamily="49" charset="-122"/>
              </a:rPr>
              <a:t>表单运行效果图</a:t>
            </a:r>
            <a:endParaRPr lang="zh-CN" altLang="en-US" dirty="0">
              <a:latin typeface="黑体" pitchFamily="49" charset="-122"/>
              <a:ea typeface="黑体" pitchFamily="49" charset="-122"/>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7738" y="5000010"/>
            <a:ext cx="2633141" cy="17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a:spLocks noChangeArrowheads="1"/>
          </p:cNvSpPr>
          <p:nvPr/>
        </p:nvSpPr>
        <p:spPr bwMode="auto">
          <a:xfrm>
            <a:off x="74613" y="5085184"/>
            <a:ext cx="5433491"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9-25】  </a:t>
            </a:r>
            <a:r>
              <a:rPr lang="zh-CN" altLang="en-US" sz="2100" dirty="0" smtClean="0">
                <a:latin typeface="Arial" pitchFamily="34" charset="0"/>
                <a:ea typeface="黑体" pitchFamily="49" charset="-122"/>
              </a:rPr>
              <a:t>创建一表单，通过绑定型</a:t>
            </a:r>
            <a:r>
              <a:rPr lang="en-US" altLang="zh-CN" sz="2100" dirty="0" smtClean="0">
                <a:latin typeface="Arial" pitchFamily="34" charset="0"/>
                <a:ea typeface="黑体" pitchFamily="49" charset="-122"/>
              </a:rPr>
              <a:t>ActiveX</a:t>
            </a:r>
            <a:r>
              <a:rPr lang="zh-CN" altLang="en-US" sz="2100" dirty="0" smtClean="0">
                <a:latin typeface="Arial" pitchFamily="34" charset="0"/>
                <a:ea typeface="黑体" pitchFamily="49" charset="-122"/>
              </a:rPr>
              <a:t>控件显示数据表“照片”字段的内容，表单运行效果如图</a:t>
            </a:r>
            <a:r>
              <a:rPr lang="en-US" altLang="zh-CN" sz="2100" dirty="0" smtClean="0">
                <a:latin typeface="Arial" pitchFamily="34" charset="0"/>
                <a:ea typeface="黑体" pitchFamily="49" charset="-122"/>
              </a:rPr>
              <a:t>9-38</a:t>
            </a:r>
            <a:r>
              <a:rPr lang="zh-CN" altLang="en-US" sz="2100" dirty="0" smtClean="0">
                <a:latin typeface="Arial" pitchFamily="34" charset="0"/>
                <a:ea typeface="黑体" pitchFamily="49" charset="-122"/>
              </a:rPr>
              <a:t>所示。</a:t>
            </a: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P400</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6" name="矩形 5"/>
          <p:cNvSpPr/>
          <p:nvPr/>
        </p:nvSpPr>
        <p:spPr>
          <a:xfrm>
            <a:off x="3493151" y="6268670"/>
            <a:ext cx="2839239"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9-38 </a:t>
            </a:r>
            <a:r>
              <a:rPr lang="zh-CN" altLang="zh-CN" dirty="0">
                <a:latin typeface="黑体" pitchFamily="49" charset="-122"/>
                <a:ea typeface="黑体" pitchFamily="49" charset="-122"/>
              </a:rPr>
              <a:t>例</a:t>
            </a:r>
            <a:r>
              <a:rPr lang="en-US" altLang="zh-CN" dirty="0">
                <a:latin typeface="黑体" pitchFamily="49" charset="-122"/>
                <a:ea typeface="黑体" pitchFamily="49" charset="-122"/>
              </a:rPr>
              <a:t>9-25</a:t>
            </a:r>
            <a:r>
              <a:rPr lang="zh-CN" altLang="zh-CN" dirty="0">
                <a:latin typeface="黑体" pitchFamily="49" charset="-122"/>
                <a:ea typeface="黑体" pitchFamily="49" charset="-122"/>
              </a:rPr>
              <a:t>运行效果图</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1193346934"/>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4613" y="1739784"/>
            <a:ext cx="453231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9.4.1  </a:t>
            </a:r>
            <a:r>
              <a:rPr lang="zh-CN" altLang="en-US" sz="2200" dirty="0">
                <a:ea typeface="黑体" pitchFamily="49" charset="-122"/>
              </a:rPr>
              <a:t>表单集</a:t>
            </a:r>
          </a:p>
        </p:txBody>
      </p:sp>
      <p:sp>
        <p:nvSpPr>
          <p:cNvPr id="3" name="Rectangle 3"/>
          <p:cNvSpPr>
            <a:spLocks noChangeArrowheads="1"/>
          </p:cNvSpPr>
          <p:nvPr/>
        </p:nvSpPr>
        <p:spPr bwMode="auto">
          <a:xfrm>
            <a:off x="74613" y="116632"/>
            <a:ext cx="4532312" cy="432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ts val="2600"/>
              </a:lnSpc>
            </a:pPr>
            <a:r>
              <a:rPr lang="en-US" altLang="zh-CN" sz="2400" dirty="0">
                <a:latin typeface="黑体" pitchFamily="49" charset="-122"/>
                <a:ea typeface="黑体" pitchFamily="49" charset="-122"/>
              </a:rPr>
              <a:t>9.4  </a:t>
            </a:r>
            <a:r>
              <a:rPr lang="zh-CN" altLang="en-US" sz="2400" dirty="0">
                <a:latin typeface="黑体" pitchFamily="49" charset="-122"/>
                <a:ea typeface="黑体" pitchFamily="49" charset="-122"/>
              </a:rPr>
              <a:t>表单集与多重表单</a:t>
            </a:r>
          </a:p>
        </p:txBody>
      </p:sp>
      <p:sp>
        <p:nvSpPr>
          <p:cNvPr id="4" name="Rectangle 4"/>
          <p:cNvSpPr>
            <a:spLocks noChangeArrowheads="1"/>
          </p:cNvSpPr>
          <p:nvPr/>
        </p:nvSpPr>
        <p:spPr bwMode="auto">
          <a:xfrm>
            <a:off x="74613" y="653711"/>
            <a:ext cx="8997950" cy="980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一个应用程序中，通常包含多个窗口，而一个表单只显示一个窗口，这就需要多窗口的操作界面设计。表单集与多重表单能为用户提供多界面的操作能力</a:t>
            </a:r>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单集有以下几个好处</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5" name="Rectangle 4"/>
          <p:cNvSpPr>
            <a:spLocks noChangeArrowheads="1"/>
          </p:cNvSpPr>
          <p:nvPr/>
        </p:nvSpPr>
        <p:spPr bwMode="auto">
          <a:xfrm>
            <a:off x="74613" y="2204865"/>
            <a:ext cx="8997950"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Visual FoxPro</a:t>
            </a:r>
            <a:r>
              <a:rPr lang="zh-CN" altLang="en-US" sz="2100" dirty="0">
                <a:latin typeface="Arial" pitchFamily="34" charset="0"/>
                <a:ea typeface="黑体" pitchFamily="49" charset="-122"/>
              </a:rPr>
              <a:t>中，允许将多个表单包含在一个“表单集”中</a:t>
            </a:r>
            <a:r>
              <a:rPr lang="zh-CN" altLang="en-US" sz="2100" dirty="0" smtClean="0">
                <a:latin typeface="Arial" pitchFamily="34" charset="0"/>
                <a:ea typeface="黑体" pitchFamily="49" charset="-122"/>
              </a:rPr>
              <a:t>，可以</a:t>
            </a:r>
            <a:r>
              <a:rPr lang="zh-CN" altLang="en-US" sz="2100" dirty="0">
                <a:latin typeface="Arial" pitchFamily="34" charset="0"/>
                <a:ea typeface="黑体" pitchFamily="49" charset="-122"/>
              </a:rPr>
              <a:t>对包含的表单作为一个组进行处理，使用表单集有以下几个好处</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6" name="Rectangle 4"/>
          <p:cNvSpPr>
            <a:spLocks noChangeArrowheads="1"/>
          </p:cNvSpPr>
          <p:nvPr/>
        </p:nvSpPr>
        <p:spPr bwMode="auto">
          <a:xfrm>
            <a:off x="74613" y="2924944"/>
            <a:ext cx="8997950" cy="2591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能</a:t>
            </a:r>
            <a:r>
              <a:rPr lang="zh-CN" altLang="en-US" sz="2100" dirty="0">
                <a:latin typeface="Arial" pitchFamily="34" charset="0"/>
                <a:ea typeface="黑体" pitchFamily="49" charset="-122"/>
              </a:rPr>
              <a:t>一次显示或隐藏表单集中的全部表单。</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可以</a:t>
            </a:r>
            <a:r>
              <a:rPr lang="zh-CN" altLang="en-US" sz="2100" dirty="0">
                <a:latin typeface="Arial" pitchFamily="34" charset="0"/>
                <a:ea typeface="黑体" pitchFamily="49" charset="-122"/>
              </a:rPr>
              <a:t>调整表单集中多个表单，控制它们的相对位置。</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能为</a:t>
            </a:r>
            <a:r>
              <a:rPr lang="zh-CN" altLang="en-US" sz="2100" dirty="0">
                <a:latin typeface="Arial" pitchFamily="34" charset="0"/>
                <a:ea typeface="黑体" pitchFamily="49" charset="-122"/>
              </a:rPr>
              <a:t>表单集设置数据环境，可以使多个表单的记录指针自动同步移动。即当改变某个表单的父表记录指针时，另一个表单中子表的记录将自动更新和显示。</a:t>
            </a:r>
          </a:p>
          <a:p>
            <a:r>
              <a:rPr lang="zh-CN" altLang="en-US" sz="2100" dirty="0" smtClean="0">
                <a:latin typeface="Arial" pitchFamily="34" charset="0"/>
                <a:ea typeface="黑体" pitchFamily="49" charset="-122"/>
              </a:rPr>
              <a:t>　　运行</a:t>
            </a:r>
            <a:r>
              <a:rPr lang="zh-CN" altLang="en-US" sz="2100" dirty="0">
                <a:latin typeface="Arial" pitchFamily="34" charset="0"/>
                <a:ea typeface="黑体" pitchFamily="49" charset="-122"/>
              </a:rPr>
              <a:t>表单集时，将加载表单集所有表单和表单的所有对象。不管同一表单集中包含多少个表单，但它们都使用同一数据环境对象，用户在进行程序开发时务须高度注意</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7" name="Rectangle 3"/>
          <p:cNvSpPr>
            <a:spLocks noChangeArrowheads="1"/>
          </p:cNvSpPr>
          <p:nvPr/>
        </p:nvSpPr>
        <p:spPr bwMode="auto">
          <a:xfrm>
            <a:off x="74613" y="5610260"/>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．创建表单集</a:t>
            </a:r>
          </a:p>
        </p:txBody>
      </p:sp>
      <p:sp>
        <p:nvSpPr>
          <p:cNvPr id="8" name="Rectangle 4"/>
          <p:cNvSpPr>
            <a:spLocks noChangeArrowheads="1"/>
          </p:cNvSpPr>
          <p:nvPr/>
        </p:nvSpPr>
        <p:spPr bwMode="auto">
          <a:xfrm>
            <a:off x="74613" y="6093296"/>
            <a:ext cx="8997950" cy="678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单集是在“表单设计器”中创建的。在打开表单设计器状态下，选择“表单”下拉菜单中的“创建表单集”命令，如图</a:t>
            </a:r>
            <a:r>
              <a:rPr lang="en-US" altLang="zh-CN" sz="2100" dirty="0">
                <a:latin typeface="Arial" pitchFamily="34" charset="0"/>
                <a:ea typeface="黑体" pitchFamily="49" charset="-122"/>
              </a:rPr>
              <a:t>9-39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391071328"/>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．在表单集中添加和移去表单</a:t>
            </a:r>
          </a:p>
        </p:txBody>
      </p:sp>
      <p:sp>
        <p:nvSpPr>
          <p:cNvPr id="9" name="Rectangle 4"/>
          <p:cNvSpPr>
            <a:spLocks noChangeArrowheads="1"/>
          </p:cNvSpPr>
          <p:nvPr/>
        </p:nvSpPr>
        <p:spPr bwMode="auto">
          <a:xfrm>
            <a:off x="74613" y="548680"/>
            <a:ext cx="8997950" cy="10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创建</a:t>
            </a:r>
            <a:r>
              <a:rPr lang="zh-CN" altLang="en-US" sz="2100" dirty="0">
                <a:latin typeface="Arial" pitchFamily="34" charset="0"/>
                <a:ea typeface="黑体" pitchFamily="49" charset="-122"/>
              </a:rPr>
              <a:t>表单集后就可以添加或移去表单。这也是在“表单”菜单中进行，分别单击“添加新表单”或“移除表单”命令即可，如图</a:t>
            </a:r>
            <a:r>
              <a:rPr lang="en-US" altLang="zh-CN" sz="2100" dirty="0">
                <a:latin typeface="Arial" pitchFamily="34" charset="0"/>
                <a:ea typeface="黑体" pitchFamily="49" charset="-122"/>
              </a:rPr>
              <a:t>9-40</a:t>
            </a:r>
            <a:r>
              <a:rPr lang="zh-CN" altLang="en-US" sz="2100" dirty="0">
                <a:latin typeface="Arial" pitchFamily="34" charset="0"/>
                <a:ea typeface="黑体" pitchFamily="49" charset="-122"/>
              </a:rPr>
              <a:t>所示。如果表单集中只有表单，则可删除表单集而只剩下表单</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2" name="矩形 1"/>
          <p:cNvSpPr/>
          <p:nvPr/>
        </p:nvSpPr>
        <p:spPr>
          <a:xfrm>
            <a:off x="1403648" y="4787860"/>
            <a:ext cx="1928733" cy="369332"/>
          </a:xfrm>
          <a:prstGeom prst="rect">
            <a:avLst/>
          </a:prstGeom>
        </p:spPr>
        <p:txBody>
          <a:bodyPr wrap="none">
            <a:spAutoFit/>
          </a:bodyPr>
          <a:lstStyle/>
          <a:p>
            <a:r>
              <a:rPr lang="en-US" altLang="zh-CN" dirty="0">
                <a:solidFill>
                  <a:srgbClr val="FFFFFF"/>
                </a:solidFill>
                <a:latin typeface="Arial" pitchFamily="34" charset="0"/>
                <a:ea typeface="黑体" pitchFamily="49" charset="-122"/>
              </a:rPr>
              <a:t>9-39  </a:t>
            </a:r>
            <a:r>
              <a:rPr lang="zh-CN" altLang="en-US" dirty="0">
                <a:solidFill>
                  <a:srgbClr val="FFFFFF"/>
                </a:solidFill>
                <a:latin typeface="Arial" pitchFamily="34" charset="0"/>
                <a:ea typeface="黑体" pitchFamily="49" charset="-122"/>
              </a:rPr>
              <a:t>创建表单集</a:t>
            </a:r>
            <a:endParaRPr lang="zh-CN" altLang="en-US" dirty="0"/>
          </a:p>
        </p:txBody>
      </p:sp>
      <p:sp>
        <p:nvSpPr>
          <p:cNvPr id="3" name="矩形 2"/>
          <p:cNvSpPr/>
          <p:nvPr/>
        </p:nvSpPr>
        <p:spPr>
          <a:xfrm>
            <a:off x="4641859" y="4787860"/>
            <a:ext cx="4034597" cy="369332"/>
          </a:xfrm>
          <a:prstGeom prst="rect">
            <a:avLst/>
          </a:prstGeom>
        </p:spPr>
        <p:txBody>
          <a:bodyPr wrap="square">
            <a:spAutoFit/>
          </a:bodyPr>
          <a:lstStyle/>
          <a:p>
            <a:pPr lvl="0"/>
            <a:r>
              <a:rPr lang="en-US" altLang="zh-CN" dirty="0">
                <a:solidFill>
                  <a:srgbClr val="FFFFFF"/>
                </a:solidFill>
                <a:latin typeface="Arial" pitchFamily="34" charset="0"/>
                <a:ea typeface="黑体" pitchFamily="49" charset="-122"/>
              </a:rPr>
              <a:t>9-40  </a:t>
            </a:r>
            <a:r>
              <a:rPr lang="zh-CN" altLang="en-US" dirty="0">
                <a:solidFill>
                  <a:srgbClr val="FFFFFF"/>
                </a:solidFill>
                <a:latin typeface="Arial" pitchFamily="34" charset="0"/>
                <a:ea typeface="黑体" pitchFamily="49" charset="-122"/>
              </a:rPr>
              <a:t>在表单集中添加表单或移除表单</a:t>
            </a:r>
            <a:endParaRPr lang="en-US" altLang="zh-CN" dirty="0">
              <a:solidFill>
                <a:srgbClr val="FFFFFF"/>
              </a:solidFill>
              <a:latin typeface="Arial" pitchFamily="34" charset="0"/>
              <a:ea typeface="黑体" pitchFamily="49"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700808"/>
            <a:ext cx="3911892" cy="29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0066" y="1700808"/>
            <a:ext cx="3833992" cy="29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4"/>
          <p:cNvSpPr>
            <a:spLocks noChangeArrowheads="1"/>
          </p:cNvSpPr>
          <p:nvPr/>
        </p:nvSpPr>
        <p:spPr bwMode="auto">
          <a:xfrm>
            <a:off x="74613" y="5786582"/>
            <a:ext cx="8997950" cy="810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删除整个表单集，打开“表单”菜单，单击“移除表单集”命令。</a:t>
            </a:r>
          </a:p>
          <a:p>
            <a:r>
              <a:rPr lang="zh-CN" altLang="en-US" sz="2100" dirty="0">
                <a:latin typeface="Arial" pitchFamily="34" charset="0"/>
                <a:ea typeface="黑体" pitchFamily="49" charset="-122"/>
              </a:rPr>
              <a:t>说明：</a:t>
            </a:r>
          </a:p>
          <a:p>
            <a:r>
              <a:rPr lang="zh-CN" altLang="en-US" sz="2100" dirty="0">
                <a:latin typeface="Arial" pitchFamily="34" charset="0"/>
                <a:ea typeface="黑体" pitchFamily="49" charset="-122"/>
              </a:rPr>
              <a:t>	</a:t>
            </a:r>
          </a:p>
        </p:txBody>
      </p:sp>
      <p:sp>
        <p:nvSpPr>
          <p:cNvPr id="12" name="Rectangle 3"/>
          <p:cNvSpPr>
            <a:spLocks noChangeArrowheads="1"/>
          </p:cNvSpPr>
          <p:nvPr/>
        </p:nvSpPr>
        <p:spPr bwMode="auto">
          <a:xfrm>
            <a:off x="74613" y="537325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3</a:t>
            </a:r>
            <a:r>
              <a:rPr lang="zh-CN" altLang="en-US" sz="2200" dirty="0">
                <a:ea typeface="黑体" pitchFamily="49" charset="-122"/>
              </a:rPr>
              <a:t>．删除表单集</a:t>
            </a:r>
          </a:p>
        </p:txBody>
      </p:sp>
    </p:spTree>
    <p:extLst>
      <p:ext uri="{BB962C8B-B14F-4D97-AF65-F5344CB8AC3E}">
        <p14:creationId xmlns:p14="http://schemas.microsoft.com/office/powerpoint/2010/main" val="3881077527"/>
      </p:ext>
    </p:extLst>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88639"/>
            <a:ext cx="4713411" cy="6408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9-26】  </a:t>
            </a:r>
            <a:r>
              <a:rPr lang="zh-CN" altLang="en-US" sz="2100" dirty="0">
                <a:latin typeface="Arial" pitchFamily="34" charset="0"/>
                <a:ea typeface="黑体" pitchFamily="49" charset="-122"/>
              </a:rPr>
              <a:t>设计一个如图</a:t>
            </a:r>
            <a:r>
              <a:rPr lang="en-US" altLang="zh-CN" sz="2100" dirty="0">
                <a:latin typeface="Arial" pitchFamily="34" charset="0"/>
                <a:ea typeface="黑体" pitchFamily="49" charset="-122"/>
              </a:rPr>
              <a:t>9-41</a:t>
            </a:r>
            <a:r>
              <a:rPr lang="zh-CN" altLang="en-US" sz="2100" dirty="0">
                <a:latin typeface="Arial" pitchFamily="34" charset="0"/>
                <a:ea typeface="黑体" pitchFamily="49" charset="-122"/>
              </a:rPr>
              <a:t>所示含有两个表单的表单集</a:t>
            </a:r>
            <a:r>
              <a:rPr lang="zh-CN" altLang="en-US" sz="2100" dirty="0" smtClean="0">
                <a:latin typeface="Arial" pitchFamily="34" charset="0"/>
                <a:ea typeface="黑体" pitchFamily="49" charset="-122"/>
              </a:rPr>
              <a:t>，表单集及两个表单要求</a:t>
            </a:r>
            <a:r>
              <a:rPr lang="zh-CN" altLang="en-US" sz="2100" dirty="0">
                <a:latin typeface="Arial" pitchFamily="34" charset="0"/>
                <a:ea typeface="黑体" pitchFamily="49" charset="-122"/>
              </a:rPr>
              <a:t>如下：</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单击左表单的“标题”（</a:t>
            </a:r>
            <a:r>
              <a:rPr lang="en-US" altLang="zh-CN" sz="2100" dirty="0">
                <a:latin typeface="Arial" pitchFamily="34" charset="0"/>
                <a:ea typeface="黑体" pitchFamily="49" charset="-122"/>
              </a:rPr>
              <a:t>Check1</a:t>
            </a:r>
            <a:r>
              <a:rPr lang="zh-CN" altLang="en-US" sz="2100" dirty="0">
                <a:latin typeface="Arial" pitchFamily="34" charset="0"/>
                <a:ea typeface="黑体" pitchFamily="49" charset="-122"/>
              </a:rPr>
              <a:t>）复选框，可隐藏表单标题；单击“移动栏”（</a:t>
            </a:r>
            <a:r>
              <a:rPr lang="en-US" altLang="zh-CN" sz="2100" dirty="0">
                <a:latin typeface="Arial" pitchFamily="34" charset="0"/>
                <a:ea typeface="黑体" pitchFamily="49" charset="-122"/>
              </a:rPr>
              <a:t>Check2</a:t>
            </a:r>
            <a:r>
              <a:rPr lang="zh-CN" altLang="en-US" sz="2100" dirty="0">
                <a:latin typeface="Arial" pitchFamily="34" charset="0"/>
                <a:ea typeface="黑体" pitchFamily="49" charset="-122"/>
              </a:rPr>
              <a:t>）复选框可移动表单的位置；单击“极小化按钮”（</a:t>
            </a:r>
            <a:r>
              <a:rPr lang="en-US" altLang="zh-CN" sz="2100" dirty="0">
                <a:latin typeface="Arial" pitchFamily="34" charset="0"/>
                <a:ea typeface="黑体" pitchFamily="49" charset="-122"/>
              </a:rPr>
              <a:t>Check3</a:t>
            </a:r>
            <a:r>
              <a:rPr lang="zh-CN" altLang="en-US" sz="2100" dirty="0">
                <a:latin typeface="Arial" pitchFamily="34" charset="0"/>
                <a:ea typeface="黑体" pitchFamily="49" charset="-122"/>
              </a:rPr>
              <a:t>）和“极大化按钮”（</a:t>
            </a:r>
            <a:r>
              <a:rPr lang="en-US" altLang="zh-CN" sz="2100" dirty="0">
                <a:latin typeface="Arial" pitchFamily="34" charset="0"/>
                <a:ea typeface="黑体" pitchFamily="49" charset="-122"/>
              </a:rPr>
              <a:t>Check4</a:t>
            </a:r>
            <a:r>
              <a:rPr lang="zh-CN" altLang="en-US" sz="2100" dirty="0">
                <a:latin typeface="Arial" pitchFamily="34" charset="0"/>
                <a:ea typeface="黑体" pitchFamily="49" charset="-122"/>
              </a:rPr>
              <a:t>）复选框</a:t>
            </a:r>
            <a:r>
              <a:rPr lang="zh-CN" altLang="en-US" sz="2100" dirty="0" smtClean="0">
                <a:latin typeface="Arial" pitchFamily="34" charset="0"/>
                <a:ea typeface="黑体" pitchFamily="49" charset="-122"/>
              </a:rPr>
              <a:t>，则取消</a:t>
            </a:r>
            <a:r>
              <a:rPr lang="zh-CN" altLang="en-US" sz="2100" dirty="0">
                <a:latin typeface="Arial" pitchFamily="34" charset="0"/>
                <a:ea typeface="黑体" pitchFamily="49" charset="-122"/>
              </a:rPr>
              <a:t>极小化和极大化按钮。</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单击右表单的“改变左表单标题”按钮（</a:t>
            </a:r>
            <a:r>
              <a:rPr lang="en-US" altLang="zh-CN" sz="2100" dirty="0">
                <a:latin typeface="Arial" pitchFamily="34" charset="0"/>
                <a:ea typeface="黑体" pitchFamily="49" charset="-122"/>
              </a:rPr>
              <a:t>Command1</a:t>
            </a:r>
            <a:r>
              <a:rPr lang="zh-CN" altLang="en-US" sz="2100" dirty="0">
                <a:latin typeface="Arial" pitchFamily="34" charset="0"/>
                <a:ea typeface="黑体" pitchFamily="49" charset="-122"/>
              </a:rPr>
              <a:t>）可改变左表单的标题；</a:t>
            </a: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“改变右表单标题”按钮（</a:t>
            </a:r>
            <a:r>
              <a:rPr lang="en-US" altLang="zh-CN" sz="2100" dirty="0">
                <a:latin typeface="Arial" pitchFamily="34" charset="0"/>
                <a:ea typeface="黑体" pitchFamily="49" charset="-122"/>
              </a:rPr>
              <a:t>Command2</a:t>
            </a:r>
            <a:r>
              <a:rPr lang="zh-CN" altLang="en-US" sz="2100" dirty="0">
                <a:latin typeface="Arial" pitchFamily="34" charset="0"/>
                <a:ea typeface="黑体" pitchFamily="49" charset="-122"/>
              </a:rPr>
              <a:t>）可改变右表单的标题；单击“隐藏左表单”按钮（</a:t>
            </a:r>
            <a:r>
              <a:rPr lang="en-US" altLang="zh-CN" sz="2100" dirty="0">
                <a:latin typeface="Arial" pitchFamily="34" charset="0"/>
                <a:ea typeface="黑体" pitchFamily="49" charset="-122"/>
              </a:rPr>
              <a:t>Command3</a:t>
            </a:r>
            <a:r>
              <a:rPr lang="zh-CN" altLang="en-US" sz="2100" dirty="0">
                <a:latin typeface="Arial" pitchFamily="34" charset="0"/>
                <a:ea typeface="黑体" pitchFamily="49" charset="-122"/>
              </a:rPr>
              <a:t>）可隐藏左表单；单击“关闭”按钮（</a:t>
            </a:r>
            <a:r>
              <a:rPr lang="en-US" altLang="zh-CN" sz="2100" dirty="0">
                <a:latin typeface="Arial" pitchFamily="34" charset="0"/>
                <a:ea typeface="黑体" pitchFamily="49" charset="-122"/>
              </a:rPr>
              <a:t>Command4</a:t>
            </a:r>
            <a:r>
              <a:rPr lang="zh-CN" altLang="en-US" sz="2100" dirty="0">
                <a:latin typeface="Arial" pitchFamily="34" charset="0"/>
                <a:ea typeface="黑体" pitchFamily="49" charset="-122"/>
              </a:rPr>
              <a:t>）可关闭表单集</a:t>
            </a:r>
            <a:r>
              <a:rPr lang="zh-CN" altLang="en-US" sz="2100" dirty="0" smtClean="0">
                <a:latin typeface="Arial" pitchFamily="34" charset="0"/>
                <a:ea typeface="黑体" pitchFamily="49" charset="-122"/>
              </a:rPr>
              <a:t>。  </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设计步骤，参见</a:t>
            </a:r>
            <a:r>
              <a:rPr lang="en-US" altLang="zh-CN" sz="2100" dirty="0" smtClean="0">
                <a:latin typeface="Arial" pitchFamily="34" charset="0"/>
                <a:ea typeface="黑体" pitchFamily="49" charset="-122"/>
              </a:rPr>
              <a:t>P402</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5796373" y="5445224"/>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9-41  </a:t>
            </a:r>
            <a:r>
              <a:rPr lang="zh-CN" altLang="en-US" dirty="0">
                <a:solidFill>
                  <a:srgbClr val="FFFFFF"/>
                </a:solidFill>
                <a:latin typeface="Arial" pitchFamily="34" charset="0"/>
                <a:ea typeface="黑体" pitchFamily="49" charset="-122"/>
              </a:rPr>
              <a:t>具有左右表单的表单集</a:t>
            </a:r>
          </a:p>
        </p:txBody>
      </p:sp>
      <p:sp>
        <p:nvSpPr>
          <p:cNvPr id="7" name="矩形 6"/>
          <p:cNvSpPr/>
          <p:nvPr/>
        </p:nvSpPr>
        <p:spPr>
          <a:xfrm>
            <a:off x="6359727" y="2326285"/>
            <a:ext cx="1159292" cy="369332"/>
          </a:xfrm>
          <a:prstGeom prst="rect">
            <a:avLst/>
          </a:prstGeom>
        </p:spPr>
        <p:txBody>
          <a:bodyPr wrap="none">
            <a:spAutoFit/>
          </a:bodyPr>
          <a:lstStyle/>
          <a:p>
            <a:r>
              <a:rPr lang="en-US" altLang="zh-CN" dirty="0">
                <a:solidFill>
                  <a:srgbClr val="FFFFFF"/>
                </a:solidFill>
                <a:latin typeface="Arial" pitchFamily="34" charset="0"/>
                <a:ea typeface="黑体" pitchFamily="49" charset="-122"/>
              </a:rPr>
              <a:t>(a)</a:t>
            </a:r>
            <a:r>
              <a:rPr lang="zh-CN" altLang="en-US" dirty="0">
                <a:solidFill>
                  <a:srgbClr val="FFFFFF"/>
                </a:solidFill>
                <a:latin typeface="Arial" pitchFamily="34" charset="0"/>
                <a:ea typeface="黑体" pitchFamily="49" charset="-122"/>
              </a:rPr>
              <a:t>左表单</a:t>
            </a:r>
            <a:endParaRPr lang="zh-CN" altLang="en-US" dirty="0"/>
          </a:p>
        </p:txBody>
      </p:sp>
      <p:sp>
        <p:nvSpPr>
          <p:cNvPr id="8" name="矩形 7"/>
          <p:cNvSpPr/>
          <p:nvPr/>
        </p:nvSpPr>
        <p:spPr>
          <a:xfrm>
            <a:off x="6327667" y="4918467"/>
            <a:ext cx="1223412"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 </a:t>
            </a:r>
            <a:r>
              <a:rPr lang="en-US" altLang="zh-CN" dirty="0">
                <a:solidFill>
                  <a:srgbClr val="FFFFFF"/>
                </a:solidFill>
                <a:latin typeface="Arial" pitchFamily="34" charset="0"/>
                <a:ea typeface="黑体" pitchFamily="49" charset="-122"/>
              </a:rPr>
              <a:t>(b)</a:t>
            </a:r>
            <a:r>
              <a:rPr lang="zh-CN" altLang="en-US" dirty="0">
                <a:solidFill>
                  <a:srgbClr val="FFFFFF"/>
                </a:solidFill>
                <a:latin typeface="Arial" pitchFamily="34" charset="0"/>
                <a:ea typeface="黑体" pitchFamily="49" charset="-122"/>
              </a:rPr>
              <a:t>右表单</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8137" y="260860"/>
            <a:ext cx="3522473" cy="19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9044" y="2853042"/>
            <a:ext cx="3320658" cy="19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4143403"/>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602006"/>
            <a:ext cx="8997950" cy="359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命令</a:t>
            </a:r>
            <a:r>
              <a:rPr lang="zh-CN" altLang="en-US" sz="2100" dirty="0">
                <a:latin typeface="Arial" pitchFamily="34" charset="0"/>
                <a:ea typeface="黑体" pitchFamily="49" charset="-122"/>
              </a:rPr>
              <a:t>按钮</a:t>
            </a:r>
            <a:r>
              <a:rPr lang="zh-CN" altLang="en-US" sz="2100" dirty="0" smtClean="0">
                <a:latin typeface="Arial" pitchFamily="34" charset="0"/>
                <a:ea typeface="黑体" pitchFamily="49" charset="-122"/>
              </a:rPr>
              <a:t>的常见</a:t>
            </a:r>
            <a:r>
              <a:rPr lang="zh-CN" altLang="en-US" sz="2100" dirty="0">
                <a:latin typeface="Arial" pitchFamily="34" charset="0"/>
                <a:ea typeface="黑体" pitchFamily="49" charset="-122"/>
              </a:rPr>
              <a:t>属性如表</a:t>
            </a:r>
            <a:r>
              <a:rPr lang="en-US" altLang="zh-CN" sz="2100" dirty="0">
                <a:latin typeface="Arial" pitchFamily="34" charset="0"/>
                <a:ea typeface="黑体" pitchFamily="49" charset="-122"/>
              </a:rPr>
              <a:t>9-1</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323528" y="188640"/>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．命令按钮的属性</a:t>
            </a:r>
          </a:p>
        </p:txBody>
      </p:sp>
      <p:sp>
        <p:nvSpPr>
          <p:cNvPr id="4" name="矩形 3"/>
          <p:cNvSpPr/>
          <p:nvPr/>
        </p:nvSpPr>
        <p:spPr>
          <a:xfrm>
            <a:off x="6493810" y="4149080"/>
            <a:ext cx="2542686"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9-1</a:t>
            </a:r>
            <a:r>
              <a:rPr lang="zh-CN" altLang="en-US" dirty="0">
                <a:solidFill>
                  <a:srgbClr val="FFFFFF"/>
                </a:solidFill>
                <a:latin typeface="Arial" pitchFamily="34" charset="0"/>
                <a:ea typeface="黑体" pitchFamily="49" charset="-122"/>
              </a:rPr>
              <a:t>的实际运行效果图</a:t>
            </a:r>
          </a:p>
        </p:txBody>
      </p:sp>
      <p:sp>
        <p:nvSpPr>
          <p:cNvPr id="5" name="矩形 4"/>
          <p:cNvSpPr/>
          <p:nvPr/>
        </p:nvSpPr>
        <p:spPr>
          <a:xfrm>
            <a:off x="1331640" y="971760"/>
            <a:ext cx="381642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9-1  </a:t>
            </a:r>
            <a:r>
              <a:rPr lang="zh-CN" altLang="en-US" dirty="0">
                <a:solidFill>
                  <a:srgbClr val="FFFFFF"/>
                </a:solidFill>
                <a:latin typeface="Arial" pitchFamily="34" charset="0"/>
                <a:ea typeface="黑体" pitchFamily="49" charset="-122"/>
              </a:rPr>
              <a:t>常用的命令按钮属性及说明</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8860" y="2561457"/>
            <a:ext cx="2542691" cy="14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74613" y="5078656"/>
            <a:ext cx="8997950" cy="1662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  </a:t>
            </a:r>
            <a:r>
              <a:rPr lang="zh-CN" altLang="en-US" sz="2100" dirty="0">
                <a:latin typeface="Arial" pitchFamily="34" charset="0"/>
                <a:ea typeface="黑体" pitchFamily="49" charset="-122"/>
              </a:rPr>
              <a:t>设计一个表单，在表单上添加</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个命令按钮。运行程序时，单击“显示”，在表单上显示“你单击了‘显示’按钮”；若单击“变大”或“变小”按钮，则表单窗口可增大或减少尺寸。表单实际运行效果图如图</a:t>
            </a:r>
            <a:r>
              <a:rPr lang="en-US" altLang="zh-CN" sz="2100" dirty="0">
                <a:latin typeface="Arial" pitchFamily="34" charset="0"/>
                <a:ea typeface="黑体" pitchFamily="49" charset="-122"/>
              </a:rPr>
              <a:t>9-1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P360</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476" y="1340939"/>
            <a:ext cx="5861078" cy="36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487102"/>
      </p:ext>
    </p:ext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034054"/>
            <a:ext cx="8997950" cy="3835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Windows</a:t>
            </a:r>
            <a:r>
              <a:rPr lang="zh-CN" altLang="en-US" sz="1900" dirty="0">
                <a:latin typeface="Arial" pitchFamily="34" charset="0"/>
                <a:ea typeface="黑体" pitchFamily="49" charset="-122"/>
              </a:rPr>
              <a:t>应用程序界面一般包含程序和文档两类窗口。这两类窗口的区别在于程序窗口含有菜单栏，而文档窗口没有菜单栏。但是，若文档窗口位于应用程序窗口内则允许它共享程序窗口的菜单栏。</a:t>
            </a:r>
          </a:p>
          <a:p>
            <a:r>
              <a:rPr lang="zh-CN" altLang="en-US" sz="1900" dirty="0" smtClean="0">
                <a:latin typeface="Arial" pitchFamily="34" charset="0"/>
                <a:ea typeface="黑体" pitchFamily="49" charset="-122"/>
              </a:rPr>
              <a:t>        在</a:t>
            </a:r>
            <a:r>
              <a:rPr lang="en-US" altLang="zh-CN" sz="1900" dirty="0">
                <a:latin typeface="Arial" pitchFamily="34" charset="0"/>
                <a:ea typeface="黑体" pitchFamily="49" charset="-122"/>
              </a:rPr>
              <a:t>Visual FoxPro</a:t>
            </a:r>
            <a:r>
              <a:rPr lang="zh-CN" altLang="en-US" sz="1900" dirty="0">
                <a:latin typeface="Arial" pitchFamily="34" charset="0"/>
                <a:ea typeface="黑体" pitchFamily="49" charset="-122"/>
              </a:rPr>
              <a:t>中允许创建两种类型的应用程序界面：</a:t>
            </a:r>
          </a:p>
          <a:p>
            <a:r>
              <a:rPr lang="en-US" altLang="zh-CN" sz="1900" dirty="0" smtClean="0">
                <a:latin typeface="Arial" pitchFamily="34" charset="0"/>
                <a:ea typeface="黑体" pitchFamily="49" charset="-122"/>
              </a:rPr>
              <a:t>　　①</a:t>
            </a:r>
            <a:r>
              <a:rPr lang="zh-CN" altLang="en-US" sz="1900" dirty="0" smtClean="0">
                <a:latin typeface="Arial" pitchFamily="34" charset="0"/>
                <a:ea typeface="黑体" pitchFamily="49" charset="-122"/>
              </a:rPr>
              <a:t>多</a:t>
            </a:r>
            <a:r>
              <a:rPr lang="zh-CN" altLang="en-US" sz="1900" dirty="0">
                <a:latin typeface="Arial" pitchFamily="34" charset="0"/>
                <a:ea typeface="黑体" pitchFamily="49" charset="-122"/>
              </a:rPr>
              <a:t>文档界面（</a:t>
            </a:r>
            <a:r>
              <a:rPr lang="en-US" altLang="zh-CN" sz="1900" dirty="0">
                <a:latin typeface="Arial" pitchFamily="34" charset="0"/>
                <a:ea typeface="黑体" pitchFamily="49" charset="-122"/>
              </a:rPr>
              <a:t>Multiple Document Interface</a:t>
            </a:r>
            <a:r>
              <a:rPr lang="zh-CN" altLang="en-US" sz="1900" dirty="0">
                <a:latin typeface="Arial" pitchFamily="34" charset="0"/>
                <a:ea typeface="黑体" pitchFamily="49" charset="-122"/>
              </a:rPr>
              <a:t>简称</a:t>
            </a:r>
            <a:r>
              <a:rPr lang="en-US" altLang="zh-CN" sz="1900" dirty="0">
                <a:latin typeface="Arial" pitchFamily="34" charset="0"/>
                <a:ea typeface="黑体" pitchFamily="49" charset="-122"/>
              </a:rPr>
              <a:t>MDI</a:t>
            </a:r>
            <a:r>
              <a:rPr lang="zh-CN" altLang="en-US" sz="1900" dirty="0">
                <a:latin typeface="Arial" pitchFamily="34" charset="0"/>
                <a:ea typeface="黑体" pitchFamily="49" charset="-122"/>
              </a:rPr>
              <a:t>）</a:t>
            </a:r>
            <a:r>
              <a:rPr lang="zh-CN" altLang="en-US" sz="1900" dirty="0" smtClean="0">
                <a:latin typeface="Arial" pitchFamily="34" charset="0"/>
                <a:ea typeface="黑体" pitchFamily="49" charset="-122"/>
              </a:rPr>
              <a:t>：指</a:t>
            </a:r>
            <a:r>
              <a:rPr lang="zh-CN" altLang="en-US" sz="1900" dirty="0">
                <a:latin typeface="Arial" pitchFamily="34" charset="0"/>
                <a:ea typeface="黑体" pitchFamily="49" charset="-122"/>
              </a:rPr>
              <a:t>应用程序窗口中能包含多个文档窗口，且应用程序的窗口包含在</a:t>
            </a:r>
            <a:r>
              <a:rPr lang="en-US" altLang="zh-CN" sz="1900" dirty="0">
                <a:latin typeface="Arial" pitchFamily="34" charset="0"/>
                <a:ea typeface="黑体" pitchFamily="49" charset="-122"/>
              </a:rPr>
              <a:t>VFP</a:t>
            </a:r>
            <a:r>
              <a:rPr lang="zh-CN" altLang="en-US" sz="1900" dirty="0">
                <a:latin typeface="Arial" pitchFamily="34" charset="0"/>
                <a:ea typeface="黑体" pitchFamily="49" charset="-122"/>
              </a:rPr>
              <a:t>主窗口中或浮动在主窗口顶端。例如，</a:t>
            </a:r>
            <a:r>
              <a:rPr lang="en-US" altLang="zh-CN" sz="1900" dirty="0">
                <a:latin typeface="Arial" pitchFamily="34" charset="0"/>
                <a:ea typeface="黑体" pitchFamily="49" charset="-122"/>
              </a:rPr>
              <a:t>VFP</a:t>
            </a:r>
            <a:r>
              <a:rPr lang="zh-CN" altLang="en-US" sz="1900" dirty="0">
                <a:latin typeface="Arial" pitchFamily="34" charset="0"/>
                <a:ea typeface="黑体" pitchFamily="49" charset="-122"/>
              </a:rPr>
              <a:t>本身就是一个</a:t>
            </a:r>
            <a:r>
              <a:rPr lang="en-US" altLang="zh-CN" sz="1900" dirty="0">
                <a:latin typeface="Arial" pitchFamily="34" charset="0"/>
                <a:ea typeface="黑体" pitchFamily="49" charset="-122"/>
              </a:rPr>
              <a:t>MDI</a:t>
            </a:r>
            <a:r>
              <a:rPr lang="zh-CN" altLang="en-US" sz="1900" dirty="0">
                <a:latin typeface="Arial" pitchFamily="34" charset="0"/>
                <a:ea typeface="黑体" pitchFamily="49" charset="-122"/>
              </a:rPr>
              <a:t>界面</a:t>
            </a:r>
            <a:r>
              <a:rPr lang="zh-CN" altLang="en-US" sz="1900" dirty="0" smtClean="0">
                <a:latin typeface="Arial" pitchFamily="34" charset="0"/>
                <a:ea typeface="黑体" pitchFamily="49" charset="-122"/>
              </a:rPr>
              <a:t>，有</a:t>
            </a:r>
            <a:r>
              <a:rPr lang="zh-CN" altLang="en-US" sz="1900" dirty="0">
                <a:latin typeface="Arial" pitchFamily="34" charset="0"/>
                <a:ea typeface="黑体" pitchFamily="49" charset="-122"/>
              </a:rPr>
              <a:t>可打开的命令窗口、编辑窗口和设计器窗口等多种文档窗口。</a:t>
            </a:r>
          </a:p>
          <a:p>
            <a:r>
              <a:rPr lang="en-US" altLang="zh-CN" sz="1900" dirty="0" smtClean="0">
                <a:latin typeface="Arial" pitchFamily="34" charset="0"/>
                <a:ea typeface="黑体" pitchFamily="49" charset="-122"/>
              </a:rPr>
              <a:t>　　②</a:t>
            </a:r>
            <a:r>
              <a:rPr lang="zh-CN" altLang="en-US" sz="1900" dirty="0" smtClean="0">
                <a:latin typeface="Arial" pitchFamily="34" charset="0"/>
                <a:ea typeface="黑体" pitchFamily="49" charset="-122"/>
              </a:rPr>
              <a:t>单</a:t>
            </a:r>
            <a:r>
              <a:rPr lang="zh-CN" altLang="en-US" sz="1900" dirty="0">
                <a:latin typeface="Arial" pitchFamily="34" charset="0"/>
                <a:ea typeface="黑体" pitchFamily="49" charset="-122"/>
              </a:rPr>
              <a:t>文档界面（</a:t>
            </a:r>
            <a:r>
              <a:rPr lang="en-US" altLang="zh-CN" sz="1900" dirty="0">
                <a:latin typeface="Arial" pitchFamily="34" charset="0"/>
                <a:ea typeface="黑体" pitchFamily="49" charset="-122"/>
              </a:rPr>
              <a:t>Single Document Interface</a:t>
            </a:r>
            <a:r>
              <a:rPr lang="zh-CN" altLang="en-US" sz="1900" dirty="0">
                <a:latin typeface="Arial" pitchFamily="34" charset="0"/>
                <a:ea typeface="黑体" pitchFamily="49" charset="-122"/>
              </a:rPr>
              <a:t>简称</a:t>
            </a:r>
            <a:r>
              <a:rPr lang="en-US" altLang="zh-CN" sz="1900" dirty="0">
                <a:latin typeface="Arial" pitchFamily="34" charset="0"/>
                <a:ea typeface="黑体" pitchFamily="49" charset="-122"/>
              </a:rPr>
              <a:t>SDI</a:t>
            </a:r>
            <a:r>
              <a:rPr lang="zh-CN" altLang="en-US" sz="1900" dirty="0">
                <a:latin typeface="Arial" pitchFamily="34" charset="0"/>
                <a:ea typeface="黑体" pitchFamily="49" charset="-122"/>
              </a:rPr>
              <a:t>）</a:t>
            </a:r>
            <a:r>
              <a:rPr lang="zh-CN" altLang="en-US" sz="1900" dirty="0" smtClean="0">
                <a:latin typeface="Arial" pitchFamily="34" charset="0"/>
                <a:ea typeface="黑体" pitchFamily="49" charset="-122"/>
              </a:rPr>
              <a:t>：指</a:t>
            </a:r>
            <a:r>
              <a:rPr lang="zh-CN" altLang="en-US" sz="1900" dirty="0">
                <a:latin typeface="Arial" pitchFamily="34" charset="0"/>
                <a:ea typeface="黑体" pitchFamily="49" charset="-122"/>
              </a:rPr>
              <a:t>应用程序窗口中只能显示一个文档窗口。例如，</a:t>
            </a:r>
            <a:r>
              <a:rPr lang="en-US" altLang="zh-CN" sz="1900" dirty="0">
                <a:latin typeface="Arial" pitchFamily="34" charset="0"/>
                <a:ea typeface="黑体" pitchFamily="49" charset="-122"/>
              </a:rPr>
              <a:t>Windows</a:t>
            </a:r>
            <a:r>
              <a:rPr lang="zh-CN" altLang="en-US" sz="1900" dirty="0">
                <a:latin typeface="Arial" pitchFamily="34" charset="0"/>
                <a:ea typeface="黑体" pitchFamily="49" charset="-122"/>
              </a:rPr>
              <a:t>中的</a:t>
            </a:r>
            <a:r>
              <a:rPr lang="zh-CN" altLang="en-US" sz="1900" dirty="0" smtClean="0">
                <a:latin typeface="Arial" pitchFamily="34" charset="0"/>
                <a:ea typeface="黑体" pitchFamily="49" charset="-122"/>
              </a:rPr>
              <a:t>记事本。</a:t>
            </a:r>
            <a:r>
              <a:rPr lang="zh-CN" altLang="en-US" sz="1900" dirty="0">
                <a:latin typeface="Arial" pitchFamily="34" charset="0"/>
                <a:ea typeface="黑体" pitchFamily="49" charset="-122"/>
              </a:rPr>
              <a:t>在记事本中只能打开一个文档，要想打开另一个文档，必须先关闭已打开的文档。</a:t>
            </a:r>
          </a:p>
          <a:p>
            <a:r>
              <a:rPr lang="zh-CN" altLang="en-US" sz="1900" dirty="0" smtClean="0">
                <a:latin typeface="Arial" pitchFamily="34" charset="0"/>
                <a:ea typeface="黑体" pitchFamily="49" charset="-122"/>
              </a:rPr>
              <a:t>　　为了</a:t>
            </a:r>
            <a:r>
              <a:rPr lang="zh-CN" altLang="en-US" sz="1900" dirty="0">
                <a:latin typeface="Arial" pitchFamily="34" charset="0"/>
                <a:ea typeface="黑体" pitchFamily="49" charset="-122"/>
              </a:rPr>
              <a:t>支持这两种类型的窗口界面，</a:t>
            </a:r>
            <a:r>
              <a:rPr lang="en-US" altLang="zh-CN" sz="1900" dirty="0">
                <a:latin typeface="Arial" pitchFamily="34" charset="0"/>
                <a:ea typeface="黑体" pitchFamily="49" charset="-122"/>
              </a:rPr>
              <a:t>Visual FoxPro</a:t>
            </a:r>
            <a:r>
              <a:rPr lang="zh-CN" altLang="en-US" sz="1900" dirty="0">
                <a:latin typeface="Arial" pitchFamily="34" charset="0"/>
                <a:ea typeface="黑体" pitchFamily="49" charset="-122"/>
              </a:rPr>
              <a:t>允许用户创建顶层表单和子表单，如图</a:t>
            </a:r>
            <a:r>
              <a:rPr lang="en-US" altLang="zh-CN" sz="1900" dirty="0">
                <a:latin typeface="Arial" pitchFamily="34" charset="0"/>
                <a:ea typeface="黑体" pitchFamily="49" charset="-122"/>
              </a:rPr>
              <a:t>9-42</a:t>
            </a:r>
            <a:r>
              <a:rPr lang="zh-CN" altLang="en-US" sz="1900" dirty="0">
                <a:latin typeface="Arial" pitchFamily="34" charset="0"/>
                <a:ea typeface="黑体" pitchFamily="49" charset="-122"/>
              </a:rPr>
              <a:t>所示</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3" name="Rectangle 4"/>
          <p:cNvSpPr>
            <a:spLocks noChangeArrowheads="1"/>
          </p:cNvSpPr>
          <p:nvPr/>
        </p:nvSpPr>
        <p:spPr bwMode="auto">
          <a:xfrm>
            <a:off x="74613" y="188640"/>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9.4.2  </a:t>
            </a:r>
            <a:r>
              <a:rPr lang="zh-CN" altLang="en-US" sz="2200" dirty="0">
                <a:ea typeface="黑体" pitchFamily="49" charset="-122"/>
              </a:rPr>
              <a:t>多重表单</a:t>
            </a:r>
          </a:p>
        </p:txBody>
      </p:sp>
      <p:sp>
        <p:nvSpPr>
          <p:cNvPr id="4" name="Rectangle 3"/>
          <p:cNvSpPr>
            <a:spLocks noChangeArrowheads="1"/>
          </p:cNvSpPr>
          <p:nvPr/>
        </p:nvSpPr>
        <p:spPr bwMode="auto">
          <a:xfrm>
            <a:off x="74613" y="611347"/>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．单文档和多文档界面</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4653136"/>
            <a:ext cx="5534025"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750365" y="5877272"/>
            <a:ext cx="2031325" cy="369332"/>
          </a:xfrm>
          <a:prstGeom prst="rect">
            <a:avLst/>
          </a:prstGeom>
        </p:spPr>
        <p:txBody>
          <a:bodyPr wrap="none">
            <a:spAutoFit/>
          </a:bodyPr>
          <a:lstStyle/>
          <a:p>
            <a:pPr fontAlgn="ctr"/>
            <a:r>
              <a:rPr lang="zh-CN" altLang="zh-CN" dirty="0">
                <a:latin typeface="黑体" pitchFamily="49" charset="-122"/>
                <a:ea typeface="黑体" pitchFamily="49" charset="-122"/>
              </a:rPr>
              <a:t>图9</a:t>
            </a:r>
            <a:r>
              <a:rPr lang="en-US" altLang="zh-CN" dirty="0">
                <a:latin typeface="黑体" pitchFamily="49" charset="-122"/>
                <a:ea typeface="黑体" pitchFamily="49" charset="-122"/>
              </a:rPr>
              <a:t>-42  </a:t>
            </a:r>
            <a:r>
              <a:rPr lang="zh-CN" altLang="zh-CN" dirty="0">
                <a:latin typeface="黑体" pitchFamily="49" charset="-122"/>
                <a:ea typeface="黑体" pitchFamily="49" charset="-122"/>
              </a:rPr>
              <a:t>多重</a:t>
            </a:r>
            <a:r>
              <a:rPr lang="zh-CN" altLang="zh-CN" dirty="0" smtClean="0">
                <a:latin typeface="黑体" pitchFamily="49" charset="-122"/>
                <a:ea typeface="黑体" pitchFamily="49" charset="-122"/>
              </a:rPr>
              <a:t>表</a:t>
            </a:r>
            <a:r>
              <a:rPr lang="zh-CN" altLang="en-US" dirty="0">
                <a:latin typeface="黑体" pitchFamily="49" charset="-122"/>
                <a:ea typeface="黑体" pitchFamily="49" charset="-122"/>
              </a:rPr>
              <a:t>单</a:t>
            </a:r>
            <a:endParaRPr lang="zh-CN" altLang="zh-CN" dirty="0">
              <a:latin typeface="黑体" pitchFamily="49" charset="-122"/>
              <a:ea typeface="黑体" pitchFamily="49" charset="-122"/>
            </a:endParaRPr>
          </a:p>
        </p:txBody>
      </p:sp>
    </p:spTree>
    <p:extLst>
      <p:ext uri="{BB962C8B-B14F-4D97-AF65-F5344CB8AC3E}">
        <p14:creationId xmlns:p14="http://schemas.microsoft.com/office/powerpoint/2010/main" val="1257024895"/>
      </p:ext>
    </p:extLst>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72669"/>
            <a:ext cx="899795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顶层表单。顶层表单是指没有父表单的独立表单，可以用于创建</a:t>
            </a:r>
            <a:r>
              <a:rPr lang="en-US" altLang="zh-CN" sz="2000" dirty="0">
                <a:latin typeface="Arial" pitchFamily="34" charset="0"/>
                <a:ea typeface="黑体" pitchFamily="49" charset="-122"/>
              </a:rPr>
              <a:t>SDI</a:t>
            </a:r>
            <a:r>
              <a:rPr lang="zh-CN" altLang="en-US" sz="2000" dirty="0">
                <a:latin typeface="Arial" pitchFamily="34" charset="0"/>
                <a:ea typeface="黑体" pitchFamily="49" charset="-122"/>
              </a:rPr>
              <a:t>界面，但通常用来作为</a:t>
            </a:r>
            <a:r>
              <a:rPr lang="en-US" altLang="zh-CN" sz="2000" dirty="0">
                <a:latin typeface="Arial" pitchFamily="34" charset="0"/>
                <a:ea typeface="黑体" pitchFamily="49" charset="-122"/>
              </a:rPr>
              <a:t>MDI</a:t>
            </a:r>
            <a:r>
              <a:rPr lang="zh-CN" altLang="en-US" sz="2000" dirty="0">
                <a:latin typeface="Arial" pitchFamily="34" charset="0"/>
                <a:ea typeface="黑体" pitchFamily="49" charset="-122"/>
              </a:rPr>
              <a:t>应用程序中其他子表单的父表单。顶层表单的地位与其他</a:t>
            </a:r>
            <a:r>
              <a:rPr lang="en-US" altLang="zh-CN" sz="2000" dirty="0">
                <a:latin typeface="Arial" pitchFamily="34" charset="0"/>
                <a:ea typeface="黑体" pitchFamily="49" charset="-122"/>
              </a:rPr>
              <a:t>Windows</a:t>
            </a:r>
            <a:r>
              <a:rPr lang="zh-CN" altLang="en-US" sz="2000" dirty="0">
                <a:latin typeface="Arial" pitchFamily="34" charset="0"/>
                <a:ea typeface="黑体" pitchFamily="49" charset="-122"/>
              </a:rPr>
              <a:t>应用程序级别相同，会显示在</a:t>
            </a:r>
            <a:r>
              <a:rPr lang="en-US" altLang="zh-CN" sz="2000" dirty="0">
                <a:latin typeface="Arial" pitchFamily="34" charset="0"/>
                <a:ea typeface="黑体" pitchFamily="49" charset="-122"/>
              </a:rPr>
              <a:t>Windows</a:t>
            </a:r>
            <a:r>
              <a:rPr lang="zh-CN" altLang="en-US" sz="2000" dirty="0">
                <a:latin typeface="Arial" pitchFamily="34" charset="0"/>
                <a:ea typeface="黑体" pitchFamily="49" charset="-122"/>
              </a:rPr>
              <a:t>桌面上，同时也显示在</a:t>
            </a:r>
            <a:r>
              <a:rPr lang="en-US" altLang="zh-CN" sz="2000" dirty="0">
                <a:latin typeface="Arial" pitchFamily="34" charset="0"/>
                <a:ea typeface="黑体" pitchFamily="49" charset="-122"/>
              </a:rPr>
              <a:t>Windows</a:t>
            </a:r>
            <a:r>
              <a:rPr lang="zh-CN" altLang="en-US" sz="2000" dirty="0">
                <a:latin typeface="Arial" pitchFamily="34" charset="0"/>
                <a:ea typeface="黑体" pitchFamily="49" charset="-122"/>
              </a:rPr>
              <a:t>任务栏中。</a:t>
            </a:r>
          </a:p>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子表单。子表单是指包含在另一个窗口中的表单。子表单不能移到父表单边界之外，当其最小化时将显示在父表单的底部。若父表单最小化，则子表单也一同最小化</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4613" y="1166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．表单类型</a:t>
            </a:r>
          </a:p>
        </p:txBody>
      </p:sp>
      <p:sp>
        <p:nvSpPr>
          <p:cNvPr id="4" name="Rectangle 4"/>
          <p:cNvSpPr>
            <a:spLocks noChangeArrowheads="1"/>
          </p:cNvSpPr>
          <p:nvPr/>
        </p:nvSpPr>
        <p:spPr bwMode="auto">
          <a:xfrm>
            <a:off x="74613" y="3284984"/>
            <a:ext cx="8997950" cy="34030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创建</a:t>
            </a:r>
            <a:r>
              <a:rPr lang="zh-CN" altLang="en-US" sz="2000" dirty="0">
                <a:latin typeface="Arial" pitchFamily="34" charset="0"/>
                <a:ea typeface="黑体" pitchFamily="49" charset="-122"/>
              </a:rPr>
              <a:t>各种类型表单的方法大体相同，主要通过以下几个属性来指定表单的类型。</a:t>
            </a:r>
          </a:p>
          <a:p>
            <a:r>
              <a:rPr lang="en-US" altLang="zh-CN" sz="2000" dirty="0" smtClean="0">
                <a:latin typeface="Arial" pitchFamily="34" charset="0"/>
                <a:ea typeface="黑体" pitchFamily="49" charset="-122"/>
              </a:rPr>
              <a:t>　　①</a:t>
            </a:r>
            <a:r>
              <a:rPr lang="en-US" altLang="zh-CN" sz="2000" dirty="0" err="1" smtClean="0">
                <a:latin typeface="Arial" pitchFamily="34" charset="0"/>
                <a:ea typeface="黑体" pitchFamily="49" charset="-122"/>
              </a:rPr>
              <a:t>ShowWindows</a:t>
            </a:r>
            <a:r>
              <a:rPr lang="zh-CN" altLang="en-US" sz="2000" dirty="0">
                <a:latin typeface="Arial" pitchFamily="34" charset="0"/>
                <a:ea typeface="黑体" pitchFamily="49" charset="-122"/>
              </a:rPr>
              <a:t>属性，用于指定一个表单是顶层表单还是子表单。</a:t>
            </a:r>
          </a:p>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其中，</a:t>
            </a:r>
            <a:r>
              <a:rPr lang="en-US" altLang="zh-CN" sz="2000" dirty="0" smtClean="0">
                <a:latin typeface="Arial" pitchFamily="34" charset="0"/>
                <a:ea typeface="黑体" pitchFamily="49" charset="-122"/>
              </a:rPr>
              <a:t>0-</a:t>
            </a:r>
            <a:r>
              <a:rPr lang="zh-CN" altLang="en-US" sz="2000" dirty="0">
                <a:latin typeface="Arial" pitchFamily="34" charset="0"/>
                <a:ea typeface="黑体" pitchFamily="49" charset="-122"/>
              </a:rPr>
              <a:t>在屏幕中：指定该表单为</a:t>
            </a:r>
            <a:r>
              <a:rPr lang="en-US" altLang="zh-CN" sz="2000" dirty="0">
                <a:latin typeface="Arial" pitchFamily="34" charset="0"/>
                <a:ea typeface="黑体" pitchFamily="49" charset="-122"/>
              </a:rPr>
              <a:t>Visual FoxPro</a:t>
            </a:r>
            <a:r>
              <a:rPr lang="zh-CN" altLang="en-US" sz="2000" dirty="0">
                <a:latin typeface="Arial" pitchFamily="34" charset="0"/>
                <a:ea typeface="黑体" pitchFamily="49" charset="-122"/>
              </a:rPr>
              <a:t>主窗口的子表单</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1-</a:t>
            </a:r>
            <a:r>
              <a:rPr lang="zh-CN" altLang="en-US" sz="2000" dirty="0">
                <a:latin typeface="Arial" pitchFamily="34" charset="0"/>
                <a:ea typeface="黑体" pitchFamily="49" charset="-122"/>
              </a:rPr>
              <a:t>在顶层表单中：指定该表单为顶层表单的子表单。</a:t>
            </a:r>
          </a:p>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其中，</a:t>
            </a:r>
            <a:r>
              <a:rPr lang="en-US" altLang="zh-CN" sz="2000" dirty="0" smtClean="0">
                <a:latin typeface="Arial" pitchFamily="34" charset="0"/>
                <a:ea typeface="黑体" pitchFamily="49" charset="-122"/>
              </a:rPr>
              <a:t>2-</a:t>
            </a:r>
            <a:r>
              <a:rPr lang="zh-CN" altLang="en-US" sz="2000" dirty="0">
                <a:latin typeface="Arial" pitchFamily="34" charset="0"/>
                <a:ea typeface="黑体" pitchFamily="49" charset="-122"/>
              </a:rPr>
              <a:t>作为顶层表单：指定该表单为顶层表单显示在桌面上。</a:t>
            </a:r>
          </a:p>
          <a:p>
            <a:r>
              <a:rPr lang="en-US" altLang="zh-CN" sz="2000" dirty="0" smtClean="0">
                <a:latin typeface="Arial" pitchFamily="34" charset="0"/>
                <a:ea typeface="黑体" pitchFamily="49" charset="-122"/>
              </a:rPr>
              <a:t>　　②Desktop</a:t>
            </a:r>
            <a:r>
              <a:rPr lang="zh-CN" altLang="en-US" sz="2000" dirty="0">
                <a:latin typeface="Arial" pitchFamily="34" charset="0"/>
                <a:ea typeface="黑体" pitchFamily="49" charset="-122"/>
              </a:rPr>
              <a:t>属性，用于设定表单能否浮动。</a:t>
            </a:r>
          </a:p>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其中，</a:t>
            </a:r>
            <a:r>
              <a:rPr lang="en-US" altLang="zh-CN" sz="2000" dirty="0" smtClean="0">
                <a:latin typeface="Arial" pitchFamily="34" charset="0"/>
                <a:ea typeface="黑体" pitchFamily="49" charset="-122"/>
              </a:rPr>
              <a:t>.</a:t>
            </a:r>
            <a:r>
              <a:rPr lang="en-US" altLang="zh-CN" sz="2000" dirty="0">
                <a:latin typeface="Arial" pitchFamily="34" charset="0"/>
                <a:ea typeface="黑体" pitchFamily="49" charset="-122"/>
              </a:rPr>
              <a:t>T.—</a:t>
            </a:r>
            <a:r>
              <a:rPr lang="zh-CN" altLang="en-US" sz="2000" dirty="0">
                <a:latin typeface="Arial" pitchFamily="34" charset="0"/>
                <a:ea typeface="黑体" pitchFamily="49" charset="-122"/>
              </a:rPr>
              <a:t>指定子表单为浮动表单</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a:t>
            </a:r>
            <a:r>
              <a:rPr lang="en-US" altLang="zh-CN" sz="2000" dirty="0">
                <a:latin typeface="Arial" pitchFamily="34" charset="0"/>
                <a:ea typeface="黑体" pitchFamily="49" charset="-122"/>
              </a:rPr>
              <a:t>F.—</a:t>
            </a:r>
            <a:r>
              <a:rPr lang="zh-CN" altLang="en-US" sz="2000" dirty="0">
                <a:latin typeface="Arial" pitchFamily="34" charset="0"/>
                <a:ea typeface="黑体" pitchFamily="49" charset="-122"/>
              </a:rPr>
              <a:t>指定子表单不能浮动。</a:t>
            </a:r>
          </a:p>
          <a:p>
            <a:r>
              <a:rPr lang="zh-CN" altLang="en-US" sz="2000" dirty="0" smtClean="0">
                <a:latin typeface="Arial" pitchFamily="34" charset="0"/>
                <a:ea typeface="黑体" pitchFamily="49" charset="-122"/>
              </a:rPr>
              <a:t>　　说明：</a:t>
            </a:r>
            <a:r>
              <a:rPr lang="zh-CN" altLang="en-US" sz="2000" dirty="0">
                <a:latin typeface="Arial" pitchFamily="34" charset="0"/>
                <a:ea typeface="黑体" pitchFamily="49" charset="-122"/>
              </a:rPr>
              <a:t>浮动表单也是子表单，属于父表单的一部分，但可以被移至屏幕的任何位置，甚至移出父窗口之外，但总是浮动在父窗口的前面。若将浮动表单最小化</a:t>
            </a:r>
            <a:r>
              <a:rPr lang="zh-CN" altLang="en-US" sz="2000" dirty="0" smtClean="0">
                <a:latin typeface="Arial" pitchFamily="34" charset="0"/>
                <a:ea typeface="黑体" pitchFamily="49" charset="-122"/>
              </a:rPr>
              <a:t>，它</a:t>
            </a:r>
            <a:r>
              <a:rPr lang="zh-CN" altLang="en-US" sz="2000" dirty="0">
                <a:latin typeface="Arial" pitchFamily="34" charset="0"/>
                <a:ea typeface="黑体" pitchFamily="49" charset="-122"/>
              </a:rPr>
              <a:t>将显示在桌面的底部</a:t>
            </a:r>
            <a:r>
              <a:rPr lang="zh-CN" altLang="en-US" sz="2000" dirty="0" smtClean="0">
                <a:latin typeface="Arial" pitchFamily="34" charset="0"/>
                <a:ea typeface="黑体" pitchFamily="49" charset="-122"/>
              </a:rPr>
              <a:t>；父</a:t>
            </a:r>
            <a:r>
              <a:rPr lang="zh-CN" altLang="en-US" sz="2000" dirty="0">
                <a:latin typeface="Arial" pitchFamily="34" charset="0"/>
                <a:ea typeface="黑体" pitchFamily="49" charset="-122"/>
              </a:rPr>
              <a:t>表单最小化</a:t>
            </a:r>
            <a:r>
              <a:rPr lang="zh-CN" altLang="en-US" sz="2000" dirty="0" smtClean="0">
                <a:latin typeface="Arial" pitchFamily="34" charset="0"/>
                <a:ea typeface="黑体" pitchFamily="49" charset="-122"/>
              </a:rPr>
              <a:t>，浮动</a:t>
            </a:r>
            <a:r>
              <a:rPr lang="zh-CN" altLang="en-US" sz="2000" dirty="0">
                <a:latin typeface="Arial" pitchFamily="34" charset="0"/>
                <a:ea typeface="黑体" pitchFamily="49" charset="-122"/>
              </a:rPr>
              <a:t>表单也一同最小化</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Rectangle 3"/>
          <p:cNvSpPr>
            <a:spLocks noChangeArrowheads="1"/>
          </p:cNvSpPr>
          <p:nvPr/>
        </p:nvSpPr>
        <p:spPr bwMode="auto">
          <a:xfrm>
            <a:off x="74613" y="2828946"/>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3</a:t>
            </a:r>
            <a:r>
              <a:rPr lang="zh-CN" altLang="en-US" sz="2200" dirty="0">
                <a:ea typeface="黑体" pitchFamily="49" charset="-122"/>
              </a:rPr>
              <a:t>．顶层表单或子表单的设置</a:t>
            </a:r>
          </a:p>
        </p:txBody>
      </p:sp>
    </p:spTree>
    <p:extLst>
      <p:ext uri="{BB962C8B-B14F-4D97-AF65-F5344CB8AC3E}">
        <p14:creationId xmlns:p14="http://schemas.microsoft.com/office/powerpoint/2010/main" val="394621821"/>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97950"/>
            <a:ext cx="8997950" cy="1018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③</a:t>
            </a:r>
            <a:r>
              <a:rPr lang="en-US" altLang="zh-CN" sz="2100" dirty="0" err="1" smtClean="0">
                <a:latin typeface="Arial" pitchFamily="34" charset="0"/>
                <a:ea typeface="黑体" pitchFamily="49" charset="-122"/>
              </a:rPr>
              <a:t>MDIForm</a:t>
            </a:r>
            <a:r>
              <a:rPr lang="zh-CN" altLang="en-US" sz="2100" dirty="0">
                <a:latin typeface="Arial" pitchFamily="34" charset="0"/>
                <a:ea typeface="黑体" pitchFamily="49" charset="-122"/>
              </a:rPr>
              <a:t>属性，用于设置子表单最大化的样式。</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其中，</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子表单最大化时与父表单组合成一体</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子表单最大化时仍保留为一独立的窗口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4613" y="1135732"/>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4</a:t>
            </a:r>
            <a:r>
              <a:rPr lang="zh-CN" altLang="en-US" sz="2200" dirty="0">
                <a:ea typeface="黑体" pitchFamily="49" charset="-122"/>
              </a:rPr>
              <a:t>．</a:t>
            </a:r>
            <a:r>
              <a:rPr lang="en-US" altLang="zh-CN" sz="2200" dirty="0">
                <a:ea typeface="黑体" pitchFamily="49" charset="-122"/>
              </a:rPr>
              <a:t>MDI</a:t>
            </a:r>
            <a:r>
              <a:rPr lang="zh-CN" altLang="en-US" sz="2200" dirty="0">
                <a:ea typeface="黑体" pitchFamily="49" charset="-122"/>
              </a:rPr>
              <a:t>应用程序的运行</a:t>
            </a:r>
          </a:p>
        </p:txBody>
      </p:sp>
      <p:sp>
        <p:nvSpPr>
          <p:cNvPr id="4" name="Rectangle 3"/>
          <p:cNvSpPr>
            <a:spLocks noChangeArrowheads="1"/>
          </p:cNvSpPr>
          <p:nvPr/>
        </p:nvSpPr>
        <p:spPr bwMode="auto">
          <a:xfrm>
            <a:off x="74613" y="4489709"/>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5</a:t>
            </a:r>
            <a:r>
              <a:rPr lang="zh-CN" altLang="en-US" sz="2200" dirty="0">
                <a:ea typeface="黑体" pitchFamily="49" charset="-122"/>
              </a:rPr>
              <a:t>．表单的显示与隐藏</a:t>
            </a:r>
          </a:p>
        </p:txBody>
      </p:sp>
      <p:sp>
        <p:nvSpPr>
          <p:cNvPr id="5" name="Rectangle 4"/>
          <p:cNvSpPr>
            <a:spLocks noChangeArrowheads="1"/>
          </p:cNvSpPr>
          <p:nvPr/>
        </p:nvSpPr>
        <p:spPr bwMode="auto">
          <a:xfrm>
            <a:off x="74613" y="1515183"/>
            <a:ext cx="8997950" cy="2955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MDI</a:t>
            </a:r>
            <a:r>
              <a:rPr lang="zh-CN" altLang="en-US" sz="2100" dirty="0">
                <a:latin typeface="Arial" pitchFamily="34" charset="0"/>
                <a:ea typeface="黑体" pitchFamily="49" charset="-122"/>
              </a:rPr>
              <a:t>应用程序应该从父表单开始运行，若要显示位于父表单中的子表单，必须在顶层表单的某事件代码中包含</a:t>
            </a:r>
            <a:r>
              <a:rPr lang="en-US" altLang="zh-CN" sz="2100" dirty="0">
                <a:latin typeface="Arial" pitchFamily="34" charset="0"/>
                <a:ea typeface="黑体" pitchFamily="49" charset="-122"/>
              </a:rPr>
              <a:t>DO FORM</a:t>
            </a:r>
            <a:r>
              <a:rPr lang="zh-CN" altLang="en-US" sz="2100" dirty="0">
                <a:latin typeface="Arial" pitchFamily="34" charset="0"/>
                <a:ea typeface="黑体" pitchFamily="49" charset="-122"/>
              </a:rPr>
              <a:t>命令，并在命令中指定要显示的子表单的名称。例如，在顶层表单中建立一个命令按钮，然后在按钮的</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事件代码中包含如下的命令：</a:t>
            </a:r>
          </a:p>
          <a:p>
            <a:r>
              <a:rPr lang="en-US" altLang="zh-CN"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DO </a:t>
            </a:r>
            <a:r>
              <a:rPr lang="en-US" altLang="zh-CN" sz="2100" dirty="0">
                <a:solidFill>
                  <a:srgbClr val="FFFF00"/>
                </a:solidFill>
                <a:latin typeface="Arial" pitchFamily="34" charset="0"/>
                <a:ea typeface="黑体" pitchFamily="49" charset="-122"/>
              </a:rPr>
              <a:t>FORM </a:t>
            </a:r>
            <a:r>
              <a:rPr lang="en-US" altLang="zh-CN" sz="2100" dirty="0" err="1">
                <a:solidFill>
                  <a:srgbClr val="FFFF00"/>
                </a:solidFill>
                <a:latin typeface="Arial" pitchFamily="34" charset="0"/>
                <a:ea typeface="黑体" pitchFamily="49" charset="-122"/>
              </a:rPr>
              <a:t>SubFormName</a:t>
            </a:r>
            <a:r>
              <a:rPr lang="en-US" altLang="zh-CN" sz="2100" dirty="0">
                <a:solidFill>
                  <a:srgbClr val="FFFF00"/>
                </a:solidFill>
                <a:latin typeface="Arial" pitchFamily="34" charset="0"/>
                <a:ea typeface="黑体" pitchFamily="49" charset="-122"/>
              </a:rPr>
              <a:t> [WITH </a:t>
            </a:r>
            <a:r>
              <a:rPr lang="en-US" altLang="zh-CN" sz="2100" dirty="0" err="1">
                <a:solidFill>
                  <a:srgbClr val="FFFF00"/>
                </a:solidFill>
                <a:latin typeface="Arial" pitchFamily="34" charset="0"/>
                <a:ea typeface="黑体" pitchFamily="49" charset="-122"/>
              </a:rPr>
              <a:t>cParameterList</a:t>
            </a:r>
            <a:r>
              <a:rPr lang="en-US" altLang="zh-CN" sz="2100" dirty="0">
                <a:solidFill>
                  <a:srgbClr val="FFFF00"/>
                </a:solidFill>
                <a:latin typeface="Arial" pitchFamily="34" charset="0"/>
                <a:ea typeface="黑体" pitchFamily="49" charset="-122"/>
              </a:rPr>
              <a:t>] [TO </a:t>
            </a:r>
            <a:r>
              <a:rPr lang="en-US" altLang="zh-CN" sz="2100" dirty="0" err="1">
                <a:solidFill>
                  <a:srgbClr val="FFFF00"/>
                </a:solidFill>
                <a:latin typeface="Arial" pitchFamily="34" charset="0"/>
                <a:ea typeface="黑体" pitchFamily="49" charset="-122"/>
              </a:rPr>
              <a:t>MemVarName</a:t>
            </a:r>
            <a:r>
              <a:rPr lang="en-US" altLang="zh-CN" sz="2100" dirty="0">
                <a:solidFill>
                  <a:srgbClr val="FFFF00"/>
                </a:solidFill>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[TO </a:t>
            </a:r>
            <a:r>
              <a:rPr lang="en-US" altLang="zh-CN" sz="2100" dirty="0" err="1">
                <a:latin typeface="Arial" pitchFamily="34" charset="0"/>
                <a:ea typeface="黑体" pitchFamily="49" charset="-122"/>
              </a:rPr>
              <a:t>MemVarName</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子句的功能是从子表单返回的值存放于</a:t>
            </a:r>
            <a:r>
              <a:rPr lang="en-US" altLang="zh-CN" sz="2100" dirty="0" err="1">
                <a:latin typeface="Arial" pitchFamily="34" charset="0"/>
                <a:ea typeface="黑体" pitchFamily="49" charset="-122"/>
              </a:rPr>
              <a:t>MemVarName</a:t>
            </a:r>
            <a:r>
              <a:rPr lang="zh-CN" altLang="en-US" sz="2100" dirty="0">
                <a:latin typeface="Arial" pitchFamily="34" charset="0"/>
                <a:ea typeface="黑体" pitchFamily="49" charset="-122"/>
              </a:rPr>
              <a:t>内存变量名中，在主表单中可以被使用。</a:t>
            </a:r>
          </a:p>
          <a:p>
            <a:r>
              <a:rPr lang="zh-CN" altLang="en-US" sz="2100" dirty="0" smtClean="0">
                <a:latin typeface="Arial" pitchFamily="34" charset="0"/>
                <a:ea typeface="黑体" pitchFamily="49" charset="-122"/>
              </a:rPr>
              <a:t>　　值得</a:t>
            </a:r>
            <a:r>
              <a:rPr lang="zh-CN" altLang="en-US" sz="2100" dirty="0">
                <a:latin typeface="Arial" pitchFamily="34" charset="0"/>
                <a:ea typeface="黑体" pitchFamily="49" charset="-122"/>
              </a:rPr>
              <a:t>注意的是在调用子表单时，父表单（即顶层表单）必须是活动的，因此，不能使用顶层表单的</a:t>
            </a:r>
            <a:r>
              <a:rPr lang="en-US" altLang="zh-CN" sz="2100" dirty="0" err="1">
                <a:latin typeface="Arial" pitchFamily="34" charset="0"/>
                <a:ea typeface="黑体" pitchFamily="49" charset="-122"/>
              </a:rPr>
              <a:t>Init</a:t>
            </a:r>
            <a:r>
              <a:rPr lang="zh-CN" altLang="en-US" sz="2100" dirty="0">
                <a:latin typeface="Arial" pitchFamily="34" charset="0"/>
                <a:ea typeface="黑体" pitchFamily="49" charset="-122"/>
              </a:rPr>
              <a:t>事件来显示子表</a:t>
            </a:r>
            <a:r>
              <a:rPr lang="zh-CN" altLang="en-US" sz="2100" dirty="0" smtClean="0">
                <a:latin typeface="Arial" pitchFamily="34" charset="0"/>
                <a:ea typeface="黑体" pitchFamily="49" charset="-122"/>
              </a:rPr>
              <a:t>单。</a:t>
            </a:r>
            <a:endParaRPr lang="zh-CN" altLang="en-US" sz="2100" dirty="0">
              <a:latin typeface="Arial" pitchFamily="34" charset="0"/>
              <a:ea typeface="黑体" pitchFamily="49" charset="-122"/>
            </a:endParaRPr>
          </a:p>
        </p:txBody>
      </p:sp>
      <p:sp>
        <p:nvSpPr>
          <p:cNvPr id="6" name="Rectangle 4"/>
          <p:cNvSpPr>
            <a:spLocks noChangeArrowheads="1"/>
          </p:cNvSpPr>
          <p:nvPr/>
        </p:nvSpPr>
        <p:spPr bwMode="auto">
          <a:xfrm>
            <a:off x="74613" y="4869160"/>
            <a:ext cx="8997950"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一</a:t>
            </a:r>
            <a:r>
              <a:rPr lang="zh-CN" altLang="en-US" sz="2100" dirty="0">
                <a:latin typeface="Arial" pitchFamily="34" charset="0"/>
                <a:ea typeface="黑体" pitchFamily="49" charset="-122"/>
              </a:rPr>
              <a:t>个表单在运行过程中可以通过命令将其隐藏或重现。</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隐藏显示的表单</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表单的某个事件中通过代码将其</a:t>
            </a:r>
            <a:r>
              <a:rPr lang="en-US" altLang="zh-CN" sz="2100" dirty="0">
                <a:latin typeface="Arial" pitchFamily="34" charset="0"/>
                <a:ea typeface="黑体" pitchFamily="49" charset="-122"/>
              </a:rPr>
              <a:t>Visible</a:t>
            </a:r>
            <a:r>
              <a:rPr lang="zh-CN" altLang="en-US" sz="2100" dirty="0">
                <a:latin typeface="Arial" pitchFamily="34" charset="0"/>
                <a:ea typeface="黑体" pitchFamily="49" charset="-122"/>
              </a:rPr>
              <a:t>属性设置为</a:t>
            </a:r>
            <a:r>
              <a:rPr lang="en-US" altLang="zh-CN" sz="2100" dirty="0">
                <a:latin typeface="Arial" pitchFamily="34" charset="0"/>
                <a:ea typeface="黑体" pitchFamily="49" charset="-122"/>
              </a:rPr>
              <a:t>.</a:t>
            </a:r>
            <a:r>
              <a:rPr lang="en-US" altLang="zh-CN" sz="2100" dirty="0" smtClean="0">
                <a:latin typeface="Arial" pitchFamily="34" charset="0"/>
                <a:ea typeface="黑体" pitchFamily="49" charset="-122"/>
              </a:rPr>
              <a:t>F.</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通过</a:t>
            </a:r>
            <a:r>
              <a:rPr lang="en-US" altLang="zh-CN" sz="2100" dirty="0">
                <a:latin typeface="Arial" pitchFamily="34" charset="0"/>
                <a:ea typeface="黑体" pitchFamily="49" charset="-122"/>
              </a:rPr>
              <a:t>Hide</a:t>
            </a:r>
            <a:r>
              <a:rPr lang="zh-CN" altLang="en-US" sz="2100" dirty="0">
                <a:latin typeface="Arial" pitchFamily="34" charset="0"/>
                <a:ea typeface="黑体" pitchFamily="49" charset="-122"/>
              </a:rPr>
              <a:t>方法程序使其隐藏。</a:t>
            </a:r>
          </a:p>
          <a:p>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：如果隐藏的是父表单，则它的所有子表单（包括浮动表单）将随之被一同隐藏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464458103"/>
      </p:ext>
    </p:extLst>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97950"/>
            <a:ext cx="8997950" cy="2250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重现隐藏的表单</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通过</a:t>
            </a:r>
            <a:r>
              <a:rPr lang="zh-CN" altLang="en-US" sz="2100" dirty="0">
                <a:latin typeface="Arial" pitchFamily="34" charset="0"/>
                <a:ea typeface="黑体" pitchFamily="49" charset="-122"/>
              </a:rPr>
              <a:t>代码将其</a:t>
            </a:r>
            <a:r>
              <a:rPr lang="en-US" altLang="zh-CN" sz="2100" dirty="0">
                <a:latin typeface="Arial" pitchFamily="34" charset="0"/>
                <a:ea typeface="黑体" pitchFamily="49" charset="-122"/>
              </a:rPr>
              <a:t>Visible</a:t>
            </a:r>
            <a:r>
              <a:rPr lang="zh-CN" altLang="en-US" sz="2100" dirty="0">
                <a:latin typeface="Arial" pitchFamily="34" charset="0"/>
                <a:ea typeface="黑体" pitchFamily="49" charset="-122"/>
              </a:rPr>
              <a:t>属性设置为</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通过</a:t>
            </a:r>
            <a:r>
              <a:rPr lang="en-US" altLang="zh-CN" sz="2100" dirty="0">
                <a:latin typeface="Arial" pitchFamily="34" charset="0"/>
                <a:ea typeface="黑体" pitchFamily="49" charset="-122"/>
              </a:rPr>
              <a:t>Show</a:t>
            </a:r>
            <a:r>
              <a:rPr lang="zh-CN" altLang="en-US" sz="2100" dirty="0">
                <a:latin typeface="Arial" pitchFamily="34" charset="0"/>
                <a:ea typeface="黑体" pitchFamily="49" charset="-122"/>
              </a:rPr>
              <a:t>方法程序使隐藏的表单重现。</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9-27】  </a:t>
            </a:r>
            <a:r>
              <a:rPr lang="zh-CN" altLang="en-US" sz="2100" dirty="0">
                <a:latin typeface="Arial" pitchFamily="34" charset="0"/>
                <a:ea typeface="黑体" pitchFamily="49" charset="-122"/>
              </a:rPr>
              <a:t>从主表单中将输入框“标题”、“信息”和“默认值”传给子表单，然后将子表单输入框中的值返回主表单，运行效果如图</a:t>
            </a:r>
            <a:r>
              <a:rPr lang="en-US" altLang="zh-CN" sz="2100" dirty="0">
                <a:latin typeface="Arial" pitchFamily="34" charset="0"/>
                <a:ea typeface="黑体" pitchFamily="49" charset="-122"/>
              </a:rPr>
              <a:t>9-43</a:t>
            </a:r>
            <a:r>
              <a:rPr lang="zh-CN" altLang="en-US" sz="2100" dirty="0">
                <a:latin typeface="Arial" pitchFamily="34" charset="0"/>
                <a:ea typeface="黑体" pitchFamily="49" charset="-122"/>
              </a:rPr>
              <a:t>和图</a:t>
            </a:r>
            <a:r>
              <a:rPr lang="en-US" altLang="zh-CN" sz="2100" dirty="0">
                <a:latin typeface="Arial" pitchFamily="34" charset="0"/>
                <a:ea typeface="黑体" pitchFamily="49" charset="-122"/>
              </a:rPr>
              <a:t>9-44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P405</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6429387" y="5661248"/>
            <a:ext cx="2319078"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9-44  </a:t>
            </a:r>
            <a:r>
              <a:rPr lang="zh-CN" altLang="en-US" dirty="0">
                <a:solidFill>
                  <a:srgbClr val="FFFFFF"/>
                </a:solidFill>
                <a:latin typeface="Arial" pitchFamily="34" charset="0"/>
                <a:ea typeface="黑体" pitchFamily="49" charset="-122"/>
              </a:rPr>
              <a:t>主表单从子表单得到返回值</a:t>
            </a:r>
          </a:p>
        </p:txBody>
      </p:sp>
      <p:sp>
        <p:nvSpPr>
          <p:cNvPr id="4" name="矩形 3"/>
          <p:cNvSpPr/>
          <p:nvPr/>
        </p:nvSpPr>
        <p:spPr>
          <a:xfrm>
            <a:off x="108521" y="3343786"/>
            <a:ext cx="3514911"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9-43  </a:t>
            </a:r>
            <a:r>
              <a:rPr lang="zh-CN" altLang="en-US" dirty="0">
                <a:solidFill>
                  <a:srgbClr val="FFFFFF"/>
                </a:solidFill>
                <a:latin typeface="Arial" pitchFamily="34" charset="0"/>
                <a:ea typeface="黑体" pitchFamily="49" charset="-122"/>
              </a:rPr>
              <a:t>将 “提示信息”、“默认值”和“标题”传给子表单</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1846820"/>
            <a:ext cx="2975645" cy="21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4222" y="2602820"/>
            <a:ext cx="2370266"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844" y="5013360"/>
            <a:ext cx="2370266"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1880" y="4257360"/>
            <a:ext cx="2936662" cy="21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7">
            <a:hlinkClick r:id="rId6"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4173485051"/>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529998"/>
            <a:ext cx="8997950" cy="5923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命令按钮常用</a:t>
            </a:r>
            <a:r>
              <a:rPr lang="zh-CN" altLang="en-US" sz="2100" dirty="0">
                <a:latin typeface="Arial" pitchFamily="34" charset="0"/>
                <a:ea typeface="黑体" pitchFamily="49" charset="-122"/>
              </a:rPr>
              <a:t>到的事件有</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GotFocus</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KeyPress</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LostFocus</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MouseDown</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MouseUp</a:t>
            </a:r>
            <a:r>
              <a:rPr lang="zh-CN" altLang="en-US" sz="2100" dirty="0">
                <a:latin typeface="Arial" pitchFamily="34" charset="0"/>
                <a:ea typeface="黑体" pitchFamily="49" charset="-122"/>
              </a:rPr>
              <a:t>和</a:t>
            </a:r>
            <a:r>
              <a:rPr lang="en-US" altLang="zh-CN" sz="2100" dirty="0" err="1">
                <a:latin typeface="Arial" pitchFamily="34" charset="0"/>
                <a:ea typeface="黑体" pitchFamily="49" charset="-122"/>
              </a:rPr>
              <a:t>MouseMove</a:t>
            </a:r>
            <a:r>
              <a:rPr lang="zh-CN" altLang="en-US" sz="2100" dirty="0">
                <a:latin typeface="Arial" pitchFamily="34" charset="0"/>
                <a:ea typeface="黑体" pitchFamily="49" charset="-122"/>
              </a:rPr>
              <a:t>等。</a:t>
            </a:r>
          </a:p>
          <a:p>
            <a:r>
              <a:rPr lang="zh-CN" altLang="en-US" sz="2100" dirty="0" smtClean="0">
                <a:latin typeface="Arial" pitchFamily="34" charset="0"/>
                <a:ea typeface="黑体" pitchFamily="49" charset="-122"/>
              </a:rPr>
              <a:t>　　⑴</a:t>
            </a:r>
            <a:r>
              <a:rPr lang="en-US" altLang="zh-CN" sz="2100" dirty="0" err="1">
                <a:latin typeface="Arial" pitchFamily="34" charset="0"/>
                <a:ea typeface="黑体" pitchFamily="49" charset="-122"/>
              </a:rPr>
              <a:t>GotFocus</a:t>
            </a:r>
            <a:r>
              <a:rPr lang="zh-CN" altLang="en-US" sz="2100" dirty="0">
                <a:latin typeface="Arial" pitchFamily="34" charset="0"/>
                <a:ea typeface="黑体" pitchFamily="49" charset="-122"/>
              </a:rPr>
              <a:t>与</a:t>
            </a:r>
            <a:r>
              <a:rPr lang="en-US" altLang="zh-CN" sz="2100" dirty="0" err="1">
                <a:latin typeface="Arial" pitchFamily="34" charset="0"/>
                <a:ea typeface="黑体" pitchFamily="49" charset="-122"/>
              </a:rPr>
              <a:t>LostFocus</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该命令按钮获得焦点时所触发的事件称为</a:t>
            </a:r>
            <a:r>
              <a:rPr lang="en-US" altLang="zh-CN" sz="2100" dirty="0" err="1">
                <a:latin typeface="Arial" pitchFamily="34" charset="0"/>
                <a:ea typeface="黑体" pitchFamily="49" charset="-122"/>
              </a:rPr>
              <a:t>GotFocus</a:t>
            </a:r>
            <a:r>
              <a:rPr lang="zh-CN" altLang="en-US" sz="2100" dirty="0">
                <a:latin typeface="Arial" pitchFamily="34" charset="0"/>
                <a:ea typeface="黑体" pitchFamily="49" charset="-122"/>
              </a:rPr>
              <a:t>事件。反之当该命令按钮失去焦点时所触发的事件称为</a:t>
            </a:r>
            <a:r>
              <a:rPr lang="en-US" altLang="zh-CN" sz="2100" dirty="0" err="1">
                <a:latin typeface="Arial" pitchFamily="34" charset="0"/>
                <a:ea typeface="黑体" pitchFamily="49" charset="-122"/>
              </a:rPr>
              <a:t>LostFocus</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⑵</a:t>
            </a:r>
            <a:r>
              <a:rPr lang="en-US" altLang="zh-CN" sz="2100" dirty="0" err="1">
                <a:latin typeface="Arial" pitchFamily="34" charset="0"/>
                <a:ea typeface="黑体" pitchFamily="49" charset="-122"/>
              </a:rPr>
              <a:t>KeyPress</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用户按下并释放命令按钮时触发的事件称为</a:t>
            </a:r>
            <a:r>
              <a:rPr lang="en-US" altLang="zh-CN" sz="2100" dirty="0" err="1">
                <a:latin typeface="Arial" pitchFamily="34" charset="0"/>
                <a:ea typeface="黑体" pitchFamily="49" charset="-122"/>
              </a:rPr>
              <a:t>KeyPress</a:t>
            </a:r>
            <a:r>
              <a:rPr lang="zh-CN" altLang="en-US" sz="2100" dirty="0">
                <a:latin typeface="Arial" pitchFamily="34" charset="0"/>
                <a:ea typeface="黑体" pitchFamily="49" charset="-122"/>
              </a:rPr>
              <a:t>事件。详细内容请参阅本章中的第</a:t>
            </a:r>
            <a:r>
              <a:rPr lang="en-US" altLang="zh-CN" sz="2100" dirty="0">
                <a:latin typeface="Arial" pitchFamily="34" charset="0"/>
                <a:ea typeface="黑体" pitchFamily="49" charset="-122"/>
              </a:rPr>
              <a:t>9.1.3</a:t>
            </a:r>
            <a:r>
              <a:rPr lang="zh-CN" altLang="en-US" sz="2100" dirty="0">
                <a:latin typeface="Arial" pitchFamily="34" charset="0"/>
                <a:ea typeface="黑体" pitchFamily="49" charset="-122"/>
              </a:rPr>
              <a:t>节。</a:t>
            </a:r>
          </a:p>
          <a:p>
            <a:r>
              <a:rPr lang="zh-CN" altLang="en-US" sz="2100" dirty="0" smtClean="0">
                <a:latin typeface="Arial" pitchFamily="34" charset="0"/>
                <a:ea typeface="黑体" pitchFamily="49" charset="-122"/>
              </a:rPr>
              <a:t>　　⑶</a:t>
            </a:r>
            <a:r>
              <a:rPr lang="en-US" altLang="zh-CN" sz="2100" dirty="0" err="1">
                <a:latin typeface="Arial" pitchFamily="34" charset="0"/>
                <a:ea typeface="黑体" pitchFamily="49" charset="-122"/>
              </a:rPr>
              <a:t>MouseDown</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按下</a:t>
            </a:r>
            <a:r>
              <a:rPr lang="zh-CN" altLang="en-US" sz="2100" dirty="0">
                <a:latin typeface="Arial" pitchFamily="34" charset="0"/>
                <a:ea typeface="黑体" pitchFamily="49" charset="-122"/>
              </a:rPr>
              <a:t>鼠标任意按钮时，所触发的事件称为</a:t>
            </a:r>
            <a:r>
              <a:rPr lang="en-US" altLang="zh-CN" sz="2100" dirty="0" err="1">
                <a:latin typeface="Arial" pitchFamily="34" charset="0"/>
                <a:ea typeface="黑体" pitchFamily="49" charset="-122"/>
              </a:rPr>
              <a:t>MouseDown</a:t>
            </a:r>
            <a:r>
              <a:rPr lang="zh-CN" altLang="en-US" sz="2100" dirty="0">
                <a:latin typeface="Arial" pitchFamily="34" charset="0"/>
                <a:ea typeface="黑体" pitchFamily="49" charset="-122"/>
              </a:rPr>
              <a:t>事件</a:t>
            </a:r>
            <a:r>
              <a:rPr lang="zh-CN" altLang="en-US" sz="2100" dirty="0" smtClean="0">
                <a:latin typeface="Arial" pitchFamily="34" charset="0"/>
                <a:ea typeface="黑体" pitchFamily="49" charset="-122"/>
              </a:rPr>
              <a:t>。</a:t>
            </a:r>
            <a:r>
              <a:rPr lang="en-US" altLang="zh-CN" sz="2100" dirty="0" err="1" smtClean="0">
                <a:latin typeface="Arial" pitchFamily="34" charset="0"/>
                <a:ea typeface="黑体" pitchFamily="49" charset="-122"/>
              </a:rPr>
              <a:t>MouseDown</a:t>
            </a:r>
            <a:r>
              <a:rPr lang="zh-CN" altLang="en-US" sz="2100" dirty="0">
                <a:latin typeface="Arial" pitchFamily="34" charset="0"/>
                <a:ea typeface="黑体" pitchFamily="49" charset="-122"/>
              </a:rPr>
              <a:t>事件与</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事件不同，</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事件是用鼠标左键单击命令按钮所触发的事件，</a:t>
            </a:r>
            <a:r>
              <a:rPr lang="en-US" altLang="zh-CN" sz="2100" dirty="0" err="1">
                <a:latin typeface="Arial" pitchFamily="34" charset="0"/>
                <a:ea typeface="黑体" pitchFamily="49" charset="-122"/>
              </a:rPr>
              <a:t>MouseDown</a:t>
            </a:r>
            <a:r>
              <a:rPr lang="zh-CN" altLang="en-US" sz="2100" dirty="0">
                <a:latin typeface="Arial" pitchFamily="34" charset="0"/>
                <a:ea typeface="黑体" pitchFamily="49" charset="-122"/>
              </a:rPr>
              <a:t>事件不管是用鼠标左键还是鼠标右键都能触发该事件；</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事件包括鼠标键的动作有压下和抬起，而</a:t>
            </a:r>
            <a:r>
              <a:rPr lang="en-US" altLang="zh-CN" sz="2100" dirty="0" err="1">
                <a:latin typeface="Arial" pitchFamily="34" charset="0"/>
                <a:ea typeface="黑体" pitchFamily="49" charset="-122"/>
              </a:rPr>
              <a:t>MouseDown</a:t>
            </a:r>
            <a:r>
              <a:rPr lang="zh-CN" altLang="en-US" sz="2100" dirty="0">
                <a:latin typeface="Arial" pitchFamily="34" charset="0"/>
                <a:ea typeface="黑体" pitchFamily="49" charset="-122"/>
              </a:rPr>
              <a:t>事件包括鼠标键的动作只有压下而无抬起。</a:t>
            </a:r>
          </a:p>
          <a:p>
            <a:r>
              <a:rPr lang="zh-CN" altLang="en-US" sz="2100" dirty="0" smtClean="0">
                <a:latin typeface="Arial" pitchFamily="34" charset="0"/>
                <a:ea typeface="黑体" pitchFamily="49" charset="-122"/>
              </a:rPr>
              <a:t>　　⑷</a:t>
            </a:r>
            <a:r>
              <a:rPr lang="en-US" altLang="zh-CN" sz="2100" dirty="0" err="1">
                <a:latin typeface="Arial" pitchFamily="34" charset="0"/>
                <a:ea typeface="黑体" pitchFamily="49" charset="-122"/>
              </a:rPr>
              <a:t>MouseUp</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释放</a:t>
            </a:r>
            <a:r>
              <a:rPr lang="zh-CN" altLang="en-US" sz="2100" dirty="0">
                <a:latin typeface="Arial" pitchFamily="34" charset="0"/>
                <a:ea typeface="黑体" pitchFamily="49" charset="-122"/>
              </a:rPr>
              <a:t>鼠标按钮时，所触发的事件称为</a:t>
            </a:r>
            <a:r>
              <a:rPr lang="en-US" altLang="zh-CN" sz="2100" dirty="0" err="1">
                <a:latin typeface="Arial" pitchFamily="34" charset="0"/>
                <a:ea typeface="黑体" pitchFamily="49" charset="-122"/>
              </a:rPr>
              <a:t>MouseUp</a:t>
            </a:r>
            <a:r>
              <a:rPr lang="zh-CN" altLang="en-US" sz="2100" dirty="0">
                <a:latin typeface="Arial" pitchFamily="34" charset="0"/>
                <a:ea typeface="黑体" pitchFamily="49" charset="-122"/>
              </a:rPr>
              <a:t>事件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⑸</a:t>
            </a:r>
            <a:r>
              <a:rPr lang="en-US" altLang="zh-CN" sz="2100" dirty="0" err="1">
                <a:latin typeface="Arial" pitchFamily="34" charset="0"/>
                <a:ea typeface="黑体" pitchFamily="49" charset="-122"/>
              </a:rPr>
              <a:t>MouseMove</a:t>
            </a:r>
            <a:r>
              <a:rPr lang="zh-CN" altLang="en-US" sz="2100" dirty="0">
                <a:latin typeface="Arial" pitchFamily="34" charset="0"/>
                <a:ea typeface="黑体" pitchFamily="49" charset="-122"/>
              </a:rPr>
              <a:t>事件</a:t>
            </a:r>
          </a:p>
          <a:p>
            <a:r>
              <a:rPr lang="zh-CN" altLang="en-US" sz="2100" dirty="0" smtClean="0">
                <a:latin typeface="Arial" pitchFamily="34" charset="0"/>
                <a:ea typeface="黑体" pitchFamily="49" charset="-122"/>
              </a:rPr>
              <a:t>　　鼠标</a:t>
            </a:r>
            <a:r>
              <a:rPr lang="zh-CN" altLang="en-US" sz="2100" dirty="0">
                <a:latin typeface="Arial" pitchFamily="34" charset="0"/>
                <a:ea typeface="黑体" pitchFamily="49" charset="-122"/>
              </a:rPr>
              <a:t>光标在某一个对象上移动或停留时，</a:t>
            </a:r>
            <a:r>
              <a:rPr lang="zh-CN" altLang="en-US" sz="2100" dirty="0" smtClean="0">
                <a:latin typeface="Arial" pitchFamily="34" charset="0"/>
                <a:ea typeface="黑体" pitchFamily="49" charset="-122"/>
              </a:rPr>
              <a:t>触发</a:t>
            </a:r>
            <a:r>
              <a:rPr lang="en-US" altLang="zh-CN" sz="2100" dirty="0" err="1" smtClean="0">
                <a:latin typeface="Arial" pitchFamily="34" charset="0"/>
                <a:ea typeface="黑体" pitchFamily="49" charset="-122"/>
              </a:rPr>
              <a:t>MouseMove</a:t>
            </a:r>
            <a:r>
              <a:rPr lang="zh-CN" altLang="en-US" sz="2100" dirty="0">
                <a:latin typeface="Arial" pitchFamily="34" charset="0"/>
                <a:ea typeface="黑体" pitchFamily="49" charset="-122"/>
              </a:rPr>
              <a:t>事件</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4613" y="116672"/>
            <a:ext cx="4498975"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3</a:t>
            </a:r>
            <a:r>
              <a:rPr lang="zh-CN" altLang="en-US" sz="2200" dirty="0">
                <a:ea typeface="黑体" pitchFamily="49" charset="-122"/>
              </a:rPr>
              <a:t>．命令按钮的事件</a:t>
            </a:r>
          </a:p>
        </p:txBody>
      </p:sp>
    </p:spTree>
    <p:extLst>
      <p:ext uri="{BB962C8B-B14F-4D97-AF65-F5344CB8AC3E}">
        <p14:creationId xmlns:p14="http://schemas.microsoft.com/office/powerpoint/2010/main" val="4278420282"/>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4613" y="116632"/>
            <a:ext cx="8997950" cy="3575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9-2】  </a:t>
            </a:r>
            <a:r>
              <a:rPr lang="zh-CN" altLang="en-US" sz="2100" dirty="0" smtClean="0">
                <a:latin typeface="Arial" pitchFamily="34" charset="0"/>
                <a:ea typeface="黑体" pitchFamily="49" charset="-122"/>
              </a:rPr>
              <a:t>创建一表单，表单保存为</a:t>
            </a:r>
            <a:r>
              <a:rPr lang="en-US" altLang="zh-CN" sz="2100" dirty="0" smtClean="0">
                <a:latin typeface="Arial" pitchFamily="34" charset="0"/>
                <a:ea typeface="黑体" pitchFamily="49" charset="-122"/>
              </a:rPr>
              <a:t>Ex09-02.SCX</a:t>
            </a:r>
            <a:r>
              <a:rPr lang="zh-CN" altLang="en-US" sz="2100" dirty="0" smtClean="0">
                <a:latin typeface="Arial" pitchFamily="34" charset="0"/>
                <a:ea typeface="黑体" pitchFamily="49" charset="-122"/>
              </a:rPr>
              <a:t>。表单有</a:t>
            </a:r>
            <a:r>
              <a:rPr lang="en-US" altLang="zh-CN" sz="2100" dirty="0" smtClean="0">
                <a:latin typeface="Arial" pitchFamily="34" charset="0"/>
                <a:ea typeface="黑体" pitchFamily="49" charset="-122"/>
              </a:rPr>
              <a:t>4</a:t>
            </a:r>
            <a:r>
              <a:rPr lang="zh-CN" altLang="en-US" sz="2100" dirty="0" smtClean="0">
                <a:latin typeface="Arial" pitchFamily="34" charset="0"/>
                <a:ea typeface="黑体" pitchFamily="49" charset="-122"/>
              </a:rPr>
              <a:t>个命令按钮，分别实现：</a:t>
            </a:r>
          </a:p>
          <a:p>
            <a:r>
              <a:rPr lang="zh-CN" altLang="en-US" sz="2100" dirty="0" smtClean="0">
                <a:latin typeface="Arial" pitchFamily="34" charset="0"/>
                <a:ea typeface="黑体" pitchFamily="49" charset="-122"/>
              </a:rPr>
              <a:t>　　①单击“计数”按钮</a:t>
            </a:r>
            <a:r>
              <a:rPr lang="en-US" altLang="zh-CN" sz="2100" dirty="0" smtClean="0">
                <a:latin typeface="Arial" pitchFamily="34" charset="0"/>
                <a:ea typeface="黑体" pitchFamily="49" charset="-122"/>
              </a:rPr>
              <a:t>Command1</a:t>
            </a:r>
            <a:r>
              <a:rPr lang="zh-CN" altLang="en-US" sz="2100" dirty="0" smtClean="0">
                <a:latin typeface="Arial" pitchFamily="34" charset="0"/>
                <a:ea typeface="黑体" pitchFamily="49" charset="-122"/>
              </a:rPr>
              <a:t>时，要求记录被单击的次数并在窗口中显示。</a:t>
            </a:r>
          </a:p>
          <a:p>
            <a:r>
              <a:rPr lang="zh-CN" altLang="en-US" sz="2100" dirty="0" smtClean="0">
                <a:latin typeface="Arial" pitchFamily="34" charset="0"/>
                <a:ea typeface="黑体" pitchFamily="49" charset="-122"/>
              </a:rPr>
              <a:t>　　②单击“退出”按钮</a:t>
            </a:r>
            <a:r>
              <a:rPr lang="en-US" altLang="zh-CN" sz="2100" dirty="0" smtClean="0">
                <a:latin typeface="Arial" pitchFamily="34" charset="0"/>
                <a:ea typeface="黑体" pitchFamily="49" charset="-122"/>
              </a:rPr>
              <a:t>Command2</a:t>
            </a:r>
            <a:r>
              <a:rPr lang="zh-CN" altLang="en-US" sz="2100" dirty="0" smtClean="0">
                <a:latin typeface="Arial" pitchFamily="34" charset="0"/>
                <a:ea typeface="黑体" pitchFamily="49" charset="-122"/>
              </a:rPr>
              <a:t>时，退出程序。</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单击“图形”按钮</a:t>
            </a:r>
            <a:r>
              <a:rPr lang="en-US" altLang="zh-CN" sz="2100" dirty="0">
                <a:latin typeface="Arial" pitchFamily="34" charset="0"/>
                <a:ea typeface="黑体" pitchFamily="49" charset="-122"/>
              </a:rPr>
              <a:t>Command3</a:t>
            </a:r>
            <a:r>
              <a:rPr lang="zh-CN" altLang="en-US" sz="2100" dirty="0">
                <a:latin typeface="Arial" pitchFamily="34" charset="0"/>
                <a:ea typeface="黑体" pitchFamily="49" charset="-122"/>
              </a:rPr>
              <a:t>时，变换表单窗口标题，显示“命令按钮实例**你按下了图形按钮”。</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当单击“按一下，看看有什么效果</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按钮</a:t>
            </a:r>
            <a:r>
              <a:rPr lang="en-US" altLang="zh-CN" sz="2100" dirty="0">
                <a:latin typeface="Arial" pitchFamily="34" charset="0"/>
                <a:ea typeface="黑体" pitchFamily="49" charset="-122"/>
              </a:rPr>
              <a:t>Command4</a:t>
            </a:r>
            <a:r>
              <a:rPr lang="zh-CN" altLang="en-US" sz="2100" dirty="0">
                <a:latin typeface="Arial" pitchFamily="34" charset="0"/>
                <a:ea typeface="黑体" pitchFamily="49" charset="-122"/>
              </a:rPr>
              <a:t>时，使“图形按钮”按钮在失效与可用两种状态之间进行切换。</a:t>
            </a:r>
          </a:p>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单运行的效果如图</a:t>
            </a:r>
            <a:r>
              <a:rPr lang="en-US" altLang="zh-CN" sz="2100" dirty="0">
                <a:latin typeface="Arial" pitchFamily="34" charset="0"/>
                <a:ea typeface="黑体" pitchFamily="49" charset="-122"/>
              </a:rPr>
              <a:t>9-2</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P361</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矩形 2"/>
          <p:cNvSpPr/>
          <p:nvPr/>
        </p:nvSpPr>
        <p:spPr>
          <a:xfrm>
            <a:off x="5580113" y="4499828"/>
            <a:ext cx="349245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9-2</a:t>
            </a:r>
            <a:r>
              <a:rPr lang="zh-CN" altLang="en-US" dirty="0">
                <a:solidFill>
                  <a:srgbClr val="FFFFFF"/>
                </a:solidFill>
                <a:latin typeface="Arial" pitchFamily="34" charset="0"/>
                <a:ea typeface="黑体" pitchFamily="49" charset="-122"/>
              </a:rPr>
              <a:t>的表单运行示意图</a:t>
            </a:r>
          </a:p>
        </p:txBody>
      </p:sp>
      <p:sp>
        <p:nvSpPr>
          <p:cNvPr id="4" name="Rectangle 4"/>
          <p:cNvSpPr>
            <a:spLocks noChangeArrowheads="1"/>
          </p:cNvSpPr>
          <p:nvPr/>
        </p:nvSpPr>
        <p:spPr bwMode="auto">
          <a:xfrm>
            <a:off x="74613" y="5085184"/>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标签</a:t>
            </a:r>
            <a:r>
              <a:rPr lang="zh-CN" altLang="en-US" sz="2100" dirty="0">
                <a:latin typeface="Arial" pitchFamily="34" charset="0"/>
                <a:ea typeface="黑体" pitchFamily="49" charset="-122"/>
              </a:rPr>
              <a:t>控件（</a:t>
            </a:r>
            <a:r>
              <a:rPr lang="en-US" altLang="zh-CN" sz="2100" dirty="0">
                <a:latin typeface="Arial" pitchFamily="34" charset="0"/>
                <a:ea typeface="黑体" pitchFamily="49" charset="-122"/>
              </a:rPr>
              <a:t>Label</a:t>
            </a:r>
            <a:r>
              <a:rPr lang="zh-CN" altLang="en-US" sz="2100" dirty="0">
                <a:latin typeface="Arial" pitchFamily="34" charset="0"/>
                <a:ea typeface="黑体" pitchFamily="49" charset="-122"/>
              </a:rPr>
              <a:t>）常用于输出文本，一般用来在表单上显示提示信息。用标签控件输出的文本、提示信息不能编辑、修改。所以标签控件常用来输出标题、显示处理结果或标识那些不带</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属性的控件，如文本框（</a:t>
            </a:r>
            <a:r>
              <a:rPr lang="en-US" altLang="zh-CN" sz="2100" dirty="0" err="1">
                <a:latin typeface="Arial" pitchFamily="34" charset="0"/>
                <a:ea typeface="黑体" pitchFamily="49" charset="-122"/>
              </a:rPr>
              <a:t>TextBox</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2869003"/>
            <a:ext cx="2906076" cy="15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74613" y="4634494"/>
            <a:ext cx="4525962" cy="360000"/>
          </a:xfrm>
          <a:prstGeom prst="rect">
            <a:avLst/>
          </a:prstGeom>
          <a:gradFill rotWithShape="1">
            <a:gsLst>
              <a:gs pos="0">
                <a:srgbClr val="0000FF"/>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9.1.2  </a:t>
            </a:r>
            <a:r>
              <a:rPr lang="zh-CN" altLang="en-US" sz="2200" dirty="0">
                <a:ea typeface="黑体" pitchFamily="49" charset="-122"/>
              </a:rPr>
              <a:t>标签控件（</a:t>
            </a:r>
            <a:r>
              <a:rPr lang="en-US" altLang="zh-CN" sz="2200" dirty="0">
                <a:ea typeface="黑体" pitchFamily="49" charset="-122"/>
              </a:rPr>
              <a:t>LABEL</a:t>
            </a:r>
            <a:r>
              <a:rPr lang="zh-CN" altLang="en-US" sz="2200" dirty="0">
                <a:ea typeface="黑体" pitchFamily="49" charset="-122"/>
              </a:rPr>
              <a:t>）</a:t>
            </a:r>
          </a:p>
        </p:txBody>
      </p:sp>
    </p:spTree>
    <p:extLst>
      <p:ext uri="{BB962C8B-B14F-4D97-AF65-F5344CB8AC3E}">
        <p14:creationId xmlns:p14="http://schemas.microsoft.com/office/powerpoint/2010/main" val="3008973541"/>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47711" y="602006"/>
            <a:ext cx="3084129" cy="738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标签</a:t>
            </a:r>
            <a:r>
              <a:rPr lang="zh-CN" altLang="en-US" sz="2100" dirty="0">
                <a:latin typeface="Arial" pitchFamily="34" charset="0"/>
                <a:ea typeface="黑体" pitchFamily="49" charset="-122"/>
              </a:rPr>
              <a:t>控件比较常用的属性如表</a:t>
            </a:r>
            <a:r>
              <a:rPr lang="en-US" altLang="zh-CN" sz="2100" dirty="0">
                <a:latin typeface="Arial" pitchFamily="34" charset="0"/>
                <a:ea typeface="黑体" pitchFamily="49" charset="-122"/>
              </a:rPr>
              <a:t>9-4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47711" y="116632"/>
            <a:ext cx="3084129" cy="360000"/>
          </a:xfrm>
          <a:prstGeom prst="rect">
            <a:avLst/>
          </a:prstGeom>
          <a:gradFill rotWithShape="1">
            <a:gsLst>
              <a:gs pos="0">
                <a:srgbClr val="00B050"/>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1</a:t>
            </a:r>
            <a:r>
              <a:rPr lang="zh-CN" altLang="en-US" sz="2200" dirty="0">
                <a:ea typeface="黑体" pitchFamily="49" charset="-122"/>
              </a:rPr>
              <a:t>．标签控件的属性</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2289" y="116632"/>
            <a:ext cx="592455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02898" y="2492896"/>
            <a:ext cx="294188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9-4  </a:t>
            </a:r>
            <a:r>
              <a:rPr lang="zh-CN" altLang="en-US" dirty="0">
                <a:solidFill>
                  <a:srgbClr val="FFFFFF"/>
                </a:solidFill>
                <a:latin typeface="Arial" pitchFamily="34" charset="0"/>
                <a:ea typeface="黑体" pitchFamily="49" charset="-122"/>
              </a:rPr>
              <a:t>标签控件的常用属性</a:t>
            </a:r>
          </a:p>
        </p:txBody>
      </p:sp>
      <p:sp>
        <p:nvSpPr>
          <p:cNvPr id="6" name="Rectangle 4"/>
          <p:cNvSpPr>
            <a:spLocks noChangeArrowheads="1"/>
          </p:cNvSpPr>
          <p:nvPr/>
        </p:nvSpPr>
        <p:spPr bwMode="auto">
          <a:xfrm>
            <a:off x="47711" y="4293096"/>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使用标签控件需要注意以下几点：</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标签</a:t>
            </a:r>
            <a:r>
              <a:rPr lang="zh-CN" altLang="en-US" sz="2100" dirty="0">
                <a:latin typeface="Arial" pitchFamily="34" charset="0"/>
                <a:ea typeface="黑体" pitchFamily="49" charset="-122"/>
              </a:rPr>
              <a:t>没有</a:t>
            </a:r>
            <a:r>
              <a:rPr lang="en-US" altLang="zh-CN" sz="2100" dirty="0" err="1">
                <a:latin typeface="Arial" pitchFamily="34" charset="0"/>
                <a:ea typeface="黑体" pitchFamily="49" charset="-122"/>
              </a:rPr>
              <a:t>ControSource</a:t>
            </a:r>
            <a:r>
              <a:rPr lang="zh-CN" altLang="en-US" sz="2100" dirty="0">
                <a:latin typeface="Arial" pitchFamily="34" charset="0"/>
                <a:ea typeface="黑体" pitchFamily="49" charset="-122"/>
              </a:rPr>
              <a:t>属性，因此标签操作不涉及数据源。</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显示</a:t>
            </a:r>
            <a:r>
              <a:rPr lang="zh-CN" altLang="en-US" sz="2100" dirty="0">
                <a:latin typeface="Arial" pitchFamily="34" charset="0"/>
                <a:ea typeface="黑体" pitchFamily="49" charset="-122"/>
              </a:rPr>
              <a:t>的文字是通过</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属性设置的。</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设计</a:t>
            </a:r>
            <a:r>
              <a:rPr lang="zh-CN" altLang="en-US" sz="2100" dirty="0">
                <a:latin typeface="Arial" pitchFamily="34" charset="0"/>
                <a:ea typeface="黑体" pitchFamily="49" charset="-122"/>
              </a:rPr>
              <a:t>时不能直接编辑修改显示的文字，但可以在代码通过重新设置</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属性进行修改，并且可以改变字体、大小和颜色等属性。</a:t>
            </a:r>
          </a:p>
          <a:p>
            <a:r>
              <a:rPr lang="en-US" altLang="zh-CN" sz="2100" dirty="0" smtClean="0">
                <a:latin typeface="Arial" pitchFamily="34" charset="0"/>
                <a:ea typeface="黑体" pitchFamily="49" charset="-122"/>
              </a:rPr>
              <a:t>　　④</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代码中引用对象时，应该使用对象的名称（</a:t>
            </a:r>
            <a:r>
              <a:rPr lang="en-US" altLang="zh-CN" sz="2100" dirty="0">
                <a:latin typeface="Arial" pitchFamily="34" charset="0"/>
                <a:ea typeface="黑体" pitchFamily="49" charset="-122"/>
              </a:rPr>
              <a:t>Name</a:t>
            </a:r>
            <a:r>
              <a:rPr lang="zh-CN" altLang="en-US" sz="2100" dirty="0">
                <a:latin typeface="Arial" pitchFamily="34" charset="0"/>
                <a:ea typeface="黑体" pitchFamily="49" charset="-122"/>
              </a:rPr>
              <a:t>属性）加以引用，而不能使用</a:t>
            </a:r>
            <a:r>
              <a:rPr lang="en-US" altLang="zh-CN" sz="2100" dirty="0">
                <a:latin typeface="Arial" pitchFamily="34" charset="0"/>
                <a:ea typeface="黑体" pitchFamily="49" charset="-122"/>
              </a:rPr>
              <a:t>Caption</a:t>
            </a:r>
            <a:r>
              <a:rPr lang="zh-CN" altLang="en-US" sz="2100" dirty="0">
                <a:latin typeface="Arial" pitchFamily="34" charset="0"/>
                <a:ea typeface="黑体" pitchFamily="49" charset="-122"/>
              </a:rPr>
              <a:t>属性。注意，这一规则适用于所有对象的引用</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438012342"/>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47711" y="5229160"/>
            <a:ext cx="8997950" cy="1018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标签</a:t>
            </a:r>
            <a:r>
              <a:rPr lang="zh-CN" altLang="en-US" sz="2100" dirty="0">
                <a:latin typeface="Arial" pitchFamily="34" charset="0"/>
                <a:ea typeface="黑体" pitchFamily="49" charset="-122"/>
              </a:rPr>
              <a:t>控件一般不用来触发事件，但可以触发</a:t>
            </a:r>
            <a:r>
              <a:rPr lang="en-US" altLang="zh-CN" sz="2100" dirty="0">
                <a:latin typeface="Arial" pitchFamily="34" charset="0"/>
                <a:ea typeface="黑体" pitchFamily="49" charset="-122"/>
              </a:rPr>
              <a:t>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DbClick</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MouseMove</a:t>
            </a:r>
            <a:r>
              <a:rPr lang="zh-CN" altLang="en-US" sz="2100" dirty="0">
                <a:latin typeface="Arial" pitchFamily="34" charset="0"/>
                <a:ea typeface="黑体" pitchFamily="49" charset="-122"/>
              </a:rPr>
              <a:t>等事件，也可以编写相应的事件过程</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4"/>
          <p:cNvSpPr>
            <a:spLocks noChangeArrowheads="1"/>
          </p:cNvSpPr>
          <p:nvPr/>
        </p:nvSpPr>
        <p:spPr bwMode="auto">
          <a:xfrm>
            <a:off x="47711" y="133048"/>
            <a:ext cx="8997950" cy="135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9-3】  </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9-3</a:t>
            </a:r>
            <a:r>
              <a:rPr lang="zh-CN" altLang="en-US" sz="2100" dirty="0">
                <a:latin typeface="Arial" pitchFamily="34" charset="0"/>
                <a:ea typeface="黑体" pitchFamily="49" charset="-122"/>
              </a:rPr>
              <a:t>所示，设计一只有标签的表单，表单保存为</a:t>
            </a:r>
            <a:r>
              <a:rPr lang="en-US" altLang="zh-CN" sz="2100" dirty="0">
                <a:latin typeface="Arial" pitchFamily="34" charset="0"/>
                <a:ea typeface="黑体" pitchFamily="49" charset="-122"/>
              </a:rPr>
              <a:t>Ex09-03.SCX</a:t>
            </a:r>
            <a:r>
              <a:rPr lang="zh-CN" altLang="en-US" sz="2100" dirty="0">
                <a:latin typeface="Arial" pitchFamily="34" charset="0"/>
                <a:ea typeface="黑体" pitchFamily="49" charset="-122"/>
              </a:rPr>
              <a:t>。在表单运行时，表单显示“你好，中国！”，当单击表单空白处，则显示“中国，你好！”。</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设计步骤，参见</a:t>
            </a:r>
            <a:r>
              <a:rPr lang="en-US" altLang="zh-CN" sz="2100" dirty="0" smtClean="0">
                <a:latin typeface="Arial" pitchFamily="34" charset="0"/>
                <a:ea typeface="黑体" pitchFamily="49" charset="-122"/>
              </a:rPr>
              <a:t>P363</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4" name="矩形 3"/>
          <p:cNvSpPr/>
          <p:nvPr/>
        </p:nvSpPr>
        <p:spPr>
          <a:xfrm>
            <a:off x="2053940" y="3356992"/>
            <a:ext cx="2286000" cy="646331"/>
          </a:xfrm>
          <a:prstGeom prst="rect">
            <a:avLst/>
          </a:prstGeom>
        </p:spPr>
        <p:txBody>
          <a:bodyPr>
            <a:spAutoFit/>
          </a:bodyPr>
          <a:lstStyle/>
          <a:p>
            <a:r>
              <a:rPr lang="en-US" altLang="zh-CN" dirty="0">
                <a:solidFill>
                  <a:srgbClr val="FFFFFF"/>
                </a:solidFill>
                <a:latin typeface="Arial" pitchFamily="34" charset="0"/>
                <a:ea typeface="黑体" pitchFamily="49" charset="-122"/>
              </a:rPr>
              <a:t>(a)</a:t>
            </a:r>
            <a:r>
              <a:rPr lang="zh-CN" altLang="en-US" dirty="0">
                <a:solidFill>
                  <a:srgbClr val="FFFFFF"/>
                </a:solidFill>
                <a:latin typeface="Arial" pitchFamily="34" charset="0"/>
                <a:ea typeface="黑体" pitchFamily="49" charset="-122"/>
              </a:rPr>
              <a:t>设计时标签显示的文本</a:t>
            </a:r>
            <a:endParaRPr lang="zh-CN" altLang="en-US" dirty="0"/>
          </a:p>
        </p:txBody>
      </p:sp>
      <p:sp>
        <p:nvSpPr>
          <p:cNvPr id="5" name="矩形 4"/>
          <p:cNvSpPr/>
          <p:nvPr/>
        </p:nvSpPr>
        <p:spPr>
          <a:xfrm>
            <a:off x="5335612" y="3385717"/>
            <a:ext cx="2286000" cy="646331"/>
          </a:xfrm>
          <a:prstGeom prst="rect">
            <a:avLst/>
          </a:prstGeom>
        </p:spPr>
        <p:txBody>
          <a:bodyPr wrap="square">
            <a:spAutoFit/>
          </a:bodyPr>
          <a:lstStyle/>
          <a:p>
            <a:pPr lvl="0"/>
            <a:r>
              <a:rPr lang="en-US" altLang="zh-CN" dirty="0">
                <a:solidFill>
                  <a:srgbClr val="FFFFFF"/>
                </a:solidFill>
                <a:latin typeface="Arial" pitchFamily="34" charset="0"/>
                <a:ea typeface="黑体" pitchFamily="49" charset="-122"/>
              </a:rPr>
              <a:t>(b</a:t>
            </a:r>
            <a:r>
              <a:rPr lang="zh-CN" altLang="en-US" dirty="0">
                <a:solidFill>
                  <a:srgbClr val="FFFFFF"/>
                </a:solidFill>
                <a:latin typeface="Arial" pitchFamily="34" charset="0"/>
                <a:ea typeface="黑体" pitchFamily="49" charset="-122"/>
              </a:rPr>
              <a:t>）运行时</a:t>
            </a:r>
            <a:r>
              <a:rPr lang="en-US" altLang="zh-CN" dirty="0">
                <a:solidFill>
                  <a:srgbClr val="FFFFFF"/>
                </a:solidFill>
                <a:latin typeface="Arial" pitchFamily="34" charset="0"/>
                <a:ea typeface="黑体" pitchFamily="49" charset="-122"/>
              </a:rPr>
              <a:t>,</a:t>
            </a:r>
            <a:r>
              <a:rPr lang="zh-CN" altLang="en-US" dirty="0">
                <a:solidFill>
                  <a:srgbClr val="FFFFFF"/>
                </a:solidFill>
                <a:latin typeface="Arial" pitchFamily="34" charset="0"/>
                <a:ea typeface="黑体" pitchFamily="49" charset="-122"/>
              </a:rPr>
              <a:t>单击表单显示的文本</a:t>
            </a:r>
          </a:p>
        </p:txBody>
      </p:sp>
      <p:sp>
        <p:nvSpPr>
          <p:cNvPr id="6" name="矩形 5"/>
          <p:cNvSpPr/>
          <p:nvPr/>
        </p:nvSpPr>
        <p:spPr>
          <a:xfrm>
            <a:off x="3137198" y="4293096"/>
            <a:ext cx="3301652" cy="369332"/>
          </a:xfrm>
          <a:prstGeom prst="rect">
            <a:avLst/>
          </a:prstGeom>
        </p:spPr>
        <p:txBody>
          <a:bodyPr wrap="square">
            <a:spAutoFit/>
          </a:bodyPr>
          <a:lstStyle/>
          <a:p>
            <a:pPr lvl="0"/>
            <a:r>
              <a:rPr lang="zh-CN" altLang="en-US" dirty="0" smtClean="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9-3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9-3</a:t>
            </a:r>
            <a:r>
              <a:rPr lang="zh-CN" altLang="en-US" dirty="0">
                <a:solidFill>
                  <a:srgbClr val="FFFFFF"/>
                </a:solidFill>
                <a:latin typeface="Arial" pitchFamily="34" charset="0"/>
                <a:ea typeface="黑体" pitchFamily="49" charset="-122"/>
              </a:rPr>
              <a:t>的表单运行示意图</a:t>
            </a:r>
          </a:p>
        </p:txBody>
      </p:sp>
      <p:sp>
        <p:nvSpPr>
          <p:cNvPr id="7" name="Rectangle 3"/>
          <p:cNvSpPr>
            <a:spLocks noChangeArrowheads="1"/>
          </p:cNvSpPr>
          <p:nvPr/>
        </p:nvSpPr>
        <p:spPr bwMode="auto">
          <a:xfrm>
            <a:off x="47711" y="4725144"/>
            <a:ext cx="4498975" cy="360000"/>
          </a:xfrm>
          <a:prstGeom prst="rect">
            <a:avLst/>
          </a:prstGeom>
          <a:gradFill rotWithShape="1">
            <a:gsLst>
              <a:gs pos="0">
                <a:schemeClr val="accent1">
                  <a:lumMod val="75000"/>
                </a:schemeClr>
              </a:gs>
              <a:gs pos="100000">
                <a:schemeClr val="bg1"/>
              </a:gs>
            </a:gsLst>
            <a:lin ang="0" scaled="1"/>
          </a:gradFill>
          <a:ln>
            <a:noFill/>
          </a:ln>
          <a:effectLst/>
          <a:extLst/>
        </p:spPr>
        <p:txBody>
          <a:bodyPr/>
          <a:lstStyle/>
          <a:p>
            <a:pPr eaLnBrk="1" fontAlgn="ctr" hangingPunct="1">
              <a:lnSpc>
                <a:spcPts val="2300"/>
              </a:lnSpc>
            </a:pPr>
            <a:r>
              <a:rPr lang="en-US" altLang="zh-CN" sz="2200" dirty="0">
                <a:ea typeface="黑体" pitchFamily="49" charset="-122"/>
              </a:rPr>
              <a:t>2</a:t>
            </a:r>
            <a:r>
              <a:rPr lang="zh-CN" altLang="en-US" sz="2200" dirty="0">
                <a:ea typeface="黑体" pitchFamily="49" charset="-122"/>
              </a:rPr>
              <a:t>．标签控件的事件</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2349" y="1700808"/>
            <a:ext cx="2311757"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3364" y="1700808"/>
            <a:ext cx="2311757"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253739"/>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1927</TotalTime>
  <Pages>0</Pages>
  <Words>4122</Words>
  <Characters>0</Characters>
  <Application>Microsoft Office PowerPoint</Application>
  <DocSecurity>0</DocSecurity>
  <PresentationFormat>全屏显示(4:3)</PresentationFormat>
  <Lines>0</Lines>
  <Paragraphs>470</Paragraphs>
  <Slides>53</Slides>
  <Notes>0</Notes>
  <HiddenSlides>0</HiddenSlides>
  <MMClips>1</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2856</cp:revision>
  <dcterms:created xsi:type="dcterms:W3CDTF">1999-01-28T02:15:27Z</dcterms:created>
  <dcterms:modified xsi:type="dcterms:W3CDTF">2015-11-10T03:46:33Z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